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6" r:id="rId5"/>
    <p:sldId id="265" r:id="rId6"/>
    <p:sldId id="267" r:id="rId7"/>
    <p:sldId id="268" r:id="rId8"/>
    <p:sldId id="259" r:id="rId9"/>
    <p:sldId id="260" r:id="rId10"/>
    <p:sldId id="261" r:id="rId11"/>
    <p:sldId id="262" r:id="rId12"/>
    <p:sldId id="263" r:id="rId13"/>
    <p:sldId id="269" r:id="rId14"/>
    <p:sldId id="264" r:id="rId15"/>
    <p:sldId id="270" r:id="rId16"/>
    <p:sldId id="284" r:id="rId17"/>
    <p:sldId id="285" r:id="rId18"/>
    <p:sldId id="286" r:id="rId19"/>
    <p:sldId id="287" r:id="rId20"/>
    <p:sldId id="288" r:id="rId21"/>
    <p:sldId id="289" r:id="rId22"/>
    <p:sldId id="271"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275" r:id="rId36"/>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Montserrat" panose="00000500000000000000" pitchFamily="2"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3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1105F0-E6B6-464F-8965-B654D7433415}" type="datetimeFigureOut">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4140E-40AB-47AC-9396-DF5095CEED78}" type="slidenum">
              <a:rPr lang="en-US" smtClean="0"/>
              <a:t>‹#›</a:t>
            </a:fld>
            <a:endParaRPr lang="en-US"/>
          </a:p>
        </p:txBody>
      </p:sp>
    </p:spTree>
    <p:extLst>
      <p:ext uri="{BB962C8B-B14F-4D97-AF65-F5344CB8AC3E}">
        <p14:creationId xmlns:p14="http://schemas.microsoft.com/office/powerpoint/2010/main" val="168925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105F0-E6B6-464F-8965-B654D7433415}" type="datetimeFigureOut">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4140E-40AB-47AC-9396-DF5095CEED78}" type="slidenum">
              <a:rPr lang="en-US" smtClean="0"/>
              <a:t>‹#›</a:t>
            </a:fld>
            <a:endParaRPr lang="en-US"/>
          </a:p>
        </p:txBody>
      </p:sp>
    </p:spTree>
    <p:extLst>
      <p:ext uri="{BB962C8B-B14F-4D97-AF65-F5344CB8AC3E}">
        <p14:creationId xmlns:p14="http://schemas.microsoft.com/office/powerpoint/2010/main" val="199621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105F0-E6B6-464F-8965-B654D7433415}" type="datetimeFigureOut">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4140E-40AB-47AC-9396-DF5095CEED78}" type="slidenum">
              <a:rPr lang="en-US" smtClean="0"/>
              <a:t>‹#›</a:t>
            </a:fld>
            <a:endParaRPr lang="en-US"/>
          </a:p>
        </p:txBody>
      </p:sp>
    </p:spTree>
    <p:extLst>
      <p:ext uri="{BB962C8B-B14F-4D97-AF65-F5344CB8AC3E}">
        <p14:creationId xmlns:p14="http://schemas.microsoft.com/office/powerpoint/2010/main" val="113547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105F0-E6B6-464F-8965-B654D7433415}" type="datetimeFigureOut">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4140E-40AB-47AC-9396-DF5095CEED78}" type="slidenum">
              <a:rPr lang="en-US" smtClean="0"/>
              <a:t>‹#›</a:t>
            </a:fld>
            <a:endParaRPr lang="en-US"/>
          </a:p>
        </p:txBody>
      </p:sp>
    </p:spTree>
    <p:extLst>
      <p:ext uri="{BB962C8B-B14F-4D97-AF65-F5344CB8AC3E}">
        <p14:creationId xmlns:p14="http://schemas.microsoft.com/office/powerpoint/2010/main" val="270820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1105F0-E6B6-464F-8965-B654D7433415}" type="datetimeFigureOut">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4140E-40AB-47AC-9396-DF5095CEED78}" type="slidenum">
              <a:rPr lang="en-US" smtClean="0"/>
              <a:t>‹#›</a:t>
            </a:fld>
            <a:endParaRPr lang="en-US"/>
          </a:p>
        </p:txBody>
      </p:sp>
    </p:spTree>
    <p:extLst>
      <p:ext uri="{BB962C8B-B14F-4D97-AF65-F5344CB8AC3E}">
        <p14:creationId xmlns:p14="http://schemas.microsoft.com/office/powerpoint/2010/main" val="2363759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1105F0-E6B6-464F-8965-B654D7433415}" type="datetimeFigureOut">
              <a:rPr lang="en-US" smtClean="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4140E-40AB-47AC-9396-DF5095CEED78}" type="slidenum">
              <a:rPr lang="en-US" smtClean="0"/>
              <a:t>‹#›</a:t>
            </a:fld>
            <a:endParaRPr lang="en-US"/>
          </a:p>
        </p:txBody>
      </p:sp>
    </p:spTree>
    <p:extLst>
      <p:ext uri="{BB962C8B-B14F-4D97-AF65-F5344CB8AC3E}">
        <p14:creationId xmlns:p14="http://schemas.microsoft.com/office/powerpoint/2010/main" val="10081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1105F0-E6B6-464F-8965-B654D7433415}" type="datetimeFigureOut">
              <a:rPr lang="en-US" smtClean="0"/>
              <a:t>7/12/2023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C4140E-40AB-47AC-9396-DF5095CEED78}" type="slidenum">
              <a:rPr lang="en-US" smtClean="0"/>
              <a:t>‹#›</a:t>
            </a:fld>
            <a:endParaRPr lang="en-US"/>
          </a:p>
        </p:txBody>
      </p:sp>
    </p:spTree>
    <p:extLst>
      <p:ext uri="{BB962C8B-B14F-4D97-AF65-F5344CB8AC3E}">
        <p14:creationId xmlns:p14="http://schemas.microsoft.com/office/powerpoint/2010/main" val="257821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1105F0-E6B6-464F-8965-B654D7433415}" type="datetimeFigureOut">
              <a:rPr lang="en-US" smtClean="0"/>
              <a:t>7/12/2023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C4140E-40AB-47AC-9396-DF5095CEED78}" type="slidenum">
              <a:rPr lang="en-US" smtClean="0"/>
              <a:t>‹#›</a:t>
            </a:fld>
            <a:endParaRPr lang="en-US"/>
          </a:p>
        </p:txBody>
      </p:sp>
    </p:spTree>
    <p:extLst>
      <p:ext uri="{BB962C8B-B14F-4D97-AF65-F5344CB8AC3E}">
        <p14:creationId xmlns:p14="http://schemas.microsoft.com/office/powerpoint/2010/main" val="255405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105F0-E6B6-464F-8965-B654D7433415}" type="datetimeFigureOut">
              <a:rPr lang="en-US" smtClean="0"/>
              <a:t>7/12/2023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C4140E-40AB-47AC-9396-DF5095CEED78}" type="slidenum">
              <a:rPr lang="en-US" smtClean="0"/>
              <a:t>‹#›</a:t>
            </a:fld>
            <a:endParaRPr lang="en-US"/>
          </a:p>
        </p:txBody>
      </p:sp>
    </p:spTree>
    <p:extLst>
      <p:ext uri="{BB962C8B-B14F-4D97-AF65-F5344CB8AC3E}">
        <p14:creationId xmlns:p14="http://schemas.microsoft.com/office/powerpoint/2010/main" val="1723076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1105F0-E6B6-464F-8965-B654D7433415}" type="datetimeFigureOut">
              <a:rPr lang="en-US" smtClean="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4140E-40AB-47AC-9396-DF5095CEED78}" type="slidenum">
              <a:rPr lang="en-US" smtClean="0"/>
              <a:t>‹#›</a:t>
            </a:fld>
            <a:endParaRPr lang="en-US"/>
          </a:p>
        </p:txBody>
      </p:sp>
    </p:spTree>
    <p:extLst>
      <p:ext uri="{BB962C8B-B14F-4D97-AF65-F5344CB8AC3E}">
        <p14:creationId xmlns:p14="http://schemas.microsoft.com/office/powerpoint/2010/main" val="368725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1105F0-E6B6-464F-8965-B654D7433415}" type="datetimeFigureOut">
              <a:rPr lang="en-US" smtClean="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4140E-40AB-47AC-9396-DF5095CEED78}" type="slidenum">
              <a:rPr lang="en-US" smtClean="0"/>
              <a:t>‹#›</a:t>
            </a:fld>
            <a:endParaRPr lang="en-US"/>
          </a:p>
        </p:txBody>
      </p:sp>
    </p:spTree>
    <p:extLst>
      <p:ext uri="{BB962C8B-B14F-4D97-AF65-F5344CB8AC3E}">
        <p14:creationId xmlns:p14="http://schemas.microsoft.com/office/powerpoint/2010/main" val="17954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105F0-E6B6-464F-8965-B654D7433415}" type="datetimeFigureOut">
              <a:rPr lang="en-US" smtClean="0"/>
              <a:t>7/12/2023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4140E-40AB-47AC-9396-DF5095CEED78}" type="slidenum">
              <a:rPr lang="en-US" smtClean="0"/>
              <a:t>‹#›</a:t>
            </a:fld>
            <a:endParaRPr lang="en-US"/>
          </a:p>
        </p:txBody>
      </p:sp>
    </p:spTree>
    <p:extLst>
      <p:ext uri="{BB962C8B-B14F-4D97-AF65-F5344CB8AC3E}">
        <p14:creationId xmlns:p14="http://schemas.microsoft.com/office/powerpoint/2010/main" val="1697005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668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6722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43840" y="1564640"/>
            <a:ext cx="2295821" cy="400110"/>
          </a:xfrm>
          <a:prstGeom prst="rect">
            <a:avLst/>
          </a:prstGeom>
          <a:noFill/>
        </p:spPr>
        <p:txBody>
          <a:bodyPr wrap="none" rtlCol="0">
            <a:spAutoFit/>
          </a:bodyPr>
          <a:lstStyle/>
          <a:p>
            <a:r>
              <a:rPr lang="en-US" sz="2000" b="1" dirty="0" err="1">
                <a:solidFill>
                  <a:srgbClr val="FF0000"/>
                </a:solidFill>
                <a:latin typeface="Montserrat" panose="00000500000000000000" pitchFamily="2" charset="0"/>
                <a:cs typeface="Times New Roman" panose="02020603050405020304" pitchFamily="18" charset="0"/>
              </a:rPr>
              <a:t>Đội</a:t>
            </a:r>
            <a:r>
              <a:rPr lang="en-US" sz="2000" b="1" dirty="0">
                <a:solidFill>
                  <a:srgbClr val="FF0000"/>
                </a:solidFill>
                <a:latin typeface="Montserrat" panose="00000500000000000000" pitchFamily="2" charset="0"/>
                <a:cs typeface="Times New Roman" panose="02020603050405020304" pitchFamily="18" charset="0"/>
              </a:rPr>
              <a:t> </a:t>
            </a:r>
            <a:r>
              <a:rPr lang="en-US" sz="2000" b="1" dirty="0" err="1">
                <a:solidFill>
                  <a:srgbClr val="FF0000"/>
                </a:solidFill>
                <a:latin typeface="Montserrat" panose="00000500000000000000" pitchFamily="2" charset="0"/>
                <a:cs typeface="Times New Roman" panose="02020603050405020304" pitchFamily="18" charset="0"/>
              </a:rPr>
              <a:t>ngũ</a:t>
            </a:r>
            <a:r>
              <a:rPr lang="en-US" sz="2000" b="1" dirty="0">
                <a:solidFill>
                  <a:srgbClr val="FF0000"/>
                </a:solidFill>
                <a:latin typeface="Montserrat" panose="00000500000000000000" pitchFamily="2" charset="0"/>
                <a:cs typeface="Times New Roman" panose="02020603050405020304" pitchFamily="18" charset="0"/>
              </a:rPr>
              <a:t> </a:t>
            </a:r>
            <a:r>
              <a:rPr lang="en-US" sz="2000" b="1" dirty="0" err="1">
                <a:solidFill>
                  <a:srgbClr val="FF0000"/>
                </a:solidFill>
                <a:latin typeface="Montserrat" panose="00000500000000000000" pitchFamily="2" charset="0"/>
                <a:cs typeface="Times New Roman" panose="02020603050405020304" pitchFamily="18" charset="0"/>
              </a:rPr>
              <a:t>cán</a:t>
            </a:r>
            <a:r>
              <a:rPr lang="en-US" sz="2000" b="1" dirty="0">
                <a:solidFill>
                  <a:srgbClr val="FF0000"/>
                </a:solidFill>
                <a:latin typeface="Montserrat" panose="00000500000000000000" pitchFamily="2" charset="0"/>
                <a:cs typeface="Times New Roman" panose="02020603050405020304" pitchFamily="18" charset="0"/>
              </a:rPr>
              <a:t> </a:t>
            </a:r>
            <a:r>
              <a:rPr lang="en-US" sz="2000" b="1" dirty="0" err="1">
                <a:solidFill>
                  <a:srgbClr val="FF0000"/>
                </a:solidFill>
                <a:latin typeface="Montserrat" panose="00000500000000000000" pitchFamily="2" charset="0"/>
                <a:cs typeface="Times New Roman" panose="02020603050405020304" pitchFamily="18" charset="0"/>
              </a:rPr>
              <a:t>bộ</a:t>
            </a:r>
            <a:r>
              <a:rPr lang="en-US" sz="2000" b="1" dirty="0">
                <a:solidFill>
                  <a:srgbClr val="FF0000"/>
                </a:solidFill>
                <a:latin typeface="Montserrat"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634674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 y="1808480"/>
            <a:ext cx="797560" cy="797560"/>
          </a:xfrm>
          <a:prstGeom prst="rect">
            <a:avLst/>
          </a:prstGeom>
        </p:spPr>
      </p:pic>
      <p:sp>
        <p:nvSpPr>
          <p:cNvPr id="5" name="TextBox 4"/>
          <p:cNvSpPr txBox="1"/>
          <p:nvPr/>
        </p:nvSpPr>
        <p:spPr>
          <a:xfrm>
            <a:off x="907882" y="3508063"/>
            <a:ext cx="1045479" cy="408125"/>
          </a:xfrm>
          <a:prstGeom prst="rect">
            <a:avLst/>
          </a:prstGeom>
          <a:noFill/>
        </p:spPr>
        <p:txBody>
          <a:bodyPr wrap="none" rtlCol="0">
            <a:spAutoFit/>
          </a:bodyPr>
          <a:lstStyle/>
          <a:p>
            <a:pPr>
              <a:lnSpc>
                <a:spcPct val="114000"/>
              </a:lnSpc>
              <a:spcBef>
                <a:spcPts val="1200"/>
              </a:spcBef>
              <a:spcAft>
                <a:spcPts val="1200"/>
              </a:spcAft>
            </a:pPr>
            <a:r>
              <a:rPr lang="vi-VN" b="1" dirty="0">
                <a:solidFill>
                  <a:srgbClr val="C00000"/>
                </a:solidFill>
                <a:latin typeface="Montserrat" panose="00000500000000000000" pitchFamily="2" charset="0"/>
                <a:cs typeface="Times New Roman" panose="02020603050405020304" pitchFamily="18" charset="0"/>
              </a:rPr>
              <a:t>Cơ sở </a:t>
            </a:r>
            <a:r>
              <a:rPr lang="en-US" b="1" dirty="0">
                <a:solidFill>
                  <a:srgbClr val="C00000"/>
                </a:solidFill>
                <a:latin typeface="Montserrat" panose="00000500000000000000" pitchFamily="2" charset="0"/>
                <a:cs typeface="Times New Roman" panose="02020603050405020304" pitchFamily="18" charset="0"/>
              </a:rPr>
              <a:t>2</a:t>
            </a:r>
          </a:p>
        </p:txBody>
      </p:sp>
      <p:sp>
        <p:nvSpPr>
          <p:cNvPr id="6" name="TextBox 5"/>
          <p:cNvSpPr txBox="1"/>
          <p:nvPr/>
        </p:nvSpPr>
        <p:spPr>
          <a:xfrm>
            <a:off x="907882" y="2298790"/>
            <a:ext cx="10898038" cy="934487"/>
          </a:xfrm>
          <a:prstGeom prst="rect">
            <a:avLst/>
          </a:prstGeom>
          <a:noFill/>
        </p:spPr>
        <p:txBody>
          <a:bodyPr wrap="square" rtlCol="0">
            <a:spAutoFit/>
          </a:bodyPr>
          <a:lstStyle/>
          <a:p>
            <a:pPr algn="just" fontAlgn="base">
              <a:lnSpc>
                <a:spcPct val="114000"/>
              </a:lnSpc>
              <a:spcBef>
                <a:spcPts val="1200"/>
              </a:spcBef>
              <a:spcAft>
                <a:spcPts val="1200"/>
              </a:spcAft>
            </a:pPr>
            <a:r>
              <a:rPr lang="en-US" sz="1600" dirty="0">
                <a:solidFill>
                  <a:srgbClr val="353535"/>
                </a:solidFill>
                <a:latin typeface="Montserrat" panose="00000500000000000000" pitchFamily="2" charset="0"/>
                <a:cs typeface="Times New Roman" panose="02020603050405020304" pitchFamily="18" charset="0"/>
              </a:rPr>
              <a:t>D</a:t>
            </a:r>
            <a:r>
              <a:rPr lang="vi-VN" sz="1600" dirty="0">
                <a:solidFill>
                  <a:srgbClr val="353535"/>
                </a:solidFill>
                <a:latin typeface="Montserrat" panose="00000500000000000000" pitchFamily="2" charset="0"/>
                <a:cs typeface="Times New Roman" panose="02020603050405020304" pitchFamily="18" charset="0"/>
              </a:rPr>
              <a:t>iện tích gần 14 ha. Đây là nơi tập trung hệ thống quản lý nhà trường, văn phòng làm việc của các đơn vị trong trường, hệ thống phòng học, các phòng thí nghiệm - thực hành, thư viện, ký túc xá, trạm y tế, sân vận động, nhà tập đa năng...</a:t>
            </a:r>
          </a:p>
        </p:txBody>
      </p:sp>
      <p:sp>
        <p:nvSpPr>
          <p:cNvPr id="7" name="TextBox 6"/>
          <p:cNvSpPr txBox="1"/>
          <p:nvPr/>
        </p:nvSpPr>
        <p:spPr>
          <a:xfrm>
            <a:off x="897723" y="1922690"/>
            <a:ext cx="7842211" cy="386260"/>
          </a:xfrm>
          <a:prstGeom prst="rect">
            <a:avLst/>
          </a:prstGeom>
          <a:noFill/>
        </p:spPr>
        <p:txBody>
          <a:bodyPr wrap="none" rtlCol="0">
            <a:spAutoFit/>
          </a:bodyPr>
          <a:lstStyle/>
          <a:p>
            <a:pPr>
              <a:lnSpc>
                <a:spcPct val="114000"/>
              </a:lnSpc>
              <a:spcBef>
                <a:spcPts val="1200"/>
              </a:spcBef>
              <a:spcAft>
                <a:spcPts val="1200"/>
              </a:spcAft>
            </a:pPr>
            <a:r>
              <a:rPr lang="vi-VN" b="1" dirty="0">
                <a:solidFill>
                  <a:srgbClr val="C00000"/>
                </a:solidFill>
                <a:latin typeface="Montserrat" panose="00000500000000000000" pitchFamily="2" charset="0"/>
                <a:cs typeface="Times New Roman" panose="02020603050405020304" pitchFamily="18" charset="0"/>
              </a:rPr>
              <a:t>Cơ sở 1 tại số 182 đường Lê Duẩn, thành phố Vinh, tỉnh Nghệ An</a:t>
            </a:r>
            <a:endParaRPr lang="en-US" b="1" dirty="0">
              <a:solidFill>
                <a:srgbClr val="C00000"/>
              </a:solidFill>
              <a:latin typeface="Montserrat" panose="00000500000000000000" pitchFamily="2"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682" y="3385677"/>
            <a:ext cx="798998" cy="798998"/>
          </a:xfrm>
          <a:prstGeom prst="rect">
            <a:avLst/>
          </a:prstGeom>
        </p:spPr>
      </p:pic>
      <p:sp>
        <p:nvSpPr>
          <p:cNvPr id="10" name="TextBox 9"/>
          <p:cNvSpPr txBox="1"/>
          <p:nvPr/>
        </p:nvSpPr>
        <p:spPr>
          <a:xfrm>
            <a:off x="897723" y="3889023"/>
            <a:ext cx="10898038" cy="934487"/>
          </a:xfrm>
          <a:prstGeom prst="rect">
            <a:avLst/>
          </a:prstGeom>
          <a:noFill/>
        </p:spPr>
        <p:txBody>
          <a:bodyPr wrap="square" rtlCol="0">
            <a:spAutoFit/>
          </a:bodyPr>
          <a:lstStyle/>
          <a:p>
            <a:pPr algn="just" fontAlgn="base">
              <a:lnSpc>
                <a:spcPct val="114000"/>
              </a:lnSpc>
              <a:spcBef>
                <a:spcPts val="1200"/>
              </a:spcBef>
              <a:spcAft>
                <a:spcPts val="1200"/>
              </a:spcAft>
            </a:pPr>
            <a:r>
              <a:rPr lang="vi-VN" sz="1600" dirty="0">
                <a:solidFill>
                  <a:srgbClr val="353535"/>
                </a:solidFill>
                <a:latin typeface="Montserrat" panose="00000500000000000000" pitchFamily="2" charset="0"/>
                <a:cs typeface="Times New Roman" panose="02020603050405020304" pitchFamily="18" charset="0"/>
              </a:rPr>
              <a:t>Hiện tại là nơi đào tạo của Viện Nông nghiệp và Tài nguyên, Khoa Giáo dục Thể chất, Trung tâm Giáo dục Quốc phòng và An ninh Trường Đại học Vinh, Làng sinh viên tại xã Nghi Ân, thành phố Vinh và xã Nghi Phong, huyện Nghi Lộc, tỉnh Nghệ An với diện tích đã đưa vào sử dụng là 19,2 ha</a:t>
            </a:r>
            <a:r>
              <a:rPr lang="en-US" sz="1600" dirty="0">
                <a:solidFill>
                  <a:srgbClr val="353535"/>
                </a:solidFill>
                <a:latin typeface="Montserrat" panose="00000500000000000000" pitchFamily="2" charset="0"/>
                <a:cs typeface="Times New Roman" panose="02020603050405020304" pitchFamily="18" charset="0"/>
              </a:rPr>
              <a:t>.</a:t>
            </a:r>
            <a:endParaRPr lang="vi-VN" sz="1600" dirty="0">
              <a:solidFill>
                <a:srgbClr val="353535"/>
              </a:solidFill>
              <a:latin typeface="Montserrat" panose="00000500000000000000" pitchFamily="2" charset="0"/>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961" y="5120650"/>
            <a:ext cx="797560" cy="797560"/>
          </a:xfrm>
          <a:prstGeom prst="rect">
            <a:avLst/>
          </a:prstGeom>
        </p:spPr>
      </p:pic>
      <p:sp>
        <p:nvSpPr>
          <p:cNvPr id="12" name="TextBox 11"/>
          <p:cNvSpPr txBox="1"/>
          <p:nvPr/>
        </p:nvSpPr>
        <p:spPr>
          <a:xfrm>
            <a:off x="897723" y="5610960"/>
            <a:ext cx="10898038" cy="653769"/>
          </a:xfrm>
          <a:prstGeom prst="rect">
            <a:avLst/>
          </a:prstGeom>
          <a:noFill/>
        </p:spPr>
        <p:txBody>
          <a:bodyPr wrap="square" rtlCol="0">
            <a:spAutoFit/>
          </a:bodyPr>
          <a:lstStyle/>
          <a:p>
            <a:pPr algn="just" fontAlgn="base">
              <a:lnSpc>
                <a:spcPct val="114000"/>
              </a:lnSpc>
              <a:spcBef>
                <a:spcPts val="1200"/>
              </a:spcBef>
              <a:spcAft>
                <a:spcPts val="1200"/>
              </a:spcAft>
            </a:pPr>
            <a:r>
              <a:rPr lang="vi-VN" sz="1600" dirty="0">
                <a:solidFill>
                  <a:srgbClr val="353535"/>
                </a:solidFill>
                <a:latin typeface="Montserrat" panose="00000500000000000000" pitchFamily="2" charset="0"/>
                <a:cs typeface="Times New Roman" panose="02020603050405020304" pitchFamily="18" charset="0"/>
              </a:rPr>
              <a:t>Trung tâm Thực hành nuôi trồng Thủy sản mặn - lợ tại xã Xuân Trường, huyện Nghi Xuân, tỉnh Hà Tĩnh; diện tích 9,3 ha</a:t>
            </a:r>
            <a:r>
              <a:rPr lang="en-US" sz="1600" dirty="0">
                <a:solidFill>
                  <a:srgbClr val="353535"/>
                </a:solidFill>
                <a:latin typeface="Montserrat" panose="00000500000000000000" pitchFamily="2" charset="0"/>
                <a:cs typeface="Times New Roman" panose="02020603050405020304" pitchFamily="18" charset="0"/>
              </a:rPr>
              <a:t>.</a:t>
            </a:r>
            <a:endParaRPr lang="vi-VN" sz="1600" dirty="0">
              <a:solidFill>
                <a:srgbClr val="353535"/>
              </a:solidFill>
              <a:latin typeface="Montserrat" panose="00000500000000000000" pitchFamily="2" charset="0"/>
              <a:cs typeface="Times New Roman" panose="02020603050405020304" pitchFamily="18" charset="0"/>
            </a:endParaRPr>
          </a:p>
        </p:txBody>
      </p:sp>
      <p:sp>
        <p:nvSpPr>
          <p:cNvPr id="13" name="TextBox 12"/>
          <p:cNvSpPr txBox="1"/>
          <p:nvPr/>
        </p:nvSpPr>
        <p:spPr>
          <a:xfrm>
            <a:off x="887564" y="5234860"/>
            <a:ext cx="1045479" cy="386260"/>
          </a:xfrm>
          <a:prstGeom prst="rect">
            <a:avLst/>
          </a:prstGeom>
          <a:noFill/>
        </p:spPr>
        <p:txBody>
          <a:bodyPr wrap="none" rtlCol="0">
            <a:spAutoFit/>
          </a:bodyPr>
          <a:lstStyle/>
          <a:p>
            <a:pPr>
              <a:lnSpc>
                <a:spcPct val="114000"/>
              </a:lnSpc>
              <a:spcBef>
                <a:spcPts val="1200"/>
              </a:spcBef>
              <a:spcAft>
                <a:spcPts val="1200"/>
              </a:spcAft>
            </a:pPr>
            <a:r>
              <a:rPr lang="vi-VN" b="1" dirty="0">
                <a:solidFill>
                  <a:srgbClr val="C00000"/>
                </a:solidFill>
                <a:latin typeface="Montserrat" panose="00000500000000000000" pitchFamily="2" charset="0"/>
                <a:cs typeface="Times New Roman" panose="02020603050405020304" pitchFamily="18" charset="0"/>
              </a:rPr>
              <a:t>Cơ sở </a:t>
            </a:r>
            <a:r>
              <a:rPr lang="en-US" b="1" dirty="0">
                <a:solidFill>
                  <a:srgbClr val="C00000"/>
                </a:solidFill>
                <a:latin typeface="Montserrat" panose="00000500000000000000" pitchFamily="2" charset="0"/>
                <a:cs typeface="Times New Roman" panose="02020603050405020304" pitchFamily="18" charset="0"/>
              </a:rPr>
              <a:t>3</a:t>
            </a:r>
          </a:p>
        </p:txBody>
      </p:sp>
    </p:spTree>
    <p:extLst>
      <p:ext uri="{BB962C8B-B14F-4D97-AF65-F5344CB8AC3E}">
        <p14:creationId xmlns:p14="http://schemas.microsoft.com/office/powerpoint/2010/main" val="128275475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907882" y="3508063"/>
            <a:ext cx="1047082" cy="386260"/>
          </a:xfrm>
          <a:prstGeom prst="rect">
            <a:avLst/>
          </a:prstGeom>
          <a:noFill/>
        </p:spPr>
        <p:txBody>
          <a:bodyPr wrap="none" rtlCol="0">
            <a:spAutoFit/>
          </a:bodyPr>
          <a:lstStyle/>
          <a:p>
            <a:pPr marL="0" marR="0" lvl="0" indent="0" algn="l" defTabSz="914400" rtl="0" eaLnBrk="1" fontAlgn="auto" latinLnBrk="0" hangingPunct="1">
              <a:lnSpc>
                <a:spcPct val="114000"/>
              </a:lnSpc>
              <a:spcBef>
                <a:spcPts val="1200"/>
              </a:spcBef>
              <a:spcAft>
                <a:spcPts val="1200"/>
              </a:spcAft>
              <a:buClrTx/>
              <a:buSzTx/>
              <a:buFontTx/>
              <a:buNone/>
              <a:tabLst/>
              <a:defRPr/>
            </a:pPr>
            <a:r>
              <a:rPr kumimoji="0" lang="vi-VN"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Cơ sở </a:t>
            </a:r>
            <a:r>
              <a:rPr kumimoji="0" 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5</a:t>
            </a:r>
          </a:p>
        </p:txBody>
      </p:sp>
      <p:sp>
        <p:nvSpPr>
          <p:cNvPr id="6" name="TextBox 5"/>
          <p:cNvSpPr txBox="1"/>
          <p:nvPr/>
        </p:nvSpPr>
        <p:spPr>
          <a:xfrm>
            <a:off x="907882" y="2298790"/>
            <a:ext cx="10898038" cy="634276"/>
          </a:xfrm>
          <a:prstGeom prst="rect">
            <a:avLst/>
          </a:prstGeom>
          <a:noFill/>
        </p:spPr>
        <p:txBody>
          <a:bodyPr wrap="square" rtlCol="0">
            <a:spAutoFit/>
          </a:bodyPr>
          <a:lstStyle/>
          <a:p>
            <a:pPr algn="just" fontAlgn="base">
              <a:lnSpc>
                <a:spcPct val="114000"/>
              </a:lnSpc>
              <a:spcBef>
                <a:spcPts val="1200"/>
              </a:spcBef>
              <a:spcAft>
                <a:spcPts val="1200"/>
              </a:spcAft>
            </a:pPr>
            <a:r>
              <a:rPr lang="vi-VN" sz="1600" dirty="0">
                <a:solidFill>
                  <a:srgbClr val="353535"/>
                </a:solidFill>
                <a:latin typeface="Montserrat" panose="00000500000000000000" pitchFamily="2" charset="0"/>
                <a:cs typeface="Times New Roman" panose="02020603050405020304" pitchFamily="18" charset="0"/>
              </a:rPr>
              <a:t>Trung tâm Thực hành nuôi trồng Thủy sản nước ngọt tại thị trấn Hưng Nguyên, huyện Hưng Nguyên, tỉnh Nghệ An; diện tích 1,4 ha.</a:t>
            </a:r>
          </a:p>
        </p:txBody>
      </p:sp>
      <p:sp>
        <p:nvSpPr>
          <p:cNvPr id="7" name="TextBox 6"/>
          <p:cNvSpPr txBox="1"/>
          <p:nvPr/>
        </p:nvSpPr>
        <p:spPr>
          <a:xfrm>
            <a:off x="897723" y="1922690"/>
            <a:ext cx="1067921" cy="408125"/>
          </a:xfrm>
          <a:prstGeom prst="rect">
            <a:avLst/>
          </a:prstGeom>
          <a:noFill/>
        </p:spPr>
        <p:txBody>
          <a:bodyPr wrap="none" rtlCol="0">
            <a:spAutoFit/>
          </a:bodyPr>
          <a:lstStyle/>
          <a:p>
            <a:pPr marL="0" marR="0" lvl="0" indent="0" algn="l" defTabSz="914400" rtl="0" eaLnBrk="1" fontAlgn="auto" latinLnBrk="0" hangingPunct="1">
              <a:lnSpc>
                <a:spcPct val="114000"/>
              </a:lnSpc>
              <a:spcBef>
                <a:spcPts val="1200"/>
              </a:spcBef>
              <a:spcAft>
                <a:spcPts val="1200"/>
              </a:spcAft>
              <a:buClrTx/>
              <a:buSzTx/>
              <a:buFontTx/>
              <a:buNone/>
              <a:tabLst/>
              <a:defRPr/>
            </a:pPr>
            <a:r>
              <a:rPr kumimoji="0" lang="vi-VN"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Cơ sở </a:t>
            </a:r>
            <a:r>
              <a:rPr lang="en-US" b="1" dirty="0">
                <a:solidFill>
                  <a:srgbClr val="C00000"/>
                </a:solidFill>
                <a:latin typeface="Montserrat" panose="00000500000000000000" pitchFamily="2" charset="0"/>
                <a:cs typeface="Times New Roman" panose="02020603050405020304" pitchFamily="18" charset="0"/>
              </a:rPr>
              <a:t>4</a:t>
            </a:r>
            <a:endParaRPr kumimoji="0" 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endParaRPr>
          </a:p>
        </p:txBody>
      </p:sp>
      <p:sp>
        <p:nvSpPr>
          <p:cNvPr id="10" name="TextBox 9"/>
          <p:cNvSpPr txBox="1"/>
          <p:nvPr/>
        </p:nvSpPr>
        <p:spPr>
          <a:xfrm>
            <a:off x="897723" y="3889023"/>
            <a:ext cx="10898038" cy="353558"/>
          </a:xfrm>
          <a:prstGeom prst="rect">
            <a:avLst/>
          </a:prstGeom>
          <a:noFill/>
        </p:spPr>
        <p:txBody>
          <a:bodyPr wrap="square" rtlCol="0">
            <a:spAutoFit/>
          </a:bodyPr>
          <a:lstStyle/>
          <a:p>
            <a:pPr algn="just" fontAlgn="base">
              <a:lnSpc>
                <a:spcPct val="114000"/>
              </a:lnSpc>
              <a:spcBef>
                <a:spcPts val="1200"/>
              </a:spcBef>
              <a:spcAft>
                <a:spcPts val="1200"/>
              </a:spcAft>
            </a:pPr>
            <a:r>
              <a:rPr lang="vi-VN" sz="1600" dirty="0">
                <a:solidFill>
                  <a:srgbClr val="353535"/>
                </a:solidFill>
                <a:latin typeface="Montserrat" panose="00000500000000000000" pitchFamily="2" charset="0"/>
                <a:cs typeface="Times New Roman" panose="02020603050405020304" pitchFamily="18" charset="0"/>
              </a:rPr>
              <a:t>Khu Ký túc xá sinh viên tại phường Hưng Bình, thành phố Vinh, tỉnh Nghệ An; diện tích 0,6 ha.</a:t>
            </a:r>
          </a:p>
        </p:txBody>
      </p:sp>
      <p:sp>
        <p:nvSpPr>
          <p:cNvPr id="12" name="TextBox 11"/>
          <p:cNvSpPr txBox="1"/>
          <p:nvPr/>
        </p:nvSpPr>
        <p:spPr>
          <a:xfrm>
            <a:off x="733342" y="4644476"/>
            <a:ext cx="10725317" cy="653769"/>
          </a:xfrm>
          <a:prstGeom prst="rect">
            <a:avLst/>
          </a:prstGeom>
          <a:noFill/>
        </p:spPr>
        <p:txBody>
          <a:bodyPr wrap="square" rtlCol="0">
            <a:spAutoFit/>
          </a:bodyPr>
          <a:lstStyle/>
          <a:p>
            <a:pPr algn="just" fontAlgn="base">
              <a:lnSpc>
                <a:spcPct val="114000"/>
              </a:lnSpc>
              <a:spcBef>
                <a:spcPts val="1200"/>
              </a:spcBef>
              <a:spcAft>
                <a:spcPts val="1200"/>
              </a:spcAft>
            </a:pPr>
            <a:r>
              <a:rPr lang="vi-VN" sz="1600" dirty="0">
                <a:solidFill>
                  <a:srgbClr val="353535"/>
                </a:solidFill>
                <a:latin typeface="Montserrat" panose="00000500000000000000" pitchFamily="2" charset="0"/>
                <a:cs typeface="Times New Roman" panose="02020603050405020304" pitchFamily="18" charset="0"/>
              </a:rPr>
              <a:t>Quy hoạch đất để xây dựng Trường đã được phê duyệt là 130 ha, trong đó diện tích đã được xây dựng và đưa vào sử dụng là 44,12 ha.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81" y="1808480"/>
            <a:ext cx="800258" cy="80025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011" y="3385677"/>
            <a:ext cx="798998" cy="798998"/>
          </a:xfrm>
          <a:prstGeom prst="rect">
            <a:avLst/>
          </a:prstGeom>
        </p:spPr>
      </p:pic>
    </p:spTree>
    <p:extLst>
      <p:ext uri="{BB962C8B-B14F-4D97-AF65-F5344CB8AC3E}">
        <p14:creationId xmlns:p14="http://schemas.microsoft.com/office/powerpoint/2010/main" val="83519516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3360" y="2499360"/>
            <a:ext cx="7569200" cy="2918428"/>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pPr>
            <a:r>
              <a:rPr lang="vi-VN" altLang="en-US" dirty="0">
                <a:solidFill>
                  <a:srgbClr val="353535"/>
                </a:solidFill>
                <a:latin typeface="Montserrat" panose="00000500000000000000" pitchFamily="2" charset="0"/>
                <a:cs typeface="Times New Roman" panose="02020603050405020304" pitchFamily="18" charset="0"/>
              </a:rPr>
              <a:t>Chỉ đạo, tổ chức quản lý các hoạt động về công tác quản lý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a:t>
            </a:r>
          </a:p>
          <a:p>
            <a:pPr marL="285750" indent="-285750" algn="just">
              <a:lnSpc>
                <a:spcPct val="114000"/>
              </a:lnSpc>
              <a:spcBef>
                <a:spcPts val="1200"/>
              </a:spcBef>
              <a:spcAft>
                <a:spcPts val="1200"/>
              </a:spcAft>
              <a:buFont typeface="Arial" panose="020B0604020202020204" pitchFamily="34" charset="0"/>
              <a:buChar char="•"/>
            </a:pPr>
            <a:r>
              <a:rPr lang="vi-VN" altLang="en-US" dirty="0">
                <a:solidFill>
                  <a:srgbClr val="353535"/>
                </a:solidFill>
                <a:latin typeface="Montserrat" panose="00000500000000000000" pitchFamily="2" charset="0"/>
                <a:cs typeface="Times New Roman" panose="02020603050405020304" pitchFamily="18" charset="0"/>
              </a:rPr>
              <a:t>Chỉ đạo thực hiện các chủ trương, đường lối, chính sách của Đảng, pháp luật của Nhà nước; các quy định của Bộ Giáo dục và Đào tạo; của địa phương trong công tác quản lý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a:t>
            </a:r>
          </a:p>
          <a:p>
            <a:pPr marL="285750" indent="-285750" algn="just">
              <a:lnSpc>
                <a:spcPct val="114000"/>
              </a:lnSpc>
              <a:spcBef>
                <a:spcPts val="1200"/>
              </a:spcBef>
              <a:spcAft>
                <a:spcPts val="1200"/>
              </a:spcAft>
              <a:buFont typeface="Arial" panose="020B0604020202020204" pitchFamily="34" charset="0"/>
              <a:buChar char="•"/>
            </a:pPr>
            <a:r>
              <a:rPr lang="vi-VN" altLang="en-US" dirty="0">
                <a:solidFill>
                  <a:srgbClr val="353535"/>
                </a:solidFill>
                <a:latin typeface="Montserrat" panose="00000500000000000000" pitchFamily="2" charset="0"/>
                <a:cs typeface="Times New Roman" panose="02020603050405020304" pitchFamily="18" charset="0"/>
              </a:rPr>
              <a:t>Chỉ đạo công tác quản lý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về học tập, nghiên cứu khoa học, tư tưởng chính trị, đạo đức lối sống...</a:t>
            </a:r>
          </a:p>
        </p:txBody>
      </p:sp>
    </p:spTree>
    <p:extLst>
      <p:ext uri="{BB962C8B-B14F-4D97-AF65-F5344CB8AC3E}">
        <p14:creationId xmlns:p14="http://schemas.microsoft.com/office/powerpoint/2010/main" val="245972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3680" y="1767840"/>
            <a:ext cx="11704320" cy="3541995"/>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defRPr/>
            </a:pPr>
            <a:r>
              <a:rPr lang="vi-VN" dirty="0">
                <a:solidFill>
                  <a:srgbClr val="353535"/>
                </a:solidFill>
                <a:latin typeface="Montserrat" panose="00000500000000000000" pitchFamily="2" charset="0"/>
                <a:cs typeface="Times New Roman" panose="02020603050405020304" pitchFamily="18" charset="0"/>
              </a:rPr>
              <a:t>Làm thủ tục gửi giấy báo trúng tuyển, hướng dẫn </a:t>
            </a:r>
            <a:r>
              <a:rPr lang="en-US" dirty="0" err="1">
                <a:solidFill>
                  <a:srgbClr val="353535"/>
                </a:solidFill>
                <a:latin typeface="Montserrat" panose="00000500000000000000" pitchFamily="2" charset="0"/>
                <a:cs typeface="Times New Roman" panose="02020603050405020304" pitchFamily="18" charset="0"/>
              </a:rPr>
              <a:t>học</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viên</a:t>
            </a:r>
            <a:r>
              <a:rPr lang="vi-VN" dirty="0">
                <a:solidFill>
                  <a:srgbClr val="353535"/>
                </a:solidFill>
                <a:latin typeface="Montserrat" panose="00000500000000000000" pitchFamily="2" charset="0"/>
                <a:cs typeface="Times New Roman" panose="02020603050405020304" pitchFamily="18" charset="0"/>
              </a:rPr>
              <a:t> trúng tuyển về hồ sơ, kinh phí và thủ tục nhập học</a:t>
            </a:r>
            <a:r>
              <a:rPr lang="en-US" dirty="0">
                <a:solidFill>
                  <a:srgbClr val="353535"/>
                </a:solidFill>
                <a:latin typeface="Montserrat" panose="00000500000000000000" pitchFamily="2" charset="0"/>
                <a:cs typeface="Times New Roman" panose="02020603050405020304" pitchFamily="18" charset="0"/>
              </a:rPr>
              <a:t>, l</a:t>
            </a:r>
            <a:r>
              <a:rPr lang="vi-VN" dirty="0">
                <a:solidFill>
                  <a:srgbClr val="353535"/>
                </a:solidFill>
                <a:latin typeface="Montserrat" panose="00000500000000000000" pitchFamily="2" charset="0"/>
                <a:cs typeface="Times New Roman" panose="02020603050405020304" pitchFamily="18" charset="0"/>
              </a:rPr>
              <a:t>à đơn vị đầu mối tổ chức công tác tiếp nhận </a:t>
            </a:r>
            <a:r>
              <a:rPr lang="en-US" dirty="0" err="1">
                <a:solidFill>
                  <a:srgbClr val="353535"/>
                </a:solidFill>
                <a:latin typeface="Montserrat" panose="00000500000000000000" pitchFamily="2" charset="0"/>
                <a:cs typeface="Times New Roman" panose="02020603050405020304" pitchFamily="18" charset="0"/>
              </a:rPr>
              <a:t>học</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viên</a:t>
            </a:r>
            <a:r>
              <a:rPr lang="vi-VN" dirty="0">
                <a:solidFill>
                  <a:srgbClr val="353535"/>
                </a:solidFill>
                <a:latin typeface="Montserrat" panose="00000500000000000000" pitchFamily="2" charset="0"/>
                <a:cs typeface="Times New Roman" panose="02020603050405020304" pitchFamily="18" charset="0"/>
              </a:rPr>
              <a:t> nhập học.</a:t>
            </a:r>
          </a:p>
          <a:p>
            <a:pPr marL="285750" indent="-285750" algn="just">
              <a:lnSpc>
                <a:spcPct val="114000"/>
              </a:lnSpc>
              <a:spcBef>
                <a:spcPts val="1200"/>
              </a:spcBef>
              <a:spcAft>
                <a:spcPts val="1200"/>
              </a:spcAft>
              <a:buFont typeface="Arial" panose="020B0604020202020204" pitchFamily="34" charset="0"/>
              <a:buChar char="•"/>
              <a:defRPr/>
            </a:pPr>
            <a:r>
              <a:rPr lang="vi-VN" dirty="0">
                <a:solidFill>
                  <a:srgbClr val="353535"/>
                </a:solidFill>
                <a:latin typeface="Montserrat" panose="00000500000000000000" pitchFamily="2" charset="0"/>
                <a:cs typeface="Times New Roman" panose="02020603050405020304" pitchFamily="18" charset="0"/>
              </a:rPr>
              <a:t>Kiểm tra, thu nhận và quản lý hồ sơ </a:t>
            </a:r>
            <a:r>
              <a:rPr lang="en-US" dirty="0" err="1">
                <a:solidFill>
                  <a:srgbClr val="353535"/>
                </a:solidFill>
                <a:latin typeface="Montserrat" panose="00000500000000000000" pitchFamily="2" charset="0"/>
                <a:cs typeface="Times New Roman" panose="02020603050405020304" pitchFamily="18" charset="0"/>
              </a:rPr>
              <a:t>học</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viên</a:t>
            </a:r>
            <a:r>
              <a:rPr lang="vi-VN" dirty="0">
                <a:solidFill>
                  <a:srgbClr val="353535"/>
                </a:solidFill>
                <a:latin typeface="Montserrat" panose="00000500000000000000" pitchFamily="2" charset="0"/>
                <a:cs typeface="Times New Roman" panose="02020603050405020304" pitchFamily="18" charset="0"/>
              </a:rPr>
              <a:t> trong thời gian học tập tại trường; ra quyết định tiếp nhận, biên chế lớp </a:t>
            </a:r>
            <a:r>
              <a:rPr lang="en-US" dirty="0" err="1">
                <a:solidFill>
                  <a:srgbClr val="353535"/>
                </a:solidFill>
                <a:latin typeface="Montserrat" panose="00000500000000000000" pitchFamily="2" charset="0"/>
                <a:cs typeface="Times New Roman" panose="02020603050405020304" pitchFamily="18" charset="0"/>
              </a:rPr>
              <a:t>học</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viên</a:t>
            </a:r>
            <a:r>
              <a:rPr lang="vi-VN" dirty="0">
                <a:solidFill>
                  <a:srgbClr val="353535"/>
                </a:solidFill>
                <a:latin typeface="Montserrat" panose="00000500000000000000" pitchFamily="2" charset="0"/>
                <a:cs typeface="Times New Roman" panose="02020603050405020304" pitchFamily="18" charset="0"/>
              </a:rPr>
              <a:t> và </a:t>
            </a:r>
            <a:r>
              <a:rPr lang="en-US" dirty="0">
                <a:solidFill>
                  <a:srgbClr val="353535"/>
                </a:solidFill>
                <a:latin typeface="Montserrat" panose="00000500000000000000" pitchFamily="2" charset="0"/>
                <a:cs typeface="Times New Roman" panose="02020603050405020304" pitchFamily="18" charset="0"/>
              </a:rPr>
              <a:t>B</a:t>
            </a:r>
            <a:r>
              <a:rPr lang="vi-VN" dirty="0">
                <a:solidFill>
                  <a:srgbClr val="353535"/>
                </a:solidFill>
                <a:latin typeface="Montserrat" panose="00000500000000000000" pitchFamily="2" charset="0"/>
                <a:cs typeface="Times New Roman" panose="02020603050405020304" pitchFamily="18" charset="0"/>
              </a:rPr>
              <a:t>an </a:t>
            </a:r>
            <a:r>
              <a:rPr lang="en-US" dirty="0">
                <a:solidFill>
                  <a:srgbClr val="353535"/>
                </a:solidFill>
                <a:latin typeface="Montserrat" panose="00000500000000000000" pitchFamily="2" charset="0"/>
                <a:cs typeface="Times New Roman" panose="02020603050405020304" pitchFamily="18" charset="0"/>
              </a:rPr>
              <a:t>C</a:t>
            </a:r>
            <a:r>
              <a:rPr lang="vi-VN" dirty="0">
                <a:solidFill>
                  <a:srgbClr val="353535"/>
                </a:solidFill>
                <a:latin typeface="Montserrat" panose="00000500000000000000" pitchFamily="2" charset="0"/>
                <a:cs typeface="Times New Roman" panose="02020603050405020304" pitchFamily="18" charset="0"/>
              </a:rPr>
              <a:t>án sự lớp.</a:t>
            </a:r>
          </a:p>
          <a:p>
            <a:pPr marL="285750" indent="-285750" algn="just">
              <a:lnSpc>
                <a:spcPct val="114000"/>
              </a:lnSpc>
              <a:spcBef>
                <a:spcPts val="1200"/>
              </a:spcBef>
              <a:spcAft>
                <a:spcPts val="1200"/>
              </a:spcAft>
              <a:buFont typeface="Arial" panose="020B0604020202020204" pitchFamily="34" charset="0"/>
              <a:buChar char="•"/>
              <a:defRPr/>
            </a:pPr>
            <a:r>
              <a:rPr lang="vi-VN" dirty="0">
                <a:solidFill>
                  <a:srgbClr val="353535"/>
                </a:solidFill>
                <a:latin typeface="Montserrat" panose="00000500000000000000" pitchFamily="2" charset="0"/>
                <a:cs typeface="Times New Roman" panose="02020603050405020304" pitchFamily="18" charset="0"/>
              </a:rPr>
              <a:t>Chủ trì và phối hợp với các đơn vị có liên quan tổ chức khai giảng, bế giảng, </a:t>
            </a:r>
            <a:r>
              <a:rPr lang="en-US" dirty="0" err="1">
                <a:solidFill>
                  <a:srgbClr val="353535"/>
                </a:solidFill>
                <a:latin typeface="Montserrat" panose="00000500000000000000" pitchFamily="2" charset="0"/>
                <a:cs typeface="Times New Roman" panose="02020603050405020304" pitchFamily="18" charset="0"/>
              </a:rPr>
              <a:t>tổ</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chức</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cho</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học</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viên</a:t>
            </a:r>
            <a:r>
              <a:rPr lang="en-US" dirty="0">
                <a:solidFill>
                  <a:srgbClr val="353535"/>
                </a:solidFill>
                <a:latin typeface="Montserrat" panose="00000500000000000000" pitchFamily="2" charset="0"/>
                <a:cs typeface="Times New Roman" panose="02020603050405020304" pitchFamily="18" charset="0"/>
              </a:rPr>
              <a:t> </a:t>
            </a:r>
            <a:r>
              <a:rPr lang="vi-VN" dirty="0">
                <a:solidFill>
                  <a:srgbClr val="353535"/>
                </a:solidFill>
                <a:latin typeface="Montserrat" panose="00000500000000000000" pitchFamily="2" charset="0"/>
                <a:cs typeface="Times New Roman" panose="02020603050405020304" pitchFamily="18" charset="0"/>
              </a:rPr>
              <a:t>học quy chế</a:t>
            </a:r>
            <a:r>
              <a:rPr lang="en-US" dirty="0">
                <a:solidFill>
                  <a:srgbClr val="353535"/>
                </a:solidFill>
                <a:latin typeface="Montserrat" panose="00000500000000000000" pitchFamily="2" charset="0"/>
                <a:cs typeface="Times New Roman" panose="02020603050405020304" pitchFamily="18" charset="0"/>
              </a:rPr>
              <a:t>.</a:t>
            </a:r>
            <a:endParaRPr lang="vi-VN"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en-US" dirty="0" err="1">
                <a:solidFill>
                  <a:srgbClr val="353535"/>
                </a:solidFill>
                <a:latin typeface="Montserrat" panose="00000500000000000000" pitchFamily="2" charset="0"/>
                <a:cs typeface="Times New Roman" panose="02020603050405020304" pitchFamily="18" charset="0"/>
              </a:rPr>
              <a:t>Thẩm</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định</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và</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tham</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mưu</a:t>
            </a:r>
            <a:r>
              <a:rPr lang="en-US" dirty="0">
                <a:solidFill>
                  <a:srgbClr val="353535"/>
                </a:solidFill>
                <a:latin typeface="Montserrat" panose="00000500000000000000" pitchFamily="2" charset="0"/>
                <a:cs typeface="Times New Roman" panose="02020603050405020304" pitchFamily="18" charset="0"/>
              </a:rPr>
              <a:t> ban </a:t>
            </a:r>
            <a:r>
              <a:rPr lang="en-US" dirty="0" err="1">
                <a:solidFill>
                  <a:srgbClr val="353535"/>
                </a:solidFill>
                <a:latin typeface="Montserrat" panose="00000500000000000000" pitchFamily="2" charset="0"/>
                <a:cs typeface="Times New Roman" panose="02020603050405020304" pitchFamily="18" charset="0"/>
              </a:rPr>
              <a:t>hành</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các</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loại</a:t>
            </a:r>
            <a:r>
              <a:rPr lang="en-US" dirty="0">
                <a:solidFill>
                  <a:srgbClr val="353535"/>
                </a:solidFill>
                <a:latin typeface="Montserrat" panose="00000500000000000000" pitchFamily="2" charset="0"/>
                <a:cs typeface="Times New Roman" panose="02020603050405020304" pitchFamily="18" charset="0"/>
              </a:rPr>
              <a:t> </a:t>
            </a:r>
            <a:r>
              <a:rPr lang="vi-VN" dirty="0">
                <a:solidFill>
                  <a:srgbClr val="353535"/>
                </a:solidFill>
                <a:latin typeface="Montserrat" panose="00000500000000000000" pitchFamily="2" charset="0"/>
                <a:cs typeface="Times New Roman" panose="02020603050405020304" pitchFamily="18" charset="0"/>
              </a:rPr>
              <a:t>quyết định: nghỉ học tạm thời, xoá tên, thôi học, buộc thôi học, khen thưởng, kỷ luật và giải quyết các giấy tờ hành chính liên quan đối với </a:t>
            </a:r>
            <a:r>
              <a:rPr lang="en-US" dirty="0" err="1">
                <a:solidFill>
                  <a:srgbClr val="353535"/>
                </a:solidFill>
                <a:latin typeface="Montserrat" panose="00000500000000000000" pitchFamily="2" charset="0"/>
                <a:cs typeface="Times New Roman" panose="02020603050405020304" pitchFamily="18" charset="0"/>
              </a:rPr>
              <a:t>học</a:t>
            </a:r>
            <a:r>
              <a:rPr lang="en-US" dirty="0">
                <a:solidFill>
                  <a:srgbClr val="353535"/>
                </a:solidFill>
                <a:latin typeface="Montserrat" panose="00000500000000000000" pitchFamily="2" charset="0"/>
                <a:cs typeface="Times New Roman" panose="02020603050405020304" pitchFamily="18" charset="0"/>
              </a:rPr>
              <a:t> </a:t>
            </a:r>
            <a:r>
              <a:rPr lang="en-US" dirty="0" err="1">
                <a:solidFill>
                  <a:srgbClr val="353535"/>
                </a:solidFill>
                <a:latin typeface="Montserrat" panose="00000500000000000000" pitchFamily="2" charset="0"/>
                <a:cs typeface="Times New Roman" panose="02020603050405020304" pitchFamily="18" charset="0"/>
              </a:rPr>
              <a:t>viên</a:t>
            </a:r>
            <a:r>
              <a:rPr lang="vi-VN" dirty="0">
                <a:solidFill>
                  <a:srgbClr val="353535"/>
                </a:solidFill>
                <a:latin typeface="Montserrat" panose="00000500000000000000" pitchFamily="2" charset="0"/>
                <a:cs typeface="Times New Roman" panose="02020603050405020304" pitchFamily="18" charset="0"/>
              </a:rPr>
              <a:t>.</a:t>
            </a:r>
            <a:endParaRPr lang="en-US"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75978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3680" y="1767840"/>
            <a:ext cx="11704320" cy="3226204"/>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Thống kê, tổng hợp số liệu, lập danh bạ, ký xác nhận hồ sơ, lý lịch và các loại giấy tờ liên quan đến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a:t>
            </a:r>
            <a:endParaRPr lang="en-US" altLang="en-US"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en-US" altLang="en-US" dirty="0" err="1">
                <a:solidFill>
                  <a:srgbClr val="353535"/>
                </a:solidFill>
                <a:latin typeface="Montserrat" panose="00000500000000000000" pitchFamily="2" charset="0"/>
                <a:cs typeface="Times New Roman" panose="02020603050405020304" pitchFamily="18" charset="0"/>
              </a:rPr>
              <a:t>Quản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lý</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và</a:t>
            </a:r>
            <a:r>
              <a:rPr lang="en-US" altLang="en-US" dirty="0">
                <a:solidFill>
                  <a:srgbClr val="353535"/>
                </a:solidFill>
                <a:latin typeface="Montserrat" panose="00000500000000000000" pitchFamily="2" charset="0"/>
                <a:cs typeface="Times New Roman" panose="02020603050405020304" pitchFamily="18" charset="0"/>
              </a:rPr>
              <a:t> c</a:t>
            </a:r>
            <a:r>
              <a:rPr lang="vi-VN" altLang="en-US" dirty="0">
                <a:solidFill>
                  <a:srgbClr val="353535"/>
                </a:solidFill>
                <a:latin typeface="Montserrat" panose="00000500000000000000" pitchFamily="2" charset="0"/>
                <a:cs typeface="Times New Roman" panose="02020603050405020304" pitchFamily="18" charset="0"/>
              </a:rPr>
              <a:t>ấp </a:t>
            </a:r>
            <a:r>
              <a:rPr lang="en-US" altLang="en-US" dirty="0" err="1">
                <a:solidFill>
                  <a:srgbClr val="353535"/>
                </a:solidFill>
                <a:latin typeface="Montserrat" panose="00000500000000000000" pitchFamily="2" charset="0"/>
                <a:cs typeface="Times New Roman" panose="02020603050405020304" pitchFamily="18" charset="0"/>
              </a:rPr>
              <a:t>phát</a:t>
            </a:r>
            <a:r>
              <a:rPr lang="en-US" altLang="en-US" dirty="0">
                <a:solidFill>
                  <a:srgbClr val="353535"/>
                </a:solidFill>
                <a:latin typeface="Montserrat" panose="00000500000000000000" pitchFamily="2" charset="0"/>
                <a:cs typeface="Times New Roman" panose="02020603050405020304" pitchFamily="18" charset="0"/>
              </a:rPr>
              <a:t> </a:t>
            </a:r>
            <a:r>
              <a:rPr lang="vi-VN" altLang="en-US" dirty="0">
                <a:solidFill>
                  <a:srgbClr val="353535"/>
                </a:solidFill>
                <a:latin typeface="Montserrat" panose="00000500000000000000" pitchFamily="2" charset="0"/>
                <a:cs typeface="Times New Roman" panose="02020603050405020304" pitchFamily="18" charset="0"/>
              </a:rPr>
              <a:t>thẻ</a:t>
            </a:r>
            <a:r>
              <a:rPr lang="en-US" altLang="en-US" dirty="0">
                <a:solidFill>
                  <a:srgbClr val="353535"/>
                </a:solidFill>
                <a:latin typeface="Montserrat" panose="00000500000000000000" pitchFamily="2" charset="0"/>
                <a:cs typeface="Times New Roman" panose="02020603050405020304" pitchFamily="18" charset="0"/>
              </a:rPr>
              <a:t>,</a:t>
            </a:r>
            <a:r>
              <a:rPr lang="vi-VN" altLang="en-US" dirty="0">
                <a:solidFill>
                  <a:srgbClr val="353535"/>
                </a:solidFill>
                <a:latin typeface="Montserrat" panose="00000500000000000000" pitchFamily="2" charset="0"/>
                <a:cs typeface="Times New Roman" panose="02020603050405020304" pitchFamily="18" charset="0"/>
              </a:rPr>
              <a:t> phù hiệu cho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Phối hợp với Phòng Kế hoạch - Tài chính, Phòng Đào tạo Sau đại học xây dựng khung học phí, các khoản đóng góp khi nhập học.</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Chỉ đạo việc theo dõi, đánh giá ý thức học tập, rèn luyện của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công tác thi đua khen thưởng, kỷ luật đối với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500647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3680" y="1767840"/>
            <a:ext cx="11704320" cy="4165564"/>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Quản lý và trực tiếp chỉ đạo các </a:t>
            </a:r>
            <a:r>
              <a:rPr lang="en-US" altLang="en-US" dirty="0" err="1">
                <a:solidFill>
                  <a:srgbClr val="353535"/>
                </a:solidFill>
                <a:latin typeface="Montserrat" panose="00000500000000000000" pitchFamily="2" charset="0"/>
                <a:cs typeface="Times New Roman" panose="02020603050405020304" pitchFamily="18" charset="0"/>
              </a:rPr>
              <a:t>đơn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vị</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đào</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tạo</a:t>
            </a:r>
            <a:r>
              <a:rPr lang="vi-VN" altLang="en-US" dirty="0">
                <a:solidFill>
                  <a:srgbClr val="353535"/>
                </a:solidFill>
                <a:latin typeface="Montserrat" panose="00000500000000000000" pitchFamily="2" charset="0"/>
                <a:cs typeface="Times New Roman" panose="02020603050405020304" pitchFamily="18" charset="0"/>
              </a:rPr>
              <a:t> về công tác đào tạo sau đại học và việc học tập, nghiên cứu của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trong quá trình học tập tại Trường.</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Chuẩn bị hồ sơ xét và công nhận tốt nghiệp, </a:t>
            </a:r>
            <a:r>
              <a:rPr lang="en-US" altLang="en-US" dirty="0" err="1">
                <a:solidFill>
                  <a:srgbClr val="353535"/>
                </a:solidFill>
                <a:latin typeface="Montserrat" panose="00000500000000000000" pitchFamily="2" charset="0"/>
                <a:cs typeface="Times New Roman" panose="02020603050405020304" pitchFamily="18" charset="0"/>
              </a:rPr>
              <a:t>dữ</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liệu</a:t>
            </a:r>
            <a:r>
              <a:rPr lang="en-US" altLang="en-US" dirty="0">
                <a:solidFill>
                  <a:srgbClr val="353535"/>
                </a:solidFill>
                <a:latin typeface="Montserrat" panose="00000500000000000000" pitchFamily="2" charset="0"/>
                <a:cs typeface="Times New Roman" panose="02020603050405020304" pitchFamily="18" charset="0"/>
              </a:rPr>
              <a:t> in</a:t>
            </a:r>
            <a:r>
              <a:rPr lang="vi-VN" altLang="en-US" dirty="0">
                <a:solidFill>
                  <a:srgbClr val="353535"/>
                </a:solidFill>
                <a:latin typeface="Montserrat" panose="00000500000000000000" pitchFamily="2" charset="0"/>
                <a:cs typeface="Times New Roman" panose="02020603050405020304" pitchFamily="18" charset="0"/>
              </a:rPr>
              <a:t> bảng điểm</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và</a:t>
            </a:r>
            <a:r>
              <a:rPr lang="vi-VN" altLang="en-US" dirty="0">
                <a:solidFill>
                  <a:srgbClr val="353535"/>
                </a:solidFill>
                <a:latin typeface="Montserrat" panose="00000500000000000000" pitchFamily="2" charset="0"/>
                <a:cs typeface="Times New Roman" panose="02020603050405020304" pitchFamily="18" charset="0"/>
              </a:rPr>
              <a:t> bằng thạc sĩ cho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a:t>
            </a:r>
            <a:endParaRPr lang="en-US" altLang="en-US"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Xác nhận kết quả học tập theo học kỳ, khóa học cho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en-US" altLang="en-US" dirty="0">
                <a:solidFill>
                  <a:srgbClr val="353535"/>
                </a:solidFill>
                <a:latin typeface="Montserrat" panose="00000500000000000000" pitchFamily="2" charset="0"/>
                <a:cs typeface="Times New Roman" panose="02020603050405020304" pitchFamily="18" charset="0"/>
              </a:rPr>
              <a:t>.</a:t>
            </a:r>
            <a:r>
              <a:rPr lang="vi-VN" altLang="en-US" dirty="0">
                <a:solidFill>
                  <a:srgbClr val="353535"/>
                </a:solidFill>
                <a:latin typeface="Montserrat" panose="00000500000000000000" pitchFamily="2" charset="0"/>
                <a:cs typeface="Times New Roman" panose="02020603050405020304" pitchFamily="18" charset="0"/>
              </a:rPr>
              <a:t> </a:t>
            </a:r>
            <a:endParaRPr lang="en-US" altLang="en-US"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Phối hợp với Phòng Công tác chính trị và HSSV tổ chức lễ khai giảng, bế giảng và xử lý các loại giấy tờ cho</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Phối hợp với Phòng Công tác chính trị và</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sinh</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sinh</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các </a:t>
            </a:r>
            <a:r>
              <a:rPr lang="en-US" altLang="en-US" dirty="0" err="1">
                <a:solidFill>
                  <a:srgbClr val="353535"/>
                </a:solidFill>
                <a:latin typeface="Montserrat" panose="00000500000000000000" pitchFamily="2" charset="0"/>
                <a:cs typeface="Times New Roman" panose="02020603050405020304" pitchFamily="18" charset="0"/>
              </a:rPr>
              <a:t>đơn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vị</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đào</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tạo</a:t>
            </a:r>
            <a:r>
              <a:rPr lang="en-US" altLang="en-US" dirty="0">
                <a:solidFill>
                  <a:srgbClr val="353535"/>
                </a:solidFill>
                <a:latin typeface="Montserrat" panose="00000500000000000000" pitchFamily="2" charset="0"/>
                <a:cs typeface="Times New Roman" panose="02020603050405020304" pitchFamily="18" charset="0"/>
              </a:rPr>
              <a:t> </a:t>
            </a:r>
            <a:r>
              <a:rPr lang="vi-VN" altLang="en-US" dirty="0">
                <a:solidFill>
                  <a:srgbClr val="353535"/>
                </a:solidFill>
                <a:latin typeface="Montserrat" panose="00000500000000000000" pitchFamily="2" charset="0"/>
                <a:cs typeface="Times New Roman" panose="02020603050405020304" pitchFamily="18" charset="0"/>
              </a:rPr>
              <a:t>làm tốt công tác thi đua, khen thưởng, kỷ luật, thủ tục chuyển cơ sở đào tạo, nghỉ học tạm thời, vào học tiếp, thôi học đối với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en-US" altLang="en-US" dirty="0">
                <a:solidFill>
                  <a:srgbClr val="353535"/>
                </a:solidFill>
                <a:latin typeface="Montserrat" panose="00000500000000000000" pitchFamily="2" charset="0"/>
                <a:cs typeface="Times New Roman" panose="02020603050405020304" pitchFamily="18" charset="0"/>
              </a:rPr>
              <a:t>.</a:t>
            </a:r>
            <a:endParaRPr lang="vi-VN" altLang="en-US"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996604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3680" y="1767840"/>
            <a:ext cx="11704320" cy="5104924"/>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Phối hợp với Phòng Công tác chính trị và HSSV và Phòng Đào tạo Sau đại học chỉ đạo, tổ chức quản lý</a:t>
            </a:r>
            <a:r>
              <a:rPr lang="en-US" altLang="en-US" dirty="0">
                <a:solidFill>
                  <a:srgbClr val="353535"/>
                </a:solidFill>
                <a:latin typeface="Montserrat" panose="00000500000000000000" pitchFamily="2" charset="0"/>
                <a:cs typeface="Times New Roman" panose="02020603050405020304" pitchFamily="18" charset="0"/>
              </a:rPr>
              <a:t>,</a:t>
            </a:r>
            <a:r>
              <a:rPr lang="vi-VN" altLang="en-US" dirty="0">
                <a:solidFill>
                  <a:srgbClr val="353535"/>
                </a:solidFill>
                <a:latin typeface="Montserrat" panose="00000500000000000000" pitchFamily="2" charset="0"/>
                <a:cs typeface="Times New Roman" panose="02020603050405020304" pitchFamily="18" charset="0"/>
              </a:rPr>
              <a:t> làm tốt công tác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theo phân cấp. Chịu trách nhiệm quản lý toàn diện về công tác quản lý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en-US" altLang="en-US" dirty="0">
                <a:solidFill>
                  <a:srgbClr val="353535"/>
                </a:solidFill>
                <a:latin typeface="Montserrat" panose="00000500000000000000" pitchFamily="2" charset="0"/>
                <a:cs typeface="Times New Roman" panose="02020603050405020304" pitchFamily="18" charset="0"/>
              </a:rPr>
              <a:t> </a:t>
            </a:r>
            <a:r>
              <a:rPr lang="vi-VN" altLang="en-US" dirty="0">
                <a:solidFill>
                  <a:srgbClr val="353535"/>
                </a:solidFill>
                <a:latin typeface="Montserrat" panose="00000500000000000000" pitchFamily="2" charset="0"/>
                <a:cs typeface="Times New Roman" panose="02020603050405020304" pitchFamily="18" charset="0"/>
              </a:rPr>
              <a:t>của đơn vị mình.</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Tổ chức thực hiện nghiêm túc các chủ trương, chính sách của Đảng, pháp luật của Nhà nước, các quy chế của Bộ Giáo dục và Đào tạo, các chủ trương của Nhà trường liên quan đến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Tuyên truyền, giáo dục để cán bộ, viên chức có trách nhiệm đối với công tác giáo dục, quản lý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Nắm chắc tình hình tư tưởng, thái độ chính trị, học tập, rèn luyện, đạo đức, lối sống và sinh hoạt của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Trực tiếp chỉ đạo, xử lý các vụ việc liên quan đến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Chỉ đạo Trợ lý QLSV thực hiện chức năng, nhiệm vụ quản lý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a:t>
            </a:r>
          </a:p>
          <a:p>
            <a:pPr marL="285750" marR="0" lvl="0" indent="-285750" algn="just" defTabSz="914400" rtl="0" eaLnBrk="1" fontAlgn="auto" latinLnBrk="0" hangingPunct="1">
              <a:lnSpc>
                <a:spcPct val="114000"/>
              </a:lnSpc>
              <a:spcBef>
                <a:spcPts val="1200"/>
              </a:spcBef>
              <a:spcAft>
                <a:spcPts val="1200"/>
              </a:spcAft>
              <a:buClrTx/>
              <a:buSzTx/>
              <a:buFont typeface="Arial" panose="020B0604020202020204" pitchFamily="34" charset="0"/>
              <a:buChar char="•"/>
              <a:tabLst/>
              <a:defRPr/>
            </a:pPr>
            <a:endParaRPr kumimoji="0" lang="vi-VN" altLang="en-US" sz="1800" b="0" i="0" u="none" strike="noStrike" kern="1200" cap="none" spc="0" normalizeH="0" baseline="0" noProof="0" dirty="0">
              <a:ln>
                <a:noFill/>
              </a:ln>
              <a:solidFill>
                <a:srgbClr val="353535"/>
              </a:solidFill>
              <a:effectLst/>
              <a:uLnTx/>
              <a:uFillTx/>
              <a:latin typeface="Montserrat" panose="000005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272487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3681" y="2763372"/>
            <a:ext cx="11704320" cy="3533981"/>
          </a:xfrm>
          <a:prstGeom prst="rect">
            <a:avLst/>
          </a:prstGeom>
          <a:noFill/>
        </p:spPr>
        <p:txBody>
          <a:bodyPr wrap="square" rtlCol="0">
            <a:spAutoFit/>
          </a:bodyPr>
          <a:lstStyle/>
          <a:p>
            <a:pPr algn="just">
              <a:lnSpc>
                <a:spcPct val="114000"/>
              </a:lnSpc>
              <a:spcBef>
                <a:spcPts val="1200"/>
              </a:spcBef>
              <a:spcAft>
                <a:spcPts val="1200"/>
              </a:spcAft>
              <a:defRPr/>
            </a:pPr>
            <a:r>
              <a:rPr lang="nl-NL" altLang="en-US" dirty="0">
                <a:solidFill>
                  <a:srgbClr val="353535"/>
                </a:solidFill>
                <a:latin typeface="Montserrat" panose="00000500000000000000" pitchFamily="2" charset="0"/>
                <a:cs typeface="Times New Roman" panose="02020603050405020304" pitchFamily="18" charset="0"/>
              </a:rPr>
              <a:t>Ban Cán sự lớp hành chính gồm: 1 lớp trưởng và 1 hoặc 2 lớp phó (tuỳ điều kiện, số lượng học viên trong lớp) do tập thể lớp học viên đề xuất, có nhiệm vụ:</a:t>
            </a:r>
            <a:endParaRPr lang="vi-VN" altLang="en-US"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nl-NL" altLang="en-US" dirty="0">
                <a:solidFill>
                  <a:srgbClr val="353535"/>
                </a:solidFill>
                <a:latin typeface="Montserrat" panose="00000500000000000000" pitchFamily="2" charset="0"/>
                <a:cs typeface="Times New Roman" panose="02020603050405020304" pitchFamily="18" charset="0"/>
              </a:rPr>
              <a:t>Tổ chức thực hiện nhiệm vụ học tập, rèn luyện, và các hoạt động khác theo quy định của viện, khoa và Nhà trường.</a:t>
            </a:r>
            <a:endParaRPr lang="vi-VN" altLang="en-US"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nl-NL" altLang="en-US" dirty="0">
                <a:solidFill>
                  <a:srgbClr val="353535"/>
                </a:solidFill>
                <a:latin typeface="Montserrat" panose="00000500000000000000" pitchFamily="2" charset="0"/>
                <a:cs typeface="Times New Roman" panose="02020603050405020304" pitchFamily="18" charset="0"/>
              </a:rPr>
              <a:t>Đôn đốc học viên chấp hành các nội quy, quy chế của đơn vị đào tạo và Nhà trường.</a:t>
            </a:r>
          </a:p>
          <a:p>
            <a:pPr marL="285750" indent="-285750" algn="just">
              <a:lnSpc>
                <a:spcPct val="114000"/>
              </a:lnSpc>
              <a:spcBef>
                <a:spcPts val="1200"/>
              </a:spcBef>
              <a:spcAft>
                <a:spcPts val="1200"/>
              </a:spcAft>
              <a:buFont typeface="Arial" panose="020B0604020202020204" pitchFamily="34" charset="0"/>
              <a:buChar char="•"/>
              <a:defRPr/>
            </a:pPr>
            <a:r>
              <a:rPr lang="nl-NL" altLang="en-US" dirty="0">
                <a:solidFill>
                  <a:srgbClr val="353535"/>
                </a:solidFill>
                <a:latin typeface="Montserrat" panose="00000500000000000000" pitchFamily="2" charset="0"/>
                <a:cs typeface="Times New Roman" panose="02020603050405020304" pitchFamily="18" charset="0"/>
              </a:rPr>
              <a:t>Xây dựng kế hoạch và chỉ đạo các thành viên trong lớp làm tốt công tác tự quản.</a:t>
            </a:r>
          </a:p>
          <a:p>
            <a:pPr marL="285750" indent="-285750" algn="just">
              <a:lnSpc>
                <a:spcPct val="114000"/>
              </a:lnSpc>
              <a:spcBef>
                <a:spcPts val="1200"/>
              </a:spcBef>
              <a:spcAft>
                <a:spcPts val="1200"/>
              </a:spcAft>
              <a:buFont typeface="Arial" panose="020B0604020202020204" pitchFamily="34" charset="0"/>
              <a:buChar char="•"/>
              <a:defRPr/>
            </a:pPr>
            <a:r>
              <a:rPr lang="nl-NL" altLang="en-US" dirty="0">
                <a:solidFill>
                  <a:srgbClr val="353535"/>
                </a:solidFill>
                <a:latin typeface="Montserrat" panose="00000500000000000000" pitchFamily="2" charset="0"/>
                <a:cs typeface="Times New Roman" panose="02020603050405020304" pitchFamily="18" charset="0"/>
              </a:rPr>
              <a:t>Xây dựng khối đoàn kết thống nhất trong lớp, giúp đỡ nhau trong sinh hoạt, học tập, rèn luyện.</a:t>
            </a:r>
          </a:p>
        </p:txBody>
      </p:sp>
      <p:sp>
        <p:nvSpPr>
          <p:cNvPr id="3" name="TextBox 2"/>
          <p:cNvSpPr txBox="1"/>
          <p:nvPr/>
        </p:nvSpPr>
        <p:spPr>
          <a:xfrm>
            <a:off x="233681" y="1993810"/>
            <a:ext cx="11592560" cy="723916"/>
          </a:xfrm>
          <a:prstGeom prst="rect">
            <a:avLst/>
          </a:prstGeom>
          <a:noFill/>
        </p:spPr>
        <p:txBody>
          <a:bodyPr wrap="square" rtlCol="0">
            <a:spAutoFit/>
          </a:bodyPr>
          <a:lstStyle/>
          <a:p>
            <a:pPr>
              <a:lnSpc>
                <a:spcPct val="114000"/>
              </a:lnSpc>
              <a:spcBef>
                <a:spcPts val="1200"/>
              </a:spcBef>
              <a:spcAft>
                <a:spcPts val="1200"/>
              </a:spcAft>
            </a:pPr>
            <a:r>
              <a:rPr lang="en-US" altLang="en-US" b="1" dirty="0">
                <a:solidFill>
                  <a:srgbClr val="C00000"/>
                </a:solidFill>
                <a:latin typeface="Montserrat" panose="00000500000000000000" pitchFamily="2" charset="0"/>
                <a:cs typeface="Times New Roman" panose="02020603050405020304" pitchFamily="18" charset="0"/>
              </a:rPr>
              <a:t>2.</a:t>
            </a:r>
            <a:r>
              <a:rPr lang="vi-VN" altLang="en-US" b="1" dirty="0">
                <a:solidFill>
                  <a:srgbClr val="C00000"/>
                </a:solidFill>
                <a:latin typeface="Montserrat" panose="00000500000000000000" pitchFamily="2" charset="0"/>
                <a:cs typeface="Times New Roman" panose="02020603050405020304" pitchFamily="18" charset="0"/>
              </a:rPr>
              <a:t>5</a:t>
            </a:r>
            <a:r>
              <a:rPr lang="nl-NL" altLang="en-US" b="1" dirty="0">
                <a:solidFill>
                  <a:srgbClr val="C00000"/>
                </a:solidFill>
                <a:latin typeface="Montserrat" panose="00000500000000000000" pitchFamily="2" charset="0"/>
                <a:cs typeface="Times New Roman" panose="02020603050405020304" pitchFamily="18" charset="0"/>
              </a:rPr>
              <a:t>.1. Lớp hành chính: </a:t>
            </a:r>
            <a:r>
              <a:rPr lang="nl-NL" altLang="en-US" dirty="0">
                <a:solidFill>
                  <a:srgbClr val="353535"/>
                </a:solidFill>
                <a:latin typeface="Montserrat" panose="00000500000000000000" pitchFamily="2" charset="0"/>
                <a:cs typeface="Times New Roman" panose="02020603050405020304" pitchFamily="18" charset="0"/>
              </a:rPr>
              <a:t>Lớp hành chính là lớp có các học viên cùng chuyên ngành, cùng khoá học, được duy trì ổn định trong cả khoá học.</a:t>
            </a:r>
            <a:endParaRPr lang="en-US" dirty="0">
              <a:solidFill>
                <a:srgbClr val="353535"/>
              </a:solidFill>
              <a:latin typeface="Montserrat" panose="00000500000000000000" pitchFamily="2" charset="0"/>
              <a:cs typeface="Times New Roman" panose="02020603050405020304" pitchFamily="18" charset="0"/>
            </a:endParaRPr>
          </a:p>
        </p:txBody>
      </p:sp>
      <p:sp>
        <p:nvSpPr>
          <p:cNvPr id="5" name="TextBox 4"/>
          <p:cNvSpPr txBox="1"/>
          <p:nvPr/>
        </p:nvSpPr>
        <p:spPr>
          <a:xfrm>
            <a:off x="592091" y="1494565"/>
            <a:ext cx="8032968" cy="386260"/>
          </a:xfrm>
          <a:prstGeom prst="rect">
            <a:avLst/>
          </a:prstGeom>
          <a:noFill/>
        </p:spPr>
        <p:txBody>
          <a:bodyPr wrap="none" rtlCol="0">
            <a:spAutoFit/>
          </a:bodyPr>
          <a:lstStyle/>
          <a:p>
            <a:pPr algn="just">
              <a:lnSpc>
                <a:spcPct val="114000"/>
              </a:lnSpc>
              <a:spcBef>
                <a:spcPts val="1200"/>
              </a:spcBef>
              <a:spcAft>
                <a:spcPts val="1200"/>
              </a:spcAft>
              <a:defRPr/>
            </a:pPr>
            <a:r>
              <a:rPr lang="nl-NL" altLang="en-US" dirty="0">
                <a:solidFill>
                  <a:srgbClr val="353535"/>
                </a:solidFill>
                <a:latin typeface="Montserrat" panose="00000500000000000000" pitchFamily="2" charset="0"/>
                <a:cs typeface="Times New Roman" panose="02020603050405020304" pitchFamily="18" charset="0"/>
              </a:rPr>
              <a:t>Học viên được tổ chức thành các lớp hành chính và lớp học phần.</a:t>
            </a:r>
          </a:p>
        </p:txBody>
      </p:sp>
    </p:spTree>
    <p:extLst>
      <p:ext uri="{BB962C8B-B14F-4D97-AF65-F5344CB8AC3E}">
        <p14:creationId xmlns:p14="http://schemas.microsoft.com/office/powerpoint/2010/main" val="35460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27384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3681" y="2082652"/>
            <a:ext cx="11704320" cy="2918428"/>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defRPr/>
            </a:pPr>
            <a:r>
              <a:rPr lang="nl-NL" altLang="en-US" dirty="0">
                <a:solidFill>
                  <a:srgbClr val="353535"/>
                </a:solidFill>
                <a:latin typeface="Montserrat" panose="00000500000000000000" pitchFamily="2" charset="0"/>
                <a:cs typeface="Times New Roman" panose="02020603050405020304" pitchFamily="18" charset="0"/>
              </a:rPr>
              <a:t>Thay mặt lớp liên hệ với đơn vị đào tạo, các đơn vị hành chính liên quan để giải quyết các vấn đề về quyền lợi, nghĩa vụ của học viên.</a:t>
            </a:r>
          </a:p>
          <a:p>
            <a:pPr marL="285750" indent="-285750" algn="just">
              <a:lnSpc>
                <a:spcPct val="114000"/>
              </a:lnSpc>
              <a:spcBef>
                <a:spcPts val="1200"/>
              </a:spcBef>
              <a:spcAft>
                <a:spcPts val="1200"/>
              </a:spcAft>
              <a:buFont typeface="Arial" panose="020B0604020202020204" pitchFamily="34" charset="0"/>
              <a:buChar char="•"/>
              <a:defRPr/>
            </a:pPr>
            <a:r>
              <a:rPr lang="nl-NL" altLang="en-US" dirty="0">
                <a:solidFill>
                  <a:srgbClr val="353535"/>
                </a:solidFill>
                <a:latin typeface="Montserrat" panose="00000500000000000000" pitchFamily="2" charset="0"/>
                <a:cs typeface="Times New Roman" panose="02020603050405020304" pitchFamily="18" charset="0"/>
              </a:rPr>
              <a:t>Báo cáo đầy đủ, chính xác, kịp thời về tình hình học tập, rèn luyện và các vụ việc đột xuất của lớp với đơn vị đào tạo và Nhà trường.</a:t>
            </a:r>
          </a:p>
          <a:p>
            <a:pPr marL="285750" indent="-285750" algn="just">
              <a:lnSpc>
                <a:spcPct val="114000"/>
              </a:lnSpc>
              <a:spcBef>
                <a:spcPts val="1200"/>
              </a:spcBef>
              <a:spcAft>
                <a:spcPts val="1200"/>
              </a:spcAft>
              <a:buFont typeface="Arial" panose="020B0604020202020204" pitchFamily="34" charset="0"/>
              <a:buChar char="•"/>
              <a:defRPr/>
            </a:pPr>
            <a:r>
              <a:rPr lang="nl-NL" altLang="en-US" dirty="0">
                <a:solidFill>
                  <a:srgbClr val="353535"/>
                </a:solidFill>
                <a:latin typeface="Montserrat" panose="00000500000000000000" pitchFamily="2" charset="0"/>
                <a:cs typeface="Times New Roman" panose="02020603050405020304" pitchFamily="18" charset="0"/>
              </a:rPr>
              <a:t>Thông báo cho những học viên của lớp chưa hoàn thành chương trình khóa học hoặc chưa đủ điều kiện công nhận tốt nghiệp làm thủ tục chuyển về học với khóa sau liền kề cùng ngành để thực hiện các nghĩa vụ và quyền lợi của học viên.</a:t>
            </a:r>
            <a:endParaRPr lang="vi-VN" altLang="en-US" dirty="0">
              <a:solidFill>
                <a:srgbClr val="353535"/>
              </a:solidFill>
              <a:latin typeface="Montserrat" panose="00000500000000000000" pitchFamily="2" charset="0"/>
              <a:cs typeface="Times New Roman" panose="02020603050405020304" pitchFamily="18" charset="0"/>
            </a:endParaRPr>
          </a:p>
        </p:txBody>
      </p:sp>
      <p:sp>
        <p:nvSpPr>
          <p:cNvPr id="3" name="TextBox 2"/>
          <p:cNvSpPr txBox="1"/>
          <p:nvPr/>
        </p:nvSpPr>
        <p:spPr>
          <a:xfrm>
            <a:off x="233681" y="1546770"/>
            <a:ext cx="11592560" cy="408125"/>
          </a:xfrm>
          <a:prstGeom prst="rect">
            <a:avLst/>
          </a:prstGeom>
          <a:noFill/>
        </p:spPr>
        <p:txBody>
          <a:bodyPr wrap="square" rtlCol="0">
            <a:spAutoFit/>
          </a:bodyPr>
          <a:lstStyle/>
          <a:p>
            <a:pPr marL="0" marR="0" lvl="0" indent="0" algn="l" defTabSz="914400" rtl="0" eaLnBrk="1" fontAlgn="auto" latinLnBrk="0" hangingPunct="1">
              <a:lnSpc>
                <a:spcPct val="114000"/>
              </a:lnSpc>
              <a:spcBef>
                <a:spcPts val="1200"/>
              </a:spcBef>
              <a:spcAft>
                <a:spcPts val="1200"/>
              </a:spcAft>
              <a:buClrTx/>
              <a:buSzTx/>
              <a:buFontTx/>
              <a:buNone/>
              <a:tabLst/>
              <a:defRPr/>
            </a:pPr>
            <a:r>
              <a:rPr kumimoji="0" lang="en-US"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2.</a:t>
            </a:r>
            <a:r>
              <a:rPr kumimoji="0" lang="vi-VN"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5</a:t>
            </a:r>
            <a:r>
              <a:rPr kumimoji="0" lang="nl-NL"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.1. Lớp hành chính:</a:t>
            </a:r>
            <a:endParaRPr kumimoji="0" lang="en-US" sz="1800" b="0" i="0" u="none" strike="noStrike" kern="1200" cap="none" spc="0" normalizeH="0" baseline="0" noProof="0" dirty="0">
              <a:ln>
                <a:noFill/>
              </a:ln>
              <a:solidFill>
                <a:srgbClr val="353535"/>
              </a:solidFill>
              <a:effectLst/>
              <a:uLnTx/>
              <a:uFillTx/>
              <a:latin typeface="Montserrat" panose="000005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772765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3681" y="2275692"/>
            <a:ext cx="11704320" cy="2286844"/>
          </a:xfrm>
          <a:prstGeom prst="rect">
            <a:avLst/>
          </a:prstGeom>
          <a:noFill/>
        </p:spPr>
        <p:txBody>
          <a:bodyPr wrap="square" rtlCol="0">
            <a:spAutoFit/>
          </a:bodyPr>
          <a:lstStyle/>
          <a:p>
            <a:pPr marR="0" lvl="0" algn="just" defTabSz="914400" rtl="0" eaLnBrk="1" fontAlgn="auto" latinLnBrk="0" hangingPunct="1">
              <a:lnSpc>
                <a:spcPct val="114000"/>
              </a:lnSpc>
              <a:spcBef>
                <a:spcPts val="1200"/>
              </a:spcBef>
              <a:spcAft>
                <a:spcPts val="1200"/>
              </a:spcAft>
              <a:buClrTx/>
              <a:buSzTx/>
              <a:tabLst/>
              <a:defRPr/>
            </a:pPr>
            <a:r>
              <a:rPr lang="en-US" altLang="en-US" dirty="0">
                <a:solidFill>
                  <a:srgbClr val="353535"/>
                </a:solidFill>
                <a:latin typeface="Montserrat" panose="00000500000000000000" pitchFamily="2" charset="0"/>
                <a:cs typeface="Times New Roman" panose="02020603050405020304" pitchFamily="18" charset="0"/>
              </a:rPr>
              <a:t>Ban </a:t>
            </a:r>
            <a:r>
              <a:rPr lang="en-US" altLang="en-US" dirty="0" err="1">
                <a:solidFill>
                  <a:srgbClr val="353535"/>
                </a:solidFill>
                <a:latin typeface="Montserrat" panose="00000500000000000000" pitchFamily="2" charset="0"/>
                <a:cs typeface="Times New Roman" panose="02020603050405020304" pitchFamily="18" charset="0"/>
              </a:rPr>
              <a:t>cán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sự</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lớp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phần</a:t>
            </a:r>
            <a:r>
              <a:rPr lang="en-US" altLang="en-US" dirty="0">
                <a:solidFill>
                  <a:srgbClr val="353535"/>
                </a:solidFill>
                <a:latin typeface="Montserrat" panose="00000500000000000000" pitchFamily="2" charset="0"/>
                <a:cs typeface="Times New Roman" panose="02020603050405020304" pitchFamily="18" charset="0"/>
              </a:rPr>
              <a:t> do </a:t>
            </a:r>
            <a:r>
              <a:rPr lang="en-US" altLang="en-US" dirty="0" err="1">
                <a:solidFill>
                  <a:srgbClr val="353535"/>
                </a:solidFill>
                <a:latin typeface="Montserrat" panose="00000500000000000000" pitchFamily="2" charset="0"/>
                <a:cs typeface="Times New Roman" panose="02020603050405020304" pitchFamily="18" charset="0"/>
              </a:rPr>
              <a:t>lớp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tự</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bầu</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ra</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và</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tự</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giải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thể</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sau</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khi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kết</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thúc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phần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có</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nhiệm</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vụ</a:t>
            </a:r>
            <a:r>
              <a:rPr lang="en-US" altLang="en-US" dirty="0">
                <a:solidFill>
                  <a:srgbClr val="353535"/>
                </a:solidFill>
                <a:latin typeface="Montserrat" panose="00000500000000000000" pitchFamily="2" charset="0"/>
                <a:cs typeface="Times New Roman" panose="02020603050405020304" pitchFamily="18" charset="0"/>
              </a:rPr>
              <a:t>:</a:t>
            </a:r>
            <a:endParaRPr lang="nl-NL" altLang="en-US" dirty="0">
              <a:solidFill>
                <a:srgbClr val="353535"/>
              </a:solidFill>
              <a:latin typeface="Montserrat" panose="00000500000000000000" pitchFamily="2" charset="0"/>
              <a:cs typeface="Times New Roman" panose="02020603050405020304" pitchFamily="18" charset="0"/>
            </a:endParaRPr>
          </a:p>
          <a:p>
            <a:pPr marL="285750" marR="0" lvl="0" indent="-285750" algn="just" defTabSz="914400" rtl="0" eaLnBrk="1" fontAlgn="auto" latinLnBrk="0" hangingPunct="1">
              <a:lnSpc>
                <a:spcPct val="114000"/>
              </a:lnSpc>
              <a:spcBef>
                <a:spcPts val="1200"/>
              </a:spcBef>
              <a:spcAft>
                <a:spcPts val="1200"/>
              </a:spcAft>
              <a:buClrTx/>
              <a:buSzTx/>
              <a:buFont typeface="Arial" panose="020B0604020202020204" pitchFamily="34" charset="0"/>
              <a:buChar char="•"/>
              <a:tabLst/>
              <a:defRPr/>
            </a:pPr>
            <a:r>
              <a:rPr kumimoji="0" lang="nl-NL" altLang="en-US" sz="1800" b="0" i="0" u="none" strike="noStrike" kern="1200" cap="none" spc="0" normalizeH="0" baseline="0" noProof="0" dirty="0">
                <a:ln>
                  <a:noFill/>
                </a:ln>
                <a:solidFill>
                  <a:srgbClr val="353535"/>
                </a:solidFill>
                <a:effectLst/>
                <a:uLnTx/>
                <a:uFillTx/>
                <a:latin typeface="Montserrat" panose="00000500000000000000" pitchFamily="2" charset="0"/>
                <a:ea typeface="+mn-ea"/>
                <a:cs typeface="Times New Roman" panose="02020603050405020304" pitchFamily="18" charset="0"/>
              </a:rPr>
              <a:t>Duy trì</a:t>
            </a:r>
            <a:r>
              <a:rPr kumimoji="0" lang="nl-NL" altLang="en-US" sz="1800" b="0" i="0" u="none" strike="noStrike" kern="1200" cap="none" spc="0" normalizeH="0" noProof="0" dirty="0">
                <a:ln>
                  <a:noFill/>
                </a:ln>
                <a:solidFill>
                  <a:srgbClr val="353535"/>
                </a:solidFill>
                <a:effectLst/>
                <a:uLnTx/>
                <a:uFillTx/>
                <a:latin typeface="Montserrat" panose="00000500000000000000" pitchFamily="2" charset="0"/>
                <a:ea typeface="+mn-ea"/>
                <a:cs typeface="Times New Roman" panose="02020603050405020304" pitchFamily="18" charset="0"/>
              </a:rPr>
              <a:t> việc thự chiện nề nếp, kỷ cương học tập, sinh hoạt của lớp.</a:t>
            </a:r>
            <a:endParaRPr kumimoji="0" lang="nl-NL" altLang="en-US" sz="1800" b="0" i="0" u="none" strike="noStrike" kern="1200" cap="none" spc="0" normalizeH="0" baseline="0" noProof="0" dirty="0">
              <a:ln>
                <a:noFill/>
              </a:ln>
              <a:solidFill>
                <a:srgbClr val="353535"/>
              </a:solidFill>
              <a:effectLst/>
              <a:uLnTx/>
              <a:uFillTx/>
              <a:latin typeface="Montserrat" panose="00000500000000000000" pitchFamily="2" charset="0"/>
              <a:ea typeface="+mn-ea"/>
              <a:cs typeface="Times New Roman" panose="02020603050405020304" pitchFamily="18" charset="0"/>
            </a:endParaRPr>
          </a:p>
          <a:p>
            <a:pPr marL="285750" marR="0" lvl="0" indent="-285750" algn="just" defTabSz="914400" rtl="0" eaLnBrk="1" fontAlgn="auto" latinLnBrk="0" hangingPunct="1">
              <a:lnSpc>
                <a:spcPct val="114000"/>
              </a:lnSpc>
              <a:spcBef>
                <a:spcPts val="1200"/>
              </a:spcBef>
              <a:spcAft>
                <a:spcPts val="1200"/>
              </a:spcAft>
              <a:buClrTx/>
              <a:buSzTx/>
              <a:buFont typeface="Arial" panose="020B0604020202020204" pitchFamily="34" charset="0"/>
              <a:buChar char="•"/>
              <a:tabLst/>
              <a:defRPr/>
            </a:pPr>
            <a:r>
              <a:rPr kumimoji="0" lang="nl-NL" altLang="en-US" sz="1800" b="0" i="0" u="none" strike="noStrike" kern="1200" cap="none" spc="0" normalizeH="0" baseline="0" noProof="0" dirty="0">
                <a:ln>
                  <a:noFill/>
                </a:ln>
                <a:solidFill>
                  <a:srgbClr val="353535"/>
                </a:solidFill>
                <a:effectLst/>
                <a:uLnTx/>
                <a:uFillTx/>
                <a:latin typeface="Montserrat" panose="00000500000000000000" pitchFamily="2" charset="0"/>
                <a:ea typeface="+mn-ea"/>
                <a:cs typeface="Times New Roman" panose="02020603050405020304" pitchFamily="18" charset="0"/>
              </a:rPr>
              <a:t>Liên</a:t>
            </a:r>
            <a:r>
              <a:rPr kumimoji="0" lang="nl-NL" altLang="en-US" sz="1800" b="0" i="0" u="none" strike="noStrike" kern="1200" cap="none" spc="0" normalizeH="0" noProof="0" dirty="0">
                <a:ln>
                  <a:noFill/>
                </a:ln>
                <a:solidFill>
                  <a:srgbClr val="353535"/>
                </a:solidFill>
                <a:effectLst/>
                <a:uLnTx/>
                <a:uFillTx/>
                <a:latin typeface="Montserrat" panose="00000500000000000000" pitchFamily="2" charset="0"/>
                <a:ea typeface="+mn-ea"/>
                <a:cs typeface="Times New Roman" panose="02020603050405020304" pitchFamily="18" charset="0"/>
              </a:rPr>
              <a:t> hệ với Phòng CTCTHSSV, Phòng Đào tạo Sau đại học, khoa chuyên ngành, đơn vị chức năng liên quan và giảng viên dạy học phần để giải quyết các mặt quyền lợi, nghĩa vụ trong học tập, rèn luyện của học viên lớp mình phụ trách.</a:t>
            </a:r>
            <a:endParaRPr kumimoji="0" lang="vi-VN" altLang="en-US" sz="1800" b="0" i="0" u="none" strike="noStrike" kern="1200" cap="none" spc="0" normalizeH="0" baseline="0" noProof="0" dirty="0">
              <a:ln>
                <a:noFill/>
              </a:ln>
              <a:solidFill>
                <a:srgbClr val="353535"/>
              </a:solidFill>
              <a:effectLst/>
              <a:uLnTx/>
              <a:uFillTx/>
              <a:latin typeface="Montserrat" panose="00000500000000000000" pitchFamily="2" charset="0"/>
              <a:ea typeface="+mn-ea"/>
              <a:cs typeface="Times New Roman" panose="02020603050405020304" pitchFamily="18" charset="0"/>
            </a:endParaRPr>
          </a:p>
        </p:txBody>
      </p:sp>
      <p:sp>
        <p:nvSpPr>
          <p:cNvPr id="3" name="TextBox 2"/>
          <p:cNvSpPr txBox="1"/>
          <p:nvPr/>
        </p:nvSpPr>
        <p:spPr>
          <a:xfrm>
            <a:off x="233681" y="1546770"/>
            <a:ext cx="11592560" cy="723916"/>
          </a:xfrm>
          <a:prstGeom prst="rect">
            <a:avLst/>
          </a:prstGeom>
          <a:noFill/>
        </p:spPr>
        <p:txBody>
          <a:bodyPr wrap="square" rtlCol="0">
            <a:spAutoFit/>
          </a:bodyPr>
          <a:lstStyle/>
          <a:p>
            <a:pPr marL="0" marR="0" lvl="0" indent="0" algn="l" defTabSz="914400" rtl="0" eaLnBrk="1" fontAlgn="auto" latinLnBrk="0" hangingPunct="1">
              <a:lnSpc>
                <a:spcPct val="114000"/>
              </a:lnSpc>
              <a:spcBef>
                <a:spcPts val="1200"/>
              </a:spcBef>
              <a:spcAft>
                <a:spcPts val="1200"/>
              </a:spcAft>
              <a:buClrTx/>
              <a:buSzTx/>
              <a:buFontTx/>
              <a:buNone/>
              <a:tabLst/>
              <a:defRPr/>
            </a:pPr>
            <a:r>
              <a:rPr kumimoji="0" lang="en-US"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2.</a:t>
            </a:r>
            <a:r>
              <a:rPr kumimoji="0" lang="vi-VN"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5</a:t>
            </a:r>
            <a:r>
              <a:rPr kumimoji="0" lang="nl-NL"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.2. Lớp học</a:t>
            </a:r>
            <a:r>
              <a:rPr kumimoji="0" lang="nl-NL" altLang="en-US" sz="1800" b="1" i="0" u="none" strike="noStrike" kern="1200" cap="none" spc="0" normalizeH="0" noProof="0" dirty="0">
                <a:ln>
                  <a:noFill/>
                </a:ln>
                <a:solidFill>
                  <a:srgbClr val="C00000"/>
                </a:solidFill>
                <a:effectLst/>
                <a:uLnTx/>
                <a:uFillTx/>
                <a:latin typeface="Montserrat" panose="00000500000000000000" pitchFamily="2" charset="0"/>
                <a:ea typeface="+mn-ea"/>
                <a:cs typeface="Times New Roman" panose="02020603050405020304" pitchFamily="18" charset="0"/>
              </a:rPr>
              <a:t> </a:t>
            </a:r>
            <a:r>
              <a:rPr lang="nl-NL" altLang="en-US" b="1" dirty="0">
                <a:solidFill>
                  <a:srgbClr val="C00000"/>
                </a:solidFill>
                <a:latin typeface="Montserrat" panose="00000500000000000000" pitchFamily="2" charset="0"/>
                <a:cs typeface="Times New Roman" panose="02020603050405020304" pitchFamily="18" charset="0"/>
              </a:rPr>
              <a:t>phần: </a:t>
            </a:r>
            <a:r>
              <a:rPr lang="nl-NL" altLang="en-US" dirty="0">
                <a:solidFill>
                  <a:srgbClr val="353535"/>
                </a:solidFill>
                <a:latin typeface="Montserrat" panose="00000500000000000000" pitchFamily="2" charset="0"/>
                <a:cs typeface="Times New Roman" panose="02020603050405020304" pitchFamily="18" charset="0"/>
              </a:rPr>
              <a:t>là gồm các học viên cùng đăng ký 1 mô học, có cùng thời khoá biểu, trong cùng 1 học kỳ.</a:t>
            </a:r>
            <a:endParaRPr lang="en-US"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417586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33681" y="1564492"/>
            <a:ext cx="11704320" cy="5112938"/>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Được tôn trọng, đối xử bình đẳng và được cung cấp đầy đủ thông tin về học tập, nghiên cứu khoa học và các quy định của Trường Đại học Vinh liên quan đến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endParaRPr lang="vi-VN" altLang="en-US"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Được sử dụng thư viện, tài liệu khoa học, phòng thí nghiệm, các trang thiết bị và cơ sở vật chất của Nhà trường.</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Được đề nghị Nhà trường thay người hướng dẫn luận văn nếu sau một tháng, kể từ khi nhận được quyết định giao đề tài và cử người hướng dẫn mà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không liên hệ được với người hướng dẫn hoặc không được hướng dẫn thực hiện đề tài luận văn.</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Được phản hồi ý kiến với người có thẩm quyền của Nhà trường về chương trình đào tạo, về hoạt động giảng dạy của giảng viên và các hoạt động liên quan đến quá trình tuyển sinh, tổ chức và quản lý đào tạo thạc sĩ.</a:t>
            </a:r>
            <a:endParaRPr lang="en-US" altLang="en-US"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Được Nhà trường cung cấp đầy đủ, chính xác thông tin về kết quả học tập và nghiên cứu khoa học của mình.</a:t>
            </a:r>
            <a:endParaRPr lang="en-US" altLang="en-US"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2884152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33681" y="1564492"/>
            <a:ext cx="11704320" cy="4165564"/>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Được bồi hoàn học phí nếu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không có lỗi nhưng do vi phạm của cơ sở đào tạo nên dẫn đến việc không được cấp bằng thạc sĩ.</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Được tham gia hoạt động của các đoàn thể, tổ chức xã hội trong Nhà trường.</a:t>
            </a:r>
            <a:endParaRPr lang="en-US" altLang="en-US"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Được trực tiếp hoặc thông qua đại diện hợp pháp của mình kiến nghị, đề xuất các giải pháp góp phần xây dựng Nhà trường; được đề đạt nguyện vọng và khiếu nại lên Hiệu trưởng giải quyết các vấn đề có liên quan đến quyền, lợi ích chính đáng của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H</a:t>
            </a:r>
            <a:r>
              <a:rPr lang="en-US" altLang="en-US" dirty="0" err="1">
                <a:solidFill>
                  <a:srgbClr val="353535"/>
                </a:solidFill>
                <a:latin typeface="Montserrat" panose="00000500000000000000" pitchFamily="2" charset="0"/>
                <a:cs typeface="Times New Roman" panose="02020603050405020304" pitchFamily="18" charset="0"/>
              </a:rPr>
              <a:t>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vi-VN" altLang="en-US" dirty="0">
                <a:solidFill>
                  <a:srgbClr val="353535"/>
                </a:solidFill>
                <a:latin typeface="Montserrat" panose="00000500000000000000" pitchFamily="2" charset="0"/>
                <a:cs typeface="Times New Roman" panose="02020603050405020304" pitchFamily="18" charset="0"/>
              </a:rPr>
              <a:t> đủ điều kiện công nhận tốt nghiệp được Nhà trường cấp bằng tốt nghiệp thạc sĩ, kết quả học tập, rèn luyện và hồ sơ học tập tại trường.</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Thực hiện các nhiệm vụ và quyền khác theo quy định của pháp luật.</a:t>
            </a:r>
            <a:endParaRPr lang="en-US" altLang="en-US"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2335854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33681" y="1564492"/>
            <a:ext cx="11704320" cy="3849772"/>
          </a:xfrm>
          <a:prstGeom prst="rect">
            <a:avLst/>
          </a:prstGeom>
          <a:noFill/>
        </p:spPr>
        <p:txBody>
          <a:bodyPr wrap="square" rtlCol="0">
            <a:spAutoFit/>
          </a:bodyPr>
          <a:lstStyle/>
          <a:p>
            <a:pPr marL="285750" marR="0" lvl="0" indent="-285750" algn="just" defTabSz="914400" rtl="0" eaLnBrk="1" fontAlgn="auto" latinLnBrk="0" hangingPunct="1">
              <a:lnSpc>
                <a:spcPct val="114000"/>
              </a:lnSpc>
              <a:spcBef>
                <a:spcPts val="1200"/>
              </a:spcBef>
              <a:spcAft>
                <a:spcPts val="1200"/>
              </a:spcAft>
              <a:buClrTx/>
              <a:buSzTx/>
              <a:buFont typeface="Arial" panose="020B0604020202020204" pitchFamily="34" charset="0"/>
              <a:buChar char="•"/>
              <a:tabLst/>
              <a:defRPr/>
            </a:pPr>
            <a:r>
              <a:rPr lang="vi-VN" altLang="en-US" dirty="0">
                <a:solidFill>
                  <a:srgbClr val="353535"/>
                </a:solidFill>
                <a:latin typeface="Montserrat" panose="00000500000000000000" pitchFamily="2" charset="0"/>
                <a:cs typeface="Times New Roman" panose="02020603050405020304" pitchFamily="18" charset="0"/>
              </a:rPr>
              <a:t>Chấp hành các chủ trương, đường lối, chính sách của Đảng, pháp luật của Nhà nước và các nội quy, quy định của Nhà trường.</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Tôn trọng nhà giáo, cán bộ, nhân viên của Nhà trường. </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Chấp hành nội quy, quy chế đào tạo trình độ thạc sĩ của Nhà trường và của Bộ Giáo dục và Đào tạo.</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Thực hiện chương trình đào tạo, kế hoạch học tập và nghiên cứu khoa học theo quy định của Trường Đại học Vinh.</a:t>
            </a:r>
            <a:endParaRPr lang="en-US" altLang="en-US"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Trung thực trong học tập và nghiên cứu khoa học.</a:t>
            </a:r>
          </a:p>
        </p:txBody>
      </p:sp>
    </p:spTree>
    <p:extLst>
      <p:ext uri="{BB962C8B-B14F-4D97-AF65-F5344CB8AC3E}">
        <p14:creationId xmlns:p14="http://schemas.microsoft.com/office/powerpoint/2010/main" val="3642587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33681" y="1564492"/>
            <a:ext cx="11704320" cy="2602636"/>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Đóng học phí, bao gồm cả phần học phí tăng thêm do phải học bổ sung, học lại, bảo vệ luận văn lần hai hoặc thực hiện đề tài luận văn mới theo quy định của Trường Đại học Vinh.</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Giữ gìn và bảo vệ tài sản của Nhà trường.</a:t>
            </a:r>
          </a:p>
          <a:p>
            <a:pPr marL="285750" indent="-285750" algn="just">
              <a:lnSpc>
                <a:spcPct val="114000"/>
              </a:lnSpc>
              <a:spcBef>
                <a:spcPts val="1200"/>
              </a:spcBef>
              <a:spcAft>
                <a:spcPts val="1200"/>
              </a:spcAft>
              <a:buFont typeface="Arial" panose="020B0604020202020204" pitchFamily="34" charset="0"/>
              <a:buChar char="•"/>
              <a:defRPr/>
            </a:pPr>
            <a:r>
              <a:rPr lang="vi-VN" altLang="en-US" dirty="0">
                <a:solidFill>
                  <a:srgbClr val="353535"/>
                </a:solidFill>
                <a:latin typeface="Montserrat" panose="00000500000000000000" pitchFamily="2" charset="0"/>
                <a:cs typeface="Times New Roman" panose="02020603050405020304" pitchFamily="18" charset="0"/>
              </a:rPr>
              <a:t>Khai báo nơi thường trú, tạm trú với Nhà trường. Tự giác chấp hành nghiêm túc các quy định của Bộ Giáo dục và Đào tạo, của UBND tỉnh Nghệ An và của Trường Đại học Vinh về quy định tạm trú và quy chế nội trú, ngoại trú.</a:t>
            </a:r>
            <a:endParaRPr lang="en-US" altLang="en-US"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964553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33681" y="2732892"/>
            <a:ext cx="11704320" cy="2286844"/>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defRPr/>
            </a:pPr>
            <a:r>
              <a:rPr lang="nl-NL" altLang="vi-VN" dirty="0">
                <a:solidFill>
                  <a:srgbClr val="353535"/>
                </a:solidFill>
                <a:latin typeface="Montserrat" panose="00000500000000000000" pitchFamily="2" charset="0"/>
                <a:cs typeface="Times New Roman" panose="02020603050405020304" pitchFamily="18" charset="0"/>
              </a:rPr>
              <a:t>Học bổng cấp theo năm học</a:t>
            </a:r>
            <a:endParaRPr lang="en-US" altLang="vi-VN"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nl-NL" altLang="vi-VN" dirty="0">
                <a:solidFill>
                  <a:srgbClr val="353535"/>
                </a:solidFill>
                <a:latin typeface="Montserrat" panose="00000500000000000000" pitchFamily="2" charset="0"/>
                <a:cs typeface="Times New Roman" panose="02020603050405020304" pitchFamily="18" charset="0"/>
              </a:rPr>
              <a:t>Nhà trường căn cứ vào công trình nghiên cứu xuất sắc (bài báo trên tạp chí quốc tế hoặc phát minh sáng chế) và ý thức chấp hành nội quy, quy định của  học viên trong năm học để xét cấp học bổng. </a:t>
            </a:r>
            <a:endParaRPr lang="en-US" altLang="vi-VN"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nl-NL" altLang="vi-VN" dirty="0">
                <a:solidFill>
                  <a:srgbClr val="353535"/>
                </a:solidFill>
                <a:latin typeface="Montserrat" panose="00000500000000000000" pitchFamily="2" charset="0"/>
                <a:cs typeface="Times New Roman" panose="02020603050405020304" pitchFamily="18" charset="0"/>
              </a:rPr>
              <a:t>Để được xét cấp học bổng, học viên phải đảm bảo học tập đúng tiến độ theo quy định.</a:t>
            </a:r>
            <a:endParaRPr lang="en-US" altLang="vi-VN"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416916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33681" y="1594972"/>
            <a:ext cx="11704320" cy="2294859"/>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defRPr/>
            </a:pPr>
            <a:r>
              <a:rPr lang="nl-NL" altLang="vi-VN" dirty="0">
                <a:solidFill>
                  <a:srgbClr val="353535"/>
                </a:solidFill>
                <a:latin typeface="Montserrat" panose="00000500000000000000" pitchFamily="2" charset="0"/>
                <a:cs typeface="Times New Roman" panose="02020603050405020304" pitchFamily="18" charset="0"/>
              </a:rPr>
              <a:t>Chỉ tiêu học bổng cho mỗi năm học không quá 5% tổng số học viên đang theo học tại các đơn vị đào tạo.</a:t>
            </a:r>
            <a:endParaRPr lang="en-US" altLang="vi-VN"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nl-NL" altLang="vi-VN" dirty="0">
                <a:solidFill>
                  <a:srgbClr val="353535"/>
                </a:solidFill>
                <a:latin typeface="Montserrat" panose="00000500000000000000" pitchFamily="2" charset="0"/>
                <a:cs typeface="Times New Roman" panose="02020603050405020304" pitchFamily="18" charset="0"/>
              </a:rPr>
              <a:t>Nếu số học viên đạt tiêu chuẩn xét cấp học bổng ít hơn chỉ tiêu đã được xác định thì chỉ tiêu còn lại được bổ sung vào quỹ học bổng chung của Nhà trường. Nếu còn 01 chỉ tiêu học bổng mà có nhiều học viên đủ điều kiện, tiêu chuẩn thì xét ưu tiên cho học viên có số công trình khoa học nhiều hơn.</a:t>
            </a:r>
            <a:endParaRPr lang="en-US" altLang="vi-VN"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145158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33681" y="1594972"/>
            <a:ext cx="11704320" cy="4173578"/>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defRPr/>
            </a:pPr>
            <a:r>
              <a:rPr lang="nl-NL" dirty="0">
                <a:solidFill>
                  <a:srgbClr val="353535"/>
                </a:solidFill>
                <a:latin typeface="Montserrat" panose="00000500000000000000" pitchFamily="2" charset="0"/>
                <a:cs typeface="Times New Roman" panose="02020603050405020304" pitchFamily="18" charset="0"/>
              </a:rPr>
              <a:t>Học viên có ý thức học tập và nghiên cứu khoa học tốt, chấp hành tốt nội quy, quy định của Nhà trường; không vi phạm kỷ luật từ khiển trách trở lên; đảm bảo học tập đúng tiến độ theo quy định.</a:t>
            </a:r>
            <a:endParaRPr lang="vi-VN"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nl-NL" dirty="0">
                <a:solidFill>
                  <a:srgbClr val="353535"/>
                </a:solidFill>
                <a:latin typeface="Montserrat" panose="00000500000000000000" pitchFamily="2" charset="0"/>
                <a:cs typeface="Times New Roman" panose="02020603050405020304" pitchFamily="18" charset="0"/>
              </a:rPr>
              <a:t>Học viên có công trình nghiên cứu xuất sắc là bài báo trên tạp chí quốc tế hoặc phát minh sáng chế có ghi địa chỉ tác giả là Trường Đại học Vinh</a:t>
            </a:r>
            <a:endParaRPr lang="vi-VN"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nl-NL" dirty="0">
                <a:solidFill>
                  <a:srgbClr val="353535"/>
                </a:solidFill>
                <a:latin typeface="Montserrat" panose="00000500000000000000" pitchFamily="2" charset="0"/>
                <a:cs typeface="Times New Roman" panose="02020603050405020304" pitchFamily="18" charset="0"/>
              </a:rPr>
              <a:t>Công trình nghiên cứu có nội dung thuộc lĩnh vực chuyên môn của chuyên ngành đào tạo mà học viên đang theo học.</a:t>
            </a:r>
            <a:endParaRPr lang="vi-VN"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defRPr/>
            </a:pPr>
            <a:r>
              <a:rPr lang="nl-NL" dirty="0">
                <a:solidFill>
                  <a:srgbClr val="353535"/>
                </a:solidFill>
                <a:latin typeface="Montserrat" panose="00000500000000000000" pitchFamily="2" charset="0"/>
                <a:cs typeface="Times New Roman" panose="02020603050405020304" pitchFamily="18" charset="0"/>
              </a:rPr>
              <a:t>Ngoài điều kiện, tiêu chuẩn như trên, Nhà trường quy định điều kiện, tiêu chuẩn, mức học bổng theo các lĩnh vực </a:t>
            </a:r>
            <a:r>
              <a:rPr lang="nl-NL" i="1" dirty="0">
                <a:solidFill>
                  <a:srgbClr val="353535"/>
                </a:solidFill>
                <a:latin typeface="Montserrat" panose="00000500000000000000" pitchFamily="2" charset="0"/>
                <a:cs typeface="Times New Roman" panose="02020603050405020304" pitchFamily="18" charset="0"/>
              </a:rPr>
              <a:t>(chi tiết các ngành thuộc các lĩnh vực được xác định theo Phụ lục I của Thông tư số 09/2022/TT-BGDĐT ngày 06/6/2022 của Bộ Giáo dục và Đào tạo)</a:t>
            </a:r>
            <a:endParaRPr lang="en-US" altLang="vi-VN" i="1"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535262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3840" y="2755810"/>
            <a:ext cx="11592560" cy="3528145"/>
          </a:xfrm>
          <a:prstGeom prst="rect">
            <a:avLst/>
          </a:prstGeom>
          <a:noFill/>
        </p:spPr>
        <p:txBody>
          <a:bodyPr wrap="square" rtlCol="0">
            <a:spAutoFit/>
          </a:bodyPr>
          <a:lstStyle/>
          <a:p>
            <a:pPr marL="342900" indent="-342900" algn="just">
              <a:lnSpc>
                <a:spcPct val="114000"/>
              </a:lnSpc>
              <a:spcBef>
                <a:spcPts val="600"/>
              </a:spcBef>
              <a:spcAft>
                <a:spcPts val="600"/>
              </a:spcAft>
              <a:buAutoNum type="arabicPeriod"/>
            </a:pPr>
            <a:r>
              <a:rPr lang="en-US" altLang="en-US" b="1" dirty="0" err="1">
                <a:solidFill>
                  <a:srgbClr val="C00000"/>
                </a:solidFill>
                <a:latin typeface="Montserrat" panose="00000500000000000000" pitchFamily="2" charset="0"/>
                <a:cs typeface="Times New Roman" panose="02020603050405020304" pitchFamily="18" charset="0"/>
              </a:rPr>
              <a:t>Khiển</a:t>
            </a:r>
            <a:r>
              <a:rPr lang="en-US" altLang="en-US" b="1" dirty="0">
                <a:solidFill>
                  <a:srgbClr val="C00000"/>
                </a:solidFill>
                <a:latin typeface="Montserrat" panose="00000500000000000000" pitchFamily="2" charset="0"/>
                <a:cs typeface="Times New Roman" panose="02020603050405020304" pitchFamily="18" charset="0"/>
              </a:rPr>
              <a:t> </a:t>
            </a:r>
            <a:r>
              <a:rPr lang="en-US" altLang="en-US" b="1" dirty="0" err="1">
                <a:solidFill>
                  <a:srgbClr val="C00000"/>
                </a:solidFill>
                <a:latin typeface="Montserrat" panose="00000500000000000000" pitchFamily="2" charset="0"/>
                <a:cs typeface="Times New Roman" panose="02020603050405020304" pitchFamily="18" charset="0"/>
              </a:rPr>
              <a:t>trách</a:t>
            </a:r>
            <a:r>
              <a:rPr lang="nl-NL" altLang="en-US" b="1" dirty="0">
                <a:solidFill>
                  <a:srgbClr val="C00000"/>
                </a:solidFill>
                <a:latin typeface="Montserrat" panose="00000500000000000000" pitchFamily="2" charset="0"/>
                <a:cs typeface="Times New Roman" panose="02020603050405020304" pitchFamily="18" charset="0"/>
              </a:rPr>
              <a:t>: </a:t>
            </a:r>
            <a:r>
              <a:rPr lang="nl-NL" altLang="en-US" dirty="0">
                <a:solidFill>
                  <a:srgbClr val="353535"/>
                </a:solidFill>
                <a:latin typeface="Montserrat" panose="00000500000000000000" pitchFamily="2" charset="0"/>
                <a:cs typeface="Times New Roman" panose="02020603050405020304" pitchFamily="18" charset="0"/>
              </a:rPr>
              <a:t>Áp dụng đối với học viên có hành vi vi phạm lần đầu nhưng ở mức độ nhẹ.</a:t>
            </a:r>
            <a:endParaRPr lang="en-US" altLang="en-US" dirty="0">
              <a:solidFill>
                <a:srgbClr val="353535"/>
              </a:solidFill>
              <a:latin typeface="Montserrat" panose="00000500000000000000" pitchFamily="2" charset="0"/>
              <a:cs typeface="Times New Roman" panose="02020603050405020304" pitchFamily="18" charset="0"/>
            </a:endParaRPr>
          </a:p>
          <a:p>
            <a:pPr marL="342900" indent="-342900" algn="just">
              <a:lnSpc>
                <a:spcPct val="114000"/>
              </a:lnSpc>
              <a:spcBef>
                <a:spcPts val="600"/>
              </a:spcBef>
              <a:spcAft>
                <a:spcPts val="600"/>
              </a:spcAft>
              <a:buFontTx/>
              <a:buAutoNum type="arabicPeriod"/>
            </a:pPr>
            <a:r>
              <a:rPr lang="en-US" altLang="en-US" b="1" dirty="0" err="1">
                <a:solidFill>
                  <a:srgbClr val="C00000"/>
                </a:solidFill>
                <a:latin typeface="Montserrat" panose="00000500000000000000" pitchFamily="2" charset="0"/>
                <a:cs typeface="Times New Roman" panose="02020603050405020304" pitchFamily="18" charset="0"/>
              </a:rPr>
              <a:t>Cảnh</a:t>
            </a:r>
            <a:r>
              <a:rPr lang="en-US" altLang="en-US" b="1" dirty="0">
                <a:solidFill>
                  <a:srgbClr val="C00000"/>
                </a:solidFill>
                <a:latin typeface="Montserrat" panose="00000500000000000000" pitchFamily="2" charset="0"/>
                <a:cs typeface="Times New Roman" panose="02020603050405020304" pitchFamily="18" charset="0"/>
              </a:rPr>
              <a:t> </a:t>
            </a:r>
            <a:r>
              <a:rPr lang="en-US" altLang="en-US" b="1" dirty="0" err="1">
                <a:solidFill>
                  <a:srgbClr val="C00000"/>
                </a:solidFill>
                <a:latin typeface="Montserrat" panose="00000500000000000000" pitchFamily="2" charset="0"/>
                <a:cs typeface="Times New Roman" panose="02020603050405020304" pitchFamily="18" charset="0"/>
              </a:rPr>
              <a:t>cáo</a:t>
            </a:r>
            <a:r>
              <a:rPr lang="nl-NL" altLang="en-US" b="1" dirty="0">
                <a:solidFill>
                  <a:srgbClr val="C00000"/>
                </a:solidFill>
                <a:latin typeface="Montserrat" panose="00000500000000000000" pitchFamily="2" charset="0"/>
                <a:cs typeface="Times New Roman" panose="02020603050405020304" pitchFamily="18" charset="0"/>
              </a:rPr>
              <a:t>: </a:t>
            </a:r>
            <a:r>
              <a:rPr lang="nl-NL" altLang="en-US" dirty="0">
                <a:solidFill>
                  <a:srgbClr val="353535"/>
                </a:solidFill>
                <a:latin typeface="Montserrat" panose="00000500000000000000" pitchFamily="2" charset="0"/>
                <a:cs typeface="Times New Roman" panose="02020603050405020304" pitchFamily="18" charset="0"/>
              </a:rPr>
              <a:t>Áp dụng đối với học viên đã bị khiển trách nhưng vẫn tái phạm hoặc vi phạm ở mức độ nhẹ, nhưng hành vi vi phạm có tính chất thường xuyên hoặc mới vi phạm lần đầu nhưng mức độ tương đối nghiêm trọng.</a:t>
            </a:r>
          </a:p>
          <a:p>
            <a:pPr marL="342900" indent="-342900" algn="just">
              <a:lnSpc>
                <a:spcPct val="114000"/>
              </a:lnSpc>
              <a:spcBef>
                <a:spcPts val="600"/>
              </a:spcBef>
              <a:spcAft>
                <a:spcPts val="600"/>
              </a:spcAft>
              <a:buFontTx/>
              <a:buAutoNum type="arabicPeriod"/>
            </a:pPr>
            <a:r>
              <a:rPr lang="nl-NL" altLang="en-US" b="1" dirty="0">
                <a:solidFill>
                  <a:srgbClr val="C00000"/>
                </a:solidFill>
                <a:latin typeface="Montserrat" panose="00000500000000000000" pitchFamily="2" charset="0"/>
                <a:cs typeface="Times New Roman" panose="02020603050405020304" pitchFamily="18" charset="0"/>
              </a:rPr>
              <a:t>Đình chỉ học tập 1 năm học </a:t>
            </a:r>
          </a:p>
          <a:p>
            <a:pPr marL="342900" indent="-342900" algn="just">
              <a:lnSpc>
                <a:spcPct val="114000"/>
              </a:lnSpc>
              <a:spcBef>
                <a:spcPts val="600"/>
              </a:spcBef>
              <a:spcAft>
                <a:spcPts val="6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Áp dụng đối với học viên vi phạm lần thứ nhất trong các trường hợp: học hộ hoặc nhờ người khác học hộ, sao chép luận văn.</a:t>
            </a:r>
            <a:endParaRPr lang="en-US" altLang="en-US" dirty="0">
              <a:solidFill>
                <a:srgbClr val="353535"/>
              </a:solidFill>
              <a:latin typeface="Montserrat" panose="00000500000000000000" pitchFamily="2" charset="0"/>
              <a:cs typeface="Times New Roman" panose="02020603050405020304" pitchFamily="18" charset="0"/>
            </a:endParaRPr>
          </a:p>
          <a:p>
            <a:pPr marL="342900" indent="-342900" algn="just">
              <a:lnSpc>
                <a:spcPct val="114000"/>
              </a:lnSpc>
              <a:spcBef>
                <a:spcPts val="600"/>
              </a:spcBef>
              <a:spcAft>
                <a:spcPts val="600"/>
              </a:spcAft>
              <a:buFont typeface="Arial" panose="020B0604020202020204" pitchFamily="34" charset="0"/>
              <a:buChar char="•"/>
            </a:pPr>
            <a:r>
              <a:rPr lang="en-US" altLang="en-US" dirty="0" err="1">
                <a:solidFill>
                  <a:srgbClr val="353535"/>
                </a:solidFill>
                <a:latin typeface="Montserrat" panose="00000500000000000000" pitchFamily="2" charset="0"/>
                <a:cs typeface="Times New Roman" panose="02020603050405020304" pitchFamily="18" charset="0"/>
              </a:rPr>
              <a:t>Áp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dụng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đối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với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những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đang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trong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thời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gian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bị</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cảnh</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cáo</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mà</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vẫn</a:t>
            </a:r>
            <a:r>
              <a:rPr lang="en-US" altLang="en-US" dirty="0">
                <a:solidFill>
                  <a:srgbClr val="353535"/>
                </a:solidFill>
                <a:latin typeface="Montserrat" panose="00000500000000000000" pitchFamily="2" charset="0"/>
                <a:cs typeface="Times New Roman" panose="02020603050405020304" pitchFamily="18" charset="0"/>
              </a:rPr>
              <a:t> vi </a:t>
            </a:r>
            <a:r>
              <a:rPr lang="en-US" altLang="en-US" dirty="0" err="1">
                <a:solidFill>
                  <a:srgbClr val="353535"/>
                </a:solidFill>
                <a:latin typeface="Montserrat" panose="00000500000000000000" pitchFamily="2" charset="0"/>
                <a:cs typeface="Times New Roman" panose="02020603050405020304" pitchFamily="18" charset="0"/>
              </a:rPr>
              <a:t>phạm</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kỷ</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luật</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hoặc</a:t>
            </a:r>
            <a:r>
              <a:rPr lang="en-US" altLang="en-US" dirty="0">
                <a:solidFill>
                  <a:srgbClr val="353535"/>
                </a:solidFill>
                <a:latin typeface="Montserrat" panose="00000500000000000000" pitchFamily="2" charset="0"/>
                <a:cs typeface="Times New Roman" panose="02020603050405020304" pitchFamily="18" charset="0"/>
              </a:rPr>
              <a:t> vi </a:t>
            </a:r>
            <a:r>
              <a:rPr lang="en-US" altLang="en-US" dirty="0" err="1">
                <a:solidFill>
                  <a:srgbClr val="353535"/>
                </a:solidFill>
                <a:latin typeface="Montserrat" panose="00000500000000000000" pitchFamily="2" charset="0"/>
                <a:cs typeface="Times New Roman" panose="02020603050405020304" pitchFamily="18" charset="0"/>
              </a:rPr>
              <a:t>phạm</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nghiêm</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trọng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các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hành</a:t>
            </a:r>
            <a:r>
              <a:rPr lang="en-US" altLang="en-US" dirty="0">
                <a:solidFill>
                  <a:srgbClr val="353535"/>
                </a:solidFill>
                <a:latin typeface="Montserrat" panose="00000500000000000000" pitchFamily="2" charset="0"/>
                <a:cs typeface="Times New Roman" panose="02020603050405020304" pitchFamily="18" charset="0"/>
              </a:rPr>
              <a:t> vi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không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được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làm</a:t>
            </a:r>
            <a:r>
              <a:rPr lang="en-US" altLang="en-US" dirty="0">
                <a:solidFill>
                  <a:srgbClr val="353535"/>
                </a:solidFill>
                <a:latin typeface="Montserrat" panose="00000500000000000000" pitchFamily="2" charset="0"/>
                <a:cs typeface="Times New Roman" panose="02020603050405020304" pitchFamily="18" charset="0"/>
              </a:rPr>
              <a:t>. </a:t>
            </a:r>
          </a:p>
        </p:txBody>
      </p:sp>
    </p:spTree>
    <p:extLst>
      <p:ext uri="{BB962C8B-B14F-4D97-AF65-F5344CB8AC3E}">
        <p14:creationId xmlns:p14="http://schemas.microsoft.com/office/powerpoint/2010/main" val="2300561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82933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3840" y="2755810"/>
            <a:ext cx="11592560" cy="3954544"/>
          </a:xfrm>
          <a:prstGeom prst="rect">
            <a:avLst/>
          </a:prstGeom>
          <a:noFill/>
        </p:spPr>
        <p:txBody>
          <a:bodyPr wrap="square" rtlCol="0">
            <a:spAutoFit/>
          </a:bodyPr>
          <a:lstStyle/>
          <a:p>
            <a:pPr marR="0" lvl="0" algn="just" defTabSz="914400" rtl="0" eaLnBrk="1" fontAlgn="auto" latinLnBrk="0" hangingPunct="1">
              <a:lnSpc>
                <a:spcPct val="114000"/>
              </a:lnSpc>
              <a:spcBef>
                <a:spcPts val="400"/>
              </a:spcBef>
              <a:spcAft>
                <a:spcPts val="400"/>
              </a:spcAft>
              <a:buClrTx/>
              <a:buSzTx/>
              <a:tabLst/>
              <a:defRPr/>
            </a:pPr>
            <a:r>
              <a:rPr lang="nl-NL" altLang="en-US" b="1" noProof="0" dirty="0">
                <a:solidFill>
                  <a:srgbClr val="C00000"/>
                </a:solidFill>
                <a:latin typeface="Montserrat" panose="00000500000000000000" pitchFamily="2" charset="0"/>
                <a:cs typeface="Times New Roman" panose="02020603050405020304" pitchFamily="18" charset="0"/>
              </a:rPr>
              <a:t>4. Buộc thôi học</a:t>
            </a:r>
          </a:p>
          <a:p>
            <a:pPr marL="285750" marR="0" lvl="0" indent="-285750" algn="just" defTabSz="914400" rtl="0" eaLnBrk="1" fontAlgn="auto" latinLnBrk="0" hangingPunct="1">
              <a:lnSpc>
                <a:spcPct val="114000"/>
              </a:lnSpc>
              <a:spcBef>
                <a:spcPts val="400"/>
              </a:spcBef>
              <a:spcAft>
                <a:spcPts val="400"/>
              </a:spcAft>
              <a:buClrTx/>
              <a:buSzTx/>
              <a:buFont typeface="Arial" panose="020B0604020202020204" pitchFamily="34" charset="0"/>
              <a:buChar char="•"/>
              <a:tabLst/>
              <a:defRPr/>
            </a:pPr>
            <a:r>
              <a:rPr lang="en-US" altLang="en-US" dirty="0" err="1">
                <a:solidFill>
                  <a:srgbClr val="353535"/>
                </a:solidFill>
                <a:latin typeface="Montserrat" panose="00000500000000000000" pitchFamily="2" charset="0"/>
                <a:cs typeface="Times New Roman" panose="02020603050405020304" pitchFamily="18" charset="0"/>
              </a:rPr>
              <a:t>Áp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dụng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đối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với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en-US" altLang="en-US" dirty="0">
                <a:solidFill>
                  <a:srgbClr val="353535"/>
                </a:solidFill>
                <a:latin typeface="Montserrat" panose="00000500000000000000" pitchFamily="2" charset="0"/>
                <a:cs typeface="Times New Roman" panose="02020603050405020304" pitchFamily="18" charset="0"/>
              </a:rPr>
              <a:t> vi </a:t>
            </a:r>
            <a:r>
              <a:rPr lang="en-US" altLang="en-US" dirty="0" err="1">
                <a:solidFill>
                  <a:srgbClr val="353535"/>
                </a:solidFill>
                <a:latin typeface="Montserrat" panose="00000500000000000000" pitchFamily="2" charset="0"/>
                <a:cs typeface="Times New Roman" panose="02020603050405020304" pitchFamily="18" charset="0"/>
              </a:rPr>
              <a:t>phạm</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lần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thứ</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hai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trong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các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trường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hợp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hộ</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hoặc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nhờ</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người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khác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hộ</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sao</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chép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luận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văn</a:t>
            </a:r>
            <a:r>
              <a:rPr lang="en-US" altLang="en-US" dirty="0">
                <a:solidFill>
                  <a:srgbClr val="353535"/>
                </a:solidFill>
                <a:latin typeface="Montserrat" panose="00000500000000000000" pitchFamily="2" charset="0"/>
                <a:cs typeface="Times New Roman" panose="02020603050405020304" pitchFamily="18" charset="0"/>
              </a:rPr>
              <a:t>.</a:t>
            </a:r>
          </a:p>
          <a:p>
            <a:pPr marL="285750" marR="0" lvl="0" indent="-285750" algn="just" defTabSz="914400" rtl="0" eaLnBrk="1" fontAlgn="auto" latinLnBrk="0" hangingPunct="1">
              <a:lnSpc>
                <a:spcPct val="114000"/>
              </a:lnSpc>
              <a:spcBef>
                <a:spcPts val="400"/>
              </a:spcBef>
              <a:spcAft>
                <a:spcPts val="400"/>
              </a:spcAft>
              <a:buClrTx/>
              <a:buSzTx/>
              <a:buFont typeface="Arial" panose="020B0604020202020204" pitchFamily="34" charset="0"/>
              <a:buChar char="•"/>
              <a:tabLst/>
              <a:defRPr/>
            </a:pPr>
            <a:r>
              <a:rPr lang="en-US" altLang="en-US" dirty="0" err="1">
                <a:solidFill>
                  <a:srgbClr val="353535"/>
                </a:solidFill>
                <a:latin typeface="Montserrat" panose="00000500000000000000" pitchFamily="2" charset="0"/>
                <a:cs typeface="Times New Roman" panose="02020603050405020304" pitchFamily="18" charset="0"/>
              </a:rPr>
              <a:t>Áp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dụng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đối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với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đang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trong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thời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gian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bị</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đình</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chỉ</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tập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mà</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vẫn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tiếp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tục</a:t>
            </a:r>
            <a:r>
              <a:rPr lang="en-US" altLang="en-US" dirty="0">
                <a:solidFill>
                  <a:srgbClr val="353535"/>
                </a:solidFill>
                <a:latin typeface="Montserrat" panose="00000500000000000000" pitchFamily="2" charset="0"/>
                <a:cs typeface="Times New Roman" panose="02020603050405020304" pitchFamily="18" charset="0"/>
              </a:rPr>
              <a:t> vi </a:t>
            </a:r>
            <a:r>
              <a:rPr lang="en-US" altLang="en-US" dirty="0" err="1">
                <a:solidFill>
                  <a:srgbClr val="353535"/>
                </a:solidFill>
                <a:latin typeface="Montserrat" panose="00000500000000000000" pitchFamily="2" charset="0"/>
                <a:cs typeface="Times New Roman" panose="02020603050405020304" pitchFamily="18" charset="0"/>
              </a:rPr>
              <a:t>phạm</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kỷ</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luật</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hoặc</a:t>
            </a:r>
            <a:r>
              <a:rPr lang="en-US" altLang="en-US" dirty="0">
                <a:solidFill>
                  <a:srgbClr val="353535"/>
                </a:solidFill>
                <a:latin typeface="Montserrat" panose="00000500000000000000" pitchFamily="2" charset="0"/>
                <a:cs typeface="Times New Roman" panose="02020603050405020304" pitchFamily="18" charset="0"/>
              </a:rPr>
              <a:t> vi </a:t>
            </a:r>
            <a:r>
              <a:rPr lang="en-US" altLang="en-US" dirty="0" err="1">
                <a:solidFill>
                  <a:srgbClr val="353535"/>
                </a:solidFill>
                <a:latin typeface="Montserrat" panose="00000500000000000000" pitchFamily="2" charset="0"/>
                <a:cs typeface="Times New Roman" panose="02020603050405020304" pitchFamily="18" charset="0"/>
              </a:rPr>
              <a:t>phạm</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lần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đầu</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nhưng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có</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tính</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chất</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và</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mức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độ</a:t>
            </a:r>
            <a:r>
              <a:rPr lang="en-US" altLang="en-US" dirty="0">
                <a:solidFill>
                  <a:srgbClr val="353535"/>
                </a:solidFill>
                <a:latin typeface="Montserrat" panose="00000500000000000000" pitchFamily="2" charset="0"/>
                <a:cs typeface="Times New Roman" panose="02020603050405020304" pitchFamily="18" charset="0"/>
              </a:rPr>
              <a:t> vi </a:t>
            </a:r>
            <a:r>
              <a:rPr lang="en-US" altLang="en-US" dirty="0" err="1">
                <a:solidFill>
                  <a:srgbClr val="353535"/>
                </a:solidFill>
                <a:latin typeface="Montserrat" panose="00000500000000000000" pitchFamily="2" charset="0"/>
                <a:cs typeface="Times New Roman" panose="02020603050405020304" pitchFamily="18" charset="0"/>
              </a:rPr>
              <a:t>phạm</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nghiêm</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trọng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gây</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ảnh</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hưởng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xấu</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đến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Nhà</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trường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và</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xã</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hội</a:t>
            </a:r>
            <a:r>
              <a:rPr lang="en-US" altLang="en-US" dirty="0">
                <a:solidFill>
                  <a:srgbClr val="353535"/>
                </a:solidFill>
                <a:latin typeface="Montserrat" panose="00000500000000000000" pitchFamily="2" charset="0"/>
                <a:cs typeface="Times New Roman" panose="02020603050405020304" pitchFamily="18" charset="0"/>
              </a:rPr>
              <a:t>; vi </a:t>
            </a:r>
            <a:r>
              <a:rPr lang="en-US" altLang="en-US" dirty="0" err="1">
                <a:solidFill>
                  <a:srgbClr val="353535"/>
                </a:solidFill>
                <a:latin typeface="Montserrat" panose="00000500000000000000" pitchFamily="2" charset="0"/>
                <a:cs typeface="Times New Roman" panose="02020603050405020304" pitchFamily="18" charset="0"/>
              </a:rPr>
              <a:t>phạm</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pháp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luật</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bị</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xử</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phạt</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tù</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kể</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cả</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trường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hợp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bị</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xử</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phạt</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tù</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được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hưởng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án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treo</a:t>
            </a:r>
            <a:r>
              <a:rPr lang="en-US" altLang="en-US" dirty="0">
                <a:solidFill>
                  <a:srgbClr val="353535"/>
                </a:solidFill>
                <a:latin typeface="Montserrat" panose="00000500000000000000" pitchFamily="2" charset="0"/>
                <a:cs typeface="Times New Roman" panose="02020603050405020304" pitchFamily="18" charset="0"/>
              </a:rPr>
              <a:t>).</a:t>
            </a:r>
          </a:p>
          <a:p>
            <a:pPr marL="285750" indent="-285750" algn="just">
              <a:lnSpc>
                <a:spcPct val="114000"/>
              </a:lnSpc>
              <a:spcBef>
                <a:spcPts val="400"/>
              </a:spcBef>
              <a:spcAft>
                <a:spcPts val="400"/>
              </a:spcAft>
              <a:buFont typeface="Arial" panose="020B0604020202020204" pitchFamily="34" charset="0"/>
              <a:buChar char="•"/>
            </a:pP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Áp</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dụng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đối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với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học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viên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thi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hộ</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hoặc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nhờ</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người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khác</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thi</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hộ</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sử</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dụng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văn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bằng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chứng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chỉ</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giả</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trong</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hồ</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sơ</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tuyển</a:t>
            </a:r>
            <a:r>
              <a:rPr lang="en-US" altLang="en-US" dirty="0">
                <a:solidFill>
                  <a:srgbClr val="353535"/>
                </a:solidFill>
                <a:latin typeface="Montserrat" panose="00000500000000000000" pitchFamily="2" charset="0"/>
                <a:cs typeface="Times New Roman" panose="02020603050405020304" pitchFamily="18" charset="0"/>
              </a:rPr>
              <a:t> </a:t>
            </a:r>
            <a:r>
              <a:rPr lang="en-US" altLang="en-US" dirty="0" err="1">
                <a:solidFill>
                  <a:srgbClr val="353535"/>
                </a:solidFill>
                <a:latin typeface="Montserrat" panose="00000500000000000000" pitchFamily="2" charset="0"/>
                <a:cs typeface="Times New Roman" panose="02020603050405020304" pitchFamily="18" charset="0"/>
              </a:rPr>
              <a:t>sinh</a:t>
            </a:r>
            <a:r>
              <a:rPr lang="en-US" altLang="en-US" dirty="0">
                <a:solidFill>
                  <a:srgbClr val="353535"/>
                </a:solidFill>
                <a:latin typeface="Montserrat" panose="00000500000000000000" pitchFamily="2" charset="0"/>
                <a:cs typeface="Times New Roman" panose="02020603050405020304" pitchFamily="18" charset="0"/>
              </a:rPr>
              <a:t>.</a:t>
            </a:r>
          </a:p>
          <a:p>
            <a:pPr algn="just">
              <a:lnSpc>
                <a:spcPct val="114000"/>
              </a:lnSpc>
              <a:spcBef>
                <a:spcPts val="400"/>
              </a:spcBef>
              <a:spcAft>
                <a:spcPts val="400"/>
              </a:spcAft>
            </a:pPr>
            <a:r>
              <a:rPr lang="en-US" altLang="en-US" i="1" dirty="0" err="1">
                <a:solidFill>
                  <a:srgbClr val="353535"/>
                </a:solidFill>
                <a:latin typeface="Montserrat" panose="00000500000000000000" pitchFamily="2" charset="0"/>
                <a:cs typeface="Times New Roman" panose="02020603050405020304" pitchFamily="18" charset="0"/>
              </a:rPr>
              <a:t>Ngoài</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việc</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xử</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lý</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theo</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các</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hình</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thức</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như</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trên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nếu</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học</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viên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là</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cán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bộ</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đi</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học</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Nhà</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trường</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sẽ</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thông</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báo</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đến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cơ</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quan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đơn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vị</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có</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học</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viên</a:t>
            </a:r>
            <a:r>
              <a:rPr lang="en-US" altLang="en-US" i="1" dirty="0">
                <a:solidFill>
                  <a:srgbClr val="353535"/>
                </a:solidFill>
                <a:latin typeface="Montserrat" panose="00000500000000000000" pitchFamily="2" charset="0"/>
                <a:cs typeface="Times New Roman" panose="02020603050405020304" pitchFamily="18" charset="0"/>
              </a:rPr>
              <a:t> vi </a:t>
            </a:r>
            <a:r>
              <a:rPr lang="en-US" altLang="en-US" i="1" dirty="0" err="1">
                <a:solidFill>
                  <a:srgbClr val="353535"/>
                </a:solidFill>
                <a:latin typeface="Montserrat" panose="00000500000000000000" pitchFamily="2" charset="0"/>
                <a:cs typeface="Times New Roman" panose="02020603050405020304" pitchFamily="18" charset="0"/>
              </a:rPr>
              <a:t>phạm</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xử</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lý</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theo</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Luật</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cán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bộ</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viên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chức</a:t>
            </a:r>
            <a:r>
              <a:rPr lang="en-US" altLang="en-US" i="1" dirty="0">
                <a:solidFill>
                  <a:srgbClr val="353535"/>
                </a:solidFill>
                <a:latin typeface="Montserrat"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2524291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3840" y="1546770"/>
            <a:ext cx="11592560" cy="302903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400"/>
              </a:spcBef>
              <a:spcAft>
                <a:spcPts val="400"/>
              </a:spcAft>
              <a:buClrTx/>
              <a:buSzTx/>
              <a:buFontTx/>
              <a:buNone/>
              <a:tabLst/>
              <a:defRPr/>
            </a:pPr>
            <a:r>
              <a:rPr lang="nl-NL" altLang="en-US" b="1" noProof="0" dirty="0">
                <a:solidFill>
                  <a:srgbClr val="C00000"/>
                </a:solidFill>
                <a:latin typeface="Montserrat" panose="00000500000000000000" pitchFamily="2" charset="0"/>
                <a:cs typeface="Times New Roman" panose="02020603050405020304" pitchFamily="18" charset="0"/>
              </a:rPr>
              <a:t>Điều kiện để </a:t>
            </a:r>
            <a:r>
              <a:rPr lang="nl-NL" altLang="en-US" b="1" dirty="0">
                <a:solidFill>
                  <a:srgbClr val="C00000"/>
                </a:solidFill>
                <a:latin typeface="Montserrat" panose="00000500000000000000" pitchFamily="2" charset="0"/>
                <a:cs typeface="Times New Roman" panose="02020603050405020304" pitchFamily="18" charset="0"/>
              </a:rPr>
              <a:t>học viên</a:t>
            </a:r>
            <a:r>
              <a:rPr lang="nl-NL" altLang="en-US" b="1" noProof="0" dirty="0">
                <a:solidFill>
                  <a:srgbClr val="C00000"/>
                </a:solidFill>
                <a:latin typeface="Montserrat" panose="00000500000000000000" pitchFamily="2" charset="0"/>
                <a:cs typeface="Times New Roman" panose="02020603050405020304" pitchFamily="18" charset="0"/>
              </a:rPr>
              <a:t> được nghỉ học tạm thời</a:t>
            </a:r>
            <a:endParaRPr kumimoji="0" lang="nl-NL"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endParaRP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Học viên được điều động vào lực lượng vũ trang;</a:t>
            </a: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Được cơ quan có thẩm quyền điều động, đại diện quốc gia tham dự các kỳ thi, giải đấu quốc tế hoặc thực hiện các nhiệm vụ khác của quốc gia, của ngành;</a:t>
            </a: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Học viên bị ốm, thai sản hoặc tai nạn điều trị thời gian dài, nhưng phải có giấy xác nhận của cơ sở khám, chữa bệnh có thẩm quyền theo quy định của Bộ Y tế;</a:t>
            </a: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Vì lí do cá nhân khác nhưng phải hoàn thành ít nhất một học kỳ ở cơ sở đào tạo và không thuộc các trường hợp bị xem xét buộc thôi học hoặc xem xét kỷ luật.</a:t>
            </a:r>
            <a:endParaRPr lang="en-US" altLang="en-US"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153929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3840" y="1546770"/>
            <a:ext cx="11592560" cy="1876476"/>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400"/>
              </a:spcBef>
              <a:spcAft>
                <a:spcPts val="400"/>
              </a:spcAft>
              <a:buClrTx/>
              <a:buSzTx/>
              <a:buFontTx/>
              <a:buNone/>
              <a:tabLst/>
              <a:defRPr/>
            </a:pPr>
            <a:r>
              <a:rPr kumimoji="0" lang="nl-NL"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Hồ</a:t>
            </a:r>
            <a:r>
              <a:rPr kumimoji="0" lang="nl-NL" altLang="en-US" sz="1800" b="1" i="0" u="none" strike="noStrike" kern="1200" cap="none" spc="0" normalizeH="0" noProof="0" dirty="0">
                <a:ln>
                  <a:noFill/>
                </a:ln>
                <a:solidFill>
                  <a:srgbClr val="C00000"/>
                </a:solidFill>
                <a:effectLst/>
                <a:uLnTx/>
                <a:uFillTx/>
                <a:latin typeface="Montserrat" panose="00000500000000000000" pitchFamily="2" charset="0"/>
                <a:ea typeface="+mn-ea"/>
                <a:cs typeface="Times New Roman" panose="02020603050405020304" pitchFamily="18" charset="0"/>
              </a:rPr>
              <a:t> sơ, thủ tục xin </a:t>
            </a:r>
            <a:r>
              <a:rPr kumimoji="0" lang="nl-NL"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nghỉ học tạm thời:</a:t>
            </a: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Đơn xin nghỉ học tạm thời của học viên (theo mẫu của Bộ phận một cửa, có trên website của Trường hoặc lấy ở Bộ phận một cửa) có xác nhận của Trợ lý QLSV, Chủ nhiệm chuyên ngành và xác nhận của Trưởng phòng Đào tạo Sau đại học.</a:t>
            </a: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Hồ sơ minh chứng lí do xin nghỉ học tạm thời tương ứng với từng trường hợp.</a:t>
            </a:r>
          </a:p>
        </p:txBody>
      </p:sp>
      <p:sp>
        <p:nvSpPr>
          <p:cNvPr id="4" name="TextBox 3"/>
          <p:cNvSpPr txBox="1"/>
          <p:nvPr/>
        </p:nvSpPr>
        <p:spPr>
          <a:xfrm>
            <a:off x="243840" y="3548290"/>
            <a:ext cx="11592560" cy="156068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400"/>
              </a:spcBef>
              <a:spcAft>
                <a:spcPts val="400"/>
              </a:spcAft>
              <a:buClrTx/>
              <a:buSzTx/>
              <a:buFontTx/>
              <a:buNone/>
              <a:tabLst/>
              <a:defRPr/>
            </a:pPr>
            <a:r>
              <a:rPr kumimoji="0" lang="nl-NL"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Quy trình</a:t>
            </a:r>
            <a:r>
              <a:rPr lang="nl-NL" altLang="en-US" b="1" dirty="0">
                <a:solidFill>
                  <a:srgbClr val="C00000"/>
                </a:solidFill>
                <a:latin typeface="Montserrat" panose="00000500000000000000" pitchFamily="2" charset="0"/>
                <a:cs typeface="Times New Roman" panose="02020603050405020304" pitchFamily="18" charset="0"/>
              </a:rPr>
              <a:t>, thời gian giải quyết:</a:t>
            </a:r>
            <a:endParaRPr kumimoji="0" lang="nl-NL"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endParaRP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HV nộp đơn xin nghỉ học tạm thời tại Bộ phận một cửa. Riêng hồ sơ xin trở lại học tập, học viên nộp trước 01 tuần kể từ khi hết hạn thời gian nghỉ học tạm thời.</a:t>
            </a: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Trả kết quả cho học viên chậm nhất là 07 ngày làm việc, kể từ ngày nhận đầy đủ hồ sơ hợp lệ.</a:t>
            </a:r>
            <a:endParaRPr lang="vi-VN" altLang="en-US"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268060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3840" y="1546770"/>
            <a:ext cx="11592560" cy="2713243"/>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400"/>
              </a:spcBef>
              <a:spcAft>
                <a:spcPts val="400"/>
              </a:spcAft>
              <a:buClrTx/>
              <a:buSzTx/>
              <a:buFontTx/>
              <a:buNone/>
              <a:tabLst/>
              <a:defRPr/>
            </a:pPr>
            <a:r>
              <a:rPr kumimoji="0" lang="nl-NL"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Hồ sơ, thủ tục gia hạn</a:t>
            </a:r>
            <a:r>
              <a:rPr kumimoji="0" lang="nl-NL" altLang="en-US" sz="1800" b="1" i="0" u="none" strike="noStrike" kern="1200" cap="none" spc="0" normalizeH="0" noProof="0" dirty="0">
                <a:ln>
                  <a:noFill/>
                </a:ln>
                <a:solidFill>
                  <a:srgbClr val="C00000"/>
                </a:solidFill>
                <a:effectLst/>
                <a:uLnTx/>
                <a:uFillTx/>
                <a:latin typeface="Montserrat" panose="00000500000000000000" pitchFamily="2" charset="0"/>
                <a:ea typeface="+mn-ea"/>
                <a:cs typeface="Times New Roman" panose="02020603050405020304" pitchFamily="18" charset="0"/>
              </a:rPr>
              <a:t> bảo vệ luận văn</a:t>
            </a:r>
            <a:r>
              <a:rPr kumimoji="0" lang="nl-NL" altLang="en-US" sz="1800" b="1" i="0" u="none" strike="noStrike" kern="1200" cap="none" spc="0" normalizeH="0" baseline="0" noProof="0" dirty="0">
                <a:ln>
                  <a:noFill/>
                </a:ln>
                <a:solidFill>
                  <a:srgbClr val="C00000"/>
                </a:solidFill>
                <a:effectLst/>
                <a:uLnTx/>
                <a:uFillTx/>
                <a:latin typeface="Montserrat" panose="00000500000000000000" pitchFamily="2" charset="0"/>
                <a:ea typeface="+mn-ea"/>
                <a:cs typeface="Times New Roman" panose="02020603050405020304" pitchFamily="18" charset="0"/>
              </a:rPr>
              <a:t>:</a:t>
            </a: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Đơn xin gia hạn bảo vệ luận văn của học viên (theo mẫu của Bộ phận một cửa, có trên website của Trường hoặc lấy ở Bộ phận một cửa) có xác nhận của Chủ nhiệm chuyên ngành, Trợ lý QLSV, Trưởng đơn vị đào tạo, Trưởng phòng Đào tạo Sau đại học và Trưởng phòng Kế hoạch - Tài chính.</a:t>
            </a: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Bảng điểm của học viên có xác nhận của Trưởng phòng Đào tạo Sau đại học.</a:t>
            </a: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HV nộp đơn xin gia hạn bảo vệ luận văn tại Bộ phận một cửa. </a:t>
            </a:r>
          </a:p>
          <a:p>
            <a:pPr marL="285750" indent="-285750" algn="just">
              <a:lnSpc>
                <a:spcPct val="114000"/>
              </a:lnSpc>
              <a:spcBef>
                <a:spcPts val="400"/>
              </a:spcBef>
              <a:spcAft>
                <a:spcPts val="400"/>
              </a:spcAft>
              <a:buFont typeface="Arial" panose="020B0604020202020204" pitchFamily="34" charset="0"/>
              <a:buChar char="•"/>
            </a:pPr>
            <a:r>
              <a:rPr lang="nl-NL" altLang="en-US" dirty="0">
                <a:solidFill>
                  <a:srgbClr val="353535"/>
                </a:solidFill>
                <a:latin typeface="Montserrat" panose="00000500000000000000" pitchFamily="2" charset="0"/>
                <a:cs typeface="Times New Roman" panose="02020603050405020304" pitchFamily="18" charset="0"/>
              </a:rPr>
              <a:t>Trả kết quả cho học viên chậm nhất là 07 ngày làm việc, kể từ ngày nhận đầy đủ hồ sơ hợp lệ.</a:t>
            </a:r>
            <a:endParaRPr lang="vi-VN" altLang="en-US"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049883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77345" y="4449557"/>
            <a:ext cx="7236958" cy="1752018"/>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400"/>
              </a:spcBef>
              <a:spcAft>
                <a:spcPts val="400"/>
              </a:spcAft>
              <a:buClrTx/>
              <a:buSzTx/>
              <a:buFontTx/>
              <a:buNone/>
              <a:tabLst/>
              <a:defRPr/>
            </a:pPr>
            <a:r>
              <a:rPr lang="en-US" altLang="en-US" i="1" dirty="0" err="1">
                <a:solidFill>
                  <a:srgbClr val="353535"/>
                </a:solidFill>
                <a:latin typeface="Montserrat" panose="00000500000000000000" pitchFamily="2" charset="0"/>
                <a:cs typeface="Times New Roman" panose="02020603050405020304" pitchFamily="18" charset="0"/>
              </a:rPr>
              <a:t>Các</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mục</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này</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được</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quy</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định</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tại</a:t>
            </a:r>
            <a:r>
              <a:rPr lang="en-US" altLang="en-US" i="1" dirty="0">
                <a:solidFill>
                  <a:srgbClr val="353535"/>
                </a:solidFill>
                <a:latin typeface="Montserrat" panose="00000500000000000000" pitchFamily="2" charset="0"/>
                <a:cs typeface="Times New Roman" panose="02020603050405020304" pitchFamily="18" charset="0"/>
              </a:rPr>
              <a:t> </a:t>
            </a:r>
            <a:r>
              <a:rPr lang="vi-VN" altLang="en-US" i="1" dirty="0">
                <a:solidFill>
                  <a:srgbClr val="353535"/>
                </a:solidFill>
                <a:latin typeface="Montserrat" panose="00000500000000000000" pitchFamily="2" charset="0"/>
                <a:cs typeface="Times New Roman" panose="02020603050405020304" pitchFamily="18" charset="0"/>
              </a:rPr>
              <a:t>Quyết định số 300/QĐ-ĐHV ngày 24/4/2018 của Hiệu trưởng Trường Đại học Vinh ban hành bổ sung, sửa đổi Quy chế thực hiện cơ chế một cửa, cơ chế một cửa liên thông tại Trường</a:t>
            </a:r>
            <a:r>
              <a:rPr lang="en-US" altLang="en-US" i="1" dirty="0">
                <a:solidFill>
                  <a:srgbClr val="353535"/>
                </a:solidFill>
                <a:latin typeface="Montserrat" panose="00000500000000000000" pitchFamily="2" charset="0"/>
                <a:cs typeface="Times New Roman" panose="02020603050405020304" pitchFamily="18" charset="0"/>
              </a:rPr>
              <a:t>. </a:t>
            </a:r>
          </a:p>
          <a:p>
            <a:pPr marL="0" marR="0" lvl="0" indent="0" algn="just" defTabSz="914400" rtl="0" eaLnBrk="1" fontAlgn="auto" latinLnBrk="0" hangingPunct="1">
              <a:lnSpc>
                <a:spcPct val="114000"/>
              </a:lnSpc>
              <a:spcBef>
                <a:spcPts val="400"/>
              </a:spcBef>
              <a:spcAft>
                <a:spcPts val="400"/>
              </a:spcAft>
              <a:buClrTx/>
              <a:buSzTx/>
              <a:buFontTx/>
              <a:buNone/>
              <a:tabLst/>
              <a:defRPr/>
            </a:pPr>
            <a:r>
              <a:rPr lang="en-US" altLang="en-US" i="1" dirty="0" err="1">
                <a:solidFill>
                  <a:srgbClr val="353535"/>
                </a:solidFill>
                <a:latin typeface="Montserrat" panose="00000500000000000000" pitchFamily="2" charset="0"/>
                <a:cs typeface="Times New Roman" panose="02020603050405020304" pitchFamily="18" charset="0"/>
              </a:rPr>
              <a:t>Học</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viên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quét</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mã</a:t>
            </a:r>
            <a:r>
              <a:rPr lang="en-US" altLang="en-US" i="1" dirty="0">
                <a:solidFill>
                  <a:srgbClr val="353535"/>
                </a:solidFill>
                <a:latin typeface="Montserrat" panose="00000500000000000000" pitchFamily="2" charset="0"/>
                <a:cs typeface="Times New Roman" panose="02020603050405020304" pitchFamily="18" charset="0"/>
              </a:rPr>
              <a:t> QR </a:t>
            </a:r>
            <a:r>
              <a:rPr lang="en-US" altLang="en-US" i="1" dirty="0" err="1">
                <a:solidFill>
                  <a:srgbClr val="353535"/>
                </a:solidFill>
                <a:latin typeface="Montserrat" panose="00000500000000000000" pitchFamily="2" charset="0"/>
                <a:cs typeface="Times New Roman" panose="02020603050405020304" pitchFamily="18" charset="0"/>
              </a:rPr>
              <a:t>để</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xem</a:t>
            </a:r>
            <a:r>
              <a:rPr lang="en-US" altLang="en-US" i="1" dirty="0">
                <a:solidFill>
                  <a:srgbClr val="353535"/>
                </a:solidFill>
                <a:latin typeface="Montserrat" panose="00000500000000000000" pitchFamily="2" charset="0"/>
                <a:cs typeface="Times New Roman" panose="02020603050405020304" pitchFamily="18" charset="0"/>
              </a:rPr>
              <a:t> chi </a:t>
            </a:r>
            <a:r>
              <a:rPr lang="en-US" altLang="en-US" i="1" dirty="0" err="1">
                <a:solidFill>
                  <a:srgbClr val="353535"/>
                </a:solidFill>
                <a:latin typeface="Montserrat" panose="00000500000000000000" pitchFamily="2" charset="0"/>
                <a:cs typeface="Times New Roman" panose="02020603050405020304" pitchFamily="18" charset="0"/>
              </a:rPr>
              <a:t>tiết</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các</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văn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bản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hiện</a:t>
            </a:r>
            <a:r>
              <a:rPr lang="en-US" altLang="en-US" i="1" dirty="0">
                <a:solidFill>
                  <a:srgbClr val="353535"/>
                </a:solidFill>
                <a:latin typeface="Montserrat" panose="00000500000000000000" pitchFamily="2" charset="0"/>
                <a:cs typeface="Times New Roman" panose="02020603050405020304" pitchFamily="18" charset="0"/>
              </a:rPr>
              <a:t> </a:t>
            </a:r>
            <a:r>
              <a:rPr lang="en-US" altLang="en-US" i="1" dirty="0" err="1">
                <a:solidFill>
                  <a:srgbClr val="353535"/>
                </a:solidFill>
                <a:latin typeface="Montserrat" panose="00000500000000000000" pitchFamily="2" charset="0"/>
                <a:cs typeface="Times New Roman" panose="02020603050405020304" pitchFamily="18" charset="0"/>
              </a:rPr>
              <a:t>hành</a:t>
            </a:r>
            <a:r>
              <a:rPr lang="en-US" altLang="en-US" i="1" dirty="0">
                <a:solidFill>
                  <a:srgbClr val="353535"/>
                </a:solidFill>
                <a:latin typeface="Montserrat" panose="00000500000000000000" pitchFamily="2" charset="0"/>
                <a:cs typeface="Times New Roman" panose="02020603050405020304"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9964" y="3524998"/>
            <a:ext cx="2758440" cy="2758440"/>
          </a:xfrm>
          <a:prstGeom prst="rect">
            <a:avLst/>
          </a:prstGeom>
        </p:spPr>
      </p:pic>
    </p:spTree>
    <p:extLst>
      <p:ext uri="{BB962C8B-B14F-4D97-AF65-F5344CB8AC3E}">
        <p14:creationId xmlns:p14="http://schemas.microsoft.com/office/powerpoint/2010/main" val="370445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350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3360" y="3169920"/>
            <a:ext cx="6156960" cy="2022028"/>
          </a:xfrm>
          <a:prstGeom prst="rect">
            <a:avLst/>
          </a:prstGeom>
          <a:noFill/>
        </p:spPr>
        <p:txBody>
          <a:bodyPr wrap="square" rtlCol="0">
            <a:spAutoFit/>
          </a:bodyPr>
          <a:lstStyle/>
          <a:p>
            <a:pPr algn="just" fontAlgn="base">
              <a:lnSpc>
                <a:spcPct val="114000"/>
              </a:lnSpc>
              <a:spcBef>
                <a:spcPts val="1200"/>
              </a:spcBef>
              <a:spcAft>
                <a:spcPts val="1200"/>
              </a:spcAft>
            </a:pPr>
            <a:r>
              <a:rPr lang="vi-VN" sz="2200" dirty="0">
                <a:solidFill>
                  <a:srgbClr val="353535"/>
                </a:solidFill>
                <a:latin typeface="Montserrat" panose="00000500000000000000" pitchFamily="2" charset="0"/>
                <a:cs typeface="Times New Roman" panose="02020603050405020304" pitchFamily="18" charset="0"/>
              </a:rPr>
              <a:t>Trường Đại học Vinh trở thành đại học thông minh, xếp hạng tốp 500 đại học hàng đầu châu Á vào năm 2030, hướng đến tốp 1000 đại học hàng đầu thế giới vào năm 2045.</a:t>
            </a:r>
          </a:p>
        </p:txBody>
      </p:sp>
    </p:spTree>
    <p:extLst>
      <p:ext uri="{BB962C8B-B14F-4D97-AF65-F5344CB8AC3E}">
        <p14:creationId xmlns:p14="http://schemas.microsoft.com/office/powerpoint/2010/main" val="263108517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1940" y="5394960"/>
            <a:ext cx="11628120" cy="1015663"/>
          </a:xfrm>
          <a:prstGeom prst="rect">
            <a:avLst/>
          </a:prstGeom>
          <a:noFill/>
        </p:spPr>
        <p:txBody>
          <a:bodyPr wrap="square" rtlCol="0">
            <a:spAutoFit/>
          </a:bodyPr>
          <a:lstStyle/>
          <a:p>
            <a:pPr algn="just" fontAlgn="base"/>
            <a:r>
              <a:rPr lang="vi-VN" sz="2000" dirty="0">
                <a:solidFill>
                  <a:schemeClr val="bg1"/>
                </a:solidFill>
                <a:latin typeface="Montserrat" panose="00000500000000000000" pitchFamily="2" charset="0"/>
                <a:cs typeface="Times New Roman" panose="02020603050405020304" pitchFamily="18" charset="0"/>
              </a:rPr>
              <a:t>Trường Đại học Vinh là cơ sở giáo dục đào tạo nguồn nhân lực chất lượng cao, dẫn dắt sự phát triển giáo dục và đào tạo của khu vực Bắc Trung Bộ; là trung tâm nghiên cứu, đổi mới sáng tạo, góp phần thúc đẩy sự phát triển của quốc gia và quốc tế.</a:t>
            </a:r>
            <a:endParaRPr lang="vi-VN" sz="2000" dirty="0">
              <a:solidFill>
                <a:srgbClr val="353535"/>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4741511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09153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339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43840" y="2082800"/>
            <a:ext cx="7294880" cy="3843937"/>
          </a:xfrm>
          <a:prstGeom prst="rect">
            <a:avLst/>
          </a:prstGeom>
          <a:noFill/>
        </p:spPr>
        <p:txBody>
          <a:bodyPr wrap="square" rtlCol="0">
            <a:spAutoFit/>
          </a:bodyPr>
          <a:lstStyle/>
          <a:p>
            <a:pPr marL="285750" indent="-285750" algn="just">
              <a:lnSpc>
                <a:spcPct val="114000"/>
              </a:lnSpc>
              <a:spcBef>
                <a:spcPts val="1200"/>
              </a:spcBef>
              <a:spcAft>
                <a:spcPts val="1200"/>
              </a:spcAft>
              <a:buFont typeface="Arial" panose="020B0604020202020204" pitchFamily="34" charset="0"/>
              <a:buChar char="•"/>
            </a:pPr>
            <a:r>
              <a:rPr lang="vi-VN" dirty="0">
                <a:solidFill>
                  <a:srgbClr val="353535"/>
                </a:solidFill>
                <a:latin typeface="Montserrat" panose="00000500000000000000" pitchFamily="2" charset="0"/>
                <a:cs typeface="Times New Roman" panose="02020603050405020304" pitchFamily="18" charset="0"/>
              </a:rPr>
              <a:t>Theo bảng xếp hạng các trường đại học trên thế giới của tổ chức CSIC, hằng năm Trường Đại học Vinh đều được xếp trong top 20 các cơ sở giáo dục đại học của Việt Nam.</a:t>
            </a:r>
            <a:endParaRPr lang="en-US"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pPr>
            <a:r>
              <a:rPr lang="vi-VN" dirty="0">
                <a:solidFill>
                  <a:srgbClr val="353535"/>
                </a:solidFill>
                <a:latin typeface="Montserrat" panose="00000500000000000000" pitchFamily="2" charset="0"/>
                <a:cs typeface="Times New Roman" panose="02020603050405020304" pitchFamily="18" charset="0"/>
              </a:rPr>
              <a:t>Trường Đại học Vinh đạt chuẩn 4 sao theo định hướng nghiên cứu theo</a:t>
            </a:r>
            <a:r>
              <a:rPr lang="en-US" dirty="0">
                <a:solidFill>
                  <a:srgbClr val="353535"/>
                </a:solidFill>
                <a:latin typeface="Montserrat" panose="00000500000000000000" pitchFamily="2" charset="0"/>
                <a:cs typeface="Times New Roman" panose="02020603050405020304" pitchFamily="18" charset="0"/>
              </a:rPr>
              <a:t> </a:t>
            </a:r>
            <a:r>
              <a:rPr lang="vi-VN" dirty="0">
                <a:solidFill>
                  <a:srgbClr val="353535"/>
                </a:solidFill>
                <a:latin typeface="Montserrat" panose="00000500000000000000" pitchFamily="2" charset="0"/>
                <a:cs typeface="Times New Roman" panose="02020603050405020304" pitchFamily="18" charset="0"/>
              </a:rPr>
              <a:t>Hệ thống đối sánh chất lượng giáo dục đại học (UPM) của 100 trường đại học hàng đầu châu Á (trong đó có nhiều tiêu chí đạt 5 sao).</a:t>
            </a:r>
            <a:endParaRPr lang="en-US" dirty="0">
              <a:solidFill>
                <a:srgbClr val="353535"/>
              </a:solidFill>
              <a:latin typeface="Montserrat" panose="00000500000000000000" pitchFamily="2" charset="0"/>
              <a:cs typeface="Times New Roman" panose="02020603050405020304" pitchFamily="18" charset="0"/>
            </a:endParaRPr>
          </a:p>
          <a:p>
            <a:pPr marL="285750" indent="-285750" algn="just">
              <a:lnSpc>
                <a:spcPct val="114000"/>
              </a:lnSpc>
              <a:spcBef>
                <a:spcPts val="1200"/>
              </a:spcBef>
              <a:spcAft>
                <a:spcPts val="1200"/>
              </a:spcAft>
              <a:buFont typeface="Arial" panose="020B0604020202020204" pitchFamily="34" charset="0"/>
              <a:buChar char="•"/>
            </a:pPr>
            <a:r>
              <a:rPr lang="vi-VN" dirty="0">
                <a:solidFill>
                  <a:srgbClr val="353535"/>
                </a:solidFill>
                <a:latin typeface="Montserrat" panose="00000500000000000000" pitchFamily="2" charset="0"/>
                <a:cs typeface="Times New Roman" panose="02020603050405020304" pitchFamily="18" charset="0"/>
              </a:rPr>
              <a:t>Theo bảng xếp hạng SCImago (SCImago Institutions Rankings) Trường Đại học Vinh xếp ở vị trí thứ 16 trong 22 trường đại học của Việt Nam.</a:t>
            </a:r>
            <a:endParaRPr lang="en-US" altLang="en-US" dirty="0">
              <a:solidFill>
                <a:srgbClr val="353535"/>
              </a:solidFill>
              <a:latin typeface="Montserrat" panose="00000500000000000000" pitchFamily="2" charset="0"/>
              <a:cs typeface="Times New Roman" panose="02020603050405020304" pitchFamily="18" charset="0"/>
            </a:endParaRPr>
          </a:p>
        </p:txBody>
      </p:sp>
      <p:sp>
        <p:nvSpPr>
          <p:cNvPr id="5" name="TextBox 4"/>
          <p:cNvSpPr txBox="1"/>
          <p:nvPr/>
        </p:nvSpPr>
        <p:spPr>
          <a:xfrm>
            <a:off x="243840" y="1564640"/>
            <a:ext cx="1539204" cy="400110"/>
          </a:xfrm>
          <a:prstGeom prst="rect">
            <a:avLst/>
          </a:prstGeom>
          <a:noFill/>
        </p:spPr>
        <p:txBody>
          <a:bodyPr wrap="none" rtlCol="0">
            <a:spAutoFit/>
          </a:bodyPr>
          <a:lstStyle/>
          <a:p>
            <a:r>
              <a:rPr lang="en-US" sz="2000" b="1" dirty="0" err="1">
                <a:solidFill>
                  <a:srgbClr val="FF0000"/>
                </a:solidFill>
                <a:latin typeface="Montserrat" panose="00000500000000000000" pitchFamily="2" charset="0"/>
                <a:cs typeface="Times New Roman" panose="02020603050405020304" pitchFamily="18" charset="0"/>
              </a:rPr>
              <a:t>Xếp</a:t>
            </a:r>
            <a:r>
              <a:rPr lang="en-US" sz="2000" b="1" dirty="0">
                <a:solidFill>
                  <a:srgbClr val="FF0000"/>
                </a:solidFill>
                <a:latin typeface="Montserrat" panose="00000500000000000000" pitchFamily="2" charset="0"/>
                <a:cs typeface="Times New Roman" panose="02020603050405020304" pitchFamily="18" charset="0"/>
              </a:rPr>
              <a:t> </a:t>
            </a:r>
            <a:r>
              <a:rPr lang="en-US" sz="2000" b="1" dirty="0" err="1">
                <a:solidFill>
                  <a:srgbClr val="FF0000"/>
                </a:solidFill>
                <a:latin typeface="Montserrat" panose="00000500000000000000" pitchFamily="2" charset="0"/>
                <a:cs typeface="Times New Roman" panose="02020603050405020304" pitchFamily="18" charset="0"/>
              </a:rPr>
              <a:t>hạng</a:t>
            </a:r>
            <a:r>
              <a:rPr lang="en-US" sz="2000" b="1" dirty="0">
                <a:solidFill>
                  <a:srgbClr val="FF0000"/>
                </a:solidFill>
                <a:latin typeface="Montserrat"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2414849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771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3359</Words>
  <Application>Microsoft Office PowerPoint</Application>
  <PresentationFormat>Widescreen</PresentationFormat>
  <Paragraphs>109</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Montserrat</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Hà Giang</cp:lastModifiedBy>
  <cp:revision>36</cp:revision>
  <dcterms:created xsi:type="dcterms:W3CDTF">2023-07-11T09:44:10Z</dcterms:created>
  <dcterms:modified xsi:type="dcterms:W3CDTF">2023-07-12T08:24:14Z</dcterms:modified>
</cp:coreProperties>
</file>