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0" autoAdjust="0"/>
    <p:restoredTop sz="86491" autoAdjust="0"/>
  </p:normalViewPr>
  <p:slideViewPr>
    <p:cSldViewPr>
      <p:cViewPr varScale="1">
        <p:scale>
          <a:sx n="76" d="100"/>
          <a:sy n="76" d="100"/>
        </p:scale>
        <p:origin x="-1483" y="-77"/>
      </p:cViewPr>
      <p:guideLst>
        <p:guide orient="horz" pos="2160"/>
        <p:guide pos="2880"/>
      </p:guideLst>
    </p:cSldViewPr>
  </p:slideViewPr>
  <p:outlineViewPr>
    <p:cViewPr>
      <p:scale>
        <a:sx n="33" d="100"/>
        <a:sy n="33" d="100"/>
      </p:scale>
      <p:origin x="6" y="2518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27047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31535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14872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71010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2486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3578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02545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57513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39000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82671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28/08/2020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2274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28/08/2020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8406990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9722" y="247962"/>
            <a:ext cx="7177478" cy="1317625"/>
          </a:xfrm>
        </p:spPr>
        <p:txBody>
          <a:bodyPr>
            <a:noAutofit/>
          </a:bodyPr>
          <a:lstStyle/>
          <a:p>
            <a:r>
              <a:rPr lang="en-US" sz="3200" smtClean="0"/>
              <a:t/>
            </a:r>
            <a:br>
              <a:rPr lang="en-US" sz="3200" smtClean="0"/>
            </a:br>
            <a:r>
              <a:rPr lang="en-US" sz="3200"/>
              <a:t/>
            </a:r>
            <a:br>
              <a:rPr lang="en-US" sz="3200"/>
            </a:br>
            <a:r>
              <a:rPr lang="en-US" sz="3200" smtClean="0">
                <a:solidFill>
                  <a:schemeClr val="tx1"/>
                </a:solidFill>
              </a:rPr>
              <a:t>TRƯỜNG ĐẠI HỌC VINH</a:t>
            </a:r>
            <a:br>
              <a:rPr lang="en-US" sz="3200" smtClean="0">
                <a:solidFill>
                  <a:schemeClr val="tx1"/>
                </a:solidFill>
              </a:rPr>
            </a:br>
            <a:r>
              <a:rPr lang="en-US" sz="3200" b="1" smtClean="0">
                <a:solidFill>
                  <a:schemeClr val="tx1"/>
                </a:solidFill>
              </a:rPr>
              <a:t>KHOA SƯ PHẠM NGOẠI NGỮ</a:t>
            </a:r>
            <a:r>
              <a:rPr lang="en-US">
                <a:solidFill>
                  <a:schemeClr val="tx1"/>
                </a:solidFill>
              </a:rPr>
              <a:t/>
            </a:r>
            <a:br>
              <a:rPr lang="en-US">
                <a:solidFill>
                  <a:schemeClr val="tx1"/>
                </a:solidFill>
              </a:rPr>
            </a:br>
            <a:r>
              <a:rPr lang="en-US" baseline="30000" smtClean="0">
                <a:solidFill>
                  <a:schemeClr val="tx1"/>
                </a:solidFill>
              </a:rPr>
              <a:t>_____________________________________</a:t>
            </a:r>
            <a:endParaRPr lang="en-US" b="1">
              <a:solidFill>
                <a:schemeClr val="tx1"/>
              </a:solidFill>
              <a:latin typeface="Times New Roman" pitchFamily="18" charset="0"/>
              <a:cs typeface="Times New Roman" pitchFamily="18" charset="0"/>
            </a:endParaRPr>
          </a:p>
        </p:txBody>
      </p:sp>
      <p:sp>
        <p:nvSpPr>
          <p:cNvPr id="5" name="Subtitle 4"/>
          <p:cNvSpPr>
            <a:spLocks noGrp="1"/>
          </p:cNvSpPr>
          <p:nvPr>
            <p:ph type="subTitle" idx="1"/>
          </p:nvPr>
        </p:nvSpPr>
        <p:spPr>
          <a:xfrm>
            <a:off x="457200" y="2438400"/>
            <a:ext cx="8305800" cy="3429000"/>
          </a:xfrm>
        </p:spPr>
        <p:txBody>
          <a:bodyPr>
            <a:normAutofit fontScale="92500" lnSpcReduction="20000"/>
          </a:bodyPr>
          <a:lstStyle/>
          <a:p>
            <a:pPr>
              <a:lnSpc>
                <a:spcPct val="150000"/>
              </a:lnSpc>
              <a:spcBef>
                <a:spcPts val="0"/>
              </a:spcBef>
            </a:pPr>
            <a:r>
              <a:rPr lang="en-US" sz="4400" b="1" dirty="0" err="1" smtClean="0">
                <a:solidFill>
                  <a:schemeClr val="tx1"/>
                </a:solidFill>
                <a:latin typeface="+mj-lt"/>
                <a:cs typeface="Times New Roman" pitchFamily="18" charset="0"/>
              </a:rPr>
              <a:t>Phần</a:t>
            </a:r>
            <a:r>
              <a:rPr lang="en-US" sz="4400" b="1" dirty="0" smtClean="0">
                <a:solidFill>
                  <a:schemeClr val="tx1"/>
                </a:solidFill>
                <a:latin typeface="+mj-lt"/>
                <a:cs typeface="Times New Roman" pitchFamily="18" charset="0"/>
              </a:rPr>
              <a:t> </a:t>
            </a:r>
            <a:r>
              <a:rPr lang="en-US" sz="4400" b="1" dirty="0" err="1" smtClean="0">
                <a:solidFill>
                  <a:schemeClr val="tx1"/>
                </a:solidFill>
                <a:latin typeface="+mj-lt"/>
                <a:cs typeface="Times New Roman" pitchFamily="18" charset="0"/>
              </a:rPr>
              <a:t>thứ</a:t>
            </a:r>
            <a:r>
              <a:rPr lang="en-US" sz="4400" b="1" dirty="0" smtClean="0">
                <a:solidFill>
                  <a:schemeClr val="tx1"/>
                </a:solidFill>
                <a:latin typeface="+mj-lt"/>
                <a:cs typeface="Times New Roman" pitchFamily="18" charset="0"/>
              </a:rPr>
              <a:t> </a:t>
            </a:r>
            <a:r>
              <a:rPr lang="en-US" sz="4400" b="1" dirty="0" err="1" smtClean="0">
                <a:solidFill>
                  <a:schemeClr val="tx1"/>
                </a:solidFill>
                <a:latin typeface="+mj-lt"/>
                <a:cs typeface="Times New Roman" pitchFamily="18" charset="0"/>
              </a:rPr>
              <a:t>nhất</a:t>
            </a:r>
            <a:endParaRPr lang="en-US" sz="4400" b="1" dirty="0" smtClean="0">
              <a:solidFill>
                <a:schemeClr val="tx1"/>
              </a:solidFill>
              <a:latin typeface="+mj-lt"/>
              <a:cs typeface="Times New Roman" pitchFamily="18" charset="0"/>
            </a:endParaRPr>
          </a:p>
          <a:p>
            <a:pPr>
              <a:lnSpc>
                <a:spcPct val="150000"/>
              </a:lnSpc>
              <a:spcBef>
                <a:spcPts val="0"/>
              </a:spcBef>
            </a:pPr>
            <a:r>
              <a:rPr lang="en-US" sz="4400" b="1" dirty="0" smtClean="0">
                <a:solidFill>
                  <a:schemeClr val="tx1"/>
                </a:solidFill>
                <a:latin typeface="+mj-lt"/>
                <a:cs typeface="Times New Roman" pitchFamily="18" charset="0"/>
              </a:rPr>
              <a:t>BÁO CÁO TỔNG KẾT </a:t>
            </a:r>
            <a:br>
              <a:rPr lang="en-US" sz="4400" b="1" dirty="0" smtClean="0">
                <a:solidFill>
                  <a:schemeClr val="tx1"/>
                </a:solidFill>
                <a:latin typeface="+mj-lt"/>
                <a:cs typeface="Times New Roman" pitchFamily="18" charset="0"/>
              </a:rPr>
            </a:br>
            <a:r>
              <a:rPr lang="en-US" sz="4400" b="1" dirty="0" smtClean="0">
                <a:solidFill>
                  <a:schemeClr val="tx1"/>
                </a:solidFill>
                <a:latin typeface="+mj-lt"/>
                <a:cs typeface="Times New Roman" pitchFamily="18" charset="0"/>
              </a:rPr>
              <a:t>VIỆC THỰC HIỆN KẾ HOẠCH </a:t>
            </a:r>
            <a:br>
              <a:rPr lang="en-US" sz="4400" b="1" dirty="0" smtClean="0">
                <a:solidFill>
                  <a:schemeClr val="tx1"/>
                </a:solidFill>
                <a:latin typeface="+mj-lt"/>
                <a:cs typeface="Times New Roman" pitchFamily="18" charset="0"/>
              </a:rPr>
            </a:br>
            <a:r>
              <a:rPr lang="en-US" sz="4400" b="1" dirty="0" smtClean="0">
                <a:solidFill>
                  <a:schemeClr val="tx1"/>
                </a:solidFill>
                <a:latin typeface="+mj-lt"/>
                <a:cs typeface="Times New Roman" pitchFamily="18" charset="0"/>
              </a:rPr>
              <a:t>NĂM HỌC 2018-2019</a:t>
            </a:r>
          </a:p>
          <a:p>
            <a:pPr>
              <a:lnSpc>
                <a:spcPct val="150000"/>
              </a:lnSpc>
              <a:spcBef>
                <a:spcPts val="0"/>
              </a:spcBef>
            </a:pPr>
            <a:endParaRPr lang="en-US" sz="4400" b="1" dirty="0">
              <a:solidFill>
                <a:schemeClr val="tx1"/>
              </a:solidFill>
            </a:endParaRPr>
          </a:p>
        </p:txBody>
      </p:sp>
      <p:pic>
        <p:nvPicPr>
          <p:cNvPr id="6" name="Picture 5" descr="15280108024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82446"/>
            <a:ext cx="1104900" cy="1104900"/>
          </a:xfrm>
          <a:prstGeom prst="rect">
            <a:avLst/>
          </a:prstGeom>
          <a:noFill/>
          <a:ln>
            <a:noFill/>
          </a:ln>
        </p:spPr>
      </p:pic>
      <p:pic>
        <p:nvPicPr>
          <p:cNvPr id="7" name="Picture 6" descr="Khoa%20SP%20Ngoai%20Ngu"/>
          <p:cNvPicPr/>
          <p:nvPr/>
        </p:nvPicPr>
        <p:blipFill>
          <a:blip r:embed="rId3">
            <a:extLst>
              <a:ext uri="{28A0092B-C50C-407E-A947-70E740481C1C}">
                <a14:useLocalDpi xmlns:a14="http://schemas.microsoft.com/office/drawing/2010/main" val="0"/>
              </a:ext>
            </a:extLst>
          </a:blip>
          <a:srcRect/>
          <a:stretch>
            <a:fillRect/>
          </a:stretch>
        </p:blipFill>
        <p:spPr bwMode="auto">
          <a:xfrm>
            <a:off x="7239000" y="247962"/>
            <a:ext cx="1066800" cy="1066800"/>
          </a:xfrm>
          <a:prstGeom prst="rect">
            <a:avLst/>
          </a:prstGeom>
          <a:noFill/>
          <a:ln>
            <a:noFill/>
          </a:ln>
        </p:spPr>
      </p:pic>
    </p:spTree>
    <p:extLst>
      <p:ext uri="{BB962C8B-B14F-4D97-AF65-F5344CB8AC3E}">
        <p14:creationId xmlns:p14="http://schemas.microsoft.com/office/powerpoint/2010/main" val="35844438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smtClean="0"/>
              <a:t>Đào tạo chính quy</a:t>
            </a:r>
            <a:endParaRPr lang="en-US"/>
          </a:p>
        </p:txBody>
      </p:sp>
      <p:sp>
        <p:nvSpPr>
          <p:cNvPr id="3" name="Content Placeholder 2"/>
          <p:cNvSpPr>
            <a:spLocks noGrp="1"/>
          </p:cNvSpPr>
          <p:nvPr>
            <p:ph idx="1"/>
          </p:nvPr>
        </p:nvSpPr>
        <p:spPr/>
        <p:txBody>
          <a:bodyPr>
            <a:normAutofit/>
          </a:bodyPr>
          <a:lstStyle/>
          <a:p>
            <a:r>
              <a:rPr lang="en-US" sz="2400" smtClean="0"/>
              <a:t>Áp </a:t>
            </a:r>
            <a:r>
              <a:rPr lang="en-US" sz="2400"/>
              <a:t>dụng hình thức đào tạo tín chỉ theo định hướng tiếp cận </a:t>
            </a:r>
            <a:r>
              <a:rPr lang="en-US" sz="2400" smtClean="0"/>
              <a:t>CDIO từ khóa đào tạo K58</a:t>
            </a:r>
          </a:p>
          <a:p>
            <a:r>
              <a:rPr lang="en-US" sz="2400" smtClean="0"/>
              <a:t>Tổ </a:t>
            </a:r>
            <a:r>
              <a:rPr lang="en-US" sz="2400"/>
              <a:t>chức Hội nghị Sơ kết công tác giảng dạy và đào tạo theo hướng tiếp cận </a:t>
            </a:r>
            <a:r>
              <a:rPr lang="en-US" sz="2400" smtClean="0"/>
              <a:t>CDIO</a:t>
            </a:r>
          </a:p>
          <a:p>
            <a:r>
              <a:rPr lang="en-US" sz="2400" smtClean="0"/>
              <a:t>Xây dựng và hoàn thiện </a:t>
            </a:r>
            <a:r>
              <a:rPr lang="en-US" sz="2400"/>
              <a:t>trang học trực tuyến LMS của Khoa </a:t>
            </a:r>
            <a:endParaRPr lang="en-US" sz="2400" smtClean="0"/>
          </a:p>
          <a:p>
            <a:r>
              <a:rPr lang="en-US" sz="2400" smtClean="0"/>
              <a:t>Áp </a:t>
            </a:r>
            <a:r>
              <a:rPr lang="en-US" sz="2400"/>
              <a:t>dụng tài liệu, giáo trình giảng dạy </a:t>
            </a:r>
            <a:r>
              <a:rPr lang="en-US" sz="2400" smtClean="0"/>
              <a:t>mới cho K58</a:t>
            </a:r>
          </a:p>
          <a:p>
            <a:r>
              <a:rPr lang="en-US" sz="2400" smtClean="0"/>
              <a:t>K55 hoàn thành chương trình đào tạo đúng tiến độ và được xét tốt nghiệp đạt kết quả cao: 191 SV +25 SVThái Lan</a:t>
            </a:r>
          </a:p>
          <a:p>
            <a:pPr lvl="0"/>
            <a:r>
              <a:rPr lang="en-US" sz="2400" smtClean="0"/>
              <a:t>Tổ chức Tháng rèn luyện NVSP,</a:t>
            </a:r>
            <a:r>
              <a:rPr lang="vi-VN" sz="2400" smtClean="0"/>
              <a:t> Hội thi rèn nghề</a:t>
            </a:r>
            <a:endParaRPr lang="en-US" sz="2400" smtClean="0"/>
          </a:p>
          <a:p>
            <a:pPr lvl="0"/>
            <a:r>
              <a:rPr lang="en-US" sz="2400" smtClean="0"/>
              <a:t>Tổ chức thăm lớp, dự giờ, thi GV trẻ dạy giỏi</a:t>
            </a:r>
          </a:p>
          <a:p>
            <a:endParaRPr lang="en-US" sz="2400"/>
          </a:p>
          <a:p>
            <a:endParaRPr lang="en-US"/>
          </a:p>
        </p:txBody>
      </p:sp>
    </p:spTree>
    <p:extLst>
      <p:ext uri="{BB962C8B-B14F-4D97-AF65-F5344CB8AC3E}">
        <p14:creationId xmlns:p14="http://schemas.microsoft.com/office/powerpoint/2010/main" val="18754538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smtClean="0"/>
              <a:t>Đào tạo sau đại học</a:t>
            </a:r>
            <a:endParaRPr lang="en-US"/>
          </a:p>
        </p:txBody>
      </p:sp>
      <p:sp>
        <p:nvSpPr>
          <p:cNvPr id="3" name="Content Placeholder 2"/>
          <p:cNvSpPr>
            <a:spLocks noGrp="1"/>
          </p:cNvSpPr>
          <p:nvPr>
            <p:ph idx="1"/>
          </p:nvPr>
        </p:nvSpPr>
        <p:spPr/>
        <p:txBody>
          <a:bodyPr>
            <a:normAutofit/>
          </a:bodyPr>
          <a:lstStyle/>
          <a:p>
            <a:r>
              <a:rPr lang="en-US" sz="2400" smtClean="0"/>
              <a:t>Giảng </a:t>
            </a:r>
            <a:r>
              <a:rPr lang="en-US" sz="2400"/>
              <a:t>dạy các chuyên đề tiếng Anh và tiếng Pháp cho học viên cao học K25 theo đúng tiến </a:t>
            </a:r>
            <a:r>
              <a:rPr lang="en-US" sz="2400" smtClean="0"/>
              <a:t>độ</a:t>
            </a:r>
          </a:p>
          <a:p>
            <a:r>
              <a:rPr lang="en-US" sz="2400" smtClean="0"/>
              <a:t>Tổ chức tốt việc giảng dạy, ra đề thi, coi thi và chấm thi tiếng Anh B1 cho học viên CH 24</a:t>
            </a:r>
          </a:p>
          <a:p>
            <a:r>
              <a:rPr lang="en-US" sz="2400" smtClean="0"/>
              <a:t>Có </a:t>
            </a:r>
            <a:r>
              <a:rPr lang="en-US" sz="2400"/>
              <a:t>84 học viên </a:t>
            </a:r>
            <a:r>
              <a:rPr lang="en-US" sz="2400" smtClean="0"/>
              <a:t>K23 Ngành LL&amp;PPDH BM tiếng Anh </a:t>
            </a:r>
            <a:r>
              <a:rPr lang="en-US" sz="2400"/>
              <a:t>hoàn thành chương trình đào tạo và bảo vệ thành công luận văn tốt </a:t>
            </a:r>
            <a:r>
              <a:rPr lang="en-US" sz="2400" smtClean="0"/>
              <a:t>nghiệp</a:t>
            </a:r>
          </a:p>
          <a:p>
            <a:r>
              <a:rPr lang="en-US" sz="2400"/>
              <a:t>C</a:t>
            </a:r>
            <a:r>
              <a:rPr lang="en-US" sz="2400" smtClean="0"/>
              <a:t>ó </a:t>
            </a:r>
            <a:r>
              <a:rPr lang="en-US" sz="2400"/>
              <a:t>61 học viên K24 hoàn thành chương trình đào tạo và tiến hành bảo vệ luận văn trong thời gian tới. </a:t>
            </a:r>
          </a:p>
          <a:p>
            <a:endParaRPr lang="en-US" sz="2400"/>
          </a:p>
        </p:txBody>
      </p:sp>
    </p:spTree>
    <p:extLst>
      <p:ext uri="{BB962C8B-B14F-4D97-AF65-F5344CB8AC3E}">
        <p14:creationId xmlns:p14="http://schemas.microsoft.com/office/powerpoint/2010/main" val="133106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smtClean="0"/>
              <a:t>Đào tạo vừa làm vừa học, từ xa</a:t>
            </a:r>
            <a:endParaRPr lang="en-US"/>
          </a:p>
        </p:txBody>
      </p:sp>
      <p:sp>
        <p:nvSpPr>
          <p:cNvPr id="3" name="Content Placeholder 2"/>
          <p:cNvSpPr>
            <a:spLocks noGrp="1"/>
          </p:cNvSpPr>
          <p:nvPr>
            <p:ph idx="1"/>
          </p:nvPr>
        </p:nvSpPr>
        <p:spPr/>
        <p:txBody>
          <a:bodyPr>
            <a:normAutofit/>
          </a:bodyPr>
          <a:lstStyle/>
          <a:p>
            <a:r>
              <a:rPr lang="en-US" sz="2400" smtClean="0"/>
              <a:t>Giảng </a:t>
            </a:r>
            <a:r>
              <a:rPr lang="en-US" sz="2400"/>
              <a:t>dạy </a:t>
            </a:r>
            <a:r>
              <a:rPr lang="en-US" sz="2400" smtClean="0"/>
              <a:t>HP tiếng </a:t>
            </a:r>
            <a:r>
              <a:rPr lang="en-US" sz="2400"/>
              <a:t>Anh cho các lớp </a:t>
            </a:r>
            <a:r>
              <a:rPr lang="en-US" sz="2400" smtClean="0"/>
              <a:t>VLVH</a:t>
            </a:r>
            <a:endParaRPr lang="en-US" sz="2400"/>
          </a:p>
          <a:p>
            <a:r>
              <a:rPr lang="en-US" sz="2400" smtClean="0"/>
              <a:t>Hoàn </a:t>
            </a:r>
            <a:r>
              <a:rPr lang="en-US" sz="2400"/>
              <a:t>thành chương trình giảng dạy cho lớp Đại học liên thông tại CĐSP Bình Phước. </a:t>
            </a:r>
            <a:endParaRPr lang="en-US" sz="2400" smtClean="0"/>
          </a:p>
          <a:p>
            <a:r>
              <a:rPr lang="en-US" sz="2400" smtClean="0"/>
              <a:t>Lớp VLVH </a:t>
            </a:r>
            <a:r>
              <a:rPr lang="en-US" sz="2400"/>
              <a:t>tại trường CĐSP Nghệ An cũng được bố trí lịch học theo kế hoạch đề ra. </a:t>
            </a:r>
          </a:p>
          <a:p>
            <a:endParaRPr lang="en-US"/>
          </a:p>
        </p:txBody>
      </p:sp>
    </p:spTree>
    <p:extLst>
      <p:ext uri="{BB962C8B-B14F-4D97-AF65-F5344CB8AC3E}">
        <p14:creationId xmlns:p14="http://schemas.microsoft.com/office/powerpoint/2010/main" val="21792821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Các hệ đào tạo khác</a:t>
            </a:r>
            <a:endParaRPr lang="en-US"/>
          </a:p>
        </p:txBody>
      </p:sp>
      <p:sp>
        <p:nvSpPr>
          <p:cNvPr id="3" name="Content Placeholder 2"/>
          <p:cNvSpPr>
            <a:spLocks noGrp="1"/>
          </p:cNvSpPr>
          <p:nvPr>
            <p:ph idx="1"/>
          </p:nvPr>
        </p:nvSpPr>
        <p:spPr/>
        <p:txBody>
          <a:bodyPr>
            <a:normAutofit/>
          </a:bodyPr>
          <a:lstStyle/>
          <a:p>
            <a:r>
              <a:rPr lang="en-US" sz="2400" smtClean="0"/>
              <a:t>Tham </a:t>
            </a:r>
            <a:r>
              <a:rPr lang="en-US" sz="2400"/>
              <a:t>gia giảng dạy tiếng Anh cho các lớp chất lượng </a:t>
            </a:r>
            <a:r>
              <a:rPr lang="en-US" sz="2400" smtClean="0"/>
              <a:t>cao, tham </a:t>
            </a:r>
            <a:r>
              <a:rPr lang="en-US" sz="2400"/>
              <a:t>gia vào hoạt động bồi dưỡng học sinh giỏi cho trường THPT Chuyên.</a:t>
            </a:r>
          </a:p>
          <a:p>
            <a:r>
              <a:rPr lang="en-US" sz="2400" smtClean="0"/>
              <a:t>Thực </a:t>
            </a:r>
            <a:r>
              <a:rPr lang="en-US" sz="2400"/>
              <a:t>hiện công tác giảng dạy, bồi dưỡng, tập huấn nâng cao năng lực ngôn ngữ và nghiệp vụ sư phạm cho giáo viên phổ thông tại 04 tỉnh Thanh Hóa, Nghệ An, Quảng Bình, Quảng Trị. </a:t>
            </a:r>
            <a:endParaRPr lang="en-US" sz="2400" smtClean="0"/>
          </a:p>
          <a:p>
            <a:r>
              <a:rPr lang="en-US" sz="2400" smtClean="0"/>
              <a:t>Tham </a:t>
            </a:r>
            <a:r>
              <a:rPr lang="en-US" sz="2400"/>
              <a:t>gia giảng dạy các lớp nâng cao năng lực ngoại ngữ cho cán bộ và học viên của trường ĐH </a:t>
            </a:r>
            <a:r>
              <a:rPr lang="en-US" sz="2400" smtClean="0"/>
              <a:t>Vinh</a:t>
            </a:r>
          </a:p>
          <a:p>
            <a:r>
              <a:rPr lang="en-US" sz="2400" smtClean="0"/>
              <a:t>Công </a:t>
            </a:r>
            <a:r>
              <a:rPr lang="en-US" sz="2400"/>
              <a:t>tác đào tạo, bồi dưỡng cấp chứng chỉ ngoại </a:t>
            </a:r>
            <a:r>
              <a:rPr lang="en-US" sz="2400" smtClean="0"/>
              <a:t>ngữ</a:t>
            </a:r>
            <a:endParaRPr lang="en-US" sz="2400"/>
          </a:p>
        </p:txBody>
      </p:sp>
    </p:spTree>
    <p:extLst>
      <p:ext uri="{BB962C8B-B14F-4D97-AF65-F5344CB8AC3E}">
        <p14:creationId xmlns:p14="http://schemas.microsoft.com/office/powerpoint/2010/main" val="1813404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4. Công tác NCKH</a:t>
            </a:r>
            <a:endParaRPr lang="en-US"/>
          </a:p>
        </p:txBody>
      </p:sp>
      <p:sp>
        <p:nvSpPr>
          <p:cNvPr id="3" name="Content Placeholder 2"/>
          <p:cNvSpPr>
            <a:spLocks noGrp="1"/>
          </p:cNvSpPr>
          <p:nvPr>
            <p:ph idx="1"/>
          </p:nvPr>
        </p:nvSpPr>
        <p:spPr/>
        <p:txBody>
          <a:bodyPr>
            <a:normAutofit/>
          </a:bodyPr>
          <a:lstStyle/>
          <a:p>
            <a:pPr lvl="0"/>
            <a:r>
              <a:rPr lang="en-US" sz="2400" smtClean="0"/>
              <a:t>Nghiệm thu 09 </a:t>
            </a:r>
            <a:r>
              <a:rPr lang="en-US" sz="2400"/>
              <a:t>đề tài trọng điểm cấp Trường về xây dựng </a:t>
            </a:r>
            <a:r>
              <a:rPr lang="en-US" sz="2400" smtClean="0"/>
              <a:t>CĐR, CĐTQ, ĐCCT, Nội dung giảng dạy, Ngân hàng đề thi các học phần theo </a:t>
            </a:r>
            <a:r>
              <a:rPr lang="en-US" sz="2400"/>
              <a:t>hướng tiếp cận </a:t>
            </a:r>
            <a:r>
              <a:rPr lang="en-US" sz="2400" smtClean="0"/>
              <a:t>CDIO</a:t>
            </a:r>
          </a:p>
          <a:p>
            <a:pPr lvl="0"/>
            <a:r>
              <a:rPr lang="en-US" sz="2400" smtClean="0"/>
              <a:t>03 </a:t>
            </a:r>
            <a:r>
              <a:rPr lang="en-US" sz="2400"/>
              <a:t>đề tài NCKH của sinh viên đã được thực hiện và nghiệm thu đúng tiến độ.</a:t>
            </a:r>
          </a:p>
          <a:p>
            <a:pPr lvl="0"/>
            <a:r>
              <a:rPr lang="en-US" sz="2400" smtClean="0"/>
              <a:t>xuất bản 01 </a:t>
            </a:r>
            <a:r>
              <a:rPr lang="en-US" sz="2400"/>
              <a:t>sách </a:t>
            </a:r>
            <a:r>
              <a:rPr lang="en-US" sz="2400" smtClean="0"/>
              <a:t>chuyên luận, 01 công </a:t>
            </a:r>
            <a:r>
              <a:rPr lang="en-US" sz="2400"/>
              <a:t>bố quốc tế </a:t>
            </a:r>
            <a:r>
              <a:rPr lang="en-US" sz="2400" smtClean="0"/>
              <a:t>trên tạp </a:t>
            </a:r>
            <a:r>
              <a:rPr lang="en-US" sz="2400"/>
              <a:t>chí Scopus</a:t>
            </a:r>
            <a:r>
              <a:rPr lang="vi-VN" sz="2400"/>
              <a:t>, </a:t>
            </a:r>
            <a:r>
              <a:rPr lang="en-US" sz="2400" smtClean="0"/>
              <a:t>03 bài báo đăng t</a:t>
            </a:r>
            <a:r>
              <a:rPr lang="pt-BR" sz="2400" smtClean="0"/>
              <a:t>ạp </a:t>
            </a:r>
            <a:r>
              <a:rPr lang="pt-BR" sz="2400"/>
              <a:t>chí chuyên ngành quốc tế</a:t>
            </a:r>
            <a:r>
              <a:rPr lang="vi-VN" sz="2400"/>
              <a:t>,</a:t>
            </a:r>
            <a:r>
              <a:rPr lang="en-US" sz="2400"/>
              <a:t> </a:t>
            </a:r>
            <a:r>
              <a:rPr lang="en-US" sz="2400" smtClean="0"/>
              <a:t>01 bài báo </a:t>
            </a:r>
            <a:r>
              <a:rPr lang="en-US" sz="2400"/>
              <a:t>đăng ở tạp chí trong nước, </a:t>
            </a:r>
            <a:r>
              <a:rPr lang="en-US" sz="2400" smtClean="0"/>
              <a:t>06 bài </a:t>
            </a:r>
            <a:r>
              <a:rPr lang="en-US" sz="2400"/>
              <a:t>báo đăng ở kỷ yếu hội thảo quốc </a:t>
            </a:r>
            <a:r>
              <a:rPr lang="en-US" sz="2400" smtClean="0"/>
              <a:t>tế, 11 bài </a:t>
            </a:r>
            <a:r>
              <a:rPr lang="en-US" sz="2400"/>
              <a:t>báo đăng ở kỷ yếu hội thảo trong</a:t>
            </a:r>
            <a:r>
              <a:rPr lang="vi-VN" sz="2400"/>
              <a:t> </a:t>
            </a:r>
            <a:r>
              <a:rPr lang="en-US" sz="2400" smtClean="0"/>
              <a:t>nước</a:t>
            </a:r>
            <a:endParaRPr lang="en-US" sz="2400"/>
          </a:p>
          <a:p>
            <a:endParaRPr lang="en-US" sz="2400"/>
          </a:p>
        </p:txBody>
      </p:sp>
    </p:spTree>
    <p:extLst>
      <p:ext uri="{BB962C8B-B14F-4D97-AF65-F5344CB8AC3E}">
        <p14:creationId xmlns:p14="http://schemas.microsoft.com/office/powerpoint/2010/main" val="33094223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marL="0" indent="0">
              <a:lnSpc>
                <a:spcPct val="150000"/>
              </a:lnSpc>
              <a:spcBef>
                <a:spcPts val="0"/>
              </a:spcBef>
            </a:pPr>
            <a:r>
              <a:rPr lang="en-US" b="1" dirty="0" err="1" smtClean="0">
                <a:cs typeface="Times New Roman" pitchFamily="18" charset="0"/>
              </a:rPr>
              <a:t>Phần</a:t>
            </a:r>
            <a:r>
              <a:rPr lang="en-US" b="1" dirty="0" smtClean="0">
                <a:cs typeface="Times New Roman" pitchFamily="18" charset="0"/>
              </a:rPr>
              <a:t> </a:t>
            </a:r>
            <a:r>
              <a:rPr lang="en-US" b="1" dirty="0" err="1" smtClean="0">
                <a:cs typeface="Times New Roman" pitchFamily="18" charset="0"/>
              </a:rPr>
              <a:t>thứ</a:t>
            </a:r>
            <a:r>
              <a:rPr lang="en-US" b="1" dirty="0" smtClean="0">
                <a:cs typeface="Times New Roman" pitchFamily="18" charset="0"/>
              </a:rPr>
              <a:t> </a:t>
            </a:r>
            <a:r>
              <a:rPr lang="en-US" b="1" dirty="0" err="1" smtClean="0">
                <a:cs typeface="Times New Roman" pitchFamily="18" charset="0"/>
              </a:rPr>
              <a:t>hai</a:t>
            </a:r>
            <a:r>
              <a:rPr lang="en-US" b="1" dirty="0" smtClean="0">
                <a:cs typeface="Times New Roman" pitchFamily="18" charset="0"/>
              </a:rPr>
              <a:t/>
            </a:r>
            <a:br>
              <a:rPr lang="en-US" b="1" dirty="0" smtClean="0">
                <a:cs typeface="Times New Roman" pitchFamily="18" charset="0"/>
              </a:rPr>
            </a:br>
            <a:r>
              <a:rPr lang="pt-BR" b="1" dirty="0" smtClean="0"/>
              <a:t>CHƯƠNG TRÌNH CÔNG TÁC </a:t>
            </a:r>
            <a:br>
              <a:rPr lang="pt-BR" b="1" dirty="0" smtClean="0"/>
            </a:br>
            <a:r>
              <a:rPr lang="pt-BR" b="1" dirty="0" smtClean="0"/>
              <a:t>NĂM HỌC 2019-2020</a:t>
            </a:r>
            <a:r>
              <a:rPr lang="en-US" dirty="0" smtClean="0"/>
              <a:t/>
            </a:r>
            <a:br>
              <a:rPr lang="en-US" dirty="0" smtClean="0"/>
            </a:br>
            <a:endParaRPr lang="en-US" dirty="0"/>
          </a:p>
        </p:txBody>
      </p:sp>
      <p:sp>
        <p:nvSpPr>
          <p:cNvPr id="3" name="Content Placeholder 2"/>
          <p:cNvSpPr>
            <a:spLocks noGrp="1"/>
          </p:cNvSpPr>
          <p:nvPr>
            <p:ph type="subTitle" idx="1"/>
          </p:nvPr>
        </p:nvSpPr>
        <p:spPr/>
        <p:txBody>
          <a:bodyPr>
            <a:normAutofit/>
          </a:bodyPr>
          <a:lstStyle/>
          <a:p>
            <a:pPr>
              <a:lnSpc>
                <a:spcPct val="150000"/>
              </a:lnSpc>
              <a:spcBef>
                <a:spcPts val="0"/>
              </a:spcBef>
            </a:pPr>
            <a:endParaRPr lang="en-US" b="1" smtClean="0">
              <a:solidFill>
                <a:schemeClr val="tx1"/>
              </a:solidFill>
            </a:endParaRPr>
          </a:p>
          <a:p>
            <a:endParaRPr lang="en-US"/>
          </a:p>
        </p:txBody>
      </p:sp>
    </p:spTree>
    <p:extLst>
      <p:ext uri="{BB962C8B-B14F-4D97-AF65-F5344CB8AC3E}">
        <p14:creationId xmlns:p14="http://schemas.microsoft.com/office/powerpoint/2010/main" val="32506283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buAutoNum type="arabicPeriod"/>
            </a:pPr>
            <a:r>
              <a:rPr lang="en-US" b="1" smtClean="0"/>
              <a:t>Công tác chính trị, tư tưởng</a:t>
            </a:r>
            <a:endParaRPr lang="en-US" b="1"/>
          </a:p>
        </p:txBody>
      </p:sp>
      <p:sp>
        <p:nvSpPr>
          <p:cNvPr id="3" name="Content Placeholder 2"/>
          <p:cNvSpPr>
            <a:spLocks noGrp="1"/>
          </p:cNvSpPr>
          <p:nvPr>
            <p:ph idx="1"/>
          </p:nvPr>
        </p:nvSpPr>
        <p:spPr/>
        <p:txBody>
          <a:bodyPr>
            <a:normAutofit fontScale="62500" lnSpcReduction="20000"/>
          </a:bodyPr>
          <a:lstStyle/>
          <a:p>
            <a:pPr lvl="0"/>
            <a:r>
              <a:rPr lang="en-US"/>
              <a:t>Tuyên truyền, quán triệt để cán bộ, viên chức nắm vững và chấp hành đúng đường lối, chủ trương, chính sách của Đảng, pháp luật của Nhà nước và các chủ trương, nhiệm vụ của Ngành, của Nhà trường</a:t>
            </a:r>
          </a:p>
          <a:p>
            <a:pPr lvl="0"/>
            <a:r>
              <a:rPr lang="en-US"/>
              <a:t>Đẩy mạnh công tác chính trị tư tưởng làm cho cán bộ, viên chức hiểu rõ và đồng thuận trong việc triển khai thực hiện các chủ trương lớn của Nhà trường hiện nay, đặc biệt là trong việc tái cấu trúc trường, xây dựng và đổi mới chương trình đào tạo, công tác tuyển sinh các bậc học, loại hình đào tạo, nhiệm vụ năm học 2018-2019, công tác chuẩn bị để thực hiện tự chủ đại học ở mức cao hơn. </a:t>
            </a:r>
          </a:p>
          <a:p>
            <a:pPr lvl="0"/>
            <a:r>
              <a:rPr lang="en-US" smtClean="0"/>
              <a:t>Tiếp </a:t>
            </a:r>
            <a:r>
              <a:rPr lang="en-US"/>
              <a:t>tục phát huy tinh thần đoàn kết nhất trí, tương trợ lẫn nhau trong công việc và cuộc sống, xây dựng một tập thể Khoa vững mạnh.</a:t>
            </a:r>
          </a:p>
          <a:p>
            <a:pPr lvl="0"/>
            <a:r>
              <a:rPr lang="en-US"/>
              <a:t>Làm tốt vấn đề chính trị tư tưởng cho sinh viên, ngăn chặn mọi âm mưu diễn biến hòa bình, chống phá Đảng và Nhà nước của các thế lực thù địch, góp phần đảm bảo an ninh quốc gia, trật tự an toàn xã hội.</a:t>
            </a:r>
          </a:p>
          <a:p>
            <a:endParaRPr lang="en-US"/>
          </a:p>
        </p:txBody>
      </p:sp>
    </p:spTree>
    <p:extLst>
      <p:ext uri="{BB962C8B-B14F-4D97-AF65-F5344CB8AC3E}">
        <p14:creationId xmlns:p14="http://schemas.microsoft.com/office/powerpoint/2010/main" val="3102618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2. Công </a:t>
            </a:r>
            <a:r>
              <a:rPr lang="en-US" b="1"/>
              <a:t>tác </a:t>
            </a:r>
            <a:r>
              <a:rPr lang="en-US" b="1" smtClean="0"/>
              <a:t>TCCB và </a:t>
            </a:r>
            <a:r>
              <a:rPr lang="en-US" b="1"/>
              <a:t>xây dựng đội ngũ</a:t>
            </a:r>
            <a:endParaRPr lang="en-US"/>
          </a:p>
        </p:txBody>
      </p:sp>
      <p:sp>
        <p:nvSpPr>
          <p:cNvPr id="3" name="Content Placeholder 2"/>
          <p:cNvSpPr>
            <a:spLocks noGrp="1"/>
          </p:cNvSpPr>
          <p:nvPr>
            <p:ph idx="1"/>
          </p:nvPr>
        </p:nvSpPr>
        <p:spPr/>
        <p:txBody>
          <a:bodyPr>
            <a:normAutofit/>
          </a:bodyPr>
          <a:lstStyle/>
          <a:p>
            <a:pPr lvl="0"/>
            <a:r>
              <a:rPr lang="en-US" sz="2400"/>
              <a:t>Hoàn thành việc xây dựng Quy chế hoạt động của đơn vị </a:t>
            </a:r>
            <a:endParaRPr lang="en-US" sz="2400" smtClean="0"/>
          </a:p>
          <a:p>
            <a:pPr lvl="0"/>
            <a:r>
              <a:rPr lang="en-US" sz="2400" smtClean="0"/>
              <a:t>Tăng </a:t>
            </a:r>
            <a:r>
              <a:rPr lang="en-US" sz="2400"/>
              <a:t>cường số lượng đội ngũ CBGD, nâng cao chất lượng tuyển dụng, quy hoạch, đào tạo, bồi dưỡng cán bộ. </a:t>
            </a:r>
            <a:endParaRPr lang="en-US" sz="2400" smtClean="0"/>
          </a:p>
          <a:p>
            <a:pPr lvl="0"/>
            <a:r>
              <a:rPr lang="en-US" sz="2400" smtClean="0"/>
              <a:t>Đẩy </a:t>
            </a:r>
            <a:r>
              <a:rPr lang="en-US" sz="2400"/>
              <a:t>nhanh công tác đào tạo, bồi dưỡng cán bộ để tất cả giảng viên đều có trình độ từ thạc sỹ trở </a:t>
            </a:r>
            <a:r>
              <a:rPr lang="en-US" sz="2400" smtClean="0"/>
              <a:t>lên</a:t>
            </a:r>
          </a:p>
          <a:p>
            <a:pPr lvl="0"/>
            <a:r>
              <a:rPr lang="en-US" sz="2400" smtClean="0"/>
              <a:t>Động </a:t>
            </a:r>
            <a:r>
              <a:rPr lang="en-US" sz="2400"/>
              <a:t>viên, khuyến </a:t>
            </a:r>
            <a:r>
              <a:rPr lang="en-US" sz="2400" smtClean="0"/>
              <a:t>khích, tạo </a:t>
            </a:r>
            <a:r>
              <a:rPr lang="en-US" sz="2400"/>
              <a:t>điều kiện </a:t>
            </a:r>
            <a:r>
              <a:rPr lang="en-US" sz="2400" smtClean="0"/>
              <a:t>và cơ chế để </a:t>
            </a:r>
            <a:r>
              <a:rPr lang="en-US" sz="2400"/>
              <a:t>cán bộ giảng dạy làm Nghiên cứu sinh, trong đó chú trọng đào tạo ở nước ngoài. </a:t>
            </a:r>
            <a:endParaRPr lang="en-US" sz="2400" smtClean="0"/>
          </a:p>
          <a:p>
            <a:r>
              <a:rPr lang="en-US" sz="2400"/>
              <a:t>Khuyến khích và tạo điều kiện để các giảng viên có đầy đủ điều kiện được nâng hạng, nâng ngạch, được xét học hàm giáo sư, phó giáo sư. </a:t>
            </a:r>
          </a:p>
          <a:p>
            <a:pPr lvl="0"/>
            <a:endParaRPr lang="en-US" sz="2400"/>
          </a:p>
        </p:txBody>
      </p:sp>
    </p:spTree>
    <p:extLst>
      <p:ext uri="{BB962C8B-B14F-4D97-AF65-F5344CB8AC3E}">
        <p14:creationId xmlns:p14="http://schemas.microsoft.com/office/powerpoint/2010/main" val="15895641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3400" y="1219200"/>
            <a:ext cx="8229600" cy="5181600"/>
          </a:xfrm>
        </p:spPr>
        <p:txBody>
          <a:bodyPr>
            <a:normAutofit fontScale="92500" lnSpcReduction="20000"/>
          </a:bodyPr>
          <a:lstStyle/>
          <a:p>
            <a:pPr lvl="0"/>
            <a:r>
              <a:rPr lang="vi-VN" sz="2600" smtClean="0">
                <a:latin typeface="Calibri" pitchFamily="34" charset="0"/>
              </a:rPr>
              <a:t>Tạo điều kiện cho cán bộ trong diện quy hoạch được tham gia học tập, bồi dưỡng Trung cấp Lý luận chính trị, quốc phòng an ninh theo đúng quy định</a:t>
            </a:r>
            <a:endParaRPr lang="en-US" sz="2600" smtClean="0">
              <a:latin typeface="Calibri" pitchFamily="34" charset="0"/>
            </a:endParaRPr>
          </a:p>
          <a:p>
            <a:pPr lvl="0"/>
            <a:r>
              <a:rPr lang="en-US" sz="2600" smtClean="0">
                <a:latin typeface="Calibri" pitchFamily="34" charset="0"/>
              </a:rPr>
              <a:t>Tiếp tục nâng cao chất lượng hoạt động của các bộ môn, làm cơ sở quan trọng để nâng cao chất lượng giảng dạy, nghiên cứu khoa học, đặc biệt là việc áp dụng đào tạo theo học chế tín chỉ tiếp cận CDIO</a:t>
            </a:r>
          </a:p>
          <a:p>
            <a:r>
              <a:rPr lang="en-US" sz="2600" smtClean="0">
                <a:latin typeface="Calibri" pitchFamily="34" charset="0"/>
              </a:rPr>
              <a:t>Chú trọng xây dựng một số nhóm nghiên cứu khoa học, hướng đến việc có bài đăng trên các tạp chí ISI, SCOPUS </a:t>
            </a:r>
          </a:p>
          <a:p>
            <a:pPr lvl="0"/>
            <a:r>
              <a:rPr lang="en-US" sz="2600" smtClean="0">
                <a:latin typeface="Calibri" pitchFamily="34" charset="0"/>
              </a:rPr>
              <a:t>Tiếp tục cử các giáo viên tiếng Anh thi lấy chứng chỉ IELTS quốc tế để đáp ứng yêu cầu chuyên môn của Bộ Giáo dục và Đào tạo. </a:t>
            </a:r>
          </a:p>
          <a:p>
            <a:pPr lvl="0"/>
            <a:r>
              <a:rPr lang="en-US" sz="2600" smtClean="0">
                <a:latin typeface="Calibri" pitchFamily="34" charset="0"/>
              </a:rPr>
              <a:t>Tiếp tục cử cán bộ tham gia các đợt tập huấn, bồi dưỡng nâng cao năng lực chuyên môn trong và ngoài nước thuộc chương trình của Đề án ngoại ngữ Quốc gia, Đại sứ quán Hoa Kỳ hoặc các chương trình học bổng khác</a:t>
            </a:r>
          </a:p>
          <a:p>
            <a:endParaRPr lang="en-US"/>
          </a:p>
        </p:txBody>
      </p:sp>
    </p:spTree>
    <p:extLst>
      <p:ext uri="{BB962C8B-B14F-4D97-AF65-F5344CB8AC3E}">
        <p14:creationId xmlns:p14="http://schemas.microsoft.com/office/powerpoint/2010/main" val="38789232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smtClean="0"/>
              <a:t>3. </a:t>
            </a:r>
            <a:r>
              <a:rPr lang="en-US" sz="3600" b="1" smtClean="0"/>
              <a:t>Công tác ĐT và đảm bảo chất lượng</a:t>
            </a:r>
            <a:r>
              <a:rPr lang="en-US" sz="3600" smtClean="0"/>
              <a:t/>
            </a:r>
            <a:br>
              <a:rPr lang="en-US" sz="3600" smtClean="0"/>
            </a:br>
            <a:endParaRPr lang="en-US" sz="3600"/>
          </a:p>
        </p:txBody>
      </p:sp>
      <p:sp>
        <p:nvSpPr>
          <p:cNvPr id="3" name="Content Placeholder 2"/>
          <p:cNvSpPr>
            <a:spLocks noGrp="1"/>
          </p:cNvSpPr>
          <p:nvPr>
            <p:ph idx="1"/>
          </p:nvPr>
        </p:nvSpPr>
        <p:spPr/>
        <p:txBody>
          <a:bodyPr>
            <a:normAutofit fontScale="70000" lnSpcReduction="20000"/>
          </a:bodyPr>
          <a:lstStyle/>
          <a:p>
            <a:r>
              <a:rPr lang="en-US" smtClean="0"/>
              <a:t>Làm </a:t>
            </a:r>
            <a:r>
              <a:rPr lang="en-US"/>
              <a:t>tốt công tác tuyển sinh </a:t>
            </a:r>
            <a:r>
              <a:rPr lang="en-US" smtClean="0"/>
              <a:t>và </a:t>
            </a:r>
            <a:r>
              <a:rPr lang="en-US"/>
              <a:t>tư vấn học tập </a:t>
            </a:r>
            <a:endParaRPr lang="en-US" smtClean="0"/>
          </a:p>
          <a:p>
            <a:r>
              <a:rPr lang="en-US" smtClean="0"/>
              <a:t>Tiếp </a:t>
            </a:r>
            <a:r>
              <a:rPr lang="en-US"/>
              <a:t>tục duy trì, từng bước đẩy mạnh và nâng cao chất lượng đào tạo</a:t>
            </a:r>
            <a:r>
              <a:rPr lang="en-US" smtClean="0"/>
              <a:t>;</a:t>
            </a:r>
            <a:endParaRPr lang="en-US"/>
          </a:p>
          <a:p>
            <a:r>
              <a:rPr lang="en-US" smtClean="0"/>
              <a:t>Đẩy </a:t>
            </a:r>
            <a:r>
              <a:rPr lang="en-US"/>
              <a:t>mạnh công tác viết bài giảng, giáo trình theo kế hoạch đã đăng ký, đặc biệt với các Học phần triển khai thực hiện chương trình đào tạo theo hướng tiếp cận CDIO.</a:t>
            </a:r>
          </a:p>
          <a:p>
            <a:r>
              <a:rPr lang="en-US" smtClean="0"/>
              <a:t>Tăng </a:t>
            </a:r>
            <a:r>
              <a:rPr lang="en-US"/>
              <a:t>cường các hoạt động rèn nghề, thực tập, kiến tập </a:t>
            </a:r>
            <a:endParaRPr lang="en-US" smtClean="0"/>
          </a:p>
          <a:p>
            <a:r>
              <a:rPr lang="en-US" smtClean="0"/>
              <a:t>Tổ </a:t>
            </a:r>
            <a:r>
              <a:rPr lang="en-US"/>
              <a:t>chức tháng rèn luyện Nghiệp vụ sư phạm và tháng rèn nghề, </a:t>
            </a:r>
            <a:endParaRPr lang="en-US" smtClean="0"/>
          </a:p>
          <a:p>
            <a:r>
              <a:rPr lang="en-US" smtClean="0"/>
              <a:t>Đẩy </a:t>
            </a:r>
            <a:r>
              <a:rPr lang="en-US"/>
              <a:t>mạnh phong trào và nâng cao chất lượng dạy học tiếng Anh trong sinh viên và học </a:t>
            </a:r>
            <a:endParaRPr lang="en-US" smtClean="0"/>
          </a:p>
          <a:p>
            <a:r>
              <a:rPr lang="en-US" smtClean="0"/>
              <a:t>Phối </a:t>
            </a:r>
            <a:r>
              <a:rPr lang="en-US"/>
              <a:t>hợp với Phòng Đào tạo, trường THPT chuyên để thực hiện tốt công tác giảng dạy các lớp tiếng Anh chuyên, các lớp chất lượng cao, </a:t>
            </a:r>
          </a:p>
          <a:p>
            <a:r>
              <a:rPr lang="en-US" smtClean="0"/>
              <a:t>Tổ </a:t>
            </a:r>
            <a:r>
              <a:rPr lang="en-US"/>
              <a:t>chức bồi dưỡng và cấp chứng chỉ B1, C1 đúng tiến độ, quy </a:t>
            </a:r>
            <a:r>
              <a:rPr lang="en-US" smtClean="0"/>
              <a:t>chế</a:t>
            </a:r>
            <a:endParaRPr lang="en-US"/>
          </a:p>
        </p:txBody>
      </p:sp>
    </p:spTree>
    <p:extLst>
      <p:ext uri="{BB962C8B-B14F-4D97-AF65-F5344CB8AC3E}">
        <p14:creationId xmlns:p14="http://schemas.microsoft.com/office/powerpoint/2010/main" val="2851831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normAutofit/>
          </a:bodyPr>
          <a:lstStyle/>
          <a:p>
            <a:r>
              <a:rPr lang="pt-BR" b="1" smtClean="0"/>
              <a:t>Tình hình cán bộ, đội ngũ </a:t>
            </a:r>
            <a:endParaRPr lang="en-US"/>
          </a:p>
        </p:txBody>
      </p:sp>
      <p:sp>
        <p:nvSpPr>
          <p:cNvPr id="3" name="Content Placeholder 2"/>
          <p:cNvSpPr>
            <a:spLocks noGrp="1"/>
          </p:cNvSpPr>
          <p:nvPr>
            <p:ph idx="1"/>
          </p:nvPr>
        </p:nvSpPr>
        <p:spPr>
          <a:xfrm>
            <a:off x="381000" y="1600200"/>
            <a:ext cx="8534400" cy="4525963"/>
          </a:xfrm>
        </p:spPr>
        <p:txBody>
          <a:bodyPr>
            <a:normAutofit/>
          </a:bodyPr>
          <a:lstStyle/>
          <a:p>
            <a:r>
              <a:rPr lang="en-US" sz="2400" smtClean="0">
                <a:latin typeface="+mn-lt"/>
              </a:rPr>
              <a:t>Tổng </a:t>
            </a:r>
            <a:r>
              <a:rPr lang="en-US" sz="2400">
                <a:latin typeface="+mn-lt"/>
              </a:rPr>
              <a:t>số </a:t>
            </a:r>
            <a:r>
              <a:rPr lang="en-US" sz="2400" smtClean="0">
                <a:latin typeface="+mn-lt"/>
              </a:rPr>
              <a:t>CBVC: 52 </a:t>
            </a:r>
            <a:r>
              <a:rPr lang="en-US" sz="2400">
                <a:latin typeface="+mn-lt"/>
              </a:rPr>
              <a:t>cán bộ (48 CBGD, 04 </a:t>
            </a:r>
            <a:r>
              <a:rPr lang="en-US" sz="2400" smtClean="0">
                <a:latin typeface="+mn-lt"/>
              </a:rPr>
              <a:t>CB)</a:t>
            </a:r>
          </a:p>
          <a:p>
            <a:r>
              <a:rPr lang="en-US" sz="2400" smtClean="0"/>
              <a:t>01 PGS, 06 TS, </a:t>
            </a:r>
            <a:r>
              <a:rPr lang="en-US" sz="2400" smtClean="0">
                <a:latin typeface="+mn-lt"/>
              </a:rPr>
              <a:t> 04 NCS, 37</a:t>
            </a:r>
            <a:r>
              <a:rPr lang="en-US" sz="2400"/>
              <a:t> </a:t>
            </a:r>
            <a:r>
              <a:rPr lang="en-US" sz="2400" smtClean="0"/>
              <a:t>Th.S; 04 CN</a:t>
            </a:r>
            <a:endParaRPr lang="en-US" sz="2400">
              <a:latin typeface="+mn-lt"/>
            </a:endParaRPr>
          </a:p>
          <a:p>
            <a:r>
              <a:rPr lang="en-US" sz="2400" smtClean="0">
                <a:latin typeface="+mn-lt"/>
              </a:rPr>
              <a:t>Có 0</a:t>
            </a:r>
            <a:r>
              <a:rPr lang="en-US" sz="2400">
                <a:latin typeface="+mn-lt"/>
              </a:rPr>
              <a:t>2</a:t>
            </a:r>
            <a:r>
              <a:rPr lang="en-US" sz="2400" smtClean="0">
                <a:latin typeface="+mn-lt"/>
              </a:rPr>
              <a:t> GV được </a:t>
            </a:r>
            <a:r>
              <a:rPr lang="en-US" sz="2400">
                <a:latin typeface="+mn-lt"/>
              </a:rPr>
              <a:t>tuyển </a:t>
            </a:r>
            <a:r>
              <a:rPr lang="en-US" sz="2400" smtClean="0">
                <a:latin typeface="+mn-lt"/>
              </a:rPr>
              <a:t>mới</a:t>
            </a:r>
          </a:p>
          <a:p>
            <a:r>
              <a:rPr lang="pt-BR" sz="2400" smtClean="0">
                <a:latin typeface="+mn-lt"/>
              </a:rPr>
              <a:t>Bổ sung 01 Trợ </a:t>
            </a:r>
            <a:r>
              <a:rPr lang="pt-BR" sz="2400">
                <a:latin typeface="+mn-lt"/>
              </a:rPr>
              <a:t>lý </a:t>
            </a:r>
            <a:r>
              <a:rPr lang="pt-BR" sz="2400" smtClean="0">
                <a:latin typeface="+mn-lt"/>
              </a:rPr>
              <a:t>QLSV (tháng 01.2018)</a:t>
            </a:r>
          </a:p>
          <a:p>
            <a:r>
              <a:rPr lang="en-US" sz="2400" smtClean="0">
                <a:latin typeface="+mn-lt"/>
              </a:rPr>
              <a:t>Có 02 SV Phần Lan tình nguyện (2 tháng)</a:t>
            </a:r>
            <a:endParaRPr lang="en-US" sz="2400">
              <a:latin typeface="+mn-lt"/>
            </a:endParaRPr>
          </a:p>
        </p:txBody>
      </p:sp>
    </p:spTree>
    <p:extLst>
      <p:ext uri="{BB962C8B-B14F-4D97-AF65-F5344CB8AC3E}">
        <p14:creationId xmlns:p14="http://schemas.microsoft.com/office/powerpoint/2010/main" val="39413704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600" smtClean="0"/>
              <a:t>Tiếp </a:t>
            </a:r>
            <a:r>
              <a:rPr lang="en-US" sz="2600"/>
              <a:t>tục rà soát, hoàn thiện bài giảng elearning chuyên đề tiếng Anh và tiếng Pháp dành cho học viên cao học K26</a:t>
            </a:r>
          </a:p>
          <a:p>
            <a:r>
              <a:rPr lang="en-US" sz="2600" smtClean="0"/>
              <a:t>Xây </a:t>
            </a:r>
            <a:r>
              <a:rPr lang="en-US" sz="2600"/>
              <a:t>dựng các bài giảng elearning cho các chuyên đề sau đại học dành cho ngành Lý luận và Phương pháp dạy học bộ môn tiếng Anh</a:t>
            </a:r>
          </a:p>
          <a:p>
            <a:r>
              <a:rPr lang="en-US" sz="2600" smtClean="0"/>
              <a:t>Hoàn </a:t>
            </a:r>
            <a:r>
              <a:rPr lang="en-US" sz="2600"/>
              <a:t>thành việc giảng dạy và tổ chức bảo vệ luận văn cho học viên cao học K25 theo đúng kế hoạch</a:t>
            </a:r>
          </a:p>
          <a:p>
            <a:r>
              <a:rPr lang="en-US" sz="2600"/>
              <a:t>T</a:t>
            </a:r>
            <a:r>
              <a:rPr lang="en-US" sz="2600" smtClean="0"/>
              <a:t>ổ </a:t>
            </a:r>
            <a:r>
              <a:rPr lang="en-US" sz="2600"/>
              <a:t>chức bồi dưỡng và cấp chứng chỉ B1 cho các học viên cao </a:t>
            </a:r>
            <a:r>
              <a:rPr lang="en-US" sz="2600" smtClean="0"/>
              <a:t>học</a:t>
            </a:r>
            <a:endParaRPr lang="en-US" sz="2600"/>
          </a:p>
          <a:p>
            <a:endParaRPr lang="en-US"/>
          </a:p>
        </p:txBody>
      </p:sp>
    </p:spTree>
    <p:extLst>
      <p:ext uri="{BB962C8B-B14F-4D97-AF65-F5344CB8AC3E}">
        <p14:creationId xmlns:p14="http://schemas.microsoft.com/office/powerpoint/2010/main" val="1378187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Công tác đảm bảo chất lượng</a:t>
            </a:r>
            <a:endParaRPr lang="en-US"/>
          </a:p>
        </p:txBody>
      </p:sp>
      <p:sp>
        <p:nvSpPr>
          <p:cNvPr id="3" name="Content Placeholder 2"/>
          <p:cNvSpPr>
            <a:spLocks noGrp="1"/>
          </p:cNvSpPr>
          <p:nvPr>
            <p:ph idx="1"/>
          </p:nvPr>
        </p:nvSpPr>
        <p:spPr>
          <a:xfrm>
            <a:off x="304800" y="1219200"/>
            <a:ext cx="8839200" cy="4983163"/>
          </a:xfrm>
        </p:spPr>
        <p:txBody>
          <a:bodyPr>
            <a:noAutofit/>
          </a:bodyPr>
          <a:lstStyle/>
          <a:p>
            <a:r>
              <a:rPr lang="en-US" sz="2400" smtClean="0"/>
              <a:t>Triển </a:t>
            </a:r>
            <a:r>
              <a:rPr lang="en-US" sz="2400"/>
              <a:t>khai các hoạt động đảm bảo chất lượng theo hướng dẫn của Bộ Giáo dục và đào tạo, theo Nghị quyết của Ban chấp hành Đảng bộ trường khóa XXXI, nhiệm kỳ 2015-2020.</a:t>
            </a:r>
          </a:p>
          <a:p>
            <a:r>
              <a:rPr lang="en-US" sz="2400" smtClean="0"/>
              <a:t>Tiến </a:t>
            </a:r>
            <a:r>
              <a:rPr lang="en-US" sz="2400"/>
              <a:t>hành chuẩn bị hồ sơ phục vụ kiểm định chất lượng </a:t>
            </a:r>
            <a:r>
              <a:rPr lang="en-US" sz="2400" smtClean="0"/>
              <a:t>CTĐT Ngành NNA theo </a:t>
            </a:r>
            <a:r>
              <a:rPr lang="en-US" sz="2400"/>
              <a:t>tiêu chuẩn kiểm định chất lượng giáo dục Việt Nam theo Thông tư 12/2012/TT-BGDĐT ngày 19.5.2017. </a:t>
            </a:r>
          </a:p>
          <a:p>
            <a:r>
              <a:rPr lang="en-US" sz="2400" smtClean="0"/>
              <a:t>Cử </a:t>
            </a:r>
            <a:r>
              <a:rPr lang="en-US" sz="2400"/>
              <a:t>cán bộ phụ trách đảm bảo chất lượng của </a:t>
            </a:r>
            <a:r>
              <a:rPr lang="en-US" sz="2400" smtClean="0"/>
              <a:t>Khoa</a:t>
            </a:r>
          </a:p>
          <a:p>
            <a:r>
              <a:rPr lang="en-US" sz="2400" smtClean="0"/>
              <a:t>Khuyến </a:t>
            </a:r>
            <a:r>
              <a:rPr lang="en-US" sz="2400"/>
              <a:t>khích cán bộ tham gia các lớp đào tạo kiểm định viên nhằm nâng cao năng lực chuyên môn về công tác đảm bảo chất </a:t>
            </a:r>
            <a:r>
              <a:rPr lang="en-US" sz="2400" smtClean="0"/>
              <a:t>lượng</a:t>
            </a:r>
          </a:p>
          <a:p>
            <a:r>
              <a:rPr lang="en-US" sz="2400"/>
              <a:t>C</a:t>
            </a:r>
            <a:r>
              <a:rPr lang="en-US" sz="2400" smtClean="0"/>
              <a:t>ử </a:t>
            </a:r>
            <a:r>
              <a:rPr lang="en-US" sz="2400"/>
              <a:t>02 cán bộ đi học cao học về Đo lường và đánh giá trong giáo dục</a:t>
            </a:r>
          </a:p>
          <a:p>
            <a:r>
              <a:rPr lang="en-US" sz="2400"/>
              <a:t>B</a:t>
            </a:r>
            <a:r>
              <a:rPr lang="en-US" sz="2400" smtClean="0"/>
              <a:t>ổ </a:t>
            </a:r>
            <a:r>
              <a:rPr lang="en-US" sz="2400"/>
              <a:t>sung, hoàn thiện hồ sơ năng lực khảo thí Ngoại ngữ, phục vụ cho công tác bồi dưỡng, khảo thí ngoại ngữ theo nhiệm vụ được giao và đáp ứng nhu cầu xã hội.</a:t>
            </a:r>
          </a:p>
          <a:p>
            <a:endParaRPr lang="en-US" sz="2400"/>
          </a:p>
        </p:txBody>
      </p:sp>
    </p:spTree>
    <p:extLst>
      <p:ext uri="{BB962C8B-B14F-4D97-AF65-F5344CB8AC3E}">
        <p14:creationId xmlns:p14="http://schemas.microsoft.com/office/powerpoint/2010/main" val="15344110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4. Công </a:t>
            </a:r>
            <a:r>
              <a:rPr lang="en-US" b="1"/>
              <a:t>tác NCKH, xuất bản và </a:t>
            </a:r>
            <a:r>
              <a:rPr lang="en-US" b="1" smtClean="0"/>
              <a:t>HTQT</a:t>
            </a:r>
            <a:endParaRPr lang="en-US"/>
          </a:p>
        </p:txBody>
      </p:sp>
      <p:sp>
        <p:nvSpPr>
          <p:cNvPr id="3" name="Content Placeholder 2"/>
          <p:cNvSpPr>
            <a:spLocks noGrp="1"/>
          </p:cNvSpPr>
          <p:nvPr>
            <p:ph idx="1"/>
          </p:nvPr>
        </p:nvSpPr>
        <p:spPr>
          <a:xfrm>
            <a:off x="457200" y="1600200"/>
            <a:ext cx="8686800" cy="4525963"/>
          </a:xfrm>
        </p:spPr>
        <p:txBody>
          <a:bodyPr>
            <a:noAutofit/>
          </a:bodyPr>
          <a:lstStyle/>
          <a:p>
            <a:r>
              <a:rPr lang="pt-BR" sz="2400"/>
              <a:t>Thực hiện đúng tiến độ và có chất lượng </a:t>
            </a:r>
            <a:r>
              <a:rPr lang="pt-BR" sz="2400" smtClean="0"/>
              <a:t>đề tài đã </a:t>
            </a:r>
            <a:r>
              <a:rPr lang="pt-BR" sz="2400"/>
              <a:t>được phê duyệt</a:t>
            </a:r>
            <a:endParaRPr lang="en-US" sz="2400"/>
          </a:p>
          <a:p>
            <a:r>
              <a:rPr lang="pt-BR" sz="2400" smtClean="0"/>
              <a:t>Khuyến </a:t>
            </a:r>
            <a:r>
              <a:rPr lang="pt-BR" sz="2400"/>
              <a:t>khích các CBGD thực hiện đề tài NCKH các cấp theo hướng nghiên cứu </a:t>
            </a:r>
            <a:r>
              <a:rPr lang="pt-BR" sz="2400" smtClean="0"/>
              <a:t>nhóm: xây </a:t>
            </a:r>
            <a:r>
              <a:rPr lang="pt-BR" sz="2400"/>
              <a:t>dựng chương trình, kế hoạch hoạt động, </a:t>
            </a:r>
            <a:r>
              <a:rPr lang="pt-BR" sz="2400" smtClean="0"/>
              <a:t>có </a:t>
            </a:r>
            <a:r>
              <a:rPr lang="pt-BR" sz="2400"/>
              <a:t>01-02 bài/ nhóm </a:t>
            </a:r>
            <a:r>
              <a:rPr lang="pt-BR" sz="2400" smtClean="0"/>
              <a:t>đăng </a:t>
            </a:r>
            <a:r>
              <a:rPr lang="pt-BR" sz="2400"/>
              <a:t>trên các tạp chí quốc tế; </a:t>
            </a:r>
            <a:endParaRPr lang="en-US" sz="2400"/>
          </a:p>
          <a:p>
            <a:r>
              <a:rPr lang="pt-BR" sz="2400" smtClean="0"/>
              <a:t>Tổ </a:t>
            </a:r>
            <a:r>
              <a:rPr lang="pt-BR" sz="2400"/>
              <a:t>chức thường xuyên và có hiệu quả các Semina học thuật ở cấp bộ </a:t>
            </a:r>
            <a:r>
              <a:rPr lang="pt-BR" sz="2400" smtClean="0"/>
              <a:t>môn. </a:t>
            </a:r>
            <a:r>
              <a:rPr lang="pt-BR" sz="2400"/>
              <a:t>Giao chỉ tiêu cho mỗi bộ môn có 01-02 bài/ năm đăng trên tạp chí Khoa học </a:t>
            </a:r>
            <a:endParaRPr lang="pt-BR" sz="2400" smtClean="0"/>
          </a:p>
          <a:p>
            <a:r>
              <a:rPr lang="pt-BR" sz="2400" smtClean="0"/>
              <a:t>Phối </a:t>
            </a:r>
            <a:r>
              <a:rPr lang="pt-BR" sz="2400"/>
              <a:t>hợp với Phòng Khoa học &amp; Hợp tác Quốc tế, </a:t>
            </a:r>
            <a:r>
              <a:rPr lang="pt-BR" sz="2400" smtClean="0"/>
              <a:t>ĐSQ </a:t>
            </a:r>
            <a:r>
              <a:rPr lang="pt-BR" sz="2400"/>
              <a:t>Hoa Kỳ, để tổ chức 01 Hội thảo quốc tế về </a:t>
            </a:r>
            <a:r>
              <a:rPr lang="pt-BR" sz="2400" smtClean="0"/>
              <a:t>PPGD tiếng </a:t>
            </a:r>
            <a:r>
              <a:rPr lang="pt-BR" sz="2400"/>
              <a:t>Anh. </a:t>
            </a:r>
            <a:r>
              <a:rPr lang="pt-BR" sz="2400" smtClean="0"/>
              <a:t>(6.9.2018 </a:t>
            </a:r>
            <a:r>
              <a:rPr lang="pt-BR" sz="2400"/>
              <a:t>đến </a:t>
            </a:r>
            <a:r>
              <a:rPr lang="pt-BR" sz="2400" smtClean="0"/>
              <a:t>9.9.2018)</a:t>
            </a:r>
            <a:endParaRPr lang="en-US" sz="2400" smtClean="0"/>
          </a:p>
          <a:p>
            <a:r>
              <a:rPr lang="en-US" sz="2400"/>
              <a:t>C</a:t>
            </a:r>
            <a:r>
              <a:rPr lang="en-US" sz="2400" smtClean="0"/>
              <a:t>hỉ </a:t>
            </a:r>
            <a:r>
              <a:rPr lang="en-US" sz="2400"/>
              <a:t>đạo tốt công tác NCKH của sinh viên; khuyến khích sinh viên tham gia các đề tài nghiên cứu khoa học, đặc biệt tổ chức tốt nhóm nghiên cứu trong sinh viên để lựa chọn 01 đề tài Sinh viên NCKH dự thi cấp trường và cấp bộ.</a:t>
            </a:r>
          </a:p>
          <a:p>
            <a:endParaRPr lang="en-US" sz="2400"/>
          </a:p>
        </p:txBody>
      </p:sp>
    </p:spTree>
    <p:extLst>
      <p:ext uri="{BB962C8B-B14F-4D97-AF65-F5344CB8AC3E}">
        <p14:creationId xmlns:p14="http://schemas.microsoft.com/office/powerpoint/2010/main" val="35408277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pPr lvl="0"/>
            <a:r>
              <a:rPr lang="pt-BR"/>
              <a:t>Tổ chức giảng dạy tốt các lớp liên kết tiếng Anh với trường đại học Maha Sarakham. Dự kiến có 13 sinh viên K57 sẽ sang học vào tháng 9.2018. </a:t>
            </a:r>
            <a:endParaRPr lang="en-US"/>
          </a:p>
          <a:p>
            <a:pPr lvl="0"/>
            <a:r>
              <a:rPr lang="pt-BR"/>
              <a:t>Phối hợp với Phòng KH và HTQT, Phòng Đào tạo giới thiệu chương trình trao đổi sinh viên Việt Nam sang học tập tại Thái Lan theo chương trình đào tạo liên kết. </a:t>
            </a:r>
            <a:endParaRPr lang="en-US"/>
          </a:p>
          <a:p>
            <a:pPr lvl="0"/>
            <a:r>
              <a:rPr lang="pt-BR"/>
              <a:t>Đẩy mạnh chương trình hợp tác với các tổ chức quốc tế để nâng cao chất lượng đào tạo, đặc biệt chú trọng đội ngũ chuyên gia nước ngoài làm việc tại Trường từ các nguồn hỗ trợ của Đại sứ quán Hoa Kỳ. Năm học 2018-2019 sẽ có một chuyên gia sang giảng dạy tại Khoa. </a:t>
            </a:r>
            <a:endParaRPr lang="en-US"/>
          </a:p>
          <a:p>
            <a:pPr lvl="0"/>
            <a:r>
              <a:rPr lang="pt-BR"/>
              <a:t>Thực hiện tốt các nhiệm vụ của Đề án Ngoại ngữ quốc gia 2020; góp phần nâng cao chất lượng dạy và học tiếng Anh ở trường Đại học Vinh; </a:t>
            </a:r>
            <a:endParaRPr lang="en-US"/>
          </a:p>
          <a:p>
            <a:pPr lvl="0"/>
            <a:r>
              <a:rPr lang="pt-BR"/>
              <a:t>Nâng cấp website của Khoa, cập nhật thông tin về CBVC và các hoạt động của Khoa, đặc biệt là website tiếng Anh để góp phần quảng bá hình ảnh của Khoa trong hợp tác quốc tế. </a:t>
            </a:r>
            <a:endParaRPr lang="en-US"/>
          </a:p>
          <a:p>
            <a:endParaRPr lang="en-US"/>
          </a:p>
        </p:txBody>
      </p:sp>
    </p:spTree>
    <p:extLst>
      <p:ext uri="{BB962C8B-B14F-4D97-AF65-F5344CB8AC3E}">
        <p14:creationId xmlns:p14="http://schemas.microsoft.com/office/powerpoint/2010/main" val="29743131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5. </a:t>
            </a:r>
            <a:r>
              <a:rPr lang="pt-BR" b="1" smtClean="0"/>
              <a:t>Công tác XD CSVC và đời sống</a:t>
            </a:r>
            <a:endParaRPr lang="en-US"/>
          </a:p>
        </p:txBody>
      </p:sp>
      <p:sp>
        <p:nvSpPr>
          <p:cNvPr id="3" name="Content Placeholder 2"/>
          <p:cNvSpPr>
            <a:spLocks noGrp="1"/>
          </p:cNvSpPr>
          <p:nvPr>
            <p:ph idx="1"/>
          </p:nvPr>
        </p:nvSpPr>
        <p:spPr/>
        <p:txBody>
          <a:bodyPr>
            <a:normAutofit fontScale="85000" lnSpcReduction="20000"/>
          </a:bodyPr>
          <a:lstStyle/>
          <a:p>
            <a:pPr lvl="0"/>
            <a:r>
              <a:rPr lang="pt-BR" smtClean="0"/>
              <a:t>Sử </a:t>
            </a:r>
            <a:r>
              <a:rPr lang="pt-BR"/>
              <a:t>dụng hiệu quả các thiết bị hiện có, đảm bảo tần suất sử dụng phòng máy tối đa.</a:t>
            </a:r>
            <a:endParaRPr lang="en-US"/>
          </a:p>
          <a:p>
            <a:pPr lvl="0"/>
            <a:r>
              <a:rPr lang="pt-BR"/>
              <a:t>Thực hành tiết kiệm, chống lãng phí các nguồn lực của Nhà trường như điện, nước, trang thiết bị, v.v.</a:t>
            </a:r>
            <a:endParaRPr lang="en-US"/>
          </a:p>
          <a:p>
            <a:pPr lvl="0"/>
            <a:r>
              <a:rPr lang="pt-BR"/>
              <a:t>Sử dụng hiệu quả và minh bạch nguồn quỹ của đơn vị để nâng cao đời sống vật chất và tinh thần cho cán bộ.  </a:t>
            </a:r>
            <a:endParaRPr lang="en-US"/>
          </a:p>
          <a:p>
            <a:pPr lvl="0"/>
            <a:r>
              <a:rPr lang="pt-BR"/>
              <a:t>Tăng cường hợp tác với các tổ chức, cơ quan về đào tạo để tạo thêm công việc và nâng cao đời sống cho cán bộ.</a:t>
            </a:r>
            <a:endParaRPr lang="en-US"/>
          </a:p>
          <a:p>
            <a:pPr lvl="0"/>
            <a:r>
              <a:rPr lang="pt-BR"/>
              <a:t>Quan tâm công tác công đoàn, thăm hỏi động viên và tổ chức cho cán bộ đi nghỉ lễ vào các dịp quan trọng trong năm.</a:t>
            </a:r>
            <a:endParaRPr lang="en-US"/>
          </a:p>
          <a:p>
            <a:endParaRPr lang="en-US"/>
          </a:p>
        </p:txBody>
      </p:sp>
    </p:spTree>
    <p:extLst>
      <p:ext uri="{BB962C8B-B14F-4D97-AF65-F5344CB8AC3E}">
        <p14:creationId xmlns:p14="http://schemas.microsoft.com/office/powerpoint/2010/main" val="2491741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a:t>Thuận </a:t>
            </a:r>
            <a:r>
              <a:rPr lang="pt-BR" b="1" smtClean="0"/>
              <a:t>lợi và khó </a:t>
            </a:r>
            <a:r>
              <a:rPr lang="pt-BR" b="1"/>
              <a:t>khăn</a:t>
            </a:r>
            <a:endParaRPr lang="en-US"/>
          </a:p>
        </p:txBody>
      </p:sp>
      <p:sp>
        <p:nvSpPr>
          <p:cNvPr id="3" name="Content Placeholder 2"/>
          <p:cNvSpPr>
            <a:spLocks noGrp="1"/>
          </p:cNvSpPr>
          <p:nvPr>
            <p:ph idx="1"/>
          </p:nvPr>
        </p:nvSpPr>
        <p:spPr/>
        <p:txBody>
          <a:bodyPr>
            <a:normAutofit/>
          </a:bodyPr>
          <a:lstStyle/>
          <a:p>
            <a:r>
              <a:rPr lang="nl-NL" sz="2400" b="1" smtClean="0"/>
              <a:t>Thuận lợi:</a:t>
            </a:r>
          </a:p>
          <a:p>
            <a:pPr lvl="1"/>
            <a:r>
              <a:rPr lang="nl-NL" sz="2400"/>
              <a:t>S</a:t>
            </a:r>
            <a:r>
              <a:rPr lang="nl-NL" sz="2400" smtClean="0"/>
              <a:t>ự </a:t>
            </a:r>
            <a:r>
              <a:rPr lang="nl-NL" sz="2400"/>
              <a:t>quan tâm, chỉ đạo sâu sát của </a:t>
            </a:r>
            <a:r>
              <a:rPr lang="nl-NL" sz="2400" smtClean="0"/>
              <a:t>Đảng ủy, BGH, Phòng ban, trung tâm </a:t>
            </a:r>
          </a:p>
          <a:p>
            <a:pPr lvl="1"/>
            <a:r>
              <a:rPr lang="nl-NL" sz="2400"/>
              <a:t>S</a:t>
            </a:r>
            <a:r>
              <a:rPr lang="nl-NL" sz="2400" smtClean="0"/>
              <a:t>ự </a:t>
            </a:r>
            <a:r>
              <a:rPr lang="nl-NL" sz="2400"/>
              <a:t>đoàn kết, nhất trí quyết tâm xây dựng Khoa phát triển vững mạnh toàn </a:t>
            </a:r>
            <a:r>
              <a:rPr lang="nl-NL" sz="2400" smtClean="0"/>
              <a:t>diện.</a:t>
            </a:r>
          </a:p>
          <a:p>
            <a:pPr marL="320040" lvl="1" indent="0">
              <a:buNone/>
            </a:pPr>
            <a:r>
              <a:rPr lang="nl-NL" sz="2400" b="1" smtClean="0"/>
              <a:t>Khó khăn</a:t>
            </a:r>
            <a:endParaRPr lang="en-US" sz="2400" b="1"/>
          </a:p>
          <a:p>
            <a:pPr marL="662940" lvl="1" indent="-342900">
              <a:buFontTx/>
              <a:buChar char="-"/>
            </a:pPr>
            <a:r>
              <a:rPr lang="nl-NL" sz="2400" smtClean="0"/>
              <a:t>Công </a:t>
            </a:r>
            <a:r>
              <a:rPr lang="nl-NL" sz="2400"/>
              <a:t>tác tuyển sinh chung của trường gặp nhiều khó </a:t>
            </a:r>
            <a:r>
              <a:rPr lang="nl-NL" sz="2400" smtClean="0"/>
              <a:t>khăn</a:t>
            </a:r>
            <a:endParaRPr lang="nl-NL" sz="2400"/>
          </a:p>
          <a:p>
            <a:pPr marL="662940" lvl="1" indent="-342900">
              <a:buFontTx/>
              <a:buChar char="-"/>
            </a:pPr>
            <a:r>
              <a:rPr lang="nl-NL" sz="2400" smtClean="0"/>
              <a:t>Việc </a:t>
            </a:r>
            <a:r>
              <a:rPr lang="nl-NL" sz="2400"/>
              <a:t>thừa thiếu lao động cục </a:t>
            </a:r>
            <a:r>
              <a:rPr lang="nl-NL" sz="2400" smtClean="0"/>
              <a:t>bộ</a:t>
            </a:r>
          </a:p>
          <a:p>
            <a:pPr marL="662940" lvl="1" indent="-342900">
              <a:buFontTx/>
              <a:buChar char="-"/>
            </a:pPr>
            <a:r>
              <a:rPr lang="nl-NL" sz="2400" smtClean="0"/>
              <a:t>Tham gia tập </a:t>
            </a:r>
            <a:r>
              <a:rPr lang="nl-NL" sz="2400"/>
              <a:t>huấn nâng cao năng lực, trình độ chuyên môn, nghiệp </a:t>
            </a:r>
            <a:r>
              <a:rPr lang="nl-NL" sz="2400" smtClean="0"/>
              <a:t>vụ</a:t>
            </a:r>
            <a:endParaRPr lang="en-US" sz="2400"/>
          </a:p>
        </p:txBody>
      </p:sp>
    </p:spTree>
    <p:extLst>
      <p:ext uri="{BB962C8B-B14F-4D97-AF65-F5344CB8AC3E}">
        <p14:creationId xmlns:p14="http://schemas.microsoft.com/office/powerpoint/2010/main" val="1226254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b="1" smtClean="0"/>
              <a:t>1. Công </a:t>
            </a:r>
            <a:r>
              <a:rPr lang="pt-BR" b="1"/>
              <a:t>tác tuyển </a:t>
            </a:r>
            <a:r>
              <a:rPr lang="pt-BR" b="1" smtClean="0"/>
              <a:t>sinh</a:t>
            </a:r>
            <a:endParaRPr lang="en-US"/>
          </a:p>
        </p:txBody>
      </p:sp>
      <p:sp>
        <p:nvSpPr>
          <p:cNvPr id="3" name="Content Placeholder 2"/>
          <p:cNvSpPr>
            <a:spLocks noGrp="1"/>
          </p:cNvSpPr>
          <p:nvPr>
            <p:ph idx="1"/>
          </p:nvPr>
        </p:nvSpPr>
        <p:spPr/>
        <p:txBody>
          <a:bodyPr>
            <a:normAutofit/>
          </a:bodyPr>
          <a:lstStyle/>
          <a:p>
            <a:pPr lvl="0"/>
            <a:r>
              <a:rPr lang="en-US" sz="2400" smtClean="0"/>
              <a:t>1.257</a:t>
            </a:r>
            <a:r>
              <a:rPr lang="vi-VN" sz="2400" b="1" i="1" smtClean="0"/>
              <a:t> </a:t>
            </a:r>
            <a:r>
              <a:rPr lang="en-US" sz="2400" smtClean="0"/>
              <a:t>SVCQ, 284</a:t>
            </a:r>
            <a:r>
              <a:rPr lang="vi-VN" sz="2400" smtClean="0"/>
              <a:t> </a:t>
            </a:r>
            <a:r>
              <a:rPr lang="en-US" sz="2400" smtClean="0"/>
              <a:t>SV VLVH, 149 HV Cao học</a:t>
            </a:r>
          </a:p>
          <a:p>
            <a:pPr lvl="0"/>
            <a:r>
              <a:rPr lang="en-US" sz="2400"/>
              <a:t>Tuyển sinh chính</a:t>
            </a:r>
            <a:r>
              <a:rPr lang="vi-VN" sz="2400"/>
              <a:t> quy gần </a:t>
            </a:r>
            <a:r>
              <a:rPr lang="en-US" sz="2400"/>
              <a:t>đạt</a:t>
            </a:r>
            <a:r>
              <a:rPr lang="vi-VN" sz="2400"/>
              <a:t> mức dự kiến</a:t>
            </a:r>
            <a:endParaRPr lang="en-US" sz="2400"/>
          </a:p>
          <a:p>
            <a:pPr lvl="0"/>
            <a:r>
              <a:rPr lang="vi-VN" sz="2400"/>
              <a:t>Tuyển sinh </a:t>
            </a:r>
            <a:r>
              <a:rPr lang="en-US" sz="2400"/>
              <a:t>hệ VLVH vượt mức dự </a:t>
            </a:r>
            <a:r>
              <a:rPr lang="en-US" sz="2400" smtClean="0"/>
              <a:t>kiến</a:t>
            </a:r>
          </a:p>
          <a:p>
            <a:pPr lvl="0"/>
            <a:r>
              <a:rPr lang="vi-VN" sz="2400" smtClean="0"/>
              <a:t>Tuyển </a:t>
            </a:r>
            <a:r>
              <a:rPr lang="vi-VN" sz="2400"/>
              <a:t>sinh </a:t>
            </a:r>
            <a:r>
              <a:rPr lang="en-US" sz="2400"/>
              <a:t>Đào tạo Thạc sỹ đạt</a:t>
            </a:r>
            <a:r>
              <a:rPr lang="vi-VN" sz="2400"/>
              <a:t> mức dự kiến</a:t>
            </a:r>
            <a:endParaRPr lang="en-US" sz="2400"/>
          </a:p>
          <a:p>
            <a:pPr lvl="0"/>
            <a:r>
              <a:rPr lang="vi-VN" sz="2400"/>
              <a:t>T</a:t>
            </a:r>
            <a:r>
              <a:rPr lang="en-US" sz="2400"/>
              <a:t>uyển</a:t>
            </a:r>
            <a:r>
              <a:rPr lang="vi-VN" sz="2400"/>
              <a:t> sinh </a:t>
            </a:r>
            <a:r>
              <a:rPr lang="en-US" sz="2400"/>
              <a:t>đào tạo ngắn hạn cấp chứng chỉ tiếng Anh A2, B1, B2</a:t>
            </a:r>
            <a:r>
              <a:rPr lang="vi-VN" sz="2400"/>
              <a:t> không</a:t>
            </a:r>
            <a:r>
              <a:rPr lang="en-US" sz="2400"/>
              <a:t> đạt </a:t>
            </a:r>
            <a:r>
              <a:rPr lang="vi-VN" sz="2400"/>
              <a:t>như dự kiến</a:t>
            </a:r>
            <a:r>
              <a:rPr lang="en-US" sz="2400"/>
              <a:t> (1.700 TS) </a:t>
            </a:r>
          </a:p>
          <a:p>
            <a:endParaRPr lang="en-US" sz="2800"/>
          </a:p>
        </p:txBody>
      </p:sp>
    </p:spTree>
    <p:extLst>
      <p:ext uri="{BB962C8B-B14F-4D97-AF65-F5344CB8AC3E}">
        <p14:creationId xmlns:p14="http://schemas.microsoft.com/office/powerpoint/2010/main" val="18474645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 Công tác bồi dưỡng, TCCB</a:t>
            </a:r>
            <a:endParaRPr lang="en-US" b="1"/>
          </a:p>
        </p:txBody>
      </p:sp>
      <p:sp>
        <p:nvSpPr>
          <p:cNvPr id="3" name="Content Placeholder 2"/>
          <p:cNvSpPr>
            <a:spLocks noGrp="1"/>
          </p:cNvSpPr>
          <p:nvPr>
            <p:ph idx="1"/>
          </p:nvPr>
        </p:nvSpPr>
        <p:spPr/>
        <p:txBody>
          <a:bodyPr>
            <a:normAutofit/>
          </a:bodyPr>
          <a:lstStyle/>
          <a:p>
            <a:r>
              <a:rPr lang="fr-FR" sz="2600" b="1"/>
              <a:t>Đào tạo thạc sĩ, tiến sĩ : </a:t>
            </a:r>
            <a:endParaRPr lang="en-US" sz="2600" smtClean="0"/>
          </a:p>
          <a:p>
            <a:pPr lvl="1"/>
            <a:r>
              <a:rPr lang="fr-FR" sz="2600" smtClean="0"/>
              <a:t>01 </a:t>
            </a:r>
            <a:r>
              <a:rPr lang="fr-FR" sz="2600"/>
              <a:t>NCS bảo</a:t>
            </a:r>
            <a:r>
              <a:rPr lang="vi-VN" sz="2600"/>
              <a:t> vệ thành công luận án tiến sỹ </a:t>
            </a:r>
            <a:r>
              <a:rPr lang="en-US" sz="2600" smtClean="0"/>
              <a:t>; </a:t>
            </a:r>
            <a:r>
              <a:rPr lang="vi-VN" sz="2600" smtClean="0"/>
              <a:t>01 </a:t>
            </a:r>
            <a:r>
              <a:rPr lang="vi-VN" sz="2600"/>
              <a:t>NCS </a:t>
            </a:r>
            <a:r>
              <a:rPr lang="fr-FR" sz="2600"/>
              <a:t>bảo vệ luận án tiến sỹ cấp</a:t>
            </a:r>
            <a:r>
              <a:rPr lang="vi-VN" sz="2600"/>
              <a:t> cơ </a:t>
            </a:r>
            <a:r>
              <a:rPr lang="vi-VN" sz="2600" smtClean="0"/>
              <a:t>sở</a:t>
            </a:r>
            <a:endParaRPr lang="en-US" sz="2600" smtClean="0"/>
          </a:p>
          <a:p>
            <a:pPr lvl="1"/>
            <a:r>
              <a:rPr lang="en-US" sz="2600" smtClean="0"/>
              <a:t>0</a:t>
            </a:r>
            <a:r>
              <a:rPr lang="vi-VN" sz="2600" smtClean="0"/>
              <a:t>3</a:t>
            </a:r>
            <a:r>
              <a:rPr lang="en-US" sz="2600" smtClean="0"/>
              <a:t> </a:t>
            </a:r>
            <a:r>
              <a:rPr lang="en-US" sz="2600"/>
              <a:t>CBGD đang thực hiện chương trình </a:t>
            </a:r>
            <a:r>
              <a:rPr lang="en-US" sz="2600" smtClean="0"/>
              <a:t>TS và </a:t>
            </a:r>
            <a:r>
              <a:rPr lang="en-US" sz="2600"/>
              <a:t>sau tiến sĩ tại </a:t>
            </a:r>
            <a:r>
              <a:rPr lang="en-US" sz="2600" smtClean="0"/>
              <a:t>Australia</a:t>
            </a:r>
          </a:p>
          <a:p>
            <a:pPr lvl="1"/>
            <a:r>
              <a:rPr lang="en-US" sz="2600" smtClean="0"/>
              <a:t>01 </a:t>
            </a:r>
            <a:r>
              <a:rPr lang="en-US" sz="2600"/>
              <a:t>CBGD đang học thạc sĩ tại Vương quốc </a:t>
            </a:r>
            <a:r>
              <a:rPr lang="en-US" sz="2600" smtClean="0"/>
              <a:t>Anh</a:t>
            </a:r>
          </a:p>
          <a:p>
            <a:pPr lvl="1"/>
            <a:r>
              <a:rPr lang="en-US" sz="2600" smtClean="0"/>
              <a:t>01 </a:t>
            </a:r>
            <a:r>
              <a:rPr lang="en-US" sz="2600"/>
              <a:t>CBGD đang học thạc sĩ trong </a:t>
            </a:r>
            <a:r>
              <a:rPr lang="en-US" sz="2600" smtClean="0"/>
              <a:t>nước</a:t>
            </a:r>
          </a:p>
          <a:p>
            <a:pPr lvl="1"/>
            <a:r>
              <a:rPr lang="vi-VN" sz="2600" smtClean="0"/>
              <a:t>01 </a:t>
            </a:r>
            <a:r>
              <a:rPr lang="vi-VN" sz="2600"/>
              <a:t>CBGD </a:t>
            </a:r>
            <a:r>
              <a:rPr lang="en-US" sz="2600"/>
              <a:t>nhận học bổng US-ASEAN Fulbright Visiting </a:t>
            </a:r>
            <a:r>
              <a:rPr lang="en-US" sz="2600" smtClean="0"/>
              <a:t>Scholar trong </a:t>
            </a:r>
            <a:r>
              <a:rPr lang="en-US" sz="2600"/>
              <a:t>4 tháng (từ tháng 9/2017 đến tháng 1/2018) </a:t>
            </a:r>
            <a:endParaRPr lang="en-US" sz="2600" smtClean="0"/>
          </a:p>
          <a:p>
            <a:pPr marL="457200" lvl="1" indent="0">
              <a:buNone/>
            </a:pPr>
            <a:endParaRPr lang="en-US" sz="2600" smtClean="0"/>
          </a:p>
          <a:p>
            <a:endParaRPr lang="en-US"/>
          </a:p>
        </p:txBody>
      </p:sp>
    </p:spTree>
    <p:extLst>
      <p:ext uri="{BB962C8B-B14F-4D97-AF65-F5344CB8AC3E}">
        <p14:creationId xmlns:p14="http://schemas.microsoft.com/office/powerpoint/2010/main" val="30181099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400" b="1"/>
              <a:t>Bồi dưỡng nâng hạng, nâng </a:t>
            </a:r>
            <a:r>
              <a:rPr lang="en-US" sz="2400" b="1" smtClean="0"/>
              <a:t>ngạch:</a:t>
            </a:r>
            <a:endParaRPr lang="en-US" sz="2400" smtClean="0"/>
          </a:p>
          <a:p>
            <a:pPr lvl="1"/>
            <a:r>
              <a:rPr lang="en-US" sz="2400" smtClean="0"/>
              <a:t>Có </a:t>
            </a:r>
            <a:r>
              <a:rPr lang="en-US" sz="2400"/>
              <a:t>02 </a:t>
            </a:r>
            <a:r>
              <a:rPr lang="en-US" sz="2400" smtClean="0"/>
              <a:t>GV </a:t>
            </a:r>
            <a:r>
              <a:rPr lang="en-US" sz="2400"/>
              <a:t>tham dự kỳ thi Nâng hạng giảng viên hạng II </a:t>
            </a:r>
          </a:p>
          <a:p>
            <a:pPr lvl="1"/>
            <a:r>
              <a:rPr lang="en-US" sz="2400" smtClean="0"/>
              <a:t>01 </a:t>
            </a:r>
            <a:r>
              <a:rPr lang="en-US" sz="2400"/>
              <a:t>GV </a:t>
            </a:r>
            <a:r>
              <a:rPr lang="en-US" sz="2400" smtClean="0"/>
              <a:t>nâng </a:t>
            </a:r>
            <a:r>
              <a:rPr lang="en-US" sz="2400"/>
              <a:t>hạng từ GV hạng </a:t>
            </a:r>
            <a:r>
              <a:rPr lang="en-US" sz="2400" smtClean="0"/>
              <a:t>III (GV) </a:t>
            </a:r>
            <a:r>
              <a:rPr lang="en-US" sz="2400"/>
              <a:t>lên hạng </a:t>
            </a:r>
            <a:r>
              <a:rPr lang="en-US" sz="2400" smtClean="0"/>
              <a:t>II (GVC)</a:t>
            </a:r>
          </a:p>
          <a:p>
            <a:r>
              <a:rPr lang="en-US" sz="2400" b="1"/>
              <a:t>Bồi dưỡng chuyên môn, nghiệp vụ: </a:t>
            </a:r>
            <a:endParaRPr lang="en-US" sz="2400" b="1" smtClean="0"/>
          </a:p>
          <a:p>
            <a:pPr lvl="1">
              <a:buFontTx/>
              <a:buChar char="-"/>
            </a:pPr>
            <a:r>
              <a:rPr lang="en-US" sz="2400" smtClean="0"/>
              <a:t>Tham </a:t>
            </a:r>
            <a:r>
              <a:rPr lang="en-US" sz="2400"/>
              <a:t>dự và báo cáo tại các Hội thảo, tập huấn trong nước và quốc tế để nâng cao trình độ chuyên môn, nghiệp vụ </a:t>
            </a:r>
            <a:endParaRPr lang="en-US" sz="2400" smtClean="0"/>
          </a:p>
          <a:p>
            <a:pPr lvl="1">
              <a:buFontTx/>
              <a:buChar char="-"/>
            </a:pPr>
            <a:r>
              <a:rPr lang="en-US" sz="2400"/>
              <a:t>T</a:t>
            </a:r>
            <a:r>
              <a:rPr lang="en-US" sz="2400" smtClean="0"/>
              <a:t>ổ </a:t>
            </a:r>
            <a:r>
              <a:rPr lang="en-US" sz="2400"/>
              <a:t>chức </a:t>
            </a:r>
            <a:r>
              <a:rPr lang="vi-VN" sz="2400" smtClean="0"/>
              <a:t>H</a:t>
            </a:r>
            <a:r>
              <a:rPr lang="fr-FR" sz="2400"/>
              <a:t>ội thảo Đọc mở rộng (Extensive Reading) vào ngày 07.9.2017 </a:t>
            </a:r>
            <a:r>
              <a:rPr lang="fr-FR" sz="2400" smtClean="0"/>
              <a:t>tại ĐH Vinh</a:t>
            </a:r>
          </a:p>
          <a:p>
            <a:pPr lvl="1">
              <a:buFontTx/>
              <a:buChar char="-"/>
            </a:pPr>
            <a:r>
              <a:rPr lang="fr-FR" sz="2400" smtClean="0"/>
              <a:t>Tổ chức Buổi </a:t>
            </a:r>
            <a:r>
              <a:rPr lang="fr-FR" sz="2400"/>
              <a:t>nói chuyện của Chủ biên </a:t>
            </a:r>
            <a:r>
              <a:rPr lang="fr-FR" sz="2400" smtClean="0"/>
              <a:t>CT môn </a:t>
            </a:r>
            <a:r>
              <a:rPr lang="fr-FR" sz="2400"/>
              <a:t>Tiếng Anh </a:t>
            </a:r>
            <a:r>
              <a:rPr lang="fr-FR" sz="2400" smtClean="0"/>
              <a:t>vào ngày 03.6.2018</a:t>
            </a:r>
            <a:r>
              <a:rPr lang="fr-FR" sz="2400"/>
              <a:t> </a:t>
            </a:r>
            <a:r>
              <a:rPr lang="fr-FR" sz="2400" smtClean="0"/>
              <a:t>tại ĐH Vinh</a:t>
            </a:r>
          </a:p>
          <a:p>
            <a:pPr lvl="1">
              <a:buFontTx/>
              <a:buChar char="-"/>
            </a:pPr>
            <a:endParaRPr lang="en-US" sz="2400" b="1"/>
          </a:p>
        </p:txBody>
      </p:sp>
    </p:spTree>
    <p:extLst>
      <p:ext uri="{BB962C8B-B14F-4D97-AF65-F5344CB8AC3E}">
        <p14:creationId xmlns:p14="http://schemas.microsoft.com/office/powerpoint/2010/main" val="1041173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3400" y="685800"/>
            <a:ext cx="8229600" cy="5440363"/>
          </a:xfrm>
        </p:spPr>
        <p:txBody>
          <a:bodyPr>
            <a:noAutofit/>
          </a:bodyPr>
          <a:lstStyle/>
          <a:p>
            <a:r>
              <a:rPr lang="en-US" sz="2000" smtClean="0"/>
              <a:t>Khóa Đào tạo CB chấm thi Nói </a:t>
            </a:r>
            <a:r>
              <a:rPr lang="en-US" sz="2000"/>
              <a:t>và Viết </a:t>
            </a:r>
            <a:r>
              <a:rPr lang="en-US" sz="2000" smtClean="0"/>
              <a:t> T.A  vào tháng </a:t>
            </a:r>
            <a:r>
              <a:rPr lang="en-US" sz="2000"/>
              <a:t>8.2017 tại ĐHNN-ĐHQG Hà </a:t>
            </a:r>
            <a:r>
              <a:rPr lang="en-US" sz="2000" smtClean="0"/>
              <a:t>Nội: 15 CB</a:t>
            </a:r>
            <a:endParaRPr lang="en-US" sz="2000"/>
          </a:p>
          <a:p>
            <a:r>
              <a:rPr lang="en-US" sz="2000" smtClean="0"/>
              <a:t>Khóa </a:t>
            </a:r>
            <a:r>
              <a:rPr lang="en-US" sz="2000"/>
              <a:t>đào tạo Kỹ năng  và </a:t>
            </a:r>
            <a:r>
              <a:rPr lang="en-US" sz="2000" smtClean="0"/>
              <a:t>PPGD tiếng Anh do </a:t>
            </a:r>
            <a:r>
              <a:rPr lang="en-US" sz="2000"/>
              <a:t>Học viện Ngoại giao, Trung tâm Đào tạo Việt Nam-Singapore tổ chức. </a:t>
            </a:r>
          </a:p>
          <a:p>
            <a:r>
              <a:rPr lang="en-US" sz="2000" smtClean="0"/>
              <a:t>Khóa Bồi dưỡng về đổi mới chương trình, học liệu dạy và học NN (Tháng 11.2017) do Đề án NNQG và ĐH Hà Nội tổ chức: 02 CB</a:t>
            </a:r>
          </a:p>
          <a:p>
            <a:r>
              <a:rPr lang="en-US" sz="2000" smtClean="0"/>
              <a:t>Khóa Bồi dưỡng năng lực biên soạn câu hỏi thi, chấm Nói và  và Viết bài thi năng lực tiếng Anh Theo Khung NLNN 6 bậc dùng cho Việt Nam vào tháng 12.2017 do Đề án NNQG và ĐH Hà Nội tổ chức (02 CB) </a:t>
            </a:r>
          </a:p>
          <a:p>
            <a:r>
              <a:rPr lang="en-US" sz="2000" smtClean="0"/>
              <a:t>Khóa </a:t>
            </a:r>
            <a:r>
              <a:rPr lang="en-US" sz="2000"/>
              <a:t>Tập huấn về xây dựng, duy trì và quản lý ngân hàng câu hỏi đề thi  </a:t>
            </a:r>
            <a:r>
              <a:rPr lang="en-US" sz="2000" smtClean="0"/>
              <a:t>(tháng </a:t>
            </a:r>
            <a:r>
              <a:rPr lang="en-US" sz="2000"/>
              <a:t>12.2017 </a:t>
            </a:r>
            <a:r>
              <a:rPr lang="en-US" sz="2000" smtClean="0"/>
              <a:t>)do </a:t>
            </a:r>
            <a:r>
              <a:rPr lang="en-US" sz="2000"/>
              <a:t>Đề án NNQG và ĐHNN-ĐH Huế tổ chức </a:t>
            </a:r>
            <a:r>
              <a:rPr lang="en-US" sz="2000" smtClean="0"/>
              <a:t> (02 CB)</a:t>
            </a:r>
          </a:p>
          <a:p>
            <a:r>
              <a:rPr lang="en-US" sz="2000"/>
              <a:t>K</a:t>
            </a:r>
            <a:r>
              <a:rPr lang="en-US" sz="2000" smtClean="0"/>
              <a:t>hóa </a:t>
            </a:r>
            <a:r>
              <a:rPr lang="en-US" sz="2000"/>
              <a:t>Bồi dưỡng </a:t>
            </a:r>
            <a:r>
              <a:rPr lang="en-US" sz="2000" smtClean="0"/>
              <a:t>CB ra </a:t>
            </a:r>
            <a:r>
              <a:rPr lang="en-US" sz="2000"/>
              <a:t>đê thi Tiếng Anh theo định dạng Đề thi </a:t>
            </a:r>
            <a:r>
              <a:rPr lang="en-US" sz="2000" smtClean="0"/>
              <a:t>ĐGNL sử </a:t>
            </a:r>
            <a:r>
              <a:rPr lang="en-US" sz="2000"/>
              <a:t>dụng tiếng Anh bậc 3-5 theo KNLNN 6 bậc dùng cho Việt Nam (VSTEP 3-5) vào tháng 12.2017 đến 01.2018 tại ĐHNN-ĐHQG Hà </a:t>
            </a:r>
            <a:r>
              <a:rPr lang="en-US" sz="2000" smtClean="0"/>
              <a:t>Nội: 15 CB</a:t>
            </a:r>
            <a:endParaRPr lang="en-US" sz="2000"/>
          </a:p>
          <a:p>
            <a:r>
              <a:rPr lang="en-US" sz="2000"/>
              <a:t>K</a:t>
            </a:r>
            <a:r>
              <a:rPr lang="en-US" sz="2000" smtClean="0"/>
              <a:t>hóa </a:t>
            </a:r>
            <a:r>
              <a:rPr lang="en-US" sz="2000"/>
              <a:t>Bồi dưỡng cán bộ chấm thi Nói và Viết theo Khung NLNN 6 bậc dùng cho Việt Nam (</a:t>
            </a:r>
            <a:r>
              <a:rPr lang="en-US" sz="2000" smtClean="0"/>
              <a:t>tháng 7-8.2018) </a:t>
            </a:r>
            <a:r>
              <a:rPr lang="en-US" sz="2000"/>
              <a:t>do Đề án NNQG và </a:t>
            </a:r>
            <a:r>
              <a:rPr lang="en-US" sz="2000" smtClean="0"/>
              <a:t>ĐHNN-ĐHQG </a:t>
            </a:r>
            <a:r>
              <a:rPr lang="en-US" sz="2000"/>
              <a:t>Hà Nội tổ chức </a:t>
            </a:r>
            <a:r>
              <a:rPr lang="en-US" sz="2000" smtClean="0"/>
              <a:t>(04CB)</a:t>
            </a:r>
            <a:endParaRPr lang="en-US" sz="2000"/>
          </a:p>
          <a:p>
            <a:endParaRPr lang="en-US" sz="2000"/>
          </a:p>
        </p:txBody>
      </p:sp>
    </p:spTree>
    <p:extLst>
      <p:ext uri="{BB962C8B-B14F-4D97-AF65-F5344CB8AC3E}">
        <p14:creationId xmlns:p14="http://schemas.microsoft.com/office/powerpoint/2010/main" val="3870028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0"/>
            <a:r>
              <a:rPr lang="en-US" sz="2400" b="1"/>
              <a:t>Bồi dưỡng trình độ lý luận chính trị, quốc phòng an </a:t>
            </a:r>
            <a:r>
              <a:rPr lang="en-US" sz="2400" b="1" smtClean="0"/>
              <a:t>ninh</a:t>
            </a:r>
            <a:endParaRPr lang="en-US" sz="2400" smtClean="0"/>
          </a:p>
          <a:p>
            <a:pPr lvl="1"/>
            <a:r>
              <a:rPr lang="en-US" sz="2400" smtClean="0"/>
              <a:t>03 </a:t>
            </a:r>
            <a:r>
              <a:rPr lang="en-US" sz="2400"/>
              <a:t>cán bộ tham gia Lớp trung cấp lý luận chính trị- hành chính tại trường Chính trị Nghệ </a:t>
            </a:r>
            <a:r>
              <a:rPr lang="en-US" sz="2400" smtClean="0"/>
              <a:t>An</a:t>
            </a:r>
          </a:p>
          <a:p>
            <a:pPr lvl="1"/>
            <a:r>
              <a:rPr lang="en-US" sz="2400" smtClean="0"/>
              <a:t> </a:t>
            </a:r>
            <a:r>
              <a:rPr lang="en-US" sz="2400"/>
              <a:t>03 cán bộ tham gia Bồi dưỡng quốc phòng an </a:t>
            </a:r>
            <a:r>
              <a:rPr lang="en-US" sz="2400" smtClean="0"/>
              <a:t>ninh</a:t>
            </a:r>
            <a:endParaRPr lang="en-US" sz="2400"/>
          </a:p>
        </p:txBody>
      </p:sp>
    </p:spTree>
    <p:extLst>
      <p:ext uri="{BB962C8B-B14F-4D97-AF65-F5344CB8AC3E}">
        <p14:creationId xmlns:p14="http://schemas.microsoft.com/office/powerpoint/2010/main" val="3372040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3. Công tác giảng dạy và đào tạo</a:t>
            </a:r>
            <a:endParaRPr lang="en-US" b="1"/>
          </a:p>
        </p:txBody>
      </p:sp>
      <p:sp>
        <p:nvSpPr>
          <p:cNvPr id="3" name="Content Placeholder 2"/>
          <p:cNvSpPr>
            <a:spLocks noGrp="1"/>
          </p:cNvSpPr>
          <p:nvPr>
            <p:ph idx="1"/>
          </p:nvPr>
        </p:nvSpPr>
        <p:spPr>
          <a:xfrm>
            <a:off x="457200" y="1676400"/>
            <a:ext cx="8229600" cy="4449763"/>
          </a:xfrm>
        </p:spPr>
        <p:txBody>
          <a:bodyPr>
            <a:normAutofit/>
          </a:bodyPr>
          <a:lstStyle/>
          <a:p>
            <a:r>
              <a:rPr lang="en-US" sz="2400" smtClean="0"/>
              <a:t>K</a:t>
            </a:r>
            <a:r>
              <a:rPr lang="vi-VN" sz="2400" smtClean="0"/>
              <a:t>hối lượng</a:t>
            </a:r>
            <a:r>
              <a:rPr lang="en-US" sz="2400" smtClean="0"/>
              <a:t> giảng dạy toàn khoa ở tất cả các hệ: </a:t>
            </a:r>
            <a:r>
              <a:rPr lang="vi-VN" sz="2400" b="1" smtClean="0">
                <a:solidFill>
                  <a:srgbClr val="FF0000"/>
                </a:solidFill>
              </a:rPr>
              <a:t>19.446,5 </a:t>
            </a:r>
            <a:r>
              <a:rPr lang="en-US" sz="2400" b="1" smtClean="0">
                <a:solidFill>
                  <a:srgbClr val="FF0000"/>
                </a:solidFill>
              </a:rPr>
              <a:t>giờ </a:t>
            </a:r>
            <a:r>
              <a:rPr lang="en-US" sz="2400" smtClean="0"/>
              <a:t>(tính đến 30.5.2018) (So với </a:t>
            </a:r>
            <a:r>
              <a:rPr lang="vi-VN" sz="2400" smtClean="0"/>
              <a:t>năm </a:t>
            </a:r>
            <a:r>
              <a:rPr lang="vi-VN" sz="2400"/>
              <a:t>học </a:t>
            </a:r>
            <a:r>
              <a:rPr lang="en-US" sz="2400" smtClean="0"/>
              <a:t>2016-2017 là </a:t>
            </a:r>
            <a:r>
              <a:rPr lang="en-US" sz="2400" b="1" smtClean="0">
                <a:solidFill>
                  <a:srgbClr val="FF0000"/>
                </a:solidFill>
              </a:rPr>
              <a:t>22.844,6 giờ</a:t>
            </a:r>
            <a:r>
              <a:rPr lang="vi-VN" sz="2400" b="1" smtClean="0">
                <a:solidFill>
                  <a:srgbClr val="FF0000"/>
                </a:solidFill>
              </a:rPr>
              <a:t> </a:t>
            </a:r>
            <a:r>
              <a:rPr lang="en-US" sz="2400" b="1" smtClean="0">
                <a:solidFill>
                  <a:srgbClr val="FF0000"/>
                </a:solidFill>
              </a:rPr>
              <a:t>)</a:t>
            </a:r>
          </a:p>
          <a:p>
            <a:r>
              <a:rPr lang="pt-BR" sz="2400" smtClean="0"/>
              <a:t>Tổ </a:t>
            </a:r>
            <a:r>
              <a:rPr lang="pt-BR" sz="2400"/>
              <a:t>Lý Thuyết Tiếng Anh: </a:t>
            </a:r>
            <a:r>
              <a:rPr lang="fr-FR" sz="2400" b="1"/>
              <a:t>2.940 </a:t>
            </a:r>
            <a:r>
              <a:rPr lang="fr-FR" sz="2400" b="1" smtClean="0"/>
              <a:t>giờ </a:t>
            </a:r>
            <a:r>
              <a:rPr lang="vi-VN" sz="2400" smtClean="0"/>
              <a:t>(</a:t>
            </a:r>
            <a:r>
              <a:rPr lang="fr-FR" sz="2400" smtClean="0"/>
              <a:t>2.552,4 </a:t>
            </a:r>
            <a:r>
              <a:rPr lang="en-US" sz="2400" smtClean="0"/>
              <a:t>giờ)</a:t>
            </a:r>
            <a:endParaRPr lang="en-US" sz="2400"/>
          </a:p>
          <a:p>
            <a:pPr lvl="0"/>
            <a:r>
              <a:rPr lang="pt-BR" sz="2400"/>
              <a:t>Tổ PPGD Tiếng Anh: </a:t>
            </a:r>
            <a:r>
              <a:rPr lang="pt-BR" sz="2400" b="1"/>
              <a:t> </a:t>
            </a:r>
            <a:r>
              <a:rPr lang="en-US" sz="2400" b="1" smtClean="0"/>
              <a:t>1. 238 </a:t>
            </a:r>
            <a:r>
              <a:rPr lang="fr-FR" sz="2400" b="1" smtClean="0"/>
              <a:t>giờ</a:t>
            </a:r>
            <a:r>
              <a:rPr lang="vi-VN" sz="2400" smtClean="0"/>
              <a:t>(</a:t>
            </a:r>
            <a:r>
              <a:rPr lang="en-US" sz="2400" smtClean="0"/>
              <a:t>1.121 giờ</a:t>
            </a:r>
            <a:r>
              <a:rPr lang="vi-VN" sz="2400" smtClean="0"/>
              <a:t>)</a:t>
            </a:r>
            <a:endParaRPr lang="en-US" sz="2400" smtClean="0"/>
          </a:p>
          <a:p>
            <a:pPr lvl="0"/>
            <a:r>
              <a:rPr lang="pt-BR" sz="2400" smtClean="0"/>
              <a:t>Tổ Ngoại</a:t>
            </a:r>
            <a:r>
              <a:rPr lang="vi-VN" sz="2400" smtClean="0"/>
              <a:t> ngữ</a:t>
            </a:r>
            <a:r>
              <a:rPr lang="pt-BR" sz="2400" smtClean="0"/>
              <a:t> chuyên ngành:  </a:t>
            </a:r>
            <a:r>
              <a:rPr lang="pt-BR" sz="2400" b="1" smtClean="0"/>
              <a:t>7. 400 </a:t>
            </a:r>
            <a:r>
              <a:rPr lang="fr-FR" sz="2400" b="1" smtClean="0"/>
              <a:t>giờ</a:t>
            </a:r>
            <a:r>
              <a:rPr lang="pt-BR" sz="2400" smtClean="0"/>
              <a:t> (</a:t>
            </a:r>
            <a:r>
              <a:rPr lang="en-US" sz="2400" smtClean="0"/>
              <a:t>11.965,4</a:t>
            </a:r>
            <a:r>
              <a:rPr lang="pt-BR" sz="2400" smtClean="0"/>
              <a:t> </a:t>
            </a:r>
            <a:r>
              <a:rPr lang="en-US" sz="2400" smtClean="0"/>
              <a:t>giờ)</a:t>
            </a:r>
          </a:p>
          <a:p>
            <a:pPr lvl="0"/>
            <a:r>
              <a:rPr lang="pt-BR" sz="2400" smtClean="0"/>
              <a:t>Tổ Kỹ năng tiếng Anh: </a:t>
            </a:r>
            <a:r>
              <a:rPr lang="fr-FR" sz="2400" b="1" smtClean="0"/>
              <a:t>6.244,5</a:t>
            </a:r>
            <a:r>
              <a:rPr lang="fr-FR" sz="2400" smtClean="0"/>
              <a:t> </a:t>
            </a:r>
            <a:r>
              <a:rPr lang="fr-FR" sz="2400" b="1" smtClean="0"/>
              <a:t>giờ </a:t>
            </a:r>
            <a:r>
              <a:rPr lang="vi-VN" sz="2400" smtClean="0"/>
              <a:t>(</a:t>
            </a:r>
            <a:r>
              <a:rPr lang="en-US" sz="2400" smtClean="0"/>
              <a:t>5.062,8 giờ)</a:t>
            </a:r>
          </a:p>
          <a:p>
            <a:pPr lvl="0"/>
            <a:r>
              <a:rPr lang="pt-BR" sz="2400" smtClean="0"/>
              <a:t>Tổ Văn học – Dịch – Văn hóa Anh Mỹ: </a:t>
            </a:r>
            <a:r>
              <a:rPr lang="pt-BR" sz="2400" b="1" smtClean="0"/>
              <a:t>1.623 </a:t>
            </a:r>
            <a:r>
              <a:rPr lang="en-US" sz="2400" b="1" smtClean="0"/>
              <a:t>giờ</a:t>
            </a:r>
            <a:r>
              <a:rPr lang="vi-VN" sz="2400" smtClean="0"/>
              <a:t>(</a:t>
            </a:r>
            <a:r>
              <a:rPr lang="en-US" sz="2400" smtClean="0"/>
              <a:t>2.143 giờ)</a:t>
            </a:r>
          </a:p>
          <a:p>
            <a:endParaRPr lang="en-US" sz="2400"/>
          </a:p>
          <a:p>
            <a:endParaRPr lang="en-US" sz="2400"/>
          </a:p>
        </p:txBody>
      </p:sp>
    </p:spTree>
    <p:extLst>
      <p:ext uri="{BB962C8B-B14F-4D97-AF65-F5344CB8AC3E}">
        <p14:creationId xmlns:p14="http://schemas.microsoft.com/office/powerpoint/2010/main" val="35520848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TotalTime>
  <Words>2728</Words>
  <Application>Microsoft Office PowerPoint</Application>
  <PresentationFormat>On-screen Show (4:3)</PresentationFormat>
  <Paragraphs>134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TRƯỜNG ĐẠI HỌC VINH KHOA SƯ PHẠM NGOẠI NGỮ _____________________________________</vt:lpstr>
      <vt:lpstr>Tình hình cán bộ, đội ngũ </vt:lpstr>
      <vt:lpstr>Thuận lợi và khó khăn</vt:lpstr>
      <vt:lpstr>1. Công tác tuyển sinh</vt:lpstr>
      <vt:lpstr>2. Công tác bồi dưỡng, TCCB</vt:lpstr>
      <vt:lpstr>PowerPoint Presentation</vt:lpstr>
      <vt:lpstr>PowerPoint Presentation</vt:lpstr>
      <vt:lpstr>PowerPoint Presentation</vt:lpstr>
      <vt:lpstr>3. Công tác giảng dạy và đào tạo</vt:lpstr>
      <vt:lpstr>Đào tạo chính quy</vt:lpstr>
      <vt:lpstr>Đào tạo sau đại học</vt:lpstr>
      <vt:lpstr>Đào tạo vừa làm vừa học, từ xa</vt:lpstr>
      <vt:lpstr>Các hệ đào tạo khác</vt:lpstr>
      <vt:lpstr>4. Công tác NCKH</vt:lpstr>
      <vt:lpstr>Phần thứ hai CHƯƠNG TRÌNH CÔNG TÁC  NĂM HỌC 2019-2020 </vt:lpstr>
      <vt:lpstr>Công tác chính trị, tư tưởng</vt:lpstr>
      <vt:lpstr>2. Công tác TCCB và xây dựng đội ngũ</vt:lpstr>
      <vt:lpstr>PowerPoint Presentation</vt:lpstr>
      <vt:lpstr>3. Công tác ĐT và đảm bảo chất lượng </vt:lpstr>
      <vt:lpstr>PowerPoint Presentation</vt:lpstr>
      <vt:lpstr>Công tác đảm bảo chất lượng</vt:lpstr>
      <vt:lpstr>4. Công tác NCKH, xuất bản và HTQT</vt:lpstr>
      <vt:lpstr>PowerPoint Presentation</vt:lpstr>
      <vt:lpstr>5. Công tác XD CSVC và đời sống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VINH KHOA SƯ PHẠM NGOẠI NGỮ _____________________________________________</dc:title>
  <dc:creator>User</dc:creator>
  <cp:lastModifiedBy>Windows User</cp:lastModifiedBy>
  <cp:revision>27</cp:revision>
  <dcterms:created xsi:type="dcterms:W3CDTF">2006-08-16T00:00:00Z</dcterms:created>
  <dcterms:modified xsi:type="dcterms:W3CDTF">2020-08-28T00:41:36Z</dcterms:modified>
</cp:coreProperties>
</file>