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76" r:id="rId2"/>
    <p:sldId id="307" r:id="rId3"/>
    <p:sldId id="322" r:id="rId4"/>
    <p:sldId id="324" r:id="rId5"/>
    <p:sldId id="323" r:id="rId6"/>
    <p:sldId id="321" r:id="rId7"/>
    <p:sldId id="300" r:id="rId8"/>
    <p:sldId id="302" r:id="rId9"/>
    <p:sldId id="313" r:id="rId10"/>
    <p:sldId id="301" r:id="rId11"/>
    <p:sldId id="303" r:id="rId12"/>
    <p:sldId id="318" r:id="rId13"/>
    <p:sldId id="325" r:id="rId14"/>
    <p:sldId id="315" r:id="rId15"/>
    <p:sldId id="316" r:id="rId16"/>
    <p:sldId id="326" r:id="rId17"/>
    <p:sldId id="314" r:id="rId18"/>
    <p:sldId id="319" r:id="rId19"/>
    <p:sldId id="304" r:id="rId20"/>
    <p:sldId id="305" r:id="rId21"/>
    <p:sldId id="306" r:id="rId22"/>
    <p:sldId id="310" r:id="rId23"/>
    <p:sldId id="311" r:id="rId24"/>
    <p:sldId id="312" r:id="rId25"/>
    <p:sldId id="317" r:id="rId26"/>
    <p:sldId id="320" r:id="rId27"/>
    <p:sldId id="263" r:id="rId28"/>
  </p:sldIdLst>
  <p:sldSz cx="9144000" cy="5143500" type="screen16x9"/>
  <p:notesSz cx="6858000" cy="9144000"/>
  <p:embeddedFontLst>
    <p:embeddedFont>
      <p:font typeface="UTM Swiss Condensed" panose="02000500000000000000" pitchFamily="2" charset="0"/>
      <p:regular r:id="rId30"/>
      <p:bold r:id="rId31"/>
    </p:embeddedFont>
    <p:embeddedFont>
      <p:font typeface="Edwardian Script ITC" panose="020B0604020202020204" charset="0"/>
      <p:regular r:id="rId32"/>
    </p:embeddedFont>
    <p:embeddedFont>
      <p:font typeface="Calibri" panose="020F050202020403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custDataLst>
    <p:tags r:id="rId4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00" autoAdjust="0"/>
  </p:normalViewPr>
  <p:slideViewPr>
    <p:cSldViewPr>
      <p:cViewPr varScale="1">
        <p:scale>
          <a:sx n="90" d="100"/>
          <a:sy n="90" d="100"/>
        </p:scale>
        <p:origin x="582" y="66"/>
      </p:cViewPr>
      <p:guideLst>
        <p:guide orient="horz" pos="1620"/>
        <p:guide pos="2880"/>
      </p:guideLst>
    </p:cSldViewPr>
  </p:slideViewPr>
  <p:outlineViewPr>
    <p:cViewPr>
      <p:scale>
        <a:sx n="33" d="100"/>
        <a:sy n="33" d="100"/>
      </p:scale>
      <p:origin x="0" y="65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D00AD-E896-4269-AF2A-CE0A2985B0B2}"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105E0-9724-45AA-927A-CAD65B74E560}" type="slidenum">
              <a:rPr lang="en-US" smtClean="0"/>
              <a:t>‹#›</a:t>
            </a:fld>
            <a:endParaRPr lang="en-US"/>
          </a:p>
        </p:txBody>
      </p:sp>
    </p:spTree>
    <p:extLst>
      <p:ext uri="{BB962C8B-B14F-4D97-AF65-F5344CB8AC3E}">
        <p14:creationId xmlns:p14="http://schemas.microsoft.com/office/powerpoint/2010/main" val="72413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a:t>
            </a:fld>
            <a:endParaRPr lang="en-US"/>
          </a:p>
        </p:txBody>
      </p:sp>
    </p:spTree>
    <p:extLst>
      <p:ext uri="{BB962C8B-B14F-4D97-AF65-F5344CB8AC3E}">
        <p14:creationId xmlns:p14="http://schemas.microsoft.com/office/powerpoint/2010/main" val="90580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10</a:t>
            </a:fld>
            <a:endParaRPr lang="en-US"/>
          </a:p>
        </p:txBody>
      </p:sp>
    </p:spTree>
    <p:extLst>
      <p:ext uri="{BB962C8B-B14F-4D97-AF65-F5344CB8AC3E}">
        <p14:creationId xmlns:p14="http://schemas.microsoft.com/office/powerpoint/2010/main" val="316686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11</a:t>
            </a:fld>
            <a:endParaRPr lang="en-US"/>
          </a:p>
        </p:txBody>
      </p:sp>
    </p:spTree>
    <p:extLst>
      <p:ext uri="{BB962C8B-B14F-4D97-AF65-F5344CB8AC3E}">
        <p14:creationId xmlns:p14="http://schemas.microsoft.com/office/powerpoint/2010/main" val="334193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12</a:t>
            </a:fld>
            <a:endParaRPr lang="en-US"/>
          </a:p>
        </p:txBody>
      </p:sp>
    </p:spTree>
    <p:extLst>
      <p:ext uri="{BB962C8B-B14F-4D97-AF65-F5344CB8AC3E}">
        <p14:creationId xmlns:p14="http://schemas.microsoft.com/office/powerpoint/2010/main" val="7548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13</a:t>
            </a:fld>
            <a:endParaRPr lang="en-US"/>
          </a:p>
        </p:txBody>
      </p:sp>
    </p:spTree>
    <p:extLst>
      <p:ext uri="{BB962C8B-B14F-4D97-AF65-F5344CB8AC3E}">
        <p14:creationId xmlns:p14="http://schemas.microsoft.com/office/powerpoint/2010/main" val="2347786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14</a:t>
            </a:fld>
            <a:endParaRPr lang="en-US"/>
          </a:p>
        </p:txBody>
      </p:sp>
    </p:spTree>
    <p:extLst>
      <p:ext uri="{BB962C8B-B14F-4D97-AF65-F5344CB8AC3E}">
        <p14:creationId xmlns:p14="http://schemas.microsoft.com/office/powerpoint/2010/main" val="262395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15</a:t>
            </a:fld>
            <a:endParaRPr lang="en-US"/>
          </a:p>
        </p:txBody>
      </p:sp>
    </p:spTree>
    <p:extLst>
      <p:ext uri="{BB962C8B-B14F-4D97-AF65-F5344CB8AC3E}">
        <p14:creationId xmlns:p14="http://schemas.microsoft.com/office/powerpoint/2010/main" val="1867467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16</a:t>
            </a:fld>
            <a:endParaRPr lang="en-US"/>
          </a:p>
        </p:txBody>
      </p:sp>
    </p:spTree>
    <p:extLst>
      <p:ext uri="{BB962C8B-B14F-4D97-AF65-F5344CB8AC3E}">
        <p14:creationId xmlns:p14="http://schemas.microsoft.com/office/powerpoint/2010/main" val="1307636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17</a:t>
            </a:fld>
            <a:endParaRPr lang="en-US"/>
          </a:p>
        </p:txBody>
      </p:sp>
    </p:spTree>
    <p:extLst>
      <p:ext uri="{BB962C8B-B14F-4D97-AF65-F5344CB8AC3E}">
        <p14:creationId xmlns:p14="http://schemas.microsoft.com/office/powerpoint/2010/main" val="2641130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18</a:t>
            </a:fld>
            <a:endParaRPr lang="en-US"/>
          </a:p>
        </p:txBody>
      </p:sp>
    </p:spTree>
    <p:extLst>
      <p:ext uri="{BB962C8B-B14F-4D97-AF65-F5344CB8AC3E}">
        <p14:creationId xmlns:p14="http://schemas.microsoft.com/office/powerpoint/2010/main" val="1939972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19</a:t>
            </a:fld>
            <a:endParaRPr lang="en-US"/>
          </a:p>
        </p:txBody>
      </p:sp>
    </p:spTree>
    <p:extLst>
      <p:ext uri="{BB962C8B-B14F-4D97-AF65-F5344CB8AC3E}">
        <p14:creationId xmlns:p14="http://schemas.microsoft.com/office/powerpoint/2010/main" val="327380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a:t>
            </a:fld>
            <a:endParaRPr lang="en-US"/>
          </a:p>
        </p:txBody>
      </p:sp>
    </p:spTree>
    <p:extLst>
      <p:ext uri="{BB962C8B-B14F-4D97-AF65-F5344CB8AC3E}">
        <p14:creationId xmlns:p14="http://schemas.microsoft.com/office/powerpoint/2010/main" val="192685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20</a:t>
            </a:fld>
            <a:endParaRPr lang="en-US"/>
          </a:p>
        </p:txBody>
      </p:sp>
    </p:spTree>
    <p:extLst>
      <p:ext uri="{BB962C8B-B14F-4D97-AF65-F5344CB8AC3E}">
        <p14:creationId xmlns:p14="http://schemas.microsoft.com/office/powerpoint/2010/main" val="1953769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21</a:t>
            </a:fld>
            <a:endParaRPr lang="en-US"/>
          </a:p>
        </p:txBody>
      </p:sp>
    </p:spTree>
    <p:extLst>
      <p:ext uri="{BB962C8B-B14F-4D97-AF65-F5344CB8AC3E}">
        <p14:creationId xmlns:p14="http://schemas.microsoft.com/office/powerpoint/2010/main" val="2510229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22</a:t>
            </a:fld>
            <a:endParaRPr lang="en-US"/>
          </a:p>
        </p:txBody>
      </p:sp>
    </p:spTree>
    <p:extLst>
      <p:ext uri="{BB962C8B-B14F-4D97-AF65-F5344CB8AC3E}">
        <p14:creationId xmlns:p14="http://schemas.microsoft.com/office/powerpoint/2010/main" val="2344650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23</a:t>
            </a:fld>
            <a:endParaRPr lang="en-US"/>
          </a:p>
        </p:txBody>
      </p:sp>
    </p:spTree>
    <p:extLst>
      <p:ext uri="{BB962C8B-B14F-4D97-AF65-F5344CB8AC3E}">
        <p14:creationId xmlns:p14="http://schemas.microsoft.com/office/powerpoint/2010/main" val="255316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24</a:t>
            </a:fld>
            <a:endParaRPr lang="en-US"/>
          </a:p>
        </p:txBody>
      </p:sp>
    </p:spTree>
    <p:extLst>
      <p:ext uri="{BB962C8B-B14F-4D97-AF65-F5344CB8AC3E}">
        <p14:creationId xmlns:p14="http://schemas.microsoft.com/office/powerpoint/2010/main" val="4172920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25</a:t>
            </a:fld>
            <a:endParaRPr lang="en-US"/>
          </a:p>
        </p:txBody>
      </p:sp>
    </p:spTree>
    <p:extLst>
      <p:ext uri="{BB962C8B-B14F-4D97-AF65-F5344CB8AC3E}">
        <p14:creationId xmlns:p14="http://schemas.microsoft.com/office/powerpoint/2010/main" val="4153717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26</a:t>
            </a:fld>
            <a:endParaRPr lang="en-US"/>
          </a:p>
        </p:txBody>
      </p:sp>
    </p:spTree>
    <p:extLst>
      <p:ext uri="{BB962C8B-B14F-4D97-AF65-F5344CB8AC3E}">
        <p14:creationId xmlns:p14="http://schemas.microsoft.com/office/powerpoint/2010/main" val="1051295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27</a:t>
            </a:fld>
            <a:endParaRPr lang="en-US"/>
          </a:p>
        </p:txBody>
      </p:sp>
    </p:spTree>
    <p:extLst>
      <p:ext uri="{BB962C8B-B14F-4D97-AF65-F5344CB8AC3E}">
        <p14:creationId xmlns:p14="http://schemas.microsoft.com/office/powerpoint/2010/main" val="268228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3</a:t>
            </a:fld>
            <a:endParaRPr lang="en-US"/>
          </a:p>
        </p:txBody>
      </p:sp>
    </p:spTree>
    <p:extLst>
      <p:ext uri="{BB962C8B-B14F-4D97-AF65-F5344CB8AC3E}">
        <p14:creationId xmlns:p14="http://schemas.microsoft.com/office/powerpoint/2010/main" val="277509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4</a:t>
            </a:fld>
            <a:endParaRPr lang="en-US"/>
          </a:p>
        </p:txBody>
      </p:sp>
    </p:spTree>
    <p:extLst>
      <p:ext uri="{BB962C8B-B14F-4D97-AF65-F5344CB8AC3E}">
        <p14:creationId xmlns:p14="http://schemas.microsoft.com/office/powerpoint/2010/main" val="113239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5</a:t>
            </a:fld>
            <a:endParaRPr lang="en-US"/>
          </a:p>
        </p:txBody>
      </p:sp>
    </p:spTree>
    <p:extLst>
      <p:ext uri="{BB962C8B-B14F-4D97-AF65-F5344CB8AC3E}">
        <p14:creationId xmlns:p14="http://schemas.microsoft.com/office/powerpoint/2010/main" val="203124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6</a:t>
            </a:fld>
            <a:endParaRPr lang="en-US"/>
          </a:p>
        </p:txBody>
      </p:sp>
    </p:spTree>
    <p:extLst>
      <p:ext uri="{BB962C8B-B14F-4D97-AF65-F5344CB8AC3E}">
        <p14:creationId xmlns:p14="http://schemas.microsoft.com/office/powerpoint/2010/main" val="177384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7</a:t>
            </a:fld>
            <a:endParaRPr lang="en-US"/>
          </a:p>
        </p:txBody>
      </p:sp>
    </p:spTree>
    <p:extLst>
      <p:ext uri="{BB962C8B-B14F-4D97-AF65-F5344CB8AC3E}">
        <p14:creationId xmlns:p14="http://schemas.microsoft.com/office/powerpoint/2010/main" val="305964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8</a:t>
            </a:fld>
            <a:endParaRPr lang="en-US"/>
          </a:p>
        </p:txBody>
      </p:sp>
    </p:spTree>
    <p:extLst>
      <p:ext uri="{BB962C8B-B14F-4D97-AF65-F5344CB8AC3E}">
        <p14:creationId xmlns:p14="http://schemas.microsoft.com/office/powerpoint/2010/main" val="185755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9</a:t>
            </a:fld>
            <a:endParaRPr lang="en-US"/>
          </a:p>
        </p:txBody>
      </p:sp>
    </p:spTree>
    <p:extLst>
      <p:ext uri="{BB962C8B-B14F-4D97-AF65-F5344CB8AC3E}">
        <p14:creationId xmlns:p14="http://schemas.microsoft.com/office/powerpoint/2010/main" val="3096533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342187"/>
            <a:ext cx="7772400" cy="991343"/>
          </a:xfrm>
        </p:spPr>
        <p:txBody>
          <a:bodyPr>
            <a:normAutofit/>
          </a:bodyPr>
          <a:lstStyle>
            <a:lvl1pPr>
              <a:defRPr sz="54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CHUYÊN ĐỀ&gt;</a:t>
            </a:r>
            <a:endParaRPr lang="vi-VN"/>
          </a:p>
        </p:txBody>
      </p:sp>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282"/>
            <a:ext cx="9180512" cy="133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685800" y="2266950"/>
            <a:ext cx="7772400" cy="381000"/>
          </a:xfrm>
        </p:spPr>
        <p:txBody>
          <a:bodyPr>
            <a:noAutofit/>
          </a:bodyPr>
          <a:lstStyle>
            <a:lvl1pPr marL="0" indent="0" algn="ctr">
              <a:buNone/>
              <a:defRPr sz="24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học viên cao học ngành …..)</a:t>
            </a:r>
            <a:endParaRPr lang="vi-VN"/>
          </a:p>
        </p:txBody>
      </p:sp>
      <p:sp>
        <p:nvSpPr>
          <p:cNvPr id="22" name="Picture Placeholder 21"/>
          <p:cNvSpPr>
            <a:spLocks noGrp="1"/>
          </p:cNvSpPr>
          <p:nvPr>
            <p:ph type="pic" sz="quarter" idx="13"/>
          </p:nvPr>
        </p:nvSpPr>
        <p:spPr>
          <a:xfrm>
            <a:off x="3048000" y="2724150"/>
            <a:ext cx="3048000" cy="2057400"/>
          </a:xfrm>
        </p:spPr>
        <p:txBody>
          <a:bodyPr>
            <a:normAutofit/>
          </a:bodyPr>
          <a:lstStyle>
            <a:lvl1pPr>
              <a:defRPr sz="18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4803999"/>
            <a:ext cx="8740080" cy="288702"/>
          </a:xfrm>
        </p:spPr>
        <p:txBody>
          <a:bodyPr>
            <a:noAutofit/>
          </a:bodyPr>
          <a:lstStyle>
            <a:lvl1pPr marL="0" indent="0" algn="ctr">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4235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35118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3507854"/>
            <a:ext cx="1199972" cy="1199972"/>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478706" y="3501450"/>
            <a:ext cx="4032448" cy="799924"/>
          </a:xfrm>
          <a:prstGeom prst="rect">
            <a:avLst/>
          </a:prstGeom>
          <a:noFill/>
        </p:spPr>
        <p:txBody>
          <a:bodyPr wrap="square" lIns="108000" tIns="108000" rIns="108000" bIns="108000" rtlCol="0">
            <a:noAutofit/>
          </a:bodyPr>
          <a:lstStyle/>
          <a:p>
            <a:pPr algn="ctr"/>
            <a:r>
              <a:rPr lang="en-US" sz="20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731" y="4329346"/>
            <a:ext cx="3672407" cy="3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60390" y="3663487"/>
            <a:ext cx="801797" cy="9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75146" y="3677377"/>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7351" y="3651870"/>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36512" y="0"/>
            <a:ext cx="9215682" cy="3363838"/>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203598"/>
            <a:ext cx="7729020" cy="629183"/>
          </a:xfrm>
        </p:spPr>
        <p:txBody>
          <a:bodyPr/>
          <a:lstStyle>
            <a:lvl1pPr algn="l">
              <a:defRPr sz="4400">
                <a:solidFill>
                  <a:schemeClr val="bg1"/>
                </a:solidFill>
              </a:defRPr>
            </a:lvl1pPr>
          </a:lstStyle>
          <a:p>
            <a:r>
              <a:rPr lang="en-GB" noProof="0" dirty="0"/>
              <a:t>Title closure</a:t>
            </a:r>
          </a:p>
        </p:txBody>
      </p:sp>
    </p:spTree>
    <p:extLst>
      <p:ext uri="{BB962C8B-B14F-4D97-AF65-F5344CB8AC3E}">
        <p14:creationId xmlns:p14="http://schemas.microsoft.com/office/powerpoint/2010/main" val="79226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159410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1470"/>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Click to edit Master title style</a:t>
            </a:r>
            <a:endParaRPr lang="vi-VN"/>
          </a:p>
        </p:txBody>
      </p:sp>
      <p:sp>
        <p:nvSpPr>
          <p:cNvPr id="3" name="Content Placeholder 2"/>
          <p:cNvSpPr>
            <a:spLocks noGrp="1"/>
          </p:cNvSpPr>
          <p:nvPr>
            <p:ph idx="1"/>
          </p:nvPr>
        </p:nvSpPr>
        <p:spPr>
          <a:xfrm>
            <a:off x="152400" y="590550"/>
            <a:ext cx="883920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4767263"/>
            <a:ext cx="819200" cy="273844"/>
          </a:xfrm>
        </p:spPr>
        <p:txBody>
          <a:bodyPr/>
          <a:lstStyle/>
          <a:p>
            <a:fld id="{15BFCA54-6B67-44C2-89EB-D6940E9985E7}" type="slidenum">
              <a:rPr lang="vi-VN" smtClean="0"/>
              <a:t>‹#›</a:t>
            </a:fld>
            <a:endParaRPr lang="vi-VN"/>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cxnSp>
        <p:nvCxnSpPr>
          <p:cNvPr id="9" name="Straight Connector 8">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8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1">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179512" y="3219822"/>
            <a:ext cx="8712968" cy="405060"/>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79512" y="3624884"/>
            <a:ext cx="8712968" cy="706734"/>
          </a:xfrm>
        </p:spPr>
        <p:txBody>
          <a:bodyPr anchor="t"/>
          <a:lstStyle>
            <a:lvl1pPr algn="l">
              <a:defRPr sz="4000" b="1" cap="all"/>
            </a:lvl1pPr>
          </a:lstStyle>
          <a:p>
            <a:r>
              <a:rPr lang="en-US"/>
              <a:t>Click to edit Master title style</a:t>
            </a:r>
            <a:endParaRPr lang="vi-VN" dirty="0"/>
          </a:p>
        </p:txBody>
      </p:sp>
      <p:sp>
        <p:nvSpPr>
          <p:cNvPr id="8" name="Text Placeholder 2"/>
          <p:cNvSpPr>
            <a:spLocks noGrp="1"/>
          </p:cNvSpPr>
          <p:nvPr>
            <p:ph type="body" idx="13"/>
          </p:nvPr>
        </p:nvSpPr>
        <p:spPr>
          <a:xfrm>
            <a:off x="179512" y="4340920"/>
            <a:ext cx="8712968" cy="455984"/>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84" y="267494"/>
            <a:ext cx="1199972" cy="1199972"/>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3131840" y="206152"/>
            <a:ext cx="5760640" cy="3013668"/>
          </a:xfrm>
        </p:spPr>
        <p:txBody>
          <a:bodyPr>
            <a:normAutofit/>
          </a:bodyPr>
          <a:lstStyle>
            <a:lvl1pPr>
              <a:defRPr sz="1800"/>
            </a:lvl1pPr>
          </a:lstStyle>
          <a:p>
            <a:r>
              <a:rPr lang="en-US"/>
              <a:t>Click icon to add picture</a:t>
            </a:r>
            <a:endParaRPr lang="vi-VN" dirty="0"/>
          </a:p>
        </p:txBody>
      </p:sp>
      <p:sp>
        <p:nvSpPr>
          <p:cNvPr id="10" name="Text Placeholder 9">
            <a:extLst>
              <a:ext uri="{FF2B5EF4-FFF2-40B4-BE49-F238E27FC236}">
                <a16:creationId xmlns="" xmlns:a16="http://schemas.microsoft.com/office/drawing/2014/main" id="{04A4E651-77FA-4111-9C3D-CE7DBCB46993}"/>
              </a:ext>
            </a:extLst>
          </p:cNvPr>
          <p:cNvSpPr>
            <a:spLocks noGrp="1"/>
          </p:cNvSpPr>
          <p:nvPr>
            <p:ph type="body" sz="quarter" idx="15"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475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cxnSp>
        <p:nvCxnSpPr>
          <p:cNvPr id="10" name="Straight Connector 9">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1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5" name="Content Placeholder 4"/>
          <p:cNvSpPr>
            <a:spLocks noGrp="1"/>
          </p:cNvSpPr>
          <p:nvPr>
            <p:ph sz="quarter" idx="11"/>
          </p:nvPr>
        </p:nvSpPr>
        <p:spPr>
          <a:xfrm>
            <a:off x="151729" y="590550"/>
            <a:ext cx="8839200" cy="1981200"/>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2647950"/>
            <a:ext cx="8839200" cy="2012032"/>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wo Content And Picture">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7620000" y="819150"/>
            <a:ext cx="1080000" cy="1440000"/>
          </a:xfrm>
        </p:spPr>
        <p:txBody>
          <a:bodyPr>
            <a:normAutofit/>
          </a:bodyPr>
          <a:lstStyle>
            <a:lvl1pPr marL="0" indent="0">
              <a:buNone/>
              <a:defRPr sz="12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2952750"/>
            <a:ext cx="1080000" cy="1440000"/>
          </a:xfrm>
        </p:spPr>
        <p:txBody>
          <a:bodyPr>
            <a:normAutofit/>
          </a:bodyPr>
          <a:lstStyle>
            <a:lvl1pPr marL="0" indent="0">
              <a:buNone/>
              <a:defRPr sz="1200" baseline="0"/>
            </a:lvl1pPr>
          </a:lstStyle>
          <a:p>
            <a:r>
              <a:rPr lang="en-US"/>
              <a:t>Ảnh của giảng viên</a:t>
            </a:r>
            <a:endParaRPr lang="vi-VN"/>
          </a:p>
        </p:txBody>
      </p:sp>
      <p:cxnSp>
        <p:nvCxnSpPr>
          <p:cNvPr id="14" name="Straight Connector 13">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590550"/>
            <a:ext cx="716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2724150"/>
            <a:ext cx="716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4803998"/>
            <a:ext cx="8839200" cy="28235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3361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ntent &amp; 2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4714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9154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89831"/>
            <a:ext cx="2209800" cy="4069482"/>
          </a:xfrm>
        </p:spPr>
        <p:txBody>
          <a:bodyPr>
            <a:normAutofit/>
          </a:bodyPr>
          <a:lstStyle>
            <a:lvl1pPr>
              <a:defRPr sz="1800"/>
            </a:lvl1pPr>
          </a:lstStyle>
          <a:p>
            <a:r>
              <a:rPr lang="en-US"/>
              <a:t>Click icon to add picture</a:t>
            </a:r>
            <a:endParaRPr lang="vi-VN"/>
          </a:p>
        </p:txBody>
      </p:sp>
      <p:sp>
        <p:nvSpPr>
          <p:cNvPr id="10" name="Picture Placeholder 5"/>
          <p:cNvSpPr>
            <a:spLocks noGrp="1"/>
          </p:cNvSpPr>
          <p:nvPr>
            <p:ph type="pic" sz="quarter" idx="15"/>
          </p:nvPr>
        </p:nvSpPr>
        <p:spPr>
          <a:xfrm>
            <a:off x="6858000" y="590550"/>
            <a:ext cx="2164432" cy="4069482"/>
          </a:xfrm>
        </p:spPr>
        <p:txBody>
          <a:bodyPr>
            <a:normAutofit/>
          </a:bodyPr>
          <a:lstStyle>
            <a:lvl1pPr>
              <a:defRPr sz="1800"/>
            </a:lvl1pPr>
          </a:lstStyle>
          <a:p>
            <a:r>
              <a:rPr lang="en-US"/>
              <a:t>Click icon to add picture</a:t>
            </a:r>
            <a:endParaRPr lang="vi-VN"/>
          </a:p>
        </p:txBody>
      </p:sp>
      <p:cxnSp>
        <p:nvCxnSpPr>
          <p:cNvPr id="11" name="Straight Connector 10">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5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ntent &amp; 4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90551"/>
            <a:ext cx="2133600" cy="1981200"/>
          </a:xfrm>
        </p:spPr>
        <p:txBody>
          <a:bodyPr>
            <a:normAutofit/>
          </a:bodyPr>
          <a:lstStyle>
            <a:lvl1pPr>
              <a:defRPr sz="1800"/>
            </a:lvl1pPr>
          </a:lstStyle>
          <a:p>
            <a:r>
              <a:rPr lang="en-US"/>
              <a:t>Click icon to add picture</a:t>
            </a:r>
            <a:endParaRPr lang="vi-VN"/>
          </a:p>
        </p:txBody>
      </p:sp>
      <p:cxnSp>
        <p:nvCxnSpPr>
          <p:cNvPr id="13" name="Straight Connector 12">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5"/>
          </p:nvPr>
        </p:nvSpPr>
        <p:spPr>
          <a:xfrm>
            <a:off x="6858000" y="590551"/>
            <a:ext cx="2133600" cy="1981200"/>
          </a:xfrm>
        </p:spPr>
        <p:txBody>
          <a:bodyPr>
            <a:normAutofit/>
          </a:bodyPr>
          <a:lstStyle>
            <a:lvl1pPr>
              <a:defRPr sz="1800"/>
            </a:lvl1pPr>
          </a:lstStyle>
          <a:p>
            <a:r>
              <a:rPr lang="en-US"/>
              <a:t>Click icon to add picture</a:t>
            </a:r>
            <a:endParaRPr lang="vi-VN"/>
          </a:p>
        </p:txBody>
      </p:sp>
      <p:sp>
        <p:nvSpPr>
          <p:cNvPr id="17" name="Picture Placeholder 5"/>
          <p:cNvSpPr>
            <a:spLocks noGrp="1"/>
          </p:cNvSpPr>
          <p:nvPr>
            <p:ph type="pic" sz="quarter" idx="16"/>
          </p:nvPr>
        </p:nvSpPr>
        <p:spPr>
          <a:xfrm>
            <a:off x="4577195" y="2647950"/>
            <a:ext cx="2133600" cy="1981200"/>
          </a:xfrm>
        </p:spPr>
        <p:txBody>
          <a:bodyPr>
            <a:normAutofit/>
          </a:bodyPr>
          <a:lstStyle>
            <a:lvl1pPr>
              <a:defRPr sz="1800"/>
            </a:lvl1pPr>
          </a:lstStyle>
          <a:p>
            <a:r>
              <a:rPr lang="en-US"/>
              <a:t>Click icon to add picture</a:t>
            </a:r>
            <a:endParaRPr lang="vi-VN"/>
          </a:p>
        </p:txBody>
      </p:sp>
      <p:sp>
        <p:nvSpPr>
          <p:cNvPr id="18" name="Picture Placeholder 5"/>
          <p:cNvSpPr>
            <a:spLocks noGrp="1"/>
          </p:cNvSpPr>
          <p:nvPr>
            <p:ph type="pic" sz="quarter" idx="17"/>
          </p:nvPr>
        </p:nvSpPr>
        <p:spPr>
          <a:xfrm>
            <a:off x="6863195" y="2647950"/>
            <a:ext cx="2133600" cy="1981200"/>
          </a:xfrm>
        </p:spPr>
        <p:txBody>
          <a:bodyPr>
            <a:normAutofit/>
          </a:bodyPr>
          <a:lstStyle>
            <a:lvl1pPr>
              <a:defRPr sz="1800"/>
            </a:lvl1pPr>
          </a:lstStyle>
          <a:p>
            <a:r>
              <a:rPr lang="en-US"/>
              <a:t>Click icon to add picture</a:t>
            </a:r>
            <a:endParaRPr lang="vi-VN"/>
          </a:p>
        </p:txBody>
      </p:sp>
    </p:spTree>
    <p:extLst>
      <p:ext uri="{BB962C8B-B14F-4D97-AF65-F5344CB8AC3E}">
        <p14:creationId xmlns:p14="http://schemas.microsoft.com/office/powerpoint/2010/main" val="399810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152400" y="4803999"/>
            <a:ext cx="8596313"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4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51470"/>
            <a:ext cx="8839200" cy="462880"/>
          </a:xfrm>
          <a:prstGeom prst="rect">
            <a:avLst/>
          </a:prstGeom>
        </p:spPr>
        <p:txBody>
          <a:bodyPr vert="horz" lIns="91440" tIns="45720" rIns="91440" bIns="45720" rtlCol="0" anchor="ctr">
            <a:noAutofit/>
          </a:bodyPr>
          <a:lstStyle/>
          <a:p>
            <a:r>
              <a:rPr lang="en-US"/>
              <a:t>Click to edit Master title style</a:t>
            </a:r>
            <a:endParaRPr lang="vi-VN"/>
          </a:p>
        </p:txBody>
      </p:sp>
      <p:sp>
        <p:nvSpPr>
          <p:cNvPr id="3" name="Text Placeholder 2"/>
          <p:cNvSpPr>
            <a:spLocks noGrp="1"/>
          </p:cNvSpPr>
          <p:nvPr>
            <p:ph type="body" idx="1"/>
          </p:nvPr>
        </p:nvSpPr>
        <p:spPr>
          <a:xfrm>
            <a:off x="152400" y="590550"/>
            <a:ext cx="8839200" cy="40040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4"/>
          </p:nvPr>
        </p:nvSpPr>
        <p:spPr>
          <a:xfrm>
            <a:off x="7596336" y="4818186"/>
            <a:ext cx="129614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BFCA54-6B67-44C2-89EB-D6940E9985E7}" type="slidenum">
              <a:rPr lang="vi-VN" smtClean="0"/>
              <a:t>‹#›</a:t>
            </a:fld>
            <a:endParaRPr lang="vi-VN"/>
          </a:p>
        </p:txBody>
      </p:sp>
    </p:spTree>
    <p:extLst>
      <p:ext uri="{BB962C8B-B14F-4D97-AF65-F5344CB8AC3E}">
        <p14:creationId xmlns:p14="http://schemas.microsoft.com/office/powerpoint/2010/main" val="315010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4" r:id="rId6"/>
    <p:sldLayoutId id="2147483661" r:id="rId7"/>
    <p:sldLayoutId id="2147483662" r:id="rId8"/>
    <p:sldLayoutId id="2147483654" r:id="rId9"/>
    <p:sldLayoutId id="2147483655" r:id="rId10"/>
    <p:sldLayoutId id="2147483663" r:id="rId11"/>
    <p:sldLayoutId id="21474836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2800"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342900" indent="-342900" algn="just" defTabSz="91440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1pPr>
      <a:lvl2pPr marL="742950" indent="-285750" algn="just" defTabSz="914400" rtl="0" eaLnBrk="1" latinLnBrk="0" hangingPunct="1">
        <a:spcBef>
          <a:spcPct val="20000"/>
        </a:spcBef>
        <a:buFont typeface="Arial" pitchFamily="34" charset="0"/>
        <a:buChar char="–"/>
        <a:defRPr sz="2000" b="0" i="0" u="none" kern="1200">
          <a:solidFill>
            <a:schemeClr val="tx1"/>
          </a:solidFill>
          <a:effectLst/>
          <a:latin typeface="UTM Swiss Condensed" pitchFamily="2" charset="-93"/>
          <a:ea typeface="+mn-ea"/>
          <a:cs typeface="Arial" pitchFamily="34" charset="0"/>
        </a:defRPr>
      </a:lvl2pPr>
      <a:lvl3pPr marL="1143000" indent="-228600" algn="just" defTabSz="914400" rtl="0" eaLnBrk="1" latinLnBrk="0" hangingPunct="1">
        <a:spcBef>
          <a:spcPct val="20000"/>
        </a:spcBef>
        <a:buFont typeface="Arial" pitchFamily="34" charset="0"/>
        <a:buChar char="•"/>
        <a:defRPr sz="1800" kern="1200">
          <a:solidFill>
            <a:schemeClr val="tx1"/>
          </a:solidFill>
          <a:effectLst/>
          <a:latin typeface="UTM Swiss Condensed" pitchFamily="2" charset="-93"/>
          <a:ea typeface="+mn-ea"/>
          <a:cs typeface="Arial" pitchFamily="34" charset="0"/>
        </a:defRPr>
      </a:lvl3pPr>
      <a:lvl4pPr marL="16002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4pPr>
      <a:lvl5pPr marL="20574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8" Type="http://schemas.openxmlformats.org/officeDocument/2006/relationships/hyperlink" Target="https://www.facebook.com/hoisinhvien.dhv/" TargetMode="External"/><Relationship Id="rId3" Type="http://schemas.openxmlformats.org/officeDocument/2006/relationships/notesSlide" Target="../notesSlides/notesSlide23.xml"/><Relationship Id="rId7" Type="http://schemas.openxmlformats.org/officeDocument/2006/relationships/hyperlink" Target="https://www.facebook.com/doanthanhniendhv/" TargetMode="Externa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hyperlink" Target="https://www.facebook.com/bophanmotcuadaihocvinh/" TargetMode="External"/><Relationship Id="rId5" Type="http://schemas.openxmlformats.org/officeDocument/2006/relationships/hyperlink" Target="https://www.facebook.com/tuvantuyensinhdhv/" TargetMode="External"/><Relationship Id="rId10" Type="http://schemas.openxmlformats.org/officeDocument/2006/relationships/image" Target="../media/image22.png"/><Relationship Id="rId4" Type="http://schemas.openxmlformats.org/officeDocument/2006/relationships/hyperlink" Target="https://www.facebook.com/daihocvinh182leduan/inbox/" TargetMode="External"/><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hyperlink" Target="http://hoisinhvien.vinhuni.edu.vn/" TargetMode="External"/><Relationship Id="rId13" Type="http://schemas.openxmlformats.org/officeDocument/2006/relationships/hyperlink" Target="http://vienktcn.vinhuni.edu.vn/" TargetMode="External"/><Relationship Id="rId18" Type="http://schemas.openxmlformats.org/officeDocument/2006/relationships/hyperlink" Target="http://khoakinhte.vinhuni.edu.vn/" TargetMode="External"/><Relationship Id="rId3" Type="http://schemas.openxmlformats.org/officeDocument/2006/relationships/notesSlide" Target="../notesSlides/notesSlide24.xml"/><Relationship Id="rId21" Type="http://schemas.openxmlformats.org/officeDocument/2006/relationships/hyperlink" Target="http://khoaxaydung.vinhuni.edu.vn/" TargetMode="External"/><Relationship Id="rId7" Type="http://schemas.openxmlformats.org/officeDocument/2006/relationships/hyperlink" Target="http://doanthanhnien.vinhuni.edu.vn/" TargetMode="External"/><Relationship Id="rId12" Type="http://schemas.openxmlformats.org/officeDocument/2006/relationships/hyperlink" Target="http://vienkhxhnv.vinhuni.edu.vn/" TargetMode="External"/><Relationship Id="rId17" Type="http://schemas.openxmlformats.org/officeDocument/2006/relationships/hyperlink" Target="http://khoagdtc.vinhuni.edu.vn/" TargetMode="External"/><Relationship Id="rId2" Type="http://schemas.openxmlformats.org/officeDocument/2006/relationships/slideLayout" Target="../slideLayouts/slideLayout4.xml"/><Relationship Id="rId16" Type="http://schemas.openxmlformats.org/officeDocument/2006/relationships/hyperlink" Target="http://khoagiaoduc.vinhuni.edu.vn/" TargetMode="External"/><Relationship Id="rId20" Type="http://schemas.openxmlformats.org/officeDocument/2006/relationships/hyperlink" Target="http://khoaspnn.vinhuni.edu.vn/" TargetMode="External"/><Relationship Id="rId1" Type="http://schemas.openxmlformats.org/officeDocument/2006/relationships/tags" Target="../tags/tag25.xml"/><Relationship Id="rId6" Type="http://schemas.openxmlformats.org/officeDocument/2006/relationships/hyperlink" Target="http://congdoan.vinhuni.edu.vn/" TargetMode="External"/><Relationship Id="rId11" Type="http://schemas.openxmlformats.org/officeDocument/2006/relationships/hyperlink" Target="http://vienspxh.vinhuni.edu.vn/" TargetMode="External"/><Relationship Id="rId5" Type="http://schemas.openxmlformats.org/officeDocument/2006/relationships/hyperlink" Target="http://danguy.vinhuni.edu.vn/" TargetMode="External"/><Relationship Id="rId15" Type="http://schemas.openxmlformats.org/officeDocument/2006/relationships/hyperlink" Target="http://viennntn.vinhuni.edu.vn/" TargetMode="External"/><Relationship Id="rId10" Type="http://schemas.openxmlformats.org/officeDocument/2006/relationships/hyperlink" Target="http://viensptn.vinhuni.edu.vn/" TargetMode="External"/><Relationship Id="rId19" Type="http://schemas.openxmlformats.org/officeDocument/2006/relationships/hyperlink" Target="http://khoaluat.vinhuni.edu.vn/" TargetMode="External"/><Relationship Id="rId4" Type="http://schemas.openxmlformats.org/officeDocument/2006/relationships/hyperlink" Target="http://vinhuni.edu.vn/" TargetMode="External"/><Relationship Id="rId9" Type="http://schemas.openxmlformats.org/officeDocument/2006/relationships/hyperlink" Target="http://hoicuuchienbinh.vinhuni.edu.vn/" TargetMode="External"/><Relationship Id="rId14" Type="http://schemas.openxmlformats.org/officeDocument/2006/relationships/hyperlink" Target="http://viencnhsmt.vinhuni.edu.v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phongctcthssv.vinhuni.edu.vn/" TargetMode="External"/><Relationship Id="rId13" Type="http://schemas.openxmlformats.org/officeDocument/2006/relationships/hyperlink" Target="http://phongkhhtqt.vinhuni.edu.vn/" TargetMode="External"/><Relationship Id="rId18" Type="http://schemas.openxmlformats.org/officeDocument/2006/relationships/hyperlink" Target="http://tramyte.vinhuni.edu.vn/" TargetMode="External"/><Relationship Id="rId26" Type="http://schemas.openxmlformats.org/officeDocument/2006/relationships/hyperlink" Target="http://thuvien.vinhuni.edu.vn/" TargetMode="External"/><Relationship Id="rId3" Type="http://schemas.openxmlformats.org/officeDocument/2006/relationships/notesSlide" Target="../notesSlides/notesSlide25.xml"/><Relationship Id="rId21" Type="http://schemas.openxmlformats.org/officeDocument/2006/relationships/hyperlink" Target="http://trungtamdbcl.vinhuni.edu.vn/" TargetMode="External"/><Relationship Id="rId7" Type="http://schemas.openxmlformats.org/officeDocument/2006/relationships/hyperlink" Target="http://nhaxuatban.vinhuni.edu.vn/" TargetMode="External"/><Relationship Id="rId12" Type="http://schemas.openxmlformats.org/officeDocument/2006/relationships/hyperlink" Target="http://phongkhtc.vinhuni.edu.vn/" TargetMode="External"/><Relationship Id="rId17" Type="http://schemas.openxmlformats.org/officeDocument/2006/relationships/hyperlink" Target="http://banqlcs2.vinhuni.edu.vn/" TargetMode="External"/><Relationship Id="rId25" Type="http://schemas.openxmlformats.org/officeDocument/2006/relationships/hyperlink" Target="http://trungtamnoitru.vinhuni.edu.vn/" TargetMode="External"/><Relationship Id="rId2" Type="http://schemas.openxmlformats.org/officeDocument/2006/relationships/slideLayout" Target="../slideLayouts/slideLayout4.xml"/><Relationship Id="rId16" Type="http://schemas.openxmlformats.org/officeDocument/2006/relationships/hyperlink" Target="http://phongtccb.vinhuni.edu.vn/" TargetMode="External"/><Relationship Id="rId20" Type="http://schemas.openxmlformats.org/officeDocument/2006/relationships/hyperlink" Target="http://trungtambdnvsp.vinhuni.edu.vn/" TargetMode="External"/><Relationship Id="rId1" Type="http://schemas.openxmlformats.org/officeDocument/2006/relationships/tags" Target="../tags/tag26.xml"/><Relationship Id="rId6" Type="http://schemas.openxmlformats.org/officeDocument/2006/relationships/hyperlink" Target="http://vpdangdoan.vinhuni.edu.vn/" TargetMode="External"/><Relationship Id="rId11" Type="http://schemas.openxmlformats.org/officeDocument/2006/relationships/hyperlink" Target="http://phonghcth.vinhuni.edu.vn/" TargetMode="External"/><Relationship Id="rId24" Type="http://schemas.openxmlformats.org/officeDocument/2006/relationships/hyperlink" Target="http://trungtamgdqpan.vinhuni.edu.vn/" TargetMode="External"/><Relationship Id="rId5" Type="http://schemas.openxmlformats.org/officeDocument/2006/relationships/hyperlink" Target="http://truongthptchuyen.vinhuni.edu.vn/" TargetMode="External"/><Relationship Id="rId15" Type="http://schemas.openxmlformats.org/officeDocument/2006/relationships/hyperlink" Target="http://phongttgd.vinhuni.edu.vn/" TargetMode="External"/><Relationship Id="rId23" Type="http://schemas.openxmlformats.org/officeDocument/2006/relationships/hyperlink" Target="http://trungtamgdtx.vinhuni.edu.vn/" TargetMode="External"/><Relationship Id="rId28" Type="http://schemas.openxmlformats.org/officeDocument/2006/relationships/hyperlink" Target="http://trungtamthtn.vinhuni.edu.vn/" TargetMode="External"/><Relationship Id="rId10" Type="http://schemas.openxmlformats.org/officeDocument/2006/relationships/hyperlink" Target="http://phongdaotaosdh.vinhuni.edu.vn/" TargetMode="External"/><Relationship Id="rId19" Type="http://schemas.openxmlformats.org/officeDocument/2006/relationships/hyperlink" Target="http://trungtamcntt.vinhuni.edu.vn/" TargetMode="External"/><Relationship Id="rId4" Type="http://schemas.openxmlformats.org/officeDocument/2006/relationships/hyperlink" Target="http://truongthsp.vinhuni.edu.vn/" TargetMode="External"/><Relationship Id="rId9" Type="http://schemas.openxmlformats.org/officeDocument/2006/relationships/hyperlink" Target="http://phongdaotao.vinhuni.edu.vn/" TargetMode="External"/><Relationship Id="rId14" Type="http://schemas.openxmlformats.org/officeDocument/2006/relationships/hyperlink" Target="http://phongquantri.vinhuni.edu.vn/" TargetMode="External"/><Relationship Id="rId22" Type="http://schemas.openxmlformats.org/officeDocument/2006/relationships/hyperlink" Target="http://hotrosinhvien.vinhuni.edu.vn/" TargetMode="External"/><Relationship Id="rId27" Type="http://schemas.openxmlformats.org/officeDocument/2006/relationships/hyperlink" Target="http://lib.vinhuni.edu.v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dann.vinhuni.edu.vn/" TargetMode="External"/><Relationship Id="rId13" Type="http://schemas.openxmlformats.org/officeDocument/2006/relationships/hyperlink" Target="http://ioffice.vinhuni.edu.vn/" TargetMode="External"/><Relationship Id="rId3" Type="http://schemas.openxmlformats.org/officeDocument/2006/relationships/notesSlide" Target="../notesSlides/notesSlide26.xml"/><Relationship Id="rId7" Type="http://schemas.openxmlformats.org/officeDocument/2006/relationships/hyperlink" Target="http://vpthanhhoa.vinhuni.edu.vn/" TargetMode="External"/><Relationship Id="rId12" Type="http://schemas.openxmlformats.org/officeDocument/2006/relationships/hyperlink" Target="http://elearning.vinhuni.edu.vn/" TargetMode="Externa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hyperlink" Target="http://vphochiminh.vinhuni.edu.vn/" TargetMode="External"/><Relationship Id="rId11" Type="http://schemas.openxmlformats.org/officeDocument/2006/relationships/hyperlink" Target="http://sinhvien.vinhuni.edu.vn/" TargetMode="External"/><Relationship Id="rId5" Type="http://schemas.openxmlformats.org/officeDocument/2006/relationships/hyperlink" Target="http://trungtamncknst.vinhuni.edu.vn/" TargetMode="External"/><Relationship Id="rId15" Type="http://schemas.openxmlformats.org/officeDocument/2006/relationships/hyperlink" Target="http://doit.vinhuni.edu.vn/" TargetMode="External"/><Relationship Id="rId10" Type="http://schemas.openxmlformats.org/officeDocument/2006/relationships/hyperlink" Target="http://canbo.vinhuni.edu.vn/" TargetMode="External"/><Relationship Id="rId4" Type="http://schemas.openxmlformats.org/officeDocument/2006/relationships/hyperlink" Target="http://cea.vinhuni.edu.vn/" TargetMode="External"/><Relationship Id="rId9" Type="http://schemas.openxmlformats.org/officeDocument/2006/relationships/hyperlink" Target="http://dgnlnn.vinhuni.edu.vn/" TargetMode="External"/><Relationship Id="rId14" Type="http://schemas.openxmlformats.org/officeDocument/2006/relationships/hyperlink" Target="http://layykien.vinhuni.edu.vn/"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7.tiff"/><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0.tiff"/><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2.tiff"/><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129" y="1581150"/>
            <a:ext cx="7772400" cy="1981200"/>
          </a:xfrm>
        </p:spPr>
        <p:txBody>
          <a:bodyPr>
            <a:normAutofit/>
          </a:bodyPr>
          <a:lstStyle/>
          <a:p>
            <a:r>
              <a:rPr lang="en-US" altLang="en-US" sz="1800" dirty="0">
                <a:solidFill>
                  <a:srgbClr val="0000FF"/>
                </a:solidFill>
                <a:latin typeface="Times New Roman" pitchFamily="18" charset="0"/>
                <a:cs typeface="Times New Roman" pitchFamily="18" charset="0"/>
              </a:rPr>
              <a:t>TĂNG CƯỜNG GIÁO DỤC CHÍNH TRỊ TƯ TƯỞNG ĐỐI VỚI HỌC SINH, SINH VIÊN TRÊN MÔI TRƯỜNG MẠNG ĐẾN NĂM 2025 </a:t>
            </a:r>
            <a:br>
              <a:rPr lang="en-US" altLang="en-US" sz="1800" dirty="0">
                <a:solidFill>
                  <a:srgbClr val="0000FF"/>
                </a:solidFill>
                <a:latin typeface="Times New Roman" pitchFamily="18" charset="0"/>
                <a:cs typeface="Times New Roman" pitchFamily="18" charset="0"/>
              </a:rPr>
            </a:br>
            <a:r>
              <a:rPr lang="en-US" altLang="en-US" sz="2000" b="0" dirty="0">
                <a:solidFill>
                  <a:srgbClr val="0000FF"/>
                </a:solidFill>
                <a:latin typeface="Times New Roman" pitchFamily="18" charset="0"/>
                <a:cs typeface="Times New Roman" pitchFamily="18" charset="0"/>
              </a:rPr>
              <a:t>(</a:t>
            </a:r>
            <a:r>
              <a:rPr lang="en-US" altLang="en-US" sz="2000" b="0" dirty="0" err="1">
                <a:solidFill>
                  <a:srgbClr val="0000FF"/>
                </a:solidFill>
                <a:latin typeface="Times New Roman" pitchFamily="18" charset="0"/>
                <a:cs typeface="Times New Roman" pitchFamily="18" charset="0"/>
              </a:rPr>
              <a:t>Kế</a:t>
            </a:r>
            <a:r>
              <a:rPr lang="en-US" altLang="en-US" sz="2000" b="0" dirty="0">
                <a:solidFill>
                  <a:srgbClr val="0000FF"/>
                </a:solidFill>
                <a:latin typeface="Times New Roman" pitchFamily="18" charset="0"/>
                <a:cs typeface="Times New Roman" pitchFamily="18" charset="0"/>
              </a:rPr>
              <a:t> </a:t>
            </a:r>
            <a:r>
              <a:rPr lang="en-US" altLang="en-US" sz="2000" b="0" dirty="0" err="1">
                <a:solidFill>
                  <a:srgbClr val="0000FF"/>
                </a:solidFill>
                <a:latin typeface="Times New Roman" pitchFamily="18" charset="0"/>
                <a:cs typeface="Times New Roman" pitchFamily="18" charset="0"/>
              </a:rPr>
              <a:t>hoạch</a:t>
            </a:r>
            <a:r>
              <a:rPr lang="en-US" altLang="en-US" sz="2000" b="0" dirty="0">
                <a:solidFill>
                  <a:srgbClr val="0000FF"/>
                </a:solidFill>
                <a:latin typeface="Times New Roman" pitchFamily="18" charset="0"/>
                <a:cs typeface="Times New Roman" pitchFamily="18" charset="0"/>
              </a:rPr>
              <a:t> </a:t>
            </a:r>
            <a:r>
              <a:rPr lang="en-US" altLang="en-US" sz="2000" b="0" dirty="0" err="1">
                <a:solidFill>
                  <a:srgbClr val="0000FF"/>
                </a:solidFill>
                <a:latin typeface="Times New Roman" pitchFamily="18" charset="0"/>
                <a:cs typeface="Times New Roman" pitchFamily="18" charset="0"/>
              </a:rPr>
              <a:t>số</a:t>
            </a:r>
            <a:r>
              <a:rPr lang="en-US" altLang="en-US" sz="2000" b="0" dirty="0">
                <a:solidFill>
                  <a:srgbClr val="0000FF"/>
                </a:solidFill>
                <a:latin typeface="Times New Roman" pitchFamily="18" charset="0"/>
                <a:cs typeface="Times New Roman" pitchFamily="18" charset="0"/>
              </a:rPr>
              <a:t> 28/ KH - ĐHV </a:t>
            </a:r>
            <a:r>
              <a:rPr lang="en-US" altLang="en-US" sz="2000" b="0" dirty="0" err="1">
                <a:solidFill>
                  <a:srgbClr val="0000FF"/>
                </a:solidFill>
                <a:latin typeface="Times New Roman" pitchFamily="18" charset="0"/>
                <a:cs typeface="Times New Roman" pitchFamily="18" charset="0"/>
              </a:rPr>
              <a:t>ngày</a:t>
            </a:r>
            <a:r>
              <a:rPr lang="en-US" altLang="en-US" sz="2000" b="0" dirty="0">
                <a:solidFill>
                  <a:srgbClr val="0000FF"/>
                </a:solidFill>
                <a:latin typeface="Times New Roman" pitchFamily="18" charset="0"/>
                <a:cs typeface="Times New Roman" pitchFamily="18" charset="0"/>
              </a:rPr>
              <a:t> 6/5/2020 </a:t>
            </a:r>
            <a:r>
              <a:rPr lang="en-US" altLang="en-US" sz="2000" b="0" dirty="0" err="1">
                <a:solidFill>
                  <a:srgbClr val="0000FF"/>
                </a:solidFill>
                <a:latin typeface="Times New Roman" pitchFamily="18" charset="0"/>
                <a:cs typeface="Times New Roman" pitchFamily="18" charset="0"/>
              </a:rPr>
              <a:t>của</a:t>
            </a:r>
            <a:r>
              <a:rPr lang="en-US" altLang="en-US" sz="2000" b="0" dirty="0">
                <a:solidFill>
                  <a:srgbClr val="0000FF"/>
                </a:solidFill>
                <a:latin typeface="Times New Roman" pitchFamily="18" charset="0"/>
                <a:cs typeface="Times New Roman" pitchFamily="18" charset="0"/>
              </a:rPr>
              <a:t> </a:t>
            </a:r>
            <a:r>
              <a:rPr lang="en-US" altLang="en-US" sz="2000" b="0" dirty="0" err="1">
                <a:solidFill>
                  <a:srgbClr val="0000FF"/>
                </a:solidFill>
                <a:latin typeface="Times New Roman" pitchFamily="18" charset="0"/>
                <a:cs typeface="Times New Roman" pitchFamily="18" charset="0"/>
              </a:rPr>
              <a:t>Trường</a:t>
            </a:r>
            <a:r>
              <a:rPr lang="en-US" altLang="en-US" sz="2000" b="0" dirty="0">
                <a:solidFill>
                  <a:srgbClr val="0000FF"/>
                </a:solidFill>
                <a:latin typeface="Times New Roman" pitchFamily="18" charset="0"/>
                <a:cs typeface="Times New Roman" pitchFamily="18" charset="0"/>
              </a:rPr>
              <a:t> </a:t>
            </a:r>
            <a:r>
              <a:rPr lang="en-US" altLang="en-US" sz="2000" b="0" dirty="0" err="1">
                <a:solidFill>
                  <a:srgbClr val="0000FF"/>
                </a:solidFill>
                <a:latin typeface="Times New Roman" pitchFamily="18" charset="0"/>
                <a:cs typeface="Times New Roman" pitchFamily="18" charset="0"/>
              </a:rPr>
              <a:t>Đại</a:t>
            </a:r>
            <a:r>
              <a:rPr lang="en-US" altLang="en-US" sz="2000" b="0" dirty="0">
                <a:solidFill>
                  <a:srgbClr val="0000FF"/>
                </a:solidFill>
                <a:latin typeface="Times New Roman" pitchFamily="18" charset="0"/>
                <a:cs typeface="Times New Roman" pitchFamily="18" charset="0"/>
              </a:rPr>
              <a:t> </a:t>
            </a:r>
            <a:r>
              <a:rPr lang="en-US" altLang="en-US" sz="2000" b="0" dirty="0" err="1">
                <a:solidFill>
                  <a:srgbClr val="0000FF"/>
                </a:solidFill>
                <a:latin typeface="Times New Roman" pitchFamily="18" charset="0"/>
                <a:cs typeface="Times New Roman" pitchFamily="18" charset="0"/>
              </a:rPr>
              <a:t>học</a:t>
            </a:r>
            <a:r>
              <a:rPr lang="en-US" altLang="en-US" sz="2000" b="0" dirty="0">
                <a:solidFill>
                  <a:srgbClr val="0000FF"/>
                </a:solidFill>
                <a:latin typeface="Times New Roman" pitchFamily="18" charset="0"/>
                <a:cs typeface="Times New Roman" pitchFamily="18" charset="0"/>
              </a:rPr>
              <a:t> </a:t>
            </a:r>
            <a:r>
              <a:rPr lang="en-US" altLang="en-US" sz="2000" b="0" dirty="0" err="1">
                <a:solidFill>
                  <a:srgbClr val="0000FF"/>
                </a:solidFill>
                <a:latin typeface="Times New Roman" pitchFamily="18" charset="0"/>
                <a:cs typeface="Times New Roman" pitchFamily="18" charset="0"/>
              </a:rPr>
              <a:t>Vinh</a:t>
            </a:r>
            <a:r>
              <a:rPr lang="en-US" altLang="en-US" sz="2000" b="0" dirty="0">
                <a:solidFill>
                  <a:srgbClr val="0000FF"/>
                </a:solidFill>
                <a:latin typeface="Times New Roman" pitchFamily="18" charset="0"/>
                <a:cs typeface="Times New Roman" pitchFamily="18" charset="0"/>
              </a:rPr>
              <a:t>)</a:t>
            </a:r>
            <a:endParaRPr lang="vi-VN" sz="2000" b="0" dirty="0">
              <a:latin typeface="Times New Roman" pitchFamily="18" charset="0"/>
              <a:cs typeface="Times New Roman" pitchFamily="18" charset="0"/>
            </a:endParaRPr>
          </a:p>
        </p:txBody>
      </p:sp>
      <p:sp>
        <p:nvSpPr>
          <p:cNvPr id="3" name="Text Placeholder 2"/>
          <p:cNvSpPr>
            <a:spLocks noGrp="1"/>
          </p:cNvSpPr>
          <p:nvPr>
            <p:ph type="body" sz="quarter" idx="12"/>
          </p:nvPr>
        </p:nvSpPr>
        <p:spPr>
          <a:xfrm>
            <a:off x="3810000" y="3409950"/>
            <a:ext cx="4572000" cy="1219200"/>
          </a:xfrm>
        </p:spPr>
        <p:txBody>
          <a:bodyPr/>
          <a:lstStyle/>
          <a:p>
            <a:r>
              <a:rPr lang="en-US" altLang="en-US" sz="2000" b="0" dirty="0">
                <a:solidFill>
                  <a:srgbClr val="0000CC"/>
                </a:solidFill>
                <a:latin typeface="Times New Roman" pitchFamily="18" charset="0"/>
                <a:cs typeface="Times New Roman" pitchFamily="18" charset="0"/>
              </a:rPr>
              <a:t>TS. GV. </a:t>
            </a:r>
            <a:r>
              <a:rPr lang="en-US" altLang="en-US" sz="2000" b="0" dirty="0" err="1">
                <a:solidFill>
                  <a:srgbClr val="0000CC"/>
                </a:solidFill>
                <a:latin typeface="Times New Roman" pitchFamily="18" charset="0"/>
                <a:cs typeface="Times New Roman" pitchFamily="18" charset="0"/>
              </a:rPr>
              <a:t>Đặng</a:t>
            </a:r>
            <a:r>
              <a:rPr lang="en-US" altLang="en-US" sz="2000" b="0" dirty="0">
                <a:solidFill>
                  <a:srgbClr val="0000CC"/>
                </a:solidFill>
                <a:latin typeface="Times New Roman" pitchFamily="18" charset="0"/>
                <a:cs typeface="Times New Roman" pitchFamily="18" charset="0"/>
              </a:rPr>
              <a:t> </a:t>
            </a:r>
            <a:r>
              <a:rPr lang="en-US" altLang="en-US" sz="2000" b="0" dirty="0" err="1">
                <a:solidFill>
                  <a:srgbClr val="0000CC"/>
                </a:solidFill>
                <a:latin typeface="Times New Roman" pitchFamily="18" charset="0"/>
                <a:cs typeface="Times New Roman" pitchFamily="18" charset="0"/>
              </a:rPr>
              <a:t>Thị</a:t>
            </a:r>
            <a:r>
              <a:rPr lang="en-US" altLang="en-US" sz="2000" b="0" dirty="0">
                <a:solidFill>
                  <a:srgbClr val="0000CC"/>
                </a:solidFill>
                <a:latin typeface="Times New Roman" pitchFamily="18" charset="0"/>
                <a:cs typeface="Times New Roman" pitchFamily="18" charset="0"/>
              </a:rPr>
              <a:t> Thu</a:t>
            </a:r>
          </a:p>
          <a:p>
            <a:r>
              <a:rPr lang="en-US" altLang="en-US" sz="2000" b="0" dirty="0">
                <a:solidFill>
                  <a:srgbClr val="0000CC"/>
                </a:solidFill>
                <a:latin typeface="Times New Roman" pitchFamily="18" charset="0"/>
                <a:cs typeface="Times New Roman" pitchFamily="18" charset="0"/>
              </a:rPr>
              <a:t>SĐT: 0914772299</a:t>
            </a:r>
          </a:p>
          <a:p>
            <a:r>
              <a:rPr lang="en-US" altLang="en-US" sz="2000" b="0" dirty="0">
                <a:solidFill>
                  <a:srgbClr val="0000CC"/>
                </a:solidFill>
                <a:latin typeface="Times New Roman" pitchFamily="18" charset="0"/>
                <a:cs typeface="Times New Roman" pitchFamily="18" charset="0"/>
              </a:rPr>
              <a:t>Email: Thudt@vinhuni.edu.vn</a:t>
            </a:r>
          </a:p>
          <a:p>
            <a:endParaRPr lang="en-US" altLang="en-US" sz="2000" dirty="0">
              <a:latin typeface="Times New Roman" pitchFamily="18" charset="0"/>
              <a:cs typeface="Times New Roman" pitchFamily="18" charset="0"/>
            </a:endParaRPr>
          </a:p>
          <a:p>
            <a:endParaRPr lang="en-US" altLang="en-US" sz="2000" i="1" dirty="0">
              <a:latin typeface="Times New Roman" pitchFamily="18" charset="0"/>
              <a:cs typeface="Times New Roman" pitchFamily="18" charset="0"/>
            </a:endParaRPr>
          </a:p>
          <a:p>
            <a:endParaRPr lang="en-US" altLang="en-US" sz="2000" i="1"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p:txBody>
      </p:sp>
      <p:sp>
        <p:nvSpPr>
          <p:cNvPr id="10" name="Text Placeholder 9"/>
          <p:cNvSpPr>
            <a:spLocks noGrp="1"/>
          </p:cNvSpPr>
          <p:nvPr>
            <p:ph type="body" sz="quarter" idx="15"/>
          </p:nvPr>
        </p:nvSpPr>
        <p:spPr/>
        <p:txBody>
          <a:bodyPr/>
          <a:lstStyle/>
          <a:p>
            <a:endParaRPr lang="vi-VN" dirty="0"/>
          </a:p>
        </p:txBody>
      </p:sp>
    </p:spTree>
    <p:custDataLst>
      <p:tags r:id="rId1"/>
    </p:custDataLst>
    <p:extLst>
      <p:ext uri="{BB962C8B-B14F-4D97-AF65-F5344CB8AC3E}">
        <p14:creationId xmlns:p14="http://schemas.microsoft.com/office/powerpoint/2010/main" val="26634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ltLang="en-US" sz="2000">
                <a:solidFill>
                  <a:schemeClr val="accent6">
                    <a:lumMod val="75000"/>
                  </a:schemeClr>
                </a:solidFill>
                <a:effectLst/>
                <a:latin typeface="Times New Roman" pitchFamily="18" charset="0"/>
                <a:cs typeface="Times New Roman" pitchFamily="18" charset="0"/>
              </a:rPr>
              <a:t>CÁC NHIỆM VỤ - GIẢI PHÁP </a:t>
            </a:r>
          </a:p>
        </p:txBody>
      </p:sp>
      <p:grpSp>
        <p:nvGrpSpPr>
          <p:cNvPr id="5" name="Group 46"/>
          <p:cNvGrpSpPr>
            <a:grpSpLocks/>
          </p:cNvGrpSpPr>
          <p:nvPr/>
        </p:nvGrpSpPr>
        <p:grpSpPr bwMode="auto">
          <a:xfrm>
            <a:off x="381000" y="590550"/>
            <a:ext cx="8540750" cy="877888"/>
            <a:chOff x="1296" y="1824"/>
            <a:chExt cx="2976" cy="432"/>
          </a:xfrm>
        </p:grpSpPr>
        <p:sp>
          <p:nvSpPr>
            <p:cNvPr id="6"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7"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vi-VN" altLang="vi-VN">
                <a:solidFill>
                  <a:schemeClr val="tx1"/>
                </a:solidFill>
                <a:latin typeface="Arial" charset="0"/>
              </a:endParaRPr>
            </a:p>
          </p:txBody>
        </p:sp>
        <p:sp>
          <p:nvSpPr>
            <p:cNvPr id="10" name="Text Box 49"/>
            <p:cNvSpPr txBox="1">
              <a:spLocks noChangeArrowheads="1"/>
            </p:cNvSpPr>
            <p:nvPr/>
          </p:nvSpPr>
          <p:spPr bwMode="gray">
            <a:xfrm>
              <a:off x="1738" y="1926"/>
              <a:ext cx="2462"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spcBef>
                  <a:spcPct val="20000"/>
                </a:spcBef>
                <a:buClr>
                  <a:schemeClr val="hlink"/>
                </a:buClr>
                <a:buFont typeface="Wingdings" pitchFamily="2" charset="2"/>
                <a:buNone/>
              </a:pPr>
              <a:r>
                <a:rPr lang="it-IT" altLang="en-US" sz="1500" b="1">
                  <a:solidFill>
                    <a:schemeClr val="tx1"/>
                  </a:solidFill>
                </a:rPr>
                <a:t>Đẩy mạnh công tác tuyên truyền, giáo dục thông qua môi trường mạng</a:t>
              </a:r>
              <a:endParaRPr lang="en-US" altLang="en-US" sz="1500" b="1">
                <a:solidFill>
                  <a:schemeClr val="tx1"/>
                </a:solidFill>
              </a:endParaRPr>
            </a:p>
          </p:txBody>
        </p:sp>
        <p:sp>
          <p:nvSpPr>
            <p:cNvPr id="12" name="Text Box 50"/>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lgn="ctr"/>
              <a:r>
                <a:rPr lang="en-US" altLang="vi-VN" sz="2400">
                  <a:solidFill>
                    <a:schemeClr val="bg1"/>
                  </a:solidFill>
                  <a:latin typeface="Arial" charset="0"/>
                </a:rPr>
                <a:t>1</a:t>
              </a:r>
            </a:p>
          </p:txBody>
        </p:sp>
      </p:grpSp>
      <p:grpSp>
        <p:nvGrpSpPr>
          <p:cNvPr id="13" name="Group 51"/>
          <p:cNvGrpSpPr>
            <a:grpSpLocks/>
          </p:cNvGrpSpPr>
          <p:nvPr/>
        </p:nvGrpSpPr>
        <p:grpSpPr bwMode="auto">
          <a:xfrm>
            <a:off x="370736" y="1546124"/>
            <a:ext cx="8563066" cy="751894"/>
            <a:chOff x="1296" y="1824"/>
            <a:chExt cx="2973" cy="432"/>
          </a:xfrm>
        </p:grpSpPr>
        <p:sp>
          <p:nvSpPr>
            <p:cNvPr id="14" name="AutoShape 52"/>
            <p:cNvSpPr>
              <a:spLocks noChangeArrowheads="1"/>
            </p:cNvSpPr>
            <p:nvPr/>
          </p:nvSpPr>
          <p:spPr bwMode="gray">
            <a:xfrm>
              <a:off x="1533"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15"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vi-VN" altLang="vi-VN">
                <a:solidFill>
                  <a:schemeClr val="tx1"/>
                </a:solidFill>
                <a:latin typeface="Arial" charset="0"/>
              </a:endParaRPr>
            </a:p>
          </p:txBody>
        </p:sp>
        <p:sp>
          <p:nvSpPr>
            <p:cNvPr id="16" name="Text Box 55"/>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lgn="ctr"/>
              <a:r>
                <a:rPr lang="en-US" altLang="vi-VN" sz="2400">
                  <a:solidFill>
                    <a:schemeClr val="bg1"/>
                  </a:solidFill>
                  <a:latin typeface="Arial" charset="0"/>
                </a:rPr>
                <a:t>2</a:t>
              </a:r>
            </a:p>
          </p:txBody>
        </p:sp>
      </p:grpSp>
      <p:grpSp>
        <p:nvGrpSpPr>
          <p:cNvPr id="17" name="Group 56"/>
          <p:cNvGrpSpPr>
            <a:grpSpLocks/>
          </p:cNvGrpSpPr>
          <p:nvPr/>
        </p:nvGrpSpPr>
        <p:grpSpPr bwMode="auto">
          <a:xfrm>
            <a:off x="326231" y="2313802"/>
            <a:ext cx="8918470" cy="877887"/>
            <a:chOff x="1296" y="1824"/>
            <a:chExt cx="3049" cy="432"/>
          </a:xfrm>
        </p:grpSpPr>
        <p:sp>
          <p:nvSpPr>
            <p:cNvPr id="18" name="AutoShape 57"/>
            <p:cNvSpPr>
              <a:spLocks noChangeArrowheads="1"/>
            </p:cNvSpPr>
            <p:nvPr/>
          </p:nvSpPr>
          <p:spPr bwMode="gray">
            <a:xfrm>
              <a:off x="1536" y="1899"/>
              <a:ext cx="2736" cy="288"/>
            </a:xfrm>
            <a:prstGeom prst="roundRect">
              <a:avLst>
                <a:gd name="adj" fmla="val 16667"/>
              </a:avLst>
            </a:prstGeom>
            <a:gradFill rotWithShape="1">
              <a:gsLst>
                <a:gs pos="0">
                  <a:schemeClr val="tx2">
                    <a:gamma/>
                    <a:tint val="21176"/>
                    <a:invGamma/>
                  </a:schemeClr>
                </a:gs>
                <a:gs pos="100000">
                  <a:schemeClr val="tx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19" name="AutoShape 58"/>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vi-VN" altLang="vi-VN">
                <a:solidFill>
                  <a:schemeClr val="tx1"/>
                </a:solidFill>
                <a:latin typeface="Arial" charset="0"/>
              </a:endParaRPr>
            </a:p>
          </p:txBody>
        </p:sp>
        <p:sp>
          <p:nvSpPr>
            <p:cNvPr id="20" name="Text Box 59"/>
            <p:cNvSpPr txBox="1">
              <a:spLocks noChangeArrowheads="1"/>
            </p:cNvSpPr>
            <p:nvPr/>
          </p:nvSpPr>
          <p:spPr bwMode="gray">
            <a:xfrm>
              <a:off x="1709" y="1881"/>
              <a:ext cx="2636"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spcBef>
                  <a:spcPct val="20000"/>
                </a:spcBef>
                <a:buClr>
                  <a:schemeClr val="hlink"/>
                </a:buClr>
                <a:buFont typeface="Wingdings" pitchFamily="2" charset="2"/>
                <a:buNone/>
              </a:pPr>
              <a:r>
                <a:rPr lang="pl-PL" altLang="en-US" sz="1500" b="1">
                  <a:solidFill>
                    <a:schemeClr val="tx1"/>
                  </a:solidFill>
                </a:rPr>
                <a:t>Xây dựng và phát triển đội ngũ cộng tác viên quản lý, giáo dục chính trị tư tưởng đối với học sinh, sinh viên trên môi trường mạng </a:t>
              </a:r>
              <a:endParaRPr lang="en-US" altLang="en-US" sz="1500" b="1">
                <a:solidFill>
                  <a:schemeClr val="tx1"/>
                </a:solidFill>
              </a:endParaRPr>
            </a:p>
          </p:txBody>
        </p:sp>
        <p:sp>
          <p:nvSpPr>
            <p:cNvPr id="21" name="Text Box 60"/>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lgn="ctr"/>
              <a:r>
                <a:rPr lang="en-US" altLang="vi-VN" sz="2400">
                  <a:solidFill>
                    <a:schemeClr val="bg1"/>
                  </a:solidFill>
                  <a:latin typeface="Arial" charset="0"/>
                </a:rPr>
                <a:t>3</a:t>
              </a:r>
            </a:p>
          </p:txBody>
        </p:sp>
      </p:grpSp>
      <p:grpSp>
        <p:nvGrpSpPr>
          <p:cNvPr id="22" name="Group 61"/>
          <p:cNvGrpSpPr>
            <a:grpSpLocks/>
          </p:cNvGrpSpPr>
          <p:nvPr/>
        </p:nvGrpSpPr>
        <p:grpSpPr bwMode="auto">
          <a:xfrm>
            <a:off x="333375" y="3200676"/>
            <a:ext cx="8626476" cy="877887"/>
            <a:chOff x="1296" y="1824"/>
            <a:chExt cx="2976" cy="432"/>
          </a:xfrm>
        </p:grpSpPr>
        <p:sp>
          <p:nvSpPr>
            <p:cNvPr id="23"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4"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vi-VN" altLang="vi-VN">
                <a:solidFill>
                  <a:schemeClr val="tx1"/>
                </a:solidFill>
                <a:latin typeface="Arial" charset="0"/>
              </a:endParaRPr>
            </a:p>
          </p:txBody>
        </p:sp>
        <p:sp>
          <p:nvSpPr>
            <p:cNvPr id="25" name="Text Box 64"/>
            <p:cNvSpPr txBox="1">
              <a:spLocks noChangeArrowheads="1"/>
            </p:cNvSpPr>
            <p:nvPr/>
          </p:nvSpPr>
          <p:spPr bwMode="gray">
            <a:xfrm>
              <a:off x="1763" y="1924"/>
              <a:ext cx="239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spcBef>
                  <a:spcPct val="20000"/>
                </a:spcBef>
                <a:buClr>
                  <a:schemeClr val="hlink"/>
                </a:buClr>
                <a:buFont typeface="Wingdings" pitchFamily="2" charset="2"/>
                <a:buNone/>
              </a:pPr>
              <a:r>
                <a:rPr lang="en-US" altLang="en-US" b="1">
                  <a:solidFill>
                    <a:schemeClr val="tx1"/>
                  </a:solidFill>
                  <a:latin typeface="Verdana" pitchFamily="34" charset="0"/>
                </a:rPr>
                <a:t> </a:t>
              </a:r>
              <a:endParaRPr lang="vi-VN" altLang="en-US" b="1">
                <a:solidFill>
                  <a:schemeClr val="tx1"/>
                </a:solidFill>
                <a:latin typeface="Verdana" pitchFamily="34" charset="0"/>
              </a:endParaRPr>
            </a:p>
          </p:txBody>
        </p:sp>
        <p:sp>
          <p:nvSpPr>
            <p:cNvPr id="26" name="Text Box 65"/>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lgn="ctr"/>
              <a:r>
                <a:rPr lang="en-US" altLang="vi-VN" sz="2400">
                  <a:solidFill>
                    <a:schemeClr val="bg1"/>
                  </a:solidFill>
                  <a:latin typeface="Arial" charset="0"/>
                </a:rPr>
                <a:t>4</a:t>
              </a:r>
            </a:p>
          </p:txBody>
        </p:sp>
      </p:grpSp>
      <p:grpSp>
        <p:nvGrpSpPr>
          <p:cNvPr id="27" name="Group 46"/>
          <p:cNvGrpSpPr>
            <a:grpSpLocks/>
          </p:cNvGrpSpPr>
          <p:nvPr/>
        </p:nvGrpSpPr>
        <p:grpSpPr bwMode="auto">
          <a:xfrm>
            <a:off x="333520" y="4078563"/>
            <a:ext cx="8886680" cy="781050"/>
            <a:chOff x="1296" y="1824"/>
            <a:chExt cx="3055" cy="432"/>
          </a:xfrm>
        </p:grpSpPr>
        <p:sp>
          <p:nvSpPr>
            <p:cNvPr id="28"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9"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vi-VN" altLang="vi-VN">
                <a:solidFill>
                  <a:schemeClr val="tx1"/>
                </a:solidFill>
                <a:latin typeface="Arial" charset="0"/>
              </a:endParaRPr>
            </a:p>
          </p:txBody>
        </p:sp>
        <p:sp>
          <p:nvSpPr>
            <p:cNvPr id="30" name="Text Box 49"/>
            <p:cNvSpPr txBox="1">
              <a:spLocks noChangeArrowheads="1"/>
            </p:cNvSpPr>
            <p:nvPr/>
          </p:nvSpPr>
          <p:spPr bwMode="gray">
            <a:xfrm>
              <a:off x="1749" y="1890"/>
              <a:ext cx="2602"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spcBef>
                  <a:spcPct val="20000"/>
                </a:spcBef>
                <a:buClr>
                  <a:schemeClr val="hlink"/>
                </a:buClr>
                <a:buFont typeface="Wingdings" pitchFamily="2" charset="2"/>
                <a:buNone/>
              </a:pPr>
              <a:r>
                <a:rPr lang="pl-PL" altLang="en-US" sz="1500" b="1">
                  <a:solidFill>
                    <a:schemeClr val="tx1"/>
                  </a:solidFill>
                </a:rPr>
                <a:t>Tăng cường sự phối hợp giữa ngành Giáo dục với các cơ quan chức năng ở Trung ương và địa phương</a:t>
              </a:r>
              <a:endParaRPr lang="en-US" altLang="en-US" sz="1500" b="1">
                <a:solidFill>
                  <a:schemeClr val="tx1"/>
                </a:solidFill>
              </a:endParaRPr>
            </a:p>
          </p:txBody>
        </p:sp>
        <p:sp>
          <p:nvSpPr>
            <p:cNvPr id="31" name="Text Box 50"/>
            <p:cNvSpPr txBox="1">
              <a:spLocks noChangeArrowheads="1"/>
            </p:cNvSpPr>
            <p:nvPr/>
          </p:nvSpPr>
          <p:spPr bwMode="gray">
            <a:xfrm>
              <a:off x="1433" y="1886"/>
              <a:ext cx="143"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lgn="ctr"/>
              <a:r>
                <a:rPr lang="en-US" altLang="vi-VN" sz="2400">
                  <a:solidFill>
                    <a:schemeClr val="bg1"/>
                  </a:solidFill>
                  <a:latin typeface="Arial" charset="0"/>
                </a:rPr>
                <a:t>5</a:t>
              </a:r>
            </a:p>
          </p:txBody>
        </p:sp>
      </p:grpSp>
      <p:sp>
        <p:nvSpPr>
          <p:cNvPr id="3" name="Rectangle 2"/>
          <p:cNvSpPr/>
          <p:nvPr/>
        </p:nvSpPr>
        <p:spPr>
          <a:xfrm>
            <a:off x="1649485" y="1614295"/>
            <a:ext cx="7272265" cy="615553"/>
          </a:xfrm>
          <a:prstGeom prst="rect">
            <a:avLst/>
          </a:prstGeom>
        </p:spPr>
        <p:txBody>
          <a:bodyPr wrap="square">
            <a:spAutoFit/>
          </a:bodyPr>
          <a:lstStyle/>
          <a:p>
            <a:r>
              <a:rPr lang="vi-VN" sz="1700" b="1" dirty="0">
                <a:latin typeface="Times New Roman" pitchFamily="18" charset="0"/>
                <a:cs typeface="Times New Roman" pitchFamily="18" charset="0"/>
              </a:rPr>
              <a:t>Phát triển và quản lý các trang thông tin giáo dục chính trị tư tưởng đối với học sinh, sinh viên trên môi trường mạng</a:t>
            </a:r>
          </a:p>
        </p:txBody>
      </p:sp>
      <p:sp>
        <p:nvSpPr>
          <p:cNvPr id="36" name="Text Box 49"/>
          <p:cNvSpPr txBox="1">
            <a:spLocks noChangeArrowheads="1"/>
          </p:cNvSpPr>
          <p:nvPr/>
        </p:nvSpPr>
        <p:spPr bwMode="gray">
          <a:xfrm>
            <a:off x="1687059" y="3326669"/>
            <a:ext cx="75930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spcBef>
                <a:spcPct val="20000"/>
              </a:spcBef>
              <a:buClr>
                <a:schemeClr val="hlink"/>
              </a:buClr>
              <a:buFont typeface="Wingdings" pitchFamily="2" charset="2"/>
              <a:buNone/>
            </a:pPr>
            <a:r>
              <a:rPr lang="pl-PL" altLang="en-US" sz="1500" b="1">
                <a:solidFill>
                  <a:schemeClr val="tx1"/>
                </a:solidFill>
              </a:rPr>
              <a:t>Nâng cao năng lực đội ngũ cán bộ, nhà giáo, cộng tác viên phụ trách công tác giáo dục chính trị tư tưởng đối với học sinh, sinh viên trên môi trường mạng</a:t>
            </a:r>
            <a:endParaRPr lang="en-US" altLang="en-US" sz="1500" b="1">
              <a:solidFill>
                <a:schemeClr val="tx1"/>
              </a:solidFill>
            </a:endParaRPr>
          </a:p>
        </p:txBody>
      </p:sp>
    </p:spTree>
    <p:custDataLst>
      <p:tags r:id="rId1"/>
    </p:custDataLst>
    <p:extLst>
      <p:ext uri="{BB962C8B-B14F-4D97-AF65-F5344CB8AC3E}">
        <p14:creationId xmlns:p14="http://schemas.microsoft.com/office/powerpoint/2010/main" val="107527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ltLang="en-US" sz="2000">
                <a:solidFill>
                  <a:schemeClr val="accent6">
                    <a:lumMod val="75000"/>
                  </a:schemeClr>
                </a:solidFill>
                <a:effectLst/>
                <a:latin typeface="Times New Roman" pitchFamily="18" charset="0"/>
                <a:cs typeface="Times New Roman" pitchFamily="18" charset="0"/>
              </a:rPr>
              <a:t>CÁC NHIỆM VỤ - GIẢI PHÁP </a:t>
            </a:r>
          </a:p>
        </p:txBody>
      </p:sp>
      <p:sp>
        <p:nvSpPr>
          <p:cNvPr id="9" name="Content Placeholder 8"/>
          <p:cNvSpPr>
            <a:spLocks noGrp="1"/>
          </p:cNvSpPr>
          <p:nvPr>
            <p:ph sz="half" idx="1"/>
          </p:nvPr>
        </p:nvSpPr>
        <p:spPr>
          <a:xfrm>
            <a:off x="1219200" y="1403325"/>
            <a:ext cx="7466486" cy="2895600"/>
          </a:xfrm>
        </p:spPr>
        <p:txBody>
          <a:bodyPr>
            <a:noAutofit/>
          </a:bodyPr>
          <a:lstStyle/>
          <a:p>
            <a:pPr marL="228600" indent="-228600">
              <a:buAutoNum type="arabicPeriod"/>
            </a:pPr>
            <a:r>
              <a:rPr lang="vi-VN" sz="1600" b="1" dirty="0">
                <a:latin typeface="Times New Roman" pitchFamily="18" charset="0"/>
                <a:cs typeface="Times New Roman" pitchFamily="18" charset="0"/>
              </a:rPr>
              <a:t>Xây dựng, hoàn thiện các trang thông tin, phần mềm quản lý</a:t>
            </a:r>
            <a:endParaRPr lang="en-US" sz="1600" b="1" dirty="0">
              <a:latin typeface="Times New Roman" pitchFamily="18" charset="0"/>
              <a:cs typeface="Times New Roman" pitchFamily="18" charset="0"/>
            </a:endParaRPr>
          </a:p>
          <a:p>
            <a:pPr marL="0" indent="0" algn="l">
              <a:buNone/>
            </a:pPr>
            <a:r>
              <a:rPr lang="en-US" sz="1600" dirty="0">
                <a:latin typeface="Times New Roman" pitchFamily="18" charset="0"/>
                <a:cs typeface="Times New Roman" pitchFamily="18" charset="0"/>
              </a:rPr>
              <a:t>Facebook </a:t>
            </a:r>
            <a:r>
              <a:rPr lang="en-US" sz="1600" dirty="0" err="1">
                <a:latin typeface="Times New Roman" pitchFamily="18" charset="0"/>
                <a:cs typeface="Times New Roman" pitchFamily="18" charset="0"/>
              </a:rPr>
              <a:t>Fanpage</a:t>
            </a:r>
            <a:r>
              <a:rPr lang="en-US" sz="1600"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Trường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học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Vinh</a:t>
            </a:r>
            <a:r>
              <a:rPr lang="en-US" sz="1600" b="1" dirty="0">
                <a:latin typeface="Times New Roman" pitchFamily="18" charset="0"/>
                <a:cs typeface="Times New Roman" pitchFamily="18" charset="0"/>
              </a:rPr>
              <a:t> – </a:t>
            </a:r>
            <a:r>
              <a:rPr lang="en-US" sz="1600" b="1" dirty="0" err="1">
                <a:latin typeface="Times New Roman" pitchFamily="18" charset="0"/>
                <a:cs typeface="Times New Roman" pitchFamily="18" charset="0"/>
              </a:rPr>
              <a:t>Vinhuniversity</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(https://www.facebook.com/daihocvinh182leduan)</a:t>
            </a:r>
            <a:endParaRPr lang="vi-VN" sz="1600" dirty="0">
              <a:latin typeface="Times New Roman" pitchFamily="18" charset="0"/>
              <a:cs typeface="Times New Roman" pitchFamily="18" charset="0"/>
            </a:endParaRPr>
          </a:p>
          <a:p>
            <a:pPr marL="0" indent="0">
              <a:buNone/>
            </a:pPr>
            <a:endParaRPr lang="vi-VN" sz="1600" dirty="0">
              <a:latin typeface="Times New Roman" pitchFamily="18" charset="0"/>
              <a:cs typeface="Times New Roman" pitchFamily="18" charset="0"/>
            </a:endParaRPr>
          </a:p>
        </p:txBody>
      </p:sp>
      <p:grpSp>
        <p:nvGrpSpPr>
          <p:cNvPr id="25" name="Group 51"/>
          <p:cNvGrpSpPr>
            <a:grpSpLocks/>
          </p:cNvGrpSpPr>
          <p:nvPr/>
        </p:nvGrpSpPr>
        <p:grpSpPr bwMode="auto">
          <a:xfrm>
            <a:off x="438150" y="634762"/>
            <a:ext cx="8563066" cy="751894"/>
            <a:chOff x="1296" y="1824"/>
            <a:chExt cx="2973" cy="432"/>
          </a:xfrm>
        </p:grpSpPr>
        <p:sp>
          <p:nvSpPr>
            <p:cNvPr id="26" name="AutoShape 52"/>
            <p:cNvSpPr>
              <a:spLocks noChangeArrowheads="1"/>
            </p:cNvSpPr>
            <p:nvPr/>
          </p:nvSpPr>
          <p:spPr bwMode="gray">
            <a:xfrm>
              <a:off x="1533"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7"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vi-VN" altLang="vi-VN">
                <a:solidFill>
                  <a:schemeClr val="tx1"/>
                </a:solidFill>
                <a:latin typeface="Arial" charset="0"/>
              </a:endParaRPr>
            </a:p>
          </p:txBody>
        </p:sp>
        <p:sp>
          <p:nvSpPr>
            <p:cNvPr id="28" name="Text Box 55"/>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lgn="ctr"/>
              <a:r>
                <a:rPr lang="en-US" altLang="vi-VN" sz="2400">
                  <a:solidFill>
                    <a:schemeClr val="bg1"/>
                  </a:solidFill>
                  <a:latin typeface="Arial" charset="0"/>
                </a:rPr>
                <a:t>2</a:t>
              </a:r>
            </a:p>
          </p:txBody>
        </p:sp>
      </p:grpSp>
      <p:sp>
        <p:nvSpPr>
          <p:cNvPr id="29" name="Rectangle 28"/>
          <p:cNvSpPr/>
          <p:nvPr/>
        </p:nvSpPr>
        <p:spPr>
          <a:xfrm>
            <a:off x="1748001" y="771103"/>
            <a:ext cx="7091199" cy="553998"/>
          </a:xfrm>
          <a:prstGeom prst="rect">
            <a:avLst/>
          </a:prstGeom>
        </p:spPr>
        <p:txBody>
          <a:bodyPr wrap="square">
            <a:spAutoFit/>
          </a:bodyPr>
          <a:lstStyle/>
          <a:p>
            <a:r>
              <a:rPr lang="vi-VN" sz="1500" b="1" dirty="0">
                <a:latin typeface="Times New Roman" pitchFamily="18" charset="0"/>
                <a:cs typeface="Times New Roman" pitchFamily="18" charset="0"/>
              </a:rPr>
              <a:t>Phát triển và quản lý các trang thông tin giáo dục chính trị tư tưởng đối với học sinh, sinh viên trên môi trường mạng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2266950"/>
            <a:ext cx="5181600" cy="2551648"/>
          </a:xfrm>
          <a:prstGeom prst="rect">
            <a:avLst/>
          </a:prstGeom>
        </p:spPr>
      </p:pic>
    </p:spTree>
    <p:custDataLst>
      <p:tags r:id="rId1"/>
    </p:custDataLst>
    <p:extLst>
      <p:ext uri="{BB962C8B-B14F-4D97-AF65-F5344CB8AC3E}">
        <p14:creationId xmlns:p14="http://schemas.microsoft.com/office/powerpoint/2010/main" val="390129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a:t>Website Vinhuni.edu.vn</a:t>
            </a:r>
          </a:p>
        </p:txBody>
      </p:sp>
      <p:sp>
        <p:nvSpPr>
          <p:cNvPr id="4" name="Content Placeholder 3"/>
          <p:cNvSpPr>
            <a:spLocks noGrp="1"/>
          </p:cNvSpPr>
          <p:nvPr>
            <p:ph sz="half" idx="1"/>
          </p:nvPr>
        </p:nvSpPr>
        <p:spPr/>
        <p:txBody>
          <a:bodyPr>
            <a:normAutofit/>
          </a:bodyPr>
          <a:lstStyle/>
          <a:p>
            <a:pPr marL="0" lvl="0" indent="0">
              <a:buNone/>
            </a:pPr>
            <a:r>
              <a:rPr lang="en-US" sz="3200" dirty="0">
                <a:solidFill>
                  <a:srgbClr val="0000CC"/>
                </a:solidFill>
                <a:latin typeface="Times New Roman" pitchFamily="18" charset="0"/>
                <a:cs typeface="Times New Roman" pitchFamily="18" charset="0"/>
              </a:rPr>
              <a:t>Website: https://vinhuni.edu.vn</a:t>
            </a:r>
          </a:p>
          <a:p>
            <a:pPr marL="0" indent="0">
              <a:buNone/>
            </a:pPr>
            <a:endParaRPr lang="en-US" sz="2000" dirty="0"/>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24400" y="590550"/>
            <a:ext cx="4038600" cy="4068763"/>
          </a:xfrm>
        </p:spPr>
      </p:pic>
    </p:spTree>
    <p:custDataLst>
      <p:tags r:id="rId1"/>
    </p:custDataLst>
    <p:extLst>
      <p:ext uri="{BB962C8B-B14F-4D97-AF65-F5344CB8AC3E}">
        <p14:creationId xmlns:p14="http://schemas.microsoft.com/office/powerpoint/2010/main" val="252114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err="1">
                <a:solidFill>
                  <a:srgbClr val="F79646">
                    <a:lumMod val="50000"/>
                  </a:srgbClr>
                </a:solidFill>
                <a:effectLst/>
                <a:latin typeface="Times New Roman"/>
                <a:ea typeface="Calibri"/>
                <a:cs typeface="Times New Roman"/>
              </a:rPr>
              <a:t>Hệ</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thống</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Đại</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học</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Thông</a:t>
            </a:r>
            <a:r>
              <a:rPr lang="en-US" dirty="0">
                <a:solidFill>
                  <a:srgbClr val="F79646">
                    <a:lumMod val="50000"/>
                  </a:srgbClr>
                </a:solidFill>
                <a:effectLst/>
                <a:latin typeface="Times New Roman"/>
                <a:ea typeface="Calibri"/>
                <a:cs typeface="Times New Roman"/>
              </a:rPr>
              <a:t> minh</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007" y="939110"/>
            <a:ext cx="7657985" cy="3864889"/>
          </a:xfrm>
          <a:prstGeom prst="rect">
            <a:avLst/>
          </a:prstGeom>
        </p:spPr>
      </p:pic>
      <p:sp>
        <p:nvSpPr>
          <p:cNvPr id="11" name="Rectangle 10"/>
          <p:cNvSpPr/>
          <p:nvPr/>
        </p:nvSpPr>
        <p:spPr>
          <a:xfrm>
            <a:off x="609600" y="514350"/>
            <a:ext cx="7924800" cy="381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t>Congsv.vinhuni.edu.vn</a:t>
            </a:r>
          </a:p>
        </p:txBody>
      </p:sp>
    </p:spTree>
    <p:custDataLst>
      <p:tags r:id="rId1"/>
    </p:custDataLst>
    <p:extLst>
      <p:ext uri="{BB962C8B-B14F-4D97-AF65-F5344CB8AC3E}">
        <p14:creationId xmlns:p14="http://schemas.microsoft.com/office/powerpoint/2010/main" val="290501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err="1">
                <a:solidFill>
                  <a:srgbClr val="F79646">
                    <a:lumMod val="50000"/>
                  </a:srgbClr>
                </a:solidFill>
                <a:effectLst/>
                <a:latin typeface="Times New Roman"/>
                <a:ea typeface="Calibri"/>
                <a:cs typeface="Times New Roman"/>
              </a:rPr>
              <a:t>Các</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Fanpage</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facebook</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của</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Trường</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Đại</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học</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Vinh</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quản</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lý</a:t>
            </a:r>
            <a:endParaRPr lang="en-US" dirty="0"/>
          </a:p>
        </p:txBody>
      </p:sp>
      <p:pic>
        <p:nvPicPr>
          <p:cNvPr id="6" name="Picture 2" descr="C:\Users\Microsoft Windows\Desktop\ds\2.PN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42950"/>
            <a:ext cx="4343400" cy="3809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icrosoft Windows\Desktop\ds\3.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590550"/>
            <a:ext cx="4343400" cy="38861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0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err="1">
                <a:solidFill>
                  <a:srgbClr val="F79646">
                    <a:lumMod val="50000"/>
                  </a:srgbClr>
                </a:solidFill>
                <a:effectLst/>
                <a:latin typeface="Times New Roman"/>
                <a:ea typeface="Calibri"/>
                <a:cs typeface="Times New Roman"/>
              </a:rPr>
              <a:t>Các</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Fanpage</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facebook</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của</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Trường</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Đại</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học</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Vinh</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quản</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lý</a:t>
            </a:r>
            <a:endParaRPr lang="en-US" dirty="0"/>
          </a:p>
        </p:txBody>
      </p:sp>
      <p:pic>
        <p:nvPicPr>
          <p:cNvPr id="6" name="Picture 2" descr="C:\Users\Microsoft Windows\Desktop\ds\4.PN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52400" y="514350"/>
            <a:ext cx="4343400" cy="41456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icrosoft Windows\Desktop\ds\5.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438150"/>
            <a:ext cx="4343400" cy="42218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0238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err="1">
                <a:solidFill>
                  <a:srgbClr val="F79646">
                    <a:lumMod val="50000"/>
                  </a:srgbClr>
                </a:solidFill>
                <a:effectLst/>
                <a:latin typeface="Times New Roman"/>
                <a:ea typeface="Calibri"/>
                <a:cs typeface="Times New Roman"/>
              </a:rPr>
              <a:t>Các</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Fanpage</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facebook</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của</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Trường</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Đại</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học</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Vinh</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quản</a:t>
            </a:r>
            <a:r>
              <a:rPr lang="en-US" dirty="0">
                <a:solidFill>
                  <a:srgbClr val="F79646">
                    <a:lumMod val="50000"/>
                  </a:srgbClr>
                </a:solidFill>
                <a:effectLst/>
                <a:latin typeface="Times New Roman"/>
                <a:ea typeface="Calibri"/>
                <a:cs typeface="Times New Roman"/>
              </a:rPr>
              <a:t> </a:t>
            </a:r>
            <a:r>
              <a:rPr lang="en-US" dirty="0" err="1">
                <a:solidFill>
                  <a:srgbClr val="F79646">
                    <a:lumMod val="50000"/>
                  </a:srgbClr>
                </a:solidFill>
                <a:effectLst/>
                <a:latin typeface="Times New Roman"/>
                <a:ea typeface="Calibri"/>
                <a:cs typeface="Times New Roman"/>
              </a:rPr>
              <a:t>lý</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057832"/>
            <a:ext cx="8534400" cy="3725540"/>
          </a:xfrm>
          <a:prstGeom prst="rect">
            <a:avLst/>
          </a:prstGeom>
        </p:spPr>
      </p:pic>
      <p:sp>
        <p:nvSpPr>
          <p:cNvPr id="9" name="Rectangle 8"/>
          <p:cNvSpPr/>
          <p:nvPr/>
        </p:nvSpPr>
        <p:spPr>
          <a:xfrm>
            <a:off x="533400" y="590550"/>
            <a:ext cx="8229600" cy="381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a:t>
            </a:r>
            <a:r>
              <a:rPr lang="en-US" dirty="0">
                <a:latin typeface="Times New Roman" panose="02020603050405020304" pitchFamily="18" charset="0"/>
                <a:cs typeface="Times New Roman" panose="02020603050405020304" pitchFamily="18" charset="0"/>
              </a:rPr>
              <a:t> 62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Vinh</a:t>
            </a: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7220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a:xfrm>
            <a:off x="152400" y="-24785"/>
            <a:ext cx="8839200" cy="751893"/>
          </a:xfrm>
        </p:spPr>
        <p:txBody>
          <a:bodyPr/>
          <a:lstStyle/>
          <a:p>
            <a:pPr lvl="0">
              <a:spcBef>
                <a:spcPts val="0"/>
              </a:spcBef>
            </a:pPr>
            <a:r>
              <a:rPr lang="en-US" sz="1700" dirty="0">
                <a:solidFill>
                  <a:prstClr val="black"/>
                </a:solidFill>
                <a:effectLst/>
                <a:latin typeface="Times New Roman" pitchFamily="18" charset="0"/>
                <a:ea typeface="+mn-ea"/>
                <a:cs typeface="Times New Roman" pitchFamily="18" charset="0"/>
              </a:rPr>
              <a:t/>
            </a:r>
            <a:br>
              <a:rPr lang="en-US" sz="1700" dirty="0">
                <a:solidFill>
                  <a:prstClr val="black"/>
                </a:solidFill>
                <a:effectLst/>
                <a:latin typeface="Times New Roman" pitchFamily="18" charset="0"/>
                <a:ea typeface="+mn-ea"/>
                <a:cs typeface="Times New Roman" pitchFamily="18" charset="0"/>
              </a:rPr>
            </a:br>
            <a:r>
              <a:rPr lang="en-US" sz="1700" dirty="0">
                <a:solidFill>
                  <a:prstClr val="black"/>
                </a:solidFill>
                <a:effectLst/>
                <a:latin typeface="Times New Roman" pitchFamily="18" charset="0"/>
                <a:ea typeface="+mn-ea"/>
                <a:cs typeface="Times New Roman" pitchFamily="18" charset="0"/>
              </a:rPr>
              <a:t/>
            </a:r>
            <a:br>
              <a:rPr lang="en-US" sz="1700" dirty="0">
                <a:solidFill>
                  <a:prstClr val="black"/>
                </a:solidFill>
                <a:effectLst/>
                <a:latin typeface="Times New Roman" pitchFamily="18" charset="0"/>
                <a:ea typeface="+mn-ea"/>
                <a:cs typeface="Times New Roman" pitchFamily="18" charset="0"/>
              </a:rPr>
            </a:br>
            <a:r>
              <a:rPr lang="vi-VN" sz="1700" dirty="0">
                <a:solidFill>
                  <a:prstClr val="black"/>
                </a:solidFill>
                <a:effectLst/>
                <a:latin typeface="Times New Roman" pitchFamily="18" charset="0"/>
                <a:ea typeface="+mn-ea"/>
                <a:cs typeface="Times New Roman" pitchFamily="18" charset="0"/>
              </a:rPr>
              <a:t>Phát </a:t>
            </a:r>
            <a:r>
              <a:rPr lang="vi-VN" sz="1700" dirty="0">
                <a:solidFill>
                  <a:srgbClr val="0000CC"/>
                </a:solidFill>
                <a:effectLst/>
                <a:latin typeface="Times New Roman" pitchFamily="18" charset="0"/>
                <a:ea typeface="+mn-ea"/>
                <a:cs typeface="Times New Roman" pitchFamily="18" charset="0"/>
              </a:rPr>
              <a:t>triển và quản lý các trang thông tin giáo dục chính trị tư tưởng đối với học sinh, sinh viên trên môi trường mạng</a:t>
            </a:r>
            <a:br>
              <a:rPr lang="vi-VN" sz="1700" dirty="0">
                <a:solidFill>
                  <a:srgbClr val="0000CC"/>
                </a:solidFill>
                <a:effectLst/>
                <a:latin typeface="Times New Roman" pitchFamily="18" charset="0"/>
                <a:ea typeface="+mn-ea"/>
                <a:cs typeface="Times New Roman" pitchFamily="18" charset="0"/>
              </a:rPr>
            </a:br>
            <a:endParaRPr lang="en-US" dirty="0">
              <a:solidFill>
                <a:srgbClr val="0000CC"/>
              </a:solidFill>
            </a:endParaRPr>
          </a:p>
        </p:txBody>
      </p:sp>
      <p:sp>
        <p:nvSpPr>
          <p:cNvPr id="4" name="Content Placeholder 3"/>
          <p:cNvSpPr>
            <a:spLocks noGrp="1"/>
          </p:cNvSpPr>
          <p:nvPr>
            <p:ph sz="half" idx="1"/>
          </p:nvPr>
        </p:nvSpPr>
        <p:spPr>
          <a:xfrm>
            <a:off x="302654" y="835018"/>
            <a:ext cx="8610600" cy="3680935"/>
          </a:xfrm>
        </p:spPr>
        <p:txBody>
          <a:bodyPr>
            <a:normAutofit/>
          </a:bodyPr>
          <a:lstStyle/>
          <a:p>
            <a:pPr marL="0" lvl="0" indent="0">
              <a:buNone/>
            </a:pPr>
            <a:r>
              <a:rPr lang="vi-VN" sz="2000" b="1" dirty="0">
                <a:solidFill>
                  <a:srgbClr val="0000CC"/>
                </a:solidFill>
                <a:latin typeface="Times New Roman" pitchFamily="18" charset="0"/>
                <a:cs typeface="Times New Roman" pitchFamily="18" charset="0"/>
              </a:rPr>
              <a:t>2. Xây dựng, hoàn thiện văn bản, cơ chế quản lý</a:t>
            </a:r>
          </a:p>
          <a:p>
            <a:pPr marL="0" lvl="0" indent="0">
              <a:buNone/>
            </a:pPr>
            <a:r>
              <a:rPr lang="vi-VN" sz="2000" dirty="0">
                <a:solidFill>
                  <a:srgbClr val="0000CC"/>
                </a:solidFill>
                <a:latin typeface="Times New Roman" pitchFamily="18" charset="0"/>
                <a:cs typeface="Times New Roman" pitchFamily="18" charset="0"/>
              </a:rPr>
              <a:t>Hoàn thiện các văn bản quy định về tổ chức và hoạt động, hướng dẫn, quản lý nội dung, hình thức thông tin và tổ chức quản trị đối với các Website, diễn dàn trên Internet, mạng nội bộ, trang thông tin (Fanpage), nhóm (Group,Confession) trên mạng xã hội của các cơ sở giáo dục...</a:t>
            </a:r>
            <a:endParaRPr lang="en-US" sz="2000" dirty="0">
              <a:solidFill>
                <a:srgbClr val="0000CC"/>
              </a:solidFill>
              <a:latin typeface="Times New Roman" pitchFamily="18" charset="0"/>
              <a:cs typeface="Times New Roman" pitchFamily="18" charset="0"/>
            </a:endParaRPr>
          </a:p>
          <a:p>
            <a:pPr marL="0" lvl="0" indent="0">
              <a:buNone/>
            </a:pP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Quyết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định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số</a:t>
            </a:r>
            <a:r>
              <a:rPr lang="en-US" sz="2000" dirty="0">
                <a:solidFill>
                  <a:srgbClr val="0000CC"/>
                </a:solidFill>
                <a:latin typeface="Times New Roman" pitchFamily="18" charset="0"/>
                <a:cs typeface="Times New Roman" pitchFamily="18" charset="0"/>
              </a:rPr>
              <a:t> 1748/QĐ-ĐHV </a:t>
            </a:r>
            <a:r>
              <a:rPr lang="en-US" sz="2000" dirty="0" err="1">
                <a:solidFill>
                  <a:srgbClr val="0000CC"/>
                </a:solidFill>
                <a:latin typeface="Times New Roman" pitchFamily="18" charset="0"/>
                <a:cs typeface="Times New Roman" pitchFamily="18" charset="0"/>
              </a:rPr>
              <a:t>ngày</a:t>
            </a:r>
            <a:r>
              <a:rPr lang="en-US" sz="2000" dirty="0">
                <a:solidFill>
                  <a:srgbClr val="0000CC"/>
                </a:solidFill>
                <a:latin typeface="Times New Roman" pitchFamily="18" charset="0"/>
                <a:cs typeface="Times New Roman" pitchFamily="18" charset="0"/>
              </a:rPr>
              <a:t> 24/07/2020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Hiệu</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ĐHV </a:t>
            </a:r>
            <a:r>
              <a:rPr lang="en-US" sz="2000" dirty="0" err="1">
                <a:solidFill>
                  <a:srgbClr val="0000CC"/>
                </a:solidFill>
                <a:latin typeface="Times New Roman" pitchFamily="18" charset="0"/>
                <a:cs typeface="Times New Roman" pitchFamily="18" charset="0"/>
              </a:rPr>
              <a:t>về</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việc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thành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lập</a:t>
            </a:r>
            <a:r>
              <a:rPr lang="en-US" sz="2000" dirty="0">
                <a:solidFill>
                  <a:srgbClr val="0000CC"/>
                </a:solidFill>
                <a:latin typeface="Times New Roman" pitchFamily="18" charset="0"/>
                <a:cs typeface="Times New Roman" pitchFamily="18" charset="0"/>
              </a:rPr>
              <a:t> Ban </a:t>
            </a:r>
            <a:r>
              <a:rPr lang="en-US" sz="2000" dirty="0" err="1">
                <a:solidFill>
                  <a:srgbClr val="0000CC"/>
                </a:solidFill>
                <a:latin typeface="Times New Roman" pitchFamily="18" charset="0"/>
                <a:cs typeface="Times New Roman" pitchFamily="18" charset="0"/>
              </a:rPr>
              <a:t>chỉ</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đạo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thực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hiện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kế</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hoạch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số</a:t>
            </a:r>
            <a:r>
              <a:rPr lang="en-US" sz="2000" dirty="0">
                <a:solidFill>
                  <a:srgbClr val="0000CC"/>
                </a:solidFill>
                <a:latin typeface="Times New Roman" pitchFamily="18" charset="0"/>
                <a:cs typeface="Times New Roman" pitchFamily="18" charset="0"/>
              </a:rPr>
              <a:t> 28/KH-ĐHV </a:t>
            </a:r>
            <a:r>
              <a:rPr lang="en-US" sz="2000" dirty="0" err="1">
                <a:solidFill>
                  <a:srgbClr val="0000CC"/>
                </a:solidFill>
                <a:latin typeface="Times New Roman" pitchFamily="18" charset="0"/>
                <a:cs typeface="Times New Roman" pitchFamily="18" charset="0"/>
              </a:rPr>
              <a:t>ngày</a:t>
            </a:r>
            <a:r>
              <a:rPr lang="en-US" sz="2000" dirty="0">
                <a:solidFill>
                  <a:srgbClr val="0000CC"/>
                </a:solidFill>
                <a:latin typeface="Times New Roman" pitchFamily="18" charset="0"/>
                <a:cs typeface="Times New Roman" pitchFamily="18" charset="0"/>
              </a:rPr>
              <a:t> 6/5/2020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Hiệu</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trưởng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Đại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học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về</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việc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Triển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khai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thực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hiện</a:t>
            </a:r>
            <a:r>
              <a:rPr lang="en-US" sz="2000" dirty="0">
                <a:solidFill>
                  <a:srgbClr val="0000CC"/>
                </a:solidFill>
                <a:latin typeface="Times New Roman" pitchFamily="18" charset="0"/>
                <a:cs typeface="Times New Roman" pitchFamily="18" charset="0"/>
              </a:rPr>
              <a:t> QĐ </a:t>
            </a:r>
            <a:r>
              <a:rPr lang="en-US" sz="2000" dirty="0" err="1">
                <a:solidFill>
                  <a:srgbClr val="0000CC"/>
                </a:solidFill>
                <a:latin typeface="Times New Roman" pitchFamily="18" charset="0"/>
                <a:cs typeface="Times New Roman" pitchFamily="18" charset="0"/>
              </a:rPr>
              <a:t>số</a:t>
            </a:r>
            <a:r>
              <a:rPr lang="en-US" sz="2000" dirty="0">
                <a:solidFill>
                  <a:srgbClr val="0000CC"/>
                </a:solidFill>
                <a:latin typeface="Times New Roman" pitchFamily="18" charset="0"/>
                <a:cs typeface="Times New Roman" pitchFamily="18" charset="0"/>
              </a:rPr>
              <a:t> 3296/QĐ-BGD ĐT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Bộ</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trưởng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Bộ</a:t>
            </a:r>
            <a:r>
              <a:rPr lang="en-US" sz="2000" dirty="0">
                <a:solidFill>
                  <a:srgbClr val="0000CC"/>
                </a:solidFill>
                <a:latin typeface="Times New Roman" pitchFamily="18" charset="0"/>
                <a:cs typeface="Times New Roman" pitchFamily="18" charset="0"/>
              </a:rPr>
              <a:t> GD&amp;ĐT </a:t>
            </a:r>
            <a:r>
              <a:rPr lang="en-US" sz="2000" dirty="0" err="1">
                <a:solidFill>
                  <a:srgbClr val="0000CC"/>
                </a:solidFill>
                <a:latin typeface="Times New Roman" pitchFamily="18" charset="0"/>
                <a:cs typeface="Times New Roman" pitchFamily="18" charset="0"/>
              </a:rPr>
              <a:t>phê</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duyệt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Đề</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án</a:t>
            </a:r>
            <a:r>
              <a:rPr lang="en-US" sz="2000" dirty="0">
                <a:solidFill>
                  <a:srgbClr val="0000CC"/>
                </a:solidFill>
                <a:latin typeface="Times New Roman" pitchFamily="18" charset="0"/>
                <a:cs typeface="Times New Roman" pitchFamily="18" charset="0"/>
              </a:rPr>
              <a:t> “ </a:t>
            </a:r>
            <a:r>
              <a:rPr lang="en-US" sz="2000" dirty="0" err="1">
                <a:solidFill>
                  <a:srgbClr val="0000CC"/>
                </a:solidFill>
                <a:latin typeface="Times New Roman" pitchFamily="18" charset="0"/>
                <a:cs typeface="Times New Roman" pitchFamily="18" charset="0"/>
              </a:rPr>
              <a:t>Tăng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quản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lý</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giáo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dục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chính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trị</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tư</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tưởng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đối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với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học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môi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mạng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đến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năm</a:t>
            </a:r>
            <a:r>
              <a:rPr lang="en-US" sz="2000" dirty="0">
                <a:solidFill>
                  <a:srgbClr val="0000CC"/>
                </a:solidFill>
                <a:latin typeface="Times New Roman" pitchFamily="18" charset="0"/>
                <a:cs typeface="Times New Roman" pitchFamily="18" charset="0"/>
              </a:rPr>
              <a:t> 2015” ở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Đại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học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Vinh</a:t>
            </a:r>
            <a:endParaRPr lang="en-US" sz="2000" dirty="0">
              <a:solidFill>
                <a:srgbClr val="0000CC"/>
              </a:solidFill>
              <a:latin typeface="Times New Roman" pitchFamily="18" charset="0"/>
              <a:cs typeface="Times New Roman" pitchFamily="18" charset="0"/>
            </a:endParaRPr>
          </a:p>
          <a:p>
            <a:pPr lvl="0">
              <a:buFontTx/>
              <a:buChar char="-"/>
            </a:pPr>
            <a:endParaRPr lang="vi-VN" sz="1600" dirty="0">
              <a:solidFill>
                <a:prstClr val="black"/>
              </a:solidFill>
              <a:latin typeface="Times New Roman" pitchFamily="18" charset="0"/>
              <a:cs typeface="Times New Roman" pitchFamily="18" charset="0"/>
            </a:endParaRPr>
          </a:p>
          <a:p>
            <a:endParaRPr lang="en-US" dirty="0"/>
          </a:p>
        </p:txBody>
      </p:sp>
      <p:grpSp>
        <p:nvGrpSpPr>
          <p:cNvPr id="6" name="Group 51"/>
          <p:cNvGrpSpPr>
            <a:grpSpLocks/>
          </p:cNvGrpSpPr>
          <p:nvPr/>
        </p:nvGrpSpPr>
        <p:grpSpPr bwMode="auto">
          <a:xfrm>
            <a:off x="23267" y="-132696"/>
            <a:ext cx="1244280" cy="751894"/>
            <a:chOff x="1296" y="1824"/>
            <a:chExt cx="432" cy="432"/>
          </a:xfrm>
        </p:grpSpPr>
        <p:sp>
          <p:nvSpPr>
            <p:cNvPr id="8"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vi-VN" altLang="vi-VN">
                <a:solidFill>
                  <a:schemeClr val="tx1"/>
                </a:solidFill>
                <a:latin typeface="Arial" charset="0"/>
              </a:endParaRPr>
            </a:p>
          </p:txBody>
        </p:sp>
        <p:sp>
          <p:nvSpPr>
            <p:cNvPr id="9" name="Text Box 55"/>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lgn="ctr"/>
              <a:r>
                <a:rPr lang="en-US" altLang="vi-VN" sz="2400">
                  <a:solidFill>
                    <a:schemeClr val="bg1"/>
                  </a:solidFill>
                  <a:latin typeface="Arial" charset="0"/>
                </a:rPr>
                <a:t>2</a:t>
              </a:r>
            </a:p>
          </p:txBody>
        </p:sp>
      </p:grpSp>
    </p:spTree>
    <p:custDataLst>
      <p:tags r:id="rId1"/>
    </p:custDataLst>
    <p:extLst>
      <p:ext uri="{BB962C8B-B14F-4D97-AF65-F5344CB8AC3E}">
        <p14:creationId xmlns:p14="http://schemas.microsoft.com/office/powerpoint/2010/main" val="354122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pPr lvl="0">
              <a:spcBef>
                <a:spcPts val="0"/>
              </a:spcBef>
            </a:pPr>
            <a:r>
              <a:rPr lang="en-US" sz="1700" dirty="0">
                <a:solidFill>
                  <a:prstClr val="black"/>
                </a:solidFill>
                <a:effectLst/>
                <a:latin typeface="Times New Roman" pitchFamily="18" charset="0"/>
                <a:ea typeface="+mn-ea"/>
                <a:cs typeface="Times New Roman" pitchFamily="18" charset="0"/>
              </a:rPr>
              <a:t/>
            </a:r>
            <a:br>
              <a:rPr lang="en-US" sz="1700" dirty="0">
                <a:solidFill>
                  <a:prstClr val="black"/>
                </a:solidFill>
                <a:effectLst/>
                <a:latin typeface="Times New Roman" pitchFamily="18" charset="0"/>
                <a:ea typeface="+mn-ea"/>
                <a:cs typeface="Times New Roman" pitchFamily="18" charset="0"/>
              </a:rPr>
            </a:br>
            <a:r>
              <a:rPr lang="en-US" sz="1700" dirty="0">
                <a:solidFill>
                  <a:prstClr val="black"/>
                </a:solidFill>
                <a:effectLst/>
                <a:latin typeface="Times New Roman" pitchFamily="18" charset="0"/>
                <a:ea typeface="+mn-ea"/>
                <a:cs typeface="Times New Roman" pitchFamily="18" charset="0"/>
              </a:rPr>
              <a:t/>
            </a:r>
            <a:br>
              <a:rPr lang="en-US" sz="1700" dirty="0">
                <a:solidFill>
                  <a:prstClr val="black"/>
                </a:solidFill>
                <a:effectLst/>
                <a:latin typeface="Times New Roman" pitchFamily="18" charset="0"/>
                <a:ea typeface="+mn-ea"/>
                <a:cs typeface="Times New Roman" pitchFamily="18" charset="0"/>
              </a:rPr>
            </a:br>
            <a:r>
              <a:rPr lang="en-US" sz="1700" dirty="0">
                <a:solidFill>
                  <a:prstClr val="black"/>
                </a:solidFill>
                <a:effectLst/>
                <a:latin typeface="Times New Roman" pitchFamily="18" charset="0"/>
                <a:ea typeface="+mn-ea"/>
                <a:cs typeface="Times New Roman" pitchFamily="18" charset="0"/>
              </a:rPr>
              <a:t>2. </a:t>
            </a:r>
            <a:r>
              <a:rPr lang="vi-VN" sz="1700" dirty="0">
                <a:solidFill>
                  <a:prstClr val="black"/>
                </a:solidFill>
                <a:effectLst/>
                <a:latin typeface="Times New Roman" pitchFamily="18" charset="0"/>
                <a:ea typeface="+mn-ea"/>
                <a:cs typeface="Times New Roman" pitchFamily="18" charset="0"/>
              </a:rPr>
              <a:t>Phát triển và quản lý các trang thông tin giáo dục chính trị tư tưởng đối với học sinh, sinh viên trên môi trường mạng</a:t>
            </a:r>
            <a:br>
              <a:rPr lang="vi-VN" sz="1700" dirty="0">
                <a:solidFill>
                  <a:prstClr val="black"/>
                </a:solidFill>
                <a:effectLst/>
                <a:latin typeface="Times New Roman" pitchFamily="18" charset="0"/>
                <a:ea typeface="+mn-ea"/>
                <a:cs typeface="Times New Roman" pitchFamily="18" charset="0"/>
              </a:rPr>
            </a:br>
            <a:endParaRPr lang="en-US" dirty="0"/>
          </a:p>
        </p:txBody>
      </p:sp>
      <p:sp>
        <p:nvSpPr>
          <p:cNvPr id="4" name="Content Placeholder 3"/>
          <p:cNvSpPr>
            <a:spLocks noGrp="1"/>
          </p:cNvSpPr>
          <p:nvPr>
            <p:ph sz="half" idx="1"/>
          </p:nvPr>
        </p:nvSpPr>
        <p:spPr>
          <a:xfrm>
            <a:off x="152400" y="590550"/>
            <a:ext cx="8839200" cy="4069432"/>
          </a:xfrm>
        </p:spPr>
        <p:txBody>
          <a:bodyPr>
            <a:normAutofit/>
          </a:bodyPr>
          <a:lstStyle/>
          <a:p>
            <a:pPr marL="0" indent="0">
              <a:buNone/>
            </a:pP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Công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văn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số</a:t>
            </a:r>
            <a:r>
              <a:rPr lang="en-US" sz="2000" dirty="0">
                <a:solidFill>
                  <a:srgbClr val="0000CC"/>
                </a:solidFill>
                <a:latin typeface="Times New Roman" panose="02020603050405020304" pitchFamily="18" charset="0"/>
                <a:cs typeface="Times New Roman" panose="02020603050405020304" pitchFamily="18" charset="0"/>
              </a:rPr>
              <a:t>     /CV- ĐHV </a:t>
            </a:r>
            <a:r>
              <a:rPr lang="en-US" sz="2000" dirty="0" err="1">
                <a:solidFill>
                  <a:srgbClr val="0000CC"/>
                </a:solidFill>
                <a:latin typeface="Times New Roman" panose="02020603050405020304" pitchFamily="18" charset="0"/>
                <a:cs typeface="Times New Roman" panose="02020603050405020304" pitchFamily="18" charset="0"/>
              </a:rPr>
              <a:t>ngày</a:t>
            </a:r>
            <a:r>
              <a:rPr lang="en-US" sz="2000" dirty="0">
                <a:solidFill>
                  <a:srgbClr val="0000CC"/>
                </a:solidFill>
                <a:latin typeface="Times New Roman" panose="02020603050405020304" pitchFamily="18" charset="0"/>
                <a:cs typeface="Times New Roman" panose="02020603050405020304" pitchFamily="18" charset="0"/>
              </a:rPr>
              <a:t>    /5/2020 </a:t>
            </a:r>
            <a:r>
              <a:rPr lang="en-US" sz="2000" dirty="0" err="1">
                <a:solidFill>
                  <a:srgbClr val="0000CC"/>
                </a:solidFill>
                <a:latin typeface="Times New Roman" panose="02020603050405020304" pitchFamily="18" charset="0"/>
                <a:cs typeface="Times New Roman" panose="02020603050405020304" pitchFamily="18" charset="0"/>
              </a:rPr>
              <a:t>về</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việc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tăng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cường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quản</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lý</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nâng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cao</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website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fanpage</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facebook</a:t>
            </a:r>
            <a:endPar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Quyết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định</a:t>
            </a:r>
            <a:r>
              <a:rPr lang="en-US" sz="2000" dirty="0">
                <a:solidFill>
                  <a:srgbClr val="0000CC"/>
                </a:solidFill>
                <a:latin typeface="Times New Roman" pitchFamily="18" charset="0"/>
                <a:cs typeface="Times New Roman" pitchFamily="18" charset="0"/>
              </a:rPr>
              <a:t> 2116/QĐ-ĐHV </a:t>
            </a:r>
            <a:r>
              <a:rPr lang="en-US" sz="2000" dirty="0" err="1">
                <a:solidFill>
                  <a:srgbClr val="0000CC"/>
                </a:solidFill>
                <a:latin typeface="Times New Roman" pitchFamily="18" charset="0"/>
                <a:cs typeface="Times New Roman" pitchFamily="18" charset="0"/>
              </a:rPr>
              <a:t>ngày</a:t>
            </a:r>
            <a:r>
              <a:rPr lang="en-US" sz="2000" dirty="0">
                <a:solidFill>
                  <a:srgbClr val="0000CC"/>
                </a:solidFill>
                <a:latin typeface="Times New Roman" pitchFamily="18" charset="0"/>
                <a:cs typeface="Times New Roman" pitchFamily="18" charset="0"/>
              </a:rPr>
              <a:t> 21/08/2020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Hiệu</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trưởng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ĐHV </a:t>
            </a:r>
            <a:r>
              <a:rPr lang="en-US" sz="2000" dirty="0" err="1">
                <a:solidFill>
                  <a:srgbClr val="0000CC"/>
                </a:solidFill>
                <a:latin typeface="Times New Roman" pitchFamily="18" charset="0"/>
                <a:cs typeface="Times New Roman" pitchFamily="18" charset="0"/>
              </a:rPr>
              <a:t>về</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việc</a:t>
            </a:r>
            <a:r>
              <a:rPr lang="en-US" sz="2000" dirty="0">
                <a:solidFill>
                  <a:srgbClr val="0000CC"/>
                </a:solidFill>
                <a:latin typeface="Times New Roman" pitchFamily="18" charset="0"/>
                <a:cs typeface="Times New Roman" pitchFamily="18" charset="0"/>
              </a:rPr>
              <a:t> ban </a:t>
            </a:r>
            <a:r>
              <a:rPr lang="en-US" sz="2000" dirty="0" err="1">
                <a:solidFill>
                  <a:srgbClr val="0000CC"/>
                </a:solidFill>
                <a:latin typeface="Times New Roman" pitchFamily="18" charset="0"/>
                <a:cs typeface="Times New Roman" pitchFamily="18" charset="0"/>
              </a:rPr>
              <a:t>hành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Quy</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chế</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phối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hợp</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giữa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đơn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vị</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trong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công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quản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lý</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giáo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dục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chính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trị</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tư</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tưởng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đối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với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học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môi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mạng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tại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Đại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học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Vinh</a:t>
            </a:r>
            <a:endParaRPr lang="en-US" sz="2000" dirty="0">
              <a:solidFill>
                <a:srgbClr val="0000CC"/>
              </a:solidFill>
              <a:latin typeface="Times New Roman" pitchFamily="18" charset="0"/>
              <a:cs typeface="Times New Roman" pitchFamily="18" charset="0"/>
            </a:endParaRPr>
          </a:p>
          <a:p>
            <a:pPr marL="0" lvl="0" indent="0">
              <a:buNone/>
            </a:pP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Quyết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định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số</a:t>
            </a:r>
            <a:r>
              <a:rPr lang="en-US" sz="2000" dirty="0">
                <a:solidFill>
                  <a:srgbClr val="0000CC"/>
                </a:solidFill>
                <a:latin typeface="Times New Roman" pitchFamily="18" charset="0"/>
                <a:cs typeface="Times New Roman" pitchFamily="18" charset="0"/>
              </a:rPr>
              <a:t> 1747/QĐ-ĐHV </a:t>
            </a:r>
            <a:r>
              <a:rPr lang="en-US" sz="2000" dirty="0" err="1">
                <a:solidFill>
                  <a:srgbClr val="0000CC"/>
                </a:solidFill>
                <a:latin typeface="Times New Roman" pitchFamily="18" charset="0"/>
                <a:cs typeface="Times New Roman" pitchFamily="18" charset="0"/>
              </a:rPr>
              <a:t>ngày</a:t>
            </a:r>
            <a:r>
              <a:rPr lang="en-US" sz="2000" dirty="0">
                <a:solidFill>
                  <a:srgbClr val="0000CC"/>
                </a:solidFill>
                <a:latin typeface="Times New Roman" pitchFamily="18" charset="0"/>
                <a:cs typeface="Times New Roman" pitchFamily="18" charset="0"/>
              </a:rPr>
              <a:t> 24/07/2020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Hiệu</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trưởng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ĐHV </a:t>
            </a:r>
            <a:r>
              <a:rPr lang="en-US" sz="2000" dirty="0" err="1">
                <a:solidFill>
                  <a:srgbClr val="0000CC"/>
                </a:solidFill>
                <a:latin typeface="Times New Roman" pitchFamily="18" charset="0"/>
                <a:cs typeface="Times New Roman" pitchFamily="18" charset="0"/>
              </a:rPr>
              <a:t>về</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việc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thành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lập</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ngũ</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quản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lý</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giáo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dục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chính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trị</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tư</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tưởng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đối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với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học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môi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mạng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tại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Đại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học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Vinh</a:t>
            </a:r>
            <a:r>
              <a:rPr lang="en-US" sz="2000" dirty="0">
                <a:solidFill>
                  <a:srgbClr val="0000CC"/>
                </a:solidFill>
                <a:latin typeface="Times New Roman" pitchFamily="18" charset="0"/>
                <a:cs typeface="Times New Roman" pitchFamily="18" charset="0"/>
              </a:rPr>
              <a:t>.</a:t>
            </a:r>
          </a:p>
          <a:p>
            <a:pPr marL="0" indent="0">
              <a:buNone/>
            </a:pPr>
            <a:endParaRPr lang="en-US"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7810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GB" altLang="en-US" sz="2000">
                <a:solidFill>
                  <a:schemeClr val="accent6">
                    <a:lumMod val="75000"/>
                  </a:schemeClr>
                </a:solidFill>
                <a:effectLst/>
                <a:latin typeface="Times New Roman" pitchFamily="18" charset="0"/>
                <a:cs typeface="Times New Roman" pitchFamily="18" charset="0"/>
              </a:rPr>
              <a:t>CÁC NHIỆM VỤ - GIẢI PHÁP </a:t>
            </a:r>
          </a:p>
        </p:txBody>
      </p:sp>
      <p:sp>
        <p:nvSpPr>
          <p:cNvPr id="9" name="Content Placeholder 8"/>
          <p:cNvSpPr>
            <a:spLocks noGrp="1"/>
          </p:cNvSpPr>
          <p:nvPr>
            <p:ph sz="half" idx="1"/>
          </p:nvPr>
        </p:nvSpPr>
        <p:spPr>
          <a:xfrm>
            <a:off x="838200" y="1581150"/>
            <a:ext cx="7847486" cy="2895600"/>
          </a:xfrm>
        </p:spPr>
        <p:txBody>
          <a:bodyPr>
            <a:noAutofit/>
          </a:bodyPr>
          <a:lstStyle/>
          <a:p>
            <a:pPr>
              <a:buFontTx/>
              <a:buChar char="-"/>
            </a:pP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Đại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học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đã</a:t>
            </a:r>
            <a:r>
              <a:rPr lang="en-US" sz="2000" dirty="0">
                <a:solidFill>
                  <a:srgbClr val="0000CC"/>
                </a:solidFill>
                <a:latin typeface="Times New Roman" pitchFamily="18" charset="0"/>
                <a:cs typeface="Times New Roman" pitchFamily="18" charset="0"/>
              </a:rPr>
              <a:t> ban </a:t>
            </a:r>
            <a:r>
              <a:rPr lang="en-US" sz="2000" dirty="0" err="1">
                <a:solidFill>
                  <a:srgbClr val="0000CC"/>
                </a:solidFill>
                <a:latin typeface="Times New Roman" pitchFamily="18" charset="0"/>
                <a:cs typeface="Times New Roman" pitchFamily="18" charset="0"/>
              </a:rPr>
              <a:t>hành</a:t>
            </a:r>
            <a:r>
              <a:rPr lang="en-US" sz="2000" dirty="0">
                <a:solidFill>
                  <a:srgbClr val="0000CC"/>
                </a:solidFill>
                <a:latin typeface="Times New Roman" pitchFamily="18" charset="0"/>
                <a:cs typeface="Times New Roman" pitchFamily="18" charset="0"/>
              </a:rPr>
              <a:t> QĐ </a:t>
            </a:r>
            <a:r>
              <a:rPr lang="en-US" sz="2000" dirty="0" err="1">
                <a:solidFill>
                  <a:srgbClr val="0000CC"/>
                </a:solidFill>
                <a:latin typeface="Times New Roman" pitchFamily="18" charset="0"/>
                <a:cs typeface="Times New Roman" pitchFamily="18" charset="0"/>
              </a:rPr>
              <a:t>thành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lập</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ngũ</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thực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hiện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công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quản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lý</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giáo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dục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chính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trị</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tư</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tưởng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cho</a:t>
            </a:r>
            <a:r>
              <a:rPr lang="en-US" sz="2000" dirty="0">
                <a:solidFill>
                  <a:srgbClr val="0000CC"/>
                </a:solidFill>
                <a:latin typeface="Times New Roman" pitchFamily="18" charset="0"/>
                <a:cs typeface="Times New Roman" pitchFamily="18" charset="0"/>
              </a:rPr>
              <a:t> HSSV </a:t>
            </a:r>
            <a:r>
              <a:rPr lang="en-US" sz="2000" dirty="0" err="1">
                <a:solidFill>
                  <a:srgbClr val="0000CC"/>
                </a:solidFill>
                <a:latin typeface="Times New Roman" pitchFamily="18" charset="0"/>
                <a:cs typeface="Times New Roman" pitchFamily="18" charset="0"/>
              </a:rPr>
              <a:t>trên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môi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mạng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gồm</a:t>
            </a:r>
            <a:r>
              <a:rPr lang="en-US" sz="2000" dirty="0">
                <a:solidFill>
                  <a:srgbClr val="0000CC"/>
                </a:solidFill>
                <a:latin typeface="Times New Roman" pitchFamily="18" charset="0"/>
                <a:cs typeface="Times New Roman" pitchFamily="18" charset="0"/>
              </a:rPr>
              <a:t>   68 </a:t>
            </a:r>
            <a:r>
              <a:rPr lang="en-US" sz="2000" dirty="0" err="1">
                <a:solidFill>
                  <a:srgbClr val="0000CC"/>
                </a:solidFill>
                <a:latin typeface="Times New Roman" pitchFamily="18" charset="0"/>
                <a:cs typeface="Times New Roman" pitchFamily="18" charset="0"/>
              </a:rPr>
              <a:t>thành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trong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đó</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có</a:t>
            </a:r>
            <a:r>
              <a:rPr lang="en-US" sz="2000" dirty="0">
                <a:solidFill>
                  <a:srgbClr val="0000CC"/>
                </a:solidFill>
                <a:latin typeface="Times New Roman" pitchFamily="18" charset="0"/>
                <a:cs typeface="Times New Roman" pitchFamily="18" charset="0"/>
              </a:rPr>
              <a:t> 66 </a:t>
            </a:r>
            <a:r>
              <a:rPr lang="en-US" sz="2000" dirty="0" err="1">
                <a:solidFill>
                  <a:srgbClr val="0000CC"/>
                </a:solidFill>
                <a:latin typeface="Times New Roman" pitchFamily="18" charset="0"/>
                <a:cs typeface="Times New Roman" pitchFamily="18" charset="0"/>
              </a:rPr>
              <a:t>thành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trong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và</a:t>
            </a:r>
            <a:r>
              <a:rPr lang="en-US" sz="2000" dirty="0">
                <a:solidFill>
                  <a:srgbClr val="0000CC"/>
                </a:solidFill>
                <a:latin typeface="Times New Roman" pitchFamily="18" charset="0"/>
                <a:cs typeface="Times New Roman" pitchFamily="18" charset="0"/>
              </a:rPr>
              <a:t>   02  </a:t>
            </a:r>
            <a:r>
              <a:rPr lang="en-US" sz="2000" dirty="0" err="1">
                <a:solidFill>
                  <a:srgbClr val="0000CC"/>
                </a:solidFill>
                <a:latin typeface="Times New Roman" pitchFamily="18" charset="0"/>
                <a:cs typeface="Times New Roman" pitchFamily="18" charset="0"/>
              </a:rPr>
              <a:t>thành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ngoài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trường</a:t>
            </a:r>
            <a:endParaRPr lang="en-US" sz="2000" dirty="0">
              <a:solidFill>
                <a:srgbClr val="0000CC"/>
              </a:solidFill>
              <a:latin typeface="Times New Roman" pitchFamily="18" charset="0"/>
              <a:cs typeface="Times New Roman" pitchFamily="18" charset="0"/>
            </a:endParaRPr>
          </a:p>
          <a:p>
            <a:pPr>
              <a:buFontTx/>
              <a:buChar char="-"/>
            </a:pPr>
            <a:r>
              <a:rPr lang="en-US" sz="2000" dirty="0" err="1">
                <a:solidFill>
                  <a:srgbClr val="0000CC"/>
                </a:solidFill>
                <a:latin typeface="Times New Roman" pitchFamily="18" charset="0"/>
                <a:cs typeface="Times New Roman" pitchFamily="18" charset="0"/>
              </a:rPr>
              <a:t>Ngoài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ra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ngũ</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a:t>
            </a:r>
            <a:r>
              <a:rPr lang="en-US" sz="2000" dirty="0">
                <a:solidFill>
                  <a:srgbClr val="0000CC"/>
                </a:solidFill>
                <a:latin typeface="Times New Roman" pitchFamily="18" charset="0"/>
                <a:cs typeface="Times New Roman" pitchFamily="18" charset="0"/>
              </a:rPr>
              <a:t> SV </a:t>
            </a:r>
            <a:r>
              <a:rPr lang="en-US" sz="2000" dirty="0" err="1">
                <a:solidFill>
                  <a:srgbClr val="0000CC"/>
                </a:solidFill>
                <a:latin typeface="Times New Roman" pitchFamily="18" charset="0"/>
                <a:cs typeface="Times New Roman" pitchFamily="18" charset="0"/>
              </a:rPr>
              <a:t>thường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xuyên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tạo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bồi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dưỡng</a:t>
            </a:r>
            <a:r>
              <a:rPr lang="en-US" sz="2000" dirty="0">
                <a:solidFill>
                  <a:srgbClr val="0000CC"/>
                </a:solidFill>
                <a:latin typeface="Times New Roman" pitchFamily="18" charset="0"/>
                <a:cs typeface="Times New Roman" pitchFamily="18" charset="0"/>
              </a:rPr>
              <a:t>.</a:t>
            </a:r>
          </a:p>
          <a:p>
            <a:pPr marL="0" indent="0">
              <a:buNone/>
            </a:pPr>
            <a:endParaRPr lang="vi-VN" sz="2000" dirty="0">
              <a:solidFill>
                <a:srgbClr val="0000CC"/>
              </a:solidFill>
              <a:latin typeface="Times New Roman" pitchFamily="18" charset="0"/>
              <a:cs typeface="Times New Roman" pitchFamily="18" charset="0"/>
            </a:endParaRPr>
          </a:p>
        </p:txBody>
      </p:sp>
      <p:grpSp>
        <p:nvGrpSpPr>
          <p:cNvPr id="10" name="Group 56"/>
          <p:cNvGrpSpPr>
            <a:grpSpLocks/>
          </p:cNvGrpSpPr>
          <p:nvPr/>
        </p:nvGrpSpPr>
        <p:grpSpPr bwMode="auto">
          <a:xfrm>
            <a:off x="225530" y="621026"/>
            <a:ext cx="8918470" cy="877887"/>
            <a:chOff x="1296" y="1824"/>
            <a:chExt cx="3049" cy="432"/>
          </a:xfrm>
        </p:grpSpPr>
        <p:sp>
          <p:nvSpPr>
            <p:cNvPr id="12" name="AutoShape 57"/>
            <p:cNvSpPr>
              <a:spLocks noChangeArrowheads="1"/>
            </p:cNvSpPr>
            <p:nvPr/>
          </p:nvSpPr>
          <p:spPr bwMode="gray">
            <a:xfrm>
              <a:off x="1536" y="1899"/>
              <a:ext cx="2736" cy="288"/>
            </a:xfrm>
            <a:prstGeom prst="roundRect">
              <a:avLst>
                <a:gd name="adj" fmla="val 16667"/>
              </a:avLst>
            </a:prstGeom>
            <a:gradFill rotWithShape="1">
              <a:gsLst>
                <a:gs pos="0">
                  <a:schemeClr val="tx2">
                    <a:gamma/>
                    <a:tint val="21176"/>
                    <a:invGamma/>
                  </a:schemeClr>
                </a:gs>
                <a:gs pos="100000">
                  <a:schemeClr val="tx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13" name="AutoShape 58"/>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vi-VN" altLang="vi-VN">
                <a:solidFill>
                  <a:schemeClr val="tx1"/>
                </a:solidFill>
                <a:latin typeface="Arial" charset="0"/>
              </a:endParaRPr>
            </a:p>
          </p:txBody>
        </p:sp>
        <p:sp>
          <p:nvSpPr>
            <p:cNvPr id="14" name="Text Box 59"/>
            <p:cNvSpPr txBox="1">
              <a:spLocks noChangeArrowheads="1"/>
            </p:cNvSpPr>
            <p:nvPr/>
          </p:nvSpPr>
          <p:spPr bwMode="gray">
            <a:xfrm>
              <a:off x="1662" y="1881"/>
              <a:ext cx="2683"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spcBef>
                  <a:spcPct val="20000"/>
                </a:spcBef>
                <a:buClr>
                  <a:schemeClr val="hlink"/>
                </a:buClr>
                <a:buFont typeface="Wingdings" pitchFamily="2" charset="2"/>
                <a:buNone/>
              </a:pPr>
              <a:r>
                <a:rPr lang="pl-PL" altLang="en-US" sz="2000" b="1" dirty="0">
                  <a:solidFill>
                    <a:schemeClr val="tx1"/>
                  </a:solidFill>
                </a:rPr>
                <a:t>Xây dựng và phát triển đội ngũ cộng tác viên quản lý, giáo dục chính trị tư tưởng đối với học sinh, sinh viên trên môi trường mạng </a:t>
              </a:r>
              <a:endParaRPr lang="en-US" altLang="en-US" sz="2000" b="1" dirty="0">
                <a:solidFill>
                  <a:schemeClr val="tx1"/>
                </a:solidFill>
              </a:endParaRPr>
            </a:p>
          </p:txBody>
        </p:sp>
        <p:sp>
          <p:nvSpPr>
            <p:cNvPr id="15" name="Text Box 60"/>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lgn="ctr"/>
              <a:r>
                <a:rPr lang="en-US" altLang="vi-VN" sz="2400">
                  <a:solidFill>
                    <a:schemeClr val="bg1"/>
                  </a:solidFill>
                  <a:latin typeface="Arial" charset="0"/>
                </a:rPr>
                <a:t>3</a:t>
              </a:r>
            </a:p>
          </p:txBody>
        </p:sp>
      </p:grpSp>
    </p:spTree>
    <p:custDataLst>
      <p:tags r:id="rId1"/>
    </p:custDataLst>
    <p:extLst>
      <p:ext uri="{BB962C8B-B14F-4D97-AF65-F5344CB8AC3E}">
        <p14:creationId xmlns:p14="http://schemas.microsoft.com/office/powerpoint/2010/main" val="374384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sz="2000" dirty="0" err="1">
                <a:solidFill>
                  <a:srgbClr val="F79646">
                    <a:lumMod val="50000"/>
                  </a:srgbClr>
                </a:solidFill>
                <a:latin typeface="Times New Roman" pitchFamily="18" charset="0"/>
                <a:cs typeface="Times New Roman" pitchFamily="18" charset="0"/>
              </a:rPr>
              <a:t>Mạng</a:t>
            </a:r>
            <a:r>
              <a:rPr lang="en-US" sz="2000" dirty="0">
                <a:solidFill>
                  <a:srgbClr val="F79646">
                    <a:lumMod val="50000"/>
                  </a:srgbClr>
                </a:solidFill>
                <a:latin typeface="Times New Roman" pitchFamily="18" charset="0"/>
                <a:cs typeface="Times New Roman" pitchFamily="18" charset="0"/>
              </a:rPr>
              <a:t> </a:t>
            </a:r>
            <a:r>
              <a:rPr lang="en-US" sz="2000" dirty="0" err="1">
                <a:solidFill>
                  <a:srgbClr val="F79646">
                    <a:lumMod val="50000"/>
                  </a:srgbClr>
                </a:solidFill>
                <a:latin typeface="Times New Roman" pitchFamily="18" charset="0"/>
                <a:cs typeface="Times New Roman" pitchFamily="18" charset="0"/>
              </a:rPr>
              <a:t>xã</a:t>
            </a:r>
            <a:r>
              <a:rPr lang="en-US" sz="2000" dirty="0">
                <a:solidFill>
                  <a:srgbClr val="F79646">
                    <a:lumMod val="50000"/>
                  </a:srgbClr>
                </a:solidFill>
                <a:latin typeface="Times New Roman" pitchFamily="18" charset="0"/>
                <a:cs typeface="Times New Roman" pitchFamily="18" charset="0"/>
              </a:rPr>
              <a:t> </a:t>
            </a:r>
            <a:r>
              <a:rPr lang="en-US" sz="2000" dirty="0" err="1">
                <a:solidFill>
                  <a:srgbClr val="F79646">
                    <a:lumMod val="50000"/>
                  </a:srgbClr>
                </a:solidFill>
                <a:latin typeface="Times New Roman" pitchFamily="18" charset="0"/>
                <a:cs typeface="Times New Roman" pitchFamily="18" charset="0"/>
              </a:rPr>
              <a:t>hội</a:t>
            </a:r>
            <a:r>
              <a:rPr lang="en-US" sz="2000" dirty="0">
                <a:solidFill>
                  <a:srgbClr val="F79646">
                    <a:lumMod val="50000"/>
                  </a:srgbClr>
                </a:solidFill>
                <a:latin typeface="Times New Roman" pitchFamily="18" charset="0"/>
                <a:cs typeface="Times New Roman" pitchFamily="18" charset="0"/>
              </a:rPr>
              <a:t> </a:t>
            </a:r>
            <a:r>
              <a:rPr lang="en-US" sz="2000" dirty="0" err="1">
                <a:solidFill>
                  <a:srgbClr val="F79646">
                    <a:lumMod val="50000"/>
                  </a:srgbClr>
                </a:solidFill>
                <a:latin typeface="Times New Roman" pitchFamily="18" charset="0"/>
                <a:cs typeface="Times New Roman" pitchFamily="18" charset="0"/>
              </a:rPr>
              <a:t>và</a:t>
            </a:r>
            <a:r>
              <a:rPr lang="en-US" sz="2000" dirty="0">
                <a:solidFill>
                  <a:srgbClr val="F79646">
                    <a:lumMod val="50000"/>
                  </a:srgbClr>
                </a:solidFill>
                <a:latin typeface="Times New Roman" pitchFamily="18" charset="0"/>
                <a:cs typeface="Times New Roman" pitchFamily="18" charset="0"/>
              </a:rPr>
              <a:t> </a:t>
            </a:r>
            <a:r>
              <a:rPr lang="en-US" sz="2000" dirty="0" err="1">
                <a:solidFill>
                  <a:srgbClr val="F79646">
                    <a:lumMod val="50000"/>
                  </a:srgbClr>
                </a:solidFill>
                <a:latin typeface="Times New Roman" pitchFamily="18" charset="0"/>
                <a:cs typeface="Times New Roman" pitchFamily="18" charset="0"/>
              </a:rPr>
              <a:t>những</a:t>
            </a:r>
            <a:r>
              <a:rPr lang="en-US" sz="2000" dirty="0">
                <a:solidFill>
                  <a:srgbClr val="F79646">
                    <a:lumMod val="50000"/>
                  </a:srgbClr>
                </a:solidFill>
                <a:latin typeface="Times New Roman" pitchFamily="18" charset="0"/>
                <a:cs typeface="Times New Roman" pitchFamily="18" charset="0"/>
              </a:rPr>
              <a:t> </a:t>
            </a:r>
            <a:r>
              <a:rPr lang="en-US" sz="2000" dirty="0" err="1">
                <a:solidFill>
                  <a:srgbClr val="F79646">
                    <a:lumMod val="50000"/>
                  </a:srgbClr>
                </a:solidFill>
                <a:latin typeface="Times New Roman" pitchFamily="18" charset="0"/>
                <a:cs typeface="Times New Roman" pitchFamily="18" charset="0"/>
              </a:rPr>
              <a:t>ảnh</a:t>
            </a:r>
            <a:r>
              <a:rPr lang="en-US" sz="2000" dirty="0">
                <a:solidFill>
                  <a:srgbClr val="F79646">
                    <a:lumMod val="50000"/>
                  </a:srgbClr>
                </a:solidFill>
                <a:latin typeface="Times New Roman" pitchFamily="18" charset="0"/>
                <a:cs typeface="Times New Roman" pitchFamily="18" charset="0"/>
              </a:rPr>
              <a:t> </a:t>
            </a:r>
            <a:r>
              <a:rPr lang="en-US" sz="2000" dirty="0" err="1">
                <a:solidFill>
                  <a:srgbClr val="F79646">
                    <a:lumMod val="50000"/>
                  </a:srgbClr>
                </a:solidFill>
                <a:latin typeface="Times New Roman" pitchFamily="18" charset="0"/>
                <a:cs typeface="Times New Roman" pitchFamily="18" charset="0"/>
              </a:rPr>
              <a:t>hưởng</a:t>
            </a:r>
            <a:endParaRPr lang="en-US" dirty="0"/>
          </a:p>
        </p:txBody>
      </p:sp>
      <p:sp>
        <p:nvSpPr>
          <p:cNvPr id="4" name="Content Placeholder 3"/>
          <p:cNvSpPr>
            <a:spLocks noGrp="1"/>
          </p:cNvSpPr>
          <p:nvPr>
            <p:ph sz="half" idx="1"/>
          </p:nvPr>
        </p:nvSpPr>
        <p:spPr/>
        <p:txBody>
          <a:bodyPr/>
          <a:lstStyle/>
          <a:p>
            <a:pPr marL="0" lvl="0" indent="0">
              <a:buNone/>
            </a:pPr>
            <a:r>
              <a:rPr lang="vi-VN" sz="2000" dirty="0">
                <a:solidFill>
                  <a:prstClr val="black"/>
                </a:solidFill>
                <a:latin typeface="Times New Roman" pitchFamily="18" charset="0"/>
                <a:cs typeface="Times New Roman" pitchFamily="18" charset="0"/>
              </a:rPr>
              <a:t>1</a:t>
            </a:r>
            <a:r>
              <a:rPr lang="vi-VN" sz="2000" b="1" i="1" dirty="0">
                <a:solidFill>
                  <a:srgbClr val="0000CC"/>
                </a:solidFill>
                <a:latin typeface="Times New Roman" pitchFamily="18" charset="0"/>
                <a:cs typeface="Times New Roman" pitchFamily="18" charset="0"/>
              </a:rPr>
              <a:t>. Ảnh hưởng tích cực từ MXH</a:t>
            </a:r>
            <a:endParaRPr lang="vi-VN" sz="2000" dirty="0">
              <a:solidFill>
                <a:srgbClr val="0000CC"/>
              </a:solidFill>
              <a:latin typeface="Times New Roman" pitchFamily="18" charset="0"/>
              <a:cs typeface="Times New Roman" pitchFamily="18" charset="0"/>
            </a:endParaRPr>
          </a:p>
          <a:p>
            <a:pPr marL="0" lvl="0" indent="0">
              <a:buNone/>
            </a:pPr>
            <a:r>
              <a:rPr lang="vi-VN" sz="2000" dirty="0">
                <a:solidFill>
                  <a:srgbClr val="0000CC"/>
                </a:solidFill>
                <a:latin typeface="Times New Roman" pitchFamily="18" charset="0"/>
                <a:cs typeface="Times New Roman" pitchFamily="18" charset="0"/>
              </a:rPr>
              <a:t>- Công cụ hiện đại để giải trí, giảm căng thẳng.</a:t>
            </a:r>
          </a:p>
          <a:p>
            <a:pPr marL="0" lvl="0" indent="0">
              <a:buNone/>
            </a:pPr>
            <a:r>
              <a:rPr lang="vi-VN" sz="2000" dirty="0">
                <a:solidFill>
                  <a:srgbClr val="0000CC"/>
                </a:solidFill>
                <a:latin typeface="Times New Roman" pitchFamily="18" charset="0"/>
                <a:cs typeface="Times New Roman" pitchFamily="18" charset="0"/>
              </a:rPr>
              <a:t>- Kết nối với bạn bè và cộng đồng.</a:t>
            </a:r>
          </a:p>
          <a:p>
            <a:pPr marL="0" lvl="0" indent="0">
              <a:buNone/>
            </a:pPr>
            <a:r>
              <a:rPr lang="vi-VN" sz="2000" dirty="0">
                <a:solidFill>
                  <a:srgbClr val="0000CC"/>
                </a:solidFill>
                <a:latin typeface="Times New Roman" pitchFamily="18" charset="0"/>
                <a:cs typeface="Times New Roman" pitchFamily="18" charset="0"/>
              </a:rPr>
              <a:t>- Nguồn tài nguyên và công cụ để hỗ trợ hiệu quả cho việc học tập và rèn luyện kỹ năng sống. </a:t>
            </a:r>
          </a:p>
          <a:p>
            <a:endParaRPr lang="en-US" dirty="0">
              <a:solidFill>
                <a:srgbClr val="0000CC"/>
              </a:solidFill>
            </a:endParaRPr>
          </a:p>
        </p:txBody>
      </p:sp>
      <p:sp>
        <p:nvSpPr>
          <p:cNvPr id="5" name="Content Placeholder 4"/>
          <p:cNvSpPr>
            <a:spLocks noGrp="1"/>
          </p:cNvSpPr>
          <p:nvPr>
            <p:ph sz="half" idx="2"/>
          </p:nvPr>
        </p:nvSpPr>
        <p:spPr/>
        <p:txBody>
          <a:bodyPr>
            <a:normAutofit fontScale="85000" lnSpcReduction="10000"/>
          </a:bodyPr>
          <a:lstStyle/>
          <a:p>
            <a:pPr marL="0" lvl="0" indent="0">
              <a:buNone/>
            </a:pPr>
            <a:r>
              <a:rPr lang="vi-VN" b="1" i="1" dirty="0">
                <a:solidFill>
                  <a:srgbClr val="0000CC"/>
                </a:solidFill>
                <a:latin typeface="Times New Roman" pitchFamily="18" charset="0"/>
                <a:cs typeface="Times New Roman" pitchFamily="18" charset="0"/>
              </a:rPr>
              <a:t>2. Ảnh hưởng tiêu cực từ MXH</a:t>
            </a:r>
            <a:endParaRPr lang="vi-VN" dirty="0">
              <a:solidFill>
                <a:srgbClr val="0000CC"/>
              </a:solidFill>
              <a:latin typeface="Times New Roman" pitchFamily="18" charset="0"/>
              <a:cs typeface="Times New Roman" pitchFamily="18" charset="0"/>
            </a:endParaRPr>
          </a:p>
          <a:p>
            <a:pPr marL="0" lvl="0" indent="0">
              <a:buNone/>
            </a:pPr>
            <a:r>
              <a:rPr lang="vi-VN" dirty="0">
                <a:solidFill>
                  <a:srgbClr val="0000CC"/>
                </a:solidFill>
                <a:latin typeface="Times New Roman" pitchFamily="18" charset="0"/>
                <a:cs typeface="Times New Roman" pitchFamily="18" charset="0"/>
              </a:rPr>
              <a:t>- Tâm lý người sử dụng: thay đổi tâm trạng, thích nổi bật, luôn muốn khẳng định giá trị cá nhân, kích thích lối sống ảo qua môi trường mạng, tự kỷ… </a:t>
            </a:r>
          </a:p>
          <a:p>
            <a:pPr marL="0" lvl="0" indent="0">
              <a:buNone/>
            </a:pPr>
            <a:r>
              <a:rPr lang="vi-VN" dirty="0">
                <a:solidFill>
                  <a:srgbClr val="0000CC"/>
                </a:solidFill>
                <a:latin typeface="Times New Roman" pitchFamily="18" charset="0"/>
                <a:cs typeface="Times New Roman" pitchFamily="18" charset="0"/>
              </a:rPr>
              <a:t>- Mất thời gian, mất tập trung trong học tập, ảnh hưởng đến hiệu suất học tập, một số có biểu hiện nghiện Internet, MXH.</a:t>
            </a:r>
          </a:p>
          <a:p>
            <a:pPr marL="0" lvl="0" indent="0">
              <a:buNone/>
            </a:pPr>
            <a:r>
              <a:rPr lang="vi-VN" dirty="0">
                <a:solidFill>
                  <a:srgbClr val="0000CC"/>
                </a:solidFill>
                <a:latin typeface="Times New Roman" pitchFamily="18" charset="0"/>
                <a:cs typeface="Times New Roman" pitchFamily="18" charset="0"/>
              </a:rPr>
              <a:t>- Là môi trường phát sinh mâu thuẫn, bạo lực học đường.</a:t>
            </a:r>
          </a:p>
          <a:p>
            <a:pPr marL="0" lvl="0" indent="0">
              <a:buNone/>
            </a:pPr>
            <a:r>
              <a:rPr lang="vi-VN" dirty="0">
                <a:solidFill>
                  <a:srgbClr val="0000CC"/>
                </a:solidFill>
                <a:latin typeface="Times New Roman" pitchFamily="18" charset="0"/>
                <a:cs typeface="Times New Roman" pitchFamily="18" charset="0"/>
              </a:rPr>
              <a:t>- Thông tin xấu độc, xuyên tạc, chống phá Đảng, Nhà nước, Web đen, bạo lực</a:t>
            </a:r>
            <a:r>
              <a:rPr lang="vi-VN" dirty="0">
                <a:solidFill>
                  <a:prstClr val="black"/>
                </a:solidFill>
                <a:latin typeface="Times New Roman" pitchFamily="18" charset="0"/>
                <a:cs typeface="Times New Roman" pitchFamily="18" charset="0"/>
              </a:rPr>
              <a:t>.</a:t>
            </a:r>
          </a:p>
          <a:p>
            <a:endParaRPr lang="en-US" dirty="0"/>
          </a:p>
        </p:txBody>
      </p:sp>
    </p:spTree>
    <p:custDataLst>
      <p:tags r:id="rId1"/>
    </p:custDataLst>
    <p:extLst>
      <p:ext uri="{BB962C8B-B14F-4D97-AF65-F5344CB8AC3E}">
        <p14:creationId xmlns:p14="http://schemas.microsoft.com/office/powerpoint/2010/main" val="32113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GB" altLang="en-US" sz="2000">
                <a:solidFill>
                  <a:schemeClr val="accent6">
                    <a:lumMod val="75000"/>
                  </a:schemeClr>
                </a:solidFill>
                <a:effectLst/>
                <a:latin typeface="Times New Roman" pitchFamily="18" charset="0"/>
                <a:cs typeface="Times New Roman" pitchFamily="18" charset="0"/>
              </a:rPr>
              <a:t>CÁC NHIỆM VỤ - GIẢI PHÁP </a:t>
            </a:r>
          </a:p>
        </p:txBody>
      </p:sp>
      <p:sp>
        <p:nvSpPr>
          <p:cNvPr id="9" name="Content Placeholder 8"/>
          <p:cNvSpPr>
            <a:spLocks noGrp="1"/>
          </p:cNvSpPr>
          <p:nvPr>
            <p:ph sz="half" idx="1"/>
          </p:nvPr>
        </p:nvSpPr>
        <p:spPr>
          <a:xfrm>
            <a:off x="1052842" y="1620837"/>
            <a:ext cx="7847486" cy="2779713"/>
          </a:xfrm>
        </p:spPr>
        <p:txBody>
          <a:bodyPr>
            <a:noAutofit/>
          </a:bodyPr>
          <a:lstStyle/>
          <a:p>
            <a:pPr marL="0" indent="0">
              <a:buNone/>
            </a:pPr>
            <a:r>
              <a:rPr lang="vi-VN" sz="1800" dirty="0">
                <a:solidFill>
                  <a:srgbClr val="0000CC"/>
                </a:solidFill>
                <a:latin typeface="Times New Roman" pitchFamily="18" charset="0"/>
                <a:cs typeface="Times New Roman" pitchFamily="18" charset="0"/>
              </a:rPr>
              <a:t>a) </a:t>
            </a:r>
            <a:r>
              <a:rPr lang="en-US" sz="1800" dirty="0" err="1">
                <a:solidFill>
                  <a:srgbClr val="0000CC"/>
                </a:solidFill>
                <a:latin typeface="Times New Roman" pitchFamily="18" charset="0"/>
                <a:cs typeface="Times New Roman" pitchFamily="18" charset="0"/>
              </a:rPr>
              <a:t>Nhà</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trường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giao</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cho</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Trường</a:t>
            </a:r>
            <a:r>
              <a:rPr lang="en-US" sz="1800" dirty="0">
                <a:solidFill>
                  <a:srgbClr val="0000CC"/>
                </a:solidFill>
                <a:latin typeface="Times New Roman" pitchFamily="18" charset="0"/>
                <a:cs typeface="Times New Roman" pitchFamily="18" charset="0"/>
              </a:rPr>
              <a:t> KHXH </a:t>
            </a:r>
            <a:r>
              <a:rPr lang="en-US" sz="1800" dirty="0" err="1">
                <a:solidFill>
                  <a:srgbClr val="0000CC"/>
                </a:solidFill>
                <a:latin typeface="Times New Roman" pitchFamily="18" charset="0"/>
                <a:cs typeface="Times New Roman" pitchFamily="18" charset="0"/>
              </a:rPr>
              <a:t>và</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nhân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văn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tham</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mưu</a:t>
            </a:r>
            <a:r>
              <a:rPr lang="en-US" sz="1800" dirty="0">
                <a:solidFill>
                  <a:srgbClr val="0000CC"/>
                </a:solidFill>
                <a:latin typeface="Times New Roman" pitchFamily="18" charset="0"/>
                <a:cs typeface="Times New Roman" pitchFamily="18" charset="0"/>
              </a:rPr>
              <a:t> x</a:t>
            </a:r>
            <a:r>
              <a:rPr lang="vi-VN" sz="1800" dirty="0">
                <a:solidFill>
                  <a:srgbClr val="0000CC"/>
                </a:solidFill>
                <a:latin typeface="Times New Roman" pitchFamily="18" charset="0"/>
                <a:cs typeface="Times New Roman" pitchFamily="18" charset="0"/>
              </a:rPr>
              <a:t>ây dựng tài liệu bồi dưỡng, tập huấn công tác quản lý, giáo dục chính trị tư tưởng đối với HSSV trên môi trường mạng dành cho cán bộ, nhà giáo, cộng tác viên; tài liệu hướng dẫn kỹ năng sử dụng, khai thác, tiếp cận thông tin trên Internet, mạng xã hội dành cho HSSV;</a:t>
            </a:r>
          </a:p>
          <a:p>
            <a:pPr marL="0" indent="0">
              <a:buNone/>
            </a:pPr>
            <a:r>
              <a:rPr lang="vi-VN" sz="1800" dirty="0">
                <a:solidFill>
                  <a:srgbClr val="0000CC"/>
                </a:solidFill>
                <a:latin typeface="Times New Roman" pitchFamily="18" charset="0"/>
                <a:cs typeface="Times New Roman" pitchFamily="18" charset="0"/>
              </a:rPr>
              <a:t>b) Tổ chức bồi dưỡng, nâng cao năng lực quản lý, viết bài, tuyên truyền, định hướng cho đội ngũ cán bộ, nhà giáo, cộng tác viên phụ trách công tác quản lý, giáo dục chính trị tư tưởng đối với HSSV trên môi trường mạng và đội ngũ quản trị các Website, diễn đàn, mạng xã hội của các cơ sở giáo dục;</a:t>
            </a:r>
          </a:p>
          <a:p>
            <a:pPr marL="0" indent="0">
              <a:buNone/>
            </a:pPr>
            <a:endParaRPr lang="vi-VN" sz="1200" dirty="0">
              <a:latin typeface="Times New Roman" pitchFamily="18" charset="0"/>
              <a:cs typeface="Times New Roman" pitchFamily="18" charset="0"/>
            </a:endParaRPr>
          </a:p>
          <a:p>
            <a:pPr marL="0" indent="0">
              <a:buNone/>
            </a:pPr>
            <a:endParaRPr lang="vi-VN" sz="1200" dirty="0">
              <a:latin typeface="Times New Roman" pitchFamily="18" charset="0"/>
              <a:cs typeface="Times New Roman" pitchFamily="18" charset="0"/>
            </a:endParaRPr>
          </a:p>
        </p:txBody>
      </p:sp>
      <p:grpSp>
        <p:nvGrpSpPr>
          <p:cNvPr id="16" name="Group 61"/>
          <p:cNvGrpSpPr>
            <a:grpSpLocks/>
          </p:cNvGrpSpPr>
          <p:nvPr/>
        </p:nvGrpSpPr>
        <p:grpSpPr bwMode="auto">
          <a:xfrm>
            <a:off x="228600" y="742950"/>
            <a:ext cx="8626476" cy="877887"/>
            <a:chOff x="1296" y="1824"/>
            <a:chExt cx="2976" cy="432"/>
          </a:xfrm>
        </p:grpSpPr>
        <p:sp>
          <p:nvSpPr>
            <p:cNvPr id="17"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18"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vi-VN" altLang="vi-VN">
                <a:solidFill>
                  <a:schemeClr val="tx1"/>
                </a:solidFill>
                <a:latin typeface="Arial" charset="0"/>
              </a:endParaRPr>
            </a:p>
          </p:txBody>
        </p:sp>
        <p:sp>
          <p:nvSpPr>
            <p:cNvPr id="19" name="Text Box 64"/>
            <p:cNvSpPr txBox="1">
              <a:spLocks noChangeArrowheads="1"/>
            </p:cNvSpPr>
            <p:nvPr/>
          </p:nvSpPr>
          <p:spPr bwMode="gray">
            <a:xfrm>
              <a:off x="1763" y="1924"/>
              <a:ext cx="239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spcBef>
                  <a:spcPct val="20000"/>
                </a:spcBef>
                <a:buClr>
                  <a:schemeClr val="hlink"/>
                </a:buClr>
                <a:buFont typeface="Wingdings" pitchFamily="2" charset="2"/>
                <a:buNone/>
              </a:pPr>
              <a:r>
                <a:rPr lang="en-US" altLang="en-US" b="1">
                  <a:solidFill>
                    <a:schemeClr val="tx1"/>
                  </a:solidFill>
                  <a:latin typeface="Verdana" pitchFamily="34" charset="0"/>
                </a:rPr>
                <a:t> </a:t>
              </a:r>
              <a:endParaRPr lang="vi-VN" altLang="en-US" b="1">
                <a:solidFill>
                  <a:schemeClr val="tx1"/>
                </a:solidFill>
                <a:latin typeface="Verdana" pitchFamily="34" charset="0"/>
              </a:endParaRPr>
            </a:p>
          </p:txBody>
        </p:sp>
        <p:sp>
          <p:nvSpPr>
            <p:cNvPr id="20" name="Text Box 65"/>
            <p:cNvSpPr txBox="1">
              <a:spLocks noChangeArrowheads="1"/>
            </p:cNvSpPr>
            <p:nvPr/>
          </p:nvSpPr>
          <p:spPr bwMode="gray">
            <a:xfrm>
              <a:off x="1313" y="187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lgn="ctr"/>
              <a:r>
                <a:rPr lang="en-US" altLang="vi-VN" sz="2400" dirty="0">
                  <a:solidFill>
                    <a:schemeClr val="bg1"/>
                  </a:solidFill>
                  <a:latin typeface="Arial" charset="0"/>
                </a:rPr>
                <a:t>4</a:t>
              </a:r>
            </a:p>
          </p:txBody>
        </p:sp>
      </p:grpSp>
      <p:sp>
        <p:nvSpPr>
          <p:cNvPr id="21" name="Text Box 49"/>
          <p:cNvSpPr txBox="1">
            <a:spLocks noChangeArrowheads="1"/>
          </p:cNvSpPr>
          <p:nvPr/>
        </p:nvSpPr>
        <p:spPr bwMode="gray">
          <a:xfrm>
            <a:off x="1480830" y="946165"/>
            <a:ext cx="79452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spcBef>
                <a:spcPct val="20000"/>
              </a:spcBef>
              <a:buClr>
                <a:schemeClr val="hlink"/>
              </a:buClr>
              <a:buFont typeface="Wingdings" pitchFamily="2" charset="2"/>
              <a:buNone/>
            </a:pPr>
            <a:r>
              <a:rPr lang="pl-PL" altLang="en-US" b="1" dirty="0">
                <a:solidFill>
                  <a:schemeClr val="tx1"/>
                </a:solidFill>
              </a:rPr>
              <a:t>Nâng cao năng lực đội ngũ cán bộ, nhà giáo, cộng tác viên phụ trách công tác giáo dục chính trị tư tưởng đối với học sinh, sinh viên trên môi trường mạng</a:t>
            </a:r>
            <a:endParaRPr lang="en-US" altLang="en-US" b="1" dirty="0">
              <a:solidFill>
                <a:schemeClr val="tx1"/>
              </a:solidFill>
            </a:endParaRPr>
          </a:p>
        </p:txBody>
      </p:sp>
    </p:spTree>
    <p:custDataLst>
      <p:tags r:id="rId1"/>
    </p:custDataLst>
    <p:extLst>
      <p:ext uri="{BB962C8B-B14F-4D97-AF65-F5344CB8AC3E}">
        <p14:creationId xmlns:p14="http://schemas.microsoft.com/office/powerpoint/2010/main" val="110332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GB" altLang="en-US" sz="2000">
                <a:solidFill>
                  <a:schemeClr val="accent6">
                    <a:lumMod val="75000"/>
                  </a:schemeClr>
                </a:solidFill>
                <a:effectLst/>
                <a:latin typeface="Times New Roman" pitchFamily="18" charset="0"/>
                <a:cs typeface="Times New Roman" pitchFamily="18" charset="0"/>
              </a:rPr>
              <a:t>CÁC NHIỆM VỤ - GIẢI PHÁP </a:t>
            </a:r>
          </a:p>
        </p:txBody>
      </p:sp>
      <p:sp>
        <p:nvSpPr>
          <p:cNvPr id="9" name="Content Placeholder 8"/>
          <p:cNvSpPr>
            <a:spLocks noGrp="1"/>
          </p:cNvSpPr>
          <p:nvPr>
            <p:ph sz="half" idx="1"/>
          </p:nvPr>
        </p:nvSpPr>
        <p:spPr>
          <a:xfrm>
            <a:off x="1052842" y="1733550"/>
            <a:ext cx="7847486" cy="2895600"/>
          </a:xfrm>
        </p:spPr>
        <p:txBody>
          <a:bodyPr>
            <a:noAutofit/>
          </a:bodyPr>
          <a:lstStyle/>
          <a:p>
            <a:pPr marL="0" lvl="0" indent="0">
              <a:buNone/>
            </a:pP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Đội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ngũ</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cộng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tác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viên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quản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lý</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giáo</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dục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chính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trị</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tư</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tưởng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đối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với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học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sinh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sinh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viên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trên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môi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trường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mạng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tại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trường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Đại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học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Vinh</a:t>
            </a:r>
            <a:r>
              <a:rPr lang="en-US" sz="1800" dirty="0">
                <a:solidFill>
                  <a:srgbClr val="0000CC"/>
                </a:solidFill>
                <a:latin typeface="Times New Roman" pitchFamily="18" charset="0"/>
                <a:cs typeface="Times New Roman" pitchFamily="18" charset="0"/>
              </a:rPr>
              <a:t> </a:t>
            </a:r>
            <a:r>
              <a:rPr lang="vi-VN" sz="1800" dirty="0">
                <a:solidFill>
                  <a:srgbClr val="0000CC"/>
                </a:solidFill>
                <a:latin typeface="Times New Roman" pitchFamily="18" charset="0"/>
                <a:cs typeface="Times New Roman" pitchFamily="18" charset="0"/>
              </a:rPr>
              <a:t>với sự tham gia, phối hợp của</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lực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lượng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công</a:t>
            </a:r>
            <a:r>
              <a:rPr lang="en-US" sz="1800" dirty="0">
                <a:solidFill>
                  <a:srgbClr val="0000CC"/>
                </a:solidFill>
                <a:latin typeface="Times New Roman" pitchFamily="18" charset="0"/>
                <a:cs typeface="Times New Roman" pitchFamily="18" charset="0"/>
              </a:rPr>
              <a:t> an </a:t>
            </a:r>
            <a:r>
              <a:rPr lang="en-US" sz="1800" dirty="0" err="1">
                <a:solidFill>
                  <a:srgbClr val="0000CC"/>
                </a:solidFill>
                <a:latin typeface="Times New Roman" pitchFamily="18" charset="0"/>
                <a:cs typeface="Times New Roman" pitchFamily="18" charset="0"/>
              </a:rPr>
              <a:t>các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cấp</a:t>
            </a:r>
            <a:r>
              <a:rPr lang="en-US" sz="1800" dirty="0">
                <a:solidFill>
                  <a:srgbClr val="0000CC"/>
                </a:solidFill>
                <a:latin typeface="Times New Roman" pitchFamily="18" charset="0"/>
                <a:cs typeface="Times New Roman" pitchFamily="18" charset="0"/>
              </a:rPr>
              <a:t>.</a:t>
            </a:r>
          </a:p>
          <a:p>
            <a:pPr marL="0" lvl="0" indent="0">
              <a:buNone/>
            </a:pP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Định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kỳ</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tổ</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chức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Hội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nghị</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giao</a:t>
            </a:r>
            <a:r>
              <a:rPr lang="en-US" sz="1800" dirty="0">
                <a:solidFill>
                  <a:srgbClr val="0000CC"/>
                </a:solidFill>
                <a:latin typeface="Times New Roman" pitchFamily="18" charset="0"/>
                <a:cs typeface="Times New Roman" pitchFamily="18" charset="0"/>
              </a:rPr>
              <a:t> ban </a:t>
            </a:r>
            <a:r>
              <a:rPr lang="en-US" sz="1800" dirty="0" err="1">
                <a:solidFill>
                  <a:srgbClr val="0000CC"/>
                </a:solidFill>
                <a:latin typeface="Times New Roman" pitchFamily="18" charset="0"/>
                <a:cs typeface="Times New Roman" pitchFamily="18" charset="0"/>
              </a:rPr>
              <a:t>công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tác</a:t>
            </a:r>
            <a:r>
              <a:rPr lang="en-US" sz="1800" dirty="0">
                <a:solidFill>
                  <a:srgbClr val="0000CC"/>
                </a:solidFill>
                <a:latin typeface="Times New Roman" pitchFamily="18" charset="0"/>
                <a:cs typeface="Times New Roman" pitchFamily="18" charset="0"/>
              </a:rPr>
              <a:t> HSSV. </a:t>
            </a:r>
            <a:r>
              <a:rPr lang="en-US" sz="1800" dirty="0" err="1">
                <a:solidFill>
                  <a:srgbClr val="0000CC"/>
                </a:solidFill>
                <a:latin typeface="Times New Roman" pitchFamily="18" charset="0"/>
                <a:cs typeface="Times New Roman" pitchFamily="18" charset="0"/>
              </a:rPr>
              <a:t>Phối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hợp</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với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công</a:t>
            </a:r>
            <a:r>
              <a:rPr lang="en-US" sz="1800" dirty="0">
                <a:solidFill>
                  <a:srgbClr val="0000CC"/>
                </a:solidFill>
                <a:latin typeface="Times New Roman" pitchFamily="18" charset="0"/>
                <a:cs typeface="Times New Roman" pitchFamily="18" charset="0"/>
              </a:rPr>
              <a:t> an </a:t>
            </a:r>
            <a:r>
              <a:rPr lang="en-US" sz="1800" dirty="0" err="1">
                <a:solidFill>
                  <a:srgbClr val="0000CC"/>
                </a:solidFill>
                <a:latin typeface="Times New Roman" pitchFamily="18" charset="0"/>
                <a:cs typeface="Times New Roman" pitchFamily="18" charset="0"/>
              </a:rPr>
              <a:t>các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cấp</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tổ</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chức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Hội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nghi</a:t>
            </a:r>
            <a:r>
              <a:rPr lang="en-US" sz="1800" dirty="0">
                <a:solidFill>
                  <a:srgbClr val="0000CC"/>
                </a:solidFill>
                <a:latin typeface="Times New Roman" pitchFamily="18" charset="0"/>
                <a:cs typeface="Times New Roman" pitchFamily="18" charset="0"/>
              </a:rPr>
              <a:t> ANTT, </a:t>
            </a:r>
            <a:r>
              <a:rPr lang="en-US" sz="1800" dirty="0" err="1">
                <a:solidFill>
                  <a:srgbClr val="0000CC"/>
                </a:solidFill>
                <a:latin typeface="Times New Roman" pitchFamily="18" charset="0"/>
                <a:cs typeface="Times New Roman" pitchFamily="18" charset="0"/>
              </a:rPr>
              <a:t>Nội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trú</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ngoại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trú</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có</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sự</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tham</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gia</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của</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các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khối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phố</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dân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cư</a:t>
            </a:r>
            <a:r>
              <a:rPr lang="en-US" sz="1800" dirty="0">
                <a:solidFill>
                  <a:srgbClr val="0000CC"/>
                </a:solidFill>
                <a:latin typeface="Times New Roman" pitchFamily="18" charset="0"/>
                <a:cs typeface="Times New Roman" pitchFamily="18" charset="0"/>
              </a:rPr>
              <a:t>.</a:t>
            </a:r>
          </a:p>
          <a:p>
            <a:pPr marL="0" lvl="0" indent="0">
              <a:buNone/>
            </a:pP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Tổ</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chức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cho</a:t>
            </a:r>
            <a:r>
              <a:rPr lang="en-US" sz="1800" dirty="0">
                <a:solidFill>
                  <a:srgbClr val="0000CC"/>
                </a:solidFill>
                <a:latin typeface="Times New Roman" pitchFamily="18" charset="0"/>
                <a:cs typeface="Times New Roman" pitchFamily="18" charset="0"/>
              </a:rPr>
              <a:t> HSSV </a:t>
            </a:r>
            <a:r>
              <a:rPr lang="en-US" sz="1800" dirty="0" err="1">
                <a:solidFill>
                  <a:srgbClr val="0000CC"/>
                </a:solidFill>
                <a:latin typeface="Times New Roman" pitchFamily="18" charset="0"/>
                <a:cs typeface="Times New Roman" pitchFamily="18" charset="0"/>
              </a:rPr>
              <a:t>tham</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gia</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các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hoạt</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động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chính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trị</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văn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hóa</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xã</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hội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tại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địa</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phương</a:t>
            </a:r>
            <a:r>
              <a:rPr lang="en-US" sz="1800" dirty="0">
                <a:solidFill>
                  <a:srgbClr val="0000CC"/>
                </a:solidFill>
                <a:latin typeface="Times New Roman" pitchFamily="18" charset="0"/>
                <a:cs typeface="Times New Roman" pitchFamily="18" charset="0"/>
              </a:rPr>
              <a:t>.</a:t>
            </a:r>
            <a:endParaRPr lang="vi-VN" sz="1800" dirty="0">
              <a:solidFill>
                <a:srgbClr val="0000CC"/>
              </a:solidFill>
              <a:latin typeface="Times New Roman" pitchFamily="18" charset="0"/>
              <a:cs typeface="Times New Roman" pitchFamily="18" charset="0"/>
            </a:endParaRPr>
          </a:p>
        </p:txBody>
      </p:sp>
      <p:grpSp>
        <p:nvGrpSpPr>
          <p:cNvPr id="12" name="Group 46"/>
          <p:cNvGrpSpPr>
            <a:grpSpLocks/>
          </p:cNvGrpSpPr>
          <p:nvPr/>
        </p:nvGrpSpPr>
        <p:grpSpPr bwMode="auto">
          <a:xfrm>
            <a:off x="226364" y="742951"/>
            <a:ext cx="8886680" cy="820826"/>
            <a:chOff x="1296" y="1824"/>
            <a:chExt cx="3055" cy="454"/>
          </a:xfrm>
        </p:grpSpPr>
        <p:sp>
          <p:nvSpPr>
            <p:cNvPr id="13"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14"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vi-VN" altLang="vi-VN">
                <a:solidFill>
                  <a:schemeClr val="tx1"/>
                </a:solidFill>
                <a:latin typeface="Arial" charset="0"/>
              </a:endParaRPr>
            </a:p>
          </p:txBody>
        </p:sp>
        <p:sp>
          <p:nvSpPr>
            <p:cNvPr id="15" name="Text Box 49"/>
            <p:cNvSpPr txBox="1">
              <a:spLocks noChangeArrowheads="1"/>
            </p:cNvSpPr>
            <p:nvPr/>
          </p:nvSpPr>
          <p:spPr bwMode="gray">
            <a:xfrm>
              <a:off x="1749" y="1890"/>
              <a:ext cx="260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spcBef>
                  <a:spcPct val="20000"/>
                </a:spcBef>
                <a:buClr>
                  <a:schemeClr val="hlink"/>
                </a:buClr>
                <a:buFont typeface="Wingdings" pitchFamily="2" charset="2"/>
                <a:buNone/>
              </a:pPr>
              <a:r>
                <a:rPr lang="pl-PL" altLang="en-US" b="1" dirty="0">
                  <a:solidFill>
                    <a:schemeClr val="tx1"/>
                  </a:solidFill>
                </a:rPr>
                <a:t>Tăng cường sự phối hợp giữa ngành Giáo dục với các cơ quan chức năng ở </a:t>
              </a:r>
              <a:endParaRPr lang="en-US" altLang="en-US" b="1" dirty="0">
                <a:solidFill>
                  <a:schemeClr val="tx1"/>
                </a:solidFill>
              </a:endParaRPr>
            </a:p>
            <a:p>
              <a:pPr>
                <a:spcBef>
                  <a:spcPct val="20000"/>
                </a:spcBef>
                <a:buClr>
                  <a:schemeClr val="hlink"/>
                </a:buClr>
                <a:buFont typeface="Wingdings" pitchFamily="2" charset="2"/>
                <a:buNone/>
              </a:pPr>
              <a:r>
                <a:rPr lang="pl-PL" altLang="en-US" b="1" dirty="0">
                  <a:solidFill>
                    <a:schemeClr val="tx1"/>
                  </a:solidFill>
                </a:rPr>
                <a:t>Trung ương và địa phương</a:t>
              </a:r>
              <a:endParaRPr lang="en-US" altLang="en-US" b="1" dirty="0">
                <a:solidFill>
                  <a:schemeClr val="tx1"/>
                </a:solidFill>
              </a:endParaRPr>
            </a:p>
          </p:txBody>
        </p:sp>
        <p:sp>
          <p:nvSpPr>
            <p:cNvPr id="22" name="Text Box 50"/>
            <p:cNvSpPr txBox="1">
              <a:spLocks noChangeArrowheads="1"/>
            </p:cNvSpPr>
            <p:nvPr/>
          </p:nvSpPr>
          <p:spPr bwMode="gray">
            <a:xfrm>
              <a:off x="1433" y="1886"/>
              <a:ext cx="143"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lgn="ctr"/>
              <a:r>
                <a:rPr lang="en-US" altLang="vi-VN" sz="2400">
                  <a:solidFill>
                    <a:schemeClr val="bg1"/>
                  </a:solidFill>
                  <a:latin typeface="Arial" charset="0"/>
                </a:rPr>
                <a:t>5</a:t>
              </a:r>
            </a:p>
          </p:txBody>
        </p:sp>
      </p:grpSp>
    </p:spTree>
    <p:custDataLst>
      <p:tags r:id="rId1"/>
    </p:custDataLst>
    <p:extLst>
      <p:ext uri="{BB962C8B-B14F-4D97-AF65-F5344CB8AC3E}">
        <p14:creationId xmlns:p14="http://schemas.microsoft.com/office/powerpoint/2010/main" val="292799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152400" y="590550"/>
            <a:ext cx="8686800" cy="4069432"/>
          </a:xfrm>
        </p:spPr>
        <p:txBody>
          <a:bodyPr>
            <a:normAutofit fontScale="92500" lnSpcReduction="20000"/>
          </a:bodyPr>
          <a:lstStyle/>
          <a:p>
            <a:pPr marL="0" indent="0">
              <a:buNone/>
            </a:pPr>
            <a:r>
              <a:rPr lang="vi-VN" b="1" dirty="0">
                <a:solidFill>
                  <a:srgbClr val="0000CC"/>
                </a:solidFill>
                <a:latin typeface="Times New Roman" pitchFamily="18" charset="0"/>
                <a:cs typeface="Times New Roman" pitchFamily="18" charset="0"/>
              </a:rPr>
              <a:t>Kết quả đạt được: </a:t>
            </a:r>
          </a:p>
          <a:p>
            <a:pPr marL="0" indent="0">
              <a:buNone/>
            </a:pPr>
            <a:r>
              <a:rPr lang="vi-VN" dirty="0">
                <a:solidFill>
                  <a:srgbClr val="0000CC"/>
                </a:solidFill>
                <a:latin typeface="Times New Roman" pitchFamily="18" charset="0"/>
                <a:cs typeface="Times New Roman" pitchFamily="18" charset="0"/>
              </a:rPr>
              <a:t>- Nhà trường đã xây dựng Website, chuyên mục, diễn đàn, Fanpages, supweb….</a:t>
            </a:r>
          </a:p>
          <a:p>
            <a:pPr marL="0" indent="0">
              <a:buNone/>
            </a:pPr>
            <a:r>
              <a:rPr lang="vi-VN" dirty="0">
                <a:solidFill>
                  <a:srgbClr val="0000CC"/>
                </a:solidFill>
                <a:latin typeface="Times New Roman" pitchFamily="18" charset="0"/>
                <a:cs typeface="Times New Roman" pitchFamily="18" charset="0"/>
              </a:rPr>
              <a:t>- Các thông tin về học tập, rèn luyện và tư vấn, hỗ trợ HSSV được chia sẻ kịp thời.</a:t>
            </a:r>
          </a:p>
          <a:p>
            <a:pPr marL="0" indent="0">
              <a:buNone/>
            </a:pPr>
            <a:r>
              <a:rPr lang="vi-VN" dirty="0">
                <a:solidFill>
                  <a:srgbClr val="0000CC"/>
                </a:solidFill>
                <a:latin typeface="Times New Roman" pitchFamily="18" charset="0"/>
                <a:cs typeface="Times New Roman" pitchFamily="18" charset="0"/>
              </a:rPr>
              <a:t>- Bước đầu nắm bắt được tình hình tư tưởng cũng như việc thực hiện nội quy, nền nếp kỷ luật của HSSV thông qua MXH.</a:t>
            </a:r>
          </a:p>
          <a:p>
            <a:pPr marL="0" indent="0">
              <a:buNone/>
            </a:pPr>
            <a:r>
              <a:rPr lang="vi-VN" b="1" dirty="0">
                <a:solidFill>
                  <a:srgbClr val="0000CC"/>
                </a:solidFill>
                <a:latin typeface="Times New Roman" pitchFamily="18" charset="0"/>
                <a:cs typeface="Times New Roman" pitchFamily="18" charset="0"/>
              </a:rPr>
              <a:t>Hạn chế: </a:t>
            </a:r>
          </a:p>
          <a:p>
            <a:pPr>
              <a:buFontTx/>
              <a:buChar char="-"/>
            </a:pPr>
            <a:r>
              <a:rPr lang="vi-VN" dirty="0" err="1">
                <a:solidFill>
                  <a:srgbClr val="0000CC"/>
                </a:solidFill>
                <a:latin typeface="Times New Roman" pitchFamily="18" charset="0"/>
                <a:cs typeface="Times New Roman" pitchFamily="18" charset="0"/>
              </a:rPr>
              <a:t>Mạng</a:t>
            </a:r>
            <a:r>
              <a:rPr lang="vi-VN" dirty="0">
                <a:solidFill>
                  <a:srgbClr val="0000CC"/>
                </a:solidFill>
                <a:latin typeface="Times New Roman" pitchFamily="18" charset="0"/>
                <a:cs typeface="Times New Roman" pitchFamily="18" charset="0"/>
              </a:rPr>
              <a:t> lưới kết nối và quản lý thông tin giữa Nhà trường, các đơn vị, </a:t>
            </a:r>
            <a:r>
              <a:rPr lang="en-US" dirty="0" err="1">
                <a:solidFill>
                  <a:srgbClr val="0000CC"/>
                </a:solidFill>
                <a:latin typeface="Times New Roman" pitchFamily="18" charset="0"/>
                <a:cs typeface="Times New Roman" pitchFamily="18" charset="0"/>
              </a:rPr>
              <a:t>Trường</a:t>
            </a:r>
            <a:r>
              <a:rPr lang="en-US" dirty="0">
                <a:solidFill>
                  <a:srgbClr val="0000CC"/>
                </a:solidFill>
                <a:latin typeface="Times New Roman" pitchFamily="18" charset="0"/>
                <a:cs typeface="Times New Roman" pitchFamily="18" charset="0"/>
              </a:rPr>
              <a:t>/K</a:t>
            </a:r>
            <a:r>
              <a:rPr lang="vi-VN" dirty="0">
                <a:solidFill>
                  <a:srgbClr val="0000CC"/>
                </a:solidFill>
                <a:latin typeface="Times New Roman" pitchFamily="18" charset="0"/>
                <a:cs typeface="Times New Roman" pitchFamily="18" charset="0"/>
              </a:rPr>
              <a:t>ho</a:t>
            </a:r>
            <a:r>
              <a:rPr lang="en-US" dirty="0">
                <a:solidFill>
                  <a:srgbClr val="0000CC"/>
                </a:solidFill>
                <a:latin typeface="Times New Roman" pitchFamily="18" charset="0"/>
                <a:cs typeface="Times New Roman" pitchFamily="18" charset="0"/>
              </a:rPr>
              <a:t>a</a:t>
            </a:r>
            <a:r>
              <a:rPr lang="vi-VN" dirty="0">
                <a:solidFill>
                  <a:srgbClr val="0000CC"/>
                </a:solidFill>
                <a:latin typeface="Times New Roman" pitchFamily="18" charset="0"/>
                <a:cs typeface="Times New Roman" pitchFamily="18" charset="0"/>
              </a:rPr>
              <a:t>/</a:t>
            </a:r>
            <a:r>
              <a:rPr lang="en-US" dirty="0">
                <a:solidFill>
                  <a:srgbClr val="0000CC"/>
                </a:solidFill>
                <a:latin typeface="Times New Roman" pitchFamily="18" charset="0"/>
                <a:cs typeface="Times New Roman" pitchFamily="18" charset="0"/>
              </a:rPr>
              <a:t>V</a:t>
            </a:r>
            <a:r>
              <a:rPr lang="vi-VN" dirty="0" err="1">
                <a:solidFill>
                  <a:srgbClr val="0000CC"/>
                </a:solidFill>
                <a:latin typeface="Times New Roman" pitchFamily="18" charset="0"/>
                <a:cs typeface="Times New Roman" pitchFamily="18" charset="0"/>
              </a:rPr>
              <a:t>iện</a:t>
            </a:r>
            <a:r>
              <a:rPr lang="vi-VN" dirty="0">
                <a:solidFill>
                  <a:srgbClr val="0000CC"/>
                </a:solidFill>
                <a:latin typeface="Times New Roman" pitchFamily="18" charset="0"/>
                <a:cs typeface="Times New Roman" pitchFamily="18" charset="0"/>
              </a:rPr>
              <a:t> </a:t>
            </a:r>
            <a:r>
              <a:rPr lang="vi-VN" dirty="0" err="1">
                <a:solidFill>
                  <a:srgbClr val="0000CC"/>
                </a:solidFill>
                <a:latin typeface="Times New Roman" pitchFamily="18" charset="0"/>
                <a:cs typeface="Times New Roman" pitchFamily="18" charset="0"/>
              </a:rPr>
              <a:t>với</a:t>
            </a:r>
            <a:r>
              <a:rPr lang="vi-VN" dirty="0">
                <a:solidFill>
                  <a:srgbClr val="0000CC"/>
                </a:solidFill>
                <a:latin typeface="Times New Roman" pitchFamily="18" charset="0"/>
                <a:cs typeface="Times New Roman" pitchFamily="18" charset="0"/>
              </a:rPr>
              <a:t>  các nhóm MXH có số đông HSSV tham gia chưa thường xuyên liên </a:t>
            </a:r>
            <a:r>
              <a:rPr lang="vi-VN" dirty="0" err="1">
                <a:solidFill>
                  <a:srgbClr val="0000CC"/>
                </a:solidFill>
                <a:latin typeface="Times New Roman" pitchFamily="18" charset="0"/>
                <a:cs typeface="Times New Roman" pitchFamily="18" charset="0"/>
              </a:rPr>
              <a:t>tục</a:t>
            </a:r>
            <a:r>
              <a:rPr lang="en-US" dirty="0">
                <a:solidFill>
                  <a:srgbClr val="0000CC"/>
                </a:solidFill>
                <a:latin typeface="Times New Roman" pitchFamily="18" charset="0"/>
                <a:cs typeface="Times New Roman" pitchFamily="18" charset="0"/>
              </a:rPr>
              <a:t>.</a:t>
            </a:r>
          </a:p>
          <a:p>
            <a:pPr>
              <a:buFontTx/>
              <a:buChar char="-"/>
            </a:pPr>
            <a:r>
              <a:rPr lang="en-US" dirty="0" err="1">
                <a:solidFill>
                  <a:srgbClr val="0000CC"/>
                </a:solidFill>
                <a:latin typeface="Times New Roman" pitchFamily="18" charset="0"/>
                <a:cs typeface="Times New Roman" pitchFamily="18" charset="0"/>
              </a:rPr>
              <a:t>Tính</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tương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tác</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của</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sinh</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viên</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trên</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các</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trang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mạng</a:t>
            </a:r>
            <a:r>
              <a:rPr lang="en-US" dirty="0">
                <a:solidFill>
                  <a:srgbClr val="0000CC"/>
                </a:solidFill>
                <a:latin typeface="Times New Roman" pitchFamily="18" charset="0"/>
                <a:cs typeface="Times New Roman" pitchFamily="18" charset="0"/>
              </a:rPr>
              <a:t> XH </a:t>
            </a:r>
            <a:r>
              <a:rPr lang="en-US" dirty="0" err="1">
                <a:solidFill>
                  <a:srgbClr val="0000CC"/>
                </a:solidFill>
                <a:latin typeface="Times New Roman" pitchFamily="18" charset="0"/>
                <a:cs typeface="Times New Roman" pitchFamily="18" charset="0"/>
              </a:rPr>
              <a:t>chưa</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cao</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Phần</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lớn</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các</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em</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còn</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ngại</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đọc</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ngại</a:t>
            </a:r>
            <a:r>
              <a:rPr lang="en-US" dirty="0">
                <a:solidFill>
                  <a:srgbClr val="0000CC"/>
                </a:solidFill>
                <a:latin typeface="Times New Roman" pitchFamily="18" charset="0"/>
                <a:cs typeface="Times New Roman" pitchFamily="18" charset="0"/>
              </a:rPr>
              <a:t> chia </a:t>
            </a:r>
            <a:r>
              <a:rPr lang="en-US" dirty="0" err="1">
                <a:solidFill>
                  <a:srgbClr val="0000CC"/>
                </a:solidFill>
                <a:latin typeface="Times New Roman" pitchFamily="18" charset="0"/>
                <a:cs typeface="Times New Roman" pitchFamily="18" charset="0"/>
              </a:rPr>
              <a:t>sẽ</a:t>
            </a:r>
            <a:r>
              <a:rPr lang="en-US">
                <a:solidFill>
                  <a:srgbClr val="0000CC"/>
                </a:solidFill>
                <a:latin typeface="Times New Roman" pitchFamily="18" charset="0"/>
                <a:cs typeface="Times New Roman" pitchFamily="18" charset="0"/>
              </a:rPr>
              <a:t>. </a:t>
            </a:r>
            <a:endParaRPr lang="vi-VN" dirty="0">
              <a:solidFill>
                <a:srgbClr val="0000CC"/>
              </a:solidFill>
              <a:latin typeface="Times New Roman" pitchFamily="18" charset="0"/>
              <a:cs typeface="Times New Roman" pitchFamily="18" charset="0"/>
            </a:endParaRPr>
          </a:p>
          <a:p>
            <a:pPr marL="0" indent="0">
              <a:buNone/>
            </a:pPr>
            <a:endParaRPr lang="vi-VN"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226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a:xfrm>
            <a:off x="152400" y="0"/>
            <a:ext cx="8839200" cy="742950"/>
          </a:xfrm>
        </p:spPr>
        <p:txBody>
          <a:bodyPr/>
          <a:lstStyle/>
          <a:p>
            <a:pPr>
              <a:lnSpc>
                <a:spcPct val="115000"/>
              </a:lnSpc>
            </a:pPr>
            <a:r>
              <a:rPr lang="en-US" dirty="0"/>
              <a:t/>
            </a:r>
            <a:br>
              <a:rPr lang="en-US" dirty="0"/>
            </a:br>
            <a:r>
              <a:rPr lang="en-US" dirty="0" err="1">
                <a:effectLst/>
                <a:latin typeface="Times New Roman"/>
                <a:ea typeface="Calibri"/>
                <a:cs typeface="Times New Roman"/>
              </a:rPr>
              <a:t>Các</a:t>
            </a:r>
            <a:r>
              <a:rPr lang="en-US" dirty="0">
                <a:effectLst/>
                <a:latin typeface="Times New Roman"/>
                <a:ea typeface="Calibri"/>
                <a:cs typeface="Times New Roman"/>
              </a:rPr>
              <a:t> </a:t>
            </a:r>
            <a:r>
              <a:rPr lang="en-US" dirty="0" err="1">
                <a:effectLst/>
                <a:latin typeface="Times New Roman"/>
                <a:ea typeface="Calibri"/>
                <a:cs typeface="Times New Roman"/>
              </a:rPr>
              <a:t>Fanpage</a:t>
            </a:r>
            <a:r>
              <a:rPr lang="en-US" dirty="0">
                <a:effectLst/>
                <a:latin typeface="Times New Roman"/>
                <a:ea typeface="Calibri"/>
                <a:cs typeface="Times New Roman"/>
              </a:rPr>
              <a:t> </a:t>
            </a:r>
            <a:r>
              <a:rPr lang="en-US" dirty="0" err="1">
                <a:effectLst/>
                <a:latin typeface="Times New Roman"/>
                <a:ea typeface="Calibri"/>
                <a:cs typeface="Times New Roman"/>
              </a:rPr>
              <a:t>facebook</a:t>
            </a:r>
            <a:r>
              <a:rPr lang="en-US" dirty="0">
                <a:effectLst/>
                <a:latin typeface="Times New Roman"/>
                <a:ea typeface="Calibri"/>
                <a:cs typeface="Times New Roman"/>
              </a:rPr>
              <a:t> </a:t>
            </a:r>
            <a:r>
              <a:rPr lang="en-US" dirty="0" err="1">
                <a:effectLst/>
                <a:latin typeface="Times New Roman"/>
                <a:ea typeface="Calibri"/>
                <a:cs typeface="Times New Roman"/>
              </a:rPr>
              <a:t>của</a:t>
            </a:r>
            <a:r>
              <a:rPr lang="en-US" dirty="0">
                <a:effectLst/>
                <a:latin typeface="Times New Roman"/>
                <a:ea typeface="Calibri"/>
                <a:cs typeface="Times New Roman"/>
              </a:rPr>
              <a:t> </a:t>
            </a:r>
            <a:r>
              <a:rPr lang="en-US" dirty="0" err="1">
                <a:effectLst/>
                <a:latin typeface="Times New Roman"/>
                <a:ea typeface="Calibri"/>
                <a:cs typeface="Times New Roman"/>
              </a:rPr>
              <a:t>Trường</a:t>
            </a:r>
            <a:r>
              <a:rPr lang="en-US" dirty="0">
                <a:effectLst/>
                <a:latin typeface="Times New Roman"/>
                <a:ea typeface="Calibri"/>
                <a:cs typeface="Times New Roman"/>
              </a:rPr>
              <a:t> </a:t>
            </a:r>
            <a:r>
              <a:rPr lang="en-US" dirty="0" err="1">
                <a:effectLst/>
                <a:latin typeface="Times New Roman"/>
                <a:ea typeface="Calibri"/>
                <a:cs typeface="Times New Roman"/>
              </a:rPr>
              <a:t>Đại</a:t>
            </a:r>
            <a:r>
              <a:rPr lang="en-US" dirty="0">
                <a:effectLst/>
                <a:latin typeface="Times New Roman"/>
                <a:ea typeface="Calibri"/>
                <a:cs typeface="Times New Roman"/>
              </a:rPr>
              <a:t> </a:t>
            </a:r>
            <a:r>
              <a:rPr lang="en-US" dirty="0" err="1">
                <a:effectLst/>
                <a:latin typeface="Times New Roman"/>
                <a:ea typeface="Calibri"/>
                <a:cs typeface="Times New Roman"/>
              </a:rPr>
              <a:t>học</a:t>
            </a:r>
            <a:r>
              <a:rPr lang="en-US" dirty="0">
                <a:effectLst/>
                <a:latin typeface="Times New Roman"/>
                <a:ea typeface="Calibri"/>
                <a:cs typeface="Times New Roman"/>
              </a:rPr>
              <a:t> </a:t>
            </a:r>
            <a:r>
              <a:rPr lang="en-US" dirty="0" err="1">
                <a:effectLst/>
                <a:latin typeface="Times New Roman"/>
                <a:ea typeface="Calibri"/>
                <a:cs typeface="Times New Roman"/>
              </a:rPr>
              <a:t>Vinh</a:t>
            </a:r>
            <a:r>
              <a:rPr lang="en-US" dirty="0">
                <a:effectLst/>
                <a:latin typeface="Times New Roman"/>
                <a:ea typeface="Calibri"/>
                <a:cs typeface="Times New Roman"/>
              </a:rPr>
              <a:t> </a:t>
            </a:r>
            <a:r>
              <a:rPr lang="en-US" dirty="0" err="1">
                <a:effectLst/>
                <a:latin typeface="Times New Roman"/>
                <a:ea typeface="Calibri"/>
                <a:cs typeface="Times New Roman"/>
              </a:rPr>
              <a:t>quản</a:t>
            </a:r>
            <a:r>
              <a:rPr lang="en-US" dirty="0">
                <a:effectLst/>
                <a:latin typeface="Times New Roman"/>
                <a:ea typeface="Calibri"/>
                <a:cs typeface="Times New Roman"/>
              </a:rPr>
              <a:t> </a:t>
            </a:r>
            <a:r>
              <a:rPr lang="en-US" dirty="0" err="1">
                <a:effectLst/>
                <a:latin typeface="Times New Roman"/>
                <a:ea typeface="Calibri"/>
                <a:cs typeface="Times New Roman"/>
              </a:rPr>
              <a:t>lý</a:t>
            </a:r>
            <a:r>
              <a:rPr lang="en-US" sz="2000" dirty="0">
                <a:effectLst/>
                <a:latin typeface="Calibri"/>
                <a:ea typeface="Calibri"/>
                <a:cs typeface="Times New Roman"/>
              </a:rPr>
              <a:t/>
            </a:r>
            <a:br>
              <a:rPr lang="en-US" sz="2000" dirty="0">
                <a:effectLst/>
                <a:latin typeface="Calibri"/>
                <a:ea typeface="Calibri"/>
                <a:cs typeface="Times New Roman"/>
              </a:rPr>
            </a:b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360783085"/>
              </p:ext>
            </p:extLst>
          </p:nvPr>
        </p:nvGraphicFramePr>
        <p:xfrm>
          <a:off x="1104900" y="956580"/>
          <a:ext cx="7239000" cy="3680460"/>
        </p:xfrm>
        <a:graphic>
          <a:graphicData uri="http://schemas.openxmlformats.org/drawingml/2006/table">
            <a:tbl>
              <a:tblPr firstRow="1" firstCol="1" bandRow="1"/>
              <a:tblGrid>
                <a:gridCol w="666750">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1600200">
                  <a:extLst>
                    <a:ext uri="{9D8B030D-6E8A-4147-A177-3AD203B41FA5}">
                      <a16:colId xmlns="" xmlns:a16="http://schemas.microsoft.com/office/drawing/2014/main" val="20002"/>
                    </a:ext>
                  </a:extLst>
                </a:gridCol>
                <a:gridCol w="1162050">
                  <a:extLst>
                    <a:ext uri="{9D8B030D-6E8A-4147-A177-3AD203B41FA5}">
                      <a16:colId xmlns="" xmlns:a16="http://schemas.microsoft.com/office/drawing/2014/main" val="20003"/>
                    </a:ext>
                  </a:extLst>
                </a:gridCol>
                <a:gridCol w="1828800">
                  <a:extLst>
                    <a:ext uri="{9D8B030D-6E8A-4147-A177-3AD203B41FA5}">
                      <a16:colId xmlns="" xmlns:a16="http://schemas.microsoft.com/office/drawing/2014/main" val="20004"/>
                    </a:ext>
                  </a:extLst>
                </a:gridCol>
              </a:tblGrid>
              <a:tr h="411495">
                <a:tc>
                  <a:txBody>
                    <a:bodyPr/>
                    <a:lstStyle/>
                    <a:p>
                      <a:pPr algn="ctr">
                        <a:lnSpc>
                          <a:spcPct val="115000"/>
                        </a:lnSpc>
                        <a:spcAft>
                          <a:spcPts val="0"/>
                        </a:spcAft>
                      </a:pPr>
                      <a:r>
                        <a:rPr lang="en-US" sz="1400" b="1" dirty="0">
                          <a:effectLst/>
                          <a:latin typeface="Times New Roman"/>
                          <a:ea typeface="Calibri"/>
                          <a:cs typeface="Times New Roman"/>
                        </a:rPr>
                        <a:t>TT</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Times New Roman"/>
                          <a:ea typeface="Calibri"/>
                          <a:cs typeface="Times New Roman"/>
                        </a:rPr>
                        <a:t>Địa chỉ</a:t>
                      </a:r>
                      <a:endParaRPr lang="en-US" sz="140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err="1">
                          <a:effectLst/>
                          <a:latin typeface="Times New Roman"/>
                          <a:ea typeface="Calibri"/>
                          <a:cs typeface="Times New Roman"/>
                        </a:rPr>
                        <a:t>Tên</a:t>
                      </a:r>
                      <a:r>
                        <a:rPr lang="en-US" sz="1400" b="1" dirty="0">
                          <a:effectLst/>
                          <a:latin typeface="Times New Roman"/>
                          <a:ea typeface="Calibri"/>
                          <a:cs typeface="Times New Roman"/>
                        </a:rPr>
                        <a:t> </a:t>
                      </a:r>
                      <a:r>
                        <a:rPr lang="en-US" sz="1400" b="1" dirty="0" err="1">
                          <a:effectLst/>
                          <a:latin typeface="Times New Roman"/>
                          <a:ea typeface="Calibri"/>
                          <a:cs typeface="Times New Roman"/>
                        </a:rPr>
                        <a:t>fanpage</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effectLst/>
                          <a:latin typeface="Times New Roman"/>
                          <a:ea typeface="Calibri"/>
                          <a:cs typeface="Times New Roman"/>
                        </a:rPr>
                        <a:t>Like </a:t>
                      </a:r>
                      <a:r>
                        <a:rPr lang="en-US" sz="1400" b="1" dirty="0" err="1">
                          <a:effectLst/>
                          <a:latin typeface="Times New Roman"/>
                          <a:ea typeface="Calibri"/>
                          <a:cs typeface="Times New Roman"/>
                        </a:rPr>
                        <a:t>và</a:t>
                      </a:r>
                      <a:r>
                        <a:rPr lang="en-US" sz="1400" b="1" dirty="0">
                          <a:effectLst/>
                          <a:latin typeface="Times New Roman"/>
                          <a:ea typeface="Calibri"/>
                          <a:cs typeface="Times New Roman"/>
                        </a:rPr>
                        <a:t> Follow</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Times New Roman"/>
                          <a:ea typeface="Calibri"/>
                          <a:cs typeface="Times New Roman"/>
                        </a:rPr>
                        <a:t>Đơn vị quản lý</a:t>
                      </a:r>
                      <a:endParaRPr lang="en-US" sz="140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11495">
                <a:tc>
                  <a:txBody>
                    <a:bodyPr/>
                    <a:lstStyle/>
                    <a:p>
                      <a:pPr marL="0" lvl="0" indent="0" algn="ctr">
                        <a:lnSpc>
                          <a:spcPct val="115000"/>
                        </a:lnSpc>
                        <a:spcAft>
                          <a:spcPts val="0"/>
                        </a:spcAft>
                        <a:buFont typeface="+mj-lt"/>
                        <a:buNone/>
                      </a:pPr>
                      <a:r>
                        <a:rPr lang="en-US" sz="1400" dirty="0">
                          <a:effectLst/>
                          <a:latin typeface="Times New Roman"/>
                          <a:ea typeface="Calibri"/>
                          <a:cs typeface="Times New Roman"/>
                        </a:rPr>
                        <a:t>1 </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u="none" strike="noStrike" dirty="0">
                          <a:effectLst/>
                          <a:latin typeface="Times New Roman"/>
                          <a:ea typeface="Calibri"/>
                          <a:cs typeface="Times New Roman"/>
                          <a:hlinkClick r:id="rId4"/>
                        </a:rPr>
                        <a:t>https://www.facebook.com/daihocvinh182leduan</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Times New Roman"/>
                          <a:cs typeface="Times New Roman"/>
                        </a:rPr>
                        <a:t>Trường</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Đại</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học</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Vinh</a:t>
                      </a:r>
                      <a:r>
                        <a:rPr lang="en-US" sz="1400" dirty="0">
                          <a:solidFill>
                            <a:srgbClr val="000000"/>
                          </a:solidFill>
                          <a:effectLst/>
                          <a:latin typeface="Times New Roman"/>
                          <a:ea typeface="Times New Roman"/>
                          <a:cs typeface="Times New Roman"/>
                        </a:rPr>
                        <a:t> - </a:t>
                      </a:r>
                      <a:r>
                        <a:rPr lang="en-US" sz="1400" dirty="0" err="1">
                          <a:solidFill>
                            <a:srgbClr val="000000"/>
                          </a:solidFill>
                          <a:effectLst/>
                          <a:latin typeface="Times New Roman"/>
                          <a:ea typeface="Times New Roman"/>
                          <a:cs typeface="Times New Roman"/>
                        </a:rPr>
                        <a:t>Vinh</a:t>
                      </a:r>
                      <a:r>
                        <a:rPr lang="en-US" sz="1400" dirty="0">
                          <a:solidFill>
                            <a:srgbClr val="000000"/>
                          </a:solidFill>
                          <a:effectLst/>
                          <a:latin typeface="Times New Roman"/>
                          <a:ea typeface="Times New Roman"/>
                          <a:cs typeface="Times New Roman"/>
                        </a:rPr>
                        <a:t> University</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solidFill>
                            <a:srgbClr val="000000"/>
                          </a:solidFill>
                          <a:effectLst/>
                          <a:latin typeface="Times New Roman"/>
                          <a:ea typeface="Times New Roman"/>
                          <a:cs typeface="Times New Roman"/>
                        </a:rPr>
                        <a:t> 29.295</a:t>
                      </a:r>
                      <a:endParaRPr lang="en-US" sz="1400" dirty="0">
                        <a:solidFill>
                          <a:srgbClr val="1C1E21"/>
                        </a:solidFill>
                        <a:effectLst/>
                        <a:latin typeface="inherit"/>
                        <a:ea typeface="Times New Roman"/>
                        <a:cs typeface="Times New Roman"/>
                      </a:endParaRPr>
                    </a:p>
                    <a:p>
                      <a:pPr>
                        <a:lnSpc>
                          <a:spcPct val="115000"/>
                        </a:lnSpc>
                        <a:spcAft>
                          <a:spcPts val="0"/>
                        </a:spcAft>
                      </a:pPr>
                      <a:r>
                        <a:rPr lang="en-US" sz="1400" dirty="0">
                          <a:solidFill>
                            <a:srgbClr val="000000"/>
                          </a:solidFill>
                          <a:effectLst/>
                          <a:latin typeface="Times New Roman"/>
                          <a:ea typeface="Times New Roman"/>
                          <a:cs typeface="Times New Roman"/>
                        </a:rPr>
                        <a:t> 31.492</a:t>
                      </a:r>
                      <a:endParaRPr lang="en-US" sz="1400" dirty="0">
                        <a:effectLst/>
                        <a:latin typeface="Calibri"/>
                        <a:ea typeface="Calibri"/>
                        <a:cs typeface="Times New Roman"/>
                      </a:endParaRPr>
                    </a:p>
                  </a:txBody>
                  <a:tcPr marL="47964" marR="47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Times New Roman"/>
                          <a:cs typeface="Times New Roman"/>
                        </a:rPr>
                        <a:t>Phòng</a:t>
                      </a:r>
                      <a:r>
                        <a:rPr lang="en-US" sz="1400" dirty="0">
                          <a:solidFill>
                            <a:srgbClr val="000000"/>
                          </a:solidFill>
                          <a:effectLst/>
                          <a:latin typeface="Times New Roman"/>
                          <a:ea typeface="Times New Roman"/>
                          <a:cs typeface="Times New Roman"/>
                        </a:rPr>
                        <a:t> CTCT-HSSV</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11495">
                <a:tc>
                  <a:txBody>
                    <a:bodyPr/>
                    <a:lstStyle/>
                    <a:p>
                      <a:pPr marL="0" lvl="0" indent="0" algn="ctr">
                        <a:lnSpc>
                          <a:spcPct val="115000"/>
                        </a:lnSpc>
                        <a:spcAft>
                          <a:spcPts val="0"/>
                        </a:spcAft>
                        <a:buFont typeface="+mj-lt"/>
                        <a:buNone/>
                      </a:pPr>
                      <a:r>
                        <a:rPr lang="en-US" sz="1400" dirty="0">
                          <a:effectLst/>
                          <a:latin typeface="Times New Roman"/>
                          <a:ea typeface="Calibri"/>
                          <a:cs typeface="Times New Roman"/>
                        </a:rPr>
                        <a:t>2 </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u="none" strike="noStrike" dirty="0">
                          <a:effectLst/>
                          <a:latin typeface="Times New Roman"/>
                          <a:ea typeface="Calibri"/>
                          <a:cs typeface="Times New Roman"/>
                          <a:hlinkClick r:id="rId5"/>
                        </a:rPr>
                        <a:t>https://www.facebook.com/tuvantuyensinhdhv/</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Times New Roman"/>
                          <a:cs typeface="Times New Roman"/>
                        </a:rPr>
                        <a:t>Tư</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vấn</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tuyển</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sinh</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Đại</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học</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Vinh</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solidFill>
                            <a:srgbClr val="000000"/>
                          </a:solidFill>
                          <a:effectLst/>
                          <a:latin typeface="Times New Roman"/>
                          <a:ea typeface="Times New Roman"/>
                          <a:cs typeface="Times New Roman"/>
                        </a:rPr>
                        <a:t> 3.001</a:t>
                      </a:r>
                      <a:endParaRPr lang="en-US" sz="1400" dirty="0">
                        <a:solidFill>
                          <a:srgbClr val="1C1E21"/>
                        </a:solidFill>
                        <a:effectLst/>
                        <a:latin typeface="inherit"/>
                        <a:ea typeface="Times New Roman"/>
                        <a:cs typeface="Times New Roman"/>
                      </a:endParaRPr>
                    </a:p>
                    <a:p>
                      <a:pPr>
                        <a:lnSpc>
                          <a:spcPct val="115000"/>
                        </a:lnSpc>
                        <a:spcAft>
                          <a:spcPts val="0"/>
                        </a:spcAft>
                      </a:pPr>
                      <a:r>
                        <a:rPr lang="en-US" sz="1400" dirty="0">
                          <a:solidFill>
                            <a:srgbClr val="000000"/>
                          </a:solidFill>
                          <a:effectLst/>
                          <a:latin typeface="Times New Roman"/>
                          <a:ea typeface="Times New Roman"/>
                          <a:cs typeface="Times New Roman"/>
                        </a:rPr>
                        <a:t> 3.060</a:t>
                      </a:r>
                      <a:endParaRPr lang="en-US" sz="1400" dirty="0">
                        <a:effectLst/>
                        <a:latin typeface="Calibri"/>
                        <a:ea typeface="Calibri"/>
                        <a:cs typeface="Times New Roman"/>
                      </a:endParaRPr>
                    </a:p>
                  </a:txBody>
                  <a:tcPr marL="47964" marR="47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Calibri"/>
                          <a:cs typeface="Times New Roman"/>
                        </a:rPr>
                        <a:t>Phòng</a:t>
                      </a:r>
                      <a:r>
                        <a:rPr lang="en-US" sz="1400" dirty="0">
                          <a:solidFill>
                            <a:srgbClr val="000000"/>
                          </a:solidFill>
                          <a:effectLst/>
                          <a:latin typeface="Times New Roman"/>
                          <a:ea typeface="Calibri"/>
                          <a:cs typeface="Times New Roman"/>
                        </a:rPr>
                        <a:t> </a:t>
                      </a:r>
                      <a:r>
                        <a:rPr lang="en-US" sz="1400" dirty="0" err="1">
                          <a:solidFill>
                            <a:srgbClr val="000000"/>
                          </a:solidFill>
                          <a:effectLst/>
                          <a:latin typeface="Times New Roman"/>
                          <a:ea typeface="Calibri"/>
                          <a:cs typeface="Times New Roman"/>
                        </a:rPr>
                        <a:t>Đào</a:t>
                      </a:r>
                      <a:r>
                        <a:rPr lang="en-US" sz="1400" dirty="0">
                          <a:solidFill>
                            <a:srgbClr val="000000"/>
                          </a:solidFill>
                          <a:effectLst/>
                          <a:latin typeface="Times New Roman"/>
                          <a:ea typeface="Calibri"/>
                          <a:cs typeface="Times New Roman"/>
                        </a:rPr>
                        <a:t> </a:t>
                      </a:r>
                      <a:r>
                        <a:rPr lang="en-US" sz="1400" dirty="0" err="1">
                          <a:solidFill>
                            <a:srgbClr val="000000"/>
                          </a:solidFill>
                          <a:effectLst/>
                          <a:latin typeface="Times New Roman"/>
                          <a:ea typeface="Calibri"/>
                          <a:cs typeface="Times New Roman"/>
                        </a:rPr>
                        <a:t>tạo</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11495">
                <a:tc>
                  <a:txBody>
                    <a:bodyPr/>
                    <a:lstStyle/>
                    <a:p>
                      <a:pPr marL="0" lvl="0" indent="0" algn="ctr">
                        <a:lnSpc>
                          <a:spcPct val="115000"/>
                        </a:lnSpc>
                        <a:spcAft>
                          <a:spcPts val="0"/>
                        </a:spcAft>
                        <a:buFont typeface="+mj-lt"/>
                        <a:buNone/>
                      </a:pPr>
                      <a:r>
                        <a:rPr lang="en-US" sz="1400" dirty="0">
                          <a:effectLst/>
                          <a:latin typeface="Times New Roman"/>
                          <a:ea typeface="Calibri"/>
                          <a:cs typeface="Times New Roman"/>
                        </a:rPr>
                        <a:t>3 </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u="none" strike="noStrike">
                          <a:effectLst/>
                          <a:latin typeface="Times New Roman"/>
                          <a:ea typeface="Calibri"/>
                          <a:cs typeface="Times New Roman"/>
                          <a:hlinkClick r:id="rId6"/>
                        </a:rPr>
                        <a:t>https://www.facebook.com/bophanmotcuadaihocvinh/</a:t>
                      </a:r>
                      <a:endParaRPr lang="en-US" sz="140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Times New Roman"/>
                          <a:cs typeface="Times New Roman"/>
                        </a:rPr>
                        <a:t>Bộ</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phận</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một</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cửa</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Trường</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Đại</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học</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Vinh</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solidFill>
                            <a:srgbClr val="000000"/>
                          </a:solidFill>
                          <a:effectLst/>
                          <a:latin typeface="Times New Roman"/>
                          <a:ea typeface="Times New Roman"/>
                          <a:cs typeface="Times New Roman"/>
                        </a:rPr>
                        <a:t> 15.956</a:t>
                      </a:r>
                      <a:endParaRPr lang="en-US" sz="1400" dirty="0">
                        <a:solidFill>
                          <a:srgbClr val="1C1E21"/>
                        </a:solidFill>
                        <a:effectLst/>
                        <a:latin typeface="inherit"/>
                        <a:ea typeface="Times New Roman"/>
                        <a:cs typeface="Times New Roman"/>
                      </a:endParaRPr>
                    </a:p>
                    <a:p>
                      <a:pPr>
                        <a:lnSpc>
                          <a:spcPct val="115000"/>
                        </a:lnSpc>
                        <a:spcAft>
                          <a:spcPts val="0"/>
                        </a:spcAft>
                      </a:pPr>
                      <a:r>
                        <a:rPr lang="en-US" sz="1400" dirty="0">
                          <a:solidFill>
                            <a:srgbClr val="000000"/>
                          </a:solidFill>
                          <a:effectLst/>
                          <a:latin typeface="Times New Roman"/>
                          <a:ea typeface="Times New Roman"/>
                          <a:cs typeface="Times New Roman"/>
                        </a:rPr>
                        <a:t> 16.053</a:t>
                      </a:r>
                      <a:endParaRPr lang="en-US" sz="1400" dirty="0">
                        <a:effectLst/>
                        <a:latin typeface="Calibri"/>
                        <a:ea typeface="Calibri"/>
                        <a:cs typeface="Times New Roman"/>
                      </a:endParaRPr>
                    </a:p>
                  </a:txBody>
                  <a:tcPr marL="47964" marR="47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Times New Roman"/>
                          <a:cs typeface="Times New Roman"/>
                        </a:rPr>
                        <a:t>Bộ</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phận</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một</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cửa</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11495">
                <a:tc>
                  <a:txBody>
                    <a:bodyPr/>
                    <a:lstStyle/>
                    <a:p>
                      <a:pPr marL="0" lvl="0" indent="0" algn="ctr">
                        <a:lnSpc>
                          <a:spcPct val="115000"/>
                        </a:lnSpc>
                        <a:spcAft>
                          <a:spcPts val="0"/>
                        </a:spcAft>
                        <a:buFont typeface="+mj-lt"/>
                        <a:buNone/>
                      </a:pPr>
                      <a:r>
                        <a:rPr lang="en-US" sz="1400" dirty="0">
                          <a:effectLst/>
                          <a:latin typeface="Times New Roman"/>
                          <a:ea typeface="Calibri"/>
                          <a:cs typeface="Times New Roman"/>
                        </a:rPr>
                        <a:t>4 </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u="none" strike="noStrike">
                          <a:effectLst/>
                          <a:latin typeface="Times New Roman"/>
                          <a:ea typeface="Calibri"/>
                          <a:cs typeface="Times New Roman"/>
                          <a:hlinkClick r:id="rId7"/>
                        </a:rPr>
                        <a:t>https://www.facebook.com/doanthanhniendhv/</a:t>
                      </a:r>
                      <a:endParaRPr lang="en-US" sz="140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Times New Roman"/>
                          <a:cs typeface="Times New Roman"/>
                        </a:rPr>
                        <a:t>Đoàn</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Trường</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Đại</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học</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Vinh</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solidFill>
                            <a:srgbClr val="000000"/>
                          </a:solidFill>
                          <a:effectLst/>
                          <a:latin typeface="Times New Roman"/>
                          <a:ea typeface="Times New Roman"/>
                          <a:cs typeface="Times New Roman"/>
                        </a:rPr>
                        <a:t> 45.212</a:t>
                      </a:r>
                      <a:endParaRPr lang="en-US" sz="1400" dirty="0">
                        <a:solidFill>
                          <a:srgbClr val="1C1E21"/>
                        </a:solidFill>
                        <a:effectLst/>
                        <a:latin typeface="inherit"/>
                        <a:ea typeface="Times New Roman"/>
                        <a:cs typeface="Times New Roman"/>
                      </a:endParaRPr>
                    </a:p>
                    <a:p>
                      <a:pPr>
                        <a:lnSpc>
                          <a:spcPct val="115000"/>
                        </a:lnSpc>
                        <a:spcAft>
                          <a:spcPts val="0"/>
                        </a:spcAft>
                      </a:pPr>
                      <a:r>
                        <a:rPr lang="en-US" sz="1400" dirty="0">
                          <a:solidFill>
                            <a:srgbClr val="000000"/>
                          </a:solidFill>
                          <a:effectLst/>
                          <a:latin typeface="Times New Roman"/>
                          <a:ea typeface="Times New Roman"/>
                          <a:cs typeface="Times New Roman"/>
                        </a:rPr>
                        <a:t> 46.702</a:t>
                      </a:r>
                      <a:endParaRPr lang="en-US" sz="1400" dirty="0">
                        <a:effectLst/>
                        <a:latin typeface="Calibri"/>
                        <a:ea typeface="Calibri"/>
                        <a:cs typeface="Times New Roman"/>
                      </a:endParaRPr>
                    </a:p>
                  </a:txBody>
                  <a:tcPr marL="47964" marR="47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Times New Roman"/>
                          <a:cs typeface="Times New Roman"/>
                        </a:rPr>
                        <a:t>Đoàn</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Thanh</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niên</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11495">
                <a:tc>
                  <a:txBody>
                    <a:bodyPr/>
                    <a:lstStyle/>
                    <a:p>
                      <a:pPr marL="0" lvl="0" indent="0" algn="ctr">
                        <a:lnSpc>
                          <a:spcPct val="115000"/>
                        </a:lnSpc>
                        <a:spcAft>
                          <a:spcPts val="0"/>
                        </a:spcAft>
                        <a:buFont typeface="+mj-lt"/>
                        <a:buNone/>
                      </a:pPr>
                      <a:r>
                        <a:rPr lang="en-US" sz="1400" dirty="0">
                          <a:effectLst/>
                          <a:latin typeface="Times New Roman"/>
                          <a:ea typeface="Calibri"/>
                          <a:cs typeface="Times New Roman"/>
                        </a:rPr>
                        <a:t>5 </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u="none" strike="noStrike" dirty="0">
                          <a:effectLst/>
                          <a:latin typeface="Times New Roman"/>
                          <a:ea typeface="Calibri"/>
                          <a:cs typeface="Times New Roman"/>
                          <a:hlinkClick r:id="rId8"/>
                        </a:rPr>
                        <a:t>https://www.facebook.com/hoisinhvien.dhv/</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Times New Roman"/>
                          <a:cs typeface="Times New Roman"/>
                        </a:rPr>
                        <a:t>Hội</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Sinh</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viên</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Trường</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Đại</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học</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Vinh</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solidFill>
                            <a:srgbClr val="000000"/>
                          </a:solidFill>
                          <a:effectLst/>
                          <a:latin typeface="Times New Roman"/>
                          <a:ea typeface="Times New Roman"/>
                          <a:cs typeface="Times New Roman"/>
                        </a:rPr>
                        <a:t> 16.546</a:t>
                      </a:r>
                    </a:p>
                    <a:p>
                      <a:pPr>
                        <a:lnSpc>
                          <a:spcPct val="115000"/>
                        </a:lnSpc>
                        <a:spcAft>
                          <a:spcPts val="0"/>
                        </a:spcAft>
                      </a:pPr>
                      <a:r>
                        <a:rPr lang="en-US" sz="1400">
                          <a:solidFill>
                            <a:srgbClr val="000000"/>
                          </a:solidFill>
                          <a:effectLst/>
                          <a:latin typeface="Times New Roman"/>
                          <a:ea typeface="Times New Roman"/>
                          <a:cs typeface="Times New Roman"/>
                        </a:rPr>
                        <a:t> 16.933</a:t>
                      </a:r>
                      <a:r>
                        <a:rPr lang="en-US" sz="1400">
                          <a:solidFill>
                            <a:srgbClr val="1C1E21"/>
                          </a:solidFill>
                          <a:effectLst/>
                          <a:latin typeface="inherit"/>
                          <a:ea typeface="Times New Roman"/>
                          <a:cs typeface="Times New Roman"/>
                        </a:rPr>
                        <a:t> </a:t>
                      </a:r>
                      <a:endParaRPr lang="en-US" sz="1400">
                        <a:effectLst/>
                        <a:latin typeface="Calibri"/>
                        <a:ea typeface="Calibri"/>
                        <a:cs typeface="Times New Roman"/>
                      </a:endParaRPr>
                    </a:p>
                  </a:txBody>
                  <a:tcPr marL="47964" marR="47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Times New Roman"/>
                          <a:cs typeface="Times New Roman"/>
                        </a:rPr>
                        <a:t>Hội</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Sinh</a:t>
                      </a:r>
                      <a:r>
                        <a:rPr lang="en-US" sz="1400" dirty="0">
                          <a:solidFill>
                            <a:srgbClr val="000000"/>
                          </a:solidFill>
                          <a:effectLst/>
                          <a:latin typeface="Times New Roman"/>
                          <a:ea typeface="Times New Roman"/>
                          <a:cs typeface="Times New Roman"/>
                        </a:rPr>
                        <a:t> </a:t>
                      </a:r>
                      <a:r>
                        <a:rPr lang="en-US" sz="1400" dirty="0" err="1">
                          <a:solidFill>
                            <a:srgbClr val="000000"/>
                          </a:solidFill>
                          <a:effectLst/>
                          <a:latin typeface="Times New Roman"/>
                          <a:ea typeface="Times New Roman"/>
                          <a:cs typeface="Times New Roman"/>
                        </a:rPr>
                        <a:t>viên</a:t>
                      </a:r>
                      <a:endParaRPr lang="en-US" sz="1400" dirty="0">
                        <a:effectLst/>
                        <a:latin typeface="Calibri"/>
                        <a:ea typeface="Calibri"/>
                        <a:cs typeface="Times New Roman"/>
                      </a:endParaRPr>
                    </a:p>
                  </a:txBody>
                  <a:tcPr marL="47964" marR="47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pic>
        <p:nvPicPr>
          <p:cNvPr id="1034" name="Picture 9" descr="Description: Highlights info row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66846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13" descr="Description: Highlights info row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66846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0" descr="Description: Highlights info row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66846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4" descr="Description: Highlights info row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66846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1" descr="Description: Highlights info row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66846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5" descr="Description: Highlights info row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66846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2" descr="Description: Highlights info row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66846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6" descr="Description: Highlights info row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66846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8" descr="Description: Highlights info row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66846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7" descr="Description: Highlights info row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650" y="219075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2"/>
          <p:cNvSpPr>
            <a:spLocks noChangeArrowheads="1"/>
          </p:cNvSpPr>
          <p:nvPr/>
        </p:nvSpPr>
        <p:spPr bwMode="auto">
          <a:xfrm>
            <a:off x="4611228" y="2208069"/>
            <a:ext cx="2263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42785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pPr>
              <a:lnSpc>
                <a:spcPct val="115000"/>
              </a:lnSpc>
            </a:pPr>
            <a:r>
              <a:rPr lang="en-US" dirty="0">
                <a:effectLst/>
                <a:latin typeface="Times New Roman"/>
                <a:ea typeface="Calibri"/>
                <a:cs typeface="Times New Roman"/>
              </a:rPr>
              <a:t>DANH SÁCH</a:t>
            </a:r>
            <a:r>
              <a:rPr lang="en-US" sz="2000" dirty="0">
                <a:effectLst/>
                <a:latin typeface="Calibri"/>
                <a:ea typeface="Calibri"/>
                <a:cs typeface="Times New Roman"/>
              </a:rPr>
              <a:t/>
            </a:r>
            <a:br>
              <a:rPr lang="en-US" sz="2000" dirty="0">
                <a:effectLst/>
                <a:latin typeface="Calibri"/>
                <a:ea typeface="Calibri"/>
                <a:cs typeface="Times New Roman"/>
              </a:rPr>
            </a:br>
            <a:r>
              <a:rPr lang="en-US" dirty="0" err="1">
                <a:effectLst/>
                <a:latin typeface="Times New Roman"/>
                <a:ea typeface="Calibri"/>
                <a:cs typeface="Times New Roman"/>
              </a:rPr>
              <a:t>Các</a:t>
            </a:r>
            <a:r>
              <a:rPr lang="en-US" dirty="0">
                <a:effectLst/>
                <a:latin typeface="Times New Roman"/>
                <a:ea typeface="Calibri"/>
                <a:cs typeface="Times New Roman"/>
              </a:rPr>
              <a:t> website, </a:t>
            </a:r>
            <a:r>
              <a:rPr lang="en-US" dirty="0" err="1">
                <a:effectLst/>
                <a:latin typeface="Times New Roman"/>
                <a:ea typeface="Calibri"/>
                <a:cs typeface="Times New Roman"/>
              </a:rPr>
              <a:t>subweb</a:t>
            </a:r>
            <a:r>
              <a:rPr lang="en-US" dirty="0">
                <a:effectLst/>
                <a:latin typeface="Times New Roman"/>
                <a:ea typeface="Calibri"/>
                <a:cs typeface="Times New Roman"/>
              </a:rPr>
              <a:t> </a:t>
            </a:r>
            <a:r>
              <a:rPr lang="en-US" dirty="0" err="1">
                <a:effectLst/>
                <a:latin typeface="Times New Roman"/>
                <a:ea typeface="Calibri"/>
                <a:cs typeface="Times New Roman"/>
              </a:rPr>
              <a:t>của</a:t>
            </a:r>
            <a:r>
              <a:rPr lang="en-US" dirty="0">
                <a:effectLst/>
                <a:latin typeface="Times New Roman"/>
                <a:ea typeface="Calibri"/>
                <a:cs typeface="Times New Roman"/>
              </a:rPr>
              <a:t> </a:t>
            </a:r>
            <a:r>
              <a:rPr lang="en-US" dirty="0" err="1">
                <a:effectLst/>
                <a:latin typeface="Times New Roman"/>
                <a:ea typeface="Calibri"/>
                <a:cs typeface="Times New Roman"/>
              </a:rPr>
              <a:t>Trường</a:t>
            </a:r>
            <a:r>
              <a:rPr lang="en-US" dirty="0">
                <a:effectLst/>
                <a:latin typeface="Times New Roman"/>
                <a:ea typeface="Calibri"/>
                <a:cs typeface="Times New Roman"/>
              </a:rPr>
              <a:t> </a:t>
            </a:r>
            <a:r>
              <a:rPr lang="en-US" dirty="0" err="1">
                <a:effectLst/>
                <a:latin typeface="Times New Roman"/>
                <a:ea typeface="Calibri"/>
                <a:cs typeface="Times New Roman"/>
              </a:rPr>
              <a:t>Đại</a:t>
            </a:r>
            <a:r>
              <a:rPr lang="en-US" dirty="0">
                <a:effectLst/>
                <a:latin typeface="Times New Roman"/>
                <a:ea typeface="Calibri"/>
                <a:cs typeface="Times New Roman"/>
              </a:rPr>
              <a:t> </a:t>
            </a:r>
            <a:r>
              <a:rPr lang="en-US" dirty="0" err="1">
                <a:effectLst/>
                <a:latin typeface="Times New Roman"/>
                <a:ea typeface="Calibri"/>
                <a:cs typeface="Times New Roman"/>
              </a:rPr>
              <a:t>học</a:t>
            </a:r>
            <a:r>
              <a:rPr lang="en-US" dirty="0">
                <a:effectLst/>
                <a:latin typeface="Times New Roman"/>
                <a:ea typeface="Calibri"/>
                <a:cs typeface="Times New Roman"/>
              </a:rPr>
              <a:t> </a:t>
            </a:r>
            <a:r>
              <a:rPr lang="en-US" dirty="0" err="1">
                <a:effectLst/>
                <a:latin typeface="Times New Roman"/>
                <a:ea typeface="Calibri"/>
                <a:cs typeface="Times New Roman"/>
              </a:rPr>
              <a:t>Vinh</a:t>
            </a:r>
            <a:r>
              <a:rPr lang="en-US" dirty="0">
                <a:effectLst/>
                <a:latin typeface="Times New Roman"/>
                <a:ea typeface="Calibri"/>
                <a:cs typeface="Times New Roman"/>
              </a:rPr>
              <a:t> </a:t>
            </a:r>
            <a:r>
              <a:rPr lang="en-US" dirty="0" err="1">
                <a:effectLst/>
                <a:latin typeface="Times New Roman"/>
                <a:ea typeface="Calibri"/>
                <a:cs typeface="Times New Roman"/>
              </a:rPr>
              <a:t>quản</a:t>
            </a:r>
            <a:r>
              <a:rPr lang="en-US" dirty="0">
                <a:effectLst/>
                <a:latin typeface="Times New Roman"/>
                <a:ea typeface="Calibri"/>
                <a:cs typeface="Times New Roman"/>
              </a:rPr>
              <a:t> </a:t>
            </a:r>
            <a:r>
              <a:rPr lang="en-US" dirty="0" err="1">
                <a:effectLst/>
                <a:latin typeface="Times New Roman"/>
                <a:ea typeface="Calibri"/>
                <a:cs typeface="Times New Roman"/>
              </a:rPr>
              <a:t>lý</a:t>
            </a:r>
            <a:r>
              <a:rPr lang="en-US" sz="2000" dirty="0">
                <a:effectLst/>
                <a:latin typeface="Calibri"/>
                <a:ea typeface="Calibri"/>
                <a:cs typeface="Times New Roman"/>
              </a:rPr>
              <a:t/>
            </a:r>
            <a:br>
              <a:rPr lang="en-US" sz="2000" dirty="0">
                <a:effectLst/>
                <a:latin typeface="Calibri"/>
                <a:ea typeface="Calibri"/>
                <a:cs typeface="Times New Roman"/>
              </a:rPr>
            </a:b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602235980"/>
              </p:ext>
            </p:extLst>
          </p:nvPr>
        </p:nvGraphicFramePr>
        <p:xfrm>
          <a:off x="152400" y="658371"/>
          <a:ext cx="4343400" cy="5745521"/>
        </p:xfrm>
        <a:graphic>
          <a:graphicData uri="http://schemas.openxmlformats.org/drawingml/2006/table">
            <a:tbl>
              <a:tblPr firstRow="1" firstCol="1" bandRow="1"/>
              <a:tblGrid>
                <a:gridCol w="308883">
                  <a:extLst>
                    <a:ext uri="{9D8B030D-6E8A-4147-A177-3AD203B41FA5}">
                      <a16:colId xmlns="" xmlns:a16="http://schemas.microsoft.com/office/drawing/2014/main" val="2136041368"/>
                    </a:ext>
                  </a:extLst>
                </a:gridCol>
                <a:gridCol w="2059062">
                  <a:extLst>
                    <a:ext uri="{9D8B030D-6E8A-4147-A177-3AD203B41FA5}">
                      <a16:colId xmlns="" xmlns:a16="http://schemas.microsoft.com/office/drawing/2014/main" val="4278693957"/>
                    </a:ext>
                  </a:extLst>
                </a:gridCol>
                <a:gridCol w="1975455">
                  <a:extLst>
                    <a:ext uri="{9D8B030D-6E8A-4147-A177-3AD203B41FA5}">
                      <a16:colId xmlns="" xmlns:a16="http://schemas.microsoft.com/office/drawing/2014/main" val="2938087056"/>
                    </a:ext>
                  </a:extLst>
                </a:gridCol>
              </a:tblGrid>
              <a:tr h="243860">
                <a:tc>
                  <a:txBody>
                    <a:bodyPr/>
                    <a:lstStyle/>
                    <a:p>
                      <a:pPr marL="342900" marR="0" lvl="0" indent="-342900" algn="ctr">
                        <a:lnSpc>
                          <a:spcPct val="115000"/>
                        </a:lnSpc>
                        <a:spcBef>
                          <a:spcPts val="0"/>
                        </a:spcBef>
                        <a:spcAft>
                          <a:spcPts val="0"/>
                        </a:spcAft>
                        <a:buFont typeface="+mj-lt"/>
                        <a:buAutoNum type="arabi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 Đại học Vinh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40436858"/>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http://eng.vinhuni.edu.vn/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 Đại học Vinh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5781907"/>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http://lao.vinhuni.edu.vn/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 Đại học Vinh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92291155"/>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http://danguy.vinhuni.edu.vn/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Đảng uỷ</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51656090"/>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http://congdoan.vinhuni.edu.vn/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đoàn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32908388"/>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http://doanthanhnien.vinhuni.edu.vn/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 Thanh niên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07522037"/>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http://hoisinhvien.vinhuni.edu.vn/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 Sinh viên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5672712"/>
                  </a:ext>
                </a:extLst>
              </a:tr>
              <a:tr h="487721">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http://hoicuuchienbinh.vinhuni.edu.vn/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 Cựu chiến binh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11803243"/>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http://viensptn.vinhuni.edu.vn/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 SP Tự nhiên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78394667"/>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http://snse.vinhuni.edu.vn/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 SP Tự nhiên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16636181"/>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http://vienspxh.vinhuni.edu.vn/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 SP Xã hội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81580173"/>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http://ssse.vinhuni.edu.vn/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 SP Xã hội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40045648"/>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2"/>
                        </a:rPr>
                        <a:t>http://vienkhxhnv.vinhuni.edu.vn/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 KHXH&amp;NV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9152133"/>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http://sssh.vinhuni.edu.vn/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 KHXH&amp;NV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68886974"/>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3"/>
                        </a:rPr>
                        <a:t>http://vienktcn.vinhuni.edu.vn/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 KT&amp;CN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8460802"/>
                  </a:ext>
                </a:extLst>
              </a:tr>
              <a:tr h="243860">
                <a:tc>
                  <a:txBody>
                    <a:bodyPr/>
                    <a:lstStyle/>
                    <a:p>
                      <a:pPr marL="342900" marR="0" lvl="0" indent="-342900" algn="ctr">
                        <a:lnSpc>
                          <a:spcPct val="115000"/>
                        </a:lnSpc>
                        <a:spcBef>
                          <a:spcPts val="0"/>
                        </a:spcBef>
                        <a:spcAft>
                          <a:spcPts val="0"/>
                        </a:spcAft>
                        <a:buFont typeface="+mj-lt"/>
                        <a:buAutoNum type="arabicPeriod"/>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http://set.vinhuni.edu.vn/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KT&amp;CN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82568785"/>
                  </a:ext>
                </a:extLst>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2222678854"/>
              </p:ext>
            </p:extLst>
          </p:nvPr>
        </p:nvGraphicFramePr>
        <p:xfrm>
          <a:off x="4648200" y="658375"/>
          <a:ext cx="4343400" cy="4145616"/>
        </p:xfrm>
        <a:graphic>
          <a:graphicData uri="http://schemas.openxmlformats.org/drawingml/2006/table">
            <a:tbl>
              <a:tblPr firstRow="1" firstCol="1" bandRow="1"/>
              <a:tblGrid>
                <a:gridCol w="2216704">
                  <a:extLst>
                    <a:ext uri="{9D8B030D-6E8A-4147-A177-3AD203B41FA5}">
                      <a16:colId xmlns="" xmlns:a16="http://schemas.microsoft.com/office/drawing/2014/main" val="910147927"/>
                    </a:ext>
                  </a:extLst>
                </a:gridCol>
                <a:gridCol w="2126696">
                  <a:extLst>
                    <a:ext uri="{9D8B030D-6E8A-4147-A177-3AD203B41FA5}">
                      <a16:colId xmlns="" xmlns:a16="http://schemas.microsoft.com/office/drawing/2014/main" val="754686775"/>
                    </a:ext>
                  </a:extLst>
                </a:gridCol>
              </a:tblGrid>
              <a:tr h="259101">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4"/>
                        </a:rPr>
                        <a:t>http://viencnhsmt.vinhuni.edu.vn/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 CN HS-MT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7083263"/>
                  </a:ext>
                </a:extLst>
              </a:tr>
              <a:tr h="259101">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http://sbte.vinhuni.edu.vn/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 CN HS-MT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45768151"/>
                  </a:ext>
                </a:extLst>
              </a:tr>
              <a:tr h="259101">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5"/>
                        </a:rPr>
                        <a:t>http://viennntn.vinhuni.edu.vn/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 NN&amp;TN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642033"/>
                  </a:ext>
                </a:extLst>
              </a:tr>
              <a:tr h="259101">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http://agriculture.vinhuni.edu.vn/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Viện NN&amp;TN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65280838"/>
                  </a:ext>
                </a:extLst>
              </a:tr>
              <a:tr h="259101">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6"/>
                        </a:rPr>
                        <a:t>http://khoagiaoduc.vinhuni.edu.vn/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 Giáo dục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11273920"/>
                  </a:ext>
                </a:extLst>
              </a:tr>
              <a:tr h="259101">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http://education.vinhuni.edu.vn/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 Giáo dục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82874693"/>
                  </a:ext>
                </a:extLst>
              </a:tr>
              <a:tr h="259101">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7"/>
                        </a:rPr>
                        <a:t>http://khoagdtc.vinhuni.edu.vn/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 GD Thể chất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8091929"/>
                  </a:ext>
                </a:extLst>
              </a:tr>
              <a:tr h="259101">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http://physical.vinhuni.edu.vn/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 GD Thể chất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8749502"/>
                  </a:ext>
                </a:extLst>
              </a:tr>
              <a:tr h="259101">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8"/>
                        </a:rPr>
                        <a:t>http://khoakinhte.vinhuni.edu.vn/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 Kinh tế</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74251858"/>
                  </a:ext>
                </a:extLst>
              </a:tr>
              <a:tr h="259101">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http://economics.vinhuni.edu.vn/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 Kinh tế</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88519231"/>
                  </a:ext>
                </a:extLst>
              </a:tr>
              <a:tr h="259101">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9"/>
                        </a:rPr>
                        <a:t>http://khoaluat.vinhuni.edu.vn/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 Luật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95216250"/>
                  </a:ext>
                </a:extLst>
              </a:tr>
              <a:tr h="259101">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http://law.vinhuni.edu.vn/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 Luật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33058238"/>
                  </a:ext>
                </a:extLst>
              </a:tr>
              <a:tr h="259101">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0"/>
                        </a:rPr>
                        <a:t>http://khoaspnn.vinhuni.edu.vn/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 SP Ngoại ngữ</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49557556"/>
                  </a:ext>
                </a:extLst>
              </a:tr>
              <a:tr h="259101">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http://englishdept.vinhuni.edu.vn/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 SP Ngoại ngữ</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4339026"/>
                  </a:ext>
                </a:extLst>
              </a:tr>
              <a:tr h="259101">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1"/>
                        </a:rPr>
                        <a:t>http://khoaxaydung.vinhuni.edu.vn/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 Xây dựng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4804687"/>
                  </a:ext>
                </a:extLst>
              </a:tr>
              <a:tr h="259101">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http://civil.vinhuni.edu.vn/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a:t>
                      </a: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27492142"/>
                  </a:ext>
                </a:extLst>
              </a:tr>
            </a:tbl>
          </a:graphicData>
        </a:graphic>
      </p:graphicFrame>
    </p:spTree>
    <p:custDataLst>
      <p:tags r:id="rId1"/>
    </p:custDataLst>
    <p:extLst>
      <p:ext uri="{BB962C8B-B14F-4D97-AF65-F5344CB8AC3E}">
        <p14:creationId xmlns:p14="http://schemas.microsoft.com/office/powerpoint/2010/main" val="229785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213171238"/>
              </p:ext>
            </p:extLst>
          </p:nvPr>
        </p:nvGraphicFramePr>
        <p:xfrm>
          <a:off x="152400" y="590558"/>
          <a:ext cx="4419600" cy="4069426"/>
        </p:xfrm>
        <a:graphic>
          <a:graphicData uri="http://schemas.openxmlformats.org/drawingml/2006/table">
            <a:tbl>
              <a:tblPr firstRow="1" firstCol="1" bandRow="1"/>
              <a:tblGrid>
                <a:gridCol w="2255594">
                  <a:extLst>
                    <a:ext uri="{9D8B030D-6E8A-4147-A177-3AD203B41FA5}">
                      <a16:colId xmlns="" xmlns:a16="http://schemas.microsoft.com/office/drawing/2014/main" val="1871150234"/>
                    </a:ext>
                  </a:extLst>
                </a:gridCol>
                <a:gridCol w="2164006">
                  <a:extLst>
                    <a:ext uri="{9D8B030D-6E8A-4147-A177-3AD203B41FA5}">
                      <a16:colId xmlns="" xmlns:a16="http://schemas.microsoft.com/office/drawing/2014/main" val="1684132933"/>
                    </a:ext>
                  </a:extLst>
                </a:gridCol>
              </a:tblGrid>
              <a:tr h="239378">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http://truongthsp.vinhuni.edu.vn/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 Thực hành SP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9396227"/>
                  </a:ext>
                </a:extLst>
              </a:tr>
              <a:tr h="239378">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http://spp.vinhuni.edu.vn/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 Thực hành SP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0222742"/>
                  </a:ext>
                </a:extLst>
              </a:tr>
              <a:tr h="239378">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http://truongthptchuyen.vinhuni.edu.vn/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 THPT Chuyên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8471967"/>
                  </a:ext>
                </a:extLst>
              </a:tr>
              <a:tr h="239378">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http://hsgs.vinhuni.edu.vn/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 THPT Chuyên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39150630"/>
                  </a:ext>
                </a:extLst>
              </a:tr>
              <a:tr h="239378">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http://vpdangdoan.vinhuni.edu.vn/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VP Đảng - Đoàn thể</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63797600"/>
                  </a:ext>
                </a:extLst>
              </a:tr>
              <a:tr h="239378">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http://nhaxuatban.vinhuni.edu.vn/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 Xuất bản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8603226"/>
                  </a:ext>
                </a:extLst>
              </a:tr>
              <a:tr h="239378">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http://press.vinhuni.edu.vn/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 Xuất bản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90924038"/>
                  </a:ext>
                </a:extLst>
              </a:tr>
              <a:tr h="239378">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http://phongctcthssv.vinhuni.edu.vn/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CTCT-HSSV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6793523"/>
                  </a:ext>
                </a:extLst>
              </a:tr>
              <a:tr h="239378">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http://dsa.vinhuni.edu.vn/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CTCT-HSSV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03933595"/>
                  </a:ext>
                </a:extLst>
              </a:tr>
              <a:tr h="239378">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http://phongdaotao.vinhuni.edu.vn/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Đào tạo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70558080"/>
                  </a:ext>
                </a:extLst>
              </a:tr>
              <a:tr h="239378">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http://daa.vinhuni.edu.vn/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Đào tạo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08723526"/>
                  </a:ext>
                </a:extLst>
              </a:tr>
              <a:tr h="239378">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http://phongdaotaosdh.vinhuni.edu.vn/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Đào tạo SĐH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58382808"/>
                  </a:ext>
                </a:extLst>
              </a:tr>
              <a:tr h="239378">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http://dps.vinhuni.edu.vn/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Đào tạo SĐH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4854524"/>
                  </a:ext>
                </a:extLst>
              </a:tr>
              <a:tr h="239378">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http://phonghcth.vinhuni.edu.vn/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HCTH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00757453"/>
                  </a:ext>
                </a:extLst>
              </a:tr>
              <a:tr h="239378">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http://dada.vinhuni.edu.vn/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HCTH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25043785"/>
                  </a:ext>
                </a:extLst>
              </a:tr>
              <a:tr h="239378">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2"/>
                        </a:rPr>
                        <a:t>http://phongkhtc.vinhuni.edu.vn/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KH-TC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47626939"/>
                  </a:ext>
                </a:extLst>
              </a:tr>
              <a:tr h="239378">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http://dpf.vinhuni.edu.vn/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KH-TC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96898164"/>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1722338602"/>
              </p:ext>
            </p:extLst>
          </p:nvPr>
        </p:nvGraphicFramePr>
        <p:xfrm>
          <a:off x="4648200" y="590556"/>
          <a:ext cx="4343400" cy="4114803"/>
        </p:xfrm>
        <a:graphic>
          <a:graphicData uri="http://schemas.openxmlformats.org/drawingml/2006/table">
            <a:tbl>
              <a:tblPr firstRow="1" firstCol="1" bandRow="1"/>
              <a:tblGrid>
                <a:gridCol w="2216704">
                  <a:extLst>
                    <a:ext uri="{9D8B030D-6E8A-4147-A177-3AD203B41FA5}">
                      <a16:colId xmlns="" xmlns:a16="http://schemas.microsoft.com/office/drawing/2014/main" val="1644086198"/>
                    </a:ext>
                  </a:extLst>
                </a:gridCol>
                <a:gridCol w="2126696">
                  <a:extLst>
                    <a:ext uri="{9D8B030D-6E8A-4147-A177-3AD203B41FA5}">
                      <a16:colId xmlns="" xmlns:a16="http://schemas.microsoft.com/office/drawing/2014/main" val="2561191016"/>
                    </a:ext>
                  </a:extLst>
                </a:gridCol>
              </a:tblGrid>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3"/>
                        </a:rPr>
                        <a:t>http://phongkhhtqt.vinhuni.edu.vn/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KH&amp;HTQT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25029906"/>
                  </a:ext>
                </a:extLst>
              </a:tr>
              <a:tr h="195943">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http://dria.vinhuni.edu.vn/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KH&amp;HTQT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353020"/>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4"/>
                        </a:rPr>
                        <a:t>http://phongquantri.vinhuni.edu.vn/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QT&amp;ĐT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50433643"/>
                  </a:ext>
                </a:extLst>
              </a:tr>
              <a:tr h="195943">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http://dfim.vinhuni.edu.vn/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QT&amp;ĐT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91648949"/>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5"/>
                        </a:rPr>
                        <a:t>http://phongttgd.vinhuni.edu.vn/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TTrGD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8297593"/>
                  </a:ext>
                </a:extLst>
              </a:tr>
              <a:tr h="195943">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http://dei.vinhuni.edu.vn/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TTrGD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38703903"/>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6"/>
                        </a:rPr>
                        <a:t>http://phongtccb.vinhuni.edu.vn/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TCCB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4458177"/>
                  </a:ext>
                </a:extLst>
              </a:tr>
              <a:tr h="195943">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http://dpm.vinhuni.edu.vn/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 TCCB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90704141"/>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7"/>
                        </a:rPr>
                        <a:t>http://banqlcs2.vinhuni.edu.vn/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 Quản lý Cơ sở II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93085514"/>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8"/>
                        </a:rPr>
                        <a:t>http://tramyte.vinhuni.edu.vn/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Trạm Y tế</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51036422"/>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9"/>
                        </a:rPr>
                        <a:t>http://trungtamcntt.vinhuni.edu.vn/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tâm CNTT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35464641"/>
                  </a:ext>
                </a:extLst>
              </a:tr>
              <a:tr h="195943">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http://itc.vinhuni.edu.vn/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tâm CNTT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144565"/>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0"/>
                        </a:rPr>
                        <a:t>http://trungtambdnvsp.vinhuni.edu.vn/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tâm BD NVSP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73610922"/>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1"/>
                        </a:rPr>
                        <a:t>http://trungtamdbcl.vinhuni.edu.vn/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tâm ĐBCL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48796808"/>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2"/>
                        </a:rPr>
                        <a:t>http://hotrosinhvien.vinhuni.edu.vn/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tâm DV, HTSV&amp;QHDN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3231397"/>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3"/>
                        </a:rPr>
                        <a:t>http://trungtamgdtx.vinhuni.edu.vn/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tâm GDTX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1612778"/>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4"/>
                        </a:rPr>
                        <a:t>http://trungtamgdqpan.vinhuni.edu.vn/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tâm GDQP-AN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64302140"/>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5"/>
                        </a:rPr>
                        <a:t>http://trungtamnoitru.vinhuni.edu.vn/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tâm Nội trú</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34346494"/>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6"/>
                        </a:rPr>
                        <a:t>http://thuvien.vinhuni.edu.vn</a:t>
                      </a:r>
                      <a:r>
                        <a:rPr lang="en-US" sz="1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 viện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58120259"/>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7"/>
                        </a:rPr>
                        <a:t>http://lib.vinhuni.edu.vn/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 viện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1737428"/>
                  </a:ext>
                </a:extLst>
              </a:tr>
              <a:tr h="195943">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8"/>
                        </a:rPr>
                        <a:t>http://trungtamthtn.vinhuni.edu.vn/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TH-TN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18060019"/>
                  </a:ext>
                </a:extLst>
              </a:tr>
            </a:tbl>
          </a:graphicData>
        </a:graphic>
      </p:graphicFrame>
      <p:sp>
        <p:nvSpPr>
          <p:cNvPr id="6" name="Title 2"/>
          <p:cNvSpPr>
            <a:spLocks noGrp="1"/>
          </p:cNvSpPr>
          <p:nvPr>
            <p:ph type="title"/>
          </p:nvPr>
        </p:nvSpPr>
        <p:spPr/>
        <p:txBody>
          <a:bodyPr/>
          <a:lstStyle/>
          <a:p>
            <a:pPr>
              <a:lnSpc>
                <a:spcPct val="115000"/>
              </a:lnSpc>
            </a:pPr>
            <a:r>
              <a:rPr lang="en-US" dirty="0">
                <a:effectLst/>
                <a:latin typeface="Times New Roman"/>
                <a:ea typeface="Calibri"/>
                <a:cs typeface="Times New Roman"/>
              </a:rPr>
              <a:t>DANH SÁCH</a:t>
            </a:r>
            <a:r>
              <a:rPr lang="en-US" sz="2000" dirty="0">
                <a:effectLst/>
                <a:latin typeface="Calibri"/>
                <a:ea typeface="Calibri"/>
                <a:cs typeface="Times New Roman"/>
              </a:rPr>
              <a:t/>
            </a:r>
            <a:br>
              <a:rPr lang="en-US" sz="2000" dirty="0">
                <a:effectLst/>
                <a:latin typeface="Calibri"/>
                <a:ea typeface="Calibri"/>
                <a:cs typeface="Times New Roman"/>
              </a:rPr>
            </a:br>
            <a:r>
              <a:rPr lang="en-US" dirty="0" err="1">
                <a:effectLst/>
                <a:latin typeface="Times New Roman"/>
                <a:ea typeface="Calibri"/>
                <a:cs typeface="Times New Roman"/>
              </a:rPr>
              <a:t>Các</a:t>
            </a:r>
            <a:r>
              <a:rPr lang="en-US" dirty="0">
                <a:effectLst/>
                <a:latin typeface="Times New Roman"/>
                <a:ea typeface="Calibri"/>
                <a:cs typeface="Times New Roman"/>
              </a:rPr>
              <a:t> website, </a:t>
            </a:r>
            <a:r>
              <a:rPr lang="en-US" dirty="0" err="1">
                <a:effectLst/>
                <a:latin typeface="Times New Roman"/>
                <a:ea typeface="Calibri"/>
                <a:cs typeface="Times New Roman"/>
              </a:rPr>
              <a:t>subweb</a:t>
            </a:r>
            <a:r>
              <a:rPr lang="en-US" dirty="0">
                <a:effectLst/>
                <a:latin typeface="Times New Roman"/>
                <a:ea typeface="Calibri"/>
                <a:cs typeface="Times New Roman"/>
              </a:rPr>
              <a:t> </a:t>
            </a:r>
            <a:r>
              <a:rPr lang="en-US" dirty="0" err="1">
                <a:effectLst/>
                <a:latin typeface="Times New Roman"/>
                <a:ea typeface="Calibri"/>
                <a:cs typeface="Times New Roman"/>
              </a:rPr>
              <a:t>của</a:t>
            </a:r>
            <a:r>
              <a:rPr lang="en-US" dirty="0">
                <a:effectLst/>
                <a:latin typeface="Times New Roman"/>
                <a:ea typeface="Calibri"/>
                <a:cs typeface="Times New Roman"/>
              </a:rPr>
              <a:t> </a:t>
            </a:r>
            <a:r>
              <a:rPr lang="en-US" dirty="0" err="1">
                <a:effectLst/>
                <a:latin typeface="Times New Roman"/>
                <a:ea typeface="Calibri"/>
                <a:cs typeface="Times New Roman"/>
              </a:rPr>
              <a:t>Trường</a:t>
            </a:r>
            <a:r>
              <a:rPr lang="en-US" dirty="0">
                <a:effectLst/>
                <a:latin typeface="Times New Roman"/>
                <a:ea typeface="Calibri"/>
                <a:cs typeface="Times New Roman"/>
              </a:rPr>
              <a:t> </a:t>
            </a:r>
            <a:r>
              <a:rPr lang="en-US" dirty="0" err="1">
                <a:effectLst/>
                <a:latin typeface="Times New Roman"/>
                <a:ea typeface="Calibri"/>
                <a:cs typeface="Times New Roman"/>
              </a:rPr>
              <a:t>Đại</a:t>
            </a:r>
            <a:r>
              <a:rPr lang="en-US" dirty="0">
                <a:effectLst/>
                <a:latin typeface="Times New Roman"/>
                <a:ea typeface="Calibri"/>
                <a:cs typeface="Times New Roman"/>
              </a:rPr>
              <a:t> </a:t>
            </a:r>
            <a:r>
              <a:rPr lang="en-US" dirty="0" err="1">
                <a:effectLst/>
                <a:latin typeface="Times New Roman"/>
                <a:ea typeface="Calibri"/>
                <a:cs typeface="Times New Roman"/>
              </a:rPr>
              <a:t>học</a:t>
            </a:r>
            <a:r>
              <a:rPr lang="en-US" dirty="0">
                <a:effectLst/>
                <a:latin typeface="Times New Roman"/>
                <a:ea typeface="Calibri"/>
                <a:cs typeface="Times New Roman"/>
              </a:rPr>
              <a:t> </a:t>
            </a:r>
            <a:r>
              <a:rPr lang="en-US" dirty="0" err="1">
                <a:effectLst/>
                <a:latin typeface="Times New Roman"/>
                <a:ea typeface="Calibri"/>
                <a:cs typeface="Times New Roman"/>
              </a:rPr>
              <a:t>Vinh</a:t>
            </a:r>
            <a:r>
              <a:rPr lang="en-US" dirty="0">
                <a:effectLst/>
                <a:latin typeface="Times New Roman"/>
                <a:ea typeface="Calibri"/>
                <a:cs typeface="Times New Roman"/>
              </a:rPr>
              <a:t> </a:t>
            </a:r>
            <a:r>
              <a:rPr lang="en-US" dirty="0" err="1">
                <a:effectLst/>
                <a:latin typeface="Times New Roman"/>
                <a:ea typeface="Calibri"/>
                <a:cs typeface="Times New Roman"/>
              </a:rPr>
              <a:t>quản</a:t>
            </a:r>
            <a:r>
              <a:rPr lang="en-US" dirty="0">
                <a:effectLst/>
                <a:latin typeface="Times New Roman"/>
                <a:ea typeface="Calibri"/>
                <a:cs typeface="Times New Roman"/>
              </a:rPr>
              <a:t> </a:t>
            </a:r>
            <a:r>
              <a:rPr lang="en-US" dirty="0" err="1">
                <a:effectLst/>
                <a:latin typeface="Times New Roman"/>
                <a:ea typeface="Calibri"/>
                <a:cs typeface="Times New Roman"/>
              </a:rPr>
              <a:t>lý</a:t>
            </a:r>
            <a:r>
              <a:rPr lang="en-US" dirty="0">
                <a:effectLst/>
                <a:latin typeface="Times New Roman"/>
                <a:ea typeface="Calibri"/>
                <a:cs typeface="Times New Roman"/>
              </a:rPr>
              <a:t> </a:t>
            </a:r>
            <a:r>
              <a:rPr lang="en-US" sz="2000" dirty="0">
                <a:effectLst/>
                <a:latin typeface="Calibri"/>
                <a:ea typeface="Calibri"/>
                <a:cs typeface="Times New Roman"/>
              </a:rPr>
              <a:t/>
            </a:r>
            <a:br>
              <a:rPr lang="en-US" sz="2000" dirty="0">
                <a:effectLst/>
                <a:latin typeface="Calibri"/>
                <a:ea typeface="Calibri"/>
                <a:cs typeface="Times New Roman"/>
              </a:rPr>
            </a:br>
            <a:endParaRPr lang="en-US" dirty="0"/>
          </a:p>
        </p:txBody>
      </p:sp>
    </p:spTree>
    <p:custDataLst>
      <p:tags r:id="rId1"/>
    </p:custDataLst>
    <p:extLst>
      <p:ext uri="{BB962C8B-B14F-4D97-AF65-F5344CB8AC3E}">
        <p14:creationId xmlns:p14="http://schemas.microsoft.com/office/powerpoint/2010/main" val="9573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592589722"/>
              </p:ext>
            </p:extLst>
          </p:nvPr>
        </p:nvGraphicFramePr>
        <p:xfrm>
          <a:off x="1943100" y="590550"/>
          <a:ext cx="4800600" cy="4056586"/>
        </p:xfrm>
        <a:graphic>
          <a:graphicData uri="http://schemas.openxmlformats.org/drawingml/2006/table">
            <a:tbl>
              <a:tblPr firstRow="1" firstCol="1" bandRow="1"/>
              <a:tblGrid>
                <a:gridCol w="2895600">
                  <a:extLst>
                    <a:ext uri="{9D8B030D-6E8A-4147-A177-3AD203B41FA5}">
                      <a16:colId xmlns="" xmlns:a16="http://schemas.microsoft.com/office/drawing/2014/main" val="319066611"/>
                    </a:ext>
                  </a:extLst>
                </a:gridCol>
                <a:gridCol w="1905000">
                  <a:extLst>
                    <a:ext uri="{9D8B030D-6E8A-4147-A177-3AD203B41FA5}">
                      <a16:colId xmlns="" xmlns:a16="http://schemas.microsoft.com/office/drawing/2014/main" val="677071132"/>
                    </a:ext>
                  </a:extLst>
                </a:gridCol>
              </a:tblGrid>
              <a:tr h="264719">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http://cea.vinhuni.edu.vn/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tâm KĐCLGD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37369504"/>
                  </a:ext>
                </a:extLst>
              </a:tr>
              <a:tr h="264719">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http://trungtamncknst.vinhuni.edu.vn/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tâm NC-KNST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8539411"/>
                  </a:ext>
                </a:extLst>
              </a:tr>
              <a:tr h="264719">
                <a:tc>
                  <a:txBody>
                    <a:bodyPr/>
                    <a:lstStyle/>
                    <a:p>
                      <a:pPr marL="0" marR="0" algn="just">
                        <a:lnSpc>
                          <a:spcPct val="115000"/>
                        </a:lnSpc>
                        <a:spcBef>
                          <a:spcPts val="0"/>
                        </a:spcBef>
                        <a:spcAft>
                          <a:spcPts val="0"/>
                        </a:spcAft>
                      </a:pPr>
                      <a:r>
                        <a:rPr lang="en-US" sz="10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http://vphochiminh.vinhuni.edu.vn/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VP đại diện tại TP. HCM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25069703"/>
                  </a:ext>
                </a:extLst>
              </a:tr>
              <a:tr h="264719">
                <a:tc>
                  <a:txBody>
                    <a:bodyPr/>
                    <a:lstStyle/>
                    <a:p>
                      <a:pPr marL="0" marR="0" algn="just">
                        <a:lnSpc>
                          <a:spcPct val="115000"/>
                        </a:lnSpc>
                        <a:spcBef>
                          <a:spcPts val="0"/>
                        </a:spcBef>
                        <a:spcAft>
                          <a:spcPts val="0"/>
                        </a:spcAft>
                      </a:pPr>
                      <a:r>
                        <a:rPr lang="en-US" sz="10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http://vpthanhhoa.vinhuni.edu.vn/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VP đại diện tại Thanh Hóa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0346116"/>
                  </a:ext>
                </a:extLst>
              </a:tr>
              <a:tr h="264719">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http://tuyensinh.vinhuni.edu.vn/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 cứu tuyển sinh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05940979"/>
                  </a:ext>
                </a:extLst>
              </a:tr>
              <a:tr h="264719">
                <a:tc>
                  <a:txBody>
                    <a:bodyPr/>
                    <a:lstStyle/>
                    <a:p>
                      <a:pPr marL="0" marR="0" algn="just">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http://etep.vinhuni.edu.vn/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 trình ETEP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85694917"/>
                  </a:ext>
                </a:extLst>
              </a:tr>
              <a:tr h="264719">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http://dann.vinhuni.edu.vn/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án Ngoại ngữ Quốc gia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03154378"/>
                  </a:ext>
                </a:extLst>
              </a:tr>
              <a:tr h="264719">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http://dgnlnn.vinhuni.edu.vn/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Đánh giá năng lực ngoại ngữ</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67182573"/>
                  </a:ext>
                </a:extLst>
              </a:tr>
              <a:tr h="264719">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http://canbo.vinhuni.edu.vn</a:t>
                      </a:r>
                      <a:r>
                        <a:rPr lang="en-US" sz="1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Cổng thông tin cán bộ</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7866850"/>
                  </a:ext>
                </a:extLst>
              </a:tr>
              <a:tr h="264719">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http://sinhvien.vinhuni.edu.vn</a:t>
                      </a: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Cổng thông tin sinh viên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04683272"/>
                  </a:ext>
                </a:extLst>
              </a:tr>
              <a:tr h="264719">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2"/>
                        </a:rPr>
                        <a:t>http://elearning.vinhuni.edu.vn</a:t>
                      </a:r>
                      <a:r>
                        <a:rPr lang="en-US" sz="1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Hệ thống dạy học trực tuyến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2459756"/>
                  </a:ext>
                </a:extLst>
              </a:tr>
              <a:tr h="264719">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3"/>
                        </a:rPr>
                        <a:t>http://ioffice.vinhuni.edu.vn</a:t>
                      </a:r>
                      <a:r>
                        <a:rPr lang="en-US" sz="1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Hệ thống văn bản điều hành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2607080"/>
                  </a:ext>
                </a:extLst>
              </a:tr>
              <a:tr h="264719">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4"/>
                        </a:rPr>
                        <a:t>http://layykien.vinhuni.edu.vn</a:t>
                      </a:r>
                      <a:r>
                        <a:rPr lang="en-US" sz="1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Hệ thống lấy ý kiến các bên liên quan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41949436"/>
                  </a:ext>
                </a:extLst>
              </a:tr>
              <a:tr h="529438">
                <a:tc>
                  <a:txBody>
                    <a:bodyPr/>
                    <a:lstStyle/>
                    <a:p>
                      <a:pPr marL="0" marR="0" algn="just">
                        <a:lnSpc>
                          <a:spcPct val="115000"/>
                        </a:lnSpc>
                        <a:spcBef>
                          <a:spcPts val="0"/>
                        </a:spcBef>
                        <a:spcAft>
                          <a:spcPts val="0"/>
                        </a:spcAft>
                      </a:pPr>
                      <a:r>
                        <a:rPr lang="en-US" sz="1000" u="none" strike="noStrike">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5"/>
                        </a:rPr>
                        <a:t>http://doit.vinhuni.edu.vn</a:t>
                      </a:r>
                      <a:r>
                        <a:rPr lang="en-US" sz="1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hô</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nâng</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liệu</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164" marR="501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61074994"/>
                  </a:ext>
                </a:extLst>
              </a:tr>
            </a:tbl>
          </a:graphicData>
        </a:graphic>
      </p:graphicFrame>
      <p:sp>
        <p:nvSpPr>
          <p:cNvPr id="6" name="Title 2"/>
          <p:cNvSpPr>
            <a:spLocks noGrp="1"/>
          </p:cNvSpPr>
          <p:nvPr>
            <p:ph type="title"/>
          </p:nvPr>
        </p:nvSpPr>
        <p:spPr>
          <a:xfrm>
            <a:off x="-76200" y="40248"/>
            <a:ext cx="8839200" cy="462880"/>
          </a:xfrm>
        </p:spPr>
        <p:txBody>
          <a:bodyPr/>
          <a:lstStyle/>
          <a:p>
            <a:pPr>
              <a:lnSpc>
                <a:spcPct val="115000"/>
              </a:lnSpc>
            </a:pPr>
            <a:r>
              <a:rPr lang="en-US" dirty="0">
                <a:effectLst/>
                <a:latin typeface="Times New Roman"/>
                <a:ea typeface="Calibri"/>
                <a:cs typeface="Times New Roman"/>
              </a:rPr>
              <a:t>DANH SÁCH</a:t>
            </a:r>
            <a:r>
              <a:rPr lang="en-US" sz="2000" dirty="0">
                <a:effectLst/>
                <a:latin typeface="Calibri"/>
                <a:ea typeface="Calibri"/>
                <a:cs typeface="Times New Roman"/>
              </a:rPr>
              <a:t/>
            </a:r>
            <a:br>
              <a:rPr lang="en-US" sz="2000" dirty="0">
                <a:effectLst/>
                <a:latin typeface="Calibri"/>
                <a:ea typeface="Calibri"/>
                <a:cs typeface="Times New Roman"/>
              </a:rPr>
            </a:br>
            <a:r>
              <a:rPr lang="en-US" dirty="0" err="1">
                <a:effectLst/>
                <a:latin typeface="Times New Roman"/>
                <a:ea typeface="Calibri"/>
                <a:cs typeface="Times New Roman"/>
              </a:rPr>
              <a:t>Các</a:t>
            </a:r>
            <a:r>
              <a:rPr lang="en-US" dirty="0">
                <a:effectLst/>
                <a:latin typeface="Times New Roman"/>
                <a:ea typeface="Calibri"/>
                <a:cs typeface="Times New Roman"/>
              </a:rPr>
              <a:t> website, </a:t>
            </a:r>
            <a:r>
              <a:rPr lang="en-US" dirty="0" err="1">
                <a:effectLst/>
                <a:latin typeface="Times New Roman"/>
                <a:ea typeface="Calibri"/>
                <a:cs typeface="Times New Roman"/>
              </a:rPr>
              <a:t>subweb</a:t>
            </a:r>
            <a:r>
              <a:rPr lang="en-US" dirty="0">
                <a:effectLst/>
                <a:latin typeface="Times New Roman"/>
                <a:ea typeface="Calibri"/>
                <a:cs typeface="Times New Roman"/>
              </a:rPr>
              <a:t> </a:t>
            </a:r>
            <a:r>
              <a:rPr lang="en-US" dirty="0" err="1">
                <a:effectLst/>
                <a:latin typeface="Times New Roman"/>
                <a:ea typeface="Calibri"/>
                <a:cs typeface="Times New Roman"/>
              </a:rPr>
              <a:t>của</a:t>
            </a:r>
            <a:r>
              <a:rPr lang="en-US" dirty="0">
                <a:effectLst/>
                <a:latin typeface="Times New Roman"/>
                <a:ea typeface="Calibri"/>
                <a:cs typeface="Times New Roman"/>
              </a:rPr>
              <a:t> </a:t>
            </a:r>
            <a:r>
              <a:rPr lang="en-US" dirty="0" err="1">
                <a:effectLst/>
                <a:latin typeface="Times New Roman"/>
                <a:ea typeface="Calibri"/>
                <a:cs typeface="Times New Roman"/>
              </a:rPr>
              <a:t>Trường</a:t>
            </a:r>
            <a:r>
              <a:rPr lang="en-US" dirty="0">
                <a:effectLst/>
                <a:latin typeface="Times New Roman"/>
                <a:ea typeface="Calibri"/>
                <a:cs typeface="Times New Roman"/>
              </a:rPr>
              <a:t> </a:t>
            </a:r>
            <a:r>
              <a:rPr lang="en-US" dirty="0" err="1">
                <a:effectLst/>
                <a:latin typeface="Times New Roman"/>
                <a:ea typeface="Calibri"/>
                <a:cs typeface="Times New Roman"/>
              </a:rPr>
              <a:t>Đại</a:t>
            </a:r>
            <a:r>
              <a:rPr lang="en-US" dirty="0">
                <a:effectLst/>
                <a:latin typeface="Times New Roman"/>
                <a:ea typeface="Calibri"/>
                <a:cs typeface="Times New Roman"/>
              </a:rPr>
              <a:t> </a:t>
            </a:r>
            <a:r>
              <a:rPr lang="en-US" dirty="0" err="1">
                <a:effectLst/>
                <a:latin typeface="Times New Roman"/>
                <a:ea typeface="Calibri"/>
                <a:cs typeface="Times New Roman"/>
              </a:rPr>
              <a:t>học</a:t>
            </a:r>
            <a:r>
              <a:rPr lang="en-US" dirty="0">
                <a:effectLst/>
                <a:latin typeface="Times New Roman"/>
                <a:ea typeface="Calibri"/>
                <a:cs typeface="Times New Roman"/>
              </a:rPr>
              <a:t> </a:t>
            </a:r>
            <a:r>
              <a:rPr lang="en-US" dirty="0" err="1">
                <a:effectLst/>
                <a:latin typeface="Times New Roman"/>
                <a:ea typeface="Calibri"/>
                <a:cs typeface="Times New Roman"/>
              </a:rPr>
              <a:t>Vinh</a:t>
            </a:r>
            <a:r>
              <a:rPr lang="en-US" dirty="0">
                <a:effectLst/>
                <a:latin typeface="Times New Roman"/>
                <a:ea typeface="Calibri"/>
                <a:cs typeface="Times New Roman"/>
              </a:rPr>
              <a:t> </a:t>
            </a:r>
            <a:r>
              <a:rPr lang="en-US" dirty="0" err="1">
                <a:effectLst/>
                <a:latin typeface="Times New Roman"/>
                <a:ea typeface="Calibri"/>
                <a:cs typeface="Times New Roman"/>
              </a:rPr>
              <a:t>quản</a:t>
            </a:r>
            <a:r>
              <a:rPr lang="en-US" dirty="0">
                <a:effectLst/>
                <a:latin typeface="Times New Roman"/>
                <a:ea typeface="Calibri"/>
                <a:cs typeface="Times New Roman"/>
              </a:rPr>
              <a:t> </a:t>
            </a:r>
            <a:r>
              <a:rPr lang="en-US" dirty="0" err="1">
                <a:effectLst/>
                <a:latin typeface="Times New Roman"/>
                <a:ea typeface="Calibri"/>
                <a:cs typeface="Times New Roman"/>
              </a:rPr>
              <a:t>lý</a:t>
            </a:r>
            <a:r>
              <a:rPr lang="en-US" sz="2000" dirty="0">
                <a:effectLst/>
                <a:latin typeface="Calibri"/>
                <a:ea typeface="Calibri"/>
                <a:cs typeface="Times New Roman"/>
              </a:rPr>
              <a:t/>
            </a:r>
            <a:br>
              <a:rPr lang="en-US" sz="2000" dirty="0">
                <a:effectLst/>
                <a:latin typeface="Calibri"/>
                <a:ea typeface="Calibri"/>
                <a:cs typeface="Times New Roman"/>
              </a:rPr>
            </a:br>
            <a:endParaRPr lang="en-US" dirty="0"/>
          </a:p>
        </p:txBody>
      </p:sp>
    </p:spTree>
    <p:custDataLst>
      <p:tags r:id="rId1"/>
    </p:custDataLst>
    <p:extLst>
      <p:ext uri="{BB962C8B-B14F-4D97-AF65-F5344CB8AC3E}">
        <p14:creationId xmlns:p14="http://schemas.microsoft.com/office/powerpoint/2010/main" val="210207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200150"/>
            <a:ext cx="7729020" cy="629183"/>
          </a:xfrm>
        </p:spPr>
        <p:txBody>
          <a:bodyPr>
            <a:noAutofit/>
          </a:bodyPr>
          <a:lstStyle/>
          <a:p>
            <a:r>
              <a:rPr lang="en-US" sz="6000" b="1" dirty="0">
                <a:latin typeface="Edwardian Script ITC" panose="030303020407070D0804" pitchFamily="66" charset="0"/>
              </a:rPr>
              <a:t>Thank you!</a:t>
            </a:r>
            <a:endParaRPr lang="vi-VN" sz="6000" b="1" dirty="0"/>
          </a:p>
        </p:txBody>
      </p:sp>
    </p:spTree>
    <p:custDataLst>
      <p:tags r:id="rId1"/>
    </p:custDataLst>
    <p:extLst>
      <p:ext uri="{BB962C8B-B14F-4D97-AF65-F5344CB8AC3E}">
        <p14:creationId xmlns:p14="http://schemas.microsoft.com/office/powerpoint/2010/main" val="223678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PGS.TS </a:t>
            </a:r>
            <a:r>
              <a:rPr lang="en-US" sz="2000" dirty="0" err="1">
                <a:latin typeface="Times New Roman" panose="02020603050405020304" pitchFamily="18" charset="0"/>
                <a:cs typeface="Times New Roman" panose="02020603050405020304" pitchFamily="18" charset="0"/>
              </a:rPr>
              <a:t>Trần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ĐHGD, ĐHQGHN</a:t>
            </a:r>
          </a:p>
        </p:txBody>
      </p:sp>
      <p:pic>
        <p:nvPicPr>
          <p:cNvPr id="6" name="Picture 2" descr="C:\Users\Administrator\Desktop\22\14.tif"/>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90550"/>
            <a:ext cx="4343400" cy="40694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istrator\Desktop\22\23.tif"/>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658366"/>
            <a:ext cx="4419600" cy="40016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9267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istrator\Desktop\22\24.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956"/>
            <a:ext cx="9144000" cy="51493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6526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6" name="Picture 2" descr="C:\Users\Administrator\Desktop\22\28.tif"/>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658368"/>
            <a:ext cx="4343400" cy="40469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22\29.tif"/>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58368"/>
            <a:ext cx="4343400" cy="40469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257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PGS.TS </a:t>
            </a:r>
            <a:r>
              <a:rPr lang="en-US" sz="2000" dirty="0" err="1">
                <a:latin typeface="Times New Roman" panose="02020603050405020304" pitchFamily="18" charset="0"/>
                <a:cs typeface="Times New Roman" panose="02020603050405020304" pitchFamily="18" charset="0"/>
              </a:rPr>
              <a:t>Trần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Nam – ĐHGD, ĐHQG HN</a:t>
            </a:r>
          </a:p>
        </p:txBody>
      </p:sp>
      <p:pic>
        <p:nvPicPr>
          <p:cNvPr id="6" name="Picture 2" descr="C:\Users\Administrator\Desktop\22\18.tif"/>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90550"/>
            <a:ext cx="43434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22\19.tif"/>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590550"/>
            <a:ext cx="4343400" cy="4038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855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a:xfrm>
            <a:off x="152400" y="51470"/>
            <a:ext cx="8839200" cy="615280"/>
          </a:xfrm>
        </p:spPr>
        <p:txBody>
          <a:bodyPr/>
          <a:lstStyle/>
          <a:p>
            <a:pPr algn="l"/>
            <a:r>
              <a:rPr lang="en-GB" altLang="en-US" sz="2000" dirty="0" err="1">
                <a:solidFill>
                  <a:schemeClr val="accent6">
                    <a:lumMod val="75000"/>
                  </a:schemeClr>
                </a:solidFill>
                <a:effectLst/>
                <a:latin typeface="Times New Roman" pitchFamily="18" charset="0"/>
                <a:cs typeface="Times New Roman" pitchFamily="18" charset="0"/>
              </a:rPr>
              <a:t>Kế</a:t>
            </a:r>
            <a:r>
              <a:rPr lang="en-GB" altLang="en-US" sz="2000" dirty="0">
                <a:solidFill>
                  <a:schemeClr val="accent6">
                    <a:lumMod val="75000"/>
                  </a:schemeClr>
                </a:solidFill>
                <a:effectLst/>
                <a:latin typeface="Times New Roman" pitchFamily="18" charset="0"/>
                <a:cs typeface="Times New Roman" pitchFamily="18" charset="0"/>
              </a:rPr>
              <a:t> </a:t>
            </a:r>
            <a:r>
              <a:rPr lang="en-GB" altLang="en-US" sz="2000" dirty="0" err="1">
                <a:solidFill>
                  <a:schemeClr val="accent6">
                    <a:lumMod val="75000"/>
                  </a:schemeClr>
                </a:solidFill>
                <a:effectLst/>
                <a:latin typeface="Times New Roman" pitchFamily="18" charset="0"/>
                <a:cs typeface="Times New Roman" pitchFamily="18" charset="0"/>
              </a:rPr>
              <a:t>hoạch</a:t>
            </a:r>
            <a:r>
              <a:rPr lang="en-GB" altLang="en-US" sz="2000" dirty="0">
                <a:solidFill>
                  <a:schemeClr val="accent6">
                    <a:lumMod val="75000"/>
                  </a:schemeClr>
                </a:solidFill>
                <a:effectLst/>
                <a:latin typeface="Times New Roman" pitchFamily="18" charset="0"/>
                <a:cs typeface="Times New Roman" pitchFamily="18" charset="0"/>
              </a:rPr>
              <a:t> </a:t>
            </a:r>
            <a:r>
              <a:rPr lang="en-GB" altLang="en-US" sz="2000" dirty="0" err="1">
                <a:solidFill>
                  <a:schemeClr val="accent6">
                    <a:lumMod val="75000"/>
                  </a:schemeClr>
                </a:solidFill>
                <a:effectLst/>
                <a:latin typeface="Times New Roman" pitchFamily="18" charset="0"/>
                <a:cs typeface="Times New Roman" pitchFamily="18" charset="0"/>
              </a:rPr>
              <a:t>số</a:t>
            </a:r>
            <a:r>
              <a:rPr lang="en-GB" altLang="en-US" sz="2000" dirty="0">
                <a:solidFill>
                  <a:schemeClr val="accent6">
                    <a:lumMod val="75000"/>
                  </a:schemeClr>
                </a:solidFill>
                <a:effectLst/>
                <a:latin typeface="Times New Roman" pitchFamily="18" charset="0"/>
                <a:cs typeface="Times New Roman" pitchFamily="18" charset="0"/>
              </a:rPr>
              <a:t> 28/KH – ĐHV </a:t>
            </a:r>
            <a:r>
              <a:rPr lang="en-GB" altLang="en-US" sz="2000" dirty="0" err="1">
                <a:solidFill>
                  <a:schemeClr val="accent6">
                    <a:lumMod val="75000"/>
                  </a:schemeClr>
                </a:solidFill>
                <a:effectLst/>
                <a:latin typeface="Times New Roman" pitchFamily="18" charset="0"/>
                <a:cs typeface="Times New Roman" pitchFamily="18" charset="0"/>
              </a:rPr>
              <a:t>ngày</a:t>
            </a:r>
            <a:r>
              <a:rPr lang="en-GB" altLang="en-US" sz="2000" dirty="0">
                <a:solidFill>
                  <a:schemeClr val="accent6">
                    <a:lumMod val="75000"/>
                  </a:schemeClr>
                </a:solidFill>
                <a:effectLst/>
                <a:latin typeface="Times New Roman" pitchFamily="18" charset="0"/>
                <a:cs typeface="Times New Roman" pitchFamily="18" charset="0"/>
              </a:rPr>
              <a:t> 6/5/2020 </a:t>
            </a:r>
            <a:r>
              <a:rPr lang="en-GB" altLang="en-US" sz="2000" dirty="0" err="1">
                <a:solidFill>
                  <a:schemeClr val="accent6">
                    <a:lumMod val="75000"/>
                  </a:schemeClr>
                </a:solidFill>
                <a:effectLst/>
                <a:latin typeface="Times New Roman" pitchFamily="18" charset="0"/>
                <a:cs typeface="Times New Roman" pitchFamily="18" charset="0"/>
              </a:rPr>
              <a:t>của</a:t>
            </a:r>
            <a:r>
              <a:rPr lang="en-GB" altLang="en-US" sz="2000" dirty="0">
                <a:solidFill>
                  <a:schemeClr val="accent6">
                    <a:lumMod val="75000"/>
                  </a:schemeClr>
                </a:solidFill>
                <a:effectLst/>
                <a:latin typeface="Times New Roman" pitchFamily="18" charset="0"/>
                <a:cs typeface="Times New Roman" pitchFamily="18" charset="0"/>
              </a:rPr>
              <a:t> </a:t>
            </a:r>
            <a:r>
              <a:rPr lang="en-GB" altLang="en-US" sz="2000" dirty="0" err="1">
                <a:solidFill>
                  <a:schemeClr val="accent6">
                    <a:lumMod val="75000"/>
                  </a:schemeClr>
                </a:solidFill>
                <a:effectLst/>
                <a:latin typeface="Times New Roman" pitchFamily="18" charset="0"/>
                <a:cs typeface="Times New Roman" pitchFamily="18" charset="0"/>
              </a:rPr>
              <a:t>Nhà</a:t>
            </a:r>
            <a:r>
              <a:rPr lang="en-GB" altLang="en-US" sz="2000" dirty="0">
                <a:solidFill>
                  <a:schemeClr val="accent6">
                    <a:lumMod val="75000"/>
                  </a:schemeClr>
                </a:solidFill>
                <a:effectLst/>
                <a:latin typeface="Times New Roman" pitchFamily="18" charset="0"/>
                <a:cs typeface="Times New Roman" pitchFamily="18" charset="0"/>
              </a:rPr>
              <a:t> </a:t>
            </a:r>
            <a:r>
              <a:rPr lang="en-GB" altLang="en-US" sz="2000" dirty="0" err="1">
                <a:solidFill>
                  <a:schemeClr val="accent6">
                    <a:lumMod val="75000"/>
                  </a:schemeClr>
                </a:solidFill>
                <a:effectLst/>
                <a:latin typeface="Times New Roman" pitchFamily="18" charset="0"/>
                <a:cs typeface="Times New Roman" pitchFamily="18" charset="0"/>
              </a:rPr>
              <a:t>trường</a:t>
            </a:r>
            <a:endParaRPr lang="en-GB" altLang="en-US" sz="2000" dirty="0">
              <a:solidFill>
                <a:schemeClr val="accent6">
                  <a:lumMod val="75000"/>
                </a:schemeClr>
              </a:solidFill>
              <a:effectLst/>
              <a:latin typeface="Times New Roman" pitchFamily="18" charset="0"/>
              <a:cs typeface="Times New Roman" pitchFamily="18" charset="0"/>
            </a:endParaRPr>
          </a:p>
        </p:txBody>
      </p:sp>
      <p:sp>
        <p:nvSpPr>
          <p:cNvPr id="9" name="Content Placeholder 8"/>
          <p:cNvSpPr>
            <a:spLocks noGrp="1"/>
          </p:cNvSpPr>
          <p:nvPr>
            <p:ph sz="half" idx="1"/>
          </p:nvPr>
        </p:nvSpPr>
        <p:spPr>
          <a:xfrm>
            <a:off x="381000" y="895350"/>
            <a:ext cx="8458200" cy="2743200"/>
          </a:xfrm>
        </p:spPr>
        <p:txBody>
          <a:bodyPr>
            <a:normAutofit/>
          </a:bodyPr>
          <a:lstStyle/>
          <a:p>
            <a:pPr marL="0" indent="0">
              <a:buNone/>
            </a:pPr>
            <a:r>
              <a:rPr lang="en-US" u="sng" dirty="0" err="1">
                <a:solidFill>
                  <a:srgbClr val="0000CC"/>
                </a:solidFill>
                <a:latin typeface="Times New Roman" pitchFamily="18" charset="0"/>
                <a:cs typeface="Times New Roman" pitchFamily="18" charset="0"/>
              </a:rPr>
              <a:t>Mục</a:t>
            </a:r>
            <a:r>
              <a:rPr lang="en-US" u="sng" dirty="0">
                <a:solidFill>
                  <a:srgbClr val="0000CC"/>
                </a:solidFill>
                <a:latin typeface="Times New Roman" pitchFamily="18" charset="0"/>
                <a:cs typeface="Times New Roman" pitchFamily="18" charset="0"/>
              </a:rPr>
              <a:t> </a:t>
            </a:r>
            <a:r>
              <a:rPr lang="en-US" u="sng" dirty="0" err="1">
                <a:solidFill>
                  <a:srgbClr val="0000CC"/>
                </a:solidFill>
                <a:latin typeface="Times New Roman" pitchFamily="18" charset="0"/>
                <a:cs typeface="Times New Roman" pitchFamily="18" charset="0"/>
              </a:rPr>
              <a:t>tiêu</a:t>
            </a:r>
            <a:r>
              <a:rPr lang="en-US" u="sng" dirty="0">
                <a:solidFill>
                  <a:srgbClr val="0000CC"/>
                </a:solidFill>
                <a:latin typeface="Times New Roman" pitchFamily="18" charset="0"/>
                <a:cs typeface="Times New Roman" pitchFamily="18" charset="0"/>
              </a:rPr>
              <a:t> </a:t>
            </a:r>
            <a:r>
              <a:rPr lang="en-US" u="sng" dirty="0" err="1">
                <a:solidFill>
                  <a:srgbClr val="0000CC"/>
                </a:solidFill>
                <a:latin typeface="Times New Roman" pitchFamily="18" charset="0"/>
                <a:cs typeface="Times New Roman" pitchFamily="18" charset="0"/>
              </a:rPr>
              <a:t>chung</a:t>
            </a:r>
            <a:r>
              <a:rPr lang="en-US" dirty="0">
                <a:solidFill>
                  <a:srgbClr val="0000CC"/>
                </a:solidFill>
                <a:latin typeface="Times New Roman" pitchFamily="18" charset="0"/>
                <a:cs typeface="Times New Roman" pitchFamily="18" charset="0"/>
              </a:rPr>
              <a:t>: </a:t>
            </a:r>
            <a:r>
              <a:rPr lang="vi-VN" dirty="0">
                <a:solidFill>
                  <a:srgbClr val="0000CC"/>
                </a:solidFill>
                <a:latin typeface="Times New Roman" pitchFamily="18" charset="0"/>
                <a:cs typeface="Times New Roman" pitchFamily="18" charset="0"/>
              </a:rPr>
              <a:t>Tăng cường quản lý, giáo dục chính trị tư tưởng đối với học sinh, sinh viên trên môi trường mạng nhằm </a:t>
            </a:r>
            <a:r>
              <a:rPr lang="vi-VN" b="1" dirty="0">
                <a:solidFill>
                  <a:srgbClr val="0000CC"/>
                </a:solidFill>
                <a:latin typeface="Times New Roman" pitchFamily="18" charset="0"/>
                <a:cs typeface="Times New Roman" pitchFamily="18" charset="0"/>
              </a:rPr>
              <a:t>nâng cao năng lực, kỹ năng khai thác, sử dụng thông tin trên môi trường mạng đảm bảo đúng quy định, lành mạnh, hữu ích; giảm thiểu tác động của những thông tin độc hại, sai trái trên môi trường mạng đối với học sinh, sinh viên</a:t>
            </a:r>
          </a:p>
          <a:p>
            <a:pPr marL="0" indent="0">
              <a:buNone/>
            </a:pPr>
            <a:endParaRPr lang="vi-VN"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944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GB" altLang="en-US" sz="2000">
                <a:solidFill>
                  <a:schemeClr val="accent6">
                    <a:lumMod val="75000"/>
                  </a:schemeClr>
                </a:solidFill>
                <a:effectLst/>
                <a:latin typeface="Times New Roman" pitchFamily="18" charset="0"/>
                <a:cs typeface="Times New Roman" pitchFamily="18" charset="0"/>
              </a:rPr>
              <a:t>CÁC NHIỆM VỤ - GIẢI PHÁP </a:t>
            </a:r>
          </a:p>
        </p:txBody>
      </p:sp>
      <p:sp>
        <p:nvSpPr>
          <p:cNvPr id="9" name="Content Placeholder 8"/>
          <p:cNvSpPr>
            <a:spLocks noGrp="1"/>
          </p:cNvSpPr>
          <p:nvPr>
            <p:ph sz="half" idx="1"/>
          </p:nvPr>
        </p:nvSpPr>
        <p:spPr>
          <a:xfrm>
            <a:off x="762000" y="1428750"/>
            <a:ext cx="7847486" cy="3247224"/>
          </a:xfrm>
        </p:spPr>
        <p:txBody>
          <a:bodyPr>
            <a:noAutofit/>
          </a:bodyPr>
          <a:lstStyle/>
          <a:p>
            <a:pPr marL="0" indent="0">
              <a:buNone/>
            </a:pPr>
            <a:r>
              <a:rPr lang="vi-VN" sz="2000" b="1" dirty="0">
                <a:solidFill>
                  <a:srgbClr val="0000CC"/>
                </a:solidFill>
                <a:latin typeface="Times New Roman" panose="02020603050405020304" pitchFamily="18" charset="0"/>
                <a:cs typeface="Times New Roman" pitchFamily="18" charset="0"/>
              </a:rPr>
              <a:t>a) Nội dung tuyên truyền, giáo dục</a:t>
            </a:r>
          </a:p>
          <a:p>
            <a:pPr marL="0" indent="0">
              <a:buNone/>
            </a:pPr>
            <a:r>
              <a:rPr lang="vi-VN" sz="2000" dirty="0">
                <a:solidFill>
                  <a:srgbClr val="0000CC"/>
                </a:solidFill>
                <a:latin typeface="Times New Roman" pitchFamily="18" charset="0"/>
                <a:cs typeface="Times New Roman" pitchFamily="18" charset="0"/>
              </a:rPr>
              <a:t>- Chủ trương, đường lối của Đảng, chính sách pháp luật của Nhà nước; chủ trương, chính sách mới của ngành Giáo dục và địa phương liên quan đến học sinh, sinh viên;</a:t>
            </a:r>
          </a:p>
          <a:p>
            <a:pPr marL="0" indent="0">
              <a:buNone/>
            </a:pPr>
            <a:r>
              <a:rPr lang="vi-VN" sz="2000" dirty="0">
                <a:solidFill>
                  <a:srgbClr val="0000CC"/>
                </a:solidFill>
                <a:latin typeface="Times New Roman" pitchFamily="18" charset="0"/>
                <a:cs typeface="Times New Roman" pitchFamily="18" charset="0"/>
              </a:rPr>
              <a:t>- Luật An ninh mạng và các quy định của pháp luật về quản lý và sử dụng Internet, mạng xã hội và các loại hình truyền thông khác trên Internet;  </a:t>
            </a:r>
          </a:p>
          <a:p>
            <a:pPr marL="0" indent="0">
              <a:buNone/>
            </a:pPr>
            <a:r>
              <a:rPr lang="vi-VN" sz="2000" dirty="0">
                <a:solidFill>
                  <a:srgbClr val="0000CC"/>
                </a:solidFill>
                <a:latin typeface="Times New Roman" pitchFamily="18" charset="0"/>
                <a:cs typeface="Times New Roman" pitchFamily="18" charset="0"/>
              </a:rPr>
              <a:t>- Các văn bản chỉ đạo, quy chế, quy định và các hoạt động của Bộ Giáo dục và Đào tạo và cơ sở giáo dục về công tác giáo dục chính trị tư tưởng và công tác học sinh, sinh viên…</a:t>
            </a:r>
          </a:p>
          <a:p>
            <a:pPr marL="0" indent="0">
              <a:buNone/>
            </a:pPr>
            <a:endParaRPr lang="vi-VN" sz="2000" dirty="0">
              <a:latin typeface="Times New Roman" pitchFamily="18" charset="0"/>
              <a:cs typeface="Times New Roman" pitchFamily="18" charset="0"/>
            </a:endParaRPr>
          </a:p>
          <a:p>
            <a:pPr marL="0" indent="0">
              <a:buNone/>
            </a:pPr>
            <a:endParaRPr lang="vi-VN" sz="1200" dirty="0">
              <a:latin typeface="Times New Roman" pitchFamily="18" charset="0"/>
              <a:cs typeface="Times New Roman" pitchFamily="18" charset="0"/>
            </a:endParaRPr>
          </a:p>
        </p:txBody>
      </p:sp>
      <p:grpSp>
        <p:nvGrpSpPr>
          <p:cNvPr id="5" name="Group 46"/>
          <p:cNvGrpSpPr>
            <a:grpSpLocks/>
          </p:cNvGrpSpPr>
          <p:nvPr/>
        </p:nvGrpSpPr>
        <p:grpSpPr bwMode="auto">
          <a:xfrm>
            <a:off x="152400" y="591227"/>
            <a:ext cx="8716963" cy="737670"/>
            <a:chOff x="1296" y="1824"/>
            <a:chExt cx="2976" cy="363"/>
          </a:xfrm>
        </p:grpSpPr>
        <p:sp>
          <p:nvSpPr>
            <p:cNvPr id="6" name="AutoShape 47"/>
            <p:cNvSpPr>
              <a:spLocks noChangeArrowheads="1"/>
            </p:cNvSpPr>
            <p:nvPr/>
          </p:nvSpPr>
          <p:spPr bwMode="gray">
            <a:xfrm>
              <a:off x="1536" y="1899"/>
              <a:ext cx="2736" cy="17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7" name="AutoShape 48"/>
            <p:cNvSpPr>
              <a:spLocks noChangeArrowheads="1"/>
            </p:cNvSpPr>
            <p:nvPr/>
          </p:nvSpPr>
          <p:spPr bwMode="gray">
            <a:xfrm>
              <a:off x="1296" y="1824"/>
              <a:ext cx="432" cy="300"/>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vi-VN" altLang="vi-VN">
                <a:solidFill>
                  <a:schemeClr val="tx1"/>
                </a:solidFill>
                <a:latin typeface="Arial" charset="0"/>
              </a:endParaRPr>
            </a:p>
          </p:txBody>
        </p:sp>
        <p:sp>
          <p:nvSpPr>
            <p:cNvPr id="10" name="Text Box 49"/>
            <p:cNvSpPr txBox="1">
              <a:spLocks noChangeArrowheads="1"/>
            </p:cNvSpPr>
            <p:nvPr/>
          </p:nvSpPr>
          <p:spPr bwMode="gray">
            <a:xfrm>
              <a:off x="1738" y="1926"/>
              <a:ext cx="2462"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spcBef>
                  <a:spcPct val="20000"/>
                </a:spcBef>
                <a:buClr>
                  <a:schemeClr val="hlink"/>
                </a:buClr>
                <a:buFont typeface="Wingdings" pitchFamily="2" charset="2"/>
                <a:buNone/>
              </a:pPr>
              <a:r>
                <a:rPr lang="it-IT" altLang="en-US" sz="1400" b="1" dirty="0">
                  <a:solidFill>
                    <a:schemeClr val="tx1"/>
                  </a:solidFill>
                </a:rPr>
                <a:t>Đẩy mạnh công tác tuyên truyền, giáo dục thông qua môi trường mạng</a:t>
              </a:r>
              <a:endParaRPr lang="en-US" altLang="en-US" sz="1400" b="1" dirty="0">
                <a:solidFill>
                  <a:schemeClr val="tx1"/>
                </a:solidFill>
              </a:endParaRPr>
            </a:p>
          </p:txBody>
        </p:sp>
        <p:sp>
          <p:nvSpPr>
            <p:cNvPr id="12" name="Text Box 50"/>
            <p:cNvSpPr txBox="1">
              <a:spLocks noChangeArrowheads="1"/>
            </p:cNvSpPr>
            <p:nvPr/>
          </p:nvSpPr>
          <p:spPr bwMode="gray">
            <a:xfrm>
              <a:off x="1393" y="189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a:solidFill>
                    <a:srgbClr val="000066"/>
                  </a:solidFill>
                  <a:latin typeface="Times New Roman" pitchFamily="18" charset="0"/>
                  <a:cs typeface="Times New Roman" pitchFamily="18" charset="0"/>
                </a:defRPr>
              </a:lvl1pPr>
              <a:lvl2pPr marL="742950" indent="-285750">
                <a:defRPr>
                  <a:solidFill>
                    <a:srgbClr val="000066"/>
                  </a:solidFill>
                  <a:latin typeface="Times New Roman" pitchFamily="18" charset="0"/>
                  <a:cs typeface="Times New Roman" pitchFamily="18" charset="0"/>
                </a:defRPr>
              </a:lvl2pPr>
              <a:lvl3pPr marL="1143000" indent="-228600">
                <a:defRPr>
                  <a:solidFill>
                    <a:srgbClr val="000066"/>
                  </a:solidFill>
                  <a:latin typeface="Times New Roman" pitchFamily="18" charset="0"/>
                  <a:cs typeface="Times New Roman" pitchFamily="18" charset="0"/>
                </a:defRPr>
              </a:lvl3pPr>
              <a:lvl4pPr marL="1600200" indent="-228600">
                <a:defRPr>
                  <a:solidFill>
                    <a:srgbClr val="000066"/>
                  </a:solidFill>
                  <a:latin typeface="Times New Roman" pitchFamily="18" charset="0"/>
                  <a:cs typeface="Times New Roman" pitchFamily="18" charset="0"/>
                </a:defRPr>
              </a:lvl4pPr>
              <a:lvl5pPr marL="2057400" indent="-228600">
                <a:defRPr>
                  <a:solidFill>
                    <a:srgbClr val="000066"/>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rgbClr val="000066"/>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rgbClr val="000066"/>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rgbClr val="000066"/>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rgbClr val="000066"/>
                  </a:solidFill>
                  <a:latin typeface="Times New Roman" pitchFamily="18" charset="0"/>
                  <a:cs typeface="Times New Roman" pitchFamily="18" charset="0"/>
                </a:defRPr>
              </a:lvl9pPr>
            </a:lstStyle>
            <a:p>
              <a:pPr algn="ctr"/>
              <a:r>
                <a:rPr lang="en-US" altLang="vi-VN" sz="2400">
                  <a:solidFill>
                    <a:schemeClr val="bg1"/>
                  </a:solidFill>
                  <a:latin typeface="Arial" charset="0"/>
                </a:rPr>
                <a:t>1</a:t>
              </a:r>
            </a:p>
          </p:txBody>
        </p:sp>
      </p:grpSp>
    </p:spTree>
    <p:custDataLst>
      <p:tags r:id="rId1"/>
    </p:custDataLst>
    <p:extLst>
      <p:ext uri="{BB962C8B-B14F-4D97-AF65-F5344CB8AC3E}">
        <p14:creationId xmlns:p14="http://schemas.microsoft.com/office/powerpoint/2010/main" val="144949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a:xfrm>
            <a:off x="152400" y="446532"/>
            <a:ext cx="8839200" cy="67817"/>
          </a:xfrm>
        </p:spPr>
        <p:txBody>
          <a:bodyPr/>
          <a:lstStyle/>
          <a:p>
            <a:pPr lvl="0" algn="l">
              <a:spcBef>
                <a:spcPct val="20000"/>
              </a:spcBef>
            </a:pPr>
            <a:r>
              <a:rPr lang="it-IT" altLang="en-US" sz="2000" dirty="0">
                <a:solidFill>
                  <a:srgbClr val="FF0000"/>
                </a:solidFill>
                <a:effectLst/>
                <a:latin typeface="Times New Roman" panose="02020603050405020304" pitchFamily="18" charset="0"/>
                <a:ea typeface="+mn-ea"/>
                <a:cs typeface="Times New Roman" panose="02020603050405020304" pitchFamily="18" charset="0"/>
              </a:rPr>
              <a:t>1. Đẩy mạnh công tác tuyên truyền, giáo dục thông qua môi trường mạng</a:t>
            </a:r>
            <a:r>
              <a:rPr lang="en-US" altLang="en-US" sz="2000" dirty="0">
                <a:solidFill>
                  <a:srgbClr val="FF0000"/>
                </a:solidFill>
                <a:effectLst/>
                <a:latin typeface="Times New Roman" panose="02020603050405020304" pitchFamily="18" charset="0"/>
                <a:ea typeface="+mn-ea"/>
                <a:cs typeface="Times New Roman" panose="02020603050405020304" pitchFamily="18" charset="0"/>
              </a:rPr>
              <a:t/>
            </a:r>
            <a:br>
              <a:rPr lang="en-US" altLang="en-US" sz="2000" dirty="0">
                <a:solidFill>
                  <a:srgbClr val="FF0000"/>
                </a:solidFill>
                <a:effectLst/>
                <a:latin typeface="Times New Roman" panose="02020603050405020304" pitchFamily="18" charset="0"/>
                <a:ea typeface="+mn-ea"/>
                <a:cs typeface="Times New Roman" panose="02020603050405020304" pitchFamily="18" charset="0"/>
              </a:rPr>
            </a:b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152400" y="590550"/>
            <a:ext cx="8229600" cy="4069432"/>
          </a:xfrm>
        </p:spPr>
        <p:txBody>
          <a:bodyPr>
            <a:normAutofit/>
          </a:bodyPr>
          <a:lstStyle/>
          <a:p>
            <a:pPr marL="0" lvl="0" indent="0">
              <a:buNone/>
            </a:pPr>
            <a:r>
              <a:rPr lang="vi-VN" sz="2000" b="1" dirty="0">
                <a:solidFill>
                  <a:srgbClr val="0000CC"/>
                </a:solidFill>
                <a:latin typeface="Times New Roman" pitchFamily="18" charset="0"/>
                <a:cs typeface="Times New Roman" pitchFamily="18" charset="0"/>
              </a:rPr>
              <a:t>b) Đa dạng hóa các hình thức tuyên truyền, giáo dục</a:t>
            </a:r>
          </a:p>
          <a:p>
            <a:pPr marL="0" lvl="0" indent="0">
              <a:buNone/>
            </a:pPr>
            <a:r>
              <a:rPr lang="vi-VN" sz="2000" dirty="0">
                <a:solidFill>
                  <a:srgbClr val="0000CC"/>
                </a:solidFill>
                <a:latin typeface="Times New Roman" pitchFamily="18" charset="0"/>
                <a:cs typeface="Times New Roman" pitchFamily="18" charset="0"/>
              </a:rPr>
              <a:t>- Xây dựng chuyên trang, chuyên mục, hình ảnh, video clip tuyên truyền, giáo dục chính trị tư tưởng đối với học sinh, sinh viêntrên mạng xã hội, Website của Bộ Giáo dục và Đào tạo, các cơ sở giáo dục, các khoa, phòng, ban chức năng, Đoàn Thanh niên cộng sản Hồ Chí Minh, Hội Sinh viên Việt Nam, Đội Thiếu niên tiền phong Hồ Chí Minh;</a:t>
            </a:r>
          </a:p>
          <a:p>
            <a:pPr marL="0" lvl="0" indent="0">
              <a:buNone/>
            </a:pPr>
            <a:r>
              <a:rPr lang="vi-VN" sz="2000" dirty="0">
                <a:solidFill>
                  <a:srgbClr val="0000CC"/>
                </a:solidFill>
                <a:latin typeface="Times New Roman" pitchFamily="18" charset="0"/>
                <a:cs typeface="Times New Roman" pitchFamily="18" charset="0"/>
              </a:rPr>
              <a:t>- Tuyên truyền, định hướng tư tưởng chính trị cho</a:t>
            </a: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học sinh, sinh viên thông qua các diễn đàn trên Internet, mạng nội bộ, trang thông tin (Fanpage), nhóm (Group, Confession) trên mạng xã hội...</a:t>
            </a:r>
          </a:p>
          <a:p>
            <a:endParaRPr lang="en-US" sz="2000" dirty="0"/>
          </a:p>
        </p:txBody>
      </p:sp>
    </p:spTree>
    <p:custDataLst>
      <p:tags r:id="rId1"/>
    </p:custDataLst>
    <p:extLst>
      <p:ext uri="{BB962C8B-B14F-4D97-AF65-F5344CB8AC3E}">
        <p14:creationId xmlns:p14="http://schemas.microsoft.com/office/powerpoint/2010/main" val="673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5421&quot;&gt;&lt;/object&gt;&lt;object type=&quot;2&quot; unique_id=&quot;15422&quot;&gt;&lt;object type=&quot;3&quot; unique_id=&quot;15433&quot;&gt;&lt;property id=&quot;20148&quot; value=&quot;5&quot;/&gt;&lt;property id=&quot;20300&quot; value=&quot;Slide 10 - &amp;quot;Thank you!&amp;quot;&quot;/&gt;&lt;property id=&quot;20307&quot; value=&quot;263&quot;/&gt;&lt;/object&gt;&lt;object type=&quot;3&quot; unique_id=&quot;16321&quot;&gt;&lt;property id=&quot;20148&quot; value=&quot;5&quot;/&gt;&lt;property id=&quot;20300&quot; value=&quot;Slide 1&quot;/&gt;&lt;property id=&quot;20307&quot; value=&quot;276&quot;/&gt;&lt;/object&gt;&lt;object type=&quot;3&quot; unique_id=&quot;16322&quot;&gt;&lt;property id=&quot;20148&quot; value=&quot;5&quot;/&gt;&lt;property id=&quot;20300&quot; value=&quot;Slide 2&quot;/&gt;&lt;property id=&quot;20307&quot; value=&quot;279&quot;/&gt;&lt;/object&gt;&lt;object type=&quot;3&quot; unique_id=&quot;16323&quot;&gt;&lt;property id=&quot;20148&quot; value=&quot;5&quot;/&gt;&lt;property id=&quot;20300&quot; value=&quot;Slide 3&quot;/&gt;&lt;property id=&quot;20307&quot; value=&quot;278&quot;/&gt;&lt;/object&gt;&lt;object type=&quot;3&quot; unique_id=&quot;16329&quot;&gt;&lt;property id=&quot;20148&quot; value=&quot;5&quot;/&gt;&lt;property id=&quot;20300&quot; value=&quot;Slide 8&quot;/&gt;&lt;property id=&quot;20307&quot; value=&quot;284&quot;/&gt;&lt;/object&gt;&lt;object type=&quot;3&quot; unique_id=&quot;16414&quot;&gt;&lt;property id=&quot;20148&quot; value=&quot;5&quot;/&gt;&lt;property id=&quot;20300&quot; value=&quot;Slide 9&quot;/&gt;&lt;property id=&quot;20307&quot; value=&quot;292&quot;/&gt;&lt;/object&gt;&lt;object type=&quot;3&quot; unique_id=&quot;17674&quot;&gt;&lt;property id=&quot;20148&quot; value=&quot;5&quot;/&gt;&lt;property id=&quot;20300&quot; value=&quot;Slide 4&quot;/&gt;&lt;property id=&quot;20307&quot; value=&quot;293&quot;/&gt;&lt;/object&gt;&lt;object type=&quot;3&quot; unique_id=&quot;17675&quot;&gt;&lt;property id=&quot;20148&quot; value=&quot;5&quot;/&gt;&lt;property id=&quot;20300&quot; value=&quot;Slide 5&quot;/&gt;&lt;property id=&quot;20307&quot; value=&quot;294&quot;/&gt;&lt;/object&gt;&lt;object type=&quot;3&quot; unique_id=&quot;17676&quot;&gt;&lt;property id=&quot;20148&quot; value=&quot;5&quot;/&gt;&lt;property id=&quot;20300&quot; value=&quot;Slide 6&quot;/&gt;&lt;property id=&quot;20307&quot; value=&quot;295&quot;/&gt;&lt;/object&gt;&lt;object type=&quot;3&quot; unique_id=&quot;17677&quot;&gt;&lt;property id=&quot;20148&quot; value=&quot;5&quot;/&gt;&lt;property id=&quot;20300&quot; value=&quot;Slide 7&quot;/&gt;&lt;property id=&quot;20307&quot; value=&quot;296&quot;/&gt;&lt;/object&gt;&lt;/object&gt;&lt;/object&gt;&lt;/database&gt;"/>
  <p:tag name="SECTOMILLISECCONVERTED" val="1"/>
  <p:tag name="ISPRING_UUID" val="{C021FC8F-AA39-44C5-843C-BCFBFD57D9C8}"/>
  <p:tag name="ISPRING_RESOURCE_FOLDER" val="C:\Users\Dell\Desktop\chuyên đề 9\Phần 2 Tăng cuong giao dục moi truong mang\"/>
  <p:tag name="ISPRING_PRESENTATION_PATH" val="C:\Users\Dell\Desktop\chuyên đề 9\Phần 2 Tăng cuong giao dục moi truong mang.pptx"/>
  <p:tag name="ISPRING_PROJECT_VERSION" val="9"/>
  <p:tag name="ISPRING_PROJECT_FOLDER_UPDATED" val="1"/>
  <p:tag name="ISPRING_SCREEN_RECS_UPDATED" val="C:\Users\Dell\Desktop\chuyên đề 9\Phần 2 Tăng cuong giao dục moi truong mang\"/>
  <p:tag name="ISPRING_PRESENTATION_TITLE" val="Phần 2 Tăng cuong giao dục moi truong mang"/>
  <p:tag name="ISPRING_FIRST_PUBLISH" val="1"/>
  <p:tag name="ISPRING_PRESENTATION_INFO_2" val="&lt;?xml version=&quot;1.0&quot; encoding=&quot;UTF-8&quot; standalone=&quot;no&quot; ?&gt;&#10;&lt;presentation2&gt;&#10;&#10;  &lt;slides&gt;&#10;    &lt;slide id=&quot;{3A054DCA-DECD-4FC2-89C4-A6B9942FDB6E}&quot; pptId=&quot;276&quot;/&gt;&#10;    &lt;slide id=&quot;{7B6A4F62-3422-4121-9CC3-C867C0B6363A}&quot; pptId=&quot;307&quot;/&gt;&#10;    &lt;slide id=&quot;{5C988641-8CEE-4D2F-9AE3-7A4D889A70BE}&quot; pptId=&quot;322&quot;/&gt;&#10;    &lt;slide id=&quot;{14348382-06A2-4558-8EE9-6527D9F1B6FA}&quot; pptId=&quot;324&quot;/&gt;&#10;    &lt;slide id=&quot;{10F1A686-8598-4A78-B771-867F288EF50A}&quot; pptId=&quot;323&quot;/&gt;&#10;    &lt;slide id=&quot;{BEDAC613-E7F8-4937-8C6F-48C692B0B8B4}&quot; pptId=&quot;321&quot;/&gt;&#10;    &lt;slide id=&quot;{A85EC985-8159-4AB6-BC90-A1ABD861D1CD}&quot; pptId=&quot;300&quot;/&gt;&#10;    &lt;slide id=&quot;{AC3A3A9C-0391-4560-8C15-627B6AC666ED}&quot; pptId=&quot;301&quot;/&gt;&#10;    &lt;slide id=&quot;{22C59375-7616-44DB-95A5-6C1E5A238C89}&quot; pptId=&quot;302&quot;/&gt;&#10;    &lt;slide id=&quot;{4CE53671-CB72-4F1C-8ADD-53F77BA9D207}&quot; pptId=&quot;313&quot;/&gt;&#10;    &lt;slide id=&quot;{CC4245AB-222D-47A2-A10A-D0126B0AD3DC}&quot; pptId=&quot;303&quot;/&gt;&#10;    &lt;slide id=&quot;{F91957AC-BEBD-4277-9F3F-5FCA0DC4275C}&quot; pptId=&quot;318&quot;/&gt;&#10;    &lt;slide id=&quot;{A44D1742-3A2E-46E7-8A42-471E7E8490C8}&quot; pptId=&quot;315&quot;/&gt;&#10;    &lt;slide id=&quot;{5AD9F95B-747D-44F6-9232-C674D0C2D2D5}&quot; pptId=&quot;316&quot;/&gt;&#10;    &lt;slide id=&quot;{F425EE3C-6AEB-4C12-8555-F87D4FC1EF7E}&quot; pptId=&quot;314&quot;/&gt;&#10;    &lt;slide id=&quot;{621E9615-AB6A-47DE-AE72-91FBF60D18A5}&quot; pptId=&quot;319&quot;/&gt;&#10;    &lt;slide id=&quot;{9D3BB687-D056-4547-A3DB-6DB4B9729120}&quot; pptId=&quot;304&quot;/&gt;&#10;    &lt;slide id=&quot;{94039F22-E828-446D-AB05-1B001EFE3DCA}&quot; pptId=&quot;305&quot;/&gt;&#10;    &lt;slide id=&quot;{370E8191-B348-443D-B70C-DE6F8199D1B1}&quot; pptId=&quot;306&quot;/&gt;&#10;    &lt;slide id=&quot;{2917A6CB-CB5F-4A71-87BA-98EB5C16A9F0}&quot; pptId=&quot;310&quot;/&gt;&#10;    &lt;slide id=&quot;{899F4768-8AEA-4746-B9B6-C190C5C30082}&quot; pptId=&quot;311&quot;/&gt;&#10;    &lt;slide id=&quot;{D3FA898D-A463-481A-96C0-C5165BD797E1}&quot; pptId=&quot;312&quot;/&gt;&#10;    &lt;slide id=&quot;{A81119D3-39EF-4627-BCC7-CC58B209B681}&quot; pptId=&quot;317&quot;/&gt;&#10;    &lt;slide id=&quot;{934EC4F8-2AC0-447C-81B7-EDCCBA2018FE}&quot; pptId=&quot;320&quot;/&gt;&#10;    &lt;slide id=&quot;{36937C0D-7C68-4246-8689-2D99EBD9B12B}&quot; pptId=&quot;263&quot;/&gt;&#10;  &lt;/slides&gt;&#10;&#10;  &lt;narration&gt;&#10;    &lt;audioTracks&gt;&#10;      &lt;audioTrack muted=&quot;false&quot; name=&quot;Audio 1&quot; resource=&quot;55c1689e&quot; slideId=&quot;{3A054DCA-DECD-4FC2-89C4-A6B9942FDB6E}&quot; startTime=&quot;0&quot; volume=&quot;1&quot;&gt;&#10;        &lt;audio channels=&quot;1&quot; format=&quot;s16&quot; sampleRate=&quot;44100&quot;/&gt;&#10;      &lt;/audioTrack&gt;&#10;      &lt;audioTrack muted=&quot;false&quot; name=&quot;Audio 2&quot; resource=&quot;a649fab3&quot; slideId=&quot;{7B6A4F62-3422-4121-9CC3-C867C0B6363A}&quot; startTime=&quot;0&quot; volume=&quot;1&quot;&gt;&#10;        &lt;audio channels=&quot;1&quot; format=&quot;s16&quot; sampleRate=&quot;44100&quot;/&gt;&#10;      &lt;/audioTrack&gt;&#10;      &lt;audioTrack muted=&quot;false&quot; name=&quot;Audio 7&quot; resource=&quot;0b95e061&quot; slideId=&quot;{14348382-06A2-4558-8EE9-6527D9F1B6FA}&quot; startTime=&quot;0&quot; volume=&quot;1&quot;&gt;&#10;        &lt;audio channels=&quot;1&quot; format=&quot;s16&quot; sampleRate=&quot;44100&quot;/&gt;&#10;      &lt;/audioTrack&gt;&#10;      &lt;audioTrack muted=&quot;false&quot; name=&quot;Audio 8&quot; resource=&quot;0221c3d1&quot; slideId=&quot;{10F1A686-8598-4A78-B771-867F288EF50A}&quot; startTime=&quot;0&quot; volume=&quot;1&quot;&gt;&#10;        &lt;audio channels=&quot;1&quot; format=&quot;s16&quot; sampleRate=&quot;44100&quot;/&gt;&#10;      &lt;/audioTrack&gt;&#10;      &lt;audioTrack muted=&quot;false&quot; name=&quot;Audio 9&quot; resource=&quot;cbb4a081&quot; slideId=&quot;{BEDAC613-E7F8-4937-8C6F-48C692B0B8B4}&quot; startTime=&quot;0&quot; volume=&quot;1&quot;&gt;&#10;        &lt;audio channels=&quot;1&quot; format=&quot;s16&quot; sampleRate=&quot;44100&quot;/&gt;&#10;      &lt;/audioTrack&gt;&#10;      &lt;audioTrack muted=&quot;false&quot; name=&quot;Audio 10&quot; resource=&quot;f91bb296&quot; slideId=&quot;{A85EC985-8159-4AB6-BC90-A1ABD861D1CD}&quot; startTime=&quot;0&quot; volume=&quot;1&quot;&gt;&#10;        &lt;audio channels=&quot;1&quot; format=&quot;s16&quot; sampleRate=&quot;44100&quot;/&gt;&#10;      &lt;/audioTrack&gt;&#10;      &lt;audioTrack muted=&quot;false&quot; name=&quot;Audio 11&quot; resource=&quot;608b96c3&quot; slideId=&quot;{AC3A3A9C-0391-4560-8C15-627B6AC666ED}&quot; startTime=&quot;0&quot; volume=&quot;1&quot;&gt;&#10;        &lt;audio channels=&quot;1&quot; format=&quot;s16&quot; sampleRate=&quot;44100&quot;/&gt;&#10;      &lt;/audioTrack&gt;&#10;      &lt;audioTrack muted=&quot;false&quot; name=&quot;Audio 12&quot; resource=&quot;0f31678c&quot; slideId=&quot;{22C59375-7616-44DB-95A5-6C1E5A238C89}&quot; startTime=&quot;0&quot; volume=&quot;1&quot;&gt;&#10;        &lt;audio channels=&quot;1&quot; format=&quot;s16&quot; sampleRate=&quot;44100&quot;/&gt;&#10;      &lt;/audioTrack&gt;&#10;      &lt;audioTrack muted=&quot;false&quot; name=&quot;Audio 13&quot; resource=&quot;42dff6c6&quot; slideId=&quot;{4CE53671-CB72-4F1C-8ADD-53F77BA9D207}&quot; startTime=&quot;0&quot; volume=&quot;1&quot;&gt;&#10;        &lt;audio channels=&quot;1&quot; format=&quot;s16&quot; sampleRate=&quot;44100&quot;/&gt;&#10;      &lt;/audioTrack&gt;&#10;      &lt;audioTrack muted=&quot;false&quot; name=&quot;Audio 14&quot; resource=&quot;1fc03d89&quot; slideId=&quot;{CC4245AB-222D-47A2-A10A-D0126B0AD3DC}&quot; startTime=&quot;0&quot; volume=&quot;1&quot;&gt;&#10;        &lt;audio channels=&quot;1&quot; format=&quot;s16&quot; sampleRate=&quot;44100&quot;/&gt;&#10;      &lt;/audioTrack&gt;&#10;      &lt;audioTrack muted=&quot;false&quot; name=&quot;Audio 15&quot; resource=&quot;a7b4a6a1&quot; slideId=&quot;{F91957AC-BEBD-4277-9F3F-5FCA0DC4275C}&quot; startTime=&quot;0&quot; volume=&quot;1&quot;&gt;&#10;        &lt;audio channels=&quot;1&quot; format=&quot;s16&quot; sampleRate=&quot;44100&quot;/&gt;&#10;      &lt;/audioTrack&gt;&#10;      &lt;audioTrack muted=&quot;false&quot; name=&quot;Audio 16&quot; resource=&quot;a5c2b3d0&quot; slideId=&quot;{A44D1742-3A2E-46E7-8A42-471E7E8490C8}&quot; startTime=&quot;0&quot; volume=&quot;1&quot;&gt;&#10;        &lt;audio channels=&quot;1&quot; format=&quot;s16&quot; sampleRate=&quot;44100&quot;/&gt;&#10;      &lt;/audioTrack&gt;&#10;      &lt;audioTrack muted=&quot;false&quot; name=&quot;Audio 17&quot; resource=&quot;48032883&quot; slideId=&quot;{5AD9F95B-747D-44F6-9232-C674D0C2D2D5}&quot; startTime=&quot;0&quot; volume=&quot;1&quot;&gt;&#10;        &lt;audio channels=&quot;1&quot; format=&quot;s16&quot; sampleRate=&quot;44100&quot;/&gt;&#10;      &lt;/audioTrack&gt;&#10;      &lt;audioTrack muted=&quot;false&quot; name=&quot;Audio 18&quot; resource=&quot;ef3bf7ec&quot; slideId=&quot;{F425EE3C-6AEB-4C12-8555-F87D4FC1EF7E}&quot; startTime=&quot;0&quot; volume=&quot;1&quot;&gt;&#10;        &lt;audio channels=&quot;1&quot; format=&quot;s16&quot; sampleRate=&quot;44100&quot;/&gt;&#10;      &lt;/audioTrack&gt;&#10;      &lt;audioTrack muted=&quot;false&quot; name=&quot;Audio 19&quot; resource=&quot;0e7add3d&quot; slideId=&quot;{621E9615-AB6A-47DE-AE72-91FBF60D18A5}&quot; startTime=&quot;0&quot; volume=&quot;1&quot;&gt;&#10;        &lt;audio channels=&quot;1&quot; format=&quot;s16&quot; sampleRate=&quot;44100&quot;/&gt;&#10;      &lt;/audioTrack&gt;&#10;      &lt;audioTrack muted=&quot;false&quot; name=&quot;Audio 20&quot; resource=&quot;1fafa161&quot; slideId=&quot;{9D3BB687-D056-4547-A3DB-6DB4B9729120}&quot; startTime=&quot;0&quot; volume=&quot;1&quot;&gt;&#10;        &lt;audio channels=&quot;1&quot; format=&quot;s16&quot; sampleRate=&quot;44100&quot;/&gt;&#10;      &lt;/audioTrack&gt;&#10;      &lt;audioTrack muted=&quot;false&quot; name=&quot;Audio 21&quot; resource=&quot;01db9c19&quot; slideId=&quot;{94039F22-E828-446D-AB05-1B001EFE3DCA}&quot; startTime=&quot;0&quot; volume=&quot;1&quot;&gt;&#10;        &lt;audio channels=&quot;1&quot; format=&quot;s16&quot; sampleRate=&quot;44100&quot;/&gt;&#10;      &lt;/audioTrack&gt;&#10;      &lt;audioTrack muted=&quot;false&quot; name=&quot;Audio 22&quot; resource=&quot;68921a26&quot; slideId=&quot;{370E8191-B348-443D-B70C-DE6F8199D1B1}&quot; startTime=&quot;0&quot; volume=&quot;1&quot;&gt;&#10;        &lt;audio channels=&quot;1&quot; format=&quot;s16&quot; sampleRate=&quot;44100&quot;/&gt;&#10;      &lt;/audioTrack&gt;&#10;      &lt;audioTrack muted=&quot;false&quot; name=&quot;Audio 29&quot; resource=&quot;f7ff569c&quot; slideId=&quot;{5C988641-8CEE-4D2F-9AE3-7A4D889A70BE}&quot; startTime=&quot;0&quot; volume=&quot;1&quot;&gt;&#10;        &lt;audio channels=&quot;1&quot; format=&quot;s16&quot; sampleRate=&quot;44100&quot;/&gt;&#10;      &lt;/audioTrack&gt;&#10;      &lt;audioTrack muted=&quot;false&quot; name=&quot;Audio 30&quot; resource=&quot;8ce260b8&quot; slideId=&quot;{2917A6CB-CB5F-4A71-87BA-98EB5C16A9F0}&quot; startTime=&quot;0&quot; volume=&quot;1&quot;&gt;&#10;        &lt;audio channels=&quot;1&quot; format=&quot;s16&quot; sampleRate=&quot;44100&quot;/&gt;&#10;      &lt;/audioTrack&gt;&#10;      &lt;audioTrack muted=&quot;false&quot; name=&quot;Audio 31&quot; resource=&quot;3b05bf4f&quot; slideId=&quot;{899F4768-8AEA-4746-B9B6-C190C5C30082}&quot; startTime=&quot;0&quot; volume=&quot;1&quot;&gt;&#10;        &lt;audio channels=&quot;1&quot; format=&quot;s16&quot; sampleRate=&quot;44100&quot;/&gt;&#10;      &lt;/audioTrack&gt;&#10;      &lt;audioTrack muted=&quot;false&quot; name=&quot;Audio 32&quot; resource=&quot;34345673&quot; slideId=&quot;{D3FA898D-A463-481A-96C0-C5165BD797E1}&quot; startTime=&quot;0&quot; volume=&quot;1&quot;&gt;&#10;        &lt;audio channels=&quot;1&quot; format=&quot;s16&quot; sampleRate=&quot;44100&quot;/&gt;&#10;      &lt;/audioTrack&gt;&#10;      &lt;audioTrack muted=&quot;false&quot; name=&quot;Audio 33&quot; resource=&quot;e990a975&quot; slideId=&quot;{A81119D3-39EF-4627-BCC7-CC58B209B681}&quot; startTime=&quot;0&quot; volume=&quot;1&quot;&gt;&#10;        &lt;audio channels=&quot;1&quot; format=&quot;s16&quot; sampleRate=&quot;44100&quot;/&gt;&#10;      &lt;/audioTrack&gt;&#10;      &lt;audioTrack muted=&quot;false&quot; name=&quot;Audio 34&quot; resource=&quot;c413b8b5&quot; slideId=&quot;{934EC4F8-2AC0-447C-81B7-EDCCBA2018FE}&quot; startTime=&quot;0&quot; volume=&quot;1&quot;&gt;&#10;        &lt;audio channels=&quot;1&quot; format=&quot;s16&quot; sampleRate=&quot;44100&quot;/&gt;&#10;      &lt;/audioTrack&gt;&#10;      &lt;audioTrack muted=&quot;false&quot; name=&quot;Audio 35&quot; resource=&quot;c5813de8&quot; slideId=&quot;{36937C0D-7C68-4246-8689-2D99EBD9B12B}&quot; startTime=&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3.952"/>
  <p:tag name="ISPRING_SLIDE_ID_2" val="{4CE53671-CB72-4F1C-8ADD-53F77BA9D207}"/>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9.569"/>
  <p:tag name="ISPRING_SLIDE_ID_2" val="{AC3A3A9C-0391-4560-8C15-627B6AC666ED}"/>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177"/>
  <p:tag name="ISPRING_SLIDE_ID_2" val="{CC4245AB-222D-47A2-A10A-D0126B0AD3DC}"/>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802"/>
  <p:tag name="ISPRING_SLIDE_ID_2" val="{F91957AC-BEBD-4277-9F3F-5FCA0DC4275C}"/>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9.964"/>
  <p:tag name="ISPRING_SLIDE_ID_2" val="{A44D1742-3A2E-46E7-8A42-471E7E8490C8}"/>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9.964"/>
  <p:tag name="ISPRING_SLIDE_ID_2" val="{A44D1742-3A2E-46E7-8A42-471E7E8490C8}"/>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5.713"/>
  <p:tag name="ISPRING_SLIDE_ID_2" val="{5AD9F95B-747D-44F6-9232-C674D0C2D2D5}"/>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5.713"/>
  <p:tag name="ISPRING_SLIDE_ID_2" val="{5AD9F95B-747D-44F6-9232-C674D0C2D2D5}"/>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081"/>
  <p:tag name="ISPRING_SLIDE_ID_2" val="{F425EE3C-6AEB-4C12-8555-F87D4FC1EF7E}"/>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6.166"/>
  <p:tag name="ISPRING_SLIDE_ID_2" val="{621E9615-AB6A-47DE-AE72-91FBF60D18A5}"/>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1.487"/>
  <p:tag name="ISPRING_SLIDE_ID_2" val="{3A054DCA-DECD-4FC2-89C4-A6B9942FDB6E}"/>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9.118"/>
  <p:tag name="ISPRING_SLIDE_ID_2" val="{9D3BB687-D056-4547-A3DB-6DB4B9729120}"/>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182"/>
  <p:tag name="ISPRING_SLIDE_ID_2" val="{94039F22-E828-446D-AB05-1B001EFE3DCA}"/>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072"/>
  <p:tag name="ISPRING_SLIDE_ID_2" val="{370E8191-B348-443D-B70C-DE6F8199D1B1}"/>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917A6CB-CB5F-4A71-87BA-98EB5C16A9F0}"/>
  <p:tag name="GENSWF_ADVANCE_TIME" val="65.012"/>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99F4768-8AEA-4746-B9B6-C190C5C30082}"/>
  <p:tag name="GENSWF_ADVANCE_TIME" val="6.572"/>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3FA898D-A463-481A-96C0-C5165BD797E1}"/>
  <p:tag name="GENSWF_ADVANCE_TIME" val="6.835"/>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A81119D3-39EF-4627-BCC7-CC58B209B681}"/>
  <p:tag name="GENSWF_ADVANCE_TIME" val="1.621"/>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34EC4F8-2AC0-447C-81B7-EDCCBA2018FE}"/>
  <p:tag name="GENSWF_ADVANCE_TIME" val="0.685"/>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6937C0D-7C68-4246-8689-2D99EBD9B12B}"/>
  <p:tag name="GENSWF_ADVANCE_TIME" val="88.662"/>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4.306"/>
  <p:tag name="ISPRING_SLIDE_ID_2" val="{7B6A4F62-3422-4121-9CC3-C867C0B6363A}"/>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4.574"/>
  <p:tag name="ISPRING_SLIDE_ID_2" val="{5C988641-8CEE-4D2F-9AE3-7A4D889A70BE}"/>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642"/>
  <p:tag name="ISPRING_SLIDE_ID_2" val="{14348382-06A2-4558-8EE9-6527D9F1B6FA}"/>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9.808"/>
  <p:tag name="ISPRING_SLIDE_ID_2" val="{10F1A686-8598-4A78-B771-867F288EF50A}"/>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7.830"/>
  <p:tag name="ISPRING_SLIDE_ID_2" val="{BEDAC613-E7F8-4937-8C6F-48C692B0B8B4}"/>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063"/>
  <p:tag name="ISPRING_SLIDE_ID_2" val="{A85EC985-8159-4AB6-BC90-A1ABD861D1CD}"/>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1.091"/>
  <p:tag name="ISPRING_SLIDE_ID_2" val="{22C59375-7616-44DB-95A5-6C1E5A238C89}"/>
</p:tagLst>
</file>

<file path=ppt/theme/theme1.xml><?xml version="1.0" encoding="utf-8"?>
<a:theme xmlns:a="http://schemas.openxmlformats.org/drawingml/2006/main" name="2. Mẫu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 Mẫu Presentation.potx" id="{E89C0247-89E1-4F81-A2B6-8F1C94A65A65}" vid="{2F9F0F4D-34C0-4E55-B2AE-54E024C04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Mẫu Presentation</Template>
  <TotalTime>1736</TotalTime>
  <Words>2520</Words>
  <Application>Microsoft Office PowerPoint</Application>
  <PresentationFormat>On-screen Show (16:9)</PresentationFormat>
  <Paragraphs>342</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UTM Swiss Condensed</vt:lpstr>
      <vt:lpstr>Edwardian Script ITC</vt:lpstr>
      <vt:lpstr>Wingdings</vt:lpstr>
      <vt:lpstr>Calibri</vt:lpstr>
      <vt:lpstr>Arial</vt:lpstr>
      <vt:lpstr>Times New Roman</vt:lpstr>
      <vt:lpstr>inherit</vt:lpstr>
      <vt:lpstr>Verdana</vt:lpstr>
      <vt:lpstr>Minion</vt:lpstr>
      <vt:lpstr>2. Mẫu Presentation</vt:lpstr>
      <vt:lpstr>TĂNG CƯỜNG GIÁO DỤC CHÍNH TRỊ TƯ TƯỞNG ĐỐI VỚI HỌC SINH, SINH VIÊN TRÊN MÔI TRƯỜNG MẠNG ĐẾN NĂM 2025  (Kế hoạch số 28/ KH - ĐHV ngày 6/5/2020 của Trường Đại học Vinh)</vt:lpstr>
      <vt:lpstr>Mạng xã hội và những ảnh hưởng</vt:lpstr>
      <vt:lpstr>Nguồn từ PGS.TS Trần Thành Nam, Trường ĐHGD, ĐHQGHN</vt:lpstr>
      <vt:lpstr>PowerPoint Presentation</vt:lpstr>
      <vt:lpstr>PowerPoint Presentation</vt:lpstr>
      <vt:lpstr>Nguồn từ PGS.TS Trần Thành Nam – ĐHGD, ĐHQG HN</vt:lpstr>
      <vt:lpstr>Kế hoạch số 28/KH – ĐHV ngày 6/5/2020 của Nhà trường</vt:lpstr>
      <vt:lpstr>CÁC NHIỆM VỤ - GIẢI PHÁP </vt:lpstr>
      <vt:lpstr>1. Đẩy mạnh công tác tuyên truyền, giáo dục thông qua môi trường mạng </vt:lpstr>
      <vt:lpstr>CÁC NHIỆM VỤ - GIẢI PHÁP </vt:lpstr>
      <vt:lpstr>CÁC NHIỆM VỤ - GIẢI PHÁP </vt:lpstr>
      <vt:lpstr>Website Vinhuni.edu.vn</vt:lpstr>
      <vt:lpstr>Hệ thống Đại học Thông minh</vt:lpstr>
      <vt:lpstr>Các Fanpage facebook của Trường Đại học Vinh quản lý</vt:lpstr>
      <vt:lpstr>Các Fanpage facebook của Trường Đại học Vinh quản lý</vt:lpstr>
      <vt:lpstr>Các Fanpage facebook của Trường Đại học Vinh quản lý</vt:lpstr>
      <vt:lpstr>  Phát triển và quản lý các trang thông tin giáo dục chính trị tư tưởng đối với học sinh, sinh viên trên môi trường mạng </vt:lpstr>
      <vt:lpstr>  2. Phát triển và quản lý các trang thông tin giáo dục chính trị tư tưởng đối với học sinh, sinh viên trên môi trường mạng </vt:lpstr>
      <vt:lpstr>CÁC NHIỆM VỤ - GIẢI PHÁP </vt:lpstr>
      <vt:lpstr>CÁC NHIỆM VỤ - GIẢI PHÁP </vt:lpstr>
      <vt:lpstr>CÁC NHIỆM VỤ - GIẢI PHÁP </vt:lpstr>
      <vt:lpstr>PowerPoint Presentation</vt:lpstr>
      <vt:lpstr> Các Fanpage facebook của Trường Đại học Vinh quản lý </vt:lpstr>
      <vt:lpstr>DANH SÁCH Các website, subweb của Trường Đại học Vinh quản lý </vt:lpstr>
      <vt:lpstr>DANH SÁCH Các website, subweb của Trường Đại học Vinh quản lý  </vt:lpstr>
      <vt:lpstr>DANH SÁCH Các website, subweb của Trường Đại học Vinh quản lý </vt:lpstr>
      <vt:lpstr>Thank you!</vt:lpstr>
    </vt:vector>
  </TitlesOfParts>
  <Company>minhtuan6990@gmail.com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Phần 2 Tăng cuong giao dục moi truong mang</dc:title>
  <dc:creator>TRAN MINH TUAN</dc:creator>
  <cp:lastModifiedBy>Windows User</cp:lastModifiedBy>
  <cp:revision>62</cp:revision>
  <dcterms:created xsi:type="dcterms:W3CDTF">2020-10-21T04:16:11Z</dcterms:created>
  <dcterms:modified xsi:type="dcterms:W3CDTF">2022-10-16T01:21:54Z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