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6"/>
  </p:notesMasterIdLst>
  <p:sldIdLst>
    <p:sldId id="289" r:id="rId2"/>
    <p:sldId id="256" r:id="rId3"/>
    <p:sldId id="258" r:id="rId4"/>
    <p:sldId id="261" r:id="rId5"/>
    <p:sldId id="262" r:id="rId6"/>
    <p:sldId id="263" r:id="rId7"/>
    <p:sldId id="265" r:id="rId8"/>
    <p:sldId id="266" r:id="rId9"/>
    <p:sldId id="267" r:id="rId10"/>
    <p:sldId id="268" r:id="rId11"/>
    <p:sldId id="270" r:id="rId12"/>
    <p:sldId id="272" r:id="rId13"/>
    <p:sldId id="273" r:id="rId14"/>
    <p:sldId id="274" r:id="rId15"/>
    <p:sldId id="275" r:id="rId16"/>
    <p:sldId id="277" r:id="rId17"/>
    <p:sldId id="278" r:id="rId18"/>
    <p:sldId id="279" r:id="rId19"/>
    <p:sldId id="280" r:id="rId20"/>
    <p:sldId id="281" r:id="rId21"/>
    <p:sldId id="282" r:id="rId22"/>
    <p:sldId id="283" r:id="rId23"/>
    <p:sldId id="285" r:id="rId24"/>
    <p:sldId id="290" r:id="rId25"/>
    <p:sldId id="291" r:id="rId26"/>
    <p:sldId id="292" r:id="rId27"/>
    <p:sldId id="293" r:id="rId28"/>
    <p:sldId id="294" r:id="rId29"/>
    <p:sldId id="296" r:id="rId30"/>
    <p:sldId id="295" r:id="rId31"/>
    <p:sldId id="297" r:id="rId32"/>
    <p:sldId id="298" r:id="rId33"/>
    <p:sldId id="299" r:id="rId34"/>
    <p:sldId id="301" r:id="rId35"/>
    <p:sldId id="302" r:id="rId36"/>
    <p:sldId id="303" r:id="rId37"/>
    <p:sldId id="304" r:id="rId38"/>
    <p:sldId id="305" r:id="rId39"/>
    <p:sldId id="306" r:id="rId40"/>
    <p:sldId id="307" r:id="rId41"/>
    <p:sldId id="308" r:id="rId42"/>
    <p:sldId id="309" r:id="rId43"/>
    <p:sldId id="310" r:id="rId44"/>
    <p:sldId id="336" r:id="rId45"/>
    <p:sldId id="319" r:id="rId46"/>
    <p:sldId id="332" r:id="rId47"/>
    <p:sldId id="333" r:id="rId48"/>
    <p:sldId id="337" r:id="rId49"/>
    <p:sldId id="260" r:id="rId50"/>
    <p:sldId id="338" r:id="rId51"/>
    <p:sldId id="339" r:id="rId52"/>
    <p:sldId id="340" r:id="rId53"/>
    <p:sldId id="287" r:id="rId54"/>
    <p:sldId id="288" r:id="rId55"/>
    <p:sldId id="341" r:id="rId56"/>
    <p:sldId id="342" r:id="rId57"/>
    <p:sldId id="343" r:id="rId58"/>
    <p:sldId id="264" r:id="rId59"/>
    <p:sldId id="344" r:id="rId60"/>
    <p:sldId id="345" r:id="rId61"/>
    <p:sldId id="346" r:id="rId62"/>
    <p:sldId id="300" r:id="rId63"/>
    <p:sldId id="347" r:id="rId64"/>
    <p:sldId id="348" r:id="rId65"/>
    <p:sldId id="349" r:id="rId66"/>
    <p:sldId id="351" r:id="rId67"/>
    <p:sldId id="334" r:id="rId68"/>
    <p:sldId id="271" r:id="rId69"/>
    <p:sldId id="352" r:id="rId70"/>
    <p:sldId id="323" r:id="rId71"/>
    <p:sldId id="353" r:id="rId72"/>
    <p:sldId id="324" r:id="rId73"/>
    <p:sldId id="335" r:id="rId74"/>
    <p:sldId id="326" r:id="rId75"/>
    <p:sldId id="284" r:id="rId76"/>
    <p:sldId id="354" r:id="rId77"/>
    <p:sldId id="286" r:id="rId78"/>
    <p:sldId id="355" r:id="rId79"/>
    <p:sldId id="356" r:id="rId80"/>
    <p:sldId id="357" r:id="rId81"/>
    <p:sldId id="358" r:id="rId82"/>
    <p:sldId id="315" r:id="rId83"/>
    <p:sldId id="331" r:id="rId84"/>
    <p:sldId id="359" r:id="rId85"/>
    <p:sldId id="360" r:id="rId86"/>
    <p:sldId id="368" r:id="rId87"/>
    <p:sldId id="371" r:id="rId88"/>
    <p:sldId id="366" r:id="rId89"/>
    <p:sldId id="372" r:id="rId90"/>
    <p:sldId id="369" r:id="rId91"/>
    <p:sldId id="370" r:id="rId92"/>
    <p:sldId id="361" r:id="rId93"/>
    <p:sldId id="373" r:id="rId94"/>
    <p:sldId id="525" r:id="rId95"/>
    <p:sldId id="511" r:id="rId96"/>
    <p:sldId id="526" r:id="rId97"/>
    <p:sldId id="527" r:id="rId98"/>
    <p:sldId id="454" r:id="rId99"/>
    <p:sldId id="456" r:id="rId100"/>
    <p:sldId id="528" r:id="rId101"/>
    <p:sldId id="548" r:id="rId102"/>
    <p:sldId id="466" r:id="rId103"/>
    <p:sldId id="468" r:id="rId104"/>
    <p:sldId id="549" r:id="rId105"/>
    <p:sldId id="375" r:id="rId106"/>
    <p:sldId id="550" r:id="rId107"/>
    <p:sldId id="374" r:id="rId108"/>
    <p:sldId id="494" r:id="rId109"/>
    <p:sldId id="492" r:id="rId110"/>
    <p:sldId id="493" r:id="rId111"/>
    <p:sldId id="547" r:id="rId112"/>
    <p:sldId id="482" r:id="rId113"/>
    <p:sldId id="484" r:id="rId114"/>
    <p:sldId id="486" r:id="rId115"/>
    <p:sldId id="487" r:id="rId116"/>
    <p:sldId id="488" r:id="rId117"/>
    <p:sldId id="490" r:id="rId118"/>
    <p:sldId id="491" r:id="rId119"/>
    <p:sldId id="474" r:id="rId120"/>
    <p:sldId id="477" r:id="rId121"/>
    <p:sldId id="478" r:id="rId122"/>
    <p:sldId id="479" r:id="rId123"/>
    <p:sldId id="480" r:id="rId124"/>
    <p:sldId id="481" r:id="rId125"/>
    <p:sldId id="519" r:id="rId126"/>
    <p:sldId id="551" r:id="rId127"/>
    <p:sldId id="1057" r:id="rId128"/>
    <p:sldId id="1058" r:id="rId129"/>
    <p:sldId id="1059" r:id="rId130"/>
    <p:sldId id="1060" r:id="rId131"/>
    <p:sldId id="1061" r:id="rId132"/>
    <p:sldId id="1064" r:id="rId133"/>
    <p:sldId id="1066" r:id="rId134"/>
    <p:sldId id="1067" r:id="rId135"/>
    <p:sldId id="1068" r:id="rId136"/>
    <p:sldId id="1069" r:id="rId137"/>
    <p:sldId id="1156" r:id="rId138"/>
    <p:sldId id="1168" r:id="rId139"/>
    <p:sldId id="1072" r:id="rId140"/>
    <p:sldId id="1154" r:id="rId141"/>
    <p:sldId id="1074" r:id="rId142"/>
    <p:sldId id="1075" r:id="rId143"/>
    <p:sldId id="1082" r:id="rId144"/>
    <p:sldId id="1120"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99"/>
    <a:srgbClr val="0033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8" d="100"/>
          <a:sy n="108" d="100"/>
        </p:scale>
        <p:origin x="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AD3EA-1CF1-46AC-8A93-54C6D714D896}" type="datetimeFigureOut">
              <a:rPr lang="en-US" smtClean="0"/>
              <a:t>09/10/2022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A0458-3481-4120-BF67-9230864FAF9B}" type="slidenum">
              <a:rPr lang="en-US" smtClean="0"/>
              <a:t>‹#›</a:t>
            </a:fld>
            <a:endParaRPr lang="en-US"/>
          </a:p>
        </p:txBody>
      </p:sp>
    </p:spTree>
    <p:extLst>
      <p:ext uri="{BB962C8B-B14F-4D97-AF65-F5344CB8AC3E}">
        <p14:creationId xmlns:p14="http://schemas.microsoft.com/office/powerpoint/2010/main" val="3564656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7EC8456-99B4-8EA5-CFFC-2B0804F03C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D6C7BD-A85D-4A57-A89F-6862E167B7EE}" type="slidenum">
              <a:rPr lang="en-US" altLang="en-US" smtClean="0"/>
              <a:pPr>
                <a:spcBef>
                  <a:spcPct val="0"/>
                </a:spcBef>
              </a:pPr>
              <a:t>96</a:t>
            </a:fld>
            <a:endParaRPr lang="en-US" altLang="en-US"/>
          </a:p>
        </p:txBody>
      </p:sp>
      <p:sp>
        <p:nvSpPr>
          <p:cNvPr id="12291" name="Rectangle 2">
            <a:extLst>
              <a:ext uri="{FF2B5EF4-FFF2-40B4-BE49-F238E27FC236}">
                <a16:creationId xmlns:a16="http://schemas.microsoft.com/office/drawing/2014/main" id="{CECCC8E4-F81B-C189-727A-575273D220F1}"/>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E193DB33-C9F3-EB6B-2538-90C7A8FD00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DFABF83B-4F89-4BB9-AFB9-F1BFC0F6FC7F}"/>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DB5C1DBF-5049-465C-8940-564D68107FA5}"/>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vi-VN" altLang="en-US">
                <a:latin typeface="Verdana" panose="020B0604030504040204" pitchFamily="34" charset="0"/>
                <a:ea typeface="Verdana" panose="020B0604030504040204" pitchFamily="34" charset="0"/>
                <a:cs typeface="Verdana" panose="020B0604030504040204" pitchFamily="34" charset="0"/>
              </a:rPr>
              <a:t>S: </a:t>
            </a:r>
            <a:r>
              <a:rPr lang="vi-VN" altLang="en-US" noProof="1">
                <a:solidFill>
                  <a:srgbClr val="0000CC"/>
                </a:solidFill>
                <a:latin typeface="Verdana" panose="020B0604030504040204" pitchFamily="34" charset="0"/>
                <a:ea typeface="Verdana" panose="020B0604030504040204" pitchFamily="34" charset="0"/>
                <a:cs typeface="Verdana" panose="020B0604030504040204" pitchFamily="34" charset="0"/>
              </a:rPr>
              <a:t>24 ha</a:t>
            </a:r>
          </a:p>
          <a:p>
            <a:pPr eaLnBrk="1" hangingPunct="1">
              <a:spcBef>
                <a:spcPct val="0"/>
              </a:spcBef>
            </a:pPr>
            <a:endParaRPr lang="vi-VN" altLang="en-US">
              <a:ea typeface="MS PGothic" panose="020B0600070205080204" pitchFamily="34" charset="-128"/>
            </a:endParaRPr>
          </a:p>
        </p:txBody>
      </p:sp>
      <p:sp>
        <p:nvSpPr>
          <p:cNvPr id="34820" name="Slide Number Placeholder 3">
            <a:extLst>
              <a:ext uri="{FF2B5EF4-FFF2-40B4-BE49-F238E27FC236}">
                <a16:creationId xmlns:a16="http://schemas.microsoft.com/office/drawing/2014/main" id="{244DFD90-81ED-420A-8E47-ED93B3060A8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58850">
              <a:defRPr>
                <a:solidFill>
                  <a:schemeClr val="tx1"/>
                </a:solidFill>
                <a:latin typeface="Arial" panose="020B0604020202020204" pitchFamily="34" charset="0"/>
              </a:defRPr>
            </a:lvl1pPr>
            <a:lvl2pPr marL="742950" indent="-285750" defTabSz="958850">
              <a:defRPr>
                <a:solidFill>
                  <a:schemeClr val="tx1"/>
                </a:solidFill>
                <a:latin typeface="Arial" panose="020B0604020202020204" pitchFamily="34" charset="0"/>
              </a:defRPr>
            </a:lvl2pPr>
            <a:lvl3pPr marL="1143000" indent="-228600" defTabSz="958850">
              <a:defRPr>
                <a:solidFill>
                  <a:schemeClr val="tx1"/>
                </a:solidFill>
                <a:latin typeface="Arial" panose="020B0604020202020204" pitchFamily="34" charset="0"/>
              </a:defRPr>
            </a:lvl3pPr>
            <a:lvl4pPr marL="1600200" indent="-228600" defTabSz="958850">
              <a:defRPr>
                <a:solidFill>
                  <a:schemeClr val="tx1"/>
                </a:solidFill>
                <a:latin typeface="Arial" panose="020B0604020202020204" pitchFamily="34" charset="0"/>
              </a:defRPr>
            </a:lvl4pPr>
            <a:lvl5pPr marL="2057400" indent="-228600" defTabSz="958850">
              <a:defRPr>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Font typeface="Arial" panose="020B0604020202020204" pitchFamily="34" charset="0"/>
              <a:buNone/>
            </a:pPr>
            <a:fld id="{125AF0D7-3208-412A-B4A8-9AFF746D3747}" type="slidenum">
              <a:rPr lang="en-US" altLang="zh-CN" sz="1200"/>
              <a:pPr algn="r" eaLnBrk="1" hangingPunct="1">
                <a:buFont typeface="Arial" panose="020B0604020202020204" pitchFamily="34" charset="0"/>
                <a:buNone/>
              </a:pPr>
              <a:t>127</a:t>
            </a:fld>
            <a:endParaRPr lang="en-US" altLang="zh-CN"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A4941288-E883-4D41-A269-6DA0AC7D7139}"/>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FEFD889-20E9-4A32-99C0-A8C2BC158984}"/>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vi-VN" altLang="en-US">
                <a:solidFill>
                  <a:srgbClr val="0000CC"/>
                </a:solidFill>
                <a:latin typeface="Verdana" panose="020B0604030504040204" pitchFamily="34" charset="0"/>
                <a:ea typeface="Verdana" panose="020B0604030504040204" pitchFamily="34" charset="0"/>
                <a:cs typeface="Verdana" panose="020B0604030504040204" pitchFamily="34" charset="0"/>
              </a:rPr>
              <a:t>S: </a:t>
            </a:r>
            <a:r>
              <a:rPr lang="en-GB" altLang="en-US">
                <a:solidFill>
                  <a:srgbClr val="0000CC"/>
                </a:solidFill>
                <a:latin typeface="Verdana" panose="020B0604030504040204" pitchFamily="34" charset="0"/>
                <a:ea typeface="Verdana" panose="020B0604030504040204" pitchFamily="34" charset="0"/>
                <a:cs typeface="Verdana" panose="020B0604030504040204" pitchFamily="34" charset="0"/>
              </a:rPr>
              <a:t>9,5ha</a:t>
            </a:r>
          </a:p>
          <a:p>
            <a:pPr eaLnBrk="1" hangingPunct="1">
              <a:spcBef>
                <a:spcPct val="0"/>
              </a:spcBef>
            </a:pPr>
            <a:endParaRPr lang="vi-VN" altLang="en-US">
              <a:ea typeface="MS PGothic" panose="020B0600070205080204" pitchFamily="34" charset="-128"/>
            </a:endParaRPr>
          </a:p>
        </p:txBody>
      </p:sp>
      <p:sp>
        <p:nvSpPr>
          <p:cNvPr id="37892" name="Slide Number Placeholder 3">
            <a:extLst>
              <a:ext uri="{FF2B5EF4-FFF2-40B4-BE49-F238E27FC236}">
                <a16:creationId xmlns:a16="http://schemas.microsoft.com/office/drawing/2014/main" id="{88AC4E4D-36C2-429D-9EA2-0777B44E60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58850">
              <a:defRPr>
                <a:solidFill>
                  <a:schemeClr val="tx1"/>
                </a:solidFill>
                <a:latin typeface="Arial" panose="020B0604020202020204" pitchFamily="34" charset="0"/>
              </a:defRPr>
            </a:lvl1pPr>
            <a:lvl2pPr marL="742950" indent="-285750" defTabSz="958850">
              <a:defRPr>
                <a:solidFill>
                  <a:schemeClr val="tx1"/>
                </a:solidFill>
                <a:latin typeface="Arial" panose="020B0604020202020204" pitchFamily="34" charset="0"/>
              </a:defRPr>
            </a:lvl2pPr>
            <a:lvl3pPr marL="1143000" indent="-228600" defTabSz="958850">
              <a:defRPr>
                <a:solidFill>
                  <a:schemeClr val="tx1"/>
                </a:solidFill>
                <a:latin typeface="Arial" panose="020B0604020202020204" pitchFamily="34" charset="0"/>
              </a:defRPr>
            </a:lvl3pPr>
            <a:lvl4pPr marL="1600200" indent="-228600" defTabSz="958850">
              <a:defRPr>
                <a:solidFill>
                  <a:schemeClr val="tx1"/>
                </a:solidFill>
                <a:latin typeface="Arial" panose="020B0604020202020204" pitchFamily="34" charset="0"/>
              </a:defRPr>
            </a:lvl4pPr>
            <a:lvl5pPr marL="2057400" indent="-228600" defTabSz="958850">
              <a:defRPr>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Font typeface="Arial" panose="020B0604020202020204" pitchFamily="34" charset="0"/>
              <a:buNone/>
            </a:pPr>
            <a:fld id="{0EEB6F96-F9AC-431E-9BAF-56DB93AFFAA4}" type="slidenum">
              <a:rPr lang="en-US" altLang="zh-CN" sz="1200"/>
              <a:pPr algn="r" eaLnBrk="1" hangingPunct="1">
                <a:buFont typeface="Arial" panose="020B0604020202020204" pitchFamily="34" charset="0"/>
                <a:buNone/>
              </a:pPr>
              <a:t>129</a:t>
            </a:fld>
            <a:endParaRPr lang="en-US" altLang="zh-CN"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58088C6-6C07-4A41-B78A-B5A0A42AEBE5}"/>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1A92B00B-375C-42C8-9125-65EAA8238D3D}"/>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vi-VN" altLang="en-US">
                <a:latin typeface="Verdana" panose="020B0604030504040204" pitchFamily="34" charset="0"/>
                <a:ea typeface="Verdana" panose="020B0604030504040204" pitchFamily="34" charset="0"/>
                <a:cs typeface="Verdana" panose="020B0604030504040204" pitchFamily="34" charset="0"/>
              </a:rPr>
              <a:t>S: </a:t>
            </a:r>
            <a:r>
              <a:rPr lang="vi-VN" altLang="en-US" noProof="1">
                <a:solidFill>
                  <a:srgbClr val="0000FF"/>
                </a:solidFill>
                <a:latin typeface="Verdana" panose="020B0604030504040204" pitchFamily="34" charset="0"/>
                <a:ea typeface="Verdana" panose="020B0604030504040204" pitchFamily="34" charset="0"/>
                <a:cs typeface="Verdana" panose="020B0604030504040204" pitchFamily="34" charset="0"/>
              </a:rPr>
              <a:t>15ha</a:t>
            </a:r>
          </a:p>
          <a:p>
            <a:pPr eaLnBrk="1" hangingPunct="1">
              <a:spcBef>
                <a:spcPct val="0"/>
              </a:spcBef>
            </a:pPr>
            <a:endParaRPr lang="vi-VN" altLang="en-US">
              <a:ea typeface="MS PGothic" panose="020B0600070205080204" pitchFamily="34" charset="-128"/>
            </a:endParaRPr>
          </a:p>
        </p:txBody>
      </p:sp>
      <p:sp>
        <p:nvSpPr>
          <p:cNvPr id="43012" name="Slide Number Placeholder 3">
            <a:extLst>
              <a:ext uri="{FF2B5EF4-FFF2-40B4-BE49-F238E27FC236}">
                <a16:creationId xmlns:a16="http://schemas.microsoft.com/office/drawing/2014/main" id="{1B979D90-D569-413C-86CF-A44517EFEF9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58850">
              <a:defRPr>
                <a:solidFill>
                  <a:schemeClr val="tx1"/>
                </a:solidFill>
                <a:latin typeface="Arial" panose="020B0604020202020204" pitchFamily="34" charset="0"/>
              </a:defRPr>
            </a:lvl1pPr>
            <a:lvl2pPr marL="742950" indent="-285750" defTabSz="958850">
              <a:defRPr>
                <a:solidFill>
                  <a:schemeClr val="tx1"/>
                </a:solidFill>
                <a:latin typeface="Arial" panose="020B0604020202020204" pitchFamily="34" charset="0"/>
              </a:defRPr>
            </a:lvl2pPr>
            <a:lvl3pPr marL="1143000" indent="-228600" defTabSz="958850">
              <a:defRPr>
                <a:solidFill>
                  <a:schemeClr val="tx1"/>
                </a:solidFill>
                <a:latin typeface="Arial" panose="020B0604020202020204" pitchFamily="34" charset="0"/>
              </a:defRPr>
            </a:lvl3pPr>
            <a:lvl4pPr marL="1600200" indent="-228600" defTabSz="958850">
              <a:defRPr>
                <a:solidFill>
                  <a:schemeClr val="tx1"/>
                </a:solidFill>
                <a:latin typeface="Arial" panose="020B0604020202020204" pitchFamily="34" charset="0"/>
              </a:defRPr>
            </a:lvl4pPr>
            <a:lvl5pPr marL="2057400" indent="-228600" defTabSz="958850">
              <a:defRPr>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Font typeface="Arial" panose="020B0604020202020204" pitchFamily="34" charset="0"/>
              <a:buNone/>
            </a:pPr>
            <a:fld id="{CA8C3338-0776-4F7F-B158-08548F2D2084}" type="slidenum">
              <a:rPr lang="en-US" altLang="zh-CN" sz="1200"/>
              <a:pPr algn="r" eaLnBrk="1" hangingPunct="1">
                <a:buFont typeface="Arial" panose="020B0604020202020204" pitchFamily="34" charset="0"/>
                <a:buNone/>
              </a:pPr>
              <a:t>132</a:t>
            </a:fld>
            <a:endParaRPr lang="en-US" altLang="zh-CN"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6D4F1645-7BFF-4359-ABBA-E1373AD31E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F112D601-C095-4BEF-8EC1-24EF77B0F3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t>S: </a:t>
            </a:r>
            <a:r>
              <a:rPr lang="vi-VN" altLang="en-US" noProof="1">
                <a:solidFill>
                  <a:srgbClr val="0000FF"/>
                </a:solidFill>
                <a:latin typeface="Arial Unicode MS" pitchFamily="34" charset="-128"/>
              </a:rPr>
              <a:t>280,3ha</a:t>
            </a:r>
          </a:p>
          <a:p>
            <a:endParaRPr lang="en-US" altLang="en-US"/>
          </a:p>
        </p:txBody>
      </p:sp>
      <p:sp>
        <p:nvSpPr>
          <p:cNvPr id="49156" name="Slide Number Placeholder 3">
            <a:extLst>
              <a:ext uri="{FF2B5EF4-FFF2-40B4-BE49-F238E27FC236}">
                <a16:creationId xmlns:a16="http://schemas.microsoft.com/office/drawing/2014/main" id="{3D8BECD3-6F83-4BED-AFD2-743E1B78F2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563596-99F9-48C3-BF11-76BF774BC39A}" type="slidenum">
              <a:rPr lang="vi-VN" altLang="en-US" smtClean="0"/>
              <a:pPr/>
              <a:t>136</a:t>
            </a:fld>
            <a:endParaRPr lang="vi-V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7C5E2AA6-6197-4B52-85C0-C121005F01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F9C3ACA9-CF34-4C74-9907-5778407625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vi-VN" altLang="en-US"/>
              <a:t>S: </a:t>
            </a:r>
            <a:r>
              <a:rPr lang="vi-VN" altLang="en-US" noProof="1">
                <a:solidFill>
                  <a:srgbClr val="0000FF"/>
                </a:solidFill>
                <a:latin typeface="Arial Unicode MS" pitchFamily="34" charset="-128"/>
              </a:rPr>
              <a:t>280,3ha</a:t>
            </a:r>
          </a:p>
          <a:p>
            <a:endParaRPr lang="en-US" altLang="en-US"/>
          </a:p>
        </p:txBody>
      </p:sp>
      <p:sp>
        <p:nvSpPr>
          <p:cNvPr id="51204" name="Slide Number Placeholder 3">
            <a:extLst>
              <a:ext uri="{FF2B5EF4-FFF2-40B4-BE49-F238E27FC236}">
                <a16:creationId xmlns:a16="http://schemas.microsoft.com/office/drawing/2014/main" id="{CA88AAB0-B5AA-4B0E-B496-97CB1B811F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E71DC0-0F85-4B8A-BE1C-E970FA51D111}" type="slidenum">
              <a:rPr lang="en-US" altLang="en-US" smtClean="0"/>
              <a:pPr/>
              <a:t>137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A62AF78B-3C93-455E-92BC-84274256DC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6D29BAB1-EE60-43E3-9E24-2476A859B05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noProof="1">
                <a:solidFill>
                  <a:srgbClr val="0000FF"/>
                </a:solidFill>
                <a:latin typeface="Verdana" panose="020B0604030504040204" pitchFamily="34" charset="0"/>
              </a:rPr>
              <a:t>S: 431ha </a:t>
            </a:r>
            <a:r>
              <a:rPr lang="en-US" altLang="en-US" noProof="1">
                <a:solidFill>
                  <a:srgbClr val="0000FF"/>
                </a:solidFill>
                <a:latin typeface="Verdana" panose="020B0604030504040204" pitchFamily="34" charset="0"/>
              </a:rPr>
              <a:t>(Q. HK: 5,29km2)</a:t>
            </a:r>
          </a:p>
          <a:p>
            <a:endParaRPr lang="en-US" altLang="en-US"/>
          </a:p>
        </p:txBody>
      </p:sp>
      <p:sp>
        <p:nvSpPr>
          <p:cNvPr id="53252" name="Slide Number Placeholder 3">
            <a:extLst>
              <a:ext uri="{FF2B5EF4-FFF2-40B4-BE49-F238E27FC236}">
                <a16:creationId xmlns:a16="http://schemas.microsoft.com/office/drawing/2014/main" id="{F729B751-0FC5-4190-AE0E-F1AC9FB3DE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908FF7-15C2-4AEC-9F88-E5BCCF5894C9}" type="slidenum">
              <a:rPr lang="en-US" altLang="en-US" smtClean="0"/>
              <a:pPr/>
              <a:t>138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970407F9-918D-4533-B675-6AC22875E3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F8E28ACF-D609-4E14-BDE7-E79A13AD7C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5300" name="Slide Number Placeholder 3">
            <a:extLst>
              <a:ext uri="{FF2B5EF4-FFF2-40B4-BE49-F238E27FC236}">
                <a16:creationId xmlns:a16="http://schemas.microsoft.com/office/drawing/2014/main" id="{3051856F-9870-4A2B-A85C-15FEAF8640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E84026-1002-462B-8DE5-EE0605E252FC}" type="slidenum">
              <a:rPr lang="vi-VN" altLang="en-US" smtClean="0"/>
              <a:pPr/>
              <a:t>139</a:t>
            </a:fld>
            <a:endParaRPr lang="vi-V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BDD61C2-FC8A-4652-B812-C9AD0CB50D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A389DAD2-D4A8-422B-9C66-A1C1805577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noProof="1">
                <a:solidFill>
                  <a:srgbClr val="0000FF"/>
                </a:solidFill>
                <a:latin typeface="Times New Roman" panose="02020603050405020304" pitchFamily="18" charset="0"/>
                <a:cs typeface="Times New Roman" panose="02020603050405020304" pitchFamily="18" charset="0"/>
              </a:rPr>
              <a:t>S: 552ha</a:t>
            </a:r>
          </a:p>
          <a:p>
            <a:endParaRPr lang="en-US" altLang="en-US"/>
          </a:p>
        </p:txBody>
      </p:sp>
      <p:sp>
        <p:nvSpPr>
          <p:cNvPr id="57348" name="Slide Number Placeholder 3">
            <a:extLst>
              <a:ext uri="{FF2B5EF4-FFF2-40B4-BE49-F238E27FC236}">
                <a16:creationId xmlns:a16="http://schemas.microsoft.com/office/drawing/2014/main" id="{5D545FF7-C85A-4742-B704-14E157AF4B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FCBDCD-29C1-4A92-8661-40BAAF098F9B}" type="slidenum">
              <a:rPr lang="en-US" altLang="en-US" smtClean="0"/>
              <a:pPr/>
              <a:t>140</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B838E5D7-1F27-4C5B-8BAC-BD577D48C4CE}"/>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BBC11462-CCAA-4DD1-BB45-9D69D0ED5CF1}"/>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vi-VN" altLang="en-US" b="1">
                <a:solidFill>
                  <a:srgbClr val="0000CC"/>
                </a:solidFill>
                <a:latin typeface="Times New Roman" panose="02020603050405020304" pitchFamily="18" charset="0"/>
              </a:rPr>
              <a:t>S: </a:t>
            </a:r>
            <a:r>
              <a:rPr lang="en-GB" altLang="en-US" b="1">
                <a:solidFill>
                  <a:srgbClr val="0000CC"/>
                </a:solidFill>
                <a:latin typeface="Times New Roman" panose="02020603050405020304" pitchFamily="18" charset="0"/>
              </a:rPr>
              <a:t>13,2ha</a:t>
            </a:r>
            <a:endParaRPr lang="en-GB" altLang="en-US" b="1">
              <a:solidFill>
                <a:srgbClr val="0000CC"/>
              </a:solidFill>
              <a:latin typeface="Times New Roman" panose="02020603050405020304" pitchFamily="18" charset="0"/>
              <a:cs typeface="Times New Roman" panose="02020603050405020304" pitchFamily="18" charset="0"/>
            </a:endParaRPr>
          </a:p>
          <a:p>
            <a:pPr eaLnBrk="1" hangingPunct="1">
              <a:spcBef>
                <a:spcPct val="0"/>
              </a:spcBef>
            </a:pPr>
            <a:endParaRPr lang="vi-VN" altLang="en-US">
              <a:ea typeface="MS PGothic" panose="020B0600070205080204" pitchFamily="34" charset="-128"/>
            </a:endParaRPr>
          </a:p>
        </p:txBody>
      </p:sp>
      <p:sp>
        <p:nvSpPr>
          <p:cNvPr id="59396" name="Slide Number Placeholder 3">
            <a:extLst>
              <a:ext uri="{FF2B5EF4-FFF2-40B4-BE49-F238E27FC236}">
                <a16:creationId xmlns:a16="http://schemas.microsoft.com/office/drawing/2014/main" id="{AE3B12BC-EFA4-4093-89FC-3CCBB2357D0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58850">
              <a:defRPr>
                <a:solidFill>
                  <a:schemeClr val="tx1"/>
                </a:solidFill>
                <a:latin typeface="Arial" panose="020B0604020202020204" pitchFamily="34" charset="0"/>
              </a:defRPr>
            </a:lvl1pPr>
            <a:lvl2pPr marL="742950" indent="-285750" defTabSz="958850">
              <a:defRPr>
                <a:solidFill>
                  <a:schemeClr val="tx1"/>
                </a:solidFill>
                <a:latin typeface="Arial" panose="020B0604020202020204" pitchFamily="34" charset="0"/>
              </a:defRPr>
            </a:lvl2pPr>
            <a:lvl3pPr marL="1143000" indent="-228600" defTabSz="958850">
              <a:defRPr>
                <a:solidFill>
                  <a:schemeClr val="tx1"/>
                </a:solidFill>
                <a:latin typeface="Arial" panose="020B0604020202020204" pitchFamily="34" charset="0"/>
              </a:defRPr>
            </a:lvl3pPr>
            <a:lvl4pPr marL="1600200" indent="-228600" defTabSz="958850">
              <a:defRPr>
                <a:solidFill>
                  <a:schemeClr val="tx1"/>
                </a:solidFill>
                <a:latin typeface="Arial" panose="020B0604020202020204" pitchFamily="34" charset="0"/>
              </a:defRPr>
            </a:lvl4pPr>
            <a:lvl5pPr marL="2057400" indent="-228600" defTabSz="958850">
              <a:defRPr>
                <a:solidFill>
                  <a:schemeClr val="tx1"/>
                </a:solidFill>
                <a:latin typeface="Arial" panose="020B0604020202020204" pitchFamily="34" charset="0"/>
              </a:defRPr>
            </a:lvl5pPr>
            <a:lvl6pPr marL="2514600" indent="-228600" defTabSz="958850" eaLnBrk="0" fontAlgn="base" hangingPunct="0">
              <a:spcBef>
                <a:spcPct val="0"/>
              </a:spcBef>
              <a:spcAft>
                <a:spcPct val="0"/>
              </a:spcAft>
              <a:defRPr>
                <a:solidFill>
                  <a:schemeClr val="tx1"/>
                </a:solidFill>
                <a:latin typeface="Arial" panose="020B0604020202020204" pitchFamily="34" charset="0"/>
              </a:defRPr>
            </a:lvl6pPr>
            <a:lvl7pPr marL="2971800" indent="-228600" defTabSz="958850" eaLnBrk="0" fontAlgn="base" hangingPunct="0">
              <a:spcBef>
                <a:spcPct val="0"/>
              </a:spcBef>
              <a:spcAft>
                <a:spcPct val="0"/>
              </a:spcAft>
              <a:defRPr>
                <a:solidFill>
                  <a:schemeClr val="tx1"/>
                </a:solidFill>
                <a:latin typeface="Arial" panose="020B0604020202020204" pitchFamily="34" charset="0"/>
              </a:defRPr>
            </a:lvl7pPr>
            <a:lvl8pPr marL="3429000" indent="-228600" defTabSz="958850" eaLnBrk="0" fontAlgn="base" hangingPunct="0">
              <a:spcBef>
                <a:spcPct val="0"/>
              </a:spcBef>
              <a:spcAft>
                <a:spcPct val="0"/>
              </a:spcAft>
              <a:defRPr>
                <a:solidFill>
                  <a:schemeClr val="tx1"/>
                </a:solidFill>
                <a:latin typeface="Arial" panose="020B0604020202020204" pitchFamily="34" charset="0"/>
              </a:defRPr>
            </a:lvl8pPr>
            <a:lvl9pPr marL="3886200" indent="-228600" defTabSz="95885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buFont typeface="Arial" panose="020B0604020202020204" pitchFamily="34" charset="0"/>
              <a:buNone/>
            </a:pPr>
            <a:fld id="{97215F19-3AB4-4C19-A3F3-81307002E8AB}" type="slidenum">
              <a:rPr lang="en-US" altLang="zh-CN" sz="1200"/>
              <a:pPr algn="r" eaLnBrk="1" hangingPunct="1">
                <a:buFont typeface="Arial" panose="020B0604020202020204" pitchFamily="34" charset="0"/>
                <a:buNone/>
              </a:pPr>
              <a:t>141</a:t>
            </a:fld>
            <a:endParaRPr lang="en-US" altLang="zh-CN"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4403EAB-9A20-4060-B8C1-EC7FC5A6E4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A8616CCF-FEA1-40D5-9CEA-D166A50DED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vi-VN" altLang="en-US">
                <a:latin typeface="Verdana" panose="020B0604030504040204" pitchFamily="34" charset="0"/>
                <a:ea typeface="Verdana" panose="020B0604030504040204" pitchFamily="34" charset="0"/>
                <a:cs typeface="Verdana" panose="020B0604030504040204" pitchFamily="34" charset="0"/>
              </a:rPr>
              <a:t>Members q/tịch Pháp, </a:t>
            </a:r>
            <a:r>
              <a:rPr lang="en-US" altLang="en-US">
                <a:latin typeface="Verdana" panose="020B0604030504040204" pitchFamily="34" charset="0"/>
                <a:ea typeface="Verdana" panose="020B0604030504040204" pitchFamily="34" charset="0"/>
                <a:cs typeface="Verdana" panose="020B0604030504040204" pitchFamily="34" charset="0"/>
              </a:rPr>
              <a:t>Hà Lan,  </a:t>
            </a:r>
            <a:r>
              <a:rPr lang="vi-VN" altLang="en-US">
                <a:latin typeface="Verdana" panose="020B0604030504040204" pitchFamily="34" charset="0"/>
                <a:ea typeface="Verdana" panose="020B0604030504040204" pitchFamily="34" charset="0"/>
                <a:cs typeface="Verdana" panose="020B0604030504040204" pitchFamily="34" charset="0"/>
              </a:rPr>
              <a:t>Đức, Ba Lan và ông Thomas</a:t>
            </a:r>
            <a:r>
              <a:rPr lang="en-US" altLang="en-US">
                <a:latin typeface="Verdana" panose="020B0604030504040204" pitchFamily="34" charset="0"/>
                <a:ea typeface="Verdana" panose="020B0604030504040204" pitchFamily="34" charset="0"/>
                <a:cs typeface="Verdana" panose="020B0604030504040204" pitchFamily="34" charset="0"/>
              </a:rPr>
              <a:t> A.</a:t>
            </a:r>
            <a:r>
              <a:rPr lang="vi-VN" altLang="en-US">
                <a:latin typeface="Verdana" panose="020B0604030504040204" pitchFamily="34" charset="0"/>
                <a:ea typeface="Verdana" panose="020B0604030504040204" pitchFamily="34" charset="0"/>
                <a:cs typeface="Verdana" panose="020B0604030504040204" pitchFamily="34" charset="0"/>
              </a:rPr>
              <a:t> Mensah, (Gha-na, Chủ tịch Tòa trọng tài</a:t>
            </a:r>
            <a:r>
              <a:rPr lang="en-US" altLang="en-US">
                <a:latin typeface="Verdana" panose="020B0604030504040204" pitchFamily="34" charset="0"/>
                <a:ea typeface="Verdana" panose="020B0604030504040204" pitchFamily="34" charset="0"/>
                <a:cs typeface="Verdana" panose="020B0604030504040204" pitchFamily="34" charset="0"/>
              </a:rPr>
              <a:t>)</a:t>
            </a:r>
            <a:r>
              <a:rPr lang="vi-VN" altLang="en-US">
                <a:latin typeface="Verdana" panose="020B0604030504040204" pitchFamily="34" charset="0"/>
                <a:ea typeface="Verdana" panose="020B0604030504040204" pitchFamily="34" charset="0"/>
                <a:cs typeface="Verdana" panose="020B0604030504040204" pitchFamily="34" charset="0"/>
              </a:rPr>
              <a:t>.</a:t>
            </a:r>
          </a:p>
          <a:p>
            <a:pPr eaLnBrk="1" hangingPunct="1"/>
            <a:endParaRPr lang="en-US" altLang="en-US">
              <a:latin typeface="Times New Roman" panose="02020603050405020304" pitchFamily="18" charset="0"/>
              <a:cs typeface="Times New Roman" panose="02020603050405020304" pitchFamily="18" charset="0"/>
            </a:endParaRPr>
          </a:p>
          <a:p>
            <a:endParaRPr lang="vi-VN" altLang="en-US"/>
          </a:p>
        </p:txBody>
      </p:sp>
      <p:sp>
        <p:nvSpPr>
          <p:cNvPr id="69636" name="Slide Number Placeholder 3">
            <a:extLst>
              <a:ext uri="{FF2B5EF4-FFF2-40B4-BE49-F238E27FC236}">
                <a16:creationId xmlns:a16="http://schemas.microsoft.com/office/drawing/2014/main" id="{2911D438-CA95-4C92-9B21-3EE581817F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hangingPunct="0">
              <a:buFontTx/>
              <a:buNone/>
            </a:pPr>
            <a:fld id="{EAD0CD44-EA36-4886-BFA7-582DCD75ECCA}" type="slidenum">
              <a:rPr lang="vi-VN" altLang="en-US" smtClean="0">
                <a:latin typeface="Garamond" panose="02020404030301010803" pitchFamily="18" charset="0"/>
                <a:cs typeface="Arial" panose="020B0604020202020204" pitchFamily="34" charset="0"/>
              </a:rPr>
              <a:pPr eaLnBrk="0" hangingPunct="0">
                <a:buFontTx/>
                <a:buNone/>
              </a:pPr>
              <a:t>143</a:t>
            </a:fld>
            <a:endParaRPr lang="vi-VN" altLang="en-US">
              <a:latin typeface="Garamond" panose="02020404030301010803" pitchFamily="18"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B3EA318-C40E-742F-B001-A743DC135F1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4C59C8-A999-4AB2-ABF1-20679B4F9DA7}" type="slidenum">
              <a:rPr lang="en-US" altLang="en-US" smtClean="0"/>
              <a:pPr>
                <a:spcBef>
                  <a:spcPct val="0"/>
                </a:spcBef>
              </a:pPr>
              <a:t>97</a:t>
            </a:fld>
            <a:endParaRPr lang="en-US" altLang="en-US"/>
          </a:p>
        </p:txBody>
      </p:sp>
      <p:sp>
        <p:nvSpPr>
          <p:cNvPr id="14339" name="Rectangle 2">
            <a:extLst>
              <a:ext uri="{FF2B5EF4-FFF2-40B4-BE49-F238E27FC236}">
                <a16:creationId xmlns:a16="http://schemas.microsoft.com/office/drawing/2014/main" id="{7E3FDA31-E394-85CB-8C2E-CD946D14C3FC}"/>
              </a:ext>
            </a:extLst>
          </p:cNvPr>
          <p:cNvSpPr>
            <a:spLocks noGrp="1" noRot="1" noChangeAspect="1" noChangeArrowheads="1" noTextEdit="1"/>
          </p:cNvSpPr>
          <p:nvPr>
            <p:ph type="sldImg"/>
          </p:nvPr>
        </p:nvSpPr>
        <p:spPr>
          <a:xfrm>
            <a:off x="384175" y="685800"/>
            <a:ext cx="6091238" cy="3427413"/>
          </a:xfrm>
          <a:ln/>
        </p:spPr>
      </p:sp>
      <p:sp>
        <p:nvSpPr>
          <p:cNvPr id="14340" name="Rectangle 3">
            <a:extLst>
              <a:ext uri="{FF2B5EF4-FFF2-40B4-BE49-F238E27FC236}">
                <a16:creationId xmlns:a16="http://schemas.microsoft.com/office/drawing/2014/main" id="{4D2A75F7-7ED0-5339-08BD-D40C39156032}"/>
              </a:ext>
            </a:extLst>
          </p:cNvPr>
          <p:cNvSpPr>
            <a:spLocks noGrp="1" noChangeArrowheads="1"/>
          </p:cNvSpPr>
          <p:nvPr>
            <p:ph type="body" idx="1"/>
          </p:nvPr>
        </p:nvSpPr>
        <p:spPr>
          <a:xfrm>
            <a:off x="685800" y="4341813"/>
            <a:ext cx="5486400" cy="41163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1587096-57A1-403E-86CD-48A7A1F55D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25F84D53-A157-42C3-8FCC-6673A2E566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vi-VN" altLang="en-US"/>
              <a:t>Lộ trình 3 bước</a:t>
            </a:r>
            <a:endParaRPr lang="en-US" altLang="en-US"/>
          </a:p>
        </p:txBody>
      </p:sp>
      <p:sp>
        <p:nvSpPr>
          <p:cNvPr id="72708" name="Slide Number Placeholder 3">
            <a:extLst>
              <a:ext uri="{FF2B5EF4-FFF2-40B4-BE49-F238E27FC236}">
                <a16:creationId xmlns:a16="http://schemas.microsoft.com/office/drawing/2014/main" id="{14EE3C86-115C-4284-B94B-A0A44B5807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0D9DF90-A4B5-46CA-BB4A-E2245FEF1AA8}" type="slidenum">
              <a:rPr lang="vi-VN" altLang="en-US" smtClean="0"/>
              <a:pPr/>
              <a:t>144</a:t>
            </a:fld>
            <a:endParaRPr lang="vi-V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E72F28C-6058-3E51-8BB1-CBEDB66387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DBC17D-CD6F-4D8D-AC71-0CDDFA526CC3}" type="slidenum">
              <a:rPr lang="en-US" altLang="en-US" smtClean="0"/>
              <a:pPr>
                <a:spcBef>
                  <a:spcPct val="0"/>
                </a:spcBef>
              </a:pPr>
              <a:t>100</a:t>
            </a:fld>
            <a:endParaRPr lang="en-US" altLang="en-US"/>
          </a:p>
        </p:txBody>
      </p:sp>
      <p:sp>
        <p:nvSpPr>
          <p:cNvPr id="18435" name="Rectangle 2">
            <a:extLst>
              <a:ext uri="{FF2B5EF4-FFF2-40B4-BE49-F238E27FC236}">
                <a16:creationId xmlns:a16="http://schemas.microsoft.com/office/drawing/2014/main" id="{21A8CA69-B4E9-CEB8-7B47-0EB233858CE4}"/>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5AA8FA26-3418-DA54-38BC-67880D1EF4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B2ABFBF2-BB6B-540B-4600-C4151FC8243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FBC1B1-1643-45E8-9B7A-CF6A050A9E90}" type="slidenum">
              <a:rPr lang="en-US" altLang="en-US" smtClean="0"/>
              <a:pPr>
                <a:spcBef>
                  <a:spcPct val="0"/>
                </a:spcBef>
              </a:pPr>
              <a:t>101</a:t>
            </a:fld>
            <a:endParaRPr lang="en-US" altLang="en-US"/>
          </a:p>
        </p:txBody>
      </p:sp>
      <p:sp>
        <p:nvSpPr>
          <p:cNvPr id="20483" name="Rectangle 2">
            <a:extLst>
              <a:ext uri="{FF2B5EF4-FFF2-40B4-BE49-F238E27FC236}">
                <a16:creationId xmlns:a16="http://schemas.microsoft.com/office/drawing/2014/main" id="{E1F1005B-2C57-763B-2B78-BA770A364AC0}"/>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ED49FD98-6666-7C66-A6E4-8D2F3183E1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E7D4365-AF0D-F4CC-C71C-34A2BEFCF2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F4AA7B3-620C-4295-8C2F-3F027EB830ED}" type="slidenum">
              <a:rPr lang="en-US" altLang="en-US" smtClean="0"/>
              <a:pPr>
                <a:spcBef>
                  <a:spcPct val="0"/>
                </a:spcBef>
              </a:pPr>
              <a:t>104</a:t>
            </a:fld>
            <a:endParaRPr lang="en-US" altLang="en-US"/>
          </a:p>
        </p:txBody>
      </p:sp>
      <p:sp>
        <p:nvSpPr>
          <p:cNvPr id="24579" name="Rectangle 2">
            <a:extLst>
              <a:ext uri="{FF2B5EF4-FFF2-40B4-BE49-F238E27FC236}">
                <a16:creationId xmlns:a16="http://schemas.microsoft.com/office/drawing/2014/main" id="{D08771C6-6E33-D0BA-75B7-842C10A75F29}"/>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AA1C4600-9C92-EE3A-78D3-BCF1F694FC1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8AF380C-448B-CE70-C5B5-0C46EC84DA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0275CB-9B5D-499D-959B-B98498F3340B}" type="slidenum">
              <a:rPr lang="en-US" altLang="en-US" smtClean="0"/>
              <a:pPr>
                <a:spcBef>
                  <a:spcPct val="0"/>
                </a:spcBef>
              </a:pPr>
              <a:t>105</a:t>
            </a:fld>
            <a:endParaRPr lang="en-US" altLang="en-US"/>
          </a:p>
        </p:txBody>
      </p:sp>
      <p:sp>
        <p:nvSpPr>
          <p:cNvPr id="26627" name="Rectangle 2">
            <a:extLst>
              <a:ext uri="{FF2B5EF4-FFF2-40B4-BE49-F238E27FC236}">
                <a16:creationId xmlns:a16="http://schemas.microsoft.com/office/drawing/2014/main" id="{C894B623-523C-608B-FDC4-9C5D9EF7CA24}"/>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ACC83D6C-6A45-B564-52C2-65EEDB2531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878A0E3B-8B0A-7813-B41D-FE0D0CDA34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513EFC-2594-440C-9F09-D9F5EB1CB2A2}" type="slidenum">
              <a:rPr lang="en-US" altLang="en-US" smtClean="0"/>
              <a:pPr>
                <a:spcBef>
                  <a:spcPct val="0"/>
                </a:spcBef>
              </a:pPr>
              <a:t>106</a:t>
            </a:fld>
            <a:endParaRPr lang="en-US" altLang="en-US"/>
          </a:p>
        </p:txBody>
      </p:sp>
      <p:sp>
        <p:nvSpPr>
          <p:cNvPr id="28675" name="Rectangle 2">
            <a:extLst>
              <a:ext uri="{FF2B5EF4-FFF2-40B4-BE49-F238E27FC236}">
                <a16:creationId xmlns:a16="http://schemas.microsoft.com/office/drawing/2014/main" id="{E0F18533-78AD-FF4D-9CE4-A64EBA748F23}"/>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10849E98-996E-C9AF-F5A5-3949D4B7F7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709E6F6-DEC8-72C8-A5EA-6DAC672179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30FA72-1F2F-45AE-8934-84791FA5D13D}" type="slidenum">
              <a:rPr lang="en-US" altLang="en-US" smtClean="0"/>
              <a:pPr>
                <a:spcBef>
                  <a:spcPct val="0"/>
                </a:spcBef>
              </a:pPr>
              <a:t>107</a:t>
            </a:fld>
            <a:endParaRPr lang="en-US" altLang="en-US"/>
          </a:p>
        </p:txBody>
      </p:sp>
      <p:sp>
        <p:nvSpPr>
          <p:cNvPr id="30723" name="Rectangle 2">
            <a:extLst>
              <a:ext uri="{FF2B5EF4-FFF2-40B4-BE49-F238E27FC236}">
                <a16:creationId xmlns:a16="http://schemas.microsoft.com/office/drawing/2014/main" id="{82B5325C-159D-6852-E71A-AEB133B9A1E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1E760588-6D79-AC86-C387-AE3952286E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66CDE493-7EA4-348A-4984-AA91BFBFCF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1D7A89-545F-4A51-8164-6714C0E06232}" type="slidenum">
              <a:rPr lang="en-US" altLang="en-US" smtClean="0"/>
              <a:pPr>
                <a:spcBef>
                  <a:spcPct val="0"/>
                </a:spcBef>
              </a:pPr>
              <a:t>111</a:t>
            </a:fld>
            <a:endParaRPr lang="en-US" altLang="en-US"/>
          </a:p>
        </p:txBody>
      </p:sp>
      <p:sp>
        <p:nvSpPr>
          <p:cNvPr id="35843" name="Rectangle 2">
            <a:extLst>
              <a:ext uri="{FF2B5EF4-FFF2-40B4-BE49-F238E27FC236}">
                <a16:creationId xmlns:a16="http://schemas.microsoft.com/office/drawing/2014/main" id="{367044E8-E76C-658C-8F9A-68D2C615842A}"/>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08AAC3D7-5C68-8CE2-E247-BF05C5C02A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55A4C4-0E5A-4BC3-8AE8-07D44994E48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DB9A3A6-9345-44E0-9977-561ECE096C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13AF1161-4067-41E0-8421-BBD1FB837A2E}"/>
              </a:ext>
            </a:extLst>
          </p:cNvPr>
          <p:cNvSpPr>
            <a:spLocks noGrp="1"/>
          </p:cNvSpPr>
          <p:nvPr>
            <p:ph type="dt" sz="half" idx="10"/>
          </p:nvPr>
        </p:nvSpPr>
        <p:spPr/>
        <p:txBody>
          <a:bodyPr/>
          <a:lstStyle/>
          <a:p>
            <a:fld id="{83BE8F4F-1A11-494D-A9EA-54BF1D0F0426}" type="datetimeFigureOut">
              <a:rPr lang="en-US" smtClean="0"/>
              <a:t>09/10/2022</a:t>
            </a:fld>
            <a:endParaRPr lang="en-US"/>
          </a:p>
        </p:txBody>
      </p:sp>
      <p:sp>
        <p:nvSpPr>
          <p:cNvPr id="5" name="Chỗ dành sẵn cho Chân trang 4">
            <a:extLst>
              <a:ext uri="{FF2B5EF4-FFF2-40B4-BE49-F238E27FC236}">
                <a16:creationId xmlns:a16="http://schemas.microsoft.com/office/drawing/2014/main" id="{1DC86C43-5F5B-439D-8292-984D8BB1C1C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DE1E8A0-2034-4182-A2A1-BD767EE0EE4A}"/>
              </a:ext>
            </a:extLst>
          </p:cNvPr>
          <p:cNvSpPr>
            <a:spLocks noGrp="1"/>
          </p:cNvSpPr>
          <p:nvPr>
            <p:ph type="sldNum" sz="quarter" idx="12"/>
          </p:nvPr>
        </p:nvSpPr>
        <p:spPr/>
        <p:txBody>
          <a:bodyPr/>
          <a:lstStyle/>
          <a:p>
            <a:fld id="{71BE4DA0-6E9D-4A27-A5D5-F7887A9970CD}" type="slidenum">
              <a:rPr lang="en-US" smtClean="0"/>
              <a:t>‹#›</a:t>
            </a:fld>
            <a:endParaRPr lang="en-US"/>
          </a:p>
        </p:txBody>
      </p:sp>
    </p:spTree>
    <p:extLst>
      <p:ext uri="{BB962C8B-B14F-4D97-AF65-F5344CB8AC3E}">
        <p14:creationId xmlns:p14="http://schemas.microsoft.com/office/powerpoint/2010/main" val="1959991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654BA6-64EA-457C-9C09-57ED36048B8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CD18514-86CD-4B6C-90AA-DED0DF8D0FA0}"/>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EAB2878-6C5F-4FB4-8648-25EEF7DC6427}"/>
              </a:ext>
            </a:extLst>
          </p:cNvPr>
          <p:cNvSpPr>
            <a:spLocks noGrp="1"/>
          </p:cNvSpPr>
          <p:nvPr>
            <p:ph type="dt" sz="half" idx="10"/>
          </p:nvPr>
        </p:nvSpPr>
        <p:spPr/>
        <p:txBody>
          <a:bodyPr/>
          <a:lstStyle/>
          <a:p>
            <a:fld id="{83BE8F4F-1A11-494D-A9EA-54BF1D0F0426}" type="datetimeFigureOut">
              <a:rPr lang="en-US" smtClean="0"/>
              <a:t>09/10/2022</a:t>
            </a:fld>
            <a:endParaRPr lang="en-US"/>
          </a:p>
        </p:txBody>
      </p:sp>
      <p:sp>
        <p:nvSpPr>
          <p:cNvPr id="5" name="Chỗ dành sẵn cho Chân trang 4">
            <a:extLst>
              <a:ext uri="{FF2B5EF4-FFF2-40B4-BE49-F238E27FC236}">
                <a16:creationId xmlns:a16="http://schemas.microsoft.com/office/drawing/2014/main" id="{194ED294-DB20-4E19-ACFF-59D07167B8F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C53ED71-83F9-48B0-AE62-B525E24CC080}"/>
              </a:ext>
            </a:extLst>
          </p:cNvPr>
          <p:cNvSpPr>
            <a:spLocks noGrp="1"/>
          </p:cNvSpPr>
          <p:nvPr>
            <p:ph type="sldNum" sz="quarter" idx="12"/>
          </p:nvPr>
        </p:nvSpPr>
        <p:spPr/>
        <p:txBody>
          <a:bodyPr/>
          <a:lstStyle/>
          <a:p>
            <a:fld id="{71BE4DA0-6E9D-4A27-A5D5-F7887A9970CD}" type="slidenum">
              <a:rPr lang="en-US" smtClean="0"/>
              <a:t>‹#›</a:t>
            </a:fld>
            <a:endParaRPr lang="en-US"/>
          </a:p>
        </p:txBody>
      </p:sp>
    </p:spTree>
    <p:extLst>
      <p:ext uri="{BB962C8B-B14F-4D97-AF65-F5344CB8AC3E}">
        <p14:creationId xmlns:p14="http://schemas.microsoft.com/office/powerpoint/2010/main" val="342517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4CB74EB-3587-446A-8F6D-99A9D4B4CE1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3D64900-43B2-436C-A0DF-F2EB6C9BA85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E72F45-9034-47B0-B01E-4A1F001F1E92}"/>
              </a:ext>
            </a:extLst>
          </p:cNvPr>
          <p:cNvSpPr>
            <a:spLocks noGrp="1"/>
          </p:cNvSpPr>
          <p:nvPr>
            <p:ph type="dt" sz="half" idx="10"/>
          </p:nvPr>
        </p:nvSpPr>
        <p:spPr/>
        <p:txBody>
          <a:bodyPr/>
          <a:lstStyle/>
          <a:p>
            <a:fld id="{83BE8F4F-1A11-494D-A9EA-54BF1D0F0426}" type="datetimeFigureOut">
              <a:rPr lang="en-US" smtClean="0"/>
              <a:t>09/10/2022</a:t>
            </a:fld>
            <a:endParaRPr lang="en-US"/>
          </a:p>
        </p:txBody>
      </p:sp>
      <p:sp>
        <p:nvSpPr>
          <p:cNvPr id="5" name="Chỗ dành sẵn cho Chân trang 4">
            <a:extLst>
              <a:ext uri="{FF2B5EF4-FFF2-40B4-BE49-F238E27FC236}">
                <a16:creationId xmlns:a16="http://schemas.microsoft.com/office/drawing/2014/main" id="{1A5276C7-8E53-4625-85A3-D8D74711F5D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96AB750-81EF-46F3-9178-A6C61AA378F5}"/>
              </a:ext>
            </a:extLst>
          </p:cNvPr>
          <p:cNvSpPr>
            <a:spLocks noGrp="1"/>
          </p:cNvSpPr>
          <p:nvPr>
            <p:ph type="sldNum" sz="quarter" idx="12"/>
          </p:nvPr>
        </p:nvSpPr>
        <p:spPr/>
        <p:txBody>
          <a:bodyPr/>
          <a:lstStyle/>
          <a:p>
            <a:fld id="{71BE4DA0-6E9D-4A27-A5D5-F7887A9970CD}" type="slidenum">
              <a:rPr lang="en-US" smtClean="0"/>
              <a:t>‹#›</a:t>
            </a:fld>
            <a:endParaRPr lang="en-US"/>
          </a:p>
        </p:txBody>
      </p:sp>
    </p:spTree>
    <p:extLst>
      <p:ext uri="{BB962C8B-B14F-4D97-AF65-F5344CB8AC3E}">
        <p14:creationId xmlns:p14="http://schemas.microsoft.com/office/powerpoint/2010/main" val="2696373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9" name="Rechthoek 18"/>
          <p:cNvSpPr/>
          <p:nvPr userDrawn="1"/>
        </p:nvSpPr>
        <p:spPr bwMode="auto">
          <a:xfrm>
            <a:off x="-48682" y="6405331"/>
            <a:ext cx="12287577"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54"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8" name="Text Placeholder 9"/>
          <p:cNvSpPr>
            <a:spLocks noGrp="1"/>
          </p:cNvSpPr>
          <p:nvPr>
            <p:ph type="body" sz="quarter" idx="13" hasCustomPrompt="1"/>
          </p:nvPr>
        </p:nvSpPr>
        <p:spPr>
          <a:xfrm>
            <a:off x="203200" y="6405332"/>
            <a:ext cx="1178560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2" name="Title 1"/>
          <p:cNvSpPr>
            <a:spLocks noGrp="1"/>
          </p:cNvSpPr>
          <p:nvPr>
            <p:ph type="title"/>
          </p:nvPr>
        </p:nvSpPr>
        <p:spPr/>
        <p:txBody>
          <a:bodyPr/>
          <a:lstStyle/>
          <a:p>
            <a:r>
              <a:rPr lang="vi-VN"/>
              <a:t>Bấm để sửa kiểu tiêu đề Bản cái</a:t>
            </a:r>
          </a:p>
        </p:txBody>
      </p:sp>
      <p:sp>
        <p:nvSpPr>
          <p:cNvPr id="3" name="Content Placeholder 2"/>
          <p:cNvSpPr>
            <a:spLocks noGrp="1"/>
          </p:cNvSpPr>
          <p:nvPr>
            <p:ph sz="half" idx="1"/>
          </p:nvPr>
        </p:nvSpPr>
        <p:spPr>
          <a:xfrm>
            <a:off x="203200" y="787400"/>
            <a:ext cx="57912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ontent Placeholder 3"/>
          <p:cNvSpPr>
            <a:spLocks noGrp="1"/>
          </p:cNvSpPr>
          <p:nvPr>
            <p:ph sz="half" idx="2"/>
          </p:nvPr>
        </p:nvSpPr>
        <p:spPr>
          <a:xfrm>
            <a:off x="6197600" y="787400"/>
            <a:ext cx="57912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Slide Number Placeholder 6"/>
          <p:cNvSpPr>
            <a:spLocks noGrp="1"/>
          </p:cNvSpPr>
          <p:nvPr>
            <p:ph type="sldNum" sz="quarter" idx="12"/>
          </p:nvPr>
        </p:nvSpPr>
        <p:spPr>
          <a:xfrm>
            <a:off x="10128448" y="6424248"/>
            <a:ext cx="1860352" cy="365125"/>
          </a:xfrm>
        </p:spPr>
        <p:txBody>
          <a:bodyPr/>
          <a:lstStyle/>
          <a:p>
            <a:fld id="{15BFCA54-6B67-44C2-89EB-D6940E9985E7}" type="slidenum">
              <a:rPr lang="vi-VN" smtClean="0"/>
              <a:t>‹#›</a:t>
            </a:fld>
            <a:endParaRPr lang="vi-VN"/>
          </a:p>
        </p:txBody>
      </p:sp>
      <p:cxnSp>
        <p:nvCxnSpPr>
          <p:cNvPr id="10" name="Straight Connector 9">
            <a:extLst>
              <a:ext uri="{FF2B5EF4-FFF2-40B4-BE49-F238E27FC236}">
                <a16:creationId xmlns:a16="http://schemas.microsoft.com/office/drawing/2014/main" id="{4363B7C4-91F5-427A-A6DA-76917B8E5EDD}"/>
              </a:ext>
            </a:extLst>
          </p:cNvPr>
          <p:cNvCxnSpPr>
            <a:cxnSpLocks/>
          </p:cNvCxnSpPr>
          <p:nvPr userDrawn="1"/>
        </p:nvCxnSpPr>
        <p:spPr>
          <a:xfrm>
            <a:off x="115462" y="685800"/>
            <a:ext cx="11974945"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39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719264"/>
            <a:ext cx="53848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1"/>
            <a:ext cx="5384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5224C004-10D9-97C1-BA5C-2DF03F2FCC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ECE3B11-9882-687A-48E7-024BF5B5B9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7">
            <a:extLst>
              <a:ext uri="{FF2B5EF4-FFF2-40B4-BE49-F238E27FC236}">
                <a16:creationId xmlns:a16="http://schemas.microsoft.com/office/drawing/2014/main" id="{63AA15D9-9051-6D85-50C7-CFC60B96DB48}"/>
              </a:ext>
            </a:extLst>
          </p:cNvPr>
          <p:cNvSpPr>
            <a:spLocks noGrp="1" noChangeArrowheads="1"/>
          </p:cNvSpPr>
          <p:nvPr>
            <p:ph type="sldNum" sz="quarter" idx="12"/>
          </p:nvPr>
        </p:nvSpPr>
        <p:spPr>
          <a:ln/>
        </p:spPr>
        <p:txBody>
          <a:bodyPr/>
          <a:lstStyle>
            <a:lvl1pPr>
              <a:defRPr/>
            </a:lvl1pPr>
          </a:lstStyle>
          <a:p>
            <a:pPr>
              <a:defRPr/>
            </a:pPr>
            <a:fld id="{0148F7F9-F7E9-48F2-959C-9A61630268D9}" type="slidenum">
              <a:rPr lang="en-US" altLang="en-US"/>
              <a:pPr>
                <a:defRPr/>
              </a:pPr>
              <a:t>‹#›</a:t>
            </a:fld>
            <a:endParaRPr lang="en-US" altLang="en-US"/>
          </a:p>
        </p:txBody>
      </p:sp>
    </p:spTree>
    <p:extLst>
      <p:ext uri="{BB962C8B-B14F-4D97-AF65-F5344CB8AC3E}">
        <p14:creationId xmlns:p14="http://schemas.microsoft.com/office/powerpoint/2010/main" val="4168583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Table Placeholder 2"/>
          <p:cNvSpPr>
            <a:spLocks noGrp="1"/>
          </p:cNvSpPr>
          <p:nvPr>
            <p:ph type="tbl" idx="1"/>
          </p:nvPr>
        </p:nvSpPr>
        <p:spPr>
          <a:xfrm>
            <a:off x="609600" y="1719263"/>
            <a:ext cx="10972800" cy="4411662"/>
          </a:xfrm>
        </p:spPr>
        <p:txBody>
          <a:bodyPr/>
          <a:lstStyle/>
          <a:p>
            <a:pPr lvl="0"/>
            <a:endParaRPr lang="en-US" noProof="0"/>
          </a:p>
        </p:txBody>
      </p:sp>
      <p:sp>
        <p:nvSpPr>
          <p:cNvPr id="4" name="Rectangle 5">
            <a:extLst>
              <a:ext uri="{FF2B5EF4-FFF2-40B4-BE49-F238E27FC236}">
                <a16:creationId xmlns:a16="http://schemas.microsoft.com/office/drawing/2014/main" id="{6A90F290-FF30-5FAB-0B03-54C11FCB2E3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1CA8D8C-1F8B-C5B0-9948-28858B9222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FFF8AB5F-0665-0114-CCCD-58A1D8F38CCE}"/>
              </a:ext>
            </a:extLst>
          </p:cNvPr>
          <p:cNvSpPr>
            <a:spLocks noGrp="1" noChangeArrowheads="1"/>
          </p:cNvSpPr>
          <p:nvPr>
            <p:ph type="sldNum" sz="quarter" idx="12"/>
          </p:nvPr>
        </p:nvSpPr>
        <p:spPr>
          <a:ln/>
        </p:spPr>
        <p:txBody>
          <a:bodyPr/>
          <a:lstStyle>
            <a:lvl1pPr>
              <a:defRPr/>
            </a:lvl1pPr>
          </a:lstStyle>
          <a:p>
            <a:pPr>
              <a:defRPr/>
            </a:pPr>
            <a:fld id="{3EF269F6-A7B5-482A-B221-68B13B03995F}" type="slidenum">
              <a:rPr lang="en-US" altLang="en-US"/>
              <a:pPr>
                <a:defRPr/>
              </a:pPr>
              <a:t>‹#›</a:t>
            </a:fld>
            <a:endParaRPr lang="en-US" altLang="en-US"/>
          </a:p>
        </p:txBody>
      </p:sp>
    </p:spTree>
    <p:extLst>
      <p:ext uri="{BB962C8B-B14F-4D97-AF65-F5344CB8AC3E}">
        <p14:creationId xmlns:p14="http://schemas.microsoft.com/office/powerpoint/2010/main" val="3590298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97B52B-C2DB-4C63-86D2-8636382D18A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D075646-C4FC-48BB-A345-A5A9A47D79B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8F4A4B1-9B7A-4A3D-BCB2-179239210DF9}"/>
              </a:ext>
            </a:extLst>
          </p:cNvPr>
          <p:cNvSpPr>
            <a:spLocks noGrp="1"/>
          </p:cNvSpPr>
          <p:nvPr>
            <p:ph type="dt" sz="half" idx="10"/>
          </p:nvPr>
        </p:nvSpPr>
        <p:spPr/>
        <p:txBody>
          <a:bodyPr/>
          <a:lstStyle/>
          <a:p>
            <a:fld id="{83BE8F4F-1A11-494D-A9EA-54BF1D0F0426}" type="datetimeFigureOut">
              <a:rPr lang="en-US" smtClean="0"/>
              <a:t>09/10/2022</a:t>
            </a:fld>
            <a:endParaRPr lang="en-US"/>
          </a:p>
        </p:txBody>
      </p:sp>
      <p:sp>
        <p:nvSpPr>
          <p:cNvPr id="5" name="Chỗ dành sẵn cho Chân trang 4">
            <a:extLst>
              <a:ext uri="{FF2B5EF4-FFF2-40B4-BE49-F238E27FC236}">
                <a16:creationId xmlns:a16="http://schemas.microsoft.com/office/drawing/2014/main" id="{A222FE82-81CE-4D8E-84B4-3450068340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E076DEE-DAD6-47BD-A48C-1FD78EB4B025}"/>
              </a:ext>
            </a:extLst>
          </p:cNvPr>
          <p:cNvSpPr>
            <a:spLocks noGrp="1"/>
          </p:cNvSpPr>
          <p:nvPr>
            <p:ph type="sldNum" sz="quarter" idx="12"/>
          </p:nvPr>
        </p:nvSpPr>
        <p:spPr/>
        <p:txBody>
          <a:bodyPr/>
          <a:lstStyle/>
          <a:p>
            <a:fld id="{71BE4DA0-6E9D-4A27-A5D5-F7887A9970CD}" type="slidenum">
              <a:rPr lang="en-US" smtClean="0"/>
              <a:t>‹#›</a:t>
            </a:fld>
            <a:endParaRPr lang="en-US"/>
          </a:p>
        </p:txBody>
      </p:sp>
    </p:spTree>
    <p:extLst>
      <p:ext uri="{BB962C8B-B14F-4D97-AF65-F5344CB8AC3E}">
        <p14:creationId xmlns:p14="http://schemas.microsoft.com/office/powerpoint/2010/main" val="302378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8E16F23-6145-46E3-BCE1-71B881E5B74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2A9E60F-1429-4292-9D94-303CCF14DA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E0E4B0A-F28B-4EAB-8444-FA45ADC7BEAB}"/>
              </a:ext>
            </a:extLst>
          </p:cNvPr>
          <p:cNvSpPr>
            <a:spLocks noGrp="1"/>
          </p:cNvSpPr>
          <p:nvPr>
            <p:ph type="dt" sz="half" idx="10"/>
          </p:nvPr>
        </p:nvSpPr>
        <p:spPr/>
        <p:txBody>
          <a:bodyPr/>
          <a:lstStyle/>
          <a:p>
            <a:fld id="{83BE8F4F-1A11-494D-A9EA-54BF1D0F0426}" type="datetimeFigureOut">
              <a:rPr lang="en-US" smtClean="0"/>
              <a:t>09/10/2022</a:t>
            </a:fld>
            <a:endParaRPr lang="en-US"/>
          </a:p>
        </p:txBody>
      </p:sp>
      <p:sp>
        <p:nvSpPr>
          <p:cNvPr id="5" name="Chỗ dành sẵn cho Chân trang 4">
            <a:extLst>
              <a:ext uri="{FF2B5EF4-FFF2-40B4-BE49-F238E27FC236}">
                <a16:creationId xmlns:a16="http://schemas.microsoft.com/office/drawing/2014/main" id="{27C04945-A796-44DB-A78E-4AF875914B9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58B7ED2-2981-4997-A8C5-68A3C6908995}"/>
              </a:ext>
            </a:extLst>
          </p:cNvPr>
          <p:cNvSpPr>
            <a:spLocks noGrp="1"/>
          </p:cNvSpPr>
          <p:nvPr>
            <p:ph type="sldNum" sz="quarter" idx="12"/>
          </p:nvPr>
        </p:nvSpPr>
        <p:spPr/>
        <p:txBody>
          <a:bodyPr/>
          <a:lstStyle/>
          <a:p>
            <a:fld id="{71BE4DA0-6E9D-4A27-A5D5-F7887A9970CD}" type="slidenum">
              <a:rPr lang="en-US" smtClean="0"/>
              <a:t>‹#›</a:t>
            </a:fld>
            <a:endParaRPr lang="en-US"/>
          </a:p>
        </p:txBody>
      </p:sp>
    </p:spTree>
    <p:extLst>
      <p:ext uri="{BB962C8B-B14F-4D97-AF65-F5344CB8AC3E}">
        <p14:creationId xmlns:p14="http://schemas.microsoft.com/office/powerpoint/2010/main" val="4787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8B9D47-EAD7-46DE-A671-81AF03AF30A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541481C-1552-435A-9203-7693F74C29A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981B8D5-7E6B-4C6B-9534-06FA76E015CD}"/>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685F2F0-966F-44F9-82B5-F48A3CCE482B}"/>
              </a:ext>
            </a:extLst>
          </p:cNvPr>
          <p:cNvSpPr>
            <a:spLocks noGrp="1"/>
          </p:cNvSpPr>
          <p:nvPr>
            <p:ph type="dt" sz="half" idx="10"/>
          </p:nvPr>
        </p:nvSpPr>
        <p:spPr/>
        <p:txBody>
          <a:bodyPr/>
          <a:lstStyle/>
          <a:p>
            <a:fld id="{83BE8F4F-1A11-494D-A9EA-54BF1D0F0426}" type="datetimeFigureOut">
              <a:rPr lang="en-US" smtClean="0"/>
              <a:t>09/10/2022</a:t>
            </a:fld>
            <a:endParaRPr lang="en-US"/>
          </a:p>
        </p:txBody>
      </p:sp>
      <p:sp>
        <p:nvSpPr>
          <p:cNvPr id="6" name="Chỗ dành sẵn cho Chân trang 5">
            <a:extLst>
              <a:ext uri="{FF2B5EF4-FFF2-40B4-BE49-F238E27FC236}">
                <a16:creationId xmlns:a16="http://schemas.microsoft.com/office/drawing/2014/main" id="{E17442C6-556D-4EB8-88C0-76885DF1B73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2F54E8F-3B70-47E8-8DAA-89187C8CBEED}"/>
              </a:ext>
            </a:extLst>
          </p:cNvPr>
          <p:cNvSpPr>
            <a:spLocks noGrp="1"/>
          </p:cNvSpPr>
          <p:nvPr>
            <p:ph type="sldNum" sz="quarter" idx="12"/>
          </p:nvPr>
        </p:nvSpPr>
        <p:spPr/>
        <p:txBody>
          <a:bodyPr/>
          <a:lstStyle/>
          <a:p>
            <a:fld id="{71BE4DA0-6E9D-4A27-A5D5-F7887A9970CD}" type="slidenum">
              <a:rPr lang="en-US" smtClean="0"/>
              <a:t>‹#›</a:t>
            </a:fld>
            <a:endParaRPr lang="en-US"/>
          </a:p>
        </p:txBody>
      </p:sp>
    </p:spTree>
    <p:extLst>
      <p:ext uri="{BB962C8B-B14F-4D97-AF65-F5344CB8AC3E}">
        <p14:creationId xmlns:p14="http://schemas.microsoft.com/office/powerpoint/2010/main" val="5366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85D7D0-1238-4321-9B98-0F049971DD0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955F154-CBD4-4BB1-B458-7EE35FEA3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76AA281-FD4D-461D-A133-A672B4D2608D}"/>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C6E23FB-5D38-45B0-8742-2FAA0F9371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A4420B7-46CD-4FDB-92C7-E1FD9E7E6C8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C85A686E-09F2-49B9-B028-CE7F567988B4}"/>
              </a:ext>
            </a:extLst>
          </p:cNvPr>
          <p:cNvSpPr>
            <a:spLocks noGrp="1"/>
          </p:cNvSpPr>
          <p:nvPr>
            <p:ph type="dt" sz="half" idx="10"/>
          </p:nvPr>
        </p:nvSpPr>
        <p:spPr/>
        <p:txBody>
          <a:bodyPr/>
          <a:lstStyle/>
          <a:p>
            <a:fld id="{83BE8F4F-1A11-494D-A9EA-54BF1D0F0426}" type="datetimeFigureOut">
              <a:rPr lang="en-US" smtClean="0"/>
              <a:t>09/10/2022</a:t>
            </a:fld>
            <a:endParaRPr lang="en-US"/>
          </a:p>
        </p:txBody>
      </p:sp>
      <p:sp>
        <p:nvSpPr>
          <p:cNvPr id="8" name="Chỗ dành sẵn cho Chân trang 7">
            <a:extLst>
              <a:ext uri="{FF2B5EF4-FFF2-40B4-BE49-F238E27FC236}">
                <a16:creationId xmlns:a16="http://schemas.microsoft.com/office/drawing/2014/main" id="{A2718AD5-B6AB-4DDD-815A-3960838873C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00486722-0792-4A76-AC96-74039431C24B}"/>
              </a:ext>
            </a:extLst>
          </p:cNvPr>
          <p:cNvSpPr>
            <a:spLocks noGrp="1"/>
          </p:cNvSpPr>
          <p:nvPr>
            <p:ph type="sldNum" sz="quarter" idx="12"/>
          </p:nvPr>
        </p:nvSpPr>
        <p:spPr/>
        <p:txBody>
          <a:bodyPr/>
          <a:lstStyle/>
          <a:p>
            <a:fld id="{71BE4DA0-6E9D-4A27-A5D5-F7887A9970CD}" type="slidenum">
              <a:rPr lang="en-US" smtClean="0"/>
              <a:t>‹#›</a:t>
            </a:fld>
            <a:endParaRPr lang="en-US"/>
          </a:p>
        </p:txBody>
      </p:sp>
    </p:spTree>
    <p:extLst>
      <p:ext uri="{BB962C8B-B14F-4D97-AF65-F5344CB8AC3E}">
        <p14:creationId xmlns:p14="http://schemas.microsoft.com/office/powerpoint/2010/main" val="2427835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2A3887-8AEE-418F-8105-8A17648EE9B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38E52D3-33E0-46D7-A58C-1D7635CE66CC}"/>
              </a:ext>
            </a:extLst>
          </p:cNvPr>
          <p:cNvSpPr>
            <a:spLocks noGrp="1"/>
          </p:cNvSpPr>
          <p:nvPr>
            <p:ph type="dt" sz="half" idx="10"/>
          </p:nvPr>
        </p:nvSpPr>
        <p:spPr/>
        <p:txBody>
          <a:bodyPr/>
          <a:lstStyle/>
          <a:p>
            <a:fld id="{83BE8F4F-1A11-494D-A9EA-54BF1D0F0426}" type="datetimeFigureOut">
              <a:rPr lang="en-US" smtClean="0"/>
              <a:t>09/10/2022</a:t>
            </a:fld>
            <a:endParaRPr lang="en-US"/>
          </a:p>
        </p:txBody>
      </p:sp>
      <p:sp>
        <p:nvSpPr>
          <p:cNvPr id="4" name="Chỗ dành sẵn cho Chân trang 3">
            <a:extLst>
              <a:ext uri="{FF2B5EF4-FFF2-40B4-BE49-F238E27FC236}">
                <a16:creationId xmlns:a16="http://schemas.microsoft.com/office/drawing/2014/main" id="{C9F05D23-7C17-4B56-9DCD-DE02915D03A5}"/>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5FF66BD-9943-4211-A2A4-E580C44BA05F}"/>
              </a:ext>
            </a:extLst>
          </p:cNvPr>
          <p:cNvSpPr>
            <a:spLocks noGrp="1"/>
          </p:cNvSpPr>
          <p:nvPr>
            <p:ph type="sldNum" sz="quarter" idx="12"/>
          </p:nvPr>
        </p:nvSpPr>
        <p:spPr/>
        <p:txBody>
          <a:bodyPr/>
          <a:lstStyle/>
          <a:p>
            <a:fld id="{71BE4DA0-6E9D-4A27-A5D5-F7887A9970CD}" type="slidenum">
              <a:rPr lang="en-US" smtClean="0"/>
              <a:t>‹#›</a:t>
            </a:fld>
            <a:endParaRPr lang="en-US"/>
          </a:p>
        </p:txBody>
      </p:sp>
    </p:spTree>
    <p:extLst>
      <p:ext uri="{BB962C8B-B14F-4D97-AF65-F5344CB8AC3E}">
        <p14:creationId xmlns:p14="http://schemas.microsoft.com/office/powerpoint/2010/main" val="3092455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8812CAA-3A9E-4362-9E60-79379744F711}"/>
              </a:ext>
            </a:extLst>
          </p:cNvPr>
          <p:cNvSpPr>
            <a:spLocks noGrp="1"/>
          </p:cNvSpPr>
          <p:nvPr>
            <p:ph type="dt" sz="half" idx="10"/>
          </p:nvPr>
        </p:nvSpPr>
        <p:spPr/>
        <p:txBody>
          <a:bodyPr/>
          <a:lstStyle/>
          <a:p>
            <a:fld id="{83BE8F4F-1A11-494D-A9EA-54BF1D0F0426}" type="datetimeFigureOut">
              <a:rPr lang="en-US" smtClean="0"/>
              <a:t>09/10/2022</a:t>
            </a:fld>
            <a:endParaRPr lang="en-US"/>
          </a:p>
        </p:txBody>
      </p:sp>
      <p:sp>
        <p:nvSpPr>
          <p:cNvPr id="3" name="Chỗ dành sẵn cho Chân trang 2">
            <a:extLst>
              <a:ext uri="{FF2B5EF4-FFF2-40B4-BE49-F238E27FC236}">
                <a16:creationId xmlns:a16="http://schemas.microsoft.com/office/drawing/2014/main" id="{B45BB297-DEFB-4DC0-9C8E-AC95A1DDE46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D24C1597-921B-4355-883C-125B4277A2C7}"/>
              </a:ext>
            </a:extLst>
          </p:cNvPr>
          <p:cNvSpPr>
            <a:spLocks noGrp="1"/>
          </p:cNvSpPr>
          <p:nvPr>
            <p:ph type="sldNum" sz="quarter" idx="12"/>
          </p:nvPr>
        </p:nvSpPr>
        <p:spPr/>
        <p:txBody>
          <a:bodyPr/>
          <a:lstStyle/>
          <a:p>
            <a:fld id="{71BE4DA0-6E9D-4A27-A5D5-F7887A9970CD}" type="slidenum">
              <a:rPr lang="en-US" smtClean="0"/>
              <a:t>‹#›</a:t>
            </a:fld>
            <a:endParaRPr lang="en-US"/>
          </a:p>
        </p:txBody>
      </p:sp>
    </p:spTree>
    <p:extLst>
      <p:ext uri="{BB962C8B-B14F-4D97-AF65-F5344CB8AC3E}">
        <p14:creationId xmlns:p14="http://schemas.microsoft.com/office/powerpoint/2010/main" val="4284053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5F54D01-7514-439A-8A30-C85F9AA1087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3BDC35F-0F1D-4FEC-BE37-FC4DB33C1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D577D2A9-9B52-465C-A024-212365760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B5C5C1F-2488-48EB-A261-737090B83231}"/>
              </a:ext>
            </a:extLst>
          </p:cNvPr>
          <p:cNvSpPr>
            <a:spLocks noGrp="1"/>
          </p:cNvSpPr>
          <p:nvPr>
            <p:ph type="dt" sz="half" idx="10"/>
          </p:nvPr>
        </p:nvSpPr>
        <p:spPr/>
        <p:txBody>
          <a:bodyPr/>
          <a:lstStyle/>
          <a:p>
            <a:fld id="{83BE8F4F-1A11-494D-A9EA-54BF1D0F0426}" type="datetimeFigureOut">
              <a:rPr lang="en-US" smtClean="0"/>
              <a:t>09/10/2022</a:t>
            </a:fld>
            <a:endParaRPr lang="en-US"/>
          </a:p>
        </p:txBody>
      </p:sp>
      <p:sp>
        <p:nvSpPr>
          <p:cNvPr id="6" name="Chỗ dành sẵn cho Chân trang 5">
            <a:extLst>
              <a:ext uri="{FF2B5EF4-FFF2-40B4-BE49-F238E27FC236}">
                <a16:creationId xmlns:a16="http://schemas.microsoft.com/office/drawing/2014/main" id="{55AB9552-DCC0-4601-A743-71C0E8F13B5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2F5C3D3-1226-428A-82B3-45E124862703}"/>
              </a:ext>
            </a:extLst>
          </p:cNvPr>
          <p:cNvSpPr>
            <a:spLocks noGrp="1"/>
          </p:cNvSpPr>
          <p:nvPr>
            <p:ph type="sldNum" sz="quarter" idx="12"/>
          </p:nvPr>
        </p:nvSpPr>
        <p:spPr/>
        <p:txBody>
          <a:bodyPr/>
          <a:lstStyle/>
          <a:p>
            <a:fld id="{71BE4DA0-6E9D-4A27-A5D5-F7887A9970CD}" type="slidenum">
              <a:rPr lang="en-US" smtClean="0"/>
              <a:t>‹#›</a:t>
            </a:fld>
            <a:endParaRPr lang="en-US"/>
          </a:p>
        </p:txBody>
      </p:sp>
    </p:spTree>
    <p:extLst>
      <p:ext uri="{BB962C8B-B14F-4D97-AF65-F5344CB8AC3E}">
        <p14:creationId xmlns:p14="http://schemas.microsoft.com/office/powerpoint/2010/main" val="4032735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4CA42A1-3353-4B13-BB13-E8EB40C2CDE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2904F85E-19AF-41F6-B5B6-DA7AED3A9A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0B6179C-8EB4-4F04-9DE1-550B5846A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D1DFD2E-B4AD-42E3-8995-7C110DFDAAC2}"/>
              </a:ext>
            </a:extLst>
          </p:cNvPr>
          <p:cNvSpPr>
            <a:spLocks noGrp="1"/>
          </p:cNvSpPr>
          <p:nvPr>
            <p:ph type="dt" sz="half" idx="10"/>
          </p:nvPr>
        </p:nvSpPr>
        <p:spPr/>
        <p:txBody>
          <a:bodyPr/>
          <a:lstStyle/>
          <a:p>
            <a:fld id="{83BE8F4F-1A11-494D-A9EA-54BF1D0F0426}" type="datetimeFigureOut">
              <a:rPr lang="en-US" smtClean="0"/>
              <a:t>09/10/2022</a:t>
            </a:fld>
            <a:endParaRPr lang="en-US"/>
          </a:p>
        </p:txBody>
      </p:sp>
      <p:sp>
        <p:nvSpPr>
          <p:cNvPr id="6" name="Chỗ dành sẵn cho Chân trang 5">
            <a:extLst>
              <a:ext uri="{FF2B5EF4-FFF2-40B4-BE49-F238E27FC236}">
                <a16:creationId xmlns:a16="http://schemas.microsoft.com/office/drawing/2014/main" id="{A472875A-A459-446A-B7A2-D9513722616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7F31543-128C-4CEA-AC1B-CFD9D64DC53A}"/>
              </a:ext>
            </a:extLst>
          </p:cNvPr>
          <p:cNvSpPr>
            <a:spLocks noGrp="1"/>
          </p:cNvSpPr>
          <p:nvPr>
            <p:ph type="sldNum" sz="quarter" idx="12"/>
          </p:nvPr>
        </p:nvSpPr>
        <p:spPr/>
        <p:txBody>
          <a:bodyPr/>
          <a:lstStyle/>
          <a:p>
            <a:fld id="{71BE4DA0-6E9D-4A27-A5D5-F7887A9970CD}" type="slidenum">
              <a:rPr lang="en-US" smtClean="0"/>
              <a:t>‹#›</a:t>
            </a:fld>
            <a:endParaRPr lang="en-US"/>
          </a:p>
        </p:txBody>
      </p:sp>
    </p:spTree>
    <p:extLst>
      <p:ext uri="{BB962C8B-B14F-4D97-AF65-F5344CB8AC3E}">
        <p14:creationId xmlns:p14="http://schemas.microsoft.com/office/powerpoint/2010/main" val="915479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1E07B74-4185-4870-A576-9A513E2ACA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4C51E8C-A4A0-4553-B55E-E0EB7B51D0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624C261-BF0A-4086-919E-C425AC825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E8F4F-1A11-494D-A9EA-54BF1D0F0426}" type="datetimeFigureOut">
              <a:rPr lang="en-US" smtClean="0"/>
              <a:t>09/10/2022</a:t>
            </a:fld>
            <a:endParaRPr lang="en-US"/>
          </a:p>
        </p:txBody>
      </p:sp>
      <p:sp>
        <p:nvSpPr>
          <p:cNvPr id="5" name="Chỗ dành sẵn cho Chân trang 4">
            <a:extLst>
              <a:ext uri="{FF2B5EF4-FFF2-40B4-BE49-F238E27FC236}">
                <a16:creationId xmlns:a16="http://schemas.microsoft.com/office/drawing/2014/main" id="{E8261910-5F63-45E0-81B6-B9D0D9126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7B58CC8-4C7B-4B14-9DBB-5322D9E32B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E4DA0-6E9D-4A27-A5D5-F7887A9970CD}" type="slidenum">
              <a:rPr lang="en-US" smtClean="0"/>
              <a:t>‹#›</a:t>
            </a:fld>
            <a:endParaRPr lang="en-US"/>
          </a:p>
        </p:txBody>
      </p:sp>
    </p:spTree>
    <p:extLst>
      <p:ext uri="{BB962C8B-B14F-4D97-AF65-F5344CB8AC3E}">
        <p14:creationId xmlns:p14="http://schemas.microsoft.com/office/powerpoint/2010/main" val="2148426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0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hyperlink" Target="http://www.google.com.vn/imgres?q=dau+khi&amp;um=1&amp;hl=vi&amp;sa=N&amp;rlz=1T4ADSA_enVN413VN414&amp;biw=1132&amp;bih=612&amp;tbs=isch:1&amp;tbnid=KYfu_d34avhxeM:&amp;imgrefurl=http://daukhi.vietnamnet.vn/vn/dong-chay-vang-den/1191/tap-doan-dau-khi-viet-nam-can-60-ty-usd-trong-5-nam-toi.html&amp;imgurl=http://daukhi.vietnamnet.vn/Resources/2011/01/14/09/20101202190542_daukhi3.jpg&amp;ei=_8J5TcbZO86HcfvCzKoE&amp;zoom=1&amp;w=400&amp;h=300" TargetMode="External"/><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hyperlink" Target="http://www.google.com.vn/imgres?q=dau+khi&amp;um=1&amp;hl=vi&amp;sa=N&amp;rlz=1T4ADSA_enVN413VN414&amp;biw=1132&amp;bih=612&amp;tbs=isch:1&amp;tbnid=9CNzmG2qXBi3CM:&amp;imgrefurl=http://vietbao.vn/The-thao/Nganh-Dau-khi-voi-nhung-su-menh-tien-phong/22008809/490/&amp;imgurl=http://a9.vietbao.vn/images/vi902/2011/2/22008809-20101209135705_12_2010_1291615715.jpg&amp;ei=_8J5TcbZO86HcfvCzKoE&amp;zoom=1&amp;w=462&amp;h=308" TargetMode="External"/><Relationship Id="rId4" Type="http://schemas.openxmlformats.org/officeDocument/2006/relationships/image" Target="../media/image74.jpeg"/></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65.png"/><Relationship Id="rId4" Type="http://schemas.openxmlformats.org/officeDocument/2006/relationships/image" Target="../media/image78.png"/></Relationships>
</file>

<file path=ppt/slides/_rels/slide10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11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hyperlink" Target="BCV_Dung%20CT1.pp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ngoài trời, vật thể ngoài trời, bao quanh&#10;&#10;Mô tả được tạo tự động">
            <a:extLst>
              <a:ext uri="{FF2B5EF4-FFF2-40B4-BE49-F238E27FC236}">
                <a16:creationId xmlns:a16="http://schemas.microsoft.com/office/drawing/2014/main" id="{DAD9498D-FE37-49F6-936D-5EBE3028154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897117" y="228593"/>
            <a:ext cx="6397765" cy="6400813"/>
          </a:xfrm>
          <a:prstGeom prst="rect">
            <a:avLst/>
          </a:prstGeom>
        </p:spPr>
      </p:pic>
      <p:pic>
        <p:nvPicPr>
          <p:cNvPr id="9" name="Hình ảnh 8">
            <a:extLst>
              <a:ext uri="{FF2B5EF4-FFF2-40B4-BE49-F238E27FC236}">
                <a16:creationId xmlns:a16="http://schemas.microsoft.com/office/drawing/2014/main" id="{59C94FEC-F52B-4255-A570-06D068F41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 y="0"/>
            <a:ext cx="12181859" cy="6858000"/>
          </a:xfrm>
          <a:prstGeom prst="rect">
            <a:avLst/>
          </a:prstGeom>
        </p:spPr>
      </p:pic>
      <p:sp>
        <p:nvSpPr>
          <p:cNvPr id="10" name="TextBox 4">
            <a:extLst>
              <a:ext uri="{FF2B5EF4-FFF2-40B4-BE49-F238E27FC236}">
                <a16:creationId xmlns:a16="http://schemas.microsoft.com/office/drawing/2014/main" id="{A4CBD9AF-CFAA-42F2-9CBF-EF9601CD00E6}"/>
              </a:ext>
            </a:extLst>
          </p:cNvPr>
          <p:cNvSpPr txBox="1">
            <a:spLocks noChangeArrowheads="1"/>
          </p:cNvSpPr>
          <p:nvPr/>
        </p:nvSpPr>
        <p:spPr bwMode="auto">
          <a:xfrm>
            <a:off x="1524000" y="409575"/>
            <a:ext cx="91440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a:solidFill>
                  <a:srgbClr val="0000FF"/>
                </a:solidFill>
              </a:rPr>
              <a:t>BỘ GIÁO DỤC VÀ ĐÀO TẠO</a:t>
            </a:r>
          </a:p>
          <a:p>
            <a:pPr algn="ctr">
              <a:spcBef>
                <a:spcPct val="0"/>
              </a:spcBef>
              <a:buFontTx/>
              <a:buNone/>
            </a:pPr>
            <a:r>
              <a:rPr lang="en-US" altLang="en-US" sz="2400" b="1">
                <a:solidFill>
                  <a:srgbClr val="0000FF"/>
                </a:solidFill>
              </a:rPr>
              <a:t>TRƯỜNG ĐẠI HỌC VINH</a:t>
            </a:r>
          </a:p>
          <a:p>
            <a:pPr algn="ctr">
              <a:spcBef>
                <a:spcPct val="0"/>
              </a:spcBef>
              <a:buFontTx/>
              <a:buNone/>
            </a:pPr>
            <a:r>
              <a:rPr lang="en-US" altLang="en-US" sz="2400" b="1">
                <a:solidFill>
                  <a:srgbClr val="0000FF"/>
                </a:solidFill>
              </a:rPr>
              <a:t>¯¯¯¯¯¯¯¯¯¯¯¯¯¯</a:t>
            </a:r>
            <a:endParaRPr lang="vi-VN" altLang="en-US" sz="2400" b="1">
              <a:solidFill>
                <a:srgbClr val="0000FF"/>
              </a:solidFill>
            </a:endParaRPr>
          </a:p>
        </p:txBody>
      </p:sp>
      <p:pic>
        <p:nvPicPr>
          <p:cNvPr id="11" name="Picture 1">
            <a:extLst>
              <a:ext uri="{FF2B5EF4-FFF2-40B4-BE49-F238E27FC236}">
                <a16:creationId xmlns:a16="http://schemas.microsoft.com/office/drawing/2014/main" id="{FB5981F0-0785-4872-941E-78845E3C66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2" y="333375"/>
            <a:ext cx="1188720" cy="118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89DBE28B-356A-4FBA-9598-DB9398CBA1A5}"/>
              </a:ext>
            </a:extLst>
          </p:cNvPr>
          <p:cNvSpPr txBox="1">
            <a:spLocks noChangeArrowheads="1"/>
          </p:cNvSpPr>
          <p:nvPr/>
        </p:nvSpPr>
        <p:spPr bwMode="auto">
          <a:xfrm>
            <a:off x="0" y="1752600"/>
            <a:ext cx="121920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ts val="600"/>
              </a:spcBef>
              <a:spcAft>
                <a:spcPts val="600"/>
              </a:spcAft>
              <a:buFontTx/>
              <a:buNone/>
            </a:pPr>
            <a:r>
              <a:rPr lang="en-US" altLang="en-US" sz="5500">
                <a:solidFill>
                  <a:srgbClr val="FF0000"/>
                </a:solidFill>
                <a:latin typeface="UTM HelvetIns" panose="02040603050506020204" pitchFamily="18" charset="0"/>
              </a:rPr>
              <a:t>TUẦN SINH HOẠT</a:t>
            </a:r>
          </a:p>
          <a:p>
            <a:pPr algn="ctr">
              <a:spcBef>
                <a:spcPts val="600"/>
              </a:spcBef>
              <a:spcAft>
                <a:spcPts val="600"/>
              </a:spcAft>
              <a:buFontTx/>
              <a:buNone/>
            </a:pPr>
            <a:r>
              <a:rPr lang="en-US" altLang="en-US" sz="4000">
                <a:solidFill>
                  <a:srgbClr val="0000FF"/>
                </a:solidFill>
                <a:latin typeface="UTM HelvetIns" panose="02040603050506020204" pitchFamily="18" charset="0"/>
              </a:rPr>
              <a:t>CÔNG DÂN - HỌC SINH, SINH VIÊN</a:t>
            </a:r>
          </a:p>
          <a:p>
            <a:pPr algn="ctr">
              <a:spcBef>
                <a:spcPts val="600"/>
              </a:spcBef>
              <a:spcAft>
                <a:spcPts val="600"/>
              </a:spcAft>
              <a:buFontTx/>
              <a:buNone/>
            </a:pPr>
            <a:r>
              <a:rPr lang="en-US" altLang="en-US" sz="4000">
                <a:solidFill>
                  <a:srgbClr val="0000FF"/>
                </a:solidFill>
                <a:latin typeface="UTM HelvetIns" panose="02040603050506020204" pitchFamily="18" charset="0"/>
              </a:rPr>
              <a:t>NĂM HỌC 2022 - 2023</a:t>
            </a:r>
          </a:p>
        </p:txBody>
      </p:sp>
    </p:spTree>
    <p:extLst>
      <p:ext uri="{BB962C8B-B14F-4D97-AF65-F5344CB8AC3E}">
        <p14:creationId xmlns:p14="http://schemas.microsoft.com/office/powerpoint/2010/main" val="213742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952206" y="243840"/>
            <a:ext cx="8795657" cy="1015663"/>
          </a:xfrm>
          <a:prstGeom prst="rect">
            <a:avLst/>
          </a:prstGeom>
          <a:noFill/>
        </p:spPr>
        <p:txBody>
          <a:bodyPr wrap="square" rtlCol="0">
            <a:spAutoFit/>
          </a:bodyPr>
          <a:lstStyle/>
          <a:p>
            <a:pPr algn="ctr"/>
            <a:r>
              <a:rPr lang="en-US" sz="3000" b="1">
                <a:solidFill>
                  <a:srgbClr val="FFFF00"/>
                </a:solidFill>
                <a:latin typeface="Times New Roman" panose="02020603050405020304" pitchFamily="18" charset="0"/>
                <a:cs typeface="Times New Roman" panose="02020603050405020304" pitchFamily="18" charset="0"/>
              </a:rPr>
              <a:t>ĐẠI HỘI ĐẠI BIỂU TOÀN QUỐC LẦN THỨ XIII CỦA ĐẢNG CỘNG SẢN VIỆT NAM</a:t>
            </a:r>
          </a:p>
        </p:txBody>
      </p:sp>
      <p:pic>
        <p:nvPicPr>
          <p:cNvPr id="6" name="Hình ảnh 5">
            <a:extLst>
              <a:ext uri="{FF2B5EF4-FFF2-40B4-BE49-F238E27FC236}">
                <a16:creationId xmlns:a16="http://schemas.microsoft.com/office/drawing/2014/main" id="{B0B5F9BA-B5BF-4518-8102-6064C8D86CFD}"/>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4"/>
            <a:ext cx="10515600" cy="4788535"/>
          </a:xfrm>
        </p:spPr>
        <p:txBody>
          <a:bodyPr>
            <a:noAutofit/>
          </a:bodyPr>
          <a:lstStyle/>
          <a:p>
            <a:pPr algn="just">
              <a:lnSpc>
                <a:spcPct val="115000"/>
              </a:lnSpc>
              <a:spcAft>
                <a:spcPts val="1000"/>
              </a:spcAft>
            </a:pPr>
            <a:r>
              <a:rPr lang="en-US" sz="2500" b="1">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Ba đột phá chiến lược:</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Hoàn thiện đồng bộ thể chế</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Phát triển nguồn nhân lực</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Xây dựng hệ thống kết cấu hạ tầng đồng bộ, hiện đại</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36317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http://upload.wikimedia.org/wikipedia/commons/a/a2/Relief_Map_of_South_China_Sea.png">
            <a:extLst>
              <a:ext uri="{FF2B5EF4-FFF2-40B4-BE49-F238E27FC236}">
                <a16:creationId xmlns:a16="http://schemas.microsoft.com/office/drawing/2014/main" id="{3B5A887C-639C-52BA-7B9A-F44B771A0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463" y="0"/>
            <a:ext cx="6332537"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a:extLst>
              <a:ext uri="{FF2B5EF4-FFF2-40B4-BE49-F238E27FC236}">
                <a16:creationId xmlns:a16="http://schemas.microsoft.com/office/drawing/2014/main" id="{688B2AE5-6861-8BB4-2F8E-347C3110CD9D}"/>
              </a:ext>
            </a:extLst>
          </p:cNvPr>
          <p:cNvSpPr txBox="1">
            <a:spLocks noChangeArrowheads="1"/>
          </p:cNvSpPr>
          <p:nvPr/>
        </p:nvSpPr>
        <p:spPr bwMode="auto">
          <a:xfrm>
            <a:off x="1189038" y="457200"/>
            <a:ext cx="2514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30000"/>
              </a:lnSpc>
              <a:spcBef>
                <a:spcPct val="0"/>
              </a:spcBef>
              <a:buClrTx/>
              <a:buSzTx/>
              <a:buFontTx/>
              <a:buNone/>
            </a:pPr>
            <a:r>
              <a:rPr lang="en-US" altLang="en-US" sz="2800" b="1">
                <a:solidFill>
                  <a:srgbClr val="FF0000"/>
                </a:solidFill>
              </a:rPr>
              <a:t>BIỂN ĐÔNG</a:t>
            </a:r>
          </a:p>
        </p:txBody>
      </p:sp>
      <p:sp>
        <p:nvSpPr>
          <p:cNvPr id="17412" name="TextBox 2">
            <a:extLst>
              <a:ext uri="{FF2B5EF4-FFF2-40B4-BE49-F238E27FC236}">
                <a16:creationId xmlns:a16="http://schemas.microsoft.com/office/drawing/2014/main" id="{E6BA49AE-6681-5C10-A066-06992B2D9064}"/>
              </a:ext>
            </a:extLst>
          </p:cNvPr>
          <p:cNvSpPr txBox="1">
            <a:spLocks noChangeArrowheads="1"/>
          </p:cNvSpPr>
          <p:nvPr/>
        </p:nvSpPr>
        <p:spPr bwMode="auto">
          <a:xfrm>
            <a:off x="703263" y="1382713"/>
            <a:ext cx="34877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000" i="1">
                <a:solidFill>
                  <a:srgbClr val="0000FF"/>
                </a:solidFill>
                <a:latin typeface="UTM Swiss Condensed" panose="02000500000000000000" pitchFamily="2" charset="0"/>
              </a:rPr>
              <a:t>Tên gọi:</a:t>
            </a:r>
          </a:p>
          <a:p>
            <a:pPr eaLnBrk="1" hangingPunct="1">
              <a:spcBef>
                <a:spcPct val="0"/>
              </a:spcBef>
              <a:buClrTx/>
              <a:buSzTx/>
              <a:buFontTx/>
              <a:buNone/>
            </a:pPr>
            <a:endParaRPr lang="en-US" altLang="en-US" sz="2000">
              <a:solidFill>
                <a:srgbClr val="0000FF"/>
              </a:solidFill>
              <a:latin typeface="UTM Swiss Condensed" panose="02000500000000000000" pitchFamily="2" charset="0"/>
            </a:endParaRPr>
          </a:p>
          <a:p>
            <a:pPr eaLnBrk="1" hangingPunct="1">
              <a:spcBef>
                <a:spcPct val="0"/>
              </a:spcBef>
              <a:buClrTx/>
              <a:buSzTx/>
              <a:buFontTx/>
              <a:buNone/>
            </a:pPr>
            <a:r>
              <a:rPr lang="en-US" altLang="en-US" sz="2000">
                <a:solidFill>
                  <a:srgbClr val="0000FF"/>
                </a:solidFill>
                <a:latin typeface="UTM Swiss Condensed" panose="02000500000000000000" pitchFamily="2" charset="0"/>
              </a:rPr>
              <a:t>- </a:t>
            </a:r>
            <a:r>
              <a:rPr lang="en-US" altLang="en-US" sz="2000" b="1">
                <a:solidFill>
                  <a:srgbClr val="0000FF"/>
                </a:solidFill>
                <a:latin typeface="UTM Swiss Condensed" panose="02000500000000000000" pitchFamily="2" charset="0"/>
              </a:rPr>
              <a:t>BIỂN ĐÔNG</a:t>
            </a:r>
          </a:p>
          <a:p>
            <a:pPr eaLnBrk="1" hangingPunct="1">
              <a:spcBef>
                <a:spcPct val="0"/>
              </a:spcBef>
              <a:buClrTx/>
              <a:buSzTx/>
              <a:buFontTx/>
              <a:buNone/>
            </a:pPr>
            <a:r>
              <a:rPr lang="vi-VN" altLang="en-US" sz="2000">
                <a:solidFill>
                  <a:srgbClr val="0000FF"/>
                </a:solidFill>
                <a:latin typeface="UTM Swiss Condensed" panose="02000500000000000000" pitchFamily="2" charset="0"/>
              </a:rPr>
              <a:t>(vùng biển đông Việt Nam)</a:t>
            </a:r>
            <a:endParaRPr lang="en-US" altLang="en-US" sz="2000">
              <a:solidFill>
                <a:srgbClr val="0000FF"/>
              </a:solidFill>
              <a:latin typeface="UTM Swiss Condensed" panose="02000500000000000000" pitchFamily="2" charset="0"/>
            </a:endParaRPr>
          </a:p>
          <a:p>
            <a:pPr eaLnBrk="1" hangingPunct="1">
              <a:spcBef>
                <a:spcPct val="0"/>
              </a:spcBef>
              <a:buClrTx/>
              <a:buSzTx/>
              <a:buFontTx/>
              <a:buNone/>
            </a:pPr>
            <a:endParaRPr lang="en-US" altLang="en-US" sz="2000">
              <a:solidFill>
                <a:srgbClr val="0000FF"/>
              </a:solidFill>
              <a:latin typeface="UTM Swiss Condensed" panose="02000500000000000000" pitchFamily="2" charset="0"/>
            </a:endParaRPr>
          </a:p>
          <a:p>
            <a:pPr eaLnBrk="1" hangingPunct="1">
              <a:spcBef>
                <a:spcPct val="0"/>
              </a:spcBef>
              <a:buClrTx/>
              <a:buSzTx/>
              <a:buFontTx/>
              <a:buNone/>
            </a:pPr>
            <a:r>
              <a:rPr lang="en-US" altLang="en-US" sz="2000">
                <a:solidFill>
                  <a:srgbClr val="0000FF"/>
                </a:solidFill>
                <a:latin typeface="UTM Swiss Condensed" panose="02000500000000000000" pitchFamily="2" charset="0"/>
              </a:rPr>
              <a:t>- </a:t>
            </a:r>
            <a:r>
              <a:rPr lang="en-US" altLang="en-US" sz="2000" b="1">
                <a:solidFill>
                  <a:srgbClr val="0000FF"/>
                </a:solidFill>
                <a:latin typeface="UTM Swiss Condensed" panose="02000500000000000000" pitchFamily="2" charset="0"/>
              </a:rPr>
              <a:t>SOUTH CHINA SEA</a:t>
            </a:r>
          </a:p>
          <a:p>
            <a:pPr eaLnBrk="1" hangingPunct="1">
              <a:spcBef>
                <a:spcPct val="0"/>
              </a:spcBef>
              <a:buClrTx/>
              <a:buSzTx/>
              <a:buFontTx/>
              <a:buNone/>
            </a:pPr>
            <a:endParaRPr lang="en-US" altLang="en-US" sz="2000">
              <a:solidFill>
                <a:srgbClr val="0000FF"/>
              </a:solidFill>
              <a:latin typeface="UTM Swiss Condensed" panose="02000500000000000000" pitchFamily="2" charset="0"/>
            </a:endParaRPr>
          </a:p>
          <a:p>
            <a:pPr eaLnBrk="1" hangingPunct="1">
              <a:spcBef>
                <a:spcPct val="0"/>
              </a:spcBef>
              <a:buClrTx/>
              <a:buSzTx/>
              <a:buFontTx/>
              <a:buNone/>
            </a:pPr>
            <a:r>
              <a:rPr lang="en-US" altLang="en-US" sz="2000">
                <a:solidFill>
                  <a:srgbClr val="0000FF"/>
                </a:solidFill>
                <a:latin typeface="UTM Swiss Condensed" panose="02000500000000000000" pitchFamily="2" charset="0"/>
              </a:rPr>
              <a:t>- </a:t>
            </a:r>
            <a:r>
              <a:rPr lang="en-US" altLang="en-US" sz="2000" b="1">
                <a:solidFill>
                  <a:srgbClr val="0000FF"/>
                </a:solidFill>
                <a:latin typeface="UTM Swiss Condensed" panose="02000500000000000000" pitchFamily="2" charset="0"/>
              </a:rPr>
              <a:t>NAM HẢI</a:t>
            </a:r>
          </a:p>
          <a:p>
            <a:pPr eaLnBrk="1" hangingPunct="1">
              <a:spcBef>
                <a:spcPct val="0"/>
              </a:spcBef>
              <a:buClrTx/>
              <a:buSzTx/>
              <a:buFontTx/>
              <a:buNone/>
            </a:pPr>
            <a:r>
              <a:rPr lang="en-US" altLang="en-US" sz="2000">
                <a:solidFill>
                  <a:srgbClr val="0000FF"/>
                </a:solidFill>
                <a:latin typeface="UTM Swiss Condensed" panose="02000500000000000000" pitchFamily="2" charset="0"/>
              </a:rPr>
              <a:t>(Nam Trung Quốc Hải)</a:t>
            </a:r>
          </a:p>
          <a:p>
            <a:pPr eaLnBrk="1" hangingPunct="1">
              <a:spcBef>
                <a:spcPct val="0"/>
              </a:spcBef>
              <a:buClrTx/>
              <a:buSzTx/>
              <a:buFontTx/>
              <a:buNone/>
            </a:pPr>
            <a:endParaRPr lang="en-US" altLang="en-US" sz="2000">
              <a:solidFill>
                <a:srgbClr val="0000FF"/>
              </a:solidFill>
              <a:latin typeface="UTM Swiss Condensed" panose="02000500000000000000" pitchFamily="2" charset="0"/>
            </a:endParaRPr>
          </a:p>
          <a:p>
            <a:pPr eaLnBrk="1" hangingPunct="1">
              <a:spcBef>
                <a:spcPct val="0"/>
              </a:spcBef>
              <a:buClrTx/>
              <a:buSzTx/>
              <a:buFontTx/>
              <a:buNone/>
            </a:pPr>
            <a:r>
              <a:rPr lang="en-US" altLang="en-US" sz="2000">
                <a:solidFill>
                  <a:srgbClr val="0000FF"/>
                </a:solidFill>
                <a:latin typeface="UTM Swiss Condensed" panose="02000500000000000000" pitchFamily="2" charset="0"/>
              </a:rPr>
              <a:t>- </a:t>
            </a:r>
            <a:r>
              <a:rPr lang="en-US" altLang="en-US" sz="2000" b="1">
                <a:solidFill>
                  <a:srgbClr val="0000FF"/>
                </a:solidFill>
                <a:latin typeface="UTM Swiss Condensed" panose="02000500000000000000" pitchFamily="2" charset="0"/>
              </a:rPr>
              <a:t>B</a:t>
            </a:r>
            <a:r>
              <a:rPr lang="vi-VN" altLang="en-US" sz="2000" b="1">
                <a:solidFill>
                  <a:srgbClr val="0000FF"/>
                </a:solidFill>
                <a:latin typeface="UTM Swiss Condensed" panose="02000500000000000000" pitchFamily="2" charset="0"/>
              </a:rPr>
              <a:t>IỂN LUZÓN</a:t>
            </a:r>
            <a:endParaRPr lang="en-US" altLang="en-US" sz="2000" b="1">
              <a:solidFill>
                <a:srgbClr val="0000FF"/>
              </a:solidFill>
              <a:latin typeface="UTM Swiss Condensed" panose="02000500000000000000" pitchFamily="2" charset="0"/>
            </a:endParaRPr>
          </a:p>
          <a:p>
            <a:pPr eaLnBrk="1" hangingPunct="1">
              <a:spcBef>
                <a:spcPct val="0"/>
              </a:spcBef>
              <a:buClrTx/>
              <a:buSzTx/>
              <a:buFontTx/>
              <a:buNone/>
            </a:pPr>
            <a:r>
              <a:rPr lang="en-US" altLang="en-US" sz="2000">
                <a:solidFill>
                  <a:srgbClr val="0000FF"/>
                </a:solidFill>
                <a:latin typeface="UTM Swiss Condensed" panose="02000500000000000000" pitchFamily="2" charset="0"/>
              </a:rPr>
              <a:t>(T</a:t>
            </a:r>
            <a:r>
              <a:rPr lang="vi-VN" altLang="en-US" sz="2000">
                <a:solidFill>
                  <a:srgbClr val="0000FF"/>
                </a:solidFill>
                <a:latin typeface="UTM Swiss Condensed" panose="02000500000000000000" pitchFamily="2" charset="0"/>
              </a:rPr>
              <a:t>heo tên hòn đảo Luzon của Philippine</a:t>
            </a:r>
            <a:r>
              <a:rPr lang="en-US" altLang="en-US" sz="2000">
                <a:solidFill>
                  <a:srgbClr val="0000FF"/>
                </a:solidFill>
                <a:latin typeface="UTM Swiss Condensed" panose="02000500000000000000" pitchFamily="2" charset="0"/>
              </a:rPr>
              <a: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a:extLst>
              <a:ext uri="{FF2B5EF4-FFF2-40B4-BE49-F238E27FC236}">
                <a16:creationId xmlns:a16="http://schemas.microsoft.com/office/drawing/2014/main" id="{B4AD07AF-7116-ACC9-BFD8-B23F0A6412DA}"/>
              </a:ext>
            </a:extLst>
          </p:cNvPr>
          <p:cNvSpPr txBox="1">
            <a:spLocks noChangeArrowheads="1"/>
          </p:cNvSpPr>
          <p:nvPr/>
        </p:nvSpPr>
        <p:spPr bwMode="auto">
          <a:xfrm>
            <a:off x="2727325" y="52197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vi-VN" altLang="en-US" sz="1800">
              <a:latin typeface="Times New Roman" panose="02020603050405020304" pitchFamily="18" charset="0"/>
            </a:endParaRPr>
          </a:p>
        </p:txBody>
      </p:sp>
      <p:sp>
        <p:nvSpPr>
          <p:cNvPr id="19459" name="Text Box 7">
            <a:extLst>
              <a:ext uri="{FF2B5EF4-FFF2-40B4-BE49-F238E27FC236}">
                <a16:creationId xmlns:a16="http://schemas.microsoft.com/office/drawing/2014/main" id="{D6DFCEDE-57B8-EBF8-CE67-0D8BC853E7B6}"/>
              </a:ext>
            </a:extLst>
          </p:cNvPr>
          <p:cNvSpPr txBox="1">
            <a:spLocks noChangeArrowheads="1"/>
          </p:cNvSpPr>
          <p:nvPr/>
        </p:nvSpPr>
        <p:spPr bwMode="auto">
          <a:xfrm>
            <a:off x="2362200" y="5880100"/>
            <a:ext cx="7467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rgbClr val="FF0000"/>
                </a:solidFill>
                <a:latin typeface="Times New Roman" panose="02020603050405020304" pitchFamily="18" charset="0"/>
              </a:rPr>
              <a:t>Các vùng biển của Việt Nam theo quy định của</a:t>
            </a:r>
          </a:p>
          <a:p>
            <a:pPr algn="ctr" eaLnBrk="1" hangingPunct="1">
              <a:spcBef>
                <a:spcPct val="0"/>
              </a:spcBef>
              <a:buClrTx/>
              <a:buSzTx/>
              <a:buFontTx/>
              <a:buNone/>
            </a:pPr>
            <a:r>
              <a:rPr lang="en-US" altLang="en-US" sz="2400" b="1">
                <a:solidFill>
                  <a:srgbClr val="FF0000"/>
                </a:solidFill>
                <a:latin typeface="Times New Roman" panose="02020603050405020304" pitchFamily="18" charset="0"/>
              </a:rPr>
              <a:t>Công ước Liên Hiệp Quốc về Luật biển 1982</a:t>
            </a:r>
          </a:p>
        </p:txBody>
      </p:sp>
      <p:pic>
        <p:nvPicPr>
          <p:cNvPr id="19460" name="Picture 4">
            <a:extLst>
              <a:ext uri="{FF2B5EF4-FFF2-40B4-BE49-F238E27FC236}">
                <a16:creationId xmlns:a16="http://schemas.microsoft.com/office/drawing/2014/main" id="{F8BA3814-18D9-7251-8C22-BBD782A06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0" y="0"/>
            <a:ext cx="3048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vung-bien">
            <a:extLst>
              <a:ext uri="{FF2B5EF4-FFF2-40B4-BE49-F238E27FC236}">
                <a16:creationId xmlns:a16="http://schemas.microsoft.com/office/drawing/2014/main" id="{212BFBF1-7695-D95A-BFD9-B22ECA32E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813" y="292100"/>
            <a:ext cx="9350375"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02915CD6-8C9F-9DB9-DA8D-B36F850C5C3D}"/>
              </a:ext>
            </a:extLst>
          </p:cNvPr>
          <p:cNvSpPr>
            <a:spLocks noGrp="1" noChangeArrowheads="1"/>
          </p:cNvSpPr>
          <p:nvPr>
            <p:ph type="body" idx="1"/>
          </p:nvPr>
        </p:nvSpPr>
        <p:spPr>
          <a:xfrm>
            <a:off x="1939925" y="6340475"/>
            <a:ext cx="2286000" cy="373063"/>
          </a:xfrm>
        </p:spPr>
        <p:txBody>
          <a:bodyPr anchor="ctr"/>
          <a:lstStyle/>
          <a:p>
            <a:pPr algn="ctr" eaLnBrk="1" hangingPunct="1">
              <a:lnSpc>
                <a:spcPct val="80000"/>
              </a:lnSpc>
              <a:buFont typeface="Wingdings" panose="05000000000000000000" pitchFamily="2" charset="2"/>
              <a:buNone/>
            </a:pPr>
            <a:r>
              <a:rPr lang="vi-VN" altLang="en-US" sz="2100"/>
              <a:t>Đánh cá biển</a:t>
            </a:r>
          </a:p>
        </p:txBody>
      </p:sp>
      <p:pic>
        <p:nvPicPr>
          <p:cNvPr id="21507" name="Picture 6" descr="397193">
            <a:extLst>
              <a:ext uri="{FF2B5EF4-FFF2-40B4-BE49-F238E27FC236}">
                <a16:creationId xmlns:a16="http://schemas.microsoft.com/office/drawing/2014/main" id="{BDA569FC-7C6D-DBD6-9A75-8852BC556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438150"/>
            <a:ext cx="4292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8">
            <a:extLst>
              <a:ext uri="{FF2B5EF4-FFF2-40B4-BE49-F238E27FC236}">
                <a16:creationId xmlns:a16="http://schemas.microsoft.com/office/drawing/2014/main" id="{DF286463-0C5C-D905-A757-3FDEAB6C395A}"/>
              </a:ext>
            </a:extLst>
          </p:cNvPr>
          <p:cNvSpPr txBox="1">
            <a:spLocks noChangeArrowheads="1"/>
          </p:cNvSpPr>
          <p:nvPr/>
        </p:nvSpPr>
        <p:spPr bwMode="auto">
          <a:xfrm>
            <a:off x="7277100" y="5946775"/>
            <a:ext cx="3124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vi-VN" altLang="en-US" sz="2100"/>
              <a:t>Rong biển</a:t>
            </a:r>
          </a:p>
        </p:txBody>
      </p:sp>
      <p:pic>
        <p:nvPicPr>
          <p:cNvPr id="21509" name="Picture 6">
            <a:extLst>
              <a:ext uri="{FF2B5EF4-FFF2-40B4-BE49-F238E27FC236}">
                <a16:creationId xmlns:a16="http://schemas.microsoft.com/office/drawing/2014/main" id="{2226FAFD-B312-B32C-26A6-4A8BE64770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0" y="0"/>
            <a:ext cx="3048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rong-bien">
            <a:extLst>
              <a:ext uri="{FF2B5EF4-FFF2-40B4-BE49-F238E27FC236}">
                <a16:creationId xmlns:a16="http://schemas.microsoft.com/office/drawing/2014/main" id="{0B07FEF1-5301-6D6F-92E2-086168D8F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526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4">
            <a:extLst>
              <a:ext uri="{FF2B5EF4-FFF2-40B4-BE49-F238E27FC236}">
                <a16:creationId xmlns:a16="http://schemas.microsoft.com/office/drawing/2014/main" id="{5098F1D2-E62E-D4CB-EB25-D47EFBB60604}"/>
              </a:ext>
            </a:extLst>
          </p:cNvPr>
          <p:cNvSpPr>
            <a:spLocks noChangeArrowheads="1"/>
          </p:cNvSpPr>
          <p:nvPr/>
        </p:nvSpPr>
        <p:spPr bwMode="auto">
          <a:xfrm>
            <a:off x="7699375" y="692150"/>
            <a:ext cx="2286000" cy="368300"/>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27000" dir="8587806" algn="ctr" rotWithShape="0">
                    <a:srgbClr val="800000"/>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pt-BR" altLang="en-US" sz="1800" b="1">
                <a:solidFill>
                  <a:srgbClr val="FFFF00"/>
                </a:solidFill>
                <a:latin typeface="Times New Roman" panose="02020603050405020304" pitchFamily="18" charset="0"/>
              </a:rPr>
              <a:t>VỀ </a:t>
            </a:r>
            <a:r>
              <a:rPr lang="vi-VN" altLang="en-US" sz="1800" b="1">
                <a:solidFill>
                  <a:srgbClr val="FFFF00"/>
                </a:solidFill>
                <a:latin typeface="Times New Roman" panose="02020603050405020304" pitchFamily="18" charset="0"/>
              </a:rPr>
              <a:t>TÀI NGUYÊN</a:t>
            </a:r>
            <a:endParaRPr lang="en-US" altLang="en-US" sz="2800" b="1">
              <a:solidFill>
                <a:srgbClr val="FFFF00"/>
              </a:solidFill>
              <a:latin typeface="Times New Roman" panose="02020603050405020304"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9C77775B-99E3-158E-B55A-E5C13E7709AD}"/>
              </a:ext>
            </a:extLst>
          </p:cNvPr>
          <p:cNvSpPr>
            <a:spLocks noGrp="1" noChangeArrowheads="1"/>
          </p:cNvSpPr>
          <p:nvPr>
            <p:ph type="body" idx="1"/>
          </p:nvPr>
        </p:nvSpPr>
        <p:spPr>
          <a:xfrm>
            <a:off x="1981200" y="1752600"/>
            <a:ext cx="8229600" cy="4411663"/>
          </a:xfrm>
        </p:spPr>
        <p:txBody>
          <a:bodyPr/>
          <a:lstStyle/>
          <a:p>
            <a:pPr eaLnBrk="1" hangingPunct="1"/>
            <a:endParaRPr lang="vi-VN" altLang="en-US"/>
          </a:p>
        </p:txBody>
      </p:sp>
      <p:sp>
        <p:nvSpPr>
          <p:cNvPr id="22531" name="Rectangle 5">
            <a:extLst>
              <a:ext uri="{FF2B5EF4-FFF2-40B4-BE49-F238E27FC236}">
                <a16:creationId xmlns:a16="http://schemas.microsoft.com/office/drawing/2014/main" id="{4AFE23D1-6DD1-082F-BA82-A516BCF61A0B}"/>
              </a:ext>
            </a:extLst>
          </p:cNvPr>
          <p:cNvSpPr>
            <a:spLocks noChangeArrowheads="1"/>
          </p:cNvSpPr>
          <p:nvPr/>
        </p:nvSpPr>
        <p:spPr bwMode="auto">
          <a:xfrm>
            <a:off x="1524000" y="227013"/>
            <a:ext cx="2133600" cy="368300"/>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27000" dir="8587806" algn="ctr" rotWithShape="0">
                    <a:srgbClr val="800000"/>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pt-BR" altLang="en-US" sz="1800" b="1">
                <a:solidFill>
                  <a:srgbClr val="FFFF00"/>
                </a:solidFill>
                <a:latin typeface="Times New Roman" panose="02020603050405020304" pitchFamily="18" charset="0"/>
              </a:rPr>
              <a:t>VỀ </a:t>
            </a:r>
            <a:r>
              <a:rPr lang="vi-VN" altLang="en-US" sz="1800" b="1">
                <a:solidFill>
                  <a:srgbClr val="FFFF00"/>
                </a:solidFill>
                <a:latin typeface="Times New Roman" panose="02020603050405020304" pitchFamily="18" charset="0"/>
              </a:rPr>
              <a:t>DU LỊCH</a:t>
            </a:r>
            <a:endParaRPr lang="en-US" altLang="en-US" sz="2800" b="1">
              <a:solidFill>
                <a:srgbClr val="FFFF00"/>
              </a:solidFill>
              <a:latin typeface="Times New Roman" panose="02020603050405020304" pitchFamily="18" charset="0"/>
            </a:endParaRPr>
          </a:p>
        </p:txBody>
      </p:sp>
      <p:pic>
        <p:nvPicPr>
          <p:cNvPr id="22532" name="Picture 5">
            <a:extLst>
              <a:ext uri="{FF2B5EF4-FFF2-40B4-BE49-F238E27FC236}">
                <a16:creationId xmlns:a16="http://schemas.microsoft.com/office/drawing/2014/main" id="{B641C6E1-E0D0-FBE0-CFC2-1B1949E5A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8250" y="0"/>
            <a:ext cx="3048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descr="tuanchauhalong">
            <a:extLst>
              <a:ext uri="{FF2B5EF4-FFF2-40B4-BE49-F238E27FC236}">
                <a16:creationId xmlns:a16="http://schemas.microsoft.com/office/drawing/2014/main" id="{7BB54AFD-DB1B-190A-3D85-0DE9894DE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22313"/>
            <a:ext cx="9144000"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1">
            <a:extLst>
              <a:ext uri="{FF2B5EF4-FFF2-40B4-BE49-F238E27FC236}">
                <a16:creationId xmlns:a16="http://schemas.microsoft.com/office/drawing/2014/main" id="{46E524CC-1B63-F185-8DC6-80EDD11143BE}"/>
              </a:ext>
            </a:extLst>
          </p:cNvPr>
          <p:cNvSpPr txBox="1">
            <a:spLocks noChangeArrowheads="1"/>
          </p:cNvSpPr>
          <p:nvPr/>
        </p:nvSpPr>
        <p:spPr bwMode="auto">
          <a:xfrm>
            <a:off x="6554788" y="239713"/>
            <a:ext cx="3656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i="1">
                <a:solidFill>
                  <a:srgbClr val="FF0000"/>
                </a:solidFill>
              </a:rPr>
              <a:t>Vịnh Hạ Long - kỳ quan thế giới</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a:extLst>
              <a:ext uri="{FF2B5EF4-FFF2-40B4-BE49-F238E27FC236}">
                <a16:creationId xmlns:a16="http://schemas.microsoft.com/office/drawing/2014/main" id="{50F6FCEF-73E8-1255-A576-CD8DCD514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00088"/>
            <a:ext cx="91440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6">
            <a:extLst>
              <a:ext uri="{FF2B5EF4-FFF2-40B4-BE49-F238E27FC236}">
                <a16:creationId xmlns:a16="http://schemas.microsoft.com/office/drawing/2014/main" id="{BD4D5ECF-6C14-C509-9F73-D73BC59EBAB9}"/>
              </a:ext>
            </a:extLst>
          </p:cNvPr>
          <p:cNvSpPr>
            <a:spLocks noChangeArrowheads="1"/>
          </p:cNvSpPr>
          <p:nvPr/>
        </p:nvSpPr>
        <p:spPr bwMode="auto">
          <a:xfrm>
            <a:off x="1524000" y="152400"/>
            <a:ext cx="2362200" cy="369888"/>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27000" dir="8587806" algn="ctr" rotWithShape="0">
                    <a:srgbClr val="800000"/>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pt-BR" altLang="en-US" sz="1800" b="1">
                <a:solidFill>
                  <a:srgbClr val="FFFF00"/>
                </a:solidFill>
                <a:latin typeface="Times New Roman" panose="02020603050405020304" pitchFamily="18" charset="0"/>
              </a:rPr>
              <a:t>VỀ GIAO THÔNG</a:t>
            </a:r>
            <a:endParaRPr lang="en-US" altLang="en-US" sz="2800" b="1">
              <a:solidFill>
                <a:srgbClr val="FFFF00"/>
              </a:solidFill>
              <a:latin typeface="Times New Roman" panose="02020603050405020304" pitchFamily="18"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8E96C6E-3B1C-D515-C029-C045546707DC}"/>
              </a:ext>
            </a:extLst>
          </p:cNvPr>
          <p:cNvSpPr>
            <a:spLocks noChangeArrowheads="1"/>
          </p:cNvSpPr>
          <p:nvPr/>
        </p:nvSpPr>
        <p:spPr bwMode="auto">
          <a:xfrm>
            <a:off x="1600200" y="6172200"/>
            <a:ext cx="8991600" cy="596900"/>
          </a:xfrm>
          <a:prstGeom prst="rect">
            <a:avLst/>
          </a:prstGeom>
          <a:solidFill>
            <a:srgbClr val="FFFF99"/>
          </a:solidFill>
          <a:ln w="381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buFont typeface="Wingdings" panose="05000000000000000000" pitchFamily="2" charset="2"/>
              <a:buNone/>
            </a:pPr>
            <a:r>
              <a:rPr lang="pt-BR" altLang="en-US" sz="2100" b="1"/>
              <a:t>LÀ 1 TRONG 4 KHU VỰC DẦU KHÍ CÒN TRÊN BIỂN CỦA THẾ GIỚI</a:t>
            </a:r>
            <a:endParaRPr lang="en-US" altLang="en-US" sz="2100" b="1">
              <a:latin typeface=".VnCooperH" panose="020B7200000000000000" pitchFamily="34" charset="0"/>
            </a:endParaRPr>
          </a:p>
        </p:txBody>
      </p:sp>
      <p:pic>
        <p:nvPicPr>
          <p:cNvPr id="25603" name="KYfu_d34avhxeM:b" descr="ANd9GcRgemBY4-whoiKgzgpIhcDefVHFPHlHrM6J72QH6JB1ScXK0iWP">
            <a:hlinkClick r:id="rId3"/>
            <a:extLst>
              <a:ext uri="{FF2B5EF4-FFF2-40B4-BE49-F238E27FC236}">
                <a16:creationId xmlns:a16="http://schemas.microsoft.com/office/drawing/2014/main" id="{D9FE24B2-89A1-5842-721C-2927DA1CA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3806825"/>
            <a:ext cx="3905250" cy="2293938"/>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205175" dir="1308085" algn="ctr" rotWithShape="0">
                    <a:srgbClr val="FF6699">
                      <a:alpha val="50000"/>
                    </a:srgbClr>
                  </a:outerShdw>
                </a:effectLst>
              </a14:hiddenEffects>
            </a:ext>
          </a:extLst>
        </p:spPr>
      </p:pic>
      <p:pic>
        <p:nvPicPr>
          <p:cNvPr id="25604" name="9CNzmG2qXBi3CM:b" descr="ANd9GcQjpx-pVWiitvcVKLjMbLd7pv4YqBLl5890HY5DzoAEljbesSCIpg">
            <a:hlinkClick r:id="rId5"/>
            <a:extLst>
              <a:ext uri="{FF2B5EF4-FFF2-40B4-BE49-F238E27FC236}">
                <a16:creationId xmlns:a16="http://schemas.microsoft.com/office/drawing/2014/main" id="{D0D390A6-3402-A708-C8BE-ED138CB00B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803275"/>
            <a:ext cx="3886200" cy="2792413"/>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65588" dir="19651728" algn="ctr" rotWithShape="0">
                    <a:srgbClr val="336600"/>
                  </a:outerShdw>
                </a:effectLst>
              </a14:hiddenEffects>
            </a:ext>
          </a:extLst>
        </p:spPr>
      </p:pic>
      <p:pic>
        <p:nvPicPr>
          <p:cNvPr id="25605" name="Picture 7" descr="2">
            <a:extLst>
              <a:ext uri="{FF2B5EF4-FFF2-40B4-BE49-F238E27FC236}">
                <a16:creationId xmlns:a16="http://schemas.microsoft.com/office/drawing/2014/main" id="{AA196079-8298-27C9-7EB4-7DD8E3B8D7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214313"/>
            <a:ext cx="5610225" cy="595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6">
            <a:extLst>
              <a:ext uri="{FF2B5EF4-FFF2-40B4-BE49-F238E27FC236}">
                <a16:creationId xmlns:a16="http://schemas.microsoft.com/office/drawing/2014/main" id="{E5714C06-98FC-4C88-B098-F012CB8F6644}"/>
              </a:ext>
            </a:extLst>
          </p:cNvPr>
          <p:cNvSpPr>
            <a:spLocks noChangeArrowheads="1"/>
          </p:cNvSpPr>
          <p:nvPr/>
        </p:nvSpPr>
        <p:spPr bwMode="auto">
          <a:xfrm>
            <a:off x="7429500" y="274638"/>
            <a:ext cx="2286000" cy="368300"/>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27000" dir="8587806" algn="ctr" rotWithShape="0">
                    <a:srgbClr val="800000"/>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pt-BR" altLang="en-US" sz="1800" b="1">
                <a:solidFill>
                  <a:srgbClr val="FFFF00"/>
                </a:solidFill>
                <a:latin typeface="Times New Roman" panose="02020603050405020304" pitchFamily="18" charset="0"/>
              </a:rPr>
              <a:t>VỀ </a:t>
            </a:r>
            <a:r>
              <a:rPr lang="vi-VN" altLang="en-US" sz="1800" b="1">
                <a:solidFill>
                  <a:srgbClr val="FFFF00"/>
                </a:solidFill>
                <a:latin typeface="Times New Roman" panose="02020603050405020304" pitchFamily="18" charset="0"/>
              </a:rPr>
              <a:t>NĂNG LƯỢNG</a:t>
            </a:r>
            <a:endParaRPr lang="en-US" altLang="en-US" sz="2800" b="1">
              <a:solidFill>
                <a:srgbClr val="FFFF00"/>
              </a:solidFill>
              <a:latin typeface="Times New Roman" panose="02020603050405020304"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id="{0F37E032-2241-5A22-2B59-C204160B9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
            <a:ext cx="32702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a:extLst>
              <a:ext uri="{FF2B5EF4-FFF2-40B4-BE49-F238E27FC236}">
                <a16:creationId xmlns:a16="http://schemas.microsoft.com/office/drawing/2014/main" id="{AFB76A9D-4F7B-6488-88E8-977483BA1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429000"/>
            <a:ext cx="32766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Rectangle 5">
            <a:extLst>
              <a:ext uri="{FF2B5EF4-FFF2-40B4-BE49-F238E27FC236}">
                <a16:creationId xmlns:a16="http://schemas.microsoft.com/office/drawing/2014/main" id="{3E64945D-2864-CDBD-A53B-884B14B0C8D3}"/>
              </a:ext>
            </a:extLst>
          </p:cNvPr>
          <p:cNvSpPr>
            <a:spLocks noChangeArrowheads="1"/>
          </p:cNvSpPr>
          <p:nvPr/>
        </p:nvSpPr>
        <p:spPr bwMode="auto">
          <a:xfrm>
            <a:off x="6521450" y="5257800"/>
            <a:ext cx="2133600" cy="533400"/>
          </a:xfrm>
          <a:prstGeom prst="rect">
            <a:avLst/>
          </a:prstGeom>
          <a:solidFill>
            <a:schemeClr val="accent6">
              <a:lumMod val="60000"/>
              <a:lumOff val="40000"/>
            </a:schemeClr>
          </a:solidFill>
          <a:ln w="9525">
            <a:solidFill>
              <a:schemeClr val="tx1"/>
            </a:solidFill>
            <a:miter lim="800000"/>
            <a:headEnd/>
            <a:tailEnd/>
          </a:ln>
          <a:effectLst/>
        </p:spPr>
        <p:txBody>
          <a:bodyPr wrap="none" anchor="ctr"/>
          <a:lstStyle/>
          <a:p>
            <a:pPr algn="ctr" eaLnBrk="1" hangingPunct="1">
              <a:defRPr/>
            </a:pPr>
            <a:r>
              <a:rPr lang="en-US" b="1">
                <a:solidFill>
                  <a:srgbClr val="FF0000"/>
                </a:solidFill>
                <a:latin typeface=".VnArial" pitchFamily="34" charset="0"/>
              </a:rPr>
              <a:t>BĂNG CHÁY</a:t>
            </a:r>
            <a:endParaRPr lang="en-US" sz="3200" b="1">
              <a:solidFill>
                <a:srgbClr val="FF0000"/>
              </a:solidFill>
              <a:latin typeface=".VnArialH" pitchFamily="34" charset="0"/>
            </a:endParaRPr>
          </a:p>
        </p:txBody>
      </p:sp>
      <p:pic>
        <p:nvPicPr>
          <p:cNvPr id="27653" name="Picture 6">
            <a:extLst>
              <a:ext uri="{FF2B5EF4-FFF2-40B4-BE49-F238E27FC236}">
                <a16:creationId xmlns:a16="http://schemas.microsoft.com/office/drawing/2014/main" id="{AE21A420-E8A1-F0C1-88DD-E0CCD0F3E0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8250" y="0"/>
            <a:ext cx="3048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
            <a:extLst>
              <a:ext uri="{FF2B5EF4-FFF2-40B4-BE49-F238E27FC236}">
                <a16:creationId xmlns:a16="http://schemas.microsoft.com/office/drawing/2014/main" id="{E5821E9E-E9F2-F2CA-CA81-5B32565E88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8850" y="80963"/>
            <a:ext cx="5638800" cy="48641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5" name="TextBox 1">
            <a:extLst>
              <a:ext uri="{FF2B5EF4-FFF2-40B4-BE49-F238E27FC236}">
                <a16:creationId xmlns:a16="http://schemas.microsoft.com/office/drawing/2014/main" id="{6445826E-B436-B14D-DDEA-0428BDA935B2}"/>
              </a:ext>
            </a:extLst>
          </p:cNvPr>
          <p:cNvSpPr txBox="1">
            <a:spLocks noChangeArrowheads="1"/>
          </p:cNvSpPr>
          <p:nvPr/>
        </p:nvSpPr>
        <p:spPr bwMode="auto">
          <a:xfrm>
            <a:off x="4921250" y="5919788"/>
            <a:ext cx="533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i="1">
                <a:solidFill>
                  <a:srgbClr val="0033CC"/>
                </a:solidFill>
              </a:rPr>
              <a:t>Nguồn năng lượng mới cho thế hệ tương lai!</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vungbienVN">
            <a:extLst>
              <a:ext uri="{FF2B5EF4-FFF2-40B4-BE49-F238E27FC236}">
                <a16:creationId xmlns:a16="http://schemas.microsoft.com/office/drawing/2014/main" id="{EDB304CC-88EC-3B97-3EAB-A1FBAEDD4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9050"/>
            <a:ext cx="935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a:extLst>
              <a:ext uri="{FF2B5EF4-FFF2-40B4-BE49-F238E27FC236}">
                <a16:creationId xmlns:a16="http://schemas.microsoft.com/office/drawing/2014/main" id="{F3C7C8A6-6666-4D4C-B3F1-8D5A1E209769}"/>
              </a:ext>
            </a:extLst>
          </p:cNvPr>
          <p:cNvSpPr>
            <a:spLocks noChangeArrowheads="1"/>
          </p:cNvSpPr>
          <p:nvPr/>
        </p:nvSpPr>
        <p:spPr bwMode="auto">
          <a:xfrm>
            <a:off x="457200" y="1219200"/>
            <a:ext cx="2286000" cy="369888"/>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27000" dir="8587806" algn="ctr" rotWithShape="0">
                    <a:srgbClr val="800000"/>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pt-BR" altLang="en-US" sz="1800" b="1">
                <a:solidFill>
                  <a:srgbClr val="FFFF00"/>
                </a:solidFill>
                <a:latin typeface="Times New Roman" panose="02020603050405020304" pitchFamily="18" charset="0"/>
              </a:rPr>
              <a:t>VỀ QUỐC PHÒNG</a:t>
            </a:r>
            <a:endParaRPr lang="en-US" altLang="en-US" sz="2800" b="1">
              <a:solidFill>
                <a:srgbClr val="FFFF00"/>
              </a:solidFill>
              <a:latin typeface="Times New Roman" panose="02020603050405020304" pitchFamily="18" charset="0"/>
            </a:endParaRPr>
          </a:p>
        </p:txBody>
      </p:sp>
    </p:spTree>
  </p:cSld>
  <p:clrMapOvr>
    <a:masterClrMapping/>
  </p:clrMapOvr>
  <p:transition spd="med">
    <p:zo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id="{96DEEF91-0DC3-5EA2-11D3-A276B6800EF7}"/>
              </a:ext>
            </a:extLst>
          </p:cNvPr>
          <p:cNvSpPr>
            <a:spLocks noChangeArrowheads="1"/>
          </p:cNvSpPr>
          <p:nvPr/>
        </p:nvSpPr>
        <p:spPr bwMode="auto">
          <a:xfrm>
            <a:off x="4419600" y="6400800"/>
            <a:ext cx="3657600" cy="457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UTM Swiss Condensed" panose="02000500000000000000" pitchFamily="2" charset="0"/>
              </a:rPr>
              <a:t>QUẦN ĐẢO HOÀNG SA</a:t>
            </a:r>
          </a:p>
        </p:txBody>
      </p:sp>
      <p:pic>
        <p:nvPicPr>
          <p:cNvPr id="31747" name="Picture 6">
            <a:extLst>
              <a:ext uri="{FF2B5EF4-FFF2-40B4-BE49-F238E27FC236}">
                <a16:creationId xmlns:a16="http://schemas.microsoft.com/office/drawing/2014/main" id="{74329ECD-1927-F03F-29E0-5ACD283CC9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8250" y="0"/>
            <a:ext cx="3048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Hoang Sa">
            <a:extLst>
              <a:ext uri="{FF2B5EF4-FFF2-40B4-BE49-F238E27FC236}">
                <a16:creationId xmlns:a16="http://schemas.microsoft.com/office/drawing/2014/main" id="{5E439B5E-01BE-B336-E689-3066F6B15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79724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AB43682-9E1A-6FDB-E8A4-1F746805BD1C}"/>
              </a:ext>
            </a:extLst>
          </p:cNvPr>
          <p:cNvSpPr txBox="1"/>
          <p:nvPr/>
        </p:nvSpPr>
        <p:spPr>
          <a:xfrm>
            <a:off x="2057400" y="1782763"/>
            <a:ext cx="1912938" cy="36988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eaLnBrk="1" hangingPunct="1">
              <a:defRPr/>
            </a:pPr>
            <a:r>
              <a:rPr lang="en-US">
                <a:solidFill>
                  <a:srgbClr val="FF00FF"/>
                </a:solidFill>
              </a:rPr>
              <a:t>Nhóm Lưỡi Liềm</a:t>
            </a:r>
          </a:p>
        </p:txBody>
      </p:sp>
      <p:sp>
        <p:nvSpPr>
          <p:cNvPr id="2" name="TextBox 1">
            <a:extLst>
              <a:ext uri="{FF2B5EF4-FFF2-40B4-BE49-F238E27FC236}">
                <a16:creationId xmlns:a16="http://schemas.microsoft.com/office/drawing/2014/main" id="{FF1FC99F-3F53-EE63-00C5-3A52B3333132}"/>
              </a:ext>
            </a:extLst>
          </p:cNvPr>
          <p:cNvSpPr txBox="1"/>
          <p:nvPr/>
        </p:nvSpPr>
        <p:spPr>
          <a:xfrm>
            <a:off x="4800600" y="1052513"/>
            <a:ext cx="1671638" cy="36830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eaLnBrk="1" hangingPunct="1">
              <a:defRPr/>
            </a:pPr>
            <a:r>
              <a:rPr lang="en-US">
                <a:solidFill>
                  <a:srgbClr val="FF00FF"/>
                </a:solidFill>
              </a:rPr>
              <a:t>Nhóm An Vĩnh</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a:extLst>
              <a:ext uri="{FF2B5EF4-FFF2-40B4-BE49-F238E27FC236}">
                <a16:creationId xmlns:a16="http://schemas.microsoft.com/office/drawing/2014/main" id="{0541F618-E65B-230D-44E6-4B836D34D014}"/>
              </a:ext>
            </a:extLst>
          </p:cNvPr>
          <p:cNvSpPr>
            <a:spLocks noChangeArrowheads="1"/>
          </p:cNvSpPr>
          <p:nvPr/>
        </p:nvSpPr>
        <p:spPr bwMode="auto">
          <a:xfrm>
            <a:off x="2057400" y="6400800"/>
            <a:ext cx="8229600" cy="457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UTM Swiss Condensed" panose="02000500000000000000" pitchFamily="2" charset="0"/>
              </a:rPr>
              <a:t>ĐẢO PHÚ LÂM - QUẦN ĐẢO HOÀNG SA  (TRUNG QUỐC CHẾM ĐÓNG)</a:t>
            </a:r>
          </a:p>
        </p:txBody>
      </p:sp>
      <p:pic>
        <p:nvPicPr>
          <p:cNvPr id="32771" name="Picture 5" descr="Phu Lam">
            <a:extLst>
              <a:ext uri="{FF2B5EF4-FFF2-40B4-BE49-F238E27FC236}">
                <a16:creationId xmlns:a16="http://schemas.microsoft.com/office/drawing/2014/main" id="{F1D71FE8-F69E-281C-6134-AD61A0753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descr="Ảnh có chứa văn bản, trong nhà, màu đỏ, khán phòng&#10;&#10;Mô tả được tạo tự động">
            <a:extLst>
              <a:ext uri="{FF2B5EF4-FFF2-40B4-BE49-F238E27FC236}">
                <a16:creationId xmlns:a16="http://schemas.microsoft.com/office/drawing/2014/main" id="{0FD758FF-1CC4-44A1-9E79-E2AC41768B9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5462"/>
          <a:stretch/>
        </p:blipFill>
        <p:spPr>
          <a:xfrm>
            <a:off x="20" y="1"/>
            <a:ext cx="12191980" cy="6857999"/>
          </a:xfrm>
          <a:prstGeom prst="rect">
            <a:avLst/>
          </a:prstGeom>
        </p:spPr>
      </p:pic>
      <p:sp>
        <p:nvSpPr>
          <p:cNvPr id="2" name="Tiêu đề 1">
            <a:extLst>
              <a:ext uri="{FF2B5EF4-FFF2-40B4-BE49-F238E27FC236}">
                <a16:creationId xmlns:a16="http://schemas.microsoft.com/office/drawing/2014/main" id="{1B8BB728-5171-4A8B-82C8-B8DE0A13173D}"/>
              </a:ext>
            </a:extLst>
          </p:cNvPr>
          <p:cNvSpPr>
            <a:spLocks noGrp="1"/>
          </p:cNvSpPr>
          <p:nvPr>
            <p:ph type="title"/>
          </p:nvPr>
        </p:nvSpPr>
        <p:spPr>
          <a:xfrm>
            <a:off x="0" y="5288007"/>
            <a:ext cx="12191980" cy="1390649"/>
          </a:xfrm>
        </p:spPr>
        <p:txBody>
          <a:bodyPr vert="horz" lIns="91440" tIns="45720" rIns="91440" bIns="45720" rtlCol="0" anchor="b">
            <a:normAutofit/>
          </a:bodyPr>
          <a:lstStyle/>
          <a:p>
            <a:pPr algn="ctr">
              <a:lnSpc>
                <a:spcPct val="120000"/>
              </a:lnSpc>
              <a:spcBef>
                <a:spcPts val="1200"/>
              </a:spcBef>
              <a:spcAft>
                <a:spcPts val="1200"/>
              </a:spcAft>
            </a:pPr>
            <a:r>
              <a:rPr lang="en-US" sz="4000" b="1">
                <a:solidFill>
                  <a:srgbClr val="FFFFFF"/>
                </a:solidFill>
                <a:effectLst/>
                <a:latin typeface="Times New Roman" panose="02020603050405020304" pitchFamily="18" charset="0"/>
                <a:cs typeface="Times New Roman" panose="02020603050405020304" pitchFamily="18" charset="0"/>
              </a:rPr>
              <a:t>KẾT QUẢ ĐẠI HỘI ĐẢNG BỘ TỈNH NGHỆ AN </a:t>
            </a:r>
            <a:br>
              <a:rPr lang="en-US" sz="4000" b="1">
                <a:solidFill>
                  <a:srgbClr val="FFFFFF"/>
                </a:solidFill>
                <a:effectLst/>
                <a:latin typeface="Times New Roman" panose="02020603050405020304" pitchFamily="18" charset="0"/>
                <a:cs typeface="Times New Roman" panose="02020603050405020304" pitchFamily="18" charset="0"/>
              </a:rPr>
            </a:br>
            <a:r>
              <a:rPr lang="en-US" sz="4000" b="1">
                <a:solidFill>
                  <a:srgbClr val="FFFFFF"/>
                </a:solidFill>
                <a:effectLst/>
                <a:latin typeface="Times New Roman" panose="02020603050405020304" pitchFamily="18" charset="0"/>
                <a:cs typeface="Times New Roman" panose="02020603050405020304" pitchFamily="18" charset="0"/>
              </a:rPr>
              <a:t>LẦN THỨ XIX, NHIỆM KỲ 2020 - 2025</a:t>
            </a:r>
            <a:endParaRPr lang="en-US" sz="400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27902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5">
            <a:extLst>
              <a:ext uri="{FF2B5EF4-FFF2-40B4-BE49-F238E27FC236}">
                <a16:creationId xmlns:a16="http://schemas.microsoft.com/office/drawing/2014/main" id="{329718FA-8936-A032-06DB-6CB44FE059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8250" y="0"/>
            <a:ext cx="3048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Phu Lam">
            <a:extLst>
              <a:ext uri="{FF2B5EF4-FFF2-40B4-BE49-F238E27FC236}">
                <a16:creationId xmlns:a16="http://schemas.microsoft.com/office/drawing/2014/main" id="{70C59DDC-527C-BB69-1F77-3475B4198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15" b="2928"/>
          <a:stretch>
            <a:fillRect/>
          </a:stretch>
        </p:blipFill>
        <p:spPr bwMode="auto">
          <a:xfrm>
            <a:off x="1524000" y="304800"/>
            <a:ext cx="91440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86021596-939E-D494-EF98-33000720EB9C}"/>
              </a:ext>
            </a:extLst>
          </p:cNvPr>
          <p:cNvSpPr>
            <a:spLocks noChangeArrowheads="1"/>
          </p:cNvSpPr>
          <p:nvPr/>
        </p:nvSpPr>
        <p:spPr bwMode="auto">
          <a:xfrm>
            <a:off x="2057400" y="6400800"/>
            <a:ext cx="8229600" cy="457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UTM Swiss Condensed" panose="02000500000000000000" pitchFamily="2" charset="0"/>
              </a:rPr>
              <a:t>ĐẢO PHÚ LÂM - QUẦN ĐẢO HOÀNG SA  (TRUNG QUỐC CHẾM ĐÓNG)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87CD08E7-0A3A-2412-894E-FA695FEC6F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0" y="0"/>
            <a:ext cx="3048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a:extLst>
              <a:ext uri="{FF2B5EF4-FFF2-40B4-BE49-F238E27FC236}">
                <a16:creationId xmlns:a16="http://schemas.microsoft.com/office/drawing/2014/main" id="{F4B2DE49-9DD8-5324-17F5-305794076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0"/>
            <a:ext cx="65532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84FE46C-0FFA-C625-6B05-12AD073739A0}"/>
              </a:ext>
            </a:extLst>
          </p:cNvPr>
          <p:cNvSpPr>
            <a:spLocks noGrp="1" noChangeArrowheads="1"/>
          </p:cNvSpPr>
          <p:nvPr>
            <p:ph type="title"/>
          </p:nvPr>
        </p:nvSpPr>
        <p:spPr/>
        <p:txBody>
          <a:bodyPr/>
          <a:lstStyle/>
          <a:p>
            <a:pPr eaLnBrk="1" hangingPunct="1"/>
            <a:endParaRPr lang="vi-VN" altLang="en-US"/>
          </a:p>
        </p:txBody>
      </p:sp>
      <p:sp>
        <p:nvSpPr>
          <p:cNvPr id="36867" name="Rectangle 3">
            <a:extLst>
              <a:ext uri="{FF2B5EF4-FFF2-40B4-BE49-F238E27FC236}">
                <a16:creationId xmlns:a16="http://schemas.microsoft.com/office/drawing/2014/main" id="{54ED6968-E062-9A65-2326-D0F92A57116C}"/>
              </a:ext>
            </a:extLst>
          </p:cNvPr>
          <p:cNvSpPr>
            <a:spLocks noGrp="1" noChangeArrowheads="1"/>
          </p:cNvSpPr>
          <p:nvPr>
            <p:ph type="body" idx="1"/>
          </p:nvPr>
        </p:nvSpPr>
        <p:spPr/>
        <p:txBody>
          <a:bodyPr/>
          <a:lstStyle/>
          <a:p>
            <a:pPr eaLnBrk="1" hangingPunct="1"/>
            <a:endParaRPr lang="vi-VN" altLang="en-US"/>
          </a:p>
        </p:txBody>
      </p:sp>
      <p:pic>
        <p:nvPicPr>
          <p:cNvPr id="36868" name="Picture 4" descr="hoangsatruongsa79">
            <a:extLst>
              <a:ext uri="{FF2B5EF4-FFF2-40B4-BE49-F238E27FC236}">
                <a16:creationId xmlns:a16="http://schemas.microsoft.com/office/drawing/2014/main" id="{DAC3D26C-9B77-1BA6-6510-B72313FF9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00" b="-1215"/>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4">
            <a:extLst>
              <a:ext uri="{FF2B5EF4-FFF2-40B4-BE49-F238E27FC236}">
                <a16:creationId xmlns:a16="http://schemas.microsoft.com/office/drawing/2014/main" id="{85FCADA8-4CB1-74A2-4113-50BD6736CEF9}"/>
              </a:ext>
            </a:extLst>
          </p:cNvPr>
          <p:cNvSpPr>
            <a:spLocks noChangeArrowheads="1"/>
          </p:cNvSpPr>
          <p:nvPr/>
        </p:nvSpPr>
        <p:spPr bwMode="auto">
          <a:xfrm>
            <a:off x="1524000" y="6400800"/>
            <a:ext cx="3657600" cy="457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UTM Swiss Condensed" panose="02000500000000000000" pitchFamily="2" charset="0"/>
              </a:rPr>
              <a:t>QUẦN ĐẢO TRƯỜNG SA</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8567C47-19A5-FB16-833B-E369843CE5AE}"/>
              </a:ext>
            </a:extLst>
          </p:cNvPr>
          <p:cNvSpPr>
            <a:spLocks noGrp="1" noChangeArrowheads="1"/>
          </p:cNvSpPr>
          <p:nvPr>
            <p:ph type="title"/>
          </p:nvPr>
        </p:nvSpPr>
        <p:spPr/>
        <p:txBody>
          <a:bodyPr anchor="ctr"/>
          <a:lstStyle/>
          <a:p>
            <a:pPr eaLnBrk="1" hangingPunct="1"/>
            <a:r>
              <a:rPr lang="en-US" altLang="en-US" sz="3300">
                <a:latin typeface="UTM HelvetIns" panose="02040603050506020204" pitchFamily="18" charset="0"/>
              </a:rPr>
              <a:t>Danh sách thực thể bị chiếm đóng</a:t>
            </a:r>
            <a:br>
              <a:rPr lang="en-US" altLang="en-US" sz="3300">
                <a:latin typeface="UTM HelvetIns" panose="02040603050506020204" pitchFamily="18" charset="0"/>
              </a:rPr>
            </a:br>
            <a:r>
              <a:rPr lang="en-US" altLang="en-US" sz="3300">
                <a:latin typeface="UTM HelvetIns" panose="02040603050506020204" pitchFamily="18" charset="0"/>
              </a:rPr>
              <a:t>ở Quần đảo Trường Sa </a:t>
            </a:r>
          </a:p>
        </p:txBody>
      </p:sp>
      <p:sp>
        <p:nvSpPr>
          <p:cNvPr id="37891" name="Rectangle 4">
            <a:extLst>
              <a:ext uri="{FF2B5EF4-FFF2-40B4-BE49-F238E27FC236}">
                <a16:creationId xmlns:a16="http://schemas.microsoft.com/office/drawing/2014/main" id="{C1594A1C-CD45-8E98-9DD0-7AFEB09ED0CC}"/>
              </a:ext>
            </a:extLst>
          </p:cNvPr>
          <p:cNvSpPr>
            <a:spLocks noChangeArrowheads="1"/>
          </p:cNvSpPr>
          <p:nvPr/>
        </p:nvSpPr>
        <p:spPr bwMode="auto">
          <a:xfrm>
            <a:off x="609600" y="1628775"/>
            <a:ext cx="99822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FF0000"/>
                </a:solidFill>
              </a:rPr>
              <a:t>VIỆT NAM KIỂM SOÁT</a:t>
            </a:r>
            <a:r>
              <a:rPr lang="en-US" altLang="en-US" sz="1800">
                <a:solidFill>
                  <a:srgbClr val="FF0000"/>
                </a:solidFill>
              </a:rPr>
              <a:t>: </a:t>
            </a:r>
            <a:r>
              <a:rPr lang="fr-FR" altLang="en-US" sz="1800"/>
              <a:t>21 thực thể địa lí, gồm 7 đảo san hô/cồn cùng 14 rạn san hô.</a:t>
            </a:r>
            <a:r>
              <a:rPr lang="en-US" altLang="en-US" sz="1800"/>
              <a:t> </a:t>
            </a:r>
          </a:p>
        </p:txBody>
      </p:sp>
      <p:graphicFrame>
        <p:nvGraphicFramePr>
          <p:cNvPr id="385659" name="Group 635">
            <a:extLst>
              <a:ext uri="{FF2B5EF4-FFF2-40B4-BE49-F238E27FC236}">
                <a16:creationId xmlns:a16="http://schemas.microsoft.com/office/drawing/2014/main" id="{DD10A2A0-A793-D9C9-05EE-D4DAA13368BC}"/>
              </a:ext>
            </a:extLst>
          </p:cNvPr>
          <p:cNvGraphicFramePr>
            <a:graphicFrameLocks noGrp="1"/>
          </p:cNvGraphicFramePr>
          <p:nvPr>
            <p:ph idx="1"/>
          </p:nvPr>
        </p:nvGraphicFramePr>
        <p:xfrm>
          <a:off x="1981200" y="2370138"/>
          <a:ext cx="8229600" cy="4411666"/>
        </p:xfrm>
        <a:graphic>
          <a:graphicData uri="http://schemas.openxmlformats.org/drawingml/2006/table">
            <a:tbl>
              <a:tblPr/>
              <a:tblGrid>
                <a:gridCol w="860425">
                  <a:extLst>
                    <a:ext uri="{9D8B030D-6E8A-4147-A177-3AD203B41FA5}">
                      <a16:colId xmlns:a16="http://schemas.microsoft.com/office/drawing/2014/main" val="20000"/>
                    </a:ext>
                  </a:extLst>
                </a:gridCol>
                <a:gridCol w="3748088">
                  <a:extLst>
                    <a:ext uri="{9D8B030D-6E8A-4147-A177-3AD203B41FA5}">
                      <a16:colId xmlns:a16="http://schemas.microsoft.com/office/drawing/2014/main" val="20001"/>
                    </a:ext>
                  </a:extLst>
                </a:gridCol>
                <a:gridCol w="3621087">
                  <a:extLst>
                    <a:ext uri="{9D8B030D-6E8A-4147-A177-3AD203B41FA5}">
                      <a16:colId xmlns:a16="http://schemas.microsoft.com/office/drawing/2014/main" val="20002"/>
                    </a:ext>
                  </a:extLst>
                </a:gridCol>
              </a:tblGrid>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Tên Việt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Toạ độ</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1</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An Bang</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7°52′10″B - 112°54′10″Đ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2</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Nam Yết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10°10′54″B - 114°21′36″Đ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3</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Sinh Tồn</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9°53′00″B - 114°19′00″Đ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4</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Sinh Tồn Đông</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9°54′18″B - 114°33′42″Đ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5</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Sơn Ca</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10°22′36″B - 114°28′42″Đ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6</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a:ln>
                            <a:noFill/>
                          </a:ln>
                          <a:solidFill>
                            <a:srgbClr val="0033CC"/>
                          </a:solidFill>
                          <a:effectLst/>
                          <a:latin typeface="Times New Roman" pitchFamily="18" charset="0"/>
                          <a:cs typeface="Times New Roman" pitchFamily="18" charset="0"/>
                        </a:rPr>
                        <a:t>Đảo Trường Sa </a:t>
                      </a:r>
                      <a:r>
                        <a:rPr kumimoji="0" lang="fr-FR" sz="2000" b="0" i="1" u="none" strike="noStrike" cap="none" normalizeH="0" baseline="0">
                          <a:ln>
                            <a:noFill/>
                          </a:ln>
                          <a:solidFill>
                            <a:srgbClr val="0033CC"/>
                          </a:solidFill>
                          <a:effectLst/>
                          <a:latin typeface="Times New Roman" pitchFamily="18" charset="0"/>
                          <a:cs typeface="Times New Roman" pitchFamily="18" charset="0"/>
                        </a:rPr>
                        <a:t>(Trường Sa Lớn)</a:t>
                      </a:r>
                      <a:endParaRPr kumimoji="0" lang="fr-FR"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8°38′30″B - 111°55′55″Đ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7</a:t>
                      </a:r>
                      <a:endParaRPr kumimoji="0" lang="fr-FR"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Song Tử Tây</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11°25′46″B - 114°19′54″Đ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8</a:t>
                      </a:r>
                      <a:endParaRPr kumimoji="0" lang="fr-FR"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Cô Lin</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9°46′13″B - 114°15′25″Đ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9</a:t>
                      </a:r>
                      <a:endParaRPr kumimoji="0" lang="fr-FR"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Đông</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8°49′42″B - 112°35′48″Đ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10</a:t>
                      </a:r>
                      <a:endParaRPr kumimoji="0" lang="fr-FR"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Lát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8°40′42″B - 111°40′12″Đ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a:extLst>
              <a:ext uri="{FF2B5EF4-FFF2-40B4-BE49-F238E27FC236}">
                <a16:creationId xmlns:a16="http://schemas.microsoft.com/office/drawing/2014/main" id="{2F92AB06-24F2-81C0-AA17-E29CAFBE2318}"/>
              </a:ext>
            </a:extLst>
          </p:cNvPr>
          <p:cNvSpPr>
            <a:spLocks noChangeArrowheads="1"/>
          </p:cNvSpPr>
          <p:nvPr/>
        </p:nvSpPr>
        <p:spPr bwMode="auto">
          <a:xfrm>
            <a:off x="2057400" y="1524000"/>
            <a:ext cx="2673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FF0000"/>
                </a:solidFill>
              </a:rPr>
              <a:t>VIỆT NAM KIỂM SOÁT</a:t>
            </a:r>
            <a:r>
              <a:rPr lang="en-US" altLang="en-US" sz="1800">
                <a:solidFill>
                  <a:srgbClr val="FF0000"/>
                </a:solidFill>
              </a:rPr>
              <a:t> </a:t>
            </a:r>
          </a:p>
        </p:txBody>
      </p:sp>
      <p:graphicFrame>
        <p:nvGraphicFramePr>
          <p:cNvPr id="388381" name="Group 285">
            <a:extLst>
              <a:ext uri="{FF2B5EF4-FFF2-40B4-BE49-F238E27FC236}">
                <a16:creationId xmlns:a16="http://schemas.microsoft.com/office/drawing/2014/main" id="{3C8F48DF-8C7E-2780-164C-AC54F4A4C174}"/>
              </a:ext>
            </a:extLst>
          </p:cNvPr>
          <p:cNvGraphicFramePr>
            <a:graphicFrameLocks noGrp="1"/>
          </p:cNvGraphicFramePr>
          <p:nvPr>
            <p:ph idx="1"/>
          </p:nvPr>
        </p:nvGraphicFramePr>
        <p:xfrm>
          <a:off x="1981200" y="2057400"/>
          <a:ext cx="8229600" cy="4754592"/>
        </p:xfrm>
        <a:graphic>
          <a:graphicData uri="http://schemas.openxmlformats.org/drawingml/2006/table">
            <a:tbl>
              <a:tblPr/>
              <a:tblGrid>
                <a:gridCol w="860425">
                  <a:extLst>
                    <a:ext uri="{9D8B030D-6E8A-4147-A177-3AD203B41FA5}">
                      <a16:colId xmlns:a16="http://schemas.microsoft.com/office/drawing/2014/main" val="20000"/>
                    </a:ext>
                  </a:extLst>
                </a:gridCol>
                <a:gridCol w="3748088">
                  <a:extLst>
                    <a:ext uri="{9D8B030D-6E8A-4147-A177-3AD203B41FA5}">
                      <a16:colId xmlns:a16="http://schemas.microsoft.com/office/drawing/2014/main" val="20001"/>
                    </a:ext>
                  </a:extLst>
                </a:gridCol>
                <a:gridCol w="3621087">
                  <a:extLst>
                    <a:ext uri="{9D8B030D-6E8A-4147-A177-3AD203B41FA5}">
                      <a16:colId xmlns:a16="http://schemas.microsoft.com/office/drawing/2014/main" val="20002"/>
                    </a:ext>
                  </a:extLst>
                </a:gridCol>
              </a:tblGrid>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TT</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Tên Việt</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Toạ độ</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11</a:t>
                      </a:r>
                      <a:endParaRPr kumimoji="0" lang="fr-FR"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Len Đao</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9°46′48″B - 114°22′12″Đ</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12</a:t>
                      </a:r>
                      <a:endParaRPr kumimoji="0" lang="fr-FR"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Lớn</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10°03′42″B - 113°51′06″Đ</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13</a:t>
                      </a:r>
                      <a:endParaRPr kumimoji="0" lang="fr-FR"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Nam</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11°23′31″B - 114°17′54″Đ</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14</a:t>
                      </a:r>
                      <a:endParaRPr kumimoji="0" lang="fr-FR"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Núi Thị</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10°24′42″B - 114°34′12″Đ</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15</a:t>
                      </a:r>
                      <a:endParaRPr kumimoji="0" lang="fr-FR"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Núi Le</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8°42′36″B - 114°11′06″Đ</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16</a:t>
                      </a:r>
                      <a:endParaRPr kumimoji="0" lang="fr-FR"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Phan Vinh</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8°58′06″B - 113°41′54″Đ</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17</a:t>
                      </a:r>
                      <a:endParaRPr kumimoji="0" lang="fr-FR"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Tây</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8°51′B - 112°11′Đ</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18</a:t>
                      </a:r>
                      <a:endParaRPr kumimoji="0" lang="fr-FR"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Đá/Bãi Thuyền Chài</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8°10′B - 113°18′Đ</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19</a:t>
                      </a:r>
                      <a:endParaRPr kumimoji="0" lang="fr-FR"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Tiên Nữ</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8°51′18″B - 114°39′18″Đ</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20</a:t>
                      </a:r>
                      <a:endParaRPr kumimoji="0" lang="fr-FR"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Tốc Tan</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8°48′42″B - 113°59′00″Đ</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962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33CC"/>
                          </a:solidFill>
                          <a:effectLst/>
                          <a:latin typeface="Times New Roman" pitchFamily="18" charset="0"/>
                          <a:cs typeface="Times New Roman" pitchFamily="18" charset="0"/>
                        </a:rPr>
                        <a:t>21</a:t>
                      </a:r>
                      <a:endParaRPr kumimoji="0" lang="fr-FR"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Trường Sa Đông</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8°56′06″B - 112°20′54″Đ</a:t>
                      </a:r>
                      <a:endParaRPr kumimoji="0" lang="en-US" sz="2000" b="0" i="0" u="none" strike="noStrike" cap="none" normalizeH="0" baseline="0">
                        <a:ln>
                          <a:noFill/>
                        </a:ln>
                        <a:solidFill>
                          <a:srgbClr val="0033CC"/>
                        </a:solidFill>
                        <a:effectLst/>
                        <a:latin typeface="Arial"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8969" name="Rectangle 2">
            <a:extLst>
              <a:ext uri="{FF2B5EF4-FFF2-40B4-BE49-F238E27FC236}">
                <a16:creationId xmlns:a16="http://schemas.microsoft.com/office/drawing/2014/main" id="{B70B40BE-7082-F641-C79B-C13CDCEC2BB9}"/>
              </a:ext>
            </a:extLst>
          </p:cNvPr>
          <p:cNvSpPr>
            <a:spLocks noGrp="1" noChangeArrowheads="1"/>
          </p:cNvSpPr>
          <p:nvPr>
            <p:ph type="title"/>
          </p:nvPr>
        </p:nvSpPr>
        <p:spPr/>
        <p:txBody>
          <a:bodyPr anchor="ctr"/>
          <a:lstStyle/>
          <a:p>
            <a:pPr eaLnBrk="1" hangingPunct="1"/>
            <a:r>
              <a:rPr lang="en-US" altLang="en-US" sz="3300">
                <a:latin typeface="UTM HelvetIns" panose="02040603050506020204" pitchFamily="18" charset="0"/>
              </a:rPr>
              <a:t>Danh sách thực thể bị chiếm đóng</a:t>
            </a:r>
            <a:br>
              <a:rPr lang="en-US" altLang="en-US" sz="3300">
                <a:latin typeface="UTM HelvetIns" panose="02040603050506020204" pitchFamily="18" charset="0"/>
              </a:rPr>
            </a:br>
            <a:r>
              <a:rPr lang="en-US" altLang="en-US" sz="3300">
                <a:latin typeface="UTM HelvetIns" panose="02040603050506020204" pitchFamily="18" charset="0"/>
              </a:rPr>
              <a:t>ở Quần đảo Trường Sa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id="{46D0D620-4669-0608-27D0-19414DA9A681}"/>
              </a:ext>
            </a:extLst>
          </p:cNvPr>
          <p:cNvSpPr>
            <a:spLocks noChangeArrowheads="1"/>
          </p:cNvSpPr>
          <p:nvPr/>
        </p:nvSpPr>
        <p:spPr bwMode="auto">
          <a:xfrm>
            <a:off x="609600" y="1628775"/>
            <a:ext cx="99822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FF0000"/>
                </a:solidFill>
              </a:rPr>
              <a:t>PHILIPPINES KIỂM SOÁT: </a:t>
            </a:r>
            <a:r>
              <a:rPr lang="en-US" altLang="en-US" sz="1800"/>
              <a:t>10 thực thể địa lí, gồm 7 đảo san hô/cồn cùng 3 rạn san hô.</a:t>
            </a:r>
            <a:endParaRPr lang="en-US" altLang="en-US" sz="1800">
              <a:solidFill>
                <a:srgbClr val="FF0000"/>
              </a:solidFill>
            </a:endParaRPr>
          </a:p>
        </p:txBody>
      </p:sp>
      <p:graphicFrame>
        <p:nvGraphicFramePr>
          <p:cNvPr id="389387" name="Group 267">
            <a:extLst>
              <a:ext uri="{FF2B5EF4-FFF2-40B4-BE49-F238E27FC236}">
                <a16:creationId xmlns:a16="http://schemas.microsoft.com/office/drawing/2014/main" id="{F3A55AB6-3991-EBB9-0C7C-F543069C5338}"/>
              </a:ext>
            </a:extLst>
          </p:cNvPr>
          <p:cNvGraphicFramePr>
            <a:graphicFrameLocks noGrp="1"/>
          </p:cNvGraphicFramePr>
          <p:nvPr>
            <p:ph idx="1"/>
          </p:nvPr>
        </p:nvGraphicFramePr>
        <p:xfrm>
          <a:off x="1981200" y="2286000"/>
          <a:ext cx="8229600" cy="4411666"/>
        </p:xfrm>
        <a:graphic>
          <a:graphicData uri="http://schemas.openxmlformats.org/drawingml/2006/table">
            <a:tbl>
              <a:tblPr/>
              <a:tblGrid>
                <a:gridCol w="860425">
                  <a:extLst>
                    <a:ext uri="{9D8B030D-6E8A-4147-A177-3AD203B41FA5}">
                      <a16:colId xmlns:a16="http://schemas.microsoft.com/office/drawing/2014/main" val="20000"/>
                    </a:ext>
                  </a:extLst>
                </a:gridCol>
                <a:gridCol w="3748088">
                  <a:extLst>
                    <a:ext uri="{9D8B030D-6E8A-4147-A177-3AD203B41FA5}">
                      <a16:colId xmlns:a16="http://schemas.microsoft.com/office/drawing/2014/main" val="20001"/>
                    </a:ext>
                  </a:extLst>
                </a:gridCol>
                <a:gridCol w="3621087">
                  <a:extLst>
                    <a:ext uri="{9D8B030D-6E8A-4147-A177-3AD203B41FA5}">
                      <a16:colId xmlns:a16="http://schemas.microsoft.com/office/drawing/2014/main" val="20002"/>
                    </a:ext>
                  </a:extLst>
                </a:gridCol>
              </a:tblGrid>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Tên Việt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Toạ độ</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1</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Bến Lạc</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11°04′46″B - 115°01′55″Đ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2</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Bình Nguyên</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10°48′59″B - 115°49′20″Đ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3</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Loại Ta</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10°40′06″B - 114°25′26″Đ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Song Tử Đông</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11°27′10″B - 114°21′17″Đ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Thị Tứ</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11°03′11″B - 114°17′05″Đ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Vĩnh Viễn</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10°43′59″B - 115°48′10″Đ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7</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Bãi An Nhơn</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10°21′B - 114°42′Đ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8</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Cá Nhám</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10°52′B - 114°55′Đ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9</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Công Đo</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8°22′B - 115°14′Đ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01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10</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Bãi Cỏ Mây</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9°49′B - 115°52′Đ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4" name="Rectangle 2">
            <a:extLst>
              <a:ext uri="{FF2B5EF4-FFF2-40B4-BE49-F238E27FC236}">
                <a16:creationId xmlns:a16="http://schemas.microsoft.com/office/drawing/2014/main" id="{B4CAE5FA-820E-F077-3A9C-5F02DABE9465}"/>
              </a:ext>
            </a:extLst>
          </p:cNvPr>
          <p:cNvSpPr>
            <a:spLocks noGrp="1" noChangeArrowheads="1"/>
          </p:cNvSpPr>
          <p:nvPr>
            <p:ph type="title"/>
          </p:nvPr>
        </p:nvSpPr>
        <p:spPr>
          <a:xfrm>
            <a:off x="609600" y="122238"/>
            <a:ext cx="10058400" cy="1295400"/>
          </a:xfrm>
        </p:spPr>
        <p:txBody>
          <a:bodyPr anchor="ctr"/>
          <a:lstStyle/>
          <a:p>
            <a:pPr eaLnBrk="1" hangingPunct="1"/>
            <a:r>
              <a:rPr lang="en-US" altLang="en-US" sz="3300">
                <a:latin typeface="UTM HelvetIns" panose="02040603050506020204" pitchFamily="18" charset="0"/>
              </a:rPr>
              <a:t>Danh sách thực thể bị chiếm đóng</a:t>
            </a:r>
            <a:br>
              <a:rPr lang="en-US" altLang="en-US" sz="3300">
                <a:latin typeface="UTM HelvetIns" panose="02040603050506020204" pitchFamily="18" charset="0"/>
              </a:rPr>
            </a:br>
            <a:r>
              <a:rPr lang="en-US" altLang="en-US" sz="3300">
                <a:latin typeface="UTM HelvetIns" panose="02040603050506020204" pitchFamily="18" charset="0"/>
              </a:rPr>
              <a:t>ở Quần đảo Trường Sa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14475073-967F-221D-EC0F-BC595365186C}"/>
              </a:ext>
            </a:extLst>
          </p:cNvPr>
          <p:cNvSpPr>
            <a:spLocks noChangeArrowheads="1"/>
          </p:cNvSpPr>
          <p:nvPr/>
        </p:nvSpPr>
        <p:spPr bwMode="auto">
          <a:xfrm>
            <a:off x="609600" y="1524000"/>
            <a:ext cx="887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FF0000"/>
                </a:solidFill>
              </a:rPr>
              <a:t>TRUNG QUỐC KIỂM SOÁT</a:t>
            </a:r>
            <a:r>
              <a:rPr lang="en-US" altLang="en-US" sz="1800">
                <a:solidFill>
                  <a:srgbClr val="FF0000"/>
                </a:solidFill>
              </a:rPr>
              <a:t>: </a:t>
            </a:r>
            <a:r>
              <a:rPr lang="en-US" altLang="en-US" sz="1800"/>
              <a:t>7 thực thể địa lí; tất cả đều là rạn san hô. </a:t>
            </a:r>
          </a:p>
        </p:txBody>
      </p:sp>
      <p:graphicFrame>
        <p:nvGraphicFramePr>
          <p:cNvPr id="390350" name="Group 206">
            <a:extLst>
              <a:ext uri="{FF2B5EF4-FFF2-40B4-BE49-F238E27FC236}">
                <a16:creationId xmlns:a16="http://schemas.microsoft.com/office/drawing/2014/main" id="{E2164392-9A0B-D234-6C92-A9AEF080EDA0}"/>
              </a:ext>
            </a:extLst>
          </p:cNvPr>
          <p:cNvGraphicFramePr>
            <a:graphicFrameLocks noGrp="1"/>
          </p:cNvGraphicFramePr>
          <p:nvPr>
            <p:ph idx="1"/>
          </p:nvPr>
        </p:nvGraphicFramePr>
        <p:xfrm>
          <a:off x="1981200" y="2057400"/>
          <a:ext cx="8229600" cy="4411665"/>
        </p:xfrm>
        <a:graphic>
          <a:graphicData uri="http://schemas.openxmlformats.org/drawingml/2006/table">
            <a:tbl>
              <a:tblPr/>
              <a:tblGrid>
                <a:gridCol w="860425">
                  <a:extLst>
                    <a:ext uri="{9D8B030D-6E8A-4147-A177-3AD203B41FA5}">
                      <a16:colId xmlns:a16="http://schemas.microsoft.com/office/drawing/2014/main" val="20000"/>
                    </a:ext>
                  </a:extLst>
                </a:gridCol>
                <a:gridCol w="3748088">
                  <a:extLst>
                    <a:ext uri="{9D8B030D-6E8A-4147-A177-3AD203B41FA5}">
                      <a16:colId xmlns:a16="http://schemas.microsoft.com/office/drawing/2014/main" val="20001"/>
                    </a:ext>
                  </a:extLst>
                </a:gridCol>
                <a:gridCol w="3621087">
                  <a:extLst>
                    <a:ext uri="{9D8B030D-6E8A-4147-A177-3AD203B41FA5}">
                      <a16:colId xmlns:a16="http://schemas.microsoft.com/office/drawing/2014/main" val="20002"/>
                    </a:ext>
                  </a:extLst>
                </a:gridCol>
              </a:tblGrid>
              <a:tr h="550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Tên Việt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Toạ độ</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2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1</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Châu Viên</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8°54′B - 112°52′Đ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0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2</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Chữ Thập</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9°35′B - 112°54′Đ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2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3</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Cụm đá Ga Ven</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10°12′B - 114°13′Đ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4</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Gạc Ma</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9°42′B - 114°17′Đ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5</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Tư Nghĩa</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9°56′B - 114°31′Đ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2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6</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Vành Khăn</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9°55′B - 115°32′Đ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50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7</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Xu Bi</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10°56′B - 114°05′Đ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 name="Rectangle 2">
            <a:extLst>
              <a:ext uri="{FF2B5EF4-FFF2-40B4-BE49-F238E27FC236}">
                <a16:creationId xmlns:a16="http://schemas.microsoft.com/office/drawing/2014/main" id="{19E4D6A2-61AD-B26C-292A-F6941F8B2386}"/>
              </a:ext>
            </a:extLst>
          </p:cNvPr>
          <p:cNvSpPr>
            <a:spLocks noGrp="1" noChangeArrowheads="1"/>
          </p:cNvSpPr>
          <p:nvPr>
            <p:ph type="title"/>
          </p:nvPr>
        </p:nvSpPr>
        <p:spPr>
          <a:xfrm>
            <a:off x="609600" y="122238"/>
            <a:ext cx="10058400" cy="1295400"/>
          </a:xfrm>
        </p:spPr>
        <p:txBody>
          <a:bodyPr anchor="ctr"/>
          <a:lstStyle/>
          <a:p>
            <a:pPr eaLnBrk="1" hangingPunct="1"/>
            <a:r>
              <a:rPr lang="en-US" altLang="en-US" sz="3300">
                <a:latin typeface="UTM HelvetIns" panose="02040603050506020204" pitchFamily="18" charset="0"/>
              </a:rPr>
              <a:t>Danh sách thực thể bị chiếm đóng</a:t>
            </a:r>
            <a:br>
              <a:rPr lang="en-US" altLang="en-US" sz="3300">
                <a:latin typeface="UTM HelvetIns" panose="02040603050506020204" pitchFamily="18" charset="0"/>
              </a:rPr>
            </a:br>
            <a:r>
              <a:rPr lang="en-US" altLang="en-US" sz="3300">
                <a:latin typeface="UTM HelvetIns" panose="02040603050506020204" pitchFamily="18" charset="0"/>
              </a:rPr>
              <a:t>ở Quần đảo Trường Sa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89313CD3-F612-B932-D98E-651E55E88CDB}"/>
              </a:ext>
            </a:extLst>
          </p:cNvPr>
          <p:cNvSpPr>
            <a:spLocks noChangeArrowheads="1"/>
          </p:cNvSpPr>
          <p:nvPr/>
        </p:nvSpPr>
        <p:spPr bwMode="auto">
          <a:xfrm>
            <a:off x="609600" y="1524000"/>
            <a:ext cx="843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FF0000"/>
                </a:solidFill>
              </a:rPr>
              <a:t>MALAYSIA KIỂM SOÁT</a:t>
            </a:r>
            <a:r>
              <a:rPr lang="en-US" altLang="en-US" sz="1800">
                <a:solidFill>
                  <a:srgbClr val="FF0000"/>
                </a:solidFill>
              </a:rPr>
              <a:t>: </a:t>
            </a:r>
            <a:r>
              <a:rPr lang="en-US" altLang="en-US" sz="1800"/>
              <a:t>7 thực thể địa lí; tất cả đều là rạn san hô.</a:t>
            </a:r>
          </a:p>
        </p:txBody>
      </p:sp>
      <p:graphicFrame>
        <p:nvGraphicFramePr>
          <p:cNvPr id="392386" name="Group 194">
            <a:extLst>
              <a:ext uri="{FF2B5EF4-FFF2-40B4-BE49-F238E27FC236}">
                <a16:creationId xmlns:a16="http://schemas.microsoft.com/office/drawing/2014/main" id="{0A0FB755-7A06-6A8F-7E2C-577B1F3EB873}"/>
              </a:ext>
            </a:extLst>
          </p:cNvPr>
          <p:cNvGraphicFramePr>
            <a:graphicFrameLocks noGrp="1"/>
          </p:cNvGraphicFramePr>
          <p:nvPr>
            <p:ph idx="1"/>
          </p:nvPr>
        </p:nvGraphicFramePr>
        <p:xfrm>
          <a:off x="1981200" y="2065338"/>
          <a:ext cx="8229600" cy="4411665"/>
        </p:xfrm>
        <a:graphic>
          <a:graphicData uri="http://schemas.openxmlformats.org/drawingml/2006/table">
            <a:tbl>
              <a:tblPr/>
              <a:tblGrid>
                <a:gridCol w="860425">
                  <a:extLst>
                    <a:ext uri="{9D8B030D-6E8A-4147-A177-3AD203B41FA5}">
                      <a16:colId xmlns:a16="http://schemas.microsoft.com/office/drawing/2014/main" val="20000"/>
                    </a:ext>
                  </a:extLst>
                </a:gridCol>
                <a:gridCol w="3748088">
                  <a:extLst>
                    <a:ext uri="{9D8B030D-6E8A-4147-A177-3AD203B41FA5}">
                      <a16:colId xmlns:a16="http://schemas.microsoft.com/office/drawing/2014/main" val="20001"/>
                    </a:ext>
                  </a:extLst>
                </a:gridCol>
                <a:gridCol w="3621087">
                  <a:extLst>
                    <a:ext uri="{9D8B030D-6E8A-4147-A177-3AD203B41FA5}">
                      <a16:colId xmlns:a16="http://schemas.microsoft.com/office/drawing/2014/main" val="20002"/>
                    </a:ext>
                  </a:extLst>
                </a:gridCol>
              </a:tblGrid>
              <a:tr h="550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Tên Việt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Toạ độ</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2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1</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Én Ca</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8°07′B - 114°08′Đ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0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2</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Hoa Lau</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7°22′29″B - 113°50′40″Đ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52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3</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Kỳ Vân</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7°59′38″B - 113°53′42″Đ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4</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Sác Lốt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6°56′00″B - 113°36′50″Đ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5</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Suối Cát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7°38′B - 113°48′Đ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2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6</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Đá Kiêu Ngựa</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7°42′B - 114°10′Đ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50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7</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Bãi Thám Hiểm</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8°10′B - 114°40′Đ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 name="Rectangle 2">
            <a:extLst>
              <a:ext uri="{FF2B5EF4-FFF2-40B4-BE49-F238E27FC236}">
                <a16:creationId xmlns:a16="http://schemas.microsoft.com/office/drawing/2014/main" id="{274624B9-8741-B721-73DC-54AA2B2408C4}"/>
              </a:ext>
            </a:extLst>
          </p:cNvPr>
          <p:cNvSpPr>
            <a:spLocks noGrp="1" noChangeArrowheads="1"/>
          </p:cNvSpPr>
          <p:nvPr>
            <p:ph type="title"/>
          </p:nvPr>
        </p:nvSpPr>
        <p:spPr>
          <a:xfrm>
            <a:off x="609600" y="122238"/>
            <a:ext cx="10058400" cy="1295400"/>
          </a:xfrm>
        </p:spPr>
        <p:txBody>
          <a:bodyPr anchor="ctr"/>
          <a:lstStyle/>
          <a:p>
            <a:pPr eaLnBrk="1" hangingPunct="1"/>
            <a:r>
              <a:rPr lang="en-US" altLang="en-US" sz="3300">
                <a:latin typeface="UTM HelvetIns" panose="02040603050506020204" pitchFamily="18" charset="0"/>
              </a:rPr>
              <a:t>Danh sách thực thể bị chiếm đóng</a:t>
            </a:r>
            <a:br>
              <a:rPr lang="en-US" altLang="en-US" sz="3300">
                <a:latin typeface="UTM HelvetIns" panose="02040603050506020204" pitchFamily="18" charset="0"/>
              </a:rPr>
            </a:br>
            <a:r>
              <a:rPr lang="en-US" altLang="en-US" sz="3300">
                <a:latin typeface="UTM HelvetIns" panose="02040603050506020204" pitchFamily="18" charset="0"/>
              </a:rPr>
              <a:t>ở Quần đảo Trường Sa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9617B82B-91FC-DFDF-F321-808FB3A50613}"/>
              </a:ext>
            </a:extLst>
          </p:cNvPr>
          <p:cNvSpPr>
            <a:spLocks noChangeArrowheads="1"/>
          </p:cNvSpPr>
          <p:nvPr/>
        </p:nvSpPr>
        <p:spPr bwMode="auto">
          <a:xfrm>
            <a:off x="609600" y="1778000"/>
            <a:ext cx="9982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800" b="1">
                <a:solidFill>
                  <a:srgbClr val="FF0000"/>
                </a:solidFill>
              </a:rPr>
              <a:t>ĐÀI LOAN KIỂM SOÁT</a:t>
            </a:r>
            <a:r>
              <a:rPr lang="en-US" altLang="en-US" sz="1800">
                <a:solidFill>
                  <a:srgbClr val="FF0000"/>
                </a:solidFill>
              </a:rPr>
              <a:t>: </a:t>
            </a:r>
            <a:r>
              <a:rPr lang="en-US" altLang="en-US" sz="1800"/>
              <a:t>2 thực thể địa lí, gồm 1 đảo san hô và 1 rạn san hô (nổi lên 1 cồn cát). </a:t>
            </a:r>
          </a:p>
        </p:txBody>
      </p:sp>
      <p:graphicFrame>
        <p:nvGraphicFramePr>
          <p:cNvPr id="393321" name="Group 105">
            <a:extLst>
              <a:ext uri="{FF2B5EF4-FFF2-40B4-BE49-F238E27FC236}">
                <a16:creationId xmlns:a16="http://schemas.microsoft.com/office/drawing/2014/main" id="{07F68107-D9AB-B8CC-95DE-F50B96115A50}"/>
              </a:ext>
            </a:extLst>
          </p:cNvPr>
          <p:cNvGraphicFramePr>
            <a:graphicFrameLocks noGrp="1"/>
          </p:cNvGraphicFramePr>
          <p:nvPr>
            <p:ph idx="1"/>
          </p:nvPr>
        </p:nvGraphicFramePr>
        <p:xfrm>
          <a:off x="1981200" y="2590800"/>
          <a:ext cx="8229600" cy="1981200"/>
        </p:xfrm>
        <a:graphic>
          <a:graphicData uri="http://schemas.openxmlformats.org/drawingml/2006/table">
            <a:tbl>
              <a:tblPr/>
              <a:tblGrid>
                <a:gridCol w="860425">
                  <a:extLst>
                    <a:ext uri="{9D8B030D-6E8A-4147-A177-3AD203B41FA5}">
                      <a16:colId xmlns:a16="http://schemas.microsoft.com/office/drawing/2014/main" val="20000"/>
                    </a:ext>
                  </a:extLst>
                </a:gridCol>
                <a:gridCol w="3748088">
                  <a:extLst>
                    <a:ext uri="{9D8B030D-6E8A-4147-A177-3AD203B41FA5}">
                      <a16:colId xmlns:a16="http://schemas.microsoft.com/office/drawing/2014/main" val="20001"/>
                    </a:ext>
                  </a:extLst>
                </a:gridCol>
                <a:gridCol w="3621087">
                  <a:extLst>
                    <a:ext uri="{9D8B030D-6E8A-4147-A177-3AD203B41FA5}">
                      <a16:colId xmlns:a16="http://schemas.microsoft.com/office/drawing/2014/main" val="20002"/>
                    </a:ext>
                  </a:extLst>
                </a:gridCol>
              </a:tblGrid>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Tên Việt</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Toạ độ</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1</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Đảo Ba Bình</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10°22′32″B - 114°22′05″Đ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33CC"/>
                          </a:solidFill>
                          <a:effectLst/>
                          <a:latin typeface="Times New Roman" pitchFamily="18" charset="0"/>
                          <a:cs typeface="Times New Roman" pitchFamily="18" charset="0"/>
                        </a:rPr>
                        <a:t>2</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Bãi Bàn Than</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33CC"/>
                          </a:solidFill>
                          <a:effectLst/>
                          <a:latin typeface="Times New Roman" pitchFamily="18" charset="0"/>
                          <a:cs typeface="Times New Roman" pitchFamily="18" charset="0"/>
                        </a:rPr>
                        <a:t>10°23′09″B - 114°24′49″Đ</a:t>
                      </a:r>
                      <a:endParaRPr kumimoji="0" lang="en-US" sz="2000" b="0" i="0" u="none" strike="noStrike" cap="none" normalizeH="0" baseline="0">
                        <a:ln>
                          <a:noFill/>
                        </a:ln>
                        <a:solidFill>
                          <a:srgbClr val="0033CC"/>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 name="Rectangle 2">
            <a:extLst>
              <a:ext uri="{FF2B5EF4-FFF2-40B4-BE49-F238E27FC236}">
                <a16:creationId xmlns:a16="http://schemas.microsoft.com/office/drawing/2014/main" id="{9824C576-B482-80AA-DBBB-BC0DD1E42064}"/>
              </a:ext>
            </a:extLst>
          </p:cNvPr>
          <p:cNvSpPr>
            <a:spLocks noGrp="1" noChangeArrowheads="1"/>
          </p:cNvSpPr>
          <p:nvPr>
            <p:ph type="title"/>
          </p:nvPr>
        </p:nvSpPr>
        <p:spPr>
          <a:xfrm>
            <a:off x="609600" y="122238"/>
            <a:ext cx="10058400" cy="1295400"/>
          </a:xfrm>
        </p:spPr>
        <p:txBody>
          <a:bodyPr anchor="ctr"/>
          <a:lstStyle/>
          <a:p>
            <a:pPr eaLnBrk="1" hangingPunct="1"/>
            <a:r>
              <a:rPr lang="en-US" altLang="en-US" sz="3300">
                <a:latin typeface="UTM HelvetIns" panose="02040603050506020204" pitchFamily="18" charset="0"/>
              </a:rPr>
              <a:t>Danh sách thực thể bị chiếm đóng</a:t>
            </a:r>
            <a:br>
              <a:rPr lang="en-US" altLang="en-US" sz="3300">
                <a:latin typeface="UTM HelvetIns" panose="02040603050506020204" pitchFamily="18" charset="0"/>
              </a:rPr>
            </a:br>
            <a:r>
              <a:rPr lang="en-US" altLang="en-US" sz="3300">
                <a:latin typeface="UTM HelvetIns" panose="02040603050506020204" pitchFamily="18" charset="0"/>
              </a:rPr>
              <a:t>ở Quần đảo Trường Sa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76883F3-7B1A-8E08-0821-A20CEFE3CBCF}"/>
              </a:ext>
            </a:extLst>
          </p:cNvPr>
          <p:cNvSpPr>
            <a:spLocks noGrp="1" noChangeArrowheads="1"/>
          </p:cNvSpPr>
          <p:nvPr>
            <p:ph type="title"/>
          </p:nvPr>
        </p:nvSpPr>
        <p:spPr/>
        <p:txBody>
          <a:bodyPr/>
          <a:lstStyle/>
          <a:p>
            <a:pPr eaLnBrk="1" hangingPunct="1"/>
            <a:endParaRPr lang="vi-VN" altLang="en-US"/>
          </a:p>
        </p:txBody>
      </p:sp>
      <p:sp>
        <p:nvSpPr>
          <p:cNvPr id="44035" name="Rectangle 3">
            <a:extLst>
              <a:ext uri="{FF2B5EF4-FFF2-40B4-BE49-F238E27FC236}">
                <a16:creationId xmlns:a16="http://schemas.microsoft.com/office/drawing/2014/main" id="{F0E50C66-4F18-3F86-ABDE-ECEE43040DDE}"/>
              </a:ext>
            </a:extLst>
          </p:cNvPr>
          <p:cNvSpPr>
            <a:spLocks noGrp="1" noChangeArrowheads="1"/>
          </p:cNvSpPr>
          <p:nvPr>
            <p:ph type="body" idx="1"/>
          </p:nvPr>
        </p:nvSpPr>
        <p:spPr/>
        <p:txBody>
          <a:bodyPr/>
          <a:lstStyle/>
          <a:p>
            <a:pPr eaLnBrk="1" hangingPunct="1"/>
            <a:endParaRPr lang="vi-VN" altLang="en-US"/>
          </a:p>
        </p:txBody>
      </p:sp>
      <p:pic>
        <p:nvPicPr>
          <p:cNvPr id="44036" name="Picture 5" descr="Ba Binh - to">
            <a:extLst>
              <a:ext uri="{FF2B5EF4-FFF2-40B4-BE49-F238E27FC236}">
                <a16:creationId xmlns:a16="http://schemas.microsoft.com/office/drawing/2014/main" id="{B56246F3-140B-A82A-1F6C-73E003DF1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6">
            <a:extLst>
              <a:ext uri="{FF2B5EF4-FFF2-40B4-BE49-F238E27FC236}">
                <a16:creationId xmlns:a16="http://schemas.microsoft.com/office/drawing/2014/main" id="{237F3077-8A85-1A6E-EB7F-A43AA638495C}"/>
              </a:ext>
            </a:extLst>
          </p:cNvPr>
          <p:cNvSpPr>
            <a:spLocks noChangeArrowheads="1"/>
          </p:cNvSpPr>
          <p:nvPr/>
        </p:nvSpPr>
        <p:spPr bwMode="auto">
          <a:xfrm>
            <a:off x="3810000" y="6400800"/>
            <a:ext cx="4572000" cy="457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UTM Swiss Condensed" panose="02000500000000000000" pitchFamily="2" charset="0"/>
              </a:rPr>
              <a:t>ĐẢO BA BÌNH (ĐÀI LOAN CHIẾM ĐÓNG)</a:t>
            </a:r>
            <a:endParaRPr lang="en-US" altLang="en-US" sz="3200" b="1">
              <a:solidFill>
                <a:srgbClr val="FFFF00"/>
              </a:solidFill>
              <a:latin typeface="UTM Swiss Condensed" panose="02000500000000000000"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952206" y="243840"/>
            <a:ext cx="8795657" cy="1015663"/>
          </a:xfrm>
          <a:prstGeom prst="rect">
            <a:avLst/>
          </a:prstGeom>
          <a:noFill/>
        </p:spPr>
        <p:txBody>
          <a:bodyPr wrap="square" rtlCol="0">
            <a:spAutoFit/>
          </a:bodyPr>
          <a:lstStyle/>
          <a:p>
            <a:pPr algn="ctr"/>
            <a:r>
              <a:rPr lang="en-US" sz="3000" b="1">
                <a:solidFill>
                  <a:srgbClr val="FFFF00"/>
                </a:solidFill>
                <a:latin typeface="Times New Roman" panose="02020603050405020304" pitchFamily="18" charset="0"/>
                <a:cs typeface="Times New Roman" panose="02020603050405020304" pitchFamily="18" charset="0"/>
              </a:rPr>
              <a:t>ĐẠI HỘI ĐẠI BIỂU ĐẢNG BỘ TỈNH NGHỆ AN</a:t>
            </a:r>
          </a:p>
          <a:p>
            <a:pPr algn="ctr"/>
            <a:r>
              <a:rPr lang="en-US" sz="3000" b="1">
                <a:solidFill>
                  <a:srgbClr val="FFFF00"/>
                </a:solidFill>
                <a:latin typeface="Times New Roman" panose="02020603050405020304" pitchFamily="18" charset="0"/>
                <a:cs typeface="Times New Roman" panose="02020603050405020304" pitchFamily="18" charset="0"/>
              </a:rPr>
              <a:t>LẦN THỨ XIX, NHIỆM KỲ 2020 - 2025</a:t>
            </a:r>
          </a:p>
        </p:txBody>
      </p:sp>
      <p:pic>
        <p:nvPicPr>
          <p:cNvPr id="6" name="Hình ảnh 5">
            <a:extLst>
              <a:ext uri="{FF2B5EF4-FFF2-40B4-BE49-F238E27FC236}">
                <a16:creationId xmlns:a16="http://schemas.microsoft.com/office/drawing/2014/main" id="{F347FF40-56B0-4B71-B509-5AA3C14A8D3D}"/>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4"/>
            <a:ext cx="10515600" cy="4788535"/>
          </a:xfrm>
        </p:spPr>
        <p:txBody>
          <a:bodyPr>
            <a:noAutofit/>
          </a:bodyPr>
          <a:lstStyle/>
          <a:p>
            <a:pPr algn="just">
              <a:lnSpc>
                <a:spcPct val="115000"/>
              </a:lnSpc>
              <a:spcAft>
                <a:spcPts val="1000"/>
              </a:spcAft>
            </a:pPr>
            <a:r>
              <a:rPr lang="en-US" sz="2500" b="1">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Mục tiêu tổng quát nhiệm kỳ 2020 - 2025:</a:t>
            </a:r>
            <a:endParaRPr lang="en-US" sz="2500" b="1">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Xây dựng Đảng bộ và hệ thống chính trị trong sạch, vững mạnh. Phát huy truyền thống lịch sử, văn hóa, con người xứ Nghệ, ý chí tự cường và khát vọng vươn lên; chủ động đổi mới sáng tạo, đưa Nghệ An phát triển nhanh và bền vững; bảo đảm vững chắc quốc phòng, an ninh; phấn đấu đến năm 2025 Nghệ An trở thành tỉnh khá trong khu vực phía Bắc, năm 2030 trở thành tỉnh khá của cả nước.</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624690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CIMG4311">
            <a:extLst>
              <a:ext uri="{FF2B5EF4-FFF2-40B4-BE49-F238E27FC236}">
                <a16:creationId xmlns:a16="http://schemas.microsoft.com/office/drawing/2014/main" id="{2DFE0214-394F-57F4-6DD9-BC56783D2F68}"/>
              </a:ext>
            </a:extLst>
          </p:cNvPr>
          <p:cNvPicPr>
            <a:picLocks noChangeAspect="1" noChangeArrowheads="1"/>
          </p:cNvPicPr>
          <p:nvPr/>
        </p:nvPicPr>
        <p:blipFill>
          <a:blip r:embed="rId2">
            <a:lum bright="6000" contrast="30000"/>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5">
            <a:extLst>
              <a:ext uri="{FF2B5EF4-FFF2-40B4-BE49-F238E27FC236}">
                <a16:creationId xmlns:a16="http://schemas.microsoft.com/office/drawing/2014/main" id="{2907505D-6378-6E21-B512-742A2BFE5912}"/>
              </a:ext>
            </a:extLst>
          </p:cNvPr>
          <p:cNvSpPr>
            <a:spLocks noChangeArrowheads="1"/>
          </p:cNvSpPr>
          <p:nvPr/>
        </p:nvSpPr>
        <p:spPr bwMode="auto">
          <a:xfrm>
            <a:off x="3810000" y="6400800"/>
            <a:ext cx="4572000" cy="457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UTM Swiss Condensed" panose="02000500000000000000" pitchFamily="2" charset="0"/>
              </a:rPr>
              <a:t>ĐẢO TRƯỜNG SA (CHXHCN VIỆT NAM)</a:t>
            </a:r>
            <a:endParaRPr lang="en-US" altLang="en-US" sz="3200" b="1">
              <a:solidFill>
                <a:srgbClr val="FFFF00"/>
              </a:solidFill>
              <a:latin typeface="UTM Swiss Condensed" panose="02000500000000000000" pitchFamily="2"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29F4CF6-364D-29FE-E363-3F10AF42F0F5}"/>
              </a:ext>
            </a:extLst>
          </p:cNvPr>
          <p:cNvSpPr>
            <a:spLocks noGrp="1" noChangeArrowheads="1"/>
          </p:cNvSpPr>
          <p:nvPr>
            <p:ph type="title"/>
          </p:nvPr>
        </p:nvSpPr>
        <p:spPr/>
        <p:txBody>
          <a:bodyPr/>
          <a:lstStyle/>
          <a:p>
            <a:pPr eaLnBrk="1" hangingPunct="1"/>
            <a:endParaRPr lang="vi-VN" altLang="en-US"/>
          </a:p>
        </p:txBody>
      </p:sp>
      <p:sp>
        <p:nvSpPr>
          <p:cNvPr id="46083" name="Rectangle 3">
            <a:extLst>
              <a:ext uri="{FF2B5EF4-FFF2-40B4-BE49-F238E27FC236}">
                <a16:creationId xmlns:a16="http://schemas.microsoft.com/office/drawing/2014/main" id="{DECC0F79-C2A8-4BDB-70F9-7225379A099C}"/>
              </a:ext>
            </a:extLst>
          </p:cNvPr>
          <p:cNvSpPr>
            <a:spLocks noGrp="1" noChangeArrowheads="1"/>
          </p:cNvSpPr>
          <p:nvPr>
            <p:ph type="body" idx="1"/>
          </p:nvPr>
        </p:nvSpPr>
        <p:spPr/>
        <p:txBody>
          <a:bodyPr/>
          <a:lstStyle/>
          <a:p>
            <a:pPr eaLnBrk="1" hangingPunct="1"/>
            <a:endParaRPr lang="vi-VN" altLang="en-US"/>
          </a:p>
        </p:txBody>
      </p:sp>
      <p:pic>
        <p:nvPicPr>
          <p:cNvPr id="46084" name="Picture 4" descr="Truong Sa">
            <a:extLst>
              <a:ext uri="{FF2B5EF4-FFF2-40B4-BE49-F238E27FC236}">
                <a16:creationId xmlns:a16="http://schemas.microsoft.com/office/drawing/2014/main" id="{4766ED23-B5A0-1660-13AF-11F129BF2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a:extLst>
              <a:ext uri="{FF2B5EF4-FFF2-40B4-BE49-F238E27FC236}">
                <a16:creationId xmlns:a16="http://schemas.microsoft.com/office/drawing/2014/main" id="{3FE335FE-FB42-3D74-15E6-855BDAABA389}"/>
              </a:ext>
            </a:extLst>
          </p:cNvPr>
          <p:cNvSpPr>
            <a:spLocks noChangeArrowheads="1"/>
          </p:cNvSpPr>
          <p:nvPr/>
        </p:nvSpPr>
        <p:spPr bwMode="auto">
          <a:xfrm>
            <a:off x="3810000" y="6400800"/>
            <a:ext cx="4572000" cy="457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UTM Swiss Condensed" panose="02000500000000000000" pitchFamily="2" charset="0"/>
              </a:rPr>
              <a:t>ĐẢO TRƯỜNG SA NHÌN TỪ BÊN NGOÀI</a:t>
            </a:r>
            <a:endParaRPr lang="en-US" altLang="en-US" sz="3200" b="1">
              <a:solidFill>
                <a:srgbClr val="FFFF00"/>
              </a:solidFill>
              <a:latin typeface="UTM Swiss Condensed" panose="02000500000000000000" pitchFamily="2"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FA52FB6-01FD-7251-F4E6-C657FF9AA8A3}"/>
              </a:ext>
            </a:extLst>
          </p:cNvPr>
          <p:cNvSpPr>
            <a:spLocks noGrp="1" noChangeArrowheads="1"/>
          </p:cNvSpPr>
          <p:nvPr>
            <p:ph type="title"/>
          </p:nvPr>
        </p:nvSpPr>
        <p:spPr/>
        <p:txBody>
          <a:bodyPr/>
          <a:lstStyle/>
          <a:p>
            <a:pPr eaLnBrk="1" hangingPunct="1"/>
            <a:endParaRPr lang="vi-VN" altLang="en-US"/>
          </a:p>
        </p:txBody>
      </p:sp>
      <p:sp>
        <p:nvSpPr>
          <p:cNvPr id="47107" name="Rectangle 3">
            <a:extLst>
              <a:ext uri="{FF2B5EF4-FFF2-40B4-BE49-F238E27FC236}">
                <a16:creationId xmlns:a16="http://schemas.microsoft.com/office/drawing/2014/main" id="{DB91D1AE-0DC8-EB44-C023-3549652D6410}"/>
              </a:ext>
            </a:extLst>
          </p:cNvPr>
          <p:cNvSpPr>
            <a:spLocks noGrp="1" noChangeArrowheads="1"/>
          </p:cNvSpPr>
          <p:nvPr>
            <p:ph type="body" idx="1"/>
          </p:nvPr>
        </p:nvSpPr>
        <p:spPr/>
        <p:txBody>
          <a:bodyPr/>
          <a:lstStyle/>
          <a:p>
            <a:pPr eaLnBrk="1" hangingPunct="1"/>
            <a:endParaRPr lang="vi-VN" altLang="en-US"/>
          </a:p>
        </p:txBody>
      </p:sp>
      <p:pic>
        <p:nvPicPr>
          <p:cNvPr id="47108" name="Picture 4" descr="IMG_5176">
            <a:extLst>
              <a:ext uri="{FF2B5EF4-FFF2-40B4-BE49-F238E27FC236}">
                <a16:creationId xmlns:a16="http://schemas.microsoft.com/office/drawing/2014/main" id="{596EE1CF-8903-F7B2-09A5-454D75ED2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5">
            <a:extLst>
              <a:ext uri="{FF2B5EF4-FFF2-40B4-BE49-F238E27FC236}">
                <a16:creationId xmlns:a16="http://schemas.microsoft.com/office/drawing/2014/main" id="{7C1B6B8C-2E51-41AE-0627-6EEA4002FC33}"/>
              </a:ext>
            </a:extLst>
          </p:cNvPr>
          <p:cNvSpPr>
            <a:spLocks noChangeArrowheads="1"/>
          </p:cNvSpPr>
          <p:nvPr/>
        </p:nvSpPr>
        <p:spPr bwMode="auto">
          <a:xfrm>
            <a:off x="3810000" y="6400800"/>
            <a:ext cx="4572000" cy="457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UTM Swiss Condensed" panose="02000500000000000000" pitchFamily="2" charset="0"/>
              </a:rPr>
              <a:t>CUỘC SỐNG TRÊN ĐẢO TRƯỜNG SA</a:t>
            </a:r>
            <a:endParaRPr lang="en-US" altLang="en-US" sz="3200" b="1">
              <a:solidFill>
                <a:srgbClr val="FFFF00"/>
              </a:solidFill>
              <a:latin typeface="UTM Swiss Condensed" panose="02000500000000000000" pitchFamily="2"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dao sinh ton">
            <a:extLst>
              <a:ext uri="{FF2B5EF4-FFF2-40B4-BE49-F238E27FC236}">
                <a16:creationId xmlns:a16="http://schemas.microsoft.com/office/drawing/2014/main" id="{7D2BC8AA-7164-93A7-7A22-AC97F9A2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050"/>
            <a:ext cx="44958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5" descr="Goc dao ST">
            <a:extLst>
              <a:ext uri="{FF2B5EF4-FFF2-40B4-BE49-F238E27FC236}">
                <a16:creationId xmlns:a16="http://schemas.microsoft.com/office/drawing/2014/main" id="{0563BBE7-DE60-1936-BCF2-E7EE7BED9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46482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descr="0000chuatruongsa1">
            <a:extLst>
              <a:ext uri="{FF2B5EF4-FFF2-40B4-BE49-F238E27FC236}">
                <a16:creationId xmlns:a16="http://schemas.microsoft.com/office/drawing/2014/main" id="{414EEA96-61F9-991B-5722-BB69B4E28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560763"/>
            <a:ext cx="4495800"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7">
            <a:extLst>
              <a:ext uri="{FF2B5EF4-FFF2-40B4-BE49-F238E27FC236}">
                <a16:creationId xmlns:a16="http://schemas.microsoft.com/office/drawing/2014/main" id="{31CF7019-B674-FAC3-4FAB-6452BDBE9BBB}"/>
              </a:ext>
            </a:extLst>
          </p:cNvPr>
          <p:cNvSpPr>
            <a:spLocks noChangeArrowheads="1"/>
          </p:cNvSpPr>
          <p:nvPr/>
        </p:nvSpPr>
        <p:spPr bwMode="auto">
          <a:xfrm>
            <a:off x="6172200" y="4876800"/>
            <a:ext cx="4343400" cy="4572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UTM Swiss Condensed" panose="02000500000000000000" pitchFamily="2" charset="0"/>
              </a:rPr>
              <a:t>ĐẢO SINH TỒN (CHXHCN VIỆT NAM)</a:t>
            </a:r>
            <a:endParaRPr lang="en-US" altLang="en-US" sz="3200" b="1">
              <a:solidFill>
                <a:srgbClr val="FFFF00"/>
              </a:solidFill>
              <a:latin typeface="UTM Swiss Condensed" panose="02000500000000000000" pitchFamily="2"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8-7,_Anh_9,_Trien_lam_sach_anh_ve_Truong_Sa,_Hoang_Sa_gui_VNE">
            <a:extLst>
              <a:ext uri="{FF2B5EF4-FFF2-40B4-BE49-F238E27FC236}">
                <a16:creationId xmlns:a16="http://schemas.microsoft.com/office/drawing/2014/main" id="{4FE648A3-1B4E-E97A-762A-7F5AB4E20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0"/>
            <a:ext cx="4495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descr="3">
            <a:extLst>
              <a:ext uri="{FF2B5EF4-FFF2-40B4-BE49-F238E27FC236}">
                <a16:creationId xmlns:a16="http://schemas.microsoft.com/office/drawing/2014/main" id="{212CBFD8-1B67-699F-C949-93B945BC4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6" descr="cd29ts1">
            <a:extLst>
              <a:ext uri="{FF2B5EF4-FFF2-40B4-BE49-F238E27FC236}">
                <a16:creationId xmlns:a16="http://schemas.microsoft.com/office/drawing/2014/main" id="{C935B37B-298B-5599-81C1-9CF325A8E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429000"/>
            <a:ext cx="4648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ctangle 7">
            <a:extLst>
              <a:ext uri="{FF2B5EF4-FFF2-40B4-BE49-F238E27FC236}">
                <a16:creationId xmlns:a16="http://schemas.microsoft.com/office/drawing/2014/main" id="{B638A739-C848-DA1E-37FD-1040694FF9DE}"/>
              </a:ext>
            </a:extLst>
          </p:cNvPr>
          <p:cNvSpPr>
            <a:spLocks noChangeArrowheads="1"/>
          </p:cNvSpPr>
          <p:nvPr/>
        </p:nvSpPr>
        <p:spPr bwMode="auto">
          <a:xfrm>
            <a:off x="1524000" y="4800600"/>
            <a:ext cx="3505200" cy="9144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1800" b="1">
                <a:solidFill>
                  <a:srgbClr val="FFFF00"/>
                </a:solidFill>
                <a:latin typeface="UTM Swiss Condensed" panose="02000500000000000000" pitchFamily="2" charset="0"/>
              </a:rPr>
              <a:t>ĐẢO SONG TỬ TÂY</a:t>
            </a:r>
          </a:p>
          <a:p>
            <a:pPr algn="ctr" eaLnBrk="1" hangingPunct="1">
              <a:spcBef>
                <a:spcPct val="0"/>
              </a:spcBef>
              <a:buClrTx/>
              <a:buSzTx/>
              <a:buFontTx/>
              <a:buNone/>
            </a:pPr>
            <a:r>
              <a:rPr lang="en-US" altLang="en-US" sz="1800" b="1">
                <a:solidFill>
                  <a:srgbClr val="FFFF00"/>
                </a:solidFill>
                <a:latin typeface="UTM Swiss Condensed" panose="02000500000000000000" pitchFamily="2" charset="0"/>
              </a:rPr>
              <a:t>(CHXHCN VIỆT NAM)</a:t>
            </a:r>
            <a:endParaRPr lang="en-US" altLang="en-US" sz="3200" b="1">
              <a:solidFill>
                <a:srgbClr val="FFFF00"/>
              </a:solidFill>
              <a:latin typeface="UTM Swiss Condensed" panose="02000500000000000000" pitchFamily="2"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a:extLst>
              <a:ext uri="{FF2B5EF4-FFF2-40B4-BE49-F238E27FC236}">
                <a16:creationId xmlns:a16="http://schemas.microsoft.com/office/drawing/2014/main" id="{619C94EB-4C29-1C37-E667-64F84A31C9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8250" y="0"/>
            <a:ext cx="3048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5">
            <a:extLst>
              <a:ext uri="{FF2B5EF4-FFF2-40B4-BE49-F238E27FC236}">
                <a16:creationId xmlns:a16="http://schemas.microsoft.com/office/drawing/2014/main" id="{FBEE7020-7AA5-D5B0-E707-A71FCDDB0308}"/>
              </a:ext>
            </a:extLst>
          </p:cNvPr>
          <p:cNvSpPr txBox="1">
            <a:spLocks noChangeArrowheads="1"/>
          </p:cNvSpPr>
          <p:nvPr/>
        </p:nvSpPr>
        <p:spPr bwMode="auto">
          <a:xfrm>
            <a:off x="1331119" y="142649"/>
            <a:ext cx="9529762" cy="1316037"/>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20000"/>
              </a:lnSpc>
              <a:spcBef>
                <a:spcPts val="600"/>
              </a:spcBef>
              <a:buClrTx/>
              <a:buSzTx/>
              <a:buFont typeface="Wingdings" panose="05000000000000000000" pitchFamily="2" charset="2"/>
              <a:buNone/>
            </a:pPr>
            <a:endParaRPr lang="de-DE" altLang="en-US" sz="1600" b="1">
              <a:solidFill>
                <a:srgbClr val="FFFF00"/>
              </a:solidFill>
              <a:latin typeface=".VnCooperH" panose="020B7200000000000000" pitchFamily="34" charset="0"/>
            </a:endParaRPr>
          </a:p>
          <a:p>
            <a:pPr algn="ctr" eaLnBrk="1" hangingPunct="1">
              <a:lnSpc>
                <a:spcPct val="120000"/>
              </a:lnSpc>
              <a:spcBef>
                <a:spcPts val="600"/>
              </a:spcBef>
              <a:buClrTx/>
              <a:buSzTx/>
              <a:buFont typeface="Wingdings" panose="05000000000000000000" pitchFamily="2" charset="2"/>
              <a:buNone/>
            </a:pPr>
            <a:r>
              <a:rPr lang="de-DE" altLang="en-US" sz="2800" b="1">
                <a:solidFill>
                  <a:srgbClr val="FFFF00"/>
                </a:solidFill>
                <a:latin typeface="Times New Roman" panose="02020603050405020304" pitchFamily="18" charset="0"/>
                <a:cs typeface="Times New Roman" panose="02020603050405020304" pitchFamily="18" charset="0"/>
              </a:rPr>
              <a:t>ĐẤU TRANH BẢO VỆ CHỦ QUYỀN BIỂN ĐẢO</a:t>
            </a:r>
          </a:p>
          <a:p>
            <a:pPr algn="ctr" eaLnBrk="1" hangingPunct="1">
              <a:lnSpc>
                <a:spcPct val="120000"/>
              </a:lnSpc>
              <a:spcBef>
                <a:spcPts val="600"/>
              </a:spcBef>
              <a:buClrTx/>
              <a:buSzTx/>
              <a:buFont typeface="Wingdings" panose="05000000000000000000" pitchFamily="2" charset="2"/>
              <a:buNone/>
            </a:pPr>
            <a:endParaRPr lang="en-US" altLang="en-US" sz="1600" b="1">
              <a:solidFill>
                <a:srgbClr val="FFFF00"/>
              </a:solidFill>
              <a:latin typeface=".VnCooperH" panose="020B7200000000000000" pitchFamily="34" charset="0"/>
            </a:endParaRPr>
          </a:p>
        </p:txBody>
      </p:sp>
      <p:pic>
        <p:nvPicPr>
          <p:cNvPr id="50180" name="Picture 6" descr="73eanh-9">
            <a:extLst>
              <a:ext uri="{FF2B5EF4-FFF2-40B4-BE49-F238E27FC236}">
                <a16:creationId xmlns:a16="http://schemas.microsoft.com/office/drawing/2014/main" id="{37BF7581-818F-FCCF-0B62-9AFBA9124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19"/>
          <a:stretch>
            <a:fillRect/>
          </a:stretch>
        </p:blipFill>
        <p:spPr bwMode="auto">
          <a:xfrm>
            <a:off x="1331119" y="1658983"/>
            <a:ext cx="95297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luoi-bo">
            <a:extLst>
              <a:ext uri="{FF2B5EF4-FFF2-40B4-BE49-F238E27FC236}">
                <a16:creationId xmlns:a16="http://schemas.microsoft.com/office/drawing/2014/main" id="{3DCA42FB-84A1-8D51-9B98-5BA09F072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925" y="38100"/>
            <a:ext cx="4699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6">
            <a:extLst>
              <a:ext uri="{FF2B5EF4-FFF2-40B4-BE49-F238E27FC236}">
                <a16:creationId xmlns:a16="http://schemas.microsoft.com/office/drawing/2014/main" id="{90499F0D-DD81-1237-123F-0D1D02A23D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0" y="0"/>
            <a:ext cx="3048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2">
            <a:extLst>
              <a:ext uri="{FF2B5EF4-FFF2-40B4-BE49-F238E27FC236}">
                <a16:creationId xmlns:a16="http://schemas.microsoft.com/office/drawing/2014/main" id="{BE9003DC-868B-EA0A-C5EA-2EF6D0EB9A5B}"/>
              </a:ext>
            </a:extLst>
          </p:cNvPr>
          <p:cNvSpPr>
            <a:spLocks noGrp="1" noChangeArrowheads="1"/>
          </p:cNvSpPr>
          <p:nvPr>
            <p:ph type="title"/>
          </p:nvPr>
        </p:nvSpPr>
        <p:spPr>
          <a:xfrm>
            <a:off x="6324600" y="381000"/>
            <a:ext cx="4267200" cy="1295400"/>
          </a:xfrm>
        </p:spPr>
        <p:txBody>
          <a:bodyPr/>
          <a:lstStyle/>
          <a:p>
            <a:pPr algn="ctr" eaLnBrk="1" hangingPunct="1"/>
            <a:r>
              <a:rPr lang="en-US" altLang="en-US" sz="3500">
                <a:solidFill>
                  <a:srgbClr val="FF0000"/>
                </a:solidFill>
                <a:latin typeface="UTM HelvetIns" panose="02040603050506020204" pitchFamily="18" charset="0"/>
              </a:rPr>
              <a:t>ĐƯỜNG LƯỠI BÒ</a:t>
            </a:r>
            <a:endParaRPr lang="vi-VN" altLang="en-US" sz="3500">
              <a:solidFill>
                <a:srgbClr val="FF0000"/>
              </a:solidFill>
            </a:endParaRPr>
          </a:p>
        </p:txBody>
      </p:sp>
      <p:grpSp>
        <p:nvGrpSpPr>
          <p:cNvPr id="51205" name="Group 5">
            <a:extLst>
              <a:ext uri="{FF2B5EF4-FFF2-40B4-BE49-F238E27FC236}">
                <a16:creationId xmlns:a16="http://schemas.microsoft.com/office/drawing/2014/main" id="{82607537-3371-8D28-0D69-2A1B1DB55794}"/>
              </a:ext>
            </a:extLst>
          </p:cNvPr>
          <p:cNvGrpSpPr>
            <a:grpSpLocks/>
          </p:cNvGrpSpPr>
          <p:nvPr/>
        </p:nvGrpSpPr>
        <p:grpSpPr bwMode="auto">
          <a:xfrm>
            <a:off x="6324600" y="2057400"/>
            <a:ext cx="4267200" cy="4114800"/>
            <a:chOff x="0" y="528"/>
            <a:chExt cx="4370" cy="5070"/>
          </a:xfrm>
        </p:grpSpPr>
        <p:pic>
          <p:nvPicPr>
            <p:cNvPr id="51206" name="Picture 6" descr="China-claims-Paracel-Spratly-Islands">
              <a:extLst>
                <a:ext uri="{FF2B5EF4-FFF2-40B4-BE49-F238E27FC236}">
                  <a16:creationId xmlns:a16="http://schemas.microsoft.com/office/drawing/2014/main" id="{C7B890F3-D165-1F6F-AFA9-CB6C0B336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8"/>
              <a:ext cx="4370" cy="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7" name="WordArt 7">
              <a:extLst>
                <a:ext uri="{FF2B5EF4-FFF2-40B4-BE49-F238E27FC236}">
                  <a16:creationId xmlns:a16="http://schemas.microsoft.com/office/drawing/2014/main" id="{42A4579E-A5D1-BBB7-CF7B-40B557DF5C0E}"/>
                </a:ext>
              </a:extLst>
            </p:cNvPr>
            <p:cNvSpPr>
              <a:spLocks noChangeArrowheads="1" noChangeShapeType="1" noTextEdit="1"/>
            </p:cNvSpPr>
            <p:nvPr/>
          </p:nvSpPr>
          <p:spPr bwMode="auto">
            <a:xfrm>
              <a:off x="2640" y="5472"/>
              <a:ext cx="1518" cy="126"/>
            </a:xfrm>
            <a:prstGeom prst="rect">
              <a:avLst/>
            </a:prstGeom>
          </p:spPr>
          <p:txBody>
            <a:bodyPr wrap="none" fromWordArt="1">
              <a:prstTxWarp prst="textPlain">
                <a:avLst>
                  <a:gd name="adj" fmla="val 50000"/>
                </a:avLst>
              </a:prstTxWarp>
            </a:bodyPr>
            <a:lstStyle/>
            <a:p>
              <a:pPr algn="ctr"/>
              <a:r>
                <a:rPr lang="pt-BR" sz="1600" kern="10">
                  <a:ln w="9525">
                    <a:solidFill>
                      <a:srgbClr val="000000"/>
                    </a:solidFill>
                    <a:round/>
                    <a:headEnd/>
                    <a:tailEnd/>
                  </a:ln>
                  <a:solidFill>
                    <a:srgbClr val="FFFFFF"/>
                  </a:solidFill>
                  <a:latin typeface=".VnAristote" panose="020B7200000000000000" pitchFamily="34" charset="0"/>
                </a:rPr>
                <a:t>Ban B¶n ®å H¶i qu©n biªn tËp</a:t>
              </a:r>
              <a:endParaRPr lang="en-US" sz="1600" kern="10">
                <a:ln w="9525">
                  <a:solidFill>
                    <a:srgbClr val="000000"/>
                  </a:solidFill>
                  <a:round/>
                  <a:headEnd/>
                  <a:tailEnd/>
                </a:ln>
                <a:solidFill>
                  <a:srgbClr val="FFFFFF"/>
                </a:solidFill>
                <a:latin typeface=".VnAristote" panose="020B7200000000000000" pitchFamily="34" charset="0"/>
              </a:endParaRPr>
            </a:p>
          </p:txBody>
        </p:sp>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8">
            <a:extLst>
              <a:ext uri="{FF2B5EF4-FFF2-40B4-BE49-F238E27FC236}">
                <a16:creationId xmlns:a16="http://schemas.microsoft.com/office/drawing/2014/main" id="{A91FA94C-57F5-4B48-A366-54BC476D9A50}"/>
              </a:ext>
            </a:extLst>
          </p:cNvPr>
          <p:cNvSpPr txBox="1">
            <a:spLocks noChangeArrowheads="1"/>
          </p:cNvSpPr>
          <p:nvPr/>
        </p:nvSpPr>
        <p:spPr bwMode="auto">
          <a:xfrm>
            <a:off x="8277253" y="5522914"/>
            <a:ext cx="16033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pPr>
            <a:r>
              <a:rPr lang="en-US" altLang="zh-CN" sz="1000">
                <a:solidFill>
                  <a:srgbClr val="FF0000"/>
                </a:solidFill>
                <a:latin typeface=".VnTime" pitchFamily="34" charset="0"/>
              </a:rPr>
              <a:t>MABINI/JOHNSON REEF</a:t>
            </a:r>
          </a:p>
        </p:txBody>
      </p:sp>
      <p:pic>
        <p:nvPicPr>
          <p:cNvPr id="33799" name="Picture 1">
            <a:extLst>
              <a:ext uri="{FF2B5EF4-FFF2-40B4-BE49-F238E27FC236}">
                <a16:creationId xmlns:a16="http://schemas.microsoft.com/office/drawing/2014/main" id="{1C4F8512-16C4-479C-B618-50B329883B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85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a:extLst>
              <a:ext uri="{FF2B5EF4-FFF2-40B4-BE49-F238E27FC236}">
                <a16:creationId xmlns:a16="http://schemas.microsoft.com/office/drawing/2014/main" id="{A1DDB14C-1789-43BF-AE58-BF35B3D01242}"/>
              </a:ext>
            </a:extLst>
          </p:cNvPr>
          <p:cNvSpPr/>
          <p:nvPr/>
        </p:nvSpPr>
        <p:spPr>
          <a:xfrm>
            <a:off x="0" y="6091352"/>
            <a:ext cx="6096000" cy="762000"/>
          </a:xfrm>
          <a:prstGeom prst="round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defRPr/>
            </a:pPr>
            <a:r>
              <a:rPr lang="en-US" sz="3500" b="1" noProof="1">
                <a:solidFill>
                  <a:srgbClr val="0000CC"/>
                </a:solidFill>
                <a:latin typeface="Times New Roman" panose="02020603050405020304" pitchFamily="18" charset="0"/>
                <a:cs typeface="Times New Roman" panose="02020603050405020304" pitchFamily="18" charset="0"/>
              </a:rPr>
              <a:t>Bãi cạn Châu Viên</a:t>
            </a:r>
          </a:p>
        </p:txBody>
      </p:sp>
    </p:spTree>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0095CDDC-B5C9-4461-8941-3BA014C067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a:extLst>
              <a:ext uri="{FF2B5EF4-FFF2-40B4-BE49-F238E27FC236}">
                <a16:creationId xmlns:a16="http://schemas.microsoft.com/office/drawing/2014/main" id="{10BBCF2C-B090-4951-B0D7-2F6203687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4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20B1C419-424F-472A-BB49-423585AD7D68}"/>
              </a:ext>
            </a:extLst>
          </p:cNvPr>
          <p:cNvSpPr/>
          <p:nvPr/>
        </p:nvSpPr>
        <p:spPr>
          <a:xfrm>
            <a:off x="0" y="6004694"/>
            <a:ext cx="6096000" cy="838200"/>
          </a:xfrm>
          <a:prstGeom prst="roundRect">
            <a:avLst/>
          </a:prstGeom>
          <a:solidFill>
            <a:schemeClr val="bg1"/>
          </a:solidFill>
          <a:ln>
            <a:solidFill>
              <a:srgbClr val="FF0000"/>
            </a:solidFill>
          </a:ln>
        </p:spPr>
        <p:style>
          <a:lnRef idx="1">
            <a:schemeClr val="accent1"/>
          </a:lnRef>
          <a:fillRef idx="2">
            <a:schemeClr val="accent1"/>
          </a:fillRef>
          <a:effectRef idx="1">
            <a:schemeClr val="accent1"/>
          </a:effectRef>
          <a:fontRef idx="minor">
            <a:schemeClr val="dk1"/>
          </a:fontRef>
        </p:style>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 typeface="Arial" panose="020B0604020202020204" pitchFamily="34" charset="0"/>
              <a:buNone/>
              <a:defRPr/>
            </a:pPr>
            <a:r>
              <a:rPr lang="en-GB" sz="3000" b="1">
                <a:solidFill>
                  <a:srgbClr val="0000CC"/>
                </a:solidFill>
                <a:latin typeface="Times New Roman" panose="02020603050405020304" pitchFamily="18" charset="0"/>
              </a:rPr>
              <a:t>Bãi cạn Huy Gơ</a:t>
            </a:r>
            <a:endParaRPr lang="en-GB" sz="3000" b="1">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952206" y="243840"/>
            <a:ext cx="8795657" cy="1015663"/>
          </a:xfrm>
          <a:prstGeom prst="rect">
            <a:avLst/>
          </a:prstGeom>
          <a:noFill/>
        </p:spPr>
        <p:txBody>
          <a:bodyPr wrap="square" rtlCol="0">
            <a:spAutoFit/>
          </a:bodyPr>
          <a:lstStyle/>
          <a:p>
            <a:pPr algn="ctr"/>
            <a:r>
              <a:rPr lang="en-US" sz="3000" b="1">
                <a:solidFill>
                  <a:srgbClr val="FFFF00"/>
                </a:solidFill>
                <a:latin typeface="Times New Roman" panose="02020603050405020304" pitchFamily="18" charset="0"/>
                <a:cs typeface="Times New Roman" panose="02020603050405020304" pitchFamily="18" charset="0"/>
              </a:rPr>
              <a:t>ĐẠI HỘI ĐẠI BIỂU ĐẢNG BỘ TỈNH NGHỆ AN</a:t>
            </a:r>
          </a:p>
          <a:p>
            <a:pPr algn="ctr"/>
            <a:r>
              <a:rPr lang="en-US" sz="3000" b="1">
                <a:solidFill>
                  <a:srgbClr val="FFFF00"/>
                </a:solidFill>
                <a:latin typeface="Times New Roman" panose="02020603050405020304" pitchFamily="18" charset="0"/>
                <a:cs typeface="Times New Roman" panose="02020603050405020304" pitchFamily="18" charset="0"/>
              </a:rPr>
              <a:t>LẦN THỨ XIX, NHIỆM KỲ 2020 - 2025</a:t>
            </a:r>
          </a:p>
        </p:txBody>
      </p:sp>
      <p:pic>
        <p:nvPicPr>
          <p:cNvPr id="6" name="Hình ảnh 5">
            <a:extLst>
              <a:ext uri="{FF2B5EF4-FFF2-40B4-BE49-F238E27FC236}">
                <a16:creationId xmlns:a16="http://schemas.microsoft.com/office/drawing/2014/main" id="{A91DCEC8-FE7C-4199-854E-83D04A0043A3}"/>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4"/>
            <a:ext cx="10515600" cy="4788535"/>
          </a:xfrm>
        </p:spPr>
        <p:txBody>
          <a:bodyPr>
            <a:noAutofit/>
          </a:bodyPr>
          <a:lstStyle/>
          <a:p>
            <a:pPr algn="just">
              <a:lnSpc>
                <a:spcPct val="115000"/>
              </a:lnSpc>
              <a:spcBef>
                <a:spcPts val="600"/>
              </a:spcBef>
              <a:spcAft>
                <a:spcPts val="600"/>
              </a:spcAft>
            </a:pPr>
            <a:r>
              <a:rPr lang="en-US" sz="2500" b="1">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Một số chỉ tiêu chủ yếu đến năm 2025:</a:t>
            </a:r>
            <a:endParaRPr lang="en-US" sz="2500" b="1">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6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Tốc độ tăng trưởng tổng sản phẩm trong tỉnh (GRDP) bình quân giai đoạn 2021 - 2025 đạt 9,5 - 10,5%/năm.</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6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GRDP bình quân đầu người năm 2025 đạt khoảng 83 triệu đồng.</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6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Cơ cấu kinh tế: Nông, lâm, ngư nghiệp 19 - 20%; công nghiệp và xây dựng 38 - 39%; dịch vụ 42 - 43%.</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6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Thu ngân sách đến năm 2025 đạt 26.000 - 30.000 tỷ đồng.</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3989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Content Placeholder 3">
            <a:extLst>
              <a:ext uri="{FF2B5EF4-FFF2-40B4-BE49-F238E27FC236}">
                <a16:creationId xmlns:a16="http://schemas.microsoft.com/office/drawing/2014/main" id="{09A905AC-1D27-4DFF-90E2-8F013C21B402}"/>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
        <p:nvSpPr>
          <p:cNvPr id="2" name="Rounded Rectangle 2">
            <a:extLst>
              <a:ext uri="{FF2B5EF4-FFF2-40B4-BE49-F238E27FC236}">
                <a16:creationId xmlns:a16="http://schemas.microsoft.com/office/drawing/2014/main" id="{E65681A7-869E-065C-1A2D-425466282AAD}"/>
              </a:ext>
            </a:extLst>
          </p:cNvPr>
          <p:cNvSpPr/>
          <p:nvPr/>
        </p:nvSpPr>
        <p:spPr>
          <a:xfrm>
            <a:off x="0" y="6004694"/>
            <a:ext cx="8952412" cy="838200"/>
          </a:xfrm>
          <a:prstGeom prst="roundRect">
            <a:avLst/>
          </a:prstGeom>
          <a:solidFill>
            <a:schemeClr val="bg1"/>
          </a:solidFill>
          <a:ln>
            <a:solidFill>
              <a:srgbClr val="FF0000"/>
            </a:solidFill>
          </a:ln>
        </p:spPr>
        <p:style>
          <a:lnRef idx="1">
            <a:schemeClr val="accent1"/>
          </a:lnRef>
          <a:fillRef idx="2">
            <a:schemeClr val="accent1"/>
          </a:fillRef>
          <a:effectRef idx="1">
            <a:schemeClr val="accent1"/>
          </a:effectRef>
          <a:fontRef idx="minor">
            <a:schemeClr val="dk1"/>
          </a:fontRef>
        </p:style>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 typeface="Arial" panose="020B0604020202020204" pitchFamily="34" charset="0"/>
              <a:buNone/>
              <a:defRPr/>
            </a:pPr>
            <a:r>
              <a:rPr lang="en-GB" sz="3000" b="1">
                <a:solidFill>
                  <a:srgbClr val="0000CC"/>
                </a:solidFill>
                <a:latin typeface="Times New Roman" panose="02020603050405020304" pitchFamily="18" charset="0"/>
              </a:rPr>
              <a:t>Bãi cạn Huy Gơ </a:t>
            </a:r>
            <a:r>
              <a:rPr lang="vi-VN" altLang="en-US" sz="3000" b="1">
                <a:solidFill>
                  <a:srgbClr val="0000CC"/>
                </a:solidFill>
                <a:latin typeface="Times New Roman" panose="02020603050405020304" pitchFamily="18" charset="0"/>
              </a:rPr>
              <a:t>nhìn từ đảo Sinh Tồn Đông</a:t>
            </a:r>
            <a:r>
              <a:rPr lang="en-US" altLang="zh-CN" sz="3000" b="1">
                <a:solidFill>
                  <a:srgbClr val="0000CC"/>
                </a:solidFill>
                <a:latin typeface="Times New Roman" panose="02020603050405020304" pitchFamily="18" charset="0"/>
              </a:rPr>
              <a:t> (4 HL)</a:t>
            </a:r>
            <a:r>
              <a:rPr lang="vi-VN" altLang="en-US" sz="3000" b="1">
                <a:solidFill>
                  <a:srgbClr val="0000CC"/>
                </a:solidFill>
                <a:latin typeface="Times New Roman" panose="02020603050405020304" pitchFamily="18" charset="0"/>
              </a:rPr>
              <a:t> </a:t>
            </a:r>
            <a:endParaRPr lang="en-GB" sz="3000" b="1">
              <a:solidFill>
                <a:srgbClr val="0000CC"/>
              </a:solidFill>
              <a:latin typeface="Times New Roman" panose="02020603050405020304" pitchFamily="18"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B4EF8C6B-F9D5-4F14-9DD8-67E2DEF4305C}"/>
              </a:ext>
            </a:extLst>
          </p:cNvPr>
          <p:cNvSpPr>
            <a:spLocks noGrp="1" noChangeArrowheads="1"/>
          </p:cNvSpPr>
          <p:nvPr>
            <p:ph type="title"/>
          </p:nvPr>
        </p:nvSpPr>
        <p:spPr/>
        <p:txBody>
          <a:bodyPr/>
          <a:lstStyle/>
          <a:p>
            <a:endParaRPr lang="en-US" altLang="en-US"/>
          </a:p>
        </p:txBody>
      </p:sp>
      <p:pic>
        <p:nvPicPr>
          <p:cNvPr id="39939" name="Content Placeholder 3">
            <a:extLst>
              <a:ext uri="{FF2B5EF4-FFF2-40B4-BE49-F238E27FC236}">
                <a16:creationId xmlns:a16="http://schemas.microsoft.com/office/drawing/2014/main" id="{4F0B0813-EBDD-48B0-8C60-FD649BC89177}"/>
              </a:ext>
            </a:extLst>
          </p:cNvPr>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t="14111" r="496"/>
          <a:stretch/>
        </p:blipFill>
        <p:spPr>
          <a:xfrm>
            <a:off x="0" y="-1"/>
            <a:ext cx="12221836" cy="6858001"/>
          </a:xfrm>
        </p:spPr>
      </p:pic>
      <p:sp>
        <p:nvSpPr>
          <p:cNvPr id="2" name="Rounded Rectangle 2">
            <a:extLst>
              <a:ext uri="{FF2B5EF4-FFF2-40B4-BE49-F238E27FC236}">
                <a16:creationId xmlns:a16="http://schemas.microsoft.com/office/drawing/2014/main" id="{24EED4CC-BF2F-898A-EB19-0C8045DDC2DE}"/>
              </a:ext>
            </a:extLst>
          </p:cNvPr>
          <p:cNvSpPr/>
          <p:nvPr/>
        </p:nvSpPr>
        <p:spPr>
          <a:xfrm>
            <a:off x="0" y="6004694"/>
            <a:ext cx="8952412" cy="838200"/>
          </a:xfrm>
          <a:prstGeom prst="roundRect">
            <a:avLst/>
          </a:prstGeom>
          <a:solidFill>
            <a:schemeClr val="bg1"/>
          </a:solidFill>
          <a:ln>
            <a:solidFill>
              <a:srgbClr val="FF0000"/>
            </a:solidFill>
          </a:ln>
        </p:spPr>
        <p:style>
          <a:lnRef idx="1">
            <a:schemeClr val="accent1"/>
          </a:lnRef>
          <a:fillRef idx="2">
            <a:schemeClr val="accent1"/>
          </a:fillRef>
          <a:effectRef idx="1">
            <a:schemeClr val="accent1"/>
          </a:effectRef>
          <a:fontRef idx="minor">
            <a:schemeClr val="dk1"/>
          </a:fontRef>
        </p:style>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 typeface="Arial" panose="020B0604020202020204" pitchFamily="34" charset="0"/>
              <a:buNone/>
              <a:defRPr/>
            </a:pPr>
            <a:r>
              <a:rPr lang="en-GB" sz="3000" b="1">
                <a:solidFill>
                  <a:srgbClr val="0000CC"/>
                </a:solidFill>
                <a:latin typeface="Times New Roman" panose="02020603050405020304" pitchFamily="18" charset="0"/>
              </a:rPr>
              <a:t>Bãi cạn Huy Gơ </a:t>
            </a:r>
            <a:r>
              <a:rPr lang="vi-VN" altLang="en-US" sz="3000" b="1">
                <a:solidFill>
                  <a:srgbClr val="0000CC"/>
                </a:solidFill>
                <a:latin typeface="Times New Roman" panose="02020603050405020304" pitchFamily="18" charset="0"/>
              </a:rPr>
              <a:t>nhìn từ đảo </a:t>
            </a:r>
            <a:r>
              <a:rPr lang="en-US" altLang="en-US" sz="3000" b="1">
                <a:solidFill>
                  <a:srgbClr val="0000CC"/>
                </a:solidFill>
                <a:latin typeface="Times New Roman" panose="02020603050405020304" pitchFamily="18" charset="0"/>
              </a:rPr>
              <a:t>Len Đao</a:t>
            </a:r>
            <a:endParaRPr lang="en-GB" sz="3000" b="1">
              <a:solidFill>
                <a:srgbClr val="0000CC"/>
              </a:solidFill>
              <a:latin typeface="Times New Roman" panose="02020603050405020304"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0">
            <a:extLst>
              <a:ext uri="{FF2B5EF4-FFF2-40B4-BE49-F238E27FC236}">
                <a16:creationId xmlns:a16="http://schemas.microsoft.com/office/drawing/2014/main" id="{F2FDBACB-F366-4B0B-B36D-6C1204A4D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4">
            <a:extLst>
              <a:ext uri="{FF2B5EF4-FFF2-40B4-BE49-F238E27FC236}">
                <a16:creationId xmlns:a16="http://schemas.microsoft.com/office/drawing/2014/main" id="{EB572C5F-4271-EF85-CC8B-28DA1B23EADA}"/>
              </a:ext>
            </a:extLst>
          </p:cNvPr>
          <p:cNvSpPr/>
          <p:nvPr/>
        </p:nvSpPr>
        <p:spPr>
          <a:xfrm>
            <a:off x="5715000" y="6223000"/>
            <a:ext cx="6096000" cy="762000"/>
          </a:xfrm>
          <a:prstGeom prst="round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pPr>
            <a:r>
              <a:rPr lang="en-US" altLang="en-US" sz="3600" b="1" noProof="1">
                <a:solidFill>
                  <a:srgbClr val="FFFF00"/>
                </a:solidFill>
                <a:latin typeface="Verdana" panose="020B0604030504040204" pitchFamily="34" charset="0"/>
                <a:ea typeface="Verdana" panose="020B0604030504040204" pitchFamily="34" charset="0"/>
                <a:cs typeface="Verdana" panose="020B0604030504040204" pitchFamily="34" charset="0"/>
              </a:rPr>
              <a:t>Bãi cạn Ga Ven</a:t>
            </a:r>
          </a:p>
        </p:txBody>
      </p:sp>
    </p:spTree>
  </p:cSld>
  <p:clrMapOvr>
    <a:masterClrMapping/>
  </p:clrMapOvr>
  <p:transition spd="slow">
    <p:push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054E93D5-A536-417C-8E0B-DF77B9F55E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65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073154F7-192C-F33C-3FBB-DC1D6B258E36}"/>
              </a:ext>
            </a:extLst>
          </p:cNvPr>
          <p:cNvSpPr>
            <a:spLocks noChangeArrowheads="1"/>
          </p:cNvSpPr>
          <p:nvPr/>
        </p:nvSpPr>
        <p:spPr bwMode="auto">
          <a:xfrm>
            <a:off x="9220200" y="1"/>
            <a:ext cx="1524000"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b="1">
                <a:solidFill>
                  <a:srgbClr val="555555"/>
                </a:solidFill>
                <a:latin typeface="Tno"/>
              </a:rPr>
              <a:t> </a:t>
            </a:r>
            <a:endParaRPr lang="vi-VN" altLang="en-US" sz="1500" b="1">
              <a:solidFill>
                <a:srgbClr val="555555"/>
              </a:solidFill>
              <a:latin typeface="Tno"/>
            </a:endParaRPr>
          </a:p>
          <a:p>
            <a:pPr algn="ctr"/>
            <a:r>
              <a:rPr lang="en-US" altLang="en-US" sz="2800" b="1">
                <a:solidFill>
                  <a:srgbClr val="FF0000"/>
                </a:solidFill>
                <a:latin typeface="Verdana" panose="020B0604030504040204" pitchFamily="34" charset="0"/>
                <a:ea typeface="Verdana" panose="020B0604030504040204" pitchFamily="34" charset="0"/>
                <a:cs typeface="Verdana" panose="020B0604030504040204" pitchFamily="34" charset="0"/>
              </a:rPr>
              <a:t>2014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7D3B73BD-5F7A-4286-9E0F-7B9D49698C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id="{8F0C78E0-91D6-4C94-9D81-A5CB527BE457}"/>
              </a:ext>
            </a:extLst>
          </p:cNvPr>
          <p:cNvSpPr>
            <a:spLocks noChangeArrowheads="1"/>
          </p:cNvSpPr>
          <p:nvPr/>
        </p:nvSpPr>
        <p:spPr bwMode="auto">
          <a:xfrm>
            <a:off x="2057400" y="457200"/>
            <a:ext cx="129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500" b="1">
                <a:solidFill>
                  <a:srgbClr val="555555"/>
                </a:solidFill>
                <a:latin typeface="Tno"/>
              </a:rPr>
              <a:t>.</a:t>
            </a:r>
            <a:r>
              <a:rPr lang="en-US" altLang="en-US" sz="2800" b="1">
                <a:solidFill>
                  <a:srgbClr val="FFFF00"/>
                </a:solidFill>
                <a:latin typeface="Verdana" panose="020B0604030504040204" pitchFamily="34" charset="0"/>
                <a:ea typeface="Verdana" panose="020B0604030504040204" pitchFamily="34" charset="0"/>
                <a:cs typeface="Verdana" panose="020B0604030504040204" pitchFamily="34" charset="0"/>
              </a:rPr>
              <a:t>2016</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69465FC9-2295-4988-A3C6-E5161984F0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2"/>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id="{96739BE3-FA92-463A-9C33-7D57C5202F48}"/>
              </a:ext>
            </a:extLst>
          </p:cNvPr>
          <p:cNvSpPr>
            <a:spLocks noChangeArrowheads="1"/>
          </p:cNvSpPr>
          <p:nvPr/>
        </p:nvSpPr>
        <p:spPr bwMode="auto">
          <a:xfrm>
            <a:off x="1051560" y="1258390"/>
            <a:ext cx="587175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a:solidFill>
                  <a:srgbClr val="FFFF00"/>
                </a:solidFill>
                <a:latin typeface="Verdana" panose="020B0604030504040204" pitchFamily="34" charset="0"/>
                <a:ea typeface="Verdana" panose="020B0604030504040204" pitchFamily="34" charset="0"/>
                <a:cs typeface="Verdana" panose="020B0604030504040204" pitchFamily="34" charset="0"/>
              </a:rPr>
              <a:t>2019, nhìn từ đảo Nam Yết</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anh-bac-lieu-linh-trung-quoc-bay-ra-tren-bien-dong">
            <a:extLst>
              <a:ext uri="{FF2B5EF4-FFF2-40B4-BE49-F238E27FC236}">
                <a16:creationId xmlns:a16="http://schemas.microsoft.com/office/drawing/2014/main" id="{66623281-A144-40E1-A52A-3D63A8B54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Content Placeholder 3">
            <a:extLst>
              <a:ext uri="{FF2B5EF4-FFF2-40B4-BE49-F238E27FC236}">
                <a16:creationId xmlns:a16="http://schemas.microsoft.com/office/drawing/2014/main" id="{AB37B84D-F13D-4439-B2AF-B7151E046A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4" name="Rounded Rectangle 2">
            <a:extLst>
              <a:ext uri="{FF2B5EF4-FFF2-40B4-BE49-F238E27FC236}">
                <a16:creationId xmlns:a16="http://schemas.microsoft.com/office/drawing/2014/main" id="{F3543EC3-7F55-EFD6-E412-3824606EFACE}"/>
              </a:ext>
            </a:extLst>
          </p:cNvPr>
          <p:cNvSpPr/>
          <p:nvPr/>
        </p:nvSpPr>
        <p:spPr>
          <a:xfrm>
            <a:off x="0" y="6004694"/>
            <a:ext cx="6096000" cy="838200"/>
          </a:xfrm>
          <a:prstGeom prst="roundRect">
            <a:avLst/>
          </a:prstGeom>
          <a:solidFill>
            <a:schemeClr val="bg1"/>
          </a:solidFill>
          <a:ln>
            <a:solidFill>
              <a:srgbClr val="FF0000"/>
            </a:solidFill>
          </a:ln>
        </p:spPr>
        <p:style>
          <a:lnRef idx="1">
            <a:schemeClr val="accent1"/>
          </a:lnRef>
          <a:fillRef idx="2">
            <a:schemeClr val="accent1"/>
          </a:fillRef>
          <a:effectRef idx="1">
            <a:schemeClr val="accent1"/>
          </a:effectRef>
          <a:fontRef idx="minor">
            <a:schemeClr val="dk1"/>
          </a:fontRef>
        </p:style>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 typeface="Arial" panose="020B0604020202020204" pitchFamily="34" charset="0"/>
              <a:buNone/>
              <a:defRPr/>
            </a:pPr>
            <a:r>
              <a:rPr lang="en-US" sz="3000" b="1">
                <a:solidFill>
                  <a:srgbClr val="0000CC"/>
                </a:solidFill>
                <a:latin typeface="Times New Roman" panose="02020603050405020304" pitchFamily="18" charset="0"/>
              </a:rPr>
              <a:t>Đá Chữ Thập</a:t>
            </a:r>
            <a:endParaRPr lang="en-GB" sz="3000" b="1">
              <a:solidFill>
                <a:srgbClr val="0000CC"/>
              </a:solidFill>
              <a:latin typeface="Times New Roman" panose="02020603050405020304"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Content Placeholder 3">
            <a:extLst>
              <a:ext uri="{FF2B5EF4-FFF2-40B4-BE49-F238E27FC236}">
                <a16:creationId xmlns:a16="http://schemas.microsoft.com/office/drawing/2014/main" id="{8D56399D-0ABA-475F-99AF-B10986DAE2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 y="-1"/>
            <a:ext cx="12188085" cy="6858001"/>
          </a:xfrm>
        </p:spPr>
      </p:pic>
      <p:sp>
        <p:nvSpPr>
          <p:cNvPr id="6" name="Rounded Rectangle 2">
            <a:extLst>
              <a:ext uri="{FF2B5EF4-FFF2-40B4-BE49-F238E27FC236}">
                <a16:creationId xmlns:a16="http://schemas.microsoft.com/office/drawing/2014/main" id="{C42DAA4F-7C44-FDA5-5EE1-9276009E806E}"/>
              </a:ext>
            </a:extLst>
          </p:cNvPr>
          <p:cNvSpPr/>
          <p:nvPr/>
        </p:nvSpPr>
        <p:spPr>
          <a:xfrm>
            <a:off x="6096000" y="6019800"/>
            <a:ext cx="6096000" cy="838200"/>
          </a:xfrm>
          <a:prstGeom prst="roundRect">
            <a:avLst/>
          </a:prstGeom>
          <a:solidFill>
            <a:schemeClr val="bg1"/>
          </a:solidFill>
          <a:ln>
            <a:solidFill>
              <a:srgbClr val="FF0000"/>
            </a:solidFill>
          </a:ln>
        </p:spPr>
        <p:style>
          <a:lnRef idx="1">
            <a:schemeClr val="accent1"/>
          </a:lnRef>
          <a:fillRef idx="2">
            <a:schemeClr val="accent1"/>
          </a:fillRef>
          <a:effectRef idx="1">
            <a:schemeClr val="accent1"/>
          </a:effectRef>
          <a:fontRef idx="minor">
            <a:schemeClr val="dk1"/>
          </a:fontRef>
        </p:style>
        <p:txBody>
          <a:bodyPr anchor="ct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eaLnBrk="1" hangingPunct="1">
              <a:spcBef>
                <a:spcPct val="0"/>
              </a:spcBef>
              <a:buClrTx/>
              <a:buSzTx/>
              <a:buFont typeface="Arial" panose="020B0604020202020204" pitchFamily="34" charset="0"/>
              <a:buNone/>
              <a:defRPr/>
            </a:pPr>
            <a:r>
              <a:rPr lang="en-US" sz="3000" b="1">
                <a:solidFill>
                  <a:srgbClr val="0000CC"/>
                </a:solidFill>
                <a:latin typeface="Times New Roman" panose="02020603050405020304" pitchFamily="18" charset="0"/>
              </a:rPr>
              <a:t>Đá Xu Bi</a:t>
            </a:r>
            <a:endParaRPr lang="en-GB" sz="3000" b="1">
              <a:solidFill>
                <a:srgbClr val="0000CC"/>
              </a:solidFill>
              <a:latin typeface="Times New Roman" panose="02020603050405020304" pitchFamily="18"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2" descr="http://thediplomat.com/wp-content/uploads/2015/06/thediplomat_2015-06-19_03-38-15.jpg">
            <a:extLst>
              <a:ext uri="{FF2B5EF4-FFF2-40B4-BE49-F238E27FC236}">
                <a16:creationId xmlns:a16="http://schemas.microsoft.com/office/drawing/2014/main" id="{A27A4AA5-3743-4FCD-85CF-A624DB5CE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60" t="48055" r="5727" b="7962"/>
          <a:stretch>
            <a:fillRect/>
          </a:stretch>
        </p:blipFill>
        <p:spPr bwMode="auto">
          <a:xfrm>
            <a:off x="-1" y="-1"/>
            <a:ext cx="1218071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4">
            <a:extLst>
              <a:ext uri="{FF2B5EF4-FFF2-40B4-BE49-F238E27FC236}">
                <a16:creationId xmlns:a16="http://schemas.microsoft.com/office/drawing/2014/main" id="{CA0A6718-C637-5A96-BBF2-0CA193415300}"/>
              </a:ext>
            </a:extLst>
          </p:cNvPr>
          <p:cNvSpPr/>
          <p:nvPr/>
        </p:nvSpPr>
        <p:spPr>
          <a:xfrm>
            <a:off x="0" y="6096000"/>
            <a:ext cx="6096000" cy="762000"/>
          </a:xfrm>
          <a:prstGeom prst="round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pPr>
            <a:r>
              <a:rPr lang="en-US" altLang="en-US" sz="3600" b="1" noProof="1">
                <a:solidFill>
                  <a:srgbClr val="FFFF00"/>
                </a:solidFill>
                <a:latin typeface="Verdana" panose="020B0604030504040204" pitchFamily="34" charset="0"/>
                <a:ea typeface="Verdana" panose="020B0604030504040204" pitchFamily="34" charset="0"/>
                <a:cs typeface="Verdana" panose="020B0604030504040204" pitchFamily="34" charset="0"/>
              </a:rPr>
              <a:t>Bãi cạn Vành Khăn</a:t>
            </a: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952206" y="243840"/>
            <a:ext cx="8795657" cy="1015663"/>
          </a:xfrm>
          <a:prstGeom prst="rect">
            <a:avLst/>
          </a:prstGeom>
          <a:noFill/>
        </p:spPr>
        <p:txBody>
          <a:bodyPr wrap="square" rtlCol="0">
            <a:spAutoFit/>
          </a:bodyPr>
          <a:lstStyle/>
          <a:p>
            <a:pPr algn="ctr"/>
            <a:r>
              <a:rPr lang="en-US" sz="3000" b="1">
                <a:solidFill>
                  <a:srgbClr val="FFFF00"/>
                </a:solidFill>
                <a:latin typeface="Times New Roman" panose="02020603050405020304" pitchFamily="18" charset="0"/>
                <a:cs typeface="Times New Roman" panose="02020603050405020304" pitchFamily="18" charset="0"/>
              </a:rPr>
              <a:t>ĐẠI HỘI ĐẠI BIỂU ĐẢNG BỘ TỈNH NGHỆ AN</a:t>
            </a:r>
          </a:p>
          <a:p>
            <a:pPr algn="ctr"/>
            <a:r>
              <a:rPr lang="en-US" sz="3000" b="1">
                <a:solidFill>
                  <a:srgbClr val="FFFF00"/>
                </a:solidFill>
                <a:latin typeface="Times New Roman" panose="02020603050405020304" pitchFamily="18" charset="0"/>
                <a:cs typeface="Times New Roman" panose="02020603050405020304" pitchFamily="18" charset="0"/>
              </a:rPr>
              <a:t>LẦN THỨ XIX, NHIỆM KỲ 2020 - 2025</a:t>
            </a:r>
          </a:p>
        </p:txBody>
      </p:sp>
      <p:pic>
        <p:nvPicPr>
          <p:cNvPr id="6" name="Hình ảnh 5">
            <a:extLst>
              <a:ext uri="{FF2B5EF4-FFF2-40B4-BE49-F238E27FC236}">
                <a16:creationId xmlns:a16="http://schemas.microsoft.com/office/drawing/2014/main" id="{7E58933B-D465-45E1-8268-0472B2B447F3}"/>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4"/>
            <a:ext cx="10515600" cy="4788535"/>
          </a:xfrm>
        </p:spPr>
        <p:txBody>
          <a:bodyPr>
            <a:noAutofit/>
          </a:bodyPr>
          <a:lstStyle/>
          <a:p>
            <a:pPr algn="just">
              <a:lnSpc>
                <a:spcPct val="115000"/>
              </a:lnSpc>
              <a:spcBef>
                <a:spcPts val="600"/>
              </a:spcBef>
              <a:spcAft>
                <a:spcPts val="600"/>
              </a:spcAft>
            </a:pPr>
            <a:r>
              <a:rPr lang="en-US" sz="2500" b="1">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Một số chỉ tiêu chủ yếu đến năm 2025:</a:t>
            </a:r>
            <a:endParaRPr lang="en-US" sz="2500" b="1">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6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Tổng vốn đầu tư toàn xã hội giai đoạn 2021 - 2025 đạt khoảng 500 ngàn tỷ đồng.</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6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Tỷ lệ trường đạt chuẩn quốc gia đến năm 2025: 75 - 78%.</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6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Đến năm 2025, có 13 bác sĩ và 39 giường bệnh trên 1 vạn dân.</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6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Có 82% số xã đạt chuẩn nông thôn mới và 11 đơn vị cấp huyện được công nhận hoàn thành nhiệm vụ xây dựng, đạt chuẩn nông thôn mới.</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600"/>
              </a:spcBef>
              <a:spcAft>
                <a:spcPts val="6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Chỉ số cải cách hành chính (PAR INDEX) nằm trong 15 tỉnh, thành phố đứng đầu cả nước.</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83541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Content Placeholder 3">
            <a:extLst>
              <a:ext uri="{FF2B5EF4-FFF2-40B4-BE49-F238E27FC236}">
                <a16:creationId xmlns:a16="http://schemas.microsoft.com/office/drawing/2014/main" id="{96E1A895-7D09-4945-8C3E-9C7DB2FC83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4" name="Rounded Rectangle 14">
            <a:extLst>
              <a:ext uri="{FF2B5EF4-FFF2-40B4-BE49-F238E27FC236}">
                <a16:creationId xmlns:a16="http://schemas.microsoft.com/office/drawing/2014/main" id="{62303069-DA51-6A09-0768-8E3E9D17D1FE}"/>
              </a:ext>
            </a:extLst>
          </p:cNvPr>
          <p:cNvSpPr/>
          <p:nvPr/>
        </p:nvSpPr>
        <p:spPr>
          <a:xfrm>
            <a:off x="0" y="2577737"/>
            <a:ext cx="4284617" cy="762000"/>
          </a:xfrm>
          <a:prstGeom prst="round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pPr>
            <a:r>
              <a:rPr lang="en-US" altLang="en-US" sz="3600" b="1" noProof="1">
                <a:solidFill>
                  <a:srgbClr val="FFFF00"/>
                </a:solidFill>
                <a:latin typeface="Verdana" panose="020B0604030504040204" pitchFamily="34" charset="0"/>
                <a:ea typeface="Verdana" panose="020B0604030504040204" pitchFamily="34" charset="0"/>
                <a:cs typeface="Verdana" panose="020B0604030504040204" pitchFamily="34" charset="0"/>
              </a:rPr>
              <a:t>Vành Khăn</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1" descr="dao-dw-3">
            <a:extLst>
              <a:ext uri="{FF2B5EF4-FFF2-40B4-BE49-F238E27FC236}">
                <a16:creationId xmlns:a16="http://schemas.microsoft.com/office/drawing/2014/main" id="{3366A5AA-B602-4962-863C-354DAF773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AutoShape 9">
            <a:extLst>
              <a:ext uri="{FF2B5EF4-FFF2-40B4-BE49-F238E27FC236}">
                <a16:creationId xmlns:a16="http://schemas.microsoft.com/office/drawing/2014/main" id="{8FFA0DF2-9FF9-4A96-8EE5-9DC7B2200D2C}"/>
              </a:ext>
            </a:extLst>
          </p:cNvPr>
          <p:cNvSpPr>
            <a:spLocks noChangeArrowheads="1"/>
          </p:cNvSpPr>
          <p:nvPr/>
        </p:nvSpPr>
        <p:spPr bwMode="auto">
          <a:xfrm>
            <a:off x="10213326" y="6350875"/>
            <a:ext cx="405668" cy="446708"/>
          </a:xfrm>
          <a:prstGeom prst="star16">
            <a:avLst>
              <a:gd name="adj" fmla="val 37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3" tIns="45701" rIns="91403" bIns="45701" anchor="ctr"/>
          <a:lstStyle>
            <a:lvl1pPr defTabSz="854075">
              <a:defRPr>
                <a:solidFill>
                  <a:schemeClr val="tx1"/>
                </a:solidFill>
                <a:latin typeface="Arial" panose="020B0604020202020204" pitchFamily="34" charset="0"/>
              </a:defRPr>
            </a:lvl1pPr>
            <a:lvl2pPr marL="742950" indent="-285750" defTabSz="854075">
              <a:defRPr>
                <a:solidFill>
                  <a:schemeClr val="tx1"/>
                </a:solidFill>
                <a:latin typeface="Arial" panose="020B0604020202020204" pitchFamily="34" charset="0"/>
              </a:defRPr>
            </a:lvl2pPr>
            <a:lvl3pPr marL="1143000" indent="-228600" defTabSz="854075">
              <a:defRPr>
                <a:solidFill>
                  <a:schemeClr val="tx1"/>
                </a:solidFill>
                <a:latin typeface="Arial" panose="020B0604020202020204" pitchFamily="34" charset="0"/>
              </a:defRPr>
            </a:lvl3pPr>
            <a:lvl4pPr marL="1600200" indent="-228600" defTabSz="854075">
              <a:defRPr>
                <a:solidFill>
                  <a:schemeClr val="tx1"/>
                </a:solidFill>
                <a:latin typeface="Arial" panose="020B0604020202020204" pitchFamily="34" charset="0"/>
              </a:defRPr>
            </a:lvl4pPr>
            <a:lvl5pPr marL="2057400" indent="-228600" defTabSz="854075">
              <a:defRPr>
                <a:solidFill>
                  <a:schemeClr val="tx1"/>
                </a:solidFill>
                <a:latin typeface="Arial" panose="020B0604020202020204" pitchFamily="34" charset="0"/>
              </a:defRPr>
            </a:lvl5pPr>
            <a:lvl6pPr marL="2514600" indent="-228600" defTabSz="854075" eaLnBrk="0" fontAlgn="base" hangingPunct="0">
              <a:spcBef>
                <a:spcPct val="0"/>
              </a:spcBef>
              <a:spcAft>
                <a:spcPct val="0"/>
              </a:spcAft>
              <a:defRPr>
                <a:solidFill>
                  <a:schemeClr val="tx1"/>
                </a:solidFill>
                <a:latin typeface="Arial" panose="020B0604020202020204" pitchFamily="34" charset="0"/>
              </a:defRPr>
            </a:lvl6pPr>
            <a:lvl7pPr marL="2971800" indent="-228600" defTabSz="854075" eaLnBrk="0" fontAlgn="base" hangingPunct="0">
              <a:spcBef>
                <a:spcPct val="0"/>
              </a:spcBef>
              <a:spcAft>
                <a:spcPct val="0"/>
              </a:spcAft>
              <a:defRPr>
                <a:solidFill>
                  <a:schemeClr val="tx1"/>
                </a:solidFill>
                <a:latin typeface="Arial" panose="020B0604020202020204" pitchFamily="34" charset="0"/>
              </a:defRPr>
            </a:lvl7pPr>
            <a:lvl8pPr marL="3429000" indent="-228600" defTabSz="854075" eaLnBrk="0" fontAlgn="base" hangingPunct="0">
              <a:spcBef>
                <a:spcPct val="0"/>
              </a:spcBef>
              <a:spcAft>
                <a:spcPct val="0"/>
              </a:spcAft>
              <a:defRPr>
                <a:solidFill>
                  <a:schemeClr val="tx1"/>
                </a:solidFill>
                <a:latin typeface="Arial" panose="020B0604020202020204" pitchFamily="34" charset="0"/>
              </a:defRPr>
            </a:lvl8pPr>
            <a:lvl9pPr marL="3886200" indent="-228600" defTabSz="85407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pPr>
            <a:endParaRPr lang="id-ID" altLang="en-US" sz="1700" b="1">
              <a:solidFill>
                <a:srgbClr val="FFFFFF"/>
              </a:solidFill>
              <a:latin typeface="Verdana" panose="020B0604030504040204" pitchFamily="34" charset="0"/>
              <a:cs typeface="Times New Roman" panose="02020603050405020304" pitchFamily="18" charset="0"/>
            </a:endParaRPr>
          </a:p>
        </p:txBody>
      </p:sp>
      <p:sp>
        <p:nvSpPr>
          <p:cNvPr id="2" name="Rounded Rectangle 14">
            <a:extLst>
              <a:ext uri="{FF2B5EF4-FFF2-40B4-BE49-F238E27FC236}">
                <a16:creationId xmlns:a16="http://schemas.microsoft.com/office/drawing/2014/main" id="{CBD19895-B7E9-43D1-EE81-B52C9CD93556}"/>
              </a:ext>
            </a:extLst>
          </p:cNvPr>
          <p:cNvSpPr/>
          <p:nvPr/>
        </p:nvSpPr>
        <p:spPr>
          <a:xfrm>
            <a:off x="6096000" y="0"/>
            <a:ext cx="6096000" cy="762000"/>
          </a:xfrm>
          <a:prstGeom prst="roundRect">
            <a:avLst/>
          </a:prstGeom>
          <a:ln>
            <a:solidFill>
              <a:srgbClr val="FF0000"/>
            </a:solid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buFont typeface="Arial" panose="020B0604020202020204" pitchFamily="34" charset="0"/>
              <a:buNone/>
            </a:pPr>
            <a:r>
              <a:rPr lang="en-US" altLang="en-US" sz="3600" b="1" noProof="1">
                <a:solidFill>
                  <a:srgbClr val="FFFF00"/>
                </a:solidFill>
                <a:latin typeface="Verdana" panose="020B0604030504040204" pitchFamily="34" charset="0"/>
                <a:ea typeface="Verdana" panose="020B0604030504040204" pitchFamily="34" charset="0"/>
                <a:cs typeface="Verdana" panose="020B0604030504040204" pitchFamily="34" charset="0"/>
              </a:rPr>
              <a:t>Bãi cạn Gạc Ma</a:t>
            </a:r>
          </a:p>
        </p:txBody>
      </p:sp>
    </p:spTree>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DFADA200-1CF5-4A1A-86F5-24D055971A90}"/>
              </a:ext>
            </a:extLst>
          </p:cNvPr>
          <p:cNvSpPr>
            <a:spLocks noGrp="1" noChangeArrowheads="1"/>
          </p:cNvSpPr>
          <p:nvPr>
            <p:ph type="title"/>
          </p:nvPr>
        </p:nvSpPr>
        <p:spPr>
          <a:xfrm>
            <a:off x="2438400" y="152400"/>
            <a:ext cx="7772400" cy="655638"/>
          </a:xfrm>
        </p:spPr>
        <p:txBody>
          <a:bodyPr/>
          <a:lstStyle/>
          <a:p>
            <a:pPr algn="ctr"/>
            <a:endParaRPr lang="en-US" altLang="zh-CN" sz="3600">
              <a:solidFill>
                <a:srgbClr val="0070C0"/>
              </a:solidFill>
              <a:latin typeface="Verdana" panose="020B0604030504040204" pitchFamily="34" charset="0"/>
              <a:ea typeface="SimSun" panose="02010600030101010101" pitchFamily="2" charset="-122"/>
            </a:endParaRPr>
          </a:p>
        </p:txBody>
      </p:sp>
      <p:sp>
        <p:nvSpPr>
          <p:cNvPr id="60419" name="Content Placeholder 2">
            <a:extLst>
              <a:ext uri="{FF2B5EF4-FFF2-40B4-BE49-F238E27FC236}">
                <a16:creationId xmlns:a16="http://schemas.microsoft.com/office/drawing/2014/main" id="{5A62A4D5-E5C3-4310-9810-0E60F3839708}"/>
              </a:ext>
            </a:extLst>
          </p:cNvPr>
          <p:cNvSpPr>
            <a:spLocks noGrp="1" noChangeArrowheads="1"/>
          </p:cNvSpPr>
          <p:nvPr>
            <p:ph sz="quarter" idx="1"/>
          </p:nvPr>
        </p:nvSpPr>
        <p:spPr/>
        <p:txBody>
          <a:bodyPr/>
          <a:lstStyle/>
          <a:p>
            <a:endParaRPr lang="vi-VN" altLang="en-US">
              <a:latin typeface="Perpetua" panose="02020502060401020303" pitchFamily="18" charset="0"/>
            </a:endParaRPr>
          </a:p>
        </p:txBody>
      </p:sp>
      <p:sp>
        <p:nvSpPr>
          <p:cNvPr id="60420" name="Slide Number Placeholder 3">
            <a:extLst>
              <a:ext uri="{FF2B5EF4-FFF2-40B4-BE49-F238E27FC236}">
                <a16:creationId xmlns:a16="http://schemas.microsoft.com/office/drawing/2014/main" id="{EEFEAAD7-42F4-4740-8ADF-64DB1DC2FC06}"/>
              </a:ext>
            </a:extLst>
          </p:cNvPr>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normAutofit/>
          </a:bodyPr>
          <a:lstStyle>
            <a:lvl1pPr>
              <a:defRPr>
                <a:solidFill>
                  <a:schemeClr val="tx1"/>
                </a:solidFill>
                <a:latin typeface="Arial" panose="020B0604020202020204" pitchFamily="34" charset="0"/>
              </a:defRPr>
            </a:lvl1pPr>
            <a:lvl2pPr marL="742920" indent="-285739">
              <a:defRPr>
                <a:solidFill>
                  <a:schemeClr val="tx1"/>
                </a:solidFill>
                <a:latin typeface="Arial" panose="020B0604020202020204" pitchFamily="34" charset="0"/>
              </a:defRPr>
            </a:lvl2pPr>
            <a:lvl3pPr marL="1142954" indent="-228591">
              <a:defRPr>
                <a:solidFill>
                  <a:schemeClr val="tx1"/>
                </a:solidFill>
                <a:latin typeface="Arial" panose="020B0604020202020204" pitchFamily="34" charset="0"/>
              </a:defRPr>
            </a:lvl3pPr>
            <a:lvl4pPr marL="1600136" indent="-228591">
              <a:defRPr>
                <a:solidFill>
                  <a:schemeClr val="tx1"/>
                </a:solidFill>
                <a:latin typeface="Arial" panose="020B0604020202020204" pitchFamily="34" charset="0"/>
              </a:defRPr>
            </a:lvl4pPr>
            <a:lvl5pPr marL="2057318" indent="-228591">
              <a:defRPr>
                <a:solidFill>
                  <a:schemeClr val="tx1"/>
                </a:solidFill>
                <a:latin typeface="Arial" panose="020B0604020202020204" pitchFamily="34" charset="0"/>
              </a:defRPr>
            </a:lvl5pPr>
            <a:lvl6pPr marL="2514499" indent="-228591" eaLnBrk="0" fontAlgn="base" hangingPunct="0">
              <a:spcBef>
                <a:spcPct val="0"/>
              </a:spcBef>
              <a:spcAft>
                <a:spcPct val="0"/>
              </a:spcAft>
              <a:defRPr>
                <a:solidFill>
                  <a:schemeClr val="tx1"/>
                </a:solidFill>
                <a:latin typeface="Arial" panose="020B0604020202020204" pitchFamily="34" charset="0"/>
              </a:defRPr>
            </a:lvl6pPr>
            <a:lvl7pPr marL="2971681" indent="-228591" eaLnBrk="0" fontAlgn="base" hangingPunct="0">
              <a:spcBef>
                <a:spcPct val="0"/>
              </a:spcBef>
              <a:spcAft>
                <a:spcPct val="0"/>
              </a:spcAft>
              <a:defRPr>
                <a:solidFill>
                  <a:schemeClr val="tx1"/>
                </a:solidFill>
                <a:latin typeface="Arial" panose="020B0604020202020204" pitchFamily="34" charset="0"/>
              </a:defRPr>
            </a:lvl7pPr>
            <a:lvl8pPr marL="3428863" indent="-228591" eaLnBrk="0" fontAlgn="base" hangingPunct="0">
              <a:spcBef>
                <a:spcPct val="0"/>
              </a:spcBef>
              <a:spcAft>
                <a:spcPct val="0"/>
              </a:spcAft>
              <a:defRPr>
                <a:solidFill>
                  <a:schemeClr val="tx1"/>
                </a:solidFill>
                <a:latin typeface="Arial" panose="020B0604020202020204" pitchFamily="34" charset="0"/>
              </a:defRPr>
            </a:lvl8pPr>
            <a:lvl9pPr marL="3886045" indent="-228591" eaLnBrk="0" fontAlgn="base" hangingPunct="0">
              <a:spcBef>
                <a:spcPct val="0"/>
              </a:spcBef>
              <a:spcAft>
                <a:spcPct val="0"/>
              </a:spcAft>
              <a:defRPr>
                <a:solidFill>
                  <a:schemeClr val="tx1"/>
                </a:solidFill>
                <a:latin typeface="Arial" panose="020B0604020202020204" pitchFamily="34" charset="0"/>
              </a:defRPr>
            </a:lvl9pPr>
          </a:lstStyle>
          <a:p>
            <a:fld id="{B3BABEE7-5D3F-430B-9973-147A42396AAF}" type="slidenum">
              <a:rPr lang="en-US" altLang="zh-CN" smtClean="0">
                <a:solidFill>
                  <a:srgbClr val="FFFFFF"/>
                </a:solidFill>
                <a:latin typeface="Franklin Gothic Book" panose="020B0503020102020204" pitchFamily="34" charset="0"/>
              </a:rPr>
              <a:pPr/>
              <a:t>142</a:t>
            </a:fld>
            <a:endParaRPr lang="en-US" altLang="zh-CN">
              <a:solidFill>
                <a:srgbClr val="FFFFFF"/>
              </a:solidFill>
              <a:latin typeface="Franklin Gothic Book" panose="020B0503020102020204" pitchFamily="34" charset="0"/>
            </a:endParaRPr>
          </a:p>
        </p:txBody>
      </p:sp>
      <p:pic>
        <p:nvPicPr>
          <p:cNvPr id="60421" name="Picture 2" descr="C:\Users\Administrator\Desktop\TU LIEU 2018\Tu lieu anh 2018\Toàn cảnh bãi đá Gạc Ma, cuối tháng 1.2018.jpg">
            <a:extLst>
              <a:ext uri="{FF2B5EF4-FFF2-40B4-BE49-F238E27FC236}">
                <a16:creationId xmlns:a16="http://schemas.microsoft.com/office/drawing/2014/main" id="{FD6BEF9D-B1A1-451C-A17B-F458F5CCD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1">
            <a:extLst>
              <a:ext uri="{FF2B5EF4-FFF2-40B4-BE49-F238E27FC236}">
                <a16:creationId xmlns:a16="http://schemas.microsoft.com/office/drawing/2014/main" id="{175C1529-ACA6-4E36-8CD0-04417E3E200E}"/>
              </a:ext>
            </a:extLst>
          </p:cNvPr>
          <p:cNvSpPr>
            <a:spLocks noChangeArrowheads="1"/>
          </p:cNvSpPr>
          <p:nvPr/>
        </p:nvSpPr>
        <p:spPr bwMode="auto">
          <a:xfrm>
            <a:off x="581297" y="1144588"/>
            <a:ext cx="335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zh-CN" sz="2800" b="1">
                <a:solidFill>
                  <a:srgbClr val="FFFF00"/>
                </a:solidFill>
                <a:latin typeface="Verdana" panose="020B0604030504040204" pitchFamily="34" charset="0"/>
              </a:rPr>
              <a:t>Gạc Ma - 2018</a:t>
            </a:r>
            <a:endParaRPr lang="en-US" altLang="en-US" sz="2800" b="1">
              <a:solidFill>
                <a:srgbClr val="FFFF00"/>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Description: http://img1.infonet.vn/t660/Uploaded/phamkhanh/2015_03_17/Bien_Dong_9_doan_infonet1.JPG">
            <a:extLst>
              <a:ext uri="{FF2B5EF4-FFF2-40B4-BE49-F238E27FC236}">
                <a16:creationId xmlns:a16="http://schemas.microsoft.com/office/drawing/2014/main" id="{6484D767-9DCD-463C-9966-DC2047E4D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473" y="470134"/>
            <a:ext cx="8251054" cy="492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9">
            <a:extLst>
              <a:ext uri="{FF2B5EF4-FFF2-40B4-BE49-F238E27FC236}">
                <a16:creationId xmlns:a16="http://schemas.microsoft.com/office/drawing/2014/main" id="{DF346B65-8C24-42A8-9697-CCE8D80C94A4}"/>
              </a:ext>
            </a:extLst>
          </p:cNvPr>
          <p:cNvSpPr txBox="1">
            <a:spLocks noChangeArrowheads="1"/>
          </p:cNvSpPr>
          <p:nvPr/>
        </p:nvSpPr>
        <p:spPr bwMode="auto">
          <a:xfrm>
            <a:off x="1524000" y="5287964"/>
            <a:ext cx="462534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a:latin typeface="Verdana" panose="020B0604030504040204" pitchFamily="34" charset="0"/>
                <a:cs typeface="Arial" panose="020B0604020202020204" pitchFamily="34" charset="0"/>
              </a:rPr>
              <a:t> </a:t>
            </a:r>
            <a:endParaRPr lang="vi-VN" altLang="en-US" sz="1500">
              <a:latin typeface="Verdana" panose="020B0604030504040204" pitchFamily="34" charset="0"/>
              <a:ea typeface="Verdana" panose="020B0604030504040204" pitchFamily="34" charset="0"/>
              <a:cs typeface="Verdana" panose="020B0604030504040204" pitchFamily="34" charset="0"/>
            </a:endParaRPr>
          </a:p>
          <a:p>
            <a:pPr eaLnBrk="1" hangingPunct="1"/>
            <a:endParaRPr lang="vi-VN" altLang="en-US" sz="1500">
              <a:latin typeface="Verdana" panose="020B0604030504040204" pitchFamily="34" charset="0"/>
              <a:ea typeface="Verdana" panose="020B0604030504040204" pitchFamily="34" charset="0"/>
              <a:cs typeface="Verdana" panose="020B0604030504040204" pitchFamily="34" charset="0"/>
            </a:endParaRPr>
          </a:p>
          <a:p>
            <a:pPr eaLnBrk="1" hangingPunct="1"/>
            <a:endParaRPr lang="en-US" altLang="en-US" sz="160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628BD439-555A-9B9B-723D-9E61CA4AA7B6}"/>
              </a:ext>
            </a:extLst>
          </p:cNvPr>
          <p:cNvSpPr txBox="1"/>
          <p:nvPr/>
        </p:nvSpPr>
        <p:spPr>
          <a:xfrm>
            <a:off x="551895" y="5703462"/>
            <a:ext cx="11088209" cy="769441"/>
          </a:xfrm>
          <a:prstGeom prst="rect">
            <a:avLst/>
          </a:prstGeom>
          <a:noFill/>
        </p:spPr>
        <p:txBody>
          <a:bodyPr wrap="square" rtlCol="0">
            <a:spAutoFit/>
          </a:bodyPr>
          <a:lstStyle/>
          <a:p>
            <a:pPr algn="ctr"/>
            <a:r>
              <a:rPr lang="vi-VN" altLang="en-US" sz="2200" b="1">
                <a:solidFill>
                  <a:srgbClr val="006600"/>
                </a:solidFill>
                <a:latin typeface="Tahoma" panose="020B0604030504040204" pitchFamily="34" charset="0"/>
                <a:ea typeface="Tahoma" panose="020B0604030504040204" pitchFamily="34" charset="0"/>
                <a:cs typeface="Tahoma" panose="020B0604030504040204" pitchFamily="34" charset="0"/>
              </a:rPr>
              <a:t>Toà </a:t>
            </a:r>
            <a:r>
              <a:rPr lang="en-US" altLang="en-US" sz="2200" b="1">
                <a:solidFill>
                  <a:srgbClr val="006600"/>
                </a:solidFill>
                <a:latin typeface="Tahoma" panose="020B0604030504040204" pitchFamily="34" charset="0"/>
                <a:ea typeface="Tahoma" panose="020B0604030504040204" pitchFamily="34" charset="0"/>
                <a:cs typeface="Tahoma" panose="020B0604030504040204" pitchFamily="34" charset="0"/>
              </a:rPr>
              <a:t>kết luận không có cơ sở pháp lý đ</a:t>
            </a:r>
            <a:r>
              <a:rPr lang="vi-VN" altLang="en-US" sz="2200" b="1">
                <a:solidFill>
                  <a:srgbClr val="006600"/>
                </a:solidFill>
                <a:latin typeface="Tahoma" panose="020B0604030504040204" pitchFamily="34" charset="0"/>
                <a:ea typeface="Tahoma" panose="020B0604030504040204" pitchFamily="34" charset="0"/>
                <a:cs typeface="Tahoma" panose="020B0604030504040204" pitchFamily="34" charset="0"/>
              </a:rPr>
              <a:t>ể Trung Quốc</a:t>
            </a:r>
            <a:r>
              <a:rPr lang="en-US" altLang="en-US" sz="2200" b="1">
                <a:solidFill>
                  <a:srgbClr val="006600"/>
                </a:solidFill>
                <a:latin typeface="Tahoma" panose="020B0604030504040204" pitchFamily="34" charset="0"/>
                <a:ea typeface="Tahoma" panose="020B0604030504040204" pitchFamily="34" charset="0"/>
                <a:cs typeface="Tahoma" panose="020B0604030504040204" pitchFamily="34" charset="0"/>
              </a:rPr>
              <a:t> yêu sách</a:t>
            </a:r>
            <a:r>
              <a:rPr lang="vi-VN" altLang="en-US" sz="2200" b="1">
                <a:solidFill>
                  <a:srgbClr val="006600"/>
                </a:solidFill>
                <a:latin typeface="Tahoma" panose="020B0604030504040204" pitchFamily="34" charset="0"/>
                <a:ea typeface="Tahoma" panose="020B0604030504040204" pitchFamily="34" charset="0"/>
                <a:cs typeface="Tahoma" panose="020B0604030504040204" pitchFamily="34" charset="0"/>
              </a:rPr>
              <a:t> quyền lịch sử đối với tài nguyên tại các vùng biển phía bên trong đường 9 đoạn</a:t>
            </a:r>
            <a:endParaRPr lang="en-US" sz="2200" b="1">
              <a:solidFill>
                <a:srgbClr val="006600"/>
              </a:solidFill>
            </a:endParaRPr>
          </a:p>
        </p:txBody>
      </p:sp>
    </p:spTree>
  </p:cSld>
  <p:clrMapOvr>
    <a:masterClrMapping/>
  </p:clrMapOvr>
  <p:transition spd="med">
    <p:wedg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1">
            <a:extLst>
              <a:ext uri="{FF2B5EF4-FFF2-40B4-BE49-F238E27FC236}">
                <a16:creationId xmlns:a16="http://schemas.microsoft.com/office/drawing/2014/main" id="{21DCA3FA-C821-488F-9776-B6ECD806FC85}"/>
              </a:ext>
            </a:extLst>
          </p:cNvPr>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normAutofit/>
          </a:bodyPr>
          <a:lstStyle>
            <a:lvl1pPr>
              <a:defRPr>
                <a:solidFill>
                  <a:schemeClr val="tx1"/>
                </a:solidFill>
                <a:latin typeface="Arial" panose="020B0604020202020204" pitchFamily="34" charset="0"/>
              </a:defRPr>
            </a:lvl1pPr>
            <a:lvl2pPr marL="742920" indent="-285739">
              <a:defRPr>
                <a:solidFill>
                  <a:schemeClr val="tx1"/>
                </a:solidFill>
                <a:latin typeface="Arial" panose="020B0604020202020204" pitchFamily="34" charset="0"/>
              </a:defRPr>
            </a:lvl2pPr>
            <a:lvl3pPr marL="1142954" indent="-228591">
              <a:defRPr>
                <a:solidFill>
                  <a:schemeClr val="tx1"/>
                </a:solidFill>
                <a:latin typeface="Arial" panose="020B0604020202020204" pitchFamily="34" charset="0"/>
              </a:defRPr>
            </a:lvl3pPr>
            <a:lvl4pPr marL="1600136" indent="-228591">
              <a:defRPr>
                <a:solidFill>
                  <a:schemeClr val="tx1"/>
                </a:solidFill>
                <a:latin typeface="Arial" panose="020B0604020202020204" pitchFamily="34" charset="0"/>
              </a:defRPr>
            </a:lvl4pPr>
            <a:lvl5pPr marL="2057318" indent="-228591">
              <a:defRPr>
                <a:solidFill>
                  <a:schemeClr val="tx1"/>
                </a:solidFill>
                <a:latin typeface="Arial" panose="020B0604020202020204" pitchFamily="34" charset="0"/>
              </a:defRPr>
            </a:lvl5pPr>
            <a:lvl6pPr marL="2514499" indent="-228591" eaLnBrk="0" fontAlgn="base" hangingPunct="0">
              <a:spcBef>
                <a:spcPct val="0"/>
              </a:spcBef>
              <a:spcAft>
                <a:spcPct val="0"/>
              </a:spcAft>
              <a:defRPr>
                <a:solidFill>
                  <a:schemeClr val="tx1"/>
                </a:solidFill>
                <a:latin typeface="Arial" panose="020B0604020202020204" pitchFamily="34" charset="0"/>
              </a:defRPr>
            </a:lvl6pPr>
            <a:lvl7pPr marL="2971681" indent="-228591" eaLnBrk="0" fontAlgn="base" hangingPunct="0">
              <a:spcBef>
                <a:spcPct val="0"/>
              </a:spcBef>
              <a:spcAft>
                <a:spcPct val="0"/>
              </a:spcAft>
              <a:defRPr>
                <a:solidFill>
                  <a:schemeClr val="tx1"/>
                </a:solidFill>
                <a:latin typeface="Arial" panose="020B0604020202020204" pitchFamily="34" charset="0"/>
              </a:defRPr>
            </a:lvl7pPr>
            <a:lvl8pPr marL="3428863" indent="-228591" eaLnBrk="0" fontAlgn="base" hangingPunct="0">
              <a:spcBef>
                <a:spcPct val="0"/>
              </a:spcBef>
              <a:spcAft>
                <a:spcPct val="0"/>
              </a:spcAft>
              <a:defRPr>
                <a:solidFill>
                  <a:schemeClr val="tx1"/>
                </a:solidFill>
                <a:latin typeface="Arial" panose="020B0604020202020204" pitchFamily="34" charset="0"/>
              </a:defRPr>
            </a:lvl8pPr>
            <a:lvl9pPr marL="3886045" indent="-228591" eaLnBrk="0" fontAlgn="base" hangingPunct="0">
              <a:spcBef>
                <a:spcPct val="0"/>
              </a:spcBef>
              <a:spcAft>
                <a:spcPct val="0"/>
              </a:spcAft>
              <a:defRPr>
                <a:solidFill>
                  <a:schemeClr val="tx1"/>
                </a:solidFill>
                <a:latin typeface="Arial" panose="020B0604020202020204" pitchFamily="34" charset="0"/>
              </a:defRPr>
            </a:lvl9pPr>
          </a:lstStyle>
          <a:p>
            <a:fld id="{5F01B8CE-F6EC-4825-8B56-9717AE613BFF}" type="slidenum">
              <a:rPr lang="en-US" altLang="en-US" smtClean="0">
                <a:solidFill>
                  <a:srgbClr val="FFFFFF"/>
                </a:solidFill>
                <a:latin typeface="Franklin Gothic Book" panose="020B0503020102020204" pitchFamily="34" charset="0"/>
                <a:cs typeface="Arial" panose="020B0604020202020204" pitchFamily="34" charset="0"/>
              </a:rPr>
              <a:pPr/>
              <a:t>144</a:t>
            </a:fld>
            <a:endParaRPr lang="en-US" altLang="en-US">
              <a:solidFill>
                <a:srgbClr val="FFFFFF"/>
              </a:solidFill>
              <a:latin typeface="Franklin Gothic Book" panose="020B0503020102020204" pitchFamily="34" charset="0"/>
              <a:cs typeface="Arial" panose="020B0604020202020204" pitchFamily="34" charset="0"/>
            </a:endParaRPr>
          </a:p>
        </p:txBody>
      </p:sp>
      <p:pic>
        <p:nvPicPr>
          <p:cNvPr id="71683" name="Picture 2" descr="C:\Users\Administrator\Desktop\1_ests.jpg">
            <a:extLst>
              <a:ext uri="{FF2B5EF4-FFF2-40B4-BE49-F238E27FC236}">
                <a16:creationId xmlns:a16="http://schemas.microsoft.com/office/drawing/2014/main" id="{B9A24635-2967-4CDC-9A8F-2D8685BFE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013" y="1034143"/>
            <a:ext cx="8193973" cy="480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Hình ảnh 4" descr="Ảnh có chứa văn bản, trong nhà, chai, bàn&#10;&#10;Mô tả được tạo tự động">
            <a:extLst>
              <a:ext uri="{FF2B5EF4-FFF2-40B4-BE49-F238E27FC236}">
                <a16:creationId xmlns:a16="http://schemas.microsoft.com/office/drawing/2014/main" id="{06F776D1-D5A1-477C-8112-1BCB0C842CE0}"/>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1316"/>
          <a:stretch/>
        </p:blipFill>
        <p:spPr>
          <a:xfrm>
            <a:off x="-1" y="10"/>
            <a:ext cx="12192001" cy="6857990"/>
          </a:xfrm>
          <a:prstGeom prst="rect">
            <a:avLst/>
          </a:prstGeom>
        </p:spPr>
      </p:pic>
      <p:sp>
        <p:nvSpPr>
          <p:cNvPr id="2" name="Tiêu đề 1">
            <a:extLst>
              <a:ext uri="{FF2B5EF4-FFF2-40B4-BE49-F238E27FC236}">
                <a16:creationId xmlns:a16="http://schemas.microsoft.com/office/drawing/2014/main" id="{CB566D28-AB52-4A5A-9465-1262444B9DBA}"/>
              </a:ext>
            </a:extLst>
          </p:cNvPr>
          <p:cNvSpPr>
            <a:spLocks noGrp="1"/>
          </p:cNvSpPr>
          <p:nvPr>
            <p:ph type="title"/>
          </p:nvPr>
        </p:nvSpPr>
        <p:spPr>
          <a:xfrm>
            <a:off x="0" y="4462871"/>
            <a:ext cx="12195048" cy="1414300"/>
          </a:xfrm>
        </p:spPr>
        <p:txBody>
          <a:bodyPr vert="horz" lIns="91440" tIns="45720" rIns="91440" bIns="45720" rtlCol="0" anchor="b">
            <a:normAutofit/>
          </a:bodyPr>
          <a:lstStyle/>
          <a:p>
            <a:pPr algn="ctr" fontAlgn="base">
              <a:lnSpc>
                <a:spcPct val="130000"/>
              </a:lnSpc>
              <a:spcBef>
                <a:spcPts val="1200"/>
              </a:spcBef>
              <a:spcAft>
                <a:spcPts val="1200"/>
              </a:spcAft>
            </a:pPr>
            <a:r>
              <a:rPr lang="en-US" sz="3500" b="1">
                <a:solidFill>
                  <a:srgbClr val="FFFFFF"/>
                </a:solidFill>
                <a:effectLst/>
                <a:latin typeface="Times New Roman" panose="02020603050405020304" pitchFamily="18" charset="0"/>
                <a:cs typeface="Times New Roman" panose="02020603050405020304" pitchFamily="18" charset="0"/>
              </a:rPr>
              <a:t>ĐẠI HỘI ĐẠI BIỂU ĐẢNG BỘ TRƯỜNG ĐẠI HỌC VINH</a:t>
            </a:r>
            <a:br>
              <a:rPr lang="en-US" sz="3500" b="1">
                <a:solidFill>
                  <a:srgbClr val="FFFFFF"/>
                </a:solidFill>
                <a:effectLst/>
                <a:latin typeface="Times New Roman" panose="02020603050405020304" pitchFamily="18" charset="0"/>
                <a:cs typeface="Times New Roman" panose="02020603050405020304" pitchFamily="18" charset="0"/>
              </a:rPr>
            </a:br>
            <a:r>
              <a:rPr lang="en-US" sz="3500" b="1">
                <a:solidFill>
                  <a:srgbClr val="FFFFFF"/>
                </a:solidFill>
                <a:effectLst/>
                <a:latin typeface="Times New Roman" panose="02020603050405020304" pitchFamily="18" charset="0"/>
                <a:cs typeface="Times New Roman" panose="02020603050405020304" pitchFamily="18" charset="0"/>
              </a:rPr>
              <a:t>LẦN THỨ XXXII, NHIỆM KỲ 2020 - 2025</a:t>
            </a:r>
            <a:endParaRPr lang="en-US" sz="350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488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377440" y="243840"/>
            <a:ext cx="9692640" cy="954107"/>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ĐẠI HỘI ĐẠI BIỂU ĐẢNG BỘ TRƯỜNG ĐẠI HỌC VINH</a:t>
            </a:r>
          </a:p>
          <a:p>
            <a:pPr algn="ctr"/>
            <a:r>
              <a:rPr lang="en-US" sz="2800" b="1">
                <a:solidFill>
                  <a:srgbClr val="FFFF00"/>
                </a:solidFill>
                <a:latin typeface="Times New Roman" panose="02020603050405020304" pitchFamily="18" charset="0"/>
                <a:cs typeface="Times New Roman" panose="02020603050405020304" pitchFamily="18" charset="0"/>
              </a:rPr>
              <a:t>LẦN THỨ XXXII, NHIỆM KỲ 2020 - 2025</a:t>
            </a:r>
          </a:p>
        </p:txBody>
      </p:sp>
      <p:pic>
        <p:nvPicPr>
          <p:cNvPr id="6" name="Hình ảnh 5">
            <a:extLst>
              <a:ext uri="{FF2B5EF4-FFF2-40B4-BE49-F238E27FC236}">
                <a16:creationId xmlns:a16="http://schemas.microsoft.com/office/drawing/2014/main" id="{F951BD89-57F3-4818-AD2C-F17594F7CFF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5"/>
            <a:ext cx="10515600" cy="4788535"/>
          </a:xfrm>
        </p:spPr>
        <p:txBody>
          <a:bodyPr>
            <a:noAutofit/>
          </a:bodyPr>
          <a:lstStyle/>
          <a:p>
            <a:pPr algn="just" fontAlgn="base">
              <a:lnSpc>
                <a:spcPct val="114000"/>
              </a:lnSpc>
              <a:spcBef>
                <a:spcPts val="1200"/>
              </a:spcBef>
              <a:spcAft>
                <a:spcPts val="1200"/>
              </a:spcAft>
            </a:pPr>
            <a:r>
              <a:rPr lang="en-US" sz="2500" b="1">
                <a:solidFill>
                  <a:srgbClr val="003399"/>
                </a:solidFill>
                <a:effectLst/>
                <a:latin typeface="Times New Roman" panose="02020603050405020304" pitchFamily="18" charset="0"/>
                <a:ea typeface="Times New Roman" panose="02020603050405020304" pitchFamily="18" charset="0"/>
              </a:rPr>
              <a:t>Mục tiêu tổng quát:</a:t>
            </a:r>
          </a:p>
          <a:p>
            <a:pPr marL="0" indent="0" algn="just" fontAlgn="base">
              <a:lnSpc>
                <a:spcPct val="114000"/>
              </a:lnSpc>
              <a:spcBef>
                <a:spcPts val="1200"/>
              </a:spcBef>
              <a:spcAft>
                <a:spcPts val="1200"/>
              </a:spcAft>
              <a:buNone/>
            </a:pPr>
            <a:r>
              <a:rPr lang="en-US" sz="2500">
                <a:solidFill>
                  <a:srgbClr val="003399"/>
                </a:solidFill>
                <a:effectLst/>
                <a:latin typeface="Times New Roman" panose="02020603050405020304" pitchFamily="18" charset="0"/>
                <a:ea typeface="Times New Roman" panose="02020603050405020304" pitchFamily="18" charset="0"/>
              </a:rPr>
              <a:t>Nâng cao năng lực lãnh đạo, sức chiến đấu của tổ chức Đảng và đảng viên; tăng cường đổi mới, hợp tác, sáng tạo; phát triển Trường Đại học Vinh thành Đại học Vinh, là trụ cột của các cơ sở giáo dục đại học khu vực Bắc Trung Bộ, hướng tới xếp hạng tốp 500 đại học hàng đầu châu Á.</a:t>
            </a:r>
          </a:p>
        </p:txBody>
      </p:sp>
    </p:spTree>
    <p:extLst>
      <p:ext uri="{BB962C8B-B14F-4D97-AF65-F5344CB8AC3E}">
        <p14:creationId xmlns:p14="http://schemas.microsoft.com/office/powerpoint/2010/main" val="1570331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377440" y="243840"/>
            <a:ext cx="9692640" cy="954107"/>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ĐẠI HỘI ĐẠI BIỂU ĐẢNG BỘ TRƯỜNG ĐẠI HỌC VINH</a:t>
            </a:r>
          </a:p>
          <a:p>
            <a:pPr algn="ctr"/>
            <a:r>
              <a:rPr lang="en-US" sz="2800" b="1">
                <a:solidFill>
                  <a:srgbClr val="FFFF00"/>
                </a:solidFill>
                <a:latin typeface="Times New Roman" panose="02020603050405020304" pitchFamily="18" charset="0"/>
                <a:cs typeface="Times New Roman" panose="02020603050405020304" pitchFamily="18" charset="0"/>
              </a:rPr>
              <a:t>LẦN THỨ XXXII, NHIỆM KỲ 2020 - 2025</a:t>
            </a:r>
          </a:p>
        </p:txBody>
      </p:sp>
      <p:pic>
        <p:nvPicPr>
          <p:cNvPr id="6" name="Hình ảnh 5">
            <a:extLst>
              <a:ext uri="{FF2B5EF4-FFF2-40B4-BE49-F238E27FC236}">
                <a16:creationId xmlns:a16="http://schemas.microsoft.com/office/drawing/2014/main" id="{11E743DD-EAB0-4D31-8891-E68EEBB14FFB}"/>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4"/>
            <a:ext cx="10515600" cy="4788535"/>
          </a:xfrm>
        </p:spPr>
        <p:txBody>
          <a:bodyPr>
            <a:noAutofit/>
          </a:bodyPr>
          <a:lstStyle/>
          <a:p>
            <a:pPr algn="just">
              <a:lnSpc>
                <a:spcPct val="115000"/>
              </a:lnSpc>
              <a:spcBef>
                <a:spcPts val="1200"/>
              </a:spcBef>
              <a:spcAft>
                <a:spcPts val="1200"/>
              </a:spcAft>
            </a:pPr>
            <a:r>
              <a:rPr lang="en-US" sz="2500" b="1">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Mục tiêu cụ thể:</a:t>
            </a:r>
            <a:endParaRPr lang="en-US" sz="2500" b="1">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1200"/>
              </a:spcBef>
              <a:spcAft>
                <a:spcPts val="12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Năm 2020: Thành lập Trường Sư phạm, Trường Kinh tế, Trường Khoa học Xã hội và Nhân văn thuộc Trường Đại học Vinh; thành lập Trường Trực tuyến Đại học Vinh.</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1200"/>
              </a:spcBef>
              <a:spcAft>
                <a:spcPts val="12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Đến năm 2023: Phát triển Trường Đại học Vinh thành Đại học Vinh, có phân hiệu ở khu vực Thành phố Hồ Chí Minh và phụ cận.</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Bef>
                <a:spcPts val="1200"/>
              </a:spcBef>
              <a:spcAft>
                <a:spcPts val="12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 Đến năm 2025: Nhà trường đủ các điều kiện cơ bản để xếp hạng tốp 500 đại học hàng đầu châu Á.</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5203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377440" y="243840"/>
            <a:ext cx="9692640" cy="954107"/>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ĐẠI HỘI ĐẠI BIỂU ĐẢNG BỘ TRƯỜNG ĐẠI HỌC VINH</a:t>
            </a:r>
          </a:p>
          <a:p>
            <a:pPr algn="ctr"/>
            <a:r>
              <a:rPr lang="en-US" sz="2800" b="1">
                <a:solidFill>
                  <a:srgbClr val="FFFF00"/>
                </a:solidFill>
                <a:latin typeface="Times New Roman" panose="02020603050405020304" pitchFamily="18" charset="0"/>
                <a:cs typeface="Times New Roman" panose="02020603050405020304" pitchFamily="18" charset="0"/>
              </a:rPr>
              <a:t>LẦN THỨ XXXII, NHIỆM KỲ 2020 - 2025</a:t>
            </a:r>
          </a:p>
        </p:txBody>
      </p:sp>
      <p:pic>
        <p:nvPicPr>
          <p:cNvPr id="6" name="Hình ảnh 5">
            <a:extLst>
              <a:ext uri="{FF2B5EF4-FFF2-40B4-BE49-F238E27FC236}">
                <a16:creationId xmlns:a16="http://schemas.microsoft.com/office/drawing/2014/main" id="{FAB0B3B0-329D-4CD3-986B-EA311B54FB4D}"/>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4"/>
            <a:ext cx="10515600" cy="4788535"/>
          </a:xfrm>
        </p:spPr>
        <p:txBody>
          <a:bodyPr>
            <a:noAutofit/>
          </a:bodyPr>
          <a:lstStyle/>
          <a:p>
            <a:pPr algn="just">
              <a:lnSpc>
                <a:spcPct val="100000"/>
              </a:lnSpc>
              <a:spcAft>
                <a:spcPts val="1000"/>
              </a:spcAft>
            </a:pPr>
            <a:r>
              <a:rPr lang="en-US" sz="2500" b="1">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Một số chỉ tiêu cơ bản:</a:t>
            </a:r>
            <a:endParaRPr lang="en-US" sz="2500" b="1">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(1) Mở thêm tối thiểu 10 ngành, chuyên ngành đào tạo đại học và sau đại học, tối thiểu 2 ngành đào tạo đại học chất lượng cao. Phát triển tối thiểu 3 chương trình bồi dưỡng cấp chứng chỉ.</a:t>
            </a: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(2) Quy mô tuyển sinh trình độ đại học hàng năm: 7.000 - 9.000 sinh viên. Quy mô tuyển sinh trình độ sau đại học hàng năm: 900 - 1.200 học viên cao học, nghiên cứu sinh. Quy mô tuyển sinh Trường THPT Chuyên hàng năm: 350 - 450 học sinh. Quy mô tuyển sinh Trường THSP hàng năm: 450 - 550 trẻ và học sinh.</a:t>
            </a: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(3) Có tối thiểu 18 chương trình đào tạo được kiểm định và công nhận đạt tiêu chuẩn chất lượng giáo dục.</a:t>
            </a:r>
          </a:p>
        </p:txBody>
      </p:sp>
    </p:spTree>
    <p:extLst>
      <p:ext uri="{BB962C8B-B14F-4D97-AF65-F5344CB8AC3E}">
        <p14:creationId xmlns:p14="http://schemas.microsoft.com/office/powerpoint/2010/main" val="2403898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377440" y="243840"/>
            <a:ext cx="9692640" cy="954107"/>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ĐẠI HỘI ĐẠI BIỂU ĐẢNG BỘ TRƯỜNG ĐẠI HỌC VINH</a:t>
            </a:r>
          </a:p>
          <a:p>
            <a:pPr algn="ctr"/>
            <a:r>
              <a:rPr lang="en-US" sz="2800" b="1">
                <a:solidFill>
                  <a:srgbClr val="FFFF00"/>
                </a:solidFill>
                <a:latin typeface="Times New Roman" panose="02020603050405020304" pitchFamily="18" charset="0"/>
                <a:cs typeface="Times New Roman" panose="02020603050405020304" pitchFamily="18" charset="0"/>
              </a:rPr>
              <a:t>LẦN THỨ XXXII, NHIỆM KỲ 2020 - 2025</a:t>
            </a:r>
          </a:p>
        </p:txBody>
      </p:sp>
      <p:pic>
        <p:nvPicPr>
          <p:cNvPr id="6" name="Hình ảnh 5">
            <a:extLst>
              <a:ext uri="{FF2B5EF4-FFF2-40B4-BE49-F238E27FC236}">
                <a16:creationId xmlns:a16="http://schemas.microsoft.com/office/drawing/2014/main" id="{C8C0651A-E6E7-42D5-92B5-2CA49871280C}"/>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4"/>
            <a:ext cx="10515600" cy="4788535"/>
          </a:xfrm>
        </p:spPr>
        <p:txBody>
          <a:bodyPr>
            <a:noAutofit/>
          </a:bodyPr>
          <a:lstStyle/>
          <a:p>
            <a:pPr algn="just">
              <a:lnSpc>
                <a:spcPct val="100000"/>
              </a:lnSpc>
              <a:spcAft>
                <a:spcPts val="1000"/>
              </a:spcAft>
            </a:pPr>
            <a:r>
              <a:rPr lang="en-US" sz="2500" b="1">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Một số chỉ tiêu cơ bản:</a:t>
            </a:r>
            <a:endParaRPr lang="en-US" sz="2500" b="1">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(4) Đến năm 2025, 100% bài giảng bậc đào tạo trung học cơ sở, trung học phổ thông, đại học, sau đại học có ứng dụng công nghệ thông tin để nâng cao chất lượng dạy học theo tiếp cận năng lực.</a:t>
            </a: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(5) Có 90% sinh viên tốt nghiệp có việc làm phù hợp sau 1 năm ra Trường, trong đó có tối thiểu 60% làm đúng ngành, chuyên ngành đào tạo.</a:t>
            </a: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(6) Tổ chức tối thiểu 3 hội thảo khoa học quốc tế; triển khai 30 đề tài/dự án khoa học và công nghệ cấp Nhà nước, cấp Bộ; 10 đề tài/dự án khoa học và công nghệ cấp tỉnh; 100 đề tài khoa học và công nghệ cấp Trường.</a:t>
            </a:r>
          </a:p>
        </p:txBody>
      </p:sp>
    </p:spTree>
    <p:extLst>
      <p:ext uri="{BB962C8B-B14F-4D97-AF65-F5344CB8AC3E}">
        <p14:creationId xmlns:p14="http://schemas.microsoft.com/office/powerpoint/2010/main" val="1956450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văn bản, trong nhà, vài, khán phòng&#10;&#10;Mô tả được tạo tự động">
            <a:extLst>
              <a:ext uri="{FF2B5EF4-FFF2-40B4-BE49-F238E27FC236}">
                <a16:creationId xmlns:a16="http://schemas.microsoft.com/office/drawing/2014/main" id="{46F0B8C4-758E-465A-8516-DAE39D5265D0}"/>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5"/>
          <a:stretch/>
        </p:blipFill>
        <p:spPr>
          <a:xfrm>
            <a:off x="1851" y="0"/>
            <a:ext cx="12188298" cy="6858000"/>
          </a:xfrm>
          <a:prstGeom prst="rect">
            <a:avLst/>
          </a:prstGeom>
        </p:spPr>
      </p:pic>
      <p:sp>
        <p:nvSpPr>
          <p:cNvPr id="2" name="Tiêu đề 1">
            <a:extLst>
              <a:ext uri="{FF2B5EF4-FFF2-40B4-BE49-F238E27FC236}">
                <a16:creationId xmlns:a16="http://schemas.microsoft.com/office/drawing/2014/main" id="{779BFB10-14FB-478F-B226-7ACC115288D5}"/>
              </a:ext>
            </a:extLst>
          </p:cNvPr>
          <p:cNvSpPr>
            <a:spLocks noGrp="1"/>
          </p:cNvSpPr>
          <p:nvPr>
            <p:ph type="ctrTitle"/>
          </p:nvPr>
        </p:nvSpPr>
        <p:spPr>
          <a:xfrm>
            <a:off x="3702" y="2846451"/>
            <a:ext cx="12188298" cy="1320102"/>
          </a:xfrm>
        </p:spPr>
        <p:txBody>
          <a:bodyPr>
            <a:normAutofit/>
          </a:bodyPr>
          <a:lstStyle/>
          <a:p>
            <a:pPr>
              <a:lnSpc>
                <a:spcPct val="120000"/>
              </a:lnSpc>
              <a:spcBef>
                <a:spcPts val="1200"/>
              </a:spcBef>
              <a:spcAft>
                <a:spcPts val="1200"/>
              </a:spcAft>
            </a:pPr>
            <a:r>
              <a:rPr lang="en-US" sz="40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KẾT QUẢ ĐẠI HỘI ĐẠI BIỂU TOÀN QUỐC</a:t>
            </a:r>
            <a:br>
              <a:rPr lang="en-US" sz="40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40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LẦN THỨ XIII CỦA ĐẢNG CỘNG SẢN VIỆT NAM</a:t>
            </a:r>
            <a:endParaRPr lang="en-US" sz="4000">
              <a:solidFill>
                <a:srgbClr val="FFFFFF"/>
              </a:solidFill>
            </a:endParaRP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25064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377440" y="243840"/>
            <a:ext cx="9692640" cy="954107"/>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ĐẠI HỘI ĐẠI BIỂU ĐẢNG BỘ TRƯỜNG ĐẠI HỌC VINH</a:t>
            </a:r>
          </a:p>
          <a:p>
            <a:pPr algn="ctr"/>
            <a:r>
              <a:rPr lang="en-US" sz="2800" b="1">
                <a:solidFill>
                  <a:srgbClr val="FFFF00"/>
                </a:solidFill>
                <a:latin typeface="Times New Roman" panose="02020603050405020304" pitchFamily="18" charset="0"/>
                <a:cs typeface="Times New Roman" panose="02020603050405020304" pitchFamily="18" charset="0"/>
              </a:rPr>
              <a:t>LẦN THỨ XXXII, NHIỆM KỲ 2020 - 2025</a:t>
            </a:r>
          </a:p>
        </p:txBody>
      </p:sp>
      <p:pic>
        <p:nvPicPr>
          <p:cNvPr id="6" name="Hình ảnh 5">
            <a:extLst>
              <a:ext uri="{FF2B5EF4-FFF2-40B4-BE49-F238E27FC236}">
                <a16:creationId xmlns:a16="http://schemas.microsoft.com/office/drawing/2014/main" id="{C875E12D-4FFA-43E3-8589-F28B63B2641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4"/>
            <a:ext cx="10515600" cy="4788535"/>
          </a:xfrm>
        </p:spPr>
        <p:txBody>
          <a:bodyPr>
            <a:noAutofit/>
          </a:bodyPr>
          <a:lstStyle/>
          <a:p>
            <a:pPr algn="just">
              <a:lnSpc>
                <a:spcPct val="100000"/>
              </a:lnSpc>
              <a:spcAft>
                <a:spcPts val="1000"/>
              </a:spcAft>
            </a:pPr>
            <a:r>
              <a:rPr lang="en-US" sz="2500" b="1">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Một số chỉ tiêu cơ bản:</a:t>
            </a:r>
            <a:endParaRPr lang="en-US" sz="2500" b="1">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(7) Có tối thiểu 3 nhóm nghiên cứu mạnh cấp quốc gia. Đến năm 2025, có một số nhóm nghiên cứu đạt trình độ và kết quả nghiên cứu ngang tầm  khu vực và quốc tế.</a:t>
            </a: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(8) Công bố quốc tế thuộc danh mục Web of Sciences và Scopus: tăng 15-25% số lượng bài hàng năm và đạt mốc 100 bài/năm vào năm 2022.</a:t>
            </a: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(9) Tỷ lệ giảng viên có trình độ tiến sĩ trên tổng số giảng viên đạt từ 50% trở lên; tỷ lệ cán bộ có chức danh giáo sư, phó giáo sư trên tổng số giảng viên đạt 10 - 15% trở lên, trong đó 80% trưởng bộ môn phụ trách các chuyên ngành đào tạo sau đại học phải có chức danh phó giáo sư.</a:t>
            </a:r>
          </a:p>
        </p:txBody>
      </p:sp>
    </p:spTree>
    <p:extLst>
      <p:ext uri="{BB962C8B-B14F-4D97-AF65-F5344CB8AC3E}">
        <p14:creationId xmlns:p14="http://schemas.microsoft.com/office/powerpoint/2010/main" val="3189811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377440" y="243840"/>
            <a:ext cx="9692640" cy="954107"/>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ĐẠI HỘI ĐẠI BIỂU ĐẢNG BỘ TRƯỜNG ĐẠI HỌC VINH</a:t>
            </a:r>
          </a:p>
          <a:p>
            <a:pPr algn="ctr"/>
            <a:r>
              <a:rPr lang="en-US" sz="2800" b="1">
                <a:solidFill>
                  <a:srgbClr val="FFFF00"/>
                </a:solidFill>
                <a:latin typeface="Times New Roman" panose="02020603050405020304" pitchFamily="18" charset="0"/>
                <a:cs typeface="Times New Roman" panose="02020603050405020304" pitchFamily="18" charset="0"/>
              </a:rPr>
              <a:t>LẦN THỨ XXXII, NHIỆM KỲ 2020 - 2025</a:t>
            </a:r>
          </a:p>
        </p:txBody>
      </p:sp>
      <p:pic>
        <p:nvPicPr>
          <p:cNvPr id="6" name="Hình ảnh 5">
            <a:extLst>
              <a:ext uri="{FF2B5EF4-FFF2-40B4-BE49-F238E27FC236}">
                <a16:creationId xmlns:a16="http://schemas.microsoft.com/office/drawing/2014/main" id="{D05ABFB8-9DBA-4DA2-B620-1F3181D52BEA}"/>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4"/>
            <a:ext cx="10515600" cy="4788535"/>
          </a:xfrm>
        </p:spPr>
        <p:txBody>
          <a:bodyPr>
            <a:noAutofit/>
          </a:bodyPr>
          <a:lstStyle/>
          <a:p>
            <a:pPr algn="just">
              <a:lnSpc>
                <a:spcPct val="100000"/>
              </a:lnSpc>
              <a:spcAft>
                <a:spcPts val="1000"/>
              </a:spcAft>
            </a:pPr>
            <a:r>
              <a:rPr lang="en-US" sz="2500" b="1">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Một số chỉ tiêu cơ bản:</a:t>
            </a:r>
            <a:endParaRPr lang="en-US" sz="2500" b="1">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(10) Tối thiểu 60% giảng viên sử dụng thành thạo ngoại ngữ phục vụ công tác chuyên môn.</a:t>
            </a: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(11) Hàng năm kết nạp được 200 - 230 quần chúng ưu tú vào Đảng.</a:t>
            </a: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(12) Tỷ lệ đảng viên hoàn thành tốt nhiệm vụ hàng năm đạt từ 90% trở lên.</a:t>
            </a:r>
          </a:p>
          <a:p>
            <a:pPr marL="0" indent="0" algn="just">
              <a:lnSpc>
                <a:spcPct val="100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rPr>
              <a:t>(13) Tỷ lệ tổ chức đảng hoàn thành tốt nhiệm vụ hàng năm đạt từ 90% trở lên, không có tổ chức đảng không hoàn thành nhiệm vụ.</a:t>
            </a:r>
          </a:p>
        </p:txBody>
      </p:sp>
    </p:spTree>
    <p:extLst>
      <p:ext uri="{BB962C8B-B14F-4D97-AF65-F5344CB8AC3E}">
        <p14:creationId xmlns:p14="http://schemas.microsoft.com/office/powerpoint/2010/main" val="771925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377440" y="243840"/>
            <a:ext cx="9692640" cy="954107"/>
          </a:xfrm>
          <a:prstGeom prst="rect">
            <a:avLst/>
          </a:prstGeom>
          <a:noFill/>
        </p:spPr>
        <p:txBody>
          <a:bodyPr wrap="square" rtlCol="0">
            <a:spAutoFit/>
          </a:bodyPr>
          <a:lstStyle/>
          <a:p>
            <a:pPr algn="ctr"/>
            <a:r>
              <a:rPr lang="en-US" sz="2800" b="1">
                <a:solidFill>
                  <a:srgbClr val="FFFF00"/>
                </a:solidFill>
                <a:latin typeface="Times New Roman" panose="02020603050405020304" pitchFamily="18" charset="0"/>
                <a:cs typeface="Times New Roman" panose="02020603050405020304" pitchFamily="18" charset="0"/>
              </a:rPr>
              <a:t>ĐẠI HỘI ĐẠI BIỂU ĐẢNG BỘ TRƯỜNG ĐẠI HỌC VINH</a:t>
            </a:r>
          </a:p>
          <a:p>
            <a:pPr algn="ctr"/>
            <a:r>
              <a:rPr lang="en-US" sz="2800" b="1">
                <a:solidFill>
                  <a:srgbClr val="FFFF00"/>
                </a:solidFill>
                <a:latin typeface="Times New Roman" panose="02020603050405020304" pitchFamily="18" charset="0"/>
                <a:cs typeface="Times New Roman" panose="02020603050405020304" pitchFamily="18" charset="0"/>
              </a:rPr>
              <a:t>LẦN THỨ XXXII, NHIỆM KỲ 2020 - 2025</a:t>
            </a:r>
          </a:p>
        </p:txBody>
      </p:sp>
      <p:pic>
        <p:nvPicPr>
          <p:cNvPr id="6" name="Hình ảnh 5">
            <a:extLst>
              <a:ext uri="{FF2B5EF4-FFF2-40B4-BE49-F238E27FC236}">
                <a16:creationId xmlns:a16="http://schemas.microsoft.com/office/drawing/2014/main" id="{D842C21C-1354-4DD0-B7C2-CDB4A8728FA2}"/>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4"/>
            <a:ext cx="10515600" cy="4788535"/>
          </a:xfrm>
        </p:spPr>
        <p:txBody>
          <a:bodyPr>
            <a:noAutofit/>
          </a:bodyPr>
          <a:lstStyle/>
          <a:p>
            <a:pPr algn="just">
              <a:lnSpc>
                <a:spcPct val="100000"/>
              </a:lnSpc>
              <a:spcBef>
                <a:spcPts val="600"/>
              </a:spcBef>
              <a:spcAft>
                <a:spcPts val="600"/>
              </a:spcAft>
            </a:pPr>
            <a:r>
              <a:rPr lang="en-US" sz="2500" b="1">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Một số chỉ tiêu cơ bản:</a:t>
            </a:r>
          </a:p>
          <a:p>
            <a:pPr marL="0" indent="0" algn="just">
              <a:lnSpc>
                <a:spcPct val="100000"/>
              </a:lnSpc>
              <a:spcBef>
                <a:spcPts val="600"/>
              </a:spcBef>
              <a:spcAft>
                <a:spcPts val="6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(14) Hàng năm, Đảng bộ Trường được BTV Tỉnh ủy Nghệ An xếp loại hoàn thành tốt nhiệm vụ trở lên, trong đó có 2 - 3 năm xếp loại xuất sắc; các ban của Đảng ủy Trường được các ban của Tỉnh ủy Nghệ An xếp loại hoàn thành tốt nhiệm vụ trở lên, trong đó có 2 - 3 năm xếp loại xuất sắc.</a:t>
            </a:r>
          </a:p>
          <a:p>
            <a:pPr marL="0" indent="0" algn="just">
              <a:lnSpc>
                <a:spcPct val="100000"/>
              </a:lnSpc>
              <a:spcBef>
                <a:spcPts val="600"/>
              </a:spcBef>
              <a:spcAft>
                <a:spcPts val="6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(15) Nhà trường đủ các điều kiện cơ bản để xếp hạng tốp 500 đại học hàng đầu châu Á.</a:t>
            </a:r>
          </a:p>
          <a:p>
            <a:pPr marL="0" indent="0" algn="just">
              <a:lnSpc>
                <a:spcPct val="100000"/>
              </a:lnSpc>
              <a:spcBef>
                <a:spcPts val="600"/>
              </a:spcBef>
              <a:spcAft>
                <a:spcPts val="6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(16) Hàng năm, Nhà trường được Bộ GD&amp;ĐT xếp loại hoàn thành tốt nhiệm vụ trở lên.</a:t>
            </a:r>
          </a:p>
          <a:p>
            <a:pPr marL="0" indent="0">
              <a:lnSpc>
                <a:spcPct val="100000"/>
              </a:lnSpc>
              <a:spcBef>
                <a:spcPts val="600"/>
              </a:spcBef>
              <a:spcAft>
                <a:spcPts val="600"/>
              </a:spcAft>
              <a:buNone/>
            </a:pPr>
            <a:r>
              <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rPr>
              <a:t>(17) Hàng năm, các đoàn thể cấp Trường được cấp trên trực tiếp xếp loại hoàn thành tốt nhiệm vụ trở lên.</a:t>
            </a:r>
            <a:endPar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666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descr="Ảnh có chứa văn bản, ngoài trời, bầu trời, ký hiệu&#10;&#10;Mô tả được tạo tự động">
            <a:extLst>
              <a:ext uri="{FF2B5EF4-FFF2-40B4-BE49-F238E27FC236}">
                <a16:creationId xmlns:a16="http://schemas.microsoft.com/office/drawing/2014/main" id="{6EC9E429-5A10-4834-A0A9-EB68E487D515}"/>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6045"/>
          <a:stretch/>
        </p:blipFill>
        <p:spPr>
          <a:xfrm>
            <a:off x="20" y="1"/>
            <a:ext cx="12191980" cy="6857999"/>
          </a:xfrm>
          <a:prstGeom prst="rect">
            <a:avLst/>
          </a:prstGeom>
        </p:spPr>
      </p:pic>
      <p:sp>
        <p:nvSpPr>
          <p:cNvPr id="2" name="Tiêu đề 1">
            <a:extLst>
              <a:ext uri="{FF2B5EF4-FFF2-40B4-BE49-F238E27FC236}">
                <a16:creationId xmlns:a16="http://schemas.microsoft.com/office/drawing/2014/main" id="{81B38989-DB25-417A-BECF-A830C868A2F2}"/>
              </a:ext>
            </a:extLst>
          </p:cNvPr>
          <p:cNvSpPr>
            <a:spLocks noGrp="1"/>
          </p:cNvSpPr>
          <p:nvPr>
            <p:ph type="title"/>
          </p:nvPr>
        </p:nvSpPr>
        <p:spPr>
          <a:xfrm>
            <a:off x="20" y="4663711"/>
            <a:ext cx="12191980" cy="1327305"/>
          </a:xfrm>
        </p:spPr>
        <p:txBody>
          <a:bodyPr vert="horz" lIns="91440" tIns="45720" rIns="91440" bIns="45720" rtlCol="0" anchor="b">
            <a:normAutofit/>
          </a:bodyPr>
          <a:lstStyle/>
          <a:p>
            <a:pPr algn="ctr">
              <a:lnSpc>
                <a:spcPct val="130000"/>
              </a:lnSpc>
              <a:spcBef>
                <a:spcPts val="1200"/>
              </a:spcBef>
              <a:spcAft>
                <a:spcPts val="1200"/>
              </a:spcAft>
            </a:pPr>
            <a:r>
              <a:rPr lang="en-US" sz="4000" b="1">
                <a:solidFill>
                  <a:srgbClr val="FFFFFF"/>
                </a:solidFill>
                <a:effectLst/>
                <a:latin typeface="Times New Roman" panose="02020603050405020304" pitchFamily="18" charset="0"/>
                <a:cs typeface="Times New Roman" panose="02020603050405020304" pitchFamily="18" charset="0"/>
              </a:rPr>
              <a:t>THI ĐUA "ĐỔI MỚI, SÁNG TẠO TRONG </a:t>
            </a:r>
            <a:br>
              <a:rPr lang="en-US" sz="4000" b="1">
                <a:solidFill>
                  <a:srgbClr val="FFFFFF"/>
                </a:solidFill>
                <a:effectLst/>
                <a:latin typeface="Times New Roman" panose="02020603050405020304" pitchFamily="18" charset="0"/>
                <a:cs typeface="Times New Roman" panose="02020603050405020304" pitchFamily="18" charset="0"/>
              </a:rPr>
            </a:br>
            <a:r>
              <a:rPr lang="en-US" sz="4000" b="1">
                <a:solidFill>
                  <a:srgbClr val="FFFFFF"/>
                </a:solidFill>
                <a:effectLst/>
                <a:latin typeface="Times New Roman" panose="02020603050405020304" pitchFamily="18" charset="0"/>
                <a:cs typeface="Times New Roman" panose="02020603050405020304" pitchFamily="18" charset="0"/>
              </a:rPr>
              <a:t>QUẢN LÝ, GIẢNG DẠY VÀ HỌC TẬP"</a:t>
            </a:r>
            <a:endParaRPr lang="en-US" sz="400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36936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p:txBody>
          <a:bodyPr>
            <a:normAutofit/>
          </a:bodyPr>
          <a:lstStyle/>
          <a:p>
            <a:pPr marL="0" indent="0" algn="ctr">
              <a:lnSpc>
                <a:spcPct val="115000"/>
              </a:lnSpc>
              <a:spcBef>
                <a:spcPts val="600"/>
              </a:spcBef>
              <a:spcAft>
                <a:spcPts val="600"/>
              </a:spcAft>
              <a:buNone/>
            </a:pPr>
            <a:endParaRPr lang="en-US" sz="3000">
              <a:solidFill>
                <a:srgbClr val="006600"/>
              </a:solidFill>
              <a:latin typeface="UTM HelvetIns" panose="02040603050506020204" pitchFamily="18" charset="0"/>
              <a:ea typeface="Calibri" panose="020F0502020204030204" pitchFamily="34" charset="0"/>
              <a:cs typeface="Times New Roman" panose="02020603050405020304" pitchFamily="18" charset="0"/>
            </a:endParaRPr>
          </a:p>
          <a:p>
            <a:pPr marL="0" indent="0" algn="ctr">
              <a:lnSpc>
                <a:spcPct val="115000"/>
              </a:lnSpc>
              <a:spcBef>
                <a:spcPts val="600"/>
              </a:spcBef>
              <a:spcAft>
                <a:spcPts val="600"/>
              </a:spcAft>
              <a:buNone/>
            </a:pPr>
            <a:r>
              <a:rPr lang="en-US" sz="3000">
                <a:solidFill>
                  <a:srgbClr val="006600"/>
                </a:solidFill>
                <a:latin typeface="UTM HelvetIns" panose="02040603050506020204" pitchFamily="18" charset="0"/>
                <a:ea typeface="Calibri" panose="020F0502020204030204" pitchFamily="34" charset="0"/>
                <a:cs typeface="Times New Roman" panose="02020603050405020304" pitchFamily="18" charset="0"/>
              </a:rPr>
              <a:t>QUÁN TRIỆT MỘT SỐ NỘI DUNG CƠ BẢN</a:t>
            </a:r>
          </a:p>
          <a:p>
            <a:pPr marL="0" indent="0" algn="ctr">
              <a:lnSpc>
                <a:spcPct val="115000"/>
              </a:lnSpc>
              <a:spcBef>
                <a:spcPts val="600"/>
              </a:spcBef>
              <a:spcAft>
                <a:spcPts val="600"/>
              </a:spcAft>
              <a:buNone/>
            </a:pPr>
            <a:r>
              <a:rPr lang="en-US" sz="3000">
                <a:solidFill>
                  <a:srgbClr val="006600"/>
                </a:solidFill>
                <a:effectLst/>
                <a:latin typeface="UTM HelvetIns" panose="02040603050506020204" pitchFamily="18" charset="0"/>
                <a:ea typeface="Calibri" panose="020F0502020204030204" pitchFamily="34" charset="0"/>
                <a:cs typeface="Times New Roman" panose="02020603050405020304" pitchFamily="18" charset="0"/>
              </a:rPr>
              <a:t>TRONG NGH</a:t>
            </a:r>
            <a:r>
              <a:rPr lang="en-US" sz="3000">
                <a:solidFill>
                  <a:srgbClr val="006600"/>
                </a:solidFill>
                <a:latin typeface="UTM HelvetIns" panose="02040603050506020204" pitchFamily="18" charset="0"/>
                <a:ea typeface="Calibri" panose="020F0502020204030204" pitchFamily="34" charset="0"/>
                <a:cs typeface="Times New Roman" panose="02020603050405020304" pitchFamily="18" charset="0"/>
              </a:rPr>
              <a:t>Ị QUYẾT HỘI NGHỊ LẦN THỨ TƯ, HỘI NGHỊ LẦN THỨ NĂM</a:t>
            </a:r>
          </a:p>
          <a:p>
            <a:pPr marL="0" indent="0" algn="ctr">
              <a:lnSpc>
                <a:spcPct val="115000"/>
              </a:lnSpc>
              <a:spcBef>
                <a:spcPts val="600"/>
              </a:spcBef>
              <a:spcAft>
                <a:spcPts val="600"/>
              </a:spcAft>
              <a:buNone/>
            </a:pPr>
            <a:r>
              <a:rPr lang="en-US" sz="3000">
                <a:solidFill>
                  <a:srgbClr val="006600"/>
                </a:solidFill>
                <a:latin typeface="UTM HelvetIns" panose="02040603050506020204" pitchFamily="18" charset="0"/>
                <a:ea typeface="Calibri" panose="020F0502020204030204" pitchFamily="34" charset="0"/>
                <a:cs typeface="Times New Roman" panose="02020603050405020304" pitchFamily="18" charset="0"/>
              </a:rPr>
              <a:t>BAN CHẤP HÀNH TRUNG ƯƠNG ĐẢNG KHÓA XIII</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2671299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2" y="1825625"/>
            <a:ext cx="4354286" cy="4351338"/>
          </a:xfrm>
        </p:spPr>
        <p:txBody>
          <a:bodyPr>
            <a:normAutofit/>
          </a:bodyPr>
          <a:lstStyle/>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cs typeface="Times New Roman" panose="02020603050405020304" pitchFamily="18" charset="0"/>
              </a:rPr>
              <a:t>Từ ngày 04/10/2021 đến ngày 07/10/2021, Ban Chấp hành Trung ương Đảng khóa XIII họp </a:t>
            </a:r>
            <a:r>
              <a:rPr lang="en-US" sz="2500" b="1">
                <a:solidFill>
                  <a:srgbClr val="FF0000"/>
                </a:solidFill>
                <a:effectLst/>
                <a:latin typeface="UTM Swiss Condensed" panose="02000500000000000000" pitchFamily="2" charset="0"/>
                <a:ea typeface="Times New Roman" panose="02020603050405020304" pitchFamily="18" charset="0"/>
                <a:cs typeface="Times New Roman" panose="02020603050405020304" pitchFamily="18" charset="0"/>
              </a:rPr>
              <a:t>Hội nghị lần thứ tư</a:t>
            </a:r>
            <a:r>
              <a:rPr lang="en-US" sz="2500">
                <a:solidFill>
                  <a:srgbClr val="003399"/>
                </a:solidFill>
                <a:effectLst/>
                <a:latin typeface="UTM Swiss Condensed" panose="02000500000000000000" pitchFamily="2" charset="0"/>
                <a:ea typeface="Times New Roman" panose="02020603050405020304" pitchFamily="18" charset="0"/>
                <a:cs typeface="Times New Roman" panose="02020603050405020304" pitchFamily="18" charset="0"/>
              </a:rPr>
              <a:t>.</a:t>
            </a: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cs typeface="Times New Roman" panose="02020603050405020304" pitchFamily="18" charset="0"/>
              </a:rPr>
              <a:t>Hội nghị đã thảo luận và ban hành Kết luận số 21-KL/TW về đẩy mạnh xây dựng, chỉnh đốn Đảng và hệ thống chính trị... và Quy định số 37-QĐ/TW về những điều đảng viên không được làm với nhiều điểm mới nổi bật.</a:t>
            </a:r>
          </a:p>
          <a:p>
            <a:pPr marL="0" indent="0" algn="just" fontAlgn="base">
              <a:lnSpc>
                <a:spcPct val="100000"/>
              </a:lnSpc>
              <a:spcBef>
                <a:spcPts val="600"/>
              </a:spcBef>
              <a:buNone/>
            </a:pPr>
            <a:endParaRPr lang="en-US" sz="2500">
              <a:solidFill>
                <a:srgbClr val="003399"/>
              </a:solidFill>
              <a:effectLst/>
              <a:latin typeface="UTM Swiss Condensed" panose="02000500000000000000" pitchFamily="2" charset="0"/>
              <a:ea typeface="Calibri" panose="020F0502020204030204" pitchFamily="34" charset="0"/>
              <a:cs typeface="Times New Roman" panose="02020603050405020304" pitchFamily="18" charset="0"/>
            </a:endParaRP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pic>
        <p:nvPicPr>
          <p:cNvPr id="7" name="Hình ảnh 6" descr="Ảnh có chứa văn bản, người, con người, khán phòng&#10;&#10;Mô tả được tạo tự động">
            <a:extLst>
              <a:ext uri="{FF2B5EF4-FFF2-40B4-BE49-F238E27FC236}">
                <a16:creationId xmlns:a16="http://schemas.microsoft.com/office/drawing/2014/main" id="{02413C1B-30C8-1C23-0792-B1455D5CA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3886" y="1915319"/>
            <a:ext cx="6873326" cy="4566466"/>
          </a:xfrm>
          <a:prstGeom prst="rect">
            <a:avLst/>
          </a:prstGeom>
        </p:spPr>
      </p:pic>
    </p:spTree>
    <p:extLst>
      <p:ext uri="{BB962C8B-B14F-4D97-AF65-F5344CB8AC3E}">
        <p14:creationId xmlns:p14="http://schemas.microsoft.com/office/powerpoint/2010/main" val="3933305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FF0000"/>
                </a:solidFill>
                <a:effectLst/>
                <a:latin typeface="UTM Swiss Condensed" panose="02000500000000000000" pitchFamily="2" charset="0"/>
                <a:ea typeface="Times New Roman" panose="02020603050405020304" pitchFamily="18" charset="0"/>
              </a:rPr>
              <a:t>VỀ ĐẨY MẠNH XÂY DỰNG, CHỈNH ĐỐN ĐẢNG VÀ HỆ THỐNG CHÍNH TRỊ</a:t>
            </a:r>
            <a:endParaRPr lang="en-US" sz="2500">
              <a:solidFill>
                <a:srgbClr val="FF0000"/>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i="1">
                <a:solidFill>
                  <a:srgbClr val="003399"/>
                </a:solidFill>
                <a:effectLst/>
                <a:latin typeface="UTM Swiss Condensed" panose="02000500000000000000" pitchFamily="2" charset="0"/>
                <a:ea typeface="Times New Roman" panose="02020603050405020304" pitchFamily="18" charset="0"/>
              </a:rPr>
              <a:t>Thứ nhất, mới trong phạm vi của Kết luận</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So với Nghị quyết Trung ương 4 khóa XII, Kết luận số 21-KL/TW về đẩy mạnh xây dựng, chỉnh đốn Đảng và hệ thống chính trị; kiên quyết ngăn chặn, đẩy lùi, xử lý nghiêm cán bộ, đảng viên suy thoái về chính trị, đạo đức, lối sống, biểu hiện "tự diễn biến", "tự chuyển hóa" (Kết luận) đã mở rộng phạm vi, không chỉ trong xây dựng, chỉnh đốn Đảng mà còn bao gồm cả trong xây dựng hệ thống chính trị theo tinh thần Đại hội XIII của Đảng. Kết luận nêu yêu cầu cao hơn là kiên quyết ngăn chặn, đẩy lùi, xử lý nghiêm cán bộ, đảng viên suy thoái về tư tưởng chính trị, đạo đức, lối sống, biểu hiện "tự diễn biến", "tự chuyển hóa".</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1571896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ĐẨY MẠNH XÂY DỰNG, CHỈNH ĐỐN ĐẢNG VÀ HỆ THỐNG CHÍNH TRỊ</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i="1">
                <a:solidFill>
                  <a:srgbClr val="003399"/>
                </a:solidFill>
                <a:effectLst/>
                <a:latin typeface="UTM Swiss Condensed" panose="02000500000000000000" pitchFamily="2" charset="0"/>
                <a:ea typeface="Times New Roman" panose="02020603050405020304" pitchFamily="18" charset="0"/>
              </a:rPr>
              <a:t>Thứ nhất, mới trong phạm vi của Kết luận</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Sau 5 năm thực hiện Nghị quyết Trung ương 4 khóa XII, bên cạnh những kết quả đạt được, vẫn còn hạn chế, khuyết điểm.</a:t>
            </a: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Nguyên nhân chủ yếu của hạn chế, khuyết điểm là do một số cấp uỷ, tổ chức đảng, cán bộ lãnh đạo, quản lý, nhất là người đứng đầu chưa nhận diện đầy đủ mức độ suy thoái, "tự diễn biến", "tự chuyển hoá" tại địa phương, cơ quan, đơn vị mình; chưa quyết tâm và có biện pháp chỉ đạo đủ mạnh, còn thụ động, trông chờ vào sự chỉ đạo, hướng dẫn của cấp trên; không thực hiện nghiêm nguyên tắc tập trung dân chủ, chưa gương mẫu, mất đoàn kết nội bộ, chưa thẳng thắn đấu tranh với những biểu hiện suy thoái, "tự diễn biến", "tự chuyển hoá", thậm chí còn cục bộ, lợi ích nhóm, bị cám dỗ bởi lợi ích vật chất, thờ ơ, vô cảm trước khó khăn, bức xúc của nhân dân. </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954242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ĐẨY MẠNH XÂY DỰNG, CHỈNH ĐỐN ĐẢNG VÀ HỆ THỐNG CHÍNH TRỊ</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i="1">
                <a:solidFill>
                  <a:srgbClr val="003399"/>
                </a:solidFill>
                <a:effectLst/>
                <a:latin typeface="UTM Swiss Condensed" panose="02000500000000000000" pitchFamily="2" charset="0"/>
                <a:ea typeface="Times New Roman" panose="02020603050405020304" pitchFamily="18" charset="0"/>
              </a:rPr>
              <a:t>Thứ hai, mới trong đề ra mục tiêu.</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a:lnSpc>
                <a:spcPct val="100000"/>
              </a:lnSpc>
              <a:spcBef>
                <a:spcPts val="600"/>
              </a:spcBef>
            </a:pPr>
            <a:r>
              <a:rPr lang="en-US" sz="2500">
                <a:solidFill>
                  <a:srgbClr val="003399"/>
                </a:solidFill>
                <a:effectLst/>
                <a:latin typeface="UTM Swiss Condensed" panose="02000500000000000000" pitchFamily="2" charset="0"/>
                <a:ea typeface="Calibri" panose="020F0502020204030204" pitchFamily="34" charset="0"/>
              </a:rPr>
              <a:t>Kết luận đã đề ra mục tiêu công tác xây dựng, chỉnh đốn Đảng:</a:t>
            </a:r>
          </a:p>
          <a:p>
            <a:pPr algn="just">
              <a:lnSpc>
                <a:spcPct val="100000"/>
              </a:lnSpc>
              <a:spcBef>
                <a:spcPts val="600"/>
              </a:spcBef>
              <a:buFont typeface="Wingdings" panose="05000000000000000000" pitchFamily="2" charset="2"/>
              <a:buChar char="Ø"/>
            </a:pPr>
            <a:r>
              <a:rPr lang="en-US" sz="2500">
                <a:solidFill>
                  <a:srgbClr val="003399"/>
                </a:solidFill>
                <a:latin typeface="UTM Swiss Condensed" panose="02000500000000000000" pitchFamily="2" charset="0"/>
                <a:ea typeface="Calibri" panose="020F0502020204030204" pitchFamily="34" charset="0"/>
              </a:rPr>
              <a:t> </a:t>
            </a:r>
            <a:r>
              <a:rPr lang="en-US" sz="2500">
                <a:solidFill>
                  <a:srgbClr val="003399"/>
                </a:solidFill>
                <a:effectLst/>
                <a:latin typeface="UTM Swiss Condensed" panose="02000500000000000000" pitchFamily="2" charset="0"/>
                <a:ea typeface="Calibri" panose="020F0502020204030204" pitchFamily="34" charset="0"/>
              </a:rPr>
              <a:t>Đẩy mạnh công tác xây dựng, chỉnh đốn Đảng và hệ thống chính trị nhằm nâng cao năng lực lãnh đạo, năng lực cầm quyền, sức chiến đấu của Đảng; hiệu lực, hiệu quả hoạt động của Nhà nước; đổi mới nội dung, phương thức và nâng cao chất lượng, hiệu quả hoạt động của Mặt trận Tổ quốcViệt Nam và các tổ chức chính trị - xã hội.</a:t>
            </a:r>
          </a:p>
          <a:p>
            <a:pPr algn="just">
              <a:lnSpc>
                <a:spcPct val="100000"/>
              </a:lnSpc>
              <a:spcBef>
                <a:spcPts val="600"/>
              </a:spcBef>
              <a:buFont typeface="Wingdings" panose="05000000000000000000" pitchFamily="2" charset="2"/>
              <a:buChar char="Ø"/>
            </a:pPr>
            <a:r>
              <a:rPr lang="en-US" sz="2500">
                <a:solidFill>
                  <a:srgbClr val="003399"/>
                </a:solidFill>
                <a:latin typeface="UTM Swiss Condensed" panose="02000500000000000000" pitchFamily="2" charset="0"/>
                <a:ea typeface="Calibri" panose="020F0502020204030204" pitchFamily="34" charset="0"/>
              </a:rPr>
              <a:t> </a:t>
            </a:r>
            <a:r>
              <a:rPr lang="en-US" sz="2500">
                <a:solidFill>
                  <a:srgbClr val="003399"/>
                </a:solidFill>
                <a:effectLst/>
                <a:latin typeface="UTM Swiss Condensed" panose="02000500000000000000" pitchFamily="2" charset="0"/>
                <a:ea typeface="Calibri" panose="020F0502020204030204" pitchFamily="34" charset="0"/>
              </a:rPr>
              <a:t>Kiên quyết đấu tranh chống chủ nghĩa cá nhân, ngăn chặn, đẩy lùi, xử lý nghiêm cán bộ, đảng viên suy thoái về tư tưởng chính trị, đạo đức, lối sống, biểu hiện "tự diễn biến", "tự chuyển hoá"; kết hợp chặt chẽ, hài hoà giữa "xây" và "chống", xây là nhiệm vụ cơ bản, chiến lược, lâu dài, chống là nhiệm vụ quan trọng, cấp bách, thường xuyên.</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243261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ĐẨY MẠNH XÂY DỰNG, CHỈNH ĐỐN ĐẢNG VÀ HỆ THỐNG CHÍNH TRỊ</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i="1">
                <a:solidFill>
                  <a:srgbClr val="003399"/>
                </a:solidFill>
                <a:effectLst/>
                <a:latin typeface="UTM Swiss Condensed" panose="02000500000000000000" pitchFamily="2" charset="0"/>
                <a:ea typeface="Times New Roman" panose="02020603050405020304" pitchFamily="18" charset="0"/>
              </a:rPr>
              <a:t>Thứ hai, mới trong đề ra mục tiêu.</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a:lnSpc>
                <a:spcPct val="100000"/>
              </a:lnSpc>
              <a:spcBef>
                <a:spcPts val="600"/>
              </a:spcBef>
            </a:pPr>
            <a:r>
              <a:rPr lang="en-US" sz="2500">
                <a:solidFill>
                  <a:srgbClr val="003399"/>
                </a:solidFill>
                <a:effectLst/>
                <a:latin typeface="UTM Swiss Condensed" panose="02000500000000000000" pitchFamily="2" charset="0"/>
                <a:ea typeface="Calibri" panose="020F0502020204030204" pitchFamily="34" charset="0"/>
              </a:rPr>
              <a:t>Kết luận đã đề ra mục tiêu công tác xây dựng, chỉnh đốn Đảng:</a:t>
            </a:r>
          </a:p>
          <a:p>
            <a:pPr algn="just">
              <a:lnSpc>
                <a:spcPct val="100000"/>
              </a:lnSpc>
              <a:spcBef>
                <a:spcPts val="600"/>
              </a:spcBef>
              <a:buFont typeface="Wingdings" panose="05000000000000000000" pitchFamily="2" charset="2"/>
              <a:buChar char="Ø"/>
            </a:pPr>
            <a:r>
              <a:rPr lang="en-US" sz="2500">
                <a:solidFill>
                  <a:srgbClr val="003399"/>
                </a:solidFill>
                <a:effectLst/>
                <a:latin typeface="UTM Swiss Condensed" panose="02000500000000000000" pitchFamily="2" charset="0"/>
                <a:ea typeface="Calibri" panose="020F0502020204030204" pitchFamily="34" charset="0"/>
              </a:rPr>
              <a:t> Tạo bước phát triển mới của Đảng về trí tuệ, bản lĩnh chính trị, thực sự là đạo đức, là văn minh, ngày càng gắn bó mật thiết với nhân dân, ngày càng được nhân dân tin tưởng; đủ uy tín và năng lực lãnh đạo thực hiện thắng lợi Nghị quyết Đại hội XIII của Đảng và sự nghiệp xây dựng và bảo vệ Tổ quốc.</a:t>
            </a:r>
          </a:p>
          <a:p>
            <a:pPr marL="0" indent="0" algn="just">
              <a:lnSpc>
                <a:spcPct val="100000"/>
              </a:lnSpc>
              <a:spcBef>
                <a:spcPts val="1200"/>
              </a:spcBef>
              <a:buNone/>
            </a:pPr>
            <a:r>
              <a:rPr lang="en-US" sz="2500" spc="-10">
                <a:solidFill>
                  <a:srgbClr val="003399"/>
                </a:solidFill>
                <a:latin typeface="UTM Swiss Condensed" panose="02000500000000000000" pitchFamily="2" charset="0"/>
              </a:rPr>
              <a:t>Điểm mới nổi bật trong mục tiêu trên là: </a:t>
            </a:r>
            <a:r>
              <a:rPr lang="en-US" sz="2500" b="1" spc="-10">
                <a:solidFill>
                  <a:srgbClr val="003399"/>
                </a:solidFill>
                <a:latin typeface="UTM Swiss Condensed" panose="02000500000000000000" pitchFamily="2" charset="0"/>
              </a:rPr>
              <a:t>Đẩy mạnh xây dựng, chỉnh đốn Đảng và hệ thống chính trị nhằm nâng cao năng lực lãnh đạo, năng lực cầm quyền, sức chiến đấu của Đảng; hiệu lực, hiệu quả hoạt động của Nhà nước, hiệu quả hoạt động của Mặt trận Tổ quốc Việt Nam và các tổ chức chính trị - xã hội. Kiên quyết đấu tranh chống chủ nghĩa cá nhân.</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1106928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952206" y="243840"/>
            <a:ext cx="8795657" cy="1015663"/>
          </a:xfrm>
          <a:prstGeom prst="rect">
            <a:avLst/>
          </a:prstGeom>
          <a:noFill/>
        </p:spPr>
        <p:txBody>
          <a:bodyPr wrap="square" rtlCol="0">
            <a:spAutoFit/>
          </a:bodyPr>
          <a:lstStyle/>
          <a:p>
            <a:pPr algn="ctr"/>
            <a:r>
              <a:rPr lang="en-US" sz="3000" b="1">
                <a:solidFill>
                  <a:srgbClr val="FFFF00"/>
                </a:solidFill>
                <a:latin typeface="Times New Roman" panose="02020603050405020304" pitchFamily="18" charset="0"/>
                <a:cs typeface="Times New Roman" panose="02020603050405020304" pitchFamily="18" charset="0"/>
              </a:rPr>
              <a:t>ĐẠI HỘI ĐẠI BIỂU TOÀN QUỐC LẦN THỨ XIII CỦA ĐẢNG CỘNG SẢN VIỆT NAM</a:t>
            </a:r>
          </a:p>
        </p:txBody>
      </p:sp>
      <p:pic>
        <p:nvPicPr>
          <p:cNvPr id="6" name="Hình ảnh 5">
            <a:extLst>
              <a:ext uri="{FF2B5EF4-FFF2-40B4-BE49-F238E27FC236}">
                <a16:creationId xmlns:a16="http://schemas.microsoft.com/office/drawing/2014/main" id="{32143131-B06B-4788-A6FB-D4AB9A41D69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p:txBody>
          <a:bodyPr>
            <a:normAutofit/>
          </a:bodyPr>
          <a:lstStyle/>
          <a:p>
            <a:pPr algn="just">
              <a:lnSpc>
                <a:spcPct val="115000"/>
              </a:lnSpc>
              <a:spcAft>
                <a:spcPts val="1000"/>
              </a:spcAft>
            </a:pPr>
            <a:r>
              <a:rPr lang="en-US" sz="2500">
                <a:solidFill>
                  <a:srgbClr val="003399"/>
                </a:solidFill>
                <a:effectLst/>
                <a:latin typeface="Times New Roman" panose="02020603050405020304" pitchFamily="18" charset="0"/>
                <a:ea typeface="Calibri" panose="020F0502020204030204" pitchFamily="34" charset="0"/>
              </a:rPr>
              <a:t>Chủ đề của Đại hội: </a:t>
            </a:r>
            <a:r>
              <a:rPr lang="en-US" sz="2500" i="1">
                <a:solidFill>
                  <a:srgbClr val="003399"/>
                </a:solidFill>
                <a:effectLst/>
                <a:latin typeface="Times New Roman" panose="02020603050405020304" pitchFamily="18" charset="0"/>
                <a:ea typeface="Calibri" panose="020F0502020204030204" pitchFamily="34" charset="0"/>
              </a:rPr>
              <a:t>"Tăng cường xây dựng, chỉnh đốn Đảng và hệ thống chính trị trong sạch, vững mạnh; khơi dậy ý chí và quyết tâm phát triển đất nước, phát huy sức mạnh đại đoàn kết toàn dân tộc kết hợp với sức mạnh thời đại; tiếp tục đẩy mạnh toàn diện, đồng bộ công cuộc đổi mới; xây dựng và bảo vệ vững chắc Tổ quốc, giữ vững môi trường hoà bình, ổn định; phấn đấu để đến giữa thế kỷ XXI, nước ta trở thành một nước phát triển, theo định hướng xã hội chủ nghĩa"</a:t>
            </a:r>
          </a:p>
          <a:p>
            <a:pPr algn="just">
              <a:lnSpc>
                <a:spcPct val="115000"/>
              </a:lnSpc>
              <a:spcAft>
                <a:spcPts val="1000"/>
              </a:spcAft>
            </a:pPr>
            <a:r>
              <a:rPr lang="en-US" sz="2500">
                <a:solidFill>
                  <a:srgbClr val="003399"/>
                </a:solidFill>
                <a:effectLst/>
                <a:latin typeface="Times New Roman" panose="02020603050405020304" pitchFamily="18" charset="0"/>
                <a:ea typeface="Calibri" panose="020F0502020204030204" pitchFamily="34" charset="0"/>
              </a:rPr>
              <a:t>Phương châm Đại hội: </a:t>
            </a:r>
            <a:r>
              <a:rPr lang="en-US" sz="2500" i="1" spc="-10">
                <a:solidFill>
                  <a:srgbClr val="003399"/>
                </a:solidFill>
                <a:effectLst/>
                <a:latin typeface="Times New Roman" panose="02020603050405020304" pitchFamily="18" charset="0"/>
                <a:ea typeface="Times New Roman" panose="02020603050405020304" pitchFamily="18" charset="0"/>
              </a:rPr>
              <a:t>"Đoàn kết - Dân chủ - Kỷ cương - Sáng tạo - Phát triển"</a:t>
            </a:r>
            <a:endParaRPr lang="en-US" sz="2500" i="1">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1562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ĐẨY MẠNH XÂY DỰNG, CHỈNH ĐỐN ĐẢNG VÀ HỆ THỐNG CHÍNH TRỊ</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i="1">
                <a:solidFill>
                  <a:srgbClr val="003399"/>
                </a:solidFill>
                <a:effectLst/>
                <a:latin typeface="UTM Swiss Condensed" panose="02000500000000000000" pitchFamily="2" charset="0"/>
                <a:ea typeface="Times New Roman" panose="02020603050405020304" pitchFamily="18" charset="0"/>
              </a:rPr>
              <a:t>Thứ ba, mới trong nhiệm vụ, giải pháp</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Nghị quyết Trung ương 4 khóa XII đề ra 4 nhóm nhiệm vụ, giải pháp. Kết luận Trung ương 4 khóa XIII đề ra 5 nhóm nhiệm vụ, giải pháp chủ yếu:</a:t>
            </a:r>
          </a:p>
          <a:p>
            <a:pPr algn="just" fontAlgn="base">
              <a:lnSpc>
                <a:spcPct val="100000"/>
              </a:lnSpc>
              <a:spcBef>
                <a:spcPts val="600"/>
              </a:spcBef>
              <a:buFont typeface="Wingdings" panose="05000000000000000000" pitchFamily="2" charset="2"/>
              <a:buChar char="q"/>
            </a:pPr>
            <a:r>
              <a:rPr lang="en-US" sz="2500" i="1">
                <a:solidFill>
                  <a:srgbClr val="003399"/>
                </a:solidFill>
                <a:effectLst/>
                <a:latin typeface="UTM Swiss Condensed" panose="02000500000000000000" pitchFamily="2" charset="0"/>
                <a:ea typeface="Times New Roman" panose="02020603050405020304" pitchFamily="18" charset="0"/>
              </a:rPr>
              <a:t> Một là, tiếp tục đổi mới, nâng cao chất lượng công tác chính trị, tư tưởng, tự phê bình và phê bình.</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2949190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ĐẨY MẠNH XÂY DỰNG, CHỈNH ĐỐN ĐẢNG VÀ HỆ THỐNG CHÍNH TRỊ</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buFont typeface="Wingdings" panose="05000000000000000000" pitchFamily="2" charset="2"/>
              <a:buChar char="q"/>
            </a:pPr>
            <a:r>
              <a:rPr lang="en-US" sz="2500" i="1">
                <a:solidFill>
                  <a:srgbClr val="003399"/>
                </a:solidFill>
                <a:effectLst/>
                <a:latin typeface="UTM Swiss Condensed" panose="02000500000000000000" pitchFamily="2" charset="0"/>
                <a:ea typeface="Times New Roman" panose="02020603050405020304" pitchFamily="18" charset="0"/>
              </a:rPr>
              <a:t> Hai là, tập trung xây dựng đội ngũ cán bộ các cấp, nhất là cấp chiến lược và người đứng đầu gắn với đổi mới, sắp xếp tổ chức bộ máy của hệ thống chính trị tinh gọn, hoạt động hiệu lực, hiệu quả. </a:t>
            </a:r>
            <a:r>
              <a:rPr lang="en-US" sz="2500">
                <a:solidFill>
                  <a:srgbClr val="003399"/>
                </a:solidFill>
                <a:effectLst/>
                <a:latin typeface="UTM Swiss Condensed" panose="02000500000000000000" pitchFamily="2" charset="0"/>
                <a:ea typeface="Times New Roman" panose="02020603050405020304" pitchFamily="18" charset="0"/>
              </a:rPr>
              <a:t>Đây là giải pháp mới, trong đó nhấn mạnh</a:t>
            </a:r>
            <a:r>
              <a:rPr lang="en-US" sz="2500" i="1">
                <a:solidFill>
                  <a:srgbClr val="003399"/>
                </a:solidFill>
                <a:effectLst/>
                <a:latin typeface="UTM Swiss Condensed" panose="02000500000000000000" pitchFamily="2" charset="0"/>
                <a:ea typeface="Times New Roman" panose="02020603050405020304" pitchFamily="18" charset="0"/>
              </a:rPr>
              <a:t>:</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buFont typeface="Wingdings" panose="05000000000000000000" pitchFamily="2" charset="2"/>
              <a:buChar char="Ø"/>
            </a:pPr>
            <a:r>
              <a:rPr lang="en-US" sz="2500">
                <a:solidFill>
                  <a:srgbClr val="003399"/>
                </a:solidFill>
                <a:effectLst/>
                <a:latin typeface="UTM Swiss Condensed" panose="02000500000000000000" pitchFamily="2" charset="0"/>
                <a:ea typeface="Times New Roman" panose="02020603050405020304" pitchFamily="18" charset="0"/>
              </a:rPr>
              <a:t> Bảo đảm nguyên tắc Đảng thống nhất lãnh đạo công tác cán bộ và quản lý đội ngũ cán bộ, quán triệt sâu sắc vai trò của công tác cán bộ là "then chốt của then chốt", có ý nghĩa quyết định mọi thành công của cách mạng nước ta cả trước mắt và lâu dài. Công tác cán bộ gắn với việc thực hiện chủ trương của Đảng về tổ chức bộ máy của hệ thống chính trị, giữ vững vị thế cầm quyền và bảo đảm vai trò lãnh đạo trực tiếp, toàn diện của Đảng, hiệu lực, hiệu quả hoạt động của Nhà nước, đổi mới nội dung, phương thức và nâng cao chất lượng hoạt động của Mặt trận Tổ quốc, các tổ chức chính trị - xã hội.</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2446169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ĐẨY MẠNH XÂY DỰNG, CHỈNH ĐỐN ĐẢNG VÀ HỆ THỐNG CHÍNH TRỊ</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buFont typeface="Wingdings" panose="05000000000000000000" pitchFamily="2" charset="2"/>
              <a:buChar char="Ø"/>
            </a:pPr>
            <a:r>
              <a:rPr lang="en-US" sz="2500">
                <a:solidFill>
                  <a:srgbClr val="003399"/>
                </a:solidFill>
                <a:effectLst/>
                <a:latin typeface="UTM Swiss Condensed" panose="02000500000000000000" pitchFamily="2" charset="0"/>
                <a:ea typeface="Times New Roman" panose="02020603050405020304" pitchFamily="18" charset="0"/>
              </a:rPr>
              <a:t> Thực hiện nghiêm nguyên tắc tập trung dân chủ, phát huy dân chủ gắn với tăng cường trách nhiệm của cấp uỷ và người đứng đầu trong công tác cán bộ. Tăng cường kiểm soát quyền lực trong công tác cán bộ một cách thực chất và hiệu quả; bảo đảm đúng quy định, quy trình, công tâm, khách quan, chặt chẽ, thận trọng trong từng khâu của công tác cán bộ; không để lọt người không đủ tiêu chuẩn, điều kiện, có biểu hiện cơ hội chính trị, tham vọng quyền lực vào đội ngũ cán bộ lãnh đạo, quản lý các cấp; kịp thời thẩm tra, xác minh, kết luận tiêu chuẩn chính trị của cán bộ.</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113181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ĐẨY MẠNH XÂY DỰNG, CHỈNH ĐỐN ĐẢNG VÀ HỆ THỐNG CHÍNH TRỊ</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spcBef>
                <a:spcPts val="600"/>
              </a:spcBef>
              <a:buFont typeface="Wingdings" panose="05000000000000000000" pitchFamily="2" charset="2"/>
              <a:buChar char="q"/>
            </a:pPr>
            <a:r>
              <a:rPr lang="en-US" sz="2500" i="1">
                <a:solidFill>
                  <a:srgbClr val="003399"/>
                </a:solidFill>
                <a:effectLst/>
                <a:latin typeface="UTM Swiss Condensed" panose="02000500000000000000" pitchFamily="2" charset="0"/>
                <a:ea typeface="Times New Roman" panose="02020603050405020304" pitchFamily="18" charset="0"/>
              </a:rPr>
              <a:t> Ba là, tập trung hoàn thiện cơ chế, chính sách </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spcBef>
                <a:spcPts val="600"/>
              </a:spcBef>
              <a:buFont typeface="Wingdings" panose="05000000000000000000" pitchFamily="2" charset="2"/>
              <a:buChar char="q"/>
            </a:pPr>
            <a:r>
              <a:rPr lang="en-US" sz="2500" i="1">
                <a:solidFill>
                  <a:srgbClr val="003399"/>
                </a:solidFill>
                <a:effectLst/>
                <a:latin typeface="UTM Swiss Condensed" panose="02000500000000000000" pitchFamily="2" charset="0"/>
                <a:ea typeface="Times New Roman" panose="02020603050405020304" pitchFamily="18" charset="0"/>
              </a:rPr>
              <a:t> Bốn là, tăng cường công tác kiểm tra, giám sát, kỷ luật đảng; kiên quyết, kiên trì đấu tranh phòng, chống tham nhũng, tiêu cực; xử lý nghiêm cán bộ, đảng viên vi phạm </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So với Nghị quyết Trung ương 4 khóa XII, Kết luận Hội nghị Trung ương 4 khóa XIII đã bổ sung nhiệm vụ, giải pháp "kiên quyết, kiên trì đấu tranh phòng, chống tham nhũng, tiêu cực; xử lý nghiêm cán bộ, đảng viên vi phạm". Đây là một trong những điểm mới nổi bật.</a:t>
            </a:r>
          </a:p>
          <a:p>
            <a:pPr>
              <a:buFont typeface="Wingdings" panose="05000000000000000000" pitchFamily="2" charset="2"/>
              <a:buChar char="q"/>
            </a:pPr>
            <a:r>
              <a:rPr lang="en-US" sz="2500" i="1">
                <a:solidFill>
                  <a:srgbClr val="003399"/>
                </a:solidFill>
                <a:effectLst/>
                <a:latin typeface="UTM Swiss Condensed" panose="02000500000000000000" pitchFamily="2" charset="0"/>
                <a:ea typeface="Calibri" panose="020F0502020204030204" pitchFamily="34" charset="0"/>
                <a:cs typeface="Times New Roman" panose="02020603050405020304" pitchFamily="18" charset="0"/>
              </a:rPr>
              <a:t> Năm là, phát huy vai trò, trách nhiệm của các cơ quan dân cử, Mặt trận Tổ quốc Việt Nam, các tổ chức chính trị - xã hội; thực sự dựa vào nhân dân để xây dựng, chỉnh đốn Đảng và hệ thống chính trị trong sạch, vững mạnh.</a:t>
            </a:r>
            <a:endParaRPr lang="en-US" sz="2500" i="1">
              <a:solidFill>
                <a:srgbClr val="003399"/>
              </a:solidFill>
              <a:effectLst/>
              <a:latin typeface="UTM Swiss Condensed" panose="02000500000000000000" pitchFamily="2" charset="0"/>
              <a:ea typeface="Times New Roman" panose="02020603050405020304" pitchFamily="18" charset="0"/>
            </a:endParaRP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2504251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FF0000"/>
                </a:solidFill>
                <a:effectLst/>
                <a:latin typeface="UTM Swiss Condensed" panose="02000500000000000000" pitchFamily="2" charset="0"/>
                <a:ea typeface="Times New Roman" panose="02020603050405020304" pitchFamily="18" charset="0"/>
              </a:rPr>
              <a:t>VỀ NHỮNG ĐIỀU ĐẢNG VIÊN KHÔNG ĐƯỢC LÀM</a:t>
            </a:r>
            <a:endParaRPr lang="en-US" sz="2500">
              <a:solidFill>
                <a:srgbClr val="FF0000"/>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Trên cơ sở tổng kết 10 năm thực hiện Quy định số 47-QĐ/TW ngày 1/11/2011 của Ban Chấp hành Trung ương khóa XI về những điều đảng viên không được làm, Hội nghị Trung ương 4 khóa XIII đã thống nhất ban hành Quy định số 37-QĐ/TW.</a:t>
            </a: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Quy định số 37-QĐ/TW giữ nguyên 19 điều như trước (đưa nội dung của 2 điều vào những điều khác và thêm 2 điều mới), kế thừa cơ bản những nội dung còn phù hợp, bổ sung một số nội dung đáp ứng yêu cầu nhiệm vụ của công tác xây dựng, chỉnh đốn Đảng trong tình hình mới, theo tinh thần Nghị quyết Đại hội XII, XIII.</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2158504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NHỮNG ĐIỀU ĐẢNG VIÊN KHÔNG ĐƯỢC LÀM</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i="1">
                <a:solidFill>
                  <a:srgbClr val="003399"/>
                </a:solidFill>
                <a:effectLst/>
                <a:latin typeface="UTM Swiss Condensed" panose="02000500000000000000" pitchFamily="2" charset="0"/>
                <a:ea typeface="Times New Roman" panose="02020603050405020304" pitchFamily="18" charset="0"/>
              </a:rPr>
              <a:t>Một là, đưa nội dung của 2 điều vào các điều khác:</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Đưa nội dung của điều 7 trong Quy định số 47: "Đảng viên (kể cả cấp uỷ viên và đảng viên là cán bộ diện cấp uỷ, ban thường vụ cấp uỷ quản lý) tự ứng cử, nhận đề cử và đề cử các chức danh của tổ chức nhà nước, Mặt trận Tổ quốc, các tổ chức chính trị - xã hội (theo quy định phải do tổ chức đảng giới thiệu) khi chưa được tổ chức đảng có thẩm quyền cho phép" vào Điều 2 Quy định 37.</a:t>
            </a: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Đưa nội dung điều 10: "Can thiệp, tác động đến tổ chức, cá nhân để bản thân hoặc người khác được bổ nhiệm, đề cử, ứng cử, đi học, đi nước ngoài trái quy định. Lợi dụng chức vụ được giao để chiếm dụng, vay, mượn tiền, tài sản của đối tượng trực tiếp quản lý trái quy định. Ép buộc, mua chuộc cá nhân hoặc tổ chức để bao che, giảm tội cho người khác" vào nội dung Điều 12 và Điều 13 Quy định số 37.</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3044953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NHỮNG ĐIỀU ĐẢNG VIÊN KHÔNG ĐƯỢC LÀM</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i="1">
                <a:solidFill>
                  <a:srgbClr val="003399"/>
                </a:solidFill>
                <a:effectLst/>
                <a:latin typeface="UTM Swiss Condensed" panose="02000500000000000000" pitchFamily="2" charset="0"/>
                <a:ea typeface="Times New Roman" panose="02020603050405020304" pitchFamily="18" charset="0"/>
              </a:rPr>
              <a:t>Hai là, bổ sung hai điều cấm mới</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Bổ sung Điều 3, quy định đảng viên không được "phản bác, phủ nhận, xuyên tạc chủ nghĩa Mác - Lênin, tư tưởng Hồ Chí Minh; không thực hiện trách nhiệm nêu gương; chủ nghĩa cá nhân, cơ hội, vụ lợi; "tư duy nhiệm kỳ", đoàn kết xuôi chiều, dân chủ hình thức, thấy đúng không bảo vệ, thấy sai không đấu tranh; độc đoán, chuyên quyền, quan liêu, xa rời quần chúng".</a:t>
            </a: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Bổ sung Điều 13 cấm đảng viên "can thiệp, tác động vào hoạt động kiểm tra, giám sát, thanh tra, kiểm toán, điều tra, truy tố, xét xử, thi hành án, xét đặc xá, giải quyết khiếu nại, tố cáo để bao che, tiếp tay cho các hành vi vi phạm quy định của Đảng, pháp luật của Nhà nước; tác động, ép buộc, mua chuộc tổ chức, cá nhân để giảm trách nhiệm, hình phạt cho người khác".</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3533752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NHỮNG ĐIỀU ĐẢNG VIÊN KHÔNG ĐƯỢC LÀM</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i="1">
                <a:solidFill>
                  <a:srgbClr val="003399"/>
                </a:solidFill>
                <a:effectLst/>
                <a:latin typeface="UTM Swiss Condensed" panose="02000500000000000000" pitchFamily="2" charset="0"/>
                <a:ea typeface="Times New Roman" panose="02020603050405020304" pitchFamily="18" charset="0"/>
              </a:rPr>
              <a:t>Ba là, sửa đổi, bổ sung một số điều</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Quy định số 47, Điều 9 nghiêm cấm đảng viên báo cáo, lập hồ sơ, kê khai lý lịch, lịch sử bản thân không trung thực; kê khai tài sản, thu nhập không đúng quy định; mở tài khoản ở nước ngoài trái quy định; tham gia rửa tiền.</a:t>
            </a: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Còn trong Quy định số 37, bổ sung một số hành vi nghiêm cấm. Đó là "không được sử dụng văn bằng, chứng chỉ, chứng nhận giả, không hợp pháp; nhập quốc tịch, chuyển tiền, tài sản ra nước ngoài, mở tài khoản và mua bán tài sản ở nước ngoài trái quy định".</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1731309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NHỮNG ĐIỀU ĐẢNG VIÊN KHÔNG ĐƯỢC LÀM</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i="1">
                <a:solidFill>
                  <a:srgbClr val="003399"/>
                </a:solidFill>
                <a:effectLst/>
                <a:latin typeface="UTM Swiss Condensed" panose="02000500000000000000" pitchFamily="2" charset="0"/>
                <a:ea typeface="Times New Roman" panose="02020603050405020304" pitchFamily="18" charset="0"/>
              </a:rPr>
              <a:t>Ba là, sửa đổi, bổ sung một số điều</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Điều 11 Quy định số 37 bổ sung nội dung đảng viên không được "lợi dụng chủ trương khuyến khích và bảo vệ cán bộ năng động, sáng tạo vì lợi ích chung để thực hiện hoặc bao che hành vi vụ lợi, tham nhũng, tiêu cực, vi phạm quy định của Đảng và pháp luật của Nhà nước".</a:t>
            </a: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Các hành vi khác được bổ sung vào những điều đảng viên không được làm còn có: Không được "đe dọa, trù dập, trả thù người khiếu nại, tố cáo; không thực hiện các quy định của Đảng và pháp luật về bảo vệ người tố cáo, phê bình, góp ý"; không được "có hành vi chạy chức chạy quyền", "tham ô" hay "thờ ơ, vô cảm với các hành vi sai trái trong xã hội"...</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570646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NHỮNG ĐIỀU ĐẢNG VIÊN KHÔNG ĐƯỢC LÀM</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i="1">
                <a:solidFill>
                  <a:srgbClr val="003399"/>
                </a:solidFill>
                <a:effectLst/>
                <a:latin typeface="UTM Swiss Condensed" panose="02000500000000000000" pitchFamily="2" charset="0"/>
                <a:ea typeface="Times New Roman" panose="02020603050405020304" pitchFamily="18" charset="0"/>
              </a:rPr>
              <a:t>Bốn là, thay đổi thứ tự một số điều không được làm</a:t>
            </a:r>
            <a:r>
              <a:rPr lang="en-US" sz="2500">
                <a:solidFill>
                  <a:srgbClr val="003399"/>
                </a:solidFill>
                <a:effectLst/>
                <a:latin typeface="UTM Swiss Condensed" panose="02000500000000000000" pitchFamily="2" charset="0"/>
                <a:ea typeface="Times New Roman" panose="02020603050405020304" pitchFamily="18" charset="0"/>
              </a:rPr>
              <a:t>.</a:t>
            </a: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Như điều cấm ở vị trí số 2 là không "cung cấp, để lộ, làm mất hoặc viết bài, đăng thông tin, tài liệu bí mật của Đảng và Nhà nước hoặc những việc chưa được phép công bố; tàng trữ, tuyên truyền, tán phát hoặc xúi giục người khác tuyên truyền, tán phát thông tin, tài liệu dưới mọi hình thức để truyền bá những quan điểm trái với đường lối của Đảng, pháp luật của Nhà nước" được xếp vị trí thứ tư.</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706455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952206" y="243840"/>
            <a:ext cx="8795657" cy="1015663"/>
          </a:xfrm>
          <a:prstGeom prst="rect">
            <a:avLst/>
          </a:prstGeom>
          <a:noFill/>
        </p:spPr>
        <p:txBody>
          <a:bodyPr wrap="square" rtlCol="0">
            <a:spAutoFit/>
          </a:bodyPr>
          <a:lstStyle/>
          <a:p>
            <a:pPr algn="ctr"/>
            <a:r>
              <a:rPr lang="en-US" sz="3000" b="1">
                <a:solidFill>
                  <a:srgbClr val="FFFF00"/>
                </a:solidFill>
                <a:latin typeface="Times New Roman" panose="02020603050405020304" pitchFamily="18" charset="0"/>
                <a:cs typeface="Times New Roman" panose="02020603050405020304" pitchFamily="18" charset="0"/>
              </a:rPr>
              <a:t>ĐẠI HỘI ĐẠI BIỂU TOÀN QUỐC LẦN THỨ XIII CỦA ĐẢNG CỘNG SẢN VIỆT NAM</a:t>
            </a:r>
          </a:p>
        </p:txBody>
      </p:sp>
      <p:pic>
        <p:nvPicPr>
          <p:cNvPr id="6" name="Hình ảnh 5">
            <a:extLst>
              <a:ext uri="{FF2B5EF4-FFF2-40B4-BE49-F238E27FC236}">
                <a16:creationId xmlns:a16="http://schemas.microsoft.com/office/drawing/2014/main" id="{827F6ECA-7C3E-460F-A03C-6C61BDBB0E5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p:txBody>
          <a:bodyPr>
            <a:normAutofit/>
          </a:bodyPr>
          <a:lstStyle/>
          <a:p>
            <a:pPr algn="just">
              <a:lnSpc>
                <a:spcPct val="100000"/>
              </a:lnSpc>
            </a:pPr>
            <a:r>
              <a:rPr lang="en-US" sz="2500" b="1">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Nội dung cốt lõi trong các văn kiện Đại hội</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Kiên định đường lối đổi mới của Đảng để xây dựng và bảo vệ Tổ quốc Việt Nam xã hội chủ nghĩa.</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Phấn đấu đến giữa thế kỷ XXI, nước ta trở thành nước phát triển theo định hướng xã hội chủ nghĩa.</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Đổi mới mô hình tăng trưởng, cơ cấu lại nền kinh tế, đẩy mạnh công nghiệp hóa, hiện đại hóa, phát triển đất nước nhanh, bền vững.</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Hoàn thiện toàn diện, đồng bộ thể chế kinh tế thị trường định hướng xã hội chủ nghĩa.</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2712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Times New Roman" panose="02020603050405020304" pitchFamily="18" charset="0"/>
              </a:rPr>
              <a:t>VỀ NHỮNG ĐIỀU ĐẢNG VIÊN KHÔNG ĐƯỢC LÀM</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i="1">
                <a:solidFill>
                  <a:srgbClr val="003399"/>
                </a:solidFill>
                <a:effectLst/>
                <a:latin typeface="UTM Swiss Condensed" panose="02000500000000000000" pitchFamily="2" charset="0"/>
                <a:ea typeface="Times New Roman" panose="02020603050405020304" pitchFamily="18" charset="0"/>
              </a:rPr>
              <a:t>Năm là,</a:t>
            </a:r>
            <a:r>
              <a:rPr lang="en-US" sz="2500">
                <a:solidFill>
                  <a:srgbClr val="003399"/>
                </a:solidFill>
                <a:effectLst/>
                <a:latin typeface="UTM Swiss Condensed" panose="02000500000000000000" pitchFamily="2" charset="0"/>
                <a:ea typeface="Times New Roman" panose="02020603050405020304" pitchFamily="18" charset="0"/>
              </a:rPr>
              <a:t> </a:t>
            </a:r>
            <a:r>
              <a:rPr lang="en-US" sz="2500" i="1">
                <a:solidFill>
                  <a:srgbClr val="003399"/>
                </a:solidFill>
                <a:effectLst/>
                <a:latin typeface="UTM Swiss Condensed" panose="02000500000000000000" pitchFamily="2" charset="0"/>
                <a:ea typeface="Times New Roman" panose="02020603050405020304" pitchFamily="18" charset="0"/>
              </a:rPr>
              <a:t>chính xác hóa thể thức văn bản và diễn đạt một số điều cho chặt hơn</a:t>
            </a:r>
            <a:endParaRPr lang="en-US" sz="2500">
              <a:solidFill>
                <a:srgbClr val="003399"/>
              </a:solidFill>
              <a:effectLst/>
              <a:latin typeface="UTM Swiss Condensed" panose="02000500000000000000" pitchFamily="2" charset="0"/>
              <a:ea typeface="Times New Roman" panose="02020603050405020304" pitchFamily="18" charset="0"/>
            </a:endParaRP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Quy định số 37 viết rõ thành 19 điều (Điều 1, Điều 2,…), và diễn đạt một số điều bảo đảm chặt chẽ hơn, chính xác  hơn, đầy đủ hơn. Chẳng hạn, Quy định 47 viết: "Nói, làm trái, hoặc không thực hiện Cương lĩnh chính trị, Điều lệ Đảng, nghị quyết, chỉ thị, quy định, quyết định, kết luận của Đảng; làm những việc mà pháp luật không cho phép", Quy định số 37 viết: "Nói, viết, làm trái, hoặc không thực hiện Cương lĩnh chính trị, Điều lệ Đảng, nghị quyết, chỉ thị, quy định, quyết định, kết luận của Đảng; làm những việc mà pháp luật không cho phép".v.v…</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4241018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2" y="1825625"/>
            <a:ext cx="4354286" cy="4351338"/>
          </a:xfrm>
        </p:spPr>
        <p:txBody>
          <a:bodyPr>
            <a:normAutofit/>
          </a:bodyPr>
          <a:lstStyle/>
          <a:p>
            <a:pPr algn="just" fontAlgn="base">
              <a:lnSpc>
                <a:spcPct val="100000"/>
              </a:lnSpc>
              <a:spcBef>
                <a:spcPts val="600"/>
              </a:spcBef>
            </a:pPr>
            <a:r>
              <a:rPr lang="en-US" sz="2500" b="1">
                <a:solidFill>
                  <a:srgbClr val="FF0000"/>
                </a:solidFill>
                <a:effectLst/>
                <a:latin typeface="UTM Swiss Condensed" panose="02000500000000000000" pitchFamily="2" charset="0"/>
                <a:ea typeface="Calibri" panose="020F0502020204030204" pitchFamily="34" charset="0"/>
              </a:rPr>
              <a:t>Hội nghị Trung ương 5 khóa XIII </a:t>
            </a:r>
            <a:r>
              <a:rPr lang="en-US" sz="2500">
                <a:solidFill>
                  <a:srgbClr val="003399"/>
                </a:solidFill>
                <a:effectLst/>
                <a:latin typeface="UTM Swiss Condensed" panose="02000500000000000000" pitchFamily="2" charset="0"/>
                <a:ea typeface="Calibri" panose="020F0502020204030204" pitchFamily="34" charset="0"/>
              </a:rPr>
              <a:t>diễn ra từ ngày 4/5 đến ngày 10/5/2022, tại Thủ đô Hà Nội. Tại Hội nghị lần này, Trung ương đưa ra bàn luận, lấy ý kiến về nhiều vấn đề quan trọng.</a:t>
            </a:r>
          </a:p>
          <a:p>
            <a:pPr algn="just" fontAlgn="base">
              <a:lnSpc>
                <a:spcPct val="100000"/>
              </a:lnSpc>
              <a:spcBef>
                <a:spcPts val="600"/>
              </a:spcBef>
            </a:pPr>
            <a:r>
              <a:rPr lang="en-US" sz="2500">
                <a:solidFill>
                  <a:srgbClr val="003399"/>
                </a:solidFill>
                <a:effectLst/>
                <a:latin typeface="UTM Swiss Condensed" panose="02000500000000000000" pitchFamily="2" charset="0"/>
                <a:ea typeface="Times New Roman" panose="02020603050405020304" pitchFamily="18" charset="0"/>
              </a:rPr>
              <a:t>Hội nghị đã thảo luận, cho ý kiến và quyết định về 9 nội dung, tập trung bàn về 2 vấn đề lớn là: </a:t>
            </a:r>
            <a:r>
              <a:rPr lang="en-US" sz="2500" b="1">
                <a:solidFill>
                  <a:srgbClr val="003399"/>
                </a:solidFill>
                <a:effectLst/>
                <a:latin typeface="UTM Swiss Condensed" panose="02000500000000000000" pitchFamily="2" charset="0"/>
                <a:ea typeface="Times New Roman" panose="02020603050405020304" pitchFamily="18" charset="0"/>
              </a:rPr>
              <a:t>Phát triển kinh tế là trung tâm và xây dựng Đảng là then chốt.</a:t>
            </a: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pic>
        <p:nvPicPr>
          <p:cNvPr id="9" name="Hình ảnh 8" descr="Ảnh có chứa văn bản, sảnh, được trang trí, khán phòng&#10;&#10;Mô tả được tạo tự động">
            <a:extLst>
              <a:ext uri="{FF2B5EF4-FFF2-40B4-BE49-F238E27FC236}">
                <a16:creationId xmlns:a16="http://schemas.microsoft.com/office/drawing/2014/main" id="{6DABDFDC-A618-940A-4090-94F92A420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006" y="1915319"/>
            <a:ext cx="6849699" cy="4566466"/>
          </a:xfrm>
          <a:prstGeom prst="rect">
            <a:avLst/>
          </a:prstGeom>
        </p:spPr>
      </p:pic>
    </p:spTree>
    <p:extLst>
      <p:ext uri="{BB962C8B-B14F-4D97-AF65-F5344CB8AC3E}">
        <p14:creationId xmlns:p14="http://schemas.microsoft.com/office/powerpoint/2010/main" val="2308289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Calibri" panose="020F0502020204030204" pitchFamily="34" charset="0"/>
              </a:rPr>
              <a:t>Phát triển kinh tế là trung tâm gồm 3 nội dung chính:</a:t>
            </a:r>
          </a:p>
          <a:p>
            <a:pPr algn="just" fontAlgn="base">
              <a:lnSpc>
                <a:spcPct val="100000"/>
              </a:lnSpc>
              <a:spcBef>
                <a:spcPts val="600"/>
              </a:spcBef>
            </a:pPr>
            <a:r>
              <a:rPr lang="en-US" sz="2500">
                <a:solidFill>
                  <a:srgbClr val="003399"/>
                </a:solidFill>
                <a:effectLst/>
                <a:latin typeface="UTM Swiss Condensed" panose="02000500000000000000" pitchFamily="2" charset="0"/>
                <a:ea typeface="Calibri" panose="020F0502020204030204" pitchFamily="34" charset="0"/>
              </a:rPr>
              <a:t>(1) Tổng kết 10 năm thực hiện Nghị quyết Hội nghị Trung ương 6 khóa XI về tiếp tục đổi mới chính sách, pháp luật về đất đai trong thời kỳ đẩy mạnh toàn diện công cuộc đổi mới;</a:t>
            </a:r>
          </a:p>
          <a:p>
            <a:pPr algn="just" fontAlgn="base">
              <a:lnSpc>
                <a:spcPct val="100000"/>
              </a:lnSpc>
              <a:spcBef>
                <a:spcPts val="600"/>
              </a:spcBef>
            </a:pPr>
            <a:r>
              <a:rPr lang="en-US" sz="2500">
                <a:solidFill>
                  <a:srgbClr val="003399"/>
                </a:solidFill>
                <a:effectLst/>
                <a:latin typeface="UTM Swiss Condensed" panose="02000500000000000000" pitchFamily="2" charset="0"/>
                <a:ea typeface="Calibri" panose="020F0502020204030204" pitchFamily="34" charset="0"/>
              </a:rPr>
              <a:t>(2) Tổng kết 15 năm thực hiện Nghị quyết Hội nghị Trung ương 7 khóa X về nông nghiệp, nông dân, nông thôn;</a:t>
            </a:r>
          </a:p>
          <a:p>
            <a:pPr algn="just" fontAlgn="base">
              <a:lnSpc>
                <a:spcPct val="100000"/>
              </a:lnSpc>
              <a:spcBef>
                <a:spcPts val="600"/>
              </a:spcBef>
            </a:pPr>
            <a:r>
              <a:rPr lang="en-US" sz="2500">
                <a:solidFill>
                  <a:srgbClr val="003399"/>
                </a:solidFill>
                <a:effectLst/>
                <a:latin typeface="UTM Swiss Condensed" panose="02000500000000000000" pitchFamily="2" charset="0"/>
                <a:ea typeface="Calibri" panose="020F0502020204030204" pitchFamily="34" charset="0"/>
              </a:rPr>
              <a:t>(3) Tổng kết 20 năm thực hiện Nghị quyết Hội nghị Trung ương 5 khóa IX về tiếp tục đổi mới, phát triển và nâng cao hiệu quả kinh tế tập thể. Ba nội dung này gắn bó chặt chẽ, mật thiết với nhau, tác động qua lại và hỗ trợ lẫn nhau phát triển.</a:t>
            </a:r>
            <a:endParaRPr lang="en-US" sz="2500">
              <a:solidFill>
                <a:srgbClr val="003399"/>
              </a:solidFill>
              <a:effectLst/>
              <a:latin typeface="UTM Swiss Condensed" panose="02000500000000000000" pitchFamily="2" charset="0"/>
              <a:ea typeface="Times New Roman" panose="02020603050405020304" pitchFamily="18" charset="0"/>
            </a:endParaRP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3519365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652F3A28-C538-4A56-9F21-518AA4AA85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418011" y="1825625"/>
            <a:ext cx="11355977" cy="4351338"/>
          </a:xfrm>
        </p:spPr>
        <p:txBody>
          <a:bodyPr>
            <a:noAutofit/>
          </a:bodyPr>
          <a:lstStyle/>
          <a:p>
            <a:pPr marL="0" indent="0" algn="just" fontAlgn="base">
              <a:lnSpc>
                <a:spcPct val="100000"/>
              </a:lnSpc>
              <a:spcBef>
                <a:spcPts val="600"/>
              </a:spcBef>
              <a:buNone/>
            </a:pPr>
            <a:r>
              <a:rPr lang="en-US" sz="2500" b="1">
                <a:solidFill>
                  <a:srgbClr val="003399"/>
                </a:solidFill>
                <a:effectLst/>
                <a:latin typeface="UTM Swiss Condensed" panose="02000500000000000000" pitchFamily="2" charset="0"/>
                <a:ea typeface="Calibri" panose="020F0502020204030204" pitchFamily="34" charset="0"/>
              </a:rPr>
              <a:t>Xây dựng Đảng là then chốt gồm 6 nội dung chính sau:</a:t>
            </a:r>
          </a:p>
          <a:p>
            <a:pPr marL="0" indent="0" algn="just" fontAlgn="base">
              <a:lnSpc>
                <a:spcPct val="100000"/>
              </a:lnSpc>
              <a:spcBef>
                <a:spcPts val="600"/>
              </a:spcBef>
              <a:buNone/>
            </a:pPr>
            <a:r>
              <a:rPr lang="en-US" sz="2500">
                <a:solidFill>
                  <a:srgbClr val="003399"/>
                </a:solidFill>
                <a:effectLst/>
                <a:latin typeface="UTM Swiss Condensed" panose="02000500000000000000" pitchFamily="2" charset="0"/>
                <a:ea typeface="Calibri" panose="020F0502020204030204" pitchFamily="34" charset="0"/>
              </a:rPr>
              <a:t>(1) Đề án xây dựng tổ chức cơ sở đảng và đảng viên.</a:t>
            </a:r>
          </a:p>
          <a:p>
            <a:pPr marL="0" indent="0" algn="just" fontAlgn="base">
              <a:lnSpc>
                <a:spcPct val="100000"/>
              </a:lnSpc>
              <a:spcBef>
                <a:spcPts val="600"/>
              </a:spcBef>
              <a:buNone/>
            </a:pPr>
            <a:r>
              <a:rPr lang="en-US" sz="2500">
                <a:solidFill>
                  <a:srgbClr val="003399"/>
                </a:solidFill>
                <a:effectLst/>
                <a:latin typeface="UTM Swiss Condensed" panose="02000500000000000000" pitchFamily="2" charset="0"/>
                <a:ea typeface="Calibri" panose="020F0502020204030204" pitchFamily="34" charset="0"/>
              </a:rPr>
              <a:t>(2) Đề án thành lập Ban Chỉ đạo cấp tỉnh về phòng, chống tham nhũng, tiêu cực.</a:t>
            </a:r>
          </a:p>
          <a:p>
            <a:pPr marL="0" indent="0" algn="just" fontAlgn="base">
              <a:lnSpc>
                <a:spcPct val="100000"/>
              </a:lnSpc>
              <a:spcBef>
                <a:spcPts val="600"/>
              </a:spcBef>
              <a:buNone/>
            </a:pPr>
            <a:r>
              <a:rPr lang="en-US" sz="2500">
                <a:solidFill>
                  <a:srgbClr val="003399"/>
                </a:solidFill>
                <a:effectLst/>
                <a:latin typeface="UTM Swiss Condensed" panose="02000500000000000000" pitchFamily="2" charset="0"/>
                <a:ea typeface="Calibri" panose="020F0502020204030204" pitchFamily="34" charset="0"/>
              </a:rPr>
              <a:t>(3) Báo cáo kiểm điểm sự lãnh đạo, chỉ đạo của Bộ Chính trị, Ban Bí thư năm 2021.</a:t>
            </a:r>
          </a:p>
          <a:p>
            <a:pPr marL="0" indent="0" algn="just" fontAlgn="base">
              <a:lnSpc>
                <a:spcPct val="100000"/>
              </a:lnSpc>
              <a:spcBef>
                <a:spcPts val="600"/>
              </a:spcBef>
              <a:buNone/>
            </a:pPr>
            <a:r>
              <a:rPr lang="en-US" sz="2500">
                <a:solidFill>
                  <a:srgbClr val="003399"/>
                </a:solidFill>
                <a:effectLst/>
                <a:latin typeface="UTM Swiss Condensed" panose="02000500000000000000" pitchFamily="2" charset="0"/>
                <a:ea typeface="Calibri" panose="020F0502020204030204" pitchFamily="34" charset="0"/>
              </a:rPr>
              <a:t>(4) Báo cáo một số vấn đề quan trọng mà Bộ Chính trị đã giải quyết từ sau Hội nghị Trung ương 4 đến Hội nghị Trung ương 5 và một số nhiệm vụ trọng tâm từ Hội nghị Trung ương 5 đến Hội nghị Trung ương 6 khóa XIII.</a:t>
            </a:r>
          </a:p>
          <a:p>
            <a:pPr marL="0" indent="0" algn="just" fontAlgn="base">
              <a:lnSpc>
                <a:spcPct val="100000"/>
              </a:lnSpc>
              <a:spcBef>
                <a:spcPts val="600"/>
              </a:spcBef>
              <a:buNone/>
            </a:pPr>
            <a:r>
              <a:rPr lang="en-US" sz="2500">
                <a:solidFill>
                  <a:srgbClr val="003399"/>
                </a:solidFill>
                <a:effectLst/>
                <a:latin typeface="UTM Swiss Condensed" panose="02000500000000000000" pitchFamily="2" charset="0"/>
                <a:ea typeface="Calibri" panose="020F0502020204030204" pitchFamily="34" charset="0"/>
              </a:rPr>
              <a:t>(5) Báo cáo kết quả công tác kiểm tra, giám sát thi hành kỷ luật Đảng năm 2021, phương hướng, nhiệm vụ năm 2022.</a:t>
            </a:r>
          </a:p>
          <a:p>
            <a:pPr marL="0" indent="0" algn="just" fontAlgn="base">
              <a:lnSpc>
                <a:spcPct val="100000"/>
              </a:lnSpc>
              <a:spcBef>
                <a:spcPts val="600"/>
              </a:spcBef>
              <a:buNone/>
            </a:pPr>
            <a:r>
              <a:rPr lang="en-US" sz="2500">
                <a:solidFill>
                  <a:srgbClr val="003399"/>
                </a:solidFill>
                <a:effectLst/>
                <a:latin typeface="UTM Swiss Condensed" panose="02000500000000000000" pitchFamily="2" charset="0"/>
                <a:ea typeface="Calibri" panose="020F0502020204030204" pitchFamily="34" charset="0"/>
              </a:rPr>
              <a:t>(6) Báo cáo chuyên đề xung đột Nga - Ukraine tác động quốc tế và những vấn đề đặt ra.</a:t>
            </a:r>
            <a:endParaRPr lang="en-US" sz="2500">
              <a:solidFill>
                <a:srgbClr val="003399"/>
              </a:solidFill>
              <a:effectLst/>
              <a:latin typeface="UTM Swiss Condensed" panose="02000500000000000000" pitchFamily="2" charset="0"/>
              <a:ea typeface="Times New Roman" panose="02020603050405020304" pitchFamily="18" charset="0"/>
            </a:endParaRPr>
          </a:p>
        </p:txBody>
      </p:sp>
      <p:pic>
        <p:nvPicPr>
          <p:cNvPr id="2" name="Hình ảnh 1">
            <a:extLst>
              <a:ext uri="{FF2B5EF4-FFF2-40B4-BE49-F238E27FC236}">
                <a16:creationId xmlns:a16="http://schemas.microsoft.com/office/drawing/2014/main" id="{4B133617-977D-D3F6-31A2-65BB5B02A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 y="-2398"/>
            <a:ext cx="12208110" cy="1387061"/>
          </a:xfrm>
          <a:prstGeom prst="rect">
            <a:avLst/>
          </a:prstGeom>
        </p:spPr>
      </p:pic>
    </p:spTree>
    <p:extLst>
      <p:ext uri="{BB962C8B-B14F-4D97-AF65-F5344CB8AC3E}">
        <p14:creationId xmlns:p14="http://schemas.microsoft.com/office/powerpoint/2010/main" val="609301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Hình ảnh 5" descr="Ảnh có chứa văn bản, con đường, bầu trời, ngoài trời&#10;&#10;Mô tả được tạo tự động">
            <a:extLst>
              <a:ext uri="{FF2B5EF4-FFF2-40B4-BE49-F238E27FC236}">
                <a16:creationId xmlns:a16="http://schemas.microsoft.com/office/drawing/2014/main" id="{83053296-951A-DDC6-C0AB-E3BF721F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00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57F174E5-E933-988E-2D34-FCE638ECD525}"/>
              </a:ext>
            </a:extLst>
          </p:cNvPr>
          <p:cNvSpPr txBox="1">
            <a:spLocks/>
          </p:cNvSpPr>
          <p:nvPr/>
        </p:nvSpPr>
        <p:spPr bwMode="auto">
          <a:xfrm>
            <a:off x="3175" y="5334000"/>
            <a:ext cx="12188825" cy="1371600"/>
          </a:xfrm>
          <a:prstGeom prst="rect">
            <a:avLst/>
          </a:prstGeom>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lnSpc>
                <a:spcPct val="90000"/>
              </a:lnSpc>
              <a:spcAft>
                <a:spcPts val="600"/>
              </a:spcAft>
              <a:defRPr/>
            </a:pPr>
            <a:r>
              <a:rPr lang="en-US" altLang="en-US" sz="4500" b="1">
                <a:solidFill>
                  <a:srgbClr val="FFFF00"/>
                </a:solidFill>
                <a:latin typeface="+mn-lt"/>
                <a:cs typeface="Times New Roman" panose="02020603050405020304" pitchFamily="18" charset="0"/>
              </a:rPr>
              <a:t>TRƯỜNG ĐẠI HỌC VINH</a:t>
            </a:r>
            <a:br>
              <a:rPr lang="en-US" altLang="en-US" sz="3500" b="1">
                <a:solidFill>
                  <a:srgbClr val="FFFF00"/>
                </a:solidFill>
                <a:cs typeface="Times New Roman" panose="02020603050405020304" pitchFamily="18" charset="0"/>
              </a:rPr>
            </a:br>
            <a:r>
              <a:rPr lang="en-US" altLang="en-US" sz="3500" b="1">
                <a:solidFill>
                  <a:srgbClr val="FFFF00"/>
                </a:solidFill>
                <a:cs typeface="Times New Roman" panose="02020603050405020304" pitchFamily="18" charset="0"/>
              </a:rPr>
              <a:t>TRUYỀN THỐNG 63 NĂM XÂY DỰNG VÀ PHÁT TRIỂN</a:t>
            </a:r>
          </a:p>
        </p:txBody>
      </p:sp>
      <p:pic>
        <p:nvPicPr>
          <p:cNvPr id="5124" name="Hình ảnh 2">
            <a:extLst>
              <a:ext uri="{FF2B5EF4-FFF2-40B4-BE49-F238E27FC236}">
                <a16:creationId xmlns:a16="http://schemas.microsoft.com/office/drawing/2014/main" id="{7D44C3D6-6DAD-7FA7-37F2-170D1ACAA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Vinhuni (1)">
            <a:extLst>
              <a:ext uri="{FF2B5EF4-FFF2-40B4-BE49-F238E27FC236}">
                <a16:creationId xmlns:a16="http://schemas.microsoft.com/office/drawing/2014/main" id="{DFE51551-C11E-0BD6-59B0-2FF32EE94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7526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descr="Logo TDH Vinh moi - nho">
            <a:extLst>
              <a:ext uri="{FF2B5EF4-FFF2-40B4-BE49-F238E27FC236}">
                <a16:creationId xmlns:a16="http://schemas.microsoft.com/office/drawing/2014/main" id="{78BC8523-4DEE-DEB9-4132-B8265071B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100" y="17526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6">
            <a:extLst>
              <a:ext uri="{FF2B5EF4-FFF2-40B4-BE49-F238E27FC236}">
                <a16:creationId xmlns:a16="http://schemas.microsoft.com/office/drawing/2014/main" id="{63EF3AC1-C33B-1F2F-A9D9-8B95AE8A7C6B}"/>
              </a:ext>
            </a:extLst>
          </p:cNvPr>
          <p:cNvSpPr txBox="1">
            <a:spLocks noChangeArrowheads="1"/>
          </p:cNvSpPr>
          <p:nvPr/>
        </p:nvSpPr>
        <p:spPr bwMode="auto">
          <a:xfrm>
            <a:off x="2400300" y="46482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FF"/>
                </a:solidFill>
              </a:rPr>
              <a:t>Logo cũ trước năm 2015</a:t>
            </a:r>
          </a:p>
        </p:txBody>
      </p:sp>
      <p:sp>
        <p:nvSpPr>
          <p:cNvPr id="6149" name="Text Box 7">
            <a:extLst>
              <a:ext uri="{FF2B5EF4-FFF2-40B4-BE49-F238E27FC236}">
                <a16:creationId xmlns:a16="http://schemas.microsoft.com/office/drawing/2014/main" id="{46F47F13-D9F6-A337-0D5D-95BADC13310F}"/>
              </a:ext>
            </a:extLst>
          </p:cNvPr>
          <p:cNvSpPr txBox="1">
            <a:spLocks noChangeArrowheads="1"/>
          </p:cNvSpPr>
          <p:nvPr/>
        </p:nvSpPr>
        <p:spPr bwMode="auto">
          <a:xfrm>
            <a:off x="6705600" y="46482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0000FF"/>
                </a:solidFill>
              </a:rPr>
              <a:t>Logo mới từ năm 2015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Hình ảnh 2">
            <a:extLst>
              <a:ext uri="{FF2B5EF4-FFF2-40B4-BE49-F238E27FC236}">
                <a16:creationId xmlns:a16="http://schemas.microsoft.com/office/drawing/2014/main" id="{3B7AB841-511A-1FEB-6DA1-DDE5058E4111}"/>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021138" y="1916113"/>
            <a:ext cx="41719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CE11885F-F66B-8776-7A5C-C5681E1F5DD7}"/>
              </a:ext>
            </a:extLst>
          </p:cNvPr>
          <p:cNvSpPr>
            <a:spLocks noGrp="1"/>
          </p:cNvSpPr>
          <p:nvPr>
            <p:ph type="body" idx="1"/>
          </p:nvPr>
        </p:nvSpPr>
        <p:spPr>
          <a:xfrm>
            <a:off x="647700" y="533400"/>
            <a:ext cx="10896600" cy="5791200"/>
          </a:xfrm>
        </p:spPr>
        <p:txBody>
          <a:bodyPr/>
          <a:lstStyle/>
          <a:p>
            <a:pPr marL="0" indent="0" algn="just">
              <a:buFont typeface="Arial" panose="020B0604020202020204" pitchFamily="34" charset="0"/>
              <a:buNone/>
            </a:pPr>
            <a:r>
              <a:rPr lang="vi-VN" altLang="en-US" sz="2800" b="1">
                <a:solidFill>
                  <a:srgbClr val="FF0000"/>
                </a:solidFill>
              </a:rPr>
              <a:t>SỨ MẠNG: </a:t>
            </a:r>
            <a:r>
              <a:rPr lang="vi-VN" b="0" i="0">
                <a:solidFill>
                  <a:srgbClr val="0000FF"/>
                </a:solidFill>
                <a:effectLst/>
                <a:latin typeface="Arial" panose="020B0604020202020204" pitchFamily="34" charset="0"/>
              </a:rPr>
              <a:t>Trường Đại học Vinh là cơ sở giáo dục </a:t>
            </a:r>
            <a:r>
              <a:rPr lang="en-US">
                <a:solidFill>
                  <a:srgbClr val="0000FF"/>
                </a:solidFill>
                <a:latin typeface="Arial" panose="020B0604020202020204" pitchFamily="34" charset="0"/>
              </a:rPr>
              <a:t>đại học đào tạo</a:t>
            </a:r>
            <a:r>
              <a:rPr lang="vi-VN" b="0" i="0">
                <a:solidFill>
                  <a:srgbClr val="0000FF"/>
                </a:solidFill>
                <a:effectLst/>
                <a:latin typeface="Arial" panose="020B0604020202020204" pitchFamily="34" charset="0"/>
              </a:rPr>
              <a:t> nguồn nhân lực chất lượng cao, dẫn dắt sự phát triển giáo dục và đào tạo của khu vực Bắc Trung Bộ; là trung tâm nghiên cứu, đổi mới sáng tạo, góp phần thúc đẩy sự phát triển của quốc gia và quốc tế.</a:t>
            </a:r>
            <a:endParaRPr lang="en-US" altLang="en-US" sz="2800">
              <a:solidFill>
                <a:srgbClr val="0000FF"/>
              </a:solidFill>
            </a:endParaRPr>
          </a:p>
          <a:p>
            <a:pPr marL="0" indent="0" algn="just">
              <a:buFont typeface="Arial" panose="020B0604020202020204" pitchFamily="34" charset="0"/>
              <a:buNone/>
            </a:pPr>
            <a:endParaRPr lang="vi-VN" altLang="en-US" sz="2800">
              <a:solidFill>
                <a:srgbClr val="0000CC"/>
              </a:solidFill>
            </a:endParaRPr>
          </a:p>
          <a:p>
            <a:pPr marL="0" indent="0" algn="just">
              <a:buFont typeface="Arial" panose="020B0604020202020204" pitchFamily="34" charset="0"/>
              <a:buNone/>
            </a:pPr>
            <a:r>
              <a:rPr lang="vi-VN" altLang="en-US" sz="2800" b="1">
                <a:solidFill>
                  <a:srgbClr val="FF0000"/>
                </a:solidFill>
              </a:rPr>
              <a:t>TẦM NHÌN:</a:t>
            </a:r>
            <a:r>
              <a:rPr lang="vi-VN" altLang="en-US" sz="2800">
                <a:solidFill>
                  <a:srgbClr val="FF0000"/>
                </a:solidFill>
              </a:rPr>
              <a:t> </a:t>
            </a:r>
            <a:r>
              <a:rPr lang="vi-VN" b="0" i="0">
                <a:solidFill>
                  <a:srgbClr val="0000FF"/>
                </a:solidFill>
                <a:effectLst/>
                <a:latin typeface="Arial" panose="020B0604020202020204" pitchFamily="34" charset="0"/>
              </a:rPr>
              <a:t>Trường Đại học Vinh trở thành đại học thông minh, xếp hạng tốp 500 đại học hàng đầu châu Á vào năm 2030, xếp hạng tốp 1.000 đại học hàng đầu thế giới vào năm 2045.</a:t>
            </a:r>
            <a:endParaRPr lang="en-US" altLang="en-US" sz="2800">
              <a:solidFill>
                <a:srgbClr val="0000FF"/>
              </a:solidFill>
            </a:endParaRPr>
          </a:p>
          <a:p>
            <a:pPr marL="0" indent="0" algn="just">
              <a:buFont typeface="Arial" panose="020B0604020202020204" pitchFamily="34" charset="0"/>
              <a:buNone/>
            </a:pPr>
            <a:endParaRPr lang="vi-VN" altLang="en-US" sz="2800">
              <a:solidFill>
                <a:srgbClr val="0000CC"/>
              </a:solidFill>
            </a:endParaRPr>
          </a:p>
          <a:p>
            <a:pPr marL="0" indent="0" algn="just">
              <a:buFont typeface="Arial" panose="020B0604020202020204" pitchFamily="34" charset="0"/>
              <a:buNone/>
            </a:pPr>
            <a:r>
              <a:rPr lang="vi-VN" altLang="en-US" sz="2800" b="1">
                <a:solidFill>
                  <a:srgbClr val="FF0000"/>
                </a:solidFill>
              </a:rPr>
              <a:t>MỤC TIÊU TỔNG QUÁT:</a:t>
            </a:r>
            <a:r>
              <a:rPr lang="vi-VN" altLang="en-US" sz="2800">
                <a:solidFill>
                  <a:srgbClr val="FF0000"/>
                </a:solidFill>
              </a:rPr>
              <a:t> </a:t>
            </a:r>
            <a:r>
              <a:rPr lang="vi-VN" altLang="en-US" sz="2800">
                <a:solidFill>
                  <a:srgbClr val="0000FF"/>
                </a:solidFill>
              </a:rPr>
              <a:t>Tạo dựng môi trường học thuật tốt để hình thành, phát triển phẩm chất và năng lực cá nhân, hướng tới sự thành công.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Hình ảnh 2">
            <a:extLst>
              <a:ext uri="{FF2B5EF4-FFF2-40B4-BE49-F238E27FC236}">
                <a16:creationId xmlns:a16="http://schemas.microsoft.com/office/drawing/2014/main" id="{7F58A925-DEBA-FA7E-882A-4158909CD0B5}"/>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021138" y="1916113"/>
            <a:ext cx="41719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E791FC7E-8C77-4FC0-0C3E-0B10A3FA75B9}"/>
              </a:ext>
            </a:extLst>
          </p:cNvPr>
          <p:cNvSpPr>
            <a:spLocks noGrp="1"/>
          </p:cNvSpPr>
          <p:nvPr>
            <p:ph type="body" idx="1"/>
          </p:nvPr>
        </p:nvSpPr>
        <p:spPr>
          <a:xfrm>
            <a:off x="1981200" y="1028700"/>
            <a:ext cx="8229600" cy="4800600"/>
          </a:xfrm>
        </p:spPr>
        <p:txBody>
          <a:bodyPr/>
          <a:lstStyle/>
          <a:p>
            <a:pPr marL="0" indent="0" algn="just">
              <a:buFont typeface="Arial" panose="020B0604020202020204" pitchFamily="34" charset="0"/>
              <a:buNone/>
            </a:pPr>
            <a:r>
              <a:rPr lang="vi-VN" altLang="en-US" sz="2800" b="1">
                <a:solidFill>
                  <a:srgbClr val="FF0000"/>
                </a:solidFill>
              </a:rPr>
              <a:t>GIÁ TRỊ CỐT LÕI</a:t>
            </a:r>
            <a:endParaRPr lang="vi-VN" altLang="en-US" sz="2800">
              <a:solidFill>
                <a:srgbClr val="FF0000"/>
              </a:solidFill>
            </a:endParaRPr>
          </a:p>
          <a:p>
            <a:pPr marL="0" indent="0" algn="ctr">
              <a:buFont typeface="Arial" panose="020B0604020202020204" pitchFamily="34" charset="0"/>
              <a:buNone/>
            </a:pPr>
            <a:r>
              <a:rPr lang="vi-VN" altLang="en-US" sz="2800" b="1" i="1">
                <a:solidFill>
                  <a:srgbClr val="0000FF"/>
                </a:solidFill>
              </a:rPr>
              <a:t>Trung thực (Honesty)</a:t>
            </a:r>
            <a:endParaRPr lang="vi-VN" altLang="en-US" sz="2800">
              <a:solidFill>
                <a:srgbClr val="0000FF"/>
              </a:solidFill>
            </a:endParaRPr>
          </a:p>
          <a:p>
            <a:pPr marL="0" indent="0" algn="ctr">
              <a:buFont typeface="Arial" panose="020B0604020202020204" pitchFamily="34" charset="0"/>
              <a:buNone/>
            </a:pPr>
            <a:r>
              <a:rPr lang="vi-VN" altLang="en-US" sz="2800" b="1" i="1">
                <a:solidFill>
                  <a:srgbClr val="0000FF"/>
                </a:solidFill>
              </a:rPr>
              <a:t>Trách nhiệm (Accountability)</a:t>
            </a:r>
            <a:endParaRPr lang="vi-VN" altLang="en-US" sz="2800">
              <a:solidFill>
                <a:srgbClr val="0000FF"/>
              </a:solidFill>
            </a:endParaRPr>
          </a:p>
          <a:p>
            <a:pPr marL="0" indent="0" algn="ctr">
              <a:buFont typeface="Arial" panose="020B0604020202020204" pitchFamily="34" charset="0"/>
              <a:buNone/>
            </a:pPr>
            <a:r>
              <a:rPr lang="vi-VN" altLang="en-US" sz="2800" b="1" i="1">
                <a:solidFill>
                  <a:srgbClr val="0000FF"/>
                </a:solidFill>
              </a:rPr>
              <a:t>Say mê (Passion)</a:t>
            </a:r>
            <a:endParaRPr lang="vi-VN" altLang="en-US" sz="2800">
              <a:solidFill>
                <a:srgbClr val="0000FF"/>
              </a:solidFill>
            </a:endParaRPr>
          </a:p>
          <a:p>
            <a:pPr marL="0" indent="0" algn="ctr">
              <a:buFont typeface="Arial" panose="020B0604020202020204" pitchFamily="34" charset="0"/>
              <a:buNone/>
            </a:pPr>
            <a:r>
              <a:rPr lang="vi-VN" altLang="en-US" sz="2800" b="1" i="1">
                <a:solidFill>
                  <a:srgbClr val="0000FF"/>
                </a:solidFill>
              </a:rPr>
              <a:t>Sáng tạo (Creativity)</a:t>
            </a:r>
            <a:endParaRPr lang="vi-VN" altLang="en-US" sz="2800">
              <a:solidFill>
                <a:srgbClr val="0000FF"/>
              </a:solidFill>
            </a:endParaRPr>
          </a:p>
          <a:p>
            <a:pPr marL="0" indent="0" algn="ctr">
              <a:buFont typeface="Arial" panose="020B0604020202020204" pitchFamily="34" charset="0"/>
              <a:buNone/>
            </a:pPr>
            <a:r>
              <a:rPr lang="vi-VN" altLang="en-US" sz="2800" b="1" i="1">
                <a:solidFill>
                  <a:srgbClr val="0000FF"/>
                </a:solidFill>
                <a:cs typeface="Arial" panose="020B0604020202020204" pitchFamily="34" charset="0"/>
              </a:rPr>
              <a:t>Hợp tác (C</a:t>
            </a:r>
            <a:r>
              <a:rPr lang="en-US" altLang="en-US" sz="2800" b="1" i="1">
                <a:solidFill>
                  <a:srgbClr val="0000FF"/>
                </a:solidFill>
                <a:latin typeface="Arial" panose="020B0604020202020204" pitchFamily="34" charset="0"/>
                <a:cs typeface="Arial" panose="020B0604020202020204" pitchFamily="34" charset="0"/>
              </a:rPr>
              <a:t>ollaboration</a:t>
            </a:r>
            <a:r>
              <a:rPr lang="vi-VN" altLang="en-US" sz="2800" b="1" i="1">
                <a:solidFill>
                  <a:srgbClr val="0000FF"/>
                </a:solidFill>
                <a:cs typeface="Arial" panose="020B0604020202020204" pitchFamily="34" charset="0"/>
              </a:rPr>
              <a:t>)</a:t>
            </a:r>
            <a:endParaRPr lang="en-US" altLang="en-US" sz="2800" b="1" i="1">
              <a:solidFill>
                <a:srgbClr val="0000FF"/>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altLang="en-US" sz="2800" b="1" i="1">
              <a:solidFill>
                <a:srgbClr val="0000FF"/>
              </a:solidFill>
            </a:endParaRPr>
          </a:p>
          <a:p>
            <a:pPr marL="0" indent="0" algn="just">
              <a:buFont typeface="Arial" panose="020B0604020202020204" pitchFamily="34" charset="0"/>
              <a:buNone/>
            </a:pPr>
            <a:r>
              <a:rPr lang="en-US" altLang="en-US" sz="2800" b="1">
                <a:solidFill>
                  <a:srgbClr val="FF0000"/>
                </a:solidFill>
                <a:latin typeface="Arial" panose="020B0604020202020204" pitchFamily="34" charset="0"/>
                <a:cs typeface="Arial" panose="020B0604020202020204" pitchFamily="34" charset="0"/>
              </a:rPr>
              <a:t>TRIẾT LÝ GIÁO DỤC</a:t>
            </a:r>
          </a:p>
          <a:p>
            <a:pPr marL="0" indent="0" algn="ctr">
              <a:buFont typeface="Arial" panose="020B0604020202020204" pitchFamily="34" charset="0"/>
              <a:buNone/>
            </a:pPr>
            <a:r>
              <a:rPr lang="en-US" altLang="en-US" sz="3000" b="1">
                <a:solidFill>
                  <a:srgbClr val="0000FF"/>
                </a:solidFill>
                <a:latin typeface="Arial" panose="020B0604020202020204" pitchFamily="34" charset="0"/>
                <a:cs typeface="Arial" panose="020B0604020202020204" pitchFamily="34" charset="0"/>
              </a:rPr>
              <a:t>HỢP TÁC - SÁNG TẠO</a:t>
            </a:r>
            <a:endParaRPr lang="vi-VN" altLang="en-US" sz="3000" b="1">
              <a:solidFill>
                <a:srgbClr val="0000FF"/>
              </a:solidFill>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B16BFB6F-9CED-6477-3B86-9BD8710F8E6E}"/>
              </a:ext>
            </a:extLst>
          </p:cNvPr>
          <p:cNvSpPr>
            <a:spLocks noGrp="1"/>
          </p:cNvSpPr>
          <p:nvPr>
            <p:ph idx="1"/>
          </p:nvPr>
        </p:nvSpPr>
        <p:spPr>
          <a:xfrm>
            <a:off x="1981200" y="304800"/>
            <a:ext cx="8229600" cy="1371600"/>
          </a:xfrm>
        </p:spPr>
        <p:txBody>
          <a:bodyPr/>
          <a:lstStyle/>
          <a:p>
            <a:pPr marL="0" indent="0" algn="just" eaLnBrk="1" hangingPunct="1">
              <a:buFont typeface="Arial" panose="020B0604020202020204" pitchFamily="34" charset="0"/>
              <a:buNone/>
            </a:pPr>
            <a:r>
              <a:rPr lang="pt-BR" altLang="en-US" sz="2500">
                <a:latin typeface="Times New Roman" panose="02020603050405020304" pitchFamily="18" charset="0"/>
                <a:cs typeface="Times New Roman" panose="02020603050405020304" pitchFamily="18" charset="0"/>
              </a:rPr>
              <a:t>	Ngày </a:t>
            </a:r>
            <a:r>
              <a:rPr lang="pt-BR" altLang="en-US" sz="2500" b="1">
                <a:solidFill>
                  <a:srgbClr val="009900"/>
                </a:solidFill>
                <a:latin typeface="Times New Roman" panose="02020603050405020304" pitchFamily="18" charset="0"/>
                <a:cs typeface="Times New Roman" panose="02020603050405020304" pitchFamily="18" charset="0"/>
              </a:rPr>
              <a:t>16/7/1959</a:t>
            </a:r>
            <a:r>
              <a:rPr lang="pt-BR" altLang="en-US" sz="2500">
                <a:latin typeface="Times New Roman" panose="02020603050405020304" pitchFamily="18" charset="0"/>
                <a:cs typeface="Times New Roman" panose="02020603050405020304" pitchFamily="18" charset="0"/>
              </a:rPr>
              <a:t>, Bộ Giáo dục </a:t>
            </a:r>
            <a:r>
              <a:rPr lang="pt-BR" altLang="en-US" sz="2500" i="1">
                <a:latin typeface="Times New Roman" panose="02020603050405020304" pitchFamily="18" charset="0"/>
                <a:cs typeface="Times New Roman" panose="02020603050405020304" pitchFamily="18" charset="0"/>
              </a:rPr>
              <a:t>(nay là Bộ Giáo dục và Đào tạo)</a:t>
            </a:r>
            <a:r>
              <a:rPr lang="pt-BR" altLang="en-US" sz="2500">
                <a:latin typeface="Times New Roman" panose="02020603050405020304" pitchFamily="18" charset="0"/>
                <a:cs typeface="Times New Roman" panose="02020603050405020304" pitchFamily="18" charset="0"/>
              </a:rPr>
              <a:t> ra Nghị định số 375/NĐ, thành lập </a:t>
            </a:r>
            <a:r>
              <a:rPr lang="pt-BR" altLang="en-US" sz="2500" b="1">
                <a:solidFill>
                  <a:srgbClr val="FF0000"/>
                </a:solidFill>
                <a:latin typeface="Times New Roman" panose="02020603050405020304" pitchFamily="18" charset="0"/>
                <a:cs typeface="Times New Roman" panose="02020603050405020304" pitchFamily="18" charset="0"/>
              </a:rPr>
              <a:t>Phân hiệu đại học sư phạm Vinh</a:t>
            </a:r>
            <a:r>
              <a:rPr lang="pt-BR" altLang="en-US" sz="2500">
                <a:latin typeface="Times New Roman" panose="02020603050405020304" pitchFamily="18" charset="0"/>
                <a:cs typeface="Times New Roman" panose="02020603050405020304" pitchFamily="18" charset="0"/>
              </a:rPr>
              <a:t>.</a:t>
            </a:r>
            <a:endParaRPr lang="en-US" altLang="en-US" sz="2500">
              <a:latin typeface="Times New Roman" panose="02020603050405020304" pitchFamily="18" charset="0"/>
              <a:cs typeface="Times New Roman" panose="02020603050405020304" pitchFamily="18" charset="0"/>
            </a:endParaRPr>
          </a:p>
        </p:txBody>
      </p:sp>
      <p:pic>
        <p:nvPicPr>
          <p:cNvPr id="10243" name="Picture 2" descr="20140911_105235">
            <a:extLst>
              <a:ext uri="{FF2B5EF4-FFF2-40B4-BE49-F238E27FC236}">
                <a16:creationId xmlns:a16="http://schemas.microsoft.com/office/drawing/2014/main" id="{7445D504-EF0C-FAEC-50E0-69B1ABAE6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76400"/>
            <a:ext cx="7467600"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3">
            <a:extLst>
              <a:ext uri="{FF2B5EF4-FFF2-40B4-BE49-F238E27FC236}">
                <a16:creationId xmlns:a16="http://schemas.microsoft.com/office/drawing/2014/main" id="{FB05B7E8-9DFB-E21B-A221-0E37D7828B5E}"/>
              </a:ext>
            </a:extLst>
          </p:cNvPr>
          <p:cNvSpPr>
            <a:spLocks noChangeArrowheads="1"/>
          </p:cNvSpPr>
          <p:nvPr/>
        </p:nvSpPr>
        <p:spPr bwMode="auto">
          <a:xfrm>
            <a:off x="3124200" y="6019800"/>
            <a:ext cx="594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en-US" sz="2000" b="1" i="1">
                <a:solidFill>
                  <a:srgbClr val="0000FF"/>
                </a:solidFill>
              </a:rPr>
              <a:t>Nhà Dòng Nam - cơ sở đầu tiên của Trường ĐH Vinh </a:t>
            </a:r>
            <a:endParaRPr lang="en-US" altLang="en-US" sz="2000" b="1">
              <a:solidFill>
                <a:srgbClr val="0000FF"/>
              </a:solidFill>
            </a:endParaRPr>
          </a:p>
          <a:p>
            <a:pPr algn="ctr" eaLnBrk="1" hangingPunct="1">
              <a:spcBef>
                <a:spcPct val="0"/>
              </a:spcBef>
              <a:buFontTx/>
              <a:buNone/>
            </a:pPr>
            <a:r>
              <a:rPr lang="pt-BR" altLang="en-US" sz="2000" b="1" i="1">
                <a:solidFill>
                  <a:srgbClr val="0000FF"/>
                </a:solidFill>
              </a:rPr>
              <a:t>(Nay là Bệnh viện đa khoa Thành phố Vinh)</a:t>
            </a:r>
            <a:endParaRPr lang="en-US" altLang="en-US" sz="2000" b="1">
              <a:solidFill>
                <a:srgbClr val="0000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BA3DE1DF-6759-B861-8ED2-4FFC46073658}"/>
              </a:ext>
            </a:extLst>
          </p:cNvPr>
          <p:cNvSpPr>
            <a:spLocks noGrp="1"/>
          </p:cNvSpPr>
          <p:nvPr>
            <p:ph idx="1"/>
          </p:nvPr>
        </p:nvSpPr>
        <p:spPr>
          <a:xfrm>
            <a:off x="609600" y="300038"/>
            <a:ext cx="10972800" cy="1452562"/>
          </a:xfrm>
        </p:spPr>
        <p:txBody>
          <a:bodyPr/>
          <a:lstStyle/>
          <a:p>
            <a:pPr marL="0" indent="0" algn="just" eaLnBrk="1" hangingPunct="1">
              <a:lnSpc>
                <a:spcPct val="90000"/>
              </a:lnSpc>
              <a:buFont typeface="Arial" panose="020B0604020202020204" pitchFamily="34" charset="0"/>
              <a:buNone/>
            </a:pPr>
            <a:r>
              <a:rPr lang="pt-BR" altLang="en-US" sz="2500">
                <a:latin typeface="Times New Roman" panose="02020603050405020304" pitchFamily="18" charset="0"/>
                <a:cs typeface="Times New Roman" panose="02020603050405020304" pitchFamily="18" charset="0"/>
              </a:rPr>
              <a:t>	Ngày </a:t>
            </a:r>
            <a:r>
              <a:rPr lang="pt-BR" altLang="en-US" sz="2500" b="1">
                <a:solidFill>
                  <a:srgbClr val="009900"/>
                </a:solidFill>
                <a:latin typeface="Times New Roman" panose="02020603050405020304" pitchFamily="18" charset="0"/>
                <a:cs typeface="Times New Roman" panose="02020603050405020304" pitchFamily="18" charset="0"/>
              </a:rPr>
              <a:t>14/10/1959</a:t>
            </a:r>
            <a:r>
              <a:rPr lang="pt-BR" altLang="en-US" sz="2500">
                <a:latin typeface="Times New Roman" panose="02020603050405020304" pitchFamily="18" charset="0"/>
                <a:cs typeface="Times New Roman" panose="02020603050405020304" pitchFamily="18" charset="0"/>
              </a:rPr>
              <a:t>, Lễ khai giảng năm học đầu tiên của Phân hiệu Đại học Sư phạm Vinh được tổ chức trọng thể. Nhân dịp này, Chủ tịch Ủy ban Hành chính tỉnh Nghệ An đã thay mặt Đảng bộ và nhân dân tỉnh nhà tặng Phân hiệu danh hiệu </a:t>
            </a:r>
            <a:r>
              <a:rPr lang="pt-BR" altLang="en-US" sz="2500" b="1" i="1">
                <a:solidFill>
                  <a:srgbClr val="FF0000"/>
                </a:solidFill>
                <a:latin typeface="Times New Roman" panose="02020603050405020304" pitchFamily="18" charset="0"/>
                <a:cs typeface="Times New Roman" panose="02020603050405020304" pitchFamily="18" charset="0"/>
              </a:rPr>
              <a:t>“Ngọn cờ hồng trên quê hương Xô viết”</a:t>
            </a:r>
            <a:r>
              <a:rPr lang="pt-BR" altLang="en-US" sz="2500" i="1">
                <a:latin typeface="Times New Roman" panose="02020603050405020304" pitchFamily="18" charset="0"/>
                <a:cs typeface="Times New Roman" panose="02020603050405020304" pitchFamily="18" charset="0"/>
              </a:rPr>
              <a:t>.</a:t>
            </a:r>
            <a:endParaRPr lang="en-US" altLang="en-US" sz="2500">
              <a:latin typeface="Times New Roman" panose="02020603050405020304" pitchFamily="18" charset="0"/>
              <a:cs typeface="Times New Roman" panose="02020603050405020304" pitchFamily="18" charset="0"/>
            </a:endParaRPr>
          </a:p>
        </p:txBody>
      </p:sp>
      <p:sp>
        <p:nvSpPr>
          <p:cNvPr id="9219" name="Rectangle 1">
            <a:extLst>
              <a:ext uri="{FF2B5EF4-FFF2-40B4-BE49-F238E27FC236}">
                <a16:creationId xmlns:a16="http://schemas.microsoft.com/office/drawing/2014/main" id="{44FB00D2-2D46-51DE-7378-9343764761AF}"/>
              </a:ext>
            </a:extLst>
          </p:cNvPr>
          <p:cNvSpPr>
            <a:spLocks noChangeArrowheads="1"/>
          </p:cNvSpPr>
          <p:nvPr/>
        </p:nvSpPr>
        <p:spPr bwMode="auto">
          <a:xfrm>
            <a:off x="2667000" y="6080125"/>
            <a:ext cx="7078663" cy="701675"/>
          </a:xfrm>
          <a:prstGeom prst="rect">
            <a:avLst/>
          </a:prstGeom>
          <a:noFill/>
          <a:ln>
            <a:noFill/>
          </a:ln>
          <a:effec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pt-BR" altLang="en-US" sz="2000" b="1" i="1">
                <a:solidFill>
                  <a:srgbClr val="0000FF"/>
                </a:solidFill>
                <a:latin typeface="+mj-lt"/>
                <a:cs typeface="Times New Roman" panose="02020603050405020304" pitchFamily="18" charset="0"/>
              </a:rPr>
              <a:t>Bộ trưởng Bộ Giáo dục Nguyễn Văn Huyên và CBCC Phân hiệu</a:t>
            </a:r>
          </a:p>
          <a:p>
            <a:pPr eaLnBrk="1" hangingPunct="1">
              <a:spcBef>
                <a:spcPct val="0"/>
              </a:spcBef>
              <a:buFontTx/>
              <a:buNone/>
              <a:defRPr/>
            </a:pPr>
            <a:r>
              <a:rPr lang="pt-BR" altLang="en-US" sz="2000" b="1" i="1">
                <a:solidFill>
                  <a:srgbClr val="0000FF"/>
                </a:solidFill>
                <a:latin typeface="+mj-lt"/>
                <a:cs typeface="Times New Roman" panose="02020603050405020304" pitchFamily="18" charset="0"/>
              </a:rPr>
              <a:t>Đại học Sư phạm Vinh nhân dịp Lễ khai giảng năm học đầu tiên</a:t>
            </a:r>
            <a:r>
              <a:rPr lang="en-US" altLang="en-US" sz="2000" b="1">
                <a:solidFill>
                  <a:srgbClr val="0000FF"/>
                </a:solidFill>
                <a:latin typeface="+mj-lt"/>
                <a:cs typeface="Times New Roman" panose="02020603050405020304" pitchFamily="18" charset="0"/>
              </a:rPr>
              <a:t> </a:t>
            </a:r>
          </a:p>
        </p:txBody>
      </p:sp>
      <p:pic>
        <p:nvPicPr>
          <p:cNvPr id="11268" name="Picture 2" descr="Picture%20002">
            <a:extLst>
              <a:ext uri="{FF2B5EF4-FFF2-40B4-BE49-F238E27FC236}">
                <a16:creationId xmlns:a16="http://schemas.microsoft.com/office/drawing/2014/main" id="{B7197E7A-2358-8773-0C68-524990A29C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438"/>
          <a:stretch>
            <a:fillRect/>
          </a:stretch>
        </p:blipFill>
        <p:spPr bwMode="auto">
          <a:xfrm>
            <a:off x="3070225" y="1828800"/>
            <a:ext cx="60515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952206" y="243840"/>
            <a:ext cx="8795657" cy="1015663"/>
          </a:xfrm>
          <a:prstGeom prst="rect">
            <a:avLst/>
          </a:prstGeom>
          <a:noFill/>
        </p:spPr>
        <p:txBody>
          <a:bodyPr wrap="square" rtlCol="0">
            <a:spAutoFit/>
          </a:bodyPr>
          <a:lstStyle/>
          <a:p>
            <a:pPr algn="ctr"/>
            <a:r>
              <a:rPr lang="en-US" sz="3000" b="1">
                <a:solidFill>
                  <a:srgbClr val="FFFF00"/>
                </a:solidFill>
                <a:latin typeface="Times New Roman" panose="02020603050405020304" pitchFamily="18" charset="0"/>
                <a:cs typeface="Times New Roman" panose="02020603050405020304" pitchFamily="18" charset="0"/>
              </a:rPr>
              <a:t>ĐẠI HỘI ĐẠI BIỂU TOÀN QUỐC LẦN THỨ XIII CỦA ĐẢNG CỘNG SẢN VIỆT NAM</a:t>
            </a:r>
          </a:p>
        </p:txBody>
      </p:sp>
      <p:pic>
        <p:nvPicPr>
          <p:cNvPr id="6" name="Hình ảnh 5">
            <a:extLst>
              <a:ext uri="{FF2B5EF4-FFF2-40B4-BE49-F238E27FC236}">
                <a16:creationId xmlns:a16="http://schemas.microsoft.com/office/drawing/2014/main" id="{A9739F73-3EC0-42D8-8C4A-577F7549A406}"/>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p:txBody>
          <a:bodyPr>
            <a:noAutofit/>
          </a:bodyPr>
          <a:lstStyle/>
          <a:p>
            <a:pPr algn="just">
              <a:lnSpc>
                <a:spcPct val="100000"/>
              </a:lnSpc>
            </a:pPr>
            <a:r>
              <a:rPr lang="en-US" sz="2500" b="1">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Nội dung cốt lõi trong các văn kiện Đại hội</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Đổi mới căn bản, toàn diện giáo dục và đào tạo, nâng cao chất lượng nguồn nhân lực, phát triển con người.</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Thúc đẩy đổi mới sáng tạo, chuyển giao, ứng dụng và phát triển mạnh khoa học và công nghệ.</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Xây dựng và phát huy giá trị văn hóa, sức mạnh con người Việt Nam.</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Quản lý phát triển xã hội bền vững, bảo đảm tiến bộ, công bằng xã hội ở Việt Nam hiện nay.</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rPr>
              <a:t>- Quản lý và sử dụng hiệu quả đất đai, tài nguyên, bảo vệ môi trường, chủ động ứng phó với biến đổi khí hậu.</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9052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a:extLst>
              <a:ext uri="{FF2B5EF4-FFF2-40B4-BE49-F238E27FC236}">
                <a16:creationId xmlns:a16="http://schemas.microsoft.com/office/drawing/2014/main" id="{F69D7E64-EFAB-1371-E02B-AA3D726A4712}"/>
              </a:ext>
            </a:extLst>
          </p:cNvPr>
          <p:cNvSpPr>
            <a:spLocks noGrp="1"/>
          </p:cNvSpPr>
          <p:nvPr>
            <p:ph idx="1"/>
          </p:nvPr>
        </p:nvSpPr>
        <p:spPr>
          <a:xfrm>
            <a:off x="609600" y="304800"/>
            <a:ext cx="11049000" cy="1676400"/>
          </a:xfrm>
        </p:spPr>
        <p:txBody>
          <a:bodyPr/>
          <a:lstStyle/>
          <a:p>
            <a:pPr marL="0" indent="0" algn="just" eaLnBrk="1" hangingPunct="1">
              <a:buFont typeface="Arial" panose="020B0604020202020204" pitchFamily="34" charset="0"/>
              <a:buNone/>
            </a:pPr>
            <a:r>
              <a:rPr lang="pt-BR" altLang="en-US" sz="2500">
                <a:latin typeface="Times New Roman" panose="02020603050405020304" pitchFamily="18" charset="0"/>
                <a:cs typeface="Times New Roman" panose="02020603050405020304" pitchFamily="18" charset="0"/>
              </a:rPr>
              <a:t>	Sau 3 năm thành lập, Phân hiệu Đại học Sư phạm Vinh đã phát triển rất nhanh cả về quy mô, khả năng đào tạo. Ngày </a:t>
            </a:r>
            <a:r>
              <a:rPr lang="pt-BR" altLang="en-US" sz="2500" b="1">
                <a:solidFill>
                  <a:srgbClr val="009900"/>
                </a:solidFill>
                <a:latin typeface="Times New Roman" panose="02020603050405020304" pitchFamily="18" charset="0"/>
                <a:cs typeface="Times New Roman" panose="02020603050405020304" pitchFamily="18" charset="0"/>
              </a:rPr>
              <a:t>28/8/1962</a:t>
            </a:r>
            <a:r>
              <a:rPr lang="pt-BR" altLang="en-US" sz="2500">
                <a:latin typeface="Times New Roman" panose="02020603050405020304" pitchFamily="18" charset="0"/>
                <a:cs typeface="Times New Roman" panose="02020603050405020304" pitchFamily="18" charset="0"/>
              </a:rPr>
              <a:t>, Bộ trưởng Bộ Giáo dục ra Quyết định số 637/QĐ, đổi tên Phân hiệu Đại học Sư phạm Vinh thành </a:t>
            </a:r>
            <a:r>
              <a:rPr lang="pt-BR" altLang="en-US" sz="2500" b="1">
                <a:solidFill>
                  <a:srgbClr val="FF0000"/>
                </a:solidFill>
                <a:latin typeface="Times New Roman" panose="02020603050405020304" pitchFamily="18" charset="0"/>
                <a:cs typeface="Times New Roman" panose="02020603050405020304" pitchFamily="18" charset="0"/>
              </a:rPr>
              <a:t>Trường Đại học Sư phạm Vinh</a:t>
            </a:r>
            <a:r>
              <a:rPr lang="pt-BR" altLang="en-US" sz="2500">
                <a:latin typeface="Times New Roman" panose="02020603050405020304" pitchFamily="18" charset="0"/>
                <a:cs typeface="Times New Roman" panose="02020603050405020304" pitchFamily="18" charset="0"/>
              </a:rPr>
              <a:t> và bổ nhiệm GS. Nguyễn Thúc Hào làm Hiệu trưởng.</a:t>
            </a:r>
            <a:endParaRPr lang="en-US" altLang="en-US" sz="2500">
              <a:latin typeface="Times New Roman" panose="02020603050405020304" pitchFamily="18" charset="0"/>
              <a:cs typeface="Times New Roman" panose="02020603050405020304" pitchFamily="18" charset="0"/>
            </a:endParaRPr>
          </a:p>
        </p:txBody>
      </p:sp>
      <p:pic>
        <p:nvPicPr>
          <p:cNvPr id="12291" name="Picture 2" descr="scan-15-121">
            <a:extLst>
              <a:ext uri="{FF2B5EF4-FFF2-40B4-BE49-F238E27FC236}">
                <a16:creationId xmlns:a16="http://schemas.microsoft.com/office/drawing/2014/main" id="{D8951866-301E-72B7-E13E-6C0344333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22"/>
          <a:stretch>
            <a:fillRect/>
          </a:stretch>
        </p:blipFill>
        <p:spPr bwMode="auto">
          <a:xfrm>
            <a:off x="2590800" y="2362200"/>
            <a:ext cx="266065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3">
            <a:extLst>
              <a:ext uri="{FF2B5EF4-FFF2-40B4-BE49-F238E27FC236}">
                <a16:creationId xmlns:a16="http://schemas.microsoft.com/office/drawing/2014/main" id="{AD28B30E-9D05-8358-0A58-0EE2AC0E9786}"/>
              </a:ext>
            </a:extLst>
          </p:cNvPr>
          <p:cNvSpPr>
            <a:spLocks noChangeArrowheads="1"/>
          </p:cNvSpPr>
          <p:nvPr/>
        </p:nvSpPr>
        <p:spPr bwMode="auto">
          <a:xfrm>
            <a:off x="5638800" y="3810000"/>
            <a:ext cx="373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en-US" sz="2000" b="1" i="1">
                <a:solidFill>
                  <a:srgbClr val="0000FF"/>
                </a:solidFill>
              </a:rPr>
              <a:t>Cố GS. NGND. Nguyễn Thúc Hào</a:t>
            </a:r>
            <a:endParaRPr lang="en-US" altLang="en-US" sz="2000" b="1">
              <a:solidFill>
                <a:srgbClr val="0000FF"/>
              </a:solidFill>
            </a:endParaRPr>
          </a:p>
          <a:p>
            <a:pPr algn="ctr" eaLnBrk="1" hangingPunct="1">
              <a:spcBef>
                <a:spcPct val="0"/>
              </a:spcBef>
              <a:buFontTx/>
              <a:buNone/>
            </a:pPr>
            <a:r>
              <a:rPr lang="pt-BR" altLang="en-US" sz="2000" b="1" i="1">
                <a:solidFill>
                  <a:srgbClr val="0000FF"/>
                </a:solidFill>
              </a:rPr>
              <a:t>Hiệu trưởng đầu tiên Nhà trường</a:t>
            </a:r>
            <a:endParaRPr lang="en-US" altLang="en-US" sz="2000" b="1">
              <a:solidFill>
                <a:srgbClr val="0000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7D633BAC-1CBC-D08E-5322-853CDC17F369}"/>
              </a:ext>
            </a:extLst>
          </p:cNvPr>
          <p:cNvSpPr>
            <a:spLocks noGrp="1"/>
          </p:cNvSpPr>
          <p:nvPr>
            <p:ph idx="1"/>
          </p:nvPr>
        </p:nvSpPr>
        <p:spPr>
          <a:xfrm>
            <a:off x="609600" y="76200"/>
            <a:ext cx="10972800" cy="2133600"/>
          </a:xfrm>
        </p:spPr>
        <p:txBody>
          <a:bodyPr/>
          <a:lstStyle/>
          <a:p>
            <a:pPr marL="0" indent="0" algn="just" eaLnBrk="1" hangingPunct="1">
              <a:buFont typeface="Arial" panose="020B0604020202020204" pitchFamily="34" charset="0"/>
              <a:buNone/>
            </a:pPr>
            <a:r>
              <a:rPr lang="pt-BR" altLang="en-US" sz="2500">
                <a:latin typeface="Times New Roman" panose="02020603050405020304" pitchFamily="18" charset="0"/>
                <a:cs typeface="Times New Roman" panose="02020603050405020304" pitchFamily="18" charset="0"/>
              </a:rPr>
              <a:t>	Từ năm học 1962 - 1963, Trường Đại học Sư phạm Vinh chuyển tới khu vực mới </a:t>
            </a:r>
            <a:r>
              <a:rPr lang="pt-BR" altLang="en-US" sz="2500" i="1">
                <a:latin typeface="Times New Roman" panose="02020603050405020304" pitchFamily="18" charset="0"/>
                <a:cs typeface="Times New Roman" panose="02020603050405020304" pitchFamily="18" charset="0"/>
              </a:rPr>
              <a:t>(nay là phường Hưng Bình, TP. Vinh)</a:t>
            </a:r>
            <a:r>
              <a:rPr lang="pt-BR" altLang="en-US" sz="2500">
                <a:latin typeface="Times New Roman" panose="02020603050405020304" pitchFamily="18" charset="0"/>
                <a:cs typeface="Times New Roman" panose="02020603050405020304" pitchFamily="18" charset="0"/>
              </a:rPr>
              <a:t>. Cơ sở mới được xây dựng khá khang trang, khuôn viên đẹp, thoáng mát với các dãy nhà 4 tầng và nhà bán kiên cố, tạo thành một khu vực vào loại đẹp của Thị xã Vinh lúc bấy giờ.</a:t>
            </a:r>
            <a:endParaRPr lang="en-US" altLang="en-US" sz="2500">
              <a:latin typeface="Times New Roman" panose="02020603050405020304" pitchFamily="18" charset="0"/>
              <a:cs typeface="Times New Roman" panose="02020603050405020304" pitchFamily="18" charset="0"/>
            </a:endParaRPr>
          </a:p>
        </p:txBody>
      </p:sp>
      <p:pic>
        <p:nvPicPr>
          <p:cNvPr id="13315" name="Picture 2" descr="20140911_105310">
            <a:extLst>
              <a:ext uri="{FF2B5EF4-FFF2-40B4-BE49-F238E27FC236}">
                <a16:creationId xmlns:a16="http://schemas.microsoft.com/office/drawing/2014/main" id="{FE7D8990-D30E-6B4A-6529-42157F6C4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978" b="5930"/>
          <a:stretch>
            <a:fillRect/>
          </a:stretch>
        </p:blipFill>
        <p:spPr bwMode="auto">
          <a:xfrm>
            <a:off x="2598738" y="1789113"/>
            <a:ext cx="69342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3">
            <a:extLst>
              <a:ext uri="{FF2B5EF4-FFF2-40B4-BE49-F238E27FC236}">
                <a16:creationId xmlns:a16="http://schemas.microsoft.com/office/drawing/2014/main" id="{FF3A6619-C21D-EB02-F149-4D0B0CE68391}"/>
              </a:ext>
            </a:extLst>
          </p:cNvPr>
          <p:cNvSpPr>
            <a:spLocks noChangeArrowheads="1"/>
          </p:cNvSpPr>
          <p:nvPr/>
        </p:nvSpPr>
        <p:spPr bwMode="auto">
          <a:xfrm>
            <a:off x="2527300" y="6229350"/>
            <a:ext cx="7161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en-US" sz="2000" b="1" i="1">
                <a:solidFill>
                  <a:srgbClr val="0000FF"/>
                </a:solidFill>
              </a:rPr>
              <a:t>Trường Đại học Sư phạm Vinh tại phường Hưng Bình năm 1963</a:t>
            </a:r>
            <a:endParaRPr lang="en-US" altLang="en-US" sz="2000" b="1">
              <a:solidFill>
                <a:srgbClr val="0000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a:extLst>
              <a:ext uri="{FF2B5EF4-FFF2-40B4-BE49-F238E27FC236}">
                <a16:creationId xmlns:a16="http://schemas.microsoft.com/office/drawing/2014/main" id="{6560DC61-FC1C-9099-51F9-A7F53394A4F3}"/>
              </a:ext>
            </a:extLst>
          </p:cNvPr>
          <p:cNvSpPr>
            <a:spLocks noGrp="1"/>
          </p:cNvSpPr>
          <p:nvPr>
            <p:ph idx="1"/>
          </p:nvPr>
        </p:nvSpPr>
        <p:spPr>
          <a:xfrm>
            <a:off x="7086600" y="152400"/>
            <a:ext cx="4191000" cy="6705600"/>
          </a:xfrm>
        </p:spPr>
        <p:txBody>
          <a:bodyPr/>
          <a:lstStyle/>
          <a:p>
            <a:pPr marL="0" indent="0" algn="just" eaLnBrk="1" hangingPunct="1">
              <a:lnSpc>
                <a:spcPct val="98000"/>
              </a:lnSpc>
              <a:spcBef>
                <a:spcPct val="0"/>
              </a:spcBef>
              <a:buFont typeface="Arial" panose="020B0604020202020204" pitchFamily="34" charset="0"/>
              <a:buNone/>
              <a:defRPr/>
            </a:pPr>
            <a:r>
              <a:rPr lang="nl-NL" sz="2200">
                <a:solidFill>
                  <a:srgbClr val="0000CC"/>
                </a:solidFill>
                <a:latin typeface="Times New Roman" pitchFamily="18" charset="0"/>
                <a:cs typeface="Times New Roman" pitchFamily="18" charset="0"/>
              </a:rPr>
              <a:t>+ Tháng 4/1965 - 8/1965, Trường sơ tán ra 2 xã: Nghi Thuận, Nghi Long (Nghi Lộc).</a:t>
            </a:r>
          </a:p>
          <a:p>
            <a:pPr marL="0" indent="0" algn="just" eaLnBrk="1" hangingPunct="1">
              <a:lnSpc>
                <a:spcPct val="98000"/>
              </a:lnSpc>
              <a:spcBef>
                <a:spcPct val="0"/>
              </a:spcBef>
              <a:buFont typeface="Arial" panose="020B0604020202020204" pitchFamily="34" charset="0"/>
              <a:buNone/>
              <a:defRPr/>
            </a:pPr>
            <a:r>
              <a:rPr lang="nl-NL" sz="2200">
                <a:solidFill>
                  <a:srgbClr val="0000CC"/>
                </a:solidFill>
                <a:latin typeface="Times New Roman" pitchFamily="18" charset="0"/>
                <a:cs typeface="Times New Roman" pitchFamily="18" charset="0"/>
              </a:rPr>
              <a:t>+ </a:t>
            </a:r>
            <a:r>
              <a:rPr lang="nl-NL" sz="2200" spc="-50">
                <a:solidFill>
                  <a:srgbClr val="0000CC"/>
                </a:solidFill>
                <a:latin typeface="Times New Roman" pitchFamily="18" charset="0"/>
                <a:cs typeface="Times New Roman" pitchFamily="18" charset="0"/>
              </a:rPr>
              <a:t>Tháng 8/1965 - 11/1965, Trường</a:t>
            </a:r>
            <a:r>
              <a:rPr lang="nl-NL" sz="2200">
                <a:solidFill>
                  <a:srgbClr val="0000CC"/>
                </a:solidFill>
                <a:latin typeface="Times New Roman" pitchFamily="18" charset="0"/>
                <a:cs typeface="Times New Roman" pitchFamily="18" charset="0"/>
              </a:rPr>
              <a:t> chuyển lên huyện Thanh Chương (Nghệ An).</a:t>
            </a:r>
          </a:p>
          <a:p>
            <a:pPr marL="0" indent="0" algn="just" eaLnBrk="1" hangingPunct="1">
              <a:lnSpc>
                <a:spcPct val="98000"/>
              </a:lnSpc>
              <a:spcBef>
                <a:spcPct val="0"/>
              </a:spcBef>
              <a:buFont typeface="Arial" panose="020B0604020202020204" pitchFamily="34" charset="0"/>
              <a:buNone/>
              <a:defRPr/>
            </a:pPr>
            <a:r>
              <a:rPr lang="nl-NL" sz="2200">
                <a:solidFill>
                  <a:srgbClr val="0000CC"/>
                </a:solidFill>
                <a:latin typeface="Times New Roman" pitchFamily="18" charset="0"/>
                <a:cs typeface="Times New Roman" pitchFamily="18" charset="0"/>
              </a:rPr>
              <a:t>+ </a:t>
            </a:r>
            <a:r>
              <a:rPr lang="nl-NL" sz="2200" spc="-50">
                <a:solidFill>
                  <a:srgbClr val="0000CC"/>
                </a:solidFill>
                <a:latin typeface="Times New Roman" pitchFamily="18" charset="0"/>
                <a:cs typeface="Times New Roman" pitchFamily="18" charset="0"/>
              </a:rPr>
              <a:t>Tháng 11/1965 - 6/1966, Trường </a:t>
            </a:r>
            <a:r>
              <a:rPr lang="nl-NL" sz="2200">
                <a:solidFill>
                  <a:srgbClr val="0000CC"/>
                </a:solidFill>
                <a:latin typeface="Times New Roman" pitchFamily="18" charset="0"/>
                <a:cs typeface="Times New Roman" pitchFamily="18" charset="0"/>
              </a:rPr>
              <a:t>chuyển ra huyện Hà Trung (Thanh Hoá).</a:t>
            </a:r>
          </a:p>
          <a:p>
            <a:pPr marL="0" indent="0" algn="just" eaLnBrk="1" hangingPunct="1">
              <a:lnSpc>
                <a:spcPct val="98000"/>
              </a:lnSpc>
              <a:spcBef>
                <a:spcPct val="0"/>
              </a:spcBef>
              <a:buFont typeface="Arial" panose="020B0604020202020204" pitchFamily="34" charset="0"/>
              <a:buNone/>
              <a:defRPr/>
            </a:pPr>
            <a:r>
              <a:rPr lang="nl-NL" sz="2200">
                <a:solidFill>
                  <a:srgbClr val="0000CC"/>
                </a:solidFill>
                <a:latin typeface="Times New Roman" pitchFamily="18" charset="0"/>
                <a:cs typeface="Times New Roman" pitchFamily="18" charset="0"/>
              </a:rPr>
              <a:t>+ Tháng 6/1966 - 9/1969, Trường chuyển lên huyện Thạch Thành (Thanh Hoá).</a:t>
            </a:r>
          </a:p>
          <a:p>
            <a:pPr marL="0" indent="0" algn="just" eaLnBrk="1" hangingPunct="1">
              <a:lnSpc>
                <a:spcPct val="98000"/>
              </a:lnSpc>
              <a:spcBef>
                <a:spcPct val="0"/>
              </a:spcBef>
              <a:buFont typeface="Arial" panose="020B0604020202020204" pitchFamily="34" charset="0"/>
              <a:buNone/>
              <a:defRPr/>
            </a:pPr>
            <a:r>
              <a:rPr lang="nl-NL" sz="2200">
                <a:solidFill>
                  <a:srgbClr val="0000CC"/>
                </a:solidFill>
                <a:latin typeface="Times New Roman" pitchFamily="18" charset="0"/>
                <a:cs typeface="Times New Roman" pitchFamily="18" charset="0"/>
              </a:rPr>
              <a:t>+ Từ 3/9/1969 - 7/1972, Trường chuyển về huyện Quỳnh Lưu (Nghệ An).</a:t>
            </a:r>
          </a:p>
          <a:p>
            <a:pPr marL="0" indent="0" algn="just" eaLnBrk="1" hangingPunct="1">
              <a:lnSpc>
                <a:spcPct val="98000"/>
              </a:lnSpc>
              <a:spcBef>
                <a:spcPct val="0"/>
              </a:spcBef>
              <a:buFont typeface="Arial" panose="020B0604020202020204" pitchFamily="34" charset="0"/>
              <a:buNone/>
              <a:defRPr/>
            </a:pPr>
            <a:r>
              <a:rPr lang="nl-NL" sz="2200">
                <a:solidFill>
                  <a:srgbClr val="0000CC"/>
                </a:solidFill>
                <a:latin typeface="Times New Roman" pitchFamily="18" charset="0"/>
                <a:cs typeface="Times New Roman" pitchFamily="18" charset="0"/>
              </a:rPr>
              <a:t>+ Tháng 7/1972 - 4/1973, Trường chuyển lên huyện Yên Thành (Nghệ An).</a:t>
            </a:r>
          </a:p>
          <a:p>
            <a:pPr marL="0" indent="0" algn="just" eaLnBrk="1" hangingPunct="1">
              <a:lnSpc>
                <a:spcPct val="98000"/>
              </a:lnSpc>
              <a:spcBef>
                <a:spcPct val="0"/>
              </a:spcBef>
              <a:buFont typeface="Arial" panose="020B0604020202020204" pitchFamily="34" charset="0"/>
              <a:buNone/>
              <a:defRPr/>
            </a:pPr>
            <a:r>
              <a:rPr lang="nl-NL" sz="2200">
                <a:solidFill>
                  <a:srgbClr val="0000CC"/>
                </a:solidFill>
                <a:latin typeface="Times New Roman" pitchFamily="18" charset="0"/>
                <a:cs typeface="Times New Roman" pitchFamily="18" charset="0"/>
              </a:rPr>
              <a:t>+ Tháng 4/1973, Trường chuyển về Vinh.</a:t>
            </a:r>
            <a:endParaRPr lang="pt-BR" sz="2200">
              <a:solidFill>
                <a:srgbClr val="0000CC"/>
              </a:solidFill>
              <a:latin typeface="Times New Roman" pitchFamily="18" charset="0"/>
              <a:cs typeface="Times New Roman" pitchFamily="18" charset="0"/>
            </a:endParaRPr>
          </a:p>
          <a:p>
            <a:pPr marL="0" indent="0" algn="just" eaLnBrk="1" hangingPunct="1">
              <a:lnSpc>
                <a:spcPct val="98000"/>
              </a:lnSpc>
              <a:spcBef>
                <a:spcPct val="0"/>
              </a:spcBef>
              <a:buFont typeface="Arial" panose="020B0604020202020204" pitchFamily="34" charset="0"/>
              <a:buNone/>
              <a:defRPr/>
            </a:pPr>
            <a:endParaRPr lang="en-US" sz="2200">
              <a:solidFill>
                <a:srgbClr val="0000CC"/>
              </a:solidFill>
              <a:latin typeface="Times New Roman" pitchFamily="18" charset="0"/>
              <a:cs typeface="Times New Roman" pitchFamily="18" charset="0"/>
            </a:endParaRPr>
          </a:p>
        </p:txBody>
      </p:sp>
      <p:pic>
        <p:nvPicPr>
          <p:cNvPr id="14339" name="Picture 2" descr="20140911_105504">
            <a:extLst>
              <a:ext uri="{FF2B5EF4-FFF2-40B4-BE49-F238E27FC236}">
                <a16:creationId xmlns:a16="http://schemas.microsoft.com/office/drawing/2014/main" id="{78E4612C-8E34-3576-EA3B-4FD9F9A62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70063"/>
            <a:ext cx="4343400" cy="49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a:extLst>
              <a:ext uri="{FF2B5EF4-FFF2-40B4-BE49-F238E27FC236}">
                <a16:creationId xmlns:a16="http://schemas.microsoft.com/office/drawing/2014/main" id="{A4640D7D-0DA2-51DA-DCE5-C4A5079C0A50}"/>
              </a:ext>
            </a:extLst>
          </p:cNvPr>
          <p:cNvSpPr>
            <a:spLocks noChangeArrowheads="1"/>
          </p:cNvSpPr>
          <p:nvPr/>
        </p:nvSpPr>
        <p:spPr bwMode="auto">
          <a:xfrm>
            <a:off x="1219200" y="133350"/>
            <a:ext cx="4343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pt-BR" altLang="en-US" sz="2400">
                <a:latin typeface="Times New Roman" panose="02020603050405020304" pitchFamily="18" charset="0"/>
                <a:cs typeface="Times New Roman" panose="02020603050405020304" pitchFamily="18" charset="0"/>
              </a:rPr>
              <a:t>Từ năm 1965 - 1973, do Đế quốc Mỹ leo thang đánh phá ác liệt miền Bắc, Trường Đại học Sư phạm Vinh phải đi </a:t>
            </a:r>
            <a:r>
              <a:rPr lang="pt-BR" altLang="en-US" sz="2400" b="1">
                <a:solidFill>
                  <a:srgbClr val="FF0000"/>
                </a:solidFill>
                <a:latin typeface="Times New Roman" panose="02020603050405020304" pitchFamily="18" charset="0"/>
                <a:cs typeface="Times New Roman" panose="02020603050405020304" pitchFamily="18" charset="0"/>
              </a:rPr>
              <a:t>sơ tán 9 năm</a:t>
            </a:r>
            <a:r>
              <a:rPr lang="pt-BR" altLang="en-US" sz="2400">
                <a:latin typeface="Times New Roman" panose="02020603050405020304" pitchFamily="18" charset="0"/>
                <a:cs typeface="Times New Roman" panose="02020603050405020304" pitchFamily="18" charset="0"/>
              </a:rPr>
              <a:t>.</a:t>
            </a:r>
          </a:p>
        </p:txBody>
      </p:sp>
      <p:cxnSp>
        <p:nvCxnSpPr>
          <p:cNvPr id="4" name="Straight Connector 3">
            <a:extLst>
              <a:ext uri="{FF2B5EF4-FFF2-40B4-BE49-F238E27FC236}">
                <a16:creationId xmlns:a16="http://schemas.microsoft.com/office/drawing/2014/main" id="{1799F286-870F-D371-AE52-C87A8B028F6E}"/>
              </a:ext>
            </a:extLst>
          </p:cNvPr>
          <p:cNvCxnSpPr/>
          <p:nvPr/>
        </p:nvCxnSpPr>
        <p:spPr>
          <a:xfrm>
            <a:off x="6324600" y="0"/>
            <a:ext cx="0" cy="685800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strips(downLeft)">
                                      <p:cBhvr>
                                        <p:cTn id="7" dur="500"/>
                                        <p:tgtEl>
                                          <p:spTgt spid="8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194">
                                            <p:txEl>
                                              <p:pRg st="1" end="1"/>
                                            </p:txEl>
                                          </p:spTgt>
                                        </p:tgtEl>
                                        <p:attrNameLst>
                                          <p:attrName>style.visibility</p:attrName>
                                        </p:attrNameLst>
                                      </p:cBhvr>
                                      <p:to>
                                        <p:strVal val="visible"/>
                                      </p:to>
                                    </p:set>
                                    <p:animEffect transition="in" filter="strips(downLeft)">
                                      <p:cBhvr>
                                        <p:cTn id="12" dur="500"/>
                                        <p:tgtEl>
                                          <p:spTgt spid="81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194">
                                            <p:txEl>
                                              <p:pRg st="2" end="2"/>
                                            </p:txEl>
                                          </p:spTgt>
                                        </p:tgtEl>
                                        <p:attrNameLst>
                                          <p:attrName>style.visibility</p:attrName>
                                        </p:attrNameLst>
                                      </p:cBhvr>
                                      <p:to>
                                        <p:strVal val="visible"/>
                                      </p:to>
                                    </p:set>
                                    <p:animEffect transition="in" filter="strips(downLeft)">
                                      <p:cBhvr>
                                        <p:cTn id="17" dur="500"/>
                                        <p:tgtEl>
                                          <p:spTgt spid="819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8194">
                                            <p:txEl>
                                              <p:pRg st="3" end="3"/>
                                            </p:txEl>
                                          </p:spTgt>
                                        </p:tgtEl>
                                        <p:attrNameLst>
                                          <p:attrName>style.visibility</p:attrName>
                                        </p:attrNameLst>
                                      </p:cBhvr>
                                      <p:to>
                                        <p:strVal val="visible"/>
                                      </p:to>
                                    </p:set>
                                    <p:animEffect transition="in" filter="strips(downLeft)">
                                      <p:cBhvr>
                                        <p:cTn id="22" dur="500"/>
                                        <p:tgtEl>
                                          <p:spTgt spid="819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8194">
                                            <p:txEl>
                                              <p:pRg st="4" end="4"/>
                                            </p:txEl>
                                          </p:spTgt>
                                        </p:tgtEl>
                                        <p:attrNameLst>
                                          <p:attrName>style.visibility</p:attrName>
                                        </p:attrNameLst>
                                      </p:cBhvr>
                                      <p:to>
                                        <p:strVal val="visible"/>
                                      </p:to>
                                    </p:set>
                                    <p:animEffect transition="in" filter="strips(downLeft)">
                                      <p:cBhvr>
                                        <p:cTn id="27" dur="500"/>
                                        <p:tgtEl>
                                          <p:spTgt spid="819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8194">
                                            <p:txEl>
                                              <p:pRg st="5" end="5"/>
                                            </p:txEl>
                                          </p:spTgt>
                                        </p:tgtEl>
                                        <p:attrNameLst>
                                          <p:attrName>style.visibility</p:attrName>
                                        </p:attrNameLst>
                                      </p:cBhvr>
                                      <p:to>
                                        <p:strVal val="visible"/>
                                      </p:to>
                                    </p:set>
                                    <p:animEffect transition="in" filter="strips(downLeft)">
                                      <p:cBhvr>
                                        <p:cTn id="32" dur="500"/>
                                        <p:tgtEl>
                                          <p:spTgt spid="819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8194">
                                            <p:txEl>
                                              <p:pRg st="6" end="6"/>
                                            </p:txEl>
                                          </p:spTgt>
                                        </p:tgtEl>
                                        <p:attrNameLst>
                                          <p:attrName>style.visibility</p:attrName>
                                        </p:attrNameLst>
                                      </p:cBhvr>
                                      <p:to>
                                        <p:strVal val="visible"/>
                                      </p:to>
                                    </p:set>
                                    <p:animEffect transition="in" filter="strips(downLeft)">
                                      <p:cBhvr>
                                        <p:cTn id="37" dur="500"/>
                                        <p:tgtEl>
                                          <p:spTgt spid="819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B69FF76F-3B29-CE78-DB6F-8941F18E8D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762000"/>
            <a:ext cx="81534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a:extLst>
              <a:ext uri="{FF2B5EF4-FFF2-40B4-BE49-F238E27FC236}">
                <a16:creationId xmlns:a16="http://schemas.microsoft.com/office/drawing/2014/main" id="{B1FB9B15-811C-236B-1803-BA8720A61146}"/>
              </a:ext>
            </a:extLst>
          </p:cNvPr>
          <p:cNvSpPr txBox="1">
            <a:spLocks noChangeArrowheads="1"/>
          </p:cNvSpPr>
          <p:nvPr/>
        </p:nvSpPr>
        <p:spPr bwMode="auto">
          <a:xfrm>
            <a:off x="2667000" y="6000750"/>
            <a:ext cx="693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solidFill>
                  <a:srgbClr val="0000FF"/>
                </a:solidFill>
              </a:rPr>
              <a:t>Lớp học Toán cao cấp tại nơi sơ tán - Thạch Thành, Thanh Hoá</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a:extLst>
              <a:ext uri="{FF2B5EF4-FFF2-40B4-BE49-F238E27FC236}">
                <a16:creationId xmlns:a16="http://schemas.microsoft.com/office/drawing/2014/main" id="{46CE21D3-399E-21D1-3BA0-02E8FFC538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09600"/>
            <a:ext cx="81534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4">
            <a:extLst>
              <a:ext uri="{FF2B5EF4-FFF2-40B4-BE49-F238E27FC236}">
                <a16:creationId xmlns:a16="http://schemas.microsoft.com/office/drawing/2014/main" id="{2BE36F6B-EC57-A827-8944-B1C38A0BAEC4}"/>
              </a:ext>
            </a:extLst>
          </p:cNvPr>
          <p:cNvSpPr txBox="1">
            <a:spLocks noChangeArrowheads="1"/>
          </p:cNvSpPr>
          <p:nvPr/>
        </p:nvSpPr>
        <p:spPr bwMode="auto">
          <a:xfrm>
            <a:off x="2667000" y="6000750"/>
            <a:ext cx="693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solidFill>
                  <a:srgbClr val="0000FF"/>
                </a:solidFill>
              </a:rPr>
              <a:t>Lán học của lớp Toán đặc biệt tại Thạch Thành - Thanh Hoá</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a:extLst>
              <a:ext uri="{FF2B5EF4-FFF2-40B4-BE49-F238E27FC236}">
                <a16:creationId xmlns:a16="http://schemas.microsoft.com/office/drawing/2014/main" id="{8FAC122F-E175-9646-D400-5FCB243267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1213" y="685800"/>
            <a:ext cx="8029575"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4">
            <a:extLst>
              <a:ext uri="{FF2B5EF4-FFF2-40B4-BE49-F238E27FC236}">
                <a16:creationId xmlns:a16="http://schemas.microsoft.com/office/drawing/2014/main" id="{3D866272-BD02-9F40-A7DC-A1DA2B08E82B}"/>
              </a:ext>
            </a:extLst>
          </p:cNvPr>
          <p:cNvSpPr txBox="1">
            <a:spLocks noChangeArrowheads="1"/>
          </p:cNvSpPr>
          <p:nvPr/>
        </p:nvSpPr>
        <p:spPr bwMode="auto">
          <a:xfrm>
            <a:off x="2438400" y="6153150"/>
            <a:ext cx="731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solidFill>
                  <a:srgbClr val="0000FF"/>
                </a:solidFill>
              </a:rPr>
              <a:t>Sinh viên làm dụng cụ lao động để tham gia sản xuất với nhân dân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D2405811-9E6E-EA8D-A917-0DC34D570B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762000"/>
            <a:ext cx="867568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4">
            <a:extLst>
              <a:ext uri="{FF2B5EF4-FFF2-40B4-BE49-F238E27FC236}">
                <a16:creationId xmlns:a16="http://schemas.microsoft.com/office/drawing/2014/main" id="{8A8092CC-786F-C068-402F-4195B305B674}"/>
              </a:ext>
            </a:extLst>
          </p:cNvPr>
          <p:cNvSpPr txBox="1">
            <a:spLocks noChangeArrowheads="1"/>
          </p:cNvSpPr>
          <p:nvPr/>
        </p:nvSpPr>
        <p:spPr bwMode="auto">
          <a:xfrm>
            <a:off x="2590800" y="571500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solidFill>
                  <a:srgbClr val="0000FF"/>
                </a:solidFill>
              </a:rPr>
              <a:t>Kỷ niệm Trường ĐHSP Vinh tròn 10 tuổi (1959 - 1969)</a:t>
            </a:r>
          </a:p>
          <a:p>
            <a:pPr algn="ctr" eaLnBrk="1" hangingPunct="1">
              <a:spcBef>
                <a:spcPct val="0"/>
              </a:spcBef>
              <a:buFontTx/>
              <a:buNone/>
            </a:pPr>
            <a:r>
              <a:rPr lang="en-US" altLang="en-US" sz="2000" b="1" i="1">
                <a:solidFill>
                  <a:srgbClr val="0000FF"/>
                </a:solidFill>
              </a:rPr>
              <a:t>tại nơi sơ tán - xã Quỳnh Văn, huyện Quỳnh Lưu</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a:extLst>
              <a:ext uri="{FF2B5EF4-FFF2-40B4-BE49-F238E27FC236}">
                <a16:creationId xmlns:a16="http://schemas.microsoft.com/office/drawing/2014/main" id="{CB03EFF1-31FB-B180-960E-A5B8483849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685800"/>
            <a:ext cx="81534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4">
            <a:extLst>
              <a:ext uri="{FF2B5EF4-FFF2-40B4-BE49-F238E27FC236}">
                <a16:creationId xmlns:a16="http://schemas.microsoft.com/office/drawing/2014/main" id="{10C09B15-F485-E8C8-DBC6-D05D07D7F646}"/>
              </a:ext>
            </a:extLst>
          </p:cNvPr>
          <p:cNvSpPr txBox="1">
            <a:spLocks noChangeArrowheads="1"/>
          </p:cNvSpPr>
          <p:nvPr/>
        </p:nvSpPr>
        <p:spPr bwMode="auto">
          <a:xfrm>
            <a:off x="2438400" y="6096000"/>
            <a:ext cx="731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solidFill>
                  <a:srgbClr val="0000FF"/>
                </a:solidFill>
              </a:rPr>
              <a:t>Tiễn sinh viên lên đường nhập ngũ tại nơi sơ tán năm 1971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B1EA27F8-FA33-5E7D-3261-77E3182019F7}"/>
              </a:ext>
            </a:extLst>
          </p:cNvPr>
          <p:cNvSpPr>
            <a:spLocks noGrp="1"/>
          </p:cNvSpPr>
          <p:nvPr>
            <p:ph idx="1"/>
          </p:nvPr>
        </p:nvSpPr>
        <p:spPr>
          <a:xfrm>
            <a:off x="1981200" y="304800"/>
            <a:ext cx="8229600" cy="1676400"/>
          </a:xfrm>
        </p:spPr>
        <p:txBody>
          <a:bodyPr/>
          <a:lstStyle/>
          <a:p>
            <a:pPr marL="0" indent="0" algn="just" eaLnBrk="1" hangingPunct="1">
              <a:buFont typeface="Arial" panose="020B0604020202020204" pitchFamily="34" charset="0"/>
              <a:buNone/>
            </a:pPr>
            <a:r>
              <a:rPr lang="pt-BR" altLang="en-US" sz="2500">
                <a:latin typeface="Times New Roman" panose="02020603050405020304" pitchFamily="18" charset="0"/>
                <a:cs typeface="Times New Roman" panose="02020603050405020304" pitchFamily="18" charset="0"/>
              </a:rPr>
              <a:t>	Tháng 4/1973, Trường chuyển về Vinh, cơ sở cũ của Trường tại phường Hưng Bình đã bị đổ nát do bom Mỹ, Trường được phân về cơ sở mới đóng tại phường Bến Thuỷ </a:t>
            </a:r>
            <a:r>
              <a:rPr lang="pt-BR" altLang="en-US" sz="2500" i="1">
                <a:latin typeface="Times New Roman" panose="02020603050405020304" pitchFamily="18" charset="0"/>
                <a:cs typeface="Times New Roman" panose="02020603050405020304" pitchFamily="18" charset="0"/>
              </a:rPr>
              <a:t>(cơ sở 1 hiện nay).</a:t>
            </a:r>
            <a:endParaRPr lang="en-US" altLang="en-US" sz="2500" i="1">
              <a:latin typeface="Times New Roman" panose="02020603050405020304" pitchFamily="18" charset="0"/>
              <a:cs typeface="Times New Roman" panose="02020603050405020304" pitchFamily="18" charset="0"/>
            </a:endParaRPr>
          </a:p>
        </p:txBody>
      </p:sp>
      <p:pic>
        <p:nvPicPr>
          <p:cNvPr id="20483" name="Picture 2" descr="20140911_105343">
            <a:extLst>
              <a:ext uri="{FF2B5EF4-FFF2-40B4-BE49-F238E27FC236}">
                <a16:creationId xmlns:a16="http://schemas.microsoft.com/office/drawing/2014/main" id="{F165C8C0-2F9A-FD74-E2F2-B4DC0AD31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25" b="8640"/>
          <a:stretch>
            <a:fillRect/>
          </a:stretch>
        </p:blipFill>
        <p:spPr bwMode="auto">
          <a:xfrm>
            <a:off x="2759075" y="1985963"/>
            <a:ext cx="6765925"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3">
            <a:extLst>
              <a:ext uri="{FF2B5EF4-FFF2-40B4-BE49-F238E27FC236}">
                <a16:creationId xmlns:a16="http://schemas.microsoft.com/office/drawing/2014/main" id="{509E06E4-5FAD-0700-BB17-D7A272E04522}"/>
              </a:ext>
            </a:extLst>
          </p:cNvPr>
          <p:cNvSpPr>
            <a:spLocks noChangeArrowheads="1"/>
          </p:cNvSpPr>
          <p:nvPr/>
        </p:nvSpPr>
        <p:spPr bwMode="auto">
          <a:xfrm>
            <a:off x="2590800" y="6324600"/>
            <a:ext cx="701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en-US" sz="2000" b="1" i="1">
                <a:solidFill>
                  <a:srgbClr val="0000FF"/>
                </a:solidFill>
              </a:rPr>
              <a:t>Trường xưa ở Phường Hưng Bình là đống đổ nát sau chiến tranh</a:t>
            </a:r>
            <a:endParaRPr lang="en-US" altLang="en-US" sz="2000" b="1">
              <a:solidFill>
                <a:srgbClr val="0000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6D178729-9543-F82F-F056-6D7EACFB1146}"/>
              </a:ext>
            </a:extLst>
          </p:cNvPr>
          <p:cNvSpPr>
            <a:spLocks noChangeArrowheads="1"/>
          </p:cNvSpPr>
          <p:nvPr/>
        </p:nvSpPr>
        <p:spPr bwMode="auto">
          <a:xfrm>
            <a:off x="2819400" y="6248400"/>
            <a:ext cx="6888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en-US" sz="2000" b="1" i="1">
                <a:solidFill>
                  <a:srgbClr val="0000FF"/>
                </a:solidFill>
              </a:rPr>
              <a:t>Hình ảnh Trường Đại học sư phạm Vinh những ngày đầu trở về</a:t>
            </a:r>
            <a:endParaRPr lang="en-US" altLang="en-US" sz="2000" b="1">
              <a:solidFill>
                <a:srgbClr val="0000FF"/>
              </a:solidFill>
            </a:endParaRPr>
          </a:p>
        </p:txBody>
      </p:sp>
      <p:pic>
        <p:nvPicPr>
          <p:cNvPr id="21507" name="Picture 1">
            <a:extLst>
              <a:ext uri="{FF2B5EF4-FFF2-40B4-BE49-F238E27FC236}">
                <a16:creationId xmlns:a16="http://schemas.microsoft.com/office/drawing/2014/main" id="{52A69316-D6D8-C320-C980-765D607BF7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66700"/>
            <a:ext cx="83820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952206" y="243840"/>
            <a:ext cx="8795657" cy="1015663"/>
          </a:xfrm>
          <a:prstGeom prst="rect">
            <a:avLst/>
          </a:prstGeom>
          <a:noFill/>
        </p:spPr>
        <p:txBody>
          <a:bodyPr wrap="square" rtlCol="0">
            <a:spAutoFit/>
          </a:bodyPr>
          <a:lstStyle/>
          <a:p>
            <a:pPr algn="ctr"/>
            <a:r>
              <a:rPr lang="en-US" sz="3000" b="1">
                <a:solidFill>
                  <a:srgbClr val="FFFF00"/>
                </a:solidFill>
                <a:latin typeface="Times New Roman" panose="02020603050405020304" pitchFamily="18" charset="0"/>
                <a:cs typeface="Times New Roman" panose="02020603050405020304" pitchFamily="18" charset="0"/>
              </a:rPr>
              <a:t>ĐẠI HỘI ĐẠI BIỂU TOÀN QUỐC LẦN THỨ XIII CỦA ĐẢNG CỘNG SẢN VIỆT NAM</a:t>
            </a:r>
          </a:p>
        </p:txBody>
      </p:sp>
      <p:pic>
        <p:nvPicPr>
          <p:cNvPr id="6" name="Hình ảnh 5">
            <a:extLst>
              <a:ext uri="{FF2B5EF4-FFF2-40B4-BE49-F238E27FC236}">
                <a16:creationId xmlns:a16="http://schemas.microsoft.com/office/drawing/2014/main" id="{2CDDE311-1CEC-4F18-AA37-C7DCE9A3351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p:txBody>
          <a:bodyPr>
            <a:noAutofit/>
          </a:bodyPr>
          <a:lstStyle/>
          <a:p>
            <a:pPr algn="just">
              <a:lnSpc>
                <a:spcPct val="100000"/>
              </a:lnSpc>
            </a:pPr>
            <a:r>
              <a:rPr lang="en-US" sz="2500" b="1">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Nội dung cốt lõi trong các văn kiện Đại hội</a:t>
            </a:r>
            <a:endParaRPr lang="en-US" sz="2500">
              <a:solidFill>
                <a:srgbClr val="003399"/>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Tăng cường quốc phòng, an ninh, bảo vệ vững chắc Tổ quốc Việt Nam xã hội chủ nghĩa. </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Triển khai đồng bộ, sáng tạo, hiệu quả hoạt động đối ngoại, chủ động và tích cực hội nhập quốc tế toàn diện, sâu rộng.</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 Phát huy sức mạnh đại đoàn kết toàn dân tộc, dân chủ xã hội chủ nghĩa và quyền làm chủ của nhân dân. </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en-US" sz="2500">
                <a:solidFill>
                  <a:srgbClr val="003399"/>
                </a:solidFill>
                <a:effectLst/>
                <a:latin typeface="Times New Roman" panose="02020603050405020304" pitchFamily="18" charset="0"/>
                <a:ea typeface="Times New Roman" panose="02020603050405020304" pitchFamily="18" charset="0"/>
              </a:rPr>
              <a:t>- Xây dựng và hoàn thiện Nhà nước pháp quyền xã hội chủ nghĩa Việt Nam.</a:t>
            </a:r>
          </a:p>
          <a:p>
            <a:pPr marL="0" indent="0">
              <a:lnSpc>
                <a:spcPct val="100000"/>
              </a:lnSpc>
              <a:buNone/>
            </a:pPr>
            <a:r>
              <a:rPr lang="en-US" sz="2500">
                <a:solidFill>
                  <a:srgbClr val="003399"/>
                </a:solidFill>
                <a:latin typeface="Times New Roman" panose="02020603050405020304" pitchFamily="18" charset="0"/>
              </a:rPr>
              <a:t>- Xây dựng, chỉnh đốn Đảng trong sạch, vững mạnh, nâng cao năng lực lãnh đạo, cầm quyền của Đảng.</a:t>
            </a:r>
          </a:p>
        </p:txBody>
      </p:sp>
    </p:spTree>
    <p:extLst>
      <p:ext uri="{BB962C8B-B14F-4D97-AF65-F5344CB8AC3E}">
        <p14:creationId xmlns:p14="http://schemas.microsoft.com/office/powerpoint/2010/main" val="2693421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a:extLst>
              <a:ext uri="{FF2B5EF4-FFF2-40B4-BE49-F238E27FC236}">
                <a16:creationId xmlns:a16="http://schemas.microsoft.com/office/drawing/2014/main" id="{26D279AB-AF90-91FB-C020-1791042FE0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1363" y="609600"/>
            <a:ext cx="8153400"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4">
            <a:extLst>
              <a:ext uri="{FF2B5EF4-FFF2-40B4-BE49-F238E27FC236}">
                <a16:creationId xmlns:a16="http://schemas.microsoft.com/office/drawing/2014/main" id="{FE47D7D0-5ADD-E798-41F7-A04EC21FF671}"/>
              </a:ext>
            </a:extLst>
          </p:cNvPr>
          <p:cNvSpPr txBox="1">
            <a:spLocks noChangeArrowheads="1"/>
          </p:cNvSpPr>
          <p:nvPr/>
        </p:nvSpPr>
        <p:spPr bwMode="auto">
          <a:xfrm>
            <a:off x="2133600" y="6096000"/>
            <a:ext cx="784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solidFill>
                  <a:srgbClr val="0000FF"/>
                </a:solidFill>
              </a:rPr>
              <a:t>Cán bộ và sinh viên đóng bàn ghế phục vụ giảng dạy, sinh hoạt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a:extLst>
              <a:ext uri="{FF2B5EF4-FFF2-40B4-BE49-F238E27FC236}">
                <a16:creationId xmlns:a16="http://schemas.microsoft.com/office/drawing/2014/main" id="{BFC768ED-CD8F-8AF0-7BD1-6A77CADD29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39938" y="1066800"/>
            <a:ext cx="8094662" cy="4343400"/>
          </a:xfrm>
        </p:spPr>
      </p:pic>
      <p:sp>
        <p:nvSpPr>
          <p:cNvPr id="23555" name="TextBox 4">
            <a:extLst>
              <a:ext uri="{FF2B5EF4-FFF2-40B4-BE49-F238E27FC236}">
                <a16:creationId xmlns:a16="http://schemas.microsoft.com/office/drawing/2014/main" id="{3614C802-D972-F254-E745-88BF301D98C0}"/>
              </a:ext>
            </a:extLst>
          </p:cNvPr>
          <p:cNvSpPr txBox="1">
            <a:spLocks noChangeArrowheads="1"/>
          </p:cNvSpPr>
          <p:nvPr/>
        </p:nvSpPr>
        <p:spPr bwMode="auto">
          <a:xfrm>
            <a:off x="2133600" y="5791200"/>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solidFill>
                  <a:srgbClr val="0000FF"/>
                </a:solidFill>
              </a:rPr>
              <a:t>Chụp ảnh trước nhà học cấp 4 do sinh viên xây dựng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A4ECD0B0-AA7C-5982-4D92-E206EF1D8DCD}"/>
              </a:ext>
            </a:extLst>
          </p:cNvPr>
          <p:cNvSpPr>
            <a:spLocks noChangeArrowheads="1"/>
          </p:cNvSpPr>
          <p:nvPr/>
        </p:nvSpPr>
        <p:spPr bwMode="auto">
          <a:xfrm>
            <a:off x="4191000" y="6019800"/>
            <a:ext cx="399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en-US" sz="2000" b="1" i="1">
                <a:solidFill>
                  <a:srgbClr val="0000FF"/>
                </a:solidFill>
              </a:rPr>
              <a:t>Hình ảnh khu vực lớp học năm 1989</a:t>
            </a:r>
            <a:endParaRPr lang="en-US" altLang="en-US" sz="2000" b="1">
              <a:solidFill>
                <a:srgbClr val="0000FF"/>
              </a:solidFill>
            </a:endParaRPr>
          </a:p>
        </p:txBody>
      </p:sp>
      <p:pic>
        <p:nvPicPr>
          <p:cNvPr id="24579" name="Picture 1">
            <a:extLst>
              <a:ext uri="{FF2B5EF4-FFF2-40B4-BE49-F238E27FC236}">
                <a16:creationId xmlns:a16="http://schemas.microsoft.com/office/drawing/2014/main" id="{01F562B0-8B5D-957C-0DDC-E7F096E4F5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3250" y="762000"/>
            <a:ext cx="84582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a16="http://schemas.microsoft.com/office/drawing/2014/main" id="{48165F66-BB78-8B94-FBCC-6A0EE333D8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7924800"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4">
            <a:extLst>
              <a:ext uri="{FF2B5EF4-FFF2-40B4-BE49-F238E27FC236}">
                <a16:creationId xmlns:a16="http://schemas.microsoft.com/office/drawing/2014/main" id="{23B7171E-0E05-3B30-5369-DF78507B2A40}"/>
              </a:ext>
            </a:extLst>
          </p:cNvPr>
          <p:cNvSpPr txBox="1">
            <a:spLocks noChangeArrowheads="1"/>
          </p:cNvSpPr>
          <p:nvPr/>
        </p:nvSpPr>
        <p:spPr bwMode="auto">
          <a:xfrm>
            <a:off x="2178050" y="6229350"/>
            <a:ext cx="7848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solidFill>
                  <a:srgbClr val="0000FF"/>
                </a:solidFill>
              </a:rPr>
              <a:t>Quang cảnh Trường Đại học Sư phạm Vinh đầu những năm 90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D1DDA1C2-F62A-C297-E834-C60D2AA8D9BE}"/>
              </a:ext>
            </a:extLst>
          </p:cNvPr>
          <p:cNvSpPr>
            <a:spLocks noGrp="1"/>
          </p:cNvSpPr>
          <p:nvPr>
            <p:ph idx="1"/>
          </p:nvPr>
        </p:nvSpPr>
        <p:spPr>
          <a:xfrm>
            <a:off x="609600" y="381000"/>
            <a:ext cx="10972800" cy="4191000"/>
          </a:xfrm>
        </p:spPr>
        <p:txBody>
          <a:bodyPr/>
          <a:lstStyle/>
          <a:p>
            <a:pPr marL="0" indent="0" algn="just" eaLnBrk="1" hangingPunct="1">
              <a:buFont typeface="Arial" panose="020B0604020202020204" pitchFamily="34" charset="0"/>
              <a:buNone/>
            </a:pPr>
            <a:r>
              <a:rPr lang="pt-BR" altLang="en-US" sz="2500">
                <a:latin typeface="Times New Roman" panose="02020603050405020304" pitchFamily="18" charset="0"/>
                <a:cs typeface="Times New Roman" panose="02020603050405020304" pitchFamily="18" charset="0"/>
              </a:rPr>
              <a:t>	</a:t>
            </a:r>
            <a:r>
              <a:rPr lang="pt-BR" altLang="en-US" sz="2500" b="1">
                <a:solidFill>
                  <a:srgbClr val="009900"/>
                </a:solidFill>
                <a:latin typeface="Times New Roman" panose="02020603050405020304" pitchFamily="18" charset="0"/>
                <a:cs typeface="Times New Roman" panose="02020603050405020304" pitchFamily="18" charset="0"/>
              </a:rPr>
              <a:t>Ngày 25 tháng 04 năm 2001</a:t>
            </a:r>
            <a:r>
              <a:rPr lang="pt-BR" altLang="en-US" sz="2500">
                <a:latin typeface="Times New Roman" panose="02020603050405020304" pitchFamily="18" charset="0"/>
                <a:cs typeface="Times New Roman" panose="02020603050405020304" pitchFamily="18" charset="0"/>
              </a:rPr>
              <a:t>, Thủ tướng Chính phủ ký Quyết định số 62/2001/QĐ-TTg đổi tên Trường Đại học Sư phạm Vinh thành </a:t>
            </a:r>
            <a:r>
              <a:rPr lang="pt-BR" altLang="en-US" sz="2500" b="1">
                <a:solidFill>
                  <a:srgbClr val="FF0000"/>
                </a:solidFill>
                <a:latin typeface="Times New Roman" panose="02020603050405020304" pitchFamily="18" charset="0"/>
                <a:cs typeface="Times New Roman" panose="02020603050405020304" pitchFamily="18" charset="0"/>
              </a:rPr>
              <a:t>Trường Đại học Vinh</a:t>
            </a:r>
            <a:r>
              <a:rPr lang="pt-BR" altLang="en-US" sz="2500">
                <a:latin typeface="Times New Roman" panose="02020603050405020304" pitchFamily="18" charset="0"/>
                <a:cs typeface="Times New Roman" panose="02020603050405020304" pitchFamily="18" charset="0"/>
              </a:rPr>
              <a:t>.</a:t>
            </a:r>
            <a:endParaRPr lang="en-US" altLang="en-US" sz="2500">
              <a:latin typeface="Times New Roman" panose="02020603050405020304" pitchFamily="18" charset="0"/>
              <a:cs typeface="Times New Roman" panose="02020603050405020304" pitchFamily="18" charset="0"/>
            </a:endParaRPr>
          </a:p>
          <a:p>
            <a:pPr marL="0" indent="0" algn="just" eaLnBrk="1" hangingPunct="1">
              <a:buFont typeface="Arial" panose="020B0604020202020204" pitchFamily="34" charset="0"/>
              <a:buNone/>
            </a:pPr>
            <a:r>
              <a:rPr lang="pt-BR" altLang="en-US" sz="2500">
                <a:latin typeface="Times New Roman" panose="02020603050405020304" pitchFamily="18" charset="0"/>
                <a:cs typeface="Times New Roman" panose="02020603050405020304" pitchFamily="18" charset="0"/>
              </a:rPr>
              <a:t>	Trường Đại học Vinh là đơn vị hành chính sự nghiệp, trực thuộc Bộ Giáo dục và Đào tạo, có tư cách pháp nhân, có tài khoản, có con dấu và biểu tượng riêng. Quyết định của Thủ tướng Chính phủ đã quy định nhiệm vụ của Trường Đại học Vinh là: </a:t>
            </a:r>
            <a:r>
              <a:rPr lang="pt-BR" altLang="en-US" sz="2500" i="1">
                <a:latin typeface="Times New Roman" panose="02020603050405020304" pitchFamily="18" charset="0"/>
                <a:cs typeface="Times New Roman" panose="02020603050405020304" pitchFamily="18" charset="0"/>
              </a:rPr>
              <a:t>đào tạo giáo viên có trình độ đại học và từng bước mở thêm các ngành đào tạo khác phù hợp với khả năng của Trường và nhu cầu nhân lực của xã hội, nghiên cứu khoa học phục vụ phát triển kinh tế - xã hội.</a:t>
            </a:r>
            <a:r>
              <a:rPr lang="pt-BR" altLang="en-US" sz="2500">
                <a:latin typeface="Times New Roman" panose="02020603050405020304" pitchFamily="18" charset="0"/>
                <a:cs typeface="Times New Roman" panose="02020603050405020304" pitchFamily="18" charset="0"/>
              </a:rPr>
              <a:t> </a:t>
            </a:r>
            <a:endParaRPr lang="en-US" altLang="en-US" sz="2500">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endParaRPr lang="en-US" altLang="en-US" sz="2500">
              <a:latin typeface="Times New Roman" panose="02020603050405020304" pitchFamily="18" charset="0"/>
              <a:cs typeface="Times New Roman" panose="02020603050405020304" pitchFamily="18" charset="0"/>
            </a:endParaRPr>
          </a:p>
        </p:txBody>
      </p:sp>
      <p:sp>
        <p:nvSpPr>
          <p:cNvPr id="26627" name="Rectangle 4">
            <a:extLst>
              <a:ext uri="{FF2B5EF4-FFF2-40B4-BE49-F238E27FC236}">
                <a16:creationId xmlns:a16="http://schemas.microsoft.com/office/drawing/2014/main" id="{A209544B-C6AE-6A0B-0B26-9F0DDD32D485}"/>
              </a:ext>
            </a:extLst>
          </p:cNvPr>
          <p:cNvSpPr>
            <a:spLocks noChangeArrowheads="1"/>
          </p:cNvSpPr>
          <p:nvPr/>
        </p:nvSpPr>
        <p:spPr bwMode="auto">
          <a:xfrm>
            <a:off x="5502275" y="5029200"/>
            <a:ext cx="341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en-US" sz="2000" b="1" i="1">
                <a:solidFill>
                  <a:srgbClr val="0000FF"/>
                </a:solidFill>
              </a:rPr>
              <a:t>Logo của Trường Đại học Vinh</a:t>
            </a:r>
            <a:endParaRPr lang="en-US" altLang="en-US" sz="2000" b="1">
              <a:solidFill>
                <a:srgbClr val="0000FF"/>
              </a:solidFill>
            </a:endParaRPr>
          </a:p>
        </p:txBody>
      </p:sp>
      <p:pic>
        <p:nvPicPr>
          <p:cNvPr id="26628" name="Picture 6" descr="Logo TDH Vinh moi - nho">
            <a:extLst>
              <a:ext uri="{FF2B5EF4-FFF2-40B4-BE49-F238E27FC236}">
                <a16:creationId xmlns:a16="http://schemas.microsoft.com/office/drawing/2014/main" id="{FCB7D89F-77FE-2F8D-32EE-9F16DC6C3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267200"/>
            <a:ext cx="19018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5E09D952-6C59-D876-E36F-F8A482E1DEBA}"/>
              </a:ext>
            </a:extLst>
          </p:cNvPr>
          <p:cNvSpPr>
            <a:spLocks noGrp="1"/>
          </p:cNvSpPr>
          <p:nvPr>
            <p:ph idx="1"/>
          </p:nvPr>
        </p:nvSpPr>
        <p:spPr>
          <a:xfrm>
            <a:off x="609600" y="114300"/>
            <a:ext cx="10972800" cy="2209800"/>
          </a:xfrm>
        </p:spPr>
        <p:txBody>
          <a:bodyPr/>
          <a:lstStyle/>
          <a:p>
            <a:pPr marL="0" indent="0" algn="just" eaLnBrk="1" hangingPunct="1">
              <a:lnSpc>
                <a:spcPct val="90000"/>
              </a:lnSpc>
              <a:buFont typeface="Arial" panose="020B0604020202020204" pitchFamily="34" charset="0"/>
              <a:buNone/>
            </a:pPr>
            <a:r>
              <a:rPr lang="pt-BR" altLang="en-US" sz="2500">
                <a:latin typeface="Times New Roman" panose="02020603050405020304" pitchFamily="18" charset="0"/>
                <a:cs typeface="Times New Roman" panose="02020603050405020304" pitchFamily="18" charset="0"/>
              </a:rPr>
              <a:t>	Hiện nay, Nhà trường đào tạo nhiều bậc học, ngành học với </a:t>
            </a:r>
            <a:r>
              <a:rPr lang="pt-BR" altLang="en-US" sz="2500" b="1">
                <a:solidFill>
                  <a:srgbClr val="FF0000"/>
                </a:solidFill>
                <a:latin typeface="Times New Roman" panose="02020603050405020304" pitchFamily="18" charset="0"/>
                <a:cs typeface="Times New Roman" panose="02020603050405020304" pitchFamily="18" charset="0"/>
              </a:rPr>
              <a:t>17 chuyên ngành tiến sĩ, 38 chuyên ngành thạc sĩ</a:t>
            </a:r>
            <a:r>
              <a:rPr lang="pt-BR" altLang="en-US" sz="2500">
                <a:latin typeface="Times New Roman" panose="02020603050405020304" pitchFamily="18" charset="0"/>
                <a:cs typeface="Times New Roman" panose="02020603050405020304" pitchFamily="18" charset="0"/>
              </a:rPr>
              <a:t>; đào tạo </a:t>
            </a:r>
            <a:r>
              <a:rPr lang="pt-BR" altLang="en-US" sz="2500" b="1">
                <a:solidFill>
                  <a:srgbClr val="FF0000"/>
                </a:solidFill>
                <a:latin typeface="Times New Roman" panose="02020603050405020304" pitchFamily="18" charset="0"/>
                <a:cs typeface="Times New Roman" panose="02020603050405020304" pitchFamily="18" charset="0"/>
              </a:rPr>
              <a:t>63 ngành cử nhân, kỹ sư</a:t>
            </a:r>
            <a:r>
              <a:rPr lang="pt-BR" altLang="en-US" sz="2500">
                <a:latin typeface="Times New Roman" panose="02020603050405020304" pitchFamily="18" charset="0"/>
                <a:cs typeface="Times New Roman" panose="02020603050405020304" pitchFamily="18" charset="0"/>
              </a:rPr>
              <a:t>; đào tạo </a:t>
            </a:r>
            <a:r>
              <a:rPr lang="pt-BR" altLang="en-US" sz="2500" b="1">
                <a:solidFill>
                  <a:srgbClr val="0000FF"/>
                </a:solidFill>
                <a:latin typeface="Times New Roman" panose="02020603050405020304" pitchFamily="18" charset="0"/>
                <a:cs typeface="Times New Roman" panose="02020603050405020304" pitchFamily="18" charset="0"/>
              </a:rPr>
              <a:t>học sinh THPT chuyên</a:t>
            </a:r>
            <a:r>
              <a:rPr lang="pt-BR" altLang="en-US" sz="2500">
                <a:latin typeface="Times New Roman" panose="02020603050405020304" pitchFamily="18" charset="0"/>
                <a:cs typeface="Times New Roman" panose="02020603050405020304" pitchFamily="18" charset="0"/>
              </a:rPr>
              <a:t> với 7 môn chuyên </a:t>
            </a:r>
            <a:r>
              <a:rPr lang="pt-BR" altLang="en-US" sz="2500" i="1">
                <a:latin typeface="Times New Roman" panose="02020603050405020304" pitchFamily="18" charset="0"/>
                <a:cs typeface="Times New Roman" panose="02020603050405020304" pitchFamily="18" charset="0"/>
              </a:rPr>
              <a:t>(Toán, Vật lý, Hóa học, Tin học, Tiếng Anh, Sinh học, Ngữ văn)</a:t>
            </a:r>
            <a:r>
              <a:rPr lang="pt-BR" altLang="en-US" sz="2500">
                <a:latin typeface="Times New Roman" panose="02020603050405020304" pitchFamily="18" charset="0"/>
                <a:cs typeface="Times New Roman" panose="02020603050405020304" pitchFamily="18" charset="0"/>
              </a:rPr>
              <a:t>. Ngoài ra Trường còn giáo dục và đào tạo </a:t>
            </a:r>
            <a:r>
              <a:rPr lang="pt-BR" altLang="en-US" sz="2500" b="1">
                <a:solidFill>
                  <a:srgbClr val="0000FF"/>
                </a:solidFill>
                <a:latin typeface="Times New Roman" panose="02020603050405020304" pitchFamily="18" charset="0"/>
                <a:cs typeface="Times New Roman" panose="02020603050405020304" pitchFamily="18" charset="0"/>
              </a:rPr>
              <a:t>trẻ mầm non</a:t>
            </a:r>
            <a:r>
              <a:rPr lang="pt-BR" altLang="en-US" sz="2500">
                <a:latin typeface="Times New Roman" panose="02020603050405020304" pitchFamily="18" charset="0"/>
                <a:cs typeface="Times New Roman" panose="02020603050405020304" pitchFamily="18" charset="0"/>
              </a:rPr>
              <a:t> và </a:t>
            </a:r>
            <a:r>
              <a:rPr lang="pt-BR" altLang="en-US" sz="2500" b="1">
                <a:solidFill>
                  <a:srgbClr val="0000FF"/>
                </a:solidFill>
                <a:latin typeface="Times New Roman" panose="02020603050405020304" pitchFamily="18" charset="0"/>
                <a:cs typeface="Times New Roman" panose="02020603050405020304" pitchFamily="18" charset="0"/>
              </a:rPr>
              <a:t>học sinh bậc tiểu học, THCS</a:t>
            </a:r>
            <a:r>
              <a:rPr lang="pt-BR" altLang="en-US" sz="2500" b="1">
                <a:latin typeface="Times New Roman" panose="02020603050405020304" pitchFamily="18" charset="0"/>
                <a:cs typeface="Times New Roman" panose="02020603050405020304" pitchFamily="18" charset="0"/>
              </a:rPr>
              <a:t>.</a:t>
            </a:r>
            <a:endParaRPr lang="en-US" altLang="en-US" sz="2500" b="1">
              <a:latin typeface="Times New Roman" panose="02020603050405020304" pitchFamily="18" charset="0"/>
              <a:cs typeface="Times New Roman" panose="02020603050405020304" pitchFamily="18" charset="0"/>
            </a:endParaRPr>
          </a:p>
        </p:txBody>
      </p:sp>
      <p:sp>
        <p:nvSpPr>
          <p:cNvPr id="27651" name="Rectangle 3">
            <a:extLst>
              <a:ext uri="{FF2B5EF4-FFF2-40B4-BE49-F238E27FC236}">
                <a16:creationId xmlns:a16="http://schemas.microsoft.com/office/drawing/2014/main" id="{B4640EAE-4544-8F8A-BF22-BB0102250CD3}"/>
              </a:ext>
            </a:extLst>
          </p:cNvPr>
          <p:cNvSpPr>
            <a:spLocks noChangeArrowheads="1"/>
          </p:cNvSpPr>
          <p:nvPr/>
        </p:nvSpPr>
        <p:spPr bwMode="auto">
          <a:xfrm>
            <a:off x="2762250" y="6400800"/>
            <a:ext cx="678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en-US" sz="2000" b="1" i="1">
                <a:solidFill>
                  <a:srgbClr val="0000FF"/>
                </a:solidFill>
              </a:rPr>
              <a:t>Lễ khai giảng và tuyên dương sinh viên xuất sắc, sinh viên giỏi</a:t>
            </a:r>
            <a:endParaRPr lang="en-US" altLang="en-US" sz="2000" b="1">
              <a:solidFill>
                <a:srgbClr val="0000FF"/>
              </a:solidFill>
            </a:endParaRPr>
          </a:p>
        </p:txBody>
      </p:sp>
      <p:pic>
        <p:nvPicPr>
          <p:cNvPr id="27652" name="Picture 1">
            <a:extLst>
              <a:ext uri="{FF2B5EF4-FFF2-40B4-BE49-F238E27FC236}">
                <a16:creationId xmlns:a16="http://schemas.microsoft.com/office/drawing/2014/main" id="{CA4D2E15-5163-8AF0-D636-EFDEF8F57B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1625" y="1943100"/>
            <a:ext cx="65087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8CF8315E-A1EF-1FDE-E103-2A872F31A63E}"/>
              </a:ext>
            </a:extLst>
          </p:cNvPr>
          <p:cNvSpPr>
            <a:spLocks noGrp="1"/>
          </p:cNvSpPr>
          <p:nvPr>
            <p:ph idx="1"/>
          </p:nvPr>
        </p:nvSpPr>
        <p:spPr>
          <a:xfrm>
            <a:off x="685800" y="838200"/>
            <a:ext cx="10896600" cy="4953000"/>
          </a:xfrm>
        </p:spPr>
        <p:txBody>
          <a:bodyPr/>
          <a:lstStyle/>
          <a:p>
            <a:pPr marL="0" indent="0" algn="just" eaLnBrk="1" hangingPunct="1">
              <a:buFont typeface="Arial" panose="020B0604020202020204" pitchFamily="34" charset="0"/>
              <a:buNone/>
            </a:pPr>
            <a:r>
              <a:rPr lang="en-US" altLang="en-US" sz="2500">
                <a:latin typeface="Times New Roman" panose="02020603050405020304" pitchFamily="18" charset="0"/>
                <a:cs typeface="Times New Roman" panose="02020603050405020304" pitchFamily="18" charset="0"/>
              </a:rPr>
              <a:t>	T</a:t>
            </a:r>
            <a:r>
              <a:rPr lang="vi-VN" altLang="en-US" sz="2500">
                <a:latin typeface="Times New Roman" panose="02020603050405020304" pitchFamily="18" charset="0"/>
                <a:cs typeface="Times New Roman" panose="02020603050405020304" pitchFamily="18" charset="0"/>
              </a:rPr>
              <a:t>rải qua </a:t>
            </a:r>
            <a:r>
              <a:rPr lang="en-US" altLang="en-US" sz="2500">
                <a:latin typeface="Times New Roman" panose="02020603050405020304" pitchFamily="18" charset="0"/>
                <a:cs typeface="Times New Roman" panose="02020603050405020304" pitchFamily="18" charset="0"/>
              </a:rPr>
              <a:t>62</a:t>
            </a:r>
            <a:r>
              <a:rPr lang="vi-VN" altLang="en-US" sz="2500">
                <a:latin typeface="Times New Roman" panose="02020603050405020304" pitchFamily="18" charset="0"/>
                <a:cs typeface="Times New Roman" panose="02020603050405020304" pitchFamily="18" charset="0"/>
              </a:rPr>
              <a:t> năm xây dựng và phát triển, từ 17 cán bộ giảng dạy và một số cán bộ hành chính đầu tiên, đến nay Trường có </a:t>
            </a:r>
            <a:r>
              <a:rPr lang="vi-VN" altLang="en-US" sz="2500" b="1">
                <a:solidFill>
                  <a:srgbClr val="0000FF"/>
                </a:solidFill>
                <a:latin typeface="Times New Roman" panose="02020603050405020304" pitchFamily="18" charset="0"/>
                <a:cs typeface="Times New Roman" panose="02020603050405020304" pitchFamily="18" charset="0"/>
              </a:rPr>
              <a:t>1.0</a:t>
            </a:r>
            <a:r>
              <a:rPr lang="en-US" altLang="en-US" sz="2500" b="1">
                <a:solidFill>
                  <a:srgbClr val="0000FF"/>
                </a:solidFill>
                <a:latin typeface="Times New Roman" panose="02020603050405020304" pitchFamily="18" charset="0"/>
                <a:cs typeface="Times New Roman" panose="02020603050405020304" pitchFamily="18" charset="0"/>
              </a:rPr>
              <a:t>15</a:t>
            </a:r>
            <a:r>
              <a:rPr lang="vi-VN" altLang="en-US" sz="2500" b="1">
                <a:solidFill>
                  <a:srgbClr val="0000FF"/>
                </a:solidFill>
                <a:latin typeface="Times New Roman" panose="02020603050405020304" pitchFamily="18" charset="0"/>
                <a:cs typeface="Times New Roman" panose="02020603050405020304" pitchFamily="18" charset="0"/>
              </a:rPr>
              <a:t> cán bộ, viên chức</a:t>
            </a:r>
            <a:r>
              <a:rPr lang="vi-VN" altLang="en-US" sz="2500">
                <a:latin typeface="Times New Roman" panose="02020603050405020304" pitchFamily="18" charset="0"/>
                <a:cs typeface="Times New Roman" panose="02020603050405020304" pitchFamily="18" charset="0"/>
              </a:rPr>
              <a:t> </a:t>
            </a:r>
            <a:r>
              <a:rPr lang="vi-VN" altLang="en-US" sz="2500" i="1">
                <a:latin typeface="Times New Roman" panose="02020603050405020304" pitchFamily="18" charset="0"/>
                <a:cs typeface="Times New Roman" panose="02020603050405020304" pitchFamily="18" charset="0"/>
              </a:rPr>
              <a:t>(trong đó có 7</a:t>
            </a:r>
            <a:r>
              <a:rPr lang="en-US" altLang="en-US" sz="2500" i="1">
                <a:latin typeface="Times New Roman" panose="02020603050405020304" pitchFamily="18" charset="0"/>
                <a:cs typeface="Times New Roman" panose="02020603050405020304" pitchFamily="18" charset="0"/>
              </a:rPr>
              <a:t>13</a:t>
            </a:r>
            <a:r>
              <a:rPr lang="vi-VN" altLang="en-US" sz="2500" i="1">
                <a:latin typeface="Times New Roman" panose="02020603050405020304" pitchFamily="18" charset="0"/>
                <a:cs typeface="Times New Roman" panose="02020603050405020304" pitchFamily="18" charset="0"/>
              </a:rPr>
              <a:t> cán bộ giảng dạy), </a:t>
            </a:r>
            <a:r>
              <a:rPr lang="vi-VN" altLang="en-US" sz="2500" b="1">
                <a:solidFill>
                  <a:srgbClr val="0000FF"/>
                </a:solidFill>
                <a:latin typeface="Times New Roman" panose="02020603050405020304" pitchFamily="18" charset="0"/>
                <a:cs typeface="Times New Roman" panose="02020603050405020304" pitchFamily="18" charset="0"/>
              </a:rPr>
              <a:t>5</a:t>
            </a:r>
            <a:r>
              <a:rPr lang="en-US" altLang="en-US" sz="2500" b="1">
                <a:solidFill>
                  <a:srgbClr val="0000FF"/>
                </a:solidFill>
                <a:latin typeface="Times New Roman" panose="02020603050405020304" pitchFamily="18" charset="0"/>
                <a:cs typeface="Times New Roman" panose="02020603050405020304" pitchFamily="18" charset="0"/>
              </a:rPr>
              <a:t>4</a:t>
            </a:r>
            <a:r>
              <a:rPr lang="vi-VN" altLang="en-US" sz="2500" b="1">
                <a:solidFill>
                  <a:srgbClr val="0000FF"/>
                </a:solidFill>
                <a:latin typeface="Times New Roman" panose="02020603050405020304" pitchFamily="18" charset="0"/>
                <a:cs typeface="Times New Roman" panose="02020603050405020304" pitchFamily="18" charset="0"/>
              </a:rPr>
              <a:t> giảng viên cao cấp, </a:t>
            </a:r>
            <a:r>
              <a:rPr lang="en-US" altLang="en-US" sz="2500" b="1">
                <a:solidFill>
                  <a:srgbClr val="0000FF"/>
                </a:solidFill>
                <a:latin typeface="Times New Roman" panose="02020603050405020304" pitchFamily="18" charset="0"/>
                <a:cs typeface="Times New Roman" panose="02020603050405020304" pitchFamily="18" charset="0"/>
              </a:rPr>
              <a:t>3</a:t>
            </a:r>
            <a:r>
              <a:rPr lang="vi-VN" altLang="en-US" sz="2500" b="1">
                <a:solidFill>
                  <a:srgbClr val="0000FF"/>
                </a:solidFill>
                <a:latin typeface="Times New Roman" panose="02020603050405020304" pitchFamily="18" charset="0"/>
                <a:cs typeface="Times New Roman" panose="02020603050405020304" pitchFamily="18" charset="0"/>
              </a:rPr>
              <a:t> giáo sư, </a:t>
            </a:r>
            <a:r>
              <a:rPr lang="en-US" altLang="en-US" sz="2500" b="1">
                <a:solidFill>
                  <a:srgbClr val="0000FF"/>
                </a:solidFill>
                <a:latin typeface="Times New Roman" panose="02020603050405020304" pitchFamily="18" charset="0"/>
                <a:cs typeface="Times New Roman" panose="02020603050405020304" pitchFamily="18" charset="0"/>
              </a:rPr>
              <a:t>51 </a:t>
            </a:r>
            <a:r>
              <a:rPr lang="vi-VN" altLang="en-US" sz="2500" b="1">
                <a:solidFill>
                  <a:srgbClr val="0000FF"/>
                </a:solidFill>
                <a:latin typeface="Times New Roman" panose="02020603050405020304" pitchFamily="18" charset="0"/>
                <a:cs typeface="Times New Roman" panose="02020603050405020304" pitchFamily="18" charset="0"/>
              </a:rPr>
              <a:t>phó giáo sư, 2</a:t>
            </a:r>
            <a:r>
              <a:rPr lang="en-US" altLang="en-US" sz="2500" b="1">
                <a:solidFill>
                  <a:srgbClr val="0000FF"/>
                </a:solidFill>
                <a:latin typeface="Times New Roman" panose="02020603050405020304" pitchFamily="18" charset="0"/>
                <a:cs typeface="Times New Roman" panose="02020603050405020304" pitchFamily="18" charset="0"/>
              </a:rPr>
              <a:t>62</a:t>
            </a:r>
            <a:r>
              <a:rPr lang="vi-VN" altLang="en-US" sz="2500" b="1">
                <a:solidFill>
                  <a:srgbClr val="0000FF"/>
                </a:solidFill>
                <a:latin typeface="Times New Roman" panose="02020603050405020304" pitchFamily="18" charset="0"/>
                <a:cs typeface="Times New Roman" panose="02020603050405020304" pitchFamily="18" charset="0"/>
              </a:rPr>
              <a:t> tiến sĩ, </a:t>
            </a:r>
            <a:r>
              <a:rPr lang="en-US" altLang="en-US" sz="2500" b="1">
                <a:solidFill>
                  <a:srgbClr val="0000FF"/>
                </a:solidFill>
                <a:latin typeface="Times New Roman" panose="02020603050405020304" pitchFamily="18" charset="0"/>
                <a:cs typeface="Times New Roman" panose="02020603050405020304" pitchFamily="18" charset="0"/>
              </a:rPr>
              <a:t>470 </a:t>
            </a:r>
            <a:r>
              <a:rPr lang="vi-VN" altLang="en-US" sz="2500" b="1">
                <a:solidFill>
                  <a:srgbClr val="0000FF"/>
                </a:solidFill>
                <a:latin typeface="Times New Roman" panose="02020603050405020304" pitchFamily="18" charset="0"/>
                <a:cs typeface="Times New Roman" panose="02020603050405020304" pitchFamily="18" charset="0"/>
              </a:rPr>
              <a:t>thạc sĩ</a:t>
            </a:r>
            <a:r>
              <a:rPr lang="vi-VN" altLang="en-US" sz="2500">
                <a:latin typeface="Times New Roman" panose="02020603050405020304" pitchFamily="18" charset="0"/>
                <a:cs typeface="Times New Roman" panose="02020603050405020304" pitchFamily="18" charset="0"/>
              </a:rPr>
              <a:t>. Chất lượng cán bộ hiện nay của </a:t>
            </a:r>
            <a:r>
              <a:rPr lang="en-US" altLang="en-US" sz="2500">
                <a:latin typeface="Times New Roman" panose="02020603050405020304" pitchFamily="18" charset="0"/>
                <a:cs typeface="Times New Roman" panose="02020603050405020304" pitchFamily="18" charset="0"/>
              </a:rPr>
              <a:t>T</a:t>
            </a:r>
            <a:r>
              <a:rPr lang="vi-VN" altLang="en-US" sz="2500">
                <a:latin typeface="Times New Roman" panose="02020603050405020304" pitchFamily="18" charset="0"/>
                <a:cs typeface="Times New Roman" panose="02020603050405020304" pitchFamily="18" charset="0"/>
              </a:rPr>
              <a:t>rường đáp ứng và vượt mức bình quân chung của cả nước.</a:t>
            </a:r>
            <a:endParaRPr lang="en-US" altLang="en-US" sz="2500">
              <a:latin typeface="Times New Roman" panose="02020603050405020304" pitchFamily="18" charset="0"/>
              <a:cs typeface="Times New Roman" panose="02020603050405020304" pitchFamily="18" charset="0"/>
            </a:endParaRPr>
          </a:p>
          <a:p>
            <a:pPr marL="0" indent="0" algn="just" eaLnBrk="1" hangingPunct="1">
              <a:buFont typeface="Arial" panose="020B0604020202020204" pitchFamily="34" charset="0"/>
              <a:buNone/>
            </a:pPr>
            <a:r>
              <a:rPr lang="en-US" altLang="en-US" sz="2500" b="1">
                <a:latin typeface="Times New Roman" panose="02020603050405020304" pitchFamily="18" charset="0"/>
                <a:cs typeface="Times New Roman" panose="02020603050405020304" pitchFamily="18" charset="0"/>
              </a:rPr>
              <a:t>	</a:t>
            </a:r>
            <a:r>
              <a:rPr lang="en-US" altLang="en-US" sz="2500">
                <a:latin typeface="Times New Roman" panose="02020603050405020304" pitchFamily="18" charset="0"/>
                <a:cs typeface="Times New Roman" panose="02020603050405020304" pitchFamily="18" charset="0"/>
              </a:rPr>
              <a:t>Hiện tại, Trường có </a:t>
            </a:r>
            <a:r>
              <a:rPr lang="nb-NO" sz="2500">
                <a:latin typeface="Times New Roman" panose="02020603050405020304" pitchFamily="18" charset="0"/>
                <a:cs typeface="Times New Roman" panose="02020603050405020304" pitchFamily="18" charset="0"/>
              </a:rPr>
              <a:t>có </a:t>
            </a:r>
            <a:r>
              <a:rPr lang="nb-NO" sz="2500" b="1">
                <a:solidFill>
                  <a:srgbClr val="0000FF"/>
                </a:solidFill>
                <a:latin typeface="Times New Roman" panose="02020603050405020304" pitchFamily="18" charset="0"/>
                <a:cs typeface="Times New Roman" panose="02020603050405020304" pitchFamily="18" charset="0"/>
              </a:rPr>
              <a:t>3 trường thuộc</a:t>
            </a:r>
            <a:r>
              <a:rPr lang="nb-NO" sz="2500">
                <a:latin typeface="Times New Roman" panose="02020603050405020304" pitchFamily="18" charset="0"/>
                <a:cs typeface="Times New Roman" panose="02020603050405020304" pitchFamily="18" charset="0"/>
              </a:rPr>
              <a:t> </a:t>
            </a:r>
            <a:r>
              <a:rPr lang="nb-NO" sz="2500" i="1">
                <a:latin typeface="Times New Roman" panose="02020603050405020304" pitchFamily="18" charset="0"/>
                <a:cs typeface="Times New Roman" panose="02020603050405020304" pitchFamily="18" charset="0"/>
              </a:rPr>
              <a:t>(trong đó có 21 khoa cấp 3, 4 trung tâm cấp 3, 4 văn phòng cấp 3)</a:t>
            </a:r>
            <a:r>
              <a:rPr lang="nb-NO" sz="2500">
                <a:latin typeface="Times New Roman" panose="02020603050405020304" pitchFamily="18" charset="0"/>
                <a:cs typeface="Times New Roman" panose="02020603050405020304" pitchFamily="18" charset="0"/>
              </a:rPr>
              <a:t>, </a:t>
            </a:r>
            <a:r>
              <a:rPr lang="nb-NO" sz="2500" b="1">
                <a:solidFill>
                  <a:srgbClr val="0000FF"/>
                </a:solidFill>
                <a:latin typeface="Times New Roman" panose="02020603050405020304" pitchFamily="18" charset="0"/>
                <a:cs typeface="Times New Roman" panose="02020603050405020304" pitchFamily="18" charset="0"/>
              </a:rPr>
              <a:t>3 trường trực thuộc, 4 viện, 4 khoa, 19 phòng, ban, trung tâm, trạm</a:t>
            </a:r>
            <a:r>
              <a:rPr lang="nb-NO" sz="2500">
                <a:latin typeface="Times New Roman" panose="02020603050405020304" pitchFamily="18" charset="0"/>
                <a:cs typeface="Times New Roman" panose="02020603050405020304" pitchFamily="18" charset="0"/>
              </a:rPr>
              <a:t>; </a:t>
            </a:r>
            <a:r>
              <a:rPr lang="nb-NO" sz="2500" b="1">
                <a:solidFill>
                  <a:srgbClr val="0000FF"/>
                </a:solidFill>
                <a:latin typeface="Times New Roman" panose="02020603050405020304" pitchFamily="18" charset="0"/>
                <a:cs typeface="Times New Roman" panose="02020603050405020304" pitchFamily="18" charset="0"/>
              </a:rPr>
              <a:t>2 Văn phòng đại diện </a:t>
            </a:r>
            <a:r>
              <a:rPr lang="nb-NO" sz="2500">
                <a:latin typeface="Times New Roman" panose="02020603050405020304" pitchFamily="18" charset="0"/>
                <a:cs typeface="Times New Roman" panose="02020603050405020304" pitchFamily="18" charset="0"/>
              </a:rPr>
              <a:t>tại tỉnh Thanh Hóa và thành phố Hồ Chí Minh; Nhà xuất bản; Văn phòng Đảng - Hội đồng trường - Đoàn thể</a:t>
            </a:r>
            <a:r>
              <a:rPr lang="pt-BR" altLang="en-US" sz="2500">
                <a:latin typeface="Times New Roman" panose="02020603050405020304" pitchFamily="18" charset="0"/>
                <a:cs typeface="Times New Roman" panose="02020603050405020304" pitchFamily="18" charset="0"/>
              </a:rPr>
              <a:t>.</a:t>
            </a:r>
            <a:endParaRPr lang="en-US" altLang="en-US" sz="2500">
              <a:latin typeface="Times New Roman" panose="02020603050405020304" pitchFamily="18" charset="0"/>
              <a:cs typeface="Times New Roman" panose="02020603050405020304" pitchFamily="18" charset="0"/>
            </a:endParaRPr>
          </a:p>
        </p:txBody>
      </p:sp>
      <p:sp>
        <p:nvSpPr>
          <p:cNvPr id="32771" name="Title 1">
            <a:extLst>
              <a:ext uri="{FF2B5EF4-FFF2-40B4-BE49-F238E27FC236}">
                <a16:creationId xmlns:a16="http://schemas.microsoft.com/office/drawing/2014/main" id="{67E0B5D1-57F6-9743-656A-F917F933E631}"/>
              </a:ext>
            </a:extLst>
          </p:cNvPr>
          <p:cNvSpPr>
            <a:spLocks noGrp="1"/>
          </p:cNvSpPr>
          <p:nvPr>
            <p:ph type="title"/>
          </p:nvPr>
        </p:nvSpPr>
        <p:spPr>
          <a:xfrm>
            <a:off x="1981200" y="0"/>
            <a:ext cx="8229600" cy="905691"/>
          </a:xfrm>
        </p:spPr>
        <p:txBody>
          <a:bodyPr/>
          <a:lstStyle/>
          <a:p>
            <a:pPr algn="ctr" eaLnBrk="1" hangingPunct="1"/>
            <a:r>
              <a:rPr lang="en-US" altLang="en-US" sz="3200" b="1">
                <a:solidFill>
                  <a:srgbClr val="FF0000"/>
                </a:solidFill>
                <a:latin typeface="Times New Roman" panose="02020603050405020304" pitchFamily="18" charset="0"/>
                <a:cs typeface="Times New Roman" panose="02020603050405020304" pitchFamily="18" charset="0"/>
              </a:rPr>
              <a:t>TỔ CHỨC, ĐỘI NGŨ</a:t>
            </a:r>
          </a:p>
        </p:txBody>
      </p:sp>
      <p:pic>
        <p:nvPicPr>
          <p:cNvPr id="32772" name="Hình ảnh 2" descr="Ảnh có chứa cây, ngoài trời&#10;&#10;Mô tả được tạo tự động">
            <a:extLst>
              <a:ext uri="{FF2B5EF4-FFF2-40B4-BE49-F238E27FC236}">
                <a16:creationId xmlns:a16="http://schemas.microsoft.com/office/drawing/2014/main" id="{01FAB536-CD3D-FFAB-4151-B76E47A7C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338" b="11691"/>
          <a:stretch>
            <a:fillRect/>
          </a:stretch>
        </p:blipFill>
        <p:spPr bwMode="auto">
          <a:xfrm>
            <a:off x="0" y="4267200"/>
            <a:ext cx="12192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A29834A9-9444-8D92-8246-617D2A3E4479}"/>
              </a:ext>
            </a:extLst>
          </p:cNvPr>
          <p:cNvSpPr>
            <a:spLocks noGrp="1"/>
          </p:cNvSpPr>
          <p:nvPr>
            <p:ph type="title"/>
          </p:nvPr>
        </p:nvSpPr>
        <p:spPr>
          <a:xfrm>
            <a:off x="1981200" y="0"/>
            <a:ext cx="8229600" cy="990600"/>
          </a:xfrm>
        </p:spPr>
        <p:txBody>
          <a:bodyPr/>
          <a:lstStyle/>
          <a:p>
            <a:pPr algn="ctr" eaLnBrk="1" hangingPunct="1"/>
            <a:r>
              <a:rPr lang="en-US" altLang="en-US" sz="3200" b="1">
                <a:solidFill>
                  <a:srgbClr val="FF0000"/>
                </a:solidFill>
                <a:latin typeface="Times New Roman" panose="02020603050405020304" pitchFamily="18" charset="0"/>
                <a:cs typeface="Times New Roman" panose="02020603050405020304" pitchFamily="18" charset="0"/>
              </a:rPr>
              <a:t>TỔ CHỨC, ĐỘI NGŨ</a:t>
            </a:r>
          </a:p>
        </p:txBody>
      </p:sp>
      <p:pic>
        <p:nvPicPr>
          <p:cNvPr id="33795" name="Hình ảnh 3">
            <a:extLst>
              <a:ext uri="{FF2B5EF4-FFF2-40B4-BE49-F238E27FC236}">
                <a16:creationId xmlns:a16="http://schemas.microsoft.com/office/drawing/2014/main" id="{F337C016-EFF5-E7C1-5B2B-D0B6C2861A78}"/>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021138" y="1916113"/>
            <a:ext cx="41719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55E58671-7964-FD6F-34E2-C63FE9F91F15}"/>
              </a:ext>
            </a:extLst>
          </p:cNvPr>
          <p:cNvGraphicFramePr>
            <a:graphicFrameLocks noGrp="1"/>
          </p:cNvGraphicFramePr>
          <p:nvPr>
            <p:extLst>
              <p:ext uri="{D42A27DB-BD31-4B8C-83A1-F6EECF244321}">
                <p14:modId xmlns:p14="http://schemas.microsoft.com/office/powerpoint/2010/main" val="2222176315"/>
              </p:ext>
            </p:extLst>
          </p:nvPr>
        </p:nvGraphicFramePr>
        <p:xfrm>
          <a:off x="1676400" y="990600"/>
          <a:ext cx="8839201" cy="5348295"/>
        </p:xfrm>
        <a:graphic>
          <a:graphicData uri="http://schemas.openxmlformats.org/drawingml/2006/table">
            <a:tbl>
              <a:tblPr firstRow="1" firstCol="1" bandRow="1">
                <a:tableStyleId>{2D5ABB26-0587-4C30-8999-92F81FD0307C}</a:tableStyleId>
              </a:tblPr>
              <a:tblGrid>
                <a:gridCol w="514859">
                  <a:extLst>
                    <a:ext uri="{9D8B030D-6E8A-4147-A177-3AD203B41FA5}">
                      <a16:colId xmlns:a16="http://schemas.microsoft.com/office/drawing/2014/main" val="20000"/>
                    </a:ext>
                  </a:extLst>
                </a:gridCol>
                <a:gridCol w="2436300">
                  <a:extLst>
                    <a:ext uri="{9D8B030D-6E8A-4147-A177-3AD203B41FA5}">
                      <a16:colId xmlns:a16="http://schemas.microsoft.com/office/drawing/2014/main" val="20001"/>
                    </a:ext>
                  </a:extLst>
                </a:gridCol>
                <a:gridCol w="529134">
                  <a:extLst>
                    <a:ext uri="{9D8B030D-6E8A-4147-A177-3AD203B41FA5}">
                      <a16:colId xmlns:a16="http://schemas.microsoft.com/office/drawing/2014/main" val="20002"/>
                    </a:ext>
                  </a:extLst>
                </a:gridCol>
                <a:gridCol w="2414411">
                  <a:extLst>
                    <a:ext uri="{9D8B030D-6E8A-4147-A177-3AD203B41FA5}">
                      <a16:colId xmlns:a16="http://schemas.microsoft.com/office/drawing/2014/main" val="20003"/>
                    </a:ext>
                  </a:extLst>
                </a:gridCol>
                <a:gridCol w="551023">
                  <a:extLst>
                    <a:ext uri="{9D8B030D-6E8A-4147-A177-3AD203B41FA5}">
                      <a16:colId xmlns:a16="http://schemas.microsoft.com/office/drawing/2014/main" val="20004"/>
                    </a:ext>
                  </a:extLst>
                </a:gridCol>
                <a:gridCol w="2393474">
                  <a:extLst>
                    <a:ext uri="{9D8B030D-6E8A-4147-A177-3AD203B41FA5}">
                      <a16:colId xmlns:a16="http://schemas.microsoft.com/office/drawing/2014/main" val="20005"/>
                    </a:ext>
                  </a:extLst>
                </a:gridCol>
              </a:tblGrid>
              <a:tr h="356553">
                <a:tc gridSpan="2">
                  <a:txBody>
                    <a:bodyPr/>
                    <a:lstStyle/>
                    <a:p>
                      <a:pPr algn="ctr">
                        <a:lnSpc>
                          <a:spcPct val="130000"/>
                        </a:lnSpc>
                        <a:spcBef>
                          <a:spcPts val="200"/>
                        </a:spcBef>
                        <a:spcAft>
                          <a:spcPts val="0"/>
                        </a:spcAft>
                      </a:pPr>
                      <a:r>
                        <a:rPr lang="en-US" sz="1800" b="1">
                          <a:solidFill>
                            <a:srgbClr val="FF0000"/>
                          </a:solidFill>
                          <a:effectLst/>
                          <a:latin typeface="Times New Roman" panose="02020603050405020304" pitchFamily="18" charset="0"/>
                          <a:cs typeface="Times New Roman" panose="02020603050405020304" pitchFamily="18" charset="0"/>
                        </a:rPr>
                        <a:t>Trường/Khoa/Viện</a:t>
                      </a:r>
                      <a:endParaRPr lang="en-US" sz="1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lnSpc>
                          <a:spcPct val="130000"/>
                        </a:lnSpc>
                        <a:spcBef>
                          <a:spcPts val="200"/>
                        </a:spcBef>
                        <a:spcAft>
                          <a:spcPts val="0"/>
                        </a:spcAft>
                      </a:pPr>
                      <a:r>
                        <a:rPr lang="en-US" sz="1800" b="1">
                          <a:solidFill>
                            <a:srgbClr val="FF0000"/>
                          </a:solidFill>
                          <a:effectLst/>
                          <a:latin typeface="Times New Roman" panose="02020603050405020304" pitchFamily="18" charset="0"/>
                          <a:cs typeface="Times New Roman" panose="02020603050405020304" pitchFamily="18" charset="0"/>
                        </a:rPr>
                        <a:t>Phòng/Ban</a:t>
                      </a:r>
                      <a:endParaRPr lang="en-US" sz="1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lnSpc>
                          <a:spcPct val="130000"/>
                        </a:lnSpc>
                        <a:spcBef>
                          <a:spcPts val="200"/>
                        </a:spcBef>
                        <a:spcAft>
                          <a:spcPts val="0"/>
                        </a:spcAft>
                      </a:pPr>
                      <a:r>
                        <a:rPr lang="en-US" sz="1800" b="1">
                          <a:solidFill>
                            <a:srgbClr val="FF0000"/>
                          </a:solidFill>
                          <a:effectLst/>
                          <a:latin typeface="Times New Roman" panose="02020603050405020304" pitchFamily="18" charset="0"/>
                          <a:cs typeface="Times New Roman" panose="02020603050405020304" pitchFamily="18" charset="0"/>
                        </a:rPr>
                        <a:t>Trung tâm/Trạm</a:t>
                      </a:r>
                      <a:endParaRPr lang="en-US" sz="1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Trường Sư phạm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Phòng CTCT-HSSV</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Trung tâm ĐBCL</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2.</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Trường Kinh tế</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2.</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Phòng Đào tạo</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2.</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TT DV, HTSV&amp;QHDN</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3.</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Trường KHXH&amp;NV</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3.</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Phòng ĐT SĐH</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3.</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Trung tâm GDQP&amp;AN</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4.</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Viện KT&amp;CN</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4.</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Phòng HCTH</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4.</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Trung tâm GDTX</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5.</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Viện CN HS-MT</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5.</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Phòng KH&amp;HTQT</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5.</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Trung tâm KĐCLGD</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6.</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Viện NN&amp;TN</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6.</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Phòng KH-TC</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6.</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Trung tâm NC-KNST</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7.</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Viện NC&amp;ĐT TT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7.</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Phòng QT&amp;ĐT</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7.</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Trung tâm Nội trú</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8.</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Khoa GD Thể chất</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8.</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Phòng TCCB</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8.</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Trung tâm TH-TN</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9.</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Khoa GD Quốc phòng</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9.</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Phòng TTr-PC</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9.</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Thư</a:t>
                      </a:r>
                      <a:r>
                        <a:rPr lang="en-US" sz="1800" baseline="0">
                          <a:solidFill>
                            <a:srgbClr val="0000FF"/>
                          </a:solidFill>
                          <a:effectLst/>
                          <a:latin typeface="Times New Roman" panose="02020603050405020304" pitchFamily="18" charset="0"/>
                          <a:cs typeface="Times New Roman" panose="02020603050405020304" pitchFamily="18" charset="0"/>
                        </a:rPr>
                        <a:t> viện</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10.</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Khoa SP Ngoại ngữ</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10.</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VP Đảng -</a:t>
                      </a:r>
                      <a:r>
                        <a:rPr lang="en-US" sz="1800" baseline="0">
                          <a:solidFill>
                            <a:srgbClr val="0000FF"/>
                          </a:solidFill>
                          <a:effectLst/>
                          <a:latin typeface="Times New Roman" panose="02020603050405020304" pitchFamily="18" charset="0"/>
                          <a:cs typeface="Times New Roman" panose="02020603050405020304" pitchFamily="18" charset="0"/>
                        </a:rPr>
                        <a:t> H</a:t>
                      </a:r>
                      <a:r>
                        <a:rPr lang="en-US" sz="1800">
                          <a:solidFill>
                            <a:srgbClr val="0000FF"/>
                          </a:solidFill>
                          <a:effectLst/>
                          <a:latin typeface="Times New Roman" panose="02020603050405020304" pitchFamily="18" charset="0"/>
                          <a:cs typeface="Times New Roman" panose="02020603050405020304" pitchFamily="18" charset="0"/>
                        </a:rPr>
                        <a:t>ĐT - ĐT</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10.</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FF"/>
                          </a:solidFill>
                          <a:effectLst/>
                          <a:latin typeface="Times New Roman" panose="02020603050405020304" pitchFamily="18" charset="0"/>
                          <a:ea typeface="+mn-ea"/>
                          <a:cs typeface="Times New Roman" panose="02020603050405020304" pitchFamily="18" charset="0"/>
                        </a:rPr>
                        <a:t>Trạm Y tế</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11.</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Khoa Xây dựng</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11.</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Ban Quản lý Cơ sở II</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b="1" kern="1200">
                          <a:solidFill>
                            <a:srgbClr val="FF0000"/>
                          </a:solidFill>
                          <a:effectLst/>
                          <a:latin typeface="Times New Roman" panose="02020603050405020304" pitchFamily="18" charset="0"/>
                          <a:ea typeface="+mn-ea"/>
                          <a:cs typeface="Times New Roman" panose="02020603050405020304" pitchFamily="18" charset="0"/>
                        </a:rPr>
                        <a:t>Văn</a:t>
                      </a:r>
                      <a:r>
                        <a:rPr lang="en-US" sz="1800" b="1" kern="1200" baseline="0">
                          <a:solidFill>
                            <a:srgbClr val="FF0000"/>
                          </a:solidFill>
                          <a:effectLst/>
                          <a:latin typeface="Times New Roman" panose="02020603050405020304" pitchFamily="18" charset="0"/>
                          <a:ea typeface="+mn-ea"/>
                          <a:cs typeface="Times New Roman" panose="02020603050405020304" pitchFamily="18" charset="0"/>
                        </a:rPr>
                        <a:t> phòng đại diện</a:t>
                      </a:r>
                      <a:endParaRPr lang="en-US" sz="1800" b="1"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12.</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Trường THPT Chuyên</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12.</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Nhà Xuất bản</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 1.</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VPĐD</a:t>
                      </a:r>
                      <a:r>
                        <a:rPr lang="en-US" sz="1800" baseline="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tại TP. HCM</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13.</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pPr>
                      <a:r>
                        <a:rPr lang="en-US" sz="1800" kern="1200">
                          <a:solidFill>
                            <a:srgbClr val="0000FF"/>
                          </a:solidFill>
                          <a:effectLst/>
                          <a:latin typeface="Times New Roman" panose="02020603050405020304" pitchFamily="18" charset="0"/>
                          <a:ea typeface="+mn-ea"/>
                          <a:cs typeface="Times New Roman" panose="02020603050405020304" pitchFamily="18" charset="0"/>
                        </a:rPr>
                        <a:t>Trường Mầm non TH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13.</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FF"/>
                          </a:solidFill>
                          <a:effectLst/>
                          <a:latin typeface="Times New Roman" panose="02020603050405020304" pitchFamily="18" charset="0"/>
                          <a:ea typeface="+mn-ea"/>
                          <a:cs typeface="Times New Roman" panose="02020603050405020304" pitchFamily="18" charset="0"/>
                        </a:rPr>
                        <a:t>BQL Đề</a:t>
                      </a:r>
                      <a:r>
                        <a:rPr lang="en-US" sz="1800" kern="1200" baseline="0">
                          <a:solidFill>
                            <a:srgbClr val="0000FF"/>
                          </a:solidFill>
                          <a:effectLst/>
                          <a:latin typeface="Times New Roman" panose="02020603050405020304" pitchFamily="18" charset="0"/>
                          <a:ea typeface="+mn-ea"/>
                          <a:cs typeface="Times New Roman" panose="02020603050405020304" pitchFamily="18" charset="0"/>
                        </a:rPr>
                        <a:t> án NNQG</a:t>
                      </a:r>
                      <a:endParaRPr lang="en-US" sz="1800" kern="1200">
                        <a:solidFill>
                          <a:srgbClr val="0000FF"/>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cs typeface="Times New Roman" panose="02020603050405020304" pitchFamily="18" charset="0"/>
                        </a:rPr>
                        <a:t> 2.</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r>
                        <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VPĐD </a:t>
                      </a:r>
                      <a:r>
                        <a:rPr lang="en-US" sz="1800" baseline="0">
                          <a:solidFill>
                            <a:srgbClr val="0000FF"/>
                          </a:solidFill>
                          <a:effectLst/>
                          <a:latin typeface="Times New Roman" panose="02020603050405020304" pitchFamily="18" charset="0"/>
                          <a:cs typeface="Times New Roman" panose="02020603050405020304" pitchFamily="18" charset="0"/>
                        </a:rPr>
                        <a:t>tại Thanh Hóa</a:t>
                      </a: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356553">
                <a:tc>
                  <a:txBody>
                    <a:bodyPr/>
                    <a:lstStyle/>
                    <a:p>
                      <a:pPr algn="ctr">
                        <a:lnSpc>
                          <a:spcPct val="130000"/>
                        </a:lnSpc>
                        <a:spcBef>
                          <a:spcPts val="200"/>
                        </a:spcBef>
                        <a:spcAft>
                          <a:spcPts val="0"/>
                        </a:spcAft>
                      </a:pPr>
                      <a:r>
                        <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kern="1200">
                          <a:solidFill>
                            <a:srgbClr val="0000FF"/>
                          </a:solidFill>
                          <a:effectLst/>
                          <a:latin typeface="Times New Roman" panose="02020603050405020304" pitchFamily="18" charset="0"/>
                          <a:ea typeface="+mn-ea"/>
                          <a:cs typeface="Times New Roman" panose="02020603050405020304" pitchFamily="18" charset="0"/>
                        </a:rPr>
                        <a:t>Trường PT THSP</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200"/>
                        </a:spcBef>
                        <a:spcAft>
                          <a:spcPts val="0"/>
                        </a:spcAft>
                      </a:pP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kern="1200">
                        <a:solidFill>
                          <a:srgbClr val="0000FF"/>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30000"/>
                        </a:lnSpc>
                        <a:spcBef>
                          <a:spcPts val="200"/>
                        </a:spcBef>
                        <a:spcAft>
                          <a:spcPts val="0"/>
                        </a:spcAft>
                      </a:pPr>
                      <a:endParaRPr lang="en-US"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8AC50F1B-C6C2-777E-581D-35604C07C980}"/>
              </a:ext>
            </a:extLst>
          </p:cNvPr>
          <p:cNvSpPr>
            <a:spLocks noGrp="1"/>
          </p:cNvSpPr>
          <p:nvPr>
            <p:ph type="title"/>
          </p:nvPr>
        </p:nvSpPr>
        <p:spPr>
          <a:xfrm>
            <a:off x="1981200" y="0"/>
            <a:ext cx="8229600" cy="1143000"/>
          </a:xfrm>
        </p:spPr>
        <p:txBody>
          <a:body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DANH HIỆU, PHẦN THƯỞNG CAO QUÝ</a:t>
            </a:r>
          </a:p>
        </p:txBody>
      </p:sp>
      <p:sp>
        <p:nvSpPr>
          <p:cNvPr id="34819" name="Content Placeholder 2">
            <a:extLst>
              <a:ext uri="{FF2B5EF4-FFF2-40B4-BE49-F238E27FC236}">
                <a16:creationId xmlns:a16="http://schemas.microsoft.com/office/drawing/2014/main" id="{6565BFC3-52F9-AF38-1269-7BAE0BB15168}"/>
              </a:ext>
            </a:extLst>
          </p:cNvPr>
          <p:cNvSpPr>
            <a:spLocks noGrp="1"/>
          </p:cNvSpPr>
          <p:nvPr>
            <p:ph idx="1"/>
          </p:nvPr>
        </p:nvSpPr>
        <p:spPr>
          <a:xfrm>
            <a:off x="685800" y="990600"/>
            <a:ext cx="10896600" cy="2133600"/>
          </a:xfrm>
        </p:spPr>
        <p:txBody>
          <a:bodyPr/>
          <a:lstStyle/>
          <a:p>
            <a:pPr marL="0" indent="0" algn="just" eaLnBrk="1" hangingPunct="1">
              <a:buFont typeface="Arial" panose="020B0604020202020204" pitchFamily="34" charset="0"/>
              <a:buNone/>
            </a:pPr>
            <a:r>
              <a:rPr lang="en-US" altLang="en-US" sz="2500">
                <a:latin typeface="Times New Roman" panose="02020603050405020304" pitchFamily="18" charset="0"/>
                <a:cs typeface="Times New Roman" panose="02020603050405020304" pitchFamily="18" charset="0"/>
              </a:rPr>
              <a:t>	Ngày 11/07/2011, Thủ tướng Chính phủ đã có công văn số 1136/TTg-KGVX về việc bổ sung Trường Đại học Vinh vào </a:t>
            </a:r>
            <a:r>
              <a:rPr lang="en-US" altLang="en-US" sz="2500" b="1">
                <a:solidFill>
                  <a:srgbClr val="008000"/>
                </a:solidFill>
                <a:latin typeface="Times New Roman" panose="02020603050405020304" pitchFamily="18" charset="0"/>
                <a:cs typeface="Times New Roman" panose="02020603050405020304" pitchFamily="18" charset="0"/>
              </a:rPr>
              <a:t>danh sách xây dựng thành trường đại học trọng điểm</a:t>
            </a:r>
            <a:r>
              <a:rPr lang="en-US" altLang="en-US" sz="2500">
                <a:latin typeface="Times New Roman" panose="02020603050405020304" pitchFamily="18" charset="0"/>
                <a:cs typeface="Times New Roman" panose="02020603050405020304" pitchFamily="18" charset="0"/>
              </a:rPr>
              <a:t>.</a:t>
            </a:r>
          </a:p>
          <a:p>
            <a:pPr marL="0" indent="0" algn="just" eaLnBrk="1" hangingPunct="1">
              <a:buFont typeface="Arial" panose="020B0604020202020204" pitchFamily="34" charset="0"/>
              <a:buNone/>
            </a:pPr>
            <a:r>
              <a:rPr lang="en-US" altLang="en-US" sz="2500">
                <a:latin typeface="Times New Roman" panose="02020603050405020304" pitchFamily="18" charset="0"/>
                <a:cs typeface="Times New Roman" panose="02020603050405020304" pitchFamily="18" charset="0"/>
              </a:rPr>
              <a:t>	62 năm xây dựng và trưởng thành, Trường Đại học Vinh được tặng thưởng nhiều phần thưởng, danh hiệu cao quý:</a:t>
            </a:r>
          </a:p>
        </p:txBody>
      </p:sp>
      <p:pic>
        <p:nvPicPr>
          <p:cNvPr id="34820" name="Picture 4">
            <a:extLst>
              <a:ext uri="{FF2B5EF4-FFF2-40B4-BE49-F238E27FC236}">
                <a16:creationId xmlns:a16="http://schemas.microsoft.com/office/drawing/2014/main" id="{83690CF6-C054-5EB3-E126-859A8EA7C7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5850" y="3289300"/>
            <a:ext cx="9874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a:extLst>
              <a:ext uri="{FF2B5EF4-FFF2-40B4-BE49-F238E27FC236}">
                <a16:creationId xmlns:a16="http://schemas.microsoft.com/office/drawing/2014/main" id="{C2AF4E42-C32E-B0EB-EAD0-970CC1080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3286125"/>
            <a:ext cx="976313"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a:extLst>
              <a:ext uri="{FF2B5EF4-FFF2-40B4-BE49-F238E27FC236}">
                <a16:creationId xmlns:a16="http://schemas.microsoft.com/office/drawing/2014/main" id="{DB49F48A-ED32-CD30-6947-4F57BF020C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96275" y="3276600"/>
            <a:ext cx="290512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a:extLst>
              <a:ext uri="{FF2B5EF4-FFF2-40B4-BE49-F238E27FC236}">
                <a16:creationId xmlns:a16="http://schemas.microsoft.com/office/drawing/2014/main" id="{0E0BB707-BF0C-ED52-A1EB-3FC5BD3C60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273425"/>
            <a:ext cx="1144588"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8">
            <a:extLst>
              <a:ext uri="{FF2B5EF4-FFF2-40B4-BE49-F238E27FC236}">
                <a16:creationId xmlns:a16="http://schemas.microsoft.com/office/drawing/2014/main" id="{A0320B00-40DC-69B9-7083-980C6E019A3B}"/>
              </a:ext>
            </a:extLst>
          </p:cNvPr>
          <p:cNvSpPr txBox="1">
            <a:spLocks noChangeArrowheads="1"/>
          </p:cNvSpPr>
          <p:nvPr/>
        </p:nvSpPr>
        <p:spPr bwMode="auto">
          <a:xfrm>
            <a:off x="2209800" y="535305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FF0000"/>
                </a:solidFill>
              </a:rPr>
              <a:t>2009, 2014</a:t>
            </a:r>
          </a:p>
        </p:txBody>
      </p:sp>
      <p:sp>
        <p:nvSpPr>
          <p:cNvPr id="34825" name="TextBox 10">
            <a:extLst>
              <a:ext uri="{FF2B5EF4-FFF2-40B4-BE49-F238E27FC236}">
                <a16:creationId xmlns:a16="http://schemas.microsoft.com/office/drawing/2014/main" id="{96D5F9A6-7ACB-461B-893C-F1804C0BD8C4}"/>
              </a:ext>
            </a:extLst>
          </p:cNvPr>
          <p:cNvSpPr txBox="1">
            <a:spLocks noChangeArrowheads="1"/>
          </p:cNvSpPr>
          <p:nvPr/>
        </p:nvSpPr>
        <p:spPr bwMode="auto">
          <a:xfrm>
            <a:off x="6629400" y="4992688"/>
            <a:ext cx="1295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0000FF"/>
                </a:solidFill>
              </a:rPr>
              <a:t>2009, 2011, 2015</a:t>
            </a:r>
          </a:p>
        </p:txBody>
      </p:sp>
      <p:sp>
        <p:nvSpPr>
          <p:cNvPr id="34826" name="TextBox 11">
            <a:extLst>
              <a:ext uri="{FF2B5EF4-FFF2-40B4-BE49-F238E27FC236}">
                <a16:creationId xmlns:a16="http://schemas.microsoft.com/office/drawing/2014/main" id="{8F2FABCE-E2BF-E042-9FCA-E469CA93E14B}"/>
              </a:ext>
            </a:extLst>
          </p:cNvPr>
          <p:cNvSpPr txBox="1">
            <a:spLocks noChangeArrowheads="1"/>
          </p:cNvSpPr>
          <p:nvPr/>
        </p:nvSpPr>
        <p:spPr bwMode="auto">
          <a:xfrm>
            <a:off x="9067800" y="5521325"/>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FF0000"/>
                </a:solidFill>
              </a:rPr>
              <a:t>2007, 2019</a:t>
            </a:r>
          </a:p>
        </p:txBody>
      </p:sp>
      <p:sp>
        <p:nvSpPr>
          <p:cNvPr id="34827" name="TextBox 12">
            <a:extLst>
              <a:ext uri="{FF2B5EF4-FFF2-40B4-BE49-F238E27FC236}">
                <a16:creationId xmlns:a16="http://schemas.microsoft.com/office/drawing/2014/main" id="{5C4A1552-8483-AD35-B227-C1FC92AF53BC}"/>
              </a:ext>
            </a:extLst>
          </p:cNvPr>
          <p:cNvSpPr txBox="1">
            <a:spLocks noChangeArrowheads="1"/>
          </p:cNvSpPr>
          <p:nvPr/>
        </p:nvSpPr>
        <p:spPr bwMode="auto">
          <a:xfrm>
            <a:off x="1047750" y="4895850"/>
            <a:ext cx="952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0000FF"/>
                </a:solidFill>
              </a:rPr>
              <a:t>2004</a:t>
            </a:r>
          </a:p>
        </p:txBody>
      </p:sp>
      <p:sp>
        <p:nvSpPr>
          <p:cNvPr id="34828" name="Rectangle 9">
            <a:extLst>
              <a:ext uri="{FF2B5EF4-FFF2-40B4-BE49-F238E27FC236}">
                <a16:creationId xmlns:a16="http://schemas.microsoft.com/office/drawing/2014/main" id="{CA2C9449-DFC8-8BD2-F07F-2F4B31AEE27E}"/>
              </a:ext>
            </a:extLst>
          </p:cNvPr>
          <p:cNvSpPr>
            <a:spLocks noChangeArrowheads="1"/>
          </p:cNvSpPr>
          <p:nvPr/>
        </p:nvSpPr>
        <p:spPr bwMode="auto">
          <a:xfrm>
            <a:off x="6149975" y="6108700"/>
            <a:ext cx="4137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i="1">
                <a:solidFill>
                  <a:srgbClr val="CC0099"/>
                </a:solidFill>
              </a:rPr>
              <a:t>và nhiều phần thưởng cao quý khác…</a:t>
            </a:r>
          </a:p>
        </p:txBody>
      </p:sp>
      <p:pic>
        <p:nvPicPr>
          <p:cNvPr id="34829" name="Picture 1">
            <a:extLst>
              <a:ext uri="{FF2B5EF4-FFF2-40B4-BE49-F238E27FC236}">
                <a16:creationId xmlns:a16="http://schemas.microsoft.com/office/drawing/2014/main" id="{8AD29CA7-0D16-98CF-CE12-F8F165515D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33775" y="3316288"/>
            <a:ext cx="157162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0" name="TextBox 8">
            <a:extLst>
              <a:ext uri="{FF2B5EF4-FFF2-40B4-BE49-F238E27FC236}">
                <a16:creationId xmlns:a16="http://schemas.microsoft.com/office/drawing/2014/main" id="{3E72C22D-B880-43F0-7F16-E5A1FA60F5E5}"/>
              </a:ext>
            </a:extLst>
          </p:cNvPr>
          <p:cNvSpPr txBox="1">
            <a:spLocks noChangeArrowheads="1"/>
          </p:cNvSpPr>
          <p:nvPr/>
        </p:nvSpPr>
        <p:spPr bwMode="auto">
          <a:xfrm>
            <a:off x="3670300" y="5356225"/>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0000FF"/>
                </a:solidFill>
              </a:rPr>
              <a:t>1992, 2019</a:t>
            </a:r>
          </a:p>
        </p:txBody>
      </p:sp>
      <p:sp>
        <p:nvSpPr>
          <p:cNvPr id="2" name="Rectangle 1">
            <a:extLst>
              <a:ext uri="{FF2B5EF4-FFF2-40B4-BE49-F238E27FC236}">
                <a16:creationId xmlns:a16="http://schemas.microsoft.com/office/drawing/2014/main" id="{D0DDB5D2-FD60-43D8-65D0-DDF9BDE6D979}"/>
              </a:ext>
            </a:extLst>
          </p:cNvPr>
          <p:cNvSpPr/>
          <p:nvPr/>
        </p:nvSpPr>
        <p:spPr>
          <a:xfrm>
            <a:off x="8534400" y="5053013"/>
            <a:ext cx="838200" cy="1936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4832" name="Picture 16" descr="IMG-6252_2">
            <a:extLst>
              <a:ext uri="{FF2B5EF4-FFF2-40B4-BE49-F238E27FC236}">
                <a16:creationId xmlns:a16="http://schemas.microsoft.com/office/drawing/2014/main" id="{FA977632-D368-94A4-8E86-641EFBABCF20}"/>
              </a:ext>
            </a:extLst>
          </p:cNvPr>
          <p:cNvPicPr>
            <a:picLocks noChangeAspect="1" noChangeArrowheads="1"/>
          </p:cNvPicPr>
          <p:nvPr/>
        </p:nvPicPr>
        <p:blipFill>
          <a:blip r:embed="rId7">
            <a:lum contrast="40000"/>
            <a:extLst>
              <a:ext uri="{28A0092B-C50C-407E-A947-70E740481C1C}">
                <a14:useLocalDpi xmlns:a14="http://schemas.microsoft.com/office/drawing/2010/main" val="0"/>
              </a:ext>
            </a:extLst>
          </a:blip>
          <a:srcRect/>
          <a:stretch>
            <a:fillRect/>
          </a:stretch>
        </p:blipFill>
        <p:spPr bwMode="auto">
          <a:xfrm>
            <a:off x="5295900" y="3316288"/>
            <a:ext cx="881063"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TextBox 8">
            <a:extLst>
              <a:ext uri="{FF2B5EF4-FFF2-40B4-BE49-F238E27FC236}">
                <a16:creationId xmlns:a16="http://schemas.microsoft.com/office/drawing/2014/main" id="{274E5BFF-DED7-B24A-4DEE-D3E511D359BF}"/>
              </a:ext>
            </a:extLst>
          </p:cNvPr>
          <p:cNvSpPr txBox="1">
            <a:spLocks noChangeArrowheads="1"/>
          </p:cNvSpPr>
          <p:nvPr/>
        </p:nvSpPr>
        <p:spPr bwMode="auto">
          <a:xfrm>
            <a:off x="5105400" y="5343525"/>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FF0000"/>
                </a:solidFill>
              </a:rPr>
              <a:t>2019</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74F5E055-3490-78F5-6F91-372F4CEDBE87}"/>
              </a:ext>
            </a:extLst>
          </p:cNvPr>
          <p:cNvSpPr>
            <a:spLocks noGrp="1"/>
          </p:cNvSpPr>
          <p:nvPr>
            <p:ph type="title"/>
          </p:nvPr>
        </p:nvSpPr>
        <p:spPr>
          <a:xfrm>
            <a:off x="1981200" y="457200"/>
            <a:ext cx="8229600" cy="1143000"/>
          </a:xfrm>
        </p:spPr>
        <p:txBody>
          <a:bodyPr/>
          <a:lstStyle/>
          <a:p>
            <a:pPr eaLnBrk="1" hangingPunct="1"/>
            <a:r>
              <a:rPr lang="pt-BR" altLang="en-US" b="1">
                <a:solidFill>
                  <a:srgbClr val="FF0000"/>
                </a:solidFill>
                <a:latin typeface="Times New Roman" panose="02020603050405020304" pitchFamily="18" charset="0"/>
                <a:cs typeface="Times New Roman" panose="02020603050405020304" pitchFamily="18" charset="0"/>
              </a:rPr>
              <a:t>CƠ CẤU TỔ CHỨC</a:t>
            </a:r>
            <a:br>
              <a:rPr lang="pt-BR" altLang="en-US" b="1">
                <a:solidFill>
                  <a:srgbClr val="FF0000"/>
                </a:solidFill>
                <a:latin typeface="Times New Roman" panose="02020603050405020304" pitchFamily="18" charset="0"/>
                <a:cs typeface="Times New Roman" panose="02020603050405020304" pitchFamily="18" charset="0"/>
              </a:rPr>
            </a:br>
            <a:r>
              <a:rPr lang="en-US" altLang="en-US" sz="1800" b="1">
                <a:solidFill>
                  <a:srgbClr val="FF0000"/>
                </a:solidFill>
                <a:latin typeface="Times New Roman" panose="02020603050405020304" pitchFamily="18" charset="0"/>
                <a:cs typeface="Times New Roman" panose="02020603050405020304" pitchFamily="18" charset="0"/>
              </a:rPr>
              <a:t>¯¯¯¯¯¯¯¯¯¯¯¯¯¯¯¯¯¯¯¯¯¯¯¯¯</a:t>
            </a:r>
          </a:p>
        </p:txBody>
      </p:sp>
      <p:sp>
        <p:nvSpPr>
          <p:cNvPr id="25603" name="Content Placeholder 2">
            <a:extLst>
              <a:ext uri="{FF2B5EF4-FFF2-40B4-BE49-F238E27FC236}">
                <a16:creationId xmlns:a16="http://schemas.microsoft.com/office/drawing/2014/main" id="{673AD519-1B8A-E48E-876B-00F522B1B2B5}"/>
              </a:ext>
            </a:extLst>
          </p:cNvPr>
          <p:cNvSpPr>
            <a:spLocks noGrp="1"/>
          </p:cNvSpPr>
          <p:nvPr>
            <p:ph idx="1"/>
          </p:nvPr>
        </p:nvSpPr>
        <p:spPr>
          <a:xfrm>
            <a:off x="4495800" y="1646238"/>
            <a:ext cx="5791200" cy="4525962"/>
          </a:xfrm>
        </p:spPr>
        <p:txBody>
          <a:bodyPr/>
          <a:lstStyle/>
          <a:p>
            <a:pPr marL="0" indent="0" eaLnBrk="1" hangingPunct="1">
              <a:buFont typeface="Arial" panose="020B0604020202020204" pitchFamily="34" charset="0"/>
              <a:buNone/>
            </a:pPr>
            <a:r>
              <a:rPr lang="pt-BR" altLang="en-US">
                <a:solidFill>
                  <a:srgbClr val="0000FF"/>
                </a:solidFill>
                <a:latin typeface="Times New Roman" panose="02020603050405020304" pitchFamily="18" charset="0"/>
                <a:cs typeface="Times New Roman" panose="02020603050405020304" pitchFamily="18" charset="0"/>
              </a:rPr>
              <a:t>	- Đảng bộ</a:t>
            </a:r>
            <a:endParaRPr lang="en-US" altLang="en-US">
              <a:solidFill>
                <a:srgbClr val="0000FF"/>
              </a:solidFill>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pt-BR" altLang="en-US">
                <a:solidFill>
                  <a:srgbClr val="0000FF"/>
                </a:solidFill>
                <a:latin typeface="Times New Roman" panose="02020603050405020304" pitchFamily="18" charset="0"/>
                <a:cs typeface="Times New Roman" panose="02020603050405020304" pitchFamily="18" charset="0"/>
              </a:rPr>
              <a:t>	- Hội đồng trường</a:t>
            </a:r>
          </a:p>
          <a:p>
            <a:pPr marL="0" indent="0" eaLnBrk="1" hangingPunct="1">
              <a:buFont typeface="Arial" panose="020B0604020202020204" pitchFamily="34" charset="0"/>
              <a:buNone/>
            </a:pPr>
            <a:r>
              <a:rPr lang="pt-BR" altLang="en-US">
                <a:solidFill>
                  <a:srgbClr val="0000FF"/>
                </a:solidFill>
                <a:latin typeface="Times New Roman" panose="02020603050405020304" pitchFamily="18" charset="0"/>
                <a:cs typeface="Times New Roman" panose="02020603050405020304" pitchFamily="18" charset="0"/>
              </a:rPr>
              <a:t>	- Ban Giám hiệu</a:t>
            </a:r>
            <a:endParaRPr lang="en-US" altLang="en-US">
              <a:solidFill>
                <a:srgbClr val="0000FF"/>
              </a:solidFill>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pt-BR" altLang="en-US">
                <a:solidFill>
                  <a:srgbClr val="0000FF"/>
                </a:solidFill>
                <a:latin typeface="Times New Roman" panose="02020603050405020304" pitchFamily="18" charset="0"/>
                <a:cs typeface="Times New Roman" panose="02020603050405020304" pitchFamily="18" charset="0"/>
              </a:rPr>
              <a:t>	- Các tổ chức đoàn thể:</a:t>
            </a:r>
          </a:p>
          <a:p>
            <a:pPr marL="0" indent="0" eaLnBrk="1" hangingPunct="1">
              <a:buFont typeface="Arial" panose="020B0604020202020204" pitchFamily="34" charset="0"/>
              <a:buNone/>
            </a:pPr>
            <a:r>
              <a:rPr lang="pt-BR" altLang="en-US">
                <a:solidFill>
                  <a:srgbClr val="CC0099"/>
                </a:solidFill>
                <a:latin typeface="Times New Roman" panose="02020603050405020304" pitchFamily="18" charset="0"/>
                <a:cs typeface="Times New Roman" panose="02020603050405020304" pitchFamily="18" charset="0"/>
              </a:rPr>
              <a:t>		+ Công đoàn</a:t>
            </a:r>
            <a:endParaRPr lang="en-US" altLang="en-US">
              <a:solidFill>
                <a:srgbClr val="CC0099"/>
              </a:solidFill>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pt-BR" altLang="en-US">
                <a:solidFill>
                  <a:srgbClr val="CC0099"/>
                </a:solidFill>
                <a:latin typeface="Times New Roman" panose="02020603050405020304" pitchFamily="18" charset="0"/>
                <a:cs typeface="Times New Roman" panose="02020603050405020304" pitchFamily="18" charset="0"/>
              </a:rPr>
              <a:t>		+ Đoàn Thanh niên</a:t>
            </a:r>
            <a:endParaRPr lang="en-US" altLang="en-US">
              <a:solidFill>
                <a:srgbClr val="CC0099"/>
              </a:solidFill>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pt-BR" altLang="en-US">
                <a:solidFill>
                  <a:srgbClr val="CC0099"/>
                </a:solidFill>
                <a:latin typeface="Times New Roman" panose="02020603050405020304" pitchFamily="18" charset="0"/>
                <a:cs typeface="Times New Roman" panose="02020603050405020304" pitchFamily="18" charset="0"/>
              </a:rPr>
              <a:t>		+ Hội Sinh viên</a:t>
            </a:r>
            <a:endParaRPr lang="en-US" altLang="en-US">
              <a:solidFill>
                <a:srgbClr val="CC0099"/>
              </a:solidFill>
              <a:latin typeface="Times New Roman" panose="02020603050405020304" pitchFamily="18" charset="0"/>
              <a:cs typeface="Times New Roman" panose="02020603050405020304" pitchFamily="18" charset="0"/>
            </a:endParaRPr>
          </a:p>
          <a:p>
            <a:pPr marL="0" indent="0" eaLnBrk="1" hangingPunct="1">
              <a:buFont typeface="Arial" panose="020B0604020202020204" pitchFamily="34" charset="0"/>
              <a:buNone/>
            </a:pPr>
            <a:r>
              <a:rPr lang="pt-BR" altLang="en-US">
                <a:solidFill>
                  <a:srgbClr val="CC0099"/>
                </a:solidFill>
                <a:latin typeface="Times New Roman" panose="02020603050405020304" pitchFamily="18" charset="0"/>
                <a:cs typeface="Times New Roman" panose="02020603050405020304" pitchFamily="18" charset="0"/>
              </a:rPr>
              <a:t>		+ Hội Cựu chiến binh</a:t>
            </a:r>
            <a:endParaRPr lang="en-US" altLang="en-US">
              <a:solidFill>
                <a:srgbClr val="0000FF"/>
              </a:solidFill>
              <a:latin typeface="Times New Roman" panose="02020603050405020304" pitchFamily="18" charset="0"/>
              <a:cs typeface="Times New Roman" panose="02020603050405020304" pitchFamily="18" charset="0"/>
            </a:endParaRPr>
          </a:p>
        </p:txBody>
      </p:sp>
      <p:pic>
        <p:nvPicPr>
          <p:cNvPr id="35844" name="Picture 6" descr="Logo TDH Vinh moi - nho">
            <a:extLst>
              <a:ext uri="{FF2B5EF4-FFF2-40B4-BE49-F238E27FC236}">
                <a16:creationId xmlns:a16="http://schemas.microsoft.com/office/drawing/2014/main" id="{2DABEFA7-7A50-CF37-11AC-6104250B3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808163"/>
            <a:ext cx="31813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603">
                                            <p:txEl>
                                              <p:pRg st="4" end="4"/>
                                            </p:txEl>
                                          </p:spTgt>
                                        </p:tgtEl>
                                        <p:attrNameLst>
                                          <p:attrName>style.visibility</p:attrName>
                                        </p:attrNameLst>
                                      </p:cBhvr>
                                      <p:to>
                                        <p:strVal val="visible"/>
                                      </p:to>
                                    </p:set>
                                    <p:anim calcmode="lin" valueType="num">
                                      <p:cBhvr additive="base">
                                        <p:cTn id="29"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60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603">
                                            <p:txEl>
                                              <p:pRg st="5" end="5"/>
                                            </p:txEl>
                                          </p:spTgt>
                                        </p:tgtEl>
                                        <p:attrNameLst>
                                          <p:attrName>style.visibility</p:attrName>
                                        </p:attrNameLst>
                                      </p:cBhvr>
                                      <p:to>
                                        <p:strVal val="visible"/>
                                      </p:to>
                                    </p:set>
                                    <p:anim calcmode="lin" valueType="num">
                                      <p:cBhvr additive="base">
                                        <p:cTn id="33"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560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5603">
                                            <p:txEl>
                                              <p:pRg st="6" end="6"/>
                                            </p:txEl>
                                          </p:spTgt>
                                        </p:tgtEl>
                                        <p:attrNameLst>
                                          <p:attrName>style.visibility</p:attrName>
                                        </p:attrNameLst>
                                      </p:cBhvr>
                                      <p:to>
                                        <p:strVal val="visible"/>
                                      </p:to>
                                    </p:set>
                                    <p:anim calcmode="lin" valueType="num">
                                      <p:cBhvr additive="base">
                                        <p:cTn id="37"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5603">
                                            <p:txEl>
                                              <p:pRg st="7" end="7"/>
                                            </p:txEl>
                                          </p:spTgt>
                                        </p:tgtEl>
                                        <p:attrNameLst>
                                          <p:attrName>style.visibility</p:attrName>
                                        </p:attrNameLst>
                                      </p:cBhvr>
                                      <p:to>
                                        <p:strVal val="visible"/>
                                      </p:to>
                                    </p:set>
                                    <p:anim calcmode="lin" valueType="num">
                                      <p:cBhvr additive="base">
                                        <p:cTn id="41"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56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952206" y="243840"/>
            <a:ext cx="8795657" cy="1015663"/>
          </a:xfrm>
          <a:prstGeom prst="rect">
            <a:avLst/>
          </a:prstGeom>
          <a:noFill/>
        </p:spPr>
        <p:txBody>
          <a:bodyPr wrap="square" rtlCol="0">
            <a:spAutoFit/>
          </a:bodyPr>
          <a:lstStyle/>
          <a:p>
            <a:pPr algn="ctr"/>
            <a:r>
              <a:rPr lang="en-US" sz="3000" b="1">
                <a:solidFill>
                  <a:srgbClr val="FFFF00"/>
                </a:solidFill>
                <a:latin typeface="Times New Roman" panose="02020603050405020304" pitchFamily="18" charset="0"/>
                <a:cs typeface="Times New Roman" panose="02020603050405020304" pitchFamily="18" charset="0"/>
              </a:rPr>
              <a:t>ĐẠI HỘI ĐẠI BIỂU TOÀN QUỐC LẦN THỨ XIII CỦA ĐẢNG CỘNG SẢN VIỆT NAM</a:t>
            </a:r>
          </a:p>
        </p:txBody>
      </p:sp>
      <p:pic>
        <p:nvPicPr>
          <p:cNvPr id="6" name="Hình ảnh 5">
            <a:extLst>
              <a:ext uri="{FF2B5EF4-FFF2-40B4-BE49-F238E27FC236}">
                <a16:creationId xmlns:a16="http://schemas.microsoft.com/office/drawing/2014/main" id="{B0146264-AB93-40ED-A211-DB70AA84DD43}"/>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p:txBody>
          <a:bodyPr>
            <a:noAutofit/>
          </a:bodyPr>
          <a:lstStyle/>
          <a:p>
            <a:pPr algn="just">
              <a:lnSpc>
                <a:spcPct val="115000"/>
              </a:lnSpc>
              <a:spcAft>
                <a:spcPts val="1000"/>
              </a:spcAft>
            </a:pPr>
            <a:r>
              <a:rPr lang="en-US" sz="2500" b="1">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Mục tiêu tổng quát trong nhiệm kỳ Đại hội XIII:</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Nâng cao năng lực lãnh đạo, năng lực cầm quyền và sức chiến đấu của Đảng; xây dựng Đảng và hệ thống chính trị trong sạch, vững mạnh toàn diện; củng cố, tăng cường niềm tin của nhân dân đối với Đảng, Nhà nước, chế độ xã hội chủ nghĩa; khơi dậy khát vọng phát triển đất nước phồn vinh, hạnh phúc, phát huy ý chí và sức mạnh đại đoàn kết toàn dân tộc kết hợp với sức mạnh thời đại; đẩy mạnh </a:t>
            </a:r>
            <a:r>
              <a:rPr lang="en-US" sz="2500" spc="-3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toàn diện, đồng bộ công cuộc đổi mới, công nghiệp hóa, hiện đại hóa; xây dựng và bảo vệ vững chắc Tổ quốc, giữ vững môi trường hòa bình, ổn định; phấn đấu đến giữa thế kỷ XXI, nước ta trở thành nước phát triển, theo định hướng xã hội chủ nghĩa.</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69829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EDE10E8-FA8B-0E1C-EA4E-C9A589C8DE06}"/>
              </a:ext>
            </a:extLst>
          </p:cNvPr>
          <p:cNvSpPr>
            <a:spLocks noGrp="1"/>
          </p:cNvSpPr>
          <p:nvPr>
            <p:ph type="title"/>
          </p:nvPr>
        </p:nvSpPr>
        <p:spPr>
          <a:xfrm>
            <a:off x="4876800" y="457200"/>
            <a:ext cx="4648200" cy="1143000"/>
          </a:xfrm>
        </p:spPr>
        <p:txBody>
          <a:bodyPr/>
          <a:lstStyle/>
          <a:p>
            <a:pPr eaLnBrk="1" hangingPunct="1"/>
            <a:r>
              <a:rPr lang="en-US" altLang="en-US" sz="3500" b="1">
                <a:solidFill>
                  <a:srgbClr val="FF0000"/>
                </a:solidFill>
                <a:latin typeface="Times New Roman" panose="02020603050405020304" pitchFamily="18" charset="0"/>
              </a:rPr>
              <a:t>ĐẢNG BỘ</a:t>
            </a:r>
          </a:p>
        </p:txBody>
      </p:sp>
      <p:sp>
        <p:nvSpPr>
          <p:cNvPr id="36867" name="Rectangle 3">
            <a:extLst>
              <a:ext uri="{FF2B5EF4-FFF2-40B4-BE49-F238E27FC236}">
                <a16:creationId xmlns:a16="http://schemas.microsoft.com/office/drawing/2014/main" id="{BA2710F2-04B9-0283-643C-52C5060911E5}"/>
              </a:ext>
            </a:extLst>
          </p:cNvPr>
          <p:cNvSpPr>
            <a:spLocks noGrp="1"/>
          </p:cNvSpPr>
          <p:nvPr>
            <p:ph type="body" idx="1"/>
          </p:nvPr>
        </p:nvSpPr>
        <p:spPr>
          <a:xfrm>
            <a:off x="1066800" y="2198688"/>
            <a:ext cx="10058400" cy="1535112"/>
          </a:xfrm>
        </p:spPr>
        <p:txBody>
          <a:bodyPr anchor="ctr"/>
          <a:lstStyle/>
          <a:p>
            <a:pPr marL="0" indent="0" algn="just" eaLnBrk="1" hangingPunct="1">
              <a:buFont typeface="Arial" panose="020B0604020202020204" pitchFamily="34" charset="0"/>
              <a:buNone/>
            </a:pPr>
            <a:r>
              <a:rPr lang="en-US" altLang="en-US" sz="2500">
                <a:latin typeface="Times New Roman" panose="02020603050405020304" pitchFamily="18" charset="0"/>
              </a:rPr>
              <a:t>	Đảng bộ Trường là đảng bộ cơ sở, có 10 Đảng bộ bộ phận, 42 chi bộ và 5 ban xây dựng Đảng. Ban Chấp hành Đảng bộ khoá XXXII (2020 - 2025) có 18 uỷ viên, Ban Thường vụ Đảng uỷ có 5 uỷ viên. </a:t>
            </a:r>
            <a:r>
              <a:rPr lang="nl-NL" altLang="en-US" sz="2500">
                <a:latin typeface="Times New Roman" panose="02020603050405020304" pitchFamily="18" charset="0"/>
              </a:rPr>
              <a:t>Toàn Đảng bộ có 923 đảng viên, trong đó có 626 cán bộ, 297 sinh viên, học viên cao học.</a:t>
            </a:r>
            <a:endParaRPr lang="en-US" altLang="en-US" sz="2500">
              <a:latin typeface="Times New Roman" panose="02020603050405020304" pitchFamily="18" charset="0"/>
            </a:endParaRPr>
          </a:p>
        </p:txBody>
      </p:sp>
      <p:pic>
        <p:nvPicPr>
          <p:cNvPr id="36868" name="Picture 4" descr="Dang Ky">
            <a:extLst>
              <a:ext uri="{FF2B5EF4-FFF2-40B4-BE49-F238E27FC236}">
                <a16:creationId xmlns:a16="http://schemas.microsoft.com/office/drawing/2014/main" id="{0ECDBEE7-C54B-3DFC-F645-DAD2E4481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8588"/>
            <a:ext cx="27003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6">
            <a:extLst>
              <a:ext uri="{FF2B5EF4-FFF2-40B4-BE49-F238E27FC236}">
                <a16:creationId xmlns:a16="http://schemas.microsoft.com/office/drawing/2014/main" id="{A802911A-5E01-BE72-0E03-61693E006CF3}"/>
              </a:ext>
            </a:extLst>
          </p:cNvPr>
          <p:cNvSpPr txBox="1">
            <a:spLocks noChangeArrowheads="1"/>
          </p:cNvSpPr>
          <p:nvPr/>
        </p:nvSpPr>
        <p:spPr bwMode="auto">
          <a:xfrm>
            <a:off x="838200" y="4660900"/>
            <a:ext cx="43434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i="1">
                <a:solidFill>
                  <a:srgbClr val="009900"/>
                </a:solidFill>
                <a:latin typeface="Arial" panose="020B0604020202020204" pitchFamily="34" charset="0"/>
              </a:rPr>
              <a:t>Đại hội đại biểu Đảng bộ</a:t>
            </a:r>
          </a:p>
          <a:p>
            <a:pPr algn="ctr" eaLnBrk="1" hangingPunct="1">
              <a:spcBef>
                <a:spcPct val="0"/>
              </a:spcBef>
              <a:buFontTx/>
              <a:buNone/>
            </a:pPr>
            <a:r>
              <a:rPr lang="en-US" altLang="en-US" sz="1800" b="1" i="1">
                <a:solidFill>
                  <a:srgbClr val="009900"/>
                </a:solidFill>
                <a:latin typeface="Arial" panose="020B0604020202020204" pitchFamily="34" charset="0"/>
              </a:rPr>
              <a:t>Trường Đại học Vinh lần thứ XXXII</a:t>
            </a:r>
          </a:p>
          <a:p>
            <a:pPr algn="ctr" eaLnBrk="1" hangingPunct="1">
              <a:spcBef>
                <a:spcPct val="0"/>
              </a:spcBef>
              <a:buFontTx/>
              <a:buNone/>
            </a:pPr>
            <a:r>
              <a:rPr lang="en-US" altLang="en-US" sz="1800" b="1" i="1">
                <a:solidFill>
                  <a:srgbClr val="009900"/>
                </a:solidFill>
                <a:latin typeface="Arial" panose="020B0604020202020204" pitchFamily="34" charset="0"/>
              </a:rPr>
              <a:t>nhiệm kỳ 2020 - 2025</a:t>
            </a:r>
          </a:p>
        </p:txBody>
      </p:sp>
      <p:pic>
        <p:nvPicPr>
          <p:cNvPr id="36870" name="Picture 1">
            <a:extLst>
              <a:ext uri="{FF2B5EF4-FFF2-40B4-BE49-F238E27FC236}">
                <a16:creationId xmlns:a16="http://schemas.microsoft.com/office/drawing/2014/main" id="{B1ED7227-B0A9-E59A-72C5-6CAA2AF325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1925" y="3886200"/>
            <a:ext cx="481647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a:extLst>
              <a:ext uri="{FF2B5EF4-FFF2-40B4-BE49-F238E27FC236}">
                <a16:creationId xmlns:a16="http://schemas.microsoft.com/office/drawing/2014/main" id="{DE9C98C1-598F-3B55-B81B-1BE3D8CC9C52}"/>
              </a:ext>
            </a:extLst>
          </p:cNvPr>
          <p:cNvSpPr>
            <a:spLocks noChangeArrowheads="1"/>
          </p:cNvSpPr>
          <p:nvPr/>
        </p:nvSpPr>
        <p:spPr bwMode="auto">
          <a:xfrm>
            <a:off x="3000375" y="5070475"/>
            <a:ext cx="60960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500" b="1">
                <a:solidFill>
                  <a:srgbClr val="0000FF"/>
                </a:solidFill>
              </a:rPr>
              <a:t>TS. Nguyễn Ngọc Hiền</a:t>
            </a:r>
          </a:p>
          <a:p>
            <a:pPr algn="ctr" eaLnBrk="1" hangingPunct="1">
              <a:buFont typeface="Arial" panose="020B0604020202020204" pitchFamily="34" charset="0"/>
              <a:buNone/>
            </a:pPr>
            <a:r>
              <a:rPr lang="en-US" altLang="en-US" sz="2500" b="1" i="1">
                <a:solidFill>
                  <a:srgbClr val="008000"/>
                </a:solidFill>
              </a:rPr>
              <a:t>Bí thư Đảng ủy</a:t>
            </a:r>
          </a:p>
        </p:txBody>
      </p:sp>
      <p:pic>
        <p:nvPicPr>
          <p:cNvPr id="37891" name="Picture 4">
            <a:extLst>
              <a:ext uri="{FF2B5EF4-FFF2-40B4-BE49-F238E27FC236}">
                <a16:creationId xmlns:a16="http://schemas.microsoft.com/office/drawing/2014/main" id="{67307A93-0BAF-4BFF-3C39-E6ECC94AB7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1025" y="609600"/>
            <a:ext cx="3314700"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C37B461-7441-7F3C-136D-BB4058109E31}"/>
              </a:ext>
            </a:extLst>
          </p:cNvPr>
          <p:cNvSpPr txBox="1">
            <a:spLocks/>
          </p:cNvSpPr>
          <p:nvPr/>
        </p:nvSpPr>
        <p:spPr bwMode="auto">
          <a:xfrm>
            <a:off x="5154613" y="381000"/>
            <a:ext cx="464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500" b="1">
                <a:solidFill>
                  <a:srgbClr val="FF0000"/>
                </a:solidFill>
                <a:latin typeface="Times New Roman" panose="02020603050405020304" pitchFamily="18" charset="0"/>
              </a:rPr>
              <a:t>HỘI ĐỒNG TRƯỜNG</a:t>
            </a:r>
          </a:p>
        </p:txBody>
      </p:sp>
      <p:pic>
        <p:nvPicPr>
          <p:cNvPr id="38915" name="Picture 93" descr="Logo TDH Vinh moi - nho">
            <a:extLst>
              <a:ext uri="{FF2B5EF4-FFF2-40B4-BE49-F238E27FC236}">
                <a16:creationId xmlns:a16="http://schemas.microsoft.com/office/drawing/2014/main" id="{F14D2827-5E48-C4A6-62F0-19AD6B8F9D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63" y="153988"/>
            <a:ext cx="19018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a:extLst>
              <a:ext uri="{FF2B5EF4-FFF2-40B4-BE49-F238E27FC236}">
                <a16:creationId xmlns:a16="http://schemas.microsoft.com/office/drawing/2014/main" id="{C168A28F-9016-F7FF-B355-67B37F22C841}"/>
              </a:ext>
            </a:extLst>
          </p:cNvPr>
          <p:cNvSpPr txBox="1">
            <a:spLocks/>
          </p:cNvSpPr>
          <p:nvPr/>
        </p:nvSpPr>
        <p:spPr bwMode="auto">
          <a:xfrm>
            <a:off x="3352800" y="914400"/>
            <a:ext cx="7754938"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 typeface="Arial" panose="020B0604020202020204" pitchFamily="34" charset="0"/>
              <a:buNone/>
            </a:pPr>
            <a:r>
              <a:rPr lang="en-US" altLang="en-US" sz="2500">
                <a:latin typeface="Times New Roman" panose="02020603050405020304" pitchFamily="18" charset="0"/>
                <a:cs typeface="Times New Roman" panose="02020603050405020304" pitchFamily="18" charset="0"/>
              </a:rPr>
              <a:t>N</a:t>
            </a:r>
            <a:r>
              <a:rPr lang="vi-VN" altLang="en-US" sz="2500">
                <a:latin typeface="Times New Roman" panose="02020603050405020304" pitchFamily="18" charset="0"/>
                <a:cs typeface="Times New Roman" panose="02020603050405020304" pitchFamily="18" charset="0"/>
              </a:rPr>
              <a:t>gày </a:t>
            </a:r>
            <a:r>
              <a:rPr lang="en-US" altLang="en-US" sz="2500">
                <a:latin typeface="Times New Roman" panose="02020603050405020304" pitchFamily="18" charset="0"/>
                <a:cs typeface="Times New Roman" panose="02020603050405020304" pitchFamily="18" charset="0"/>
              </a:rPr>
              <a:t>19/6/2020</a:t>
            </a:r>
            <a:r>
              <a:rPr lang="vi-VN" altLang="en-US" sz="2500">
                <a:latin typeface="Times New Roman" panose="02020603050405020304" pitchFamily="18" charset="0"/>
                <a:cs typeface="Times New Roman" panose="02020603050405020304" pitchFamily="18" charset="0"/>
              </a:rPr>
              <a:t>, Bộ trưởng Bộ Giáo dục và Đào tạo đã ký Quyết định số 1</a:t>
            </a:r>
            <a:r>
              <a:rPr lang="en-US" altLang="en-US" sz="2500">
                <a:latin typeface="Times New Roman" panose="02020603050405020304" pitchFamily="18" charset="0"/>
                <a:cs typeface="Times New Roman" panose="02020603050405020304" pitchFamily="18" charset="0"/>
              </a:rPr>
              <a:t>626</a:t>
            </a:r>
            <a:r>
              <a:rPr lang="vi-VN" altLang="en-US" sz="2500">
                <a:latin typeface="Times New Roman" panose="02020603050405020304" pitchFamily="18" charset="0"/>
                <a:cs typeface="Times New Roman" panose="02020603050405020304" pitchFamily="18" charset="0"/>
              </a:rPr>
              <a:t>/QĐ-BGDĐT </a:t>
            </a:r>
            <a:r>
              <a:rPr lang="en-US" altLang="en-US" sz="2500">
                <a:latin typeface="Times New Roman" panose="02020603050405020304" pitchFamily="18" charset="0"/>
                <a:cs typeface="Times New Roman" panose="02020603050405020304" pitchFamily="18" charset="0"/>
              </a:rPr>
              <a:t>công nhận </a:t>
            </a:r>
            <a:r>
              <a:rPr lang="vi-VN" altLang="en-US" sz="2500">
                <a:latin typeface="Times New Roman" panose="02020603050405020304" pitchFamily="18" charset="0"/>
                <a:cs typeface="Times New Roman" panose="02020603050405020304" pitchFamily="18" charset="0"/>
              </a:rPr>
              <a:t>Hội đồng trường Trường Đại học Vinh nhiệm kỳ </a:t>
            </a:r>
            <a:r>
              <a:rPr lang="en-US" altLang="en-US" sz="2500">
                <a:latin typeface="Times New Roman" panose="02020603050405020304" pitchFamily="18" charset="0"/>
                <a:cs typeface="Times New Roman" panose="02020603050405020304" pitchFamily="18" charset="0"/>
              </a:rPr>
              <a:t>2020 - 2025 gồm 19 thành viên.</a:t>
            </a:r>
          </a:p>
        </p:txBody>
      </p:sp>
      <p:sp>
        <p:nvSpPr>
          <p:cNvPr id="38917" name="Text Box 6">
            <a:extLst>
              <a:ext uri="{FF2B5EF4-FFF2-40B4-BE49-F238E27FC236}">
                <a16:creationId xmlns:a16="http://schemas.microsoft.com/office/drawing/2014/main" id="{690151FD-C917-C057-92EA-220262E57FC0}"/>
              </a:ext>
            </a:extLst>
          </p:cNvPr>
          <p:cNvSpPr txBox="1">
            <a:spLocks noChangeArrowheads="1"/>
          </p:cNvSpPr>
          <p:nvPr/>
        </p:nvSpPr>
        <p:spPr bwMode="auto">
          <a:xfrm>
            <a:off x="457200" y="4037013"/>
            <a:ext cx="4267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i="1">
                <a:solidFill>
                  <a:srgbClr val="009900"/>
                </a:solidFill>
                <a:latin typeface="Arial" panose="020B0604020202020204" pitchFamily="34" charset="0"/>
              </a:rPr>
              <a:t>Hội đồng trường Trường Đại học Vinh nhiệm kỳ 2020 - 2025</a:t>
            </a:r>
          </a:p>
          <a:p>
            <a:pPr algn="ctr" eaLnBrk="1" hangingPunct="1">
              <a:spcBef>
                <a:spcPct val="0"/>
              </a:spcBef>
              <a:buFontTx/>
              <a:buNone/>
            </a:pPr>
            <a:r>
              <a:rPr lang="en-US" altLang="en-US" sz="1800" b="1" i="1">
                <a:solidFill>
                  <a:srgbClr val="009900"/>
                </a:solidFill>
                <a:latin typeface="Arial" panose="020B0604020202020204" pitchFamily="34" charset="0"/>
              </a:rPr>
              <a:t>đón nhận Quyết định công nhận</a:t>
            </a:r>
          </a:p>
          <a:p>
            <a:pPr algn="ctr" eaLnBrk="1" hangingPunct="1">
              <a:spcBef>
                <a:spcPct val="0"/>
              </a:spcBef>
              <a:buFontTx/>
              <a:buNone/>
            </a:pPr>
            <a:r>
              <a:rPr lang="en-US" altLang="en-US" sz="1800" b="1" i="1">
                <a:solidFill>
                  <a:srgbClr val="009900"/>
                </a:solidFill>
                <a:latin typeface="Arial" panose="020B0604020202020204" pitchFamily="34" charset="0"/>
              </a:rPr>
              <a:t>của Bộ trưởng Bộ GD&amp;ĐT</a:t>
            </a:r>
          </a:p>
        </p:txBody>
      </p:sp>
      <p:pic>
        <p:nvPicPr>
          <p:cNvPr id="38918" name="Picture 2">
            <a:extLst>
              <a:ext uri="{FF2B5EF4-FFF2-40B4-BE49-F238E27FC236}">
                <a16:creationId xmlns:a16="http://schemas.microsoft.com/office/drawing/2014/main" id="{412533DF-261A-8B8E-0AF5-67FF83527F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981325"/>
            <a:ext cx="5356225"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id="{96ED02BA-39B7-4935-E76E-FB56D17DC5BA}"/>
              </a:ext>
            </a:extLst>
          </p:cNvPr>
          <p:cNvSpPr>
            <a:spLocks noChangeArrowheads="1"/>
          </p:cNvSpPr>
          <p:nvPr/>
        </p:nvSpPr>
        <p:spPr bwMode="auto">
          <a:xfrm>
            <a:off x="3000375" y="5070475"/>
            <a:ext cx="60960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500" b="1">
                <a:solidFill>
                  <a:srgbClr val="0000FF"/>
                </a:solidFill>
              </a:rPr>
              <a:t>TS. Nguyễn Ngọc Hiền</a:t>
            </a:r>
          </a:p>
          <a:p>
            <a:pPr algn="ctr" eaLnBrk="1" hangingPunct="1">
              <a:buFont typeface="Arial" panose="020B0604020202020204" pitchFamily="34" charset="0"/>
              <a:buNone/>
            </a:pPr>
            <a:r>
              <a:rPr lang="en-US" altLang="en-US" sz="2500" b="1" i="1">
                <a:solidFill>
                  <a:srgbClr val="008000"/>
                </a:solidFill>
              </a:rPr>
              <a:t>Chủ tịch Hội đồng trường</a:t>
            </a:r>
          </a:p>
        </p:txBody>
      </p:sp>
      <p:pic>
        <p:nvPicPr>
          <p:cNvPr id="39939" name="Picture 4">
            <a:extLst>
              <a:ext uri="{FF2B5EF4-FFF2-40B4-BE49-F238E27FC236}">
                <a16:creationId xmlns:a16="http://schemas.microsoft.com/office/drawing/2014/main" id="{994BE2C6-6A70-A5CB-B5B4-56CE80C5AF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1025" y="609600"/>
            <a:ext cx="3314700"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1F21B6E-7F7A-3891-177F-B7972F56927C}"/>
              </a:ext>
            </a:extLst>
          </p:cNvPr>
          <p:cNvSpPr txBox="1">
            <a:spLocks/>
          </p:cNvSpPr>
          <p:nvPr/>
        </p:nvSpPr>
        <p:spPr bwMode="auto">
          <a:xfrm>
            <a:off x="4724400" y="798513"/>
            <a:ext cx="464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500" b="1">
                <a:solidFill>
                  <a:srgbClr val="FF0000"/>
                </a:solidFill>
                <a:latin typeface="Times New Roman" panose="02020603050405020304" pitchFamily="18" charset="0"/>
              </a:rPr>
              <a:t>BAN GIÁM HIỆU</a:t>
            </a:r>
          </a:p>
        </p:txBody>
      </p:sp>
      <p:pic>
        <p:nvPicPr>
          <p:cNvPr id="40963" name="Picture 93" descr="Logo TDH Vinh moi - nho">
            <a:extLst>
              <a:ext uri="{FF2B5EF4-FFF2-40B4-BE49-F238E27FC236}">
                <a16:creationId xmlns:a16="http://schemas.microsoft.com/office/drawing/2014/main" id="{E6742B5F-04DC-0828-9229-916F63739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13" y="152400"/>
            <a:ext cx="19018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Box 12">
            <a:extLst>
              <a:ext uri="{FF2B5EF4-FFF2-40B4-BE49-F238E27FC236}">
                <a16:creationId xmlns:a16="http://schemas.microsoft.com/office/drawing/2014/main" id="{E5946BF8-849E-00B9-C64B-A2E40AC52D49}"/>
              </a:ext>
            </a:extLst>
          </p:cNvPr>
          <p:cNvSpPr txBox="1">
            <a:spLocks noChangeArrowheads="1"/>
          </p:cNvSpPr>
          <p:nvPr/>
        </p:nvSpPr>
        <p:spPr bwMode="auto">
          <a:xfrm>
            <a:off x="5067300" y="5721350"/>
            <a:ext cx="26638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700" b="1">
                <a:solidFill>
                  <a:srgbClr val="0000FF"/>
                </a:solidFill>
              </a:rPr>
              <a:t>GS.TS. Nguyễn Huy Bằng</a:t>
            </a:r>
          </a:p>
          <a:p>
            <a:pPr algn="ctr" eaLnBrk="1" hangingPunct="1">
              <a:spcBef>
                <a:spcPct val="0"/>
              </a:spcBef>
              <a:buFontTx/>
              <a:buNone/>
            </a:pPr>
            <a:r>
              <a:rPr lang="en-US" altLang="en-US" sz="1700" b="1" i="1">
                <a:solidFill>
                  <a:srgbClr val="008000"/>
                </a:solidFill>
              </a:rPr>
              <a:t>Hiệu trưởng</a:t>
            </a:r>
          </a:p>
        </p:txBody>
      </p:sp>
      <p:sp>
        <p:nvSpPr>
          <p:cNvPr id="40966" name="TextBox 13">
            <a:extLst>
              <a:ext uri="{FF2B5EF4-FFF2-40B4-BE49-F238E27FC236}">
                <a16:creationId xmlns:a16="http://schemas.microsoft.com/office/drawing/2014/main" id="{6EE66139-5F95-16BA-23EB-5F3C8044FA9E}"/>
              </a:ext>
            </a:extLst>
          </p:cNvPr>
          <p:cNvSpPr txBox="1">
            <a:spLocks noChangeArrowheads="1"/>
          </p:cNvSpPr>
          <p:nvPr/>
        </p:nvSpPr>
        <p:spPr bwMode="auto">
          <a:xfrm>
            <a:off x="2120900" y="6130925"/>
            <a:ext cx="22748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700" b="1">
                <a:solidFill>
                  <a:srgbClr val="0000FF"/>
                </a:solidFill>
              </a:rPr>
              <a:t>TS. Trần Bá Tiến</a:t>
            </a:r>
          </a:p>
          <a:p>
            <a:pPr algn="ctr" eaLnBrk="1" hangingPunct="1">
              <a:spcBef>
                <a:spcPct val="0"/>
              </a:spcBef>
              <a:buFontTx/>
              <a:buNone/>
            </a:pPr>
            <a:r>
              <a:rPr lang="en-US" altLang="en-US" sz="1700" b="1" i="1">
                <a:solidFill>
                  <a:srgbClr val="008000"/>
                </a:solidFill>
              </a:rPr>
              <a:t>Phó Hiệu trưởng</a:t>
            </a:r>
          </a:p>
        </p:txBody>
      </p:sp>
      <p:pic>
        <p:nvPicPr>
          <p:cNvPr id="40967" name="Picture 12">
            <a:extLst>
              <a:ext uri="{FF2B5EF4-FFF2-40B4-BE49-F238E27FC236}">
                <a16:creationId xmlns:a16="http://schemas.microsoft.com/office/drawing/2014/main" id="{E97131F7-6BBE-9A00-77F2-131C2F2D26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517775"/>
            <a:ext cx="2403475"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Box 13">
            <a:extLst>
              <a:ext uri="{FF2B5EF4-FFF2-40B4-BE49-F238E27FC236}">
                <a16:creationId xmlns:a16="http://schemas.microsoft.com/office/drawing/2014/main" id="{3A58DEF3-3BA0-69FE-293F-A1651C1802A6}"/>
              </a:ext>
            </a:extLst>
          </p:cNvPr>
          <p:cNvSpPr txBox="1">
            <a:spLocks noChangeArrowheads="1"/>
          </p:cNvSpPr>
          <p:nvPr/>
        </p:nvSpPr>
        <p:spPr bwMode="auto">
          <a:xfrm>
            <a:off x="8337549" y="6130925"/>
            <a:ext cx="26638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700" b="1">
                <a:solidFill>
                  <a:srgbClr val="0000FF"/>
                </a:solidFill>
              </a:rPr>
              <a:t>PGS.TS. Nguyễn Thị Thu Cúc</a:t>
            </a:r>
          </a:p>
          <a:p>
            <a:pPr algn="ctr" eaLnBrk="1" hangingPunct="1">
              <a:spcBef>
                <a:spcPct val="0"/>
              </a:spcBef>
              <a:buFontTx/>
              <a:buNone/>
            </a:pPr>
            <a:r>
              <a:rPr lang="en-US" altLang="en-US" sz="1700" b="1" i="1">
                <a:solidFill>
                  <a:srgbClr val="008000"/>
                </a:solidFill>
              </a:rPr>
              <a:t>Phó Hiệu trưởng</a:t>
            </a:r>
          </a:p>
        </p:txBody>
      </p:sp>
      <p:pic>
        <p:nvPicPr>
          <p:cNvPr id="3" name="Hình ảnh 2" descr="Ảnh có chứa người, cà vạt, bộ đồ, người đàn ông&#10;&#10;Mô tả được tạo tự động">
            <a:extLst>
              <a:ext uri="{FF2B5EF4-FFF2-40B4-BE49-F238E27FC236}">
                <a16:creationId xmlns:a16="http://schemas.microsoft.com/office/drawing/2014/main" id="{02E9C8DC-67A6-240F-018C-948E54BBFA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599" y="2099491"/>
            <a:ext cx="2433637" cy="3475038"/>
          </a:xfrm>
          <a:prstGeom prst="rect">
            <a:avLst/>
          </a:prstGeom>
          <a:ln>
            <a:solidFill>
              <a:schemeClr val="accent1"/>
            </a:solidFill>
          </a:ln>
        </p:spPr>
      </p:pic>
      <p:pic>
        <p:nvPicPr>
          <p:cNvPr id="5" name="Hình ảnh 4" descr="Ảnh có chứa người, tạo dáng&#10;&#10;Mô tả được tạo tự động">
            <a:extLst>
              <a:ext uri="{FF2B5EF4-FFF2-40B4-BE49-F238E27FC236}">
                <a16:creationId xmlns:a16="http://schemas.microsoft.com/office/drawing/2014/main" id="{2D9BB895-7DD5-6F80-1E43-B66D7BB5C8D6}"/>
              </a:ext>
            </a:extLst>
          </p:cNvPr>
          <p:cNvPicPr>
            <a:picLocks noChangeAspect="1"/>
          </p:cNvPicPr>
          <p:nvPr/>
        </p:nvPicPr>
        <p:blipFill rotWithShape="1">
          <a:blip r:embed="rId5">
            <a:extLst>
              <a:ext uri="{28A0092B-C50C-407E-A947-70E740481C1C}">
                <a14:useLocalDpi xmlns:a14="http://schemas.microsoft.com/office/drawing/2010/main" val="0"/>
              </a:ext>
            </a:extLst>
          </a:blip>
          <a:srcRect l="3308" t="3174" r="51482" b="50000"/>
          <a:stretch/>
        </p:blipFill>
        <p:spPr>
          <a:xfrm>
            <a:off x="8462167" y="2498838"/>
            <a:ext cx="2414588" cy="349397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CE92A18-0DE6-80B9-BAC3-10B86E64FFBB}"/>
              </a:ext>
            </a:extLst>
          </p:cNvPr>
          <p:cNvSpPr>
            <a:spLocks noGrp="1"/>
          </p:cNvSpPr>
          <p:nvPr>
            <p:ph type="title"/>
          </p:nvPr>
        </p:nvSpPr>
        <p:spPr>
          <a:xfrm>
            <a:off x="4152900" y="463550"/>
            <a:ext cx="5105400" cy="1143000"/>
          </a:xfrm>
        </p:spPr>
        <p:txBody>
          <a:bodyPr/>
          <a:lstStyle/>
          <a:p>
            <a:pPr eaLnBrk="1" hangingPunct="1"/>
            <a:r>
              <a:rPr lang="en-US" altLang="en-US" sz="3500" b="1">
                <a:solidFill>
                  <a:srgbClr val="FF0000"/>
                </a:solidFill>
                <a:latin typeface="Times New Roman" panose="02020603050405020304" pitchFamily="18" charset="0"/>
              </a:rPr>
              <a:t>CÔNG ĐOÀN</a:t>
            </a:r>
          </a:p>
        </p:txBody>
      </p:sp>
      <p:sp>
        <p:nvSpPr>
          <p:cNvPr id="41987" name="Rectangle 3">
            <a:extLst>
              <a:ext uri="{FF2B5EF4-FFF2-40B4-BE49-F238E27FC236}">
                <a16:creationId xmlns:a16="http://schemas.microsoft.com/office/drawing/2014/main" id="{8DF46FD4-E08B-9E46-5E01-54D591E8FE99}"/>
              </a:ext>
            </a:extLst>
          </p:cNvPr>
          <p:cNvSpPr>
            <a:spLocks noGrp="1"/>
          </p:cNvSpPr>
          <p:nvPr>
            <p:ph type="body" idx="1"/>
          </p:nvPr>
        </p:nvSpPr>
        <p:spPr>
          <a:xfrm>
            <a:off x="1116013" y="2057400"/>
            <a:ext cx="10009187" cy="1535113"/>
          </a:xfrm>
        </p:spPr>
        <p:txBody>
          <a:bodyPr anchor="ctr"/>
          <a:lstStyle/>
          <a:p>
            <a:pPr marL="0" indent="0" algn="just" eaLnBrk="1" hangingPunct="1">
              <a:buFont typeface="Arial" panose="020B0604020202020204" pitchFamily="34" charset="0"/>
              <a:buNone/>
            </a:pPr>
            <a:r>
              <a:rPr lang="en-US" altLang="en-US" sz="2500">
                <a:latin typeface="Times New Roman" panose="02020603050405020304" pitchFamily="18" charset="0"/>
              </a:rPr>
              <a:t>	Công đoàn Trường Đại học Vinh là đơn vị trực thuộc Công đoàn Giáo dục Việt Nam, có 29 Công đoàn bộ phận. Ban Chấp hành Công đoàn trường khoá XXXIII (2017 - 2022) có 13 uỷ viên, Ban Thường vụ Công đoàn có 5 uỷ viên. </a:t>
            </a:r>
          </a:p>
        </p:txBody>
      </p:sp>
      <p:pic>
        <p:nvPicPr>
          <p:cNvPr id="41988" name="Picture 7" descr="0_Bieu_trung_6_jpg">
            <a:extLst>
              <a:ext uri="{FF2B5EF4-FFF2-40B4-BE49-F238E27FC236}">
                <a16:creationId xmlns:a16="http://schemas.microsoft.com/office/drawing/2014/main" id="{E3B14DC2-0480-E635-5BCB-447EC2FD4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0650"/>
            <a:ext cx="17732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10">
            <a:extLst>
              <a:ext uri="{FF2B5EF4-FFF2-40B4-BE49-F238E27FC236}">
                <a16:creationId xmlns:a16="http://schemas.microsoft.com/office/drawing/2014/main" id="{EB957E27-B987-9ACA-72BD-AC1340CE0C9A}"/>
              </a:ext>
            </a:extLst>
          </p:cNvPr>
          <p:cNvSpPr txBox="1">
            <a:spLocks noChangeArrowheads="1"/>
          </p:cNvSpPr>
          <p:nvPr/>
        </p:nvSpPr>
        <p:spPr bwMode="auto">
          <a:xfrm>
            <a:off x="6134100" y="4916488"/>
            <a:ext cx="49911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i="1">
                <a:solidFill>
                  <a:srgbClr val="009900"/>
                </a:solidFill>
                <a:latin typeface="Arial" panose="020B0604020202020204" pitchFamily="34" charset="0"/>
              </a:rPr>
              <a:t>Ban Chấp hành Công đoàn</a:t>
            </a:r>
          </a:p>
          <a:p>
            <a:pPr algn="ctr" eaLnBrk="1" hangingPunct="1">
              <a:spcBef>
                <a:spcPct val="0"/>
              </a:spcBef>
              <a:buFontTx/>
              <a:buNone/>
            </a:pPr>
            <a:r>
              <a:rPr lang="en-US" altLang="en-US" sz="1800" b="1" i="1">
                <a:solidFill>
                  <a:srgbClr val="009900"/>
                </a:solidFill>
                <a:latin typeface="Arial" panose="020B0604020202020204" pitchFamily="34" charset="0"/>
              </a:rPr>
              <a:t>Trường Đại học Vinh nhiệm kỳ 2017 - 2022</a:t>
            </a:r>
          </a:p>
        </p:txBody>
      </p:sp>
      <p:pic>
        <p:nvPicPr>
          <p:cNvPr id="41990" name="Picture 1">
            <a:extLst>
              <a:ext uri="{FF2B5EF4-FFF2-40B4-BE49-F238E27FC236}">
                <a16:creationId xmlns:a16="http://schemas.microsoft.com/office/drawing/2014/main" id="{3B3B4346-3F25-11E3-02B0-CBD5D7723D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810000"/>
            <a:ext cx="40386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AB701F6-9AE3-B258-4E9B-3E3C7F2CF6BA}"/>
              </a:ext>
            </a:extLst>
          </p:cNvPr>
          <p:cNvSpPr>
            <a:spLocks noChangeArrowheads="1"/>
          </p:cNvSpPr>
          <p:nvPr/>
        </p:nvSpPr>
        <p:spPr bwMode="auto">
          <a:xfrm>
            <a:off x="2971800" y="5070475"/>
            <a:ext cx="60960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500" b="1">
                <a:solidFill>
                  <a:srgbClr val="0000FF"/>
                </a:solidFill>
              </a:rPr>
              <a:t>TS. Phạm Thị Bình</a:t>
            </a:r>
          </a:p>
          <a:p>
            <a:pPr algn="ctr" eaLnBrk="1" hangingPunct="1">
              <a:buFont typeface="Arial" panose="020B0604020202020204" pitchFamily="34" charset="0"/>
              <a:buNone/>
            </a:pPr>
            <a:r>
              <a:rPr lang="en-US" altLang="en-US" sz="2500" b="1" i="1">
                <a:solidFill>
                  <a:srgbClr val="008000"/>
                </a:solidFill>
              </a:rPr>
              <a:t>Chủ tịch Công đoàn</a:t>
            </a:r>
          </a:p>
        </p:txBody>
      </p:sp>
      <p:pic>
        <p:nvPicPr>
          <p:cNvPr id="43011" name="Picture 3">
            <a:extLst>
              <a:ext uri="{FF2B5EF4-FFF2-40B4-BE49-F238E27FC236}">
                <a16:creationId xmlns:a16="http://schemas.microsoft.com/office/drawing/2014/main" id="{024646BF-9028-38B7-1BCA-32B7290E69E4}"/>
              </a:ext>
            </a:extLst>
          </p:cNvPr>
          <p:cNvPicPr>
            <a:picLocks noChangeAspect="1"/>
          </p:cNvPicPr>
          <p:nvPr/>
        </p:nvPicPr>
        <p:blipFill>
          <a:blip r:embed="rId2">
            <a:extLst>
              <a:ext uri="{28A0092B-C50C-407E-A947-70E740481C1C}">
                <a14:useLocalDpi xmlns:a14="http://schemas.microsoft.com/office/drawing/2010/main" val="0"/>
              </a:ext>
            </a:extLst>
          </a:blip>
          <a:srcRect t="7599"/>
          <a:stretch>
            <a:fillRect/>
          </a:stretch>
        </p:blipFill>
        <p:spPr bwMode="auto">
          <a:xfrm>
            <a:off x="4470400" y="762000"/>
            <a:ext cx="3098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ED30032-BE50-5AF0-7CD3-CB171420A393}"/>
              </a:ext>
            </a:extLst>
          </p:cNvPr>
          <p:cNvSpPr>
            <a:spLocks noGrp="1"/>
          </p:cNvSpPr>
          <p:nvPr>
            <p:ph type="title"/>
          </p:nvPr>
        </p:nvSpPr>
        <p:spPr>
          <a:xfrm>
            <a:off x="3924300" y="381000"/>
            <a:ext cx="5105400" cy="1143000"/>
          </a:xfrm>
        </p:spPr>
        <p:txBody>
          <a:bodyPr/>
          <a:lstStyle/>
          <a:p>
            <a:pPr eaLnBrk="1" hangingPunct="1"/>
            <a:r>
              <a:rPr lang="en-US" altLang="en-US" sz="3500" b="1">
                <a:solidFill>
                  <a:srgbClr val="FF0000"/>
                </a:solidFill>
                <a:latin typeface="Times New Roman" panose="02020603050405020304" pitchFamily="18" charset="0"/>
              </a:rPr>
              <a:t>ĐOÀN THANH NIÊN</a:t>
            </a:r>
          </a:p>
        </p:txBody>
      </p:sp>
      <p:sp>
        <p:nvSpPr>
          <p:cNvPr id="44035" name="Rectangle 3">
            <a:extLst>
              <a:ext uri="{FF2B5EF4-FFF2-40B4-BE49-F238E27FC236}">
                <a16:creationId xmlns:a16="http://schemas.microsoft.com/office/drawing/2014/main" id="{51BD4166-0A94-9563-C837-47E9E646C167}"/>
              </a:ext>
            </a:extLst>
          </p:cNvPr>
          <p:cNvSpPr>
            <a:spLocks noGrp="1"/>
          </p:cNvSpPr>
          <p:nvPr>
            <p:ph type="body" idx="1"/>
          </p:nvPr>
        </p:nvSpPr>
        <p:spPr>
          <a:xfrm>
            <a:off x="1066800" y="1981200"/>
            <a:ext cx="10058400" cy="1752600"/>
          </a:xfrm>
        </p:spPr>
        <p:txBody>
          <a:bodyPr anchor="ctr"/>
          <a:lstStyle/>
          <a:p>
            <a:pPr marL="0" indent="0" algn="just" eaLnBrk="1" hangingPunct="1">
              <a:buFont typeface="Arial" panose="020B0604020202020204" pitchFamily="34" charset="0"/>
              <a:buNone/>
            </a:pPr>
            <a:r>
              <a:rPr lang="en-US" altLang="en-US" sz="2500">
                <a:latin typeface="Times New Roman" panose="02020603050405020304" pitchFamily="18" charset="0"/>
              </a:rPr>
              <a:t>	Đoàn TNCS Hồ Chí Minh Trường Đại học Vinh là đơn vị trực thuộc Tỉnh đoàn Nghệ An, có 6 Đoàn viện, 7 liên chi đoàn, 1 Đoàn trường và 2 chi đoàn trực thuộc. Ban Chấp hành Đoàn trường khoá XXX (2017 - 2022) có 27 uỷ viên, Ban Thường vụ Đoàn trường có 9 uỷ viên. </a:t>
            </a:r>
          </a:p>
        </p:txBody>
      </p:sp>
      <p:sp>
        <p:nvSpPr>
          <p:cNvPr id="44036" name="Text Box 6">
            <a:extLst>
              <a:ext uri="{FF2B5EF4-FFF2-40B4-BE49-F238E27FC236}">
                <a16:creationId xmlns:a16="http://schemas.microsoft.com/office/drawing/2014/main" id="{8D1F8A07-D2BD-F156-F3BB-858205880A96}"/>
              </a:ext>
            </a:extLst>
          </p:cNvPr>
          <p:cNvSpPr txBox="1">
            <a:spLocks noChangeArrowheads="1"/>
          </p:cNvSpPr>
          <p:nvPr/>
        </p:nvSpPr>
        <p:spPr bwMode="auto">
          <a:xfrm>
            <a:off x="6781800" y="4802188"/>
            <a:ext cx="3810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i="1">
                <a:solidFill>
                  <a:srgbClr val="009900"/>
                </a:solidFill>
                <a:latin typeface="Arial" panose="020B0604020202020204" pitchFamily="34" charset="0"/>
              </a:rPr>
              <a:t>Lễ ra quân</a:t>
            </a:r>
          </a:p>
          <a:p>
            <a:pPr algn="ctr" eaLnBrk="1" hangingPunct="1">
              <a:spcBef>
                <a:spcPct val="0"/>
              </a:spcBef>
              <a:buFontTx/>
              <a:buNone/>
            </a:pPr>
            <a:r>
              <a:rPr lang="en-US" altLang="en-US" sz="1800" b="1" i="1">
                <a:solidFill>
                  <a:srgbClr val="009900"/>
                </a:solidFill>
                <a:latin typeface="Arial" panose="020B0604020202020204" pitchFamily="34" charset="0"/>
              </a:rPr>
              <a:t>Chiến dịch Sinh viên tình nguyện hè năm 2020</a:t>
            </a:r>
          </a:p>
        </p:txBody>
      </p:sp>
      <p:pic>
        <p:nvPicPr>
          <p:cNvPr id="44037" name="Picture 7" descr="Doan TN (1)">
            <a:extLst>
              <a:ext uri="{FF2B5EF4-FFF2-40B4-BE49-F238E27FC236}">
                <a16:creationId xmlns:a16="http://schemas.microsoft.com/office/drawing/2014/main" id="{5776C33C-9C28-CFFD-8C1B-2799C1509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7150"/>
            <a:ext cx="1422400"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
            <a:extLst>
              <a:ext uri="{FF2B5EF4-FFF2-40B4-BE49-F238E27FC236}">
                <a16:creationId xmlns:a16="http://schemas.microsoft.com/office/drawing/2014/main" id="{D3D02A81-6556-085D-EAFC-7FB6B7F74B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68738"/>
            <a:ext cx="43434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3FCBB61-D66A-2148-F9A2-6D1A94F63028}"/>
              </a:ext>
            </a:extLst>
          </p:cNvPr>
          <p:cNvSpPr>
            <a:spLocks noChangeArrowheads="1"/>
          </p:cNvSpPr>
          <p:nvPr/>
        </p:nvSpPr>
        <p:spPr bwMode="auto">
          <a:xfrm>
            <a:off x="2971800" y="5070475"/>
            <a:ext cx="60960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500" b="1">
                <a:solidFill>
                  <a:srgbClr val="0000FF"/>
                </a:solidFill>
              </a:rPr>
              <a:t>ThS. Nguyễn Thái Dũng</a:t>
            </a:r>
          </a:p>
          <a:p>
            <a:pPr algn="ctr" eaLnBrk="1" hangingPunct="1">
              <a:buFont typeface="Arial" panose="020B0604020202020204" pitchFamily="34" charset="0"/>
              <a:buNone/>
            </a:pPr>
            <a:r>
              <a:rPr lang="en-US" altLang="en-US" sz="2500" b="1" i="1">
                <a:solidFill>
                  <a:srgbClr val="008000"/>
                </a:solidFill>
              </a:rPr>
              <a:t>Bí thư Đoàn trường</a:t>
            </a:r>
          </a:p>
        </p:txBody>
      </p:sp>
      <p:pic>
        <p:nvPicPr>
          <p:cNvPr id="3" name="Hình ảnh 2" descr="Ảnh có chứa người, người đàn ông, áo sơ mi, lam&#10;&#10;Mô tả được tạo tự động">
            <a:extLst>
              <a:ext uri="{FF2B5EF4-FFF2-40B4-BE49-F238E27FC236}">
                <a16:creationId xmlns:a16="http://schemas.microsoft.com/office/drawing/2014/main" id="{47208CC6-4245-BF37-5438-A8D1C4C4F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6425" y="677863"/>
            <a:ext cx="3185090" cy="4392612"/>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497FF793-3A96-1704-61D5-06890F74A11F}"/>
              </a:ext>
            </a:extLst>
          </p:cNvPr>
          <p:cNvSpPr>
            <a:spLocks noGrp="1"/>
          </p:cNvSpPr>
          <p:nvPr>
            <p:ph type="title"/>
          </p:nvPr>
        </p:nvSpPr>
        <p:spPr>
          <a:xfrm>
            <a:off x="4152900" y="381000"/>
            <a:ext cx="5105400" cy="1143000"/>
          </a:xfrm>
        </p:spPr>
        <p:txBody>
          <a:bodyPr/>
          <a:lstStyle/>
          <a:p>
            <a:pPr eaLnBrk="1" hangingPunct="1"/>
            <a:r>
              <a:rPr lang="en-US" altLang="en-US" sz="3500" b="1">
                <a:solidFill>
                  <a:srgbClr val="FF0000"/>
                </a:solidFill>
                <a:latin typeface="Times New Roman" panose="02020603050405020304" pitchFamily="18" charset="0"/>
              </a:rPr>
              <a:t>HỘI SINH VIÊN</a:t>
            </a:r>
          </a:p>
        </p:txBody>
      </p:sp>
      <p:sp>
        <p:nvSpPr>
          <p:cNvPr id="46083" name="Rectangle 3">
            <a:extLst>
              <a:ext uri="{FF2B5EF4-FFF2-40B4-BE49-F238E27FC236}">
                <a16:creationId xmlns:a16="http://schemas.microsoft.com/office/drawing/2014/main" id="{578F76C4-7D84-9FAE-9BB2-90462DBCDE34}"/>
              </a:ext>
            </a:extLst>
          </p:cNvPr>
          <p:cNvSpPr>
            <a:spLocks noGrp="1"/>
          </p:cNvSpPr>
          <p:nvPr>
            <p:ph type="body" idx="1"/>
          </p:nvPr>
        </p:nvSpPr>
        <p:spPr>
          <a:xfrm>
            <a:off x="1066800" y="1981200"/>
            <a:ext cx="10058400" cy="1752600"/>
          </a:xfrm>
        </p:spPr>
        <p:txBody>
          <a:bodyPr anchor="ctr"/>
          <a:lstStyle/>
          <a:p>
            <a:pPr marL="0" indent="0" algn="just" eaLnBrk="1" hangingPunct="1">
              <a:buFont typeface="Arial" panose="020B0604020202020204" pitchFamily="34" charset="0"/>
              <a:buNone/>
            </a:pPr>
            <a:r>
              <a:rPr lang="en-US" altLang="en-US" sz="2500">
                <a:latin typeface="Times New Roman" panose="02020603050405020304" pitchFamily="18" charset="0"/>
              </a:rPr>
              <a:t>	Hội Sinh viên Việt Nam Trường Đại học Vinh là đơn vị trực thuộc Hội Sinh viên tỉnh Nghệ An, có 12 Liên chi hội. Ban Chấp hành Hội Sinh viên trường khoá XI (2018 - 2020) có 27 uỷ viên, Ban Thư ký Hội Sinh viên trường có 9 uỷ viên. </a:t>
            </a:r>
          </a:p>
        </p:txBody>
      </p:sp>
      <p:sp>
        <p:nvSpPr>
          <p:cNvPr id="46084" name="Text Box 6">
            <a:extLst>
              <a:ext uri="{FF2B5EF4-FFF2-40B4-BE49-F238E27FC236}">
                <a16:creationId xmlns:a16="http://schemas.microsoft.com/office/drawing/2014/main" id="{E0016EBF-4BD3-AFF8-D9D0-29DD655D57DA}"/>
              </a:ext>
            </a:extLst>
          </p:cNvPr>
          <p:cNvSpPr txBox="1">
            <a:spLocks noChangeArrowheads="1"/>
          </p:cNvSpPr>
          <p:nvPr/>
        </p:nvSpPr>
        <p:spPr bwMode="auto">
          <a:xfrm>
            <a:off x="5943600" y="4692650"/>
            <a:ext cx="5181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i="1">
                <a:solidFill>
                  <a:srgbClr val="009900"/>
                </a:solidFill>
                <a:latin typeface="Arial" panose="020B0604020202020204" pitchFamily="34" charset="0"/>
              </a:rPr>
              <a:t>Hội Sinh viên nhận Cờ</a:t>
            </a:r>
          </a:p>
          <a:p>
            <a:pPr algn="ctr" eaLnBrk="1" hangingPunct="1">
              <a:spcBef>
                <a:spcPct val="0"/>
              </a:spcBef>
              <a:buFontTx/>
              <a:buNone/>
            </a:pPr>
            <a:r>
              <a:rPr lang="en-US" altLang="en-US" sz="1800" b="1" i="1">
                <a:solidFill>
                  <a:srgbClr val="009900"/>
                </a:solidFill>
                <a:latin typeface="Arial" panose="020B0604020202020204" pitchFamily="34" charset="0"/>
              </a:rPr>
              <a:t>Đơn vị xuất sắc trong phong trào</a:t>
            </a:r>
          </a:p>
          <a:p>
            <a:pPr algn="ctr" eaLnBrk="1" hangingPunct="1">
              <a:spcBef>
                <a:spcPct val="0"/>
              </a:spcBef>
              <a:buFontTx/>
              <a:buNone/>
            </a:pPr>
            <a:r>
              <a:rPr lang="en-US" altLang="en-US" sz="1800" b="1" i="1">
                <a:solidFill>
                  <a:srgbClr val="009900"/>
                </a:solidFill>
                <a:latin typeface="Arial" panose="020B0604020202020204" pitchFamily="34" charset="0"/>
              </a:rPr>
              <a:t>sinh viên do Hội Sinh viên tỉnh Nghệ An</a:t>
            </a:r>
          </a:p>
          <a:p>
            <a:pPr algn="ctr" eaLnBrk="1" hangingPunct="1">
              <a:spcBef>
                <a:spcPct val="0"/>
              </a:spcBef>
              <a:buFontTx/>
              <a:buNone/>
            </a:pPr>
            <a:r>
              <a:rPr lang="en-US" altLang="en-US" sz="1800" b="1" i="1">
                <a:solidFill>
                  <a:srgbClr val="009900"/>
                </a:solidFill>
                <a:latin typeface="Arial" panose="020B0604020202020204" pitchFamily="34" charset="0"/>
              </a:rPr>
              <a:t>trao tặng</a:t>
            </a:r>
          </a:p>
        </p:txBody>
      </p:sp>
      <p:pic>
        <p:nvPicPr>
          <p:cNvPr id="46085" name="Picture 2">
            <a:extLst>
              <a:ext uri="{FF2B5EF4-FFF2-40B4-BE49-F238E27FC236}">
                <a16:creationId xmlns:a16="http://schemas.microsoft.com/office/drawing/2014/main" id="{30A0BFFB-2899-56A3-78F3-6FC04F3A1C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5225" y="1143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
            <a:extLst>
              <a:ext uri="{FF2B5EF4-FFF2-40B4-BE49-F238E27FC236}">
                <a16:creationId xmlns:a16="http://schemas.microsoft.com/office/drawing/2014/main" id="{B3D117D8-3DD5-31FF-70F8-10AB9A4CD6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41750"/>
            <a:ext cx="418782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952206" y="243840"/>
            <a:ext cx="8795657" cy="1015663"/>
          </a:xfrm>
          <a:prstGeom prst="rect">
            <a:avLst/>
          </a:prstGeom>
          <a:noFill/>
        </p:spPr>
        <p:txBody>
          <a:bodyPr wrap="square" rtlCol="0">
            <a:spAutoFit/>
          </a:bodyPr>
          <a:lstStyle/>
          <a:p>
            <a:pPr algn="ctr"/>
            <a:r>
              <a:rPr lang="en-US" sz="3000" b="1">
                <a:solidFill>
                  <a:srgbClr val="FFFF00"/>
                </a:solidFill>
                <a:latin typeface="Times New Roman" panose="02020603050405020304" pitchFamily="18" charset="0"/>
                <a:cs typeface="Times New Roman" panose="02020603050405020304" pitchFamily="18" charset="0"/>
              </a:rPr>
              <a:t>ĐẠI HỘI ĐẠI BIỂU TOÀN QUỐC LẦN THỨ XIII CỦA ĐẢNG CỘNG SẢN VIỆT NAM</a:t>
            </a:r>
          </a:p>
        </p:txBody>
      </p:sp>
      <p:pic>
        <p:nvPicPr>
          <p:cNvPr id="6" name="Hình ảnh 5">
            <a:extLst>
              <a:ext uri="{FF2B5EF4-FFF2-40B4-BE49-F238E27FC236}">
                <a16:creationId xmlns:a16="http://schemas.microsoft.com/office/drawing/2014/main" id="{29EF7F4E-4815-459B-8505-F0530FE1C5F5}"/>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p:txBody>
          <a:bodyPr>
            <a:noAutofit/>
          </a:bodyPr>
          <a:lstStyle/>
          <a:p>
            <a:pPr algn="just">
              <a:lnSpc>
                <a:spcPct val="115000"/>
              </a:lnSpc>
              <a:spcAft>
                <a:spcPts val="1000"/>
              </a:spcAft>
            </a:pPr>
            <a:r>
              <a:rPr lang="en-US" sz="2500" b="1">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Mục tiêu cụ thể trong nhiệm kỳ Đại hội XIII:</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Đến năm 2025, kỷ niệm 50 năm giải phóng hoàn toàn miền Nam, thống nhất đất nước: Là nước đang phát triển, có công nghiệp theo hướng hiện đại, vượt qua mức thu nhập trung bình thấp.</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Đến năm 2030, kỷ niệm 100 năm thành lập Đảng: Là nước đang phát triển, có công nghiệp hiện đại, thu nhập trung bình cao.</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Đến năm 2045, kỷ niệm 100 năm thành lập nước Việt Nam Dân chủ Cộng hòa, nay là nước Cộng hòa xã hội chủ nghĩa Việt Nam: Trở thành nước phát triển, thu nhập cao.</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63354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27C3A63-D12F-9D8A-95EF-0F75386AD862}"/>
              </a:ext>
            </a:extLst>
          </p:cNvPr>
          <p:cNvSpPr>
            <a:spLocks noChangeArrowheads="1"/>
          </p:cNvSpPr>
          <p:nvPr/>
        </p:nvSpPr>
        <p:spPr bwMode="auto">
          <a:xfrm>
            <a:off x="2971800" y="5070475"/>
            <a:ext cx="60960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500" b="1">
                <a:solidFill>
                  <a:srgbClr val="0000FF"/>
                </a:solidFill>
              </a:rPr>
              <a:t>Đồng chí Nguyễn Nguyệt Anh</a:t>
            </a:r>
          </a:p>
          <a:p>
            <a:pPr algn="ctr" eaLnBrk="1" hangingPunct="1">
              <a:buFont typeface="Arial" panose="020B0604020202020204" pitchFamily="34" charset="0"/>
              <a:buNone/>
            </a:pPr>
            <a:r>
              <a:rPr lang="en-US" altLang="en-US" sz="2500" b="1" i="1">
                <a:solidFill>
                  <a:srgbClr val="008000"/>
                </a:solidFill>
              </a:rPr>
              <a:t>Chủ tịch HSV trường</a:t>
            </a:r>
          </a:p>
        </p:txBody>
      </p:sp>
      <p:pic>
        <p:nvPicPr>
          <p:cNvPr id="3" name="Hình ảnh 2" descr="Ảnh có chứa người, ngoài trời, lam, đứng&#10;&#10;Mô tả được tạo tự động">
            <a:extLst>
              <a:ext uri="{FF2B5EF4-FFF2-40B4-BE49-F238E27FC236}">
                <a16:creationId xmlns:a16="http://schemas.microsoft.com/office/drawing/2014/main" id="{278139DA-FF9A-55A3-A55D-E66BEE773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725" y="533400"/>
            <a:ext cx="3130550" cy="469582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D604159-E3CF-108B-241E-DE6530575189}"/>
              </a:ext>
            </a:extLst>
          </p:cNvPr>
          <p:cNvSpPr>
            <a:spLocks noGrp="1"/>
          </p:cNvSpPr>
          <p:nvPr>
            <p:ph type="title"/>
          </p:nvPr>
        </p:nvSpPr>
        <p:spPr>
          <a:xfrm>
            <a:off x="4305300" y="563563"/>
            <a:ext cx="5105400" cy="1143000"/>
          </a:xfrm>
        </p:spPr>
        <p:txBody>
          <a:bodyPr/>
          <a:lstStyle/>
          <a:p>
            <a:pPr eaLnBrk="1" hangingPunct="1"/>
            <a:r>
              <a:rPr lang="en-US" altLang="en-US" sz="3500" b="1">
                <a:solidFill>
                  <a:srgbClr val="FF0000"/>
                </a:solidFill>
                <a:latin typeface="Times New Roman" panose="02020603050405020304" pitchFamily="18" charset="0"/>
              </a:rPr>
              <a:t>HỘI CỰU CHIẾN BINH</a:t>
            </a:r>
          </a:p>
        </p:txBody>
      </p:sp>
      <p:sp>
        <p:nvSpPr>
          <p:cNvPr id="48131" name="Rectangle 3">
            <a:extLst>
              <a:ext uri="{FF2B5EF4-FFF2-40B4-BE49-F238E27FC236}">
                <a16:creationId xmlns:a16="http://schemas.microsoft.com/office/drawing/2014/main" id="{357BF004-D4B2-2A59-B356-44C65AC941AD}"/>
              </a:ext>
            </a:extLst>
          </p:cNvPr>
          <p:cNvSpPr>
            <a:spLocks noGrp="1"/>
          </p:cNvSpPr>
          <p:nvPr>
            <p:ph type="body" idx="1"/>
          </p:nvPr>
        </p:nvSpPr>
        <p:spPr>
          <a:xfrm>
            <a:off x="1120775" y="1981200"/>
            <a:ext cx="10004425" cy="1752600"/>
          </a:xfrm>
        </p:spPr>
        <p:txBody>
          <a:bodyPr anchor="ctr"/>
          <a:lstStyle/>
          <a:p>
            <a:pPr marL="0" indent="0" algn="just" eaLnBrk="1" hangingPunct="1">
              <a:buFont typeface="Arial" panose="020B0604020202020204" pitchFamily="34" charset="0"/>
              <a:buNone/>
            </a:pPr>
            <a:r>
              <a:rPr lang="en-US" altLang="en-US" sz="2500">
                <a:latin typeface="Times New Roman" panose="02020603050405020304" pitchFamily="18" charset="0"/>
              </a:rPr>
              <a:t>	Hội Cựu Chiến binh Trường Đại học Vinh là đơn vị trực thuộc Hội Cựu Chiến binh tỉnh Nghệ An. Ban Chấp hành Hội Cựu Chiến binh có 5 uỷ viên. </a:t>
            </a:r>
          </a:p>
        </p:txBody>
      </p:sp>
      <p:sp>
        <p:nvSpPr>
          <p:cNvPr id="48132" name="Text Box 6">
            <a:extLst>
              <a:ext uri="{FF2B5EF4-FFF2-40B4-BE49-F238E27FC236}">
                <a16:creationId xmlns:a16="http://schemas.microsoft.com/office/drawing/2014/main" id="{02772577-14E0-C743-B486-EAC6764F620B}"/>
              </a:ext>
            </a:extLst>
          </p:cNvPr>
          <p:cNvSpPr txBox="1">
            <a:spLocks noChangeArrowheads="1"/>
          </p:cNvSpPr>
          <p:nvPr/>
        </p:nvSpPr>
        <p:spPr bwMode="auto">
          <a:xfrm>
            <a:off x="6858000" y="4648200"/>
            <a:ext cx="34290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i="1">
                <a:solidFill>
                  <a:srgbClr val="009900"/>
                </a:solidFill>
                <a:latin typeface="Arial" panose="020B0604020202020204" pitchFamily="34" charset="0"/>
              </a:rPr>
              <a:t>Gặp mặt các thế hệ</a:t>
            </a:r>
          </a:p>
          <a:p>
            <a:pPr algn="ctr" eaLnBrk="1" hangingPunct="1">
              <a:spcBef>
                <a:spcPct val="0"/>
              </a:spcBef>
              <a:buFontTx/>
              <a:buNone/>
            </a:pPr>
            <a:r>
              <a:rPr lang="en-US" altLang="en-US" sz="1800" b="1" i="1">
                <a:solidFill>
                  <a:srgbClr val="009900"/>
                </a:solidFill>
                <a:latin typeface="Arial" panose="020B0604020202020204" pitchFamily="34" charset="0"/>
              </a:rPr>
              <a:t>cựu chiến binh nhân kỷ niệm 60 năm thành lập Trường</a:t>
            </a:r>
          </a:p>
        </p:txBody>
      </p:sp>
      <p:pic>
        <p:nvPicPr>
          <p:cNvPr id="48133" name="Picture 1">
            <a:extLst>
              <a:ext uri="{FF2B5EF4-FFF2-40B4-BE49-F238E27FC236}">
                <a16:creationId xmlns:a16="http://schemas.microsoft.com/office/drawing/2014/main" id="{035E1D7A-F4F3-8F5D-5CB4-E562C74227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71450"/>
            <a:ext cx="17653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
            <a:extLst>
              <a:ext uri="{FF2B5EF4-FFF2-40B4-BE49-F238E27FC236}">
                <a16:creationId xmlns:a16="http://schemas.microsoft.com/office/drawing/2014/main" id="{CA4772CA-B50D-2308-D5E7-B318E1F4FB76}"/>
              </a:ext>
            </a:extLst>
          </p:cNvPr>
          <p:cNvPicPr>
            <a:picLocks noChangeAspect="1"/>
          </p:cNvPicPr>
          <p:nvPr/>
        </p:nvPicPr>
        <p:blipFill>
          <a:blip r:embed="rId3">
            <a:extLst>
              <a:ext uri="{28A0092B-C50C-407E-A947-70E740481C1C}">
                <a14:useLocalDpi xmlns:a14="http://schemas.microsoft.com/office/drawing/2010/main" val="0"/>
              </a:ext>
            </a:extLst>
          </a:blip>
          <a:srcRect l="6081" r="4224"/>
          <a:stretch>
            <a:fillRect/>
          </a:stretch>
        </p:blipFill>
        <p:spPr bwMode="auto">
          <a:xfrm>
            <a:off x="1752600" y="3624263"/>
            <a:ext cx="47386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104D9CB-B1CF-45A7-8071-D05EEC095F76}"/>
              </a:ext>
            </a:extLst>
          </p:cNvPr>
          <p:cNvSpPr>
            <a:spLocks noGrp="1"/>
          </p:cNvSpPr>
          <p:nvPr>
            <p:ph type="title"/>
          </p:nvPr>
        </p:nvSpPr>
        <p:spPr>
          <a:xfrm>
            <a:off x="4152900" y="495300"/>
            <a:ext cx="5105400" cy="1143000"/>
          </a:xfrm>
        </p:spPr>
        <p:txBody>
          <a:bodyPr/>
          <a:lstStyle/>
          <a:p>
            <a:pPr eaLnBrk="1" hangingPunct="1"/>
            <a:r>
              <a:rPr lang="en-US" altLang="en-US" sz="3500" b="1">
                <a:solidFill>
                  <a:srgbClr val="FF0000"/>
                </a:solidFill>
                <a:latin typeface="Times New Roman" panose="02020603050405020304" pitchFamily="18" charset="0"/>
              </a:rPr>
              <a:t>HỘI CỰU GIÁO CHỨC</a:t>
            </a:r>
          </a:p>
        </p:txBody>
      </p:sp>
      <p:sp>
        <p:nvSpPr>
          <p:cNvPr id="49155" name="Rectangle 3">
            <a:extLst>
              <a:ext uri="{FF2B5EF4-FFF2-40B4-BE49-F238E27FC236}">
                <a16:creationId xmlns:a16="http://schemas.microsoft.com/office/drawing/2014/main" id="{6D8A4391-0FE1-BED6-7FF5-6AE9F5F7A827}"/>
              </a:ext>
            </a:extLst>
          </p:cNvPr>
          <p:cNvSpPr>
            <a:spLocks noGrp="1"/>
          </p:cNvSpPr>
          <p:nvPr>
            <p:ph type="body" idx="1"/>
          </p:nvPr>
        </p:nvSpPr>
        <p:spPr>
          <a:xfrm>
            <a:off x="1120775" y="1905000"/>
            <a:ext cx="9950450" cy="1752600"/>
          </a:xfrm>
        </p:spPr>
        <p:txBody>
          <a:bodyPr anchor="ctr"/>
          <a:lstStyle/>
          <a:p>
            <a:pPr marL="0" indent="0" algn="just" eaLnBrk="1" hangingPunct="1">
              <a:buFont typeface="Arial" panose="020B0604020202020204" pitchFamily="34" charset="0"/>
              <a:buNone/>
            </a:pPr>
            <a:r>
              <a:rPr lang="en-US" altLang="en-US" sz="2500">
                <a:latin typeface="Times New Roman" panose="02020603050405020304" pitchFamily="18" charset="0"/>
              </a:rPr>
              <a:t>	Hội Cựu Giáo chức Trường Đại học Vinh là đơn vị trực thuộc Hội Cựu Giáo chức Việt Nam. Ban Chấp hành Hội Cựu Giáo chức khoá IV (2020 - 2025) có 5 uỷ viên. </a:t>
            </a:r>
          </a:p>
        </p:txBody>
      </p:sp>
      <p:sp>
        <p:nvSpPr>
          <p:cNvPr id="49156" name="Text Box 6">
            <a:extLst>
              <a:ext uri="{FF2B5EF4-FFF2-40B4-BE49-F238E27FC236}">
                <a16:creationId xmlns:a16="http://schemas.microsoft.com/office/drawing/2014/main" id="{2219185F-D782-7AF0-3353-7592943E732E}"/>
              </a:ext>
            </a:extLst>
          </p:cNvPr>
          <p:cNvSpPr txBox="1">
            <a:spLocks noChangeArrowheads="1"/>
          </p:cNvSpPr>
          <p:nvPr/>
        </p:nvSpPr>
        <p:spPr bwMode="auto">
          <a:xfrm>
            <a:off x="7315200" y="4567238"/>
            <a:ext cx="32004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i="1">
                <a:solidFill>
                  <a:srgbClr val="009900"/>
                </a:solidFill>
                <a:latin typeface="Arial" panose="020B0604020202020204" pitchFamily="34" charset="0"/>
              </a:rPr>
              <a:t>Đại hội đại biểu lần thứ IV Hội Cựu giáo chức</a:t>
            </a:r>
          </a:p>
          <a:p>
            <a:pPr algn="ctr" eaLnBrk="1" hangingPunct="1">
              <a:spcBef>
                <a:spcPct val="0"/>
              </a:spcBef>
              <a:buFontTx/>
              <a:buNone/>
            </a:pPr>
            <a:r>
              <a:rPr lang="en-US" altLang="en-US" sz="1800" b="1" i="1">
                <a:solidFill>
                  <a:srgbClr val="009900"/>
                </a:solidFill>
                <a:latin typeface="Arial" panose="020B0604020202020204" pitchFamily="34" charset="0"/>
              </a:rPr>
              <a:t>Trường Đại học Vinh</a:t>
            </a:r>
          </a:p>
        </p:txBody>
      </p:sp>
      <p:pic>
        <p:nvPicPr>
          <p:cNvPr id="49157" name="Picture 1">
            <a:extLst>
              <a:ext uri="{FF2B5EF4-FFF2-40B4-BE49-F238E27FC236}">
                <a16:creationId xmlns:a16="http://schemas.microsoft.com/office/drawing/2014/main" id="{2E92818F-FE1E-B326-D938-670A098817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52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
            <a:extLst>
              <a:ext uri="{FF2B5EF4-FFF2-40B4-BE49-F238E27FC236}">
                <a16:creationId xmlns:a16="http://schemas.microsoft.com/office/drawing/2014/main" id="{4A9BE18F-3F57-DB68-5C01-BBCB1C4116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05200"/>
            <a:ext cx="457200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Hình ảnh 2">
            <a:extLst>
              <a:ext uri="{FF2B5EF4-FFF2-40B4-BE49-F238E27FC236}">
                <a16:creationId xmlns:a16="http://schemas.microsoft.com/office/drawing/2014/main" id="{187542B2-8B7E-5727-E44D-43445D18A5E2}"/>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021138" y="1916113"/>
            <a:ext cx="41719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a:extLst>
              <a:ext uri="{FF2B5EF4-FFF2-40B4-BE49-F238E27FC236}">
                <a16:creationId xmlns:a16="http://schemas.microsoft.com/office/drawing/2014/main" id="{674DE11C-BCAF-12BF-B6A7-577934C7D3A3}"/>
              </a:ext>
            </a:extLst>
          </p:cNvPr>
          <p:cNvSpPr>
            <a:spLocks noGrp="1"/>
          </p:cNvSpPr>
          <p:nvPr>
            <p:ph type="body" idx="1"/>
          </p:nvPr>
        </p:nvSpPr>
        <p:spPr>
          <a:xfrm>
            <a:off x="1104900" y="1028700"/>
            <a:ext cx="9982200" cy="4800600"/>
          </a:xfrm>
        </p:spPr>
        <p:txBody>
          <a:bodyPr/>
          <a:lstStyle/>
          <a:p>
            <a:pPr algn="just">
              <a:buFont typeface="Arial" panose="020B0604020202020204" pitchFamily="34" charset="0"/>
              <a:buNone/>
            </a:pPr>
            <a:r>
              <a:rPr lang="nl-NL" altLang="en-US" sz="5000" b="1">
                <a:solidFill>
                  <a:srgbClr val="FF0000"/>
                </a:solidFill>
                <a:latin typeface="VNI 15 Chops" panose="00000400000000000000" pitchFamily="2" charset="2"/>
              </a:rPr>
              <a:t>	</a:t>
            </a:r>
            <a:r>
              <a:rPr lang="nl-NL" altLang="en-US" sz="4200" b="1">
                <a:solidFill>
                  <a:srgbClr val="FF0000"/>
                </a:solidFill>
                <a:latin typeface="VNI 15 Chops" panose="00000400000000000000" pitchFamily="2" charset="2"/>
              </a:rPr>
              <a:t>Phaùt trieån Tröôøng Ñaïi hoïc Vinh thaønh Ñaïi hoïc Vinh, laø truï coät cuûa caùc cô sôû giaùo duïc ñaïi hoïc Baéc Trung Boä, höôùng tôùi xeáp haïng toáp 500 ñaïi hoïc haøng ñaàu chaâu AÙ.</a:t>
            </a:r>
            <a:endParaRPr lang="nl-NL" altLang="en-US" sz="4200" b="1" i="1">
              <a:solidFill>
                <a:srgbClr val="FF0000"/>
              </a:solidFill>
              <a:latin typeface="VNI 15 Chops" panose="00000400000000000000" pitchFamily="2" charset="2"/>
            </a:endParaRPr>
          </a:p>
          <a:p>
            <a:pPr>
              <a:buFont typeface="Arial" panose="020B0604020202020204" pitchFamily="34" charset="0"/>
              <a:buNone/>
            </a:pPr>
            <a:endParaRPr lang="nl-NL" altLang="en-US" sz="1500" b="1">
              <a:latin typeface="VNI-Univer" pitchFamily="2" charset="0"/>
            </a:endParaRPr>
          </a:p>
          <a:p>
            <a:pPr algn="r">
              <a:buFont typeface="Arial" panose="020B0604020202020204" pitchFamily="34" charset="0"/>
              <a:buNone/>
            </a:pPr>
            <a:r>
              <a:rPr lang="nl-NL" altLang="en-US" sz="2500" b="1">
                <a:latin typeface="VNI-Univer" pitchFamily="2" charset="0"/>
              </a:rPr>
              <a:t>	 </a:t>
            </a:r>
            <a:r>
              <a:rPr lang="nl-NL" altLang="en-US" sz="2500" b="1" i="1">
                <a:solidFill>
                  <a:srgbClr val="0000FF"/>
                </a:solidFill>
                <a:latin typeface="VNI-Univer" pitchFamily="2" charset="0"/>
              </a:rPr>
              <a:t>(Trích: Nghò quyeát Ñaïi hoäi ñaïi bieåu Ñaûng boä tröôøng </a:t>
            </a:r>
          </a:p>
          <a:p>
            <a:pPr algn="r">
              <a:buFont typeface="Arial" panose="020B0604020202020204" pitchFamily="34" charset="0"/>
              <a:buNone/>
            </a:pPr>
            <a:r>
              <a:rPr lang="nl-NL" altLang="en-US" sz="2500" b="1" i="1">
                <a:solidFill>
                  <a:srgbClr val="0000FF"/>
                </a:solidFill>
                <a:latin typeface="VNI-Univer" pitchFamily="2" charset="0"/>
              </a:rPr>
              <a:t>laàn thöù XXXII, nhieäm kyø 2020 - 2025)</a:t>
            </a:r>
            <a:endParaRPr lang="en-US" altLang="en-US" sz="2500" b="1" i="1">
              <a:solidFill>
                <a:srgbClr val="0000FF"/>
              </a:solidFill>
              <a:latin typeface="VNI-Univer" pitchFamily="2"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Hình ảnh 3" descr="Ảnh có chứa văn bản, cây, ngoài trời, tòa nhà&#10;&#10;Mô tả được tạo tự động">
            <a:extLst>
              <a:ext uri="{FF2B5EF4-FFF2-40B4-BE49-F238E27FC236}">
                <a16:creationId xmlns:a16="http://schemas.microsoft.com/office/drawing/2014/main" id="{C3366FE7-0BBA-CA3C-8B23-85BD63861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2DF4D9-407A-0DB7-09BF-E72DE25473DD}"/>
              </a:ext>
            </a:extLst>
          </p:cNvPr>
          <p:cNvSpPr>
            <a:spLocks noGrp="1"/>
          </p:cNvSpPr>
          <p:nvPr>
            <p:ph idx="1"/>
          </p:nvPr>
        </p:nvSpPr>
        <p:spPr>
          <a:xfrm>
            <a:off x="508000" y="990600"/>
            <a:ext cx="11176000" cy="5181600"/>
          </a:xfrm>
        </p:spPr>
        <p:txBody>
          <a:bodyPr anchor="t">
            <a:noAutofit/>
          </a:bodyPr>
          <a:lstStyle/>
          <a:p>
            <a:pPr marL="0" indent="0" algn="just">
              <a:lnSpc>
                <a:spcPct val="100000"/>
              </a:lnSpc>
              <a:spcBef>
                <a:spcPts val="600"/>
              </a:spcBef>
              <a:buNone/>
            </a:pPr>
            <a:r>
              <a:rPr lang="en-US" b="1">
                <a:solidFill>
                  <a:srgbClr val="0000CC"/>
                </a:solidFill>
                <a:effectLst/>
                <a:latin typeface="UTM Swiss Condensed" panose="02000500000000000000" pitchFamily="2" charset="0"/>
                <a:ea typeface="Calibri" panose="020F0502020204030204" pitchFamily="34" charset="0"/>
              </a:rPr>
              <a:t>1. Công tác chính trị tư tưởng, chuyển đổi số, truyền thông và cải cách hành chính</a:t>
            </a:r>
          </a:p>
          <a:p>
            <a:pPr algn="just">
              <a:lnSpc>
                <a:spcPct val="100000"/>
              </a:lnSpc>
              <a:spcBef>
                <a:spcPts val="600"/>
              </a:spcBef>
            </a:pPr>
            <a:r>
              <a:rPr lang="de-DE">
                <a:solidFill>
                  <a:srgbClr val="0000CC"/>
                </a:solidFill>
                <a:latin typeface="UTM Swiss Condensed" panose="02000500000000000000" pitchFamily="2" charset="0"/>
                <a:ea typeface="Calibri" panose="020F0502020204030204" pitchFamily="34" charset="0"/>
              </a:rPr>
              <a:t>Quán triệt, thực hiện có hiệu quả Chỉ thị số 1112/CT-BGDĐT</a:t>
            </a:r>
            <a:r>
              <a:rPr lang="en-US">
                <a:solidFill>
                  <a:srgbClr val="0000CC"/>
                </a:solidFill>
                <a:latin typeface="UTM Swiss Condensed" panose="02000500000000000000" pitchFamily="2" charset="0"/>
                <a:ea typeface="Calibri" panose="020F0502020204030204" pitchFamily="34" charset="0"/>
              </a:rPr>
              <a:t> ngày 19/8/2022 của Bộ trưởng Bộ Giáo dục và Đào tạo về thực hiện nhiệm vụ trọng tâm năm học 2022 - 2023 với chủ đề "Đoàn kết, sáng tạo, ra sức phấn đấu hoàn thành tốt các nhiệm vụ và mục tiêu đổi mới, củng cố và nâng cao chất lượng giáo dục và đào tạo".</a:t>
            </a:r>
          </a:p>
          <a:p>
            <a:pPr algn="just">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Tiếp tục t</a:t>
            </a:r>
            <a:r>
              <a:rPr lang="vi-VN">
                <a:solidFill>
                  <a:srgbClr val="0000CC"/>
                </a:solidFill>
                <a:latin typeface="UTM Swiss Condensed" panose="02000500000000000000" pitchFamily="2" charset="0"/>
                <a:ea typeface="Calibri" panose="020F0502020204030204" pitchFamily="34" charset="0"/>
              </a:rPr>
              <a:t>hực hiện </a:t>
            </a:r>
            <a:r>
              <a:rPr lang="en-US">
                <a:solidFill>
                  <a:srgbClr val="0000CC"/>
                </a:solidFill>
                <a:latin typeface="UTM Swiss Condensed" panose="02000500000000000000" pitchFamily="2" charset="0"/>
                <a:ea typeface="Calibri" panose="020F0502020204030204" pitchFamily="34" charset="0"/>
              </a:rPr>
              <a:t>có hiệu quả </a:t>
            </a:r>
            <a:r>
              <a:rPr lang="vi-VN">
                <a:solidFill>
                  <a:srgbClr val="0000CC"/>
                </a:solidFill>
                <a:latin typeface="UTM Swiss Condensed" panose="02000500000000000000" pitchFamily="2" charset="0"/>
                <a:ea typeface="Calibri" panose="020F0502020204030204" pitchFamily="34" charset="0"/>
              </a:rPr>
              <a:t>Nghị quyết Đại hội</a:t>
            </a:r>
            <a:r>
              <a:rPr lang="en-US">
                <a:solidFill>
                  <a:srgbClr val="0000CC"/>
                </a:solidFill>
                <a:latin typeface="UTM Swiss Condensed" panose="02000500000000000000" pitchFamily="2" charset="0"/>
                <a:ea typeface="Calibri" panose="020F0502020204030204" pitchFamily="34" charset="0"/>
              </a:rPr>
              <a:t> Đảng các cấp; </a:t>
            </a:r>
            <a:r>
              <a:rPr lang="vi-VN">
                <a:solidFill>
                  <a:srgbClr val="0000CC"/>
                </a:solidFill>
                <a:latin typeface="UTM Swiss Condensed" panose="02000500000000000000" pitchFamily="2" charset="0"/>
                <a:ea typeface="Calibri" panose="020F0502020204030204" pitchFamily="34" charset="0"/>
              </a:rPr>
              <a:t>Kết luận số 01-KL/TW của Bộ Chính trị khóa XIII về tiếp tục thực hiện Chỉ thị số 05-CT/TW và học tập chuyên đề hàng năm theo kế hoạch của Tỉnh ủy Nghệ An; </a:t>
            </a:r>
            <a:r>
              <a:rPr lang="en-US">
                <a:solidFill>
                  <a:srgbClr val="0000CC"/>
                </a:solidFill>
                <a:latin typeface="UTM Swiss Condensed" panose="02000500000000000000" pitchFamily="2" charset="0"/>
                <a:ea typeface="Calibri" panose="020F0502020204030204" pitchFamily="34" charset="0"/>
              </a:rPr>
              <a:t>các </a:t>
            </a:r>
            <a:r>
              <a:rPr lang="vi-VN">
                <a:solidFill>
                  <a:srgbClr val="0000CC"/>
                </a:solidFill>
                <a:latin typeface="UTM Swiss Condensed" panose="02000500000000000000" pitchFamily="2" charset="0"/>
                <a:ea typeface="Calibri" panose="020F0502020204030204" pitchFamily="34" charset="0"/>
              </a:rPr>
              <a:t>Kết luận</a:t>
            </a:r>
            <a:r>
              <a:rPr lang="en-US">
                <a:solidFill>
                  <a:srgbClr val="0000CC"/>
                </a:solidFill>
                <a:latin typeface="UTM Swiss Condensed" panose="02000500000000000000" pitchFamily="2" charset="0"/>
                <a:ea typeface="Calibri" panose="020F0502020204030204" pitchFamily="34" charset="0"/>
              </a:rPr>
              <a:t> của Ban Bí thư, các Nghị quyết của Trung ương về công tác xây dựng Đảng.</a:t>
            </a:r>
          </a:p>
          <a:p>
            <a:pPr algn="just">
              <a:lnSpc>
                <a:spcPct val="100000"/>
              </a:lnSpc>
              <a:spcBef>
                <a:spcPts val="600"/>
              </a:spcBef>
            </a:pPr>
            <a:r>
              <a:rPr lang="nl-NL">
                <a:solidFill>
                  <a:srgbClr val="0000CC"/>
                </a:solidFill>
                <a:latin typeface="UTM Swiss Condensed" panose="02000500000000000000" pitchFamily="2" charset="0"/>
                <a:ea typeface="Calibri" panose="020F0502020204030204" pitchFamily="34" charset="0"/>
              </a:rPr>
              <a:t>Rà soát, bổ sung, ban hành và triển khai thực hiện Kế hoạch chiến lược phát triển Trường Đại học Vinh giai đoạn 2022 - 2030, tầm nhìn 2045. </a:t>
            </a:r>
            <a:r>
              <a:rPr lang="en-US">
                <a:solidFill>
                  <a:srgbClr val="0000CC"/>
                </a:solidFill>
                <a:latin typeface="UTM Swiss Condensed" panose="02000500000000000000" pitchFamily="2" charset="0"/>
                <a:ea typeface="Calibri" panose="020F0502020204030204" pitchFamily="34" charset="0"/>
              </a:rPr>
              <a:t>Thực hiện Đề án chuyển Trường Đại học Vinh thành Đại học Vinh, </a:t>
            </a:r>
            <a:r>
              <a:rPr lang="nl-NL">
                <a:solidFill>
                  <a:srgbClr val="0000CC"/>
                </a:solidFill>
                <a:latin typeface="UTM Swiss Condensed" panose="02000500000000000000" pitchFamily="2" charset="0"/>
                <a:ea typeface="Calibri" panose="020F0502020204030204" pitchFamily="34" charset="0"/>
              </a:rPr>
              <a:t>Đề án xây dựng Trường Đại học Vinh (Cơ sở II) thành Trung tâm Nghiên cứu Đổi mới sáng tạo khu vực Bắc Trung Bộ.</a:t>
            </a:r>
            <a:endParaRPr lang="en-US">
              <a:solidFill>
                <a:srgbClr val="0000CC"/>
              </a:solidFill>
              <a:latin typeface="UTM Swiss Condensed" panose="02000500000000000000" pitchFamily="2" charset="0"/>
              <a:ea typeface="Calibri" panose="020F0502020204030204" pitchFamily="34" charset="0"/>
            </a:endParaRPr>
          </a:p>
        </p:txBody>
      </p:sp>
      <p:sp>
        <p:nvSpPr>
          <p:cNvPr id="9" name="Title 7">
            <a:extLst>
              <a:ext uri="{FF2B5EF4-FFF2-40B4-BE49-F238E27FC236}">
                <a16:creationId xmlns:a16="http://schemas.microsoft.com/office/drawing/2014/main" id="{7BBB761B-6B54-0763-128F-BD7E54F60DB5}"/>
              </a:ext>
            </a:extLst>
          </p:cNvPr>
          <p:cNvSpPr>
            <a:spLocks noGrp="1"/>
          </p:cNvSpPr>
          <p:nvPr>
            <p:ph type="title"/>
          </p:nvPr>
        </p:nvSpPr>
        <p:spPr>
          <a:xfrm>
            <a:off x="152400" y="0"/>
            <a:ext cx="11882846" cy="685800"/>
          </a:xfrm>
        </p:spPr>
        <p:txBody>
          <a:bodyPr>
            <a:normAutofit/>
          </a:bodyPr>
          <a:lstStyle/>
          <a:p>
            <a:pPr algn="ctr"/>
            <a:r>
              <a:rPr lang="vi-VN" sz="2500" b="1">
                <a:solidFill>
                  <a:srgbClr val="FF0000"/>
                </a:solidFill>
                <a:effectLst/>
                <a:latin typeface="UTM Swiss Condensed" panose="02000500000000000000" pitchFamily="2" charset="0"/>
              </a:rPr>
              <a:t>TRỌNG TÂM CÔNG TÁC NĂM HỌC 2022 - 2023</a:t>
            </a:r>
          </a:p>
        </p:txBody>
      </p:sp>
    </p:spTree>
    <p:extLst>
      <p:ext uri="{BB962C8B-B14F-4D97-AF65-F5344CB8AC3E}">
        <p14:creationId xmlns:p14="http://schemas.microsoft.com/office/powerpoint/2010/main" val="162711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2DF4D9-407A-0DB7-09BF-E72DE25473DD}"/>
              </a:ext>
            </a:extLst>
          </p:cNvPr>
          <p:cNvSpPr>
            <a:spLocks noGrp="1"/>
          </p:cNvSpPr>
          <p:nvPr>
            <p:ph idx="1"/>
          </p:nvPr>
        </p:nvSpPr>
        <p:spPr>
          <a:xfrm>
            <a:off x="508000" y="990600"/>
            <a:ext cx="11176000" cy="5181600"/>
          </a:xfrm>
        </p:spPr>
        <p:txBody>
          <a:bodyPr anchor="t">
            <a:noAutofit/>
          </a:bodyPr>
          <a:lstStyle/>
          <a:p>
            <a:pPr marL="0" indent="0" algn="just">
              <a:lnSpc>
                <a:spcPct val="100000"/>
              </a:lnSpc>
              <a:spcBef>
                <a:spcPts val="600"/>
              </a:spcBef>
              <a:buNone/>
            </a:pPr>
            <a:r>
              <a:rPr lang="en-US" b="1">
                <a:solidFill>
                  <a:srgbClr val="0000CC"/>
                </a:solidFill>
                <a:latin typeface="UTM Swiss Condensed" panose="02000500000000000000" pitchFamily="2" charset="0"/>
                <a:ea typeface="Calibri" panose="020F0502020204030204" pitchFamily="34" charset="0"/>
              </a:rPr>
              <a:t>1. Công tác chính trị tư tưởng, chuyển đổi số, truyền thông và cải cách hành chính</a:t>
            </a:r>
            <a:endParaRPr lang="en-US">
              <a:solidFill>
                <a:srgbClr val="0000CC"/>
              </a:solidFill>
              <a:latin typeface="UTM Swiss Condensed" panose="02000500000000000000" pitchFamily="2" charset="0"/>
              <a:ea typeface="Calibri" panose="020F0502020204030204" pitchFamily="34" charset="0"/>
            </a:endParaRPr>
          </a:p>
          <a:p>
            <a:pPr algn="just">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Triển khai thực hiện có hiệu quả Nghị quyết của Ban Chấp hành Đảng bộ trường về công tác cán bộ và chuyển đổi số.</a:t>
            </a:r>
          </a:p>
          <a:p>
            <a:pPr algn="just">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Chủ động thông tin, truyền thông về các chủ trương, chính sách lớn của Ngành Giáo dục và Đào tạo, của Nhà trường và việc triển khai thực hiện các nghị quyết của Đảng, Quốc hội, Chính phủ về đổi mới căn bản, toàn diện giáo dục và đào tạo.</a:t>
            </a:r>
          </a:p>
          <a:p>
            <a:pPr algn="just">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Đẩy mạnh truyền thông về sứ mạng, tầm nhìn, mục tiêu tổng quát, giá trị cốt lõi, triết lý giáo dục Trường Đại học Vinh trong viên chức, người lao động, người học và trong xã hội.</a:t>
            </a:r>
          </a:p>
          <a:p>
            <a:pPr algn="just">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Triển khai các hoạt động để Nhà trường tham gia vào hệ thống xếp hạng trường đại học trong nước và quốc tế.</a:t>
            </a:r>
          </a:p>
        </p:txBody>
      </p:sp>
      <p:sp>
        <p:nvSpPr>
          <p:cNvPr id="9" name="Title 7">
            <a:extLst>
              <a:ext uri="{FF2B5EF4-FFF2-40B4-BE49-F238E27FC236}">
                <a16:creationId xmlns:a16="http://schemas.microsoft.com/office/drawing/2014/main" id="{39D9A78F-D316-2662-284F-A8C714415877}"/>
              </a:ext>
            </a:extLst>
          </p:cNvPr>
          <p:cNvSpPr>
            <a:spLocks noGrp="1"/>
          </p:cNvSpPr>
          <p:nvPr>
            <p:ph type="title"/>
          </p:nvPr>
        </p:nvSpPr>
        <p:spPr>
          <a:xfrm>
            <a:off x="152400" y="0"/>
            <a:ext cx="11882846" cy="685800"/>
          </a:xfrm>
        </p:spPr>
        <p:txBody>
          <a:bodyPr>
            <a:normAutofit/>
          </a:bodyPr>
          <a:lstStyle/>
          <a:p>
            <a:pPr algn="ctr"/>
            <a:r>
              <a:rPr lang="vi-VN" sz="2500" b="1">
                <a:solidFill>
                  <a:srgbClr val="FF0000"/>
                </a:solidFill>
                <a:effectLst/>
                <a:latin typeface="UTM Swiss Condensed" panose="02000500000000000000" pitchFamily="2" charset="0"/>
              </a:rPr>
              <a:t>TRỌNG TÂM CÔNG TÁC NĂM HỌC 2022 - 2023</a:t>
            </a:r>
          </a:p>
        </p:txBody>
      </p:sp>
    </p:spTree>
    <p:extLst>
      <p:ext uri="{BB962C8B-B14F-4D97-AF65-F5344CB8AC3E}">
        <p14:creationId xmlns:p14="http://schemas.microsoft.com/office/powerpoint/2010/main" val="32386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2DF4D9-407A-0DB7-09BF-E72DE25473DD}"/>
              </a:ext>
            </a:extLst>
          </p:cNvPr>
          <p:cNvSpPr>
            <a:spLocks noGrp="1"/>
          </p:cNvSpPr>
          <p:nvPr>
            <p:ph idx="1"/>
          </p:nvPr>
        </p:nvSpPr>
        <p:spPr>
          <a:xfrm>
            <a:off x="508000" y="990600"/>
            <a:ext cx="11176000" cy="5181600"/>
          </a:xfrm>
        </p:spPr>
        <p:txBody>
          <a:bodyPr anchor="t">
            <a:noAutofit/>
          </a:bodyPr>
          <a:lstStyle/>
          <a:p>
            <a:pPr marL="0" indent="0" algn="just">
              <a:lnSpc>
                <a:spcPct val="100000"/>
              </a:lnSpc>
              <a:spcBef>
                <a:spcPts val="600"/>
              </a:spcBef>
              <a:buNone/>
            </a:pPr>
            <a:r>
              <a:rPr lang="en-US" b="1">
                <a:solidFill>
                  <a:srgbClr val="0000CC"/>
                </a:solidFill>
                <a:latin typeface="UTM Swiss Condensed" panose="02000500000000000000" pitchFamily="2" charset="0"/>
                <a:ea typeface="Calibri" panose="020F0502020204030204" pitchFamily="34" charset="0"/>
              </a:rPr>
              <a:t>2. Công tác tuyển sinh, đào tạo</a:t>
            </a:r>
            <a:endParaRPr lang="en-US">
              <a:solidFill>
                <a:srgbClr val="0000CC"/>
              </a:solidFill>
              <a:latin typeface="UTM Swiss Condensed" panose="02000500000000000000" pitchFamily="2" charset="0"/>
              <a:ea typeface="Calibri" panose="020F0502020204030204" pitchFamily="34" charset="0"/>
            </a:endParaRPr>
          </a:p>
          <a:p>
            <a:pPr algn="just">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Làm tốt công tác tuyển sinh các bậc học, loại hình đào tạo. </a:t>
            </a:r>
          </a:p>
          <a:p>
            <a:pPr marL="0" indent="0" algn="just">
              <a:lnSpc>
                <a:spcPct val="100000"/>
              </a:lnSpc>
              <a:spcBef>
                <a:spcPts val="600"/>
              </a:spcBef>
              <a:buNone/>
            </a:pPr>
            <a:r>
              <a:rPr lang="en-US" i="1">
                <a:solidFill>
                  <a:srgbClr val="0000CC"/>
                </a:solidFill>
                <a:latin typeface="UTM Swiss Condensed" panose="02000500000000000000" pitchFamily="2" charset="0"/>
                <a:ea typeface="Calibri" panose="020F0502020204030204" pitchFamily="34" charset="0"/>
              </a:rPr>
              <a:t>	(Chỉ tiêu tuyển sinh - Xem bảng)</a:t>
            </a:r>
          </a:p>
          <a:p>
            <a:pPr algn="just">
              <a:lnSpc>
                <a:spcPct val="100000"/>
              </a:lnSpc>
              <a:spcBef>
                <a:spcPts val="600"/>
              </a:spcBef>
            </a:pPr>
            <a:r>
              <a:rPr lang="de-DE">
                <a:solidFill>
                  <a:srgbClr val="0000CC"/>
                </a:solidFill>
                <a:latin typeface="UTM Swiss Condensed" panose="02000500000000000000" pitchFamily="2" charset="0"/>
                <a:ea typeface="Calibri" panose="020F0502020204030204" pitchFamily="34" charset="0"/>
              </a:rPr>
              <a:t>Thực hiện có hiệu quả </a:t>
            </a:r>
            <a:r>
              <a:rPr lang="vi-VN">
                <a:solidFill>
                  <a:srgbClr val="0000CC"/>
                </a:solidFill>
                <a:latin typeface="UTM Swiss Condensed" panose="02000500000000000000" pitchFamily="2" charset="0"/>
                <a:ea typeface="Calibri" panose="020F0502020204030204" pitchFamily="34" charset="0"/>
              </a:rPr>
              <a:t>các </a:t>
            </a:r>
            <a:r>
              <a:rPr lang="en-US">
                <a:solidFill>
                  <a:srgbClr val="0000CC"/>
                </a:solidFill>
                <a:latin typeface="UTM Swiss Condensed" panose="02000500000000000000" pitchFamily="2" charset="0"/>
                <a:ea typeface="Calibri" panose="020F0502020204030204" pitchFamily="34" charset="0"/>
              </a:rPr>
              <a:t>giải pháp để nâng cao chất lượng đào tạo: triển khai sâu đào tạo đại học, sau đại học theo tiếp cận CDIO; đào tạo chương trình tiên tiến, chương trình chất lượng cao bậc đại học và trung học phổ thông.</a:t>
            </a:r>
          </a:p>
          <a:p>
            <a:pPr algn="just">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Triển khai thí điểm mô hình trường tiên tiến theo xu thế hội nhập quốc tế tại Trường Trường Tiểu học, THCS và THPT Thực hành sư phạm và Trường Mầm non Thực hành.</a:t>
            </a:r>
          </a:p>
          <a:p>
            <a:pPr algn="just">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Nâng cao chất lượng các hoạt động đào tạo ngắn hạn, cấp chứng chỉ, đào tạo kỹ năng mềm, kỹ năng nghề nghiệp. Tăng cường và đa dạng hoá các hoạt động hợp tác với doanh nghiệp nhằm hỗ trợ người học và cung ứng các dịch vụ giáo dục, KHCN cho xã hội.</a:t>
            </a:r>
          </a:p>
        </p:txBody>
      </p:sp>
      <p:sp>
        <p:nvSpPr>
          <p:cNvPr id="9" name="Title 7">
            <a:extLst>
              <a:ext uri="{FF2B5EF4-FFF2-40B4-BE49-F238E27FC236}">
                <a16:creationId xmlns:a16="http://schemas.microsoft.com/office/drawing/2014/main" id="{1CC0DFC9-9DC2-B903-8D74-943598D9EB23}"/>
              </a:ext>
            </a:extLst>
          </p:cNvPr>
          <p:cNvSpPr>
            <a:spLocks noGrp="1"/>
          </p:cNvSpPr>
          <p:nvPr>
            <p:ph type="title"/>
          </p:nvPr>
        </p:nvSpPr>
        <p:spPr>
          <a:xfrm>
            <a:off x="152400" y="0"/>
            <a:ext cx="11882846" cy="685800"/>
          </a:xfrm>
        </p:spPr>
        <p:txBody>
          <a:bodyPr>
            <a:normAutofit/>
          </a:bodyPr>
          <a:lstStyle/>
          <a:p>
            <a:pPr algn="ctr"/>
            <a:r>
              <a:rPr lang="vi-VN" sz="2500" b="1">
                <a:solidFill>
                  <a:srgbClr val="FF0000"/>
                </a:solidFill>
                <a:effectLst/>
                <a:latin typeface="UTM Swiss Condensed" panose="02000500000000000000" pitchFamily="2" charset="0"/>
              </a:rPr>
              <a:t>TRỌNG TÂM CÔNG TÁC NĂM HỌC 2022 - 2023</a:t>
            </a:r>
          </a:p>
        </p:txBody>
      </p:sp>
    </p:spTree>
    <p:extLst>
      <p:ext uri="{BB962C8B-B14F-4D97-AF65-F5344CB8AC3E}">
        <p14:creationId xmlns:p14="http://schemas.microsoft.com/office/powerpoint/2010/main" val="389887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2DF4D9-407A-0DB7-09BF-E72DE25473DD}"/>
              </a:ext>
            </a:extLst>
          </p:cNvPr>
          <p:cNvSpPr>
            <a:spLocks noGrp="1"/>
          </p:cNvSpPr>
          <p:nvPr>
            <p:ph idx="1"/>
          </p:nvPr>
        </p:nvSpPr>
        <p:spPr>
          <a:xfrm>
            <a:off x="508000" y="990600"/>
            <a:ext cx="11176000" cy="5181600"/>
          </a:xfrm>
        </p:spPr>
        <p:txBody>
          <a:bodyPr anchor="t">
            <a:noAutofit/>
          </a:bodyPr>
          <a:lstStyle/>
          <a:p>
            <a:pPr marL="0" indent="0" algn="ctr">
              <a:spcBef>
                <a:spcPts val="800"/>
              </a:spcBef>
              <a:buNone/>
            </a:pPr>
            <a:r>
              <a:rPr lang="en-US" b="1">
                <a:solidFill>
                  <a:srgbClr val="FF0000"/>
                </a:solidFill>
                <a:effectLst/>
                <a:latin typeface="UTM Swiss Condensed" panose="02000500000000000000" pitchFamily="2" charset="0"/>
              </a:rPr>
              <a:t>CHỈ TIÊU TUYỂN SINH</a:t>
            </a:r>
            <a:endParaRPr lang="en-US" b="1">
              <a:solidFill>
                <a:srgbClr val="FF0000"/>
              </a:solidFill>
              <a:effectLst/>
              <a:latin typeface="UTM Swiss Condensed" panose="02000500000000000000" pitchFamily="2" charset="0"/>
              <a:ea typeface="Calibri" panose="020F0502020204030204" pitchFamily="34" charset="0"/>
            </a:endParaRPr>
          </a:p>
          <a:p>
            <a:pPr marL="0" indent="0" algn="ctr">
              <a:spcBef>
                <a:spcPts val="800"/>
              </a:spcBef>
              <a:buNone/>
            </a:pPr>
            <a:r>
              <a:rPr lang="en-US">
                <a:solidFill>
                  <a:srgbClr val="0000CC"/>
                </a:solidFill>
                <a:effectLst/>
                <a:latin typeface="UTM Swiss Condensed" panose="02000500000000000000" pitchFamily="2" charset="0"/>
                <a:ea typeface="Calibri" panose="020F0502020204030204" pitchFamily="34" charset="0"/>
              </a:rPr>
              <a:t>Nghị </a:t>
            </a:r>
            <a:r>
              <a:rPr lang="en-US" dirty="0" err="1">
                <a:solidFill>
                  <a:srgbClr val="0000CC"/>
                </a:solidFill>
                <a:effectLst/>
                <a:latin typeface="UTM Swiss Condensed" panose="02000500000000000000" pitchFamily="2" charset="0"/>
                <a:ea typeface="Calibri" panose="020F0502020204030204" pitchFamily="34" charset="0"/>
              </a:rPr>
              <a:t>quyết</a:t>
            </a:r>
            <a:r>
              <a:rPr lang="en-US" dirty="0">
                <a:solidFill>
                  <a:srgbClr val="0000CC"/>
                </a:solidFill>
                <a:effectLst/>
                <a:latin typeface="UTM Swiss Condensed" panose="02000500000000000000" pitchFamily="2" charset="0"/>
                <a:ea typeface="Calibri" panose="020F0502020204030204" pitchFamily="34" charset="0"/>
              </a:rPr>
              <a:t> </a:t>
            </a:r>
            <a:r>
              <a:rPr lang="en-US" dirty="0" err="1">
                <a:solidFill>
                  <a:srgbClr val="0000CC"/>
                </a:solidFill>
                <a:effectLst/>
                <a:latin typeface="UTM Swiss Condensed" panose="02000500000000000000" pitchFamily="2" charset="0"/>
                <a:ea typeface="Calibri" panose="020F0502020204030204" pitchFamily="34" charset="0"/>
              </a:rPr>
              <a:t>số</a:t>
            </a:r>
            <a:r>
              <a:rPr lang="en-US" dirty="0">
                <a:solidFill>
                  <a:srgbClr val="0000CC"/>
                </a:solidFill>
                <a:effectLst/>
                <a:latin typeface="UTM Swiss Condensed" panose="02000500000000000000" pitchFamily="2" charset="0"/>
                <a:ea typeface="Calibri" panose="020F0502020204030204" pitchFamily="34" charset="0"/>
              </a:rPr>
              <a:t> 02/NQ-HĐT </a:t>
            </a:r>
            <a:r>
              <a:rPr lang="en-US" dirty="0" err="1">
                <a:solidFill>
                  <a:srgbClr val="0000CC"/>
                </a:solidFill>
                <a:effectLst/>
                <a:latin typeface="UTM Swiss Condensed" panose="02000500000000000000" pitchFamily="2" charset="0"/>
                <a:ea typeface="Calibri" panose="020F0502020204030204" pitchFamily="34" charset="0"/>
              </a:rPr>
              <a:t>ngày</a:t>
            </a:r>
            <a:r>
              <a:rPr lang="en-US" dirty="0">
                <a:solidFill>
                  <a:srgbClr val="0000CC"/>
                </a:solidFill>
                <a:effectLst/>
                <a:latin typeface="UTM Swiss Condensed" panose="02000500000000000000" pitchFamily="2" charset="0"/>
                <a:ea typeface="Calibri" panose="020F0502020204030204" pitchFamily="34" charset="0"/>
              </a:rPr>
              <a:t> 23/3/2022 </a:t>
            </a:r>
            <a:r>
              <a:rPr lang="en-US" dirty="0" err="1">
                <a:solidFill>
                  <a:srgbClr val="0000CC"/>
                </a:solidFill>
                <a:effectLst/>
                <a:latin typeface="UTM Swiss Condensed" panose="02000500000000000000" pitchFamily="2" charset="0"/>
                <a:ea typeface="Calibri" panose="020F0502020204030204" pitchFamily="34" charset="0"/>
              </a:rPr>
              <a:t>của</a:t>
            </a:r>
            <a:r>
              <a:rPr lang="en-US" dirty="0">
                <a:solidFill>
                  <a:srgbClr val="0000CC"/>
                </a:solidFill>
                <a:effectLst/>
                <a:latin typeface="UTM Swiss Condensed" panose="02000500000000000000" pitchFamily="2" charset="0"/>
                <a:ea typeface="Calibri" panose="020F0502020204030204" pitchFamily="34" charset="0"/>
              </a:rPr>
              <a:t> </a:t>
            </a:r>
            <a:r>
              <a:rPr lang="en-US" dirty="0" err="1">
                <a:solidFill>
                  <a:srgbClr val="0000CC"/>
                </a:solidFill>
                <a:effectLst/>
                <a:latin typeface="UTM Swiss Condensed" panose="02000500000000000000" pitchFamily="2" charset="0"/>
                <a:ea typeface="Calibri" panose="020F0502020204030204" pitchFamily="34" charset="0"/>
              </a:rPr>
              <a:t>Hội</a:t>
            </a:r>
            <a:r>
              <a:rPr lang="en-US" dirty="0">
                <a:solidFill>
                  <a:srgbClr val="0000CC"/>
                </a:solidFill>
                <a:effectLst/>
                <a:latin typeface="UTM Swiss Condensed" panose="02000500000000000000" pitchFamily="2" charset="0"/>
                <a:ea typeface="Calibri" panose="020F0502020204030204" pitchFamily="34" charset="0"/>
              </a:rPr>
              <a:t> </a:t>
            </a:r>
            <a:r>
              <a:rPr lang="en-US" err="1">
                <a:solidFill>
                  <a:srgbClr val="0000CC"/>
                </a:solidFill>
                <a:effectLst/>
                <a:latin typeface="UTM Swiss Condensed" panose="02000500000000000000" pitchFamily="2" charset="0"/>
                <a:ea typeface="Calibri" panose="020F0502020204030204" pitchFamily="34" charset="0"/>
              </a:rPr>
              <a:t>đồng</a:t>
            </a:r>
            <a:r>
              <a:rPr lang="en-US">
                <a:solidFill>
                  <a:srgbClr val="0000CC"/>
                </a:solidFill>
                <a:effectLst/>
                <a:latin typeface="UTM Swiss Condensed" panose="02000500000000000000" pitchFamily="2" charset="0"/>
                <a:ea typeface="Calibri" panose="020F0502020204030204" pitchFamily="34" charset="0"/>
              </a:rPr>
              <a:t> trường</a:t>
            </a:r>
            <a:endParaRPr lang="en-US" dirty="0">
              <a:solidFill>
                <a:srgbClr val="0000CC"/>
              </a:solidFill>
              <a:effectLst/>
              <a:latin typeface="UTM Swiss Condensed" panose="02000500000000000000" pitchFamily="2" charset="0"/>
              <a:ea typeface="Calibri" panose="020F0502020204030204" pitchFamily="34" charset="0"/>
            </a:endParaRPr>
          </a:p>
          <a:p>
            <a:pPr marL="0" indent="0" algn="just">
              <a:spcBef>
                <a:spcPts val="800"/>
              </a:spcBef>
              <a:buNone/>
            </a:pPr>
            <a:endParaRPr lang="en-US" sz="2133" dirty="0">
              <a:solidFill>
                <a:srgbClr val="0000CC"/>
              </a:solidFill>
              <a:latin typeface="UTM Swiss Condensed" panose="02000500000000000000" pitchFamily="2" charset="0"/>
              <a:ea typeface="Calibri" panose="020F0502020204030204" pitchFamily="34" charset="0"/>
            </a:endParaRPr>
          </a:p>
          <a:p>
            <a:pPr marL="0" indent="0" algn="just">
              <a:spcBef>
                <a:spcPts val="800"/>
              </a:spcBef>
              <a:buNone/>
            </a:pPr>
            <a:endParaRPr lang="en-US" sz="2133" dirty="0">
              <a:solidFill>
                <a:srgbClr val="0000CC"/>
              </a:solidFill>
              <a:latin typeface="UTM Swiss Condensed" panose="02000500000000000000" pitchFamily="2" charset="0"/>
              <a:ea typeface="Calibri" panose="020F0502020204030204" pitchFamily="34" charset="0"/>
            </a:endParaRPr>
          </a:p>
          <a:p>
            <a:pPr marL="0" indent="0" algn="just">
              <a:spcBef>
                <a:spcPts val="800"/>
              </a:spcBef>
              <a:buNone/>
            </a:pPr>
            <a:endParaRPr lang="en-US" sz="2133" dirty="0">
              <a:solidFill>
                <a:srgbClr val="0000CC"/>
              </a:solidFill>
              <a:latin typeface="UTM Swiss Condensed" panose="02000500000000000000" pitchFamily="2" charset="0"/>
              <a:ea typeface="Calibri" panose="020F0502020204030204" pitchFamily="34" charset="0"/>
            </a:endParaRPr>
          </a:p>
          <a:p>
            <a:pPr marL="0" indent="0" algn="just">
              <a:spcBef>
                <a:spcPts val="800"/>
              </a:spcBef>
              <a:buNone/>
            </a:pPr>
            <a:endParaRPr lang="en-US" sz="2133" dirty="0">
              <a:solidFill>
                <a:srgbClr val="0000CC"/>
              </a:solidFill>
              <a:latin typeface="UTM Swiss Condensed" panose="02000500000000000000" pitchFamily="2" charset="0"/>
              <a:ea typeface="Calibri" panose="020F0502020204030204" pitchFamily="34" charset="0"/>
            </a:endParaRPr>
          </a:p>
          <a:p>
            <a:pPr marL="0" indent="0" algn="just">
              <a:spcBef>
                <a:spcPts val="800"/>
              </a:spcBef>
              <a:buNone/>
            </a:pPr>
            <a:endParaRPr lang="en-US" sz="2133" dirty="0">
              <a:solidFill>
                <a:srgbClr val="0000CC"/>
              </a:solidFill>
              <a:latin typeface="UTM Swiss Condensed" panose="02000500000000000000" pitchFamily="2" charset="0"/>
              <a:ea typeface="Calibri" panose="020F0502020204030204" pitchFamily="34" charset="0"/>
            </a:endParaRPr>
          </a:p>
          <a:p>
            <a:pPr marL="0" indent="0" algn="just">
              <a:spcBef>
                <a:spcPts val="800"/>
              </a:spcBef>
              <a:buNone/>
            </a:pPr>
            <a:endParaRPr lang="en-US" sz="2133" dirty="0">
              <a:solidFill>
                <a:srgbClr val="0000CC"/>
              </a:solidFill>
              <a:latin typeface="UTM Swiss Condensed" panose="02000500000000000000" pitchFamily="2" charset="0"/>
              <a:ea typeface="Calibri" panose="020F0502020204030204" pitchFamily="34" charset="0"/>
            </a:endParaRPr>
          </a:p>
          <a:p>
            <a:pPr marL="0" indent="0" algn="just">
              <a:spcBef>
                <a:spcPts val="800"/>
              </a:spcBef>
              <a:buNone/>
            </a:pPr>
            <a:endParaRPr lang="en-US" sz="2133" dirty="0">
              <a:solidFill>
                <a:srgbClr val="0000CC"/>
              </a:solidFill>
              <a:latin typeface="UTM Swiss Condensed" panose="02000500000000000000" pitchFamily="2" charset="0"/>
              <a:ea typeface="Calibri" panose="020F0502020204030204" pitchFamily="34" charset="0"/>
            </a:endParaRPr>
          </a:p>
          <a:p>
            <a:pPr marL="0" indent="0" algn="just">
              <a:spcBef>
                <a:spcPts val="800"/>
              </a:spcBef>
              <a:buNone/>
            </a:pPr>
            <a:endParaRPr lang="en-US" sz="2133" dirty="0">
              <a:solidFill>
                <a:srgbClr val="0000CC"/>
              </a:solidFill>
              <a:latin typeface="UTM Swiss Condensed" panose="02000500000000000000" pitchFamily="2" charset="0"/>
              <a:ea typeface="Calibri" panose="020F0502020204030204" pitchFamily="34" charset="0"/>
            </a:endParaRPr>
          </a:p>
        </p:txBody>
      </p:sp>
      <p:graphicFrame>
        <p:nvGraphicFramePr>
          <p:cNvPr id="11" name="Bảng 10">
            <a:extLst>
              <a:ext uri="{FF2B5EF4-FFF2-40B4-BE49-F238E27FC236}">
                <a16:creationId xmlns:a16="http://schemas.microsoft.com/office/drawing/2014/main" id="{4506F2A2-BD97-2134-286C-B7BEE7AF1042}"/>
              </a:ext>
            </a:extLst>
          </p:cNvPr>
          <p:cNvGraphicFramePr>
            <a:graphicFrameLocks noGrp="1"/>
          </p:cNvGraphicFramePr>
          <p:nvPr>
            <p:extLst>
              <p:ext uri="{D42A27DB-BD31-4B8C-83A1-F6EECF244321}">
                <p14:modId xmlns:p14="http://schemas.microsoft.com/office/powerpoint/2010/main" val="2348111723"/>
              </p:ext>
            </p:extLst>
          </p:nvPr>
        </p:nvGraphicFramePr>
        <p:xfrm>
          <a:off x="660401" y="2057405"/>
          <a:ext cx="10921998" cy="3809996"/>
        </p:xfrm>
        <a:graphic>
          <a:graphicData uri="http://schemas.openxmlformats.org/drawingml/2006/table">
            <a:tbl>
              <a:tblPr firstRow="1" firstCol="1" bandRow="1">
                <a:tableStyleId>{2D5ABB26-0587-4C30-8999-92F81FD0307C}</a:tableStyleId>
              </a:tblPr>
              <a:tblGrid>
                <a:gridCol w="763792">
                  <a:extLst>
                    <a:ext uri="{9D8B030D-6E8A-4147-A177-3AD203B41FA5}">
                      <a16:colId xmlns:a16="http://schemas.microsoft.com/office/drawing/2014/main" val="3744602729"/>
                    </a:ext>
                  </a:extLst>
                </a:gridCol>
                <a:gridCol w="4105980">
                  <a:extLst>
                    <a:ext uri="{9D8B030D-6E8A-4147-A177-3AD203B41FA5}">
                      <a16:colId xmlns:a16="http://schemas.microsoft.com/office/drawing/2014/main" val="3214301978"/>
                    </a:ext>
                  </a:extLst>
                </a:gridCol>
                <a:gridCol w="3026113">
                  <a:extLst>
                    <a:ext uri="{9D8B030D-6E8A-4147-A177-3AD203B41FA5}">
                      <a16:colId xmlns:a16="http://schemas.microsoft.com/office/drawing/2014/main" val="3678940263"/>
                    </a:ext>
                  </a:extLst>
                </a:gridCol>
                <a:gridCol w="3026113">
                  <a:extLst>
                    <a:ext uri="{9D8B030D-6E8A-4147-A177-3AD203B41FA5}">
                      <a16:colId xmlns:a16="http://schemas.microsoft.com/office/drawing/2014/main" val="1730581826"/>
                    </a:ext>
                  </a:extLst>
                </a:gridCol>
              </a:tblGrid>
              <a:tr h="363896">
                <a:tc>
                  <a:txBody>
                    <a:bodyPr/>
                    <a:lstStyle/>
                    <a:p>
                      <a:pPr algn="ctr">
                        <a:spcBef>
                          <a:spcPts val="600"/>
                        </a:spcBef>
                        <a:spcAft>
                          <a:spcPts val="600"/>
                        </a:spcAft>
                      </a:pPr>
                      <a:r>
                        <a:rPr lang="en-US" sz="2000" b="1">
                          <a:solidFill>
                            <a:srgbClr val="0000CC"/>
                          </a:solidFill>
                          <a:effectLst/>
                          <a:latin typeface="UTM Swiss Condensed" panose="02000500000000000000" pitchFamily="2" charset="0"/>
                        </a:rPr>
                        <a:t>TT</a:t>
                      </a:r>
                      <a:endParaRPr lang="en-US" sz="2000" b="1">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b="1">
                          <a:solidFill>
                            <a:srgbClr val="0000CC"/>
                          </a:solidFill>
                          <a:effectLst/>
                          <a:latin typeface="UTM Swiss Condensed" panose="02000500000000000000" pitchFamily="2" charset="0"/>
                        </a:rPr>
                        <a:t>Bậc học/ loại hình đào tạo</a:t>
                      </a:r>
                      <a:endParaRPr lang="en-US" sz="2000" b="1">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b="1">
                          <a:solidFill>
                            <a:srgbClr val="0000CC"/>
                          </a:solidFill>
                          <a:effectLst/>
                          <a:latin typeface="UTM Swiss Condensed" panose="02000500000000000000" pitchFamily="2" charset="0"/>
                        </a:rPr>
                        <a:t>Chỉ tiêu</a:t>
                      </a:r>
                      <a:endParaRPr lang="en-US" sz="2000" b="1">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67945" algn="ctr">
                        <a:spcBef>
                          <a:spcPts val="600"/>
                        </a:spcBef>
                        <a:spcAft>
                          <a:spcPts val="600"/>
                        </a:spcAft>
                      </a:pPr>
                      <a:endParaRPr lang="en-US" sz="2000" b="1">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957604"/>
                  </a:ext>
                </a:extLst>
              </a:tr>
              <a:tr h="382900">
                <a:tc>
                  <a:txBody>
                    <a:bodyPr/>
                    <a:lstStyle/>
                    <a:p>
                      <a:pPr marL="0" lvl="0" indent="0" algn="ctr">
                        <a:lnSpc>
                          <a:spcPct val="115000"/>
                        </a:lnSpc>
                        <a:spcBef>
                          <a:spcPts val="600"/>
                        </a:spcBef>
                        <a:spcAft>
                          <a:spcPts val="600"/>
                        </a:spcAft>
                        <a:buFont typeface="+mj-lt"/>
                        <a:buNone/>
                      </a:pPr>
                      <a:r>
                        <a:rPr lang="en-US" sz="2000" kern="1200">
                          <a:solidFill>
                            <a:srgbClr val="0000CC"/>
                          </a:solidFill>
                          <a:effectLst/>
                          <a:latin typeface="UTM Swiss Condensed" panose="02000500000000000000" pitchFamily="2" charset="0"/>
                          <a:ea typeface="+mn-ea"/>
                          <a:cs typeface="+mn-cs"/>
                        </a:rPr>
                        <a:t>1</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000">
                          <a:solidFill>
                            <a:srgbClr val="0000CC"/>
                          </a:solidFill>
                          <a:effectLst/>
                          <a:latin typeface="UTM Swiss Condensed" panose="02000500000000000000" pitchFamily="2" charset="0"/>
                        </a:rPr>
                        <a:t>Đại học</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a:solidFill>
                            <a:srgbClr val="0000CC"/>
                          </a:solidFill>
                          <a:effectLst/>
                          <a:latin typeface="UTM Swiss Condensed" panose="02000500000000000000" pitchFamily="2" charset="0"/>
                        </a:rPr>
                        <a:t>11.500</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8254131"/>
                  </a:ext>
                </a:extLst>
              </a:tr>
              <a:tr h="382900">
                <a:tc>
                  <a:txBody>
                    <a:bodyPr/>
                    <a:lstStyle/>
                    <a:p>
                      <a:pPr marL="0" lvl="0" indent="0" algn="ctr">
                        <a:lnSpc>
                          <a:spcPct val="115000"/>
                        </a:lnSpc>
                        <a:spcBef>
                          <a:spcPts val="600"/>
                        </a:spcBef>
                        <a:spcAft>
                          <a:spcPts val="600"/>
                        </a:spcAft>
                        <a:buFont typeface="+mj-lt"/>
                        <a:buNone/>
                      </a:pPr>
                      <a:r>
                        <a:rPr lang="en-US" sz="2000" kern="1200">
                          <a:solidFill>
                            <a:srgbClr val="0000CC"/>
                          </a:solidFill>
                          <a:effectLst/>
                          <a:latin typeface="UTM Swiss Condensed" panose="02000500000000000000" pitchFamily="2" charset="0"/>
                          <a:ea typeface="+mn-ea"/>
                          <a:cs typeface="+mn-cs"/>
                        </a:rPr>
                        <a:t>2</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000">
                          <a:solidFill>
                            <a:srgbClr val="0000CC"/>
                          </a:solidFill>
                          <a:effectLst/>
                          <a:latin typeface="UTM Swiss Condensed" panose="02000500000000000000" pitchFamily="2" charset="0"/>
                        </a:rPr>
                        <a:t>Cao học thạc sĩ</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a:solidFill>
                            <a:srgbClr val="0000CC"/>
                          </a:solidFill>
                          <a:effectLst/>
                          <a:latin typeface="UTM Swiss Condensed" panose="02000500000000000000" pitchFamily="2" charset="0"/>
                        </a:rPr>
                        <a:t>960</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0061396"/>
                  </a:ext>
                </a:extLst>
              </a:tr>
              <a:tr h="382900">
                <a:tc>
                  <a:txBody>
                    <a:bodyPr/>
                    <a:lstStyle/>
                    <a:p>
                      <a:pPr marL="0" lvl="0" indent="0" algn="ctr">
                        <a:lnSpc>
                          <a:spcPct val="115000"/>
                        </a:lnSpc>
                        <a:spcBef>
                          <a:spcPts val="600"/>
                        </a:spcBef>
                        <a:spcAft>
                          <a:spcPts val="600"/>
                        </a:spcAft>
                        <a:buFont typeface="+mj-lt"/>
                        <a:buNone/>
                      </a:pPr>
                      <a:r>
                        <a:rPr lang="en-US" sz="2000" kern="1200">
                          <a:solidFill>
                            <a:srgbClr val="0000CC"/>
                          </a:solidFill>
                          <a:effectLst/>
                          <a:latin typeface="UTM Swiss Condensed" panose="02000500000000000000" pitchFamily="2" charset="0"/>
                          <a:ea typeface="+mn-ea"/>
                          <a:cs typeface="+mn-cs"/>
                        </a:rPr>
                        <a:t>3</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000">
                          <a:solidFill>
                            <a:srgbClr val="0000CC"/>
                          </a:solidFill>
                          <a:effectLst/>
                          <a:latin typeface="UTM Swiss Condensed" panose="02000500000000000000" pitchFamily="2" charset="0"/>
                        </a:rPr>
                        <a:t>Nghiên cứu sinh</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a:solidFill>
                            <a:srgbClr val="0000CC"/>
                          </a:solidFill>
                          <a:effectLst/>
                          <a:latin typeface="UTM Swiss Condensed" panose="02000500000000000000" pitchFamily="2" charset="0"/>
                        </a:rPr>
                        <a:t>20</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2832690"/>
                  </a:ext>
                </a:extLst>
              </a:tr>
              <a:tr h="382900">
                <a:tc>
                  <a:txBody>
                    <a:bodyPr/>
                    <a:lstStyle/>
                    <a:p>
                      <a:pPr marL="0" lvl="0" indent="0" algn="ctr">
                        <a:lnSpc>
                          <a:spcPct val="115000"/>
                        </a:lnSpc>
                        <a:spcBef>
                          <a:spcPts val="600"/>
                        </a:spcBef>
                        <a:spcAft>
                          <a:spcPts val="600"/>
                        </a:spcAft>
                        <a:buFont typeface="+mj-lt"/>
                        <a:buNone/>
                      </a:pPr>
                      <a:r>
                        <a:rPr lang="en-US" sz="2000" kern="1200">
                          <a:solidFill>
                            <a:srgbClr val="0000CC"/>
                          </a:solidFill>
                          <a:effectLst/>
                          <a:latin typeface="UTM Swiss Condensed" panose="02000500000000000000" pitchFamily="2" charset="0"/>
                          <a:ea typeface="+mn-ea"/>
                          <a:cs typeface="+mn-cs"/>
                        </a:rPr>
                        <a:t>4</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000">
                          <a:solidFill>
                            <a:srgbClr val="0000CC"/>
                          </a:solidFill>
                          <a:effectLst/>
                          <a:latin typeface="UTM Swiss Condensed" panose="02000500000000000000" pitchFamily="2" charset="0"/>
                        </a:rPr>
                        <a:t>Trẻ mầm non</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a:solidFill>
                            <a:srgbClr val="0000CC"/>
                          </a:solidFill>
                          <a:effectLst/>
                          <a:latin typeface="UTM Swiss Condensed" panose="02000500000000000000" pitchFamily="2" charset="0"/>
                        </a:rPr>
                        <a:t>150</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5179418"/>
                  </a:ext>
                </a:extLst>
              </a:tr>
              <a:tr h="382900">
                <a:tc>
                  <a:txBody>
                    <a:bodyPr/>
                    <a:lstStyle/>
                    <a:p>
                      <a:pPr marL="0" lvl="0" indent="0" algn="ctr">
                        <a:lnSpc>
                          <a:spcPct val="115000"/>
                        </a:lnSpc>
                        <a:spcBef>
                          <a:spcPts val="600"/>
                        </a:spcBef>
                        <a:spcAft>
                          <a:spcPts val="600"/>
                        </a:spcAft>
                        <a:buFont typeface="+mj-lt"/>
                        <a:buNone/>
                      </a:pPr>
                      <a:r>
                        <a:rPr lang="en-US" sz="2000" kern="1200">
                          <a:solidFill>
                            <a:srgbClr val="0000CC"/>
                          </a:solidFill>
                          <a:effectLst/>
                          <a:latin typeface="UTM Swiss Condensed" panose="02000500000000000000" pitchFamily="2" charset="0"/>
                          <a:ea typeface="+mn-ea"/>
                          <a:cs typeface="+mn-cs"/>
                        </a:rPr>
                        <a:t>5</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000">
                          <a:solidFill>
                            <a:srgbClr val="0000CC"/>
                          </a:solidFill>
                          <a:effectLst/>
                          <a:latin typeface="UTM Swiss Condensed" panose="02000500000000000000" pitchFamily="2" charset="0"/>
                        </a:rPr>
                        <a:t>Học sinh tiểu học</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a:solidFill>
                            <a:srgbClr val="0000CC"/>
                          </a:solidFill>
                          <a:effectLst/>
                          <a:latin typeface="UTM Swiss Condensed" panose="02000500000000000000" pitchFamily="2" charset="0"/>
                        </a:rPr>
                        <a:t>200</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0223376"/>
                  </a:ext>
                </a:extLst>
              </a:tr>
              <a:tr h="382900">
                <a:tc>
                  <a:txBody>
                    <a:bodyPr/>
                    <a:lstStyle/>
                    <a:p>
                      <a:pPr marL="0" lvl="0" indent="0" algn="ctr">
                        <a:lnSpc>
                          <a:spcPct val="115000"/>
                        </a:lnSpc>
                        <a:spcBef>
                          <a:spcPts val="600"/>
                        </a:spcBef>
                        <a:spcAft>
                          <a:spcPts val="600"/>
                        </a:spcAft>
                        <a:buFont typeface="+mj-lt"/>
                        <a:buNone/>
                      </a:pPr>
                      <a:r>
                        <a:rPr lang="en-US" sz="2000" kern="1200">
                          <a:solidFill>
                            <a:srgbClr val="0000CC"/>
                          </a:solidFill>
                          <a:effectLst/>
                          <a:latin typeface="UTM Swiss Condensed" panose="02000500000000000000" pitchFamily="2" charset="0"/>
                          <a:ea typeface="+mn-ea"/>
                          <a:cs typeface="+mn-cs"/>
                        </a:rPr>
                        <a:t>6</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000">
                          <a:solidFill>
                            <a:srgbClr val="0000CC"/>
                          </a:solidFill>
                          <a:effectLst/>
                          <a:latin typeface="UTM Swiss Condensed" panose="02000500000000000000" pitchFamily="2" charset="0"/>
                        </a:rPr>
                        <a:t>Học sinh THCS</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a:solidFill>
                            <a:srgbClr val="0000CC"/>
                          </a:solidFill>
                          <a:effectLst/>
                          <a:latin typeface="UTM Swiss Condensed" panose="02000500000000000000" pitchFamily="2" charset="0"/>
                        </a:rPr>
                        <a:t>200</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5590138"/>
                  </a:ext>
                </a:extLst>
              </a:tr>
              <a:tr h="382900">
                <a:tc>
                  <a:txBody>
                    <a:bodyPr/>
                    <a:lstStyle/>
                    <a:p>
                      <a:pPr marL="0" lvl="0" indent="0" algn="ctr">
                        <a:lnSpc>
                          <a:spcPct val="115000"/>
                        </a:lnSpc>
                        <a:spcBef>
                          <a:spcPts val="600"/>
                        </a:spcBef>
                        <a:spcAft>
                          <a:spcPts val="600"/>
                        </a:spcAft>
                        <a:buFont typeface="+mj-lt"/>
                        <a:buNone/>
                      </a:pPr>
                      <a:r>
                        <a:rPr lang="en-US" sz="2000" kern="1200">
                          <a:solidFill>
                            <a:srgbClr val="0000CC"/>
                          </a:solidFill>
                          <a:effectLst/>
                          <a:latin typeface="UTM Swiss Condensed" panose="02000500000000000000" pitchFamily="2" charset="0"/>
                          <a:ea typeface="+mn-ea"/>
                          <a:cs typeface="+mn-cs"/>
                        </a:rPr>
                        <a:t>7</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000">
                          <a:solidFill>
                            <a:srgbClr val="0000CC"/>
                          </a:solidFill>
                          <a:effectLst/>
                          <a:latin typeface="UTM Swiss Condensed" panose="02000500000000000000" pitchFamily="2" charset="0"/>
                        </a:rPr>
                        <a:t>Học sinh THPT Chuyên</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a:solidFill>
                            <a:srgbClr val="0000CC"/>
                          </a:solidFill>
                          <a:effectLst/>
                          <a:latin typeface="UTM Swiss Condensed" panose="02000500000000000000" pitchFamily="2" charset="0"/>
                        </a:rPr>
                        <a:t>350</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8921692"/>
                  </a:ext>
                </a:extLst>
              </a:tr>
              <a:tr h="382900">
                <a:tc>
                  <a:txBody>
                    <a:bodyPr/>
                    <a:lstStyle/>
                    <a:p>
                      <a:pPr marL="0" lvl="0" indent="0" algn="ctr">
                        <a:lnSpc>
                          <a:spcPct val="115000"/>
                        </a:lnSpc>
                        <a:spcBef>
                          <a:spcPts val="600"/>
                        </a:spcBef>
                        <a:spcAft>
                          <a:spcPts val="600"/>
                        </a:spcAft>
                        <a:buFont typeface="+mj-lt"/>
                        <a:buNone/>
                      </a:pPr>
                      <a:r>
                        <a:rPr lang="en-US" sz="2000" kern="1200">
                          <a:solidFill>
                            <a:srgbClr val="0000CC"/>
                          </a:solidFill>
                          <a:effectLst/>
                          <a:latin typeface="UTM Swiss Condensed" panose="02000500000000000000" pitchFamily="2" charset="0"/>
                          <a:ea typeface="+mn-ea"/>
                          <a:cs typeface="+mn-cs"/>
                        </a:rPr>
                        <a:t>8</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600"/>
                        </a:spcBef>
                        <a:spcAft>
                          <a:spcPts val="600"/>
                        </a:spcAft>
                      </a:pPr>
                      <a:r>
                        <a:rPr lang="en-US" sz="2000">
                          <a:solidFill>
                            <a:srgbClr val="0000CC"/>
                          </a:solidFill>
                          <a:effectLst/>
                          <a:latin typeface="UTM Swiss Condensed" panose="02000500000000000000" pitchFamily="2" charset="0"/>
                        </a:rPr>
                        <a:t>Học sinh THPT CLC</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a:solidFill>
                            <a:srgbClr val="0000CC"/>
                          </a:solidFill>
                          <a:effectLst/>
                          <a:latin typeface="UTM Swiss Condensed" panose="02000500000000000000" pitchFamily="2" charset="0"/>
                        </a:rPr>
                        <a:t>120</a:t>
                      </a: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endParaRPr lang="en-US" sz="200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10190"/>
                  </a:ext>
                </a:extLst>
              </a:tr>
              <a:tr h="382900">
                <a:tc>
                  <a:txBody>
                    <a:bodyPr/>
                    <a:lstStyle/>
                    <a:p>
                      <a:pPr marL="228600" algn="ctr">
                        <a:lnSpc>
                          <a:spcPct val="115000"/>
                        </a:lnSpc>
                        <a:spcBef>
                          <a:spcPts val="600"/>
                        </a:spcBef>
                        <a:spcAft>
                          <a:spcPts val="600"/>
                        </a:spcAft>
                      </a:pPr>
                      <a:endParaRPr lang="en-US" sz="2000" kern="1200">
                        <a:solidFill>
                          <a:srgbClr val="0000CC"/>
                        </a:solidFill>
                        <a:effectLst/>
                        <a:latin typeface="UTM Swiss Condensed" panose="02000500000000000000" pitchFamily="2" charset="0"/>
                        <a:ea typeface="+mn-ea"/>
                        <a:cs typeface="+mn-cs"/>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b="1">
                          <a:solidFill>
                            <a:srgbClr val="0000CC"/>
                          </a:solidFill>
                          <a:effectLst/>
                          <a:latin typeface="UTM Swiss Condensed" panose="02000500000000000000" pitchFamily="2" charset="0"/>
                        </a:rPr>
                        <a:t>Tổng cộng:</a:t>
                      </a:r>
                      <a:endParaRPr lang="en-US" sz="2000" b="1">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sz="2000" b="1" kern="1200">
                          <a:solidFill>
                            <a:srgbClr val="0000CC"/>
                          </a:solidFill>
                          <a:effectLst/>
                          <a:latin typeface="UTM Swiss Condensed" panose="02000500000000000000" pitchFamily="2" charset="0"/>
                          <a:ea typeface="+mn-ea"/>
                          <a:cs typeface="+mn-cs"/>
                        </a:rPr>
                        <a:t>13.500</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endParaRPr lang="en-US" sz="2000" b="1" dirty="0">
                        <a:solidFill>
                          <a:srgbClr val="0000CC"/>
                        </a:solidFill>
                        <a:effectLst/>
                        <a:latin typeface="UTM Swiss Condensed" panose="02000500000000000000" pitchFamily="2" charset="0"/>
                        <a:ea typeface="Calibri" panose="020F0502020204030204" pitchFamily="34" charset="0"/>
                        <a:cs typeface="Times New Roman" panose="02020603050405020304" pitchFamily="18" charset="0"/>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5659998"/>
                  </a:ext>
                </a:extLst>
              </a:tr>
            </a:tbl>
          </a:graphicData>
        </a:graphic>
      </p:graphicFrame>
      <p:sp>
        <p:nvSpPr>
          <p:cNvPr id="9" name="Title 7">
            <a:extLst>
              <a:ext uri="{FF2B5EF4-FFF2-40B4-BE49-F238E27FC236}">
                <a16:creationId xmlns:a16="http://schemas.microsoft.com/office/drawing/2014/main" id="{C41DB3A0-BD2F-F5EA-372D-D6E7369FF016}"/>
              </a:ext>
            </a:extLst>
          </p:cNvPr>
          <p:cNvSpPr>
            <a:spLocks noGrp="1"/>
          </p:cNvSpPr>
          <p:nvPr>
            <p:ph type="title"/>
          </p:nvPr>
        </p:nvSpPr>
        <p:spPr>
          <a:xfrm>
            <a:off x="152400" y="0"/>
            <a:ext cx="11882846" cy="685800"/>
          </a:xfrm>
        </p:spPr>
        <p:txBody>
          <a:bodyPr>
            <a:normAutofit/>
          </a:bodyPr>
          <a:lstStyle/>
          <a:p>
            <a:pPr algn="ctr"/>
            <a:r>
              <a:rPr lang="vi-VN" sz="2500" b="1">
                <a:solidFill>
                  <a:srgbClr val="FF0000"/>
                </a:solidFill>
                <a:effectLst/>
                <a:latin typeface="UTM Swiss Condensed" panose="02000500000000000000" pitchFamily="2" charset="0"/>
              </a:rPr>
              <a:t>TRỌNG TÂM CÔNG TÁC NĂM HỌC 2022 - 2023</a:t>
            </a:r>
          </a:p>
        </p:txBody>
      </p:sp>
    </p:spTree>
    <p:extLst>
      <p:ext uri="{BB962C8B-B14F-4D97-AF65-F5344CB8AC3E}">
        <p14:creationId xmlns:p14="http://schemas.microsoft.com/office/powerpoint/2010/main" val="204127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2DF4D9-407A-0DB7-09BF-E72DE25473DD}"/>
              </a:ext>
            </a:extLst>
          </p:cNvPr>
          <p:cNvSpPr>
            <a:spLocks noGrp="1"/>
          </p:cNvSpPr>
          <p:nvPr>
            <p:ph idx="1"/>
          </p:nvPr>
        </p:nvSpPr>
        <p:spPr>
          <a:xfrm>
            <a:off x="508000" y="990600"/>
            <a:ext cx="11176000" cy="5181600"/>
          </a:xfrm>
        </p:spPr>
        <p:txBody>
          <a:bodyPr anchor="t">
            <a:noAutofit/>
          </a:bodyPr>
          <a:lstStyle/>
          <a:p>
            <a:pPr marL="0" indent="0" algn="just">
              <a:lnSpc>
                <a:spcPct val="100000"/>
              </a:lnSpc>
              <a:spcBef>
                <a:spcPts val="600"/>
              </a:spcBef>
              <a:buNone/>
            </a:pPr>
            <a:r>
              <a:rPr lang="en-US" b="1">
                <a:solidFill>
                  <a:srgbClr val="0000CC"/>
                </a:solidFill>
                <a:latin typeface="UTM Swiss Condensed" panose="02000500000000000000" pitchFamily="2" charset="0"/>
                <a:ea typeface="Calibri" panose="020F0502020204030204" pitchFamily="34" charset="0"/>
              </a:rPr>
              <a:t>3. Công tác nghiên cứu khoa học, hợp tác quốc tế, xuất bản và thư viện </a:t>
            </a:r>
            <a:endParaRPr lang="en-US">
              <a:solidFill>
                <a:srgbClr val="0000CC"/>
              </a:solidFill>
              <a:latin typeface="UTM Swiss Condensed" panose="02000500000000000000" pitchFamily="2" charset="0"/>
              <a:ea typeface="Calibri" panose="020F0502020204030204" pitchFamily="34" charset="0"/>
            </a:endParaRPr>
          </a:p>
          <a:p>
            <a:pPr algn="just">
              <a:lnSpc>
                <a:spcPct val="100000"/>
              </a:lnSpc>
              <a:spcBef>
                <a:spcPts val="600"/>
              </a:spcBef>
            </a:pPr>
            <a:r>
              <a:rPr lang="de-DE">
                <a:solidFill>
                  <a:srgbClr val="0000CC"/>
                </a:solidFill>
                <a:latin typeface="UTM Swiss Condensed" panose="02000500000000000000" pitchFamily="2" charset="0"/>
                <a:ea typeface="Calibri" panose="020F0502020204030204" pitchFamily="34" charset="0"/>
              </a:rPr>
              <a:t>Tiếp tục thực hiện Kế hoạch chiến lược phát triển hoạt động Khoa học Công nghệ giai đoạn 2018 - 2025, tầm nhìn đến 2030 nhằm nâng cao chất lượng hiệu quả công tác nghiên cứu khoa học, tăng cường công bố quốc tế, đăng ký phát minh, sáng chế, giải pháp hữu ích.</a:t>
            </a:r>
            <a:endParaRPr lang="en-US">
              <a:solidFill>
                <a:srgbClr val="0000CC"/>
              </a:solidFill>
              <a:latin typeface="UTM Swiss Condensed" panose="02000500000000000000" pitchFamily="2" charset="0"/>
              <a:ea typeface="Calibri" panose="020F0502020204030204" pitchFamily="34" charset="0"/>
            </a:endParaRPr>
          </a:p>
          <a:p>
            <a:pPr algn="just">
              <a:lnSpc>
                <a:spcPct val="100000"/>
              </a:lnSpc>
              <a:spcBef>
                <a:spcPts val="600"/>
              </a:spcBef>
            </a:pPr>
            <a:r>
              <a:rPr lang="de-DE">
                <a:solidFill>
                  <a:srgbClr val="0000CC"/>
                </a:solidFill>
                <a:latin typeface="UTM Swiss Condensed" panose="02000500000000000000" pitchFamily="2" charset="0"/>
                <a:ea typeface="Calibri" panose="020F0502020204030204" pitchFamily="34" charset="0"/>
              </a:rPr>
              <a:t>Thực hiện tốt các đề tài trọng điểm cấp Trường phục vụ hoạt động đào tạo, đặc biệt các đề tài, nhiệm vụ CDIO. Đẩy mạnh hoạt động nghiên cứu khoa học của sinh viên, học viên. Tổ chức các hoạt động nghiên cứu khoa học, chuyển giao công nghệ gắn với yêu cầu phát triển kinh tế - xã hội của tỉnh Nghệ An, khu vực Bắc Trung Bộ và cả nước.</a:t>
            </a:r>
            <a:endParaRPr lang="en-US">
              <a:solidFill>
                <a:srgbClr val="0000CC"/>
              </a:solidFill>
              <a:latin typeface="UTM Swiss Condensed" panose="02000500000000000000" pitchFamily="2" charset="0"/>
              <a:ea typeface="Calibri" panose="020F0502020204030204" pitchFamily="34" charset="0"/>
            </a:endParaRPr>
          </a:p>
          <a:p>
            <a:pPr algn="just">
              <a:lnSpc>
                <a:spcPct val="100000"/>
              </a:lnSpc>
              <a:spcBef>
                <a:spcPts val="600"/>
              </a:spcBef>
            </a:pPr>
            <a:r>
              <a:rPr lang="vi-VN">
                <a:solidFill>
                  <a:srgbClr val="0000CC"/>
                </a:solidFill>
                <a:latin typeface="UTM Swiss Condensed" panose="02000500000000000000" pitchFamily="2" charset="0"/>
                <a:ea typeface="Calibri" panose="020F0502020204030204" pitchFamily="34" charset="0"/>
              </a:rPr>
              <a:t>Hoàn thành Đề án nâng </a:t>
            </a:r>
            <a:r>
              <a:rPr lang="en-US">
                <a:solidFill>
                  <a:srgbClr val="0000CC"/>
                </a:solidFill>
                <a:latin typeface="UTM Swiss Condensed" panose="02000500000000000000" pitchFamily="2" charset="0"/>
                <a:ea typeface="Calibri" panose="020F0502020204030204" pitchFamily="34" charset="0"/>
              </a:rPr>
              <a:t>cấp</a:t>
            </a:r>
            <a:r>
              <a:rPr lang="vi-VN">
                <a:solidFill>
                  <a:srgbClr val="0000CC"/>
                </a:solidFill>
                <a:latin typeface="UTM Swiss Condensed" panose="02000500000000000000" pitchFamily="2" charset="0"/>
                <a:ea typeface="Calibri" panose="020F0502020204030204" pitchFamily="34" charset="0"/>
              </a:rPr>
              <a:t> Tạp chí Khoa học</a:t>
            </a:r>
            <a:r>
              <a:rPr lang="en-US">
                <a:solidFill>
                  <a:srgbClr val="0000CC"/>
                </a:solidFill>
                <a:latin typeface="UTM Swiss Condensed" panose="02000500000000000000" pitchFamily="2" charset="0"/>
                <a:ea typeface="Calibri" panose="020F0502020204030204" pitchFamily="34" charset="0"/>
              </a:rPr>
              <a:t>. </a:t>
            </a:r>
            <a:r>
              <a:rPr lang="de-DE">
                <a:solidFill>
                  <a:srgbClr val="0000CC"/>
                </a:solidFill>
                <a:latin typeface="UTM Swiss Condensed" panose="02000500000000000000" pitchFamily="2" charset="0"/>
                <a:ea typeface="Calibri" panose="020F0502020204030204" pitchFamily="34" charset="0"/>
              </a:rPr>
              <a:t>Thực hiện tốt công tác xuất bản giáo trình, tài liệu học tập, phát triển nguồn học liệu điện tử, thư viện số.</a:t>
            </a:r>
            <a:endParaRPr lang="en-US">
              <a:solidFill>
                <a:srgbClr val="0000CC"/>
              </a:solidFill>
              <a:latin typeface="UTM Swiss Condensed" panose="02000500000000000000" pitchFamily="2" charset="0"/>
              <a:ea typeface="Calibri" panose="020F0502020204030204" pitchFamily="34" charset="0"/>
            </a:endParaRPr>
          </a:p>
          <a:p>
            <a:pPr algn="just">
              <a:lnSpc>
                <a:spcPct val="100000"/>
              </a:lnSpc>
              <a:spcBef>
                <a:spcPts val="600"/>
              </a:spcBef>
            </a:pPr>
            <a:r>
              <a:rPr lang="nl-NL">
                <a:solidFill>
                  <a:srgbClr val="0000CC"/>
                </a:solidFill>
                <a:latin typeface="UTM Swiss Condensed" panose="02000500000000000000" pitchFamily="2" charset="0"/>
                <a:ea typeface="Calibri" panose="020F0502020204030204" pitchFamily="34" charset="0"/>
              </a:rPr>
              <a:t>Đổi mới hoạt động hợp tác quốc tế trên cơ sở phát triển các mối quan hệ quốc tế, tăng cường hợp tác, trao đổi về giáo dục đại học, sau đại học và nghiên cứu khoa học.</a:t>
            </a:r>
            <a:endParaRPr lang="en-US">
              <a:solidFill>
                <a:srgbClr val="0000CC"/>
              </a:solidFill>
              <a:latin typeface="UTM Swiss Condensed" panose="02000500000000000000" pitchFamily="2" charset="0"/>
              <a:ea typeface="Calibri" panose="020F0502020204030204" pitchFamily="34" charset="0"/>
              <a:cs typeface="Times New Roman" panose="02020603050405020304" pitchFamily="18" charset="0"/>
            </a:endParaRPr>
          </a:p>
        </p:txBody>
      </p:sp>
      <p:sp>
        <p:nvSpPr>
          <p:cNvPr id="9" name="Title 7">
            <a:extLst>
              <a:ext uri="{FF2B5EF4-FFF2-40B4-BE49-F238E27FC236}">
                <a16:creationId xmlns:a16="http://schemas.microsoft.com/office/drawing/2014/main" id="{B77D2725-2EAC-86D4-3152-7B25AFEB8F97}"/>
              </a:ext>
            </a:extLst>
          </p:cNvPr>
          <p:cNvSpPr txBox="1">
            <a:spLocks/>
          </p:cNvSpPr>
          <p:nvPr/>
        </p:nvSpPr>
        <p:spPr>
          <a:xfrm>
            <a:off x="152400" y="0"/>
            <a:ext cx="11882846" cy="685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500" b="1">
                <a:solidFill>
                  <a:srgbClr val="FF0000"/>
                </a:solidFill>
                <a:latin typeface="UTM Swiss Condensed" panose="02000500000000000000" pitchFamily="2" charset="0"/>
              </a:rPr>
              <a:t>TRỌNG TÂM CÔNG TÁC NĂM HỌC 2022 - 2023</a:t>
            </a:r>
          </a:p>
        </p:txBody>
      </p:sp>
    </p:spTree>
    <p:extLst>
      <p:ext uri="{BB962C8B-B14F-4D97-AF65-F5344CB8AC3E}">
        <p14:creationId xmlns:p14="http://schemas.microsoft.com/office/powerpoint/2010/main" val="409311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C1956F9F-11F1-4665-96F0-253491FD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15093" cy="147174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CEE9CB9D-18BC-4FB8-928D-044D6435ED68}"/>
              </a:ext>
            </a:extLst>
          </p:cNvPr>
          <p:cNvSpPr txBox="1"/>
          <p:nvPr/>
        </p:nvSpPr>
        <p:spPr>
          <a:xfrm>
            <a:off x="2952206" y="243840"/>
            <a:ext cx="8795657" cy="1015663"/>
          </a:xfrm>
          <a:prstGeom prst="rect">
            <a:avLst/>
          </a:prstGeom>
          <a:noFill/>
        </p:spPr>
        <p:txBody>
          <a:bodyPr wrap="square" rtlCol="0">
            <a:spAutoFit/>
          </a:bodyPr>
          <a:lstStyle/>
          <a:p>
            <a:pPr algn="ctr"/>
            <a:r>
              <a:rPr lang="en-US" sz="3000" b="1">
                <a:solidFill>
                  <a:srgbClr val="FFFF00"/>
                </a:solidFill>
                <a:latin typeface="Times New Roman" panose="02020603050405020304" pitchFamily="18" charset="0"/>
                <a:cs typeface="Times New Roman" panose="02020603050405020304" pitchFamily="18" charset="0"/>
              </a:rPr>
              <a:t>ĐẠI HỘI ĐẠI BIỂU TOÀN QUỐC LẦN THỨ XIII CỦA ĐẢNG CỘNG SẢN VIỆT NAM</a:t>
            </a:r>
          </a:p>
        </p:txBody>
      </p:sp>
      <p:pic>
        <p:nvPicPr>
          <p:cNvPr id="6" name="Hình ảnh 5">
            <a:extLst>
              <a:ext uri="{FF2B5EF4-FFF2-40B4-BE49-F238E27FC236}">
                <a16:creationId xmlns:a16="http://schemas.microsoft.com/office/drawing/2014/main" id="{C84A3666-61CC-4987-B87E-3040EA14A0E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021570" y="1915319"/>
            <a:ext cx="4171950" cy="4171950"/>
          </a:xfrm>
          <a:prstGeom prst="rect">
            <a:avLst/>
          </a:prstGeom>
        </p:spPr>
      </p:pic>
      <p:sp>
        <p:nvSpPr>
          <p:cNvPr id="3" name="Chỗ dành sẵn cho Nội dung 2">
            <a:extLst>
              <a:ext uri="{FF2B5EF4-FFF2-40B4-BE49-F238E27FC236}">
                <a16:creationId xmlns:a16="http://schemas.microsoft.com/office/drawing/2014/main" id="{0C17613D-E5FA-41CE-B1CA-1D7E988887A3}"/>
              </a:ext>
            </a:extLst>
          </p:cNvPr>
          <p:cNvSpPr>
            <a:spLocks noGrp="1"/>
          </p:cNvSpPr>
          <p:nvPr>
            <p:ph idx="1"/>
          </p:nvPr>
        </p:nvSpPr>
        <p:spPr>
          <a:xfrm>
            <a:off x="838200" y="1825624"/>
            <a:ext cx="10515600" cy="4788535"/>
          </a:xfrm>
        </p:spPr>
        <p:txBody>
          <a:bodyPr>
            <a:noAutofit/>
          </a:bodyPr>
          <a:lstStyle/>
          <a:p>
            <a:pPr algn="just">
              <a:lnSpc>
                <a:spcPct val="115000"/>
              </a:lnSpc>
              <a:spcAft>
                <a:spcPts val="1000"/>
              </a:spcAft>
            </a:pPr>
            <a:r>
              <a:rPr lang="en-US" sz="2500" b="1">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Sáu nhiệm vụ trọng tâm:</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Xây dựng Đảng, xây dựng Nhà nước</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Kiểm soát đại dịch Covid-19</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Bảo vệ Tổ quốc</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Khơi dậy khát vọng phát triển đất nước phồn vinh, hạnh phúc</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Hoàn thiện đồng bộ hệ thống pháp luật, cơ chế, chính sách </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n-US" sz="2500">
                <a:solidFill>
                  <a:srgbClr val="003399"/>
                </a:solidFill>
                <a:effectLst/>
                <a:latin typeface="Times New Roman" panose="02020603050405020304" pitchFamily="18" charset="0"/>
                <a:ea typeface="Times New Roman" panose="02020603050405020304" pitchFamily="18" charset="0"/>
                <a:cs typeface="Times New Roman" panose="02020603050405020304" pitchFamily="18" charset="0"/>
              </a:rPr>
              <a:t>- Quản lý chặt chẽ, sử dụng hợp lý, hiệu quả đất đai, tài nguyên</a:t>
            </a:r>
            <a:endParaRPr lang="en-US" sz="2500">
              <a:solidFill>
                <a:srgbClr val="00339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80347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2DF4D9-407A-0DB7-09BF-E72DE25473DD}"/>
              </a:ext>
            </a:extLst>
          </p:cNvPr>
          <p:cNvSpPr>
            <a:spLocks noGrp="1"/>
          </p:cNvSpPr>
          <p:nvPr>
            <p:ph idx="1"/>
          </p:nvPr>
        </p:nvSpPr>
        <p:spPr>
          <a:xfrm>
            <a:off x="508000" y="990600"/>
            <a:ext cx="11176000" cy="5181600"/>
          </a:xfrm>
        </p:spPr>
        <p:txBody>
          <a:bodyPr anchor="t">
            <a:noAutofit/>
          </a:bodyPr>
          <a:lstStyle/>
          <a:p>
            <a:pPr marL="0" indent="0" algn="just">
              <a:lnSpc>
                <a:spcPct val="100000"/>
              </a:lnSpc>
              <a:spcBef>
                <a:spcPts val="600"/>
              </a:spcBef>
              <a:buNone/>
            </a:pPr>
            <a:r>
              <a:rPr lang="en-US" b="1">
                <a:solidFill>
                  <a:srgbClr val="0000CC"/>
                </a:solidFill>
                <a:latin typeface="UTM Swiss Condensed" panose="02000500000000000000" pitchFamily="2" charset="0"/>
                <a:ea typeface="Calibri" panose="020F0502020204030204" pitchFamily="34" charset="0"/>
              </a:rPr>
              <a:t>4. Công tác đảm bảo chất lượng, kiểm định chất lượng giáo dục và thanh tra - pháp chế</a:t>
            </a:r>
            <a:endParaRPr lang="en-US">
              <a:solidFill>
                <a:srgbClr val="0000CC"/>
              </a:solidFill>
              <a:latin typeface="UTM Swiss Condensed" panose="02000500000000000000" pitchFamily="2" charset="0"/>
              <a:ea typeface="Calibri" panose="020F0502020204030204" pitchFamily="34" charset="0"/>
            </a:endParaRPr>
          </a:p>
          <a:p>
            <a:pPr algn="just">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T</a:t>
            </a:r>
            <a:r>
              <a:rPr lang="vi-VN">
                <a:solidFill>
                  <a:srgbClr val="0000CC"/>
                </a:solidFill>
                <a:latin typeface="UTM Swiss Condensed" panose="02000500000000000000" pitchFamily="2" charset="0"/>
                <a:ea typeface="Calibri" panose="020F0502020204030204" pitchFamily="34" charset="0"/>
              </a:rPr>
              <a:t>riển khai </a:t>
            </a:r>
            <a:r>
              <a:rPr lang="en-US">
                <a:solidFill>
                  <a:srgbClr val="0000CC"/>
                </a:solidFill>
                <a:latin typeface="UTM Swiss Condensed" panose="02000500000000000000" pitchFamily="2" charset="0"/>
                <a:ea typeface="Calibri" panose="020F0502020204030204" pitchFamily="34" charset="0"/>
              </a:rPr>
              <a:t>có hiệu quả, đúng tiến độ </a:t>
            </a:r>
            <a:r>
              <a:rPr lang="vi-VN">
                <a:solidFill>
                  <a:srgbClr val="0000CC"/>
                </a:solidFill>
                <a:latin typeface="UTM Swiss Condensed" panose="02000500000000000000" pitchFamily="2" charset="0"/>
                <a:ea typeface="Calibri" panose="020F0502020204030204" pitchFamily="34" charset="0"/>
              </a:rPr>
              <a:t>Chương trình hành động thực hiện Nghị quyết số 03-NQ/ĐU ngày 19/8/2017 của Ban Chấp hành Đảng bộ Trường về tăng cường hiệu quả hoạt động đảm bảo chất lượng;</a:t>
            </a:r>
            <a:r>
              <a:rPr lang="de-DE">
                <a:solidFill>
                  <a:srgbClr val="0000CC"/>
                </a:solidFill>
                <a:latin typeface="UTM Swiss Condensed" panose="02000500000000000000" pitchFamily="2" charset="0"/>
                <a:ea typeface="Calibri" panose="020F0502020204030204" pitchFamily="34" charset="0"/>
              </a:rPr>
              <a:t> rà soát, bổ sung kế hoạch tự đánh giá, đánh giá ngoài chương trình đào tạo đại học, sau đại học; hoàn thành đánh giá ngoài cơ sở giáo dục Trường Đại học Vinh chu kỳ II và kiểm định chất lượng Trường THPT Chuyên.</a:t>
            </a:r>
            <a:endParaRPr lang="en-US">
              <a:solidFill>
                <a:srgbClr val="0000CC"/>
              </a:solidFill>
              <a:latin typeface="UTM Swiss Condensed" panose="02000500000000000000" pitchFamily="2" charset="0"/>
              <a:ea typeface="Calibri" panose="020F0502020204030204" pitchFamily="34" charset="0"/>
            </a:endParaRPr>
          </a:p>
          <a:p>
            <a:pPr algn="just">
              <a:lnSpc>
                <a:spcPct val="100000"/>
              </a:lnSpc>
              <a:spcBef>
                <a:spcPts val="600"/>
              </a:spcBef>
            </a:pPr>
            <a:r>
              <a:rPr lang="de-DE">
                <a:solidFill>
                  <a:srgbClr val="0000CC"/>
                </a:solidFill>
                <a:latin typeface="UTM Swiss Condensed" panose="02000500000000000000" pitchFamily="2" charset="0"/>
                <a:ea typeface="Calibri" panose="020F0502020204030204" pitchFamily="34" charset="0"/>
              </a:rPr>
              <a:t>Nâng cao hiệu quả hoạt động của Trung tâm Kiểm định chất lượng giáo dục - Trường Đại học Vinh.</a:t>
            </a:r>
            <a:endParaRPr lang="en-US">
              <a:solidFill>
                <a:srgbClr val="0000CC"/>
              </a:solidFill>
              <a:latin typeface="UTM Swiss Condensed" panose="02000500000000000000" pitchFamily="2" charset="0"/>
              <a:ea typeface="Calibri" panose="020F0502020204030204" pitchFamily="34" charset="0"/>
            </a:endParaRPr>
          </a:p>
        </p:txBody>
      </p:sp>
      <p:sp>
        <p:nvSpPr>
          <p:cNvPr id="9" name="Title 7">
            <a:extLst>
              <a:ext uri="{FF2B5EF4-FFF2-40B4-BE49-F238E27FC236}">
                <a16:creationId xmlns:a16="http://schemas.microsoft.com/office/drawing/2014/main" id="{BBB33189-2F47-6090-88E5-93F02F011382}"/>
              </a:ext>
            </a:extLst>
          </p:cNvPr>
          <p:cNvSpPr txBox="1">
            <a:spLocks/>
          </p:cNvSpPr>
          <p:nvPr/>
        </p:nvSpPr>
        <p:spPr>
          <a:xfrm>
            <a:off x="152400" y="0"/>
            <a:ext cx="11882846" cy="685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500" b="1">
                <a:solidFill>
                  <a:srgbClr val="FF0000"/>
                </a:solidFill>
                <a:latin typeface="UTM Swiss Condensed" panose="02000500000000000000" pitchFamily="2" charset="0"/>
              </a:rPr>
              <a:t>TRỌNG TÂM CÔNG TÁC NĂM HỌC 2022 - 2023</a:t>
            </a:r>
          </a:p>
        </p:txBody>
      </p:sp>
    </p:spTree>
    <p:extLst>
      <p:ext uri="{BB962C8B-B14F-4D97-AF65-F5344CB8AC3E}">
        <p14:creationId xmlns:p14="http://schemas.microsoft.com/office/powerpoint/2010/main" val="185051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2DF4D9-407A-0DB7-09BF-E72DE25473DD}"/>
              </a:ext>
            </a:extLst>
          </p:cNvPr>
          <p:cNvSpPr>
            <a:spLocks noGrp="1"/>
          </p:cNvSpPr>
          <p:nvPr>
            <p:ph idx="1"/>
          </p:nvPr>
        </p:nvSpPr>
        <p:spPr>
          <a:xfrm>
            <a:off x="508000" y="990600"/>
            <a:ext cx="11176000" cy="5181600"/>
          </a:xfrm>
        </p:spPr>
        <p:txBody>
          <a:bodyPr anchor="t">
            <a:noAutofit/>
          </a:bodyPr>
          <a:lstStyle/>
          <a:p>
            <a:pPr marL="0" indent="0" algn="just">
              <a:lnSpc>
                <a:spcPct val="100000"/>
              </a:lnSpc>
              <a:spcBef>
                <a:spcPts val="600"/>
              </a:spcBef>
              <a:buNone/>
            </a:pPr>
            <a:r>
              <a:rPr lang="en-US" b="1">
                <a:solidFill>
                  <a:srgbClr val="0000CC"/>
                </a:solidFill>
                <a:latin typeface="UTM Swiss Condensed" panose="02000500000000000000" pitchFamily="2" charset="0"/>
                <a:ea typeface="Calibri" panose="020F0502020204030204" pitchFamily="34" charset="0"/>
              </a:rPr>
              <a:t>5. Công tác tổ chức cán bộ, chế độ chính sách và phát triển đội ngũ</a:t>
            </a:r>
            <a:endParaRPr lang="en-US">
              <a:solidFill>
                <a:srgbClr val="0000CC"/>
              </a:solidFill>
              <a:latin typeface="UTM Swiss Condensed" panose="02000500000000000000" pitchFamily="2" charset="0"/>
              <a:ea typeface="Calibri" panose="020F0502020204030204" pitchFamily="34" charset="0"/>
            </a:endParaRPr>
          </a:p>
          <a:p>
            <a:pPr>
              <a:lnSpc>
                <a:spcPct val="100000"/>
              </a:lnSpc>
              <a:spcBef>
                <a:spcPts val="600"/>
              </a:spcBef>
            </a:pPr>
            <a:r>
              <a:rPr lang="de-DE">
                <a:solidFill>
                  <a:srgbClr val="0000CC"/>
                </a:solidFill>
                <a:latin typeface="UTM Swiss Condensed" panose="02000500000000000000" pitchFamily="2" charset="0"/>
                <a:ea typeface="Calibri" panose="020F0502020204030204" pitchFamily="34" charset="0"/>
              </a:rPr>
              <a:t>Hoàn thành việc xây dựng Đề án vị trí việc làm. </a:t>
            </a:r>
            <a:r>
              <a:rPr lang="vi-VN">
                <a:solidFill>
                  <a:srgbClr val="0000CC"/>
                </a:solidFill>
                <a:latin typeface="UTM Swiss Condensed" panose="02000500000000000000" pitchFamily="2" charset="0"/>
                <a:ea typeface="Calibri" panose="020F0502020204030204" pitchFamily="34" charset="0"/>
              </a:rPr>
              <a:t>Tiếp tục kiện toàn, sắp xếp các tổ chức, đơn vị, rà soát chức năng, nhiệm vụ.</a:t>
            </a:r>
            <a:endParaRPr lang="en-US">
              <a:solidFill>
                <a:srgbClr val="0000CC"/>
              </a:solidFill>
              <a:latin typeface="UTM Swiss Condensed" panose="02000500000000000000" pitchFamily="2" charset="0"/>
              <a:ea typeface="Calibri" panose="020F0502020204030204" pitchFamily="34" charset="0"/>
            </a:endParaRPr>
          </a:p>
          <a:p>
            <a:pPr>
              <a:lnSpc>
                <a:spcPct val="100000"/>
              </a:lnSpc>
              <a:spcBef>
                <a:spcPts val="600"/>
              </a:spcBef>
            </a:pPr>
            <a:r>
              <a:rPr lang="vi-VN">
                <a:solidFill>
                  <a:srgbClr val="0000CC"/>
                </a:solidFill>
                <a:latin typeface="UTM Swiss Condensed" panose="02000500000000000000" pitchFamily="2" charset="0"/>
                <a:ea typeface="Calibri" panose="020F0502020204030204" pitchFamily="34" charset="0"/>
              </a:rPr>
              <a:t>Xây dựng kế hoạch bồi dưỡng, đào tạo CBVC. Hoàn thành đúng thời hạn, chính xác việc giải quyết chế độ đối với CBVC.</a:t>
            </a:r>
            <a:endParaRPr lang="en-US">
              <a:solidFill>
                <a:srgbClr val="0000CC"/>
              </a:solidFill>
              <a:latin typeface="UTM Swiss Condensed" panose="02000500000000000000" pitchFamily="2" charset="0"/>
              <a:ea typeface="Calibri" panose="020F0502020204030204" pitchFamily="34" charset="0"/>
            </a:endParaRPr>
          </a:p>
          <a:p>
            <a:pPr marL="0" indent="0" algn="just">
              <a:lnSpc>
                <a:spcPct val="100000"/>
              </a:lnSpc>
              <a:spcBef>
                <a:spcPts val="600"/>
              </a:spcBef>
              <a:buNone/>
            </a:pPr>
            <a:endParaRPr lang="en-US">
              <a:solidFill>
                <a:srgbClr val="0000CC"/>
              </a:solidFill>
              <a:latin typeface="UTM Swiss Condensed" panose="02000500000000000000" pitchFamily="2" charset="0"/>
              <a:ea typeface="Calibri" panose="020F0502020204030204" pitchFamily="34" charset="0"/>
            </a:endParaRPr>
          </a:p>
          <a:p>
            <a:pPr marL="0" indent="0" algn="just">
              <a:lnSpc>
                <a:spcPct val="100000"/>
              </a:lnSpc>
              <a:spcBef>
                <a:spcPts val="600"/>
              </a:spcBef>
              <a:buNone/>
            </a:pPr>
            <a:r>
              <a:rPr lang="en-US" b="1">
                <a:solidFill>
                  <a:srgbClr val="0000CC"/>
                </a:solidFill>
                <a:latin typeface="UTM Swiss Condensed" panose="02000500000000000000" pitchFamily="2" charset="0"/>
                <a:ea typeface="Calibri" panose="020F0502020204030204" pitchFamily="34" charset="0"/>
              </a:rPr>
              <a:t>6. Công tác sinh viên</a:t>
            </a:r>
            <a:endParaRPr lang="en-US">
              <a:solidFill>
                <a:srgbClr val="0000CC"/>
              </a:solidFill>
              <a:latin typeface="UTM Swiss Condensed" panose="02000500000000000000" pitchFamily="2" charset="0"/>
              <a:ea typeface="Calibri" panose="020F0502020204030204" pitchFamily="34" charset="0"/>
            </a:endParaRPr>
          </a:p>
          <a:p>
            <a:pPr>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Làm tốt công tác </a:t>
            </a:r>
            <a:r>
              <a:rPr lang="vi-VN">
                <a:solidFill>
                  <a:srgbClr val="0000CC"/>
                </a:solidFill>
                <a:latin typeface="UTM Swiss Condensed" panose="02000500000000000000" pitchFamily="2" charset="0"/>
                <a:ea typeface="Calibri" panose="020F0502020204030204" pitchFamily="34" charset="0"/>
              </a:rPr>
              <a:t>HS, SV, HV</a:t>
            </a:r>
            <a:r>
              <a:rPr lang="en-US">
                <a:solidFill>
                  <a:srgbClr val="0000CC"/>
                </a:solidFill>
                <a:latin typeface="UTM Swiss Condensed" panose="02000500000000000000" pitchFamily="2" charset="0"/>
                <a:ea typeface="Calibri" panose="020F0502020204030204" pitchFamily="34" charset="0"/>
              </a:rPr>
              <a:t>. Thực hiện</a:t>
            </a:r>
            <a:r>
              <a:rPr lang="vi-VN">
                <a:solidFill>
                  <a:srgbClr val="0000CC"/>
                </a:solidFill>
                <a:latin typeface="UTM Swiss Condensed" panose="02000500000000000000" pitchFamily="2" charset="0"/>
                <a:ea typeface="Calibri" panose="020F0502020204030204" pitchFamily="34" charset="0"/>
              </a:rPr>
              <a:t> đầy đủ các chế độ, chính sách, hỗ trợ cho người học</a:t>
            </a:r>
            <a:r>
              <a:rPr lang="en-US">
                <a:solidFill>
                  <a:srgbClr val="0000CC"/>
                </a:solidFill>
                <a:latin typeface="UTM Swiss Condensed" panose="02000500000000000000" pitchFamily="2" charset="0"/>
                <a:ea typeface="Calibri" panose="020F0502020204030204" pitchFamily="34" charset="0"/>
              </a:rPr>
              <a:t>; </a:t>
            </a:r>
            <a:r>
              <a:rPr lang="vi-VN">
                <a:solidFill>
                  <a:srgbClr val="0000CC"/>
                </a:solidFill>
                <a:latin typeface="UTM Swiss Condensed" panose="02000500000000000000" pitchFamily="2" charset="0"/>
                <a:ea typeface="Calibri" panose="020F0502020204030204" pitchFamily="34" charset="0"/>
              </a:rPr>
              <a:t>công tác thi đua khen thưởng trong HS, SV, HV.</a:t>
            </a:r>
            <a:endParaRPr lang="en-US">
              <a:solidFill>
                <a:srgbClr val="0000CC"/>
              </a:solidFill>
              <a:latin typeface="UTM Swiss Condensed" panose="02000500000000000000" pitchFamily="2" charset="0"/>
              <a:ea typeface="Calibri" panose="020F0502020204030204" pitchFamily="34" charset="0"/>
            </a:endParaRPr>
          </a:p>
        </p:txBody>
      </p:sp>
      <p:sp>
        <p:nvSpPr>
          <p:cNvPr id="9" name="Title 7">
            <a:extLst>
              <a:ext uri="{FF2B5EF4-FFF2-40B4-BE49-F238E27FC236}">
                <a16:creationId xmlns:a16="http://schemas.microsoft.com/office/drawing/2014/main" id="{5887B9B2-B7B3-2EB6-0B06-8B0B1E108937}"/>
              </a:ext>
            </a:extLst>
          </p:cNvPr>
          <p:cNvSpPr>
            <a:spLocks noGrp="1"/>
          </p:cNvSpPr>
          <p:nvPr>
            <p:ph type="title"/>
          </p:nvPr>
        </p:nvSpPr>
        <p:spPr>
          <a:xfrm>
            <a:off x="152400" y="0"/>
            <a:ext cx="11882846" cy="685800"/>
          </a:xfrm>
        </p:spPr>
        <p:txBody>
          <a:bodyPr>
            <a:normAutofit/>
          </a:bodyPr>
          <a:lstStyle/>
          <a:p>
            <a:pPr algn="ctr"/>
            <a:r>
              <a:rPr lang="vi-VN" sz="2500" b="1">
                <a:solidFill>
                  <a:srgbClr val="FF0000"/>
                </a:solidFill>
                <a:effectLst/>
                <a:latin typeface="UTM Swiss Condensed" panose="02000500000000000000" pitchFamily="2" charset="0"/>
              </a:rPr>
              <a:t>TRỌNG TÂM CÔNG TÁC NĂM HỌC 2022 - 2023</a:t>
            </a:r>
          </a:p>
        </p:txBody>
      </p:sp>
    </p:spTree>
    <p:extLst>
      <p:ext uri="{BB962C8B-B14F-4D97-AF65-F5344CB8AC3E}">
        <p14:creationId xmlns:p14="http://schemas.microsoft.com/office/powerpoint/2010/main" val="179924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2DF4D9-407A-0DB7-09BF-E72DE25473DD}"/>
              </a:ext>
            </a:extLst>
          </p:cNvPr>
          <p:cNvSpPr>
            <a:spLocks noGrp="1"/>
          </p:cNvSpPr>
          <p:nvPr>
            <p:ph idx="1"/>
          </p:nvPr>
        </p:nvSpPr>
        <p:spPr>
          <a:xfrm>
            <a:off x="508000" y="990600"/>
            <a:ext cx="11176000" cy="5181600"/>
          </a:xfrm>
        </p:spPr>
        <p:txBody>
          <a:bodyPr anchor="t">
            <a:noAutofit/>
          </a:bodyPr>
          <a:lstStyle/>
          <a:p>
            <a:pPr marL="0" indent="0" algn="just">
              <a:lnSpc>
                <a:spcPct val="100000"/>
              </a:lnSpc>
              <a:spcBef>
                <a:spcPts val="600"/>
              </a:spcBef>
              <a:buNone/>
            </a:pPr>
            <a:r>
              <a:rPr lang="en-US" b="1">
                <a:solidFill>
                  <a:srgbClr val="0000CC"/>
                </a:solidFill>
                <a:latin typeface="UTM Swiss Condensed" panose="02000500000000000000" pitchFamily="2" charset="0"/>
                <a:ea typeface="Calibri" panose="020F0502020204030204" pitchFamily="34" charset="0"/>
              </a:rPr>
              <a:t>7. Công tác xây dựng cơ bản, cơ sở vật chất, thiết bị, thực hành - thí nghiệm, kế hoạch - tài chính</a:t>
            </a:r>
            <a:endParaRPr lang="en-US">
              <a:solidFill>
                <a:srgbClr val="0000CC"/>
              </a:solidFill>
              <a:latin typeface="UTM Swiss Condensed" panose="02000500000000000000" pitchFamily="2" charset="0"/>
              <a:ea typeface="Calibri" panose="020F0502020204030204" pitchFamily="34" charset="0"/>
            </a:endParaRPr>
          </a:p>
          <a:p>
            <a:pPr>
              <a:lnSpc>
                <a:spcPct val="100000"/>
              </a:lnSpc>
              <a:spcBef>
                <a:spcPts val="600"/>
              </a:spcBef>
            </a:pPr>
            <a:r>
              <a:rPr lang="de-DE">
                <a:solidFill>
                  <a:srgbClr val="0000CC"/>
                </a:solidFill>
                <a:latin typeface="UTM Swiss Condensed" panose="02000500000000000000" pitchFamily="2" charset="0"/>
                <a:ea typeface="Calibri" panose="020F0502020204030204" pitchFamily="34" charset="0"/>
              </a:rPr>
              <a:t>Thực hiện tốt công tác lập kế hoạch, công tác tài chính, xây dựng cơ bản, đầu tư cơ sở vật chất, trang thiết bị đảm bảo điều kiện hoạt động và phát triển, ổn định và nâng cao đời sống cho viên chức, người lao động. Chuẩn bị mọi điều kiện để chủ động triển khai tự chủ đại học theo lộ trình đã đăng ký.</a:t>
            </a:r>
            <a:endParaRPr lang="en-US">
              <a:solidFill>
                <a:srgbClr val="0000CC"/>
              </a:solidFill>
              <a:latin typeface="UTM Swiss Condensed" panose="02000500000000000000" pitchFamily="2" charset="0"/>
              <a:ea typeface="Calibri" panose="020F0502020204030204" pitchFamily="34" charset="0"/>
            </a:endParaRPr>
          </a:p>
          <a:p>
            <a:pPr>
              <a:lnSpc>
                <a:spcPct val="100000"/>
              </a:lnSpc>
              <a:spcBef>
                <a:spcPts val="600"/>
              </a:spcBef>
            </a:pPr>
            <a:r>
              <a:rPr lang="de-DE">
                <a:solidFill>
                  <a:srgbClr val="0000CC"/>
                </a:solidFill>
                <a:latin typeface="UTM Swiss Condensed" panose="02000500000000000000" pitchFamily="2" charset="0"/>
                <a:ea typeface="Calibri" panose="020F0502020204030204" pitchFamily="34" charset="0"/>
              </a:rPr>
              <a:t>Tăng cường chuyển đổi số và ứng dụng công nghệ thông tin; tăng cường các điều kiện đảm bảo về hạ tầng kỹ thuật và kỹ năng ứng dụng công nghệ thông tin trong dạy - học và trong công tác kiểm tra, đánh giá.</a:t>
            </a:r>
          </a:p>
          <a:p>
            <a:pPr marL="0" indent="0" algn="just">
              <a:lnSpc>
                <a:spcPct val="100000"/>
              </a:lnSpc>
              <a:spcBef>
                <a:spcPts val="600"/>
              </a:spcBef>
              <a:buNone/>
            </a:pPr>
            <a:r>
              <a:rPr lang="en-US" b="1">
                <a:solidFill>
                  <a:srgbClr val="0000CC"/>
                </a:solidFill>
                <a:latin typeface="UTM Swiss Condensed" panose="02000500000000000000" pitchFamily="2" charset="0"/>
                <a:ea typeface="Calibri" panose="020F0502020204030204" pitchFamily="34" charset="0"/>
              </a:rPr>
              <a:t>8. Hoạt động của các dự án, đề án, thỏa thuận hợp tác</a:t>
            </a:r>
            <a:endParaRPr lang="en-US">
              <a:solidFill>
                <a:srgbClr val="0000CC"/>
              </a:solidFill>
              <a:latin typeface="UTM Swiss Condensed" panose="02000500000000000000" pitchFamily="2" charset="0"/>
              <a:ea typeface="Calibri" panose="020F0502020204030204" pitchFamily="34" charset="0"/>
            </a:endParaRPr>
          </a:p>
          <a:p>
            <a:pPr>
              <a:lnSpc>
                <a:spcPct val="100000"/>
              </a:lnSpc>
              <a:spcBef>
                <a:spcPts val="600"/>
              </a:spcBef>
            </a:pPr>
            <a:r>
              <a:rPr lang="nl-NL">
                <a:solidFill>
                  <a:srgbClr val="0000CC"/>
                </a:solidFill>
                <a:latin typeface="UTM Swiss Condensed" panose="02000500000000000000" pitchFamily="2" charset="0"/>
                <a:ea typeface="Calibri" panose="020F0502020204030204" pitchFamily="34" charset="0"/>
              </a:rPr>
              <a:t>Xây dựng kế hoạch và thực hiện tốt các nhiệm vụ của Đề án Ngoại ngữ Quốc gia và các dự án, đề án khác. Triển khai có hiệu quả các thỏa thuận hợp tác giữa Nhà trường với các đơn vị giai đoạn 2020 - 2025.</a:t>
            </a:r>
            <a:endParaRPr lang="en-US">
              <a:solidFill>
                <a:srgbClr val="0000CC"/>
              </a:solidFill>
              <a:latin typeface="UTM Swiss Condensed" panose="02000500000000000000" pitchFamily="2" charset="0"/>
              <a:ea typeface="Calibri" panose="020F0502020204030204" pitchFamily="34" charset="0"/>
            </a:endParaRPr>
          </a:p>
        </p:txBody>
      </p:sp>
      <p:sp>
        <p:nvSpPr>
          <p:cNvPr id="5" name="Title 7">
            <a:extLst>
              <a:ext uri="{FF2B5EF4-FFF2-40B4-BE49-F238E27FC236}">
                <a16:creationId xmlns:a16="http://schemas.microsoft.com/office/drawing/2014/main" id="{0AA09FF2-89A6-7F1D-18F5-6FF2D4313A67}"/>
              </a:ext>
            </a:extLst>
          </p:cNvPr>
          <p:cNvSpPr>
            <a:spLocks noGrp="1"/>
          </p:cNvSpPr>
          <p:nvPr>
            <p:ph type="title"/>
          </p:nvPr>
        </p:nvSpPr>
        <p:spPr>
          <a:xfrm>
            <a:off x="152400" y="0"/>
            <a:ext cx="11882846" cy="685800"/>
          </a:xfrm>
        </p:spPr>
        <p:txBody>
          <a:bodyPr>
            <a:normAutofit/>
          </a:bodyPr>
          <a:lstStyle/>
          <a:p>
            <a:pPr algn="ctr"/>
            <a:r>
              <a:rPr lang="vi-VN" sz="2500" b="1">
                <a:solidFill>
                  <a:srgbClr val="FF0000"/>
                </a:solidFill>
                <a:effectLst/>
                <a:latin typeface="UTM Swiss Condensed" panose="02000500000000000000" pitchFamily="2" charset="0"/>
              </a:rPr>
              <a:t>TRỌNG TÂM CÔNG TÁC NĂM HỌC 2022 - 2023</a:t>
            </a:r>
          </a:p>
        </p:txBody>
      </p:sp>
    </p:spTree>
    <p:extLst>
      <p:ext uri="{BB962C8B-B14F-4D97-AF65-F5344CB8AC3E}">
        <p14:creationId xmlns:p14="http://schemas.microsoft.com/office/powerpoint/2010/main" val="188318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42DF4D9-407A-0DB7-09BF-E72DE25473DD}"/>
              </a:ext>
            </a:extLst>
          </p:cNvPr>
          <p:cNvSpPr>
            <a:spLocks noGrp="1"/>
          </p:cNvSpPr>
          <p:nvPr>
            <p:ph idx="1"/>
          </p:nvPr>
        </p:nvSpPr>
        <p:spPr>
          <a:xfrm>
            <a:off x="508000" y="990600"/>
            <a:ext cx="11176000" cy="5181600"/>
          </a:xfrm>
        </p:spPr>
        <p:txBody>
          <a:bodyPr anchor="t">
            <a:noAutofit/>
          </a:bodyPr>
          <a:lstStyle/>
          <a:p>
            <a:pPr marL="0" indent="0" algn="just">
              <a:lnSpc>
                <a:spcPct val="100000"/>
              </a:lnSpc>
              <a:spcBef>
                <a:spcPts val="600"/>
              </a:spcBef>
              <a:buNone/>
            </a:pPr>
            <a:r>
              <a:rPr lang="en-US" b="1">
                <a:solidFill>
                  <a:srgbClr val="0000CC"/>
                </a:solidFill>
                <a:latin typeface="UTM Swiss Condensed" panose="02000500000000000000" pitchFamily="2" charset="0"/>
                <a:ea typeface="Calibri" panose="020F0502020204030204" pitchFamily="34" charset="0"/>
              </a:rPr>
              <a:t>9. Công tác an ninh trật tự, vệ sinh môi trường, nội trú, y tế</a:t>
            </a:r>
            <a:endParaRPr lang="en-US">
              <a:solidFill>
                <a:srgbClr val="0000CC"/>
              </a:solidFill>
              <a:latin typeface="UTM Swiss Condensed" panose="02000500000000000000" pitchFamily="2" charset="0"/>
              <a:ea typeface="Calibri" panose="020F0502020204030204" pitchFamily="34" charset="0"/>
            </a:endParaRPr>
          </a:p>
          <a:p>
            <a:pPr>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Làm tốt công tác an ninh trật tự, phòng chống bão lụt, phòng chống cháy nổ, vệ sinh môi trường, nội trú, y tế, công tác phòng, chống dịch bệnh.</a:t>
            </a:r>
          </a:p>
          <a:p>
            <a:pPr marL="0" indent="0" algn="just">
              <a:lnSpc>
                <a:spcPct val="100000"/>
              </a:lnSpc>
              <a:spcBef>
                <a:spcPts val="600"/>
              </a:spcBef>
              <a:buNone/>
            </a:pPr>
            <a:r>
              <a:rPr lang="en-US">
                <a:solidFill>
                  <a:srgbClr val="0000CC"/>
                </a:solidFill>
                <a:latin typeface="UTM Swiss Condensed" panose="02000500000000000000" pitchFamily="2" charset="0"/>
                <a:ea typeface="Calibri" panose="020F0502020204030204" pitchFamily="34" charset="0"/>
              </a:rPr>
              <a:t> </a:t>
            </a:r>
          </a:p>
          <a:p>
            <a:pPr marL="0" indent="0" algn="just">
              <a:lnSpc>
                <a:spcPct val="100000"/>
              </a:lnSpc>
              <a:spcBef>
                <a:spcPts val="600"/>
              </a:spcBef>
              <a:buNone/>
            </a:pPr>
            <a:r>
              <a:rPr lang="en-US" b="1">
                <a:solidFill>
                  <a:srgbClr val="0000CC"/>
                </a:solidFill>
                <a:latin typeface="UTM Swiss Condensed" panose="02000500000000000000" pitchFamily="2" charset="0"/>
                <a:ea typeface="Calibri" panose="020F0502020204030204" pitchFamily="34" charset="0"/>
              </a:rPr>
              <a:t>10. Công tác đoàn thể</a:t>
            </a:r>
            <a:endParaRPr lang="en-US">
              <a:solidFill>
                <a:srgbClr val="0000CC"/>
              </a:solidFill>
              <a:latin typeface="UTM Swiss Condensed" panose="02000500000000000000" pitchFamily="2" charset="0"/>
              <a:ea typeface="Calibri" panose="020F0502020204030204" pitchFamily="34" charset="0"/>
            </a:endParaRPr>
          </a:p>
          <a:p>
            <a:pPr>
              <a:lnSpc>
                <a:spcPct val="100000"/>
              </a:lnSpc>
              <a:spcBef>
                <a:spcPts val="600"/>
              </a:spcBef>
            </a:pPr>
            <a:r>
              <a:rPr lang="en-US">
                <a:solidFill>
                  <a:srgbClr val="0000CC"/>
                </a:solidFill>
                <a:latin typeface="UTM Swiss Condensed" panose="02000500000000000000" pitchFamily="2" charset="0"/>
                <a:ea typeface="Calibri" panose="020F0502020204030204" pitchFamily="34" charset="0"/>
              </a:rPr>
              <a:t>Chỉ đạo Công đoàn, Đoàn Thanh niên, Hội Sinh viên, Hội Cựu chiến binh hoạt động có hiệu quả, góp phần vào thực hiện thắng lợi nhiệm vụ năm học; chỉ đạo Công đoàn Trường tổ chức thành công </a:t>
            </a:r>
            <a:r>
              <a:rPr lang="vi-VN">
                <a:solidFill>
                  <a:srgbClr val="0000CC"/>
                </a:solidFill>
                <a:latin typeface="UTM Swiss Condensed" panose="02000500000000000000" pitchFamily="2" charset="0"/>
                <a:ea typeface="Calibri" panose="020F0502020204030204" pitchFamily="34" charset="0"/>
              </a:rPr>
              <a:t>Đại hội đại biểu Công đoàn cơ sở Trường Đại học Vinh lần thứ XXXIV</a:t>
            </a:r>
            <a:r>
              <a:rPr lang="en-US">
                <a:solidFill>
                  <a:srgbClr val="0000CC"/>
                </a:solidFill>
                <a:latin typeface="UTM Swiss Condensed" panose="02000500000000000000" pitchFamily="2" charset="0"/>
                <a:ea typeface="Calibri" panose="020F0502020204030204" pitchFamily="34" charset="0"/>
              </a:rPr>
              <a:t>, nhiệm kỳ 2023 - 2028</a:t>
            </a:r>
            <a:r>
              <a:rPr lang="vi-VN">
                <a:solidFill>
                  <a:srgbClr val="0000CC"/>
                </a:solidFill>
                <a:latin typeface="UTM Swiss Condensed" panose="02000500000000000000" pitchFamily="2" charset="0"/>
                <a:ea typeface="Calibri" panose="020F0502020204030204" pitchFamily="34" charset="0"/>
              </a:rPr>
              <a:t>.</a:t>
            </a:r>
            <a:endParaRPr lang="en-US">
              <a:solidFill>
                <a:srgbClr val="0000CC"/>
              </a:solidFill>
              <a:latin typeface="UTM Swiss Condensed" panose="02000500000000000000" pitchFamily="2" charset="0"/>
              <a:ea typeface="Calibri" panose="020F0502020204030204" pitchFamily="34" charset="0"/>
            </a:endParaRPr>
          </a:p>
          <a:p>
            <a:pPr>
              <a:lnSpc>
                <a:spcPct val="100000"/>
              </a:lnSpc>
              <a:spcBef>
                <a:spcPts val="600"/>
              </a:spcBef>
            </a:pPr>
            <a:r>
              <a:rPr lang="vi-VN">
                <a:solidFill>
                  <a:srgbClr val="0000CC"/>
                </a:solidFill>
                <a:latin typeface="UTM Swiss Condensed" panose="02000500000000000000" pitchFamily="2" charset="0"/>
                <a:ea typeface="Calibri" panose="020F0502020204030204" pitchFamily="34" charset="0"/>
              </a:rPr>
              <a:t>Tổ chức tốt các hoạt động kỷ niệm các ngày lễ lớn của đất nước, của Ngành</a:t>
            </a:r>
            <a:r>
              <a:rPr lang="en-US">
                <a:solidFill>
                  <a:srgbClr val="0000CC"/>
                </a:solidFill>
                <a:latin typeface="UTM Swiss Condensed" panose="02000500000000000000" pitchFamily="2" charset="0"/>
                <a:ea typeface="Calibri" panose="020F0502020204030204" pitchFamily="34" charset="0"/>
              </a:rPr>
              <a:t>, đặc biệt là các hoạt động kỷ niệm 40 năm Ngày Nhà giáo Việt Nam (20/11/1982 - 20/11/2022).</a:t>
            </a:r>
          </a:p>
        </p:txBody>
      </p:sp>
      <p:sp>
        <p:nvSpPr>
          <p:cNvPr id="9" name="Title 7">
            <a:extLst>
              <a:ext uri="{FF2B5EF4-FFF2-40B4-BE49-F238E27FC236}">
                <a16:creationId xmlns:a16="http://schemas.microsoft.com/office/drawing/2014/main" id="{CFEB5B2D-CFD5-E377-CC79-6DDE293E3F96}"/>
              </a:ext>
            </a:extLst>
          </p:cNvPr>
          <p:cNvSpPr>
            <a:spLocks noGrp="1"/>
          </p:cNvSpPr>
          <p:nvPr>
            <p:ph type="title"/>
          </p:nvPr>
        </p:nvSpPr>
        <p:spPr>
          <a:xfrm>
            <a:off x="152400" y="0"/>
            <a:ext cx="11882846" cy="685800"/>
          </a:xfrm>
        </p:spPr>
        <p:txBody>
          <a:bodyPr>
            <a:normAutofit/>
          </a:bodyPr>
          <a:lstStyle/>
          <a:p>
            <a:pPr algn="ctr"/>
            <a:r>
              <a:rPr lang="vi-VN" sz="2500" b="1">
                <a:solidFill>
                  <a:srgbClr val="FF0000"/>
                </a:solidFill>
                <a:effectLst/>
                <a:latin typeface="UTM Swiss Condensed" panose="02000500000000000000" pitchFamily="2" charset="0"/>
              </a:rPr>
              <a:t>TRỌNG TÂM CÔNG TÁC NĂM HỌC 2022 - 2023</a:t>
            </a:r>
          </a:p>
        </p:txBody>
      </p:sp>
    </p:spTree>
    <p:extLst>
      <p:ext uri="{BB962C8B-B14F-4D97-AF65-F5344CB8AC3E}">
        <p14:creationId xmlns:p14="http://schemas.microsoft.com/office/powerpoint/2010/main" val="16491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86A8E580-279B-DFB6-9734-3B1EED6741B5}"/>
              </a:ext>
            </a:extLst>
          </p:cNvPr>
          <p:cNvSpPr>
            <a:spLocks noGrp="1" noChangeArrowheads="1"/>
          </p:cNvSpPr>
          <p:nvPr>
            <p:ph type="body" idx="1"/>
          </p:nvPr>
        </p:nvSpPr>
        <p:spPr>
          <a:xfrm>
            <a:off x="685800" y="228600"/>
            <a:ext cx="10820400" cy="3048000"/>
          </a:xfrm>
        </p:spPr>
        <p:txBody>
          <a:bodyPr anchor="ctr"/>
          <a:lstStyle/>
          <a:p>
            <a:pPr marL="0" indent="0" algn="ctr" eaLnBrk="1" hangingPunct="1">
              <a:lnSpc>
                <a:spcPct val="120000"/>
              </a:lnSpc>
              <a:buFontTx/>
              <a:buNone/>
            </a:pPr>
            <a:r>
              <a:rPr lang="en-US" altLang="en-US" sz="4500" b="1">
                <a:solidFill>
                  <a:srgbClr val="FF0000"/>
                </a:solidFill>
                <a:latin typeface="UTM HelvetIns" panose="02040603050506020204" pitchFamily="18" charset="0"/>
              </a:rPr>
              <a:t>CHỦ QUYỀN BIỂN ĐẢO</a:t>
            </a:r>
          </a:p>
          <a:p>
            <a:pPr marL="0" indent="0" algn="ctr" eaLnBrk="1" hangingPunct="1">
              <a:lnSpc>
                <a:spcPct val="120000"/>
              </a:lnSpc>
              <a:buFontTx/>
              <a:buNone/>
            </a:pPr>
            <a:r>
              <a:rPr lang="en-US" altLang="en-US" sz="4500" b="1">
                <a:solidFill>
                  <a:srgbClr val="FF0000"/>
                </a:solidFill>
                <a:latin typeface="UTM HelvetIns" panose="02040603050506020204" pitchFamily="18" charset="0"/>
              </a:rPr>
              <a:t>VÀ CHIẾN LƯỢC BIỂN VIỆT NAM</a:t>
            </a:r>
          </a:p>
        </p:txBody>
      </p:sp>
      <p:pic>
        <p:nvPicPr>
          <p:cNvPr id="8195" name="Picture 10" descr="logo-truong-sa">
            <a:extLst>
              <a:ext uri="{FF2B5EF4-FFF2-40B4-BE49-F238E27FC236}">
                <a16:creationId xmlns:a16="http://schemas.microsoft.com/office/drawing/2014/main" id="{3E40E434-8856-4982-4693-EC967A213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3773488"/>
            <a:ext cx="12166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18484D9-5AE8-95CC-B523-142047619751}"/>
              </a:ext>
            </a:extLst>
          </p:cNvPr>
          <p:cNvSpPr>
            <a:spLocks noGrp="1" noChangeArrowheads="1"/>
          </p:cNvSpPr>
          <p:nvPr>
            <p:ph type="title"/>
          </p:nvPr>
        </p:nvSpPr>
        <p:spPr>
          <a:xfrm>
            <a:off x="419100" y="228600"/>
            <a:ext cx="5105400" cy="1524000"/>
          </a:xfrm>
        </p:spPr>
        <p:txBody>
          <a:bodyPr/>
          <a:lstStyle/>
          <a:p>
            <a:pPr algn="ctr"/>
            <a:r>
              <a:rPr lang="en-US" altLang="en-US" sz="3000">
                <a:solidFill>
                  <a:srgbClr val="FF0000"/>
                </a:solidFill>
                <a:latin typeface="UTM HelvetIns" panose="02040603050506020204" pitchFamily="18" charset="0"/>
              </a:rPr>
              <a:t>MỞ ĐẦU</a:t>
            </a:r>
            <a:br>
              <a:rPr lang="en-US" altLang="en-US">
                <a:latin typeface="UTM HelvetIns" panose="02040603050506020204" pitchFamily="18" charset="0"/>
              </a:rPr>
            </a:br>
            <a:br>
              <a:rPr lang="en-US" altLang="en-US" sz="500">
                <a:latin typeface="UTM HelvetIns" panose="02040603050506020204" pitchFamily="18" charset="0"/>
              </a:rPr>
            </a:br>
            <a:r>
              <a:rPr lang="en-US" altLang="en-US" sz="2400">
                <a:solidFill>
                  <a:srgbClr val="0033CC"/>
                </a:solidFill>
                <a:latin typeface="UTM HelvetIns" panose="02040603050506020204" pitchFamily="18" charset="0"/>
              </a:rPr>
              <a:t>Khái quát lãnh thổ Quốc gia Việt Nam</a:t>
            </a:r>
            <a:endParaRPr lang="en-US" altLang="en-US" sz="2800">
              <a:solidFill>
                <a:srgbClr val="0033CC"/>
              </a:solidFill>
              <a:latin typeface="UTM HelvetIns" panose="02040603050506020204" pitchFamily="18" charset="0"/>
            </a:endParaRPr>
          </a:p>
        </p:txBody>
      </p:sp>
      <p:sp>
        <p:nvSpPr>
          <p:cNvPr id="9219" name="Content Placeholder 1">
            <a:extLst>
              <a:ext uri="{FF2B5EF4-FFF2-40B4-BE49-F238E27FC236}">
                <a16:creationId xmlns:a16="http://schemas.microsoft.com/office/drawing/2014/main" id="{7139FDCC-35DE-9E40-26E9-B6FC77FDDA07}"/>
              </a:ext>
            </a:extLst>
          </p:cNvPr>
          <p:cNvSpPr>
            <a:spLocks noGrp="1" noChangeArrowheads="1"/>
          </p:cNvSpPr>
          <p:nvPr>
            <p:ph idx="1"/>
          </p:nvPr>
        </p:nvSpPr>
        <p:spPr>
          <a:xfrm>
            <a:off x="609600" y="1752600"/>
            <a:ext cx="4724400" cy="4991100"/>
          </a:xfrm>
        </p:spPr>
        <p:txBody>
          <a:bodyPr>
            <a:normAutofit/>
          </a:bodyPr>
          <a:lstStyle/>
          <a:p>
            <a:pPr marL="0" indent="0" algn="just">
              <a:lnSpc>
                <a:spcPct val="110000"/>
              </a:lnSpc>
              <a:spcBef>
                <a:spcPts val="600"/>
              </a:spcBef>
              <a:buFont typeface="Wingdings" panose="05000000000000000000" pitchFamily="2" charset="2"/>
              <a:buNone/>
            </a:pPr>
            <a:r>
              <a:rPr lang="vi-VN" altLang="en-US" sz="2400">
                <a:latin typeface="UTM Swiss Condensed" panose="02000500000000000000" pitchFamily="2" charset="0"/>
              </a:rPr>
              <a:t>Việt Nam có diện tích 331.212 km², bao gồm khoảng 327.480 km² đất liền và hơn 4.200 km² biển nội thủy, với hơn 2.800 hòn đảo, bãi đá ngầm lớn nhỏ, gần và xa bờ, bao gồm cả Trường Sa và Hoàng Sa mà Việt Nam tuyên bố chủ quyền, có vùng nội thủy, lãnh hải, vùng đặc quyền kinh tế và thềm lục địa được Chính phủ Việt Nam xác định gần gấp ba lần diện tích đất liền khoảng trên 1 triệu km².</a:t>
            </a:r>
            <a:endParaRPr lang="en-US" altLang="en-US" sz="2400">
              <a:latin typeface="UTM Swiss Condensed" panose="02000500000000000000" pitchFamily="2" charset="0"/>
            </a:endParaRPr>
          </a:p>
        </p:txBody>
      </p:sp>
      <p:pic>
        <p:nvPicPr>
          <p:cNvPr id="9220" name="Picture 7">
            <a:extLst>
              <a:ext uri="{FF2B5EF4-FFF2-40B4-BE49-F238E27FC236}">
                <a16:creationId xmlns:a16="http://schemas.microsoft.com/office/drawing/2014/main" id="{E4EEEEA6-9DDE-2A7A-DF77-DC20E35260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C8C0C438-7642-8BE7-4428-4EC7476C16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0" y="0"/>
            <a:ext cx="3048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4">
            <a:hlinkClick r:id="rId4" action="ppaction://hlinkpres?slideindex=1&amp;slidetitle="/>
            <a:extLst>
              <a:ext uri="{FF2B5EF4-FFF2-40B4-BE49-F238E27FC236}">
                <a16:creationId xmlns:a16="http://schemas.microsoft.com/office/drawing/2014/main" id="{6FD27050-7AA2-B632-7A4E-C1F2DC3C7945}"/>
              </a:ext>
            </a:extLst>
          </p:cNvPr>
          <p:cNvSpPr txBox="1">
            <a:spLocks noChangeArrowheads="1"/>
          </p:cNvSpPr>
          <p:nvPr/>
        </p:nvSpPr>
        <p:spPr bwMode="auto">
          <a:xfrm>
            <a:off x="0" y="200115"/>
            <a:ext cx="12192000" cy="22479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de-DE" altLang="en-US" b="1">
              <a:solidFill>
                <a:srgbClr val="FFFF00"/>
              </a:solidFill>
              <a:latin typeface="Times New Roman" panose="02020603050405020304" pitchFamily="18" charset="0"/>
            </a:endParaRPr>
          </a:p>
          <a:p>
            <a:pPr algn="ctr" eaLnBrk="1" hangingPunct="1">
              <a:spcBef>
                <a:spcPts val="600"/>
              </a:spcBef>
              <a:spcAft>
                <a:spcPts val="600"/>
              </a:spcAft>
              <a:buClrTx/>
              <a:buSzTx/>
              <a:buFontTx/>
              <a:buNone/>
            </a:pPr>
            <a:r>
              <a:rPr lang="de-DE" altLang="en-US" b="1">
                <a:solidFill>
                  <a:srgbClr val="FFFF00"/>
                </a:solidFill>
                <a:latin typeface="Times New Roman" panose="02020603050405020304" pitchFamily="18" charset="0"/>
              </a:rPr>
              <a:t>KHÁI QUÁT VỀ BIỂN, ĐẠI DƯƠNG</a:t>
            </a:r>
          </a:p>
          <a:p>
            <a:pPr algn="ctr" eaLnBrk="1" hangingPunct="1">
              <a:spcBef>
                <a:spcPts val="600"/>
              </a:spcBef>
              <a:spcAft>
                <a:spcPts val="600"/>
              </a:spcAft>
              <a:buClrTx/>
              <a:buSzTx/>
              <a:buFontTx/>
              <a:buNone/>
            </a:pPr>
            <a:r>
              <a:rPr lang="de-DE" altLang="en-US" b="1">
                <a:solidFill>
                  <a:srgbClr val="FFFF00"/>
                </a:solidFill>
                <a:latin typeface="Times New Roman" panose="02020603050405020304" pitchFamily="18" charset="0"/>
              </a:rPr>
              <a:t>VÀ BIỂN ĐẢO VIỆT NAM</a:t>
            </a:r>
          </a:p>
          <a:p>
            <a:pPr algn="ctr" eaLnBrk="1" hangingPunct="1">
              <a:spcBef>
                <a:spcPct val="0"/>
              </a:spcBef>
              <a:buClrTx/>
              <a:buSzTx/>
              <a:buFontTx/>
              <a:buNone/>
            </a:pPr>
            <a:endParaRPr lang="de-DE" altLang="en-US" b="1">
              <a:solidFill>
                <a:srgbClr val="FFFF00"/>
              </a:solidFill>
              <a:latin typeface="Times New Roman" panose="02020603050405020304" pitchFamily="18" charset="0"/>
            </a:endParaRPr>
          </a:p>
        </p:txBody>
      </p:sp>
      <p:pic>
        <p:nvPicPr>
          <p:cNvPr id="11268" name="Picture 6" descr="04082011%20(6)">
            <a:extLst>
              <a:ext uri="{FF2B5EF4-FFF2-40B4-BE49-F238E27FC236}">
                <a16:creationId xmlns:a16="http://schemas.microsoft.com/office/drawing/2014/main" id="{8343A668-9168-D8DA-6136-2C71C2FBB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604" b="18567"/>
          <a:stretch>
            <a:fillRect/>
          </a:stretch>
        </p:blipFill>
        <p:spPr bwMode="auto">
          <a:xfrm>
            <a:off x="0" y="2590800"/>
            <a:ext cx="12192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a:extLst>
              <a:ext uri="{FF2B5EF4-FFF2-40B4-BE49-F238E27FC236}">
                <a16:creationId xmlns:a16="http://schemas.microsoft.com/office/drawing/2014/main" id="{AEEFB610-7EC7-1BBF-1109-B164EAE95C77}"/>
              </a:ext>
            </a:extLst>
          </p:cNvPr>
          <p:cNvSpPr txBox="1">
            <a:spLocks noChangeArrowheads="1"/>
          </p:cNvSpPr>
          <p:nvPr/>
        </p:nvSpPr>
        <p:spPr bwMode="auto">
          <a:xfrm>
            <a:off x="152400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endParaRPr lang="vi-VN" altLang="en-US" sz="1800"/>
          </a:p>
        </p:txBody>
      </p:sp>
      <p:pic>
        <p:nvPicPr>
          <p:cNvPr id="13315" name="Picture 5">
            <a:extLst>
              <a:ext uri="{FF2B5EF4-FFF2-40B4-BE49-F238E27FC236}">
                <a16:creationId xmlns:a16="http://schemas.microsoft.com/office/drawing/2014/main" id="{D7431E02-19B1-CFD4-3DB2-36F41DEFB7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8250" y="0"/>
            <a:ext cx="3048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a:extLst>
              <a:ext uri="{FF2B5EF4-FFF2-40B4-BE49-F238E27FC236}">
                <a16:creationId xmlns:a16="http://schemas.microsoft.com/office/drawing/2014/main" id="{E3EAC988-D5A7-08D6-F8D3-AE6B48C133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094" y="1628775"/>
            <a:ext cx="10459811"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a:extLst>
              <a:ext uri="{FF2B5EF4-FFF2-40B4-BE49-F238E27FC236}">
                <a16:creationId xmlns:a16="http://schemas.microsoft.com/office/drawing/2014/main" id="{E2154C82-0DFE-36DF-05AB-82773778E276}"/>
              </a:ext>
            </a:extLst>
          </p:cNvPr>
          <p:cNvSpPr txBox="1">
            <a:spLocks noChangeArrowheads="1"/>
          </p:cNvSpPr>
          <p:nvPr/>
        </p:nvSpPr>
        <p:spPr bwMode="auto">
          <a:xfrm>
            <a:off x="866094" y="236560"/>
            <a:ext cx="10459811" cy="1323439"/>
          </a:xfrm>
          <a:prstGeom prst="rect">
            <a:avLst/>
          </a:prstGeom>
          <a:ln/>
        </p:spPr>
        <p:style>
          <a:lnRef idx="1">
            <a:schemeClr val="accent5"/>
          </a:lnRef>
          <a:fillRef idx="2">
            <a:schemeClr val="accent5"/>
          </a:fillRef>
          <a:effectRef idx="1">
            <a:schemeClr val="accent5"/>
          </a:effectRef>
          <a:fontRef idx="minor">
            <a:schemeClr val="dk1"/>
          </a:fontRef>
        </p:style>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pt-BR" sz="2000" b="1">
                <a:solidFill>
                  <a:srgbClr val="0070C0"/>
                </a:solidFill>
                <a:latin typeface="Times New Roman" pitchFamily="18" charset="0"/>
              </a:rPr>
              <a:t>- Biển và đại dương chiếm 3/4 diện tích bề mặt của trái đất. Biển và đại dương được coi là cái nôi đầu tiên của sự sống trên trái đất. </a:t>
            </a:r>
          </a:p>
          <a:p>
            <a:pPr algn="just" eaLnBrk="1" hangingPunct="1">
              <a:defRPr/>
            </a:pPr>
            <a:r>
              <a:rPr lang="pt-BR" sz="2000" b="1">
                <a:solidFill>
                  <a:srgbClr val="0070C0"/>
                </a:solidFill>
                <a:latin typeface="Times New Roman" pitchFamily="18" charset="0"/>
              </a:rPr>
              <a:t>- Thế kỷ 21 được coi là thế kỷ của đại dương, tiến ra biển đã và đang trở thành là xu hướng chung của thế giới và khu vực.</a:t>
            </a:r>
            <a:endParaRPr lang="en-US" sz="2000" b="1">
              <a:solidFill>
                <a:srgbClr val="0070C0"/>
              </a:solidFill>
              <a:latin typeface="Times New Roman" pitchFamily="18"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BEBF324-32ED-E7A8-1431-C8BBCCFFD309}"/>
              </a:ext>
            </a:extLst>
          </p:cNvPr>
          <p:cNvSpPr>
            <a:spLocks noGrp="1" noChangeArrowheads="1"/>
          </p:cNvSpPr>
          <p:nvPr>
            <p:ph type="title"/>
          </p:nvPr>
        </p:nvSpPr>
        <p:spPr>
          <a:xfrm>
            <a:off x="561703" y="252413"/>
            <a:ext cx="11068594" cy="1295400"/>
          </a:xfrm>
        </p:spPr>
        <p:txBody>
          <a:bodyPr anchor="ctr"/>
          <a:lstStyle/>
          <a:p>
            <a:pPr algn="ctr" eaLnBrk="1" hangingPunct="1"/>
            <a:r>
              <a:rPr lang="en-US" altLang="en-US" sz="3000" b="1">
                <a:solidFill>
                  <a:srgbClr val="0000FF"/>
                </a:solidFill>
                <a:latin typeface="Times New Roman" panose="02020603050405020304" pitchFamily="18" charset="0"/>
              </a:rPr>
              <a:t>ĐẠI DƯƠNG</a:t>
            </a:r>
            <a:r>
              <a:rPr lang="vi-VN" altLang="en-US" sz="3000" b="1">
                <a:solidFill>
                  <a:srgbClr val="0000FF"/>
                </a:solidFill>
                <a:latin typeface="Times New Roman" panose="02020603050405020304" pitchFamily="18" charset="0"/>
              </a:rPr>
              <a:t> VÀ BIỂN LỚN</a:t>
            </a:r>
            <a:r>
              <a:rPr lang="en-US" altLang="en-US" sz="3000" b="1">
                <a:solidFill>
                  <a:srgbClr val="0000FF"/>
                </a:solidFill>
                <a:latin typeface="Times New Roman" panose="02020603050405020304" pitchFamily="18" charset="0"/>
              </a:rPr>
              <a:t> </a:t>
            </a:r>
            <a:r>
              <a:rPr lang="vi-VN" altLang="en-US" sz="3000" b="1">
                <a:solidFill>
                  <a:srgbClr val="0000FF"/>
                </a:solidFill>
                <a:latin typeface="Times New Roman" panose="02020603050405020304" pitchFamily="18" charset="0"/>
              </a:rPr>
              <a:t>TRÊN THẾ GIỚI</a:t>
            </a:r>
          </a:p>
        </p:txBody>
      </p:sp>
      <p:sp>
        <p:nvSpPr>
          <p:cNvPr id="15363" name="Rectangle 3">
            <a:extLst>
              <a:ext uri="{FF2B5EF4-FFF2-40B4-BE49-F238E27FC236}">
                <a16:creationId xmlns:a16="http://schemas.microsoft.com/office/drawing/2014/main" id="{8FCC40EC-3A62-4F62-8224-CB3B1A6480E0}"/>
              </a:ext>
            </a:extLst>
          </p:cNvPr>
          <p:cNvSpPr>
            <a:spLocks noGrp="1" noChangeArrowheads="1"/>
          </p:cNvSpPr>
          <p:nvPr>
            <p:ph type="body" idx="1"/>
          </p:nvPr>
        </p:nvSpPr>
        <p:spPr>
          <a:xfrm>
            <a:off x="609600" y="1702594"/>
            <a:ext cx="10972800" cy="2057400"/>
          </a:xfrm>
        </p:spPr>
        <p:txBody>
          <a:bodyPr anchor="ctr"/>
          <a:lstStyle/>
          <a:p>
            <a:pPr marL="0" indent="0" algn="just" eaLnBrk="1" hangingPunct="1">
              <a:lnSpc>
                <a:spcPct val="90000"/>
              </a:lnSpc>
              <a:buFont typeface="Wingdings" panose="05000000000000000000" pitchFamily="2" charset="2"/>
              <a:buNone/>
            </a:pPr>
            <a:r>
              <a:rPr lang="vi-VN" altLang="en-US" sz="2500" b="1">
                <a:latin typeface="Times New Roman" panose="02020603050405020304" pitchFamily="18" charset="0"/>
              </a:rPr>
              <a:t>	Đại dương chiếm tới hơn 70% diện tích bề mặt Trái đất, trong đó Thái Bình </a:t>
            </a:r>
            <a:r>
              <a:rPr lang="en-US" altLang="en-US" sz="2500" b="1">
                <a:latin typeface="Times New Roman" panose="02020603050405020304" pitchFamily="18" charset="0"/>
              </a:rPr>
              <a:t>d</a:t>
            </a:r>
            <a:r>
              <a:rPr lang="vi-VN" altLang="en-US" sz="2500" b="1">
                <a:latin typeface="Times New Roman" panose="02020603050405020304" pitchFamily="18" charset="0"/>
              </a:rPr>
              <a:t>ương là đại dương lớn nhất.</a:t>
            </a:r>
          </a:p>
          <a:p>
            <a:pPr marL="0" indent="0" algn="just" eaLnBrk="1" hangingPunct="1">
              <a:lnSpc>
                <a:spcPct val="90000"/>
              </a:lnSpc>
              <a:buFont typeface="Wingdings" panose="05000000000000000000" pitchFamily="2" charset="2"/>
              <a:buNone/>
            </a:pPr>
            <a:r>
              <a:rPr lang="vi-VN" altLang="en-US" sz="2500" b="1">
                <a:latin typeface="Times New Roman" panose="02020603050405020304" pitchFamily="18" charset="0"/>
              </a:rPr>
              <a:t>	Thể tích nước biển trên toàn Trái đất vào khoảng </a:t>
            </a:r>
            <a:r>
              <a:rPr lang="vi-VN" altLang="en-US" sz="2500" b="1">
                <a:solidFill>
                  <a:srgbClr val="FF0000"/>
                </a:solidFill>
                <a:latin typeface="Times New Roman" panose="02020603050405020304" pitchFamily="18" charset="0"/>
              </a:rPr>
              <a:t>1,322 tỷ km</a:t>
            </a:r>
            <a:r>
              <a:rPr lang="vi-VN" altLang="en-US" sz="2500" b="1" baseline="30000">
                <a:solidFill>
                  <a:srgbClr val="FF0000"/>
                </a:solidFill>
                <a:latin typeface="Times New Roman" panose="02020603050405020304" pitchFamily="18" charset="0"/>
              </a:rPr>
              <a:t>3</a:t>
            </a:r>
            <a:r>
              <a:rPr lang="vi-VN" altLang="en-US" sz="2500" b="1">
                <a:latin typeface="Times New Roman" panose="02020603050405020304" pitchFamily="18" charset="0"/>
              </a:rPr>
              <a:t> với độ sâu trung bình là </a:t>
            </a:r>
            <a:r>
              <a:rPr lang="vi-VN" altLang="en-US" sz="2500" b="1">
                <a:solidFill>
                  <a:srgbClr val="FF0000"/>
                </a:solidFill>
                <a:latin typeface="Times New Roman" panose="02020603050405020304" pitchFamily="18" charset="0"/>
              </a:rPr>
              <a:t>3.682,2m</a:t>
            </a:r>
            <a:r>
              <a:rPr lang="vi-VN" altLang="en-US" sz="2500" b="1">
                <a:latin typeface="Times New Roman" panose="02020603050405020304" pitchFamily="18" charset="0"/>
              </a:rPr>
              <a:t>.</a:t>
            </a:r>
          </a:p>
          <a:p>
            <a:pPr marL="0" indent="0" algn="just" eaLnBrk="1" hangingPunct="1">
              <a:lnSpc>
                <a:spcPct val="90000"/>
              </a:lnSpc>
              <a:buFont typeface="Wingdings" panose="05000000000000000000" pitchFamily="2" charset="2"/>
              <a:buNone/>
            </a:pPr>
            <a:r>
              <a:rPr lang="vi-VN" altLang="en-US" sz="2500" b="1">
                <a:latin typeface="Times New Roman" panose="02020603050405020304" pitchFamily="18" charset="0"/>
              </a:rPr>
              <a:t>	Hiện nay, </a:t>
            </a:r>
            <a:r>
              <a:rPr lang="vi-VN" altLang="en-US" sz="2500" b="1">
                <a:solidFill>
                  <a:srgbClr val="FF0000"/>
                </a:solidFill>
                <a:latin typeface="Times New Roman" panose="02020603050405020304" pitchFamily="18" charset="0"/>
              </a:rPr>
              <a:t>có 10 đại dương và biển</a:t>
            </a:r>
            <a:r>
              <a:rPr lang="vi-VN" altLang="en-US" sz="2500" b="1">
                <a:latin typeface="Times New Roman" panose="02020603050405020304" pitchFamily="18" charset="0"/>
              </a:rPr>
              <a:t> được xếp là lớn nhất thế giới:</a:t>
            </a:r>
            <a:endParaRPr lang="en-US" altLang="en-US" sz="2500" b="1">
              <a:latin typeface="Times New Roman" panose="02020603050405020304" pitchFamily="18" charset="0"/>
            </a:endParaRPr>
          </a:p>
        </p:txBody>
      </p:sp>
      <p:graphicFrame>
        <p:nvGraphicFramePr>
          <p:cNvPr id="3" name="Bảng 2">
            <a:extLst>
              <a:ext uri="{FF2B5EF4-FFF2-40B4-BE49-F238E27FC236}">
                <a16:creationId xmlns:a16="http://schemas.microsoft.com/office/drawing/2014/main" id="{20EB3DF5-BC5C-C916-F419-546FC901041D}"/>
              </a:ext>
            </a:extLst>
          </p:cNvPr>
          <p:cNvGraphicFramePr>
            <a:graphicFrameLocks noGrp="1"/>
          </p:cNvGraphicFramePr>
          <p:nvPr/>
        </p:nvGraphicFramePr>
        <p:xfrm>
          <a:off x="1543050" y="3914775"/>
          <a:ext cx="10972800" cy="2362200"/>
        </p:xfrm>
        <a:graphic>
          <a:graphicData uri="http://schemas.openxmlformats.org/drawingml/2006/table">
            <a:tbl>
              <a:tblPr firstRow="1" firstCol="1" bandRow="1">
                <a:tableStyleId>{2D5ABB26-0587-4C30-8999-92F81FD0307C}</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472440">
                <a:tc>
                  <a:txBody>
                    <a:bodyPr/>
                    <a:lstStyle/>
                    <a:p>
                      <a:r>
                        <a:rPr lang="vi-VN" sz="2500" b="1">
                          <a:effectLst/>
                          <a:latin typeface="Times New Roman" panose="02020603050405020304" pitchFamily="18" charset="0"/>
                          <a:cs typeface="Times New Roman" panose="02020603050405020304" pitchFamily="18" charset="0"/>
                        </a:rPr>
                        <a:t>Thái Bình dương (166.266.877km</a:t>
                      </a:r>
                      <a:r>
                        <a:rPr lang="vi-VN" sz="2500" b="1" baseline="30000">
                          <a:effectLst/>
                          <a:latin typeface="Times New Roman" panose="02020603050405020304" pitchFamily="18" charset="0"/>
                          <a:cs typeface="Times New Roman" panose="02020603050405020304" pitchFamily="18" charset="0"/>
                        </a:rPr>
                        <a:t>2</a:t>
                      </a:r>
                      <a:r>
                        <a:rPr lang="vi-VN" sz="2500" b="1">
                          <a:effectLst/>
                          <a:latin typeface="Times New Roman" panose="02020603050405020304" pitchFamily="18" charset="0"/>
                          <a:cs typeface="Times New Roman" panose="02020603050405020304" pitchFamily="18" charset="0"/>
                        </a:rPr>
                        <a:t>)</a:t>
                      </a:r>
                      <a:endParaRPr lang="en-US" sz="2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r>
                        <a:rPr lang="vi-VN" sz="2500" b="1">
                          <a:effectLst/>
                          <a:latin typeface="Times New Roman" panose="02020603050405020304" pitchFamily="18" charset="0"/>
                          <a:cs typeface="Times New Roman" panose="02020603050405020304" pitchFamily="18" charset="0"/>
                        </a:rPr>
                        <a:t>Biển Ả rập (3.861.672km</a:t>
                      </a:r>
                      <a:r>
                        <a:rPr lang="vi-VN" sz="2500" b="1" baseline="30000">
                          <a:effectLst/>
                          <a:latin typeface="Times New Roman" panose="02020603050405020304" pitchFamily="18" charset="0"/>
                          <a:cs typeface="Times New Roman" panose="02020603050405020304" pitchFamily="18" charset="0"/>
                        </a:rPr>
                        <a:t>2</a:t>
                      </a:r>
                      <a:r>
                        <a:rPr lang="vi-VN" sz="2500" b="1">
                          <a:effectLst/>
                          <a:latin typeface="Times New Roman" panose="02020603050405020304" pitchFamily="18" charset="0"/>
                          <a:cs typeface="Times New Roman" panose="02020603050405020304" pitchFamily="18" charset="0"/>
                        </a:rPr>
                        <a:t>)</a:t>
                      </a:r>
                      <a:endParaRPr lang="en-US" sz="2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72440">
                <a:tc>
                  <a:txBody>
                    <a:bodyPr/>
                    <a:lstStyle/>
                    <a:p>
                      <a:r>
                        <a:rPr lang="vi-VN" sz="2500" b="1">
                          <a:effectLst/>
                          <a:latin typeface="Times New Roman" panose="02020603050405020304" pitchFamily="18" charset="0"/>
                          <a:cs typeface="Times New Roman" panose="02020603050405020304" pitchFamily="18" charset="0"/>
                        </a:rPr>
                        <a:t>Đại Tây dương (86.505.603km</a:t>
                      </a:r>
                      <a:r>
                        <a:rPr lang="vi-VN" sz="2500" b="1" baseline="30000">
                          <a:effectLst/>
                          <a:latin typeface="Times New Roman" panose="02020603050405020304" pitchFamily="18" charset="0"/>
                          <a:cs typeface="Times New Roman" panose="02020603050405020304" pitchFamily="18" charset="0"/>
                        </a:rPr>
                        <a:t>2</a:t>
                      </a:r>
                      <a:r>
                        <a:rPr lang="vi-VN" sz="2500" b="1">
                          <a:effectLst/>
                          <a:latin typeface="Times New Roman" panose="02020603050405020304" pitchFamily="18" charset="0"/>
                          <a:cs typeface="Times New Roman" panose="02020603050405020304" pitchFamily="18" charset="0"/>
                        </a:rPr>
                        <a:t>)</a:t>
                      </a:r>
                      <a:endParaRPr lang="en-US" sz="2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r>
                        <a:rPr lang="vi-VN" sz="2500" b="1">
                          <a:effectLst/>
                          <a:latin typeface="Times New Roman" panose="02020603050405020304" pitchFamily="18" charset="0"/>
                          <a:cs typeface="Times New Roman" panose="02020603050405020304" pitchFamily="18" charset="0"/>
                        </a:rPr>
                        <a:t>Biển Đông (2.973.306km</a:t>
                      </a:r>
                      <a:r>
                        <a:rPr lang="vi-VN" sz="2500" b="1" baseline="30000">
                          <a:effectLst/>
                          <a:latin typeface="Times New Roman" panose="02020603050405020304" pitchFamily="18" charset="0"/>
                          <a:cs typeface="Times New Roman" panose="02020603050405020304" pitchFamily="18" charset="0"/>
                        </a:rPr>
                        <a:t>2</a:t>
                      </a:r>
                      <a:r>
                        <a:rPr lang="vi-VN" sz="2500" b="1">
                          <a:effectLst/>
                          <a:latin typeface="Times New Roman" panose="02020603050405020304" pitchFamily="18" charset="0"/>
                          <a:cs typeface="Times New Roman" panose="02020603050405020304" pitchFamily="18" charset="0"/>
                        </a:rPr>
                        <a:t>)</a:t>
                      </a:r>
                      <a:endParaRPr lang="en-US" sz="2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72440">
                <a:tc>
                  <a:txBody>
                    <a:bodyPr/>
                    <a:lstStyle/>
                    <a:p>
                      <a:r>
                        <a:rPr lang="vi-VN" sz="2500" b="1">
                          <a:effectLst/>
                          <a:latin typeface="Times New Roman" panose="02020603050405020304" pitchFamily="18" charset="0"/>
                          <a:cs typeface="Times New Roman" panose="02020603050405020304" pitchFamily="18" charset="0"/>
                        </a:rPr>
                        <a:t>Ấn Độ dương (73.555.662km</a:t>
                      </a:r>
                      <a:r>
                        <a:rPr lang="vi-VN" sz="2500" b="1" baseline="30000">
                          <a:effectLst/>
                          <a:latin typeface="Times New Roman" panose="02020603050405020304" pitchFamily="18" charset="0"/>
                          <a:cs typeface="Times New Roman" panose="02020603050405020304" pitchFamily="18" charset="0"/>
                        </a:rPr>
                        <a:t>2</a:t>
                      </a:r>
                      <a:r>
                        <a:rPr lang="vi-VN" sz="2500" b="1">
                          <a:effectLst/>
                          <a:latin typeface="Times New Roman" panose="02020603050405020304" pitchFamily="18" charset="0"/>
                          <a:cs typeface="Times New Roman" panose="02020603050405020304" pitchFamily="18" charset="0"/>
                        </a:rPr>
                        <a:t>)</a:t>
                      </a:r>
                      <a:endParaRPr lang="en-US" sz="2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r>
                        <a:rPr lang="vi-VN" sz="2500" b="1">
                          <a:effectLst/>
                          <a:latin typeface="Times New Roman" panose="02020603050405020304" pitchFamily="18" charset="0"/>
                          <a:cs typeface="Times New Roman" panose="02020603050405020304" pitchFamily="18" charset="0"/>
                        </a:rPr>
                        <a:t>Biển Ca-ri-bê (2.514.878km</a:t>
                      </a:r>
                      <a:r>
                        <a:rPr lang="vi-VN" sz="2500" b="1" baseline="30000">
                          <a:effectLst/>
                          <a:latin typeface="Times New Roman" panose="02020603050405020304" pitchFamily="18" charset="0"/>
                          <a:cs typeface="Times New Roman" panose="02020603050405020304" pitchFamily="18" charset="0"/>
                        </a:rPr>
                        <a:t>2</a:t>
                      </a:r>
                      <a:r>
                        <a:rPr lang="vi-VN" sz="2500" b="1">
                          <a:effectLst/>
                          <a:latin typeface="Times New Roman" panose="02020603050405020304" pitchFamily="18" charset="0"/>
                          <a:cs typeface="Times New Roman" panose="02020603050405020304" pitchFamily="18" charset="0"/>
                        </a:rPr>
                        <a:t>)</a:t>
                      </a:r>
                      <a:endParaRPr lang="en-US" sz="2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72440">
                <a:tc>
                  <a:txBody>
                    <a:bodyPr/>
                    <a:lstStyle/>
                    <a:p>
                      <a:r>
                        <a:rPr lang="vi-VN" sz="2500" b="1">
                          <a:effectLst/>
                          <a:latin typeface="Times New Roman" panose="02020603050405020304" pitchFamily="18" charset="0"/>
                          <a:cs typeface="Times New Roman" panose="02020603050405020304" pitchFamily="18" charset="0"/>
                        </a:rPr>
                        <a:t>Nam Đại dương (52.646.688km</a:t>
                      </a:r>
                      <a:r>
                        <a:rPr lang="vi-VN" sz="2500" b="1" baseline="30000">
                          <a:effectLst/>
                          <a:latin typeface="Times New Roman" panose="02020603050405020304" pitchFamily="18" charset="0"/>
                          <a:cs typeface="Times New Roman" panose="02020603050405020304" pitchFamily="18" charset="0"/>
                        </a:rPr>
                        <a:t>2</a:t>
                      </a:r>
                      <a:r>
                        <a:rPr lang="vi-VN" sz="2500" b="1">
                          <a:effectLst/>
                          <a:latin typeface="Times New Roman" panose="02020603050405020304" pitchFamily="18" charset="0"/>
                          <a:cs typeface="Times New Roman" panose="02020603050405020304" pitchFamily="18" charset="0"/>
                        </a:rPr>
                        <a:t>)</a:t>
                      </a:r>
                      <a:endParaRPr lang="en-US" sz="2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r>
                        <a:rPr lang="vi-VN" sz="2500" b="1">
                          <a:effectLst/>
                          <a:latin typeface="Times New Roman" panose="02020603050405020304" pitchFamily="18" charset="0"/>
                          <a:cs typeface="Times New Roman" panose="02020603050405020304" pitchFamily="18" charset="0"/>
                        </a:rPr>
                        <a:t>Biển Địa </a:t>
                      </a:r>
                      <a:r>
                        <a:rPr lang="en-US" sz="2500" b="1">
                          <a:effectLst/>
                          <a:latin typeface="Times New Roman" panose="02020603050405020304" pitchFamily="18" charset="0"/>
                          <a:cs typeface="Times New Roman" panose="02020603050405020304" pitchFamily="18" charset="0"/>
                        </a:rPr>
                        <a:t>T</a:t>
                      </a:r>
                      <a:r>
                        <a:rPr lang="vi-VN" sz="2500" b="1">
                          <a:effectLst/>
                          <a:latin typeface="Times New Roman" panose="02020603050405020304" pitchFamily="18" charset="0"/>
                          <a:cs typeface="Times New Roman" panose="02020603050405020304" pitchFamily="18" charset="0"/>
                        </a:rPr>
                        <a:t>rung hải (2.509.698km</a:t>
                      </a:r>
                      <a:r>
                        <a:rPr lang="vi-VN" sz="2500" b="1" baseline="30000">
                          <a:effectLst/>
                          <a:latin typeface="Times New Roman" panose="02020603050405020304" pitchFamily="18" charset="0"/>
                          <a:cs typeface="Times New Roman" panose="02020603050405020304" pitchFamily="18" charset="0"/>
                        </a:rPr>
                        <a:t>2</a:t>
                      </a:r>
                      <a:r>
                        <a:rPr lang="vi-VN" sz="2500" b="1">
                          <a:effectLst/>
                          <a:latin typeface="Times New Roman" panose="02020603050405020304" pitchFamily="18" charset="0"/>
                          <a:cs typeface="Times New Roman" panose="02020603050405020304" pitchFamily="18" charset="0"/>
                        </a:rPr>
                        <a:t>)</a:t>
                      </a:r>
                      <a:endParaRPr lang="en-US" sz="2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72440">
                <a:tc>
                  <a:txBody>
                    <a:bodyPr/>
                    <a:lstStyle/>
                    <a:p>
                      <a:r>
                        <a:rPr lang="vi-VN" sz="2500" b="1">
                          <a:effectLst/>
                          <a:latin typeface="Times New Roman" panose="02020603050405020304" pitchFamily="18" charset="0"/>
                          <a:cs typeface="Times New Roman" panose="02020603050405020304" pitchFamily="18" charset="0"/>
                        </a:rPr>
                        <a:t>Bắc Băng </a:t>
                      </a:r>
                      <a:r>
                        <a:rPr lang="en-US" sz="2500" b="1">
                          <a:effectLst/>
                          <a:latin typeface="Times New Roman" panose="02020603050405020304" pitchFamily="18" charset="0"/>
                          <a:cs typeface="Times New Roman" panose="02020603050405020304" pitchFamily="18" charset="0"/>
                        </a:rPr>
                        <a:t>d</a:t>
                      </a:r>
                      <a:r>
                        <a:rPr lang="vi-VN" sz="2500" b="1">
                          <a:effectLst/>
                          <a:latin typeface="Times New Roman" panose="02020603050405020304" pitchFamily="18" charset="0"/>
                          <a:cs typeface="Times New Roman" panose="02020603050405020304" pitchFamily="18" charset="0"/>
                        </a:rPr>
                        <a:t>ương (13.208.939km</a:t>
                      </a:r>
                      <a:r>
                        <a:rPr lang="vi-VN" sz="2500" b="1" baseline="30000">
                          <a:effectLst/>
                          <a:latin typeface="Times New Roman" panose="02020603050405020304" pitchFamily="18" charset="0"/>
                          <a:cs typeface="Times New Roman" panose="02020603050405020304" pitchFamily="18" charset="0"/>
                        </a:rPr>
                        <a:t>2</a:t>
                      </a:r>
                      <a:r>
                        <a:rPr lang="vi-VN" sz="2500" b="1">
                          <a:effectLst/>
                          <a:latin typeface="Times New Roman" panose="02020603050405020304" pitchFamily="18" charset="0"/>
                          <a:cs typeface="Times New Roman" panose="02020603050405020304" pitchFamily="18" charset="0"/>
                        </a:rPr>
                        <a:t>)</a:t>
                      </a:r>
                      <a:endParaRPr lang="en-US" sz="2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r>
                        <a:rPr lang="vi-VN" sz="2500" b="1">
                          <a:effectLst/>
                          <a:latin typeface="Times New Roman" panose="02020603050405020304" pitchFamily="18" charset="0"/>
                          <a:cs typeface="Times New Roman" panose="02020603050405020304" pitchFamily="18" charset="0"/>
                        </a:rPr>
                        <a:t>Biển Bering (2.261.060km</a:t>
                      </a:r>
                      <a:r>
                        <a:rPr lang="vi-VN" sz="2500" b="1" baseline="30000">
                          <a:effectLst/>
                          <a:latin typeface="Times New Roman" panose="02020603050405020304" pitchFamily="18" charset="0"/>
                          <a:cs typeface="Times New Roman" panose="02020603050405020304" pitchFamily="18" charset="0"/>
                        </a:rPr>
                        <a:t>2</a:t>
                      </a:r>
                      <a:r>
                        <a:rPr lang="vi-VN" sz="2500" b="1">
                          <a:effectLst/>
                          <a:latin typeface="Times New Roman" panose="02020603050405020304" pitchFamily="18" charset="0"/>
                          <a:cs typeface="Times New Roman" panose="02020603050405020304" pitchFamily="18" charset="0"/>
                        </a:rPr>
                        <a:t>)</a:t>
                      </a:r>
                      <a:endParaRPr lang="en-US" sz="25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304C8E1-9B7C-1EB3-021C-F3BD92CB92D3}"/>
              </a:ext>
            </a:extLst>
          </p:cNvPr>
          <p:cNvSpPr>
            <a:spLocks noGrp="1" noChangeArrowheads="1"/>
          </p:cNvSpPr>
          <p:nvPr>
            <p:ph type="title"/>
          </p:nvPr>
        </p:nvSpPr>
        <p:spPr>
          <a:xfrm>
            <a:off x="2324100" y="272143"/>
            <a:ext cx="7543800" cy="1295400"/>
          </a:xfrm>
        </p:spPr>
        <p:txBody>
          <a:bodyPr anchor="ctr"/>
          <a:lstStyle/>
          <a:p>
            <a:pPr algn="ctr" eaLnBrk="1" hangingPunct="1"/>
            <a:r>
              <a:rPr lang="vi-VN" altLang="en-US" sz="3000" b="1">
                <a:solidFill>
                  <a:srgbClr val="0000FF"/>
                </a:solidFill>
                <a:latin typeface="Times New Roman" panose="02020603050405020304" pitchFamily="18" charset="0"/>
              </a:rPr>
              <a:t>BIỂN VIỆT NAM</a:t>
            </a:r>
          </a:p>
        </p:txBody>
      </p:sp>
      <p:sp>
        <p:nvSpPr>
          <p:cNvPr id="16387" name="Rectangle 3">
            <a:extLst>
              <a:ext uri="{FF2B5EF4-FFF2-40B4-BE49-F238E27FC236}">
                <a16:creationId xmlns:a16="http://schemas.microsoft.com/office/drawing/2014/main" id="{2A8C7B0E-BC48-F9BC-F203-C42615FA51C1}"/>
              </a:ext>
            </a:extLst>
          </p:cNvPr>
          <p:cNvSpPr>
            <a:spLocks noGrp="1" noChangeArrowheads="1"/>
          </p:cNvSpPr>
          <p:nvPr>
            <p:ph type="body" idx="1"/>
          </p:nvPr>
        </p:nvSpPr>
        <p:spPr>
          <a:xfrm>
            <a:off x="571500" y="1752600"/>
            <a:ext cx="11049000" cy="4648200"/>
          </a:xfrm>
        </p:spPr>
        <p:txBody>
          <a:bodyPr/>
          <a:lstStyle/>
          <a:p>
            <a:pPr marL="0" indent="0" algn="just" eaLnBrk="1" hangingPunct="1">
              <a:lnSpc>
                <a:spcPct val="90000"/>
              </a:lnSpc>
              <a:buFont typeface="Wingdings" panose="05000000000000000000" pitchFamily="2" charset="2"/>
              <a:buNone/>
            </a:pPr>
            <a:r>
              <a:rPr lang="vi-VN" altLang="en-US" sz="2500" b="1">
                <a:latin typeface="Times New Roman" panose="02020603050405020304" pitchFamily="18" charset="0"/>
              </a:rPr>
              <a:t>	Nước ta giáp với biển Đông ở hai phía Đông và Nam. Vùng biển Việt Nam là một phần biển Đông.</a:t>
            </a:r>
          </a:p>
          <a:p>
            <a:pPr marL="0" indent="0" algn="just" eaLnBrk="1" hangingPunct="1">
              <a:lnSpc>
                <a:spcPct val="90000"/>
              </a:lnSpc>
              <a:buFont typeface="Wingdings" panose="05000000000000000000" pitchFamily="2" charset="2"/>
              <a:buNone/>
            </a:pPr>
            <a:r>
              <a:rPr lang="vi-VN" altLang="en-US" sz="2500" b="1">
                <a:latin typeface="Times New Roman" panose="02020603050405020304" pitchFamily="18" charset="0"/>
              </a:rPr>
              <a:t>	- Bờ biển dài </a:t>
            </a:r>
            <a:r>
              <a:rPr lang="vi-VN" altLang="en-US" sz="2500" b="1">
                <a:solidFill>
                  <a:srgbClr val="FF0000"/>
                </a:solidFill>
                <a:latin typeface="Times New Roman" panose="02020603050405020304" pitchFamily="18" charset="0"/>
              </a:rPr>
              <a:t>3.260km</a:t>
            </a:r>
            <a:r>
              <a:rPr lang="vi-VN" altLang="en-US" sz="2500" b="1">
                <a:latin typeface="Times New Roman" panose="02020603050405020304" pitchFamily="18" charset="0"/>
              </a:rPr>
              <a:t> từ </a:t>
            </a:r>
            <a:r>
              <a:rPr lang="en-US" altLang="en-US" sz="2500" b="1">
                <a:latin typeface="Times New Roman" panose="02020603050405020304" pitchFamily="18" charset="0"/>
              </a:rPr>
              <a:t>tỉnh </a:t>
            </a:r>
            <a:r>
              <a:rPr lang="vi-VN" altLang="en-US" sz="2500" b="1">
                <a:latin typeface="Times New Roman" panose="02020603050405020304" pitchFamily="18" charset="0"/>
              </a:rPr>
              <a:t>Quảng Ninh đến </a:t>
            </a:r>
            <a:r>
              <a:rPr lang="en-US" altLang="en-US" sz="2500" b="1">
                <a:latin typeface="Times New Roman" panose="02020603050405020304" pitchFamily="18" charset="0"/>
              </a:rPr>
              <a:t>tỉnh </a:t>
            </a:r>
            <a:r>
              <a:rPr lang="vi-VN" altLang="en-US" sz="2500" b="1">
                <a:latin typeface="Times New Roman" panose="02020603050405020304" pitchFamily="18" charset="0"/>
              </a:rPr>
              <a:t>Kiên Giang. Như vậy cứ l00</a:t>
            </a:r>
            <a:r>
              <a:rPr lang="en-US" altLang="en-US" sz="2500" b="1">
                <a:latin typeface="Times New Roman" panose="02020603050405020304" pitchFamily="18" charset="0"/>
              </a:rPr>
              <a:t> </a:t>
            </a:r>
            <a:r>
              <a:rPr lang="vi-VN" altLang="en-US" sz="2500" b="1">
                <a:latin typeface="Times New Roman" panose="02020603050405020304" pitchFamily="18" charset="0"/>
              </a:rPr>
              <a:t>km</a:t>
            </a:r>
            <a:r>
              <a:rPr lang="vi-VN" altLang="en-US" sz="2500" b="1" baseline="30000">
                <a:latin typeface="Times New Roman" panose="02020603050405020304" pitchFamily="18" charset="0"/>
              </a:rPr>
              <a:t>2</a:t>
            </a:r>
            <a:r>
              <a:rPr lang="vi-VN" altLang="en-US" sz="2500" b="1">
                <a:latin typeface="Times New Roman" panose="02020603050405020304" pitchFamily="18" charset="0"/>
              </a:rPr>
              <a:t> thì có l</a:t>
            </a:r>
            <a:r>
              <a:rPr lang="en-US" altLang="en-US" sz="2500" b="1">
                <a:latin typeface="Times New Roman" panose="02020603050405020304" pitchFamily="18" charset="0"/>
              </a:rPr>
              <a:t> </a:t>
            </a:r>
            <a:r>
              <a:rPr lang="vi-VN" altLang="en-US" sz="2500" b="1">
                <a:latin typeface="Times New Roman" panose="02020603050405020304" pitchFamily="18" charset="0"/>
              </a:rPr>
              <a:t>km bờ biển (trung bình của thế giới là 600</a:t>
            </a:r>
            <a:r>
              <a:rPr lang="en-US" altLang="en-US" sz="2500" b="1">
                <a:latin typeface="Times New Roman" panose="02020603050405020304" pitchFamily="18" charset="0"/>
              </a:rPr>
              <a:t> </a:t>
            </a:r>
            <a:r>
              <a:rPr lang="vi-VN" altLang="en-US" sz="2500" b="1">
                <a:latin typeface="Times New Roman" panose="02020603050405020304" pitchFamily="18" charset="0"/>
              </a:rPr>
              <a:t>km</a:t>
            </a:r>
            <a:r>
              <a:rPr lang="vi-VN" altLang="en-US" sz="2500" b="1" baseline="30000">
                <a:latin typeface="Times New Roman" panose="02020603050405020304" pitchFamily="18" charset="0"/>
              </a:rPr>
              <a:t>2</a:t>
            </a:r>
            <a:r>
              <a:rPr lang="vi-VN" altLang="en-US" sz="2500" b="1">
                <a:latin typeface="Times New Roman" panose="02020603050405020304" pitchFamily="18" charset="0"/>
              </a:rPr>
              <a:t> đất liền/1km bờ biển).</a:t>
            </a:r>
          </a:p>
          <a:p>
            <a:pPr marL="0" indent="0" algn="just" eaLnBrk="1" hangingPunct="1">
              <a:lnSpc>
                <a:spcPct val="90000"/>
              </a:lnSpc>
              <a:buFont typeface="Wingdings" panose="05000000000000000000" pitchFamily="2" charset="2"/>
              <a:buNone/>
            </a:pPr>
            <a:r>
              <a:rPr lang="vi-VN" altLang="en-US" sz="2500" b="1">
                <a:latin typeface="Times New Roman" panose="02020603050405020304" pitchFamily="18" charset="0"/>
              </a:rPr>
              <a:t>	- Biển có vùng nội thủy, lãnh hải, vùng đặc quyền kinh tế và thềm lục địa với diện tích trên </a:t>
            </a:r>
            <a:r>
              <a:rPr lang="vi-VN" altLang="en-US" sz="2500" b="1">
                <a:solidFill>
                  <a:srgbClr val="FF0000"/>
                </a:solidFill>
                <a:latin typeface="Times New Roman" panose="02020603050405020304" pitchFamily="18" charset="0"/>
              </a:rPr>
              <a:t>1 triệu km</a:t>
            </a:r>
            <a:r>
              <a:rPr lang="en-US" altLang="en-US" sz="2500" b="1" baseline="30000">
                <a:solidFill>
                  <a:srgbClr val="FF0000"/>
                </a:solidFill>
                <a:latin typeface="Times New Roman" panose="02020603050405020304" pitchFamily="18" charset="0"/>
              </a:rPr>
              <a:t>2</a:t>
            </a:r>
            <a:r>
              <a:rPr lang="vi-VN" altLang="en-US" sz="2500" b="1">
                <a:latin typeface="Times New Roman" panose="02020603050405020304" pitchFamily="18" charset="0"/>
              </a:rPr>
              <a:t> (gấp 3 diện tích đất liền: l triệu km</a:t>
            </a:r>
            <a:r>
              <a:rPr lang="vi-VN" altLang="en-US" sz="2500" b="1" baseline="30000">
                <a:latin typeface="Times New Roman" panose="02020603050405020304" pitchFamily="18" charset="0"/>
              </a:rPr>
              <a:t>2</a:t>
            </a:r>
            <a:r>
              <a:rPr lang="vi-VN" altLang="en-US" sz="2500" b="1">
                <a:latin typeface="Times New Roman" panose="02020603050405020304" pitchFamily="18" charset="0"/>
              </a:rPr>
              <a:t>/330.000</a:t>
            </a:r>
            <a:r>
              <a:rPr lang="en-US" altLang="en-US" sz="2500" b="1">
                <a:latin typeface="Times New Roman" panose="02020603050405020304" pitchFamily="18" charset="0"/>
              </a:rPr>
              <a:t> </a:t>
            </a:r>
            <a:r>
              <a:rPr lang="vi-VN" altLang="en-US" sz="2500" b="1">
                <a:latin typeface="Times New Roman" panose="02020603050405020304" pitchFamily="18" charset="0"/>
              </a:rPr>
              <a:t>km</a:t>
            </a:r>
            <a:r>
              <a:rPr lang="vi-VN" altLang="en-US" sz="2500" b="1" baseline="30000">
                <a:latin typeface="Times New Roman" panose="02020603050405020304" pitchFamily="18" charset="0"/>
              </a:rPr>
              <a:t>2</a:t>
            </a:r>
            <a:r>
              <a:rPr lang="vi-VN" altLang="en-US" sz="2500" b="1">
                <a:latin typeface="Times New Roman" panose="02020603050405020304" pitchFamily="18" charset="0"/>
              </a:rPr>
              <a:t>).</a:t>
            </a:r>
          </a:p>
          <a:p>
            <a:pPr marL="0" indent="0" algn="just" eaLnBrk="1" hangingPunct="1">
              <a:lnSpc>
                <a:spcPct val="90000"/>
              </a:lnSpc>
              <a:buFont typeface="Wingdings" panose="05000000000000000000" pitchFamily="2" charset="2"/>
              <a:buNone/>
            </a:pPr>
            <a:r>
              <a:rPr lang="vi-VN" altLang="en-US" sz="2500" b="1">
                <a:latin typeface="Times New Roman" panose="02020603050405020304" pitchFamily="18" charset="0"/>
              </a:rPr>
              <a:t>	- Trong đó có 2 quần đảo Hoàng Sa, Trường Sa và 2.577 đảo lớn, nhỏ, gần và xa bờ.</a:t>
            </a:r>
          </a:p>
          <a:p>
            <a:pPr marL="0" indent="0" algn="just" eaLnBrk="1" hangingPunct="1">
              <a:lnSpc>
                <a:spcPct val="90000"/>
              </a:lnSpc>
              <a:buFont typeface="Wingdings" panose="05000000000000000000" pitchFamily="2" charset="2"/>
              <a:buNone/>
            </a:pPr>
            <a:r>
              <a:rPr lang="vi-VN" altLang="en-US" sz="2500" b="1">
                <a:latin typeface="Times New Roman" panose="02020603050405020304" pitchFamily="18" charset="0"/>
              </a:rPr>
              <a:t>	- Có vị trí chiến lược quan trọng: nối liền Thái Bình Dương với Ấn Độ Dương, châu Á với châu Âu, châu Úc với Trung Đông. Giao lưu quốc tế thuận lợi, phát triển ngành biển.</a:t>
            </a:r>
          </a:p>
        </p:txBody>
      </p:sp>
    </p:spTree>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11373</Words>
  <Application>Microsoft Office PowerPoint</Application>
  <PresentationFormat>Màn hình rộng</PresentationFormat>
  <Paragraphs>781</Paragraphs>
  <Slides>144</Slides>
  <Notes>20</Notes>
  <HiddenSlides>0</HiddenSlides>
  <MMClips>0</MMClips>
  <ScaleCrop>false</ScaleCrop>
  <HeadingPairs>
    <vt:vector size="6" baseType="variant">
      <vt:variant>
        <vt:lpstr>Phông được Dùng</vt:lpstr>
      </vt:variant>
      <vt:variant>
        <vt:i4>22</vt:i4>
      </vt:variant>
      <vt:variant>
        <vt:lpstr>Chủ đề</vt:lpstr>
      </vt:variant>
      <vt:variant>
        <vt:i4>1</vt:i4>
      </vt:variant>
      <vt:variant>
        <vt:lpstr>Tiêu đề Bản chiếu</vt:lpstr>
      </vt:variant>
      <vt:variant>
        <vt:i4>144</vt:i4>
      </vt:variant>
    </vt:vector>
  </HeadingPairs>
  <TitlesOfParts>
    <vt:vector size="167" baseType="lpstr">
      <vt:lpstr>.VnArial</vt:lpstr>
      <vt:lpstr>.VnArialH</vt:lpstr>
      <vt:lpstr>.VnAristote</vt:lpstr>
      <vt:lpstr>.VnCooperH</vt:lpstr>
      <vt:lpstr>.VnTime</vt:lpstr>
      <vt:lpstr>Arial</vt:lpstr>
      <vt:lpstr>Arial Unicode MS</vt:lpstr>
      <vt:lpstr>Calibri</vt:lpstr>
      <vt:lpstr>Calibri Light</vt:lpstr>
      <vt:lpstr>Franklin Gothic Book</vt:lpstr>
      <vt:lpstr>Garamond</vt:lpstr>
      <vt:lpstr>Minion</vt:lpstr>
      <vt:lpstr>Perpetua</vt:lpstr>
      <vt:lpstr>Tahoma</vt:lpstr>
      <vt:lpstr>Times New Roman</vt:lpstr>
      <vt:lpstr>Tno</vt:lpstr>
      <vt:lpstr>UTM HelvetIns</vt:lpstr>
      <vt:lpstr>UTM Swiss Condensed</vt:lpstr>
      <vt:lpstr>Verdana</vt:lpstr>
      <vt:lpstr>VNI 15 Chops</vt:lpstr>
      <vt:lpstr>VNI-Univer</vt:lpstr>
      <vt:lpstr>Wingdings</vt:lpstr>
      <vt:lpstr>Chủ đề Office</vt:lpstr>
      <vt:lpstr>Bản trình bày PowerPoint</vt:lpstr>
      <vt:lpstr>KẾT QUẢ ĐẠI HỘI ĐẠI BIỂU TOÀN QUỐC LẦN THỨ XIII CỦA ĐẢNG CỘNG SẢN VIỆT NAM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KẾT QUẢ ĐẠI HỘI ĐẢNG BỘ TỈNH NGHỆ AN  LẦN THỨ XIX, NHIỆM KỲ 2020 - 2025</vt:lpstr>
      <vt:lpstr>Bản trình bày PowerPoint</vt:lpstr>
      <vt:lpstr>Bản trình bày PowerPoint</vt:lpstr>
      <vt:lpstr>Bản trình bày PowerPoint</vt:lpstr>
      <vt:lpstr>ĐẠI HỘI ĐẠI BIỂU ĐẢNG BỘ TRƯỜNG ĐẠI HỌC VINH LẦN THỨ XXXII, NHIỆM KỲ 2020 - 2025</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THI ĐUA "ĐỔI MỚI, SÁNG TẠO TRONG  QUẢN LÝ, GIẢNG DẠY VÀ HỌC TẬP"</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TỔ CHỨC, ĐỘI NGŨ</vt:lpstr>
      <vt:lpstr>TỔ CHỨC, ĐỘI NGŨ</vt:lpstr>
      <vt:lpstr>DANH HIỆU, PHẦN THƯỞNG CAO QUÝ</vt:lpstr>
      <vt:lpstr>CƠ CẤU TỔ CHỨC ¯¯¯¯¯¯¯¯¯¯¯¯¯¯¯¯¯¯¯¯¯¯¯¯¯</vt:lpstr>
      <vt:lpstr>ĐẢNG BỘ</vt:lpstr>
      <vt:lpstr>Bản trình bày PowerPoint</vt:lpstr>
      <vt:lpstr>Bản trình bày PowerPoint</vt:lpstr>
      <vt:lpstr>Bản trình bày PowerPoint</vt:lpstr>
      <vt:lpstr>Bản trình bày PowerPoint</vt:lpstr>
      <vt:lpstr>CÔNG ĐOÀN</vt:lpstr>
      <vt:lpstr>Bản trình bày PowerPoint</vt:lpstr>
      <vt:lpstr>ĐOÀN THANH NIÊN</vt:lpstr>
      <vt:lpstr>Bản trình bày PowerPoint</vt:lpstr>
      <vt:lpstr>HỘI SINH VIÊN</vt:lpstr>
      <vt:lpstr>Bản trình bày PowerPoint</vt:lpstr>
      <vt:lpstr>HỘI CỰU CHIẾN BINH</vt:lpstr>
      <vt:lpstr>HỘI CỰU GIÁO CHỨC</vt:lpstr>
      <vt:lpstr>Bản trình bày PowerPoint</vt:lpstr>
      <vt:lpstr>Bản trình bày PowerPoint</vt:lpstr>
      <vt:lpstr>TRỌNG TÂM CÔNG TÁC NĂM HỌC 2022 - 2023</vt:lpstr>
      <vt:lpstr>TRỌNG TÂM CÔNG TÁC NĂM HỌC 2022 - 2023</vt:lpstr>
      <vt:lpstr>TRỌNG TÂM CÔNG TÁC NĂM HỌC 2022 - 2023</vt:lpstr>
      <vt:lpstr>TRỌNG TÂM CÔNG TÁC NĂM HỌC 2022 - 2023</vt:lpstr>
      <vt:lpstr>Bản trình bày PowerPoint</vt:lpstr>
      <vt:lpstr>Bản trình bày PowerPoint</vt:lpstr>
      <vt:lpstr>TRỌNG TÂM CÔNG TÁC NĂM HỌC 2022 - 2023</vt:lpstr>
      <vt:lpstr>TRỌNG TÂM CÔNG TÁC NĂM HỌC 2022 - 2023</vt:lpstr>
      <vt:lpstr>TRỌNG TÂM CÔNG TÁC NĂM HỌC 2022 - 2023</vt:lpstr>
      <vt:lpstr>Bản trình bày PowerPoint</vt:lpstr>
      <vt:lpstr>MỞ ĐẦU  Khái quát lãnh thổ Quốc gia Việt Nam</vt:lpstr>
      <vt:lpstr>Bản trình bày PowerPoint</vt:lpstr>
      <vt:lpstr>Bản trình bày PowerPoint</vt:lpstr>
      <vt:lpstr>ĐẠI DƯƠNG VÀ BIỂN LỚN TRÊN THẾ GIỚI</vt:lpstr>
      <vt:lpstr>BIỂN VIỆT NAM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Danh sách thực thể bị chiếm đóng ở Quần đảo Trường Sa </vt:lpstr>
      <vt:lpstr>Danh sách thực thể bị chiếm đóng ở Quần đảo Trường Sa </vt:lpstr>
      <vt:lpstr>Danh sách thực thể bị chiếm đóng ở Quần đảo Trường Sa </vt:lpstr>
      <vt:lpstr>Danh sách thực thể bị chiếm đóng ở Quần đảo Trường Sa </vt:lpstr>
      <vt:lpstr>Danh sách thực thể bị chiếm đóng ở Quần đảo Trường Sa </vt:lpstr>
      <vt:lpstr>Danh sách thực thể bị chiếm đóng ở Quần đảo Trường Sa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ĐƯỜNG LƯỠI BÒ</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KẾT QUẢ ĐẠI HỘI ĐẠI BIỂU TOÀN QUỐC LẦN THỨ XIII CỦA ĐẢNG CỘNG SẢN VIỆT NAM</dc:title>
  <dc:creator>Hoang Ha Nam</dc:creator>
  <cp:lastModifiedBy>Hoang Ha Nam</cp:lastModifiedBy>
  <cp:revision>44</cp:revision>
  <dcterms:created xsi:type="dcterms:W3CDTF">2021-09-21T03:06:34Z</dcterms:created>
  <dcterms:modified xsi:type="dcterms:W3CDTF">2022-10-09T08:42:57Z</dcterms:modified>
</cp:coreProperties>
</file>