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6.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7.xml" ContentType="application/vnd.openxmlformats-officedocument.wordprocessingml.header+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harts/colors1.xml" ContentType="application/vnd.ms-office.chartcolorstyle+xml"/>
  <Override PartName="/word/charts/chart1.xml" ContentType="application/vnd.openxmlformats-officedocument.drawingml.chart+xml"/>
  <Override PartName="/word/charts/style1.xml" ContentType="application/vnd.ms-office.chart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theme/theme1.xml" ContentType="application/vnd.openxmlformats-officedocument.theme+xml"/>
  <Override PartName="/word/charts/colors7.xml" ContentType="application/vnd.ms-office.chartcolorstyle+xml"/>
  <Override PartName="/word/charts/style7.xml" ContentType="application/vnd.ms-office.chartstyle+xml"/>
  <Override PartName="/word/charts/chart8.xml" ContentType="application/vnd.openxmlformats-officedocument.drawingml.chart+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5000" w:type="pct"/>
        <w:tblLook w:val="04A0" w:firstRow="1" w:lastRow="0" w:firstColumn="1" w:lastColumn="0" w:noHBand="0" w:noVBand="1"/>
      </w:tblPr>
      <w:tblGrid>
        <w:gridCol w:w="1481"/>
        <w:gridCol w:w="6074"/>
        <w:gridCol w:w="1510"/>
      </w:tblGrid>
      <w:tr w:rsidR="004A1224" w:rsidRPr="00EE1C1C" w14:paraId="53588925" w14:textId="77777777" w:rsidTr="00AA6A5B">
        <w:tc>
          <w:tcPr>
            <w:tcW w:w="817" w:type="pct"/>
            <w:shd w:val="clear" w:color="auto" w:fill="auto"/>
          </w:tcPr>
          <w:p w14:paraId="4860D44E" w14:textId="77777777" w:rsidR="006827BA" w:rsidRPr="00EE1C1C" w:rsidRDefault="006827BA" w:rsidP="00AA6A5B">
            <w:pPr>
              <w:widowControl w:val="0"/>
              <w:spacing w:after="0" w:line="240" w:lineRule="auto"/>
              <w:rPr>
                <w:b/>
                <w:sz w:val="26"/>
                <w:szCs w:val="26"/>
              </w:rPr>
            </w:pPr>
          </w:p>
        </w:tc>
        <w:tc>
          <w:tcPr>
            <w:tcW w:w="3350" w:type="pct"/>
            <w:shd w:val="clear" w:color="auto" w:fill="auto"/>
          </w:tcPr>
          <w:p w14:paraId="45BD9811" w14:textId="77777777" w:rsidR="006827BA" w:rsidRPr="00EE1C1C" w:rsidRDefault="00963D69" w:rsidP="00AA6A5B">
            <w:pPr>
              <w:widowControl w:val="0"/>
              <w:spacing w:after="0" w:line="240" w:lineRule="auto"/>
              <w:jc w:val="center"/>
              <w:rPr>
                <w:b/>
                <w:sz w:val="26"/>
                <w:szCs w:val="26"/>
              </w:rPr>
            </w:pPr>
            <w:r w:rsidRPr="00EE1C1C">
              <w:rPr>
                <w:b/>
                <w:sz w:val="26"/>
                <w:szCs w:val="26"/>
              </w:rPr>
              <w:t xml:space="preserve">TRƯỜNG ĐẠI HỌC </w:t>
            </w:r>
            <w:r w:rsidR="00F20D88" w:rsidRPr="00EE1C1C">
              <w:rPr>
                <w:b/>
                <w:sz w:val="26"/>
                <w:szCs w:val="26"/>
              </w:rPr>
              <w:t>VINH</w:t>
            </w:r>
          </w:p>
          <w:p w14:paraId="157F94F4" w14:textId="7020FCB0" w:rsidR="00F20D88" w:rsidRPr="00EE1C1C" w:rsidRDefault="00F20D88" w:rsidP="00AA6A5B">
            <w:pPr>
              <w:widowControl w:val="0"/>
              <w:spacing w:after="0" w:line="240" w:lineRule="auto"/>
              <w:jc w:val="center"/>
              <w:rPr>
                <w:b/>
                <w:sz w:val="26"/>
                <w:szCs w:val="26"/>
              </w:rPr>
            </w:pPr>
            <w:r w:rsidRPr="00EE1C1C">
              <w:rPr>
                <w:b/>
                <w:sz w:val="26"/>
                <w:szCs w:val="26"/>
              </w:rPr>
              <w:t>KHOA</w:t>
            </w:r>
            <w:r w:rsidR="005B54DD" w:rsidRPr="00EE1C1C">
              <w:rPr>
                <w:b/>
                <w:sz w:val="26"/>
                <w:szCs w:val="26"/>
              </w:rPr>
              <w:t>GIÁO DỤC</w:t>
            </w:r>
          </w:p>
          <w:p w14:paraId="5A8200C6" w14:textId="77777777" w:rsidR="006827BA" w:rsidRPr="00EE1C1C" w:rsidRDefault="00E64CD8" w:rsidP="00AA6A5B">
            <w:pPr>
              <w:widowControl w:val="0"/>
              <w:spacing w:after="0" w:line="240" w:lineRule="auto"/>
              <w:jc w:val="center"/>
              <w:rPr>
                <w:b/>
                <w:sz w:val="26"/>
                <w:szCs w:val="26"/>
              </w:rPr>
            </w:pPr>
            <w:r w:rsidRPr="00EE1C1C">
              <w:rPr>
                <w:b/>
                <w:noProof/>
                <w:sz w:val="26"/>
                <w:szCs w:val="26"/>
                <w:lang w:eastAsia="en-US"/>
              </w:rPr>
              <mc:AlternateContent>
                <mc:Choice Requires="wps">
                  <w:drawing>
                    <wp:anchor distT="0" distB="0" distL="114300" distR="114300" simplePos="0" relativeHeight="251659264" behindDoc="0" locked="0" layoutInCell="1" allowOverlap="1" wp14:anchorId="7CD7E208" wp14:editId="31EECE33">
                      <wp:simplePos x="0" y="0"/>
                      <wp:positionH relativeFrom="column">
                        <wp:posOffset>1301115</wp:posOffset>
                      </wp:positionH>
                      <wp:positionV relativeFrom="paragraph">
                        <wp:posOffset>22225</wp:posOffset>
                      </wp:positionV>
                      <wp:extent cx="1052931" cy="0"/>
                      <wp:effectExtent l="0" t="0" r="0" b="0"/>
                      <wp:wrapNone/>
                      <wp:docPr id="35" name="Straight Connector 35"/>
                      <wp:cNvGraphicFramePr/>
                      <a:graphic xmlns:a="http://schemas.openxmlformats.org/drawingml/2006/main">
                        <a:graphicData uri="http://schemas.microsoft.com/office/word/2010/wordprocessingShape">
                          <wps:wsp>
                            <wps:cNvCnPr/>
                            <wps:spPr>
                              <a:xfrm>
                                <a:off x="0" y="0"/>
                                <a:ext cx="1052931" cy="0"/>
                              </a:xfrm>
                              <a:prstGeom prst="line">
                                <a:avLst/>
                              </a:prstGeom>
                              <a:ln>
                                <a:solidFill>
                                  <a:schemeClr val="tx1"/>
                                </a:solidFill>
                              </a:ln>
                            </wps:spPr>
                            <wps:style>
                              <a:lnRef idx="2">
                                <a:schemeClr val="accent6"/>
                              </a:lnRef>
                              <a:fillRef idx="0">
                                <a:schemeClr val="accent6"/>
                              </a:fillRef>
                              <a:effectRef idx="1">
                                <a:schemeClr val="accent6"/>
                              </a:effectRef>
                              <a:fontRef idx="minor">
                                <a:schemeClr val="tx1"/>
                              </a:fontRef>
                            </wps:style>
                            <wps:bodyPr/>
                          </wps:wsp>
                        </a:graphicData>
                      </a:graphic>
                      <wp14:sizeRelH relativeFrom="margin">
                        <wp14:pctWidth>0</wp14:pctWidth>
                      </wp14:sizeRelH>
                    </wp:anchor>
                  </w:drawing>
                </mc:Choice>
                <mc:Fallback>
                  <w:pict>
                    <v:line w14:anchorId="0DCA861D" id="Straight Connector 35" o:spid="_x0000_s1026" style="position:absolute;z-index:2516592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102.45pt,1.75pt" to="185.35pt,1.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ATWP0wEAAAUEAAAOAAAAZHJzL2Uyb0RvYy54bWysU8GO2yAQvVfqPyDuje2sdtVacfaQ1fZS&#10;tVG3+wEsHmIkYBDQ2Pn7DjhxVm2llapexh6Y95j3GDb3kzXsCCFqdB1vVjVn4CT22h06/vzj8cNH&#10;zmISrhcGHXT8BJHfb9+/24y+hTUOaHoIjEhcbEff8SEl31ZVlANYEVfowdGmwmBFojQcqj6Ikdit&#10;qdZ1fVeNGHofUEKMtPowb/Jt4VcKZPqmVITETMept1RiKPElx2q7Ee0hCD9oeW5D/EMXVmhHhy5U&#10;DyIJ9jPoP6islgEjqrSSaCtUSksoGkhNU/+m5mkQHooWMif6xab4/2jl1+M+MN13/OaWMycs3dFT&#10;CkIfhsR26Bw5iIHRJjk1+tgSYOf24ZxFvw9Z9qSCzV8SxKbi7mlxF6bEJC029e36003DmbzsVVeg&#10;DzF9BrQs/3TcaJeFi1Ycv8REh1HppSQvG5djRKP7R21MSfLIwM4EdhR02WlqcsuEe1VFWUZWWcjc&#10;evlLJwMz63dQZAY1uy6nlzG8cgopwaW7M69xVJ1hijpYgPXbwHN9hkIZ0QXcvA1eEOVkdGkBW+0w&#10;/I3gaoWa6y8OzLqzBS/Yn8qlFmto1opz53eRh/l1XuDX17v9BQAA//8DAFBLAwQUAAYACAAAACEA&#10;zbWJzd0AAAAHAQAADwAAAGRycy9kb3ducmV2LnhtbEyOwU7DMBBE70j9B2uReqN2W0JKiFNBJaRW&#10;OVE4wM2Nt0nUeG3FbhP+voYLHEczevPy9Wg6dsHet5YkzGcCGFJldUu1hI/317sVMB8UadVZQgnf&#10;6GFdTG5ylWk70Bte9qFmEUI+UxKaEFzGua8aNMrPrEOK3dH2RoUY+5rrXg0Rbjq+EOKBG9VSfGiU&#10;w02D1Wl/NhLK8mWYh7D16W5IPkvnvo7bVSLl9HZ8fgIWcAx/Y/jRj+pQRKeDPZP2rJOwEPePcSph&#10;mQCL/TIVKbDDb+ZFzv/7F1cAAAD//wMAUEsBAi0AFAAGAAgAAAAhALaDOJL+AAAA4QEAABMAAAAA&#10;AAAAAAAAAAAAAAAAAFtDb250ZW50X1R5cGVzXS54bWxQSwECLQAUAAYACAAAACEAOP0h/9YAAACU&#10;AQAACwAAAAAAAAAAAAAAAAAvAQAAX3JlbHMvLnJlbHNQSwECLQAUAAYACAAAACEAZAE1j9MBAAAF&#10;BAAADgAAAAAAAAAAAAAAAAAuAgAAZHJzL2Uyb0RvYy54bWxQSwECLQAUAAYACAAAACEAzbWJzd0A&#10;AAAHAQAADwAAAAAAAAAAAAAAAAAtBAAAZHJzL2Rvd25yZXYueG1sUEsFBgAAAAAEAAQA8wAAADcF&#10;AAAAAA==&#10;" strokecolor="black [3213]" strokeweight="1pt">
                      <v:stroke joinstyle="miter"/>
                    </v:line>
                  </w:pict>
                </mc:Fallback>
              </mc:AlternateContent>
            </w:r>
          </w:p>
        </w:tc>
        <w:tc>
          <w:tcPr>
            <w:tcW w:w="833" w:type="pct"/>
            <w:shd w:val="clear" w:color="auto" w:fill="auto"/>
          </w:tcPr>
          <w:p w14:paraId="4864853E" w14:textId="77777777" w:rsidR="006827BA" w:rsidRPr="00EE1C1C" w:rsidRDefault="006827BA" w:rsidP="00AA6A5B">
            <w:pPr>
              <w:widowControl w:val="0"/>
              <w:spacing w:after="0" w:line="240" w:lineRule="auto"/>
              <w:rPr>
                <w:b/>
                <w:sz w:val="26"/>
                <w:szCs w:val="26"/>
              </w:rPr>
            </w:pPr>
          </w:p>
        </w:tc>
      </w:tr>
    </w:tbl>
    <w:p w14:paraId="06922052" w14:textId="1E525592" w:rsidR="009F3020" w:rsidRPr="00EE1C1C" w:rsidRDefault="00436D9A" w:rsidP="00AA6A5B">
      <w:pPr>
        <w:widowControl w:val="0"/>
        <w:spacing w:after="0" w:line="240" w:lineRule="auto"/>
        <w:rPr>
          <w:sz w:val="26"/>
          <w:szCs w:val="26"/>
        </w:rPr>
      </w:pPr>
      <w:r>
        <w:rPr>
          <w:noProof/>
          <w:sz w:val="26"/>
          <w:szCs w:val="26"/>
        </w:rPr>
        <mc:AlternateContent>
          <mc:Choice Requires="wps">
            <w:drawing>
              <wp:anchor distT="0" distB="0" distL="114300" distR="114300" simplePos="0" relativeHeight="251660288" behindDoc="0" locked="0" layoutInCell="1" allowOverlap="1" wp14:anchorId="57A98ED7" wp14:editId="285904BC">
                <wp:simplePos x="0" y="0"/>
                <wp:positionH relativeFrom="column">
                  <wp:posOffset>-108585</wp:posOffset>
                </wp:positionH>
                <wp:positionV relativeFrom="paragraph">
                  <wp:posOffset>-794385</wp:posOffset>
                </wp:positionV>
                <wp:extent cx="6076097" cy="9658350"/>
                <wp:effectExtent l="38100" t="38100" r="58420" b="57150"/>
                <wp:wrapNone/>
                <wp:docPr id="14" name="Hình chữ nhật 14"/>
                <wp:cNvGraphicFramePr/>
                <a:graphic xmlns:a="http://schemas.openxmlformats.org/drawingml/2006/main">
                  <a:graphicData uri="http://schemas.microsoft.com/office/word/2010/wordprocessingShape">
                    <wps:wsp>
                      <wps:cNvSpPr/>
                      <wps:spPr>
                        <a:xfrm>
                          <a:off x="0" y="0"/>
                          <a:ext cx="6076097" cy="9658350"/>
                        </a:xfrm>
                        <a:prstGeom prst="rect">
                          <a:avLst/>
                        </a:prstGeom>
                        <a:noFill/>
                        <a:ln w="95250" cmpd="thickThi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E57B0E5" id="Hình chữ nhật 14" o:spid="_x0000_s1026" style="position:absolute;margin-left:-8.55pt;margin-top:-62.55pt;width:478.45pt;height:760.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d6v9wQIAAK4FAAAOAAAAZHJzL2Uyb0RvYy54bWysVM1uEzEQviPxDpbvdDchSduomypqVUCq&#10;2ooW9ex67e4K22NsJ5twQuJN4AV4ByROfSjG3p9GpeKA2IPX45n55n+OjjdakbVwvgZT0NFeTokw&#10;HMra3Bf0w83ZqwNKfGCmZAqMKOhWeHq8ePniqLFzMYYKVCkcQRDj540taBWCnWeZ55XQzO+BFQaZ&#10;EpxmAUl3n5WONYiuVTbO81nWgCutAy68x9fTlkkXCV9KwcOllF4EogqKvoV0unTexTNbHLH5vWO2&#10;qnnnBvsHLzSrDRodoE5ZYGTl6j+gdM0deJBhj4POQMqaixQDRjPKn0RzXTErUiyYHG+HNPn/B8sv&#10;1leO1CXWbkKJYRpr9LZ++GIqwqtfPx6+ElP9/PbwPRDkY7Ia6+eoc22vXEd5vMbIN9Lp+MeYyCYl&#10;eDskWGwC4fg4y/dn+eE+JRx5h7PpwetpKkH2qG6dD28EaBIvBXVYwZRYtj73AU2iaC8SrRk4q5VK&#10;VVSGNIg6HSMm4dpiTAGr+vGm6mrjQdVlFI+KqcPEiXJkzbA3wmYUw0P0HSmklMHHGHQbZrqFrRIR&#10;Qpn3QmLuMLBx8vEJJuNcmDBqWRUrRWtqmuPXG4t9Hr1IphNgRJbo5IDdAfSSLUiP3frcyUdVkZp+&#10;UM7/5lirPGgky2DCoKxrA+45AIVRdZZb+T5JbWpilu6g3GJnOWhHzlt+VmNFz5kPV8zhjGGRcG+E&#10;SzykAqwcdDdKKnCfn3uP8tj6yKWkwZktqP+0Yk5Qot4ZHIrD0WQShzwRk+n+GAm3y7nb5ZiVPgEs&#10;/Qg3lOXpGuWD6q/Sgb7F9bKMVpHFDEfbBeXB9cRJaHcJLigulsskhoNtWTg315ZH8JjV2LE3m1vm&#10;bNfWASfiAvr5ZvMn3d3KRk0Dy1UAWafWf8xrl29cCqlxugUWt84unaQe1+ziNwAAAP//AwBQSwME&#10;FAAGAAgAAAAhAOEkhtjgAAAADQEAAA8AAABkcnMvZG93bnJldi54bWxMj8FOwzAQRO9I/IO1SNxa&#10;x40KTYhToSLUAxxK6Qe4sYkj4nWw3Tb5e7YnuM1on2ZnqvXoenY2IXYeJYh5Bsxg43WHrYTD5+ts&#10;BSwmhVr1Ho2EyURY17c3lSq1v+CHOe9TyygEY6kk2JSGkvPYWONUnPvBIN2+fHAqkQ0t10FdKNz1&#10;fJFlD9ypDumDVYPZWNN8709OAqbDVthd3my271Honym8rKY3Ke/vxucnYMmM6Q+Ga32qDjV1OvoT&#10;6sh6CTPxKAi9isWSFCFFXtCaI7F5sSyA1xX/v6L+BQAA//8DAFBLAQItABQABgAIAAAAIQC2gziS&#10;/gAAAOEBAAATAAAAAAAAAAAAAAAAAAAAAABbQ29udGVudF9UeXBlc10ueG1sUEsBAi0AFAAGAAgA&#10;AAAhADj9If/WAAAAlAEAAAsAAAAAAAAAAAAAAAAALwEAAF9yZWxzLy5yZWxzUEsBAi0AFAAGAAgA&#10;AAAhAMd3q/3BAgAArgUAAA4AAAAAAAAAAAAAAAAALgIAAGRycy9lMm9Eb2MueG1sUEsBAi0AFAAG&#10;AAgAAAAhAOEkhtjgAAAADQEAAA8AAAAAAAAAAAAAAAAAGwUAAGRycy9kb3ducmV2LnhtbFBLBQYA&#10;AAAABAAEAPMAAAAoBgAAAAA=&#10;" filled="f" strokecolor="black [3213]" strokeweight="7.5pt">
                <v:stroke linestyle="thickThin"/>
              </v:rect>
            </w:pict>
          </mc:Fallback>
        </mc:AlternateContent>
      </w:r>
    </w:p>
    <w:p w14:paraId="2EEE8F08" w14:textId="77777777" w:rsidR="00F20D88" w:rsidRPr="00EE1C1C" w:rsidRDefault="00F20D88" w:rsidP="00AA6A5B">
      <w:pPr>
        <w:widowControl w:val="0"/>
        <w:spacing w:after="0" w:line="240" w:lineRule="auto"/>
        <w:rPr>
          <w:sz w:val="26"/>
          <w:szCs w:val="26"/>
        </w:rPr>
      </w:pPr>
    </w:p>
    <w:p w14:paraId="10F1E3F3" w14:textId="77777777" w:rsidR="00F20D88" w:rsidRPr="00EE1C1C" w:rsidRDefault="00F20D88" w:rsidP="00AA6A5B">
      <w:pPr>
        <w:widowControl w:val="0"/>
        <w:spacing w:after="0" w:line="240" w:lineRule="auto"/>
        <w:jc w:val="center"/>
        <w:rPr>
          <w:sz w:val="26"/>
          <w:szCs w:val="26"/>
        </w:rPr>
      </w:pPr>
      <w:r w:rsidRPr="00EE1C1C">
        <w:rPr>
          <w:noProof/>
          <w:sz w:val="26"/>
          <w:szCs w:val="26"/>
          <w:lang w:eastAsia="en-US"/>
        </w:rPr>
        <w:drawing>
          <wp:inline distT="0" distB="0" distL="0" distR="0" wp14:anchorId="10BE55FE" wp14:editId="2694371A">
            <wp:extent cx="1666875" cy="1666875"/>
            <wp:effectExtent l="0" t="0" r="9525" b="9525"/>
            <wp:docPr id="8" name="Picture 8" descr="Trường Đại Học Vinh - VINH UN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Trường Đại Học Vinh - VINH UNI"/>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1680042" cy="1680042"/>
                    </a:xfrm>
                    <a:prstGeom prst="rect">
                      <a:avLst/>
                    </a:prstGeom>
                    <a:noFill/>
                    <a:ln>
                      <a:noFill/>
                    </a:ln>
                  </pic:spPr>
                </pic:pic>
              </a:graphicData>
            </a:graphic>
          </wp:inline>
        </w:drawing>
      </w:r>
    </w:p>
    <w:p w14:paraId="2AC2A40A" w14:textId="5C23A5DB" w:rsidR="000B3F0E" w:rsidRPr="00EE1C1C" w:rsidRDefault="000B3F0E" w:rsidP="00AA6A5B">
      <w:pPr>
        <w:widowControl w:val="0"/>
        <w:spacing w:after="0" w:line="240" w:lineRule="auto"/>
        <w:rPr>
          <w:sz w:val="26"/>
          <w:szCs w:val="26"/>
        </w:rPr>
      </w:pPr>
    </w:p>
    <w:p w14:paraId="5E9E9B6C" w14:textId="1F12A635" w:rsidR="00107BCB" w:rsidRDefault="00107BCB" w:rsidP="00AA6A5B">
      <w:pPr>
        <w:widowControl w:val="0"/>
        <w:spacing w:after="0" w:line="240" w:lineRule="auto"/>
        <w:rPr>
          <w:sz w:val="26"/>
          <w:szCs w:val="26"/>
        </w:rPr>
      </w:pPr>
    </w:p>
    <w:p w14:paraId="297EF6DA" w14:textId="77777777" w:rsidR="00AA6A5B" w:rsidRPr="00EE1C1C" w:rsidRDefault="00AA6A5B" w:rsidP="00AA6A5B">
      <w:pPr>
        <w:widowControl w:val="0"/>
        <w:spacing w:after="0" w:line="240" w:lineRule="auto"/>
        <w:rPr>
          <w:sz w:val="26"/>
          <w:szCs w:val="26"/>
        </w:rPr>
      </w:pPr>
    </w:p>
    <w:p w14:paraId="081BE768" w14:textId="77777777" w:rsidR="00FB6492" w:rsidRPr="008124F6" w:rsidRDefault="00CB50C3" w:rsidP="00AA6A5B">
      <w:pPr>
        <w:widowControl w:val="0"/>
        <w:spacing w:after="0" w:line="240" w:lineRule="auto"/>
        <w:jc w:val="center"/>
        <w:rPr>
          <w:b/>
          <w:bCs/>
          <w:sz w:val="32"/>
          <w:szCs w:val="32"/>
        </w:rPr>
      </w:pPr>
      <w:r w:rsidRPr="008124F6">
        <w:rPr>
          <w:b/>
          <w:bCs/>
          <w:sz w:val="32"/>
          <w:szCs w:val="32"/>
        </w:rPr>
        <w:t xml:space="preserve">BÁO CÁO </w:t>
      </w:r>
      <w:r w:rsidR="0048399A" w:rsidRPr="008124F6">
        <w:rPr>
          <w:b/>
          <w:bCs/>
          <w:sz w:val="32"/>
          <w:szCs w:val="32"/>
        </w:rPr>
        <w:t xml:space="preserve">KẾT QUẢ </w:t>
      </w:r>
      <w:r w:rsidRPr="008124F6">
        <w:rPr>
          <w:b/>
          <w:bCs/>
          <w:sz w:val="32"/>
          <w:szCs w:val="32"/>
        </w:rPr>
        <w:t xml:space="preserve">KHẢO SÁT </w:t>
      </w:r>
      <w:r w:rsidR="00B21830" w:rsidRPr="008124F6">
        <w:rPr>
          <w:b/>
          <w:bCs/>
          <w:sz w:val="32"/>
          <w:szCs w:val="32"/>
        </w:rPr>
        <w:t>MỤC TIÊU VÀ CHUẨN ĐẦU</w:t>
      </w:r>
      <w:r w:rsidR="00475302" w:rsidRPr="008124F6">
        <w:rPr>
          <w:b/>
          <w:bCs/>
          <w:sz w:val="32"/>
          <w:szCs w:val="32"/>
        </w:rPr>
        <w:t xml:space="preserve"> RA</w:t>
      </w:r>
      <w:r w:rsidR="0048399A" w:rsidRPr="008124F6">
        <w:rPr>
          <w:b/>
          <w:bCs/>
          <w:sz w:val="32"/>
          <w:szCs w:val="32"/>
        </w:rPr>
        <w:t xml:space="preserve"> </w:t>
      </w:r>
      <w:r w:rsidR="00475302" w:rsidRPr="008124F6">
        <w:rPr>
          <w:b/>
          <w:bCs/>
          <w:sz w:val="32"/>
          <w:szCs w:val="32"/>
        </w:rPr>
        <w:t>CHƯƠNG TRÌNH ĐÀO TẠO</w:t>
      </w:r>
    </w:p>
    <w:p w14:paraId="3189371B" w14:textId="1D3322AE" w:rsidR="00F20D88" w:rsidRPr="00AA6A5B" w:rsidRDefault="00F20D88" w:rsidP="00AA6A5B">
      <w:pPr>
        <w:widowControl w:val="0"/>
        <w:spacing w:after="0" w:line="240" w:lineRule="auto"/>
        <w:jc w:val="center"/>
        <w:rPr>
          <w:rFonts w:eastAsia="Times New Roman"/>
          <w:bCs/>
          <w:sz w:val="34"/>
          <w:szCs w:val="34"/>
        </w:rPr>
      </w:pPr>
    </w:p>
    <w:p w14:paraId="4DC623AF" w14:textId="77777777" w:rsidR="00AA6A5B" w:rsidRPr="00AA6A5B" w:rsidRDefault="00AA6A5B" w:rsidP="00AA6A5B">
      <w:pPr>
        <w:widowControl w:val="0"/>
        <w:spacing w:after="0" w:line="240" w:lineRule="auto"/>
        <w:jc w:val="center"/>
        <w:rPr>
          <w:rFonts w:eastAsia="Times New Roman"/>
          <w:bCs/>
          <w:sz w:val="34"/>
          <w:szCs w:val="34"/>
        </w:rPr>
      </w:pPr>
    </w:p>
    <w:p w14:paraId="7813D4BB" w14:textId="0C8CDFDB" w:rsidR="00B00F07" w:rsidRPr="00591540" w:rsidRDefault="00963D69" w:rsidP="00AA6A5B">
      <w:pPr>
        <w:widowControl w:val="0"/>
        <w:spacing w:after="0" w:line="240" w:lineRule="auto"/>
        <w:jc w:val="center"/>
        <w:rPr>
          <w:rFonts w:eastAsia="Times New Roman"/>
          <w:b/>
          <w:sz w:val="44"/>
          <w:szCs w:val="44"/>
        </w:rPr>
      </w:pPr>
      <w:r w:rsidRPr="00591540">
        <w:rPr>
          <w:rFonts w:eastAsia="Times New Roman"/>
          <w:b/>
          <w:sz w:val="44"/>
          <w:szCs w:val="44"/>
        </w:rPr>
        <w:t xml:space="preserve">NGÀNH </w:t>
      </w:r>
      <w:r w:rsidR="005B54DD" w:rsidRPr="00591540">
        <w:rPr>
          <w:rFonts w:eastAsia="Times New Roman"/>
          <w:b/>
          <w:sz w:val="44"/>
          <w:szCs w:val="44"/>
        </w:rPr>
        <w:t>GIÁO DỤC TIỂU HỌC</w:t>
      </w:r>
    </w:p>
    <w:p w14:paraId="2BD5068A" w14:textId="5BF654D1" w:rsidR="00B00F07" w:rsidRPr="00591540" w:rsidRDefault="00F20D88" w:rsidP="00AA6A5B">
      <w:pPr>
        <w:widowControl w:val="0"/>
        <w:spacing w:after="0" w:line="240" w:lineRule="auto"/>
        <w:jc w:val="center"/>
        <w:rPr>
          <w:b/>
          <w:bCs/>
          <w:sz w:val="44"/>
          <w:szCs w:val="44"/>
        </w:rPr>
      </w:pPr>
      <w:r w:rsidRPr="00591540">
        <w:rPr>
          <w:b/>
          <w:bCs/>
          <w:sz w:val="44"/>
          <w:szCs w:val="44"/>
        </w:rPr>
        <w:t>MÃ NGÀNH:</w:t>
      </w:r>
      <w:r w:rsidR="00B00F07" w:rsidRPr="00591540">
        <w:rPr>
          <w:b/>
          <w:bCs/>
          <w:sz w:val="44"/>
          <w:szCs w:val="44"/>
        </w:rPr>
        <w:t xml:space="preserve"> </w:t>
      </w:r>
      <w:r w:rsidR="00107BCB" w:rsidRPr="00591540">
        <w:rPr>
          <w:b/>
          <w:bCs/>
          <w:sz w:val="44"/>
          <w:szCs w:val="44"/>
        </w:rPr>
        <w:t>7140206</w:t>
      </w:r>
    </w:p>
    <w:p w14:paraId="2668B8AC" w14:textId="77777777" w:rsidR="000B3F0E" w:rsidRPr="00EE1C1C" w:rsidRDefault="000B3F0E" w:rsidP="00AA6A5B">
      <w:pPr>
        <w:widowControl w:val="0"/>
        <w:spacing w:after="0" w:line="240" w:lineRule="auto"/>
        <w:rPr>
          <w:sz w:val="26"/>
          <w:szCs w:val="26"/>
        </w:rPr>
      </w:pPr>
    </w:p>
    <w:p w14:paraId="1A815E7A" w14:textId="77777777" w:rsidR="009F3020" w:rsidRPr="00EE1C1C" w:rsidRDefault="009F3020" w:rsidP="00AA6A5B">
      <w:pPr>
        <w:widowControl w:val="0"/>
        <w:spacing w:after="0" w:line="240" w:lineRule="auto"/>
        <w:rPr>
          <w:sz w:val="26"/>
          <w:szCs w:val="26"/>
        </w:rPr>
      </w:pPr>
    </w:p>
    <w:p w14:paraId="70122670" w14:textId="77777777" w:rsidR="009F3020" w:rsidRPr="00EE1C1C" w:rsidRDefault="009F3020" w:rsidP="00AA6A5B">
      <w:pPr>
        <w:widowControl w:val="0"/>
        <w:spacing w:after="0" w:line="240" w:lineRule="auto"/>
        <w:rPr>
          <w:sz w:val="26"/>
          <w:szCs w:val="26"/>
        </w:rPr>
      </w:pPr>
    </w:p>
    <w:p w14:paraId="035998C4" w14:textId="77777777" w:rsidR="000B3F0E" w:rsidRPr="00EE1C1C" w:rsidRDefault="000B3F0E" w:rsidP="00AA6A5B">
      <w:pPr>
        <w:widowControl w:val="0"/>
        <w:spacing w:after="0" w:line="240" w:lineRule="auto"/>
        <w:rPr>
          <w:sz w:val="26"/>
          <w:szCs w:val="26"/>
        </w:rPr>
      </w:pPr>
    </w:p>
    <w:p w14:paraId="1F465745" w14:textId="77777777" w:rsidR="00310C6E" w:rsidRPr="00EE1C1C" w:rsidRDefault="00310C6E" w:rsidP="00AA6A5B">
      <w:pPr>
        <w:widowControl w:val="0"/>
        <w:spacing w:after="0" w:line="240" w:lineRule="auto"/>
        <w:rPr>
          <w:sz w:val="26"/>
          <w:szCs w:val="26"/>
        </w:rPr>
      </w:pPr>
    </w:p>
    <w:p w14:paraId="688EB127" w14:textId="77777777" w:rsidR="00F20D88" w:rsidRPr="00EE1C1C" w:rsidRDefault="00F20D88" w:rsidP="00AA6A5B">
      <w:pPr>
        <w:widowControl w:val="0"/>
        <w:spacing w:after="0" w:line="240" w:lineRule="auto"/>
        <w:rPr>
          <w:sz w:val="26"/>
          <w:szCs w:val="26"/>
        </w:rPr>
      </w:pPr>
    </w:p>
    <w:p w14:paraId="452F231F" w14:textId="77777777" w:rsidR="00F20D88" w:rsidRPr="00EE1C1C" w:rsidRDefault="00F20D88" w:rsidP="00AA6A5B">
      <w:pPr>
        <w:widowControl w:val="0"/>
        <w:spacing w:after="0" w:line="240" w:lineRule="auto"/>
        <w:rPr>
          <w:sz w:val="26"/>
          <w:szCs w:val="26"/>
        </w:rPr>
      </w:pPr>
    </w:p>
    <w:p w14:paraId="3C634310" w14:textId="77777777" w:rsidR="00F20D88" w:rsidRPr="00EE1C1C" w:rsidRDefault="00F20D88" w:rsidP="00AA6A5B">
      <w:pPr>
        <w:widowControl w:val="0"/>
        <w:spacing w:after="0" w:line="240" w:lineRule="auto"/>
        <w:rPr>
          <w:sz w:val="26"/>
          <w:szCs w:val="26"/>
        </w:rPr>
      </w:pPr>
    </w:p>
    <w:p w14:paraId="47109EBE" w14:textId="77777777" w:rsidR="00F20D88" w:rsidRPr="00EE1C1C" w:rsidRDefault="00F20D88" w:rsidP="00AA6A5B">
      <w:pPr>
        <w:widowControl w:val="0"/>
        <w:spacing w:after="0" w:line="240" w:lineRule="auto"/>
        <w:rPr>
          <w:sz w:val="26"/>
          <w:szCs w:val="26"/>
        </w:rPr>
      </w:pPr>
    </w:p>
    <w:p w14:paraId="63A6C85F" w14:textId="77777777" w:rsidR="00F20D88" w:rsidRPr="00EE1C1C" w:rsidRDefault="00F20D88" w:rsidP="00AA6A5B">
      <w:pPr>
        <w:widowControl w:val="0"/>
        <w:spacing w:after="0" w:line="240" w:lineRule="auto"/>
        <w:rPr>
          <w:sz w:val="26"/>
          <w:szCs w:val="26"/>
        </w:rPr>
      </w:pPr>
    </w:p>
    <w:p w14:paraId="1061CD31" w14:textId="77777777" w:rsidR="00F20D88" w:rsidRPr="00EE1C1C" w:rsidRDefault="00F20D88" w:rsidP="00AA6A5B">
      <w:pPr>
        <w:widowControl w:val="0"/>
        <w:spacing w:after="0" w:line="240" w:lineRule="auto"/>
        <w:rPr>
          <w:sz w:val="26"/>
          <w:szCs w:val="26"/>
        </w:rPr>
      </w:pPr>
    </w:p>
    <w:p w14:paraId="13097AC4" w14:textId="77777777" w:rsidR="00A000AD" w:rsidRPr="00EE1C1C" w:rsidRDefault="00A000AD" w:rsidP="00AA6A5B">
      <w:pPr>
        <w:widowControl w:val="0"/>
        <w:spacing w:after="0" w:line="240" w:lineRule="auto"/>
        <w:rPr>
          <w:sz w:val="26"/>
          <w:szCs w:val="26"/>
        </w:rPr>
      </w:pPr>
    </w:p>
    <w:p w14:paraId="676E7652" w14:textId="77777777" w:rsidR="00C907A6" w:rsidRPr="00EE1C1C" w:rsidRDefault="00C907A6" w:rsidP="00AA6A5B">
      <w:pPr>
        <w:widowControl w:val="0"/>
        <w:spacing w:after="0" w:line="240" w:lineRule="auto"/>
        <w:jc w:val="center"/>
        <w:rPr>
          <w:b/>
          <w:noProof/>
          <w:sz w:val="26"/>
          <w:szCs w:val="26"/>
        </w:rPr>
      </w:pPr>
    </w:p>
    <w:p w14:paraId="7CC6FE58" w14:textId="77777777" w:rsidR="00C907A6" w:rsidRPr="00EE1C1C" w:rsidRDefault="00C907A6" w:rsidP="00AA6A5B">
      <w:pPr>
        <w:widowControl w:val="0"/>
        <w:spacing w:after="0" w:line="240" w:lineRule="auto"/>
        <w:jc w:val="center"/>
        <w:rPr>
          <w:b/>
          <w:noProof/>
          <w:sz w:val="26"/>
          <w:szCs w:val="26"/>
        </w:rPr>
      </w:pPr>
    </w:p>
    <w:p w14:paraId="3A9CC62E" w14:textId="77777777" w:rsidR="00C907A6" w:rsidRPr="00EE1C1C" w:rsidRDefault="00C907A6" w:rsidP="00AA6A5B">
      <w:pPr>
        <w:widowControl w:val="0"/>
        <w:spacing w:after="0" w:line="240" w:lineRule="auto"/>
        <w:jc w:val="center"/>
        <w:rPr>
          <w:b/>
          <w:noProof/>
          <w:sz w:val="26"/>
          <w:szCs w:val="26"/>
        </w:rPr>
      </w:pPr>
    </w:p>
    <w:p w14:paraId="74CA38C6" w14:textId="0CF0F8F9" w:rsidR="00AA6A5B" w:rsidRDefault="00AA6A5B" w:rsidP="00AA6A5B">
      <w:pPr>
        <w:widowControl w:val="0"/>
        <w:spacing w:after="0" w:line="240" w:lineRule="auto"/>
        <w:jc w:val="center"/>
        <w:rPr>
          <w:b/>
          <w:noProof/>
          <w:sz w:val="26"/>
          <w:szCs w:val="26"/>
        </w:rPr>
      </w:pPr>
    </w:p>
    <w:p w14:paraId="32615E08" w14:textId="5C612841" w:rsidR="00AA6A5B" w:rsidRDefault="00AA6A5B" w:rsidP="00AA6A5B">
      <w:pPr>
        <w:widowControl w:val="0"/>
        <w:spacing w:after="0" w:line="240" w:lineRule="auto"/>
        <w:jc w:val="center"/>
        <w:rPr>
          <w:b/>
          <w:noProof/>
          <w:sz w:val="26"/>
          <w:szCs w:val="26"/>
        </w:rPr>
      </w:pPr>
    </w:p>
    <w:p w14:paraId="16522D2B" w14:textId="699B7F25" w:rsidR="00AA6A5B" w:rsidRDefault="00AA6A5B" w:rsidP="00AA6A5B">
      <w:pPr>
        <w:widowControl w:val="0"/>
        <w:spacing w:after="0" w:line="240" w:lineRule="auto"/>
        <w:jc w:val="center"/>
        <w:rPr>
          <w:b/>
          <w:noProof/>
          <w:sz w:val="26"/>
          <w:szCs w:val="26"/>
        </w:rPr>
      </w:pPr>
    </w:p>
    <w:p w14:paraId="0D6994F2" w14:textId="6496307D" w:rsidR="00AA6A5B" w:rsidRDefault="00AA6A5B" w:rsidP="00AA6A5B">
      <w:pPr>
        <w:widowControl w:val="0"/>
        <w:spacing w:after="0" w:line="240" w:lineRule="auto"/>
        <w:jc w:val="center"/>
        <w:rPr>
          <w:b/>
          <w:noProof/>
          <w:sz w:val="26"/>
          <w:szCs w:val="26"/>
        </w:rPr>
      </w:pPr>
    </w:p>
    <w:p w14:paraId="70CF21B8" w14:textId="77777777" w:rsidR="00591540" w:rsidRPr="00EE1C1C" w:rsidRDefault="00591540" w:rsidP="00AA6A5B">
      <w:pPr>
        <w:widowControl w:val="0"/>
        <w:spacing w:after="0" w:line="240" w:lineRule="auto"/>
        <w:jc w:val="center"/>
        <w:rPr>
          <w:b/>
          <w:noProof/>
          <w:sz w:val="26"/>
          <w:szCs w:val="26"/>
        </w:rPr>
      </w:pPr>
    </w:p>
    <w:p w14:paraId="3FA09127" w14:textId="77777777" w:rsidR="00C907A6" w:rsidRPr="00EE1C1C" w:rsidRDefault="00C907A6" w:rsidP="00AA6A5B">
      <w:pPr>
        <w:widowControl w:val="0"/>
        <w:spacing w:after="0" w:line="240" w:lineRule="auto"/>
        <w:jc w:val="center"/>
        <w:rPr>
          <w:b/>
          <w:noProof/>
          <w:sz w:val="26"/>
          <w:szCs w:val="26"/>
        </w:rPr>
      </w:pPr>
    </w:p>
    <w:p w14:paraId="67D85095" w14:textId="77777777" w:rsidR="00C907A6" w:rsidRPr="00EE1C1C" w:rsidRDefault="00C907A6" w:rsidP="00AA6A5B">
      <w:pPr>
        <w:widowControl w:val="0"/>
        <w:spacing w:after="0" w:line="240" w:lineRule="auto"/>
        <w:jc w:val="center"/>
        <w:rPr>
          <w:b/>
          <w:noProof/>
          <w:sz w:val="26"/>
          <w:szCs w:val="26"/>
        </w:rPr>
      </w:pPr>
    </w:p>
    <w:p w14:paraId="3E975ADC" w14:textId="6349F7FB" w:rsidR="00310C6E" w:rsidRPr="00EE1C1C" w:rsidRDefault="00E138F0" w:rsidP="00AA6A5B">
      <w:pPr>
        <w:widowControl w:val="0"/>
        <w:spacing w:after="0" w:line="240" w:lineRule="auto"/>
        <w:jc w:val="center"/>
        <w:rPr>
          <w:b/>
          <w:noProof/>
          <w:sz w:val="26"/>
          <w:szCs w:val="26"/>
        </w:rPr>
        <w:sectPr w:rsidR="00310C6E" w:rsidRPr="00EE1C1C" w:rsidSect="009308F8">
          <w:headerReference w:type="default" r:id="rId9"/>
          <w:footerReference w:type="even" r:id="rId10"/>
          <w:footerReference w:type="default" r:id="rId11"/>
          <w:footerReference w:type="first" r:id="rId12"/>
          <w:pgSz w:w="11900" w:h="16840" w:code="9"/>
          <w:pgMar w:top="1134" w:right="1134" w:bottom="1134" w:left="1701" w:header="737" w:footer="340" w:gutter="0"/>
          <w:cols w:space="708"/>
          <w:docGrid w:linePitch="326"/>
        </w:sectPr>
      </w:pPr>
      <w:r w:rsidRPr="00EE1C1C">
        <w:rPr>
          <w:b/>
          <w:noProof/>
          <w:sz w:val="26"/>
          <w:szCs w:val="26"/>
          <w:lang w:eastAsia="en-US"/>
        </w:rPr>
        <mc:AlternateContent>
          <mc:Choice Requires="wps">
            <w:drawing>
              <wp:anchor distT="0" distB="0" distL="114300" distR="114300" simplePos="0" relativeHeight="251657216" behindDoc="0" locked="0" layoutInCell="1" allowOverlap="1" wp14:anchorId="6719D537" wp14:editId="65157D9D">
                <wp:simplePos x="0" y="0"/>
                <wp:positionH relativeFrom="column">
                  <wp:posOffset>6031974</wp:posOffset>
                </wp:positionH>
                <wp:positionV relativeFrom="paragraph">
                  <wp:posOffset>384657</wp:posOffset>
                </wp:positionV>
                <wp:extent cx="236483" cy="189186"/>
                <wp:effectExtent l="0" t="0" r="11430" b="20955"/>
                <wp:wrapNone/>
                <wp:docPr id="16" name="Text Box 16"/>
                <wp:cNvGraphicFramePr/>
                <a:graphic xmlns:a="http://schemas.openxmlformats.org/drawingml/2006/main">
                  <a:graphicData uri="http://schemas.microsoft.com/office/word/2010/wordprocessingShape">
                    <wps:wsp>
                      <wps:cNvSpPr txBox="1"/>
                      <wps:spPr>
                        <a:xfrm>
                          <a:off x="0" y="0"/>
                          <a:ext cx="236483" cy="189186"/>
                        </a:xfrm>
                        <a:prstGeom prst="rect">
                          <a:avLst/>
                        </a:prstGeom>
                        <a:solidFill>
                          <a:schemeClr val="bg1"/>
                        </a:solidFill>
                        <a:ln w="6350">
                          <a:solidFill>
                            <a:schemeClr val="bg1"/>
                          </a:solidFill>
                        </a:ln>
                      </wps:spPr>
                      <wps:txbx>
                        <w:txbxContent>
                          <w:p w14:paraId="763F563D" w14:textId="77777777" w:rsidR="00EA1A54" w:rsidRDefault="00EA1A54"/>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6719D537" id="_x0000_t202" coordsize="21600,21600" o:spt="202" path="m,l,21600r21600,l21600,xe">
                <v:stroke joinstyle="miter"/>
                <v:path gradientshapeok="t" o:connecttype="rect"/>
              </v:shapetype>
              <v:shape id="Text Box 16" o:spid="_x0000_s1026" type="#_x0000_t202" style="position:absolute;left:0;text-align:left;margin-left:474.95pt;margin-top:30.3pt;width:18.6pt;height:14.9pt;z-index:2516572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qteUSAIAAKIEAAAOAAAAZHJzL2Uyb0RvYy54bWysVMFuGjEQvVfqP1i+NwuEUIKyRDQRVSWU&#10;RIIqZ+P1wkpej2sbdunX99ksCUkrVap6MeOZ2eeZN2+4uW1rzfbK+YpMzvsXPc6UkVRUZpPz76v5&#10;pzFnPghTCE1G5fygPL+dfvxw09iJGtCWdKEcA4jxk8bmfBuCnWSZl1tVC39BVhkES3K1CLi6TVY4&#10;0QC91tmg1xtlDbnCOpLKe3jvj0E+TfhlqWR4LEuvAtM5R20hnS6d63hm0xsx2Thht5XsyhD/UEUt&#10;KoNHX6DuRRBs56rfoOpKOvJUhgtJdUZlWUmVekA3/d67bpZbYVXqBeR4+0KT/3+w8mH/5FhVYHYj&#10;zoyoMaOVagP7Qi2DC/w01k+QtrRIDC38yD35PZyx7bZ0dfxFQwxxMH14YTeiSTgHl6Ph+JIziVB/&#10;fN0fJ/Ts9WPrfPiqqGbRyLnD8BKnYr/wAYUg9ZQS3/Kkq2JeaZ0uUTDqTju2Fxj1epNKxBdvsrRh&#10;Tc5Hl1e9BPwmliT3FwTgaYNCIiXH1qMV2nXb8bSm4gCaHB2F5q2cV2hmIXx4Eg7KAjPYlvCIo9SE&#10;YqizONuS+/knf8zHwBHlrIFSc+5/7IRTnOlvBlK47g+HUdrpMrz6PMDFnUfW5xGzq+8IDPWxl1Ym&#10;M+YHfTJLR/UzlmoWX0VIGIm3cx5O5l047g+WUqrZLCVBzFaEhVlaGaHjROKoVu2zcLabZ4AQHuik&#10;aTF5N9ZjbvzS0GwXqKzSzCPBR1Y73rEISQrd0sZNO7+nrNe/lukvAAAA//8DAFBLAwQUAAYACAAA&#10;ACEAaKBBmOEAAAAOAQAADwAAAGRycy9kb3ducmV2LnhtbExPPU/DMBDdkfgP1iGxUbuopHEap4pA&#10;nTrRRrC6sUmixucodtLw7zkmWE53eu/eR75fXM9mO4bOo4L1SgCzWHvTYaOgOh+eUmAhajS692gV&#10;fNsA++L+LteZ8Td8t/MpNoxEMGRaQRvjkHEe6tY6HVZ+sEjYlx+djnSODTejvpG46/mzEAl3ukNy&#10;aPVgX1tbX0+TU/BxPB84HtOpeunK8oqf21lWo1KPD8vbjka5AxbtEv8+4LcD5YeCgl38hCawXoHc&#10;SElUBYlIgBFBpts1sAstYgO8yPn/GsUPAAAA//8DAFBLAQItABQABgAIAAAAIQC2gziS/gAAAOEB&#10;AAATAAAAAAAAAAAAAAAAAAAAAABbQ29udGVudF9UeXBlc10ueG1sUEsBAi0AFAAGAAgAAAAhADj9&#10;If/WAAAAlAEAAAsAAAAAAAAAAAAAAAAALwEAAF9yZWxzLy5yZWxzUEsBAi0AFAAGAAgAAAAhAAeq&#10;15RIAgAAogQAAA4AAAAAAAAAAAAAAAAALgIAAGRycy9lMm9Eb2MueG1sUEsBAi0AFAAGAAgAAAAh&#10;AGigQZjhAAAADgEAAA8AAAAAAAAAAAAAAAAAogQAAGRycy9kb3ducmV2LnhtbFBLBQYAAAAABAAE&#10;APMAAACwBQAAAAA=&#10;" fillcolor="white [3212]" strokecolor="white [3212]" strokeweight=".5pt">
                <v:textbox>
                  <w:txbxContent>
                    <w:p w14:paraId="763F563D" w14:textId="77777777" w:rsidR="00EA1A54" w:rsidRDefault="00EA1A54"/>
                  </w:txbxContent>
                </v:textbox>
              </v:shape>
            </w:pict>
          </mc:Fallback>
        </mc:AlternateContent>
      </w:r>
      <w:r w:rsidR="00F20D88" w:rsidRPr="00EE1C1C">
        <w:rPr>
          <w:b/>
          <w:noProof/>
          <w:sz w:val="26"/>
          <w:szCs w:val="26"/>
        </w:rPr>
        <w:t>Nghệ An</w:t>
      </w:r>
      <w:r w:rsidR="00FB6492" w:rsidRPr="00EE1C1C">
        <w:rPr>
          <w:b/>
          <w:noProof/>
          <w:sz w:val="26"/>
          <w:szCs w:val="26"/>
        </w:rPr>
        <w:t xml:space="preserve">, </w:t>
      </w:r>
      <w:r w:rsidR="005533D7" w:rsidRPr="00EE1C1C">
        <w:rPr>
          <w:b/>
          <w:noProof/>
          <w:sz w:val="26"/>
          <w:szCs w:val="26"/>
        </w:rPr>
        <w:t>0</w:t>
      </w:r>
      <w:r w:rsidR="00E25922">
        <w:rPr>
          <w:b/>
          <w:noProof/>
          <w:sz w:val="26"/>
          <w:szCs w:val="26"/>
        </w:rPr>
        <w:t>6</w:t>
      </w:r>
      <w:r w:rsidR="00963D69" w:rsidRPr="00EE1C1C">
        <w:rPr>
          <w:b/>
          <w:noProof/>
          <w:sz w:val="26"/>
          <w:szCs w:val="26"/>
        </w:rPr>
        <w:t>/</w:t>
      </w:r>
      <w:r w:rsidR="00FB6492" w:rsidRPr="00EE1C1C">
        <w:rPr>
          <w:b/>
          <w:noProof/>
          <w:sz w:val="26"/>
          <w:szCs w:val="26"/>
        </w:rPr>
        <w:t>20</w:t>
      </w:r>
      <w:r w:rsidR="00B21830" w:rsidRPr="00EE1C1C">
        <w:rPr>
          <w:b/>
          <w:noProof/>
          <w:sz w:val="26"/>
          <w:szCs w:val="26"/>
        </w:rPr>
        <w:t>2</w:t>
      </w:r>
      <w:r w:rsidR="00F20D88" w:rsidRPr="00EE1C1C">
        <w:rPr>
          <w:b/>
          <w:noProof/>
          <w:sz w:val="26"/>
          <w:szCs w:val="26"/>
        </w:rPr>
        <w:t>1</w:t>
      </w:r>
    </w:p>
    <w:p w14:paraId="76DC6AD4" w14:textId="220C5027" w:rsidR="005B6718" w:rsidRPr="00EE1C1C" w:rsidRDefault="00963D69" w:rsidP="000033CD">
      <w:pPr>
        <w:pStyle w:val="Heading1"/>
        <w:rPr>
          <w:sz w:val="26"/>
          <w:szCs w:val="26"/>
        </w:rPr>
      </w:pPr>
      <w:bookmarkStart w:id="0" w:name="_Toc74421163"/>
      <w:r w:rsidRPr="00EE1C1C">
        <w:rPr>
          <w:sz w:val="26"/>
          <w:szCs w:val="26"/>
        </w:rPr>
        <w:lastRenderedPageBreak/>
        <w:t>MỤC LỤC</w:t>
      </w:r>
      <w:bookmarkEnd w:id="0"/>
    </w:p>
    <w:bookmarkStart w:id="1" w:name="_Toc47775717" w:displacedByCustomXml="next"/>
    <w:bookmarkStart w:id="2" w:name="_Toc48032084" w:displacedByCustomXml="next"/>
    <w:bookmarkStart w:id="3" w:name="_Toc71280142" w:displacedByCustomXml="next"/>
    <w:sdt>
      <w:sdtPr>
        <w:rPr>
          <w:sz w:val="26"/>
          <w:szCs w:val="26"/>
          <w:lang w:val="vi-VN"/>
        </w:rPr>
        <w:id w:val="-313257596"/>
        <w:docPartObj>
          <w:docPartGallery w:val="Table of Contents"/>
          <w:docPartUnique/>
        </w:docPartObj>
      </w:sdtPr>
      <w:sdtEndPr>
        <w:rPr>
          <w:bCs/>
          <w:lang w:val="en-US"/>
        </w:rPr>
      </w:sdtEndPr>
      <w:sdtContent>
        <w:p w14:paraId="70912131" w14:textId="2922BCF0" w:rsidR="000C2617" w:rsidRPr="00EE1C1C" w:rsidRDefault="000C2617" w:rsidP="000033CD">
          <w:pPr>
            <w:spacing w:after="0" w:line="312" w:lineRule="auto"/>
            <w:rPr>
              <w:sz w:val="26"/>
              <w:szCs w:val="26"/>
            </w:rPr>
          </w:pPr>
        </w:p>
        <w:p w14:paraId="527E2F7C" w14:textId="63BD71E4" w:rsidR="00B22FB4" w:rsidRPr="00EE1C1C" w:rsidRDefault="000C2617" w:rsidP="000033CD">
          <w:pPr>
            <w:pStyle w:val="TOC1"/>
            <w:spacing w:before="0" w:line="312" w:lineRule="auto"/>
            <w:ind w:left="-142"/>
            <w:jc w:val="both"/>
            <w:rPr>
              <w:rFonts w:eastAsiaTheme="minorEastAsia"/>
              <w:b w:val="0"/>
              <w:bCs/>
              <w:sz w:val="26"/>
              <w:szCs w:val="26"/>
              <w:lang w:val="vi-VN" w:eastAsia="vi-VN"/>
            </w:rPr>
          </w:pPr>
          <w:r w:rsidRPr="00EE1C1C">
            <w:rPr>
              <w:b w:val="0"/>
              <w:bCs/>
              <w:sz w:val="26"/>
              <w:szCs w:val="26"/>
            </w:rPr>
            <w:fldChar w:fldCharType="begin"/>
          </w:r>
          <w:r w:rsidRPr="00EE1C1C">
            <w:rPr>
              <w:b w:val="0"/>
              <w:bCs/>
              <w:sz w:val="26"/>
              <w:szCs w:val="26"/>
            </w:rPr>
            <w:instrText xml:space="preserve"> TOC \o "1-3" \h \z \u </w:instrText>
          </w:r>
          <w:r w:rsidRPr="00EE1C1C">
            <w:rPr>
              <w:b w:val="0"/>
              <w:bCs/>
              <w:sz w:val="26"/>
              <w:szCs w:val="26"/>
            </w:rPr>
            <w:fldChar w:fldCharType="separate"/>
          </w:r>
          <w:hyperlink w:anchor="_Toc74421163" w:history="1">
            <w:r w:rsidR="00B22FB4" w:rsidRPr="00EE1C1C">
              <w:rPr>
                <w:rStyle w:val="Hyperlink"/>
                <w:b w:val="0"/>
                <w:bCs/>
                <w:sz w:val="26"/>
                <w:szCs w:val="26"/>
              </w:rPr>
              <w:t>MỤC LỤC</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_Toc74421163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2</w:t>
            </w:r>
            <w:r w:rsidR="00B22FB4" w:rsidRPr="00EE1C1C">
              <w:rPr>
                <w:b w:val="0"/>
                <w:bCs/>
                <w:webHidden/>
                <w:sz w:val="26"/>
                <w:szCs w:val="26"/>
              </w:rPr>
              <w:fldChar w:fldCharType="end"/>
            </w:r>
          </w:hyperlink>
        </w:p>
        <w:p w14:paraId="4DF07D64" w14:textId="2516D4DE" w:rsidR="00B22FB4" w:rsidRPr="00EE1C1C" w:rsidRDefault="00B178E7" w:rsidP="000033CD">
          <w:pPr>
            <w:pStyle w:val="TOC1"/>
            <w:spacing w:before="0" w:line="312" w:lineRule="auto"/>
            <w:ind w:left="-142"/>
            <w:jc w:val="both"/>
            <w:rPr>
              <w:rFonts w:eastAsiaTheme="minorEastAsia"/>
              <w:b w:val="0"/>
              <w:bCs/>
              <w:sz w:val="26"/>
              <w:szCs w:val="26"/>
              <w:lang w:val="vi-VN" w:eastAsia="vi-VN"/>
            </w:rPr>
          </w:pPr>
          <w:hyperlink w:anchor="_Toc74421164" w:history="1">
            <w:r w:rsidR="00B22FB4" w:rsidRPr="00EE1C1C">
              <w:rPr>
                <w:rStyle w:val="Hyperlink"/>
                <w:b w:val="0"/>
                <w:bCs/>
                <w:sz w:val="26"/>
                <w:szCs w:val="26"/>
              </w:rPr>
              <w:t>DANH MỤC BẢNG</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_Toc74421164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3</w:t>
            </w:r>
            <w:r w:rsidR="00B22FB4" w:rsidRPr="00EE1C1C">
              <w:rPr>
                <w:b w:val="0"/>
                <w:bCs/>
                <w:webHidden/>
                <w:sz w:val="26"/>
                <w:szCs w:val="26"/>
              </w:rPr>
              <w:fldChar w:fldCharType="end"/>
            </w:r>
          </w:hyperlink>
        </w:p>
        <w:p w14:paraId="1E073AE6" w14:textId="73349729" w:rsidR="00B22FB4" w:rsidRPr="00EE1C1C" w:rsidRDefault="00B178E7" w:rsidP="000033CD">
          <w:pPr>
            <w:pStyle w:val="TOC1"/>
            <w:spacing w:before="0" w:line="312" w:lineRule="auto"/>
            <w:ind w:left="-142"/>
            <w:jc w:val="both"/>
            <w:rPr>
              <w:rFonts w:eastAsiaTheme="minorEastAsia"/>
              <w:b w:val="0"/>
              <w:bCs/>
              <w:sz w:val="26"/>
              <w:szCs w:val="26"/>
              <w:lang w:val="vi-VN" w:eastAsia="vi-VN"/>
            </w:rPr>
          </w:pPr>
          <w:hyperlink w:anchor="_Toc74421165" w:history="1">
            <w:r w:rsidR="00B22FB4" w:rsidRPr="00EE1C1C">
              <w:rPr>
                <w:rStyle w:val="Hyperlink"/>
                <w:b w:val="0"/>
                <w:bCs/>
                <w:sz w:val="26"/>
                <w:szCs w:val="26"/>
              </w:rPr>
              <w:t>DANH MỤC HÌNH</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_Toc74421165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5</w:t>
            </w:r>
            <w:r w:rsidR="00B22FB4" w:rsidRPr="00EE1C1C">
              <w:rPr>
                <w:b w:val="0"/>
                <w:bCs/>
                <w:webHidden/>
                <w:sz w:val="26"/>
                <w:szCs w:val="26"/>
              </w:rPr>
              <w:fldChar w:fldCharType="end"/>
            </w:r>
          </w:hyperlink>
        </w:p>
        <w:p w14:paraId="166B4DAB" w14:textId="37AAA374" w:rsidR="00B22FB4" w:rsidRPr="00EE1C1C" w:rsidRDefault="00B178E7" w:rsidP="000033CD">
          <w:pPr>
            <w:pStyle w:val="TOC1"/>
            <w:spacing w:before="0" w:line="312" w:lineRule="auto"/>
            <w:ind w:left="-142"/>
            <w:jc w:val="both"/>
            <w:rPr>
              <w:rFonts w:eastAsiaTheme="minorEastAsia"/>
              <w:b w:val="0"/>
              <w:bCs/>
              <w:sz w:val="26"/>
              <w:szCs w:val="26"/>
              <w:lang w:val="vi-VN" w:eastAsia="vi-VN"/>
            </w:rPr>
          </w:pPr>
          <w:hyperlink w:anchor="_Toc74421166" w:history="1">
            <w:r w:rsidR="00B22FB4" w:rsidRPr="00EE1C1C">
              <w:rPr>
                <w:rStyle w:val="Hyperlink"/>
                <w:b w:val="0"/>
                <w:bCs/>
                <w:sz w:val="26"/>
                <w:szCs w:val="26"/>
              </w:rPr>
              <w:t>I. TỔNG QUAN VỀ KHẢO SÁT MỤC TIÊU VÀ CHUẨN ĐẦU RA</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_Toc74421166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6</w:t>
            </w:r>
            <w:r w:rsidR="00B22FB4" w:rsidRPr="00EE1C1C">
              <w:rPr>
                <w:b w:val="0"/>
                <w:bCs/>
                <w:webHidden/>
                <w:sz w:val="26"/>
                <w:szCs w:val="26"/>
              </w:rPr>
              <w:fldChar w:fldCharType="end"/>
            </w:r>
          </w:hyperlink>
        </w:p>
        <w:p w14:paraId="2D8F50DF" w14:textId="3C2D10C8"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67" w:history="1">
            <w:r w:rsidR="00B22FB4" w:rsidRPr="00EE1C1C">
              <w:rPr>
                <w:rStyle w:val="Hyperlink"/>
                <w:rFonts w:ascii="Times New Roman" w:hAnsi="Times New Roman"/>
                <w:b w:val="0"/>
                <w:bCs/>
                <w:noProof/>
                <w:sz w:val="26"/>
                <w:szCs w:val="26"/>
              </w:rPr>
              <w:t>1.1. Mục đích khảo sát</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_Toc74421167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6</w:t>
            </w:r>
            <w:r w:rsidR="00B22FB4" w:rsidRPr="00EE1C1C">
              <w:rPr>
                <w:rFonts w:ascii="Times New Roman" w:hAnsi="Times New Roman"/>
                <w:b w:val="0"/>
                <w:bCs/>
                <w:noProof/>
                <w:webHidden/>
                <w:sz w:val="26"/>
                <w:szCs w:val="26"/>
              </w:rPr>
              <w:fldChar w:fldCharType="end"/>
            </w:r>
          </w:hyperlink>
        </w:p>
        <w:p w14:paraId="6E1E33E1" w14:textId="483F9CFE"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68" w:history="1">
            <w:r w:rsidR="00B22FB4" w:rsidRPr="00EE1C1C">
              <w:rPr>
                <w:rStyle w:val="Hyperlink"/>
                <w:rFonts w:ascii="Times New Roman" w:hAnsi="Times New Roman"/>
                <w:b w:val="0"/>
                <w:bCs/>
                <w:noProof/>
                <w:sz w:val="26"/>
                <w:szCs w:val="26"/>
              </w:rPr>
              <w:t>1.2. Phương pháp khảo sát</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_Toc74421168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6</w:t>
            </w:r>
            <w:r w:rsidR="00B22FB4" w:rsidRPr="00EE1C1C">
              <w:rPr>
                <w:rFonts w:ascii="Times New Roman" w:hAnsi="Times New Roman"/>
                <w:b w:val="0"/>
                <w:bCs/>
                <w:noProof/>
                <w:webHidden/>
                <w:sz w:val="26"/>
                <w:szCs w:val="26"/>
              </w:rPr>
              <w:fldChar w:fldCharType="end"/>
            </w:r>
          </w:hyperlink>
        </w:p>
        <w:p w14:paraId="17B939C6" w14:textId="1D3361B0"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69" w:history="1">
            <w:r w:rsidR="00B22FB4" w:rsidRPr="00EE1C1C">
              <w:rPr>
                <w:rStyle w:val="Hyperlink"/>
                <w:rFonts w:ascii="Times New Roman" w:hAnsi="Times New Roman"/>
                <w:b w:val="0"/>
                <w:bCs/>
                <w:noProof/>
                <w:sz w:val="26"/>
                <w:szCs w:val="26"/>
              </w:rPr>
              <w:t>1.3. Nội dung khảo sát</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_Toc74421169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6</w:t>
            </w:r>
            <w:r w:rsidR="00B22FB4" w:rsidRPr="00EE1C1C">
              <w:rPr>
                <w:rFonts w:ascii="Times New Roman" w:hAnsi="Times New Roman"/>
                <w:b w:val="0"/>
                <w:bCs/>
                <w:noProof/>
                <w:webHidden/>
                <w:sz w:val="26"/>
                <w:szCs w:val="26"/>
              </w:rPr>
              <w:fldChar w:fldCharType="end"/>
            </w:r>
          </w:hyperlink>
        </w:p>
        <w:p w14:paraId="37EA1E4C" w14:textId="00F21A3A"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70" w:history="1">
            <w:r w:rsidR="00B22FB4" w:rsidRPr="00EE1C1C">
              <w:rPr>
                <w:rStyle w:val="Hyperlink"/>
                <w:rFonts w:ascii="Times New Roman" w:hAnsi="Times New Roman"/>
                <w:bCs/>
                <w:noProof/>
                <w:sz w:val="26"/>
                <w:szCs w:val="26"/>
              </w:rPr>
              <w:t>1.3.1. Mục tiêu chương trình đào tạo</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_Toc74421170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6</w:t>
            </w:r>
            <w:r w:rsidR="00B22FB4" w:rsidRPr="00EE1C1C">
              <w:rPr>
                <w:rFonts w:ascii="Times New Roman" w:hAnsi="Times New Roman"/>
                <w:bCs/>
                <w:noProof/>
                <w:webHidden/>
                <w:sz w:val="26"/>
                <w:szCs w:val="26"/>
              </w:rPr>
              <w:fldChar w:fldCharType="end"/>
            </w:r>
          </w:hyperlink>
        </w:p>
        <w:p w14:paraId="2B991A62" w14:textId="7E66BD48"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71" w:history="1">
            <w:r w:rsidR="00B22FB4" w:rsidRPr="00EE1C1C">
              <w:rPr>
                <w:rStyle w:val="Hyperlink"/>
                <w:rFonts w:ascii="Times New Roman" w:hAnsi="Times New Roman"/>
                <w:bCs/>
                <w:noProof/>
                <w:sz w:val="26"/>
                <w:szCs w:val="26"/>
              </w:rPr>
              <w:t>1.3.2. Chuẩn đầu ra chương trình đào tạo</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_Toc74421171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7</w:t>
            </w:r>
            <w:r w:rsidR="00B22FB4" w:rsidRPr="00EE1C1C">
              <w:rPr>
                <w:rFonts w:ascii="Times New Roman" w:hAnsi="Times New Roman"/>
                <w:bCs/>
                <w:noProof/>
                <w:webHidden/>
                <w:sz w:val="26"/>
                <w:szCs w:val="26"/>
              </w:rPr>
              <w:fldChar w:fldCharType="end"/>
            </w:r>
          </w:hyperlink>
        </w:p>
        <w:p w14:paraId="2B95F419" w14:textId="15252B39"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72" w:history="1">
            <w:r w:rsidR="00B22FB4" w:rsidRPr="00EE1C1C">
              <w:rPr>
                <w:rStyle w:val="Hyperlink"/>
                <w:rFonts w:ascii="Times New Roman" w:hAnsi="Times New Roman"/>
                <w:b w:val="0"/>
                <w:bCs/>
                <w:noProof/>
                <w:sz w:val="26"/>
                <w:szCs w:val="26"/>
              </w:rPr>
              <w:t>1.4. Đối tượng khảo sát</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_Toc74421172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13</w:t>
            </w:r>
            <w:r w:rsidR="00B22FB4" w:rsidRPr="00EE1C1C">
              <w:rPr>
                <w:rFonts w:ascii="Times New Roman" w:hAnsi="Times New Roman"/>
                <w:b w:val="0"/>
                <w:bCs/>
                <w:noProof/>
                <w:webHidden/>
                <w:sz w:val="26"/>
                <w:szCs w:val="26"/>
              </w:rPr>
              <w:fldChar w:fldCharType="end"/>
            </w:r>
          </w:hyperlink>
        </w:p>
        <w:p w14:paraId="32C23C66" w14:textId="3CE3D818" w:rsidR="00B22FB4" w:rsidRPr="00EE1C1C" w:rsidRDefault="00B178E7" w:rsidP="000033CD">
          <w:pPr>
            <w:pStyle w:val="TOC2"/>
            <w:tabs>
              <w:tab w:val="left" w:pos="960"/>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73" w:history="1">
            <w:r w:rsidR="00B22FB4" w:rsidRPr="00EE1C1C">
              <w:rPr>
                <w:rStyle w:val="Hyperlink"/>
                <w:rFonts w:ascii="Times New Roman" w:hAnsi="Times New Roman"/>
                <w:b w:val="0"/>
                <w:bCs/>
                <w:noProof/>
                <w:sz w:val="26"/>
                <w:szCs w:val="26"/>
              </w:rPr>
              <w:t>1.5.Các cấp độ đánh giá</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_Toc74421173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13</w:t>
            </w:r>
            <w:r w:rsidR="00B22FB4" w:rsidRPr="00EE1C1C">
              <w:rPr>
                <w:rFonts w:ascii="Times New Roman" w:hAnsi="Times New Roman"/>
                <w:b w:val="0"/>
                <w:bCs/>
                <w:noProof/>
                <w:webHidden/>
                <w:sz w:val="26"/>
                <w:szCs w:val="26"/>
              </w:rPr>
              <w:fldChar w:fldCharType="end"/>
            </w:r>
          </w:hyperlink>
        </w:p>
        <w:p w14:paraId="6093DC4F" w14:textId="0EC8DD19" w:rsidR="00B22FB4" w:rsidRPr="00EE1C1C" w:rsidRDefault="00B178E7" w:rsidP="000033CD">
          <w:pPr>
            <w:pStyle w:val="TOC1"/>
            <w:spacing w:before="0" w:line="312" w:lineRule="auto"/>
            <w:ind w:left="-142"/>
            <w:jc w:val="both"/>
            <w:rPr>
              <w:rFonts w:eastAsiaTheme="minorEastAsia"/>
              <w:b w:val="0"/>
              <w:bCs/>
              <w:sz w:val="26"/>
              <w:szCs w:val="26"/>
              <w:lang w:val="vi-VN" w:eastAsia="vi-VN"/>
            </w:rPr>
          </w:pPr>
          <w:hyperlink w:anchor="_Toc74421174" w:history="1">
            <w:r w:rsidR="00B22FB4" w:rsidRPr="00EE1C1C">
              <w:rPr>
                <w:rStyle w:val="Hyperlink"/>
                <w:b w:val="0"/>
                <w:bCs/>
                <w:sz w:val="26"/>
                <w:szCs w:val="26"/>
              </w:rPr>
              <w:t>II. KẾT QUẢ KHẢO SÁT MỤC TIÊU VÀ CHUẨN ĐẦU RA</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_Toc74421174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14</w:t>
            </w:r>
            <w:r w:rsidR="00B22FB4" w:rsidRPr="00EE1C1C">
              <w:rPr>
                <w:b w:val="0"/>
                <w:bCs/>
                <w:webHidden/>
                <w:sz w:val="26"/>
                <w:szCs w:val="26"/>
              </w:rPr>
              <w:fldChar w:fldCharType="end"/>
            </w:r>
          </w:hyperlink>
        </w:p>
        <w:p w14:paraId="2377B8F0" w14:textId="2C367F7E"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75" w:history="1">
            <w:r w:rsidR="00B22FB4" w:rsidRPr="00EE1C1C">
              <w:rPr>
                <w:rStyle w:val="Hyperlink"/>
                <w:rFonts w:ascii="Times New Roman" w:hAnsi="Times New Roman"/>
                <w:b w:val="0"/>
                <w:bCs/>
                <w:noProof/>
                <w:sz w:val="26"/>
                <w:szCs w:val="26"/>
              </w:rPr>
              <w:t>2.1. Thông tin về đối tượng được khảo sát</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_Toc74421175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14</w:t>
            </w:r>
            <w:r w:rsidR="00B22FB4" w:rsidRPr="00EE1C1C">
              <w:rPr>
                <w:rFonts w:ascii="Times New Roman" w:hAnsi="Times New Roman"/>
                <w:b w:val="0"/>
                <w:bCs/>
                <w:noProof/>
                <w:webHidden/>
                <w:sz w:val="26"/>
                <w:szCs w:val="26"/>
              </w:rPr>
              <w:fldChar w:fldCharType="end"/>
            </w:r>
          </w:hyperlink>
        </w:p>
        <w:p w14:paraId="42FE9ACA" w14:textId="5BA4451E" w:rsidR="00B22FB4" w:rsidRPr="00EE1C1C" w:rsidRDefault="00B178E7" w:rsidP="000033CD">
          <w:pPr>
            <w:pStyle w:val="TOC3"/>
            <w:tabs>
              <w:tab w:val="left" w:pos="1440"/>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76" w:history="1">
            <w:r w:rsidR="00B22FB4" w:rsidRPr="00EE1C1C">
              <w:rPr>
                <w:rStyle w:val="Hyperlink"/>
                <w:rFonts w:ascii="Times New Roman" w:hAnsi="Times New Roman"/>
                <w:bCs/>
                <w:noProof/>
                <w:sz w:val="26"/>
                <w:szCs w:val="26"/>
              </w:rPr>
              <w:t>2.1.1.</w:t>
            </w:r>
            <w:r w:rsidR="00E51C1E" w:rsidRPr="00EE1C1C">
              <w:rPr>
                <w:rStyle w:val="Hyperlink"/>
                <w:rFonts w:ascii="Times New Roman" w:hAnsi="Times New Roman"/>
                <w:bCs/>
                <w:noProof/>
                <w:sz w:val="26"/>
                <w:szCs w:val="26"/>
              </w:rPr>
              <w:t xml:space="preserve"> </w:t>
            </w:r>
            <w:r w:rsidR="00B22FB4" w:rsidRPr="00EE1C1C">
              <w:rPr>
                <w:rStyle w:val="Hyperlink"/>
                <w:rFonts w:ascii="Times New Roman" w:hAnsi="Times New Roman"/>
                <w:bCs/>
                <w:noProof/>
                <w:sz w:val="26"/>
                <w:szCs w:val="26"/>
              </w:rPr>
              <w:t>Thông tin vị trí công tác của đối tượng khảo sát</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_Toc74421176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14</w:t>
            </w:r>
            <w:r w:rsidR="00B22FB4" w:rsidRPr="00EE1C1C">
              <w:rPr>
                <w:rFonts w:ascii="Times New Roman" w:hAnsi="Times New Roman"/>
                <w:bCs/>
                <w:noProof/>
                <w:webHidden/>
                <w:sz w:val="26"/>
                <w:szCs w:val="26"/>
              </w:rPr>
              <w:fldChar w:fldCharType="end"/>
            </w:r>
          </w:hyperlink>
        </w:p>
        <w:p w14:paraId="3C851BCA" w14:textId="38D33072"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77" w:history="1">
            <w:r w:rsidR="00B22FB4" w:rsidRPr="00EE1C1C">
              <w:rPr>
                <w:rStyle w:val="Hyperlink"/>
                <w:rFonts w:ascii="Times New Roman" w:hAnsi="Times New Roman"/>
                <w:bCs/>
                <w:noProof/>
                <w:sz w:val="26"/>
                <w:szCs w:val="26"/>
              </w:rPr>
              <w:t>2.1.2. Giới tính của đối tượng khảo sát</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_Toc74421177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15</w:t>
            </w:r>
            <w:r w:rsidR="00B22FB4" w:rsidRPr="00EE1C1C">
              <w:rPr>
                <w:rFonts w:ascii="Times New Roman" w:hAnsi="Times New Roman"/>
                <w:bCs/>
                <w:noProof/>
                <w:webHidden/>
                <w:sz w:val="26"/>
                <w:szCs w:val="26"/>
              </w:rPr>
              <w:fldChar w:fldCharType="end"/>
            </w:r>
          </w:hyperlink>
        </w:p>
        <w:p w14:paraId="5987D725" w14:textId="3E18B924" w:rsidR="00B22FB4" w:rsidRPr="00EE1C1C" w:rsidRDefault="00B178E7" w:rsidP="000033CD">
          <w:pPr>
            <w:pStyle w:val="TOC2"/>
            <w:tabs>
              <w:tab w:val="left" w:pos="960"/>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78" w:history="1">
            <w:r w:rsidR="00B22FB4" w:rsidRPr="00EE1C1C">
              <w:rPr>
                <w:rStyle w:val="Hyperlink"/>
                <w:rFonts w:ascii="Times New Roman" w:hAnsi="Times New Roman"/>
                <w:b w:val="0"/>
                <w:bCs/>
                <w:noProof/>
                <w:sz w:val="26"/>
                <w:szCs w:val="26"/>
              </w:rPr>
              <w:t>2.2.</w:t>
            </w:r>
            <w:r w:rsidR="00E51C1E" w:rsidRPr="00EE1C1C">
              <w:rPr>
                <w:rStyle w:val="Hyperlink"/>
                <w:rFonts w:ascii="Times New Roman" w:hAnsi="Times New Roman"/>
                <w:b w:val="0"/>
                <w:bCs/>
                <w:noProof/>
                <w:sz w:val="26"/>
                <w:szCs w:val="26"/>
              </w:rPr>
              <w:t xml:space="preserve"> </w:t>
            </w:r>
            <w:r w:rsidR="00B22FB4" w:rsidRPr="00EE1C1C">
              <w:rPr>
                <w:rStyle w:val="Hyperlink"/>
                <w:rFonts w:ascii="Times New Roman" w:hAnsi="Times New Roman"/>
                <w:b w:val="0"/>
                <w:bCs/>
                <w:noProof/>
                <w:sz w:val="26"/>
                <w:szCs w:val="26"/>
              </w:rPr>
              <w:t>Phân tích kết quả khảo sát</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_Toc74421178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15</w:t>
            </w:r>
            <w:r w:rsidR="00B22FB4" w:rsidRPr="00EE1C1C">
              <w:rPr>
                <w:rFonts w:ascii="Times New Roman" w:hAnsi="Times New Roman"/>
                <w:b w:val="0"/>
                <w:bCs/>
                <w:noProof/>
                <w:webHidden/>
                <w:sz w:val="26"/>
                <w:szCs w:val="26"/>
              </w:rPr>
              <w:fldChar w:fldCharType="end"/>
            </w:r>
          </w:hyperlink>
        </w:p>
        <w:p w14:paraId="4B557A36" w14:textId="2D2E4520" w:rsidR="00B22FB4" w:rsidRPr="00EE1C1C" w:rsidRDefault="00B178E7" w:rsidP="000033CD">
          <w:pPr>
            <w:pStyle w:val="TOC3"/>
            <w:tabs>
              <w:tab w:val="left" w:pos="1440"/>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79" w:history="1">
            <w:r w:rsidR="00B22FB4" w:rsidRPr="00EE1C1C">
              <w:rPr>
                <w:rStyle w:val="Hyperlink"/>
                <w:rFonts w:ascii="Times New Roman" w:hAnsi="Times New Roman"/>
                <w:bCs/>
                <w:noProof/>
                <w:sz w:val="26"/>
                <w:szCs w:val="26"/>
              </w:rPr>
              <w:t>2.2.1.</w:t>
            </w:r>
            <w:r w:rsidR="00E51C1E" w:rsidRPr="00EE1C1C">
              <w:rPr>
                <w:rFonts w:ascii="Times New Roman" w:eastAsiaTheme="minorEastAsia" w:hAnsi="Times New Roman"/>
                <w:bCs/>
                <w:noProof/>
                <w:sz w:val="26"/>
                <w:szCs w:val="26"/>
                <w:lang w:eastAsia="vi-VN"/>
              </w:rPr>
              <w:t xml:space="preserve"> </w:t>
            </w:r>
            <w:r w:rsidR="00B22FB4" w:rsidRPr="00EE1C1C">
              <w:rPr>
                <w:rStyle w:val="Hyperlink"/>
                <w:rFonts w:ascii="Times New Roman" w:hAnsi="Times New Roman"/>
                <w:bCs/>
                <w:noProof/>
                <w:sz w:val="26"/>
                <w:szCs w:val="26"/>
              </w:rPr>
              <w:t>Mục tiêu của chương trình đào tạo</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_Toc74421179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15</w:t>
            </w:r>
            <w:r w:rsidR="00B22FB4" w:rsidRPr="00EE1C1C">
              <w:rPr>
                <w:rFonts w:ascii="Times New Roman" w:hAnsi="Times New Roman"/>
                <w:bCs/>
                <w:noProof/>
                <w:webHidden/>
                <w:sz w:val="26"/>
                <w:szCs w:val="26"/>
              </w:rPr>
              <w:fldChar w:fldCharType="end"/>
            </w:r>
          </w:hyperlink>
        </w:p>
        <w:p w14:paraId="293E464E" w14:textId="29680624"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80" w:history="1">
            <w:r w:rsidR="00B22FB4" w:rsidRPr="00EE1C1C">
              <w:rPr>
                <w:rStyle w:val="Hyperlink"/>
                <w:rFonts w:ascii="Times New Roman" w:hAnsi="Times New Roman"/>
                <w:bCs/>
                <w:noProof/>
                <w:sz w:val="26"/>
                <w:szCs w:val="26"/>
              </w:rPr>
              <w:t>2.2.2. Nhóm Chuẩn đầu ra về kiến thức và lập luận sư phạm ngành GDTH</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_Toc74421180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16</w:t>
            </w:r>
            <w:r w:rsidR="00B22FB4" w:rsidRPr="00EE1C1C">
              <w:rPr>
                <w:rFonts w:ascii="Times New Roman" w:hAnsi="Times New Roman"/>
                <w:bCs/>
                <w:noProof/>
                <w:webHidden/>
                <w:sz w:val="26"/>
                <w:szCs w:val="26"/>
              </w:rPr>
              <w:fldChar w:fldCharType="end"/>
            </w:r>
          </w:hyperlink>
        </w:p>
        <w:p w14:paraId="551BEC43" w14:textId="6CCC3FD0"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81" w:history="1">
            <w:r w:rsidR="00B22FB4" w:rsidRPr="00EE1C1C">
              <w:rPr>
                <w:rStyle w:val="Hyperlink"/>
                <w:rFonts w:ascii="Times New Roman" w:hAnsi="Times New Roman"/>
                <w:bCs/>
                <w:noProof/>
                <w:sz w:val="26"/>
                <w:szCs w:val="26"/>
                <w:lang w:eastAsia="en-US"/>
              </w:rPr>
              <w:t>2.2.3. Nhóm Chuẩn đầu ra về kỹ năng, phẩm chất cá nhân và nghề nghiệp</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_Toc74421181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27</w:t>
            </w:r>
            <w:r w:rsidR="00B22FB4" w:rsidRPr="00EE1C1C">
              <w:rPr>
                <w:rFonts w:ascii="Times New Roman" w:hAnsi="Times New Roman"/>
                <w:bCs/>
                <w:noProof/>
                <w:webHidden/>
                <w:sz w:val="26"/>
                <w:szCs w:val="26"/>
              </w:rPr>
              <w:fldChar w:fldCharType="end"/>
            </w:r>
          </w:hyperlink>
        </w:p>
        <w:p w14:paraId="2B439C95" w14:textId="3C031A5E"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82" w:history="1">
            <w:r w:rsidR="00B22FB4" w:rsidRPr="00EE1C1C">
              <w:rPr>
                <w:rStyle w:val="Hyperlink"/>
                <w:rFonts w:ascii="Times New Roman" w:hAnsi="Times New Roman"/>
                <w:bCs/>
                <w:noProof/>
                <w:sz w:val="26"/>
                <w:szCs w:val="26"/>
                <w:lang w:eastAsia="en-US"/>
              </w:rPr>
              <w:t>2.2.4. Nhóm Chuẩn đầu ra về kỹ năng làm việc nhóm và giao tiếp</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_Toc74421182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46</w:t>
            </w:r>
            <w:r w:rsidR="00B22FB4" w:rsidRPr="00EE1C1C">
              <w:rPr>
                <w:rFonts w:ascii="Times New Roman" w:hAnsi="Times New Roman"/>
                <w:bCs/>
                <w:noProof/>
                <w:webHidden/>
                <w:sz w:val="26"/>
                <w:szCs w:val="26"/>
              </w:rPr>
              <w:fldChar w:fldCharType="end"/>
            </w:r>
          </w:hyperlink>
        </w:p>
        <w:p w14:paraId="5BDADC97" w14:textId="4216F895"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83" w:history="1">
            <w:r w:rsidR="00B22FB4" w:rsidRPr="00EE1C1C">
              <w:rPr>
                <w:rStyle w:val="Hyperlink"/>
                <w:rFonts w:ascii="Times New Roman" w:hAnsi="Times New Roman"/>
                <w:bCs/>
                <w:noProof/>
                <w:sz w:val="26"/>
                <w:szCs w:val="26"/>
                <w:lang w:eastAsia="en-US"/>
              </w:rPr>
              <w:t>2.2.5. Nhóm Chuẩn đầu ra về năng lực thực hành nghề nghiệp</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_Toc74421183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53</w:t>
            </w:r>
            <w:r w:rsidR="00B22FB4" w:rsidRPr="00EE1C1C">
              <w:rPr>
                <w:rFonts w:ascii="Times New Roman" w:hAnsi="Times New Roman"/>
                <w:bCs/>
                <w:noProof/>
                <w:webHidden/>
                <w:sz w:val="26"/>
                <w:szCs w:val="26"/>
              </w:rPr>
              <w:fldChar w:fldCharType="end"/>
            </w:r>
          </w:hyperlink>
        </w:p>
        <w:p w14:paraId="764D6C3C" w14:textId="10B6CD8B"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84" w:history="1">
            <w:r w:rsidR="00B22FB4" w:rsidRPr="00EE1C1C">
              <w:rPr>
                <w:rStyle w:val="Hyperlink"/>
                <w:rFonts w:ascii="Times New Roman" w:hAnsi="Times New Roman"/>
                <w:bCs/>
                <w:noProof/>
                <w:sz w:val="26"/>
                <w:szCs w:val="26"/>
              </w:rPr>
              <w:t>2.2.6. Hình thức tổ chức, phương pháp dạy học nhằm đạt được CĐR CTĐT ngành Giáo dục Tiểu học</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_Toc74421184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65</w:t>
            </w:r>
            <w:r w:rsidR="00B22FB4" w:rsidRPr="00EE1C1C">
              <w:rPr>
                <w:rFonts w:ascii="Times New Roman" w:hAnsi="Times New Roman"/>
                <w:bCs/>
                <w:noProof/>
                <w:webHidden/>
                <w:sz w:val="26"/>
                <w:szCs w:val="26"/>
              </w:rPr>
              <w:fldChar w:fldCharType="end"/>
            </w:r>
          </w:hyperlink>
        </w:p>
        <w:p w14:paraId="133E42C5" w14:textId="7BED7839" w:rsidR="00B22FB4" w:rsidRPr="00EE1C1C" w:rsidRDefault="00B178E7" w:rsidP="000033CD">
          <w:pPr>
            <w:pStyle w:val="TOC3"/>
            <w:tabs>
              <w:tab w:val="right" w:leader="dot" w:pos="9758"/>
            </w:tabs>
            <w:spacing w:line="312" w:lineRule="auto"/>
            <w:ind w:left="-142"/>
            <w:jc w:val="both"/>
            <w:rPr>
              <w:rFonts w:ascii="Times New Roman" w:eastAsiaTheme="minorEastAsia" w:hAnsi="Times New Roman"/>
              <w:bCs/>
              <w:noProof/>
              <w:sz w:val="26"/>
              <w:szCs w:val="26"/>
              <w:lang w:val="vi-VN" w:eastAsia="vi-VN"/>
            </w:rPr>
          </w:pPr>
          <w:hyperlink w:anchor="_Toc74421185" w:history="1">
            <w:r w:rsidR="00B22FB4" w:rsidRPr="00EE1C1C">
              <w:rPr>
                <w:rStyle w:val="Hyperlink"/>
                <w:rFonts w:ascii="Times New Roman" w:hAnsi="Times New Roman"/>
                <w:bCs/>
                <w:noProof/>
                <w:sz w:val="26"/>
                <w:szCs w:val="26"/>
              </w:rPr>
              <w:t>2.2.7. Mức độ sẵn sàng tham gia vào quá trình đào tạo ngành GDTH của các bên liên quan</w:t>
            </w:r>
            <w:r w:rsidR="00B22FB4" w:rsidRPr="00EE1C1C">
              <w:rPr>
                <w:rFonts w:ascii="Times New Roman" w:hAnsi="Times New Roman"/>
                <w:bCs/>
                <w:noProof/>
                <w:webHidden/>
                <w:sz w:val="26"/>
                <w:szCs w:val="26"/>
              </w:rPr>
              <w:tab/>
            </w:r>
            <w:r w:rsidR="00B22FB4" w:rsidRPr="00EE1C1C">
              <w:rPr>
                <w:rFonts w:ascii="Times New Roman" w:hAnsi="Times New Roman"/>
                <w:bCs/>
                <w:noProof/>
                <w:webHidden/>
                <w:sz w:val="26"/>
                <w:szCs w:val="26"/>
              </w:rPr>
              <w:fldChar w:fldCharType="begin"/>
            </w:r>
            <w:r w:rsidR="00B22FB4" w:rsidRPr="00EE1C1C">
              <w:rPr>
                <w:rFonts w:ascii="Times New Roman" w:hAnsi="Times New Roman"/>
                <w:bCs/>
                <w:noProof/>
                <w:webHidden/>
                <w:sz w:val="26"/>
                <w:szCs w:val="26"/>
              </w:rPr>
              <w:instrText xml:space="preserve"> PAGEREF _Toc74421185 \h </w:instrText>
            </w:r>
            <w:r w:rsidR="00B22FB4" w:rsidRPr="00EE1C1C">
              <w:rPr>
                <w:rFonts w:ascii="Times New Roman" w:hAnsi="Times New Roman"/>
                <w:bCs/>
                <w:noProof/>
                <w:webHidden/>
                <w:sz w:val="26"/>
                <w:szCs w:val="26"/>
              </w:rPr>
            </w:r>
            <w:r w:rsidR="00B22FB4" w:rsidRPr="00EE1C1C">
              <w:rPr>
                <w:rFonts w:ascii="Times New Roman" w:hAnsi="Times New Roman"/>
                <w:bCs/>
                <w:noProof/>
                <w:webHidden/>
                <w:sz w:val="26"/>
                <w:szCs w:val="26"/>
              </w:rPr>
              <w:fldChar w:fldCharType="separate"/>
            </w:r>
            <w:r w:rsidR="00FF2A32">
              <w:rPr>
                <w:rFonts w:ascii="Times New Roman" w:hAnsi="Times New Roman"/>
                <w:bCs/>
                <w:noProof/>
                <w:webHidden/>
                <w:sz w:val="26"/>
                <w:szCs w:val="26"/>
              </w:rPr>
              <w:t>66</w:t>
            </w:r>
            <w:r w:rsidR="00B22FB4" w:rsidRPr="00EE1C1C">
              <w:rPr>
                <w:rFonts w:ascii="Times New Roman" w:hAnsi="Times New Roman"/>
                <w:bCs/>
                <w:noProof/>
                <w:webHidden/>
                <w:sz w:val="26"/>
                <w:szCs w:val="26"/>
              </w:rPr>
              <w:fldChar w:fldCharType="end"/>
            </w:r>
          </w:hyperlink>
        </w:p>
        <w:p w14:paraId="5694348A" w14:textId="4C984A3C" w:rsidR="00B22FB4" w:rsidRPr="00EE1C1C" w:rsidRDefault="00B178E7" w:rsidP="000033CD">
          <w:pPr>
            <w:pStyle w:val="TOC1"/>
            <w:spacing w:before="0" w:line="312" w:lineRule="auto"/>
            <w:ind w:left="-142"/>
            <w:jc w:val="both"/>
            <w:rPr>
              <w:rFonts w:eastAsiaTheme="minorEastAsia"/>
              <w:b w:val="0"/>
              <w:bCs/>
              <w:sz w:val="26"/>
              <w:szCs w:val="26"/>
              <w:lang w:val="vi-VN" w:eastAsia="vi-VN"/>
            </w:rPr>
          </w:pPr>
          <w:hyperlink w:anchor="_Toc74421186" w:history="1">
            <w:r w:rsidR="00B22FB4" w:rsidRPr="00EE1C1C">
              <w:rPr>
                <w:rStyle w:val="Hyperlink"/>
                <w:b w:val="0"/>
                <w:bCs/>
                <w:sz w:val="26"/>
                <w:szCs w:val="26"/>
              </w:rPr>
              <w:t>III. KIẾN NGHỊ, ĐỀ XUẤT</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_Toc74421186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68</w:t>
            </w:r>
            <w:r w:rsidR="00B22FB4" w:rsidRPr="00EE1C1C">
              <w:rPr>
                <w:b w:val="0"/>
                <w:bCs/>
                <w:webHidden/>
                <w:sz w:val="26"/>
                <w:szCs w:val="26"/>
              </w:rPr>
              <w:fldChar w:fldCharType="end"/>
            </w:r>
          </w:hyperlink>
        </w:p>
        <w:p w14:paraId="0EB07C16" w14:textId="789CCF19" w:rsidR="00B22FB4" w:rsidRPr="00EE1C1C" w:rsidRDefault="00B178E7" w:rsidP="000033CD">
          <w:pPr>
            <w:pStyle w:val="TOC1"/>
            <w:spacing w:before="0" w:line="312" w:lineRule="auto"/>
            <w:ind w:left="-142"/>
            <w:jc w:val="both"/>
            <w:rPr>
              <w:rFonts w:eastAsiaTheme="minorEastAsia"/>
              <w:b w:val="0"/>
              <w:bCs/>
              <w:sz w:val="26"/>
              <w:szCs w:val="26"/>
              <w:lang w:val="vi-VN" w:eastAsia="vi-VN"/>
            </w:rPr>
          </w:pPr>
          <w:hyperlink w:anchor="_Toc74421187" w:history="1">
            <w:r w:rsidR="00B22FB4" w:rsidRPr="00EE1C1C">
              <w:rPr>
                <w:rStyle w:val="Hyperlink"/>
                <w:b w:val="0"/>
                <w:bCs/>
                <w:sz w:val="26"/>
                <w:szCs w:val="26"/>
              </w:rPr>
              <w:t>PHỤ LỤC</w:t>
            </w:r>
            <w:r w:rsidR="00B22FB4" w:rsidRPr="00EE1C1C">
              <w:rPr>
                <w:b w:val="0"/>
                <w:bCs/>
                <w:webHidden/>
                <w:sz w:val="26"/>
                <w:szCs w:val="26"/>
              </w:rPr>
              <w:tab/>
            </w:r>
            <w:r w:rsidR="00B22FB4" w:rsidRPr="00EE1C1C">
              <w:rPr>
                <w:b w:val="0"/>
                <w:bCs/>
                <w:webHidden/>
                <w:sz w:val="26"/>
                <w:szCs w:val="26"/>
              </w:rPr>
              <w:fldChar w:fldCharType="begin"/>
            </w:r>
            <w:r w:rsidR="00B22FB4" w:rsidRPr="00EE1C1C">
              <w:rPr>
                <w:b w:val="0"/>
                <w:bCs/>
                <w:webHidden/>
                <w:sz w:val="26"/>
                <w:szCs w:val="26"/>
              </w:rPr>
              <w:instrText xml:space="preserve"> PAGEREF _Toc74421187 \h </w:instrText>
            </w:r>
            <w:r w:rsidR="00B22FB4" w:rsidRPr="00EE1C1C">
              <w:rPr>
                <w:b w:val="0"/>
                <w:bCs/>
                <w:webHidden/>
                <w:sz w:val="26"/>
                <w:szCs w:val="26"/>
              </w:rPr>
            </w:r>
            <w:r w:rsidR="00B22FB4" w:rsidRPr="00EE1C1C">
              <w:rPr>
                <w:b w:val="0"/>
                <w:bCs/>
                <w:webHidden/>
                <w:sz w:val="26"/>
                <w:szCs w:val="26"/>
              </w:rPr>
              <w:fldChar w:fldCharType="separate"/>
            </w:r>
            <w:r w:rsidR="00FF2A32">
              <w:rPr>
                <w:b w:val="0"/>
                <w:bCs/>
                <w:webHidden/>
                <w:sz w:val="26"/>
                <w:szCs w:val="26"/>
              </w:rPr>
              <w:t>69</w:t>
            </w:r>
            <w:r w:rsidR="00B22FB4" w:rsidRPr="00EE1C1C">
              <w:rPr>
                <w:b w:val="0"/>
                <w:bCs/>
                <w:webHidden/>
                <w:sz w:val="26"/>
                <w:szCs w:val="26"/>
              </w:rPr>
              <w:fldChar w:fldCharType="end"/>
            </w:r>
          </w:hyperlink>
        </w:p>
        <w:p w14:paraId="23950553" w14:textId="558CCB6F"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88" w:history="1">
            <w:r w:rsidR="00B22FB4" w:rsidRPr="00EE1C1C">
              <w:rPr>
                <w:rStyle w:val="Hyperlink"/>
                <w:rFonts w:ascii="Times New Roman" w:hAnsi="Times New Roman"/>
                <w:b w:val="0"/>
                <w:bCs/>
                <w:noProof/>
                <w:sz w:val="26"/>
                <w:szCs w:val="26"/>
              </w:rPr>
              <w:t>Phụ lục 1. Mẫu phiếu khảo sát dành cho Lãnh đạo Sở GDĐT/Phòng GDĐT, BGH trường phổ thông</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_Toc74421188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69</w:t>
            </w:r>
            <w:r w:rsidR="00B22FB4" w:rsidRPr="00EE1C1C">
              <w:rPr>
                <w:rFonts w:ascii="Times New Roman" w:hAnsi="Times New Roman"/>
                <w:b w:val="0"/>
                <w:bCs/>
                <w:noProof/>
                <w:webHidden/>
                <w:sz w:val="26"/>
                <w:szCs w:val="26"/>
              </w:rPr>
              <w:fldChar w:fldCharType="end"/>
            </w:r>
          </w:hyperlink>
        </w:p>
        <w:p w14:paraId="26FA16DF" w14:textId="6B0E0439"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89" w:history="1">
            <w:r w:rsidR="00B22FB4" w:rsidRPr="00EE1C1C">
              <w:rPr>
                <w:rStyle w:val="Hyperlink"/>
                <w:rFonts w:ascii="Times New Roman" w:hAnsi="Times New Roman"/>
                <w:b w:val="0"/>
                <w:bCs/>
                <w:noProof/>
                <w:sz w:val="26"/>
                <w:szCs w:val="26"/>
              </w:rPr>
              <w:t>Phụ lục 2. Chuyên viên Sở GDĐT/Phòng GDĐT, Tổ trưởng chuyên môn</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_Toc74421189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70</w:t>
            </w:r>
            <w:r w:rsidR="00B22FB4" w:rsidRPr="00EE1C1C">
              <w:rPr>
                <w:rFonts w:ascii="Times New Roman" w:hAnsi="Times New Roman"/>
                <w:b w:val="0"/>
                <w:bCs/>
                <w:noProof/>
                <w:webHidden/>
                <w:sz w:val="26"/>
                <w:szCs w:val="26"/>
              </w:rPr>
              <w:fldChar w:fldCharType="end"/>
            </w:r>
          </w:hyperlink>
        </w:p>
        <w:p w14:paraId="634C3B0E" w14:textId="078261AC"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90" w:history="1">
            <w:r w:rsidR="00B22FB4" w:rsidRPr="00EE1C1C">
              <w:rPr>
                <w:rStyle w:val="Hyperlink"/>
                <w:rFonts w:ascii="Times New Roman" w:hAnsi="Times New Roman"/>
                <w:b w:val="0"/>
                <w:bCs/>
                <w:noProof/>
                <w:sz w:val="26"/>
                <w:szCs w:val="26"/>
              </w:rPr>
              <w:t>Phụ lục 3. Giáo viên cốt cán, Giáo viên</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_Toc74421190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78</w:t>
            </w:r>
            <w:r w:rsidR="00B22FB4" w:rsidRPr="00EE1C1C">
              <w:rPr>
                <w:rFonts w:ascii="Times New Roman" w:hAnsi="Times New Roman"/>
                <w:b w:val="0"/>
                <w:bCs/>
                <w:noProof/>
                <w:webHidden/>
                <w:sz w:val="26"/>
                <w:szCs w:val="26"/>
              </w:rPr>
              <w:fldChar w:fldCharType="end"/>
            </w:r>
          </w:hyperlink>
        </w:p>
        <w:p w14:paraId="7E828450" w14:textId="36B4CF2A"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91" w:history="1">
            <w:r w:rsidR="00B22FB4" w:rsidRPr="00EE1C1C">
              <w:rPr>
                <w:rStyle w:val="Hyperlink"/>
                <w:rFonts w:ascii="Times New Roman" w:hAnsi="Times New Roman"/>
                <w:b w:val="0"/>
                <w:bCs/>
                <w:noProof/>
                <w:sz w:val="26"/>
                <w:szCs w:val="26"/>
              </w:rPr>
              <w:t>Phụ lục 4. Giảng viên, Nhà khoa học, chuyên gia</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_Toc74421191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79</w:t>
            </w:r>
            <w:r w:rsidR="00B22FB4" w:rsidRPr="00EE1C1C">
              <w:rPr>
                <w:rFonts w:ascii="Times New Roman" w:hAnsi="Times New Roman"/>
                <w:b w:val="0"/>
                <w:bCs/>
                <w:noProof/>
                <w:webHidden/>
                <w:sz w:val="26"/>
                <w:szCs w:val="26"/>
              </w:rPr>
              <w:fldChar w:fldCharType="end"/>
            </w:r>
          </w:hyperlink>
        </w:p>
        <w:p w14:paraId="701AF768" w14:textId="2B4C5D3F"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92" w:history="1">
            <w:r w:rsidR="00B22FB4" w:rsidRPr="00EE1C1C">
              <w:rPr>
                <w:rStyle w:val="Hyperlink"/>
                <w:rFonts w:ascii="Times New Roman" w:hAnsi="Times New Roman"/>
                <w:b w:val="0"/>
                <w:bCs/>
                <w:noProof/>
                <w:sz w:val="26"/>
                <w:szCs w:val="26"/>
              </w:rPr>
              <w:t>Phụ lục 5. Cựu sinh viên</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_Toc74421192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90</w:t>
            </w:r>
            <w:r w:rsidR="00B22FB4" w:rsidRPr="00EE1C1C">
              <w:rPr>
                <w:rFonts w:ascii="Times New Roman" w:hAnsi="Times New Roman"/>
                <w:b w:val="0"/>
                <w:bCs/>
                <w:noProof/>
                <w:webHidden/>
                <w:sz w:val="26"/>
                <w:szCs w:val="26"/>
              </w:rPr>
              <w:fldChar w:fldCharType="end"/>
            </w:r>
          </w:hyperlink>
        </w:p>
        <w:p w14:paraId="559244D8" w14:textId="00915E24" w:rsidR="00B22FB4" w:rsidRPr="00EE1C1C" w:rsidRDefault="00B178E7" w:rsidP="000033CD">
          <w:pPr>
            <w:pStyle w:val="TOC2"/>
            <w:tabs>
              <w:tab w:val="right" w:leader="dot" w:pos="9758"/>
            </w:tabs>
            <w:spacing w:line="312" w:lineRule="auto"/>
            <w:ind w:left="-142"/>
            <w:jc w:val="both"/>
            <w:rPr>
              <w:rFonts w:ascii="Times New Roman" w:eastAsiaTheme="minorEastAsia" w:hAnsi="Times New Roman"/>
              <w:b w:val="0"/>
              <w:bCs/>
              <w:noProof/>
              <w:sz w:val="26"/>
              <w:szCs w:val="26"/>
              <w:lang w:val="vi-VN" w:eastAsia="vi-VN"/>
            </w:rPr>
          </w:pPr>
          <w:hyperlink w:anchor="_Toc74421193" w:history="1">
            <w:r w:rsidR="00B22FB4" w:rsidRPr="00EE1C1C">
              <w:rPr>
                <w:rStyle w:val="Hyperlink"/>
                <w:rFonts w:ascii="Times New Roman" w:hAnsi="Times New Roman"/>
                <w:b w:val="0"/>
                <w:bCs/>
                <w:noProof/>
                <w:sz w:val="26"/>
                <w:szCs w:val="26"/>
              </w:rPr>
              <w:t>Phụ lục 6. Sinh viên</w:t>
            </w:r>
            <w:r w:rsidR="00B22FB4" w:rsidRPr="00EE1C1C">
              <w:rPr>
                <w:rFonts w:ascii="Times New Roman" w:hAnsi="Times New Roman"/>
                <w:b w:val="0"/>
                <w:bCs/>
                <w:noProof/>
                <w:webHidden/>
                <w:sz w:val="26"/>
                <w:szCs w:val="26"/>
              </w:rPr>
              <w:tab/>
            </w:r>
            <w:r w:rsidR="00B22FB4" w:rsidRPr="00EE1C1C">
              <w:rPr>
                <w:rFonts w:ascii="Times New Roman" w:hAnsi="Times New Roman"/>
                <w:b w:val="0"/>
                <w:bCs/>
                <w:noProof/>
                <w:webHidden/>
                <w:sz w:val="26"/>
                <w:szCs w:val="26"/>
              </w:rPr>
              <w:fldChar w:fldCharType="begin"/>
            </w:r>
            <w:r w:rsidR="00B22FB4" w:rsidRPr="00EE1C1C">
              <w:rPr>
                <w:rFonts w:ascii="Times New Roman" w:hAnsi="Times New Roman"/>
                <w:b w:val="0"/>
                <w:bCs/>
                <w:noProof/>
                <w:webHidden/>
                <w:sz w:val="26"/>
                <w:szCs w:val="26"/>
              </w:rPr>
              <w:instrText xml:space="preserve"> PAGEREF _Toc74421193 \h </w:instrText>
            </w:r>
            <w:r w:rsidR="00B22FB4" w:rsidRPr="00EE1C1C">
              <w:rPr>
                <w:rFonts w:ascii="Times New Roman" w:hAnsi="Times New Roman"/>
                <w:b w:val="0"/>
                <w:bCs/>
                <w:noProof/>
                <w:webHidden/>
                <w:sz w:val="26"/>
                <w:szCs w:val="26"/>
              </w:rPr>
            </w:r>
            <w:r w:rsidR="00B22FB4" w:rsidRPr="00EE1C1C">
              <w:rPr>
                <w:rFonts w:ascii="Times New Roman" w:hAnsi="Times New Roman"/>
                <w:b w:val="0"/>
                <w:bCs/>
                <w:noProof/>
                <w:webHidden/>
                <w:sz w:val="26"/>
                <w:szCs w:val="26"/>
              </w:rPr>
              <w:fldChar w:fldCharType="separate"/>
            </w:r>
            <w:r w:rsidR="00FF2A32">
              <w:rPr>
                <w:rFonts w:ascii="Times New Roman" w:hAnsi="Times New Roman"/>
                <w:b w:val="0"/>
                <w:bCs/>
                <w:noProof/>
                <w:webHidden/>
                <w:sz w:val="26"/>
                <w:szCs w:val="26"/>
              </w:rPr>
              <w:t>99</w:t>
            </w:r>
            <w:r w:rsidR="00B22FB4" w:rsidRPr="00EE1C1C">
              <w:rPr>
                <w:rFonts w:ascii="Times New Roman" w:hAnsi="Times New Roman"/>
                <w:b w:val="0"/>
                <w:bCs/>
                <w:noProof/>
                <w:webHidden/>
                <w:sz w:val="26"/>
                <w:szCs w:val="26"/>
              </w:rPr>
              <w:fldChar w:fldCharType="end"/>
            </w:r>
          </w:hyperlink>
        </w:p>
        <w:p w14:paraId="0AB35468" w14:textId="6767FA3E" w:rsidR="000C2617" w:rsidRPr="00EE1C1C" w:rsidRDefault="000C2617" w:rsidP="000033CD">
          <w:pPr>
            <w:spacing w:after="0" w:line="312" w:lineRule="auto"/>
            <w:ind w:left="-142"/>
            <w:rPr>
              <w:bCs/>
              <w:sz w:val="26"/>
              <w:szCs w:val="26"/>
            </w:rPr>
          </w:pPr>
          <w:r w:rsidRPr="00EE1C1C">
            <w:rPr>
              <w:bCs/>
              <w:sz w:val="26"/>
              <w:szCs w:val="26"/>
            </w:rPr>
            <w:fldChar w:fldCharType="end"/>
          </w:r>
        </w:p>
      </w:sdtContent>
    </w:sdt>
    <w:p w14:paraId="72CAD06B" w14:textId="6323F4D6" w:rsidR="00E4041B" w:rsidRDefault="00E4041B" w:rsidP="000033CD">
      <w:pPr>
        <w:pStyle w:val="Heading1"/>
        <w:rPr>
          <w:sz w:val="26"/>
          <w:szCs w:val="26"/>
        </w:rPr>
      </w:pPr>
      <w:bookmarkStart w:id="4" w:name="_Toc74421164"/>
      <w:r w:rsidRPr="00EE1C1C">
        <w:rPr>
          <w:sz w:val="26"/>
          <w:szCs w:val="26"/>
        </w:rPr>
        <w:lastRenderedPageBreak/>
        <w:t>DANH MỤC BẢNG</w:t>
      </w:r>
      <w:bookmarkEnd w:id="4"/>
    </w:p>
    <w:p w14:paraId="7574A9A7" w14:textId="77777777" w:rsidR="00677A3E" w:rsidRPr="00677A3E" w:rsidRDefault="00677A3E" w:rsidP="00677A3E"/>
    <w:p w14:paraId="46C1B12C" w14:textId="01035BE4" w:rsidR="00C07F52" w:rsidRPr="00EE1C1C" w:rsidRDefault="00AD2824" w:rsidP="000033CD">
      <w:pPr>
        <w:pStyle w:val="TableofFigures"/>
        <w:tabs>
          <w:tab w:val="right" w:leader="dot" w:pos="9758"/>
        </w:tabs>
        <w:spacing w:line="312" w:lineRule="auto"/>
        <w:rPr>
          <w:rFonts w:eastAsiaTheme="minorEastAsia"/>
          <w:noProof/>
          <w:sz w:val="26"/>
          <w:szCs w:val="26"/>
          <w:lang w:val="vi-VN" w:eastAsia="vi-VN"/>
        </w:rPr>
      </w:pPr>
      <w:r w:rsidRPr="00EE1C1C">
        <w:rPr>
          <w:sz w:val="26"/>
          <w:szCs w:val="26"/>
        </w:rPr>
        <w:fldChar w:fldCharType="begin"/>
      </w:r>
      <w:r w:rsidRPr="00EE1C1C">
        <w:rPr>
          <w:sz w:val="26"/>
          <w:szCs w:val="26"/>
        </w:rPr>
        <w:instrText xml:space="preserve"> TOC \h \z \c "Bảng" </w:instrText>
      </w:r>
      <w:r w:rsidRPr="00EE1C1C">
        <w:rPr>
          <w:sz w:val="26"/>
          <w:szCs w:val="26"/>
        </w:rPr>
        <w:fldChar w:fldCharType="separate"/>
      </w:r>
      <w:hyperlink w:anchor="_Toc74434144" w:history="1">
        <w:r w:rsidR="00C07F52" w:rsidRPr="00EE1C1C">
          <w:rPr>
            <w:rStyle w:val="Hyperlink"/>
            <w:noProof/>
            <w:sz w:val="26"/>
            <w:szCs w:val="26"/>
          </w:rPr>
          <w:t>Bảng 1. Chuẩn đầu ra cấp độ 3 chương trình đào tạo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_Toc74434144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7</w:t>
        </w:r>
        <w:r w:rsidR="00C07F52" w:rsidRPr="00EE1C1C">
          <w:rPr>
            <w:noProof/>
            <w:webHidden/>
            <w:sz w:val="26"/>
            <w:szCs w:val="26"/>
          </w:rPr>
          <w:fldChar w:fldCharType="end"/>
        </w:r>
      </w:hyperlink>
    </w:p>
    <w:p w14:paraId="0FB6C233" w14:textId="1A3DE283"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45" w:history="1">
        <w:r w:rsidR="00C07F52" w:rsidRPr="00EE1C1C">
          <w:rPr>
            <w:rStyle w:val="Hyperlink"/>
            <w:noProof/>
            <w:sz w:val="26"/>
            <w:szCs w:val="26"/>
          </w:rPr>
          <w:t>Bảng 2. Đối tượng tham gia trả lời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_Toc74434145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13</w:t>
        </w:r>
        <w:r w:rsidR="00C07F52" w:rsidRPr="00EE1C1C">
          <w:rPr>
            <w:noProof/>
            <w:webHidden/>
            <w:sz w:val="26"/>
            <w:szCs w:val="26"/>
          </w:rPr>
          <w:fldChar w:fldCharType="end"/>
        </w:r>
      </w:hyperlink>
    </w:p>
    <w:p w14:paraId="7144D080" w14:textId="2DD94E73"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46" w:history="1">
        <w:r w:rsidR="00C07F52" w:rsidRPr="00EE1C1C">
          <w:rPr>
            <w:rStyle w:val="Hyperlink"/>
            <w:noProof/>
            <w:sz w:val="26"/>
            <w:szCs w:val="26"/>
          </w:rPr>
          <w:t>Bảng 3. Các cấp độ đánh giá cho từng nội dung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_Toc74434146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13</w:t>
        </w:r>
        <w:r w:rsidR="00C07F52" w:rsidRPr="00EE1C1C">
          <w:rPr>
            <w:noProof/>
            <w:webHidden/>
            <w:sz w:val="26"/>
            <w:szCs w:val="26"/>
          </w:rPr>
          <w:fldChar w:fldCharType="end"/>
        </w:r>
      </w:hyperlink>
    </w:p>
    <w:p w14:paraId="77FFC49E" w14:textId="090604DF"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47" w:history="1">
        <w:r w:rsidR="00C07F52" w:rsidRPr="00EE1C1C">
          <w:rPr>
            <w:rStyle w:val="Hyperlink"/>
            <w:noProof/>
            <w:sz w:val="26"/>
            <w:szCs w:val="26"/>
          </w:rPr>
          <w:t>Bảng 4. Số liệu về vị trí công tác của đối tượng tham gia trả lời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_Toc74434147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14</w:t>
        </w:r>
        <w:r w:rsidR="00C07F52" w:rsidRPr="00EE1C1C">
          <w:rPr>
            <w:noProof/>
            <w:webHidden/>
            <w:sz w:val="26"/>
            <w:szCs w:val="26"/>
          </w:rPr>
          <w:fldChar w:fldCharType="end"/>
        </w:r>
      </w:hyperlink>
    </w:p>
    <w:p w14:paraId="2A26E6FF" w14:textId="573DC8DB"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48" w:history="1">
        <w:r w:rsidR="00C07F52" w:rsidRPr="00EE1C1C">
          <w:rPr>
            <w:rStyle w:val="Hyperlink"/>
            <w:noProof/>
            <w:sz w:val="26"/>
            <w:szCs w:val="26"/>
          </w:rPr>
          <w:t>Bảng 5. Số liệu về giới tính của đối tượng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_Toc74434148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15</w:t>
        </w:r>
        <w:r w:rsidR="00C07F52" w:rsidRPr="00EE1C1C">
          <w:rPr>
            <w:noProof/>
            <w:webHidden/>
            <w:sz w:val="26"/>
            <w:szCs w:val="26"/>
          </w:rPr>
          <w:fldChar w:fldCharType="end"/>
        </w:r>
      </w:hyperlink>
    </w:p>
    <w:p w14:paraId="31789962" w14:textId="173C3659"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49" w:history="1">
        <w:r w:rsidR="00C07F52" w:rsidRPr="00EE1C1C">
          <w:rPr>
            <w:rStyle w:val="Hyperlink"/>
            <w:noProof/>
            <w:sz w:val="26"/>
            <w:szCs w:val="26"/>
          </w:rPr>
          <w:t>Bảng 6. Số liệu về đánh giá chung mục tiêu của chương trình đào tạo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_Toc74434149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15</w:t>
        </w:r>
        <w:r w:rsidR="00C07F52" w:rsidRPr="00EE1C1C">
          <w:rPr>
            <w:noProof/>
            <w:webHidden/>
            <w:sz w:val="26"/>
            <w:szCs w:val="26"/>
          </w:rPr>
          <w:fldChar w:fldCharType="end"/>
        </w:r>
      </w:hyperlink>
    </w:p>
    <w:p w14:paraId="7AA108C8" w14:textId="5034DE2D"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0" w:history="1">
        <w:r w:rsidR="00C07F52" w:rsidRPr="00EE1C1C">
          <w:rPr>
            <w:rStyle w:val="Hyperlink"/>
            <w:noProof/>
            <w:sz w:val="26"/>
            <w:szCs w:val="26"/>
          </w:rPr>
          <w:t>Bảng 7. Số liệu đánh giá mức độ cần thiết theo các nhóm đối tượng (tính trung bình theo thang 1-5)</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_Toc74434150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17</w:t>
        </w:r>
        <w:r w:rsidR="00C07F52" w:rsidRPr="00EE1C1C">
          <w:rPr>
            <w:noProof/>
            <w:webHidden/>
            <w:sz w:val="26"/>
            <w:szCs w:val="26"/>
          </w:rPr>
          <w:fldChar w:fldCharType="end"/>
        </w:r>
      </w:hyperlink>
    </w:p>
    <w:p w14:paraId="0EDAEC1A" w14:textId="7F247258"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1" w:history="1">
        <w:r w:rsidR="00C07F52" w:rsidRPr="00EE1C1C">
          <w:rPr>
            <w:rStyle w:val="Hyperlink"/>
            <w:noProof/>
            <w:sz w:val="26"/>
            <w:szCs w:val="26"/>
          </w:rPr>
          <w:t>Bảng 8. Đánh giá về mức độ thành thạo hiện đạt được của CĐR nhóm I</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_Toc74434151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19</w:t>
        </w:r>
        <w:r w:rsidR="00C07F52" w:rsidRPr="00EE1C1C">
          <w:rPr>
            <w:noProof/>
            <w:webHidden/>
            <w:sz w:val="26"/>
            <w:szCs w:val="26"/>
          </w:rPr>
          <w:fldChar w:fldCharType="end"/>
        </w:r>
      </w:hyperlink>
    </w:p>
    <w:p w14:paraId="7FA05644" w14:textId="20F7164D"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2" w:history="1">
        <w:r w:rsidR="00C07F52" w:rsidRPr="00EE1C1C">
          <w:rPr>
            <w:rStyle w:val="Hyperlink"/>
            <w:noProof/>
            <w:sz w:val="26"/>
            <w:szCs w:val="26"/>
          </w:rPr>
          <w:t>Bảng 9. Đánh giá về mức độ thành thạo cần đạt được của nhóm CĐR về kiến thức và lập luận sư phạm ngành GDTH</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_Toc74434152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22</w:t>
        </w:r>
        <w:r w:rsidR="00C07F52" w:rsidRPr="00EE1C1C">
          <w:rPr>
            <w:noProof/>
            <w:webHidden/>
            <w:sz w:val="26"/>
            <w:szCs w:val="26"/>
          </w:rPr>
          <w:fldChar w:fldCharType="end"/>
        </w:r>
      </w:hyperlink>
    </w:p>
    <w:p w14:paraId="451A7114" w14:textId="470130DE"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3" w:history="1">
        <w:r w:rsidR="00C07F52" w:rsidRPr="00EE1C1C">
          <w:rPr>
            <w:rStyle w:val="Hyperlink"/>
            <w:noProof/>
            <w:sz w:val="26"/>
            <w:szCs w:val="26"/>
          </w:rPr>
          <w:t>Bảng 10. So sánh mức độ hiện đạt được và mức độ cần đạt được của nhóm CĐR về kiến thức và lập luận sư phạm ngành GDTH theo kết quả khảo sát trung bình của các nhóm đối tượng</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_Toc74434153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24</w:t>
        </w:r>
        <w:r w:rsidR="00C07F52" w:rsidRPr="00EE1C1C">
          <w:rPr>
            <w:noProof/>
            <w:webHidden/>
            <w:sz w:val="26"/>
            <w:szCs w:val="26"/>
          </w:rPr>
          <w:fldChar w:fldCharType="end"/>
        </w:r>
      </w:hyperlink>
    </w:p>
    <w:p w14:paraId="2270E834" w14:textId="4279D12E"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4" w:history="1">
        <w:r w:rsidR="00C07F52" w:rsidRPr="00EE1C1C">
          <w:rPr>
            <w:rStyle w:val="Hyperlink"/>
            <w:noProof/>
            <w:sz w:val="26"/>
            <w:szCs w:val="26"/>
          </w:rPr>
          <w:t>Bảng 11. Kết quả khảo sát về mức độ cần thiết của nhóm CĐR về kỹ năng, phẩm chất cá nhân và nghề nghiệp</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_Toc74434154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27</w:t>
        </w:r>
        <w:r w:rsidR="00C07F52" w:rsidRPr="00EE1C1C">
          <w:rPr>
            <w:noProof/>
            <w:webHidden/>
            <w:sz w:val="26"/>
            <w:szCs w:val="26"/>
          </w:rPr>
          <w:fldChar w:fldCharType="end"/>
        </w:r>
      </w:hyperlink>
    </w:p>
    <w:p w14:paraId="6088E7DC" w14:textId="6DB685F0"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5" w:history="1">
        <w:r w:rsidR="00C07F52" w:rsidRPr="00EE1C1C">
          <w:rPr>
            <w:rStyle w:val="Hyperlink"/>
            <w:noProof/>
            <w:sz w:val="26"/>
            <w:szCs w:val="26"/>
          </w:rPr>
          <w:t>Bảng 12. Mức độ năng lực hiện đạt được của sinh viên đối với nhóm CĐR về kỹ năng, phẩm chất cá nhân và nghề nghiệp theo giá trị trung bình của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_Toc74434155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33</w:t>
        </w:r>
        <w:r w:rsidR="00C07F52" w:rsidRPr="00EE1C1C">
          <w:rPr>
            <w:noProof/>
            <w:webHidden/>
            <w:sz w:val="26"/>
            <w:szCs w:val="26"/>
          </w:rPr>
          <w:fldChar w:fldCharType="end"/>
        </w:r>
      </w:hyperlink>
    </w:p>
    <w:p w14:paraId="7F33BC02" w14:textId="5DFB2E13"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6" w:history="1">
        <w:r w:rsidR="00C07F52" w:rsidRPr="00EE1C1C">
          <w:rPr>
            <w:rStyle w:val="Hyperlink"/>
            <w:noProof/>
            <w:sz w:val="26"/>
            <w:szCs w:val="26"/>
          </w:rPr>
          <w:t>Bảng 13. Mức độ năng lực cần đạt được của sinh viên đối với nhóm CĐR về kỹ năng, phẩm chất cá nhân và nghề nghiệp theo giá trị trung bình của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_Toc74434156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38</w:t>
        </w:r>
        <w:r w:rsidR="00C07F52" w:rsidRPr="00EE1C1C">
          <w:rPr>
            <w:noProof/>
            <w:webHidden/>
            <w:sz w:val="26"/>
            <w:szCs w:val="26"/>
          </w:rPr>
          <w:fldChar w:fldCharType="end"/>
        </w:r>
      </w:hyperlink>
    </w:p>
    <w:p w14:paraId="7EC097CD" w14:textId="52C0A3D2"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7" w:history="1">
        <w:r w:rsidR="00C07F52" w:rsidRPr="00EE1C1C">
          <w:rPr>
            <w:rStyle w:val="Hyperlink"/>
            <w:noProof/>
            <w:sz w:val="26"/>
            <w:szCs w:val="26"/>
          </w:rPr>
          <w:t>Bảng 14. So sánh mức độ năng lực hiện đạt được và cần đạt được của sinh viên đối với nhóm CĐR về kỹ năng, phẩm chất cá nhân và nghề nghiệp theo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_Toc74434157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43</w:t>
        </w:r>
        <w:r w:rsidR="00C07F52" w:rsidRPr="00EE1C1C">
          <w:rPr>
            <w:noProof/>
            <w:webHidden/>
            <w:sz w:val="26"/>
            <w:szCs w:val="26"/>
          </w:rPr>
          <w:fldChar w:fldCharType="end"/>
        </w:r>
      </w:hyperlink>
    </w:p>
    <w:p w14:paraId="3D8C9613" w14:textId="6094BEA1"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8" w:history="1">
        <w:r w:rsidR="00C07F52" w:rsidRPr="00EE1C1C">
          <w:rPr>
            <w:rStyle w:val="Hyperlink"/>
            <w:noProof/>
            <w:sz w:val="26"/>
            <w:szCs w:val="26"/>
          </w:rPr>
          <w:t>Bảng 15. Kết quả khảo sát về mức độ cần thiết của nhóm CĐR về kỹ năng làm việc nhóm và giao tiếp</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_Toc74434158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46</w:t>
        </w:r>
        <w:r w:rsidR="00C07F52" w:rsidRPr="00EE1C1C">
          <w:rPr>
            <w:noProof/>
            <w:webHidden/>
            <w:sz w:val="26"/>
            <w:szCs w:val="26"/>
          </w:rPr>
          <w:fldChar w:fldCharType="end"/>
        </w:r>
      </w:hyperlink>
    </w:p>
    <w:p w14:paraId="55662174" w14:textId="5C238324"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59" w:history="1">
        <w:r w:rsidR="00C07F52" w:rsidRPr="00EE1C1C">
          <w:rPr>
            <w:rStyle w:val="Hyperlink"/>
            <w:noProof/>
            <w:sz w:val="26"/>
            <w:szCs w:val="26"/>
          </w:rPr>
          <w:t>Bảng 16. Mức độ năng lực hiện đạt được của sinh viên đối với nhóm CĐR về kỹ năng làm việc nhóm và giao tiếp theo giá trị trung bình của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_Toc74434159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48</w:t>
        </w:r>
        <w:r w:rsidR="00C07F52" w:rsidRPr="00EE1C1C">
          <w:rPr>
            <w:noProof/>
            <w:webHidden/>
            <w:sz w:val="26"/>
            <w:szCs w:val="26"/>
          </w:rPr>
          <w:fldChar w:fldCharType="end"/>
        </w:r>
      </w:hyperlink>
    </w:p>
    <w:p w14:paraId="4A1E5514" w14:textId="77351525"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0" w:history="1">
        <w:r w:rsidR="00C07F52" w:rsidRPr="00EE1C1C">
          <w:rPr>
            <w:rStyle w:val="Hyperlink"/>
            <w:noProof/>
            <w:sz w:val="26"/>
            <w:szCs w:val="26"/>
          </w:rPr>
          <w:t>Bảng 17. Mức độ năng lực cần đạt được của sinh viên đối với nhóm CĐR về kỹ năng làm việc nhóm và giao tiếp theo giá trị trung bình của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_Toc74434160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50</w:t>
        </w:r>
        <w:r w:rsidR="00C07F52" w:rsidRPr="00EE1C1C">
          <w:rPr>
            <w:noProof/>
            <w:webHidden/>
            <w:sz w:val="26"/>
            <w:szCs w:val="26"/>
          </w:rPr>
          <w:fldChar w:fldCharType="end"/>
        </w:r>
      </w:hyperlink>
    </w:p>
    <w:p w14:paraId="08B2B65D" w14:textId="26002446"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1" w:history="1">
        <w:r w:rsidR="00C07F52" w:rsidRPr="00EE1C1C">
          <w:rPr>
            <w:rStyle w:val="Hyperlink"/>
            <w:noProof/>
            <w:sz w:val="26"/>
            <w:szCs w:val="26"/>
          </w:rPr>
          <w:t>Bảng 18. Kết quả khảo sát về mức độ cần thiết của nhóm CĐR về năng lực thực hành nghề nghiệp</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_Toc74434161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53</w:t>
        </w:r>
        <w:r w:rsidR="00C07F52" w:rsidRPr="00EE1C1C">
          <w:rPr>
            <w:noProof/>
            <w:webHidden/>
            <w:sz w:val="26"/>
            <w:szCs w:val="26"/>
          </w:rPr>
          <w:fldChar w:fldCharType="end"/>
        </w:r>
      </w:hyperlink>
    </w:p>
    <w:p w14:paraId="4B0AB5F2" w14:textId="33044C14"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2" w:history="1">
        <w:r w:rsidR="00C07F52" w:rsidRPr="00EE1C1C">
          <w:rPr>
            <w:rStyle w:val="Hyperlink"/>
            <w:noProof/>
            <w:sz w:val="26"/>
            <w:szCs w:val="26"/>
          </w:rPr>
          <w:t>Bảng 19. Mức độ năng lực hiện đạt được của sinh viên đối với nhóm CĐR về năng lực thực hành nghề nghiệp theo giá trị trung bình của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_Toc74434162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57</w:t>
        </w:r>
        <w:r w:rsidR="00C07F52" w:rsidRPr="00EE1C1C">
          <w:rPr>
            <w:noProof/>
            <w:webHidden/>
            <w:sz w:val="26"/>
            <w:szCs w:val="26"/>
          </w:rPr>
          <w:fldChar w:fldCharType="end"/>
        </w:r>
      </w:hyperlink>
    </w:p>
    <w:p w14:paraId="74F2EC89" w14:textId="398712D8"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3" w:history="1">
        <w:r w:rsidR="00C07F52" w:rsidRPr="00EE1C1C">
          <w:rPr>
            <w:rStyle w:val="Hyperlink"/>
            <w:noProof/>
            <w:sz w:val="26"/>
            <w:szCs w:val="26"/>
          </w:rPr>
          <w:t>Bảng 20. Mức độ năng lực cần đạt được của sinh viên đối với nhóm CĐR về năng lực thực hành nghề nghiệp theo giá trị trung bình của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_Toc74434163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60</w:t>
        </w:r>
        <w:r w:rsidR="00C07F52" w:rsidRPr="00EE1C1C">
          <w:rPr>
            <w:noProof/>
            <w:webHidden/>
            <w:sz w:val="26"/>
            <w:szCs w:val="26"/>
          </w:rPr>
          <w:fldChar w:fldCharType="end"/>
        </w:r>
      </w:hyperlink>
    </w:p>
    <w:p w14:paraId="26694BFE" w14:textId="7E44CF5F"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4" w:history="1">
        <w:r w:rsidR="00C07F52" w:rsidRPr="00EE1C1C">
          <w:rPr>
            <w:rStyle w:val="Hyperlink"/>
            <w:noProof/>
            <w:sz w:val="26"/>
            <w:szCs w:val="26"/>
          </w:rPr>
          <w:t>Bảng 21. So sánh mức độ năng lực hiện đạt được và cần đạt được của sinh viên đối với nhóm CĐR về năng lực thực hành nghề nghiệp theo kết quả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_Toc74434164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63</w:t>
        </w:r>
        <w:r w:rsidR="00C07F52" w:rsidRPr="00EE1C1C">
          <w:rPr>
            <w:noProof/>
            <w:webHidden/>
            <w:sz w:val="26"/>
            <w:szCs w:val="26"/>
          </w:rPr>
          <w:fldChar w:fldCharType="end"/>
        </w:r>
      </w:hyperlink>
    </w:p>
    <w:p w14:paraId="30950B71" w14:textId="62F0B8A7"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5" w:history="1">
        <w:r w:rsidR="00C07F52" w:rsidRPr="00EE1C1C">
          <w:rPr>
            <w:rStyle w:val="Hyperlink"/>
            <w:noProof/>
            <w:sz w:val="26"/>
            <w:szCs w:val="26"/>
          </w:rPr>
          <w:t>Bảng 22. Các hình thức, PPDH được đề xuất tổng hợp từ kết quả trả lời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_Toc74434165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65</w:t>
        </w:r>
        <w:r w:rsidR="00C07F52" w:rsidRPr="00EE1C1C">
          <w:rPr>
            <w:noProof/>
            <w:webHidden/>
            <w:sz w:val="26"/>
            <w:szCs w:val="26"/>
          </w:rPr>
          <w:fldChar w:fldCharType="end"/>
        </w:r>
      </w:hyperlink>
    </w:p>
    <w:p w14:paraId="60E4C26B" w14:textId="4A595297"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6" w:history="1">
        <w:r w:rsidR="00C07F52" w:rsidRPr="00EE1C1C">
          <w:rPr>
            <w:rStyle w:val="Hyperlink"/>
            <w:noProof/>
            <w:sz w:val="26"/>
            <w:szCs w:val="26"/>
          </w:rPr>
          <w:t>Bảng 23. Đề xuất điều chỉnh các nội dung trong PPDH tổng hợp từ kết quả trả lời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_Toc74434166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65</w:t>
        </w:r>
        <w:r w:rsidR="00C07F52" w:rsidRPr="00EE1C1C">
          <w:rPr>
            <w:noProof/>
            <w:webHidden/>
            <w:sz w:val="26"/>
            <w:szCs w:val="26"/>
          </w:rPr>
          <w:fldChar w:fldCharType="end"/>
        </w:r>
      </w:hyperlink>
    </w:p>
    <w:p w14:paraId="430370F1" w14:textId="3BFA4504"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7" w:history="1">
        <w:r w:rsidR="00C07F52" w:rsidRPr="00EE1C1C">
          <w:rPr>
            <w:rStyle w:val="Hyperlink"/>
            <w:noProof/>
            <w:sz w:val="26"/>
            <w:szCs w:val="26"/>
          </w:rPr>
          <w:t>Bảng 24. Mức độ và các hoạt động tham gia vào quá trình đào tạo ngành GDTH của nhóm đối tượng được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_Toc74434167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66</w:t>
        </w:r>
        <w:r w:rsidR="00C07F52" w:rsidRPr="00EE1C1C">
          <w:rPr>
            <w:noProof/>
            <w:webHidden/>
            <w:sz w:val="26"/>
            <w:szCs w:val="26"/>
          </w:rPr>
          <w:fldChar w:fldCharType="end"/>
        </w:r>
      </w:hyperlink>
    </w:p>
    <w:p w14:paraId="2A7D1F7A" w14:textId="7610A0DE" w:rsidR="00E4041B" w:rsidRPr="00EE1C1C" w:rsidRDefault="00AD2824" w:rsidP="000033CD">
      <w:pPr>
        <w:spacing w:after="0" w:line="312" w:lineRule="auto"/>
        <w:rPr>
          <w:sz w:val="26"/>
          <w:szCs w:val="26"/>
        </w:rPr>
        <w:sectPr w:rsidR="00E4041B" w:rsidRPr="00EE1C1C" w:rsidSect="009308F8">
          <w:headerReference w:type="default" r:id="rId13"/>
          <w:footerReference w:type="first" r:id="rId14"/>
          <w:pgSz w:w="11900" w:h="16840" w:code="9"/>
          <w:pgMar w:top="1134" w:right="1134" w:bottom="1134" w:left="1701" w:header="734" w:footer="346" w:gutter="0"/>
          <w:cols w:space="708"/>
          <w:titlePg/>
          <w:docGrid w:linePitch="326"/>
        </w:sectPr>
      </w:pPr>
      <w:r w:rsidRPr="00EE1C1C">
        <w:rPr>
          <w:sz w:val="26"/>
          <w:szCs w:val="26"/>
        </w:rPr>
        <w:fldChar w:fldCharType="end"/>
      </w:r>
    </w:p>
    <w:p w14:paraId="4F45DF2A" w14:textId="179D6BCC" w:rsidR="00FA1DEE" w:rsidRDefault="00AD2824" w:rsidP="000033CD">
      <w:pPr>
        <w:pStyle w:val="Heading1"/>
        <w:rPr>
          <w:sz w:val="26"/>
          <w:szCs w:val="26"/>
        </w:rPr>
      </w:pPr>
      <w:bookmarkStart w:id="5" w:name="_Toc74421165"/>
      <w:r w:rsidRPr="00EE1C1C">
        <w:rPr>
          <w:sz w:val="26"/>
          <w:szCs w:val="26"/>
        </w:rPr>
        <w:lastRenderedPageBreak/>
        <w:t>DANH MỤC HÌNH</w:t>
      </w:r>
      <w:bookmarkEnd w:id="5"/>
    </w:p>
    <w:p w14:paraId="0D3D3BF7" w14:textId="77777777" w:rsidR="00677A3E" w:rsidRPr="00677A3E" w:rsidRDefault="00677A3E" w:rsidP="00677A3E"/>
    <w:p w14:paraId="6C774E9D" w14:textId="32C93129" w:rsidR="00C07F52" w:rsidRPr="00EE1C1C" w:rsidRDefault="004C7FA4" w:rsidP="000033CD">
      <w:pPr>
        <w:pStyle w:val="TableofFigures"/>
        <w:tabs>
          <w:tab w:val="right" w:leader="dot" w:pos="9758"/>
        </w:tabs>
        <w:spacing w:line="312" w:lineRule="auto"/>
        <w:rPr>
          <w:rFonts w:eastAsiaTheme="minorEastAsia"/>
          <w:noProof/>
          <w:sz w:val="26"/>
          <w:szCs w:val="26"/>
          <w:lang w:val="vi-VN" w:eastAsia="vi-VN"/>
        </w:rPr>
      </w:pPr>
      <w:r w:rsidRPr="00EE1C1C">
        <w:rPr>
          <w:sz w:val="26"/>
          <w:szCs w:val="26"/>
        </w:rPr>
        <w:fldChar w:fldCharType="begin"/>
      </w:r>
      <w:r w:rsidRPr="00EE1C1C">
        <w:rPr>
          <w:sz w:val="26"/>
          <w:szCs w:val="26"/>
        </w:rPr>
        <w:instrText xml:space="preserve"> TOC \h \z \c "Hình" </w:instrText>
      </w:r>
      <w:r w:rsidRPr="00EE1C1C">
        <w:rPr>
          <w:sz w:val="26"/>
          <w:szCs w:val="26"/>
        </w:rPr>
        <w:fldChar w:fldCharType="separate"/>
      </w:r>
      <w:hyperlink w:anchor="_Toc74434168" w:history="1">
        <w:r w:rsidR="00C07F52" w:rsidRPr="00EE1C1C">
          <w:rPr>
            <w:rStyle w:val="Hyperlink"/>
            <w:noProof/>
            <w:sz w:val="26"/>
            <w:szCs w:val="26"/>
          </w:rPr>
          <w:t>Hình 1. Biểu đồ phân bổ vị trí công tác của đối tượng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_Toc74434168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14</w:t>
        </w:r>
        <w:r w:rsidR="00C07F52" w:rsidRPr="00EE1C1C">
          <w:rPr>
            <w:noProof/>
            <w:webHidden/>
            <w:sz w:val="26"/>
            <w:szCs w:val="26"/>
          </w:rPr>
          <w:fldChar w:fldCharType="end"/>
        </w:r>
      </w:hyperlink>
    </w:p>
    <w:p w14:paraId="380FC004" w14:textId="36615117"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69" w:history="1">
        <w:r w:rsidR="00C07F52" w:rsidRPr="00EE1C1C">
          <w:rPr>
            <w:rStyle w:val="Hyperlink"/>
            <w:noProof/>
            <w:sz w:val="26"/>
            <w:szCs w:val="26"/>
          </w:rPr>
          <w:t>Hình 2. Biểu đồ tỷ lệ đánh giá mục tiêu của chương trình đào tạo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_Toc74434169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16</w:t>
        </w:r>
        <w:r w:rsidR="00C07F52" w:rsidRPr="00EE1C1C">
          <w:rPr>
            <w:noProof/>
            <w:webHidden/>
            <w:sz w:val="26"/>
            <w:szCs w:val="26"/>
          </w:rPr>
          <w:fldChar w:fldCharType="end"/>
        </w:r>
      </w:hyperlink>
    </w:p>
    <w:p w14:paraId="4F463158" w14:textId="515BB46D"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0" w:history="1">
        <w:r w:rsidR="00C07F52" w:rsidRPr="00EE1C1C">
          <w:rPr>
            <w:rStyle w:val="Hyperlink"/>
            <w:noProof/>
            <w:sz w:val="26"/>
            <w:szCs w:val="26"/>
          </w:rPr>
          <w:t>Hình 3. Mức độ cần thiết theo giá trị trung bình của từng CĐR về Kiến thức và lập luận sư phạm ngành GDTH theo kết quả khảo sát các đối tượng (sắp xếp theo thứ tự từ thấp đến cao)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_Toc74434170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19</w:t>
        </w:r>
        <w:r w:rsidR="00C07F52" w:rsidRPr="00EE1C1C">
          <w:rPr>
            <w:noProof/>
            <w:webHidden/>
            <w:sz w:val="26"/>
            <w:szCs w:val="26"/>
          </w:rPr>
          <w:fldChar w:fldCharType="end"/>
        </w:r>
      </w:hyperlink>
    </w:p>
    <w:p w14:paraId="52DFD948" w14:textId="2D929EF6"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1" w:history="1">
        <w:r w:rsidR="00C07F52" w:rsidRPr="00EE1C1C">
          <w:rPr>
            <w:rStyle w:val="Hyperlink"/>
            <w:noProof/>
            <w:sz w:val="26"/>
            <w:szCs w:val="26"/>
          </w:rPr>
          <w:t>Hình 4. So sánh mức độ hiện đạt được và mức độ cần đạt được của nhóm CĐR về kiến thức và lập luận sư phạm ngành GDTH theo kết quả khảo sát trung bình của các đối tượng</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_Toc74434171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26</w:t>
        </w:r>
        <w:r w:rsidR="00C07F52" w:rsidRPr="00EE1C1C">
          <w:rPr>
            <w:noProof/>
            <w:webHidden/>
            <w:sz w:val="26"/>
            <w:szCs w:val="26"/>
          </w:rPr>
          <w:fldChar w:fldCharType="end"/>
        </w:r>
      </w:hyperlink>
    </w:p>
    <w:p w14:paraId="709F709A" w14:textId="42B3F2B9"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2" w:history="1">
        <w:r w:rsidR="00C07F52" w:rsidRPr="00EE1C1C">
          <w:rPr>
            <w:rStyle w:val="Hyperlink"/>
            <w:noProof/>
            <w:sz w:val="26"/>
            <w:szCs w:val="26"/>
          </w:rPr>
          <w:t>Hình 5. Mức độ cần thiết của nhóm CĐR về kỹ năng và phẩm chất cá nhân và nghề nghiệp theo giá trị trung bình của kết quả trả lời khảo sát (sắp xếp theo thứ tự thừ thấp đến cao)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_Toc74434172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32</w:t>
        </w:r>
        <w:r w:rsidR="00C07F52" w:rsidRPr="00EE1C1C">
          <w:rPr>
            <w:noProof/>
            <w:webHidden/>
            <w:sz w:val="26"/>
            <w:szCs w:val="26"/>
          </w:rPr>
          <w:fldChar w:fldCharType="end"/>
        </w:r>
      </w:hyperlink>
    </w:p>
    <w:p w14:paraId="2FAFAECB" w14:textId="46D2F88C"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3" w:history="1">
        <w:r w:rsidR="00C07F52" w:rsidRPr="00EE1C1C">
          <w:rPr>
            <w:rStyle w:val="Hyperlink"/>
            <w:noProof/>
            <w:sz w:val="26"/>
            <w:szCs w:val="26"/>
          </w:rPr>
          <w:t>Hình 6. Biểu đồ so sánh mức độ năng lực hiện đạt được và cần đạt được của sinh viên đối với nhóm CĐR về kỹ năng, phẩm chất cá nhân và nghề nghiệp theo giá trị trung bình của kết quả khảo sát trên 06 đối tượng</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_Toc74434173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45</w:t>
        </w:r>
        <w:r w:rsidR="00C07F52" w:rsidRPr="00EE1C1C">
          <w:rPr>
            <w:noProof/>
            <w:webHidden/>
            <w:sz w:val="26"/>
            <w:szCs w:val="26"/>
          </w:rPr>
          <w:fldChar w:fldCharType="end"/>
        </w:r>
      </w:hyperlink>
    </w:p>
    <w:p w14:paraId="01D17C7D" w14:textId="6067238B"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4" w:history="1">
        <w:r w:rsidR="00C07F52" w:rsidRPr="00EE1C1C">
          <w:rPr>
            <w:rStyle w:val="Hyperlink"/>
            <w:noProof/>
            <w:sz w:val="26"/>
            <w:szCs w:val="26"/>
          </w:rPr>
          <w:t>Hình 7. Mức độ cần thiết của nhóm CĐR về kỹ năng làm việc nhóm và giao tiếp theo giá trị trung bình các kết quả trả lời khảo sát (sắp xếp theo thứ tự thừ thấp đến cao)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_Toc74434174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47</w:t>
        </w:r>
        <w:r w:rsidR="00C07F52" w:rsidRPr="00EE1C1C">
          <w:rPr>
            <w:noProof/>
            <w:webHidden/>
            <w:sz w:val="26"/>
            <w:szCs w:val="26"/>
          </w:rPr>
          <w:fldChar w:fldCharType="end"/>
        </w:r>
      </w:hyperlink>
    </w:p>
    <w:p w14:paraId="5CA1799C" w14:textId="6B00CEA2"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5" w:history="1">
        <w:r w:rsidR="00C07F52" w:rsidRPr="00EE1C1C">
          <w:rPr>
            <w:rStyle w:val="Hyperlink"/>
            <w:noProof/>
            <w:sz w:val="26"/>
            <w:szCs w:val="26"/>
          </w:rPr>
          <w:t>Hình 8. Biểu đồ so sánh mức độ năng lực hiện đạt được và cần đạt được của sinh viên đối với nhóm CĐR về kỹ năng làm việc nhóm và giao tiếp theo giá trị trung bình của kết quả khảo sát trên 06 đối tượng</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_Toc74434175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52</w:t>
        </w:r>
        <w:r w:rsidR="00C07F52" w:rsidRPr="00EE1C1C">
          <w:rPr>
            <w:noProof/>
            <w:webHidden/>
            <w:sz w:val="26"/>
            <w:szCs w:val="26"/>
          </w:rPr>
          <w:fldChar w:fldCharType="end"/>
        </w:r>
      </w:hyperlink>
    </w:p>
    <w:p w14:paraId="39C34A57" w14:textId="4BE18A98"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6" w:history="1">
        <w:r w:rsidR="00C07F52" w:rsidRPr="00EE1C1C">
          <w:rPr>
            <w:rStyle w:val="Hyperlink"/>
            <w:noProof/>
            <w:sz w:val="26"/>
            <w:szCs w:val="26"/>
          </w:rPr>
          <w:t>Hình 9. Mức độ cần thiết của nhóm CĐR năng lực thực hành nghề nghiệp theo giá trị trung bình các kết quả trả lời khảo sát (sắp xếp theo thứ tự từ thấp đến cao)</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_Toc74434176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56</w:t>
        </w:r>
        <w:r w:rsidR="00C07F52" w:rsidRPr="00EE1C1C">
          <w:rPr>
            <w:noProof/>
            <w:webHidden/>
            <w:sz w:val="26"/>
            <w:szCs w:val="26"/>
          </w:rPr>
          <w:fldChar w:fldCharType="end"/>
        </w:r>
      </w:hyperlink>
    </w:p>
    <w:p w14:paraId="1407AEF8" w14:textId="4E4E0314"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7" w:history="1">
        <w:r w:rsidR="00C07F52" w:rsidRPr="00EE1C1C">
          <w:rPr>
            <w:rStyle w:val="Hyperlink"/>
            <w:noProof/>
            <w:sz w:val="26"/>
            <w:szCs w:val="26"/>
          </w:rPr>
          <w:t>Hình 10. Biểu đồ so sánh mức độ năng lực hiện đạt được và cần đạt được của sinh viên đối với nhóm CĐR về năng lực thực hành nghề nghiệp (sắp xếp theo chiều tăng dần về mức chênh lệch giữa mức độ hiện đạt và mức độ cần đạt)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_Toc74434177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64</w:t>
        </w:r>
        <w:r w:rsidR="00C07F52" w:rsidRPr="00EE1C1C">
          <w:rPr>
            <w:noProof/>
            <w:webHidden/>
            <w:sz w:val="26"/>
            <w:szCs w:val="26"/>
          </w:rPr>
          <w:fldChar w:fldCharType="end"/>
        </w:r>
      </w:hyperlink>
    </w:p>
    <w:p w14:paraId="05D01EE3" w14:textId="1957FACE"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8" w:history="1">
        <w:r w:rsidR="00C07F52" w:rsidRPr="00EE1C1C">
          <w:rPr>
            <w:rStyle w:val="Hyperlink"/>
            <w:noProof/>
            <w:sz w:val="26"/>
            <w:szCs w:val="26"/>
          </w:rPr>
          <w:t>Hình 11. Biểu đồ mô tả các giải pháp được đề xuất điều chỉnh trong PPDH</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_Toc74434178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66</w:t>
        </w:r>
        <w:r w:rsidR="00C07F52" w:rsidRPr="00EE1C1C">
          <w:rPr>
            <w:noProof/>
            <w:webHidden/>
            <w:sz w:val="26"/>
            <w:szCs w:val="26"/>
          </w:rPr>
          <w:fldChar w:fldCharType="end"/>
        </w:r>
      </w:hyperlink>
    </w:p>
    <w:p w14:paraId="1C3DA62F" w14:textId="518BBF3E" w:rsidR="00C07F52" w:rsidRPr="00EE1C1C" w:rsidRDefault="00B178E7" w:rsidP="000033CD">
      <w:pPr>
        <w:pStyle w:val="TableofFigures"/>
        <w:tabs>
          <w:tab w:val="right" w:leader="dot" w:pos="9758"/>
        </w:tabs>
        <w:spacing w:line="312" w:lineRule="auto"/>
        <w:rPr>
          <w:rFonts w:eastAsiaTheme="minorEastAsia"/>
          <w:noProof/>
          <w:sz w:val="26"/>
          <w:szCs w:val="26"/>
          <w:lang w:val="vi-VN" w:eastAsia="vi-VN"/>
        </w:rPr>
      </w:pPr>
      <w:hyperlink w:anchor="_Toc74434179" w:history="1">
        <w:r w:rsidR="00C07F52" w:rsidRPr="00EE1C1C">
          <w:rPr>
            <w:rStyle w:val="Hyperlink"/>
            <w:noProof/>
            <w:sz w:val="26"/>
            <w:szCs w:val="26"/>
          </w:rPr>
          <w:t>Hình 12.  Biểu đồ mô tả mức độ và các hoạt động tham gia vào quá trình đào tạo ngành GDTH của nhóm đối tượng được khảo sát</w:t>
        </w:r>
        <w:r w:rsidR="00C07F52" w:rsidRPr="00EE1C1C">
          <w:rPr>
            <w:noProof/>
            <w:webHidden/>
            <w:sz w:val="26"/>
            <w:szCs w:val="26"/>
          </w:rPr>
          <w:tab/>
        </w:r>
        <w:r w:rsidR="00C07F52" w:rsidRPr="00EE1C1C">
          <w:rPr>
            <w:noProof/>
            <w:webHidden/>
            <w:sz w:val="26"/>
            <w:szCs w:val="26"/>
          </w:rPr>
          <w:fldChar w:fldCharType="begin"/>
        </w:r>
        <w:r w:rsidR="00C07F52" w:rsidRPr="00EE1C1C">
          <w:rPr>
            <w:noProof/>
            <w:webHidden/>
            <w:sz w:val="26"/>
            <w:szCs w:val="26"/>
          </w:rPr>
          <w:instrText xml:space="preserve"> PAGEREF _Toc74434179 \h </w:instrText>
        </w:r>
        <w:r w:rsidR="00C07F52" w:rsidRPr="00EE1C1C">
          <w:rPr>
            <w:noProof/>
            <w:webHidden/>
            <w:sz w:val="26"/>
            <w:szCs w:val="26"/>
          </w:rPr>
        </w:r>
        <w:r w:rsidR="00C07F52" w:rsidRPr="00EE1C1C">
          <w:rPr>
            <w:noProof/>
            <w:webHidden/>
            <w:sz w:val="26"/>
            <w:szCs w:val="26"/>
          </w:rPr>
          <w:fldChar w:fldCharType="separate"/>
        </w:r>
        <w:r w:rsidR="00FF2A32">
          <w:rPr>
            <w:noProof/>
            <w:webHidden/>
            <w:sz w:val="26"/>
            <w:szCs w:val="26"/>
          </w:rPr>
          <w:t>67</w:t>
        </w:r>
        <w:r w:rsidR="00C07F52" w:rsidRPr="00EE1C1C">
          <w:rPr>
            <w:noProof/>
            <w:webHidden/>
            <w:sz w:val="26"/>
            <w:szCs w:val="26"/>
          </w:rPr>
          <w:fldChar w:fldCharType="end"/>
        </w:r>
      </w:hyperlink>
    </w:p>
    <w:p w14:paraId="4E369A84" w14:textId="041D2A00" w:rsidR="004C7FA4" w:rsidRPr="00EE1C1C" w:rsidRDefault="004C7FA4" w:rsidP="000033CD">
      <w:pPr>
        <w:spacing w:after="0" w:line="312" w:lineRule="auto"/>
        <w:rPr>
          <w:sz w:val="26"/>
          <w:szCs w:val="26"/>
        </w:rPr>
      </w:pPr>
      <w:r w:rsidRPr="00EE1C1C">
        <w:rPr>
          <w:sz w:val="26"/>
          <w:szCs w:val="26"/>
        </w:rPr>
        <w:fldChar w:fldCharType="end"/>
      </w:r>
    </w:p>
    <w:p w14:paraId="4BE19031" w14:textId="21E4C7E4" w:rsidR="00AD2824" w:rsidRPr="00EE1C1C" w:rsidRDefault="00AD2824" w:rsidP="000033CD">
      <w:pPr>
        <w:tabs>
          <w:tab w:val="left" w:pos="3159"/>
        </w:tabs>
        <w:spacing w:after="0" w:line="312" w:lineRule="auto"/>
        <w:rPr>
          <w:sz w:val="26"/>
          <w:szCs w:val="26"/>
        </w:rPr>
        <w:sectPr w:rsidR="00AD2824" w:rsidRPr="00EE1C1C" w:rsidSect="009308F8">
          <w:pgSz w:w="11900" w:h="16840" w:code="9"/>
          <w:pgMar w:top="1134" w:right="1134" w:bottom="1134" w:left="1701" w:header="734" w:footer="346" w:gutter="0"/>
          <w:cols w:space="708"/>
          <w:titlePg/>
          <w:docGrid w:linePitch="326"/>
        </w:sectPr>
      </w:pPr>
      <w:r w:rsidRPr="00EE1C1C">
        <w:rPr>
          <w:sz w:val="26"/>
          <w:szCs w:val="26"/>
        </w:rPr>
        <w:tab/>
      </w:r>
    </w:p>
    <w:p w14:paraId="63D10755" w14:textId="5CF167BD" w:rsidR="008D46C9" w:rsidRPr="00EE1C1C" w:rsidRDefault="00755727" w:rsidP="000033CD">
      <w:pPr>
        <w:pStyle w:val="Heading1"/>
        <w:jc w:val="both"/>
        <w:rPr>
          <w:sz w:val="26"/>
          <w:szCs w:val="26"/>
        </w:rPr>
      </w:pPr>
      <w:bookmarkStart w:id="6" w:name="_Toc74421166"/>
      <w:r w:rsidRPr="00EE1C1C">
        <w:rPr>
          <w:sz w:val="26"/>
          <w:szCs w:val="26"/>
        </w:rPr>
        <w:lastRenderedPageBreak/>
        <w:t>I</w:t>
      </w:r>
      <w:r w:rsidR="00AA158B" w:rsidRPr="00EE1C1C">
        <w:rPr>
          <w:sz w:val="26"/>
          <w:szCs w:val="26"/>
        </w:rPr>
        <w:t xml:space="preserve">. </w:t>
      </w:r>
      <w:r w:rsidR="00172225" w:rsidRPr="00EE1C1C">
        <w:rPr>
          <w:sz w:val="26"/>
          <w:szCs w:val="26"/>
        </w:rPr>
        <w:t>TỔNG QUAN VỀ</w:t>
      </w:r>
      <w:r w:rsidR="00647480" w:rsidRPr="00EE1C1C">
        <w:rPr>
          <w:sz w:val="26"/>
          <w:szCs w:val="26"/>
        </w:rPr>
        <w:t xml:space="preserve"> </w:t>
      </w:r>
      <w:r w:rsidR="00172225" w:rsidRPr="00EE1C1C">
        <w:rPr>
          <w:sz w:val="26"/>
          <w:szCs w:val="26"/>
        </w:rPr>
        <w:t>KHẢO SÁT</w:t>
      </w:r>
      <w:bookmarkEnd w:id="2"/>
      <w:bookmarkEnd w:id="1"/>
      <w:r w:rsidR="009E3E5F" w:rsidRPr="00EE1C1C">
        <w:rPr>
          <w:sz w:val="26"/>
          <w:szCs w:val="26"/>
        </w:rPr>
        <w:t xml:space="preserve"> MỤC TIÊU VÀ CHUẨN ĐẦU RA</w:t>
      </w:r>
      <w:bookmarkEnd w:id="3"/>
      <w:bookmarkEnd w:id="6"/>
    </w:p>
    <w:p w14:paraId="65132756" w14:textId="66B7ECD1" w:rsidR="008D46C9" w:rsidRPr="00EE1C1C" w:rsidRDefault="00AA158B" w:rsidP="000033CD">
      <w:pPr>
        <w:pStyle w:val="Heading2"/>
        <w:keepNext w:val="0"/>
        <w:keepLines w:val="0"/>
        <w:widowControl w:val="0"/>
        <w:numPr>
          <w:ilvl w:val="0"/>
          <w:numId w:val="0"/>
        </w:numPr>
        <w:spacing w:before="0" w:after="0" w:line="312" w:lineRule="auto"/>
        <w:ind w:left="576" w:hanging="576"/>
      </w:pPr>
      <w:bookmarkStart w:id="7" w:name="_Toc47775718"/>
      <w:bookmarkStart w:id="8" w:name="_Toc48032085"/>
      <w:bookmarkStart w:id="9" w:name="_Toc71280143"/>
      <w:bookmarkStart w:id="10" w:name="_Toc74421167"/>
      <w:r w:rsidRPr="00EE1C1C">
        <w:t xml:space="preserve">1.1. </w:t>
      </w:r>
      <w:r w:rsidR="00172225" w:rsidRPr="00EE1C1C">
        <w:t>Mục đích khảo sát</w:t>
      </w:r>
      <w:bookmarkEnd w:id="7"/>
      <w:bookmarkEnd w:id="8"/>
      <w:bookmarkEnd w:id="9"/>
      <w:bookmarkEnd w:id="10"/>
    </w:p>
    <w:p w14:paraId="69BC72BA" w14:textId="2A1199E4" w:rsidR="005B54DD" w:rsidRPr="00EE1C1C" w:rsidRDefault="00BC6B69" w:rsidP="000033CD">
      <w:pPr>
        <w:widowControl w:val="0"/>
        <w:spacing w:after="0" w:line="312" w:lineRule="auto"/>
        <w:ind w:firstLine="567"/>
        <w:rPr>
          <w:sz w:val="26"/>
          <w:szCs w:val="26"/>
        </w:rPr>
      </w:pPr>
      <w:r w:rsidRPr="00EE1C1C">
        <w:rPr>
          <w:sz w:val="26"/>
          <w:szCs w:val="26"/>
        </w:rPr>
        <w:t>Kể từ kh</w:t>
      </w:r>
      <w:r w:rsidR="006F4AFB" w:rsidRPr="00EE1C1C">
        <w:rPr>
          <w:sz w:val="26"/>
          <w:szCs w:val="26"/>
        </w:rPr>
        <w:t>óa</w:t>
      </w:r>
      <w:r w:rsidRPr="00EE1C1C">
        <w:rPr>
          <w:sz w:val="26"/>
          <w:szCs w:val="26"/>
        </w:rPr>
        <w:t xml:space="preserve"> 58, trường Đại học Vinh đã áp dụng hình thức đào tạo theo tiếp cận CDIO đối với đối tượng sinh viên chính quy. </w:t>
      </w:r>
      <w:r w:rsidR="005B54DD" w:rsidRPr="00EE1C1C">
        <w:rPr>
          <w:sz w:val="26"/>
          <w:szCs w:val="26"/>
        </w:rPr>
        <w:t xml:space="preserve">Sau giai đoạn bốn năm </w:t>
      </w:r>
      <w:r w:rsidRPr="00EE1C1C">
        <w:rPr>
          <w:sz w:val="26"/>
          <w:szCs w:val="26"/>
        </w:rPr>
        <w:t xml:space="preserve">đầu tiên, kết thúc một khóa đào tạo, </w:t>
      </w:r>
      <w:r w:rsidR="005B54DD" w:rsidRPr="00EE1C1C">
        <w:rPr>
          <w:sz w:val="26"/>
          <w:szCs w:val="26"/>
        </w:rPr>
        <w:t xml:space="preserve">ngành Giáo dục Tiểu học </w:t>
      </w:r>
      <w:r w:rsidRPr="00EE1C1C">
        <w:rPr>
          <w:sz w:val="26"/>
          <w:szCs w:val="26"/>
        </w:rPr>
        <w:t>triển khai điều chỉnh chương trình đào tạo (CTĐT) nhằm mục đích cải tiến chương trình theo hướng gắn liền với</w:t>
      </w:r>
      <w:r w:rsidR="004A1224" w:rsidRPr="00EE1C1C">
        <w:rPr>
          <w:sz w:val="26"/>
          <w:szCs w:val="26"/>
        </w:rPr>
        <w:t xml:space="preserve"> yêu cầu</w:t>
      </w:r>
      <w:r w:rsidRPr="00EE1C1C">
        <w:rPr>
          <w:sz w:val="26"/>
          <w:szCs w:val="26"/>
        </w:rPr>
        <w:t xml:space="preserve"> thực tiễn, đặt trọng tâm vào việc hình thành và phát triển các năng lực nghề nghiệp thiết yếu cho người học. Việc khảo sát mục tiêu và chuẩn đầu ra CTĐT</w:t>
      </w:r>
      <w:r w:rsidR="006F4AFB" w:rsidRPr="00EE1C1C">
        <w:rPr>
          <w:sz w:val="26"/>
          <w:szCs w:val="26"/>
        </w:rPr>
        <w:t xml:space="preserve"> dựa trên lấy ý kiến các bên liên quan</w:t>
      </w:r>
      <w:r w:rsidRPr="00EE1C1C">
        <w:rPr>
          <w:sz w:val="26"/>
          <w:szCs w:val="26"/>
        </w:rPr>
        <w:t xml:space="preserve"> là bước đầu tiên trong quá trình điều chỉnh chương trình</w:t>
      </w:r>
      <w:r w:rsidR="006F4AFB" w:rsidRPr="00EE1C1C">
        <w:rPr>
          <w:sz w:val="26"/>
          <w:szCs w:val="26"/>
        </w:rPr>
        <w:t xml:space="preserve"> cho giai đoạn mới</w:t>
      </w:r>
      <w:r w:rsidRPr="00EE1C1C">
        <w:rPr>
          <w:sz w:val="26"/>
          <w:szCs w:val="26"/>
        </w:rPr>
        <w:t xml:space="preserve">. </w:t>
      </w:r>
    </w:p>
    <w:p w14:paraId="60A7E424" w14:textId="52D075D7" w:rsidR="00172225" w:rsidRPr="00EE1C1C" w:rsidRDefault="00AA158B" w:rsidP="000033CD">
      <w:pPr>
        <w:pStyle w:val="Heading2"/>
        <w:keepNext w:val="0"/>
        <w:keepLines w:val="0"/>
        <w:widowControl w:val="0"/>
        <w:numPr>
          <w:ilvl w:val="0"/>
          <w:numId w:val="0"/>
        </w:numPr>
        <w:spacing w:before="0" w:after="0" w:line="312" w:lineRule="auto"/>
        <w:ind w:left="576" w:hanging="576"/>
      </w:pPr>
      <w:bookmarkStart w:id="11" w:name="_Toc47775719"/>
      <w:bookmarkStart w:id="12" w:name="_Toc48032086"/>
      <w:bookmarkStart w:id="13" w:name="_Toc71280144"/>
      <w:bookmarkStart w:id="14" w:name="_Toc74421168"/>
      <w:r w:rsidRPr="00EE1C1C">
        <w:t xml:space="preserve">1.2. </w:t>
      </w:r>
      <w:r w:rsidR="00172225" w:rsidRPr="00EE1C1C">
        <w:t>Phương pháp khảo sát</w:t>
      </w:r>
      <w:bookmarkEnd w:id="11"/>
      <w:bookmarkEnd w:id="12"/>
      <w:bookmarkEnd w:id="13"/>
      <w:bookmarkEnd w:id="14"/>
    </w:p>
    <w:p w14:paraId="6F6F648B" w14:textId="10D3FB45" w:rsidR="004A1224" w:rsidRPr="00164252" w:rsidRDefault="005A5881" w:rsidP="00677A3E">
      <w:pPr>
        <w:widowControl w:val="0"/>
        <w:spacing w:after="0" w:line="312" w:lineRule="auto"/>
        <w:ind w:firstLine="567"/>
        <w:rPr>
          <w:rStyle w:val="Hyperlink"/>
          <w:color w:val="auto"/>
          <w:sz w:val="26"/>
          <w:szCs w:val="26"/>
          <w:u w:val="none"/>
        </w:rPr>
      </w:pPr>
      <w:r>
        <w:rPr>
          <w:sz w:val="26"/>
          <w:szCs w:val="26"/>
        </w:rPr>
        <w:t xml:space="preserve">- </w:t>
      </w:r>
      <w:r w:rsidR="00216F20" w:rsidRPr="00EE1C1C">
        <w:rPr>
          <w:sz w:val="26"/>
          <w:szCs w:val="26"/>
        </w:rPr>
        <w:t>K</w:t>
      </w:r>
      <w:r w:rsidR="00FB09C4" w:rsidRPr="00EE1C1C">
        <w:rPr>
          <w:sz w:val="26"/>
          <w:szCs w:val="26"/>
        </w:rPr>
        <w:t xml:space="preserve">hảo sát </w:t>
      </w:r>
      <w:r w:rsidR="0006272F" w:rsidRPr="00EE1C1C">
        <w:rPr>
          <w:sz w:val="26"/>
          <w:szCs w:val="26"/>
        </w:rPr>
        <w:t>trực tuyến</w:t>
      </w:r>
      <w:r w:rsidR="00FB09C4" w:rsidRPr="00EE1C1C">
        <w:rPr>
          <w:sz w:val="26"/>
          <w:szCs w:val="26"/>
        </w:rPr>
        <w:t xml:space="preserve"> </w:t>
      </w:r>
      <w:r w:rsidR="00E84AB7" w:rsidRPr="00EE1C1C">
        <w:rPr>
          <w:sz w:val="26"/>
          <w:szCs w:val="26"/>
        </w:rPr>
        <w:t>thông qua website</w:t>
      </w:r>
      <w:r w:rsidR="0070413A" w:rsidRPr="00EE1C1C">
        <w:rPr>
          <w:sz w:val="26"/>
          <w:szCs w:val="26"/>
        </w:rPr>
        <w:t xml:space="preserve"> </w:t>
      </w:r>
      <w:r w:rsidR="004A1224" w:rsidRPr="00EE1C1C">
        <w:rPr>
          <w:sz w:val="26"/>
          <w:szCs w:val="26"/>
        </w:rPr>
        <w:t xml:space="preserve">tuyển sinh của trường ĐH Vinh </w:t>
      </w:r>
      <w:r w:rsidR="00677A3E">
        <w:rPr>
          <w:sz w:val="26"/>
          <w:szCs w:val="26"/>
        </w:rPr>
        <w:t xml:space="preserve">tại đường link: </w:t>
      </w:r>
      <w:hyperlink r:id="rId15" w:history="1">
        <w:r w:rsidR="00D454E1" w:rsidRPr="00D454E1">
          <w:rPr>
            <w:rStyle w:val="Hyperlink"/>
            <w:sz w:val="26"/>
            <w:szCs w:val="26"/>
          </w:rPr>
          <w:t>http://khaosat.vinhuni.edu.vn/khaosat/?n=7140202</w:t>
        </w:r>
      </w:hyperlink>
      <w:r w:rsidR="00164252">
        <w:rPr>
          <w:rStyle w:val="Hyperlink"/>
          <w:sz w:val="26"/>
          <w:szCs w:val="26"/>
        </w:rPr>
        <w:t xml:space="preserve"> </w:t>
      </w:r>
      <w:r w:rsidR="00164252">
        <w:rPr>
          <w:rStyle w:val="Hyperlink"/>
          <w:color w:val="auto"/>
          <w:sz w:val="26"/>
          <w:szCs w:val="26"/>
          <w:u w:val="none"/>
        </w:rPr>
        <w:t>(148 phiếu);</w:t>
      </w:r>
    </w:p>
    <w:p w14:paraId="34CFE28B" w14:textId="2F84E589" w:rsidR="005A5881" w:rsidRPr="005A5881" w:rsidRDefault="005A5881" w:rsidP="00677A3E">
      <w:pPr>
        <w:widowControl w:val="0"/>
        <w:spacing w:after="0" w:line="312" w:lineRule="auto"/>
        <w:ind w:firstLine="567"/>
        <w:rPr>
          <w:sz w:val="26"/>
          <w:szCs w:val="26"/>
        </w:rPr>
      </w:pPr>
      <w:r w:rsidRPr="005A5881">
        <w:rPr>
          <w:rStyle w:val="Hyperlink"/>
          <w:color w:val="auto"/>
          <w:sz w:val="26"/>
          <w:szCs w:val="26"/>
          <w:u w:val="none"/>
        </w:rPr>
        <w:t>- Khảo sát trực tiếp bằng phiếu trả lời</w:t>
      </w:r>
      <w:r w:rsidR="00164252">
        <w:rPr>
          <w:rStyle w:val="Hyperlink"/>
          <w:color w:val="auto"/>
          <w:sz w:val="26"/>
          <w:szCs w:val="26"/>
          <w:u w:val="none"/>
        </w:rPr>
        <w:t xml:space="preserve"> (79 phiếu).</w:t>
      </w:r>
    </w:p>
    <w:p w14:paraId="1BA2F698" w14:textId="426E2768" w:rsidR="009755DA" w:rsidRPr="00EE1C1C" w:rsidRDefault="00AA158B" w:rsidP="000033CD">
      <w:pPr>
        <w:pStyle w:val="Heading2"/>
        <w:keepNext w:val="0"/>
        <w:keepLines w:val="0"/>
        <w:widowControl w:val="0"/>
        <w:numPr>
          <w:ilvl w:val="0"/>
          <w:numId w:val="0"/>
        </w:numPr>
        <w:spacing w:before="0" w:after="0" w:line="312" w:lineRule="auto"/>
        <w:ind w:left="576" w:hanging="576"/>
      </w:pPr>
      <w:bookmarkStart w:id="15" w:name="_Toc47775720"/>
      <w:bookmarkStart w:id="16" w:name="_Toc48032087"/>
      <w:bookmarkStart w:id="17" w:name="_Toc71280145"/>
      <w:bookmarkStart w:id="18" w:name="_Toc74421169"/>
      <w:r w:rsidRPr="00EE1C1C">
        <w:t xml:space="preserve">1.3. </w:t>
      </w:r>
      <w:r w:rsidR="00172225" w:rsidRPr="00EE1C1C">
        <w:t>Nội dung khảo sát</w:t>
      </w:r>
      <w:bookmarkEnd w:id="15"/>
      <w:bookmarkEnd w:id="16"/>
      <w:bookmarkEnd w:id="17"/>
      <w:bookmarkEnd w:id="18"/>
    </w:p>
    <w:p w14:paraId="55DAE655" w14:textId="6A6E119B" w:rsidR="004165C4" w:rsidRPr="00EE1C1C" w:rsidRDefault="00AA158B" w:rsidP="000033CD">
      <w:pPr>
        <w:pStyle w:val="Heading3"/>
        <w:numPr>
          <w:ilvl w:val="0"/>
          <w:numId w:val="0"/>
        </w:numPr>
      </w:pPr>
      <w:bookmarkStart w:id="19" w:name="_Toc71280146"/>
      <w:bookmarkStart w:id="20" w:name="_Toc74421170"/>
      <w:bookmarkStart w:id="21" w:name="_Toc48066318"/>
      <w:r w:rsidRPr="00EE1C1C">
        <w:t xml:space="preserve">1.3.1. </w:t>
      </w:r>
      <w:r w:rsidR="009755DA" w:rsidRPr="00EE1C1C">
        <w:t>Mục tiêu chương trình đào tạo</w:t>
      </w:r>
      <w:bookmarkEnd w:id="19"/>
      <w:bookmarkEnd w:id="20"/>
      <w:r w:rsidR="004165C4" w:rsidRPr="00EE1C1C">
        <w:t xml:space="preserve"> </w:t>
      </w:r>
      <w:bookmarkEnd w:id="21"/>
    </w:p>
    <w:p w14:paraId="3006DD88" w14:textId="77777777" w:rsidR="0024031A" w:rsidRPr="00EE1C1C" w:rsidRDefault="0024031A" w:rsidP="000033CD">
      <w:pPr>
        <w:widowControl w:val="0"/>
        <w:shd w:val="clear" w:color="auto" w:fill="FFFFFF" w:themeFill="background1"/>
        <w:spacing w:after="0" w:line="312" w:lineRule="auto"/>
        <w:ind w:left="84" w:firstLine="636"/>
        <w:rPr>
          <w:b/>
          <w:color w:val="000000" w:themeColor="text1"/>
          <w:sz w:val="26"/>
          <w:szCs w:val="26"/>
        </w:rPr>
      </w:pPr>
      <w:bookmarkStart w:id="22" w:name="_Toc48066329"/>
      <w:bookmarkStart w:id="23" w:name="_Toc71280147"/>
      <w:r w:rsidRPr="00EE1C1C">
        <w:rPr>
          <w:b/>
          <w:color w:val="000000" w:themeColor="text1"/>
          <w:sz w:val="26"/>
          <w:szCs w:val="26"/>
        </w:rPr>
        <w:t>Mục tiêu tổng quát</w:t>
      </w:r>
    </w:p>
    <w:p w14:paraId="325CA322" w14:textId="6C7718FF" w:rsidR="0024031A" w:rsidRPr="00EE1C1C" w:rsidRDefault="0024031A" w:rsidP="000033CD">
      <w:pPr>
        <w:widowControl w:val="0"/>
        <w:shd w:val="clear" w:color="auto" w:fill="FFFFFF" w:themeFill="background1"/>
        <w:spacing w:after="0" w:line="312" w:lineRule="auto"/>
        <w:ind w:left="84" w:firstLine="636"/>
        <w:rPr>
          <w:color w:val="000000" w:themeColor="text1"/>
          <w:sz w:val="26"/>
          <w:szCs w:val="26"/>
        </w:rPr>
      </w:pPr>
      <w:r w:rsidRPr="00EE1C1C">
        <w:rPr>
          <w:color w:val="000000" w:themeColor="text1"/>
          <w:sz w:val="26"/>
          <w:szCs w:val="26"/>
          <w:lang w:val="vi-VN"/>
        </w:rPr>
        <w:t xml:space="preserve">Chương trình cử nhân giáo dục tiểu học đào tạo sinh viên tốt nghiệp trở thành những công dân tự chủ và có trách nhiệm xã hội; những nhà giáo dục với các phẩm chất và năng lực cần thiểt để sẵn sàng làm việc trong môi trường giáo dục tiểu học; có năng lực giao tiếp, hợp tác và sử dụng thành thạo công nghệ thông tin và giao tiếp </w:t>
      </w:r>
      <w:r w:rsidRPr="00EE1C1C">
        <w:rPr>
          <w:i/>
          <w:color w:val="000000" w:themeColor="text1"/>
          <w:sz w:val="26"/>
          <w:szCs w:val="26"/>
          <w:lang w:val="vi-VN"/>
        </w:rPr>
        <w:t>(ICT)</w:t>
      </w:r>
      <w:r w:rsidRPr="00EE1C1C">
        <w:rPr>
          <w:color w:val="000000" w:themeColor="text1"/>
          <w:sz w:val="26"/>
          <w:szCs w:val="26"/>
          <w:lang w:val="vi-VN"/>
        </w:rPr>
        <w:t xml:space="preserve">  vào phục vụ các hoạt động nghề nghiệp, nghiên cứu khoa học và phát triển bản thân nhằm thích ứng với sự đổi mới của giáo dục tiểu học; có khả năng </w:t>
      </w:r>
      <w:r w:rsidRPr="00EE1C1C">
        <w:rPr>
          <w:bCs/>
          <w:sz w:val="26"/>
          <w:szCs w:val="26"/>
          <w:bdr w:val="none" w:sz="0" w:space="0" w:color="auto" w:frame="1"/>
          <w:lang w:val="vi-VN"/>
        </w:rPr>
        <w:t>hình thành ý tưởng – lập kế hoạch – thực hiện và đánh giá các hoạt động giáo dục và dạy học trong mọi bối cảnh nhà trường và xã hội</w:t>
      </w:r>
      <w:r w:rsidRPr="00EE1C1C">
        <w:rPr>
          <w:bCs/>
          <w:color w:val="000000" w:themeColor="text1"/>
          <w:sz w:val="26"/>
          <w:szCs w:val="26"/>
        </w:rPr>
        <w:t>.</w:t>
      </w:r>
    </w:p>
    <w:p w14:paraId="0D7A41F1" w14:textId="77777777" w:rsidR="0024031A" w:rsidRPr="00EE1C1C" w:rsidRDefault="0024031A" w:rsidP="000033CD">
      <w:pPr>
        <w:shd w:val="clear" w:color="auto" w:fill="FFFFFF" w:themeFill="background1"/>
        <w:spacing w:after="0" w:line="312" w:lineRule="auto"/>
        <w:ind w:left="84" w:firstLine="636"/>
        <w:rPr>
          <w:rFonts w:eastAsia="Times New Roman"/>
          <w:b/>
          <w:sz w:val="26"/>
          <w:szCs w:val="26"/>
          <w:lang w:val="vi-VN"/>
        </w:rPr>
      </w:pPr>
      <w:r w:rsidRPr="00EE1C1C">
        <w:rPr>
          <w:rFonts w:eastAsia="Times New Roman"/>
          <w:b/>
          <w:sz w:val="26"/>
          <w:szCs w:val="26"/>
          <w:lang w:val="vi-VN"/>
        </w:rPr>
        <w:t>Mục tiêu cụ thể</w:t>
      </w:r>
      <w:r w:rsidRPr="00EE1C1C">
        <w:rPr>
          <w:rFonts w:eastAsia="Times New Roman"/>
          <w:b/>
          <w:sz w:val="26"/>
          <w:szCs w:val="26"/>
        </w:rPr>
        <w:t>:</w:t>
      </w:r>
      <w:r w:rsidRPr="00EE1C1C">
        <w:rPr>
          <w:rFonts w:eastAsia="Times New Roman"/>
          <w:b/>
          <w:sz w:val="26"/>
          <w:szCs w:val="26"/>
          <w:lang w:val="vi-VN"/>
        </w:rPr>
        <w:t xml:space="preserve"> </w:t>
      </w:r>
    </w:p>
    <w:p w14:paraId="26EB254C" w14:textId="126D7DA8" w:rsidR="0024031A" w:rsidRPr="00EE1C1C" w:rsidRDefault="0024031A" w:rsidP="000033CD">
      <w:pPr>
        <w:shd w:val="clear" w:color="auto" w:fill="FFFFFF" w:themeFill="background1"/>
        <w:spacing w:after="0" w:line="312" w:lineRule="auto"/>
        <w:ind w:left="84" w:firstLine="636"/>
        <w:rPr>
          <w:rFonts w:eastAsia="Times New Roman"/>
          <w:b/>
          <w:sz w:val="26"/>
          <w:szCs w:val="26"/>
        </w:rPr>
      </w:pPr>
      <w:r w:rsidRPr="00EE1C1C">
        <w:rPr>
          <w:sz w:val="26"/>
          <w:szCs w:val="26"/>
          <w:lang w:val="vi-VN"/>
        </w:rPr>
        <w:t>Sinh viên tốt nghiệp chương trình đào tạo trình độ đại học</w:t>
      </w:r>
      <w:r w:rsidRPr="00EE1C1C">
        <w:rPr>
          <w:sz w:val="26"/>
          <w:szCs w:val="26"/>
        </w:rPr>
        <w:t xml:space="preserve"> </w:t>
      </w:r>
      <w:r w:rsidRPr="00EE1C1C">
        <w:rPr>
          <w:sz w:val="26"/>
          <w:szCs w:val="26"/>
          <w:lang w:val="vi-VN"/>
        </w:rPr>
        <w:t>ngành Giáo dục tiểu học có khả năng:</w:t>
      </w:r>
    </w:p>
    <w:p w14:paraId="26029533" w14:textId="77777777" w:rsidR="0024031A" w:rsidRPr="00EE1C1C" w:rsidRDefault="0024031A" w:rsidP="000033CD">
      <w:pPr>
        <w:widowControl w:val="0"/>
        <w:shd w:val="clear" w:color="auto" w:fill="FFFFFF" w:themeFill="background1"/>
        <w:spacing w:after="0" w:line="312" w:lineRule="auto"/>
        <w:ind w:left="84" w:firstLine="636"/>
        <w:rPr>
          <w:bCs/>
          <w:iCs/>
          <w:sz w:val="26"/>
          <w:szCs w:val="26"/>
          <w:lang w:val="vi-VN"/>
        </w:rPr>
      </w:pPr>
      <w:r w:rsidRPr="00EE1C1C">
        <w:rPr>
          <w:b/>
          <w:bCs/>
          <w:i/>
          <w:iCs/>
          <w:sz w:val="26"/>
          <w:szCs w:val="26"/>
          <w:u w:val="single"/>
        </w:rPr>
        <w:t xml:space="preserve">Mục tiêu </w:t>
      </w:r>
      <w:r w:rsidRPr="00EE1C1C">
        <w:rPr>
          <w:b/>
          <w:bCs/>
          <w:i/>
          <w:iCs/>
          <w:sz w:val="26"/>
          <w:szCs w:val="26"/>
          <w:u w:val="single"/>
          <w:lang w:val="vi-VN"/>
        </w:rPr>
        <w:t>1</w:t>
      </w:r>
      <w:r w:rsidRPr="00EE1C1C">
        <w:rPr>
          <w:b/>
          <w:bCs/>
          <w:i/>
          <w:iCs/>
          <w:sz w:val="26"/>
          <w:szCs w:val="26"/>
        </w:rPr>
        <w:t>:</w:t>
      </w:r>
      <w:r w:rsidRPr="00EE1C1C">
        <w:rPr>
          <w:bCs/>
          <w:iCs/>
          <w:sz w:val="26"/>
          <w:szCs w:val="26"/>
        </w:rPr>
        <w:t xml:space="preserve"> </w:t>
      </w:r>
      <w:r w:rsidRPr="00EE1C1C">
        <w:rPr>
          <w:color w:val="000000" w:themeColor="text1"/>
          <w:sz w:val="26"/>
          <w:szCs w:val="26"/>
          <w:lang w:val="vi-VN"/>
        </w:rPr>
        <w:t>Có hiểu biết nền tảng về khoa học tự nhiên - xã hội, về chính trị và pháp luật, văn hoá và xã hội Việt Nam; có kiến thức cốt lõi về hoạt động giáo dục và dạy học ở tiểu học; có kiến thức lí thuyết và thực tế vững chắc về chương trình giáo dục tiểu học hiện hành;</w:t>
      </w:r>
    </w:p>
    <w:p w14:paraId="4C228F08" w14:textId="77777777" w:rsidR="0024031A" w:rsidRPr="00EE1C1C" w:rsidRDefault="0024031A" w:rsidP="000033CD">
      <w:pPr>
        <w:widowControl w:val="0"/>
        <w:shd w:val="clear" w:color="auto" w:fill="FFFFFF" w:themeFill="background1"/>
        <w:spacing w:after="0" w:line="312" w:lineRule="auto"/>
        <w:ind w:left="84" w:firstLine="636"/>
        <w:rPr>
          <w:bCs/>
          <w:iCs/>
          <w:sz w:val="26"/>
          <w:szCs w:val="26"/>
          <w:lang w:val="vi-VN"/>
        </w:rPr>
      </w:pPr>
      <w:r w:rsidRPr="00EE1C1C">
        <w:rPr>
          <w:b/>
          <w:bCs/>
          <w:i/>
          <w:iCs/>
          <w:sz w:val="26"/>
          <w:szCs w:val="26"/>
          <w:u w:val="single"/>
        </w:rPr>
        <w:t xml:space="preserve">Mục tiêu </w:t>
      </w:r>
      <w:r w:rsidRPr="00EE1C1C">
        <w:rPr>
          <w:b/>
          <w:bCs/>
          <w:i/>
          <w:iCs/>
          <w:sz w:val="26"/>
          <w:szCs w:val="26"/>
          <w:u w:val="single"/>
          <w:lang w:val="vi-VN"/>
        </w:rPr>
        <w:t>2</w:t>
      </w:r>
      <w:r w:rsidRPr="00EE1C1C">
        <w:rPr>
          <w:b/>
          <w:bCs/>
          <w:i/>
          <w:iCs/>
          <w:sz w:val="26"/>
          <w:szCs w:val="26"/>
        </w:rPr>
        <w:t>:</w:t>
      </w:r>
      <w:r w:rsidRPr="00EE1C1C">
        <w:rPr>
          <w:bCs/>
          <w:iCs/>
          <w:sz w:val="26"/>
          <w:szCs w:val="26"/>
        </w:rPr>
        <w:t xml:space="preserve"> </w:t>
      </w:r>
      <w:r w:rsidRPr="00EE1C1C">
        <w:rPr>
          <w:color w:val="000000" w:themeColor="text1"/>
          <w:sz w:val="26"/>
          <w:szCs w:val="26"/>
          <w:lang w:val="vi-VN"/>
        </w:rPr>
        <w:t>Có phẩm chất chính trị, trách nhiệm công dân, đạo đức và phẩm chất nghề giáo; c</w:t>
      </w:r>
      <w:r w:rsidRPr="00EE1C1C">
        <w:rPr>
          <w:color w:val="000000" w:themeColor="text1"/>
          <w:sz w:val="26"/>
          <w:szCs w:val="26"/>
          <w:lang w:val="pt-BR"/>
        </w:rPr>
        <w:t>ó</w:t>
      </w:r>
      <w:r w:rsidRPr="00EE1C1C">
        <w:rPr>
          <w:color w:val="000000" w:themeColor="text1"/>
          <w:sz w:val="26"/>
          <w:szCs w:val="26"/>
          <w:lang w:val="vi-VN"/>
        </w:rPr>
        <w:t xml:space="preserve"> năng lực dạy học và giáo dục và đánh giá học sinh tiểu học trong những môi trường giáo dục khác nhau; </w:t>
      </w:r>
      <w:r w:rsidRPr="00EE1C1C">
        <w:rPr>
          <w:bCs/>
          <w:sz w:val="26"/>
          <w:szCs w:val="26"/>
          <w:bdr w:val="none" w:sz="0" w:space="0" w:color="auto" w:frame="1"/>
          <w:lang w:val="vi-VN"/>
        </w:rPr>
        <w:t xml:space="preserve">có năng lực tự học, nghiên cứu khoa học, và phát triển nghề nghiệp nhằm thích ứng với sự thay đổi của môi trường giáo dục tiểu học; có năng lực giải quyết vấn đề, sáng tạo và năng lực công nghệ thông tin và giao tiếp </w:t>
      </w:r>
      <w:r w:rsidRPr="00EE1C1C">
        <w:rPr>
          <w:bCs/>
          <w:i/>
          <w:sz w:val="26"/>
          <w:szCs w:val="26"/>
          <w:bdr w:val="none" w:sz="0" w:space="0" w:color="auto" w:frame="1"/>
          <w:lang w:val="vi-VN"/>
        </w:rPr>
        <w:t>(ICT)</w:t>
      </w:r>
      <w:r w:rsidRPr="00EE1C1C">
        <w:rPr>
          <w:bCs/>
          <w:sz w:val="26"/>
          <w:szCs w:val="26"/>
          <w:bdr w:val="none" w:sz="0" w:space="0" w:color="auto" w:frame="1"/>
          <w:lang w:val="vi-VN"/>
        </w:rPr>
        <w:t xml:space="preserve"> nhằm đề xuất các giải pháp giáo dục mới hoặc xây dựng môi trường học tập tích cực cho học </w:t>
      </w:r>
      <w:r w:rsidRPr="00EE1C1C">
        <w:rPr>
          <w:bCs/>
          <w:sz w:val="26"/>
          <w:szCs w:val="26"/>
          <w:bdr w:val="none" w:sz="0" w:space="0" w:color="auto" w:frame="1"/>
          <w:lang w:val="vi-VN"/>
        </w:rPr>
        <w:lastRenderedPageBreak/>
        <w:t>sinh tiểu học;</w:t>
      </w:r>
    </w:p>
    <w:p w14:paraId="0D9114CF" w14:textId="77777777" w:rsidR="0024031A" w:rsidRPr="00EE1C1C" w:rsidRDefault="0024031A" w:rsidP="000033CD">
      <w:pPr>
        <w:widowControl w:val="0"/>
        <w:shd w:val="clear" w:color="auto" w:fill="FFFFFF" w:themeFill="background1"/>
        <w:spacing w:after="0" w:line="312" w:lineRule="auto"/>
        <w:ind w:left="84" w:firstLine="636"/>
        <w:rPr>
          <w:sz w:val="26"/>
          <w:szCs w:val="26"/>
          <w:lang w:val="vi-VN"/>
        </w:rPr>
      </w:pPr>
      <w:r w:rsidRPr="00EE1C1C">
        <w:rPr>
          <w:b/>
          <w:i/>
          <w:sz w:val="26"/>
          <w:szCs w:val="26"/>
          <w:u w:val="single"/>
        </w:rPr>
        <w:t xml:space="preserve">Mục tiêu </w:t>
      </w:r>
      <w:r w:rsidRPr="00EE1C1C">
        <w:rPr>
          <w:b/>
          <w:i/>
          <w:sz w:val="26"/>
          <w:szCs w:val="26"/>
          <w:u w:val="single"/>
          <w:lang w:val="vi-VN"/>
        </w:rPr>
        <w:t>3</w:t>
      </w:r>
      <w:r w:rsidRPr="00EE1C1C">
        <w:rPr>
          <w:b/>
          <w:i/>
          <w:sz w:val="26"/>
          <w:szCs w:val="26"/>
          <w:lang w:val="vi-VN"/>
        </w:rPr>
        <w:t>:</w:t>
      </w:r>
      <w:r w:rsidRPr="00EE1C1C">
        <w:rPr>
          <w:sz w:val="26"/>
          <w:szCs w:val="26"/>
          <w:lang w:val="vi-VN"/>
        </w:rPr>
        <w:t xml:space="preserve"> </w:t>
      </w:r>
      <w:r w:rsidRPr="00EE1C1C">
        <w:rPr>
          <w:color w:val="000000" w:themeColor="text1"/>
          <w:sz w:val="26"/>
          <w:szCs w:val="26"/>
          <w:lang w:val="pt-BR"/>
        </w:rPr>
        <w:t>Có</w:t>
      </w:r>
      <w:r w:rsidRPr="00EE1C1C">
        <w:rPr>
          <w:color w:val="000000" w:themeColor="text1"/>
          <w:sz w:val="26"/>
          <w:szCs w:val="26"/>
          <w:lang w:val="vi-VN"/>
        </w:rPr>
        <w:t xml:space="preserve"> năng lực giao tiếp, giao tiếp bằng ngoại ngữ, và hợp tác hiệu quả với các cá nhân và tổ chức xã hội trong các hoạt động nhằm phát triển phẩm chất và năng lực học sinh tiểu học, nghiên cứu khoa học và phát triển nghề nghiệp;</w:t>
      </w:r>
      <w:r w:rsidRPr="00EE1C1C">
        <w:rPr>
          <w:sz w:val="26"/>
          <w:szCs w:val="26"/>
          <w:lang w:val="vi-VN"/>
        </w:rPr>
        <w:t xml:space="preserve"> </w:t>
      </w:r>
    </w:p>
    <w:p w14:paraId="67D98E4C" w14:textId="77777777" w:rsidR="0024031A" w:rsidRPr="00EE1C1C" w:rsidRDefault="0024031A" w:rsidP="000033CD">
      <w:pPr>
        <w:widowControl w:val="0"/>
        <w:shd w:val="clear" w:color="auto" w:fill="FFFFFF" w:themeFill="background1"/>
        <w:spacing w:after="0" w:line="312" w:lineRule="auto"/>
        <w:ind w:left="84" w:firstLine="636"/>
        <w:rPr>
          <w:bCs/>
          <w:sz w:val="26"/>
          <w:szCs w:val="26"/>
          <w:bdr w:val="none" w:sz="0" w:space="0" w:color="auto" w:frame="1"/>
        </w:rPr>
      </w:pPr>
      <w:r w:rsidRPr="00EE1C1C">
        <w:rPr>
          <w:rFonts w:eastAsia="Calibri"/>
          <w:b/>
          <w:bCs/>
          <w:i/>
          <w:iCs/>
          <w:sz w:val="26"/>
          <w:szCs w:val="26"/>
          <w:u w:val="single"/>
        </w:rPr>
        <w:t>Mục tiêu 4</w:t>
      </w:r>
      <w:r w:rsidRPr="00EE1C1C">
        <w:rPr>
          <w:rFonts w:eastAsia="Calibri"/>
          <w:b/>
          <w:bCs/>
          <w:i/>
          <w:iCs/>
          <w:sz w:val="26"/>
          <w:szCs w:val="26"/>
        </w:rPr>
        <w:t>:</w:t>
      </w:r>
      <w:r w:rsidRPr="00EE1C1C">
        <w:rPr>
          <w:rFonts w:eastAsia="Calibri"/>
          <w:bCs/>
          <w:iCs/>
          <w:sz w:val="26"/>
          <w:szCs w:val="26"/>
        </w:rPr>
        <w:t xml:space="preserve"> </w:t>
      </w:r>
      <w:r w:rsidRPr="00EE1C1C">
        <w:rPr>
          <w:bCs/>
          <w:sz w:val="26"/>
          <w:szCs w:val="26"/>
          <w:bdr w:val="none" w:sz="0" w:space="0" w:color="auto" w:frame="1"/>
        </w:rPr>
        <w:t xml:space="preserve">Có năng lực hình thành ý tưởng – lập kế hoạch – thực hiện - đánh giá chương trình, kế hoạch, và các hoạt động giáo dục, dạy học học sinh tiểu học trong mọi bối cảnh giáo dục khác nhau của nhà trường và xã hội. </w:t>
      </w:r>
    </w:p>
    <w:p w14:paraId="69A4EA02" w14:textId="55F4220C" w:rsidR="009755DA" w:rsidRPr="00EE1C1C" w:rsidRDefault="0024031A" w:rsidP="000033CD">
      <w:pPr>
        <w:pStyle w:val="Heading3"/>
        <w:numPr>
          <w:ilvl w:val="0"/>
          <w:numId w:val="0"/>
        </w:numPr>
      </w:pPr>
      <w:bookmarkStart w:id="24" w:name="_Toc74421171"/>
      <w:r w:rsidRPr="00EE1C1C">
        <w:t xml:space="preserve">1.3.2. </w:t>
      </w:r>
      <w:r w:rsidR="009755DA" w:rsidRPr="00EE1C1C">
        <w:t>Chuẩn đầu ra chương trình đào tạo</w:t>
      </w:r>
      <w:bookmarkEnd w:id="22"/>
      <w:bookmarkEnd w:id="23"/>
      <w:bookmarkEnd w:id="24"/>
    </w:p>
    <w:p w14:paraId="0E500EAD" w14:textId="1BD8FD41" w:rsidR="00D769D3" w:rsidRPr="00EE1C1C" w:rsidRDefault="00D769D3" w:rsidP="000033CD">
      <w:pPr>
        <w:pStyle w:val="Caption"/>
      </w:pPr>
      <w:bookmarkStart w:id="25" w:name="_Toc74434144"/>
      <w:r w:rsidRPr="00EE1C1C">
        <w:t xml:space="preserve">Bảng </w:t>
      </w:r>
      <w:fldSimple w:instr=" SEQ Bảng \* ARABIC ">
        <w:r w:rsidR="00FF2A32">
          <w:rPr>
            <w:noProof/>
          </w:rPr>
          <w:t>1</w:t>
        </w:r>
      </w:fldSimple>
      <w:r w:rsidRPr="00EE1C1C">
        <w:t>. Chuẩn đầu ra cấp độ 3 chương trình đào tạo</w:t>
      </w:r>
      <w:bookmarkEnd w:id="25"/>
    </w:p>
    <w:tbl>
      <w:tblPr>
        <w:tblStyle w:val="TableGrid"/>
        <w:tblW w:w="5000" w:type="pct"/>
        <w:tblLook w:val="04A0" w:firstRow="1" w:lastRow="0" w:firstColumn="1" w:lastColumn="0" w:noHBand="0" w:noVBand="1"/>
      </w:tblPr>
      <w:tblGrid>
        <w:gridCol w:w="916"/>
        <w:gridCol w:w="8139"/>
      </w:tblGrid>
      <w:tr w:rsidR="0024031A" w:rsidRPr="00EE1C1C" w14:paraId="43D6E745" w14:textId="77777777" w:rsidTr="00320187">
        <w:trPr>
          <w:trHeight w:val="737"/>
          <w:tblHeader/>
        </w:trPr>
        <w:tc>
          <w:tcPr>
            <w:tcW w:w="506" w:type="pct"/>
            <w:shd w:val="clear" w:color="auto" w:fill="FBE4D5" w:themeFill="accent2" w:themeFillTint="33"/>
            <w:vAlign w:val="center"/>
          </w:tcPr>
          <w:p w14:paraId="516C020C" w14:textId="77777777" w:rsidR="0024031A" w:rsidRPr="00EE1C1C" w:rsidRDefault="0024031A" w:rsidP="000033CD">
            <w:pPr>
              <w:spacing w:after="0" w:line="312" w:lineRule="auto"/>
              <w:jc w:val="center"/>
              <w:rPr>
                <w:b/>
                <w:sz w:val="26"/>
                <w:szCs w:val="26"/>
                <w:lang w:val="vi-VN"/>
              </w:rPr>
            </w:pPr>
            <w:bookmarkStart w:id="26" w:name="_Toc71280148"/>
            <w:r w:rsidRPr="00EE1C1C">
              <w:rPr>
                <w:b/>
                <w:sz w:val="26"/>
                <w:szCs w:val="26"/>
                <w:lang w:val="vi-VN"/>
              </w:rPr>
              <w:t>TT</w:t>
            </w:r>
          </w:p>
        </w:tc>
        <w:tc>
          <w:tcPr>
            <w:tcW w:w="4494" w:type="pct"/>
            <w:shd w:val="clear" w:color="auto" w:fill="FBE4D5" w:themeFill="accent2" w:themeFillTint="33"/>
            <w:vAlign w:val="center"/>
          </w:tcPr>
          <w:p w14:paraId="3797564F" w14:textId="77777777" w:rsidR="0024031A" w:rsidRPr="00EE1C1C" w:rsidRDefault="0024031A" w:rsidP="000033CD">
            <w:pPr>
              <w:spacing w:after="0" w:line="312" w:lineRule="auto"/>
              <w:jc w:val="center"/>
              <w:rPr>
                <w:b/>
                <w:sz w:val="26"/>
                <w:szCs w:val="26"/>
                <w:lang w:val="vi-VN"/>
              </w:rPr>
            </w:pPr>
            <w:r w:rsidRPr="00EE1C1C">
              <w:rPr>
                <w:b/>
                <w:sz w:val="26"/>
                <w:szCs w:val="26"/>
              </w:rPr>
              <w:t>CHUẨN ĐẦU RA CẤP</w:t>
            </w:r>
            <w:r w:rsidRPr="00EE1C1C">
              <w:rPr>
                <w:b/>
                <w:sz w:val="26"/>
                <w:szCs w:val="26"/>
                <w:lang w:val="vi-VN"/>
              </w:rPr>
              <w:t xml:space="preserve"> ĐỘ 3 CHƯƠNG TRÌNH ĐÀO TẠO</w:t>
            </w:r>
          </w:p>
        </w:tc>
      </w:tr>
      <w:tr w:rsidR="000B03B0" w:rsidRPr="00EE1C1C" w14:paraId="678F50A0" w14:textId="77777777" w:rsidTr="00320187">
        <w:trPr>
          <w:trHeight w:val="737"/>
        </w:trPr>
        <w:tc>
          <w:tcPr>
            <w:tcW w:w="5000" w:type="pct"/>
            <w:gridSpan w:val="2"/>
            <w:vAlign w:val="center"/>
          </w:tcPr>
          <w:p w14:paraId="29F999D5" w14:textId="6A153A52" w:rsidR="000B03B0" w:rsidRPr="00EE1C1C" w:rsidRDefault="000B03B0" w:rsidP="000033CD">
            <w:pPr>
              <w:spacing w:after="0" w:line="312" w:lineRule="auto"/>
              <w:jc w:val="center"/>
              <w:rPr>
                <w:b/>
                <w:sz w:val="26"/>
                <w:szCs w:val="26"/>
                <w:lang w:val="vi-VN"/>
              </w:rPr>
            </w:pPr>
            <w:r w:rsidRPr="00EE1C1C">
              <w:rPr>
                <w:b/>
                <w:sz w:val="26"/>
                <w:szCs w:val="26"/>
                <w:lang w:val="vi-VN"/>
              </w:rPr>
              <w:t>NHÓM 1. KIẾN THỨC VÀ LẬP LUẬN SƯ PHẠM NGÀNH GDTH</w:t>
            </w:r>
          </w:p>
        </w:tc>
      </w:tr>
      <w:tr w:rsidR="0024031A" w:rsidRPr="00EE1C1C" w14:paraId="3075A4BE" w14:textId="77777777" w:rsidTr="00320187">
        <w:trPr>
          <w:trHeight w:val="737"/>
        </w:trPr>
        <w:tc>
          <w:tcPr>
            <w:tcW w:w="506" w:type="pct"/>
            <w:vAlign w:val="center"/>
          </w:tcPr>
          <w:p w14:paraId="0014F893" w14:textId="02F00D86" w:rsidR="0024031A" w:rsidRPr="00EE1C1C" w:rsidRDefault="0024031A" w:rsidP="000033CD">
            <w:pPr>
              <w:spacing w:after="0" w:line="312" w:lineRule="auto"/>
              <w:rPr>
                <w:b/>
                <w:bCs/>
                <w:sz w:val="26"/>
                <w:szCs w:val="26"/>
              </w:rPr>
            </w:pPr>
            <w:r w:rsidRPr="00EE1C1C">
              <w:rPr>
                <w:b/>
                <w:bCs/>
                <w:sz w:val="26"/>
                <w:szCs w:val="26"/>
              </w:rPr>
              <w:t>CĐR 1.1</w:t>
            </w:r>
          </w:p>
        </w:tc>
        <w:tc>
          <w:tcPr>
            <w:tcW w:w="4494" w:type="pct"/>
            <w:vAlign w:val="center"/>
          </w:tcPr>
          <w:p w14:paraId="3F90C8D7" w14:textId="77777777" w:rsidR="0024031A" w:rsidRPr="00EE1C1C" w:rsidRDefault="0024031A" w:rsidP="000033CD">
            <w:pPr>
              <w:spacing w:after="0" w:line="312" w:lineRule="auto"/>
              <w:rPr>
                <w:b/>
                <w:bCs/>
                <w:sz w:val="26"/>
                <w:szCs w:val="26"/>
                <w:lang w:val="vi-VN"/>
              </w:rPr>
            </w:pPr>
            <w:r w:rsidRPr="00EE1C1C">
              <w:rPr>
                <w:b/>
                <w:bCs/>
                <w:sz w:val="26"/>
                <w:szCs w:val="26"/>
                <w:lang w:val="vi-VN"/>
              </w:rPr>
              <w:t>Áp dụng được kiến thức cơ bản về chính trị và pháp luật, văn hoá và xã hội Việt Nam vào các hoạt động nghề nghiệp và cuộc sống</w:t>
            </w:r>
          </w:p>
        </w:tc>
      </w:tr>
      <w:tr w:rsidR="0024031A" w:rsidRPr="00EE1C1C" w14:paraId="1CE78C0C" w14:textId="77777777" w:rsidTr="00320187">
        <w:trPr>
          <w:trHeight w:val="737"/>
        </w:trPr>
        <w:tc>
          <w:tcPr>
            <w:tcW w:w="506" w:type="pct"/>
            <w:vAlign w:val="center"/>
          </w:tcPr>
          <w:p w14:paraId="2C3DDCD3" w14:textId="77777777" w:rsidR="0024031A" w:rsidRPr="00EE1C1C" w:rsidRDefault="0024031A" w:rsidP="000033CD">
            <w:pPr>
              <w:spacing w:after="0" w:line="312" w:lineRule="auto"/>
              <w:rPr>
                <w:sz w:val="26"/>
                <w:szCs w:val="26"/>
                <w:lang w:val="vi-VN"/>
              </w:rPr>
            </w:pPr>
            <w:r w:rsidRPr="00EE1C1C">
              <w:rPr>
                <w:sz w:val="26"/>
                <w:szCs w:val="26"/>
                <w:lang w:val="vi-VN"/>
              </w:rPr>
              <w:t>1.1.1.</w:t>
            </w:r>
          </w:p>
        </w:tc>
        <w:tc>
          <w:tcPr>
            <w:tcW w:w="4494" w:type="pct"/>
            <w:vAlign w:val="center"/>
          </w:tcPr>
          <w:p w14:paraId="5C4D4F49"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 xml:space="preserve">Áp dụng được kiến thức cơ bản của chủ nghĩa Mác-Lênin, </w:t>
            </w:r>
            <w:r w:rsidRPr="00EE1C1C">
              <w:rPr>
                <w:sz w:val="26"/>
                <w:szCs w:val="26"/>
              </w:rPr>
              <w:t xml:space="preserve">Tư tưởng Hồ Chí Minh, </w:t>
            </w:r>
            <w:r w:rsidRPr="00EE1C1C">
              <w:rPr>
                <w:sz w:val="26"/>
                <w:szCs w:val="26"/>
                <w:lang w:val="vi-VN"/>
              </w:rPr>
              <w:t>đ</w:t>
            </w:r>
            <w:r w:rsidRPr="00EE1C1C">
              <w:rPr>
                <w:sz w:val="26"/>
                <w:szCs w:val="26"/>
              </w:rPr>
              <w:t>ường lối cách mạng của Đảng cộng sản Việt Nam</w:t>
            </w:r>
            <w:r w:rsidRPr="00EE1C1C">
              <w:rPr>
                <w:sz w:val="26"/>
                <w:szCs w:val="26"/>
                <w:lang w:val="vi-VN"/>
              </w:rPr>
              <w:t xml:space="preserve"> vào các hoạt động nghề nghiệp và cuộc sống.</w:t>
            </w:r>
          </w:p>
        </w:tc>
      </w:tr>
      <w:tr w:rsidR="0024031A" w:rsidRPr="00EE1C1C" w14:paraId="69E3F636" w14:textId="77777777" w:rsidTr="00320187">
        <w:trPr>
          <w:trHeight w:val="737"/>
        </w:trPr>
        <w:tc>
          <w:tcPr>
            <w:tcW w:w="506" w:type="pct"/>
            <w:vAlign w:val="center"/>
          </w:tcPr>
          <w:p w14:paraId="79F46ABE" w14:textId="77777777" w:rsidR="0024031A" w:rsidRPr="00EE1C1C" w:rsidRDefault="0024031A" w:rsidP="000033CD">
            <w:pPr>
              <w:spacing w:after="0" w:line="312" w:lineRule="auto"/>
              <w:rPr>
                <w:sz w:val="26"/>
                <w:szCs w:val="26"/>
                <w:lang w:val="vi-VN"/>
              </w:rPr>
            </w:pPr>
            <w:r w:rsidRPr="00EE1C1C">
              <w:rPr>
                <w:sz w:val="26"/>
                <w:szCs w:val="26"/>
                <w:lang w:val="vi-VN"/>
              </w:rPr>
              <w:t>1.1.2.</w:t>
            </w:r>
          </w:p>
        </w:tc>
        <w:tc>
          <w:tcPr>
            <w:tcW w:w="4494" w:type="pct"/>
            <w:vAlign w:val="center"/>
          </w:tcPr>
          <w:p w14:paraId="30AFF8AE"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Áp dụng được kiến thức cơ bản về pháp luật, an ninh-quốc phòng, và văn hoá và xã hội Việt Nam vào các hoạt động phát triển thể chất, xã hội và tinh thần cho học sinh tiểu học.</w:t>
            </w:r>
          </w:p>
        </w:tc>
      </w:tr>
      <w:tr w:rsidR="0024031A" w:rsidRPr="00EE1C1C" w14:paraId="444474B5" w14:textId="77777777" w:rsidTr="00320187">
        <w:trPr>
          <w:trHeight w:val="737"/>
        </w:trPr>
        <w:tc>
          <w:tcPr>
            <w:tcW w:w="506" w:type="pct"/>
            <w:vAlign w:val="center"/>
          </w:tcPr>
          <w:p w14:paraId="69696F00" w14:textId="77777777" w:rsidR="0024031A" w:rsidRPr="00EE1C1C" w:rsidRDefault="0024031A" w:rsidP="000033CD">
            <w:pPr>
              <w:spacing w:after="0" w:line="312" w:lineRule="auto"/>
              <w:rPr>
                <w:sz w:val="26"/>
                <w:szCs w:val="26"/>
                <w:lang w:val="vi-VN"/>
              </w:rPr>
            </w:pPr>
            <w:r w:rsidRPr="00EE1C1C">
              <w:rPr>
                <w:sz w:val="26"/>
                <w:szCs w:val="26"/>
                <w:lang w:val="vi-VN"/>
              </w:rPr>
              <w:t>1.1.3.</w:t>
            </w:r>
          </w:p>
        </w:tc>
        <w:tc>
          <w:tcPr>
            <w:tcW w:w="4494" w:type="pct"/>
            <w:vAlign w:val="center"/>
          </w:tcPr>
          <w:p w14:paraId="0CD436BC"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Áp dụng được kiến thức cơ bản về môi trường, dân số, giáo dục thể chất, y tế học đường vào các hoạt động phát triển thể chất, xã hội và tinh thần cho học sinh tiểu học</w:t>
            </w:r>
          </w:p>
        </w:tc>
      </w:tr>
      <w:tr w:rsidR="0024031A" w:rsidRPr="00EE1C1C" w14:paraId="10E677F0" w14:textId="77777777" w:rsidTr="00320187">
        <w:trPr>
          <w:trHeight w:val="737"/>
        </w:trPr>
        <w:tc>
          <w:tcPr>
            <w:tcW w:w="506" w:type="pct"/>
            <w:vAlign w:val="center"/>
          </w:tcPr>
          <w:p w14:paraId="113E1641" w14:textId="24FC6D0B" w:rsidR="0024031A" w:rsidRPr="00EE1C1C" w:rsidRDefault="0024031A" w:rsidP="000033CD">
            <w:pPr>
              <w:spacing w:after="0" w:line="312" w:lineRule="auto"/>
              <w:rPr>
                <w:b/>
                <w:bCs/>
                <w:sz w:val="26"/>
                <w:szCs w:val="26"/>
              </w:rPr>
            </w:pPr>
            <w:r w:rsidRPr="00EE1C1C">
              <w:rPr>
                <w:b/>
                <w:bCs/>
                <w:sz w:val="26"/>
                <w:szCs w:val="26"/>
              </w:rPr>
              <w:t>CĐR 1.2</w:t>
            </w:r>
          </w:p>
        </w:tc>
        <w:tc>
          <w:tcPr>
            <w:tcW w:w="4494" w:type="pct"/>
            <w:vAlign w:val="center"/>
          </w:tcPr>
          <w:p w14:paraId="15E86E91" w14:textId="77777777" w:rsidR="0024031A" w:rsidRPr="00EE1C1C" w:rsidRDefault="0024031A" w:rsidP="000033CD">
            <w:pPr>
              <w:spacing w:after="0" w:line="312" w:lineRule="auto"/>
              <w:rPr>
                <w:b/>
                <w:bCs/>
                <w:sz w:val="26"/>
                <w:szCs w:val="26"/>
                <w:lang w:val="vi-VN"/>
              </w:rPr>
            </w:pPr>
            <w:r w:rsidRPr="00EE1C1C">
              <w:rPr>
                <w:b/>
                <w:bCs/>
                <w:sz w:val="26"/>
                <w:szCs w:val="26"/>
                <w:lang w:val="vi-VN"/>
              </w:rPr>
              <w:t>Vận dụng linh hoạt những kiến thức nghiệp vụ cốt lõi về khoa học giáo dục, toán học, khoa học và công nghệ cũng như năng lực (ICT) vào hoạt động nghề nghiệp và phát triển chuyên môn.</w:t>
            </w:r>
          </w:p>
        </w:tc>
      </w:tr>
      <w:tr w:rsidR="0024031A" w:rsidRPr="00EE1C1C" w14:paraId="6FC35DF7" w14:textId="77777777" w:rsidTr="00320187">
        <w:trPr>
          <w:trHeight w:val="737"/>
        </w:trPr>
        <w:tc>
          <w:tcPr>
            <w:tcW w:w="506" w:type="pct"/>
            <w:vAlign w:val="center"/>
          </w:tcPr>
          <w:p w14:paraId="7493DBB2" w14:textId="77777777" w:rsidR="0024031A" w:rsidRPr="00EE1C1C" w:rsidRDefault="0024031A" w:rsidP="000033CD">
            <w:pPr>
              <w:spacing w:after="0" w:line="312" w:lineRule="auto"/>
              <w:rPr>
                <w:sz w:val="26"/>
                <w:szCs w:val="26"/>
              </w:rPr>
            </w:pPr>
            <w:r w:rsidRPr="00EE1C1C">
              <w:rPr>
                <w:sz w:val="26"/>
                <w:szCs w:val="26"/>
              </w:rPr>
              <w:t>1.2.1.</w:t>
            </w:r>
          </w:p>
        </w:tc>
        <w:tc>
          <w:tcPr>
            <w:tcW w:w="4494" w:type="pct"/>
            <w:vAlign w:val="center"/>
          </w:tcPr>
          <w:p w14:paraId="67602DA1" w14:textId="77777777" w:rsidR="0024031A" w:rsidRPr="00EE1C1C" w:rsidRDefault="0024031A" w:rsidP="000033CD">
            <w:pPr>
              <w:spacing w:after="0" w:line="312" w:lineRule="auto"/>
              <w:rPr>
                <w:sz w:val="26"/>
                <w:szCs w:val="26"/>
              </w:rPr>
            </w:pPr>
            <w:r w:rsidRPr="00EE1C1C">
              <w:rPr>
                <w:color w:val="000000" w:themeColor="text1"/>
                <w:sz w:val="26"/>
                <w:szCs w:val="26"/>
                <w:lang w:val="vi-VN"/>
              </w:rPr>
              <w:t>Vận dụng được kiến thức nền tảng và chuyên sâu của khoa học tâm lý - giáo dục vào tìm hiểu học sinh tiểu học và xây dựng môi trường giáo dục tích cực</w:t>
            </w:r>
          </w:p>
        </w:tc>
      </w:tr>
      <w:tr w:rsidR="0024031A" w:rsidRPr="00EE1C1C" w14:paraId="10A7F909" w14:textId="77777777" w:rsidTr="00320187">
        <w:trPr>
          <w:trHeight w:val="737"/>
        </w:trPr>
        <w:tc>
          <w:tcPr>
            <w:tcW w:w="506" w:type="pct"/>
            <w:vAlign w:val="center"/>
          </w:tcPr>
          <w:p w14:paraId="34F8BCD3" w14:textId="77777777" w:rsidR="0024031A" w:rsidRPr="00EE1C1C" w:rsidRDefault="0024031A" w:rsidP="000033CD">
            <w:pPr>
              <w:spacing w:after="0" w:line="312" w:lineRule="auto"/>
              <w:rPr>
                <w:sz w:val="26"/>
                <w:szCs w:val="26"/>
              </w:rPr>
            </w:pPr>
            <w:r w:rsidRPr="00EE1C1C">
              <w:rPr>
                <w:sz w:val="26"/>
                <w:szCs w:val="26"/>
              </w:rPr>
              <w:t>1.2.2.</w:t>
            </w:r>
          </w:p>
        </w:tc>
        <w:tc>
          <w:tcPr>
            <w:tcW w:w="4494" w:type="pct"/>
            <w:vAlign w:val="center"/>
          </w:tcPr>
          <w:p w14:paraId="4570BA4D" w14:textId="77777777" w:rsidR="0024031A" w:rsidRPr="00EE1C1C" w:rsidRDefault="0024031A" w:rsidP="000033CD">
            <w:pPr>
              <w:spacing w:after="0" w:line="312" w:lineRule="auto"/>
              <w:rPr>
                <w:sz w:val="26"/>
                <w:szCs w:val="26"/>
              </w:rPr>
            </w:pPr>
            <w:r w:rsidRPr="00EE1C1C">
              <w:rPr>
                <w:color w:val="000000" w:themeColor="text1"/>
                <w:sz w:val="26"/>
                <w:szCs w:val="26"/>
                <w:lang w:val="vi-VN"/>
              </w:rPr>
              <w:t>Vận dụng được kiến thức lí thuyết về lí luận dạy học và giáo dục hiện đại vào các hoạt động dạy học, giáo dục và đánh giá học sinh tiểu học</w:t>
            </w:r>
          </w:p>
        </w:tc>
      </w:tr>
      <w:tr w:rsidR="0024031A" w:rsidRPr="00EE1C1C" w14:paraId="49C10162" w14:textId="77777777" w:rsidTr="00320187">
        <w:trPr>
          <w:trHeight w:val="737"/>
        </w:trPr>
        <w:tc>
          <w:tcPr>
            <w:tcW w:w="506" w:type="pct"/>
            <w:vAlign w:val="center"/>
          </w:tcPr>
          <w:p w14:paraId="170998AD"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1.2.3.</w:t>
            </w:r>
          </w:p>
        </w:tc>
        <w:tc>
          <w:tcPr>
            <w:tcW w:w="4494" w:type="pct"/>
            <w:vAlign w:val="center"/>
          </w:tcPr>
          <w:p w14:paraId="6632E67C"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Vận dụng được kiến thức về toán học, khoa học tự nhiên-xã hội, và công nghệ vào hoạt động dạy học, giáo dục và đánh giá học sinh tiểu học, đồng thời tự phát triển nghề nghiệp;</w:t>
            </w:r>
          </w:p>
        </w:tc>
      </w:tr>
      <w:tr w:rsidR="0024031A" w:rsidRPr="00EE1C1C" w14:paraId="657F5033" w14:textId="77777777" w:rsidTr="00320187">
        <w:trPr>
          <w:trHeight w:val="737"/>
        </w:trPr>
        <w:tc>
          <w:tcPr>
            <w:tcW w:w="506" w:type="pct"/>
            <w:vAlign w:val="center"/>
          </w:tcPr>
          <w:p w14:paraId="0C5EDA61" w14:textId="77777777" w:rsidR="0024031A" w:rsidRPr="00EE1C1C" w:rsidRDefault="0024031A" w:rsidP="000033CD">
            <w:pPr>
              <w:spacing w:after="0" w:line="312" w:lineRule="auto"/>
              <w:rPr>
                <w:sz w:val="26"/>
                <w:szCs w:val="26"/>
                <w:lang w:val="vi-VN"/>
              </w:rPr>
            </w:pPr>
            <w:r w:rsidRPr="00EE1C1C">
              <w:rPr>
                <w:sz w:val="26"/>
                <w:szCs w:val="26"/>
                <w:lang w:val="vi-VN"/>
              </w:rPr>
              <w:t>1.2.4.</w:t>
            </w:r>
          </w:p>
        </w:tc>
        <w:tc>
          <w:tcPr>
            <w:tcW w:w="4494" w:type="pct"/>
            <w:vAlign w:val="center"/>
          </w:tcPr>
          <w:p w14:paraId="2DEC838C" w14:textId="77777777" w:rsidR="0024031A" w:rsidRPr="00EE1C1C" w:rsidRDefault="0024031A" w:rsidP="000033CD">
            <w:pPr>
              <w:spacing w:after="0" w:line="312" w:lineRule="auto"/>
              <w:rPr>
                <w:sz w:val="26"/>
                <w:szCs w:val="26"/>
                <w:lang w:val="vi-VN"/>
              </w:rPr>
            </w:pPr>
            <w:r w:rsidRPr="00EE1C1C">
              <w:rPr>
                <w:color w:val="000000" w:themeColor="text1"/>
                <w:sz w:val="26"/>
                <w:szCs w:val="26"/>
                <w:lang w:val="vi-VN"/>
              </w:rPr>
              <w:t>Sử dụng được công nghệ thông tin và giao tiếp (ICT) trong giáo dục và dạy học để mở rộng các cơ hội phát triển phẩm chất, năng lực học sinh tiểu học, và tự phát triển nghề nghiệp;</w:t>
            </w:r>
          </w:p>
        </w:tc>
      </w:tr>
      <w:tr w:rsidR="0024031A" w:rsidRPr="00EE1C1C" w14:paraId="4BF033AE" w14:textId="77777777" w:rsidTr="00320187">
        <w:trPr>
          <w:trHeight w:val="737"/>
        </w:trPr>
        <w:tc>
          <w:tcPr>
            <w:tcW w:w="506" w:type="pct"/>
            <w:vAlign w:val="center"/>
          </w:tcPr>
          <w:p w14:paraId="60349329" w14:textId="77777777" w:rsidR="0024031A" w:rsidRPr="00EE1C1C" w:rsidRDefault="0024031A" w:rsidP="000033CD">
            <w:pPr>
              <w:spacing w:after="0" w:line="312" w:lineRule="auto"/>
              <w:rPr>
                <w:b/>
                <w:bCs/>
                <w:sz w:val="26"/>
                <w:szCs w:val="26"/>
              </w:rPr>
            </w:pPr>
            <w:r w:rsidRPr="00EE1C1C">
              <w:rPr>
                <w:b/>
                <w:bCs/>
                <w:sz w:val="26"/>
                <w:szCs w:val="26"/>
              </w:rPr>
              <w:lastRenderedPageBreak/>
              <w:t>CĐR 1.3</w:t>
            </w:r>
            <w:r w:rsidRPr="00EE1C1C">
              <w:rPr>
                <w:b/>
                <w:bCs/>
                <w:sz w:val="26"/>
                <w:szCs w:val="26"/>
                <w:lang w:val="vi-VN"/>
              </w:rPr>
              <w:t>.</w:t>
            </w:r>
          </w:p>
        </w:tc>
        <w:tc>
          <w:tcPr>
            <w:tcW w:w="4494" w:type="pct"/>
            <w:vAlign w:val="center"/>
          </w:tcPr>
          <w:p w14:paraId="5BFE758B" w14:textId="77777777" w:rsidR="0024031A" w:rsidRPr="00EE1C1C" w:rsidRDefault="0024031A" w:rsidP="000033CD">
            <w:pPr>
              <w:spacing w:after="0" w:line="312" w:lineRule="auto"/>
              <w:rPr>
                <w:b/>
                <w:bCs/>
                <w:sz w:val="26"/>
                <w:szCs w:val="26"/>
                <w:lang w:val="vi-VN"/>
              </w:rPr>
            </w:pPr>
            <w:r w:rsidRPr="00EE1C1C">
              <w:rPr>
                <w:b/>
                <w:bCs/>
                <w:sz w:val="26"/>
                <w:szCs w:val="26"/>
                <w:lang w:val="vi-VN"/>
              </w:rPr>
              <w:t>Vận dụng thành thạo kiến thức chuyên môn về chương trình giáo dục tiểu học hiện hành và kiến thức thực tiễn về phương pháp, phương tiện dạy học các môn học vào các hoạt động dạy học và giáo dục</w:t>
            </w:r>
          </w:p>
        </w:tc>
      </w:tr>
      <w:tr w:rsidR="0024031A" w:rsidRPr="00EE1C1C" w14:paraId="4205840A" w14:textId="77777777" w:rsidTr="00320187">
        <w:trPr>
          <w:trHeight w:val="737"/>
        </w:trPr>
        <w:tc>
          <w:tcPr>
            <w:tcW w:w="506" w:type="pct"/>
            <w:vAlign w:val="center"/>
          </w:tcPr>
          <w:p w14:paraId="58FB8069" w14:textId="77777777" w:rsidR="0024031A" w:rsidRPr="00EE1C1C" w:rsidRDefault="0024031A" w:rsidP="000033CD">
            <w:pPr>
              <w:spacing w:after="0" w:line="312" w:lineRule="auto"/>
              <w:rPr>
                <w:sz w:val="26"/>
                <w:szCs w:val="26"/>
                <w:lang w:val="vi-VN"/>
              </w:rPr>
            </w:pPr>
            <w:r w:rsidRPr="00EE1C1C">
              <w:rPr>
                <w:sz w:val="26"/>
                <w:szCs w:val="26"/>
                <w:lang w:val="vi-VN"/>
              </w:rPr>
              <w:t>1.3.1.</w:t>
            </w:r>
          </w:p>
        </w:tc>
        <w:tc>
          <w:tcPr>
            <w:tcW w:w="4494" w:type="pct"/>
            <w:vAlign w:val="center"/>
          </w:tcPr>
          <w:p w14:paraId="437A330E"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Vận dụng được kiến thức toán học và các chiến lược dạy học toán để phát triển năng lực toán học cho học sinh tiểu học</w:t>
            </w:r>
          </w:p>
        </w:tc>
      </w:tr>
      <w:tr w:rsidR="0024031A" w:rsidRPr="00EE1C1C" w14:paraId="3F1F109A" w14:textId="77777777" w:rsidTr="00320187">
        <w:trPr>
          <w:trHeight w:val="737"/>
        </w:trPr>
        <w:tc>
          <w:tcPr>
            <w:tcW w:w="506" w:type="pct"/>
            <w:vAlign w:val="center"/>
          </w:tcPr>
          <w:p w14:paraId="68A7594F" w14:textId="77777777" w:rsidR="0024031A" w:rsidRPr="00EE1C1C" w:rsidRDefault="0024031A" w:rsidP="000033CD">
            <w:pPr>
              <w:spacing w:after="0" w:line="312" w:lineRule="auto"/>
              <w:rPr>
                <w:sz w:val="26"/>
                <w:szCs w:val="26"/>
              </w:rPr>
            </w:pPr>
            <w:r w:rsidRPr="00EE1C1C">
              <w:rPr>
                <w:sz w:val="26"/>
                <w:szCs w:val="26"/>
                <w:lang w:val="vi-VN"/>
              </w:rPr>
              <w:t>1.3.2.</w:t>
            </w:r>
          </w:p>
        </w:tc>
        <w:tc>
          <w:tcPr>
            <w:tcW w:w="4494" w:type="pct"/>
            <w:vAlign w:val="center"/>
          </w:tcPr>
          <w:p w14:paraId="771A1831" w14:textId="77777777" w:rsidR="0024031A" w:rsidRPr="00EE1C1C" w:rsidRDefault="0024031A" w:rsidP="000033CD">
            <w:pPr>
              <w:spacing w:after="0" w:line="312" w:lineRule="auto"/>
              <w:rPr>
                <w:sz w:val="26"/>
                <w:szCs w:val="26"/>
                <w:lang w:val="vi-VN"/>
              </w:rPr>
            </w:pPr>
            <w:r w:rsidRPr="00EE1C1C">
              <w:rPr>
                <w:color w:val="000000" w:themeColor="text1"/>
                <w:sz w:val="26"/>
                <w:szCs w:val="26"/>
                <w:lang w:val="vi-VN"/>
              </w:rPr>
              <w:t>Vận dụng được kiến thức ngữ văn và các chiến lược dạy học ngữ văn để phát triển phẩm chất, năng lực ngôn ngữ cho học sinh tiểu học</w:t>
            </w:r>
          </w:p>
        </w:tc>
      </w:tr>
      <w:tr w:rsidR="0024031A" w:rsidRPr="00EE1C1C" w14:paraId="1BC53F23" w14:textId="77777777" w:rsidTr="00320187">
        <w:trPr>
          <w:trHeight w:val="737"/>
        </w:trPr>
        <w:tc>
          <w:tcPr>
            <w:tcW w:w="506" w:type="pct"/>
            <w:vAlign w:val="center"/>
          </w:tcPr>
          <w:p w14:paraId="25CCC714" w14:textId="77777777" w:rsidR="0024031A" w:rsidRPr="00EE1C1C" w:rsidRDefault="0024031A" w:rsidP="000033CD">
            <w:pPr>
              <w:spacing w:after="0" w:line="312" w:lineRule="auto"/>
              <w:rPr>
                <w:sz w:val="26"/>
                <w:szCs w:val="26"/>
              </w:rPr>
            </w:pPr>
            <w:r w:rsidRPr="00EE1C1C">
              <w:rPr>
                <w:sz w:val="26"/>
                <w:szCs w:val="26"/>
              </w:rPr>
              <w:t>1.3.</w:t>
            </w:r>
            <w:r w:rsidRPr="00EE1C1C">
              <w:rPr>
                <w:sz w:val="26"/>
                <w:szCs w:val="26"/>
                <w:lang w:val="vi-VN"/>
              </w:rPr>
              <w:t>3</w:t>
            </w:r>
            <w:r w:rsidRPr="00EE1C1C">
              <w:rPr>
                <w:sz w:val="26"/>
                <w:szCs w:val="26"/>
              </w:rPr>
              <w:t>.</w:t>
            </w:r>
          </w:p>
        </w:tc>
        <w:tc>
          <w:tcPr>
            <w:tcW w:w="4494" w:type="pct"/>
            <w:vAlign w:val="center"/>
          </w:tcPr>
          <w:p w14:paraId="3BFE09A8"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Vận dụng được kiến thức khoa học tự nhiên – xã hội và các chiến lược dạy học tự nhiên-xã hội để phát triển phẩm chất, năng lực tìm hiểu về tự nhiên và xã hội cho học sinh tiểu học</w:t>
            </w:r>
          </w:p>
        </w:tc>
      </w:tr>
      <w:tr w:rsidR="0024031A" w:rsidRPr="00EE1C1C" w14:paraId="506DAC8F" w14:textId="77777777" w:rsidTr="00320187">
        <w:trPr>
          <w:trHeight w:val="737"/>
        </w:trPr>
        <w:tc>
          <w:tcPr>
            <w:tcW w:w="506" w:type="pct"/>
            <w:vAlign w:val="center"/>
          </w:tcPr>
          <w:p w14:paraId="7913D1AA"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1.3.4.</w:t>
            </w:r>
          </w:p>
        </w:tc>
        <w:tc>
          <w:tcPr>
            <w:tcW w:w="4494" w:type="pct"/>
            <w:vAlign w:val="center"/>
          </w:tcPr>
          <w:p w14:paraId="085F708E" w14:textId="77777777" w:rsidR="0024031A" w:rsidRPr="00EE1C1C" w:rsidRDefault="0024031A" w:rsidP="000033CD">
            <w:pPr>
              <w:spacing w:after="0" w:line="312" w:lineRule="auto"/>
              <w:rPr>
                <w:sz w:val="26"/>
                <w:szCs w:val="26"/>
                <w:lang w:val="vi-VN"/>
              </w:rPr>
            </w:pPr>
            <w:r w:rsidRPr="00EE1C1C">
              <w:rPr>
                <w:color w:val="000000" w:themeColor="text1"/>
                <w:sz w:val="26"/>
                <w:szCs w:val="26"/>
                <w:lang w:val="vi-VN"/>
              </w:rPr>
              <w:t>Vận dụng được kiến thức thuộc lĩnh vực nghệ thuật, công nghệ và các chiến lược dạy học tương ứng để phát triển các phẩm chất, năng lực cho học sinh tiểu học</w:t>
            </w:r>
          </w:p>
        </w:tc>
      </w:tr>
      <w:tr w:rsidR="000B03B0" w:rsidRPr="00EE1C1C" w14:paraId="161C56F9" w14:textId="77777777" w:rsidTr="00320187">
        <w:tblPrEx>
          <w:jc w:val="center"/>
        </w:tblPrEx>
        <w:trPr>
          <w:trHeight w:val="737"/>
          <w:jc w:val="center"/>
        </w:trPr>
        <w:tc>
          <w:tcPr>
            <w:tcW w:w="5000" w:type="pct"/>
            <w:gridSpan w:val="2"/>
            <w:vAlign w:val="center"/>
          </w:tcPr>
          <w:p w14:paraId="01AAF241" w14:textId="77777777" w:rsidR="000B03B0" w:rsidRPr="00EE1C1C" w:rsidRDefault="000B03B0" w:rsidP="000033CD">
            <w:pPr>
              <w:tabs>
                <w:tab w:val="left" w:pos="426"/>
              </w:tabs>
              <w:snapToGrid w:val="0"/>
              <w:spacing w:after="0" w:line="312" w:lineRule="auto"/>
              <w:contextualSpacing/>
              <w:jc w:val="center"/>
              <w:rPr>
                <w:rFonts w:eastAsia="Times New Roman"/>
                <w:b/>
                <w:sz w:val="26"/>
                <w:szCs w:val="26"/>
              </w:rPr>
            </w:pPr>
            <w:r w:rsidRPr="00EE1C1C">
              <w:rPr>
                <w:rFonts w:eastAsia="Times New Roman"/>
                <w:b/>
                <w:bCs/>
                <w:sz w:val="26"/>
                <w:szCs w:val="26"/>
              </w:rPr>
              <w:t>NHÓM</w:t>
            </w:r>
            <w:r w:rsidRPr="00EE1C1C">
              <w:rPr>
                <w:rFonts w:eastAsia="Times New Roman"/>
                <w:b/>
                <w:bCs/>
                <w:sz w:val="26"/>
                <w:szCs w:val="26"/>
                <w:lang w:val="vi-VN"/>
              </w:rPr>
              <w:t xml:space="preserve"> 2. </w:t>
            </w:r>
            <w:r w:rsidRPr="00EE1C1C">
              <w:rPr>
                <w:rFonts w:eastAsia="Times New Roman"/>
                <w:b/>
                <w:bCs/>
                <w:sz w:val="26"/>
                <w:szCs w:val="26"/>
              </w:rPr>
              <w:t>NĂNG</w:t>
            </w:r>
            <w:r w:rsidRPr="00EE1C1C">
              <w:rPr>
                <w:rFonts w:eastAsia="Times New Roman"/>
                <w:b/>
                <w:bCs/>
                <w:sz w:val="26"/>
                <w:szCs w:val="26"/>
                <w:lang w:val="vi-VN"/>
              </w:rPr>
              <w:t xml:space="preserve"> LỰC, </w:t>
            </w:r>
            <w:r w:rsidRPr="00EE1C1C">
              <w:rPr>
                <w:rFonts w:eastAsia="Times New Roman"/>
                <w:b/>
                <w:bCs/>
                <w:sz w:val="26"/>
                <w:szCs w:val="26"/>
              </w:rPr>
              <w:t>PHẨM CHẤT CÁ NHÂN VÀ NGHỀ NGHIỆP</w:t>
            </w:r>
          </w:p>
        </w:tc>
      </w:tr>
      <w:tr w:rsidR="0024031A" w:rsidRPr="00EE1C1C" w14:paraId="61E73831" w14:textId="77777777" w:rsidTr="00320187">
        <w:tblPrEx>
          <w:jc w:val="center"/>
        </w:tblPrEx>
        <w:trPr>
          <w:trHeight w:val="737"/>
          <w:jc w:val="center"/>
        </w:trPr>
        <w:tc>
          <w:tcPr>
            <w:tcW w:w="506" w:type="pct"/>
            <w:vAlign w:val="center"/>
          </w:tcPr>
          <w:p w14:paraId="58413A24"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rPr>
            </w:pPr>
            <w:r w:rsidRPr="00EE1C1C">
              <w:rPr>
                <w:b/>
                <w:color w:val="000000" w:themeColor="text1"/>
                <w:sz w:val="26"/>
                <w:szCs w:val="26"/>
                <w:lang w:val="vi-VN"/>
              </w:rPr>
              <w:t>CĐR 2.1.</w:t>
            </w:r>
          </w:p>
        </w:tc>
        <w:tc>
          <w:tcPr>
            <w:tcW w:w="4494" w:type="pct"/>
            <w:vAlign w:val="center"/>
          </w:tcPr>
          <w:p w14:paraId="596063F3" w14:textId="77777777" w:rsidR="0024031A" w:rsidRPr="00EE1C1C" w:rsidRDefault="0024031A" w:rsidP="000033CD">
            <w:pPr>
              <w:spacing w:after="0" w:line="312" w:lineRule="auto"/>
              <w:rPr>
                <w:b/>
                <w:sz w:val="26"/>
                <w:szCs w:val="26"/>
                <w:lang w:val="vi-VN"/>
              </w:rPr>
            </w:pPr>
            <w:r w:rsidRPr="00EE1C1C">
              <w:rPr>
                <w:b/>
                <w:sz w:val="26"/>
                <w:szCs w:val="26"/>
                <w:lang w:val="vi-VN"/>
              </w:rPr>
              <w:t>Thể hiện được trách nhiệm công dân và phẩm chất chuẩn mực của một nhà giáo dục</w:t>
            </w:r>
          </w:p>
        </w:tc>
      </w:tr>
      <w:tr w:rsidR="0024031A" w:rsidRPr="00EE1C1C" w14:paraId="06FA9B6F" w14:textId="77777777" w:rsidTr="00320187">
        <w:tblPrEx>
          <w:jc w:val="center"/>
        </w:tblPrEx>
        <w:trPr>
          <w:trHeight w:val="737"/>
          <w:jc w:val="center"/>
        </w:trPr>
        <w:tc>
          <w:tcPr>
            <w:tcW w:w="506" w:type="pct"/>
            <w:vAlign w:val="center"/>
          </w:tcPr>
          <w:p w14:paraId="7E63A49C"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2.1.1</w:t>
            </w:r>
          </w:p>
        </w:tc>
        <w:tc>
          <w:tcPr>
            <w:tcW w:w="4494" w:type="pct"/>
            <w:vAlign w:val="center"/>
          </w:tcPr>
          <w:p w14:paraId="4FAEFBB1"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Có phẩm chất chính trị, có trách nhiệm công dân và dành sự quan tâm đặc biệt đến sự phát triển của thế hệ trẻ;</w:t>
            </w:r>
          </w:p>
        </w:tc>
      </w:tr>
      <w:tr w:rsidR="0024031A" w:rsidRPr="00EE1C1C" w14:paraId="00758890" w14:textId="77777777" w:rsidTr="00320187">
        <w:tblPrEx>
          <w:jc w:val="center"/>
        </w:tblPrEx>
        <w:trPr>
          <w:trHeight w:val="737"/>
          <w:jc w:val="center"/>
        </w:trPr>
        <w:tc>
          <w:tcPr>
            <w:tcW w:w="506" w:type="pct"/>
            <w:vAlign w:val="center"/>
          </w:tcPr>
          <w:p w14:paraId="5729948A"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2.1.2</w:t>
            </w:r>
          </w:p>
        </w:tc>
        <w:tc>
          <w:tcPr>
            <w:tcW w:w="4494" w:type="pct"/>
            <w:vAlign w:val="center"/>
          </w:tcPr>
          <w:p w14:paraId="71345A35"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 xml:space="preserve">Thể hiện cách hành xử chuyên nghiệp, có đạo đức và phong cách chuẩn mực của một nhà giáo dục. </w:t>
            </w:r>
          </w:p>
        </w:tc>
      </w:tr>
      <w:tr w:rsidR="0024031A" w:rsidRPr="00EE1C1C" w14:paraId="5597678E" w14:textId="77777777" w:rsidTr="00320187">
        <w:tblPrEx>
          <w:jc w:val="center"/>
        </w:tblPrEx>
        <w:trPr>
          <w:trHeight w:val="737"/>
          <w:jc w:val="center"/>
        </w:trPr>
        <w:tc>
          <w:tcPr>
            <w:tcW w:w="506" w:type="pct"/>
            <w:vAlign w:val="center"/>
          </w:tcPr>
          <w:p w14:paraId="38049F9B" w14:textId="7BE022D4" w:rsidR="0024031A" w:rsidRPr="00EE1C1C" w:rsidRDefault="0024031A" w:rsidP="000033CD">
            <w:pPr>
              <w:autoSpaceDE w:val="0"/>
              <w:autoSpaceDN w:val="0"/>
              <w:adjustRightInd w:val="0"/>
              <w:snapToGrid w:val="0"/>
              <w:spacing w:after="0" w:line="312" w:lineRule="auto"/>
              <w:contextualSpacing/>
              <w:rPr>
                <w:rFonts w:eastAsia="ArialMT"/>
                <w:b/>
                <w:sz w:val="26"/>
                <w:szCs w:val="26"/>
              </w:rPr>
            </w:pPr>
            <w:r w:rsidRPr="00EE1C1C">
              <w:rPr>
                <w:b/>
                <w:color w:val="000000" w:themeColor="text1"/>
                <w:sz w:val="26"/>
                <w:szCs w:val="26"/>
                <w:lang w:val="vi-VN"/>
              </w:rPr>
              <w:t>CĐR 2.2</w:t>
            </w:r>
          </w:p>
        </w:tc>
        <w:tc>
          <w:tcPr>
            <w:tcW w:w="4494" w:type="pct"/>
            <w:vAlign w:val="center"/>
          </w:tcPr>
          <w:p w14:paraId="246BC5FE" w14:textId="77777777" w:rsidR="0024031A" w:rsidRPr="00EE1C1C" w:rsidRDefault="0024031A" w:rsidP="000033CD">
            <w:pPr>
              <w:snapToGrid w:val="0"/>
              <w:spacing w:after="0" w:line="312" w:lineRule="auto"/>
              <w:contextualSpacing/>
              <w:rPr>
                <w:b/>
                <w:color w:val="000000" w:themeColor="text1"/>
                <w:sz w:val="26"/>
                <w:szCs w:val="26"/>
                <w:lang w:val="vi-VN"/>
              </w:rPr>
            </w:pPr>
            <w:r w:rsidRPr="00EE1C1C">
              <w:rPr>
                <w:b/>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r>
      <w:tr w:rsidR="0024031A" w:rsidRPr="00EE1C1C" w14:paraId="526A863E" w14:textId="77777777" w:rsidTr="00320187">
        <w:tblPrEx>
          <w:jc w:val="center"/>
        </w:tblPrEx>
        <w:trPr>
          <w:trHeight w:val="737"/>
          <w:jc w:val="center"/>
        </w:trPr>
        <w:tc>
          <w:tcPr>
            <w:tcW w:w="506" w:type="pct"/>
            <w:vAlign w:val="center"/>
          </w:tcPr>
          <w:p w14:paraId="2C6C9AF6"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2.2.1.</w:t>
            </w:r>
          </w:p>
        </w:tc>
        <w:tc>
          <w:tcPr>
            <w:tcW w:w="4494" w:type="pct"/>
            <w:vAlign w:val="center"/>
          </w:tcPr>
          <w:p w14:paraId="5D81AA2E"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Năng lực lập luận và giải quyết vấn đề giáo dục tiểu học: Sinh viên tốt nghiệp thể hiện được khả năng đề xuất và thực hiện các giải pháp nhằm giải quyết những vấn đề nảy sinh trong thực tiễn nghề nghiệp giáo dục tiểu học</w:t>
            </w:r>
          </w:p>
        </w:tc>
      </w:tr>
      <w:tr w:rsidR="0024031A" w:rsidRPr="00EE1C1C" w14:paraId="318EB5C4" w14:textId="77777777" w:rsidTr="00320187">
        <w:tblPrEx>
          <w:jc w:val="center"/>
        </w:tblPrEx>
        <w:trPr>
          <w:trHeight w:val="737"/>
          <w:jc w:val="center"/>
        </w:trPr>
        <w:tc>
          <w:tcPr>
            <w:tcW w:w="506" w:type="pct"/>
            <w:vAlign w:val="center"/>
          </w:tcPr>
          <w:p w14:paraId="5BACE910"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2.2.2.</w:t>
            </w:r>
          </w:p>
        </w:tc>
        <w:tc>
          <w:tcPr>
            <w:tcW w:w="4494" w:type="pct"/>
            <w:vAlign w:val="center"/>
          </w:tcPr>
          <w:p w14:paraId="13760446"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 xml:space="preserve">Năng lực khám phá tri thức: Sinh viên tốt nghiệp có thể hình thành – kiểm tra và bảo vệ giả thuyết do mình đề xuất; có khả năng tìm kiếm và sử dụng các tài liệu in, tài liệu điện tử phục vụ cho thực tiễn công việc   </w:t>
            </w:r>
          </w:p>
        </w:tc>
      </w:tr>
      <w:tr w:rsidR="0024031A" w:rsidRPr="00EE1C1C" w14:paraId="701631C0" w14:textId="77777777" w:rsidTr="00320187">
        <w:tblPrEx>
          <w:jc w:val="center"/>
        </w:tblPrEx>
        <w:trPr>
          <w:trHeight w:val="737"/>
          <w:jc w:val="center"/>
        </w:trPr>
        <w:tc>
          <w:tcPr>
            <w:tcW w:w="506" w:type="pct"/>
            <w:vAlign w:val="center"/>
          </w:tcPr>
          <w:p w14:paraId="4ADFECDB"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2.2.3.</w:t>
            </w:r>
          </w:p>
        </w:tc>
        <w:tc>
          <w:tcPr>
            <w:tcW w:w="4494" w:type="pct"/>
            <w:vAlign w:val="center"/>
          </w:tcPr>
          <w:p w14:paraId="0B8E606F"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Năng lực phản biện: Sinh viên tốt nghiệp có khả năng đặt câu hỏi một cách liên tục và hệ thống về công việc của mình như là một giáo viên và điều chỉnh hành động khi cần thiết</w:t>
            </w:r>
          </w:p>
        </w:tc>
      </w:tr>
      <w:tr w:rsidR="0024031A" w:rsidRPr="00EE1C1C" w14:paraId="228285A8" w14:textId="77777777" w:rsidTr="00320187">
        <w:tblPrEx>
          <w:jc w:val="center"/>
        </w:tblPrEx>
        <w:trPr>
          <w:trHeight w:val="737"/>
          <w:jc w:val="center"/>
        </w:trPr>
        <w:tc>
          <w:tcPr>
            <w:tcW w:w="506" w:type="pct"/>
            <w:vAlign w:val="center"/>
          </w:tcPr>
          <w:p w14:paraId="1E7F9221" w14:textId="60A527D5" w:rsidR="0024031A" w:rsidRPr="00EE1C1C" w:rsidRDefault="0024031A" w:rsidP="000033CD">
            <w:pPr>
              <w:autoSpaceDE w:val="0"/>
              <w:autoSpaceDN w:val="0"/>
              <w:adjustRightInd w:val="0"/>
              <w:snapToGrid w:val="0"/>
              <w:spacing w:after="0" w:line="312" w:lineRule="auto"/>
              <w:contextualSpacing/>
              <w:rPr>
                <w:rFonts w:eastAsia="ArialMT"/>
                <w:b/>
                <w:sz w:val="26"/>
                <w:szCs w:val="26"/>
              </w:rPr>
            </w:pPr>
            <w:r w:rsidRPr="00EE1C1C">
              <w:rPr>
                <w:b/>
                <w:color w:val="000000" w:themeColor="text1"/>
                <w:sz w:val="26"/>
                <w:szCs w:val="26"/>
                <w:lang w:val="vi-VN"/>
              </w:rPr>
              <w:lastRenderedPageBreak/>
              <w:t>CĐR 2.3</w:t>
            </w:r>
          </w:p>
        </w:tc>
        <w:tc>
          <w:tcPr>
            <w:tcW w:w="4494" w:type="pct"/>
            <w:vAlign w:val="center"/>
          </w:tcPr>
          <w:p w14:paraId="1F15CDBD" w14:textId="77777777" w:rsidR="0024031A" w:rsidRPr="00EE1C1C" w:rsidRDefault="0024031A" w:rsidP="000033CD">
            <w:pPr>
              <w:snapToGrid w:val="0"/>
              <w:spacing w:after="0" w:line="312" w:lineRule="auto"/>
              <w:contextualSpacing/>
              <w:rPr>
                <w:rFonts w:eastAsia="ArialMT"/>
                <w:b/>
                <w:sz w:val="26"/>
                <w:szCs w:val="26"/>
              </w:rPr>
            </w:pPr>
            <w:r w:rsidRPr="00EE1C1C">
              <w:rPr>
                <w:b/>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r>
      <w:tr w:rsidR="0024031A" w:rsidRPr="00EE1C1C" w14:paraId="02D550EE" w14:textId="77777777" w:rsidTr="00320187">
        <w:tblPrEx>
          <w:jc w:val="center"/>
        </w:tblPrEx>
        <w:trPr>
          <w:trHeight w:val="737"/>
          <w:jc w:val="center"/>
        </w:trPr>
        <w:tc>
          <w:tcPr>
            <w:tcW w:w="506" w:type="pct"/>
            <w:vAlign w:val="center"/>
          </w:tcPr>
          <w:p w14:paraId="044E4824"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2.3.1.</w:t>
            </w:r>
          </w:p>
        </w:tc>
        <w:tc>
          <w:tcPr>
            <w:tcW w:w="4494" w:type="pct"/>
            <w:vAlign w:val="center"/>
          </w:tcPr>
          <w:p w14:paraId="4A3232D7"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 xml:space="preserve">Sự kiên trì và linh hoạt: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r>
      <w:tr w:rsidR="0024031A" w:rsidRPr="00EE1C1C" w14:paraId="571A471A" w14:textId="77777777" w:rsidTr="00320187">
        <w:tblPrEx>
          <w:jc w:val="center"/>
        </w:tblPrEx>
        <w:trPr>
          <w:trHeight w:val="737"/>
          <w:jc w:val="center"/>
        </w:trPr>
        <w:tc>
          <w:tcPr>
            <w:tcW w:w="506" w:type="pct"/>
            <w:vAlign w:val="center"/>
          </w:tcPr>
          <w:p w14:paraId="4C8E6060"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2.3.2.</w:t>
            </w:r>
          </w:p>
        </w:tc>
        <w:tc>
          <w:tcPr>
            <w:tcW w:w="4494" w:type="pct"/>
            <w:vAlign w:val="center"/>
          </w:tcPr>
          <w:p w14:paraId="0D141946"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Tư duy sáng tạo: Sinh viên tốt nghiệp có khả năng tiếp cận thực tiễn giáo dục và dạy học của bản thân từ những quan điểm khác nhau để thích nghi với sự đổi mới của môi trường giáo dục</w:t>
            </w:r>
          </w:p>
        </w:tc>
      </w:tr>
      <w:tr w:rsidR="0024031A" w:rsidRPr="00EE1C1C" w14:paraId="434ADC60" w14:textId="77777777" w:rsidTr="00320187">
        <w:tblPrEx>
          <w:jc w:val="center"/>
        </w:tblPrEx>
        <w:trPr>
          <w:trHeight w:val="737"/>
          <w:jc w:val="center"/>
        </w:trPr>
        <w:tc>
          <w:tcPr>
            <w:tcW w:w="506" w:type="pct"/>
            <w:vAlign w:val="center"/>
          </w:tcPr>
          <w:p w14:paraId="2626A4E3"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2.3.3.</w:t>
            </w:r>
          </w:p>
        </w:tc>
        <w:tc>
          <w:tcPr>
            <w:tcW w:w="4494" w:type="pct"/>
            <w:vAlign w:val="center"/>
          </w:tcPr>
          <w:p w14:paraId="33905648"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 xml:space="preserve">Năng lực quản lí thời gian và nguồn lực: Sinh viên tốt nghiệp có thể xác định được tầm quan trọng, tính cấp thiết và thứ tự ưu tiên trong việc thực hiện và chấp hành các nhiệm vụ trong thực tiễn công việc </w:t>
            </w:r>
          </w:p>
        </w:tc>
      </w:tr>
      <w:tr w:rsidR="0024031A" w:rsidRPr="00EE1C1C" w14:paraId="69045E5F" w14:textId="77777777" w:rsidTr="00320187">
        <w:tblPrEx>
          <w:jc w:val="center"/>
        </w:tblPrEx>
        <w:trPr>
          <w:trHeight w:val="737"/>
          <w:jc w:val="center"/>
        </w:trPr>
        <w:tc>
          <w:tcPr>
            <w:tcW w:w="506" w:type="pct"/>
            <w:vAlign w:val="center"/>
          </w:tcPr>
          <w:p w14:paraId="29F52F02" w14:textId="5628F231" w:rsidR="0024031A" w:rsidRPr="00EE1C1C" w:rsidRDefault="0024031A" w:rsidP="000033CD">
            <w:pPr>
              <w:autoSpaceDE w:val="0"/>
              <w:autoSpaceDN w:val="0"/>
              <w:adjustRightInd w:val="0"/>
              <w:snapToGrid w:val="0"/>
              <w:spacing w:after="0" w:line="312" w:lineRule="auto"/>
              <w:contextualSpacing/>
              <w:rPr>
                <w:rFonts w:eastAsia="ArialMT"/>
                <w:b/>
                <w:sz w:val="26"/>
                <w:szCs w:val="26"/>
              </w:rPr>
            </w:pPr>
            <w:r w:rsidRPr="00EE1C1C">
              <w:rPr>
                <w:b/>
                <w:color w:val="000000" w:themeColor="text1"/>
                <w:sz w:val="26"/>
                <w:szCs w:val="26"/>
                <w:lang w:val="vi-VN"/>
              </w:rPr>
              <w:t>CĐR 2.4</w:t>
            </w:r>
          </w:p>
        </w:tc>
        <w:tc>
          <w:tcPr>
            <w:tcW w:w="4494" w:type="pct"/>
            <w:vAlign w:val="center"/>
          </w:tcPr>
          <w:p w14:paraId="3E193B4A" w14:textId="77777777" w:rsidR="0024031A" w:rsidRPr="00EE1C1C" w:rsidRDefault="0024031A" w:rsidP="000033CD">
            <w:pPr>
              <w:snapToGrid w:val="0"/>
              <w:spacing w:after="0" w:line="312" w:lineRule="auto"/>
              <w:contextualSpacing/>
              <w:rPr>
                <w:b/>
                <w:color w:val="000000" w:themeColor="text1"/>
                <w:sz w:val="26"/>
                <w:szCs w:val="26"/>
                <w:lang w:val="vi-VN"/>
              </w:rPr>
            </w:pPr>
            <w:r w:rsidRPr="00EE1C1C">
              <w:rPr>
                <w:b/>
                <w:color w:val="000000" w:themeColor="text1"/>
                <w:sz w:val="26"/>
                <w:szCs w:val="26"/>
                <w:lang w:val="vi-VN"/>
              </w:rPr>
              <w:t xml:space="preserve">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 </w:t>
            </w:r>
          </w:p>
        </w:tc>
      </w:tr>
      <w:tr w:rsidR="0024031A" w:rsidRPr="00EE1C1C" w14:paraId="2428FE91" w14:textId="77777777" w:rsidTr="00320187">
        <w:tblPrEx>
          <w:jc w:val="center"/>
        </w:tblPrEx>
        <w:trPr>
          <w:trHeight w:val="737"/>
          <w:jc w:val="center"/>
        </w:trPr>
        <w:tc>
          <w:tcPr>
            <w:tcW w:w="506" w:type="pct"/>
            <w:vAlign w:val="center"/>
          </w:tcPr>
          <w:p w14:paraId="67A55034"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2.4.1.</w:t>
            </w:r>
          </w:p>
        </w:tc>
        <w:tc>
          <w:tcPr>
            <w:tcW w:w="4494" w:type="pct"/>
            <w:vAlign w:val="center"/>
          </w:tcPr>
          <w:p w14:paraId="4C02D818"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Thể hiện được năng lực tìm hiểu người học và xây dựng môi trường giáo dục: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r>
      <w:tr w:rsidR="0024031A" w:rsidRPr="00EE1C1C" w14:paraId="7AAE2E87" w14:textId="77777777" w:rsidTr="00320187">
        <w:tblPrEx>
          <w:jc w:val="center"/>
        </w:tblPrEx>
        <w:trPr>
          <w:trHeight w:val="737"/>
          <w:jc w:val="center"/>
        </w:trPr>
        <w:tc>
          <w:tcPr>
            <w:tcW w:w="506" w:type="pct"/>
            <w:vAlign w:val="center"/>
          </w:tcPr>
          <w:p w14:paraId="53BABF17"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2.4.2.</w:t>
            </w:r>
          </w:p>
        </w:tc>
        <w:tc>
          <w:tcPr>
            <w:tcW w:w="4494" w:type="pct"/>
            <w:vAlign w:val="center"/>
          </w:tcPr>
          <w:p w14:paraId="3E41BAF5"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 xml:space="preserve">Thể hiện năng lực giáo dục học sinh tiểu học: Sinh viên tốt nghiệp có thể thiết kế, tổ chức và thực hiện hoạt động giáo dục một cách hiệu quả và phù hợp với bối cảnh thực tiễn nhằm phát triển các phẩm chất, năng lực học sinh tiểu học </w:t>
            </w:r>
          </w:p>
        </w:tc>
      </w:tr>
      <w:tr w:rsidR="0024031A" w:rsidRPr="00EE1C1C" w14:paraId="215B4932" w14:textId="77777777" w:rsidTr="00320187">
        <w:tblPrEx>
          <w:jc w:val="center"/>
        </w:tblPrEx>
        <w:trPr>
          <w:trHeight w:val="737"/>
          <w:jc w:val="center"/>
        </w:trPr>
        <w:tc>
          <w:tcPr>
            <w:tcW w:w="506" w:type="pct"/>
            <w:vAlign w:val="center"/>
          </w:tcPr>
          <w:p w14:paraId="073BF5F8"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2.4.3.</w:t>
            </w:r>
          </w:p>
        </w:tc>
        <w:tc>
          <w:tcPr>
            <w:tcW w:w="4494" w:type="pct"/>
            <w:vAlign w:val="center"/>
          </w:tcPr>
          <w:p w14:paraId="2257E790"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 xml:space="preserve">Thể hiện năng lực dạy học các môn học ở tiểu học: Sinh viên tốt nghiệp có thể nghiên cứu, thiết kế và tổ chức thực hiện thành thạo và hiệu quả hoạt động dạy học cũng như có khả năng phát triển chương trình các môn học ở tiểu học </w:t>
            </w:r>
          </w:p>
        </w:tc>
      </w:tr>
      <w:tr w:rsidR="0024031A" w:rsidRPr="00EE1C1C" w14:paraId="6B42B62C" w14:textId="77777777" w:rsidTr="00320187">
        <w:tblPrEx>
          <w:jc w:val="center"/>
        </w:tblPrEx>
        <w:trPr>
          <w:trHeight w:val="737"/>
          <w:jc w:val="center"/>
        </w:trPr>
        <w:tc>
          <w:tcPr>
            <w:tcW w:w="506" w:type="pct"/>
            <w:vAlign w:val="center"/>
          </w:tcPr>
          <w:p w14:paraId="4613BA63"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t>2.4.4</w:t>
            </w:r>
          </w:p>
        </w:tc>
        <w:tc>
          <w:tcPr>
            <w:tcW w:w="4494" w:type="pct"/>
            <w:vAlign w:val="center"/>
          </w:tcPr>
          <w:p w14:paraId="7DE23CC8"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Thể hiện năng lực đánh giá học sinh tiểu học: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r>
      <w:tr w:rsidR="0024031A" w:rsidRPr="00EE1C1C" w14:paraId="1176D5FF" w14:textId="77777777" w:rsidTr="00320187">
        <w:tblPrEx>
          <w:jc w:val="center"/>
        </w:tblPrEx>
        <w:trPr>
          <w:trHeight w:val="737"/>
          <w:jc w:val="center"/>
        </w:trPr>
        <w:tc>
          <w:tcPr>
            <w:tcW w:w="506" w:type="pct"/>
            <w:vAlign w:val="center"/>
          </w:tcPr>
          <w:p w14:paraId="79539703" w14:textId="77777777" w:rsidR="0024031A" w:rsidRPr="00EE1C1C" w:rsidRDefault="0024031A" w:rsidP="000033CD">
            <w:pPr>
              <w:autoSpaceDE w:val="0"/>
              <w:autoSpaceDN w:val="0"/>
              <w:adjustRightInd w:val="0"/>
              <w:snapToGrid w:val="0"/>
              <w:spacing w:after="0" w:line="312" w:lineRule="auto"/>
              <w:contextualSpacing/>
              <w:rPr>
                <w:color w:val="000000" w:themeColor="text1"/>
                <w:sz w:val="26"/>
                <w:szCs w:val="26"/>
                <w:lang w:val="vi-VN"/>
              </w:rPr>
            </w:pPr>
            <w:r w:rsidRPr="00EE1C1C">
              <w:rPr>
                <w:color w:val="000000" w:themeColor="text1"/>
                <w:sz w:val="26"/>
                <w:szCs w:val="26"/>
                <w:lang w:val="vi-VN"/>
              </w:rPr>
              <w:lastRenderedPageBreak/>
              <w:t>2.4.5</w:t>
            </w:r>
          </w:p>
        </w:tc>
        <w:tc>
          <w:tcPr>
            <w:tcW w:w="4494" w:type="pct"/>
            <w:vAlign w:val="center"/>
          </w:tcPr>
          <w:p w14:paraId="16D556FD" w14:textId="77777777" w:rsidR="0024031A" w:rsidRPr="00EE1C1C" w:rsidRDefault="0024031A" w:rsidP="000033CD">
            <w:pPr>
              <w:snapToGrid w:val="0"/>
              <w:spacing w:after="0" w:line="312" w:lineRule="auto"/>
              <w:contextualSpacing/>
              <w:rPr>
                <w:color w:val="000000" w:themeColor="text1"/>
                <w:sz w:val="26"/>
                <w:szCs w:val="26"/>
                <w:lang w:val="vi-VN"/>
              </w:rPr>
            </w:pPr>
            <w:r w:rsidRPr="00EE1C1C">
              <w:rPr>
                <w:color w:val="000000" w:themeColor="text1"/>
                <w:sz w:val="26"/>
                <w:szCs w:val="26"/>
                <w:lang w:val="vi-VN"/>
              </w:rPr>
              <w:t>Thể hiện năng lực thích ứng với sự phát triển nghề nghiệp: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r>
      <w:tr w:rsidR="000B03B0" w:rsidRPr="00EE1C1C" w14:paraId="12074DF0" w14:textId="77777777" w:rsidTr="00320187">
        <w:tblPrEx>
          <w:jc w:val="center"/>
        </w:tblPrEx>
        <w:trPr>
          <w:trHeight w:val="737"/>
          <w:jc w:val="center"/>
        </w:trPr>
        <w:tc>
          <w:tcPr>
            <w:tcW w:w="5000" w:type="pct"/>
            <w:gridSpan w:val="2"/>
            <w:vAlign w:val="center"/>
          </w:tcPr>
          <w:p w14:paraId="662E1C79" w14:textId="77777777" w:rsidR="000B03B0" w:rsidRPr="00EE1C1C" w:rsidRDefault="000B03B0" w:rsidP="000033CD">
            <w:pPr>
              <w:tabs>
                <w:tab w:val="left" w:pos="426"/>
              </w:tabs>
              <w:snapToGrid w:val="0"/>
              <w:spacing w:after="0" w:line="312" w:lineRule="auto"/>
              <w:contextualSpacing/>
              <w:jc w:val="center"/>
              <w:rPr>
                <w:rFonts w:eastAsia="Times New Roman"/>
                <w:b/>
                <w:sz w:val="26"/>
                <w:szCs w:val="26"/>
                <w:lang w:val="vi-VN"/>
              </w:rPr>
            </w:pPr>
            <w:r w:rsidRPr="00EE1C1C">
              <w:rPr>
                <w:rFonts w:eastAsia="Times New Roman"/>
                <w:b/>
                <w:bCs/>
                <w:sz w:val="26"/>
                <w:szCs w:val="26"/>
              </w:rPr>
              <w:t>NHÓM</w:t>
            </w:r>
            <w:r w:rsidRPr="00EE1C1C">
              <w:rPr>
                <w:rFonts w:eastAsia="Times New Roman"/>
                <w:b/>
                <w:bCs/>
                <w:sz w:val="26"/>
                <w:szCs w:val="26"/>
                <w:lang w:val="vi-VN"/>
              </w:rPr>
              <w:t xml:space="preserve"> 3. </w:t>
            </w:r>
            <w:r w:rsidRPr="00EE1C1C">
              <w:rPr>
                <w:rFonts w:eastAsia="Times New Roman"/>
                <w:b/>
                <w:bCs/>
                <w:sz w:val="26"/>
                <w:szCs w:val="26"/>
              </w:rPr>
              <w:t>NĂNG</w:t>
            </w:r>
            <w:r w:rsidRPr="00EE1C1C">
              <w:rPr>
                <w:rFonts w:eastAsia="Times New Roman"/>
                <w:b/>
                <w:bCs/>
                <w:sz w:val="26"/>
                <w:szCs w:val="26"/>
                <w:lang w:val="vi-VN"/>
              </w:rPr>
              <w:t xml:space="preserve"> LỰC</w:t>
            </w:r>
            <w:r w:rsidRPr="00EE1C1C">
              <w:rPr>
                <w:rFonts w:eastAsia="Times New Roman"/>
                <w:b/>
                <w:bCs/>
                <w:sz w:val="26"/>
                <w:szCs w:val="26"/>
              </w:rPr>
              <w:t xml:space="preserve"> GIAO TIẾP</w:t>
            </w:r>
            <w:r w:rsidRPr="00EE1C1C">
              <w:rPr>
                <w:rFonts w:eastAsia="Times New Roman"/>
                <w:b/>
                <w:bCs/>
                <w:sz w:val="26"/>
                <w:szCs w:val="26"/>
                <w:lang w:val="vi-VN"/>
              </w:rPr>
              <w:t xml:space="preserve"> VÀ LÀM VIỆC NHÓM</w:t>
            </w:r>
          </w:p>
        </w:tc>
      </w:tr>
      <w:tr w:rsidR="0024031A" w:rsidRPr="00EE1C1C" w14:paraId="3347D9CB" w14:textId="77777777" w:rsidTr="00320187">
        <w:tblPrEx>
          <w:jc w:val="center"/>
        </w:tblPrEx>
        <w:trPr>
          <w:trHeight w:val="737"/>
          <w:jc w:val="center"/>
        </w:trPr>
        <w:tc>
          <w:tcPr>
            <w:tcW w:w="506" w:type="pct"/>
            <w:vAlign w:val="center"/>
          </w:tcPr>
          <w:p w14:paraId="3D45ACF4"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t>CĐR 3.1</w:t>
            </w:r>
          </w:p>
        </w:tc>
        <w:tc>
          <w:tcPr>
            <w:tcW w:w="4494" w:type="pct"/>
            <w:vAlign w:val="center"/>
          </w:tcPr>
          <w:p w14:paraId="3508F265" w14:textId="77777777" w:rsidR="0024031A" w:rsidRPr="00EE1C1C" w:rsidRDefault="0024031A" w:rsidP="000033CD">
            <w:pPr>
              <w:spacing w:after="0" w:line="312" w:lineRule="auto"/>
              <w:rPr>
                <w:b/>
                <w:bCs/>
                <w:sz w:val="26"/>
                <w:szCs w:val="26"/>
                <w:lang w:val="vi-VN"/>
              </w:rPr>
            </w:pPr>
            <w:r w:rsidRPr="00EE1C1C">
              <w:rPr>
                <w:b/>
                <w:bCs/>
                <w:sz w:val="26"/>
                <w:szCs w:val="26"/>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r>
      <w:tr w:rsidR="0024031A" w:rsidRPr="00EE1C1C" w14:paraId="3419B9CA" w14:textId="77777777" w:rsidTr="00320187">
        <w:tblPrEx>
          <w:jc w:val="center"/>
        </w:tblPrEx>
        <w:trPr>
          <w:trHeight w:val="737"/>
          <w:jc w:val="center"/>
        </w:trPr>
        <w:tc>
          <w:tcPr>
            <w:tcW w:w="506" w:type="pct"/>
            <w:vAlign w:val="center"/>
          </w:tcPr>
          <w:p w14:paraId="667B1710" w14:textId="0D982FB0" w:rsidR="0024031A" w:rsidRPr="00EE1C1C" w:rsidRDefault="0024031A" w:rsidP="000033CD">
            <w:pPr>
              <w:autoSpaceDE w:val="0"/>
              <w:autoSpaceDN w:val="0"/>
              <w:adjustRightInd w:val="0"/>
              <w:snapToGrid w:val="0"/>
              <w:spacing w:after="0" w:line="312" w:lineRule="auto"/>
              <w:contextualSpacing/>
              <w:rPr>
                <w:rFonts w:eastAsia="ArialMT"/>
                <w:sz w:val="26"/>
                <w:szCs w:val="26"/>
                <w:lang w:val="vi-VN"/>
              </w:rPr>
            </w:pPr>
            <w:r w:rsidRPr="00EE1C1C">
              <w:rPr>
                <w:color w:val="000000" w:themeColor="text1"/>
                <w:sz w:val="26"/>
                <w:szCs w:val="26"/>
                <w:lang w:val="vi-VN"/>
              </w:rPr>
              <w:t>3.</w:t>
            </w:r>
            <w:r w:rsidR="008B075F" w:rsidRPr="00EE1C1C">
              <w:rPr>
                <w:color w:val="000000" w:themeColor="text1"/>
                <w:sz w:val="26"/>
                <w:szCs w:val="26"/>
              </w:rPr>
              <w:t>1</w:t>
            </w:r>
            <w:r w:rsidRPr="00EE1C1C">
              <w:rPr>
                <w:color w:val="000000" w:themeColor="text1"/>
                <w:sz w:val="26"/>
                <w:szCs w:val="26"/>
                <w:lang w:val="vi-VN"/>
              </w:rPr>
              <w:t>.1.</w:t>
            </w:r>
          </w:p>
        </w:tc>
        <w:tc>
          <w:tcPr>
            <w:tcW w:w="4494" w:type="pct"/>
            <w:vAlign w:val="center"/>
          </w:tcPr>
          <w:p w14:paraId="1B30A43F" w14:textId="77777777" w:rsidR="0024031A" w:rsidRPr="00EE1C1C" w:rsidRDefault="0024031A" w:rsidP="000033CD">
            <w:pPr>
              <w:spacing w:after="0" w:line="312" w:lineRule="auto"/>
              <w:contextualSpacing/>
              <w:rPr>
                <w:color w:val="000000" w:themeColor="text1"/>
                <w:sz w:val="26"/>
                <w:szCs w:val="26"/>
                <w:lang w:val="vi-VN"/>
              </w:rPr>
            </w:pPr>
            <w:r w:rsidRPr="00EE1C1C">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r>
      <w:tr w:rsidR="0024031A" w:rsidRPr="00EE1C1C" w14:paraId="02077146" w14:textId="77777777" w:rsidTr="00320187">
        <w:tblPrEx>
          <w:jc w:val="center"/>
        </w:tblPrEx>
        <w:trPr>
          <w:trHeight w:val="737"/>
          <w:jc w:val="center"/>
        </w:trPr>
        <w:tc>
          <w:tcPr>
            <w:tcW w:w="506" w:type="pct"/>
            <w:vAlign w:val="center"/>
          </w:tcPr>
          <w:p w14:paraId="59F93700" w14:textId="5DA0FE8F" w:rsidR="0024031A" w:rsidRPr="00EE1C1C" w:rsidRDefault="0024031A" w:rsidP="000033CD">
            <w:pPr>
              <w:autoSpaceDE w:val="0"/>
              <w:autoSpaceDN w:val="0"/>
              <w:adjustRightInd w:val="0"/>
              <w:snapToGrid w:val="0"/>
              <w:spacing w:after="0" w:line="312" w:lineRule="auto"/>
              <w:contextualSpacing/>
              <w:rPr>
                <w:rFonts w:eastAsia="ArialMT"/>
                <w:sz w:val="26"/>
                <w:szCs w:val="26"/>
                <w:lang w:val="vi-VN"/>
              </w:rPr>
            </w:pPr>
            <w:r w:rsidRPr="00EE1C1C">
              <w:rPr>
                <w:color w:val="000000" w:themeColor="text1"/>
                <w:sz w:val="26"/>
                <w:szCs w:val="26"/>
                <w:lang w:val="vi-VN"/>
              </w:rPr>
              <w:t>3.</w:t>
            </w:r>
            <w:r w:rsidR="008B075F" w:rsidRPr="00EE1C1C">
              <w:rPr>
                <w:color w:val="000000" w:themeColor="text1"/>
                <w:sz w:val="26"/>
                <w:szCs w:val="26"/>
              </w:rPr>
              <w:t>1</w:t>
            </w:r>
            <w:r w:rsidRPr="00EE1C1C">
              <w:rPr>
                <w:color w:val="000000" w:themeColor="text1"/>
                <w:sz w:val="26"/>
                <w:szCs w:val="26"/>
                <w:lang w:val="vi-VN"/>
              </w:rPr>
              <w:t>.2.</w:t>
            </w:r>
          </w:p>
        </w:tc>
        <w:tc>
          <w:tcPr>
            <w:tcW w:w="4494" w:type="pct"/>
            <w:vAlign w:val="center"/>
          </w:tcPr>
          <w:p w14:paraId="48BFD2D1" w14:textId="77777777" w:rsidR="0024031A" w:rsidRPr="00EE1C1C" w:rsidRDefault="0024031A" w:rsidP="000033CD">
            <w:pPr>
              <w:spacing w:after="0" w:line="312" w:lineRule="auto"/>
              <w:contextualSpacing/>
              <w:rPr>
                <w:color w:val="000000" w:themeColor="text1"/>
                <w:sz w:val="26"/>
                <w:szCs w:val="26"/>
                <w:lang w:val="vi-VN"/>
              </w:rPr>
            </w:pPr>
            <w:r w:rsidRPr="00EE1C1C">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r>
      <w:tr w:rsidR="0024031A" w:rsidRPr="00EE1C1C" w14:paraId="2EFCF344" w14:textId="77777777" w:rsidTr="00320187">
        <w:tblPrEx>
          <w:jc w:val="center"/>
        </w:tblPrEx>
        <w:trPr>
          <w:trHeight w:val="737"/>
          <w:jc w:val="center"/>
        </w:trPr>
        <w:tc>
          <w:tcPr>
            <w:tcW w:w="506" w:type="pct"/>
            <w:vAlign w:val="center"/>
          </w:tcPr>
          <w:p w14:paraId="729139A2" w14:textId="1F12AE98" w:rsidR="0024031A" w:rsidRPr="00EE1C1C" w:rsidRDefault="0024031A" w:rsidP="000033CD">
            <w:pPr>
              <w:autoSpaceDE w:val="0"/>
              <w:autoSpaceDN w:val="0"/>
              <w:adjustRightInd w:val="0"/>
              <w:snapToGrid w:val="0"/>
              <w:spacing w:after="0" w:line="312" w:lineRule="auto"/>
              <w:contextualSpacing/>
              <w:rPr>
                <w:rFonts w:eastAsia="ArialMT"/>
                <w:sz w:val="26"/>
                <w:szCs w:val="26"/>
                <w:lang w:val="vi-VN"/>
              </w:rPr>
            </w:pPr>
            <w:r w:rsidRPr="00EE1C1C">
              <w:rPr>
                <w:color w:val="000000" w:themeColor="text1"/>
                <w:sz w:val="26"/>
                <w:szCs w:val="26"/>
                <w:lang w:val="vi-VN"/>
              </w:rPr>
              <w:t>3.</w:t>
            </w:r>
            <w:r w:rsidR="008B075F" w:rsidRPr="00EE1C1C">
              <w:rPr>
                <w:color w:val="000000" w:themeColor="text1"/>
                <w:sz w:val="26"/>
                <w:szCs w:val="26"/>
                <w:lang w:val="vi-VN"/>
              </w:rPr>
              <w:t>1</w:t>
            </w:r>
            <w:r w:rsidRPr="00EE1C1C">
              <w:rPr>
                <w:color w:val="000000" w:themeColor="text1"/>
                <w:sz w:val="26"/>
                <w:szCs w:val="26"/>
                <w:lang w:val="vi-VN"/>
              </w:rPr>
              <w:t>.3</w:t>
            </w:r>
          </w:p>
        </w:tc>
        <w:tc>
          <w:tcPr>
            <w:tcW w:w="4494" w:type="pct"/>
            <w:vAlign w:val="center"/>
          </w:tcPr>
          <w:p w14:paraId="485CE654" w14:textId="264FEFAC" w:rsidR="0024031A" w:rsidRPr="00EE1C1C" w:rsidRDefault="0024031A" w:rsidP="000033CD">
            <w:pPr>
              <w:spacing w:after="0" w:line="312" w:lineRule="auto"/>
              <w:contextualSpacing/>
              <w:rPr>
                <w:color w:val="000000" w:themeColor="text1"/>
                <w:sz w:val="26"/>
                <w:szCs w:val="26"/>
                <w:lang w:val="vi-VN"/>
              </w:rPr>
            </w:pPr>
            <w:r w:rsidRPr="00EE1C1C">
              <w:rPr>
                <w:color w:val="000000" w:themeColor="text1"/>
                <w:sz w:val="26"/>
                <w:szCs w:val="26"/>
                <w:lang w:val="vi-VN"/>
              </w:rPr>
              <w:t xml:space="preserve">Sử dụng được </w:t>
            </w:r>
            <w:r w:rsidR="00256F83" w:rsidRPr="00EE1C1C">
              <w:rPr>
                <w:color w:val="000000" w:themeColor="text1"/>
                <w:sz w:val="26"/>
                <w:szCs w:val="26"/>
                <w:lang w:val="vi-VN"/>
              </w:rPr>
              <w:t xml:space="preserve">tiếng Anh </w:t>
            </w:r>
            <w:r w:rsidRPr="00EE1C1C">
              <w:rPr>
                <w:color w:val="000000" w:themeColor="text1"/>
                <w:sz w:val="26"/>
                <w:szCs w:val="26"/>
                <w:lang w:val="vi-VN"/>
              </w:rPr>
              <w:t>hoặc ngoại ngữ khác trong các hoạt động nghề nghiệp</w:t>
            </w:r>
          </w:p>
        </w:tc>
      </w:tr>
      <w:tr w:rsidR="0024031A" w:rsidRPr="00EE1C1C" w14:paraId="68B7ED5E" w14:textId="77777777" w:rsidTr="00320187">
        <w:tblPrEx>
          <w:jc w:val="center"/>
        </w:tblPrEx>
        <w:trPr>
          <w:trHeight w:val="737"/>
          <w:jc w:val="center"/>
        </w:trPr>
        <w:tc>
          <w:tcPr>
            <w:tcW w:w="506" w:type="pct"/>
            <w:vAlign w:val="center"/>
          </w:tcPr>
          <w:p w14:paraId="390D4DDF"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t>CĐR 3.2</w:t>
            </w:r>
          </w:p>
        </w:tc>
        <w:tc>
          <w:tcPr>
            <w:tcW w:w="4494" w:type="pct"/>
            <w:vAlign w:val="center"/>
          </w:tcPr>
          <w:p w14:paraId="4E713981"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rPr>
            </w:pPr>
            <w:r w:rsidRPr="00EE1C1C">
              <w:rPr>
                <w:b/>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r>
      <w:tr w:rsidR="0024031A" w:rsidRPr="00EE1C1C" w14:paraId="5279B86C" w14:textId="77777777" w:rsidTr="00320187">
        <w:tblPrEx>
          <w:jc w:val="center"/>
        </w:tblPrEx>
        <w:trPr>
          <w:trHeight w:val="737"/>
          <w:jc w:val="center"/>
        </w:trPr>
        <w:tc>
          <w:tcPr>
            <w:tcW w:w="506" w:type="pct"/>
            <w:vAlign w:val="center"/>
          </w:tcPr>
          <w:p w14:paraId="731A1160"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 xml:space="preserve">3.2.1.  </w:t>
            </w:r>
          </w:p>
        </w:tc>
        <w:tc>
          <w:tcPr>
            <w:tcW w:w="4494" w:type="pct"/>
            <w:vAlign w:val="center"/>
          </w:tcPr>
          <w:p w14:paraId="4A199519" w14:textId="77777777" w:rsidR="0024031A" w:rsidRPr="00EE1C1C" w:rsidRDefault="0024031A" w:rsidP="000033CD">
            <w:pPr>
              <w:spacing w:after="0" w:line="312" w:lineRule="auto"/>
              <w:contextualSpacing/>
              <w:rPr>
                <w:color w:val="000000" w:themeColor="text1"/>
                <w:sz w:val="26"/>
                <w:szCs w:val="26"/>
                <w:lang w:val="vi-VN"/>
              </w:rPr>
            </w:pPr>
            <w:r w:rsidRPr="00EE1C1C">
              <w:rPr>
                <w:color w:val="000000" w:themeColor="text1"/>
                <w:sz w:val="26"/>
                <w:szCs w:val="26"/>
                <w:lang w:val="vi-VN"/>
              </w:rPr>
              <w:t>Thể hiện năng lực tổ chức và vận hành các nhóm công việc phục vụ mục đích phát triển phẩm chất, năng lực học sinh tiểu học và nghề nghiệp bản thân.</w:t>
            </w:r>
          </w:p>
        </w:tc>
      </w:tr>
      <w:tr w:rsidR="0024031A" w:rsidRPr="00EE1C1C" w14:paraId="175BF928" w14:textId="77777777" w:rsidTr="00320187">
        <w:tblPrEx>
          <w:jc w:val="center"/>
        </w:tblPrEx>
        <w:trPr>
          <w:trHeight w:val="737"/>
          <w:jc w:val="center"/>
        </w:trPr>
        <w:tc>
          <w:tcPr>
            <w:tcW w:w="506" w:type="pct"/>
            <w:vAlign w:val="center"/>
          </w:tcPr>
          <w:p w14:paraId="22A4E6FF"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3.2.2.</w:t>
            </w:r>
          </w:p>
        </w:tc>
        <w:tc>
          <w:tcPr>
            <w:tcW w:w="4494" w:type="pct"/>
            <w:vAlign w:val="center"/>
          </w:tcPr>
          <w:p w14:paraId="2B3E7D5C" w14:textId="77777777" w:rsidR="0024031A" w:rsidRPr="00EE1C1C" w:rsidRDefault="0024031A" w:rsidP="000033CD">
            <w:pPr>
              <w:spacing w:after="0" w:line="312" w:lineRule="auto"/>
              <w:contextualSpacing/>
              <w:rPr>
                <w:color w:val="000000" w:themeColor="text1"/>
                <w:sz w:val="26"/>
                <w:szCs w:val="26"/>
                <w:lang w:val="vi-VN"/>
              </w:rPr>
            </w:pPr>
            <w:r w:rsidRPr="00EE1C1C">
              <w:rPr>
                <w:color w:val="000000" w:themeColor="text1"/>
                <w:sz w:val="26"/>
                <w:szCs w:val="26"/>
                <w:lang w:val="vi-VN"/>
              </w:rPr>
              <w:t>Thể hiện năng lực lãnh đạo và phát triển các nhóm công việc vào các hoạt động liên quan đến việc phát triển phẩm chất, năng lực học sinh, và phát triển năng lực nghề nghiệp.</w:t>
            </w:r>
          </w:p>
        </w:tc>
      </w:tr>
      <w:tr w:rsidR="000B03B0" w:rsidRPr="00EE1C1C" w14:paraId="2AC2ED34" w14:textId="77777777" w:rsidTr="00320187">
        <w:tblPrEx>
          <w:jc w:val="center"/>
        </w:tblPrEx>
        <w:trPr>
          <w:trHeight w:val="737"/>
          <w:jc w:val="center"/>
        </w:trPr>
        <w:tc>
          <w:tcPr>
            <w:tcW w:w="5000" w:type="pct"/>
            <w:gridSpan w:val="2"/>
            <w:vAlign w:val="center"/>
          </w:tcPr>
          <w:p w14:paraId="3F012A5C" w14:textId="77777777" w:rsidR="000B03B0" w:rsidRPr="00EE1C1C" w:rsidRDefault="000B03B0" w:rsidP="000033CD">
            <w:pPr>
              <w:tabs>
                <w:tab w:val="left" w:pos="426"/>
              </w:tabs>
              <w:snapToGrid w:val="0"/>
              <w:spacing w:after="0" w:line="312" w:lineRule="auto"/>
              <w:contextualSpacing/>
              <w:jc w:val="center"/>
              <w:rPr>
                <w:rFonts w:eastAsia="Times New Roman"/>
                <w:b/>
                <w:sz w:val="26"/>
                <w:szCs w:val="26"/>
              </w:rPr>
            </w:pPr>
            <w:r w:rsidRPr="00EE1C1C">
              <w:rPr>
                <w:rFonts w:eastAsia="ArialMT"/>
                <w:b/>
                <w:bCs/>
                <w:sz w:val="26"/>
                <w:szCs w:val="26"/>
              </w:rPr>
              <w:t>NHÓM</w:t>
            </w:r>
            <w:r w:rsidRPr="00EE1C1C">
              <w:rPr>
                <w:rFonts w:eastAsia="ArialMT"/>
                <w:b/>
                <w:bCs/>
                <w:sz w:val="26"/>
                <w:szCs w:val="26"/>
                <w:lang w:val="vi-VN"/>
              </w:rPr>
              <w:t xml:space="preserve"> 4. </w:t>
            </w:r>
            <w:r w:rsidRPr="00EE1C1C">
              <w:rPr>
                <w:rFonts w:eastAsia="ArialMT"/>
                <w:b/>
                <w:bCs/>
                <w:sz w:val="26"/>
                <w:szCs w:val="26"/>
              </w:rPr>
              <w:t>NĂNG LỰC THỰC HÀNH NGHỀ NGHIỆP</w:t>
            </w:r>
          </w:p>
        </w:tc>
      </w:tr>
      <w:tr w:rsidR="0024031A" w:rsidRPr="00EE1C1C" w14:paraId="66EA4366" w14:textId="77777777" w:rsidTr="00320187">
        <w:tblPrEx>
          <w:jc w:val="center"/>
        </w:tblPrEx>
        <w:trPr>
          <w:trHeight w:val="737"/>
          <w:jc w:val="center"/>
        </w:trPr>
        <w:tc>
          <w:tcPr>
            <w:tcW w:w="506" w:type="pct"/>
            <w:vAlign w:val="center"/>
          </w:tcPr>
          <w:p w14:paraId="1312BF4E"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t>CĐR 4.1</w:t>
            </w:r>
          </w:p>
        </w:tc>
        <w:tc>
          <w:tcPr>
            <w:tcW w:w="4494" w:type="pct"/>
            <w:vAlign w:val="center"/>
          </w:tcPr>
          <w:p w14:paraId="5141DDE4" w14:textId="77777777" w:rsidR="0024031A" w:rsidRPr="00EE1C1C" w:rsidRDefault="0024031A" w:rsidP="000033CD">
            <w:pPr>
              <w:spacing w:after="0" w:line="312" w:lineRule="auto"/>
              <w:rPr>
                <w:b/>
                <w:sz w:val="26"/>
                <w:szCs w:val="26"/>
                <w:bdr w:val="none" w:sz="0" w:space="0" w:color="auto" w:frame="1"/>
                <w:lang w:val="vi-VN"/>
              </w:rPr>
            </w:pPr>
            <w:r w:rsidRPr="00EE1C1C">
              <w:rPr>
                <w:b/>
                <w:sz w:val="26"/>
                <w:szCs w:val="26"/>
                <w:bdr w:val="none" w:sz="0" w:space="0" w:color="auto" w:frame="1"/>
                <w:lang w:val="vi-VN"/>
              </w:rPr>
              <w:t>Nhận thức được mối liên hệ giữa bối cảnh xã hội và bên ngoài đối với cấp giáo dục tiểu học</w:t>
            </w:r>
          </w:p>
        </w:tc>
      </w:tr>
      <w:tr w:rsidR="0024031A" w:rsidRPr="00EE1C1C" w14:paraId="29886C2A" w14:textId="77777777" w:rsidTr="00320187">
        <w:tblPrEx>
          <w:jc w:val="center"/>
        </w:tblPrEx>
        <w:trPr>
          <w:trHeight w:val="737"/>
          <w:jc w:val="center"/>
        </w:trPr>
        <w:tc>
          <w:tcPr>
            <w:tcW w:w="506" w:type="pct"/>
            <w:vAlign w:val="center"/>
          </w:tcPr>
          <w:p w14:paraId="44289C83"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color w:val="000000"/>
                <w:sz w:val="26"/>
                <w:szCs w:val="26"/>
              </w:rPr>
              <w:t>4.1.1.</w:t>
            </w:r>
          </w:p>
        </w:tc>
        <w:tc>
          <w:tcPr>
            <w:tcW w:w="4494" w:type="pct"/>
            <w:vAlign w:val="center"/>
          </w:tcPr>
          <w:p w14:paraId="65091C1D" w14:textId="77777777" w:rsidR="0024031A" w:rsidRPr="00EE1C1C" w:rsidRDefault="0024031A" w:rsidP="000033CD">
            <w:pPr>
              <w:spacing w:after="0" w:line="312" w:lineRule="auto"/>
              <w:rPr>
                <w:bCs/>
                <w:color w:val="000000"/>
                <w:sz w:val="26"/>
                <w:szCs w:val="26"/>
              </w:rPr>
            </w:pPr>
            <w:r w:rsidRPr="00EE1C1C">
              <w:rPr>
                <w:bCs/>
                <w:color w:val="000000"/>
                <w:sz w:val="26"/>
                <w:szCs w:val="26"/>
              </w:rPr>
              <w:t>Xác định được vai trò và trách nhiệm của người</w:t>
            </w:r>
            <w:r w:rsidRPr="00EE1C1C">
              <w:rPr>
                <w:bCs/>
                <w:color w:val="000000"/>
                <w:sz w:val="26"/>
                <w:szCs w:val="26"/>
                <w:lang w:val="vi-VN"/>
              </w:rPr>
              <w:t xml:space="preserve"> làm công tác giáo dục học sinh tiểu học</w:t>
            </w:r>
            <w:r w:rsidRPr="00EE1C1C">
              <w:rPr>
                <w:bCs/>
                <w:color w:val="000000"/>
                <w:sz w:val="26"/>
                <w:szCs w:val="26"/>
              </w:rPr>
              <w:t>;</w:t>
            </w:r>
          </w:p>
        </w:tc>
      </w:tr>
      <w:tr w:rsidR="0024031A" w:rsidRPr="00EE1C1C" w14:paraId="578BB8DC" w14:textId="77777777" w:rsidTr="00320187">
        <w:tblPrEx>
          <w:jc w:val="center"/>
        </w:tblPrEx>
        <w:trPr>
          <w:trHeight w:val="737"/>
          <w:jc w:val="center"/>
        </w:trPr>
        <w:tc>
          <w:tcPr>
            <w:tcW w:w="506" w:type="pct"/>
            <w:vAlign w:val="center"/>
          </w:tcPr>
          <w:p w14:paraId="71AA42C0"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color w:val="000000"/>
                <w:sz w:val="26"/>
                <w:szCs w:val="26"/>
              </w:rPr>
              <w:t>4.1.2.</w:t>
            </w:r>
          </w:p>
        </w:tc>
        <w:tc>
          <w:tcPr>
            <w:tcW w:w="4494" w:type="pct"/>
            <w:vAlign w:val="center"/>
          </w:tcPr>
          <w:p w14:paraId="2BCFA222" w14:textId="77777777" w:rsidR="0024031A" w:rsidRPr="00EE1C1C" w:rsidRDefault="0024031A" w:rsidP="000033CD">
            <w:pPr>
              <w:spacing w:after="0" w:line="312" w:lineRule="auto"/>
              <w:rPr>
                <w:bCs/>
                <w:color w:val="000000"/>
                <w:sz w:val="26"/>
                <w:szCs w:val="26"/>
              </w:rPr>
            </w:pPr>
            <w:r w:rsidRPr="00EE1C1C">
              <w:rPr>
                <w:bCs/>
                <w:color w:val="000000"/>
                <w:sz w:val="26"/>
                <w:szCs w:val="26"/>
              </w:rPr>
              <w:t>Phân tích được tác</w:t>
            </w:r>
            <w:r w:rsidRPr="00EE1C1C">
              <w:rPr>
                <w:bCs/>
                <w:color w:val="000000"/>
                <w:sz w:val="26"/>
                <w:szCs w:val="26"/>
                <w:lang w:val="vi-VN"/>
              </w:rPr>
              <w:t xml:space="preserve"> động</w:t>
            </w:r>
            <w:r w:rsidRPr="00EE1C1C">
              <w:rPr>
                <w:bCs/>
                <w:color w:val="000000"/>
                <w:sz w:val="26"/>
                <w:szCs w:val="26"/>
              </w:rPr>
              <w:t xml:space="preserve"> của giáo dục tiểu</w:t>
            </w:r>
            <w:r w:rsidRPr="00EE1C1C">
              <w:rPr>
                <w:bCs/>
                <w:color w:val="000000"/>
                <w:sz w:val="26"/>
                <w:szCs w:val="26"/>
                <w:lang w:val="vi-VN"/>
              </w:rPr>
              <w:t xml:space="preserve"> học</w:t>
            </w:r>
            <w:r w:rsidRPr="00EE1C1C">
              <w:rPr>
                <w:bCs/>
                <w:color w:val="000000"/>
                <w:sz w:val="26"/>
                <w:szCs w:val="26"/>
              </w:rPr>
              <w:t xml:space="preserve"> đến</w:t>
            </w:r>
            <w:r w:rsidRPr="00EE1C1C">
              <w:rPr>
                <w:bCs/>
                <w:color w:val="000000"/>
                <w:sz w:val="26"/>
                <w:szCs w:val="26"/>
                <w:lang w:val="vi-VN"/>
              </w:rPr>
              <w:t xml:space="preserve"> </w:t>
            </w:r>
            <w:r w:rsidRPr="00EE1C1C">
              <w:rPr>
                <w:bCs/>
                <w:color w:val="000000"/>
                <w:sz w:val="26"/>
                <w:szCs w:val="26"/>
              </w:rPr>
              <w:t>xã hội</w:t>
            </w:r>
          </w:p>
        </w:tc>
      </w:tr>
      <w:tr w:rsidR="0024031A" w:rsidRPr="00EE1C1C" w14:paraId="08E8AC3F" w14:textId="77777777" w:rsidTr="00320187">
        <w:tblPrEx>
          <w:jc w:val="center"/>
        </w:tblPrEx>
        <w:trPr>
          <w:trHeight w:val="737"/>
          <w:jc w:val="center"/>
        </w:trPr>
        <w:tc>
          <w:tcPr>
            <w:tcW w:w="506" w:type="pct"/>
            <w:vAlign w:val="center"/>
          </w:tcPr>
          <w:p w14:paraId="263FA6D7"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color w:val="000000"/>
                <w:sz w:val="26"/>
                <w:szCs w:val="26"/>
              </w:rPr>
              <w:t>4.1.3.</w:t>
            </w:r>
          </w:p>
        </w:tc>
        <w:tc>
          <w:tcPr>
            <w:tcW w:w="4494" w:type="pct"/>
            <w:vAlign w:val="center"/>
          </w:tcPr>
          <w:p w14:paraId="72F0548D" w14:textId="77777777" w:rsidR="0024031A" w:rsidRPr="00EE1C1C" w:rsidRDefault="0024031A" w:rsidP="000033CD">
            <w:pPr>
              <w:spacing w:after="0" w:line="312" w:lineRule="auto"/>
              <w:rPr>
                <w:bCs/>
                <w:color w:val="000000"/>
                <w:sz w:val="26"/>
                <w:szCs w:val="26"/>
              </w:rPr>
            </w:pPr>
            <w:r w:rsidRPr="00EE1C1C">
              <w:rPr>
                <w:bCs/>
                <w:color w:val="000000"/>
                <w:sz w:val="26"/>
                <w:szCs w:val="26"/>
              </w:rPr>
              <w:t>Xác định được những</w:t>
            </w:r>
            <w:r w:rsidRPr="00EE1C1C">
              <w:rPr>
                <w:bCs/>
                <w:color w:val="000000"/>
                <w:sz w:val="26"/>
                <w:szCs w:val="26"/>
                <w:lang w:val="vi-VN"/>
              </w:rPr>
              <w:t xml:space="preserve"> quy định của </w:t>
            </w:r>
            <w:r w:rsidRPr="00EE1C1C">
              <w:rPr>
                <w:bCs/>
                <w:color w:val="000000"/>
                <w:sz w:val="26"/>
                <w:szCs w:val="26"/>
              </w:rPr>
              <w:t>xã hội đối với giáo dục tiểu</w:t>
            </w:r>
            <w:r w:rsidRPr="00EE1C1C">
              <w:rPr>
                <w:bCs/>
                <w:color w:val="000000"/>
                <w:sz w:val="26"/>
                <w:szCs w:val="26"/>
                <w:lang w:val="vi-VN"/>
              </w:rPr>
              <w:t xml:space="preserve"> học</w:t>
            </w:r>
          </w:p>
        </w:tc>
      </w:tr>
      <w:tr w:rsidR="0024031A" w:rsidRPr="00EE1C1C" w14:paraId="4179F4F6" w14:textId="77777777" w:rsidTr="00320187">
        <w:tblPrEx>
          <w:jc w:val="center"/>
        </w:tblPrEx>
        <w:trPr>
          <w:trHeight w:val="737"/>
          <w:jc w:val="center"/>
        </w:trPr>
        <w:tc>
          <w:tcPr>
            <w:tcW w:w="506" w:type="pct"/>
            <w:vAlign w:val="center"/>
          </w:tcPr>
          <w:p w14:paraId="6124ACA6"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color w:val="000000"/>
                <w:sz w:val="26"/>
                <w:szCs w:val="26"/>
                <w:lang w:val="vi-VN"/>
              </w:rPr>
              <w:t>4.1.4.</w:t>
            </w:r>
          </w:p>
        </w:tc>
        <w:tc>
          <w:tcPr>
            <w:tcW w:w="4494" w:type="pct"/>
            <w:vAlign w:val="center"/>
          </w:tcPr>
          <w:p w14:paraId="57004C3F" w14:textId="77777777" w:rsidR="0024031A" w:rsidRPr="00EE1C1C" w:rsidRDefault="0024031A" w:rsidP="000033CD">
            <w:pPr>
              <w:spacing w:after="0" w:line="312" w:lineRule="auto"/>
              <w:rPr>
                <w:bCs/>
                <w:color w:val="000000"/>
                <w:sz w:val="26"/>
                <w:szCs w:val="26"/>
                <w:lang w:val="vi-VN"/>
              </w:rPr>
            </w:pPr>
            <w:r w:rsidRPr="00EE1C1C">
              <w:rPr>
                <w:bCs/>
                <w:color w:val="000000"/>
                <w:sz w:val="26"/>
                <w:szCs w:val="26"/>
                <w:lang w:val="vi-VN"/>
              </w:rPr>
              <w:t>Xác định được bối cảnh văn hoá và lịch sử liên quan đến giáo dục tiểu học;</w:t>
            </w:r>
          </w:p>
        </w:tc>
      </w:tr>
      <w:tr w:rsidR="0024031A" w:rsidRPr="00EE1C1C" w14:paraId="2FC193D6" w14:textId="77777777" w:rsidTr="00320187">
        <w:tblPrEx>
          <w:jc w:val="center"/>
        </w:tblPrEx>
        <w:trPr>
          <w:trHeight w:val="737"/>
          <w:jc w:val="center"/>
        </w:trPr>
        <w:tc>
          <w:tcPr>
            <w:tcW w:w="506" w:type="pct"/>
            <w:vAlign w:val="center"/>
          </w:tcPr>
          <w:p w14:paraId="7EB766AB"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lastRenderedPageBreak/>
              <w:t>CĐR 4.2.</w:t>
            </w:r>
          </w:p>
        </w:tc>
        <w:tc>
          <w:tcPr>
            <w:tcW w:w="4494" w:type="pct"/>
            <w:vAlign w:val="center"/>
          </w:tcPr>
          <w:p w14:paraId="5CEA9E23" w14:textId="77777777" w:rsidR="0024031A" w:rsidRPr="00EE1C1C" w:rsidRDefault="0024031A" w:rsidP="000033CD">
            <w:pPr>
              <w:spacing w:after="0" w:line="312" w:lineRule="auto"/>
              <w:rPr>
                <w:b/>
                <w:sz w:val="26"/>
                <w:szCs w:val="26"/>
                <w:bdr w:val="none" w:sz="0" w:space="0" w:color="auto" w:frame="1"/>
                <w:lang w:val="vi-VN"/>
              </w:rPr>
            </w:pPr>
            <w:r w:rsidRPr="00EE1C1C">
              <w:rPr>
                <w:b/>
                <w:sz w:val="26"/>
                <w:szCs w:val="26"/>
                <w:bdr w:val="none" w:sz="0" w:space="0" w:color="auto" w:frame="1"/>
                <w:lang w:val="vi-VN"/>
              </w:rPr>
              <w:t xml:space="preserve">Xác định được bối cảnh nhà trường tiểu học để phục vụ các hoạt động nghề nghiệp </w:t>
            </w:r>
          </w:p>
        </w:tc>
      </w:tr>
      <w:tr w:rsidR="0024031A" w:rsidRPr="00EE1C1C" w14:paraId="0F869DF6" w14:textId="77777777" w:rsidTr="00320187">
        <w:tblPrEx>
          <w:jc w:val="center"/>
        </w:tblPrEx>
        <w:trPr>
          <w:trHeight w:val="737"/>
          <w:jc w:val="center"/>
        </w:trPr>
        <w:tc>
          <w:tcPr>
            <w:tcW w:w="506" w:type="pct"/>
            <w:vAlign w:val="center"/>
          </w:tcPr>
          <w:p w14:paraId="30513A88"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sz w:val="26"/>
                <w:szCs w:val="26"/>
                <w:bdr w:val="none" w:sz="0" w:space="0" w:color="auto" w:frame="1"/>
                <w:lang w:val="vi-VN"/>
              </w:rPr>
              <w:t>4.2.1.</w:t>
            </w:r>
          </w:p>
        </w:tc>
        <w:tc>
          <w:tcPr>
            <w:tcW w:w="4494" w:type="pct"/>
            <w:vAlign w:val="center"/>
          </w:tcPr>
          <w:p w14:paraId="373F3951" w14:textId="77777777" w:rsidR="0024031A" w:rsidRPr="00EE1C1C" w:rsidRDefault="0024031A" w:rsidP="000033CD">
            <w:pPr>
              <w:spacing w:after="0" w:line="312" w:lineRule="auto"/>
              <w:rPr>
                <w:bCs/>
                <w:sz w:val="26"/>
                <w:szCs w:val="26"/>
                <w:bdr w:val="none" w:sz="0" w:space="0" w:color="auto" w:frame="1"/>
                <w:lang w:val="vi-VN"/>
              </w:rPr>
            </w:pPr>
            <w:r w:rsidRPr="00EE1C1C">
              <w:rPr>
                <w:bCs/>
                <w:sz w:val="26"/>
                <w:szCs w:val="26"/>
                <w:bdr w:val="none" w:sz="0" w:space="0" w:color="auto" w:frame="1"/>
                <w:lang w:val="vi-VN"/>
              </w:rPr>
              <w:t>Xác định được sự khác biệt văn hoá nhà trường trong các trường tiểu học;</w:t>
            </w:r>
          </w:p>
        </w:tc>
      </w:tr>
      <w:tr w:rsidR="0024031A" w:rsidRPr="00EE1C1C" w14:paraId="7F56EFFA" w14:textId="77777777" w:rsidTr="00320187">
        <w:tblPrEx>
          <w:jc w:val="center"/>
        </w:tblPrEx>
        <w:trPr>
          <w:trHeight w:val="737"/>
          <w:jc w:val="center"/>
        </w:trPr>
        <w:tc>
          <w:tcPr>
            <w:tcW w:w="506" w:type="pct"/>
            <w:vAlign w:val="center"/>
          </w:tcPr>
          <w:p w14:paraId="3A66AF6C"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sz w:val="26"/>
                <w:szCs w:val="26"/>
                <w:bdr w:val="none" w:sz="0" w:space="0" w:color="auto" w:frame="1"/>
                <w:lang w:val="vi-VN"/>
              </w:rPr>
              <w:t>4.2.2.</w:t>
            </w:r>
          </w:p>
        </w:tc>
        <w:tc>
          <w:tcPr>
            <w:tcW w:w="4494" w:type="pct"/>
            <w:vAlign w:val="center"/>
          </w:tcPr>
          <w:p w14:paraId="10649FE6" w14:textId="77777777" w:rsidR="0024031A" w:rsidRPr="00EE1C1C" w:rsidRDefault="0024031A" w:rsidP="000033CD">
            <w:pPr>
              <w:spacing w:after="0" w:line="312" w:lineRule="auto"/>
              <w:rPr>
                <w:bCs/>
                <w:color w:val="000000"/>
                <w:sz w:val="26"/>
                <w:szCs w:val="26"/>
                <w:lang w:val="vi-VN"/>
              </w:rPr>
            </w:pPr>
            <w:r w:rsidRPr="00EE1C1C">
              <w:rPr>
                <w:bCs/>
                <w:color w:val="000000"/>
                <w:sz w:val="26"/>
                <w:szCs w:val="26"/>
              </w:rPr>
              <w:t>Xác định được chiến lược, mục tiêu</w:t>
            </w:r>
            <w:r w:rsidRPr="00EE1C1C">
              <w:rPr>
                <w:bCs/>
                <w:color w:val="000000"/>
                <w:sz w:val="26"/>
                <w:szCs w:val="26"/>
                <w:lang w:val="vi-VN"/>
              </w:rPr>
              <w:t xml:space="preserve"> và </w:t>
            </w:r>
            <w:r w:rsidRPr="00EE1C1C">
              <w:rPr>
                <w:bCs/>
                <w:color w:val="000000"/>
                <w:sz w:val="26"/>
                <w:szCs w:val="26"/>
              </w:rPr>
              <w:t>kế hoạch hoạt động của nhà trường</w:t>
            </w:r>
            <w:r w:rsidRPr="00EE1C1C">
              <w:rPr>
                <w:bCs/>
                <w:color w:val="000000"/>
                <w:sz w:val="26"/>
                <w:szCs w:val="26"/>
                <w:lang w:val="vi-VN"/>
              </w:rPr>
              <w:t xml:space="preserve"> tiểu học</w:t>
            </w:r>
          </w:p>
        </w:tc>
      </w:tr>
      <w:tr w:rsidR="0024031A" w:rsidRPr="00EE1C1C" w14:paraId="232E4708" w14:textId="77777777" w:rsidTr="00320187">
        <w:tblPrEx>
          <w:jc w:val="center"/>
        </w:tblPrEx>
        <w:trPr>
          <w:trHeight w:val="737"/>
          <w:jc w:val="center"/>
        </w:trPr>
        <w:tc>
          <w:tcPr>
            <w:tcW w:w="506" w:type="pct"/>
            <w:vAlign w:val="center"/>
          </w:tcPr>
          <w:p w14:paraId="45413737"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bCs/>
                <w:color w:val="000000"/>
                <w:sz w:val="26"/>
                <w:szCs w:val="26"/>
                <w:lang w:val="vi-VN"/>
              </w:rPr>
              <w:t>4.2.3.</w:t>
            </w:r>
          </w:p>
        </w:tc>
        <w:tc>
          <w:tcPr>
            <w:tcW w:w="4494" w:type="pct"/>
            <w:vAlign w:val="center"/>
          </w:tcPr>
          <w:p w14:paraId="71F01A4F" w14:textId="77777777" w:rsidR="0024031A" w:rsidRPr="00EE1C1C" w:rsidRDefault="0024031A" w:rsidP="000033CD">
            <w:pPr>
              <w:spacing w:after="0" w:line="312" w:lineRule="auto"/>
              <w:rPr>
                <w:bCs/>
                <w:color w:val="000000"/>
                <w:sz w:val="26"/>
                <w:szCs w:val="26"/>
                <w:lang w:val="vi-VN"/>
              </w:rPr>
            </w:pPr>
            <w:r w:rsidRPr="00EE1C1C">
              <w:rPr>
                <w:bCs/>
                <w:color w:val="000000"/>
                <w:sz w:val="26"/>
                <w:szCs w:val="26"/>
                <w:lang w:val="vi-VN"/>
              </w:rPr>
              <w:t xml:space="preserve">Làm việc thành công trong các tổ chức giáo dục </w:t>
            </w:r>
          </w:p>
        </w:tc>
      </w:tr>
      <w:tr w:rsidR="0024031A" w:rsidRPr="00EE1C1C" w14:paraId="23871ED3" w14:textId="77777777" w:rsidTr="00320187">
        <w:tblPrEx>
          <w:jc w:val="center"/>
        </w:tblPrEx>
        <w:trPr>
          <w:trHeight w:val="737"/>
          <w:jc w:val="center"/>
        </w:trPr>
        <w:tc>
          <w:tcPr>
            <w:tcW w:w="506" w:type="pct"/>
            <w:vAlign w:val="center"/>
          </w:tcPr>
          <w:p w14:paraId="4167BAF9"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t>CĐR 4.3</w:t>
            </w:r>
          </w:p>
        </w:tc>
        <w:tc>
          <w:tcPr>
            <w:tcW w:w="4494" w:type="pct"/>
            <w:vAlign w:val="center"/>
          </w:tcPr>
          <w:p w14:paraId="437CBDB8" w14:textId="77777777" w:rsidR="0024031A" w:rsidRPr="00EE1C1C" w:rsidRDefault="0024031A" w:rsidP="000033CD">
            <w:pPr>
              <w:spacing w:after="0" w:line="312" w:lineRule="auto"/>
              <w:rPr>
                <w:b/>
                <w:sz w:val="26"/>
                <w:szCs w:val="26"/>
                <w:lang w:val="vi-VN"/>
              </w:rPr>
            </w:pPr>
            <w:r w:rsidRPr="00EE1C1C">
              <w:rPr>
                <w:b/>
                <w:sz w:val="26"/>
                <w:szCs w:val="26"/>
                <w:lang w:val="vi-VN"/>
              </w:rPr>
              <w:t>Thể hiện khả năng hình thành ý tưởng trong thực tiễn hoạt động phát triển phẩm chất, năng lực học sinh tiểu học</w:t>
            </w:r>
          </w:p>
        </w:tc>
      </w:tr>
      <w:tr w:rsidR="0024031A" w:rsidRPr="00EE1C1C" w14:paraId="365C98C2" w14:textId="77777777" w:rsidTr="00320187">
        <w:tblPrEx>
          <w:jc w:val="center"/>
        </w:tblPrEx>
        <w:trPr>
          <w:trHeight w:val="737"/>
          <w:jc w:val="center"/>
        </w:trPr>
        <w:tc>
          <w:tcPr>
            <w:tcW w:w="506" w:type="pct"/>
            <w:vAlign w:val="center"/>
          </w:tcPr>
          <w:p w14:paraId="11B65C79"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4.3.1.</w:t>
            </w:r>
          </w:p>
        </w:tc>
        <w:tc>
          <w:tcPr>
            <w:tcW w:w="4494" w:type="pct"/>
            <w:vAlign w:val="center"/>
          </w:tcPr>
          <w:p w14:paraId="1C063CF1"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Thiết lập được hệ thống các mục tiêu và yêu cầu của nhiệm vụ trong thực tiễn công việc</w:t>
            </w:r>
          </w:p>
        </w:tc>
      </w:tr>
      <w:tr w:rsidR="0024031A" w:rsidRPr="00EE1C1C" w14:paraId="4570E92E" w14:textId="77777777" w:rsidTr="00320187">
        <w:tblPrEx>
          <w:jc w:val="center"/>
        </w:tblPrEx>
        <w:trPr>
          <w:trHeight w:val="737"/>
          <w:jc w:val="center"/>
        </w:trPr>
        <w:tc>
          <w:tcPr>
            <w:tcW w:w="506" w:type="pct"/>
            <w:vAlign w:val="center"/>
          </w:tcPr>
          <w:p w14:paraId="195D0E97"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4.3.2.</w:t>
            </w:r>
          </w:p>
        </w:tc>
        <w:tc>
          <w:tcPr>
            <w:tcW w:w="4494" w:type="pct"/>
            <w:vAlign w:val="center"/>
          </w:tcPr>
          <w:p w14:paraId="22056E9B"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Xác định được chức năng, nguyên tắc và cấu trúc của nhiệm vụ trong thực tiễn công việc</w:t>
            </w:r>
          </w:p>
        </w:tc>
      </w:tr>
      <w:tr w:rsidR="0024031A" w:rsidRPr="00EE1C1C" w14:paraId="7B78451F" w14:textId="77777777" w:rsidTr="00320187">
        <w:tblPrEx>
          <w:jc w:val="center"/>
        </w:tblPrEx>
        <w:trPr>
          <w:trHeight w:val="737"/>
          <w:jc w:val="center"/>
        </w:trPr>
        <w:tc>
          <w:tcPr>
            <w:tcW w:w="506" w:type="pct"/>
            <w:vAlign w:val="center"/>
          </w:tcPr>
          <w:p w14:paraId="17AE5E62"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4.3.3.</w:t>
            </w:r>
          </w:p>
        </w:tc>
        <w:tc>
          <w:tcPr>
            <w:tcW w:w="4494" w:type="pct"/>
            <w:vAlign w:val="center"/>
          </w:tcPr>
          <w:p w14:paraId="176792D2"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 xml:space="preserve">Mô hình hoá được hệ thống và đảm bảo tính khả thi của mục tiêu nhiệm vụ </w:t>
            </w:r>
          </w:p>
        </w:tc>
      </w:tr>
      <w:tr w:rsidR="0024031A" w:rsidRPr="00EE1C1C" w14:paraId="4E3281DE" w14:textId="77777777" w:rsidTr="00320187">
        <w:tblPrEx>
          <w:jc w:val="center"/>
        </w:tblPrEx>
        <w:trPr>
          <w:trHeight w:val="737"/>
          <w:jc w:val="center"/>
        </w:trPr>
        <w:tc>
          <w:tcPr>
            <w:tcW w:w="506" w:type="pct"/>
            <w:vAlign w:val="center"/>
          </w:tcPr>
          <w:p w14:paraId="5000B75D" w14:textId="2020423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t>CĐR 4.4</w:t>
            </w:r>
          </w:p>
        </w:tc>
        <w:tc>
          <w:tcPr>
            <w:tcW w:w="4494" w:type="pct"/>
            <w:vAlign w:val="center"/>
          </w:tcPr>
          <w:p w14:paraId="4687436D" w14:textId="77777777" w:rsidR="0024031A" w:rsidRPr="00EE1C1C" w:rsidRDefault="0024031A" w:rsidP="000033CD">
            <w:pPr>
              <w:snapToGrid w:val="0"/>
              <w:spacing w:after="0" w:line="312" w:lineRule="auto"/>
              <w:contextualSpacing/>
              <w:rPr>
                <w:b/>
                <w:color w:val="000000" w:themeColor="text1"/>
                <w:sz w:val="26"/>
                <w:szCs w:val="26"/>
                <w:lang w:val="vi-VN"/>
              </w:rPr>
            </w:pPr>
            <w:r w:rsidRPr="00EE1C1C">
              <w:rPr>
                <w:b/>
                <w:color w:val="000000" w:themeColor="text1"/>
                <w:sz w:val="26"/>
                <w:szCs w:val="26"/>
                <w:lang w:val="vi-VN"/>
              </w:rPr>
              <w:t>Thể hiện khả năng thiết kế/lập kế hoạch trong thực tiễn hoạt động phát triển phẩm chất, năng lực học sinh tiểu học</w:t>
            </w:r>
          </w:p>
        </w:tc>
      </w:tr>
      <w:tr w:rsidR="0024031A" w:rsidRPr="00EE1C1C" w14:paraId="1B523F6C" w14:textId="77777777" w:rsidTr="00320187">
        <w:tblPrEx>
          <w:jc w:val="center"/>
        </w:tblPrEx>
        <w:trPr>
          <w:trHeight w:val="737"/>
          <w:jc w:val="center"/>
        </w:trPr>
        <w:tc>
          <w:tcPr>
            <w:tcW w:w="506" w:type="pct"/>
            <w:vAlign w:val="center"/>
          </w:tcPr>
          <w:p w14:paraId="02ACF041"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4.4.1.</w:t>
            </w:r>
          </w:p>
        </w:tc>
        <w:tc>
          <w:tcPr>
            <w:tcW w:w="4494" w:type="pct"/>
            <w:vAlign w:val="center"/>
          </w:tcPr>
          <w:p w14:paraId="3F898F7B"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Xây dựng được quy trình thiết kế/lập kế hoạch và cách tiếp cận cho nhiệm vụ thực tiễn</w:t>
            </w:r>
          </w:p>
        </w:tc>
      </w:tr>
      <w:tr w:rsidR="0024031A" w:rsidRPr="00EE1C1C" w14:paraId="5EAC5C31" w14:textId="77777777" w:rsidTr="00320187">
        <w:tblPrEx>
          <w:jc w:val="center"/>
        </w:tblPrEx>
        <w:trPr>
          <w:trHeight w:val="737"/>
          <w:jc w:val="center"/>
        </w:trPr>
        <w:tc>
          <w:tcPr>
            <w:tcW w:w="506" w:type="pct"/>
            <w:vAlign w:val="center"/>
          </w:tcPr>
          <w:p w14:paraId="3D57E5A1"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4.4.2.</w:t>
            </w:r>
          </w:p>
        </w:tc>
        <w:tc>
          <w:tcPr>
            <w:tcW w:w="4494" w:type="pct"/>
            <w:vAlign w:val="center"/>
          </w:tcPr>
          <w:p w14:paraId="701131B2"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Lựa chọn được kiến thức cần thiết phục vụ cho việc thiết kế/lập kế hoạch cho nhiệm vụ</w:t>
            </w:r>
          </w:p>
        </w:tc>
      </w:tr>
      <w:tr w:rsidR="0024031A" w:rsidRPr="00EE1C1C" w14:paraId="1CF56689" w14:textId="77777777" w:rsidTr="00320187">
        <w:tblPrEx>
          <w:jc w:val="center"/>
        </w:tblPrEx>
        <w:trPr>
          <w:trHeight w:val="737"/>
          <w:jc w:val="center"/>
        </w:trPr>
        <w:tc>
          <w:tcPr>
            <w:tcW w:w="506" w:type="pct"/>
            <w:vAlign w:val="center"/>
          </w:tcPr>
          <w:p w14:paraId="1559BE9C"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4.4.3.</w:t>
            </w:r>
          </w:p>
        </w:tc>
        <w:tc>
          <w:tcPr>
            <w:tcW w:w="4494" w:type="pct"/>
            <w:vAlign w:val="center"/>
          </w:tcPr>
          <w:p w14:paraId="2EF23559"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Thiết kế/lập kế hoạch được nhiệm vụ đơn lẻ hoặc phức hợp</w:t>
            </w:r>
          </w:p>
        </w:tc>
      </w:tr>
      <w:tr w:rsidR="0024031A" w:rsidRPr="00EE1C1C" w14:paraId="2A5254AB" w14:textId="77777777" w:rsidTr="00320187">
        <w:tblPrEx>
          <w:jc w:val="center"/>
        </w:tblPrEx>
        <w:trPr>
          <w:trHeight w:val="737"/>
          <w:jc w:val="center"/>
        </w:trPr>
        <w:tc>
          <w:tcPr>
            <w:tcW w:w="506" w:type="pct"/>
            <w:vAlign w:val="center"/>
          </w:tcPr>
          <w:p w14:paraId="0D6B4906"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4.4.4.</w:t>
            </w:r>
          </w:p>
        </w:tc>
        <w:tc>
          <w:tcPr>
            <w:tcW w:w="4494" w:type="pct"/>
            <w:vAlign w:val="center"/>
          </w:tcPr>
          <w:p w14:paraId="67DD27F2"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Thiết kế/lập kế hoạch được nhiệm vụ có nhiều mục tiêu (đa mục tiêu)</w:t>
            </w:r>
          </w:p>
        </w:tc>
      </w:tr>
      <w:tr w:rsidR="0024031A" w:rsidRPr="00EE1C1C" w14:paraId="02183F9D" w14:textId="77777777" w:rsidTr="00320187">
        <w:tblPrEx>
          <w:jc w:val="center"/>
        </w:tblPrEx>
        <w:trPr>
          <w:trHeight w:val="737"/>
          <w:jc w:val="center"/>
        </w:trPr>
        <w:tc>
          <w:tcPr>
            <w:tcW w:w="506" w:type="pct"/>
            <w:vAlign w:val="center"/>
          </w:tcPr>
          <w:p w14:paraId="3386F139" w14:textId="1098EF81"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t>CĐR 4.5</w:t>
            </w:r>
          </w:p>
        </w:tc>
        <w:tc>
          <w:tcPr>
            <w:tcW w:w="4494" w:type="pct"/>
            <w:vAlign w:val="center"/>
          </w:tcPr>
          <w:p w14:paraId="5AE0EE06" w14:textId="77777777" w:rsidR="0024031A" w:rsidRPr="00EE1C1C" w:rsidRDefault="0024031A" w:rsidP="000033CD">
            <w:pPr>
              <w:spacing w:after="0" w:line="312" w:lineRule="auto"/>
              <w:rPr>
                <w:b/>
                <w:sz w:val="26"/>
                <w:szCs w:val="26"/>
                <w:lang w:val="vi-VN"/>
              </w:rPr>
            </w:pPr>
            <w:r w:rsidRPr="00EE1C1C">
              <w:rPr>
                <w:b/>
                <w:sz w:val="26"/>
                <w:szCs w:val="26"/>
                <w:lang w:val="vi-VN"/>
              </w:rPr>
              <w:t>Thể hiện hiệu quả thực hiện các hoạt động trong thực tiễn nghề nghiệp giáo dục tiểu học</w:t>
            </w:r>
          </w:p>
        </w:tc>
      </w:tr>
      <w:tr w:rsidR="0024031A" w:rsidRPr="00EE1C1C" w14:paraId="332162A8" w14:textId="77777777" w:rsidTr="00320187">
        <w:tblPrEx>
          <w:jc w:val="center"/>
        </w:tblPrEx>
        <w:trPr>
          <w:trHeight w:val="737"/>
          <w:jc w:val="center"/>
        </w:trPr>
        <w:tc>
          <w:tcPr>
            <w:tcW w:w="506" w:type="pct"/>
            <w:vAlign w:val="center"/>
          </w:tcPr>
          <w:p w14:paraId="774D1EEE"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4.5.1.</w:t>
            </w:r>
          </w:p>
        </w:tc>
        <w:tc>
          <w:tcPr>
            <w:tcW w:w="4494" w:type="pct"/>
            <w:vAlign w:val="center"/>
          </w:tcPr>
          <w:p w14:paraId="64A899CE"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Xây dựng được quy trình thực hiện hoạt động trong thực tiễn</w:t>
            </w:r>
          </w:p>
        </w:tc>
      </w:tr>
      <w:tr w:rsidR="0024031A" w:rsidRPr="00EE1C1C" w14:paraId="1791A0C2" w14:textId="77777777" w:rsidTr="00320187">
        <w:tblPrEx>
          <w:jc w:val="center"/>
        </w:tblPrEx>
        <w:trPr>
          <w:trHeight w:val="737"/>
          <w:jc w:val="center"/>
        </w:trPr>
        <w:tc>
          <w:tcPr>
            <w:tcW w:w="506" w:type="pct"/>
            <w:vAlign w:val="center"/>
          </w:tcPr>
          <w:p w14:paraId="22D2934F"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4.5.2.</w:t>
            </w:r>
          </w:p>
        </w:tc>
        <w:tc>
          <w:tcPr>
            <w:tcW w:w="4494" w:type="pct"/>
            <w:vAlign w:val="center"/>
          </w:tcPr>
          <w:p w14:paraId="036A1418"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Tổ chức và thực hiện các hoạt động một cách linh hoạt và hiệu quả</w:t>
            </w:r>
          </w:p>
        </w:tc>
      </w:tr>
      <w:tr w:rsidR="0024031A" w:rsidRPr="00EE1C1C" w14:paraId="0EC35964" w14:textId="77777777" w:rsidTr="00320187">
        <w:tblPrEx>
          <w:jc w:val="center"/>
        </w:tblPrEx>
        <w:trPr>
          <w:trHeight w:val="737"/>
          <w:jc w:val="center"/>
        </w:trPr>
        <w:tc>
          <w:tcPr>
            <w:tcW w:w="506" w:type="pct"/>
            <w:vAlign w:val="center"/>
          </w:tcPr>
          <w:p w14:paraId="48D0E341"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4.5.3.</w:t>
            </w:r>
          </w:p>
        </w:tc>
        <w:tc>
          <w:tcPr>
            <w:tcW w:w="4494" w:type="pct"/>
            <w:vAlign w:val="center"/>
          </w:tcPr>
          <w:p w14:paraId="10AB17F9"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Quản lí, giám sát và điều chỉnh nhiệm vụ khi cần thiết</w:t>
            </w:r>
          </w:p>
        </w:tc>
      </w:tr>
      <w:tr w:rsidR="0024031A" w:rsidRPr="00EE1C1C" w14:paraId="41169F57" w14:textId="77777777" w:rsidTr="00320187">
        <w:tblPrEx>
          <w:jc w:val="center"/>
        </w:tblPrEx>
        <w:trPr>
          <w:trHeight w:val="737"/>
          <w:jc w:val="center"/>
        </w:trPr>
        <w:tc>
          <w:tcPr>
            <w:tcW w:w="506" w:type="pct"/>
            <w:vAlign w:val="center"/>
          </w:tcPr>
          <w:p w14:paraId="77491210" w14:textId="77777777" w:rsidR="0024031A" w:rsidRPr="00EE1C1C" w:rsidRDefault="0024031A" w:rsidP="000033CD">
            <w:pPr>
              <w:autoSpaceDE w:val="0"/>
              <w:autoSpaceDN w:val="0"/>
              <w:adjustRightInd w:val="0"/>
              <w:snapToGrid w:val="0"/>
              <w:spacing w:after="0" w:line="312" w:lineRule="auto"/>
              <w:contextualSpacing/>
              <w:rPr>
                <w:rFonts w:eastAsia="ArialMT"/>
                <w:b/>
                <w:sz w:val="26"/>
                <w:szCs w:val="26"/>
                <w:lang w:val="vi-VN"/>
              </w:rPr>
            </w:pPr>
            <w:r w:rsidRPr="00EE1C1C">
              <w:rPr>
                <w:rFonts w:eastAsia="ArialMT"/>
                <w:b/>
                <w:sz w:val="26"/>
                <w:szCs w:val="26"/>
                <w:lang w:val="vi-VN"/>
              </w:rPr>
              <w:lastRenderedPageBreak/>
              <w:t>CĐR 4.6</w:t>
            </w:r>
          </w:p>
        </w:tc>
        <w:tc>
          <w:tcPr>
            <w:tcW w:w="4494" w:type="pct"/>
            <w:vAlign w:val="center"/>
          </w:tcPr>
          <w:p w14:paraId="4946ED9E" w14:textId="77777777" w:rsidR="0024031A" w:rsidRPr="00EE1C1C" w:rsidRDefault="0024031A" w:rsidP="000033CD">
            <w:pPr>
              <w:spacing w:after="0" w:line="312" w:lineRule="auto"/>
              <w:rPr>
                <w:b/>
                <w:sz w:val="26"/>
                <w:szCs w:val="26"/>
                <w:lang w:val="vi-VN"/>
              </w:rPr>
            </w:pPr>
            <w:r w:rsidRPr="00EE1C1C">
              <w:rPr>
                <w:b/>
                <w:sz w:val="26"/>
                <w:szCs w:val="26"/>
                <w:lang w:val="vi-VN"/>
              </w:rPr>
              <w:t>Thể hiện năng lực đánh giá và cải tiến hiệu quả của các hoạt động trong thực tiễn nghề nghiệp giáo dục tiểu học</w:t>
            </w:r>
          </w:p>
        </w:tc>
      </w:tr>
      <w:tr w:rsidR="0024031A" w:rsidRPr="00EE1C1C" w14:paraId="0F81425D" w14:textId="77777777" w:rsidTr="00320187">
        <w:tblPrEx>
          <w:jc w:val="center"/>
        </w:tblPrEx>
        <w:trPr>
          <w:trHeight w:val="737"/>
          <w:jc w:val="center"/>
        </w:trPr>
        <w:tc>
          <w:tcPr>
            <w:tcW w:w="506" w:type="pct"/>
            <w:vAlign w:val="center"/>
          </w:tcPr>
          <w:p w14:paraId="1BEB9763"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4.6.1.</w:t>
            </w:r>
          </w:p>
        </w:tc>
        <w:tc>
          <w:tcPr>
            <w:tcW w:w="4494" w:type="pct"/>
            <w:vAlign w:val="center"/>
          </w:tcPr>
          <w:p w14:paraId="381B6F15" w14:textId="77777777" w:rsidR="0024031A" w:rsidRPr="00EE1C1C" w:rsidRDefault="0024031A" w:rsidP="000033CD">
            <w:pPr>
              <w:spacing w:after="0" w:line="312" w:lineRule="auto"/>
              <w:rPr>
                <w:color w:val="000000" w:themeColor="text1"/>
                <w:sz w:val="26"/>
                <w:szCs w:val="26"/>
                <w:lang w:val="vi-VN"/>
              </w:rPr>
            </w:pPr>
            <w:r w:rsidRPr="00EE1C1C">
              <w:rPr>
                <w:color w:val="000000" w:themeColor="text1"/>
                <w:sz w:val="26"/>
                <w:szCs w:val="26"/>
                <w:lang w:val="vi-VN"/>
              </w:rPr>
              <w:t xml:space="preserve">Đánh giá được hiệu quả của các nhiệm vụ trong thực tiễn nghề nghiệp giáo dục tiểu học </w:t>
            </w:r>
          </w:p>
        </w:tc>
      </w:tr>
      <w:tr w:rsidR="0024031A" w:rsidRPr="00EE1C1C" w14:paraId="7FF23C7F" w14:textId="77777777" w:rsidTr="00320187">
        <w:tblPrEx>
          <w:jc w:val="center"/>
        </w:tblPrEx>
        <w:trPr>
          <w:trHeight w:val="737"/>
          <w:jc w:val="center"/>
        </w:trPr>
        <w:tc>
          <w:tcPr>
            <w:tcW w:w="506" w:type="pct"/>
            <w:vAlign w:val="center"/>
          </w:tcPr>
          <w:p w14:paraId="6CDB9311"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4.6.2.</w:t>
            </w:r>
          </w:p>
        </w:tc>
        <w:tc>
          <w:tcPr>
            <w:tcW w:w="4494" w:type="pct"/>
            <w:vAlign w:val="center"/>
          </w:tcPr>
          <w:p w14:paraId="3EA5F69A" w14:textId="77777777" w:rsidR="0024031A" w:rsidRPr="00EE1C1C" w:rsidRDefault="0024031A" w:rsidP="000033CD">
            <w:pPr>
              <w:autoSpaceDE w:val="0"/>
              <w:autoSpaceDN w:val="0"/>
              <w:adjustRightInd w:val="0"/>
              <w:snapToGrid w:val="0"/>
              <w:spacing w:after="0" w:line="312" w:lineRule="auto"/>
              <w:contextualSpacing/>
              <w:rPr>
                <w:rFonts w:eastAsia="ArialMT"/>
                <w:sz w:val="26"/>
                <w:szCs w:val="26"/>
              </w:rPr>
            </w:pPr>
            <w:r w:rsidRPr="00EE1C1C">
              <w:rPr>
                <w:color w:val="000000" w:themeColor="text1"/>
                <w:sz w:val="26"/>
                <w:szCs w:val="26"/>
                <w:lang w:val="vi-VN"/>
              </w:rPr>
              <w:t>Cải tiến chất lượng các nhiệm vụ trong thực tiễn nghề nghiệp giáo dục tiểu học</w:t>
            </w:r>
          </w:p>
        </w:tc>
      </w:tr>
    </w:tbl>
    <w:p w14:paraId="71C941E4" w14:textId="77777777" w:rsidR="00320187" w:rsidRDefault="00320187" w:rsidP="00DF6169"/>
    <w:p w14:paraId="0F48200A" w14:textId="77777777" w:rsidR="00D454E1" w:rsidRDefault="00D454E1" w:rsidP="00D454E1">
      <w:pPr>
        <w:rPr>
          <w:rFonts w:eastAsia="MS Gothic"/>
          <w:b/>
          <w:bCs/>
          <w:sz w:val="26"/>
          <w:szCs w:val="26"/>
        </w:rPr>
      </w:pPr>
    </w:p>
    <w:p w14:paraId="4B288CD9" w14:textId="59F10B37" w:rsidR="00D454E1" w:rsidRPr="00D454E1" w:rsidRDefault="00D454E1" w:rsidP="00D454E1">
      <w:pPr>
        <w:sectPr w:rsidR="00D454E1" w:rsidRPr="00D454E1" w:rsidSect="009308F8">
          <w:pgSz w:w="11900" w:h="16840" w:code="9"/>
          <w:pgMar w:top="1134" w:right="1134" w:bottom="1134" w:left="1701" w:header="734" w:footer="346" w:gutter="0"/>
          <w:cols w:space="708"/>
          <w:titlePg/>
          <w:docGrid w:linePitch="326"/>
        </w:sectPr>
      </w:pPr>
    </w:p>
    <w:p w14:paraId="3D2BB783" w14:textId="18ECAFFF" w:rsidR="009755DA" w:rsidRPr="00EE1C1C" w:rsidRDefault="00957519" w:rsidP="000033CD">
      <w:pPr>
        <w:pStyle w:val="Heading2"/>
        <w:keepNext w:val="0"/>
        <w:keepLines w:val="0"/>
        <w:widowControl w:val="0"/>
        <w:numPr>
          <w:ilvl w:val="0"/>
          <w:numId w:val="0"/>
        </w:numPr>
        <w:spacing w:before="0" w:after="0" w:line="312" w:lineRule="auto"/>
        <w:ind w:left="576" w:hanging="576"/>
      </w:pPr>
      <w:bookmarkStart w:id="27" w:name="_Toc74421172"/>
      <w:r w:rsidRPr="00EE1C1C">
        <w:lastRenderedPageBreak/>
        <w:t xml:space="preserve">1.4. </w:t>
      </w:r>
      <w:r w:rsidR="009755DA" w:rsidRPr="00EE1C1C">
        <w:t>Đối tượng khảo sát</w:t>
      </w:r>
      <w:bookmarkEnd w:id="26"/>
      <w:bookmarkEnd w:id="27"/>
    </w:p>
    <w:p w14:paraId="512BF30E" w14:textId="7C8ECC0C" w:rsidR="0096579A" w:rsidRPr="00EE1C1C" w:rsidRDefault="006E4A75" w:rsidP="000033CD">
      <w:pPr>
        <w:widowControl w:val="0"/>
        <w:spacing w:after="0" w:line="312" w:lineRule="auto"/>
        <w:ind w:firstLine="567"/>
        <w:rPr>
          <w:sz w:val="26"/>
          <w:szCs w:val="26"/>
        </w:rPr>
      </w:pPr>
      <w:r w:rsidRPr="00EE1C1C">
        <w:rPr>
          <w:sz w:val="26"/>
          <w:szCs w:val="26"/>
        </w:rPr>
        <w:t xml:space="preserve">Qua phân tích </w:t>
      </w:r>
      <w:r w:rsidR="007F0B83" w:rsidRPr="00EE1C1C">
        <w:rPr>
          <w:sz w:val="26"/>
          <w:szCs w:val="26"/>
        </w:rPr>
        <w:t xml:space="preserve">tình hình thực tế và mục đích khảo sát, </w:t>
      </w:r>
      <w:r w:rsidR="00E84AB7" w:rsidRPr="00EE1C1C">
        <w:rPr>
          <w:sz w:val="26"/>
          <w:szCs w:val="26"/>
        </w:rPr>
        <w:t>bộ phận</w:t>
      </w:r>
      <w:r w:rsidR="007F0B83" w:rsidRPr="00EE1C1C">
        <w:rPr>
          <w:sz w:val="26"/>
          <w:szCs w:val="26"/>
        </w:rPr>
        <w:t xml:space="preserve"> </w:t>
      </w:r>
      <w:r w:rsidR="001113BE" w:rsidRPr="00EE1C1C">
        <w:rPr>
          <w:sz w:val="26"/>
          <w:szCs w:val="26"/>
        </w:rPr>
        <w:t xml:space="preserve">khảo sát </w:t>
      </w:r>
      <w:r w:rsidR="007F0B83" w:rsidRPr="00EE1C1C">
        <w:rPr>
          <w:sz w:val="26"/>
          <w:szCs w:val="26"/>
        </w:rPr>
        <w:t xml:space="preserve">xác định </w:t>
      </w:r>
      <w:r w:rsidRPr="00EE1C1C">
        <w:rPr>
          <w:sz w:val="26"/>
          <w:szCs w:val="26"/>
        </w:rPr>
        <w:t>đối tượng khảo sát</w:t>
      </w:r>
      <w:r w:rsidR="0096579A" w:rsidRPr="00EE1C1C">
        <w:rPr>
          <w:sz w:val="26"/>
          <w:szCs w:val="26"/>
        </w:rPr>
        <w:t xml:space="preserve">, số lượng khảo sát dự kiến </w:t>
      </w:r>
      <w:r w:rsidR="005533D7" w:rsidRPr="00EE1C1C">
        <w:rPr>
          <w:sz w:val="26"/>
          <w:szCs w:val="26"/>
        </w:rPr>
        <w:t xml:space="preserve">và đã thực hiện </w:t>
      </w:r>
      <w:r w:rsidR="0096579A" w:rsidRPr="00EE1C1C">
        <w:rPr>
          <w:sz w:val="26"/>
          <w:szCs w:val="26"/>
        </w:rPr>
        <w:t>như sau:</w:t>
      </w:r>
    </w:p>
    <w:p w14:paraId="1C4205D7" w14:textId="6ACDBBC6" w:rsidR="000B03B0" w:rsidRPr="00EE1C1C" w:rsidRDefault="000B03B0" w:rsidP="000033CD">
      <w:pPr>
        <w:pStyle w:val="Caption"/>
      </w:pPr>
      <w:bookmarkStart w:id="28" w:name="_Toc74434145"/>
      <w:r w:rsidRPr="00EE1C1C">
        <w:t xml:space="preserve">Bảng </w:t>
      </w:r>
      <w:fldSimple w:instr=" SEQ Bảng \* ARABIC ">
        <w:r w:rsidR="00FF2A32">
          <w:rPr>
            <w:noProof/>
          </w:rPr>
          <w:t>2</w:t>
        </w:r>
      </w:fldSimple>
      <w:r w:rsidR="008410B8" w:rsidRPr="00EE1C1C">
        <w:t>. Đối tượng</w:t>
      </w:r>
      <w:r w:rsidR="00704785" w:rsidRPr="00EE1C1C">
        <w:t xml:space="preserve"> tham gia trả lời</w:t>
      </w:r>
      <w:r w:rsidR="008410B8" w:rsidRPr="00EE1C1C">
        <w:t xml:space="preserve"> khảo sát</w:t>
      </w:r>
      <w:bookmarkEnd w:id="28"/>
    </w:p>
    <w:tbl>
      <w:tblPr>
        <w:tblStyle w:val="TableGrid"/>
        <w:tblW w:w="5000" w:type="pct"/>
        <w:jc w:val="center"/>
        <w:tblLook w:val="04A0" w:firstRow="1" w:lastRow="0" w:firstColumn="1" w:lastColumn="0" w:noHBand="0" w:noVBand="1"/>
      </w:tblPr>
      <w:tblGrid>
        <w:gridCol w:w="808"/>
        <w:gridCol w:w="5337"/>
        <w:gridCol w:w="1454"/>
        <w:gridCol w:w="1456"/>
      </w:tblGrid>
      <w:tr w:rsidR="00654E84" w:rsidRPr="00EE1C1C" w14:paraId="0DCCB6D6" w14:textId="77777777" w:rsidTr="00704785">
        <w:trPr>
          <w:trHeight w:val="851"/>
          <w:jc w:val="center"/>
        </w:trPr>
        <w:tc>
          <w:tcPr>
            <w:tcW w:w="446" w:type="pct"/>
            <w:shd w:val="clear" w:color="auto" w:fill="FBE4D5" w:themeFill="accent2" w:themeFillTint="33"/>
            <w:vAlign w:val="center"/>
          </w:tcPr>
          <w:p w14:paraId="2743F3CF" w14:textId="7E9CE8B3" w:rsidR="000B03B0" w:rsidRPr="00EE1C1C" w:rsidRDefault="000B03B0" w:rsidP="000033CD">
            <w:pPr>
              <w:widowControl w:val="0"/>
              <w:spacing w:after="0" w:line="312" w:lineRule="auto"/>
              <w:jc w:val="center"/>
              <w:rPr>
                <w:b/>
                <w:bCs/>
                <w:sz w:val="26"/>
                <w:szCs w:val="26"/>
              </w:rPr>
            </w:pPr>
            <w:r w:rsidRPr="00EE1C1C">
              <w:rPr>
                <w:b/>
                <w:bCs/>
                <w:sz w:val="26"/>
                <w:szCs w:val="26"/>
              </w:rPr>
              <w:t>STT</w:t>
            </w:r>
          </w:p>
        </w:tc>
        <w:tc>
          <w:tcPr>
            <w:tcW w:w="2947" w:type="pct"/>
            <w:shd w:val="clear" w:color="auto" w:fill="FBE4D5" w:themeFill="accent2" w:themeFillTint="33"/>
            <w:vAlign w:val="center"/>
          </w:tcPr>
          <w:p w14:paraId="74ED0764" w14:textId="73E6AAA7" w:rsidR="000B03B0" w:rsidRPr="00EE1C1C" w:rsidRDefault="000B03B0" w:rsidP="000033CD">
            <w:pPr>
              <w:widowControl w:val="0"/>
              <w:spacing w:after="0" w:line="312" w:lineRule="auto"/>
              <w:jc w:val="center"/>
              <w:rPr>
                <w:b/>
                <w:bCs/>
                <w:sz w:val="26"/>
                <w:szCs w:val="26"/>
              </w:rPr>
            </w:pPr>
            <w:r w:rsidRPr="00EE1C1C">
              <w:rPr>
                <w:b/>
                <w:bCs/>
                <w:sz w:val="26"/>
                <w:szCs w:val="26"/>
              </w:rPr>
              <w:t>Đối tượng khảo sát</w:t>
            </w:r>
          </w:p>
        </w:tc>
        <w:tc>
          <w:tcPr>
            <w:tcW w:w="803" w:type="pct"/>
            <w:shd w:val="clear" w:color="auto" w:fill="FBE4D5" w:themeFill="accent2" w:themeFillTint="33"/>
            <w:vAlign w:val="center"/>
          </w:tcPr>
          <w:p w14:paraId="44417433" w14:textId="0915611D" w:rsidR="000B03B0" w:rsidRPr="00EE1C1C" w:rsidRDefault="000B03B0" w:rsidP="000033CD">
            <w:pPr>
              <w:widowControl w:val="0"/>
              <w:spacing w:after="0" w:line="312" w:lineRule="auto"/>
              <w:jc w:val="center"/>
              <w:rPr>
                <w:b/>
                <w:bCs/>
                <w:sz w:val="26"/>
                <w:szCs w:val="26"/>
              </w:rPr>
            </w:pPr>
            <w:r w:rsidRPr="00EE1C1C">
              <w:rPr>
                <w:b/>
                <w:bCs/>
                <w:sz w:val="26"/>
                <w:szCs w:val="26"/>
              </w:rPr>
              <w:t>Số lượng yêu cầu</w:t>
            </w:r>
          </w:p>
        </w:tc>
        <w:tc>
          <w:tcPr>
            <w:tcW w:w="804" w:type="pct"/>
            <w:shd w:val="clear" w:color="auto" w:fill="FBE4D5" w:themeFill="accent2" w:themeFillTint="33"/>
            <w:vAlign w:val="center"/>
          </w:tcPr>
          <w:p w14:paraId="1E139F86" w14:textId="62778545" w:rsidR="000B03B0" w:rsidRPr="00EE1C1C" w:rsidRDefault="000B03B0" w:rsidP="000033CD">
            <w:pPr>
              <w:widowControl w:val="0"/>
              <w:spacing w:after="0" w:line="312" w:lineRule="auto"/>
              <w:jc w:val="center"/>
              <w:rPr>
                <w:b/>
                <w:bCs/>
                <w:sz w:val="26"/>
                <w:szCs w:val="26"/>
              </w:rPr>
            </w:pPr>
            <w:r w:rsidRPr="00EE1C1C">
              <w:rPr>
                <w:b/>
                <w:bCs/>
                <w:sz w:val="26"/>
                <w:szCs w:val="26"/>
              </w:rPr>
              <w:t>Số lượng khảo sát</w:t>
            </w:r>
          </w:p>
        </w:tc>
      </w:tr>
      <w:tr w:rsidR="00AC696F" w:rsidRPr="00EE1C1C" w14:paraId="50C2A167" w14:textId="77777777" w:rsidTr="00704785">
        <w:trPr>
          <w:trHeight w:val="851"/>
          <w:jc w:val="center"/>
        </w:trPr>
        <w:tc>
          <w:tcPr>
            <w:tcW w:w="446" w:type="pct"/>
            <w:vAlign w:val="center"/>
          </w:tcPr>
          <w:p w14:paraId="018EEFCF" w14:textId="28EDB481" w:rsidR="00AC696F" w:rsidRPr="00EE1C1C" w:rsidRDefault="00AC696F" w:rsidP="000033CD">
            <w:pPr>
              <w:widowControl w:val="0"/>
              <w:spacing w:after="0" w:line="312" w:lineRule="auto"/>
              <w:jc w:val="center"/>
              <w:rPr>
                <w:sz w:val="26"/>
                <w:szCs w:val="26"/>
              </w:rPr>
            </w:pPr>
            <w:r w:rsidRPr="00EE1C1C">
              <w:rPr>
                <w:sz w:val="26"/>
                <w:szCs w:val="26"/>
              </w:rPr>
              <w:t>1</w:t>
            </w:r>
          </w:p>
        </w:tc>
        <w:tc>
          <w:tcPr>
            <w:tcW w:w="2947" w:type="pct"/>
            <w:vAlign w:val="center"/>
          </w:tcPr>
          <w:p w14:paraId="63929749" w14:textId="1EA5D521" w:rsidR="00AC696F" w:rsidRPr="00EE1C1C" w:rsidRDefault="00AC696F" w:rsidP="000033CD">
            <w:pPr>
              <w:widowControl w:val="0"/>
              <w:spacing w:after="0" w:line="312" w:lineRule="auto"/>
              <w:rPr>
                <w:sz w:val="26"/>
                <w:szCs w:val="26"/>
              </w:rPr>
            </w:pPr>
            <w:r w:rsidRPr="00EE1C1C">
              <w:rPr>
                <w:sz w:val="26"/>
                <w:szCs w:val="26"/>
              </w:rPr>
              <w:t>Lãnh đạo Sở GDĐT/Phòng GDĐT, BGH trường phổ thông</w:t>
            </w:r>
          </w:p>
        </w:tc>
        <w:tc>
          <w:tcPr>
            <w:tcW w:w="803" w:type="pct"/>
            <w:vAlign w:val="center"/>
          </w:tcPr>
          <w:p w14:paraId="09C2C97B" w14:textId="79258A5A" w:rsidR="00AC696F" w:rsidRPr="00EE1C1C" w:rsidRDefault="00AC696F" w:rsidP="000033CD">
            <w:pPr>
              <w:widowControl w:val="0"/>
              <w:spacing w:after="0" w:line="312" w:lineRule="auto"/>
              <w:jc w:val="center"/>
              <w:rPr>
                <w:sz w:val="26"/>
                <w:szCs w:val="26"/>
              </w:rPr>
            </w:pPr>
            <w:r w:rsidRPr="00EE1C1C">
              <w:rPr>
                <w:sz w:val="26"/>
                <w:szCs w:val="26"/>
              </w:rPr>
              <w:t>20</w:t>
            </w:r>
          </w:p>
        </w:tc>
        <w:tc>
          <w:tcPr>
            <w:tcW w:w="804" w:type="pct"/>
            <w:vAlign w:val="center"/>
          </w:tcPr>
          <w:p w14:paraId="10B8193A" w14:textId="01614BAD" w:rsidR="00AC696F" w:rsidRPr="00EE1C1C" w:rsidRDefault="00AC696F" w:rsidP="000033CD">
            <w:pPr>
              <w:widowControl w:val="0"/>
              <w:spacing w:after="0" w:line="312" w:lineRule="auto"/>
              <w:jc w:val="center"/>
              <w:rPr>
                <w:sz w:val="26"/>
                <w:szCs w:val="26"/>
              </w:rPr>
            </w:pPr>
            <w:r w:rsidRPr="00EE1C1C">
              <w:rPr>
                <w:sz w:val="26"/>
                <w:szCs w:val="26"/>
              </w:rPr>
              <w:t>45</w:t>
            </w:r>
          </w:p>
        </w:tc>
      </w:tr>
      <w:tr w:rsidR="00AA158B" w:rsidRPr="00EE1C1C" w14:paraId="268A4D19" w14:textId="77777777" w:rsidTr="00704785">
        <w:trPr>
          <w:trHeight w:val="851"/>
          <w:jc w:val="center"/>
        </w:trPr>
        <w:tc>
          <w:tcPr>
            <w:tcW w:w="446" w:type="pct"/>
            <w:vAlign w:val="center"/>
          </w:tcPr>
          <w:p w14:paraId="55B6C1B0" w14:textId="4232807F" w:rsidR="00AC696F" w:rsidRPr="00EE1C1C" w:rsidRDefault="00AC696F" w:rsidP="000033CD">
            <w:pPr>
              <w:widowControl w:val="0"/>
              <w:spacing w:after="0" w:line="312" w:lineRule="auto"/>
              <w:jc w:val="center"/>
              <w:rPr>
                <w:sz w:val="26"/>
                <w:szCs w:val="26"/>
              </w:rPr>
            </w:pPr>
            <w:r w:rsidRPr="00EE1C1C">
              <w:rPr>
                <w:sz w:val="26"/>
                <w:szCs w:val="26"/>
              </w:rPr>
              <w:t>2</w:t>
            </w:r>
          </w:p>
        </w:tc>
        <w:tc>
          <w:tcPr>
            <w:tcW w:w="2947" w:type="pct"/>
            <w:vAlign w:val="center"/>
          </w:tcPr>
          <w:p w14:paraId="5F31628A" w14:textId="5AEE0E68" w:rsidR="00AC696F" w:rsidRPr="00EE1C1C" w:rsidRDefault="00AC696F" w:rsidP="000033CD">
            <w:pPr>
              <w:widowControl w:val="0"/>
              <w:spacing w:after="0" w:line="312" w:lineRule="auto"/>
              <w:rPr>
                <w:sz w:val="26"/>
                <w:szCs w:val="26"/>
              </w:rPr>
            </w:pPr>
            <w:r w:rsidRPr="00EE1C1C">
              <w:rPr>
                <w:sz w:val="26"/>
                <w:szCs w:val="26"/>
              </w:rPr>
              <w:t>Chuyên viên Sở GDĐT/Phòng GDĐT, Tổ trưởng chuyên môn</w:t>
            </w:r>
          </w:p>
        </w:tc>
        <w:tc>
          <w:tcPr>
            <w:tcW w:w="803" w:type="pct"/>
            <w:vAlign w:val="center"/>
          </w:tcPr>
          <w:p w14:paraId="049E2DAA" w14:textId="67559D6F" w:rsidR="00AC696F" w:rsidRPr="00EE1C1C" w:rsidRDefault="00AC696F" w:rsidP="000033CD">
            <w:pPr>
              <w:widowControl w:val="0"/>
              <w:spacing w:after="0" w:line="312" w:lineRule="auto"/>
              <w:jc w:val="center"/>
              <w:rPr>
                <w:sz w:val="26"/>
                <w:szCs w:val="26"/>
              </w:rPr>
            </w:pPr>
            <w:r w:rsidRPr="00EE1C1C">
              <w:rPr>
                <w:sz w:val="26"/>
                <w:szCs w:val="26"/>
              </w:rPr>
              <w:t>20</w:t>
            </w:r>
          </w:p>
        </w:tc>
        <w:tc>
          <w:tcPr>
            <w:tcW w:w="804" w:type="pct"/>
            <w:vAlign w:val="center"/>
          </w:tcPr>
          <w:p w14:paraId="434A8AF4" w14:textId="69D4D3BD" w:rsidR="00AC696F" w:rsidRPr="00EE1C1C" w:rsidRDefault="000D6D4F" w:rsidP="000033CD">
            <w:pPr>
              <w:widowControl w:val="0"/>
              <w:spacing w:after="0" w:line="312" w:lineRule="auto"/>
              <w:jc w:val="center"/>
              <w:rPr>
                <w:sz w:val="26"/>
                <w:szCs w:val="26"/>
              </w:rPr>
            </w:pPr>
            <w:r>
              <w:rPr>
                <w:sz w:val="26"/>
                <w:szCs w:val="26"/>
              </w:rPr>
              <w:t>2</w:t>
            </w:r>
            <w:r w:rsidR="00AC696F" w:rsidRPr="00EE1C1C">
              <w:rPr>
                <w:sz w:val="26"/>
                <w:szCs w:val="26"/>
              </w:rPr>
              <w:t>3</w:t>
            </w:r>
          </w:p>
        </w:tc>
      </w:tr>
      <w:tr w:rsidR="00AA158B" w:rsidRPr="00EE1C1C" w14:paraId="0EE45D6D" w14:textId="77777777" w:rsidTr="00704785">
        <w:trPr>
          <w:trHeight w:val="851"/>
          <w:jc w:val="center"/>
        </w:trPr>
        <w:tc>
          <w:tcPr>
            <w:tcW w:w="446" w:type="pct"/>
            <w:vAlign w:val="center"/>
          </w:tcPr>
          <w:p w14:paraId="22BC778C" w14:textId="2678547E" w:rsidR="00AC696F" w:rsidRPr="00EE1C1C" w:rsidRDefault="00AC696F" w:rsidP="000033CD">
            <w:pPr>
              <w:widowControl w:val="0"/>
              <w:spacing w:after="0" w:line="312" w:lineRule="auto"/>
              <w:jc w:val="center"/>
              <w:rPr>
                <w:sz w:val="26"/>
                <w:szCs w:val="26"/>
              </w:rPr>
            </w:pPr>
            <w:r w:rsidRPr="00EE1C1C">
              <w:rPr>
                <w:sz w:val="26"/>
                <w:szCs w:val="26"/>
              </w:rPr>
              <w:t>3</w:t>
            </w:r>
          </w:p>
        </w:tc>
        <w:tc>
          <w:tcPr>
            <w:tcW w:w="2947" w:type="pct"/>
            <w:vAlign w:val="center"/>
          </w:tcPr>
          <w:p w14:paraId="334309EE" w14:textId="79AB8731" w:rsidR="00AC696F" w:rsidRPr="00EE1C1C" w:rsidRDefault="00AC696F" w:rsidP="000033CD">
            <w:pPr>
              <w:widowControl w:val="0"/>
              <w:spacing w:after="0" w:line="312" w:lineRule="auto"/>
              <w:rPr>
                <w:sz w:val="26"/>
                <w:szCs w:val="26"/>
              </w:rPr>
            </w:pPr>
            <w:r w:rsidRPr="00EE1C1C">
              <w:rPr>
                <w:sz w:val="26"/>
                <w:szCs w:val="26"/>
              </w:rPr>
              <w:t>Giáo viên cốt cán, Giáo viên</w:t>
            </w:r>
          </w:p>
        </w:tc>
        <w:tc>
          <w:tcPr>
            <w:tcW w:w="803" w:type="pct"/>
            <w:vAlign w:val="center"/>
          </w:tcPr>
          <w:p w14:paraId="2DE0C1A9" w14:textId="5506AC3B" w:rsidR="00AC696F" w:rsidRPr="00EE1C1C" w:rsidRDefault="00AC696F" w:rsidP="000033CD">
            <w:pPr>
              <w:widowControl w:val="0"/>
              <w:spacing w:after="0" w:line="312" w:lineRule="auto"/>
              <w:jc w:val="center"/>
              <w:rPr>
                <w:sz w:val="26"/>
                <w:szCs w:val="26"/>
              </w:rPr>
            </w:pPr>
            <w:r w:rsidRPr="00EE1C1C">
              <w:rPr>
                <w:sz w:val="26"/>
                <w:szCs w:val="26"/>
              </w:rPr>
              <w:t>20</w:t>
            </w:r>
          </w:p>
        </w:tc>
        <w:tc>
          <w:tcPr>
            <w:tcW w:w="804" w:type="pct"/>
            <w:vAlign w:val="center"/>
          </w:tcPr>
          <w:p w14:paraId="22722DD6" w14:textId="28633AF8" w:rsidR="00AC696F" w:rsidRPr="00EE1C1C" w:rsidRDefault="00AC696F" w:rsidP="000033CD">
            <w:pPr>
              <w:widowControl w:val="0"/>
              <w:spacing w:after="0" w:line="312" w:lineRule="auto"/>
              <w:jc w:val="center"/>
              <w:rPr>
                <w:sz w:val="26"/>
                <w:szCs w:val="26"/>
              </w:rPr>
            </w:pPr>
            <w:r w:rsidRPr="00EE1C1C">
              <w:rPr>
                <w:sz w:val="26"/>
                <w:szCs w:val="26"/>
              </w:rPr>
              <w:t>39</w:t>
            </w:r>
          </w:p>
        </w:tc>
      </w:tr>
      <w:tr w:rsidR="00AA158B" w:rsidRPr="00EE1C1C" w14:paraId="762848AB" w14:textId="77777777" w:rsidTr="00704785">
        <w:trPr>
          <w:trHeight w:val="851"/>
          <w:jc w:val="center"/>
        </w:trPr>
        <w:tc>
          <w:tcPr>
            <w:tcW w:w="446" w:type="pct"/>
            <w:vAlign w:val="center"/>
          </w:tcPr>
          <w:p w14:paraId="69E0D1EC" w14:textId="714E1CC5" w:rsidR="00AC696F" w:rsidRPr="00EE1C1C" w:rsidRDefault="00AC696F" w:rsidP="000033CD">
            <w:pPr>
              <w:widowControl w:val="0"/>
              <w:spacing w:after="0" w:line="312" w:lineRule="auto"/>
              <w:jc w:val="center"/>
              <w:rPr>
                <w:sz w:val="26"/>
                <w:szCs w:val="26"/>
              </w:rPr>
            </w:pPr>
            <w:r w:rsidRPr="00EE1C1C">
              <w:rPr>
                <w:sz w:val="26"/>
                <w:szCs w:val="26"/>
              </w:rPr>
              <w:t>4</w:t>
            </w:r>
          </w:p>
        </w:tc>
        <w:tc>
          <w:tcPr>
            <w:tcW w:w="2947" w:type="pct"/>
            <w:vAlign w:val="center"/>
          </w:tcPr>
          <w:p w14:paraId="70E234D5" w14:textId="446E53B8" w:rsidR="00AC696F" w:rsidRPr="00EE1C1C" w:rsidRDefault="00AC696F" w:rsidP="000033CD">
            <w:pPr>
              <w:widowControl w:val="0"/>
              <w:spacing w:after="0" w:line="312" w:lineRule="auto"/>
              <w:rPr>
                <w:sz w:val="26"/>
                <w:szCs w:val="26"/>
              </w:rPr>
            </w:pPr>
            <w:r w:rsidRPr="00EE1C1C">
              <w:rPr>
                <w:sz w:val="26"/>
                <w:szCs w:val="26"/>
              </w:rPr>
              <w:t>Giảng viên, Nhà khoa học, chuyên gia</w:t>
            </w:r>
          </w:p>
        </w:tc>
        <w:tc>
          <w:tcPr>
            <w:tcW w:w="803" w:type="pct"/>
            <w:vAlign w:val="center"/>
          </w:tcPr>
          <w:p w14:paraId="3111B103" w14:textId="2FDECC6D" w:rsidR="00AC696F" w:rsidRPr="00EE1C1C" w:rsidRDefault="00AC696F" w:rsidP="000033CD">
            <w:pPr>
              <w:widowControl w:val="0"/>
              <w:spacing w:after="0" w:line="312" w:lineRule="auto"/>
              <w:jc w:val="center"/>
              <w:rPr>
                <w:sz w:val="26"/>
                <w:szCs w:val="26"/>
              </w:rPr>
            </w:pPr>
            <w:r w:rsidRPr="00EE1C1C">
              <w:rPr>
                <w:sz w:val="26"/>
                <w:szCs w:val="26"/>
              </w:rPr>
              <w:t>20</w:t>
            </w:r>
          </w:p>
        </w:tc>
        <w:tc>
          <w:tcPr>
            <w:tcW w:w="804" w:type="pct"/>
            <w:vAlign w:val="center"/>
          </w:tcPr>
          <w:p w14:paraId="0EC08DA5" w14:textId="26B9214D" w:rsidR="00AC696F" w:rsidRPr="00EE1C1C" w:rsidRDefault="00AC696F" w:rsidP="000033CD">
            <w:pPr>
              <w:widowControl w:val="0"/>
              <w:spacing w:after="0" w:line="312" w:lineRule="auto"/>
              <w:jc w:val="center"/>
              <w:rPr>
                <w:sz w:val="26"/>
                <w:szCs w:val="26"/>
              </w:rPr>
            </w:pPr>
            <w:r w:rsidRPr="00EE1C1C">
              <w:rPr>
                <w:sz w:val="26"/>
                <w:szCs w:val="26"/>
              </w:rPr>
              <w:t>42</w:t>
            </w:r>
          </w:p>
        </w:tc>
      </w:tr>
      <w:tr w:rsidR="00AA158B" w:rsidRPr="00EE1C1C" w14:paraId="1DFE9296" w14:textId="77777777" w:rsidTr="00704785">
        <w:trPr>
          <w:trHeight w:val="851"/>
          <w:jc w:val="center"/>
        </w:trPr>
        <w:tc>
          <w:tcPr>
            <w:tcW w:w="446" w:type="pct"/>
            <w:vAlign w:val="center"/>
          </w:tcPr>
          <w:p w14:paraId="0278CC00" w14:textId="5CB297D8" w:rsidR="00AC696F" w:rsidRPr="00EE1C1C" w:rsidRDefault="00AC696F" w:rsidP="000033CD">
            <w:pPr>
              <w:widowControl w:val="0"/>
              <w:spacing w:after="0" w:line="312" w:lineRule="auto"/>
              <w:jc w:val="center"/>
              <w:rPr>
                <w:sz w:val="26"/>
                <w:szCs w:val="26"/>
              </w:rPr>
            </w:pPr>
            <w:r w:rsidRPr="00EE1C1C">
              <w:rPr>
                <w:sz w:val="26"/>
                <w:szCs w:val="26"/>
              </w:rPr>
              <w:t>5</w:t>
            </w:r>
          </w:p>
        </w:tc>
        <w:tc>
          <w:tcPr>
            <w:tcW w:w="2947" w:type="pct"/>
            <w:vAlign w:val="center"/>
          </w:tcPr>
          <w:p w14:paraId="6F36C37C" w14:textId="578E897E" w:rsidR="00AC696F" w:rsidRPr="00EE1C1C" w:rsidRDefault="00AC696F" w:rsidP="000033CD">
            <w:pPr>
              <w:widowControl w:val="0"/>
              <w:spacing w:after="0" w:line="312" w:lineRule="auto"/>
              <w:rPr>
                <w:sz w:val="26"/>
                <w:szCs w:val="26"/>
              </w:rPr>
            </w:pPr>
            <w:r w:rsidRPr="00EE1C1C">
              <w:rPr>
                <w:sz w:val="26"/>
                <w:szCs w:val="26"/>
              </w:rPr>
              <w:t>Cựu sinh viên</w:t>
            </w:r>
          </w:p>
        </w:tc>
        <w:tc>
          <w:tcPr>
            <w:tcW w:w="803" w:type="pct"/>
            <w:vAlign w:val="center"/>
          </w:tcPr>
          <w:p w14:paraId="22F661B0" w14:textId="103BD95D" w:rsidR="00AC696F" w:rsidRPr="00EE1C1C" w:rsidRDefault="00AC696F" w:rsidP="000033CD">
            <w:pPr>
              <w:widowControl w:val="0"/>
              <w:spacing w:after="0" w:line="312" w:lineRule="auto"/>
              <w:jc w:val="center"/>
              <w:rPr>
                <w:sz w:val="26"/>
                <w:szCs w:val="26"/>
              </w:rPr>
            </w:pPr>
            <w:r w:rsidRPr="00EE1C1C">
              <w:rPr>
                <w:sz w:val="26"/>
                <w:szCs w:val="26"/>
              </w:rPr>
              <w:t>20</w:t>
            </w:r>
          </w:p>
        </w:tc>
        <w:tc>
          <w:tcPr>
            <w:tcW w:w="804" w:type="pct"/>
            <w:vAlign w:val="center"/>
          </w:tcPr>
          <w:p w14:paraId="610E6E3C" w14:textId="78B0690C" w:rsidR="00AC696F" w:rsidRPr="00EE1C1C" w:rsidRDefault="000D6D4F" w:rsidP="000033CD">
            <w:pPr>
              <w:widowControl w:val="0"/>
              <w:spacing w:after="0" w:line="312" w:lineRule="auto"/>
              <w:jc w:val="center"/>
              <w:rPr>
                <w:sz w:val="26"/>
                <w:szCs w:val="26"/>
              </w:rPr>
            </w:pPr>
            <w:r>
              <w:rPr>
                <w:sz w:val="26"/>
                <w:szCs w:val="26"/>
              </w:rPr>
              <w:t>28</w:t>
            </w:r>
          </w:p>
        </w:tc>
      </w:tr>
      <w:tr w:rsidR="00E66D9E" w:rsidRPr="00EE1C1C" w14:paraId="724355DD" w14:textId="77777777" w:rsidTr="00704785">
        <w:trPr>
          <w:trHeight w:val="851"/>
          <w:jc w:val="center"/>
        </w:trPr>
        <w:tc>
          <w:tcPr>
            <w:tcW w:w="446" w:type="pct"/>
            <w:vAlign w:val="center"/>
          </w:tcPr>
          <w:p w14:paraId="4A4A4E5F" w14:textId="4A78110F" w:rsidR="00AC696F" w:rsidRPr="00EE1C1C" w:rsidRDefault="00AC696F" w:rsidP="000033CD">
            <w:pPr>
              <w:widowControl w:val="0"/>
              <w:spacing w:after="0" w:line="312" w:lineRule="auto"/>
              <w:jc w:val="center"/>
              <w:rPr>
                <w:sz w:val="26"/>
                <w:szCs w:val="26"/>
              </w:rPr>
            </w:pPr>
            <w:r w:rsidRPr="00EE1C1C">
              <w:rPr>
                <w:sz w:val="26"/>
                <w:szCs w:val="26"/>
              </w:rPr>
              <w:t>6</w:t>
            </w:r>
          </w:p>
        </w:tc>
        <w:tc>
          <w:tcPr>
            <w:tcW w:w="2947" w:type="pct"/>
            <w:vAlign w:val="center"/>
          </w:tcPr>
          <w:p w14:paraId="1FAD7B9A" w14:textId="123D83D6" w:rsidR="00AC696F" w:rsidRPr="00EE1C1C" w:rsidRDefault="00AC696F" w:rsidP="000033CD">
            <w:pPr>
              <w:widowControl w:val="0"/>
              <w:spacing w:after="0" w:line="312" w:lineRule="auto"/>
              <w:rPr>
                <w:sz w:val="26"/>
                <w:szCs w:val="26"/>
              </w:rPr>
            </w:pPr>
            <w:r w:rsidRPr="00EE1C1C">
              <w:rPr>
                <w:sz w:val="26"/>
                <w:szCs w:val="26"/>
              </w:rPr>
              <w:t>Sinh viên</w:t>
            </w:r>
          </w:p>
        </w:tc>
        <w:tc>
          <w:tcPr>
            <w:tcW w:w="803" w:type="pct"/>
            <w:vAlign w:val="center"/>
          </w:tcPr>
          <w:p w14:paraId="5D6B8016" w14:textId="3D1734CA" w:rsidR="00AC696F" w:rsidRPr="00EE1C1C" w:rsidRDefault="00AC696F" w:rsidP="000033CD">
            <w:pPr>
              <w:widowControl w:val="0"/>
              <w:spacing w:after="0" w:line="312" w:lineRule="auto"/>
              <w:jc w:val="center"/>
              <w:rPr>
                <w:sz w:val="26"/>
                <w:szCs w:val="26"/>
              </w:rPr>
            </w:pPr>
            <w:r w:rsidRPr="00EE1C1C">
              <w:rPr>
                <w:sz w:val="26"/>
                <w:szCs w:val="26"/>
              </w:rPr>
              <w:t>20</w:t>
            </w:r>
          </w:p>
        </w:tc>
        <w:tc>
          <w:tcPr>
            <w:tcW w:w="804" w:type="pct"/>
            <w:vAlign w:val="center"/>
          </w:tcPr>
          <w:p w14:paraId="001DAE3A" w14:textId="24CD89A9" w:rsidR="00B6245F" w:rsidRPr="00EE1C1C" w:rsidRDefault="00B6245F" w:rsidP="00B6245F">
            <w:pPr>
              <w:widowControl w:val="0"/>
              <w:spacing w:after="0" w:line="312" w:lineRule="auto"/>
              <w:jc w:val="center"/>
              <w:rPr>
                <w:sz w:val="26"/>
                <w:szCs w:val="26"/>
              </w:rPr>
            </w:pPr>
            <w:r>
              <w:rPr>
                <w:sz w:val="26"/>
                <w:szCs w:val="26"/>
              </w:rPr>
              <w:t>50</w:t>
            </w:r>
          </w:p>
        </w:tc>
      </w:tr>
      <w:tr w:rsidR="000B03B0" w:rsidRPr="00EE1C1C" w14:paraId="532D6E75" w14:textId="77777777" w:rsidTr="00704785">
        <w:trPr>
          <w:trHeight w:val="851"/>
          <w:jc w:val="center"/>
        </w:trPr>
        <w:tc>
          <w:tcPr>
            <w:tcW w:w="3393" w:type="pct"/>
            <w:gridSpan w:val="2"/>
            <w:vAlign w:val="center"/>
          </w:tcPr>
          <w:p w14:paraId="026C5093" w14:textId="2AB320A0" w:rsidR="000B03B0" w:rsidRPr="00EE1C1C" w:rsidRDefault="000B03B0" w:rsidP="000033CD">
            <w:pPr>
              <w:widowControl w:val="0"/>
              <w:spacing w:after="0" w:line="312" w:lineRule="auto"/>
              <w:jc w:val="center"/>
              <w:rPr>
                <w:b/>
                <w:bCs/>
                <w:sz w:val="26"/>
                <w:szCs w:val="26"/>
              </w:rPr>
            </w:pPr>
            <w:r w:rsidRPr="00EE1C1C">
              <w:rPr>
                <w:b/>
                <w:bCs/>
                <w:sz w:val="26"/>
                <w:szCs w:val="26"/>
              </w:rPr>
              <w:t>Tổng số</w:t>
            </w:r>
          </w:p>
        </w:tc>
        <w:tc>
          <w:tcPr>
            <w:tcW w:w="803" w:type="pct"/>
            <w:vAlign w:val="center"/>
          </w:tcPr>
          <w:p w14:paraId="105BC782" w14:textId="06BE8AEC" w:rsidR="000B03B0" w:rsidRPr="00EE1C1C" w:rsidRDefault="000B03B0" w:rsidP="000033CD">
            <w:pPr>
              <w:widowControl w:val="0"/>
              <w:spacing w:after="0" w:line="312" w:lineRule="auto"/>
              <w:jc w:val="center"/>
              <w:rPr>
                <w:b/>
                <w:bCs/>
                <w:sz w:val="26"/>
                <w:szCs w:val="26"/>
              </w:rPr>
            </w:pPr>
            <w:r w:rsidRPr="00EE1C1C">
              <w:rPr>
                <w:b/>
                <w:bCs/>
                <w:sz w:val="26"/>
                <w:szCs w:val="26"/>
              </w:rPr>
              <w:t>120</w:t>
            </w:r>
          </w:p>
        </w:tc>
        <w:tc>
          <w:tcPr>
            <w:tcW w:w="804" w:type="pct"/>
            <w:vAlign w:val="center"/>
          </w:tcPr>
          <w:p w14:paraId="2C01913C" w14:textId="165D1B9F" w:rsidR="000B03B0" w:rsidRPr="00EE1C1C" w:rsidRDefault="000D6D4F" w:rsidP="000033CD">
            <w:pPr>
              <w:widowControl w:val="0"/>
              <w:spacing w:after="0" w:line="312" w:lineRule="auto"/>
              <w:jc w:val="center"/>
              <w:rPr>
                <w:b/>
                <w:bCs/>
                <w:sz w:val="26"/>
                <w:szCs w:val="26"/>
              </w:rPr>
            </w:pPr>
            <w:r>
              <w:rPr>
                <w:b/>
                <w:bCs/>
                <w:sz w:val="26"/>
                <w:szCs w:val="26"/>
              </w:rPr>
              <w:t>2</w:t>
            </w:r>
            <w:r w:rsidR="00B6245F">
              <w:rPr>
                <w:b/>
                <w:bCs/>
                <w:sz w:val="26"/>
                <w:szCs w:val="26"/>
              </w:rPr>
              <w:t>27</w:t>
            </w:r>
          </w:p>
        </w:tc>
      </w:tr>
    </w:tbl>
    <w:p w14:paraId="27CD4288" w14:textId="77777777" w:rsidR="00C224FA" w:rsidRPr="00EE1C1C" w:rsidRDefault="00C224FA" w:rsidP="000033CD">
      <w:pPr>
        <w:spacing w:after="0" w:line="312" w:lineRule="auto"/>
        <w:rPr>
          <w:sz w:val="26"/>
          <w:szCs w:val="26"/>
        </w:rPr>
      </w:pPr>
      <w:bookmarkStart w:id="29" w:name="_Toc47775721"/>
      <w:bookmarkStart w:id="30" w:name="_Toc48032088"/>
      <w:bookmarkStart w:id="31" w:name="_Toc71280149"/>
    </w:p>
    <w:p w14:paraId="7D7A3704" w14:textId="2EF0411B" w:rsidR="00FD0A31" w:rsidRPr="00EE1C1C" w:rsidRDefault="00FD0A31" w:rsidP="000033CD">
      <w:pPr>
        <w:pStyle w:val="Heading2"/>
        <w:keepNext w:val="0"/>
        <w:keepLines w:val="0"/>
        <w:widowControl w:val="0"/>
        <w:numPr>
          <w:ilvl w:val="1"/>
          <w:numId w:val="25"/>
        </w:numPr>
        <w:tabs>
          <w:tab w:val="left" w:pos="426"/>
        </w:tabs>
        <w:spacing w:before="0" w:after="0" w:line="312" w:lineRule="auto"/>
      </w:pPr>
      <w:bookmarkStart w:id="32" w:name="_Toc74421173"/>
      <w:r w:rsidRPr="00EE1C1C">
        <w:t>Các cấp độ đánh giá</w:t>
      </w:r>
      <w:bookmarkEnd w:id="29"/>
      <w:bookmarkEnd w:id="30"/>
      <w:bookmarkEnd w:id="31"/>
      <w:bookmarkEnd w:id="32"/>
    </w:p>
    <w:p w14:paraId="08C2D318" w14:textId="65B88A18" w:rsidR="008410B8" w:rsidRPr="00EE1C1C" w:rsidRDefault="008410B8" w:rsidP="000033CD">
      <w:pPr>
        <w:pStyle w:val="Caption"/>
      </w:pPr>
      <w:bookmarkStart w:id="33" w:name="_Toc74434146"/>
      <w:r w:rsidRPr="00EE1C1C">
        <w:t xml:space="preserve">Bảng </w:t>
      </w:r>
      <w:fldSimple w:instr=" SEQ Bảng \* ARABIC ">
        <w:r w:rsidR="00FF2A32">
          <w:rPr>
            <w:noProof/>
          </w:rPr>
          <w:t>3</w:t>
        </w:r>
      </w:fldSimple>
      <w:r w:rsidRPr="00EE1C1C">
        <w:t xml:space="preserve">. Các cấp độ đánh giá cho </w:t>
      </w:r>
      <w:r w:rsidR="001176A2" w:rsidRPr="00EE1C1C">
        <w:t>từng nội dung khảo sát</w:t>
      </w:r>
      <w:bookmarkEnd w:id="33"/>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2547"/>
        <w:gridCol w:w="2126"/>
        <w:gridCol w:w="1843"/>
        <w:gridCol w:w="2551"/>
      </w:tblGrid>
      <w:tr w:rsidR="00C67F59" w:rsidRPr="00EE1C1C" w14:paraId="6A74A9D1" w14:textId="77777777" w:rsidTr="00723AD2">
        <w:trPr>
          <w:trHeight w:val="567"/>
        </w:trPr>
        <w:tc>
          <w:tcPr>
            <w:tcW w:w="2547" w:type="dxa"/>
            <w:shd w:val="clear" w:color="auto" w:fill="FBE4D5" w:themeFill="accent2" w:themeFillTint="33"/>
            <w:vAlign w:val="center"/>
          </w:tcPr>
          <w:p w14:paraId="78CEF2B2" w14:textId="2E441C30" w:rsidR="00C67F59" w:rsidRPr="00EE1C1C" w:rsidRDefault="00C67F59" w:rsidP="000033CD">
            <w:pPr>
              <w:widowControl w:val="0"/>
              <w:spacing w:after="0" w:line="312" w:lineRule="auto"/>
              <w:jc w:val="center"/>
              <w:rPr>
                <w:rFonts w:eastAsia="Times New Roman"/>
                <w:b/>
                <w:bCs/>
                <w:sz w:val="26"/>
                <w:szCs w:val="26"/>
              </w:rPr>
            </w:pPr>
            <w:r w:rsidRPr="00EE1C1C">
              <w:rPr>
                <w:rFonts w:eastAsia="Times New Roman"/>
                <w:b/>
                <w:bCs/>
                <w:sz w:val="26"/>
                <w:szCs w:val="26"/>
              </w:rPr>
              <w:t>Mức độ đồng ý</w:t>
            </w:r>
          </w:p>
        </w:tc>
        <w:tc>
          <w:tcPr>
            <w:tcW w:w="2126" w:type="dxa"/>
            <w:shd w:val="clear" w:color="auto" w:fill="FBE4D5" w:themeFill="accent2" w:themeFillTint="33"/>
            <w:vAlign w:val="center"/>
          </w:tcPr>
          <w:p w14:paraId="36418BC7" w14:textId="012E35F9" w:rsidR="00C67F59" w:rsidRPr="00EE1C1C" w:rsidRDefault="00C67F59" w:rsidP="000033CD">
            <w:pPr>
              <w:widowControl w:val="0"/>
              <w:spacing w:after="0" w:line="312" w:lineRule="auto"/>
              <w:jc w:val="center"/>
              <w:rPr>
                <w:rFonts w:eastAsia="Times New Roman"/>
                <w:b/>
                <w:bCs/>
                <w:sz w:val="26"/>
                <w:szCs w:val="26"/>
              </w:rPr>
            </w:pPr>
            <w:r w:rsidRPr="00EE1C1C">
              <w:rPr>
                <w:rFonts w:eastAsia="Times New Roman"/>
                <w:b/>
                <w:bCs/>
                <w:sz w:val="26"/>
                <w:szCs w:val="26"/>
              </w:rPr>
              <w:t>Mức độ cần thiết</w:t>
            </w:r>
          </w:p>
        </w:tc>
        <w:tc>
          <w:tcPr>
            <w:tcW w:w="1843" w:type="dxa"/>
            <w:shd w:val="clear" w:color="auto" w:fill="FBE4D5" w:themeFill="accent2" w:themeFillTint="33"/>
            <w:vAlign w:val="center"/>
          </w:tcPr>
          <w:p w14:paraId="0B9C278A" w14:textId="7E059ABB" w:rsidR="00C67F59" w:rsidRPr="00EE1C1C" w:rsidRDefault="00C67F59" w:rsidP="000033CD">
            <w:pPr>
              <w:widowControl w:val="0"/>
              <w:spacing w:after="0" w:line="312" w:lineRule="auto"/>
              <w:jc w:val="center"/>
              <w:rPr>
                <w:rFonts w:eastAsia="Times New Roman"/>
                <w:b/>
                <w:bCs/>
                <w:sz w:val="26"/>
                <w:szCs w:val="26"/>
              </w:rPr>
            </w:pPr>
            <w:r w:rsidRPr="00EE1C1C">
              <w:rPr>
                <w:rFonts w:eastAsia="Times New Roman"/>
                <w:b/>
                <w:bCs/>
                <w:sz w:val="26"/>
                <w:szCs w:val="26"/>
              </w:rPr>
              <w:t>Mức độ nên đạt được về kiến thức</w:t>
            </w:r>
          </w:p>
        </w:tc>
        <w:tc>
          <w:tcPr>
            <w:tcW w:w="2551" w:type="dxa"/>
            <w:shd w:val="clear" w:color="auto" w:fill="FBE4D5" w:themeFill="accent2" w:themeFillTint="33"/>
            <w:vAlign w:val="center"/>
          </w:tcPr>
          <w:p w14:paraId="00A58F3C" w14:textId="09B4C5BA" w:rsidR="00C67F59" w:rsidRPr="00EE1C1C" w:rsidRDefault="00C67F59" w:rsidP="000033CD">
            <w:pPr>
              <w:widowControl w:val="0"/>
              <w:spacing w:after="0" w:line="312" w:lineRule="auto"/>
              <w:jc w:val="center"/>
              <w:rPr>
                <w:rFonts w:eastAsia="Times New Roman"/>
                <w:b/>
                <w:bCs/>
                <w:sz w:val="26"/>
                <w:szCs w:val="26"/>
              </w:rPr>
            </w:pPr>
            <w:r w:rsidRPr="00EE1C1C">
              <w:rPr>
                <w:rFonts w:eastAsia="Times New Roman"/>
                <w:b/>
                <w:bCs/>
                <w:sz w:val="26"/>
                <w:szCs w:val="26"/>
              </w:rPr>
              <w:t>Mức độ nên đạt được về kỹ năng</w:t>
            </w:r>
          </w:p>
        </w:tc>
      </w:tr>
      <w:tr w:rsidR="008410B8" w:rsidRPr="00EE1C1C" w14:paraId="6CBC2420" w14:textId="77777777" w:rsidTr="00723AD2">
        <w:trPr>
          <w:trHeight w:val="567"/>
        </w:trPr>
        <w:tc>
          <w:tcPr>
            <w:tcW w:w="2547" w:type="dxa"/>
            <w:shd w:val="clear" w:color="auto" w:fill="FFFFFF" w:themeFill="background1"/>
            <w:hideMark/>
          </w:tcPr>
          <w:p w14:paraId="5B3BB00A" w14:textId="77777777" w:rsidR="008410B8" w:rsidRPr="00EE1C1C" w:rsidRDefault="008410B8" w:rsidP="000033CD">
            <w:pPr>
              <w:tabs>
                <w:tab w:val="left" w:pos="426"/>
              </w:tabs>
              <w:spacing w:after="0" w:line="312" w:lineRule="auto"/>
              <w:jc w:val="left"/>
              <w:rPr>
                <w:rFonts w:eastAsia="Times New Roman"/>
                <w:sz w:val="26"/>
                <w:szCs w:val="26"/>
              </w:rPr>
            </w:pPr>
            <w:r w:rsidRPr="00EE1C1C">
              <w:rPr>
                <w:rFonts w:eastAsia="Times New Roman"/>
                <w:sz w:val="26"/>
                <w:szCs w:val="26"/>
              </w:rPr>
              <w:sym w:font="Wingdings 2" w:char="F06A"/>
            </w:r>
            <w:r w:rsidRPr="00EE1C1C">
              <w:rPr>
                <w:rFonts w:eastAsia="Times New Roman"/>
                <w:sz w:val="26"/>
                <w:szCs w:val="26"/>
              </w:rPr>
              <w:t xml:space="preserve">: Rất không đồng ý; </w:t>
            </w:r>
          </w:p>
          <w:p w14:paraId="1BDD5FA7" w14:textId="77777777" w:rsidR="008410B8" w:rsidRPr="00EE1C1C" w:rsidRDefault="008410B8" w:rsidP="000033CD">
            <w:pPr>
              <w:tabs>
                <w:tab w:val="left" w:pos="426"/>
              </w:tabs>
              <w:spacing w:after="0" w:line="312" w:lineRule="auto"/>
              <w:jc w:val="left"/>
              <w:rPr>
                <w:rFonts w:eastAsia="Times New Roman"/>
                <w:sz w:val="26"/>
                <w:szCs w:val="26"/>
              </w:rPr>
            </w:pPr>
            <w:r w:rsidRPr="00EE1C1C">
              <w:rPr>
                <w:rFonts w:eastAsia="Times New Roman"/>
                <w:sz w:val="26"/>
                <w:szCs w:val="26"/>
              </w:rPr>
              <w:sym w:font="Wingdings 2" w:char="F06B"/>
            </w:r>
            <w:r w:rsidRPr="00EE1C1C">
              <w:rPr>
                <w:rFonts w:eastAsia="Times New Roman"/>
                <w:sz w:val="26"/>
                <w:szCs w:val="26"/>
              </w:rPr>
              <w:t xml:space="preserve">: Không đồng ý; </w:t>
            </w:r>
          </w:p>
          <w:p w14:paraId="16AB525A" w14:textId="77777777" w:rsidR="008410B8" w:rsidRPr="00EE1C1C" w:rsidRDefault="008410B8" w:rsidP="000033CD">
            <w:pPr>
              <w:tabs>
                <w:tab w:val="left" w:pos="426"/>
              </w:tabs>
              <w:spacing w:after="0" w:line="312" w:lineRule="auto"/>
              <w:jc w:val="left"/>
              <w:rPr>
                <w:rFonts w:eastAsia="Times New Roman"/>
                <w:sz w:val="26"/>
                <w:szCs w:val="26"/>
              </w:rPr>
            </w:pPr>
            <w:r w:rsidRPr="00EE1C1C">
              <w:rPr>
                <w:rFonts w:eastAsia="Times New Roman"/>
                <w:sz w:val="26"/>
                <w:szCs w:val="26"/>
              </w:rPr>
              <w:sym w:font="Wingdings 2" w:char="F06C"/>
            </w:r>
            <w:r w:rsidRPr="00EE1C1C">
              <w:rPr>
                <w:rFonts w:eastAsia="Times New Roman"/>
                <w:sz w:val="26"/>
                <w:szCs w:val="26"/>
              </w:rPr>
              <w:t xml:space="preserve">: Không có ý kiến; </w:t>
            </w:r>
          </w:p>
          <w:p w14:paraId="45830184" w14:textId="77777777" w:rsidR="008410B8" w:rsidRPr="00EE1C1C" w:rsidRDefault="008410B8" w:rsidP="000033CD">
            <w:pPr>
              <w:tabs>
                <w:tab w:val="left" w:pos="426"/>
              </w:tabs>
              <w:spacing w:after="0" w:line="312" w:lineRule="auto"/>
              <w:jc w:val="left"/>
              <w:rPr>
                <w:rFonts w:eastAsia="Times New Roman"/>
                <w:sz w:val="26"/>
                <w:szCs w:val="26"/>
              </w:rPr>
            </w:pPr>
            <w:r w:rsidRPr="00EE1C1C">
              <w:rPr>
                <w:rFonts w:eastAsia="Times New Roman"/>
                <w:sz w:val="26"/>
                <w:szCs w:val="26"/>
              </w:rPr>
              <w:sym w:font="Wingdings 2" w:char="F06D"/>
            </w:r>
            <w:r w:rsidRPr="00EE1C1C">
              <w:rPr>
                <w:rFonts w:eastAsia="Times New Roman"/>
                <w:sz w:val="26"/>
                <w:szCs w:val="26"/>
              </w:rPr>
              <w:t xml:space="preserve">: Đồng ý; </w:t>
            </w:r>
          </w:p>
          <w:p w14:paraId="4DDDEEFB" w14:textId="77777777" w:rsidR="008410B8" w:rsidRPr="00EE1C1C" w:rsidRDefault="008410B8" w:rsidP="000033CD">
            <w:pPr>
              <w:widowControl w:val="0"/>
              <w:spacing w:after="0" w:line="312" w:lineRule="auto"/>
              <w:jc w:val="left"/>
              <w:rPr>
                <w:rFonts w:eastAsia="Times New Roman"/>
                <w:sz w:val="26"/>
                <w:szCs w:val="26"/>
              </w:rPr>
            </w:pPr>
            <w:r w:rsidRPr="00EE1C1C">
              <w:rPr>
                <w:rFonts w:eastAsia="Times New Roman"/>
                <w:sz w:val="26"/>
                <w:szCs w:val="26"/>
              </w:rPr>
              <w:sym w:font="Wingdings 2" w:char="F06E"/>
            </w:r>
            <w:r w:rsidRPr="00EE1C1C">
              <w:rPr>
                <w:rFonts w:eastAsia="Times New Roman"/>
                <w:sz w:val="26"/>
                <w:szCs w:val="26"/>
              </w:rPr>
              <w:t>: Rất đồng ý.</w:t>
            </w:r>
          </w:p>
        </w:tc>
        <w:tc>
          <w:tcPr>
            <w:tcW w:w="2126" w:type="dxa"/>
            <w:shd w:val="clear" w:color="auto" w:fill="FFFFFF" w:themeFill="background1"/>
            <w:hideMark/>
          </w:tcPr>
          <w:p w14:paraId="0AA93256" w14:textId="77777777" w:rsidR="008410B8" w:rsidRPr="00EE1C1C" w:rsidRDefault="008410B8" w:rsidP="000033CD">
            <w:pPr>
              <w:tabs>
                <w:tab w:val="left" w:pos="426"/>
              </w:tabs>
              <w:spacing w:after="0" w:line="312" w:lineRule="auto"/>
              <w:rPr>
                <w:rFonts w:eastAsia="Times New Roman"/>
                <w:sz w:val="26"/>
                <w:szCs w:val="26"/>
              </w:rPr>
            </w:pPr>
            <w:r w:rsidRPr="00EE1C1C">
              <w:rPr>
                <w:rFonts w:eastAsia="Times New Roman"/>
                <w:sz w:val="26"/>
                <w:szCs w:val="26"/>
              </w:rPr>
              <w:sym w:font="Wingdings 2" w:char="F06A"/>
            </w:r>
            <w:r w:rsidRPr="00EE1C1C">
              <w:rPr>
                <w:rFonts w:eastAsia="Times New Roman"/>
                <w:sz w:val="26"/>
                <w:szCs w:val="26"/>
              </w:rPr>
              <w:t xml:space="preserve"> Không cần thiết</w:t>
            </w:r>
          </w:p>
          <w:p w14:paraId="17FCB2C9" w14:textId="77777777" w:rsidR="008410B8" w:rsidRPr="00EE1C1C" w:rsidRDefault="008410B8" w:rsidP="000033CD">
            <w:pPr>
              <w:tabs>
                <w:tab w:val="left" w:pos="426"/>
              </w:tabs>
              <w:spacing w:after="0" w:line="312" w:lineRule="auto"/>
              <w:rPr>
                <w:rFonts w:eastAsia="Times New Roman"/>
                <w:sz w:val="26"/>
                <w:szCs w:val="26"/>
              </w:rPr>
            </w:pPr>
            <w:r w:rsidRPr="00EE1C1C">
              <w:rPr>
                <w:rFonts w:eastAsia="Times New Roman"/>
                <w:sz w:val="26"/>
                <w:szCs w:val="26"/>
              </w:rPr>
              <w:sym w:font="Wingdings 2" w:char="F06B"/>
            </w:r>
            <w:r w:rsidRPr="00EE1C1C">
              <w:rPr>
                <w:rFonts w:eastAsia="Times New Roman"/>
                <w:sz w:val="26"/>
                <w:szCs w:val="26"/>
              </w:rPr>
              <w:t xml:space="preserve"> Ít cần thiết </w:t>
            </w:r>
          </w:p>
          <w:p w14:paraId="54637C92" w14:textId="77777777" w:rsidR="008410B8" w:rsidRPr="00EE1C1C" w:rsidRDefault="008410B8" w:rsidP="000033CD">
            <w:pPr>
              <w:tabs>
                <w:tab w:val="left" w:pos="426"/>
              </w:tabs>
              <w:spacing w:after="0" w:line="312" w:lineRule="auto"/>
              <w:rPr>
                <w:rFonts w:eastAsia="Times New Roman"/>
                <w:sz w:val="26"/>
                <w:szCs w:val="26"/>
              </w:rPr>
            </w:pPr>
            <w:r w:rsidRPr="00EE1C1C">
              <w:rPr>
                <w:rFonts w:eastAsia="Times New Roman"/>
                <w:sz w:val="26"/>
                <w:szCs w:val="26"/>
              </w:rPr>
              <w:sym w:font="Wingdings 2" w:char="F06C"/>
            </w:r>
            <w:r w:rsidRPr="00EE1C1C">
              <w:rPr>
                <w:rFonts w:eastAsia="Times New Roman"/>
                <w:sz w:val="26"/>
                <w:szCs w:val="26"/>
              </w:rPr>
              <w:t xml:space="preserve"> Không biết</w:t>
            </w:r>
          </w:p>
          <w:p w14:paraId="07AEC5AF" w14:textId="77777777" w:rsidR="008410B8" w:rsidRPr="00EE1C1C" w:rsidRDefault="008410B8" w:rsidP="000033CD">
            <w:pPr>
              <w:tabs>
                <w:tab w:val="left" w:pos="426"/>
              </w:tabs>
              <w:spacing w:after="0" w:line="312" w:lineRule="auto"/>
              <w:rPr>
                <w:rFonts w:eastAsia="Times New Roman"/>
                <w:sz w:val="26"/>
                <w:szCs w:val="26"/>
              </w:rPr>
            </w:pPr>
            <w:r w:rsidRPr="00EE1C1C">
              <w:rPr>
                <w:rFonts w:eastAsia="Times New Roman"/>
                <w:sz w:val="26"/>
                <w:szCs w:val="26"/>
              </w:rPr>
              <w:sym w:font="Wingdings 2" w:char="F06D"/>
            </w:r>
            <w:r w:rsidRPr="00EE1C1C">
              <w:rPr>
                <w:rFonts w:eastAsia="Times New Roman"/>
                <w:sz w:val="26"/>
                <w:szCs w:val="26"/>
              </w:rPr>
              <w:t xml:space="preserve"> Cần thiết </w:t>
            </w:r>
          </w:p>
          <w:p w14:paraId="56E2797A" w14:textId="77777777" w:rsidR="008410B8" w:rsidRPr="00EE1C1C" w:rsidRDefault="008410B8" w:rsidP="000033CD">
            <w:pPr>
              <w:widowControl w:val="0"/>
              <w:spacing w:after="0" w:line="312" w:lineRule="auto"/>
              <w:jc w:val="left"/>
              <w:rPr>
                <w:rFonts w:eastAsia="Times New Roman"/>
                <w:sz w:val="26"/>
                <w:szCs w:val="26"/>
              </w:rPr>
            </w:pPr>
            <w:r w:rsidRPr="00EE1C1C">
              <w:rPr>
                <w:rFonts w:eastAsia="Times New Roman"/>
                <w:sz w:val="26"/>
                <w:szCs w:val="26"/>
              </w:rPr>
              <w:sym w:font="Wingdings 2" w:char="F06E"/>
            </w:r>
            <w:r w:rsidRPr="00EE1C1C">
              <w:rPr>
                <w:rFonts w:eastAsia="Times New Roman"/>
                <w:sz w:val="26"/>
                <w:szCs w:val="26"/>
              </w:rPr>
              <w:t xml:space="preserve"> Rất cần thiết</w:t>
            </w:r>
            <w:r w:rsidRPr="00EE1C1C">
              <w:rPr>
                <w:rFonts w:eastAsia="Times New Roman"/>
                <w:sz w:val="26"/>
                <w:szCs w:val="26"/>
              </w:rPr>
              <w:br/>
            </w:r>
          </w:p>
        </w:tc>
        <w:tc>
          <w:tcPr>
            <w:tcW w:w="1843" w:type="dxa"/>
            <w:shd w:val="clear" w:color="auto" w:fill="FFFFFF" w:themeFill="background1"/>
            <w:hideMark/>
          </w:tcPr>
          <w:p w14:paraId="4AA4E2C0" w14:textId="77777777" w:rsidR="008410B8" w:rsidRPr="00EE1C1C" w:rsidRDefault="008410B8" w:rsidP="000033CD">
            <w:pPr>
              <w:spacing w:after="0" w:line="312" w:lineRule="auto"/>
              <w:ind w:right="35"/>
              <w:rPr>
                <w:rFonts w:eastAsia="Times New Roman"/>
                <w:sz w:val="26"/>
                <w:szCs w:val="26"/>
              </w:rPr>
            </w:pPr>
            <w:r w:rsidRPr="00EE1C1C">
              <w:rPr>
                <w:rFonts w:eastAsia="Times New Roman"/>
                <w:sz w:val="26"/>
                <w:szCs w:val="26"/>
              </w:rPr>
              <w:t>(a) Hiểu</w:t>
            </w:r>
          </w:p>
          <w:p w14:paraId="329BBD7D" w14:textId="77777777" w:rsidR="008410B8" w:rsidRPr="00EE1C1C" w:rsidRDefault="008410B8" w:rsidP="000033CD">
            <w:pPr>
              <w:spacing w:after="0" w:line="312" w:lineRule="auto"/>
              <w:ind w:right="35"/>
              <w:rPr>
                <w:rFonts w:eastAsia="Times New Roman"/>
                <w:sz w:val="26"/>
                <w:szCs w:val="26"/>
              </w:rPr>
            </w:pPr>
            <w:r w:rsidRPr="00EE1C1C">
              <w:rPr>
                <w:rFonts w:eastAsia="Times New Roman"/>
                <w:sz w:val="26"/>
                <w:szCs w:val="26"/>
              </w:rPr>
              <w:t>(b) Áp dụng</w:t>
            </w:r>
          </w:p>
          <w:p w14:paraId="1BC120CE" w14:textId="77777777" w:rsidR="008410B8" w:rsidRPr="00EE1C1C" w:rsidRDefault="008410B8" w:rsidP="000033CD">
            <w:pPr>
              <w:spacing w:after="0" w:line="312" w:lineRule="auto"/>
              <w:ind w:right="35"/>
              <w:rPr>
                <w:rFonts w:eastAsia="Times New Roman"/>
                <w:sz w:val="26"/>
                <w:szCs w:val="26"/>
              </w:rPr>
            </w:pPr>
            <w:r w:rsidRPr="00EE1C1C">
              <w:rPr>
                <w:rFonts w:eastAsia="Times New Roman"/>
                <w:sz w:val="26"/>
                <w:szCs w:val="26"/>
              </w:rPr>
              <w:t>(c) Phân tích</w:t>
            </w:r>
          </w:p>
          <w:p w14:paraId="5B1441BF" w14:textId="77777777" w:rsidR="008410B8" w:rsidRPr="00EE1C1C" w:rsidRDefault="008410B8" w:rsidP="000033CD">
            <w:pPr>
              <w:spacing w:after="0" w:line="312" w:lineRule="auto"/>
              <w:ind w:right="35"/>
              <w:rPr>
                <w:rFonts w:eastAsia="Times New Roman"/>
                <w:sz w:val="26"/>
                <w:szCs w:val="26"/>
              </w:rPr>
            </w:pPr>
            <w:r w:rsidRPr="00EE1C1C">
              <w:rPr>
                <w:rFonts w:eastAsia="Times New Roman"/>
                <w:sz w:val="26"/>
                <w:szCs w:val="26"/>
              </w:rPr>
              <w:t>(d) Đánh giá</w:t>
            </w:r>
          </w:p>
          <w:p w14:paraId="332B1E18" w14:textId="77777777" w:rsidR="008410B8" w:rsidRPr="00EE1C1C" w:rsidRDefault="008410B8" w:rsidP="000033CD">
            <w:pPr>
              <w:widowControl w:val="0"/>
              <w:spacing w:after="0" w:line="312" w:lineRule="auto"/>
              <w:rPr>
                <w:rFonts w:eastAsia="Times New Roman"/>
                <w:sz w:val="26"/>
                <w:szCs w:val="26"/>
              </w:rPr>
            </w:pPr>
            <w:r w:rsidRPr="00EE1C1C">
              <w:rPr>
                <w:rFonts w:eastAsia="Times New Roman"/>
                <w:sz w:val="26"/>
                <w:szCs w:val="26"/>
              </w:rPr>
              <w:t>(e) Sáng tạo</w:t>
            </w:r>
          </w:p>
        </w:tc>
        <w:tc>
          <w:tcPr>
            <w:tcW w:w="2551" w:type="dxa"/>
            <w:shd w:val="clear" w:color="auto" w:fill="FFFFFF" w:themeFill="background1"/>
          </w:tcPr>
          <w:p w14:paraId="443940EF" w14:textId="77777777" w:rsidR="008410B8" w:rsidRPr="00EE1C1C" w:rsidRDefault="008410B8" w:rsidP="00272DC1">
            <w:pPr>
              <w:widowControl w:val="0"/>
              <w:spacing w:after="0" w:line="312" w:lineRule="auto"/>
              <w:rPr>
                <w:rFonts w:eastAsia="Times New Roman"/>
                <w:sz w:val="26"/>
                <w:szCs w:val="26"/>
              </w:rPr>
            </w:pPr>
            <w:r w:rsidRPr="00EE1C1C">
              <w:rPr>
                <w:rFonts w:eastAsia="Times New Roman"/>
                <w:sz w:val="26"/>
                <w:szCs w:val="26"/>
              </w:rPr>
              <w:t>(a) Có thể tham gia, đóng góp</w:t>
            </w:r>
          </w:p>
          <w:p w14:paraId="637CE006" w14:textId="77777777" w:rsidR="008410B8" w:rsidRPr="00EE1C1C" w:rsidRDefault="008410B8" w:rsidP="00272DC1">
            <w:pPr>
              <w:widowControl w:val="0"/>
              <w:spacing w:after="0" w:line="312" w:lineRule="auto"/>
              <w:rPr>
                <w:rFonts w:eastAsia="Times New Roman"/>
                <w:sz w:val="26"/>
                <w:szCs w:val="26"/>
              </w:rPr>
            </w:pPr>
            <w:r w:rsidRPr="00EE1C1C">
              <w:rPr>
                <w:rFonts w:eastAsia="Times New Roman"/>
                <w:sz w:val="26"/>
                <w:szCs w:val="26"/>
              </w:rPr>
              <w:t>(b) Có thể hiểu, giải thích</w:t>
            </w:r>
          </w:p>
          <w:p w14:paraId="48AB1FCB" w14:textId="77777777" w:rsidR="008410B8" w:rsidRPr="00EE1C1C" w:rsidRDefault="008410B8" w:rsidP="00272DC1">
            <w:pPr>
              <w:widowControl w:val="0"/>
              <w:spacing w:after="0" w:line="312" w:lineRule="auto"/>
              <w:rPr>
                <w:rFonts w:eastAsia="Times New Roman"/>
                <w:sz w:val="26"/>
                <w:szCs w:val="26"/>
              </w:rPr>
            </w:pPr>
            <w:r w:rsidRPr="00EE1C1C">
              <w:rPr>
                <w:rFonts w:eastAsia="Times New Roman"/>
                <w:sz w:val="26"/>
                <w:szCs w:val="26"/>
              </w:rPr>
              <w:t>(c) Có kỹ năng thực hành, thực hiện</w:t>
            </w:r>
          </w:p>
          <w:p w14:paraId="67EF91E0" w14:textId="77777777" w:rsidR="008410B8" w:rsidRPr="00EE1C1C" w:rsidRDefault="008410B8" w:rsidP="00272DC1">
            <w:pPr>
              <w:widowControl w:val="0"/>
              <w:spacing w:after="0" w:line="312" w:lineRule="auto"/>
              <w:rPr>
                <w:rFonts w:eastAsia="Times New Roman"/>
                <w:sz w:val="26"/>
                <w:szCs w:val="26"/>
              </w:rPr>
            </w:pPr>
            <w:r w:rsidRPr="00EE1C1C">
              <w:rPr>
                <w:rFonts w:eastAsia="Times New Roman"/>
                <w:sz w:val="26"/>
                <w:szCs w:val="26"/>
              </w:rPr>
              <w:t>(d) Có thể lãnh đạo hoặc đổi mới</w:t>
            </w:r>
          </w:p>
        </w:tc>
      </w:tr>
    </w:tbl>
    <w:p w14:paraId="238B3C79" w14:textId="77777777" w:rsidR="00C224FA" w:rsidRPr="00EE1C1C" w:rsidRDefault="00C224FA" w:rsidP="000033CD">
      <w:pPr>
        <w:spacing w:after="0" w:line="312" w:lineRule="auto"/>
        <w:rPr>
          <w:sz w:val="26"/>
          <w:szCs w:val="26"/>
        </w:rPr>
      </w:pPr>
      <w:bookmarkStart w:id="34" w:name="_Toc47775722"/>
      <w:bookmarkStart w:id="35" w:name="_Toc48032089"/>
      <w:bookmarkStart w:id="36" w:name="_Toc71280150"/>
    </w:p>
    <w:p w14:paraId="7ED1C0B6" w14:textId="77777777" w:rsidR="00320187" w:rsidRPr="00EE1C1C" w:rsidRDefault="00320187" w:rsidP="000033CD">
      <w:pPr>
        <w:pStyle w:val="Heading1"/>
        <w:rPr>
          <w:sz w:val="26"/>
          <w:szCs w:val="26"/>
        </w:rPr>
        <w:sectPr w:rsidR="00320187" w:rsidRPr="00EE1C1C" w:rsidSect="009308F8">
          <w:pgSz w:w="11900" w:h="16840" w:code="9"/>
          <w:pgMar w:top="1134" w:right="1134" w:bottom="1134" w:left="1701" w:header="734" w:footer="346" w:gutter="0"/>
          <w:cols w:space="708"/>
          <w:titlePg/>
          <w:docGrid w:linePitch="326"/>
        </w:sectPr>
      </w:pPr>
    </w:p>
    <w:p w14:paraId="39828330" w14:textId="16A4E6C8" w:rsidR="00977F28" w:rsidRPr="00EE1C1C" w:rsidRDefault="00755727" w:rsidP="000033CD">
      <w:pPr>
        <w:pStyle w:val="Heading1"/>
        <w:jc w:val="both"/>
        <w:rPr>
          <w:sz w:val="26"/>
          <w:szCs w:val="26"/>
        </w:rPr>
      </w:pPr>
      <w:bookmarkStart w:id="37" w:name="_Toc74421174"/>
      <w:r w:rsidRPr="00EE1C1C">
        <w:rPr>
          <w:sz w:val="26"/>
          <w:szCs w:val="26"/>
        </w:rPr>
        <w:lastRenderedPageBreak/>
        <w:t>II</w:t>
      </w:r>
      <w:r w:rsidR="00C224FA" w:rsidRPr="00EE1C1C">
        <w:rPr>
          <w:sz w:val="26"/>
          <w:szCs w:val="26"/>
        </w:rPr>
        <w:t xml:space="preserve">. </w:t>
      </w:r>
      <w:r w:rsidR="008816C6" w:rsidRPr="00EE1C1C">
        <w:rPr>
          <w:sz w:val="26"/>
          <w:szCs w:val="26"/>
        </w:rPr>
        <w:t>KẾT QUẢ</w:t>
      </w:r>
      <w:r w:rsidR="00977F28" w:rsidRPr="00EE1C1C">
        <w:rPr>
          <w:sz w:val="26"/>
          <w:szCs w:val="26"/>
        </w:rPr>
        <w:t xml:space="preserve"> KHẢO SÁT</w:t>
      </w:r>
      <w:bookmarkEnd w:id="34"/>
      <w:bookmarkEnd w:id="35"/>
      <w:r w:rsidR="005B1074" w:rsidRPr="00EE1C1C">
        <w:rPr>
          <w:sz w:val="26"/>
          <w:szCs w:val="26"/>
        </w:rPr>
        <w:t xml:space="preserve"> MỤC TIÊU VÀ CHUẨN ĐẦU RA</w:t>
      </w:r>
      <w:bookmarkEnd w:id="36"/>
      <w:bookmarkEnd w:id="37"/>
    </w:p>
    <w:p w14:paraId="5EEFAC3E" w14:textId="77B8E484" w:rsidR="00A81A5A" w:rsidRPr="00EE1C1C" w:rsidRDefault="00AA158B" w:rsidP="000033CD">
      <w:pPr>
        <w:pStyle w:val="Heading2"/>
        <w:keepNext w:val="0"/>
        <w:keepLines w:val="0"/>
        <w:widowControl w:val="0"/>
        <w:numPr>
          <w:ilvl w:val="0"/>
          <w:numId w:val="0"/>
        </w:numPr>
        <w:tabs>
          <w:tab w:val="left" w:pos="284"/>
          <w:tab w:val="left" w:pos="426"/>
        </w:tabs>
        <w:spacing w:before="0" w:after="0" w:line="312" w:lineRule="auto"/>
        <w:rPr>
          <w:b w:val="0"/>
          <w:bCs w:val="0"/>
        </w:rPr>
      </w:pPr>
      <w:bookmarkStart w:id="38" w:name="_Toc74421175"/>
      <w:r w:rsidRPr="00EE1C1C">
        <w:t xml:space="preserve">2.1. </w:t>
      </w:r>
      <w:bookmarkStart w:id="39" w:name="_Toc71280151"/>
      <w:bookmarkStart w:id="40" w:name="_Toc47775723"/>
      <w:bookmarkStart w:id="41" w:name="_Toc48032090"/>
      <w:r w:rsidR="00894A6F" w:rsidRPr="00EE1C1C">
        <w:t>Thông tin về đối tượng được khảo sát</w:t>
      </w:r>
      <w:bookmarkEnd w:id="38"/>
      <w:bookmarkEnd w:id="39"/>
    </w:p>
    <w:p w14:paraId="0B576515" w14:textId="1A514429" w:rsidR="00C2254C" w:rsidRPr="00EE1C1C" w:rsidRDefault="00C2254C" w:rsidP="000033CD">
      <w:pPr>
        <w:pStyle w:val="Heading3"/>
        <w:numPr>
          <w:ilvl w:val="2"/>
          <w:numId w:val="26"/>
        </w:numPr>
      </w:pPr>
      <w:bookmarkStart w:id="42" w:name="_Toc47775724"/>
      <w:bookmarkStart w:id="43" w:name="_Toc71280152"/>
      <w:bookmarkStart w:id="44" w:name="_Toc74421176"/>
      <w:bookmarkStart w:id="45" w:name="_Toc48032091"/>
      <w:bookmarkEnd w:id="40"/>
      <w:bookmarkEnd w:id="41"/>
      <w:r w:rsidRPr="00EE1C1C">
        <w:t>Thông tin vị trí công tác của đối tượng khảo sát</w:t>
      </w:r>
      <w:bookmarkEnd w:id="42"/>
      <w:bookmarkEnd w:id="43"/>
      <w:bookmarkEnd w:id="44"/>
      <w:r w:rsidR="00663641" w:rsidRPr="00EE1C1C">
        <w:t xml:space="preserve"> </w:t>
      </w:r>
      <w:bookmarkEnd w:id="45"/>
    </w:p>
    <w:p w14:paraId="0887FF34" w14:textId="237E5B27" w:rsidR="005906BD" w:rsidRPr="00EE1C1C" w:rsidRDefault="005906BD" w:rsidP="000033CD">
      <w:pPr>
        <w:pStyle w:val="Caption"/>
      </w:pPr>
      <w:bookmarkStart w:id="46" w:name="_Toc74434147"/>
      <w:r w:rsidRPr="00EE1C1C">
        <w:t xml:space="preserve">Bảng </w:t>
      </w:r>
      <w:fldSimple w:instr=" SEQ Bảng \* ARABIC ">
        <w:r w:rsidR="00FF2A32">
          <w:rPr>
            <w:noProof/>
          </w:rPr>
          <w:t>4</w:t>
        </w:r>
      </w:fldSimple>
      <w:r w:rsidRPr="00EE1C1C">
        <w:t>. Số liệu về vị trí công tác của đối tượng</w:t>
      </w:r>
      <w:r w:rsidR="00206C01" w:rsidRPr="00EE1C1C">
        <w:t xml:space="preserve"> tham gia trả lời</w:t>
      </w:r>
      <w:r w:rsidRPr="00EE1C1C">
        <w:t xml:space="preserve"> khảo sát</w:t>
      </w:r>
      <w:bookmarkEnd w:id="46"/>
    </w:p>
    <w:tbl>
      <w:tblPr>
        <w:tblStyle w:val="TableGrid"/>
        <w:tblW w:w="5000" w:type="pct"/>
        <w:jc w:val="center"/>
        <w:tblLook w:val="04A0" w:firstRow="1" w:lastRow="0" w:firstColumn="1" w:lastColumn="0" w:noHBand="0" w:noVBand="1"/>
      </w:tblPr>
      <w:tblGrid>
        <w:gridCol w:w="6179"/>
        <w:gridCol w:w="1445"/>
        <w:gridCol w:w="1431"/>
      </w:tblGrid>
      <w:tr w:rsidR="005906BD" w:rsidRPr="00EE1C1C" w14:paraId="17F071C7" w14:textId="77777777" w:rsidTr="000A052A">
        <w:trPr>
          <w:trHeight w:val="624"/>
          <w:jc w:val="center"/>
        </w:trPr>
        <w:tc>
          <w:tcPr>
            <w:tcW w:w="3412" w:type="pct"/>
            <w:shd w:val="clear" w:color="auto" w:fill="FBE4D5" w:themeFill="accent2" w:themeFillTint="33"/>
            <w:vAlign w:val="center"/>
          </w:tcPr>
          <w:p w14:paraId="5DEEEF0C" w14:textId="77777777" w:rsidR="005906BD" w:rsidRPr="00EE1C1C" w:rsidRDefault="005906BD" w:rsidP="000033CD">
            <w:pPr>
              <w:widowControl w:val="0"/>
              <w:spacing w:after="0" w:line="312" w:lineRule="auto"/>
              <w:jc w:val="center"/>
              <w:rPr>
                <w:b/>
                <w:bCs/>
                <w:sz w:val="26"/>
                <w:szCs w:val="26"/>
                <w:lang w:eastAsia="en-US"/>
              </w:rPr>
            </w:pPr>
            <w:r w:rsidRPr="00EE1C1C">
              <w:rPr>
                <w:b/>
                <w:bCs/>
                <w:sz w:val="26"/>
                <w:szCs w:val="26"/>
              </w:rPr>
              <w:t>Đối tượng</w:t>
            </w:r>
          </w:p>
        </w:tc>
        <w:tc>
          <w:tcPr>
            <w:tcW w:w="798" w:type="pct"/>
            <w:shd w:val="clear" w:color="auto" w:fill="FBE4D5" w:themeFill="accent2" w:themeFillTint="33"/>
            <w:vAlign w:val="center"/>
          </w:tcPr>
          <w:p w14:paraId="32559406" w14:textId="77777777" w:rsidR="005906BD" w:rsidRPr="00EE1C1C" w:rsidRDefault="005906BD" w:rsidP="000033CD">
            <w:pPr>
              <w:widowControl w:val="0"/>
              <w:spacing w:after="0" w:line="312" w:lineRule="auto"/>
              <w:jc w:val="center"/>
              <w:rPr>
                <w:b/>
                <w:bCs/>
                <w:sz w:val="26"/>
                <w:szCs w:val="26"/>
                <w:lang w:eastAsia="en-US"/>
              </w:rPr>
            </w:pPr>
            <w:r w:rsidRPr="00EE1C1C">
              <w:rPr>
                <w:b/>
                <w:bCs/>
                <w:sz w:val="26"/>
                <w:szCs w:val="26"/>
              </w:rPr>
              <w:t>Số lượng</w:t>
            </w:r>
          </w:p>
        </w:tc>
        <w:tc>
          <w:tcPr>
            <w:tcW w:w="790" w:type="pct"/>
            <w:shd w:val="clear" w:color="auto" w:fill="FBE4D5" w:themeFill="accent2" w:themeFillTint="33"/>
            <w:vAlign w:val="center"/>
          </w:tcPr>
          <w:p w14:paraId="181C7CE7" w14:textId="77777777" w:rsidR="005906BD" w:rsidRPr="00EE1C1C" w:rsidRDefault="005906BD" w:rsidP="000033CD">
            <w:pPr>
              <w:widowControl w:val="0"/>
              <w:spacing w:after="0" w:line="312" w:lineRule="auto"/>
              <w:jc w:val="center"/>
              <w:rPr>
                <w:b/>
                <w:bCs/>
                <w:sz w:val="26"/>
                <w:szCs w:val="26"/>
                <w:lang w:eastAsia="en-US"/>
              </w:rPr>
            </w:pPr>
            <w:r w:rsidRPr="00EE1C1C">
              <w:rPr>
                <w:b/>
                <w:bCs/>
                <w:sz w:val="26"/>
                <w:szCs w:val="26"/>
              </w:rPr>
              <w:t>Tỷ lệ %</w:t>
            </w:r>
          </w:p>
        </w:tc>
      </w:tr>
      <w:tr w:rsidR="00B6245F" w:rsidRPr="00EE1C1C" w14:paraId="432BE564" w14:textId="77777777" w:rsidTr="00B6245F">
        <w:trPr>
          <w:trHeight w:val="624"/>
          <w:jc w:val="center"/>
        </w:trPr>
        <w:tc>
          <w:tcPr>
            <w:tcW w:w="3412" w:type="pct"/>
            <w:vAlign w:val="center"/>
          </w:tcPr>
          <w:p w14:paraId="7E499A2F" w14:textId="77777777" w:rsidR="00B6245F" w:rsidRPr="00EE1C1C" w:rsidRDefault="00B6245F" w:rsidP="00B6245F">
            <w:pPr>
              <w:widowControl w:val="0"/>
              <w:spacing w:after="0" w:line="312" w:lineRule="auto"/>
              <w:rPr>
                <w:sz w:val="26"/>
                <w:szCs w:val="26"/>
              </w:rPr>
            </w:pPr>
            <w:r w:rsidRPr="00EE1C1C">
              <w:rPr>
                <w:sz w:val="26"/>
                <w:szCs w:val="26"/>
              </w:rPr>
              <w:t>Lãnh đạo Sở GDĐT/Phòng GDĐT, BGH trường phổ thông</w:t>
            </w:r>
          </w:p>
        </w:tc>
        <w:tc>
          <w:tcPr>
            <w:tcW w:w="798" w:type="pct"/>
            <w:vAlign w:val="center"/>
          </w:tcPr>
          <w:p w14:paraId="68ACF46F" w14:textId="49555DCE" w:rsidR="00B6245F" w:rsidRPr="00EE1C1C" w:rsidRDefault="00B6245F" w:rsidP="00B6245F">
            <w:pPr>
              <w:widowControl w:val="0"/>
              <w:spacing w:after="0" w:line="312" w:lineRule="auto"/>
              <w:jc w:val="center"/>
              <w:rPr>
                <w:sz w:val="26"/>
                <w:szCs w:val="26"/>
              </w:rPr>
            </w:pPr>
            <w:r w:rsidRPr="00EE1C1C">
              <w:rPr>
                <w:sz w:val="26"/>
                <w:szCs w:val="26"/>
              </w:rPr>
              <w:t>45</w:t>
            </w:r>
          </w:p>
        </w:tc>
        <w:tc>
          <w:tcPr>
            <w:tcW w:w="790" w:type="pct"/>
            <w:vAlign w:val="center"/>
          </w:tcPr>
          <w:p w14:paraId="4E2A2DCD" w14:textId="728BECBF" w:rsidR="00B6245F" w:rsidRPr="00B6245F" w:rsidRDefault="00B6245F" w:rsidP="00B6245F">
            <w:pPr>
              <w:widowControl w:val="0"/>
              <w:spacing w:after="0" w:line="312" w:lineRule="auto"/>
              <w:jc w:val="center"/>
              <w:rPr>
                <w:sz w:val="26"/>
                <w:szCs w:val="26"/>
              </w:rPr>
            </w:pPr>
            <w:r w:rsidRPr="00B6245F">
              <w:rPr>
                <w:color w:val="000000"/>
                <w:sz w:val="26"/>
                <w:szCs w:val="26"/>
              </w:rPr>
              <w:t>19.82%</w:t>
            </w:r>
          </w:p>
        </w:tc>
      </w:tr>
      <w:tr w:rsidR="00B6245F" w:rsidRPr="00EE1C1C" w14:paraId="293A24DD" w14:textId="77777777" w:rsidTr="00B6245F">
        <w:trPr>
          <w:trHeight w:val="624"/>
          <w:jc w:val="center"/>
        </w:trPr>
        <w:tc>
          <w:tcPr>
            <w:tcW w:w="3412" w:type="pct"/>
            <w:vAlign w:val="center"/>
          </w:tcPr>
          <w:p w14:paraId="060C17F4" w14:textId="77777777" w:rsidR="00B6245F" w:rsidRPr="00EE1C1C" w:rsidRDefault="00B6245F" w:rsidP="00B6245F">
            <w:pPr>
              <w:widowControl w:val="0"/>
              <w:spacing w:after="0" w:line="312" w:lineRule="auto"/>
              <w:rPr>
                <w:sz w:val="26"/>
                <w:szCs w:val="26"/>
              </w:rPr>
            </w:pPr>
            <w:r w:rsidRPr="00EE1C1C">
              <w:rPr>
                <w:sz w:val="26"/>
                <w:szCs w:val="26"/>
              </w:rPr>
              <w:t>Chuyên viên Sở GDĐT/Phòng GDĐT, Tổ trưởng chuyên môn</w:t>
            </w:r>
          </w:p>
        </w:tc>
        <w:tc>
          <w:tcPr>
            <w:tcW w:w="798" w:type="pct"/>
            <w:vAlign w:val="center"/>
          </w:tcPr>
          <w:p w14:paraId="18FFB154" w14:textId="718C5819" w:rsidR="00B6245F" w:rsidRPr="00EE1C1C" w:rsidRDefault="00B6245F" w:rsidP="00B6245F">
            <w:pPr>
              <w:widowControl w:val="0"/>
              <w:spacing w:after="0" w:line="312" w:lineRule="auto"/>
              <w:jc w:val="center"/>
              <w:rPr>
                <w:sz w:val="26"/>
                <w:szCs w:val="26"/>
              </w:rPr>
            </w:pPr>
            <w:r>
              <w:rPr>
                <w:sz w:val="26"/>
                <w:szCs w:val="26"/>
              </w:rPr>
              <w:t>2</w:t>
            </w:r>
            <w:r w:rsidRPr="00EE1C1C">
              <w:rPr>
                <w:sz w:val="26"/>
                <w:szCs w:val="26"/>
              </w:rPr>
              <w:t>3</w:t>
            </w:r>
          </w:p>
        </w:tc>
        <w:tc>
          <w:tcPr>
            <w:tcW w:w="790" w:type="pct"/>
            <w:vAlign w:val="center"/>
          </w:tcPr>
          <w:p w14:paraId="24429425" w14:textId="74682A77" w:rsidR="00B6245F" w:rsidRPr="00B6245F" w:rsidRDefault="00B6245F" w:rsidP="00B6245F">
            <w:pPr>
              <w:widowControl w:val="0"/>
              <w:spacing w:after="0" w:line="312" w:lineRule="auto"/>
              <w:jc w:val="center"/>
              <w:rPr>
                <w:sz w:val="26"/>
                <w:szCs w:val="26"/>
              </w:rPr>
            </w:pPr>
            <w:r w:rsidRPr="00B6245F">
              <w:rPr>
                <w:color w:val="000000"/>
                <w:sz w:val="26"/>
                <w:szCs w:val="26"/>
              </w:rPr>
              <w:t>10.13%</w:t>
            </w:r>
          </w:p>
        </w:tc>
      </w:tr>
      <w:tr w:rsidR="00B6245F" w:rsidRPr="00EE1C1C" w14:paraId="355A57C9" w14:textId="77777777" w:rsidTr="00B6245F">
        <w:trPr>
          <w:trHeight w:val="624"/>
          <w:jc w:val="center"/>
        </w:trPr>
        <w:tc>
          <w:tcPr>
            <w:tcW w:w="3412" w:type="pct"/>
            <w:vAlign w:val="center"/>
          </w:tcPr>
          <w:p w14:paraId="36A4E876" w14:textId="77777777" w:rsidR="00B6245F" w:rsidRPr="00EE1C1C" w:rsidRDefault="00B6245F" w:rsidP="00B6245F">
            <w:pPr>
              <w:widowControl w:val="0"/>
              <w:spacing w:after="0" w:line="312" w:lineRule="auto"/>
              <w:rPr>
                <w:sz w:val="26"/>
                <w:szCs w:val="26"/>
              </w:rPr>
            </w:pPr>
            <w:r w:rsidRPr="00EE1C1C">
              <w:rPr>
                <w:sz w:val="26"/>
                <w:szCs w:val="26"/>
              </w:rPr>
              <w:t>Giáo viên cốt cán, Giáo viên</w:t>
            </w:r>
          </w:p>
        </w:tc>
        <w:tc>
          <w:tcPr>
            <w:tcW w:w="798" w:type="pct"/>
            <w:vAlign w:val="center"/>
          </w:tcPr>
          <w:p w14:paraId="6F76B6DA" w14:textId="57238F1D" w:rsidR="00B6245F" w:rsidRPr="00EE1C1C" w:rsidRDefault="00B6245F" w:rsidP="00B6245F">
            <w:pPr>
              <w:widowControl w:val="0"/>
              <w:spacing w:after="0" w:line="312" w:lineRule="auto"/>
              <w:jc w:val="center"/>
              <w:rPr>
                <w:sz w:val="26"/>
                <w:szCs w:val="26"/>
              </w:rPr>
            </w:pPr>
            <w:r w:rsidRPr="00EE1C1C">
              <w:rPr>
                <w:sz w:val="26"/>
                <w:szCs w:val="26"/>
              </w:rPr>
              <w:t>39</w:t>
            </w:r>
          </w:p>
        </w:tc>
        <w:tc>
          <w:tcPr>
            <w:tcW w:w="790" w:type="pct"/>
            <w:vAlign w:val="center"/>
          </w:tcPr>
          <w:p w14:paraId="3851CE0B" w14:textId="2C664750" w:rsidR="00B6245F" w:rsidRPr="00B6245F" w:rsidRDefault="00B6245F" w:rsidP="00B6245F">
            <w:pPr>
              <w:widowControl w:val="0"/>
              <w:spacing w:after="0" w:line="312" w:lineRule="auto"/>
              <w:jc w:val="center"/>
              <w:rPr>
                <w:sz w:val="26"/>
                <w:szCs w:val="26"/>
              </w:rPr>
            </w:pPr>
            <w:r w:rsidRPr="00B6245F">
              <w:rPr>
                <w:color w:val="000000"/>
                <w:sz w:val="26"/>
                <w:szCs w:val="26"/>
              </w:rPr>
              <w:t>17.18%</w:t>
            </w:r>
          </w:p>
        </w:tc>
      </w:tr>
      <w:tr w:rsidR="00B6245F" w:rsidRPr="00EE1C1C" w14:paraId="69B35C00" w14:textId="77777777" w:rsidTr="00B6245F">
        <w:trPr>
          <w:trHeight w:val="624"/>
          <w:jc w:val="center"/>
        </w:trPr>
        <w:tc>
          <w:tcPr>
            <w:tcW w:w="3412" w:type="pct"/>
            <w:vAlign w:val="center"/>
          </w:tcPr>
          <w:p w14:paraId="65E6810D" w14:textId="77777777" w:rsidR="00B6245F" w:rsidRPr="00EE1C1C" w:rsidRDefault="00B6245F" w:rsidP="00B6245F">
            <w:pPr>
              <w:widowControl w:val="0"/>
              <w:spacing w:after="0" w:line="312" w:lineRule="auto"/>
              <w:rPr>
                <w:sz w:val="26"/>
                <w:szCs w:val="26"/>
              </w:rPr>
            </w:pPr>
            <w:r w:rsidRPr="00EE1C1C">
              <w:rPr>
                <w:sz w:val="26"/>
                <w:szCs w:val="26"/>
              </w:rPr>
              <w:t>Giảng viên, Nhà khoa học, chuyên gia</w:t>
            </w:r>
          </w:p>
        </w:tc>
        <w:tc>
          <w:tcPr>
            <w:tcW w:w="798" w:type="pct"/>
            <w:vAlign w:val="center"/>
          </w:tcPr>
          <w:p w14:paraId="56F1B10E" w14:textId="5A3C05EF" w:rsidR="00B6245F" w:rsidRPr="00EE1C1C" w:rsidRDefault="00B6245F" w:rsidP="00B6245F">
            <w:pPr>
              <w:widowControl w:val="0"/>
              <w:spacing w:after="0" w:line="312" w:lineRule="auto"/>
              <w:jc w:val="center"/>
              <w:rPr>
                <w:sz w:val="26"/>
                <w:szCs w:val="26"/>
              </w:rPr>
            </w:pPr>
            <w:r w:rsidRPr="00EE1C1C">
              <w:rPr>
                <w:sz w:val="26"/>
                <w:szCs w:val="26"/>
              </w:rPr>
              <w:t>42</w:t>
            </w:r>
          </w:p>
        </w:tc>
        <w:tc>
          <w:tcPr>
            <w:tcW w:w="790" w:type="pct"/>
            <w:vAlign w:val="center"/>
          </w:tcPr>
          <w:p w14:paraId="11223E0E" w14:textId="791C9ED2" w:rsidR="00B6245F" w:rsidRPr="00B6245F" w:rsidRDefault="00B6245F" w:rsidP="00B6245F">
            <w:pPr>
              <w:widowControl w:val="0"/>
              <w:spacing w:after="0" w:line="312" w:lineRule="auto"/>
              <w:jc w:val="center"/>
              <w:rPr>
                <w:sz w:val="26"/>
                <w:szCs w:val="26"/>
              </w:rPr>
            </w:pPr>
            <w:r w:rsidRPr="00B6245F">
              <w:rPr>
                <w:color w:val="000000"/>
                <w:sz w:val="26"/>
                <w:szCs w:val="26"/>
              </w:rPr>
              <w:t>18.50%</w:t>
            </w:r>
          </w:p>
        </w:tc>
      </w:tr>
      <w:tr w:rsidR="00B6245F" w:rsidRPr="00EE1C1C" w14:paraId="6F1CA6C0" w14:textId="77777777" w:rsidTr="00B6245F">
        <w:trPr>
          <w:trHeight w:val="624"/>
          <w:jc w:val="center"/>
        </w:trPr>
        <w:tc>
          <w:tcPr>
            <w:tcW w:w="3412" w:type="pct"/>
            <w:vAlign w:val="center"/>
          </w:tcPr>
          <w:p w14:paraId="20DD5FB1" w14:textId="77777777" w:rsidR="00B6245F" w:rsidRPr="00EE1C1C" w:rsidRDefault="00B6245F" w:rsidP="00B6245F">
            <w:pPr>
              <w:widowControl w:val="0"/>
              <w:spacing w:after="0" w:line="312" w:lineRule="auto"/>
              <w:rPr>
                <w:sz w:val="26"/>
                <w:szCs w:val="26"/>
              </w:rPr>
            </w:pPr>
            <w:r w:rsidRPr="00EE1C1C">
              <w:rPr>
                <w:sz w:val="26"/>
                <w:szCs w:val="26"/>
              </w:rPr>
              <w:t>Cựu sinh viên</w:t>
            </w:r>
          </w:p>
        </w:tc>
        <w:tc>
          <w:tcPr>
            <w:tcW w:w="798" w:type="pct"/>
            <w:vAlign w:val="center"/>
          </w:tcPr>
          <w:p w14:paraId="67ACCE28" w14:textId="1AAA05DF" w:rsidR="00B6245F" w:rsidRPr="00EE1C1C" w:rsidRDefault="00B6245F" w:rsidP="00B6245F">
            <w:pPr>
              <w:widowControl w:val="0"/>
              <w:spacing w:after="0" w:line="312" w:lineRule="auto"/>
              <w:jc w:val="center"/>
              <w:rPr>
                <w:sz w:val="26"/>
                <w:szCs w:val="26"/>
              </w:rPr>
            </w:pPr>
            <w:r>
              <w:rPr>
                <w:sz w:val="26"/>
                <w:szCs w:val="26"/>
              </w:rPr>
              <w:t>28</w:t>
            </w:r>
          </w:p>
        </w:tc>
        <w:tc>
          <w:tcPr>
            <w:tcW w:w="790" w:type="pct"/>
            <w:vAlign w:val="center"/>
          </w:tcPr>
          <w:p w14:paraId="6B6DD1F5" w14:textId="2EFE9078" w:rsidR="00B6245F" w:rsidRPr="00B6245F" w:rsidRDefault="00B6245F" w:rsidP="00B6245F">
            <w:pPr>
              <w:widowControl w:val="0"/>
              <w:spacing w:after="0" w:line="312" w:lineRule="auto"/>
              <w:jc w:val="center"/>
              <w:rPr>
                <w:sz w:val="26"/>
                <w:szCs w:val="26"/>
              </w:rPr>
            </w:pPr>
            <w:r w:rsidRPr="00B6245F">
              <w:rPr>
                <w:color w:val="000000"/>
                <w:sz w:val="26"/>
                <w:szCs w:val="26"/>
              </w:rPr>
              <w:t>12.33%</w:t>
            </w:r>
          </w:p>
        </w:tc>
      </w:tr>
      <w:tr w:rsidR="00B6245F" w:rsidRPr="00EE1C1C" w14:paraId="48D7059B" w14:textId="77777777" w:rsidTr="00B6245F">
        <w:trPr>
          <w:trHeight w:val="624"/>
          <w:jc w:val="center"/>
        </w:trPr>
        <w:tc>
          <w:tcPr>
            <w:tcW w:w="3412" w:type="pct"/>
            <w:vAlign w:val="center"/>
          </w:tcPr>
          <w:p w14:paraId="3936129B" w14:textId="77777777" w:rsidR="00B6245F" w:rsidRPr="00EE1C1C" w:rsidRDefault="00B6245F" w:rsidP="00B6245F">
            <w:pPr>
              <w:widowControl w:val="0"/>
              <w:spacing w:after="0" w:line="312" w:lineRule="auto"/>
              <w:rPr>
                <w:sz w:val="26"/>
                <w:szCs w:val="26"/>
              </w:rPr>
            </w:pPr>
            <w:r w:rsidRPr="00EE1C1C">
              <w:rPr>
                <w:sz w:val="26"/>
                <w:szCs w:val="26"/>
              </w:rPr>
              <w:t>Sinh viên</w:t>
            </w:r>
          </w:p>
        </w:tc>
        <w:tc>
          <w:tcPr>
            <w:tcW w:w="798" w:type="pct"/>
            <w:vAlign w:val="center"/>
          </w:tcPr>
          <w:p w14:paraId="6A748BB7" w14:textId="64DF9FD1" w:rsidR="00B6245F" w:rsidRPr="00EE1C1C" w:rsidRDefault="003F2DB4" w:rsidP="00B6245F">
            <w:pPr>
              <w:widowControl w:val="0"/>
              <w:spacing w:after="0" w:line="312" w:lineRule="auto"/>
              <w:jc w:val="center"/>
              <w:rPr>
                <w:sz w:val="26"/>
                <w:szCs w:val="26"/>
              </w:rPr>
            </w:pPr>
            <w:r>
              <w:rPr>
                <w:sz w:val="26"/>
                <w:szCs w:val="26"/>
              </w:rPr>
              <w:t>50</w:t>
            </w:r>
          </w:p>
        </w:tc>
        <w:tc>
          <w:tcPr>
            <w:tcW w:w="790" w:type="pct"/>
            <w:vAlign w:val="center"/>
          </w:tcPr>
          <w:p w14:paraId="1420C94B" w14:textId="4D1B5C25" w:rsidR="00B6245F" w:rsidRPr="00B6245F" w:rsidRDefault="00B6245F" w:rsidP="00B6245F">
            <w:pPr>
              <w:widowControl w:val="0"/>
              <w:spacing w:after="0" w:line="312" w:lineRule="auto"/>
              <w:jc w:val="center"/>
              <w:rPr>
                <w:sz w:val="26"/>
                <w:szCs w:val="26"/>
              </w:rPr>
            </w:pPr>
            <w:r w:rsidRPr="00B6245F">
              <w:rPr>
                <w:color w:val="000000"/>
                <w:sz w:val="26"/>
                <w:szCs w:val="26"/>
              </w:rPr>
              <w:t>22.03%</w:t>
            </w:r>
          </w:p>
        </w:tc>
      </w:tr>
      <w:tr w:rsidR="005906BD" w:rsidRPr="00EE1C1C" w14:paraId="7D8593E7" w14:textId="77777777" w:rsidTr="000A052A">
        <w:trPr>
          <w:trHeight w:val="624"/>
          <w:jc w:val="center"/>
        </w:trPr>
        <w:tc>
          <w:tcPr>
            <w:tcW w:w="3412" w:type="pct"/>
            <w:vAlign w:val="center"/>
          </w:tcPr>
          <w:p w14:paraId="7BFEF075" w14:textId="77777777" w:rsidR="005906BD" w:rsidRPr="00EE1C1C" w:rsidRDefault="005906BD" w:rsidP="000033CD">
            <w:pPr>
              <w:widowControl w:val="0"/>
              <w:spacing w:after="0" w:line="312" w:lineRule="auto"/>
              <w:rPr>
                <w:b/>
                <w:bCs/>
                <w:sz w:val="26"/>
                <w:szCs w:val="26"/>
              </w:rPr>
            </w:pPr>
            <w:r w:rsidRPr="00EE1C1C">
              <w:rPr>
                <w:b/>
                <w:bCs/>
                <w:sz w:val="26"/>
                <w:szCs w:val="26"/>
              </w:rPr>
              <w:t>Tổng</w:t>
            </w:r>
          </w:p>
        </w:tc>
        <w:tc>
          <w:tcPr>
            <w:tcW w:w="798" w:type="pct"/>
            <w:vAlign w:val="center"/>
          </w:tcPr>
          <w:p w14:paraId="7E5BC0F2" w14:textId="33E55058" w:rsidR="005906BD" w:rsidRPr="00EE1C1C" w:rsidRDefault="00CB5DA9" w:rsidP="000033CD">
            <w:pPr>
              <w:widowControl w:val="0"/>
              <w:spacing w:after="0" w:line="312" w:lineRule="auto"/>
              <w:jc w:val="center"/>
              <w:rPr>
                <w:b/>
                <w:bCs/>
                <w:sz w:val="26"/>
                <w:szCs w:val="26"/>
              </w:rPr>
            </w:pPr>
            <w:r>
              <w:rPr>
                <w:b/>
                <w:bCs/>
                <w:sz w:val="26"/>
                <w:szCs w:val="26"/>
              </w:rPr>
              <w:t>2</w:t>
            </w:r>
            <w:r w:rsidR="00B6245F">
              <w:rPr>
                <w:b/>
                <w:bCs/>
                <w:sz w:val="26"/>
                <w:szCs w:val="26"/>
              </w:rPr>
              <w:t>27</w:t>
            </w:r>
          </w:p>
        </w:tc>
        <w:tc>
          <w:tcPr>
            <w:tcW w:w="790" w:type="pct"/>
            <w:vAlign w:val="center"/>
          </w:tcPr>
          <w:p w14:paraId="2105FB47" w14:textId="77777777" w:rsidR="005906BD" w:rsidRPr="00EE1C1C" w:rsidRDefault="005906BD" w:rsidP="000033CD">
            <w:pPr>
              <w:widowControl w:val="0"/>
              <w:spacing w:after="0" w:line="312" w:lineRule="auto"/>
              <w:jc w:val="center"/>
              <w:rPr>
                <w:b/>
                <w:bCs/>
                <w:sz w:val="26"/>
                <w:szCs w:val="26"/>
              </w:rPr>
            </w:pPr>
            <w:r w:rsidRPr="00EE1C1C">
              <w:rPr>
                <w:b/>
                <w:bCs/>
                <w:sz w:val="26"/>
                <w:szCs w:val="26"/>
              </w:rPr>
              <w:t>100%</w:t>
            </w:r>
          </w:p>
        </w:tc>
      </w:tr>
    </w:tbl>
    <w:p w14:paraId="22C1B031" w14:textId="77777777" w:rsidR="00320187" w:rsidRPr="00EE1C1C" w:rsidRDefault="00320187" w:rsidP="000033CD">
      <w:pPr>
        <w:keepNext/>
        <w:spacing w:after="0" w:line="312" w:lineRule="auto"/>
        <w:jc w:val="center"/>
        <w:rPr>
          <w:sz w:val="26"/>
          <w:szCs w:val="26"/>
        </w:rPr>
      </w:pPr>
    </w:p>
    <w:p w14:paraId="4D1BBA88" w14:textId="77777777" w:rsidR="0023055D" w:rsidRPr="00EE1C1C" w:rsidRDefault="0023055D" w:rsidP="000033CD">
      <w:pPr>
        <w:pStyle w:val="Caption"/>
        <w:jc w:val="both"/>
      </w:pPr>
      <w:bookmarkStart w:id="47" w:name="_Toc48032092"/>
      <w:bookmarkStart w:id="48" w:name="_Toc47775725"/>
      <w:bookmarkEnd w:id="47"/>
      <w:r w:rsidRPr="00EE1C1C">
        <w:rPr>
          <w:noProof/>
        </w:rPr>
        <w:drawing>
          <wp:inline distT="0" distB="0" distL="0" distR="0" wp14:anchorId="1F7423FD" wp14:editId="538EA104">
            <wp:extent cx="5785485" cy="4051738"/>
            <wp:effectExtent l="0" t="0" r="5715" b="6350"/>
            <wp:docPr id="1" name="Biểu đồ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1928305" w14:textId="3765559A" w:rsidR="00163B9D" w:rsidRPr="00EE1C1C" w:rsidRDefault="0023055D" w:rsidP="000033CD">
      <w:pPr>
        <w:pStyle w:val="Caption"/>
        <w:rPr>
          <w:i w:val="0"/>
          <w:iCs w:val="0"/>
        </w:rPr>
      </w:pPr>
      <w:bookmarkStart w:id="49" w:name="_Toc74434168"/>
      <w:r w:rsidRPr="00EE1C1C">
        <w:t xml:space="preserve">Hình </w:t>
      </w:r>
      <w:fldSimple w:instr=" SEQ Hình \* ARABIC ">
        <w:r w:rsidR="00FF2A32">
          <w:rPr>
            <w:noProof/>
          </w:rPr>
          <w:t>1</w:t>
        </w:r>
      </w:fldSimple>
      <w:r w:rsidRPr="00EE1C1C">
        <w:t>. Biểu đồ phân bổ vị trí công tác của đối tượng khảo sát</w:t>
      </w:r>
      <w:bookmarkEnd w:id="49"/>
    </w:p>
    <w:p w14:paraId="6FA1A377" w14:textId="77777777" w:rsidR="0023055D" w:rsidRPr="00EE1C1C" w:rsidRDefault="0023055D" w:rsidP="000033CD">
      <w:pPr>
        <w:spacing w:after="0" w:line="312" w:lineRule="auto"/>
        <w:rPr>
          <w:sz w:val="26"/>
          <w:szCs w:val="26"/>
          <w:lang w:eastAsia="en-US"/>
        </w:rPr>
      </w:pPr>
    </w:p>
    <w:p w14:paraId="64657FBE" w14:textId="4F5AED4C" w:rsidR="00894A6F" w:rsidRPr="00EE1C1C" w:rsidRDefault="00C224FA" w:rsidP="000033CD">
      <w:pPr>
        <w:pStyle w:val="Heading3"/>
        <w:numPr>
          <w:ilvl w:val="0"/>
          <w:numId w:val="0"/>
        </w:numPr>
      </w:pPr>
      <w:bookmarkStart w:id="50" w:name="_Toc48032093"/>
      <w:bookmarkStart w:id="51" w:name="_Toc71280153"/>
      <w:bookmarkStart w:id="52" w:name="_Toc74421177"/>
      <w:r w:rsidRPr="00EE1C1C">
        <w:lastRenderedPageBreak/>
        <w:t xml:space="preserve">2.1.2. </w:t>
      </w:r>
      <w:r w:rsidR="00C2254C" w:rsidRPr="00EE1C1C">
        <w:t>Giới tính của đối tượng khảo sát</w:t>
      </w:r>
      <w:bookmarkEnd w:id="48"/>
      <w:bookmarkEnd w:id="50"/>
      <w:bookmarkEnd w:id="51"/>
      <w:bookmarkEnd w:id="52"/>
    </w:p>
    <w:p w14:paraId="3A8C19B8" w14:textId="4B3B397D" w:rsidR="008B6F50" w:rsidRPr="00EE1C1C" w:rsidRDefault="008B6F50" w:rsidP="000033CD">
      <w:pPr>
        <w:pStyle w:val="Caption"/>
      </w:pPr>
      <w:bookmarkStart w:id="53" w:name="_Toc74434148"/>
      <w:r w:rsidRPr="00EE1C1C">
        <w:t xml:space="preserve">Bảng </w:t>
      </w:r>
      <w:fldSimple w:instr=" SEQ Bảng \* ARABIC ">
        <w:r w:rsidR="00FF2A32">
          <w:rPr>
            <w:noProof/>
          </w:rPr>
          <w:t>5</w:t>
        </w:r>
      </w:fldSimple>
      <w:r w:rsidRPr="00EE1C1C">
        <w:t>. Số liệu về giới tính của đối tượng khảo sát</w:t>
      </w:r>
      <w:bookmarkEnd w:id="53"/>
    </w:p>
    <w:tbl>
      <w:tblPr>
        <w:tblStyle w:val="TableGrid"/>
        <w:tblW w:w="5915" w:type="dxa"/>
        <w:jc w:val="center"/>
        <w:tblLook w:val="04A0" w:firstRow="1" w:lastRow="0" w:firstColumn="1" w:lastColumn="0" w:noHBand="0" w:noVBand="1"/>
      </w:tblPr>
      <w:tblGrid>
        <w:gridCol w:w="2541"/>
        <w:gridCol w:w="1718"/>
        <w:gridCol w:w="1656"/>
      </w:tblGrid>
      <w:tr w:rsidR="008B6F50" w:rsidRPr="00EE1C1C" w14:paraId="0FBDA7CC" w14:textId="77777777" w:rsidTr="00832B6A">
        <w:trPr>
          <w:trHeight w:val="851"/>
          <w:jc w:val="center"/>
        </w:trPr>
        <w:tc>
          <w:tcPr>
            <w:tcW w:w="2541" w:type="dxa"/>
            <w:shd w:val="clear" w:color="auto" w:fill="FBE4D5" w:themeFill="accent2" w:themeFillTint="33"/>
            <w:vAlign w:val="center"/>
          </w:tcPr>
          <w:p w14:paraId="2F0A2525" w14:textId="77777777" w:rsidR="008B6F50" w:rsidRPr="00EE1C1C" w:rsidRDefault="008B6F50" w:rsidP="000033CD">
            <w:pPr>
              <w:widowControl w:val="0"/>
              <w:spacing w:after="0" w:line="312" w:lineRule="auto"/>
              <w:jc w:val="center"/>
              <w:rPr>
                <w:b/>
                <w:bCs/>
                <w:sz w:val="26"/>
                <w:szCs w:val="26"/>
                <w:lang w:eastAsia="en-US"/>
              </w:rPr>
            </w:pPr>
            <w:r w:rsidRPr="00EE1C1C">
              <w:rPr>
                <w:b/>
                <w:bCs/>
                <w:sz w:val="26"/>
                <w:szCs w:val="26"/>
                <w:lang w:eastAsia="en-US"/>
              </w:rPr>
              <w:t>Giới tính</w:t>
            </w:r>
          </w:p>
        </w:tc>
        <w:tc>
          <w:tcPr>
            <w:tcW w:w="1718" w:type="dxa"/>
            <w:shd w:val="clear" w:color="auto" w:fill="FBE4D5" w:themeFill="accent2" w:themeFillTint="33"/>
            <w:vAlign w:val="center"/>
          </w:tcPr>
          <w:p w14:paraId="333FCF2A" w14:textId="77777777" w:rsidR="008B6F50" w:rsidRPr="00EE1C1C" w:rsidRDefault="008B6F50" w:rsidP="000033CD">
            <w:pPr>
              <w:widowControl w:val="0"/>
              <w:spacing w:after="0" w:line="312" w:lineRule="auto"/>
              <w:jc w:val="center"/>
              <w:rPr>
                <w:b/>
                <w:bCs/>
                <w:sz w:val="26"/>
                <w:szCs w:val="26"/>
                <w:lang w:eastAsia="en-US"/>
              </w:rPr>
            </w:pPr>
            <w:r w:rsidRPr="00EE1C1C">
              <w:rPr>
                <w:b/>
                <w:bCs/>
                <w:sz w:val="26"/>
                <w:szCs w:val="26"/>
              </w:rPr>
              <w:t>Số lượng</w:t>
            </w:r>
          </w:p>
        </w:tc>
        <w:tc>
          <w:tcPr>
            <w:tcW w:w="1656" w:type="dxa"/>
            <w:shd w:val="clear" w:color="auto" w:fill="FBE4D5" w:themeFill="accent2" w:themeFillTint="33"/>
            <w:vAlign w:val="center"/>
          </w:tcPr>
          <w:p w14:paraId="31FB461D" w14:textId="77777777" w:rsidR="008B6F50" w:rsidRPr="00EE1C1C" w:rsidRDefault="008B6F50" w:rsidP="000033CD">
            <w:pPr>
              <w:widowControl w:val="0"/>
              <w:spacing w:after="0" w:line="312" w:lineRule="auto"/>
              <w:jc w:val="center"/>
              <w:rPr>
                <w:b/>
                <w:bCs/>
                <w:sz w:val="26"/>
                <w:szCs w:val="26"/>
                <w:lang w:eastAsia="en-US"/>
              </w:rPr>
            </w:pPr>
            <w:r w:rsidRPr="00EE1C1C">
              <w:rPr>
                <w:b/>
                <w:bCs/>
                <w:sz w:val="26"/>
                <w:szCs w:val="26"/>
              </w:rPr>
              <w:t>Tỷ lệ</w:t>
            </w:r>
          </w:p>
        </w:tc>
      </w:tr>
      <w:tr w:rsidR="00EE559D" w:rsidRPr="00EE1C1C" w14:paraId="11DE269B" w14:textId="77777777" w:rsidTr="00832B6A">
        <w:trPr>
          <w:trHeight w:val="851"/>
          <w:jc w:val="center"/>
        </w:trPr>
        <w:tc>
          <w:tcPr>
            <w:tcW w:w="2541" w:type="dxa"/>
            <w:vAlign w:val="center"/>
          </w:tcPr>
          <w:p w14:paraId="79DAE7BE" w14:textId="77777777" w:rsidR="00EE559D" w:rsidRPr="00EE1C1C" w:rsidRDefault="00EE559D" w:rsidP="00EE559D">
            <w:pPr>
              <w:widowControl w:val="0"/>
              <w:spacing w:after="0" w:line="312" w:lineRule="auto"/>
              <w:jc w:val="center"/>
              <w:rPr>
                <w:sz w:val="26"/>
                <w:szCs w:val="26"/>
              </w:rPr>
            </w:pPr>
            <w:r w:rsidRPr="00EE1C1C">
              <w:rPr>
                <w:sz w:val="26"/>
                <w:szCs w:val="26"/>
              </w:rPr>
              <w:t>Nam</w:t>
            </w:r>
          </w:p>
        </w:tc>
        <w:tc>
          <w:tcPr>
            <w:tcW w:w="1718" w:type="dxa"/>
            <w:vAlign w:val="center"/>
          </w:tcPr>
          <w:p w14:paraId="5DF94B6C" w14:textId="23B3DF7F" w:rsidR="00EE559D" w:rsidRPr="00EE1C1C" w:rsidRDefault="00EE559D" w:rsidP="00EE559D">
            <w:pPr>
              <w:widowControl w:val="0"/>
              <w:spacing w:after="0" w:line="312" w:lineRule="auto"/>
              <w:jc w:val="center"/>
              <w:rPr>
                <w:sz w:val="26"/>
                <w:szCs w:val="26"/>
                <w:lang w:eastAsia="en-US"/>
              </w:rPr>
            </w:pPr>
            <w:r>
              <w:rPr>
                <w:color w:val="000000"/>
                <w:sz w:val="26"/>
                <w:szCs w:val="26"/>
              </w:rPr>
              <w:t>196</w:t>
            </w:r>
          </w:p>
        </w:tc>
        <w:tc>
          <w:tcPr>
            <w:tcW w:w="1656" w:type="dxa"/>
            <w:vAlign w:val="center"/>
          </w:tcPr>
          <w:p w14:paraId="3FCF618D" w14:textId="60E87798" w:rsidR="00EE559D" w:rsidRPr="00EE1C1C" w:rsidRDefault="00EE559D" w:rsidP="00EE559D">
            <w:pPr>
              <w:widowControl w:val="0"/>
              <w:spacing w:after="0" w:line="312" w:lineRule="auto"/>
              <w:jc w:val="center"/>
              <w:rPr>
                <w:sz w:val="26"/>
                <w:szCs w:val="26"/>
                <w:lang w:eastAsia="en-US"/>
              </w:rPr>
            </w:pPr>
            <w:r>
              <w:rPr>
                <w:color w:val="000000"/>
                <w:sz w:val="26"/>
                <w:szCs w:val="26"/>
              </w:rPr>
              <w:t>86.34%</w:t>
            </w:r>
          </w:p>
        </w:tc>
      </w:tr>
      <w:tr w:rsidR="00EE559D" w:rsidRPr="00EE1C1C" w14:paraId="20EA7EC9" w14:textId="77777777" w:rsidTr="00832B6A">
        <w:trPr>
          <w:trHeight w:val="851"/>
          <w:jc w:val="center"/>
        </w:trPr>
        <w:tc>
          <w:tcPr>
            <w:tcW w:w="2541" w:type="dxa"/>
            <w:vAlign w:val="center"/>
          </w:tcPr>
          <w:p w14:paraId="127BCD9F" w14:textId="77777777" w:rsidR="00EE559D" w:rsidRPr="00EE1C1C" w:rsidRDefault="00EE559D" w:rsidP="00EE559D">
            <w:pPr>
              <w:widowControl w:val="0"/>
              <w:spacing w:after="0" w:line="312" w:lineRule="auto"/>
              <w:jc w:val="center"/>
              <w:rPr>
                <w:sz w:val="26"/>
                <w:szCs w:val="26"/>
              </w:rPr>
            </w:pPr>
            <w:r w:rsidRPr="00EE1C1C">
              <w:rPr>
                <w:sz w:val="26"/>
                <w:szCs w:val="26"/>
              </w:rPr>
              <w:t>Nữ</w:t>
            </w:r>
          </w:p>
        </w:tc>
        <w:tc>
          <w:tcPr>
            <w:tcW w:w="1718" w:type="dxa"/>
            <w:vAlign w:val="center"/>
          </w:tcPr>
          <w:p w14:paraId="328C00EA" w14:textId="40BCD7D2" w:rsidR="00EE559D" w:rsidRPr="00EE1C1C" w:rsidRDefault="00EE559D" w:rsidP="00EE559D">
            <w:pPr>
              <w:widowControl w:val="0"/>
              <w:spacing w:after="0" w:line="312" w:lineRule="auto"/>
              <w:jc w:val="center"/>
              <w:rPr>
                <w:sz w:val="26"/>
                <w:szCs w:val="26"/>
              </w:rPr>
            </w:pPr>
            <w:r>
              <w:rPr>
                <w:color w:val="000000"/>
                <w:sz w:val="26"/>
                <w:szCs w:val="26"/>
              </w:rPr>
              <w:t>31</w:t>
            </w:r>
          </w:p>
        </w:tc>
        <w:tc>
          <w:tcPr>
            <w:tcW w:w="1656" w:type="dxa"/>
            <w:vAlign w:val="center"/>
          </w:tcPr>
          <w:p w14:paraId="400BD4AB" w14:textId="33F31835" w:rsidR="00EE559D" w:rsidRPr="00EE1C1C" w:rsidRDefault="00EE559D" w:rsidP="00EE559D">
            <w:pPr>
              <w:widowControl w:val="0"/>
              <w:spacing w:after="0" w:line="312" w:lineRule="auto"/>
              <w:jc w:val="center"/>
              <w:rPr>
                <w:sz w:val="26"/>
                <w:szCs w:val="26"/>
              </w:rPr>
            </w:pPr>
            <w:r>
              <w:rPr>
                <w:color w:val="000000"/>
                <w:sz w:val="26"/>
                <w:szCs w:val="26"/>
              </w:rPr>
              <w:t>13.66%</w:t>
            </w:r>
          </w:p>
        </w:tc>
      </w:tr>
      <w:tr w:rsidR="008B6F50" w:rsidRPr="00EE1C1C" w14:paraId="6B1C5F97" w14:textId="77777777" w:rsidTr="00832B6A">
        <w:trPr>
          <w:trHeight w:val="851"/>
          <w:jc w:val="center"/>
        </w:trPr>
        <w:tc>
          <w:tcPr>
            <w:tcW w:w="2541" w:type="dxa"/>
            <w:vAlign w:val="center"/>
          </w:tcPr>
          <w:p w14:paraId="5F0EB69D" w14:textId="77777777" w:rsidR="008B6F50" w:rsidRPr="00EE1C1C" w:rsidRDefault="008B6F50" w:rsidP="000033CD">
            <w:pPr>
              <w:widowControl w:val="0"/>
              <w:spacing w:after="0" w:line="312" w:lineRule="auto"/>
              <w:jc w:val="center"/>
              <w:rPr>
                <w:b/>
                <w:bCs/>
                <w:color w:val="0070C0"/>
                <w:sz w:val="26"/>
                <w:szCs w:val="26"/>
              </w:rPr>
            </w:pPr>
            <w:r w:rsidRPr="00EE1C1C">
              <w:rPr>
                <w:b/>
                <w:bCs/>
                <w:color w:val="0070C0"/>
                <w:sz w:val="26"/>
                <w:szCs w:val="26"/>
              </w:rPr>
              <w:t>Tổng</w:t>
            </w:r>
          </w:p>
        </w:tc>
        <w:tc>
          <w:tcPr>
            <w:tcW w:w="1718" w:type="dxa"/>
            <w:vAlign w:val="center"/>
          </w:tcPr>
          <w:p w14:paraId="52809DD2" w14:textId="5536F53B" w:rsidR="008B6F50" w:rsidRPr="00EE1C1C" w:rsidRDefault="00EE559D" w:rsidP="000033CD">
            <w:pPr>
              <w:widowControl w:val="0"/>
              <w:spacing w:after="0" w:line="312" w:lineRule="auto"/>
              <w:jc w:val="center"/>
              <w:rPr>
                <w:b/>
                <w:bCs/>
                <w:color w:val="0070C0"/>
                <w:sz w:val="26"/>
                <w:szCs w:val="26"/>
              </w:rPr>
            </w:pPr>
            <w:r>
              <w:rPr>
                <w:b/>
                <w:bCs/>
                <w:color w:val="0070C0"/>
                <w:sz w:val="26"/>
                <w:szCs w:val="26"/>
              </w:rPr>
              <w:t>227</w:t>
            </w:r>
          </w:p>
        </w:tc>
        <w:tc>
          <w:tcPr>
            <w:tcW w:w="1656" w:type="dxa"/>
            <w:vAlign w:val="center"/>
          </w:tcPr>
          <w:p w14:paraId="2B3353A3" w14:textId="77777777" w:rsidR="008B6F50" w:rsidRPr="00EE1C1C" w:rsidRDefault="008B6F50" w:rsidP="000033CD">
            <w:pPr>
              <w:widowControl w:val="0"/>
              <w:spacing w:after="0" w:line="312" w:lineRule="auto"/>
              <w:jc w:val="center"/>
              <w:rPr>
                <w:b/>
                <w:bCs/>
                <w:color w:val="0070C0"/>
                <w:sz w:val="26"/>
                <w:szCs w:val="26"/>
              </w:rPr>
            </w:pPr>
            <w:r w:rsidRPr="00EE1C1C">
              <w:rPr>
                <w:b/>
                <w:bCs/>
                <w:color w:val="0070C0"/>
                <w:sz w:val="26"/>
                <w:szCs w:val="26"/>
              </w:rPr>
              <w:t>100%</w:t>
            </w:r>
          </w:p>
        </w:tc>
      </w:tr>
    </w:tbl>
    <w:p w14:paraId="3EC3AF5F" w14:textId="77777777" w:rsidR="008B6F50" w:rsidRPr="00EE1C1C" w:rsidRDefault="008B6F50" w:rsidP="000033CD">
      <w:pPr>
        <w:spacing w:after="0" w:line="312" w:lineRule="auto"/>
        <w:rPr>
          <w:sz w:val="26"/>
          <w:szCs w:val="26"/>
        </w:rPr>
      </w:pPr>
    </w:p>
    <w:p w14:paraId="4E964C37" w14:textId="3EFD36E2" w:rsidR="00977F28" w:rsidRPr="00EE1C1C" w:rsidRDefault="002F644C" w:rsidP="000033CD">
      <w:pPr>
        <w:pStyle w:val="Heading2"/>
        <w:keepNext w:val="0"/>
        <w:keepLines w:val="0"/>
        <w:widowControl w:val="0"/>
        <w:numPr>
          <w:ilvl w:val="1"/>
          <w:numId w:val="26"/>
        </w:numPr>
        <w:tabs>
          <w:tab w:val="left" w:pos="426"/>
        </w:tabs>
        <w:spacing w:before="0" w:after="0" w:line="312" w:lineRule="auto"/>
      </w:pPr>
      <w:bookmarkStart w:id="54" w:name="_Toc47775726"/>
      <w:bookmarkStart w:id="55" w:name="_Toc48032095"/>
      <w:bookmarkStart w:id="56" w:name="_Toc71280154"/>
      <w:bookmarkStart w:id="57" w:name="_Toc74421178"/>
      <w:r w:rsidRPr="00EE1C1C">
        <w:t>Phân tích kết quả khảo sát</w:t>
      </w:r>
      <w:bookmarkEnd w:id="54"/>
      <w:bookmarkEnd w:id="55"/>
      <w:bookmarkEnd w:id="56"/>
      <w:bookmarkEnd w:id="57"/>
    </w:p>
    <w:p w14:paraId="4F8A4192" w14:textId="5E535E23" w:rsidR="00965747" w:rsidRPr="00EE1C1C" w:rsidRDefault="003E5164" w:rsidP="000033CD">
      <w:pPr>
        <w:pStyle w:val="Heading3"/>
        <w:numPr>
          <w:ilvl w:val="2"/>
          <w:numId w:val="26"/>
        </w:numPr>
        <w:ind w:left="0" w:firstLine="0"/>
      </w:pPr>
      <w:bookmarkStart w:id="58" w:name="_Toc47775727"/>
      <w:bookmarkStart w:id="59" w:name="_Toc48032096"/>
      <w:bookmarkStart w:id="60" w:name="_Toc71280155"/>
      <w:bookmarkStart w:id="61" w:name="_Toc74421179"/>
      <w:r w:rsidRPr="00EE1C1C">
        <w:t>M</w:t>
      </w:r>
      <w:r w:rsidR="001707FF" w:rsidRPr="00EE1C1C">
        <w:t>ục tiêu của chương trình đào tạo</w:t>
      </w:r>
      <w:bookmarkStart w:id="62" w:name="_Toc47775728"/>
      <w:bookmarkStart w:id="63" w:name="_Toc71280156"/>
      <w:bookmarkStart w:id="64" w:name="_Toc48032097"/>
      <w:bookmarkEnd w:id="58"/>
      <w:bookmarkEnd w:id="59"/>
      <w:bookmarkEnd w:id="60"/>
      <w:bookmarkEnd w:id="61"/>
    </w:p>
    <w:bookmarkEnd w:id="62"/>
    <w:bookmarkEnd w:id="63"/>
    <w:bookmarkEnd w:id="64"/>
    <w:p w14:paraId="3E18D86F" w14:textId="01FE2DA2" w:rsidR="00B95E9E" w:rsidRPr="00EE1C1C" w:rsidRDefault="00B95E9E" w:rsidP="000033CD">
      <w:pPr>
        <w:spacing w:after="0" w:line="312" w:lineRule="auto"/>
        <w:rPr>
          <w:sz w:val="26"/>
          <w:szCs w:val="26"/>
        </w:rPr>
      </w:pPr>
      <w:r w:rsidRPr="00EE1C1C">
        <w:rPr>
          <w:sz w:val="26"/>
          <w:szCs w:val="26"/>
        </w:rPr>
        <w:t xml:space="preserve">Việc khảo sát mục tiêu của chương trình đào tạo chỉ dành cho đối tượng người trả lời là Giảng viên, Nhà khoa học và Chuyên gia. </w:t>
      </w:r>
    </w:p>
    <w:p w14:paraId="4DCAE4B4" w14:textId="3F3A7ADF" w:rsidR="00B468E6" w:rsidRPr="00EE1C1C" w:rsidRDefault="00B468E6" w:rsidP="000033CD">
      <w:pPr>
        <w:pStyle w:val="Caption"/>
      </w:pPr>
      <w:bookmarkStart w:id="65" w:name="_Toc74434149"/>
      <w:r w:rsidRPr="00EE1C1C">
        <w:t xml:space="preserve">Bảng </w:t>
      </w:r>
      <w:fldSimple w:instr=" SEQ Bảng \* ARABIC ">
        <w:r w:rsidR="00FF2A32">
          <w:rPr>
            <w:noProof/>
          </w:rPr>
          <w:t>6</w:t>
        </w:r>
      </w:fldSimple>
      <w:r w:rsidRPr="00EE1C1C">
        <w:t>. Số liệu về đánh giá chung mục tiêu của chương trình đào tạo</w:t>
      </w:r>
      <w:bookmarkEnd w:id="65"/>
    </w:p>
    <w:tbl>
      <w:tblPr>
        <w:tblStyle w:val="TableGrid"/>
        <w:tblW w:w="5000" w:type="pct"/>
        <w:jc w:val="center"/>
        <w:tblLook w:val="04A0" w:firstRow="1" w:lastRow="0" w:firstColumn="1" w:lastColumn="0" w:noHBand="0" w:noVBand="1"/>
      </w:tblPr>
      <w:tblGrid>
        <w:gridCol w:w="2390"/>
        <w:gridCol w:w="1078"/>
        <w:gridCol w:w="1078"/>
        <w:gridCol w:w="1092"/>
        <w:gridCol w:w="1025"/>
        <w:gridCol w:w="1117"/>
        <w:gridCol w:w="1275"/>
      </w:tblGrid>
      <w:tr w:rsidR="00B468E6" w:rsidRPr="00EE1C1C" w14:paraId="00EEE4EF" w14:textId="77777777" w:rsidTr="00A7106C">
        <w:trPr>
          <w:trHeight w:val="567"/>
          <w:jc w:val="center"/>
        </w:trPr>
        <w:tc>
          <w:tcPr>
            <w:tcW w:w="1320" w:type="pct"/>
            <w:vMerge w:val="restart"/>
            <w:shd w:val="clear" w:color="auto" w:fill="FBE4D5" w:themeFill="accent2" w:themeFillTint="33"/>
            <w:vAlign w:val="center"/>
          </w:tcPr>
          <w:p w14:paraId="7EAB8BF1" w14:textId="77777777" w:rsidR="00B468E6" w:rsidRPr="00EE1C1C" w:rsidRDefault="00B468E6" w:rsidP="000033CD">
            <w:pPr>
              <w:widowControl w:val="0"/>
              <w:spacing w:after="0" w:line="312" w:lineRule="auto"/>
              <w:jc w:val="center"/>
              <w:rPr>
                <w:b/>
                <w:bCs/>
                <w:sz w:val="26"/>
                <w:szCs w:val="26"/>
                <w:lang w:eastAsia="en-US"/>
              </w:rPr>
            </w:pPr>
            <w:r w:rsidRPr="00EE1C1C">
              <w:rPr>
                <w:b/>
                <w:bCs/>
                <w:sz w:val="26"/>
                <w:szCs w:val="26"/>
                <w:lang w:eastAsia="en-US"/>
              </w:rPr>
              <w:t>Ý kiến</w:t>
            </w:r>
          </w:p>
        </w:tc>
        <w:tc>
          <w:tcPr>
            <w:tcW w:w="1190" w:type="pct"/>
            <w:gridSpan w:val="2"/>
            <w:shd w:val="clear" w:color="auto" w:fill="FBE4D5" w:themeFill="accent2" w:themeFillTint="33"/>
            <w:vAlign w:val="center"/>
          </w:tcPr>
          <w:p w14:paraId="162493C4" w14:textId="6E1A275D" w:rsidR="00B468E6" w:rsidRPr="00EE1C1C" w:rsidRDefault="00B468E6" w:rsidP="000033CD">
            <w:pPr>
              <w:widowControl w:val="0"/>
              <w:spacing w:after="0" w:line="312" w:lineRule="auto"/>
              <w:jc w:val="center"/>
              <w:rPr>
                <w:b/>
                <w:bCs/>
                <w:sz w:val="26"/>
                <w:szCs w:val="26"/>
              </w:rPr>
            </w:pPr>
            <w:r w:rsidRPr="00EE1C1C">
              <w:rPr>
                <w:b/>
                <w:bCs/>
                <w:sz w:val="26"/>
                <w:szCs w:val="26"/>
                <w:lang w:eastAsia="en-US"/>
              </w:rPr>
              <w:t>Mục tiêu của CTĐT được diễn đạt rõ ràng, dễ hiểu</w:t>
            </w:r>
          </w:p>
        </w:tc>
        <w:tc>
          <w:tcPr>
            <w:tcW w:w="1169" w:type="pct"/>
            <w:gridSpan w:val="2"/>
            <w:shd w:val="clear" w:color="auto" w:fill="FBE4D5" w:themeFill="accent2" w:themeFillTint="33"/>
            <w:vAlign w:val="center"/>
          </w:tcPr>
          <w:p w14:paraId="14457962" w14:textId="7C651D02" w:rsidR="00B468E6" w:rsidRPr="00EE1C1C" w:rsidRDefault="00B468E6" w:rsidP="000033CD">
            <w:pPr>
              <w:widowControl w:val="0"/>
              <w:spacing w:after="0" w:line="312" w:lineRule="auto"/>
              <w:jc w:val="center"/>
              <w:rPr>
                <w:b/>
                <w:bCs/>
                <w:sz w:val="26"/>
                <w:szCs w:val="26"/>
              </w:rPr>
            </w:pPr>
            <w:r w:rsidRPr="00EE1C1C">
              <w:rPr>
                <w:b/>
                <w:bCs/>
                <w:sz w:val="26"/>
                <w:szCs w:val="26"/>
              </w:rPr>
              <w:t>Mục tiêu của CTĐT phản ánh được năng lực nghề nghiệp của sinh viên sau khi tốt nghiệp</w:t>
            </w:r>
          </w:p>
        </w:tc>
        <w:tc>
          <w:tcPr>
            <w:tcW w:w="1321" w:type="pct"/>
            <w:gridSpan w:val="2"/>
            <w:shd w:val="clear" w:color="auto" w:fill="FBE4D5" w:themeFill="accent2" w:themeFillTint="33"/>
            <w:vAlign w:val="center"/>
          </w:tcPr>
          <w:p w14:paraId="484E5A66" w14:textId="4E16CA3D" w:rsidR="00B468E6" w:rsidRPr="00EE1C1C" w:rsidRDefault="00B468E6" w:rsidP="000033CD">
            <w:pPr>
              <w:widowControl w:val="0"/>
              <w:spacing w:after="0" w:line="312" w:lineRule="auto"/>
              <w:jc w:val="center"/>
              <w:rPr>
                <w:b/>
                <w:bCs/>
                <w:sz w:val="26"/>
                <w:szCs w:val="26"/>
              </w:rPr>
            </w:pPr>
            <w:r w:rsidRPr="00EE1C1C">
              <w:rPr>
                <w:b/>
                <w:bCs/>
                <w:sz w:val="26"/>
                <w:szCs w:val="26"/>
              </w:rPr>
              <w:t>Mục tiêu của CTĐT phản ánh được sự nghiệp tương lai của sinh viên sau khi tốt nghiệp</w:t>
            </w:r>
          </w:p>
        </w:tc>
      </w:tr>
      <w:tr w:rsidR="00B468E6" w:rsidRPr="00EE1C1C" w14:paraId="6942F5DD" w14:textId="77777777" w:rsidTr="00A7106C">
        <w:trPr>
          <w:trHeight w:val="567"/>
          <w:jc w:val="center"/>
        </w:trPr>
        <w:tc>
          <w:tcPr>
            <w:tcW w:w="1320" w:type="pct"/>
            <w:vMerge/>
            <w:shd w:val="clear" w:color="auto" w:fill="FBE4D5" w:themeFill="accent2" w:themeFillTint="33"/>
            <w:vAlign w:val="center"/>
          </w:tcPr>
          <w:p w14:paraId="67D14B2F" w14:textId="77777777" w:rsidR="00B468E6" w:rsidRPr="00EE1C1C" w:rsidRDefault="00B468E6" w:rsidP="000033CD">
            <w:pPr>
              <w:widowControl w:val="0"/>
              <w:spacing w:after="0" w:line="312" w:lineRule="auto"/>
              <w:jc w:val="left"/>
              <w:rPr>
                <w:b/>
                <w:bCs/>
                <w:sz w:val="26"/>
                <w:szCs w:val="26"/>
                <w:lang w:eastAsia="en-US"/>
              </w:rPr>
            </w:pPr>
          </w:p>
        </w:tc>
        <w:tc>
          <w:tcPr>
            <w:tcW w:w="595" w:type="pct"/>
            <w:shd w:val="clear" w:color="auto" w:fill="FBE4D5" w:themeFill="accent2" w:themeFillTint="33"/>
            <w:vAlign w:val="center"/>
          </w:tcPr>
          <w:p w14:paraId="633E4A47" w14:textId="77777777" w:rsidR="00B468E6" w:rsidRPr="00EE1C1C" w:rsidRDefault="00B468E6" w:rsidP="000033CD">
            <w:pPr>
              <w:widowControl w:val="0"/>
              <w:spacing w:after="0" w:line="312" w:lineRule="auto"/>
              <w:jc w:val="center"/>
              <w:rPr>
                <w:b/>
                <w:bCs/>
                <w:sz w:val="26"/>
                <w:szCs w:val="26"/>
                <w:lang w:eastAsia="en-US"/>
              </w:rPr>
            </w:pPr>
            <w:r w:rsidRPr="00EE1C1C">
              <w:rPr>
                <w:b/>
                <w:bCs/>
                <w:sz w:val="26"/>
                <w:szCs w:val="26"/>
                <w:lang w:eastAsia="en-US"/>
              </w:rPr>
              <w:t>Số lượng</w:t>
            </w:r>
          </w:p>
        </w:tc>
        <w:tc>
          <w:tcPr>
            <w:tcW w:w="595" w:type="pct"/>
            <w:shd w:val="clear" w:color="auto" w:fill="FBE4D5" w:themeFill="accent2" w:themeFillTint="33"/>
            <w:vAlign w:val="center"/>
          </w:tcPr>
          <w:p w14:paraId="67B462ED" w14:textId="77777777" w:rsidR="00B468E6" w:rsidRPr="00EE1C1C" w:rsidRDefault="00B468E6" w:rsidP="000033CD">
            <w:pPr>
              <w:widowControl w:val="0"/>
              <w:spacing w:after="0" w:line="312" w:lineRule="auto"/>
              <w:jc w:val="center"/>
              <w:rPr>
                <w:b/>
                <w:bCs/>
                <w:sz w:val="26"/>
                <w:szCs w:val="26"/>
                <w:lang w:eastAsia="en-US"/>
              </w:rPr>
            </w:pPr>
            <w:r w:rsidRPr="00EE1C1C">
              <w:rPr>
                <w:b/>
                <w:bCs/>
                <w:sz w:val="26"/>
                <w:szCs w:val="26"/>
                <w:lang w:eastAsia="en-US"/>
              </w:rPr>
              <w:t>Tỷ lệ%</w:t>
            </w:r>
          </w:p>
        </w:tc>
        <w:tc>
          <w:tcPr>
            <w:tcW w:w="603" w:type="pct"/>
            <w:shd w:val="clear" w:color="auto" w:fill="FBE4D5" w:themeFill="accent2" w:themeFillTint="33"/>
            <w:vAlign w:val="center"/>
          </w:tcPr>
          <w:p w14:paraId="0E4415D6" w14:textId="77777777" w:rsidR="00B468E6" w:rsidRPr="00EE1C1C" w:rsidRDefault="00B468E6" w:rsidP="000033CD">
            <w:pPr>
              <w:widowControl w:val="0"/>
              <w:spacing w:after="0" w:line="312" w:lineRule="auto"/>
              <w:jc w:val="center"/>
              <w:rPr>
                <w:b/>
                <w:bCs/>
                <w:sz w:val="26"/>
                <w:szCs w:val="26"/>
                <w:lang w:eastAsia="en-US"/>
              </w:rPr>
            </w:pPr>
            <w:r w:rsidRPr="00EE1C1C">
              <w:rPr>
                <w:b/>
                <w:bCs/>
                <w:sz w:val="26"/>
                <w:szCs w:val="26"/>
                <w:lang w:eastAsia="en-US"/>
              </w:rPr>
              <w:t>Số lượng</w:t>
            </w:r>
          </w:p>
        </w:tc>
        <w:tc>
          <w:tcPr>
            <w:tcW w:w="566" w:type="pct"/>
            <w:shd w:val="clear" w:color="auto" w:fill="FBE4D5" w:themeFill="accent2" w:themeFillTint="33"/>
            <w:vAlign w:val="center"/>
          </w:tcPr>
          <w:p w14:paraId="65067042" w14:textId="77777777" w:rsidR="00B468E6" w:rsidRPr="00EE1C1C" w:rsidRDefault="00B468E6" w:rsidP="00572E36">
            <w:pPr>
              <w:widowControl w:val="0"/>
              <w:spacing w:after="0" w:line="312" w:lineRule="auto"/>
              <w:rPr>
                <w:b/>
                <w:bCs/>
                <w:sz w:val="26"/>
                <w:szCs w:val="26"/>
                <w:lang w:eastAsia="en-US"/>
              </w:rPr>
            </w:pPr>
            <w:r w:rsidRPr="00EE1C1C">
              <w:rPr>
                <w:b/>
                <w:bCs/>
                <w:sz w:val="26"/>
                <w:szCs w:val="26"/>
                <w:lang w:eastAsia="en-US"/>
              </w:rPr>
              <w:t>Tỷ lệ%</w:t>
            </w:r>
          </w:p>
        </w:tc>
        <w:tc>
          <w:tcPr>
            <w:tcW w:w="617" w:type="pct"/>
            <w:shd w:val="clear" w:color="auto" w:fill="FBE4D5" w:themeFill="accent2" w:themeFillTint="33"/>
            <w:vAlign w:val="center"/>
          </w:tcPr>
          <w:p w14:paraId="430D72B0" w14:textId="77777777" w:rsidR="00B468E6" w:rsidRPr="00EE1C1C" w:rsidRDefault="00B468E6" w:rsidP="000033CD">
            <w:pPr>
              <w:widowControl w:val="0"/>
              <w:spacing w:after="0" w:line="312" w:lineRule="auto"/>
              <w:jc w:val="center"/>
              <w:rPr>
                <w:b/>
                <w:bCs/>
                <w:sz w:val="26"/>
                <w:szCs w:val="26"/>
                <w:lang w:eastAsia="en-US"/>
              </w:rPr>
            </w:pPr>
            <w:r w:rsidRPr="00EE1C1C">
              <w:rPr>
                <w:b/>
                <w:bCs/>
                <w:sz w:val="26"/>
                <w:szCs w:val="26"/>
                <w:lang w:eastAsia="en-US"/>
              </w:rPr>
              <w:t>Số lượng</w:t>
            </w:r>
          </w:p>
        </w:tc>
        <w:tc>
          <w:tcPr>
            <w:tcW w:w="704" w:type="pct"/>
            <w:shd w:val="clear" w:color="auto" w:fill="FBE4D5" w:themeFill="accent2" w:themeFillTint="33"/>
            <w:vAlign w:val="center"/>
          </w:tcPr>
          <w:p w14:paraId="75F59430" w14:textId="77777777" w:rsidR="00B468E6" w:rsidRPr="00EE1C1C" w:rsidRDefault="00B468E6" w:rsidP="000033CD">
            <w:pPr>
              <w:widowControl w:val="0"/>
              <w:spacing w:after="0" w:line="312" w:lineRule="auto"/>
              <w:jc w:val="center"/>
              <w:rPr>
                <w:b/>
                <w:bCs/>
                <w:sz w:val="26"/>
                <w:szCs w:val="26"/>
                <w:lang w:eastAsia="en-US"/>
              </w:rPr>
            </w:pPr>
            <w:r w:rsidRPr="00EE1C1C">
              <w:rPr>
                <w:b/>
                <w:bCs/>
                <w:sz w:val="26"/>
                <w:szCs w:val="26"/>
                <w:lang w:eastAsia="en-US"/>
              </w:rPr>
              <w:t>Tỷ lệ%</w:t>
            </w:r>
          </w:p>
        </w:tc>
      </w:tr>
      <w:tr w:rsidR="00B468E6" w:rsidRPr="00EE1C1C" w14:paraId="451903F9" w14:textId="77777777" w:rsidTr="00A7106C">
        <w:trPr>
          <w:trHeight w:val="567"/>
          <w:jc w:val="center"/>
        </w:trPr>
        <w:tc>
          <w:tcPr>
            <w:tcW w:w="1320" w:type="pct"/>
            <w:vAlign w:val="center"/>
          </w:tcPr>
          <w:p w14:paraId="48DF0603" w14:textId="77777777" w:rsidR="00B468E6" w:rsidRPr="00EE1C1C" w:rsidRDefault="00B468E6" w:rsidP="000033CD">
            <w:pPr>
              <w:widowControl w:val="0"/>
              <w:spacing w:after="0" w:line="312" w:lineRule="auto"/>
              <w:jc w:val="left"/>
              <w:rPr>
                <w:sz w:val="26"/>
                <w:szCs w:val="26"/>
                <w:lang w:eastAsia="en-US"/>
              </w:rPr>
            </w:pPr>
            <w:r w:rsidRPr="00EE1C1C">
              <w:rPr>
                <w:sz w:val="26"/>
                <w:szCs w:val="26"/>
              </w:rPr>
              <w:t>Rất không đồng ý</w:t>
            </w:r>
          </w:p>
        </w:tc>
        <w:tc>
          <w:tcPr>
            <w:tcW w:w="595" w:type="pct"/>
            <w:vAlign w:val="center"/>
          </w:tcPr>
          <w:p w14:paraId="2EF67C0E" w14:textId="77777777" w:rsidR="00B468E6" w:rsidRPr="00EE1C1C" w:rsidRDefault="00B468E6" w:rsidP="000033CD">
            <w:pPr>
              <w:widowControl w:val="0"/>
              <w:spacing w:after="0" w:line="312" w:lineRule="auto"/>
              <w:jc w:val="center"/>
              <w:rPr>
                <w:sz w:val="26"/>
                <w:szCs w:val="26"/>
              </w:rPr>
            </w:pPr>
            <w:r w:rsidRPr="00EE1C1C">
              <w:rPr>
                <w:sz w:val="26"/>
                <w:szCs w:val="26"/>
              </w:rPr>
              <w:t>0.00</w:t>
            </w:r>
          </w:p>
        </w:tc>
        <w:tc>
          <w:tcPr>
            <w:tcW w:w="595" w:type="pct"/>
            <w:vAlign w:val="center"/>
          </w:tcPr>
          <w:p w14:paraId="4101EC31" w14:textId="77777777" w:rsidR="00B468E6" w:rsidRPr="00EE1C1C" w:rsidRDefault="00B468E6" w:rsidP="000033CD">
            <w:pPr>
              <w:widowControl w:val="0"/>
              <w:spacing w:after="0" w:line="312" w:lineRule="auto"/>
              <w:jc w:val="center"/>
              <w:rPr>
                <w:sz w:val="26"/>
                <w:szCs w:val="26"/>
                <w:lang w:eastAsia="en-US"/>
              </w:rPr>
            </w:pPr>
            <w:r w:rsidRPr="00EE1C1C">
              <w:rPr>
                <w:sz w:val="26"/>
                <w:szCs w:val="26"/>
              </w:rPr>
              <w:t>0.00</w:t>
            </w:r>
          </w:p>
        </w:tc>
        <w:tc>
          <w:tcPr>
            <w:tcW w:w="603" w:type="pct"/>
            <w:vAlign w:val="center"/>
          </w:tcPr>
          <w:p w14:paraId="01CEFC1B" w14:textId="77777777" w:rsidR="00B468E6" w:rsidRPr="00EE1C1C" w:rsidRDefault="00B468E6" w:rsidP="000033CD">
            <w:pPr>
              <w:widowControl w:val="0"/>
              <w:spacing w:after="0" w:line="312" w:lineRule="auto"/>
              <w:jc w:val="center"/>
              <w:rPr>
                <w:sz w:val="26"/>
                <w:szCs w:val="26"/>
              </w:rPr>
            </w:pPr>
            <w:r w:rsidRPr="00EE1C1C">
              <w:rPr>
                <w:sz w:val="26"/>
                <w:szCs w:val="26"/>
              </w:rPr>
              <w:t>0.00</w:t>
            </w:r>
          </w:p>
        </w:tc>
        <w:tc>
          <w:tcPr>
            <w:tcW w:w="566" w:type="pct"/>
            <w:vAlign w:val="center"/>
          </w:tcPr>
          <w:p w14:paraId="7CAA4549" w14:textId="77777777" w:rsidR="00B468E6" w:rsidRPr="00EE1C1C" w:rsidRDefault="00B468E6" w:rsidP="000033CD">
            <w:pPr>
              <w:widowControl w:val="0"/>
              <w:spacing w:after="0" w:line="312" w:lineRule="auto"/>
              <w:jc w:val="center"/>
              <w:rPr>
                <w:sz w:val="26"/>
                <w:szCs w:val="26"/>
                <w:lang w:eastAsia="en-US"/>
              </w:rPr>
            </w:pPr>
            <w:r w:rsidRPr="00EE1C1C">
              <w:rPr>
                <w:sz w:val="26"/>
                <w:szCs w:val="26"/>
              </w:rPr>
              <w:t>0.00</w:t>
            </w:r>
          </w:p>
        </w:tc>
        <w:tc>
          <w:tcPr>
            <w:tcW w:w="617" w:type="pct"/>
            <w:vAlign w:val="center"/>
          </w:tcPr>
          <w:p w14:paraId="2B310B8B" w14:textId="77777777" w:rsidR="00B468E6" w:rsidRPr="00EE1C1C" w:rsidRDefault="00B468E6" w:rsidP="000033CD">
            <w:pPr>
              <w:widowControl w:val="0"/>
              <w:spacing w:after="0" w:line="312" w:lineRule="auto"/>
              <w:jc w:val="center"/>
              <w:rPr>
                <w:sz w:val="26"/>
                <w:szCs w:val="26"/>
              </w:rPr>
            </w:pPr>
            <w:r w:rsidRPr="00EE1C1C">
              <w:rPr>
                <w:sz w:val="26"/>
                <w:szCs w:val="26"/>
              </w:rPr>
              <w:t>0.00</w:t>
            </w:r>
          </w:p>
        </w:tc>
        <w:tc>
          <w:tcPr>
            <w:tcW w:w="704" w:type="pct"/>
            <w:vAlign w:val="center"/>
          </w:tcPr>
          <w:p w14:paraId="13948E05" w14:textId="77777777" w:rsidR="00B468E6" w:rsidRPr="00EE1C1C" w:rsidRDefault="00B468E6" w:rsidP="000033CD">
            <w:pPr>
              <w:widowControl w:val="0"/>
              <w:spacing w:after="0" w:line="312" w:lineRule="auto"/>
              <w:jc w:val="center"/>
              <w:rPr>
                <w:sz w:val="26"/>
                <w:szCs w:val="26"/>
                <w:lang w:eastAsia="en-US"/>
              </w:rPr>
            </w:pPr>
            <w:r w:rsidRPr="00EE1C1C">
              <w:rPr>
                <w:sz w:val="26"/>
                <w:szCs w:val="26"/>
              </w:rPr>
              <w:t>0.00</w:t>
            </w:r>
          </w:p>
        </w:tc>
      </w:tr>
      <w:tr w:rsidR="00B468E6" w:rsidRPr="00EE1C1C" w14:paraId="40F3BD0B" w14:textId="77777777" w:rsidTr="00A7106C">
        <w:trPr>
          <w:trHeight w:val="567"/>
          <w:jc w:val="center"/>
        </w:trPr>
        <w:tc>
          <w:tcPr>
            <w:tcW w:w="1320" w:type="pct"/>
            <w:vAlign w:val="center"/>
          </w:tcPr>
          <w:p w14:paraId="6BBA3D19" w14:textId="77777777" w:rsidR="00B468E6" w:rsidRPr="00EE1C1C" w:rsidRDefault="00B468E6" w:rsidP="000033CD">
            <w:pPr>
              <w:widowControl w:val="0"/>
              <w:spacing w:after="0" w:line="312" w:lineRule="auto"/>
              <w:jc w:val="left"/>
              <w:rPr>
                <w:sz w:val="26"/>
                <w:szCs w:val="26"/>
              </w:rPr>
            </w:pPr>
            <w:r w:rsidRPr="00EE1C1C">
              <w:rPr>
                <w:sz w:val="26"/>
                <w:szCs w:val="26"/>
              </w:rPr>
              <w:t>Không đồng ý</w:t>
            </w:r>
          </w:p>
        </w:tc>
        <w:tc>
          <w:tcPr>
            <w:tcW w:w="595" w:type="pct"/>
            <w:vAlign w:val="center"/>
          </w:tcPr>
          <w:p w14:paraId="62C6D986" w14:textId="77777777" w:rsidR="00B468E6" w:rsidRPr="00EE1C1C" w:rsidRDefault="00B468E6" w:rsidP="000033CD">
            <w:pPr>
              <w:widowControl w:val="0"/>
              <w:spacing w:after="0" w:line="312" w:lineRule="auto"/>
              <w:jc w:val="center"/>
              <w:rPr>
                <w:sz w:val="26"/>
                <w:szCs w:val="26"/>
              </w:rPr>
            </w:pPr>
            <w:r w:rsidRPr="00EE1C1C">
              <w:rPr>
                <w:sz w:val="26"/>
                <w:szCs w:val="26"/>
              </w:rPr>
              <w:t>1.00</w:t>
            </w:r>
          </w:p>
        </w:tc>
        <w:tc>
          <w:tcPr>
            <w:tcW w:w="595" w:type="pct"/>
            <w:vAlign w:val="center"/>
          </w:tcPr>
          <w:p w14:paraId="0193C3D3" w14:textId="77777777" w:rsidR="00B468E6" w:rsidRPr="00EE1C1C" w:rsidRDefault="00B468E6" w:rsidP="000033CD">
            <w:pPr>
              <w:widowControl w:val="0"/>
              <w:spacing w:after="0" w:line="312" w:lineRule="auto"/>
              <w:jc w:val="center"/>
              <w:rPr>
                <w:sz w:val="26"/>
                <w:szCs w:val="26"/>
              </w:rPr>
            </w:pPr>
            <w:r w:rsidRPr="00EE1C1C">
              <w:rPr>
                <w:sz w:val="26"/>
                <w:szCs w:val="26"/>
              </w:rPr>
              <w:t>2.50</w:t>
            </w:r>
          </w:p>
        </w:tc>
        <w:tc>
          <w:tcPr>
            <w:tcW w:w="603" w:type="pct"/>
            <w:vAlign w:val="center"/>
          </w:tcPr>
          <w:p w14:paraId="1CCC1679" w14:textId="77777777" w:rsidR="00B468E6" w:rsidRPr="00EE1C1C" w:rsidRDefault="00B468E6" w:rsidP="000033CD">
            <w:pPr>
              <w:widowControl w:val="0"/>
              <w:spacing w:after="0" w:line="312" w:lineRule="auto"/>
              <w:jc w:val="center"/>
              <w:rPr>
                <w:sz w:val="26"/>
                <w:szCs w:val="26"/>
              </w:rPr>
            </w:pPr>
            <w:r w:rsidRPr="00EE1C1C">
              <w:rPr>
                <w:sz w:val="26"/>
                <w:szCs w:val="26"/>
              </w:rPr>
              <w:t>1.00</w:t>
            </w:r>
          </w:p>
        </w:tc>
        <w:tc>
          <w:tcPr>
            <w:tcW w:w="566" w:type="pct"/>
            <w:vAlign w:val="center"/>
          </w:tcPr>
          <w:p w14:paraId="5C86E8DD" w14:textId="77777777" w:rsidR="00B468E6" w:rsidRPr="00EE1C1C" w:rsidRDefault="00B468E6" w:rsidP="000033CD">
            <w:pPr>
              <w:widowControl w:val="0"/>
              <w:spacing w:after="0" w:line="312" w:lineRule="auto"/>
              <w:jc w:val="center"/>
              <w:rPr>
                <w:sz w:val="26"/>
                <w:szCs w:val="26"/>
              </w:rPr>
            </w:pPr>
            <w:r w:rsidRPr="00EE1C1C">
              <w:rPr>
                <w:sz w:val="26"/>
                <w:szCs w:val="26"/>
              </w:rPr>
              <w:t>2.44</w:t>
            </w:r>
          </w:p>
        </w:tc>
        <w:tc>
          <w:tcPr>
            <w:tcW w:w="617" w:type="pct"/>
            <w:vAlign w:val="center"/>
          </w:tcPr>
          <w:p w14:paraId="3EA04183" w14:textId="77777777" w:rsidR="00B468E6" w:rsidRPr="00EE1C1C" w:rsidRDefault="00B468E6" w:rsidP="000033CD">
            <w:pPr>
              <w:widowControl w:val="0"/>
              <w:spacing w:after="0" w:line="312" w:lineRule="auto"/>
              <w:jc w:val="center"/>
              <w:rPr>
                <w:sz w:val="26"/>
                <w:szCs w:val="26"/>
              </w:rPr>
            </w:pPr>
            <w:r w:rsidRPr="00EE1C1C">
              <w:rPr>
                <w:sz w:val="26"/>
                <w:szCs w:val="26"/>
              </w:rPr>
              <w:t>2.00</w:t>
            </w:r>
          </w:p>
        </w:tc>
        <w:tc>
          <w:tcPr>
            <w:tcW w:w="704" w:type="pct"/>
            <w:vAlign w:val="center"/>
          </w:tcPr>
          <w:p w14:paraId="24FE0ADE" w14:textId="77777777" w:rsidR="00B468E6" w:rsidRPr="00EE1C1C" w:rsidRDefault="00B468E6" w:rsidP="000033CD">
            <w:pPr>
              <w:widowControl w:val="0"/>
              <w:spacing w:after="0" w:line="312" w:lineRule="auto"/>
              <w:jc w:val="center"/>
              <w:rPr>
                <w:sz w:val="26"/>
                <w:szCs w:val="26"/>
              </w:rPr>
            </w:pPr>
            <w:r w:rsidRPr="00EE1C1C">
              <w:rPr>
                <w:sz w:val="26"/>
                <w:szCs w:val="26"/>
              </w:rPr>
              <w:t>5.00</w:t>
            </w:r>
          </w:p>
        </w:tc>
      </w:tr>
      <w:tr w:rsidR="00B468E6" w:rsidRPr="00EE1C1C" w14:paraId="22D0508B" w14:textId="77777777" w:rsidTr="00A7106C">
        <w:trPr>
          <w:trHeight w:val="567"/>
          <w:jc w:val="center"/>
        </w:trPr>
        <w:tc>
          <w:tcPr>
            <w:tcW w:w="1320" w:type="pct"/>
            <w:vAlign w:val="center"/>
          </w:tcPr>
          <w:p w14:paraId="61A81307" w14:textId="77777777" w:rsidR="00B468E6" w:rsidRPr="00EE1C1C" w:rsidRDefault="00B468E6" w:rsidP="000033CD">
            <w:pPr>
              <w:widowControl w:val="0"/>
              <w:spacing w:after="0" w:line="312" w:lineRule="auto"/>
              <w:jc w:val="left"/>
              <w:rPr>
                <w:sz w:val="26"/>
                <w:szCs w:val="26"/>
              </w:rPr>
            </w:pPr>
            <w:r w:rsidRPr="00EE1C1C">
              <w:rPr>
                <w:sz w:val="26"/>
                <w:szCs w:val="26"/>
              </w:rPr>
              <w:t>Không có ý kiến</w:t>
            </w:r>
          </w:p>
        </w:tc>
        <w:tc>
          <w:tcPr>
            <w:tcW w:w="595" w:type="pct"/>
            <w:vAlign w:val="center"/>
          </w:tcPr>
          <w:p w14:paraId="07EEF10D" w14:textId="77777777" w:rsidR="00B468E6" w:rsidRPr="00EE1C1C" w:rsidRDefault="00B468E6" w:rsidP="000033CD">
            <w:pPr>
              <w:widowControl w:val="0"/>
              <w:spacing w:after="0" w:line="312" w:lineRule="auto"/>
              <w:jc w:val="center"/>
              <w:rPr>
                <w:sz w:val="26"/>
                <w:szCs w:val="26"/>
              </w:rPr>
            </w:pPr>
            <w:r w:rsidRPr="00EE1C1C">
              <w:rPr>
                <w:sz w:val="26"/>
                <w:szCs w:val="26"/>
              </w:rPr>
              <w:t>1.00</w:t>
            </w:r>
          </w:p>
        </w:tc>
        <w:tc>
          <w:tcPr>
            <w:tcW w:w="595" w:type="pct"/>
            <w:vAlign w:val="center"/>
          </w:tcPr>
          <w:p w14:paraId="74A23CB6" w14:textId="77777777" w:rsidR="00B468E6" w:rsidRPr="00EE1C1C" w:rsidRDefault="00B468E6" w:rsidP="000033CD">
            <w:pPr>
              <w:widowControl w:val="0"/>
              <w:spacing w:after="0" w:line="312" w:lineRule="auto"/>
              <w:jc w:val="center"/>
              <w:rPr>
                <w:sz w:val="26"/>
                <w:szCs w:val="26"/>
              </w:rPr>
            </w:pPr>
            <w:r w:rsidRPr="00EE1C1C">
              <w:rPr>
                <w:sz w:val="26"/>
                <w:szCs w:val="26"/>
              </w:rPr>
              <w:t>2.50</w:t>
            </w:r>
          </w:p>
        </w:tc>
        <w:tc>
          <w:tcPr>
            <w:tcW w:w="603" w:type="pct"/>
            <w:vAlign w:val="center"/>
          </w:tcPr>
          <w:p w14:paraId="0F000CC7" w14:textId="77777777" w:rsidR="00B468E6" w:rsidRPr="00EE1C1C" w:rsidRDefault="00B468E6" w:rsidP="000033CD">
            <w:pPr>
              <w:widowControl w:val="0"/>
              <w:spacing w:after="0" w:line="312" w:lineRule="auto"/>
              <w:jc w:val="center"/>
              <w:rPr>
                <w:sz w:val="26"/>
                <w:szCs w:val="26"/>
              </w:rPr>
            </w:pPr>
            <w:r w:rsidRPr="00EE1C1C">
              <w:rPr>
                <w:sz w:val="26"/>
                <w:szCs w:val="26"/>
              </w:rPr>
              <w:t>1.00</w:t>
            </w:r>
          </w:p>
        </w:tc>
        <w:tc>
          <w:tcPr>
            <w:tcW w:w="566" w:type="pct"/>
            <w:vAlign w:val="center"/>
          </w:tcPr>
          <w:p w14:paraId="0FF6EF1C" w14:textId="77777777" w:rsidR="00B468E6" w:rsidRPr="00EE1C1C" w:rsidRDefault="00B468E6" w:rsidP="000033CD">
            <w:pPr>
              <w:widowControl w:val="0"/>
              <w:spacing w:after="0" w:line="312" w:lineRule="auto"/>
              <w:jc w:val="center"/>
              <w:rPr>
                <w:sz w:val="26"/>
                <w:szCs w:val="26"/>
              </w:rPr>
            </w:pPr>
            <w:r w:rsidRPr="00EE1C1C">
              <w:rPr>
                <w:sz w:val="26"/>
                <w:szCs w:val="26"/>
              </w:rPr>
              <w:t>2.44</w:t>
            </w:r>
          </w:p>
        </w:tc>
        <w:tc>
          <w:tcPr>
            <w:tcW w:w="617" w:type="pct"/>
            <w:vAlign w:val="center"/>
          </w:tcPr>
          <w:p w14:paraId="0F3FBD39" w14:textId="77777777" w:rsidR="00B468E6" w:rsidRPr="00EE1C1C" w:rsidRDefault="00B468E6" w:rsidP="000033CD">
            <w:pPr>
              <w:widowControl w:val="0"/>
              <w:spacing w:after="0" w:line="312" w:lineRule="auto"/>
              <w:jc w:val="center"/>
              <w:rPr>
                <w:sz w:val="26"/>
                <w:szCs w:val="26"/>
              </w:rPr>
            </w:pPr>
            <w:r w:rsidRPr="00EE1C1C">
              <w:rPr>
                <w:sz w:val="26"/>
                <w:szCs w:val="26"/>
              </w:rPr>
              <w:t>1.00</w:t>
            </w:r>
          </w:p>
        </w:tc>
        <w:tc>
          <w:tcPr>
            <w:tcW w:w="704" w:type="pct"/>
            <w:vAlign w:val="center"/>
          </w:tcPr>
          <w:p w14:paraId="1B4AE217" w14:textId="77777777" w:rsidR="00B468E6" w:rsidRPr="00EE1C1C" w:rsidRDefault="00B468E6" w:rsidP="000033CD">
            <w:pPr>
              <w:widowControl w:val="0"/>
              <w:spacing w:after="0" w:line="312" w:lineRule="auto"/>
              <w:jc w:val="center"/>
              <w:rPr>
                <w:sz w:val="26"/>
                <w:szCs w:val="26"/>
              </w:rPr>
            </w:pPr>
            <w:r w:rsidRPr="00EE1C1C">
              <w:rPr>
                <w:sz w:val="26"/>
                <w:szCs w:val="26"/>
              </w:rPr>
              <w:t>2.50</w:t>
            </w:r>
          </w:p>
        </w:tc>
      </w:tr>
      <w:tr w:rsidR="00B468E6" w:rsidRPr="00EE1C1C" w14:paraId="2C1E3830" w14:textId="77777777" w:rsidTr="00A7106C">
        <w:trPr>
          <w:trHeight w:val="567"/>
          <w:jc w:val="center"/>
        </w:trPr>
        <w:tc>
          <w:tcPr>
            <w:tcW w:w="1320" w:type="pct"/>
            <w:vAlign w:val="center"/>
          </w:tcPr>
          <w:p w14:paraId="2CAEA336" w14:textId="77777777" w:rsidR="00B468E6" w:rsidRPr="00EE1C1C" w:rsidRDefault="00B468E6" w:rsidP="000033CD">
            <w:pPr>
              <w:widowControl w:val="0"/>
              <w:spacing w:after="0" w:line="312" w:lineRule="auto"/>
              <w:jc w:val="left"/>
              <w:rPr>
                <w:sz w:val="26"/>
                <w:szCs w:val="26"/>
              </w:rPr>
            </w:pPr>
            <w:r w:rsidRPr="00EE1C1C">
              <w:rPr>
                <w:sz w:val="26"/>
                <w:szCs w:val="26"/>
              </w:rPr>
              <w:t>Đồng ý</w:t>
            </w:r>
          </w:p>
        </w:tc>
        <w:tc>
          <w:tcPr>
            <w:tcW w:w="595" w:type="pct"/>
            <w:vAlign w:val="center"/>
          </w:tcPr>
          <w:p w14:paraId="42B829BB" w14:textId="77777777" w:rsidR="00B468E6" w:rsidRPr="00EE1C1C" w:rsidRDefault="00B468E6" w:rsidP="000033CD">
            <w:pPr>
              <w:widowControl w:val="0"/>
              <w:spacing w:after="0" w:line="312" w:lineRule="auto"/>
              <w:jc w:val="center"/>
              <w:rPr>
                <w:sz w:val="26"/>
                <w:szCs w:val="26"/>
              </w:rPr>
            </w:pPr>
            <w:r w:rsidRPr="00EE1C1C">
              <w:rPr>
                <w:sz w:val="26"/>
                <w:szCs w:val="26"/>
              </w:rPr>
              <w:t>13.00</w:t>
            </w:r>
          </w:p>
        </w:tc>
        <w:tc>
          <w:tcPr>
            <w:tcW w:w="595" w:type="pct"/>
            <w:vAlign w:val="center"/>
          </w:tcPr>
          <w:p w14:paraId="2E25BFFB" w14:textId="77777777" w:rsidR="00B468E6" w:rsidRPr="00EE1C1C" w:rsidRDefault="00B468E6" w:rsidP="000033CD">
            <w:pPr>
              <w:widowControl w:val="0"/>
              <w:spacing w:after="0" w:line="312" w:lineRule="auto"/>
              <w:jc w:val="center"/>
              <w:rPr>
                <w:sz w:val="26"/>
                <w:szCs w:val="26"/>
              </w:rPr>
            </w:pPr>
            <w:r w:rsidRPr="00EE1C1C">
              <w:rPr>
                <w:sz w:val="26"/>
                <w:szCs w:val="26"/>
              </w:rPr>
              <w:t>32.50</w:t>
            </w:r>
          </w:p>
        </w:tc>
        <w:tc>
          <w:tcPr>
            <w:tcW w:w="603" w:type="pct"/>
            <w:vAlign w:val="center"/>
          </w:tcPr>
          <w:p w14:paraId="7942B9E0" w14:textId="77777777" w:rsidR="00B468E6" w:rsidRPr="00EE1C1C" w:rsidRDefault="00B468E6" w:rsidP="000033CD">
            <w:pPr>
              <w:widowControl w:val="0"/>
              <w:spacing w:after="0" w:line="312" w:lineRule="auto"/>
              <w:jc w:val="center"/>
              <w:rPr>
                <w:sz w:val="26"/>
                <w:szCs w:val="26"/>
              </w:rPr>
            </w:pPr>
            <w:r w:rsidRPr="00EE1C1C">
              <w:rPr>
                <w:sz w:val="26"/>
                <w:szCs w:val="26"/>
              </w:rPr>
              <w:t>14.00</w:t>
            </w:r>
          </w:p>
        </w:tc>
        <w:tc>
          <w:tcPr>
            <w:tcW w:w="566" w:type="pct"/>
            <w:vAlign w:val="center"/>
          </w:tcPr>
          <w:p w14:paraId="0FE1C156" w14:textId="77777777" w:rsidR="00B468E6" w:rsidRPr="00EE1C1C" w:rsidRDefault="00B468E6" w:rsidP="000033CD">
            <w:pPr>
              <w:widowControl w:val="0"/>
              <w:spacing w:after="0" w:line="312" w:lineRule="auto"/>
              <w:jc w:val="center"/>
              <w:rPr>
                <w:sz w:val="26"/>
                <w:szCs w:val="26"/>
              </w:rPr>
            </w:pPr>
            <w:r w:rsidRPr="00EE1C1C">
              <w:rPr>
                <w:sz w:val="26"/>
                <w:szCs w:val="26"/>
              </w:rPr>
              <w:t>34.15</w:t>
            </w:r>
          </w:p>
        </w:tc>
        <w:tc>
          <w:tcPr>
            <w:tcW w:w="617" w:type="pct"/>
            <w:vAlign w:val="center"/>
          </w:tcPr>
          <w:p w14:paraId="62C2B690" w14:textId="77777777" w:rsidR="00B468E6" w:rsidRPr="00EE1C1C" w:rsidRDefault="00B468E6" w:rsidP="000033CD">
            <w:pPr>
              <w:widowControl w:val="0"/>
              <w:spacing w:after="0" w:line="312" w:lineRule="auto"/>
              <w:jc w:val="center"/>
              <w:rPr>
                <w:sz w:val="26"/>
                <w:szCs w:val="26"/>
              </w:rPr>
            </w:pPr>
            <w:r w:rsidRPr="00EE1C1C">
              <w:rPr>
                <w:sz w:val="26"/>
                <w:szCs w:val="26"/>
              </w:rPr>
              <w:t>15.00</w:t>
            </w:r>
          </w:p>
        </w:tc>
        <w:tc>
          <w:tcPr>
            <w:tcW w:w="704" w:type="pct"/>
            <w:vAlign w:val="center"/>
          </w:tcPr>
          <w:p w14:paraId="62E2A699" w14:textId="77777777" w:rsidR="00B468E6" w:rsidRPr="00EE1C1C" w:rsidRDefault="00B468E6" w:rsidP="000033CD">
            <w:pPr>
              <w:widowControl w:val="0"/>
              <w:spacing w:after="0" w:line="312" w:lineRule="auto"/>
              <w:jc w:val="center"/>
              <w:rPr>
                <w:sz w:val="26"/>
                <w:szCs w:val="26"/>
              </w:rPr>
            </w:pPr>
            <w:r w:rsidRPr="00EE1C1C">
              <w:rPr>
                <w:sz w:val="26"/>
                <w:szCs w:val="26"/>
              </w:rPr>
              <w:t>37.50</w:t>
            </w:r>
          </w:p>
        </w:tc>
      </w:tr>
      <w:tr w:rsidR="00B468E6" w:rsidRPr="00EE1C1C" w14:paraId="3DF5F68B" w14:textId="77777777" w:rsidTr="00A7106C">
        <w:trPr>
          <w:trHeight w:val="567"/>
          <w:jc w:val="center"/>
        </w:trPr>
        <w:tc>
          <w:tcPr>
            <w:tcW w:w="1320" w:type="pct"/>
            <w:vAlign w:val="center"/>
          </w:tcPr>
          <w:p w14:paraId="1E5E65E7" w14:textId="77777777" w:rsidR="00B468E6" w:rsidRPr="00EE1C1C" w:rsidRDefault="00B468E6" w:rsidP="000033CD">
            <w:pPr>
              <w:widowControl w:val="0"/>
              <w:spacing w:after="0" w:line="312" w:lineRule="auto"/>
              <w:jc w:val="left"/>
              <w:rPr>
                <w:sz w:val="26"/>
                <w:szCs w:val="26"/>
              </w:rPr>
            </w:pPr>
            <w:r w:rsidRPr="00EE1C1C">
              <w:rPr>
                <w:sz w:val="26"/>
                <w:szCs w:val="26"/>
              </w:rPr>
              <w:t>Rất đồng ý</w:t>
            </w:r>
          </w:p>
        </w:tc>
        <w:tc>
          <w:tcPr>
            <w:tcW w:w="595" w:type="pct"/>
            <w:vAlign w:val="center"/>
          </w:tcPr>
          <w:p w14:paraId="267807F1" w14:textId="77777777" w:rsidR="00B468E6" w:rsidRPr="00EE1C1C" w:rsidRDefault="00B468E6" w:rsidP="000033CD">
            <w:pPr>
              <w:widowControl w:val="0"/>
              <w:spacing w:after="0" w:line="312" w:lineRule="auto"/>
              <w:jc w:val="center"/>
              <w:rPr>
                <w:sz w:val="26"/>
                <w:szCs w:val="26"/>
              </w:rPr>
            </w:pPr>
            <w:r w:rsidRPr="00EE1C1C">
              <w:rPr>
                <w:sz w:val="26"/>
                <w:szCs w:val="26"/>
              </w:rPr>
              <w:t>25.00</w:t>
            </w:r>
          </w:p>
        </w:tc>
        <w:tc>
          <w:tcPr>
            <w:tcW w:w="595" w:type="pct"/>
            <w:vAlign w:val="center"/>
          </w:tcPr>
          <w:p w14:paraId="65D564CB" w14:textId="77777777" w:rsidR="00B468E6" w:rsidRPr="00EE1C1C" w:rsidRDefault="00B468E6" w:rsidP="000033CD">
            <w:pPr>
              <w:widowControl w:val="0"/>
              <w:spacing w:after="0" w:line="312" w:lineRule="auto"/>
              <w:jc w:val="center"/>
              <w:rPr>
                <w:sz w:val="26"/>
                <w:szCs w:val="26"/>
              </w:rPr>
            </w:pPr>
            <w:r w:rsidRPr="00EE1C1C">
              <w:rPr>
                <w:sz w:val="26"/>
                <w:szCs w:val="26"/>
              </w:rPr>
              <w:t>62.50</w:t>
            </w:r>
          </w:p>
        </w:tc>
        <w:tc>
          <w:tcPr>
            <w:tcW w:w="603" w:type="pct"/>
            <w:vAlign w:val="center"/>
          </w:tcPr>
          <w:p w14:paraId="46889B15" w14:textId="77777777" w:rsidR="00B468E6" w:rsidRPr="00EE1C1C" w:rsidRDefault="00B468E6" w:rsidP="000033CD">
            <w:pPr>
              <w:widowControl w:val="0"/>
              <w:spacing w:after="0" w:line="312" w:lineRule="auto"/>
              <w:jc w:val="center"/>
              <w:rPr>
                <w:sz w:val="26"/>
                <w:szCs w:val="26"/>
              </w:rPr>
            </w:pPr>
            <w:r w:rsidRPr="00EE1C1C">
              <w:rPr>
                <w:sz w:val="26"/>
                <w:szCs w:val="26"/>
              </w:rPr>
              <w:t>25.00</w:t>
            </w:r>
          </w:p>
        </w:tc>
        <w:tc>
          <w:tcPr>
            <w:tcW w:w="566" w:type="pct"/>
            <w:vAlign w:val="center"/>
          </w:tcPr>
          <w:p w14:paraId="01B25E95" w14:textId="77777777" w:rsidR="00B468E6" w:rsidRPr="00EE1C1C" w:rsidRDefault="00B468E6" w:rsidP="000033CD">
            <w:pPr>
              <w:widowControl w:val="0"/>
              <w:spacing w:after="0" w:line="312" w:lineRule="auto"/>
              <w:jc w:val="center"/>
              <w:rPr>
                <w:sz w:val="26"/>
                <w:szCs w:val="26"/>
              </w:rPr>
            </w:pPr>
            <w:r w:rsidRPr="00EE1C1C">
              <w:rPr>
                <w:sz w:val="26"/>
                <w:szCs w:val="26"/>
              </w:rPr>
              <w:t>60.98</w:t>
            </w:r>
          </w:p>
        </w:tc>
        <w:tc>
          <w:tcPr>
            <w:tcW w:w="617" w:type="pct"/>
            <w:vAlign w:val="center"/>
          </w:tcPr>
          <w:p w14:paraId="32E32776" w14:textId="77777777" w:rsidR="00B468E6" w:rsidRPr="00EE1C1C" w:rsidRDefault="00B468E6" w:rsidP="000033CD">
            <w:pPr>
              <w:widowControl w:val="0"/>
              <w:spacing w:after="0" w:line="312" w:lineRule="auto"/>
              <w:jc w:val="center"/>
              <w:rPr>
                <w:sz w:val="26"/>
                <w:szCs w:val="26"/>
              </w:rPr>
            </w:pPr>
            <w:r w:rsidRPr="00EE1C1C">
              <w:rPr>
                <w:sz w:val="26"/>
                <w:szCs w:val="26"/>
              </w:rPr>
              <w:t>22.00</w:t>
            </w:r>
          </w:p>
        </w:tc>
        <w:tc>
          <w:tcPr>
            <w:tcW w:w="704" w:type="pct"/>
            <w:vAlign w:val="center"/>
          </w:tcPr>
          <w:p w14:paraId="4F6DAF96" w14:textId="77777777" w:rsidR="00B468E6" w:rsidRPr="00EE1C1C" w:rsidRDefault="00B468E6" w:rsidP="000033CD">
            <w:pPr>
              <w:widowControl w:val="0"/>
              <w:spacing w:after="0" w:line="312" w:lineRule="auto"/>
              <w:jc w:val="center"/>
              <w:rPr>
                <w:sz w:val="26"/>
                <w:szCs w:val="26"/>
              </w:rPr>
            </w:pPr>
            <w:r w:rsidRPr="00EE1C1C">
              <w:rPr>
                <w:sz w:val="26"/>
                <w:szCs w:val="26"/>
              </w:rPr>
              <w:t>55.00</w:t>
            </w:r>
          </w:p>
        </w:tc>
      </w:tr>
      <w:tr w:rsidR="00B468E6" w:rsidRPr="00EE1C1C" w14:paraId="5EF73C23" w14:textId="77777777" w:rsidTr="00A7106C">
        <w:trPr>
          <w:trHeight w:val="567"/>
          <w:jc w:val="center"/>
        </w:trPr>
        <w:tc>
          <w:tcPr>
            <w:tcW w:w="1320" w:type="pct"/>
            <w:vAlign w:val="center"/>
          </w:tcPr>
          <w:p w14:paraId="1FFFFF4D" w14:textId="77777777" w:rsidR="00B468E6" w:rsidRPr="00EE1C1C" w:rsidRDefault="00B468E6" w:rsidP="000033CD">
            <w:pPr>
              <w:widowControl w:val="0"/>
              <w:spacing w:after="0" w:line="312" w:lineRule="auto"/>
              <w:jc w:val="left"/>
              <w:rPr>
                <w:b/>
                <w:bCs/>
                <w:sz w:val="26"/>
                <w:szCs w:val="26"/>
              </w:rPr>
            </w:pPr>
            <w:r w:rsidRPr="00EE1C1C">
              <w:rPr>
                <w:b/>
                <w:bCs/>
                <w:sz w:val="26"/>
                <w:szCs w:val="26"/>
              </w:rPr>
              <w:t>Tổng</w:t>
            </w:r>
          </w:p>
        </w:tc>
        <w:tc>
          <w:tcPr>
            <w:tcW w:w="595" w:type="pct"/>
            <w:vAlign w:val="center"/>
          </w:tcPr>
          <w:p w14:paraId="3AF1E76B" w14:textId="77777777" w:rsidR="00B468E6" w:rsidRPr="00EE1C1C" w:rsidRDefault="00B468E6" w:rsidP="000033CD">
            <w:pPr>
              <w:widowControl w:val="0"/>
              <w:spacing w:after="0" w:line="312" w:lineRule="auto"/>
              <w:jc w:val="center"/>
              <w:rPr>
                <w:b/>
                <w:bCs/>
                <w:color w:val="0070C0"/>
                <w:sz w:val="26"/>
                <w:szCs w:val="26"/>
              </w:rPr>
            </w:pPr>
            <w:r w:rsidRPr="00EE1C1C">
              <w:rPr>
                <w:b/>
                <w:bCs/>
                <w:color w:val="0070C0"/>
                <w:sz w:val="26"/>
                <w:szCs w:val="26"/>
              </w:rPr>
              <w:t>40</w:t>
            </w:r>
          </w:p>
        </w:tc>
        <w:tc>
          <w:tcPr>
            <w:tcW w:w="595" w:type="pct"/>
            <w:vAlign w:val="center"/>
          </w:tcPr>
          <w:p w14:paraId="6D47C16B" w14:textId="77777777" w:rsidR="00B468E6" w:rsidRPr="00EE1C1C" w:rsidRDefault="00B468E6" w:rsidP="000033CD">
            <w:pPr>
              <w:widowControl w:val="0"/>
              <w:spacing w:after="0" w:line="312" w:lineRule="auto"/>
              <w:jc w:val="center"/>
              <w:rPr>
                <w:b/>
                <w:bCs/>
                <w:color w:val="0070C0"/>
                <w:sz w:val="26"/>
                <w:szCs w:val="26"/>
              </w:rPr>
            </w:pPr>
            <w:r w:rsidRPr="00EE1C1C">
              <w:rPr>
                <w:b/>
                <w:bCs/>
                <w:color w:val="0070C0"/>
                <w:sz w:val="26"/>
                <w:szCs w:val="26"/>
              </w:rPr>
              <w:t>100</w:t>
            </w:r>
          </w:p>
        </w:tc>
        <w:tc>
          <w:tcPr>
            <w:tcW w:w="603" w:type="pct"/>
            <w:vAlign w:val="center"/>
          </w:tcPr>
          <w:p w14:paraId="74D425FF" w14:textId="77777777" w:rsidR="00B468E6" w:rsidRPr="00EE1C1C" w:rsidRDefault="00B468E6" w:rsidP="000033CD">
            <w:pPr>
              <w:widowControl w:val="0"/>
              <w:spacing w:after="0" w:line="312" w:lineRule="auto"/>
              <w:jc w:val="center"/>
              <w:rPr>
                <w:b/>
                <w:bCs/>
                <w:color w:val="0070C0"/>
                <w:sz w:val="26"/>
                <w:szCs w:val="26"/>
              </w:rPr>
            </w:pPr>
            <w:r w:rsidRPr="00EE1C1C">
              <w:rPr>
                <w:b/>
                <w:bCs/>
                <w:color w:val="0070C0"/>
                <w:sz w:val="26"/>
                <w:szCs w:val="26"/>
              </w:rPr>
              <w:t>41</w:t>
            </w:r>
          </w:p>
        </w:tc>
        <w:tc>
          <w:tcPr>
            <w:tcW w:w="566" w:type="pct"/>
            <w:vAlign w:val="center"/>
          </w:tcPr>
          <w:p w14:paraId="09C298DB" w14:textId="77777777" w:rsidR="00B468E6" w:rsidRPr="00EE1C1C" w:rsidRDefault="00B468E6" w:rsidP="000033CD">
            <w:pPr>
              <w:widowControl w:val="0"/>
              <w:spacing w:after="0" w:line="312" w:lineRule="auto"/>
              <w:jc w:val="center"/>
              <w:rPr>
                <w:b/>
                <w:bCs/>
                <w:color w:val="0070C0"/>
                <w:sz w:val="26"/>
                <w:szCs w:val="26"/>
              </w:rPr>
            </w:pPr>
            <w:r w:rsidRPr="00EE1C1C">
              <w:rPr>
                <w:b/>
                <w:bCs/>
                <w:color w:val="0070C0"/>
                <w:sz w:val="26"/>
                <w:szCs w:val="26"/>
              </w:rPr>
              <w:t>100</w:t>
            </w:r>
          </w:p>
        </w:tc>
        <w:tc>
          <w:tcPr>
            <w:tcW w:w="617" w:type="pct"/>
            <w:vAlign w:val="center"/>
          </w:tcPr>
          <w:p w14:paraId="096ECEB9" w14:textId="77777777" w:rsidR="00B468E6" w:rsidRPr="00EE1C1C" w:rsidRDefault="00B468E6" w:rsidP="000033CD">
            <w:pPr>
              <w:widowControl w:val="0"/>
              <w:spacing w:after="0" w:line="312" w:lineRule="auto"/>
              <w:jc w:val="center"/>
              <w:rPr>
                <w:b/>
                <w:bCs/>
                <w:color w:val="0070C0"/>
                <w:sz w:val="26"/>
                <w:szCs w:val="26"/>
              </w:rPr>
            </w:pPr>
            <w:r w:rsidRPr="00EE1C1C">
              <w:rPr>
                <w:b/>
                <w:bCs/>
                <w:color w:val="0070C0"/>
                <w:sz w:val="26"/>
                <w:szCs w:val="26"/>
              </w:rPr>
              <w:t>40</w:t>
            </w:r>
          </w:p>
        </w:tc>
        <w:tc>
          <w:tcPr>
            <w:tcW w:w="704" w:type="pct"/>
            <w:vAlign w:val="center"/>
          </w:tcPr>
          <w:p w14:paraId="7AFD356B" w14:textId="77777777" w:rsidR="00B468E6" w:rsidRPr="00EE1C1C" w:rsidRDefault="00B468E6" w:rsidP="000033CD">
            <w:pPr>
              <w:widowControl w:val="0"/>
              <w:spacing w:after="0" w:line="312" w:lineRule="auto"/>
              <w:jc w:val="center"/>
              <w:rPr>
                <w:b/>
                <w:bCs/>
                <w:color w:val="0070C0"/>
                <w:sz w:val="26"/>
                <w:szCs w:val="26"/>
              </w:rPr>
            </w:pPr>
            <w:r w:rsidRPr="00EE1C1C">
              <w:rPr>
                <w:b/>
                <w:bCs/>
                <w:color w:val="0070C0"/>
                <w:sz w:val="26"/>
                <w:szCs w:val="26"/>
              </w:rPr>
              <w:t>100</w:t>
            </w:r>
          </w:p>
        </w:tc>
      </w:tr>
    </w:tbl>
    <w:p w14:paraId="1C42729C" w14:textId="3C337EAC" w:rsidR="00B468E6" w:rsidRPr="00EE1C1C" w:rsidRDefault="00B468E6" w:rsidP="000033CD">
      <w:pPr>
        <w:spacing w:after="0" w:line="312" w:lineRule="auto"/>
        <w:rPr>
          <w:sz w:val="26"/>
          <w:szCs w:val="26"/>
        </w:rPr>
      </w:pPr>
    </w:p>
    <w:p w14:paraId="7BB0C67B" w14:textId="77777777" w:rsidR="00B132C6" w:rsidRPr="00EE1C1C" w:rsidRDefault="00B468E6" w:rsidP="000033CD">
      <w:pPr>
        <w:keepNext/>
        <w:spacing w:after="0" w:line="312" w:lineRule="auto"/>
        <w:jc w:val="center"/>
        <w:rPr>
          <w:sz w:val="26"/>
          <w:szCs w:val="26"/>
        </w:rPr>
      </w:pPr>
      <w:r w:rsidRPr="00EE1C1C">
        <w:rPr>
          <w:noProof/>
          <w:sz w:val="26"/>
          <w:szCs w:val="26"/>
        </w:rPr>
        <w:lastRenderedPageBreak/>
        <w:drawing>
          <wp:inline distT="0" distB="0" distL="0" distR="0" wp14:anchorId="0BD8F35A" wp14:editId="0635C04C">
            <wp:extent cx="5754413" cy="4203065"/>
            <wp:effectExtent l="0" t="0" r="17780" b="6985"/>
            <wp:docPr id="2" name="Biểu đồ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1E8F6893" w14:textId="5F59EA2C" w:rsidR="00B468E6" w:rsidRPr="00EE1C1C" w:rsidRDefault="00B132C6" w:rsidP="000033CD">
      <w:pPr>
        <w:pStyle w:val="Caption"/>
      </w:pPr>
      <w:bookmarkStart w:id="66" w:name="_Toc74434169"/>
      <w:r w:rsidRPr="00EE1C1C">
        <w:t xml:space="preserve">Hình </w:t>
      </w:r>
      <w:fldSimple w:instr=" SEQ Hình \* ARABIC ">
        <w:r w:rsidR="00FF2A32">
          <w:rPr>
            <w:noProof/>
          </w:rPr>
          <w:t>2</w:t>
        </w:r>
      </w:fldSimple>
      <w:r w:rsidRPr="00EE1C1C">
        <w:t>. Biểu đồ tỷ lệ đánh giá mục tiêu của chương trình đào tạo</w:t>
      </w:r>
      <w:bookmarkEnd w:id="66"/>
    </w:p>
    <w:p w14:paraId="203B6731" w14:textId="6E06A55B" w:rsidR="00BB215B" w:rsidRPr="00EE1C1C" w:rsidRDefault="009755DA" w:rsidP="000033CD">
      <w:pPr>
        <w:widowControl w:val="0"/>
        <w:spacing w:after="0" w:line="312" w:lineRule="auto"/>
        <w:rPr>
          <w:b/>
          <w:bCs/>
          <w:sz w:val="26"/>
          <w:szCs w:val="26"/>
          <w:u w:val="single"/>
          <w:lang w:eastAsia="en-US"/>
        </w:rPr>
      </w:pPr>
      <w:r w:rsidRPr="00EE1C1C">
        <w:rPr>
          <w:b/>
          <w:bCs/>
          <w:sz w:val="26"/>
          <w:szCs w:val="26"/>
          <w:u w:val="single"/>
          <w:lang w:eastAsia="en-US"/>
        </w:rPr>
        <w:t>Nhận</w:t>
      </w:r>
      <w:r w:rsidR="000E2E42" w:rsidRPr="00EE1C1C">
        <w:rPr>
          <w:b/>
          <w:bCs/>
          <w:sz w:val="26"/>
          <w:szCs w:val="26"/>
          <w:u w:val="single"/>
          <w:lang w:eastAsia="en-US"/>
        </w:rPr>
        <w:t xml:space="preserve"> </w:t>
      </w:r>
      <w:r w:rsidRPr="00EE1C1C">
        <w:rPr>
          <w:b/>
          <w:bCs/>
          <w:sz w:val="26"/>
          <w:szCs w:val="26"/>
          <w:u w:val="single"/>
          <w:lang w:eastAsia="en-US"/>
        </w:rPr>
        <w:t>xét</w:t>
      </w:r>
      <w:r w:rsidR="001E3DEA" w:rsidRPr="00EE1C1C">
        <w:rPr>
          <w:b/>
          <w:bCs/>
          <w:sz w:val="26"/>
          <w:szCs w:val="26"/>
          <w:u w:val="single"/>
          <w:lang w:eastAsia="en-US"/>
        </w:rPr>
        <w:t>:</w:t>
      </w:r>
    </w:p>
    <w:p w14:paraId="68F50F45" w14:textId="51F5AA7E" w:rsidR="00395F84" w:rsidRPr="00EE1C1C" w:rsidRDefault="00B132C6" w:rsidP="000033CD">
      <w:pPr>
        <w:widowControl w:val="0"/>
        <w:spacing w:after="0" w:line="312" w:lineRule="auto"/>
        <w:rPr>
          <w:b/>
          <w:bCs/>
          <w:sz w:val="26"/>
          <w:szCs w:val="26"/>
          <w:lang w:eastAsia="en-US"/>
        </w:rPr>
      </w:pPr>
      <w:r w:rsidRPr="00EE1C1C">
        <w:rPr>
          <w:sz w:val="26"/>
          <w:szCs w:val="26"/>
          <w:lang w:eastAsia="en-US"/>
        </w:rPr>
        <w:t>Hầu hết ý kiến trả lời khảo sát trên các đối tượng cho thấy mức độ đồng thuận cao</w:t>
      </w:r>
      <w:r w:rsidR="00AE3E52" w:rsidRPr="00EE1C1C">
        <w:rPr>
          <w:sz w:val="26"/>
          <w:szCs w:val="26"/>
          <w:lang w:eastAsia="en-US"/>
        </w:rPr>
        <w:t xml:space="preserve"> (</w:t>
      </w:r>
      <w:r w:rsidR="00F46619" w:rsidRPr="00EE1C1C">
        <w:rPr>
          <w:sz w:val="26"/>
          <w:szCs w:val="26"/>
          <w:lang w:eastAsia="en-US"/>
        </w:rPr>
        <w:t>trên 88</w:t>
      </w:r>
      <w:r w:rsidR="00AE3E52" w:rsidRPr="00EE1C1C">
        <w:rPr>
          <w:sz w:val="26"/>
          <w:szCs w:val="26"/>
          <w:lang w:eastAsia="en-US"/>
        </w:rPr>
        <w:t>%)</w:t>
      </w:r>
      <w:r w:rsidRPr="00EE1C1C">
        <w:rPr>
          <w:sz w:val="26"/>
          <w:szCs w:val="26"/>
          <w:lang w:eastAsia="en-US"/>
        </w:rPr>
        <w:t xml:space="preserve"> khi đánh giá về chương trình đào tạo của ngành GDTH được diễn đạt rõ ràng, dễ hiểu và phản ánh được năng lực nghề nghiệp cũng như sự nghiệp tương lai của sinh viên sau khi tốt nghiệp</w:t>
      </w:r>
      <w:r w:rsidR="00805993" w:rsidRPr="00EE1C1C">
        <w:rPr>
          <w:sz w:val="26"/>
          <w:szCs w:val="26"/>
          <w:lang w:eastAsia="en-US"/>
        </w:rPr>
        <w:t xml:space="preserve"> (</w:t>
      </w:r>
      <w:r w:rsidR="00805993" w:rsidRPr="00EE1C1C">
        <w:rPr>
          <w:i/>
          <w:iCs/>
          <w:sz w:val="26"/>
          <w:szCs w:val="26"/>
          <w:lang w:eastAsia="en-US"/>
        </w:rPr>
        <w:t>Bảng 6 và Hình 2</w:t>
      </w:r>
      <w:r w:rsidR="00805993" w:rsidRPr="00EE1C1C">
        <w:rPr>
          <w:sz w:val="26"/>
          <w:szCs w:val="26"/>
          <w:lang w:eastAsia="en-US"/>
        </w:rPr>
        <w:t>)</w:t>
      </w:r>
      <w:r w:rsidRPr="00EE1C1C">
        <w:rPr>
          <w:sz w:val="26"/>
          <w:szCs w:val="26"/>
          <w:lang w:eastAsia="en-US"/>
        </w:rPr>
        <w:t xml:space="preserve">. </w:t>
      </w:r>
    </w:p>
    <w:p w14:paraId="63067012" w14:textId="4C60B2B6" w:rsidR="00C8325B" w:rsidRPr="00EE1C1C" w:rsidRDefault="00C8325B" w:rsidP="000033CD">
      <w:pPr>
        <w:pStyle w:val="Binhthuong"/>
        <w:ind w:firstLine="0"/>
        <w:rPr>
          <w:b/>
          <w:bCs w:val="0"/>
          <w:szCs w:val="26"/>
          <w:u w:val="single"/>
        </w:rPr>
      </w:pPr>
      <w:bookmarkStart w:id="67" w:name="_Toc71280157"/>
      <w:bookmarkStart w:id="68" w:name="_Toc47775729"/>
      <w:bookmarkStart w:id="69" w:name="_Toc48032098"/>
      <w:r w:rsidRPr="00EE1C1C">
        <w:rPr>
          <w:b/>
          <w:bCs w:val="0"/>
          <w:szCs w:val="26"/>
          <w:u w:val="single"/>
        </w:rPr>
        <w:t>Ý kiến góp</w:t>
      </w:r>
      <w:r w:rsidR="005F1208" w:rsidRPr="00EE1C1C">
        <w:rPr>
          <w:b/>
          <w:bCs w:val="0"/>
          <w:szCs w:val="26"/>
          <w:u w:val="single"/>
        </w:rPr>
        <w:t xml:space="preserve"> ý</w:t>
      </w:r>
      <w:r w:rsidRPr="00EE1C1C">
        <w:rPr>
          <w:b/>
          <w:bCs w:val="0"/>
          <w:szCs w:val="26"/>
          <w:u w:val="single"/>
        </w:rPr>
        <w:t xml:space="preserve"> khác về mục tiêu</w:t>
      </w:r>
      <w:r w:rsidR="008C7AA8" w:rsidRPr="00EE1C1C">
        <w:rPr>
          <w:b/>
          <w:bCs w:val="0"/>
          <w:szCs w:val="26"/>
          <w:u w:val="single"/>
        </w:rPr>
        <w:t xml:space="preserve"> của</w:t>
      </w:r>
      <w:r w:rsidRPr="00EE1C1C">
        <w:rPr>
          <w:b/>
          <w:bCs w:val="0"/>
          <w:szCs w:val="26"/>
          <w:u w:val="single"/>
        </w:rPr>
        <w:t xml:space="preserve"> chương trình đào tạo</w:t>
      </w:r>
      <w:bookmarkEnd w:id="67"/>
      <w:bookmarkEnd w:id="68"/>
      <w:bookmarkEnd w:id="69"/>
      <w:r w:rsidR="001E3DEA" w:rsidRPr="00EE1C1C">
        <w:rPr>
          <w:b/>
          <w:bCs w:val="0"/>
          <w:szCs w:val="26"/>
          <w:u w:val="single"/>
        </w:rPr>
        <w:t>:</w:t>
      </w:r>
    </w:p>
    <w:p w14:paraId="6A5C3EC2" w14:textId="779A1FC6" w:rsidR="00F86ED0" w:rsidRPr="00EE1C1C" w:rsidRDefault="00F86ED0" w:rsidP="000033CD">
      <w:pPr>
        <w:widowControl w:val="0"/>
        <w:spacing w:after="0" w:line="312" w:lineRule="auto"/>
        <w:rPr>
          <w:sz w:val="26"/>
          <w:szCs w:val="26"/>
          <w:lang w:eastAsia="en-US"/>
        </w:rPr>
      </w:pPr>
      <w:r w:rsidRPr="00EE1C1C">
        <w:rPr>
          <w:sz w:val="26"/>
          <w:szCs w:val="26"/>
        </w:rPr>
        <w:t>Một số ý kiến góp ý khác cho rằng p</w:t>
      </w:r>
      <w:r w:rsidRPr="00EE1C1C">
        <w:rPr>
          <w:sz w:val="26"/>
          <w:szCs w:val="26"/>
          <w:lang w:eastAsia="en-US"/>
        </w:rPr>
        <w:t>ần mục tiêu của CTĐT mới chỉ dừng lại với vị trí việc làm là giáo viên Tiểu học, chưa thấy rõ các cơ hội nghề nghiệp khác như là chuyên viên, nhà quản lí hoặc nhà nghiên cứu trong lĩnh vực giáo dục tiểu học (sự nghiệp tương lai của sinh viên).</w:t>
      </w:r>
    </w:p>
    <w:p w14:paraId="36D9DFD6" w14:textId="276F6CE4" w:rsidR="007448E9" w:rsidRPr="00EE1C1C" w:rsidRDefault="00544F4E" w:rsidP="000033CD">
      <w:pPr>
        <w:pStyle w:val="Heading3"/>
        <w:numPr>
          <w:ilvl w:val="0"/>
          <w:numId w:val="0"/>
        </w:numPr>
      </w:pPr>
      <w:bookmarkStart w:id="70" w:name="_Toc74421180"/>
      <w:r w:rsidRPr="00EE1C1C">
        <w:t xml:space="preserve">2.2.2. </w:t>
      </w:r>
      <w:bookmarkStart w:id="71" w:name="_Toc47775730"/>
      <w:bookmarkStart w:id="72" w:name="_Toc48032099"/>
      <w:bookmarkStart w:id="73" w:name="_Toc71280158"/>
      <w:r w:rsidR="00CE75FD" w:rsidRPr="00EE1C1C">
        <w:t xml:space="preserve">Nhóm </w:t>
      </w:r>
      <w:r w:rsidR="003E5164" w:rsidRPr="00EE1C1C">
        <w:t>C</w:t>
      </w:r>
      <w:r w:rsidR="007448E9" w:rsidRPr="00EE1C1C">
        <w:t xml:space="preserve">huẩn đầu ra </w:t>
      </w:r>
      <w:r w:rsidR="00F44E60" w:rsidRPr="00EE1C1C">
        <w:t xml:space="preserve">về </w:t>
      </w:r>
      <w:bookmarkEnd w:id="71"/>
      <w:bookmarkEnd w:id="72"/>
      <w:bookmarkEnd w:id="73"/>
      <w:r w:rsidR="001C5E6B" w:rsidRPr="00EE1C1C">
        <w:t>kiến thức và lập luận sư phạm ngành GDTH</w:t>
      </w:r>
      <w:bookmarkEnd w:id="70"/>
    </w:p>
    <w:p w14:paraId="4BF4842D" w14:textId="560C22E6" w:rsidR="00404D20" w:rsidRPr="00EE1C1C" w:rsidRDefault="00667A58" w:rsidP="000033CD">
      <w:pPr>
        <w:spacing w:after="0" w:line="312" w:lineRule="auto"/>
        <w:rPr>
          <w:sz w:val="26"/>
          <w:szCs w:val="26"/>
        </w:rPr>
      </w:pPr>
      <w:r w:rsidRPr="00EE1C1C">
        <w:rPr>
          <w:sz w:val="26"/>
          <w:szCs w:val="26"/>
        </w:rPr>
        <w:t>Khảo sát</w:t>
      </w:r>
      <w:r w:rsidR="00404D20" w:rsidRPr="00EE1C1C">
        <w:rPr>
          <w:sz w:val="26"/>
          <w:szCs w:val="26"/>
        </w:rPr>
        <w:t xml:space="preserve"> </w:t>
      </w:r>
      <w:r w:rsidR="00BB1649" w:rsidRPr="00EE1C1C">
        <w:rPr>
          <w:sz w:val="26"/>
          <w:szCs w:val="26"/>
        </w:rPr>
        <w:t>CĐR về kiến thức và lập luận sư phạm ngành GDTH</w:t>
      </w:r>
      <w:r w:rsidR="00404D20" w:rsidRPr="00EE1C1C">
        <w:rPr>
          <w:sz w:val="26"/>
          <w:szCs w:val="26"/>
        </w:rPr>
        <w:t xml:space="preserve"> GDTH được tiến hành trên 4 nhóm đối tượng, bao gồm: 1. Giáo viên cốt cán, Giáo viên; 2. Giảng viên, Nhà khoa học, chuyên gia; 3. Cựu sinh viên; 4. Sinh viên.</w:t>
      </w:r>
    </w:p>
    <w:p w14:paraId="3A14A480" w14:textId="77777777" w:rsidR="00320187" w:rsidRPr="00EE1C1C" w:rsidRDefault="00320187" w:rsidP="000033CD">
      <w:pPr>
        <w:pStyle w:val="Heading4"/>
        <w:sectPr w:rsidR="00320187" w:rsidRPr="00EE1C1C" w:rsidSect="009308F8">
          <w:pgSz w:w="11900" w:h="16840" w:code="9"/>
          <w:pgMar w:top="1134" w:right="1134" w:bottom="1134" w:left="1701" w:header="734" w:footer="346" w:gutter="0"/>
          <w:cols w:space="708"/>
          <w:titlePg/>
          <w:docGrid w:linePitch="326"/>
        </w:sectPr>
      </w:pPr>
      <w:bookmarkStart w:id="74" w:name="_Toc71280159"/>
      <w:bookmarkStart w:id="75" w:name="_Toc47775731"/>
      <w:bookmarkStart w:id="76" w:name="_Toc48032100"/>
    </w:p>
    <w:p w14:paraId="6FADCB72" w14:textId="761E98A5" w:rsidR="00D02305" w:rsidRPr="00EE1C1C" w:rsidRDefault="008853DB" w:rsidP="000033CD">
      <w:pPr>
        <w:pStyle w:val="Heading4"/>
      </w:pPr>
      <w:r w:rsidRPr="00EE1C1C">
        <w:lastRenderedPageBreak/>
        <w:t xml:space="preserve">2.2.2.1. </w:t>
      </w:r>
      <w:bookmarkEnd w:id="74"/>
      <w:bookmarkEnd w:id="75"/>
      <w:bookmarkEnd w:id="76"/>
      <w:r w:rsidR="00EE301F" w:rsidRPr="00EE1C1C">
        <w:t>Mức độ cần thiết của nhóm CĐR về kiến thức và lập luận sư phạm ngành GDTH</w:t>
      </w:r>
    </w:p>
    <w:p w14:paraId="3CCACF19" w14:textId="59BE8A9F" w:rsidR="0032195C" w:rsidRPr="00EE1C1C" w:rsidRDefault="0032195C" w:rsidP="000033CD">
      <w:pPr>
        <w:pStyle w:val="Caption"/>
      </w:pPr>
      <w:bookmarkStart w:id="77" w:name="_Toc74434150"/>
      <w:r w:rsidRPr="00EE1C1C">
        <w:t xml:space="preserve">Bảng </w:t>
      </w:r>
      <w:fldSimple w:instr=" SEQ Bảng \* ARABIC ">
        <w:r w:rsidR="00FF2A32">
          <w:rPr>
            <w:noProof/>
          </w:rPr>
          <w:t>7</w:t>
        </w:r>
      </w:fldSimple>
      <w:r w:rsidR="0084241F" w:rsidRPr="00EE1C1C">
        <w:t>. Số liệu đánh giá mức độ cần thiết theo các nhóm đối tượng (tính trung bình theo thang 1-5)</w:t>
      </w:r>
      <w:bookmarkEnd w:id="77"/>
    </w:p>
    <w:tbl>
      <w:tblPr>
        <w:tblW w:w="5000" w:type="pct"/>
        <w:tblCellMar>
          <w:left w:w="0" w:type="dxa"/>
          <w:right w:w="0" w:type="dxa"/>
        </w:tblCellMar>
        <w:tblLook w:val="04A0" w:firstRow="1" w:lastRow="0" w:firstColumn="1" w:lastColumn="0" w:noHBand="0" w:noVBand="1"/>
      </w:tblPr>
      <w:tblGrid>
        <w:gridCol w:w="5528"/>
        <w:gridCol w:w="714"/>
        <w:gridCol w:w="825"/>
        <w:gridCol w:w="689"/>
        <w:gridCol w:w="649"/>
        <w:gridCol w:w="650"/>
      </w:tblGrid>
      <w:tr w:rsidR="006654FE" w:rsidRPr="00EE1C1C" w14:paraId="18AD5788" w14:textId="46B9E402" w:rsidTr="006654FE">
        <w:trPr>
          <w:divId w:val="641349045"/>
          <w:trHeight w:val="417"/>
          <w:tblHeader/>
        </w:trPr>
        <w:tc>
          <w:tcPr>
            <w:tcW w:w="3059" w:type="pct"/>
            <w:vMerge w:val="restart"/>
            <w:tcBorders>
              <w:top w:val="single" w:sz="4" w:space="0" w:color="auto"/>
              <w:left w:val="single" w:sz="4" w:space="0" w:color="auto"/>
              <w:bottom w:val="single" w:sz="4" w:space="0" w:color="000000"/>
              <w:right w:val="single" w:sz="4" w:space="0" w:color="auto"/>
            </w:tcBorders>
            <w:shd w:val="clear" w:color="auto" w:fill="FBE4D5" w:themeFill="accent2" w:themeFillTint="33"/>
            <w:tcMar>
              <w:top w:w="15" w:type="dxa"/>
              <w:left w:w="15" w:type="dxa"/>
              <w:bottom w:w="0" w:type="dxa"/>
              <w:right w:w="15" w:type="dxa"/>
            </w:tcMar>
            <w:vAlign w:val="center"/>
            <w:hideMark/>
          </w:tcPr>
          <w:p w14:paraId="3D840D77" w14:textId="7098653A" w:rsidR="006654FE" w:rsidRPr="00EE1C1C" w:rsidRDefault="006654FE" w:rsidP="000033CD">
            <w:pPr>
              <w:spacing w:after="0" w:line="312" w:lineRule="auto"/>
              <w:rPr>
                <w:rFonts w:eastAsia="Times New Roman"/>
                <w:b/>
                <w:bCs/>
                <w:sz w:val="26"/>
                <w:szCs w:val="26"/>
                <w:lang w:val="vi-VN" w:eastAsia="vi-VN"/>
              </w:rPr>
            </w:pPr>
            <w:r w:rsidRPr="00EE1C1C">
              <w:rPr>
                <w:rFonts w:eastAsia="Times New Roman"/>
                <w:b/>
                <w:bCs/>
                <w:sz w:val="26"/>
                <w:szCs w:val="26"/>
                <w:lang w:eastAsia="vi-VN"/>
              </w:rPr>
              <w:t>CĐR</w:t>
            </w:r>
            <w:r w:rsidRPr="00EE1C1C">
              <w:rPr>
                <w:sz w:val="26"/>
                <w:szCs w:val="26"/>
              </w:rPr>
              <w:t xml:space="preserve"> </w:t>
            </w:r>
            <w:r w:rsidRPr="00EE1C1C">
              <w:rPr>
                <w:rFonts w:eastAsia="Times New Roman"/>
                <w:b/>
                <w:bCs/>
                <w:sz w:val="26"/>
                <w:szCs w:val="26"/>
                <w:lang w:val="vi-VN" w:eastAsia="vi-VN"/>
              </w:rPr>
              <w:t xml:space="preserve">NHÓM 1. </w:t>
            </w:r>
            <w:bookmarkStart w:id="78" w:name="_Hlk74317728"/>
            <w:r w:rsidRPr="00EE1C1C">
              <w:rPr>
                <w:rFonts w:eastAsia="Times New Roman"/>
                <w:b/>
                <w:bCs/>
                <w:sz w:val="26"/>
                <w:szCs w:val="26"/>
                <w:lang w:val="vi-VN" w:eastAsia="vi-VN"/>
              </w:rPr>
              <w:t>KIẾN THỨC VÀ LẬP LUẬN SƯ PHẠM NGÀNH GDTH</w:t>
            </w:r>
            <w:bookmarkEnd w:id="78"/>
          </w:p>
        </w:tc>
        <w:tc>
          <w:tcPr>
            <w:tcW w:w="1941" w:type="pct"/>
            <w:gridSpan w:val="5"/>
            <w:tcBorders>
              <w:top w:val="single" w:sz="4" w:space="0" w:color="auto"/>
              <w:left w:val="nil"/>
              <w:bottom w:val="single" w:sz="4" w:space="0" w:color="auto"/>
              <w:right w:val="single" w:sz="4" w:space="0" w:color="auto"/>
            </w:tcBorders>
            <w:shd w:val="clear" w:color="auto" w:fill="FBE4D5" w:themeFill="accent2" w:themeFillTint="33"/>
            <w:noWrap/>
            <w:tcMar>
              <w:top w:w="15" w:type="dxa"/>
              <w:left w:w="15" w:type="dxa"/>
              <w:bottom w:w="0" w:type="dxa"/>
              <w:right w:w="15" w:type="dxa"/>
            </w:tcMar>
            <w:vAlign w:val="center"/>
            <w:hideMark/>
          </w:tcPr>
          <w:p w14:paraId="646CE8BB" w14:textId="1E4A8651" w:rsidR="006654FE" w:rsidRPr="00EE1C1C" w:rsidRDefault="006654FE"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Mức độ cần thiết</w:t>
            </w:r>
          </w:p>
        </w:tc>
      </w:tr>
      <w:tr w:rsidR="009A73A1" w:rsidRPr="00EE1C1C" w14:paraId="65090BAF" w14:textId="41293D21" w:rsidTr="006654FE">
        <w:trPr>
          <w:divId w:val="641349045"/>
          <w:trHeight w:val="1020"/>
          <w:tblHeader/>
        </w:trPr>
        <w:tc>
          <w:tcPr>
            <w:tcW w:w="3059" w:type="pct"/>
            <w:vMerge/>
            <w:tcBorders>
              <w:top w:val="single" w:sz="4" w:space="0" w:color="auto"/>
              <w:left w:val="single" w:sz="4" w:space="0" w:color="auto"/>
              <w:bottom w:val="single" w:sz="4" w:space="0" w:color="000000"/>
              <w:right w:val="single" w:sz="4" w:space="0" w:color="auto"/>
            </w:tcBorders>
            <w:shd w:val="clear" w:color="auto" w:fill="FBE4D5" w:themeFill="accent2" w:themeFillTint="33"/>
            <w:vAlign w:val="center"/>
            <w:hideMark/>
          </w:tcPr>
          <w:p w14:paraId="4D03CA42" w14:textId="77777777" w:rsidR="009A73A1" w:rsidRPr="00EE1C1C" w:rsidRDefault="009A73A1" w:rsidP="000033CD">
            <w:pPr>
              <w:spacing w:after="0" w:line="312" w:lineRule="auto"/>
              <w:jc w:val="left"/>
              <w:rPr>
                <w:rFonts w:eastAsia="Times New Roman"/>
                <w:sz w:val="26"/>
                <w:szCs w:val="26"/>
                <w:lang w:val="vi-VN" w:eastAsia="vi-VN"/>
              </w:rPr>
            </w:pPr>
          </w:p>
        </w:tc>
        <w:tc>
          <w:tcPr>
            <w:tcW w:w="401"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4B0318D5" w14:textId="141E8571" w:rsidR="009A73A1"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423"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50DC8263" w14:textId="08E04E15" w:rsidR="009A73A1" w:rsidRPr="00EE1C1C" w:rsidRDefault="009A73A1"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87"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3682F618" w14:textId="65963A24" w:rsidR="009A73A1"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365"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5927C04C" w14:textId="16F67B2E" w:rsidR="009A73A1"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365" w:type="pct"/>
            <w:tcBorders>
              <w:left w:val="nil"/>
              <w:bottom w:val="single" w:sz="4" w:space="0" w:color="auto"/>
              <w:right w:val="single" w:sz="4" w:space="0" w:color="auto"/>
            </w:tcBorders>
            <w:shd w:val="clear" w:color="auto" w:fill="FBE4D5" w:themeFill="accent2" w:themeFillTint="33"/>
            <w:vAlign w:val="center"/>
          </w:tcPr>
          <w:p w14:paraId="661AE3BE" w14:textId="637AAF2C" w:rsidR="009A73A1" w:rsidRPr="00EE1C1C" w:rsidRDefault="006654FE" w:rsidP="000033CD">
            <w:pPr>
              <w:spacing w:after="0" w:line="312" w:lineRule="auto"/>
              <w:jc w:val="center"/>
              <w:rPr>
                <w:rFonts w:eastAsia="Times New Roman"/>
                <w:sz w:val="26"/>
                <w:szCs w:val="26"/>
                <w:lang w:val="vi-VN" w:eastAsia="vi-VN"/>
              </w:rPr>
            </w:pPr>
            <w:r w:rsidRPr="00EE1C1C">
              <w:rPr>
                <w:rFonts w:eastAsia="Times New Roman"/>
                <w:b/>
                <w:bCs/>
                <w:color w:val="000000"/>
                <w:sz w:val="26"/>
                <w:szCs w:val="26"/>
                <w:lang w:eastAsia="vi-VN"/>
              </w:rPr>
              <w:t>Giá trị TB</w:t>
            </w:r>
          </w:p>
        </w:tc>
      </w:tr>
      <w:tr w:rsidR="00145EE1" w:rsidRPr="00EE1C1C" w14:paraId="4F4D6CB6" w14:textId="77777777" w:rsidTr="001872AF">
        <w:trPr>
          <w:divId w:val="641349045"/>
          <w:trHeight w:val="1020"/>
        </w:trPr>
        <w:tc>
          <w:tcPr>
            <w:tcW w:w="5000" w:type="pct"/>
            <w:gridSpan w:val="6"/>
            <w:tcBorders>
              <w:top w:val="single" w:sz="4" w:space="0" w:color="auto"/>
              <w:left w:val="single" w:sz="4" w:space="0" w:color="auto"/>
              <w:bottom w:val="single" w:sz="4" w:space="0" w:color="000000"/>
              <w:right w:val="single" w:sz="4" w:space="0" w:color="auto"/>
            </w:tcBorders>
            <w:vAlign w:val="center"/>
          </w:tcPr>
          <w:p w14:paraId="08A57A31" w14:textId="5A2062AB" w:rsidR="00145EE1" w:rsidRPr="00EE1C1C" w:rsidRDefault="00145EE1" w:rsidP="000033CD">
            <w:pPr>
              <w:spacing w:after="0" w:line="312" w:lineRule="auto"/>
              <w:rPr>
                <w:rFonts w:eastAsia="Times New Roman"/>
                <w:b/>
                <w:bCs/>
                <w:sz w:val="26"/>
                <w:szCs w:val="26"/>
                <w:lang w:val="vi-VN" w:eastAsia="vi-VN"/>
              </w:rPr>
            </w:pPr>
            <w:r w:rsidRPr="00EE1C1C">
              <w:rPr>
                <w:rFonts w:eastAsia="Times New Roman"/>
                <w:b/>
                <w:bCs/>
                <w:sz w:val="26"/>
                <w:szCs w:val="26"/>
                <w:lang w:val="vi-VN" w:eastAsia="vi-VN"/>
              </w:rPr>
              <w:t>CĐR 1.1. Áp dụng được kiến thức cơ bản về tự nhiên - xã hội, chính trị và pháp luật, văn hoá và xã hội Việt Nam vào các hoạt động nghề nghiệp và cuộc sống</w:t>
            </w:r>
          </w:p>
        </w:tc>
      </w:tr>
      <w:tr w:rsidR="009A73A1" w:rsidRPr="00EE1C1C" w14:paraId="4A9E6CA2" w14:textId="309FD82D"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27121DE1"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1.1.1. Áp dụng được kiến thức cơ bản của chủ nghĩa Mác-Lênin, Tư tưởng Hồ Chí Minh, đường lối cách mạng của Đảng cộng sản Việt Nam vào các hoạt động nghề nghiệp và cuộc sống.</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1C88D60"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4.21</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55E456D8"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4.41</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33E47470"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5E53A99A"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4.27</w:t>
            </w:r>
          </w:p>
        </w:tc>
        <w:tc>
          <w:tcPr>
            <w:tcW w:w="365" w:type="pct"/>
            <w:tcBorders>
              <w:top w:val="nil"/>
              <w:left w:val="nil"/>
              <w:bottom w:val="single" w:sz="4" w:space="0" w:color="auto"/>
              <w:right w:val="single" w:sz="4" w:space="0" w:color="auto"/>
            </w:tcBorders>
            <w:vAlign w:val="center"/>
          </w:tcPr>
          <w:p w14:paraId="7F34FC41" w14:textId="51634A2D"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4.41</w:t>
            </w:r>
          </w:p>
        </w:tc>
      </w:tr>
      <w:tr w:rsidR="009A73A1" w:rsidRPr="00EE1C1C" w14:paraId="1219095E" w14:textId="2EBE3583"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3ABA6E13"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1.1.2. Áp dụng được kiến thức cơ bản về pháp luật, an ninh-quốc phòng, và văn hoá và xã hội Việt Nam vào các hoạt động phát triển thể chất, xã hội và tinh thần cho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574F77C"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4.39</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43470219"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4.29</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6285FD0"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5F0632A"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4.14</w:t>
            </w:r>
          </w:p>
        </w:tc>
        <w:tc>
          <w:tcPr>
            <w:tcW w:w="365" w:type="pct"/>
            <w:tcBorders>
              <w:top w:val="nil"/>
              <w:left w:val="nil"/>
              <w:bottom w:val="single" w:sz="4" w:space="0" w:color="auto"/>
              <w:right w:val="single" w:sz="4" w:space="0" w:color="auto"/>
            </w:tcBorders>
            <w:vAlign w:val="center"/>
          </w:tcPr>
          <w:p w14:paraId="5217ABA5" w14:textId="692170AB"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4.21</w:t>
            </w:r>
          </w:p>
        </w:tc>
      </w:tr>
      <w:tr w:rsidR="009A73A1" w:rsidRPr="00EE1C1C" w14:paraId="55DC53AE" w14:textId="7120B699"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5891D15"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1.1.3. Áp dụng được kiến thức cơ bản về môi trường, dân số, giáo dục thể chất, y tế học đường vào các hoạt động phát triển thể chất, xã hội và tinh thần cho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6AB2FD65"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6FAFFBDB"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4.47</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4D5DFD8A"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4.25</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9D47013"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365" w:type="pct"/>
            <w:tcBorders>
              <w:top w:val="nil"/>
              <w:left w:val="nil"/>
              <w:bottom w:val="single" w:sz="4" w:space="0" w:color="auto"/>
              <w:right w:val="single" w:sz="4" w:space="0" w:color="auto"/>
            </w:tcBorders>
            <w:vAlign w:val="center"/>
          </w:tcPr>
          <w:p w14:paraId="0F0A0DBC" w14:textId="42EC4589"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4.41</w:t>
            </w:r>
          </w:p>
        </w:tc>
      </w:tr>
      <w:tr w:rsidR="00145EE1" w:rsidRPr="00EE1C1C" w14:paraId="10455F93" w14:textId="77777777" w:rsidTr="001872AF">
        <w:trPr>
          <w:divId w:val="641349045"/>
          <w:trHeight w:val="510"/>
        </w:trPr>
        <w:tc>
          <w:tcPr>
            <w:tcW w:w="5000" w:type="pct"/>
            <w:gridSpan w:val="6"/>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tcPr>
          <w:p w14:paraId="5FD52DA8" w14:textId="5BB6E093" w:rsidR="00145EE1" w:rsidRPr="00EE1C1C" w:rsidRDefault="00145EE1" w:rsidP="000033CD">
            <w:pPr>
              <w:spacing w:after="0" w:line="312" w:lineRule="auto"/>
              <w:rPr>
                <w:b/>
                <w:bCs/>
                <w:color w:val="0070C0"/>
                <w:sz w:val="26"/>
                <w:szCs w:val="26"/>
              </w:rPr>
            </w:pPr>
            <w:r w:rsidRPr="00EE1C1C">
              <w:rPr>
                <w:b/>
                <w:bCs/>
                <w:color w:val="000000" w:themeColor="text1"/>
                <w:sz w:val="26"/>
                <w:szCs w:val="26"/>
              </w:rPr>
              <w:t>CĐR 1.2. Vận dụng linh hoạt những kiến thức nghiệp vụ cốt lõi về khoa học giáo dục, toán học, khoa học và công nghệ cũng như năng lực (ICT) vào hoạt động nghề nghiệp và phát triển chuyên môn</w:t>
            </w:r>
          </w:p>
        </w:tc>
      </w:tr>
      <w:tr w:rsidR="009A73A1" w:rsidRPr="00EE1C1C" w14:paraId="3DCA1279" w14:textId="0FBDAC68"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00831EB2"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1.2.1. Vận dụng được kiến thức nền tảng và chuyên sâu của khoa học tâm lý - giáo dục vào tìm hiểu học sinh tiểu học và môi trường giáo dục.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644EA08E"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4.58</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3772501D"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4.59</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37782AEC"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8137707"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4.23</w:t>
            </w:r>
          </w:p>
        </w:tc>
        <w:tc>
          <w:tcPr>
            <w:tcW w:w="365" w:type="pct"/>
            <w:tcBorders>
              <w:top w:val="nil"/>
              <w:left w:val="nil"/>
              <w:bottom w:val="single" w:sz="4" w:space="0" w:color="auto"/>
              <w:right w:val="single" w:sz="4" w:space="0" w:color="auto"/>
            </w:tcBorders>
            <w:vAlign w:val="center"/>
          </w:tcPr>
          <w:p w14:paraId="7A8BD3B7" w14:textId="7D346472"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4.60</w:t>
            </w:r>
          </w:p>
        </w:tc>
      </w:tr>
      <w:tr w:rsidR="009A73A1" w:rsidRPr="00EE1C1C" w14:paraId="575A88F6" w14:textId="61460DB0"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0C337803"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1.2.2. Vận dụng được kiến thức lí thuyết về lí luận dạy học và giáo dục hiện đại vào các hoạt động dạy học, giáo dục và đánh giá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00A81A2B"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4.66</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4C009346"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4.57</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4D1ED25A"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3278978B"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4.42</w:t>
            </w:r>
          </w:p>
        </w:tc>
        <w:tc>
          <w:tcPr>
            <w:tcW w:w="365" w:type="pct"/>
            <w:tcBorders>
              <w:top w:val="nil"/>
              <w:left w:val="nil"/>
              <w:bottom w:val="single" w:sz="4" w:space="0" w:color="auto"/>
              <w:right w:val="single" w:sz="4" w:space="0" w:color="auto"/>
            </w:tcBorders>
            <w:vAlign w:val="center"/>
          </w:tcPr>
          <w:p w14:paraId="5787FCAA" w14:textId="5DFE54C9"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4.60</w:t>
            </w:r>
          </w:p>
        </w:tc>
      </w:tr>
      <w:tr w:rsidR="009A73A1" w:rsidRPr="00EE1C1C" w14:paraId="4AFD6EC7" w14:textId="16F4FCE6"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47451A8F"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1.2.3. Vận dụng được kiến thức về toán học, khoa học tự nhiên-xã hội, và công nghệ vào hoạt động dạy học, giáo dục và đánh giá học sinh tiểu học, đồng thời tự phát triển nghề nghiệp;</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6FA18943"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4.57</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31BD311"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4.56</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7D7CF33C"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3D8C509D"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4.42</w:t>
            </w:r>
          </w:p>
        </w:tc>
        <w:tc>
          <w:tcPr>
            <w:tcW w:w="365" w:type="pct"/>
            <w:tcBorders>
              <w:top w:val="nil"/>
              <w:left w:val="nil"/>
              <w:bottom w:val="single" w:sz="4" w:space="0" w:color="auto"/>
              <w:right w:val="single" w:sz="4" w:space="0" w:color="auto"/>
            </w:tcBorders>
            <w:vAlign w:val="center"/>
          </w:tcPr>
          <w:p w14:paraId="4F96AFB0" w14:textId="0107881A"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4.64</w:t>
            </w:r>
          </w:p>
        </w:tc>
      </w:tr>
      <w:tr w:rsidR="009A73A1" w:rsidRPr="00EE1C1C" w14:paraId="57797D4D" w14:textId="62DECC40"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778F96AA"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1.2.4. Sử dụng được công nghệ thông tin và giao tiếp (ICT) trong giáo dục và dạy học để mở rộng các cơ hội phát triển phẩm chất, năng lực học sinh tiểu học, và tự phát triển nghề nghiệp;</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7996AA5F"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4.54</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412E71D"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4.56</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04390CE5"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BB05A00"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4.42</w:t>
            </w:r>
          </w:p>
        </w:tc>
        <w:tc>
          <w:tcPr>
            <w:tcW w:w="365" w:type="pct"/>
            <w:tcBorders>
              <w:top w:val="nil"/>
              <w:left w:val="nil"/>
              <w:bottom w:val="single" w:sz="4" w:space="0" w:color="auto"/>
              <w:right w:val="single" w:sz="4" w:space="0" w:color="auto"/>
            </w:tcBorders>
            <w:vAlign w:val="center"/>
          </w:tcPr>
          <w:p w14:paraId="184EA0DF" w14:textId="18FD0233"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4.55</w:t>
            </w:r>
          </w:p>
        </w:tc>
      </w:tr>
      <w:tr w:rsidR="001872AF" w:rsidRPr="00EE1C1C" w14:paraId="7EA317CC" w14:textId="77777777" w:rsidTr="001872AF">
        <w:trPr>
          <w:divId w:val="641349045"/>
          <w:trHeight w:val="510"/>
        </w:trPr>
        <w:tc>
          <w:tcPr>
            <w:tcW w:w="5000" w:type="pct"/>
            <w:gridSpan w:val="6"/>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tcPr>
          <w:p w14:paraId="0E0205BF" w14:textId="35C2DA67" w:rsidR="001872AF" w:rsidRPr="00EE1C1C" w:rsidRDefault="001872AF" w:rsidP="000033CD">
            <w:pPr>
              <w:spacing w:after="0" w:line="312" w:lineRule="auto"/>
              <w:rPr>
                <w:b/>
                <w:bCs/>
                <w:color w:val="0070C0"/>
                <w:sz w:val="26"/>
                <w:szCs w:val="26"/>
              </w:rPr>
            </w:pPr>
            <w:r w:rsidRPr="00EE1C1C">
              <w:rPr>
                <w:b/>
                <w:bCs/>
                <w:color w:val="000000" w:themeColor="text1"/>
                <w:sz w:val="26"/>
                <w:szCs w:val="26"/>
              </w:rPr>
              <w:t>CĐR 1.3. Vận dụng thành thạo kiến thức chuyên môn về chương trình giáo dục tiểu học hiện hành và kiến thức thực tiễn về phương pháp dạy học các môn học vào các hoạt động dạy học và giáo dục</w:t>
            </w:r>
          </w:p>
        </w:tc>
      </w:tr>
      <w:tr w:rsidR="009A73A1" w:rsidRPr="00EE1C1C" w14:paraId="0852AB34" w14:textId="1B7E5AE3"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AC8E1DD"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1.3.1. Vận dụng được kiến thức toán học và các chiến lược dạy học toán để phát triển năng lực toán học cho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572D2789"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4.63</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7A52A482"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4.61</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4F7E0517"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3096128E"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65" w:type="pct"/>
            <w:tcBorders>
              <w:top w:val="nil"/>
              <w:left w:val="nil"/>
              <w:bottom w:val="single" w:sz="4" w:space="0" w:color="auto"/>
              <w:right w:val="single" w:sz="4" w:space="0" w:color="auto"/>
            </w:tcBorders>
            <w:vAlign w:val="center"/>
          </w:tcPr>
          <w:p w14:paraId="59718211" w14:textId="3D4A0D36"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4.68</w:t>
            </w:r>
          </w:p>
        </w:tc>
      </w:tr>
      <w:tr w:rsidR="009A73A1" w:rsidRPr="00EE1C1C" w14:paraId="55F2B973" w14:textId="7297AA94"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67EA6A8"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1.3.2. Vận dụng được kiến thức ngữ văn và các chiến lược dạy học ngữ văn để phát triển phẩm chất, năng lực ngôn ngữ cho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72A9CC1E"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4.74</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77089793"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4.73</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FABEC33"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1911581"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4.82</w:t>
            </w:r>
          </w:p>
        </w:tc>
        <w:tc>
          <w:tcPr>
            <w:tcW w:w="365" w:type="pct"/>
            <w:tcBorders>
              <w:top w:val="nil"/>
              <w:left w:val="nil"/>
              <w:bottom w:val="single" w:sz="4" w:space="0" w:color="auto"/>
              <w:right w:val="single" w:sz="4" w:space="0" w:color="auto"/>
            </w:tcBorders>
            <w:vAlign w:val="center"/>
          </w:tcPr>
          <w:p w14:paraId="3F77D8E4" w14:textId="5CE995D0"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4.82</w:t>
            </w:r>
          </w:p>
        </w:tc>
      </w:tr>
      <w:tr w:rsidR="009A73A1" w:rsidRPr="00EE1C1C" w14:paraId="6DC704E1" w14:textId="73C876AC"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5BC14479"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1.3.3. Vận dụng được kiến thức khoa học tự nhiên – xã hội và các chiến lược dạy học tự nhiên-xã hội để phát triển phẩm chất, năng lực tìm hiểu về tự nhiên và xã hội cho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0402DDE6"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7D07700E"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4.61</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162CF6F"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66BCA306"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65" w:type="pct"/>
            <w:tcBorders>
              <w:top w:val="nil"/>
              <w:left w:val="nil"/>
              <w:bottom w:val="single" w:sz="4" w:space="0" w:color="auto"/>
              <w:right w:val="single" w:sz="4" w:space="0" w:color="auto"/>
            </w:tcBorders>
            <w:vAlign w:val="center"/>
          </w:tcPr>
          <w:p w14:paraId="6C7D8823" w14:textId="08252FC5"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4.69</w:t>
            </w:r>
          </w:p>
        </w:tc>
      </w:tr>
      <w:tr w:rsidR="009A73A1" w:rsidRPr="00EE1C1C" w14:paraId="562831EE" w14:textId="26DC9709" w:rsidTr="006654FE">
        <w:trPr>
          <w:divId w:val="641349045"/>
          <w:trHeight w:val="510"/>
        </w:trPr>
        <w:tc>
          <w:tcPr>
            <w:tcW w:w="3059"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07131491" w14:textId="77777777" w:rsidR="009A73A1" w:rsidRPr="00EE1C1C" w:rsidRDefault="009A73A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1.3.4. Vận dụng được kiến thức thuộc lĩnh vực nghệ thuật, công nghệ và các chiến lược dạy học tương ứng để phát triển các phẩm chất, năng lực cho học sinh tiểu học</w:t>
            </w:r>
          </w:p>
        </w:tc>
        <w:tc>
          <w:tcPr>
            <w:tcW w:w="401"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2353CC15"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4.53</w:t>
            </w:r>
          </w:p>
        </w:tc>
        <w:tc>
          <w:tcPr>
            <w:tcW w:w="423"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60C909EF"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4.49</w:t>
            </w:r>
          </w:p>
        </w:tc>
        <w:tc>
          <w:tcPr>
            <w:tcW w:w="387"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1B8F1189"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365" w:type="pct"/>
            <w:tcBorders>
              <w:top w:val="nil"/>
              <w:left w:val="nil"/>
              <w:bottom w:val="single" w:sz="4" w:space="0" w:color="auto"/>
              <w:right w:val="single" w:sz="4" w:space="0" w:color="auto"/>
            </w:tcBorders>
            <w:shd w:val="clear" w:color="auto" w:fill="auto"/>
            <w:tcMar>
              <w:top w:w="15" w:type="dxa"/>
              <w:left w:w="15" w:type="dxa"/>
              <w:bottom w:w="0" w:type="dxa"/>
              <w:right w:w="15" w:type="dxa"/>
            </w:tcMar>
            <w:vAlign w:val="center"/>
            <w:hideMark/>
          </w:tcPr>
          <w:p w14:paraId="5AA063F9" w14:textId="77777777" w:rsidR="009A73A1" w:rsidRPr="00EE1C1C" w:rsidRDefault="009A73A1"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4.42</w:t>
            </w:r>
          </w:p>
        </w:tc>
        <w:tc>
          <w:tcPr>
            <w:tcW w:w="365" w:type="pct"/>
            <w:tcBorders>
              <w:top w:val="nil"/>
              <w:left w:val="nil"/>
              <w:bottom w:val="single" w:sz="4" w:space="0" w:color="auto"/>
              <w:right w:val="single" w:sz="4" w:space="0" w:color="auto"/>
            </w:tcBorders>
            <w:vAlign w:val="center"/>
          </w:tcPr>
          <w:p w14:paraId="779AF288" w14:textId="15A65EED" w:rsidR="009A73A1" w:rsidRPr="00EE1C1C" w:rsidRDefault="009A73A1" w:rsidP="000033CD">
            <w:pPr>
              <w:spacing w:after="0" w:line="312" w:lineRule="auto"/>
              <w:jc w:val="center"/>
              <w:rPr>
                <w:rFonts w:eastAsia="Times New Roman"/>
                <w:color w:val="0070C0"/>
                <w:sz w:val="26"/>
                <w:szCs w:val="26"/>
                <w:lang w:val="vi-VN" w:eastAsia="vi-VN"/>
              </w:rPr>
            </w:pPr>
            <w:r w:rsidRPr="00EE1C1C">
              <w:rPr>
                <w:b/>
                <w:bCs/>
                <w:color w:val="0070C0"/>
                <w:sz w:val="26"/>
                <w:szCs w:val="26"/>
              </w:rPr>
              <w:t>4.61</w:t>
            </w:r>
          </w:p>
        </w:tc>
      </w:tr>
    </w:tbl>
    <w:p w14:paraId="4C1CA888" w14:textId="70B58068" w:rsidR="0032195C" w:rsidRPr="00EE1C1C" w:rsidRDefault="0032195C" w:rsidP="000033CD">
      <w:pPr>
        <w:spacing w:after="0" w:line="312" w:lineRule="auto"/>
        <w:rPr>
          <w:sz w:val="26"/>
          <w:szCs w:val="26"/>
        </w:rPr>
      </w:pPr>
    </w:p>
    <w:p w14:paraId="1084F9D8" w14:textId="77777777" w:rsidR="00762ABF" w:rsidRPr="00EE1C1C" w:rsidRDefault="00C3214C" w:rsidP="000033CD">
      <w:pPr>
        <w:keepNext/>
        <w:spacing w:after="0" w:line="312" w:lineRule="auto"/>
        <w:jc w:val="center"/>
        <w:rPr>
          <w:sz w:val="26"/>
          <w:szCs w:val="26"/>
        </w:rPr>
      </w:pPr>
      <w:r w:rsidRPr="00EE1C1C">
        <w:rPr>
          <w:noProof/>
          <w:sz w:val="26"/>
          <w:szCs w:val="26"/>
        </w:rPr>
        <w:lastRenderedPageBreak/>
        <w:drawing>
          <wp:inline distT="0" distB="0" distL="0" distR="0" wp14:anchorId="18FCE171" wp14:editId="0F6947AD">
            <wp:extent cx="5562600" cy="3597910"/>
            <wp:effectExtent l="0" t="0" r="0" b="2540"/>
            <wp:docPr id="3" name="Biểu đồ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7E0C0DD0" w14:textId="182E2F32" w:rsidR="00C3214C" w:rsidRPr="00EE1C1C" w:rsidRDefault="00762ABF" w:rsidP="000033CD">
      <w:pPr>
        <w:pStyle w:val="Caption"/>
      </w:pPr>
      <w:bookmarkStart w:id="79" w:name="_Toc74434170"/>
      <w:r w:rsidRPr="00EE1C1C">
        <w:t xml:space="preserve">Hình </w:t>
      </w:r>
      <w:fldSimple w:instr=" SEQ Hình \* ARABIC ">
        <w:r w:rsidR="00FF2A32">
          <w:rPr>
            <w:noProof/>
          </w:rPr>
          <w:t>3</w:t>
        </w:r>
      </w:fldSimple>
      <w:r w:rsidRPr="00EE1C1C">
        <w:t xml:space="preserve">. </w:t>
      </w:r>
      <w:r w:rsidR="006F3CF6" w:rsidRPr="00EE1C1C">
        <w:t>Mức độ cần thiết</w:t>
      </w:r>
      <w:r w:rsidR="00F34999" w:rsidRPr="00EE1C1C">
        <w:t xml:space="preserve"> theo giá trị trung bình</w:t>
      </w:r>
      <w:r w:rsidR="006F3CF6" w:rsidRPr="00EE1C1C">
        <w:t xml:space="preserve"> của từng CĐR</w:t>
      </w:r>
      <w:r w:rsidR="00E30CBD" w:rsidRPr="00EE1C1C">
        <w:t xml:space="preserve"> về Kiến thức và lập luận sư phạm ngành GDTH</w:t>
      </w:r>
      <w:r w:rsidR="006F3CF6" w:rsidRPr="00EE1C1C">
        <w:t xml:space="preserve"> theo kết quả khảo sát</w:t>
      </w:r>
      <w:r w:rsidR="00E760DB" w:rsidRPr="00EE1C1C">
        <w:t xml:space="preserve"> các đối tượng</w:t>
      </w:r>
      <w:r w:rsidR="00CE60EE" w:rsidRPr="00EE1C1C">
        <w:t xml:space="preserve"> (sắp xếp theo thứ tự từ thấp đến cao)</w:t>
      </w:r>
      <w:bookmarkEnd w:id="79"/>
    </w:p>
    <w:p w14:paraId="13B12FAB" w14:textId="0D428775" w:rsidR="00553A4D" w:rsidRPr="00EE1C1C" w:rsidRDefault="00553A4D" w:rsidP="000033CD">
      <w:pPr>
        <w:widowControl w:val="0"/>
        <w:spacing w:after="0" w:line="312" w:lineRule="auto"/>
        <w:jc w:val="left"/>
        <w:rPr>
          <w:b/>
          <w:bCs/>
          <w:sz w:val="26"/>
          <w:szCs w:val="26"/>
          <w:u w:val="single"/>
          <w:lang w:eastAsia="en-US"/>
        </w:rPr>
      </w:pPr>
      <w:r w:rsidRPr="00EE1C1C">
        <w:rPr>
          <w:b/>
          <w:bCs/>
          <w:sz w:val="26"/>
          <w:szCs w:val="26"/>
          <w:u w:val="single"/>
          <w:lang w:eastAsia="en-US"/>
        </w:rPr>
        <w:t xml:space="preserve">Nhận xét: </w:t>
      </w:r>
    </w:p>
    <w:p w14:paraId="294BA757" w14:textId="23341633" w:rsidR="00EA1A54" w:rsidRPr="00EE1C1C" w:rsidRDefault="003D6467" w:rsidP="000033CD">
      <w:pPr>
        <w:widowControl w:val="0"/>
        <w:spacing w:after="0" w:line="312" w:lineRule="auto"/>
        <w:rPr>
          <w:i/>
          <w:sz w:val="26"/>
          <w:szCs w:val="26"/>
        </w:rPr>
      </w:pPr>
      <w:r w:rsidRPr="00EE1C1C">
        <w:rPr>
          <w:sz w:val="26"/>
          <w:szCs w:val="26"/>
          <w:lang w:eastAsia="en-US"/>
        </w:rPr>
        <w:t xml:space="preserve">Qua giá trị trung bình của các ý kiến trả lời từ 4 nhóm đối tượng có thể thấy hầu hết đều nhìn nhận các yêu cầu về CĐR được đề cập đến trong </w:t>
      </w:r>
      <w:r w:rsidR="00E30CBD" w:rsidRPr="00EE1C1C">
        <w:rPr>
          <w:sz w:val="26"/>
          <w:szCs w:val="26"/>
          <w:lang w:eastAsia="en-US"/>
        </w:rPr>
        <w:t>nhóm CĐR về</w:t>
      </w:r>
      <w:r w:rsidRPr="00EE1C1C">
        <w:rPr>
          <w:sz w:val="26"/>
          <w:szCs w:val="26"/>
          <w:lang w:eastAsia="en-US"/>
        </w:rPr>
        <w:t xml:space="preserve"> </w:t>
      </w:r>
      <w:bookmarkStart w:id="80" w:name="_Hlk74421428"/>
      <w:r w:rsidRPr="00EE1C1C">
        <w:rPr>
          <w:sz w:val="26"/>
          <w:szCs w:val="26"/>
          <w:lang w:eastAsia="en-US"/>
        </w:rPr>
        <w:t>Kiến thức và lập luận sư phạm ngành GDTH</w:t>
      </w:r>
      <w:r w:rsidRPr="00EE1C1C">
        <w:rPr>
          <w:i/>
          <w:iCs/>
          <w:sz w:val="26"/>
          <w:szCs w:val="26"/>
          <w:lang w:eastAsia="en-US"/>
        </w:rPr>
        <w:t xml:space="preserve"> </w:t>
      </w:r>
      <w:bookmarkEnd w:id="80"/>
      <w:r w:rsidR="009A73A1" w:rsidRPr="00EE1C1C">
        <w:rPr>
          <w:sz w:val="26"/>
          <w:szCs w:val="26"/>
          <w:lang w:eastAsia="en-US"/>
        </w:rPr>
        <w:t xml:space="preserve">là cần thiết đối với sinh viên sau khi tốt nghiệp. </w:t>
      </w:r>
      <w:r w:rsidR="00D75831" w:rsidRPr="00EE1C1C">
        <w:rPr>
          <w:sz w:val="26"/>
          <w:szCs w:val="26"/>
          <w:lang w:eastAsia="en-US"/>
        </w:rPr>
        <w:t>Các</w:t>
      </w:r>
      <w:r w:rsidR="00C2370D" w:rsidRPr="00EE1C1C">
        <w:rPr>
          <w:sz w:val="26"/>
          <w:szCs w:val="26"/>
          <w:lang w:eastAsia="en-US"/>
        </w:rPr>
        <w:t xml:space="preserve"> CĐR </w:t>
      </w:r>
      <w:r w:rsidR="00C2370D" w:rsidRPr="00EE1C1C">
        <w:rPr>
          <w:i/>
          <w:iCs/>
          <w:sz w:val="26"/>
          <w:szCs w:val="26"/>
          <w:lang w:eastAsia="en-US"/>
        </w:rPr>
        <w:t>1.1.1, 1.1.2</w:t>
      </w:r>
      <w:r w:rsidR="00C2370D" w:rsidRPr="00EE1C1C">
        <w:rPr>
          <w:sz w:val="26"/>
          <w:szCs w:val="26"/>
          <w:lang w:eastAsia="en-US"/>
        </w:rPr>
        <w:t xml:space="preserve"> và </w:t>
      </w:r>
      <w:r w:rsidR="00C2370D" w:rsidRPr="00EE1C1C">
        <w:rPr>
          <w:i/>
          <w:iCs/>
          <w:sz w:val="26"/>
          <w:szCs w:val="26"/>
          <w:lang w:eastAsia="en-US"/>
        </w:rPr>
        <w:t>1.1.3</w:t>
      </w:r>
      <w:r w:rsidR="00C2370D" w:rsidRPr="00EE1C1C">
        <w:rPr>
          <w:sz w:val="26"/>
          <w:szCs w:val="26"/>
          <w:lang w:eastAsia="en-US"/>
        </w:rPr>
        <w:t xml:space="preserve"> có xu hướng được đánh giá mức độ cần thiết thấp hơn so với </w:t>
      </w:r>
      <w:r w:rsidR="00D75831" w:rsidRPr="00EE1C1C">
        <w:rPr>
          <w:sz w:val="26"/>
          <w:szCs w:val="26"/>
          <w:lang w:eastAsia="en-US"/>
        </w:rPr>
        <w:t>những</w:t>
      </w:r>
      <w:r w:rsidR="00C2370D" w:rsidRPr="00EE1C1C">
        <w:rPr>
          <w:sz w:val="26"/>
          <w:szCs w:val="26"/>
          <w:lang w:eastAsia="en-US"/>
        </w:rPr>
        <w:t xml:space="preserve"> CĐR còn lại</w:t>
      </w:r>
      <w:bookmarkStart w:id="81" w:name="OLE_LINK1"/>
      <w:bookmarkStart w:id="82" w:name="OLE_LINK2"/>
      <w:r w:rsidR="00C3214C" w:rsidRPr="00EE1C1C">
        <w:rPr>
          <w:i/>
          <w:sz w:val="26"/>
          <w:szCs w:val="26"/>
        </w:rPr>
        <w:t>.</w:t>
      </w:r>
    </w:p>
    <w:p w14:paraId="07F12DC8" w14:textId="17B58129" w:rsidR="001416CF" w:rsidRPr="00EE1C1C" w:rsidRDefault="008853DB" w:rsidP="000033CD">
      <w:pPr>
        <w:pStyle w:val="Heading4"/>
      </w:pPr>
      <w:r w:rsidRPr="00EE1C1C">
        <w:t xml:space="preserve">2.2.2.2. </w:t>
      </w:r>
      <w:r w:rsidR="0065058B" w:rsidRPr="00EE1C1C">
        <w:t>M</w:t>
      </w:r>
      <w:r w:rsidR="001416CF" w:rsidRPr="00EE1C1C">
        <w:t>ức độ</w:t>
      </w:r>
      <w:r w:rsidR="00D36198" w:rsidRPr="00EE1C1C">
        <w:t xml:space="preserve"> </w:t>
      </w:r>
      <w:r w:rsidR="00F06ED9" w:rsidRPr="00EE1C1C">
        <w:t>năng lực</w:t>
      </w:r>
      <w:r w:rsidR="001416CF" w:rsidRPr="00EE1C1C">
        <w:t xml:space="preserve"> hiện đạt được</w:t>
      </w:r>
      <w:r w:rsidR="00D36198" w:rsidRPr="00EE1C1C">
        <w:t xml:space="preserve"> và cần đạt được</w:t>
      </w:r>
      <w:r w:rsidR="00F06ED9" w:rsidRPr="00EE1C1C">
        <w:t xml:space="preserve"> của sinh viên đối với </w:t>
      </w:r>
      <w:r w:rsidR="00320187" w:rsidRPr="00EE1C1C">
        <w:t>nhóm CĐR về kiến thức và lập luận</w:t>
      </w:r>
      <w:r w:rsidR="0065058B" w:rsidRPr="00EE1C1C">
        <w:t xml:space="preserve"> sư phạm</w:t>
      </w:r>
      <w:r w:rsidR="00320187" w:rsidRPr="00EE1C1C">
        <w:t xml:space="preserve"> ngành</w:t>
      </w:r>
      <w:r w:rsidR="0065058B" w:rsidRPr="00EE1C1C">
        <w:t xml:space="preserve"> GDTH</w:t>
      </w:r>
    </w:p>
    <w:p w14:paraId="1E37FBD8" w14:textId="1A3670D8" w:rsidR="00164597" w:rsidRPr="00EE1C1C" w:rsidRDefault="00164597" w:rsidP="000033CD">
      <w:pPr>
        <w:spacing w:after="0" w:line="312" w:lineRule="auto"/>
        <w:rPr>
          <w:sz w:val="26"/>
          <w:szCs w:val="26"/>
          <w:lang w:eastAsia="en-US"/>
        </w:rPr>
      </w:pPr>
      <w:r w:rsidRPr="00EE1C1C">
        <w:rPr>
          <w:sz w:val="26"/>
          <w:szCs w:val="26"/>
          <w:lang w:eastAsia="en-US"/>
        </w:rPr>
        <w:t>Kết quả khảo sát được tổng hợp tại Bảng 8 và Bảng 9.</w:t>
      </w:r>
    </w:p>
    <w:p w14:paraId="4E4C99A5" w14:textId="52FAA6C1" w:rsidR="00FB27F0" w:rsidRPr="00EE1C1C" w:rsidRDefault="00FB27F0" w:rsidP="000033CD">
      <w:pPr>
        <w:pStyle w:val="Caption"/>
      </w:pPr>
      <w:bookmarkStart w:id="83" w:name="_Toc74434151"/>
      <w:r w:rsidRPr="00EE1C1C">
        <w:t xml:space="preserve">Bảng </w:t>
      </w:r>
      <w:fldSimple w:instr=" SEQ Bảng \* ARABIC ">
        <w:r w:rsidR="00FF2A32">
          <w:rPr>
            <w:noProof/>
          </w:rPr>
          <w:t>8</w:t>
        </w:r>
      </w:fldSimple>
      <w:r w:rsidRPr="00EE1C1C">
        <w:t xml:space="preserve">. </w:t>
      </w:r>
      <w:r w:rsidR="00396244" w:rsidRPr="00EE1C1C">
        <w:t>Đánh giá về mức độ thành thạo hiện đạt được</w:t>
      </w:r>
      <w:r w:rsidR="002859A9" w:rsidRPr="00EE1C1C">
        <w:t xml:space="preserve"> của CĐR nhóm I</w:t>
      </w:r>
      <w:bookmarkEnd w:id="83"/>
    </w:p>
    <w:tbl>
      <w:tblPr>
        <w:tblW w:w="5000" w:type="pct"/>
        <w:tblCellMar>
          <w:left w:w="0" w:type="dxa"/>
          <w:right w:w="0" w:type="dxa"/>
        </w:tblCellMar>
        <w:tblLook w:val="04A0" w:firstRow="1" w:lastRow="0" w:firstColumn="1" w:lastColumn="0" w:noHBand="0" w:noVBand="1"/>
      </w:tblPr>
      <w:tblGrid>
        <w:gridCol w:w="3776"/>
        <w:gridCol w:w="1081"/>
        <w:gridCol w:w="1119"/>
        <w:gridCol w:w="1043"/>
        <w:gridCol w:w="989"/>
        <w:gridCol w:w="1047"/>
      </w:tblGrid>
      <w:tr w:rsidR="00E61D3D" w:rsidRPr="00EE1C1C" w14:paraId="3A3752FB" w14:textId="77777777" w:rsidTr="00E61D3D">
        <w:trPr>
          <w:divId w:val="1549612660"/>
          <w:trHeight w:val="300"/>
          <w:tblHeader/>
        </w:trPr>
        <w:tc>
          <w:tcPr>
            <w:tcW w:w="2085" w:type="pct"/>
            <w:vMerge w:val="restart"/>
            <w:tcBorders>
              <w:top w:val="single" w:sz="4" w:space="0" w:color="auto"/>
              <w:left w:val="single" w:sz="4" w:space="0" w:color="auto"/>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728F12F0" w14:textId="21706100" w:rsidR="00E61D3D" w:rsidRPr="00EE1C1C" w:rsidRDefault="00E61D3D" w:rsidP="000033CD">
            <w:pPr>
              <w:spacing w:after="0" w:line="312" w:lineRule="auto"/>
              <w:rPr>
                <w:rFonts w:eastAsia="Times New Roman"/>
                <w:sz w:val="26"/>
                <w:szCs w:val="26"/>
                <w:lang w:val="vi-VN" w:eastAsia="vi-VN"/>
              </w:rPr>
            </w:pPr>
            <w:r w:rsidRPr="00EE1C1C">
              <w:rPr>
                <w:rFonts w:eastAsia="Times New Roman"/>
                <w:b/>
                <w:bCs/>
                <w:sz w:val="26"/>
                <w:szCs w:val="26"/>
                <w:lang w:eastAsia="vi-VN"/>
              </w:rPr>
              <w:t>CĐR</w:t>
            </w:r>
            <w:r w:rsidRPr="00EE1C1C">
              <w:rPr>
                <w:sz w:val="26"/>
                <w:szCs w:val="26"/>
              </w:rPr>
              <w:t xml:space="preserve"> </w:t>
            </w:r>
            <w:r w:rsidRPr="00EE1C1C">
              <w:rPr>
                <w:rFonts w:eastAsia="Times New Roman"/>
                <w:b/>
                <w:bCs/>
                <w:sz w:val="26"/>
                <w:szCs w:val="26"/>
                <w:lang w:val="vi-VN" w:eastAsia="vi-VN"/>
              </w:rPr>
              <w:t>NHÓM 1. KIẾN THỨC VÀ LẬP LUẬN SƯ PHẠM NGÀNH GDTH</w:t>
            </w:r>
          </w:p>
        </w:tc>
        <w:tc>
          <w:tcPr>
            <w:tcW w:w="2915" w:type="pct"/>
            <w:gridSpan w:val="5"/>
            <w:tcBorders>
              <w:top w:val="single" w:sz="4" w:space="0" w:color="auto"/>
              <w:left w:val="nil"/>
              <w:bottom w:val="single" w:sz="4" w:space="0" w:color="auto"/>
              <w:right w:val="single" w:sz="4" w:space="0" w:color="auto"/>
            </w:tcBorders>
            <w:shd w:val="clear" w:color="auto" w:fill="FBE4D5" w:themeFill="accent2" w:themeFillTint="33"/>
            <w:noWrap/>
            <w:tcMar>
              <w:top w:w="15" w:type="dxa"/>
              <w:left w:w="15" w:type="dxa"/>
              <w:bottom w:w="0" w:type="dxa"/>
              <w:right w:w="15" w:type="dxa"/>
            </w:tcMar>
            <w:vAlign w:val="center"/>
            <w:hideMark/>
          </w:tcPr>
          <w:p w14:paraId="59BCC751" w14:textId="6E153CD4" w:rsidR="00E61D3D" w:rsidRPr="00EE1C1C" w:rsidRDefault="00E61D3D"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Mức độ năng lực sinh viên</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hiện đạt được</w:t>
            </w:r>
          </w:p>
        </w:tc>
      </w:tr>
      <w:tr w:rsidR="00FB27F0" w:rsidRPr="00EE1C1C" w14:paraId="2750F448" w14:textId="77777777" w:rsidTr="00C907A6">
        <w:trPr>
          <w:divId w:val="1549612660"/>
          <w:trHeight w:val="1020"/>
          <w:tblHeader/>
        </w:trPr>
        <w:tc>
          <w:tcPr>
            <w:tcW w:w="2085" w:type="pct"/>
            <w:vMerge/>
            <w:tcBorders>
              <w:top w:val="single" w:sz="4" w:space="0" w:color="auto"/>
              <w:left w:val="single" w:sz="4" w:space="0" w:color="auto"/>
              <w:bottom w:val="single" w:sz="4" w:space="0" w:color="auto"/>
              <w:right w:val="single" w:sz="4" w:space="0" w:color="auto"/>
            </w:tcBorders>
            <w:shd w:val="clear" w:color="auto" w:fill="FBE4D5" w:themeFill="accent2" w:themeFillTint="33"/>
            <w:vAlign w:val="center"/>
            <w:hideMark/>
          </w:tcPr>
          <w:p w14:paraId="777737E1" w14:textId="77777777" w:rsidR="00FB27F0" w:rsidRPr="00EE1C1C" w:rsidRDefault="00FB27F0" w:rsidP="000033CD">
            <w:pPr>
              <w:spacing w:after="0" w:line="312" w:lineRule="auto"/>
              <w:jc w:val="left"/>
              <w:rPr>
                <w:rFonts w:eastAsia="Times New Roman"/>
                <w:sz w:val="26"/>
                <w:szCs w:val="26"/>
                <w:lang w:val="vi-VN" w:eastAsia="vi-VN"/>
              </w:rPr>
            </w:pPr>
          </w:p>
        </w:tc>
        <w:tc>
          <w:tcPr>
            <w:tcW w:w="597"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416391ED" w14:textId="6C070EF6" w:rsidR="00FB27F0"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618"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23E1F7FB" w14:textId="2F015E03" w:rsidR="00FB27F0"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576"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2EF32B95" w14:textId="6CA43A73" w:rsidR="00FB27F0"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546"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41DBACF9" w14:textId="367BFE2B" w:rsidR="00FB27F0"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578" w:type="pct"/>
            <w:tcBorders>
              <w:top w:val="single" w:sz="4" w:space="0" w:color="auto"/>
              <w:left w:val="single" w:sz="4" w:space="0" w:color="auto"/>
              <w:bottom w:val="single" w:sz="4" w:space="0" w:color="000000"/>
              <w:right w:val="single" w:sz="4" w:space="0" w:color="auto"/>
            </w:tcBorders>
            <w:shd w:val="clear" w:color="auto" w:fill="FBE4D5" w:themeFill="accent2" w:themeFillTint="33"/>
            <w:vAlign w:val="center"/>
            <w:hideMark/>
          </w:tcPr>
          <w:p w14:paraId="2387AEFD" w14:textId="45BC9516" w:rsidR="00FB27F0" w:rsidRPr="00EE1C1C" w:rsidRDefault="00E61D3D" w:rsidP="00081FEB">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8D73F4" w:rsidRPr="00EE1C1C" w14:paraId="62830ED7" w14:textId="77777777" w:rsidTr="008D73F4">
        <w:trPr>
          <w:divId w:val="1549612660"/>
          <w:trHeight w:val="1020"/>
        </w:trPr>
        <w:tc>
          <w:tcPr>
            <w:tcW w:w="5000" w:type="pct"/>
            <w:gridSpan w:val="6"/>
            <w:tcBorders>
              <w:top w:val="single" w:sz="4" w:space="0" w:color="auto"/>
              <w:left w:val="single" w:sz="4" w:space="0" w:color="auto"/>
              <w:bottom w:val="single" w:sz="4" w:space="0" w:color="auto"/>
              <w:right w:val="single" w:sz="4" w:space="0" w:color="auto"/>
            </w:tcBorders>
            <w:vAlign w:val="center"/>
          </w:tcPr>
          <w:p w14:paraId="54E14E3B" w14:textId="54207940" w:rsidR="008D73F4" w:rsidRPr="00EE1C1C" w:rsidRDefault="008D73F4" w:rsidP="000033CD">
            <w:pPr>
              <w:spacing w:after="0" w:line="312" w:lineRule="auto"/>
              <w:jc w:val="left"/>
              <w:rPr>
                <w:rFonts w:eastAsia="Times New Roman"/>
                <w:b/>
                <w:bCs/>
                <w:i/>
                <w:iCs/>
                <w:color w:val="000000"/>
                <w:sz w:val="26"/>
                <w:szCs w:val="26"/>
                <w:lang w:val="vi-VN" w:eastAsia="vi-VN"/>
              </w:rPr>
            </w:pPr>
            <w:r w:rsidRPr="00EE1C1C">
              <w:rPr>
                <w:rFonts w:eastAsia="Times New Roman"/>
                <w:b/>
                <w:bCs/>
                <w:sz w:val="26"/>
                <w:szCs w:val="26"/>
                <w:lang w:val="vi-VN" w:eastAsia="vi-VN"/>
              </w:rPr>
              <w:t>CĐR 1.1. Áp dụng được kiến thức cơ bản về tự nhiên - xã hội, chính trị và pháp luật, văn hoá và xã hội Việt Nam vào các hoạt động nghề nghiệp và cuộc sống</w:t>
            </w:r>
          </w:p>
        </w:tc>
      </w:tr>
      <w:tr w:rsidR="00FB27F0" w:rsidRPr="00EE1C1C" w14:paraId="1F66C762"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7B835DC"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1.1.1. Áp dụng được kiến thức cơ bản của chủ nghĩa Mác-Lênin, Tư tưởng Hồ Chí Minh, đường lối cách mạng của Đảng cộng sản Việt Nam vào các hoạt động nghề nghiệp và cuộc sống.</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65D3D8C"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2.89</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20F0A84"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3.20</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6131796"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3.50</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57CA0B8"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2.23</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92EB1C6"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2.95</w:t>
            </w:r>
          </w:p>
        </w:tc>
      </w:tr>
      <w:tr w:rsidR="00FB27F0" w:rsidRPr="00EE1C1C" w14:paraId="19E0190D"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44FBB4E5"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1.1.2. Áp dụng được kiến thức cơ bản về pháp luật, an ninh-quốc phòng, và văn hoá và xã hội Việt Nam vào các hoạt động phát triển thể chất, xã hội và tinh thần cho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6E8A2A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3.00</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5B3C47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2.92</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C84079B"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2.75</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0249602"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2.50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69B9642"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2.79</w:t>
            </w:r>
          </w:p>
        </w:tc>
      </w:tr>
      <w:tr w:rsidR="008D73F4" w:rsidRPr="00EE1C1C" w14:paraId="1027E6C2" w14:textId="77777777" w:rsidTr="008D73F4">
        <w:trPr>
          <w:divId w:val="1549612660"/>
          <w:trHeight w:val="510"/>
        </w:trPr>
        <w:tc>
          <w:tcPr>
            <w:tcW w:w="5000" w:type="pct"/>
            <w:gridSpan w:val="6"/>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tcPr>
          <w:p w14:paraId="28AD01B9" w14:textId="16B2CFEE" w:rsidR="008D73F4" w:rsidRPr="00EE1C1C" w:rsidRDefault="008D73F4" w:rsidP="000033CD">
            <w:pPr>
              <w:spacing w:after="0" w:line="312" w:lineRule="auto"/>
              <w:rPr>
                <w:rFonts w:eastAsia="Times New Roman"/>
                <w:b/>
                <w:bCs/>
                <w:color w:val="0070C0"/>
                <w:sz w:val="26"/>
                <w:szCs w:val="26"/>
                <w:lang w:val="vi-VN" w:eastAsia="vi-VN"/>
              </w:rPr>
            </w:pPr>
            <w:r w:rsidRPr="00EE1C1C">
              <w:rPr>
                <w:b/>
                <w:bCs/>
                <w:color w:val="000000" w:themeColor="text1"/>
                <w:sz w:val="26"/>
                <w:szCs w:val="26"/>
              </w:rPr>
              <w:t>CĐR 1.2. Vận dụng linh hoạt những kiến thức nghiệp vụ cốt lõi về khoa học giáo dục, toán học, khoa học và công nghệ cũng như năng lực (ICT) vào hoạt động nghề nghiệp và phát triển chuyên môn</w:t>
            </w:r>
          </w:p>
        </w:tc>
      </w:tr>
      <w:tr w:rsidR="00FB27F0" w:rsidRPr="00EE1C1C" w14:paraId="3560EC67"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452DCE9B"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1.1.3. Áp dụng được kiến thức cơ bản về môi trường, dân số, giáo dục thể chất, y tế học đường vào các hoạt động phát triển thể chất, xã hội và tinh thần cho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53B509A"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3.47</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F8FE01C"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3.10</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D958CE7"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3.00</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D4B6823"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2.58</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0E6E80D"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3.04</w:t>
            </w:r>
          </w:p>
        </w:tc>
      </w:tr>
      <w:tr w:rsidR="00FB27F0" w:rsidRPr="00EE1C1C" w14:paraId="6E284862"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259EF4D"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1.2.1. Vận dụng được kiến thức nền tảng và chuyên sâu của khoa học tâm lý - giáo dục vào tìm hiểu học sinh tiểu học và môi trường giáo dục.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5C471EB"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3.35</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C5308A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3.22</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87EF488"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3.25</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97802C3"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2.92</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C0EC855"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3.18</w:t>
            </w:r>
          </w:p>
        </w:tc>
      </w:tr>
      <w:tr w:rsidR="00FB27F0" w:rsidRPr="00EE1C1C" w14:paraId="6BF084BC"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1A6DB9D6"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1.2.2. Vận dụng được kiến thức lí thuyết về lí luận dạy học và giáo dục hiện đại vào các hoạt động dạy học, giáo dục và đánh giá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9157F38"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3.53</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8BE7B8E"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3.34</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E96EC39"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3.00</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EF1277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3.15</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482E0A2"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3.26</w:t>
            </w:r>
          </w:p>
        </w:tc>
      </w:tr>
      <w:tr w:rsidR="00FB27F0" w:rsidRPr="00EE1C1C" w14:paraId="0D0284FA"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052110FE"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1.2.3. Vận dụng được kiến thức về toán học, khoa học tự nhiên-xã hội, và công nghệ vào hoạt động dạy học, giáo dục và đánh giá học sinh tiểu học, đồng thời tự phát triển nghề nghiệp;</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665F20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3.55</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0020420"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3.32</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86531D2"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3.50</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D34F1DE"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2.91</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32FD4C5"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3.32</w:t>
            </w:r>
          </w:p>
        </w:tc>
      </w:tr>
      <w:tr w:rsidR="00FB27F0" w:rsidRPr="00EE1C1C" w14:paraId="3F2202C1"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34B42497"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1.2.4. Sử dụng được công nghệ thông tin và giao tiếp (ICT) trong giáo dục và dạy học để mở rộng các cơ hội phát triển phẩm chất, năng lực học sinh tiểu học, và tự phát triển nghề nghiệp;</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76D315C"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3.65</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30B843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3.22</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BDB29AF"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3.00</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1DB0F45"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2.82</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BE584BC"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3.17</w:t>
            </w:r>
          </w:p>
        </w:tc>
      </w:tr>
      <w:tr w:rsidR="003B4FC4" w:rsidRPr="00EE1C1C" w14:paraId="11253C4A" w14:textId="77777777" w:rsidTr="003B4FC4">
        <w:trPr>
          <w:divId w:val="1549612660"/>
          <w:trHeight w:val="510"/>
        </w:trPr>
        <w:tc>
          <w:tcPr>
            <w:tcW w:w="5000" w:type="pct"/>
            <w:gridSpan w:val="6"/>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tcPr>
          <w:p w14:paraId="42675499" w14:textId="7A2DA8B0" w:rsidR="003B4FC4" w:rsidRPr="00EE1C1C" w:rsidRDefault="003B4FC4" w:rsidP="000033CD">
            <w:pPr>
              <w:spacing w:after="0" w:line="312" w:lineRule="auto"/>
              <w:rPr>
                <w:rFonts w:eastAsia="Times New Roman"/>
                <w:b/>
                <w:bCs/>
                <w:color w:val="0070C0"/>
                <w:sz w:val="26"/>
                <w:szCs w:val="26"/>
                <w:lang w:val="vi-VN" w:eastAsia="vi-VN"/>
              </w:rPr>
            </w:pPr>
            <w:r w:rsidRPr="00EE1C1C">
              <w:rPr>
                <w:b/>
                <w:bCs/>
                <w:color w:val="000000" w:themeColor="text1"/>
                <w:sz w:val="26"/>
                <w:szCs w:val="26"/>
              </w:rPr>
              <w:t>CĐR 1.3. Vận dụng thành thạo kiến thức chuyên môn về chương trình giáo dục tiểu học hiện hành và kiến thức thực tiễn về phương pháp dạy học các môn học vào các hoạt động dạy học và giáo dục</w:t>
            </w:r>
          </w:p>
        </w:tc>
      </w:tr>
      <w:tr w:rsidR="00FB27F0" w:rsidRPr="00EE1C1C" w14:paraId="76293693"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16D08A85"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1.3.1. Vận dụng được kiến thức toán học và các chiến lược dạy học toán để phát triển năng lực toán học cho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5D47A0A"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3.18</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35A87F4"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3.41</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31E8FEE"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3.25</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68473B4"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2.91</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2579CDB"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3.19</w:t>
            </w:r>
          </w:p>
        </w:tc>
      </w:tr>
      <w:tr w:rsidR="00FB27F0" w:rsidRPr="00EE1C1C" w14:paraId="4244CFB2"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261FAE60"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1.3.2. Vận dụng được kiến thức ngữ văn và các chiến lược dạy học ngữ văn để phát triển phẩm chất, năng lực ngôn ngữ cho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139BFF3"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3.13</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F859DAD"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3.38</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3FECBDF"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2.67</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0DFCB34"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2.80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48375A4"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2.99</w:t>
            </w:r>
          </w:p>
        </w:tc>
      </w:tr>
      <w:tr w:rsidR="00FB27F0" w:rsidRPr="00EE1C1C" w14:paraId="17F9F49C"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4E0C591"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1.3.3. Vận dụng được kiến thức khoa học tự nhiên – xã hội và các chiến lược dạy học tự nhiên-xã hội để phát triển phẩm chất, năng lực tìm hiểu về tự nhiên và xã hội cho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9C2088E"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3.16</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3CF13C3"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3.32</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A361A6D"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3.25</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8A0815E"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2.82</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08FCEB6"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3.14</w:t>
            </w:r>
          </w:p>
        </w:tc>
      </w:tr>
      <w:tr w:rsidR="00FB27F0" w:rsidRPr="00EE1C1C" w14:paraId="1716AFF2" w14:textId="77777777" w:rsidTr="008D73F4">
        <w:trPr>
          <w:divId w:val="1549612660"/>
          <w:trHeight w:val="510"/>
        </w:trPr>
        <w:tc>
          <w:tcPr>
            <w:tcW w:w="2085"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6B29CC00" w14:textId="77777777" w:rsidR="00FB27F0" w:rsidRPr="00EE1C1C" w:rsidRDefault="00FB27F0"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1.3.4. Vận dụng được kiến thức thuộc lĩnh vực nghệ thuật, công </w:t>
            </w:r>
            <w:r w:rsidRPr="00EE1C1C">
              <w:rPr>
                <w:rFonts w:eastAsia="Times New Roman"/>
                <w:sz w:val="26"/>
                <w:szCs w:val="26"/>
                <w:lang w:val="vi-VN" w:eastAsia="vi-VN"/>
              </w:rPr>
              <w:lastRenderedPageBreak/>
              <w:t>nghệ và các chiến lược dạy học tương ứng để phát triển các phẩm chất, năng lực cho học sinh tiểu học</w:t>
            </w:r>
          </w:p>
        </w:tc>
        <w:tc>
          <w:tcPr>
            <w:tcW w:w="597"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FC7CDD0"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lastRenderedPageBreak/>
              <w:t>3.29</w:t>
            </w:r>
          </w:p>
        </w:tc>
        <w:tc>
          <w:tcPr>
            <w:tcW w:w="61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F2F69F1"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3.37</w:t>
            </w:r>
          </w:p>
        </w:tc>
        <w:tc>
          <w:tcPr>
            <w:tcW w:w="57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9004A65"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3.25</w:t>
            </w:r>
          </w:p>
        </w:tc>
        <w:tc>
          <w:tcPr>
            <w:tcW w:w="54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B32EAAA" w14:textId="77777777" w:rsidR="00FB27F0" w:rsidRPr="00EE1C1C" w:rsidRDefault="00FB27F0"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2.91</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B618420" w14:textId="77777777" w:rsidR="00FB27F0" w:rsidRPr="00EE1C1C" w:rsidRDefault="00FB27F0"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3.21</w:t>
            </w:r>
          </w:p>
        </w:tc>
      </w:tr>
    </w:tbl>
    <w:p w14:paraId="639BA7FA" w14:textId="77777777" w:rsidR="003F3570" w:rsidRPr="00EE1C1C" w:rsidRDefault="003F3570" w:rsidP="000033CD">
      <w:pPr>
        <w:spacing w:after="0" w:line="312" w:lineRule="auto"/>
        <w:rPr>
          <w:b/>
          <w:bCs/>
          <w:iCs/>
          <w:sz w:val="26"/>
          <w:szCs w:val="26"/>
        </w:rPr>
      </w:pPr>
    </w:p>
    <w:p w14:paraId="21EA14F0" w14:textId="762787BB" w:rsidR="005714CA" w:rsidRPr="00EE1C1C" w:rsidRDefault="005714CA" w:rsidP="000033CD">
      <w:pPr>
        <w:pStyle w:val="Caption"/>
      </w:pPr>
      <w:bookmarkStart w:id="84" w:name="_Toc74434152"/>
      <w:r w:rsidRPr="00EE1C1C">
        <w:t xml:space="preserve">Bảng </w:t>
      </w:r>
      <w:fldSimple w:instr=" SEQ Bảng \* ARABIC ">
        <w:r w:rsidR="00FF2A32">
          <w:rPr>
            <w:noProof/>
          </w:rPr>
          <w:t>9</w:t>
        </w:r>
      </w:fldSimple>
      <w:r w:rsidRPr="00EE1C1C">
        <w:t>. Đánh giá về mức độ thành thạo cần đạt được</w:t>
      </w:r>
      <w:r w:rsidR="002859A9" w:rsidRPr="00EE1C1C">
        <w:t xml:space="preserve"> của </w:t>
      </w:r>
      <w:r w:rsidR="00320187" w:rsidRPr="00EE1C1C">
        <w:t xml:space="preserve">nhóm </w:t>
      </w:r>
      <w:r w:rsidR="00BB1649" w:rsidRPr="00EE1C1C">
        <w:t>CĐR về kiến thức và lập luận sư phạm ngành GDTH</w:t>
      </w:r>
      <w:bookmarkEnd w:id="84"/>
    </w:p>
    <w:tbl>
      <w:tblPr>
        <w:tblW w:w="5000" w:type="pct"/>
        <w:tblCellMar>
          <w:left w:w="0" w:type="dxa"/>
          <w:right w:w="0" w:type="dxa"/>
        </w:tblCellMar>
        <w:tblLook w:val="04A0" w:firstRow="1" w:lastRow="0" w:firstColumn="1" w:lastColumn="0" w:noHBand="0" w:noVBand="1"/>
      </w:tblPr>
      <w:tblGrid>
        <w:gridCol w:w="3858"/>
        <w:gridCol w:w="1061"/>
        <w:gridCol w:w="1097"/>
        <w:gridCol w:w="1025"/>
        <w:gridCol w:w="967"/>
        <w:gridCol w:w="1047"/>
      </w:tblGrid>
      <w:tr w:rsidR="00EB4BA7" w:rsidRPr="00EE1C1C" w14:paraId="6986C4D7" w14:textId="77777777" w:rsidTr="00EB4BA7">
        <w:trPr>
          <w:divId w:val="700671823"/>
          <w:trHeight w:val="300"/>
          <w:tblHeader/>
        </w:trPr>
        <w:tc>
          <w:tcPr>
            <w:tcW w:w="2130" w:type="pct"/>
            <w:vMerge w:val="restart"/>
            <w:tcBorders>
              <w:top w:val="single" w:sz="4" w:space="0" w:color="auto"/>
              <w:left w:val="single" w:sz="4" w:space="0" w:color="auto"/>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3F18F355" w14:textId="6F460B73" w:rsidR="00EB4BA7" w:rsidRPr="00EE1C1C" w:rsidRDefault="00EB4BA7" w:rsidP="000033CD">
            <w:pPr>
              <w:spacing w:after="0" w:line="312" w:lineRule="auto"/>
              <w:rPr>
                <w:rFonts w:eastAsia="Times New Roman"/>
                <w:sz w:val="26"/>
                <w:szCs w:val="26"/>
                <w:lang w:val="vi-VN" w:eastAsia="vi-VN"/>
              </w:rPr>
            </w:pPr>
            <w:r w:rsidRPr="00EE1C1C">
              <w:rPr>
                <w:rFonts w:eastAsia="Times New Roman"/>
                <w:b/>
                <w:bCs/>
                <w:sz w:val="26"/>
                <w:szCs w:val="26"/>
                <w:lang w:eastAsia="vi-VN"/>
              </w:rPr>
              <w:t>CĐR</w:t>
            </w:r>
            <w:r w:rsidRPr="00EE1C1C">
              <w:rPr>
                <w:sz w:val="26"/>
                <w:szCs w:val="26"/>
              </w:rPr>
              <w:t xml:space="preserve"> </w:t>
            </w:r>
            <w:r w:rsidRPr="00EE1C1C">
              <w:rPr>
                <w:rFonts w:eastAsia="Times New Roman"/>
                <w:b/>
                <w:bCs/>
                <w:sz w:val="26"/>
                <w:szCs w:val="26"/>
                <w:lang w:val="vi-VN" w:eastAsia="vi-VN"/>
              </w:rPr>
              <w:t>NHÓM 1. KIẾN THỨC VÀ LẬP LUẬN SƯ PHẠM NGÀNH GDTH</w:t>
            </w:r>
          </w:p>
        </w:tc>
        <w:tc>
          <w:tcPr>
            <w:tcW w:w="2870" w:type="pct"/>
            <w:gridSpan w:val="5"/>
            <w:tcBorders>
              <w:top w:val="single" w:sz="4" w:space="0" w:color="auto"/>
              <w:left w:val="nil"/>
              <w:bottom w:val="single" w:sz="4" w:space="0" w:color="auto"/>
              <w:right w:val="single" w:sz="4" w:space="0" w:color="auto"/>
            </w:tcBorders>
            <w:shd w:val="clear" w:color="auto" w:fill="FBE4D5" w:themeFill="accent2" w:themeFillTint="33"/>
            <w:noWrap/>
            <w:tcMar>
              <w:top w:w="15" w:type="dxa"/>
              <w:left w:w="15" w:type="dxa"/>
              <w:bottom w:w="0" w:type="dxa"/>
              <w:right w:w="15" w:type="dxa"/>
            </w:tcMar>
            <w:vAlign w:val="center"/>
            <w:hideMark/>
          </w:tcPr>
          <w:p w14:paraId="6F675076" w14:textId="4B11CF1A" w:rsidR="00EB4BA7" w:rsidRPr="00EE1C1C" w:rsidRDefault="00EB4BA7"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 xml:space="preserve">Mức độ năng lực sinh viên </w:t>
            </w:r>
            <w:r w:rsidRPr="00EE1C1C">
              <w:rPr>
                <w:rFonts w:eastAsia="Times New Roman"/>
                <w:b/>
                <w:bCs/>
                <w:color w:val="000000"/>
                <w:sz w:val="26"/>
                <w:szCs w:val="26"/>
                <w:lang w:eastAsia="vi-VN"/>
              </w:rPr>
              <w:t>cần</w:t>
            </w:r>
            <w:r w:rsidRPr="00EE1C1C">
              <w:rPr>
                <w:rFonts w:eastAsia="Times New Roman"/>
                <w:b/>
                <w:bCs/>
                <w:color w:val="000000"/>
                <w:sz w:val="26"/>
                <w:szCs w:val="26"/>
                <w:lang w:val="vi-VN" w:eastAsia="vi-VN"/>
              </w:rPr>
              <w:t xml:space="preserve"> đạt được</w:t>
            </w:r>
          </w:p>
        </w:tc>
      </w:tr>
      <w:tr w:rsidR="00CC7850" w:rsidRPr="00EE1C1C" w14:paraId="4BDBCF4E" w14:textId="77777777" w:rsidTr="00C907A6">
        <w:trPr>
          <w:divId w:val="700671823"/>
          <w:trHeight w:val="1020"/>
          <w:tblHeader/>
        </w:trPr>
        <w:tc>
          <w:tcPr>
            <w:tcW w:w="2130" w:type="pct"/>
            <w:vMerge/>
            <w:tcBorders>
              <w:top w:val="single" w:sz="4" w:space="0" w:color="auto"/>
              <w:left w:val="single" w:sz="4" w:space="0" w:color="auto"/>
              <w:bottom w:val="single" w:sz="4" w:space="0" w:color="auto"/>
              <w:right w:val="single" w:sz="4" w:space="0" w:color="auto"/>
            </w:tcBorders>
            <w:shd w:val="clear" w:color="auto" w:fill="FBE4D5" w:themeFill="accent2" w:themeFillTint="33"/>
            <w:vAlign w:val="center"/>
            <w:hideMark/>
          </w:tcPr>
          <w:p w14:paraId="723A5454" w14:textId="77777777" w:rsidR="005714CA" w:rsidRPr="00EE1C1C" w:rsidRDefault="005714CA" w:rsidP="000033CD">
            <w:pPr>
              <w:spacing w:after="0" w:line="312" w:lineRule="auto"/>
              <w:jc w:val="left"/>
              <w:rPr>
                <w:rFonts w:eastAsia="Times New Roman"/>
                <w:sz w:val="26"/>
                <w:szCs w:val="26"/>
                <w:lang w:val="vi-VN" w:eastAsia="vi-VN"/>
              </w:rPr>
            </w:pPr>
          </w:p>
        </w:tc>
        <w:tc>
          <w:tcPr>
            <w:tcW w:w="586"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29968D0A" w14:textId="5AC5E708" w:rsidR="005714CA"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606"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0FAD9001" w14:textId="7344B776" w:rsidR="005714CA"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566"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107A21E6" w14:textId="3EFEFE0B" w:rsidR="005714CA"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534" w:type="pct"/>
            <w:tcBorders>
              <w:top w:val="nil"/>
              <w:left w:val="nil"/>
              <w:bottom w:val="single" w:sz="4" w:space="0" w:color="auto"/>
              <w:right w:val="single" w:sz="4" w:space="0" w:color="auto"/>
            </w:tcBorders>
            <w:shd w:val="clear" w:color="auto" w:fill="FBE4D5" w:themeFill="accent2" w:themeFillTint="33"/>
            <w:tcMar>
              <w:top w:w="15" w:type="dxa"/>
              <w:left w:w="15" w:type="dxa"/>
              <w:bottom w:w="0" w:type="dxa"/>
              <w:right w:w="15" w:type="dxa"/>
            </w:tcMar>
            <w:vAlign w:val="center"/>
            <w:hideMark/>
          </w:tcPr>
          <w:p w14:paraId="38733C7D" w14:textId="2228ED48" w:rsidR="005714CA" w:rsidRPr="00EE1C1C" w:rsidRDefault="0013138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578" w:type="pct"/>
            <w:tcBorders>
              <w:top w:val="single" w:sz="4" w:space="0" w:color="auto"/>
              <w:left w:val="single" w:sz="4" w:space="0" w:color="auto"/>
              <w:bottom w:val="single" w:sz="4" w:space="0" w:color="000000"/>
              <w:right w:val="single" w:sz="4" w:space="0" w:color="auto"/>
            </w:tcBorders>
            <w:shd w:val="clear" w:color="auto" w:fill="FBE4D5" w:themeFill="accent2" w:themeFillTint="33"/>
            <w:vAlign w:val="center"/>
            <w:hideMark/>
          </w:tcPr>
          <w:p w14:paraId="37E44946" w14:textId="1757D12B" w:rsidR="005714CA" w:rsidRPr="00EE1C1C" w:rsidRDefault="00EB4BA7"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8E51B3" w:rsidRPr="00EE1C1C" w14:paraId="5A060D94" w14:textId="77777777" w:rsidTr="008E51B3">
        <w:trPr>
          <w:divId w:val="700671823"/>
          <w:trHeight w:val="1020"/>
        </w:trPr>
        <w:tc>
          <w:tcPr>
            <w:tcW w:w="5000" w:type="pct"/>
            <w:gridSpan w:val="6"/>
            <w:tcBorders>
              <w:top w:val="single" w:sz="4" w:space="0" w:color="auto"/>
              <w:left w:val="single" w:sz="4" w:space="0" w:color="auto"/>
              <w:bottom w:val="single" w:sz="4" w:space="0" w:color="auto"/>
              <w:right w:val="single" w:sz="4" w:space="0" w:color="auto"/>
            </w:tcBorders>
            <w:vAlign w:val="center"/>
          </w:tcPr>
          <w:p w14:paraId="59E24F38" w14:textId="74C481D5" w:rsidR="008E51B3" w:rsidRPr="00EE1C1C" w:rsidRDefault="008E51B3" w:rsidP="000033CD">
            <w:pPr>
              <w:spacing w:after="0" w:line="312" w:lineRule="auto"/>
              <w:jc w:val="left"/>
              <w:rPr>
                <w:rFonts w:eastAsia="Times New Roman"/>
                <w:b/>
                <w:bCs/>
                <w:i/>
                <w:iCs/>
                <w:color w:val="000000"/>
                <w:sz w:val="26"/>
                <w:szCs w:val="26"/>
                <w:lang w:val="vi-VN" w:eastAsia="vi-VN"/>
              </w:rPr>
            </w:pPr>
            <w:r w:rsidRPr="00EE1C1C">
              <w:rPr>
                <w:rFonts w:eastAsia="Times New Roman"/>
                <w:b/>
                <w:bCs/>
                <w:sz w:val="26"/>
                <w:szCs w:val="26"/>
                <w:lang w:val="vi-VN" w:eastAsia="vi-VN"/>
              </w:rPr>
              <w:t>CĐR 1.1. Áp dụng được kiến thức cơ bản về tự nhiên - xã hội, chính trị và pháp luật, văn hoá và xã hội Việt Nam vào các hoạt động nghề nghiệp và cuộc sống</w:t>
            </w:r>
          </w:p>
        </w:tc>
      </w:tr>
      <w:tr w:rsidR="00CC7850" w:rsidRPr="00EE1C1C" w14:paraId="1D6038DF"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4AACCB1C"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1.1.1. Áp dụng được kiến thức cơ bản của chủ nghĩa Mác-Lênin, Tư tưởng Hồ Chí Minh, đường lối cách mạng của Đảng cộng sản Việt Nam vào các hoạt động nghề nghiệp và cuộc sống.</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3DB3DDF"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3.85</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CE15B32"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3.95</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C745611"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616C043"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2.83</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1DAAE5E"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3.78</w:t>
            </w:r>
          </w:p>
        </w:tc>
      </w:tr>
      <w:tr w:rsidR="00CC7850" w:rsidRPr="00EE1C1C" w14:paraId="5E496588"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0F728BFF"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1.1.2. Áp dụng được kiến thức cơ bản về pháp luật, an ninh-quốc phòng, và văn hoá và xã hội Việt Nam vào các hoạt động phát triển thể chất, xã hội và tinh thần cho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16194A3"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3.64</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7901E3C"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3.72</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EE4C8B9"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9F554C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3.00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3C100D3"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3.59</w:t>
            </w:r>
          </w:p>
        </w:tc>
      </w:tr>
      <w:tr w:rsidR="00CC7850" w:rsidRPr="00EE1C1C" w14:paraId="508C780E"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40C90C2A"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1.1.3. Áp dụng được kiến thức cơ bản về môi trường, dân số, giáo dục thể chất, y tế học đường vào các hoạt động phát triển thể chất, xã hội và tinh thần cho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92DC2C4"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3.82</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B958749"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3.92</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273CA31"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F20AF5D"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2.83</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3F45C7A"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3.64</w:t>
            </w:r>
          </w:p>
        </w:tc>
      </w:tr>
      <w:tr w:rsidR="008E51B3" w:rsidRPr="00EE1C1C" w14:paraId="7A2AD803" w14:textId="77777777" w:rsidTr="008E51B3">
        <w:trPr>
          <w:divId w:val="700671823"/>
          <w:trHeight w:val="510"/>
        </w:trPr>
        <w:tc>
          <w:tcPr>
            <w:tcW w:w="5000" w:type="pct"/>
            <w:gridSpan w:val="6"/>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tcPr>
          <w:p w14:paraId="7F019129" w14:textId="3A026445" w:rsidR="008E51B3" w:rsidRPr="00EE1C1C" w:rsidRDefault="008E51B3" w:rsidP="000033CD">
            <w:pPr>
              <w:spacing w:after="0" w:line="312" w:lineRule="auto"/>
              <w:rPr>
                <w:rFonts w:eastAsia="Times New Roman"/>
                <w:b/>
                <w:bCs/>
                <w:color w:val="0070C0"/>
                <w:sz w:val="26"/>
                <w:szCs w:val="26"/>
                <w:lang w:val="vi-VN" w:eastAsia="vi-VN"/>
              </w:rPr>
            </w:pPr>
            <w:r w:rsidRPr="00EE1C1C">
              <w:rPr>
                <w:b/>
                <w:bCs/>
                <w:color w:val="000000" w:themeColor="text1"/>
                <w:sz w:val="26"/>
                <w:szCs w:val="26"/>
              </w:rPr>
              <w:lastRenderedPageBreak/>
              <w:t>CĐR 1.2. Vận dụng linh hoạt những kiến thức nghiệp vụ cốt lõi về khoa học giáo dục, toán học, khoa học và công nghệ cũng như năng lực (ICT) vào hoạt động nghề nghiệp và phát triển chuyên môn</w:t>
            </w:r>
          </w:p>
        </w:tc>
      </w:tr>
      <w:tr w:rsidR="00CC7850" w:rsidRPr="00EE1C1C" w14:paraId="3D07F249"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37E692B8"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1.2.1. Vận dụng được kiến thức nền tảng và chuyên sâu của khoa học tâm lý - giáo dục vào tìm hiểu học sinh tiểu học và môi trường giáo dục.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2D69E97"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4.06</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E8EAF5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4.22</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2E8939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F71E3AF"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3.67</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F38B1BF"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4.11</w:t>
            </w:r>
          </w:p>
        </w:tc>
      </w:tr>
      <w:tr w:rsidR="00CC7850" w:rsidRPr="00EE1C1C" w14:paraId="209562C3"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74E6A4C5"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1.2.2. Vận dụng được kiến thức lí thuyết về lí luận dạy học và giáo dục hiện đại vào các hoạt động dạy học, giáo dục và đánh giá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58E0C0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4.06</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56F36F7"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4.39</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69C68D7"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96EC20B"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3.45</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916F3D8"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3.98</w:t>
            </w:r>
          </w:p>
        </w:tc>
      </w:tr>
      <w:tr w:rsidR="00CC7850" w:rsidRPr="00EE1C1C" w14:paraId="158E866F"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1DFA9CA6"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1.2.3. Vận dụng được kiến thức về toán học, khoa học tự nhiên-xã hội, và công nghệ vào hoạt động dạy học, giáo dục và đánh giá học sinh tiểu học, đồng thời tự phát triển nghề nghiệp;</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E1812E3"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4.28</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C997F9A"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7C141F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C0B6BEE"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D3857D7"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4.34</w:t>
            </w:r>
          </w:p>
        </w:tc>
      </w:tr>
      <w:tr w:rsidR="00CC7850" w:rsidRPr="00EE1C1C" w14:paraId="72DC5379"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17C81410"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1.2.4. Sử dụng được công nghệ thông tin và giao tiếp (ICT) trong giáo dục và dạy học để mở rộng các cơ hội phát triển phẩm chất, năng lực học sinh tiểu học, và tự phát triển nghề nghiệp;</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D50A41A"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4.15</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9B472C2"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4.22</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AA332F3"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1E67024"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3.70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068E315"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4.18</w:t>
            </w:r>
          </w:p>
        </w:tc>
      </w:tr>
      <w:tr w:rsidR="008E51B3" w:rsidRPr="00EE1C1C" w14:paraId="67771A6C" w14:textId="77777777" w:rsidTr="008E51B3">
        <w:trPr>
          <w:divId w:val="700671823"/>
          <w:trHeight w:val="510"/>
        </w:trPr>
        <w:tc>
          <w:tcPr>
            <w:tcW w:w="5000" w:type="pct"/>
            <w:gridSpan w:val="6"/>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tcPr>
          <w:p w14:paraId="0628D4C4" w14:textId="36A88874" w:rsidR="008E51B3" w:rsidRPr="00EE1C1C" w:rsidRDefault="00CE01FE" w:rsidP="000033CD">
            <w:pPr>
              <w:spacing w:after="0" w:line="312" w:lineRule="auto"/>
              <w:rPr>
                <w:rFonts w:eastAsia="Times New Roman"/>
                <w:b/>
                <w:bCs/>
                <w:color w:val="0070C0"/>
                <w:sz w:val="26"/>
                <w:szCs w:val="26"/>
                <w:lang w:val="vi-VN" w:eastAsia="vi-VN"/>
              </w:rPr>
            </w:pPr>
            <w:r w:rsidRPr="00EE1C1C">
              <w:rPr>
                <w:b/>
                <w:bCs/>
                <w:color w:val="000000" w:themeColor="text1"/>
                <w:sz w:val="26"/>
                <w:szCs w:val="26"/>
              </w:rPr>
              <w:t>CĐR 1.3. Vận dụng thành thạo kiến thức chuyên môn về chương trình giáo dục tiểu học hiện hành và kiến thức thực tiễn về phương pháp dạy học các môn học vào các hoạt động dạy học và giáo dục</w:t>
            </w:r>
          </w:p>
        </w:tc>
      </w:tr>
      <w:tr w:rsidR="00CC7850" w:rsidRPr="00EE1C1C" w14:paraId="6FFC1275"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097B47AA"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1.3.1. Vận dụng được kiến thức toán học và các chiến lược dạy học toán </w:t>
            </w:r>
            <w:r w:rsidRPr="00EE1C1C">
              <w:rPr>
                <w:rFonts w:eastAsia="Times New Roman"/>
                <w:sz w:val="26"/>
                <w:szCs w:val="26"/>
                <w:lang w:val="vi-VN" w:eastAsia="vi-VN"/>
              </w:rPr>
              <w:lastRenderedPageBreak/>
              <w:t>để phát triển năng lực toán học cho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1BDDD2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lastRenderedPageBreak/>
              <w:t>4.06</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BD8D73D"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8C604FF"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FBA6934"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3.55</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D62BD12"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4.23</w:t>
            </w:r>
          </w:p>
        </w:tc>
      </w:tr>
      <w:tr w:rsidR="00CC7850" w:rsidRPr="00EE1C1C" w14:paraId="2A928F61"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345D182D"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1.3.2. Vận dụng được kiến thức ngữ văn và các chiến lược dạy học ngữ văn để phát triển phẩm chất, năng lực ngôn ngữ cho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9D71002"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4.19</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A8DE016"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4.43</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FDA9125"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EFF1A85"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3.80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BA95799"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4.36</w:t>
            </w:r>
          </w:p>
        </w:tc>
      </w:tr>
      <w:tr w:rsidR="00CC7850" w:rsidRPr="00EE1C1C" w14:paraId="55C277DB"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53934D62"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1.3.3. Vận dụng được kiến thức khoa học tự nhiên – xã hội và các chiến lược dạy học tự nhiên-xã hội để phát triển phẩm chất, năng lực tìm hiểu về tự nhiên và xã hội cho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013EB42"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3.90</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77353278"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4.29</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4EDE0A39"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73B0473"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3.70</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6E267E26"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4.22</w:t>
            </w:r>
          </w:p>
        </w:tc>
      </w:tr>
      <w:tr w:rsidR="00CC7850" w:rsidRPr="00EE1C1C" w14:paraId="0A42A662" w14:textId="77777777" w:rsidTr="008E51B3">
        <w:trPr>
          <w:divId w:val="700671823"/>
          <w:trHeight w:val="510"/>
        </w:trPr>
        <w:tc>
          <w:tcPr>
            <w:tcW w:w="2130" w:type="pct"/>
            <w:tcBorders>
              <w:top w:val="nil"/>
              <w:left w:val="single" w:sz="4" w:space="0" w:color="auto"/>
              <w:bottom w:val="single" w:sz="4" w:space="0" w:color="auto"/>
              <w:right w:val="single" w:sz="4" w:space="0" w:color="auto"/>
            </w:tcBorders>
            <w:shd w:val="clear" w:color="auto" w:fill="auto"/>
            <w:tcMar>
              <w:top w:w="15" w:type="dxa"/>
              <w:left w:w="15" w:type="dxa"/>
              <w:bottom w:w="0" w:type="dxa"/>
              <w:right w:w="15" w:type="dxa"/>
            </w:tcMar>
            <w:vAlign w:val="center"/>
            <w:hideMark/>
          </w:tcPr>
          <w:p w14:paraId="207CF6BC" w14:textId="77777777" w:rsidR="005714CA" w:rsidRPr="00EE1C1C" w:rsidRDefault="005714C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1.3.4. Vận dụng được kiến thức thuộc lĩnh vực nghệ thuật, công nghệ và các chiến lược dạy học tương ứng để phát triển các phẩm chất, năng lực cho học sinh tiểu học</w:t>
            </w:r>
          </w:p>
        </w:tc>
        <w:tc>
          <w:tcPr>
            <w:tcW w:w="58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5A0EED2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4.18</w:t>
            </w:r>
          </w:p>
        </w:tc>
        <w:tc>
          <w:tcPr>
            <w:tcW w:w="60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09ABB7E0"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4.29</w:t>
            </w:r>
          </w:p>
        </w:tc>
        <w:tc>
          <w:tcPr>
            <w:tcW w:w="566"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1BB9B849"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5.00</w:t>
            </w:r>
          </w:p>
        </w:tc>
        <w:tc>
          <w:tcPr>
            <w:tcW w:w="534"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3EDF8CEE" w14:textId="77777777" w:rsidR="005714CA" w:rsidRPr="00EE1C1C" w:rsidRDefault="005714C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3.82</w:t>
            </w:r>
          </w:p>
        </w:tc>
        <w:tc>
          <w:tcPr>
            <w:tcW w:w="578" w:type="pct"/>
            <w:tcBorders>
              <w:top w:val="nil"/>
              <w:left w:val="nil"/>
              <w:bottom w:val="single" w:sz="4" w:space="0" w:color="auto"/>
              <w:right w:val="single" w:sz="4" w:space="0" w:color="auto"/>
            </w:tcBorders>
            <w:shd w:val="clear" w:color="auto" w:fill="auto"/>
            <w:noWrap/>
            <w:tcMar>
              <w:top w:w="15" w:type="dxa"/>
              <w:left w:w="15" w:type="dxa"/>
              <w:bottom w:w="0" w:type="dxa"/>
              <w:right w:w="15" w:type="dxa"/>
            </w:tcMar>
            <w:vAlign w:val="center"/>
            <w:hideMark/>
          </w:tcPr>
          <w:p w14:paraId="212E5A15" w14:textId="77777777" w:rsidR="005714CA" w:rsidRPr="00EE1C1C" w:rsidRDefault="005714CA"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4.32</w:t>
            </w:r>
          </w:p>
        </w:tc>
      </w:tr>
    </w:tbl>
    <w:p w14:paraId="4EA2F513" w14:textId="1929FE07" w:rsidR="001416CF" w:rsidRPr="00EE1C1C" w:rsidRDefault="001416CF" w:rsidP="000033CD">
      <w:pPr>
        <w:spacing w:after="0" w:line="312" w:lineRule="auto"/>
        <w:rPr>
          <w:i/>
          <w:sz w:val="26"/>
          <w:szCs w:val="26"/>
        </w:rPr>
      </w:pPr>
    </w:p>
    <w:p w14:paraId="68642501" w14:textId="458ECB10" w:rsidR="00B1652D" w:rsidRPr="00EE1C1C" w:rsidRDefault="00B1652D" w:rsidP="000033CD">
      <w:pPr>
        <w:pStyle w:val="Caption"/>
      </w:pPr>
      <w:bookmarkStart w:id="85" w:name="_Toc74434153"/>
      <w:r w:rsidRPr="00EE1C1C">
        <w:t xml:space="preserve">Bảng </w:t>
      </w:r>
      <w:fldSimple w:instr=" SEQ Bảng \* ARABIC ">
        <w:r w:rsidR="00FF2A32">
          <w:rPr>
            <w:noProof/>
          </w:rPr>
          <w:t>10</w:t>
        </w:r>
      </w:fldSimple>
      <w:r w:rsidR="00544E13" w:rsidRPr="00EE1C1C">
        <w:t>. So sánh mức độ hiện đạt được và mức độ cần đạt được</w:t>
      </w:r>
      <w:r w:rsidR="002859A9" w:rsidRPr="00EE1C1C">
        <w:t xml:space="preserve"> của</w:t>
      </w:r>
      <w:r w:rsidR="00320187" w:rsidRPr="00EE1C1C">
        <w:t xml:space="preserve"> </w:t>
      </w:r>
      <w:bookmarkStart w:id="86" w:name="_Hlk74411838"/>
      <w:r w:rsidR="00320187" w:rsidRPr="00EE1C1C">
        <w:t>nhóm</w:t>
      </w:r>
      <w:r w:rsidR="002859A9" w:rsidRPr="00EE1C1C">
        <w:t xml:space="preserve"> </w:t>
      </w:r>
      <w:r w:rsidR="00BB1649" w:rsidRPr="00EE1C1C">
        <w:t>CĐR về kiến thức và lập luận sư phạm ngành GDTH</w:t>
      </w:r>
      <w:r w:rsidR="00320187" w:rsidRPr="00EE1C1C">
        <w:t xml:space="preserve"> </w:t>
      </w:r>
      <w:bookmarkEnd w:id="86"/>
      <w:r w:rsidR="00544E13" w:rsidRPr="00EE1C1C">
        <w:t>theo kết quả khảo sát trung bình của các nhóm đối tượng</w:t>
      </w:r>
      <w:bookmarkEnd w:id="85"/>
      <w:r w:rsidR="002859A9" w:rsidRPr="00EE1C1C">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5590"/>
        <w:gridCol w:w="1910"/>
        <w:gridCol w:w="1555"/>
      </w:tblGrid>
      <w:tr w:rsidR="00B1652D" w:rsidRPr="00EE1C1C" w14:paraId="0DF8B9D3" w14:textId="25FC29DD" w:rsidTr="00C907A6">
        <w:trPr>
          <w:trHeight w:val="1345"/>
          <w:tblHeader/>
        </w:trPr>
        <w:tc>
          <w:tcPr>
            <w:tcW w:w="3125" w:type="pct"/>
            <w:shd w:val="clear" w:color="auto" w:fill="FBE4D5" w:themeFill="accent2" w:themeFillTint="33"/>
            <w:tcMar>
              <w:top w:w="15" w:type="dxa"/>
              <w:left w:w="15" w:type="dxa"/>
              <w:bottom w:w="0" w:type="dxa"/>
              <w:right w:w="15" w:type="dxa"/>
            </w:tcMar>
            <w:vAlign w:val="center"/>
            <w:hideMark/>
          </w:tcPr>
          <w:p w14:paraId="215B0FF0" w14:textId="6D321B6F" w:rsidR="00B1652D" w:rsidRPr="00EE1C1C" w:rsidRDefault="00544E13" w:rsidP="000033CD">
            <w:pPr>
              <w:spacing w:after="0" w:line="312" w:lineRule="auto"/>
              <w:rPr>
                <w:rFonts w:eastAsia="Times New Roman"/>
                <w:sz w:val="26"/>
                <w:szCs w:val="26"/>
                <w:lang w:val="vi-VN" w:eastAsia="vi-VN"/>
              </w:rPr>
            </w:pPr>
            <w:r w:rsidRPr="00EE1C1C">
              <w:rPr>
                <w:rFonts w:eastAsia="Times New Roman"/>
                <w:b/>
                <w:bCs/>
                <w:sz w:val="26"/>
                <w:szCs w:val="26"/>
                <w:lang w:eastAsia="vi-VN"/>
              </w:rPr>
              <w:t>CĐR</w:t>
            </w:r>
            <w:r w:rsidRPr="00EE1C1C">
              <w:rPr>
                <w:sz w:val="26"/>
                <w:szCs w:val="26"/>
              </w:rPr>
              <w:t xml:space="preserve"> </w:t>
            </w:r>
            <w:r w:rsidRPr="00EE1C1C">
              <w:rPr>
                <w:rFonts w:eastAsia="Times New Roman"/>
                <w:b/>
                <w:bCs/>
                <w:sz w:val="26"/>
                <w:szCs w:val="26"/>
                <w:lang w:val="vi-VN" w:eastAsia="vi-VN"/>
              </w:rPr>
              <w:t>NHÓM 1. KIẾN THỨC VÀ LẬP LUẬN SƯ PHẠM NGÀNH GDTH</w:t>
            </w:r>
          </w:p>
        </w:tc>
        <w:tc>
          <w:tcPr>
            <w:tcW w:w="979" w:type="pct"/>
            <w:shd w:val="clear" w:color="auto" w:fill="FBE4D5" w:themeFill="accent2" w:themeFillTint="33"/>
            <w:noWrap/>
            <w:tcMar>
              <w:top w:w="15" w:type="dxa"/>
              <w:left w:w="15" w:type="dxa"/>
              <w:bottom w:w="0" w:type="dxa"/>
              <w:right w:w="15" w:type="dxa"/>
            </w:tcMar>
            <w:vAlign w:val="center"/>
            <w:hideMark/>
          </w:tcPr>
          <w:p w14:paraId="20FDEC60" w14:textId="77777777" w:rsidR="00CC7850" w:rsidRPr="00EE1C1C" w:rsidRDefault="00B1652D"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00086A1B" w:rsidRPr="00EE1C1C">
              <w:rPr>
                <w:rFonts w:eastAsia="Times New Roman"/>
                <w:b/>
                <w:bCs/>
                <w:color w:val="000000"/>
                <w:sz w:val="26"/>
                <w:szCs w:val="26"/>
                <w:lang w:eastAsia="vi-VN"/>
              </w:rPr>
              <w:t xml:space="preserve">năng lực </w:t>
            </w:r>
          </w:p>
          <w:p w14:paraId="4F5D3506" w14:textId="4861F5F1" w:rsidR="00B1652D" w:rsidRPr="00EE1C1C" w:rsidRDefault="00086A1B"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eastAsia="vi-VN"/>
              </w:rPr>
              <w:t>sinh viê</w:t>
            </w:r>
            <w:r w:rsidR="00CC7850" w:rsidRPr="00EE1C1C">
              <w:rPr>
                <w:rFonts w:eastAsia="Times New Roman"/>
                <w:b/>
                <w:bCs/>
                <w:color w:val="000000"/>
                <w:sz w:val="26"/>
                <w:szCs w:val="26"/>
                <w:lang w:eastAsia="vi-VN"/>
              </w:rPr>
              <w:t>n</w:t>
            </w:r>
          </w:p>
          <w:p w14:paraId="55B7F9D8" w14:textId="332FE47C" w:rsidR="00B1652D" w:rsidRPr="00EE1C1C" w:rsidRDefault="00B1652D" w:rsidP="000033CD">
            <w:pPr>
              <w:spacing w:after="0" w:line="312" w:lineRule="auto"/>
              <w:jc w:val="center"/>
              <w:rPr>
                <w:rFonts w:eastAsia="Times New Roman"/>
                <w:color w:val="000000"/>
                <w:sz w:val="26"/>
                <w:szCs w:val="26"/>
                <w:lang w:val="vi-VN" w:eastAsia="vi-VN"/>
              </w:rPr>
            </w:pPr>
            <w:r w:rsidRPr="00EE1C1C">
              <w:rPr>
                <w:rFonts w:eastAsia="Times New Roman"/>
                <w:b/>
                <w:bCs/>
                <w:color w:val="000000"/>
                <w:sz w:val="26"/>
                <w:szCs w:val="26"/>
                <w:lang w:eastAsia="vi-VN"/>
              </w:rPr>
              <w:t>hiện</w:t>
            </w:r>
            <w:r w:rsidRPr="00EE1C1C">
              <w:rPr>
                <w:rFonts w:eastAsia="Times New Roman"/>
                <w:b/>
                <w:bCs/>
                <w:color w:val="000000"/>
                <w:sz w:val="26"/>
                <w:szCs w:val="26"/>
                <w:lang w:val="vi-VN" w:eastAsia="vi-VN"/>
              </w:rPr>
              <w:t xml:space="preserve"> đạt được</w:t>
            </w:r>
          </w:p>
        </w:tc>
        <w:tc>
          <w:tcPr>
            <w:tcW w:w="896" w:type="pct"/>
            <w:shd w:val="clear" w:color="auto" w:fill="FBE4D5" w:themeFill="accent2" w:themeFillTint="33"/>
            <w:vAlign w:val="center"/>
          </w:tcPr>
          <w:p w14:paraId="5F4FEEE2" w14:textId="77777777" w:rsidR="00CC7850" w:rsidRPr="00EE1C1C" w:rsidRDefault="00CC7850"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 xml:space="preserve">năng lực </w:t>
            </w:r>
          </w:p>
          <w:p w14:paraId="188C3C68" w14:textId="77777777" w:rsidR="00CC7850" w:rsidRPr="00EE1C1C" w:rsidRDefault="00CC7850"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eastAsia="vi-VN"/>
              </w:rPr>
              <w:t>sinh viên</w:t>
            </w:r>
          </w:p>
          <w:p w14:paraId="4AB135AC" w14:textId="2AE3D86B" w:rsidR="00B1652D" w:rsidRPr="00EE1C1C" w:rsidRDefault="00CC7850" w:rsidP="000033CD">
            <w:pPr>
              <w:spacing w:after="0" w:line="312" w:lineRule="auto"/>
              <w:jc w:val="center"/>
              <w:rPr>
                <w:rFonts w:eastAsia="Times New Roman"/>
                <w:color w:val="000000"/>
                <w:sz w:val="26"/>
                <w:szCs w:val="26"/>
                <w:lang w:val="vi-VN" w:eastAsia="vi-VN"/>
              </w:rPr>
            </w:pPr>
            <w:r w:rsidRPr="00EE1C1C">
              <w:rPr>
                <w:rFonts w:eastAsia="Times New Roman"/>
                <w:b/>
                <w:bCs/>
                <w:color w:val="000000"/>
                <w:sz w:val="26"/>
                <w:szCs w:val="26"/>
                <w:lang w:eastAsia="vi-VN"/>
              </w:rPr>
              <w:t>cần</w:t>
            </w:r>
            <w:r w:rsidRPr="00EE1C1C">
              <w:rPr>
                <w:rFonts w:eastAsia="Times New Roman"/>
                <w:b/>
                <w:bCs/>
                <w:color w:val="000000"/>
                <w:sz w:val="26"/>
                <w:szCs w:val="26"/>
                <w:lang w:val="vi-VN" w:eastAsia="vi-VN"/>
              </w:rPr>
              <w:t xml:space="preserve"> đạt được</w:t>
            </w:r>
          </w:p>
        </w:tc>
      </w:tr>
      <w:tr w:rsidR="00E6430D" w:rsidRPr="00EE1C1C" w14:paraId="4CCEAFB9" w14:textId="77777777" w:rsidTr="00E6430D">
        <w:trPr>
          <w:trHeight w:val="787"/>
        </w:trPr>
        <w:tc>
          <w:tcPr>
            <w:tcW w:w="5000" w:type="pct"/>
            <w:gridSpan w:val="3"/>
            <w:shd w:val="clear" w:color="auto" w:fill="auto"/>
            <w:tcMar>
              <w:top w:w="15" w:type="dxa"/>
              <w:left w:w="15" w:type="dxa"/>
              <w:bottom w:w="0" w:type="dxa"/>
              <w:right w:w="15" w:type="dxa"/>
            </w:tcMar>
            <w:vAlign w:val="center"/>
          </w:tcPr>
          <w:p w14:paraId="439BD888" w14:textId="6220E364" w:rsidR="00E6430D" w:rsidRPr="00EE1C1C" w:rsidRDefault="00E6430D" w:rsidP="000033CD">
            <w:pPr>
              <w:spacing w:after="0" w:line="312" w:lineRule="auto"/>
              <w:rPr>
                <w:rFonts w:eastAsia="Times New Roman"/>
                <w:b/>
                <w:bCs/>
                <w:color w:val="000000"/>
                <w:sz w:val="26"/>
                <w:szCs w:val="26"/>
                <w:lang w:val="vi-VN" w:eastAsia="vi-VN"/>
              </w:rPr>
            </w:pPr>
            <w:r w:rsidRPr="00EE1C1C">
              <w:rPr>
                <w:rFonts w:eastAsia="Times New Roman"/>
                <w:b/>
                <w:bCs/>
                <w:sz w:val="26"/>
                <w:szCs w:val="26"/>
                <w:lang w:val="vi-VN" w:eastAsia="vi-VN"/>
              </w:rPr>
              <w:t>CĐR 1.1. Áp dụng được kiến thức cơ bản về tự nhiên - xã hội, chính trị và pháp luật, văn hoá và xã hội Việt Nam vào các hoạt động nghề nghiệp và cuộc sống</w:t>
            </w:r>
          </w:p>
        </w:tc>
      </w:tr>
      <w:tr w:rsidR="00B1652D" w:rsidRPr="00EE1C1C" w14:paraId="48C24FCB" w14:textId="6AED45EC" w:rsidTr="00E6430D">
        <w:trPr>
          <w:trHeight w:val="510"/>
        </w:trPr>
        <w:tc>
          <w:tcPr>
            <w:tcW w:w="3125" w:type="pct"/>
            <w:shd w:val="clear" w:color="auto" w:fill="auto"/>
            <w:tcMar>
              <w:top w:w="15" w:type="dxa"/>
              <w:left w:w="15" w:type="dxa"/>
              <w:bottom w:w="0" w:type="dxa"/>
              <w:right w:w="15" w:type="dxa"/>
            </w:tcMar>
            <w:vAlign w:val="center"/>
            <w:hideMark/>
          </w:tcPr>
          <w:p w14:paraId="3FBB5ECF"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1.1.1. Áp dụng được kiến thức cơ bản của chủ nghĩa Mác-Lênin, Tư tưởng Hồ Chí Minh, đường lối cách </w:t>
            </w:r>
            <w:r w:rsidRPr="00EE1C1C">
              <w:rPr>
                <w:rFonts w:eastAsia="Times New Roman"/>
                <w:sz w:val="26"/>
                <w:szCs w:val="26"/>
                <w:lang w:val="vi-VN" w:eastAsia="vi-VN"/>
              </w:rPr>
              <w:lastRenderedPageBreak/>
              <w:t>mạng của Đảng cộng sản Việt Nam vào các hoạt động nghề nghiệp và cuộc sống.</w:t>
            </w:r>
          </w:p>
        </w:tc>
        <w:tc>
          <w:tcPr>
            <w:tcW w:w="979" w:type="pct"/>
            <w:shd w:val="clear" w:color="auto" w:fill="auto"/>
            <w:noWrap/>
            <w:tcMar>
              <w:top w:w="15" w:type="dxa"/>
              <w:left w:w="15" w:type="dxa"/>
              <w:bottom w:w="0" w:type="dxa"/>
              <w:right w:w="15" w:type="dxa"/>
            </w:tcMar>
            <w:vAlign w:val="center"/>
            <w:hideMark/>
          </w:tcPr>
          <w:p w14:paraId="19540EA3" w14:textId="351E53FF"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lastRenderedPageBreak/>
              <w:t>2.95</w:t>
            </w:r>
          </w:p>
        </w:tc>
        <w:tc>
          <w:tcPr>
            <w:tcW w:w="896" w:type="pct"/>
            <w:vAlign w:val="center"/>
          </w:tcPr>
          <w:p w14:paraId="3AF67E5D" w14:textId="67356C45"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3.78</w:t>
            </w:r>
          </w:p>
        </w:tc>
      </w:tr>
      <w:tr w:rsidR="00B1652D" w:rsidRPr="00EE1C1C" w14:paraId="2BC2922B" w14:textId="4470C313" w:rsidTr="00E6430D">
        <w:trPr>
          <w:trHeight w:val="510"/>
        </w:trPr>
        <w:tc>
          <w:tcPr>
            <w:tcW w:w="3125" w:type="pct"/>
            <w:shd w:val="clear" w:color="auto" w:fill="auto"/>
            <w:tcMar>
              <w:top w:w="15" w:type="dxa"/>
              <w:left w:w="15" w:type="dxa"/>
              <w:bottom w:w="0" w:type="dxa"/>
              <w:right w:w="15" w:type="dxa"/>
            </w:tcMar>
            <w:vAlign w:val="center"/>
            <w:hideMark/>
          </w:tcPr>
          <w:p w14:paraId="617BEAA6"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1.1.2. Áp dụng được kiến thức cơ bản về pháp luật, an ninh-quốc phòng, và văn hoá và xã hội Việt Nam vào các hoạt động phát triển thể chất, xã hội và tinh thần cho học sinh tiểu học.</w:t>
            </w:r>
          </w:p>
        </w:tc>
        <w:tc>
          <w:tcPr>
            <w:tcW w:w="979" w:type="pct"/>
            <w:shd w:val="clear" w:color="auto" w:fill="auto"/>
            <w:noWrap/>
            <w:tcMar>
              <w:top w:w="15" w:type="dxa"/>
              <w:left w:w="15" w:type="dxa"/>
              <w:bottom w:w="0" w:type="dxa"/>
              <w:right w:w="15" w:type="dxa"/>
            </w:tcMar>
            <w:vAlign w:val="center"/>
            <w:hideMark/>
          </w:tcPr>
          <w:p w14:paraId="1956A347" w14:textId="162214FF"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2.79</w:t>
            </w:r>
          </w:p>
        </w:tc>
        <w:tc>
          <w:tcPr>
            <w:tcW w:w="896" w:type="pct"/>
            <w:vAlign w:val="center"/>
          </w:tcPr>
          <w:p w14:paraId="366A1D1E" w14:textId="0787826A"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3.59</w:t>
            </w:r>
          </w:p>
        </w:tc>
      </w:tr>
      <w:tr w:rsidR="00E6430D" w:rsidRPr="00EE1C1C" w14:paraId="1F6F38A0" w14:textId="77777777" w:rsidTr="00E6430D">
        <w:trPr>
          <w:trHeight w:val="510"/>
        </w:trPr>
        <w:tc>
          <w:tcPr>
            <w:tcW w:w="5000" w:type="pct"/>
            <w:gridSpan w:val="3"/>
            <w:shd w:val="clear" w:color="auto" w:fill="auto"/>
            <w:tcMar>
              <w:top w:w="15" w:type="dxa"/>
              <w:left w:w="15" w:type="dxa"/>
              <w:bottom w:w="0" w:type="dxa"/>
              <w:right w:w="15" w:type="dxa"/>
            </w:tcMar>
            <w:vAlign w:val="center"/>
          </w:tcPr>
          <w:p w14:paraId="1D6AA601" w14:textId="439119D1" w:rsidR="00E6430D" w:rsidRPr="00EE1C1C" w:rsidRDefault="00E6430D" w:rsidP="000033CD">
            <w:pPr>
              <w:spacing w:after="0" w:line="312" w:lineRule="auto"/>
              <w:rPr>
                <w:rFonts w:eastAsia="Times New Roman"/>
                <w:b/>
                <w:bCs/>
                <w:color w:val="0070C0"/>
                <w:sz w:val="26"/>
                <w:szCs w:val="26"/>
                <w:lang w:val="vi-VN" w:eastAsia="vi-VN"/>
              </w:rPr>
            </w:pPr>
            <w:r w:rsidRPr="00EE1C1C">
              <w:rPr>
                <w:b/>
                <w:bCs/>
                <w:color w:val="000000" w:themeColor="text1"/>
                <w:sz w:val="26"/>
                <w:szCs w:val="26"/>
              </w:rPr>
              <w:t>CĐR 1.2. Vận dụng linh hoạt những kiến thức nghiệp vụ cốt lõi về khoa học giáo dục, toán học, khoa học và công nghệ cũng như năng lực (ICT) vào hoạt động nghề nghiệp và phát triển chuyên môn</w:t>
            </w:r>
          </w:p>
        </w:tc>
      </w:tr>
      <w:tr w:rsidR="00B1652D" w:rsidRPr="00EE1C1C" w14:paraId="697C4411" w14:textId="3B8749B1" w:rsidTr="00E6430D">
        <w:trPr>
          <w:trHeight w:val="510"/>
        </w:trPr>
        <w:tc>
          <w:tcPr>
            <w:tcW w:w="3125" w:type="pct"/>
            <w:shd w:val="clear" w:color="auto" w:fill="auto"/>
            <w:tcMar>
              <w:top w:w="15" w:type="dxa"/>
              <w:left w:w="15" w:type="dxa"/>
              <w:bottom w:w="0" w:type="dxa"/>
              <w:right w:w="15" w:type="dxa"/>
            </w:tcMar>
            <w:vAlign w:val="center"/>
            <w:hideMark/>
          </w:tcPr>
          <w:p w14:paraId="626E3803"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1.1.3. Áp dụng được kiến thức cơ bản về môi trường, dân số, giáo dục thể chất, y tế học đường vào các hoạt động phát triển thể chất, xã hội và tinh thần cho học sinh tiểu học</w:t>
            </w:r>
          </w:p>
        </w:tc>
        <w:tc>
          <w:tcPr>
            <w:tcW w:w="979" w:type="pct"/>
            <w:shd w:val="clear" w:color="auto" w:fill="auto"/>
            <w:noWrap/>
            <w:tcMar>
              <w:top w:w="15" w:type="dxa"/>
              <w:left w:w="15" w:type="dxa"/>
              <w:bottom w:w="0" w:type="dxa"/>
              <w:right w:w="15" w:type="dxa"/>
            </w:tcMar>
            <w:vAlign w:val="center"/>
            <w:hideMark/>
          </w:tcPr>
          <w:p w14:paraId="6B7B0503" w14:textId="00C0A0FD"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3.04</w:t>
            </w:r>
          </w:p>
        </w:tc>
        <w:tc>
          <w:tcPr>
            <w:tcW w:w="896" w:type="pct"/>
            <w:vAlign w:val="center"/>
          </w:tcPr>
          <w:p w14:paraId="34E71C5D" w14:textId="74A2CCD5"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3.64</w:t>
            </w:r>
          </w:p>
        </w:tc>
      </w:tr>
      <w:tr w:rsidR="00B1652D" w:rsidRPr="00EE1C1C" w14:paraId="2185E5CB" w14:textId="6353638E" w:rsidTr="00E6430D">
        <w:trPr>
          <w:trHeight w:val="510"/>
        </w:trPr>
        <w:tc>
          <w:tcPr>
            <w:tcW w:w="3125" w:type="pct"/>
            <w:shd w:val="clear" w:color="auto" w:fill="auto"/>
            <w:tcMar>
              <w:top w:w="15" w:type="dxa"/>
              <w:left w:w="15" w:type="dxa"/>
              <w:bottom w:w="0" w:type="dxa"/>
              <w:right w:w="15" w:type="dxa"/>
            </w:tcMar>
            <w:vAlign w:val="center"/>
            <w:hideMark/>
          </w:tcPr>
          <w:p w14:paraId="5F4C234E"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1.2.1. Vận dụng được kiến thức nền tảng và chuyên sâu của khoa học tâm lý - giáo dục vào tìm hiểu học sinh tiểu học và môi trường giáo dục.</w:t>
            </w:r>
          </w:p>
        </w:tc>
        <w:tc>
          <w:tcPr>
            <w:tcW w:w="979" w:type="pct"/>
            <w:shd w:val="clear" w:color="auto" w:fill="auto"/>
            <w:noWrap/>
            <w:tcMar>
              <w:top w:w="15" w:type="dxa"/>
              <w:left w:w="15" w:type="dxa"/>
              <w:bottom w:w="0" w:type="dxa"/>
              <w:right w:w="15" w:type="dxa"/>
            </w:tcMar>
            <w:vAlign w:val="center"/>
            <w:hideMark/>
          </w:tcPr>
          <w:p w14:paraId="3E2B631B" w14:textId="2B0DE8F4"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3.18</w:t>
            </w:r>
          </w:p>
        </w:tc>
        <w:tc>
          <w:tcPr>
            <w:tcW w:w="896" w:type="pct"/>
            <w:vAlign w:val="center"/>
          </w:tcPr>
          <w:p w14:paraId="779DD1E9" w14:textId="24990DA7"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4.11</w:t>
            </w:r>
          </w:p>
        </w:tc>
      </w:tr>
      <w:tr w:rsidR="00B1652D" w:rsidRPr="00EE1C1C" w14:paraId="177AE9A5" w14:textId="717479B5" w:rsidTr="00E6430D">
        <w:trPr>
          <w:trHeight w:val="510"/>
        </w:trPr>
        <w:tc>
          <w:tcPr>
            <w:tcW w:w="3125" w:type="pct"/>
            <w:shd w:val="clear" w:color="auto" w:fill="auto"/>
            <w:tcMar>
              <w:top w:w="15" w:type="dxa"/>
              <w:left w:w="15" w:type="dxa"/>
              <w:bottom w:w="0" w:type="dxa"/>
              <w:right w:w="15" w:type="dxa"/>
            </w:tcMar>
            <w:vAlign w:val="center"/>
            <w:hideMark/>
          </w:tcPr>
          <w:p w14:paraId="28CD4E33"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1.2.2. Vận dụng được kiến thức lí thuyết về lí luận dạy học và giáo dục hiện đại vào các hoạt động dạy học, giáo dục và đánh giá học sinh tiểu học</w:t>
            </w:r>
          </w:p>
        </w:tc>
        <w:tc>
          <w:tcPr>
            <w:tcW w:w="979" w:type="pct"/>
            <w:shd w:val="clear" w:color="auto" w:fill="auto"/>
            <w:noWrap/>
            <w:tcMar>
              <w:top w:w="15" w:type="dxa"/>
              <w:left w:w="15" w:type="dxa"/>
              <w:bottom w:w="0" w:type="dxa"/>
              <w:right w:w="15" w:type="dxa"/>
            </w:tcMar>
            <w:vAlign w:val="center"/>
            <w:hideMark/>
          </w:tcPr>
          <w:p w14:paraId="474E074D" w14:textId="790B0C7F"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3.26</w:t>
            </w:r>
          </w:p>
        </w:tc>
        <w:tc>
          <w:tcPr>
            <w:tcW w:w="896" w:type="pct"/>
            <w:vAlign w:val="center"/>
          </w:tcPr>
          <w:p w14:paraId="747C1DAE" w14:textId="1EAD8654"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3.98</w:t>
            </w:r>
          </w:p>
        </w:tc>
      </w:tr>
      <w:tr w:rsidR="00B1652D" w:rsidRPr="00EE1C1C" w14:paraId="337E58C6" w14:textId="42865673" w:rsidTr="00E6430D">
        <w:trPr>
          <w:trHeight w:val="510"/>
        </w:trPr>
        <w:tc>
          <w:tcPr>
            <w:tcW w:w="3125" w:type="pct"/>
            <w:shd w:val="clear" w:color="auto" w:fill="auto"/>
            <w:tcMar>
              <w:top w:w="15" w:type="dxa"/>
              <w:left w:w="15" w:type="dxa"/>
              <w:bottom w:w="0" w:type="dxa"/>
              <w:right w:w="15" w:type="dxa"/>
            </w:tcMar>
            <w:vAlign w:val="center"/>
            <w:hideMark/>
          </w:tcPr>
          <w:p w14:paraId="61621C28"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1.2.3. Vận dụng được kiến thức về toán học, khoa học tự nhiên-xã hội, và công nghệ vào hoạt động dạy học, giáo dục và đánh giá học sinh tiểu học, đồng thời tự phát triển nghề nghiệp;</w:t>
            </w:r>
          </w:p>
        </w:tc>
        <w:tc>
          <w:tcPr>
            <w:tcW w:w="979" w:type="pct"/>
            <w:shd w:val="clear" w:color="auto" w:fill="auto"/>
            <w:noWrap/>
            <w:tcMar>
              <w:top w:w="15" w:type="dxa"/>
              <w:left w:w="15" w:type="dxa"/>
              <w:bottom w:w="0" w:type="dxa"/>
              <w:right w:w="15" w:type="dxa"/>
            </w:tcMar>
            <w:vAlign w:val="center"/>
            <w:hideMark/>
          </w:tcPr>
          <w:p w14:paraId="7E558FE6" w14:textId="58B51A8C"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3.32</w:t>
            </w:r>
          </w:p>
        </w:tc>
        <w:tc>
          <w:tcPr>
            <w:tcW w:w="896" w:type="pct"/>
            <w:vAlign w:val="center"/>
          </w:tcPr>
          <w:p w14:paraId="7B368BB4" w14:textId="02070303"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4.34</w:t>
            </w:r>
          </w:p>
        </w:tc>
      </w:tr>
      <w:tr w:rsidR="00B1652D" w:rsidRPr="00EE1C1C" w14:paraId="25A36FEE" w14:textId="7D58DAE3" w:rsidTr="00E6430D">
        <w:trPr>
          <w:trHeight w:val="510"/>
        </w:trPr>
        <w:tc>
          <w:tcPr>
            <w:tcW w:w="3125" w:type="pct"/>
            <w:shd w:val="clear" w:color="auto" w:fill="auto"/>
            <w:tcMar>
              <w:top w:w="15" w:type="dxa"/>
              <w:left w:w="15" w:type="dxa"/>
              <w:bottom w:w="0" w:type="dxa"/>
              <w:right w:w="15" w:type="dxa"/>
            </w:tcMar>
            <w:vAlign w:val="center"/>
            <w:hideMark/>
          </w:tcPr>
          <w:p w14:paraId="11208544"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1.2.4. Sử dụng được công nghệ thông tin và giao tiếp (ICT) trong giáo dục và dạy học để mở rộng các cơ hội phát triển phẩm chất, năng lực học sinh tiểu học, và tự phát triển nghề nghiệp;</w:t>
            </w:r>
          </w:p>
        </w:tc>
        <w:tc>
          <w:tcPr>
            <w:tcW w:w="979" w:type="pct"/>
            <w:shd w:val="clear" w:color="auto" w:fill="auto"/>
            <w:noWrap/>
            <w:tcMar>
              <w:top w:w="15" w:type="dxa"/>
              <w:left w:w="15" w:type="dxa"/>
              <w:bottom w:w="0" w:type="dxa"/>
              <w:right w:w="15" w:type="dxa"/>
            </w:tcMar>
            <w:vAlign w:val="center"/>
            <w:hideMark/>
          </w:tcPr>
          <w:p w14:paraId="5DA53307" w14:textId="3C94EF77"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3.17</w:t>
            </w:r>
          </w:p>
        </w:tc>
        <w:tc>
          <w:tcPr>
            <w:tcW w:w="896" w:type="pct"/>
            <w:vAlign w:val="center"/>
          </w:tcPr>
          <w:p w14:paraId="20953F95" w14:textId="620B29EF"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4.18</w:t>
            </w:r>
          </w:p>
        </w:tc>
      </w:tr>
      <w:tr w:rsidR="00E6430D" w:rsidRPr="00EE1C1C" w14:paraId="3AC59535" w14:textId="77777777" w:rsidTr="00E6430D">
        <w:trPr>
          <w:trHeight w:val="510"/>
        </w:trPr>
        <w:tc>
          <w:tcPr>
            <w:tcW w:w="5000" w:type="pct"/>
            <w:gridSpan w:val="3"/>
            <w:shd w:val="clear" w:color="auto" w:fill="auto"/>
            <w:tcMar>
              <w:top w:w="15" w:type="dxa"/>
              <w:left w:w="15" w:type="dxa"/>
              <w:bottom w:w="0" w:type="dxa"/>
              <w:right w:w="15" w:type="dxa"/>
            </w:tcMar>
            <w:vAlign w:val="center"/>
          </w:tcPr>
          <w:p w14:paraId="7633C2D0" w14:textId="19EF7ACA" w:rsidR="00E6430D" w:rsidRPr="00EE1C1C" w:rsidRDefault="00E6430D" w:rsidP="000033CD">
            <w:pPr>
              <w:spacing w:after="0" w:line="312" w:lineRule="auto"/>
              <w:rPr>
                <w:rFonts w:eastAsia="Times New Roman"/>
                <w:b/>
                <w:bCs/>
                <w:color w:val="0070C0"/>
                <w:sz w:val="26"/>
                <w:szCs w:val="26"/>
                <w:lang w:val="vi-VN" w:eastAsia="vi-VN"/>
              </w:rPr>
            </w:pPr>
            <w:r w:rsidRPr="00EE1C1C">
              <w:rPr>
                <w:b/>
                <w:bCs/>
                <w:color w:val="000000" w:themeColor="text1"/>
                <w:sz w:val="26"/>
                <w:szCs w:val="26"/>
              </w:rPr>
              <w:t>CĐR 1.3. Vận dụng thành thạo kiến thức chuyên môn về chương trình giáo dục tiểu học hiện hành và kiến thức thực tiễn về phương pháp dạy học các môn học vào các hoạt động dạy học và giáo dục</w:t>
            </w:r>
          </w:p>
        </w:tc>
      </w:tr>
      <w:tr w:rsidR="00B1652D" w:rsidRPr="00EE1C1C" w14:paraId="2874C5B9" w14:textId="2128DD0B" w:rsidTr="00E6430D">
        <w:trPr>
          <w:trHeight w:val="510"/>
        </w:trPr>
        <w:tc>
          <w:tcPr>
            <w:tcW w:w="3125" w:type="pct"/>
            <w:shd w:val="clear" w:color="auto" w:fill="auto"/>
            <w:tcMar>
              <w:top w:w="15" w:type="dxa"/>
              <w:left w:w="15" w:type="dxa"/>
              <w:bottom w:w="0" w:type="dxa"/>
              <w:right w:w="15" w:type="dxa"/>
            </w:tcMar>
            <w:vAlign w:val="center"/>
            <w:hideMark/>
          </w:tcPr>
          <w:p w14:paraId="0A09D5E1"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1.3.1. Vận dụng được kiến thức toán học và các chiến lược dạy học toán để phát triển năng lực toán học cho học sinh tiểu học</w:t>
            </w:r>
          </w:p>
        </w:tc>
        <w:tc>
          <w:tcPr>
            <w:tcW w:w="979" w:type="pct"/>
            <w:shd w:val="clear" w:color="auto" w:fill="auto"/>
            <w:noWrap/>
            <w:tcMar>
              <w:top w:w="15" w:type="dxa"/>
              <w:left w:w="15" w:type="dxa"/>
              <w:bottom w:w="0" w:type="dxa"/>
              <w:right w:w="15" w:type="dxa"/>
            </w:tcMar>
            <w:vAlign w:val="center"/>
            <w:hideMark/>
          </w:tcPr>
          <w:p w14:paraId="6656BBF0" w14:textId="5B4F4A2A"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3.19</w:t>
            </w:r>
          </w:p>
        </w:tc>
        <w:tc>
          <w:tcPr>
            <w:tcW w:w="896" w:type="pct"/>
            <w:vAlign w:val="center"/>
          </w:tcPr>
          <w:p w14:paraId="747E5597" w14:textId="6154973B"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4.23</w:t>
            </w:r>
          </w:p>
        </w:tc>
      </w:tr>
      <w:tr w:rsidR="00B1652D" w:rsidRPr="00EE1C1C" w14:paraId="0C33D708" w14:textId="2A285258" w:rsidTr="00E6430D">
        <w:trPr>
          <w:trHeight w:val="510"/>
        </w:trPr>
        <w:tc>
          <w:tcPr>
            <w:tcW w:w="3125" w:type="pct"/>
            <w:shd w:val="clear" w:color="auto" w:fill="auto"/>
            <w:tcMar>
              <w:top w:w="15" w:type="dxa"/>
              <w:left w:w="15" w:type="dxa"/>
              <w:bottom w:w="0" w:type="dxa"/>
              <w:right w:w="15" w:type="dxa"/>
            </w:tcMar>
            <w:vAlign w:val="center"/>
            <w:hideMark/>
          </w:tcPr>
          <w:p w14:paraId="22D21463"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1.3.2. Vận dụng được kiến thức ngữ văn và các chiến lược dạy học ngữ văn để phát triển phẩm chất, năng lực ngôn ngữ cho học sinh tiểu học</w:t>
            </w:r>
          </w:p>
        </w:tc>
        <w:tc>
          <w:tcPr>
            <w:tcW w:w="979" w:type="pct"/>
            <w:shd w:val="clear" w:color="auto" w:fill="auto"/>
            <w:noWrap/>
            <w:tcMar>
              <w:top w:w="15" w:type="dxa"/>
              <w:left w:w="15" w:type="dxa"/>
              <w:bottom w:w="0" w:type="dxa"/>
              <w:right w:w="15" w:type="dxa"/>
            </w:tcMar>
            <w:vAlign w:val="center"/>
            <w:hideMark/>
          </w:tcPr>
          <w:p w14:paraId="5D0E648A" w14:textId="3B576562"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2.99</w:t>
            </w:r>
          </w:p>
        </w:tc>
        <w:tc>
          <w:tcPr>
            <w:tcW w:w="896" w:type="pct"/>
            <w:vAlign w:val="center"/>
          </w:tcPr>
          <w:p w14:paraId="68B8811B" w14:textId="053AA860"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4.36</w:t>
            </w:r>
          </w:p>
        </w:tc>
      </w:tr>
      <w:tr w:rsidR="00B1652D" w:rsidRPr="00EE1C1C" w14:paraId="5E887AE8" w14:textId="59440ABF" w:rsidTr="00E6430D">
        <w:trPr>
          <w:trHeight w:val="510"/>
        </w:trPr>
        <w:tc>
          <w:tcPr>
            <w:tcW w:w="3125" w:type="pct"/>
            <w:shd w:val="clear" w:color="auto" w:fill="auto"/>
            <w:tcMar>
              <w:top w:w="15" w:type="dxa"/>
              <w:left w:w="15" w:type="dxa"/>
              <w:bottom w:w="0" w:type="dxa"/>
              <w:right w:w="15" w:type="dxa"/>
            </w:tcMar>
            <w:vAlign w:val="center"/>
            <w:hideMark/>
          </w:tcPr>
          <w:p w14:paraId="3BCCF9AA"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1.3.3. Vận dụng được kiến thức khoa học tự nhiên – xã hội và các chiến lược dạy học tự nhiên-xã hội để phát triển phẩm chất, năng lực tìm hiểu về tự nhiên và xã hội cho học sinh tiểu học</w:t>
            </w:r>
          </w:p>
        </w:tc>
        <w:tc>
          <w:tcPr>
            <w:tcW w:w="979" w:type="pct"/>
            <w:shd w:val="clear" w:color="auto" w:fill="auto"/>
            <w:noWrap/>
            <w:tcMar>
              <w:top w:w="15" w:type="dxa"/>
              <w:left w:w="15" w:type="dxa"/>
              <w:bottom w:w="0" w:type="dxa"/>
              <w:right w:w="15" w:type="dxa"/>
            </w:tcMar>
            <w:vAlign w:val="center"/>
            <w:hideMark/>
          </w:tcPr>
          <w:p w14:paraId="78A1495D" w14:textId="7F371A2A"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3.14</w:t>
            </w:r>
          </w:p>
        </w:tc>
        <w:tc>
          <w:tcPr>
            <w:tcW w:w="896" w:type="pct"/>
            <w:vAlign w:val="center"/>
          </w:tcPr>
          <w:p w14:paraId="25ED579A" w14:textId="365A1A9B"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4.22</w:t>
            </w:r>
          </w:p>
        </w:tc>
      </w:tr>
      <w:tr w:rsidR="00B1652D" w:rsidRPr="00EE1C1C" w14:paraId="5ABBB664" w14:textId="6A6E6048" w:rsidTr="00E6430D">
        <w:trPr>
          <w:trHeight w:val="510"/>
        </w:trPr>
        <w:tc>
          <w:tcPr>
            <w:tcW w:w="3125" w:type="pct"/>
            <w:shd w:val="clear" w:color="auto" w:fill="auto"/>
            <w:tcMar>
              <w:top w:w="15" w:type="dxa"/>
              <w:left w:w="15" w:type="dxa"/>
              <w:bottom w:w="0" w:type="dxa"/>
              <w:right w:w="15" w:type="dxa"/>
            </w:tcMar>
            <w:vAlign w:val="center"/>
            <w:hideMark/>
          </w:tcPr>
          <w:p w14:paraId="34DFF584" w14:textId="77777777" w:rsidR="00B1652D" w:rsidRPr="00EE1C1C" w:rsidRDefault="00B1652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1.3.4. Vận dụng được kiến thức thuộc lĩnh vực nghệ thuật, công nghệ và các chiến lược dạy học tương ứng để phát triển các phẩm chất, năng lực cho học sinh tiểu học</w:t>
            </w:r>
          </w:p>
        </w:tc>
        <w:tc>
          <w:tcPr>
            <w:tcW w:w="979" w:type="pct"/>
            <w:shd w:val="clear" w:color="auto" w:fill="auto"/>
            <w:noWrap/>
            <w:tcMar>
              <w:top w:w="15" w:type="dxa"/>
              <w:left w:w="15" w:type="dxa"/>
              <w:bottom w:w="0" w:type="dxa"/>
              <w:right w:w="15" w:type="dxa"/>
            </w:tcMar>
            <w:vAlign w:val="center"/>
            <w:hideMark/>
          </w:tcPr>
          <w:p w14:paraId="35D8D6F8" w14:textId="434B19F7"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3.21</w:t>
            </w:r>
          </w:p>
        </w:tc>
        <w:tc>
          <w:tcPr>
            <w:tcW w:w="896" w:type="pct"/>
            <w:vAlign w:val="center"/>
          </w:tcPr>
          <w:p w14:paraId="33009AF7" w14:textId="39BB7AD6" w:rsidR="00B1652D" w:rsidRPr="00EE1C1C" w:rsidRDefault="00B1652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r>
    </w:tbl>
    <w:p w14:paraId="5069F2F3" w14:textId="7E2C383C" w:rsidR="001416CF" w:rsidRPr="00EE1C1C" w:rsidRDefault="001416CF" w:rsidP="000033CD">
      <w:pPr>
        <w:widowControl w:val="0"/>
        <w:spacing w:after="0" w:line="312" w:lineRule="auto"/>
        <w:rPr>
          <w:b/>
          <w:bCs/>
          <w:i/>
          <w:sz w:val="26"/>
          <w:szCs w:val="26"/>
        </w:rPr>
      </w:pPr>
    </w:p>
    <w:p w14:paraId="16A0034E" w14:textId="77777777" w:rsidR="006672A2" w:rsidRPr="00EE1C1C" w:rsidRDefault="00544E13" w:rsidP="000033CD">
      <w:pPr>
        <w:keepNext/>
        <w:widowControl w:val="0"/>
        <w:spacing w:after="0" w:line="312" w:lineRule="auto"/>
        <w:jc w:val="center"/>
        <w:rPr>
          <w:sz w:val="26"/>
          <w:szCs w:val="26"/>
        </w:rPr>
      </w:pPr>
      <w:r w:rsidRPr="00EE1C1C">
        <w:rPr>
          <w:noProof/>
          <w:sz w:val="26"/>
          <w:szCs w:val="26"/>
        </w:rPr>
        <w:drawing>
          <wp:inline distT="0" distB="0" distL="0" distR="0" wp14:anchorId="6DAF1FE1" wp14:editId="09447644">
            <wp:extent cx="5695950" cy="3362325"/>
            <wp:effectExtent l="0" t="0" r="0" b="9525"/>
            <wp:docPr id="5" name="Biểu đồ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01766464" w14:textId="45646DB6" w:rsidR="00544E13" w:rsidRPr="00EE1C1C" w:rsidRDefault="006672A2" w:rsidP="000033CD">
      <w:pPr>
        <w:pStyle w:val="Caption"/>
      </w:pPr>
      <w:bookmarkStart w:id="87" w:name="_Toc74434171"/>
      <w:r w:rsidRPr="00EE1C1C">
        <w:t xml:space="preserve">Hình </w:t>
      </w:r>
      <w:fldSimple w:instr=" SEQ Hình \* ARABIC ">
        <w:r w:rsidR="00FF2A32">
          <w:rPr>
            <w:noProof/>
          </w:rPr>
          <w:t>4</w:t>
        </w:r>
      </w:fldSimple>
      <w:r w:rsidRPr="00EE1C1C">
        <w:t xml:space="preserve">. So sánh mức độ hiện đạt được và mức độ cần đạt được </w:t>
      </w:r>
      <w:r w:rsidR="002859A9" w:rsidRPr="00EE1C1C">
        <w:t xml:space="preserve">của </w:t>
      </w:r>
      <w:r w:rsidR="00320187" w:rsidRPr="00EE1C1C">
        <w:t xml:space="preserve">nhóm </w:t>
      </w:r>
      <w:r w:rsidR="00BB1649" w:rsidRPr="00EE1C1C">
        <w:t>CĐR về kiến thức và lập luận sư phạm ngành GDTH</w:t>
      </w:r>
      <w:r w:rsidR="00320187" w:rsidRPr="00EE1C1C">
        <w:t xml:space="preserve"> </w:t>
      </w:r>
      <w:r w:rsidRPr="00EE1C1C">
        <w:t>theo kết quả khảo sát trung bình của các đối tượng</w:t>
      </w:r>
      <w:bookmarkEnd w:id="87"/>
    </w:p>
    <w:p w14:paraId="59F1EE39" w14:textId="77777777" w:rsidR="006672A2" w:rsidRPr="00EE1C1C" w:rsidRDefault="006672A2" w:rsidP="000033CD">
      <w:pPr>
        <w:spacing w:after="0" w:line="312" w:lineRule="auto"/>
        <w:rPr>
          <w:sz w:val="26"/>
          <w:szCs w:val="26"/>
          <w:lang w:eastAsia="en-US"/>
        </w:rPr>
      </w:pPr>
    </w:p>
    <w:p w14:paraId="683E3456" w14:textId="278E80DE" w:rsidR="00B36F38" w:rsidRPr="00EE1C1C" w:rsidRDefault="00B36F38" w:rsidP="000033CD">
      <w:pPr>
        <w:spacing w:after="0" w:line="312" w:lineRule="auto"/>
        <w:rPr>
          <w:b/>
          <w:bCs/>
          <w:sz w:val="26"/>
          <w:szCs w:val="26"/>
          <w:lang w:eastAsia="en-US"/>
        </w:rPr>
      </w:pPr>
      <w:r w:rsidRPr="00EE1C1C">
        <w:rPr>
          <w:b/>
          <w:bCs/>
          <w:sz w:val="26"/>
          <w:szCs w:val="26"/>
          <w:lang w:eastAsia="en-US"/>
        </w:rPr>
        <w:lastRenderedPageBreak/>
        <w:t>Nhận xét:</w:t>
      </w:r>
    </w:p>
    <w:p w14:paraId="76B98958" w14:textId="45BD1682" w:rsidR="00086A1B" w:rsidRPr="00EE1C1C" w:rsidRDefault="00086A1B" w:rsidP="000033CD">
      <w:pPr>
        <w:pStyle w:val="ListParagraph"/>
      </w:pPr>
      <w:r w:rsidRPr="00EE1C1C">
        <w:t xml:space="preserve">Kết quả đánh giá về mức độ hiện đạt được của </w:t>
      </w:r>
      <w:r w:rsidR="00320187" w:rsidRPr="00EE1C1C">
        <w:t xml:space="preserve">nhóm </w:t>
      </w:r>
      <w:r w:rsidR="00BB1649" w:rsidRPr="00EE1C1C">
        <w:t>CĐR về kiến thức và lập luận sư phạm ngành GDTH</w:t>
      </w:r>
      <w:r w:rsidR="00320187" w:rsidRPr="00EE1C1C">
        <w:t xml:space="preserve"> </w:t>
      </w:r>
      <w:r w:rsidRPr="00EE1C1C">
        <w:t xml:space="preserve">trên 4 đối tượng nằm ở mức trung bình từ </w:t>
      </w:r>
      <w:r w:rsidRPr="00EE1C1C">
        <w:rPr>
          <w:b/>
          <w:bCs/>
        </w:rPr>
        <w:t>2.8</w:t>
      </w:r>
      <w:r w:rsidRPr="00EE1C1C">
        <w:t xml:space="preserve"> đến </w:t>
      </w:r>
      <w:r w:rsidRPr="00EE1C1C">
        <w:rPr>
          <w:b/>
          <w:bCs/>
        </w:rPr>
        <w:t>3.2</w:t>
      </w:r>
      <w:r w:rsidRPr="00EE1C1C">
        <w:t xml:space="preserve">, tương đương với mức độ </w:t>
      </w:r>
      <w:r w:rsidRPr="00EE1C1C">
        <w:rPr>
          <w:i/>
          <w:iCs w:val="0"/>
        </w:rPr>
        <w:t>(c) Phân tích</w:t>
      </w:r>
      <w:r w:rsidRPr="00EE1C1C">
        <w:t>.  Các giá trị của nhóm đối tượng sinh viên tự đánh giá cho thấy kết quả thấp hơn so với mức độ đánh giá trung bình của 3 nhóm đối tượng còn lại</w:t>
      </w:r>
      <w:r w:rsidR="00434451" w:rsidRPr="00EE1C1C">
        <w:t xml:space="preserve"> (</w:t>
      </w:r>
      <w:r w:rsidR="00434451" w:rsidRPr="00EE1C1C">
        <w:rPr>
          <w:i/>
          <w:iCs w:val="0"/>
        </w:rPr>
        <w:t xml:space="preserve">Bảng </w:t>
      </w:r>
      <w:r w:rsidR="00C966B2" w:rsidRPr="00EE1C1C">
        <w:rPr>
          <w:i/>
          <w:iCs w:val="0"/>
        </w:rPr>
        <w:t>8</w:t>
      </w:r>
      <w:r w:rsidR="00434451" w:rsidRPr="00EE1C1C">
        <w:t>)</w:t>
      </w:r>
      <w:r w:rsidRPr="00EE1C1C">
        <w:t>.</w:t>
      </w:r>
    </w:p>
    <w:p w14:paraId="50E26D37" w14:textId="69C720B2" w:rsidR="00086A1B" w:rsidRPr="00EE1C1C" w:rsidRDefault="00434451" w:rsidP="000033CD">
      <w:pPr>
        <w:pStyle w:val="ListParagraph"/>
      </w:pPr>
      <w:r w:rsidRPr="00EE1C1C">
        <w:t xml:space="preserve">So sánh mức độ cần đạt được với mức độ hiện đạt được của sinh viên ở các </w:t>
      </w:r>
      <w:r w:rsidR="00BB1649" w:rsidRPr="00EE1C1C">
        <w:t>CĐR về kiến thức và lập luận sư phạm ngành GDTH</w:t>
      </w:r>
      <w:r w:rsidRPr="00EE1C1C">
        <w:t xml:space="preserve"> cho thấy sự chênh lệch đáng kể (</w:t>
      </w:r>
      <w:r w:rsidRPr="00EE1C1C">
        <w:rPr>
          <w:i/>
          <w:iCs w:val="0"/>
        </w:rPr>
        <w:t xml:space="preserve">Bảng </w:t>
      </w:r>
      <w:r w:rsidR="00C33E6D" w:rsidRPr="00EE1C1C">
        <w:rPr>
          <w:i/>
          <w:iCs w:val="0"/>
        </w:rPr>
        <w:t>10</w:t>
      </w:r>
      <w:r w:rsidRPr="00EE1C1C">
        <w:rPr>
          <w:i/>
          <w:iCs w:val="0"/>
        </w:rPr>
        <w:t xml:space="preserve"> và Hình 4</w:t>
      </w:r>
      <w:r w:rsidRPr="00EE1C1C">
        <w:t xml:space="preserve">). Đặc biệt ở các nhóm CĐR </w:t>
      </w:r>
      <w:r w:rsidRPr="00EE1C1C">
        <w:rPr>
          <w:b/>
          <w:bCs/>
        </w:rPr>
        <w:t>1.2</w:t>
      </w:r>
      <w:r w:rsidRPr="00EE1C1C">
        <w:t xml:space="preserve"> và </w:t>
      </w:r>
      <w:r w:rsidRPr="00EE1C1C">
        <w:rPr>
          <w:b/>
          <w:bCs/>
        </w:rPr>
        <w:t>1.3</w:t>
      </w:r>
      <w:r w:rsidRPr="00EE1C1C">
        <w:t xml:space="preserve"> thì các ý kiến trả lời đánh giá mức độ sinh viên cần đạt phải từ mức </w:t>
      </w:r>
      <w:r w:rsidRPr="00EE1C1C">
        <w:rPr>
          <w:i/>
          <w:iCs w:val="0"/>
        </w:rPr>
        <w:t>(d) Đánh giá</w:t>
      </w:r>
      <w:r w:rsidRPr="00EE1C1C">
        <w:t xml:space="preserve"> trở lên, trong khi mức độ hiện có của sinh viên đang ở mức </w:t>
      </w:r>
      <w:r w:rsidRPr="00EE1C1C">
        <w:rPr>
          <w:i/>
          <w:iCs w:val="0"/>
        </w:rPr>
        <w:t>(c) Phân tích</w:t>
      </w:r>
      <w:r w:rsidRPr="00EE1C1C">
        <w:t>.</w:t>
      </w:r>
      <w:r w:rsidR="00F355ED" w:rsidRPr="00EE1C1C">
        <w:t xml:space="preserve"> </w:t>
      </w:r>
    </w:p>
    <w:p w14:paraId="34085602" w14:textId="405873A6" w:rsidR="00F355ED" w:rsidRPr="00EE1C1C" w:rsidRDefault="00F355ED" w:rsidP="000033CD">
      <w:pPr>
        <w:pStyle w:val="ListParagraph"/>
      </w:pPr>
      <w:r w:rsidRPr="00EE1C1C">
        <w:t xml:space="preserve">Các CĐR </w:t>
      </w:r>
      <w:r w:rsidRPr="00EE1C1C">
        <w:rPr>
          <w:b/>
          <w:bCs/>
        </w:rPr>
        <w:t>1.1.1, 1.1.2</w:t>
      </w:r>
      <w:r w:rsidRPr="00EE1C1C">
        <w:t xml:space="preserve"> và </w:t>
      </w:r>
      <w:r w:rsidRPr="00EE1C1C">
        <w:rPr>
          <w:b/>
          <w:bCs/>
        </w:rPr>
        <w:t>1.1.3</w:t>
      </w:r>
      <w:r w:rsidRPr="00EE1C1C">
        <w:t xml:space="preserve"> có xu hướng thấp hơn về các mức độ đánh giá so với các </w:t>
      </w:r>
      <w:r w:rsidR="00DA4F63" w:rsidRPr="00EE1C1C">
        <w:t>CĐR</w:t>
      </w:r>
      <w:r w:rsidRPr="00EE1C1C">
        <w:t xml:space="preserve"> còn lại</w:t>
      </w:r>
      <w:r w:rsidR="00320187" w:rsidRPr="00EE1C1C">
        <w:t xml:space="preserve"> trong nhóm </w:t>
      </w:r>
      <w:r w:rsidR="00BB1649" w:rsidRPr="00EE1C1C">
        <w:t>CĐR về kiến thức và lập luận sư phạm ngành GDTH</w:t>
      </w:r>
      <w:r w:rsidR="00DA4F63" w:rsidRPr="00EE1C1C">
        <w:t xml:space="preserve">. </w:t>
      </w:r>
    </w:p>
    <w:p w14:paraId="3CE22592" w14:textId="3CDF63E4" w:rsidR="00086A1B" w:rsidRPr="00EE1C1C" w:rsidRDefault="00544F4E" w:rsidP="000033CD">
      <w:pPr>
        <w:pStyle w:val="Heading3"/>
        <w:numPr>
          <w:ilvl w:val="0"/>
          <w:numId w:val="0"/>
        </w:numPr>
        <w:rPr>
          <w:lang w:eastAsia="en-US"/>
        </w:rPr>
      </w:pPr>
      <w:bookmarkStart w:id="88" w:name="_Toc74421181"/>
      <w:r w:rsidRPr="00EE1C1C">
        <w:rPr>
          <w:lang w:eastAsia="en-US"/>
        </w:rPr>
        <w:t xml:space="preserve">2.2.3. </w:t>
      </w:r>
      <w:bookmarkStart w:id="89" w:name="_Hlk74411931"/>
      <w:r w:rsidR="00A142B7" w:rsidRPr="00EE1C1C">
        <w:rPr>
          <w:lang w:eastAsia="en-US"/>
        </w:rPr>
        <w:t xml:space="preserve">Nhóm </w:t>
      </w:r>
      <w:r w:rsidR="003E5164" w:rsidRPr="00EE1C1C">
        <w:rPr>
          <w:lang w:eastAsia="en-US"/>
        </w:rPr>
        <w:t>C</w:t>
      </w:r>
      <w:r w:rsidR="00AF6D3D" w:rsidRPr="00EE1C1C">
        <w:rPr>
          <w:lang w:eastAsia="en-US"/>
        </w:rPr>
        <w:t>huẩn đầu ra về kỹ năng, phẩm chất cá nhân và nghề nghiệp</w:t>
      </w:r>
      <w:bookmarkEnd w:id="88"/>
      <w:bookmarkEnd w:id="89"/>
    </w:p>
    <w:p w14:paraId="6107F85E" w14:textId="286BE19F" w:rsidR="005B7693" w:rsidRPr="00EE1C1C" w:rsidRDefault="005B7693" w:rsidP="000033CD">
      <w:pPr>
        <w:pStyle w:val="Heading4"/>
        <w:rPr>
          <w:lang w:eastAsia="en-US"/>
        </w:rPr>
      </w:pPr>
      <w:r w:rsidRPr="00EE1C1C">
        <w:rPr>
          <w:lang w:eastAsia="en-US"/>
        </w:rPr>
        <w:t>2.2.3.1. Mức độ cần thiết của Nhóm CĐR về kỹ năng, phẩm chất cá nhân và nghề nghiệp</w:t>
      </w:r>
    </w:p>
    <w:p w14:paraId="648AE5A5" w14:textId="265607A6" w:rsidR="00AF6D3D" w:rsidRPr="00EE1C1C" w:rsidRDefault="00AF6D3D" w:rsidP="000033CD">
      <w:pPr>
        <w:pStyle w:val="Caption"/>
      </w:pPr>
      <w:bookmarkStart w:id="90" w:name="_Toc74434154"/>
      <w:r w:rsidRPr="00EE1C1C">
        <w:t xml:space="preserve">Bảng </w:t>
      </w:r>
      <w:fldSimple w:instr=" SEQ Bảng \* ARABIC ">
        <w:r w:rsidR="00FF2A32">
          <w:rPr>
            <w:noProof/>
          </w:rPr>
          <w:t>11</w:t>
        </w:r>
      </w:fldSimple>
      <w:r w:rsidR="009156B3" w:rsidRPr="00EE1C1C">
        <w:t>. Kết quả khảo sát về mức độ cần thiết của nhóm CĐR về kỹ năng, phẩm chất cá nhân và nghề nghiệp</w:t>
      </w:r>
      <w:bookmarkEnd w:id="90"/>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615"/>
        <w:gridCol w:w="848"/>
        <w:gridCol w:w="897"/>
        <w:gridCol w:w="761"/>
        <w:gridCol w:w="825"/>
        <w:gridCol w:w="676"/>
        <w:gridCol w:w="677"/>
        <w:gridCol w:w="756"/>
      </w:tblGrid>
      <w:tr w:rsidR="00F95E6B" w:rsidRPr="00EE1C1C" w14:paraId="5B47B305" w14:textId="77777777" w:rsidTr="00F80615">
        <w:trPr>
          <w:divId w:val="1558205310"/>
          <w:trHeight w:val="567"/>
          <w:tblHeader/>
        </w:trPr>
        <w:tc>
          <w:tcPr>
            <w:tcW w:w="2006" w:type="pct"/>
            <w:vMerge w:val="restart"/>
            <w:shd w:val="clear" w:color="auto" w:fill="FBE4D5" w:themeFill="accent2" w:themeFillTint="33"/>
            <w:tcMar>
              <w:top w:w="15" w:type="dxa"/>
              <w:left w:w="15" w:type="dxa"/>
              <w:bottom w:w="0" w:type="dxa"/>
              <w:right w:w="15" w:type="dxa"/>
            </w:tcMar>
            <w:vAlign w:val="center"/>
            <w:hideMark/>
          </w:tcPr>
          <w:p w14:paraId="7B507712" w14:textId="5F6BBBE6" w:rsidR="00797615" w:rsidRPr="00EE1C1C" w:rsidRDefault="005943D1" w:rsidP="000033CD">
            <w:pPr>
              <w:spacing w:after="0" w:line="312" w:lineRule="auto"/>
              <w:rPr>
                <w:rFonts w:eastAsia="Times New Roman"/>
                <w:b/>
                <w:bCs/>
                <w:color w:val="000000"/>
                <w:sz w:val="26"/>
                <w:szCs w:val="26"/>
                <w:lang w:val="vi-VN" w:eastAsia="vi-VN"/>
              </w:rPr>
            </w:pPr>
            <w:r w:rsidRPr="00EE1C1C">
              <w:rPr>
                <w:b/>
                <w:bCs/>
                <w:sz w:val="26"/>
                <w:szCs w:val="26"/>
                <w:lang w:eastAsia="en-US"/>
              </w:rPr>
              <w:t xml:space="preserve">CĐR </w:t>
            </w:r>
            <w:r w:rsidR="00797615" w:rsidRPr="00EE1C1C">
              <w:rPr>
                <w:b/>
                <w:bCs/>
                <w:sz w:val="26"/>
                <w:szCs w:val="26"/>
                <w:lang w:eastAsia="en-US"/>
              </w:rPr>
              <w:t>NHÓM II. KỸ NĂNG, PHẨM CHẤT CÁ NHÂN VÀ NGHỀ NGHIỆP</w:t>
            </w:r>
          </w:p>
        </w:tc>
        <w:tc>
          <w:tcPr>
            <w:tcW w:w="2994" w:type="pct"/>
            <w:gridSpan w:val="7"/>
            <w:shd w:val="clear" w:color="auto" w:fill="FBE4D5" w:themeFill="accent2" w:themeFillTint="33"/>
            <w:tcMar>
              <w:top w:w="15" w:type="dxa"/>
              <w:left w:w="15" w:type="dxa"/>
              <w:bottom w:w="0" w:type="dxa"/>
              <w:right w:w="15" w:type="dxa"/>
            </w:tcMar>
            <w:vAlign w:val="center"/>
            <w:hideMark/>
          </w:tcPr>
          <w:p w14:paraId="47EC9CC9" w14:textId="5ED52BA2" w:rsidR="00797615" w:rsidRPr="00EE1C1C" w:rsidRDefault="00797615"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MỨC ĐỘ CẦN THIẾT</w:t>
            </w:r>
          </w:p>
        </w:tc>
      </w:tr>
      <w:tr w:rsidR="00F95E6B" w:rsidRPr="00EE1C1C" w14:paraId="660B733B" w14:textId="77777777" w:rsidTr="00F80615">
        <w:trPr>
          <w:divId w:val="1558205310"/>
          <w:trHeight w:val="567"/>
          <w:tblHeader/>
        </w:trPr>
        <w:tc>
          <w:tcPr>
            <w:tcW w:w="2006" w:type="pct"/>
            <w:vMerge/>
            <w:shd w:val="clear" w:color="auto" w:fill="FBE4D5" w:themeFill="accent2" w:themeFillTint="33"/>
            <w:tcMar>
              <w:top w:w="15" w:type="dxa"/>
              <w:left w:w="15" w:type="dxa"/>
              <w:bottom w:w="0" w:type="dxa"/>
              <w:right w:w="15" w:type="dxa"/>
            </w:tcMar>
            <w:vAlign w:val="center"/>
            <w:hideMark/>
          </w:tcPr>
          <w:p w14:paraId="68ABA526" w14:textId="776A417F" w:rsidR="00797615" w:rsidRPr="00EE1C1C" w:rsidRDefault="00797615" w:rsidP="000033CD">
            <w:pPr>
              <w:spacing w:after="0" w:line="312" w:lineRule="auto"/>
              <w:jc w:val="left"/>
              <w:rPr>
                <w:rFonts w:eastAsia="Times New Roman"/>
                <w:b/>
                <w:bCs/>
                <w:sz w:val="26"/>
                <w:szCs w:val="26"/>
                <w:lang w:val="vi-VN" w:eastAsia="vi-VN"/>
              </w:rPr>
            </w:pPr>
          </w:p>
        </w:tc>
        <w:tc>
          <w:tcPr>
            <w:tcW w:w="478" w:type="pct"/>
            <w:shd w:val="clear" w:color="auto" w:fill="FBE4D5" w:themeFill="accent2" w:themeFillTint="33"/>
            <w:tcMar>
              <w:top w:w="15" w:type="dxa"/>
              <w:left w:w="15" w:type="dxa"/>
              <w:bottom w:w="0" w:type="dxa"/>
              <w:right w:w="15" w:type="dxa"/>
            </w:tcMar>
            <w:vAlign w:val="center"/>
          </w:tcPr>
          <w:p w14:paraId="380A8A38" w14:textId="3C4761C8" w:rsidR="00797615" w:rsidRPr="00EE1C1C" w:rsidRDefault="00797615" w:rsidP="000033CD">
            <w:pPr>
              <w:spacing w:after="0" w:line="312" w:lineRule="auto"/>
              <w:jc w:val="center"/>
              <w:rPr>
                <w:rFonts w:eastAsia="Times New Roman"/>
                <w:b/>
                <w:bCs/>
                <w:sz w:val="26"/>
                <w:szCs w:val="26"/>
                <w:lang w:eastAsia="vi-VN"/>
              </w:rPr>
            </w:pPr>
            <w:r w:rsidRPr="00EE1C1C">
              <w:rPr>
                <w:b/>
                <w:bCs/>
                <w:sz w:val="26"/>
                <w:szCs w:val="26"/>
              </w:rPr>
              <w:t>Lãnh đạo Sở GDĐT, Phòng GDĐT, BGH trường phổ thông</w:t>
            </w:r>
          </w:p>
        </w:tc>
        <w:tc>
          <w:tcPr>
            <w:tcW w:w="478" w:type="pct"/>
            <w:shd w:val="clear" w:color="auto" w:fill="FBE4D5" w:themeFill="accent2" w:themeFillTint="33"/>
            <w:tcMar>
              <w:top w:w="15" w:type="dxa"/>
              <w:left w:w="15" w:type="dxa"/>
              <w:bottom w:w="0" w:type="dxa"/>
              <w:right w:w="15" w:type="dxa"/>
            </w:tcMar>
            <w:vAlign w:val="center"/>
          </w:tcPr>
          <w:p w14:paraId="07656B0D" w14:textId="39A216E6" w:rsidR="00797615" w:rsidRPr="00EE1C1C" w:rsidRDefault="00797615" w:rsidP="000033CD">
            <w:pPr>
              <w:spacing w:after="0" w:line="312" w:lineRule="auto"/>
              <w:jc w:val="center"/>
              <w:rPr>
                <w:rFonts w:eastAsia="Times New Roman"/>
                <w:b/>
                <w:bCs/>
                <w:sz w:val="26"/>
                <w:szCs w:val="26"/>
                <w:lang w:val="vi-VN" w:eastAsia="vi-VN"/>
              </w:rPr>
            </w:pPr>
            <w:r w:rsidRPr="00EE1C1C">
              <w:rPr>
                <w:b/>
                <w:bCs/>
                <w:sz w:val="26"/>
                <w:szCs w:val="26"/>
              </w:rPr>
              <w:t>Chuyên viên Sở GDĐT, Phòng GDĐT, Tổ trưởng chuyên môn</w:t>
            </w:r>
          </w:p>
        </w:tc>
        <w:tc>
          <w:tcPr>
            <w:tcW w:w="430" w:type="pct"/>
            <w:shd w:val="clear" w:color="auto" w:fill="FBE4D5" w:themeFill="accent2" w:themeFillTint="33"/>
            <w:tcMar>
              <w:top w:w="15" w:type="dxa"/>
              <w:left w:w="15" w:type="dxa"/>
              <w:bottom w:w="0" w:type="dxa"/>
              <w:right w:w="15" w:type="dxa"/>
            </w:tcMar>
            <w:vAlign w:val="center"/>
          </w:tcPr>
          <w:p w14:paraId="58C889FE" w14:textId="1B2E9A16" w:rsidR="00797615" w:rsidRPr="00EE1C1C" w:rsidRDefault="00797615" w:rsidP="000033CD">
            <w:pPr>
              <w:spacing w:after="0" w:line="312" w:lineRule="auto"/>
              <w:jc w:val="center"/>
              <w:rPr>
                <w:rFonts w:eastAsia="Times New Roman"/>
                <w:b/>
                <w:bCs/>
                <w:sz w:val="26"/>
                <w:szCs w:val="26"/>
                <w:lang w:val="vi-VN" w:eastAsia="vi-VN"/>
              </w:rPr>
            </w:pPr>
            <w:r w:rsidRPr="00EE1C1C">
              <w:rPr>
                <w:b/>
                <w:bCs/>
                <w:sz w:val="26"/>
                <w:szCs w:val="26"/>
              </w:rPr>
              <w:t>Giáo viên cốt cán, Giáo viên</w:t>
            </w:r>
          </w:p>
        </w:tc>
        <w:tc>
          <w:tcPr>
            <w:tcW w:w="414" w:type="pct"/>
            <w:shd w:val="clear" w:color="auto" w:fill="FBE4D5" w:themeFill="accent2" w:themeFillTint="33"/>
            <w:tcMar>
              <w:top w:w="15" w:type="dxa"/>
              <w:left w:w="15" w:type="dxa"/>
              <w:bottom w:w="0" w:type="dxa"/>
              <w:right w:w="15" w:type="dxa"/>
            </w:tcMar>
            <w:vAlign w:val="center"/>
          </w:tcPr>
          <w:p w14:paraId="2062BEED" w14:textId="74900015" w:rsidR="00797615" w:rsidRPr="00EE1C1C" w:rsidRDefault="00797615" w:rsidP="000033CD">
            <w:pPr>
              <w:spacing w:after="0" w:line="312" w:lineRule="auto"/>
              <w:jc w:val="center"/>
              <w:rPr>
                <w:rFonts w:eastAsia="Times New Roman"/>
                <w:b/>
                <w:bCs/>
                <w:sz w:val="26"/>
                <w:szCs w:val="26"/>
                <w:lang w:val="vi-VN" w:eastAsia="vi-VN"/>
              </w:rPr>
            </w:pPr>
            <w:r w:rsidRPr="00EE1C1C">
              <w:rPr>
                <w:b/>
                <w:bCs/>
                <w:sz w:val="26"/>
                <w:szCs w:val="26"/>
              </w:rPr>
              <w:t>Giảng viên, Nhà khoa học, chuyên gia</w:t>
            </w:r>
          </w:p>
        </w:tc>
        <w:tc>
          <w:tcPr>
            <w:tcW w:w="383" w:type="pct"/>
            <w:shd w:val="clear" w:color="auto" w:fill="FBE4D5" w:themeFill="accent2" w:themeFillTint="33"/>
            <w:tcMar>
              <w:top w:w="15" w:type="dxa"/>
              <w:left w:w="15" w:type="dxa"/>
              <w:bottom w:w="0" w:type="dxa"/>
              <w:right w:w="15" w:type="dxa"/>
            </w:tcMar>
            <w:vAlign w:val="center"/>
          </w:tcPr>
          <w:p w14:paraId="074341EC" w14:textId="299299D2" w:rsidR="00797615" w:rsidRPr="00EE1C1C" w:rsidRDefault="00797615" w:rsidP="000033CD">
            <w:pPr>
              <w:spacing w:after="0" w:line="312" w:lineRule="auto"/>
              <w:jc w:val="center"/>
              <w:rPr>
                <w:rFonts w:eastAsia="Times New Roman"/>
                <w:b/>
                <w:bCs/>
                <w:sz w:val="26"/>
                <w:szCs w:val="26"/>
                <w:lang w:val="vi-VN" w:eastAsia="vi-VN"/>
              </w:rPr>
            </w:pPr>
            <w:r w:rsidRPr="00EE1C1C">
              <w:rPr>
                <w:b/>
                <w:bCs/>
                <w:sz w:val="26"/>
                <w:szCs w:val="26"/>
              </w:rPr>
              <w:t>Cựu sinh viên</w:t>
            </w:r>
          </w:p>
        </w:tc>
        <w:tc>
          <w:tcPr>
            <w:tcW w:w="384" w:type="pct"/>
            <w:shd w:val="clear" w:color="auto" w:fill="FBE4D5" w:themeFill="accent2" w:themeFillTint="33"/>
            <w:tcMar>
              <w:top w:w="15" w:type="dxa"/>
              <w:left w:w="15" w:type="dxa"/>
              <w:bottom w:w="0" w:type="dxa"/>
              <w:right w:w="15" w:type="dxa"/>
            </w:tcMar>
            <w:vAlign w:val="center"/>
          </w:tcPr>
          <w:p w14:paraId="3A44BA93" w14:textId="130ADE50" w:rsidR="00797615" w:rsidRPr="00EE1C1C" w:rsidRDefault="00797615" w:rsidP="000033CD">
            <w:pPr>
              <w:spacing w:after="0" w:line="312" w:lineRule="auto"/>
              <w:jc w:val="center"/>
              <w:rPr>
                <w:rFonts w:eastAsia="Times New Roman"/>
                <w:b/>
                <w:bCs/>
                <w:sz w:val="26"/>
                <w:szCs w:val="26"/>
                <w:lang w:val="vi-VN" w:eastAsia="vi-VN"/>
              </w:rPr>
            </w:pPr>
            <w:r w:rsidRPr="00EE1C1C">
              <w:rPr>
                <w:b/>
                <w:bCs/>
                <w:sz w:val="26"/>
                <w:szCs w:val="26"/>
              </w:rPr>
              <w:t>Sinh viên</w:t>
            </w:r>
          </w:p>
        </w:tc>
        <w:tc>
          <w:tcPr>
            <w:tcW w:w="427" w:type="pct"/>
            <w:shd w:val="clear" w:color="auto" w:fill="FBE4D5" w:themeFill="accent2" w:themeFillTint="33"/>
            <w:tcMar>
              <w:top w:w="15" w:type="dxa"/>
              <w:left w:w="15" w:type="dxa"/>
              <w:bottom w:w="0" w:type="dxa"/>
              <w:right w:w="15" w:type="dxa"/>
            </w:tcMar>
            <w:vAlign w:val="center"/>
          </w:tcPr>
          <w:p w14:paraId="79B669F2" w14:textId="11CCA516" w:rsidR="00797615" w:rsidRPr="00EE1C1C" w:rsidRDefault="0079761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eastAsia="vi-VN"/>
              </w:rPr>
              <w:t>Giá trị TB</w:t>
            </w:r>
          </w:p>
        </w:tc>
      </w:tr>
      <w:tr w:rsidR="00AF6D3D" w:rsidRPr="00EE1C1C" w14:paraId="1A25675B" w14:textId="77777777" w:rsidTr="00F95E6B">
        <w:trPr>
          <w:divId w:val="1558205310"/>
          <w:trHeight w:val="567"/>
        </w:trPr>
        <w:tc>
          <w:tcPr>
            <w:tcW w:w="5000" w:type="pct"/>
            <w:gridSpan w:val="8"/>
            <w:shd w:val="clear" w:color="auto" w:fill="auto"/>
            <w:tcMar>
              <w:top w:w="15" w:type="dxa"/>
              <w:left w:w="15" w:type="dxa"/>
              <w:bottom w:w="0" w:type="dxa"/>
              <w:right w:w="15" w:type="dxa"/>
            </w:tcMar>
            <w:vAlign w:val="center"/>
            <w:hideMark/>
          </w:tcPr>
          <w:p w14:paraId="6DF99065" w14:textId="03F6AA5D" w:rsidR="00AF6D3D" w:rsidRPr="00EE1C1C" w:rsidRDefault="00AF6D3D"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2.1. Thể hiện được trách nhiệm công dân và phẩm chất chuẩn mực của một nhà giáo dục</w:t>
            </w:r>
          </w:p>
        </w:tc>
      </w:tr>
      <w:tr w:rsidR="00F95E6B" w:rsidRPr="00EE1C1C" w14:paraId="2CCB911B"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27FAE0DB"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2.1.1 Có phẩm chất chính trị, có trách nhiệm công dân và dành sự quan tâm đặc biệt đến sự phát triển của thế hệ trẻ;</w:t>
            </w:r>
          </w:p>
        </w:tc>
        <w:tc>
          <w:tcPr>
            <w:tcW w:w="478" w:type="pct"/>
            <w:shd w:val="clear" w:color="auto" w:fill="auto"/>
            <w:tcMar>
              <w:top w:w="15" w:type="dxa"/>
              <w:left w:w="15" w:type="dxa"/>
              <w:bottom w:w="0" w:type="dxa"/>
              <w:right w:w="15" w:type="dxa"/>
            </w:tcMar>
            <w:vAlign w:val="center"/>
            <w:hideMark/>
          </w:tcPr>
          <w:p w14:paraId="7BC88CBC"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4.09</w:t>
            </w:r>
          </w:p>
        </w:tc>
        <w:tc>
          <w:tcPr>
            <w:tcW w:w="478" w:type="pct"/>
            <w:shd w:val="clear" w:color="auto" w:fill="auto"/>
            <w:tcMar>
              <w:top w:w="15" w:type="dxa"/>
              <w:left w:w="15" w:type="dxa"/>
              <w:bottom w:w="0" w:type="dxa"/>
              <w:right w:w="15" w:type="dxa"/>
            </w:tcMar>
            <w:vAlign w:val="center"/>
            <w:hideMark/>
          </w:tcPr>
          <w:p w14:paraId="57CC0008"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30" w:type="pct"/>
            <w:shd w:val="clear" w:color="auto" w:fill="auto"/>
            <w:tcMar>
              <w:top w:w="15" w:type="dxa"/>
              <w:left w:w="15" w:type="dxa"/>
              <w:bottom w:w="0" w:type="dxa"/>
              <w:right w:w="15" w:type="dxa"/>
            </w:tcMar>
            <w:vAlign w:val="center"/>
            <w:hideMark/>
          </w:tcPr>
          <w:p w14:paraId="482A16EF"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414" w:type="pct"/>
            <w:shd w:val="clear" w:color="auto" w:fill="auto"/>
            <w:tcMar>
              <w:top w:w="15" w:type="dxa"/>
              <w:left w:w="15" w:type="dxa"/>
              <w:bottom w:w="0" w:type="dxa"/>
              <w:right w:w="15" w:type="dxa"/>
            </w:tcMar>
            <w:vAlign w:val="center"/>
            <w:hideMark/>
          </w:tcPr>
          <w:p w14:paraId="11BEBB79"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4.30</w:t>
            </w:r>
          </w:p>
        </w:tc>
        <w:tc>
          <w:tcPr>
            <w:tcW w:w="383" w:type="pct"/>
            <w:shd w:val="clear" w:color="auto" w:fill="auto"/>
            <w:tcMar>
              <w:top w:w="15" w:type="dxa"/>
              <w:left w:w="15" w:type="dxa"/>
              <w:bottom w:w="0" w:type="dxa"/>
              <w:right w:w="15" w:type="dxa"/>
            </w:tcMar>
            <w:vAlign w:val="center"/>
            <w:hideMark/>
          </w:tcPr>
          <w:p w14:paraId="5D2AD2F8"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4.25</w:t>
            </w:r>
          </w:p>
        </w:tc>
        <w:tc>
          <w:tcPr>
            <w:tcW w:w="384" w:type="pct"/>
            <w:shd w:val="clear" w:color="auto" w:fill="auto"/>
            <w:tcMar>
              <w:top w:w="15" w:type="dxa"/>
              <w:left w:w="15" w:type="dxa"/>
              <w:bottom w:w="0" w:type="dxa"/>
              <w:right w:w="15" w:type="dxa"/>
            </w:tcMar>
            <w:vAlign w:val="center"/>
            <w:hideMark/>
          </w:tcPr>
          <w:p w14:paraId="4EEC4EE8"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7" w:type="pct"/>
            <w:shd w:val="clear" w:color="auto" w:fill="auto"/>
            <w:noWrap/>
            <w:tcMar>
              <w:top w:w="15" w:type="dxa"/>
              <w:left w:w="15" w:type="dxa"/>
              <w:bottom w:w="0" w:type="dxa"/>
              <w:right w:w="15" w:type="dxa"/>
            </w:tcMar>
            <w:vAlign w:val="center"/>
            <w:hideMark/>
          </w:tcPr>
          <w:p w14:paraId="5A9BF9D0"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4.39</w:t>
            </w:r>
          </w:p>
        </w:tc>
      </w:tr>
      <w:tr w:rsidR="00F95E6B" w:rsidRPr="00EE1C1C" w14:paraId="15369CF2"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188A8BE8"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 xml:space="preserve">2.1.2 Thể hiện cách hành xử chuyên nghiệp, có đạo đức và phong cách chuẩn mực của một nhà giáo dục. </w:t>
            </w:r>
          </w:p>
        </w:tc>
        <w:tc>
          <w:tcPr>
            <w:tcW w:w="478" w:type="pct"/>
            <w:shd w:val="clear" w:color="auto" w:fill="auto"/>
            <w:tcMar>
              <w:top w:w="15" w:type="dxa"/>
              <w:left w:w="15" w:type="dxa"/>
              <w:bottom w:w="0" w:type="dxa"/>
              <w:right w:w="15" w:type="dxa"/>
            </w:tcMar>
            <w:vAlign w:val="center"/>
            <w:hideMark/>
          </w:tcPr>
          <w:p w14:paraId="4BFF050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478" w:type="pct"/>
            <w:shd w:val="clear" w:color="auto" w:fill="auto"/>
            <w:tcMar>
              <w:top w:w="15" w:type="dxa"/>
              <w:left w:w="15" w:type="dxa"/>
              <w:bottom w:w="0" w:type="dxa"/>
              <w:right w:w="15" w:type="dxa"/>
            </w:tcMar>
            <w:vAlign w:val="center"/>
            <w:hideMark/>
          </w:tcPr>
          <w:p w14:paraId="11719699"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4DAB1B03"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4.72</w:t>
            </w:r>
          </w:p>
        </w:tc>
        <w:tc>
          <w:tcPr>
            <w:tcW w:w="414" w:type="pct"/>
            <w:shd w:val="clear" w:color="auto" w:fill="auto"/>
            <w:tcMar>
              <w:top w:w="15" w:type="dxa"/>
              <w:left w:w="15" w:type="dxa"/>
              <w:bottom w:w="0" w:type="dxa"/>
              <w:right w:w="15" w:type="dxa"/>
            </w:tcMar>
            <w:vAlign w:val="center"/>
            <w:hideMark/>
          </w:tcPr>
          <w:p w14:paraId="38381B1B"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4.57</w:t>
            </w:r>
          </w:p>
        </w:tc>
        <w:tc>
          <w:tcPr>
            <w:tcW w:w="383" w:type="pct"/>
            <w:shd w:val="clear" w:color="auto" w:fill="auto"/>
            <w:tcMar>
              <w:top w:w="15" w:type="dxa"/>
              <w:left w:w="15" w:type="dxa"/>
              <w:bottom w:w="0" w:type="dxa"/>
              <w:right w:w="15" w:type="dxa"/>
            </w:tcMar>
            <w:vAlign w:val="center"/>
            <w:hideMark/>
          </w:tcPr>
          <w:p w14:paraId="5B74AC8E"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384" w:type="pct"/>
            <w:shd w:val="clear" w:color="auto" w:fill="auto"/>
            <w:tcMar>
              <w:top w:w="15" w:type="dxa"/>
              <w:left w:w="15" w:type="dxa"/>
              <w:bottom w:w="0" w:type="dxa"/>
              <w:right w:w="15" w:type="dxa"/>
            </w:tcMar>
            <w:vAlign w:val="center"/>
            <w:hideMark/>
          </w:tcPr>
          <w:p w14:paraId="260CA3F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4.62</w:t>
            </w:r>
          </w:p>
        </w:tc>
        <w:tc>
          <w:tcPr>
            <w:tcW w:w="427" w:type="pct"/>
            <w:shd w:val="clear" w:color="auto" w:fill="auto"/>
            <w:noWrap/>
            <w:tcMar>
              <w:top w:w="15" w:type="dxa"/>
              <w:left w:w="15" w:type="dxa"/>
              <w:bottom w:w="0" w:type="dxa"/>
              <w:right w:w="15" w:type="dxa"/>
            </w:tcMar>
            <w:vAlign w:val="center"/>
            <w:hideMark/>
          </w:tcPr>
          <w:p w14:paraId="4DFA4505"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4.55</w:t>
            </w:r>
          </w:p>
        </w:tc>
      </w:tr>
      <w:tr w:rsidR="00AF6D3D" w:rsidRPr="00EE1C1C" w14:paraId="70377B76" w14:textId="77777777" w:rsidTr="00F95E6B">
        <w:trPr>
          <w:divId w:val="1558205310"/>
          <w:trHeight w:val="567"/>
        </w:trPr>
        <w:tc>
          <w:tcPr>
            <w:tcW w:w="5000" w:type="pct"/>
            <w:gridSpan w:val="8"/>
            <w:shd w:val="clear" w:color="auto" w:fill="auto"/>
            <w:tcMar>
              <w:top w:w="15" w:type="dxa"/>
              <w:left w:w="15" w:type="dxa"/>
              <w:bottom w:w="0" w:type="dxa"/>
              <w:right w:w="15" w:type="dxa"/>
            </w:tcMar>
            <w:vAlign w:val="center"/>
            <w:hideMark/>
          </w:tcPr>
          <w:p w14:paraId="0E65BE05" w14:textId="153CD0CA" w:rsidR="00AF6D3D" w:rsidRPr="00EE1C1C" w:rsidRDefault="00AF6D3D"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2.2. Thể hiện được năng lực lập luận sư phạm và giải quyết vấn đề, năng lực khám phá tri thức, và năng lực phản biện trong thực tiễn nghề nghiệp giáo dục tiểu học</w:t>
            </w:r>
          </w:p>
        </w:tc>
      </w:tr>
      <w:tr w:rsidR="00F95E6B" w:rsidRPr="00EE1C1C" w14:paraId="12C90A5C"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1B88602C"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2.2.1. Năng lực lập luận và giải quyết vấn đề giáo dục tiểu học: Sinh viên tốt nghiệp thể hiện được khả năng đề xuất và thực hiện các giải pháp nhằm giải quyết những vấn đề nảy sinh trong thực tiễn nghề nghiệp giáo dục tiểu học</w:t>
            </w:r>
          </w:p>
        </w:tc>
        <w:tc>
          <w:tcPr>
            <w:tcW w:w="478" w:type="pct"/>
            <w:shd w:val="clear" w:color="auto" w:fill="auto"/>
            <w:tcMar>
              <w:top w:w="15" w:type="dxa"/>
              <w:left w:w="15" w:type="dxa"/>
              <w:bottom w:w="0" w:type="dxa"/>
              <w:right w:w="15" w:type="dxa"/>
            </w:tcMar>
            <w:vAlign w:val="center"/>
            <w:hideMark/>
          </w:tcPr>
          <w:p w14:paraId="3A7E27D1"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4.38</w:t>
            </w:r>
          </w:p>
        </w:tc>
        <w:tc>
          <w:tcPr>
            <w:tcW w:w="478" w:type="pct"/>
            <w:shd w:val="clear" w:color="auto" w:fill="auto"/>
            <w:tcMar>
              <w:top w:w="15" w:type="dxa"/>
              <w:left w:w="15" w:type="dxa"/>
              <w:bottom w:w="0" w:type="dxa"/>
              <w:right w:w="15" w:type="dxa"/>
            </w:tcMar>
            <w:vAlign w:val="center"/>
            <w:hideMark/>
          </w:tcPr>
          <w:p w14:paraId="14CA5186"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30A637EE"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4.52</w:t>
            </w:r>
          </w:p>
        </w:tc>
        <w:tc>
          <w:tcPr>
            <w:tcW w:w="414" w:type="pct"/>
            <w:shd w:val="clear" w:color="auto" w:fill="auto"/>
            <w:tcMar>
              <w:top w:w="15" w:type="dxa"/>
              <w:left w:w="15" w:type="dxa"/>
              <w:bottom w:w="0" w:type="dxa"/>
              <w:right w:w="15" w:type="dxa"/>
            </w:tcMar>
            <w:vAlign w:val="center"/>
            <w:hideMark/>
          </w:tcPr>
          <w:p w14:paraId="73BC6C6A"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4.55</w:t>
            </w:r>
          </w:p>
        </w:tc>
        <w:tc>
          <w:tcPr>
            <w:tcW w:w="383" w:type="pct"/>
            <w:shd w:val="clear" w:color="auto" w:fill="auto"/>
            <w:tcMar>
              <w:top w:w="15" w:type="dxa"/>
              <w:left w:w="15" w:type="dxa"/>
              <w:bottom w:w="0" w:type="dxa"/>
              <w:right w:w="15" w:type="dxa"/>
            </w:tcMar>
            <w:vAlign w:val="center"/>
            <w:hideMark/>
          </w:tcPr>
          <w:p w14:paraId="1E981F3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4CF31D08"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4.55</w:t>
            </w:r>
          </w:p>
        </w:tc>
        <w:tc>
          <w:tcPr>
            <w:tcW w:w="427" w:type="pct"/>
            <w:shd w:val="clear" w:color="auto" w:fill="auto"/>
            <w:noWrap/>
            <w:tcMar>
              <w:top w:w="15" w:type="dxa"/>
              <w:left w:w="15" w:type="dxa"/>
              <w:bottom w:w="0" w:type="dxa"/>
              <w:right w:w="15" w:type="dxa"/>
            </w:tcMar>
            <w:vAlign w:val="center"/>
            <w:hideMark/>
          </w:tcPr>
          <w:p w14:paraId="25ADACC0"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4.47</w:t>
            </w:r>
          </w:p>
        </w:tc>
      </w:tr>
      <w:tr w:rsidR="00F95E6B" w:rsidRPr="00EE1C1C" w14:paraId="026B9367"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459F1F46"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2.2.2. Năng lực khám phá tri thức: Sinh viên tốt nghiệp có thể hình thành – kiểm tra và bảo vệ giả thuyết do mình đề xuất; có khả năng tìm kiếm và sử dụng các tài liệu in, tài liệu điện tử phục vụ cho thực tiễn công việc   </w:t>
            </w:r>
          </w:p>
        </w:tc>
        <w:tc>
          <w:tcPr>
            <w:tcW w:w="478" w:type="pct"/>
            <w:shd w:val="clear" w:color="auto" w:fill="auto"/>
            <w:tcMar>
              <w:top w:w="15" w:type="dxa"/>
              <w:left w:w="15" w:type="dxa"/>
              <w:bottom w:w="0" w:type="dxa"/>
              <w:right w:w="15" w:type="dxa"/>
            </w:tcMar>
            <w:vAlign w:val="center"/>
            <w:hideMark/>
          </w:tcPr>
          <w:p w14:paraId="2C8DAEEA"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4.27</w:t>
            </w:r>
          </w:p>
        </w:tc>
        <w:tc>
          <w:tcPr>
            <w:tcW w:w="478" w:type="pct"/>
            <w:shd w:val="clear" w:color="auto" w:fill="auto"/>
            <w:tcMar>
              <w:top w:w="15" w:type="dxa"/>
              <w:left w:w="15" w:type="dxa"/>
              <w:bottom w:w="0" w:type="dxa"/>
              <w:right w:w="15" w:type="dxa"/>
            </w:tcMar>
            <w:vAlign w:val="center"/>
            <w:hideMark/>
          </w:tcPr>
          <w:p w14:paraId="527C171B"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7D8F4750"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4.53</w:t>
            </w:r>
          </w:p>
        </w:tc>
        <w:tc>
          <w:tcPr>
            <w:tcW w:w="414" w:type="pct"/>
            <w:shd w:val="clear" w:color="auto" w:fill="auto"/>
            <w:tcMar>
              <w:top w:w="15" w:type="dxa"/>
              <w:left w:w="15" w:type="dxa"/>
              <w:bottom w:w="0" w:type="dxa"/>
              <w:right w:w="15" w:type="dxa"/>
            </w:tcMar>
            <w:vAlign w:val="center"/>
            <w:hideMark/>
          </w:tcPr>
          <w:p w14:paraId="7CAFC677"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4.37</w:t>
            </w:r>
          </w:p>
        </w:tc>
        <w:tc>
          <w:tcPr>
            <w:tcW w:w="383" w:type="pct"/>
            <w:shd w:val="clear" w:color="auto" w:fill="auto"/>
            <w:tcMar>
              <w:top w:w="15" w:type="dxa"/>
              <w:left w:w="15" w:type="dxa"/>
              <w:bottom w:w="0" w:type="dxa"/>
              <w:right w:w="15" w:type="dxa"/>
            </w:tcMar>
            <w:vAlign w:val="center"/>
            <w:hideMark/>
          </w:tcPr>
          <w:p w14:paraId="7E5DAD8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6AD7F0D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7" w:type="pct"/>
            <w:shd w:val="clear" w:color="auto" w:fill="auto"/>
            <w:noWrap/>
            <w:tcMar>
              <w:top w:w="15" w:type="dxa"/>
              <w:left w:w="15" w:type="dxa"/>
              <w:bottom w:w="0" w:type="dxa"/>
              <w:right w:w="15" w:type="dxa"/>
            </w:tcMar>
            <w:vAlign w:val="center"/>
            <w:hideMark/>
          </w:tcPr>
          <w:p w14:paraId="793F09E5"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4.41</w:t>
            </w:r>
          </w:p>
        </w:tc>
      </w:tr>
      <w:tr w:rsidR="00F95E6B" w:rsidRPr="00EE1C1C" w14:paraId="3A7633B3"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7402779C"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2.2.3. Năng lực phản biện: Sinh viên tốt nghiệp có khả năng đặt câu hỏi một cách liên tục và hệ thống về công việc của mình như là một </w:t>
            </w:r>
            <w:r w:rsidRPr="00EE1C1C">
              <w:rPr>
                <w:rFonts w:eastAsia="Times New Roman"/>
                <w:sz w:val="26"/>
                <w:szCs w:val="26"/>
                <w:lang w:val="vi-VN" w:eastAsia="vi-VN"/>
              </w:rPr>
              <w:lastRenderedPageBreak/>
              <w:t>giáo viên và điều chỉnh hành động khi cần thiết</w:t>
            </w:r>
          </w:p>
        </w:tc>
        <w:tc>
          <w:tcPr>
            <w:tcW w:w="478" w:type="pct"/>
            <w:shd w:val="clear" w:color="auto" w:fill="auto"/>
            <w:tcMar>
              <w:top w:w="15" w:type="dxa"/>
              <w:left w:w="15" w:type="dxa"/>
              <w:bottom w:w="0" w:type="dxa"/>
              <w:right w:w="15" w:type="dxa"/>
            </w:tcMar>
            <w:vAlign w:val="center"/>
            <w:hideMark/>
          </w:tcPr>
          <w:p w14:paraId="0B5F0C6F"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lastRenderedPageBreak/>
              <w:t>4.27</w:t>
            </w:r>
          </w:p>
        </w:tc>
        <w:tc>
          <w:tcPr>
            <w:tcW w:w="478" w:type="pct"/>
            <w:shd w:val="clear" w:color="auto" w:fill="auto"/>
            <w:tcMar>
              <w:top w:w="15" w:type="dxa"/>
              <w:left w:w="15" w:type="dxa"/>
              <w:bottom w:w="0" w:type="dxa"/>
              <w:right w:w="15" w:type="dxa"/>
            </w:tcMar>
            <w:vAlign w:val="center"/>
            <w:hideMark/>
          </w:tcPr>
          <w:p w14:paraId="586CBBC4"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5E6C25F1"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4.63</w:t>
            </w:r>
          </w:p>
        </w:tc>
        <w:tc>
          <w:tcPr>
            <w:tcW w:w="414" w:type="pct"/>
            <w:shd w:val="clear" w:color="auto" w:fill="auto"/>
            <w:tcMar>
              <w:top w:w="15" w:type="dxa"/>
              <w:left w:w="15" w:type="dxa"/>
              <w:bottom w:w="0" w:type="dxa"/>
              <w:right w:w="15" w:type="dxa"/>
            </w:tcMar>
            <w:vAlign w:val="center"/>
            <w:hideMark/>
          </w:tcPr>
          <w:p w14:paraId="75F88349"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3" w:type="pct"/>
            <w:shd w:val="clear" w:color="auto" w:fill="auto"/>
            <w:tcMar>
              <w:top w:w="15" w:type="dxa"/>
              <w:left w:w="15" w:type="dxa"/>
              <w:bottom w:w="0" w:type="dxa"/>
              <w:right w:w="15" w:type="dxa"/>
            </w:tcMar>
            <w:vAlign w:val="center"/>
            <w:hideMark/>
          </w:tcPr>
          <w:p w14:paraId="59D1879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564AD636"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4.58</w:t>
            </w:r>
          </w:p>
        </w:tc>
        <w:tc>
          <w:tcPr>
            <w:tcW w:w="427" w:type="pct"/>
            <w:shd w:val="clear" w:color="auto" w:fill="auto"/>
            <w:noWrap/>
            <w:tcMar>
              <w:top w:w="15" w:type="dxa"/>
              <w:left w:w="15" w:type="dxa"/>
              <w:bottom w:w="0" w:type="dxa"/>
              <w:right w:w="15" w:type="dxa"/>
            </w:tcMar>
            <w:vAlign w:val="center"/>
            <w:hideMark/>
          </w:tcPr>
          <w:p w14:paraId="1008BE38"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4.47</w:t>
            </w:r>
          </w:p>
        </w:tc>
      </w:tr>
      <w:tr w:rsidR="00AF6D3D" w:rsidRPr="00EE1C1C" w14:paraId="470BA4BE" w14:textId="77777777" w:rsidTr="00F95E6B">
        <w:trPr>
          <w:divId w:val="1558205310"/>
          <w:trHeight w:val="567"/>
        </w:trPr>
        <w:tc>
          <w:tcPr>
            <w:tcW w:w="5000" w:type="pct"/>
            <w:gridSpan w:val="8"/>
            <w:shd w:val="clear" w:color="auto" w:fill="auto"/>
            <w:tcMar>
              <w:top w:w="15" w:type="dxa"/>
              <w:left w:w="15" w:type="dxa"/>
              <w:bottom w:w="0" w:type="dxa"/>
              <w:right w:w="15" w:type="dxa"/>
            </w:tcMar>
            <w:vAlign w:val="center"/>
            <w:hideMark/>
          </w:tcPr>
          <w:p w14:paraId="305BA668" w14:textId="61537256" w:rsidR="00AF6D3D" w:rsidRPr="00EE1C1C" w:rsidRDefault="00AF6D3D"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2.3. Thể hiện những phẩm chất và năng lực cá nhân gồm: Khả năng kiên trì và linh hoạt; tư duy sáng tạo; khả năng tự nhận thức và tự học; năng lực quản lí thời gian và nguồn lực</w:t>
            </w:r>
          </w:p>
        </w:tc>
      </w:tr>
      <w:tr w:rsidR="00F95E6B" w:rsidRPr="00EE1C1C" w14:paraId="0E429004"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24BBF95F"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2.3.1. Sự kiên trì và linh hoạt: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478" w:type="pct"/>
            <w:shd w:val="clear" w:color="auto" w:fill="auto"/>
            <w:tcMar>
              <w:top w:w="15" w:type="dxa"/>
              <w:left w:w="15" w:type="dxa"/>
              <w:bottom w:w="0" w:type="dxa"/>
              <w:right w:w="15" w:type="dxa"/>
            </w:tcMar>
            <w:vAlign w:val="center"/>
            <w:hideMark/>
          </w:tcPr>
          <w:p w14:paraId="5CA12463"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4.30</w:t>
            </w:r>
          </w:p>
        </w:tc>
        <w:tc>
          <w:tcPr>
            <w:tcW w:w="478" w:type="pct"/>
            <w:shd w:val="clear" w:color="auto" w:fill="auto"/>
            <w:tcMar>
              <w:top w:w="15" w:type="dxa"/>
              <w:left w:w="15" w:type="dxa"/>
              <w:bottom w:w="0" w:type="dxa"/>
              <w:right w:w="15" w:type="dxa"/>
            </w:tcMar>
            <w:vAlign w:val="center"/>
            <w:hideMark/>
          </w:tcPr>
          <w:p w14:paraId="2CFDC800"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1EEE804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4.64</w:t>
            </w:r>
          </w:p>
        </w:tc>
        <w:tc>
          <w:tcPr>
            <w:tcW w:w="414" w:type="pct"/>
            <w:shd w:val="clear" w:color="auto" w:fill="auto"/>
            <w:tcMar>
              <w:top w:w="15" w:type="dxa"/>
              <w:left w:w="15" w:type="dxa"/>
              <w:bottom w:w="0" w:type="dxa"/>
              <w:right w:w="15" w:type="dxa"/>
            </w:tcMar>
            <w:vAlign w:val="center"/>
            <w:hideMark/>
          </w:tcPr>
          <w:p w14:paraId="3EBB897E"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4.57</w:t>
            </w:r>
          </w:p>
        </w:tc>
        <w:tc>
          <w:tcPr>
            <w:tcW w:w="383" w:type="pct"/>
            <w:shd w:val="clear" w:color="auto" w:fill="auto"/>
            <w:tcMar>
              <w:top w:w="15" w:type="dxa"/>
              <w:left w:w="15" w:type="dxa"/>
              <w:bottom w:w="0" w:type="dxa"/>
              <w:right w:w="15" w:type="dxa"/>
            </w:tcMar>
            <w:vAlign w:val="center"/>
            <w:hideMark/>
          </w:tcPr>
          <w:p w14:paraId="3B9689FB"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1938288B"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7" w:type="pct"/>
            <w:shd w:val="clear" w:color="auto" w:fill="auto"/>
            <w:noWrap/>
            <w:tcMar>
              <w:top w:w="15" w:type="dxa"/>
              <w:left w:w="15" w:type="dxa"/>
              <w:bottom w:w="0" w:type="dxa"/>
              <w:right w:w="15" w:type="dxa"/>
            </w:tcMar>
            <w:vAlign w:val="center"/>
            <w:hideMark/>
          </w:tcPr>
          <w:p w14:paraId="1A78257B"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4.50</w:t>
            </w:r>
          </w:p>
        </w:tc>
      </w:tr>
      <w:tr w:rsidR="00F95E6B" w:rsidRPr="00EE1C1C" w14:paraId="66FDF3D4"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2A9BA300"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2.3.2. Tư duy sáng tạo: Sinh viên tốt nghiệp có khả năng tiếp cận thực tiễn giáo dục và dạy học của bản thân từ những quan điểm khác nhau để thích nghi với sự đổi mới của môi trường giáo dục</w:t>
            </w:r>
          </w:p>
        </w:tc>
        <w:tc>
          <w:tcPr>
            <w:tcW w:w="478" w:type="pct"/>
            <w:shd w:val="clear" w:color="auto" w:fill="auto"/>
            <w:tcMar>
              <w:top w:w="15" w:type="dxa"/>
              <w:left w:w="15" w:type="dxa"/>
              <w:bottom w:w="0" w:type="dxa"/>
              <w:right w:w="15" w:type="dxa"/>
            </w:tcMar>
            <w:vAlign w:val="center"/>
            <w:hideMark/>
          </w:tcPr>
          <w:p w14:paraId="4CB7FAE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4.27</w:t>
            </w:r>
          </w:p>
        </w:tc>
        <w:tc>
          <w:tcPr>
            <w:tcW w:w="478" w:type="pct"/>
            <w:shd w:val="clear" w:color="auto" w:fill="auto"/>
            <w:tcMar>
              <w:top w:w="15" w:type="dxa"/>
              <w:left w:w="15" w:type="dxa"/>
              <w:bottom w:w="0" w:type="dxa"/>
              <w:right w:w="15" w:type="dxa"/>
            </w:tcMar>
            <w:vAlign w:val="center"/>
            <w:hideMark/>
          </w:tcPr>
          <w:p w14:paraId="49209CAC"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032753E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4.64</w:t>
            </w:r>
          </w:p>
        </w:tc>
        <w:tc>
          <w:tcPr>
            <w:tcW w:w="414" w:type="pct"/>
            <w:shd w:val="clear" w:color="auto" w:fill="auto"/>
            <w:tcMar>
              <w:top w:w="15" w:type="dxa"/>
              <w:left w:w="15" w:type="dxa"/>
              <w:bottom w:w="0" w:type="dxa"/>
              <w:right w:w="15" w:type="dxa"/>
            </w:tcMar>
            <w:vAlign w:val="center"/>
            <w:hideMark/>
          </w:tcPr>
          <w:p w14:paraId="16CA30C4"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4.59</w:t>
            </w:r>
          </w:p>
        </w:tc>
        <w:tc>
          <w:tcPr>
            <w:tcW w:w="383" w:type="pct"/>
            <w:shd w:val="clear" w:color="auto" w:fill="auto"/>
            <w:tcMar>
              <w:top w:w="15" w:type="dxa"/>
              <w:left w:w="15" w:type="dxa"/>
              <w:bottom w:w="0" w:type="dxa"/>
              <w:right w:w="15" w:type="dxa"/>
            </w:tcMar>
            <w:vAlign w:val="center"/>
            <w:hideMark/>
          </w:tcPr>
          <w:p w14:paraId="65BD8800"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33174CB4"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4.77</w:t>
            </w:r>
          </w:p>
        </w:tc>
        <w:tc>
          <w:tcPr>
            <w:tcW w:w="427" w:type="pct"/>
            <w:shd w:val="clear" w:color="auto" w:fill="auto"/>
            <w:noWrap/>
            <w:tcMar>
              <w:top w:w="15" w:type="dxa"/>
              <w:left w:w="15" w:type="dxa"/>
              <w:bottom w:w="0" w:type="dxa"/>
              <w:right w:w="15" w:type="dxa"/>
            </w:tcMar>
            <w:vAlign w:val="center"/>
            <w:hideMark/>
          </w:tcPr>
          <w:p w14:paraId="1FE67407"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4.52</w:t>
            </w:r>
          </w:p>
        </w:tc>
      </w:tr>
      <w:tr w:rsidR="00F95E6B" w:rsidRPr="00EE1C1C" w14:paraId="5F80EC2E"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377FEA34"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2.3.3. Năng lực quản lí thời gian và nguồn lực: Sinh viên tốt nghiệp có </w:t>
            </w:r>
            <w:r w:rsidRPr="00EE1C1C">
              <w:rPr>
                <w:rFonts w:eastAsia="Times New Roman"/>
                <w:sz w:val="26"/>
                <w:szCs w:val="26"/>
                <w:lang w:val="vi-VN" w:eastAsia="vi-VN"/>
              </w:rPr>
              <w:lastRenderedPageBreak/>
              <w:t xml:space="preserve">thể xác định được tầm quan trọng, tính cấp thiết và thứ tự ưu tiên trong việc thực hiện và chấp hành các nhiệm vụ trong thực tiễn công việc </w:t>
            </w:r>
          </w:p>
        </w:tc>
        <w:tc>
          <w:tcPr>
            <w:tcW w:w="478" w:type="pct"/>
            <w:shd w:val="clear" w:color="auto" w:fill="auto"/>
            <w:tcMar>
              <w:top w:w="15" w:type="dxa"/>
              <w:left w:w="15" w:type="dxa"/>
              <w:bottom w:w="0" w:type="dxa"/>
              <w:right w:w="15" w:type="dxa"/>
            </w:tcMar>
            <w:vAlign w:val="center"/>
            <w:hideMark/>
          </w:tcPr>
          <w:p w14:paraId="174BB27C"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lastRenderedPageBreak/>
              <w:t>4.14</w:t>
            </w:r>
          </w:p>
        </w:tc>
        <w:tc>
          <w:tcPr>
            <w:tcW w:w="478" w:type="pct"/>
            <w:shd w:val="clear" w:color="auto" w:fill="auto"/>
            <w:tcMar>
              <w:top w:w="15" w:type="dxa"/>
              <w:left w:w="15" w:type="dxa"/>
              <w:bottom w:w="0" w:type="dxa"/>
              <w:right w:w="15" w:type="dxa"/>
            </w:tcMar>
            <w:vAlign w:val="center"/>
            <w:hideMark/>
          </w:tcPr>
          <w:p w14:paraId="4E0AFCA3"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30" w:type="pct"/>
            <w:shd w:val="clear" w:color="auto" w:fill="auto"/>
            <w:tcMar>
              <w:top w:w="15" w:type="dxa"/>
              <w:left w:w="15" w:type="dxa"/>
              <w:bottom w:w="0" w:type="dxa"/>
              <w:right w:w="15" w:type="dxa"/>
            </w:tcMar>
            <w:vAlign w:val="center"/>
            <w:hideMark/>
          </w:tcPr>
          <w:p w14:paraId="168ADEE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4.59</w:t>
            </w:r>
          </w:p>
        </w:tc>
        <w:tc>
          <w:tcPr>
            <w:tcW w:w="414" w:type="pct"/>
            <w:shd w:val="clear" w:color="auto" w:fill="auto"/>
            <w:tcMar>
              <w:top w:w="15" w:type="dxa"/>
              <w:left w:w="15" w:type="dxa"/>
              <w:bottom w:w="0" w:type="dxa"/>
              <w:right w:w="15" w:type="dxa"/>
            </w:tcMar>
            <w:vAlign w:val="center"/>
            <w:hideMark/>
          </w:tcPr>
          <w:p w14:paraId="6895BD5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4.43</w:t>
            </w:r>
          </w:p>
        </w:tc>
        <w:tc>
          <w:tcPr>
            <w:tcW w:w="383" w:type="pct"/>
            <w:shd w:val="clear" w:color="auto" w:fill="auto"/>
            <w:tcMar>
              <w:top w:w="15" w:type="dxa"/>
              <w:left w:w="15" w:type="dxa"/>
              <w:bottom w:w="0" w:type="dxa"/>
              <w:right w:w="15" w:type="dxa"/>
            </w:tcMar>
            <w:vAlign w:val="center"/>
            <w:hideMark/>
          </w:tcPr>
          <w:p w14:paraId="538CF397"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384" w:type="pct"/>
            <w:shd w:val="clear" w:color="auto" w:fill="auto"/>
            <w:tcMar>
              <w:top w:w="15" w:type="dxa"/>
              <w:left w:w="15" w:type="dxa"/>
              <w:bottom w:w="0" w:type="dxa"/>
              <w:right w:w="15" w:type="dxa"/>
            </w:tcMar>
            <w:vAlign w:val="center"/>
            <w:hideMark/>
          </w:tcPr>
          <w:p w14:paraId="6169CAE9"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4.73</w:t>
            </w:r>
          </w:p>
        </w:tc>
        <w:tc>
          <w:tcPr>
            <w:tcW w:w="427" w:type="pct"/>
            <w:shd w:val="clear" w:color="auto" w:fill="auto"/>
            <w:noWrap/>
            <w:tcMar>
              <w:top w:w="15" w:type="dxa"/>
              <w:left w:w="15" w:type="dxa"/>
              <w:bottom w:w="0" w:type="dxa"/>
              <w:right w:w="15" w:type="dxa"/>
            </w:tcMar>
            <w:vAlign w:val="center"/>
            <w:hideMark/>
          </w:tcPr>
          <w:p w14:paraId="329A2B6E"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4.55</w:t>
            </w:r>
          </w:p>
        </w:tc>
      </w:tr>
      <w:tr w:rsidR="00AF6D3D" w:rsidRPr="00EE1C1C" w14:paraId="4FACA80F" w14:textId="77777777" w:rsidTr="00F95E6B">
        <w:trPr>
          <w:divId w:val="1558205310"/>
          <w:trHeight w:val="567"/>
        </w:trPr>
        <w:tc>
          <w:tcPr>
            <w:tcW w:w="5000" w:type="pct"/>
            <w:gridSpan w:val="8"/>
            <w:shd w:val="clear" w:color="auto" w:fill="auto"/>
            <w:tcMar>
              <w:top w:w="15" w:type="dxa"/>
              <w:left w:w="15" w:type="dxa"/>
              <w:bottom w:w="0" w:type="dxa"/>
              <w:right w:w="15" w:type="dxa"/>
            </w:tcMar>
            <w:vAlign w:val="center"/>
            <w:hideMark/>
          </w:tcPr>
          <w:p w14:paraId="7F6B3A68" w14:textId="5054940C" w:rsidR="00AF6D3D" w:rsidRPr="00EE1C1C" w:rsidRDefault="00AF6D3D"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2.4. 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w:t>
            </w:r>
          </w:p>
        </w:tc>
      </w:tr>
      <w:tr w:rsidR="00F95E6B" w:rsidRPr="00EE1C1C" w14:paraId="76BBBE33"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2DB82017"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2.4.1. Thể hiện được năng lực tìm hiểu người học và xây dựng môi trường giáo dục: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478" w:type="pct"/>
            <w:shd w:val="clear" w:color="auto" w:fill="auto"/>
            <w:tcMar>
              <w:top w:w="15" w:type="dxa"/>
              <w:left w:w="15" w:type="dxa"/>
              <w:bottom w:w="0" w:type="dxa"/>
              <w:right w:w="15" w:type="dxa"/>
            </w:tcMar>
            <w:vAlign w:val="center"/>
            <w:hideMark/>
          </w:tcPr>
          <w:p w14:paraId="0FC9B3BA"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4.40</w:t>
            </w:r>
          </w:p>
        </w:tc>
        <w:tc>
          <w:tcPr>
            <w:tcW w:w="478" w:type="pct"/>
            <w:shd w:val="clear" w:color="auto" w:fill="auto"/>
            <w:tcMar>
              <w:top w:w="15" w:type="dxa"/>
              <w:left w:w="15" w:type="dxa"/>
              <w:bottom w:w="0" w:type="dxa"/>
              <w:right w:w="15" w:type="dxa"/>
            </w:tcMar>
            <w:vAlign w:val="center"/>
            <w:hideMark/>
          </w:tcPr>
          <w:p w14:paraId="4800AEC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30" w:type="pct"/>
            <w:shd w:val="clear" w:color="auto" w:fill="auto"/>
            <w:tcMar>
              <w:top w:w="15" w:type="dxa"/>
              <w:left w:w="15" w:type="dxa"/>
              <w:bottom w:w="0" w:type="dxa"/>
              <w:right w:w="15" w:type="dxa"/>
            </w:tcMar>
            <w:vAlign w:val="center"/>
            <w:hideMark/>
          </w:tcPr>
          <w:p w14:paraId="5D3ECC3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4.53</w:t>
            </w:r>
          </w:p>
        </w:tc>
        <w:tc>
          <w:tcPr>
            <w:tcW w:w="414" w:type="pct"/>
            <w:shd w:val="clear" w:color="auto" w:fill="auto"/>
            <w:tcMar>
              <w:top w:w="15" w:type="dxa"/>
              <w:left w:w="15" w:type="dxa"/>
              <w:bottom w:w="0" w:type="dxa"/>
              <w:right w:w="15" w:type="dxa"/>
            </w:tcMar>
            <w:vAlign w:val="center"/>
            <w:hideMark/>
          </w:tcPr>
          <w:p w14:paraId="4D2CF00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4.51</w:t>
            </w:r>
          </w:p>
        </w:tc>
        <w:tc>
          <w:tcPr>
            <w:tcW w:w="383" w:type="pct"/>
            <w:shd w:val="clear" w:color="auto" w:fill="auto"/>
            <w:tcMar>
              <w:top w:w="15" w:type="dxa"/>
              <w:left w:w="15" w:type="dxa"/>
              <w:bottom w:w="0" w:type="dxa"/>
              <w:right w:w="15" w:type="dxa"/>
            </w:tcMar>
            <w:vAlign w:val="center"/>
            <w:hideMark/>
          </w:tcPr>
          <w:p w14:paraId="50006600"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3A55EFB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7" w:type="pct"/>
            <w:shd w:val="clear" w:color="auto" w:fill="auto"/>
            <w:noWrap/>
            <w:tcMar>
              <w:top w:w="15" w:type="dxa"/>
              <w:left w:w="15" w:type="dxa"/>
              <w:bottom w:w="0" w:type="dxa"/>
              <w:right w:w="15" w:type="dxa"/>
            </w:tcMar>
            <w:vAlign w:val="center"/>
            <w:hideMark/>
          </w:tcPr>
          <w:p w14:paraId="0DD9C734"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4.51</w:t>
            </w:r>
          </w:p>
        </w:tc>
      </w:tr>
      <w:tr w:rsidR="00F95E6B" w:rsidRPr="00EE1C1C" w14:paraId="59173446"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1B7CA018"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2.4.2. Thể hiện năng lực giáo dục học sinh tiểu học: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478" w:type="pct"/>
            <w:shd w:val="clear" w:color="auto" w:fill="auto"/>
            <w:tcMar>
              <w:top w:w="15" w:type="dxa"/>
              <w:left w:w="15" w:type="dxa"/>
              <w:bottom w:w="0" w:type="dxa"/>
              <w:right w:w="15" w:type="dxa"/>
            </w:tcMar>
            <w:vAlign w:val="center"/>
            <w:hideMark/>
          </w:tcPr>
          <w:p w14:paraId="523BCC18"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4.29</w:t>
            </w:r>
          </w:p>
        </w:tc>
        <w:tc>
          <w:tcPr>
            <w:tcW w:w="478" w:type="pct"/>
            <w:shd w:val="clear" w:color="auto" w:fill="auto"/>
            <w:tcMar>
              <w:top w:w="15" w:type="dxa"/>
              <w:left w:w="15" w:type="dxa"/>
              <w:bottom w:w="0" w:type="dxa"/>
              <w:right w:w="15" w:type="dxa"/>
            </w:tcMar>
            <w:vAlign w:val="center"/>
            <w:hideMark/>
          </w:tcPr>
          <w:p w14:paraId="5B119659"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30" w:type="pct"/>
            <w:shd w:val="clear" w:color="auto" w:fill="auto"/>
            <w:tcMar>
              <w:top w:w="15" w:type="dxa"/>
              <w:left w:w="15" w:type="dxa"/>
              <w:bottom w:w="0" w:type="dxa"/>
              <w:right w:w="15" w:type="dxa"/>
            </w:tcMar>
            <w:vAlign w:val="center"/>
            <w:hideMark/>
          </w:tcPr>
          <w:p w14:paraId="4CC1C82C"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14" w:type="pct"/>
            <w:shd w:val="clear" w:color="auto" w:fill="auto"/>
            <w:tcMar>
              <w:top w:w="15" w:type="dxa"/>
              <w:left w:w="15" w:type="dxa"/>
              <w:bottom w:w="0" w:type="dxa"/>
              <w:right w:w="15" w:type="dxa"/>
            </w:tcMar>
            <w:vAlign w:val="center"/>
            <w:hideMark/>
          </w:tcPr>
          <w:p w14:paraId="412912C8"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4.73</w:t>
            </w:r>
          </w:p>
        </w:tc>
        <w:tc>
          <w:tcPr>
            <w:tcW w:w="383" w:type="pct"/>
            <w:shd w:val="clear" w:color="auto" w:fill="auto"/>
            <w:tcMar>
              <w:top w:w="15" w:type="dxa"/>
              <w:left w:w="15" w:type="dxa"/>
              <w:bottom w:w="0" w:type="dxa"/>
              <w:right w:w="15" w:type="dxa"/>
            </w:tcMar>
            <w:vAlign w:val="center"/>
            <w:hideMark/>
          </w:tcPr>
          <w:p w14:paraId="5FC2517B"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3CBCB8D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4.58</w:t>
            </w:r>
          </w:p>
        </w:tc>
        <w:tc>
          <w:tcPr>
            <w:tcW w:w="427" w:type="pct"/>
            <w:shd w:val="clear" w:color="auto" w:fill="auto"/>
            <w:noWrap/>
            <w:tcMar>
              <w:top w:w="15" w:type="dxa"/>
              <w:left w:w="15" w:type="dxa"/>
              <w:bottom w:w="0" w:type="dxa"/>
              <w:right w:w="15" w:type="dxa"/>
            </w:tcMar>
            <w:vAlign w:val="center"/>
            <w:hideMark/>
          </w:tcPr>
          <w:p w14:paraId="2F0B21AA"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4.58</w:t>
            </w:r>
          </w:p>
        </w:tc>
      </w:tr>
      <w:tr w:rsidR="00F95E6B" w:rsidRPr="00EE1C1C" w14:paraId="60BB2844"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6A3D4023"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 xml:space="preserve">2.4.3. Thể hiện năng lực dạy học các môn học ở tiểu học: Sinh viên tốt nghiệp có thể nghiên cứu, thiết kế và tổ chức thực hiện thành thạo và hiệu quả hoạt động dạy học cũng như có khả năng phát triển chương trình các môn học ở tiểu học </w:t>
            </w:r>
          </w:p>
        </w:tc>
        <w:tc>
          <w:tcPr>
            <w:tcW w:w="478" w:type="pct"/>
            <w:shd w:val="clear" w:color="auto" w:fill="auto"/>
            <w:tcMar>
              <w:top w:w="15" w:type="dxa"/>
              <w:left w:w="15" w:type="dxa"/>
              <w:bottom w:w="0" w:type="dxa"/>
              <w:right w:w="15" w:type="dxa"/>
            </w:tcMar>
            <w:vAlign w:val="center"/>
            <w:hideMark/>
          </w:tcPr>
          <w:p w14:paraId="0605E9F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78" w:type="pct"/>
            <w:shd w:val="clear" w:color="auto" w:fill="auto"/>
            <w:tcMar>
              <w:top w:w="15" w:type="dxa"/>
              <w:left w:w="15" w:type="dxa"/>
              <w:bottom w:w="0" w:type="dxa"/>
              <w:right w:w="15" w:type="dxa"/>
            </w:tcMar>
            <w:vAlign w:val="center"/>
            <w:hideMark/>
          </w:tcPr>
          <w:p w14:paraId="2BECA921"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30" w:type="pct"/>
            <w:shd w:val="clear" w:color="auto" w:fill="auto"/>
            <w:tcMar>
              <w:top w:w="15" w:type="dxa"/>
              <w:left w:w="15" w:type="dxa"/>
              <w:bottom w:w="0" w:type="dxa"/>
              <w:right w:w="15" w:type="dxa"/>
            </w:tcMar>
            <w:vAlign w:val="center"/>
            <w:hideMark/>
          </w:tcPr>
          <w:p w14:paraId="31212404"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4.72</w:t>
            </w:r>
          </w:p>
        </w:tc>
        <w:tc>
          <w:tcPr>
            <w:tcW w:w="414" w:type="pct"/>
            <w:shd w:val="clear" w:color="auto" w:fill="auto"/>
            <w:tcMar>
              <w:top w:w="15" w:type="dxa"/>
              <w:left w:w="15" w:type="dxa"/>
              <w:bottom w:w="0" w:type="dxa"/>
              <w:right w:w="15" w:type="dxa"/>
            </w:tcMar>
            <w:vAlign w:val="center"/>
            <w:hideMark/>
          </w:tcPr>
          <w:p w14:paraId="5F6F7CC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4.65</w:t>
            </w:r>
          </w:p>
        </w:tc>
        <w:tc>
          <w:tcPr>
            <w:tcW w:w="383" w:type="pct"/>
            <w:shd w:val="clear" w:color="auto" w:fill="auto"/>
            <w:tcMar>
              <w:top w:w="15" w:type="dxa"/>
              <w:left w:w="15" w:type="dxa"/>
              <w:bottom w:w="0" w:type="dxa"/>
              <w:right w:w="15" w:type="dxa"/>
            </w:tcMar>
            <w:vAlign w:val="center"/>
            <w:hideMark/>
          </w:tcPr>
          <w:p w14:paraId="5313AC06"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34BB3D12"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4.77</w:t>
            </w:r>
          </w:p>
        </w:tc>
        <w:tc>
          <w:tcPr>
            <w:tcW w:w="427" w:type="pct"/>
            <w:shd w:val="clear" w:color="auto" w:fill="auto"/>
            <w:noWrap/>
            <w:tcMar>
              <w:top w:w="15" w:type="dxa"/>
              <w:left w:w="15" w:type="dxa"/>
              <w:bottom w:w="0" w:type="dxa"/>
              <w:right w:w="15" w:type="dxa"/>
            </w:tcMar>
            <w:vAlign w:val="center"/>
            <w:hideMark/>
          </w:tcPr>
          <w:p w14:paraId="0E229BAE"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4.60</w:t>
            </w:r>
          </w:p>
        </w:tc>
      </w:tr>
      <w:tr w:rsidR="00F95E6B" w:rsidRPr="00EE1C1C" w14:paraId="4933798C"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0704B28A"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2.4.4 Thể hiện năng lực đánh giá học sinh tiểu học: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478" w:type="pct"/>
            <w:shd w:val="clear" w:color="auto" w:fill="auto"/>
            <w:tcMar>
              <w:top w:w="15" w:type="dxa"/>
              <w:left w:w="15" w:type="dxa"/>
              <w:bottom w:w="0" w:type="dxa"/>
              <w:right w:w="15" w:type="dxa"/>
            </w:tcMar>
            <w:vAlign w:val="center"/>
            <w:hideMark/>
          </w:tcPr>
          <w:p w14:paraId="34C3DA53"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4.36</w:t>
            </w:r>
          </w:p>
        </w:tc>
        <w:tc>
          <w:tcPr>
            <w:tcW w:w="478" w:type="pct"/>
            <w:shd w:val="clear" w:color="auto" w:fill="auto"/>
            <w:tcMar>
              <w:top w:w="15" w:type="dxa"/>
              <w:left w:w="15" w:type="dxa"/>
              <w:bottom w:w="0" w:type="dxa"/>
              <w:right w:w="15" w:type="dxa"/>
            </w:tcMar>
            <w:vAlign w:val="center"/>
            <w:hideMark/>
          </w:tcPr>
          <w:p w14:paraId="589B76E5"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30" w:type="pct"/>
            <w:shd w:val="clear" w:color="auto" w:fill="auto"/>
            <w:tcMar>
              <w:top w:w="15" w:type="dxa"/>
              <w:left w:w="15" w:type="dxa"/>
              <w:bottom w:w="0" w:type="dxa"/>
              <w:right w:w="15" w:type="dxa"/>
            </w:tcMar>
            <w:vAlign w:val="center"/>
            <w:hideMark/>
          </w:tcPr>
          <w:p w14:paraId="5F2D19B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14" w:type="pct"/>
            <w:shd w:val="clear" w:color="auto" w:fill="auto"/>
            <w:tcMar>
              <w:top w:w="15" w:type="dxa"/>
              <w:left w:w="15" w:type="dxa"/>
              <w:bottom w:w="0" w:type="dxa"/>
              <w:right w:w="15" w:type="dxa"/>
            </w:tcMar>
            <w:vAlign w:val="center"/>
            <w:hideMark/>
          </w:tcPr>
          <w:p w14:paraId="60414CBD"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4.62</w:t>
            </w:r>
          </w:p>
        </w:tc>
        <w:tc>
          <w:tcPr>
            <w:tcW w:w="383" w:type="pct"/>
            <w:shd w:val="clear" w:color="auto" w:fill="auto"/>
            <w:tcMar>
              <w:top w:w="15" w:type="dxa"/>
              <w:left w:w="15" w:type="dxa"/>
              <w:bottom w:w="0" w:type="dxa"/>
              <w:right w:w="15" w:type="dxa"/>
            </w:tcMar>
            <w:vAlign w:val="center"/>
            <w:hideMark/>
          </w:tcPr>
          <w:p w14:paraId="4429C9C6"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122E85FA"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27" w:type="pct"/>
            <w:shd w:val="clear" w:color="auto" w:fill="auto"/>
            <w:noWrap/>
            <w:tcMar>
              <w:top w:w="15" w:type="dxa"/>
              <w:left w:w="15" w:type="dxa"/>
              <w:bottom w:w="0" w:type="dxa"/>
              <w:right w:w="15" w:type="dxa"/>
            </w:tcMar>
            <w:vAlign w:val="center"/>
            <w:hideMark/>
          </w:tcPr>
          <w:p w14:paraId="1DD68184"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4.58</w:t>
            </w:r>
          </w:p>
        </w:tc>
      </w:tr>
      <w:tr w:rsidR="00F95E6B" w:rsidRPr="00EE1C1C" w14:paraId="719AA6AA" w14:textId="77777777" w:rsidTr="00F95E6B">
        <w:trPr>
          <w:divId w:val="1558205310"/>
          <w:trHeight w:val="567"/>
        </w:trPr>
        <w:tc>
          <w:tcPr>
            <w:tcW w:w="2006" w:type="pct"/>
            <w:shd w:val="clear" w:color="auto" w:fill="auto"/>
            <w:tcMar>
              <w:top w:w="15" w:type="dxa"/>
              <w:left w:w="15" w:type="dxa"/>
              <w:bottom w:w="0" w:type="dxa"/>
              <w:right w:w="15" w:type="dxa"/>
            </w:tcMar>
            <w:vAlign w:val="center"/>
            <w:hideMark/>
          </w:tcPr>
          <w:p w14:paraId="56CACC78" w14:textId="77777777" w:rsidR="00AF6D3D" w:rsidRPr="00EE1C1C" w:rsidRDefault="00AF6D3D" w:rsidP="00BC127A">
            <w:pPr>
              <w:spacing w:after="0" w:line="312" w:lineRule="auto"/>
              <w:rPr>
                <w:rFonts w:eastAsia="Times New Roman"/>
                <w:sz w:val="26"/>
                <w:szCs w:val="26"/>
                <w:lang w:val="vi-VN" w:eastAsia="vi-VN"/>
              </w:rPr>
            </w:pPr>
            <w:r w:rsidRPr="00EE1C1C">
              <w:rPr>
                <w:rFonts w:eastAsia="Times New Roman"/>
                <w:sz w:val="26"/>
                <w:szCs w:val="26"/>
                <w:lang w:val="vi-VN" w:eastAsia="vi-VN"/>
              </w:rPr>
              <w:t>2.4.5 Thể hiện năng lực thích ứng với sự phát triển nghề nghiệp: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478" w:type="pct"/>
            <w:shd w:val="clear" w:color="auto" w:fill="auto"/>
            <w:tcMar>
              <w:top w:w="15" w:type="dxa"/>
              <w:left w:w="15" w:type="dxa"/>
              <w:bottom w:w="0" w:type="dxa"/>
              <w:right w:w="15" w:type="dxa"/>
            </w:tcMar>
            <w:vAlign w:val="center"/>
            <w:hideMark/>
          </w:tcPr>
          <w:p w14:paraId="1DB05F60"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78" w:type="pct"/>
            <w:shd w:val="clear" w:color="auto" w:fill="auto"/>
            <w:tcMar>
              <w:top w:w="15" w:type="dxa"/>
              <w:left w:w="15" w:type="dxa"/>
              <w:bottom w:w="0" w:type="dxa"/>
              <w:right w:w="15" w:type="dxa"/>
            </w:tcMar>
            <w:vAlign w:val="center"/>
            <w:hideMark/>
          </w:tcPr>
          <w:p w14:paraId="12479B9A"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30" w:type="pct"/>
            <w:shd w:val="clear" w:color="auto" w:fill="auto"/>
            <w:tcMar>
              <w:top w:w="15" w:type="dxa"/>
              <w:left w:w="15" w:type="dxa"/>
              <w:bottom w:w="0" w:type="dxa"/>
              <w:right w:w="15" w:type="dxa"/>
            </w:tcMar>
            <w:vAlign w:val="center"/>
            <w:hideMark/>
          </w:tcPr>
          <w:p w14:paraId="60291F7C"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4.71</w:t>
            </w:r>
          </w:p>
        </w:tc>
        <w:tc>
          <w:tcPr>
            <w:tcW w:w="414" w:type="pct"/>
            <w:shd w:val="clear" w:color="auto" w:fill="auto"/>
            <w:tcMar>
              <w:top w:w="15" w:type="dxa"/>
              <w:left w:w="15" w:type="dxa"/>
              <w:bottom w:w="0" w:type="dxa"/>
              <w:right w:w="15" w:type="dxa"/>
            </w:tcMar>
            <w:vAlign w:val="center"/>
            <w:hideMark/>
          </w:tcPr>
          <w:p w14:paraId="24A9CF43"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4.59</w:t>
            </w:r>
          </w:p>
        </w:tc>
        <w:tc>
          <w:tcPr>
            <w:tcW w:w="383" w:type="pct"/>
            <w:shd w:val="clear" w:color="auto" w:fill="auto"/>
            <w:tcMar>
              <w:top w:w="15" w:type="dxa"/>
              <w:left w:w="15" w:type="dxa"/>
              <w:bottom w:w="0" w:type="dxa"/>
              <w:right w:w="15" w:type="dxa"/>
            </w:tcMar>
            <w:vAlign w:val="center"/>
            <w:hideMark/>
          </w:tcPr>
          <w:p w14:paraId="2180F071"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4" w:type="pct"/>
            <w:shd w:val="clear" w:color="auto" w:fill="auto"/>
            <w:tcMar>
              <w:top w:w="15" w:type="dxa"/>
              <w:left w:w="15" w:type="dxa"/>
              <w:bottom w:w="0" w:type="dxa"/>
              <w:right w:w="15" w:type="dxa"/>
            </w:tcMar>
            <w:vAlign w:val="center"/>
            <w:hideMark/>
          </w:tcPr>
          <w:p w14:paraId="6A94F43E" w14:textId="77777777" w:rsidR="00AF6D3D" w:rsidRPr="00EE1C1C" w:rsidRDefault="00AF6D3D"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7" w:type="pct"/>
            <w:shd w:val="clear" w:color="auto" w:fill="auto"/>
            <w:noWrap/>
            <w:tcMar>
              <w:top w:w="15" w:type="dxa"/>
              <w:left w:w="15" w:type="dxa"/>
              <w:bottom w:w="0" w:type="dxa"/>
              <w:right w:w="15" w:type="dxa"/>
            </w:tcMar>
            <w:vAlign w:val="center"/>
            <w:hideMark/>
          </w:tcPr>
          <w:p w14:paraId="6F6ADC84" w14:textId="77777777" w:rsidR="00AF6D3D" w:rsidRPr="00EE1C1C" w:rsidRDefault="00AF6D3D" w:rsidP="000033CD">
            <w:pPr>
              <w:spacing w:after="0" w:line="312" w:lineRule="auto"/>
              <w:jc w:val="center"/>
              <w:rPr>
                <w:rFonts w:eastAsia="Times New Roman"/>
                <w:b/>
                <w:bCs/>
                <w:color w:val="5B9BD5" w:themeColor="accent5"/>
                <w:sz w:val="26"/>
                <w:szCs w:val="26"/>
                <w:lang w:val="vi-VN" w:eastAsia="vi-VN"/>
              </w:rPr>
            </w:pPr>
            <w:r w:rsidRPr="00EE1C1C">
              <w:rPr>
                <w:rFonts w:eastAsia="Times New Roman"/>
                <w:b/>
                <w:bCs/>
                <w:color w:val="5B9BD5" w:themeColor="accent5"/>
                <w:sz w:val="26"/>
                <w:szCs w:val="26"/>
                <w:lang w:val="vi-VN" w:eastAsia="vi-VN"/>
              </w:rPr>
              <w:t>4.53</w:t>
            </w:r>
          </w:p>
        </w:tc>
      </w:tr>
    </w:tbl>
    <w:p w14:paraId="1229FD5E" w14:textId="77777777" w:rsidR="00727208" w:rsidRPr="00EE1C1C" w:rsidRDefault="00727208" w:rsidP="000033CD">
      <w:pPr>
        <w:spacing w:after="0" w:line="312" w:lineRule="auto"/>
        <w:rPr>
          <w:sz w:val="26"/>
          <w:szCs w:val="26"/>
          <w:lang w:eastAsia="en-US"/>
        </w:rPr>
      </w:pPr>
    </w:p>
    <w:p w14:paraId="734BDBD3" w14:textId="77777777" w:rsidR="00BC46FC" w:rsidRPr="00EE1C1C" w:rsidRDefault="007B2A3D" w:rsidP="000033CD">
      <w:pPr>
        <w:spacing w:after="0" w:line="312" w:lineRule="auto"/>
        <w:rPr>
          <w:sz w:val="26"/>
          <w:szCs w:val="26"/>
        </w:rPr>
      </w:pPr>
      <w:r w:rsidRPr="00EE1C1C">
        <w:rPr>
          <w:noProof/>
          <w:sz w:val="26"/>
          <w:szCs w:val="26"/>
        </w:rPr>
        <w:drawing>
          <wp:inline distT="0" distB="0" distL="0" distR="0" wp14:anchorId="220CF021" wp14:editId="3656E5E2">
            <wp:extent cx="5638800" cy="4098925"/>
            <wp:effectExtent l="0" t="0" r="0" b="15875"/>
            <wp:docPr id="4" name="Biểu đồ 4"/>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45138EA7" w14:textId="6BB08851" w:rsidR="007B2A3D" w:rsidRDefault="00BC46FC" w:rsidP="000033CD">
      <w:pPr>
        <w:pStyle w:val="Caption"/>
      </w:pPr>
      <w:bookmarkStart w:id="91" w:name="_Toc74434172"/>
      <w:r w:rsidRPr="00EE1C1C">
        <w:t xml:space="preserve">Hình </w:t>
      </w:r>
      <w:fldSimple w:instr=" SEQ Hình \* ARABIC ">
        <w:r w:rsidR="00FF2A32">
          <w:rPr>
            <w:noProof/>
          </w:rPr>
          <w:t>5</w:t>
        </w:r>
      </w:fldSimple>
      <w:r w:rsidRPr="00EE1C1C">
        <w:t xml:space="preserve">. Mức độ cần thiết của nhóm CĐR về kỹ năng và phẩm chất cá nhân và nghề nghiệp theo </w:t>
      </w:r>
      <w:r w:rsidR="00641376" w:rsidRPr="00EE1C1C">
        <w:t xml:space="preserve">giá trị trung bình của </w:t>
      </w:r>
      <w:r w:rsidRPr="00EE1C1C">
        <w:t xml:space="preserve">kết quả </w:t>
      </w:r>
      <w:r w:rsidR="00641376" w:rsidRPr="00EE1C1C">
        <w:t xml:space="preserve">trả lời </w:t>
      </w:r>
      <w:r w:rsidRPr="00EE1C1C">
        <w:t xml:space="preserve">khảo sát </w:t>
      </w:r>
      <w:r w:rsidR="0018399A" w:rsidRPr="00EE1C1C">
        <w:t>(sắp xếp theo thứ tự thừ thấp đến cao)</w:t>
      </w:r>
      <w:bookmarkEnd w:id="91"/>
    </w:p>
    <w:p w14:paraId="53255B66" w14:textId="77777777" w:rsidR="00BC38B0" w:rsidRPr="00BC38B0" w:rsidRDefault="00BC38B0" w:rsidP="00BC38B0">
      <w:pPr>
        <w:rPr>
          <w:lang w:eastAsia="en-US"/>
        </w:rPr>
      </w:pPr>
    </w:p>
    <w:p w14:paraId="3558EAA4" w14:textId="1A00C83F" w:rsidR="00BC46FC" w:rsidRPr="00EE1C1C" w:rsidRDefault="007847E0" w:rsidP="000033CD">
      <w:pPr>
        <w:spacing w:after="0" w:line="312" w:lineRule="auto"/>
        <w:rPr>
          <w:rFonts w:eastAsia="Calibri"/>
          <w:b/>
          <w:bCs/>
          <w:iCs/>
          <w:noProof/>
          <w:sz w:val="26"/>
          <w:szCs w:val="26"/>
          <w:u w:val="single"/>
        </w:rPr>
      </w:pPr>
      <w:r w:rsidRPr="00EE1C1C">
        <w:rPr>
          <w:rFonts w:eastAsia="Calibri"/>
          <w:b/>
          <w:bCs/>
          <w:iCs/>
          <w:noProof/>
          <w:sz w:val="26"/>
          <w:szCs w:val="26"/>
          <w:u w:val="single"/>
        </w:rPr>
        <w:t>Nhận xét:</w:t>
      </w:r>
    </w:p>
    <w:p w14:paraId="2227BC8C" w14:textId="0196BB0D" w:rsidR="00BC46FC" w:rsidRPr="00EE1C1C" w:rsidRDefault="000C1200" w:rsidP="000033CD">
      <w:pPr>
        <w:pStyle w:val="ListParagraph"/>
        <w:numPr>
          <w:ilvl w:val="0"/>
          <w:numId w:val="28"/>
        </w:numPr>
        <w:ind w:left="0" w:firstLine="360"/>
        <w:rPr>
          <w:noProof/>
        </w:rPr>
      </w:pPr>
      <w:r w:rsidRPr="00EE1C1C">
        <w:rPr>
          <w:noProof/>
        </w:rPr>
        <w:t>Các CĐR thuộc nhóm Kỹ năng, phẩm chất cá nhân và nghề nghiệp đều được đánh giá ở mức độ cần thiết đến rất cần thiết cho sinh viên ngành Giáo dục Tiểu học sau khi tốt nghiệp.</w:t>
      </w:r>
    </w:p>
    <w:p w14:paraId="63BDA92B" w14:textId="68578F2A" w:rsidR="00BC46FC" w:rsidRPr="00E71204" w:rsidRDefault="000C1200" w:rsidP="00D943AD">
      <w:pPr>
        <w:pStyle w:val="ListParagraph"/>
        <w:numPr>
          <w:ilvl w:val="0"/>
          <w:numId w:val="28"/>
        </w:numPr>
        <w:ind w:left="0" w:firstLine="360"/>
        <w:rPr>
          <w:b/>
          <w:bCs/>
          <w:noProof/>
        </w:rPr>
      </w:pPr>
      <w:r w:rsidRPr="00E71204">
        <w:rPr>
          <w:noProof/>
        </w:rPr>
        <w:t xml:space="preserve">CĐR </w:t>
      </w:r>
      <w:r w:rsidRPr="00E71204">
        <w:rPr>
          <w:b/>
          <w:bCs/>
          <w:noProof/>
        </w:rPr>
        <w:t>2.4.</w:t>
      </w:r>
      <w:r w:rsidR="000875E3" w:rsidRPr="00E71204">
        <w:rPr>
          <w:b/>
          <w:bCs/>
          <w:noProof/>
        </w:rPr>
        <w:t>3</w:t>
      </w:r>
      <w:r w:rsidRPr="00E71204">
        <w:rPr>
          <w:i/>
          <w:noProof/>
        </w:rPr>
        <w:t xml:space="preserve"> </w:t>
      </w:r>
      <w:r w:rsidR="000875E3" w:rsidRPr="00E71204">
        <w:rPr>
          <w:noProof/>
        </w:rPr>
        <w:t xml:space="preserve">có giá trị trung </w:t>
      </w:r>
      <w:r w:rsidR="00EA6A86" w:rsidRPr="00E71204">
        <w:rPr>
          <w:noProof/>
        </w:rPr>
        <w:t>bình</w:t>
      </w:r>
      <w:r w:rsidR="000875E3" w:rsidRPr="00E71204">
        <w:rPr>
          <w:noProof/>
        </w:rPr>
        <w:t xml:space="preserve"> </w:t>
      </w:r>
      <w:r w:rsidR="00EA6A86" w:rsidRPr="00E71204">
        <w:rPr>
          <w:noProof/>
        </w:rPr>
        <w:t>lớn</w:t>
      </w:r>
      <w:r w:rsidRPr="00E71204">
        <w:rPr>
          <w:noProof/>
        </w:rPr>
        <w:t xml:space="preserve"> nhất</w:t>
      </w:r>
      <w:r w:rsidR="000875E3" w:rsidRPr="00E71204">
        <w:rPr>
          <w:noProof/>
        </w:rPr>
        <w:t xml:space="preserve"> (</w:t>
      </w:r>
      <w:r w:rsidR="000875E3" w:rsidRPr="00E71204">
        <w:rPr>
          <w:i/>
          <w:noProof/>
        </w:rPr>
        <w:t>4.6</w:t>
      </w:r>
      <w:r w:rsidR="000875E3" w:rsidRPr="00E71204">
        <w:rPr>
          <w:noProof/>
        </w:rPr>
        <w:t xml:space="preserve">), trong khi CĐR </w:t>
      </w:r>
      <w:r w:rsidR="000875E3" w:rsidRPr="00E71204">
        <w:rPr>
          <w:b/>
          <w:bCs/>
          <w:noProof/>
        </w:rPr>
        <w:t>2.1.1</w:t>
      </w:r>
      <w:r w:rsidR="000875E3" w:rsidRPr="00E71204">
        <w:rPr>
          <w:noProof/>
        </w:rPr>
        <w:t xml:space="preserve"> có giá trị trung bình thấp nhất (</w:t>
      </w:r>
      <w:r w:rsidR="000875E3" w:rsidRPr="00E71204">
        <w:rPr>
          <w:i/>
          <w:noProof/>
        </w:rPr>
        <w:t>4.39</w:t>
      </w:r>
      <w:r w:rsidR="000875E3" w:rsidRPr="00E71204">
        <w:rPr>
          <w:noProof/>
        </w:rPr>
        <w:t xml:space="preserve">). </w:t>
      </w:r>
      <w:r w:rsidR="002F2C55" w:rsidRPr="00E71204">
        <w:rPr>
          <w:noProof/>
        </w:rPr>
        <w:t>Tuy nhiên, sự chênh lệch giữa các giá trị trung bình là không lớn</w:t>
      </w:r>
      <w:r w:rsidR="00222152" w:rsidRPr="00E71204">
        <w:rPr>
          <w:noProof/>
        </w:rPr>
        <w:t xml:space="preserve"> (</w:t>
      </w:r>
      <w:r w:rsidR="00222152" w:rsidRPr="00E71204">
        <w:rPr>
          <w:i/>
          <w:noProof/>
        </w:rPr>
        <w:t>Hình 5</w:t>
      </w:r>
      <w:r w:rsidR="00222152" w:rsidRPr="00E71204">
        <w:rPr>
          <w:noProof/>
        </w:rPr>
        <w:t>)</w:t>
      </w:r>
      <w:r w:rsidR="002F2C55" w:rsidRPr="00E71204">
        <w:rPr>
          <w:noProof/>
        </w:rPr>
        <w:t xml:space="preserve">. </w:t>
      </w:r>
    </w:p>
    <w:p w14:paraId="6159027C" w14:textId="77777777" w:rsidR="00BC46FC" w:rsidRDefault="00BC46FC" w:rsidP="000033CD">
      <w:pPr>
        <w:spacing w:after="0" w:line="312" w:lineRule="auto"/>
        <w:rPr>
          <w:sz w:val="26"/>
          <w:szCs w:val="26"/>
        </w:rPr>
      </w:pPr>
    </w:p>
    <w:p w14:paraId="50A92667" w14:textId="5B30271A" w:rsidR="00BC38B0" w:rsidRPr="00EE1C1C" w:rsidRDefault="00BC38B0" w:rsidP="000033CD">
      <w:pPr>
        <w:spacing w:after="0" w:line="312" w:lineRule="auto"/>
        <w:rPr>
          <w:sz w:val="26"/>
          <w:szCs w:val="26"/>
        </w:rPr>
        <w:sectPr w:rsidR="00BC38B0" w:rsidRPr="00EE1C1C" w:rsidSect="009308F8">
          <w:pgSz w:w="11900" w:h="16840" w:code="9"/>
          <w:pgMar w:top="1134" w:right="1134" w:bottom="1134" w:left="1701" w:header="734" w:footer="346" w:gutter="0"/>
          <w:cols w:space="708"/>
          <w:titlePg/>
          <w:docGrid w:linePitch="326"/>
        </w:sectPr>
      </w:pPr>
    </w:p>
    <w:p w14:paraId="0293E6BC" w14:textId="786AE4EA" w:rsidR="00BB1649" w:rsidRPr="00EE1C1C" w:rsidRDefault="00BB1649" w:rsidP="000033CD">
      <w:pPr>
        <w:pStyle w:val="Heading4"/>
      </w:pPr>
      <w:r w:rsidRPr="00EE1C1C">
        <w:lastRenderedPageBreak/>
        <w:t xml:space="preserve">2.2.3.2. </w:t>
      </w:r>
      <w:bookmarkStart w:id="92" w:name="_Hlk74422319"/>
      <w:bookmarkStart w:id="93" w:name="_Hlk74422395"/>
      <w:r w:rsidRPr="00EE1C1C">
        <w:t>Mức độ năng lực hiện đạt được và cần đạt được của sinh viên đối với nhóm CĐR về kỹ năng, phẩm chất cá nhân và nghề nghiệp</w:t>
      </w:r>
      <w:bookmarkEnd w:id="92"/>
    </w:p>
    <w:p w14:paraId="041DAB80" w14:textId="6C5B7540" w:rsidR="00905595" w:rsidRPr="00EE1C1C" w:rsidRDefault="00905595" w:rsidP="000033CD">
      <w:pPr>
        <w:spacing w:after="0" w:line="312" w:lineRule="auto"/>
        <w:rPr>
          <w:sz w:val="26"/>
          <w:szCs w:val="26"/>
          <w:lang w:eastAsia="en-US"/>
        </w:rPr>
      </w:pPr>
      <w:r w:rsidRPr="00EE1C1C">
        <w:rPr>
          <w:sz w:val="26"/>
          <w:szCs w:val="26"/>
          <w:lang w:eastAsia="en-US"/>
        </w:rPr>
        <w:t>Kết quả khảo sát được tổng hợp tại Bảng 12 và Bảng 13.</w:t>
      </w:r>
    </w:p>
    <w:p w14:paraId="446344EA" w14:textId="3B9D7C58" w:rsidR="00727208" w:rsidRPr="00EE1C1C" w:rsidRDefault="00727208" w:rsidP="000033CD">
      <w:pPr>
        <w:pStyle w:val="Caption"/>
      </w:pPr>
      <w:bookmarkStart w:id="94" w:name="_Toc74434155"/>
      <w:bookmarkEnd w:id="93"/>
      <w:r w:rsidRPr="00EE1C1C">
        <w:t xml:space="preserve">Bảng </w:t>
      </w:r>
      <w:fldSimple w:instr=" SEQ Bảng \* ARABIC ">
        <w:r w:rsidR="00FF2A32">
          <w:rPr>
            <w:noProof/>
          </w:rPr>
          <w:t>12</w:t>
        </w:r>
      </w:fldSimple>
      <w:r w:rsidR="00690E47" w:rsidRPr="00EE1C1C">
        <w:t>. Mức độ năng lực hiện đạt được của sinh viên đối với nhóm CĐR về kỹ năng, phẩm chất cá nhân và nghề nghiệp theo giá trị trung bình của kết quả khảo sát</w:t>
      </w:r>
      <w:bookmarkEnd w:id="94"/>
      <w:r w:rsidR="00690E47" w:rsidRPr="00EE1C1C">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615"/>
        <w:gridCol w:w="848"/>
        <w:gridCol w:w="897"/>
        <w:gridCol w:w="761"/>
        <w:gridCol w:w="825"/>
        <w:gridCol w:w="676"/>
        <w:gridCol w:w="677"/>
        <w:gridCol w:w="756"/>
      </w:tblGrid>
      <w:tr w:rsidR="00727208" w:rsidRPr="00EE1C1C" w14:paraId="62F8B28C" w14:textId="77777777" w:rsidTr="00F80615">
        <w:trPr>
          <w:trHeight w:val="567"/>
          <w:tblHeader/>
        </w:trPr>
        <w:tc>
          <w:tcPr>
            <w:tcW w:w="2006" w:type="pct"/>
            <w:vMerge w:val="restart"/>
            <w:shd w:val="clear" w:color="auto" w:fill="FBE4D5" w:themeFill="accent2" w:themeFillTint="33"/>
            <w:tcMar>
              <w:top w:w="15" w:type="dxa"/>
              <w:left w:w="15" w:type="dxa"/>
              <w:bottom w:w="0" w:type="dxa"/>
              <w:right w:w="15" w:type="dxa"/>
            </w:tcMar>
            <w:vAlign w:val="center"/>
            <w:hideMark/>
          </w:tcPr>
          <w:p w14:paraId="326373D4" w14:textId="769822AE" w:rsidR="00727208" w:rsidRPr="00EE1C1C" w:rsidRDefault="005943D1" w:rsidP="000033CD">
            <w:pPr>
              <w:spacing w:after="0" w:line="312" w:lineRule="auto"/>
              <w:rPr>
                <w:rFonts w:eastAsia="Times New Roman"/>
                <w:b/>
                <w:bCs/>
                <w:color w:val="000000"/>
                <w:sz w:val="26"/>
                <w:szCs w:val="26"/>
                <w:lang w:val="vi-VN" w:eastAsia="vi-VN"/>
              </w:rPr>
            </w:pPr>
            <w:r w:rsidRPr="00EE1C1C">
              <w:rPr>
                <w:b/>
                <w:bCs/>
                <w:sz w:val="26"/>
                <w:szCs w:val="26"/>
                <w:lang w:eastAsia="en-US"/>
              </w:rPr>
              <w:t>CĐR NHÓM II. KỸ NĂNG, PHẨM CHẤT CÁ NHÂN VÀ NGHỀ NGHIỆP</w:t>
            </w:r>
          </w:p>
        </w:tc>
        <w:tc>
          <w:tcPr>
            <w:tcW w:w="2994" w:type="pct"/>
            <w:gridSpan w:val="7"/>
            <w:shd w:val="clear" w:color="auto" w:fill="FBE4D5" w:themeFill="accent2" w:themeFillTint="33"/>
            <w:tcMar>
              <w:top w:w="15" w:type="dxa"/>
              <w:left w:w="15" w:type="dxa"/>
              <w:bottom w:w="0" w:type="dxa"/>
              <w:right w:w="15" w:type="dxa"/>
            </w:tcMar>
            <w:vAlign w:val="center"/>
            <w:hideMark/>
          </w:tcPr>
          <w:p w14:paraId="2C5F66D5" w14:textId="32F7CE61" w:rsidR="00727208" w:rsidRPr="00EE1C1C" w:rsidRDefault="00727208"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HIỆN ĐẠT ĐƯỢC</w:t>
            </w:r>
          </w:p>
        </w:tc>
      </w:tr>
      <w:tr w:rsidR="00727208" w:rsidRPr="00EE1C1C" w14:paraId="1D2B37E6" w14:textId="77777777" w:rsidTr="00F80615">
        <w:trPr>
          <w:trHeight w:val="567"/>
          <w:tblHeader/>
        </w:trPr>
        <w:tc>
          <w:tcPr>
            <w:tcW w:w="2006" w:type="pct"/>
            <w:vMerge/>
            <w:shd w:val="clear" w:color="auto" w:fill="FBE4D5" w:themeFill="accent2" w:themeFillTint="33"/>
            <w:tcMar>
              <w:top w:w="15" w:type="dxa"/>
              <w:left w:w="15" w:type="dxa"/>
              <w:bottom w:w="0" w:type="dxa"/>
              <w:right w:w="15" w:type="dxa"/>
            </w:tcMar>
            <w:vAlign w:val="center"/>
            <w:hideMark/>
          </w:tcPr>
          <w:p w14:paraId="79E69566" w14:textId="77777777" w:rsidR="00727208" w:rsidRPr="00EE1C1C" w:rsidRDefault="00727208" w:rsidP="000033CD">
            <w:pPr>
              <w:spacing w:after="0" w:line="312" w:lineRule="auto"/>
              <w:jc w:val="left"/>
              <w:rPr>
                <w:rFonts w:eastAsia="Times New Roman"/>
                <w:b/>
                <w:bCs/>
                <w:sz w:val="26"/>
                <w:szCs w:val="26"/>
                <w:lang w:val="vi-VN" w:eastAsia="vi-VN"/>
              </w:rPr>
            </w:pPr>
          </w:p>
        </w:tc>
        <w:tc>
          <w:tcPr>
            <w:tcW w:w="478" w:type="pct"/>
            <w:shd w:val="clear" w:color="auto" w:fill="FBE4D5" w:themeFill="accent2" w:themeFillTint="33"/>
            <w:tcMar>
              <w:top w:w="15" w:type="dxa"/>
              <w:left w:w="15" w:type="dxa"/>
              <w:bottom w:w="0" w:type="dxa"/>
              <w:right w:w="15" w:type="dxa"/>
            </w:tcMar>
            <w:vAlign w:val="center"/>
          </w:tcPr>
          <w:p w14:paraId="1DFE6384" w14:textId="77777777" w:rsidR="00727208" w:rsidRPr="00EE1C1C" w:rsidRDefault="00727208" w:rsidP="000033CD">
            <w:pPr>
              <w:spacing w:after="0" w:line="312" w:lineRule="auto"/>
              <w:jc w:val="center"/>
              <w:rPr>
                <w:rFonts w:eastAsia="Times New Roman"/>
                <w:b/>
                <w:bCs/>
                <w:sz w:val="26"/>
                <w:szCs w:val="26"/>
                <w:lang w:eastAsia="vi-VN"/>
              </w:rPr>
            </w:pPr>
            <w:r w:rsidRPr="00EE1C1C">
              <w:rPr>
                <w:b/>
                <w:bCs/>
                <w:sz w:val="26"/>
                <w:szCs w:val="26"/>
              </w:rPr>
              <w:t>Lãnh đạo Sở GDĐT, Phòng GDĐT, BGH trường phổ thông</w:t>
            </w:r>
          </w:p>
        </w:tc>
        <w:tc>
          <w:tcPr>
            <w:tcW w:w="478" w:type="pct"/>
            <w:shd w:val="clear" w:color="auto" w:fill="FBE4D5" w:themeFill="accent2" w:themeFillTint="33"/>
            <w:tcMar>
              <w:top w:w="15" w:type="dxa"/>
              <w:left w:w="15" w:type="dxa"/>
              <w:bottom w:w="0" w:type="dxa"/>
              <w:right w:w="15" w:type="dxa"/>
            </w:tcMar>
            <w:vAlign w:val="center"/>
          </w:tcPr>
          <w:p w14:paraId="433C835D"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Chuyên viên Sở GDĐT, Phòng GDĐT, Tổ trưởng chuyên môn</w:t>
            </w:r>
          </w:p>
        </w:tc>
        <w:tc>
          <w:tcPr>
            <w:tcW w:w="430" w:type="pct"/>
            <w:shd w:val="clear" w:color="auto" w:fill="FBE4D5" w:themeFill="accent2" w:themeFillTint="33"/>
            <w:tcMar>
              <w:top w:w="15" w:type="dxa"/>
              <w:left w:w="15" w:type="dxa"/>
              <w:bottom w:w="0" w:type="dxa"/>
              <w:right w:w="15" w:type="dxa"/>
            </w:tcMar>
            <w:vAlign w:val="center"/>
          </w:tcPr>
          <w:p w14:paraId="03885A69"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Giáo viên cốt cán, Giáo viên</w:t>
            </w:r>
          </w:p>
        </w:tc>
        <w:tc>
          <w:tcPr>
            <w:tcW w:w="414" w:type="pct"/>
            <w:shd w:val="clear" w:color="auto" w:fill="FBE4D5" w:themeFill="accent2" w:themeFillTint="33"/>
            <w:tcMar>
              <w:top w:w="15" w:type="dxa"/>
              <w:left w:w="15" w:type="dxa"/>
              <w:bottom w:w="0" w:type="dxa"/>
              <w:right w:w="15" w:type="dxa"/>
            </w:tcMar>
            <w:vAlign w:val="center"/>
          </w:tcPr>
          <w:p w14:paraId="21011688"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Giảng viên, Nhà khoa học, chuyên gia</w:t>
            </w:r>
          </w:p>
        </w:tc>
        <w:tc>
          <w:tcPr>
            <w:tcW w:w="383" w:type="pct"/>
            <w:shd w:val="clear" w:color="auto" w:fill="FBE4D5" w:themeFill="accent2" w:themeFillTint="33"/>
            <w:tcMar>
              <w:top w:w="15" w:type="dxa"/>
              <w:left w:w="15" w:type="dxa"/>
              <w:bottom w:w="0" w:type="dxa"/>
              <w:right w:w="15" w:type="dxa"/>
            </w:tcMar>
            <w:vAlign w:val="center"/>
          </w:tcPr>
          <w:p w14:paraId="41CA3593"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Cựu sinh viên</w:t>
            </w:r>
          </w:p>
        </w:tc>
        <w:tc>
          <w:tcPr>
            <w:tcW w:w="384" w:type="pct"/>
            <w:shd w:val="clear" w:color="auto" w:fill="FBE4D5" w:themeFill="accent2" w:themeFillTint="33"/>
            <w:tcMar>
              <w:top w:w="15" w:type="dxa"/>
              <w:left w:w="15" w:type="dxa"/>
              <w:bottom w:w="0" w:type="dxa"/>
              <w:right w:w="15" w:type="dxa"/>
            </w:tcMar>
            <w:vAlign w:val="center"/>
          </w:tcPr>
          <w:p w14:paraId="05761DE6"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Sinh viên</w:t>
            </w:r>
          </w:p>
        </w:tc>
        <w:tc>
          <w:tcPr>
            <w:tcW w:w="427" w:type="pct"/>
            <w:shd w:val="clear" w:color="auto" w:fill="FBE4D5" w:themeFill="accent2" w:themeFillTint="33"/>
            <w:tcMar>
              <w:top w:w="15" w:type="dxa"/>
              <w:left w:w="15" w:type="dxa"/>
              <w:bottom w:w="0" w:type="dxa"/>
              <w:right w:w="15" w:type="dxa"/>
            </w:tcMar>
            <w:vAlign w:val="center"/>
          </w:tcPr>
          <w:p w14:paraId="1F65BDB3"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eastAsia="vi-VN"/>
              </w:rPr>
              <w:t>Giá trị TB</w:t>
            </w:r>
          </w:p>
        </w:tc>
      </w:tr>
      <w:tr w:rsidR="00727208" w:rsidRPr="00EE1C1C" w14:paraId="53DC69EA"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1E0C2B0E"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2.1. Thể hiện được trách nhiệm công dân và phẩm chất chuẩn mực của một nhà giáo dục</w:t>
            </w:r>
          </w:p>
        </w:tc>
      </w:tr>
      <w:tr w:rsidR="00727208" w:rsidRPr="00EE1C1C" w14:paraId="5E4DEDBF" w14:textId="77777777" w:rsidTr="00043199">
        <w:trPr>
          <w:trHeight w:val="567"/>
        </w:trPr>
        <w:tc>
          <w:tcPr>
            <w:tcW w:w="2006" w:type="pct"/>
            <w:shd w:val="clear" w:color="auto" w:fill="auto"/>
            <w:tcMar>
              <w:top w:w="15" w:type="dxa"/>
              <w:left w:w="15" w:type="dxa"/>
              <w:bottom w:w="0" w:type="dxa"/>
              <w:right w:w="15" w:type="dxa"/>
            </w:tcMar>
            <w:vAlign w:val="center"/>
            <w:hideMark/>
          </w:tcPr>
          <w:p w14:paraId="49D807D4"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2.1.1 Có phẩm chất chính trị, có trách nhiệm công dân và dành sự quan tâm đặc biệt đến sự phát triển của thế hệ trẻ;</w:t>
            </w:r>
          </w:p>
        </w:tc>
        <w:tc>
          <w:tcPr>
            <w:tcW w:w="478" w:type="pct"/>
            <w:shd w:val="clear" w:color="auto" w:fill="auto"/>
            <w:tcMar>
              <w:top w:w="15" w:type="dxa"/>
              <w:left w:w="15" w:type="dxa"/>
              <w:bottom w:w="0" w:type="dxa"/>
              <w:right w:w="15" w:type="dxa"/>
            </w:tcMar>
            <w:vAlign w:val="center"/>
            <w:hideMark/>
          </w:tcPr>
          <w:p w14:paraId="7FB13757" w14:textId="1652F457"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3.12</w:t>
            </w:r>
          </w:p>
        </w:tc>
        <w:tc>
          <w:tcPr>
            <w:tcW w:w="478" w:type="pct"/>
            <w:shd w:val="clear" w:color="auto" w:fill="auto"/>
            <w:tcMar>
              <w:top w:w="15" w:type="dxa"/>
              <w:left w:w="15" w:type="dxa"/>
              <w:bottom w:w="0" w:type="dxa"/>
              <w:right w:w="15" w:type="dxa"/>
            </w:tcMar>
            <w:vAlign w:val="center"/>
            <w:hideMark/>
          </w:tcPr>
          <w:p w14:paraId="4CA4F0F4" w14:textId="17D407C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6EBC8D4A" w14:textId="2784ECA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14" w:type="pct"/>
            <w:shd w:val="clear" w:color="auto" w:fill="auto"/>
            <w:tcMar>
              <w:top w:w="15" w:type="dxa"/>
              <w:left w:w="15" w:type="dxa"/>
              <w:bottom w:w="0" w:type="dxa"/>
              <w:right w:w="15" w:type="dxa"/>
            </w:tcMar>
            <w:vAlign w:val="center"/>
            <w:hideMark/>
          </w:tcPr>
          <w:p w14:paraId="5285491E" w14:textId="7B6A9B5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5E52D9D7" w14:textId="38E224D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2B7BF40F" w14:textId="071281D4"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2.00</w:t>
            </w:r>
          </w:p>
        </w:tc>
        <w:tc>
          <w:tcPr>
            <w:tcW w:w="427" w:type="pct"/>
            <w:shd w:val="clear" w:color="auto" w:fill="auto"/>
            <w:noWrap/>
            <w:tcMar>
              <w:top w:w="15" w:type="dxa"/>
              <w:left w:w="15" w:type="dxa"/>
              <w:bottom w:w="0" w:type="dxa"/>
              <w:right w:w="15" w:type="dxa"/>
            </w:tcMar>
            <w:vAlign w:val="center"/>
            <w:hideMark/>
          </w:tcPr>
          <w:p w14:paraId="4D4EACF4" w14:textId="0C3FD8E7"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2.91</w:t>
            </w:r>
          </w:p>
        </w:tc>
      </w:tr>
      <w:tr w:rsidR="00727208" w:rsidRPr="00EE1C1C" w14:paraId="2DFBE129" w14:textId="77777777" w:rsidTr="00043199">
        <w:trPr>
          <w:trHeight w:val="567"/>
        </w:trPr>
        <w:tc>
          <w:tcPr>
            <w:tcW w:w="2006" w:type="pct"/>
            <w:shd w:val="clear" w:color="auto" w:fill="auto"/>
            <w:tcMar>
              <w:top w:w="15" w:type="dxa"/>
              <w:left w:w="15" w:type="dxa"/>
              <w:bottom w:w="0" w:type="dxa"/>
              <w:right w:w="15" w:type="dxa"/>
            </w:tcMar>
            <w:vAlign w:val="center"/>
            <w:hideMark/>
          </w:tcPr>
          <w:p w14:paraId="6EA6A1CF"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2.1.2 Thể hiện cách hành xử chuyên nghiệp, có đạo đức và phong cách chuẩn mực của một nhà giáo dục. </w:t>
            </w:r>
          </w:p>
        </w:tc>
        <w:tc>
          <w:tcPr>
            <w:tcW w:w="478" w:type="pct"/>
            <w:shd w:val="clear" w:color="auto" w:fill="auto"/>
            <w:tcMar>
              <w:top w:w="15" w:type="dxa"/>
              <w:left w:w="15" w:type="dxa"/>
              <w:bottom w:w="0" w:type="dxa"/>
              <w:right w:w="15" w:type="dxa"/>
            </w:tcMar>
            <w:vAlign w:val="center"/>
            <w:hideMark/>
          </w:tcPr>
          <w:p w14:paraId="099A71D9" w14:textId="6A8BF21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3.13</w:t>
            </w:r>
          </w:p>
        </w:tc>
        <w:tc>
          <w:tcPr>
            <w:tcW w:w="478" w:type="pct"/>
            <w:shd w:val="clear" w:color="auto" w:fill="auto"/>
            <w:tcMar>
              <w:top w:w="15" w:type="dxa"/>
              <w:left w:w="15" w:type="dxa"/>
              <w:bottom w:w="0" w:type="dxa"/>
              <w:right w:w="15" w:type="dxa"/>
            </w:tcMar>
            <w:vAlign w:val="center"/>
            <w:hideMark/>
          </w:tcPr>
          <w:p w14:paraId="050E37D3" w14:textId="10A89DE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0D8050A7" w14:textId="5FB13645"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14" w:type="pct"/>
            <w:shd w:val="clear" w:color="auto" w:fill="auto"/>
            <w:tcMar>
              <w:top w:w="15" w:type="dxa"/>
              <w:left w:w="15" w:type="dxa"/>
              <w:bottom w:w="0" w:type="dxa"/>
              <w:right w:w="15" w:type="dxa"/>
            </w:tcMar>
            <w:vAlign w:val="center"/>
            <w:hideMark/>
          </w:tcPr>
          <w:p w14:paraId="0EA2D696" w14:textId="2444B163"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180EE9A6" w14:textId="4CF05D9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4" w:type="pct"/>
            <w:shd w:val="clear" w:color="auto" w:fill="auto"/>
            <w:tcMar>
              <w:top w:w="15" w:type="dxa"/>
              <w:left w:w="15" w:type="dxa"/>
              <w:bottom w:w="0" w:type="dxa"/>
              <w:right w:w="15" w:type="dxa"/>
            </w:tcMar>
            <w:vAlign w:val="center"/>
            <w:hideMark/>
          </w:tcPr>
          <w:p w14:paraId="0F263EC7" w14:textId="20DBA775"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hideMark/>
          </w:tcPr>
          <w:p w14:paraId="494317FB" w14:textId="06F80013"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2.95</w:t>
            </w:r>
          </w:p>
        </w:tc>
      </w:tr>
      <w:tr w:rsidR="00727208" w:rsidRPr="00EE1C1C" w14:paraId="2EA46F80"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32F9A7BB"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2.2. Thể hiện được năng lực lập luận sư phạm và giải quyết vấn đề, năng lực khám phá tri thức, và năng lực phản biện trong thực tiễn nghề nghiệp giáo dục tiểu học</w:t>
            </w:r>
          </w:p>
        </w:tc>
      </w:tr>
      <w:tr w:rsidR="00727208" w:rsidRPr="00EE1C1C" w14:paraId="22F87E3E" w14:textId="77777777" w:rsidTr="00043199">
        <w:trPr>
          <w:trHeight w:val="567"/>
        </w:trPr>
        <w:tc>
          <w:tcPr>
            <w:tcW w:w="2006" w:type="pct"/>
            <w:shd w:val="clear" w:color="auto" w:fill="auto"/>
            <w:tcMar>
              <w:top w:w="15" w:type="dxa"/>
              <w:left w:w="15" w:type="dxa"/>
              <w:bottom w:w="0" w:type="dxa"/>
              <w:right w:w="15" w:type="dxa"/>
            </w:tcMar>
            <w:vAlign w:val="center"/>
            <w:hideMark/>
          </w:tcPr>
          <w:p w14:paraId="75564EAC"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2.2.1. Năng lực lập luận và giải quyết vấn đề giáo dục tiểu học: Sinh viên tốt nghiệp thể hiện được khả năng đề xuất và thực hiện các giải pháp nhằm giải quyết những vấn đề nảy sinh trong thực tiễn nghề nghiệp giáo dục tiểu học</w:t>
            </w:r>
          </w:p>
        </w:tc>
        <w:tc>
          <w:tcPr>
            <w:tcW w:w="478" w:type="pct"/>
            <w:shd w:val="clear" w:color="auto" w:fill="auto"/>
            <w:tcMar>
              <w:top w:w="15" w:type="dxa"/>
              <w:left w:w="15" w:type="dxa"/>
              <w:bottom w:w="0" w:type="dxa"/>
              <w:right w:w="15" w:type="dxa"/>
            </w:tcMar>
            <w:vAlign w:val="center"/>
            <w:hideMark/>
          </w:tcPr>
          <w:p w14:paraId="0B152023" w14:textId="728CA971"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3.18</w:t>
            </w:r>
          </w:p>
        </w:tc>
        <w:tc>
          <w:tcPr>
            <w:tcW w:w="478" w:type="pct"/>
            <w:shd w:val="clear" w:color="auto" w:fill="auto"/>
            <w:tcMar>
              <w:top w:w="15" w:type="dxa"/>
              <w:left w:w="15" w:type="dxa"/>
              <w:bottom w:w="0" w:type="dxa"/>
              <w:right w:w="15" w:type="dxa"/>
            </w:tcMar>
            <w:vAlign w:val="center"/>
            <w:hideMark/>
          </w:tcPr>
          <w:p w14:paraId="447E97BC" w14:textId="4594FF9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478FE9E7" w14:textId="02C3E59C"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14" w:type="pct"/>
            <w:shd w:val="clear" w:color="auto" w:fill="auto"/>
            <w:tcMar>
              <w:top w:w="15" w:type="dxa"/>
              <w:left w:w="15" w:type="dxa"/>
              <w:bottom w:w="0" w:type="dxa"/>
              <w:right w:w="15" w:type="dxa"/>
            </w:tcMar>
            <w:vAlign w:val="center"/>
            <w:hideMark/>
          </w:tcPr>
          <w:p w14:paraId="770D1E41" w14:textId="7B0DEB71"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4D4E8D90" w14:textId="1C8B7B8A"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5999A128" w14:textId="17B72BE6"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2.75</w:t>
            </w:r>
          </w:p>
        </w:tc>
        <w:tc>
          <w:tcPr>
            <w:tcW w:w="427" w:type="pct"/>
            <w:shd w:val="clear" w:color="auto" w:fill="auto"/>
            <w:noWrap/>
            <w:tcMar>
              <w:top w:w="15" w:type="dxa"/>
              <w:left w:w="15" w:type="dxa"/>
              <w:bottom w:w="0" w:type="dxa"/>
              <w:right w:w="15" w:type="dxa"/>
            </w:tcMar>
            <w:vAlign w:val="center"/>
            <w:hideMark/>
          </w:tcPr>
          <w:p w14:paraId="75C85F2F" w14:textId="6E865402"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3.04</w:t>
            </w:r>
          </w:p>
        </w:tc>
      </w:tr>
      <w:tr w:rsidR="00727208" w:rsidRPr="00EE1C1C" w14:paraId="26971471" w14:textId="77777777" w:rsidTr="00043199">
        <w:trPr>
          <w:trHeight w:val="567"/>
        </w:trPr>
        <w:tc>
          <w:tcPr>
            <w:tcW w:w="2006" w:type="pct"/>
            <w:shd w:val="clear" w:color="auto" w:fill="auto"/>
            <w:tcMar>
              <w:top w:w="15" w:type="dxa"/>
              <w:left w:w="15" w:type="dxa"/>
              <w:bottom w:w="0" w:type="dxa"/>
              <w:right w:w="15" w:type="dxa"/>
            </w:tcMar>
            <w:vAlign w:val="center"/>
            <w:hideMark/>
          </w:tcPr>
          <w:p w14:paraId="320FE737"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 xml:space="preserve">2.2.2. Năng lực khám phá tri thức: Sinh viên tốt nghiệp có thể hình thành – kiểm tra và bảo vệ giả thuyết do mình đề xuất; có khả năng tìm kiếm và sử dụng các tài liệu in, tài liệu điện tử phục vụ cho thực tiễn công việc   </w:t>
            </w:r>
          </w:p>
        </w:tc>
        <w:tc>
          <w:tcPr>
            <w:tcW w:w="478" w:type="pct"/>
            <w:shd w:val="clear" w:color="auto" w:fill="auto"/>
            <w:tcMar>
              <w:top w:w="15" w:type="dxa"/>
              <w:left w:w="15" w:type="dxa"/>
              <w:bottom w:w="0" w:type="dxa"/>
              <w:right w:w="15" w:type="dxa"/>
            </w:tcMar>
            <w:vAlign w:val="center"/>
            <w:hideMark/>
          </w:tcPr>
          <w:p w14:paraId="272608E4" w14:textId="07B4ED0B"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3.12</w:t>
            </w:r>
          </w:p>
        </w:tc>
        <w:tc>
          <w:tcPr>
            <w:tcW w:w="478" w:type="pct"/>
            <w:shd w:val="clear" w:color="auto" w:fill="auto"/>
            <w:tcMar>
              <w:top w:w="15" w:type="dxa"/>
              <w:left w:w="15" w:type="dxa"/>
              <w:bottom w:w="0" w:type="dxa"/>
              <w:right w:w="15" w:type="dxa"/>
            </w:tcMar>
            <w:vAlign w:val="center"/>
            <w:hideMark/>
          </w:tcPr>
          <w:p w14:paraId="792FD97B" w14:textId="02140ED5"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3BB74EE7" w14:textId="7D8154FF"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2.82</w:t>
            </w:r>
          </w:p>
        </w:tc>
        <w:tc>
          <w:tcPr>
            <w:tcW w:w="414" w:type="pct"/>
            <w:shd w:val="clear" w:color="auto" w:fill="auto"/>
            <w:tcMar>
              <w:top w:w="15" w:type="dxa"/>
              <w:left w:w="15" w:type="dxa"/>
              <w:bottom w:w="0" w:type="dxa"/>
              <w:right w:w="15" w:type="dxa"/>
            </w:tcMar>
            <w:vAlign w:val="center"/>
            <w:hideMark/>
          </w:tcPr>
          <w:p w14:paraId="025ABA48" w14:textId="452480D7"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6DA8FEC5" w14:textId="66A0A9B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3.67</w:t>
            </w:r>
          </w:p>
        </w:tc>
        <w:tc>
          <w:tcPr>
            <w:tcW w:w="384" w:type="pct"/>
            <w:shd w:val="clear" w:color="auto" w:fill="auto"/>
            <w:tcMar>
              <w:top w:w="15" w:type="dxa"/>
              <w:left w:w="15" w:type="dxa"/>
              <w:bottom w:w="0" w:type="dxa"/>
              <w:right w:w="15" w:type="dxa"/>
            </w:tcMar>
            <w:vAlign w:val="center"/>
            <w:hideMark/>
          </w:tcPr>
          <w:p w14:paraId="0742C8A1" w14:textId="2370EA2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281772AD" w14:textId="1E576A31"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3.00</w:t>
            </w:r>
          </w:p>
        </w:tc>
      </w:tr>
      <w:tr w:rsidR="00727208" w:rsidRPr="00EE1C1C" w14:paraId="47B97B62" w14:textId="77777777" w:rsidTr="00043199">
        <w:trPr>
          <w:trHeight w:val="567"/>
        </w:trPr>
        <w:tc>
          <w:tcPr>
            <w:tcW w:w="2006" w:type="pct"/>
            <w:shd w:val="clear" w:color="auto" w:fill="auto"/>
            <w:tcMar>
              <w:top w:w="15" w:type="dxa"/>
              <w:left w:w="15" w:type="dxa"/>
              <w:bottom w:w="0" w:type="dxa"/>
              <w:right w:w="15" w:type="dxa"/>
            </w:tcMar>
            <w:vAlign w:val="center"/>
            <w:hideMark/>
          </w:tcPr>
          <w:p w14:paraId="0CF7F25E"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2.2.3. Năng lực phản biện: Sinh viên tốt nghiệp có khả năng đặt câu hỏi một cách liên tục và hệ thống về công việc của mình như là một giáo viên và điều chỉnh hành động khi cần thiết</w:t>
            </w:r>
          </w:p>
        </w:tc>
        <w:tc>
          <w:tcPr>
            <w:tcW w:w="478" w:type="pct"/>
            <w:shd w:val="clear" w:color="auto" w:fill="auto"/>
            <w:tcMar>
              <w:top w:w="15" w:type="dxa"/>
              <w:left w:w="15" w:type="dxa"/>
              <w:bottom w:w="0" w:type="dxa"/>
              <w:right w:w="15" w:type="dxa"/>
            </w:tcMar>
            <w:vAlign w:val="center"/>
            <w:hideMark/>
          </w:tcPr>
          <w:p w14:paraId="1F19C649" w14:textId="5FC2AD7C"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3.06</w:t>
            </w:r>
          </w:p>
        </w:tc>
        <w:tc>
          <w:tcPr>
            <w:tcW w:w="478" w:type="pct"/>
            <w:shd w:val="clear" w:color="auto" w:fill="auto"/>
            <w:tcMar>
              <w:top w:w="15" w:type="dxa"/>
              <w:left w:w="15" w:type="dxa"/>
              <w:bottom w:w="0" w:type="dxa"/>
              <w:right w:w="15" w:type="dxa"/>
            </w:tcMar>
            <w:vAlign w:val="center"/>
            <w:hideMark/>
          </w:tcPr>
          <w:p w14:paraId="3AD89298" w14:textId="1FED59B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217CB447" w14:textId="04FA88E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3.09</w:t>
            </w:r>
          </w:p>
        </w:tc>
        <w:tc>
          <w:tcPr>
            <w:tcW w:w="414" w:type="pct"/>
            <w:shd w:val="clear" w:color="auto" w:fill="auto"/>
            <w:tcMar>
              <w:top w:w="15" w:type="dxa"/>
              <w:left w:w="15" w:type="dxa"/>
              <w:bottom w:w="0" w:type="dxa"/>
              <w:right w:w="15" w:type="dxa"/>
            </w:tcMar>
            <w:vAlign w:val="center"/>
            <w:hideMark/>
          </w:tcPr>
          <w:p w14:paraId="481CC037" w14:textId="3999CC7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1206CF35" w14:textId="249C75C7"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3.67</w:t>
            </w:r>
          </w:p>
        </w:tc>
        <w:tc>
          <w:tcPr>
            <w:tcW w:w="384" w:type="pct"/>
            <w:shd w:val="clear" w:color="auto" w:fill="auto"/>
            <w:tcMar>
              <w:top w:w="15" w:type="dxa"/>
              <w:left w:w="15" w:type="dxa"/>
              <w:bottom w:w="0" w:type="dxa"/>
              <w:right w:w="15" w:type="dxa"/>
            </w:tcMar>
            <w:vAlign w:val="center"/>
            <w:hideMark/>
          </w:tcPr>
          <w:p w14:paraId="2A47D3D6" w14:textId="59A4166C"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2.00</w:t>
            </w:r>
          </w:p>
        </w:tc>
        <w:tc>
          <w:tcPr>
            <w:tcW w:w="427" w:type="pct"/>
            <w:shd w:val="clear" w:color="auto" w:fill="auto"/>
            <w:noWrap/>
            <w:tcMar>
              <w:top w:w="15" w:type="dxa"/>
              <w:left w:w="15" w:type="dxa"/>
              <w:bottom w:w="0" w:type="dxa"/>
              <w:right w:w="15" w:type="dxa"/>
            </w:tcMar>
            <w:vAlign w:val="center"/>
            <w:hideMark/>
          </w:tcPr>
          <w:p w14:paraId="20967955" w14:textId="349AAEDA"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2.97</w:t>
            </w:r>
          </w:p>
        </w:tc>
      </w:tr>
      <w:tr w:rsidR="00727208" w:rsidRPr="00EE1C1C" w14:paraId="10FBEC2E"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31BF3FB6"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2.3. Thể hiện những phẩm chất và năng lực cá nhân gồm: Khả năng kiên trì và linh hoạt; tư duy sáng tạo; khả năng tự nhận thức và tự học; năng lực quản lí thời gian và nguồn lực</w:t>
            </w:r>
          </w:p>
        </w:tc>
      </w:tr>
      <w:tr w:rsidR="00727208" w:rsidRPr="00EE1C1C" w14:paraId="6B316DC7" w14:textId="77777777" w:rsidTr="00043199">
        <w:trPr>
          <w:trHeight w:val="567"/>
        </w:trPr>
        <w:tc>
          <w:tcPr>
            <w:tcW w:w="2006" w:type="pct"/>
            <w:shd w:val="clear" w:color="auto" w:fill="auto"/>
            <w:tcMar>
              <w:top w:w="15" w:type="dxa"/>
              <w:left w:w="15" w:type="dxa"/>
              <w:bottom w:w="0" w:type="dxa"/>
              <w:right w:w="15" w:type="dxa"/>
            </w:tcMar>
            <w:vAlign w:val="center"/>
            <w:hideMark/>
          </w:tcPr>
          <w:p w14:paraId="2BA069FE"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2.3.1. Sự kiên trì và linh hoạt: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w:t>
            </w:r>
            <w:r w:rsidRPr="00EE1C1C">
              <w:rPr>
                <w:rFonts w:eastAsia="Times New Roman"/>
                <w:sz w:val="26"/>
                <w:szCs w:val="26"/>
                <w:lang w:val="vi-VN" w:eastAsia="vi-VN"/>
              </w:rPr>
              <w:lastRenderedPageBreak/>
              <w:t xml:space="preserve">hồi tích cực cũng như biết cân bằng giữa cuộc sống cá nhân và công việc.  </w:t>
            </w:r>
          </w:p>
        </w:tc>
        <w:tc>
          <w:tcPr>
            <w:tcW w:w="478" w:type="pct"/>
            <w:shd w:val="clear" w:color="auto" w:fill="auto"/>
            <w:tcMar>
              <w:top w:w="15" w:type="dxa"/>
              <w:left w:w="15" w:type="dxa"/>
              <w:bottom w:w="0" w:type="dxa"/>
              <w:right w:w="15" w:type="dxa"/>
            </w:tcMar>
            <w:vAlign w:val="center"/>
            <w:hideMark/>
          </w:tcPr>
          <w:p w14:paraId="440F017A" w14:textId="6C47412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lastRenderedPageBreak/>
              <w:t>3.13</w:t>
            </w:r>
          </w:p>
        </w:tc>
        <w:tc>
          <w:tcPr>
            <w:tcW w:w="478" w:type="pct"/>
            <w:shd w:val="clear" w:color="auto" w:fill="auto"/>
            <w:tcMar>
              <w:top w:w="15" w:type="dxa"/>
              <w:left w:w="15" w:type="dxa"/>
              <w:bottom w:w="0" w:type="dxa"/>
              <w:right w:w="15" w:type="dxa"/>
            </w:tcMar>
            <w:vAlign w:val="center"/>
            <w:hideMark/>
          </w:tcPr>
          <w:p w14:paraId="0EB874BF" w14:textId="3E679801"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55638B8B" w14:textId="40B7C4EA"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14" w:type="pct"/>
            <w:shd w:val="clear" w:color="auto" w:fill="auto"/>
            <w:tcMar>
              <w:top w:w="15" w:type="dxa"/>
              <w:left w:w="15" w:type="dxa"/>
              <w:bottom w:w="0" w:type="dxa"/>
              <w:right w:w="15" w:type="dxa"/>
            </w:tcMar>
            <w:vAlign w:val="center"/>
            <w:hideMark/>
          </w:tcPr>
          <w:p w14:paraId="66ED2A43" w14:textId="503FDD26"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337B3338" w14:textId="3FD6CCD3"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1868ADE2" w14:textId="7CE0915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hideMark/>
          </w:tcPr>
          <w:p w14:paraId="02E375F8" w14:textId="797B4B97"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3.01</w:t>
            </w:r>
          </w:p>
        </w:tc>
      </w:tr>
      <w:tr w:rsidR="00727208" w:rsidRPr="00EE1C1C" w14:paraId="4EDE8D3C" w14:textId="77777777" w:rsidTr="00043199">
        <w:trPr>
          <w:trHeight w:val="567"/>
        </w:trPr>
        <w:tc>
          <w:tcPr>
            <w:tcW w:w="2006" w:type="pct"/>
            <w:shd w:val="clear" w:color="auto" w:fill="auto"/>
            <w:tcMar>
              <w:top w:w="15" w:type="dxa"/>
              <w:left w:w="15" w:type="dxa"/>
              <w:bottom w:w="0" w:type="dxa"/>
              <w:right w:w="15" w:type="dxa"/>
            </w:tcMar>
            <w:vAlign w:val="center"/>
            <w:hideMark/>
          </w:tcPr>
          <w:p w14:paraId="624D5E75"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2.3.2. Tư duy sáng tạo: Sinh viên tốt nghiệp có khả năng tiếp cận thực tiễn giáo dục và dạy học của bản thân từ những quan điểm khác nhau để thích nghi với sự đổi mới của môi trường giáo dục</w:t>
            </w:r>
          </w:p>
        </w:tc>
        <w:tc>
          <w:tcPr>
            <w:tcW w:w="478" w:type="pct"/>
            <w:shd w:val="clear" w:color="auto" w:fill="auto"/>
            <w:tcMar>
              <w:top w:w="15" w:type="dxa"/>
              <w:left w:w="15" w:type="dxa"/>
              <w:bottom w:w="0" w:type="dxa"/>
              <w:right w:w="15" w:type="dxa"/>
            </w:tcMar>
            <w:vAlign w:val="center"/>
            <w:hideMark/>
          </w:tcPr>
          <w:p w14:paraId="4D2DA650" w14:textId="1A283E69"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3.29</w:t>
            </w:r>
          </w:p>
        </w:tc>
        <w:tc>
          <w:tcPr>
            <w:tcW w:w="478" w:type="pct"/>
            <w:shd w:val="clear" w:color="auto" w:fill="auto"/>
            <w:tcMar>
              <w:top w:w="15" w:type="dxa"/>
              <w:left w:w="15" w:type="dxa"/>
              <w:bottom w:w="0" w:type="dxa"/>
              <w:right w:w="15" w:type="dxa"/>
            </w:tcMar>
            <w:vAlign w:val="center"/>
            <w:hideMark/>
          </w:tcPr>
          <w:p w14:paraId="6B5235E8" w14:textId="2D68D0E9"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4BEB063C" w14:textId="49A3DF48"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3.10</w:t>
            </w:r>
          </w:p>
        </w:tc>
        <w:tc>
          <w:tcPr>
            <w:tcW w:w="414" w:type="pct"/>
            <w:shd w:val="clear" w:color="auto" w:fill="auto"/>
            <w:tcMar>
              <w:top w:w="15" w:type="dxa"/>
              <w:left w:w="15" w:type="dxa"/>
              <w:bottom w:w="0" w:type="dxa"/>
              <w:right w:w="15" w:type="dxa"/>
            </w:tcMar>
            <w:vAlign w:val="center"/>
            <w:hideMark/>
          </w:tcPr>
          <w:p w14:paraId="125AF681" w14:textId="23ACF1C9"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46AF6A03" w14:textId="55E0ADA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5282C2F1" w14:textId="1C2BF8CF"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7D7D66D2" w14:textId="135835A3"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3.02</w:t>
            </w:r>
          </w:p>
        </w:tc>
      </w:tr>
      <w:tr w:rsidR="00727208" w:rsidRPr="00EE1C1C" w14:paraId="382DAFCA" w14:textId="77777777" w:rsidTr="00043199">
        <w:trPr>
          <w:trHeight w:val="567"/>
        </w:trPr>
        <w:tc>
          <w:tcPr>
            <w:tcW w:w="2006" w:type="pct"/>
            <w:shd w:val="clear" w:color="auto" w:fill="auto"/>
            <w:tcMar>
              <w:top w:w="15" w:type="dxa"/>
              <w:left w:w="15" w:type="dxa"/>
              <w:bottom w:w="0" w:type="dxa"/>
              <w:right w:w="15" w:type="dxa"/>
            </w:tcMar>
            <w:vAlign w:val="center"/>
            <w:hideMark/>
          </w:tcPr>
          <w:p w14:paraId="4ADD15E1"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2.3.3. Năng lực quản lí thời gian và nguồn lực: Sinh viên tốt nghiệp có thể xác định được tầm quan trọng, tính cấp thiết và thứ tự ưu tiên trong việc thực hiện và chấp hành các nhiệm vụ trong thực tiễn công việc </w:t>
            </w:r>
          </w:p>
        </w:tc>
        <w:tc>
          <w:tcPr>
            <w:tcW w:w="478" w:type="pct"/>
            <w:shd w:val="clear" w:color="auto" w:fill="auto"/>
            <w:tcMar>
              <w:top w:w="15" w:type="dxa"/>
              <w:left w:w="15" w:type="dxa"/>
              <w:bottom w:w="0" w:type="dxa"/>
              <w:right w:w="15" w:type="dxa"/>
            </w:tcMar>
            <w:vAlign w:val="center"/>
            <w:hideMark/>
          </w:tcPr>
          <w:p w14:paraId="1E9D45D6" w14:textId="542E3BD3"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3.36</w:t>
            </w:r>
          </w:p>
        </w:tc>
        <w:tc>
          <w:tcPr>
            <w:tcW w:w="478" w:type="pct"/>
            <w:shd w:val="clear" w:color="auto" w:fill="auto"/>
            <w:tcMar>
              <w:top w:w="15" w:type="dxa"/>
              <w:left w:w="15" w:type="dxa"/>
              <w:bottom w:w="0" w:type="dxa"/>
              <w:right w:w="15" w:type="dxa"/>
            </w:tcMar>
            <w:vAlign w:val="center"/>
            <w:hideMark/>
          </w:tcPr>
          <w:p w14:paraId="128CE834" w14:textId="56DDD14F"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42B4D4FA" w14:textId="068C87D5"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3.22</w:t>
            </w:r>
          </w:p>
        </w:tc>
        <w:tc>
          <w:tcPr>
            <w:tcW w:w="414" w:type="pct"/>
            <w:shd w:val="clear" w:color="auto" w:fill="auto"/>
            <w:tcMar>
              <w:top w:w="15" w:type="dxa"/>
              <w:left w:w="15" w:type="dxa"/>
              <w:bottom w:w="0" w:type="dxa"/>
              <w:right w:w="15" w:type="dxa"/>
            </w:tcMar>
            <w:vAlign w:val="center"/>
            <w:hideMark/>
          </w:tcPr>
          <w:p w14:paraId="2E5B5C9A" w14:textId="34850300"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01FC5B5D" w14:textId="04FECAE9"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4949A2FA" w14:textId="47E9CEF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hideMark/>
          </w:tcPr>
          <w:p w14:paraId="28FE2066" w14:textId="4B072E7E"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3.09</w:t>
            </w:r>
          </w:p>
        </w:tc>
      </w:tr>
      <w:tr w:rsidR="00727208" w:rsidRPr="00EE1C1C" w14:paraId="445D298E"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4BBD9DD7"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2.4. 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w:t>
            </w:r>
          </w:p>
        </w:tc>
      </w:tr>
      <w:tr w:rsidR="00727208" w:rsidRPr="00EE1C1C" w14:paraId="66BB5686" w14:textId="77777777" w:rsidTr="00043199">
        <w:trPr>
          <w:trHeight w:val="567"/>
        </w:trPr>
        <w:tc>
          <w:tcPr>
            <w:tcW w:w="2006" w:type="pct"/>
            <w:shd w:val="clear" w:color="auto" w:fill="auto"/>
            <w:tcMar>
              <w:top w:w="15" w:type="dxa"/>
              <w:left w:w="15" w:type="dxa"/>
              <w:bottom w:w="0" w:type="dxa"/>
              <w:right w:w="15" w:type="dxa"/>
            </w:tcMar>
            <w:vAlign w:val="center"/>
            <w:hideMark/>
          </w:tcPr>
          <w:p w14:paraId="45100E5E"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2.4.1. Thể hiện được năng lực tìm hiểu người học và xây dựng môi trường giáo dục: Sinh viên tốt nghiệp xác định được các đặc điểm nhận thức và tâm-sinh lí lứa tuổi của học sinh tiểu học và môi </w:t>
            </w:r>
            <w:r w:rsidRPr="00EE1C1C">
              <w:rPr>
                <w:rFonts w:eastAsia="Times New Roman"/>
                <w:sz w:val="26"/>
                <w:szCs w:val="26"/>
                <w:lang w:val="vi-VN" w:eastAsia="vi-VN"/>
              </w:rPr>
              <w:lastRenderedPageBreak/>
              <w:t>trường giáo dục học để từ đó vận dụng những hiểu biết này vào các hoạt động giáo dục và dạy học</w:t>
            </w:r>
          </w:p>
        </w:tc>
        <w:tc>
          <w:tcPr>
            <w:tcW w:w="478" w:type="pct"/>
            <w:shd w:val="clear" w:color="auto" w:fill="auto"/>
            <w:tcMar>
              <w:top w:w="15" w:type="dxa"/>
              <w:left w:w="15" w:type="dxa"/>
              <w:bottom w:w="0" w:type="dxa"/>
              <w:right w:w="15" w:type="dxa"/>
            </w:tcMar>
            <w:vAlign w:val="center"/>
            <w:hideMark/>
          </w:tcPr>
          <w:p w14:paraId="14040790" w14:textId="07288A1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lastRenderedPageBreak/>
              <w:t>3.25</w:t>
            </w:r>
          </w:p>
        </w:tc>
        <w:tc>
          <w:tcPr>
            <w:tcW w:w="478" w:type="pct"/>
            <w:shd w:val="clear" w:color="auto" w:fill="auto"/>
            <w:tcMar>
              <w:top w:w="15" w:type="dxa"/>
              <w:left w:w="15" w:type="dxa"/>
              <w:bottom w:w="0" w:type="dxa"/>
              <w:right w:w="15" w:type="dxa"/>
            </w:tcMar>
            <w:vAlign w:val="center"/>
            <w:hideMark/>
          </w:tcPr>
          <w:p w14:paraId="79A2E9DD" w14:textId="035117F6"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79F2B938" w14:textId="78BBD49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2.89</w:t>
            </w:r>
          </w:p>
        </w:tc>
        <w:tc>
          <w:tcPr>
            <w:tcW w:w="414" w:type="pct"/>
            <w:shd w:val="clear" w:color="auto" w:fill="auto"/>
            <w:tcMar>
              <w:top w:w="15" w:type="dxa"/>
              <w:left w:w="15" w:type="dxa"/>
              <w:bottom w:w="0" w:type="dxa"/>
              <w:right w:w="15" w:type="dxa"/>
            </w:tcMar>
            <w:vAlign w:val="center"/>
            <w:hideMark/>
          </w:tcPr>
          <w:p w14:paraId="6FB895F2" w14:textId="47B7E6C0"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175D67D1" w14:textId="5452F3EF"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75647CFD" w14:textId="746F9A3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hideMark/>
          </w:tcPr>
          <w:p w14:paraId="2B1BDB5D" w14:textId="6EE46127"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3.08</w:t>
            </w:r>
          </w:p>
        </w:tc>
      </w:tr>
      <w:tr w:rsidR="00727208" w:rsidRPr="00EE1C1C" w14:paraId="7D53B2D7" w14:textId="77777777" w:rsidTr="00043199">
        <w:trPr>
          <w:trHeight w:val="567"/>
        </w:trPr>
        <w:tc>
          <w:tcPr>
            <w:tcW w:w="2006" w:type="pct"/>
            <w:shd w:val="clear" w:color="auto" w:fill="auto"/>
            <w:tcMar>
              <w:top w:w="15" w:type="dxa"/>
              <w:left w:w="15" w:type="dxa"/>
              <w:bottom w:w="0" w:type="dxa"/>
              <w:right w:w="15" w:type="dxa"/>
            </w:tcMar>
            <w:vAlign w:val="center"/>
            <w:hideMark/>
          </w:tcPr>
          <w:p w14:paraId="3BF3476B"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2.4.2. Thể hiện năng lực giáo dục học sinh tiểu học: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478" w:type="pct"/>
            <w:shd w:val="clear" w:color="auto" w:fill="auto"/>
            <w:tcMar>
              <w:top w:w="15" w:type="dxa"/>
              <w:left w:w="15" w:type="dxa"/>
              <w:bottom w:w="0" w:type="dxa"/>
              <w:right w:w="15" w:type="dxa"/>
            </w:tcMar>
            <w:vAlign w:val="center"/>
            <w:hideMark/>
          </w:tcPr>
          <w:p w14:paraId="7F07AD8F" w14:textId="49862889"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3.38</w:t>
            </w:r>
          </w:p>
        </w:tc>
        <w:tc>
          <w:tcPr>
            <w:tcW w:w="478" w:type="pct"/>
            <w:shd w:val="clear" w:color="auto" w:fill="auto"/>
            <w:tcMar>
              <w:top w:w="15" w:type="dxa"/>
              <w:left w:w="15" w:type="dxa"/>
              <w:bottom w:w="0" w:type="dxa"/>
              <w:right w:w="15" w:type="dxa"/>
            </w:tcMar>
            <w:vAlign w:val="center"/>
            <w:hideMark/>
          </w:tcPr>
          <w:p w14:paraId="649A310C" w14:textId="062392E5"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0A587AFF" w14:textId="77C9F074"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3.22</w:t>
            </w:r>
          </w:p>
        </w:tc>
        <w:tc>
          <w:tcPr>
            <w:tcW w:w="414" w:type="pct"/>
            <w:shd w:val="clear" w:color="auto" w:fill="auto"/>
            <w:tcMar>
              <w:top w:w="15" w:type="dxa"/>
              <w:left w:w="15" w:type="dxa"/>
              <w:bottom w:w="0" w:type="dxa"/>
              <w:right w:w="15" w:type="dxa"/>
            </w:tcMar>
            <w:vAlign w:val="center"/>
            <w:hideMark/>
          </w:tcPr>
          <w:p w14:paraId="7F732FBF" w14:textId="2C7E1F8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00FBAB8D" w14:textId="6A6D6E5C"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3.67</w:t>
            </w:r>
          </w:p>
        </w:tc>
        <w:tc>
          <w:tcPr>
            <w:tcW w:w="384" w:type="pct"/>
            <w:shd w:val="clear" w:color="auto" w:fill="auto"/>
            <w:tcMar>
              <w:top w:w="15" w:type="dxa"/>
              <w:left w:w="15" w:type="dxa"/>
              <w:bottom w:w="0" w:type="dxa"/>
              <w:right w:w="15" w:type="dxa"/>
            </w:tcMar>
            <w:vAlign w:val="center"/>
            <w:hideMark/>
          </w:tcPr>
          <w:p w14:paraId="51F0E8C2" w14:textId="59757331"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221E3E96" w14:textId="348E69D6"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3.11</w:t>
            </w:r>
          </w:p>
        </w:tc>
      </w:tr>
      <w:tr w:rsidR="00727208" w:rsidRPr="00EE1C1C" w14:paraId="384FFE15" w14:textId="77777777" w:rsidTr="00043199">
        <w:trPr>
          <w:trHeight w:val="567"/>
        </w:trPr>
        <w:tc>
          <w:tcPr>
            <w:tcW w:w="2006" w:type="pct"/>
            <w:shd w:val="clear" w:color="auto" w:fill="auto"/>
            <w:tcMar>
              <w:top w:w="15" w:type="dxa"/>
              <w:left w:w="15" w:type="dxa"/>
              <w:bottom w:w="0" w:type="dxa"/>
              <w:right w:w="15" w:type="dxa"/>
            </w:tcMar>
            <w:vAlign w:val="center"/>
            <w:hideMark/>
          </w:tcPr>
          <w:p w14:paraId="0F00E4B5"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2.4.3. Thể hiện năng lực dạy học các môn học ở tiểu học: Sinh viên tốt nghiệp có thể nghiên cứu, thiết kế và tổ chức thực hiện thành thạo và hiệu quả hoạt động dạy học cũng như có khả năng phát triển chương trình các môn học ở tiểu học </w:t>
            </w:r>
          </w:p>
        </w:tc>
        <w:tc>
          <w:tcPr>
            <w:tcW w:w="478" w:type="pct"/>
            <w:shd w:val="clear" w:color="auto" w:fill="auto"/>
            <w:tcMar>
              <w:top w:w="15" w:type="dxa"/>
              <w:left w:w="15" w:type="dxa"/>
              <w:bottom w:w="0" w:type="dxa"/>
              <w:right w:w="15" w:type="dxa"/>
            </w:tcMar>
            <w:vAlign w:val="center"/>
            <w:hideMark/>
          </w:tcPr>
          <w:p w14:paraId="3052BE4F" w14:textId="60E5F5B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3.29</w:t>
            </w:r>
          </w:p>
        </w:tc>
        <w:tc>
          <w:tcPr>
            <w:tcW w:w="478" w:type="pct"/>
            <w:shd w:val="clear" w:color="auto" w:fill="auto"/>
            <w:tcMar>
              <w:top w:w="15" w:type="dxa"/>
              <w:left w:w="15" w:type="dxa"/>
              <w:bottom w:w="0" w:type="dxa"/>
              <w:right w:w="15" w:type="dxa"/>
            </w:tcMar>
            <w:vAlign w:val="center"/>
            <w:hideMark/>
          </w:tcPr>
          <w:p w14:paraId="715BAC45" w14:textId="43CA946D"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64ECCF85" w14:textId="00CA0CEE"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3.22</w:t>
            </w:r>
          </w:p>
        </w:tc>
        <w:tc>
          <w:tcPr>
            <w:tcW w:w="414" w:type="pct"/>
            <w:shd w:val="clear" w:color="auto" w:fill="auto"/>
            <w:tcMar>
              <w:top w:w="15" w:type="dxa"/>
              <w:left w:w="15" w:type="dxa"/>
              <w:bottom w:w="0" w:type="dxa"/>
              <w:right w:w="15" w:type="dxa"/>
            </w:tcMar>
            <w:vAlign w:val="center"/>
            <w:hideMark/>
          </w:tcPr>
          <w:p w14:paraId="6BE21647" w14:textId="6726FCD3"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hideMark/>
          </w:tcPr>
          <w:p w14:paraId="5B7D9063" w14:textId="6034AB1F"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384" w:type="pct"/>
            <w:shd w:val="clear" w:color="auto" w:fill="auto"/>
            <w:tcMar>
              <w:top w:w="15" w:type="dxa"/>
              <w:left w:w="15" w:type="dxa"/>
              <w:bottom w:w="0" w:type="dxa"/>
              <w:right w:w="15" w:type="dxa"/>
            </w:tcMar>
            <w:vAlign w:val="center"/>
            <w:hideMark/>
          </w:tcPr>
          <w:p w14:paraId="7B1903B2" w14:textId="0C885E78"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hideMark/>
          </w:tcPr>
          <w:p w14:paraId="09AFCCC9" w14:textId="2CB1E22A"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3.01</w:t>
            </w:r>
          </w:p>
        </w:tc>
      </w:tr>
      <w:tr w:rsidR="00727208" w:rsidRPr="00EE1C1C" w14:paraId="262113BB" w14:textId="77777777" w:rsidTr="00043199">
        <w:trPr>
          <w:trHeight w:val="567"/>
        </w:trPr>
        <w:tc>
          <w:tcPr>
            <w:tcW w:w="2006" w:type="pct"/>
            <w:shd w:val="clear" w:color="auto" w:fill="auto"/>
            <w:tcMar>
              <w:top w:w="15" w:type="dxa"/>
              <w:left w:w="15" w:type="dxa"/>
              <w:bottom w:w="0" w:type="dxa"/>
              <w:right w:w="15" w:type="dxa"/>
            </w:tcMar>
            <w:vAlign w:val="center"/>
            <w:hideMark/>
          </w:tcPr>
          <w:p w14:paraId="6FD334E8"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2.4.4 Thể hiện năng lực đánh giá học sinh tiểu học: Sinh viên tốt nghiệp có khả năng thiết kế và tổ chức thực hiện hiệu quả các hoạt động nhằm đánh giá phẩm chất và năng lực học sinh tiểu học, đồng thời sử dụng được kết quả đánh giá </w:t>
            </w:r>
            <w:r w:rsidRPr="00EE1C1C">
              <w:rPr>
                <w:rFonts w:eastAsia="Times New Roman"/>
                <w:sz w:val="26"/>
                <w:szCs w:val="26"/>
                <w:lang w:val="vi-VN" w:eastAsia="vi-VN"/>
              </w:rPr>
              <w:lastRenderedPageBreak/>
              <w:t>để nâng cao chất lượng học tập của học sinh.</w:t>
            </w:r>
          </w:p>
        </w:tc>
        <w:tc>
          <w:tcPr>
            <w:tcW w:w="478" w:type="pct"/>
            <w:shd w:val="clear" w:color="auto" w:fill="auto"/>
            <w:tcMar>
              <w:top w:w="15" w:type="dxa"/>
              <w:left w:w="15" w:type="dxa"/>
              <w:bottom w:w="0" w:type="dxa"/>
              <w:right w:w="15" w:type="dxa"/>
            </w:tcMar>
            <w:vAlign w:val="center"/>
            <w:hideMark/>
          </w:tcPr>
          <w:p w14:paraId="14A19AD9" w14:textId="51525BE7"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lastRenderedPageBreak/>
              <w:t>3.31</w:t>
            </w:r>
          </w:p>
        </w:tc>
        <w:tc>
          <w:tcPr>
            <w:tcW w:w="478" w:type="pct"/>
            <w:shd w:val="clear" w:color="auto" w:fill="auto"/>
            <w:tcMar>
              <w:top w:w="15" w:type="dxa"/>
              <w:left w:w="15" w:type="dxa"/>
              <w:bottom w:w="0" w:type="dxa"/>
              <w:right w:w="15" w:type="dxa"/>
            </w:tcMar>
            <w:vAlign w:val="center"/>
            <w:hideMark/>
          </w:tcPr>
          <w:p w14:paraId="16BE4655" w14:textId="11834251"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1C9CFA01" w14:textId="0B26440C"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3.11</w:t>
            </w:r>
          </w:p>
        </w:tc>
        <w:tc>
          <w:tcPr>
            <w:tcW w:w="414" w:type="pct"/>
            <w:shd w:val="clear" w:color="auto" w:fill="auto"/>
            <w:tcMar>
              <w:top w:w="15" w:type="dxa"/>
              <w:left w:w="15" w:type="dxa"/>
              <w:bottom w:w="0" w:type="dxa"/>
              <w:right w:w="15" w:type="dxa"/>
            </w:tcMar>
            <w:vAlign w:val="center"/>
            <w:hideMark/>
          </w:tcPr>
          <w:p w14:paraId="4D2FCB02" w14:textId="542B632C"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hideMark/>
          </w:tcPr>
          <w:p w14:paraId="3D8BF2FA" w14:textId="4F01FA2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3CF54633" w14:textId="2178BCE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2892E327" w14:textId="18724BA8"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3.08</w:t>
            </w:r>
          </w:p>
        </w:tc>
      </w:tr>
      <w:tr w:rsidR="00727208" w:rsidRPr="00EE1C1C" w14:paraId="2B67B3A3" w14:textId="77777777" w:rsidTr="00043199">
        <w:trPr>
          <w:trHeight w:val="567"/>
        </w:trPr>
        <w:tc>
          <w:tcPr>
            <w:tcW w:w="2006" w:type="pct"/>
            <w:shd w:val="clear" w:color="auto" w:fill="auto"/>
            <w:tcMar>
              <w:top w:w="15" w:type="dxa"/>
              <w:left w:w="15" w:type="dxa"/>
              <w:bottom w:w="0" w:type="dxa"/>
              <w:right w:w="15" w:type="dxa"/>
            </w:tcMar>
            <w:vAlign w:val="center"/>
            <w:hideMark/>
          </w:tcPr>
          <w:p w14:paraId="5DFEA820" w14:textId="77777777" w:rsidR="00727208" w:rsidRPr="00EE1C1C" w:rsidRDefault="00727208"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2.4.5 Thể hiện năng lực thích ứng với sự phát triển nghề nghiệp: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478" w:type="pct"/>
            <w:shd w:val="clear" w:color="auto" w:fill="auto"/>
            <w:tcMar>
              <w:top w:w="15" w:type="dxa"/>
              <w:left w:w="15" w:type="dxa"/>
              <w:bottom w:w="0" w:type="dxa"/>
              <w:right w:w="15" w:type="dxa"/>
            </w:tcMar>
            <w:vAlign w:val="center"/>
            <w:hideMark/>
          </w:tcPr>
          <w:p w14:paraId="0D84C080" w14:textId="221E6ECB"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3.31</w:t>
            </w:r>
          </w:p>
        </w:tc>
        <w:tc>
          <w:tcPr>
            <w:tcW w:w="478" w:type="pct"/>
            <w:shd w:val="clear" w:color="auto" w:fill="auto"/>
            <w:tcMar>
              <w:top w:w="15" w:type="dxa"/>
              <w:left w:w="15" w:type="dxa"/>
              <w:bottom w:w="0" w:type="dxa"/>
              <w:right w:w="15" w:type="dxa"/>
            </w:tcMar>
            <w:vAlign w:val="center"/>
            <w:hideMark/>
          </w:tcPr>
          <w:p w14:paraId="38D99F0E" w14:textId="36485CCA"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3.00</w:t>
            </w:r>
          </w:p>
        </w:tc>
        <w:tc>
          <w:tcPr>
            <w:tcW w:w="430" w:type="pct"/>
            <w:shd w:val="clear" w:color="auto" w:fill="auto"/>
            <w:tcMar>
              <w:top w:w="15" w:type="dxa"/>
              <w:left w:w="15" w:type="dxa"/>
              <w:bottom w:w="0" w:type="dxa"/>
              <w:right w:w="15" w:type="dxa"/>
            </w:tcMar>
            <w:vAlign w:val="center"/>
            <w:hideMark/>
          </w:tcPr>
          <w:p w14:paraId="0FB7AA8A" w14:textId="0E9D20D0"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3.22</w:t>
            </w:r>
          </w:p>
        </w:tc>
        <w:tc>
          <w:tcPr>
            <w:tcW w:w="414" w:type="pct"/>
            <w:shd w:val="clear" w:color="auto" w:fill="auto"/>
            <w:tcMar>
              <w:top w:w="15" w:type="dxa"/>
              <w:left w:w="15" w:type="dxa"/>
              <w:bottom w:w="0" w:type="dxa"/>
              <w:right w:w="15" w:type="dxa"/>
            </w:tcMar>
            <w:vAlign w:val="center"/>
            <w:hideMark/>
          </w:tcPr>
          <w:p w14:paraId="14162A6E" w14:textId="59F65332"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hideMark/>
          </w:tcPr>
          <w:p w14:paraId="31667D94" w14:textId="63FDBAB4"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3.33</w:t>
            </w:r>
          </w:p>
        </w:tc>
        <w:tc>
          <w:tcPr>
            <w:tcW w:w="384" w:type="pct"/>
            <w:shd w:val="clear" w:color="auto" w:fill="auto"/>
            <w:tcMar>
              <w:top w:w="15" w:type="dxa"/>
              <w:left w:w="15" w:type="dxa"/>
              <w:bottom w:w="0" w:type="dxa"/>
              <w:right w:w="15" w:type="dxa"/>
            </w:tcMar>
            <w:vAlign w:val="center"/>
            <w:hideMark/>
          </w:tcPr>
          <w:p w14:paraId="43EC5269" w14:textId="7D2BD14F" w:rsidR="00727208" w:rsidRPr="00EE1C1C" w:rsidRDefault="00727208"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hideMark/>
          </w:tcPr>
          <w:p w14:paraId="5C225019" w14:textId="30DB9B9E" w:rsidR="00727208" w:rsidRPr="00EE1C1C" w:rsidRDefault="00727208"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3.07</w:t>
            </w:r>
          </w:p>
        </w:tc>
      </w:tr>
    </w:tbl>
    <w:p w14:paraId="001E976C" w14:textId="2AF27FB9" w:rsidR="00BC11E1" w:rsidRPr="00EE1C1C" w:rsidRDefault="00BC11E1" w:rsidP="000033CD">
      <w:pPr>
        <w:spacing w:after="0" w:line="312" w:lineRule="auto"/>
        <w:rPr>
          <w:sz w:val="26"/>
          <w:szCs w:val="26"/>
          <w:lang w:eastAsia="en-US"/>
        </w:rPr>
      </w:pPr>
    </w:p>
    <w:p w14:paraId="1483C2DD" w14:textId="77777777" w:rsidR="00BC11E1" w:rsidRPr="00EE1C1C" w:rsidRDefault="00BC11E1" w:rsidP="000033CD">
      <w:pPr>
        <w:spacing w:after="0" w:line="312" w:lineRule="auto"/>
        <w:rPr>
          <w:sz w:val="26"/>
          <w:szCs w:val="26"/>
          <w:lang w:eastAsia="en-US"/>
        </w:rPr>
      </w:pPr>
    </w:p>
    <w:p w14:paraId="0D90B4D0" w14:textId="77777777" w:rsidR="00727208" w:rsidRPr="00EE1C1C" w:rsidRDefault="00727208" w:rsidP="000033CD">
      <w:pPr>
        <w:spacing w:after="0" w:line="312" w:lineRule="auto"/>
        <w:rPr>
          <w:sz w:val="26"/>
          <w:szCs w:val="26"/>
          <w:lang w:eastAsia="en-US"/>
        </w:rPr>
        <w:sectPr w:rsidR="00727208" w:rsidRPr="00EE1C1C" w:rsidSect="009308F8">
          <w:pgSz w:w="11900" w:h="16840" w:code="9"/>
          <w:pgMar w:top="1134" w:right="1134" w:bottom="1134" w:left="1701" w:header="734" w:footer="346" w:gutter="0"/>
          <w:cols w:space="708"/>
          <w:titlePg/>
          <w:docGrid w:linePitch="326"/>
        </w:sectPr>
      </w:pPr>
    </w:p>
    <w:p w14:paraId="5B60A73C" w14:textId="6BC96F34" w:rsidR="00727208" w:rsidRPr="00EE1C1C" w:rsidRDefault="00727208" w:rsidP="000033CD">
      <w:pPr>
        <w:pStyle w:val="Caption"/>
      </w:pPr>
      <w:bookmarkStart w:id="95" w:name="_Toc74434156"/>
      <w:r w:rsidRPr="00EE1C1C">
        <w:lastRenderedPageBreak/>
        <w:t xml:space="preserve">Bảng </w:t>
      </w:r>
      <w:fldSimple w:instr=" SEQ Bảng \* ARABIC ">
        <w:r w:rsidR="00FF2A32">
          <w:rPr>
            <w:noProof/>
          </w:rPr>
          <w:t>13</w:t>
        </w:r>
      </w:fldSimple>
      <w:r w:rsidR="00690E47" w:rsidRPr="00EE1C1C">
        <w:t>. Mức độ năng lực cần đạt được của sinh viên đối với nhóm CĐR về kỹ năng, phẩm chất cá nhân và nghề nghiệp theo giá trị trung bình của kết quả khảo sát</w:t>
      </w:r>
      <w:bookmarkEnd w:id="95"/>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615"/>
        <w:gridCol w:w="848"/>
        <w:gridCol w:w="897"/>
        <w:gridCol w:w="761"/>
        <w:gridCol w:w="825"/>
        <w:gridCol w:w="676"/>
        <w:gridCol w:w="677"/>
        <w:gridCol w:w="756"/>
      </w:tblGrid>
      <w:tr w:rsidR="00727208" w:rsidRPr="00EE1C1C" w14:paraId="4BFAC616" w14:textId="77777777" w:rsidTr="00F80615">
        <w:trPr>
          <w:trHeight w:val="567"/>
          <w:tblHeader/>
        </w:trPr>
        <w:tc>
          <w:tcPr>
            <w:tcW w:w="2006" w:type="pct"/>
            <w:vMerge w:val="restart"/>
            <w:shd w:val="clear" w:color="auto" w:fill="FBE4D5" w:themeFill="accent2" w:themeFillTint="33"/>
            <w:tcMar>
              <w:top w:w="15" w:type="dxa"/>
              <w:left w:w="15" w:type="dxa"/>
              <w:bottom w:w="0" w:type="dxa"/>
              <w:right w:w="15" w:type="dxa"/>
            </w:tcMar>
            <w:vAlign w:val="center"/>
            <w:hideMark/>
          </w:tcPr>
          <w:p w14:paraId="0375442B" w14:textId="0F0F8B77" w:rsidR="00727208" w:rsidRPr="00EE1C1C" w:rsidRDefault="005943D1" w:rsidP="000033CD">
            <w:pPr>
              <w:spacing w:after="0" w:line="312" w:lineRule="auto"/>
              <w:rPr>
                <w:rFonts w:eastAsia="Times New Roman"/>
                <w:b/>
                <w:bCs/>
                <w:color w:val="000000"/>
                <w:sz w:val="26"/>
                <w:szCs w:val="26"/>
                <w:lang w:val="vi-VN" w:eastAsia="vi-VN"/>
              </w:rPr>
            </w:pPr>
            <w:r w:rsidRPr="00EE1C1C">
              <w:rPr>
                <w:b/>
                <w:bCs/>
                <w:sz w:val="26"/>
                <w:szCs w:val="26"/>
                <w:lang w:eastAsia="en-US"/>
              </w:rPr>
              <w:t>CĐR NHÓM II. KỸ NĂNG, PHẨM CHẤT CÁ NHÂN VÀ NGHỀ NGHIỆP</w:t>
            </w:r>
          </w:p>
        </w:tc>
        <w:tc>
          <w:tcPr>
            <w:tcW w:w="2994" w:type="pct"/>
            <w:gridSpan w:val="7"/>
            <w:shd w:val="clear" w:color="auto" w:fill="FBE4D5" w:themeFill="accent2" w:themeFillTint="33"/>
            <w:tcMar>
              <w:top w:w="15" w:type="dxa"/>
              <w:left w:w="15" w:type="dxa"/>
              <w:bottom w:w="0" w:type="dxa"/>
              <w:right w:w="15" w:type="dxa"/>
            </w:tcMar>
            <w:vAlign w:val="center"/>
            <w:hideMark/>
          </w:tcPr>
          <w:p w14:paraId="44C4C65D" w14:textId="67B5219F" w:rsidR="00727208" w:rsidRPr="00EE1C1C" w:rsidRDefault="00727208"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CẦN ĐẠT ĐƯỢC</w:t>
            </w:r>
          </w:p>
        </w:tc>
      </w:tr>
      <w:tr w:rsidR="00727208" w:rsidRPr="00EE1C1C" w14:paraId="5F4FA5DD" w14:textId="77777777" w:rsidTr="00F80615">
        <w:trPr>
          <w:trHeight w:val="567"/>
          <w:tblHeader/>
        </w:trPr>
        <w:tc>
          <w:tcPr>
            <w:tcW w:w="2006" w:type="pct"/>
            <w:vMerge/>
            <w:shd w:val="clear" w:color="auto" w:fill="FBE4D5" w:themeFill="accent2" w:themeFillTint="33"/>
            <w:tcMar>
              <w:top w:w="15" w:type="dxa"/>
              <w:left w:w="15" w:type="dxa"/>
              <w:bottom w:w="0" w:type="dxa"/>
              <w:right w:w="15" w:type="dxa"/>
            </w:tcMar>
            <w:vAlign w:val="center"/>
            <w:hideMark/>
          </w:tcPr>
          <w:p w14:paraId="6E8E0DD6" w14:textId="77777777" w:rsidR="00727208" w:rsidRPr="00EE1C1C" w:rsidRDefault="00727208" w:rsidP="000033CD">
            <w:pPr>
              <w:spacing w:after="0" w:line="312" w:lineRule="auto"/>
              <w:jc w:val="left"/>
              <w:rPr>
                <w:rFonts w:eastAsia="Times New Roman"/>
                <w:b/>
                <w:bCs/>
                <w:sz w:val="26"/>
                <w:szCs w:val="26"/>
                <w:lang w:val="vi-VN" w:eastAsia="vi-VN"/>
              </w:rPr>
            </w:pPr>
          </w:p>
        </w:tc>
        <w:tc>
          <w:tcPr>
            <w:tcW w:w="478" w:type="pct"/>
            <w:shd w:val="clear" w:color="auto" w:fill="FBE4D5" w:themeFill="accent2" w:themeFillTint="33"/>
            <w:tcMar>
              <w:top w:w="15" w:type="dxa"/>
              <w:left w:w="15" w:type="dxa"/>
              <w:bottom w:w="0" w:type="dxa"/>
              <w:right w:w="15" w:type="dxa"/>
            </w:tcMar>
            <w:vAlign w:val="center"/>
          </w:tcPr>
          <w:p w14:paraId="5AB5AE65" w14:textId="77777777" w:rsidR="00727208" w:rsidRPr="00EE1C1C" w:rsidRDefault="00727208" w:rsidP="000033CD">
            <w:pPr>
              <w:spacing w:after="0" w:line="312" w:lineRule="auto"/>
              <w:jc w:val="center"/>
              <w:rPr>
                <w:rFonts w:eastAsia="Times New Roman"/>
                <w:b/>
                <w:bCs/>
                <w:sz w:val="26"/>
                <w:szCs w:val="26"/>
                <w:lang w:eastAsia="vi-VN"/>
              </w:rPr>
            </w:pPr>
            <w:r w:rsidRPr="00EE1C1C">
              <w:rPr>
                <w:b/>
                <w:bCs/>
                <w:sz w:val="26"/>
                <w:szCs w:val="26"/>
              </w:rPr>
              <w:t>Lãnh đạo Sở GDĐT, Phòng GDĐT, BGH trường phổ thông</w:t>
            </w:r>
          </w:p>
        </w:tc>
        <w:tc>
          <w:tcPr>
            <w:tcW w:w="478" w:type="pct"/>
            <w:shd w:val="clear" w:color="auto" w:fill="FBE4D5" w:themeFill="accent2" w:themeFillTint="33"/>
            <w:tcMar>
              <w:top w:w="15" w:type="dxa"/>
              <w:left w:w="15" w:type="dxa"/>
              <w:bottom w:w="0" w:type="dxa"/>
              <w:right w:w="15" w:type="dxa"/>
            </w:tcMar>
            <w:vAlign w:val="center"/>
          </w:tcPr>
          <w:p w14:paraId="06F04903"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Chuyên viên Sở GDĐT, Phòng GDĐT, Tổ trưởng chuyên môn</w:t>
            </w:r>
          </w:p>
        </w:tc>
        <w:tc>
          <w:tcPr>
            <w:tcW w:w="430" w:type="pct"/>
            <w:shd w:val="clear" w:color="auto" w:fill="FBE4D5" w:themeFill="accent2" w:themeFillTint="33"/>
            <w:tcMar>
              <w:top w:w="15" w:type="dxa"/>
              <w:left w:w="15" w:type="dxa"/>
              <w:bottom w:w="0" w:type="dxa"/>
              <w:right w:w="15" w:type="dxa"/>
            </w:tcMar>
            <w:vAlign w:val="center"/>
          </w:tcPr>
          <w:p w14:paraId="4B2DB648"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Giáo viên cốt cán, Giáo viên</w:t>
            </w:r>
          </w:p>
        </w:tc>
        <w:tc>
          <w:tcPr>
            <w:tcW w:w="414" w:type="pct"/>
            <w:shd w:val="clear" w:color="auto" w:fill="FBE4D5" w:themeFill="accent2" w:themeFillTint="33"/>
            <w:tcMar>
              <w:top w:w="15" w:type="dxa"/>
              <w:left w:w="15" w:type="dxa"/>
              <w:bottom w:w="0" w:type="dxa"/>
              <w:right w:w="15" w:type="dxa"/>
            </w:tcMar>
            <w:vAlign w:val="center"/>
          </w:tcPr>
          <w:p w14:paraId="33B6B8DB"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Giảng viên, Nhà khoa học, chuyên gia</w:t>
            </w:r>
          </w:p>
        </w:tc>
        <w:tc>
          <w:tcPr>
            <w:tcW w:w="383" w:type="pct"/>
            <w:shd w:val="clear" w:color="auto" w:fill="FBE4D5" w:themeFill="accent2" w:themeFillTint="33"/>
            <w:tcMar>
              <w:top w:w="15" w:type="dxa"/>
              <w:left w:w="15" w:type="dxa"/>
              <w:bottom w:w="0" w:type="dxa"/>
              <w:right w:w="15" w:type="dxa"/>
            </w:tcMar>
            <w:vAlign w:val="center"/>
          </w:tcPr>
          <w:p w14:paraId="03DE7517"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Cựu sinh viên</w:t>
            </w:r>
          </w:p>
        </w:tc>
        <w:tc>
          <w:tcPr>
            <w:tcW w:w="384" w:type="pct"/>
            <w:shd w:val="clear" w:color="auto" w:fill="FBE4D5" w:themeFill="accent2" w:themeFillTint="33"/>
            <w:tcMar>
              <w:top w:w="15" w:type="dxa"/>
              <w:left w:w="15" w:type="dxa"/>
              <w:bottom w:w="0" w:type="dxa"/>
              <w:right w:w="15" w:type="dxa"/>
            </w:tcMar>
            <w:vAlign w:val="center"/>
          </w:tcPr>
          <w:p w14:paraId="083EAA6E"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b/>
                <w:bCs/>
                <w:sz w:val="26"/>
                <w:szCs w:val="26"/>
              </w:rPr>
              <w:t>Sinh viên</w:t>
            </w:r>
          </w:p>
        </w:tc>
        <w:tc>
          <w:tcPr>
            <w:tcW w:w="427" w:type="pct"/>
            <w:shd w:val="clear" w:color="auto" w:fill="FBE4D5" w:themeFill="accent2" w:themeFillTint="33"/>
            <w:tcMar>
              <w:top w:w="15" w:type="dxa"/>
              <w:left w:w="15" w:type="dxa"/>
              <w:bottom w:w="0" w:type="dxa"/>
              <w:right w:w="15" w:type="dxa"/>
            </w:tcMar>
            <w:vAlign w:val="center"/>
          </w:tcPr>
          <w:p w14:paraId="671D04D7" w14:textId="77777777" w:rsidR="00727208" w:rsidRPr="00EE1C1C" w:rsidRDefault="0072720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eastAsia="vi-VN"/>
              </w:rPr>
              <w:t>Giá trị TB</w:t>
            </w:r>
          </w:p>
        </w:tc>
      </w:tr>
      <w:tr w:rsidR="00727208" w:rsidRPr="00EE1C1C" w14:paraId="0BE2974F"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0D9AEF7F"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2.1. Thể hiện được trách nhiệm công dân và phẩm chất chuẩn mực của một nhà giáo dục</w:t>
            </w:r>
          </w:p>
        </w:tc>
      </w:tr>
      <w:tr w:rsidR="00CD3FC2" w:rsidRPr="00EE1C1C" w14:paraId="5223ADDA" w14:textId="77777777" w:rsidTr="00727208">
        <w:trPr>
          <w:trHeight w:val="567"/>
        </w:trPr>
        <w:tc>
          <w:tcPr>
            <w:tcW w:w="2006" w:type="pct"/>
            <w:shd w:val="clear" w:color="auto" w:fill="auto"/>
            <w:tcMar>
              <w:top w:w="15" w:type="dxa"/>
              <w:left w:w="15" w:type="dxa"/>
              <w:bottom w:w="0" w:type="dxa"/>
              <w:right w:w="15" w:type="dxa"/>
            </w:tcMar>
            <w:vAlign w:val="center"/>
            <w:hideMark/>
          </w:tcPr>
          <w:p w14:paraId="0ED35FB5"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2.1.1 Có phẩm chất chính trị, có trách nhiệm công dân và dành sự quan tâm đặc biệt đến sự phát triển của thế hệ trẻ;</w:t>
            </w:r>
          </w:p>
        </w:tc>
        <w:tc>
          <w:tcPr>
            <w:tcW w:w="478" w:type="pct"/>
            <w:shd w:val="clear" w:color="auto" w:fill="auto"/>
            <w:tcMar>
              <w:top w:w="15" w:type="dxa"/>
              <w:left w:w="15" w:type="dxa"/>
              <w:bottom w:w="0" w:type="dxa"/>
              <w:right w:w="15" w:type="dxa"/>
            </w:tcMar>
            <w:vAlign w:val="center"/>
          </w:tcPr>
          <w:p w14:paraId="5E0B6A75" w14:textId="2B6A2622"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3.00</w:t>
            </w:r>
          </w:p>
        </w:tc>
        <w:tc>
          <w:tcPr>
            <w:tcW w:w="478" w:type="pct"/>
            <w:shd w:val="clear" w:color="auto" w:fill="auto"/>
            <w:tcMar>
              <w:top w:w="15" w:type="dxa"/>
              <w:left w:w="15" w:type="dxa"/>
              <w:bottom w:w="0" w:type="dxa"/>
              <w:right w:w="15" w:type="dxa"/>
            </w:tcMar>
            <w:vAlign w:val="center"/>
          </w:tcPr>
          <w:p w14:paraId="7700042F" w14:textId="2245B481"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56AD7EAD" w14:textId="672A7DA5"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3.30</w:t>
            </w:r>
          </w:p>
        </w:tc>
        <w:tc>
          <w:tcPr>
            <w:tcW w:w="414" w:type="pct"/>
            <w:shd w:val="clear" w:color="auto" w:fill="auto"/>
            <w:tcMar>
              <w:top w:w="15" w:type="dxa"/>
              <w:left w:w="15" w:type="dxa"/>
              <w:bottom w:w="0" w:type="dxa"/>
              <w:right w:w="15" w:type="dxa"/>
            </w:tcMar>
            <w:vAlign w:val="center"/>
          </w:tcPr>
          <w:p w14:paraId="58E19993" w14:textId="6423196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3.50</w:t>
            </w:r>
          </w:p>
        </w:tc>
        <w:tc>
          <w:tcPr>
            <w:tcW w:w="383" w:type="pct"/>
            <w:shd w:val="clear" w:color="auto" w:fill="auto"/>
            <w:tcMar>
              <w:top w:w="15" w:type="dxa"/>
              <w:left w:w="15" w:type="dxa"/>
              <w:bottom w:w="0" w:type="dxa"/>
              <w:right w:w="15" w:type="dxa"/>
            </w:tcMar>
            <w:vAlign w:val="center"/>
          </w:tcPr>
          <w:p w14:paraId="61CD775D" w14:textId="319264E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22691842" w14:textId="5836B02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34D45DEA" w14:textId="451018F7"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3.37</w:t>
            </w:r>
          </w:p>
        </w:tc>
      </w:tr>
      <w:tr w:rsidR="00CD3FC2" w:rsidRPr="00EE1C1C" w14:paraId="35B9179A" w14:textId="77777777" w:rsidTr="00727208">
        <w:trPr>
          <w:trHeight w:val="567"/>
        </w:trPr>
        <w:tc>
          <w:tcPr>
            <w:tcW w:w="2006" w:type="pct"/>
            <w:shd w:val="clear" w:color="auto" w:fill="auto"/>
            <w:tcMar>
              <w:top w:w="15" w:type="dxa"/>
              <w:left w:w="15" w:type="dxa"/>
              <w:bottom w:w="0" w:type="dxa"/>
              <w:right w:w="15" w:type="dxa"/>
            </w:tcMar>
            <w:vAlign w:val="center"/>
            <w:hideMark/>
          </w:tcPr>
          <w:p w14:paraId="3DD167DA"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2.1.2 Thể hiện cách hành xử chuyên nghiệp, có đạo đức và phong cách chuẩn mực của một nhà giáo dục. </w:t>
            </w:r>
          </w:p>
        </w:tc>
        <w:tc>
          <w:tcPr>
            <w:tcW w:w="478" w:type="pct"/>
            <w:shd w:val="clear" w:color="auto" w:fill="auto"/>
            <w:tcMar>
              <w:top w:w="15" w:type="dxa"/>
              <w:left w:w="15" w:type="dxa"/>
              <w:bottom w:w="0" w:type="dxa"/>
              <w:right w:w="15" w:type="dxa"/>
            </w:tcMar>
            <w:vAlign w:val="center"/>
          </w:tcPr>
          <w:p w14:paraId="2589E000" w14:textId="159A84F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3.29</w:t>
            </w:r>
          </w:p>
        </w:tc>
        <w:tc>
          <w:tcPr>
            <w:tcW w:w="478" w:type="pct"/>
            <w:shd w:val="clear" w:color="auto" w:fill="auto"/>
            <w:tcMar>
              <w:top w:w="15" w:type="dxa"/>
              <w:left w:w="15" w:type="dxa"/>
              <w:bottom w:w="0" w:type="dxa"/>
              <w:right w:w="15" w:type="dxa"/>
            </w:tcMar>
            <w:vAlign w:val="center"/>
          </w:tcPr>
          <w:p w14:paraId="3563369E" w14:textId="63EAB06B"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3A332457" w14:textId="3D7EF2C8"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3.42</w:t>
            </w:r>
          </w:p>
        </w:tc>
        <w:tc>
          <w:tcPr>
            <w:tcW w:w="414" w:type="pct"/>
            <w:shd w:val="clear" w:color="auto" w:fill="auto"/>
            <w:tcMar>
              <w:top w:w="15" w:type="dxa"/>
              <w:left w:w="15" w:type="dxa"/>
              <w:bottom w:w="0" w:type="dxa"/>
              <w:right w:w="15" w:type="dxa"/>
            </w:tcMar>
            <w:vAlign w:val="center"/>
          </w:tcPr>
          <w:p w14:paraId="5705E862" w14:textId="4A34AA7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3.50</w:t>
            </w:r>
          </w:p>
        </w:tc>
        <w:tc>
          <w:tcPr>
            <w:tcW w:w="383" w:type="pct"/>
            <w:shd w:val="clear" w:color="auto" w:fill="auto"/>
            <w:tcMar>
              <w:top w:w="15" w:type="dxa"/>
              <w:left w:w="15" w:type="dxa"/>
              <w:bottom w:w="0" w:type="dxa"/>
              <w:right w:w="15" w:type="dxa"/>
            </w:tcMar>
            <w:vAlign w:val="center"/>
          </w:tcPr>
          <w:p w14:paraId="18B0DC15" w14:textId="617B64F9"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53F7DB5C" w14:textId="55DD9FF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tcPr>
          <w:p w14:paraId="66A72812" w14:textId="324DA137"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3.54</w:t>
            </w:r>
          </w:p>
        </w:tc>
      </w:tr>
      <w:tr w:rsidR="00727208" w:rsidRPr="00EE1C1C" w14:paraId="4763F355"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18CB395A"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2.2. Thể hiện được năng lực lập luận sư phạm và giải quyết vấn đề, năng lực khám phá tri thức, và năng lực phản biện trong thực tiễn nghề nghiệp giáo dục tiểu học</w:t>
            </w:r>
          </w:p>
        </w:tc>
      </w:tr>
      <w:tr w:rsidR="00CD3FC2" w:rsidRPr="00EE1C1C" w14:paraId="59215103" w14:textId="77777777" w:rsidTr="00727208">
        <w:trPr>
          <w:trHeight w:val="567"/>
        </w:trPr>
        <w:tc>
          <w:tcPr>
            <w:tcW w:w="2006" w:type="pct"/>
            <w:shd w:val="clear" w:color="auto" w:fill="auto"/>
            <w:tcMar>
              <w:top w:w="15" w:type="dxa"/>
              <w:left w:w="15" w:type="dxa"/>
              <w:bottom w:w="0" w:type="dxa"/>
              <w:right w:w="15" w:type="dxa"/>
            </w:tcMar>
            <w:vAlign w:val="center"/>
            <w:hideMark/>
          </w:tcPr>
          <w:p w14:paraId="607AE236"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2.2.1. Năng lực lập luận và giải quyết vấn đề giáo dục tiểu học: Sinh viên tốt nghiệp thể hiện được khả năng đề xuất và thực hiện các giải pháp nhằm giải quyết những vấn đề nảy sinh trong thực tiễn nghề nghiệp giáo dục tiểu học</w:t>
            </w:r>
          </w:p>
        </w:tc>
        <w:tc>
          <w:tcPr>
            <w:tcW w:w="478" w:type="pct"/>
            <w:shd w:val="clear" w:color="auto" w:fill="auto"/>
            <w:tcMar>
              <w:top w:w="15" w:type="dxa"/>
              <w:left w:w="15" w:type="dxa"/>
              <w:bottom w:w="0" w:type="dxa"/>
              <w:right w:w="15" w:type="dxa"/>
            </w:tcMar>
            <w:vAlign w:val="center"/>
          </w:tcPr>
          <w:p w14:paraId="654525C1" w14:textId="54A91EE8"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3.29</w:t>
            </w:r>
          </w:p>
        </w:tc>
        <w:tc>
          <w:tcPr>
            <w:tcW w:w="478" w:type="pct"/>
            <w:shd w:val="clear" w:color="auto" w:fill="auto"/>
            <w:tcMar>
              <w:top w:w="15" w:type="dxa"/>
              <w:left w:w="15" w:type="dxa"/>
              <w:bottom w:w="0" w:type="dxa"/>
              <w:right w:w="15" w:type="dxa"/>
            </w:tcMar>
            <w:vAlign w:val="center"/>
          </w:tcPr>
          <w:p w14:paraId="28C64BC9" w14:textId="7713871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5A561C5C" w14:textId="433365C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3.55</w:t>
            </w:r>
          </w:p>
        </w:tc>
        <w:tc>
          <w:tcPr>
            <w:tcW w:w="414" w:type="pct"/>
            <w:shd w:val="clear" w:color="auto" w:fill="auto"/>
            <w:tcMar>
              <w:top w:w="15" w:type="dxa"/>
              <w:left w:w="15" w:type="dxa"/>
              <w:bottom w:w="0" w:type="dxa"/>
              <w:right w:w="15" w:type="dxa"/>
            </w:tcMar>
            <w:vAlign w:val="center"/>
          </w:tcPr>
          <w:p w14:paraId="348AD40F" w14:textId="25D3B7FE"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4CF606BC" w14:textId="4646500F"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156D387C" w14:textId="127A1F8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3.20</w:t>
            </w:r>
          </w:p>
        </w:tc>
        <w:tc>
          <w:tcPr>
            <w:tcW w:w="427" w:type="pct"/>
            <w:shd w:val="clear" w:color="auto" w:fill="auto"/>
            <w:noWrap/>
            <w:tcMar>
              <w:top w:w="15" w:type="dxa"/>
              <w:left w:w="15" w:type="dxa"/>
              <w:bottom w:w="0" w:type="dxa"/>
              <w:right w:w="15" w:type="dxa"/>
            </w:tcMar>
            <w:vAlign w:val="center"/>
          </w:tcPr>
          <w:p w14:paraId="1A1CACE3" w14:textId="72191E5D"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3.56</w:t>
            </w:r>
          </w:p>
        </w:tc>
      </w:tr>
      <w:tr w:rsidR="00CD3FC2" w:rsidRPr="00EE1C1C" w14:paraId="4E2A1EC3" w14:textId="77777777" w:rsidTr="00727208">
        <w:trPr>
          <w:trHeight w:val="567"/>
        </w:trPr>
        <w:tc>
          <w:tcPr>
            <w:tcW w:w="2006" w:type="pct"/>
            <w:shd w:val="clear" w:color="auto" w:fill="auto"/>
            <w:tcMar>
              <w:top w:w="15" w:type="dxa"/>
              <w:left w:w="15" w:type="dxa"/>
              <w:bottom w:w="0" w:type="dxa"/>
              <w:right w:w="15" w:type="dxa"/>
            </w:tcMar>
            <w:vAlign w:val="center"/>
            <w:hideMark/>
          </w:tcPr>
          <w:p w14:paraId="6E2DC40B"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2.2.2. Năng lực khám phá tri thức: Sinh viên tốt nghiệp có thể hình thành – kiểm tra và bảo vệ giả thuyết do mình đề xuất; có khả </w:t>
            </w:r>
            <w:r w:rsidRPr="00EE1C1C">
              <w:rPr>
                <w:rFonts w:eastAsia="Times New Roman"/>
                <w:sz w:val="26"/>
                <w:szCs w:val="26"/>
                <w:lang w:val="vi-VN" w:eastAsia="vi-VN"/>
              </w:rPr>
              <w:lastRenderedPageBreak/>
              <w:t xml:space="preserve">năng tìm kiếm và sử dụng các tài liệu in, tài liệu điện tử phục vụ cho thực tiễn công việc   </w:t>
            </w:r>
          </w:p>
        </w:tc>
        <w:tc>
          <w:tcPr>
            <w:tcW w:w="478" w:type="pct"/>
            <w:shd w:val="clear" w:color="auto" w:fill="auto"/>
            <w:tcMar>
              <w:top w:w="15" w:type="dxa"/>
              <w:left w:w="15" w:type="dxa"/>
              <w:bottom w:w="0" w:type="dxa"/>
              <w:right w:w="15" w:type="dxa"/>
            </w:tcMar>
            <w:vAlign w:val="center"/>
          </w:tcPr>
          <w:p w14:paraId="6CC6BFAC" w14:textId="48AED43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lastRenderedPageBreak/>
              <w:t>3.24</w:t>
            </w:r>
          </w:p>
        </w:tc>
        <w:tc>
          <w:tcPr>
            <w:tcW w:w="478" w:type="pct"/>
            <w:shd w:val="clear" w:color="auto" w:fill="auto"/>
            <w:tcMar>
              <w:top w:w="15" w:type="dxa"/>
              <w:left w:w="15" w:type="dxa"/>
              <w:bottom w:w="0" w:type="dxa"/>
              <w:right w:w="15" w:type="dxa"/>
            </w:tcMar>
            <w:vAlign w:val="center"/>
          </w:tcPr>
          <w:p w14:paraId="1FB4160F" w14:textId="760F1FC2"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5ABEF891" w14:textId="3D424C0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3.55</w:t>
            </w:r>
          </w:p>
        </w:tc>
        <w:tc>
          <w:tcPr>
            <w:tcW w:w="414" w:type="pct"/>
            <w:shd w:val="clear" w:color="auto" w:fill="auto"/>
            <w:tcMar>
              <w:top w:w="15" w:type="dxa"/>
              <w:left w:w="15" w:type="dxa"/>
              <w:bottom w:w="0" w:type="dxa"/>
              <w:right w:w="15" w:type="dxa"/>
            </w:tcMar>
            <w:vAlign w:val="center"/>
          </w:tcPr>
          <w:p w14:paraId="6B52B893" w14:textId="336AF6B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5F7FE0CD" w14:textId="2987AC5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47E00CFC" w14:textId="54EB419F"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3.20</w:t>
            </w:r>
          </w:p>
        </w:tc>
        <w:tc>
          <w:tcPr>
            <w:tcW w:w="427" w:type="pct"/>
            <w:shd w:val="clear" w:color="auto" w:fill="auto"/>
            <w:noWrap/>
            <w:tcMar>
              <w:top w:w="15" w:type="dxa"/>
              <w:left w:w="15" w:type="dxa"/>
              <w:bottom w:w="0" w:type="dxa"/>
              <w:right w:w="15" w:type="dxa"/>
            </w:tcMar>
            <w:vAlign w:val="center"/>
          </w:tcPr>
          <w:p w14:paraId="795F0AB1" w14:textId="60415D8E"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3.55</w:t>
            </w:r>
          </w:p>
        </w:tc>
      </w:tr>
      <w:tr w:rsidR="00CD3FC2" w:rsidRPr="00EE1C1C" w14:paraId="2B58C29A" w14:textId="77777777" w:rsidTr="00727208">
        <w:trPr>
          <w:trHeight w:val="567"/>
        </w:trPr>
        <w:tc>
          <w:tcPr>
            <w:tcW w:w="2006" w:type="pct"/>
            <w:shd w:val="clear" w:color="auto" w:fill="auto"/>
            <w:tcMar>
              <w:top w:w="15" w:type="dxa"/>
              <w:left w:w="15" w:type="dxa"/>
              <w:bottom w:w="0" w:type="dxa"/>
              <w:right w:w="15" w:type="dxa"/>
            </w:tcMar>
            <w:vAlign w:val="center"/>
            <w:hideMark/>
          </w:tcPr>
          <w:p w14:paraId="40EAFF6C"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2.2.3. Năng lực phản biện: Sinh viên tốt nghiệp có khả năng đặt câu hỏi một cách liên tục và hệ thống về công việc của mình như là một giáo viên và điều chỉnh hành động khi cần thiết</w:t>
            </w:r>
          </w:p>
        </w:tc>
        <w:tc>
          <w:tcPr>
            <w:tcW w:w="478" w:type="pct"/>
            <w:shd w:val="clear" w:color="auto" w:fill="auto"/>
            <w:tcMar>
              <w:top w:w="15" w:type="dxa"/>
              <w:left w:w="15" w:type="dxa"/>
              <w:bottom w:w="0" w:type="dxa"/>
              <w:right w:w="15" w:type="dxa"/>
            </w:tcMar>
            <w:vAlign w:val="center"/>
          </w:tcPr>
          <w:p w14:paraId="1255B13F" w14:textId="46AF06E6"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3.12</w:t>
            </w:r>
          </w:p>
        </w:tc>
        <w:tc>
          <w:tcPr>
            <w:tcW w:w="478" w:type="pct"/>
            <w:shd w:val="clear" w:color="auto" w:fill="auto"/>
            <w:tcMar>
              <w:top w:w="15" w:type="dxa"/>
              <w:left w:w="15" w:type="dxa"/>
              <w:bottom w:w="0" w:type="dxa"/>
              <w:right w:w="15" w:type="dxa"/>
            </w:tcMar>
            <w:vAlign w:val="center"/>
          </w:tcPr>
          <w:p w14:paraId="7C7D7DA6" w14:textId="43A8782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754A393F" w14:textId="311543E9"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3.80</w:t>
            </w:r>
          </w:p>
        </w:tc>
        <w:tc>
          <w:tcPr>
            <w:tcW w:w="414" w:type="pct"/>
            <w:shd w:val="clear" w:color="auto" w:fill="auto"/>
            <w:tcMar>
              <w:top w:w="15" w:type="dxa"/>
              <w:left w:w="15" w:type="dxa"/>
              <w:bottom w:w="0" w:type="dxa"/>
              <w:right w:w="15" w:type="dxa"/>
            </w:tcMar>
            <w:vAlign w:val="center"/>
          </w:tcPr>
          <w:p w14:paraId="3B830E1D" w14:textId="17DB04C8"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2DC13B7D" w14:textId="48533CE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6913F2CA" w14:textId="3C54585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2.50</w:t>
            </w:r>
          </w:p>
        </w:tc>
        <w:tc>
          <w:tcPr>
            <w:tcW w:w="427" w:type="pct"/>
            <w:shd w:val="clear" w:color="auto" w:fill="auto"/>
            <w:noWrap/>
            <w:tcMar>
              <w:top w:w="15" w:type="dxa"/>
              <w:left w:w="15" w:type="dxa"/>
              <w:bottom w:w="0" w:type="dxa"/>
              <w:right w:w="15" w:type="dxa"/>
            </w:tcMar>
            <w:vAlign w:val="center"/>
          </w:tcPr>
          <w:p w14:paraId="3D561B0E" w14:textId="0ACEB796"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3.46</w:t>
            </w:r>
          </w:p>
        </w:tc>
      </w:tr>
      <w:tr w:rsidR="00727208" w:rsidRPr="00EE1C1C" w14:paraId="16FD81FA"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072E519C"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2.3. Thể hiện những phẩm chất và năng lực cá nhân gồm: Khả năng kiên trì và linh hoạt; tư duy sáng tạo; khả năng tự nhận thức và tự học; năng lực quản lí thời gian và nguồn lực</w:t>
            </w:r>
          </w:p>
        </w:tc>
      </w:tr>
      <w:tr w:rsidR="00CD3FC2" w:rsidRPr="00EE1C1C" w14:paraId="59750DA9" w14:textId="77777777" w:rsidTr="00727208">
        <w:trPr>
          <w:trHeight w:val="567"/>
        </w:trPr>
        <w:tc>
          <w:tcPr>
            <w:tcW w:w="2006" w:type="pct"/>
            <w:shd w:val="clear" w:color="auto" w:fill="auto"/>
            <w:tcMar>
              <w:top w:w="15" w:type="dxa"/>
              <w:left w:w="15" w:type="dxa"/>
              <w:bottom w:w="0" w:type="dxa"/>
              <w:right w:w="15" w:type="dxa"/>
            </w:tcMar>
            <w:vAlign w:val="center"/>
            <w:hideMark/>
          </w:tcPr>
          <w:p w14:paraId="166FFF0F"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2.3.1. Sự kiên trì và linh hoạt: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478" w:type="pct"/>
            <w:shd w:val="clear" w:color="auto" w:fill="auto"/>
            <w:tcMar>
              <w:top w:w="15" w:type="dxa"/>
              <w:left w:w="15" w:type="dxa"/>
              <w:bottom w:w="0" w:type="dxa"/>
              <w:right w:w="15" w:type="dxa"/>
            </w:tcMar>
            <w:vAlign w:val="center"/>
          </w:tcPr>
          <w:p w14:paraId="61988E81" w14:textId="3B198E7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3.25</w:t>
            </w:r>
          </w:p>
        </w:tc>
        <w:tc>
          <w:tcPr>
            <w:tcW w:w="478" w:type="pct"/>
            <w:shd w:val="clear" w:color="auto" w:fill="auto"/>
            <w:tcMar>
              <w:top w:w="15" w:type="dxa"/>
              <w:left w:w="15" w:type="dxa"/>
              <w:bottom w:w="0" w:type="dxa"/>
              <w:right w:w="15" w:type="dxa"/>
            </w:tcMar>
            <w:vAlign w:val="center"/>
          </w:tcPr>
          <w:p w14:paraId="349FE393" w14:textId="5E7AAAF1"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74EA49C7" w14:textId="22FCBF3C"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3.55</w:t>
            </w:r>
          </w:p>
        </w:tc>
        <w:tc>
          <w:tcPr>
            <w:tcW w:w="414" w:type="pct"/>
            <w:shd w:val="clear" w:color="auto" w:fill="auto"/>
            <w:tcMar>
              <w:top w:w="15" w:type="dxa"/>
              <w:left w:w="15" w:type="dxa"/>
              <w:bottom w:w="0" w:type="dxa"/>
              <w:right w:w="15" w:type="dxa"/>
            </w:tcMar>
            <w:vAlign w:val="center"/>
          </w:tcPr>
          <w:p w14:paraId="5B1D4D27" w14:textId="554138E9"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0E25C6BC" w14:textId="423133D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5A45CD8C" w14:textId="749F6A5E"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3.17</w:t>
            </w:r>
          </w:p>
        </w:tc>
        <w:tc>
          <w:tcPr>
            <w:tcW w:w="427" w:type="pct"/>
            <w:shd w:val="clear" w:color="auto" w:fill="auto"/>
            <w:noWrap/>
            <w:tcMar>
              <w:top w:w="15" w:type="dxa"/>
              <w:left w:w="15" w:type="dxa"/>
              <w:bottom w:w="0" w:type="dxa"/>
              <w:right w:w="15" w:type="dxa"/>
            </w:tcMar>
            <w:vAlign w:val="center"/>
          </w:tcPr>
          <w:p w14:paraId="42EB56FD" w14:textId="22C0841F"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3.55</w:t>
            </w:r>
          </w:p>
        </w:tc>
      </w:tr>
      <w:tr w:rsidR="00CD3FC2" w:rsidRPr="00EE1C1C" w14:paraId="3E1C0E0B" w14:textId="77777777" w:rsidTr="00727208">
        <w:trPr>
          <w:trHeight w:val="567"/>
        </w:trPr>
        <w:tc>
          <w:tcPr>
            <w:tcW w:w="2006" w:type="pct"/>
            <w:shd w:val="clear" w:color="auto" w:fill="auto"/>
            <w:tcMar>
              <w:top w:w="15" w:type="dxa"/>
              <w:left w:w="15" w:type="dxa"/>
              <w:bottom w:w="0" w:type="dxa"/>
              <w:right w:w="15" w:type="dxa"/>
            </w:tcMar>
            <w:vAlign w:val="center"/>
            <w:hideMark/>
          </w:tcPr>
          <w:p w14:paraId="7A99FFDB"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2.3.2. Tư duy sáng tạo: Sinh viên tốt nghiệp có khả năng tiếp cận thực tiễn giáo dục và dạy học của bản thân từ những quan điểm khác nhau để thích nghi với sự đổi mới của môi trường giáo dục</w:t>
            </w:r>
          </w:p>
        </w:tc>
        <w:tc>
          <w:tcPr>
            <w:tcW w:w="478" w:type="pct"/>
            <w:shd w:val="clear" w:color="auto" w:fill="auto"/>
            <w:tcMar>
              <w:top w:w="15" w:type="dxa"/>
              <w:left w:w="15" w:type="dxa"/>
              <w:bottom w:w="0" w:type="dxa"/>
              <w:right w:w="15" w:type="dxa"/>
            </w:tcMar>
            <w:vAlign w:val="center"/>
          </w:tcPr>
          <w:p w14:paraId="00F9713E" w14:textId="4E99695C"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3.25</w:t>
            </w:r>
          </w:p>
        </w:tc>
        <w:tc>
          <w:tcPr>
            <w:tcW w:w="478" w:type="pct"/>
            <w:shd w:val="clear" w:color="auto" w:fill="auto"/>
            <w:tcMar>
              <w:top w:w="15" w:type="dxa"/>
              <w:left w:w="15" w:type="dxa"/>
              <w:bottom w:w="0" w:type="dxa"/>
              <w:right w:w="15" w:type="dxa"/>
            </w:tcMar>
            <w:vAlign w:val="center"/>
          </w:tcPr>
          <w:p w14:paraId="7C7A1496" w14:textId="6E6BCEE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7274C01E" w14:textId="38EE5881"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3.82</w:t>
            </w:r>
          </w:p>
        </w:tc>
        <w:tc>
          <w:tcPr>
            <w:tcW w:w="414" w:type="pct"/>
            <w:shd w:val="clear" w:color="auto" w:fill="auto"/>
            <w:tcMar>
              <w:top w:w="15" w:type="dxa"/>
              <w:left w:w="15" w:type="dxa"/>
              <w:bottom w:w="0" w:type="dxa"/>
              <w:right w:w="15" w:type="dxa"/>
            </w:tcMar>
            <w:vAlign w:val="center"/>
          </w:tcPr>
          <w:p w14:paraId="03FB2D6C" w14:textId="2AC610D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560A38B6" w14:textId="0B803ED4"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612E8BF6" w14:textId="51F70C21"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tcPr>
          <w:p w14:paraId="51BC4125" w14:textId="0D9921E9"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3.50</w:t>
            </w:r>
          </w:p>
        </w:tc>
      </w:tr>
      <w:tr w:rsidR="00CD3FC2" w:rsidRPr="00EE1C1C" w14:paraId="780A9878" w14:textId="77777777" w:rsidTr="00727208">
        <w:trPr>
          <w:trHeight w:val="567"/>
        </w:trPr>
        <w:tc>
          <w:tcPr>
            <w:tcW w:w="2006" w:type="pct"/>
            <w:shd w:val="clear" w:color="auto" w:fill="auto"/>
            <w:tcMar>
              <w:top w:w="15" w:type="dxa"/>
              <w:left w:w="15" w:type="dxa"/>
              <w:bottom w:w="0" w:type="dxa"/>
              <w:right w:w="15" w:type="dxa"/>
            </w:tcMar>
            <w:vAlign w:val="center"/>
            <w:hideMark/>
          </w:tcPr>
          <w:p w14:paraId="5553A186"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2.3.3. Năng lực quản lí thời gian và nguồn lực: Sinh viên tốt nghiệp có thể xác định được tầm quan trọng, tính cấp thiết và thứ tự ưu tiên trong việc thực hiện và chấp hành các nhiệm vụ trong thực tiễn công việc </w:t>
            </w:r>
          </w:p>
        </w:tc>
        <w:tc>
          <w:tcPr>
            <w:tcW w:w="478" w:type="pct"/>
            <w:shd w:val="clear" w:color="auto" w:fill="auto"/>
            <w:tcMar>
              <w:top w:w="15" w:type="dxa"/>
              <w:left w:w="15" w:type="dxa"/>
              <w:bottom w:w="0" w:type="dxa"/>
              <w:right w:w="15" w:type="dxa"/>
            </w:tcMar>
            <w:vAlign w:val="center"/>
          </w:tcPr>
          <w:p w14:paraId="0468703E" w14:textId="46B6ABE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478" w:type="pct"/>
            <w:shd w:val="clear" w:color="auto" w:fill="auto"/>
            <w:tcMar>
              <w:top w:w="15" w:type="dxa"/>
              <w:left w:w="15" w:type="dxa"/>
              <w:bottom w:w="0" w:type="dxa"/>
              <w:right w:w="15" w:type="dxa"/>
            </w:tcMar>
            <w:vAlign w:val="center"/>
          </w:tcPr>
          <w:p w14:paraId="35A6B6D7" w14:textId="68EDA8F6"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57C13869" w14:textId="0077E2BA"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3.50</w:t>
            </w:r>
          </w:p>
        </w:tc>
        <w:tc>
          <w:tcPr>
            <w:tcW w:w="414" w:type="pct"/>
            <w:shd w:val="clear" w:color="auto" w:fill="auto"/>
            <w:tcMar>
              <w:top w:w="15" w:type="dxa"/>
              <w:left w:w="15" w:type="dxa"/>
              <w:bottom w:w="0" w:type="dxa"/>
              <w:right w:w="15" w:type="dxa"/>
            </w:tcMar>
            <w:vAlign w:val="center"/>
          </w:tcPr>
          <w:p w14:paraId="2A9DF9F9" w14:textId="1241A8A1"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098B9988" w14:textId="7BEEDEA9"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4B8DA23D" w14:textId="15E0EB4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3.20</w:t>
            </w:r>
          </w:p>
        </w:tc>
        <w:tc>
          <w:tcPr>
            <w:tcW w:w="427" w:type="pct"/>
            <w:shd w:val="clear" w:color="auto" w:fill="auto"/>
            <w:noWrap/>
            <w:tcMar>
              <w:top w:w="15" w:type="dxa"/>
              <w:left w:w="15" w:type="dxa"/>
              <w:bottom w:w="0" w:type="dxa"/>
              <w:right w:w="15" w:type="dxa"/>
            </w:tcMar>
            <w:vAlign w:val="center"/>
          </w:tcPr>
          <w:p w14:paraId="1395E1F8" w14:textId="70ADBD0E"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3.56</w:t>
            </w:r>
          </w:p>
        </w:tc>
      </w:tr>
      <w:tr w:rsidR="00727208" w:rsidRPr="00EE1C1C" w14:paraId="07801EB9" w14:textId="77777777" w:rsidTr="00043199">
        <w:trPr>
          <w:trHeight w:val="567"/>
        </w:trPr>
        <w:tc>
          <w:tcPr>
            <w:tcW w:w="5000" w:type="pct"/>
            <w:gridSpan w:val="8"/>
            <w:shd w:val="clear" w:color="auto" w:fill="auto"/>
            <w:tcMar>
              <w:top w:w="15" w:type="dxa"/>
              <w:left w:w="15" w:type="dxa"/>
              <w:bottom w:w="0" w:type="dxa"/>
              <w:right w:w="15" w:type="dxa"/>
            </w:tcMar>
            <w:vAlign w:val="center"/>
            <w:hideMark/>
          </w:tcPr>
          <w:p w14:paraId="49882855" w14:textId="77777777" w:rsidR="00727208" w:rsidRPr="00EE1C1C" w:rsidRDefault="00727208" w:rsidP="000033CD">
            <w:pPr>
              <w:spacing w:after="0" w:line="312" w:lineRule="auto"/>
              <w:jc w:val="left"/>
              <w:rPr>
                <w:rFonts w:eastAsia="Times New Roman"/>
                <w:color w:val="000000"/>
                <w:sz w:val="26"/>
                <w:szCs w:val="26"/>
                <w:lang w:val="vi-VN" w:eastAsia="vi-VN"/>
              </w:rPr>
            </w:pPr>
            <w:r w:rsidRPr="00EE1C1C">
              <w:rPr>
                <w:rFonts w:eastAsia="Times New Roman"/>
                <w:b/>
                <w:bCs/>
                <w:color w:val="333333"/>
                <w:sz w:val="26"/>
                <w:szCs w:val="26"/>
                <w:lang w:val="vi-VN" w:eastAsia="vi-VN"/>
              </w:rPr>
              <w:t>CĐR 2.4. 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w:t>
            </w:r>
          </w:p>
        </w:tc>
      </w:tr>
      <w:tr w:rsidR="00CD3FC2" w:rsidRPr="00EE1C1C" w14:paraId="2C18FE69" w14:textId="77777777" w:rsidTr="00727208">
        <w:trPr>
          <w:trHeight w:val="567"/>
        </w:trPr>
        <w:tc>
          <w:tcPr>
            <w:tcW w:w="2006" w:type="pct"/>
            <w:shd w:val="clear" w:color="auto" w:fill="auto"/>
            <w:tcMar>
              <w:top w:w="15" w:type="dxa"/>
              <w:left w:w="15" w:type="dxa"/>
              <w:bottom w:w="0" w:type="dxa"/>
              <w:right w:w="15" w:type="dxa"/>
            </w:tcMar>
            <w:vAlign w:val="center"/>
            <w:hideMark/>
          </w:tcPr>
          <w:p w14:paraId="59274A84"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2.4.1. Thể hiện được năng lực tìm hiểu người học và xây dựng môi trường giáo dục: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478" w:type="pct"/>
            <w:shd w:val="clear" w:color="auto" w:fill="auto"/>
            <w:tcMar>
              <w:top w:w="15" w:type="dxa"/>
              <w:left w:w="15" w:type="dxa"/>
              <w:bottom w:w="0" w:type="dxa"/>
              <w:right w:w="15" w:type="dxa"/>
            </w:tcMar>
            <w:vAlign w:val="center"/>
          </w:tcPr>
          <w:p w14:paraId="53628357" w14:textId="4856CB75"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3.31</w:t>
            </w:r>
          </w:p>
        </w:tc>
        <w:tc>
          <w:tcPr>
            <w:tcW w:w="478" w:type="pct"/>
            <w:shd w:val="clear" w:color="auto" w:fill="auto"/>
            <w:tcMar>
              <w:top w:w="15" w:type="dxa"/>
              <w:left w:w="15" w:type="dxa"/>
              <w:bottom w:w="0" w:type="dxa"/>
              <w:right w:w="15" w:type="dxa"/>
            </w:tcMar>
            <w:vAlign w:val="center"/>
          </w:tcPr>
          <w:p w14:paraId="05559533" w14:textId="44C829CF"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3F496AEB" w14:textId="4DF8D00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3.60</w:t>
            </w:r>
          </w:p>
        </w:tc>
        <w:tc>
          <w:tcPr>
            <w:tcW w:w="414" w:type="pct"/>
            <w:shd w:val="clear" w:color="auto" w:fill="auto"/>
            <w:tcMar>
              <w:top w:w="15" w:type="dxa"/>
              <w:left w:w="15" w:type="dxa"/>
              <w:bottom w:w="0" w:type="dxa"/>
              <w:right w:w="15" w:type="dxa"/>
            </w:tcMar>
            <w:vAlign w:val="center"/>
          </w:tcPr>
          <w:p w14:paraId="7E978558" w14:textId="5D51709C"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15E38838" w14:textId="185A093C"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54ED7A93" w14:textId="5121003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3.25</w:t>
            </w:r>
          </w:p>
        </w:tc>
        <w:tc>
          <w:tcPr>
            <w:tcW w:w="427" w:type="pct"/>
            <w:shd w:val="clear" w:color="auto" w:fill="auto"/>
            <w:noWrap/>
            <w:tcMar>
              <w:top w:w="15" w:type="dxa"/>
              <w:left w:w="15" w:type="dxa"/>
              <w:bottom w:w="0" w:type="dxa"/>
              <w:right w:w="15" w:type="dxa"/>
            </w:tcMar>
            <w:vAlign w:val="center"/>
          </w:tcPr>
          <w:p w14:paraId="35843604" w14:textId="7A12FBE6"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3.58</w:t>
            </w:r>
          </w:p>
        </w:tc>
      </w:tr>
      <w:tr w:rsidR="00CD3FC2" w:rsidRPr="00EE1C1C" w14:paraId="35BC0692" w14:textId="77777777" w:rsidTr="00727208">
        <w:trPr>
          <w:trHeight w:val="567"/>
        </w:trPr>
        <w:tc>
          <w:tcPr>
            <w:tcW w:w="2006" w:type="pct"/>
            <w:shd w:val="clear" w:color="auto" w:fill="auto"/>
            <w:tcMar>
              <w:top w:w="15" w:type="dxa"/>
              <w:left w:w="15" w:type="dxa"/>
              <w:bottom w:w="0" w:type="dxa"/>
              <w:right w:w="15" w:type="dxa"/>
            </w:tcMar>
            <w:vAlign w:val="center"/>
            <w:hideMark/>
          </w:tcPr>
          <w:p w14:paraId="55E4DC82"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 xml:space="preserve">2.4.2. Thể hiện năng lực giáo dục học sinh tiểu học: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478" w:type="pct"/>
            <w:shd w:val="clear" w:color="auto" w:fill="auto"/>
            <w:tcMar>
              <w:top w:w="15" w:type="dxa"/>
              <w:left w:w="15" w:type="dxa"/>
              <w:bottom w:w="0" w:type="dxa"/>
              <w:right w:w="15" w:type="dxa"/>
            </w:tcMar>
            <w:vAlign w:val="center"/>
          </w:tcPr>
          <w:p w14:paraId="47EC4350" w14:textId="45569B4B"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3.31</w:t>
            </w:r>
          </w:p>
        </w:tc>
        <w:tc>
          <w:tcPr>
            <w:tcW w:w="478" w:type="pct"/>
            <w:shd w:val="clear" w:color="auto" w:fill="auto"/>
            <w:tcMar>
              <w:top w:w="15" w:type="dxa"/>
              <w:left w:w="15" w:type="dxa"/>
              <w:bottom w:w="0" w:type="dxa"/>
              <w:right w:w="15" w:type="dxa"/>
            </w:tcMar>
            <w:vAlign w:val="center"/>
          </w:tcPr>
          <w:p w14:paraId="4DDF36F8" w14:textId="26906616"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074C98F2" w14:textId="0CA92BAB"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3.80</w:t>
            </w:r>
          </w:p>
        </w:tc>
        <w:tc>
          <w:tcPr>
            <w:tcW w:w="414" w:type="pct"/>
            <w:shd w:val="clear" w:color="auto" w:fill="auto"/>
            <w:tcMar>
              <w:top w:w="15" w:type="dxa"/>
              <w:left w:w="15" w:type="dxa"/>
              <w:bottom w:w="0" w:type="dxa"/>
              <w:right w:w="15" w:type="dxa"/>
            </w:tcMar>
            <w:vAlign w:val="center"/>
          </w:tcPr>
          <w:p w14:paraId="20942F04" w14:textId="50FCF226"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6FDC81A5" w14:textId="12E26A08"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796684EF" w14:textId="130A80A9"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3.25</w:t>
            </w:r>
          </w:p>
        </w:tc>
        <w:tc>
          <w:tcPr>
            <w:tcW w:w="427" w:type="pct"/>
            <w:shd w:val="clear" w:color="auto" w:fill="auto"/>
            <w:noWrap/>
            <w:tcMar>
              <w:top w:w="15" w:type="dxa"/>
              <w:left w:w="15" w:type="dxa"/>
              <w:bottom w:w="0" w:type="dxa"/>
              <w:right w:w="15" w:type="dxa"/>
            </w:tcMar>
            <w:vAlign w:val="center"/>
          </w:tcPr>
          <w:p w14:paraId="6D06B789" w14:textId="14F69F60"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3.62</w:t>
            </w:r>
          </w:p>
        </w:tc>
      </w:tr>
      <w:tr w:rsidR="00CD3FC2" w:rsidRPr="00EE1C1C" w14:paraId="2AB5E861" w14:textId="77777777" w:rsidTr="00727208">
        <w:trPr>
          <w:trHeight w:val="567"/>
        </w:trPr>
        <w:tc>
          <w:tcPr>
            <w:tcW w:w="2006" w:type="pct"/>
            <w:shd w:val="clear" w:color="auto" w:fill="auto"/>
            <w:tcMar>
              <w:top w:w="15" w:type="dxa"/>
              <w:left w:w="15" w:type="dxa"/>
              <w:bottom w:w="0" w:type="dxa"/>
              <w:right w:w="15" w:type="dxa"/>
            </w:tcMar>
            <w:vAlign w:val="center"/>
            <w:hideMark/>
          </w:tcPr>
          <w:p w14:paraId="0954D600"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2.4.3. Thể hiện năng lực dạy học các môn học ở tiểu học: Sinh viên tốt nghiệp có thể nghiên cứu, thiết kế và tổ chức thực hiện thành thạo và hiệu quả hoạt động dạy học cũng như có khả năng phát triển chương trình các môn học ở tiểu học </w:t>
            </w:r>
          </w:p>
        </w:tc>
        <w:tc>
          <w:tcPr>
            <w:tcW w:w="478" w:type="pct"/>
            <w:shd w:val="clear" w:color="auto" w:fill="auto"/>
            <w:tcMar>
              <w:top w:w="15" w:type="dxa"/>
              <w:left w:w="15" w:type="dxa"/>
              <w:bottom w:w="0" w:type="dxa"/>
              <w:right w:w="15" w:type="dxa"/>
            </w:tcMar>
            <w:vAlign w:val="center"/>
          </w:tcPr>
          <w:p w14:paraId="16A27201" w14:textId="544CE065"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3.25</w:t>
            </w:r>
          </w:p>
        </w:tc>
        <w:tc>
          <w:tcPr>
            <w:tcW w:w="478" w:type="pct"/>
            <w:shd w:val="clear" w:color="auto" w:fill="auto"/>
            <w:tcMar>
              <w:top w:w="15" w:type="dxa"/>
              <w:left w:w="15" w:type="dxa"/>
              <w:bottom w:w="0" w:type="dxa"/>
              <w:right w:w="15" w:type="dxa"/>
            </w:tcMar>
            <w:vAlign w:val="center"/>
          </w:tcPr>
          <w:p w14:paraId="70FC4616" w14:textId="24495736"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19199CE6" w14:textId="2CA3884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3.80</w:t>
            </w:r>
          </w:p>
        </w:tc>
        <w:tc>
          <w:tcPr>
            <w:tcW w:w="414" w:type="pct"/>
            <w:shd w:val="clear" w:color="auto" w:fill="auto"/>
            <w:tcMar>
              <w:top w:w="15" w:type="dxa"/>
              <w:left w:w="15" w:type="dxa"/>
              <w:bottom w:w="0" w:type="dxa"/>
              <w:right w:w="15" w:type="dxa"/>
            </w:tcMar>
            <w:vAlign w:val="center"/>
          </w:tcPr>
          <w:p w14:paraId="06A4F468" w14:textId="18AF3D6C"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0140ECE3" w14:textId="15D40BDD"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32CC6F4C" w14:textId="02D7D689"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3.20</w:t>
            </w:r>
          </w:p>
        </w:tc>
        <w:tc>
          <w:tcPr>
            <w:tcW w:w="427" w:type="pct"/>
            <w:shd w:val="clear" w:color="auto" w:fill="auto"/>
            <w:noWrap/>
            <w:tcMar>
              <w:top w:w="15" w:type="dxa"/>
              <w:left w:w="15" w:type="dxa"/>
              <w:bottom w:w="0" w:type="dxa"/>
              <w:right w:w="15" w:type="dxa"/>
            </w:tcMar>
            <w:vAlign w:val="center"/>
          </w:tcPr>
          <w:p w14:paraId="67D67E3D" w14:textId="2D4DF08E"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3.60</w:t>
            </w:r>
          </w:p>
        </w:tc>
      </w:tr>
      <w:tr w:rsidR="00CD3FC2" w:rsidRPr="00EE1C1C" w14:paraId="26FC35B9" w14:textId="77777777" w:rsidTr="00727208">
        <w:trPr>
          <w:trHeight w:val="567"/>
        </w:trPr>
        <w:tc>
          <w:tcPr>
            <w:tcW w:w="2006" w:type="pct"/>
            <w:shd w:val="clear" w:color="auto" w:fill="auto"/>
            <w:tcMar>
              <w:top w:w="15" w:type="dxa"/>
              <w:left w:w="15" w:type="dxa"/>
              <w:bottom w:w="0" w:type="dxa"/>
              <w:right w:w="15" w:type="dxa"/>
            </w:tcMar>
            <w:vAlign w:val="center"/>
            <w:hideMark/>
          </w:tcPr>
          <w:p w14:paraId="1FA096ED"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2.4.4 Thể hiện năng lực đánh giá học sinh tiểu học: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478" w:type="pct"/>
            <w:shd w:val="clear" w:color="auto" w:fill="auto"/>
            <w:tcMar>
              <w:top w:w="15" w:type="dxa"/>
              <w:left w:w="15" w:type="dxa"/>
              <w:bottom w:w="0" w:type="dxa"/>
              <w:right w:w="15" w:type="dxa"/>
            </w:tcMar>
            <w:vAlign w:val="center"/>
          </w:tcPr>
          <w:p w14:paraId="6ECAB2B9" w14:textId="22124691"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3.31</w:t>
            </w:r>
          </w:p>
        </w:tc>
        <w:tc>
          <w:tcPr>
            <w:tcW w:w="478" w:type="pct"/>
            <w:shd w:val="clear" w:color="auto" w:fill="auto"/>
            <w:tcMar>
              <w:top w:w="15" w:type="dxa"/>
              <w:left w:w="15" w:type="dxa"/>
              <w:bottom w:w="0" w:type="dxa"/>
              <w:right w:w="15" w:type="dxa"/>
            </w:tcMar>
            <w:vAlign w:val="center"/>
          </w:tcPr>
          <w:p w14:paraId="71375EFC" w14:textId="3229DE07"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7443EC72" w14:textId="0B37729C"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3.67</w:t>
            </w:r>
          </w:p>
        </w:tc>
        <w:tc>
          <w:tcPr>
            <w:tcW w:w="414" w:type="pct"/>
            <w:shd w:val="clear" w:color="auto" w:fill="auto"/>
            <w:tcMar>
              <w:top w:w="15" w:type="dxa"/>
              <w:left w:w="15" w:type="dxa"/>
              <w:bottom w:w="0" w:type="dxa"/>
              <w:right w:w="15" w:type="dxa"/>
            </w:tcMar>
            <w:vAlign w:val="center"/>
          </w:tcPr>
          <w:p w14:paraId="6CD2B7D7" w14:textId="693489C2"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3.67</w:t>
            </w:r>
          </w:p>
        </w:tc>
        <w:tc>
          <w:tcPr>
            <w:tcW w:w="383" w:type="pct"/>
            <w:shd w:val="clear" w:color="auto" w:fill="auto"/>
            <w:tcMar>
              <w:top w:w="15" w:type="dxa"/>
              <w:left w:w="15" w:type="dxa"/>
              <w:bottom w:w="0" w:type="dxa"/>
              <w:right w:w="15" w:type="dxa"/>
            </w:tcMar>
            <w:vAlign w:val="center"/>
          </w:tcPr>
          <w:p w14:paraId="6AE398A2" w14:textId="1F95D56F"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38635D7D" w14:textId="5229C3C3"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tcPr>
          <w:p w14:paraId="570647C5" w14:textId="2747F1C6"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3.61</w:t>
            </w:r>
          </w:p>
        </w:tc>
      </w:tr>
      <w:tr w:rsidR="00CD3FC2" w:rsidRPr="00EE1C1C" w14:paraId="5F8A6564" w14:textId="77777777" w:rsidTr="00727208">
        <w:trPr>
          <w:trHeight w:val="567"/>
        </w:trPr>
        <w:tc>
          <w:tcPr>
            <w:tcW w:w="2006" w:type="pct"/>
            <w:shd w:val="clear" w:color="auto" w:fill="auto"/>
            <w:tcMar>
              <w:top w:w="15" w:type="dxa"/>
              <w:left w:w="15" w:type="dxa"/>
              <w:bottom w:w="0" w:type="dxa"/>
              <w:right w:w="15" w:type="dxa"/>
            </w:tcMar>
            <w:vAlign w:val="center"/>
            <w:hideMark/>
          </w:tcPr>
          <w:p w14:paraId="34A5B5ED" w14:textId="77777777" w:rsidR="00CD3FC2" w:rsidRPr="00EE1C1C" w:rsidRDefault="00CD3FC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2.4.5 Thể hiện năng lực thích ứng với sự phát triển nghề nghiệp: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478" w:type="pct"/>
            <w:shd w:val="clear" w:color="auto" w:fill="auto"/>
            <w:tcMar>
              <w:top w:w="15" w:type="dxa"/>
              <w:left w:w="15" w:type="dxa"/>
              <w:bottom w:w="0" w:type="dxa"/>
              <w:right w:w="15" w:type="dxa"/>
            </w:tcMar>
            <w:vAlign w:val="center"/>
          </w:tcPr>
          <w:p w14:paraId="54411605" w14:textId="0E12FBEB"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3.27</w:t>
            </w:r>
          </w:p>
        </w:tc>
        <w:tc>
          <w:tcPr>
            <w:tcW w:w="478" w:type="pct"/>
            <w:shd w:val="clear" w:color="auto" w:fill="auto"/>
            <w:tcMar>
              <w:top w:w="15" w:type="dxa"/>
              <w:left w:w="15" w:type="dxa"/>
              <w:bottom w:w="0" w:type="dxa"/>
              <w:right w:w="15" w:type="dxa"/>
            </w:tcMar>
            <w:vAlign w:val="center"/>
          </w:tcPr>
          <w:p w14:paraId="5FF69E3F" w14:textId="095728B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430" w:type="pct"/>
            <w:shd w:val="clear" w:color="auto" w:fill="auto"/>
            <w:tcMar>
              <w:top w:w="15" w:type="dxa"/>
              <w:left w:w="15" w:type="dxa"/>
              <w:bottom w:w="0" w:type="dxa"/>
              <w:right w:w="15" w:type="dxa"/>
            </w:tcMar>
            <w:vAlign w:val="center"/>
          </w:tcPr>
          <w:p w14:paraId="1321CE53" w14:textId="6FC091E5"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3.70</w:t>
            </w:r>
          </w:p>
        </w:tc>
        <w:tc>
          <w:tcPr>
            <w:tcW w:w="414" w:type="pct"/>
            <w:shd w:val="clear" w:color="auto" w:fill="auto"/>
            <w:tcMar>
              <w:top w:w="15" w:type="dxa"/>
              <w:left w:w="15" w:type="dxa"/>
              <w:bottom w:w="0" w:type="dxa"/>
              <w:right w:w="15" w:type="dxa"/>
            </w:tcMar>
            <w:vAlign w:val="center"/>
          </w:tcPr>
          <w:p w14:paraId="12F50E29" w14:textId="49A9F39B"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3.33</w:t>
            </w:r>
          </w:p>
        </w:tc>
        <w:tc>
          <w:tcPr>
            <w:tcW w:w="383" w:type="pct"/>
            <w:shd w:val="clear" w:color="auto" w:fill="auto"/>
            <w:tcMar>
              <w:top w:w="15" w:type="dxa"/>
              <w:left w:w="15" w:type="dxa"/>
              <w:bottom w:w="0" w:type="dxa"/>
              <w:right w:w="15" w:type="dxa"/>
            </w:tcMar>
            <w:vAlign w:val="center"/>
          </w:tcPr>
          <w:p w14:paraId="5E2D03B9" w14:textId="17F34D10"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4.00</w:t>
            </w:r>
          </w:p>
        </w:tc>
        <w:tc>
          <w:tcPr>
            <w:tcW w:w="384" w:type="pct"/>
            <w:shd w:val="clear" w:color="auto" w:fill="auto"/>
            <w:tcMar>
              <w:top w:w="15" w:type="dxa"/>
              <w:left w:w="15" w:type="dxa"/>
              <w:bottom w:w="0" w:type="dxa"/>
              <w:right w:w="15" w:type="dxa"/>
            </w:tcMar>
            <w:vAlign w:val="center"/>
          </w:tcPr>
          <w:p w14:paraId="7FF4BF52" w14:textId="6BE02ACA" w:rsidR="00CD3FC2" w:rsidRPr="00EE1C1C" w:rsidRDefault="00CD3FC2"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tcPr>
          <w:p w14:paraId="6B5CBB4D" w14:textId="11D66845" w:rsidR="00CD3FC2" w:rsidRPr="00EE1C1C" w:rsidRDefault="00CD3FC2" w:rsidP="000033CD">
            <w:pPr>
              <w:spacing w:after="0" w:line="312" w:lineRule="auto"/>
              <w:jc w:val="center"/>
              <w:rPr>
                <w:rFonts w:eastAsia="Times New Roman"/>
                <w:b/>
                <w:bCs/>
                <w:color w:val="5B9BD5" w:themeColor="accent5"/>
                <w:sz w:val="26"/>
                <w:szCs w:val="26"/>
                <w:lang w:val="vi-VN" w:eastAsia="vi-VN"/>
              </w:rPr>
            </w:pPr>
            <w:r w:rsidRPr="00EE1C1C">
              <w:rPr>
                <w:b/>
                <w:bCs/>
                <w:color w:val="5B9BD5" w:themeColor="accent5"/>
                <w:sz w:val="26"/>
                <w:szCs w:val="26"/>
              </w:rPr>
              <w:t>3.48</w:t>
            </w:r>
          </w:p>
        </w:tc>
      </w:tr>
    </w:tbl>
    <w:p w14:paraId="303FB5F2" w14:textId="77777777" w:rsidR="00BC11E1" w:rsidRPr="00EE1C1C" w:rsidRDefault="00BC11E1" w:rsidP="000033CD">
      <w:pPr>
        <w:spacing w:after="0" w:line="312" w:lineRule="auto"/>
        <w:rPr>
          <w:sz w:val="26"/>
          <w:szCs w:val="26"/>
          <w:lang w:eastAsia="en-US"/>
        </w:rPr>
      </w:pPr>
    </w:p>
    <w:p w14:paraId="23D372D0" w14:textId="77777777" w:rsidR="005D390D" w:rsidRPr="00EE1C1C" w:rsidRDefault="005D390D" w:rsidP="000033CD">
      <w:pPr>
        <w:spacing w:after="0" w:line="312" w:lineRule="auto"/>
        <w:ind w:firstLine="720"/>
        <w:rPr>
          <w:sz w:val="26"/>
          <w:szCs w:val="26"/>
          <w:lang w:eastAsia="en-US"/>
        </w:rPr>
        <w:sectPr w:rsidR="005D390D" w:rsidRPr="00EE1C1C" w:rsidSect="009308F8">
          <w:pgSz w:w="11900" w:h="16840" w:code="9"/>
          <w:pgMar w:top="1134" w:right="1134" w:bottom="1134" w:left="1701" w:header="734" w:footer="346" w:gutter="0"/>
          <w:cols w:space="708"/>
          <w:titlePg/>
          <w:docGrid w:linePitch="326"/>
        </w:sectPr>
      </w:pPr>
    </w:p>
    <w:p w14:paraId="525D9B7E" w14:textId="5C472AE4" w:rsidR="005D390D" w:rsidRPr="00EE1C1C" w:rsidRDefault="005D390D" w:rsidP="000033CD">
      <w:pPr>
        <w:pStyle w:val="Caption"/>
      </w:pPr>
      <w:bookmarkStart w:id="96" w:name="_Toc74434157"/>
      <w:r w:rsidRPr="00EE1C1C">
        <w:lastRenderedPageBreak/>
        <w:t xml:space="preserve">Bảng </w:t>
      </w:r>
      <w:fldSimple w:instr=" SEQ Bảng \* ARABIC ">
        <w:r w:rsidR="00FF2A32">
          <w:rPr>
            <w:noProof/>
          </w:rPr>
          <w:t>14</w:t>
        </w:r>
      </w:fldSimple>
      <w:r w:rsidR="00D84914" w:rsidRPr="00EE1C1C">
        <w:t xml:space="preserve">. So sánh </w:t>
      </w:r>
      <w:r w:rsidR="00B5658A" w:rsidRPr="00EE1C1C">
        <w:t>m</w:t>
      </w:r>
      <w:r w:rsidR="00D84914" w:rsidRPr="00EE1C1C">
        <w:t>ức độ năng lực hiện đạt được và cần đạt được của sinh viên đối với nhóm CĐR về kỹ năng, phẩm chất cá nhân và nghề nghiệp</w:t>
      </w:r>
      <w:r w:rsidR="007773A6" w:rsidRPr="00EE1C1C">
        <w:t xml:space="preserve"> theo kết quả khảo sát</w:t>
      </w:r>
      <w:bookmarkEnd w:id="96"/>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704"/>
        <w:gridCol w:w="1183"/>
        <w:gridCol w:w="1168"/>
      </w:tblGrid>
      <w:tr w:rsidR="00662096" w:rsidRPr="00EE1C1C" w14:paraId="6CE5996C" w14:textId="77777777" w:rsidTr="000221DB">
        <w:trPr>
          <w:trHeight w:val="1264"/>
          <w:tblHeader/>
        </w:trPr>
        <w:tc>
          <w:tcPr>
            <w:tcW w:w="3702" w:type="pct"/>
            <w:shd w:val="clear" w:color="auto" w:fill="FBE4D5" w:themeFill="accent2" w:themeFillTint="33"/>
            <w:tcMar>
              <w:top w:w="15" w:type="dxa"/>
              <w:left w:w="15" w:type="dxa"/>
              <w:bottom w:w="0" w:type="dxa"/>
              <w:right w:w="15" w:type="dxa"/>
            </w:tcMar>
            <w:vAlign w:val="center"/>
          </w:tcPr>
          <w:p w14:paraId="1C94B016" w14:textId="01730336" w:rsidR="00662096" w:rsidRPr="00EE1C1C" w:rsidRDefault="005943D1" w:rsidP="000033CD">
            <w:pPr>
              <w:spacing w:after="0" w:line="312" w:lineRule="auto"/>
              <w:rPr>
                <w:rFonts w:eastAsia="Times New Roman"/>
                <w:b/>
                <w:bCs/>
                <w:sz w:val="26"/>
                <w:szCs w:val="26"/>
                <w:lang w:val="vi-VN" w:eastAsia="vi-VN"/>
              </w:rPr>
            </w:pPr>
            <w:r w:rsidRPr="00EE1C1C">
              <w:rPr>
                <w:b/>
                <w:bCs/>
                <w:sz w:val="26"/>
                <w:szCs w:val="26"/>
                <w:lang w:eastAsia="en-US"/>
              </w:rPr>
              <w:t>CĐR NHÓM II. KỸ NĂNG, PHẨM CHẤT CÁ NHÂN VÀ NGHỀ NGHIỆP</w:t>
            </w:r>
          </w:p>
        </w:tc>
        <w:tc>
          <w:tcPr>
            <w:tcW w:w="653" w:type="pct"/>
            <w:shd w:val="clear" w:color="auto" w:fill="FBE4D5" w:themeFill="accent2" w:themeFillTint="33"/>
            <w:tcMar>
              <w:top w:w="15" w:type="dxa"/>
              <w:left w:w="15" w:type="dxa"/>
              <w:bottom w:w="0" w:type="dxa"/>
              <w:right w:w="15" w:type="dxa"/>
            </w:tcMar>
            <w:vAlign w:val="center"/>
          </w:tcPr>
          <w:p w14:paraId="25EAEADB" w14:textId="3958A2F0" w:rsidR="00662096" w:rsidRPr="00EE1C1C" w:rsidRDefault="00662096" w:rsidP="000033CD">
            <w:pPr>
              <w:spacing w:after="0" w:line="312" w:lineRule="auto"/>
              <w:jc w:val="center"/>
              <w:rPr>
                <w:rFonts w:eastAsia="Times New Roman"/>
                <w:b/>
                <w:bCs/>
                <w:sz w:val="26"/>
                <w:szCs w:val="26"/>
                <w:lang w:eastAsia="vi-VN"/>
              </w:rPr>
            </w:pPr>
            <w:r w:rsidRPr="00EE1C1C">
              <w:rPr>
                <w:rFonts w:eastAsia="Times New Roman"/>
                <w:b/>
                <w:bCs/>
                <w:sz w:val="26"/>
                <w:szCs w:val="26"/>
                <w:lang w:val="vi-VN" w:eastAsia="vi-VN"/>
              </w:rPr>
              <w:t xml:space="preserve">Mức độ </w:t>
            </w:r>
            <w:r w:rsidRPr="00EE1C1C">
              <w:rPr>
                <w:rFonts w:eastAsia="Times New Roman"/>
                <w:b/>
                <w:bCs/>
                <w:sz w:val="26"/>
                <w:szCs w:val="26"/>
                <w:lang w:eastAsia="vi-VN"/>
              </w:rPr>
              <w:t>năng lực sinh viên</w:t>
            </w:r>
          </w:p>
          <w:p w14:paraId="0F33EAD3" w14:textId="40409B1E" w:rsidR="00662096" w:rsidRPr="00EE1C1C" w:rsidRDefault="00662096" w:rsidP="000033CD">
            <w:pPr>
              <w:spacing w:after="0" w:line="312" w:lineRule="auto"/>
              <w:jc w:val="center"/>
              <w:rPr>
                <w:b/>
                <w:bCs/>
                <w:sz w:val="26"/>
                <w:szCs w:val="26"/>
              </w:rPr>
            </w:pPr>
            <w:r w:rsidRPr="00EE1C1C">
              <w:rPr>
                <w:rFonts w:eastAsia="Times New Roman"/>
                <w:b/>
                <w:bCs/>
                <w:sz w:val="26"/>
                <w:szCs w:val="26"/>
                <w:lang w:eastAsia="vi-VN"/>
              </w:rPr>
              <w:t>hiện</w:t>
            </w:r>
            <w:r w:rsidRPr="00EE1C1C">
              <w:rPr>
                <w:rFonts w:eastAsia="Times New Roman"/>
                <w:b/>
                <w:bCs/>
                <w:sz w:val="26"/>
                <w:szCs w:val="26"/>
                <w:lang w:val="vi-VN" w:eastAsia="vi-VN"/>
              </w:rPr>
              <w:t xml:space="preserve"> đạt được</w:t>
            </w:r>
          </w:p>
        </w:tc>
        <w:tc>
          <w:tcPr>
            <w:tcW w:w="645" w:type="pct"/>
            <w:shd w:val="clear" w:color="auto" w:fill="FBE4D5" w:themeFill="accent2" w:themeFillTint="33"/>
            <w:tcMar>
              <w:top w:w="15" w:type="dxa"/>
              <w:left w:w="15" w:type="dxa"/>
              <w:bottom w:w="0" w:type="dxa"/>
              <w:right w:w="15" w:type="dxa"/>
            </w:tcMar>
            <w:vAlign w:val="center"/>
          </w:tcPr>
          <w:p w14:paraId="4A9E12A3" w14:textId="186F9F44" w:rsidR="00662096" w:rsidRPr="00EE1C1C" w:rsidRDefault="00662096" w:rsidP="000033CD">
            <w:pPr>
              <w:spacing w:after="0" w:line="312" w:lineRule="auto"/>
              <w:jc w:val="center"/>
              <w:rPr>
                <w:rFonts w:eastAsia="Times New Roman"/>
                <w:b/>
                <w:bCs/>
                <w:sz w:val="26"/>
                <w:szCs w:val="26"/>
                <w:lang w:eastAsia="vi-VN"/>
              </w:rPr>
            </w:pPr>
            <w:r w:rsidRPr="00EE1C1C">
              <w:rPr>
                <w:rFonts w:eastAsia="Times New Roman"/>
                <w:b/>
                <w:bCs/>
                <w:sz w:val="26"/>
                <w:szCs w:val="26"/>
                <w:lang w:val="vi-VN" w:eastAsia="vi-VN"/>
              </w:rPr>
              <w:t xml:space="preserve">Mức độ </w:t>
            </w:r>
            <w:r w:rsidRPr="00EE1C1C">
              <w:rPr>
                <w:rFonts w:eastAsia="Times New Roman"/>
                <w:b/>
                <w:bCs/>
                <w:sz w:val="26"/>
                <w:szCs w:val="26"/>
                <w:lang w:eastAsia="vi-VN"/>
              </w:rPr>
              <w:t>năng lực sinh viên</w:t>
            </w:r>
          </w:p>
          <w:p w14:paraId="55C46848" w14:textId="2D3DDD1E" w:rsidR="00662096" w:rsidRPr="00EE1C1C" w:rsidRDefault="00662096" w:rsidP="000033CD">
            <w:pPr>
              <w:spacing w:after="0" w:line="312" w:lineRule="auto"/>
              <w:jc w:val="center"/>
              <w:rPr>
                <w:b/>
                <w:bCs/>
                <w:sz w:val="26"/>
                <w:szCs w:val="26"/>
              </w:rPr>
            </w:pPr>
            <w:r w:rsidRPr="00EE1C1C">
              <w:rPr>
                <w:rFonts w:eastAsia="Times New Roman"/>
                <w:b/>
                <w:bCs/>
                <w:sz w:val="26"/>
                <w:szCs w:val="26"/>
                <w:lang w:eastAsia="vi-VN"/>
              </w:rPr>
              <w:t>cần</w:t>
            </w:r>
            <w:r w:rsidRPr="00EE1C1C">
              <w:rPr>
                <w:rFonts w:eastAsia="Times New Roman"/>
                <w:b/>
                <w:bCs/>
                <w:sz w:val="26"/>
                <w:szCs w:val="26"/>
                <w:lang w:val="vi-VN" w:eastAsia="vi-VN"/>
              </w:rPr>
              <w:t xml:space="preserve"> đạt được</w:t>
            </w:r>
          </w:p>
        </w:tc>
      </w:tr>
      <w:tr w:rsidR="005D390D" w:rsidRPr="00EE1C1C" w14:paraId="4D7EAE53" w14:textId="77777777" w:rsidTr="005D390D">
        <w:trPr>
          <w:trHeight w:val="567"/>
        </w:trPr>
        <w:tc>
          <w:tcPr>
            <w:tcW w:w="5000" w:type="pct"/>
            <w:gridSpan w:val="3"/>
            <w:shd w:val="clear" w:color="auto" w:fill="auto"/>
            <w:tcMar>
              <w:top w:w="15" w:type="dxa"/>
              <w:left w:w="15" w:type="dxa"/>
              <w:bottom w:w="0" w:type="dxa"/>
              <w:right w:w="15" w:type="dxa"/>
            </w:tcMar>
            <w:vAlign w:val="center"/>
          </w:tcPr>
          <w:p w14:paraId="39C173A7" w14:textId="1FE03FB7" w:rsidR="005D390D" w:rsidRPr="00EE1C1C" w:rsidRDefault="005D390D" w:rsidP="000033CD">
            <w:pPr>
              <w:spacing w:after="0" w:line="312" w:lineRule="auto"/>
              <w:rPr>
                <w:b/>
                <w:bCs/>
                <w:sz w:val="26"/>
                <w:szCs w:val="26"/>
              </w:rPr>
            </w:pPr>
            <w:r w:rsidRPr="00EE1C1C">
              <w:rPr>
                <w:b/>
                <w:bCs/>
                <w:sz w:val="26"/>
                <w:szCs w:val="26"/>
              </w:rPr>
              <w:t>CĐR 2.1. Thể hiện được trách nhiệm công dân và phẩm chất chuẩn mực của một nhà giáo dục</w:t>
            </w:r>
          </w:p>
        </w:tc>
      </w:tr>
      <w:tr w:rsidR="005D390D" w:rsidRPr="00EE1C1C" w14:paraId="01E902C5" w14:textId="77777777" w:rsidTr="000221DB">
        <w:trPr>
          <w:trHeight w:val="567"/>
        </w:trPr>
        <w:tc>
          <w:tcPr>
            <w:tcW w:w="3702" w:type="pct"/>
            <w:shd w:val="clear" w:color="auto" w:fill="auto"/>
            <w:tcMar>
              <w:top w:w="15" w:type="dxa"/>
              <w:left w:w="15" w:type="dxa"/>
              <w:bottom w:w="0" w:type="dxa"/>
              <w:right w:w="15" w:type="dxa"/>
            </w:tcMar>
            <w:vAlign w:val="center"/>
            <w:hideMark/>
          </w:tcPr>
          <w:p w14:paraId="397D8A5E"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2.1.1 Có phẩm chất chính trị, có trách nhiệm công dân và dành sự quan tâm đặc biệt đến sự phát triển của thế hệ trẻ;</w:t>
            </w:r>
          </w:p>
        </w:tc>
        <w:tc>
          <w:tcPr>
            <w:tcW w:w="653" w:type="pct"/>
            <w:shd w:val="clear" w:color="auto" w:fill="auto"/>
            <w:tcMar>
              <w:top w:w="15" w:type="dxa"/>
              <w:left w:w="15" w:type="dxa"/>
              <w:bottom w:w="0" w:type="dxa"/>
              <w:right w:w="15" w:type="dxa"/>
            </w:tcMar>
            <w:vAlign w:val="center"/>
          </w:tcPr>
          <w:p w14:paraId="2031F811" w14:textId="0041CFC9"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2.91</w:t>
            </w:r>
          </w:p>
        </w:tc>
        <w:tc>
          <w:tcPr>
            <w:tcW w:w="645" w:type="pct"/>
            <w:shd w:val="clear" w:color="auto" w:fill="auto"/>
            <w:tcMar>
              <w:top w:w="15" w:type="dxa"/>
              <w:left w:w="15" w:type="dxa"/>
              <w:bottom w:w="0" w:type="dxa"/>
              <w:right w:w="15" w:type="dxa"/>
            </w:tcMar>
            <w:vAlign w:val="center"/>
          </w:tcPr>
          <w:p w14:paraId="38065554" w14:textId="186E146A"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3.37</w:t>
            </w:r>
          </w:p>
        </w:tc>
      </w:tr>
      <w:tr w:rsidR="005D390D" w:rsidRPr="00EE1C1C" w14:paraId="2616A076" w14:textId="77777777" w:rsidTr="000221DB">
        <w:trPr>
          <w:trHeight w:val="567"/>
        </w:trPr>
        <w:tc>
          <w:tcPr>
            <w:tcW w:w="3702" w:type="pct"/>
            <w:shd w:val="clear" w:color="auto" w:fill="auto"/>
            <w:tcMar>
              <w:top w:w="15" w:type="dxa"/>
              <w:left w:w="15" w:type="dxa"/>
              <w:bottom w:w="0" w:type="dxa"/>
              <w:right w:w="15" w:type="dxa"/>
            </w:tcMar>
            <w:vAlign w:val="center"/>
            <w:hideMark/>
          </w:tcPr>
          <w:p w14:paraId="631BF67D"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2.1.2 Thể hiện cách hành xử chuyên nghiệp, có đạo đức và phong cách chuẩn mực của một nhà giáo dục. </w:t>
            </w:r>
          </w:p>
        </w:tc>
        <w:tc>
          <w:tcPr>
            <w:tcW w:w="653" w:type="pct"/>
            <w:shd w:val="clear" w:color="auto" w:fill="auto"/>
            <w:tcMar>
              <w:top w:w="15" w:type="dxa"/>
              <w:left w:w="15" w:type="dxa"/>
              <w:bottom w:w="0" w:type="dxa"/>
              <w:right w:w="15" w:type="dxa"/>
            </w:tcMar>
            <w:vAlign w:val="center"/>
          </w:tcPr>
          <w:p w14:paraId="42CBF8B9" w14:textId="10587F4E"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2.95</w:t>
            </w:r>
          </w:p>
        </w:tc>
        <w:tc>
          <w:tcPr>
            <w:tcW w:w="645" w:type="pct"/>
            <w:shd w:val="clear" w:color="auto" w:fill="auto"/>
            <w:tcMar>
              <w:top w:w="15" w:type="dxa"/>
              <w:left w:w="15" w:type="dxa"/>
              <w:bottom w:w="0" w:type="dxa"/>
              <w:right w:w="15" w:type="dxa"/>
            </w:tcMar>
            <w:vAlign w:val="center"/>
          </w:tcPr>
          <w:p w14:paraId="26119D7C" w14:textId="13EF92AF"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3.54</w:t>
            </w:r>
          </w:p>
        </w:tc>
      </w:tr>
      <w:tr w:rsidR="005D390D" w:rsidRPr="00EE1C1C" w14:paraId="3DA2FE6A" w14:textId="77777777" w:rsidTr="005D390D">
        <w:trPr>
          <w:trHeight w:val="567"/>
        </w:trPr>
        <w:tc>
          <w:tcPr>
            <w:tcW w:w="5000" w:type="pct"/>
            <w:gridSpan w:val="3"/>
            <w:shd w:val="clear" w:color="auto" w:fill="auto"/>
            <w:tcMar>
              <w:top w:w="15" w:type="dxa"/>
              <w:left w:w="15" w:type="dxa"/>
              <w:bottom w:w="0" w:type="dxa"/>
              <w:right w:w="15" w:type="dxa"/>
            </w:tcMar>
            <w:vAlign w:val="center"/>
          </w:tcPr>
          <w:p w14:paraId="2B3F7CC9" w14:textId="2B727E52" w:rsidR="005D390D" w:rsidRPr="00EE1C1C" w:rsidRDefault="005D390D" w:rsidP="000033CD">
            <w:pPr>
              <w:spacing w:after="0" w:line="312" w:lineRule="auto"/>
              <w:rPr>
                <w:b/>
                <w:bCs/>
                <w:color w:val="5B9BD5" w:themeColor="accent5"/>
                <w:sz w:val="26"/>
                <w:szCs w:val="26"/>
              </w:rPr>
            </w:pPr>
            <w:r w:rsidRPr="00EE1C1C">
              <w:rPr>
                <w:b/>
                <w:bCs/>
                <w:color w:val="000000" w:themeColor="text1"/>
                <w:sz w:val="26"/>
                <w:szCs w:val="26"/>
              </w:rPr>
              <w:t>CĐR 2.2. Thể hiện được năng lực lập luận sư phạm và giải quyết vấn đề, năng lực khám phá tri thức, và năng lực phản biện trong thực tiễn nghề nghiệp giáo dục tiểu học</w:t>
            </w:r>
          </w:p>
        </w:tc>
      </w:tr>
      <w:tr w:rsidR="005D390D" w:rsidRPr="00EE1C1C" w14:paraId="702ED8CC" w14:textId="77777777" w:rsidTr="000221DB">
        <w:trPr>
          <w:trHeight w:val="567"/>
        </w:trPr>
        <w:tc>
          <w:tcPr>
            <w:tcW w:w="3702" w:type="pct"/>
            <w:shd w:val="clear" w:color="auto" w:fill="auto"/>
            <w:tcMar>
              <w:top w:w="15" w:type="dxa"/>
              <w:left w:w="15" w:type="dxa"/>
              <w:bottom w:w="0" w:type="dxa"/>
              <w:right w:w="15" w:type="dxa"/>
            </w:tcMar>
            <w:vAlign w:val="center"/>
            <w:hideMark/>
          </w:tcPr>
          <w:p w14:paraId="366A677D"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2.2.1. Năng lực lập luận và giải quyết vấn đề giáo dục tiểu học: Sinh viên tốt nghiệp thể hiện được khả năng đề xuất và thực hiện các giải pháp nhằm giải quyết những vấn đề nảy sinh trong thực tiễn nghề nghiệp giáo dục tiểu học</w:t>
            </w:r>
          </w:p>
        </w:tc>
        <w:tc>
          <w:tcPr>
            <w:tcW w:w="653" w:type="pct"/>
            <w:shd w:val="clear" w:color="auto" w:fill="auto"/>
            <w:tcMar>
              <w:top w:w="15" w:type="dxa"/>
              <w:left w:w="15" w:type="dxa"/>
              <w:bottom w:w="0" w:type="dxa"/>
              <w:right w:w="15" w:type="dxa"/>
            </w:tcMar>
            <w:vAlign w:val="center"/>
          </w:tcPr>
          <w:p w14:paraId="2B10E8B9" w14:textId="7CD9382A"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3.04</w:t>
            </w:r>
          </w:p>
        </w:tc>
        <w:tc>
          <w:tcPr>
            <w:tcW w:w="645" w:type="pct"/>
            <w:shd w:val="clear" w:color="auto" w:fill="auto"/>
            <w:tcMar>
              <w:top w:w="15" w:type="dxa"/>
              <w:left w:w="15" w:type="dxa"/>
              <w:bottom w:w="0" w:type="dxa"/>
              <w:right w:w="15" w:type="dxa"/>
            </w:tcMar>
            <w:vAlign w:val="center"/>
          </w:tcPr>
          <w:p w14:paraId="42BCD188" w14:textId="42996D3B"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3.56</w:t>
            </w:r>
          </w:p>
        </w:tc>
      </w:tr>
      <w:tr w:rsidR="005D390D" w:rsidRPr="00EE1C1C" w14:paraId="72D34942" w14:textId="77777777" w:rsidTr="000221DB">
        <w:trPr>
          <w:trHeight w:val="567"/>
        </w:trPr>
        <w:tc>
          <w:tcPr>
            <w:tcW w:w="3702" w:type="pct"/>
            <w:shd w:val="clear" w:color="auto" w:fill="auto"/>
            <w:tcMar>
              <w:top w:w="15" w:type="dxa"/>
              <w:left w:w="15" w:type="dxa"/>
              <w:bottom w:w="0" w:type="dxa"/>
              <w:right w:w="15" w:type="dxa"/>
            </w:tcMar>
            <w:vAlign w:val="center"/>
            <w:hideMark/>
          </w:tcPr>
          <w:p w14:paraId="50401028"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2.2.2. Năng lực khám phá tri thức: Sinh viên tốt nghiệp có thể hình thành – kiểm tra và bảo vệ giả thuyết do mình đề xuất; có khả năng tìm kiếm và sử dụng các tài liệu in, tài liệu điện tử phục vụ cho thực tiễn công việc   </w:t>
            </w:r>
          </w:p>
        </w:tc>
        <w:tc>
          <w:tcPr>
            <w:tcW w:w="653" w:type="pct"/>
            <w:shd w:val="clear" w:color="auto" w:fill="auto"/>
            <w:tcMar>
              <w:top w:w="15" w:type="dxa"/>
              <w:left w:w="15" w:type="dxa"/>
              <w:bottom w:w="0" w:type="dxa"/>
              <w:right w:w="15" w:type="dxa"/>
            </w:tcMar>
            <w:vAlign w:val="center"/>
          </w:tcPr>
          <w:p w14:paraId="44B8A6B9" w14:textId="799B0975"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3.00</w:t>
            </w:r>
          </w:p>
        </w:tc>
        <w:tc>
          <w:tcPr>
            <w:tcW w:w="645" w:type="pct"/>
            <w:shd w:val="clear" w:color="auto" w:fill="auto"/>
            <w:tcMar>
              <w:top w:w="15" w:type="dxa"/>
              <w:left w:w="15" w:type="dxa"/>
              <w:bottom w:w="0" w:type="dxa"/>
              <w:right w:w="15" w:type="dxa"/>
            </w:tcMar>
            <w:vAlign w:val="center"/>
          </w:tcPr>
          <w:p w14:paraId="7AE0D907" w14:textId="0B2308A4"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3.55</w:t>
            </w:r>
          </w:p>
        </w:tc>
      </w:tr>
      <w:tr w:rsidR="005D390D" w:rsidRPr="00EE1C1C" w14:paraId="43D5DD07" w14:textId="77777777" w:rsidTr="000221DB">
        <w:trPr>
          <w:trHeight w:val="567"/>
        </w:trPr>
        <w:tc>
          <w:tcPr>
            <w:tcW w:w="3702" w:type="pct"/>
            <w:shd w:val="clear" w:color="auto" w:fill="auto"/>
            <w:tcMar>
              <w:top w:w="15" w:type="dxa"/>
              <w:left w:w="15" w:type="dxa"/>
              <w:bottom w:w="0" w:type="dxa"/>
              <w:right w:w="15" w:type="dxa"/>
            </w:tcMar>
            <w:vAlign w:val="center"/>
            <w:hideMark/>
          </w:tcPr>
          <w:p w14:paraId="2EAE5387"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2.2.3. Năng lực phản biện: Sinh viên tốt nghiệp có khả năng đặt câu hỏi một cách liên tục và hệ thống về công việc của mình như là một giáo viên và điều chỉnh hành động khi cần thiết</w:t>
            </w:r>
          </w:p>
        </w:tc>
        <w:tc>
          <w:tcPr>
            <w:tcW w:w="653" w:type="pct"/>
            <w:shd w:val="clear" w:color="auto" w:fill="auto"/>
            <w:tcMar>
              <w:top w:w="15" w:type="dxa"/>
              <w:left w:w="15" w:type="dxa"/>
              <w:bottom w:w="0" w:type="dxa"/>
              <w:right w:w="15" w:type="dxa"/>
            </w:tcMar>
            <w:vAlign w:val="center"/>
          </w:tcPr>
          <w:p w14:paraId="70C720E8" w14:textId="24C5CAD1"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2.97</w:t>
            </w:r>
          </w:p>
        </w:tc>
        <w:tc>
          <w:tcPr>
            <w:tcW w:w="645" w:type="pct"/>
            <w:shd w:val="clear" w:color="auto" w:fill="auto"/>
            <w:tcMar>
              <w:top w:w="15" w:type="dxa"/>
              <w:left w:w="15" w:type="dxa"/>
              <w:bottom w:w="0" w:type="dxa"/>
              <w:right w:w="15" w:type="dxa"/>
            </w:tcMar>
            <w:vAlign w:val="center"/>
          </w:tcPr>
          <w:p w14:paraId="22464D55" w14:textId="16A65A11"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3.46</w:t>
            </w:r>
          </w:p>
        </w:tc>
      </w:tr>
      <w:tr w:rsidR="005D390D" w:rsidRPr="00EE1C1C" w14:paraId="3029C04A" w14:textId="77777777" w:rsidTr="005D390D">
        <w:trPr>
          <w:trHeight w:val="567"/>
        </w:trPr>
        <w:tc>
          <w:tcPr>
            <w:tcW w:w="5000" w:type="pct"/>
            <w:gridSpan w:val="3"/>
            <w:shd w:val="clear" w:color="auto" w:fill="auto"/>
            <w:tcMar>
              <w:top w:w="15" w:type="dxa"/>
              <w:left w:w="15" w:type="dxa"/>
              <w:bottom w:w="0" w:type="dxa"/>
              <w:right w:w="15" w:type="dxa"/>
            </w:tcMar>
            <w:vAlign w:val="center"/>
          </w:tcPr>
          <w:p w14:paraId="7E918860" w14:textId="739E120A" w:rsidR="005D390D" w:rsidRPr="00EE1C1C" w:rsidRDefault="005D390D" w:rsidP="000033CD">
            <w:pPr>
              <w:spacing w:after="0" w:line="312" w:lineRule="auto"/>
              <w:rPr>
                <w:b/>
                <w:bCs/>
                <w:color w:val="000000" w:themeColor="text1"/>
                <w:sz w:val="26"/>
                <w:szCs w:val="26"/>
              </w:rPr>
            </w:pPr>
            <w:r w:rsidRPr="00EE1C1C">
              <w:rPr>
                <w:b/>
                <w:bCs/>
                <w:color w:val="000000" w:themeColor="text1"/>
                <w:sz w:val="26"/>
                <w:szCs w:val="26"/>
              </w:rPr>
              <w:t>CĐR 2.3. Thể hiện những phẩm chất và năng lực cá nhân gồm: Khả năng kiên trì và linh hoạt; tư duy sáng tạo; khả năng tự nhận thức và tự học; năng lực quản lí thời gian và nguồn lực</w:t>
            </w:r>
          </w:p>
        </w:tc>
      </w:tr>
      <w:tr w:rsidR="005D390D" w:rsidRPr="00EE1C1C" w14:paraId="0D6A0904" w14:textId="77777777" w:rsidTr="000221DB">
        <w:trPr>
          <w:trHeight w:val="567"/>
        </w:trPr>
        <w:tc>
          <w:tcPr>
            <w:tcW w:w="3702" w:type="pct"/>
            <w:shd w:val="clear" w:color="auto" w:fill="auto"/>
            <w:tcMar>
              <w:top w:w="15" w:type="dxa"/>
              <w:left w:w="15" w:type="dxa"/>
              <w:bottom w:w="0" w:type="dxa"/>
              <w:right w:w="15" w:type="dxa"/>
            </w:tcMar>
            <w:vAlign w:val="center"/>
            <w:hideMark/>
          </w:tcPr>
          <w:p w14:paraId="311F70F8"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2.3.1. Sự kiên trì và linh hoạt: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w:t>
            </w:r>
            <w:r w:rsidRPr="00EE1C1C">
              <w:rPr>
                <w:rFonts w:eastAsia="Times New Roman"/>
                <w:sz w:val="26"/>
                <w:szCs w:val="26"/>
                <w:lang w:val="vi-VN" w:eastAsia="vi-VN"/>
              </w:rPr>
              <w:lastRenderedPageBreak/>
              <w:t xml:space="preserve">những chỉ trích và phản hồi tích cực cũng như biết cân bằng giữa cuộc sống cá nhân và công việc.  </w:t>
            </w:r>
          </w:p>
        </w:tc>
        <w:tc>
          <w:tcPr>
            <w:tcW w:w="653" w:type="pct"/>
            <w:shd w:val="clear" w:color="auto" w:fill="auto"/>
            <w:tcMar>
              <w:top w:w="15" w:type="dxa"/>
              <w:left w:w="15" w:type="dxa"/>
              <w:bottom w:w="0" w:type="dxa"/>
              <w:right w:w="15" w:type="dxa"/>
            </w:tcMar>
            <w:vAlign w:val="center"/>
          </w:tcPr>
          <w:p w14:paraId="1E3DB6DB" w14:textId="200EB787"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lastRenderedPageBreak/>
              <w:t>3.01</w:t>
            </w:r>
          </w:p>
        </w:tc>
        <w:tc>
          <w:tcPr>
            <w:tcW w:w="645" w:type="pct"/>
            <w:shd w:val="clear" w:color="auto" w:fill="auto"/>
            <w:tcMar>
              <w:top w:w="15" w:type="dxa"/>
              <w:left w:w="15" w:type="dxa"/>
              <w:bottom w:w="0" w:type="dxa"/>
              <w:right w:w="15" w:type="dxa"/>
            </w:tcMar>
            <w:vAlign w:val="center"/>
          </w:tcPr>
          <w:p w14:paraId="409CC474" w14:textId="4EDC6391"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3.55</w:t>
            </w:r>
          </w:p>
        </w:tc>
      </w:tr>
      <w:tr w:rsidR="005D390D" w:rsidRPr="00EE1C1C" w14:paraId="4C3C455B" w14:textId="77777777" w:rsidTr="000221DB">
        <w:trPr>
          <w:trHeight w:val="567"/>
        </w:trPr>
        <w:tc>
          <w:tcPr>
            <w:tcW w:w="3702" w:type="pct"/>
            <w:shd w:val="clear" w:color="auto" w:fill="auto"/>
            <w:tcMar>
              <w:top w:w="15" w:type="dxa"/>
              <w:left w:w="15" w:type="dxa"/>
              <w:bottom w:w="0" w:type="dxa"/>
              <w:right w:w="15" w:type="dxa"/>
            </w:tcMar>
            <w:vAlign w:val="center"/>
            <w:hideMark/>
          </w:tcPr>
          <w:p w14:paraId="37E897ED"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2.3.2. Tư duy sáng tạo: Sinh viên tốt nghiệp có khả năng tiếp cận thực tiễn giáo dục và dạy học của bản thân từ những quan điểm khác nhau để thích nghi với sự đổi mới của môi trường giáo dục</w:t>
            </w:r>
          </w:p>
        </w:tc>
        <w:tc>
          <w:tcPr>
            <w:tcW w:w="653" w:type="pct"/>
            <w:shd w:val="clear" w:color="auto" w:fill="auto"/>
            <w:tcMar>
              <w:top w:w="15" w:type="dxa"/>
              <w:left w:w="15" w:type="dxa"/>
              <w:bottom w:w="0" w:type="dxa"/>
              <w:right w:w="15" w:type="dxa"/>
            </w:tcMar>
            <w:vAlign w:val="center"/>
          </w:tcPr>
          <w:p w14:paraId="71191EC9" w14:textId="704C88D9"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3.02</w:t>
            </w:r>
          </w:p>
        </w:tc>
        <w:tc>
          <w:tcPr>
            <w:tcW w:w="645" w:type="pct"/>
            <w:shd w:val="clear" w:color="auto" w:fill="auto"/>
            <w:tcMar>
              <w:top w:w="15" w:type="dxa"/>
              <w:left w:w="15" w:type="dxa"/>
              <w:bottom w:w="0" w:type="dxa"/>
              <w:right w:w="15" w:type="dxa"/>
            </w:tcMar>
            <w:vAlign w:val="center"/>
          </w:tcPr>
          <w:p w14:paraId="6BBEEDFE" w14:textId="16F9CAEB"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3.50</w:t>
            </w:r>
          </w:p>
        </w:tc>
      </w:tr>
      <w:tr w:rsidR="005D390D" w:rsidRPr="00EE1C1C" w14:paraId="5E6EF1D9" w14:textId="77777777" w:rsidTr="000221DB">
        <w:trPr>
          <w:trHeight w:val="567"/>
        </w:trPr>
        <w:tc>
          <w:tcPr>
            <w:tcW w:w="3702" w:type="pct"/>
            <w:shd w:val="clear" w:color="auto" w:fill="auto"/>
            <w:tcMar>
              <w:top w:w="15" w:type="dxa"/>
              <w:left w:w="15" w:type="dxa"/>
              <w:bottom w:w="0" w:type="dxa"/>
              <w:right w:w="15" w:type="dxa"/>
            </w:tcMar>
            <w:vAlign w:val="center"/>
            <w:hideMark/>
          </w:tcPr>
          <w:p w14:paraId="3F3D8EB9"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2.3.3. Năng lực quản lí thời gian và nguồn lực: Sinh viên tốt nghiệp có thể xác định được tầm quan trọng, tính cấp thiết và thứ tự ưu tiên trong việc thực hiện và chấp hành các nhiệm vụ trong thực tiễn công việc </w:t>
            </w:r>
          </w:p>
        </w:tc>
        <w:tc>
          <w:tcPr>
            <w:tcW w:w="653" w:type="pct"/>
            <w:shd w:val="clear" w:color="auto" w:fill="auto"/>
            <w:tcMar>
              <w:top w:w="15" w:type="dxa"/>
              <w:left w:w="15" w:type="dxa"/>
              <w:bottom w:w="0" w:type="dxa"/>
              <w:right w:w="15" w:type="dxa"/>
            </w:tcMar>
            <w:vAlign w:val="center"/>
          </w:tcPr>
          <w:p w14:paraId="379920CE" w14:textId="610DC16E"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3.09</w:t>
            </w:r>
          </w:p>
        </w:tc>
        <w:tc>
          <w:tcPr>
            <w:tcW w:w="645" w:type="pct"/>
            <w:shd w:val="clear" w:color="auto" w:fill="auto"/>
            <w:tcMar>
              <w:top w:w="15" w:type="dxa"/>
              <w:left w:w="15" w:type="dxa"/>
              <w:bottom w:w="0" w:type="dxa"/>
              <w:right w:w="15" w:type="dxa"/>
            </w:tcMar>
            <w:vAlign w:val="center"/>
          </w:tcPr>
          <w:p w14:paraId="088C5143" w14:textId="46084AAC"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3.56</w:t>
            </w:r>
          </w:p>
        </w:tc>
      </w:tr>
      <w:tr w:rsidR="005D390D" w:rsidRPr="00EE1C1C" w14:paraId="24623DA1" w14:textId="77777777" w:rsidTr="005D390D">
        <w:trPr>
          <w:trHeight w:val="567"/>
        </w:trPr>
        <w:tc>
          <w:tcPr>
            <w:tcW w:w="5000" w:type="pct"/>
            <w:gridSpan w:val="3"/>
            <w:shd w:val="clear" w:color="auto" w:fill="auto"/>
            <w:tcMar>
              <w:top w:w="15" w:type="dxa"/>
              <w:left w:w="15" w:type="dxa"/>
              <w:bottom w:w="0" w:type="dxa"/>
              <w:right w:w="15" w:type="dxa"/>
            </w:tcMar>
            <w:vAlign w:val="center"/>
          </w:tcPr>
          <w:p w14:paraId="4D612F59" w14:textId="7E573ABE" w:rsidR="005D390D" w:rsidRPr="00EE1C1C" w:rsidRDefault="005D390D" w:rsidP="000033CD">
            <w:pPr>
              <w:spacing w:after="0" w:line="312" w:lineRule="auto"/>
              <w:rPr>
                <w:b/>
                <w:bCs/>
                <w:color w:val="5B9BD5" w:themeColor="accent5"/>
                <w:sz w:val="26"/>
                <w:szCs w:val="26"/>
              </w:rPr>
            </w:pPr>
            <w:r w:rsidRPr="00EE1C1C">
              <w:rPr>
                <w:b/>
                <w:bCs/>
                <w:color w:val="000000" w:themeColor="text1"/>
                <w:sz w:val="26"/>
                <w:szCs w:val="26"/>
              </w:rPr>
              <w:t>CĐR 2.4. 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w:t>
            </w:r>
          </w:p>
        </w:tc>
      </w:tr>
      <w:tr w:rsidR="005D390D" w:rsidRPr="00EE1C1C" w14:paraId="488E7D6C" w14:textId="77777777" w:rsidTr="000221DB">
        <w:trPr>
          <w:trHeight w:val="567"/>
        </w:trPr>
        <w:tc>
          <w:tcPr>
            <w:tcW w:w="3702" w:type="pct"/>
            <w:shd w:val="clear" w:color="auto" w:fill="auto"/>
            <w:tcMar>
              <w:top w:w="15" w:type="dxa"/>
              <w:left w:w="15" w:type="dxa"/>
              <w:bottom w:w="0" w:type="dxa"/>
              <w:right w:w="15" w:type="dxa"/>
            </w:tcMar>
            <w:vAlign w:val="center"/>
            <w:hideMark/>
          </w:tcPr>
          <w:p w14:paraId="277B4616"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2.4.1. Thể hiện được năng lực tìm hiểu người học và xây dựng môi trường giáo dục: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653" w:type="pct"/>
            <w:shd w:val="clear" w:color="auto" w:fill="auto"/>
            <w:tcMar>
              <w:top w:w="15" w:type="dxa"/>
              <w:left w:w="15" w:type="dxa"/>
              <w:bottom w:w="0" w:type="dxa"/>
              <w:right w:w="15" w:type="dxa"/>
            </w:tcMar>
            <w:vAlign w:val="center"/>
          </w:tcPr>
          <w:p w14:paraId="3F3C7530" w14:textId="29DA92B9"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3.08</w:t>
            </w:r>
          </w:p>
        </w:tc>
        <w:tc>
          <w:tcPr>
            <w:tcW w:w="645" w:type="pct"/>
            <w:shd w:val="clear" w:color="auto" w:fill="auto"/>
            <w:tcMar>
              <w:top w:w="15" w:type="dxa"/>
              <w:left w:w="15" w:type="dxa"/>
              <w:bottom w:w="0" w:type="dxa"/>
              <w:right w:w="15" w:type="dxa"/>
            </w:tcMar>
            <w:vAlign w:val="center"/>
          </w:tcPr>
          <w:p w14:paraId="0D6878F3" w14:textId="4CBC534E"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3.58</w:t>
            </w:r>
          </w:p>
        </w:tc>
      </w:tr>
      <w:tr w:rsidR="005D390D" w:rsidRPr="00EE1C1C" w14:paraId="39A30B53" w14:textId="77777777" w:rsidTr="000221DB">
        <w:trPr>
          <w:trHeight w:val="567"/>
        </w:trPr>
        <w:tc>
          <w:tcPr>
            <w:tcW w:w="3702" w:type="pct"/>
            <w:shd w:val="clear" w:color="auto" w:fill="auto"/>
            <w:tcMar>
              <w:top w:w="15" w:type="dxa"/>
              <w:left w:w="15" w:type="dxa"/>
              <w:bottom w:w="0" w:type="dxa"/>
              <w:right w:w="15" w:type="dxa"/>
            </w:tcMar>
            <w:vAlign w:val="center"/>
            <w:hideMark/>
          </w:tcPr>
          <w:p w14:paraId="1D6E79A5"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2.4.2. Thể hiện năng lực giáo dục học sinh tiểu học: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653" w:type="pct"/>
            <w:shd w:val="clear" w:color="auto" w:fill="auto"/>
            <w:tcMar>
              <w:top w:w="15" w:type="dxa"/>
              <w:left w:w="15" w:type="dxa"/>
              <w:bottom w:w="0" w:type="dxa"/>
              <w:right w:w="15" w:type="dxa"/>
            </w:tcMar>
            <w:vAlign w:val="center"/>
          </w:tcPr>
          <w:p w14:paraId="323D6783" w14:textId="25E813D6"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3.11</w:t>
            </w:r>
          </w:p>
        </w:tc>
        <w:tc>
          <w:tcPr>
            <w:tcW w:w="645" w:type="pct"/>
            <w:shd w:val="clear" w:color="auto" w:fill="auto"/>
            <w:tcMar>
              <w:top w:w="15" w:type="dxa"/>
              <w:left w:w="15" w:type="dxa"/>
              <w:bottom w:w="0" w:type="dxa"/>
              <w:right w:w="15" w:type="dxa"/>
            </w:tcMar>
            <w:vAlign w:val="center"/>
          </w:tcPr>
          <w:p w14:paraId="78B8EBBF" w14:textId="4EEB4E04"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3.62</w:t>
            </w:r>
          </w:p>
        </w:tc>
      </w:tr>
      <w:tr w:rsidR="005D390D" w:rsidRPr="00EE1C1C" w14:paraId="1DDB8D34" w14:textId="77777777" w:rsidTr="000221DB">
        <w:trPr>
          <w:trHeight w:val="567"/>
        </w:trPr>
        <w:tc>
          <w:tcPr>
            <w:tcW w:w="3702" w:type="pct"/>
            <w:shd w:val="clear" w:color="auto" w:fill="auto"/>
            <w:tcMar>
              <w:top w:w="15" w:type="dxa"/>
              <w:left w:w="15" w:type="dxa"/>
              <w:bottom w:w="0" w:type="dxa"/>
              <w:right w:w="15" w:type="dxa"/>
            </w:tcMar>
            <w:vAlign w:val="center"/>
            <w:hideMark/>
          </w:tcPr>
          <w:p w14:paraId="3EF63EE0"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2.4.3. Thể hiện năng lực dạy học các môn học ở tiểu học: Sinh viên tốt nghiệp có thể nghiên cứu, thiết kế và tổ chức thực hiện thành thạo và hiệu quả hoạt động dạy học cũng như có khả năng phát triển chương trình các môn học ở tiểu học </w:t>
            </w:r>
          </w:p>
        </w:tc>
        <w:tc>
          <w:tcPr>
            <w:tcW w:w="653" w:type="pct"/>
            <w:shd w:val="clear" w:color="auto" w:fill="auto"/>
            <w:tcMar>
              <w:top w:w="15" w:type="dxa"/>
              <w:left w:w="15" w:type="dxa"/>
              <w:bottom w:w="0" w:type="dxa"/>
              <w:right w:w="15" w:type="dxa"/>
            </w:tcMar>
            <w:vAlign w:val="center"/>
          </w:tcPr>
          <w:p w14:paraId="07D6FB68" w14:textId="6969A8C2"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3.01</w:t>
            </w:r>
          </w:p>
        </w:tc>
        <w:tc>
          <w:tcPr>
            <w:tcW w:w="645" w:type="pct"/>
            <w:shd w:val="clear" w:color="auto" w:fill="auto"/>
            <w:tcMar>
              <w:top w:w="15" w:type="dxa"/>
              <w:left w:w="15" w:type="dxa"/>
              <w:bottom w:w="0" w:type="dxa"/>
              <w:right w:w="15" w:type="dxa"/>
            </w:tcMar>
            <w:vAlign w:val="center"/>
          </w:tcPr>
          <w:p w14:paraId="5D778B10" w14:textId="5270F0BE"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3.60</w:t>
            </w:r>
          </w:p>
        </w:tc>
      </w:tr>
      <w:tr w:rsidR="005D390D" w:rsidRPr="00EE1C1C" w14:paraId="522A44DA" w14:textId="77777777" w:rsidTr="000221DB">
        <w:trPr>
          <w:trHeight w:val="567"/>
        </w:trPr>
        <w:tc>
          <w:tcPr>
            <w:tcW w:w="3702" w:type="pct"/>
            <w:shd w:val="clear" w:color="auto" w:fill="auto"/>
            <w:tcMar>
              <w:top w:w="15" w:type="dxa"/>
              <w:left w:w="15" w:type="dxa"/>
              <w:bottom w:w="0" w:type="dxa"/>
              <w:right w:w="15" w:type="dxa"/>
            </w:tcMar>
            <w:vAlign w:val="center"/>
            <w:hideMark/>
          </w:tcPr>
          <w:p w14:paraId="0AC4C84E"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2.4.4 Thể hiện năng lực đánh giá học sinh tiểu học: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653" w:type="pct"/>
            <w:shd w:val="clear" w:color="auto" w:fill="auto"/>
            <w:tcMar>
              <w:top w:w="15" w:type="dxa"/>
              <w:left w:w="15" w:type="dxa"/>
              <w:bottom w:w="0" w:type="dxa"/>
              <w:right w:w="15" w:type="dxa"/>
            </w:tcMar>
            <w:vAlign w:val="center"/>
          </w:tcPr>
          <w:p w14:paraId="3A450598" w14:textId="537D4960"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3.08</w:t>
            </w:r>
          </w:p>
        </w:tc>
        <w:tc>
          <w:tcPr>
            <w:tcW w:w="645" w:type="pct"/>
            <w:shd w:val="clear" w:color="auto" w:fill="auto"/>
            <w:tcMar>
              <w:top w:w="15" w:type="dxa"/>
              <w:left w:w="15" w:type="dxa"/>
              <w:bottom w:w="0" w:type="dxa"/>
              <w:right w:w="15" w:type="dxa"/>
            </w:tcMar>
            <w:vAlign w:val="center"/>
          </w:tcPr>
          <w:p w14:paraId="04F466F9" w14:textId="45E5F938"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3.61</w:t>
            </w:r>
          </w:p>
        </w:tc>
      </w:tr>
      <w:tr w:rsidR="005D390D" w:rsidRPr="00EE1C1C" w14:paraId="519814AA" w14:textId="77777777" w:rsidTr="00192448">
        <w:trPr>
          <w:trHeight w:val="2269"/>
        </w:trPr>
        <w:tc>
          <w:tcPr>
            <w:tcW w:w="3702" w:type="pct"/>
            <w:shd w:val="clear" w:color="auto" w:fill="auto"/>
            <w:tcMar>
              <w:top w:w="15" w:type="dxa"/>
              <w:left w:w="15" w:type="dxa"/>
              <w:bottom w:w="0" w:type="dxa"/>
              <w:right w:w="15" w:type="dxa"/>
            </w:tcMar>
            <w:vAlign w:val="center"/>
            <w:hideMark/>
          </w:tcPr>
          <w:p w14:paraId="3AA03118" w14:textId="77777777" w:rsidR="005D390D" w:rsidRPr="00EE1C1C" w:rsidRDefault="005D390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2.4.5 Thể hiện năng lực thích ứng với sự phát triển nghề nghiệp: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653" w:type="pct"/>
            <w:shd w:val="clear" w:color="auto" w:fill="auto"/>
            <w:tcMar>
              <w:top w:w="15" w:type="dxa"/>
              <w:left w:w="15" w:type="dxa"/>
              <w:bottom w:w="0" w:type="dxa"/>
              <w:right w:w="15" w:type="dxa"/>
            </w:tcMar>
            <w:vAlign w:val="center"/>
          </w:tcPr>
          <w:p w14:paraId="2E882DA7" w14:textId="043AE402"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3.07</w:t>
            </w:r>
          </w:p>
        </w:tc>
        <w:tc>
          <w:tcPr>
            <w:tcW w:w="645" w:type="pct"/>
            <w:shd w:val="clear" w:color="auto" w:fill="auto"/>
            <w:tcMar>
              <w:top w:w="15" w:type="dxa"/>
              <w:left w:w="15" w:type="dxa"/>
              <w:bottom w:w="0" w:type="dxa"/>
              <w:right w:w="15" w:type="dxa"/>
            </w:tcMar>
            <w:vAlign w:val="center"/>
          </w:tcPr>
          <w:p w14:paraId="394C2188" w14:textId="087679FE" w:rsidR="005D390D" w:rsidRPr="00EE1C1C" w:rsidRDefault="005D390D" w:rsidP="000033CD">
            <w:pPr>
              <w:spacing w:after="0" w:line="312" w:lineRule="auto"/>
              <w:jc w:val="center"/>
              <w:rPr>
                <w:rFonts w:eastAsia="Times New Roman"/>
                <w:sz w:val="26"/>
                <w:szCs w:val="26"/>
                <w:lang w:val="vi-VN" w:eastAsia="vi-VN"/>
              </w:rPr>
            </w:pPr>
            <w:r w:rsidRPr="00EE1C1C">
              <w:rPr>
                <w:sz w:val="26"/>
                <w:szCs w:val="26"/>
              </w:rPr>
              <w:t>3.48</w:t>
            </w:r>
          </w:p>
        </w:tc>
      </w:tr>
    </w:tbl>
    <w:p w14:paraId="03470EC2" w14:textId="77777777" w:rsidR="005D390D" w:rsidRPr="00EE1C1C" w:rsidRDefault="005D390D" w:rsidP="000033CD">
      <w:pPr>
        <w:spacing w:after="0" w:line="312" w:lineRule="auto"/>
        <w:rPr>
          <w:sz w:val="26"/>
          <w:szCs w:val="26"/>
          <w:lang w:eastAsia="en-US"/>
        </w:rPr>
      </w:pPr>
    </w:p>
    <w:p w14:paraId="22A1214D" w14:textId="77777777" w:rsidR="00C53D11" w:rsidRPr="00EE1C1C" w:rsidRDefault="00662096" w:rsidP="000033CD">
      <w:pPr>
        <w:keepNext/>
        <w:spacing w:after="0" w:line="312" w:lineRule="auto"/>
        <w:rPr>
          <w:sz w:val="26"/>
          <w:szCs w:val="26"/>
        </w:rPr>
      </w:pPr>
      <w:r w:rsidRPr="00EE1C1C">
        <w:rPr>
          <w:noProof/>
          <w:sz w:val="26"/>
          <w:szCs w:val="26"/>
        </w:rPr>
        <w:drawing>
          <wp:inline distT="0" distB="0" distL="0" distR="0" wp14:anchorId="787A04F6" wp14:editId="442230DE">
            <wp:extent cx="5715000" cy="3362325"/>
            <wp:effectExtent l="0" t="0" r="0" b="9525"/>
            <wp:docPr id="6" name="Biểu đồ 6"/>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71887ED4" w14:textId="3DEB5623" w:rsidR="005D390D" w:rsidRPr="00EE1C1C" w:rsidRDefault="00C53D11" w:rsidP="000033CD">
      <w:pPr>
        <w:pStyle w:val="Caption"/>
      </w:pPr>
      <w:bookmarkStart w:id="97" w:name="_Toc74434173"/>
      <w:r w:rsidRPr="00EE1C1C">
        <w:t xml:space="preserve">Hình </w:t>
      </w:r>
      <w:fldSimple w:instr=" SEQ Hình \* ARABIC ">
        <w:r w:rsidR="00FF2A32">
          <w:rPr>
            <w:noProof/>
          </w:rPr>
          <w:t>6</w:t>
        </w:r>
      </w:fldSimple>
      <w:r w:rsidRPr="00EE1C1C">
        <w:t xml:space="preserve">. </w:t>
      </w:r>
      <w:bookmarkStart w:id="98" w:name="_Hlk74430293"/>
      <w:r w:rsidR="00B5658A" w:rsidRPr="00EE1C1C">
        <w:t>Biểu đồ so sánh mức độ năng lực hiện đạt được và cần đạt được của sinh viên đối với nhóm CĐR về kỹ năng, phẩm chất cá nhân và nghề nghiệp theo</w:t>
      </w:r>
      <w:r w:rsidR="00F260A0" w:rsidRPr="00EE1C1C">
        <w:t xml:space="preserve"> giá trị trung bình của</w:t>
      </w:r>
      <w:r w:rsidR="00B5658A" w:rsidRPr="00EE1C1C">
        <w:t xml:space="preserve"> kết quả khảo sát</w:t>
      </w:r>
      <w:r w:rsidR="00F260A0" w:rsidRPr="00EE1C1C">
        <w:t xml:space="preserve"> trên 06 đối tượng</w:t>
      </w:r>
      <w:bookmarkEnd w:id="97"/>
    </w:p>
    <w:bookmarkEnd w:id="98"/>
    <w:p w14:paraId="5CABC3A3" w14:textId="39F7E0B6" w:rsidR="003E53F9" w:rsidRPr="00EE1C1C" w:rsidRDefault="003E53F9" w:rsidP="000033CD">
      <w:pPr>
        <w:spacing w:after="0" w:line="312" w:lineRule="auto"/>
        <w:rPr>
          <w:b/>
          <w:bCs/>
          <w:sz w:val="26"/>
          <w:szCs w:val="26"/>
          <w:u w:val="single"/>
          <w:lang w:eastAsia="en-US"/>
        </w:rPr>
      </w:pPr>
      <w:r w:rsidRPr="00EE1C1C">
        <w:rPr>
          <w:b/>
          <w:bCs/>
          <w:sz w:val="26"/>
          <w:szCs w:val="26"/>
          <w:u w:val="single"/>
          <w:lang w:eastAsia="en-US"/>
        </w:rPr>
        <w:t>Nhận xét:</w:t>
      </w:r>
    </w:p>
    <w:p w14:paraId="49F86839" w14:textId="0894F452" w:rsidR="00E3697B" w:rsidRPr="00EE1C1C" w:rsidRDefault="00AB7FAB" w:rsidP="000033CD">
      <w:pPr>
        <w:pStyle w:val="ListParagraph"/>
        <w:numPr>
          <w:ilvl w:val="0"/>
          <w:numId w:val="28"/>
        </w:numPr>
        <w:ind w:left="0" w:firstLine="567"/>
      </w:pPr>
      <w:r w:rsidRPr="00EE1C1C">
        <w:t>Đối với nhóm CĐR về kỹ năng, phẩm chất cá nhân và nghề nghiệp</w:t>
      </w:r>
      <w:r w:rsidR="00E3697B" w:rsidRPr="00EE1C1C">
        <w:t xml:space="preserve">, theo kết quả khảo sát, sinh viên cần đạt được ở mức độ từ </w:t>
      </w:r>
      <w:r w:rsidR="00E3697B" w:rsidRPr="00EE1C1C">
        <w:rPr>
          <w:i/>
          <w:iCs w:val="0"/>
        </w:rPr>
        <w:t xml:space="preserve">(c) </w:t>
      </w:r>
      <w:r w:rsidR="00B608EB" w:rsidRPr="00EE1C1C">
        <w:rPr>
          <w:i/>
          <w:iCs w:val="0"/>
        </w:rPr>
        <w:t>Có kỹ năng thực hành, thực hiện</w:t>
      </w:r>
      <w:r w:rsidR="00B608EB" w:rsidRPr="00EE1C1C">
        <w:t xml:space="preserve"> cho đến mức</w:t>
      </w:r>
      <w:r w:rsidR="00E3697B" w:rsidRPr="00EE1C1C">
        <w:t xml:space="preserve"> </w:t>
      </w:r>
      <w:r w:rsidR="00E3697B" w:rsidRPr="00EE1C1C">
        <w:rPr>
          <w:i/>
          <w:iCs w:val="0"/>
        </w:rPr>
        <w:t xml:space="preserve">(d) </w:t>
      </w:r>
      <w:r w:rsidR="00B608EB" w:rsidRPr="00EE1C1C">
        <w:rPr>
          <w:i/>
          <w:iCs w:val="0"/>
        </w:rPr>
        <w:t>Có thể lãnh đạo hoặc đổi mới</w:t>
      </w:r>
      <w:r w:rsidR="00E3697B" w:rsidRPr="00EE1C1C">
        <w:t xml:space="preserve">. </w:t>
      </w:r>
    </w:p>
    <w:p w14:paraId="074F7D22" w14:textId="2996A442" w:rsidR="00723EC9" w:rsidRPr="00EE1C1C" w:rsidRDefault="00E3697B" w:rsidP="000033CD">
      <w:pPr>
        <w:pStyle w:val="ListParagraph"/>
        <w:numPr>
          <w:ilvl w:val="0"/>
          <w:numId w:val="28"/>
        </w:numPr>
        <w:ind w:left="0" w:firstLine="567"/>
      </w:pPr>
      <w:r w:rsidRPr="00EE1C1C">
        <w:t>Sự chênh lệch giữa mức độ cần đạt được của sinh viên sau khi tốt nghiệp và mức độ hiện đạt được của sinh viên là không lớn. Điều này cho thấy, các PPDH hiện tại là phù hợp cho mục tiêu hình thành và phát triển các năng lực thuộc nhóm CĐR về kỹ năng, phẩm chất cá nhân và nghề nghiệp cho người học.</w:t>
      </w:r>
    </w:p>
    <w:p w14:paraId="43F59BB1" w14:textId="783FBC12" w:rsidR="003E5164" w:rsidRPr="00EE1C1C" w:rsidRDefault="003E5164" w:rsidP="000033CD">
      <w:pPr>
        <w:pStyle w:val="Heading3"/>
        <w:numPr>
          <w:ilvl w:val="0"/>
          <w:numId w:val="0"/>
        </w:numPr>
        <w:rPr>
          <w:lang w:eastAsia="en-US"/>
        </w:rPr>
      </w:pPr>
      <w:bookmarkStart w:id="99" w:name="_Toc74421182"/>
      <w:r w:rsidRPr="00EE1C1C">
        <w:rPr>
          <w:lang w:eastAsia="en-US"/>
        </w:rPr>
        <w:lastRenderedPageBreak/>
        <w:t xml:space="preserve">2.2.4. </w:t>
      </w:r>
      <w:r w:rsidR="00A142B7" w:rsidRPr="00EE1C1C">
        <w:rPr>
          <w:lang w:eastAsia="en-US"/>
        </w:rPr>
        <w:t xml:space="preserve">Nhóm </w:t>
      </w:r>
      <w:r w:rsidRPr="00EE1C1C">
        <w:rPr>
          <w:lang w:eastAsia="en-US"/>
        </w:rPr>
        <w:t xml:space="preserve">Chuẩn đầu ra về </w:t>
      </w:r>
      <w:r w:rsidR="00A851A4" w:rsidRPr="00EE1C1C">
        <w:rPr>
          <w:lang w:eastAsia="en-US"/>
        </w:rPr>
        <w:t>kỹ năng làm việc nhóm và giao tiếp</w:t>
      </w:r>
      <w:bookmarkEnd w:id="99"/>
    </w:p>
    <w:p w14:paraId="7CEC55B3" w14:textId="659870EA" w:rsidR="009856AB" w:rsidRPr="00EE1C1C" w:rsidRDefault="009856AB" w:rsidP="000033CD">
      <w:pPr>
        <w:pStyle w:val="Heading4"/>
        <w:rPr>
          <w:lang w:eastAsia="en-US"/>
        </w:rPr>
      </w:pPr>
      <w:r w:rsidRPr="00EE1C1C">
        <w:rPr>
          <w:lang w:eastAsia="en-US"/>
        </w:rPr>
        <w:t xml:space="preserve">2.2.4.1. Mức độ cần thiết của </w:t>
      </w:r>
      <w:r w:rsidR="00EB42B5" w:rsidRPr="00EE1C1C">
        <w:rPr>
          <w:lang w:eastAsia="en-US"/>
        </w:rPr>
        <w:t>n</w:t>
      </w:r>
      <w:r w:rsidRPr="00EE1C1C">
        <w:rPr>
          <w:lang w:eastAsia="en-US"/>
        </w:rPr>
        <w:t xml:space="preserve">hóm CĐR về </w:t>
      </w:r>
      <w:bookmarkStart w:id="100" w:name="_Hlk74422973"/>
      <w:r w:rsidRPr="00EE1C1C">
        <w:rPr>
          <w:lang w:eastAsia="en-US"/>
        </w:rPr>
        <w:t>kỹ năng làm việc nhóm và giao tiếp</w:t>
      </w:r>
    </w:p>
    <w:p w14:paraId="43DF061C" w14:textId="16756F0D" w:rsidR="00786B82" w:rsidRPr="00EE1C1C" w:rsidRDefault="00786B82" w:rsidP="000033CD">
      <w:pPr>
        <w:pStyle w:val="Caption"/>
      </w:pPr>
      <w:bookmarkStart w:id="101" w:name="_Toc74434158"/>
      <w:bookmarkEnd w:id="100"/>
      <w:r w:rsidRPr="00EE1C1C">
        <w:t xml:space="preserve">Bảng </w:t>
      </w:r>
      <w:fldSimple w:instr=" SEQ Bảng \* ARABIC ">
        <w:r w:rsidR="00FF2A32">
          <w:rPr>
            <w:noProof/>
          </w:rPr>
          <w:t>15</w:t>
        </w:r>
      </w:fldSimple>
      <w:r w:rsidR="00164782" w:rsidRPr="00EE1C1C">
        <w:t xml:space="preserve">. </w:t>
      </w:r>
      <w:bookmarkStart w:id="102" w:name="_Hlk74430748"/>
      <w:r w:rsidR="00EB42B5" w:rsidRPr="00EE1C1C">
        <w:t>Kết quả khảo sát về mức độ cần thiết của nhóm CĐR về kỹ năng làm việc nhóm và giao tiếp</w:t>
      </w:r>
      <w:bookmarkEnd w:id="101"/>
      <w:bookmarkEnd w:id="102"/>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648"/>
        <w:gridCol w:w="893"/>
        <w:gridCol w:w="897"/>
        <w:gridCol w:w="663"/>
        <w:gridCol w:w="825"/>
        <w:gridCol w:w="647"/>
        <w:gridCol w:w="759"/>
        <w:gridCol w:w="723"/>
      </w:tblGrid>
      <w:tr w:rsidR="001A5FF9" w:rsidRPr="00EE1C1C" w14:paraId="4524C3F7" w14:textId="77777777" w:rsidTr="00443989">
        <w:trPr>
          <w:divId w:val="1523932877"/>
          <w:trHeight w:val="731"/>
          <w:tblHeader/>
        </w:trPr>
        <w:tc>
          <w:tcPr>
            <w:tcW w:w="2031" w:type="pct"/>
            <w:vMerge w:val="restart"/>
            <w:shd w:val="clear" w:color="auto" w:fill="FBE4D5" w:themeFill="accent2" w:themeFillTint="33"/>
            <w:tcMar>
              <w:top w:w="15" w:type="dxa"/>
              <w:left w:w="15" w:type="dxa"/>
              <w:bottom w:w="0" w:type="dxa"/>
              <w:right w:w="15" w:type="dxa"/>
            </w:tcMar>
            <w:vAlign w:val="center"/>
            <w:hideMark/>
          </w:tcPr>
          <w:p w14:paraId="344DA57E" w14:textId="634027CE" w:rsidR="001A5FF9" w:rsidRPr="00EE1C1C" w:rsidRDefault="001A5FF9" w:rsidP="000033CD">
            <w:pPr>
              <w:spacing w:after="0" w:line="312" w:lineRule="auto"/>
              <w:rPr>
                <w:rFonts w:eastAsia="Times New Roman"/>
                <w:b/>
                <w:bCs/>
                <w:color w:val="000000"/>
                <w:sz w:val="26"/>
                <w:szCs w:val="26"/>
                <w:lang w:eastAsia="vi-VN"/>
              </w:rPr>
            </w:pPr>
            <w:r w:rsidRPr="00EE1C1C">
              <w:rPr>
                <w:rFonts w:eastAsia="Times New Roman"/>
                <w:b/>
                <w:bCs/>
                <w:sz w:val="26"/>
                <w:szCs w:val="26"/>
                <w:lang w:eastAsia="vi-VN"/>
              </w:rPr>
              <w:t>CĐR NHÓM 3. KỸ NĂNG LÀM VIỆC NHÓM VÀ GIAO TIẾP</w:t>
            </w:r>
          </w:p>
        </w:tc>
        <w:tc>
          <w:tcPr>
            <w:tcW w:w="2969" w:type="pct"/>
            <w:gridSpan w:val="7"/>
            <w:shd w:val="clear" w:color="auto" w:fill="FBE4D5" w:themeFill="accent2" w:themeFillTint="33"/>
            <w:tcMar>
              <w:top w:w="15" w:type="dxa"/>
              <w:left w:w="15" w:type="dxa"/>
              <w:bottom w:w="0" w:type="dxa"/>
              <w:right w:w="15" w:type="dxa"/>
            </w:tcMar>
            <w:vAlign w:val="center"/>
            <w:hideMark/>
          </w:tcPr>
          <w:p w14:paraId="21DD62D2" w14:textId="5ECE7FD0" w:rsidR="001A5FF9" w:rsidRPr="00EE1C1C" w:rsidRDefault="001A5FF9"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MỨC ĐỘ CẦN THIẾT</w:t>
            </w:r>
          </w:p>
        </w:tc>
      </w:tr>
      <w:tr w:rsidR="00443989" w:rsidRPr="00EE1C1C" w14:paraId="7C011C14" w14:textId="77777777" w:rsidTr="00443989">
        <w:trPr>
          <w:divId w:val="1523932877"/>
          <w:trHeight w:val="1980"/>
          <w:tblHeader/>
        </w:trPr>
        <w:tc>
          <w:tcPr>
            <w:tcW w:w="2031" w:type="pct"/>
            <w:vMerge/>
            <w:shd w:val="clear" w:color="auto" w:fill="FBE4D5" w:themeFill="accent2" w:themeFillTint="33"/>
            <w:tcMar>
              <w:top w:w="15" w:type="dxa"/>
              <w:left w:w="15" w:type="dxa"/>
              <w:bottom w:w="0" w:type="dxa"/>
              <w:right w:w="15" w:type="dxa"/>
            </w:tcMar>
            <w:vAlign w:val="center"/>
            <w:hideMark/>
          </w:tcPr>
          <w:p w14:paraId="2E7EC4FB" w14:textId="20973476" w:rsidR="00CF483E" w:rsidRPr="00EE1C1C" w:rsidRDefault="00CF483E" w:rsidP="000033CD">
            <w:pPr>
              <w:spacing w:after="0" w:line="312" w:lineRule="auto"/>
              <w:jc w:val="left"/>
              <w:rPr>
                <w:rFonts w:eastAsia="Times New Roman"/>
                <w:b/>
                <w:bCs/>
                <w:sz w:val="26"/>
                <w:szCs w:val="26"/>
                <w:lang w:val="vi-VN" w:eastAsia="vi-VN"/>
              </w:rPr>
            </w:pPr>
          </w:p>
        </w:tc>
        <w:tc>
          <w:tcPr>
            <w:tcW w:w="509" w:type="pct"/>
            <w:shd w:val="clear" w:color="auto" w:fill="FBE4D5" w:themeFill="accent2" w:themeFillTint="33"/>
            <w:tcMar>
              <w:top w:w="15" w:type="dxa"/>
              <w:left w:w="15" w:type="dxa"/>
              <w:bottom w:w="0" w:type="dxa"/>
              <w:right w:w="15" w:type="dxa"/>
            </w:tcMar>
            <w:vAlign w:val="center"/>
            <w:hideMark/>
          </w:tcPr>
          <w:p w14:paraId="4BCAB390" w14:textId="1336F169" w:rsidR="00CF483E" w:rsidRPr="00EE1C1C" w:rsidRDefault="00CF483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Lãnh đạo Sở GDĐT/</w:t>
            </w:r>
            <w:r w:rsidR="001A5FF9" w:rsidRPr="00EE1C1C">
              <w:rPr>
                <w:rFonts w:eastAsia="Times New Roman"/>
                <w:b/>
                <w:bCs/>
                <w:sz w:val="26"/>
                <w:szCs w:val="26"/>
                <w:lang w:eastAsia="vi-VN"/>
              </w:rPr>
              <w:t xml:space="preserve"> </w:t>
            </w:r>
            <w:r w:rsidRPr="00EE1C1C">
              <w:rPr>
                <w:rFonts w:eastAsia="Times New Roman"/>
                <w:b/>
                <w:bCs/>
                <w:sz w:val="26"/>
                <w:szCs w:val="26"/>
                <w:lang w:val="vi-VN" w:eastAsia="vi-VN"/>
              </w:rPr>
              <w:t>Phòng GDĐT, BGH trường phổ thông</w:t>
            </w:r>
          </w:p>
        </w:tc>
        <w:tc>
          <w:tcPr>
            <w:tcW w:w="432" w:type="pct"/>
            <w:shd w:val="clear" w:color="auto" w:fill="FBE4D5" w:themeFill="accent2" w:themeFillTint="33"/>
            <w:tcMar>
              <w:top w:w="15" w:type="dxa"/>
              <w:left w:w="15" w:type="dxa"/>
              <w:bottom w:w="0" w:type="dxa"/>
              <w:right w:w="15" w:type="dxa"/>
            </w:tcMar>
            <w:vAlign w:val="center"/>
            <w:hideMark/>
          </w:tcPr>
          <w:p w14:paraId="3A576EDC" w14:textId="3DD80889" w:rsidR="00CF483E" w:rsidRPr="00EE1C1C" w:rsidRDefault="00CF483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Chuyên viên Sở GDĐT/</w:t>
            </w:r>
            <w:r w:rsidR="001A5FF9" w:rsidRPr="00EE1C1C">
              <w:rPr>
                <w:rFonts w:eastAsia="Times New Roman"/>
                <w:b/>
                <w:bCs/>
                <w:sz w:val="26"/>
                <w:szCs w:val="26"/>
                <w:lang w:eastAsia="vi-VN"/>
              </w:rPr>
              <w:t xml:space="preserve"> </w:t>
            </w:r>
            <w:r w:rsidRPr="00EE1C1C">
              <w:rPr>
                <w:rFonts w:eastAsia="Times New Roman"/>
                <w:b/>
                <w:bCs/>
                <w:sz w:val="26"/>
                <w:szCs w:val="26"/>
                <w:lang w:val="vi-VN" w:eastAsia="vi-VN"/>
              </w:rPr>
              <w:t>Phòng GDĐT, Tổ trưởng chuyên môn</w:t>
            </w:r>
          </w:p>
        </w:tc>
        <w:tc>
          <w:tcPr>
            <w:tcW w:w="382" w:type="pct"/>
            <w:shd w:val="clear" w:color="auto" w:fill="FBE4D5" w:themeFill="accent2" w:themeFillTint="33"/>
            <w:tcMar>
              <w:top w:w="15" w:type="dxa"/>
              <w:left w:w="15" w:type="dxa"/>
              <w:bottom w:w="0" w:type="dxa"/>
              <w:right w:w="15" w:type="dxa"/>
            </w:tcMar>
            <w:vAlign w:val="center"/>
            <w:hideMark/>
          </w:tcPr>
          <w:p w14:paraId="4744B5B4" w14:textId="77777777" w:rsidR="00CF483E" w:rsidRPr="00EE1C1C" w:rsidRDefault="00CF483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423" w:type="pct"/>
            <w:shd w:val="clear" w:color="auto" w:fill="FBE4D5" w:themeFill="accent2" w:themeFillTint="33"/>
            <w:tcMar>
              <w:top w:w="15" w:type="dxa"/>
              <w:left w:w="15" w:type="dxa"/>
              <w:bottom w:w="0" w:type="dxa"/>
              <w:right w:w="15" w:type="dxa"/>
            </w:tcMar>
            <w:vAlign w:val="center"/>
            <w:hideMark/>
          </w:tcPr>
          <w:p w14:paraId="31FB94AE" w14:textId="77777777" w:rsidR="00CF483E" w:rsidRPr="00EE1C1C" w:rsidRDefault="00CF483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73" w:type="pct"/>
            <w:shd w:val="clear" w:color="auto" w:fill="FBE4D5" w:themeFill="accent2" w:themeFillTint="33"/>
            <w:tcMar>
              <w:top w:w="15" w:type="dxa"/>
              <w:left w:w="15" w:type="dxa"/>
              <w:bottom w:w="0" w:type="dxa"/>
              <w:right w:w="15" w:type="dxa"/>
            </w:tcMar>
            <w:vAlign w:val="center"/>
            <w:hideMark/>
          </w:tcPr>
          <w:p w14:paraId="1B83AC55" w14:textId="77777777" w:rsidR="00CF483E" w:rsidRPr="00EE1C1C" w:rsidRDefault="00CF483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435" w:type="pct"/>
            <w:shd w:val="clear" w:color="auto" w:fill="FBE4D5" w:themeFill="accent2" w:themeFillTint="33"/>
            <w:tcMar>
              <w:top w:w="15" w:type="dxa"/>
              <w:left w:w="15" w:type="dxa"/>
              <w:bottom w:w="0" w:type="dxa"/>
              <w:right w:w="15" w:type="dxa"/>
            </w:tcMar>
            <w:vAlign w:val="center"/>
            <w:hideMark/>
          </w:tcPr>
          <w:p w14:paraId="2576F98B" w14:textId="77777777" w:rsidR="00CF483E" w:rsidRPr="00EE1C1C" w:rsidRDefault="00CF483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415" w:type="pct"/>
            <w:shd w:val="clear" w:color="auto" w:fill="FBE4D5" w:themeFill="accent2" w:themeFillTint="33"/>
            <w:vAlign w:val="center"/>
            <w:hideMark/>
          </w:tcPr>
          <w:p w14:paraId="605019F8" w14:textId="6D934940" w:rsidR="00CF483E" w:rsidRPr="00EE1C1C" w:rsidRDefault="001A5FF9"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442723" w:rsidRPr="00EE1C1C" w14:paraId="5C680C24" w14:textId="77777777" w:rsidTr="00020832">
        <w:trPr>
          <w:divId w:val="1523932877"/>
          <w:trHeight w:val="990"/>
        </w:trPr>
        <w:tc>
          <w:tcPr>
            <w:tcW w:w="5000" w:type="pct"/>
            <w:gridSpan w:val="8"/>
            <w:shd w:val="clear" w:color="auto" w:fill="auto"/>
            <w:tcMar>
              <w:top w:w="15" w:type="dxa"/>
              <w:left w:w="15" w:type="dxa"/>
              <w:bottom w:w="0" w:type="dxa"/>
              <w:right w:w="15" w:type="dxa"/>
            </w:tcMar>
            <w:vAlign w:val="center"/>
          </w:tcPr>
          <w:p w14:paraId="2E505F62" w14:textId="62304637" w:rsidR="00442723" w:rsidRPr="00EE1C1C" w:rsidRDefault="00020832" w:rsidP="000033CD">
            <w:pPr>
              <w:spacing w:after="0" w:line="312" w:lineRule="auto"/>
              <w:rPr>
                <w:rFonts w:eastAsia="Times New Roman"/>
                <w:b/>
                <w:bCs/>
                <w:color w:val="0070C0"/>
                <w:sz w:val="26"/>
                <w:szCs w:val="26"/>
                <w:lang w:val="vi-VN" w:eastAsia="vi-VN"/>
              </w:rPr>
            </w:pPr>
            <w:r w:rsidRPr="00EE1C1C">
              <w:rPr>
                <w:rFonts w:eastAsia="Times New Roman"/>
                <w:b/>
                <w:bCs/>
                <w:color w:val="000000" w:themeColor="text1"/>
                <w:sz w:val="26"/>
                <w:szCs w:val="26"/>
                <w:lang w:val="vi-VN" w:eastAsia="vi-VN"/>
              </w:rPr>
              <w:t>CĐR 3.1 Thể hiện được năng lực giao tiếp phù hợp, tự tin khi tương tác với các lực lượng giáo dục khác nhau bằng tiếng Việt chuẩn hoặc bằng ngoại ngữ trong những bối cảnh giáo dục tiểu học khác nhau</w:t>
            </w:r>
          </w:p>
        </w:tc>
      </w:tr>
      <w:tr w:rsidR="00EE1C1C" w:rsidRPr="00EE1C1C" w14:paraId="42546ABC" w14:textId="77777777" w:rsidTr="00443989">
        <w:trPr>
          <w:divId w:val="1523932877"/>
          <w:trHeight w:val="660"/>
        </w:trPr>
        <w:tc>
          <w:tcPr>
            <w:tcW w:w="2031" w:type="pct"/>
            <w:shd w:val="clear" w:color="auto" w:fill="auto"/>
            <w:tcMar>
              <w:top w:w="15" w:type="dxa"/>
              <w:left w:w="15" w:type="dxa"/>
              <w:bottom w:w="0" w:type="dxa"/>
              <w:right w:w="15" w:type="dxa"/>
            </w:tcMar>
            <w:vAlign w:val="center"/>
          </w:tcPr>
          <w:p w14:paraId="1426DBE2" w14:textId="5A27CC01" w:rsidR="00020832" w:rsidRPr="00EE1C1C" w:rsidRDefault="0002083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3.1.1. Lựa chọn và thực hiện được những chiển lược giao tiếp phù hợp, hiệu quả và tự tin trước những thành phần giáo dục khác nhau bằng tiếng Việt chuẩn</w:t>
            </w:r>
          </w:p>
        </w:tc>
        <w:tc>
          <w:tcPr>
            <w:tcW w:w="509" w:type="pct"/>
            <w:shd w:val="clear" w:color="auto" w:fill="auto"/>
            <w:tcMar>
              <w:top w:w="15" w:type="dxa"/>
              <w:left w:w="15" w:type="dxa"/>
              <w:bottom w:w="0" w:type="dxa"/>
              <w:right w:w="15" w:type="dxa"/>
            </w:tcMar>
            <w:vAlign w:val="center"/>
          </w:tcPr>
          <w:p w14:paraId="4EB2DDAF" w14:textId="0F4B72BC"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4.14</w:t>
            </w:r>
          </w:p>
        </w:tc>
        <w:tc>
          <w:tcPr>
            <w:tcW w:w="432" w:type="pct"/>
            <w:shd w:val="clear" w:color="auto" w:fill="auto"/>
            <w:tcMar>
              <w:top w:w="15" w:type="dxa"/>
              <w:left w:w="15" w:type="dxa"/>
              <w:bottom w:w="0" w:type="dxa"/>
              <w:right w:w="15" w:type="dxa"/>
            </w:tcMar>
            <w:vAlign w:val="center"/>
          </w:tcPr>
          <w:p w14:paraId="3EEF5A8A" w14:textId="5C7D44FA"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2" w:type="pct"/>
            <w:shd w:val="clear" w:color="auto" w:fill="auto"/>
            <w:tcMar>
              <w:top w:w="15" w:type="dxa"/>
              <w:left w:w="15" w:type="dxa"/>
              <w:bottom w:w="0" w:type="dxa"/>
              <w:right w:w="15" w:type="dxa"/>
            </w:tcMar>
            <w:vAlign w:val="center"/>
          </w:tcPr>
          <w:p w14:paraId="7F714369" w14:textId="4CCC0AE1"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3" w:type="pct"/>
            <w:shd w:val="clear" w:color="auto" w:fill="auto"/>
            <w:tcMar>
              <w:top w:w="15" w:type="dxa"/>
              <w:left w:w="15" w:type="dxa"/>
              <w:bottom w:w="0" w:type="dxa"/>
              <w:right w:w="15" w:type="dxa"/>
            </w:tcMar>
            <w:vAlign w:val="center"/>
          </w:tcPr>
          <w:p w14:paraId="373406D6" w14:textId="4ACA2E55"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373" w:type="pct"/>
            <w:shd w:val="clear" w:color="auto" w:fill="auto"/>
            <w:tcMar>
              <w:top w:w="15" w:type="dxa"/>
              <w:left w:w="15" w:type="dxa"/>
              <w:bottom w:w="0" w:type="dxa"/>
              <w:right w:w="15" w:type="dxa"/>
            </w:tcMar>
            <w:vAlign w:val="center"/>
          </w:tcPr>
          <w:p w14:paraId="61F70499" w14:textId="49604F7D"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435" w:type="pct"/>
            <w:shd w:val="clear" w:color="auto" w:fill="auto"/>
            <w:tcMar>
              <w:top w:w="15" w:type="dxa"/>
              <w:left w:w="15" w:type="dxa"/>
              <w:bottom w:w="0" w:type="dxa"/>
              <w:right w:w="15" w:type="dxa"/>
            </w:tcMar>
            <w:vAlign w:val="center"/>
          </w:tcPr>
          <w:p w14:paraId="5C785F03" w14:textId="0ED65BBC"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15" w:type="pct"/>
            <w:shd w:val="clear" w:color="auto" w:fill="auto"/>
            <w:noWrap/>
            <w:tcMar>
              <w:top w:w="15" w:type="dxa"/>
              <w:left w:w="15" w:type="dxa"/>
              <w:bottom w:w="0" w:type="dxa"/>
              <w:right w:w="15" w:type="dxa"/>
            </w:tcMar>
            <w:vAlign w:val="center"/>
          </w:tcPr>
          <w:p w14:paraId="10E1D27B" w14:textId="5089EF4C" w:rsidR="00020832" w:rsidRPr="00EE1C1C" w:rsidRDefault="00020832"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4.51</w:t>
            </w:r>
          </w:p>
        </w:tc>
      </w:tr>
      <w:tr w:rsidR="00EE1C1C" w:rsidRPr="00EE1C1C" w14:paraId="77A157E6" w14:textId="77777777" w:rsidTr="00443989">
        <w:trPr>
          <w:divId w:val="1523932877"/>
          <w:trHeight w:val="660"/>
        </w:trPr>
        <w:tc>
          <w:tcPr>
            <w:tcW w:w="2031" w:type="pct"/>
            <w:shd w:val="clear" w:color="auto" w:fill="auto"/>
            <w:tcMar>
              <w:top w:w="15" w:type="dxa"/>
              <w:left w:w="15" w:type="dxa"/>
              <w:bottom w:w="0" w:type="dxa"/>
              <w:right w:w="15" w:type="dxa"/>
            </w:tcMar>
            <w:vAlign w:val="center"/>
          </w:tcPr>
          <w:p w14:paraId="202AC0A0" w14:textId="7FD143B9" w:rsidR="00020832" w:rsidRPr="00EE1C1C" w:rsidRDefault="0002083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3.1.2. Sử dụng thành thạo các hình thức giao tiếp bằng văn bản, lời nói, giao tiếp điện tử và đa phương thức trong các hoạt động nghề nghiệp    </w:t>
            </w:r>
          </w:p>
        </w:tc>
        <w:tc>
          <w:tcPr>
            <w:tcW w:w="509" w:type="pct"/>
            <w:shd w:val="clear" w:color="auto" w:fill="auto"/>
            <w:tcMar>
              <w:top w:w="15" w:type="dxa"/>
              <w:left w:w="15" w:type="dxa"/>
              <w:bottom w:w="0" w:type="dxa"/>
              <w:right w:w="15" w:type="dxa"/>
            </w:tcMar>
            <w:vAlign w:val="center"/>
          </w:tcPr>
          <w:p w14:paraId="232C7D1D" w14:textId="51B1A23E"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4.14</w:t>
            </w:r>
          </w:p>
        </w:tc>
        <w:tc>
          <w:tcPr>
            <w:tcW w:w="432" w:type="pct"/>
            <w:shd w:val="clear" w:color="auto" w:fill="auto"/>
            <w:tcMar>
              <w:top w:w="15" w:type="dxa"/>
              <w:left w:w="15" w:type="dxa"/>
              <w:bottom w:w="0" w:type="dxa"/>
              <w:right w:w="15" w:type="dxa"/>
            </w:tcMar>
            <w:vAlign w:val="center"/>
          </w:tcPr>
          <w:p w14:paraId="7CC883D8" w14:textId="26AA05A2"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2" w:type="pct"/>
            <w:shd w:val="clear" w:color="auto" w:fill="auto"/>
            <w:tcMar>
              <w:top w:w="15" w:type="dxa"/>
              <w:left w:w="15" w:type="dxa"/>
              <w:bottom w:w="0" w:type="dxa"/>
              <w:right w:w="15" w:type="dxa"/>
            </w:tcMar>
            <w:vAlign w:val="center"/>
          </w:tcPr>
          <w:p w14:paraId="3376EC28" w14:textId="63A6DAE9"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3" w:type="pct"/>
            <w:shd w:val="clear" w:color="auto" w:fill="auto"/>
            <w:tcMar>
              <w:top w:w="15" w:type="dxa"/>
              <w:left w:w="15" w:type="dxa"/>
              <w:bottom w:w="0" w:type="dxa"/>
              <w:right w:w="15" w:type="dxa"/>
            </w:tcMar>
            <w:vAlign w:val="center"/>
          </w:tcPr>
          <w:p w14:paraId="744E8994" w14:textId="13290C4A"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4.36</w:t>
            </w:r>
          </w:p>
        </w:tc>
        <w:tc>
          <w:tcPr>
            <w:tcW w:w="373" w:type="pct"/>
            <w:shd w:val="clear" w:color="auto" w:fill="auto"/>
            <w:tcMar>
              <w:top w:w="15" w:type="dxa"/>
              <w:left w:w="15" w:type="dxa"/>
              <w:bottom w:w="0" w:type="dxa"/>
              <w:right w:w="15" w:type="dxa"/>
            </w:tcMar>
            <w:vAlign w:val="center"/>
          </w:tcPr>
          <w:p w14:paraId="0400E4CF" w14:textId="28C93F16"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435" w:type="pct"/>
            <w:shd w:val="clear" w:color="auto" w:fill="auto"/>
            <w:tcMar>
              <w:top w:w="15" w:type="dxa"/>
              <w:left w:w="15" w:type="dxa"/>
              <w:bottom w:w="0" w:type="dxa"/>
              <w:right w:w="15" w:type="dxa"/>
            </w:tcMar>
            <w:vAlign w:val="center"/>
          </w:tcPr>
          <w:p w14:paraId="31569E5C" w14:textId="4B85FE6A" w:rsidR="00020832" w:rsidRPr="00EE1C1C" w:rsidRDefault="0002083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4.85</w:t>
            </w:r>
          </w:p>
        </w:tc>
        <w:tc>
          <w:tcPr>
            <w:tcW w:w="415" w:type="pct"/>
            <w:shd w:val="clear" w:color="auto" w:fill="auto"/>
            <w:noWrap/>
            <w:tcMar>
              <w:top w:w="15" w:type="dxa"/>
              <w:left w:w="15" w:type="dxa"/>
              <w:bottom w:w="0" w:type="dxa"/>
              <w:right w:w="15" w:type="dxa"/>
            </w:tcMar>
            <w:vAlign w:val="center"/>
          </w:tcPr>
          <w:p w14:paraId="6305FBFF" w14:textId="6E7E1706" w:rsidR="00020832" w:rsidRPr="00EE1C1C" w:rsidRDefault="00020832"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4.52</w:t>
            </w:r>
          </w:p>
        </w:tc>
      </w:tr>
      <w:tr w:rsidR="00EE1C1C" w:rsidRPr="00EE1C1C" w14:paraId="40C0414C" w14:textId="77777777" w:rsidTr="00443989">
        <w:trPr>
          <w:divId w:val="1523932877"/>
          <w:trHeight w:val="660"/>
        </w:trPr>
        <w:tc>
          <w:tcPr>
            <w:tcW w:w="2031" w:type="pct"/>
            <w:shd w:val="clear" w:color="auto" w:fill="auto"/>
            <w:tcMar>
              <w:top w:w="15" w:type="dxa"/>
              <w:left w:w="15" w:type="dxa"/>
              <w:bottom w:w="0" w:type="dxa"/>
              <w:right w:w="15" w:type="dxa"/>
            </w:tcMar>
            <w:vAlign w:val="center"/>
            <w:hideMark/>
          </w:tcPr>
          <w:p w14:paraId="3B8F9506" w14:textId="545D719C" w:rsidR="00786B82" w:rsidRPr="00EE1C1C" w:rsidRDefault="00786B82"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w:t>
            </w:r>
            <w:r w:rsidR="00442723" w:rsidRPr="00EE1C1C">
              <w:rPr>
                <w:rFonts w:eastAsia="Times New Roman"/>
                <w:sz w:val="26"/>
                <w:szCs w:val="26"/>
                <w:lang w:val="vi-VN" w:eastAsia="vi-VN"/>
              </w:rPr>
              <w:t>1</w:t>
            </w:r>
            <w:r w:rsidRPr="00EE1C1C">
              <w:rPr>
                <w:rFonts w:eastAsia="Times New Roman"/>
                <w:sz w:val="26"/>
                <w:szCs w:val="26"/>
                <w:lang w:val="vi-VN" w:eastAsia="vi-VN"/>
              </w:rPr>
              <w:t>.</w:t>
            </w:r>
            <w:r w:rsidR="00020832" w:rsidRPr="00EE1C1C">
              <w:rPr>
                <w:rFonts w:eastAsia="Times New Roman"/>
                <w:sz w:val="26"/>
                <w:szCs w:val="26"/>
                <w:lang w:val="vi-VN" w:eastAsia="vi-VN"/>
              </w:rPr>
              <w:t>3</w:t>
            </w:r>
            <w:r w:rsidR="00442723" w:rsidRPr="00EE1C1C">
              <w:rPr>
                <w:rFonts w:eastAsia="Times New Roman"/>
                <w:sz w:val="26"/>
                <w:szCs w:val="26"/>
                <w:lang w:eastAsia="vi-VN"/>
              </w:rPr>
              <w:t>.</w:t>
            </w:r>
            <w:r w:rsidRPr="00EE1C1C">
              <w:rPr>
                <w:rFonts w:eastAsia="Times New Roman"/>
                <w:sz w:val="26"/>
                <w:szCs w:val="26"/>
                <w:lang w:val="vi-VN" w:eastAsia="vi-VN"/>
              </w:rPr>
              <w:t xml:space="preserve"> Sử dụng được </w:t>
            </w:r>
            <w:r w:rsidR="00256F83" w:rsidRPr="00EE1C1C">
              <w:rPr>
                <w:rFonts w:eastAsia="Times New Roman"/>
                <w:sz w:val="26"/>
                <w:szCs w:val="26"/>
                <w:lang w:val="vi-VN" w:eastAsia="vi-VN"/>
              </w:rPr>
              <w:t xml:space="preserve">tiếng Anh </w:t>
            </w:r>
            <w:r w:rsidRPr="00EE1C1C">
              <w:rPr>
                <w:rFonts w:eastAsia="Times New Roman"/>
                <w:sz w:val="26"/>
                <w:szCs w:val="26"/>
                <w:lang w:val="vi-VN" w:eastAsia="vi-VN"/>
              </w:rPr>
              <w:t>hoặc ngoại ngữ khác trong các hoạt động nghề nghiệp</w:t>
            </w:r>
          </w:p>
        </w:tc>
        <w:tc>
          <w:tcPr>
            <w:tcW w:w="509" w:type="pct"/>
            <w:shd w:val="clear" w:color="auto" w:fill="auto"/>
            <w:tcMar>
              <w:top w:w="15" w:type="dxa"/>
              <w:left w:w="15" w:type="dxa"/>
              <w:bottom w:w="0" w:type="dxa"/>
              <w:right w:w="15" w:type="dxa"/>
            </w:tcMar>
            <w:vAlign w:val="center"/>
            <w:hideMark/>
          </w:tcPr>
          <w:p w14:paraId="69746C8C" w14:textId="77777777" w:rsidR="00786B82" w:rsidRPr="00EE1C1C" w:rsidRDefault="00786B8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4.16</w:t>
            </w:r>
          </w:p>
        </w:tc>
        <w:tc>
          <w:tcPr>
            <w:tcW w:w="432" w:type="pct"/>
            <w:shd w:val="clear" w:color="auto" w:fill="auto"/>
            <w:tcMar>
              <w:top w:w="15" w:type="dxa"/>
              <w:left w:w="15" w:type="dxa"/>
              <w:bottom w:w="0" w:type="dxa"/>
              <w:right w:w="15" w:type="dxa"/>
            </w:tcMar>
            <w:vAlign w:val="center"/>
            <w:hideMark/>
          </w:tcPr>
          <w:p w14:paraId="32751F29" w14:textId="77777777" w:rsidR="00786B82" w:rsidRPr="00EE1C1C" w:rsidRDefault="00786B8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2" w:type="pct"/>
            <w:shd w:val="clear" w:color="auto" w:fill="auto"/>
            <w:tcMar>
              <w:top w:w="15" w:type="dxa"/>
              <w:left w:w="15" w:type="dxa"/>
              <w:bottom w:w="0" w:type="dxa"/>
              <w:right w:w="15" w:type="dxa"/>
            </w:tcMar>
            <w:vAlign w:val="center"/>
            <w:hideMark/>
          </w:tcPr>
          <w:p w14:paraId="52393BBD" w14:textId="77777777" w:rsidR="00786B82" w:rsidRPr="00EE1C1C" w:rsidRDefault="00786B8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23" w:type="pct"/>
            <w:shd w:val="clear" w:color="auto" w:fill="auto"/>
            <w:tcMar>
              <w:top w:w="15" w:type="dxa"/>
              <w:left w:w="15" w:type="dxa"/>
              <w:bottom w:w="0" w:type="dxa"/>
              <w:right w:w="15" w:type="dxa"/>
            </w:tcMar>
            <w:vAlign w:val="center"/>
            <w:hideMark/>
          </w:tcPr>
          <w:p w14:paraId="78B5A550" w14:textId="77777777" w:rsidR="00786B82" w:rsidRPr="00EE1C1C" w:rsidRDefault="00786B8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4.14</w:t>
            </w:r>
          </w:p>
        </w:tc>
        <w:tc>
          <w:tcPr>
            <w:tcW w:w="373" w:type="pct"/>
            <w:shd w:val="clear" w:color="auto" w:fill="auto"/>
            <w:tcMar>
              <w:top w:w="15" w:type="dxa"/>
              <w:left w:w="15" w:type="dxa"/>
              <w:bottom w:w="0" w:type="dxa"/>
              <w:right w:w="15" w:type="dxa"/>
            </w:tcMar>
            <w:vAlign w:val="center"/>
            <w:hideMark/>
          </w:tcPr>
          <w:p w14:paraId="6B93DE3A" w14:textId="77777777" w:rsidR="00786B82" w:rsidRPr="00EE1C1C" w:rsidRDefault="00786B8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3.75</w:t>
            </w:r>
          </w:p>
        </w:tc>
        <w:tc>
          <w:tcPr>
            <w:tcW w:w="435" w:type="pct"/>
            <w:shd w:val="clear" w:color="auto" w:fill="auto"/>
            <w:tcMar>
              <w:top w:w="15" w:type="dxa"/>
              <w:left w:w="15" w:type="dxa"/>
              <w:bottom w:w="0" w:type="dxa"/>
              <w:right w:w="15" w:type="dxa"/>
            </w:tcMar>
            <w:vAlign w:val="center"/>
            <w:hideMark/>
          </w:tcPr>
          <w:p w14:paraId="22C15421" w14:textId="77777777" w:rsidR="00786B82" w:rsidRPr="00EE1C1C" w:rsidRDefault="00786B82"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4.77</w:t>
            </w:r>
          </w:p>
        </w:tc>
        <w:tc>
          <w:tcPr>
            <w:tcW w:w="415" w:type="pct"/>
            <w:shd w:val="clear" w:color="auto" w:fill="auto"/>
            <w:noWrap/>
            <w:tcMar>
              <w:top w:w="15" w:type="dxa"/>
              <w:left w:w="15" w:type="dxa"/>
              <w:bottom w:w="0" w:type="dxa"/>
              <w:right w:w="15" w:type="dxa"/>
            </w:tcMar>
            <w:vAlign w:val="center"/>
            <w:hideMark/>
          </w:tcPr>
          <w:p w14:paraId="6DC52F9B" w14:textId="77777777" w:rsidR="00786B82" w:rsidRPr="00EE1C1C" w:rsidRDefault="00786B82"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4.25</w:t>
            </w:r>
          </w:p>
        </w:tc>
      </w:tr>
      <w:tr w:rsidR="00020832" w:rsidRPr="00EE1C1C" w14:paraId="118BDE65" w14:textId="77777777" w:rsidTr="00020832">
        <w:trPr>
          <w:divId w:val="1523932877"/>
          <w:trHeight w:val="660"/>
        </w:trPr>
        <w:tc>
          <w:tcPr>
            <w:tcW w:w="5000" w:type="pct"/>
            <w:gridSpan w:val="8"/>
            <w:shd w:val="clear" w:color="auto" w:fill="auto"/>
            <w:tcMar>
              <w:top w:w="15" w:type="dxa"/>
              <w:left w:w="15" w:type="dxa"/>
              <w:bottom w:w="0" w:type="dxa"/>
              <w:right w:w="15" w:type="dxa"/>
            </w:tcMar>
            <w:vAlign w:val="center"/>
          </w:tcPr>
          <w:p w14:paraId="0E8B5015" w14:textId="1CC92511" w:rsidR="00020832" w:rsidRPr="00EE1C1C" w:rsidRDefault="00020832" w:rsidP="000033CD">
            <w:pPr>
              <w:spacing w:after="0" w:line="312" w:lineRule="auto"/>
              <w:rPr>
                <w:rFonts w:eastAsia="Times New Roman"/>
                <w:b/>
                <w:bCs/>
                <w:color w:val="0070C0"/>
                <w:sz w:val="26"/>
                <w:szCs w:val="26"/>
                <w:lang w:val="vi-VN" w:eastAsia="vi-VN"/>
              </w:rPr>
            </w:pPr>
            <w:r w:rsidRPr="00EE1C1C">
              <w:rPr>
                <w:rFonts w:eastAsia="Times New Roman"/>
                <w:b/>
                <w:bCs/>
                <w:color w:val="000000" w:themeColor="text1"/>
                <w:sz w:val="26"/>
                <w:szCs w:val="26"/>
                <w:lang w:val="vi-VN" w:eastAsia="vi-VN"/>
              </w:rPr>
              <w:t>CĐR 3.2 Thể hiện khả năng hợp tác có mục đích, có tính xây dựng với đồng nghiệp và các thành phần giáo dục khác trong các hoạt động nghề nghiệp và phát triển chuyên môn</w:t>
            </w:r>
          </w:p>
        </w:tc>
      </w:tr>
      <w:tr w:rsidR="00EE1C1C" w:rsidRPr="00EE1C1C" w14:paraId="5B5346E7" w14:textId="77777777" w:rsidTr="00443989">
        <w:trPr>
          <w:divId w:val="1523932877"/>
          <w:trHeight w:val="660"/>
        </w:trPr>
        <w:tc>
          <w:tcPr>
            <w:tcW w:w="2031" w:type="pct"/>
            <w:shd w:val="clear" w:color="auto" w:fill="auto"/>
            <w:tcMar>
              <w:top w:w="15" w:type="dxa"/>
              <w:left w:w="15" w:type="dxa"/>
              <w:bottom w:w="0" w:type="dxa"/>
              <w:right w:w="15" w:type="dxa"/>
            </w:tcMar>
            <w:vAlign w:val="center"/>
          </w:tcPr>
          <w:p w14:paraId="23DB8CCB" w14:textId="5DA2084E" w:rsidR="00442723" w:rsidRPr="00EE1C1C" w:rsidRDefault="00442723"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3.2.1.   Thể hiện năng lực tổ chức và vận hành các nhóm công việc phục vụ mục đích phát triển phẩm </w:t>
            </w:r>
            <w:r w:rsidRPr="00EE1C1C">
              <w:rPr>
                <w:rFonts w:eastAsia="Times New Roman"/>
                <w:sz w:val="26"/>
                <w:szCs w:val="26"/>
                <w:lang w:val="vi-VN" w:eastAsia="vi-VN"/>
              </w:rPr>
              <w:lastRenderedPageBreak/>
              <w:t>chất, năng lực học sinh tiểu học và nghề nghiệp bản thân.</w:t>
            </w:r>
          </w:p>
        </w:tc>
        <w:tc>
          <w:tcPr>
            <w:tcW w:w="509" w:type="pct"/>
            <w:shd w:val="clear" w:color="auto" w:fill="auto"/>
            <w:tcMar>
              <w:top w:w="15" w:type="dxa"/>
              <w:left w:w="15" w:type="dxa"/>
              <w:bottom w:w="0" w:type="dxa"/>
              <w:right w:w="15" w:type="dxa"/>
            </w:tcMar>
            <w:vAlign w:val="center"/>
          </w:tcPr>
          <w:p w14:paraId="38B51CCA" w14:textId="2C257E64"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lastRenderedPageBreak/>
              <w:t>4.23</w:t>
            </w:r>
          </w:p>
        </w:tc>
        <w:tc>
          <w:tcPr>
            <w:tcW w:w="432" w:type="pct"/>
            <w:shd w:val="clear" w:color="auto" w:fill="auto"/>
            <w:tcMar>
              <w:top w:w="15" w:type="dxa"/>
              <w:left w:w="15" w:type="dxa"/>
              <w:bottom w:w="0" w:type="dxa"/>
              <w:right w:w="15" w:type="dxa"/>
            </w:tcMar>
            <w:vAlign w:val="center"/>
          </w:tcPr>
          <w:p w14:paraId="171E5172" w14:textId="356E84F1"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2" w:type="pct"/>
            <w:shd w:val="clear" w:color="auto" w:fill="auto"/>
            <w:tcMar>
              <w:top w:w="15" w:type="dxa"/>
              <w:left w:w="15" w:type="dxa"/>
              <w:bottom w:w="0" w:type="dxa"/>
              <w:right w:w="15" w:type="dxa"/>
            </w:tcMar>
            <w:vAlign w:val="center"/>
          </w:tcPr>
          <w:p w14:paraId="012730A6" w14:textId="6BEED762"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4.56</w:t>
            </w:r>
          </w:p>
        </w:tc>
        <w:tc>
          <w:tcPr>
            <w:tcW w:w="423" w:type="pct"/>
            <w:shd w:val="clear" w:color="auto" w:fill="auto"/>
            <w:tcMar>
              <w:top w:w="15" w:type="dxa"/>
              <w:left w:w="15" w:type="dxa"/>
              <w:bottom w:w="0" w:type="dxa"/>
              <w:right w:w="15" w:type="dxa"/>
            </w:tcMar>
            <w:vAlign w:val="center"/>
          </w:tcPr>
          <w:p w14:paraId="5782068D" w14:textId="44C9AF88"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4.41</w:t>
            </w:r>
          </w:p>
        </w:tc>
        <w:tc>
          <w:tcPr>
            <w:tcW w:w="373" w:type="pct"/>
            <w:shd w:val="clear" w:color="auto" w:fill="auto"/>
            <w:tcMar>
              <w:top w:w="15" w:type="dxa"/>
              <w:left w:w="15" w:type="dxa"/>
              <w:bottom w:w="0" w:type="dxa"/>
              <w:right w:w="15" w:type="dxa"/>
            </w:tcMar>
            <w:vAlign w:val="center"/>
          </w:tcPr>
          <w:p w14:paraId="32423C8C" w14:textId="085FC1A9"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435" w:type="pct"/>
            <w:shd w:val="clear" w:color="auto" w:fill="auto"/>
            <w:tcMar>
              <w:top w:w="15" w:type="dxa"/>
              <w:left w:w="15" w:type="dxa"/>
              <w:bottom w:w="0" w:type="dxa"/>
              <w:right w:w="15" w:type="dxa"/>
            </w:tcMar>
            <w:vAlign w:val="center"/>
          </w:tcPr>
          <w:p w14:paraId="32198653" w14:textId="5C952E49"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4.54</w:t>
            </w:r>
          </w:p>
        </w:tc>
        <w:tc>
          <w:tcPr>
            <w:tcW w:w="415" w:type="pct"/>
            <w:shd w:val="clear" w:color="auto" w:fill="auto"/>
            <w:noWrap/>
            <w:tcMar>
              <w:top w:w="15" w:type="dxa"/>
              <w:left w:w="15" w:type="dxa"/>
              <w:bottom w:w="0" w:type="dxa"/>
              <w:right w:w="15" w:type="dxa"/>
            </w:tcMar>
            <w:vAlign w:val="center"/>
          </w:tcPr>
          <w:p w14:paraId="1842F23A" w14:textId="621D81B5" w:rsidR="00442723" w:rsidRPr="00EE1C1C" w:rsidRDefault="00442723"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4.47</w:t>
            </w:r>
          </w:p>
        </w:tc>
      </w:tr>
      <w:tr w:rsidR="00EE1C1C" w:rsidRPr="00EE1C1C" w14:paraId="3D99441B" w14:textId="77777777" w:rsidTr="00443989">
        <w:trPr>
          <w:divId w:val="1523932877"/>
          <w:trHeight w:val="660"/>
        </w:trPr>
        <w:tc>
          <w:tcPr>
            <w:tcW w:w="2031" w:type="pct"/>
            <w:shd w:val="clear" w:color="auto" w:fill="auto"/>
            <w:tcMar>
              <w:top w:w="15" w:type="dxa"/>
              <w:left w:w="15" w:type="dxa"/>
              <w:bottom w:w="0" w:type="dxa"/>
              <w:right w:w="15" w:type="dxa"/>
            </w:tcMar>
            <w:vAlign w:val="center"/>
          </w:tcPr>
          <w:p w14:paraId="78ABDC5A" w14:textId="2105D8C5" w:rsidR="00442723" w:rsidRPr="00EE1C1C" w:rsidRDefault="00442723"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3.2.2. Thể hiện năng lực lãnh đạo và phát triển các nhóm công việc vào các hoạt động liên quan đến việc phát triển phẩm chất, năng lực học sinh, và phát triển năng lực nghề nghiệp.</w:t>
            </w:r>
          </w:p>
        </w:tc>
        <w:tc>
          <w:tcPr>
            <w:tcW w:w="509" w:type="pct"/>
            <w:shd w:val="clear" w:color="auto" w:fill="auto"/>
            <w:tcMar>
              <w:top w:w="15" w:type="dxa"/>
              <w:left w:w="15" w:type="dxa"/>
              <w:bottom w:w="0" w:type="dxa"/>
              <w:right w:w="15" w:type="dxa"/>
            </w:tcMar>
            <w:vAlign w:val="center"/>
          </w:tcPr>
          <w:p w14:paraId="74316FF0" w14:textId="7859B323"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4.14</w:t>
            </w:r>
          </w:p>
        </w:tc>
        <w:tc>
          <w:tcPr>
            <w:tcW w:w="432" w:type="pct"/>
            <w:shd w:val="clear" w:color="auto" w:fill="auto"/>
            <w:tcMar>
              <w:top w:w="15" w:type="dxa"/>
              <w:left w:w="15" w:type="dxa"/>
              <w:bottom w:w="0" w:type="dxa"/>
              <w:right w:w="15" w:type="dxa"/>
            </w:tcMar>
            <w:vAlign w:val="center"/>
          </w:tcPr>
          <w:p w14:paraId="27A04526" w14:textId="243A410D"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2" w:type="pct"/>
            <w:shd w:val="clear" w:color="auto" w:fill="auto"/>
            <w:tcMar>
              <w:top w:w="15" w:type="dxa"/>
              <w:left w:w="15" w:type="dxa"/>
              <w:bottom w:w="0" w:type="dxa"/>
              <w:right w:w="15" w:type="dxa"/>
            </w:tcMar>
            <w:vAlign w:val="center"/>
          </w:tcPr>
          <w:p w14:paraId="4A897921" w14:textId="69DE4299"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4.52</w:t>
            </w:r>
          </w:p>
        </w:tc>
        <w:tc>
          <w:tcPr>
            <w:tcW w:w="423" w:type="pct"/>
            <w:shd w:val="clear" w:color="auto" w:fill="auto"/>
            <w:tcMar>
              <w:top w:w="15" w:type="dxa"/>
              <w:left w:w="15" w:type="dxa"/>
              <w:bottom w:w="0" w:type="dxa"/>
              <w:right w:w="15" w:type="dxa"/>
            </w:tcMar>
            <w:vAlign w:val="center"/>
          </w:tcPr>
          <w:p w14:paraId="16F8B4EB" w14:textId="0EADCE3D"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4.30</w:t>
            </w:r>
          </w:p>
        </w:tc>
        <w:tc>
          <w:tcPr>
            <w:tcW w:w="373" w:type="pct"/>
            <w:shd w:val="clear" w:color="auto" w:fill="auto"/>
            <w:tcMar>
              <w:top w:w="15" w:type="dxa"/>
              <w:left w:w="15" w:type="dxa"/>
              <w:bottom w:w="0" w:type="dxa"/>
              <w:right w:w="15" w:type="dxa"/>
            </w:tcMar>
            <w:vAlign w:val="center"/>
          </w:tcPr>
          <w:p w14:paraId="5E414B40" w14:textId="3CCDA7CB"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435" w:type="pct"/>
            <w:shd w:val="clear" w:color="auto" w:fill="auto"/>
            <w:tcMar>
              <w:top w:w="15" w:type="dxa"/>
              <w:left w:w="15" w:type="dxa"/>
              <w:bottom w:w="0" w:type="dxa"/>
              <w:right w:w="15" w:type="dxa"/>
            </w:tcMar>
            <w:vAlign w:val="center"/>
          </w:tcPr>
          <w:p w14:paraId="09F0B2B7" w14:textId="38AAE1FA" w:rsidR="00442723" w:rsidRPr="00EE1C1C" w:rsidRDefault="00442723"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15" w:type="pct"/>
            <w:shd w:val="clear" w:color="auto" w:fill="auto"/>
            <w:noWrap/>
            <w:tcMar>
              <w:top w:w="15" w:type="dxa"/>
              <w:left w:w="15" w:type="dxa"/>
              <w:bottom w:w="0" w:type="dxa"/>
              <w:right w:w="15" w:type="dxa"/>
            </w:tcMar>
            <w:vAlign w:val="center"/>
          </w:tcPr>
          <w:p w14:paraId="7204CF80" w14:textId="0EABF563" w:rsidR="00442723" w:rsidRPr="00EE1C1C" w:rsidRDefault="00442723" w:rsidP="000033CD">
            <w:pPr>
              <w:spacing w:after="0" w:line="312" w:lineRule="auto"/>
              <w:jc w:val="center"/>
              <w:rPr>
                <w:rFonts w:eastAsia="Times New Roman"/>
                <w:b/>
                <w:bCs/>
                <w:color w:val="0070C0"/>
                <w:sz w:val="26"/>
                <w:szCs w:val="26"/>
                <w:lang w:val="vi-VN" w:eastAsia="vi-VN"/>
              </w:rPr>
            </w:pPr>
            <w:r w:rsidRPr="00EE1C1C">
              <w:rPr>
                <w:rFonts w:eastAsia="Times New Roman"/>
                <w:b/>
                <w:bCs/>
                <w:color w:val="0070C0"/>
                <w:sz w:val="26"/>
                <w:szCs w:val="26"/>
                <w:lang w:val="vi-VN" w:eastAsia="vi-VN"/>
              </w:rPr>
              <w:t>4.29</w:t>
            </w:r>
          </w:p>
        </w:tc>
      </w:tr>
    </w:tbl>
    <w:p w14:paraId="563CD412" w14:textId="77777777" w:rsidR="008B075F" w:rsidRPr="00EE1C1C" w:rsidRDefault="008B075F" w:rsidP="000033CD">
      <w:pPr>
        <w:spacing w:after="0" w:line="312" w:lineRule="auto"/>
        <w:rPr>
          <w:rFonts w:eastAsia="Calibri"/>
          <w:b/>
          <w:bCs/>
          <w:iCs/>
          <w:sz w:val="26"/>
          <w:szCs w:val="26"/>
          <w:lang w:eastAsia="en-US"/>
        </w:rPr>
      </w:pPr>
    </w:p>
    <w:p w14:paraId="4B7E80AF" w14:textId="77777777" w:rsidR="00E27842" w:rsidRPr="00EE1C1C" w:rsidRDefault="00E27842" w:rsidP="000033CD">
      <w:pPr>
        <w:keepNext/>
        <w:spacing w:after="0" w:line="312" w:lineRule="auto"/>
        <w:jc w:val="center"/>
        <w:rPr>
          <w:sz w:val="26"/>
          <w:szCs w:val="26"/>
        </w:rPr>
      </w:pPr>
      <w:r w:rsidRPr="00EE1C1C">
        <w:rPr>
          <w:rFonts w:eastAsia="Calibri"/>
          <w:b/>
          <w:bCs/>
          <w:iCs/>
          <w:noProof/>
          <w:sz w:val="26"/>
          <w:szCs w:val="26"/>
          <w:lang w:eastAsia="en-US"/>
        </w:rPr>
        <w:drawing>
          <wp:inline distT="0" distB="0" distL="0" distR="0" wp14:anchorId="7D202983" wp14:editId="2EA35F6F">
            <wp:extent cx="5754413" cy="3452495"/>
            <wp:effectExtent l="0" t="0" r="17780" b="14605"/>
            <wp:docPr id="9" name="Biểu đồ 9"/>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4F1BA70B" w14:textId="38099AE8" w:rsidR="00E27842" w:rsidRPr="00EE1C1C" w:rsidRDefault="00E27842" w:rsidP="000033CD">
      <w:pPr>
        <w:pStyle w:val="Caption"/>
        <w:rPr>
          <w:rFonts w:eastAsia="Calibri"/>
          <w:b/>
          <w:bCs w:val="0"/>
          <w:iCs w:val="0"/>
        </w:rPr>
      </w:pPr>
      <w:bookmarkStart w:id="103" w:name="_Toc74434174"/>
      <w:r w:rsidRPr="00EE1C1C">
        <w:t xml:space="preserve">Hình </w:t>
      </w:r>
      <w:fldSimple w:instr=" SEQ Hình \* ARABIC ">
        <w:r w:rsidR="00FF2A32">
          <w:rPr>
            <w:noProof/>
          </w:rPr>
          <w:t>7</w:t>
        </w:r>
      </w:fldSimple>
      <w:r w:rsidRPr="00EE1C1C">
        <w:t xml:space="preserve">. Mức độ cần thiết của nhóm CĐR về kỹ năng làm việc nhóm và giao tiếp theo giá trị trung bình </w:t>
      </w:r>
      <w:r w:rsidR="008A4FC1" w:rsidRPr="00EE1C1C">
        <w:t>các</w:t>
      </w:r>
      <w:r w:rsidRPr="00EE1C1C">
        <w:t xml:space="preserve"> kết quả trả lời khảo sát</w:t>
      </w:r>
      <w:r w:rsidR="00C46F9E" w:rsidRPr="00EE1C1C">
        <w:t xml:space="preserve"> (sắp xếp theo thứ tự thừ thấp đến cao)</w:t>
      </w:r>
      <w:bookmarkEnd w:id="103"/>
    </w:p>
    <w:p w14:paraId="46498782" w14:textId="77777777" w:rsidR="00266DD3" w:rsidRDefault="00266DD3" w:rsidP="000033CD">
      <w:pPr>
        <w:spacing w:after="0" w:line="312" w:lineRule="auto"/>
        <w:rPr>
          <w:rFonts w:eastAsia="Calibri"/>
          <w:b/>
          <w:bCs/>
          <w:iCs/>
          <w:noProof/>
          <w:sz w:val="26"/>
          <w:szCs w:val="26"/>
          <w:u w:val="single"/>
        </w:rPr>
      </w:pPr>
    </w:p>
    <w:p w14:paraId="3876EC74" w14:textId="5749D3A7" w:rsidR="00E27842" w:rsidRPr="00EE1C1C" w:rsidRDefault="00E27842" w:rsidP="000033CD">
      <w:pPr>
        <w:spacing w:after="0" w:line="312" w:lineRule="auto"/>
        <w:rPr>
          <w:rFonts w:eastAsia="Calibri"/>
          <w:b/>
          <w:bCs/>
          <w:iCs/>
          <w:noProof/>
          <w:sz w:val="26"/>
          <w:szCs w:val="26"/>
          <w:u w:val="single"/>
        </w:rPr>
      </w:pPr>
      <w:r w:rsidRPr="00EE1C1C">
        <w:rPr>
          <w:rFonts w:eastAsia="Calibri"/>
          <w:b/>
          <w:bCs/>
          <w:iCs/>
          <w:noProof/>
          <w:sz w:val="26"/>
          <w:szCs w:val="26"/>
          <w:u w:val="single"/>
        </w:rPr>
        <w:lastRenderedPageBreak/>
        <w:t>Nhận xét:</w:t>
      </w:r>
    </w:p>
    <w:p w14:paraId="455A01DF" w14:textId="2819CD16" w:rsidR="00E27842" w:rsidRPr="00EE1C1C" w:rsidRDefault="00E27842" w:rsidP="000033CD">
      <w:pPr>
        <w:pStyle w:val="ListParagraph"/>
        <w:numPr>
          <w:ilvl w:val="0"/>
          <w:numId w:val="28"/>
        </w:numPr>
        <w:ind w:left="0" w:firstLine="360"/>
        <w:rPr>
          <w:noProof/>
        </w:rPr>
      </w:pPr>
      <w:r w:rsidRPr="00EE1C1C">
        <w:rPr>
          <w:noProof/>
        </w:rPr>
        <w:t>Các CĐR thuộc nhóm Kỹ năng</w:t>
      </w:r>
      <w:r w:rsidR="00AE17F0" w:rsidRPr="00EE1C1C">
        <w:rPr>
          <w:noProof/>
        </w:rPr>
        <w:t xml:space="preserve"> làm việc nhóm và giao tiếp </w:t>
      </w:r>
      <w:r w:rsidRPr="00EE1C1C">
        <w:rPr>
          <w:noProof/>
        </w:rPr>
        <w:t>đều được đánh giá ở mức độ cần thiết đến rất cần thiết cho sinh viên ngành Giáo dục Tiểu học sau khi tốt nghiệp.</w:t>
      </w:r>
    </w:p>
    <w:p w14:paraId="290698C9" w14:textId="3155B3E7" w:rsidR="00E27842" w:rsidRPr="00EE1C1C" w:rsidRDefault="00E27842" w:rsidP="000033CD">
      <w:pPr>
        <w:pStyle w:val="ListParagraph"/>
        <w:numPr>
          <w:ilvl w:val="0"/>
          <w:numId w:val="28"/>
        </w:numPr>
        <w:ind w:left="0" w:firstLine="360"/>
        <w:rPr>
          <w:noProof/>
        </w:rPr>
      </w:pPr>
      <w:r w:rsidRPr="00EE1C1C">
        <w:rPr>
          <w:noProof/>
        </w:rPr>
        <w:t xml:space="preserve">CĐR </w:t>
      </w:r>
      <w:r w:rsidR="004A5400" w:rsidRPr="00EE1C1C">
        <w:rPr>
          <w:b/>
          <w:bCs/>
          <w:noProof/>
        </w:rPr>
        <w:t xml:space="preserve">3.1.2 </w:t>
      </w:r>
      <w:r w:rsidRPr="00EE1C1C">
        <w:rPr>
          <w:noProof/>
        </w:rPr>
        <w:t>có giá trị trung bình lớn nhất (</w:t>
      </w:r>
      <w:r w:rsidRPr="00EE1C1C">
        <w:rPr>
          <w:i/>
          <w:noProof/>
        </w:rPr>
        <w:t>4.</w:t>
      </w:r>
      <w:r w:rsidR="004A5400" w:rsidRPr="00EE1C1C">
        <w:rPr>
          <w:i/>
          <w:noProof/>
        </w:rPr>
        <w:t>52</w:t>
      </w:r>
      <w:r w:rsidRPr="00EE1C1C">
        <w:rPr>
          <w:noProof/>
        </w:rPr>
        <w:t xml:space="preserve">), trong khi CĐR </w:t>
      </w:r>
      <w:r w:rsidR="004A5400" w:rsidRPr="00EE1C1C">
        <w:rPr>
          <w:b/>
          <w:bCs/>
          <w:noProof/>
        </w:rPr>
        <w:t>3.1.3</w:t>
      </w:r>
      <w:r w:rsidRPr="00EE1C1C">
        <w:rPr>
          <w:noProof/>
        </w:rPr>
        <w:t xml:space="preserve"> có giá trị trung bình thấp nhất (</w:t>
      </w:r>
      <w:r w:rsidRPr="00EE1C1C">
        <w:rPr>
          <w:i/>
          <w:noProof/>
        </w:rPr>
        <w:t>4.</w:t>
      </w:r>
      <w:r w:rsidR="004A5400" w:rsidRPr="00EE1C1C">
        <w:rPr>
          <w:i/>
          <w:noProof/>
        </w:rPr>
        <w:t>25</w:t>
      </w:r>
      <w:r w:rsidRPr="00EE1C1C">
        <w:rPr>
          <w:noProof/>
        </w:rPr>
        <w:t xml:space="preserve">). </w:t>
      </w:r>
      <w:r w:rsidR="004A5400" w:rsidRPr="00EE1C1C">
        <w:rPr>
          <w:noProof/>
        </w:rPr>
        <w:t xml:space="preserve">Điều này cho thấy </w:t>
      </w:r>
      <w:r w:rsidR="0021359C" w:rsidRPr="00EE1C1C">
        <w:rPr>
          <w:noProof/>
        </w:rPr>
        <w:t>việc sử dụng ngoại ngữ trong các hoạt động nghề nghiệp ngành GDTH mặc dù được cho là cần thiết nhưng</w:t>
      </w:r>
      <w:r w:rsidR="00256F83" w:rsidRPr="00EE1C1C">
        <w:rPr>
          <w:noProof/>
        </w:rPr>
        <w:t xml:space="preserve"> vẫn</w:t>
      </w:r>
      <w:r w:rsidR="0021359C" w:rsidRPr="00EE1C1C">
        <w:rPr>
          <w:noProof/>
        </w:rPr>
        <w:t xml:space="preserve"> kém quan trọng hơn các năng lực giao tiếp khác.</w:t>
      </w:r>
    </w:p>
    <w:p w14:paraId="65E0D986" w14:textId="16028DF9" w:rsidR="009856AB" w:rsidRPr="00EE1C1C" w:rsidRDefault="009856AB" w:rsidP="000033CD">
      <w:pPr>
        <w:pStyle w:val="Heading4"/>
        <w:rPr>
          <w:lang w:eastAsia="en-US"/>
        </w:rPr>
      </w:pPr>
      <w:r w:rsidRPr="00EE1C1C">
        <w:rPr>
          <w:lang w:eastAsia="en-US"/>
        </w:rPr>
        <w:t xml:space="preserve">2.2.4.2. </w:t>
      </w:r>
      <w:bookmarkStart w:id="104" w:name="_Hlk74412387"/>
      <w:r w:rsidRPr="00EE1C1C">
        <w:rPr>
          <w:lang w:eastAsia="en-US"/>
        </w:rPr>
        <w:t xml:space="preserve">Mức độ năng lực hiện đạt được và cần đạt được của sinh viên đối với nhóm </w:t>
      </w:r>
      <w:bookmarkEnd w:id="104"/>
      <w:r w:rsidRPr="00EE1C1C">
        <w:rPr>
          <w:lang w:eastAsia="en-US"/>
        </w:rPr>
        <w:t>CĐR về kỹ năng làm việc nhóm và giao tiếp</w:t>
      </w:r>
    </w:p>
    <w:p w14:paraId="7B0D525C" w14:textId="40A54BC5" w:rsidR="00AF0F5D" w:rsidRPr="00EE1C1C" w:rsidRDefault="00AF0F5D" w:rsidP="000033CD">
      <w:pPr>
        <w:spacing w:after="0" w:line="312" w:lineRule="auto"/>
        <w:rPr>
          <w:sz w:val="26"/>
          <w:szCs w:val="26"/>
          <w:lang w:eastAsia="en-US"/>
        </w:rPr>
      </w:pPr>
      <w:r w:rsidRPr="00EE1C1C">
        <w:rPr>
          <w:sz w:val="26"/>
          <w:szCs w:val="26"/>
          <w:lang w:eastAsia="en-US"/>
        </w:rPr>
        <w:t xml:space="preserve">Kết quả khảo sát được tổng hợp tại Bảng 16 và Bảng </w:t>
      </w:r>
      <w:r w:rsidR="00F65CEC" w:rsidRPr="00EE1C1C">
        <w:rPr>
          <w:sz w:val="26"/>
          <w:szCs w:val="26"/>
          <w:lang w:eastAsia="en-US"/>
        </w:rPr>
        <w:t>17</w:t>
      </w:r>
      <w:r w:rsidRPr="00EE1C1C">
        <w:rPr>
          <w:sz w:val="26"/>
          <w:szCs w:val="26"/>
          <w:lang w:eastAsia="en-US"/>
        </w:rPr>
        <w:t>.</w:t>
      </w:r>
    </w:p>
    <w:p w14:paraId="705407B5" w14:textId="7B6B1120" w:rsidR="00A96205" w:rsidRPr="00EE1C1C" w:rsidRDefault="00A96205" w:rsidP="000033CD">
      <w:pPr>
        <w:pStyle w:val="Caption"/>
      </w:pPr>
      <w:bookmarkStart w:id="105" w:name="_Toc74434159"/>
      <w:r w:rsidRPr="00EE1C1C">
        <w:t xml:space="preserve">Bảng </w:t>
      </w:r>
      <w:fldSimple w:instr=" SEQ Bảng \* ARABIC ">
        <w:r w:rsidR="00FF2A32">
          <w:rPr>
            <w:noProof/>
          </w:rPr>
          <w:t>16</w:t>
        </w:r>
      </w:fldSimple>
      <w:r w:rsidRPr="00EE1C1C">
        <w:t xml:space="preserve">. </w:t>
      </w:r>
      <w:bookmarkStart w:id="106" w:name="_Hlk74431031"/>
      <w:r w:rsidRPr="00EE1C1C">
        <w:t>Mức độ năng lực hiện đạt được của sinh viên đối với nhóm CĐR về kỹ năng làm việc nhóm và giao tiếp theo giá trị trung bình của kết quả khảo sát</w:t>
      </w:r>
      <w:bookmarkEnd w:id="105"/>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539"/>
        <w:gridCol w:w="913"/>
        <w:gridCol w:w="902"/>
        <w:gridCol w:w="685"/>
        <w:gridCol w:w="825"/>
        <w:gridCol w:w="667"/>
        <w:gridCol w:w="780"/>
        <w:gridCol w:w="744"/>
      </w:tblGrid>
      <w:tr w:rsidR="00A96205" w:rsidRPr="00EE1C1C" w14:paraId="1DAEE0FF" w14:textId="77777777" w:rsidTr="005A7375">
        <w:trPr>
          <w:trHeight w:val="731"/>
          <w:tblHeader/>
        </w:trPr>
        <w:tc>
          <w:tcPr>
            <w:tcW w:w="1959" w:type="pct"/>
            <w:vMerge w:val="restart"/>
            <w:shd w:val="clear" w:color="auto" w:fill="FBE4D5" w:themeFill="accent2" w:themeFillTint="33"/>
            <w:tcMar>
              <w:top w:w="15" w:type="dxa"/>
              <w:left w:w="15" w:type="dxa"/>
              <w:bottom w:w="0" w:type="dxa"/>
              <w:right w:w="15" w:type="dxa"/>
            </w:tcMar>
            <w:vAlign w:val="center"/>
            <w:hideMark/>
          </w:tcPr>
          <w:bookmarkEnd w:id="106"/>
          <w:p w14:paraId="5F8F2140" w14:textId="3513FDC3" w:rsidR="00A96205" w:rsidRPr="00EE1C1C" w:rsidRDefault="00A96205" w:rsidP="000033CD">
            <w:pPr>
              <w:spacing w:after="0" w:line="312" w:lineRule="auto"/>
              <w:rPr>
                <w:rFonts w:eastAsia="Times New Roman"/>
                <w:b/>
                <w:bCs/>
                <w:color w:val="000000"/>
                <w:sz w:val="26"/>
                <w:szCs w:val="26"/>
                <w:lang w:eastAsia="vi-VN"/>
              </w:rPr>
            </w:pPr>
            <w:r w:rsidRPr="00EE1C1C">
              <w:rPr>
                <w:rFonts w:eastAsia="Times New Roman"/>
                <w:b/>
                <w:bCs/>
                <w:sz w:val="26"/>
                <w:szCs w:val="26"/>
                <w:lang w:eastAsia="vi-VN"/>
              </w:rPr>
              <w:t>CĐR NHÓM 3. KỸ NĂNG LÀM VIỆC NHÓM VÀ GIAO TIẾP</w:t>
            </w:r>
          </w:p>
        </w:tc>
        <w:tc>
          <w:tcPr>
            <w:tcW w:w="3041" w:type="pct"/>
            <w:gridSpan w:val="7"/>
            <w:shd w:val="clear" w:color="auto" w:fill="FBE4D5" w:themeFill="accent2" w:themeFillTint="33"/>
            <w:tcMar>
              <w:top w:w="15" w:type="dxa"/>
              <w:left w:w="15" w:type="dxa"/>
              <w:bottom w:w="0" w:type="dxa"/>
              <w:right w:w="15" w:type="dxa"/>
            </w:tcMar>
            <w:vAlign w:val="center"/>
            <w:hideMark/>
          </w:tcPr>
          <w:p w14:paraId="10FB8F23" w14:textId="77777777" w:rsidR="00A96205" w:rsidRPr="00EE1C1C" w:rsidRDefault="00A96205"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HIỆN ĐẠT ĐƯỢC</w:t>
            </w:r>
          </w:p>
        </w:tc>
      </w:tr>
      <w:tr w:rsidR="005A7375" w:rsidRPr="00EE1C1C" w14:paraId="535F9AFA" w14:textId="77777777" w:rsidTr="005A7375">
        <w:trPr>
          <w:trHeight w:val="1980"/>
          <w:tblHeader/>
        </w:trPr>
        <w:tc>
          <w:tcPr>
            <w:tcW w:w="1959" w:type="pct"/>
            <w:vMerge/>
            <w:shd w:val="clear" w:color="auto" w:fill="FBE4D5" w:themeFill="accent2" w:themeFillTint="33"/>
            <w:tcMar>
              <w:top w:w="15" w:type="dxa"/>
              <w:left w:w="15" w:type="dxa"/>
              <w:bottom w:w="0" w:type="dxa"/>
              <w:right w:w="15" w:type="dxa"/>
            </w:tcMar>
            <w:vAlign w:val="center"/>
            <w:hideMark/>
          </w:tcPr>
          <w:p w14:paraId="58FA61B7" w14:textId="77777777" w:rsidR="00A96205" w:rsidRPr="00EE1C1C" w:rsidRDefault="00A96205" w:rsidP="000033CD">
            <w:pPr>
              <w:spacing w:after="0" w:line="312" w:lineRule="auto"/>
              <w:jc w:val="left"/>
              <w:rPr>
                <w:rFonts w:eastAsia="Times New Roman"/>
                <w:b/>
                <w:bCs/>
                <w:sz w:val="26"/>
                <w:szCs w:val="26"/>
                <w:lang w:val="vi-VN" w:eastAsia="vi-VN"/>
              </w:rPr>
            </w:pPr>
          </w:p>
        </w:tc>
        <w:tc>
          <w:tcPr>
            <w:tcW w:w="509" w:type="pct"/>
            <w:shd w:val="clear" w:color="auto" w:fill="FBE4D5" w:themeFill="accent2" w:themeFillTint="33"/>
            <w:tcMar>
              <w:top w:w="15" w:type="dxa"/>
              <w:left w:w="15" w:type="dxa"/>
              <w:bottom w:w="0" w:type="dxa"/>
              <w:right w:w="15" w:type="dxa"/>
            </w:tcMar>
            <w:vAlign w:val="center"/>
            <w:hideMark/>
          </w:tcPr>
          <w:p w14:paraId="18838379" w14:textId="77777777" w:rsidR="00A96205" w:rsidRPr="00EE1C1C" w:rsidRDefault="00A9620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Lãnh đạo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BGH trường phổ thông</w:t>
            </w:r>
          </w:p>
        </w:tc>
        <w:tc>
          <w:tcPr>
            <w:tcW w:w="503" w:type="pct"/>
            <w:shd w:val="clear" w:color="auto" w:fill="FBE4D5" w:themeFill="accent2" w:themeFillTint="33"/>
            <w:tcMar>
              <w:top w:w="15" w:type="dxa"/>
              <w:left w:w="15" w:type="dxa"/>
              <w:bottom w:w="0" w:type="dxa"/>
              <w:right w:w="15" w:type="dxa"/>
            </w:tcMar>
            <w:vAlign w:val="center"/>
            <w:hideMark/>
          </w:tcPr>
          <w:p w14:paraId="08577235" w14:textId="77777777" w:rsidR="00A96205" w:rsidRPr="00EE1C1C" w:rsidRDefault="00A9620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Chuyên viên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Tổ trưởng chuyên môn</w:t>
            </w:r>
          </w:p>
        </w:tc>
        <w:tc>
          <w:tcPr>
            <w:tcW w:w="383" w:type="pct"/>
            <w:shd w:val="clear" w:color="auto" w:fill="FBE4D5" w:themeFill="accent2" w:themeFillTint="33"/>
            <w:tcMar>
              <w:top w:w="15" w:type="dxa"/>
              <w:left w:w="15" w:type="dxa"/>
              <w:bottom w:w="0" w:type="dxa"/>
              <w:right w:w="15" w:type="dxa"/>
            </w:tcMar>
            <w:vAlign w:val="center"/>
            <w:hideMark/>
          </w:tcPr>
          <w:p w14:paraId="1DC5060A" w14:textId="77777777" w:rsidR="00A96205" w:rsidRPr="00EE1C1C" w:rsidRDefault="00A9620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423" w:type="pct"/>
            <w:shd w:val="clear" w:color="auto" w:fill="FBE4D5" w:themeFill="accent2" w:themeFillTint="33"/>
            <w:tcMar>
              <w:top w:w="15" w:type="dxa"/>
              <w:left w:w="15" w:type="dxa"/>
              <w:bottom w:w="0" w:type="dxa"/>
              <w:right w:w="15" w:type="dxa"/>
            </w:tcMar>
            <w:vAlign w:val="center"/>
            <w:hideMark/>
          </w:tcPr>
          <w:p w14:paraId="2A857C9C" w14:textId="77777777" w:rsidR="00A96205" w:rsidRPr="00EE1C1C" w:rsidRDefault="00A9620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73" w:type="pct"/>
            <w:shd w:val="clear" w:color="auto" w:fill="FBE4D5" w:themeFill="accent2" w:themeFillTint="33"/>
            <w:tcMar>
              <w:top w:w="15" w:type="dxa"/>
              <w:left w:w="15" w:type="dxa"/>
              <w:bottom w:w="0" w:type="dxa"/>
              <w:right w:w="15" w:type="dxa"/>
            </w:tcMar>
            <w:vAlign w:val="center"/>
            <w:hideMark/>
          </w:tcPr>
          <w:p w14:paraId="5E0A3161" w14:textId="77777777" w:rsidR="00A96205" w:rsidRPr="00EE1C1C" w:rsidRDefault="00A9620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435" w:type="pct"/>
            <w:shd w:val="clear" w:color="auto" w:fill="FBE4D5" w:themeFill="accent2" w:themeFillTint="33"/>
            <w:tcMar>
              <w:top w:w="15" w:type="dxa"/>
              <w:left w:w="15" w:type="dxa"/>
              <w:bottom w:w="0" w:type="dxa"/>
              <w:right w:w="15" w:type="dxa"/>
            </w:tcMar>
            <w:vAlign w:val="center"/>
            <w:hideMark/>
          </w:tcPr>
          <w:p w14:paraId="481545BB" w14:textId="77777777" w:rsidR="00A96205" w:rsidRPr="00EE1C1C" w:rsidRDefault="00A96205"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415" w:type="pct"/>
            <w:shd w:val="clear" w:color="auto" w:fill="FBE4D5" w:themeFill="accent2" w:themeFillTint="33"/>
            <w:vAlign w:val="center"/>
            <w:hideMark/>
          </w:tcPr>
          <w:p w14:paraId="7320FB8F" w14:textId="77777777" w:rsidR="00A96205" w:rsidRPr="00EE1C1C" w:rsidRDefault="00A96205"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A96205" w:rsidRPr="00EE1C1C" w14:paraId="68117C68" w14:textId="77777777" w:rsidTr="00D81AD8">
        <w:trPr>
          <w:trHeight w:val="990"/>
        </w:trPr>
        <w:tc>
          <w:tcPr>
            <w:tcW w:w="5000" w:type="pct"/>
            <w:gridSpan w:val="8"/>
            <w:shd w:val="clear" w:color="auto" w:fill="auto"/>
            <w:tcMar>
              <w:top w:w="15" w:type="dxa"/>
              <w:left w:w="15" w:type="dxa"/>
              <w:bottom w:w="0" w:type="dxa"/>
              <w:right w:w="15" w:type="dxa"/>
            </w:tcMar>
            <w:vAlign w:val="center"/>
          </w:tcPr>
          <w:p w14:paraId="15C956BE" w14:textId="77777777" w:rsidR="00A96205" w:rsidRPr="00EE1C1C" w:rsidRDefault="00A96205" w:rsidP="000033CD">
            <w:pPr>
              <w:spacing w:after="0" w:line="312" w:lineRule="auto"/>
              <w:rPr>
                <w:rFonts w:eastAsia="Times New Roman"/>
                <w:b/>
                <w:bCs/>
                <w:color w:val="0070C0"/>
                <w:sz w:val="26"/>
                <w:szCs w:val="26"/>
                <w:lang w:val="vi-VN" w:eastAsia="vi-VN"/>
              </w:rPr>
            </w:pPr>
            <w:r w:rsidRPr="00EE1C1C">
              <w:rPr>
                <w:rFonts w:eastAsia="Times New Roman"/>
                <w:b/>
                <w:bCs/>
                <w:color w:val="000000" w:themeColor="text1"/>
                <w:sz w:val="26"/>
                <w:szCs w:val="26"/>
                <w:lang w:val="vi-VN" w:eastAsia="vi-VN"/>
              </w:rPr>
              <w:t>CĐR 3.1 Thể hiện được năng lực giao tiếp phù hợp, tự tin khi tương tác với các lực lượng giáo dục khác nhau bằng tiếng Việt chuẩn hoặc bằng ngoại ngữ trong những bối cảnh giáo dục tiểu học khác nhau</w:t>
            </w:r>
          </w:p>
        </w:tc>
      </w:tr>
      <w:tr w:rsidR="00EE1C1C" w:rsidRPr="00EE1C1C" w14:paraId="047AC0D7" w14:textId="77777777" w:rsidTr="005A7375">
        <w:trPr>
          <w:trHeight w:val="660"/>
        </w:trPr>
        <w:tc>
          <w:tcPr>
            <w:tcW w:w="1959" w:type="pct"/>
            <w:shd w:val="clear" w:color="auto" w:fill="auto"/>
            <w:tcMar>
              <w:top w:w="15" w:type="dxa"/>
              <w:left w:w="15" w:type="dxa"/>
              <w:bottom w:w="0" w:type="dxa"/>
              <w:right w:w="15" w:type="dxa"/>
            </w:tcMar>
            <w:vAlign w:val="center"/>
          </w:tcPr>
          <w:p w14:paraId="01DE8344" w14:textId="77777777" w:rsidR="00A96205" w:rsidRPr="00EE1C1C" w:rsidRDefault="00A96205"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3.1.1. Lựa chọn và thực hiện được những chiển lược giao tiếp phù hợp, hiệu quả và tự tin trước những thành phần giáo dục khác nhau bằng tiếng Việt chuẩn</w:t>
            </w:r>
          </w:p>
        </w:tc>
        <w:tc>
          <w:tcPr>
            <w:tcW w:w="509" w:type="pct"/>
            <w:shd w:val="clear" w:color="auto" w:fill="auto"/>
            <w:tcMar>
              <w:top w:w="15" w:type="dxa"/>
              <w:left w:w="15" w:type="dxa"/>
              <w:bottom w:w="0" w:type="dxa"/>
              <w:right w:w="15" w:type="dxa"/>
            </w:tcMar>
            <w:vAlign w:val="center"/>
          </w:tcPr>
          <w:p w14:paraId="505E873E"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3.31</w:t>
            </w:r>
          </w:p>
        </w:tc>
        <w:tc>
          <w:tcPr>
            <w:tcW w:w="503" w:type="pct"/>
            <w:shd w:val="clear" w:color="auto" w:fill="auto"/>
            <w:tcMar>
              <w:top w:w="15" w:type="dxa"/>
              <w:left w:w="15" w:type="dxa"/>
              <w:bottom w:w="0" w:type="dxa"/>
              <w:right w:w="15" w:type="dxa"/>
            </w:tcMar>
            <w:vAlign w:val="center"/>
          </w:tcPr>
          <w:p w14:paraId="55773090"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tcPr>
          <w:p w14:paraId="588EE964"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3.33</w:t>
            </w:r>
          </w:p>
        </w:tc>
        <w:tc>
          <w:tcPr>
            <w:tcW w:w="423" w:type="pct"/>
            <w:shd w:val="clear" w:color="auto" w:fill="auto"/>
            <w:tcMar>
              <w:top w:w="15" w:type="dxa"/>
              <w:left w:w="15" w:type="dxa"/>
              <w:bottom w:w="0" w:type="dxa"/>
              <w:right w:w="15" w:type="dxa"/>
            </w:tcMar>
            <w:vAlign w:val="center"/>
          </w:tcPr>
          <w:p w14:paraId="7D9C7C70"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73" w:type="pct"/>
            <w:shd w:val="clear" w:color="auto" w:fill="auto"/>
            <w:tcMar>
              <w:top w:w="15" w:type="dxa"/>
              <w:left w:w="15" w:type="dxa"/>
              <w:bottom w:w="0" w:type="dxa"/>
              <w:right w:w="15" w:type="dxa"/>
            </w:tcMar>
            <w:vAlign w:val="center"/>
          </w:tcPr>
          <w:p w14:paraId="775ED017"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3.33</w:t>
            </w:r>
          </w:p>
        </w:tc>
        <w:tc>
          <w:tcPr>
            <w:tcW w:w="435" w:type="pct"/>
            <w:shd w:val="clear" w:color="auto" w:fill="auto"/>
            <w:tcMar>
              <w:top w:w="15" w:type="dxa"/>
              <w:left w:w="15" w:type="dxa"/>
              <w:bottom w:w="0" w:type="dxa"/>
              <w:right w:w="15" w:type="dxa"/>
            </w:tcMar>
            <w:vAlign w:val="center"/>
          </w:tcPr>
          <w:p w14:paraId="0B6208DB"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2.40</w:t>
            </w:r>
          </w:p>
        </w:tc>
        <w:tc>
          <w:tcPr>
            <w:tcW w:w="415" w:type="pct"/>
            <w:shd w:val="clear" w:color="auto" w:fill="auto"/>
            <w:noWrap/>
            <w:tcMar>
              <w:top w:w="15" w:type="dxa"/>
              <w:left w:w="15" w:type="dxa"/>
              <w:bottom w:w="0" w:type="dxa"/>
              <w:right w:w="15" w:type="dxa"/>
            </w:tcMar>
            <w:vAlign w:val="center"/>
          </w:tcPr>
          <w:p w14:paraId="4AFA6ED5" w14:textId="77777777" w:rsidR="00A96205" w:rsidRPr="00EE1C1C" w:rsidRDefault="00A96205"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3.06</w:t>
            </w:r>
          </w:p>
        </w:tc>
      </w:tr>
      <w:tr w:rsidR="00EE1C1C" w:rsidRPr="00EE1C1C" w14:paraId="2C01E6AD" w14:textId="77777777" w:rsidTr="005A7375">
        <w:trPr>
          <w:trHeight w:val="660"/>
        </w:trPr>
        <w:tc>
          <w:tcPr>
            <w:tcW w:w="1959" w:type="pct"/>
            <w:shd w:val="clear" w:color="auto" w:fill="auto"/>
            <w:tcMar>
              <w:top w:w="15" w:type="dxa"/>
              <w:left w:w="15" w:type="dxa"/>
              <w:bottom w:w="0" w:type="dxa"/>
              <w:right w:w="15" w:type="dxa"/>
            </w:tcMar>
            <w:vAlign w:val="center"/>
          </w:tcPr>
          <w:p w14:paraId="7444BB50" w14:textId="77777777" w:rsidR="00A96205" w:rsidRPr="00EE1C1C" w:rsidRDefault="00A96205"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3.1.2. Sử dụng thành thạo các hình thức giao tiếp bằng văn bản, lời nói, giao tiếp điện tử và đa phương thức trong các hoạt động nghề nghiệp    </w:t>
            </w:r>
          </w:p>
        </w:tc>
        <w:tc>
          <w:tcPr>
            <w:tcW w:w="509" w:type="pct"/>
            <w:shd w:val="clear" w:color="auto" w:fill="auto"/>
            <w:tcMar>
              <w:top w:w="15" w:type="dxa"/>
              <w:left w:w="15" w:type="dxa"/>
              <w:bottom w:w="0" w:type="dxa"/>
              <w:right w:w="15" w:type="dxa"/>
            </w:tcMar>
            <w:vAlign w:val="center"/>
          </w:tcPr>
          <w:p w14:paraId="0BD2E9A5"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3.27</w:t>
            </w:r>
          </w:p>
        </w:tc>
        <w:tc>
          <w:tcPr>
            <w:tcW w:w="503" w:type="pct"/>
            <w:shd w:val="clear" w:color="auto" w:fill="auto"/>
            <w:tcMar>
              <w:top w:w="15" w:type="dxa"/>
              <w:left w:w="15" w:type="dxa"/>
              <w:bottom w:w="0" w:type="dxa"/>
              <w:right w:w="15" w:type="dxa"/>
            </w:tcMar>
            <w:vAlign w:val="center"/>
          </w:tcPr>
          <w:p w14:paraId="355A22E7"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tcPr>
          <w:p w14:paraId="5DF9C817"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3.43</w:t>
            </w:r>
          </w:p>
        </w:tc>
        <w:tc>
          <w:tcPr>
            <w:tcW w:w="423" w:type="pct"/>
            <w:shd w:val="clear" w:color="auto" w:fill="auto"/>
            <w:tcMar>
              <w:top w:w="15" w:type="dxa"/>
              <w:left w:w="15" w:type="dxa"/>
              <w:bottom w:w="0" w:type="dxa"/>
              <w:right w:w="15" w:type="dxa"/>
            </w:tcMar>
            <w:vAlign w:val="center"/>
          </w:tcPr>
          <w:p w14:paraId="527E01D5"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73" w:type="pct"/>
            <w:shd w:val="clear" w:color="auto" w:fill="auto"/>
            <w:tcMar>
              <w:top w:w="15" w:type="dxa"/>
              <w:left w:w="15" w:type="dxa"/>
              <w:bottom w:w="0" w:type="dxa"/>
              <w:right w:w="15" w:type="dxa"/>
            </w:tcMar>
            <w:vAlign w:val="center"/>
          </w:tcPr>
          <w:p w14:paraId="47191C4C"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3.33</w:t>
            </w:r>
          </w:p>
        </w:tc>
        <w:tc>
          <w:tcPr>
            <w:tcW w:w="435" w:type="pct"/>
            <w:shd w:val="clear" w:color="auto" w:fill="auto"/>
            <w:tcMar>
              <w:top w:w="15" w:type="dxa"/>
              <w:left w:w="15" w:type="dxa"/>
              <w:bottom w:w="0" w:type="dxa"/>
              <w:right w:w="15" w:type="dxa"/>
            </w:tcMar>
            <w:vAlign w:val="center"/>
          </w:tcPr>
          <w:p w14:paraId="295F7A3C"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2.20</w:t>
            </w:r>
          </w:p>
        </w:tc>
        <w:tc>
          <w:tcPr>
            <w:tcW w:w="415" w:type="pct"/>
            <w:shd w:val="clear" w:color="auto" w:fill="auto"/>
            <w:noWrap/>
            <w:tcMar>
              <w:top w:w="15" w:type="dxa"/>
              <w:left w:w="15" w:type="dxa"/>
              <w:bottom w:w="0" w:type="dxa"/>
              <w:right w:w="15" w:type="dxa"/>
            </w:tcMar>
            <w:vAlign w:val="center"/>
          </w:tcPr>
          <w:p w14:paraId="4EE1157B" w14:textId="77777777" w:rsidR="00A96205" w:rsidRPr="00EE1C1C" w:rsidRDefault="00A96205"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3.04</w:t>
            </w:r>
          </w:p>
        </w:tc>
      </w:tr>
      <w:tr w:rsidR="00EE1C1C" w:rsidRPr="00EE1C1C" w14:paraId="0869E0B6" w14:textId="77777777" w:rsidTr="005A7375">
        <w:trPr>
          <w:trHeight w:val="660"/>
        </w:trPr>
        <w:tc>
          <w:tcPr>
            <w:tcW w:w="1959" w:type="pct"/>
            <w:shd w:val="clear" w:color="auto" w:fill="auto"/>
            <w:tcMar>
              <w:top w:w="15" w:type="dxa"/>
              <w:left w:w="15" w:type="dxa"/>
              <w:bottom w:w="0" w:type="dxa"/>
              <w:right w:w="15" w:type="dxa"/>
            </w:tcMar>
            <w:vAlign w:val="center"/>
            <w:hideMark/>
          </w:tcPr>
          <w:p w14:paraId="5FFB5044" w14:textId="77777777" w:rsidR="00A96205" w:rsidRPr="00EE1C1C" w:rsidRDefault="00A96205"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3.1.3</w:t>
            </w:r>
            <w:r w:rsidRPr="00EE1C1C">
              <w:rPr>
                <w:rFonts w:eastAsia="Times New Roman"/>
                <w:sz w:val="26"/>
                <w:szCs w:val="26"/>
                <w:lang w:eastAsia="vi-VN"/>
              </w:rPr>
              <w:t>.</w:t>
            </w:r>
            <w:r w:rsidRPr="00EE1C1C">
              <w:rPr>
                <w:rFonts w:eastAsia="Times New Roman"/>
                <w:sz w:val="26"/>
                <w:szCs w:val="26"/>
                <w:lang w:val="vi-VN" w:eastAsia="vi-VN"/>
              </w:rPr>
              <w:t xml:space="preserve"> Sử dụng được tiếng Anh hoặc ngoại ngữ khác trong các hoạt động nghề nghiệp</w:t>
            </w:r>
          </w:p>
        </w:tc>
        <w:tc>
          <w:tcPr>
            <w:tcW w:w="509" w:type="pct"/>
            <w:shd w:val="clear" w:color="auto" w:fill="auto"/>
            <w:tcMar>
              <w:top w:w="15" w:type="dxa"/>
              <w:left w:w="15" w:type="dxa"/>
              <w:bottom w:w="0" w:type="dxa"/>
              <w:right w:w="15" w:type="dxa"/>
            </w:tcMar>
            <w:vAlign w:val="center"/>
            <w:hideMark/>
          </w:tcPr>
          <w:p w14:paraId="47431D3D"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3.33</w:t>
            </w:r>
          </w:p>
        </w:tc>
        <w:tc>
          <w:tcPr>
            <w:tcW w:w="503" w:type="pct"/>
            <w:shd w:val="clear" w:color="auto" w:fill="auto"/>
            <w:tcMar>
              <w:top w:w="15" w:type="dxa"/>
              <w:left w:w="15" w:type="dxa"/>
              <w:bottom w:w="0" w:type="dxa"/>
              <w:right w:w="15" w:type="dxa"/>
            </w:tcMar>
            <w:vAlign w:val="center"/>
            <w:hideMark/>
          </w:tcPr>
          <w:p w14:paraId="74C59382"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hideMark/>
          </w:tcPr>
          <w:p w14:paraId="5AB8E713"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3.29</w:t>
            </w:r>
          </w:p>
        </w:tc>
        <w:tc>
          <w:tcPr>
            <w:tcW w:w="423" w:type="pct"/>
            <w:shd w:val="clear" w:color="auto" w:fill="auto"/>
            <w:tcMar>
              <w:top w:w="15" w:type="dxa"/>
              <w:left w:w="15" w:type="dxa"/>
              <w:bottom w:w="0" w:type="dxa"/>
              <w:right w:w="15" w:type="dxa"/>
            </w:tcMar>
            <w:vAlign w:val="center"/>
            <w:hideMark/>
          </w:tcPr>
          <w:p w14:paraId="02859FB2"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73" w:type="pct"/>
            <w:shd w:val="clear" w:color="auto" w:fill="auto"/>
            <w:tcMar>
              <w:top w:w="15" w:type="dxa"/>
              <w:left w:w="15" w:type="dxa"/>
              <w:bottom w:w="0" w:type="dxa"/>
              <w:right w:w="15" w:type="dxa"/>
            </w:tcMar>
            <w:vAlign w:val="center"/>
            <w:hideMark/>
          </w:tcPr>
          <w:p w14:paraId="5B4C1055"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3.33</w:t>
            </w:r>
          </w:p>
        </w:tc>
        <w:tc>
          <w:tcPr>
            <w:tcW w:w="435" w:type="pct"/>
            <w:shd w:val="clear" w:color="auto" w:fill="auto"/>
            <w:tcMar>
              <w:top w:w="15" w:type="dxa"/>
              <w:left w:w="15" w:type="dxa"/>
              <w:bottom w:w="0" w:type="dxa"/>
              <w:right w:w="15" w:type="dxa"/>
            </w:tcMar>
            <w:vAlign w:val="center"/>
            <w:hideMark/>
          </w:tcPr>
          <w:p w14:paraId="101B6E37"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2.50</w:t>
            </w:r>
          </w:p>
        </w:tc>
        <w:tc>
          <w:tcPr>
            <w:tcW w:w="415" w:type="pct"/>
            <w:shd w:val="clear" w:color="auto" w:fill="auto"/>
            <w:noWrap/>
            <w:tcMar>
              <w:top w:w="15" w:type="dxa"/>
              <w:left w:w="15" w:type="dxa"/>
              <w:bottom w:w="0" w:type="dxa"/>
              <w:right w:w="15" w:type="dxa"/>
            </w:tcMar>
            <w:vAlign w:val="center"/>
            <w:hideMark/>
          </w:tcPr>
          <w:p w14:paraId="075FFC97" w14:textId="77777777" w:rsidR="00A96205" w:rsidRPr="00EE1C1C" w:rsidRDefault="00A96205"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3.08</w:t>
            </w:r>
          </w:p>
        </w:tc>
      </w:tr>
      <w:tr w:rsidR="00A96205" w:rsidRPr="00EE1C1C" w14:paraId="4B5F8211" w14:textId="77777777" w:rsidTr="00D81AD8">
        <w:trPr>
          <w:trHeight w:val="660"/>
        </w:trPr>
        <w:tc>
          <w:tcPr>
            <w:tcW w:w="5000" w:type="pct"/>
            <w:gridSpan w:val="8"/>
            <w:shd w:val="clear" w:color="auto" w:fill="auto"/>
            <w:tcMar>
              <w:top w:w="15" w:type="dxa"/>
              <w:left w:w="15" w:type="dxa"/>
              <w:bottom w:w="0" w:type="dxa"/>
              <w:right w:w="15" w:type="dxa"/>
            </w:tcMar>
            <w:vAlign w:val="center"/>
          </w:tcPr>
          <w:p w14:paraId="60DE4DE7" w14:textId="77777777" w:rsidR="00A96205" w:rsidRPr="00EE1C1C" w:rsidRDefault="00A96205" w:rsidP="000033CD">
            <w:pPr>
              <w:spacing w:after="0" w:line="312" w:lineRule="auto"/>
              <w:rPr>
                <w:rFonts w:eastAsia="Times New Roman"/>
                <w:b/>
                <w:bCs/>
                <w:color w:val="0070C0"/>
                <w:sz w:val="26"/>
                <w:szCs w:val="26"/>
                <w:lang w:val="vi-VN" w:eastAsia="vi-VN"/>
              </w:rPr>
            </w:pPr>
            <w:r w:rsidRPr="00EE1C1C">
              <w:rPr>
                <w:rFonts w:eastAsia="Times New Roman"/>
                <w:b/>
                <w:bCs/>
                <w:color w:val="000000" w:themeColor="text1"/>
                <w:sz w:val="26"/>
                <w:szCs w:val="26"/>
                <w:lang w:val="vi-VN" w:eastAsia="vi-VN"/>
              </w:rPr>
              <w:t>CĐR 3.2 Thể hiện khả năng hợp tác có mục đích, có tính xây dựng với đồng nghiệp và các thành phần giáo dục khác trong các hoạt động nghề nghiệp và phát triển chuyên môn</w:t>
            </w:r>
          </w:p>
        </w:tc>
      </w:tr>
      <w:tr w:rsidR="00EE1C1C" w:rsidRPr="00EE1C1C" w14:paraId="1DD71539" w14:textId="77777777" w:rsidTr="005A7375">
        <w:trPr>
          <w:trHeight w:val="660"/>
        </w:trPr>
        <w:tc>
          <w:tcPr>
            <w:tcW w:w="1959" w:type="pct"/>
            <w:shd w:val="clear" w:color="auto" w:fill="auto"/>
            <w:tcMar>
              <w:top w:w="15" w:type="dxa"/>
              <w:left w:w="15" w:type="dxa"/>
              <w:bottom w:w="0" w:type="dxa"/>
              <w:right w:w="15" w:type="dxa"/>
            </w:tcMar>
            <w:vAlign w:val="center"/>
          </w:tcPr>
          <w:p w14:paraId="2A0D9647" w14:textId="77777777" w:rsidR="00A96205" w:rsidRPr="00EE1C1C" w:rsidRDefault="00A96205"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3.2.1.   Thể hiện năng lực tổ chức và vận hành các nhóm công việc phục vụ mục đích phát triển phẩm chất, năng lực học sinh tiểu học và nghề nghiệp bản thân.</w:t>
            </w:r>
          </w:p>
        </w:tc>
        <w:tc>
          <w:tcPr>
            <w:tcW w:w="509" w:type="pct"/>
            <w:shd w:val="clear" w:color="auto" w:fill="auto"/>
            <w:tcMar>
              <w:top w:w="15" w:type="dxa"/>
              <w:left w:w="15" w:type="dxa"/>
              <w:bottom w:w="0" w:type="dxa"/>
              <w:right w:w="15" w:type="dxa"/>
            </w:tcMar>
            <w:vAlign w:val="center"/>
          </w:tcPr>
          <w:p w14:paraId="664ADBEF"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3.27</w:t>
            </w:r>
          </w:p>
        </w:tc>
        <w:tc>
          <w:tcPr>
            <w:tcW w:w="503" w:type="pct"/>
            <w:shd w:val="clear" w:color="auto" w:fill="auto"/>
            <w:tcMar>
              <w:top w:w="15" w:type="dxa"/>
              <w:left w:w="15" w:type="dxa"/>
              <w:bottom w:w="0" w:type="dxa"/>
              <w:right w:w="15" w:type="dxa"/>
            </w:tcMar>
            <w:vAlign w:val="center"/>
          </w:tcPr>
          <w:p w14:paraId="60E45E3A"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tcPr>
          <w:p w14:paraId="33FFC152"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3.11</w:t>
            </w:r>
          </w:p>
        </w:tc>
        <w:tc>
          <w:tcPr>
            <w:tcW w:w="423" w:type="pct"/>
            <w:shd w:val="clear" w:color="auto" w:fill="auto"/>
            <w:tcMar>
              <w:top w:w="15" w:type="dxa"/>
              <w:left w:w="15" w:type="dxa"/>
              <w:bottom w:w="0" w:type="dxa"/>
              <w:right w:w="15" w:type="dxa"/>
            </w:tcMar>
            <w:vAlign w:val="center"/>
          </w:tcPr>
          <w:p w14:paraId="75A82FFE"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73" w:type="pct"/>
            <w:shd w:val="clear" w:color="auto" w:fill="auto"/>
            <w:tcMar>
              <w:top w:w="15" w:type="dxa"/>
              <w:left w:w="15" w:type="dxa"/>
              <w:bottom w:w="0" w:type="dxa"/>
              <w:right w:w="15" w:type="dxa"/>
            </w:tcMar>
            <w:vAlign w:val="center"/>
          </w:tcPr>
          <w:p w14:paraId="50460EDF"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3.33</w:t>
            </w:r>
          </w:p>
        </w:tc>
        <w:tc>
          <w:tcPr>
            <w:tcW w:w="435" w:type="pct"/>
            <w:shd w:val="clear" w:color="auto" w:fill="auto"/>
            <w:tcMar>
              <w:top w:w="15" w:type="dxa"/>
              <w:left w:w="15" w:type="dxa"/>
              <w:bottom w:w="0" w:type="dxa"/>
              <w:right w:w="15" w:type="dxa"/>
            </w:tcMar>
            <w:vAlign w:val="center"/>
          </w:tcPr>
          <w:p w14:paraId="2AB5548F"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2.75</w:t>
            </w:r>
          </w:p>
        </w:tc>
        <w:tc>
          <w:tcPr>
            <w:tcW w:w="415" w:type="pct"/>
            <w:shd w:val="clear" w:color="auto" w:fill="auto"/>
            <w:noWrap/>
            <w:tcMar>
              <w:top w:w="15" w:type="dxa"/>
              <w:left w:w="15" w:type="dxa"/>
              <w:bottom w:w="0" w:type="dxa"/>
              <w:right w:w="15" w:type="dxa"/>
            </w:tcMar>
            <w:vAlign w:val="center"/>
          </w:tcPr>
          <w:p w14:paraId="0979B9BC" w14:textId="77777777" w:rsidR="00A96205" w:rsidRPr="00EE1C1C" w:rsidRDefault="00A96205"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3.08</w:t>
            </w:r>
          </w:p>
        </w:tc>
      </w:tr>
      <w:tr w:rsidR="00EE1C1C" w:rsidRPr="00EE1C1C" w14:paraId="5E043A67" w14:textId="77777777" w:rsidTr="005A7375">
        <w:trPr>
          <w:trHeight w:val="660"/>
        </w:trPr>
        <w:tc>
          <w:tcPr>
            <w:tcW w:w="1959" w:type="pct"/>
            <w:shd w:val="clear" w:color="auto" w:fill="auto"/>
            <w:tcMar>
              <w:top w:w="15" w:type="dxa"/>
              <w:left w:w="15" w:type="dxa"/>
              <w:bottom w:w="0" w:type="dxa"/>
              <w:right w:w="15" w:type="dxa"/>
            </w:tcMar>
            <w:vAlign w:val="center"/>
          </w:tcPr>
          <w:p w14:paraId="5F5600D3" w14:textId="77777777" w:rsidR="00A96205" w:rsidRPr="00EE1C1C" w:rsidRDefault="00A96205"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3.2.2. Thể hiện năng lực lãnh đạo và phát triển các nhóm công việc vào các hoạt động liên quan đến việc phát triển phẩm chất, năng lực học sinh, và phát triển năng lực nghề nghiệp.</w:t>
            </w:r>
          </w:p>
        </w:tc>
        <w:tc>
          <w:tcPr>
            <w:tcW w:w="509" w:type="pct"/>
            <w:shd w:val="clear" w:color="auto" w:fill="auto"/>
            <w:tcMar>
              <w:top w:w="15" w:type="dxa"/>
              <w:left w:w="15" w:type="dxa"/>
              <w:bottom w:w="0" w:type="dxa"/>
              <w:right w:w="15" w:type="dxa"/>
            </w:tcMar>
            <w:vAlign w:val="center"/>
          </w:tcPr>
          <w:p w14:paraId="016A85AF"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3.27</w:t>
            </w:r>
          </w:p>
        </w:tc>
        <w:tc>
          <w:tcPr>
            <w:tcW w:w="503" w:type="pct"/>
            <w:shd w:val="clear" w:color="auto" w:fill="auto"/>
            <w:tcMar>
              <w:top w:w="15" w:type="dxa"/>
              <w:left w:w="15" w:type="dxa"/>
              <w:bottom w:w="0" w:type="dxa"/>
              <w:right w:w="15" w:type="dxa"/>
            </w:tcMar>
            <w:vAlign w:val="center"/>
          </w:tcPr>
          <w:p w14:paraId="6E9734AE"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83" w:type="pct"/>
            <w:shd w:val="clear" w:color="auto" w:fill="auto"/>
            <w:tcMar>
              <w:top w:w="15" w:type="dxa"/>
              <w:left w:w="15" w:type="dxa"/>
              <w:bottom w:w="0" w:type="dxa"/>
              <w:right w:w="15" w:type="dxa"/>
            </w:tcMar>
            <w:vAlign w:val="center"/>
          </w:tcPr>
          <w:p w14:paraId="39CCFA90"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3.22</w:t>
            </w:r>
          </w:p>
        </w:tc>
        <w:tc>
          <w:tcPr>
            <w:tcW w:w="423" w:type="pct"/>
            <w:shd w:val="clear" w:color="auto" w:fill="auto"/>
            <w:tcMar>
              <w:top w:w="15" w:type="dxa"/>
              <w:left w:w="15" w:type="dxa"/>
              <w:bottom w:w="0" w:type="dxa"/>
              <w:right w:w="15" w:type="dxa"/>
            </w:tcMar>
            <w:vAlign w:val="center"/>
          </w:tcPr>
          <w:p w14:paraId="07B5355E"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3.00</w:t>
            </w:r>
          </w:p>
        </w:tc>
        <w:tc>
          <w:tcPr>
            <w:tcW w:w="373" w:type="pct"/>
            <w:shd w:val="clear" w:color="auto" w:fill="auto"/>
            <w:tcMar>
              <w:top w:w="15" w:type="dxa"/>
              <w:left w:w="15" w:type="dxa"/>
              <w:bottom w:w="0" w:type="dxa"/>
              <w:right w:w="15" w:type="dxa"/>
            </w:tcMar>
            <w:vAlign w:val="center"/>
          </w:tcPr>
          <w:p w14:paraId="4DCCFC76"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2.67</w:t>
            </w:r>
          </w:p>
        </w:tc>
        <w:tc>
          <w:tcPr>
            <w:tcW w:w="435" w:type="pct"/>
            <w:shd w:val="clear" w:color="auto" w:fill="auto"/>
            <w:tcMar>
              <w:top w:w="15" w:type="dxa"/>
              <w:left w:w="15" w:type="dxa"/>
              <w:bottom w:w="0" w:type="dxa"/>
              <w:right w:w="15" w:type="dxa"/>
            </w:tcMar>
            <w:vAlign w:val="center"/>
          </w:tcPr>
          <w:p w14:paraId="4BFE263D" w14:textId="77777777" w:rsidR="00A96205" w:rsidRPr="00EE1C1C" w:rsidRDefault="00A96205" w:rsidP="000033CD">
            <w:pPr>
              <w:spacing w:after="0" w:line="312" w:lineRule="auto"/>
              <w:jc w:val="center"/>
              <w:rPr>
                <w:rFonts w:eastAsia="Times New Roman"/>
                <w:sz w:val="26"/>
                <w:szCs w:val="26"/>
                <w:lang w:val="vi-VN" w:eastAsia="vi-VN"/>
              </w:rPr>
            </w:pPr>
            <w:r w:rsidRPr="00EE1C1C">
              <w:rPr>
                <w:sz w:val="26"/>
                <w:szCs w:val="26"/>
              </w:rPr>
              <w:t>2.20</w:t>
            </w:r>
          </w:p>
        </w:tc>
        <w:tc>
          <w:tcPr>
            <w:tcW w:w="415" w:type="pct"/>
            <w:shd w:val="clear" w:color="auto" w:fill="auto"/>
            <w:noWrap/>
            <w:tcMar>
              <w:top w:w="15" w:type="dxa"/>
              <w:left w:w="15" w:type="dxa"/>
              <w:bottom w:w="0" w:type="dxa"/>
              <w:right w:w="15" w:type="dxa"/>
            </w:tcMar>
            <w:vAlign w:val="center"/>
          </w:tcPr>
          <w:p w14:paraId="700DD729" w14:textId="77777777" w:rsidR="00A96205" w:rsidRPr="00EE1C1C" w:rsidRDefault="00A96205"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2.89</w:t>
            </w:r>
          </w:p>
        </w:tc>
      </w:tr>
    </w:tbl>
    <w:p w14:paraId="3A4FDA1D" w14:textId="67186F58" w:rsidR="00C3468E" w:rsidRPr="00EE1C1C" w:rsidRDefault="00C3468E" w:rsidP="000033CD">
      <w:pPr>
        <w:pStyle w:val="Caption"/>
      </w:pPr>
      <w:bookmarkStart w:id="107" w:name="_Toc74434160"/>
      <w:r w:rsidRPr="00EE1C1C">
        <w:lastRenderedPageBreak/>
        <w:t xml:space="preserve">Bảng </w:t>
      </w:r>
      <w:fldSimple w:instr=" SEQ Bảng \* ARABIC ">
        <w:r w:rsidR="00FF2A32">
          <w:rPr>
            <w:noProof/>
          </w:rPr>
          <w:t>17</w:t>
        </w:r>
      </w:fldSimple>
      <w:r w:rsidR="00CC72C6" w:rsidRPr="00EE1C1C">
        <w:t xml:space="preserve">. Mức độ năng lực </w:t>
      </w:r>
      <w:r w:rsidR="00C9437D" w:rsidRPr="00EE1C1C">
        <w:t>cần</w:t>
      </w:r>
      <w:r w:rsidR="00CC72C6" w:rsidRPr="00EE1C1C">
        <w:t xml:space="preserve"> đạt được của sinh viên đối với nhóm CĐR về kỹ năng làm việc nhóm và giao tiếp theo giá trị trung bình của kết quả khảo sát</w:t>
      </w:r>
      <w:bookmarkEnd w:id="107"/>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369"/>
        <w:gridCol w:w="993"/>
        <w:gridCol w:w="993"/>
        <w:gridCol w:w="685"/>
        <w:gridCol w:w="825"/>
        <w:gridCol w:w="665"/>
        <w:gridCol w:w="779"/>
        <w:gridCol w:w="746"/>
      </w:tblGrid>
      <w:tr w:rsidR="00C3468E" w:rsidRPr="00EE1C1C" w14:paraId="3A363464" w14:textId="77777777" w:rsidTr="00043199">
        <w:trPr>
          <w:trHeight w:val="731"/>
          <w:tblHeader/>
        </w:trPr>
        <w:tc>
          <w:tcPr>
            <w:tcW w:w="1872" w:type="pct"/>
            <w:vMerge w:val="restart"/>
            <w:shd w:val="clear" w:color="auto" w:fill="FBE4D5" w:themeFill="accent2" w:themeFillTint="33"/>
            <w:tcMar>
              <w:top w:w="15" w:type="dxa"/>
              <w:left w:w="15" w:type="dxa"/>
              <w:bottom w:w="0" w:type="dxa"/>
              <w:right w:w="15" w:type="dxa"/>
            </w:tcMar>
            <w:vAlign w:val="center"/>
            <w:hideMark/>
          </w:tcPr>
          <w:p w14:paraId="6F1C257A" w14:textId="68CCDCEF" w:rsidR="00C3468E" w:rsidRPr="00EE1C1C" w:rsidRDefault="00C3468E" w:rsidP="000033CD">
            <w:pPr>
              <w:spacing w:after="0" w:line="312" w:lineRule="auto"/>
              <w:rPr>
                <w:rFonts w:eastAsia="Times New Roman"/>
                <w:b/>
                <w:bCs/>
                <w:color w:val="000000"/>
                <w:sz w:val="26"/>
                <w:szCs w:val="26"/>
                <w:lang w:eastAsia="vi-VN"/>
              </w:rPr>
            </w:pPr>
            <w:r w:rsidRPr="00EE1C1C">
              <w:rPr>
                <w:rFonts w:eastAsia="Times New Roman"/>
                <w:b/>
                <w:bCs/>
                <w:sz w:val="26"/>
                <w:szCs w:val="26"/>
                <w:lang w:eastAsia="vi-VN"/>
              </w:rPr>
              <w:t>CĐR NHÓM 3. KỸ NĂNG LÀM VIỆC NHÓM VÀ GIAO TIẾP</w:t>
            </w:r>
          </w:p>
        </w:tc>
        <w:tc>
          <w:tcPr>
            <w:tcW w:w="3128" w:type="pct"/>
            <w:gridSpan w:val="7"/>
            <w:shd w:val="clear" w:color="auto" w:fill="FBE4D5" w:themeFill="accent2" w:themeFillTint="33"/>
            <w:tcMar>
              <w:top w:w="15" w:type="dxa"/>
              <w:left w:w="15" w:type="dxa"/>
              <w:bottom w:w="0" w:type="dxa"/>
              <w:right w:w="15" w:type="dxa"/>
            </w:tcMar>
            <w:vAlign w:val="center"/>
            <w:hideMark/>
          </w:tcPr>
          <w:p w14:paraId="25D6BDA5" w14:textId="30A70BF8" w:rsidR="00C3468E" w:rsidRPr="00EE1C1C" w:rsidRDefault="00C3468E"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CẦN ĐẠT ĐƯỢC</w:t>
            </w:r>
          </w:p>
        </w:tc>
      </w:tr>
      <w:tr w:rsidR="00C3468E" w:rsidRPr="00EE1C1C" w14:paraId="5AD88958" w14:textId="77777777" w:rsidTr="00043199">
        <w:trPr>
          <w:trHeight w:val="1980"/>
          <w:tblHeader/>
        </w:trPr>
        <w:tc>
          <w:tcPr>
            <w:tcW w:w="1872" w:type="pct"/>
            <w:vMerge/>
            <w:shd w:val="clear" w:color="auto" w:fill="FBE4D5" w:themeFill="accent2" w:themeFillTint="33"/>
            <w:tcMar>
              <w:top w:w="15" w:type="dxa"/>
              <w:left w:w="15" w:type="dxa"/>
              <w:bottom w:w="0" w:type="dxa"/>
              <w:right w:w="15" w:type="dxa"/>
            </w:tcMar>
            <w:vAlign w:val="center"/>
            <w:hideMark/>
          </w:tcPr>
          <w:p w14:paraId="4C84A4D0" w14:textId="77777777" w:rsidR="00C3468E" w:rsidRPr="00EE1C1C" w:rsidRDefault="00C3468E" w:rsidP="000033CD">
            <w:pPr>
              <w:spacing w:after="0" w:line="312" w:lineRule="auto"/>
              <w:jc w:val="left"/>
              <w:rPr>
                <w:rFonts w:eastAsia="Times New Roman"/>
                <w:b/>
                <w:bCs/>
                <w:sz w:val="26"/>
                <w:szCs w:val="26"/>
                <w:lang w:val="vi-VN" w:eastAsia="vi-VN"/>
              </w:rPr>
            </w:pPr>
          </w:p>
        </w:tc>
        <w:tc>
          <w:tcPr>
            <w:tcW w:w="560" w:type="pct"/>
            <w:shd w:val="clear" w:color="auto" w:fill="FBE4D5" w:themeFill="accent2" w:themeFillTint="33"/>
            <w:tcMar>
              <w:top w:w="15" w:type="dxa"/>
              <w:left w:w="15" w:type="dxa"/>
              <w:bottom w:w="0" w:type="dxa"/>
              <w:right w:w="15" w:type="dxa"/>
            </w:tcMar>
            <w:vAlign w:val="center"/>
            <w:hideMark/>
          </w:tcPr>
          <w:p w14:paraId="17B39A27" w14:textId="77777777" w:rsidR="00C3468E" w:rsidRPr="00EE1C1C" w:rsidRDefault="00C3468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Lãnh đạo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BGH trường phổ thông</w:t>
            </w:r>
          </w:p>
        </w:tc>
        <w:tc>
          <w:tcPr>
            <w:tcW w:w="560" w:type="pct"/>
            <w:shd w:val="clear" w:color="auto" w:fill="FBE4D5" w:themeFill="accent2" w:themeFillTint="33"/>
            <w:tcMar>
              <w:top w:w="15" w:type="dxa"/>
              <w:left w:w="15" w:type="dxa"/>
              <w:bottom w:w="0" w:type="dxa"/>
              <w:right w:w="15" w:type="dxa"/>
            </w:tcMar>
            <w:vAlign w:val="center"/>
            <w:hideMark/>
          </w:tcPr>
          <w:p w14:paraId="602D94CB" w14:textId="77777777" w:rsidR="00C3468E" w:rsidRPr="00EE1C1C" w:rsidRDefault="00C3468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Chuyên viên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Tổ trưởng chuyên môn</w:t>
            </w:r>
          </w:p>
        </w:tc>
        <w:tc>
          <w:tcPr>
            <w:tcW w:w="390" w:type="pct"/>
            <w:shd w:val="clear" w:color="auto" w:fill="FBE4D5" w:themeFill="accent2" w:themeFillTint="33"/>
            <w:tcMar>
              <w:top w:w="15" w:type="dxa"/>
              <w:left w:w="15" w:type="dxa"/>
              <w:bottom w:w="0" w:type="dxa"/>
              <w:right w:w="15" w:type="dxa"/>
            </w:tcMar>
            <w:vAlign w:val="center"/>
            <w:hideMark/>
          </w:tcPr>
          <w:p w14:paraId="4FB22CA7" w14:textId="77777777" w:rsidR="00C3468E" w:rsidRPr="00EE1C1C" w:rsidRDefault="00C3468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375" w:type="pct"/>
            <w:shd w:val="clear" w:color="auto" w:fill="FBE4D5" w:themeFill="accent2" w:themeFillTint="33"/>
            <w:tcMar>
              <w:top w:w="15" w:type="dxa"/>
              <w:left w:w="15" w:type="dxa"/>
              <w:bottom w:w="0" w:type="dxa"/>
              <w:right w:w="15" w:type="dxa"/>
            </w:tcMar>
            <w:vAlign w:val="center"/>
            <w:hideMark/>
          </w:tcPr>
          <w:p w14:paraId="0167D4A5" w14:textId="77777777" w:rsidR="00C3468E" w:rsidRPr="00EE1C1C" w:rsidRDefault="00C3468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79" w:type="pct"/>
            <w:shd w:val="clear" w:color="auto" w:fill="FBE4D5" w:themeFill="accent2" w:themeFillTint="33"/>
            <w:tcMar>
              <w:top w:w="15" w:type="dxa"/>
              <w:left w:w="15" w:type="dxa"/>
              <w:bottom w:w="0" w:type="dxa"/>
              <w:right w:w="15" w:type="dxa"/>
            </w:tcMar>
            <w:vAlign w:val="center"/>
            <w:hideMark/>
          </w:tcPr>
          <w:p w14:paraId="0755667B" w14:textId="77777777" w:rsidR="00C3468E" w:rsidRPr="00EE1C1C" w:rsidRDefault="00C3468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441" w:type="pct"/>
            <w:shd w:val="clear" w:color="auto" w:fill="FBE4D5" w:themeFill="accent2" w:themeFillTint="33"/>
            <w:tcMar>
              <w:top w:w="15" w:type="dxa"/>
              <w:left w:w="15" w:type="dxa"/>
              <w:bottom w:w="0" w:type="dxa"/>
              <w:right w:w="15" w:type="dxa"/>
            </w:tcMar>
            <w:vAlign w:val="center"/>
            <w:hideMark/>
          </w:tcPr>
          <w:p w14:paraId="72493A6C" w14:textId="77777777" w:rsidR="00C3468E" w:rsidRPr="00EE1C1C" w:rsidRDefault="00C3468E"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423" w:type="pct"/>
            <w:shd w:val="clear" w:color="auto" w:fill="FBE4D5" w:themeFill="accent2" w:themeFillTint="33"/>
            <w:vAlign w:val="center"/>
            <w:hideMark/>
          </w:tcPr>
          <w:p w14:paraId="7E534059" w14:textId="77777777" w:rsidR="00C3468E" w:rsidRPr="00EE1C1C" w:rsidRDefault="00C3468E"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C3468E" w:rsidRPr="00EE1C1C" w14:paraId="3DD6F68E" w14:textId="77777777" w:rsidTr="00043199">
        <w:trPr>
          <w:trHeight w:val="990"/>
        </w:trPr>
        <w:tc>
          <w:tcPr>
            <w:tcW w:w="5000" w:type="pct"/>
            <w:gridSpan w:val="8"/>
            <w:shd w:val="clear" w:color="auto" w:fill="auto"/>
            <w:tcMar>
              <w:top w:w="15" w:type="dxa"/>
              <w:left w:w="15" w:type="dxa"/>
              <w:bottom w:w="0" w:type="dxa"/>
              <w:right w:w="15" w:type="dxa"/>
            </w:tcMar>
            <w:vAlign w:val="center"/>
          </w:tcPr>
          <w:p w14:paraId="4019EE47" w14:textId="77777777" w:rsidR="00C3468E" w:rsidRPr="00EE1C1C" w:rsidRDefault="00C3468E" w:rsidP="000033CD">
            <w:pPr>
              <w:spacing w:after="0" w:line="312" w:lineRule="auto"/>
              <w:rPr>
                <w:rFonts w:eastAsia="Times New Roman"/>
                <w:b/>
                <w:bCs/>
                <w:color w:val="0070C0"/>
                <w:sz w:val="26"/>
                <w:szCs w:val="26"/>
                <w:lang w:val="vi-VN" w:eastAsia="vi-VN"/>
              </w:rPr>
            </w:pPr>
            <w:r w:rsidRPr="00EE1C1C">
              <w:rPr>
                <w:rFonts w:eastAsia="Times New Roman"/>
                <w:b/>
                <w:bCs/>
                <w:color w:val="000000" w:themeColor="text1"/>
                <w:sz w:val="26"/>
                <w:szCs w:val="26"/>
                <w:lang w:val="vi-VN" w:eastAsia="vi-VN"/>
              </w:rPr>
              <w:t>CĐR 3.1 Thể hiện được năng lực giao tiếp phù hợp, tự tin khi tương tác với các lực lượng giáo dục khác nhau bằng tiếng Việt chuẩn hoặc bằng ngoại ngữ trong những bối cảnh giáo dục tiểu học khác nhau</w:t>
            </w:r>
          </w:p>
        </w:tc>
      </w:tr>
      <w:tr w:rsidR="00E74FE1" w:rsidRPr="00EE1C1C" w14:paraId="3AADA178" w14:textId="77777777" w:rsidTr="00043199">
        <w:trPr>
          <w:trHeight w:val="660"/>
        </w:trPr>
        <w:tc>
          <w:tcPr>
            <w:tcW w:w="1872" w:type="pct"/>
            <w:shd w:val="clear" w:color="auto" w:fill="auto"/>
            <w:tcMar>
              <w:top w:w="15" w:type="dxa"/>
              <w:left w:w="15" w:type="dxa"/>
              <w:bottom w:w="0" w:type="dxa"/>
              <w:right w:w="15" w:type="dxa"/>
            </w:tcMar>
            <w:vAlign w:val="center"/>
          </w:tcPr>
          <w:p w14:paraId="7ABD7A7A" w14:textId="77777777" w:rsidR="00E74FE1" w:rsidRPr="00EE1C1C" w:rsidRDefault="00E74FE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3.1.1. Lựa chọn và thực hiện được những chiển lược giao tiếp phù hợp, hiệu quả và tự tin trước những thành phần giáo dục khác nhau bằng tiếng Việt chuẩn</w:t>
            </w:r>
          </w:p>
        </w:tc>
        <w:tc>
          <w:tcPr>
            <w:tcW w:w="560" w:type="pct"/>
            <w:shd w:val="clear" w:color="auto" w:fill="auto"/>
            <w:tcMar>
              <w:top w:w="15" w:type="dxa"/>
              <w:left w:w="15" w:type="dxa"/>
              <w:bottom w:w="0" w:type="dxa"/>
              <w:right w:w="15" w:type="dxa"/>
            </w:tcMar>
            <w:vAlign w:val="center"/>
          </w:tcPr>
          <w:p w14:paraId="521092CE" w14:textId="019927F3"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3.31</w:t>
            </w:r>
          </w:p>
        </w:tc>
        <w:tc>
          <w:tcPr>
            <w:tcW w:w="560" w:type="pct"/>
            <w:shd w:val="clear" w:color="auto" w:fill="auto"/>
            <w:tcMar>
              <w:top w:w="15" w:type="dxa"/>
              <w:left w:w="15" w:type="dxa"/>
              <w:bottom w:w="0" w:type="dxa"/>
              <w:right w:w="15" w:type="dxa"/>
            </w:tcMar>
            <w:vAlign w:val="center"/>
          </w:tcPr>
          <w:p w14:paraId="60DCC5AC" w14:textId="33345BF5"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390" w:type="pct"/>
            <w:shd w:val="clear" w:color="auto" w:fill="auto"/>
            <w:tcMar>
              <w:top w:w="15" w:type="dxa"/>
              <w:left w:w="15" w:type="dxa"/>
              <w:bottom w:w="0" w:type="dxa"/>
              <w:right w:w="15" w:type="dxa"/>
            </w:tcMar>
            <w:vAlign w:val="center"/>
          </w:tcPr>
          <w:p w14:paraId="1098335A" w14:textId="1890EADE"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3.60</w:t>
            </w:r>
          </w:p>
        </w:tc>
        <w:tc>
          <w:tcPr>
            <w:tcW w:w="375" w:type="pct"/>
            <w:shd w:val="clear" w:color="auto" w:fill="auto"/>
            <w:tcMar>
              <w:top w:w="15" w:type="dxa"/>
              <w:left w:w="15" w:type="dxa"/>
              <w:bottom w:w="0" w:type="dxa"/>
              <w:right w:w="15" w:type="dxa"/>
            </w:tcMar>
            <w:vAlign w:val="center"/>
          </w:tcPr>
          <w:p w14:paraId="39F6AB55" w14:textId="2ACAE78A"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4717B917" w14:textId="2CA3EA65"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441" w:type="pct"/>
            <w:shd w:val="clear" w:color="auto" w:fill="auto"/>
            <w:tcMar>
              <w:top w:w="15" w:type="dxa"/>
              <w:left w:w="15" w:type="dxa"/>
              <w:bottom w:w="0" w:type="dxa"/>
              <w:right w:w="15" w:type="dxa"/>
            </w:tcMar>
            <w:vAlign w:val="center"/>
          </w:tcPr>
          <w:p w14:paraId="74247FB1" w14:textId="3D20B304"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2.83</w:t>
            </w:r>
          </w:p>
        </w:tc>
        <w:tc>
          <w:tcPr>
            <w:tcW w:w="423" w:type="pct"/>
            <w:shd w:val="clear" w:color="auto" w:fill="auto"/>
            <w:noWrap/>
            <w:tcMar>
              <w:top w:w="15" w:type="dxa"/>
              <w:left w:w="15" w:type="dxa"/>
              <w:bottom w:w="0" w:type="dxa"/>
              <w:right w:w="15" w:type="dxa"/>
            </w:tcMar>
            <w:vAlign w:val="center"/>
          </w:tcPr>
          <w:p w14:paraId="3743AF6C" w14:textId="1E87196B" w:rsidR="00E74FE1" w:rsidRPr="00EE1C1C" w:rsidRDefault="00E74FE1"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3.51</w:t>
            </w:r>
          </w:p>
        </w:tc>
      </w:tr>
      <w:tr w:rsidR="00E74FE1" w:rsidRPr="00EE1C1C" w14:paraId="6BB7BE12" w14:textId="77777777" w:rsidTr="00043199">
        <w:trPr>
          <w:trHeight w:val="660"/>
        </w:trPr>
        <w:tc>
          <w:tcPr>
            <w:tcW w:w="1872" w:type="pct"/>
            <w:shd w:val="clear" w:color="auto" w:fill="auto"/>
            <w:tcMar>
              <w:top w:w="15" w:type="dxa"/>
              <w:left w:w="15" w:type="dxa"/>
              <w:bottom w:w="0" w:type="dxa"/>
              <w:right w:w="15" w:type="dxa"/>
            </w:tcMar>
            <w:vAlign w:val="center"/>
          </w:tcPr>
          <w:p w14:paraId="32184D44" w14:textId="77777777" w:rsidR="00E74FE1" w:rsidRPr="00EE1C1C" w:rsidRDefault="00E74FE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3.1.2. Sử dụng thành thạo các hình thức giao tiếp bằng văn bản, lời nói, giao tiếp điện tử và đa phương thức trong các hoạt động nghề nghiệp    </w:t>
            </w:r>
          </w:p>
        </w:tc>
        <w:tc>
          <w:tcPr>
            <w:tcW w:w="560" w:type="pct"/>
            <w:shd w:val="clear" w:color="auto" w:fill="auto"/>
            <w:tcMar>
              <w:top w:w="15" w:type="dxa"/>
              <w:left w:w="15" w:type="dxa"/>
              <w:bottom w:w="0" w:type="dxa"/>
              <w:right w:w="15" w:type="dxa"/>
            </w:tcMar>
            <w:vAlign w:val="center"/>
          </w:tcPr>
          <w:p w14:paraId="6958E6EB" w14:textId="195562D4"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3.21</w:t>
            </w:r>
          </w:p>
        </w:tc>
        <w:tc>
          <w:tcPr>
            <w:tcW w:w="560" w:type="pct"/>
            <w:shd w:val="clear" w:color="auto" w:fill="auto"/>
            <w:tcMar>
              <w:top w:w="15" w:type="dxa"/>
              <w:left w:w="15" w:type="dxa"/>
              <w:bottom w:w="0" w:type="dxa"/>
              <w:right w:w="15" w:type="dxa"/>
            </w:tcMar>
            <w:vAlign w:val="center"/>
          </w:tcPr>
          <w:p w14:paraId="129FAE93" w14:textId="21416904"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390" w:type="pct"/>
            <w:shd w:val="clear" w:color="auto" w:fill="auto"/>
            <w:tcMar>
              <w:top w:w="15" w:type="dxa"/>
              <w:left w:w="15" w:type="dxa"/>
              <w:bottom w:w="0" w:type="dxa"/>
              <w:right w:w="15" w:type="dxa"/>
            </w:tcMar>
            <w:vAlign w:val="center"/>
          </w:tcPr>
          <w:p w14:paraId="12F8F1C8" w14:textId="2644881A"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3.63</w:t>
            </w:r>
          </w:p>
        </w:tc>
        <w:tc>
          <w:tcPr>
            <w:tcW w:w="375" w:type="pct"/>
            <w:shd w:val="clear" w:color="auto" w:fill="auto"/>
            <w:tcMar>
              <w:top w:w="15" w:type="dxa"/>
              <w:left w:w="15" w:type="dxa"/>
              <w:bottom w:w="0" w:type="dxa"/>
              <w:right w:w="15" w:type="dxa"/>
            </w:tcMar>
            <w:vAlign w:val="center"/>
          </w:tcPr>
          <w:p w14:paraId="736037DB" w14:textId="03BBE6E0"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4D4BC139" w14:textId="19D44D98"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441" w:type="pct"/>
            <w:shd w:val="clear" w:color="auto" w:fill="auto"/>
            <w:tcMar>
              <w:top w:w="15" w:type="dxa"/>
              <w:left w:w="15" w:type="dxa"/>
              <w:bottom w:w="0" w:type="dxa"/>
              <w:right w:w="15" w:type="dxa"/>
            </w:tcMar>
            <w:vAlign w:val="center"/>
          </w:tcPr>
          <w:p w14:paraId="6E407A80" w14:textId="35FD5F51"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2.20</w:t>
            </w:r>
          </w:p>
        </w:tc>
        <w:tc>
          <w:tcPr>
            <w:tcW w:w="423" w:type="pct"/>
            <w:shd w:val="clear" w:color="auto" w:fill="auto"/>
            <w:noWrap/>
            <w:tcMar>
              <w:top w:w="15" w:type="dxa"/>
              <w:left w:w="15" w:type="dxa"/>
              <w:bottom w:w="0" w:type="dxa"/>
              <w:right w:w="15" w:type="dxa"/>
            </w:tcMar>
            <w:vAlign w:val="center"/>
          </w:tcPr>
          <w:p w14:paraId="3AA875B0" w14:textId="7961B527" w:rsidR="00E74FE1" w:rsidRPr="00EE1C1C" w:rsidRDefault="00E74FE1"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3.40</w:t>
            </w:r>
          </w:p>
        </w:tc>
      </w:tr>
      <w:tr w:rsidR="00E74FE1" w:rsidRPr="00EE1C1C" w14:paraId="379D3EAB" w14:textId="77777777" w:rsidTr="00043199">
        <w:trPr>
          <w:trHeight w:val="660"/>
        </w:trPr>
        <w:tc>
          <w:tcPr>
            <w:tcW w:w="1872" w:type="pct"/>
            <w:shd w:val="clear" w:color="auto" w:fill="auto"/>
            <w:tcMar>
              <w:top w:w="15" w:type="dxa"/>
              <w:left w:w="15" w:type="dxa"/>
              <w:bottom w:w="0" w:type="dxa"/>
              <w:right w:w="15" w:type="dxa"/>
            </w:tcMar>
            <w:vAlign w:val="center"/>
            <w:hideMark/>
          </w:tcPr>
          <w:p w14:paraId="0303B047" w14:textId="37D14970" w:rsidR="00E74FE1" w:rsidRPr="00EE1C1C" w:rsidRDefault="00E74FE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3.1.3</w:t>
            </w:r>
            <w:r w:rsidRPr="00EE1C1C">
              <w:rPr>
                <w:rFonts w:eastAsia="Times New Roman"/>
                <w:sz w:val="26"/>
                <w:szCs w:val="26"/>
                <w:lang w:eastAsia="vi-VN"/>
              </w:rPr>
              <w:t>.</w:t>
            </w:r>
            <w:r w:rsidRPr="00EE1C1C">
              <w:rPr>
                <w:rFonts w:eastAsia="Times New Roman"/>
                <w:sz w:val="26"/>
                <w:szCs w:val="26"/>
                <w:lang w:val="vi-VN" w:eastAsia="vi-VN"/>
              </w:rPr>
              <w:t xml:space="preserve"> Sử dụng được </w:t>
            </w:r>
            <w:r w:rsidR="00256F83" w:rsidRPr="00EE1C1C">
              <w:rPr>
                <w:rFonts w:eastAsia="Times New Roman"/>
                <w:sz w:val="26"/>
                <w:szCs w:val="26"/>
                <w:lang w:val="vi-VN" w:eastAsia="vi-VN"/>
              </w:rPr>
              <w:t xml:space="preserve">tiếng Anh </w:t>
            </w:r>
            <w:r w:rsidRPr="00EE1C1C">
              <w:rPr>
                <w:rFonts w:eastAsia="Times New Roman"/>
                <w:sz w:val="26"/>
                <w:szCs w:val="26"/>
                <w:lang w:val="vi-VN" w:eastAsia="vi-VN"/>
              </w:rPr>
              <w:t>hoặc ngoại ngữ khác trong các hoạt động nghề nghiệp</w:t>
            </w:r>
          </w:p>
        </w:tc>
        <w:tc>
          <w:tcPr>
            <w:tcW w:w="560" w:type="pct"/>
            <w:shd w:val="clear" w:color="auto" w:fill="auto"/>
            <w:tcMar>
              <w:top w:w="15" w:type="dxa"/>
              <w:left w:w="15" w:type="dxa"/>
              <w:bottom w:w="0" w:type="dxa"/>
              <w:right w:w="15" w:type="dxa"/>
            </w:tcMar>
            <w:vAlign w:val="center"/>
            <w:hideMark/>
          </w:tcPr>
          <w:p w14:paraId="3F8E5176" w14:textId="351CE8B6"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3.33</w:t>
            </w:r>
          </w:p>
        </w:tc>
        <w:tc>
          <w:tcPr>
            <w:tcW w:w="560" w:type="pct"/>
            <w:shd w:val="clear" w:color="auto" w:fill="auto"/>
            <w:tcMar>
              <w:top w:w="15" w:type="dxa"/>
              <w:left w:w="15" w:type="dxa"/>
              <w:bottom w:w="0" w:type="dxa"/>
              <w:right w:w="15" w:type="dxa"/>
            </w:tcMar>
            <w:vAlign w:val="center"/>
            <w:hideMark/>
          </w:tcPr>
          <w:p w14:paraId="51D7E227" w14:textId="0CE0BBA4"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390" w:type="pct"/>
            <w:shd w:val="clear" w:color="auto" w:fill="auto"/>
            <w:tcMar>
              <w:top w:w="15" w:type="dxa"/>
              <w:left w:w="15" w:type="dxa"/>
              <w:bottom w:w="0" w:type="dxa"/>
              <w:right w:w="15" w:type="dxa"/>
            </w:tcMar>
            <w:vAlign w:val="center"/>
            <w:hideMark/>
          </w:tcPr>
          <w:p w14:paraId="620BCB2E" w14:textId="0CB0DCBC"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3.38</w:t>
            </w:r>
          </w:p>
        </w:tc>
        <w:tc>
          <w:tcPr>
            <w:tcW w:w="375" w:type="pct"/>
            <w:shd w:val="clear" w:color="auto" w:fill="auto"/>
            <w:tcMar>
              <w:top w:w="15" w:type="dxa"/>
              <w:left w:w="15" w:type="dxa"/>
              <w:bottom w:w="0" w:type="dxa"/>
              <w:right w:w="15" w:type="dxa"/>
            </w:tcMar>
            <w:vAlign w:val="center"/>
            <w:hideMark/>
          </w:tcPr>
          <w:p w14:paraId="797E9BD1" w14:textId="37635CBB"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hideMark/>
          </w:tcPr>
          <w:p w14:paraId="092CA7A7" w14:textId="069C7624"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3.67</w:t>
            </w:r>
          </w:p>
        </w:tc>
        <w:tc>
          <w:tcPr>
            <w:tcW w:w="441" w:type="pct"/>
            <w:shd w:val="clear" w:color="auto" w:fill="auto"/>
            <w:tcMar>
              <w:top w:w="15" w:type="dxa"/>
              <w:left w:w="15" w:type="dxa"/>
              <w:bottom w:w="0" w:type="dxa"/>
              <w:right w:w="15" w:type="dxa"/>
            </w:tcMar>
            <w:vAlign w:val="center"/>
            <w:hideMark/>
          </w:tcPr>
          <w:p w14:paraId="11285590" w14:textId="5C08109B"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2.20</w:t>
            </w:r>
          </w:p>
        </w:tc>
        <w:tc>
          <w:tcPr>
            <w:tcW w:w="423" w:type="pct"/>
            <w:shd w:val="clear" w:color="auto" w:fill="auto"/>
            <w:noWrap/>
            <w:tcMar>
              <w:top w:w="15" w:type="dxa"/>
              <w:left w:w="15" w:type="dxa"/>
              <w:bottom w:w="0" w:type="dxa"/>
              <w:right w:w="15" w:type="dxa"/>
            </w:tcMar>
            <w:vAlign w:val="center"/>
            <w:hideMark/>
          </w:tcPr>
          <w:p w14:paraId="53672903" w14:textId="788994A1" w:rsidR="00E74FE1" w:rsidRPr="00EE1C1C" w:rsidRDefault="00E74FE1"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3.32</w:t>
            </w:r>
          </w:p>
        </w:tc>
      </w:tr>
      <w:tr w:rsidR="00C3468E" w:rsidRPr="00EE1C1C" w14:paraId="2F71C828" w14:textId="77777777" w:rsidTr="00043199">
        <w:trPr>
          <w:trHeight w:val="660"/>
        </w:trPr>
        <w:tc>
          <w:tcPr>
            <w:tcW w:w="5000" w:type="pct"/>
            <w:gridSpan w:val="8"/>
            <w:shd w:val="clear" w:color="auto" w:fill="auto"/>
            <w:tcMar>
              <w:top w:w="15" w:type="dxa"/>
              <w:left w:w="15" w:type="dxa"/>
              <w:bottom w:w="0" w:type="dxa"/>
              <w:right w:w="15" w:type="dxa"/>
            </w:tcMar>
            <w:vAlign w:val="center"/>
          </w:tcPr>
          <w:p w14:paraId="2679F326" w14:textId="77777777" w:rsidR="00C3468E" w:rsidRPr="00EE1C1C" w:rsidRDefault="00C3468E" w:rsidP="000033CD">
            <w:pPr>
              <w:spacing w:after="0" w:line="312" w:lineRule="auto"/>
              <w:rPr>
                <w:rFonts w:eastAsia="Times New Roman"/>
                <w:b/>
                <w:bCs/>
                <w:color w:val="0070C0"/>
                <w:sz w:val="26"/>
                <w:szCs w:val="26"/>
                <w:lang w:val="vi-VN" w:eastAsia="vi-VN"/>
              </w:rPr>
            </w:pPr>
            <w:r w:rsidRPr="00EE1C1C">
              <w:rPr>
                <w:rFonts w:eastAsia="Times New Roman"/>
                <w:b/>
                <w:bCs/>
                <w:color w:val="000000" w:themeColor="text1"/>
                <w:sz w:val="26"/>
                <w:szCs w:val="26"/>
                <w:lang w:val="vi-VN" w:eastAsia="vi-VN"/>
              </w:rPr>
              <w:t>CĐR 3.2 Thể hiện khả năng hợp tác có mục đích, có tính xây dựng với đồng nghiệp và các thành phần giáo dục khác trong các hoạt động nghề nghiệp và phát triển chuyên môn</w:t>
            </w:r>
          </w:p>
        </w:tc>
      </w:tr>
      <w:tr w:rsidR="00E74FE1" w:rsidRPr="00EE1C1C" w14:paraId="176754B0" w14:textId="77777777" w:rsidTr="00043199">
        <w:trPr>
          <w:trHeight w:val="660"/>
        </w:trPr>
        <w:tc>
          <w:tcPr>
            <w:tcW w:w="1872" w:type="pct"/>
            <w:shd w:val="clear" w:color="auto" w:fill="auto"/>
            <w:tcMar>
              <w:top w:w="15" w:type="dxa"/>
              <w:left w:w="15" w:type="dxa"/>
              <w:bottom w:w="0" w:type="dxa"/>
              <w:right w:w="15" w:type="dxa"/>
            </w:tcMar>
            <w:vAlign w:val="center"/>
          </w:tcPr>
          <w:p w14:paraId="3B1867B8" w14:textId="77777777" w:rsidR="00E74FE1" w:rsidRPr="00EE1C1C" w:rsidRDefault="00E74FE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 xml:space="preserve">3.2.1.   Thể hiện năng lực tổ chức và vận hành các nhóm công việc phục vụ mục đích phát triển phẩm chất, năng lực </w:t>
            </w:r>
            <w:r w:rsidRPr="00EE1C1C">
              <w:rPr>
                <w:rFonts w:eastAsia="Times New Roman"/>
                <w:sz w:val="26"/>
                <w:szCs w:val="26"/>
                <w:lang w:val="vi-VN" w:eastAsia="vi-VN"/>
              </w:rPr>
              <w:lastRenderedPageBreak/>
              <w:t>học sinh tiểu học và nghề nghiệp bản thân.</w:t>
            </w:r>
          </w:p>
        </w:tc>
        <w:tc>
          <w:tcPr>
            <w:tcW w:w="560" w:type="pct"/>
            <w:shd w:val="clear" w:color="auto" w:fill="auto"/>
            <w:tcMar>
              <w:top w:w="15" w:type="dxa"/>
              <w:left w:w="15" w:type="dxa"/>
              <w:bottom w:w="0" w:type="dxa"/>
              <w:right w:w="15" w:type="dxa"/>
            </w:tcMar>
            <w:vAlign w:val="center"/>
          </w:tcPr>
          <w:p w14:paraId="324FD8BC" w14:textId="36BDFAF5"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lastRenderedPageBreak/>
              <w:t>3.14</w:t>
            </w:r>
          </w:p>
        </w:tc>
        <w:tc>
          <w:tcPr>
            <w:tcW w:w="560" w:type="pct"/>
            <w:shd w:val="clear" w:color="auto" w:fill="auto"/>
            <w:tcMar>
              <w:top w:w="15" w:type="dxa"/>
              <w:left w:w="15" w:type="dxa"/>
              <w:bottom w:w="0" w:type="dxa"/>
              <w:right w:w="15" w:type="dxa"/>
            </w:tcMar>
            <w:vAlign w:val="center"/>
          </w:tcPr>
          <w:p w14:paraId="3C3A6470" w14:textId="195B34E1"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390" w:type="pct"/>
            <w:shd w:val="clear" w:color="auto" w:fill="auto"/>
            <w:tcMar>
              <w:top w:w="15" w:type="dxa"/>
              <w:left w:w="15" w:type="dxa"/>
              <w:bottom w:w="0" w:type="dxa"/>
              <w:right w:w="15" w:type="dxa"/>
            </w:tcMar>
            <w:vAlign w:val="center"/>
          </w:tcPr>
          <w:p w14:paraId="272BE2BF" w14:textId="6846E8FD"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3.40</w:t>
            </w:r>
          </w:p>
        </w:tc>
        <w:tc>
          <w:tcPr>
            <w:tcW w:w="375" w:type="pct"/>
            <w:shd w:val="clear" w:color="auto" w:fill="auto"/>
            <w:tcMar>
              <w:top w:w="15" w:type="dxa"/>
              <w:left w:w="15" w:type="dxa"/>
              <w:bottom w:w="0" w:type="dxa"/>
              <w:right w:w="15" w:type="dxa"/>
            </w:tcMar>
            <w:vAlign w:val="center"/>
          </w:tcPr>
          <w:p w14:paraId="59A68CDB" w14:textId="57F365BD"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657694BC" w14:textId="3108E082"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441" w:type="pct"/>
            <w:shd w:val="clear" w:color="auto" w:fill="auto"/>
            <w:tcMar>
              <w:top w:w="15" w:type="dxa"/>
              <w:left w:w="15" w:type="dxa"/>
              <w:bottom w:w="0" w:type="dxa"/>
              <w:right w:w="15" w:type="dxa"/>
            </w:tcMar>
            <w:vAlign w:val="center"/>
          </w:tcPr>
          <w:p w14:paraId="1134CEB6" w14:textId="6E908CAF"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2.75</w:t>
            </w:r>
          </w:p>
        </w:tc>
        <w:tc>
          <w:tcPr>
            <w:tcW w:w="423" w:type="pct"/>
            <w:shd w:val="clear" w:color="auto" w:fill="auto"/>
            <w:noWrap/>
            <w:tcMar>
              <w:top w:w="15" w:type="dxa"/>
              <w:left w:w="15" w:type="dxa"/>
              <w:bottom w:w="0" w:type="dxa"/>
              <w:right w:w="15" w:type="dxa"/>
            </w:tcMar>
            <w:vAlign w:val="center"/>
          </w:tcPr>
          <w:p w14:paraId="31EACA80" w14:textId="42C08763" w:rsidR="00E74FE1" w:rsidRPr="00EE1C1C" w:rsidRDefault="00E74FE1"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3.44</w:t>
            </w:r>
          </w:p>
        </w:tc>
      </w:tr>
      <w:tr w:rsidR="00E74FE1" w:rsidRPr="00EE1C1C" w14:paraId="3CE863F7" w14:textId="77777777" w:rsidTr="00043199">
        <w:trPr>
          <w:trHeight w:val="660"/>
        </w:trPr>
        <w:tc>
          <w:tcPr>
            <w:tcW w:w="1872" w:type="pct"/>
            <w:shd w:val="clear" w:color="auto" w:fill="auto"/>
            <w:tcMar>
              <w:top w:w="15" w:type="dxa"/>
              <w:left w:w="15" w:type="dxa"/>
              <w:bottom w:w="0" w:type="dxa"/>
              <w:right w:w="15" w:type="dxa"/>
            </w:tcMar>
            <w:vAlign w:val="center"/>
          </w:tcPr>
          <w:p w14:paraId="7228A2A6" w14:textId="77777777" w:rsidR="00E74FE1" w:rsidRPr="00EE1C1C" w:rsidRDefault="00E74FE1"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3.2.2. Thể hiện năng lực lãnh đạo và phát triển các nhóm công việc vào các hoạt động liên quan đến việc phát triển phẩm chất, năng lực học sinh, và phát triển năng lực nghề nghiệp.</w:t>
            </w:r>
          </w:p>
        </w:tc>
        <w:tc>
          <w:tcPr>
            <w:tcW w:w="560" w:type="pct"/>
            <w:shd w:val="clear" w:color="auto" w:fill="auto"/>
            <w:tcMar>
              <w:top w:w="15" w:type="dxa"/>
              <w:left w:w="15" w:type="dxa"/>
              <w:bottom w:w="0" w:type="dxa"/>
              <w:right w:w="15" w:type="dxa"/>
            </w:tcMar>
            <w:vAlign w:val="center"/>
          </w:tcPr>
          <w:p w14:paraId="1BF4BBC9" w14:textId="54FDEE89"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3.31</w:t>
            </w:r>
          </w:p>
        </w:tc>
        <w:tc>
          <w:tcPr>
            <w:tcW w:w="560" w:type="pct"/>
            <w:shd w:val="clear" w:color="auto" w:fill="auto"/>
            <w:tcMar>
              <w:top w:w="15" w:type="dxa"/>
              <w:left w:w="15" w:type="dxa"/>
              <w:bottom w:w="0" w:type="dxa"/>
              <w:right w:w="15" w:type="dxa"/>
            </w:tcMar>
            <w:vAlign w:val="center"/>
          </w:tcPr>
          <w:p w14:paraId="16D4BCB4" w14:textId="30A38EA3"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4.00</w:t>
            </w:r>
          </w:p>
        </w:tc>
        <w:tc>
          <w:tcPr>
            <w:tcW w:w="390" w:type="pct"/>
            <w:shd w:val="clear" w:color="auto" w:fill="auto"/>
            <w:tcMar>
              <w:top w:w="15" w:type="dxa"/>
              <w:left w:w="15" w:type="dxa"/>
              <w:bottom w:w="0" w:type="dxa"/>
              <w:right w:w="15" w:type="dxa"/>
            </w:tcMar>
            <w:vAlign w:val="center"/>
          </w:tcPr>
          <w:p w14:paraId="7A57FF15" w14:textId="62C02F9E"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3.80</w:t>
            </w:r>
          </w:p>
        </w:tc>
        <w:tc>
          <w:tcPr>
            <w:tcW w:w="375" w:type="pct"/>
            <w:shd w:val="clear" w:color="auto" w:fill="auto"/>
            <w:tcMar>
              <w:top w:w="15" w:type="dxa"/>
              <w:left w:w="15" w:type="dxa"/>
              <w:bottom w:w="0" w:type="dxa"/>
              <w:right w:w="15" w:type="dxa"/>
            </w:tcMar>
            <w:vAlign w:val="center"/>
          </w:tcPr>
          <w:p w14:paraId="1CE1C397" w14:textId="6327835C"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1C192E2E" w14:textId="2EB256FA"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3.67</w:t>
            </w:r>
          </w:p>
        </w:tc>
        <w:tc>
          <w:tcPr>
            <w:tcW w:w="441" w:type="pct"/>
            <w:shd w:val="clear" w:color="auto" w:fill="auto"/>
            <w:tcMar>
              <w:top w:w="15" w:type="dxa"/>
              <w:left w:w="15" w:type="dxa"/>
              <w:bottom w:w="0" w:type="dxa"/>
              <w:right w:w="15" w:type="dxa"/>
            </w:tcMar>
            <w:vAlign w:val="center"/>
          </w:tcPr>
          <w:p w14:paraId="0D0D68A4" w14:textId="6F021B65" w:rsidR="00E74FE1" w:rsidRPr="00EE1C1C" w:rsidRDefault="00E74FE1" w:rsidP="000033CD">
            <w:pPr>
              <w:spacing w:after="0" w:line="312" w:lineRule="auto"/>
              <w:jc w:val="center"/>
              <w:rPr>
                <w:rFonts w:eastAsia="Times New Roman"/>
                <w:sz w:val="26"/>
                <w:szCs w:val="26"/>
                <w:lang w:val="vi-VN" w:eastAsia="vi-VN"/>
              </w:rPr>
            </w:pPr>
            <w:r w:rsidRPr="00EE1C1C">
              <w:rPr>
                <w:sz w:val="26"/>
                <w:szCs w:val="26"/>
              </w:rPr>
              <w:t>2.50</w:t>
            </w:r>
          </w:p>
        </w:tc>
        <w:tc>
          <w:tcPr>
            <w:tcW w:w="423" w:type="pct"/>
            <w:shd w:val="clear" w:color="auto" w:fill="auto"/>
            <w:noWrap/>
            <w:tcMar>
              <w:top w:w="15" w:type="dxa"/>
              <w:left w:w="15" w:type="dxa"/>
              <w:bottom w:w="0" w:type="dxa"/>
              <w:right w:w="15" w:type="dxa"/>
            </w:tcMar>
            <w:vAlign w:val="center"/>
          </w:tcPr>
          <w:p w14:paraId="56740B75" w14:textId="7C23BA48" w:rsidR="00E74FE1" w:rsidRPr="00EE1C1C" w:rsidRDefault="00E74FE1"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3.44</w:t>
            </w:r>
          </w:p>
        </w:tc>
      </w:tr>
    </w:tbl>
    <w:p w14:paraId="062ADD90" w14:textId="298BC415" w:rsidR="00A162F3" w:rsidRPr="00EE1C1C" w:rsidRDefault="00A162F3" w:rsidP="000033CD">
      <w:pPr>
        <w:tabs>
          <w:tab w:val="left" w:pos="820"/>
        </w:tabs>
        <w:spacing w:after="0" w:line="312" w:lineRule="auto"/>
        <w:rPr>
          <w:rFonts w:eastAsia="Calibri"/>
          <w:sz w:val="26"/>
          <w:szCs w:val="26"/>
          <w:lang w:eastAsia="en-US"/>
        </w:rPr>
        <w:sectPr w:rsidR="00A162F3" w:rsidRPr="00EE1C1C" w:rsidSect="009308F8">
          <w:pgSz w:w="11900" w:h="16840" w:code="9"/>
          <w:pgMar w:top="1134" w:right="1134" w:bottom="1134" w:left="1701" w:header="734" w:footer="346" w:gutter="0"/>
          <w:cols w:space="708"/>
          <w:titlePg/>
          <w:docGrid w:linePitch="326"/>
        </w:sectPr>
      </w:pPr>
    </w:p>
    <w:p w14:paraId="68E547B5" w14:textId="35828434" w:rsidR="008B075F" w:rsidRPr="00EE1C1C" w:rsidRDefault="008B075F" w:rsidP="000033CD">
      <w:pPr>
        <w:spacing w:after="0" w:line="312" w:lineRule="auto"/>
        <w:rPr>
          <w:rFonts w:eastAsia="Calibri"/>
          <w:b/>
          <w:bCs/>
          <w:iCs/>
          <w:sz w:val="26"/>
          <w:szCs w:val="26"/>
          <w:lang w:eastAsia="en-US"/>
        </w:rPr>
      </w:pPr>
    </w:p>
    <w:p w14:paraId="6B167CC7" w14:textId="77777777" w:rsidR="008B075F" w:rsidRPr="00EE1C1C" w:rsidRDefault="008B075F" w:rsidP="000033CD">
      <w:pPr>
        <w:spacing w:after="0" w:line="312" w:lineRule="auto"/>
        <w:rPr>
          <w:rFonts w:eastAsia="Calibri"/>
          <w:b/>
          <w:bCs/>
          <w:iCs/>
          <w:sz w:val="26"/>
          <w:szCs w:val="26"/>
          <w:lang w:eastAsia="en-US"/>
        </w:rPr>
      </w:pPr>
    </w:p>
    <w:p w14:paraId="68B66858" w14:textId="77777777" w:rsidR="00A07789" w:rsidRPr="00EE1C1C" w:rsidRDefault="008B075F" w:rsidP="000033CD">
      <w:pPr>
        <w:keepNext/>
        <w:spacing w:after="0" w:line="312" w:lineRule="auto"/>
        <w:rPr>
          <w:sz w:val="26"/>
          <w:szCs w:val="26"/>
        </w:rPr>
      </w:pPr>
      <w:r w:rsidRPr="00EE1C1C">
        <w:rPr>
          <w:noProof/>
          <w:sz w:val="26"/>
          <w:szCs w:val="26"/>
        </w:rPr>
        <w:drawing>
          <wp:inline distT="0" distB="0" distL="0" distR="0" wp14:anchorId="4542223A" wp14:editId="372BFFC3">
            <wp:extent cx="5695950" cy="3358515"/>
            <wp:effectExtent l="0" t="0" r="0" b="13335"/>
            <wp:docPr id="7" name="Biểu đồ 7"/>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01CD25DF" w14:textId="0FDF3E06" w:rsidR="000F4DD6" w:rsidRPr="00EE1C1C" w:rsidRDefault="00A07789" w:rsidP="000033CD">
      <w:pPr>
        <w:pStyle w:val="Caption"/>
      </w:pPr>
      <w:bookmarkStart w:id="108" w:name="_Toc74434175"/>
      <w:r w:rsidRPr="00EE1C1C">
        <w:t xml:space="preserve">Hình </w:t>
      </w:r>
      <w:fldSimple w:instr=" SEQ Hình \* ARABIC ">
        <w:r w:rsidR="00FF2A32">
          <w:rPr>
            <w:noProof/>
          </w:rPr>
          <w:t>8</w:t>
        </w:r>
      </w:fldSimple>
      <w:r w:rsidRPr="00EE1C1C">
        <w:t>.</w:t>
      </w:r>
      <w:r w:rsidR="00AD6036" w:rsidRPr="00EE1C1C">
        <w:t xml:space="preserve"> Biểu đồ so sánh mức độ năng lực hiện đạt được và cần đạt được của sinh viên đối với nhóm CĐR về kỹ năng</w:t>
      </w:r>
      <w:r w:rsidR="00E53466" w:rsidRPr="00EE1C1C">
        <w:t xml:space="preserve"> làm việc nhóm và giao tiếp </w:t>
      </w:r>
      <w:r w:rsidR="00AD6036" w:rsidRPr="00EE1C1C">
        <w:t>theo giá trị trung bình của kết quả khảo sát trên 06 đối tượng</w:t>
      </w:r>
      <w:bookmarkEnd w:id="108"/>
    </w:p>
    <w:p w14:paraId="47AE05EA" w14:textId="2ADF62AA" w:rsidR="00B57462" w:rsidRPr="00EE1C1C" w:rsidRDefault="00B57462" w:rsidP="000033CD">
      <w:pPr>
        <w:spacing w:after="0" w:line="312" w:lineRule="auto"/>
        <w:rPr>
          <w:b/>
          <w:bCs/>
          <w:sz w:val="26"/>
          <w:szCs w:val="26"/>
          <w:u w:val="single"/>
          <w:lang w:eastAsia="en-US"/>
        </w:rPr>
      </w:pPr>
      <w:r w:rsidRPr="00EE1C1C">
        <w:rPr>
          <w:b/>
          <w:bCs/>
          <w:sz w:val="26"/>
          <w:szCs w:val="26"/>
          <w:u w:val="single"/>
          <w:lang w:eastAsia="en-US"/>
        </w:rPr>
        <w:t>Nhận xét:</w:t>
      </w:r>
    </w:p>
    <w:p w14:paraId="433FE065" w14:textId="67FEFAC8" w:rsidR="00A5607D" w:rsidRPr="00EE1C1C" w:rsidRDefault="00A5607D" w:rsidP="000033CD">
      <w:pPr>
        <w:pStyle w:val="ListParagraph"/>
        <w:numPr>
          <w:ilvl w:val="0"/>
          <w:numId w:val="28"/>
        </w:numPr>
      </w:pPr>
      <w:r w:rsidRPr="00EE1C1C">
        <w:t xml:space="preserve">Mức năng lực cần đạt của sinh viên sau khi tốt nghiệp ở nhóm CĐR về kỹ năng làm việc nhóm và giao tiếp nằm từ mức độ </w:t>
      </w:r>
      <w:r w:rsidRPr="00EE1C1C">
        <w:rPr>
          <w:i/>
          <w:iCs w:val="0"/>
        </w:rPr>
        <w:t>(c) Có kỹ năng thực hành, thực hiện</w:t>
      </w:r>
      <w:r w:rsidRPr="00EE1C1C">
        <w:t xml:space="preserve"> cho đến mức </w:t>
      </w:r>
      <w:r w:rsidRPr="00EE1C1C">
        <w:rPr>
          <w:i/>
          <w:iCs w:val="0"/>
        </w:rPr>
        <w:t>(d) Có thể lãnh đạo hoặc đổi mới</w:t>
      </w:r>
      <w:r w:rsidRPr="00EE1C1C">
        <w:t xml:space="preserve">. </w:t>
      </w:r>
    </w:p>
    <w:p w14:paraId="56D8EDE5" w14:textId="3A86D597" w:rsidR="00B57462" w:rsidRPr="00EE1C1C" w:rsidRDefault="009B6572" w:rsidP="000033CD">
      <w:pPr>
        <w:pStyle w:val="ListParagraph"/>
        <w:numPr>
          <w:ilvl w:val="0"/>
          <w:numId w:val="28"/>
        </w:numPr>
      </w:pPr>
      <w:r w:rsidRPr="00EE1C1C">
        <w:t>Mức chênh lệch về năng lực hiện đạt được và cần đạt được của các CĐ</w:t>
      </w:r>
      <w:r w:rsidR="00A5607D" w:rsidRPr="00EE1C1C">
        <w:t>R</w:t>
      </w:r>
      <w:r w:rsidRPr="00EE1C1C">
        <w:t xml:space="preserve"> </w:t>
      </w:r>
      <w:r w:rsidR="00A5607D" w:rsidRPr="00EE1C1C">
        <w:t>trong nhóm này</w:t>
      </w:r>
      <w:r w:rsidRPr="00EE1C1C">
        <w:t xml:space="preserve"> không có sự chênh lệch </w:t>
      </w:r>
      <w:r w:rsidR="00A5607D" w:rsidRPr="00EE1C1C">
        <w:t>lớn, trong đó CĐR 3.2.2 có mức chênh lệch đáng kể nhất</w:t>
      </w:r>
      <w:r w:rsidR="001A22E1" w:rsidRPr="00EE1C1C">
        <w:t xml:space="preserve">- </w:t>
      </w:r>
      <w:r w:rsidR="001A22E1" w:rsidRPr="00EE1C1C">
        <w:rPr>
          <w:b/>
          <w:bCs/>
        </w:rPr>
        <w:t>2.89</w:t>
      </w:r>
      <w:r w:rsidR="001A22E1" w:rsidRPr="00EE1C1C">
        <w:t xml:space="preserve"> và</w:t>
      </w:r>
      <w:r w:rsidR="001A22E1" w:rsidRPr="00EE1C1C">
        <w:rPr>
          <w:b/>
          <w:bCs/>
        </w:rPr>
        <w:t xml:space="preserve"> 3.44</w:t>
      </w:r>
      <w:r w:rsidR="001A22E1" w:rsidRPr="00EE1C1C">
        <w:t xml:space="preserve"> </w:t>
      </w:r>
      <w:r w:rsidRPr="00EE1C1C">
        <w:rPr>
          <w:i/>
          <w:iCs w:val="0"/>
        </w:rPr>
        <w:t>(Hình 8)</w:t>
      </w:r>
      <w:r w:rsidRPr="00EE1C1C">
        <w:t xml:space="preserve">. </w:t>
      </w:r>
    </w:p>
    <w:p w14:paraId="4C05481A" w14:textId="77777777" w:rsidR="004E5FA0" w:rsidRPr="00EE1C1C" w:rsidRDefault="004E5FA0" w:rsidP="000033CD">
      <w:pPr>
        <w:spacing w:after="0" w:line="312" w:lineRule="auto"/>
        <w:rPr>
          <w:noProof/>
          <w:sz w:val="26"/>
          <w:szCs w:val="26"/>
        </w:rPr>
      </w:pPr>
    </w:p>
    <w:p w14:paraId="3C41BCC4" w14:textId="5B40A8C7" w:rsidR="004E5FA0" w:rsidRPr="00EE1C1C" w:rsidRDefault="004E5FA0" w:rsidP="000033CD">
      <w:pPr>
        <w:tabs>
          <w:tab w:val="left" w:pos="3466"/>
        </w:tabs>
        <w:spacing w:after="0" w:line="312" w:lineRule="auto"/>
        <w:rPr>
          <w:noProof/>
          <w:sz w:val="26"/>
          <w:szCs w:val="26"/>
        </w:rPr>
      </w:pPr>
      <w:r w:rsidRPr="00EE1C1C">
        <w:rPr>
          <w:noProof/>
          <w:sz w:val="26"/>
          <w:szCs w:val="26"/>
        </w:rPr>
        <w:tab/>
      </w:r>
    </w:p>
    <w:p w14:paraId="500993E0" w14:textId="40F3924F" w:rsidR="004E5FA0" w:rsidRPr="00EE1C1C" w:rsidRDefault="004E5FA0" w:rsidP="000033CD">
      <w:pPr>
        <w:tabs>
          <w:tab w:val="left" w:pos="3466"/>
        </w:tabs>
        <w:spacing w:after="0" w:line="312" w:lineRule="auto"/>
        <w:rPr>
          <w:sz w:val="26"/>
          <w:szCs w:val="26"/>
          <w:lang w:eastAsia="en-US"/>
        </w:rPr>
        <w:sectPr w:rsidR="004E5FA0" w:rsidRPr="00EE1C1C" w:rsidSect="009308F8">
          <w:pgSz w:w="11900" w:h="16840" w:code="9"/>
          <w:pgMar w:top="1134" w:right="1134" w:bottom="1134" w:left="1701" w:header="734" w:footer="346" w:gutter="0"/>
          <w:cols w:space="708"/>
          <w:titlePg/>
          <w:docGrid w:linePitch="326"/>
        </w:sectPr>
      </w:pPr>
      <w:r w:rsidRPr="00EE1C1C">
        <w:rPr>
          <w:sz w:val="26"/>
          <w:szCs w:val="26"/>
          <w:lang w:eastAsia="en-US"/>
        </w:rPr>
        <w:tab/>
      </w:r>
    </w:p>
    <w:p w14:paraId="7312A3FF" w14:textId="3039F599" w:rsidR="00A851A4" w:rsidRPr="00EE1C1C" w:rsidRDefault="00A851A4" w:rsidP="000033CD">
      <w:pPr>
        <w:pStyle w:val="Heading3"/>
        <w:numPr>
          <w:ilvl w:val="0"/>
          <w:numId w:val="0"/>
        </w:numPr>
        <w:rPr>
          <w:lang w:eastAsia="en-US"/>
        </w:rPr>
      </w:pPr>
      <w:bookmarkStart w:id="109" w:name="_Toc74421183"/>
      <w:r w:rsidRPr="00EE1C1C">
        <w:rPr>
          <w:lang w:eastAsia="en-US"/>
        </w:rPr>
        <w:lastRenderedPageBreak/>
        <w:t xml:space="preserve">2.2.5. </w:t>
      </w:r>
      <w:r w:rsidR="00A142B7" w:rsidRPr="00EE1C1C">
        <w:rPr>
          <w:lang w:eastAsia="en-US"/>
        </w:rPr>
        <w:t xml:space="preserve">Nhóm </w:t>
      </w:r>
      <w:r w:rsidRPr="00EE1C1C">
        <w:rPr>
          <w:lang w:eastAsia="en-US"/>
        </w:rPr>
        <w:t xml:space="preserve">Chuẩn đầu ra về </w:t>
      </w:r>
      <w:r w:rsidR="00B03DAC" w:rsidRPr="00EE1C1C">
        <w:rPr>
          <w:lang w:eastAsia="en-US"/>
        </w:rPr>
        <w:t>năng lực thực hành nghề nghiệp</w:t>
      </w:r>
      <w:bookmarkEnd w:id="109"/>
    </w:p>
    <w:p w14:paraId="3668072B" w14:textId="3957E875" w:rsidR="00323818" w:rsidRPr="00EE1C1C" w:rsidRDefault="00323818" w:rsidP="000033CD">
      <w:pPr>
        <w:pStyle w:val="Heading4"/>
        <w:rPr>
          <w:lang w:eastAsia="en-US"/>
        </w:rPr>
      </w:pPr>
      <w:r w:rsidRPr="00EE1C1C">
        <w:rPr>
          <w:lang w:eastAsia="en-US"/>
        </w:rPr>
        <w:t>2.2.5.1. Mức độ cần thiết của Nhóm CĐR về năng lực thực hành nghề nghiệp</w:t>
      </w:r>
    </w:p>
    <w:p w14:paraId="5D825098" w14:textId="7D6BEF64" w:rsidR="004E6B9A" w:rsidRPr="00EE1C1C" w:rsidRDefault="004E6B9A" w:rsidP="000033CD">
      <w:pPr>
        <w:pStyle w:val="Caption"/>
      </w:pPr>
      <w:bookmarkStart w:id="110" w:name="_Toc74434161"/>
      <w:r w:rsidRPr="00EE1C1C">
        <w:t xml:space="preserve">Bảng </w:t>
      </w:r>
      <w:fldSimple w:instr=" SEQ Bảng \* ARABIC ">
        <w:r w:rsidR="00FF2A32">
          <w:rPr>
            <w:noProof/>
          </w:rPr>
          <w:t>18</w:t>
        </w:r>
      </w:fldSimple>
      <w:r w:rsidR="00C9437D" w:rsidRPr="00EE1C1C">
        <w:t xml:space="preserve">. </w:t>
      </w:r>
      <w:r w:rsidR="00873226" w:rsidRPr="00EE1C1C">
        <w:t>Kết quả khảo sát về mức độ cần thiết của nhóm CĐR về năng lực thực hành nghề nghiệp</w:t>
      </w:r>
      <w:bookmarkEnd w:id="110"/>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294"/>
        <w:gridCol w:w="921"/>
        <w:gridCol w:w="921"/>
        <w:gridCol w:w="611"/>
        <w:gridCol w:w="825"/>
        <w:gridCol w:w="593"/>
        <w:gridCol w:w="704"/>
        <w:gridCol w:w="1186"/>
      </w:tblGrid>
      <w:tr w:rsidR="004E6B9A" w:rsidRPr="00EE1C1C" w14:paraId="30CD7C7F" w14:textId="77777777" w:rsidTr="00F465E7">
        <w:trPr>
          <w:divId w:val="453981878"/>
          <w:trHeight w:val="567"/>
          <w:tblHeader/>
        </w:trPr>
        <w:tc>
          <w:tcPr>
            <w:tcW w:w="1871" w:type="pct"/>
            <w:vMerge w:val="restart"/>
            <w:shd w:val="clear" w:color="auto" w:fill="FBE4D5" w:themeFill="accent2" w:themeFillTint="33"/>
            <w:tcMar>
              <w:top w:w="15" w:type="dxa"/>
              <w:left w:w="15" w:type="dxa"/>
              <w:bottom w:w="0" w:type="dxa"/>
              <w:right w:w="15" w:type="dxa"/>
            </w:tcMar>
            <w:vAlign w:val="center"/>
            <w:hideMark/>
          </w:tcPr>
          <w:p w14:paraId="13E25465" w14:textId="77777777" w:rsidR="004E6B9A" w:rsidRPr="00EE1C1C" w:rsidRDefault="004E6B9A" w:rsidP="000033CD">
            <w:pPr>
              <w:spacing w:after="0" w:line="312" w:lineRule="auto"/>
              <w:jc w:val="left"/>
              <w:rPr>
                <w:rFonts w:eastAsia="Times New Roman"/>
                <w:b/>
                <w:bCs/>
                <w:color w:val="000000"/>
                <w:sz w:val="26"/>
                <w:szCs w:val="26"/>
                <w:lang w:val="vi-VN" w:eastAsia="vi-VN"/>
              </w:rPr>
            </w:pPr>
            <w:r w:rsidRPr="00EE1C1C">
              <w:rPr>
                <w:rFonts w:eastAsia="Times New Roman"/>
                <w:b/>
                <w:bCs/>
                <w:color w:val="000000"/>
                <w:sz w:val="26"/>
                <w:szCs w:val="26"/>
                <w:lang w:val="vi-VN" w:eastAsia="vi-VN"/>
              </w:rPr>
              <w:t> </w:t>
            </w:r>
          </w:p>
          <w:p w14:paraId="42B2E5D6" w14:textId="5756C597" w:rsidR="004E6B9A" w:rsidRPr="00EE1C1C" w:rsidRDefault="00AC260C" w:rsidP="000033CD">
            <w:pPr>
              <w:spacing w:after="0" w:line="312" w:lineRule="auto"/>
              <w:rPr>
                <w:rFonts w:eastAsia="Times New Roman"/>
                <w:b/>
                <w:bCs/>
                <w:color w:val="000000"/>
                <w:sz w:val="26"/>
                <w:szCs w:val="26"/>
                <w:lang w:val="vi-VN" w:eastAsia="vi-VN"/>
              </w:rPr>
            </w:pPr>
            <w:r w:rsidRPr="00EE1C1C">
              <w:rPr>
                <w:rFonts w:eastAsia="Times New Roman"/>
                <w:b/>
                <w:bCs/>
                <w:sz w:val="26"/>
                <w:szCs w:val="26"/>
                <w:lang w:eastAsia="vi-VN"/>
              </w:rPr>
              <w:t xml:space="preserve">CĐR </w:t>
            </w:r>
            <w:r w:rsidRPr="00EE1C1C">
              <w:rPr>
                <w:rFonts w:eastAsia="Times New Roman"/>
                <w:b/>
                <w:bCs/>
                <w:sz w:val="26"/>
                <w:szCs w:val="26"/>
                <w:lang w:val="vi-VN" w:eastAsia="vi-VN"/>
              </w:rPr>
              <w:t>NHÓM 4. NĂNG LỰC THỰC HÀNH NGHỀ NGHIỆP</w:t>
            </w:r>
          </w:p>
        </w:tc>
        <w:tc>
          <w:tcPr>
            <w:tcW w:w="3129" w:type="pct"/>
            <w:gridSpan w:val="7"/>
            <w:shd w:val="clear" w:color="auto" w:fill="FBE4D5" w:themeFill="accent2" w:themeFillTint="33"/>
            <w:tcMar>
              <w:top w:w="15" w:type="dxa"/>
              <w:left w:w="15" w:type="dxa"/>
              <w:bottom w:w="0" w:type="dxa"/>
              <w:right w:w="15" w:type="dxa"/>
            </w:tcMar>
            <w:vAlign w:val="center"/>
            <w:hideMark/>
          </w:tcPr>
          <w:p w14:paraId="73C03C12" w14:textId="77777777" w:rsidR="004E6B9A" w:rsidRPr="00EE1C1C" w:rsidRDefault="004E6B9A"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MỨC ĐỘ CẦN THIẾT</w:t>
            </w:r>
          </w:p>
        </w:tc>
      </w:tr>
      <w:tr w:rsidR="004E6B9A" w:rsidRPr="00EE1C1C" w14:paraId="0EE1FF10" w14:textId="77777777" w:rsidTr="00F465E7">
        <w:trPr>
          <w:divId w:val="453981878"/>
          <w:trHeight w:val="567"/>
          <w:tblHeader/>
        </w:trPr>
        <w:tc>
          <w:tcPr>
            <w:tcW w:w="1871" w:type="pct"/>
            <w:vMerge/>
            <w:shd w:val="clear" w:color="auto" w:fill="FBE4D5" w:themeFill="accent2" w:themeFillTint="33"/>
            <w:tcMar>
              <w:top w:w="15" w:type="dxa"/>
              <w:left w:w="15" w:type="dxa"/>
              <w:bottom w:w="0" w:type="dxa"/>
              <w:right w:w="15" w:type="dxa"/>
            </w:tcMar>
            <w:vAlign w:val="center"/>
            <w:hideMark/>
          </w:tcPr>
          <w:p w14:paraId="562DD4A6" w14:textId="5FD1EF9D" w:rsidR="004E6B9A" w:rsidRPr="00EE1C1C" w:rsidRDefault="004E6B9A" w:rsidP="000033CD">
            <w:pPr>
              <w:spacing w:after="0" w:line="312" w:lineRule="auto"/>
              <w:jc w:val="left"/>
              <w:rPr>
                <w:rFonts w:eastAsia="Times New Roman"/>
                <w:b/>
                <w:bCs/>
                <w:sz w:val="26"/>
                <w:szCs w:val="26"/>
                <w:lang w:val="vi-VN" w:eastAsia="vi-VN"/>
              </w:rPr>
            </w:pPr>
          </w:p>
        </w:tc>
        <w:tc>
          <w:tcPr>
            <w:tcW w:w="560" w:type="pct"/>
            <w:shd w:val="clear" w:color="auto" w:fill="FBE4D5" w:themeFill="accent2" w:themeFillTint="33"/>
            <w:tcMar>
              <w:top w:w="15" w:type="dxa"/>
              <w:left w:w="15" w:type="dxa"/>
              <w:bottom w:w="0" w:type="dxa"/>
              <w:right w:w="15" w:type="dxa"/>
            </w:tcMar>
            <w:vAlign w:val="center"/>
            <w:hideMark/>
          </w:tcPr>
          <w:p w14:paraId="3F24291E" w14:textId="37D82C5F" w:rsidR="004E6B9A" w:rsidRPr="00EE1C1C" w:rsidRDefault="004E6B9A"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Lãnh đạo Sở GDĐT/</w:t>
            </w:r>
            <w:r w:rsidR="00251A40" w:rsidRPr="00EE1C1C">
              <w:rPr>
                <w:rFonts w:eastAsia="Times New Roman"/>
                <w:b/>
                <w:bCs/>
                <w:sz w:val="26"/>
                <w:szCs w:val="26"/>
                <w:lang w:eastAsia="vi-VN"/>
              </w:rPr>
              <w:t xml:space="preserve"> </w:t>
            </w:r>
            <w:r w:rsidRPr="00EE1C1C">
              <w:rPr>
                <w:rFonts w:eastAsia="Times New Roman"/>
                <w:b/>
                <w:bCs/>
                <w:sz w:val="26"/>
                <w:szCs w:val="26"/>
                <w:lang w:val="vi-VN" w:eastAsia="vi-VN"/>
              </w:rPr>
              <w:t>Phòng GDĐT, BGH trường phổ thông</w:t>
            </w:r>
          </w:p>
        </w:tc>
        <w:tc>
          <w:tcPr>
            <w:tcW w:w="560" w:type="pct"/>
            <w:shd w:val="clear" w:color="auto" w:fill="FBE4D5" w:themeFill="accent2" w:themeFillTint="33"/>
            <w:tcMar>
              <w:top w:w="15" w:type="dxa"/>
              <w:left w:w="15" w:type="dxa"/>
              <w:bottom w:w="0" w:type="dxa"/>
              <w:right w:w="15" w:type="dxa"/>
            </w:tcMar>
            <w:vAlign w:val="center"/>
            <w:hideMark/>
          </w:tcPr>
          <w:p w14:paraId="694A4CF2" w14:textId="7B2B08C2" w:rsidR="004E6B9A" w:rsidRPr="00EE1C1C" w:rsidRDefault="004E6B9A"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Chuyên viên Sở GDĐT/</w:t>
            </w:r>
            <w:r w:rsidR="00251A40" w:rsidRPr="00EE1C1C">
              <w:rPr>
                <w:rFonts w:eastAsia="Times New Roman"/>
                <w:b/>
                <w:bCs/>
                <w:sz w:val="26"/>
                <w:szCs w:val="26"/>
                <w:lang w:eastAsia="vi-VN"/>
              </w:rPr>
              <w:t xml:space="preserve"> </w:t>
            </w:r>
            <w:r w:rsidRPr="00EE1C1C">
              <w:rPr>
                <w:rFonts w:eastAsia="Times New Roman"/>
                <w:b/>
                <w:bCs/>
                <w:sz w:val="26"/>
                <w:szCs w:val="26"/>
                <w:lang w:val="vi-VN" w:eastAsia="vi-VN"/>
              </w:rPr>
              <w:t>Phòng GDĐT, Tổ trưởng chuyên môn</w:t>
            </w:r>
          </w:p>
        </w:tc>
        <w:tc>
          <w:tcPr>
            <w:tcW w:w="389" w:type="pct"/>
            <w:shd w:val="clear" w:color="auto" w:fill="FBE4D5" w:themeFill="accent2" w:themeFillTint="33"/>
            <w:tcMar>
              <w:top w:w="15" w:type="dxa"/>
              <w:left w:w="15" w:type="dxa"/>
              <w:bottom w:w="0" w:type="dxa"/>
              <w:right w:w="15" w:type="dxa"/>
            </w:tcMar>
            <w:vAlign w:val="center"/>
            <w:hideMark/>
          </w:tcPr>
          <w:p w14:paraId="6276D314" w14:textId="77777777" w:rsidR="004E6B9A" w:rsidRPr="00EE1C1C" w:rsidRDefault="004E6B9A"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374" w:type="pct"/>
            <w:shd w:val="clear" w:color="auto" w:fill="FBE4D5" w:themeFill="accent2" w:themeFillTint="33"/>
            <w:tcMar>
              <w:top w:w="15" w:type="dxa"/>
              <w:left w:w="15" w:type="dxa"/>
              <w:bottom w:w="0" w:type="dxa"/>
              <w:right w:w="15" w:type="dxa"/>
            </w:tcMar>
            <w:vAlign w:val="center"/>
            <w:hideMark/>
          </w:tcPr>
          <w:p w14:paraId="038C8714" w14:textId="77777777" w:rsidR="004E6B9A" w:rsidRPr="00EE1C1C" w:rsidRDefault="004E6B9A"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79" w:type="pct"/>
            <w:shd w:val="clear" w:color="auto" w:fill="FBE4D5" w:themeFill="accent2" w:themeFillTint="33"/>
            <w:tcMar>
              <w:top w:w="15" w:type="dxa"/>
              <w:left w:w="15" w:type="dxa"/>
              <w:bottom w:w="0" w:type="dxa"/>
              <w:right w:w="15" w:type="dxa"/>
            </w:tcMar>
            <w:vAlign w:val="center"/>
            <w:hideMark/>
          </w:tcPr>
          <w:p w14:paraId="4126B174" w14:textId="77777777" w:rsidR="004E6B9A" w:rsidRPr="00EE1C1C" w:rsidRDefault="004E6B9A"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440" w:type="pct"/>
            <w:shd w:val="clear" w:color="auto" w:fill="FBE4D5" w:themeFill="accent2" w:themeFillTint="33"/>
            <w:tcMar>
              <w:top w:w="15" w:type="dxa"/>
              <w:left w:w="15" w:type="dxa"/>
              <w:bottom w:w="0" w:type="dxa"/>
              <w:right w:w="15" w:type="dxa"/>
            </w:tcMar>
            <w:vAlign w:val="center"/>
            <w:hideMark/>
          </w:tcPr>
          <w:p w14:paraId="047288E9" w14:textId="77777777" w:rsidR="004E6B9A" w:rsidRPr="00EE1C1C" w:rsidRDefault="004E6B9A"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427" w:type="pct"/>
            <w:shd w:val="clear" w:color="auto" w:fill="FBE4D5" w:themeFill="accent2" w:themeFillTint="33"/>
            <w:noWrap/>
            <w:tcMar>
              <w:top w:w="15" w:type="dxa"/>
              <w:left w:w="15" w:type="dxa"/>
              <w:bottom w:w="0" w:type="dxa"/>
              <w:right w:w="15" w:type="dxa"/>
            </w:tcMar>
            <w:vAlign w:val="center"/>
            <w:hideMark/>
          </w:tcPr>
          <w:p w14:paraId="38FAF6FC" w14:textId="77777777" w:rsidR="004E6B9A" w:rsidRPr="00EE1C1C" w:rsidRDefault="004E6B9A"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4E6B9A" w:rsidRPr="00EE1C1C" w14:paraId="0E806CF1" w14:textId="77777777" w:rsidTr="001F616A">
        <w:trPr>
          <w:divId w:val="453981878"/>
          <w:trHeight w:val="567"/>
        </w:trPr>
        <w:tc>
          <w:tcPr>
            <w:tcW w:w="5000" w:type="pct"/>
            <w:gridSpan w:val="8"/>
            <w:shd w:val="clear" w:color="auto" w:fill="auto"/>
            <w:tcMar>
              <w:top w:w="15" w:type="dxa"/>
              <w:left w:w="15" w:type="dxa"/>
              <w:bottom w:w="0" w:type="dxa"/>
              <w:right w:w="15" w:type="dxa"/>
            </w:tcMar>
            <w:vAlign w:val="center"/>
          </w:tcPr>
          <w:p w14:paraId="3565692B" w14:textId="7704D3AE" w:rsidR="004E6B9A" w:rsidRPr="00EE1C1C" w:rsidRDefault="00251A40"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4.1</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Nhận thức được mối liên hệ giữa bối cảnh xã hội và bên ngoài đối với cấp giáo dục tiểu học</w:t>
            </w:r>
          </w:p>
        </w:tc>
      </w:tr>
      <w:tr w:rsidR="004E6B9A" w:rsidRPr="00EE1C1C" w14:paraId="7FEF7919"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0F02B04E"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4.1.1. Xác định được vai trò và trách nhiệm của người làm công tác giáo dục học sinh tiểu học;</w:t>
            </w:r>
          </w:p>
        </w:tc>
        <w:tc>
          <w:tcPr>
            <w:tcW w:w="560" w:type="pct"/>
            <w:shd w:val="clear" w:color="auto" w:fill="auto"/>
            <w:tcMar>
              <w:top w:w="15" w:type="dxa"/>
              <w:left w:w="15" w:type="dxa"/>
              <w:bottom w:w="0" w:type="dxa"/>
              <w:right w:w="15" w:type="dxa"/>
            </w:tcMar>
            <w:vAlign w:val="center"/>
            <w:hideMark/>
          </w:tcPr>
          <w:p w14:paraId="2530D67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4.31</w:t>
            </w:r>
          </w:p>
        </w:tc>
        <w:tc>
          <w:tcPr>
            <w:tcW w:w="560" w:type="pct"/>
            <w:shd w:val="clear" w:color="auto" w:fill="auto"/>
            <w:tcMar>
              <w:top w:w="15" w:type="dxa"/>
              <w:left w:w="15" w:type="dxa"/>
              <w:bottom w:w="0" w:type="dxa"/>
              <w:right w:w="15" w:type="dxa"/>
            </w:tcMar>
            <w:vAlign w:val="center"/>
            <w:hideMark/>
          </w:tcPr>
          <w:p w14:paraId="5DA098A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750E11F1"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4.72</w:t>
            </w:r>
          </w:p>
        </w:tc>
        <w:tc>
          <w:tcPr>
            <w:tcW w:w="374" w:type="pct"/>
            <w:shd w:val="clear" w:color="auto" w:fill="auto"/>
            <w:tcMar>
              <w:top w:w="15" w:type="dxa"/>
              <w:left w:w="15" w:type="dxa"/>
              <w:bottom w:w="0" w:type="dxa"/>
              <w:right w:w="15" w:type="dxa"/>
            </w:tcMar>
            <w:vAlign w:val="center"/>
            <w:hideMark/>
          </w:tcPr>
          <w:p w14:paraId="37D33660"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379" w:type="pct"/>
            <w:shd w:val="clear" w:color="auto" w:fill="auto"/>
            <w:tcMar>
              <w:top w:w="15" w:type="dxa"/>
              <w:left w:w="15" w:type="dxa"/>
              <w:bottom w:w="0" w:type="dxa"/>
              <w:right w:w="15" w:type="dxa"/>
            </w:tcMar>
            <w:vAlign w:val="center"/>
            <w:hideMark/>
          </w:tcPr>
          <w:p w14:paraId="3CD9C30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440" w:type="pct"/>
            <w:shd w:val="clear" w:color="auto" w:fill="auto"/>
            <w:tcMar>
              <w:top w:w="15" w:type="dxa"/>
              <w:left w:w="15" w:type="dxa"/>
              <w:bottom w:w="0" w:type="dxa"/>
              <w:right w:w="15" w:type="dxa"/>
            </w:tcMar>
            <w:vAlign w:val="center"/>
            <w:hideMark/>
          </w:tcPr>
          <w:p w14:paraId="091C190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7" w:type="pct"/>
            <w:shd w:val="clear" w:color="auto" w:fill="auto"/>
            <w:noWrap/>
            <w:tcMar>
              <w:top w:w="15" w:type="dxa"/>
              <w:left w:w="15" w:type="dxa"/>
              <w:bottom w:w="0" w:type="dxa"/>
              <w:right w:w="15" w:type="dxa"/>
            </w:tcMar>
            <w:vAlign w:val="center"/>
            <w:hideMark/>
          </w:tcPr>
          <w:p w14:paraId="15F8AC1C"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4.54</w:t>
            </w:r>
          </w:p>
        </w:tc>
      </w:tr>
      <w:tr w:rsidR="004E6B9A" w:rsidRPr="00EE1C1C" w14:paraId="306122F4"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2105A680"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4.1.2. Phân tích được tác động của giáo dục tiểu học đến xã hội</w:t>
            </w:r>
          </w:p>
        </w:tc>
        <w:tc>
          <w:tcPr>
            <w:tcW w:w="560" w:type="pct"/>
            <w:shd w:val="clear" w:color="auto" w:fill="auto"/>
            <w:tcMar>
              <w:top w:w="15" w:type="dxa"/>
              <w:left w:w="15" w:type="dxa"/>
              <w:bottom w:w="0" w:type="dxa"/>
              <w:right w:w="15" w:type="dxa"/>
            </w:tcMar>
            <w:vAlign w:val="center"/>
            <w:hideMark/>
          </w:tcPr>
          <w:p w14:paraId="2646C32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4.29</w:t>
            </w:r>
          </w:p>
        </w:tc>
        <w:tc>
          <w:tcPr>
            <w:tcW w:w="560" w:type="pct"/>
            <w:shd w:val="clear" w:color="auto" w:fill="auto"/>
            <w:tcMar>
              <w:top w:w="15" w:type="dxa"/>
              <w:left w:w="15" w:type="dxa"/>
              <w:bottom w:w="0" w:type="dxa"/>
              <w:right w:w="15" w:type="dxa"/>
            </w:tcMar>
            <w:vAlign w:val="center"/>
            <w:hideMark/>
          </w:tcPr>
          <w:p w14:paraId="03BA8DC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26DD215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4.53</w:t>
            </w:r>
          </w:p>
        </w:tc>
        <w:tc>
          <w:tcPr>
            <w:tcW w:w="374" w:type="pct"/>
            <w:shd w:val="clear" w:color="auto" w:fill="auto"/>
            <w:tcMar>
              <w:top w:w="15" w:type="dxa"/>
              <w:left w:w="15" w:type="dxa"/>
              <w:bottom w:w="0" w:type="dxa"/>
              <w:right w:w="15" w:type="dxa"/>
            </w:tcMar>
            <w:vAlign w:val="center"/>
            <w:hideMark/>
          </w:tcPr>
          <w:p w14:paraId="0C550CF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4.34</w:t>
            </w:r>
          </w:p>
        </w:tc>
        <w:tc>
          <w:tcPr>
            <w:tcW w:w="379" w:type="pct"/>
            <w:shd w:val="clear" w:color="auto" w:fill="auto"/>
            <w:tcMar>
              <w:top w:w="15" w:type="dxa"/>
              <w:left w:w="15" w:type="dxa"/>
              <w:bottom w:w="0" w:type="dxa"/>
              <w:right w:w="15" w:type="dxa"/>
            </w:tcMar>
            <w:vAlign w:val="center"/>
            <w:hideMark/>
          </w:tcPr>
          <w:p w14:paraId="35DEBA44"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3C9CA370"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4.54</w:t>
            </w:r>
          </w:p>
        </w:tc>
        <w:tc>
          <w:tcPr>
            <w:tcW w:w="427" w:type="pct"/>
            <w:shd w:val="clear" w:color="auto" w:fill="auto"/>
            <w:noWrap/>
            <w:tcMar>
              <w:top w:w="15" w:type="dxa"/>
              <w:left w:w="15" w:type="dxa"/>
              <w:bottom w:w="0" w:type="dxa"/>
              <w:right w:w="15" w:type="dxa"/>
            </w:tcMar>
            <w:vAlign w:val="center"/>
            <w:hideMark/>
          </w:tcPr>
          <w:p w14:paraId="6036C645"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4.42</w:t>
            </w:r>
          </w:p>
        </w:tc>
      </w:tr>
      <w:tr w:rsidR="004E6B9A" w:rsidRPr="00EE1C1C" w14:paraId="5B63F653"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1986B4F9"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4.1.3. Xác định được những quy định của xã hội đối với giáo dục tiểu học</w:t>
            </w:r>
          </w:p>
        </w:tc>
        <w:tc>
          <w:tcPr>
            <w:tcW w:w="560" w:type="pct"/>
            <w:shd w:val="clear" w:color="auto" w:fill="auto"/>
            <w:tcMar>
              <w:top w:w="15" w:type="dxa"/>
              <w:left w:w="15" w:type="dxa"/>
              <w:bottom w:w="0" w:type="dxa"/>
              <w:right w:w="15" w:type="dxa"/>
            </w:tcMar>
            <w:vAlign w:val="center"/>
            <w:hideMark/>
          </w:tcPr>
          <w:p w14:paraId="3389011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4.31</w:t>
            </w:r>
          </w:p>
        </w:tc>
        <w:tc>
          <w:tcPr>
            <w:tcW w:w="560" w:type="pct"/>
            <w:shd w:val="clear" w:color="auto" w:fill="auto"/>
            <w:tcMar>
              <w:top w:w="15" w:type="dxa"/>
              <w:left w:w="15" w:type="dxa"/>
              <w:bottom w:w="0" w:type="dxa"/>
              <w:right w:w="15" w:type="dxa"/>
            </w:tcMar>
            <w:vAlign w:val="center"/>
            <w:hideMark/>
          </w:tcPr>
          <w:p w14:paraId="29FB500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293A0EB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4.53</w:t>
            </w:r>
          </w:p>
        </w:tc>
        <w:tc>
          <w:tcPr>
            <w:tcW w:w="374" w:type="pct"/>
            <w:shd w:val="clear" w:color="auto" w:fill="auto"/>
            <w:tcMar>
              <w:top w:w="15" w:type="dxa"/>
              <w:left w:w="15" w:type="dxa"/>
              <w:bottom w:w="0" w:type="dxa"/>
              <w:right w:w="15" w:type="dxa"/>
            </w:tcMar>
            <w:vAlign w:val="center"/>
            <w:hideMark/>
          </w:tcPr>
          <w:p w14:paraId="3354153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4.26</w:t>
            </w:r>
          </w:p>
        </w:tc>
        <w:tc>
          <w:tcPr>
            <w:tcW w:w="379" w:type="pct"/>
            <w:shd w:val="clear" w:color="auto" w:fill="auto"/>
            <w:tcMar>
              <w:top w:w="15" w:type="dxa"/>
              <w:left w:w="15" w:type="dxa"/>
              <w:bottom w:w="0" w:type="dxa"/>
              <w:right w:w="15" w:type="dxa"/>
            </w:tcMar>
            <w:vAlign w:val="center"/>
            <w:hideMark/>
          </w:tcPr>
          <w:p w14:paraId="3BBFC84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440" w:type="pct"/>
            <w:shd w:val="clear" w:color="auto" w:fill="auto"/>
            <w:tcMar>
              <w:top w:w="15" w:type="dxa"/>
              <w:left w:w="15" w:type="dxa"/>
              <w:bottom w:w="0" w:type="dxa"/>
              <w:right w:w="15" w:type="dxa"/>
            </w:tcMar>
            <w:vAlign w:val="center"/>
            <w:hideMark/>
          </w:tcPr>
          <w:p w14:paraId="47736D6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4.69</w:t>
            </w:r>
          </w:p>
        </w:tc>
        <w:tc>
          <w:tcPr>
            <w:tcW w:w="427" w:type="pct"/>
            <w:shd w:val="clear" w:color="auto" w:fill="auto"/>
            <w:noWrap/>
            <w:tcMar>
              <w:top w:w="15" w:type="dxa"/>
              <w:left w:w="15" w:type="dxa"/>
              <w:bottom w:w="0" w:type="dxa"/>
              <w:right w:w="15" w:type="dxa"/>
            </w:tcMar>
            <w:vAlign w:val="center"/>
            <w:hideMark/>
          </w:tcPr>
          <w:p w14:paraId="32394DA1"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4.41</w:t>
            </w:r>
          </w:p>
        </w:tc>
      </w:tr>
      <w:tr w:rsidR="004E6B9A" w:rsidRPr="00EE1C1C" w14:paraId="6BC26B45"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24EDAA04"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4.1.4. Xác định được bối cảnh văn hoá và lịch sử liên quan đến giáo dục tiểu học;</w:t>
            </w:r>
          </w:p>
        </w:tc>
        <w:tc>
          <w:tcPr>
            <w:tcW w:w="560" w:type="pct"/>
            <w:shd w:val="clear" w:color="auto" w:fill="auto"/>
            <w:tcMar>
              <w:top w:w="15" w:type="dxa"/>
              <w:left w:w="15" w:type="dxa"/>
              <w:bottom w:w="0" w:type="dxa"/>
              <w:right w:w="15" w:type="dxa"/>
            </w:tcMar>
            <w:vAlign w:val="center"/>
            <w:hideMark/>
          </w:tcPr>
          <w:p w14:paraId="3763245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4.17</w:t>
            </w:r>
          </w:p>
        </w:tc>
        <w:tc>
          <w:tcPr>
            <w:tcW w:w="560" w:type="pct"/>
            <w:shd w:val="clear" w:color="auto" w:fill="auto"/>
            <w:tcMar>
              <w:top w:w="15" w:type="dxa"/>
              <w:left w:w="15" w:type="dxa"/>
              <w:bottom w:w="0" w:type="dxa"/>
              <w:right w:w="15" w:type="dxa"/>
            </w:tcMar>
            <w:vAlign w:val="center"/>
            <w:hideMark/>
          </w:tcPr>
          <w:p w14:paraId="7176690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66A85E07"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4.43</w:t>
            </w:r>
          </w:p>
        </w:tc>
        <w:tc>
          <w:tcPr>
            <w:tcW w:w="374" w:type="pct"/>
            <w:shd w:val="clear" w:color="auto" w:fill="auto"/>
            <w:tcMar>
              <w:top w:w="15" w:type="dxa"/>
              <w:left w:w="15" w:type="dxa"/>
              <w:bottom w:w="0" w:type="dxa"/>
              <w:right w:w="15" w:type="dxa"/>
            </w:tcMar>
            <w:vAlign w:val="center"/>
            <w:hideMark/>
          </w:tcPr>
          <w:p w14:paraId="642C11C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4.18</w:t>
            </w:r>
          </w:p>
        </w:tc>
        <w:tc>
          <w:tcPr>
            <w:tcW w:w="379" w:type="pct"/>
            <w:shd w:val="clear" w:color="auto" w:fill="auto"/>
            <w:tcMar>
              <w:top w:w="15" w:type="dxa"/>
              <w:left w:w="15" w:type="dxa"/>
              <w:bottom w:w="0" w:type="dxa"/>
              <w:right w:w="15" w:type="dxa"/>
            </w:tcMar>
            <w:vAlign w:val="center"/>
            <w:hideMark/>
          </w:tcPr>
          <w:p w14:paraId="09B2D3F7"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440" w:type="pct"/>
            <w:shd w:val="clear" w:color="auto" w:fill="auto"/>
            <w:tcMar>
              <w:top w:w="15" w:type="dxa"/>
              <w:left w:w="15" w:type="dxa"/>
              <w:bottom w:w="0" w:type="dxa"/>
              <w:right w:w="15" w:type="dxa"/>
            </w:tcMar>
            <w:vAlign w:val="center"/>
            <w:hideMark/>
          </w:tcPr>
          <w:p w14:paraId="2C7A67F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4.75</w:t>
            </w:r>
          </w:p>
        </w:tc>
        <w:tc>
          <w:tcPr>
            <w:tcW w:w="427" w:type="pct"/>
            <w:shd w:val="clear" w:color="auto" w:fill="auto"/>
            <w:noWrap/>
            <w:tcMar>
              <w:top w:w="15" w:type="dxa"/>
              <w:left w:w="15" w:type="dxa"/>
              <w:bottom w:w="0" w:type="dxa"/>
              <w:right w:w="15" w:type="dxa"/>
            </w:tcMar>
            <w:vAlign w:val="center"/>
            <w:hideMark/>
          </w:tcPr>
          <w:p w14:paraId="6EF2981C"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4.31</w:t>
            </w:r>
          </w:p>
        </w:tc>
      </w:tr>
      <w:tr w:rsidR="004E6B9A" w:rsidRPr="00EE1C1C" w14:paraId="76686D31" w14:textId="77777777" w:rsidTr="001F616A">
        <w:trPr>
          <w:divId w:val="453981878"/>
          <w:trHeight w:val="567"/>
        </w:trPr>
        <w:tc>
          <w:tcPr>
            <w:tcW w:w="5000" w:type="pct"/>
            <w:gridSpan w:val="8"/>
            <w:shd w:val="clear" w:color="auto" w:fill="auto"/>
            <w:tcMar>
              <w:top w:w="15" w:type="dxa"/>
              <w:left w:w="15" w:type="dxa"/>
              <w:bottom w:w="0" w:type="dxa"/>
              <w:right w:w="15" w:type="dxa"/>
            </w:tcMar>
            <w:vAlign w:val="center"/>
          </w:tcPr>
          <w:p w14:paraId="6B7EB165" w14:textId="6B8C17A8" w:rsidR="004E6B9A" w:rsidRPr="00EE1C1C" w:rsidRDefault="00575492"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4.2.</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Xác định được bối cảnh nhà trường tiểu học để phục vụ các hoạt động nghề nghiệp</w:t>
            </w:r>
          </w:p>
        </w:tc>
      </w:tr>
      <w:tr w:rsidR="004E6B9A" w:rsidRPr="00EE1C1C" w14:paraId="2C3CC149"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1C9A3513"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4.2.1. Xác định được sự khác biệt văn hoá nhà trường trong các trường tiểu học;</w:t>
            </w:r>
          </w:p>
        </w:tc>
        <w:tc>
          <w:tcPr>
            <w:tcW w:w="560" w:type="pct"/>
            <w:shd w:val="clear" w:color="auto" w:fill="auto"/>
            <w:tcMar>
              <w:top w:w="15" w:type="dxa"/>
              <w:left w:w="15" w:type="dxa"/>
              <w:bottom w:w="0" w:type="dxa"/>
              <w:right w:w="15" w:type="dxa"/>
            </w:tcMar>
            <w:vAlign w:val="center"/>
            <w:hideMark/>
          </w:tcPr>
          <w:p w14:paraId="17115BA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560" w:type="pct"/>
            <w:shd w:val="clear" w:color="auto" w:fill="auto"/>
            <w:tcMar>
              <w:top w:w="15" w:type="dxa"/>
              <w:left w:w="15" w:type="dxa"/>
              <w:bottom w:w="0" w:type="dxa"/>
              <w:right w:w="15" w:type="dxa"/>
            </w:tcMar>
            <w:vAlign w:val="center"/>
            <w:hideMark/>
          </w:tcPr>
          <w:p w14:paraId="0FF6999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026F3A5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4.52</w:t>
            </w:r>
          </w:p>
        </w:tc>
        <w:tc>
          <w:tcPr>
            <w:tcW w:w="374" w:type="pct"/>
            <w:shd w:val="clear" w:color="auto" w:fill="auto"/>
            <w:tcMar>
              <w:top w:w="15" w:type="dxa"/>
              <w:left w:w="15" w:type="dxa"/>
              <w:bottom w:w="0" w:type="dxa"/>
              <w:right w:w="15" w:type="dxa"/>
            </w:tcMar>
            <w:vAlign w:val="center"/>
            <w:hideMark/>
          </w:tcPr>
          <w:p w14:paraId="001D87C1"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4.24</w:t>
            </w:r>
          </w:p>
        </w:tc>
        <w:tc>
          <w:tcPr>
            <w:tcW w:w="379" w:type="pct"/>
            <w:shd w:val="clear" w:color="auto" w:fill="auto"/>
            <w:tcMar>
              <w:top w:w="15" w:type="dxa"/>
              <w:left w:w="15" w:type="dxa"/>
              <w:bottom w:w="0" w:type="dxa"/>
              <w:right w:w="15" w:type="dxa"/>
            </w:tcMar>
            <w:vAlign w:val="center"/>
            <w:hideMark/>
          </w:tcPr>
          <w:p w14:paraId="07EDA56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42EFF47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4.54</w:t>
            </w:r>
          </w:p>
        </w:tc>
        <w:tc>
          <w:tcPr>
            <w:tcW w:w="427" w:type="pct"/>
            <w:shd w:val="clear" w:color="auto" w:fill="auto"/>
            <w:noWrap/>
            <w:tcMar>
              <w:top w:w="15" w:type="dxa"/>
              <w:left w:w="15" w:type="dxa"/>
              <w:bottom w:w="0" w:type="dxa"/>
              <w:right w:w="15" w:type="dxa"/>
            </w:tcMar>
            <w:vAlign w:val="center"/>
            <w:hideMark/>
          </w:tcPr>
          <w:p w14:paraId="0A81AFAA"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4.41</w:t>
            </w:r>
          </w:p>
        </w:tc>
      </w:tr>
      <w:tr w:rsidR="004E6B9A" w:rsidRPr="00EE1C1C" w14:paraId="5875F588"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31CFCDA9"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4.2.2. Xác định được chiến lược, mục tiêu và kế hoạch hoạt động của nhà trường tiểu học</w:t>
            </w:r>
          </w:p>
        </w:tc>
        <w:tc>
          <w:tcPr>
            <w:tcW w:w="560" w:type="pct"/>
            <w:shd w:val="clear" w:color="auto" w:fill="auto"/>
            <w:tcMar>
              <w:top w:w="15" w:type="dxa"/>
              <w:left w:w="15" w:type="dxa"/>
              <w:bottom w:w="0" w:type="dxa"/>
              <w:right w:w="15" w:type="dxa"/>
            </w:tcMar>
            <w:vAlign w:val="center"/>
            <w:hideMark/>
          </w:tcPr>
          <w:p w14:paraId="192C3F9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4.34</w:t>
            </w:r>
          </w:p>
        </w:tc>
        <w:tc>
          <w:tcPr>
            <w:tcW w:w="560" w:type="pct"/>
            <w:shd w:val="clear" w:color="auto" w:fill="auto"/>
            <w:tcMar>
              <w:top w:w="15" w:type="dxa"/>
              <w:left w:w="15" w:type="dxa"/>
              <w:bottom w:w="0" w:type="dxa"/>
              <w:right w:w="15" w:type="dxa"/>
            </w:tcMar>
            <w:vAlign w:val="center"/>
            <w:hideMark/>
          </w:tcPr>
          <w:p w14:paraId="51912AD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4925A53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4.64</w:t>
            </w:r>
          </w:p>
        </w:tc>
        <w:tc>
          <w:tcPr>
            <w:tcW w:w="374" w:type="pct"/>
            <w:shd w:val="clear" w:color="auto" w:fill="auto"/>
            <w:tcMar>
              <w:top w:w="15" w:type="dxa"/>
              <w:left w:w="15" w:type="dxa"/>
              <w:bottom w:w="0" w:type="dxa"/>
              <w:right w:w="15" w:type="dxa"/>
            </w:tcMar>
            <w:vAlign w:val="center"/>
            <w:hideMark/>
          </w:tcPr>
          <w:p w14:paraId="44411044"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4.39</w:t>
            </w:r>
          </w:p>
        </w:tc>
        <w:tc>
          <w:tcPr>
            <w:tcW w:w="379" w:type="pct"/>
            <w:shd w:val="clear" w:color="auto" w:fill="auto"/>
            <w:tcMar>
              <w:top w:w="15" w:type="dxa"/>
              <w:left w:w="15" w:type="dxa"/>
              <w:bottom w:w="0" w:type="dxa"/>
              <w:right w:w="15" w:type="dxa"/>
            </w:tcMar>
            <w:vAlign w:val="center"/>
            <w:hideMark/>
          </w:tcPr>
          <w:p w14:paraId="0F19EB41"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40" w:type="pct"/>
            <w:shd w:val="clear" w:color="auto" w:fill="auto"/>
            <w:tcMar>
              <w:top w:w="15" w:type="dxa"/>
              <w:left w:w="15" w:type="dxa"/>
              <w:bottom w:w="0" w:type="dxa"/>
              <w:right w:w="15" w:type="dxa"/>
            </w:tcMar>
            <w:vAlign w:val="center"/>
            <w:hideMark/>
          </w:tcPr>
          <w:p w14:paraId="7062DB5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7" w:type="pct"/>
            <w:shd w:val="clear" w:color="auto" w:fill="auto"/>
            <w:noWrap/>
            <w:tcMar>
              <w:top w:w="15" w:type="dxa"/>
              <w:left w:w="15" w:type="dxa"/>
              <w:bottom w:w="0" w:type="dxa"/>
              <w:right w:w="15" w:type="dxa"/>
            </w:tcMar>
            <w:vAlign w:val="center"/>
            <w:hideMark/>
          </w:tcPr>
          <w:p w14:paraId="1B8500A2"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4.47</w:t>
            </w:r>
          </w:p>
        </w:tc>
      </w:tr>
      <w:tr w:rsidR="004E6B9A" w:rsidRPr="00EE1C1C" w14:paraId="0FF021A3"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40594277"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4.2.3. Làm việc thành công trong các tổ chức giáo dục</w:t>
            </w:r>
          </w:p>
        </w:tc>
        <w:tc>
          <w:tcPr>
            <w:tcW w:w="560" w:type="pct"/>
            <w:shd w:val="clear" w:color="auto" w:fill="auto"/>
            <w:tcMar>
              <w:top w:w="15" w:type="dxa"/>
              <w:left w:w="15" w:type="dxa"/>
              <w:bottom w:w="0" w:type="dxa"/>
              <w:right w:w="15" w:type="dxa"/>
            </w:tcMar>
            <w:vAlign w:val="center"/>
            <w:hideMark/>
          </w:tcPr>
          <w:p w14:paraId="2C34B244"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4.28</w:t>
            </w:r>
          </w:p>
        </w:tc>
        <w:tc>
          <w:tcPr>
            <w:tcW w:w="560" w:type="pct"/>
            <w:shd w:val="clear" w:color="auto" w:fill="auto"/>
            <w:tcMar>
              <w:top w:w="15" w:type="dxa"/>
              <w:left w:w="15" w:type="dxa"/>
              <w:bottom w:w="0" w:type="dxa"/>
              <w:right w:w="15" w:type="dxa"/>
            </w:tcMar>
            <w:vAlign w:val="center"/>
            <w:hideMark/>
          </w:tcPr>
          <w:p w14:paraId="7CA7A1A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389" w:type="pct"/>
            <w:shd w:val="clear" w:color="auto" w:fill="auto"/>
            <w:tcMar>
              <w:top w:w="15" w:type="dxa"/>
              <w:left w:w="15" w:type="dxa"/>
              <w:bottom w:w="0" w:type="dxa"/>
              <w:right w:w="15" w:type="dxa"/>
            </w:tcMar>
            <w:vAlign w:val="center"/>
            <w:hideMark/>
          </w:tcPr>
          <w:p w14:paraId="45F1AAC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4.48</w:t>
            </w:r>
          </w:p>
        </w:tc>
        <w:tc>
          <w:tcPr>
            <w:tcW w:w="374" w:type="pct"/>
            <w:shd w:val="clear" w:color="auto" w:fill="auto"/>
            <w:tcMar>
              <w:top w:w="15" w:type="dxa"/>
              <w:left w:w="15" w:type="dxa"/>
              <w:bottom w:w="0" w:type="dxa"/>
              <w:right w:w="15" w:type="dxa"/>
            </w:tcMar>
            <w:vAlign w:val="center"/>
            <w:hideMark/>
          </w:tcPr>
          <w:p w14:paraId="6330B0B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4.31</w:t>
            </w:r>
          </w:p>
        </w:tc>
        <w:tc>
          <w:tcPr>
            <w:tcW w:w="379" w:type="pct"/>
            <w:shd w:val="clear" w:color="auto" w:fill="auto"/>
            <w:tcMar>
              <w:top w:w="15" w:type="dxa"/>
              <w:left w:w="15" w:type="dxa"/>
              <w:bottom w:w="0" w:type="dxa"/>
              <w:right w:w="15" w:type="dxa"/>
            </w:tcMar>
            <w:vAlign w:val="center"/>
            <w:hideMark/>
          </w:tcPr>
          <w:p w14:paraId="5DF826F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13FB73F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7" w:type="pct"/>
            <w:shd w:val="clear" w:color="auto" w:fill="auto"/>
            <w:noWrap/>
            <w:tcMar>
              <w:top w:w="15" w:type="dxa"/>
              <w:left w:w="15" w:type="dxa"/>
              <w:bottom w:w="0" w:type="dxa"/>
              <w:right w:w="15" w:type="dxa"/>
            </w:tcMar>
            <w:vAlign w:val="center"/>
            <w:hideMark/>
          </w:tcPr>
          <w:p w14:paraId="309CF1AC"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4.34</w:t>
            </w:r>
          </w:p>
        </w:tc>
      </w:tr>
      <w:tr w:rsidR="004E6B9A" w:rsidRPr="00EE1C1C" w14:paraId="3349B49A" w14:textId="77777777" w:rsidTr="001F616A">
        <w:trPr>
          <w:divId w:val="453981878"/>
          <w:trHeight w:val="567"/>
        </w:trPr>
        <w:tc>
          <w:tcPr>
            <w:tcW w:w="5000" w:type="pct"/>
            <w:gridSpan w:val="8"/>
            <w:shd w:val="clear" w:color="auto" w:fill="auto"/>
            <w:tcMar>
              <w:top w:w="15" w:type="dxa"/>
              <w:left w:w="15" w:type="dxa"/>
              <w:bottom w:w="0" w:type="dxa"/>
              <w:right w:w="15" w:type="dxa"/>
            </w:tcMar>
            <w:vAlign w:val="center"/>
          </w:tcPr>
          <w:p w14:paraId="3569B4CC" w14:textId="2556F32C" w:rsidR="004E6B9A" w:rsidRPr="00EE1C1C" w:rsidRDefault="00AB6428"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4.3</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khả năng hình thành ý tưởng trong thực tiễn hoạt động phát triển phẩm chất, năng lực học sinh tiểu học</w:t>
            </w:r>
          </w:p>
        </w:tc>
      </w:tr>
      <w:tr w:rsidR="004E6B9A" w:rsidRPr="00EE1C1C" w14:paraId="3C2C4DCB"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0A472F01"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4.3.1. Thiết lập được hệ thống các mục tiêu và yêu cầu của nhiệm vụ trong thực tiễn công việc</w:t>
            </w:r>
          </w:p>
        </w:tc>
        <w:tc>
          <w:tcPr>
            <w:tcW w:w="560" w:type="pct"/>
            <w:shd w:val="clear" w:color="auto" w:fill="auto"/>
            <w:tcMar>
              <w:top w:w="15" w:type="dxa"/>
              <w:left w:w="15" w:type="dxa"/>
              <w:bottom w:w="0" w:type="dxa"/>
              <w:right w:w="15" w:type="dxa"/>
            </w:tcMar>
            <w:vAlign w:val="center"/>
            <w:hideMark/>
          </w:tcPr>
          <w:p w14:paraId="062F169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4.28</w:t>
            </w:r>
          </w:p>
        </w:tc>
        <w:tc>
          <w:tcPr>
            <w:tcW w:w="560" w:type="pct"/>
            <w:shd w:val="clear" w:color="auto" w:fill="auto"/>
            <w:tcMar>
              <w:top w:w="15" w:type="dxa"/>
              <w:left w:w="15" w:type="dxa"/>
              <w:bottom w:w="0" w:type="dxa"/>
              <w:right w:w="15" w:type="dxa"/>
            </w:tcMar>
            <w:vAlign w:val="center"/>
            <w:hideMark/>
          </w:tcPr>
          <w:p w14:paraId="578276E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43181971"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74" w:type="pct"/>
            <w:shd w:val="clear" w:color="auto" w:fill="auto"/>
            <w:tcMar>
              <w:top w:w="15" w:type="dxa"/>
              <w:left w:w="15" w:type="dxa"/>
              <w:bottom w:w="0" w:type="dxa"/>
              <w:right w:w="15" w:type="dxa"/>
            </w:tcMar>
            <w:vAlign w:val="center"/>
            <w:hideMark/>
          </w:tcPr>
          <w:p w14:paraId="0E94CD4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4.49</w:t>
            </w:r>
          </w:p>
        </w:tc>
        <w:tc>
          <w:tcPr>
            <w:tcW w:w="379" w:type="pct"/>
            <w:shd w:val="clear" w:color="auto" w:fill="auto"/>
            <w:tcMar>
              <w:top w:w="15" w:type="dxa"/>
              <w:left w:w="15" w:type="dxa"/>
              <w:bottom w:w="0" w:type="dxa"/>
              <w:right w:w="15" w:type="dxa"/>
            </w:tcMar>
            <w:vAlign w:val="center"/>
            <w:hideMark/>
          </w:tcPr>
          <w:p w14:paraId="7D93223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1094452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4.54</w:t>
            </w:r>
          </w:p>
        </w:tc>
        <w:tc>
          <w:tcPr>
            <w:tcW w:w="427" w:type="pct"/>
            <w:shd w:val="clear" w:color="auto" w:fill="auto"/>
            <w:noWrap/>
            <w:tcMar>
              <w:top w:w="15" w:type="dxa"/>
              <w:left w:w="15" w:type="dxa"/>
              <w:bottom w:w="0" w:type="dxa"/>
              <w:right w:w="15" w:type="dxa"/>
            </w:tcMar>
            <w:vAlign w:val="center"/>
            <w:hideMark/>
          </w:tcPr>
          <w:p w14:paraId="232E241E"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4.44</w:t>
            </w:r>
          </w:p>
        </w:tc>
      </w:tr>
      <w:tr w:rsidR="004E6B9A" w:rsidRPr="00EE1C1C" w14:paraId="2374B3D2"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0AB135BF"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4.3.2. Xác định được chức năng, nguyên tắc và cấu trúc của nhiệm vụ trong thực tiễn công việc</w:t>
            </w:r>
          </w:p>
        </w:tc>
        <w:tc>
          <w:tcPr>
            <w:tcW w:w="560" w:type="pct"/>
            <w:shd w:val="clear" w:color="auto" w:fill="auto"/>
            <w:tcMar>
              <w:top w:w="15" w:type="dxa"/>
              <w:left w:w="15" w:type="dxa"/>
              <w:bottom w:w="0" w:type="dxa"/>
              <w:right w:w="15" w:type="dxa"/>
            </w:tcMar>
            <w:vAlign w:val="center"/>
            <w:hideMark/>
          </w:tcPr>
          <w:p w14:paraId="61A89F8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560" w:type="pct"/>
            <w:shd w:val="clear" w:color="auto" w:fill="auto"/>
            <w:tcMar>
              <w:top w:w="15" w:type="dxa"/>
              <w:left w:w="15" w:type="dxa"/>
              <w:bottom w:w="0" w:type="dxa"/>
              <w:right w:w="15" w:type="dxa"/>
            </w:tcMar>
            <w:vAlign w:val="center"/>
            <w:hideMark/>
          </w:tcPr>
          <w:p w14:paraId="1CFDAC9B"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4AD37B9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74" w:type="pct"/>
            <w:shd w:val="clear" w:color="auto" w:fill="auto"/>
            <w:tcMar>
              <w:top w:w="15" w:type="dxa"/>
              <w:left w:w="15" w:type="dxa"/>
              <w:bottom w:w="0" w:type="dxa"/>
              <w:right w:w="15" w:type="dxa"/>
            </w:tcMar>
            <w:vAlign w:val="center"/>
            <w:hideMark/>
          </w:tcPr>
          <w:p w14:paraId="2E3A36E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4.35</w:t>
            </w:r>
          </w:p>
        </w:tc>
        <w:tc>
          <w:tcPr>
            <w:tcW w:w="379" w:type="pct"/>
            <w:shd w:val="clear" w:color="auto" w:fill="auto"/>
            <w:tcMar>
              <w:top w:w="15" w:type="dxa"/>
              <w:left w:w="15" w:type="dxa"/>
              <w:bottom w:w="0" w:type="dxa"/>
              <w:right w:w="15" w:type="dxa"/>
            </w:tcMar>
            <w:vAlign w:val="center"/>
            <w:hideMark/>
          </w:tcPr>
          <w:p w14:paraId="0A5972A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2490E4C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7" w:type="pct"/>
            <w:shd w:val="clear" w:color="auto" w:fill="auto"/>
            <w:noWrap/>
            <w:tcMar>
              <w:top w:w="15" w:type="dxa"/>
              <w:left w:w="15" w:type="dxa"/>
              <w:bottom w:w="0" w:type="dxa"/>
              <w:right w:w="15" w:type="dxa"/>
            </w:tcMar>
            <w:vAlign w:val="center"/>
            <w:hideMark/>
          </w:tcPr>
          <w:p w14:paraId="65A5C49D"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4.41</w:t>
            </w:r>
          </w:p>
        </w:tc>
      </w:tr>
      <w:tr w:rsidR="004E6B9A" w:rsidRPr="00EE1C1C" w14:paraId="539B923F"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4F2351A2"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4.3.3. Mô hình hoá được hệ thống và đảm bảo tính khả thi của mục tiêu nhiệm vụ</w:t>
            </w:r>
          </w:p>
        </w:tc>
        <w:tc>
          <w:tcPr>
            <w:tcW w:w="560" w:type="pct"/>
            <w:shd w:val="clear" w:color="auto" w:fill="auto"/>
            <w:tcMar>
              <w:top w:w="15" w:type="dxa"/>
              <w:left w:w="15" w:type="dxa"/>
              <w:bottom w:w="0" w:type="dxa"/>
              <w:right w:w="15" w:type="dxa"/>
            </w:tcMar>
            <w:vAlign w:val="center"/>
            <w:hideMark/>
          </w:tcPr>
          <w:p w14:paraId="228087B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4.21</w:t>
            </w:r>
          </w:p>
        </w:tc>
        <w:tc>
          <w:tcPr>
            <w:tcW w:w="560" w:type="pct"/>
            <w:shd w:val="clear" w:color="auto" w:fill="auto"/>
            <w:tcMar>
              <w:top w:w="15" w:type="dxa"/>
              <w:left w:w="15" w:type="dxa"/>
              <w:bottom w:w="0" w:type="dxa"/>
              <w:right w:w="15" w:type="dxa"/>
            </w:tcMar>
            <w:vAlign w:val="center"/>
            <w:hideMark/>
          </w:tcPr>
          <w:p w14:paraId="37E36CF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4.00</w:t>
            </w:r>
          </w:p>
        </w:tc>
        <w:tc>
          <w:tcPr>
            <w:tcW w:w="389" w:type="pct"/>
            <w:shd w:val="clear" w:color="auto" w:fill="auto"/>
            <w:tcMar>
              <w:top w:w="15" w:type="dxa"/>
              <w:left w:w="15" w:type="dxa"/>
              <w:bottom w:w="0" w:type="dxa"/>
              <w:right w:w="15" w:type="dxa"/>
            </w:tcMar>
            <w:vAlign w:val="center"/>
            <w:hideMark/>
          </w:tcPr>
          <w:p w14:paraId="2AD838B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4.45</w:t>
            </w:r>
          </w:p>
        </w:tc>
        <w:tc>
          <w:tcPr>
            <w:tcW w:w="374" w:type="pct"/>
            <w:shd w:val="clear" w:color="auto" w:fill="auto"/>
            <w:tcMar>
              <w:top w:w="15" w:type="dxa"/>
              <w:left w:w="15" w:type="dxa"/>
              <w:bottom w:w="0" w:type="dxa"/>
              <w:right w:w="15" w:type="dxa"/>
            </w:tcMar>
            <w:vAlign w:val="center"/>
            <w:hideMark/>
          </w:tcPr>
          <w:p w14:paraId="440591E9"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4.16</w:t>
            </w:r>
          </w:p>
        </w:tc>
        <w:tc>
          <w:tcPr>
            <w:tcW w:w="379" w:type="pct"/>
            <w:shd w:val="clear" w:color="auto" w:fill="auto"/>
            <w:tcMar>
              <w:top w:w="15" w:type="dxa"/>
              <w:left w:w="15" w:type="dxa"/>
              <w:bottom w:w="0" w:type="dxa"/>
              <w:right w:w="15" w:type="dxa"/>
            </w:tcMar>
            <w:vAlign w:val="center"/>
            <w:hideMark/>
          </w:tcPr>
          <w:p w14:paraId="24BB7D0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47B81FC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4.62</w:t>
            </w:r>
          </w:p>
        </w:tc>
        <w:tc>
          <w:tcPr>
            <w:tcW w:w="427" w:type="pct"/>
            <w:shd w:val="clear" w:color="auto" w:fill="auto"/>
            <w:noWrap/>
            <w:tcMar>
              <w:top w:w="15" w:type="dxa"/>
              <w:left w:w="15" w:type="dxa"/>
              <w:bottom w:w="0" w:type="dxa"/>
              <w:right w:w="15" w:type="dxa"/>
            </w:tcMar>
            <w:vAlign w:val="center"/>
            <w:hideMark/>
          </w:tcPr>
          <w:p w14:paraId="7DA8E664"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4.32</w:t>
            </w:r>
          </w:p>
        </w:tc>
      </w:tr>
      <w:tr w:rsidR="004E6B9A" w:rsidRPr="00EE1C1C" w14:paraId="42ADC59D" w14:textId="77777777" w:rsidTr="001F616A">
        <w:trPr>
          <w:divId w:val="453981878"/>
          <w:trHeight w:val="567"/>
        </w:trPr>
        <w:tc>
          <w:tcPr>
            <w:tcW w:w="5000" w:type="pct"/>
            <w:gridSpan w:val="8"/>
            <w:shd w:val="clear" w:color="auto" w:fill="auto"/>
            <w:tcMar>
              <w:top w:w="15" w:type="dxa"/>
              <w:left w:w="15" w:type="dxa"/>
              <w:bottom w:w="0" w:type="dxa"/>
              <w:right w:w="15" w:type="dxa"/>
            </w:tcMar>
            <w:vAlign w:val="center"/>
          </w:tcPr>
          <w:p w14:paraId="3CB33966" w14:textId="3CE60EE3" w:rsidR="004E6B9A" w:rsidRPr="00EE1C1C" w:rsidRDefault="004E199A"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4.4.Thể hiện khả năng thiết kế/lập kế hoạch trong thực tiễn hoạt động phát triển phẩm chất, năng lực học sinh tiểu học</w:t>
            </w:r>
          </w:p>
        </w:tc>
      </w:tr>
      <w:tr w:rsidR="004E6B9A" w:rsidRPr="00EE1C1C" w14:paraId="58B25471"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124667E9"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4.4.1. Xây dựng được quy trình thiết kế/lập kế hoạch và cách tiếp cận cho nhiệm vụ thực tiễn</w:t>
            </w:r>
          </w:p>
        </w:tc>
        <w:tc>
          <w:tcPr>
            <w:tcW w:w="560" w:type="pct"/>
            <w:shd w:val="clear" w:color="auto" w:fill="auto"/>
            <w:tcMar>
              <w:top w:w="15" w:type="dxa"/>
              <w:left w:w="15" w:type="dxa"/>
              <w:bottom w:w="0" w:type="dxa"/>
              <w:right w:w="15" w:type="dxa"/>
            </w:tcMar>
            <w:vAlign w:val="center"/>
            <w:hideMark/>
          </w:tcPr>
          <w:p w14:paraId="3ACA48E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4.26</w:t>
            </w:r>
          </w:p>
        </w:tc>
        <w:tc>
          <w:tcPr>
            <w:tcW w:w="560" w:type="pct"/>
            <w:shd w:val="clear" w:color="auto" w:fill="auto"/>
            <w:tcMar>
              <w:top w:w="15" w:type="dxa"/>
              <w:left w:w="15" w:type="dxa"/>
              <w:bottom w:w="0" w:type="dxa"/>
              <w:right w:w="15" w:type="dxa"/>
            </w:tcMar>
            <w:vAlign w:val="center"/>
            <w:hideMark/>
          </w:tcPr>
          <w:p w14:paraId="7D5C672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389" w:type="pct"/>
            <w:shd w:val="clear" w:color="auto" w:fill="auto"/>
            <w:tcMar>
              <w:top w:w="15" w:type="dxa"/>
              <w:left w:w="15" w:type="dxa"/>
              <w:bottom w:w="0" w:type="dxa"/>
              <w:right w:w="15" w:type="dxa"/>
            </w:tcMar>
            <w:vAlign w:val="center"/>
            <w:hideMark/>
          </w:tcPr>
          <w:p w14:paraId="5CEDAF0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374" w:type="pct"/>
            <w:shd w:val="clear" w:color="auto" w:fill="auto"/>
            <w:tcMar>
              <w:top w:w="15" w:type="dxa"/>
              <w:left w:w="15" w:type="dxa"/>
              <w:bottom w:w="0" w:type="dxa"/>
              <w:right w:w="15" w:type="dxa"/>
            </w:tcMar>
            <w:vAlign w:val="center"/>
            <w:hideMark/>
          </w:tcPr>
          <w:p w14:paraId="255FE55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79" w:type="pct"/>
            <w:shd w:val="clear" w:color="auto" w:fill="auto"/>
            <w:tcMar>
              <w:top w:w="15" w:type="dxa"/>
              <w:left w:w="15" w:type="dxa"/>
              <w:bottom w:w="0" w:type="dxa"/>
              <w:right w:w="15" w:type="dxa"/>
            </w:tcMar>
            <w:vAlign w:val="center"/>
            <w:hideMark/>
          </w:tcPr>
          <w:p w14:paraId="6AED75D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32CDDCDF"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27" w:type="pct"/>
            <w:shd w:val="clear" w:color="auto" w:fill="auto"/>
            <w:noWrap/>
            <w:tcMar>
              <w:top w:w="15" w:type="dxa"/>
              <w:left w:w="15" w:type="dxa"/>
              <w:bottom w:w="0" w:type="dxa"/>
              <w:right w:w="15" w:type="dxa"/>
            </w:tcMar>
            <w:vAlign w:val="center"/>
            <w:hideMark/>
          </w:tcPr>
          <w:p w14:paraId="1E9F19ED"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4.51</w:t>
            </w:r>
          </w:p>
        </w:tc>
      </w:tr>
      <w:tr w:rsidR="004E6B9A" w:rsidRPr="00EE1C1C" w14:paraId="23645E2F"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4C5E477F"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4.4.2. Lựa chọn được kiến thức cần thiết phục vụ cho việc thiết kế/lập kế hoạch cho nhiệm vụ</w:t>
            </w:r>
          </w:p>
        </w:tc>
        <w:tc>
          <w:tcPr>
            <w:tcW w:w="560" w:type="pct"/>
            <w:shd w:val="clear" w:color="auto" w:fill="auto"/>
            <w:tcMar>
              <w:top w:w="15" w:type="dxa"/>
              <w:left w:w="15" w:type="dxa"/>
              <w:bottom w:w="0" w:type="dxa"/>
              <w:right w:w="15" w:type="dxa"/>
            </w:tcMar>
            <w:vAlign w:val="center"/>
            <w:hideMark/>
          </w:tcPr>
          <w:p w14:paraId="38F177C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4.26</w:t>
            </w:r>
          </w:p>
        </w:tc>
        <w:tc>
          <w:tcPr>
            <w:tcW w:w="560" w:type="pct"/>
            <w:shd w:val="clear" w:color="auto" w:fill="auto"/>
            <w:tcMar>
              <w:top w:w="15" w:type="dxa"/>
              <w:left w:w="15" w:type="dxa"/>
              <w:bottom w:w="0" w:type="dxa"/>
              <w:right w:w="15" w:type="dxa"/>
            </w:tcMar>
            <w:vAlign w:val="center"/>
            <w:hideMark/>
          </w:tcPr>
          <w:p w14:paraId="228C4D7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7B843E44"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4.48</w:t>
            </w:r>
          </w:p>
        </w:tc>
        <w:tc>
          <w:tcPr>
            <w:tcW w:w="374" w:type="pct"/>
            <w:shd w:val="clear" w:color="auto" w:fill="auto"/>
            <w:tcMar>
              <w:top w:w="15" w:type="dxa"/>
              <w:left w:w="15" w:type="dxa"/>
              <w:bottom w:w="0" w:type="dxa"/>
              <w:right w:w="15" w:type="dxa"/>
            </w:tcMar>
            <w:vAlign w:val="center"/>
            <w:hideMark/>
          </w:tcPr>
          <w:p w14:paraId="1B55C2D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4.56</w:t>
            </w:r>
          </w:p>
        </w:tc>
        <w:tc>
          <w:tcPr>
            <w:tcW w:w="379" w:type="pct"/>
            <w:shd w:val="clear" w:color="auto" w:fill="auto"/>
            <w:tcMar>
              <w:top w:w="15" w:type="dxa"/>
              <w:left w:w="15" w:type="dxa"/>
              <w:bottom w:w="0" w:type="dxa"/>
              <w:right w:w="15" w:type="dxa"/>
            </w:tcMar>
            <w:vAlign w:val="center"/>
            <w:hideMark/>
          </w:tcPr>
          <w:p w14:paraId="441FBF8A"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1103F564"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4.82</w:t>
            </w:r>
          </w:p>
        </w:tc>
        <w:tc>
          <w:tcPr>
            <w:tcW w:w="427" w:type="pct"/>
            <w:shd w:val="clear" w:color="auto" w:fill="auto"/>
            <w:noWrap/>
            <w:tcMar>
              <w:top w:w="15" w:type="dxa"/>
              <w:left w:w="15" w:type="dxa"/>
              <w:bottom w:w="0" w:type="dxa"/>
              <w:right w:w="15" w:type="dxa"/>
            </w:tcMar>
            <w:vAlign w:val="center"/>
            <w:hideMark/>
          </w:tcPr>
          <w:p w14:paraId="5FE9B227"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4.49</w:t>
            </w:r>
          </w:p>
        </w:tc>
      </w:tr>
      <w:tr w:rsidR="004E6B9A" w:rsidRPr="00EE1C1C" w14:paraId="27961F1F"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5C7DE6A6"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4.4.3. Thiết kế/lập kế hoạch được nhiệm vụ đơn lẻ hoặc phức hợp</w:t>
            </w:r>
          </w:p>
        </w:tc>
        <w:tc>
          <w:tcPr>
            <w:tcW w:w="560" w:type="pct"/>
            <w:shd w:val="clear" w:color="auto" w:fill="auto"/>
            <w:tcMar>
              <w:top w:w="15" w:type="dxa"/>
              <w:left w:w="15" w:type="dxa"/>
              <w:bottom w:w="0" w:type="dxa"/>
              <w:right w:w="15" w:type="dxa"/>
            </w:tcMar>
            <w:vAlign w:val="center"/>
            <w:hideMark/>
          </w:tcPr>
          <w:p w14:paraId="3C4FAD8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4.36</w:t>
            </w:r>
          </w:p>
        </w:tc>
        <w:tc>
          <w:tcPr>
            <w:tcW w:w="560" w:type="pct"/>
            <w:shd w:val="clear" w:color="auto" w:fill="auto"/>
            <w:tcMar>
              <w:top w:w="15" w:type="dxa"/>
              <w:left w:w="15" w:type="dxa"/>
              <w:bottom w:w="0" w:type="dxa"/>
              <w:right w:w="15" w:type="dxa"/>
            </w:tcMar>
            <w:vAlign w:val="center"/>
            <w:hideMark/>
          </w:tcPr>
          <w:p w14:paraId="57C0A00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13C82F2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4.37</w:t>
            </w:r>
          </w:p>
        </w:tc>
        <w:tc>
          <w:tcPr>
            <w:tcW w:w="374" w:type="pct"/>
            <w:shd w:val="clear" w:color="auto" w:fill="auto"/>
            <w:tcMar>
              <w:top w:w="15" w:type="dxa"/>
              <w:left w:w="15" w:type="dxa"/>
              <w:bottom w:w="0" w:type="dxa"/>
              <w:right w:w="15" w:type="dxa"/>
            </w:tcMar>
            <w:vAlign w:val="center"/>
            <w:hideMark/>
          </w:tcPr>
          <w:p w14:paraId="01C568E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4.36</w:t>
            </w:r>
          </w:p>
        </w:tc>
        <w:tc>
          <w:tcPr>
            <w:tcW w:w="379" w:type="pct"/>
            <w:shd w:val="clear" w:color="auto" w:fill="auto"/>
            <w:tcMar>
              <w:top w:w="15" w:type="dxa"/>
              <w:left w:w="15" w:type="dxa"/>
              <w:bottom w:w="0" w:type="dxa"/>
              <w:right w:w="15" w:type="dxa"/>
            </w:tcMar>
            <w:vAlign w:val="center"/>
            <w:hideMark/>
          </w:tcPr>
          <w:p w14:paraId="0D56EE5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5B0259D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4.54</w:t>
            </w:r>
          </w:p>
        </w:tc>
        <w:tc>
          <w:tcPr>
            <w:tcW w:w="427" w:type="pct"/>
            <w:shd w:val="clear" w:color="auto" w:fill="auto"/>
            <w:noWrap/>
            <w:tcMar>
              <w:top w:w="15" w:type="dxa"/>
              <w:left w:w="15" w:type="dxa"/>
              <w:bottom w:w="0" w:type="dxa"/>
              <w:right w:w="15" w:type="dxa"/>
            </w:tcMar>
            <w:vAlign w:val="center"/>
            <w:hideMark/>
          </w:tcPr>
          <w:p w14:paraId="043CB270"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4.41</w:t>
            </w:r>
          </w:p>
        </w:tc>
      </w:tr>
      <w:tr w:rsidR="004E6B9A" w:rsidRPr="00EE1C1C" w14:paraId="6988217C"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4534B716"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4.4.4. Thiết kế/lập kế hoạch được nhiệm vụ có nhiều mục tiêu (đa mục tiêu)</w:t>
            </w:r>
          </w:p>
        </w:tc>
        <w:tc>
          <w:tcPr>
            <w:tcW w:w="560" w:type="pct"/>
            <w:shd w:val="clear" w:color="auto" w:fill="auto"/>
            <w:tcMar>
              <w:top w:w="15" w:type="dxa"/>
              <w:left w:w="15" w:type="dxa"/>
              <w:bottom w:w="0" w:type="dxa"/>
              <w:right w:w="15" w:type="dxa"/>
            </w:tcMar>
            <w:vAlign w:val="center"/>
            <w:hideMark/>
          </w:tcPr>
          <w:p w14:paraId="2085575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4.28</w:t>
            </w:r>
          </w:p>
        </w:tc>
        <w:tc>
          <w:tcPr>
            <w:tcW w:w="560" w:type="pct"/>
            <w:shd w:val="clear" w:color="auto" w:fill="auto"/>
            <w:tcMar>
              <w:top w:w="15" w:type="dxa"/>
              <w:left w:w="15" w:type="dxa"/>
              <w:bottom w:w="0" w:type="dxa"/>
              <w:right w:w="15" w:type="dxa"/>
            </w:tcMar>
            <w:vAlign w:val="center"/>
            <w:hideMark/>
          </w:tcPr>
          <w:p w14:paraId="3675484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4C6390A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4.39</w:t>
            </w:r>
          </w:p>
        </w:tc>
        <w:tc>
          <w:tcPr>
            <w:tcW w:w="374" w:type="pct"/>
            <w:shd w:val="clear" w:color="auto" w:fill="auto"/>
            <w:tcMar>
              <w:top w:w="15" w:type="dxa"/>
              <w:left w:w="15" w:type="dxa"/>
              <w:bottom w:w="0" w:type="dxa"/>
              <w:right w:w="15" w:type="dxa"/>
            </w:tcMar>
            <w:vAlign w:val="center"/>
            <w:hideMark/>
          </w:tcPr>
          <w:p w14:paraId="22B253D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4.29</w:t>
            </w:r>
          </w:p>
        </w:tc>
        <w:tc>
          <w:tcPr>
            <w:tcW w:w="379" w:type="pct"/>
            <w:shd w:val="clear" w:color="auto" w:fill="auto"/>
            <w:tcMar>
              <w:top w:w="15" w:type="dxa"/>
              <w:left w:w="15" w:type="dxa"/>
              <w:bottom w:w="0" w:type="dxa"/>
              <w:right w:w="15" w:type="dxa"/>
            </w:tcMar>
            <w:vAlign w:val="center"/>
            <w:hideMark/>
          </w:tcPr>
          <w:p w14:paraId="2E46C615"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6C29D3D7"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27" w:type="pct"/>
            <w:shd w:val="clear" w:color="auto" w:fill="auto"/>
            <w:noWrap/>
            <w:tcMar>
              <w:top w:w="15" w:type="dxa"/>
              <w:left w:w="15" w:type="dxa"/>
              <w:bottom w:w="0" w:type="dxa"/>
              <w:right w:w="15" w:type="dxa"/>
            </w:tcMar>
            <w:vAlign w:val="center"/>
            <w:hideMark/>
          </w:tcPr>
          <w:p w14:paraId="1BB0D27F"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4.41</w:t>
            </w:r>
          </w:p>
        </w:tc>
      </w:tr>
      <w:tr w:rsidR="004E6B9A" w:rsidRPr="00EE1C1C" w14:paraId="6EB2C5EE" w14:textId="77777777" w:rsidTr="001F616A">
        <w:trPr>
          <w:divId w:val="453981878"/>
          <w:trHeight w:val="567"/>
        </w:trPr>
        <w:tc>
          <w:tcPr>
            <w:tcW w:w="5000" w:type="pct"/>
            <w:gridSpan w:val="8"/>
            <w:shd w:val="clear" w:color="auto" w:fill="auto"/>
            <w:tcMar>
              <w:top w:w="15" w:type="dxa"/>
              <w:left w:w="15" w:type="dxa"/>
              <w:bottom w:w="0" w:type="dxa"/>
              <w:right w:w="15" w:type="dxa"/>
            </w:tcMar>
            <w:vAlign w:val="center"/>
          </w:tcPr>
          <w:p w14:paraId="0CA69BC7" w14:textId="5952B7C9" w:rsidR="004E6B9A" w:rsidRPr="00EE1C1C" w:rsidRDefault="00262B4E"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4.5.</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hiệu quả thực hiện các hoạt động trong thực tiễn nghề nghiệp giáo dục tiểu học</w:t>
            </w:r>
          </w:p>
        </w:tc>
      </w:tr>
      <w:tr w:rsidR="004E6B9A" w:rsidRPr="00EE1C1C" w14:paraId="11FD3880"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2679799A"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4.5.1. Xây dựng được quy trình thực hiện hoạt động trong thực tiễn</w:t>
            </w:r>
          </w:p>
        </w:tc>
        <w:tc>
          <w:tcPr>
            <w:tcW w:w="560" w:type="pct"/>
            <w:shd w:val="clear" w:color="auto" w:fill="auto"/>
            <w:tcMar>
              <w:top w:w="15" w:type="dxa"/>
              <w:left w:w="15" w:type="dxa"/>
              <w:bottom w:w="0" w:type="dxa"/>
              <w:right w:w="15" w:type="dxa"/>
            </w:tcMar>
            <w:vAlign w:val="center"/>
            <w:hideMark/>
          </w:tcPr>
          <w:p w14:paraId="71838B1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560" w:type="pct"/>
            <w:shd w:val="clear" w:color="auto" w:fill="auto"/>
            <w:tcMar>
              <w:top w:w="15" w:type="dxa"/>
              <w:left w:w="15" w:type="dxa"/>
              <w:bottom w:w="0" w:type="dxa"/>
              <w:right w:w="15" w:type="dxa"/>
            </w:tcMar>
            <w:vAlign w:val="center"/>
            <w:hideMark/>
          </w:tcPr>
          <w:p w14:paraId="5E7C042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9" w:type="pct"/>
            <w:shd w:val="clear" w:color="auto" w:fill="auto"/>
            <w:tcMar>
              <w:top w:w="15" w:type="dxa"/>
              <w:left w:w="15" w:type="dxa"/>
              <w:bottom w:w="0" w:type="dxa"/>
              <w:right w:w="15" w:type="dxa"/>
            </w:tcMar>
            <w:vAlign w:val="center"/>
            <w:hideMark/>
          </w:tcPr>
          <w:p w14:paraId="56B7AC9F"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74" w:type="pct"/>
            <w:shd w:val="clear" w:color="auto" w:fill="auto"/>
            <w:tcMar>
              <w:top w:w="15" w:type="dxa"/>
              <w:left w:w="15" w:type="dxa"/>
              <w:bottom w:w="0" w:type="dxa"/>
              <w:right w:w="15" w:type="dxa"/>
            </w:tcMar>
            <w:vAlign w:val="center"/>
            <w:hideMark/>
          </w:tcPr>
          <w:p w14:paraId="5F663DE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79" w:type="pct"/>
            <w:shd w:val="clear" w:color="auto" w:fill="auto"/>
            <w:tcMar>
              <w:top w:w="15" w:type="dxa"/>
              <w:left w:w="15" w:type="dxa"/>
              <w:bottom w:w="0" w:type="dxa"/>
              <w:right w:w="15" w:type="dxa"/>
            </w:tcMar>
            <w:vAlign w:val="center"/>
            <w:hideMark/>
          </w:tcPr>
          <w:p w14:paraId="7061C791"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4.25</w:t>
            </w:r>
          </w:p>
        </w:tc>
        <w:tc>
          <w:tcPr>
            <w:tcW w:w="440" w:type="pct"/>
            <w:shd w:val="clear" w:color="auto" w:fill="auto"/>
            <w:tcMar>
              <w:top w:w="15" w:type="dxa"/>
              <w:left w:w="15" w:type="dxa"/>
              <w:bottom w:w="0" w:type="dxa"/>
              <w:right w:w="15" w:type="dxa"/>
            </w:tcMar>
            <w:vAlign w:val="center"/>
            <w:hideMark/>
          </w:tcPr>
          <w:p w14:paraId="7232012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427" w:type="pct"/>
            <w:shd w:val="clear" w:color="auto" w:fill="auto"/>
            <w:noWrap/>
            <w:tcMar>
              <w:top w:w="15" w:type="dxa"/>
              <w:left w:w="15" w:type="dxa"/>
              <w:bottom w:w="0" w:type="dxa"/>
              <w:right w:w="15" w:type="dxa"/>
            </w:tcMar>
            <w:vAlign w:val="center"/>
            <w:hideMark/>
          </w:tcPr>
          <w:p w14:paraId="03634290"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4.43</w:t>
            </w:r>
          </w:p>
        </w:tc>
      </w:tr>
      <w:tr w:rsidR="004E6B9A" w:rsidRPr="00EE1C1C" w14:paraId="1F533835"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3A6D4417"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4.5.2. Tổ chức và thực hiện các hoạt động một cách linh hoạt và hiệu quả</w:t>
            </w:r>
          </w:p>
        </w:tc>
        <w:tc>
          <w:tcPr>
            <w:tcW w:w="560" w:type="pct"/>
            <w:shd w:val="clear" w:color="auto" w:fill="auto"/>
            <w:tcMar>
              <w:top w:w="15" w:type="dxa"/>
              <w:left w:w="15" w:type="dxa"/>
              <w:bottom w:w="0" w:type="dxa"/>
              <w:right w:w="15" w:type="dxa"/>
            </w:tcMar>
            <w:vAlign w:val="center"/>
            <w:hideMark/>
          </w:tcPr>
          <w:p w14:paraId="240C7B68"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560" w:type="pct"/>
            <w:shd w:val="clear" w:color="auto" w:fill="auto"/>
            <w:tcMar>
              <w:top w:w="15" w:type="dxa"/>
              <w:left w:w="15" w:type="dxa"/>
              <w:bottom w:w="0" w:type="dxa"/>
              <w:right w:w="15" w:type="dxa"/>
            </w:tcMar>
            <w:vAlign w:val="center"/>
            <w:hideMark/>
          </w:tcPr>
          <w:p w14:paraId="0DE6F8D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89" w:type="pct"/>
            <w:shd w:val="clear" w:color="auto" w:fill="auto"/>
            <w:tcMar>
              <w:top w:w="15" w:type="dxa"/>
              <w:left w:w="15" w:type="dxa"/>
              <w:bottom w:w="0" w:type="dxa"/>
              <w:right w:w="15" w:type="dxa"/>
            </w:tcMar>
            <w:vAlign w:val="center"/>
            <w:hideMark/>
          </w:tcPr>
          <w:p w14:paraId="70E5CC9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4.79</w:t>
            </w:r>
          </w:p>
        </w:tc>
        <w:tc>
          <w:tcPr>
            <w:tcW w:w="374" w:type="pct"/>
            <w:shd w:val="clear" w:color="auto" w:fill="auto"/>
            <w:tcMar>
              <w:top w:w="15" w:type="dxa"/>
              <w:left w:w="15" w:type="dxa"/>
              <w:bottom w:w="0" w:type="dxa"/>
              <w:right w:w="15" w:type="dxa"/>
            </w:tcMar>
            <w:vAlign w:val="center"/>
            <w:hideMark/>
          </w:tcPr>
          <w:p w14:paraId="3AE781D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4.49</w:t>
            </w:r>
          </w:p>
        </w:tc>
        <w:tc>
          <w:tcPr>
            <w:tcW w:w="379" w:type="pct"/>
            <w:shd w:val="clear" w:color="auto" w:fill="auto"/>
            <w:tcMar>
              <w:top w:w="15" w:type="dxa"/>
              <w:left w:w="15" w:type="dxa"/>
              <w:bottom w:w="0" w:type="dxa"/>
              <w:right w:w="15" w:type="dxa"/>
            </w:tcMar>
            <w:vAlign w:val="center"/>
            <w:hideMark/>
          </w:tcPr>
          <w:p w14:paraId="5E6C269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4.25</w:t>
            </w:r>
          </w:p>
        </w:tc>
        <w:tc>
          <w:tcPr>
            <w:tcW w:w="440" w:type="pct"/>
            <w:shd w:val="clear" w:color="auto" w:fill="auto"/>
            <w:tcMar>
              <w:top w:w="15" w:type="dxa"/>
              <w:left w:w="15" w:type="dxa"/>
              <w:bottom w:w="0" w:type="dxa"/>
              <w:right w:w="15" w:type="dxa"/>
            </w:tcMar>
            <w:vAlign w:val="center"/>
            <w:hideMark/>
          </w:tcPr>
          <w:p w14:paraId="7611256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4.58</w:t>
            </w:r>
          </w:p>
        </w:tc>
        <w:tc>
          <w:tcPr>
            <w:tcW w:w="427" w:type="pct"/>
            <w:shd w:val="clear" w:color="auto" w:fill="auto"/>
            <w:noWrap/>
            <w:tcMar>
              <w:top w:w="15" w:type="dxa"/>
              <w:left w:w="15" w:type="dxa"/>
              <w:bottom w:w="0" w:type="dxa"/>
              <w:right w:w="15" w:type="dxa"/>
            </w:tcMar>
            <w:vAlign w:val="center"/>
            <w:hideMark/>
          </w:tcPr>
          <w:p w14:paraId="0AD4C341"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4.49</w:t>
            </w:r>
          </w:p>
        </w:tc>
      </w:tr>
      <w:tr w:rsidR="004E6B9A" w:rsidRPr="00EE1C1C" w14:paraId="189DAAB5"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56A00771"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4.5.3. Quản lí, giám sát và điều chỉnh nhiệm vụ khi cần thiết</w:t>
            </w:r>
          </w:p>
        </w:tc>
        <w:tc>
          <w:tcPr>
            <w:tcW w:w="560" w:type="pct"/>
            <w:shd w:val="clear" w:color="auto" w:fill="auto"/>
            <w:tcMar>
              <w:top w:w="15" w:type="dxa"/>
              <w:left w:w="15" w:type="dxa"/>
              <w:bottom w:w="0" w:type="dxa"/>
              <w:right w:w="15" w:type="dxa"/>
            </w:tcMar>
            <w:vAlign w:val="center"/>
            <w:hideMark/>
          </w:tcPr>
          <w:p w14:paraId="46E23110"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4.34</w:t>
            </w:r>
          </w:p>
        </w:tc>
        <w:tc>
          <w:tcPr>
            <w:tcW w:w="560" w:type="pct"/>
            <w:shd w:val="clear" w:color="auto" w:fill="auto"/>
            <w:tcMar>
              <w:top w:w="15" w:type="dxa"/>
              <w:left w:w="15" w:type="dxa"/>
              <w:bottom w:w="0" w:type="dxa"/>
              <w:right w:w="15" w:type="dxa"/>
            </w:tcMar>
            <w:vAlign w:val="center"/>
            <w:hideMark/>
          </w:tcPr>
          <w:p w14:paraId="6E81103F"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68592E21"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374" w:type="pct"/>
            <w:shd w:val="clear" w:color="auto" w:fill="auto"/>
            <w:tcMar>
              <w:top w:w="15" w:type="dxa"/>
              <w:left w:w="15" w:type="dxa"/>
              <w:bottom w:w="0" w:type="dxa"/>
              <w:right w:w="15" w:type="dxa"/>
            </w:tcMar>
            <w:vAlign w:val="center"/>
            <w:hideMark/>
          </w:tcPr>
          <w:p w14:paraId="404BA1E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79" w:type="pct"/>
            <w:shd w:val="clear" w:color="auto" w:fill="auto"/>
            <w:tcMar>
              <w:top w:w="15" w:type="dxa"/>
              <w:left w:w="15" w:type="dxa"/>
              <w:bottom w:w="0" w:type="dxa"/>
              <w:right w:w="15" w:type="dxa"/>
            </w:tcMar>
            <w:vAlign w:val="center"/>
            <w:hideMark/>
          </w:tcPr>
          <w:p w14:paraId="308EBC5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4.25</w:t>
            </w:r>
          </w:p>
        </w:tc>
        <w:tc>
          <w:tcPr>
            <w:tcW w:w="440" w:type="pct"/>
            <w:shd w:val="clear" w:color="auto" w:fill="auto"/>
            <w:tcMar>
              <w:top w:w="15" w:type="dxa"/>
              <w:left w:w="15" w:type="dxa"/>
              <w:bottom w:w="0" w:type="dxa"/>
              <w:right w:w="15" w:type="dxa"/>
            </w:tcMar>
            <w:vAlign w:val="center"/>
            <w:hideMark/>
          </w:tcPr>
          <w:p w14:paraId="6EDC0987"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4.62</w:t>
            </w:r>
          </w:p>
        </w:tc>
        <w:tc>
          <w:tcPr>
            <w:tcW w:w="427" w:type="pct"/>
            <w:shd w:val="clear" w:color="auto" w:fill="auto"/>
            <w:noWrap/>
            <w:tcMar>
              <w:top w:w="15" w:type="dxa"/>
              <w:left w:w="15" w:type="dxa"/>
              <w:bottom w:w="0" w:type="dxa"/>
              <w:right w:w="15" w:type="dxa"/>
            </w:tcMar>
            <w:vAlign w:val="center"/>
            <w:hideMark/>
          </w:tcPr>
          <w:p w14:paraId="0A667B87"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4.40</w:t>
            </w:r>
          </w:p>
        </w:tc>
      </w:tr>
      <w:tr w:rsidR="004E6B9A" w:rsidRPr="00EE1C1C" w14:paraId="1507D9EF" w14:textId="77777777" w:rsidTr="001F616A">
        <w:trPr>
          <w:divId w:val="453981878"/>
          <w:trHeight w:val="567"/>
        </w:trPr>
        <w:tc>
          <w:tcPr>
            <w:tcW w:w="5000" w:type="pct"/>
            <w:gridSpan w:val="8"/>
            <w:shd w:val="clear" w:color="auto" w:fill="auto"/>
            <w:tcMar>
              <w:top w:w="15" w:type="dxa"/>
              <w:left w:w="15" w:type="dxa"/>
              <w:bottom w:w="0" w:type="dxa"/>
              <w:right w:w="15" w:type="dxa"/>
            </w:tcMar>
            <w:vAlign w:val="center"/>
          </w:tcPr>
          <w:p w14:paraId="68C2D23A" w14:textId="26328EC8" w:rsidR="004E6B9A" w:rsidRPr="00EE1C1C" w:rsidRDefault="00262B4E"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4.6</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năng lực đánh giá và cải tiến hiệu quả của các hoạt động trong thực tiễn nghề nghiệp giáo dục tiểu học</w:t>
            </w:r>
          </w:p>
        </w:tc>
      </w:tr>
      <w:tr w:rsidR="004E6B9A" w:rsidRPr="00EE1C1C" w14:paraId="688413BF"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73AAB239"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4.6.1. Đánh giá được hiệu quả của các nhiệm vụ trong thực tiễn nghề nghiệp giáo dục tiểu học</w:t>
            </w:r>
          </w:p>
        </w:tc>
        <w:tc>
          <w:tcPr>
            <w:tcW w:w="560" w:type="pct"/>
            <w:shd w:val="clear" w:color="auto" w:fill="auto"/>
            <w:tcMar>
              <w:top w:w="15" w:type="dxa"/>
              <w:left w:w="15" w:type="dxa"/>
              <w:bottom w:w="0" w:type="dxa"/>
              <w:right w:w="15" w:type="dxa"/>
            </w:tcMar>
            <w:vAlign w:val="center"/>
            <w:hideMark/>
          </w:tcPr>
          <w:p w14:paraId="49675AF6"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4.26</w:t>
            </w:r>
          </w:p>
        </w:tc>
        <w:tc>
          <w:tcPr>
            <w:tcW w:w="560" w:type="pct"/>
            <w:shd w:val="clear" w:color="auto" w:fill="auto"/>
            <w:tcMar>
              <w:top w:w="15" w:type="dxa"/>
              <w:left w:w="15" w:type="dxa"/>
              <w:bottom w:w="0" w:type="dxa"/>
              <w:right w:w="15" w:type="dxa"/>
            </w:tcMar>
            <w:vAlign w:val="center"/>
            <w:hideMark/>
          </w:tcPr>
          <w:p w14:paraId="1D195C2C"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4.33</w:t>
            </w:r>
          </w:p>
        </w:tc>
        <w:tc>
          <w:tcPr>
            <w:tcW w:w="389" w:type="pct"/>
            <w:shd w:val="clear" w:color="auto" w:fill="auto"/>
            <w:tcMar>
              <w:top w:w="15" w:type="dxa"/>
              <w:left w:w="15" w:type="dxa"/>
              <w:bottom w:w="0" w:type="dxa"/>
              <w:right w:w="15" w:type="dxa"/>
            </w:tcMar>
            <w:vAlign w:val="center"/>
            <w:hideMark/>
          </w:tcPr>
          <w:p w14:paraId="70F1BE6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4.57</w:t>
            </w:r>
          </w:p>
        </w:tc>
        <w:tc>
          <w:tcPr>
            <w:tcW w:w="374" w:type="pct"/>
            <w:shd w:val="clear" w:color="auto" w:fill="auto"/>
            <w:tcMar>
              <w:top w:w="15" w:type="dxa"/>
              <w:left w:w="15" w:type="dxa"/>
              <w:bottom w:w="0" w:type="dxa"/>
              <w:right w:w="15" w:type="dxa"/>
            </w:tcMar>
            <w:vAlign w:val="center"/>
            <w:hideMark/>
          </w:tcPr>
          <w:p w14:paraId="05234F84"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4.39</w:t>
            </w:r>
          </w:p>
        </w:tc>
        <w:tc>
          <w:tcPr>
            <w:tcW w:w="379" w:type="pct"/>
            <w:shd w:val="clear" w:color="auto" w:fill="auto"/>
            <w:tcMar>
              <w:top w:w="15" w:type="dxa"/>
              <w:left w:w="15" w:type="dxa"/>
              <w:bottom w:w="0" w:type="dxa"/>
              <w:right w:w="15" w:type="dxa"/>
            </w:tcMar>
            <w:vAlign w:val="center"/>
            <w:hideMark/>
          </w:tcPr>
          <w:p w14:paraId="36AE2E6E"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4.25</w:t>
            </w:r>
          </w:p>
        </w:tc>
        <w:tc>
          <w:tcPr>
            <w:tcW w:w="440" w:type="pct"/>
            <w:shd w:val="clear" w:color="auto" w:fill="auto"/>
            <w:tcMar>
              <w:top w:w="15" w:type="dxa"/>
              <w:left w:w="15" w:type="dxa"/>
              <w:bottom w:w="0" w:type="dxa"/>
              <w:right w:w="15" w:type="dxa"/>
            </w:tcMar>
            <w:vAlign w:val="center"/>
            <w:hideMark/>
          </w:tcPr>
          <w:p w14:paraId="533803A2"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4.62</w:t>
            </w:r>
          </w:p>
        </w:tc>
        <w:tc>
          <w:tcPr>
            <w:tcW w:w="427" w:type="pct"/>
            <w:shd w:val="clear" w:color="auto" w:fill="auto"/>
            <w:noWrap/>
            <w:tcMar>
              <w:top w:w="15" w:type="dxa"/>
              <w:left w:w="15" w:type="dxa"/>
              <w:bottom w:w="0" w:type="dxa"/>
              <w:right w:w="15" w:type="dxa"/>
            </w:tcMar>
            <w:vAlign w:val="center"/>
            <w:hideMark/>
          </w:tcPr>
          <w:p w14:paraId="26F0373E"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4.40</w:t>
            </w:r>
          </w:p>
        </w:tc>
      </w:tr>
      <w:tr w:rsidR="004E6B9A" w:rsidRPr="00EE1C1C" w14:paraId="095B6267" w14:textId="77777777" w:rsidTr="001F616A">
        <w:trPr>
          <w:divId w:val="453981878"/>
          <w:trHeight w:val="567"/>
        </w:trPr>
        <w:tc>
          <w:tcPr>
            <w:tcW w:w="1871" w:type="pct"/>
            <w:shd w:val="clear" w:color="auto" w:fill="auto"/>
            <w:tcMar>
              <w:top w:w="15" w:type="dxa"/>
              <w:left w:w="15" w:type="dxa"/>
              <w:bottom w:w="0" w:type="dxa"/>
              <w:right w:w="15" w:type="dxa"/>
            </w:tcMar>
            <w:vAlign w:val="center"/>
            <w:hideMark/>
          </w:tcPr>
          <w:p w14:paraId="2DF67881" w14:textId="77777777" w:rsidR="004E6B9A" w:rsidRPr="00EE1C1C" w:rsidRDefault="004E6B9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4.6.2. Cải tiến chất lượng các nhiệm vụ trong thực tiễn nghề nghiệp giáo dục tiểu học</w:t>
            </w:r>
          </w:p>
        </w:tc>
        <w:tc>
          <w:tcPr>
            <w:tcW w:w="560" w:type="pct"/>
            <w:shd w:val="clear" w:color="auto" w:fill="auto"/>
            <w:tcMar>
              <w:top w:w="15" w:type="dxa"/>
              <w:left w:w="15" w:type="dxa"/>
              <w:bottom w:w="0" w:type="dxa"/>
              <w:right w:w="15" w:type="dxa"/>
            </w:tcMar>
            <w:vAlign w:val="center"/>
            <w:hideMark/>
          </w:tcPr>
          <w:p w14:paraId="4FB4F0F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4.30</w:t>
            </w:r>
          </w:p>
        </w:tc>
        <w:tc>
          <w:tcPr>
            <w:tcW w:w="560" w:type="pct"/>
            <w:shd w:val="clear" w:color="auto" w:fill="auto"/>
            <w:tcMar>
              <w:top w:w="15" w:type="dxa"/>
              <w:left w:w="15" w:type="dxa"/>
              <w:bottom w:w="0" w:type="dxa"/>
              <w:right w:w="15" w:type="dxa"/>
            </w:tcMar>
            <w:vAlign w:val="center"/>
            <w:hideMark/>
          </w:tcPr>
          <w:p w14:paraId="6B8DEE6D"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4.67</w:t>
            </w:r>
          </w:p>
        </w:tc>
        <w:tc>
          <w:tcPr>
            <w:tcW w:w="389" w:type="pct"/>
            <w:shd w:val="clear" w:color="auto" w:fill="auto"/>
            <w:tcMar>
              <w:top w:w="15" w:type="dxa"/>
              <w:left w:w="15" w:type="dxa"/>
              <w:bottom w:w="0" w:type="dxa"/>
              <w:right w:w="15" w:type="dxa"/>
            </w:tcMar>
            <w:vAlign w:val="center"/>
            <w:hideMark/>
          </w:tcPr>
          <w:p w14:paraId="3F00C79B"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4.52</w:t>
            </w:r>
          </w:p>
        </w:tc>
        <w:tc>
          <w:tcPr>
            <w:tcW w:w="374" w:type="pct"/>
            <w:shd w:val="clear" w:color="auto" w:fill="auto"/>
            <w:tcMar>
              <w:top w:w="15" w:type="dxa"/>
              <w:left w:w="15" w:type="dxa"/>
              <w:bottom w:w="0" w:type="dxa"/>
              <w:right w:w="15" w:type="dxa"/>
            </w:tcMar>
            <w:vAlign w:val="center"/>
            <w:hideMark/>
          </w:tcPr>
          <w:p w14:paraId="1BF65077"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4.32</w:t>
            </w:r>
          </w:p>
        </w:tc>
        <w:tc>
          <w:tcPr>
            <w:tcW w:w="379" w:type="pct"/>
            <w:shd w:val="clear" w:color="auto" w:fill="auto"/>
            <w:tcMar>
              <w:top w:w="15" w:type="dxa"/>
              <w:left w:w="15" w:type="dxa"/>
              <w:bottom w:w="0" w:type="dxa"/>
              <w:right w:w="15" w:type="dxa"/>
            </w:tcMar>
            <w:vAlign w:val="center"/>
            <w:hideMark/>
          </w:tcPr>
          <w:p w14:paraId="53799FD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4.50</w:t>
            </w:r>
          </w:p>
        </w:tc>
        <w:tc>
          <w:tcPr>
            <w:tcW w:w="440" w:type="pct"/>
            <w:shd w:val="clear" w:color="auto" w:fill="auto"/>
            <w:tcMar>
              <w:top w:w="15" w:type="dxa"/>
              <w:left w:w="15" w:type="dxa"/>
              <w:bottom w:w="0" w:type="dxa"/>
              <w:right w:w="15" w:type="dxa"/>
            </w:tcMar>
            <w:vAlign w:val="center"/>
            <w:hideMark/>
          </w:tcPr>
          <w:p w14:paraId="7BF53D23" w14:textId="77777777" w:rsidR="004E6B9A" w:rsidRPr="00EE1C1C" w:rsidRDefault="004E6B9A"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4.46</w:t>
            </w:r>
          </w:p>
        </w:tc>
        <w:tc>
          <w:tcPr>
            <w:tcW w:w="427" w:type="pct"/>
            <w:shd w:val="clear" w:color="auto" w:fill="auto"/>
            <w:noWrap/>
            <w:tcMar>
              <w:top w:w="15" w:type="dxa"/>
              <w:left w:w="15" w:type="dxa"/>
              <w:bottom w:w="0" w:type="dxa"/>
              <w:right w:w="15" w:type="dxa"/>
            </w:tcMar>
            <w:vAlign w:val="center"/>
            <w:hideMark/>
          </w:tcPr>
          <w:p w14:paraId="0A375F9B" w14:textId="77777777" w:rsidR="004E6B9A" w:rsidRPr="00EE1C1C" w:rsidRDefault="004E6B9A" w:rsidP="000033CD">
            <w:pPr>
              <w:spacing w:after="0" w:line="312" w:lineRule="auto"/>
              <w:jc w:val="center"/>
              <w:rPr>
                <w:rFonts w:eastAsia="Times New Roman"/>
                <w:b/>
                <w:bCs/>
                <w:color w:val="4472C4" w:themeColor="accent1"/>
                <w:sz w:val="26"/>
                <w:szCs w:val="26"/>
                <w:lang w:val="vi-VN" w:eastAsia="vi-VN"/>
              </w:rPr>
            </w:pPr>
            <w:r w:rsidRPr="00EE1C1C">
              <w:rPr>
                <w:rFonts w:eastAsia="Times New Roman"/>
                <w:b/>
                <w:bCs/>
                <w:color w:val="4472C4" w:themeColor="accent1"/>
                <w:sz w:val="26"/>
                <w:szCs w:val="26"/>
                <w:lang w:val="vi-VN" w:eastAsia="vi-VN"/>
              </w:rPr>
              <w:t>4.46</w:t>
            </w:r>
          </w:p>
        </w:tc>
      </w:tr>
    </w:tbl>
    <w:p w14:paraId="6DEA4510" w14:textId="77777777" w:rsidR="00A851A4" w:rsidRPr="00EE1C1C" w:rsidRDefault="00A851A4" w:rsidP="000033CD">
      <w:pPr>
        <w:spacing w:after="0" w:line="312" w:lineRule="auto"/>
        <w:rPr>
          <w:sz w:val="26"/>
          <w:szCs w:val="26"/>
          <w:lang w:eastAsia="en-US"/>
        </w:rPr>
      </w:pPr>
    </w:p>
    <w:p w14:paraId="31DAAB62" w14:textId="77777777" w:rsidR="001D5A8D" w:rsidRPr="00EE1C1C" w:rsidRDefault="001D5A8D" w:rsidP="000033CD">
      <w:pPr>
        <w:spacing w:after="0" w:line="312" w:lineRule="auto"/>
        <w:rPr>
          <w:sz w:val="26"/>
          <w:szCs w:val="26"/>
          <w:lang w:eastAsia="en-US"/>
        </w:rPr>
      </w:pPr>
    </w:p>
    <w:p w14:paraId="283D8B5F" w14:textId="77777777" w:rsidR="00977279" w:rsidRPr="00EE1C1C" w:rsidRDefault="00977279" w:rsidP="000033CD">
      <w:pPr>
        <w:spacing w:after="0" w:line="312" w:lineRule="auto"/>
        <w:rPr>
          <w:sz w:val="26"/>
          <w:szCs w:val="26"/>
        </w:rPr>
      </w:pPr>
      <w:r w:rsidRPr="00EE1C1C">
        <w:rPr>
          <w:noProof/>
          <w:sz w:val="26"/>
          <w:szCs w:val="26"/>
          <w:lang w:eastAsia="en-US"/>
        </w:rPr>
        <w:lastRenderedPageBreak/>
        <w:drawing>
          <wp:inline distT="0" distB="0" distL="0" distR="0" wp14:anchorId="2089938A" wp14:editId="0E7EB6F3">
            <wp:extent cx="5715000" cy="5830570"/>
            <wp:effectExtent l="0" t="0" r="0" b="17780"/>
            <wp:docPr id="12" name="Biểu đồ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4042F798" w14:textId="5B131E64" w:rsidR="00873226" w:rsidRPr="00EE1C1C" w:rsidRDefault="00977279" w:rsidP="000033CD">
      <w:pPr>
        <w:pStyle w:val="Caption"/>
      </w:pPr>
      <w:bookmarkStart w:id="111" w:name="_Toc74434176"/>
      <w:r w:rsidRPr="00EE1C1C">
        <w:t xml:space="preserve">Hình </w:t>
      </w:r>
      <w:fldSimple w:instr=" SEQ Hình \* ARABIC ">
        <w:r w:rsidR="00FF2A32">
          <w:rPr>
            <w:noProof/>
          </w:rPr>
          <w:t>9</w:t>
        </w:r>
      </w:fldSimple>
      <w:r w:rsidRPr="00EE1C1C">
        <w:t xml:space="preserve">. </w:t>
      </w:r>
      <w:r w:rsidR="00203C14" w:rsidRPr="00EE1C1C">
        <w:t>Mức độ cần thiết của nhóm CĐR năng lực thực hành nghề nghiệp theo giá trị trung bình các kết quả trả lời khảo sát</w:t>
      </w:r>
      <w:r w:rsidR="00345CF9" w:rsidRPr="00EE1C1C">
        <w:t xml:space="preserve"> (sắp xếp theo thứ tự từ </w:t>
      </w:r>
      <w:r w:rsidR="00AD09F5" w:rsidRPr="00EE1C1C">
        <w:t>thấp đến cao</w:t>
      </w:r>
      <w:r w:rsidR="00345CF9" w:rsidRPr="00EE1C1C">
        <w:t>)</w:t>
      </w:r>
      <w:bookmarkEnd w:id="111"/>
    </w:p>
    <w:p w14:paraId="02D27771" w14:textId="77777777" w:rsidR="0096104F" w:rsidRPr="00EE1C1C" w:rsidRDefault="0096104F" w:rsidP="000033CD">
      <w:pPr>
        <w:spacing w:after="0" w:line="312" w:lineRule="auto"/>
        <w:rPr>
          <w:b/>
          <w:bCs/>
          <w:sz w:val="26"/>
          <w:szCs w:val="26"/>
          <w:u w:val="single"/>
          <w:lang w:eastAsia="en-US"/>
        </w:rPr>
      </w:pPr>
      <w:r w:rsidRPr="00EE1C1C">
        <w:rPr>
          <w:b/>
          <w:bCs/>
          <w:sz w:val="26"/>
          <w:szCs w:val="26"/>
          <w:u w:val="single"/>
          <w:lang w:eastAsia="en-US"/>
        </w:rPr>
        <w:t>Nhận xét:</w:t>
      </w:r>
    </w:p>
    <w:p w14:paraId="2A1F3635" w14:textId="675B6A66" w:rsidR="00CC7457" w:rsidRPr="00EE1C1C" w:rsidRDefault="006913CA" w:rsidP="000033CD">
      <w:pPr>
        <w:pStyle w:val="ListParagraph"/>
        <w:numPr>
          <w:ilvl w:val="0"/>
          <w:numId w:val="29"/>
        </w:numPr>
      </w:pPr>
      <w:r w:rsidRPr="00EE1C1C">
        <w:t>Kết quả khảo sát về mức độ cần thiết đối với ác CĐR thuộc nhóm năng lực thực hành nghề nghiệp ở mức từ cần thiết cho đến rất cần thiết (</w:t>
      </w:r>
      <w:r w:rsidRPr="00EE1C1C">
        <w:rPr>
          <w:b/>
          <w:bCs/>
        </w:rPr>
        <w:t xml:space="preserve">4.31 </w:t>
      </w:r>
      <w:r w:rsidRPr="00EE1C1C">
        <w:t>đến</w:t>
      </w:r>
      <w:r w:rsidRPr="00EE1C1C">
        <w:rPr>
          <w:b/>
          <w:bCs/>
        </w:rPr>
        <w:t xml:space="preserve"> 4.54</w:t>
      </w:r>
      <w:r w:rsidRPr="00EE1C1C">
        <w:t>).</w:t>
      </w:r>
    </w:p>
    <w:p w14:paraId="390DBDB2" w14:textId="071920D4" w:rsidR="006913CA" w:rsidRPr="00EE1C1C" w:rsidRDefault="00BC7970" w:rsidP="000033CD">
      <w:pPr>
        <w:pStyle w:val="ListParagraph"/>
        <w:numPr>
          <w:ilvl w:val="0"/>
          <w:numId w:val="29"/>
        </w:numPr>
      </w:pPr>
      <w:r w:rsidRPr="00EE1C1C">
        <w:t>Sự chênh lệch nhỏ giữa các giá trị trung bình của kết quả khảo sát trên 6 đối tượng cho thấy tầm quan trọng đồng đều ở các CĐR trong nhóm này.</w:t>
      </w:r>
    </w:p>
    <w:p w14:paraId="01FAAEA3" w14:textId="77777777" w:rsidR="00293765" w:rsidRPr="00EE1C1C" w:rsidRDefault="00293765" w:rsidP="000033CD">
      <w:pPr>
        <w:pStyle w:val="Heading4"/>
        <w:rPr>
          <w:lang w:eastAsia="en-US"/>
        </w:rPr>
        <w:sectPr w:rsidR="00293765" w:rsidRPr="00EE1C1C" w:rsidSect="009308F8">
          <w:pgSz w:w="11900" w:h="16840" w:code="9"/>
          <w:pgMar w:top="1134" w:right="1134" w:bottom="1134" w:left="1701" w:header="734" w:footer="346" w:gutter="0"/>
          <w:cols w:space="708"/>
          <w:titlePg/>
          <w:docGrid w:linePitch="326"/>
        </w:sectPr>
      </w:pPr>
    </w:p>
    <w:p w14:paraId="33101DA2" w14:textId="76C7A264" w:rsidR="00F2755B" w:rsidRPr="00EE1C1C" w:rsidRDefault="00323818" w:rsidP="000033CD">
      <w:pPr>
        <w:pStyle w:val="Heading4"/>
        <w:rPr>
          <w:lang w:eastAsia="en-US"/>
        </w:rPr>
      </w:pPr>
      <w:r w:rsidRPr="00EE1C1C">
        <w:rPr>
          <w:lang w:eastAsia="en-US"/>
        </w:rPr>
        <w:lastRenderedPageBreak/>
        <w:t xml:space="preserve">2.2.5.2. </w:t>
      </w:r>
      <w:r w:rsidR="00A74C27" w:rsidRPr="00EE1C1C">
        <w:rPr>
          <w:lang w:eastAsia="en-US"/>
        </w:rPr>
        <w:t xml:space="preserve">Mức độ năng lực hiện đạt được và cần đạt được của sinh viên đối với nhóm </w:t>
      </w:r>
      <w:r w:rsidRPr="00EE1C1C">
        <w:rPr>
          <w:lang w:eastAsia="en-US"/>
        </w:rPr>
        <w:t>CĐR về năng lực thực hành nghề nghiệp</w:t>
      </w:r>
    </w:p>
    <w:p w14:paraId="63ADC7C5" w14:textId="642FA8D6" w:rsidR="00934147" w:rsidRPr="00EE1C1C" w:rsidRDefault="00934147" w:rsidP="000033CD">
      <w:pPr>
        <w:spacing w:after="0" w:line="312" w:lineRule="auto"/>
        <w:rPr>
          <w:sz w:val="26"/>
          <w:szCs w:val="26"/>
          <w:lang w:eastAsia="en-US"/>
        </w:rPr>
      </w:pPr>
      <w:r w:rsidRPr="00EE1C1C">
        <w:rPr>
          <w:sz w:val="26"/>
          <w:szCs w:val="26"/>
          <w:lang w:eastAsia="en-US"/>
        </w:rPr>
        <w:t>Kết quả khảo sát được tổng hợp tại Bảng 19 và Bảng 20.</w:t>
      </w:r>
    </w:p>
    <w:p w14:paraId="628C879E" w14:textId="47486DCE" w:rsidR="00F2755B" w:rsidRPr="00EE1C1C" w:rsidRDefault="00F2755B" w:rsidP="000033CD">
      <w:pPr>
        <w:pStyle w:val="Caption"/>
      </w:pPr>
      <w:bookmarkStart w:id="112" w:name="_Toc74434162"/>
      <w:r w:rsidRPr="00EE1C1C">
        <w:t xml:space="preserve">Bảng </w:t>
      </w:r>
      <w:fldSimple w:instr=" SEQ Bảng \* ARABIC ">
        <w:r w:rsidR="00FF2A32">
          <w:rPr>
            <w:noProof/>
          </w:rPr>
          <w:t>19</w:t>
        </w:r>
      </w:fldSimple>
      <w:r w:rsidR="009D6900" w:rsidRPr="00EE1C1C">
        <w:t>. Mức độ năng lực hiện đạt được của sinh viên đối với nhóm CĐR về năng lực thực hành nghề nghiệp theo giá trị trung bình của kết quả khảo sát</w:t>
      </w:r>
      <w:bookmarkEnd w:id="112"/>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294"/>
        <w:gridCol w:w="921"/>
        <w:gridCol w:w="921"/>
        <w:gridCol w:w="611"/>
        <w:gridCol w:w="825"/>
        <w:gridCol w:w="593"/>
        <w:gridCol w:w="704"/>
        <w:gridCol w:w="1186"/>
      </w:tblGrid>
      <w:tr w:rsidR="00F2755B" w:rsidRPr="00EE1C1C" w14:paraId="047FFEEB" w14:textId="77777777" w:rsidTr="00F465E7">
        <w:trPr>
          <w:trHeight w:val="567"/>
          <w:tblHeader/>
        </w:trPr>
        <w:tc>
          <w:tcPr>
            <w:tcW w:w="1871" w:type="pct"/>
            <w:vMerge w:val="restart"/>
            <w:shd w:val="clear" w:color="auto" w:fill="FBE4D5" w:themeFill="accent2" w:themeFillTint="33"/>
            <w:tcMar>
              <w:top w:w="15" w:type="dxa"/>
              <w:left w:w="15" w:type="dxa"/>
              <w:bottom w:w="0" w:type="dxa"/>
              <w:right w:w="15" w:type="dxa"/>
            </w:tcMar>
            <w:vAlign w:val="center"/>
            <w:hideMark/>
          </w:tcPr>
          <w:p w14:paraId="0C4D9025" w14:textId="77777777" w:rsidR="00F2755B" w:rsidRPr="00EE1C1C" w:rsidRDefault="00F2755B" w:rsidP="000033CD">
            <w:pPr>
              <w:spacing w:after="0" w:line="312" w:lineRule="auto"/>
              <w:jc w:val="left"/>
              <w:rPr>
                <w:rFonts w:eastAsia="Times New Roman"/>
                <w:b/>
                <w:bCs/>
                <w:color w:val="000000"/>
                <w:sz w:val="26"/>
                <w:szCs w:val="26"/>
                <w:lang w:val="vi-VN" w:eastAsia="vi-VN"/>
              </w:rPr>
            </w:pPr>
            <w:r w:rsidRPr="00EE1C1C">
              <w:rPr>
                <w:rFonts w:eastAsia="Times New Roman"/>
                <w:b/>
                <w:bCs/>
                <w:color w:val="000000"/>
                <w:sz w:val="26"/>
                <w:szCs w:val="26"/>
                <w:lang w:val="vi-VN" w:eastAsia="vi-VN"/>
              </w:rPr>
              <w:t> </w:t>
            </w:r>
          </w:p>
          <w:p w14:paraId="169F8913"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sz w:val="26"/>
                <w:szCs w:val="26"/>
                <w:lang w:eastAsia="vi-VN"/>
              </w:rPr>
              <w:t xml:space="preserve">CĐR </w:t>
            </w:r>
            <w:r w:rsidRPr="00EE1C1C">
              <w:rPr>
                <w:rFonts w:eastAsia="Times New Roman"/>
                <w:b/>
                <w:bCs/>
                <w:sz w:val="26"/>
                <w:szCs w:val="26"/>
                <w:lang w:val="vi-VN" w:eastAsia="vi-VN"/>
              </w:rPr>
              <w:t>NHÓM 4. NĂNG LỰC THỰC HÀNH NGHỀ NGHIỆP</w:t>
            </w:r>
          </w:p>
        </w:tc>
        <w:tc>
          <w:tcPr>
            <w:tcW w:w="3129" w:type="pct"/>
            <w:gridSpan w:val="7"/>
            <w:shd w:val="clear" w:color="auto" w:fill="FBE4D5" w:themeFill="accent2" w:themeFillTint="33"/>
            <w:tcMar>
              <w:top w:w="15" w:type="dxa"/>
              <w:left w:w="15" w:type="dxa"/>
              <w:bottom w:w="0" w:type="dxa"/>
              <w:right w:w="15" w:type="dxa"/>
            </w:tcMar>
            <w:vAlign w:val="center"/>
            <w:hideMark/>
          </w:tcPr>
          <w:p w14:paraId="015A6922" w14:textId="4476443B" w:rsidR="00F2755B" w:rsidRPr="00EE1C1C" w:rsidRDefault="00F2755B"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HIỆN ĐẠT ĐƯỢC</w:t>
            </w:r>
          </w:p>
        </w:tc>
      </w:tr>
      <w:tr w:rsidR="00F2755B" w:rsidRPr="00EE1C1C" w14:paraId="24C6A682" w14:textId="77777777" w:rsidTr="00F465E7">
        <w:trPr>
          <w:trHeight w:val="567"/>
          <w:tblHeader/>
        </w:trPr>
        <w:tc>
          <w:tcPr>
            <w:tcW w:w="1871" w:type="pct"/>
            <w:vMerge/>
            <w:shd w:val="clear" w:color="auto" w:fill="FBE4D5" w:themeFill="accent2" w:themeFillTint="33"/>
            <w:tcMar>
              <w:top w:w="15" w:type="dxa"/>
              <w:left w:w="15" w:type="dxa"/>
              <w:bottom w:w="0" w:type="dxa"/>
              <w:right w:w="15" w:type="dxa"/>
            </w:tcMar>
            <w:vAlign w:val="center"/>
            <w:hideMark/>
          </w:tcPr>
          <w:p w14:paraId="3D632E60" w14:textId="77777777" w:rsidR="00F2755B" w:rsidRPr="00EE1C1C" w:rsidRDefault="00F2755B" w:rsidP="000033CD">
            <w:pPr>
              <w:spacing w:after="0" w:line="312" w:lineRule="auto"/>
              <w:jc w:val="left"/>
              <w:rPr>
                <w:rFonts w:eastAsia="Times New Roman"/>
                <w:b/>
                <w:bCs/>
                <w:sz w:val="26"/>
                <w:szCs w:val="26"/>
                <w:lang w:val="vi-VN" w:eastAsia="vi-VN"/>
              </w:rPr>
            </w:pPr>
          </w:p>
        </w:tc>
        <w:tc>
          <w:tcPr>
            <w:tcW w:w="560" w:type="pct"/>
            <w:shd w:val="clear" w:color="auto" w:fill="FBE4D5" w:themeFill="accent2" w:themeFillTint="33"/>
            <w:tcMar>
              <w:top w:w="15" w:type="dxa"/>
              <w:left w:w="15" w:type="dxa"/>
              <w:bottom w:w="0" w:type="dxa"/>
              <w:right w:w="15" w:type="dxa"/>
            </w:tcMar>
            <w:vAlign w:val="center"/>
            <w:hideMark/>
          </w:tcPr>
          <w:p w14:paraId="20F6F645" w14:textId="77777777" w:rsidR="00F2755B" w:rsidRPr="00EE1C1C" w:rsidRDefault="00F2755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Lãnh đạo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BGH trường phổ thông</w:t>
            </w:r>
          </w:p>
        </w:tc>
        <w:tc>
          <w:tcPr>
            <w:tcW w:w="560" w:type="pct"/>
            <w:shd w:val="clear" w:color="auto" w:fill="FBE4D5" w:themeFill="accent2" w:themeFillTint="33"/>
            <w:tcMar>
              <w:top w:w="15" w:type="dxa"/>
              <w:left w:w="15" w:type="dxa"/>
              <w:bottom w:w="0" w:type="dxa"/>
              <w:right w:w="15" w:type="dxa"/>
            </w:tcMar>
            <w:vAlign w:val="center"/>
            <w:hideMark/>
          </w:tcPr>
          <w:p w14:paraId="3D52840B" w14:textId="77777777" w:rsidR="00F2755B" w:rsidRPr="00EE1C1C" w:rsidRDefault="00F2755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Chuyên viên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Tổ trưởng chuyên môn</w:t>
            </w:r>
          </w:p>
        </w:tc>
        <w:tc>
          <w:tcPr>
            <w:tcW w:w="389" w:type="pct"/>
            <w:shd w:val="clear" w:color="auto" w:fill="FBE4D5" w:themeFill="accent2" w:themeFillTint="33"/>
            <w:tcMar>
              <w:top w:w="15" w:type="dxa"/>
              <w:left w:w="15" w:type="dxa"/>
              <w:bottom w:w="0" w:type="dxa"/>
              <w:right w:w="15" w:type="dxa"/>
            </w:tcMar>
            <w:vAlign w:val="center"/>
            <w:hideMark/>
          </w:tcPr>
          <w:p w14:paraId="21A05EB5" w14:textId="77777777" w:rsidR="00F2755B" w:rsidRPr="00EE1C1C" w:rsidRDefault="00F2755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374" w:type="pct"/>
            <w:shd w:val="clear" w:color="auto" w:fill="FBE4D5" w:themeFill="accent2" w:themeFillTint="33"/>
            <w:tcMar>
              <w:top w:w="15" w:type="dxa"/>
              <w:left w:w="15" w:type="dxa"/>
              <w:bottom w:w="0" w:type="dxa"/>
              <w:right w:w="15" w:type="dxa"/>
            </w:tcMar>
            <w:vAlign w:val="center"/>
            <w:hideMark/>
          </w:tcPr>
          <w:p w14:paraId="205E0EE3" w14:textId="77777777" w:rsidR="00F2755B" w:rsidRPr="00EE1C1C" w:rsidRDefault="00F2755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79" w:type="pct"/>
            <w:shd w:val="clear" w:color="auto" w:fill="FBE4D5" w:themeFill="accent2" w:themeFillTint="33"/>
            <w:tcMar>
              <w:top w:w="15" w:type="dxa"/>
              <w:left w:w="15" w:type="dxa"/>
              <w:bottom w:w="0" w:type="dxa"/>
              <w:right w:w="15" w:type="dxa"/>
            </w:tcMar>
            <w:vAlign w:val="center"/>
            <w:hideMark/>
          </w:tcPr>
          <w:p w14:paraId="536DD8BB" w14:textId="77777777" w:rsidR="00F2755B" w:rsidRPr="00EE1C1C" w:rsidRDefault="00F2755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440" w:type="pct"/>
            <w:shd w:val="clear" w:color="auto" w:fill="FBE4D5" w:themeFill="accent2" w:themeFillTint="33"/>
            <w:tcMar>
              <w:top w:w="15" w:type="dxa"/>
              <w:left w:w="15" w:type="dxa"/>
              <w:bottom w:w="0" w:type="dxa"/>
              <w:right w:w="15" w:type="dxa"/>
            </w:tcMar>
            <w:vAlign w:val="center"/>
            <w:hideMark/>
          </w:tcPr>
          <w:p w14:paraId="3820559A" w14:textId="77777777" w:rsidR="00F2755B" w:rsidRPr="00EE1C1C" w:rsidRDefault="00F2755B"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427" w:type="pct"/>
            <w:shd w:val="clear" w:color="auto" w:fill="FBE4D5" w:themeFill="accent2" w:themeFillTint="33"/>
            <w:noWrap/>
            <w:tcMar>
              <w:top w:w="15" w:type="dxa"/>
              <w:left w:w="15" w:type="dxa"/>
              <w:bottom w:w="0" w:type="dxa"/>
              <w:right w:w="15" w:type="dxa"/>
            </w:tcMar>
            <w:vAlign w:val="center"/>
            <w:hideMark/>
          </w:tcPr>
          <w:p w14:paraId="4B80BC5A" w14:textId="77777777" w:rsidR="00F2755B" w:rsidRPr="00EE1C1C" w:rsidRDefault="00F2755B"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F2755B" w:rsidRPr="00EE1C1C" w14:paraId="21943BA6" w14:textId="77777777" w:rsidTr="001F616A">
        <w:trPr>
          <w:trHeight w:val="567"/>
        </w:trPr>
        <w:tc>
          <w:tcPr>
            <w:tcW w:w="5000" w:type="pct"/>
            <w:gridSpan w:val="8"/>
            <w:shd w:val="clear" w:color="auto" w:fill="auto"/>
            <w:tcMar>
              <w:top w:w="15" w:type="dxa"/>
              <w:left w:w="15" w:type="dxa"/>
              <w:bottom w:w="0" w:type="dxa"/>
              <w:right w:w="15" w:type="dxa"/>
            </w:tcMar>
            <w:vAlign w:val="center"/>
          </w:tcPr>
          <w:p w14:paraId="73EE8C96"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4.1</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Nhận thức được mối liên hệ giữa bối cảnh xã hội và bên ngoài đối với cấp giáo dục tiểu học</w:t>
            </w:r>
          </w:p>
        </w:tc>
      </w:tr>
      <w:tr w:rsidR="00CD0269" w:rsidRPr="00EE1C1C" w14:paraId="047FA159" w14:textId="77777777" w:rsidTr="001F616A">
        <w:trPr>
          <w:trHeight w:val="567"/>
        </w:trPr>
        <w:tc>
          <w:tcPr>
            <w:tcW w:w="1871" w:type="pct"/>
            <w:shd w:val="clear" w:color="auto" w:fill="auto"/>
            <w:tcMar>
              <w:top w:w="15" w:type="dxa"/>
              <w:left w:w="15" w:type="dxa"/>
              <w:bottom w:w="0" w:type="dxa"/>
              <w:right w:w="15" w:type="dxa"/>
            </w:tcMar>
            <w:vAlign w:val="center"/>
            <w:hideMark/>
          </w:tcPr>
          <w:p w14:paraId="4EC10B2C" w14:textId="77777777" w:rsidR="00CD0269" w:rsidRPr="00EE1C1C" w:rsidRDefault="00CD0269"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4.1.1. Xác định được vai trò và trách nhiệm của người làm công tác giáo dục học sinh tiểu học;</w:t>
            </w:r>
          </w:p>
        </w:tc>
        <w:tc>
          <w:tcPr>
            <w:tcW w:w="560" w:type="pct"/>
            <w:shd w:val="clear" w:color="auto" w:fill="auto"/>
            <w:tcMar>
              <w:top w:w="15" w:type="dxa"/>
              <w:left w:w="15" w:type="dxa"/>
              <w:bottom w:w="0" w:type="dxa"/>
              <w:right w:w="15" w:type="dxa"/>
            </w:tcMar>
            <w:vAlign w:val="center"/>
            <w:hideMark/>
          </w:tcPr>
          <w:p w14:paraId="5ED675D8" w14:textId="0F52FD57"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3.33</w:t>
            </w:r>
          </w:p>
        </w:tc>
        <w:tc>
          <w:tcPr>
            <w:tcW w:w="560" w:type="pct"/>
            <w:shd w:val="clear" w:color="auto" w:fill="auto"/>
            <w:tcMar>
              <w:top w:w="15" w:type="dxa"/>
              <w:left w:w="15" w:type="dxa"/>
              <w:bottom w:w="0" w:type="dxa"/>
              <w:right w:w="15" w:type="dxa"/>
            </w:tcMar>
            <w:vAlign w:val="center"/>
            <w:hideMark/>
          </w:tcPr>
          <w:p w14:paraId="6473B7A8" w14:textId="53C5982E"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hideMark/>
          </w:tcPr>
          <w:p w14:paraId="4659A037" w14:textId="72BB2467"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3.44</w:t>
            </w:r>
          </w:p>
        </w:tc>
        <w:tc>
          <w:tcPr>
            <w:tcW w:w="374" w:type="pct"/>
            <w:shd w:val="clear" w:color="auto" w:fill="auto"/>
            <w:tcMar>
              <w:top w:w="15" w:type="dxa"/>
              <w:left w:w="15" w:type="dxa"/>
              <w:bottom w:w="0" w:type="dxa"/>
              <w:right w:w="15" w:type="dxa"/>
            </w:tcMar>
            <w:vAlign w:val="center"/>
            <w:hideMark/>
          </w:tcPr>
          <w:p w14:paraId="7764454E" w14:textId="47A9FA2E"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hideMark/>
          </w:tcPr>
          <w:p w14:paraId="5CC3ADAE" w14:textId="28E5133F"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3.67</w:t>
            </w:r>
          </w:p>
        </w:tc>
        <w:tc>
          <w:tcPr>
            <w:tcW w:w="440" w:type="pct"/>
            <w:shd w:val="clear" w:color="auto" w:fill="auto"/>
            <w:tcMar>
              <w:top w:w="15" w:type="dxa"/>
              <w:left w:w="15" w:type="dxa"/>
              <w:bottom w:w="0" w:type="dxa"/>
              <w:right w:w="15" w:type="dxa"/>
            </w:tcMar>
            <w:vAlign w:val="center"/>
            <w:hideMark/>
          </w:tcPr>
          <w:p w14:paraId="59EADF39" w14:textId="29121EE4"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228286F1" w14:textId="747AD316" w:rsidR="00CD0269" w:rsidRPr="00EE1C1C" w:rsidRDefault="00CD0269"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3.03</w:t>
            </w:r>
          </w:p>
        </w:tc>
      </w:tr>
      <w:tr w:rsidR="00CD0269" w:rsidRPr="00EE1C1C" w14:paraId="734A758B" w14:textId="77777777" w:rsidTr="001F616A">
        <w:trPr>
          <w:trHeight w:val="567"/>
        </w:trPr>
        <w:tc>
          <w:tcPr>
            <w:tcW w:w="1871" w:type="pct"/>
            <w:shd w:val="clear" w:color="auto" w:fill="auto"/>
            <w:tcMar>
              <w:top w:w="15" w:type="dxa"/>
              <w:left w:w="15" w:type="dxa"/>
              <w:bottom w:w="0" w:type="dxa"/>
              <w:right w:w="15" w:type="dxa"/>
            </w:tcMar>
            <w:vAlign w:val="center"/>
            <w:hideMark/>
          </w:tcPr>
          <w:p w14:paraId="2F5D85FC" w14:textId="77777777" w:rsidR="00CD0269" w:rsidRPr="00EE1C1C" w:rsidRDefault="00CD0269"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4.1.2. Phân tích được tác động của giáo dục tiểu học đến xã hội</w:t>
            </w:r>
          </w:p>
        </w:tc>
        <w:tc>
          <w:tcPr>
            <w:tcW w:w="560" w:type="pct"/>
            <w:shd w:val="clear" w:color="auto" w:fill="auto"/>
            <w:tcMar>
              <w:top w:w="15" w:type="dxa"/>
              <w:left w:w="15" w:type="dxa"/>
              <w:bottom w:w="0" w:type="dxa"/>
              <w:right w:w="15" w:type="dxa"/>
            </w:tcMar>
            <w:vAlign w:val="center"/>
            <w:hideMark/>
          </w:tcPr>
          <w:p w14:paraId="31E9E64B" w14:textId="6A6797F1"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3.13</w:t>
            </w:r>
          </w:p>
        </w:tc>
        <w:tc>
          <w:tcPr>
            <w:tcW w:w="560" w:type="pct"/>
            <w:shd w:val="clear" w:color="auto" w:fill="auto"/>
            <w:tcMar>
              <w:top w:w="15" w:type="dxa"/>
              <w:left w:w="15" w:type="dxa"/>
              <w:bottom w:w="0" w:type="dxa"/>
              <w:right w:w="15" w:type="dxa"/>
            </w:tcMar>
            <w:vAlign w:val="center"/>
            <w:hideMark/>
          </w:tcPr>
          <w:p w14:paraId="7534AB9A" w14:textId="754AF3D8"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hideMark/>
          </w:tcPr>
          <w:p w14:paraId="00A8236B" w14:textId="6D409269"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3.30</w:t>
            </w:r>
          </w:p>
        </w:tc>
        <w:tc>
          <w:tcPr>
            <w:tcW w:w="374" w:type="pct"/>
            <w:shd w:val="clear" w:color="auto" w:fill="auto"/>
            <w:tcMar>
              <w:top w:w="15" w:type="dxa"/>
              <w:left w:w="15" w:type="dxa"/>
              <w:bottom w:w="0" w:type="dxa"/>
              <w:right w:w="15" w:type="dxa"/>
            </w:tcMar>
            <w:vAlign w:val="center"/>
            <w:hideMark/>
          </w:tcPr>
          <w:p w14:paraId="4D6365B6" w14:textId="15A7E76E"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hideMark/>
          </w:tcPr>
          <w:p w14:paraId="7941C68A" w14:textId="1AAC19DE"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hideMark/>
          </w:tcPr>
          <w:p w14:paraId="6B6A961D" w14:textId="77C40CC8"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730DCBA5" w14:textId="118C0E77" w:rsidR="00CD0269" w:rsidRPr="00EE1C1C" w:rsidRDefault="00CD0269"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2.86</w:t>
            </w:r>
          </w:p>
        </w:tc>
      </w:tr>
      <w:tr w:rsidR="00CD0269" w:rsidRPr="00EE1C1C" w14:paraId="173D19B0" w14:textId="77777777" w:rsidTr="001F616A">
        <w:trPr>
          <w:trHeight w:val="567"/>
        </w:trPr>
        <w:tc>
          <w:tcPr>
            <w:tcW w:w="1871" w:type="pct"/>
            <w:shd w:val="clear" w:color="auto" w:fill="auto"/>
            <w:tcMar>
              <w:top w:w="15" w:type="dxa"/>
              <w:left w:w="15" w:type="dxa"/>
              <w:bottom w:w="0" w:type="dxa"/>
              <w:right w:w="15" w:type="dxa"/>
            </w:tcMar>
            <w:vAlign w:val="center"/>
            <w:hideMark/>
          </w:tcPr>
          <w:p w14:paraId="0A8C5866" w14:textId="77777777" w:rsidR="00CD0269" w:rsidRPr="00EE1C1C" w:rsidRDefault="00CD0269"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4.1.3. Xác định được những quy định của xã hội đối với giáo dục tiểu học</w:t>
            </w:r>
          </w:p>
        </w:tc>
        <w:tc>
          <w:tcPr>
            <w:tcW w:w="560" w:type="pct"/>
            <w:shd w:val="clear" w:color="auto" w:fill="auto"/>
            <w:tcMar>
              <w:top w:w="15" w:type="dxa"/>
              <w:left w:w="15" w:type="dxa"/>
              <w:bottom w:w="0" w:type="dxa"/>
              <w:right w:w="15" w:type="dxa"/>
            </w:tcMar>
            <w:vAlign w:val="center"/>
            <w:hideMark/>
          </w:tcPr>
          <w:p w14:paraId="4528011E" w14:textId="1FC75461"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3.07</w:t>
            </w:r>
          </w:p>
        </w:tc>
        <w:tc>
          <w:tcPr>
            <w:tcW w:w="560" w:type="pct"/>
            <w:shd w:val="clear" w:color="auto" w:fill="auto"/>
            <w:tcMar>
              <w:top w:w="15" w:type="dxa"/>
              <w:left w:w="15" w:type="dxa"/>
              <w:bottom w:w="0" w:type="dxa"/>
              <w:right w:w="15" w:type="dxa"/>
            </w:tcMar>
            <w:vAlign w:val="center"/>
            <w:hideMark/>
          </w:tcPr>
          <w:p w14:paraId="2ABFC15A" w14:textId="4C84A416"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hideMark/>
          </w:tcPr>
          <w:p w14:paraId="1969714A" w14:textId="3159A238"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3.13</w:t>
            </w:r>
          </w:p>
        </w:tc>
        <w:tc>
          <w:tcPr>
            <w:tcW w:w="374" w:type="pct"/>
            <w:shd w:val="clear" w:color="auto" w:fill="auto"/>
            <w:tcMar>
              <w:top w:w="15" w:type="dxa"/>
              <w:left w:w="15" w:type="dxa"/>
              <w:bottom w:w="0" w:type="dxa"/>
              <w:right w:w="15" w:type="dxa"/>
            </w:tcMar>
            <w:vAlign w:val="center"/>
            <w:hideMark/>
          </w:tcPr>
          <w:p w14:paraId="7D2BE451" w14:textId="5F9E1B6A"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hideMark/>
          </w:tcPr>
          <w:p w14:paraId="17E2FFB9" w14:textId="2B22BFE4"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3.67</w:t>
            </w:r>
          </w:p>
        </w:tc>
        <w:tc>
          <w:tcPr>
            <w:tcW w:w="440" w:type="pct"/>
            <w:shd w:val="clear" w:color="auto" w:fill="auto"/>
            <w:tcMar>
              <w:top w:w="15" w:type="dxa"/>
              <w:left w:w="15" w:type="dxa"/>
              <w:bottom w:w="0" w:type="dxa"/>
              <w:right w:w="15" w:type="dxa"/>
            </w:tcMar>
            <w:vAlign w:val="center"/>
            <w:hideMark/>
          </w:tcPr>
          <w:p w14:paraId="7A791F44" w14:textId="7C93B77D"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hideMark/>
          </w:tcPr>
          <w:p w14:paraId="13B16359" w14:textId="10219234" w:rsidR="00CD0269" w:rsidRPr="00EE1C1C" w:rsidRDefault="00CD0269"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2.93</w:t>
            </w:r>
          </w:p>
        </w:tc>
      </w:tr>
      <w:tr w:rsidR="00CD0269" w:rsidRPr="00EE1C1C" w14:paraId="7B94CFA8" w14:textId="77777777" w:rsidTr="001F616A">
        <w:trPr>
          <w:trHeight w:val="567"/>
        </w:trPr>
        <w:tc>
          <w:tcPr>
            <w:tcW w:w="1871" w:type="pct"/>
            <w:shd w:val="clear" w:color="auto" w:fill="auto"/>
            <w:tcMar>
              <w:top w:w="15" w:type="dxa"/>
              <w:left w:w="15" w:type="dxa"/>
              <w:bottom w:w="0" w:type="dxa"/>
              <w:right w:w="15" w:type="dxa"/>
            </w:tcMar>
            <w:vAlign w:val="center"/>
            <w:hideMark/>
          </w:tcPr>
          <w:p w14:paraId="1E0F2BF0" w14:textId="77777777" w:rsidR="00CD0269" w:rsidRPr="00EE1C1C" w:rsidRDefault="00CD0269"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4.1.4. Xác định được bối cảnh văn hoá và lịch sử liên quan đến giáo dục tiểu học;</w:t>
            </w:r>
          </w:p>
        </w:tc>
        <w:tc>
          <w:tcPr>
            <w:tcW w:w="560" w:type="pct"/>
            <w:shd w:val="clear" w:color="auto" w:fill="auto"/>
            <w:tcMar>
              <w:top w:w="15" w:type="dxa"/>
              <w:left w:w="15" w:type="dxa"/>
              <w:bottom w:w="0" w:type="dxa"/>
              <w:right w:w="15" w:type="dxa"/>
            </w:tcMar>
            <w:vAlign w:val="center"/>
            <w:hideMark/>
          </w:tcPr>
          <w:p w14:paraId="4715561A" w14:textId="5D12F392"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3.14</w:t>
            </w:r>
          </w:p>
        </w:tc>
        <w:tc>
          <w:tcPr>
            <w:tcW w:w="560" w:type="pct"/>
            <w:shd w:val="clear" w:color="auto" w:fill="auto"/>
            <w:tcMar>
              <w:top w:w="15" w:type="dxa"/>
              <w:left w:w="15" w:type="dxa"/>
              <w:bottom w:w="0" w:type="dxa"/>
              <w:right w:w="15" w:type="dxa"/>
            </w:tcMar>
            <w:vAlign w:val="center"/>
            <w:hideMark/>
          </w:tcPr>
          <w:p w14:paraId="1894FAF7" w14:textId="7D4B1F6C"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hideMark/>
          </w:tcPr>
          <w:p w14:paraId="266C8F34" w14:textId="41A3F805"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2.89</w:t>
            </w:r>
          </w:p>
        </w:tc>
        <w:tc>
          <w:tcPr>
            <w:tcW w:w="374" w:type="pct"/>
            <w:shd w:val="clear" w:color="auto" w:fill="auto"/>
            <w:tcMar>
              <w:top w:w="15" w:type="dxa"/>
              <w:left w:w="15" w:type="dxa"/>
              <w:bottom w:w="0" w:type="dxa"/>
              <w:right w:w="15" w:type="dxa"/>
            </w:tcMar>
            <w:vAlign w:val="center"/>
            <w:hideMark/>
          </w:tcPr>
          <w:p w14:paraId="2DBE7D95" w14:textId="12D07526"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hideMark/>
          </w:tcPr>
          <w:p w14:paraId="7FE47FBD" w14:textId="21D71515"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hideMark/>
          </w:tcPr>
          <w:p w14:paraId="7C0561DA" w14:textId="5354B95D" w:rsidR="00CD0269" w:rsidRPr="00EE1C1C" w:rsidRDefault="00CD0269"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hideMark/>
          </w:tcPr>
          <w:p w14:paraId="7587F37C" w14:textId="725F48CC" w:rsidR="00CD0269" w:rsidRPr="00EE1C1C" w:rsidRDefault="00CD0269"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2.76</w:t>
            </w:r>
          </w:p>
        </w:tc>
      </w:tr>
      <w:tr w:rsidR="00F2755B" w:rsidRPr="00EE1C1C" w14:paraId="79DE1D6F" w14:textId="77777777" w:rsidTr="001F616A">
        <w:trPr>
          <w:trHeight w:val="567"/>
        </w:trPr>
        <w:tc>
          <w:tcPr>
            <w:tcW w:w="5000" w:type="pct"/>
            <w:gridSpan w:val="8"/>
            <w:shd w:val="clear" w:color="auto" w:fill="auto"/>
            <w:tcMar>
              <w:top w:w="15" w:type="dxa"/>
              <w:left w:w="15" w:type="dxa"/>
              <w:bottom w:w="0" w:type="dxa"/>
              <w:right w:w="15" w:type="dxa"/>
            </w:tcMar>
            <w:vAlign w:val="center"/>
          </w:tcPr>
          <w:p w14:paraId="16EF6ABA"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4.2.</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Xác định được bối cảnh nhà trường tiểu học để phục vụ các hoạt động nghề nghiệp</w:t>
            </w:r>
          </w:p>
        </w:tc>
      </w:tr>
      <w:tr w:rsidR="00EA5D1D" w:rsidRPr="00EE1C1C" w14:paraId="2EDA8AA1" w14:textId="77777777" w:rsidTr="001F616A">
        <w:trPr>
          <w:trHeight w:val="567"/>
        </w:trPr>
        <w:tc>
          <w:tcPr>
            <w:tcW w:w="1871" w:type="pct"/>
            <w:shd w:val="clear" w:color="auto" w:fill="auto"/>
            <w:tcMar>
              <w:top w:w="15" w:type="dxa"/>
              <w:left w:w="15" w:type="dxa"/>
              <w:bottom w:w="0" w:type="dxa"/>
              <w:right w:w="15" w:type="dxa"/>
            </w:tcMar>
            <w:vAlign w:val="center"/>
            <w:hideMark/>
          </w:tcPr>
          <w:p w14:paraId="591C308C" w14:textId="77777777" w:rsidR="00EA5D1D" w:rsidRPr="00EE1C1C" w:rsidRDefault="00EA5D1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4.2.1. Xác định được sự khác biệt văn hoá nhà trường trong các trường tiểu học;</w:t>
            </w:r>
          </w:p>
        </w:tc>
        <w:tc>
          <w:tcPr>
            <w:tcW w:w="560" w:type="pct"/>
            <w:shd w:val="clear" w:color="auto" w:fill="auto"/>
            <w:tcMar>
              <w:top w:w="15" w:type="dxa"/>
              <w:left w:w="15" w:type="dxa"/>
              <w:bottom w:w="0" w:type="dxa"/>
              <w:right w:w="15" w:type="dxa"/>
            </w:tcMar>
            <w:vAlign w:val="center"/>
          </w:tcPr>
          <w:p w14:paraId="297F4334" w14:textId="70E07C7B"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3.40</w:t>
            </w:r>
          </w:p>
        </w:tc>
        <w:tc>
          <w:tcPr>
            <w:tcW w:w="560" w:type="pct"/>
            <w:shd w:val="clear" w:color="auto" w:fill="auto"/>
            <w:tcMar>
              <w:top w:w="15" w:type="dxa"/>
              <w:left w:w="15" w:type="dxa"/>
              <w:bottom w:w="0" w:type="dxa"/>
              <w:right w:w="15" w:type="dxa"/>
            </w:tcMar>
            <w:vAlign w:val="center"/>
          </w:tcPr>
          <w:p w14:paraId="1241DB4A" w14:textId="6F147C02"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tcPr>
          <w:p w14:paraId="03865E9C" w14:textId="7FE64658"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3.00</w:t>
            </w:r>
          </w:p>
        </w:tc>
        <w:tc>
          <w:tcPr>
            <w:tcW w:w="374" w:type="pct"/>
            <w:shd w:val="clear" w:color="auto" w:fill="auto"/>
            <w:tcMar>
              <w:top w:w="15" w:type="dxa"/>
              <w:left w:w="15" w:type="dxa"/>
              <w:bottom w:w="0" w:type="dxa"/>
              <w:right w:w="15" w:type="dxa"/>
            </w:tcMar>
            <w:vAlign w:val="center"/>
          </w:tcPr>
          <w:p w14:paraId="54E8270A" w14:textId="40259448"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692E9674" w14:textId="7CB660CC"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3.67</w:t>
            </w:r>
          </w:p>
        </w:tc>
        <w:tc>
          <w:tcPr>
            <w:tcW w:w="440" w:type="pct"/>
            <w:shd w:val="clear" w:color="auto" w:fill="auto"/>
            <w:tcMar>
              <w:top w:w="15" w:type="dxa"/>
              <w:left w:w="15" w:type="dxa"/>
              <w:bottom w:w="0" w:type="dxa"/>
              <w:right w:w="15" w:type="dxa"/>
            </w:tcMar>
            <w:vAlign w:val="center"/>
          </w:tcPr>
          <w:p w14:paraId="3B4EC897" w14:textId="7BAC7FB8"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2.00</w:t>
            </w:r>
          </w:p>
        </w:tc>
        <w:tc>
          <w:tcPr>
            <w:tcW w:w="427" w:type="pct"/>
            <w:shd w:val="clear" w:color="auto" w:fill="auto"/>
            <w:noWrap/>
            <w:tcMar>
              <w:top w:w="15" w:type="dxa"/>
              <w:left w:w="15" w:type="dxa"/>
              <w:bottom w:w="0" w:type="dxa"/>
              <w:right w:w="15" w:type="dxa"/>
            </w:tcMar>
            <w:vAlign w:val="center"/>
          </w:tcPr>
          <w:p w14:paraId="58722AA3" w14:textId="23ACC1BD" w:rsidR="00EA5D1D" w:rsidRPr="00EE1C1C" w:rsidRDefault="00EA5D1D"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2.84</w:t>
            </w:r>
          </w:p>
        </w:tc>
      </w:tr>
      <w:tr w:rsidR="00EA5D1D" w:rsidRPr="00EE1C1C" w14:paraId="0D555680" w14:textId="77777777" w:rsidTr="001F616A">
        <w:trPr>
          <w:trHeight w:val="567"/>
        </w:trPr>
        <w:tc>
          <w:tcPr>
            <w:tcW w:w="1871" w:type="pct"/>
            <w:shd w:val="clear" w:color="auto" w:fill="auto"/>
            <w:tcMar>
              <w:top w:w="15" w:type="dxa"/>
              <w:left w:w="15" w:type="dxa"/>
              <w:bottom w:w="0" w:type="dxa"/>
              <w:right w:w="15" w:type="dxa"/>
            </w:tcMar>
            <w:vAlign w:val="center"/>
            <w:hideMark/>
          </w:tcPr>
          <w:p w14:paraId="11050D0C" w14:textId="77777777" w:rsidR="00EA5D1D" w:rsidRPr="00EE1C1C" w:rsidRDefault="00EA5D1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4.2.2. Xác định được chiến lược, mục tiêu và kế hoạch hoạt động của nhà trường tiểu học</w:t>
            </w:r>
          </w:p>
        </w:tc>
        <w:tc>
          <w:tcPr>
            <w:tcW w:w="560" w:type="pct"/>
            <w:shd w:val="clear" w:color="auto" w:fill="auto"/>
            <w:tcMar>
              <w:top w:w="15" w:type="dxa"/>
              <w:left w:w="15" w:type="dxa"/>
              <w:bottom w:w="0" w:type="dxa"/>
              <w:right w:w="15" w:type="dxa"/>
            </w:tcMar>
            <w:vAlign w:val="center"/>
          </w:tcPr>
          <w:p w14:paraId="09D22E93" w14:textId="359127EF"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3.33</w:t>
            </w:r>
          </w:p>
        </w:tc>
        <w:tc>
          <w:tcPr>
            <w:tcW w:w="560" w:type="pct"/>
            <w:shd w:val="clear" w:color="auto" w:fill="auto"/>
            <w:tcMar>
              <w:top w:w="15" w:type="dxa"/>
              <w:left w:w="15" w:type="dxa"/>
              <w:bottom w:w="0" w:type="dxa"/>
              <w:right w:w="15" w:type="dxa"/>
            </w:tcMar>
            <w:vAlign w:val="center"/>
          </w:tcPr>
          <w:p w14:paraId="5F516D21" w14:textId="1CB5BF1D"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tcPr>
          <w:p w14:paraId="51D47FE0" w14:textId="0371735C"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3.22</w:t>
            </w:r>
          </w:p>
        </w:tc>
        <w:tc>
          <w:tcPr>
            <w:tcW w:w="374" w:type="pct"/>
            <w:shd w:val="clear" w:color="auto" w:fill="auto"/>
            <w:tcMar>
              <w:top w:w="15" w:type="dxa"/>
              <w:left w:w="15" w:type="dxa"/>
              <w:bottom w:w="0" w:type="dxa"/>
              <w:right w:w="15" w:type="dxa"/>
            </w:tcMar>
            <w:vAlign w:val="center"/>
          </w:tcPr>
          <w:p w14:paraId="603A9C00" w14:textId="32635043"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437F8DDB" w14:textId="270AEAE4"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3.67</w:t>
            </w:r>
          </w:p>
        </w:tc>
        <w:tc>
          <w:tcPr>
            <w:tcW w:w="440" w:type="pct"/>
            <w:shd w:val="clear" w:color="auto" w:fill="auto"/>
            <w:tcMar>
              <w:top w:w="15" w:type="dxa"/>
              <w:left w:w="15" w:type="dxa"/>
              <w:bottom w:w="0" w:type="dxa"/>
              <w:right w:w="15" w:type="dxa"/>
            </w:tcMar>
            <w:vAlign w:val="center"/>
          </w:tcPr>
          <w:p w14:paraId="0F71ECF1" w14:textId="68E1EA6B"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tcPr>
          <w:p w14:paraId="209B9FFC" w14:textId="3DEAF08D" w:rsidR="00EA5D1D" w:rsidRPr="00EE1C1C" w:rsidRDefault="00EA5D1D"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2.90</w:t>
            </w:r>
          </w:p>
        </w:tc>
      </w:tr>
      <w:tr w:rsidR="00EA5D1D" w:rsidRPr="00EE1C1C" w14:paraId="64CD5EAA" w14:textId="77777777" w:rsidTr="001F616A">
        <w:trPr>
          <w:trHeight w:val="567"/>
        </w:trPr>
        <w:tc>
          <w:tcPr>
            <w:tcW w:w="1871" w:type="pct"/>
            <w:shd w:val="clear" w:color="auto" w:fill="auto"/>
            <w:tcMar>
              <w:top w:w="15" w:type="dxa"/>
              <w:left w:w="15" w:type="dxa"/>
              <w:bottom w:w="0" w:type="dxa"/>
              <w:right w:w="15" w:type="dxa"/>
            </w:tcMar>
            <w:vAlign w:val="center"/>
            <w:hideMark/>
          </w:tcPr>
          <w:p w14:paraId="1DE418B6" w14:textId="77777777" w:rsidR="00EA5D1D" w:rsidRPr="00EE1C1C" w:rsidRDefault="00EA5D1D"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4.2.3. Làm việc thành công trong các tổ chức giáo dục</w:t>
            </w:r>
          </w:p>
        </w:tc>
        <w:tc>
          <w:tcPr>
            <w:tcW w:w="560" w:type="pct"/>
            <w:shd w:val="clear" w:color="auto" w:fill="auto"/>
            <w:tcMar>
              <w:top w:w="15" w:type="dxa"/>
              <w:left w:w="15" w:type="dxa"/>
              <w:bottom w:w="0" w:type="dxa"/>
              <w:right w:w="15" w:type="dxa"/>
            </w:tcMar>
            <w:vAlign w:val="center"/>
          </w:tcPr>
          <w:p w14:paraId="5294B809" w14:textId="791B175A"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3.43</w:t>
            </w:r>
          </w:p>
        </w:tc>
        <w:tc>
          <w:tcPr>
            <w:tcW w:w="560" w:type="pct"/>
            <w:shd w:val="clear" w:color="auto" w:fill="auto"/>
            <w:tcMar>
              <w:top w:w="15" w:type="dxa"/>
              <w:left w:w="15" w:type="dxa"/>
              <w:bottom w:w="0" w:type="dxa"/>
              <w:right w:w="15" w:type="dxa"/>
            </w:tcMar>
            <w:vAlign w:val="center"/>
          </w:tcPr>
          <w:p w14:paraId="2E651AC5" w14:textId="1F5BD880"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2.00</w:t>
            </w:r>
          </w:p>
        </w:tc>
        <w:tc>
          <w:tcPr>
            <w:tcW w:w="389" w:type="pct"/>
            <w:shd w:val="clear" w:color="auto" w:fill="auto"/>
            <w:tcMar>
              <w:top w:w="15" w:type="dxa"/>
              <w:left w:w="15" w:type="dxa"/>
              <w:bottom w:w="0" w:type="dxa"/>
              <w:right w:w="15" w:type="dxa"/>
            </w:tcMar>
            <w:vAlign w:val="center"/>
          </w:tcPr>
          <w:p w14:paraId="77C0C7D0" w14:textId="218D6345"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3.25</w:t>
            </w:r>
          </w:p>
        </w:tc>
        <w:tc>
          <w:tcPr>
            <w:tcW w:w="374" w:type="pct"/>
            <w:shd w:val="clear" w:color="auto" w:fill="auto"/>
            <w:tcMar>
              <w:top w:w="15" w:type="dxa"/>
              <w:left w:w="15" w:type="dxa"/>
              <w:bottom w:w="0" w:type="dxa"/>
              <w:right w:w="15" w:type="dxa"/>
            </w:tcMar>
            <w:vAlign w:val="center"/>
          </w:tcPr>
          <w:p w14:paraId="39BE6502" w14:textId="48260D75"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5835CDAD" w14:textId="76DF0E9A"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2320386C" w14:textId="664026A0" w:rsidR="00EA5D1D" w:rsidRPr="00EE1C1C" w:rsidRDefault="00EA5D1D"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tcPr>
          <w:p w14:paraId="26214128" w14:textId="4616AB8E" w:rsidR="00EA5D1D" w:rsidRPr="00EE1C1C" w:rsidRDefault="00EA5D1D"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2.87</w:t>
            </w:r>
          </w:p>
        </w:tc>
      </w:tr>
      <w:tr w:rsidR="00F2755B" w:rsidRPr="00EE1C1C" w14:paraId="12568299" w14:textId="77777777" w:rsidTr="001F616A">
        <w:trPr>
          <w:trHeight w:val="567"/>
        </w:trPr>
        <w:tc>
          <w:tcPr>
            <w:tcW w:w="5000" w:type="pct"/>
            <w:gridSpan w:val="8"/>
            <w:shd w:val="clear" w:color="auto" w:fill="auto"/>
            <w:tcMar>
              <w:top w:w="15" w:type="dxa"/>
              <w:left w:w="15" w:type="dxa"/>
              <w:bottom w:w="0" w:type="dxa"/>
              <w:right w:w="15" w:type="dxa"/>
            </w:tcMar>
            <w:vAlign w:val="center"/>
          </w:tcPr>
          <w:p w14:paraId="35B5965F"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4.3</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khả năng hình thành ý tưởng trong thực tiễn hoạt động phát triển phẩm chất, năng lực học sinh tiểu học</w:t>
            </w:r>
          </w:p>
        </w:tc>
      </w:tr>
      <w:tr w:rsidR="001F616A" w:rsidRPr="00EE1C1C" w14:paraId="02153FD1" w14:textId="77777777" w:rsidTr="001F616A">
        <w:trPr>
          <w:trHeight w:val="567"/>
        </w:trPr>
        <w:tc>
          <w:tcPr>
            <w:tcW w:w="1871" w:type="pct"/>
            <w:shd w:val="clear" w:color="auto" w:fill="auto"/>
            <w:tcMar>
              <w:top w:w="15" w:type="dxa"/>
              <w:left w:w="15" w:type="dxa"/>
              <w:bottom w:w="0" w:type="dxa"/>
              <w:right w:w="15" w:type="dxa"/>
            </w:tcMar>
            <w:vAlign w:val="center"/>
            <w:hideMark/>
          </w:tcPr>
          <w:p w14:paraId="1BDCD105"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4.3.1. Thiết lập được hệ thống các mục tiêu và yêu cầu của nhiệm vụ trong thực tiễn công việc</w:t>
            </w:r>
          </w:p>
        </w:tc>
        <w:tc>
          <w:tcPr>
            <w:tcW w:w="560" w:type="pct"/>
            <w:shd w:val="clear" w:color="auto" w:fill="auto"/>
            <w:tcMar>
              <w:top w:w="15" w:type="dxa"/>
              <w:left w:w="15" w:type="dxa"/>
              <w:bottom w:w="0" w:type="dxa"/>
              <w:right w:w="15" w:type="dxa"/>
            </w:tcMar>
            <w:vAlign w:val="center"/>
          </w:tcPr>
          <w:p w14:paraId="014B7174" w14:textId="393FEE92"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3.29</w:t>
            </w:r>
          </w:p>
        </w:tc>
        <w:tc>
          <w:tcPr>
            <w:tcW w:w="560" w:type="pct"/>
            <w:shd w:val="clear" w:color="auto" w:fill="auto"/>
            <w:tcMar>
              <w:top w:w="15" w:type="dxa"/>
              <w:left w:w="15" w:type="dxa"/>
              <w:bottom w:w="0" w:type="dxa"/>
              <w:right w:w="15" w:type="dxa"/>
            </w:tcMar>
            <w:vAlign w:val="center"/>
          </w:tcPr>
          <w:p w14:paraId="464C314D" w14:textId="64B01CDF"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740C3FB9" w14:textId="53507BF0"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3.25</w:t>
            </w:r>
          </w:p>
        </w:tc>
        <w:tc>
          <w:tcPr>
            <w:tcW w:w="374" w:type="pct"/>
            <w:shd w:val="clear" w:color="auto" w:fill="auto"/>
            <w:tcMar>
              <w:top w:w="15" w:type="dxa"/>
              <w:left w:w="15" w:type="dxa"/>
              <w:bottom w:w="0" w:type="dxa"/>
              <w:right w:w="15" w:type="dxa"/>
            </w:tcMar>
            <w:vAlign w:val="center"/>
          </w:tcPr>
          <w:p w14:paraId="14F57EF7" w14:textId="51AF99BA"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29148CCB" w14:textId="58A951DB"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146A1107" w14:textId="72B61DDD"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441C05BF" w14:textId="4FA4A949"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3.04</w:t>
            </w:r>
          </w:p>
        </w:tc>
      </w:tr>
      <w:tr w:rsidR="001F616A" w:rsidRPr="00EE1C1C" w14:paraId="61DBE51D" w14:textId="77777777" w:rsidTr="001F616A">
        <w:trPr>
          <w:trHeight w:val="567"/>
        </w:trPr>
        <w:tc>
          <w:tcPr>
            <w:tcW w:w="1871" w:type="pct"/>
            <w:shd w:val="clear" w:color="auto" w:fill="auto"/>
            <w:tcMar>
              <w:top w:w="15" w:type="dxa"/>
              <w:left w:w="15" w:type="dxa"/>
              <w:bottom w:w="0" w:type="dxa"/>
              <w:right w:w="15" w:type="dxa"/>
            </w:tcMar>
            <w:vAlign w:val="center"/>
            <w:hideMark/>
          </w:tcPr>
          <w:p w14:paraId="043DD6B9"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4.3.2. Xác định được chức năng, nguyên tắc và cấu trúc của nhiệm vụ trong thực tiễn công việc</w:t>
            </w:r>
          </w:p>
        </w:tc>
        <w:tc>
          <w:tcPr>
            <w:tcW w:w="560" w:type="pct"/>
            <w:shd w:val="clear" w:color="auto" w:fill="auto"/>
            <w:tcMar>
              <w:top w:w="15" w:type="dxa"/>
              <w:left w:w="15" w:type="dxa"/>
              <w:bottom w:w="0" w:type="dxa"/>
              <w:right w:w="15" w:type="dxa"/>
            </w:tcMar>
            <w:vAlign w:val="center"/>
          </w:tcPr>
          <w:p w14:paraId="5363279D" w14:textId="7AFF350D"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3.14</w:t>
            </w:r>
          </w:p>
        </w:tc>
        <w:tc>
          <w:tcPr>
            <w:tcW w:w="560" w:type="pct"/>
            <w:shd w:val="clear" w:color="auto" w:fill="auto"/>
            <w:tcMar>
              <w:top w:w="15" w:type="dxa"/>
              <w:left w:w="15" w:type="dxa"/>
              <w:bottom w:w="0" w:type="dxa"/>
              <w:right w:w="15" w:type="dxa"/>
            </w:tcMar>
            <w:vAlign w:val="center"/>
          </w:tcPr>
          <w:p w14:paraId="1DF3898B" w14:textId="2BA32444"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22F06A0C" w14:textId="2CB317F3"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2.88</w:t>
            </w:r>
          </w:p>
        </w:tc>
        <w:tc>
          <w:tcPr>
            <w:tcW w:w="374" w:type="pct"/>
            <w:shd w:val="clear" w:color="auto" w:fill="auto"/>
            <w:tcMar>
              <w:top w:w="15" w:type="dxa"/>
              <w:left w:w="15" w:type="dxa"/>
              <w:bottom w:w="0" w:type="dxa"/>
              <w:right w:w="15" w:type="dxa"/>
            </w:tcMar>
            <w:vAlign w:val="center"/>
          </w:tcPr>
          <w:p w14:paraId="7C210BF2" w14:textId="6DAA978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1AD44EF5" w14:textId="4484C0A2"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3.67</w:t>
            </w:r>
          </w:p>
        </w:tc>
        <w:tc>
          <w:tcPr>
            <w:tcW w:w="440" w:type="pct"/>
            <w:shd w:val="clear" w:color="auto" w:fill="auto"/>
            <w:tcMar>
              <w:top w:w="15" w:type="dxa"/>
              <w:left w:w="15" w:type="dxa"/>
              <w:bottom w:w="0" w:type="dxa"/>
              <w:right w:w="15" w:type="dxa"/>
            </w:tcMar>
            <w:vAlign w:val="center"/>
          </w:tcPr>
          <w:p w14:paraId="5DE5D336" w14:textId="33DEDA8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tcPr>
          <w:p w14:paraId="54E4A006" w14:textId="07730295"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2.98</w:t>
            </w:r>
          </w:p>
        </w:tc>
      </w:tr>
      <w:tr w:rsidR="001F616A" w:rsidRPr="00EE1C1C" w14:paraId="4AD6FF85" w14:textId="77777777" w:rsidTr="001F616A">
        <w:trPr>
          <w:trHeight w:val="567"/>
        </w:trPr>
        <w:tc>
          <w:tcPr>
            <w:tcW w:w="1871" w:type="pct"/>
            <w:shd w:val="clear" w:color="auto" w:fill="auto"/>
            <w:tcMar>
              <w:top w:w="15" w:type="dxa"/>
              <w:left w:w="15" w:type="dxa"/>
              <w:bottom w:w="0" w:type="dxa"/>
              <w:right w:w="15" w:type="dxa"/>
            </w:tcMar>
            <w:vAlign w:val="center"/>
            <w:hideMark/>
          </w:tcPr>
          <w:p w14:paraId="4BF168B2"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4.3.3. Mô hình hoá được hệ thống và đảm bảo tính khả thi của mục tiêu nhiệm vụ</w:t>
            </w:r>
          </w:p>
        </w:tc>
        <w:tc>
          <w:tcPr>
            <w:tcW w:w="560" w:type="pct"/>
            <w:shd w:val="clear" w:color="auto" w:fill="auto"/>
            <w:tcMar>
              <w:top w:w="15" w:type="dxa"/>
              <w:left w:w="15" w:type="dxa"/>
              <w:bottom w:w="0" w:type="dxa"/>
              <w:right w:w="15" w:type="dxa"/>
            </w:tcMar>
            <w:vAlign w:val="center"/>
          </w:tcPr>
          <w:p w14:paraId="074A425E" w14:textId="6236B9CF"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3.07</w:t>
            </w:r>
          </w:p>
        </w:tc>
        <w:tc>
          <w:tcPr>
            <w:tcW w:w="560" w:type="pct"/>
            <w:shd w:val="clear" w:color="auto" w:fill="auto"/>
            <w:tcMar>
              <w:top w:w="15" w:type="dxa"/>
              <w:left w:w="15" w:type="dxa"/>
              <w:bottom w:w="0" w:type="dxa"/>
              <w:right w:w="15" w:type="dxa"/>
            </w:tcMar>
            <w:vAlign w:val="center"/>
          </w:tcPr>
          <w:p w14:paraId="46E0D17C" w14:textId="6883366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39D16ADF" w14:textId="0CCBF9F3"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2.88</w:t>
            </w:r>
          </w:p>
        </w:tc>
        <w:tc>
          <w:tcPr>
            <w:tcW w:w="374" w:type="pct"/>
            <w:shd w:val="clear" w:color="auto" w:fill="auto"/>
            <w:tcMar>
              <w:top w:w="15" w:type="dxa"/>
              <w:left w:w="15" w:type="dxa"/>
              <w:bottom w:w="0" w:type="dxa"/>
              <w:right w:w="15" w:type="dxa"/>
            </w:tcMar>
            <w:vAlign w:val="center"/>
          </w:tcPr>
          <w:p w14:paraId="31FDCB46" w14:textId="0840868B"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706C033C" w14:textId="2E763CD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7AC50795" w14:textId="0909D73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tcPr>
          <w:p w14:paraId="73C0E9D1" w14:textId="5992D051"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2.98</w:t>
            </w:r>
          </w:p>
        </w:tc>
      </w:tr>
      <w:tr w:rsidR="00F2755B" w:rsidRPr="00EE1C1C" w14:paraId="12802669" w14:textId="77777777" w:rsidTr="001F616A">
        <w:trPr>
          <w:trHeight w:val="567"/>
        </w:trPr>
        <w:tc>
          <w:tcPr>
            <w:tcW w:w="5000" w:type="pct"/>
            <w:gridSpan w:val="8"/>
            <w:shd w:val="clear" w:color="auto" w:fill="auto"/>
            <w:tcMar>
              <w:top w:w="15" w:type="dxa"/>
              <w:left w:w="15" w:type="dxa"/>
              <w:bottom w:w="0" w:type="dxa"/>
              <w:right w:w="15" w:type="dxa"/>
            </w:tcMar>
            <w:vAlign w:val="center"/>
          </w:tcPr>
          <w:p w14:paraId="35157040"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4.4.Thể hiện khả năng thiết kế/lập kế hoạch trong thực tiễn hoạt động phát triển phẩm chất, năng lực học sinh tiểu học</w:t>
            </w:r>
          </w:p>
        </w:tc>
      </w:tr>
      <w:tr w:rsidR="001F616A" w:rsidRPr="00EE1C1C" w14:paraId="0A1994C2" w14:textId="77777777" w:rsidTr="001F616A">
        <w:trPr>
          <w:trHeight w:val="567"/>
        </w:trPr>
        <w:tc>
          <w:tcPr>
            <w:tcW w:w="1871" w:type="pct"/>
            <w:shd w:val="clear" w:color="auto" w:fill="auto"/>
            <w:tcMar>
              <w:top w:w="15" w:type="dxa"/>
              <w:left w:w="15" w:type="dxa"/>
              <w:bottom w:w="0" w:type="dxa"/>
              <w:right w:w="15" w:type="dxa"/>
            </w:tcMar>
            <w:vAlign w:val="center"/>
            <w:hideMark/>
          </w:tcPr>
          <w:p w14:paraId="594E57D8"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4.4.1. Xây dựng được quy trình thiết kế/lập kế hoạch và cách tiếp cận cho nhiệm vụ thực tiễn</w:t>
            </w:r>
          </w:p>
        </w:tc>
        <w:tc>
          <w:tcPr>
            <w:tcW w:w="560" w:type="pct"/>
            <w:shd w:val="clear" w:color="auto" w:fill="auto"/>
            <w:tcMar>
              <w:top w:w="15" w:type="dxa"/>
              <w:left w:w="15" w:type="dxa"/>
              <w:bottom w:w="0" w:type="dxa"/>
              <w:right w:w="15" w:type="dxa"/>
            </w:tcMar>
            <w:vAlign w:val="center"/>
          </w:tcPr>
          <w:p w14:paraId="2D8CE12C" w14:textId="1D8C7EF5"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3.14</w:t>
            </w:r>
          </w:p>
        </w:tc>
        <w:tc>
          <w:tcPr>
            <w:tcW w:w="560" w:type="pct"/>
            <w:shd w:val="clear" w:color="auto" w:fill="auto"/>
            <w:tcMar>
              <w:top w:w="15" w:type="dxa"/>
              <w:left w:w="15" w:type="dxa"/>
              <w:bottom w:w="0" w:type="dxa"/>
              <w:right w:w="15" w:type="dxa"/>
            </w:tcMar>
            <w:vAlign w:val="center"/>
          </w:tcPr>
          <w:p w14:paraId="10A71773" w14:textId="31EF3FF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753B4EAC" w14:textId="4276CC97"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3.22</w:t>
            </w:r>
          </w:p>
        </w:tc>
        <w:tc>
          <w:tcPr>
            <w:tcW w:w="374" w:type="pct"/>
            <w:shd w:val="clear" w:color="auto" w:fill="auto"/>
            <w:tcMar>
              <w:top w:w="15" w:type="dxa"/>
              <w:left w:w="15" w:type="dxa"/>
              <w:bottom w:w="0" w:type="dxa"/>
              <w:right w:w="15" w:type="dxa"/>
            </w:tcMar>
            <w:vAlign w:val="center"/>
          </w:tcPr>
          <w:p w14:paraId="7F4609A7" w14:textId="6293841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3CED3E89" w14:textId="50401C68"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3.67</w:t>
            </w:r>
          </w:p>
        </w:tc>
        <w:tc>
          <w:tcPr>
            <w:tcW w:w="440" w:type="pct"/>
            <w:shd w:val="clear" w:color="auto" w:fill="auto"/>
            <w:tcMar>
              <w:top w:w="15" w:type="dxa"/>
              <w:left w:w="15" w:type="dxa"/>
              <w:bottom w:w="0" w:type="dxa"/>
              <w:right w:w="15" w:type="dxa"/>
            </w:tcMar>
            <w:vAlign w:val="center"/>
          </w:tcPr>
          <w:p w14:paraId="7484D2C7" w14:textId="468EB3BF"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2697014C" w14:textId="6B928ACA"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3.07</w:t>
            </w:r>
          </w:p>
        </w:tc>
      </w:tr>
      <w:tr w:rsidR="001F616A" w:rsidRPr="00EE1C1C" w14:paraId="3F4352C6" w14:textId="77777777" w:rsidTr="001F616A">
        <w:trPr>
          <w:trHeight w:val="567"/>
        </w:trPr>
        <w:tc>
          <w:tcPr>
            <w:tcW w:w="1871" w:type="pct"/>
            <w:shd w:val="clear" w:color="auto" w:fill="auto"/>
            <w:tcMar>
              <w:top w:w="15" w:type="dxa"/>
              <w:left w:w="15" w:type="dxa"/>
              <w:bottom w:w="0" w:type="dxa"/>
              <w:right w:w="15" w:type="dxa"/>
            </w:tcMar>
            <w:vAlign w:val="center"/>
            <w:hideMark/>
          </w:tcPr>
          <w:p w14:paraId="126C8948"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4.4.2. Lựa chọn được kiến thức cần thiết phục vụ cho việc thiết kế/lập kế hoạch cho nhiệm vụ</w:t>
            </w:r>
          </w:p>
        </w:tc>
        <w:tc>
          <w:tcPr>
            <w:tcW w:w="560" w:type="pct"/>
            <w:shd w:val="clear" w:color="auto" w:fill="auto"/>
            <w:tcMar>
              <w:top w:w="15" w:type="dxa"/>
              <w:left w:w="15" w:type="dxa"/>
              <w:bottom w:w="0" w:type="dxa"/>
              <w:right w:w="15" w:type="dxa"/>
            </w:tcMar>
            <w:vAlign w:val="center"/>
          </w:tcPr>
          <w:p w14:paraId="68DB4879" w14:textId="6FE35081"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3.21</w:t>
            </w:r>
          </w:p>
        </w:tc>
        <w:tc>
          <w:tcPr>
            <w:tcW w:w="560" w:type="pct"/>
            <w:shd w:val="clear" w:color="auto" w:fill="auto"/>
            <w:tcMar>
              <w:top w:w="15" w:type="dxa"/>
              <w:left w:w="15" w:type="dxa"/>
              <w:bottom w:w="0" w:type="dxa"/>
              <w:right w:w="15" w:type="dxa"/>
            </w:tcMar>
            <w:vAlign w:val="center"/>
          </w:tcPr>
          <w:p w14:paraId="3F784870" w14:textId="7E945F11"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047FBB8B" w14:textId="1D101945"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3.22</w:t>
            </w:r>
          </w:p>
        </w:tc>
        <w:tc>
          <w:tcPr>
            <w:tcW w:w="374" w:type="pct"/>
            <w:shd w:val="clear" w:color="auto" w:fill="auto"/>
            <w:tcMar>
              <w:top w:w="15" w:type="dxa"/>
              <w:left w:w="15" w:type="dxa"/>
              <w:bottom w:w="0" w:type="dxa"/>
              <w:right w:w="15" w:type="dxa"/>
            </w:tcMar>
            <w:vAlign w:val="center"/>
          </w:tcPr>
          <w:p w14:paraId="334A8895" w14:textId="0DA63CEB"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4D6681BD" w14:textId="3D7BB679"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708BFFAE" w14:textId="4E141526"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2.00</w:t>
            </w:r>
          </w:p>
        </w:tc>
        <w:tc>
          <w:tcPr>
            <w:tcW w:w="427" w:type="pct"/>
            <w:shd w:val="clear" w:color="auto" w:fill="auto"/>
            <w:noWrap/>
            <w:tcMar>
              <w:top w:w="15" w:type="dxa"/>
              <w:left w:w="15" w:type="dxa"/>
              <w:bottom w:w="0" w:type="dxa"/>
              <w:right w:w="15" w:type="dxa"/>
            </w:tcMar>
            <w:vAlign w:val="center"/>
          </w:tcPr>
          <w:p w14:paraId="45DCB61D" w14:textId="737C40CC"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2.96</w:t>
            </w:r>
          </w:p>
        </w:tc>
      </w:tr>
      <w:tr w:rsidR="001F616A" w:rsidRPr="00EE1C1C" w14:paraId="162E2D10" w14:textId="77777777" w:rsidTr="001F616A">
        <w:trPr>
          <w:trHeight w:val="567"/>
        </w:trPr>
        <w:tc>
          <w:tcPr>
            <w:tcW w:w="1871" w:type="pct"/>
            <w:shd w:val="clear" w:color="auto" w:fill="auto"/>
            <w:tcMar>
              <w:top w:w="15" w:type="dxa"/>
              <w:left w:w="15" w:type="dxa"/>
              <w:bottom w:w="0" w:type="dxa"/>
              <w:right w:w="15" w:type="dxa"/>
            </w:tcMar>
            <w:vAlign w:val="center"/>
            <w:hideMark/>
          </w:tcPr>
          <w:p w14:paraId="14CB4069"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4.4.3. Thiết kế/lập kế hoạch được nhiệm vụ đơn lẻ hoặc phức hợp</w:t>
            </w:r>
          </w:p>
        </w:tc>
        <w:tc>
          <w:tcPr>
            <w:tcW w:w="560" w:type="pct"/>
            <w:shd w:val="clear" w:color="auto" w:fill="auto"/>
            <w:tcMar>
              <w:top w:w="15" w:type="dxa"/>
              <w:left w:w="15" w:type="dxa"/>
              <w:bottom w:w="0" w:type="dxa"/>
              <w:right w:w="15" w:type="dxa"/>
            </w:tcMar>
            <w:vAlign w:val="center"/>
          </w:tcPr>
          <w:p w14:paraId="5472C4C0" w14:textId="00CEC4D4"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3.29</w:t>
            </w:r>
          </w:p>
        </w:tc>
        <w:tc>
          <w:tcPr>
            <w:tcW w:w="560" w:type="pct"/>
            <w:shd w:val="clear" w:color="auto" w:fill="auto"/>
            <w:tcMar>
              <w:top w:w="15" w:type="dxa"/>
              <w:left w:w="15" w:type="dxa"/>
              <w:bottom w:w="0" w:type="dxa"/>
              <w:right w:w="15" w:type="dxa"/>
            </w:tcMar>
            <w:vAlign w:val="center"/>
          </w:tcPr>
          <w:p w14:paraId="51F2D3F7" w14:textId="1761B017"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6BBA78E1" w14:textId="19AD293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4" w:type="pct"/>
            <w:shd w:val="clear" w:color="auto" w:fill="auto"/>
            <w:tcMar>
              <w:top w:w="15" w:type="dxa"/>
              <w:left w:w="15" w:type="dxa"/>
              <w:bottom w:w="0" w:type="dxa"/>
              <w:right w:w="15" w:type="dxa"/>
            </w:tcMar>
            <w:vAlign w:val="center"/>
          </w:tcPr>
          <w:p w14:paraId="6BBC3AE2" w14:textId="2313E80F"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2F2BE6B7" w14:textId="4DBA4FF1"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423EC2A3" w14:textId="7F99B37D"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7CBDBDFA" w14:textId="4687D053"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3.00</w:t>
            </w:r>
          </w:p>
        </w:tc>
      </w:tr>
      <w:tr w:rsidR="001F616A" w:rsidRPr="00EE1C1C" w14:paraId="182B6821" w14:textId="77777777" w:rsidTr="001F616A">
        <w:trPr>
          <w:trHeight w:val="567"/>
        </w:trPr>
        <w:tc>
          <w:tcPr>
            <w:tcW w:w="1871" w:type="pct"/>
            <w:shd w:val="clear" w:color="auto" w:fill="auto"/>
            <w:tcMar>
              <w:top w:w="15" w:type="dxa"/>
              <w:left w:w="15" w:type="dxa"/>
              <w:bottom w:w="0" w:type="dxa"/>
              <w:right w:w="15" w:type="dxa"/>
            </w:tcMar>
            <w:vAlign w:val="center"/>
            <w:hideMark/>
          </w:tcPr>
          <w:p w14:paraId="0483816D"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4.4.4. Thiết kế/lập kế hoạch được nhiệm vụ có nhiều mục tiêu (đa mục tiêu)</w:t>
            </w:r>
          </w:p>
        </w:tc>
        <w:tc>
          <w:tcPr>
            <w:tcW w:w="560" w:type="pct"/>
            <w:shd w:val="clear" w:color="auto" w:fill="auto"/>
            <w:tcMar>
              <w:top w:w="15" w:type="dxa"/>
              <w:left w:w="15" w:type="dxa"/>
              <w:bottom w:w="0" w:type="dxa"/>
              <w:right w:w="15" w:type="dxa"/>
            </w:tcMar>
            <w:vAlign w:val="center"/>
          </w:tcPr>
          <w:p w14:paraId="4408F86E" w14:textId="634FDB30"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3.43</w:t>
            </w:r>
          </w:p>
        </w:tc>
        <w:tc>
          <w:tcPr>
            <w:tcW w:w="560" w:type="pct"/>
            <w:shd w:val="clear" w:color="auto" w:fill="auto"/>
            <w:tcMar>
              <w:top w:w="15" w:type="dxa"/>
              <w:left w:w="15" w:type="dxa"/>
              <w:bottom w:w="0" w:type="dxa"/>
              <w:right w:w="15" w:type="dxa"/>
            </w:tcMar>
            <w:vAlign w:val="center"/>
          </w:tcPr>
          <w:p w14:paraId="272F78E4" w14:textId="0998B4E1"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633D9001" w14:textId="425FD98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3.11</w:t>
            </w:r>
          </w:p>
        </w:tc>
        <w:tc>
          <w:tcPr>
            <w:tcW w:w="374" w:type="pct"/>
            <w:shd w:val="clear" w:color="auto" w:fill="auto"/>
            <w:tcMar>
              <w:top w:w="15" w:type="dxa"/>
              <w:left w:w="15" w:type="dxa"/>
              <w:bottom w:w="0" w:type="dxa"/>
              <w:right w:w="15" w:type="dxa"/>
            </w:tcMar>
            <w:vAlign w:val="center"/>
          </w:tcPr>
          <w:p w14:paraId="4BCA53A6" w14:textId="7229F0CD"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2BF7E69D" w14:textId="4E07EEF8"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6056F0AC" w14:textId="21677BB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025BD5F2" w14:textId="1A029465"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3.05</w:t>
            </w:r>
          </w:p>
        </w:tc>
      </w:tr>
      <w:tr w:rsidR="00F2755B" w:rsidRPr="00EE1C1C" w14:paraId="2C7DBB6F" w14:textId="77777777" w:rsidTr="001F616A">
        <w:trPr>
          <w:trHeight w:val="567"/>
        </w:trPr>
        <w:tc>
          <w:tcPr>
            <w:tcW w:w="5000" w:type="pct"/>
            <w:gridSpan w:val="8"/>
            <w:shd w:val="clear" w:color="auto" w:fill="auto"/>
            <w:tcMar>
              <w:top w:w="15" w:type="dxa"/>
              <w:left w:w="15" w:type="dxa"/>
              <w:bottom w:w="0" w:type="dxa"/>
              <w:right w:w="15" w:type="dxa"/>
            </w:tcMar>
            <w:vAlign w:val="center"/>
          </w:tcPr>
          <w:p w14:paraId="54466AD8"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4.5.</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hiệu quả thực hiện các hoạt động trong thực tiễn nghề nghiệp giáo dục tiểu học</w:t>
            </w:r>
          </w:p>
        </w:tc>
      </w:tr>
      <w:tr w:rsidR="001F616A" w:rsidRPr="00EE1C1C" w14:paraId="7BA73061" w14:textId="77777777" w:rsidTr="001F616A">
        <w:trPr>
          <w:trHeight w:val="567"/>
        </w:trPr>
        <w:tc>
          <w:tcPr>
            <w:tcW w:w="1871" w:type="pct"/>
            <w:shd w:val="clear" w:color="auto" w:fill="auto"/>
            <w:tcMar>
              <w:top w:w="15" w:type="dxa"/>
              <w:left w:w="15" w:type="dxa"/>
              <w:bottom w:w="0" w:type="dxa"/>
              <w:right w:w="15" w:type="dxa"/>
            </w:tcMar>
            <w:vAlign w:val="center"/>
            <w:hideMark/>
          </w:tcPr>
          <w:p w14:paraId="6E8C586E"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4.5.1. Xây dựng được quy trình thực hiện hoạt động trong thực tiễn</w:t>
            </w:r>
          </w:p>
        </w:tc>
        <w:tc>
          <w:tcPr>
            <w:tcW w:w="560" w:type="pct"/>
            <w:shd w:val="clear" w:color="auto" w:fill="auto"/>
            <w:tcMar>
              <w:top w:w="15" w:type="dxa"/>
              <w:left w:w="15" w:type="dxa"/>
              <w:bottom w:w="0" w:type="dxa"/>
              <w:right w:w="15" w:type="dxa"/>
            </w:tcMar>
            <w:vAlign w:val="center"/>
          </w:tcPr>
          <w:p w14:paraId="19295C44" w14:textId="1FD34A3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3.50</w:t>
            </w:r>
          </w:p>
        </w:tc>
        <w:tc>
          <w:tcPr>
            <w:tcW w:w="560" w:type="pct"/>
            <w:shd w:val="clear" w:color="auto" w:fill="auto"/>
            <w:tcMar>
              <w:top w:w="15" w:type="dxa"/>
              <w:left w:w="15" w:type="dxa"/>
              <w:bottom w:w="0" w:type="dxa"/>
              <w:right w:w="15" w:type="dxa"/>
            </w:tcMar>
            <w:vAlign w:val="center"/>
          </w:tcPr>
          <w:p w14:paraId="62C54A2F" w14:textId="07D3F296"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45BBD0BB" w14:textId="690E1199"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3.38</w:t>
            </w:r>
          </w:p>
        </w:tc>
        <w:tc>
          <w:tcPr>
            <w:tcW w:w="374" w:type="pct"/>
            <w:shd w:val="clear" w:color="auto" w:fill="auto"/>
            <w:tcMar>
              <w:top w:w="15" w:type="dxa"/>
              <w:left w:w="15" w:type="dxa"/>
              <w:bottom w:w="0" w:type="dxa"/>
              <w:right w:w="15" w:type="dxa"/>
            </w:tcMar>
            <w:vAlign w:val="center"/>
          </w:tcPr>
          <w:p w14:paraId="51435FBD" w14:textId="5BC601C2"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20BCAC48" w14:textId="563E4DE3"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0129F8BD" w14:textId="2F3ED236"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42380F13" w14:textId="181325CE"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3.10</w:t>
            </w:r>
          </w:p>
        </w:tc>
      </w:tr>
      <w:tr w:rsidR="001F616A" w:rsidRPr="00EE1C1C" w14:paraId="474F01F3" w14:textId="77777777" w:rsidTr="001F616A">
        <w:trPr>
          <w:trHeight w:val="567"/>
        </w:trPr>
        <w:tc>
          <w:tcPr>
            <w:tcW w:w="1871" w:type="pct"/>
            <w:shd w:val="clear" w:color="auto" w:fill="auto"/>
            <w:tcMar>
              <w:top w:w="15" w:type="dxa"/>
              <w:left w:w="15" w:type="dxa"/>
              <w:bottom w:w="0" w:type="dxa"/>
              <w:right w:w="15" w:type="dxa"/>
            </w:tcMar>
            <w:vAlign w:val="center"/>
            <w:hideMark/>
          </w:tcPr>
          <w:p w14:paraId="57F7F4CB"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4.5.2. Tổ chức và thực hiện các hoạt động một cách linh hoạt và hiệu quả</w:t>
            </w:r>
          </w:p>
        </w:tc>
        <w:tc>
          <w:tcPr>
            <w:tcW w:w="560" w:type="pct"/>
            <w:shd w:val="clear" w:color="auto" w:fill="auto"/>
            <w:tcMar>
              <w:top w:w="15" w:type="dxa"/>
              <w:left w:w="15" w:type="dxa"/>
              <w:bottom w:w="0" w:type="dxa"/>
              <w:right w:w="15" w:type="dxa"/>
            </w:tcMar>
            <w:vAlign w:val="center"/>
          </w:tcPr>
          <w:p w14:paraId="5E76FDD0" w14:textId="319E0E8D"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3.36</w:t>
            </w:r>
          </w:p>
        </w:tc>
        <w:tc>
          <w:tcPr>
            <w:tcW w:w="560" w:type="pct"/>
            <w:shd w:val="clear" w:color="auto" w:fill="auto"/>
            <w:tcMar>
              <w:top w:w="15" w:type="dxa"/>
              <w:left w:w="15" w:type="dxa"/>
              <w:bottom w:w="0" w:type="dxa"/>
              <w:right w:w="15" w:type="dxa"/>
            </w:tcMar>
            <w:vAlign w:val="center"/>
          </w:tcPr>
          <w:p w14:paraId="15F40E40" w14:textId="17A11257"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4ED36020" w14:textId="1949424A"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3.38</w:t>
            </w:r>
          </w:p>
        </w:tc>
        <w:tc>
          <w:tcPr>
            <w:tcW w:w="374" w:type="pct"/>
            <w:shd w:val="clear" w:color="auto" w:fill="auto"/>
            <w:tcMar>
              <w:top w:w="15" w:type="dxa"/>
              <w:left w:w="15" w:type="dxa"/>
              <w:bottom w:w="0" w:type="dxa"/>
              <w:right w:w="15" w:type="dxa"/>
            </w:tcMar>
            <w:vAlign w:val="center"/>
          </w:tcPr>
          <w:p w14:paraId="1E1B9247" w14:textId="2A80CA94"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22C781CA" w14:textId="29E8645D"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5ACAED9C" w14:textId="535EFA08"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2.00</w:t>
            </w:r>
          </w:p>
        </w:tc>
        <w:tc>
          <w:tcPr>
            <w:tcW w:w="427" w:type="pct"/>
            <w:shd w:val="clear" w:color="auto" w:fill="auto"/>
            <w:noWrap/>
            <w:tcMar>
              <w:top w:w="15" w:type="dxa"/>
              <w:left w:w="15" w:type="dxa"/>
              <w:bottom w:w="0" w:type="dxa"/>
              <w:right w:w="15" w:type="dxa"/>
            </w:tcMar>
            <w:vAlign w:val="center"/>
          </w:tcPr>
          <w:p w14:paraId="360A6199" w14:textId="7DAAF239"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3.01</w:t>
            </w:r>
          </w:p>
        </w:tc>
      </w:tr>
      <w:tr w:rsidR="001F616A" w:rsidRPr="00EE1C1C" w14:paraId="5A5A0DEF" w14:textId="77777777" w:rsidTr="001F616A">
        <w:trPr>
          <w:trHeight w:val="567"/>
        </w:trPr>
        <w:tc>
          <w:tcPr>
            <w:tcW w:w="1871" w:type="pct"/>
            <w:shd w:val="clear" w:color="auto" w:fill="auto"/>
            <w:tcMar>
              <w:top w:w="15" w:type="dxa"/>
              <w:left w:w="15" w:type="dxa"/>
              <w:bottom w:w="0" w:type="dxa"/>
              <w:right w:w="15" w:type="dxa"/>
            </w:tcMar>
            <w:vAlign w:val="center"/>
            <w:hideMark/>
          </w:tcPr>
          <w:p w14:paraId="3D0A992D"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4.5.3. Quản lí, giám sát và điều chỉnh nhiệm vụ khi cần thiết</w:t>
            </w:r>
          </w:p>
        </w:tc>
        <w:tc>
          <w:tcPr>
            <w:tcW w:w="560" w:type="pct"/>
            <w:shd w:val="clear" w:color="auto" w:fill="auto"/>
            <w:tcMar>
              <w:top w:w="15" w:type="dxa"/>
              <w:left w:w="15" w:type="dxa"/>
              <w:bottom w:w="0" w:type="dxa"/>
              <w:right w:w="15" w:type="dxa"/>
            </w:tcMar>
            <w:vAlign w:val="center"/>
          </w:tcPr>
          <w:p w14:paraId="5AA31B47" w14:textId="221B7570"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3.29</w:t>
            </w:r>
          </w:p>
        </w:tc>
        <w:tc>
          <w:tcPr>
            <w:tcW w:w="560" w:type="pct"/>
            <w:shd w:val="clear" w:color="auto" w:fill="auto"/>
            <w:tcMar>
              <w:top w:w="15" w:type="dxa"/>
              <w:left w:w="15" w:type="dxa"/>
              <w:bottom w:w="0" w:type="dxa"/>
              <w:right w:w="15" w:type="dxa"/>
            </w:tcMar>
            <w:vAlign w:val="center"/>
          </w:tcPr>
          <w:p w14:paraId="3E5A5B05" w14:textId="1274FF90"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2B629BB2" w14:textId="2D7D01CB"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3.25</w:t>
            </w:r>
          </w:p>
        </w:tc>
        <w:tc>
          <w:tcPr>
            <w:tcW w:w="374" w:type="pct"/>
            <w:shd w:val="clear" w:color="auto" w:fill="auto"/>
            <w:tcMar>
              <w:top w:w="15" w:type="dxa"/>
              <w:left w:w="15" w:type="dxa"/>
              <w:bottom w:w="0" w:type="dxa"/>
              <w:right w:w="15" w:type="dxa"/>
            </w:tcMar>
            <w:vAlign w:val="center"/>
          </w:tcPr>
          <w:p w14:paraId="00FBBD15" w14:textId="2FBA915A"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549171B2" w14:textId="236703E9"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6AC393CD" w14:textId="420DCFC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tcPr>
          <w:p w14:paraId="6C0A187B" w14:textId="26E989E5"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3.01</w:t>
            </w:r>
          </w:p>
        </w:tc>
      </w:tr>
      <w:tr w:rsidR="00F2755B" w:rsidRPr="00EE1C1C" w14:paraId="561DAE41" w14:textId="77777777" w:rsidTr="001F616A">
        <w:trPr>
          <w:trHeight w:val="567"/>
        </w:trPr>
        <w:tc>
          <w:tcPr>
            <w:tcW w:w="5000" w:type="pct"/>
            <w:gridSpan w:val="8"/>
            <w:shd w:val="clear" w:color="auto" w:fill="auto"/>
            <w:tcMar>
              <w:top w:w="15" w:type="dxa"/>
              <w:left w:w="15" w:type="dxa"/>
              <w:bottom w:w="0" w:type="dxa"/>
              <w:right w:w="15" w:type="dxa"/>
            </w:tcMar>
            <w:vAlign w:val="center"/>
          </w:tcPr>
          <w:p w14:paraId="4BD56F5A" w14:textId="77777777" w:rsidR="00F2755B" w:rsidRPr="00EE1C1C" w:rsidRDefault="00F2755B"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4.6</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năng lực đánh giá và cải tiến hiệu quả của các hoạt động trong thực tiễn nghề nghiệp giáo dục tiểu học</w:t>
            </w:r>
          </w:p>
        </w:tc>
      </w:tr>
      <w:tr w:rsidR="001F616A" w:rsidRPr="00EE1C1C" w14:paraId="1AFDC686" w14:textId="77777777" w:rsidTr="001F616A">
        <w:trPr>
          <w:trHeight w:val="567"/>
        </w:trPr>
        <w:tc>
          <w:tcPr>
            <w:tcW w:w="1871" w:type="pct"/>
            <w:shd w:val="clear" w:color="auto" w:fill="auto"/>
            <w:tcMar>
              <w:top w:w="15" w:type="dxa"/>
              <w:left w:w="15" w:type="dxa"/>
              <w:bottom w:w="0" w:type="dxa"/>
              <w:right w:w="15" w:type="dxa"/>
            </w:tcMar>
            <w:vAlign w:val="center"/>
            <w:hideMark/>
          </w:tcPr>
          <w:p w14:paraId="4BB2D64B"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4.6.1. Đánh giá được hiệu quả của các nhiệm vụ trong thực tiễn nghề nghiệp giáo dục tiểu học</w:t>
            </w:r>
          </w:p>
        </w:tc>
        <w:tc>
          <w:tcPr>
            <w:tcW w:w="560" w:type="pct"/>
            <w:shd w:val="clear" w:color="auto" w:fill="auto"/>
            <w:tcMar>
              <w:top w:w="15" w:type="dxa"/>
              <w:left w:w="15" w:type="dxa"/>
              <w:bottom w:w="0" w:type="dxa"/>
              <w:right w:w="15" w:type="dxa"/>
            </w:tcMar>
            <w:vAlign w:val="center"/>
          </w:tcPr>
          <w:p w14:paraId="26D3DD8E" w14:textId="162250C5"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3.29</w:t>
            </w:r>
          </w:p>
        </w:tc>
        <w:tc>
          <w:tcPr>
            <w:tcW w:w="560" w:type="pct"/>
            <w:shd w:val="clear" w:color="auto" w:fill="auto"/>
            <w:tcMar>
              <w:top w:w="15" w:type="dxa"/>
              <w:left w:w="15" w:type="dxa"/>
              <w:bottom w:w="0" w:type="dxa"/>
              <w:right w:w="15" w:type="dxa"/>
            </w:tcMar>
            <w:vAlign w:val="center"/>
          </w:tcPr>
          <w:p w14:paraId="28E7500D" w14:textId="3D814D17"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4CF6D6CB" w14:textId="247735B0"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4" w:type="pct"/>
            <w:shd w:val="clear" w:color="auto" w:fill="auto"/>
            <w:tcMar>
              <w:top w:w="15" w:type="dxa"/>
              <w:left w:w="15" w:type="dxa"/>
              <w:bottom w:w="0" w:type="dxa"/>
              <w:right w:w="15" w:type="dxa"/>
            </w:tcMar>
            <w:vAlign w:val="center"/>
          </w:tcPr>
          <w:p w14:paraId="349AFBF2" w14:textId="0C535B9C"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38C0305B" w14:textId="74EE2BC3"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400BEACD" w14:textId="7011CB9A"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tcPr>
          <w:p w14:paraId="243B88DA" w14:textId="75BCC535"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3.04</w:t>
            </w:r>
          </w:p>
        </w:tc>
      </w:tr>
      <w:tr w:rsidR="001F616A" w:rsidRPr="00EE1C1C" w14:paraId="571BDA24" w14:textId="77777777" w:rsidTr="001F616A">
        <w:trPr>
          <w:trHeight w:val="567"/>
        </w:trPr>
        <w:tc>
          <w:tcPr>
            <w:tcW w:w="1871" w:type="pct"/>
            <w:shd w:val="clear" w:color="auto" w:fill="auto"/>
            <w:tcMar>
              <w:top w:w="15" w:type="dxa"/>
              <w:left w:w="15" w:type="dxa"/>
              <w:bottom w:w="0" w:type="dxa"/>
              <w:right w:w="15" w:type="dxa"/>
            </w:tcMar>
            <w:vAlign w:val="center"/>
            <w:hideMark/>
          </w:tcPr>
          <w:p w14:paraId="14B5C66B" w14:textId="77777777" w:rsidR="001F616A" w:rsidRPr="00EE1C1C" w:rsidRDefault="001F616A"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4.6.2. Cải tiến chất lượng các nhiệm vụ trong thực tiễn nghề nghiệp giáo dục tiểu học</w:t>
            </w:r>
          </w:p>
        </w:tc>
        <w:tc>
          <w:tcPr>
            <w:tcW w:w="560" w:type="pct"/>
            <w:shd w:val="clear" w:color="auto" w:fill="auto"/>
            <w:tcMar>
              <w:top w:w="15" w:type="dxa"/>
              <w:left w:w="15" w:type="dxa"/>
              <w:bottom w:w="0" w:type="dxa"/>
              <w:right w:w="15" w:type="dxa"/>
            </w:tcMar>
            <w:vAlign w:val="center"/>
          </w:tcPr>
          <w:p w14:paraId="1C89B224" w14:textId="65E6829B"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560" w:type="pct"/>
            <w:shd w:val="clear" w:color="auto" w:fill="auto"/>
            <w:tcMar>
              <w:top w:w="15" w:type="dxa"/>
              <w:left w:w="15" w:type="dxa"/>
              <w:bottom w:w="0" w:type="dxa"/>
              <w:right w:w="15" w:type="dxa"/>
            </w:tcMar>
            <w:vAlign w:val="center"/>
          </w:tcPr>
          <w:p w14:paraId="6983DC8D" w14:textId="572D53F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02B10663" w14:textId="00FC0F65"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4" w:type="pct"/>
            <w:shd w:val="clear" w:color="auto" w:fill="auto"/>
            <w:tcMar>
              <w:top w:w="15" w:type="dxa"/>
              <w:left w:w="15" w:type="dxa"/>
              <w:bottom w:w="0" w:type="dxa"/>
              <w:right w:w="15" w:type="dxa"/>
            </w:tcMar>
            <w:vAlign w:val="center"/>
          </w:tcPr>
          <w:p w14:paraId="5C4EAC6D" w14:textId="60E73A2E"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5139AEBC" w14:textId="21AFE229"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3.33</w:t>
            </w:r>
          </w:p>
        </w:tc>
        <w:tc>
          <w:tcPr>
            <w:tcW w:w="440" w:type="pct"/>
            <w:shd w:val="clear" w:color="auto" w:fill="auto"/>
            <w:tcMar>
              <w:top w:w="15" w:type="dxa"/>
              <w:left w:w="15" w:type="dxa"/>
              <w:bottom w:w="0" w:type="dxa"/>
              <w:right w:w="15" w:type="dxa"/>
            </w:tcMar>
            <w:vAlign w:val="center"/>
          </w:tcPr>
          <w:p w14:paraId="2CF14AAC" w14:textId="73840FF7" w:rsidR="001F616A" w:rsidRPr="00EE1C1C" w:rsidRDefault="001F616A" w:rsidP="000033CD">
            <w:pPr>
              <w:spacing w:after="0" w:line="312" w:lineRule="auto"/>
              <w:jc w:val="center"/>
              <w:rPr>
                <w:rFonts w:eastAsia="Times New Roman"/>
                <w:sz w:val="26"/>
                <w:szCs w:val="26"/>
                <w:lang w:val="vi-VN" w:eastAsia="vi-VN"/>
              </w:rPr>
            </w:pPr>
            <w:r w:rsidRPr="00EE1C1C">
              <w:rPr>
                <w:sz w:val="26"/>
                <w:szCs w:val="26"/>
              </w:rPr>
              <w:t>1.80</w:t>
            </w:r>
          </w:p>
        </w:tc>
        <w:tc>
          <w:tcPr>
            <w:tcW w:w="427" w:type="pct"/>
            <w:shd w:val="clear" w:color="auto" w:fill="auto"/>
            <w:noWrap/>
            <w:tcMar>
              <w:top w:w="15" w:type="dxa"/>
              <w:left w:w="15" w:type="dxa"/>
              <w:bottom w:w="0" w:type="dxa"/>
              <w:right w:w="15" w:type="dxa"/>
            </w:tcMar>
            <w:vAlign w:val="center"/>
          </w:tcPr>
          <w:p w14:paraId="3FCA834C" w14:textId="2C65651A" w:rsidR="001F616A" w:rsidRPr="00EE1C1C" w:rsidRDefault="001F616A"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2.91</w:t>
            </w:r>
          </w:p>
        </w:tc>
      </w:tr>
    </w:tbl>
    <w:p w14:paraId="25EC58B7" w14:textId="77777777" w:rsidR="00F2755B" w:rsidRPr="00EE1C1C" w:rsidRDefault="00F2755B" w:rsidP="000033CD">
      <w:pPr>
        <w:spacing w:after="0" w:line="312" w:lineRule="auto"/>
        <w:rPr>
          <w:sz w:val="26"/>
          <w:szCs w:val="26"/>
          <w:lang w:eastAsia="en-US"/>
        </w:rPr>
      </w:pPr>
    </w:p>
    <w:p w14:paraId="7208B9AF" w14:textId="77777777" w:rsidR="00B671D6" w:rsidRPr="00EE1C1C" w:rsidRDefault="00B671D6" w:rsidP="000033CD">
      <w:pPr>
        <w:spacing w:after="0" w:line="312" w:lineRule="auto"/>
        <w:rPr>
          <w:sz w:val="26"/>
          <w:szCs w:val="26"/>
          <w:lang w:eastAsia="en-US"/>
        </w:rPr>
        <w:sectPr w:rsidR="00B671D6" w:rsidRPr="00EE1C1C" w:rsidSect="009308F8">
          <w:pgSz w:w="11900" w:h="16840" w:code="9"/>
          <w:pgMar w:top="1134" w:right="1134" w:bottom="1134" w:left="1701" w:header="734" w:footer="346" w:gutter="0"/>
          <w:cols w:space="708"/>
          <w:titlePg/>
          <w:docGrid w:linePitch="326"/>
        </w:sectPr>
      </w:pPr>
    </w:p>
    <w:p w14:paraId="34A6727E" w14:textId="295A19EF" w:rsidR="00B671D6" w:rsidRPr="00EE1C1C" w:rsidRDefault="00B671D6" w:rsidP="000033CD">
      <w:pPr>
        <w:pStyle w:val="Caption"/>
      </w:pPr>
      <w:bookmarkStart w:id="113" w:name="_Toc74434163"/>
      <w:r w:rsidRPr="00EE1C1C">
        <w:lastRenderedPageBreak/>
        <w:t xml:space="preserve">Bảng </w:t>
      </w:r>
      <w:fldSimple w:instr=" SEQ Bảng \* ARABIC ">
        <w:r w:rsidR="00FF2A32">
          <w:rPr>
            <w:noProof/>
          </w:rPr>
          <w:t>20</w:t>
        </w:r>
      </w:fldSimple>
      <w:r w:rsidR="002C6C76" w:rsidRPr="00EE1C1C">
        <w:t>. Mức độ năng lực cần đạt được của sinh viên đối với nhóm CĐR về năng lực thực hành nghề nghiệp theo giá trị trung bình của kết quả khảo sát</w:t>
      </w:r>
      <w:bookmarkEnd w:id="11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294"/>
        <w:gridCol w:w="921"/>
        <w:gridCol w:w="921"/>
        <w:gridCol w:w="611"/>
        <w:gridCol w:w="825"/>
        <w:gridCol w:w="593"/>
        <w:gridCol w:w="704"/>
        <w:gridCol w:w="1186"/>
      </w:tblGrid>
      <w:tr w:rsidR="00B671D6" w:rsidRPr="00EE1C1C" w14:paraId="030AE621" w14:textId="77777777" w:rsidTr="00F465E7">
        <w:trPr>
          <w:trHeight w:val="567"/>
          <w:tblHeader/>
        </w:trPr>
        <w:tc>
          <w:tcPr>
            <w:tcW w:w="1871" w:type="pct"/>
            <w:vMerge w:val="restart"/>
            <w:shd w:val="clear" w:color="auto" w:fill="FBE4D5" w:themeFill="accent2" w:themeFillTint="33"/>
            <w:tcMar>
              <w:top w:w="15" w:type="dxa"/>
              <w:left w:w="15" w:type="dxa"/>
              <w:bottom w:w="0" w:type="dxa"/>
              <w:right w:w="15" w:type="dxa"/>
            </w:tcMar>
            <w:vAlign w:val="center"/>
            <w:hideMark/>
          </w:tcPr>
          <w:p w14:paraId="53C8627D" w14:textId="77777777" w:rsidR="00B671D6" w:rsidRPr="00EE1C1C" w:rsidRDefault="00B671D6" w:rsidP="000033CD">
            <w:pPr>
              <w:spacing w:after="0" w:line="312" w:lineRule="auto"/>
              <w:jc w:val="left"/>
              <w:rPr>
                <w:rFonts w:eastAsia="Times New Roman"/>
                <w:b/>
                <w:bCs/>
                <w:color w:val="000000"/>
                <w:sz w:val="26"/>
                <w:szCs w:val="26"/>
                <w:lang w:val="vi-VN" w:eastAsia="vi-VN"/>
              </w:rPr>
            </w:pPr>
            <w:r w:rsidRPr="00EE1C1C">
              <w:rPr>
                <w:rFonts w:eastAsia="Times New Roman"/>
                <w:b/>
                <w:bCs/>
                <w:color w:val="000000"/>
                <w:sz w:val="26"/>
                <w:szCs w:val="26"/>
                <w:lang w:val="vi-VN" w:eastAsia="vi-VN"/>
              </w:rPr>
              <w:t> </w:t>
            </w:r>
          </w:p>
          <w:p w14:paraId="49772F40"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sz w:val="26"/>
                <w:szCs w:val="26"/>
                <w:lang w:eastAsia="vi-VN"/>
              </w:rPr>
              <w:t xml:space="preserve">CĐR </w:t>
            </w:r>
            <w:r w:rsidRPr="00EE1C1C">
              <w:rPr>
                <w:rFonts w:eastAsia="Times New Roman"/>
                <w:b/>
                <w:bCs/>
                <w:sz w:val="26"/>
                <w:szCs w:val="26"/>
                <w:lang w:val="vi-VN" w:eastAsia="vi-VN"/>
              </w:rPr>
              <w:t>NHÓM 4. NĂNG LỰC THỰC HÀNH NGHỀ NGHIỆP</w:t>
            </w:r>
          </w:p>
        </w:tc>
        <w:tc>
          <w:tcPr>
            <w:tcW w:w="3129" w:type="pct"/>
            <w:gridSpan w:val="7"/>
            <w:shd w:val="clear" w:color="auto" w:fill="FBE4D5" w:themeFill="accent2" w:themeFillTint="33"/>
            <w:tcMar>
              <w:top w:w="15" w:type="dxa"/>
              <w:left w:w="15" w:type="dxa"/>
              <w:bottom w:w="0" w:type="dxa"/>
              <w:right w:w="15" w:type="dxa"/>
            </w:tcMar>
            <w:vAlign w:val="center"/>
            <w:hideMark/>
          </w:tcPr>
          <w:p w14:paraId="7C5C7BEB" w14:textId="4666EFBF" w:rsidR="00B671D6" w:rsidRPr="00EE1C1C" w:rsidRDefault="00B671D6" w:rsidP="000033CD">
            <w:pPr>
              <w:spacing w:after="0" w:line="312" w:lineRule="auto"/>
              <w:jc w:val="center"/>
              <w:rPr>
                <w:rFonts w:eastAsia="Times New Roman"/>
                <w:b/>
                <w:bCs/>
                <w:color w:val="000000"/>
                <w:sz w:val="26"/>
                <w:szCs w:val="26"/>
                <w:lang w:eastAsia="vi-VN"/>
              </w:rPr>
            </w:pPr>
            <w:r w:rsidRPr="00EE1C1C">
              <w:rPr>
                <w:rFonts w:eastAsia="Times New Roman"/>
                <w:b/>
                <w:bCs/>
                <w:color w:val="000000"/>
                <w:sz w:val="26"/>
                <w:szCs w:val="26"/>
                <w:lang w:val="vi-VN" w:eastAsia="vi-VN"/>
              </w:rPr>
              <w:t xml:space="preserve">MỨC ĐỘ </w:t>
            </w:r>
            <w:r w:rsidRPr="00EE1C1C">
              <w:rPr>
                <w:rFonts w:eastAsia="Times New Roman"/>
                <w:b/>
                <w:bCs/>
                <w:color w:val="000000"/>
                <w:sz w:val="26"/>
                <w:szCs w:val="26"/>
                <w:lang w:eastAsia="vi-VN"/>
              </w:rPr>
              <w:t>CẦN ĐẠT ĐƯỢC</w:t>
            </w:r>
          </w:p>
        </w:tc>
      </w:tr>
      <w:tr w:rsidR="00B671D6" w:rsidRPr="00EE1C1C" w14:paraId="1001BCE5" w14:textId="77777777" w:rsidTr="00F465E7">
        <w:trPr>
          <w:trHeight w:val="567"/>
          <w:tblHeader/>
        </w:trPr>
        <w:tc>
          <w:tcPr>
            <w:tcW w:w="1871" w:type="pct"/>
            <w:vMerge/>
            <w:shd w:val="clear" w:color="auto" w:fill="FBE4D5" w:themeFill="accent2" w:themeFillTint="33"/>
            <w:tcMar>
              <w:top w:w="15" w:type="dxa"/>
              <w:left w:w="15" w:type="dxa"/>
              <w:bottom w:w="0" w:type="dxa"/>
              <w:right w:w="15" w:type="dxa"/>
            </w:tcMar>
            <w:vAlign w:val="center"/>
            <w:hideMark/>
          </w:tcPr>
          <w:p w14:paraId="542B27ED" w14:textId="77777777" w:rsidR="00B671D6" w:rsidRPr="00EE1C1C" w:rsidRDefault="00B671D6" w:rsidP="000033CD">
            <w:pPr>
              <w:spacing w:after="0" w:line="312" w:lineRule="auto"/>
              <w:jc w:val="left"/>
              <w:rPr>
                <w:rFonts w:eastAsia="Times New Roman"/>
                <w:b/>
                <w:bCs/>
                <w:sz w:val="26"/>
                <w:szCs w:val="26"/>
                <w:lang w:val="vi-VN" w:eastAsia="vi-VN"/>
              </w:rPr>
            </w:pPr>
          </w:p>
        </w:tc>
        <w:tc>
          <w:tcPr>
            <w:tcW w:w="560" w:type="pct"/>
            <w:shd w:val="clear" w:color="auto" w:fill="FBE4D5" w:themeFill="accent2" w:themeFillTint="33"/>
            <w:tcMar>
              <w:top w:w="15" w:type="dxa"/>
              <w:left w:w="15" w:type="dxa"/>
              <w:bottom w:w="0" w:type="dxa"/>
              <w:right w:w="15" w:type="dxa"/>
            </w:tcMar>
            <w:vAlign w:val="center"/>
            <w:hideMark/>
          </w:tcPr>
          <w:p w14:paraId="16A781D3" w14:textId="77777777" w:rsidR="00B671D6" w:rsidRPr="00EE1C1C" w:rsidRDefault="00B671D6"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Lãnh đạo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BGH trường phổ thông</w:t>
            </w:r>
          </w:p>
        </w:tc>
        <w:tc>
          <w:tcPr>
            <w:tcW w:w="560" w:type="pct"/>
            <w:shd w:val="clear" w:color="auto" w:fill="FBE4D5" w:themeFill="accent2" w:themeFillTint="33"/>
            <w:tcMar>
              <w:top w:w="15" w:type="dxa"/>
              <w:left w:w="15" w:type="dxa"/>
              <w:bottom w:w="0" w:type="dxa"/>
              <w:right w:w="15" w:type="dxa"/>
            </w:tcMar>
            <w:vAlign w:val="center"/>
            <w:hideMark/>
          </w:tcPr>
          <w:p w14:paraId="332C3426" w14:textId="77777777" w:rsidR="00B671D6" w:rsidRPr="00EE1C1C" w:rsidRDefault="00B671D6"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Chuyên viên Sở GDĐT/</w:t>
            </w:r>
            <w:r w:rsidRPr="00EE1C1C">
              <w:rPr>
                <w:rFonts w:eastAsia="Times New Roman"/>
                <w:b/>
                <w:bCs/>
                <w:sz w:val="26"/>
                <w:szCs w:val="26"/>
                <w:lang w:eastAsia="vi-VN"/>
              </w:rPr>
              <w:t xml:space="preserve"> </w:t>
            </w:r>
            <w:r w:rsidRPr="00EE1C1C">
              <w:rPr>
                <w:rFonts w:eastAsia="Times New Roman"/>
                <w:b/>
                <w:bCs/>
                <w:sz w:val="26"/>
                <w:szCs w:val="26"/>
                <w:lang w:val="vi-VN" w:eastAsia="vi-VN"/>
              </w:rPr>
              <w:t>Phòng GDĐT, Tổ trưởng chuyên môn</w:t>
            </w:r>
          </w:p>
        </w:tc>
        <w:tc>
          <w:tcPr>
            <w:tcW w:w="389" w:type="pct"/>
            <w:shd w:val="clear" w:color="auto" w:fill="FBE4D5" w:themeFill="accent2" w:themeFillTint="33"/>
            <w:tcMar>
              <w:top w:w="15" w:type="dxa"/>
              <w:left w:w="15" w:type="dxa"/>
              <w:bottom w:w="0" w:type="dxa"/>
              <w:right w:w="15" w:type="dxa"/>
            </w:tcMar>
            <w:vAlign w:val="center"/>
            <w:hideMark/>
          </w:tcPr>
          <w:p w14:paraId="41D96DFF" w14:textId="77777777" w:rsidR="00B671D6" w:rsidRPr="00EE1C1C" w:rsidRDefault="00B671D6"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Giáo viên cốt cán, Giáo viên</w:t>
            </w:r>
          </w:p>
        </w:tc>
        <w:tc>
          <w:tcPr>
            <w:tcW w:w="374" w:type="pct"/>
            <w:shd w:val="clear" w:color="auto" w:fill="FBE4D5" w:themeFill="accent2" w:themeFillTint="33"/>
            <w:tcMar>
              <w:top w:w="15" w:type="dxa"/>
              <w:left w:w="15" w:type="dxa"/>
              <w:bottom w:w="0" w:type="dxa"/>
              <w:right w:w="15" w:type="dxa"/>
            </w:tcMar>
            <w:vAlign w:val="center"/>
            <w:hideMark/>
          </w:tcPr>
          <w:p w14:paraId="4D5DA175" w14:textId="77777777" w:rsidR="00B671D6" w:rsidRPr="00EE1C1C" w:rsidRDefault="00B671D6"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Giảng viên, Nhà khoa học, chuyên gia</w:t>
            </w:r>
          </w:p>
        </w:tc>
        <w:tc>
          <w:tcPr>
            <w:tcW w:w="379" w:type="pct"/>
            <w:shd w:val="clear" w:color="auto" w:fill="FBE4D5" w:themeFill="accent2" w:themeFillTint="33"/>
            <w:tcMar>
              <w:top w:w="15" w:type="dxa"/>
              <w:left w:w="15" w:type="dxa"/>
              <w:bottom w:w="0" w:type="dxa"/>
              <w:right w:w="15" w:type="dxa"/>
            </w:tcMar>
            <w:vAlign w:val="center"/>
            <w:hideMark/>
          </w:tcPr>
          <w:p w14:paraId="1C07ECD5" w14:textId="77777777" w:rsidR="00B671D6" w:rsidRPr="00EE1C1C" w:rsidRDefault="00B671D6"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Cựu sinh viên</w:t>
            </w:r>
          </w:p>
        </w:tc>
        <w:tc>
          <w:tcPr>
            <w:tcW w:w="440" w:type="pct"/>
            <w:shd w:val="clear" w:color="auto" w:fill="FBE4D5" w:themeFill="accent2" w:themeFillTint="33"/>
            <w:tcMar>
              <w:top w:w="15" w:type="dxa"/>
              <w:left w:w="15" w:type="dxa"/>
              <w:bottom w:w="0" w:type="dxa"/>
              <w:right w:w="15" w:type="dxa"/>
            </w:tcMar>
            <w:vAlign w:val="center"/>
            <w:hideMark/>
          </w:tcPr>
          <w:p w14:paraId="77156D5C" w14:textId="77777777" w:rsidR="00B671D6" w:rsidRPr="00EE1C1C" w:rsidRDefault="00B671D6"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Sinh viên</w:t>
            </w:r>
          </w:p>
        </w:tc>
        <w:tc>
          <w:tcPr>
            <w:tcW w:w="427" w:type="pct"/>
            <w:shd w:val="clear" w:color="auto" w:fill="FBE4D5" w:themeFill="accent2" w:themeFillTint="33"/>
            <w:noWrap/>
            <w:tcMar>
              <w:top w:w="15" w:type="dxa"/>
              <w:left w:w="15" w:type="dxa"/>
              <w:bottom w:w="0" w:type="dxa"/>
              <w:right w:w="15" w:type="dxa"/>
            </w:tcMar>
            <w:vAlign w:val="center"/>
            <w:hideMark/>
          </w:tcPr>
          <w:p w14:paraId="0C11554A" w14:textId="77777777" w:rsidR="00B671D6" w:rsidRPr="00EE1C1C" w:rsidRDefault="00B671D6" w:rsidP="000033CD">
            <w:pPr>
              <w:spacing w:after="0" w:line="312" w:lineRule="auto"/>
              <w:jc w:val="center"/>
              <w:rPr>
                <w:rFonts w:eastAsia="Times New Roman"/>
                <w:b/>
                <w:bCs/>
                <w:color w:val="000000"/>
                <w:sz w:val="26"/>
                <w:szCs w:val="26"/>
                <w:lang w:val="vi-VN" w:eastAsia="vi-VN"/>
              </w:rPr>
            </w:pPr>
            <w:r w:rsidRPr="00EE1C1C">
              <w:rPr>
                <w:rFonts w:eastAsia="Times New Roman"/>
                <w:b/>
                <w:bCs/>
                <w:color w:val="000000"/>
                <w:sz w:val="26"/>
                <w:szCs w:val="26"/>
                <w:lang w:val="vi-VN" w:eastAsia="vi-VN"/>
              </w:rPr>
              <w:t>Giá trị TB</w:t>
            </w:r>
          </w:p>
        </w:tc>
      </w:tr>
      <w:tr w:rsidR="00B671D6" w:rsidRPr="00EE1C1C" w14:paraId="14A7CE87" w14:textId="77777777" w:rsidTr="00242681">
        <w:trPr>
          <w:trHeight w:val="567"/>
        </w:trPr>
        <w:tc>
          <w:tcPr>
            <w:tcW w:w="5000" w:type="pct"/>
            <w:gridSpan w:val="8"/>
            <w:shd w:val="clear" w:color="auto" w:fill="auto"/>
            <w:tcMar>
              <w:top w:w="15" w:type="dxa"/>
              <w:left w:w="15" w:type="dxa"/>
              <w:bottom w:w="0" w:type="dxa"/>
              <w:right w:w="15" w:type="dxa"/>
            </w:tcMar>
            <w:vAlign w:val="center"/>
          </w:tcPr>
          <w:p w14:paraId="2DB85BD5"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4.1</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Nhận thức được mối liên hệ giữa bối cảnh xã hội và bên ngoài đối với cấp giáo dục tiểu học</w:t>
            </w:r>
          </w:p>
        </w:tc>
      </w:tr>
      <w:tr w:rsidR="00F465E7" w:rsidRPr="00EE1C1C" w14:paraId="0BD2204C" w14:textId="77777777" w:rsidTr="00E250C9">
        <w:trPr>
          <w:trHeight w:val="567"/>
        </w:trPr>
        <w:tc>
          <w:tcPr>
            <w:tcW w:w="1871" w:type="pct"/>
            <w:shd w:val="clear" w:color="auto" w:fill="auto"/>
            <w:tcMar>
              <w:top w:w="15" w:type="dxa"/>
              <w:left w:w="15" w:type="dxa"/>
              <w:bottom w:w="0" w:type="dxa"/>
              <w:right w:w="15" w:type="dxa"/>
            </w:tcMar>
            <w:vAlign w:val="center"/>
            <w:hideMark/>
          </w:tcPr>
          <w:p w14:paraId="04AAC3D9" w14:textId="77777777" w:rsidR="00F465E7" w:rsidRPr="00EE1C1C" w:rsidRDefault="00F465E7"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4.1.1. Xác định được vai trò và trách nhiệm của người làm công tác giáo dục học sinh tiểu học;</w:t>
            </w:r>
          </w:p>
        </w:tc>
        <w:tc>
          <w:tcPr>
            <w:tcW w:w="560" w:type="pct"/>
            <w:shd w:val="clear" w:color="auto" w:fill="auto"/>
            <w:tcMar>
              <w:top w:w="15" w:type="dxa"/>
              <w:left w:w="15" w:type="dxa"/>
              <w:bottom w:w="0" w:type="dxa"/>
              <w:right w:w="15" w:type="dxa"/>
            </w:tcMar>
            <w:vAlign w:val="center"/>
          </w:tcPr>
          <w:p w14:paraId="26281527" w14:textId="29F7BB94"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3.20</w:t>
            </w:r>
          </w:p>
        </w:tc>
        <w:tc>
          <w:tcPr>
            <w:tcW w:w="560" w:type="pct"/>
            <w:shd w:val="clear" w:color="auto" w:fill="auto"/>
            <w:tcMar>
              <w:top w:w="15" w:type="dxa"/>
              <w:left w:w="15" w:type="dxa"/>
              <w:bottom w:w="0" w:type="dxa"/>
              <w:right w:w="15" w:type="dxa"/>
            </w:tcMar>
            <w:vAlign w:val="center"/>
          </w:tcPr>
          <w:p w14:paraId="6AC05148" w14:textId="1FE3DDE1"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6EFB285F" w14:textId="03C3D4A9"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3.50</w:t>
            </w:r>
          </w:p>
        </w:tc>
        <w:tc>
          <w:tcPr>
            <w:tcW w:w="374" w:type="pct"/>
            <w:shd w:val="clear" w:color="auto" w:fill="auto"/>
            <w:tcMar>
              <w:top w:w="15" w:type="dxa"/>
              <w:left w:w="15" w:type="dxa"/>
              <w:bottom w:w="0" w:type="dxa"/>
              <w:right w:w="15" w:type="dxa"/>
            </w:tcMar>
            <w:vAlign w:val="center"/>
          </w:tcPr>
          <w:p w14:paraId="3448AFF6" w14:textId="0AC21BA8"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63933620" w14:textId="53ABC1B7"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21904796" w14:textId="7F336078"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2.25</w:t>
            </w:r>
          </w:p>
        </w:tc>
        <w:tc>
          <w:tcPr>
            <w:tcW w:w="427" w:type="pct"/>
            <w:shd w:val="clear" w:color="auto" w:fill="auto"/>
            <w:noWrap/>
            <w:tcMar>
              <w:top w:w="15" w:type="dxa"/>
              <w:left w:w="15" w:type="dxa"/>
              <w:bottom w:w="0" w:type="dxa"/>
              <w:right w:w="15" w:type="dxa"/>
            </w:tcMar>
            <w:vAlign w:val="center"/>
          </w:tcPr>
          <w:p w14:paraId="371716CA" w14:textId="7108D75F" w:rsidR="00F465E7" w:rsidRPr="00EE1C1C" w:rsidRDefault="00F465E7"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3.21</w:t>
            </w:r>
          </w:p>
        </w:tc>
      </w:tr>
      <w:tr w:rsidR="00F465E7" w:rsidRPr="00EE1C1C" w14:paraId="4FABC081" w14:textId="77777777" w:rsidTr="00E250C9">
        <w:trPr>
          <w:trHeight w:val="567"/>
        </w:trPr>
        <w:tc>
          <w:tcPr>
            <w:tcW w:w="1871" w:type="pct"/>
            <w:shd w:val="clear" w:color="auto" w:fill="auto"/>
            <w:tcMar>
              <w:top w:w="15" w:type="dxa"/>
              <w:left w:w="15" w:type="dxa"/>
              <w:bottom w:w="0" w:type="dxa"/>
              <w:right w:w="15" w:type="dxa"/>
            </w:tcMar>
            <w:vAlign w:val="center"/>
            <w:hideMark/>
          </w:tcPr>
          <w:p w14:paraId="172DC014" w14:textId="77777777" w:rsidR="00F465E7" w:rsidRPr="00EE1C1C" w:rsidRDefault="00F465E7"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4.1.2. Phân tích được tác động của giáo dục tiểu học đến xã hội</w:t>
            </w:r>
          </w:p>
        </w:tc>
        <w:tc>
          <w:tcPr>
            <w:tcW w:w="560" w:type="pct"/>
            <w:shd w:val="clear" w:color="auto" w:fill="auto"/>
            <w:tcMar>
              <w:top w:w="15" w:type="dxa"/>
              <w:left w:w="15" w:type="dxa"/>
              <w:bottom w:w="0" w:type="dxa"/>
              <w:right w:w="15" w:type="dxa"/>
            </w:tcMar>
            <w:vAlign w:val="center"/>
          </w:tcPr>
          <w:p w14:paraId="512E8925" w14:textId="7B3B5A68"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3.13</w:t>
            </w:r>
          </w:p>
        </w:tc>
        <w:tc>
          <w:tcPr>
            <w:tcW w:w="560" w:type="pct"/>
            <w:shd w:val="clear" w:color="auto" w:fill="auto"/>
            <w:tcMar>
              <w:top w:w="15" w:type="dxa"/>
              <w:left w:w="15" w:type="dxa"/>
              <w:bottom w:w="0" w:type="dxa"/>
              <w:right w:w="15" w:type="dxa"/>
            </w:tcMar>
            <w:vAlign w:val="center"/>
          </w:tcPr>
          <w:p w14:paraId="01502E08" w14:textId="2F085493"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7C02975C" w14:textId="6DA14A90"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3.56</w:t>
            </w:r>
          </w:p>
        </w:tc>
        <w:tc>
          <w:tcPr>
            <w:tcW w:w="374" w:type="pct"/>
            <w:shd w:val="clear" w:color="auto" w:fill="auto"/>
            <w:tcMar>
              <w:top w:w="15" w:type="dxa"/>
              <w:left w:w="15" w:type="dxa"/>
              <w:bottom w:w="0" w:type="dxa"/>
              <w:right w:w="15" w:type="dxa"/>
            </w:tcMar>
            <w:vAlign w:val="center"/>
          </w:tcPr>
          <w:p w14:paraId="0A7595F1" w14:textId="5FB67B3C"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5C0604C2" w14:textId="76A28FA0"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6DF167E2" w14:textId="556CDD5E"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612B2809" w14:textId="4C753CE2" w:rsidR="00F465E7" w:rsidRPr="00EE1C1C" w:rsidRDefault="00F465E7"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3.24</w:t>
            </w:r>
          </w:p>
        </w:tc>
      </w:tr>
      <w:tr w:rsidR="00F465E7" w:rsidRPr="00EE1C1C" w14:paraId="3D16D394" w14:textId="77777777" w:rsidTr="00E250C9">
        <w:trPr>
          <w:trHeight w:val="567"/>
        </w:trPr>
        <w:tc>
          <w:tcPr>
            <w:tcW w:w="1871" w:type="pct"/>
            <w:shd w:val="clear" w:color="auto" w:fill="auto"/>
            <w:tcMar>
              <w:top w:w="15" w:type="dxa"/>
              <w:left w:w="15" w:type="dxa"/>
              <w:bottom w:w="0" w:type="dxa"/>
              <w:right w:w="15" w:type="dxa"/>
            </w:tcMar>
            <w:vAlign w:val="center"/>
            <w:hideMark/>
          </w:tcPr>
          <w:p w14:paraId="0B04E989" w14:textId="77777777" w:rsidR="00F465E7" w:rsidRPr="00EE1C1C" w:rsidRDefault="00F465E7"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4.1.3. Xác định được những quy định của xã hội đối với giáo dục tiểu học</w:t>
            </w:r>
          </w:p>
        </w:tc>
        <w:tc>
          <w:tcPr>
            <w:tcW w:w="560" w:type="pct"/>
            <w:shd w:val="clear" w:color="auto" w:fill="auto"/>
            <w:tcMar>
              <w:top w:w="15" w:type="dxa"/>
              <w:left w:w="15" w:type="dxa"/>
              <w:bottom w:w="0" w:type="dxa"/>
              <w:right w:w="15" w:type="dxa"/>
            </w:tcMar>
            <w:vAlign w:val="center"/>
          </w:tcPr>
          <w:p w14:paraId="567FE9FC" w14:textId="48AD8CDB"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3.27</w:t>
            </w:r>
          </w:p>
        </w:tc>
        <w:tc>
          <w:tcPr>
            <w:tcW w:w="560" w:type="pct"/>
            <w:shd w:val="clear" w:color="auto" w:fill="auto"/>
            <w:tcMar>
              <w:top w:w="15" w:type="dxa"/>
              <w:left w:w="15" w:type="dxa"/>
              <w:bottom w:w="0" w:type="dxa"/>
              <w:right w:w="15" w:type="dxa"/>
            </w:tcMar>
            <w:vAlign w:val="center"/>
          </w:tcPr>
          <w:p w14:paraId="044051C0" w14:textId="450196D5"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328CE720" w14:textId="69044B15"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3.33</w:t>
            </w:r>
          </w:p>
        </w:tc>
        <w:tc>
          <w:tcPr>
            <w:tcW w:w="374" w:type="pct"/>
            <w:shd w:val="clear" w:color="auto" w:fill="auto"/>
            <w:tcMar>
              <w:top w:w="15" w:type="dxa"/>
              <w:left w:w="15" w:type="dxa"/>
              <w:bottom w:w="0" w:type="dxa"/>
              <w:right w:w="15" w:type="dxa"/>
            </w:tcMar>
            <w:vAlign w:val="center"/>
          </w:tcPr>
          <w:p w14:paraId="628B8F30" w14:textId="64C15F6F"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1F01191A" w14:textId="69771A5C"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082CCD2B" w14:textId="193B30FD"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39C7B27A" w14:textId="0ED30D2A" w:rsidR="00F465E7" w:rsidRPr="00EE1C1C" w:rsidRDefault="00F465E7"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3.22</w:t>
            </w:r>
          </w:p>
        </w:tc>
      </w:tr>
      <w:tr w:rsidR="00F465E7" w:rsidRPr="00EE1C1C" w14:paraId="6EFE4FA1" w14:textId="77777777" w:rsidTr="00E250C9">
        <w:trPr>
          <w:trHeight w:val="567"/>
        </w:trPr>
        <w:tc>
          <w:tcPr>
            <w:tcW w:w="1871" w:type="pct"/>
            <w:shd w:val="clear" w:color="auto" w:fill="auto"/>
            <w:tcMar>
              <w:top w:w="15" w:type="dxa"/>
              <w:left w:w="15" w:type="dxa"/>
              <w:bottom w:w="0" w:type="dxa"/>
              <w:right w:w="15" w:type="dxa"/>
            </w:tcMar>
            <w:vAlign w:val="center"/>
            <w:hideMark/>
          </w:tcPr>
          <w:p w14:paraId="2FBFA5C4" w14:textId="77777777" w:rsidR="00F465E7" w:rsidRPr="00EE1C1C" w:rsidRDefault="00F465E7"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4.1.4. Xác định được bối cảnh văn hoá và lịch sử liên quan đến giáo dục tiểu học;</w:t>
            </w:r>
          </w:p>
        </w:tc>
        <w:tc>
          <w:tcPr>
            <w:tcW w:w="560" w:type="pct"/>
            <w:shd w:val="clear" w:color="auto" w:fill="auto"/>
            <w:tcMar>
              <w:top w:w="15" w:type="dxa"/>
              <w:left w:w="15" w:type="dxa"/>
              <w:bottom w:w="0" w:type="dxa"/>
              <w:right w:w="15" w:type="dxa"/>
            </w:tcMar>
            <w:vAlign w:val="center"/>
          </w:tcPr>
          <w:p w14:paraId="6647113D" w14:textId="51ACC106"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3.14</w:t>
            </w:r>
          </w:p>
        </w:tc>
        <w:tc>
          <w:tcPr>
            <w:tcW w:w="560" w:type="pct"/>
            <w:shd w:val="clear" w:color="auto" w:fill="auto"/>
            <w:tcMar>
              <w:top w:w="15" w:type="dxa"/>
              <w:left w:w="15" w:type="dxa"/>
              <w:bottom w:w="0" w:type="dxa"/>
              <w:right w:w="15" w:type="dxa"/>
            </w:tcMar>
            <w:vAlign w:val="center"/>
          </w:tcPr>
          <w:p w14:paraId="4F6D4479" w14:textId="6B75E8EE"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2DE8C4B4" w14:textId="2575E5ED"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3.33</w:t>
            </w:r>
          </w:p>
        </w:tc>
        <w:tc>
          <w:tcPr>
            <w:tcW w:w="374" w:type="pct"/>
            <w:shd w:val="clear" w:color="auto" w:fill="auto"/>
            <w:tcMar>
              <w:top w:w="15" w:type="dxa"/>
              <w:left w:w="15" w:type="dxa"/>
              <w:bottom w:w="0" w:type="dxa"/>
              <w:right w:w="15" w:type="dxa"/>
            </w:tcMar>
            <w:vAlign w:val="center"/>
          </w:tcPr>
          <w:p w14:paraId="55CEF2B3" w14:textId="37028B7E"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3.00</w:t>
            </w:r>
          </w:p>
        </w:tc>
        <w:tc>
          <w:tcPr>
            <w:tcW w:w="379" w:type="pct"/>
            <w:shd w:val="clear" w:color="auto" w:fill="auto"/>
            <w:tcMar>
              <w:top w:w="15" w:type="dxa"/>
              <w:left w:w="15" w:type="dxa"/>
              <w:bottom w:w="0" w:type="dxa"/>
              <w:right w:w="15" w:type="dxa"/>
            </w:tcMar>
            <w:vAlign w:val="center"/>
          </w:tcPr>
          <w:p w14:paraId="7F41978A" w14:textId="77AE24CE"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125F7329" w14:textId="6EC6F057" w:rsidR="00F465E7" w:rsidRPr="00EE1C1C" w:rsidRDefault="00F465E7"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tcPr>
          <w:p w14:paraId="72D1A044" w14:textId="60FF1D09" w:rsidR="00F465E7" w:rsidRPr="00EE1C1C" w:rsidRDefault="00F465E7"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3.11</w:t>
            </w:r>
          </w:p>
        </w:tc>
      </w:tr>
      <w:tr w:rsidR="00B671D6" w:rsidRPr="00EE1C1C" w14:paraId="4FAE12B4" w14:textId="77777777" w:rsidTr="00242681">
        <w:trPr>
          <w:trHeight w:val="567"/>
        </w:trPr>
        <w:tc>
          <w:tcPr>
            <w:tcW w:w="5000" w:type="pct"/>
            <w:gridSpan w:val="8"/>
            <w:shd w:val="clear" w:color="auto" w:fill="auto"/>
            <w:tcMar>
              <w:top w:w="15" w:type="dxa"/>
              <w:left w:w="15" w:type="dxa"/>
              <w:bottom w:w="0" w:type="dxa"/>
              <w:right w:w="15" w:type="dxa"/>
            </w:tcMar>
            <w:vAlign w:val="center"/>
          </w:tcPr>
          <w:p w14:paraId="2D41C84E"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4.2.</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Xác định được bối cảnh nhà trường tiểu học để phục vụ các hoạt động nghề nghiệp</w:t>
            </w:r>
          </w:p>
        </w:tc>
      </w:tr>
      <w:tr w:rsidR="003C07CC" w:rsidRPr="00EE1C1C" w14:paraId="04A97520" w14:textId="77777777" w:rsidTr="00242681">
        <w:trPr>
          <w:trHeight w:val="567"/>
        </w:trPr>
        <w:tc>
          <w:tcPr>
            <w:tcW w:w="1871" w:type="pct"/>
            <w:shd w:val="clear" w:color="auto" w:fill="auto"/>
            <w:tcMar>
              <w:top w:w="15" w:type="dxa"/>
              <w:left w:w="15" w:type="dxa"/>
              <w:bottom w:w="0" w:type="dxa"/>
              <w:right w:w="15" w:type="dxa"/>
            </w:tcMar>
            <w:vAlign w:val="center"/>
            <w:hideMark/>
          </w:tcPr>
          <w:p w14:paraId="64107056"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4.2.1. Xác định được sự khác biệt văn hoá nhà trường trong các trường tiểu học;</w:t>
            </w:r>
          </w:p>
        </w:tc>
        <w:tc>
          <w:tcPr>
            <w:tcW w:w="560" w:type="pct"/>
            <w:shd w:val="clear" w:color="auto" w:fill="auto"/>
            <w:tcMar>
              <w:top w:w="15" w:type="dxa"/>
              <w:left w:w="15" w:type="dxa"/>
              <w:bottom w:w="0" w:type="dxa"/>
              <w:right w:w="15" w:type="dxa"/>
            </w:tcMar>
            <w:vAlign w:val="center"/>
          </w:tcPr>
          <w:p w14:paraId="65B27120" w14:textId="57E716F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560" w:type="pct"/>
            <w:shd w:val="clear" w:color="auto" w:fill="auto"/>
            <w:tcMar>
              <w:top w:w="15" w:type="dxa"/>
              <w:left w:w="15" w:type="dxa"/>
              <w:bottom w:w="0" w:type="dxa"/>
              <w:right w:w="15" w:type="dxa"/>
            </w:tcMar>
            <w:vAlign w:val="center"/>
          </w:tcPr>
          <w:p w14:paraId="09AAC952" w14:textId="5769396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77FA0974" w14:textId="7ACB1FCB"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3.75</w:t>
            </w:r>
          </w:p>
        </w:tc>
        <w:tc>
          <w:tcPr>
            <w:tcW w:w="374" w:type="pct"/>
            <w:shd w:val="clear" w:color="auto" w:fill="auto"/>
            <w:tcMar>
              <w:top w:w="15" w:type="dxa"/>
              <w:left w:w="15" w:type="dxa"/>
              <w:bottom w:w="0" w:type="dxa"/>
              <w:right w:w="15" w:type="dxa"/>
            </w:tcMar>
            <w:vAlign w:val="center"/>
          </w:tcPr>
          <w:p w14:paraId="4E49AFF6" w14:textId="5D8F9B9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7BF03DEA" w14:textId="6951D36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4A843A23" w14:textId="032778C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2.67</w:t>
            </w:r>
          </w:p>
        </w:tc>
        <w:tc>
          <w:tcPr>
            <w:tcW w:w="427" w:type="pct"/>
            <w:shd w:val="clear" w:color="auto" w:fill="auto"/>
            <w:noWrap/>
            <w:tcMar>
              <w:top w:w="15" w:type="dxa"/>
              <w:left w:w="15" w:type="dxa"/>
              <w:bottom w:w="0" w:type="dxa"/>
              <w:right w:w="15" w:type="dxa"/>
            </w:tcMar>
            <w:vAlign w:val="center"/>
          </w:tcPr>
          <w:p w14:paraId="4DB71B91" w14:textId="1C5013ED"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3.35</w:t>
            </w:r>
          </w:p>
        </w:tc>
      </w:tr>
      <w:tr w:rsidR="003C07CC" w:rsidRPr="00EE1C1C" w14:paraId="189C04C2" w14:textId="77777777" w:rsidTr="00242681">
        <w:trPr>
          <w:trHeight w:val="567"/>
        </w:trPr>
        <w:tc>
          <w:tcPr>
            <w:tcW w:w="1871" w:type="pct"/>
            <w:shd w:val="clear" w:color="auto" w:fill="auto"/>
            <w:tcMar>
              <w:top w:w="15" w:type="dxa"/>
              <w:left w:w="15" w:type="dxa"/>
              <w:bottom w:w="0" w:type="dxa"/>
              <w:right w:w="15" w:type="dxa"/>
            </w:tcMar>
            <w:vAlign w:val="center"/>
            <w:hideMark/>
          </w:tcPr>
          <w:p w14:paraId="73FF123B"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4.2.2. Xác định được chiến lược, mục tiêu và kế hoạch hoạt động của nhà trường tiểu học</w:t>
            </w:r>
          </w:p>
        </w:tc>
        <w:tc>
          <w:tcPr>
            <w:tcW w:w="560" w:type="pct"/>
            <w:shd w:val="clear" w:color="auto" w:fill="auto"/>
            <w:tcMar>
              <w:top w:w="15" w:type="dxa"/>
              <w:left w:w="15" w:type="dxa"/>
              <w:bottom w:w="0" w:type="dxa"/>
              <w:right w:w="15" w:type="dxa"/>
            </w:tcMar>
            <w:vAlign w:val="center"/>
          </w:tcPr>
          <w:p w14:paraId="1B6B57D3" w14:textId="47192B17"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3.47</w:t>
            </w:r>
          </w:p>
        </w:tc>
        <w:tc>
          <w:tcPr>
            <w:tcW w:w="560" w:type="pct"/>
            <w:shd w:val="clear" w:color="auto" w:fill="auto"/>
            <w:tcMar>
              <w:top w:w="15" w:type="dxa"/>
              <w:left w:w="15" w:type="dxa"/>
              <w:bottom w:w="0" w:type="dxa"/>
              <w:right w:w="15" w:type="dxa"/>
            </w:tcMar>
            <w:vAlign w:val="center"/>
          </w:tcPr>
          <w:p w14:paraId="0014ECD5" w14:textId="2B96E07B"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3DCE5D2E" w14:textId="562EA15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3.86</w:t>
            </w:r>
          </w:p>
        </w:tc>
        <w:tc>
          <w:tcPr>
            <w:tcW w:w="374" w:type="pct"/>
            <w:shd w:val="clear" w:color="auto" w:fill="auto"/>
            <w:tcMar>
              <w:top w:w="15" w:type="dxa"/>
              <w:left w:w="15" w:type="dxa"/>
              <w:bottom w:w="0" w:type="dxa"/>
              <w:right w:w="15" w:type="dxa"/>
            </w:tcMar>
            <w:vAlign w:val="center"/>
          </w:tcPr>
          <w:p w14:paraId="30D97139" w14:textId="55EFFAC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20D97213" w14:textId="7274169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50F9F8A0" w14:textId="6A9322C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20C3F508" w14:textId="29A90AAD"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3.34</w:t>
            </w:r>
          </w:p>
        </w:tc>
      </w:tr>
      <w:tr w:rsidR="003C07CC" w:rsidRPr="00EE1C1C" w14:paraId="7F887141" w14:textId="77777777" w:rsidTr="00242681">
        <w:trPr>
          <w:trHeight w:val="567"/>
        </w:trPr>
        <w:tc>
          <w:tcPr>
            <w:tcW w:w="1871" w:type="pct"/>
            <w:shd w:val="clear" w:color="auto" w:fill="auto"/>
            <w:tcMar>
              <w:top w:w="15" w:type="dxa"/>
              <w:left w:w="15" w:type="dxa"/>
              <w:bottom w:w="0" w:type="dxa"/>
              <w:right w:w="15" w:type="dxa"/>
            </w:tcMar>
            <w:vAlign w:val="center"/>
            <w:hideMark/>
          </w:tcPr>
          <w:p w14:paraId="346F3994"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4.2.3. Làm việc thành công trong các tổ chức giáo dục</w:t>
            </w:r>
          </w:p>
        </w:tc>
        <w:tc>
          <w:tcPr>
            <w:tcW w:w="560" w:type="pct"/>
            <w:shd w:val="clear" w:color="auto" w:fill="auto"/>
            <w:tcMar>
              <w:top w:w="15" w:type="dxa"/>
              <w:left w:w="15" w:type="dxa"/>
              <w:bottom w:w="0" w:type="dxa"/>
              <w:right w:w="15" w:type="dxa"/>
            </w:tcMar>
            <w:vAlign w:val="center"/>
          </w:tcPr>
          <w:p w14:paraId="2A00B7F6" w14:textId="550B4A0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3.46</w:t>
            </w:r>
          </w:p>
        </w:tc>
        <w:tc>
          <w:tcPr>
            <w:tcW w:w="560" w:type="pct"/>
            <w:shd w:val="clear" w:color="auto" w:fill="auto"/>
            <w:tcMar>
              <w:top w:w="15" w:type="dxa"/>
              <w:left w:w="15" w:type="dxa"/>
              <w:bottom w:w="0" w:type="dxa"/>
              <w:right w:w="15" w:type="dxa"/>
            </w:tcMar>
            <w:vAlign w:val="center"/>
          </w:tcPr>
          <w:p w14:paraId="789E1FFF" w14:textId="2D244E8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389" w:type="pct"/>
            <w:shd w:val="clear" w:color="auto" w:fill="auto"/>
            <w:tcMar>
              <w:top w:w="15" w:type="dxa"/>
              <w:left w:w="15" w:type="dxa"/>
              <w:bottom w:w="0" w:type="dxa"/>
              <w:right w:w="15" w:type="dxa"/>
            </w:tcMar>
            <w:vAlign w:val="center"/>
          </w:tcPr>
          <w:p w14:paraId="653E6C5A" w14:textId="64E481C7"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3.75</w:t>
            </w:r>
          </w:p>
        </w:tc>
        <w:tc>
          <w:tcPr>
            <w:tcW w:w="374" w:type="pct"/>
            <w:shd w:val="clear" w:color="auto" w:fill="auto"/>
            <w:tcMar>
              <w:top w:w="15" w:type="dxa"/>
              <w:left w:w="15" w:type="dxa"/>
              <w:bottom w:w="0" w:type="dxa"/>
              <w:right w:w="15" w:type="dxa"/>
            </w:tcMar>
            <w:vAlign w:val="center"/>
          </w:tcPr>
          <w:p w14:paraId="26CF9622" w14:textId="2D53A41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04BF5D3D" w14:textId="7CCB8076"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3C689A31" w14:textId="260C3B36"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2.20</w:t>
            </w:r>
          </w:p>
        </w:tc>
        <w:tc>
          <w:tcPr>
            <w:tcW w:w="427" w:type="pct"/>
            <w:shd w:val="clear" w:color="auto" w:fill="auto"/>
            <w:noWrap/>
            <w:tcMar>
              <w:top w:w="15" w:type="dxa"/>
              <w:left w:w="15" w:type="dxa"/>
              <w:bottom w:w="0" w:type="dxa"/>
              <w:right w:w="15" w:type="dxa"/>
            </w:tcMar>
            <w:vAlign w:val="center"/>
          </w:tcPr>
          <w:p w14:paraId="13F02A03" w14:textId="3E484256"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3.29</w:t>
            </w:r>
          </w:p>
        </w:tc>
      </w:tr>
      <w:tr w:rsidR="00B671D6" w:rsidRPr="00EE1C1C" w14:paraId="7E38AF2F" w14:textId="77777777" w:rsidTr="00242681">
        <w:trPr>
          <w:trHeight w:val="567"/>
        </w:trPr>
        <w:tc>
          <w:tcPr>
            <w:tcW w:w="5000" w:type="pct"/>
            <w:gridSpan w:val="8"/>
            <w:shd w:val="clear" w:color="auto" w:fill="auto"/>
            <w:tcMar>
              <w:top w:w="15" w:type="dxa"/>
              <w:left w:w="15" w:type="dxa"/>
              <w:bottom w:w="0" w:type="dxa"/>
              <w:right w:w="15" w:type="dxa"/>
            </w:tcMar>
            <w:vAlign w:val="center"/>
          </w:tcPr>
          <w:p w14:paraId="306DC559"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lastRenderedPageBreak/>
              <w:t>CĐR 4.3</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khả năng hình thành ý tưởng trong thực tiễn hoạt động phát triển phẩm chất, năng lực học sinh tiểu học</w:t>
            </w:r>
          </w:p>
        </w:tc>
      </w:tr>
      <w:tr w:rsidR="003C07CC" w:rsidRPr="00EE1C1C" w14:paraId="0546F4BA" w14:textId="77777777" w:rsidTr="00242681">
        <w:trPr>
          <w:trHeight w:val="567"/>
        </w:trPr>
        <w:tc>
          <w:tcPr>
            <w:tcW w:w="1871" w:type="pct"/>
            <w:shd w:val="clear" w:color="auto" w:fill="auto"/>
            <w:tcMar>
              <w:top w:w="15" w:type="dxa"/>
              <w:left w:w="15" w:type="dxa"/>
              <w:bottom w:w="0" w:type="dxa"/>
              <w:right w:w="15" w:type="dxa"/>
            </w:tcMar>
            <w:vAlign w:val="center"/>
            <w:hideMark/>
          </w:tcPr>
          <w:p w14:paraId="5FA5A5B1"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4.3.1. Thiết lập được hệ thống các mục tiêu và yêu cầu của nhiệm vụ trong thực tiễn công việc</w:t>
            </w:r>
          </w:p>
        </w:tc>
        <w:tc>
          <w:tcPr>
            <w:tcW w:w="560" w:type="pct"/>
            <w:shd w:val="clear" w:color="auto" w:fill="auto"/>
            <w:tcMar>
              <w:top w:w="15" w:type="dxa"/>
              <w:left w:w="15" w:type="dxa"/>
              <w:bottom w:w="0" w:type="dxa"/>
              <w:right w:w="15" w:type="dxa"/>
            </w:tcMar>
            <w:vAlign w:val="center"/>
          </w:tcPr>
          <w:p w14:paraId="70D26ECF" w14:textId="39114AA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3.29</w:t>
            </w:r>
          </w:p>
        </w:tc>
        <w:tc>
          <w:tcPr>
            <w:tcW w:w="560" w:type="pct"/>
            <w:shd w:val="clear" w:color="auto" w:fill="auto"/>
            <w:tcMar>
              <w:top w:w="15" w:type="dxa"/>
              <w:left w:w="15" w:type="dxa"/>
              <w:bottom w:w="0" w:type="dxa"/>
              <w:right w:w="15" w:type="dxa"/>
            </w:tcMar>
            <w:vAlign w:val="center"/>
          </w:tcPr>
          <w:p w14:paraId="53F1F089" w14:textId="6768E072"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03A5A2FF" w14:textId="3D776D1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3.50</w:t>
            </w:r>
          </w:p>
        </w:tc>
        <w:tc>
          <w:tcPr>
            <w:tcW w:w="374" w:type="pct"/>
            <w:shd w:val="clear" w:color="auto" w:fill="auto"/>
            <w:tcMar>
              <w:top w:w="15" w:type="dxa"/>
              <w:left w:w="15" w:type="dxa"/>
              <w:bottom w:w="0" w:type="dxa"/>
              <w:right w:w="15" w:type="dxa"/>
            </w:tcMar>
            <w:vAlign w:val="center"/>
          </w:tcPr>
          <w:p w14:paraId="046AC158" w14:textId="29A04ED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3.67</w:t>
            </w:r>
          </w:p>
        </w:tc>
        <w:tc>
          <w:tcPr>
            <w:tcW w:w="379" w:type="pct"/>
            <w:shd w:val="clear" w:color="auto" w:fill="auto"/>
            <w:tcMar>
              <w:top w:w="15" w:type="dxa"/>
              <w:left w:w="15" w:type="dxa"/>
              <w:bottom w:w="0" w:type="dxa"/>
              <w:right w:w="15" w:type="dxa"/>
            </w:tcMar>
            <w:vAlign w:val="center"/>
          </w:tcPr>
          <w:p w14:paraId="0E8802FF" w14:textId="05FC6466"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12E7A2B1" w14:textId="3EA44092"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5B5920AA" w14:textId="3E4DFEA0"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3.48</w:t>
            </w:r>
          </w:p>
        </w:tc>
      </w:tr>
      <w:tr w:rsidR="003C07CC" w:rsidRPr="00EE1C1C" w14:paraId="3AE669B8" w14:textId="77777777" w:rsidTr="00242681">
        <w:trPr>
          <w:trHeight w:val="567"/>
        </w:trPr>
        <w:tc>
          <w:tcPr>
            <w:tcW w:w="1871" w:type="pct"/>
            <w:shd w:val="clear" w:color="auto" w:fill="auto"/>
            <w:tcMar>
              <w:top w:w="15" w:type="dxa"/>
              <w:left w:w="15" w:type="dxa"/>
              <w:bottom w:w="0" w:type="dxa"/>
              <w:right w:w="15" w:type="dxa"/>
            </w:tcMar>
            <w:vAlign w:val="center"/>
            <w:hideMark/>
          </w:tcPr>
          <w:p w14:paraId="0E272451"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4.3.2. Xác định được chức năng, nguyên tắc và cấu trúc của nhiệm vụ trong thực tiễn công việc</w:t>
            </w:r>
          </w:p>
        </w:tc>
        <w:tc>
          <w:tcPr>
            <w:tcW w:w="560" w:type="pct"/>
            <w:shd w:val="clear" w:color="auto" w:fill="auto"/>
            <w:tcMar>
              <w:top w:w="15" w:type="dxa"/>
              <w:left w:w="15" w:type="dxa"/>
              <w:bottom w:w="0" w:type="dxa"/>
              <w:right w:w="15" w:type="dxa"/>
            </w:tcMar>
            <w:vAlign w:val="center"/>
          </w:tcPr>
          <w:p w14:paraId="0EA8F95E" w14:textId="512E14F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3.36</w:t>
            </w:r>
          </w:p>
        </w:tc>
        <w:tc>
          <w:tcPr>
            <w:tcW w:w="560" w:type="pct"/>
            <w:shd w:val="clear" w:color="auto" w:fill="auto"/>
            <w:tcMar>
              <w:top w:w="15" w:type="dxa"/>
              <w:left w:w="15" w:type="dxa"/>
              <w:bottom w:w="0" w:type="dxa"/>
              <w:right w:w="15" w:type="dxa"/>
            </w:tcMar>
            <w:vAlign w:val="center"/>
          </w:tcPr>
          <w:p w14:paraId="037338A2" w14:textId="6FE6531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76505C24" w14:textId="720D942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3.38</w:t>
            </w:r>
          </w:p>
        </w:tc>
        <w:tc>
          <w:tcPr>
            <w:tcW w:w="374" w:type="pct"/>
            <w:shd w:val="clear" w:color="auto" w:fill="auto"/>
            <w:tcMar>
              <w:top w:w="15" w:type="dxa"/>
              <w:left w:w="15" w:type="dxa"/>
              <w:bottom w:w="0" w:type="dxa"/>
              <w:right w:w="15" w:type="dxa"/>
            </w:tcMar>
            <w:vAlign w:val="center"/>
          </w:tcPr>
          <w:p w14:paraId="03EBC140" w14:textId="0DF8B7F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06616495" w14:textId="19B74472"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615C61AC" w14:textId="26C9939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301BF082" w14:textId="1E300151"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3.41</w:t>
            </w:r>
          </w:p>
        </w:tc>
      </w:tr>
      <w:tr w:rsidR="003C07CC" w:rsidRPr="00EE1C1C" w14:paraId="7CC7DC73" w14:textId="77777777" w:rsidTr="00242681">
        <w:trPr>
          <w:trHeight w:val="567"/>
        </w:trPr>
        <w:tc>
          <w:tcPr>
            <w:tcW w:w="1871" w:type="pct"/>
            <w:shd w:val="clear" w:color="auto" w:fill="auto"/>
            <w:tcMar>
              <w:top w:w="15" w:type="dxa"/>
              <w:left w:w="15" w:type="dxa"/>
              <w:bottom w:w="0" w:type="dxa"/>
              <w:right w:w="15" w:type="dxa"/>
            </w:tcMar>
            <w:vAlign w:val="center"/>
            <w:hideMark/>
          </w:tcPr>
          <w:p w14:paraId="34727E0D"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4.3.3. Mô hình hoá được hệ thống và đảm bảo tính khả thi của mục tiêu nhiệm vụ</w:t>
            </w:r>
          </w:p>
        </w:tc>
        <w:tc>
          <w:tcPr>
            <w:tcW w:w="560" w:type="pct"/>
            <w:shd w:val="clear" w:color="auto" w:fill="auto"/>
            <w:tcMar>
              <w:top w:w="15" w:type="dxa"/>
              <w:left w:w="15" w:type="dxa"/>
              <w:bottom w:w="0" w:type="dxa"/>
              <w:right w:w="15" w:type="dxa"/>
            </w:tcMar>
            <w:vAlign w:val="center"/>
          </w:tcPr>
          <w:p w14:paraId="275A9A22" w14:textId="32AF44C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3.31</w:t>
            </w:r>
          </w:p>
        </w:tc>
        <w:tc>
          <w:tcPr>
            <w:tcW w:w="560" w:type="pct"/>
            <w:shd w:val="clear" w:color="auto" w:fill="auto"/>
            <w:tcMar>
              <w:top w:w="15" w:type="dxa"/>
              <w:left w:w="15" w:type="dxa"/>
              <w:bottom w:w="0" w:type="dxa"/>
              <w:right w:w="15" w:type="dxa"/>
            </w:tcMar>
            <w:vAlign w:val="center"/>
          </w:tcPr>
          <w:p w14:paraId="59D7C2EC" w14:textId="08EDB97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455DB6E5" w14:textId="22F1E9A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3.50</w:t>
            </w:r>
          </w:p>
        </w:tc>
        <w:tc>
          <w:tcPr>
            <w:tcW w:w="374" w:type="pct"/>
            <w:shd w:val="clear" w:color="auto" w:fill="auto"/>
            <w:tcMar>
              <w:top w:w="15" w:type="dxa"/>
              <w:left w:w="15" w:type="dxa"/>
              <w:bottom w:w="0" w:type="dxa"/>
              <w:right w:w="15" w:type="dxa"/>
            </w:tcMar>
            <w:vAlign w:val="center"/>
          </w:tcPr>
          <w:p w14:paraId="373E3CE5" w14:textId="359D34B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69B2DE87" w14:textId="6AFCE94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0E0FC9DF" w14:textId="038F73D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2.00</w:t>
            </w:r>
          </w:p>
        </w:tc>
        <w:tc>
          <w:tcPr>
            <w:tcW w:w="427" w:type="pct"/>
            <w:shd w:val="clear" w:color="auto" w:fill="auto"/>
            <w:noWrap/>
            <w:tcMar>
              <w:top w:w="15" w:type="dxa"/>
              <w:left w:w="15" w:type="dxa"/>
              <w:bottom w:w="0" w:type="dxa"/>
              <w:right w:w="15" w:type="dxa"/>
            </w:tcMar>
            <w:vAlign w:val="center"/>
          </w:tcPr>
          <w:p w14:paraId="0EC027E9" w14:textId="315AACA2"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3.36</w:t>
            </w:r>
          </w:p>
        </w:tc>
      </w:tr>
      <w:tr w:rsidR="00B671D6" w:rsidRPr="00EE1C1C" w14:paraId="1A451102" w14:textId="77777777" w:rsidTr="00242681">
        <w:trPr>
          <w:trHeight w:val="567"/>
        </w:trPr>
        <w:tc>
          <w:tcPr>
            <w:tcW w:w="5000" w:type="pct"/>
            <w:gridSpan w:val="8"/>
            <w:shd w:val="clear" w:color="auto" w:fill="auto"/>
            <w:tcMar>
              <w:top w:w="15" w:type="dxa"/>
              <w:left w:w="15" w:type="dxa"/>
              <w:bottom w:w="0" w:type="dxa"/>
              <w:right w:w="15" w:type="dxa"/>
            </w:tcMar>
            <w:vAlign w:val="center"/>
          </w:tcPr>
          <w:p w14:paraId="1A611A92"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4.4.Thể hiện khả năng thiết kế/lập kế hoạch trong thực tiễn hoạt động phát triển phẩm chất, năng lực học sinh tiểu học</w:t>
            </w:r>
          </w:p>
        </w:tc>
      </w:tr>
      <w:tr w:rsidR="003C07CC" w:rsidRPr="00EE1C1C" w14:paraId="2890B5B0" w14:textId="77777777" w:rsidTr="00242681">
        <w:trPr>
          <w:trHeight w:val="567"/>
        </w:trPr>
        <w:tc>
          <w:tcPr>
            <w:tcW w:w="1871" w:type="pct"/>
            <w:shd w:val="clear" w:color="auto" w:fill="auto"/>
            <w:tcMar>
              <w:top w:w="15" w:type="dxa"/>
              <w:left w:w="15" w:type="dxa"/>
              <w:bottom w:w="0" w:type="dxa"/>
              <w:right w:w="15" w:type="dxa"/>
            </w:tcMar>
            <w:vAlign w:val="center"/>
            <w:hideMark/>
          </w:tcPr>
          <w:p w14:paraId="66AA3584"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4.4.1. Xây dựng được quy trình thiết kế/lập kế hoạch và cách tiếp cận cho nhiệm vụ thực tiễn</w:t>
            </w:r>
          </w:p>
        </w:tc>
        <w:tc>
          <w:tcPr>
            <w:tcW w:w="560" w:type="pct"/>
            <w:shd w:val="clear" w:color="auto" w:fill="auto"/>
            <w:tcMar>
              <w:top w:w="15" w:type="dxa"/>
              <w:left w:w="15" w:type="dxa"/>
              <w:bottom w:w="0" w:type="dxa"/>
              <w:right w:w="15" w:type="dxa"/>
            </w:tcMar>
            <w:vAlign w:val="center"/>
          </w:tcPr>
          <w:p w14:paraId="2AD40735" w14:textId="37A12B06"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3.21</w:t>
            </w:r>
          </w:p>
        </w:tc>
        <w:tc>
          <w:tcPr>
            <w:tcW w:w="560" w:type="pct"/>
            <w:shd w:val="clear" w:color="auto" w:fill="auto"/>
            <w:tcMar>
              <w:top w:w="15" w:type="dxa"/>
              <w:left w:w="15" w:type="dxa"/>
              <w:bottom w:w="0" w:type="dxa"/>
              <w:right w:w="15" w:type="dxa"/>
            </w:tcMar>
            <w:vAlign w:val="center"/>
          </w:tcPr>
          <w:p w14:paraId="23255891" w14:textId="3CFC4AB7"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6AC3841F" w14:textId="35CB178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3.67</w:t>
            </w:r>
          </w:p>
        </w:tc>
        <w:tc>
          <w:tcPr>
            <w:tcW w:w="374" w:type="pct"/>
            <w:shd w:val="clear" w:color="auto" w:fill="auto"/>
            <w:tcMar>
              <w:top w:w="15" w:type="dxa"/>
              <w:left w:w="15" w:type="dxa"/>
              <w:bottom w:w="0" w:type="dxa"/>
              <w:right w:w="15" w:type="dxa"/>
            </w:tcMar>
            <w:vAlign w:val="center"/>
          </w:tcPr>
          <w:p w14:paraId="69B0841B" w14:textId="4B52C06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33C900C3" w14:textId="40AD17C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412F0378" w14:textId="4B74E7C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2.40</w:t>
            </w:r>
          </w:p>
        </w:tc>
        <w:tc>
          <w:tcPr>
            <w:tcW w:w="427" w:type="pct"/>
            <w:shd w:val="clear" w:color="auto" w:fill="auto"/>
            <w:noWrap/>
            <w:tcMar>
              <w:top w:w="15" w:type="dxa"/>
              <w:left w:w="15" w:type="dxa"/>
              <w:bottom w:w="0" w:type="dxa"/>
              <w:right w:w="15" w:type="dxa"/>
            </w:tcMar>
            <w:vAlign w:val="center"/>
          </w:tcPr>
          <w:p w14:paraId="43A4E923" w14:textId="5EECC4FD"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3.44</w:t>
            </w:r>
          </w:p>
        </w:tc>
      </w:tr>
      <w:tr w:rsidR="003C07CC" w:rsidRPr="00EE1C1C" w14:paraId="25CA5518" w14:textId="77777777" w:rsidTr="00242681">
        <w:trPr>
          <w:trHeight w:val="567"/>
        </w:trPr>
        <w:tc>
          <w:tcPr>
            <w:tcW w:w="1871" w:type="pct"/>
            <w:shd w:val="clear" w:color="auto" w:fill="auto"/>
            <w:tcMar>
              <w:top w:w="15" w:type="dxa"/>
              <w:left w:w="15" w:type="dxa"/>
              <w:bottom w:w="0" w:type="dxa"/>
              <w:right w:w="15" w:type="dxa"/>
            </w:tcMar>
            <w:vAlign w:val="center"/>
            <w:hideMark/>
          </w:tcPr>
          <w:p w14:paraId="5296EFD6"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4.4.2. Lựa chọn được kiến thức cần thiết phục vụ cho việc thiết kế/lập kế hoạch cho nhiệm vụ</w:t>
            </w:r>
          </w:p>
        </w:tc>
        <w:tc>
          <w:tcPr>
            <w:tcW w:w="560" w:type="pct"/>
            <w:shd w:val="clear" w:color="auto" w:fill="auto"/>
            <w:tcMar>
              <w:top w:w="15" w:type="dxa"/>
              <w:left w:w="15" w:type="dxa"/>
              <w:bottom w:w="0" w:type="dxa"/>
              <w:right w:w="15" w:type="dxa"/>
            </w:tcMar>
            <w:vAlign w:val="center"/>
          </w:tcPr>
          <w:p w14:paraId="037BC8DA" w14:textId="3C4DF5E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3.36</w:t>
            </w:r>
          </w:p>
        </w:tc>
        <w:tc>
          <w:tcPr>
            <w:tcW w:w="560" w:type="pct"/>
            <w:shd w:val="clear" w:color="auto" w:fill="auto"/>
            <w:tcMar>
              <w:top w:w="15" w:type="dxa"/>
              <w:left w:w="15" w:type="dxa"/>
              <w:bottom w:w="0" w:type="dxa"/>
              <w:right w:w="15" w:type="dxa"/>
            </w:tcMar>
            <w:vAlign w:val="center"/>
          </w:tcPr>
          <w:p w14:paraId="3ED4FA15" w14:textId="15DE75A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0B8ADBE3" w14:textId="12547B5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3.44</w:t>
            </w:r>
          </w:p>
        </w:tc>
        <w:tc>
          <w:tcPr>
            <w:tcW w:w="374" w:type="pct"/>
            <w:shd w:val="clear" w:color="auto" w:fill="auto"/>
            <w:tcMar>
              <w:top w:w="15" w:type="dxa"/>
              <w:left w:w="15" w:type="dxa"/>
              <w:bottom w:w="0" w:type="dxa"/>
              <w:right w:w="15" w:type="dxa"/>
            </w:tcMar>
            <w:vAlign w:val="center"/>
          </w:tcPr>
          <w:p w14:paraId="69224849" w14:textId="4E0D3D4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633C1AE5" w14:textId="6CF4CA3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13E09F22" w14:textId="05FEC91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tcPr>
          <w:p w14:paraId="2B4589F5" w14:textId="1A757636"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3.52</w:t>
            </w:r>
          </w:p>
        </w:tc>
      </w:tr>
      <w:tr w:rsidR="003C07CC" w:rsidRPr="00EE1C1C" w14:paraId="08948278" w14:textId="77777777" w:rsidTr="00242681">
        <w:trPr>
          <w:trHeight w:val="567"/>
        </w:trPr>
        <w:tc>
          <w:tcPr>
            <w:tcW w:w="1871" w:type="pct"/>
            <w:shd w:val="clear" w:color="auto" w:fill="auto"/>
            <w:tcMar>
              <w:top w:w="15" w:type="dxa"/>
              <w:left w:w="15" w:type="dxa"/>
              <w:bottom w:w="0" w:type="dxa"/>
              <w:right w:w="15" w:type="dxa"/>
            </w:tcMar>
            <w:vAlign w:val="center"/>
            <w:hideMark/>
          </w:tcPr>
          <w:p w14:paraId="5E2F526F"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4.4.3. Thiết kế/lập kế hoạch được nhiệm vụ đơn lẻ hoặc phức hợp</w:t>
            </w:r>
          </w:p>
        </w:tc>
        <w:tc>
          <w:tcPr>
            <w:tcW w:w="560" w:type="pct"/>
            <w:shd w:val="clear" w:color="auto" w:fill="auto"/>
            <w:tcMar>
              <w:top w:w="15" w:type="dxa"/>
              <w:left w:w="15" w:type="dxa"/>
              <w:bottom w:w="0" w:type="dxa"/>
              <w:right w:w="15" w:type="dxa"/>
            </w:tcMar>
            <w:vAlign w:val="center"/>
          </w:tcPr>
          <w:p w14:paraId="587A488F" w14:textId="2744BCF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3.36</w:t>
            </w:r>
          </w:p>
        </w:tc>
        <w:tc>
          <w:tcPr>
            <w:tcW w:w="560" w:type="pct"/>
            <w:shd w:val="clear" w:color="auto" w:fill="auto"/>
            <w:tcMar>
              <w:top w:w="15" w:type="dxa"/>
              <w:left w:w="15" w:type="dxa"/>
              <w:bottom w:w="0" w:type="dxa"/>
              <w:right w:w="15" w:type="dxa"/>
            </w:tcMar>
            <w:vAlign w:val="center"/>
          </w:tcPr>
          <w:p w14:paraId="663E86CA" w14:textId="13118D1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07C5E25B" w14:textId="235FA5B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3.25</w:t>
            </w:r>
          </w:p>
        </w:tc>
        <w:tc>
          <w:tcPr>
            <w:tcW w:w="374" w:type="pct"/>
            <w:shd w:val="clear" w:color="auto" w:fill="auto"/>
            <w:tcMar>
              <w:top w:w="15" w:type="dxa"/>
              <w:left w:w="15" w:type="dxa"/>
              <w:bottom w:w="0" w:type="dxa"/>
              <w:right w:w="15" w:type="dxa"/>
            </w:tcMar>
            <w:vAlign w:val="center"/>
          </w:tcPr>
          <w:p w14:paraId="4D8970E9" w14:textId="27664EC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2CBD68CC" w14:textId="1AE9F41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796A1EE4" w14:textId="1C45626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tcPr>
          <w:p w14:paraId="77300749" w14:textId="2CDDF486"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3.49</w:t>
            </w:r>
          </w:p>
        </w:tc>
      </w:tr>
      <w:tr w:rsidR="003C07CC" w:rsidRPr="00EE1C1C" w14:paraId="086A5E99" w14:textId="77777777" w:rsidTr="00242681">
        <w:trPr>
          <w:trHeight w:val="567"/>
        </w:trPr>
        <w:tc>
          <w:tcPr>
            <w:tcW w:w="1871" w:type="pct"/>
            <w:shd w:val="clear" w:color="auto" w:fill="auto"/>
            <w:tcMar>
              <w:top w:w="15" w:type="dxa"/>
              <w:left w:w="15" w:type="dxa"/>
              <w:bottom w:w="0" w:type="dxa"/>
              <w:right w:w="15" w:type="dxa"/>
            </w:tcMar>
            <w:vAlign w:val="center"/>
            <w:hideMark/>
          </w:tcPr>
          <w:p w14:paraId="445DEE51"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4.4.4. Thiết kế/lập kế hoạch được nhiệm vụ có nhiều mục tiêu (đa mục tiêu)</w:t>
            </w:r>
          </w:p>
        </w:tc>
        <w:tc>
          <w:tcPr>
            <w:tcW w:w="560" w:type="pct"/>
            <w:shd w:val="clear" w:color="auto" w:fill="auto"/>
            <w:tcMar>
              <w:top w:w="15" w:type="dxa"/>
              <w:left w:w="15" w:type="dxa"/>
              <w:bottom w:w="0" w:type="dxa"/>
              <w:right w:w="15" w:type="dxa"/>
            </w:tcMar>
            <w:vAlign w:val="center"/>
          </w:tcPr>
          <w:p w14:paraId="628C6028" w14:textId="59FA74F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3.43</w:t>
            </w:r>
          </w:p>
        </w:tc>
        <w:tc>
          <w:tcPr>
            <w:tcW w:w="560" w:type="pct"/>
            <w:shd w:val="clear" w:color="auto" w:fill="auto"/>
            <w:tcMar>
              <w:top w:w="15" w:type="dxa"/>
              <w:left w:w="15" w:type="dxa"/>
              <w:bottom w:w="0" w:type="dxa"/>
              <w:right w:w="15" w:type="dxa"/>
            </w:tcMar>
            <w:vAlign w:val="center"/>
          </w:tcPr>
          <w:p w14:paraId="3E51CA5A" w14:textId="78673CF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62CCC725" w14:textId="2B99CF6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3.44</w:t>
            </w:r>
          </w:p>
        </w:tc>
        <w:tc>
          <w:tcPr>
            <w:tcW w:w="374" w:type="pct"/>
            <w:shd w:val="clear" w:color="auto" w:fill="auto"/>
            <w:tcMar>
              <w:top w:w="15" w:type="dxa"/>
              <w:left w:w="15" w:type="dxa"/>
              <w:bottom w:w="0" w:type="dxa"/>
              <w:right w:w="15" w:type="dxa"/>
            </w:tcMar>
            <w:vAlign w:val="center"/>
          </w:tcPr>
          <w:p w14:paraId="6500B839" w14:textId="46B59062"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67A83E1E" w14:textId="3E70D8C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3C63F5D1" w14:textId="0A38B6E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2.80</w:t>
            </w:r>
          </w:p>
        </w:tc>
        <w:tc>
          <w:tcPr>
            <w:tcW w:w="427" w:type="pct"/>
            <w:shd w:val="clear" w:color="auto" w:fill="auto"/>
            <w:noWrap/>
            <w:tcMar>
              <w:top w:w="15" w:type="dxa"/>
              <w:left w:w="15" w:type="dxa"/>
              <w:bottom w:w="0" w:type="dxa"/>
              <w:right w:w="15" w:type="dxa"/>
            </w:tcMar>
            <w:vAlign w:val="center"/>
          </w:tcPr>
          <w:p w14:paraId="61DA227F" w14:textId="3CCCFA95"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3.50</w:t>
            </w:r>
          </w:p>
        </w:tc>
      </w:tr>
      <w:tr w:rsidR="00B671D6" w:rsidRPr="00EE1C1C" w14:paraId="041E4FA7" w14:textId="77777777" w:rsidTr="00242681">
        <w:trPr>
          <w:trHeight w:val="567"/>
        </w:trPr>
        <w:tc>
          <w:tcPr>
            <w:tcW w:w="5000" w:type="pct"/>
            <w:gridSpan w:val="8"/>
            <w:shd w:val="clear" w:color="auto" w:fill="auto"/>
            <w:tcMar>
              <w:top w:w="15" w:type="dxa"/>
              <w:left w:w="15" w:type="dxa"/>
              <w:bottom w:w="0" w:type="dxa"/>
              <w:right w:w="15" w:type="dxa"/>
            </w:tcMar>
            <w:vAlign w:val="center"/>
          </w:tcPr>
          <w:p w14:paraId="73BBBBBE"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4.5.</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hiệu quả thực hiện các hoạt động trong thực tiễn nghề nghiệp giáo dục tiểu học</w:t>
            </w:r>
          </w:p>
        </w:tc>
      </w:tr>
      <w:tr w:rsidR="003C07CC" w:rsidRPr="00EE1C1C" w14:paraId="6E3281E1" w14:textId="77777777" w:rsidTr="00242681">
        <w:trPr>
          <w:trHeight w:val="567"/>
        </w:trPr>
        <w:tc>
          <w:tcPr>
            <w:tcW w:w="1871" w:type="pct"/>
            <w:shd w:val="clear" w:color="auto" w:fill="auto"/>
            <w:tcMar>
              <w:top w:w="15" w:type="dxa"/>
              <w:left w:w="15" w:type="dxa"/>
              <w:bottom w:w="0" w:type="dxa"/>
              <w:right w:w="15" w:type="dxa"/>
            </w:tcMar>
            <w:vAlign w:val="center"/>
            <w:hideMark/>
          </w:tcPr>
          <w:p w14:paraId="19E2753D"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4.5.1. Xây dựng được quy trình thực hiện hoạt động trong thực tiễn</w:t>
            </w:r>
          </w:p>
        </w:tc>
        <w:tc>
          <w:tcPr>
            <w:tcW w:w="560" w:type="pct"/>
            <w:shd w:val="clear" w:color="auto" w:fill="auto"/>
            <w:tcMar>
              <w:top w:w="15" w:type="dxa"/>
              <w:left w:w="15" w:type="dxa"/>
              <w:bottom w:w="0" w:type="dxa"/>
              <w:right w:w="15" w:type="dxa"/>
            </w:tcMar>
            <w:vAlign w:val="center"/>
          </w:tcPr>
          <w:p w14:paraId="1FB86826" w14:textId="0C5B823B"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3.36</w:t>
            </w:r>
          </w:p>
        </w:tc>
        <w:tc>
          <w:tcPr>
            <w:tcW w:w="560" w:type="pct"/>
            <w:shd w:val="clear" w:color="auto" w:fill="auto"/>
            <w:tcMar>
              <w:top w:w="15" w:type="dxa"/>
              <w:left w:w="15" w:type="dxa"/>
              <w:bottom w:w="0" w:type="dxa"/>
              <w:right w:w="15" w:type="dxa"/>
            </w:tcMar>
            <w:vAlign w:val="center"/>
          </w:tcPr>
          <w:p w14:paraId="00803C1F" w14:textId="2D9FB89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528F1B39" w14:textId="637A8586"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3.63</w:t>
            </w:r>
          </w:p>
        </w:tc>
        <w:tc>
          <w:tcPr>
            <w:tcW w:w="374" w:type="pct"/>
            <w:shd w:val="clear" w:color="auto" w:fill="auto"/>
            <w:tcMar>
              <w:top w:w="15" w:type="dxa"/>
              <w:left w:w="15" w:type="dxa"/>
              <w:bottom w:w="0" w:type="dxa"/>
              <w:right w:w="15" w:type="dxa"/>
            </w:tcMar>
            <w:vAlign w:val="center"/>
          </w:tcPr>
          <w:p w14:paraId="571428C2" w14:textId="6E6156B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3B6C719E" w14:textId="2749BAE6"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4A4F9DC1" w14:textId="5293D76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tcPr>
          <w:p w14:paraId="6B63C968" w14:textId="0CBB800F"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3.55</w:t>
            </w:r>
          </w:p>
        </w:tc>
      </w:tr>
      <w:tr w:rsidR="003C07CC" w:rsidRPr="00EE1C1C" w14:paraId="79E94145" w14:textId="77777777" w:rsidTr="00242681">
        <w:trPr>
          <w:trHeight w:val="567"/>
        </w:trPr>
        <w:tc>
          <w:tcPr>
            <w:tcW w:w="1871" w:type="pct"/>
            <w:shd w:val="clear" w:color="auto" w:fill="auto"/>
            <w:tcMar>
              <w:top w:w="15" w:type="dxa"/>
              <w:left w:w="15" w:type="dxa"/>
              <w:bottom w:w="0" w:type="dxa"/>
              <w:right w:w="15" w:type="dxa"/>
            </w:tcMar>
            <w:vAlign w:val="center"/>
            <w:hideMark/>
          </w:tcPr>
          <w:p w14:paraId="22AD928C"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4.5.2. Tổ chức và thực hiện các hoạt động một cách linh hoạt và hiệu quả</w:t>
            </w:r>
          </w:p>
        </w:tc>
        <w:tc>
          <w:tcPr>
            <w:tcW w:w="560" w:type="pct"/>
            <w:shd w:val="clear" w:color="auto" w:fill="auto"/>
            <w:tcMar>
              <w:top w:w="15" w:type="dxa"/>
              <w:left w:w="15" w:type="dxa"/>
              <w:bottom w:w="0" w:type="dxa"/>
              <w:right w:w="15" w:type="dxa"/>
            </w:tcMar>
            <w:vAlign w:val="center"/>
          </w:tcPr>
          <w:p w14:paraId="77DBB76F" w14:textId="102C79A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3.50</w:t>
            </w:r>
          </w:p>
        </w:tc>
        <w:tc>
          <w:tcPr>
            <w:tcW w:w="560" w:type="pct"/>
            <w:shd w:val="clear" w:color="auto" w:fill="auto"/>
            <w:tcMar>
              <w:top w:w="15" w:type="dxa"/>
              <w:left w:w="15" w:type="dxa"/>
              <w:bottom w:w="0" w:type="dxa"/>
              <w:right w:w="15" w:type="dxa"/>
            </w:tcMar>
            <w:vAlign w:val="center"/>
          </w:tcPr>
          <w:p w14:paraId="43190E77" w14:textId="15447422"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334CCFDC" w14:textId="7E27FC1D"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3.63</w:t>
            </w:r>
          </w:p>
        </w:tc>
        <w:tc>
          <w:tcPr>
            <w:tcW w:w="374" w:type="pct"/>
            <w:shd w:val="clear" w:color="auto" w:fill="auto"/>
            <w:tcMar>
              <w:top w:w="15" w:type="dxa"/>
              <w:left w:w="15" w:type="dxa"/>
              <w:bottom w:w="0" w:type="dxa"/>
              <w:right w:w="15" w:type="dxa"/>
            </w:tcMar>
            <w:vAlign w:val="center"/>
          </w:tcPr>
          <w:p w14:paraId="24CF0297" w14:textId="5EFFD47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34A32243" w14:textId="1787348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71664226" w14:textId="38F7ABBD"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427" w:type="pct"/>
            <w:shd w:val="clear" w:color="auto" w:fill="auto"/>
            <w:noWrap/>
            <w:tcMar>
              <w:top w:w="15" w:type="dxa"/>
              <w:left w:w="15" w:type="dxa"/>
              <w:bottom w:w="0" w:type="dxa"/>
              <w:right w:w="15" w:type="dxa"/>
            </w:tcMar>
            <w:vAlign w:val="center"/>
          </w:tcPr>
          <w:p w14:paraId="7B049586" w14:textId="10843313"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3.58</w:t>
            </w:r>
          </w:p>
        </w:tc>
      </w:tr>
      <w:tr w:rsidR="003C07CC" w:rsidRPr="00EE1C1C" w14:paraId="671FCF02" w14:textId="77777777" w:rsidTr="00242681">
        <w:trPr>
          <w:trHeight w:val="567"/>
        </w:trPr>
        <w:tc>
          <w:tcPr>
            <w:tcW w:w="1871" w:type="pct"/>
            <w:shd w:val="clear" w:color="auto" w:fill="auto"/>
            <w:tcMar>
              <w:top w:w="15" w:type="dxa"/>
              <w:left w:w="15" w:type="dxa"/>
              <w:bottom w:w="0" w:type="dxa"/>
              <w:right w:w="15" w:type="dxa"/>
            </w:tcMar>
            <w:vAlign w:val="center"/>
            <w:hideMark/>
          </w:tcPr>
          <w:p w14:paraId="0479DD32"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4.5.3. Quản lí, giám sát và điều chỉnh nhiệm vụ khi cần thiết</w:t>
            </w:r>
          </w:p>
        </w:tc>
        <w:tc>
          <w:tcPr>
            <w:tcW w:w="560" w:type="pct"/>
            <w:shd w:val="clear" w:color="auto" w:fill="auto"/>
            <w:tcMar>
              <w:top w:w="15" w:type="dxa"/>
              <w:left w:w="15" w:type="dxa"/>
              <w:bottom w:w="0" w:type="dxa"/>
              <w:right w:w="15" w:type="dxa"/>
            </w:tcMar>
            <w:vAlign w:val="center"/>
          </w:tcPr>
          <w:p w14:paraId="522774A5" w14:textId="3AA8295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3.43</w:t>
            </w:r>
          </w:p>
        </w:tc>
        <w:tc>
          <w:tcPr>
            <w:tcW w:w="560" w:type="pct"/>
            <w:shd w:val="clear" w:color="auto" w:fill="auto"/>
            <w:tcMar>
              <w:top w:w="15" w:type="dxa"/>
              <w:left w:w="15" w:type="dxa"/>
              <w:bottom w:w="0" w:type="dxa"/>
              <w:right w:w="15" w:type="dxa"/>
            </w:tcMar>
            <w:vAlign w:val="center"/>
          </w:tcPr>
          <w:p w14:paraId="4EB2C198" w14:textId="60467C0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3AB9D463" w14:textId="0B10930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3.50</w:t>
            </w:r>
          </w:p>
        </w:tc>
        <w:tc>
          <w:tcPr>
            <w:tcW w:w="374" w:type="pct"/>
            <w:shd w:val="clear" w:color="auto" w:fill="auto"/>
            <w:tcMar>
              <w:top w:w="15" w:type="dxa"/>
              <w:left w:w="15" w:type="dxa"/>
              <w:bottom w:w="0" w:type="dxa"/>
              <w:right w:w="15" w:type="dxa"/>
            </w:tcMar>
            <w:vAlign w:val="center"/>
          </w:tcPr>
          <w:p w14:paraId="0615B096" w14:textId="15E42FE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09241D13" w14:textId="6E0EA70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497C0651" w14:textId="4329B56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2.80</w:t>
            </w:r>
          </w:p>
        </w:tc>
        <w:tc>
          <w:tcPr>
            <w:tcW w:w="427" w:type="pct"/>
            <w:shd w:val="clear" w:color="auto" w:fill="auto"/>
            <w:noWrap/>
            <w:tcMar>
              <w:top w:w="15" w:type="dxa"/>
              <w:left w:w="15" w:type="dxa"/>
              <w:bottom w:w="0" w:type="dxa"/>
              <w:right w:w="15" w:type="dxa"/>
            </w:tcMar>
            <w:vAlign w:val="center"/>
          </w:tcPr>
          <w:p w14:paraId="360B35E8" w14:textId="3220AA0D"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3.51</w:t>
            </w:r>
          </w:p>
        </w:tc>
      </w:tr>
      <w:tr w:rsidR="00B671D6" w:rsidRPr="00EE1C1C" w14:paraId="4B92B0B9" w14:textId="77777777" w:rsidTr="00242681">
        <w:trPr>
          <w:trHeight w:val="567"/>
        </w:trPr>
        <w:tc>
          <w:tcPr>
            <w:tcW w:w="5000" w:type="pct"/>
            <w:gridSpan w:val="8"/>
            <w:shd w:val="clear" w:color="auto" w:fill="auto"/>
            <w:tcMar>
              <w:top w:w="15" w:type="dxa"/>
              <w:left w:w="15" w:type="dxa"/>
              <w:bottom w:w="0" w:type="dxa"/>
              <w:right w:w="15" w:type="dxa"/>
            </w:tcMar>
            <w:vAlign w:val="center"/>
          </w:tcPr>
          <w:p w14:paraId="4A5575BD" w14:textId="77777777" w:rsidR="00B671D6" w:rsidRPr="00EE1C1C" w:rsidRDefault="00B671D6" w:rsidP="000033CD">
            <w:pPr>
              <w:spacing w:after="0" w:line="312" w:lineRule="auto"/>
              <w:rPr>
                <w:rFonts w:eastAsia="Times New Roman"/>
                <w:b/>
                <w:bCs/>
                <w:color w:val="000000"/>
                <w:sz w:val="26"/>
                <w:szCs w:val="26"/>
                <w:lang w:val="vi-VN" w:eastAsia="vi-VN"/>
              </w:rPr>
            </w:pPr>
            <w:r w:rsidRPr="00EE1C1C">
              <w:rPr>
                <w:rFonts w:eastAsia="Times New Roman"/>
                <w:b/>
                <w:bCs/>
                <w:color w:val="000000"/>
                <w:sz w:val="26"/>
                <w:szCs w:val="26"/>
                <w:lang w:val="vi-VN" w:eastAsia="vi-VN"/>
              </w:rPr>
              <w:t>CĐR 4.6</w:t>
            </w:r>
            <w:r w:rsidRPr="00EE1C1C">
              <w:rPr>
                <w:rFonts w:eastAsia="Times New Roman"/>
                <w:b/>
                <w:bCs/>
                <w:color w:val="000000"/>
                <w:sz w:val="26"/>
                <w:szCs w:val="26"/>
                <w:lang w:eastAsia="vi-VN"/>
              </w:rPr>
              <w:t xml:space="preserve">. </w:t>
            </w:r>
            <w:r w:rsidRPr="00EE1C1C">
              <w:rPr>
                <w:rFonts w:eastAsia="Times New Roman"/>
                <w:b/>
                <w:bCs/>
                <w:color w:val="000000"/>
                <w:sz w:val="26"/>
                <w:szCs w:val="26"/>
                <w:lang w:val="vi-VN" w:eastAsia="vi-VN"/>
              </w:rPr>
              <w:t>Thể hiện năng lực đánh giá và cải tiến hiệu quả của các hoạt động trong thực tiễn nghề nghiệp giáo dục tiểu học</w:t>
            </w:r>
          </w:p>
        </w:tc>
      </w:tr>
      <w:tr w:rsidR="003C07CC" w:rsidRPr="00EE1C1C" w14:paraId="15365EC4" w14:textId="77777777" w:rsidTr="00242681">
        <w:trPr>
          <w:trHeight w:val="567"/>
        </w:trPr>
        <w:tc>
          <w:tcPr>
            <w:tcW w:w="1871" w:type="pct"/>
            <w:shd w:val="clear" w:color="auto" w:fill="auto"/>
            <w:tcMar>
              <w:top w:w="15" w:type="dxa"/>
              <w:left w:w="15" w:type="dxa"/>
              <w:bottom w:w="0" w:type="dxa"/>
              <w:right w:w="15" w:type="dxa"/>
            </w:tcMar>
            <w:vAlign w:val="center"/>
            <w:hideMark/>
          </w:tcPr>
          <w:p w14:paraId="5592739C"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4.6.1. Đánh giá được hiệu quả của các nhiệm vụ trong thực tiễn nghề nghiệp giáo dục tiểu học</w:t>
            </w:r>
          </w:p>
        </w:tc>
        <w:tc>
          <w:tcPr>
            <w:tcW w:w="560" w:type="pct"/>
            <w:shd w:val="clear" w:color="auto" w:fill="auto"/>
            <w:tcMar>
              <w:top w:w="15" w:type="dxa"/>
              <w:left w:w="15" w:type="dxa"/>
              <w:bottom w:w="0" w:type="dxa"/>
              <w:right w:w="15" w:type="dxa"/>
            </w:tcMar>
            <w:vAlign w:val="center"/>
          </w:tcPr>
          <w:p w14:paraId="6E6A0FAB" w14:textId="13270A1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3.36</w:t>
            </w:r>
          </w:p>
        </w:tc>
        <w:tc>
          <w:tcPr>
            <w:tcW w:w="560" w:type="pct"/>
            <w:shd w:val="clear" w:color="auto" w:fill="auto"/>
            <w:tcMar>
              <w:top w:w="15" w:type="dxa"/>
              <w:left w:w="15" w:type="dxa"/>
              <w:bottom w:w="0" w:type="dxa"/>
              <w:right w:w="15" w:type="dxa"/>
            </w:tcMar>
            <w:vAlign w:val="center"/>
          </w:tcPr>
          <w:p w14:paraId="75E817D1" w14:textId="5BBA240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63E6A123" w14:textId="0F0562C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3.38</w:t>
            </w:r>
          </w:p>
        </w:tc>
        <w:tc>
          <w:tcPr>
            <w:tcW w:w="374" w:type="pct"/>
            <w:shd w:val="clear" w:color="auto" w:fill="auto"/>
            <w:tcMar>
              <w:top w:w="15" w:type="dxa"/>
              <w:left w:w="15" w:type="dxa"/>
              <w:bottom w:w="0" w:type="dxa"/>
              <w:right w:w="15" w:type="dxa"/>
            </w:tcMar>
            <w:vAlign w:val="center"/>
          </w:tcPr>
          <w:p w14:paraId="21C0B16E" w14:textId="5CAA7F1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78638A25" w14:textId="13DBAF8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1DB7AEB2" w14:textId="6DE919F7"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tcPr>
          <w:p w14:paraId="2AB5A2E1" w14:textId="22960FB8"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3.44</w:t>
            </w:r>
          </w:p>
        </w:tc>
      </w:tr>
      <w:tr w:rsidR="003C07CC" w:rsidRPr="00EE1C1C" w14:paraId="281B26A6" w14:textId="77777777" w:rsidTr="00242681">
        <w:trPr>
          <w:trHeight w:val="567"/>
        </w:trPr>
        <w:tc>
          <w:tcPr>
            <w:tcW w:w="1871" w:type="pct"/>
            <w:shd w:val="clear" w:color="auto" w:fill="auto"/>
            <w:tcMar>
              <w:top w:w="15" w:type="dxa"/>
              <w:left w:w="15" w:type="dxa"/>
              <w:bottom w:w="0" w:type="dxa"/>
              <w:right w:w="15" w:type="dxa"/>
            </w:tcMar>
            <w:vAlign w:val="center"/>
            <w:hideMark/>
          </w:tcPr>
          <w:p w14:paraId="61DE548D"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4.6.2. Cải tiến chất lượng các nhiệm vụ trong thực tiễn nghề nghiệp giáo dục tiểu học</w:t>
            </w:r>
          </w:p>
        </w:tc>
        <w:tc>
          <w:tcPr>
            <w:tcW w:w="560" w:type="pct"/>
            <w:shd w:val="clear" w:color="auto" w:fill="auto"/>
            <w:tcMar>
              <w:top w:w="15" w:type="dxa"/>
              <w:left w:w="15" w:type="dxa"/>
              <w:bottom w:w="0" w:type="dxa"/>
              <w:right w:w="15" w:type="dxa"/>
            </w:tcMar>
            <w:vAlign w:val="center"/>
          </w:tcPr>
          <w:p w14:paraId="295E8CC6" w14:textId="71E5CA67"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3.40</w:t>
            </w:r>
          </w:p>
        </w:tc>
        <w:tc>
          <w:tcPr>
            <w:tcW w:w="560" w:type="pct"/>
            <w:shd w:val="clear" w:color="auto" w:fill="auto"/>
            <w:tcMar>
              <w:top w:w="15" w:type="dxa"/>
              <w:left w:w="15" w:type="dxa"/>
              <w:bottom w:w="0" w:type="dxa"/>
              <w:right w:w="15" w:type="dxa"/>
            </w:tcMar>
            <w:vAlign w:val="center"/>
          </w:tcPr>
          <w:p w14:paraId="2B4B62D2" w14:textId="1792B2F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389" w:type="pct"/>
            <w:shd w:val="clear" w:color="auto" w:fill="auto"/>
            <w:tcMar>
              <w:top w:w="15" w:type="dxa"/>
              <w:left w:w="15" w:type="dxa"/>
              <w:bottom w:w="0" w:type="dxa"/>
              <w:right w:w="15" w:type="dxa"/>
            </w:tcMar>
            <w:vAlign w:val="center"/>
          </w:tcPr>
          <w:p w14:paraId="061AD26E" w14:textId="71E8E77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3.50</w:t>
            </w:r>
          </w:p>
        </w:tc>
        <w:tc>
          <w:tcPr>
            <w:tcW w:w="374" w:type="pct"/>
            <w:shd w:val="clear" w:color="auto" w:fill="auto"/>
            <w:tcMar>
              <w:top w:w="15" w:type="dxa"/>
              <w:left w:w="15" w:type="dxa"/>
              <w:bottom w:w="0" w:type="dxa"/>
              <w:right w:w="15" w:type="dxa"/>
            </w:tcMar>
            <w:vAlign w:val="center"/>
          </w:tcPr>
          <w:p w14:paraId="4E078C05" w14:textId="0F05182D"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3.33</w:t>
            </w:r>
          </w:p>
        </w:tc>
        <w:tc>
          <w:tcPr>
            <w:tcW w:w="379" w:type="pct"/>
            <w:shd w:val="clear" w:color="auto" w:fill="auto"/>
            <w:tcMar>
              <w:top w:w="15" w:type="dxa"/>
              <w:left w:w="15" w:type="dxa"/>
              <w:bottom w:w="0" w:type="dxa"/>
              <w:right w:w="15" w:type="dxa"/>
            </w:tcMar>
            <w:vAlign w:val="center"/>
          </w:tcPr>
          <w:p w14:paraId="12936F4A" w14:textId="517D3CB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4.00</w:t>
            </w:r>
          </w:p>
        </w:tc>
        <w:tc>
          <w:tcPr>
            <w:tcW w:w="440" w:type="pct"/>
            <w:shd w:val="clear" w:color="auto" w:fill="auto"/>
            <w:tcMar>
              <w:top w:w="15" w:type="dxa"/>
              <w:left w:w="15" w:type="dxa"/>
              <w:bottom w:w="0" w:type="dxa"/>
              <w:right w:w="15" w:type="dxa"/>
            </w:tcMar>
            <w:vAlign w:val="center"/>
          </w:tcPr>
          <w:p w14:paraId="3D212AB2" w14:textId="4C8EB4B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2.60</w:t>
            </w:r>
          </w:p>
        </w:tc>
        <w:tc>
          <w:tcPr>
            <w:tcW w:w="427" w:type="pct"/>
            <w:shd w:val="clear" w:color="auto" w:fill="auto"/>
            <w:noWrap/>
            <w:tcMar>
              <w:top w:w="15" w:type="dxa"/>
              <w:left w:w="15" w:type="dxa"/>
              <w:bottom w:w="0" w:type="dxa"/>
              <w:right w:w="15" w:type="dxa"/>
            </w:tcMar>
            <w:vAlign w:val="center"/>
          </w:tcPr>
          <w:p w14:paraId="3C6FCD13" w14:textId="19B866FE" w:rsidR="003C07CC" w:rsidRPr="00EE1C1C" w:rsidRDefault="003C07CC" w:rsidP="000033CD">
            <w:pPr>
              <w:spacing w:after="0" w:line="312" w:lineRule="auto"/>
              <w:jc w:val="center"/>
              <w:rPr>
                <w:rFonts w:eastAsia="Times New Roman"/>
                <w:b/>
                <w:bCs/>
                <w:color w:val="4472C4" w:themeColor="accent1"/>
                <w:sz w:val="26"/>
                <w:szCs w:val="26"/>
                <w:lang w:val="vi-VN" w:eastAsia="vi-VN"/>
              </w:rPr>
            </w:pPr>
            <w:r w:rsidRPr="00EE1C1C">
              <w:rPr>
                <w:b/>
                <w:bCs/>
                <w:color w:val="4472C4" w:themeColor="accent1"/>
                <w:sz w:val="26"/>
                <w:szCs w:val="26"/>
              </w:rPr>
              <w:t>3.47</w:t>
            </w:r>
          </w:p>
        </w:tc>
      </w:tr>
    </w:tbl>
    <w:p w14:paraId="5DE42A41" w14:textId="3A01CC55" w:rsidR="00B671D6" w:rsidRPr="00EE1C1C" w:rsidRDefault="00B671D6" w:rsidP="000033CD">
      <w:pPr>
        <w:spacing w:after="0" w:line="312" w:lineRule="auto"/>
        <w:rPr>
          <w:sz w:val="26"/>
          <w:szCs w:val="26"/>
          <w:lang w:eastAsia="en-US"/>
        </w:rPr>
      </w:pPr>
    </w:p>
    <w:p w14:paraId="4F98F528" w14:textId="77777777" w:rsidR="00B671D6" w:rsidRPr="00EE1C1C" w:rsidRDefault="00B671D6" w:rsidP="000033CD">
      <w:pPr>
        <w:spacing w:after="0" w:line="312" w:lineRule="auto"/>
        <w:rPr>
          <w:sz w:val="26"/>
          <w:szCs w:val="26"/>
          <w:lang w:eastAsia="en-US"/>
        </w:rPr>
      </w:pPr>
    </w:p>
    <w:p w14:paraId="758B59F2" w14:textId="77777777" w:rsidR="003C07CC" w:rsidRPr="00EE1C1C" w:rsidRDefault="003C07CC" w:rsidP="000033CD">
      <w:pPr>
        <w:spacing w:after="0" w:line="312" w:lineRule="auto"/>
        <w:rPr>
          <w:sz w:val="26"/>
          <w:szCs w:val="26"/>
          <w:lang w:eastAsia="en-US"/>
        </w:rPr>
        <w:sectPr w:rsidR="003C07CC" w:rsidRPr="00EE1C1C" w:rsidSect="009308F8">
          <w:pgSz w:w="11900" w:h="16840" w:code="9"/>
          <w:pgMar w:top="1134" w:right="1134" w:bottom="1134" w:left="1701" w:header="734" w:footer="346" w:gutter="0"/>
          <w:cols w:space="708"/>
          <w:titlePg/>
          <w:docGrid w:linePitch="326"/>
        </w:sectPr>
      </w:pPr>
    </w:p>
    <w:p w14:paraId="7B4673C6" w14:textId="5B1530E7" w:rsidR="003C07CC" w:rsidRPr="00EE1C1C" w:rsidRDefault="003C07CC" w:rsidP="000033CD">
      <w:pPr>
        <w:pStyle w:val="Caption"/>
      </w:pPr>
      <w:bookmarkStart w:id="114" w:name="_Toc74434164"/>
      <w:r w:rsidRPr="00EE1C1C">
        <w:lastRenderedPageBreak/>
        <w:t xml:space="preserve">Bảng </w:t>
      </w:r>
      <w:fldSimple w:instr=" SEQ Bảng \* ARABIC ">
        <w:r w:rsidR="00FF2A32">
          <w:rPr>
            <w:noProof/>
          </w:rPr>
          <w:t>21</w:t>
        </w:r>
      </w:fldSimple>
      <w:r w:rsidR="00D03304" w:rsidRPr="00EE1C1C">
        <w:t xml:space="preserve">. </w:t>
      </w:r>
      <w:r w:rsidR="005A0783" w:rsidRPr="00EE1C1C">
        <w:t>So sánh mức độ năng lực hiện đạt được và cần đạt được của sinh viên đối với nhóm CĐR về năng lực thực hành nghề nghiệp theo kết quả khảo sát</w:t>
      </w:r>
      <w:bookmarkEnd w:id="114"/>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500"/>
        <w:gridCol w:w="1302"/>
        <w:gridCol w:w="1253"/>
      </w:tblGrid>
      <w:tr w:rsidR="003C07CC" w:rsidRPr="00EE1C1C" w14:paraId="6147C1D5" w14:textId="1B56941D" w:rsidTr="00940C4A">
        <w:trPr>
          <w:divId w:val="1694570617"/>
          <w:trHeight w:val="737"/>
          <w:tblHeader/>
        </w:trPr>
        <w:tc>
          <w:tcPr>
            <w:tcW w:w="3589" w:type="pct"/>
            <w:shd w:val="clear" w:color="auto" w:fill="FBE4D5" w:themeFill="accent2" w:themeFillTint="33"/>
            <w:tcMar>
              <w:top w:w="15" w:type="dxa"/>
              <w:left w:w="15" w:type="dxa"/>
              <w:bottom w:w="0" w:type="dxa"/>
              <w:right w:w="15" w:type="dxa"/>
            </w:tcMar>
            <w:vAlign w:val="center"/>
            <w:hideMark/>
          </w:tcPr>
          <w:p w14:paraId="43B53EAA" w14:textId="5B928026" w:rsidR="003C07CC" w:rsidRPr="00EE1C1C" w:rsidRDefault="003C07CC" w:rsidP="000033CD">
            <w:pPr>
              <w:spacing w:after="0" w:line="312" w:lineRule="auto"/>
              <w:jc w:val="left"/>
              <w:rPr>
                <w:rFonts w:eastAsia="Times New Roman"/>
                <w:b/>
                <w:bCs/>
                <w:color w:val="000000"/>
                <w:sz w:val="26"/>
                <w:szCs w:val="26"/>
                <w:lang w:val="vi-VN" w:eastAsia="vi-VN"/>
              </w:rPr>
            </w:pPr>
            <w:r w:rsidRPr="00EE1C1C">
              <w:rPr>
                <w:rFonts w:eastAsia="Times New Roman"/>
                <w:b/>
                <w:bCs/>
                <w:sz w:val="26"/>
                <w:szCs w:val="26"/>
                <w:lang w:eastAsia="vi-VN"/>
              </w:rPr>
              <w:t xml:space="preserve">CĐR </w:t>
            </w:r>
            <w:r w:rsidRPr="00EE1C1C">
              <w:rPr>
                <w:rFonts w:eastAsia="Times New Roman"/>
                <w:b/>
                <w:bCs/>
                <w:sz w:val="26"/>
                <w:szCs w:val="26"/>
                <w:lang w:val="vi-VN" w:eastAsia="vi-VN"/>
              </w:rPr>
              <w:t>NHÓM 4. NĂNG LỰC THỰC HÀNH NGHỀ NGHIỆP</w:t>
            </w:r>
          </w:p>
        </w:tc>
        <w:tc>
          <w:tcPr>
            <w:tcW w:w="719" w:type="pct"/>
            <w:shd w:val="clear" w:color="auto" w:fill="FBE4D5" w:themeFill="accent2" w:themeFillTint="33"/>
            <w:tcMar>
              <w:top w:w="15" w:type="dxa"/>
              <w:left w:w="15" w:type="dxa"/>
              <w:bottom w:w="0" w:type="dxa"/>
              <w:right w:w="15" w:type="dxa"/>
            </w:tcMar>
            <w:vAlign w:val="center"/>
            <w:hideMark/>
          </w:tcPr>
          <w:p w14:paraId="1B31D1BB" w14:textId="779B7E38" w:rsidR="003C07CC" w:rsidRPr="00EE1C1C" w:rsidRDefault="003C07CC" w:rsidP="000033CD">
            <w:pPr>
              <w:spacing w:after="0" w:line="312" w:lineRule="auto"/>
              <w:jc w:val="center"/>
              <w:rPr>
                <w:rFonts w:eastAsia="Times New Roman"/>
                <w:b/>
                <w:bCs/>
                <w:color w:val="000000"/>
                <w:sz w:val="26"/>
                <w:szCs w:val="26"/>
                <w:lang w:eastAsia="vi-VN"/>
              </w:rPr>
            </w:pPr>
            <w:r w:rsidRPr="00EE1C1C">
              <w:rPr>
                <w:rFonts w:eastAsia="Times New Roman"/>
                <w:b/>
                <w:bCs/>
                <w:sz w:val="26"/>
                <w:szCs w:val="26"/>
                <w:lang w:eastAsia="vi-VN"/>
              </w:rPr>
              <w:t>Mức độ năng lực hiện đạt được</w:t>
            </w:r>
          </w:p>
        </w:tc>
        <w:tc>
          <w:tcPr>
            <w:tcW w:w="693" w:type="pct"/>
            <w:shd w:val="clear" w:color="auto" w:fill="FBE4D5" w:themeFill="accent2" w:themeFillTint="33"/>
            <w:vAlign w:val="center"/>
          </w:tcPr>
          <w:p w14:paraId="637CEBF5" w14:textId="40C836F0" w:rsidR="003C07CC" w:rsidRPr="00EE1C1C" w:rsidRDefault="003C07CC" w:rsidP="000033CD">
            <w:pPr>
              <w:spacing w:after="0" w:line="312" w:lineRule="auto"/>
              <w:jc w:val="center"/>
              <w:rPr>
                <w:rFonts w:eastAsia="Times New Roman"/>
                <w:b/>
                <w:bCs/>
                <w:color w:val="000000"/>
                <w:sz w:val="26"/>
                <w:szCs w:val="26"/>
                <w:lang w:val="vi-VN" w:eastAsia="vi-VN"/>
              </w:rPr>
            </w:pPr>
            <w:r w:rsidRPr="00EE1C1C">
              <w:rPr>
                <w:rFonts w:eastAsia="Times New Roman"/>
                <w:b/>
                <w:bCs/>
                <w:sz w:val="26"/>
                <w:szCs w:val="26"/>
                <w:lang w:eastAsia="vi-VN"/>
              </w:rPr>
              <w:t>Mức độ năng lực cần đạt được</w:t>
            </w:r>
          </w:p>
        </w:tc>
      </w:tr>
      <w:tr w:rsidR="003C07CC" w:rsidRPr="00EE1C1C" w14:paraId="57CC3BD0" w14:textId="2EC97F4B" w:rsidTr="00940C4A">
        <w:trPr>
          <w:divId w:val="1694570617"/>
          <w:trHeight w:val="737"/>
        </w:trPr>
        <w:tc>
          <w:tcPr>
            <w:tcW w:w="3589" w:type="pct"/>
            <w:shd w:val="clear" w:color="auto" w:fill="auto"/>
            <w:tcMar>
              <w:top w:w="15" w:type="dxa"/>
              <w:left w:w="15" w:type="dxa"/>
              <w:bottom w:w="0" w:type="dxa"/>
              <w:right w:w="15" w:type="dxa"/>
            </w:tcMar>
            <w:vAlign w:val="center"/>
            <w:hideMark/>
          </w:tcPr>
          <w:p w14:paraId="335B52A0"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4.1.1. Xác định được vai trò và trách nhiệm của người làm công tác giáo dục học sinh tiểu học;</w:t>
            </w:r>
          </w:p>
        </w:tc>
        <w:tc>
          <w:tcPr>
            <w:tcW w:w="719" w:type="pct"/>
            <w:shd w:val="clear" w:color="auto" w:fill="auto"/>
            <w:tcMar>
              <w:top w:w="15" w:type="dxa"/>
              <w:left w:w="15" w:type="dxa"/>
              <w:bottom w:w="0" w:type="dxa"/>
              <w:right w:w="15" w:type="dxa"/>
            </w:tcMar>
            <w:vAlign w:val="center"/>
          </w:tcPr>
          <w:p w14:paraId="517D87B6" w14:textId="4384644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3.03</w:t>
            </w:r>
          </w:p>
        </w:tc>
        <w:tc>
          <w:tcPr>
            <w:tcW w:w="693" w:type="pct"/>
            <w:vAlign w:val="center"/>
          </w:tcPr>
          <w:p w14:paraId="032522C9" w14:textId="40BCBB0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3.21</w:t>
            </w:r>
          </w:p>
        </w:tc>
      </w:tr>
      <w:tr w:rsidR="003C07CC" w:rsidRPr="00EE1C1C" w14:paraId="58BAF802" w14:textId="42B437E2" w:rsidTr="00940C4A">
        <w:trPr>
          <w:divId w:val="1694570617"/>
          <w:trHeight w:val="737"/>
        </w:trPr>
        <w:tc>
          <w:tcPr>
            <w:tcW w:w="3589" w:type="pct"/>
            <w:shd w:val="clear" w:color="auto" w:fill="auto"/>
            <w:tcMar>
              <w:top w:w="15" w:type="dxa"/>
              <w:left w:w="15" w:type="dxa"/>
              <w:bottom w:w="0" w:type="dxa"/>
              <w:right w:w="15" w:type="dxa"/>
            </w:tcMar>
            <w:vAlign w:val="center"/>
            <w:hideMark/>
          </w:tcPr>
          <w:p w14:paraId="511F8D94"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4.1.2. Phân tích được tác động của giáo dục tiểu học đến xã hội</w:t>
            </w:r>
          </w:p>
        </w:tc>
        <w:tc>
          <w:tcPr>
            <w:tcW w:w="719" w:type="pct"/>
            <w:shd w:val="clear" w:color="auto" w:fill="auto"/>
            <w:tcMar>
              <w:top w:w="15" w:type="dxa"/>
              <w:left w:w="15" w:type="dxa"/>
              <w:bottom w:w="0" w:type="dxa"/>
              <w:right w:w="15" w:type="dxa"/>
            </w:tcMar>
            <w:vAlign w:val="center"/>
          </w:tcPr>
          <w:p w14:paraId="428739A3" w14:textId="49080A0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2.86</w:t>
            </w:r>
          </w:p>
        </w:tc>
        <w:tc>
          <w:tcPr>
            <w:tcW w:w="693" w:type="pct"/>
            <w:vAlign w:val="center"/>
          </w:tcPr>
          <w:p w14:paraId="16D0C228" w14:textId="23601A6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3.24</w:t>
            </w:r>
          </w:p>
        </w:tc>
      </w:tr>
      <w:tr w:rsidR="003C07CC" w:rsidRPr="00EE1C1C" w14:paraId="5C302CEC" w14:textId="61B535F9" w:rsidTr="00940C4A">
        <w:trPr>
          <w:divId w:val="1694570617"/>
          <w:trHeight w:val="737"/>
        </w:trPr>
        <w:tc>
          <w:tcPr>
            <w:tcW w:w="3589" w:type="pct"/>
            <w:shd w:val="clear" w:color="auto" w:fill="auto"/>
            <w:tcMar>
              <w:top w:w="15" w:type="dxa"/>
              <w:left w:w="15" w:type="dxa"/>
              <w:bottom w:w="0" w:type="dxa"/>
              <w:right w:w="15" w:type="dxa"/>
            </w:tcMar>
            <w:vAlign w:val="center"/>
            <w:hideMark/>
          </w:tcPr>
          <w:p w14:paraId="17C93DBF"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4.1.3. Xác định được những quy định của xã hội đối với giáo dục tiểu học</w:t>
            </w:r>
          </w:p>
        </w:tc>
        <w:tc>
          <w:tcPr>
            <w:tcW w:w="719" w:type="pct"/>
            <w:shd w:val="clear" w:color="auto" w:fill="auto"/>
            <w:tcMar>
              <w:top w:w="15" w:type="dxa"/>
              <w:left w:w="15" w:type="dxa"/>
              <w:bottom w:w="0" w:type="dxa"/>
              <w:right w:w="15" w:type="dxa"/>
            </w:tcMar>
            <w:vAlign w:val="center"/>
          </w:tcPr>
          <w:p w14:paraId="1E5273C6" w14:textId="54768424"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2.93</w:t>
            </w:r>
          </w:p>
        </w:tc>
        <w:tc>
          <w:tcPr>
            <w:tcW w:w="693" w:type="pct"/>
            <w:vAlign w:val="center"/>
          </w:tcPr>
          <w:p w14:paraId="7FE46932" w14:textId="38E14B2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3.22</w:t>
            </w:r>
          </w:p>
        </w:tc>
      </w:tr>
      <w:tr w:rsidR="003C07CC" w:rsidRPr="00EE1C1C" w14:paraId="67C67D45" w14:textId="78A497E6" w:rsidTr="00940C4A">
        <w:trPr>
          <w:divId w:val="1694570617"/>
          <w:trHeight w:val="737"/>
        </w:trPr>
        <w:tc>
          <w:tcPr>
            <w:tcW w:w="3589" w:type="pct"/>
            <w:shd w:val="clear" w:color="auto" w:fill="auto"/>
            <w:tcMar>
              <w:top w:w="15" w:type="dxa"/>
              <w:left w:w="15" w:type="dxa"/>
              <w:bottom w:w="0" w:type="dxa"/>
              <w:right w:w="15" w:type="dxa"/>
            </w:tcMar>
            <w:vAlign w:val="center"/>
            <w:hideMark/>
          </w:tcPr>
          <w:p w14:paraId="3F384A34" w14:textId="654A7C88"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4.1.4. Xác định được bối cảnh văn hoá và lịch sử liên quan đến giáo dục tiểu học</w:t>
            </w:r>
          </w:p>
        </w:tc>
        <w:tc>
          <w:tcPr>
            <w:tcW w:w="719" w:type="pct"/>
            <w:shd w:val="clear" w:color="auto" w:fill="auto"/>
            <w:tcMar>
              <w:top w:w="15" w:type="dxa"/>
              <w:left w:w="15" w:type="dxa"/>
              <w:bottom w:w="0" w:type="dxa"/>
              <w:right w:w="15" w:type="dxa"/>
            </w:tcMar>
            <w:vAlign w:val="center"/>
          </w:tcPr>
          <w:p w14:paraId="6D837904" w14:textId="61B836BD"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2.76</w:t>
            </w:r>
          </w:p>
        </w:tc>
        <w:tc>
          <w:tcPr>
            <w:tcW w:w="693" w:type="pct"/>
            <w:vAlign w:val="center"/>
          </w:tcPr>
          <w:p w14:paraId="5D6452C1" w14:textId="360D661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3.11</w:t>
            </w:r>
          </w:p>
        </w:tc>
      </w:tr>
      <w:tr w:rsidR="003C07CC" w:rsidRPr="00EE1C1C" w14:paraId="6216FFBA" w14:textId="6CC7AE39" w:rsidTr="00940C4A">
        <w:trPr>
          <w:divId w:val="1694570617"/>
          <w:trHeight w:val="737"/>
        </w:trPr>
        <w:tc>
          <w:tcPr>
            <w:tcW w:w="3589" w:type="pct"/>
            <w:shd w:val="clear" w:color="auto" w:fill="auto"/>
            <w:tcMar>
              <w:top w:w="15" w:type="dxa"/>
              <w:left w:w="15" w:type="dxa"/>
              <w:bottom w:w="0" w:type="dxa"/>
              <w:right w:w="15" w:type="dxa"/>
            </w:tcMar>
            <w:vAlign w:val="center"/>
            <w:hideMark/>
          </w:tcPr>
          <w:p w14:paraId="44C0B2C8" w14:textId="39ADBA2E"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4.2.1. Xác định được sự khác biệt văn hoá nhà trường trong các trường tiểu học</w:t>
            </w:r>
          </w:p>
        </w:tc>
        <w:tc>
          <w:tcPr>
            <w:tcW w:w="719" w:type="pct"/>
            <w:shd w:val="clear" w:color="auto" w:fill="auto"/>
            <w:tcMar>
              <w:top w:w="15" w:type="dxa"/>
              <w:left w:w="15" w:type="dxa"/>
              <w:bottom w:w="0" w:type="dxa"/>
              <w:right w:w="15" w:type="dxa"/>
            </w:tcMar>
            <w:vAlign w:val="center"/>
          </w:tcPr>
          <w:p w14:paraId="2F978005" w14:textId="7318CC72"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2.84</w:t>
            </w:r>
          </w:p>
        </w:tc>
        <w:tc>
          <w:tcPr>
            <w:tcW w:w="693" w:type="pct"/>
            <w:vAlign w:val="center"/>
          </w:tcPr>
          <w:p w14:paraId="4373A111" w14:textId="3B13814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3.35</w:t>
            </w:r>
          </w:p>
        </w:tc>
      </w:tr>
      <w:tr w:rsidR="003C07CC" w:rsidRPr="00EE1C1C" w14:paraId="5CFF95B9" w14:textId="45F6D36E" w:rsidTr="00940C4A">
        <w:trPr>
          <w:divId w:val="1694570617"/>
          <w:trHeight w:val="737"/>
        </w:trPr>
        <w:tc>
          <w:tcPr>
            <w:tcW w:w="3589" w:type="pct"/>
            <w:shd w:val="clear" w:color="auto" w:fill="auto"/>
            <w:tcMar>
              <w:top w:w="15" w:type="dxa"/>
              <w:left w:w="15" w:type="dxa"/>
              <w:bottom w:w="0" w:type="dxa"/>
              <w:right w:w="15" w:type="dxa"/>
            </w:tcMar>
            <w:vAlign w:val="center"/>
            <w:hideMark/>
          </w:tcPr>
          <w:p w14:paraId="275D8074"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4.2.2. Xác định được chiến lược, mục tiêu và kế hoạch hoạt động của nhà trường tiểu học</w:t>
            </w:r>
          </w:p>
        </w:tc>
        <w:tc>
          <w:tcPr>
            <w:tcW w:w="719" w:type="pct"/>
            <w:shd w:val="clear" w:color="auto" w:fill="auto"/>
            <w:tcMar>
              <w:top w:w="15" w:type="dxa"/>
              <w:left w:w="15" w:type="dxa"/>
              <w:bottom w:w="0" w:type="dxa"/>
              <w:right w:w="15" w:type="dxa"/>
            </w:tcMar>
            <w:vAlign w:val="center"/>
          </w:tcPr>
          <w:p w14:paraId="49159B9C" w14:textId="19681ED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2.90</w:t>
            </w:r>
          </w:p>
        </w:tc>
        <w:tc>
          <w:tcPr>
            <w:tcW w:w="693" w:type="pct"/>
            <w:vAlign w:val="center"/>
          </w:tcPr>
          <w:p w14:paraId="2919FD07" w14:textId="7652C48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3.34</w:t>
            </w:r>
          </w:p>
        </w:tc>
      </w:tr>
      <w:tr w:rsidR="003C07CC" w:rsidRPr="00EE1C1C" w14:paraId="5F295435" w14:textId="650CB5C1" w:rsidTr="00940C4A">
        <w:trPr>
          <w:divId w:val="1694570617"/>
          <w:trHeight w:val="737"/>
        </w:trPr>
        <w:tc>
          <w:tcPr>
            <w:tcW w:w="3589" w:type="pct"/>
            <w:shd w:val="clear" w:color="auto" w:fill="auto"/>
            <w:tcMar>
              <w:top w:w="15" w:type="dxa"/>
              <w:left w:w="15" w:type="dxa"/>
              <w:bottom w:w="0" w:type="dxa"/>
              <w:right w:w="15" w:type="dxa"/>
            </w:tcMar>
            <w:vAlign w:val="center"/>
            <w:hideMark/>
          </w:tcPr>
          <w:p w14:paraId="541FC32E"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4.2.3. Làm việc thành công trong các tổ chức giáo dục</w:t>
            </w:r>
          </w:p>
        </w:tc>
        <w:tc>
          <w:tcPr>
            <w:tcW w:w="719" w:type="pct"/>
            <w:shd w:val="clear" w:color="auto" w:fill="auto"/>
            <w:tcMar>
              <w:top w:w="15" w:type="dxa"/>
              <w:left w:w="15" w:type="dxa"/>
              <w:bottom w:w="0" w:type="dxa"/>
              <w:right w:w="15" w:type="dxa"/>
            </w:tcMar>
            <w:vAlign w:val="center"/>
          </w:tcPr>
          <w:p w14:paraId="618FA7E8" w14:textId="4A72CC8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2.87</w:t>
            </w:r>
          </w:p>
        </w:tc>
        <w:tc>
          <w:tcPr>
            <w:tcW w:w="693" w:type="pct"/>
            <w:vAlign w:val="center"/>
          </w:tcPr>
          <w:p w14:paraId="33A5A081" w14:textId="604B2D9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3.29</w:t>
            </w:r>
          </w:p>
        </w:tc>
      </w:tr>
      <w:tr w:rsidR="003C07CC" w:rsidRPr="00EE1C1C" w14:paraId="13C73F38" w14:textId="740B4436" w:rsidTr="00940C4A">
        <w:trPr>
          <w:divId w:val="1694570617"/>
          <w:trHeight w:val="737"/>
        </w:trPr>
        <w:tc>
          <w:tcPr>
            <w:tcW w:w="3589" w:type="pct"/>
            <w:shd w:val="clear" w:color="auto" w:fill="auto"/>
            <w:tcMar>
              <w:top w:w="15" w:type="dxa"/>
              <w:left w:w="15" w:type="dxa"/>
              <w:bottom w:w="0" w:type="dxa"/>
              <w:right w:w="15" w:type="dxa"/>
            </w:tcMar>
            <w:vAlign w:val="center"/>
            <w:hideMark/>
          </w:tcPr>
          <w:p w14:paraId="4F9068CB"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4.3.1. Thiết lập được hệ thống các mục tiêu và yêu cầu của nhiệm vụ trong thực tiễn công việc</w:t>
            </w:r>
          </w:p>
        </w:tc>
        <w:tc>
          <w:tcPr>
            <w:tcW w:w="719" w:type="pct"/>
            <w:shd w:val="clear" w:color="auto" w:fill="auto"/>
            <w:tcMar>
              <w:top w:w="15" w:type="dxa"/>
              <w:left w:w="15" w:type="dxa"/>
              <w:bottom w:w="0" w:type="dxa"/>
              <w:right w:w="15" w:type="dxa"/>
            </w:tcMar>
            <w:vAlign w:val="center"/>
          </w:tcPr>
          <w:p w14:paraId="72111107" w14:textId="311D556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3.04</w:t>
            </w:r>
          </w:p>
        </w:tc>
        <w:tc>
          <w:tcPr>
            <w:tcW w:w="693" w:type="pct"/>
            <w:vAlign w:val="center"/>
          </w:tcPr>
          <w:p w14:paraId="6F44B32A" w14:textId="3F1FCD2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3.48</w:t>
            </w:r>
          </w:p>
        </w:tc>
      </w:tr>
      <w:tr w:rsidR="003C07CC" w:rsidRPr="00EE1C1C" w14:paraId="5B5E7322" w14:textId="399A53A9" w:rsidTr="00940C4A">
        <w:trPr>
          <w:divId w:val="1694570617"/>
          <w:trHeight w:val="737"/>
        </w:trPr>
        <w:tc>
          <w:tcPr>
            <w:tcW w:w="3589" w:type="pct"/>
            <w:shd w:val="clear" w:color="auto" w:fill="auto"/>
            <w:tcMar>
              <w:top w:w="15" w:type="dxa"/>
              <w:left w:w="15" w:type="dxa"/>
              <w:bottom w:w="0" w:type="dxa"/>
              <w:right w:w="15" w:type="dxa"/>
            </w:tcMar>
            <w:vAlign w:val="center"/>
            <w:hideMark/>
          </w:tcPr>
          <w:p w14:paraId="5DD0FC9E"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4.3.2. Xác định được chức năng, nguyên tắc và cấu trúc của nhiệm vụ trong thực tiễn công việc</w:t>
            </w:r>
          </w:p>
        </w:tc>
        <w:tc>
          <w:tcPr>
            <w:tcW w:w="719" w:type="pct"/>
            <w:shd w:val="clear" w:color="auto" w:fill="auto"/>
            <w:tcMar>
              <w:top w:w="15" w:type="dxa"/>
              <w:left w:w="15" w:type="dxa"/>
              <w:bottom w:w="0" w:type="dxa"/>
              <w:right w:w="15" w:type="dxa"/>
            </w:tcMar>
            <w:vAlign w:val="center"/>
          </w:tcPr>
          <w:p w14:paraId="357818DC" w14:textId="4D6100CB"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2.98</w:t>
            </w:r>
          </w:p>
        </w:tc>
        <w:tc>
          <w:tcPr>
            <w:tcW w:w="693" w:type="pct"/>
            <w:vAlign w:val="center"/>
          </w:tcPr>
          <w:p w14:paraId="7088488B" w14:textId="420DEA7E"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3.41</w:t>
            </w:r>
          </w:p>
        </w:tc>
      </w:tr>
      <w:tr w:rsidR="003C07CC" w:rsidRPr="00EE1C1C" w14:paraId="4658A72C" w14:textId="3753E7A5" w:rsidTr="00940C4A">
        <w:trPr>
          <w:divId w:val="1694570617"/>
          <w:trHeight w:val="737"/>
        </w:trPr>
        <w:tc>
          <w:tcPr>
            <w:tcW w:w="3589" w:type="pct"/>
            <w:shd w:val="clear" w:color="auto" w:fill="auto"/>
            <w:tcMar>
              <w:top w:w="15" w:type="dxa"/>
              <w:left w:w="15" w:type="dxa"/>
              <w:bottom w:w="0" w:type="dxa"/>
              <w:right w:w="15" w:type="dxa"/>
            </w:tcMar>
            <w:vAlign w:val="center"/>
            <w:hideMark/>
          </w:tcPr>
          <w:p w14:paraId="5173B691"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4.3.3. Mô hình hoá được hệ thống và đảm bảo tính khả thi của mục tiêu nhiệm vụ</w:t>
            </w:r>
          </w:p>
        </w:tc>
        <w:tc>
          <w:tcPr>
            <w:tcW w:w="719" w:type="pct"/>
            <w:shd w:val="clear" w:color="auto" w:fill="auto"/>
            <w:tcMar>
              <w:top w:w="15" w:type="dxa"/>
              <w:left w:w="15" w:type="dxa"/>
              <w:bottom w:w="0" w:type="dxa"/>
              <w:right w:w="15" w:type="dxa"/>
            </w:tcMar>
            <w:vAlign w:val="center"/>
          </w:tcPr>
          <w:p w14:paraId="5F2FC2FF" w14:textId="1D68391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2.98</w:t>
            </w:r>
          </w:p>
        </w:tc>
        <w:tc>
          <w:tcPr>
            <w:tcW w:w="693" w:type="pct"/>
            <w:vAlign w:val="center"/>
          </w:tcPr>
          <w:p w14:paraId="28EA7531" w14:textId="2AE9CCC0"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3.36</w:t>
            </w:r>
          </w:p>
        </w:tc>
      </w:tr>
      <w:tr w:rsidR="003C07CC" w:rsidRPr="00EE1C1C" w14:paraId="2BD13DA5" w14:textId="459EA0E2" w:rsidTr="00940C4A">
        <w:trPr>
          <w:divId w:val="1694570617"/>
          <w:trHeight w:val="737"/>
        </w:trPr>
        <w:tc>
          <w:tcPr>
            <w:tcW w:w="3589" w:type="pct"/>
            <w:shd w:val="clear" w:color="auto" w:fill="auto"/>
            <w:tcMar>
              <w:top w:w="15" w:type="dxa"/>
              <w:left w:w="15" w:type="dxa"/>
              <w:bottom w:w="0" w:type="dxa"/>
              <w:right w:w="15" w:type="dxa"/>
            </w:tcMar>
            <w:vAlign w:val="center"/>
            <w:hideMark/>
          </w:tcPr>
          <w:p w14:paraId="52122A76"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4.4.1. Xây dựng được quy trình thiết kế/lập kế hoạch và cách tiếp cận cho nhiệm vụ thực tiễn</w:t>
            </w:r>
          </w:p>
        </w:tc>
        <w:tc>
          <w:tcPr>
            <w:tcW w:w="719" w:type="pct"/>
            <w:shd w:val="clear" w:color="auto" w:fill="auto"/>
            <w:tcMar>
              <w:top w:w="15" w:type="dxa"/>
              <w:left w:w="15" w:type="dxa"/>
              <w:bottom w:w="0" w:type="dxa"/>
              <w:right w:w="15" w:type="dxa"/>
            </w:tcMar>
            <w:vAlign w:val="center"/>
          </w:tcPr>
          <w:p w14:paraId="1DF3C4CA" w14:textId="426252C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3.07</w:t>
            </w:r>
          </w:p>
        </w:tc>
        <w:tc>
          <w:tcPr>
            <w:tcW w:w="693" w:type="pct"/>
            <w:vAlign w:val="center"/>
          </w:tcPr>
          <w:p w14:paraId="718ECDE6" w14:textId="6660A79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3.44</w:t>
            </w:r>
          </w:p>
        </w:tc>
      </w:tr>
      <w:tr w:rsidR="003C07CC" w:rsidRPr="00EE1C1C" w14:paraId="48692951" w14:textId="0E7DDB8E" w:rsidTr="00940C4A">
        <w:trPr>
          <w:divId w:val="1694570617"/>
          <w:trHeight w:val="737"/>
        </w:trPr>
        <w:tc>
          <w:tcPr>
            <w:tcW w:w="3589" w:type="pct"/>
            <w:shd w:val="clear" w:color="auto" w:fill="auto"/>
            <w:tcMar>
              <w:top w:w="15" w:type="dxa"/>
              <w:left w:w="15" w:type="dxa"/>
              <w:bottom w:w="0" w:type="dxa"/>
              <w:right w:w="15" w:type="dxa"/>
            </w:tcMar>
            <w:vAlign w:val="center"/>
            <w:hideMark/>
          </w:tcPr>
          <w:p w14:paraId="1536A8A1"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4.4.2. Lựa chọn được kiến thức cần thiết phục vụ cho việc thiết kế/lập kế hoạch cho nhiệm vụ</w:t>
            </w:r>
          </w:p>
        </w:tc>
        <w:tc>
          <w:tcPr>
            <w:tcW w:w="719" w:type="pct"/>
            <w:shd w:val="clear" w:color="auto" w:fill="auto"/>
            <w:tcMar>
              <w:top w:w="15" w:type="dxa"/>
              <w:left w:w="15" w:type="dxa"/>
              <w:bottom w:w="0" w:type="dxa"/>
              <w:right w:w="15" w:type="dxa"/>
            </w:tcMar>
            <w:vAlign w:val="center"/>
          </w:tcPr>
          <w:p w14:paraId="6CEFD91D" w14:textId="510DD9E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2.96</w:t>
            </w:r>
          </w:p>
        </w:tc>
        <w:tc>
          <w:tcPr>
            <w:tcW w:w="693" w:type="pct"/>
            <w:vAlign w:val="center"/>
          </w:tcPr>
          <w:p w14:paraId="0D5C98C0" w14:textId="2509E40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3.52</w:t>
            </w:r>
          </w:p>
        </w:tc>
      </w:tr>
      <w:tr w:rsidR="003C07CC" w:rsidRPr="00EE1C1C" w14:paraId="38274C54" w14:textId="345CC023" w:rsidTr="00940C4A">
        <w:trPr>
          <w:divId w:val="1694570617"/>
          <w:trHeight w:val="737"/>
        </w:trPr>
        <w:tc>
          <w:tcPr>
            <w:tcW w:w="3589" w:type="pct"/>
            <w:shd w:val="clear" w:color="auto" w:fill="auto"/>
            <w:tcMar>
              <w:top w:w="15" w:type="dxa"/>
              <w:left w:w="15" w:type="dxa"/>
              <w:bottom w:w="0" w:type="dxa"/>
              <w:right w:w="15" w:type="dxa"/>
            </w:tcMar>
            <w:vAlign w:val="center"/>
            <w:hideMark/>
          </w:tcPr>
          <w:p w14:paraId="0562E4F7"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4.4.3. Thiết kế/lập kế hoạch được nhiệm vụ đơn lẻ hoặc phức hợp</w:t>
            </w:r>
          </w:p>
        </w:tc>
        <w:tc>
          <w:tcPr>
            <w:tcW w:w="719" w:type="pct"/>
            <w:shd w:val="clear" w:color="auto" w:fill="auto"/>
            <w:tcMar>
              <w:top w:w="15" w:type="dxa"/>
              <w:left w:w="15" w:type="dxa"/>
              <w:bottom w:w="0" w:type="dxa"/>
              <w:right w:w="15" w:type="dxa"/>
            </w:tcMar>
            <w:vAlign w:val="center"/>
          </w:tcPr>
          <w:p w14:paraId="3DF697B8" w14:textId="1B6D75AC"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3.00</w:t>
            </w:r>
          </w:p>
        </w:tc>
        <w:tc>
          <w:tcPr>
            <w:tcW w:w="693" w:type="pct"/>
            <w:vAlign w:val="center"/>
          </w:tcPr>
          <w:p w14:paraId="6543D601" w14:textId="077EE0A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3.49</w:t>
            </w:r>
          </w:p>
        </w:tc>
      </w:tr>
      <w:tr w:rsidR="003C07CC" w:rsidRPr="00EE1C1C" w14:paraId="34AAC697" w14:textId="7675D5A7" w:rsidTr="00940C4A">
        <w:trPr>
          <w:divId w:val="1694570617"/>
          <w:trHeight w:val="737"/>
        </w:trPr>
        <w:tc>
          <w:tcPr>
            <w:tcW w:w="3589" w:type="pct"/>
            <w:shd w:val="clear" w:color="auto" w:fill="auto"/>
            <w:tcMar>
              <w:top w:w="15" w:type="dxa"/>
              <w:left w:w="15" w:type="dxa"/>
              <w:bottom w:w="0" w:type="dxa"/>
              <w:right w:w="15" w:type="dxa"/>
            </w:tcMar>
            <w:vAlign w:val="center"/>
            <w:hideMark/>
          </w:tcPr>
          <w:p w14:paraId="56A80E3A"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4.4.4. Thiết kế/lập kế hoạch được nhiệm vụ có nhiều mục tiêu (đa mục tiêu)</w:t>
            </w:r>
          </w:p>
        </w:tc>
        <w:tc>
          <w:tcPr>
            <w:tcW w:w="719" w:type="pct"/>
            <w:shd w:val="clear" w:color="auto" w:fill="auto"/>
            <w:tcMar>
              <w:top w:w="15" w:type="dxa"/>
              <w:left w:w="15" w:type="dxa"/>
              <w:bottom w:w="0" w:type="dxa"/>
              <w:right w:w="15" w:type="dxa"/>
            </w:tcMar>
            <w:vAlign w:val="center"/>
          </w:tcPr>
          <w:p w14:paraId="0836AD80" w14:textId="5147F989"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3.05</w:t>
            </w:r>
          </w:p>
        </w:tc>
        <w:tc>
          <w:tcPr>
            <w:tcW w:w="693" w:type="pct"/>
            <w:vAlign w:val="center"/>
          </w:tcPr>
          <w:p w14:paraId="21925A16" w14:textId="297C376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3.50</w:t>
            </w:r>
          </w:p>
        </w:tc>
      </w:tr>
      <w:tr w:rsidR="003C07CC" w:rsidRPr="00EE1C1C" w14:paraId="12D8C1EA" w14:textId="0696BF8F" w:rsidTr="00940C4A">
        <w:trPr>
          <w:divId w:val="1694570617"/>
          <w:trHeight w:val="737"/>
        </w:trPr>
        <w:tc>
          <w:tcPr>
            <w:tcW w:w="3589" w:type="pct"/>
            <w:shd w:val="clear" w:color="auto" w:fill="auto"/>
            <w:tcMar>
              <w:top w:w="15" w:type="dxa"/>
              <w:left w:w="15" w:type="dxa"/>
              <w:bottom w:w="0" w:type="dxa"/>
              <w:right w:w="15" w:type="dxa"/>
            </w:tcMar>
            <w:vAlign w:val="center"/>
            <w:hideMark/>
          </w:tcPr>
          <w:p w14:paraId="16916673"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4.5.1. Xây dựng được quy trình thực hiện hoạt động trong thực tiễn</w:t>
            </w:r>
          </w:p>
        </w:tc>
        <w:tc>
          <w:tcPr>
            <w:tcW w:w="719" w:type="pct"/>
            <w:shd w:val="clear" w:color="auto" w:fill="auto"/>
            <w:tcMar>
              <w:top w:w="15" w:type="dxa"/>
              <w:left w:w="15" w:type="dxa"/>
              <w:bottom w:w="0" w:type="dxa"/>
              <w:right w:w="15" w:type="dxa"/>
            </w:tcMar>
            <w:vAlign w:val="center"/>
          </w:tcPr>
          <w:p w14:paraId="63140A37" w14:textId="513CE37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3.10</w:t>
            </w:r>
          </w:p>
        </w:tc>
        <w:tc>
          <w:tcPr>
            <w:tcW w:w="693" w:type="pct"/>
            <w:vAlign w:val="center"/>
          </w:tcPr>
          <w:p w14:paraId="603F81F3" w14:textId="1D66967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3.55</w:t>
            </w:r>
          </w:p>
        </w:tc>
      </w:tr>
      <w:tr w:rsidR="003C07CC" w:rsidRPr="00EE1C1C" w14:paraId="69DCC299" w14:textId="7F693F89" w:rsidTr="00940C4A">
        <w:trPr>
          <w:divId w:val="1694570617"/>
          <w:trHeight w:val="737"/>
        </w:trPr>
        <w:tc>
          <w:tcPr>
            <w:tcW w:w="3589" w:type="pct"/>
            <w:shd w:val="clear" w:color="auto" w:fill="auto"/>
            <w:tcMar>
              <w:top w:w="15" w:type="dxa"/>
              <w:left w:w="15" w:type="dxa"/>
              <w:bottom w:w="0" w:type="dxa"/>
              <w:right w:w="15" w:type="dxa"/>
            </w:tcMar>
            <w:vAlign w:val="center"/>
            <w:hideMark/>
          </w:tcPr>
          <w:p w14:paraId="2093F0FF"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lastRenderedPageBreak/>
              <w:t>4.5.2. Tổ chức và thực hiện các hoạt động một cách linh hoạt và hiệu quả</w:t>
            </w:r>
          </w:p>
        </w:tc>
        <w:tc>
          <w:tcPr>
            <w:tcW w:w="719" w:type="pct"/>
            <w:shd w:val="clear" w:color="auto" w:fill="auto"/>
            <w:tcMar>
              <w:top w:w="15" w:type="dxa"/>
              <w:left w:w="15" w:type="dxa"/>
              <w:bottom w:w="0" w:type="dxa"/>
              <w:right w:w="15" w:type="dxa"/>
            </w:tcMar>
            <w:vAlign w:val="center"/>
          </w:tcPr>
          <w:p w14:paraId="669128F2" w14:textId="27F05A1A"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3.01</w:t>
            </w:r>
          </w:p>
        </w:tc>
        <w:tc>
          <w:tcPr>
            <w:tcW w:w="693" w:type="pct"/>
            <w:vAlign w:val="center"/>
          </w:tcPr>
          <w:p w14:paraId="03B75911" w14:textId="03A6BBC8"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3.58</w:t>
            </w:r>
          </w:p>
        </w:tc>
      </w:tr>
      <w:tr w:rsidR="003C07CC" w:rsidRPr="00EE1C1C" w14:paraId="68D2DE6F" w14:textId="2BE0A30A" w:rsidTr="00940C4A">
        <w:trPr>
          <w:divId w:val="1694570617"/>
          <w:trHeight w:val="737"/>
        </w:trPr>
        <w:tc>
          <w:tcPr>
            <w:tcW w:w="3589" w:type="pct"/>
            <w:shd w:val="clear" w:color="auto" w:fill="auto"/>
            <w:tcMar>
              <w:top w:w="15" w:type="dxa"/>
              <w:left w:w="15" w:type="dxa"/>
              <w:bottom w:w="0" w:type="dxa"/>
              <w:right w:w="15" w:type="dxa"/>
            </w:tcMar>
            <w:vAlign w:val="center"/>
            <w:hideMark/>
          </w:tcPr>
          <w:p w14:paraId="55225CFE"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4.5.3. Quản lí, giám sát và điều chỉnh nhiệm vụ khi cần thiết</w:t>
            </w:r>
          </w:p>
        </w:tc>
        <w:tc>
          <w:tcPr>
            <w:tcW w:w="719" w:type="pct"/>
            <w:shd w:val="clear" w:color="auto" w:fill="auto"/>
            <w:tcMar>
              <w:top w:w="15" w:type="dxa"/>
              <w:left w:w="15" w:type="dxa"/>
              <w:bottom w:w="0" w:type="dxa"/>
              <w:right w:w="15" w:type="dxa"/>
            </w:tcMar>
            <w:vAlign w:val="center"/>
          </w:tcPr>
          <w:p w14:paraId="22566E51" w14:textId="4ABD5E8D"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3.01</w:t>
            </w:r>
          </w:p>
        </w:tc>
        <w:tc>
          <w:tcPr>
            <w:tcW w:w="693" w:type="pct"/>
            <w:vAlign w:val="center"/>
          </w:tcPr>
          <w:p w14:paraId="63DB8382" w14:textId="2E7EA0C1"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3.51</w:t>
            </w:r>
          </w:p>
        </w:tc>
      </w:tr>
      <w:tr w:rsidR="003C07CC" w:rsidRPr="00EE1C1C" w14:paraId="4C8603A2" w14:textId="7750FA00" w:rsidTr="00940C4A">
        <w:trPr>
          <w:divId w:val="1694570617"/>
          <w:trHeight w:val="737"/>
        </w:trPr>
        <w:tc>
          <w:tcPr>
            <w:tcW w:w="3589" w:type="pct"/>
            <w:shd w:val="clear" w:color="auto" w:fill="auto"/>
            <w:tcMar>
              <w:top w:w="15" w:type="dxa"/>
              <w:left w:w="15" w:type="dxa"/>
              <w:bottom w:w="0" w:type="dxa"/>
              <w:right w:w="15" w:type="dxa"/>
            </w:tcMar>
            <w:vAlign w:val="center"/>
            <w:hideMark/>
          </w:tcPr>
          <w:p w14:paraId="7CAC2D53"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4.6.1. Đánh giá được hiệu quả của các nhiệm vụ trong thực tiễn nghề nghiệp giáo dục tiểu học</w:t>
            </w:r>
          </w:p>
        </w:tc>
        <w:tc>
          <w:tcPr>
            <w:tcW w:w="719" w:type="pct"/>
            <w:shd w:val="clear" w:color="auto" w:fill="auto"/>
            <w:tcMar>
              <w:top w:w="15" w:type="dxa"/>
              <w:left w:w="15" w:type="dxa"/>
              <w:bottom w:w="0" w:type="dxa"/>
              <w:right w:w="15" w:type="dxa"/>
            </w:tcMar>
            <w:vAlign w:val="center"/>
          </w:tcPr>
          <w:p w14:paraId="7453C3A8" w14:textId="5DE12F85"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3.04</w:t>
            </w:r>
          </w:p>
        </w:tc>
        <w:tc>
          <w:tcPr>
            <w:tcW w:w="693" w:type="pct"/>
            <w:vAlign w:val="center"/>
          </w:tcPr>
          <w:p w14:paraId="7893C1CA" w14:textId="4AE9CF53"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3.44</w:t>
            </w:r>
          </w:p>
        </w:tc>
      </w:tr>
      <w:tr w:rsidR="003C07CC" w:rsidRPr="00EE1C1C" w14:paraId="2972190B" w14:textId="577E62E2" w:rsidTr="00940C4A">
        <w:trPr>
          <w:divId w:val="1694570617"/>
          <w:trHeight w:val="737"/>
        </w:trPr>
        <w:tc>
          <w:tcPr>
            <w:tcW w:w="3589" w:type="pct"/>
            <w:shd w:val="clear" w:color="auto" w:fill="auto"/>
            <w:tcMar>
              <w:top w:w="15" w:type="dxa"/>
              <w:left w:w="15" w:type="dxa"/>
              <w:bottom w:w="0" w:type="dxa"/>
              <w:right w:w="15" w:type="dxa"/>
            </w:tcMar>
            <w:vAlign w:val="center"/>
            <w:hideMark/>
          </w:tcPr>
          <w:p w14:paraId="4C464494" w14:textId="77777777" w:rsidR="003C07CC" w:rsidRPr="00EE1C1C" w:rsidRDefault="003C07CC" w:rsidP="000033CD">
            <w:pPr>
              <w:spacing w:after="0" w:line="312" w:lineRule="auto"/>
              <w:rPr>
                <w:rFonts w:eastAsia="Times New Roman"/>
                <w:sz w:val="26"/>
                <w:szCs w:val="26"/>
                <w:lang w:val="vi-VN" w:eastAsia="vi-VN"/>
              </w:rPr>
            </w:pPr>
            <w:r w:rsidRPr="00EE1C1C">
              <w:rPr>
                <w:rFonts w:eastAsia="Times New Roman"/>
                <w:sz w:val="26"/>
                <w:szCs w:val="26"/>
                <w:lang w:val="vi-VN" w:eastAsia="vi-VN"/>
              </w:rPr>
              <w:t>4.6.2. Cải tiến chất lượng các nhiệm vụ trong thực tiễn nghề nghiệp giáo dục tiểu học</w:t>
            </w:r>
          </w:p>
        </w:tc>
        <w:tc>
          <w:tcPr>
            <w:tcW w:w="719" w:type="pct"/>
            <w:shd w:val="clear" w:color="auto" w:fill="auto"/>
            <w:tcMar>
              <w:top w:w="15" w:type="dxa"/>
              <w:left w:w="15" w:type="dxa"/>
              <w:bottom w:w="0" w:type="dxa"/>
              <w:right w:w="15" w:type="dxa"/>
            </w:tcMar>
            <w:vAlign w:val="center"/>
          </w:tcPr>
          <w:p w14:paraId="3EC1BCBB" w14:textId="22E8FB87"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2.91</w:t>
            </w:r>
          </w:p>
        </w:tc>
        <w:tc>
          <w:tcPr>
            <w:tcW w:w="693" w:type="pct"/>
            <w:vAlign w:val="center"/>
          </w:tcPr>
          <w:p w14:paraId="26A465B9" w14:textId="06C37A5F" w:rsidR="003C07CC" w:rsidRPr="00EE1C1C" w:rsidRDefault="003C07CC" w:rsidP="000033CD">
            <w:pPr>
              <w:spacing w:after="0" w:line="312" w:lineRule="auto"/>
              <w:jc w:val="center"/>
              <w:rPr>
                <w:rFonts w:eastAsia="Times New Roman"/>
                <w:sz w:val="26"/>
                <w:szCs w:val="26"/>
                <w:lang w:val="vi-VN" w:eastAsia="vi-VN"/>
              </w:rPr>
            </w:pPr>
            <w:r w:rsidRPr="00EE1C1C">
              <w:rPr>
                <w:sz w:val="26"/>
                <w:szCs w:val="26"/>
              </w:rPr>
              <w:t>3.47</w:t>
            </w:r>
          </w:p>
        </w:tc>
      </w:tr>
    </w:tbl>
    <w:p w14:paraId="63217F0B" w14:textId="77777777" w:rsidR="00B67CE8" w:rsidRPr="00EE1C1C" w:rsidRDefault="00B67CE8" w:rsidP="000033CD">
      <w:pPr>
        <w:spacing w:after="0" w:line="312" w:lineRule="auto"/>
        <w:rPr>
          <w:sz w:val="26"/>
          <w:szCs w:val="26"/>
          <w:lang w:eastAsia="en-US"/>
        </w:rPr>
      </w:pPr>
    </w:p>
    <w:p w14:paraId="34B83BC9" w14:textId="77777777" w:rsidR="00937E49" w:rsidRPr="00EE1C1C" w:rsidRDefault="00B67CE8" w:rsidP="00940C4A">
      <w:pPr>
        <w:keepNext/>
        <w:spacing w:after="0" w:line="312" w:lineRule="auto"/>
        <w:rPr>
          <w:sz w:val="26"/>
          <w:szCs w:val="26"/>
        </w:rPr>
      </w:pPr>
      <w:r w:rsidRPr="00EE1C1C">
        <w:rPr>
          <w:noProof/>
          <w:sz w:val="26"/>
          <w:szCs w:val="26"/>
          <w:lang w:eastAsia="en-US"/>
        </w:rPr>
        <w:drawing>
          <wp:inline distT="0" distB="0" distL="0" distR="0" wp14:anchorId="74D9FC9D" wp14:editId="41014550">
            <wp:extent cx="5791200" cy="3343275"/>
            <wp:effectExtent l="0" t="0" r="0" b="9525"/>
            <wp:docPr id="13" name="Biểu đồ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0CF6F31D" w14:textId="394BDA94" w:rsidR="00997F6F" w:rsidRPr="00EE1C1C" w:rsidRDefault="00937E49" w:rsidP="000033CD">
      <w:pPr>
        <w:pStyle w:val="Caption"/>
      </w:pPr>
      <w:bookmarkStart w:id="115" w:name="_Toc74434177"/>
      <w:r w:rsidRPr="00EE1C1C">
        <w:t xml:space="preserve">Hình </w:t>
      </w:r>
      <w:fldSimple w:instr=" SEQ Hình \* ARABIC ">
        <w:r w:rsidR="00FF2A32">
          <w:rPr>
            <w:noProof/>
          </w:rPr>
          <w:t>10</w:t>
        </w:r>
      </w:fldSimple>
      <w:r w:rsidRPr="00EE1C1C">
        <w:t xml:space="preserve">. </w:t>
      </w:r>
      <w:r w:rsidR="006D0BAE" w:rsidRPr="00EE1C1C">
        <w:t xml:space="preserve">Biểu đồ so sánh mức độ năng lực hiện đạt được và cần đạt được của sinh viên đối với nhóm CĐR về năng lực thực hành nghề nghiệp </w:t>
      </w:r>
      <w:r w:rsidR="00A44252" w:rsidRPr="00EE1C1C">
        <w:t>(sắp xếp theo chiều tăng dần về mức chênh lệch giữa mức độ hiện đạt và mức độ cần đạt)</w:t>
      </w:r>
      <w:bookmarkEnd w:id="115"/>
      <w:r w:rsidR="00A44252" w:rsidRPr="00EE1C1C">
        <w:t xml:space="preserve"> </w:t>
      </w:r>
    </w:p>
    <w:p w14:paraId="40C3390C" w14:textId="6622B858" w:rsidR="001D2875" w:rsidRPr="00EE1C1C" w:rsidRDefault="001D2875" w:rsidP="000033CD">
      <w:pPr>
        <w:spacing w:after="0" w:line="312" w:lineRule="auto"/>
        <w:rPr>
          <w:b/>
          <w:bCs/>
          <w:sz w:val="26"/>
          <w:szCs w:val="26"/>
          <w:u w:val="single"/>
          <w:lang w:eastAsia="en-US"/>
        </w:rPr>
      </w:pPr>
      <w:r w:rsidRPr="00EE1C1C">
        <w:rPr>
          <w:b/>
          <w:bCs/>
          <w:sz w:val="26"/>
          <w:szCs w:val="26"/>
          <w:u w:val="single"/>
          <w:lang w:eastAsia="en-US"/>
        </w:rPr>
        <w:t>Nhận xét:</w:t>
      </w:r>
    </w:p>
    <w:p w14:paraId="6954E7F6" w14:textId="4C16C989" w:rsidR="00C7511B" w:rsidRPr="00EE1C1C" w:rsidRDefault="00C7511B" w:rsidP="000033CD">
      <w:pPr>
        <w:pStyle w:val="ListParagraph"/>
        <w:numPr>
          <w:ilvl w:val="0"/>
          <w:numId w:val="28"/>
        </w:numPr>
      </w:pPr>
      <w:r w:rsidRPr="00EE1C1C">
        <w:t xml:space="preserve">Mức năng lực cần đạt của sinh viên sau khi tốt nghiệp ở nhóm CĐR về năng lực thực hành nghề nghiệp </w:t>
      </w:r>
      <w:r w:rsidR="00391DBE" w:rsidRPr="00EE1C1C">
        <w:t>dao động</w:t>
      </w:r>
      <w:r w:rsidRPr="00EE1C1C">
        <w:t xml:space="preserve"> trong </w:t>
      </w:r>
      <w:r w:rsidR="00AA141A" w:rsidRPr="00EE1C1C">
        <w:t>vùng</w:t>
      </w:r>
      <w:r w:rsidRPr="00EE1C1C">
        <w:t xml:space="preserve"> </w:t>
      </w:r>
      <w:r w:rsidR="00391DBE" w:rsidRPr="00EE1C1C">
        <w:t>quanh</w:t>
      </w:r>
      <w:r w:rsidRPr="00EE1C1C">
        <w:t xml:space="preserve"> mức độ </w:t>
      </w:r>
      <w:r w:rsidRPr="00EE1C1C">
        <w:rPr>
          <w:i/>
          <w:iCs w:val="0"/>
        </w:rPr>
        <w:t>(c) Có kỹ năng thực hành, thực hiện</w:t>
      </w:r>
      <w:r w:rsidRPr="00EE1C1C">
        <w:t xml:space="preserve"> cho đến </w:t>
      </w:r>
      <w:r w:rsidR="000837E9" w:rsidRPr="00EE1C1C">
        <w:t>vùng</w:t>
      </w:r>
      <w:r w:rsidR="0009342E" w:rsidRPr="00EE1C1C">
        <w:t xml:space="preserve"> mức độ</w:t>
      </w:r>
      <w:r w:rsidRPr="00EE1C1C">
        <w:t xml:space="preserve"> </w:t>
      </w:r>
      <w:r w:rsidRPr="00EE1C1C">
        <w:rPr>
          <w:i/>
          <w:iCs w:val="0"/>
        </w:rPr>
        <w:t>(d) Có thể lãnh đạo hoặc đổi mới</w:t>
      </w:r>
      <w:r w:rsidRPr="00EE1C1C">
        <w:t xml:space="preserve">. </w:t>
      </w:r>
    </w:p>
    <w:p w14:paraId="7953BE73" w14:textId="1BCA78DB" w:rsidR="00C7511B" w:rsidRPr="00EE1C1C" w:rsidRDefault="00C7511B" w:rsidP="000033CD">
      <w:pPr>
        <w:pStyle w:val="ListParagraph"/>
        <w:numPr>
          <w:ilvl w:val="0"/>
          <w:numId w:val="28"/>
        </w:numPr>
      </w:pPr>
      <w:r w:rsidRPr="00EE1C1C">
        <w:t xml:space="preserve">Mức chênh lệch về năng lực hiện đạt được và cần đạt được của các CĐR trong nhóm này không có sự chênh lệch lớn, trong đó CĐR </w:t>
      </w:r>
      <w:r w:rsidR="00164A75" w:rsidRPr="00EE1C1C">
        <w:rPr>
          <w:b/>
          <w:bCs/>
        </w:rPr>
        <w:t>4.6.2</w:t>
      </w:r>
      <w:r w:rsidRPr="00EE1C1C">
        <w:t xml:space="preserve"> có mức chênh lệch đáng kể nhất- </w:t>
      </w:r>
      <w:r w:rsidRPr="00EE1C1C">
        <w:rPr>
          <w:b/>
          <w:bCs/>
        </w:rPr>
        <w:t>2.9</w:t>
      </w:r>
      <w:r w:rsidR="00164A75" w:rsidRPr="00EE1C1C">
        <w:rPr>
          <w:b/>
          <w:bCs/>
        </w:rPr>
        <w:t>1</w:t>
      </w:r>
      <w:r w:rsidRPr="00EE1C1C">
        <w:t xml:space="preserve"> và</w:t>
      </w:r>
      <w:r w:rsidRPr="00EE1C1C">
        <w:rPr>
          <w:b/>
          <w:bCs/>
        </w:rPr>
        <w:t xml:space="preserve"> 3.4</w:t>
      </w:r>
      <w:r w:rsidR="00164A75" w:rsidRPr="00EE1C1C">
        <w:rPr>
          <w:b/>
          <w:bCs/>
        </w:rPr>
        <w:t>7</w:t>
      </w:r>
      <w:r w:rsidRPr="00EE1C1C">
        <w:t xml:space="preserve"> </w:t>
      </w:r>
      <w:r w:rsidRPr="00EE1C1C">
        <w:rPr>
          <w:i/>
          <w:iCs w:val="0"/>
        </w:rPr>
        <w:t xml:space="preserve">(Hình </w:t>
      </w:r>
      <w:r w:rsidR="00164A75" w:rsidRPr="00EE1C1C">
        <w:rPr>
          <w:i/>
          <w:iCs w:val="0"/>
        </w:rPr>
        <w:t>10</w:t>
      </w:r>
      <w:r w:rsidRPr="00EE1C1C">
        <w:rPr>
          <w:i/>
          <w:iCs w:val="0"/>
        </w:rPr>
        <w:t>)</w:t>
      </w:r>
      <w:r w:rsidRPr="00EE1C1C">
        <w:t xml:space="preserve">. </w:t>
      </w:r>
    </w:p>
    <w:p w14:paraId="49A64005" w14:textId="6FE2B8E2" w:rsidR="000C20D5" w:rsidRPr="00EE1C1C" w:rsidRDefault="00301DBD" w:rsidP="000033CD">
      <w:pPr>
        <w:pStyle w:val="Heading3"/>
        <w:numPr>
          <w:ilvl w:val="0"/>
          <w:numId w:val="0"/>
        </w:numPr>
      </w:pPr>
      <w:bookmarkStart w:id="116" w:name="_Toc74421184"/>
      <w:bookmarkEnd w:id="81"/>
      <w:bookmarkEnd w:id="82"/>
      <w:r w:rsidRPr="00EE1C1C">
        <w:lastRenderedPageBreak/>
        <w:t>2.2.6. Hình thức tổ chức, phương pháp dạy học nhằm đạt được C</w:t>
      </w:r>
      <w:r w:rsidR="00AE7DE9" w:rsidRPr="00EE1C1C">
        <w:t>Đ</w:t>
      </w:r>
      <w:r w:rsidRPr="00EE1C1C">
        <w:t xml:space="preserve">R CTĐT ngành </w:t>
      </w:r>
      <w:bookmarkEnd w:id="116"/>
      <w:r w:rsidR="0001794B" w:rsidRPr="00EE1C1C">
        <w:t>GDT</w:t>
      </w:r>
      <w:r w:rsidR="00C148A0" w:rsidRPr="00EE1C1C">
        <w:t>H</w:t>
      </w:r>
    </w:p>
    <w:p w14:paraId="42ECDD0C" w14:textId="1C5EBCEB" w:rsidR="001E27D0" w:rsidRPr="00EE1C1C" w:rsidRDefault="006A18E5" w:rsidP="000033CD">
      <w:pPr>
        <w:pStyle w:val="Heading4"/>
      </w:pPr>
      <w:r w:rsidRPr="00EE1C1C">
        <w:t xml:space="preserve">2.2.6.1. </w:t>
      </w:r>
      <w:r w:rsidR="001E27D0" w:rsidRPr="00EE1C1C">
        <w:t xml:space="preserve">Đề xuất các hình thức, PPDH cần áp dụng để đạt được </w:t>
      </w:r>
      <w:r w:rsidR="008156B0" w:rsidRPr="00EE1C1C">
        <w:t xml:space="preserve">mục tiêu và </w:t>
      </w:r>
      <w:r w:rsidR="001E27D0" w:rsidRPr="00EE1C1C">
        <w:t xml:space="preserve">CĐR </w:t>
      </w:r>
    </w:p>
    <w:p w14:paraId="04AEE897" w14:textId="3D54CDF2" w:rsidR="00F31202" w:rsidRPr="00EE1C1C" w:rsidRDefault="00F31202" w:rsidP="000033CD">
      <w:pPr>
        <w:spacing w:after="0" w:line="312" w:lineRule="auto"/>
        <w:ind w:firstLine="426"/>
        <w:rPr>
          <w:iCs/>
          <w:sz w:val="26"/>
          <w:szCs w:val="26"/>
        </w:rPr>
      </w:pPr>
      <w:r w:rsidRPr="00EE1C1C">
        <w:rPr>
          <w:iCs/>
          <w:sz w:val="26"/>
          <w:szCs w:val="26"/>
        </w:rPr>
        <w:t xml:space="preserve">Nội dung đề xuất các hình thức, phương pháp dạy học cần áp dụng </w:t>
      </w:r>
      <w:r w:rsidR="00C02D67" w:rsidRPr="00EE1C1C">
        <w:rPr>
          <w:iCs/>
          <w:sz w:val="26"/>
          <w:szCs w:val="26"/>
        </w:rPr>
        <w:t>để đạt được mục tiêu và chuẩn đầu ra được khảo sát trên đối tượng là Giảng viên, nhà khoa học, chuyên gia và Cựu sinh viên. Tổng số câu trả lời được ghi nhận là 33, số liệu thống kê các nội dung trả lời được thể hiện ở bảng dưới đây:</w:t>
      </w:r>
    </w:p>
    <w:p w14:paraId="7977FFE6" w14:textId="09BE73D7" w:rsidR="00BE2595" w:rsidRPr="00EE1C1C" w:rsidRDefault="00BE2595" w:rsidP="000033CD">
      <w:pPr>
        <w:pStyle w:val="Caption"/>
      </w:pPr>
      <w:bookmarkStart w:id="117" w:name="_Toc74434165"/>
      <w:r w:rsidRPr="00EE1C1C">
        <w:t xml:space="preserve">Bảng </w:t>
      </w:r>
      <w:fldSimple w:instr=" SEQ Bảng \* ARABIC ">
        <w:r w:rsidR="00FF2A32">
          <w:rPr>
            <w:noProof/>
          </w:rPr>
          <w:t>22</w:t>
        </w:r>
      </w:fldSimple>
      <w:r w:rsidR="00DB6BAA" w:rsidRPr="00EE1C1C">
        <w:t xml:space="preserve">. </w:t>
      </w:r>
      <w:r w:rsidR="00B14935" w:rsidRPr="00EE1C1C">
        <w:t>Các hình thức, PPDH được đề xuất tổng hợp từ kết quả trả lời</w:t>
      </w:r>
      <w:r w:rsidR="00C82694" w:rsidRPr="00EE1C1C">
        <w:t xml:space="preserve"> khảo sát</w:t>
      </w:r>
      <w:bookmarkEnd w:id="117"/>
    </w:p>
    <w:tbl>
      <w:tblPr>
        <w:tblStyle w:val="TableGrid"/>
        <w:tblW w:w="0" w:type="auto"/>
        <w:tblLook w:val="04A0" w:firstRow="1" w:lastRow="0" w:firstColumn="1" w:lastColumn="0" w:noHBand="0" w:noVBand="1"/>
      </w:tblPr>
      <w:tblGrid>
        <w:gridCol w:w="957"/>
        <w:gridCol w:w="4387"/>
        <w:gridCol w:w="1855"/>
        <w:gridCol w:w="1856"/>
      </w:tblGrid>
      <w:tr w:rsidR="00BE2595" w:rsidRPr="00EE1C1C" w14:paraId="46476442" w14:textId="77777777" w:rsidTr="0046788F">
        <w:trPr>
          <w:trHeight w:val="567"/>
        </w:trPr>
        <w:tc>
          <w:tcPr>
            <w:tcW w:w="988" w:type="dxa"/>
            <w:shd w:val="clear" w:color="auto" w:fill="FBE4D5" w:themeFill="accent2" w:themeFillTint="33"/>
            <w:vAlign w:val="center"/>
          </w:tcPr>
          <w:p w14:paraId="5AAD82B3" w14:textId="56577129" w:rsidR="00BE2595" w:rsidRPr="00EE1C1C" w:rsidRDefault="00BE2595" w:rsidP="000033CD">
            <w:pPr>
              <w:spacing w:after="0" w:line="312" w:lineRule="auto"/>
              <w:jc w:val="center"/>
              <w:rPr>
                <w:b/>
                <w:bCs/>
                <w:sz w:val="26"/>
                <w:szCs w:val="26"/>
              </w:rPr>
            </w:pPr>
            <w:r w:rsidRPr="00EE1C1C">
              <w:rPr>
                <w:b/>
                <w:bCs/>
                <w:sz w:val="26"/>
                <w:szCs w:val="26"/>
              </w:rPr>
              <w:t>STT</w:t>
            </w:r>
          </w:p>
        </w:tc>
        <w:tc>
          <w:tcPr>
            <w:tcW w:w="4819" w:type="dxa"/>
            <w:shd w:val="clear" w:color="auto" w:fill="FBE4D5" w:themeFill="accent2" w:themeFillTint="33"/>
            <w:vAlign w:val="center"/>
          </w:tcPr>
          <w:p w14:paraId="4D7BF507" w14:textId="204B1E7C" w:rsidR="00BE2595" w:rsidRPr="00EE1C1C" w:rsidRDefault="00BE2595" w:rsidP="000033CD">
            <w:pPr>
              <w:spacing w:after="0" w:line="312" w:lineRule="auto"/>
              <w:jc w:val="center"/>
              <w:rPr>
                <w:b/>
                <w:bCs/>
                <w:sz w:val="26"/>
                <w:szCs w:val="26"/>
              </w:rPr>
            </w:pPr>
            <w:r w:rsidRPr="00EE1C1C">
              <w:rPr>
                <w:b/>
                <w:bCs/>
                <w:sz w:val="26"/>
                <w:szCs w:val="26"/>
              </w:rPr>
              <w:t>Hình thức, PPDH được đề xuất</w:t>
            </w:r>
          </w:p>
        </w:tc>
        <w:tc>
          <w:tcPr>
            <w:tcW w:w="1985" w:type="dxa"/>
            <w:shd w:val="clear" w:color="auto" w:fill="FBE4D5" w:themeFill="accent2" w:themeFillTint="33"/>
            <w:vAlign w:val="center"/>
          </w:tcPr>
          <w:p w14:paraId="2773EBE1" w14:textId="4138520E" w:rsidR="00BE2595" w:rsidRPr="00EE1C1C" w:rsidRDefault="00BE2595" w:rsidP="000033CD">
            <w:pPr>
              <w:spacing w:after="0" w:line="312" w:lineRule="auto"/>
              <w:jc w:val="center"/>
              <w:rPr>
                <w:b/>
                <w:bCs/>
                <w:sz w:val="26"/>
                <w:szCs w:val="26"/>
              </w:rPr>
            </w:pPr>
            <w:r w:rsidRPr="00EE1C1C">
              <w:rPr>
                <w:b/>
                <w:bCs/>
                <w:sz w:val="26"/>
                <w:szCs w:val="26"/>
              </w:rPr>
              <w:t>Số lượng</w:t>
            </w:r>
          </w:p>
        </w:tc>
        <w:tc>
          <w:tcPr>
            <w:tcW w:w="1966" w:type="dxa"/>
            <w:shd w:val="clear" w:color="auto" w:fill="FBE4D5" w:themeFill="accent2" w:themeFillTint="33"/>
            <w:vAlign w:val="center"/>
          </w:tcPr>
          <w:p w14:paraId="252CE484" w14:textId="5A374D0A" w:rsidR="00BE2595" w:rsidRPr="00EE1C1C" w:rsidRDefault="00BE2595" w:rsidP="000033CD">
            <w:pPr>
              <w:spacing w:after="0" w:line="312" w:lineRule="auto"/>
              <w:jc w:val="center"/>
              <w:rPr>
                <w:b/>
                <w:bCs/>
                <w:sz w:val="26"/>
                <w:szCs w:val="26"/>
              </w:rPr>
            </w:pPr>
            <w:r w:rsidRPr="00EE1C1C">
              <w:rPr>
                <w:b/>
                <w:bCs/>
                <w:sz w:val="26"/>
                <w:szCs w:val="26"/>
              </w:rPr>
              <w:t>Tỷ lệ</w:t>
            </w:r>
          </w:p>
        </w:tc>
      </w:tr>
      <w:tr w:rsidR="00C02D67" w:rsidRPr="00EE1C1C" w14:paraId="5585EDD5" w14:textId="77777777" w:rsidTr="00F31202">
        <w:trPr>
          <w:trHeight w:val="567"/>
        </w:trPr>
        <w:tc>
          <w:tcPr>
            <w:tcW w:w="988" w:type="dxa"/>
            <w:vAlign w:val="center"/>
          </w:tcPr>
          <w:p w14:paraId="3BDE1CAE" w14:textId="3248F496" w:rsidR="00C02D67" w:rsidRPr="00EE1C1C" w:rsidRDefault="00C02D67" w:rsidP="000033CD">
            <w:pPr>
              <w:spacing w:after="0" w:line="312" w:lineRule="auto"/>
              <w:jc w:val="center"/>
              <w:rPr>
                <w:sz w:val="26"/>
                <w:szCs w:val="26"/>
              </w:rPr>
            </w:pPr>
            <w:r w:rsidRPr="00EE1C1C">
              <w:rPr>
                <w:sz w:val="26"/>
                <w:szCs w:val="26"/>
              </w:rPr>
              <w:t>1</w:t>
            </w:r>
          </w:p>
        </w:tc>
        <w:tc>
          <w:tcPr>
            <w:tcW w:w="4819" w:type="dxa"/>
            <w:vAlign w:val="center"/>
          </w:tcPr>
          <w:p w14:paraId="52FF1DD8" w14:textId="33DBE813" w:rsidR="00C02D67" w:rsidRPr="00EE1C1C" w:rsidRDefault="00C02D67" w:rsidP="000033CD">
            <w:pPr>
              <w:spacing w:after="0" w:line="312" w:lineRule="auto"/>
              <w:rPr>
                <w:sz w:val="26"/>
                <w:szCs w:val="26"/>
              </w:rPr>
            </w:pPr>
            <w:r w:rsidRPr="00EE1C1C">
              <w:rPr>
                <w:sz w:val="26"/>
                <w:szCs w:val="26"/>
              </w:rPr>
              <w:t>Đẩy mạnh hình thức làm việc theo nhóm</w:t>
            </w:r>
          </w:p>
        </w:tc>
        <w:tc>
          <w:tcPr>
            <w:tcW w:w="1985" w:type="dxa"/>
            <w:vAlign w:val="center"/>
          </w:tcPr>
          <w:p w14:paraId="2028D11F" w14:textId="455D2C99" w:rsidR="00C02D67" w:rsidRPr="00EE1C1C" w:rsidRDefault="00C02D67" w:rsidP="000033CD">
            <w:pPr>
              <w:spacing w:after="0" w:line="312" w:lineRule="auto"/>
              <w:jc w:val="center"/>
              <w:rPr>
                <w:sz w:val="26"/>
                <w:szCs w:val="26"/>
              </w:rPr>
            </w:pPr>
            <w:r w:rsidRPr="00EE1C1C">
              <w:rPr>
                <w:sz w:val="26"/>
                <w:szCs w:val="26"/>
              </w:rPr>
              <w:t>27</w:t>
            </w:r>
          </w:p>
        </w:tc>
        <w:tc>
          <w:tcPr>
            <w:tcW w:w="1966" w:type="dxa"/>
            <w:vAlign w:val="center"/>
          </w:tcPr>
          <w:p w14:paraId="58EB4A15" w14:textId="59BA1E5F" w:rsidR="00C02D67" w:rsidRPr="00EE1C1C" w:rsidRDefault="00C02D67" w:rsidP="000033CD">
            <w:pPr>
              <w:spacing w:after="0" w:line="312" w:lineRule="auto"/>
              <w:jc w:val="center"/>
              <w:rPr>
                <w:sz w:val="26"/>
                <w:szCs w:val="26"/>
              </w:rPr>
            </w:pPr>
            <w:r w:rsidRPr="00EE1C1C">
              <w:rPr>
                <w:sz w:val="26"/>
                <w:szCs w:val="26"/>
              </w:rPr>
              <w:t>81.82%</w:t>
            </w:r>
          </w:p>
        </w:tc>
      </w:tr>
      <w:tr w:rsidR="00C02D67" w:rsidRPr="00EE1C1C" w14:paraId="3D5DD088" w14:textId="77777777" w:rsidTr="00F31202">
        <w:trPr>
          <w:trHeight w:val="567"/>
        </w:trPr>
        <w:tc>
          <w:tcPr>
            <w:tcW w:w="988" w:type="dxa"/>
            <w:vAlign w:val="center"/>
          </w:tcPr>
          <w:p w14:paraId="0E01D4EE" w14:textId="11DA8143" w:rsidR="00C02D67" w:rsidRPr="00EE1C1C" w:rsidRDefault="00C02D67" w:rsidP="000033CD">
            <w:pPr>
              <w:spacing w:after="0" w:line="312" w:lineRule="auto"/>
              <w:jc w:val="center"/>
              <w:rPr>
                <w:sz w:val="26"/>
                <w:szCs w:val="26"/>
              </w:rPr>
            </w:pPr>
            <w:r w:rsidRPr="00EE1C1C">
              <w:rPr>
                <w:sz w:val="26"/>
                <w:szCs w:val="26"/>
              </w:rPr>
              <w:t>2</w:t>
            </w:r>
          </w:p>
        </w:tc>
        <w:tc>
          <w:tcPr>
            <w:tcW w:w="4819" w:type="dxa"/>
            <w:vAlign w:val="center"/>
          </w:tcPr>
          <w:p w14:paraId="77526C0D" w14:textId="069DB006" w:rsidR="00C02D67" w:rsidRPr="00EE1C1C" w:rsidRDefault="00C02D67" w:rsidP="000033CD">
            <w:pPr>
              <w:spacing w:after="0" w:line="312" w:lineRule="auto"/>
              <w:rPr>
                <w:sz w:val="26"/>
                <w:szCs w:val="26"/>
              </w:rPr>
            </w:pPr>
            <w:r w:rsidRPr="00EE1C1C">
              <w:rPr>
                <w:sz w:val="26"/>
                <w:szCs w:val="26"/>
              </w:rPr>
              <w:t>Dạy học theo dự án</w:t>
            </w:r>
          </w:p>
        </w:tc>
        <w:tc>
          <w:tcPr>
            <w:tcW w:w="1985" w:type="dxa"/>
            <w:vAlign w:val="center"/>
          </w:tcPr>
          <w:p w14:paraId="30081467" w14:textId="388DC292" w:rsidR="00C02D67" w:rsidRPr="00EE1C1C" w:rsidRDefault="00C02D67" w:rsidP="000033CD">
            <w:pPr>
              <w:spacing w:after="0" w:line="312" w:lineRule="auto"/>
              <w:jc w:val="center"/>
              <w:rPr>
                <w:sz w:val="26"/>
                <w:szCs w:val="26"/>
              </w:rPr>
            </w:pPr>
            <w:r w:rsidRPr="00EE1C1C">
              <w:rPr>
                <w:sz w:val="26"/>
                <w:szCs w:val="26"/>
              </w:rPr>
              <w:t>24</w:t>
            </w:r>
          </w:p>
        </w:tc>
        <w:tc>
          <w:tcPr>
            <w:tcW w:w="1966" w:type="dxa"/>
            <w:vAlign w:val="center"/>
          </w:tcPr>
          <w:p w14:paraId="410379A0" w14:textId="6D371EAA" w:rsidR="00C02D67" w:rsidRPr="00EE1C1C" w:rsidRDefault="00C02D67" w:rsidP="000033CD">
            <w:pPr>
              <w:spacing w:after="0" w:line="312" w:lineRule="auto"/>
              <w:jc w:val="center"/>
              <w:rPr>
                <w:sz w:val="26"/>
                <w:szCs w:val="26"/>
              </w:rPr>
            </w:pPr>
            <w:r w:rsidRPr="00EE1C1C">
              <w:rPr>
                <w:sz w:val="26"/>
                <w:szCs w:val="26"/>
              </w:rPr>
              <w:t>72.73%</w:t>
            </w:r>
          </w:p>
        </w:tc>
      </w:tr>
      <w:tr w:rsidR="00C02D67" w:rsidRPr="00EE1C1C" w14:paraId="6BFECB39" w14:textId="77777777" w:rsidTr="00F31202">
        <w:trPr>
          <w:trHeight w:val="567"/>
        </w:trPr>
        <w:tc>
          <w:tcPr>
            <w:tcW w:w="988" w:type="dxa"/>
            <w:vAlign w:val="center"/>
          </w:tcPr>
          <w:p w14:paraId="5315D057" w14:textId="23D43311" w:rsidR="00C02D67" w:rsidRPr="00EE1C1C" w:rsidRDefault="00C02D67" w:rsidP="000033CD">
            <w:pPr>
              <w:spacing w:after="0" w:line="312" w:lineRule="auto"/>
              <w:jc w:val="center"/>
              <w:rPr>
                <w:sz w:val="26"/>
                <w:szCs w:val="26"/>
              </w:rPr>
            </w:pPr>
            <w:r w:rsidRPr="00EE1C1C">
              <w:rPr>
                <w:sz w:val="26"/>
                <w:szCs w:val="26"/>
              </w:rPr>
              <w:t>3</w:t>
            </w:r>
          </w:p>
        </w:tc>
        <w:tc>
          <w:tcPr>
            <w:tcW w:w="4819" w:type="dxa"/>
            <w:vAlign w:val="center"/>
          </w:tcPr>
          <w:p w14:paraId="06E678C5" w14:textId="1EB7DFC1" w:rsidR="00C02D67" w:rsidRPr="00EE1C1C" w:rsidRDefault="00C02D67" w:rsidP="000033CD">
            <w:pPr>
              <w:spacing w:after="0" w:line="312" w:lineRule="auto"/>
              <w:rPr>
                <w:sz w:val="26"/>
                <w:szCs w:val="26"/>
              </w:rPr>
            </w:pPr>
            <w:r w:rsidRPr="00EE1C1C">
              <w:rPr>
                <w:sz w:val="26"/>
                <w:szCs w:val="26"/>
              </w:rPr>
              <w:t>Dạy học giải quyết vấn đề</w:t>
            </w:r>
          </w:p>
        </w:tc>
        <w:tc>
          <w:tcPr>
            <w:tcW w:w="1985" w:type="dxa"/>
            <w:vAlign w:val="center"/>
          </w:tcPr>
          <w:p w14:paraId="52B3C4E7" w14:textId="0012C330" w:rsidR="00C02D67" w:rsidRPr="00EE1C1C" w:rsidRDefault="00C02D67" w:rsidP="000033CD">
            <w:pPr>
              <w:spacing w:after="0" w:line="312" w:lineRule="auto"/>
              <w:jc w:val="center"/>
              <w:rPr>
                <w:sz w:val="26"/>
                <w:szCs w:val="26"/>
              </w:rPr>
            </w:pPr>
            <w:r w:rsidRPr="00EE1C1C">
              <w:rPr>
                <w:sz w:val="26"/>
                <w:szCs w:val="26"/>
              </w:rPr>
              <w:t>19</w:t>
            </w:r>
          </w:p>
        </w:tc>
        <w:tc>
          <w:tcPr>
            <w:tcW w:w="1966" w:type="dxa"/>
            <w:vAlign w:val="center"/>
          </w:tcPr>
          <w:p w14:paraId="5595B99E" w14:textId="4CF93A67" w:rsidR="00C02D67" w:rsidRPr="00EE1C1C" w:rsidRDefault="00C02D67" w:rsidP="000033CD">
            <w:pPr>
              <w:spacing w:after="0" w:line="312" w:lineRule="auto"/>
              <w:jc w:val="center"/>
              <w:rPr>
                <w:sz w:val="26"/>
                <w:szCs w:val="26"/>
              </w:rPr>
            </w:pPr>
            <w:r w:rsidRPr="00EE1C1C">
              <w:rPr>
                <w:sz w:val="26"/>
                <w:szCs w:val="26"/>
              </w:rPr>
              <w:t>57.58%</w:t>
            </w:r>
          </w:p>
        </w:tc>
      </w:tr>
      <w:tr w:rsidR="00C02D67" w:rsidRPr="00EE1C1C" w14:paraId="6F65AAE9" w14:textId="77777777" w:rsidTr="00F31202">
        <w:trPr>
          <w:trHeight w:val="567"/>
        </w:trPr>
        <w:tc>
          <w:tcPr>
            <w:tcW w:w="988" w:type="dxa"/>
            <w:vAlign w:val="center"/>
          </w:tcPr>
          <w:p w14:paraId="28C727F8" w14:textId="637888C9" w:rsidR="00C02D67" w:rsidRPr="00EE1C1C" w:rsidRDefault="00C02D67" w:rsidP="000033CD">
            <w:pPr>
              <w:spacing w:after="0" w:line="312" w:lineRule="auto"/>
              <w:jc w:val="center"/>
              <w:rPr>
                <w:sz w:val="26"/>
                <w:szCs w:val="26"/>
              </w:rPr>
            </w:pPr>
            <w:r w:rsidRPr="00EE1C1C">
              <w:rPr>
                <w:sz w:val="26"/>
                <w:szCs w:val="26"/>
              </w:rPr>
              <w:t>4</w:t>
            </w:r>
          </w:p>
        </w:tc>
        <w:tc>
          <w:tcPr>
            <w:tcW w:w="4819" w:type="dxa"/>
            <w:vAlign w:val="center"/>
          </w:tcPr>
          <w:p w14:paraId="7B551C0C" w14:textId="222482A7" w:rsidR="00C02D67" w:rsidRPr="00EE1C1C" w:rsidRDefault="00C02D67" w:rsidP="000033CD">
            <w:pPr>
              <w:spacing w:after="0" w:line="312" w:lineRule="auto"/>
              <w:rPr>
                <w:sz w:val="26"/>
                <w:szCs w:val="26"/>
              </w:rPr>
            </w:pPr>
            <w:r w:rsidRPr="00EE1C1C">
              <w:rPr>
                <w:sz w:val="26"/>
                <w:szCs w:val="26"/>
              </w:rPr>
              <w:t>Dạy học trải nghiệm</w:t>
            </w:r>
          </w:p>
        </w:tc>
        <w:tc>
          <w:tcPr>
            <w:tcW w:w="1985" w:type="dxa"/>
            <w:vAlign w:val="center"/>
          </w:tcPr>
          <w:p w14:paraId="0B21F917" w14:textId="5CC503DF" w:rsidR="00C02D67" w:rsidRPr="00EE1C1C" w:rsidRDefault="00C02D67" w:rsidP="000033CD">
            <w:pPr>
              <w:spacing w:after="0" w:line="312" w:lineRule="auto"/>
              <w:jc w:val="center"/>
              <w:rPr>
                <w:sz w:val="26"/>
                <w:szCs w:val="26"/>
              </w:rPr>
            </w:pPr>
            <w:r w:rsidRPr="00EE1C1C">
              <w:rPr>
                <w:sz w:val="26"/>
                <w:szCs w:val="26"/>
              </w:rPr>
              <w:t>15</w:t>
            </w:r>
          </w:p>
        </w:tc>
        <w:tc>
          <w:tcPr>
            <w:tcW w:w="1966" w:type="dxa"/>
            <w:vAlign w:val="center"/>
          </w:tcPr>
          <w:p w14:paraId="315D9D3B" w14:textId="61F4751B" w:rsidR="00C02D67" w:rsidRPr="00EE1C1C" w:rsidRDefault="00C02D67" w:rsidP="000033CD">
            <w:pPr>
              <w:spacing w:after="0" w:line="312" w:lineRule="auto"/>
              <w:jc w:val="center"/>
              <w:rPr>
                <w:sz w:val="26"/>
                <w:szCs w:val="26"/>
              </w:rPr>
            </w:pPr>
            <w:r w:rsidRPr="00EE1C1C">
              <w:rPr>
                <w:sz w:val="26"/>
                <w:szCs w:val="26"/>
              </w:rPr>
              <w:t>45.45%</w:t>
            </w:r>
          </w:p>
        </w:tc>
      </w:tr>
      <w:tr w:rsidR="00C02D67" w:rsidRPr="00EE1C1C" w14:paraId="1E518C32" w14:textId="77777777" w:rsidTr="00F31202">
        <w:trPr>
          <w:trHeight w:val="567"/>
        </w:trPr>
        <w:tc>
          <w:tcPr>
            <w:tcW w:w="988" w:type="dxa"/>
            <w:vAlign w:val="center"/>
          </w:tcPr>
          <w:p w14:paraId="2A5A9B9D" w14:textId="61544B58" w:rsidR="00C02D67" w:rsidRPr="00EE1C1C" w:rsidRDefault="00C02D67" w:rsidP="000033CD">
            <w:pPr>
              <w:spacing w:after="0" w:line="312" w:lineRule="auto"/>
              <w:jc w:val="center"/>
              <w:rPr>
                <w:sz w:val="26"/>
                <w:szCs w:val="26"/>
              </w:rPr>
            </w:pPr>
            <w:r w:rsidRPr="00EE1C1C">
              <w:rPr>
                <w:sz w:val="26"/>
                <w:szCs w:val="26"/>
              </w:rPr>
              <w:t>5</w:t>
            </w:r>
          </w:p>
        </w:tc>
        <w:tc>
          <w:tcPr>
            <w:tcW w:w="4819" w:type="dxa"/>
            <w:vAlign w:val="center"/>
          </w:tcPr>
          <w:p w14:paraId="7110B052" w14:textId="79DB51B9" w:rsidR="00C02D67" w:rsidRPr="00EE1C1C" w:rsidRDefault="00C02D67" w:rsidP="000033CD">
            <w:pPr>
              <w:spacing w:after="0" w:line="312" w:lineRule="auto"/>
              <w:rPr>
                <w:sz w:val="26"/>
                <w:szCs w:val="26"/>
              </w:rPr>
            </w:pPr>
            <w:r w:rsidRPr="00EE1C1C">
              <w:rPr>
                <w:sz w:val="26"/>
                <w:szCs w:val="26"/>
              </w:rPr>
              <w:t>Seminar theo các chủ đề</w:t>
            </w:r>
          </w:p>
        </w:tc>
        <w:tc>
          <w:tcPr>
            <w:tcW w:w="1985" w:type="dxa"/>
            <w:vAlign w:val="center"/>
          </w:tcPr>
          <w:p w14:paraId="28493546" w14:textId="21107A8C" w:rsidR="00C02D67" w:rsidRPr="00EE1C1C" w:rsidRDefault="00C02D67" w:rsidP="000033CD">
            <w:pPr>
              <w:spacing w:after="0" w:line="312" w:lineRule="auto"/>
              <w:jc w:val="center"/>
              <w:rPr>
                <w:sz w:val="26"/>
                <w:szCs w:val="26"/>
              </w:rPr>
            </w:pPr>
            <w:r w:rsidRPr="00EE1C1C">
              <w:rPr>
                <w:sz w:val="26"/>
                <w:szCs w:val="26"/>
              </w:rPr>
              <w:t>11</w:t>
            </w:r>
          </w:p>
        </w:tc>
        <w:tc>
          <w:tcPr>
            <w:tcW w:w="1966" w:type="dxa"/>
            <w:vAlign w:val="center"/>
          </w:tcPr>
          <w:p w14:paraId="1B8D7F18" w14:textId="1EE9155C" w:rsidR="00C02D67" w:rsidRPr="00EE1C1C" w:rsidRDefault="00C02D67" w:rsidP="000033CD">
            <w:pPr>
              <w:spacing w:after="0" w:line="312" w:lineRule="auto"/>
              <w:jc w:val="center"/>
              <w:rPr>
                <w:sz w:val="26"/>
                <w:szCs w:val="26"/>
              </w:rPr>
            </w:pPr>
            <w:r w:rsidRPr="00EE1C1C">
              <w:rPr>
                <w:sz w:val="26"/>
                <w:szCs w:val="26"/>
              </w:rPr>
              <w:t>33.33%</w:t>
            </w:r>
          </w:p>
        </w:tc>
      </w:tr>
      <w:tr w:rsidR="00C02D67" w:rsidRPr="00EE1C1C" w14:paraId="74FBC315" w14:textId="77777777" w:rsidTr="00F31202">
        <w:trPr>
          <w:trHeight w:val="567"/>
        </w:trPr>
        <w:tc>
          <w:tcPr>
            <w:tcW w:w="988" w:type="dxa"/>
            <w:vAlign w:val="center"/>
          </w:tcPr>
          <w:p w14:paraId="397C10CA" w14:textId="477087B8" w:rsidR="00C02D67" w:rsidRPr="00EE1C1C" w:rsidRDefault="00C02D67" w:rsidP="000033CD">
            <w:pPr>
              <w:spacing w:after="0" w:line="312" w:lineRule="auto"/>
              <w:jc w:val="center"/>
              <w:rPr>
                <w:sz w:val="26"/>
                <w:szCs w:val="26"/>
              </w:rPr>
            </w:pPr>
            <w:r w:rsidRPr="00EE1C1C">
              <w:rPr>
                <w:sz w:val="26"/>
                <w:szCs w:val="26"/>
              </w:rPr>
              <w:t>6</w:t>
            </w:r>
          </w:p>
        </w:tc>
        <w:tc>
          <w:tcPr>
            <w:tcW w:w="4819" w:type="dxa"/>
            <w:vAlign w:val="center"/>
          </w:tcPr>
          <w:p w14:paraId="679CD8D1" w14:textId="43136F5E" w:rsidR="00C02D67" w:rsidRPr="00EE1C1C" w:rsidRDefault="00C02D67" w:rsidP="000033CD">
            <w:pPr>
              <w:spacing w:after="0" w:line="312" w:lineRule="auto"/>
              <w:rPr>
                <w:sz w:val="26"/>
                <w:szCs w:val="26"/>
              </w:rPr>
            </w:pPr>
            <w:r w:rsidRPr="00EE1C1C">
              <w:rPr>
                <w:sz w:val="26"/>
                <w:szCs w:val="26"/>
              </w:rPr>
              <w:t>Dạy học tình huống</w:t>
            </w:r>
          </w:p>
        </w:tc>
        <w:tc>
          <w:tcPr>
            <w:tcW w:w="1985" w:type="dxa"/>
            <w:vAlign w:val="center"/>
          </w:tcPr>
          <w:p w14:paraId="0736B60D" w14:textId="6B30DEC1" w:rsidR="00C02D67" w:rsidRPr="00EE1C1C" w:rsidRDefault="00C02D67" w:rsidP="000033CD">
            <w:pPr>
              <w:spacing w:after="0" w:line="312" w:lineRule="auto"/>
              <w:jc w:val="center"/>
              <w:rPr>
                <w:sz w:val="26"/>
                <w:szCs w:val="26"/>
              </w:rPr>
            </w:pPr>
            <w:r w:rsidRPr="00EE1C1C">
              <w:rPr>
                <w:sz w:val="26"/>
                <w:szCs w:val="26"/>
              </w:rPr>
              <w:t>4</w:t>
            </w:r>
          </w:p>
        </w:tc>
        <w:tc>
          <w:tcPr>
            <w:tcW w:w="1966" w:type="dxa"/>
            <w:vAlign w:val="center"/>
          </w:tcPr>
          <w:p w14:paraId="58F2C851" w14:textId="0D3931DF" w:rsidR="00C02D67" w:rsidRPr="00EE1C1C" w:rsidRDefault="00C02D67" w:rsidP="000033CD">
            <w:pPr>
              <w:spacing w:after="0" w:line="312" w:lineRule="auto"/>
              <w:jc w:val="center"/>
              <w:rPr>
                <w:sz w:val="26"/>
                <w:szCs w:val="26"/>
              </w:rPr>
            </w:pPr>
            <w:r w:rsidRPr="00EE1C1C">
              <w:rPr>
                <w:sz w:val="26"/>
                <w:szCs w:val="26"/>
              </w:rPr>
              <w:t>12.12%</w:t>
            </w:r>
          </w:p>
        </w:tc>
      </w:tr>
    </w:tbl>
    <w:p w14:paraId="1DDABFF5" w14:textId="33D24DDF" w:rsidR="00301DBD" w:rsidRPr="00EE1C1C" w:rsidRDefault="00301DBD" w:rsidP="000033CD">
      <w:pPr>
        <w:spacing w:after="0" w:line="312" w:lineRule="auto"/>
        <w:rPr>
          <w:sz w:val="26"/>
          <w:szCs w:val="26"/>
        </w:rPr>
      </w:pPr>
    </w:p>
    <w:p w14:paraId="735AD110" w14:textId="7FAC7CB7" w:rsidR="008156B0" w:rsidRPr="00EE1C1C" w:rsidRDefault="006A18E5" w:rsidP="000033CD">
      <w:pPr>
        <w:pStyle w:val="Heading4"/>
      </w:pPr>
      <w:r w:rsidRPr="00EE1C1C">
        <w:t xml:space="preserve">2.2.6.2. </w:t>
      </w:r>
      <w:bookmarkStart w:id="118" w:name="_Hlk74433859"/>
      <w:r w:rsidR="008156B0" w:rsidRPr="00EE1C1C">
        <w:t xml:space="preserve">Đề xuất điều chỉnh các nội dung trong PPDH </w:t>
      </w:r>
      <w:bookmarkEnd w:id="118"/>
      <w:r w:rsidR="008156B0" w:rsidRPr="00EE1C1C">
        <w:t xml:space="preserve">để đạt được mục tiêu và CĐR </w:t>
      </w:r>
    </w:p>
    <w:p w14:paraId="2DEFAA06" w14:textId="09749A82" w:rsidR="00E46E7F" w:rsidRPr="00EE1C1C" w:rsidRDefault="00E46E7F" w:rsidP="000033CD">
      <w:pPr>
        <w:pStyle w:val="Caption"/>
      </w:pPr>
      <w:bookmarkStart w:id="119" w:name="_Toc74434166"/>
      <w:r w:rsidRPr="00EE1C1C">
        <w:t xml:space="preserve">Bảng </w:t>
      </w:r>
      <w:fldSimple w:instr=" SEQ Bảng \* ARABIC ">
        <w:r w:rsidR="00FF2A32">
          <w:rPr>
            <w:noProof/>
          </w:rPr>
          <w:t>23</w:t>
        </w:r>
      </w:fldSimple>
      <w:r w:rsidR="00584348" w:rsidRPr="00EE1C1C">
        <w:t>. Đề xuất điều chỉnh các nội dung trong PPDH tổng hợp từ kết quả trả lời khảo sát</w:t>
      </w:r>
      <w:bookmarkEnd w:id="119"/>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4108"/>
        <w:gridCol w:w="993"/>
        <w:gridCol w:w="992"/>
        <w:gridCol w:w="849"/>
        <w:gridCol w:w="992"/>
        <w:gridCol w:w="1121"/>
      </w:tblGrid>
      <w:tr w:rsidR="00E25DAC" w:rsidRPr="00EE1C1C" w14:paraId="5D0BBEB0" w14:textId="77777777" w:rsidTr="00E25DAC">
        <w:trPr>
          <w:divId w:val="1493133238"/>
          <w:trHeight w:val="567"/>
        </w:trPr>
        <w:tc>
          <w:tcPr>
            <w:tcW w:w="2268" w:type="pct"/>
            <w:shd w:val="clear" w:color="auto" w:fill="FBE4D5" w:themeFill="accent2" w:themeFillTint="33"/>
            <w:noWrap/>
            <w:tcMar>
              <w:top w:w="15" w:type="dxa"/>
              <w:left w:w="15" w:type="dxa"/>
              <w:bottom w:w="0" w:type="dxa"/>
              <w:right w:w="15" w:type="dxa"/>
            </w:tcMar>
            <w:vAlign w:val="center"/>
            <w:hideMark/>
          </w:tcPr>
          <w:p w14:paraId="2D35E64E" w14:textId="77777777" w:rsidR="00E46E7F" w:rsidRPr="00EE1C1C" w:rsidRDefault="00E46E7F"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Ý kiến</w:t>
            </w:r>
          </w:p>
        </w:tc>
        <w:tc>
          <w:tcPr>
            <w:tcW w:w="548" w:type="pct"/>
            <w:shd w:val="clear" w:color="auto" w:fill="FBE4D5" w:themeFill="accent2" w:themeFillTint="33"/>
            <w:noWrap/>
            <w:tcMar>
              <w:top w:w="15" w:type="dxa"/>
              <w:left w:w="15" w:type="dxa"/>
              <w:bottom w:w="0" w:type="dxa"/>
              <w:right w:w="15" w:type="dxa"/>
            </w:tcMar>
            <w:vAlign w:val="center"/>
            <w:hideMark/>
          </w:tcPr>
          <w:p w14:paraId="7A90D3EA" w14:textId="77777777" w:rsidR="00E46E7F" w:rsidRPr="00EE1C1C" w:rsidRDefault="00E46E7F"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Rất không cần thiết</w:t>
            </w:r>
          </w:p>
        </w:tc>
        <w:tc>
          <w:tcPr>
            <w:tcW w:w="548" w:type="pct"/>
            <w:shd w:val="clear" w:color="auto" w:fill="FBE4D5" w:themeFill="accent2" w:themeFillTint="33"/>
            <w:noWrap/>
            <w:tcMar>
              <w:top w:w="15" w:type="dxa"/>
              <w:left w:w="15" w:type="dxa"/>
              <w:bottom w:w="0" w:type="dxa"/>
              <w:right w:w="15" w:type="dxa"/>
            </w:tcMar>
            <w:vAlign w:val="center"/>
            <w:hideMark/>
          </w:tcPr>
          <w:p w14:paraId="211EB344" w14:textId="77777777" w:rsidR="00E46E7F" w:rsidRPr="00EE1C1C" w:rsidRDefault="00E46E7F"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Không cần thiết</w:t>
            </w:r>
          </w:p>
        </w:tc>
        <w:tc>
          <w:tcPr>
            <w:tcW w:w="469" w:type="pct"/>
            <w:shd w:val="clear" w:color="auto" w:fill="FBE4D5" w:themeFill="accent2" w:themeFillTint="33"/>
            <w:noWrap/>
            <w:tcMar>
              <w:top w:w="15" w:type="dxa"/>
              <w:left w:w="15" w:type="dxa"/>
              <w:bottom w:w="0" w:type="dxa"/>
              <w:right w:w="15" w:type="dxa"/>
            </w:tcMar>
            <w:vAlign w:val="center"/>
            <w:hideMark/>
          </w:tcPr>
          <w:p w14:paraId="31D009E7" w14:textId="77777777" w:rsidR="00E46E7F" w:rsidRPr="00EE1C1C" w:rsidRDefault="00E46E7F"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Bình thường</w:t>
            </w:r>
          </w:p>
        </w:tc>
        <w:tc>
          <w:tcPr>
            <w:tcW w:w="548" w:type="pct"/>
            <w:shd w:val="clear" w:color="auto" w:fill="FBE4D5" w:themeFill="accent2" w:themeFillTint="33"/>
            <w:noWrap/>
            <w:tcMar>
              <w:top w:w="15" w:type="dxa"/>
              <w:left w:w="15" w:type="dxa"/>
              <w:bottom w:w="0" w:type="dxa"/>
              <w:right w:w="15" w:type="dxa"/>
            </w:tcMar>
            <w:vAlign w:val="center"/>
            <w:hideMark/>
          </w:tcPr>
          <w:p w14:paraId="1518A05D" w14:textId="77777777" w:rsidR="00E46E7F" w:rsidRPr="00EE1C1C" w:rsidRDefault="00E46E7F"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Cần thiết</w:t>
            </w:r>
          </w:p>
        </w:tc>
        <w:tc>
          <w:tcPr>
            <w:tcW w:w="620" w:type="pct"/>
            <w:shd w:val="clear" w:color="auto" w:fill="FBE4D5" w:themeFill="accent2" w:themeFillTint="33"/>
            <w:noWrap/>
            <w:tcMar>
              <w:top w:w="15" w:type="dxa"/>
              <w:left w:w="15" w:type="dxa"/>
              <w:bottom w:w="0" w:type="dxa"/>
              <w:right w:w="15" w:type="dxa"/>
            </w:tcMar>
            <w:vAlign w:val="center"/>
            <w:hideMark/>
          </w:tcPr>
          <w:p w14:paraId="6CCCC129" w14:textId="77777777" w:rsidR="00E46E7F" w:rsidRPr="00EE1C1C" w:rsidRDefault="00E46E7F"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Rất cần thiết</w:t>
            </w:r>
          </w:p>
        </w:tc>
      </w:tr>
      <w:tr w:rsidR="00E25DAC" w:rsidRPr="00EE1C1C" w14:paraId="356E891A" w14:textId="77777777" w:rsidTr="00E25DAC">
        <w:trPr>
          <w:divId w:val="1493133238"/>
          <w:trHeight w:val="567"/>
        </w:trPr>
        <w:tc>
          <w:tcPr>
            <w:tcW w:w="2268" w:type="pct"/>
            <w:shd w:val="clear" w:color="auto" w:fill="auto"/>
            <w:tcMar>
              <w:top w:w="15" w:type="dxa"/>
              <w:left w:w="15" w:type="dxa"/>
              <w:bottom w:w="0" w:type="dxa"/>
              <w:right w:w="15" w:type="dxa"/>
            </w:tcMar>
            <w:vAlign w:val="center"/>
            <w:hideMark/>
          </w:tcPr>
          <w:p w14:paraId="269F5DF9" w14:textId="01CE9F9D" w:rsidR="00E46E7F" w:rsidRPr="00EE1C1C" w:rsidRDefault="00E46E7F"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t>Đa dạng hoá các phương thức và công cụ kiểm tra, đánh giá phẩm chất và năng lực người học</w:t>
            </w:r>
          </w:p>
        </w:tc>
        <w:tc>
          <w:tcPr>
            <w:tcW w:w="548" w:type="pct"/>
            <w:shd w:val="clear" w:color="auto" w:fill="auto"/>
            <w:noWrap/>
            <w:tcMar>
              <w:top w:w="15" w:type="dxa"/>
              <w:left w:w="15" w:type="dxa"/>
              <w:bottom w:w="0" w:type="dxa"/>
              <w:right w:w="15" w:type="dxa"/>
            </w:tcMar>
            <w:vAlign w:val="center"/>
          </w:tcPr>
          <w:p w14:paraId="4C453D0F" w14:textId="19170EA4"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0</w:t>
            </w:r>
          </w:p>
        </w:tc>
        <w:tc>
          <w:tcPr>
            <w:tcW w:w="548" w:type="pct"/>
            <w:shd w:val="clear" w:color="auto" w:fill="auto"/>
            <w:noWrap/>
            <w:tcMar>
              <w:top w:w="15" w:type="dxa"/>
              <w:left w:w="15" w:type="dxa"/>
              <w:bottom w:w="0" w:type="dxa"/>
              <w:right w:w="15" w:type="dxa"/>
            </w:tcMar>
            <w:vAlign w:val="center"/>
          </w:tcPr>
          <w:p w14:paraId="17443434" w14:textId="5DBA3990"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0</w:t>
            </w:r>
          </w:p>
        </w:tc>
        <w:tc>
          <w:tcPr>
            <w:tcW w:w="469" w:type="pct"/>
            <w:shd w:val="clear" w:color="auto" w:fill="auto"/>
            <w:noWrap/>
            <w:tcMar>
              <w:top w:w="15" w:type="dxa"/>
              <w:left w:w="15" w:type="dxa"/>
              <w:bottom w:w="0" w:type="dxa"/>
              <w:right w:w="15" w:type="dxa"/>
            </w:tcMar>
            <w:vAlign w:val="center"/>
          </w:tcPr>
          <w:p w14:paraId="2E937ADF" w14:textId="077FCE70"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4.76</w:t>
            </w:r>
            <w:r w:rsidR="00741A1D" w:rsidRPr="00EE1C1C">
              <w:rPr>
                <w:sz w:val="26"/>
                <w:szCs w:val="26"/>
              </w:rPr>
              <w:t>%</w:t>
            </w:r>
          </w:p>
        </w:tc>
        <w:tc>
          <w:tcPr>
            <w:tcW w:w="548" w:type="pct"/>
            <w:shd w:val="clear" w:color="auto" w:fill="auto"/>
            <w:noWrap/>
            <w:tcMar>
              <w:top w:w="15" w:type="dxa"/>
              <w:left w:w="15" w:type="dxa"/>
              <w:bottom w:w="0" w:type="dxa"/>
              <w:right w:w="15" w:type="dxa"/>
            </w:tcMar>
            <w:vAlign w:val="center"/>
          </w:tcPr>
          <w:p w14:paraId="6ADD7787" w14:textId="46F5F78A"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19.05</w:t>
            </w:r>
            <w:r w:rsidR="00741A1D" w:rsidRPr="00EE1C1C">
              <w:rPr>
                <w:sz w:val="26"/>
                <w:szCs w:val="26"/>
              </w:rPr>
              <w:t>%</w:t>
            </w:r>
          </w:p>
        </w:tc>
        <w:tc>
          <w:tcPr>
            <w:tcW w:w="620" w:type="pct"/>
            <w:shd w:val="clear" w:color="auto" w:fill="auto"/>
            <w:noWrap/>
            <w:tcMar>
              <w:top w:w="15" w:type="dxa"/>
              <w:left w:w="15" w:type="dxa"/>
              <w:bottom w:w="0" w:type="dxa"/>
              <w:right w:w="15" w:type="dxa"/>
            </w:tcMar>
            <w:vAlign w:val="center"/>
          </w:tcPr>
          <w:p w14:paraId="4D3F70ED" w14:textId="65264AD6"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76.19</w:t>
            </w:r>
            <w:r w:rsidR="00741A1D" w:rsidRPr="00EE1C1C">
              <w:rPr>
                <w:sz w:val="26"/>
                <w:szCs w:val="26"/>
              </w:rPr>
              <w:t>%</w:t>
            </w:r>
          </w:p>
        </w:tc>
      </w:tr>
      <w:tr w:rsidR="00E25DAC" w:rsidRPr="00EE1C1C" w14:paraId="22DDEBEF" w14:textId="77777777" w:rsidTr="00E25DAC">
        <w:trPr>
          <w:divId w:val="1493133238"/>
          <w:trHeight w:val="567"/>
        </w:trPr>
        <w:tc>
          <w:tcPr>
            <w:tcW w:w="2268" w:type="pct"/>
            <w:vMerge w:val="restart"/>
            <w:shd w:val="clear" w:color="auto" w:fill="auto"/>
            <w:noWrap/>
            <w:tcMar>
              <w:top w:w="15" w:type="dxa"/>
              <w:left w:w="15" w:type="dxa"/>
              <w:bottom w:w="0" w:type="dxa"/>
              <w:right w:w="15" w:type="dxa"/>
            </w:tcMar>
            <w:vAlign w:val="center"/>
            <w:hideMark/>
          </w:tcPr>
          <w:p w14:paraId="3CE09D03" w14:textId="70E20C7C" w:rsidR="00E46E7F" w:rsidRPr="00EE1C1C" w:rsidRDefault="00E46E7F"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t>Giảm tỷ lệ giảng dạy lí thuyết, tăng thời lượng thực hành nghề nghiệp cho sinh viên</w:t>
            </w:r>
          </w:p>
        </w:tc>
        <w:tc>
          <w:tcPr>
            <w:tcW w:w="548" w:type="pct"/>
            <w:vMerge w:val="restart"/>
            <w:shd w:val="clear" w:color="auto" w:fill="auto"/>
            <w:noWrap/>
            <w:tcMar>
              <w:top w:w="15" w:type="dxa"/>
              <w:left w:w="15" w:type="dxa"/>
              <w:bottom w:w="0" w:type="dxa"/>
              <w:right w:w="15" w:type="dxa"/>
            </w:tcMar>
            <w:vAlign w:val="center"/>
          </w:tcPr>
          <w:p w14:paraId="2CBC4FAF" w14:textId="76C3F487"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0</w:t>
            </w:r>
          </w:p>
        </w:tc>
        <w:tc>
          <w:tcPr>
            <w:tcW w:w="548" w:type="pct"/>
            <w:vMerge w:val="restart"/>
            <w:shd w:val="clear" w:color="auto" w:fill="auto"/>
            <w:noWrap/>
            <w:tcMar>
              <w:top w:w="15" w:type="dxa"/>
              <w:left w:w="15" w:type="dxa"/>
              <w:bottom w:w="0" w:type="dxa"/>
              <w:right w:w="15" w:type="dxa"/>
            </w:tcMar>
            <w:vAlign w:val="center"/>
          </w:tcPr>
          <w:p w14:paraId="4F49BF5F" w14:textId="0911EE8E"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2.5</w:t>
            </w:r>
            <w:r w:rsidR="00741A1D" w:rsidRPr="00EE1C1C">
              <w:rPr>
                <w:sz w:val="26"/>
                <w:szCs w:val="26"/>
              </w:rPr>
              <w:t>%</w:t>
            </w:r>
          </w:p>
        </w:tc>
        <w:tc>
          <w:tcPr>
            <w:tcW w:w="469" w:type="pct"/>
            <w:vMerge w:val="restart"/>
            <w:shd w:val="clear" w:color="auto" w:fill="auto"/>
            <w:noWrap/>
            <w:tcMar>
              <w:top w:w="15" w:type="dxa"/>
              <w:left w:w="15" w:type="dxa"/>
              <w:bottom w:w="0" w:type="dxa"/>
              <w:right w:w="15" w:type="dxa"/>
            </w:tcMar>
            <w:vAlign w:val="center"/>
          </w:tcPr>
          <w:p w14:paraId="5B3F6E56" w14:textId="0FF965E7"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7.5</w:t>
            </w:r>
            <w:r w:rsidR="00741A1D" w:rsidRPr="00EE1C1C">
              <w:rPr>
                <w:sz w:val="26"/>
                <w:szCs w:val="26"/>
              </w:rPr>
              <w:t>%</w:t>
            </w:r>
          </w:p>
        </w:tc>
        <w:tc>
          <w:tcPr>
            <w:tcW w:w="548" w:type="pct"/>
            <w:vMerge w:val="restart"/>
            <w:shd w:val="clear" w:color="auto" w:fill="auto"/>
            <w:noWrap/>
            <w:tcMar>
              <w:top w:w="15" w:type="dxa"/>
              <w:left w:w="15" w:type="dxa"/>
              <w:bottom w:w="0" w:type="dxa"/>
              <w:right w:w="15" w:type="dxa"/>
            </w:tcMar>
            <w:vAlign w:val="center"/>
          </w:tcPr>
          <w:p w14:paraId="2B78B661" w14:textId="6DC6F7C0"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37.5</w:t>
            </w:r>
            <w:r w:rsidR="00741A1D" w:rsidRPr="00EE1C1C">
              <w:rPr>
                <w:sz w:val="26"/>
                <w:szCs w:val="26"/>
              </w:rPr>
              <w:t>%</w:t>
            </w:r>
          </w:p>
        </w:tc>
        <w:tc>
          <w:tcPr>
            <w:tcW w:w="620" w:type="pct"/>
            <w:vMerge w:val="restart"/>
            <w:shd w:val="clear" w:color="auto" w:fill="auto"/>
            <w:noWrap/>
            <w:tcMar>
              <w:top w:w="15" w:type="dxa"/>
              <w:left w:w="15" w:type="dxa"/>
              <w:bottom w:w="0" w:type="dxa"/>
              <w:right w:w="15" w:type="dxa"/>
            </w:tcMar>
            <w:vAlign w:val="center"/>
          </w:tcPr>
          <w:p w14:paraId="50F9789C" w14:textId="051B80BB"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52.5</w:t>
            </w:r>
            <w:r w:rsidR="00741A1D" w:rsidRPr="00EE1C1C">
              <w:rPr>
                <w:sz w:val="26"/>
                <w:szCs w:val="26"/>
              </w:rPr>
              <w:t>%</w:t>
            </w:r>
          </w:p>
        </w:tc>
      </w:tr>
      <w:tr w:rsidR="00E25DAC" w:rsidRPr="00EE1C1C" w14:paraId="5D7AA255" w14:textId="77777777" w:rsidTr="00E25DAC">
        <w:trPr>
          <w:divId w:val="1493133238"/>
          <w:trHeight w:val="299"/>
        </w:trPr>
        <w:tc>
          <w:tcPr>
            <w:tcW w:w="2268" w:type="pct"/>
            <w:vMerge/>
            <w:shd w:val="clear" w:color="auto" w:fill="auto"/>
            <w:noWrap/>
            <w:tcMar>
              <w:top w:w="15" w:type="dxa"/>
              <w:left w:w="15" w:type="dxa"/>
              <w:bottom w:w="0" w:type="dxa"/>
              <w:right w:w="15" w:type="dxa"/>
            </w:tcMar>
            <w:vAlign w:val="center"/>
            <w:hideMark/>
          </w:tcPr>
          <w:p w14:paraId="36B0FA14" w14:textId="23BC078D" w:rsidR="00E46E7F" w:rsidRPr="00EE1C1C" w:rsidRDefault="00E46E7F" w:rsidP="000033CD">
            <w:pPr>
              <w:spacing w:after="0" w:line="312" w:lineRule="auto"/>
              <w:jc w:val="left"/>
              <w:rPr>
                <w:rFonts w:eastAsia="Times New Roman"/>
                <w:sz w:val="26"/>
                <w:szCs w:val="26"/>
                <w:lang w:val="vi-VN" w:eastAsia="vi-VN"/>
              </w:rPr>
            </w:pPr>
          </w:p>
        </w:tc>
        <w:tc>
          <w:tcPr>
            <w:tcW w:w="548" w:type="pct"/>
            <w:vMerge/>
            <w:shd w:val="clear" w:color="auto" w:fill="auto"/>
            <w:noWrap/>
            <w:tcMar>
              <w:top w:w="15" w:type="dxa"/>
              <w:left w:w="15" w:type="dxa"/>
              <w:bottom w:w="0" w:type="dxa"/>
              <w:right w:w="15" w:type="dxa"/>
            </w:tcMar>
            <w:vAlign w:val="center"/>
            <w:hideMark/>
          </w:tcPr>
          <w:p w14:paraId="69979C17" w14:textId="3BF6666B" w:rsidR="00E46E7F" w:rsidRPr="00EE1C1C" w:rsidRDefault="00E46E7F" w:rsidP="000033CD">
            <w:pPr>
              <w:spacing w:after="0" w:line="312" w:lineRule="auto"/>
              <w:jc w:val="center"/>
              <w:rPr>
                <w:rFonts w:eastAsia="Times New Roman"/>
                <w:sz w:val="26"/>
                <w:szCs w:val="26"/>
                <w:lang w:val="vi-VN" w:eastAsia="vi-VN"/>
              </w:rPr>
            </w:pPr>
          </w:p>
        </w:tc>
        <w:tc>
          <w:tcPr>
            <w:tcW w:w="548" w:type="pct"/>
            <w:vMerge/>
            <w:shd w:val="clear" w:color="auto" w:fill="auto"/>
            <w:noWrap/>
            <w:tcMar>
              <w:top w:w="15" w:type="dxa"/>
              <w:left w:w="15" w:type="dxa"/>
              <w:bottom w:w="0" w:type="dxa"/>
              <w:right w:w="15" w:type="dxa"/>
            </w:tcMar>
            <w:vAlign w:val="center"/>
            <w:hideMark/>
          </w:tcPr>
          <w:p w14:paraId="784C11BE" w14:textId="4CD0CC65" w:rsidR="00E46E7F" w:rsidRPr="00EE1C1C" w:rsidRDefault="00E46E7F" w:rsidP="000033CD">
            <w:pPr>
              <w:spacing w:after="0" w:line="312" w:lineRule="auto"/>
              <w:jc w:val="center"/>
              <w:rPr>
                <w:rFonts w:eastAsia="Times New Roman"/>
                <w:sz w:val="26"/>
                <w:szCs w:val="26"/>
                <w:lang w:val="vi-VN" w:eastAsia="vi-VN"/>
              </w:rPr>
            </w:pPr>
          </w:p>
        </w:tc>
        <w:tc>
          <w:tcPr>
            <w:tcW w:w="469" w:type="pct"/>
            <w:vMerge/>
            <w:shd w:val="clear" w:color="auto" w:fill="auto"/>
            <w:noWrap/>
            <w:tcMar>
              <w:top w:w="15" w:type="dxa"/>
              <w:left w:w="15" w:type="dxa"/>
              <w:bottom w:w="0" w:type="dxa"/>
              <w:right w:w="15" w:type="dxa"/>
            </w:tcMar>
            <w:vAlign w:val="center"/>
            <w:hideMark/>
          </w:tcPr>
          <w:p w14:paraId="19519BBD" w14:textId="7B780CA4" w:rsidR="00E46E7F" w:rsidRPr="00EE1C1C" w:rsidRDefault="00E46E7F" w:rsidP="000033CD">
            <w:pPr>
              <w:spacing w:after="0" w:line="312" w:lineRule="auto"/>
              <w:jc w:val="center"/>
              <w:rPr>
                <w:rFonts w:eastAsia="Times New Roman"/>
                <w:sz w:val="26"/>
                <w:szCs w:val="26"/>
                <w:lang w:val="vi-VN" w:eastAsia="vi-VN"/>
              </w:rPr>
            </w:pPr>
          </w:p>
        </w:tc>
        <w:tc>
          <w:tcPr>
            <w:tcW w:w="548" w:type="pct"/>
            <w:vMerge/>
            <w:shd w:val="clear" w:color="auto" w:fill="auto"/>
            <w:noWrap/>
            <w:tcMar>
              <w:top w:w="15" w:type="dxa"/>
              <w:left w:w="15" w:type="dxa"/>
              <w:bottom w:w="0" w:type="dxa"/>
              <w:right w:w="15" w:type="dxa"/>
            </w:tcMar>
            <w:vAlign w:val="center"/>
            <w:hideMark/>
          </w:tcPr>
          <w:p w14:paraId="6AD062EC" w14:textId="4BC737E4" w:rsidR="00E46E7F" w:rsidRPr="00EE1C1C" w:rsidRDefault="00E46E7F" w:rsidP="000033CD">
            <w:pPr>
              <w:spacing w:after="0" w:line="312" w:lineRule="auto"/>
              <w:jc w:val="center"/>
              <w:rPr>
                <w:rFonts w:eastAsia="Times New Roman"/>
                <w:sz w:val="26"/>
                <w:szCs w:val="26"/>
                <w:lang w:val="vi-VN" w:eastAsia="vi-VN"/>
              </w:rPr>
            </w:pPr>
          </w:p>
        </w:tc>
        <w:tc>
          <w:tcPr>
            <w:tcW w:w="620" w:type="pct"/>
            <w:vMerge/>
            <w:shd w:val="clear" w:color="auto" w:fill="auto"/>
            <w:noWrap/>
            <w:tcMar>
              <w:top w:w="15" w:type="dxa"/>
              <w:left w:w="15" w:type="dxa"/>
              <w:bottom w:w="0" w:type="dxa"/>
              <w:right w:w="15" w:type="dxa"/>
            </w:tcMar>
            <w:vAlign w:val="center"/>
            <w:hideMark/>
          </w:tcPr>
          <w:p w14:paraId="576FD997" w14:textId="58D175E6" w:rsidR="00E46E7F" w:rsidRPr="00EE1C1C" w:rsidRDefault="00E46E7F" w:rsidP="000033CD">
            <w:pPr>
              <w:spacing w:after="0" w:line="312" w:lineRule="auto"/>
              <w:jc w:val="center"/>
              <w:rPr>
                <w:rFonts w:eastAsia="Times New Roman"/>
                <w:sz w:val="26"/>
                <w:szCs w:val="26"/>
                <w:lang w:val="vi-VN" w:eastAsia="vi-VN"/>
              </w:rPr>
            </w:pPr>
          </w:p>
        </w:tc>
      </w:tr>
      <w:tr w:rsidR="00E25DAC" w:rsidRPr="00EE1C1C" w14:paraId="0C0B1128" w14:textId="77777777" w:rsidTr="00E25DAC">
        <w:trPr>
          <w:divId w:val="1493133238"/>
          <w:trHeight w:val="567"/>
        </w:trPr>
        <w:tc>
          <w:tcPr>
            <w:tcW w:w="2268" w:type="pct"/>
            <w:shd w:val="clear" w:color="auto" w:fill="auto"/>
            <w:noWrap/>
            <w:tcMar>
              <w:top w:w="15" w:type="dxa"/>
              <w:left w:w="15" w:type="dxa"/>
              <w:bottom w:w="0" w:type="dxa"/>
              <w:right w:w="15" w:type="dxa"/>
            </w:tcMar>
            <w:vAlign w:val="center"/>
            <w:hideMark/>
          </w:tcPr>
          <w:p w14:paraId="44B28519" w14:textId="1B0E1824" w:rsidR="00E46E7F" w:rsidRPr="00EE1C1C" w:rsidRDefault="00E46E7F"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t>Tăng thời lượng thực hành nghề nghiệp tại các cơ sở giáo dục trong quá trình đào tạo</w:t>
            </w:r>
          </w:p>
        </w:tc>
        <w:tc>
          <w:tcPr>
            <w:tcW w:w="548" w:type="pct"/>
            <w:shd w:val="clear" w:color="auto" w:fill="auto"/>
            <w:noWrap/>
            <w:tcMar>
              <w:top w:w="15" w:type="dxa"/>
              <w:left w:w="15" w:type="dxa"/>
              <w:bottom w:w="0" w:type="dxa"/>
              <w:right w:w="15" w:type="dxa"/>
            </w:tcMar>
            <w:vAlign w:val="center"/>
          </w:tcPr>
          <w:p w14:paraId="5F3F679A" w14:textId="50A240E9" w:rsidR="00E46E7F" w:rsidRPr="00EE1C1C" w:rsidRDefault="00E46E7F" w:rsidP="000033CD">
            <w:pPr>
              <w:spacing w:after="0" w:line="312" w:lineRule="auto"/>
              <w:jc w:val="center"/>
              <w:rPr>
                <w:rFonts w:eastAsia="Times New Roman"/>
                <w:sz w:val="26"/>
                <w:szCs w:val="26"/>
                <w:lang w:val="vi-VN" w:eastAsia="vi-VN"/>
              </w:rPr>
            </w:pPr>
            <w:r w:rsidRPr="00EE1C1C">
              <w:rPr>
                <w:rFonts w:eastAsia="Times New Roman"/>
                <w:sz w:val="26"/>
                <w:szCs w:val="26"/>
                <w:lang w:val="vi-VN" w:eastAsia="vi-VN"/>
              </w:rPr>
              <w:t>0</w:t>
            </w:r>
          </w:p>
        </w:tc>
        <w:tc>
          <w:tcPr>
            <w:tcW w:w="548" w:type="pct"/>
            <w:shd w:val="clear" w:color="auto" w:fill="auto"/>
            <w:noWrap/>
            <w:tcMar>
              <w:top w:w="15" w:type="dxa"/>
              <w:left w:w="15" w:type="dxa"/>
              <w:bottom w:w="0" w:type="dxa"/>
              <w:right w:w="15" w:type="dxa"/>
            </w:tcMar>
            <w:vAlign w:val="center"/>
          </w:tcPr>
          <w:p w14:paraId="1E766659" w14:textId="0B2642B4"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7.14</w:t>
            </w:r>
            <w:r w:rsidR="00741A1D" w:rsidRPr="00EE1C1C">
              <w:rPr>
                <w:sz w:val="26"/>
                <w:szCs w:val="26"/>
              </w:rPr>
              <w:t>%</w:t>
            </w:r>
          </w:p>
        </w:tc>
        <w:tc>
          <w:tcPr>
            <w:tcW w:w="469" w:type="pct"/>
            <w:shd w:val="clear" w:color="auto" w:fill="auto"/>
            <w:noWrap/>
            <w:tcMar>
              <w:top w:w="15" w:type="dxa"/>
              <w:left w:w="15" w:type="dxa"/>
              <w:bottom w:w="0" w:type="dxa"/>
              <w:right w:w="15" w:type="dxa"/>
            </w:tcMar>
            <w:vAlign w:val="center"/>
          </w:tcPr>
          <w:p w14:paraId="3F413149" w14:textId="55D9B2C7"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2.38</w:t>
            </w:r>
            <w:r w:rsidR="00741A1D" w:rsidRPr="00EE1C1C">
              <w:rPr>
                <w:sz w:val="26"/>
                <w:szCs w:val="26"/>
              </w:rPr>
              <w:t>%</w:t>
            </w:r>
          </w:p>
        </w:tc>
        <w:tc>
          <w:tcPr>
            <w:tcW w:w="548" w:type="pct"/>
            <w:shd w:val="clear" w:color="auto" w:fill="auto"/>
            <w:noWrap/>
            <w:tcMar>
              <w:top w:w="15" w:type="dxa"/>
              <w:left w:w="15" w:type="dxa"/>
              <w:bottom w:w="0" w:type="dxa"/>
              <w:right w:w="15" w:type="dxa"/>
            </w:tcMar>
            <w:vAlign w:val="center"/>
          </w:tcPr>
          <w:p w14:paraId="430C85E7" w14:textId="1BAC6FC3"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23.81</w:t>
            </w:r>
            <w:r w:rsidR="00741A1D" w:rsidRPr="00EE1C1C">
              <w:rPr>
                <w:sz w:val="26"/>
                <w:szCs w:val="26"/>
              </w:rPr>
              <w:t>%</w:t>
            </w:r>
          </w:p>
        </w:tc>
        <w:tc>
          <w:tcPr>
            <w:tcW w:w="620" w:type="pct"/>
            <w:shd w:val="clear" w:color="auto" w:fill="auto"/>
            <w:noWrap/>
            <w:tcMar>
              <w:top w:w="15" w:type="dxa"/>
              <w:left w:w="15" w:type="dxa"/>
              <w:bottom w:w="0" w:type="dxa"/>
              <w:right w:w="15" w:type="dxa"/>
            </w:tcMar>
            <w:vAlign w:val="center"/>
          </w:tcPr>
          <w:p w14:paraId="5279B43A" w14:textId="41483BCB" w:rsidR="00E46E7F" w:rsidRPr="00EE1C1C" w:rsidRDefault="00E46E7F" w:rsidP="000033CD">
            <w:pPr>
              <w:spacing w:after="0" w:line="312" w:lineRule="auto"/>
              <w:jc w:val="center"/>
              <w:rPr>
                <w:rFonts w:eastAsia="Times New Roman"/>
                <w:sz w:val="26"/>
                <w:szCs w:val="26"/>
                <w:lang w:val="vi-VN" w:eastAsia="vi-VN"/>
              </w:rPr>
            </w:pPr>
            <w:r w:rsidRPr="00EE1C1C">
              <w:rPr>
                <w:sz w:val="26"/>
                <w:szCs w:val="26"/>
              </w:rPr>
              <w:t>66.67</w:t>
            </w:r>
            <w:r w:rsidR="00741A1D" w:rsidRPr="00EE1C1C">
              <w:rPr>
                <w:sz w:val="26"/>
                <w:szCs w:val="26"/>
              </w:rPr>
              <w:t>%</w:t>
            </w:r>
          </w:p>
        </w:tc>
      </w:tr>
    </w:tbl>
    <w:p w14:paraId="5D303948" w14:textId="77777777" w:rsidR="00E46E7F" w:rsidRPr="00EE1C1C" w:rsidRDefault="00E46E7F" w:rsidP="000033CD">
      <w:pPr>
        <w:spacing w:after="0" w:line="312" w:lineRule="auto"/>
        <w:rPr>
          <w:iCs/>
          <w:sz w:val="26"/>
          <w:szCs w:val="26"/>
        </w:rPr>
      </w:pPr>
    </w:p>
    <w:p w14:paraId="623E34E8" w14:textId="77777777" w:rsidR="00A07789" w:rsidRPr="00EE1C1C" w:rsidRDefault="000F5239" w:rsidP="000033CD">
      <w:pPr>
        <w:keepNext/>
        <w:spacing w:after="0" w:line="312" w:lineRule="auto"/>
        <w:rPr>
          <w:sz w:val="26"/>
          <w:szCs w:val="26"/>
        </w:rPr>
      </w:pPr>
      <w:r w:rsidRPr="00EE1C1C">
        <w:rPr>
          <w:rFonts w:eastAsia="MS Gothic"/>
          <w:b/>
          <w:bCs/>
          <w:noProof/>
          <w:sz w:val="26"/>
          <w:szCs w:val="26"/>
        </w:rPr>
        <w:lastRenderedPageBreak/>
        <w:drawing>
          <wp:inline distT="0" distB="0" distL="0" distR="0" wp14:anchorId="4B0169AC" wp14:editId="761B3FB0">
            <wp:extent cx="5734050" cy="4837430"/>
            <wp:effectExtent l="0" t="0" r="0" b="1270"/>
            <wp:docPr id="10" name="Biểu đồ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4BD11E4" w14:textId="3E9FC961" w:rsidR="00301DBD" w:rsidRPr="00EE1C1C" w:rsidRDefault="00A07789" w:rsidP="000033CD">
      <w:pPr>
        <w:pStyle w:val="Caption"/>
        <w:rPr>
          <w:rFonts w:eastAsia="MS Gothic"/>
          <w:b/>
        </w:rPr>
      </w:pPr>
      <w:bookmarkStart w:id="120" w:name="_Toc74434178"/>
      <w:r w:rsidRPr="00EE1C1C">
        <w:t xml:space="preserve">Hình </w:t>
      </w:r>
      <w:fldSimple w:instr=" SEQ Hình \* ARABIC ">
        <w:r w:rsidR="00FF2A32">
          <w:rPr>
            <w:noProof/>
          </w:rPr>
          <w:t>11</w:t>
        </w:r>
      </w:fldSimple>
      <w:r w:rsidRPr="00EE1C1C">
        <w:t xml:space="preserve">. </w:t>
      </w:r>
      <w:r w:rsidR="00584348" w:rsidRPr="00EE1C1C">
        <w:t>Biểu đồ mô tả các giải pháp được đề xuất điều chỉnh trong PPDH</w:t>
      </w:r>
      <w:bookmarkEnd w:id="120"/>
      <w:r w:rsidR="00584348" w:rsidRPr="00EE1C1C">
        <w:t xml:space="preserve"> </w:t>
      </w:r>
    </w:p>
    <w:p w14:paraId="5ABB8243" w14:textId="467F3F25" w:rsidR="0006178B" w:rsidRPr="00EE1C1C" w:rsidRDefault="0006178B" w:rsidP="000033CD">
      <w:pPr>
        <w:pStyle w:val="Heading3"/>
        <w:numPr>
          <w:ilvl w:val="0"/>
          <w:numId w:val="0"/>
        </w:numPr>
      </w:pPr>
      <w:bookmarkStart w:id="121" w:name="_Toc74421185"/>
      <w:r w:rsidRPr="00EE1C1C">
        <w:t xml:space="preserve">2.2.7. </w:t>
      </w:r>
      <w:bookmarkStart w:id="122" w:name="_Hlk74409420"/>
      <w:r w:rsidRPr="00EE1C1C">
        <w:t>Mức độ sẵn sàng tham gia vào quá trình đào tạo ngành GDTH của các bên liên quan</w:t>
      </w:r>
      <w:bookmarkEnd w:id="121"/>
      <w:bookmarkEnd w:id="122"/>
    </w:p>
    <w:p w14:paraId="1AA6552C" w14:textId="619CC3AA" w:rsidR="0006178B" w:rsidRPr="00EE1C1C" w:rsidRDefault="00612DFB" w:rsidP="000033CD">
      <w:pPr>
        <w:spacing w:after="0" w:line="312" w:lineRule="auto"/>
        <w:rPr>
          <w:sz w:val="26"/>
          <w:szCs w:val="26"/>
        </w:rPr>
      </w:pPr>
      <w:r w:rsidRPr="00EE1C1C">
        <w:rPr>
          <w:sz w:val="26"/>
          <w:szCs w:val="26"/>
        </w:rPr>
        <w:tab/>
        <w:t xml:space="preserve">Nội dung khảo sát về mức độ sẵn sàng </w:t>
      </w:r>
      <w:r w:rsidR="00D120AC" w:rsidRPr="00EE1C1C">
        <w:rPr>
          <w:sz w:val="26"/>
          <w:szCs w:val="26"/>
        </w:rPr>
        <w:t xml:space="preserve">và các hoạt động sẽ </w:t>
      </w:r>
      <w:r w:rsidRPr="00EE1C1C">
        <w:rPr>
          <w:sz w:val="26"/>
          <w:szCs w:val="26"/>
        </w:rPr>
        <w:t>tham gia vào quá trình đào tạo ngành GDTH của các bên liên quan được tiến hành trên 03 nhóm đối tượng là: 1) Lãnh đạo Sở GDĐT/Phòng GDĐT, BGH trường phổ thông; 2) Chuyên viên Sở GDĐT/Phòng GDĐT, Tổ trưởng chuyên môn; 3) Giáo viên cốt cán, Giáo viên</w:t>
      </w:r>
      <w:r w:rsidR="00267B6B" w:rsidRPr="00EE1C1C">
        <w:rPr>
          <w:sz w:val="26"/>
          <w:szCs w:val="26"/>
        </w:rPr>
        <w:t xml:space="preserve">. </w:t>
      </w:r>
    </w:p>
    <w:p w14:paraId="21BCD6A8" w14:textId="4D3762AF" w:rsidR="008C62E8" w:rsidRPr="00EE1C1C" w:rsidRDefault="008C62E8" w:rsidP="000033CD">
      <w:pPr>
        <w:pStyle w:val="Caption"/>
      </w:pPr>
      <w:bookmarkStart w:id="123" w:name="_Toc74434167"/>
      <w:r w:rsidRPr="00EE1C1C">
        <w:t xml:space="preserve">Bảng </w:t>
      </w:r>
      <w:fldSimple w:instr=" SEQ Bảng \* ARABIC ">
        <w:r w:rsidR="00FF2A32">
          <w:rPr>
            <w:noProof/>
          </w:rPr>
          <w:t>24</w:t>
        </w:r>
      </w:fldSimple>
      <w:r w:rsidR="00D120AC" w:rsidRPr="00EE1C1C">
        <w:t xml:space="preserve">. </w:t>
      </w:r>
      <w:r w:rsidR="00D6502A" w:rsidRPr="00EE1C1C">
        <w:t>Mức độ và các hoạt động tham gia vào quá trình đào tạo ngành GDTH của nhóm đối tượng được khảo sát</w:t>
      </w:r>
      <w:bookmarkEnd w:id="12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79"/>
        <w:gridCol w:w="904"/>
        <w:gridCol w:w="1655"/>
        <w:gridCol w:w="1186"/>
        <w:gridCol w:w="1431"/>
      </w:tblGrid>
      <w:tr w:rsidR="00DC3742" w:rsidRPr="00EE1C1C" w14:paraId="6134BC2A" w14:textId="77777777" w:rsidTr="00E25DAC">
        <w:trPr>
          <w:divId w:val="40787468"/>
          <w:trHeight w:val="851"/>
          <w:tblHeader/>
        </w:trPr>
        <w:tc>
          <w:tcPr>
            <w:tcW w:w="2142" w:type="pct"/>
            <w:shd w:val="clear" w:color="auto" w:fill="FBE4D5" w:themeFill="accent2" w:themeFillTint="33"/>
            <w:noWrap/>
            <w:tcMar>
              <w:top w:w="15" w:type="dxa"/>
              <w:left w:w="15" w:type="dxa"/>
              <w:bottom w:w="0" w:type="dxa"/>
              <w:right w:w="15" w:type="dxa"/>
            </w:tcMar>
            <w:vAlign w:val="center"/>
            <w:hideMark/>
          </w:tcPr>
          <w:p w14:paraId="104C3F6F" w14:textId="4B6FBA13" w:rsidR="008C62E8" w:rsidRPr="00EE1C1C" w:rsidRDefault="000D7B95" w:rsidP="000033CD">
            <w:pPr>
              <w:spacing w:after="0" w:line="312" w:lineRule="auto"/>
              <w:jc w:val="center"/>
              <w:rPr>
                <w:rFonts w:eastAsia="Times New Roman"/>
                <w:b/>
                <w:bCs/>
                <w:sz w:val="26"/>
                <w:szCs w:val="26"/>
                <w:lang w:eastAsia="vi-VN"/>
              </w:rPr>
            </w:pPr>
            <w:r w:rsidRPr="00EE1C1C">
              <w:rPr>
                <w:rFonts w:eastAsia="Times New Roman"/>
                <w:b/>
                <w:bCs/>
                <w:sz w:val="26"/>
                <w:szCs w:val="26"/>
                <w:lang w:eastAsia="vi-VN"/>
              </w:rPr>
              <w:t>Câu</w:t>
            </w:r>
            <w:r w:rsidR="0045006A" w:rsidRPr="00EE1C1C">
              <w:rPr>
                <w:rFonts w:eastAsia="Times New Roman"/>
                <w:b/>
                <w:bCs/>
                <w:sz w:val="26"/>
                <w:szCs w:val="26"/>
                <w:lang w:eastAsia="vi-VN"/>
              </w:rPr>
              <w:t xml:space="preserve"> trả lời</w:t>
            </w:r>
          </w:p>
        </w:tc>
        <w:tc>
          <w:tcPr>
            <w:tcW w:w="499" w:type="pct"/>
            <w:shd w:val="clear" w:color="auto" w:fill="FBE4D5" w:themeFill="accent2" w:themeFillTint="33"/>
            <w:noWrap/>
            <w:tcMar>
              <w:top w:w="15" w:type="dxa"/>
              <w:left w:w="15" w:type="dxa"/>
              <w:bottom w:w="0" w:type="dxa"/>
              <w:right w:w="15" w:type="dxa"/>
            </w:tcMar>
            <w:vAlign w:val="center"/>
            <w:hideMark/>
          </w:tcPr>
          <w:p w14:paraId="68B1EC8B" w14:textId="77777777" w:rsidR="008C62E8"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Đã tham gia</w:t>
            </w:r>
          </w:p>
        </w:tc>
        <w:tc>
          <w:tcPr>
            <w:tcW w:w="914" w:type="pct"/>
            <w:shd w:val="clear" w:color="auto" w:fill="FBE4D5" w:themeFill="accent2" w:themeFillTint="33"/>
            <w:noWrap/>
            <w:tcMar>
              <w:top w:w="15" w:type="dxa"/>
              <w:left w:w="15" w:type="dxa"/>
              <w:bottom w:w="0" w:type="dxa"/>
              <w:right w:w="15" w:type="dxa"/>
            </w:tcMar>
            <w:vAlign w:val="center"/>
            <w:hideMark/>
          </w:tcPr>
          <w:p w14:paraId="3E1C799E" w14:textId="54C24825" w:rsidR="00DC3742"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Sẽ tham gia</w:t>
            </w:r>
          </w:p>
          <w:p w14:paraId="0CCC9293" w14:textId="1B58F0D9" w:rsidR="008C62E8"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(Không thường xuyên)</w:t>
            </w:r>
          </w:p>
        </w:tc>
        <w:tc>
          <w:tcPr>
            <w:tcW w:w="655" w:type="pct"/>
            <w:shd w:val="clear" w:color="auto" w:fill="FBE4D5" w:themeFill="accent2" w:themeFillTint="33"/>
            <w:noWrap/>
            <w:tcMar>
              <w:top w:w="15" w:type="dxa"/>
              <w:left w:w="15" w:type="dxa"/>
              <w:bottom w:w="0" w:type="dxa"/>
              <w:right w:w="15" w:type="dxa"/>
            </w:tcMar>
            <w:vAlign w:val="center"/>
            <w:hideMark/>
          </w:tcPr>
          <w:p w14:paraId="4CD64FDA" w14:textId="77777777" w:rsidR="00DC3742"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Sẽ tham gia</w:t>
            </w:r>
          </w:p>
          <w:p w14:paraId="1F1FD178" w14:textId="43667654" w:rsidR="008C62E8"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(Thường xuyên)</w:t>
            </w:r>
          </w:p>
        </w:tc>
        <w:tc>
          <w:tcPr>
            <w:tcW w:w="790" w:type="pct"/>
            <w:shd w:val="clear" w:color="auto" w:fill="FBE4D5" w:themeFill="accent2" w:themeFillTint="33"/>
            <w:noWrap/>
            <w:tcMar>
              <w:top w:w="15" w:type="dxa"/>
              <w:left w:w="15" w:type="dxa"/>
              <w:bottom w:w="0" w:type="dxa"/>
              <w:right w:w="15" w:type="dxa"/>
            </w:tcMar>
            <w:vAlign w:val="center"/>
            <w:hideMark/>
          </w:tcPr>
          <w:p w14:paraId="033DC967" w14:textId="3C568723" w:rsidR="00DC3742"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Sẽ tham gia</w:t>
            </w:r>
          </w:p>
          <w:p w14:paraId="22B3A7AF" w14:textId="57FF9681" w:rsidR="008C62E8" w:rsidRPr="00EE1C1C" w:rsidRDefault="008C62E8" w:rsidP="000033CD">
            <w:pPr>
              <w:spacing w:after="0" w:line="312" w:lineRule="auto"/>
              <w:jc w:val="center"/>
              <w:rPr>
                <w:rFonts w:eastAsia="Times New Roman"/>
                <w:b/>
                <w:bCs/>
                <w:sz w:val="26"/>
                <w:szCs w:val="26"/>
                <w:lang w:val="vi-VN" w:eastAsia="vi-VN"/>
              </w:rPr>
            </w:pPr>
            <w:r w:rsidRPr="00EE1C1C">
              <w:rPr>
                <w:rFonts w:eastAsia="Times New Roman"/>
                <w:b/>
                <w:bCs/>
                <w:sz w:val="26"/>
                <w:szCs w:val="26"/>
                <w:lang w:val="vi-VN" w:eastAsia="vi-VN"/>
              </w:rPr>
              <w:t>(Rất thường xuyên)</w:t>
            </w:r>
          </w:p>
        </w:tc>
      </w:tr>
      <w:tr w:rsidR="00DC3742" w:rsidRPr="00EE1C1C" w14:paraId="6B76A84C" w14:textId="77777777" w:rsidTr="00E25DAC">
        <w:trPr>
          <w:divId w:val="40787468"/>
          <w:trHeight w:val="851"/>
        </w:trPr>
        <w:tc>
          <w:tcPr>
            <w:tcW w:w="2142" w:type="pct"/>
            <w:shd w:val="clear" w:color="auto" w:fill="auto"/>
            <w:noWrap/>
            <w:tcMar>
              <w:top w:w="15" w:type="dxa"/>
              <w:left w:w="15" w:type="dxa"/>
              <w:bottom w:w="0" w:type="dxa"/>
              <w:right w:w="15" w:type="dxa"/>
            </w:tcMar>
            <w:vAlign w:val="center"/>
            <w:hideMark/>
          </w:tcPr>
          <w:p w14:paraId="3F237E0F" w14:textId="77777777" w:rsidR="00DC3742" w:rsidRPr="00EE1C1C" w:rsidRDefault="00DC3742"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t>Tham gia các buổi định hướng nghề nghiệp cho sinh viên</w:t>
            </w:r>
          </w:p>
        </w:tc>
        <w:tc>
          <w:tcPr>
            <w:tcW w:w="499" w:type="pct"/>
            <w:shd w:val="clear" w:color="auto" w:fill="auto"/>
            <w:noWrap/>
            <w:tcMar>
              <w:top w:w="15" w:type="dxa"/>
              <w:left w:w="15" w:type="dxa"/>
              <w:bottom w:w="0" w:type="dxa"/>
              <w:right w:w="15" w:type="dxa"/>
            </w:tcMar>
            <w:vAlign w:val="center"/>
            <w:hideMark/>
          </w:tcPr>
          <w:p w14:paraId="77645D96" w14:textId="3E297BFD"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12.06</w:t>
            </w:r>
            <w:r w:rsidR="003C3220" w:rsidRPr="00EE1C1C">
              <w:rPr>
                <w:sz w:val="26"/>
                <w:szCs w:val="26"/>
              </w:rPr>
              <w:t>%</w:t>
            </w:r>
          </w:p>
        </w:tc>
        <w:tc>
          <w:tcPr>
            <w:tcW w:w="914" w:type="pct"/>
            <w:shd w:val="clear" w:color="auto" w:fill="auto"/>
            <w:noWrap/>
            <w:tcMar>
              <w:top w:w="15" w:type="dxa"/>
              <w:left w:w="15" w:type="dxa"/>
              <w:bottom w:w="0" w:type="dxa"/>
              <w:right w:w="15" w:type="dxa"/>
            </w:tcMar>
            <w:vAlign w:val="center"/>
            <w:hideMark/>
          </w:tcPr>
          <w:p w14:paraId="60672C2A" w14:textId="39E1566E"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18.81</w:t>
            </w:r>
            <w:r w:rsidR="003C3220" w:rsidRPr="00EE1C1C">
              <w:rPr>
                <w:sz w:val="26"/>
                <w:szCs w:val="26"/>
              </w:rPr>
              <w:t>%</w:t>
            </w:r>
          </w:p>
        </w:tc>
        <w:tc>
          <w:tcPr>
            <w:tcW w:w="655" w:type="pct"/>
            <w:shd w:val="clear" w:color="auto" w:fill="auto"/>
            <w:noWrap/>
            <w:tcMar>
              <w:top w:w="15" w:type="dxa"/>
              <w:left w:w="15" w:type="dxa"/>
              <w:bottom w:w="0" w:type="dxa"/>
              <w:right w:w="15" w:type="dxa"/>
            </w:tcMar>
            <w:vAlign w:val="center"/>
            <w:hideMark/>
          </w:tcPr>
          <w:p w14:paraId="71163E04" w14:textId="14BD8E55"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41.00</w:t>
            </w:r>
            <w:r w:rsidR="003C3220" w:rsidRPr="00EE1C1C">
              <w:rPr>
                <w:sz w:val="26"/>
                <w:szCs w:val="26"/>
              </w:rPr>
              <w:t>%</w:t>
            </w:r>
          </w:p>
        </w:tc>
        <w:tc>
          <w:tcPr>
            <w:tcW w:w="790" w:type="pct"/>
            <w:shd w:val="clear" w:color="auto" w:fill="auto"/>
            <w:noWrap/>
            <w:tcMar>
              <w:top w:w="15" w:type="dxa"/>
              <w:left w:w="15" w:type="dxa"/>
              <w:bottom w:w="0" w:type="dxa"/>
              <w:right w:w="15" w:type="dxa"/>
            </w:tcMar>
            <w:vAlign w:val="center"/>
            <w:hideMark/>
          </w:tcPr>
          <w:p w14:paraId="7D561BD5" w14:textId="470A1A96"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28.13</w:t>
            </w:r>
            <w:r w:rsidR="003C3220" w:rsidRPr="00EE1C1C">
              <w:rPr>
                <w:sz w:val="26"/>
                <w:szCs w:val="26"/>
              </w:rPr>
              <w:t>%</w:t>
            </w:r>
          </w:p>
        </w:tc>
      </w:tr>
      <w:tr w:rsidR="00DC3742" w:rsidRPr="00EE1C1C" w14:paraId="2E4BA874" w14:textId="77777777" w:rsidTr="00E25DAC">
        <w:trPr>
          <w:divId w:val="40787468"/>
          <w:trHeight w:val="851"/>
        </w:trPr>
        <w:tc>
          <w:tcPr>
            <w:tcW w:w="2142" w:type="pct"/>
            <w:shd w:val="clear" w:color="auto" w:fill="auto"/>
            <w:noWrap/>
            <w:tcMar>
              <w:top w:w="15" w:type="dxa"/>
              <w:left w:w="15" w:type="dxa"/>
              <w:bottom w:w="0" w:type="dxa"/>
              <w:right w:w="15" w:type="dxa"/>
            </w:tcMar>
            <w:vAlign w:val="center"/>
            <w:hideMark/>
          </w:tcPr>
          <w:p w14:paraId="4223576E" w14:textId="77777777" w:rsidR="00DC3742" w:rsidRPr="00EE1C1C" w:rsidRDefault="00DC3742"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t>Tham gia giảng dạy các học phần</w:t>
            </w:r>
          </w:p>
        </w:tc>
        <w:tc>
          <w:tcPr>
            <w:tcW w:w="499" w:type="pct"/>
            <w:shd w:val="clear" w:color="auto" w:fill="auto"/>
            <w:noWrap/>
            <w:tcMar>
              <w:top w:w="15" w:type="dxa"/>
              <w:left w:w="15" w:type="dxa"/>
              <w:bottom w:w="0" w:type="dxa"/>
              <w:right w:w="15" w:type="dxa"/>
            </w:tcMar>
            <w:vAlign w:val="center"/>
            <w:hideMark/>
          </w:tcPr>
          <w:p w14:paraId="3F9F20CC" w14:textId="69AABFCF"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9.32</w:t>
            </w:r>
            <w:r w:rsidR="003C3220" w:rsidRPr="00EE1C1C">
              <w:rPr>
                <w:sz w:val="26"/>
                <w:szCs w:val="26"/>
              </w:rPr>
              <w:t>%</w:t>
            </w:r>
          </w:p>
        </w:tc>
        <w:tc>
          <w:tcPr>
            <w:tcW w:w="914" w:type="pct"/>
            <w:shd w:val="clear" w:color="auto" w:fill="auto"/>
            <w:noWrap/>
            <w:tcMar>
              <w:top w:w="15" w:type="dxa"/>
              <w:left w:w="15" w:type="dxa"/>
              <w:bottom w:w="0" w:type="dxa"/>
              <w:right w:w="15" w:type="dxa"/>
            </w:tcMar>
            <w:vAlign w:val="center"/>
            <w:hideMark/>
          </w:tcPr>
          <w:p w14:paraId="56BA0966" w14:textId="568D67CD"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10.41</w:t>
            </w:r>
            <w:r w:rsidR="003C3220" w:rsidRPr="00EE1C1C">
              <w:rPr>
                <w:sz w:val="26"/>
                <w:szCs w:val="26"/>
              </w:rPr>
              <w:t>%</w:t>
            </w:r>
          </w:p>
        </w:tc>
        <w:tc>
          <w:tcPr>
            <w:tcW w:w="655" w:type="pct"/>
            <w:shd w:val="clear" w:color="auto" w:fill="auto"/>
            <w:noWrap/>
            <w:tcMar>
              <w:top w:w="15" w:type="dxa"/>
              <w:left w:w="15" w:type="dxa"/>
              <w:bottom w:w="0" w:type="dxa"/>
              <w:right w:w="15" w:type="dxa"/>
            </w:tcMar>
            <w:vAlign w:val="center"/>
            <w:hideMark/>
          </w:tcPr>
          <w:p w14:paraId="3A077F59" w14:textId="09D40A21"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46.87</w:t>
            </w:r>
            <w:r w:rsidR="003C3220" w:rsidRPr="00EE1C1C">
              <w:rPr>
                <w:sz w:val="26"/>
                <w:szCs w:val="26"/>
              </w:rPr>
              <w:t>%</w:t>
            </w:r>
          </w:p>
        </w:tc>
        <w:tc>
          <w:tcPr>
            <w:tcW w:w="790" w:type="pct"/>
            <w:shd w:val="clear" w:color="auto" w:fill="auto"/>
            <w:noWrap/>
            <w:tcMar>
              <w:top w:w="15" w:type="dxa"/>
              <w:left w:w="15" w:type="dxa"/>
              <w:bottom w:w="0" w:type="dxa"/>
              <w:right w:w="15" w:type="dxa"/>
            </w:tcMar>
            <w:vAlign w:val="center"/>
            <w:hideMark/>
          </w:tcPr>
          <w:p w14:paraId="4CAD4562" w14:textId="2695419F"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33.40</w:t>
            </w:r>
            <w:r w:rsidR="003C3220" w:rsidRPr="00EE1C1C">
              <w:rPr>
                <w:sz w:val="26"/>
                <w:szCs w:val="26"/>
              </w:rPr>
              <w:t>%</w:t>
            </w:r>
          </w:p>
        </w:tc>
      </w:tr>
      <w:tr w:rsidR="00DC3742" w:rsidRPr="00EE1C1C" w14:paraId="240C5880" w14:textId="77777777" w:rsidTr="00E25DAC">
        <w:trPr>
          <w:divId w:val="40787468"/>
          <w:trHeight w:val="851"/>
        </w:trPr>
        <w:tc>
          <w:tcPr>
            <w:tcW w:w="2142" w:type="pct"/>
            <w:shd w:val="clear" w:color="auto" w:fill="auto"/>
            <w:noWrap/>
            <w:tcMar>
              <w:top w:w="15" w:type="dxa"/>
              <w:left w:w="15" w:type="dxa"/>
              <w:bottom w:w="0" w:type="dxa"/>
              <w:right w:w="15" w:type="dxa"/>
            </w:tcMar>
            <w:vAlign w:val="center"/>
            <w:hideMark/>
          </w:tcPr>
          <w:p w14:paraId="278A3A8A" w14:textId="77777777" w:rsidR="00DC3742" w:rsidRPr="00EE1C1C" w:rsidRDefault="00DC3742"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lastRenderedPageBreak/>
              <w:t>Tham gia hướng dẫn thực hành, thực tế, thực tập</w:t>
            </w:r>
          </w:p>
        </w:tc>
        <w:tc>
          <w:tcPr>
            <w:tcW w:w="499" w:type="pct"/>
            <w:shd w:val="clear" w:color="auto" w:fill="auto"/>
            <w:noWrap/>
            <w:tcMar>
              <w:top w:w="15" w:type="dxa"/>
              <w:left w:w="15" w:type="dxa"/>
              <w:bottom w:w="0" w:type="dxa"/>
              <w:right w:w="15" w:type="dxa"/>
            </w:tcMar>
            <w:vAlign w:val="center"/>
            <w:hideMark/>
          </w:tcPr>
          <w:p w14:paraId="4E311DB9" w14:textId="47033BFD"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12.55</w:t>
            </w:r>
            <w:r w:rsidR="003C3220" w:rsidRPr="00EE1C1C">
              <w:rPr>
                <w:sz w:val="26"/>
                <w:szCs w:val="26"/>
              </w:rPr>
              <w:t>%</w:t>
            </w:r>
          </w:p>
        </w:tc>
        <w:tc>
          <w:tcPr>
            <w:tcW w:w="914" w:type="pct"/>
            <w:shd w:val="clear" w:color="auto" w:fill="auto"/>
            <w:noWrap/>
            <w:tcMar>
              <w:top w:w="15" w:type="dxa"/>
              <w:left w:w="15" w:type="dxa"/>
              <w:bottom w:w="0" w:type="dxa"/>
              <w:right w:w="15" w:type="dxa"/>
            </w:tcMar>
            <w:vAlign w:val="center"/>
            <w:hideMark/>
          </w:tcPr>
          <w:p w14:paraId="4D4E2E07" w14:textId="622140D5"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6.25</w:t>
            </w:r>
            <w:r w:rsidR="003C3220" w:rsidRPr="00EE1C1C">
              <w:rPr>
                <w:sz w:val="26"/>
                <w:szCs w:val="26"/>
              </w:rPr>
              <w:t>%</w:t>
            </w:r>
          </w:p>
        </w:tc>
        <w:tc>
          <w:tcPr>
            <w:tcW w:w="655" w:type="pct"/>
            <w:shd w:val="clear" w:color="auto" w:fill="auto"/>
            <w:noWrap/>
            <w:tcMar>
              <w:top w:w="15" w:type="dxa"/>
              <w:left w:w="15" w:type="dxa"/>
              <w:bottom w:w="0" w:type="dxa"/>
              <w:right w:w="15" w:type="dxa"/>
            </w:tcMar>
            <w:vAlign w:val="center"/>
            <w:hideMark/>
          </w:tcPr>
          <w:p w14:paraId="4B48AAFE" w14:textId="30C1291C"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41.29</w:t>
            </w:r>
            <w:r w:rsidR="003C3220" w:rsidRPr="00EE1C1C">
              <w:rPr>
                <w:sz w:val="26"/>
                <w:szCs w:val="26"/>
              </w:rPr>
              <w:t>%</w:t>
            </w:r>
          </w:p>
        </w:tc>
        <w:tc>
          <w:tcPr>
            <w:tcW w:w="790" w:type="pct"/>
            <w:shd w:val="clear" w:color="auto" w:fill="auto"/>
            <w:noWrap/>
            <w:tcMar>
              <w:top w:w="15" w:type="dxa"/>
              <w:left w:w="15" w:type="dxa"/>
              <w:bottom w:w="0" w:type="dxa"/>
              <w:right w:w="15" w:type="dxa"/>
            </w:tcMar>
            <w:vAlign w:val="center"/>
            <w:hideMark/>
          </w:tcPr>
          <w:p w14:paraId="3DD4B40E" w14:textId="7D52E911"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39.91</w:t>
            </w:r>
            <w:r w:rsidR="003C3220" w:rsidRPr="00EE1C1C">
              <w:rPr>
                <w:sz w:val="26"/>
                <w:szCs w:val="26"/>
              </w:rPr>
              <w:t>%</w:t>
            </w:r>
          </w:p>
        </w:tc>
      </w:tr>
      <w:tr w:rsidR="00DC3742" w:rsidRPr="00EE1C1C" w14:paraId="318FA162" w14:textId="77777777" w:rsidTr="00E25DAC">
        <w:trPr>
          <w:divId w:val="40787468"/>
          <w:trHeight w:val="851"/>
        </w:trPr>
        <w:tc>
          <w:tcPr>
            <w:tcW w:w="2142" w:type="pct"/>
            <w:shd w:val="clear" w:color="auto" w:fill="auto"/>
            <w:noWrap/>
            <w:tcMar>
              <w:top w:w="15" w:type="dxa"/>
              <w:left w:w="15" w:type="dxa"/>
              <w:bottom w:w="0" w:type="dxa"/>
              <w:right w:w="15" w:type="dxa"/>
            </w:tcMar>
            <w:vAlign w:val="center"/>
            <w:hideMark/>
          </w:tcPr>
          <w:p w14:paraId="08ABF10F" w14:textId="77777777" w:rsidR="00DC3742" w:rsidRPr="00EE1C1C" w:rsidRDefault="00DC3742" w:rsidP="000033CD">
            <w:pPr>
              <w:spacing w:after="0" w:line="312" w:lineRule="auto"/>
              <w:jc w:val="left"/>
              <w:rPr>
                <w:rFonts w:eastAsia="Times New Roman"/>
                <w:sz w:val="26"/>
                <w:szCs w:val="26"/>
                <w:lang w:val="vi-VN" w:eastAsia="vi-VN"/>
              </w:rPr>
            </w:pPr>
            <w:r w:rsidRPr="00EE1C1C">
              <w:rPr>
                <w:rFonts w:eastAsia="Times New Roman"/>
                <w:sz w:val="26"/>
                <w:szCs w:val="26"/>
                <w:lang w:val="vi-VN" w:eastAsia="vi-VN"/>
              </w:rPr>
              <w:t>Tham gia ngày hội tuyển dụng sinh viên tốt nghiệp</w:t>
            </w:r>
          </w:p>
        </w:tc>
        <w:tc>
          <w:tcPr>
            <w:tcW w:w="499" w:type="pct"/>
            <w:shd w:val="clear" w:color="auto" w:fill="auto"/>
            <w:noWrap/>
            <w:tcMar>
              <w:top w:w="15" w:type="dxa"/>
              <w:left w:w="15" w:type="dxa"/>
              <w:bottom w:w="0" w:type="dxa"/>
              <w:right w:w="15" w:type="dxa"/>
            </w:tcMar>
            <w:vAlign w:val="center"/>
            <w:hideMark/>
          </w:tcPr>
          <w:p w14:paraId="34EDAA7D" w14:textId="70C41F78"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5.50</w:t>
            </w:r>
            <w:r w:rsidR="003C3220" w:rsidRPr="00EE1C1C">
              <w:rPr>
                <w:sz w:val="26"/>
                <w:szCs w:val="26"/>
              </w:rPr>
              <w:t>%</w:t>
            </w:r>
          </w:p>
        </w:tc>
        <w:tc>
          <w:tcPr>
            <w:tcW w:w="914" w:type="pct"/>
            <w:shd w:val="clear" w:color="auto" w:fill="auto"/>
            <w:noWrap/>
            <w:tcMar>
              <w:top w:w="15" w:type="dxa"/>
              <w:left w:w="15" w:type="dxa"/>
              <w:bottom w:w="0" w:type="dxa"/>
              <w:right w:w="15" w:type="dxa"/>
            </w:tcMar>
            <w:vAlign w:val="center"/>
            <w:hideMark/>
          </w:tcPr>
          <w:p w14:paraId="1CB24BF0" w14:textId="2EF826D2"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30.35</w:t>
            </w:r>
            <w:r w:rsidR="003C3220" w:rsidRPr="00EE1C1C">
              <w:rPr>
                <w:sz w:val="26"/>
                <w:szCs w:val="26"/>
              </w:rPr>
              <w:t>%</w:t>
            </w:r>
          </w:p>
        </w:tc>
        <w:tc>
          <w:tcPr>
            <w:tcW w:w="655" w:type="pct"/>
            <w:shd w:val="clear" w:color="auto" w:fill="auto"/>
            <w:noWrap/>
            <w:tcMar>
              <w:top w:w="15" w:type="dxa"/>
              <w:left w:w="15" w:type="dxa"/>
              <w:bottom w:w="0" w:type="dxa"/>
              <w:right w:w="15" w:type="dxa"/>
            </w:tcMar>
            <w:vAlign w:val="center"/>
            <w:hideMark/>
          </w:tcPr>
          <w:p w14:paraId="7F17F772" w14:textId="00F6133F"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34.50</w:t>
            </w:r>
            <w:r w:rsidR="003C3220" w:rsidRPr="00EE1C1C">
              <w:rPr>
                <w:sz w:val="26"/>
                <w:szCs w:val="26"/>
              </w:rPr>
              <w:t>%</w:t>
            </w:r>
          </w:p>
        </w:tc>
        <w:tc>
          <w:tcPr>
            <w:tcW w:w="790" w:type="pct"/>
            <w:shd w:val="clear" w:color="auto" w:fill="auto"/>
            <w:noWrap/>
            <w:tcMar>
              <w:top w:w="15" w:type="dxa"/>
              <w:left w:w="15" w:type="dxa"/>
              <w:bottom w:w="0" w:type="dxa"/>
              <w:right w:w="15" w:type="dxa"/>
            </w:tcMar>
            <w:vAlign w:val="center"/>
            <w:hideMark/>
          </w:tcPr>
          <w:p w14:paraId="557CD8A2" w14:textId="7B4CF9E7" w:rsidR="00DC3742" w:rsidRPr="00EE1C1C" w:rsidRDefault="00DC3742" w:rsidP="000033CD">
            <w:pPr>
              <w:spacing w:after="0" w:line="312" w:lineRule="auto"/>
              <w:jc w:val="center"/>
              <w:rPr>
                <w:rFonts w:eastAsia="Times New Roman"/>
                <w:sz w:val="26"/>
                <w:szCs w:val="26"/>
                <w:lang w:val="vi-VN" w:eastAsia="vi-VN"/>
              </w:rPr>
            </w:pPr>
            <w:r w:rsidRPr="00EE1C1C">
              <w:rPr>
                <w:sz w:val="26"/>
                <w:szCs w:val="26"/>
              </w:rPr>
              <w:t>29.65</w:t>
            </w:r>
            <w:r w:rsidR="003C3220" w:rsidRPr="00EE1C1C">
              <w:rPr>
                <w:sz w:val="26"/>
                <w:szCs w:val="26"/>
              </w:rPr>
              <w:t>%</w:t>
            </w:r>
          </w:p>
        </w:tc>
      </w:tr>
    </w:tbl>
    <w:p w14:paraId="0ECFFC4D" w14:textId="77777777" w:rsidR="008C62E8" w:rsidRPr="00EE1C1C" w:rsidRDefault="008C62E8" w:rsidP="000033CD">
      <w:pPr>
        <w:spacing w:after="0" w:line="312" w:lineRule="auto"/>
        <w:rPr>
          <w:sz w:val="26"/>
          <w:szCs w:val="26"/>
        </w:rPr>
      </w:pPr>
    </w:p>
    <w:p w14:paraId="344BD1E5" w14:textId="77777777" w:rsidR="00301DBD" w:rsidRPr="00EE1C1C" w:rsidRDefault="00301DBD" w:rsidP="000033CD">
      <w:pPr>
        <w:spacing w:after="0" w:line="312" w:lineRule="auto"/>
        <w:rPr>
          <w:sz w:val="26"/>
          <w:szCs w:val="26"/>
        </w:rPr>
      </w:pPr>
    </w:p>
    <w:p w14:paraId="24B890C7" w14:textId="77777777" w:rsidR="00122A23" w:rsidRPr="00EE1C1C" w:rsidRDefault="00122A23" w:rsidP="000033CD">
      <w:pPr>
        <w:keepNext/>
        <w:spacing w:after="0" w:line="312" w:lineRule="auto"/>
        <w:jc w:val="center"/>
        <w:rPr>
          <w:sz w:val="26"/>
          <w:szCs w:val="26"/>
        </w:rPr>
      </w:pPr>
      <w:r w:rsidRPr="00EE1C1C">
        <w:rPr>
          <w:noProof/>
          <w:sz w:val="26"/>
          <w:szCs w:val="26"/>
        </w:rPr>
        <w:drawing>
          <wp:inline distT="0" distB="0" distL="0" distR="0" wp14:anchorId="04AA0D37" wp14:editId="7BD9D4CD">
            <wp:extent cx="5715000" cy="3738880"/>
            <wp:effectExtent l="0" t="0" r="0" b="13970"/>
            <wp:docPr id="11" name="Biểu đồ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1CA7C93C" w14:textId="7AEBE78A" w:rsidR="0006178B" w:rsidRPr="00EE1C1C" w:rsidRDefault="00122A23" w:rsidP="000033CD">
      <w:pPr>
        <w:pStyle w:val="Caption"/>
        <w:sectPr w:rsidR="0006178B" w:rsidRPr="00EE1C1C" w:rsidSect="009308F8">
          <w:pgSz w:w="11900" w:h="16840" w:code="9"/>
          <w:pgMar w:top="1134" w:right="1134" w:bottom="1134" w:left="1701" w:header="734" w:footer="346" w:gutter="0"/>
          <w:cols w:space="708"/>
          <w:titlePg/>
          <w:docGrid w:linePitch="326"/>
        </w:sectPr>
      </w:pPr>
      <w:bookmarkStart w:id="124" w:name="_Toc74434179"/>
      <w:r w:rsidRPr="00EE1C1C">
        <w:t xml:space="preserve">Hình </w:t>
      </w:r>
      <w:fldSimple w:instr=" SEQ Hình \* ARABIC ">
        <w:r w:rsidR="00FF2A32">
          <w:rPr>
            <w:noProof/>
          </w:rPr>
          <w:t>12</w:t>
        </w:r>
      </w:fldSimple>
      <w:r w:rsidRPr="00EE1C1C">
        <w:t xml:space="preserve">. </w:t>
      </w:r>
      <w:bookmarkStart w:id="125" w:name="_Toc71280176"/>
      <w:r w:rsidR="00A574E5" w:rsidRPr="00EE1C1C">
        <w:t xml:space="preserve"> Biểu đồ mô tả </w:t>
      </w:r>
      <w:r w:rsidR="00307A66" w:rsidRPr="00EE1C1C">
        <w:t>m</w:t>
      </w:r>
      <w:r w:rsidR="00A574E5" w:rsidRPr="00EE1C1C">
        <w:t>ức độ và các hoạt động tham gia</w:t>
      </w:r>
      <w:r w:rsidR="00D6502A" w:rsidRPr="00EE1C1C">
        <w:t xml:space="preserve"> vào quá trình đào tạo ngành GDTH</w:t>
      </w:r>
      <w:r w:rsidR="00A574E5" w:rsidRPr="00EE1C1C">
        <w:t xml:space="preserve"> của </w:t>
      </w:r>
      <w:r w:rsidR="00307A66" w:rsidRPr="00EE1C1C">
        <w:t>nhóm</w:t>
      </w:r>
      <w:r w:rsidR="00A574E5" w:rsidRPr="00EE1C1C">
        <w:t xml:space="preserve"> đối tượng được khảo sát</w:t>
      </w:r>
      <w:bookmarkEnd w:id="124"/>
      <w:r w:rsidR="00A574E5" w:rsidRPr="00EE1C1C">
        <w:t xml:space="preserve"> </w:t>
      </w:r>
    </w:p>
    <w:p w14:paraId="2CEE08C3" w14:textId="704E5058" w:rsidR="00EC7E44" w:rsidRPr="00873EDD" w:rsidRDefault="00755727" w:rsidP="000033CD">
      <w:pPr>
        <w:pStyle w:val="Heading1"/>
        <w:jc w:val="both"/>
        <w:rPr>
          <w:sz w:val="26"/>
          <w:szCs w:val="26"/>
        </w:rPr>
      </w:pPr>
      <w:bookmarkStart w:id="126" w:name="_Toc74421186"/>
      <w:r w:rsidRPr="00873EDD">
        <w:rPr>
          <w:sz w:val="26"/>
          <w:szCs w:val="26"/>
        </w:rPr>
        <w:lastRenderedPageBreak/>
        <w:t>III</w:t>
      </w:r>
      <w:r w:rsidR="003B6607" w:rsidRPr="00873EDD">
        <w:rPr>
          <w:sz w:val="26"/>
          <w:szCs w:val="26"/>
        </w:rPr>
        <w:t xml:space="preserve">. </w:t>
      </w:r>
      <w:r w:rsidR="00CC1E29" w:rsidRPr="00873EDD">
        <w:rPr>
          <w:sz w:val="26"/>
          <w:szCs w:val="26"/>
        </w:rPr>
        <w:t>KIẾN NGHỊ, ĐỀ XUẤT</w:t>
      </w:r>
      <w:bookmarkEnd w:id="125"/>
      <w:bookmarkEnd w:id="126"/>
    </w:p>
    <w:p w14:paraId="0AF8F389" w14:textId="4C35DFCB" w:rsidR="00873EDD" w:rsidRPr="00EE1C1C" w:rsidRDefault="00873EDD" w:rsidP="00873EDD">
      <w:pPr>
        <w:widowControl w:val="0"/>
        <w:spacing w:after="0" w:line="312" w:lineRule="auto"/>
        <w:rPr>
          <w:sz w:val="26"/>
          <w:szCs w:val="26"/>
          <w:lang w:eastAsia="en-US"/>
        </w:rPr>
      </w:pPr>
      <w:r w:rsidRPr="007F6C67">
        <w:rPr>
          <w:sz w:val="26"/>
          <w:szCs w:val="26"/>
        </w:rPr>
        <w:t>1.</w:t>
      </w:r>
      <w:r w:rsidRPr="00EE1C1C">
        <w:rPr>
          <w:sz w:val="26"/>
          <w:szCs w:val="26"/>
        </w:rPr>
        <w:t xml:space="preserve"> </w:t>
      </w:r>
      <w:r w:rsidRPr="00840FC8">
        <w:rPr>
          <w:b/>
          <w:bCs/>
          <w:i/>
          <w:iCs/>
          <w:sz w:val="26"/>
          <w:szCs w:val="26"/>
        </w:rPr>
        <w:t>Ph</w:t>
      </w:r>
      <w:r w:rsidRPr="00840FC8">
        <w:rPr>
          <w:b/>
          <w:bCs/>
          <w:i/>
          <w:iCs/>
          <w:sz w:val="26"/>
          <w:szCs w:val="26"/>
          <w:lang w:eastAsia="en-US"/>
        </w:rPr>
        <w:t>ần mục tiêu của CTĐT</w:t>
      </w:r>
      <w:r w:rsidRPr="00EE1C1C">
        <w:rPr>
          <w:sz w:val="26"/>
          <w:szCs w:val="26"/>
          <w:lang w:eastAsia="en-US"/>
        </w:rPr>
        <w:t xml:space="preserve"> mới chỉ dừng lại với vị trí việc làm là giáo viên Tiểu học, chưa thấy rõ các cơ hội nghề nghiệp khác như là chuyên viên, nhà quản lí hoặc nhà nghiên cứu trong lĩnh vực giáo dục tiểu học (sự nghiệp tương lai của sinh viên).</w:t>
      </w:r>
    </w:p>
    <w:p w14:paraId="0BA37B6E" w14:textId="77777777" w:rsidR="00873EDD" w:rsidRPr="00EE1C1C" w:rsidRDefault="00873EDD" w:rsidP="00873EDD">
      <w:pPr>
        <w:pStyle w:val="Heading4"/>
      </w:pPr>
      <w:r w:rsidRPr="00EE1C1C">
        <w:t>2</w:t>
      </w:r>
      <w:r>
        <w:t>.</w:t>
      </w:r>
      <w:r w:rsidRPr="00EE1C1C">
        <w:t xml:space="preserve"> Đề xuất các hình thức, PPDH cần áp dụng để đạt được mục tiêu và CĐR </w:t>
      </w:r>
    </w:p>
    <w:p w14:paraId="19C2E854" w14:textId="77777777" w:rsidR="00873EDD" w:rsidRPr="00EE1C1C" w:rsidRDefault="00873EDD" w:rsidP="00873EDD">
      <w:pPr>
        <w:widowControl w:val="0"/>
        <w:spacing w:after="0" w:line="312" w:lineRule="auto"/>
        <w:rPr>
          <w:sz w:val="26"/>
          <w:szCs w:val="26"/>
        </w:rPr>
      </w:pPr>
      <w:r w:rsidRPr="00EE1C1C">
        <w:rPr>
          <w:sz w:val="26"/>
          <w:szCs w:val="26"/>
        </w:rPr>
        <w:t>Đẩy mạnh hình thức làm việc theo nhóm</w:t>
      </w:r>
      <w:r>
        <w:rPr>
          <w:sz w:val="26"/>
          <w:szCs w:val="26"/>
        </w:rPr>
        <w:t>, Tăng cường dạy học theo dự án, Vận dụng dạy học</w:t>
      </w:r>
      <w:r w:rsidRPr="00840FC8">
        <w:rPr>
          <w:sz w:val="26"/>
          <w:szCs w:val="26"/>
        </w:rPr>
        <w:t xml:space="preserve"> </w:t>
      </w:r>
      <w:r w:rsidRPr="00EE1C1C">
        <w:rPr>
          <w:sz w:val="26"/>
          <w:szCs w:val="26"/>
        </w:rPr>
        <w:t>Dạy học giải quyết vấn đề</w:t>
      </w:r>
      <w:r>
        <w:rPr>
          <w:sz w:val="26"/>
          <w:szCs w:val="26"/>
        </w:rPr>
        <w:t xml:space="preserve"> và Dạy học qua trải nghiệm.</w:t>
      </w:r>
    </w:p>
    <w:p w14:paraId="6557AF49" w14:textId="77777777" w:rsidR="00873EDD" w:rsidRPr="00840FC8" w:rsidRDefault="00873EDD" w:rsidP="00873EDD">
      <w:pPr>
        <w:widowControl w:val="0"/>
        <w:spacing w:after="0" w:line="312" w:lineRule="auto"/>
        <w:rPr>
          <w:b/>
          <w:bCs/>
          <w:i/>
          <w:iCs/>
          <w:sz w:val="26"/>
          <w:szCs w:val="26"/>
        </w:rPr>
      </w:pPr>
      <w:r w:rsidRPr="00840FC8">
        <w:rPr>
          <w:b/>
          <w:bCs/>
          <w:i/>
          <w:iCs/>
          <w:sz w:val="26"/>
          <w:szCs w:val="26"/>
        </w:rPr>
        <w:t>3. Đề xuất điều chỉnh các nội dung trong PPDH để đạt được mục tiêu và CĐR</w:t>
      </w:r>
    </w:p>
    <w:p w14:paraId="6FEC7C60" w14:textId="77777777" w:rsidR="00873EDD" w:rsidRDefault="00873EDD" w:rsidP="00873EDD">
      <w:pPr>
        <w:widowControl w:val="0"/>
        <w:spacing w:after="0" w:line="312" w:lineRule="auto"/>
        <w:ind w:firstLine="720"/>
        <w:rPr>
          <w:rFonts w:eastAsia="Times New Roman"/>
          <w:sz w:val="26"/>
          <w:szCs w:val="26"/>
          <w:lang w:val="vi-VN" w:eastAsia="vi-VN"/>
        </w:rPr>
      </w:pPr>
      <w:r>
        <w:rPr>
          <w:rFonts w:eastAsia="Times New Roman"/>
          <w:sz w:val="26"/>
          <w:szCs w:val="26"/>
          <w:lang w:eastAsia="vi-VN"/>
        </w:rPr>
        <w:t xml:space="preserve">- </w:t>
      </w:r>
      <w:r w:rsidRPr="00EE1C1C">
        <w:rPr>
          <w:rFonts w:eastAsia="Times New Roman"/>
          <w:sz w:val="26"/>
          <w:szCs w:val="26"/>
          <w:lang w:val="vi-VN" w:eastAsia="vi-VN"/>
        </w:rPr>
        <w:t>Đa dạng hoá các phương thức và công cụ kiểm tra, đánh giá phẩm chất và năng lực người học</w:t>
      </w:r>
    </w:p>
    <w:p w14:paraId="5E6C6E8D" w14:textId="77777777" w:rsidR="00873EDD" w:rsidRDefault="00873EDD" w:rsidP="00873EDD">
      <w:pPr>
        <w:widowControl w:val="0"/>
        <w:spacing w:after="0" w:line="312" w:lineRule="auto"/>
        <w:ind w:firstLine="720"/>
        <w:rPr>
          <w:rFonts w:eastAsia="Times New Roman"/>
          <w:sz w:val="26"/>
          <w:szCs w:val="26"/>
          <w:lang w:val="vi-VN" w:eastAsia="vi-VN"/>
        </w:rPr>
      </w:pPr>
      <w:r>
        <w:rPr>
          <w:rFonts w:eastAsia="Times New Roman"/>
          <w:sz w:val="26"/>
          <w:szCs w:val="26"/>
          <w:lang w:eastAsia="vi-VN"/>
        </w:rPr>
        <w:t xml:space="preserve">- </w:t>
      </w:r>
      <w:r w:rsidRPr="00EE1C1C">
        <w:rPr>
          <w:rFonts w:eastAsia="Times New Roman"/>
          <w:sz w:val="26"/>
          <w:szCs w:val="26"/>
          <w:lang w:val="vi-VN" w:eastAsia="vi-VN"/>
        </w:rPr>
        <w:t>Giảm tỷ lệ giảng dạy lí thuyết, tăng thời lượng thực hành nghề nghiệp cho sinh viên</w:t>
      </w:r>
    </w:p>
    <w:p w14:paraId="00DA04D9" w14:textId="77777777" w:rsidR="00873EDD" w:rsidRPr="007F6C67" w:rsidRDefault="00873EDD" w:rsidP="00873EDD">
      <w:pPr>
        <w:widowControl w:val="0"/>
        <w:spacing w:after="0" w:line="312" w:lineRule="auto"/>
        <w:ind w:firstLine="720"/>
        <w:rPr>
          <w:i/>
          <w:iCs/>
          <w:sz w:val="26"/>
          <w:szCs w:val="26"/>
        </w:rPr>
      </w:pPr>
      <w:r>
        <w:rPr>
          <w:rFonts w:eastAsia="Times New Roman"/>
          <w:sz w:val="26"/>
          <w:szCs w:val="26"/>
          <w:lang w:eastAsia="vi-VN"/>
        </w:rPr>
        <w:t xml:space="preserve">- </w:t>
      </w:r>
      <w:r w:rsidRPr="00EE1C1C">
        <w:rPr>
          <w:rFonts w:eastAsia="Times New Roman"/>
          <w:sz w:val="26"/>
          <w:szCs w:val="26"/>
          <w:lang w:val="vi-VN" w:eastAsia="vi-VN"/>
        </w:rPr>
        <w:t>Tăng thời lượng thực hành nghề nghiệp tại các cơ sở giáo dục trong quá trình đào tạo</w:t>
      </w:r>
      <w:r>
        <w:rPr>
          <w:rFonts w:eastAsia="Times New Roman"/>
          <w:sz w:val="26"/>
          <w:szCs w:val="26"/>
          <w:lang w:eastAsia="vi-VN"/>
        </w:rPr>
        <w:t>.</w:t>
      </w:r>
    </w:p>
    <w:p w14:paraId="46F8A258" w14:textId="77777777" w:rsidR="00873EDD" w:rsidRDefault="00873EDD" w:rsidP="00873EDD">
      <w:pPr>
        <w:widowControl w:val="0"/>
        <w:spacing w:after="0" w:line="312" w:lineRule="auto"/>
        <w:jc w:val="left"/>
        <w:rPr>
          <w:sz w:val="26"/>
          <w:szCs w:val="26"/>
        </w:rPr>
      </w:pPr>
      <w:r w:rsidRPr="007F6C67">
        <w:rPr>
          <w:sz w:val="26"/>
          <w:szCs w:val="26"/>
        </w:rPr>
        <w:t>4. Diễn đạt một số CĐR chưa trong sáng</w:t>
      </w:r>
      <w:r>
        <w:rPr>
          <w:sz w:val="26"/>
          <w:szCs w:val="26"/>
        </w:rPr>
        <w:t>, súc tích.</w:t>
      </w:r>
    </w:p>
    <w:p w14:paraId="4B78D592" w14:textId="77777777" w:rsidR="00873EDD" w:rsidRPr="007F6C67" w:rsidRDefault="00873EDD" w:rsidP="00873EDD">
      <w:pPr>
        <w:widowControl w:val="0"/>
        <w:spacing w:after="0" w:line="312" w:lineRule="auto"/>
        <w:jc w:val="left"/>
        <w:rPr>
          <w:sz w:val="26"/>
          <w:szCs w:val="26"/>
        </w:rPr>
      </w:pPr>
      <w:r>
        <w:rPr>
          <w:sz w:val="26"/>
          <w:szCs w:val="26"/>
        </w:rPr>
        <w:t>5. Xem lại cách sử dụng động từ một số CĐR</w:t>
      </w:r>
    </w:p>
    <w:p w14:paraId="75A631E7" w14:textId="77777777" w:rsidR="00873EDD" w:rsidRDefault="00873EDD" w:rsidP="00873EDD">
      <w:pPr>
        <w:widowControl w:val="0"/>
        <w:spacing w:after="0" w:line="312" w:lineRule="auto"/>
        <w:jc w:val="left"/>
        <w:rPr>
          <w:i/>
          <w:iCs/>
          <w:sz w:val="26"/>
          <w:szCs w:val="26"/>
        </w:rPr>
      </w:pPr>
    </w:p>
    <w:p w14:paraId="6C7E00DC" w14:textId="03D57264" w:rsidR="00921B6A" w:rsidRPr="00EE1C1C" w:rsidRDefault="00921B6A" w:rsidP="000033CD">
      <w:pPr>
        <w:widowControl w:val="0"/>
        <w:spacing w:after="0" w:line="312" w:lineRule="auto"/>
        <w:rPr>
          <w:sz w:val="26"/>
          <w:szCs w:val="26"/>
        </w:rPr>
      </w:pPr>
    </w:p>
    <w:p w14:paraId="04373DEC" w14:textId="77777777" w:rsidR="00A250DC" w:rsidRPr="00EE1C1C" w:rsidRDefault="00A250DC" w:rsidP="000033CD">
      <w:pPr>
        <w:widowControl w:val="0"/>
        <w:spacing w:after="0" w:line="312" w:lineRule="auto"/>
        <w:ind w:left="5040" w:firstLine="720"/>
        <w:rPr>
          <w:i/>
          <w:iCs/>
          <w:sz w:val="26"/>
          <w:szCs w:val="26"/>
        </w:rPr>
      </w:pPr>
    </w:p>
    <w:p w14:paraId="0F655838" w14:textId="60E67584" w:rsidR="004B61AE" w:rsidRPr="00EE1C1C" w:rsidRDefault="00BC07B3" w:rsidP="00F81693">
      <w:pPr>
        <w:widowControl w:val="0"/>
        <w:spacing w:after="0" w:line="312" w:lineRule="auto"/>
        <w:ind w:left="5040"/>
        <w:rPr>
          <w:i/>
          <w:iCs/>
          <w:sz w:val="26"/>
          <w:szCs w:val="26"/>
        </w:rPr>
      </w:pPr>
      <w:r w:rsidRPr="00EE1C1C">
        <w:rPr>
          <w:i/>
          <w:iCs/>
          <w:sz w:val="26"/>
          <w:szCs w:val="26"/>
        </w:rPr>
        <w:t>Nghệ An, ngày      tháng 5 năm 2021</w:t>
      </w:r>
    </w:p>
    <w:p w14:paraId="5610DB66" w14:textId="2D1653A0" w:rsidR="004B61AE" w:rsidRPr="00EE1C1C" w:rsidRDefault="00BC07B3" w:rsidP="000033CD">
      <w:pPr>
        <w:widowControl w:val="0"/>
        <w:spacing w:after="0" w:line="312" w:lineRule="auto"/>
        <w:ind w:left="5040"/>
        <w:jc w:val="center"/>
        <w:rPr>
          <w:sz w:val="26"/>
          <w:szCs w:val="26"/>
        </w:rPr>
      </w:pPr>
      <w:r w:rsidRPr="00EE1C1C">
        <w:rPr>
          <w:b/>
          <w:sz w:val="26"/>
          <w:szCs w:val="26"/>
        </w:rPr>
        <w:t xml:space="preserve">  </w:t>
      </w:r>
      <w:r w:rsidR="0089667D" w:rsidRPr="00EE1C1C">
        <w:rPr>
          <w:b/>
          <w:sz w:val="26"/>
          <w:szCs w:val="26"/>
        </w:rPr>
        <w:t xml:space="preserve">    </w:t>
      </w:r>
      <w:r w:rsidRPr="00EE1C1C">
        <w:rPr>
          <w:b/>
          <w:sz w:val="26"/>
          <w:szCs w:val="26"/>
        </w:rPr>
        <w:t>Trưởng Bộ môn</w:t>
      </w:r>
    </w:p>
    <w:p w14:paraId="5FBDB111" w14:textId="278BDA1E" w:rsidR="006A01D0" w:rsidRPr="00C65CD2" w:rsidRDefault="006A01D0" w:rsidP="00C65CD2">
      <w:pPr>
        <w:pStyle w:val="Heading1"/>
        <w:spacing w:line="288" w:lineRule="auto"/>
        <w:rPr>
          <w:sz w:val="26"/>
          <w:szCs w:val="26"/>
        </w:rPr>
      </w:pPr>
      <w:bookmarkStart w:id="127" w:name="_Toc47775736"/>
      <w:bookmarkStart w:id="128" w:name="_Toc48032104"/>
      <w:bookmarkStart w:id="129" w:name="_Toc71280177"/>
      <w:bookmarkStart w:id="130" w:name="_Toc74421187"/>
      <w:r w:rsidRPr="00C65CD2">
        <w:rPr>
          <w:sz w:val="26"/>
          <w:szCs w:val="26"/>
        </w:rPr>
        <w:lastRenderedPageBreak/>
        <w:t>PHỤ LỤC</w:t>
      </w:r>
      <w:bookmarkEnd w:id="127"/>
      <w:bookmarkEnd w:id="128"/>
      <w:bookmarkEnd w:id="129"/>
      <w:bookmarkEnd w:id="130"/>
    </w:p>
    <w:p w14:paraId="3B3B699F" w14:textId="381C4453" w:rsidR="00257B76" w:rsidRPr="00C65CD2" w:rsidRDefault="00257B76" w:rsidP="00C65CD2">
      <w:pPr>
        <w:pStyle w:val="Heading2"/>
        <w:numPr>
          <w:ilvl w:val="0"/>
          <w:numId w:val="0"/>
        </w:numPr>
        <w:spacing w:before="0" w:after="0" w:line="288" w:lineRule="auto"/>
      </w:pPr>
      <w:bookmarkStart w:id="131" w:name="_Toc74421188"/>
      <w:r w:rsidRPr="00C65CD2">
        <w:t>Phụ lục 1. Mẫu phiếu khảo sát dành cho Lãnh đạo Sở GDĐT/Phòng GDĐT, BGH trường phổ thông</w:t>
      </w:r>
      <w:bookmarkEnd w:id="131"/>
    </w:p>
    <w:p w14:paraId="6A73454E" w14:textId="77777777" w:rsidR="00E93398" w:rsidRPr="00C65CD2" w:rsidRDefault="00E93398" w:rsidP="00C65CD2">
      <w:pPr>
        <w:spacing w:after="0" w:line="288" w:lineRule="auto"/>
        <w:rPr>
          <w:sz w:val="26"/>
          <w:szCs w:val="26"/>
        </w:rPr>
      </w:pPr>
    </w:p>
    <w:tbl>
      <w:tblPr>
        <w:tblW w:w="9498" w:type="dxa"/>
        <w:tblCellMar>
          <w:top w:w="15" w:type="dxa"/>
          <w:left w:w="15" w:type="dxa"/>
          <w:bottom w:w="15" w:type="dxa"/>
          <w:right w:w="15" w:type="dxa"/>
        </w:tblCellMar>
        <w:tblLook w:val="04A0" w:firstRow="1" w:lastRow="0" w:firstColumn="1" w:lastColumn="0" w:noHBand="0" w:noVBand="1"/>
      </w:tblPr>
      <w:tblGrid>
        <w:gridCol w:w="3828"/>
        <w:gridCol w:w="5670"/>
      </w:tblGrid>
      <w:tr w:rsidR="00D978E9" w:rsidRPr="002D6B95" w14:paraId="54A0236E" w14:textId="77777777" w:rsidTr="00543929">
        <w:tc>
          <w:tcPr>
            <w:tcW w:w="3828" w:type="dxa"/>
            <w:tcMar>
              <w:top w:w="0" w:type="dxa"/>
              <w:left w:w="78" w:type="dxa"/>
              <w:bottom w:w="0" w:type="dxa"/>
              <w:right w:w="78" w:type="dxa"/>
            </w:tcMar>
          </w:tcPr>
          <w:p w14:paraId="5D29F2BD" w14:textId="77777777" w:rsidR="00D978E9" w:rsidRPr="002D6B95" w:rsidRDefault="00D978E9" w:rsidP="00543929">
            <w:pPr>
              <w:ind w:left="70"/>
              <w:rPr>
                <w:sz w:val="26"/>
                <w:szCs w:val="26"/>
              </w:rPr>
            </w:pPr>
            <w:bookmarkStart w:id="132" w:name="_Toc74421189"/>
            <w:r w:rsidRPr="002D6B95">
              <w:rPr>
                <w:sz w:val="26"/>
                <w:szCs w:val="26"/>
              </w:rPr>
              <w:t>BỘ GIÁO DỤC VÀ ĐÀO TẠO</w:t>
            </w:r>
          </w:p>
          <w:p w14:paraId="2D521DC5" w14:textId="77777777" w:rsidR="00D978E9" w:rsidRPr="002D6B95" w:rsidRDefault="00D978E9" w:rsidP="00543929">
            <w:pPr>
              <w:jc w:val="center"/>
              <w:outlineLvl w:val="5"/>
              <w:rPr>
                <w:b/>
                <w:sz w:val="26"/>
                <w:szCs w:val="26"/>
              </w:rPr>
            </w:pPr>
            <w:r w:rsidRPr="002D6B95">
              <w:rPr>
                <w:b/>
                <w:sz w:val="26"/>
                <w:szCs w:val="26"/>
              </w:rPr>
              <w:t>TRƯỜNG ĐẠI HỌC VINH</w:t>
            </w:r>
          </w:p>
          <w:p w14:paraId="424CD1A1" w14:textId="77777777" w:rsidR="00D978E9" w:rsidRPr="002D6B95" w:rsidRDefault="00D978E9" w:rsidP="00543929">
            <w:pPr>
              <w:jc w:val="center"/>
              <w:rPr>
                <w:sz w:val="26"/>
                <w:szCs w:val="26"/>
              </w:rPr>
            </w:pPr>
            <w:r w:rsidRPr="002D6B95">
              <w:rPr>
                <w:sz w:val="26"/>
                <w:szCs w:val="26"/>
              </w:rPr>
              <w:t xml:space="preserve">¯¯¯¯¯¯¯¯¯¯¯¯¯ </w:t>
            </w:r>
          </w:p>
        </w:tc>
        <w:tc>
          <w:tcPr>
            <w:tcW w:w="5670" w:type="dxa"/>
            <w:tcMar>
              <w:top w:w="0" w:type="dxa"/>
              <w:left w:w="78" w:type="dxa"/>
              <w:bottom w:w="0" w:type="dxa"/>
              <w:right w:w="78" w:type="dxa"/>
            </w:tcMar>
          </w:tcPr>
          <w:p w14:paraId="1812D6C5" w14:textId="77777777" w:rsidR="00D978E9" w:rsidRPr="002D6B95" w:rsidRDefault="00D978E9" w:rsidP="00543929">
            <w:pPr>
              <w:ind w:left="-358"/>
              <w:jc w:val="center"/>
              <w:rPr>
                <w:b/>
                <w:sz w:val="26"/>
                <w:szCs w:val="26"/>
                <w:lang w:val="vi-VN"/>
              </w:rPr>
            </w:pPr>
            <w:r w:rsidRPr="002D6B95">
              <w:rPr>
                <w:b/>
                <w:bCs/>
                <w:color w:val="000000"/>
                <w:sz w:val="26"/>
                <w:szCs w:val="26"/>
                <w:lang w:val="vi-VN"/>
              </w:rPr>
              <w:t>CỘNG HOÀ XÃ HỘI CHỦ NGHĨA VIỆT NAM</w:t>
            </w:r>
          </w:p>
          <w:p w14:paraId="25C60FC5" w14:textId="77777777" w:rsidR="00D978E9" w:rsidRPr="002D6B95" w:rsidRDefault="00D978E9" w:rsidP="00543929">
            <w:pPr>
              <w:jc w:val="center"/>
              <w:rPr>
                <w:b/>
                <w:sz w:val="26"/>
                <w:szCs w:val="26"/>
                <w:lang w:val="vi-VN"/>
              </w:rPr>
            </w:pPr>
            <w:r w:rsidRPr="002D6B95">
              <w:rPr>
                <w:b/>
                <w:bCs/>
                <w:color w:val="000000"/>
                <w:sz w:val="26"/>
                <w:szCs w:val="26"/>
                <w:lang w:val="vi-VN"/>
              </w:rPr>
              <w:t>Độc lập - Tự do - Hạnh phúc</w:t>
            </w:r>
          </w:p>
          <w:p w14:paraId="3A57C7FE" w14:textId="77777777" w:rsidR="00D978E9" w:rsidRPr="002D6B95" w:rsidRDefault="00D978E9" w:rsidP="00543929">
            <w:pPr>
              <w:jc w:val="center"/>
              <w:rPr>
                <w:sz w:val="26"/>
                <w:szCs w:val="26"/>
                <w:lang w:val="vi-VN"/>
              </w:rPr>
            </w:pPr>
            <w:r w:rsidRPr="002D6B95">
              <w:rPr>
                <w:sz w:val="26"/>
                <w:szCs w:val="26"/>
              </w:rPr>
              <w:t>¯¯¯¯¯¯¯¯¯¯¯¯¯¯¯¯¯¯¯¯¯¯¯¯</w:t>
            </w:r>
          </w:p>
        </w:tc>
      </w:tr>
    </w:tbl>
    <w:p w14:paraId="178E0B73" w14:textId="77777777" w:rsidR="00D978E9" w:rsidRDefault="00D978E9" w:rsidP="00D978E9">
      <w:pPr>
        <w:tabs>
          <w:tab w:val="left" w:pos="426"/>
        </w:tabs>
        <w:jc w:val="center"/>
        <w:rPr>
          <w:b/>
          <w:sz w:val="26"/>
          <w:szCs w:val="26"/>
          <w:lang w:val="vi-VN"/>
        </w:rPr>
      </w:pPr>
      <w:r w:rsidRPr="002D6B95">
        <w:rPr>
          <w:b/>
          <w:sz w:val="26"/>
          <w:szCs w:val="26"/>
        </w:rPr>
        <w:t>PHIẾU KHẢO SÁT</w:t>
      </w:r>
      <w:r>
        <w:rPr>
          <w:b/>
          <w:sz w:val="26"/>
          <w:szCs w:val="26"/>
          <w:lang w:val="vi-VN"/>
        </w:rPr>
        <w:t xml:space="preserve"> </w:t>
      </w:r>
    </w:p>
    <w:p w14:paraId="3F59FD50" w14:textId="77777777" w:rsidR="00D978E9" w:rsidRDefault="00D978E9" w:rsidP="00D978E9">
      <w:pPr>
        <w:jc w:val="center"/>
        <w:rPr>
          <w:b/>
          <w:sz w:val="26"/>
          <w:szCs w:val="26"/>
          <w:lang w:val="vi-VN"/>
        </w:rPr>
      </w:pPr>
      <w:r>
        <w:rPr>
          <w:b/>
          <w:sz w:val="26"/>
          <w:szCs w:val="26"/>
          <w:lang w:val="vi-VN"/>
        </w:rPr>
        <w:t xml:space="preserve">VỀ </w:t>
      </w:r>
      <w:r w:rsidRPr="002D6B95">
        <w:rPr>
          <w:b/>
          <w:sz w:val="26"/>
          <w:szCs w:val="26"/>
          <w:lang w:val="vi-VN"/>
        </w:rPr>
        <w:t xml:space="preserve">MỨC ĐỘ </w:t>
      </w:r>
      <w:r w:rsidRPr="002D6B95">
        <w:rPr>
          <w:b/>
          <w:sz w:val="26"/>
          <w:szCs w:val="26"/>
        </w:rPr>
        <w:t xml:space="preserve">ĐÁP ỨNG YÊU CẦU NGHỀ NGHIỆP </w:t>
      </w:r>
      <w:r w:rsidRPr="002D6B95">
        <w:rPr>
          <w:b/>
          <w:sz w:val="26"/>
          <w:szCs w:val="26"/>
          <w:lang w:val="vi-VN"/>
        </w:rPr>
        <w:t>CỦA</w:t>
      </w:r>
      <w:r w:rsidRPr="002D6B95">
        <w:rPr>
          <w:b/>
          <w:sz w:val="26"/>
          <w:szCs w:val="26"/>
        </w:rPr>
        <w:t xml:space="preserve"> MỤC TIÊU, CHUẨN ĐẦU RA CHƯƠNG TRÌNH ĐÀO TẠO NGÀNH GIÁO</w:t>
      </w:r>
      <w:r w:rsidRPr="002D6B95">
        <w:rPr>
          <w:b/>
          <w:sz w:val="26"/>
          <w:szCs w:val="26"/>
          <w:lang w:val="vi-VN"/>
        </w:rPr>
        <w:t xml:space="preserve"> DỤC TIỂU HỌC</w:t>
      </w:r>
    </w:p>
    <w:p w14:paraId="578FA3C6" w14:textId="49354B2D" w:rsidR="00D978E9" w:rsidRPr="002D6B95" w:rsidRDefault="00D978E9" w:rsidP="00D978E9">
      <w:pPr>
        <w:tabs>
          <w:tab w:val="left" w:pos="426"/>
        </w:tabs>
        <w:jc w:val="center"/>
        <w:rPr>
          <w:b/>
          <w:sz w:val="26"/>
          <w:szCs w:val="26"/>
        </w:rPr>
      </w:pPr>
      <w:r>
        <w:rPr>
          <w:b/>
          <w:sz w:val="26"/>
          <w:szCs w:val="26"/>
          <w:lang w:val="vi-VN"/>
        </w:rPr>
        <w:t>(Dùng cho lãnh đạo Sở/Phòng GD và các trường Tiểu học)</w:t>
      </w:r>
      <w:r w:rsidRPr="002D6B95">
        <w:rPr>
          <w:b/>
          <w:sz w:val="26"/>
          <w:szCs w:val="26"/>
        </w:rPr>
        <w:t xml:space="preserve"> </w:t>
      </w:r>
    </w:p>
    <w:p w14:paraId="3C8AD1AD" w14:textId="77777777" w:rsidR="00D978E9" w:rsidRPr="002D6B95" w:rsidRDefault="00D978E9" w:rsidP="00D978E9">
      <w:pPr>
        <w:tabs>
          <w:tab w:val="left" w:pos="426"/>
        </w:tabs>
        <w:rPr>
          <w:b/>
          <w:bCs/>
          <w:i/>
          <w:sz w:val="26"/>
          <w:szCs w:val="26"/>
        </w:rPr>
      </w:pPr>
      <w:r w:rsidRPr="002D6B95">
        <w:rPr>
          <w:b/>
          <w:bCs/>
          <w:i/>
          <w:sz w:val="26"/>
          <w:szCs w:val="26"/>
        </w:rPr>
        <w:tab/>
        <w:t xml:space="preserve">Kính gửi: </w:t>
      </w:r>
    </w:p>
    <w:p w14:paraId="349A9F28" w14:textId="77777777" w:rsidR="00D978E9" w:rsidRPr="002D6B95" w:rsidRDefault="00D978E9" w:rsidP="00D978E9">
      <w:pPr>
        <w:tabs>
          <w:tab w:val="left" w:pos="709"/>
        </w:tabs>
        <w:rPr>
          <w:i/>
          <w:sz w:val="26"/>
          <w:szCs w:val="26"/>
        </w:rPr>
      </w:pPr>
    </w:p>
    <w:p w14:paraId="2AD89C0C" w14:textId="77777777" w:rsidR="00D978E9" w:rsidRDefault="00D978E9" w:rsidP="00D978E9">
      <w:pPr>
        <w:tabs>
          <w:tab w:val="left" w:pos="709"/>
        </w:tabs>
        <w:ind w:firstLine="567"/>
        <w:rPr>
          <w:i/>
          <w:sz w:val="26"/>
          <w:szCs w:val="26"/>
          <w:lang w:val="vi-VN"/>
        </w:rPr>
      </w:pPr>
      <w:r>
        <w:rPr>
          <w:i/>
          <w:sz w:val="26"/>
          <w:szCs w:val="26"/>
          <w:lang w:val="vi-VN"/>
        </w:rPr>
        <w:t>Nhằm mục đích cải tiến và nâng cao chất lượng chương trình đào tạo ngành Giáo dục Tiểu học tại Khoa Giáo dục – Trường Đại học Vinh, góp phần đáp ứng các yêu cầu về phầm chất, năng lực cho sinh viên tốt nghiệp theo chuẩn nghề nghiệp trong bối cảnh mới, chúng tôi rất mong nhận được những đóng góp ý kiến của quý lãnh đạo các cơ quan quản lí giáo dục và các cơ sở giáo dục về một số nội dung sau:</w:t>
      </w:r>
    </w:p>
    <w:p w14:paraId="52E73C05" w14:textId="77777777" w:rsidR="00D978E9" w:rsidRDefault="00D978E9" w:rsidP="00D978E9">
      <w:pPr>
        <w:tabs>
          <w:tab w:val="left" w:pos="709"/>
        </w:tabs>
        <w:ind w:firstLine="567"/>
        <w:rPr>
          <w:i/>
          <w:sz w:val="26"/>
          <w:szCs w:val="26"/>
          <w:lang w:val="vi-VN"/>
        </w:rPr>
      </w:pPr>
      <w:r>
        <w:rPr>
          <w:i/>
          <w:sz w:val="26"/>
          <w:szCs w:val="26"/>
          <w:lang w:val="vi-VN"/>
        </w:rPr>
        <w:t>- Sứ mạng – Tầm nhìn của Trường Đại học Vinh;</w:t>
      </w:r>
    </w:p>
    <w:p w14:paraId="0BF6667C" w14:textId="77777777" w:rsidR="00D978E9" w:rsidRDefault="00D978E9" w:rsidP="00D978E9">
      <w:pPr>
        <w:tabs>
          <w:tab w:val="left" w:pos="709"/>
        </w:tabs>
        <w:ind w:firstLine="567"/>
        <w:rPr>
          <w:i/>
          <w:sz w:val="26"/>
          <w:szCs w:val="26"/>
          <w:lang w:val="vi-VN"/>
        </w:rPr>
      </w:pPr>
      <w:r>
        <w:rPr>
          <w:i/>
          <w:sz w:val="26"/>
          <w:szCs w:val="26"/>
          <w:lang w:val="vi-VN"/>
        </w:rPr>
        <w:t xml:space="preserve">-  Sự rõ ràng về các phẩm chất – năng lực và vị trí việc làm được trình bày trong mục tiêu của Chương trình đào tạo; </w:t>
      </w:r>
    </w:p>
    <w:p w14:paraId="06C64E49" w14:textId="77777777" w:rsidR="00D978E9" w:rsidRDefault="00D978E9" w:rsidP="00D978E9">
      <w:pPr>
        <w:tabs>
          <w:tab w:val="left" w:pos="709"/>
        </w:tabs>
        <w:ind w:firstLine="567"/>
        <w:rPr>
          <w:i/>
          <w:sz w:val="26"/>
          <w:szCs w:val="26"/>
          <w:lang w:val="vi-VN"/>
        </w:rPr>
      </w:pPr>
      <w:r>
        <w:rPr>
          <w:i/>
          <w:sz w:val="26"/>
          <w:szCs w:val="26"/>
          <w:lang w:val="vi-VN"/>
        </w:rPr>
        <w:t xml:space="preserve">-  Tầm quan trọng và các mức độ hiện có/nên có của các phẩm chất – năng lực trong mỗi chuẩn đầu ra được xây dựng. </w:t>
      </w:r>
    </w:p>
    <w:p w14:paraId="00B5F295" w14:textId="77777777" w:rsidR="00D978E9" w:rsidRPr="00165CB0" w:rsidRDefault="00D978E9" w:rsidP="00D978E9">
      <w:pPr>
        <w:tabs>
          <w:tab w:val="left" w:pos="709"/>
        </w:tabs>
        <w:rPr>
          <w:i/>
          <w:sz w:val="26"/>
          <w:szCs w:val="26"/>
          <w:lang w:val="vi-VN"/>
        </w:rPr>
      </w:pPr>
      <w:r w:rsidRPr="00165CB0">
        <w:rPr>
          <w:i/>
          <w:sz w:val="26"/>
          <w:szCs w:val="26"/>
          <w:lang w:val="vi-VN"/>
        </w:rPr>
        <w:t>Xin trân trọng cảm ơn!</w:t>
      </w:r>
    </w:p>
    <w:p w14:paraId="5F27EA1C" w14:textId="77777777" w:rsidR="00D978E9" w:rsidRPr="002D6B95" w:rsidRDefault="00D978E9" w:rsidP="00D978E9">
      <w:pPr>
        <w:tabs>
          <w:tab w:val="left" w:pos="709"/>
        </w:tabs>
        <w:rPr>
          <w:b/>
          <w:bCs/>
          <w:iCs/>
          <w:sz w:val="26"/>
          <w:szCs w:val="26"/>
        </w:rPr>
      </w:pPr>
      <w:r w:rsidRPr="002D6B95">
        <w:rPr>
          <w:b/>
          <w:bCs/>
          <w:iCs/>
          <w:sz w:val="26"/>
          <w:szCs w:val="26"/>
        </w:rPr>
        <w:t>Thông tin chung về người cung cấp thông tin</w:t>
      </w:r>
    </w:p>
    <w:p w14:paraId="194D25EB" w14:textId="77777777" w:rsidR="00D978E9" w:rsidRPr="002D6B95" w:rsidRDefault="00D978E9" w:rsidP="00D978E9">
      <w:pPr>
        <w:tabs>
          <w:tab w:val="left" w:pos="426"/>
          <w:tab w:val="left" w:leader="dot" w:pos="8789"/>
        </w:tabs>
        <w:rPr>
          <w:bCs/>
          <w:sz w:val="26"/>
          <w:szCs w:val="26"/>
        </w:rPr>
      </w:pPr>
      <w:r w:rsidRPr="002D6B95">
        <w:rPr>
          <w:bCs/>
          <w:sz w:val="26"/>
          <w:szCs w:val="26"/>
        </w:rPr>
        <w:t>1. Họ và tên người được hỏi: ………………………………………………………………</w:t>
      </w:r>
      <w:r w:rsidRPr="002D6B95">
        <w:rPr>
          <w:bCs/>
          <w:sz w:val="26"/>
          <w:szCs w:val="26"/>
        </w:rPr>
        <w:tab/>
      </w:r>
    </w:p>
    <w:p w14:paraId="3FB45CF9" w14:textId="77777777" w:rsidR="00D978E9" w:rsidRPr="002D6B95" w:rsidRDefault="00D978E9" w:rsidP="00D978E9">
      <w:pPr>
        <w:tabs>
          <w:tab w:val="left" w:pos="426"/>
        </w:tabs>
        <w:rPr>
          <w:bCs/>
          <w:sz w:val="26"/>
          <w:szCs w:val="26"/>
        </w:rPr>
      </w:pPr>
      <w:r w:rsidRPr="002D6B95">
        <w:rPr>
          <w:bCs/>
          <w:sz w:val="26"/>
          <w:szCs w:val="26"/>
        </w:rPr>
        <w:t>2. Tên cơ quan/đơn</w:t>
      </w:r>
      <w:r>
        <w:rPr>
          <w:bCs/>
          <w:sz w:val="26"/>
          <w:szCs w:val="26"/>
          <w:lang w:val="vi-VN"/>
        </w:rPr>
        <w:t xml:space="preserve"> </w:t>
      </w:r>
      <w:proofErr w:type="gramStart"/>
      <w:r w:rsidRPr="002D6B95">
        <w:rPr>
          <w:bCs/>
          <w:sz w:val="26"/>
          <w:szCs w:val="26"/>
        </w:rPr>
        <w:t>vị:…</w:t>
      </w:r>
      <w:proofErr w:type="gramEnd"/>
      <w:r w:rsidRPr="002D6B95">
        <w:rPr>
          <w:bCs/>
          <w:sz w:val="26"/>
          <w:szCs w:val="26"/>
        </w:rPr>
        <w:t>……………………………………………………………</w:t>
      </w:r>
    </w:p>
    <w:p w14:paraId="055F8391" w14:textId="77777777" w:rsidR="00D978E9" w:rsidRPr="002D6B95" w:rsidRDefault="00D978E9" w:rsidP="00D978E9">
      <w:pPr>
        <w:tabs>
          <w:tab w:val="left" w:pos="426"/>
        </w:tabs>
        <w:rPr>
          <w:bCs/>
          <w:sz w:val="26"/>
          <w:szCs w:val="26"/>
        </w:rPr>
      </w:pPr>
      <w:r w:rsidRPr="002D6B95">
        <w:rPr>
          <w:bCs/>
          <w:sz w:val="26"/>
          <w:szCs w:val="26"/>
        </w:rPr>
        <w:t xml:space="preserve">3. Địa </w:t>
      </w:r>
      <w:proofErr w:type="gramStart"/>
      <w:r w:rsidRPr="002D6B95">
        <w:rPr>
          <w:bCs/>
          <w:sz w:val="26"/>
          <w:szCs w:val="26"/>
        </w:rPr>
        <w:t>chỉ:…</w:t>
      </w:r>
      <w:proofErr w:type="gramEnd"/>
      <w:r w:rsidRPr="002D6B95">
        <w:rPr>
          <w:bCs/>
          <w:sz w:val="26"/>
          <w:szCs w:val="26"/>
        </w:rPr>
        <w:t>……………………………………………………………………………</w:t>
      </w:r>
    </w:p>
    <w:p w14:paraId="3C47139D" w14:textId="77777777" w:rsidR="00D978E9" w:rsidRPr="002D6B95" w:rsidRDefault="00D978E9" w:rsidP="00D978E9">
      <w:pPr>
        <w:tabs>
          <w:tab w:val="left" w:pos="426"/>
        </w:tabs>
        <w:rPr>
          <w:sz w:val="26"/>
          <w:szCs w:val="26"/>
        </w:rPr>
      </w:pPr>
      <w:r w:rsidRPr="002D6B95">
        <w:rPr>
          <w:bCs/>
          <w:sz w:val="26"/>
          <w:szCs w:val="26"/>
        </w:rPr>
        <w:t>4. Vị trí công tác: …………………………………………………………………………</w:t>
      </w:r>
    </w:p>
    <w:p w14:paraId="0DC841E2" w14:textId="77777777" w:rsidR="00D978E9" w:rsidRPr="002D6B95" w:rsidRDefault="00D978E9" w:rsidP="00D978E9">
      <w:pPr>
        <w:tabs>
          <w:tab w:val="left" w:pos="426"/>
        </w:tabs>
        <w:rPr>
          <w:sz w:val="26"/>
          <w:szCs w:val="26"/>
        </w:rPr>
      </w:pPr>
      <w:r w:rsidRPr="002D6B95">
        <w:rPr>
          <w:sz w:val="26"/>
          <w:szCs w:val="26"/>
        </w:rPr>
        <w:t>5. Đã tốt nghiệp trường: …………………</w:t>
      </w:r>
      <w:r>
        <w:rPr>
          <w:sz w:val="26"/>
          <w:szCs w:val="26"/>
        </w:rPr>
        <w:t>Đại</w:t>
      </w:r>
      <w:r>
        <w:rPr>
          <w:sz w:val="26"/>
          <w:szCs w:val="26"/>
          <w:lang w:val="vi-VN"/>
        </w:rPr>
        <w:t xml:space="preserve"> học Vinh</w:t>
      </w:r>
      <w:r w:rsidRPr="002D6B95">
        <w:rPr>
          <w:sz w:val="26"/>
          <w:szCs w:val="26"/>
        </w:rPr>
        <w:t>…………………………</w:t>
      </w:r>
    </w:p>
    <w:p w14:paraId="63B73E27" w14:textId="77777777" w:rsidR="00D978E9" w:rsidRDefault="00D978E9" w:rsidP="00D978E9">
      <w:pPr>
        <w:tabs>
          <w:tab w:val="left" w:pos="426"/>
        </w:tabs>
        <w:rPr>
          <w:sz w:val="26"/>
          <w:szCs w:val="26"/>
        </w:rPr>
        <w:sectPr w:rsidR="00D978E9" w:rsidSect="00C27B33">
          <w:headerReference w:type="default" r:id="rId28"/>
          <w:pgSz w:w="11906" w:h="16838"/>
          <w:pgMar w:top="1276" w:right="1274" w:bottom="567" w:left="1440" w:header="709" w:footer="709" w:gutter="0"/>
          <w:pgNumType w:start="1"/>
          <w:cols w:space="720"/>
          <w:titlePg/>
          <w:docGrid w:linePitch="299"/>
        </w:sectPr>
      </w:pPr>
      <w:r w:rsidRPr="002D6B95">
        <w:rPr>
          <w:sz w:val="26"/>
          <w:szCs w:val="26"/>
        </w:rPr>
        <w:t>6. Thâm niên công tác: …………………………………………………………………</w:t>
      </w:r>
    </w:p>
    <w:p w14:paraId="4F7ECF0D" w14:textId="77777777" w:rsidR="00D978E9" w:rsidRPr="00091893" w:rsidRDefault="00D978E9" w:rsidP="00D978E9">
      <w:pPr>
        <w:ind w:left="-225"/>
        <w:rPr>
          <w:caps/>
          <w:color w:val="333333"/>
          <w:sz w:val="32"/>
          <w:szCs w:val="32"/>
        </w:rPr>
      </w:pPr>
      <w:r w:rsidRPr="00091893">
        <w:rPr>
          <w:caps/>
          <w:color w:val="333333"/>
          <w:sz w:val="32"/>
          <w:szCs w:val="32"/>
        </w:rPr>
        <w:lastRenderedPageBreak/>
        <w:t>SỨ MẠNG, TẦM NHÌN CỦA NHÀ TRƯỜNG</w:t>
      </w:r>
    </w:p>
    <w:p w14:paraId="62591C0D" w14:textId="77777777" w:rsidR="00873EDD" w:rsidRDefault="00D978E9" w:rsidP="00D978E9">
      <w:pPr>
        <w:ind w:left="-225"/>
        <w:rPr>
          <w:color w:val="333333"/>
          <w:sz w:val="21"/>
          <w:szCs w:val="21"/>
        </w:rPr>
      </w:pPr>
      <w:r w:rsidRPr="00091893">
        <w:rPr>
          <w:color w:val="333333"/>
          <w:sz w:val="21"/>
          <w:szCs w:val="21"/>
        </w:rPr>
        <w:t>         Trường Đại học Vinh được thành lập từ năm 1959. Trải qua 60 năm xây dựng và phát triển, từ một trường đại học sư phạm đến nay Trường đã trở thành một trường đại học đa ngành và đa lĩnh vực. Nhà trường vinh dự là trường đại học đầu tiên của Trung ương đóng trên quê hương Chủ tịch Hồ Chí Minh vĩ đại, mảnh đất địa linh nhân kiệt, có truyền thống hiếu học, yêu nước và cách mạng.</w:t>
      </w:r>
    </w:p>
    <w:p w14:paraId="4EDA16DD" w14:textId="0A89BA2A" w:rsidR="00D978E9" w:rsidRPr="00091893" w:rsidRDefault="00D978E9" w:rsidP="00D978E9">
      <w:pPr>
        <w:ind w:left="-225"/>
        <w:rPr>
          <w:color w:val="333333"/>
          <w:sz w:val="21"/>
          <w:szCs w:val="21"/>
        </w:rPr>
      </w:pPr>
      <w:r w:rsidRPr="00091893">
        <w:rPr>
          <w:color w:val="333333"/>
          <w:sz w:val="21"/>
          <w:szCs w:val="21"/>
        </w:rPr>
        <w:t>         Vui lòng cho ý kiến góp ý về sứ mạng và tầm nhìn của Nhà trường hiện nay.</w:t>
      </w:r>
    </w:p>
    <w:tbl>
      <w:tblPr>
        <w:tblW w:w="13610" w:type="dxa"/>
        <w:jc w:val="center"/>
        <w:tblBorders>
          <w:top w:val="single" w:sz="6" w:space="0" w:color="F4F4F4"/>
          <w:left w:val="single" w:sz="6" w:space="0" w:color="F4F4F4"/>
          <w:bottom w:val="single" w:sz="6" w:space="0" w:color="F4F4F4"/>
          <w:right w:val="single" w:sz="6" w:space="0" w:color="F4F4F4"/>
        </w:tblBorders>
        <w:tblCellMar>
          <w:top w:w="15" w:type="dxa"/>
          <w:left w:w="15" w:type="dxa"/>
          <w:bottom w:w="15" w:type="dxa"/>
          <w:right w:w="15" w:type="dxa"/>
        </w:tblCellMar>
        <w:tblLook w:val="04A0" w:firstRow="1" w:lastRow="0" w:firstColumn="1" w:lastColumn="0" w:noHBand="0" w:noVBand="1"/>
      </w:tblPr>
      <w:tblGrid>
        <w:gridCol w:w="11898"/>
        <w:gridCol w:w="1712"/>
      </w:tblGrid>
      <w:tr w:rsidR="00D978E9" w:rsidRPr="00091893" w14:paraId="24A628EF" w14:textId="77777777" w:rsidTr="00543929">
        <w:trPr>
          <w:trHeight w:val="553"/>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FAC00C4" w14:textId="77777777" w:rsidR="00D978E9" w:rsidRPr="00091893" w:rsidRDefault="00D978E9" w:rsidP="00543929">
            <w:pPr>
              <w:spacing w:after="300"/>
              <w:jc w:val="center"/>
              <w:rPr>
                <w:b/>
                <w:bCs/>
              </w:rPr>
            </w:pPr>
            <w:r w:rsidRPr="00091893">
              <w:rPr>
                <w:b/>
                <w:bCs/>
              </w:rPr>
              <w:t>Mức độ đồng ý</w:t>
            </w:r>
          </w:p>
        </w:tc>
      </w:tr>
      <w:tr w:rsidR="00D978E9" w:rsidRPr="00091893" w14:paraId="7D868704" w14:textId="77777777" w:rsidTr="00543929">
        <w:trPr>
          <w:trHeight w:val="578"/>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57D287A" w14:textId="77777777" w:rsidR="00D978E9" w:rsidRPr="00091893" w:rsidRDefault="00D978E9" w:rsidP="00543929">
            <w:pPr>
              <w:spacing w:after="300"/>
            </w:pPr>
            <w:r w:rsidRPr="00091893">
              <w:rPr>
                <w:b/>
                <w:bCs/>
              </w:rPr>
              <w:t>1</w:t>
            </w:r>
            <w:r w:rsidRPr="00091893">
              <w:t> Hoàn toàn không đồng ý</w:t>
            </w:r>
          </w:p>
        </w:tc>
      </w:tr>
      <w:tr w:rsidR="00D978E9" w:rsidRPr="00091893" w14:paraId="0AC76D6C" w14:textId="77777777" w:rsidTr="00543929">
        <w:trPr>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2CF69539" w14:textId="77777777" w:rsidR="00D978E9" w:rsidRPr="00091893" w:rsidRDefault="00D978E9" w:rsidP="00543929">
            <w:pPr>
              <w:spacing w:after="300"/>
            </w:pPr>
            <w:r w:rsidRPr="00091893">
              <w:rPr>
                <w:b/>
                <w:bCs/>
              </w:rPr>
              <w:t>2</w:t>
            </w:r>
            <w:r w:rsidRPr="00091893">
              <w:t> Không đồng ý</w:t>
            </w:r>
          </w:p>
        </w:tc>
      </w:tr>
      <w:tr w:rsidR="00D978E9" w:rsidRPr="00091893" w14:paraId="44F79301" w14:textId="77777777" w:rsidTr="00543929">
        <w:trPr>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FBD872D" w14:textId="77777777" w:rsidR="00D978E9" w:rsidRPr="00091893" w:rsidRDefault="00D978E9" w:rsidP="00543929">
            <w:pPr>
              <w:spacing w:after="300"/>
            </w:pPr>
            <w:r w:rsidRPr="00091893">
              <w:rPr>
                <w:b/>
                <w:bCs/>
              </w:rPr>
              <w:t>3</w:t>
            </w:r>
            <w:r w:rsidRPr="00091893">
              <w:t> Không có ý kiến</w:t>
            </w:r>
          </w:p>
        </w:tc>
      </w:tr>
      <w:tr w:rsidR="00D978E9" w:rsidRPr="00091893" w14:paraId="7524C52D" w14:textId="77777777" w:rsidTr="00543929">
        <w:trPr>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68CF560B" w14:textId="77777777" w:rsidR="00D978E9" w:rsidRPr="00091893" w:rsidRDefault="00D978E9" w:rsidP="00543929">
            <w:pPr>
              <w:spacing w:after="300"/>
            </w:pPr>
            <w:r w:rsidRPr="00091893">
              <w:rPr>
                <w:b/>
                <w:bCs/>
              </w:rPr>
              <w:t>4</w:t>
            </w:r>
            <w:r w:rsidRPr="00091893">
              <w:t> Đồng ý</w:t>
            </w:r>
          </w:p>
        </w:tc>
      </w:tr>
      <w:tr w:rsidR="00D978E9" w:rsidRPr="00091893" w14:paraId="7773212E" w14:textId="77777777" w:rsidTr="00543929">
        <w:trPr>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EAD3FBE" w14:textId="77777777" w:rsidR="00D978E9" w:rsidRPr="00091893" w:rsidRDefault="00D978E9" w:rsidP="00543929">
            <w:pPr>
              <w:spacing w:after="300"/>
            </w:pPr>
            <w:r w:rsidRPr="00091893">
              <w:rPr>
                <w:b/>
                <w:bCs/>
              </w:rPr>
              <w:t>5</w:t>
            </w:r>
            <w:r w:rsidRPr="00091893">
              <w:t> Hoàn toàn đồng ý</w:t>
            </w:r>
          </w:p>
        </w:tc>
      </w:tr>
      <w:tr w:rsidR="00D978E9" w:rsidRPr="00091893" w14:paraId="4B06D6B8" w14:textId="77777777" w:rsidTr="00543929">
        <w:trPr>
          <w:jc w:val="center"/>
        </w:trPr>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6CCD4A7" w14:textId="77777777" w:rsidR="00D978E9" w:rsidRPr="00091893" w:rsidRDefault="00D978E9" w:rsidP="00543929">
            <w:pPr>
              <w:spacing w:after="300"/>
              <w:rPr>
                <w:b/>
                <w:bCs/>
              </w:rPr>
            </w:pPr>
            <w:r w:rsidRPr="00091893">
              <w:rPr>
                <w:b/>
                <w:bCs/>
              </w:rPr>
              <w:t>I. Sứ mạng và tầm nhìn</w:t>
            </w:r>
          </w:p>
        </w:tc>
      </w:tr>
      <w:tr w:rsidR="00D978E9" w:rsidRPr="00091893" w14:paraId="40219CD5" w14:textId="77777777" w:rsidTr="00543929">
        <w:trPr>
          <w:jc w:val="center"/>
        </w:trPr>
        <w:tc>
          <w:tcPr>
            <w:tcW w:w="11898"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606838B1" w14:textId="77777777" w:rsidR="00D978E9" w:rsidRPr="00091893" w:rsidRDefault="00D978E9" w:rsidP="00543929">
            <w:pPr>
              <w:spacing w:after="300"/>
              <w:rPr>
                <w:b/>
                <w:bCs/>
              </w:rPr>
            </w:pPr>
            <w:r w:rsidRPr="00091893">
              <w:rPr>
                <w:b/>
                <w:bCs/>
              </w:rPr>
              <w:t>1. Sứ mạng</w:t>
            </w:r>
          </w:p>
        </w:tc>
        <w:tc>
          <w:tcPr>
            <w:tcW w:w="1712"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953D511" w14:textId="77777777" w:rsidR="00D978E9" w:rsidRPr="00091893" w:rsidRDefault="00D978E9" w:rsidP="00543929">
            <w:pPr>
              <w:spacing w:after="300"/>
              <w:jc w:val="center"/>
              <w:rPr>
                <w:b/>
                <w:bCs/>
              </w:rPr>
            </w:pPr>
            <w:r w:rsidRPr="00091893">
              <w:rPr>
                <w:b/>
                <w:bCs/>
              </w:rPr>
              <w:t>Mức độ đồng ý</w:t>
            </w:r>
          </w:p>
        </w:tc>
      </w:tr>
      <w:tr w:rsidR="00D978E9" w:rsidRPr="00091893" w14:paraId="71C8DC85" w14:textId="77777777" w:rsidTr="00543929">
        <w:trPr>
          <w:jc w:val="center"/>
        </w:trPr>
        <w:tc>
          <w:tcPr>
            <w:tcW w:w="11898"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648A5EEF" w14:textId="77777777" w:rsidR="00D978E9" w:rsidRPr="00091893" w:rsidRDefault="00D978E9" w:rsidP="00543929">
            <w:pPr>
              <w:spacing w:after="300"/>
            </w:pPr>
            <w:r w:rsidRPr="00091893">
              <w:lastRenderedPageBreak/>
              <w:t>         </w:t>
            </w:r>
            <w:r w:rsidRPr="00091893">
              <w:rPr>
                <w:b/>
                <w:bCs/>
              </w:rPr>
              <w:t>Trường Đại học Vinh là cơ sở giáo dục đào tạo nguồn nhân lực chất lượng cao, dẫn dắt sự phát triển giáo dục của khu vực Bắc Trung Bộ; là trung tâm đổi mới sáng tạo góp phần thúc đẩy sự phát triển của quốc gia và quốc tế.</w:t>
            </w:r>
            <w:r w:rsidRPr="00091893">
              <w:t> </w:t>
            </w:r>
            <w:r w:rsidRPr="00091893">
              <w:br/>
            </w:r>
            <w:r w:rsidRPr="00091893">
              <w:rPr>
                <w:u w:val="single"/>
              </w:rPr>
              <w:t>Diễn giải nội hàm:</w:t>
            </w:r>
            <w:r w:rsidRPr="00091893">
              <w:t> </w:t>
            </w:r>
            <w:r w:rsidRPr="00091893">
              <w:br/>
              <w:t>         Phát biểu sứ mạng cho biết Trường Đại học Vinh là cơ sở giáo dục đa ngành, đa lĩnh vực. Sản phẩm giáo dục đào tạo của Nhà trường đạt trình độ cao và được các nhà tuyển dụng đón nhận cũng như được xã hội thừa nhận. Với một bề dày lịch sử và truyển thống hơn 61 năm trong giáo dục đào tạo lĩnh vực sư phạm có uy tín nhất cả nước cũng như trong công tác NCKH cơ bản, khoa học giáo dục thì Trường Đại học Vinh phải là đầu tàu và có sứ mệnh dẫn dắt sự phát triển của hệ thống giáo dục khu vực Bắc Trung Bộ. Bên cạnh đó, trong quá trình phát triển, Trường Đại học Vinh đã cho thấy sự đổi mới, thích ứng với thế giới việc làm, đổi mới thích ứng với quá trình chuyển đổi công nghệ số và sáng tạo trong quá trình quản lý, điều hành; trong giáo dục đào tạo; trong NCKH và phục vụ cộng đồng, vì vậy Trường Đại học Vinh phải là Trung tâm đổi mới sáng tạo góp phần thúc đẩy sự phát triển của quốc gia và quốc tế.</w:t>
            </w:r>
          </w:p>
        </w:tc>
        <w:tc>
          <w:tcPr>
            <w:tcW w:w="1712" w:type="dxa"/>
            <w:shd w:val="clear" w:color="auto" w:fill="auto"/>
            <w:vAlign w:val="center"/>
            <w:hideMark/>
          </w:tcPr>
          <w:p w14:paraId="2B68E293" w14:textId="77777777" w:rsidR="00D978E9" w:rsidRPr="00091893" w:rsidRDefault="00D978E9" w:rsidP="00543929">
            <w:pPr>
              <w:spacing w:after="300"/>
              <w:rPr>
                <w:sz w:val="20"/>
                <w:szCs w:val="20"/>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14:paraId="474420AD" w14:textId="77777777" w:rsidTr="00543929">
        <w:tblPrEx>
          <w:jc w:val="left"/>
        </w:tblPrEx>
        <w:tc>
          <w:tcPr>
            <w:tcW w:w="11898"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41C0C038" w14:textId="77777777" w:rsidR="00D978E9" w:rsidRDefault="00D978E9" w:rsidP="00543929">
            <w:pPr>
              <w:spacing w:after="300"/>
              <w:rPr>
                <w:rFonts w:ascii="Source Sans Pro" w:hAnsi="Source Sans Pro"/>
                <w:b/>
                <w:bCs/>
                <w:color w:val="333333"/>
                <w:sz w:val="21"/>
                <w:szCs w:val="21"/>
              </w:rPr>
            </w:pPr>
            <w:r>
              <w:rPr>
                <w:rFonts w:ascii="Source Sans Pro" w:hAnsi="Source Sans Pro"/>
                <w:b/>
                <w:bCs/>
                <w:color w:val="333333"/>
                <w:sz w:val="21"/>
                <w:szCs w:val="21"/>
              </w:rPr>
              <w:t>2. Tầm nhìn</w:t>
            </w:r>
          </w:p>
        </w:tc>
        <w:tc>
          <w:tcPr>
            <w:tcW w:w="1712"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A9AFF62" w14:textId="77777777" w:rsidR="00D978E9" w:rsidRDefault="00D978E9" w:rsidP="00543929">
            <w:pPr>
              <w:spacing w:after="300"/>
              <w:jc w:val="center"/>
              <w:rPr>
                <w:rFonts w:ascii="Source Sans Pro" w:hAnsi="Source Sans Pro"/>
                <w:b/>
                <w:bCs/>
                <w:color w:val="333333"/>
                <w:sz w:val="21"/>
                <w:szCs w:val="21"/>
              </w:rPr>
            </w:pPr>
            <w:r>
              <w:rPr>
                <w:rFonts w:ascii="Source Sans Pro" w:hAnsi="Source Sans Pro"/>
                <w:b/>
                <w:bCs/>
                <w:color w:val="333333"/>
                <w:sz w:val="21"/>
                <w:szCs w:val="21"/>
              </w:rPr>
              <w:t>Mức độ đồng ý</w:t>
            </w:r>
          </w:p>
        </w:tc>
      </w:tr>
      <w:tr w:rsidR="00D978E9" w14:paraId="1C708EA3" w14:textId="77777777" w:rsidTr="00543929">
        <w:tblPrEx>
          <w:jc w:val="left"/>
        </w:tblPrEx>
        <w:tc>
          <w:tcPr>
            <w:tcW w:w="11898"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1BA67108" w14:textId="77777777" w:rsidR="00D978E9" w:rsidRPr="00091893" w:rsidRDefault="00D978E9" w:rsidP="00543929">
            <w:pPr>
              <w:spacing w:after="300"/>
              <w:rPr>
                <w:color w:val="333333"/>
                <w:sz w:val="21"/>
                <w:szCs w:val="21"/>
              </w:rPr>
            </w:pPr>
            <w:r w:rsidRPr="00091893">
              <w:rPr>
                <w:color w:val="333333"/>
                <w:sz w:val="21"/>
                <w:szCs w:val="21"/>
              </w:rPr>
              <w:t>         </w:t>
            </w:r>
            <w:r w:rsidRPr="00091893">
              <w:rPr>
                <w:b/>
                <w:bCs/>
                <w:color w:val="333333"/>
                <w:sz w:val="21"/>
                <w:szCs w:val="21"/>
              </w:rPr>
              <w:t>Đến năm 2030, Trường Đại học Vinh trở thành đại học thông minh, xếp hạng tốp 500 đại học hàng đầu châu Á.</w:t>
            </w:r>
            <w:r w:rsidRPr="00091893">
              <w:rPr>
                <w:color w:val="333333"/>
                <w:sz w:val="21"/>
                <w:szCs w:val="21"/>
              </w:rPr>
              <w:br/>
            </w:r>
            <w:r w:rsidRPr="00091893">
              <w:rPr>
                <w:color w:val="333333"/>
                <w:sz w:val="21"/>
                <w:szCs w:val="21"/>
                <w:u w:val="single"/>
              </w:rPr>
              <w:t>Diễn giải nội hàm:</w:t>
            </w:r>
            <w:r w:rsidRPr="00091893">
              <w:rPr>
                <w:rStyle w:val="apple-converted-space"/>
                <w:color w:val="333333"/>
                <w:sz w:val="21"/>
                <w:szCs w:val="21"/>
              </w:rPr>
              <w:t> </w:t>
            </w:r>
            <w:r w:rsidRPr="00091893">
              <w:rPr>
                <w:color w:val="333333"/>
                <w:sz w:val="21"/>
                <w:szCs w:val="21"/>
              </w:rPr>
              <w:br/>
              <w:t>         Với sứ mạng là trung tâm đổi mới sáng tạo, Nhà trường đặt ra mục tiêu lý tưởng cho lộ trình 10 năm tới là xây dựng Trường Đại học Vinh trở thành Đại học thông minh. Đại học thông minh là một khái niệm liên quan đến việc hiện đại hóa toàn diện mọi quá trình giáo dục, đó là nơi chia sẻ kiến thức một cách liền mạch và là một hệ thống xanh, mạnh mẽ, được cá nhân hóa, có trách nhiệm, tương tác và thích nghi, cũng như có thể truy cập mọi nơi, mọi lúc và từ mọi thiết bị. Đặc trưng của đại học thông minh là được hỗ trợ bằng công nghệ thông minh, sử dụng các công cụ thông minh và thiết bị thông minh (điển hình là thiết bị di động thông minh), mạng thế hệ mới, các ứng dụng phần mềm tương tác cao.</w:t>
            </w:r>
            <w:r w:rsidRPr="00091893">
              <w:rPr>
                <w:rStyle w:val="apple-converted-space"/>
                <w:color w:val="333333"/>
                <w:sz w:val="21"/>
                <w:szCs w:val="21"/>
              </w:rPr>
              <w:t> </w:t>
            </w:r>
            <w:r w:rsidRPr="00091893">
              <w:rPr>
                <w:color w:val="333333"/>
                <w:sz w:val="21"/>
                <w:szCs w:val="21"/>
              </w:rPr>
              <w:br/>
              <w:t xml:space="preserve">         Lộ trình của tầm nhìn này được tạo dựng trên cơ sở khi nhà trường đang hoàn thiện hệ thống quản trị hiện đại, ứng dụng phần mềm </w:t>
            </w:r>
            <w:r w:rsidRPr="00091893">
              <w:rPr>
                <w:color w:val="333333"/>
                <w:sz w:val="21"/>
                <w:szCs w:val="21"/>
              </w:rPr>
              <w:lastRenderedPageBreak/>
              <w:t>thông minh và công nghệ số trong quá trình quản lý điều hành và sự nghiệp giáo dục đào tạo của mình. Nhà trường đã xác định các nhiệm vụ sẽ phải thực hiện để trở thành Đại học thông minh gồm 8 lĩnh vực:</w:t>
            </w:r>
          </w:p>
          <w:tbl>
            <w:tblPr>
              <w:tblW w:w="11576" w:type="dxa"/>
              <w:shd w:val="clear" w:color="auto" w:fill="FFFFFF"/>
              <w:tblCellMar>
                <w:top w:w="15" w:type="dxa"/>
                <w:left w:w="15" w:type="dxa"/>
                <w:bottom w:w="15" w:type="dxa"/>
                <w:right w:w="15" w:type="dxa"/>
              </w:tblCellMar>
              <w:tblLook w:val="04A0" w:firstRow="1" w:lastRow="0" w:firstColumn="1" w:lastColumn="0" w:noHBand="0" w:noVBand="1"/>
            </w:tblPr>
            <w:tblGrid>
              <w:gridCol w:w="5516"/>
              <w:gridCol w:w="6060"/>
            </w:tblGrid>
            <w:tr w:rsidR="00D978E9" w:rsidRPr="00091893" w14:paraId="0AD9F906"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5B4AEDC3" w14:textId="77777777" w:rsidR="00D978E9" w:rsidRPr="00091893" w:rsidRDefault="00D978E9" w:rsidP="00543929">
                  <w:pPr>
                    <w:spacing w:after="300"/>
                  </w:pPr>
                  <w:r w:rsidRPr="00091893">
                    <w:t>1. Smart Campus</w:t>
                  </w:r>
                </w:p>
              </w:tc>
              <w:tc>
                <w:tcPr>
                  <w:tcW w:w="0" w:type="auto"/>
                  <w:tcBorders>
                    <w:top w:val="single" w:sz="6" w:space="0" w:color="F4F4F4"/>
                  </w:tcBorders>
                  <w:shd w:val="clear" w:color="auto" w:fill="FFFFFF"/>
                  <w:tcMar>
                    <w:top w:w="120" w:type="dxa"/>
                    <w:left w:w="120" w:type="dxa"/>
                    <w:bottom w:w="120" w:type="dxa"/>
                    <w:right w:w="120" w:type="dxa"/>
                  </w:tcMar>
                  <w:hideMark/>
                </w:tcPr>
                <w:p w14:paraId="649031F9" w14:textId="77777777" w:rsidR="00D978E9" w:rsidRPr="00091893" w:rsidRDefault="00D978E9" w:rsidP="00543929">
                  <w:pPr>
                    <w:spacing w:after="300"/>
                  </w:pPr>
                  <w:r w:rsidRPr="00091893">
                    <w:t>Khuôn viên thông minh</w:t>
                  </w:r>
                </w:p>
              </w:tc>
            </w:tr>
            <w:tr w:rsidR="00D978E9" w:rsidRPr="00091893" w14:paraId="0521A4C1"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67330D4E" w14:textId="77777777" w:rsidR="00D978E9" w:rsidRPr="00091893" w:rsidRDefault="00D978E9" w:rsidP="00543929">
                  <w:pPr>
                    <w:spacing w:after="300"/>
                  </w:pPr>
                  <w:r w:rsidRPr="00091893">
                    <w:t>2. Smart People</w:t>
                  </w:r>
                </w:p>
              </w:tc>
              <w:tc>
                <w:tcPr>
                  <w:tcW w:w="0" w:type="auto"/>
                  <w:tcBorders>
                    <w:top w:val="single" w:sz="6" w:space="0" w:color="F4F4F4"/>
                  </w:tcBorders>
                  <w:shd w:val="clear" w:color="auto" w:fill="FFFFFF"/>
                  <w:tcMar>
                    <w:top w:w="120" w:type="dxa"/>
                    <w:left w:w="120" w:type="dxa"/>
                    <w:bottom w:w="120" w:type="dxa"/>
                    <w:right w:w="120" w:type="dxa"/>
                  </w:tcMar>
                  <w:hideMark/>
                </w:tcPr>
                <w:p w14:paraId="2C925708" w14:textId="77777777" w:rsidR="00D978E9" w:rsidRPr="00091893" w:rsidRDefault="00D978E9" w:rsidP="00543929">
                  <w:pPr>
                    <w:spacing w:after="300"/>
                  </w:pPr>
                  <w:r w:rsidRPr="00091893">
                    <w:t>Người học thông minh</w:t>
                  </w:r>
                </w:p>
              </w:tc>
            </w:tr>
            <w:tr w:rsidR="00D978E9" w:rsidRPr="00091893" w14:paraId="6D63324B"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76BA213B" w14:textId="77777777" w:rsidR="00D978E9" w:rsidRPr="00091893" w:rsidRDefault="00D978E9" w:rsidP="00543929">
                  <w:pPr>
                    <w:spacing w:after="300"/>
                  </w:pPr>
                  <w:r w:rsidRPr="00091893">
                    <w:t>3. Smart Education</w:t>
                  </w:r>
                </w:p>
              </w:tc>
              <w:tc>
                <w:tcPr>
                  <w:tcW w:w="0" w:type="auto"/>
                  <w:tcBorders>
                    <w:top w:val="single" w:sz="6" w:space="0" w:color="F4F4F4"/>
                  </w:tcBorders>
                  <w:shd w:val="clear" w:color="auto" w:fill="FFFFFF"/>
                  <w:tcMar>
                    <w:top w:w="120" w:type="dxa"/>
                    <w:left w:w="120" w:type="dxa"/>
                    <w:bottom w:w="120" w:type="dxa"/>
                    <w:right w:w="120" w:type="dxa"/>
                  </w:tcMar>
                  <w:hideMark/>
                </w:tcPr>
                <w:p w14:paraId="5D99B936" w14:textId="77777777" w:rsidR="00D978E9" w:rsidRPr="00091893" w:rsidRDefault="00D978E9" w:rsidP="00543929">
                  <w:pPr>
                    <w:spacing w:after="300"/>
                  </w:pPr>
                  <w:r w:rsidRPr="00091893">
                    <w:t>Giáo dục thông minh</w:t>
                  </w:r>
                </w:p>
              </w:tc>
            </w:tr>
            <w:tr w:rsidR="00D978E9" w:rsidRPr="00091893" w14:paraId="26B0E3ED"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118D53BF" w14:textId="77777777" w:rsidR="00D978E9" w:rsidRPr="00091893" w:rsidRDefault="00D978E9" w:rsidP="00543929">
                  <w:pPr>
                    <w:spacing w:after="300"/>
                  </w:pPr>
                  <w:r w:rsidRPr="00091893">
                    <w:t>4. Smart Research</w:t>
                  </w:r>
                </w:p>
              </w:tc>
              <w:tc>
                <w:tcPr>
                  <w:tcW w:w="0" w:type="auto"/>
                  <w:tcBorders>
                    <w:top w:val="single" w:sz="6" w:space="0" w:color="F4F4F4"/>
                  </w:tcBorders>
                  <w:shd w:val="clear" w:color="auto" w:fill="FFFFFF"/>
                  <w:tcMar>
                    <w:top w:w="120" w:type="dxa"/>
                    <w:left w:w="120" w:type="dxa"/>
                    <w:bottom w:w="120" w:type="dxa"/>
                    <w:right w:w="120" w:type="dxa"/>
                  </w:tcMar>
                  <w:hideMark/>
                </w:tcPr>
                <w:p w14:paraId="75D27A75" w14:textId="77777777" w:rsidR="00D978E9" w:rsidRPr="00091893" w:rsidRDefault="00D978E9" w:rsidP="00543929">
                  <w:pPr>
                    <w:spacing w:after="300"/>
                  </w:pPr>
                  <w:r w:rsidRPr="00091893">
                    <w:t>Nghiên cứu thông minh</w:t>
                  </w:r>
                </w:p>
              </w:tc>
            </w:tr>
            <w:tr w:rsidR="00D978E9" w:rsidRPr="00091893" w14:paraId="73E54601"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6B24B3AB" w14:textId="77777777" w:rsidR="00D978E9" w:rsidRPr="00091893" w:rsidRDefault="00D978E9" w:rsidP="00543929">
                  <w:pPr>
                    <w:spacing w:after="300"/>
                  </w:pPr>
                  <w:r w:rsidRPr="00091893">
                    <w:t>5. Smart Quality</w:t>
                  </w:r>
                </w:p>
              </w:tc>
              <w:tc>
                <w:tcPr>
                  <w:tcW w:w="0" w:type="auto"/>
                  <w:tcBorders>
                    <w:top w:val="single" w:sz="6" w:space="0" w:color="F4F4F4"/>
                  </w:tcBorders>
                  <w:shd w:val="clear" w:color="auto" w:fill="FFFFFF"/>
                  <w:tcMar>
                    <w:top w:w="120" w:type="dxa"/>
                    <w:left w:w="120" w:type="dxa"/>
                    <w:bottom w:w="120" w:type="dxa"/>
                    <w:right w:w="120" w:type="dxa"/>
                  </w:tcMar>
                  <w:hideMark/>
                </w:tcPr>
                <w:p w14:paraId="7A0D8647" w14:textId="77777777" w:rsidR="00D978E9" w:rsidRPr="00091893" w:rsidRDefault="00D978E9" w:rsidP="00543929">
                  <w:pPr>
                    <w:spacing w:after="300"/>
                  </w:pPr>
                  <w:r w:rsidRPr="00091893">
                    <w:t>Chất lượng thông minh</w:t>
                  </w:r>
                </w:p>
              </w:tc>
            </w:tr>
            <w:tr w:rsidR="00D978E9" w:rsidRPr="00091893" w14:paraId="297B36E7"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3DBB8A13" w14:textId="77777777" w:rsidR="00D978E9" w:rsidRPr="00091893" w:rsidRDefault="00D978E9" w:rsidP="00543929">
                  <w:pPr>
                    <w:spacing w:after="300"/>
                  </w:pPr>
                  <w:r w:rsidRPr="00091893">
                    <w:t>6. Smart Recruitment</w:t>
                  </w:r>
                </w:p>
              </w:tc>
              <w:tc>
                <w:tcPr>
                  <w:tcW w:w="0" w:type="auto"/>
                  <w:tcBorders>
                    <w:top w:val="single" w:sz="6" w:space="0" w:color="F4F4F4"/>
                  </w:tcBorders>
                  <w:shd w:val="clear" w:color="auto" w:fill="FFFFFF"/>
                  <w:tcMar>
                    <w:top w:w="120" w:type="dxa"/>
                    <w:left w:w="120" w:type="dxa"/>
                    <w:bottom w:w="120" w:type="dxa"/>
                    <w:right w:w="120" w:type="dxa"/>
                  </w:tcMar>
                  <w:hideMark/>
                </w:tcPr>
                <w:p w14:paraId="5EACE287" w14:textId="77777777" w:rsidR="00D978E9" w:rsidRPr="00091893" w:rsidRDefault="00D978E9" w:rsidP="00543929">
                  <w:pPr>
                    <w:spacing w:after="300"/>
                  </w:pPr>
                  <w:r w:rsidRPr="00091893">
                    <w:t>Nhân lực thông minh</w:t>
                  </w:r>
                </w:p>
              </w:tc>
            </w:tr>
            <w:tr w:rsidR="00D978E9" w:rsidRPr="00091893" w14:paraId="7F613BB5"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76F5F7EF" w14:textId="77777777" w:rsidR="00D978E9" w:rsidRPr="00091893" w:rsidRDefault="00D978E9" w:rsidP="00543929">
                  <w:pPr>
                    <w:spacing w:after="300"/>
                  </w:pPr>
                  <w:r w:rsidRPr="00091893">
                    <w:t>7. Smart Governance</w:t>
                  </w:r>
                </w:p>
              </w:tc>
              <w:tc>
                <w:tcPr>
                  <w:tcW w:w="0" w:type="auto"/>
                  <w:tcBorders>
                    <w:top w:val="single" w:sz="6" w:space="0" w:color="F4F4F4"/>
                  </w:tcBorders>
                  <w:shd w:val="clear" w:color="auto" w:fill="FFFFFF"/>
                  <w:tcMar>
                    <w:top w:w="120" w:type="dxa"/>
                    <w:left w:w="120" w:type="dxa"/>
                    <w:bottom w:w="120" w:type="dxa"/>
                    <w:right w:w="120" w:type="dxa"/>
                  </w:tcMar>
                  <w:hideMark/>
                </w:tcPr>
                <w:p w14:paraId="5535789E" w14:textId="77777777" w:rsidR="00D978E9" w:rsidRPr="00091893" w:rsidRDefault="00D978E9" w:rsidP="00543929">
                  <w:pPr>
                    <w:spacing w:after="300"/>
                  </w:pPr>
                  <w:r w:rsidRPr="00091893">
                    <w:t>Quản trị thông minh</w:t>
                  </w:r>
                </w:p>
              </w:tc>
            </w:tr>
            <w:tr w:rsidR="00D978E9" w:rsidRPr="00091893" w14:paraId="340E4C96" w14:textId="77777777" w:rsidTr="00543929">
              <w:tc>
                <w:tcPr>
                  <w:tcW w:w="0" w:type="auto"/>
                  <w:tcBorders>
                    <w:top w:val="single" w:sz="6" w:space="0" w:color="F4F4F4"/>
                  </w:tcBorders>
                  <w:shd w:val="clear" w:color="auto" w:fill="FFFFFF"/>
                  <w:tcMar>
                    <w:top w:w="120" w:type="dxa"/>
                    <w:left w:w="120" w:type="dxa"/>
                    <w:bottom w:w="120" w:type="dxa"/>
                    <w:right w:w="120" w:type="dxa"/>
                  </w:tcMar>
                  <w:hideMark/>
                </w:tcPr>
                <w:p w14:paraId="503C87B0" w14:textId="77777777" w:rsidR="00D978E9" w:rsidRPr="00091893" w:rsidRDefault="00D978E9" w:rsidP="00543929">
                  <w:pPr>
                    <w:spacing w:after="300"/>
                  </w:pPr>
                  <w:r w:rsidRPr="00091893">
                    <w:t>8. Smart Influence</w:t>
                  </w:r>
                </w:p>
              </w:tc>
              <w:tc>
                <w:tcPr>
                  <w:tcW w:w="0" w:type="auto"/>
                  <w:tcBorders>
                    <w:top w:val="single" w:sz="6" w:space="0" w:color="F4F4F4"/>
                  </w:tcBorders>
                  <w:shd w:val="clear" w:color="auto" w:fill="FFFFFF"/>
                  <w:tcMar>
                    <w:top w:w="120" w:type="dxa"/>
                    <w:left w:w="120" w:type="dxa"/>
                    <w:bottom w:w="120" w:type="dxa"/>
                    <w:right w:w="120" w:type="dxa"/>
                  </w:tcMar>
                  <w:hideMark/>
                </w:tcPr>
                <w:p w14:paraId="3D2E4B5F" w14:textId="77777777" w:rsidR="00D978E9" w:rsidRPr="00091893" w:rsidRDefault="00D978E9" w:rsidP="00543929">
                  <w:pPr>
                    <w:spacing w:after="300"/>
                  </w:pPr>
                  <w:r w:rsidRPr="00091893">
                    <w:t>Ảnh hưởng thông minh</w:t>
                  </w:r>
                </w:p>
              </w:tc>
            </w:tr>
          </w:tbl>
          <w:p w14:paraId="239CDE80" w14:textId="77777777" w:rsidR="00D978E9" w:rsidRPr="00091893" w:rsidRDefault="00D978E9" w:rsidP="00543929">
            <w:pPr>
              <w:spacing w:after="300"/>
              <w:rPr>
                <w:color w:val="333333"/>
                <w:sz w:val="21"/>
                <w:szCs w:val="21"/>
              </w:rPr>
            </w:pPr>
            <w:r w:rsidRPr="00091893">
              <w:rPr>
                <w:color w:val="333333"/>
                <w:sz w:val="21"/>
                <w:szCs w:val="21"/>
              </w:rPr>
              <w:br/>
              <w:t xml:space="preserve">         Bên cạnh đó, với đội ngũ giảng viên, nghiên cứu viên có trình độ cao, sản phẩm đầu ra đạt chất lượng đáp ứng tốt với thị trường lao động, có mạng lưới hợp tác phát triển rộng khắp trong nước và nước ngoài, nhà trường có căn cứ và động lực để phấn đấu xếp hạng tốp 500 </w:t>
            </w:r>
            <w:r w:rsidRPr="00091893">
              <w:rPr>
                <w:color w:val="333333"/>
                <w:sz w:val="21"/>
                <w:szCs w:val="21"/>
              </w:rPr>
              <w:lastRenderedPageBreak/>
              <w:t>đại học hàng đầu Châu Á (bảng xếp hạng QS Asia - xếp hạng các trường đại học Châu Á dựa vào các chỉ số liên quan đến uy tín của cơ sở giáo dục trong thế giới việc làm và môi trường học thuật).</w:t>
            </w:r>
          </w:p>
        </w:tc>
        <w:tc>
          <w:tcPr>
            <w:tcW w:w="1712" w:type="dxa"/>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54109D54" w14:textId="77777777" w:rsidR="00D978E9" w:rsidRPr="00091893" w:rsidRDefault="00D978E9" w:rsidP="00543929">
            <w:pPr>
              <w:spacing w:after="300"/>
              <w:jc w:val="center"/>
              <w:rPr>
                <w:color w:val="333333"/>
                <w:sz w:val="21"/>
                <w:szCs w:val="21"/>
              </w:rPr>
            </w:pPr>
            <w:r w:rsidRPr="00091893">
              <w:rPr>
                <w:color w:val="333333"/>
                <w:sz w:val="21"/>
                <w:szCs w:val="21"/>
              </w:rPr>
              <w:lastRenderedPageBreak/>
              <w:t> </w:t>
            </w:r>
            <w:proofErr w:type="gramStart"/>
            <w:r w:rsidRPr="00091893">
              <w:rPr>
                <w:color w:val="333333"/>
                <w:sz w:val="21"/>
                <w:szCs w:val="21"/>
              </w:rPr>
              <w:t>1  2</w:t>
            </w:r>
            <w:proofErr w:type="gramEnd"/>
            <w:r w:rsidRPr="00091893">
              <w:rPr>
                <w:color w:val="333333"/>
                <w:sz w:val="21"/>
                <w:szCs w:val="21"/>
              </w:rPr>
              <w:t>  3  4  5</w:t>
            </w:r>
          </w:p>
        </w:tc>
      </w:tr>
      <w:tr w:rsidR="00D978E9" w14:paraId="5BBE7D45" w14:textId="77777777" w:rsidTr="00543929">
        <w:tblPrEx>
          <w:jc w:val="left"/>
        </w:tblPrEx>
        <w:tc>
          <w:tcPr>
            <w:tcW w:w="13610" w:type="dxa"/>
            <w:gridSpan w:val="2"/>
            <w:tcBorders>
              <w:top w:val="single" w:sz="6" w:space="0" w:color="F4F4F4"/>
              <w:left w:val="single" w:sz="6" w:space="0" w:color="F4F4F4"/>
              <w:bottom w:val="single" w:sz="6" w:space="0" w:color="F4F4F4"/>
              <w:right w:val="single" w:sz="6" w:space="0" w:color="F4F4F4"/>
            </w:tcBorders>
            <w:shd w:val="clear" w:color="auto" w:fill="auto"/>
            <w:tcMar>
              <w:top w:w="120" w:type="dxa"/>
              <w:left w:w="120" w:type="dxa"/>
              <w:bottom w:w="120" w:type="dxa"/>
              <w:right w:w="120" w:type="dxa"/>
            </w:tcMar>
            <w:hideMark/>
          </w:tcPr>
          <w:p w14:paraId="251CC501" w14:textId="77777777" w:rsidR="00D978E9" w:rsidRPr="00091893" w:rsidRDefault="00D978E9" w:rsidP="00543929">
            <w:pPr>
              <w:spacing w:after="300"/>
              <w:rPr>
                <w:b/>
                <w:bCs/>
                <w:color w:val="333333"/>
                <w:sz w:val="21"/>
                <w:szCs w:val="21"/>
              </w:rPr>
            </w:pPr>
            <w:r w:rsidRPr="00091893">
              <w:rPr>
                <w:b/>
                <w:bCs/>
                <w:color w:val="333333"/>
                <w:sz w:val="21"/>
                <w:szCs w:val="21"/>
              </w:rPr>
              <w:lastRenderedPageBreak/>
              <w:t>Ý kiến khác (nếu có)</w:t>
            </w:r>
          </w:p>
        </w:tc>
      </w:tr>
    </w:tbl>
    <w:p w14:paraId="35D8ABF7" w14:textId="77777777" w:rsidR="00D978E9" w:rsidRPr="002D6B95" w:rsidRDefault="00D978E9" w:rsidP="00D978E9">
      <w:pPr>
        <w:spacing w:before="240"/>
        <w:rPr>
          <w:b/>
          <w:sz w:val="26"/>
          <w:szCs w:val="26"/>
          <w:lang w:val="vi-VN"/>
        </w:rPr>
      </w:pPr>
      <w:r w:rsidRPr="002D6B95">
        <w:rPr>
          <w:b/>
          <w:sz w:val="26"/>
          <w:szCs w:val="26"/>
        </w:rPr>
        <w:t>Phần I. Đánh giá mức độ phù hợp của mục tiêu chương trình đào tạo (CTĐT) ngành Giáo</w:t>
      </w:r>
      <w:r w:rsidRPr="002D6B95">
        <w:rPr>
          <w:b/>
          <w:sz w:val="26"/>
          <w:szCs w:val="26"/>
          <w:lang w:val="vi-VN"/>
        </w:rPr>
        <w:t xml:space="preserve"> dục Tiểu học (GDTH)</w:t>
      </w:r>
    </w:p>
    <w:p w14:paraId="5449EBC9" w14:textId="77777777" w:rsidR="00D978E9" w:rsidRPr="002D6B95" w:rsidRDefault="00D978E9" w:rsidP="00D978E9">
      <w:pPr>
        <w:tabs>
          <w:tab w:val="left" w:pos="709"/>
        </w:tabs>
        <w:rPr>
          <w:sz w:val="26"/>
          <w:szCs w:val="26"/>
        </w:rPr>
      </w:pPr>
      <w:r w:rsidRPr="002D6B95">
        <w:rPr>
          <w:i/>
          <w:sz w:val="26"/>
          <w:szCs w:val="26"/>
        </w:rPr>
        <w:t>Quý Thầy/Cô đánh giá như thế nào về mức độ phù hợp của mục tiêu CTĐT ngành</w:t>
      </w:r>
      <w:r w:rsidRPr="002D6B95">
        <w:rPr>
          <w:i/>
          <w:sz w:val="26"/>
          <w:szCs w:val="26"/>
          <w:lang w:val="vi-VN"/>
        </w:rPr>
        <w:t xml:space="preserve"> GDTH</w:t>
      </w:r>
      <w:r w:rsidRPr="002D6B95">
        <w:rPr>
          <w:i/>
          <w:sz w:val="26"/>
          <w:szCs w:val="26"/>
        </w:rPr>
        <w:t xml:space="preserve"> với yêu cầu của thế giới việc làm (xin đánh dấu vào mức độ lựa chọn).</w:t>
      </w:r>
      <w:r w:rsidRPr="002D6B95">
        <w:rPr>
          <w:sz w:val="26"/>
          <w:szCs w:val="26"/>
          <w:lang w:val="vi-VN"/>
        </w:rPr>
        <w:t xml:space="preserve"> </w:t>
      </w:r>
      <w:r w:rsidRPr="002D6B95">
        <w:rPr>
          <w:sz w:val="26"/>
          <w:szCs w:val="26"/>
        </w:rPr>
        <w:t>Với mỗi yếu tố</w:t>
      </w:r>
      <w:r w:rsidRPr="002D6B95">
        <w:rPr>
          <w:sz w:val="26"/>
          <w:szCs w:val="26"/>
          <w:lang w:val="vi-VN"/>
        </w:rPr>
        <w:t xml:space="preserve">, hãy </w:t>
      </w:r>
      <w:r w:rsidRPr="002D6B95">
        <w:rPr>
          <w:sz w:val="26"/>
          <w:szCs w:val="26"/>
        </w:rPr>
        <w:t>đánh giá</w:t>
      </w:r>
      <w:r w:rsidRPr="002D6B95">
        <w:rPr>
          <w:sz w:val="26"/>
          <w:szCs w:val="26"/>
          <w:lang w:val="vi-VN"/>
        </w:rPr>
        <w:t xml:space="preserve"> theo các mức độ sau</w:t>
      </w:r>
      <w:r w:rsidRPr="002D6B95">
        <w:rPr>
          <w:sz w:val="26"/>
          <w:szCs w:val="26"/>
        </w:rPr>
        <w:t xml:space="preserve">: </w:t>
      </w:r>
    </w:p>
    <w:p w14:paraId="32E75BAE" w14:textId="77777777" w:rsidR="00D978E9" w:rsidRPr="002D6B95" w:rsidRDefault="00D978E9" w:rsidP="00D978E9">
      <w:pPr>
        <w:tabs>
          <w:tab w:val="left" w:pos="426"/>
        </w:tabs>
        <w:ind w:left="709"/>
        <w:rPr>
          <w:sz w:val="26"/>
          <w:szCs w:val="26"/>
        </w:rPr>
      </w:pPr>
      <w:r w:rsidRPr="002D6B95">
        <w:rPr>
          <w:sz w:val="26"/>
          <w:szCs w:val="26"/>
        </w:rPr>
        <w:sym w:font="Wingdings 2" w:char="F06A"/>
      </w:r>
      <w:r w:rsidRPr="002D6B95">
        <w:rPr>
          <w:sz w:val="26"/>
          <w:szCs w:val="26"/>
        </w:rPr>
        <w:t xml:space="preserve">: Rất không đồng ý; </w:t>
      </w:r>
      <w:r w:rsidRPr="002D6B95">
        <w:rPr>
          <w:sz w:val="26"/>
          <w:szCs w:val="26"/>
        </w:rPr>
        <w:tab/>
      </w:r>
      <w:r w:rsidRPr="002D6B95">
        <w:rPr>
          <w:sz w:val="26"/>
          <w:szCs w:val="26"/>
        </w:rPr>
        <w:sym w:font="Wingdings 2" w:char="F06B"/>
      </w:r>
      <w:r w:rsidRPr="002D6B95">
        <w:rPr>
          <w:sz w:val="26"/>
          <w:szCs w:val="26"/>
        </w:rPr>
        <w:t xml:space="preserve">: Không đồng ý; </w:t>
      </w:r>
      <w:r w:rsidRPr="002D6B95">
        <w:rPr>
          <w:sz w:val="26"/>
          <w:szCs w:val="26"/>
        </w:rPr>
        <w:tab/>
      </w:r>
      <w:r w:rsidRPr="002D6B95">
        <w:rPr>
          <w:sz w:val="26"/>
          <w:szCs w:val="26"/>
        </w:rPr>
        <w:tab/>
      </w:r>
      <w:r w:rsidRPr="002D6B95">
        <w:rPr>
          <w:sz w:val="26"/>
          <w:szCs w:val="26"/>
        </w:rPr>
        <w:sym w:font="Wingdings 2" w:char="F06C"/>
      </w:r>
      <w:r w:rsidRPr="002D6B95">
        <w:rPr>
          <w:sz w:val="26"/>
          <w:szCs w:val="26"/>
        </w:rPr>
        <w:t xml:space="preserve">: Không có ý kiến; </w:t>
      </w:r>
      <w:r w:rsidRPr="002D6B95">
        <w:rPr>
          <w:sz w:val="26"/>
          <w:szCs w:val="26"/>
        </w:rPr>
        <w:tab/>
      </w:r>
      <w:r w:rsidRPr="002D6B95">
        <w:rPr>
          <w:sz w:val="26"/>
          <w:szCs w:val="26"/>
        </w:rPr>
        <w:tab/>
      </w:r>
      <w:r w:rsidRPr="002D6B95">
        <w:rPr>
          <w:sz w:val="26"/>
          <w:szCs w:val="26"/>
        </w:rPr>
        <w:sym w:font="Wingdings 2" w:char="F06D"/>
      </w:r>
      <w:r w:rsidRPr="002D6B95">
        <w:rPr>
          <w:sz w:val="26"/>
          <w:szCs w:val="26"/>
        </w:rPr>
        <w:t xml:space="preserve">: Đồng ý; </w:t>
      </w:r>
      <w:r w:rsidRPr="002D6B95">
        <w:rPr>
          <w:sz w:val="26"/>
          <w:szCs w:val="26"/>
        </w:rPr>
        <w:tab/>
      </w:r>
      <w:r w:rsidRPr="002D6B95">
        <w:rPr>
          <w:sz w:val="26"/>
          <w:szCs w:val="26"/>
        </w:rPr>
        <w:tab/>
      </w:r>
      <w:r w:rsidRPr="002D6B95">
        <w:rPr>
          <w:sz w:val="26"/>
          <w:szCs w:val="26"/>
        </w:rPr>
        <w:sym w:font="Wingdings 2" w:char="F06E"/>
      </w:r>
      <w:r w:rsidRPr="002D6B95">
        <w:rPr>
          <w:sz w:val="26"/>
          <w:szCs w:val="26"/>
        </w:rPr>
        <w:t xml:space="preserve">: Rất đồng ý.  </w:t>
      </w:r>
    </w:p>
    <w:tbl>
      <w:tblPr>
        <w:tblStyle w:val="TableGrid"/>
        <w:tblW w:w="14317" w:type="dxa"/>
        <w:tblInd w:w="-147" w:type="dxa"/>
        <w:tblLayout w:type="fixed"/>
        <w:tblCellMar>
          <w:left w:w="57" w:type="dxa"/>
          <w:right w:w="57" w:type="dxa"/>
        </w:tblCellMar>
        <w:tblLook w:val="04A0" w:firstRow="1" w:lastRow="0" w:firstColumn="1" w:lastColumn="0" w:noHBand="0" w:noVBand="1"/>
      </w:tblPr>
      <w:tblGrid>
        <w:gridCol w:w="9640"/>
        <w:gridCol w:w="1989"/>
        <w:gridCol w:w="562"/>
        <w:gridCol w:w="567"/>
        <w:gridCol w:w="425"/>
        <w:gridCol w:w="567"/>
        <w:gridCol w:w="567"/>
      </w:tblGrid>
      <w:tr w:rsidR="00D978E9" w:rsidRPr="002D6B95" w14:paraId="1F177521" w14:textId="77777777" w:rsidTr="00543929">
        <w:trPr>
          <w:cantSplit/>
          <w:tblHeader/>
        </w:trPr>
        <w:tc>
          <w:tcPr>
            <w:tcW w:w="9640" w:type="dxa"/>
            <w:vMerge w:val="restart"/>
            <w:shd w:val="clear" w:color="auto" w:fill="auto"/>
            <w:vAlign w:val="center"/>
          </w:tcPr>
          <w:p w14:paraId="70B4FDFF"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ind w:left="84"/>
              <w:jc w:val="center"/>
              <w:rPr>
                <w:b/>
                <w:bCs/>
                <w:sz w:val="26"/>
                <w:szCs w:val="26"/>
                <w:highlight w:val="white"/>
              </w:rPr>
            </w:pPr>
            <w:r w:rsidRPr="002D6B95">
              <w:rPr>
                <w:b/>
                <w:bCs/>
                <w:sz w:val="26"/>
                <w:szCs w:val="26"/>
                <w:highlight w:val="white"/>
              </w:rPr>
              <w:t>Mục tiêu của CTĐT</w:t>
            </w:r>
          </w:p>
        </w:tc>
        <w:tc>
          <w:tcPr>
            <w:tcW w:w="1989" w:type="dxa"/>
            <w:vMerge w:val="restart"/>
            <w:shd w:val="clear" w:color="auto" w:fill="auto"/>
            <w:vAlign w:val="center"/>
          </w:tcPr>
          <w:p w14:paraId="6A810D08"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Nhận xét về mục tiêu của CTĐT</w:t>
            </w:r>
          </w:p>
        </w:tc>
        <w:tc>
          <w:tcPr>
            <w:tcW w:w="2688" w:type="dxa"/>
            <w:gridSpan w:val="5"/>
            <w:tcBorders>
              <w:right w:val="single" w:sz="4" w:space="0" w:color="auto"/>
            </w:tcBorders>
            <w:shd w:val="clear" w:color="auto" w:fill="auto"/>
            <w:vAlign w:val="center"/>
          </w:tcPr>
          <w:p w14:paraId="73DDCD3C"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Mức độ đồng ý</w:t>
            </w:r>
          </w:p>
        </w:tc>
      </w:tr>
      <w:tr w:rsidR="00D978E9" w:rsidRPr="002D6B95" w14:paraId="5C418453" w14:textId="77777777" w:rsidTr="00543929">
        <w:trPr>
          <w:cantSplit/>
          <w:tblHeader/>
        </w:trPr>
        <w:tc>
          <w:tcPr>
            <w:tcW w:w="9640" w:type="dxa"/>
            <w:vMerge/>
            <w:shd w:val="clear" w:color="auto" w:fill="auto"/>
          </w:tcPr>
          <w:p w14:paraId="61F5300E"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ind w:left="84"/>
              <w:jc w:val="center"/>
              <w:rPr>
                <w:bCs/>
                <w:sz w:val="26"/>
                <w:szCs w:val="26"/>
                <w:highlight w:val="white"/>
              </w:rPr>
            </w:pPr>
          </w:p>
        </w:tc>
        <w:tc>
          <w:tcPr>
            <w:tcW w:w="1989" w:type="dxa"/>
            <w:vMerge/>
            <w:shd w:val="clear" w:color="auto" w:fill="auto"/>
          </w:tcPr>
          <w:p w14:paraId="1641645A"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sz w:val="26"/>
                <w:szCs w:val="26"/>
                <w:highlight w:val="white"/>
              </w:rPr>
            </w:pPr>
          </w:p>
        </w:tc>
        <w:tc>
          <w:tcPr>
            <w:tcW w:w="562" w:type="dxa"/>
            <w:shd w:val="clear" w:color="auto" w:fill="auto"/>
          </w:tcPr>
          <w:p w14:paraId="65B38D4F"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1</w:t>
            </w:r>
          </w:p>
        </w:tc>
        <w:tc>
          <w:tcPr>
            <w:tcW w:w="567" w:type="dxa"/>
            <w:shd w:val="clear" w:color="auto" w:fill="auto"/>
          </w:tcPr>
          <w:p w14:paraId="34410DE1"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2</w:t>
            </w:r>
          </w:p>
        </w:tc>
        <w:tc>
          <w:tcPr>
            <w:tcW w:w="425" w:type="dxa"/>
            <w:shd w:val="clear" w:color="auto" w:fill="auto"/>
          </w:tcPr>
          <w:p w14:paraId="3EBE4615"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3</w:t>
            </w:r>
          </w:p>
        </w:tc>
        <w:tc>
          <w:tcPr>
            <w:tcW w:w="567" w:type="dxa"/>
            <w:shd w:val="clear" w:color="auto" w:fill="auto"/>
          </w:tcPr>
          <w:p w14:paraId="24936933"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4</w:t>
            </w:r>
          </w:p>
        </w:tc>
        <w:tc>
          <w:tcPr>
            <w:tcW w:w="567" w:type="dxa"/>
            <w:tcBorders>
              <w:right w:val="single" w:sz="4" w:space="0" w:color="auto"/>
            </w:tcBorders>
            <w:shd w:val="clear" w:color="auto" w:fill="auto"/>
          </w:tcPr>
          <w:p w14:paraId="46378DA3"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
                <w:bCs/>
                <w:sz w:val="26"/>
                <w:szCs w:val="26"/>
                <w:highlight w:val="white"/>
              </w:rPr>
            </w:pPr>
            <w:r w:rsidRPr="002D6B95">
              <w:rPr>
                <w:b/>
                <w:bCs/>
                <w:sz w:val="26"/>
                <w:szCs w:val="26"/>
                <w:highlight w:val="white"/>
              </w:rPr>
              <w:t>5</w:t>
            </w:r>
          </w:p>
        </w:tc>
      </w:tr>
      <w:tr w:rsidR="00D978E9" w:rsidRPr="002D6B95" w14:paraId="17D86086" w14:textId="77777777" w:rsidTr="00543929">
        <w:trPr>
          <w:cantSplit/>
        </w:trPr>
        <w:tc>
          <w:tcPr>
            <w:tcW w:w="9640" w:type="dxa"/>
            <w:vMerge w:val="restart"/>
            <w:shd w:val="clear" w:color="auto" w:fill="auto"/>
            <w:vAlign w:val="center"/>
          </w:tcPr>
          <w:p w14:paraId="587E4363" w14:textId="77777777" w:rsidR="00D978E9" w:rsidRPr="002D6B95" w:rsidRDefault="00D978E9" w:rsidP="00543929">
            <w:pPr>
              <w:widowControl w:val="0"/>
              <w:shd w:val="clear" w:color="auto" w:fill="FFFFFF" w:themeFill="background1"/>
              <w:ind w:left="84"/>
              <w:rPr>
                <w:color w:val="000000" w:themeColor="text1"/>
                <w:sz w:val="26"/>
                <w:szCs w:val="26"/>
              </w:rPr>
            </w:pPr>
            <w:r w:rsidRPr="002D6B95">
              <w:rPr>
                <w:b/>
                <w:color w:val="000000" w:themeColor="text1"/>
                <w:sz w:val="26"/>
                <w:szCs w:val="26"/>
              </w:rPr>
              <w:t xml:space="preserve">Mục tiêu tổng quát: </w:t>
            </w:r>
            <w:r w:rsidRPr="002D6B95">
              <w:rPr>
                <w:color w:val="000000" w:themeColor="text1"/>
                <w:sz w:val="26"/>
                <w:szCs w:val="26"/>
                <w:lang w:val="vi-VN"/>
              </w:rPr>
              <w:t xml:space="preserve">Chương trình cử nhân giáo dục tiểu học đào tạo sinh viên tốt nghiệp trở thành những công dân tự chủ và có trách nhiệm xã hội; những nhà giáo dục với các phẩm chất và năng lực cần thiểt để sẵn sàng làm việc trong môi trường giáo dục tiểu học; có năng lực giao tiếp, hợp tác và sử dụng thành thạo công nghệ thông tin và giao tiếp </w:t>
            </w:r>
            <w:r w:rsidRPr="002D6B95">
              <w:rPr>
                <w:i/>
                <w:color w:val="000000" w:themeColor="text1"/>
                <w:sz w:val="26"/>
                <w:szCs w:val="26"/>
                <w:lang w:val="vi-VN"/>
              </w:rPr>
              <w:t>(ICT)</w:t>
            </w:r>
            <w:r w:rsidRPr="002D6B95">
              <w:rPr>
                <w:color w:val="000000" w:themeColor="text1"/>
                <w:sz w:val="26"/>
                <w:szCs w:val="26"/>
                <w:lang w:val="vi-VN"/>
              </w:rPr>
              <w:t xml:space="preserve"> phục vụ các hoạt động nghề nghiệp, nghiên cứu khoa học và phát triển bản thân nhằm thích ứng với sự đổi mới của giáo dục tiểu học; có khả năng </w:t>
            </w:r>
            <w:r w:rsidRPr="002D6B95">
              <w:rPr>
                <w:bCs/>
                <w:sz w:val="26"/>
                <w:szCs w:val="26"/>
                <w:bdr w:val="none" w:sz="0" w:space="0" w:color="auto" w:frame="1"/>
                <w:lang w:val="vi-VN"/>
              </w:rPr>
              <w:t>hình thành ý tưởng – lập kế hoạch – thực hiện và đánh giá các hoạt động giáo dục và dạy học trong mọi bối cảnh nhà trường và xã hội</w:t>
            </w:r>
            <w:r w:rsidRPr="002D6B95">
              <w:rPr>
                <w:bCs/>
                <w:color w:val="000000" w:themeColor="text1"/>
                <w:sz w:val="26"/>
                <w:szCs w:val="26"/>
              </w:rPr>
              <w:t>.</w:t>
            </w:r>
          </w:p>
          <w:p w14:paraId="7EEC01A1" w14:textId="77777777" w:rsidR="00D978E9" w:rsidRPr="002D6B95" w:rsidRDefault="00D978E9" w:rsidP="00543929">
            <w:pPr>
              <w:shd w:val="clear" w:color="auto" w:fill="FFFFFF" w:themeFill="background1"/>
              <w:ind w:left="84"/>
              <w:rPr>
                <w:b/>
                <w:sz w:val="26"/>
                <w:szCs w:val="26"/>
              </w:rPr>
            </w:pPr>
            <w:r w:rsidRPr="002D6B95">
              <w:rPr>
                <w:b/>
                <w:sz w:val="26"/>
                <w:szCs w:val="26"/>
                <w:lang w:val="vi-VN"/>
              </w:rPr>
              <w:t>Mục tiêu cụ thể</w:t>
            </w:r>
            <w:r w:rsidRPr="002D6B95">
              <w:rPr>
                <w:b/>
                <w:sz w:val="26"/>
                <w:szCs w:val="26"/>
              </w:rPr>
              <w:t>:</w:t>
            </w:r>
            <w:r w:rsidRPr="002D6B95">
              <w:rPr>
                <w:b/>
                <w:sz w:val="26"/>
                <w:szCs w:val="26"/>
                <w:lang w:val="vi-VN"/>
              </w:rPr>
              <w:t xml:space="preserve"> </w:t>
            </w:r>
            <w:r w:rsidRPr="002D6B95">
              <w:rPr>
                <w:sz w:val="26"/>
                <w:szCs w:val="26"/>
                <w:lang w:val="vi-VN"/>
              </w:rPr>
              <w:t>Sinh viên tốt nghiệp chương trình đào tạo trình độ đại học</w:t>
            </w:r>
            <w:r w:rsidRPr="002D6B95">
              <w:rPr>
                <w:sz w:val="26"/>
                <w:szCs w:val="26"/>
              </w:rPr>
              <w:t xml:space="preserve"> </w:t>
            </w:r>
            <w:r w:rsidRPr="002D6B95">
              <w:rPr>
                <w:sz w:val="26"/>
                <w:szCs w:val="26"/>
                <w:lang w:val="vi-VN"/>
              </w:rPr>
              <w:t>ngành Giáo dục tiểu học có khả năng:</w:t>
            </w:r>
          </w:p>
          <w:p w14:paraId="3F07876F" w14:textId="77777777" w:rsidR="00D978E9" w:rsidRPr="002D6B95" w:rsidRDefault="00D978E9" w:rsidP="00543929">
            <w:pPr>
              <w:widowControl w:val="0"/>
              <w:shd w:val="clear" w:color="auto" w:fill="FFFFFF" w:themeFill="background1"/>
              <w:ind w:left="84"/>
              <w:rPr>
                <w:bCs/>
                <w:iCs/>
                <w:sz w:val="26"/>
                <w:szCs w:val="26"/>
                <w:lang w:val="vi-VN"/>
              </w:rPr>
            </w:pPr>
            <w:r w:rsidRPr="002D6B95">
              <w:rPr>
                <w:b/>
                <w:bCs/>
                <w:i/>
                <w:iCs/>
                <w:sz w:val="26"/>
                <w:szCs w:val="26"/>
                <w:u w:val="single"/>
              </w:rPr>
              <w:lastRenderedPageBreak/>
              <w:t xml:space="preserve">Mục tiêu </w:t>
            </w:r>
            <w:r w:rsidRPr="002D6B95">
              <w:rPr>
                <w:b/>
                <w:bCs/>
                <w:i/>
                <w:iCs/>
                <w:sz w:val="26"/>
                <w:szCs w:val="26"/>
                <w:u w:val="single"/>
                <w:lang w:val="vi-VN"/>
              </w:rPr>
              <w:t>1</w:t>
            </w:r>
            <w:r w:rsidRPr="002D6B95">
              <w:rPr>
                <w:b/>
                <w:bCs/>
                <w:i/>
                <w:iCs/>
                <w:sz w:val="26"/>
                <w:szCs w:val="26"/>
              </w:rPr>
              <w:t>:</w:t>
            </w:r>
            <w:r w:rsidRPr="002D6B95">
              <w:rPr>
                <w:bCs/>
                <w:iCs/>
                <w:sz w:val="26"/>
                <w:szCs w:val="26"/>
              </w:rPr>
              <w:t xml:space="preserve"> </w:t>
            </w:r>
            <w:r w:rsidRPr="002D6B95">
              <w:rPr>
                <w:color w:val="000000" w:themeColor="text1"/>
                <w:sz w:val="26"/>
                <w:szCs w:val="26"/>
                <w:lang w:val="vi-VN"/>
              </w:rPr>
              <w:t xml:space="preserve">Có hiểu biết nền tảng về khoa học tự nhiên - xã hội, về chính trị và </w:t>
            </w:r>
            <w:r>
              <w:rPr>
                <w:color w:val="000000" w:themeColor="text1"/>
                <w:sz w:val="26"/>
                <w:szCs w:val="26"/>
                <w:lang w:val="vi-VN"/>
              </w:rPr>
              <w:t>pháp luật</w:t>
            </w:r>
            <w:r w:rsidRPr="002D6B95">
              <w:rPr>
                <w:color w:val="000000" w:themeColor="text1"/>
                <w:sz w:val="26"/>
                <w:szCs w:val="26"/>
                <w:lang w:val="vi-VN"/>
              </w:rPr>
              <w:t>, văn hoá và xã hội Việt Nam; có kiến thức cốt lõi về hoạt động giáo dục và dạy học ở tiểu học; có kiến thức lí thuyết và thực tế vững chắc về chương trình giáo dục tiểu học hiện hành;</w:t>
            </w:r>
          </w:p>
          <w:p w14:paraId="1EE3703D" w14:textId="77777777" w:rsidR="00D978E9" w:rsidRPr="002D6B95" w:rsidRDefault="00D978E9" w:rsidP="00543929">
            <w:pPr>
              <w:widowControl w:val="0"/>
              <w:shd w:val="clear" w:color="auto" w:fill="FFFFFF" w:themeFill="background1"/>
              <w:ind w:left="84"/>
              <w:rPr>
                <w:bCs/>
                <w:iCs/>
                <w:sz w:val="26"/>
                <w:szCs w:val="26"/>
                <w:lang w:val="vi-VN"/>
              </w:rPr>
            </w:pPr>
            <w:r w:rsidRPr="002D6B95">
              <w:rPr>
                <w:b/>
                <w:bCs/>
                <w:i/>
                <w:iCs/>
                <w:sz w:val="26"/>
                <w:szCs w:val="26"/>
                <w:u w:val="single"/>
              </w:rPr>
              <w:t xml:space="preserve">Mục tiêu </w:t>
            </w:r>
            <w:r w:rsidRPr="002D6B95">
              <w:rPr>
                <w:b/>
                <w:bCs/>
                <w:i/>
                <w:iCs/>
                <w:sz w:val="26"/>
                <w:szCs w:val="26"/>
                <w:u w:val="single"/>
                <w:lang w:val="vi-VN"/>
              </w:rPr>
              <w:t>2</w:t>
            </w:r>
            <w:r w:rsidRPr="002D6B95">
              <w:rPr>
                <w:b/>
                <w:bCs/>
                <w:i/>
                <w:iCs/>
                <w:sz w:val="26"/>
                <w:szCs w:val="26"/>
              </w:rPr>
              <w:t>:</w:t>
            </w:r>
            <w:r w:rsidRPr="002D6B95">
              <w:rPr>
                <w:bCs/>
                <w:iCs/>
                <w:sz w:val="26"/>
                <w:szCs w:val="26"/>
              </w:rPr>
              <w:t xml:space="preserve"> </w:t>
            </w:r>
            <w:r w:rsidRPr="002D6B95">
              <w:rPr>
                <w:color w:val="000000" w:themeColor="text1"/>
                <w:sz w:val="26"/>
                <w:szCs w:val="26"/>
                <w:lang w:val="vi-VN"/>
              </w:rPr>
              <w:t>Có phẩm chất chính trị, trách nhiệm công dân, đạo đức và phẩm chất nghề giáo; c</w:t>
            </w:r>
            <w:r w:rsidRPr="002D6B95">
              <w:rPr>
                <w:color w:val="000000" w:themeColor="text1"/>
                <w:sz w:val="26"/>
                <w:szCs w:val="26"/>
                <w:lang w:val="pt-BR"/>
              </w:rPr>
              <w:t>ó</w:t>
            </w:r>
            <w:r w:rsidRPr="002D6B95">
              <w:rPr>
                <w:color w:val="000000" w:themeColor="text1"/>
                <w:sz w:val="26"/>
                <w:szCs w:val="26"/>
                <w:lang w:val="vi-VN"/>
              </w:rPr>
              <w:t xml:space="preserve"> năng lực dạy học và giáo dục và đánh giá học sinh tiểu học trong những môi trường giáo dục khác nhau; </w:t>
            </w:r>
            <w:r w:rsidRPr="002D6B95">
              <w:rPr>
                <w:bCs/>
                <w:sz w:val="26"/>
                <w:szCs w:val="26"/>
                <w:bdr w:val="none" w:sz="0" w:space="0" w:color="auto" w:frame="1"/>
                <w:lang w:val="vi-VN"/>
              </w:rPr>
              <w:t xml:space="preserve">có năng lực tự học, nghiên cứu khoa học, và phát triển nghề nghiệp nhằm thích ứng với sự thay đổi của môi trường giáo dục tiểu học; có năng lực giải quyết vấn đề, sáng tạo và năng lực công nghệ thông tin và giao tiếp </w:t>
            </w:r>
            <w:r w:rsidRPr="002D6B95">
              <w:rPr>
                <w:bCs/>
                <w:i/>
                <w:sz w:val="26"/>
                <w:szCs w:val="26"/>
                <w:bdr w:val="none" w:sz="0" w:space="0" w:color="auto" w:frame="1"/>
                <w:lang w:val="vi-VN"/>
              </w:rPr>
              <w:t>(ICT)</w:t>
            </w:r>
            <w:r w:rsidRPr="002D6B95">
              <w:rPr>
                <w:bCs/>
                <w:sz w:val="26"/>
                <w:szCs w:val="26"/>
                <w:bdr w:val="none" w:sz="0" w:space="0" w:color="auto" w:frame="1"/>
                <w:lang w:val="vi-VN"/>
              </w:rPr>
              <w:t xml:space="preserve"> nhằm đề xuất các giải pháp giáo dục mới hoặc xây dựng môi trường học tập tích cực cho học sinh tiểu học;</w:t>
            </w:r>
          </w:p>
          <w:p w14:paraId="16558F82" w14:textId="77777777" w:rsidR="00D978E9" w:rsidRPr="002D6B95" w:rsidRDefault="00D978E9" w:rsidP="00543929">
            <w:pPr>
              <w:widowControl w:val="0"/>
              <w:shd w:val="clear" w:color="auto" w:fill="FFFFFF" w:themeFill="background1"/>
              <w:ind w:left="84"/>
              <w:rPr>
                <w:sz w:val="26"/>
                <w:szCs w:val="26"/>
                <w:lang w:val="vi-VN"/>
              </w:rPr>
            </w:pPr>
            <w:r w:rsidRPr="002D6B95">
              <w:rPr>
                <w:b/>
                <w:i/>
                <w:sz w:val="26"/>
                <w:szCs w:val="26"/>
                <w:u w:val="single"/>
              </w:rPr>
              <w:t xml:space="preserve">Mục tiêu </w:t>
            </w:r>
            <w:r w:rsidRPr="002D6B95">
              <w:rPr>
                <w:b/>
                <w:i/>
                <w:sz w:val="26"/>
                <w:szCs w:val="26"/>
                <w:u w:val="single"/>
                <w:lang w:val="vi-VN"/>
              </w:rPr>
              <w:t>3</w:t>
            </w:r>
            <w:r w:rsidRPr="002D6B95">
              <w:rPr>
                <w:b/>
                <w:i/>
                <w:sz w:val="26"/>
                <w:szCs w:val="26"/>
                <w:lang w:val="vi-VN"/>
              </w:rPr>
              <w:t>:</w:t>
            </w:r>
            <w:r w:rsidRPr="002D6B95">
              <w:rPr>
                <w:sz w:val="26"/>
                <w:szCs w:val="26"/>
                <w:lang w:val="vi-VN"/>
              </w:rPr>
              <w:t xml:space="preserve"> </w:t>
            </w:r>
            <w:r w:rsidRPr="002D6B95">
              <w:rPr>
                <w:color w:val="000000" w:themeColor="text1"/>
                <w:sz w:val="26"/>
                <w:szCs w:val="26"/>
                <w:lang w:val="pt-BR"/>
              </w:rPr>
              <w:t>Có</w:t>
            </w:r>
            <w:r w:rsidRPr="002D6B95">
              <w:rPr>
                <w:color w:val="000000" w:themeColor="text1"/>
                <w:sz w:val="26"/>
                <w:szCs w:val="26"/>
                <w:lang w:val="vi-VN"/>
              </w:rPr>
              <w:t xml:space="preserve"> năng lực giao tiếp, giao tiếp bằng ngoại ngữ, và hợp tác hiệu quả với các cá nhân và tổ chức xã hội trong các hoạt động nhằm phát triển phẩm chất và năng lực học sinh tiểu học, nghiên cứu khoa học và phát triển nghề nghiệp;</w:t>
            </w:r>
            <w:r w:rsidRPr="002D6B95">
              <w:rPr>
                <w:sz w:val="26"/>
                <w:szCs w:val="26"/>
                <w:lang w:val="vi-VN"/>
              </w:rPr>
              <w:t xml:space="preserve"> </w:t>
            </w:r>
          </w:p>
          <w:p w14:paraId="6B6F1C4E"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ind w:left="84"/>
              <w:rPr>
                <w:bCs/>
                <w:sz w:val="26"/>
                <w:szCs w:val="26"/>
                <w:highlight w:val="white"/>
              </w:rPr>
            </w:pPr>
            <w:r w:rsidRPr="002D6B95">
              <w:rPr>
                <w:rFonts w:eastAsia="Calibri"/>
                <w:b/>
                <w:bCs/>
                <w:i/>
                <w:iCs/>
                <w:sz w:val="26"/>
                <w:szCs w:val="26"/>
                <w:u w:val="single"/>
              </w:rPr>
              <w:t>Mục tiêu 4</w:t>
            </w:r>
            <w:r w:rsidRPr="002D6B95">
              <w:rPr>
                <w:rFonts w:eastAsia="Calibri"/>
                <w:b/>
                <w:bCs/>
                <w:i/>
                <w:iCs/>
                <w:sz w:val="26"/>
                <w:szCs w:val="26"/>
              </w:rPr>
              <w:t>:</w:t>
            </w:r>
            <w:r w:rsidRPr="002D6B95">
              <w:rPr>
                <w:rFonts w:eastAsia="Calibri"/>
                <w:bCs/>
                <w:iCs/>
                <w:sz w:val="26"/>
                <w:szCs w:val="26"/>
              </w:rPr>
              <w:t xml:space="preserve"> </w:t>
            </w:r>
            <w:r w:rsidRPr="002D6B95">
              <w:rPr>
                <w:bCs/>
                <w:sz w:val="26"/>
                <w:szCs w:val="26"/>
                <w:bdr w:val="none" w:sz="0" w:space="0" w:color="auto" w:frame="1"/>
              </w:rPr>
              <w:t>Có năng lực hình thành ý tưởng – lập kế hoạch – thực hiện - đánh giá chương trình, kế hoạch, và các hoạt động giáo dục, dạy học học sinh tiểu học trong mọi bối cảnh giáo dục khác nhau của nhà trường và xã hội.</w:t>
            </w:r>
          </w:p>
        </w:tc>
        <w:tc>
          <w:tcPr>
            <w:tcW w:w="1989" w:type="dxa"/>
            <w:shd w:val="clear" w:color="auto" w:fill="auto"/>
          </w:tcPr>
          <w:p w14:paraId="209DD160" w14:textId="77777777" w:rsidR="00D978E9" w:rsidRPr="002D6B95" w:rsidRDefault="00D978E9" w:rsidP="00543929">
            <w:pPr>
              <w:ind w:left="39"/>
              <w:rPr>
                <w:sz w:val="26"/>
                <w:szCs w:val="26"/>
              </w:rPr>
            </w:pPr>
            <w:r w:rsidRPr="002D6B95">
              <w:rPr>
                <w:sz w:val="26"/>
                <w:szCs w:val="26"/>
              </w:rPr>
              <w:lastRenderedPageBreak/>
              <w:t xml:space="preserve">1. </w:t>
            </w:r>
            <w:r w:rsidRPr="002D6B95">
              <w:rPr>
                <w:sz w:val="26"/>
                <w:szCs w:val="26"/>
                <w:lang w:val="vi-VN"/>
              </w:rPr>
              <w:t xml:space="preserve">Mục tiêu của CTĐT được </w:t>
            </w:r>
            <w:r w:rsidRPr="002D6B95">
              <w:rPr>
                <w:sz w:val="26"/>
                <w:szCs w:val="26"/>
              </w:rPr>
              <w:t>diễn đạt</w:t>
            </w:r>
            <w:r w:rsidRPr="002D6B95">
              <w:rPr>
                <w:sz w:val="26"/>
                <w:szCs w:val="26"/>
                <w:lang w:val="vi-VN"/>
              </w:rPr>
              <w:t xml:space="preserve"> rõ ràng</w:t>
            </w:r>
            <w:r w:rsidRPr="002D6B95">
              <w:rPr>
                <w:sz w:val="26"/>
                <w:szCs w:val="26"/>
              </w:rPr>
              <w:t>, dễ hiểu.</w:t>
            </w:r>
          </w:p>
        </w:tc>
        <w:tc>
          <w:tcPr>
            <w:tcW w:w="562" w:type="dxa"/>
            <w:shd w:val="clear" w:color="auto" w:fill="auto"/>
          </w:tcPr>
          <w:p w14:paraId="61761F39"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Cs/>
                <w:color w:val="595959" w:themeColor="text1" w:themeTint="A6"/>
                <w:sz w:val="26"/>
                <w:szCs w:val="26"/>
                <w:highlight w:val="white"/>
              </w:rPr>
            </w:pPr>
          </w:p>
        </w:tc>
        <w:tc>
          <w:tcPr>
            <w:tcW w:w="567" w:type="dxa"/>
            <w:shd w:val="clear" w:color="auto" w:fill="auto"/>
          </w:tcPr>
          <w:p w14:paraId="0B98B543"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425" w:type="dxa"/>
            <w:shd w:val="clear" w:color="auto" w:fill="auto"/>
          </w:tcPr>
          <w:p w14:paraId="7C6E7FDC"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567" w:type="dxa"/>
            <w:shd w:val="clear" w:color="auto" w:fill="auto"/>
          </w:tcPr>
          <w:p w14:paraId="362C27CA"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567" w:type="dxa"/>
            <w:shd w:val="clear" w:color="auto" w:fill="auto"/>
          </w:tcPr>
          <w:p w14:paraId="56FF3671"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r>
      <w:tr w:rsidR="00D978E9" w:rsidRPr="002D6B95" w14:paraId="5500645E" w14:textId="77777777" w:rsidTr="00543929">
        <w:trPr>
          <w:cantSplit/>
        </w:trPr>
        <w:tc>
          <w:tcPr>
            <w:tcW w:w="9640" w:type="dxa"/>
            <w:vMerge/>
            <w:shd w:val="clear" w:color="auto" w:fill="auto"/>
            <w:vAlign w:val="center"/>
          </w:tcPr>
          <w:p w14:paraId="62FBB57E" w14:textId="77777777" w:rsidR="00D978E9" w:rsidRPr="002D6B95" w:rsidRDefault="00D978E9" w:rsidP="00D978E9">
            <w:pPr>
              <w:pStyle w:val="NormalWeb"/>
              <w:numPr>
                <w:ilvl w:val="0"/>
                <w:numId w:val="32"/>
              </w:numPr>
              <w:shd w:val="clear" w:color="auto" w:fill="FFFFFF" w:themeFill="background1"/>
              <w:tabs>
                <w:tab w:val="left" w:pos="1134"/>
                <w:tab w:val="left" w:pos="1701"/>
                <w:tab w:val="left" w:pos="1843"/>
              </w:tabs>
              <w:spacing w:before="20" w:beforeAutospacing="0" w:after="20" w:afterAutospacing="0"/>
              <w:ind w:left="84" w:firstLine="0"/>
              <w:jc w:val="center"/>
              <w:rPr>
                <w:bCs/>
                <w:sz w:val="26"/>
                <w:szCs w:val="26"/>
                <w:highlight w:val="white"/>
              </w:rPr>
            </w:pPr>
          </w:p>
        </w:tc>
        <w:tc>
          <w:tcPr>
            <w:tcW w:w="1989" w:type="dxa"/>
            <w:shd w:val="clear" w:color="auto" w:fill="auto"/>
          </w:tcPr>
          <w:p w14:paraId="6D6E812E" w14:textId="77777777" w:rsidR="00D978E9" w:rsidRPr="002D6B95" w:rsidRDefault="00D978E9" w:rsidP="00543929">
            <w:pPr>
              <w:ind w:left="39"/>
              <w:rPr>
                <w:sz w:val="26"/>
                <w:szCs w:val="26"/>
              </w:rPr>
            </w:pPr>
            <w:r w:rsidRPr="002D6B95">
              <w:rPr>
                <w:sz w:val="26"/>
                <w:szCs w:val="26"/>
              </w:rPr>
              <w:t xml:space="preserve">2. </w:t>
            </w:r>
            <w:r w:rsidRPr="002D6B95">
              <w:rPr>
                <w:sz w:val="26"/>
                <w:szCs w:val="26"/>
                <w:lang w:val="vi-VN"/>
              </w:rPr>
              <w:t>Mục tiêu của CTĐT phản ánh</w:t>
            </w:r>
            <w:r w:rsidRPr="002D6B95">
              <w:rPr>
                <w:sz w:val="26"/>
                <w:szCs w:val="26"/>
              </w:rPr>
              <w:t xml:space="preserve"> được năng lực nghề nghiệp của sinh viên sau khi tốt nghiệp.</w:t>
            </w:r>
          </w:p>
        </w:tc>
        <w:tc>
          <w:tcPr>
            <w:tcW w:w="562" w:type="dxa"/>
            <w:shd w:val="clear" w:color="auto" w:fill="auto"/>
          </w:tcPr>
          <w:p w14:paraId="435EBCD1"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Cs/>
                <w:color w:val="595959" w:themeColor="text1" w:themeTint="A6"/>
                <w:sz w:val="26"/>
                <w:szCs w:val="26"/>
                <w:highlight w:val="white"/>
              </w:rPr>
            </w:pPr>
          </w:p>
        </w:tc>
        <w:tc>
          <w:tcPr>
            <w:tcW w:w="567" w:type="dxa"/>
            <w:shd w:val="clear" w:color="auto" w:fill="auto"/>
          </w:tcPr>
          <w:p w14:paraId="247E888D"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425" w:type="dxa"/>
            <w:shd w:val="clear" w:color="auto" w:fill="auto"/>
          </w:tcPr>
          <w:p w14:paraId="25494EE8"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567" w:type="dxa"/>
            <w:shd w:val="clear" w:color="auto" w:fill="auto"/>
          </w:tcPr>
          <w:p w14:paraId="0864F147"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567" w:type="dxa"/>
            <w:shd w:val="clear" w:color="auto" w:fill="auto"/>
          </w:tcPr>
          <w:p w14:paraId="2388DFDA"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r>
      <w:tr w:rsidR="00D978E9" w:rsidRPr="002D6B95" w14:paraId="6B8DA251" w14:textId="77777777" w:rsidTr="00543929">
        <w:trPr>
          <w:cantSplit/>
        </w:trPr>
        <w:tc>
          <w:tcPr>
            <w:tcW w:w="9640" w:type="dxa"/>
            <w:vMerge/>
            <w:shd w:val="clear" w:color="auto" w:fill="auto"/>
            <w:vAlign w:val="center"/>
          </w:tcPr>
          <w:p w14:paraId="0B175081" w14:textId="77777777" w:rsidR="00D978E9" w:rsidRPr="002D6B95" w:rsidRDefault="00D978E9" w:rsidP="00D978E9">
            <w:pPr>
              <w:pStyle w:val="NormalWeb"/>
              <w:numPr>
                <w:ilvl w:val="0"/>
                <w:numId w:val="32"/>
              </w:numPr>
              <w:shd w:val="clear" w:color="auto" w:fill="FFFFFF" w:themeFill="background1"/>
              <w:tabs>
                <w:tab w:val="left" w:pos="1134"/>
                <w:tab w:val="left" w:pos="1701"/>
                <w:tab w:val="left" w:pos="1843"/>
              </w:tabs>
              <w:spacing w:before="20" w:beforeAutospacing="0" w:after="20" w:afterAutospacing="0"/>
              <w:ind w:left="84" w:firstLine="0"/>
              <w:jc w:val="center"/>
              <w:rPr>
                <w:bCs/>
                <w:sz w:val="26"/>
                <w:szCs w:val="26"/>
                <w:highlight w:val="white"/>
              </w:rPr>
            </w:pPr>
          </w:p>
        </w:tc>
        <w:tc>
          <w:tcPr>
            <w:tcW w:w="1989" w:type="dxa"/>
            <w:shd w:val="clear" w:color="auto" w:fill="auto"/>
          </w:tcPr>
          <w:p w14:paraId="18781CFD" w14:textId="77777777" w:rsidR="00D978E9" w:rsidRPr="002D6B95" w:rsidRDefault="00D978E9" w:rsidP="00543929">
            <w:pPr>
              <w:ind w:left="39"/>
              <w:rPr>
                <w:sz w:val="26"/>
                <w:szCs w:val="26"/>
              </w:rPr>
            </w:pPr>
            <w:r w:rsidRPr="002D6B95">
              <w:rPr>
                <w:sz w:val="26"/>
                <w:szCs w:val="26"/>
              </w:rPr>
              <w:t xml:space="preserve">3. </w:t>
            </w:r>
            <w:r w:rsidRPr="002D6B95">
              <w:rPr>
                <w:sz w:val="26"/>
                <w:szCs w:val="26"/>
                <w:lang w:val="vi-VN"/>
              </w:rPr>
              <w:t>Mục tiêu của CTĐT phản ánh</w:t>
            </w:r>
            <w:r w:rsidRPr="002D6B95">
              <w:rPr>
                <w:sz w:val="26"/>
                <w:szCs w:val="26"/>
              </w:rPr>
              <w:t xml:space="preserve"> được </w:t>
            </w:r>
            <w:r w:rsidRPr="002D6B95">
              <w:rPr>
                <w:b/>
                <w:i/>
                <w:sz w:val="26"/>
                <w:szCs w:val="26"/>
                <w:lang w:val="vi-VN"/>
              </w:rPr>
              <w:t xml:space="preserve">sự nghiệp tương lai </w:t>
            </w:r>
            <w:r w:rsidRPr="002D6B95">
              <w:rPr>
                <w:sz w:val="26"/>
                <w:szCs w:val="26"/>
                <w:lang w:val="vi-VN"/>
              </w:rPr>
              <w:t>(</w:t>
            </w:r>
            <w:r w:rsidRPr="002D6B95">
              <w:rPr>
                <w:color w:val="FF0000"/>
                <w:sz w:val="26"/>
                <w:szCs w:val="26"/>
                <w:lang w:val="vi-VN"/>
              </w:rPr>
              <w:t>cơ hội nghề nghiệp</w:t>
            </w:r>
            <w:r w:rsidRPr="002D6B95">
              <w:rPr>
                <w:sz w:val="26"/>
                <w:szCs w:val="26"/>
                <w:lang w:val="vi-VN"/>
              </w:rPr>
              <w:t>) của sinh viên sau khi tốt nghiệp</w:t>
            </w:r>
            <w:r w:rsidRPr="002D6B95">
              <w:rPr>
                <w:sz w:val="26"/>
                <w:szCs w:val="26"/>
              </w:rPr>
              <w:t>.</w:t>
            </w:r>
          </w:p>
        </w:tc>
        <w:tc>
          <w:tcPr>
            <w:tcW w:w="562" w:type="dxa"/>
            <w:shd w:val="clear" w:color="auto" w:fill="auto"/>
          </w:tcPr>
          <w:p w14:paraId="52FCCB42"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jc w:val="center"/>
              <w:rPr>
                <w:bCs/>
                <w:color w:val="595959" w:themeColor="text1" w:themeTint="A6"/>
                <w:sz w:val="26"/>
                <w:szCs w:val="26"/>
                <w:highlight w:val="white"/>
              </w:rPr>
            </w:pPr>
          </w:p>
        </w:tc>
        <w:tc>
          <w:tcPr>
            <w:tcW w:w="567" w:type="dxa"/>
            <w:shd w:val="clear" w:color="auto" w:fill="auto"/>
          </w:tcPr>
          <w:p w14:paraId="470E8967"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425" w:type="dxa"/>
            <w:shd w:val="clear" w:color="auto" w:fill="auto"/>
          </w:tcPr>
          <w:p w14:paraId="13BA19E0"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567" w:type="dxa"/>
            <w:shd w:val="clear" w:color="auto" w:fill="auto"/>
          </w:tcPr>
          <w:p w14:paraId="657F579A"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c>
          <w:tcPr>
            <w:tcW w:w="567" w:type="dxa"/>
            <w:shd w:val="clear" w:color="auto" w:fill="auto"/>
          </w:tcPr>
          <w:p w14:paraId="615095BF" w14:textId="77777777" w:rsidR="00D978E9" w:rsidRPr="002D6B95" w:rsidRDefault="00D978E9" w:rsidP="00543929">
            <w:pPr>
              <w:pStyle w:val="NormalWeb"/>
              <w:shd w:val="clear" w:color="auto" w:fill="FFFFFF" w:themeFill="background1"/>
              <w:tabs>
                <w:tab w:val="left" w:pos="1134"/>
                <w:tab w:val="left" w:pos="1701"/>
                <w:tab w:val="left" w:pos="1843"/>
              </w:tabs>
              <w:spacing w:before="20" w:beforeAutospacing="0" w:after="20" w:afterAutospacing="0"/>
              <w:rPr>
                <w:bCs/>
                <w:color w:val="595959" w:themeColor="text1" w:themeTint="A6"/>
                <w:sz w:val="26"/>
                <w:szCs w:val="26"/>
                <w:highlight w:val="white"/>
              </w:rPr>
            </w:pPr>
          </w:p>
        </w:tc>
      </w:tr>
    </w:tbl>
    <w:p w14:paraId="3398E6C7" w14:textId="77777777" w:rsidR="00D978E9" w:rsidRDefault="00D978E9" w:rsidP="00D978E9">
      <w:pPr>
        <w:rPr>
          <w:bCs/>
          <w:sz w:val="26"/>
          <w:szCs w:val="26"/>
        </w:rPr>
      </w:pPr>
    </w:p>
    <w:p w14:paraId="0BDA22C2" w14:textId="77777777" w:rsidR="00D978E9" w:rsidRPr="002D6B95" w:rsidRDefault="00D978E9" w:rsidP="00D978E9">
      <w:pPr>
        <w:rPr>
          <w:bCs/>
          <w:sz w:val="26"/>
          <w:szCs w:val="26"/>
        </w:rPr>
      </w:pPr>
      <w:r w:rsidRPr="002D6B95">
        <w:rPr>
          <w:bCs/>
          <w:sz w:val="26"/>
          <w:szCs w:val="26"/>
        </w:rPr>
        <w:t xml:space="preserve">Để đáp ứng tốt hơn với yêu cầu của thị trường lao động, </w:t>
      </w:r>
      <w:r w:rsidRPr="002D6B95">
        <w:rPr>
          <w:sz w:val="26"/>
          <w:szCs w:val="26"/>
        </w:rPr>
        <w:t>theo quý Thầy/Cô</w:t>
      </w:r>
      <w:r w:rsidRPr="002D6B95">
        <w:rPr>
          <w:bCs/>
          <w:sz w:val="26"/>
          <w:szCs w:val="26"/>
        </w:rPr>
        <w:t>, mục tiêu CTĐT ngành GDTH cần bổ sung thêm những nội dung nào? Xin vui lòng cho ý kiến góp ý!</w:t>
      </w:r>
    </w:p>
    <w:p w14:paraId="4A74245F" w14:textId="77777777" w:rsidR="00D978E9" w:rsidRPr="002D6B95" w:rsidRDefault="00D978E9" w:rsidP="00D978E9">
      <w:pPr>
        <w:rPr>
          <w:bCs/>
          <w:sz w:val="26"/>
          <w:szCs w:val="26"/>
          <w:lang w:val="vi-VN"/>
        </w:rPr>
      </w:pPr>
      <w:r w:rsidRPr="002D6B95">
        <w:rPr>
          <w:sz w:val="26"/>
          <w:szCs w:val="26"/>
        </w:rPr>
        <w:t>……………………………………………………………………………………………………</w:t>
      </w:r>
      <w:r w:rsidRPr="002D6B95">
        <w:rPr>
          <w:sz w:val="26"/>
          <w:szCs w:val="26"/>
          <w:lang w:val="vi-VN"/>
        </w:rPr>
        <w:t>……………………………………………………………………………………………………………………………………………..</w:t>
      </w:r>
      <w:r w:rsidRPr="002D6B95">
        <w:rPr>
          <w:sz w:val="26"/>
          <w:szCs w:val="26"/>
        </w:rPr>
        <w:t>…………………………………………………………………………………………………………………………………………………………………………………………………</w:t>
      </w:r>
    </w:p>
    <w:p w14:paraId="64A43DAE" w14:textId="77777777" w:rsidR="00D978E9" w:rsidRDefault="00D978E9" w:rsidP="00D978E9">
      <w:pPr>
        <w:rPr>
          <w:b/>
          <w:sz w:val="26"/>
          <w:szCs w:val="26"/>
        </w:rPr>
      </w:pPr>
    </w:p>
    <w:p w14:paraId="0BDF2F01" w14:textId="77777777" w:rsidR="00D978E9" w:rsidRPr="002D6B95" w:rsidRDefault="00D978E9" w:rsidP="00D978E9">
      <w:pPr>
        <w:rPr>
          <w:b/>
          <w:sz w:val="26"/>
          <w:szCs w:val="26"/>
          <w:lang w:val="vi-VN"/>
        </w:rPr>
      </w:pPr>
      <w:r w:rsidRPr="002D6B95">
        <w:rPr>
          <w:b/>
          <w:sz w:val="26"/>
          <w:szCs w:val="26"/>
        </w:rPr>
        <w:t xml:space="preserve">Phần II. Đánh giá </w:t>
      </w:r>
      <w:r>
        <w:rPr>
          <w:b/>
          <w:sz w:val="26"/>
          <w:szCs w:val="26"/>
        </w:rPr>
        <w:t>phẩm</w:t>
      </w:r>
      <w:r>
        <w:rPr>
          <w:b/>
          <w:sz w:val="26"/>
          <w:szCs w:val="26"/>
          <w:lang w:val="vi-VN"/>
        </w:rPr>
        <w:t xml:space="preserve"> chất – năng lực</w:t>
      </w:r>
      <w:r w:rsidRPr="002D6B95">
        <w:rPr>
          <w:b/>
          <w:sz w:val="26"/>
          <w:szCs w:val="26"/>
        </w:rPr>
        <w:t xml:space="preserve"> cần có của sinh viên tốt nghiệp ngàn</w:t>
      </w:r>
      <w:r w:rsidRPr="002D6B95">
        <w:rPr>
          <w:b/>
          <w:sz w:val="26"/>
          <w:szCs w:val="26"/>
          <w:lang w:val="vi-VN"/>
        </w:rPr>
        <w:t>h GDTH</w:t>
      </w:r>
    </w:p>
    <w:p w14:paraId="0C1AF755" w14:textId="77777777" w:rsidR="00D978E9" w:rsidRPr="002D6B95" w:rsidRDefault="00D978E9" w:rsidP="00D978E9">
      <w:pPr>
        <w:rPr>
          <w:i/>
          <w:sz w:val="26"/>
          <w:szCs w:val="26"/>
          <w:lang w:val="vi-VN"/>
        </w:rPr>
      </w:pPr>
      <w:r w:rsidRPr="002D6B95">
        <w:rPr>
          <w:i/>
          <w:sz w:val="26"/>
          <w:szCs w:val="26"/>
        </w:rPr>
        <w:lastRenderedPageBreak/>
        <w:t xml:space="preserve">Quý Thầy/Cô xin vui lòng đánh giá mức độ quan trọng, mức độ NÊN đạt được của </w:t>
      </w:r>
      <w:r>
        <w:rPr>
          <w:i/>
          <w:sz w:val="26"/>
          <w:szCs w:val="26"/>
        </w:rPr>
        <w:t>phẩm</w:t>
      </w:r>
      <w:r>
        <w:rPr>
          <w:i/>
          <w:sz w:val="26"/>
          <w:szCs w:val="26"/>
          <w:lang w:val="vi-VN"/>
        </w:rPr>
        <w:t xml:space="preserve"> chất/năng lực</w:t>
      </w:r>
      <w:r w:rsidRPr="002D6B95">
        <w:rPr>
          <w:i/>
          <w:sz w:val="26"/>
          <w:szCs w:val="26"/>
        </w:rPr>
        <w:t xml:space="preserve"> sau đây đối với sinh viên tốt nghiệp ngành</w:t>
      </w:r>
      <w:r w:rsidRPr="002D6B95">
        <w:rPr>
          <w:i/>
          <w:sz w:val="26"/>
          <w:szCs w:val="26"/>
          <w:lang w:val="vi-VN"/>
        </w:rPr>
        <w:t xml:space="preserve"> GDTH </w:t>
      </w:r>
      <w:r w:rsidRPr="002D6B95">
        <w:rPr>
          <w:i/>
          <w:sz w:val="26"/>
          <w:szCs w:val="26"/>
        </w:rPr>
        <w:t xml:space="preserve">(Xin đánh dấu </w:t>
      </w:r>
      <w:r>
        <w:rPr>
          <w:i/>
          <w:sz w:val="26"/>
          <w:szCs w:val="26"/>
          <w:lang w:val="vi-VN"/>
        </w:rPr>
        <w:t xml:space="preserve">X </w:t>
      </w:r>
      <w:r w:rsidRPr="002D6B95">
        <w:rPr>
          <w:i/>
          <w:sz w:val="26"/>
          <w:szCs w:val="26"/>
        </w:rPr>
        <w:t>vào mức độ lựa chọn).</w:t>
      </w:r>
    </w:p>
    <w:p w14:paraId="018F33AD" w14:textId="77777777" w:rsidR="00D978E9" w:rsidRPr="002D6B95" w:rsidRDefault="00D978E9" w:rsidP="00D978E9">
      <w:pPr>
        <w:rPr>
          <w:b/>
          <w:bCs/>
          <w:sz w:val="26"/>
          <w:szCs w:val="26"/>
          <w:lang w:val="vi-VN"/>
        </w:rPr>
      </w:pPr>
      <w:r w:rsidRPr="002D6B95">
        <w:rPr>
          <w:b/>
          <w:bCs/>
          <w:sz w:val="26"/>
          <w:szCs w:val="26"/>
        </w:rPr>
        <w:t>2. Chuẩn đầu ra phẩm</w:t>
      </w:r>
      <w:r w:rsidRPr="002D6B95">
        <w:rPr>
          <w:b/>
          <w:bCs/>
          <w:sz w:val="26"/>
          <w:szCs w:val="26"/>
          <w:lang w:val="vi-VN"/>
        </w:rPr>
        <w:t xml:space="preserve"> chất, năng lực cá nhân và nghề nghiệp</w:t>
      </w:r>
    </w:p>
    <w:p w14:paraId="6DBE255F" w14:textId="77777777" w:rsidR="00D978E9" w:rsidRPr="002D6B95" w:rsidRDefault="00D978E9" w:rsidP="00D978E9">
      <w:pPr>
        <w:rPr>
          <w:bCs/>
          <w:i/>
          <w:iCs/>
          <w:sz w:val="26"/>
          <w:szCs w:val="26"/>
        </w:rPr>
      </w:pPr>
      <w:r w:rsidRPr="002D6B95">
        <w:rPr>
          <w:bCs/>
          <w:i/>
          <w:iCs/>
          <w:sz w:val="26"/>
          <w:szCs w:val="26"/>
        </w:rPr>
        <w:t xml:space="preserve">Ông/Bà </w:t>
      </w:r>
      <w:r w:rsidRPr="002D6B95">
        <w:rPr>
          <w:bCs/>
          <w:i/>
          <w:iCs/>
          <w:sz w:val="26"/>
          <w:szCs w:val="26"/>
          <w:lang w:val="vi-VN"/>
        </w:rPr>
        <w:t xml:space="preserve">vui lòng đánh </w:t>
      </w:r>
      <w:r w:rsidRPr="002D6B95">
        <w:rPr>
          <w:b/>
          <w:bCs/>
          <w:i/>
          <w:iCs/>
          <w:sz w:val="26"/>
          <w:szCs w:val="26"/>
          <w:lang w:val="vi-VN"/>
        </w:rPr>
        <w:t xml:space="preserve">giá </w:t>
      </w:r>
      <w:r w:rsidRPr="002D6B95">
        <w:rPr>
          <w:b/>
          <w:bCs/>
          <w:i/>
          <w:iCs/>
          <w:sz w:val="26"/>
          <w:szCs w:val="26"/>
          <w:u w:val="single"/>
          <w:lang w:val="vi-VN"/>
        </w:rPr>
        <w:t xml:space="preserve">mức độ </w:t>
      </w:r>
      <w:r w:rsidRPr="002D6B95">
        <w:rPr>
          <w:b/>
          <w:bCs/>
          <w:i/>
          <w:iCs/>
          <w:sz w:val="26"/>
          <w:szCs w:val="26"/>
          <w:u w:val="single"/>
        </w:rPr>
        <w:t>cần thiết</w:t>
      </w:r>
      <w:r w:rsidRPr="002D6B95">
        <w:rPr>
          <w:bCs/>
          <w:i/>
          <w:iCs/>
          <w:sz w:val="26"/>
          <w:szCs w:val="26"/>
        </w:rPr>
        <w:t xml:space="preserve"> và </w:t>
      </w:r>
      <w:r w:rsidRPr="002D6B95">
        <w:rPr>
          <w:b/>
          <w:bCs/>
          <w:i/>
          <w:iCs/>
          <w:sz w:val="26"/>
          <w:szCs w:val="26"/>
          <w:u w:val="single"/>
          <w:lang w:val="vi-VN"/>
        </w:rPr>
        <w:t xml:space="preserve">mức độ </w:t>
      </w:r>
      <w:r w:rsidRPr="002D6B95">
        <w:rPr>
          <w:b/>
          <w:bCs/>
          <w:i/>
          <w:iCs/>
          <w:sz w:val="26"/>
          <w:szCs w:val="26"/>
          <w:u w:val="single"/>
        </w:rPr>
        <w:t>thành thạo</w:t>
      </w:r>
      <w:r w:rsidRPr="002D6B95">
        <w:rPr>
          <w:bCs/>
          <w:i/>
          <w:iCs/>
          <w:sz w:val="26"/>
          <w:szCs w:val="26"/>
        </w:rPr>
        <w:t xml:space="preserve"> của các chuẩn đầu ra</w:t>
      </w:r>
      <w:r w:rsidRPr="002D6B95">
        <w:rPr>
          <w:bCs/>
          <w:i/>
          <w:iCs/>
          <w:sz w:val="26"/>
          <w:szCs w:val="26"/>
          <w:lang w:val="vi-VN"/>
        </w:rPr>
        <w:t xml:space="preserve"> tiếp theo </w:t>
      </w:r>
      <w:r w:rsidRPr="002D6B95">
        <w:rPr>
          <w:bCs/>
          <w:i/>
          <w:iCs/>
          <w:sz w:val="26"/>
          <w:szCs w:val="26"/>
        </w:rPr>
        <w:t>đối với sinh viên tốt nghiệp ngành GDTH</w:t>
      </w:r>
    </w:p>
    <w:p w14:paraId="32ACB030" w14:textId="77777777" w:rsidR="00D978E9" w:rsidRPr="002D6B95" w:rsidRDefault="00D978E9" w:rsidP="00D978E9">
      <w:pPr>
        <w:rPr>
          <w:bCs/>
          <w:i/>
          <w:iCs/>
          <w:sz w:val="26"/>
          <w:szCs w:val="26"/>
        </w:rPr>
      </w:pPr>
    </w:p>
    <w:tbl>
      <w:tblPr>
        <w:tblStyle w:val="TableGrid"/>
        <w:tblW w:w="0" w:type="auto"/>
        <w:jc w:val="center"/>
        <w:tblLook w:val="04A0" w:firstRow="1" w:lastRow="0" w:firstColumn="1" w:lastColumn="0" w:noHBand="0" w:noVBand="1"/>
      </w:tblPr>
      <w:tblGrid>
        <w:gridCol w:w="2875"/>
        <w:gridCol w:w="4042"/>
      </w:tblGrid>
      <w:tr w:rsidR="00D978E9" w:rsidRPr="002D6B95" w14:paraId="404AA207" w14:textId="77777777" w:rsidTr="00543929">
        <w:trPr>
          <w:jc w:val="center"/>
        </w:trPr>
        <w:tc>
          <w:tcPr>
            <w:tcW w:w="2875" w:type="dxa"/>
          </w:tcPr>
          <w:p w14:paraId="25EFFE6D" w14:textId="77777777" w:rsidR="00D978E9" w:rsidRPr="002D6B95" w:rsidRDefault="00D978E9" w:rsidP="00543929">
            <w:pPr>
              <w:tabs>
                <w:tab w:val="left" w:pos="426"/>
              </w:tabs>
              <w:rPr>
                <w:b/>
                <w:bCs/>
                <w:sz w:val="26"/>
                <w:szCs w:val="26"/>
              </w:rPr>
            </w:pPr>
            <w:r w:rsidRPr="002D6B95">
              <w:rPr>
                <w:b/>
                <w:bCs/>
                <w:sz w:val="26"/>
                <w:szCs w:val="26"/>
              </w:rPr>
              <w:t>Mức độ cần thiết</w:t>
            </w:r>
          </w:p>
        </w:tc>
        <w:tc>
          <w:tcPr>
            <w:tcW w:w="4042" w:type="dxa"/>
          </w:tcPr>
          <w:p w14:paraId="03005F0A" w14:textId="77777777" w:rsidR="00D978E9" w:rsidRPr="002D6B95" w:rsidRDefault="00D978E9" w:rsidP="00543929">
            <w:pPr>
              <w:tabs>
                <w:tab w:val="left" w:pos="426"/>
              </w:tabs>
              <w:jc w:val="center"/>
              <w:rPr>
                <w:b/>
                <w:bCs/>
                <w:sz w:val="26"/>
                <w:szCs w:val="26"/>
              </w:rPr>
            </w:pPr>
            <w:r w:rsidRPr="002D6B95">
              <w:rPr>
                <w:b/>
                <w:sz w:val="26"/>
                <w:szCs w:val="26"/>
              </w:rPr>
              <w:t>Mức độ thành thạo sinh viên cần đạt được</w:t>
            </w:r>
          </w:p>
        </w:tc>
      </w:tr>
      <w:tr w:rsidR="00D978E9" w:rsidRPr="002D6B95" w14:paraId="4286D10A" w14:textId="77777777" w:rsidTr="00543929">
        <w:trPr>
          <w:jc w:val="center"/>
        </w:trPr>
        <w:tc>
          <w:tcPr>
            <w:tcW w:w="2875" w:type="dxa"/>
          </w:tcPr>
          <w:p w14:paraId="0A36C482" w14:textId="77777777" w:rsidR="00D978E9" w:rsidRPr="002D6B95" w:rsidRDefault="00D978E9" w:rsidP="00543929">
            <w:pPr>
              <w:tabs>
                <w:tab w:val="left" w:pos="426"/>
              </w:tabs>
              <w:rPr>
                <w:sz w:val="26"/>
                <w:szCs w:val="26"/>
              </w:rPr>
            </w:pPr>
            <w:r w:rsidRPr="002D6B95">
              <w:rPr>
                <w:sz w:val="26"/>
                <w:szCs w:val="26"/>
              </w:rPr>
              <w:sym w:font="Wingdings 2" w:char="F06A"/>
            </w:r>
            <w:r w:rsidRPr="002D6B95">
              <w:rPr>
                <w:sz w:val="26"/>
                <w:szCs w:val="26"/>
              </w:rPr>
              <w:t xml:space="preserve"> Không cần thiết</w:t>
            </w:r>
          </w:p>
          <w:p w14:paraId="721D7129" w14:textId="77777777" w:rsidR="00D978E9" w:rsidRPr="002D6B95" w:rsidRDefault="00D978E9" w:rsidP="00543929">
            <w:pPr>
              <w:tabs>
                <w:tab w:val="left" w:pos="426"/>
              </w:tabs>
              <w:rPr>
                <w:sz w:val="26"/>
                <w:szCs w:val="26"/>
              </w:rPr>
            </w:pPr>
            <w:r w:rsidRPr="002D6B95">
              <w:rPr>
                <w:sz w:val="26"/>
                <w:szCs w:val="26"/>
              </w:rPr>
              <w:sym w:font="Wingdings 2" w:char="F06B"/>
            </w:r>
            <w:r w:rsidRPr="002D6B95">
              <w:rPr>
                <w:sz w:val="26"/>
                <w:szCs w:val="26"/>
              </w:rPr>
              <w:t xml:space="preserve"> Ít cần thiết </w:t>
            </w:r>
          </w:p>
          <w:p w14:paraId="6E8B2C1A" w14:textId="77777777" w:rsidR="00D978E9" w:rsidRPr="002D6B95" w:rsidRDefault="00D978E9" w:rsidP="00543929">
            <w:pPr>
              <w:tabs>
                <w:tab w:val="left" w:pos="426"/>
              </w:tabs>
              <w:rPr>
                <w:sz w:val="26"/>
                <w:szCs w:val="26"/>
              </w:rPr>
            </w:pPr>
            <w:r w:rsidRPr="002D6B95">
              <w:rPr>
                <w:sz w:val="26"/>
                <w:szCs w:val="26"/>
              </w:rPr>
              <w:sym w:font="Wingdings 2" w:char="F06C"/>
            </w:r>
            <w:r w:rsidRPr="002D6B95">
              <w:rPr>
                <w:sz w:val="26"/>
                <w:szCs w:val="26"/>
              </w:rPr>
              <w:t xml:space="preserve"> Không biết</w:t>
            </w:r>
          </w:p>
          <w:p w14:paraId="6C27C52C" w14:textId="77777777" w:rsidR="00D978E9" w:rsidRPr="002D6B95" w:rsidRDefault="00D978E9" w:rsidP="00543929">
            <w:pPr>
              <w:tabs>
                <w:tab w:val="left" w:pos="426"/>
              </w:tabs>
              <w:rPr>
                <w:sz w:val="26"/>
                <w:szCs w:val="26"/>
              </w:rPr>
            </w:pPr>
            <w:r w:rsidRPr="002D6B95">
              <w:rPr>
                <w:sz w:val="26"/>
                <w:szCs w:val="26"/>
              </w:rPr>
              <w:sym w:font="Wingdings 2" w:char="F06D"/>
            </w:r>
            <w:r w:rsidRPr="002D6B95">
              <w:rPr>
                <w:sz w:val="26"/>
                <w:szCs w:val="26"/>
              </w:rPr>
              <w:t xml:space="preserve"> Cần thiết </w:t>
            </w:r>
          </w:p>
          <w:p w14:paraId="4CC42032" w14:textId="77777777" w:rsidR="00D978E9" w:rsidRPr="002D6B95" w:rsidRDefault="00D978E9" w:rsidP="00543929">
            <w:pPr>
              <w:tabs>
                <w:tab w:val="left" w:pos="426"/>
              </w:tabs>
              <w:rPr>
                <w:sz w:val="26"/>
                <w:szCs w:val="26"/>
              </w:rPr>
            </w:pPr>
            <w:r w:rsidRPr="002D6B95">
              <w:rPr>
                <w:sz w:val="26"/>
                <w:szCs w:val="26"/>
              </w:rPr>
              <w:sym w:font="Wingdings 2" w:char="F06E"/>
            </w:r>
            <w:r w:rsidRPr="002D6B95">
              <w:rPr>
                <w:sz w:val="26"/>
                <w:szCs w:val="26"/>
              </w:rPr>
              <w:t xml:space="preserve"> Rất cần thiết</w:t>
            </w:r>
          </w:p>
        </w:tc>
        <w:tc>
          <w:tcPr>
            <w:tcW w:w="4042" w:type="dxa"/>
          </w:tcPr>
          <w:p w14:paraId="1B13F7B5" w14:textId="77777777" w:rsidR="00D978E9" w:rsidRPr="002D6B95" w:rsidRDefault="00D978E9" w:rsidP="00543929">
            <w:pPr>
              <w:pStyle w:val="ListParagraph"/>
              <w:ind w:left="0" w:right="35"/>
            </w:pPr>
            <w:r w:rsidRPr="002D6B95">
              <w:t>(a) Có thể tham gia, đóng góp</w:t>
            </w:r>
          </w:p>
          <w:p w14:paraId="6812908D" w14:textId="77777777" w:rsidR="00D978E9" w:rsidRPr="002D6B95" w:rsidRDefault="00D978E9" w:rsidP="00543929">
            <w:pPr>
              <w:pStyle w:val="ListParagraph"/>
              <w:ind w:left="0" w:right="35"/>
            </w:pPr>
            <w:r w:rsidRPr="002D6B95">
              <w:t>(b) Có thể hiểu, giải thích</w:t>
            </w:r>
          </w:p>
          <w:p w14:paraId="2B405B19" w14:textId="77777777" w:rsidR="00D978E9" w:rsidRPr="002D6B95" w:rsidRDefault="00D978E9" w:rsidP="00543929">
            <w:pPr>
              <w:pStyle w:val="ListParagraph"/>
              <w:ind w:left="0" w:right="35"/>
            </w:pPr>
            <w:r w:rsidRPr="002D6B95">
              <w:t>(c) Có kỹ năng thực hành, thực hiện</w:t>
            </w:r>
          </w:p>
          <w:p w14:paraId="5EF39ACF" w14:textId="77777777" w:rsidR="00D978E9" w:rsidRPr="002D6B95" w:rsidRDefault="00D978E9" w:rsidP="00543929">
            <w:pPr>
              <w:pStyle w:val="ListParagraph"/>
              <w:ind w:left="0" w:right="35"/>
            </w:pPr>
            <w:r w:rsidRPr="002D6B95">
              <w:t>(d) Có thể lãnh đạo hoặc đổi mới</w:t>
            </w:r>
          </w:p>
        </w:tc>
      </w:tr>
    </w:tbl>
    <w:p w14:paraId="490E3E4E" w14:textId="77777777" w:rsidR="00D978E9" w:rsidRPr="002D6B95" w:rsidRDefault="00D978E9" w:rsidP="00D978E9">
      <w:pPr>
        <w:tabs>
          <w:tab w:val="left" w:pos="426"/>
        </w:tabs>
        <w:rPr>
          <w:sz w:val="26"/>
          <w:szCs w:val="26"/>
        </w:rPr>
      </w:pPr>
    </w:p>
    <w:tbl>
      <w:tblPr>
        <w:tblStyle w:val="TableGrid"/>
        <w:tblW w:w="14029" w:type="dxa"/>
        <w:jc w:val="center"/>
        <w:tblLayout w:type="fixed"/>
        <w:tblLook w:val="04A0" w:firstRow="1" w:lastRow="0" w:firstColumn="1" w:lastColumn="0" w:noHBand="0" w:noVBand="1"/>
      </w:tblPr>
      <w:tblGrid>
        <w:gridCol w:w="846"/>
        <w:gridCol w:w="1013"/>
        <w:gridCol w:w="6216"/>
        <w:gridCol w:w="2159"/>
        <w:gridCol w:w="1859"/>
        <w:gridCol w:w="1859"/>
        <w:gridCol w:w="77"/>
      </w:tblGrid>
      <w:tr w:rsidR="00D978E9" w:rsidRPr="002D6B95" w14:paraId="0881693B" w14:textId="77777777" w:rsidTr="00543929">
        <w:trPr>
          <w:gridAfter w:val="1"/>
          <w:wAfter w:w="77" w:type="dxa"/>
          <w:jc w:val="center"/>
        </w:trPr>
        <w:tc>
          <w:tcPr>
            <w:tcW w:w="846" w:type="dxa"/>
          </w:tcPr>
          <w:p w14:paraId="42790FBA" w14:textId="77777777" w:rsidR="00D978E9" w:rsidRPr="002D6B95" w:rsidRDefault="00D978E9" w:rsidP="00543929">
            <w:pPr>
              <w:tabs>
                <w:tab w:val="left" w:pos="426"/>
              </w:tabs>
              <w:snapToGrid w:val="0"/>
              <w:spacing w:before="60" w:after="60"/>
              <w:contextualSpacing/>
              <w:jc w:val="center"/>
              <w:rPr>
                <w:b/>
                <w:sz w:val="26"/>
                <w:szCs w:val="26"/>
                <w:lang w:val="vi-VN"/>
              </w:rPr>
            </w:pPr>
            <w:r w:rsidRPr="002D6B95">
              <w:rPr>
                <w:b/>
                <w:sz w:val="26"/>
                <w:szCs w:val="26"/>
              </w:rPr>
              <w:t>2</w:t>
            </w:r>
          </w:p>
        </w:tc>
        <w:tc>
          <w:tcPr>
            <w:tcW w:w="7229" w:type="dxa"/>
            <w:gridSpan w:val="2"/>
          </w:tcPr>
          <w:p w14:paraId="395D20CC" w14:textId="77777777" w:rsidR="00D978E9" w:rsidRPr="002D6B95" w:rsidRDefault="00D978E9" w:rsidP="00543929">
            <w:pPr>
              <w:tabs>
                <w:tab w:val="left" w:pos="426"/>
              </w:tabs>
              <w:snapToGrid w:val="0"/>
              <w:spacing w:before="60" w:after="60"/>
              <w:contextualSpacing/>
              <w:jc w:val="center"/>
              <w:rPr>
                <w:b/>
                <w:sz w:val="26"/>
                <w:szCs w:val="26"/>
              </w:rPr>
            </w:pPr>
            <w:r w:rsidRPr="002D6B95">
              <w:rPr>
                <w:b/>
                <w:bCs/>
                <w:sz w:val="26"/>
                <w:szCs w:val="26"/>
              </w:rPr>
              <w:t>Năng</w:t>
            </w:r>
            <w:r w:rsidRPr="002D6B95">
              <w:rPr>
                <w:b/>
                <w:bCs/>
                <w:sz w:val="26"/>
                <w:szCs w:val="26"/>
                <w:lang w:val="vi-VN"/>
              </w:rPr>
              <w:t xml:space="preserve"> lực, </w:t>
            </w:r>
            <w:r w:rsidRPr="002D6B95">
              <w:rPr>
                <w:b/>
                <w:bCs/>
                <w:sz w:val="26"/>
                <w:szCs w:val="26"/>
              </w:rPr>
              <w:t>phẩm chất cá nhân và nghề nghiệp</w:t>
            </w:r>
          </w:p>
        </w:tc>
        <w:tc>
          <w:tcPr>
            <w:tcW w:w="2159" w:type="dxa"/>
          </w:tcPr>
          <w:p w14:paraId="44BFFDDD" w14:textId="77777777" w:rsidR="00D978E9" w:rsidRPr="002D6B95" w:rsidRDefault="00D978E9" w:rsidP="00543929">
            <w:pPr>
              <w:tabs>
                <w:tab w:val="left" w:pos="426"/>
              </w:tabs>
              <w:snapToGrid w:val="0"/>
              <w:spacing w:before="60" w:after="60"/>
              <w:contextualSpacing/>
              <w:jc w:val="center"/>
              <w:rPr>
                <w:b/>
                <w:sz w:val="26"/>
                <w:szCs w:val="26"/>
              </w:rPr>
            </w:pPr>
          </w:p>
        </w:tc>
        <w:tc>
          <w:tcPr>
            <w:tcW w:w="1859" w:type="dxa"/>
          </w:tcPr>
          <w:p w14:paraId="147AD344" w14:textId="77777777" w:rsidR="00D978E9" w:rsidRPr="002D6B95" w:rsidRDefault="00D978E9" w:rsidP="00543929">
            <w:pPr>
              <w:tabs>
                <w:tab w:val="left" w:pos="426"/>
              </w:tabs>
              <w:snapToGrid w:val="0"/>
              <w:spacing w:before="60" w:after="60"/>
              <w:contextualSpacing/>
              <w:jc w:val="center"/>
              <w:rPr>
                <w:b/>
                <w:sz w:val="26"/>
                <w:szCs w:val="26"/>
              </w:rPr>
            </w:pPr>
          </w:p>
        </w:tc>
        <w:tc>
          <w:tcPr>
            <w:tcW w:w="1859" w:type="dxa"/>
          </w:tcPr>
          <w:p w14:paraId="47079239" w14:textId="77777777" w:rsidR="00D978E9" w:rsidRPr="002D6B95" w:rsidRDefault="00D978E9" w:rsidP="00543929">
            <w:pPr>
              <w:tabs>
                <w:tab w:val="left" w:pos="426"/>
              </w:tabs>
              <w:snapToGrid w:val="0"/>
              <w:spacing w:before="60" w:after="60"/>
              <w:contextualSpacing/>
              <w:jc w:val="center"/>
              <w:rPr>
                <w:b/>
                <w:sz w:val="26"/>
                <w:szCs w:val="26"/>
              </w:rPr>
            </w:pPr>
          </w:p>
        </w:tc>
      </w:tr>
      <w:tr w:rsidR="00D978E9" w:rsidRPr="002D6B95" w14:paraId="1D9FAED4" w14:textId="77777777" w:rsidTr="00543929">
        <w:trPr>
          <w:gridAfter w:val="1"/>
          <w:wAfter w:w="77" w:type="dxa"/>
          <w:jc w:val="center"/>
        </w:trPr>
        <w:tc>
          <w:tcPr>
            <w:tcW w:w="846" w:type="dxa"/>
          </w:tcPr>
          <w:p w14:paraId="67AEABB6" w14:textId="77777777" w:rsidR="00D978E9" w:rsidRPr="002D6B95" w:rsidRDefault="00D978E9" w:rsidP="00543929">
            <w:pPr>
              <w:tabs>
                <w:tab w:val="left" w:pos="426"/>
              </w:tabs>
              <w:snapToGrid w:val="0"/>
              <w:spacing w:before="60" w:after="60"/>
              <w:contextualSpacing/>
              <w:jc w:val="center"/>
              <w:rPr>
                <w:b/>
                <w:sz w:val="26"/>
                <w:szCs w:val="26"/>
                <w:lang w:val="vi-VN"/>
              </w:rPr>
            </w:pPr>
            <w:r w:rsidRPr="002D6B95">
              <w:rPr>
                <w:b/>
                <w:sz w:val="26"/>
                <w:szCs w:val="26"/>
                <w:lang w:val="vi-VN"/>
              </w:rPr>
              <w:t>CĐR</w:t>
            </w:r>
          </w:p>
        </w:tc>
        <w:tc>
          <w:tcPr>
            <w:tcW w:w="7229" w:type="dxa"/>
            <w:gridSpan w:val="2"/>
          </w:tcPr>
          <w:p w14:paraId="32FE568F"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t>Nội</w:t>
            </w:r>
            <w:r w:rsidRPr="002D6B95">
              <w:rPr>
                <w:b/>
                <w:sz w:val="26"/>
                <w:szCs w:val="26"/>
                <w:lang w:val="vi-VN"/>
              </w:rPr>
              <w:t xml:space="preserve"> dung c</w:t>
            </w:r>
            <w:r w:rsidRPr="002D6B95">
              <w:rPr>
                <w:b/>
                <w:sz w:val="26"/>
                <w:szCs w:val="26"/>
              </w:rPr>
              <w:t>huẩn đầu ra</w:t>
            </w:r>
          </w:p>
        </w:tc>
        <w:tc>
          <w:tcPr>
            <w:tcW w:w="2159" w:type="dxa"/>
          </w:tcPr>
          <w:p w14:paraId="624B85F0"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t>Mức độ cần thiết</w:t>
            </w:r>
          </w:p>
        </w:tc>
        <w:tc>
          <w:tcPr>
            <w:tcW w:w="1859" w:type="dxa"/>
          </w:tcPr>
          <w:p w14:paraId="065E27CD"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65298E41" w14:textId="77777777" w:rsidR="00D978E9" w:rsidRPr="002D6B95" w:rsidRDefault="00D978E9" w:rsidP="00543929">
            <w:pPr>
              <w:tabs>
                <w:tab w:val="left" w:pos="426"/>
              </w:tabs>
              <w:snapToGrid w:val="0"/>
              <w:spacing w:before="60" w:after="60"/>
              <w:contextualSpacing/>
              <w:jc w:val="center"/>
              <w:rPr>
                <w:b/>
                <w:sz w:val="26"/>
                <w:szCs w:val="26"/>
              </w:rPr>
            </w:pPr>
            <w:r>
              <w:rPr>
                <w:b/>
                <w:sz w:val="26"/>
                <w:szCs w:val="26"/>
              </w:rPr>
              <w:t>Hiện</w:t>
            </w:r>
            <w:r w:rsidRPr="002D6B95">
              <w:rPr>
                <w:b/>
                <w:sz w:val="26"/>
                <w:szCs w:val="26"/>
              </w:rPr>
              <w:t xml:space="preserve"> đạt được</w:t>
            </w:r>
          </w:p>
        </w:tc>
        <w:tc>
          <w:tcPr>
            <w:tcW w:w="1859" w:type="dxa"/>
          </w:tcPr>
          <w:p w14:paraId="064348F4"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5E527D59" w14:textId="77777777" w:rsidR="00D978E9" w:rsidRPr="002D6B95" w:rsidRDefault="00D978E9" w:rsidP="00543929">
            <w:pPr>
              <w:tabs>
                <w:tab w:val="left" w:pos="426"/>
              </w:tabs>
              <w:snapToGrid w:val="0"/>
              <w:spacing w:before="60" w:after="60"/>
              <w:contextualSpacing/>
              <w:jc w:val="center"/>
              <w:rPr>
                <w:b/>
                <w:sz w:val="26"/>
                <w:szCs w:val="26"/>
              </w:rPr>
            </w:pPr>
            <w:r>
              <w:rPr>
                <w:b/>
                <w:sz w:val="26"/>
                <w:szCs w:val="26"/>
                <w:lang w:val="vi-VN"/>
              </w:rPr>
              <w:t>N</w:t>
            </w:r>
            <w:r w:rsidRPr="002D6B95">
              <w:rPr>
                <w:b/>
                <w:sz w:val="26"/>
                <w:szCs w:val="26"/>
              </w:rPr>
              <w:t xml:space="preserve"> đạt được</w:t>
            </w:r>
          </w:p>
        </w:tc>
      </w:tr>
      <w:tr w:rsidR="00D978E9" w:rsidRPr="002D6B95" w14:paraId="5325AA2E" w14:textId="77777777" w:rsidTr="00543929">
        <w:trPr>
          <w:gridAfter w:val="1"/>
          <w:wAfter w:w="77" w:type="dxa"/>
          <w:jc w:val="center"/>
        </w:trPr>
        <w:tc>
          <w:tcPr>
            <w:tcW w:w="846" w:type="dxa"/>
          </w:tcPr>
          <w:p w14:paraId="1202B949"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t>CĐR 2.1.</w:t>
            </w:r>
          </w:p>
        </w:tc>
        <w:tc>
          <w:tcPr>
            <w:tcW w:w="7229" w:type="dxa"/>
            <w:gridSpan w:val="2"/>
          </w:tcPr>
          <w:p w14:paraId="0D8AD6D3"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được trách nhiệm công dân và phẩm chất chuẩn mực của một nhà giáo dục.</w:t>
            </w:r>
          </w:p>
        </w:tc>
        <w:tc>
          <w:tcPr>
            <w:tcW w:w="2159" w:type="dxa"/>
          </w:tcPr>
          <w:p w14:paraId="22602410"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5D543142"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01F29AB4"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9098987" w14:textId="77777777" w:rsidTr="00543929">
        <w:trPr>
          <w:gridAfter w:val="1"/>
          <w:wAfter w:w="77" w:type="dxa"/>
          <w:jc w:val="center"/>
        </w:trPr>
        <w:tc>
          <w:tcPr>
            <w:tcW w:w="846" w:type="dxa"/>
          </w:tcPr>
          <w:p w14:paraId="66FE88CB"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2.1.1</w:t>
            </w:r>
          </w:p>
        </w:tc>
        <w:tc>
          <w:tcPr>
            <w:tcW w:w="7229" w:type="dxa"/>
            <w:gridSpan w:val="2"/>
          </w:tcPr>
          <w:p w14:paraId="4DD2BBAC" w14:textId="77777777" w:rsidR="00D978E9" w:rsidRPr="002D6B95" w:rsidRDefault="00D978E9" w:rsidP="00543929">
            <w:pPr>
              <w:snapToGrid w:val="0"/>
              <w:contextualSpacing/>
              <w:rPr>
                <w:color w:val="000000" w:themeColor="text1"/>
                <w:sz w:val="26"/>
                <w:szCs w:val="26"/>
                <w:lang w:val="vi-VN"/>
              </w:rPr>
            </w:pPr>
            <w:r w:rsidRPr="002D6B95">
              <w:rPr>
                <w:color w:val="000000" w:themeColor="text1"/>
                <w:sz w:val="26"/>
                <w:szCs w:val="26"/>
                <w:lang w:val="vi-VN"/>
              </w:rPr>
              <w:t>Có phẩm chất chính trị, có trách nhiệm công dân và dành sự quan tâm đặc biệt đến sự phát triển của thế hệ trẻ;</w:t>
            </w:r>
          </w:p>
        </w:tc>
        <w:tc>
          <w:tcPr>
            <w:tcW w:w="2159" w:type="dxa"/>
          </w:tcPr>
          <w:p w14:paraId="28768CD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6706591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994B5A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FFD7F6C" w14:textId="77777777" w:rsidTr="00543929">
        <w:trPr>
          <w:gridAfter w:val="1"/>
          <w:wAfter w:w="77" w:type="dxa"/>
          <w:jc w:val="center"/>
        </w:trPr>
        <w:tc>
          <w:tcPr>
            <w:tcW w:w="846" w:type="dxa"/>
          </w:tcPr>
          <w:p w14:paraId="5DEDF35B"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2.1.2</w:t>
            </w:r>
          </w:p>
        </w:tc>
        <w:tc>
          <w:tcPr>
            <w:tcW w:w="7229" w:type="dxa"/>
            <w:gridSpan w:val="2"/>
          </w:tcPr>
          <w:p w14:paraId="0C9DD8CE" w14:textId="77777777" w:rsidR="00D978E9" w:rsidRPr="002D6B95" w:rsidRDefault="00D978E9" w:rsidP="00543929">
            <w:pPr>
              <w:snapToGrid w:val="0"/>
              <w:contextualSpacing/>
              <w:rPr>
                <w:color w:val="000000" w:themeColor="text1"/>
                <w:sz w:val="26"/>
                <w:szCs w:val="26"/>
                <w:lang w:val="vi-VN"/>
              </w:rPr>
            </w:pPr>
            <w:r w:rsidRPr="002D6B95">
              <w:rPr>
                <w:color w:val="000000" w:themeColor="text1"/>
                <w:sz w:val="26"/>
                <w:szCs w:val="26"/>
                <w:lang w:val="vi-VN"/>
              </w:rPr>
              <w:t xml:space="preserve">Thể hiện cách hành xử chuyên nghiệp, có đạo đức và phong cách chuẩn mực của một nhà giáo dục. </w:t>
            </w:r>
          </w:p>
        </w:tc>
        <w:tc>
          <w:tcPr>
            <w:tcW w:w="2159" w:type="dxa"/>
          </w:tcPr>
          <w:p w14:paraId="1E931C26"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0CAB91F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D0B27A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3DD1F6F6" w14:textId="77777777" w:rsidTr="00543929">
        <w:trPr>
          <w:gridAfter w:val="1"/>
          <w:wAfter w:w="77" w:type="dxa"/>
          <w:jc w:val="center"/>
        </w:trPr>
        <w:tc>
          <w:tcPr>
            <w:tcW w:w="846" w:type="dxa"/>
          </w:tcPr>
          <w:p w14:paraId="5B0E23D4"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lastRenderedPageBreak/>
              <w:t>CĐR 2.2.</w:t>
            </w:r>
          </w:p>
        </w:tc>
        <w:tc>
          <w:tcPr>
            <w:tcW w:w="7229" w:type="dxa"/>
            <w:gridSpan w:val="2"/>
          </w:tcPr>
          <w:p w14:paraId="488174CD" w14:textId="77777777" w:rsidR="00D978E9" w:rsidRPr="002D6B95" w:rsidRDefault="00D978E9" w:rsidP="00543929">
            <w:pPr>
              <w:snapToGrid w:val="0"/>
              <w:contextualSpacing/>
              <w:rPr>
                <w:b/>
                <w:i/>
                <w:color w:val="000000" w:themeColor="text1"/>
                <w:sz w:val="26"/>
                <w:szCs w:val="26"/>
                <w:lang w:val="vi-VN"/>
              </w:rPr>
            </w:pPr>
            <w:r w:rsidRPr="002D6B95">
              <w:rPr>
                <w:b/>
                <w:i/>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c>
          <w:tcPr>
            <w:tcW w:w="2159" w:type="dxa"/>
          </w:tcPr>
          <w:p w14:paraId="296AAED2"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7CC179AA"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2565649F"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7AAE8E21" w14:textId="77777777" w:rsidTr="00543929">
        <w:trPr>
          <w:gridAfter w:val="1"/>
          <w:wAfter w:w="77" w:type="dxa"/>
          <w:jc w:val="center"/>
        </w:trPr>
        <w:tc>
          <w:tcPr>
            <w:tcW w:w="846" w:type="dxa"/>
          </w:tcPr>
          <w:p w14:paraId="3AFC14FB"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2.2.1.</w:t>
            </w:r>
          </w:p>
        </w:tc>
        <w:tc>
          <w:tcPr>
            <w:tcW w:w="7229" w:type="dxa"/>
            <w:gridSpan w:val="2"/>
          </w:tcPr>
          <w:p w14:paraId="73BDC450"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lập luận và giải quyết vấn đề giáo dục tiểu học:</w:t>
            </w:r>
            <w:r w:rsidRPr="002D6B95">
              <w:rPr>
                <w:color w:val="000000" w:themeColor="text1"/>
                <w:sz w:val="26"/>
                <w:szCs w:val="26"/>
                <w:lang w:val="vi-VN"/>
              </w:rPr>
              <w:t xml:space="preserve"> Sinh viên tốt nghiệp thể hiện được khả năng đề xuất và thực hiện các giải pháp nhằm giải quyết những vấn đề nảy sinh trong thực tiễn nghề nghiệp giáo dục tiểu học</w:t>
            </w:r>
          </w:p>
        </w:tc>
        <w:tc>
          <w:tcPr>
            <w:tcW w:w="2159" w:type="dxa"/>
          </w:tcPr>
          <w:p w14:paraId="522116D0"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5A751D2D"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9ED2B9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1249AA7" w14:textId="77777777" w:rsidTr="00543929">
        <w:trPr>
          <w:gridAfter w:val="1"/>
          <w:wAfter w:w="77" w:type="dxa"/>
          <w:jc w:val="center"/>
        </w:trPr>
        <w:tc>
          <w:tcPr>
            <w:tcW w:w="846" w:type="dxa"/>
          </w:tcPr>
          <w:p w14:paraId="158F8A5E"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2.2.2.</w:t>
            </w:r>
          </w:p>
        </w:tc>
        <w:tc>
          <w:tcPr>
            <w:tcW w:w="7229" w:type="dxa"/>
            <w:gridSpan w:val="2"/>
          </w:tcPr>
          <w:p w14:paraId="3EBBEDB9"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khám phá tri thức:</w:t>
            </w:r>
            <w:r w:rsidRPr="002D6B95">
              <w:rPr>
                <w:color w:val="000000" w:themeColor="text1"/>
                <w:sz w:val="26"/>
                <w:szCs w:val="26"/>
                <w:lang w:val="vi-VN"/>
              </w:rPr>
              <w:t xml:space="preserve"> Sinh viên tốt nghiệp có thể hình thành – kiểm tra và bảo vệ giả thuyết do mình đề xuất; có khả năng tìm kiếm và sử dụng các tài liệu in, tài liệu điện tử phục vụ cho thực tiễn công việc   </w:t>
            </w:r>
          </w:p>
        </w:tc>
        <w:tc>
          <w:tcPr>
            <w:tcW w:w="2159" w:type="dxa"/>
          </w:tcPr>
          <w:p w14:paraId="4A9BA72D"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5069427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1269B6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804A5E8" w14:textId="77777777" w:rsidTr="00543929">
        <w:trPr>
          <w:gridAfter w:val="1"/>
          <w:wAfter w:w="77" w:type="dxa"/>
          <w:jc w:val="center"/>
        </w:trPr>
        <w:tc>
          <w:tcPr>
            <w:tcW w:w="846" w:type="dxa"/>
          </w:tcPr>
          <w:p w14:paraId="244DE996"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2.2.3.</w:t>
            </w:r>
          </w:p>
        </w:tc>
        <w:tc>
          <w:tcPr>
            <w:tcW w:w="7229" w:type="dxa"/>
            <w:gridSpan w:val="2"/>
          </w:tcPr>
          <w:p w14:paraId="5C06EF24"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phản biện:</w:t>
            </w:r>
            <w:r w:rsidRPr="002D6B95">
              <w:rPr>
                <w:color w:val="000000" w:themeColor="text1"/>
                <w:sz w:val="26"/>
                <w:szCs w:val="26"/>
                <w:lang w:val="vi-VN"/>
              </w:rPr>
              <w:t xml:space="preserve"> Sinh viên tốt nghiệp có khả năng đặt câu hỏi một cách liên tục và hệ thống về công việc của mình như là một giáo viên và điều chỉnh hành động khi cần thiết</w:t>
            </w:r>
          </w:p>
        </w:tc>
        <w:tc>
          <w:tcPr>
            <w:tcW w:w="2159" w:type="dxa"/>
          </w:tcPr>
          <w:p w14:paraId="1111152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5764D07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19EE6A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345ED4BC" w14:textId="77777777" w:rsidTr="00543929">
        <w:trPr>
          <w:gridAfter w:val="1"/>
          <w:wAfter w:w="77" w:type="dxa"/>
          <w:jc w:val="center"/>
        </w:trPr>
        <w:tc>
          <w:tcPr>
            <w:tcW w:w="846" w:type="dxa"/>
          </w:tcPr>
          <w:p w14:paraId="455DA96C" w14:textId="77777777" w:rsidR="00D978E9" w:rsidRPr="002D6B95" w:rsidRDefault="00D978E9" w:rsidP="00543929">
            <w:pPr>
              <w:autoSpaceDE w:val="0"/>
              <w:autoSpaceDN w:val="0"/>
              <w:adjustRightInd w:val="0"/>
              <w:snapToGrid w:val="0"/>
              <w:spacing w:before="60" w:after="60"/>
              <w:contextualSpacing/>
              <w:rPr>
                <w:rFonts w:eastAsia="ArialMT"/>
                <w:b/>
                <w:sz w:val="26"/>
                <w:szCs w:val="26"/>
              </w:rPr>
            </w:pPr>
            <w:r w:rsidRPr="002D6B95">
              <w:rPr>
                <w:b/>
                <w:color w:val="000000" w:themeColor="text1"/>
                <w:sz w:val="26"/>
                <w:szCs w:val="26"/>
                <w:lang w:val="vi-VN"/>
              </w:rPr>
              <w:t>CĐR 2.3.</w:t>
            </w:r>
          </w:p>
        </w:tc>
        <w:tc>
          <w:tcPr>
            <w:tcW w:w="7229" w:type="dxa"/>
            <w:gridSpan w:val="2"/>
          </w:tcPr>
          <w:p w14:paraId="35395C8B" w14:textId="77777777" w:rsidR="00D978E9" w:rsidRPr="002D6B95" w:rsidRDefault="00D978E9" w:rsidP="00543929">
            <w:pPr>
              <w:snapToGrid w:val="0"/>
              <w:contextualSpacing/>
              <w:rPr>
                <w:rFonts w:eastAsia="ArialMT"/>
                <w:b/>
                <w:i/>
                <w:sz w:val="26"/>
                <w:szCs w:val="26"/>
              </w:rPr>
            </w:pPr>
            <w:r w:rsidRPr="002D6B95">
              <w:rPr>
                <w:b/>
                <w:i/>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c>
          <w:tcPr>
            <w:tcW w:w="2159" w:type="dxa"/>
          </w:tcPr>
          <w:p w14:paraId="749FFED5"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39003661"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5832EA99"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26A38138" w14:textId="77777777" w:rsidTr="00543929">
        <w:trPr>
          <w:gridAfter w:val="1"/>
          <w:wAfter w:w="77" w:type="dxa"/>
          <w:jc w:val="center"/>
        </w:trPr>
        <w:tc>
          <w:tcPr>
            <w:tcW w:w="846" w:type="dxa"/>
          </w:tcPr>
          <w:p w14:paraId="35141261"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2.3.1.</w:t>
            </w:r>
          </w:p>
        </w:tc>
        <w:tc>
          <w:tcPr>
            <w:tcW w:w="7229" w:type="dxa"/>
            <w:gridSpan w:val="2"/>
          </w:tcPr>
          <w:p w14:paraId="5E11E429"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Sự kiên trì và linh hoạt:</w:t>
            </w:r>
            <w:r w:rsidRPr="002D6B95">
              <w:rPr>
                <w:color w:val="000000" w:themeColor="text1"/>
                <w:sz w:val="26"/>
                <w:szCs w:val="26"/>
                <w:lang w:val="vi-VN"/>
              </w:rPr>
              <w:t xml:space="preserve">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2159" w:type="dxa"/>
          </w:tcPr>
          <w:p w14:paraId="6F6AD953" w14:textId="77777777" w:rsidR="00D978E9" w:rsidRDefault="00D978E9" w:rsidP="00543929">
            <w:pPr>
              <w:tabs>
                <w:tab w:val="left" w:pos="426"/>
              </w:tabs>
              <w:snapToGrid w:val="0"/>
              <w:spacing w:before="60" w:after="60"/>
              <w:contextualSpacing/>
              <w:rPr>
                <w:sz w:val="26"/>
                <w:szCs w:val="26"/>
              </w:rPr>
            </w:pPr>
          </w:p>
          <w:p w14:paraId="71203C96" w14:textId="77777777" w:rsidR="00D978E9" w:rsidRDefault="00D978E9" w:rsidP="00543929">
            <w:pPr>
              <w:tabs>
                <w:tab w:val="left" w:pos="426"/>
              </w:tabs>
              <w:snapToGrid w:val="0"/>
              <w:spacing w:before="60" w:after="60"/>
              <w:contextualSpacing/>
              <w:rPr>
                <w:sz w:val="26"/>
                <w:szCs w:val="26"/>
              </w:rPr>
            </w:pPr>
          </w:p>
          <w:p w14:paraId="7CC13502"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1B1B8AEF" w14:textId="77777777" w:rsidR="00D978E9" w:rsidRDefault="00D978E9" w:rsidP="00543929">
            <w:pPr>
              <w:tabs>
                <w:tab w:val="left" w:pos="426"/>
              </w:tabs>
              <w:snapToGrid w:val="0"/>
              <w:spacing w:before="60" w:after="60"/>
              <w:contextualSpacing/>
              <w:jc w:val="center"/>
              <w:rPr>
                <w:sz w:val="26"/>
                <w:szCs w:val="26"/>
              </w:rPr>
            </w:pPr>
          </w:p>
          <w:p w14:paraId="0AADBA62" w14:textId="77777777" w:rsidR="00D978E9" w:rsidRDefault="00D978E9" w:rsidP="00543929">
            <w:pPr>
              <w:tabs>
                <w:tab w:val="left" w:pos="426"/>
              </w:tabs>
              <w:snapToGrid w:val="0"/>
              <w:spacing w:before="60" w:after="60"/>
              <w:contextualSpacing/>
              <w:jc w:val="center"/>
              <w:rPr>
                <w:sz w:val="26"/>
                <w:szCs w:val="26"/>
              </w:rPr>
            </w:pPr>
          </w:p>
          <w:p w14:paraId="45D406FC"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21CD307" w14:textId="77777777" w:rsidR="00D978E9" w:rsidRDefault="00D978E9" w:rsidP="00543929">
            <w:pPr>
              <w:tabs>
                <w:tab w:val="left" w:pos="426"/>
              </w:tabs>
              <w:snapToGrid w:val="0"/>
              <w:spacing w:before="60" w:after="60"/>
              <w:contextualSpacing/>
              <w:jc w:val="center"/>
              <w:rPr>
                <w:sz w:val="26"/>
                <w:szCs w:val="26"/>
              </w:rPr>
            </w:pPr>
          </w:p>
          <w:p w14:paraId="56D89972" w14:textId="77777777" w:rsidR="00D978E9" w:rsidRDefault="00D978E9" w:rsidP="00543929">
            <w:pPr>
              <w:tabs>
                <w:tab w:val="left" w:pos="426"/>
              </w:tabs>
              <w:snapToGrid w:val="0"/>
              <w:spacing w:before="60" w:after="60"/>
              <w:contextualSpacing/>
              <w:jc w:val="center"/>
              <w:rPr>
                <w:sz w:val="26"/>
                <w:szCs w:val="26"/>
              </w:rPr>
            </w:pPr>
          </w:p>
          <w:p w14:paraId="4E838574"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7EBCC98" w14:textId="77777777" w:rsidTr="00543929">
        <w:trPr>
          <w:gridAfter w:val="1"/>
          <w:wAfter w:w="77" w:type="dxa"/>
          <w:jc w:val="center"/>
        </w:trPr>
        <w:tc>
          <w:tcPr>
            <w:tcW w:w="846" w:type="dxa"/>
          </w:tcPr>
          <w:p w14:paraId="69A0FF28"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lastRenderedPageBreak/>
              <w:t>2.3.2.</w:t>
            </w:r>
          </w:p>
        </w:tc>
        <w:tc>
          <w:tcPr>
            <w:tcW w:w="7229" w:type="dxa"/>
            <w:gridSpan w:val="2"/>
          </w:tcPr>
          <w:p w14:paraId="60699C1D" w14:textId="77777777" w:rsidR="00D978E9" w:rsidRPr="002D6B95" w:rsidRDefault="00D978E9" w:rsidP="00543929">
            <w:pPr>
              <w:snapToGrid w:val="0"/>
              <w:contextualSpacing/>
              <w:rPr>
                <w:color w:val="000000" w:themeColor="text1"/>
                <w:sz w:val="26"/>
                <w:szCs w:val="26"/>
                <w:lang w:val="vi-VN"/>
              </w:rPr>
            </w:pPr>
            <w:r w:rsidRPr="005B1FE6">
              <w:rPr>
                <w:i/>
                <w:color w:val="000000" w:themeColor="text1"/>
                <w:sz w:val="26"/>
                <w:szCs w:val="26"/>
                <w:lang w:val="vi-VN"/>
              </w:rPr>
              <w:t>Tư duy sáng tạo:</w:t>
            </w:r>
            <w:r w:rsidRPr="002D6B95">
              <w:rPr>
                <w:color w:val="000000" w:themeColor="text1"/>
                <w:sz w:val="26"/>
                <w:szCs w:val="26"/>
                <w:lang w:val="vi-VN"/>
              </w:rPr>
              <w:t xml:space="preserve"> Sinh viên tốt nghiệp có khả năng tiếp cận thực tiễn giáo dục và dạy học của bản thân từ những quan điểm khác nhau để thích nghi với sự đổi mới của môi trường giáo dục</w:t>
            </w:r>
          </w:p>
        </w:tc>
        <w:tc>
          <w:tcPr>
            <w:tcW w:w="2159" w:type="dxa"/>
          </w:tcPr>
          <w:p w14:paraId="4E96E4AB" w14:textId="77777777" w:rsidR="00D978E9" w:rsidRDefault="00D978E9" w:rsidP="00543929">
            <w:pPr>
              <w:tabs>
                <w:tab w:val="left" w:pos="426"/>
              </w:tabs>
              <w:snapToGrid w:val="0"/>
              <w:spacing w:before="60" w:after="60"/>
              <w:contextualSpacing/>
              <w:rPr>
                <w:sz w:val="26"/>
                <w:szCs w:val="26"/>
              </w:rPr>
            </w:pPr>
          </w:p>
          <w:p w14:paraId="0DCF4FB0"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6530C510" w14:textId="77777777" w:rsidR="00D978E9" w:rsidRDefault="00D978E9" w:rsidP="00543929">
            <w:pPr>
              <w:tabs>
                <w:tab w:val="left" w:pos="426"/>
              </w:tabs>
              <w:snapToGrid w:val="0"/>
              <w:spacing w:before="60" w:after="60"/>
              <w:contextualSpacing/>
              <w:jc w:val="center"/>
              <w:rPr>
                <w:sz w:val="26"/>
                <w:szCs w:val="26"/>
              </w:rPr>
            </w:pPr>
          </w:p>
          <w:p w14:paraId="1B04E483"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5BF2612" w14:textId="77777777" w:rsidR="00D978E9" w:rsidRDefault="00D978E9" w:rsidP="00543929">
            <w:pPr>
              <w:tabs>
                <w:tab w:val="left" w:pos="426"/>
              </w:tabs>
              <w:snapToGrid w:val="0"/>
              <w:spacing w:before="60" w:after="60"/>
              <w:contextualSpacing/>
              <w:jc w:val="center"/>
              <w:rPr>
                <w:sz w:val="26"/>
                <w:szCs w:val="26"/>
              </w:rPr>
            </w:pPr>
          </w:p>
          <w:p w14:paraId="3124480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1138AE0" w14:textId="77777777" w:rsidTr="00543929">
        <w:trPr>
          <w:gridAfter w:val="1"/>
          <w:wAfter w:w="77" w:type="dxa"/>
          <w:jc w:val="center"/>
        </w:trPr>
        <w:tc>
          <w:tcPr>
            <w:tcW w:w="846" w:type="dxa"/>
          </w:tcPr>
          <w:p w14:paraId="0C14C8D3"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2.3.3.</w:t>
            </w:r>
          </w:p>
        </w:tc>
        <w:tc>
          <w:tcPr>
            <w:tcW w:w="7229" w:type="dxa"/>
            <w:gridSpan w:val="2"/>
          </w:tcPr>
          <w:p w14:paraId="146905D2"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quản lí thời gian và nguồn lực:</w:t>
            </w:r>
            <w:r w:rsidRPr="002D6B95">
              <w:rPr>
                <w:color w:val="000000" w:themeColor="text1"/>
                <w:sz w:val="26"/>
                <w:szCs w:val="26"/>
                <w:lang w:val="vi-VN"/>
              </w:rPr>
              <w:t xml:space="preserve"> Sinh viên tốt nghiệp có thể xác định được tầm quan trọng, tính cấp thiết và thứ tự ưu tiên trong việc thực hiện và chấp hành các nhiệm vụ trong thực tiễn công việc </w:t>
            </w:r>
          </w:p>
        </w:tc>
        <w:tc>
          <w:tcPr>
            <w:tcW w:w="2159" w:type="dxa"/>
          </w:tcPr>
          <w:p w14:paraId="1C11017D" w14:textId="77777777" w:rsidR="00D978E9" w:rsidRDefault="00D978E9" w:rsidP="00543929">
            <w:pPr>
              <w:tabs>
                <w:tab w:val="left" w:pos="426"/>
              </w:tabs>
              <w:snapToGrid w:val="0"/>
              <w:spacing w:before="60" w:after="60"/>
              <w:contextualSpacing/>
              <w:rPr>
                <w:sz w:val="26"/>
                <w:szCs w:val="26"/>
              </w:rPr>
            </w:pPr>
          </w:p>
          <w:p w14:paraId="5372D4B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7757C5E0" w14:textId="77777777" w:rsidR="00D978E9" w:rsidRDefault="00D978E9" w:rsidP="00543929">
            <w:pPr>
              <w:tabs>
                <w:tab w:val="left" w:pos="426"/>
              </w:tabs>
              <w:snapToGrid w:val="0"/>
              <w:spacing w:before="60" w:after="60"/>
              <w:contextualSpacing/>
              <w:jc w:val="center"/>
              <w:rPr>
                <w:sz w:val="26"/>
                <w:szCs w:val="26"/>
              </w:rPr>
            </w:pPr>
          </w:p>
          <w:p w14:paraId="7D4F0833"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BFA8709" w14:textId="77777777" w:rsidR="00D978E9" w:rsidRDefault="00D978E9" w:rsidP="00543929">
            <w:pPr>
              <w:tabs>
                <w:tab w:val="left" w:pos="426"/>
              </w:tabs>
              <w:snapToGrid w:val="0"/>
              <w:spacing w:before="60" w:after="60"/>
              <w:contextualSpacing/>
              <w:jc w:val="center"/>
              <w:rPr>
                <w:sz w:val="26"/>
                <w:szCs w:val="26"/>
              </w:rPr>
            </w:pPr>
          </w:p>
          <w:p w14:paraId="351B3D8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57A59B0" w14:textId="77777777" w:rsidTr="00543929">
        <w:trPr>
          <w:gridAfter w:val="1"/>
          <w:wAfter w:w="77" w:type="dxa"/>
          <w:jc w:val="center"/>
        </w:trPr>
        <w:tc>
          <w:tcPr>
            <w:tcW w:w="846" w:type="dxa"/>
          </w:tcPr>
          <w:p w14:paraId="15C3ADBC"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t>CĐR 2.4.</w:t>
            </w:r>
          </w:p>
        </w:tc>
        <w:tc>
          <w:tcPr>
            <w:tcW w:w="7229" w:type="dxa"/>
            <w:gridSpan w:val="2"/>
          </w:tcPr>
          <w:p w14:paraId="0EECD09A" w14:textId="77777777" w:rsidR="00D978E9" w:rsidRPr="002D6B95" w:rsidRDefault="00D978E9" w:rsidP="00543929">
            <w:pPr>
              <w:snapToGrid w:val="0"/>
              <w:contextualSpacing/>
              <w:rPr>
                <w:b/>
                <w:i/>
                <w:color w:val="000000" w:themeColor="text1"/>
                <w:sz w:val="26"/>
                <w:szCs w:val="26"/>
                <w:lang w:val="vi-VN"/>
              </w:rPr>
            </w:pPr>
            <w:r w:rsidRPr="002D6B95">
              <w:rPr>
                <w:b/>
                <w:i/>
                <w:color w:val="000000" w:themeColor="text1"/>
                <w:sz w:val="26"/>
                <w:szCs w:val="26"/>
                <w:lang w:val="vi-VN"/>
              </w:rPr>
              <w:t xml:space="preserve">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 </w:t>
            </w:r>
          </w:p>
        </w:tc>
        <w:tc>
          <w:tcPr>
            <w:tcW w:w="2159" w:type="dxa"/>
          </w:tcPr>
          <w:p w14:paraId="2E0B6C7A"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074D5792"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3D2527F3"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EBCCDB9" w14:textId="77777777" w:rsidTr="00543929">
        <w:trPr>
          <w:gridAfter w:val="1"/>
          <w:wAfter w:w="77" w:type="dxa"/>
          <w:jc w:val="center"/>
        </w:trPr>
        <w:tc>
          <w:tcPr>
            <w:tcW w:w="846" w:type="dxa"/>
          </w:tcPr>
          <w:p w14:paraId="51CF888F"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2.4.1.</w:t>
            </w:r>
          </w:p>
        </w:tc>
        <w:tc>
          <w:tcPr>
            <w:tcW w:w="7229" w:type="dxa"/>
            <w:gridSpan w:val="2"/>
          </w:tcPr>
          <w:p w14:paraId="21B6A4B3"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được năng lực tìm hiểu người học và xây dựng môi trường giáo dục:</w:t>
            </w:r>
            <w:r w:rsidRPr="002D6B95">
              <w:rPr>
                <w:color w:val="000000" w:themeColor="text1"/>
                <w:sz w:val="26"/>
                <w:szCs w:val="26"/>
                <w:lang w:val="vi-VN"/>
              </w:rPr>
              <w:t xml:space="preserve">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2159" w:type="dxa"/>
          </w:tcPr>
          <w:p w14:paraId="76D93D31" w14:textId="77777777" w:rsidR="00D978E9" w:rsidRDefault="00D978E9" w:rsidP="00543929">
            <w:pPr>
              <w:tabs>
                <w:tab w:val="left" w:pos="426"/>
              </w:tabs>
              <w:snapToGrid w:val="0"/>
              <w:spacing w:before="60" w:after="60"/>
              <w:contextualSpacing/>
              <w:rPr>
                <w:sz w:val="26"/>
                <w:szCs w:val="26"/>
              </w:rPr>
            </w:pPr>
          </w:p>
          <w:p w14:paraId="070D7CA9"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2B741C9D" w14:textId="77777777" w:rsidR="00D978E9" w:rsidRDefault="00D978E9" w:rsidP="00543929">
            <w:pPr>
              <w:tabs>
                <w:tab w:val="left" w:pos="426"/>
              </w:tabs>
              <w:snapToGrid w:val="0"/>
              <w:spacing w:before="60" w:after="60"/>
              <w:contextualSpacing/>
              <w:jc w:val="center"/>
              <w:rPr>
                <w:sz w:val="26"/>
                <w:szCs w:val="26"/>
              </w:rPr>
            </w:pPr>
          </w:p>
          <w:p w14:paraId="207A75E0"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508C6C1" w14:textId="77777777" w:rsidR="00D978E9" w:rsidRDefault="00D978E9" w:rsidP="00543929">
            <w:pPr>
              <w:tabs>
                <w:tab w:val="left" w:pos="426"/>
              </w:tabs>
              <w:snapToGrid w:val="0"/>
              <w:spacing w:before="60" w:after="60"/>
              <w:contextualSpacing/>
              <w:jc w:val="center"/>
              <w:rPr>
                <w:sz w:val="26"/>
                <w:szCs w:val="26"/>
              </w:rPr>
            </w:pPr>
          </w:p>
          <w:p w14:paraId="0CBD8C5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64870DB" w14:textId="77777777" w:rsidTr="00543929">
        <w:trPr>
          <w:gridAfter w:val="1"/>
          <w:wAfter w:w="77" w:type="dxa"/>
          <w:jc w:val="center"/>
        </w:trPr>
        <w:tc>
          <w:tcPr>
            <w:tcW w:w="846" w:type="dxa"/>
          </w:tcPr>
          <w:p w14:paraId="0C2D2B4B"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2.4.2.</w:t>
            </w:r>
          </w:p>
        </w:tc>
        <w:tc>
          <w:tcPr>
            <w:tcW w:w="7229" w:type="dxa"/>
            <w:gridSpan w:val="2"/>
          </w:tcPr>
          <w:p w14:paraId="3BE2A41A"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giáo dục học sinh tiểu học:</w:t>
            </w:r>
            <w:r w:rsidRPr="002D6B95">
              <w:rPr>
                <w:color w:val="000000" w:themeColor="text1"/>
                <w:sz w:val="26"/>
                <w:szCs w:val="26"/>
                <w:lang w:val="vi-VN"/>
              </w:rPr>
              <w:t xml:space="preserve">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2159" w:type="dxa"/>
          </w:tcPr>
          <w:p w14:paraId="00BE5AB5" w14:textId="77777777" w:rsidR="00D978E9" w:rsidRDefault="00D978E9" w:rsidP="00543929">
            <w:pPr>
              <w:tabs>
                <w:tab w:val="left" w:pos="426"/>
              </w:tabs>
              <w:snapToGrid w:val="0"/>
              <w:spacing w:before="60" w:after="60"/>
              <w:contextualSpacing/>
              <w:rPr>
                <w:sz w:val="26"/>
                <w:szCs w:val="26"/>
              </w:rPr>
            </w:pPr>
          </w:p>
          <w:p w14:paraId="21AA7C6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2472C95E"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62A3F39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46C531F9"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161B098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7734F03" w14:textId="77777777" w:rsidTr="00543929">
        <w:trPr>
          <w:gridAfter w:val="1"/>
          <w:wAfter w:w="77" w:type="dxa"/>
          <w:jc w:val="center"/>
        </w:trPr>
        <w:tc>
          <w:tcPr>
            <w:tcW w:w="846" w:type="dxa"/>
          </w:tcPr>
          <w:p w14:paraId="441E56FA"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2.4.3.</w:t>
            </w:r>
          </w:p>
        </w:tc>
        <w:tc>
          <w:tcPr>
            <w:tcW w:w="7229" w:type="dxa"/>
            <w:gridSpan w:val="2"/>
          </w:tcPr>
          <w:p w14:paraId="5AFB915B"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dạy học các môn học ở tiểu học:</w:t>
            </w:r>
            <w:r w:rsidRPr="002D6B95">
              <w:rPr>
                <w:color w:val="000000" w:themeColor="text1"/>
                <w:sz w:val="26"/>
                <w:szCs w:val="26"/>
                <w:lang w:val="vi-VN"/>
              </w:rPr>
              <w:t xml:space="preserve"> Sinh viên tốt nghiệp có thể nghiên cứu, thiết kế và tổ chức thực hiện thành thạo và hiệu quả hoạt động dạy học cũng như có khả năng phát triển chương trình các môn học ở tiểu học </w:t>
            </w:r>
          </w:p>
        </w:tc>
        <w:tc>
          <w:tcPr>
            <w:tcW w:w="2159" w:type="dxa"/>
          </w:tcPr>
          <w:p w14:paraId="0004366A" w14:textId="77777777" w:rsidR="00D978E9" w:rsidRDefault="00D978E9" w:rsidP="00543929">
            <w:pPr>
              <w:tabs>
                <w:tab w:val="left" w:pos="426"/>
              </w:tabs>
              <w:snapToGrid w:val="0"/>
              <w:spacing w:before="60" w:after="60"/>
              <w:contextualSpacing/>
              <w:rPr>
                <w:sz w:val="26"/>
                <w:szCs w:val="26"/>
              </w:rPr>
            </w:pPr>
          </w:p>
          <w:p w14:paraId="3CA838A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1C915434"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0E581CD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556542B"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3BE7D21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6A192F51" w14:textId="77777777" w:rsidTr="00543929">
        <w:trPr>
          <w:gridAfter w:val="1"/>
          <w:wAfter w:w="77" w:type="dxa"/>
          <w:jc w:val="center"/>
        </w:trPr>
        <w:tc>
          <w:tcPr>
            <w:tcW w:w="846" w:type="dxa"/>
          </w:tcPr>
          <w:p w14:paraId="2DAB08B2"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2.4.4</w:t>
            </w:r>
          </w:p>
        </w:tc>
        <w:tc>
          <w:tcPr>
            <w:tcW w:w="7229" w:type="dxa"/>
            <w:gridSpan w:val="2"/>
          </w:tcPr>
          <w:p w14:paraId="15797001"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đánh giá học sinh tiểu học:</w:t>
            </w:r>
            <w:r w:rsidRPr="002D6B95">
              <w:rPr>
                <w:color w:val="000000" w:themeColor="text1"/>
                <w:sz w:val="26"/>
                <w:szCs w:val="26"/>
                <w:lang w:val="vi-VN"/>
              </w:rPr>
              <w:t xml:space="preserve"> Sinh viên tốt nghiệp có khả năng thiết kế và tổ chức thực hiện hiệu quả các hoạt động nhằm đánh giá phẩm chất và năng lực học sinh tiểu học, đồng thời </w:t>
            </w:r>
            <w:r w:rsidRPr="002D6B95">
              <w:rPr>
                <w:color w:val="000000" w:themeColor="text1"/>
                <w:sz w:val="26"/>
                <w:szCs w:val="26"/>
                <w:lang w:val="vi-VN"/>
              </w:rPr>
              <w:lastRenderedPageBreak/>
              <w:t>sử dụng được kết quả đánh giá để nâng cao chất lượng học tập của học sinh.</w:t>
            </w:r>
          </w:p>
        </w:tc>
        <w:tc>
          <w:tcPr>
            <w:tcW w:w="2159" w:type="dxa"/>
          </w:tcPr>
          <w:p w14:paraId="6ECA99F2" w14:textId="77777777" w:rsidR="00D978E9" w:rsidRDefault="00D978E9" w:rsidP="00543929">
            <w:pPr>
              <w:tabs>
                <w:tab w:val="left" w:pos="426"/>
              </w:tabs>
              <w:snapToGrid w:val="0"/>
              <w:spacing w:before="60" w:after="60"/>
              <w:contextualSpacing/>
              <w:rPr>
                <w:sz w:val="26"/>
                <w:szCs w:val="26"/>
              </w:rPr>
            </w:pPr>
          </w:p>
          <w:p w14:paraId="6D80D2F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022A7041" w14:textId="77777777" w:rsidR="00D978E9" w:rsidRDefault="00D978E9" w:rsidP="00543929">
            <w:pPr>
              <w:tabs>
                <w:tab w:val="left" w:pos="426"/>
              </w:tabs>
              <w:snapToGrid w:val="0"/>
              <w:spacing w:before="60" w:after="60"/>
              <w:contextualSpacing/>
              <w:jc w:val="center"/>
              <w:rPr>
                <w:sz w:val="26"/>
                <w:szCs w:val="26"/>
              </w:rPr>
            </w:pPr>
          </w:p>
          <w:p w14:paraId="31212057"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EE28252" w14:textId="77777777" w:rsidR="00D978E9" w:rsidRDefault="00D978E9" w:rsidP="00543929">
            <w:pPr>
              <w:tabs>
                <w:tab w:val="left" w:pos="426"/>
              </w:tabs>
              <w:snapToGrid w:val="0"/>
              <w:spacing w:before="60" w:after="60"/>
              <w:contextualSpacing/>
              <w:jc w:val="center"/>
              <w:rPr>
                <w:sz w:val="26"/>
                <w:szCs w:val="26"/>
              </w:rPr>
            </w:pPr>
          </w:p>
          <w:p w14:paraId="32AE7708"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09E61F4" w14:textId="77777777" w:rsidTr="00543929">
        <w:trPr>
          <w:gridAfter w:val="1"/>
          <w:wAfter w:w="77" w:type="dxa"/>
          <w:jc w:val="center"/>
        </w:trPr>
        <w:tc>
          <w:tcPr>
            <w:tcW w:w="846" w:type="dxa"/>
          </w:tcPr>
          <w:p w14:paraId="63392638"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2.4.5</w:t>
            </w:r>
          </w:p>
        </w:tc>
        <w:tc>
          <w:tcPr>
            <w:tcW w:w="7229" w:type="dxa"/>
            <w:gridSpan w:val="2"/>
          </w:tcPr>
          <w:p w14:paraId="227C0C7C"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thích ứng với sự phát triển nghề nghiệp:</w:t>
            </w:r>
            <w:r w:rsidRPr="002D6B95">
              <w:rPr>
                <w:color w:val="000000" w:themeColor="text1"/>
                <w:sz w:val="26"/>
                <w:szCs w:val="26"/>
                <w:lang w:val="vi-VN"/>
              </w:rPr>
              <w:t xml:space="preserve">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2159" w:type="dxa"/>
          </w:tcPr>
          <w:p w14:paraId="0BF7B83B" w14:textId="77777777" w:rsidR="00D978E9" w:rsidRDefault="00D978E9" w:rsidP="00543929">
            <w:pPr>
              <w:tabs>
                <w:tab w:val="left" w:pos="426"/>
              </w:tabs>
              <w:snapToGrid w:val="0"/>
              <w:spacing w:before="60" w:after="60"/>
              <w:contextualSpacing/>
              <w:rPr>
                <w:sz w:val="26"/>
                <w:szCs w:val="26"/>
              </w:rPr>
            </w:pPr>
          </w:p>
          <w:p w14:paraId="39637857"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380C7154" w14:textId="77777777" w:rsidR="00D978E9" w:rsidRDefault="00D978E9" w:rsidP="00543929">
            <w:pPr>
              <w:tabs>
                <w:tab w:val="left" w:pos="426"/>
              </w:tabs>
              <w:snapToGrid w:val="0"/>
              <w:spacing w:before="60" w:after="60"/>
              <w:contextualSpacing/>
              <w:jc w:val="center"/>
              <w:rPr>
                <w:sz w:val="26"/>
                <w:szCs w:val="26"/>
              </w:rPr>
            </w:pPr>
          </w:p>
          <w:p w14:paraId="5064878B"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3BB0CC25" w14:textId="77777777" w:rsidR="00D978E9" w:rsidRDefault="00D978E9" w:rsidP="00543929">
            <w:pPr>
              <w:tabs>
                <w:tab w:val="left" w:pos="426"/>
              </w:tabs>
              <w:snapToGrid w:val="0"/>
              <w:spacing w:before="60" w:after="60"/>
              <w:contextualSpacing/>
              <w:jc w:val="center"/>
              <w:rPr>
                <w:sz w:val="26"/>
                <w:szCs w:val="26"/>
              </w:rPr>
            </w:pPr>
          </w:p>
          <w:p w14:paraId="0894697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5B1686A" w14:textId="77777777" w:rsidTr="00543929">
        <w:trPr>
          <w:jc w:val="center"/>
        </w:trPr>
        <w:tc>
          <w:tcPr>
            <w:tcW w:w="1859" w:type="dxa"/>
            <w:gridSpan w:val="2"/>
          </w:tcPr>
          <w:p w14:paraId="1720AD2D" w14:textId="77777777" w:rsidR="00D978E9" w:rsidRPr="002D6B95" w:rsidRDefault="00D978E9" w:rsidP="00543929">
            <w:pPr>
              <w:tabs>
                <w:tab w:val="left" w:pos="426"/>
              </w:tabs>
              <w:snapToGrid w:val="0"/>
              <w:contextualSpacing/>
              <w:rPr>
                <w:sz w:val="26"/>
                <w:szCs w:val="26"/>
              </w:rPr>
            </w:pPr>
          </w:p>
        </w:tc>
        <w:tc>
          <w:tcPr>
            <w:tcW w:w="12170" w:type="dxa"/>
            <w:gridSpan w:val="5"/>
          </w:tcPr>
          <w:p w14:paraId="5BA06186" w14:textId="77777777" w:rsidR="00D978E9" w:rsidRPr="002D6B95" w:rsidRDefault="00D978E9" w:rsidP="00543929">
            <w:pPr>
              <w:tabs>
                <w:tab w:val="left" w:pos="426"/>
              </w:tabs>
              <w:snapToGrid w:val="0"/>
              <w:contextualSpacing/>
              <w:rPr>
                <w:sz w:val="26"/>
                <w:szCs w:val="26"/>
              </w:rPr>
            </w:pPr>
            <w:r w:rsidRPr="002D6B95">
              <w:rPr>
                <w:sz w:val="26"/>
                <w:szCs w:val="26"/>
              </w:rPr>
              <w:t>Để đáp ứng tốt hơn với yêu cầu của thị trường lao động, theo quý Thầy/Cô/Anh/Chị, Sinh</w:t>
            </w:r>
            <w:r w:rsidRPr="002D6B95">
              <w:rPr>
                <w:sz w:val="26"/>
                <w:szCs w:val="26"/>
                <w:lang w:val="vi-VN"/>
              </w:rPr>
              <w:t xml:space="preserve"> viên tốt nghiệp </w:t>
            </w:r>
            <w:r w:rsidRPr="002D6B95">
              <w:rPr>
                <w:sz w:val="26"/>
                <w:szCs w:val="26"/>
              </w:rPr>
              <w:t>CTĐT ngành GDTH</w:t>
            </w:r>
            <w:r w:rsidRPr="002D6B95">
              <w:rPr>
                <w:sz w:val="26"/>
                <w:szCs w:val="26"/>
                <w:lang w:val="vi-VN"/>
              </w:rPr>
              <w:t xml:space="preserve"> </w:t>
            </w:r>
            <w:r w:rsidRPr="002D6B95">
              <w:rPr>
                <w:sz w:val="26"/>
                <w:szCs w:val="26"/>
              </w:rPr>
              <w:t>cần bổ sung thêm những, phẩm chất cá nhân</w:t>
            </w:r>
            <w:r w:rsidRPr="002D6B95">
              <w:rPr>
                <w:sz w:val="26"/>
                <w:szCs w:val="26"/>
                <w:lang w:val="vi-VN"/>
              </w:rPr>
              <w:t>, năng lực nào</w:t>
            </w:r>
            <w:r w:rsidRPr="002D6B95">
              <w:rPr>
                <w:sz w:val="26"/>
                <w:szCs w:val="26"/>
              </w:rPr>
              <w:t xml:space="preserve">? </w:t>
            </w:r>
            <w:r w:rsidRPr="002D6B95">
              <w:rPr>
                <w:color w:val="FF0000"/>
                <w:sz w:val="26"/>
                <w:szCs w:val="26"/>
              </w:rPr>
              <w:t>Xin vui lòng góp ý</w:t>
            </w:r>
            <w:r w:rsidRPr="002D6B95">
              <w:rPr>
                <w:sz w:val="26"/>
                <w:szCs w:val="26"/>
              </w:rPr>
              <w:t>!</w:t>
            </w:r>
          </w:p>
          <w:p w14:paraId="32CA4B24" w14:textId="77777777" w:rsidR="00D978E9" w:rsidRPr="002D6B95" w:rsidRDefault="00D978E9" w:rsidP="00543929">
            <w:pPr>
              <w:tabs>
                <w:tab w:val="left" w:pos="426"/>
              </w:tabs>
              <w:snapToGrid w:val="0"/>
              <w:contextualSpacing/>
              <w:rPr>
                <w:sz w:val="26"/>
                <w:szCs w:val="26"/>
              </w:rPr>
            </w:pPr>
            <w:r w:rsidRPr="002D6B95">
              <w:rPr>
                <w:sz w:val="26"/>
                <w:szCs w:val="26"/>
              </w:rPr>
              <w:t>……………………………………………………………………………………………</w:t>
            </w:r>
          </w:p>
        </w:tc>
      </w:tr>
    </w:tbl>
    <w:p w14:paraId="51FF7729" w14:textId="77777777" w:rsidR="00D978E9" w:rsidRDefault="00D978E9" w:rsidP="00D978E9">
      <w:r>
        <w:br w:type="page"/>
      </w:r>
    </w:p>
    <w:tbl>
      <w:tblPr>
        <w:tblStyle w:val="TableGrid"/>
        <w:tblW w:w="15195" w:type="dxa"/>
        <w:jc w:val="center"/>
        <w:tblLayout w:type="fixed"/>
        <w:tblLook w:val="04A0" w:firstRow="1" w:lastRow="0" w:firstColumn="1" w:lastColumn="0" w:noHBand="0" w:noVBand="1"/>
      </w:tblPr>
      <w:tblGrid>
        <w:gridCol w:w="846"/>
        <w:gridCol w:w="8221"/>
        <w:gridCol w:w="2268"/>
        <w:gridCol w:w="1985"/>
        <w:gridCol w:w="1875"/>
      </w:tblGrid>
      <w:tr w:rsidR="00D978E9" w:rsidRPr="002D6B95" w14:paraId="0C7435A8" w14:textId="77777777" w:rsidTr="00543929">
        <w:trPr>
          <w:jc w:val="center"/>
        </w:trPr>
        <w:tc>
          <w:tcPr>
            <w:tcW w:w="846" w:type="dxa"/>
          </w:tcPr>
          <w:p w14:paraId="508B32C4"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lastRenderedPageBreak/>
              <w:t>3</w:t>
            </w:r>
          </w:p>
        </w:tc>
        <w:tc>
          <w:tcPr>
            <w:tcW w:w="14349" w:type="dxa"/>
            <w:gridSpan w:val="4"/>
          </w:tcPr>
          <w:p w14:paraId="07275F00" w14:textId="77777777" w:rsidR="00D978E9" w:rsidRPr="002D6B95" w:rsidRDefault="00D978E9" w:rsidP="00543929">
            <w:pPr>
              <w:tabs>
                <w:tab w:val="left" w:pos="426"/>
              </w:tabs>
              <w:snapToGrid w:val="0"/>
              <w:spacing w:before="60" w:after="60"/>
              <w:contextualSpacing/>
              <w:jc w:val="center"/>
              <w:rPr>
                <w:b/>
                <w:sz w:val="26"/>
                <w:szCs w:val="26"/>
              </w:rPr>
            </w:pPr>
            <w:r w:rsidRPr="002D6B95">
              <w:rPr>
                <w:b/>
                <w:bCs/>
                <w:sz w:val="26"/>
                <w:szCs w:val="26"/>
              </w:rPr>
              <w:t>Kỹ năng làm việc nhóm và giao tiếp</w:t>
            </w:r>
          </w:p>
        </w:tc>
      </w:tr>
      <w:tr w:rsidR="00D978E9" w:rsidRPr="002D6B95" w14:paraId="7B84175F" w14:textId="77777777" w:rsidTr="00543929">
        <w:trPr>
          <w:jc w:val="center"/>
        </w:trPr>
        <w:tc>
          <w:tcPr>
            <w:tcW w:w="846" w:type="dxa"/>
          </w:tcPr>
          <w:p w14:paraId="613B196A" w14:textId="77777777" w:rsidR="00D978E9" w:rsidRPr="002D6B95" w:rsidRDefault="00D978E9" w:rsidP="00543929">
            <w:pPr>
              <w:tabs>
                <w:tab w:val="left" w:pos="426"/>
              </w:tabs>
              <w:snapToGrid w:val="0"/>
              <w:spacing w:before="60" w:after="60"/>
              <w:contextualSpacing/>
              <w:jc w:val="center"/>
              <w:rPr>
                <w:b/>
                <w:sz w:val="26"/>
                <w:szCs w:val="26"/>
              </w:rPr>
            </w:pPr>
          </w:p>
        </w:tc>
        <w:tc>
          <w:tcPr>
            <w:tcW w:w="8221" w:type="dxa"/>
          </w:tcPr>
          <w:p w14:paraId="334AD7DE" w14:textId="77777777" w:rsidR="00D978E9" w:rsidRPr="001C3A0D" w:rsidRDefault="00D978E9" w:rsidP="00543929">
            <w:pPr>
              <w:tabs>
                <w:tab w:val="left" w:pos="426"/>
              </w:tabs>
              <w:snapToGrid w:val="0"/>
              <w:spacing w:before="60" w:after="60"/>
              <w:contextualSpacing/>
              <w:jc w:val="center"/>
              <w:rPr>
                <w:b/>
                <w:bCs/>
                <w:sz w:val="26"/>
                <w:szCs w:val="26"/>
                <w:lang w:val="vi-VN"/>
              </w:rPr>
            </w:pPr>
            <w:r>
              <w:rPr>
                <w:b/>
                <w:bCs/>
                <w:sz w:val="26"/>
                <w:szCs w:val="26"/>
                <w:lang w:val="vi-VN"/>
              </w:rPr>
              <w:t>Nội dung CĐR</w:t>
            </w:r>
          </w:p>
        </w:tc>
        <w:tc>
          <w:tcPr>
            <w:tcW w:w="2268" w:type="dxa"/>
          </w:tcPr>
          <w:p w14:paraId="594829C0" w14:textId="77777777" w:rsidR="00D978E9" w:rsidRPr="002D6B95" w:rsidRDefault="00D978E9" w:rsidP="00543929">
            <w:pPr>
              <w:tabs>
                <w:tab w:val="left" w:pos="426"/>
              </w:tabs>
              <w:snapToGrid w:val="0"/>
              <w:spacing w:before="60" w:after="60"/>
              <w:contextualSpacing/>
              <w:jc w:val="center"/>
              <w:rPr>
                <w:b/>
                <w:bCs/>
                <w:sz w:val="26"/>
                <w:szCs w:val="26"/>
              </w:rPr>
            </w:pPr>
            <w:r w:rsidRPr="002D6B95">
              <w:rPr>
                <w:b/>
                <w:sz w:val="26"/>
                <w:szCs w:val="26"/>
              </w:rPr>
              <w:t>Mức độ cần thiết</w:t>
            </w:r>
          </w:p>
        </w:tc>
        <w:tc>
          <w:tcPr>
            <w:tcW w:w="1985" w:type="dxa"/>
          </w:tcPr>
          <w:p w14:paraId="40769D3E"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217B1BFB" w14:textId="77777777" w:rsidR="00D978E9" w:rsidRPr="002D6B95" w:rsidRDefault="00D978E9" w:rsidP="00543929">
            <w:pPr>
              <w:tabs>
                <w:tab w:val="left" w:pos="426"/>
              </w:tabs>
              <w:snapToGrid w:val="0"/>
              <w:spacing w:before="60" w:after="60"/>
              <w:contextualSpacing/>
              <w:jc w:val="center"/>
              <w:rPr>
                <w:b/>
                <w:bCs/>
                <w:sz w:val="26"/>
                <w:szCs w:val="26"/>
              </w:rPr>
            </w:pPr>
            <w:r>
              <w:rPr>
                <w:b/>
                <w:sz w:val="26"/>
                <w:szCs w:val="26"/>
              </w:rPr>
              <w:t>Hiện</w:t>
            </w:r>
            <w:r w:rsidRPr="002D6B95">
              <w:rPr>
                <w:b/>
                <w:sz w:val="26"/>
                <w:szCs w:val="26"/>
              </w:rPr>
              <w:t xml:space="preserve"> đạt được</w:t>
            </w:r>
          </w:p>
        </w:tc>
        <w:tc>
          <w:tcPr>
            <w:tcW w:w="1875" w:type="dxa"/>
          </w:tcPr>
          <w:p w14:paraId="0AED3877"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499BDD42" w14:textId="77777777" w:rsidR="00D978E9" w:rsidRPr="002D6B95" w:rsidRDefault="00D978E9" w:rsidP="00543929">
            <w:pPr>
              <w:tabs>
                <w:tab w:val="left" w:pos="426"/>
              </w:tabs>
              <w:snapToGrid w:val="0"/>
              <w:spacing w:before="60" w:after="60"/>
              <w:contextualSpacing/>
              <w:jc w:val="center"/>
              <w:rPr>
                <w:b/>
                <w:bCs/>
                <w:sz w:val="26"/>
                <w:szCs w:val="26"/>
              </w:rPr>
            </w:pPr>
            <w:r>
              <w:rPr>
                <w:b/>
                <w:sz w:val="26"/>
                <w:szCs w:val="26"/>
                <w:lang w:val="vi-VN"/>
              </w:rPr>
              <w:t>NÊN</w:t>
            </w:r>
            <w:r w:rsidRPr="002D6B95">
              <w:rPr>
                <w:b/>
                <w:sz w:val="26"/>
                <w:szCs w:val="26"/>
              </w:rPr>
              <w:t xml:space="preserve"> đạt được</w:t>
            </w:r>
          </w:p>
        </w:tc>
      </w:tr>
      <w:tr w:rsidR="00D978E9" w:rsidRPr="002D6B95" w14:paraId="5F613C28" w14:textId="77777777" w:rsidTr="00543929">
        <w:trPr>
          <w:jc w:val="center"/>
        </w:trPr>
        <w:tc>
          <w:tcPr>
            <w:tcW w:w="846" w:type="dxa"/>
          </w:tcPr>
          <w:p w14:paraId="15819505"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3.1</w:t>
            </w:r>
          </w:p>
        </w:tc>
        <w:tc>
          <w:tcPr>
            <w:tcW w:w="8221" w:type="dxa"/>
          </w:tcPr>
          <w:p w14:paraId="273E9DE3"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c>
          <w:tcPr>
            <w:tcW w:w="2268" w:type="dxa"/>
          </w:tcPr>
          <w:p w14:paraId="283BC25E" w14:textId="77777777" w:rsidR="00D978E9" w:rsidRPr="002D6B95" w:rsidRDefault="00D978E9" w:rsidP="00543929">
            <w:pPr>
              <w:tabs>
                <w:tab w:val="left" w:pos="426"/>
              </w:tabs>
              <w:snapToGrid w:val="0"/>
              <w:spacing w:before="60" w:after="60"/>
              <w:contextualSpacing/>
              <w:rPr>
                <w:sz w:val="26"/>
                <w:szCs w:val="26"/>
              </w:rPr>
            </w:pPr>
          </w:p>
        </w:tc>
        <w:tc>
          <w:tcPr>
            <w:tcW w:w="1985" w:type="dxa"/>
          </w:tcPr>
          <w:p w14:paraId="179C4CC5" w14:textId="77777777" w:rsidR="00D978E9" w:rsidRPr="002D6B95" w:rsidRDefault="00D978E9" w:rsidP="00543929">
            <w:pPr>
              <w:tabs>
                <w:tab w:val="left" w:pos="426"/>
              </w:tabs>
              <w:snapToGrid w:val="0"/>
              <w:spacing w:before="60" w:after="60"/>
              <w:contextualSpacing/>
              <w:jc w:val="center"/>
              <w:rPr>
                <w:sz w:val="26"/>
                <w:szCs w:val="26"/>
              </w:rPr>
            </w:pPr>
          </w:p>
        </w:tc>
        <w:tc>
          <w:tcPr>
            <w:tcW w:w="1875" w:type="dxa"/>
          </w:tcPr>
          <w:p w14:paraId="6239D304"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1F45CF63" w14:textId="77777777" w:rsidTr="00543929">
        <w:trPr>
          <w:jc w:val="center"/>
        </w:trPr>
        <w:tc>
          <w:tcPr>
            <w:tcW w:w="846" w:type="dxa"/>
          </w:tcPr>
          <w:p w14:paraId="304DC677" w14:textId="77777777" w:rsidR="00D978E9" w:rsidRPr="002D6B95" w:rsidRDefault="00D978E9" w:rsidP="00543929">
            <w:pPr>
              <w:autoSpaceDE w:val="0"/>
              <w:autoSpaceDN w:val="0"/>
              <w:adjustRightInd w:val="0"/>
              <w:snapToGrid w:val="0"/>
              <w:spacing w:before="60" w:after="60"/>
              <w:contextualSpacing/>
              <w:rPr>
                <w:rFonts w:eastAsia="ArialMT"/>
                <w:sz w:val="26"/>
                <w:szCs w:val="26"/>
                <w:lang w:val="vi-VN"/>
              </w:rPr>
            </w:pPr>
            <w:r w:rsidRPr="002D6B95">
              <w:rPr>
                <w:color w:val="000000" w:themeColor="text1"/>
                <w:sz w:val="26"/>
                <w:szCs w:val="26"/>
                <w:lang w:val="vi-VN"/>
              </w:rPr>
              <w:t>3.3.1.</w:t>
            </w:r>
          </w:p>
        </w:tc>
        <w:tc>
          <w:tcPr>
            <w:tcW w:w="8221" w:type="dxa"/>
          </w:tcPr>
          <w:p w14:paraId="32C38757" w14:textId="77777777" w:rsidR="00D978E9" w:rsidRPr="002D6B95" w:rsidRDefault="00D978E9" w:rsidP="00543929">
            <w:pPr>
              <w:contextualSpacing/>
              <w:rPr>
                <w:color w:val="000000" w:themeColor="text1"/>
                <w:sz w:val="26"/>
                <w:szCs w:val="26"/>
                <w:lang w:val="vi-VN"/>
              </w:rPr>
            </w:pPr>
            <w:r w:rsidRPr="002D6B95">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c>
          <w:tcPr>
            <w:tcW w:w="2268" w:type="dxa"/>
          </w:tcPr>
          <w:p w14:paraId="122BF2B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3B0B35B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3818822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57BF971" w14:textId="77777777" w:rsidTr="00543929">
        <w:trPr>
          <w:jc w:val="center"/>
        </w:trPr>
        <w:tc>
          <w:tcPr>
            <w:tcW w:w="846" w:type="dxa"/>
          </w:tcPr>
          <w:p w14:paraId="5431CBCD" w14:textId="77777777" w:rsidR="00D978E9" w:rsidRPr="002D6B95" w:rsidRDefault="00D978E9" w:rsidP="00543929">
            <w:pPr>
              <w:autoSpaceDE w:val="0"/>
              <w:autoSpaceDN w:val="0"/>
              <w:adjustRightInd w:val="0"/>
              <w:snapToGrid w:val="0"/>
              <w:spacing w:before="60" w:after="60"/>
              <w:contextualSpacing/>
              <w:rPr>
                <w:rFonts w:eastAsia="ArialMT"/>
                <w:sz w:val="26"/>
                <w:szCs w:val="26"/>
                <w:lang w:val="vi-VN"/>
              </w:rPr>
            </w:pPr>
            <w:r w:rsidRPr="002D6B95">
              <w:rPr>
                <w:color w:val="000000" w:themeColor="text1"/>
                <w:sz w:val="26"/>
                <w:szCs w:val="26"/>
                <w:lang w:val="vi-VN"/>
              </w:rPr>
              <w:t>3.3.2.</w:t>
            </w:r>
          </w:p>
        </w:tc>
        <w:tc>
          <w:tcPr>
            <w:tcW w:w="8221" w:type="dxa"/>
          </w:tcPr>
          <w:p w14:paraId="15645237" w14:textId="77777777" w:rsidR="00D978E9" w:rsidRPr="002D6B95" w:rsidRDefault="00D978E9" w:rsidP="00543929">
            <w:pPr>
              <w:contextualSpacing/>
              <w:rPr>
                <w:color w:val="000000" w:themeColor="text1"/>
                <w:sz w:val="26"/>
                <w:szCs w:val="26"/>
                <w:lang w:val="vi-VN"/>
              </w:rPr>
            </w:pPr>
            <w:r w:rsidRPr="002D6B95">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c>
          <w:tcPr>
            <w:tcW w:w="2268" w:type="dxa"/>
          </w:tcPr>
          <w:p w14:paraId="44B2BA2F"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179D6B61"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0D2D149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9DFC0B9" w14:textId="77777777" w:rsidTr="00543929">
        <w:trPr>
          <w:jc w:val="center"/>
        </w:trPr>
        <w:tc>
          <w:tcPr>
            <w:tcW w:w="846" w:type="dxa"/>
          </w:tcPr>
          <w:p w14:paraId="501D1EF2" w14:textId="77777777" w:rsidR="00D978E9" w:rsidRPr="002D6B95" w:rsidRDefault="00D978E9" w:rsidP="00543929">
            <w:pPr>
              <w:autoSpaceDE w:val="0"/>
              <w:autoSpaceDN w:val="0"/>
              <w:adjustRightInd w:val="0"/>
              <w:snapToGrid w:val="0"/>
              <w:spacing w:before="60" w:after="60"/>
              <w:contextualSpacing/>
              <w:rPr>
                <w:rFonts w:eastAsia="ArialMT"/>
                <w:sz w:val="26"/>
                <w:szCs w:val="26"/>
                <w:lang w:val="vi-VN"/>
              </w:rPr>
            </w:pPr>
            <w:r w:rsidRPr="002D6B95">
              <w:rPr>
                <w:color w:val="000000" w:themeColor="text1"/>
                <w:sz w:val="26"/>
                <w:szCs w:val="26"/>
                <w:lang w:val="vi-VN"/>
              </w:rPr>
              <w:t>3.3.3</w:t>
            </w:r>
          </w:p>
        </w:tc>
        <w:tc>
          <w:tcPr>
            <w:tcW w:w="8221" w:type="dxa"/>
          </w:tcPr>
          <w:p w14:paraId="0838FAEA" w14:textId="77777777" w:rsidR="00D978E9" w:rsidRPr="002D6B95" w:rsidRDefault="00D978E9" w:rsidP="00543929">
            <w:pPr>
              <w:contextualSpacing/>
              <w:rPr>
                <w:color w:val="000000" w:themeColor="text1"/>
                <w:sz w:val="26"/>
                <w:szCs w:val="26"/>
                <w:lang w:val="vi-VN"/>
              </w:rPr>
            </w:pPr>
            <w:r w:rsidRPr="002D6B95">
              <w:rPr>
                <w:color w:val="000000" w:themeColor="text1"/>
                <w:sz w:val="26"/>
                <w:szCs w:val="26"/>
                <w:lang w:val="vi-VN"/>
              </w:rPr>
              <w:t>Sử dụng được tiếng anh hoặc ngoại ngữ khác trong các hoạt động nghề nghiệp</w:t>
            </w:r>
          </w:p>
        </w:tc>
        <w:tc>
          <w:tcPr>
            <w:tcW w:w="2268" w:type="dxa"/>
          </w:tcPr>
          <w:p w14:paraId="0CFEA40D"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1FE82D5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291F1E7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A830145" w14:textId="77777777" w:rsidTr="00543929">
        <w:trPr>
          <w:jc w:val="center"/>
        </w:trPr>
        <w:tc>
          <w:tcPr>
            <w:tcW w:w="846" w:type="dxa"/>
          </w:tcPr>
          <w:p w14:paraId="07F153B9"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3.2</w:t>
            </w:r>
          </w:p>
        </w:tc>
        <w:tc>
          <w:tcPr>
            <w:tcW w:w="8221" w:type="dxa"/>
          </w:tcPr>
          <w:p w14:paraId="5025A3DE"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c>
          <w:tcPr>
            <w:tcW w:w="2268" w:type="dxa"/>
          </w:tcPr>
          <w:p w14:paraId="4F0C5650" w14:textId="77777777" w:rsidR="00D978E9" w:rsidRPr="002D6B95" w:rsidRDefault="00D978E9" w:rsidP="00543929">
            <w:pPr>
              <w:tabs>
                <w:tab w:val="left" w:pos="426"/>
              </w:tabs>
              <w:snapToGrid w:val="0"/>
              <w:spacing w:before="60" w:after="60"/>
              <w:contextualSpacing/>
              <w:rPr>
                <w:sz w:val="26"/>
                <w:szCs w:val="26"/>
              </w:rPr>
            </w:pPr>
          </w:p>
        </w:tc>
        <w:tc>
          <w:tcPr>
            <w:tcW w:w="1985" w:type="dxa"/>
          </w:tcPr>
          <w:p w14:paraId="27580CA9" w14:textId="77777777" w:rsidR="00D978E9" w:rsidRPr="002D6B95" w:rsidRDefault="00D978E9" w:rsidP="00543929">
            <w:pPr>
              <w:tabs>
                <w:tab w:val="left" w:pos="426"/>
              </w:tabs>
              <w:snapToGrid w:val="0"/>
              <w:spacing w:before="60" w:after="60"/>
              <w:contextualSpacing/>
              <w:jc w:val="center"/>
              <w:rPr>
                <w:sz w:val="26"/>
                <w:szCs w:val="26"/>
              </w:rPr>
            </w:pPr>
          </w:p>
        </w:tc>
        <w:tc>
          <w:tcPr>
            <w:tcW w:w="1875" w:type="dxa"/>
          </w:tcPr>
          <w:p w14:paraId="77EA81D0"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127E2E38" w14:textId="77777777" w:rsidTr="00543929">
        <w:trPr>
          <w:jc w:val="center"/>
        </w:trPr>
        <w:tc>
          <w:tcPr>
            <w:tcW w:w="846" w:type="dxa"/>
          </w:tcPr>
          <w:p w14:paraId="0ED4A5E3"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 xml:space="preserve">3.2.1.  </w:t>
            </w:r>
          </w:p>
        </w:tc>
        <w:tc>
          <w:tcPr>
            <w:tcW w:w="8221" w:type="dxa"/>
          </w:tcPr>
          <w:p w14:paraId="0EECA5A6" w14:textId="77777777" w:rsidR="00D978E9" w:rsidRPr="002D6B95" w:rsidRDefault="00D978E9" w:rsidP="00543929">
            <w:pPr>
              <w:contextualSpacing/>
              <w:rPr>
                <w:color w:val="000000" w:themeColor="text1"/>
                <w:sz w:val="26"/>
                <w:szCs w:val="26"/>
                <w:lang w:val="vi-VN"/>
              </w:rPr>
            </w:pPr>
            <w:r>
              <w:rPr>
                <w:color w:val="000000" w:themeColor="text1"/>
                <w:sz w:val="26"/>
                <w:szCs w:val="26"/>
                <w:lang w:val="vi-VN"/>
              </w:rPr>
              <w:t>Thể hiện</w:t>
            </w:r>
            <w:r w:rsidRPr="002D6B95">
              <w:rPr>
                <w:color w:val="000000" w:themeColor="text1"/>
                <w:sz w:val="26"/>
                <w:szCs w:val="26"/>
                <w:lang w:val="vi-VN"/>
              </w:rPr>
              <w:t xml:space="preserve"> năng</w:t>
            </w:r>
            <w:r>
              <w:rPr>
                <w:color w:val="000000" w:themeColor="text1"/>
                <w:sz w:val="26"/>
                <w:szCs w:val="26"/>
                <w:lang w:val="vi-VN"/>
              </w:rPr>
              <w:t xml:space="preserve"> lực</w:t>
            </w:r>
            <w:r w:rsidRPr="002D6B95">
              <w:rPr>
                <w:color w:val="000000" w:themeColor="text1"/>
                <w:sz w:val="26"/>
                <w:szCs w:val="26"/>
                <w:lang w:val="vi-VN"/>
              </w:rPr>
              <w:t xml:space="preserve"> tổ chức và vận hành các nhóm công việc phục vụ mục đích phát triển phẩm chất, năng lực học sinh tiểu học và nghề nghiệp bản thân.</w:t>
            </w:r>
          </w:p>
        </w:tc>
        <w:tc>
          <w:tcPr>
            <w:tcW w:w="2268" w:type="dxa"/>
          </w:tcPr>
          <w:p w14:paraId="279B7CE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1313EBE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7E4E076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1BC4F52" w14:textId="77777777" w:rsidTr="00543929">
        <w:trPr>
          <w:jc w:val="center"/>
        </w:trPr>
        <w:tc>
          <w:tcPr>
            <w:tcW w:w="846" w:type="dxa"/>
          </w:tcPr>
          <w:p w14:paraId="0DBFD850"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3.2.2.</w:t>
            </w:r>
          </w:p>
        </w:tc>
        <w:tc>
          <w:tcPr>
            <w:tcW w:w="8221" w:type="dxa"/>
          </w:tcPr>
          <w:p w14:paraId="13DA30DC" w14:textId="77777777" w:rsidR="00D978E9" w:rsidRPr="002D6B95" w:rsidRDefault="00D978E9" w:rsidP="00543929">
            <w:pPr>
              <w:contextualSpacing/>
              <w:rPr>
                <w:color w:val="000000" w:themeColor="text1"/>
                <w:sz w:val="26"/>
                <w:szCs w:val="26"/>
                <w:lang w:val="vi-VN"/>
              </w:rPr>
            </w:pPr>
            <w:r>
              <w:rPr>
                <w:color w:val="000000" w:themeColor="text1"/>
                <w:sz w:val="26"/>
                <w:szCs w:val="26"/>
                <w:lang w:val="vi-VN"/>
              </w:rPr>
              <w:t>Thể hiện</w:t>
            </w:r>
            <w:r w:rsidRPr="002D6B95">
              <w:rPr>
                <w:color w:val="000000" w:themeColor="text1"/>
                <w:sz w:val="26"/>
                <w:szCs w:val="26"/>
                <w:lang w:val="vi-VN"/>
              </w:rPr>
              <w:t xml:space="preserve"> năng</w:t>
            </w:r>
            <w:r>
              <w:rPr>
                <w:color w:val="000000" w:themeColor="text1"/>
                <w:sz w:val="26"/>
                <w:szCs w:val="26"/>
                <w:lang w:val="vi-VN"/>
              </w:rPr>
              <w:t xml:space="preserve"> lực</w:t>
            </w:r>
            <w:r w:rsidRPr="002D6B95">
              <w:rPr>
                <w:color w:val="000000" w:themeColor="text1"/>
                <w:sz w:val="26"/>
                <w:szCs w:val="26"/>
                <w:lang w:val="vi-VN"/>
              </w:rPr>
              <w:t xml:space="preserve"> lãnh đạo và</w:t>
            </w:r>
            <w:r>
              <w:rPr>
                <w:color w:val="000000" w:themeColor="text1"/>
                <w:sz w:val="26"/>
                <w:szCs w:val="26"/>
                <w:lang w:val="vi-VN"/>
              </w:rPr>
              <w:t xml:space="preserve"> </w:t>
            </w:r>
            <w:r w:rsidRPr="002D6B95">
              <w:rPr>
                <w:color w:val="000000" w:themeColor="text1"/>
                <w:sz w:val="26"/>
                <w:szCs w:val="26"/>
                <w:lang w:val="vi-VN"/>
              </w:rPr>
              <w:t xml:space="preserve">phát triển các nhóm công việc </w:t>
            </w:r>
            <w:r>
              <w:rPr>
                <w:color w:val="000000" w:themeColor="text1"/>
                <w:sz w:val="26"/>
                <w:szCs w:val="26"/>
                <w:lang w:val="vi-VN"/>
              </w:rPr>
              <w:t>vào</w:t>
            </w:r>
            <w:r w:rsidRPr="002D6B95">
              <w:rPr>
                <w:color w:val="000000" w:themeColor="text1"/>
                <w:sz w:val="26"/>
                <w:szCs w:val="26"/>
                <w:lang w:val="vi-VN"/>
              </w:rPr>
              <w:t xml:space="preserve"> các hoạt động liên quan đến việc phát triển phẩm chất, năng lực học sinh, và phát triển năng lực nghề nghiệp.</w:t>
            </w:r>
          </w:p>
        </w:tc>
        <w:tc>
          <w:tcPr>
            <w:tcW w:w="2268" w:type="dxa"/>
          </w:tcPr>
          <w:p w14:paraId="34911973"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3D8A2D1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78F09CCD"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6152B6EB" w14:textId="77777777" w:rsidTr="00543929">
        <w:trPr>
          <w:jc w:val="center"/>
        </w:trPr>
        <w:tc>
          <w:tcPr>
            <w:tcW w:w="846" w:type="dxa"/>
          </w:tcPr>
          <w:p w14:paraId="703BD786" w14:textId="77777777" w:rsidR="00D978E9" w:rsidRPr="002D6B95" w:rsidRDefault="00D978E9" w:rsidP="00543929">
            <w:pPr>
              <w:tabs>
                <w:tab w:val="left" w:pos="426"/>
              </w:tabs>
              <w:snapToGrid w:val="0"/>
              <w:contextualSpacing/>
              <w:rPr>
                <w:sz w:val="26"/>
                <w:szCs w:val="26"/>
              </w:rPr>
            </w:pPr>
          </w:p>
        </w:tc>
        <w:tc>
          <w:tcPr>
            <w:tcW w:w="14349" w:type="dxa"/>
            <w:gridSpan w:val="4"/>
          </w:tcPr>
          <w:p w14:paraId="42C82E9C" w14:textId="77777777" w:rsidR="00D978E9" w:rsidRPr="002D6B95" w:rsidRDefault="00D978E9" w:rsidP="00543929">
            <w:pPr>
              <w:tabs>
                <w:tab w:val="left" w:pos="426"/>
              </w:tabs>
              <w:snapToGrid w:val="0"/>
              <w:contextualSpacing/>
              <w:rPr>
                <w:sz w:val="26"/>
                <w:szCs w:val="26"/>
              </w:rPr>
            </w:pPr>
            <w:r w:rsidRPr="002D6B95">
              <w:rPr>
                <w:sz w:val="26"/>
                <w:szCs w:val="26"/>
              </w:rPr>
              <w:t>Để đáp ứng tốt hơn với yêu cầu của thị trường lao động, theo quý Thầy/Cô/Anh/Chị, CĐR CTĐT ngành GDTH cần bổ sung thêm những chuẩn nào cho kỹ năng làm việc nhóm và giao tiếp? Xin vui lòng cho ý kiến góp ý!</w:t>
            </w:r>
          </w:p>
          <w:p w14:paraId="14B0E520" w14:textId="77777777" w:rsidR="00D978E9" w:rsidRPr="002D6B95" w:rsidRDefault="00D978E9" w:rsidP="00543929">
            <w:pPr>
              <w:tabs>
                <w:tab w:val="left" w:pos="426"/>
              </w:tabs>
              <w:snapToGrid w:val="0"/>
              <w:contextualSpacing/>
              <w:jc w:val="center"/>
              <w:rPr>
                <w:sz w:val="26"/>
                <w:szCs w:val="26"/>
                <w:lang w:val="vi-VN"/>
              </w:rPr>
            </w:pPr>
            <w:r w:rsidRPr="002D6B95">
              <w:rPr>
                <w:sz w:val="26"/>
                <w:szCs w:val="26"/>
              </w:rPr>
              <w:t>……………………………………………………………………………………………</w:t>
            </w:r>
            <w:r w:rsidRPr="002D6B95">
              <w:rPr>
                <w:sz w:val="26"/>
                <w:szCs w:val="26"/>
                <w:lang w:val="vi-VN"/>
              </w:rPr>
              <w:t>……………………………..</w:t>
            </w:r>
          </w:p>
        </w:tc>
      </w:tr>
    </w:tbl>
    <w:p w14:paraId="3D403B59" w14:textId="77777777" w:rsidR="00D978E9" w:rsidRDefault="00D978E9" w:rsidP="00D978E9">
      <w:r>
        <w:br w:type="page"/>
      </w:r>
    </w:p>
    <w:tbl>
      <w:tblPr>
        <w:tblStyle w:val="TableGrid"/>
        <w:tblW w:w="15195" w:type="dxa"/>
        <w:jc w:val="center"/>
        <w:tblLayout w:type="fixed"/>
        <w:tblLook w:val="04A0" w:firstRow="1" w:lastRow="0" w:firstColumn="1" w:lastColumn="0" w:noHBand="0" w:noVBand="1"/>
      </w:tblPr>
      <w:tblGrid>
        <w:gridCol w:w="846"/>
        <w:gridCol w:w="8363"/>
        <w:gridCol w:w="2268"/>
        <w:gridCol w:w="1843"/>
        <w:gridCol w:w="16"/>
        <w:gridCol w:w="1859"/>
      </w:tblGrid>
      <w:tr w:rsidR="00D978E9" w:rsidRPr="002D6B95" w14:paraId="351D1881" w14:textId="77777777" w:rsidTr="00543929">
        <w:trPr>
          <w:jc w:val="center"/>
        </w:trPr>
        <w:tc>
          <w:tcPr>
            <w:tcW w:w="846" w:type="dxa"/>
          </w:tcPr>
          <w:p w14:paraId="6431A756"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lastRenderedPageBreak/>
              <w:t>4</w:t>
            </w:r>
          </w:p>
        </w:tc>
        <w:tc>
          <w:tcPr>
            <w:tcW w:w="14349" w:type="dxa"/>
            <w:gridSpan w:val="5"/>
          </w:tcPr>
          <w:p w14:paraId="5FED7E8F" w14:textId="77777777" w:rsidR="00D978E9" w:rsidRPr="002D6B95" w:rsidRDefault="00D978E9" w:rsidP="00543929">
            <w:pPr>
              <w:tabs>
                <w:tab w:val="left" w:pos="426"/>
              </w:tabs>
              <w:snapToGrid w:val="0"/>
              <w:spacing w:before="60" w:after="60"/>
              <w:contextualSpacing/>
              <w:jc w:val="center"/>
              <w:rPr>
                <w:b/>
                <w:sz w:val="26"/>
                <w:szCs w:val="26"/>
              </w:rPr>
            </w:pPr>
            <w:r w:rsidRPr="002D6B95">
              <w:rPr>
                <w:rFonts w:eastAsia="ArialMT"/>
                <w:b/>
                <w:bCs/>
                <w:sz w:val="26"/>
                <w:szCs w:val="26"/>
              </w:rPr>
              <w:t>Năng lực thực hành nghề nghiệp</w:t>
            </w:r>
          </w:p>
        </w:tc>
      </w:tr>
      <w:tr w:rsidR="00D978E9" w:rsidRPr="002D6B95" w14:paraId="245A8751" w14:textId="77777777" w:rsidTr="00543929">
        <w:trPr>
          <w:jc w:val="center"/>
        </w:trPr>
        <w:tc>
          <w:tcPr>
            <w:tcW w:w="846" w:type="dxa"/>
          </w:tcPr>
          <w:p w14:paraId="3841DD90" w14:textId="77777777" w:rsidR="00D978E9" w:rsidRPr="002D6B95" w:rsidRDefault="00D978E9" w:rsidP="00543929">
            <w:pPr>
              <w:tabs>
                <w:tab w:val="left" w:pos="426"/>
              </w:tabs>
              <w:snapToGrid w:val="0"/>
              <w:spacing w:before="60" w:after="60"/>
              <w:contextualSpacing/>
              <w:jc w:val="center"/>
              <w:rPr>
                <w:b/>
                <w:sz w:val="26"/>
                <w:szCs w:val="26"/>
              </w:rPr>
            </w:pPr>
          </w:p>
        </w:tc>
        <w:tc>
          <w:tcPr>
            <w:tcW w:w="8363" w:type="dxa"/>
          </w:tcPr>
          <w:p w14:paraId="51DDA8D7" w14:textId="77777777" w:rsidR="00D978E9" w:rsidRPr="001C3A0D" w:rsidRDefault="00D978E9" w:rsidP="00543929">
            <w:pPr>
              <w:tabs>
                <w:tab w:val="left" w:pos="426"/>
              </w:tabs>
              <w:snapToGrid w:val="0"/>
              <w:spacing w:before="60" w:after="60"/>
              <w:contextualSpacing/>
              <w:jc w:val="center"/>
              <w:rPr>
                <w:rFonts w:eastAsia="ArialMT"/>
                <w:b/>
                <w:bCs/>
                <w:sz w:val="26"/>
                <w:szCs w:val="26"/>
                <w:lang w:val="vi-VN"/>
              </w:rPr>
            </w:pPr>
            <w:r>
              <w:rPr>
                <w:rFonts w:eastAsia="ArialMT"/>
                <w:b/>
                <w:bCs/>
                <w:sz w:val="26"/>
                <w:szCs w:val="26"/>
                <w:lang w:val="vi-VN"/>
              </w:rPr>
              <w:t>NỘI DUNG CHUẨN</w:t>
            </w:r>
          </w:p>
        </w:tc>
        <w:tc>
          <w:tcPr>
            <w:tcW w:w="2268" w:type="dxa"/>
          </w:tcPr>
          <w:p w14:paraId="3FA31D8B" w14:textId="77777777" w:rsidR="00D978E9" w:rsidRPr="002D6B95" w:rsidRDefault="00D978E9" w:rsidP="00543929">
            <w:pPr>
              <w:tabs>
                <w:tab w:val="left" w:pos="426"/>
              </w:tabs>
              <w:snapToGrid w:val="0"/>
              <w:spacing w:before="60" w:after="60"/>
              <w:contextualSpacing/>
              <w:jc w:val="center"/>
              <w:rPr>
                <w:rFonts w:eastAsia="ArialMT"/>
                <w:b/>
                <w:bCs/>
                <w:sz w:val="26"/>
                <w:szCs w:val="26"/>
              </w:rPr>
            </w:pPr>
            <w:r w:rsidRPr="002D6B95">
              <w:rPr>
                <w:b/>
                <w:sz w:val="26"/>
                <w:szCs w:val="26"/>
              </w:rPr>
              <w:t>Mức độ cần thiết</w:t>
            </w:r>
          </w:p>
        </w:tc>
        <w:tc>
          <w:tcPr>
            <w:tcW w:w="1843" w:type="dxa"/>
          </w:tcPr>
          <w:p w14:paraId="6FB12460"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79CD70A1" w14:textId="77777777" w:rsidR="00D978E9" w:rsidRPr="002D6B95" w:rsidRDefault="00D978E9" w:rsidP="00543929">
            <w:pPr>
              <w:tabs>
                <w:tab w:val="left" w:pos="426"/>
              </w:tabs>
              <w:snapToGrid w:val="0"/>
              <w:spacing w:before="60" w:after="60"/>
              <w:contextualSpacing/>
              <w:jc w:val="center"/>
              <w:rPr>
                <w:rFonts w:eastAsia="ArialMT"/>
                <w:b/>
                <w:bCs/>
                <w:sz w:val="26"/>
                <w:szCs w:val="26"/>
              </w:rPr>
            </w:pPr>
            <w:r>
              <w:rPr>
                <w:b/>
                <w:sz w:val="26"/>
                <w:szCs w:val="26"/>
              </w:rPr>
              <w:t>Hiện</w:t>
            </w:r>
            <w:r w:rsidRPr="002D6B95">
              <w:rPr>
                <w:b/>
                <w:sz w:val="26"/>
                <w:szCs w:val="26"/>
              </w:rPr>
              <w:t xml:space="preserve"> đạt được</w:t>
            </w:r>
          </w:p>
        </w:tc>
        <w:tc>
          <w:tcPr>
            <w:tcW w:w="1875" w:type="dxa"/>
            <w:gridSpan w:val="2"/>
          </w:tcPr>
          <w:p w14:paraId="5966D722"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59581CED" w14:textId="77777777" w:rsidR="00D978E9" w:rsidRPr="002D6B95" w:rsidRDefault="00D978E9" w:rsidP="00543929">
            <w:pPr>
              <w:tabs>
                <w:tab w:val="left" w:pos="426"/>
              </w:tabs>
              <w:snapToGrid w:val="0"/>
              <w:spacing w:before="60" w:after="60"/>
              <w:contextualSpacing/>
              <w:jc w:val="center"/>
              <w:rPr>
                <w:rFonts w:eastAsia="ArialMT"/>
                <w:b/>
                <w:bCs/>
                <w:sz w:val="26"/>
                <w:szCs w:val="26"/>
              </w:rPr>
            </w:pPr>
            <w:r>
              <w:rPr>
                <w:b/>
                <w:sz w:val="26"/>
                <w:szCs w:val="26"/>
                <w:lang w:val="vi-VN"/>
              </w:rPr>
              <w:t>NÊN</w:t>
            </w:r>
            <w:r w:rsidRPr="002D6B95">
              <w:rPr>
                <w:b/>
                <w:sz w:val="26"/>
                <w:szCs w:val="26"/>
              </w:rPr>
              <w:t xml:space="preserve"> đạt được</w:t>
            </w:r>
          </w:p>
        </w:tc>
      </w:tr>
      <w:tr w:rsidR="00D978E9" w:rsidRPr="002D6B95" w14:paraId="5E973B47" w14:textId="77777777" w:rsidTr="00543929">
        <w:trPr>
          <w:jc w:val="center"/>
        </w:trPr>
        <w:tc>
          <w:tcPr>
            <w:tcW w:w="846" w:type="dxa"/>
          </w:tcPr>
          <w:p w14:paraId="4005F263"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4.1</w:t>
            </w:r>
          </w:p>
        </w:tc>
        <w:tc>
          <w:tcPr>
            <w:tcW w:w="8363" w:type="dxa"/>
          </w:tcPr>
          <w:p w14:paraId="3F309023" w14:textId="77777777" w:rsidR="00D978E9" w:rsidRPr="002D6B95" w:rsidRDefault="00D978E9" w:rsidP="00543929">
            <w:pPr>
              <w:pStyle w:val="ListParagraph"/>
              <w:snapToGrid w:val="0"/>
              <w:ind w:left="0"/>
              <w:rPr>
                <w:b/>
                <w:bCs/>
                <w:i/>
                <w:bdr w:val="none" w:sz="0" w:space="0" w:color="auto" w:frame="1"/>
                <w:lang w:val="vi-VN"/>
              </w:rPr>
            </w:pPr>
            <w:r w:rsidRPr="002D6B95">
              <w:rPr>
                <w:b/>
                <w:bCs/>
                <w:i/>
                <w:bdr w:val="none" w:sz="0" w:space="0" w:color="auto" w:frame="1"/>
                <w:lang w:val="vi-VN"/>
              </w:rPr>
              <w:t>Nhận thức được mối liên hệ giữa bối cảnh xã hội và bên ngoài đối với cấp giáo dục tiểu học</w:t>
            </w:r>
          </w:p>
        </w:tc>
        <w:tc>
          <w:tcPr>
            <w:tcW w:w="2268" w:type="dxa"/>
          </w:tcPr>
          <w:p w14:paraId="45167631"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09C109B9"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4D9EC277" w14:textId="77777777" w:rsidR="00D978E9" w:rsidRPr="002D6B95" w:rsidRDefault="00D978E9" w:rsidP="00543929">
            <w:pPr>
              <w:tabs>
                <w:tab w:val="left" w:pos="426"/>
              </w:tabs>
              <w:snapToGrid w:val="0"/>
              <w:spacing w:before="60" w:after="60"/>
              <w:contextualSpacing/>
              <w:rPr>
                <w:sz w:val="26"/>
                <w:szCs w:val="26"/>
              </w:rPr>
            </w:pPr>
          </w:p>
        </w:tc>
      </w:tr>
      <w:tr w:rsidR="00D978E9" w:rsidRPr="002D6B95" w14:paraId="3D011089" w14:textId="77777777" w:rsidTr="00543929">
        <w:trPr>
          <w:jc w:val="center"/>
        </w:trPr>
        <w:tc>
          <w:tcPr>
            <w:tcW w:w="846" w:type="dxa"/>
          </w:tcPr>
          <w:p w14:paraId="6AC9E9C8"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rPr>
              <w:t>4.1.1.</w:t>
            </w:r>
          </w:p>
        </w:tc>
        <w:tc>
          <w:tcPr>
            <w:tcW w:w="8363" w:type="dxa"/>
          </w:tcPr>
          <w:p w14:paraId="5F1A9970" w14:textId="77777777" w:rsidR="00D978E9" w:rsidRPr="002D6B95" w:rsidRDefault="00D978E9" w:rsidP="00543929">
            <w:pPr>
              <w:rPr>
                <w:bCs/>
                <w:color w:val="000000"/>
                <w:sz w:val="26"/>
                <w:szCs w:val="26"/>
              </w:rPr>
            </w:pPr>
            <w:r w:rsidRPr="002D6B95">
              <w:rPr>
                <w:bCs/>
                <w:color w:val="000000"/>
                <w:sz w:val="26"/>
                <w:szCs w:val="26"/>
              </w:rPr>
              <w:t>Xác định được vai trò và trách nhiệm của người</w:t>
            </w:r>
            <w:r w:rsidRPr="002D6B95">
              <w:rPr>
                <w:bCs/>
                <w:color w:val="000000"/>
                <w:sz w:val="26"/>
                <w:szCs w:val="26"/>
                <w:lang w:val="vi-VN"/>
              </w:rPr>
              <w:t xml:space="preserve"> làm công tác giáo dục học sinh tiểu học</w:t>
            </w:r>
            <w:r w:rsidRPr="002D6B95">
              <w:rPr>
                <w:bCs/>
                <w:color w:val="000000"/>
                <w:sz w:val="26"/>
                <w:szCs w:val="26"/>
              </w:rPr>
              <w:t>;</w:t>
            </w:r>
          </w:p>
        </w:tc>
        <w:tc>
          <w:tcPr>
            <w:tcW w:w="2268" w:type="dxa"/>
          </w:tcPr>
          <w:p w14:paraId="1A7D3A3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12F830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6C3B4F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EC8FB1E" w14:textId="77777777" w:rsidTr="00543929">
        <w:trPr>
          <w:jc w:val="center"/>
        </w:trPr>
        <w:tc>
          <w:tcPr>
            <w:tcW w:w="846" w:type="dxa"/>
          </w:tcPr>
          <w:p w14:paraId="6CE43E32"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rPr>
              <w:t>4.1.2.</w:t>
            </w:r>
          </w:p>
        </w:tc>
        <w:tc>
          <w:tcPr>
            <w:tcW w:w="8363" w:type="dxa"/>
          </w:tcPr>
          <w:p w14:paraId="0B32E99F" w14:textId="77777777" w:rsidR="00D978E9" w:rsidRPr="002D6B95" w:rsidRDefault="00D978E9" w:rsidP="00543929">
            <w:pPr>
              <w:rPr>
                <w:bCs/>
                <w:color w:val="000000"/>
                <w:sz w:val="26"/>
                <w:szCs w:val="26"/>
              </w:rPr>
            </w:pPr>
            <w:r w:rsidRPr="002D6B95">
              <w:rPr>
                <w:bCs/>
                <w:color w:val="000000"/>
                <w:sz w:val="26"/>
                <w:szCs w:val="26"/>
              </w:rPr>
              <w:t>Phân tích được tác</w:t>
            </w:r>
            <w:r w:rsidRPr="002D6B95">
              <w:rPr>
                <w:bCs/>
                <w:color w:val="000000"/>
                <w:sz w:val="26"/>
                <w:szCs w:val="26"/>
                <w:lang w:val="vi-VN"/>
              </w:rPr>
              <w:t xml:space="preserve"> động</w:t>
            </w:r>
            <w:r w:rsidRPr="002D6B95">
              <w:rPr>
                <w:bCs/>
                <w:color w:val="000000"/>
                <w:sz w:val="26"/>
                <w:szCs w:val="26"/>
              </w:rPr>
              <w:t xml:space="preserve"> của giáo dục tiểu</w:t>
            </w:r>
            <w:r w:rsidRPr="002D6B95">
              <w:rPr>
                <w:bCs/>
                <w:color w:val="000000"/>
                <w:sz w:val="26"/>
                <w:szCs w:val="26"/>
                <w:lang w:val="vi-VN"/>
              </w:rPr>
              <w:t xml:space="preserve"> học</w:t>
            </w:r>
            <w:r w:rsidRPr="002D6B95">
              <w:rPr>
                <w:bCs/>
                <w:color w:val="000000"/>
                <w:sz w:val="26"/>
                <w:szCs w:val="26"/>
              </w:rPr>
              <w:t xml:space="preserve"> đến</w:t>
            </w:r>
            <w:r w:rsidRPr="002D6B95">
              <w:rPr>
                <w:bCs/>
                <w:color w:val="000000"/>
                <w:sz w:val="26"/>
                <w:szCs w:val="26"/>
                <w:lang w:val="vi-VN"/>
              </w:rPr>
              <w:t xml:space="preserve"> </w:t>
            </w:r>
            <w:r w:rsidRPr="002D6B95">
              <w:rPr>
                <w:bCs/>
                <w:color w:val="000000"/>
                <w:sz w:val="26"/>
                <w:szCs w:val="26"/>
              </w:rPr>
              <w:t>xã hội</w:t>
            </w:r>
          </w:p>
        </w:tc>
        <w:tc>
          <w:tcPr>
            <w:tcW w:w="2268" w:type="dxa"/>
          </w:tcPr>
          <w:p w14:paraId="3B392A2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1B12757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E30BCD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8A1C926" w14:textId="77777777" w:rsidTr="00543929">
        <w:trPr>
          <w:jc w:val="center"/>
        </w:trPr>
        <w:tc>
          <w:tcPr>
            <w:tcW w:w="846" w:type="dxa"/>
          </w:tcPr>
          <w:p w14:paraId="1F56692B"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rPr>
              <w:t>4.1.3.</w:t>
            </w:r>
          </w:p>
        </w:tc>
        <w:tc>
          <w:tcPr>
            <w:tcW w:w="8363" w:type="dxa"/>
          </w:tcPr>
          <w:p w14:paraId="510D6419" w14:textId="77777777" w:rsidR="00D978E9" w:rsidRPr="002D6B95" w:rsidRDefault="00D978E9" w:rsidP="00543929">
            <w:pPr>
              <w:rPr>
                <w:bCs/>
                <w:color w:val="000000"/>
                <w:sz w:val="26"/>
                <w:szCs w:val="26"/>
              </w:rPr>
            </w:pPr>
            <w:r w:rsidRPr="002D6B95">
              <w:rPr>
                <w:bCs/>
                <w:color w:val="000000"/>
                <w:sz w:val="26"/>
                <w:szCs w:val="26"/>
              </w:rPr>
              <w:t>Xác định được những</w:t>
            </w:r>
            <w:r w:rsidRPr="002D6B95">
              <w:rPr>
                <w:bCs/>
                <w:color w:val="000000"/>
                <w:sz w:val="26"/>
                <w:szCs w:val="26"/>
                <w:lang w:val="vi-VN"/>
              </w:rPr>
              <w:t xml:space="preserve"> quy định của </w:t>
            </w:r>
            <w:r w:rsidRPr="002D6B95">
              <w:rPr>
                <w:bCs/>
                <w:color w:val="000000"/>
                <w:sz w:val="26"/>
                <w:szCs w:val="26"/>
              </w:rPr>
              <w:t>xã hội đối với giáo dục tiểu</w:t>
            </w:r>
            <w:r w:rsidRPr="002D6B95">
              <w:rPr>
                <w:bCs/>
                <w:color w:val="000000"/>
                <w:sz w:val="26"/>
                <w:szCs w:val="26"/>
                <w:lang w:val="vi-VN"/>
              </w:rPr>
              <w:t xml:space="preserve"> học</w:t>
            </w:r>
          </w:p>
        </w:tc>
        <w:tc>
          <w:tcPr>
            <w:tcW w:w="2268" w:type="dxa"/>
          </w:tcPr>
          <w:p w14:paraId="09C5E5E2"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0810B791"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45EEC74"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74F0BA7" w14:textId="77777777" w:rsidTr="00543929">
        <w:trPr>
          <w:jc w:val="center"/>
        </w:trPr>
        <w:tc>
          <w:tcPr>
            <w:tcW w:w="846" w:type="dxa"/>
          </w:tcPr>
          <w:p w14:paraId="01AE9AB0"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lang w:val="vi-VN"/>
              </w:rPr>
              <w:t>4.1.4.</w:t>
            </w:r>
          </w:p>
        </w:tc>
        <w:tc>
          <w:tcPr>
            <w:tcW w:w="8363" w:type="dxa"/>
          </w:tcPr>
          <w:p w14:paraId="22710A49" w14:textId="77777777" w:rsidR="00D978E9" w:rsidRPr="002D6B95" w:rsidRDefault="00D978E9" w:rsidP="00543929">
            <w:pPr>
              <w:rPr>
                <w:bCs/>
                <w:color w:val="000000"/>
                <w:sz w:val="26"/>
                <w:szCs w:val="26"/>
                <w:lang w:val="vi-VN"/>
              </w:rPr>
            </w:pPr>
            <w:r w:rsidRPr="002D6B95">
              <w:rPr>
                <w:bCs/>
                <w:color w:val="000000"/>
                <w:sz w:val="26"/>
                <w:szCs w:val="26"/>
                <w:lang w:val="vi-VN"/>
              </w:rPr>
              <w:t>Xác định được bối cảnh văn hoá và lịch sử liên quan đến giáo dục tiểu học;</w:t>
            </w:r>
          </w:p>
        </w:tc>
        <w:tc>
          <w:tcPr>
            <w:tcW w:w="2268" w:type="dxa"/>
          </w:tcPr>
          <w:p w14:paraId="65A45CC6"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6D8808F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6CDFC2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AC4FD61" w14:textId="77777777" w:rsidTr="00543929">
        <w:trPr>
          <w:jc w:val="center"/>
        </w:trPr>
        <w:tc>
          <w:tcPr>
            <w:tcW w:w="846" w:type="dxa"/>
          </w:tcPr>
          <w:p w14:paraId="2E7EFB4F"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4.2.</w:t>
            </w:r>
          </w:p>
        </w:tc>
        <w:tc>
          <w:tcPr>
            <w:tcW w:w="8363" w:type="dxa"/>
          </w:tcPr>
          <w:p w14:paraId="587BC011" w14:textId="77777777" w:rsidR="00D978E9" w:rsidRPr="002D6B95" w:rsidRDefault="00D978E9" w:rsidP="00543929">
            <w:pPr>
              <w:pStyle w:val="ListParagraph"/>
              <w:snapToGrid w:val="0"/>
              <w:ind w:left="0"/>
              <w:rPr>
                <w:b/>
                <w:bCs/>
                <w:i/>
                <w:bdr w:val="none" w:sz="0" w:space="0" w:color="auto" w:frame="1"/>
                <w:lang w:val="vi-VN"/>
              </w:rPr>
            </w:pPr>
            <w:r w:rsidRPr="002D6B95">
              <w:rPr>
                <w:b/>
                <w:bCs/>
                <w:i/>
                <w:bdr w:val="none" w:sz="0" w:space="0" w:color="auto" w:frame="1"/>
                <w:lang w:val="vi-VN"/>
              </w:rPr>
              <w:t xml:space="preserve">Xác định được bối cảnh nhà trường tiểu học để phục vụ các hoạt động nghề nghiệp </w:t>
            </w:r>
          </w:p>
        </w:tc>
        <w:tc>
          <w:tcPr>
            <w:tcW w:w="2268" w:type="dxa"/>
          </w:tcPr>
          <w:p w14:paraId="1E843920"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51903825"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24C6D423"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CE1F0CC" w14:textId="77777777" w:rsidTr="00543929">
        <w:trPr>
          <w:jc w:val="center"/>
        </w:trPr>
        <w:tc>
          <w:tcPr>
            <w:tcW w:w="846" w:type="dxa"/>
          </w:tcPr>
          <w:p w14:paraId="72397B0E"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sz w:val="26"/>
                <w:szCs w:val="26"/>
                <w:bdr w:val="none" w:sz="0" w:space="0" w:color="auto" w:frame="1"/>
                <w:lang w:val="vi-VN"/>
              </w:rPr>
              <w:t>4.2.1.</w:t>
            </w:r>
          </w:p>
        </w:tc>
        <w:tc>
          <w:tcPr>
            <w:tcW w:w="8363" w:type="dxa"/>
          </w:tcPr>
          <w:p w14:paraId="2232BC01" w14:textId="77777777" w:rsidR="00D978E9" w:rsidRPr="002D6B95" w:rsidRDefault="00D978E9" w:rsidP="00543929">
            <w:pPr>
              <w:rPr>
                <w:bCs/>
                <w:sz w:val="26"/>
                <w:szCs w:val="26"/>
                <w:bdr w:val="none" w:sz="0" w:space="0" w:color="auto" w:frame="1"/>
                <w:lang w:val="vi-VN"/>
              </w:rPr>
            </w:pPr>
            <w:r w:rsidRPr="002D6B95">
              <w:rPr>
                <w:bCs/>
                <w:sz w:val="26"/>
                <w:szCs w:val="26"/>
                <w:bdr w:val="none" w:sz="0" w:space="0" w:color="auto" w:frame="1"/>
                <w:lang w:val="vi-VN"/>
              </w:rPr>
              <w:t>Xác định được sự khác biệt văn hoá nhà trường trong các trường tiểu học;</w:t>
            </w:r>
          </w:p>
        </w:tc>
        <w:tc>
          <w:tcPr>
            <w:tcW w:w="2268" w:type="dxa"/>
          </w:tcPr>
          <w:p w14:paraId="0F6325D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69AF7AC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C05FDB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07C76A7" w14:textId="77777777" w:rsidTr="00543929">
        <w:trPr>
          <w:jc w:val="center"/>
        </w:trPr>
        <w:tc>
          <w:tcPr>
            <w:tcW w:w="846" w:type="dxa"/>
          </w:tcPr>
          <w:p w14:paraId="62DFB439"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sz w:val="26"/>
                <w:szCs w:val="26"/>
                <w:bdr w:val="none" w:sz="0" w:space="0" w:color="auto" w:frame="1"/>
                <w:lang w:val="vi-VN"/>
              </w:rPr>
              <w:t>4.2.2.</w:t>
            </w:r>
          </w:p>
        </w:tc>
        <w:tc>
          <w:tcPr>
            <w:tcW w:w="8363" w:type="dxa"/>
          </w:tcPr>
          <w:p w14:paraId="3B11E10C" w14:textId="77777777" w:rsidR="00D978E9" w:rsidRPr="002D6B95" w:rsidRDefault="00D978E9" w:rsidP="00543929">
            <w:pPr>
              <w:rPr>
                <w:bCs/>
                <w:color w:val="000000"/>
                <w:sz w:val="26"/>
                <w:szCs w:val="26"/>
                <w:lang w:val="vi-VN"/>
              </w:rPr>
            </w:pPr>
            <w:r w:rsidRPr="002D6B95">
              <w:rPr>
                <w:bCs/>
                <w:color w:val="000000"/>
                <w:sz w:val="26"/>
                <w:szCs w:val="26"/>
              </w:rPr>
              <w:t>Xác định được chiến lược, mục tiêu</w:t>
            </w:r>
            <w:r w:rsidRPr="002D6B95">
              <w:rPr>
                <w:bCs/>
                <w:color w:val="000000"/>
                <w:sz w:val="26"/>
                <w:szCs w:val="26"/>
                <w:lang w:val="vi-VN"/>
              </w:rPr>
              <w:t xml:space="preserve"> và </w:t>
            </w:r>
            <w:r w:rsidRPr="002D6B95">
              <w:rPr>
                <w:bCs/>
                <w:color w:val="000000"/>
                <w:sz w:val="26"/>
                <w:szCs w:val="26"/>
              </w:rPr>
              <w:t>kế hoạch hoạt động của nhà trường</w:t>
            </w:r>
            <w:r w:rsidRPr="002D6B95">
              <w:rPr>
                <w:bCs/>
                <w:color w:val="000000"/>
                <w:sz w:val="26"/>
                <w:szCs w:val="26"/>
                <w:lang w:val="vi-VN"/>
              </w:rPr>
              <w:t xml:space="preserve"> tiểu học</w:t>
            </w:r>
          </w:p>
        </w:tc>
        <w:tc>
          <w:tcPr>
            <w:tcW w:w="2268" w:type="dxa"/>
          </w:tcPr>
          <w:p w14:paraId="37F36A3E"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103FA10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411F8A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CBBCEA7" w14:textId="77777777" w:rsidTr="00543929">
        <w:trPr>
          <w:jc w:val="center"/>
        </w:trPr>
        <w:tc>
          <w:tcPr>
            <w:tcW w:w="846" w:type="dxa"/>
          </w:tcPr>
          <w:p w14:paraId="71E0E52B"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lang w:val="vi-VN"/>
              </w:rPr>
              <w:t>4.2.3.</w:t>
            </w:r>
          </w:p>
        </w:tc>
        <w:tc>
          <w:tcPr>
            <w:tcW w:w="8363" w:type="dxa"/>
          </w:tcPr>
          <w:p w14:paraId="5BC4903D" w14:textId="77777777" w:rsidR="00D978E9" w:rsidRPr="002D6B95" w:rsidRDefault="00D978E9" w:rsidP="00543929">
            <w:pPr>
              <w:rPr>
                <w:bCs/>
                <w:color w:val="000000"/>
                <w:sz w:val="26"/>
                <w:szCs w:val="26"/>
                <w:lang w:val="vi-VN"/>
              </w:rPr>
            </w:pPr>
            <w:r w:rsidRPr="002D6B95">
              <w:rPr>
                <w:bCs/>
                <w:color w:val="000000"/>
                <w:sz w:val="26"/>
                <w:szCs w:val="26"/>
                <w:lang w:val="vi-VN"/>
              </w:rPr>
              <w:t xml:space="preserve">Làm việc thành công trong các tổ chức giáo dục </w:t>
            </w:r>
          </w:p>
        </w:tc>
        <w:tc>
          <w:tcPr>
            <w:tcW w:w="2268" w:type="dxa"/>
          </w:tcPr>
          <w:p w14:paraId="1EDE6A79"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5A7768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47AF954"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33DEF55" w14:textId="77777777" w:rsidTr="00543929">
        <w:trPr>
          <w:jc w:val="center"/>
        </w:trPr>
        <w:tc>
          <w:tcPr>
            <w:tcW w:w="846" w:type="dxa"/>
          </w:tcPr>
          <w:p w14:paraId="5BF3ACEA"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4.3</w:t>
            </w:r>
          </w:p>
        </w:tc>
        <w:tc>
          <w:tcPr>
            <w:tcW w:w="8363" w:type="dxa"/>
          </w:tcPr>
          <w:p w14:paraId="2E3D7B74"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khả năng hình thành ý tưởng trong thực tiễn hoạt động phát triển phẩm chất, năng lực học sinh tiểu học</w:t>
            </w:r>
          </w:p>
        </w:tc>
        <w:tc>
          <w:tcPr>
            <w:tcW w:w="2268" w:type="dxa"/>
          </w:tcPr>
          <w:p w14:paraId="07B5E0F1"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6783422F"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318EED9A"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68731187" w14:textId="77777777" w:rsidTr="00543929">
        <w:trPr>
          <w:jc w:val="center"/>
        </w:trPr>
        <w:tc>
          <w:tcPr>
            <w:tcW w:w="846" w:type="dxa"/>
          </w:tcPr>
          <w:p w14:paraId="0A13672D"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4.3.1.</w:t>
            </w:r>
          </w:p>
        </w:tc>
        <w:tc>
          <w:tcPr>
            <w:tcW w:w="8363" w:type="dxa"/>
          </w:tcPr>
          <w:p w14:paraId="2569CDEA"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Thiết lập được hệ thống các mục tiêu và yêu cầu của </w:t>
            </w:r>
            <w:r>
              <w:rPr>
                <w:color w:val="000000" w:themeColor="text1"/>
                <w:sz w:val="26"/>
                <w:szCs w:val="26"/>
                <w:lang w:val="vi-VN"/>
              </w:rPr>
              <w:t>nhiệm vụ</w:t>
            </w:r>
            <w:r w:rsidRPr="002D6B95">
              <w:rPr>
                <w:color w:val="000000" w:themeColor="text1"/>
                <w:sz w:val="26"/>
                <w:szCs w:val="26"/>
                <w:lang w:val="vi-VN"/>
              </w:rPr>
              <w:t xml:space="preserve"> trong thực tiễn công việc</w:t>
            </w:r>
          </w:p>
        </w:tc>
        <w:tc>
          <w:tcPr>
            <w:tcW w:w="2268" w:type="dxa"/>
          </w:tcPr>
          <w:p w14:paraId="670D560F"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05AB654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B5A0B6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B08F629" w14:textId="77777777" w:rsidTr="00543929">
        <w:trPr>
          <w:jc w:val="center"/>
        </w:trPr>
        <w:tc>
          <w:tcPr>
            <w:tcW w:w="846" w:type="dxa"/>
          </w:tcPr>
          <w:p w14:paraId="217455F7"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4.3.2.</w:t>
            </w:r>
          </w:p>
        </w:tc>
        <w:tc>
          <w:tcPr>
            <w:tcW w:w="8363" w:type="dxa"/>
          </w:tcPr>
          <w:p w14:paraId="0712AA1E"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Xác định được chức năng, nguyên tắc và cấu trúc của </w:t>
            </w:r>
            <w:r>
              <w:rPr>
                <w:color w:val="000000" w:themeColor="text1"/>
                <w:sz w:val="26"/>
                <w:szCs w:val="26"/>
                <w:lang w:val="vi-VN"/>
              </w:rPr>
              <w:t>nhiệm vụ</w:t>
            </w:r>
            <w:r w:rsidRPr="002D6B95">
              <w:rPr>
                <w:color w:val="000000" w:themeColor="text1"/>
                <w:sz w:val="26"/>
                <w:szCs w:val="26"/>
                <w:lang w:val="vi-VN"/>
              </w:rPr>
              <w:t xml:space="preserve"> trong thực tiễn công việc</w:t>
            </w:r>
          </w:p>
        </w:tc>
        <w:tc>
          <w:tcPr>
            <w:tcW w:w="2268" w:type="dxa"/>
          </w:tcPr>
          <w:p w14:paraId="7214FC0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2A150B5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4617D1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526200B" w14:textId="77777777" w:rsidTr="00543929">
        <w:trPr>
          <w:jc w:val="center"/>
        </w:trPr>
        <w:tc>
          <w:tcPr>
            <w:tcW w:w="846" w:type="dxa"/>
          </w:tcPr>
          <w:p w14:paraId="11D840B7"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lastRenderedPageBreak/>
              <w:t>4.3.3.</w:t>
            </w:r>
          </w:p>
        </w:tc>
        <w:tc>
          <w:tcPr>
            <w:tcW w:w="8363" w:type="dxa"/>
          </w:tcPr>
          <w:p w14:paraId="30375A56"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Mô hình hoá được hệ thống và đảm bảo tính khả thi của mục tiêu </w:t>
            </w:r>
            <w:r>
              <w:rPr>
                <w:color w:val="000000" w:themeColor="text1"/>
                <w:sz w:val="26"/>
                <w:szCs w:val="26"/>
                <w:lang w:val="vi-VN"/>
              </w:rPr>
              <w:t>nhiệm vụ</w:t>
            </w:r>
            <w:r w:rsidRPr="002D6B95">
              <w:rPr>
                <w:color w:val="000000" w:themeColor="text1"/>
                <w:sz w:val="26"/>
                <w:szCs w:val="26"/>
                <w:lang w:val="vi-VN"/>
              </w:rPr>
              <w:t xml:space="preserve"> </w:t>
            </w:r>
          </w:p>
        </w:tc>
        <w:tc>
          <w:tcPr>
            <w:tcW w:w="2268" w:type="dxa"/>
          </w:tcPr>
          <w:p w14:paraId="56917560"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2550BF7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5CD042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3DC21DD" w14:textId="77777777" w:rsidTr="00543929">
        <w:trPr>
          <w:jc w:val="center"/>
        </w:trPr>
        <w:tc>
          <w:tcPr>
            <w:tcW w:w="846" w:type="dxa"/>
          </w:tcPr>
          <w:p w14:paraId="62A81CD6"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4.4.</w:t>
            </w:r>
          </w:p>
        </w:tc>
        <w:tc>
          <w:tcPr>
            <w:tcW w:w="8363" w:type="dxa"/>
          </w:tcPr>
          <w:p w14:paraId="66672B96" w14:textId="77777777" w:rsidR="00D978E9" w:rsidRPr="002D6B95" w:rsidRDefault="00D978E9" w:rsidP="00543929">
            <w:pPr>
              <w:snapToGrid w:val="0"/>
              <w:contextualSpacing/>
              <w:rPr>
                <w:b/>
                <w:i/>
                <w:color w:val="000000" w:themeColor="text1"/>
                <w:sz w:val="26"/>
                <w:szCs w:val="26"/>
                <w:lang w:val="vi-VN"/>
              </w:rPr>
            </w:pPr>
            <w:r w:rsidRPr="002D6B95">
              <w:rPr>
                <w:b/>
                <w:i/>
                <w:color w:val="000000" w:themeColor="text1"/>
                <w:sz w:val="26"/>
                <w:szCs w:val="26"/>
                <w:lang w:val="vi-VN"/>
              </w:rPr>
              <w:t>Thể hiện khả năng thiết kế/lập kế hoạch trong thực tiễn hoạt động phát triển phẩm chất, năng lực học sinh tiểu học</w:t>
            </w:r>
          </w:p>
        </w:tc>
        <w:tc>
          <w:tcPr>
            <w:tcW w:w="2268" w:type="dxa"/>
          </w:tcPr>
          <w:p w14:paraId="1EFFFE46"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5DCA82AB"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3D03BFA6"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1E544635" w14:textId="77777777" w:rsidTr="00543929">
        <w:trPr>
          <w:jc w:val="center"/>
        </w:trPr>
        <w:tc>
          <w:tcPr>
            <w:tcW w:w="846" w:type="dxa"/>
          </w:tcPr>
          <w:p w14:paraId="3F0BFDF7"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4.4.1.</w:t>
            </w:r>
          </w:p>
        </w:tc>
        <w:tc>
          <w:tcPr>
            <w:tcW w:w="8363" w:type="dxa"/>
          </w:tcPr>
          <w:p w14:paraId="4A1ACF09"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Xây dựng được quy trình thiết kế/lập kế hoạch và cách tiếp cận cho </w:t>
            </w:r>
            <w:r>
              <w:rPr>
                <w:color w:val="000000" w:themeColor="text1"/>
                <w:sz w:val="26"/>
                <w:szCs w:val="26"/>
                <w:lang w:val="vi-VN"/>
              </w:rPr>
              <w:t>nhiệm vụ</w:t>
            </w:r>
            <w:r w:rsidRPr="002D6B95">
              <w:rPr>
                <w:color w:val="000000" w:themeColor="text1"/>
                <w:sz w:val="26"/>
                <w:szCs w:val="26"/>
                <w:lang w:val="vi-VN"/>
              </w:rPr>
              <w:t xml:space="preserve"> thực tiễn</w:t>
            </w:r>
          </w:p>
        </w:tc>
        <w:tc>
          <w:tcPr>
            <w:tcW w:w="2268" w:type="dxa"/>
          </w:tcPr>
          <w:p w14:paraId="0185721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7776FD2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ADA935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408D43A" w14:textId="77777777" w:rsidTr="00543929">
        <w:trPr>
          <w:jc w:val="center"/>
        </w:trPr>
        <w:tc>
          <w:tcPr>
            <w:tcW w:w="846" w:type="dxa"/>
          </w:tcPr>
          <w:p w14:paraId="2216168E"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4.4.2.</w:t>
            </w:r>
          </w:p>
        </w:tc>
        <w:tc>
          <w:tcPr>
            <w:tcW w:w="8363" w:type="dxa"/>
          </w:tcPr>
          <w:p w14:paraId="446BFB03"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Lựa chọn được kiến thức cần thiết phục vụ cho việc thiết kế/lập kế hoạch cho </w:t>
            </w:r>
            <w:r>
              <w:rPr>
                <w:color w:val="000000" w:themeColor="text1"/>
                <w:sz w:val="26"/>
                <w:szCs w:val="26"/>
                <w:lang w:val="vi-VN"/>
              </w:rPr>
              <w:t>nhiệm vụ</w:t>
            </w:r>
          </w:p>
        </w:tc>
        <w:tc>
          <w:tcPr>
            <w:tcW w:w="2268" w:type="dxa"/>
          </w:tcPr>
          <w:p w14:paraId="7D89691E"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1B92AB9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4CDBE4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21D597C" w14:textId="77777777" w:rsidTr="00543929">
        <w:trPr>
          <w:jc w:val="center"/>
        </w:trPr>
        <w:tc>
          <w:tcPr>
            <w:tcW w:w="846" w:type="dxa"/>
          </w:tcPr>
          <w:p w14:paraId="21C27E47"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4.4.3.</w:t>
            </w:r>
          </w:p>
        </w:tc>
        <w:tc>
          <w:tcPr>
            <w:tcW w:w="8363" w:type="dxa"/>
          </w:tcPr>
          <w:p w14:paraId="3D732F07"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Thiết kế/lập kế hoạch được </w:t>
            </w:r>
            <w:r>
              <w:rPr>
                <w:color w:val="000000" w:themeColor="text1"/>
                <w:sz w:val="26"/>
                <w:szCs w:val="26"/>
                <w:lang w:val="vi-VN"/>
              </w:rPr>
              <w:t>nhiệm vụ</w:t>
            </w:r>
            <w:r w:rsidRPr="002D6B95">
              <w:rPr>
                <w:color w:val="000000" w:themeColor="text1"/>
                <w:sz w:val="26"/>
                <w:szCs w:val="26"/>
                <w:lang w:val="vi-VN"/>
              </w:rPr>
              <w:t xml:space="preserve"> đơn lẻ hoặc phức hợp</w:t>
            </w:r>
          </w:p>
        </w:tc>
        <w:tc>
          <w:tcPr>
            <w:tcW w:w="2268" w:type="dxa"/>
          </w:tcPr>
          <w:p w14:paraId="06DFF31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87D812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1CFF60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8A85FD8" w14:textId="77777777" w:rsidTr="00543929">
        <w:trPr>
          <w:jc w:val="center"/>
        </w:trPr>
        <w:tc>
          <w:tcPr>
            <w:tcW w:w="846" w:type="dxa"/>
          </w:tcPr>
          <w:p w14:paraId="3AFEAAB6"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4.4.4.</w:t>
            </w:r>
          </w:p>
        </w:tc>
        <w:tc>
          <w:tcPr>
            <w:tcW w:w="8363" w:type="dxa"/>
          </w:tcPr>
          <w:p w14:paraId="56E7D897"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Thiết kế/lập kế hoạch được </w:t>
            </w:r>
            <w:r>
              <w:rPr>
                <w:color w:val="000000" w:themeColor="text1"/>
                <w:sz w:val="26"/>
                <w:szCs w:val="26"/>
                <w:lang w:val="vi-VN"/>
              </w:rPr>
              <w:t>nhiệm vụ</w:t>
            </w:r>
            <w:r w:rsidRPr="002D6B95">
              <w:rPr>
                <w:color w:val="000000" w:themeColor="text1"/>
                <w:sz w:val="26"/>
                <w:szCs w:val="26"/>
                <w:lang w:val="vi-VN"/>
              </w:rPr>
              <w:t xml:space="preserve"> có nhiều mục tiêu (đa mục tiêu)</w:t>
            </w:r>
          </w:p>
        </w:tc>
        <w:tc>
          <w:tcPr>
            <w:tcW w:w="2268" w:type="dxa"/>
          </w:tcPr>
          <w:p w14:paraId="176D0CD9"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4D929B3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C58E07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98297B6" w14:textId="77777777" w:rsidTr="00543929">
        <w:trPr>
          <w:jc w:val="center"/>
        </w:trPr>
        <w:tc>
          <w:tcPr>
            <w:tcW w:w="846" w:type="dxa"/>
          </w:tcPr>
          <w:p w14:paraId="7E71ABCB"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4.5.</w:t>
            </w:r>
          </w:p>
        </w:tc>
        <w:tc>
          <w:tcPr>
            <w:tcW w:w="8363" w:type="dxa"/>
          </w:tcPr>
          <w:p w14:paraId="69D89224"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hiệu quả thực hiện các hoạt động trong thực tiễn nghề nghiệp giáo dục tiểu học</w:t>
            </w:r>
          </w:p>
        </w:tc>
        <w:tc>
          <w:tcPr>
            <w:tcW w:w="2268" w:type="dxa"/>
          </w:tcPr>
          <w:p w14:paraId="346B519C"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1426A20B"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292347B4"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EBE1E91" w14:textId="77777777" w:rsidTr="00543929">
        <w:trPr>
          <w:jc w:val="center"/>
        </w:trPr>
        <w:tc>
          <w:tcPr>
            <w:tcW w:w="846" w:type="dxa"/>
          </w:tcPr>
          <w:p w14:paraId="3202FA5C"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4.5.1.</w:t>
            </w:r>
          </w:p>
        </w:tc>
        <w:tc>
          <w:tcPr>
            <w:tcW w:w="8363" w:type="dxa"/>
          </w:tcPr>
          <w:p w14:paraId="374B5BB6"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Xây dựng được quy trình thực hiện hoạt động trong thực tiễn</w:t>
            </w:r>
          </w:p>
        </w:tc>
        <w:tc>
          <w:tcPr>
            <w:tcW w:w="2268" w:type="dxa"/>
          </w:tcPr>
          <w:p w14:paraId="610A291C"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DD808C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43D508C4"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8476D38" w14:textId="77777777" w:rsidTr="00543929">
        <w:trPr>
          <w:jc w:val="center"/>
        </w:trPr>
        <w:tc>
          <w:tcPr>
            <w:tcW w:w="846" w:type="dxa"/>
          </w:tcPr>
          <w:p w14:paraId="3EA798F0"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4.5.2.</w:t>
            </w:r>
          </w:p>
        </w:tc>
        <w:tc>
          <w:tcPr>
            <w:tcW w:w="8363" w:type="dxa"/>
          </w:tcPr>
          <w:p w14:paraId="3EA2F71E"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Tổ chức và thực hiện các hoạt động một cách linh hoạt và hiệu quả</w:t>
            </w:r>
          </w:p>
        </w:tc>
        <w:tc>
          <w:tcPr>
            <w:tcW w:w="2268" w:type="dxa"/>
          </w:tcPr>
          <w:p w14:paraId="0CEF222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4CFCF28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EF0004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9EC629D" w14:textId="77777777" w:rsidTr="00543929">
        <w:trPr>
          <w:jc w:val="center"/>
        </w:trPr>
        <w:tc>
          <w:tcPr>
            <w:tcW w:w="846" w:type="dxa"/>
          </w:tcPr>
          <w:p w14:paraId="6735FDD8"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4.5.3.</w:t>
            </w:r>
          </w:p>
        </w:tc>
        <w:tc>
          <w:tcPr>
            <w:tcW w:w="8363" w:type="dxa"/>
          </w:tcPr>
          <w:p w14:paraId="1D583517"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Quản lí, giám sát và điều chỉnh</w:t>
            </w:r>
            <w:r>
              <w:rPr>
                <w:color w:val="000000" w:themeColor="text1"/>
                <w:sz w:val="26"/>
                <w:szCs w:val="26"/>
                <w:lang w:val="vi-VN"/>
              </w:rPr>
              <w:t xml:space="preserve"> nhiệm vụ</w:t>
            </w:r>
            <w:r w:rsidRPr="002D6B95">
              <w:rPr>
                <w:color w:val="000000" w:themeColor="text1"/>
                <w:sz w:val="26"/>
                <w:szCs w:val="26"/>
                <w:lang w:val="vi-VN"/>
              </w:rPr>
              <w:t xml:space="preserve"> khi cần thiết</w:t>
            </w:r>
          </w:p>
        </w:tc>
        <w:tc>
          <w:tcPr>
            <w:tcW w:w="2268" w:type="dxa"/>
          </w:tcPr>
          <w:p w14:paraId="5BF9833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0E2C3A0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1BB4FA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3A42BADC" w14:textId="77777777" w:rsidTr="00543929">
        <w:trPr>
          <w:jc w:val="center"/>
        </w:trPr>
        <w:tc>
          <w:tcPr>
            <w:tcW w:w="846" w:type="dxa"/>
          </w:tcPr>
          <w:p w14:paraId="1C8FCE72"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4.6</w:t>
            </w:r>
          </w:p>
        </w:tc>
        <w:tc>
          <w:tcPr>
            <w:tcW w:w="8363" w:type="dxa"/>
          </w:tcPr>
          <w:p w14:paraId="53EFA1BC"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năng lực đánh giá và cải tiến hiệu quả của các hoạt động trong thực tiễn nghề nghiệp giáo dục tiểu học</w:t>
            </w:r>
          </w:p>
        </w:tc>
        <w:tc>
          <w:tcPr>
            <w:tcW w:w="2268" w:type="dxa"/>
          </w:tcPr>
          <w:p w14:paraId="2B1C9D96"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03D659BD"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513D5DC2"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62BD1895" w14:textId="77777777" w:rsidTr="00543929">
        <w:trPr>
          <w:jc w:val="center"/>
        </w:trPr>
        <w:tc>
          <w:tcPr>
            <w:tcW w:w="846" w:type="dxa"/>
          </w:tcPr>
          <w:p w14:paraId="2D076C87"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4.6.1.</w:t>
            </w:r>
          </w:p>
        </w:tc>
        <w:tc>
          <w:tcPr>
            <w:tcW w:w="8363" w:type="dxa"/>
          </w:tcPr>
          <w:p w14:paraId="10DB5262"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Đánh giá được hiệu quả của các </w:t>
            </w:r>
            <w:r>
              <w:rPr>
                <w:color w:val="000000" w:themeColor="text1"/>
                <w:sz w:val="26"/>
                <w:szCs w:val="26"/>
                <w:lang w:val="vi-VN"/>
              </w:rPr>
              <w:t>nhiệm vụ</w:t>
            </w:r>
            <w:r w:rsidRPr="002D6B95">
              <w:rPr>
                <w:color w:val="000000" w:themeColor="text1"/>
                <w:sz w:val="26"/>
                <w:szCs w:val="26"/>
                <w:lang w:val="vi-VN"/>
              </w:rPr>
              <w:t xml:space="preserve"> trong thực tiễn nghề nghiệp giáo dục tiểu học </w:t>
            </w:r>
          </w:p>
        </w:tc>
        <w:tc>
          <w:tcPr>
            <w:tcW w:w="2268" w:type="dxa"/>
          </w:tcPr>
          <w:p w14:paraId="48F43D30"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CDC2E2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5E2A41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890F1CF" w14:textId="77777777" w:rsidTr="00543929">
        <w:trPr>
          <w:jc w:val="center"/>
        </w:trPr>
        <w:tc>
          <w:tcPr>
            <w:tcW w:w="846" w:type="dxa"/>
          </w:tcPr>
          <w:p w14:paraId="0B65085D"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4.6.2.</w:t>
            </w:r>
          </w:p>
        </w:tc>
        <w:tc>
          <w:tcPr>
            <w:tcW w:w="8363" w:type="dxa"/>
          </w:tcPr>
          <w:p w14:paraId="3DFE9168"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 xml:space="preserve">Cải tiến chất lượng các </w:t>
            </w:r>
            <w:r>
              <w:rPr>
                <w:color w:val="000000" w:themeColor="text1"/>
                <w:sz w:val="26"/>
                <w:szCs w:val="26"/>
                <w:lang w:val="vi-VN"/>
              </w:rPr>
              <w:t>nhiệm vụ</w:t>
            </w:r>
            <w:r w:rsidRPr="002D6B95">
              <w:rPr>
                <w:color w:val="000000" w:themeColor="text1"/>
                <w:sz w:val="26"/>
                <w:szCs w:val="26"/>
                <w:lang w:val="vi-VN"/>
              </w:rPr>
              <w:t xml:space="preserve"> trong thực tiễn nghề nghiệp giáo dục tiểu học</w:t>
            </w:r>
          </w:p>
        </w:tc>
        <w:tc>
          <w:tcPr>
            <w:tcW w:w="2268" w:type="dxa"/>
          </w:tcPr>
          <w:p w14:paraId="6A1D106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780B468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39CFC8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C6D2142" w14:textId="77777777" w:rsidTr="00543929">
        <w:trPr>
          <w:jc w:val="center"/>
        </w:trPr>
        <w:tc>
          <w:tcPr>
            <w:tcW w:w="846" w:type="dxa"/>
          </w:tcPr>
          <w:p w14:paraId="0B99441B" w14:textId="77777777" w:rsidR="00D978E9" w:rsidRPr="002D6B95" w:rsidRDefault="00D978E9" w:rsidP="00543929">
            <w:pPr>
              <w:tabs>
                <w:tab w:val="left" w:pos="426"/>
              </w:tabs>
              <w:snapToGrid w:val="0"/>
              <w:contextualSpacing/>
              <w:rPr>
                <w:sz w:val="26"/>
                <w:szCs w:val="26"/>
              </w:rPr>
            </w:pPr>
          </w:p>
        </w:tc>
        <w:tc>
          <w:tcPr>
            <w:tcW w:w="14349" w:type="dxa"/>
            <w:gridSpan w:val="5"/>
          </w:tcPr>
          <w:p w14:paraId="11D6723D" w14:textId="77777777" w:rsidR="00D978E9" w:rsidRPr="002D6B95" w:rsidRDefault="00D978E9" w:rsidP="00543929">
            <w:pPr>
              <w:tabs>
                <w:tab w:val="left" w:pos="426"/>
              </w:tabs>
              <w:snapToGrid w:val="0"/>
              <w:contextualSpacing/>
              <w:rPr>
                <w:sz w:val="26"/>
                <w:szCs w:val="26"/>
              </w:rPr>
            </w:pPr>
            <w:r w:rsidRPr="002D6B95">
              <w:rPr>
                <w:sz w:val="26"/>
                <w:szCs w:val="26"/>
              </w:rPr>
              <w:t xml:space="preserve">Để đáp ứng tốt hơn với yêu cầu của thị trường lao động, theo quý Thầy/Cô/Anh/Chị, CĐR CTĐT ngành </w:t>
            </w:r>
            <w:r>
              <w:rPr>
                <w:sz w:val="26"/>
                <w:szCs w:val="26"/>
              </w:rPr>
              <w:t>GDTH</w:t>
            </w:r>
            <w:r w:rsidRPr="002D6B95">
              <w:rPr>
                <w:sz w:val="26"/>
                <w:szCs w:val="26"/>
              </w:rPr>
              <w:t xml:space="preserve"> cần bổ sung thêm những năng lực thực hành nào? Xin vui lòng góp ý!</w:t>
            </w:r>
          </w:p>
          <w:p w14:paraId="6AE94B00" w14:textId="77777777" w:rsidR="00D978E9" w:rsidRPr="002D6B95" w:rsidRDefault="00D978E9" w:rsidP="00543929">
            <w:pPr>
              <w:tabs>
                <w:tab w:val="left" w:pos="426"/>
              </w:tabs>
              <w:snapToGrid w:val="0"/>
              <w:contextualSpacing/>
              <w:jc w:val="center"/>
              <w:rPr>
                <w:sz w:val="26"/>
                <w:szCs w:val="26"/>
              </w:rPr>
            </w:pPr>
            <w:r>
              <w:rPr>
                <w:sz w:val="26"/>
                <w:szCs w:val="26"/>
                <w:lang w:val="vi-VN"/>
              </w:rPr>
              <w:t>………………………………..</w:t>
            </w:r>
            <w:r w:rsidRPr="002D6B95">
              <w:rPr>
                <w:sz w:val="26"/>
                <w:szCs w:val="26"/>
              </w:rPr>
              <w:t>……………………………………………………………………………………………</w:t>
            </w:r>
          </w:p>
          <w:p w14:paraId="12EF2BB9" w14:textId="77777777" w:rsidR="00D978E9" w:rsidRPr="002D6B95" w:rsidRDefault="00D978E9" w:rsidP="00543929">
            <w:pPr>
              <w:tabs>
                <w:tab w:val="left" w:pos="426"/>
              </w:tabs>
              <w:snapToGrid w:val="0"/>
              <w:spacing w:before="60" w:after="60"/>
              <w:contextualSpacing/>
              <w:jc w:val="center"/>
              <w:rPr>
                <w:sz w:val="26"/>
                <w:szCs w:val="26"/>
              </w:rPr>
            </w:pPr>
            <w:r>
              <w:rPr>
                <w:sz w:val="26"/>
                <w:szCs w:val="26"/>
                <w:lang w:val="vi-VN"/>
              </w:rPr>
              <w:t>……………………………….</w:t>
            </w:r>
            <w:r w:rsidRPr="002D6B95">
              <w:rPr>
                <w:sz w:val="26"/>
                <w:szCs w:val="26"/>
              </w:rPr>
              <w:t>……………………………………………………………………………………………</w:t>
            </w:r>
          </w:p>
        </w:tc>
      </w:tr>
    </w:tbl>
    <w:p w14:paraId="008C2829" w14:textId="085BCD27" w:rsidR="00D978E9" w:rsidRPr="006B09BC" w:rsidRDefault="00D978E9" w:rsidP="00D978E9">
      <w:pPr>
        <w:tabs>
          <w:tab w:val="left" w:pos="426"/>
          <w:tab w:val="left" w:pos="720"/>
          <w:tab w:val="left" w:pos="1440"/>
          <w:tab w:val="left" w:pos="2160"/>
          <w:tab w:val="left" w:pos="2880"/>
          <w:tab w:val="left" w:pos="5638"/>
        </w:tabs>
        <w:rPr>
          <w:b/>
          <w:sz w:val="26"/>
          <w:szCs w:val="26"/>
          <w:lang w:val="vi-VN"/>
        </w:rPr>
      </w:pPr>
      <w:r w:rsidRPr="002D6B95">
        <w:rPr>
          <w:sz w:val="26"/>
          <w:szCs w:val="26"/>
        </w:rPr>
        <w:lastRenderedPageBreak/>
        <w:tab/>
      </w:r>
      <w:r w:rsidRPr="002D6B95">
        <w:rPr>
          <w:b/>
          <w:sz w:val="26"/>
          <w:szCs w:val="26"/>
        </w:rPr>
        <w:t xml:space="preserve">Phần III. Xin ý kiến về các hình thức tổ chức, phương pháp dạy học nhằm đạt được chuẩn đầu ra CTĐT ngành </w:t>
      </w:r>
      <w:r>
        <w:rPr>
          <w:b/>
          <w:sz w:val="26"/>
          <w:szCs w:val="26"/>
        </w:rPr>
        <w:t>GDTH</w:t>
      </w:r>
    </w:p>
    <w:p w14:paraId="1BED6B16" w14:textId="77777777" w:rsidR="00D978E9" w:rsidRPr="002D6B95" w:rsidRDefault="00D978E9" w:rsidP="00D978E9">
      <w:pPr>
        <w:tabs>
          <w:tab w:val="left" w:pos="426"/>
        </w:tabs>
        <w:rPr>
          <w:bCs/>
          <w:i/>
          <w:iCs/>
          <w:sz w:val="26"/>
          <w:szCs w:val="26"/>
        </w:rPr>
      </w:pPr>
      <w:r w:rsidRPr="002D6B95">
        <w:rPr>
          <w:bCs/>
          <w:i/>
          <w:iCs/>
          <w:sz w:val="26"/>
          <w:szCs w:val="26"/>
        </w:rPr>
        <w:t>1. Để đạt được Mục tiêu và Chuẩn đầu ra ở trên, theo quý Thầy/Cô/Anh/Chị, những hình thức tổ chức, phương pháp dạy học nào sẽ phù hợp?</w:t>
      </w:r>
    </w:p>
    <w:p w14:paraId="7E31FBB0" w14:textId="77777777" w:rsidR="00D978E9" w:rsidRPr="002D6B95" w:rsidRDefault="00D978E9" w:rsidP="00D978E9">
      <w:pPr>
        <w:tabs>
          <w:tab w:val="left" w:pos="426"/>
        </w:tabs>
        <w:rPr>
          <w:bCs/>
          <w:sz w:val="26"/>
          <w:szCs w:val="26"/>
        </w:rPr>
      </w:pPr>
      <w:r w:rsidRPr="002D6B95">
        <w:rPr>
          <w:bCs/>
          <w:sz w:val="26"/>
          <w:szCs w:val="26"/>
        </w:rPr>
        <w:t>……………………………………………………………………………………………………</w:t>
      </w:r>
    </w:p>
    <w:p w14:paraId="5E918C54" w14:textId="77777777" w:rsidR="00D978E9" w:rsidRPr="002D6B95" w:rsidRDefault="00D978E9" w:rsidP="00D978E9">
      <w:pPr>
        <w:tabs>
          <w:tab w:val="left" w:pos="426"/>
        </w:tabs>
        <w:rPr>
          <w:bCs/>
          <w:sz w:val="26"/>
          <w:szCs w:val="26"/>
        </w:rPr>
      </w:pPr>
      <w:r w:rsidRPr="002D6B95">
        <w:rPr>
          <w:bCs/>
          <w:sz w:val="26"/>
          <w:szCs w:val="26"/>
        </w:rPr>
        <w:t>……………………………………………………………………………………………………</w:t>
      </w:r>
    </w:p>
    <w:p w14:paraId="10C15EA4" w14:textId="77777777" w:rsidR="00D978E9" w:rsidRPr="002D6B95" w:rsidRDefault="00D978E9" w:rsidP="00D978E9">
      <w:pPr>
        <w:tabs>
          <w:tab w:val="left" w:pos="426"/>
        </w:tabs>
        <w:rPr>
          <w:bCs/>
          <w:i/>
          <w:iCs/>
          <w:sz w:val="26"/>
          <w:szCs w:val="26"/>
        </w:rPr>
      </w:pPr>
      <w:r w:rsidRPr="002D6B95">
        <w:rPr>
          <w:bCs/>
          <w:i/>
          <w:iCs/>
          <w:sz w:val="26"/>
          <w:szCs w:val="26"/>
        </w:rPr>
        <w:t>2. Để đạt được các Mục tiêu và Chuẩn đầu ra ở trên, theo quý Thầy/Cô/Anh/Chị, CTĐT ngành cần quan tâm điều chỉnh những nội dung nào?</w:t>
      </w:r>
    </w:p>
    <w:p w14:paraId="6558712C" w14:textId="77777777" w:rsidR="00D978E9" w:rsidRPr="002D6B95" w:rsidRDefault="00D978E9" w:rsidP="00D978E9">
      <w:pPr>
        <w:tabs>
          <w:tab w:val="left" w:pos="426"/>
        </w:tabs>
        <w:rPr>
          <w:b/>
          <w:bCs/>
          <w:sz w:val="26"/>
          <w:szCs w:val="26"/>
        </w:rPr>
      </w:pPr>
      <w:r w:rsidRPr="002D6B95">
        <w:rPr>
          <w:b/>
          <w:bCs/>
          <w:sz w:val="26"/>
          <w:szCs w:val="26"/>
        </w:rPr>
        <w:t>Mức độ cần thiết</w:t>
      </w:r>
    </w:p>
    <w:p w14:paraId="0CFA9CA6" w14:textId="77777777" w:rsidR="00D978E9" w:rsidRPr="002D6B95" w:rsidRDefault="00D978E9" w:rsidP="00D978E9">
      <w:pPr>
        <w:tabs>
          <w:tab w:val="left" w:pos="426"/>
        </w:tabs>
        <w:rPr>
          <w:sz w:val="26"/>
          <w:szCs w:val="26"/>
        </w:rPr>
      </w:pPr>
      <w:r w:rsidRPr="002D6B95">
        <w:rPr>
          <w:sz w:val="26"/>
          <w:szCs w:val="26"/>
        </w:rPr>
        <w:sym w:font="Wingdings 2" w:char="F06A"/>
      </w:r>
      <w:r w:rsidRPr="002D6B95">
        <w:rPr>
          <w:sz w:val="26"/>
          <w:szCs w:val="26"/>
        </w:rPr>
        <w:t xml:space="preserve">: Rất không cần thiết; </w:t>
      </w:r>
      <w:r w:rsidRPr="002D6B95">
        <w:rPr>
          <w:sz w:val="26"/>
          <w:szCs w:val="26"/>
        </w:rPr>
        <w:sym w:font="Wingdings 2" w:char="F06B"/>
      </w:r>
      <w:r w:rsidRPr="002D6B95">
        <w:rPr>
          <w:sz w:val="26"/>
          <w:szCs w:val="26"/>
        </w:rPr>
        <w:t xml:space="preserve">: Không cần thiết; </w:t>
      </w:r>
      <w:r w:rsidRPr="002D6B95">
        <w:rPr>
          <w:sz w:val="26"/>
          <w:szCs w:val="26"/>
        </w:rPr>
        <w:sym w:font="Wingdings 2" w:char="F06C"/>
      </w:r>
      <w:r w:rsidRPr="002D6B95">
        <w:rPr>
          <w:sz w:val="26"/>
          <w:szCs w:val="26"/>
        </w:rPr>
        <w:t xml:space="preserve">: Bình thường; </w:t>
      </w:r>
      <w:r w:rsidRPr="002D6B95">
        <w:rPr>
          <w:sz w:val="26"/>
          <w:szCs w:val="26"/>
        </w:rPr>
        <w:sym w:font="Wingdings 2" w:char="F06D"/>
      </w:r>
      <w:r w:rsidRPr="002D6B95">
        <w:rPr>
          <w:sz w:val="26"/>
          <w:szCs w:val="26"/>
        </w:rPr>
        <w:t xml:space="preserve">: Cần thiết; </w:t>
      </w:r>
      <w:r w:rsidRPr="002D6B95">
        <w:rPr>
          <w:sz w:val="26"/>
          <w:szCs w:val="26"/>
        </w:rPr>
        <w:sym w:font="Wingdings 2" w:char="F06E"/>
      </w:r>
      <w:r w:rsidRPr="002D6B95">
        <w:rPr>
          <w:sz w:val="26"/>
          <w:szCs w:val="26"/>
        </w:rPr>
        <w:t>: Rất cần thiết.</w:t>
      </w:r>
    </w:p>
    <w:tbl>
      <w:tblPr>
        <w:tblStyle w:val="TableGrid"/>
        <w:tblW w:w="0" w:type="auto"/>
        <w:jc w:val="center"/>
        <w:tblLook w:val="04A0" w:firstRow="1" w:lastRow="0" w:firstColumn="1" w:lastColumn="0" w:noHBand="0" w:noVBand="1"/>
      </w:tblPr>
      <w:tblGrid>
        <w:gridCol w:w="6799"/>
        <w:gridCol w:w="2383"/>
      </w:tblGrid>
      <w:tr w:rsidR="00D978E9" w:rsidRPr="002D6B95" w14:paraId="56B43E6C" w14:textId="77777777" w:rsidTr="00543929">
        <w:trPr>
          <w:jc w:val="center"/>
        </w:trPr>
        <w:tc>
          <w:tcPr>
            <w:tcW w:w="6799" w:type="dxa"/>
          </w:tcPr>
          <w:p w14:paraId="055842DB" w14:textId="77777777" w:rsidR="00D978E9" w:rsidRPr="002D6B95" w:rsidRDefault="00D978E9" w:rsidP="00543929">
            <w:pPr>
              <w:tabs>
                <w:tab w:val="left" w:pos="426"/>
              </w:tabs>
              <w:jc w:val="center"/>
              <w:rPr>
                <w:b/>
                <w:sz w:val="26"/>
                <w:szCs w:val="26"/>
              </w:rPr>
            </w:pPr>
            <w:r w:rsidRPr="002D6B95">
              <w:rPr>
                <w:b/>
                <w:sz w:val="26"/>
                <w:szCs w:val="26"/>
              </w:rPr>
              <w:t>Nội dung</w:t>
            </w:r>
          </w:p>
        </w:tc>
        <w:tc>
          <w:tcPr>
            <w:tcW w:w="2383" w:type="dxa"/>
          </w:tcPr>
          <w:p w14:paraId="26098807" w14:textId="77777777" w:rsidR="00D978E9" w:rsidRPr="002D6B95" w:rsidRDefault="00D978E9" w:rsidP="00543929">
            <w:pPr>
              <w:tabs>
                <w:tab w:val="left" w:pos="426"/>
              </w:tabs>
              <w:jc w:val="center"/>
              <w:rPr>
                <w:b/>
                <w:sz w:val="26"/>
                <w:szCs w:val="26"/>
              </w:rPr>
            </w:pPr>
            <w:r w:rsidRPr="002D6B95">
              <w:rPr>
                <w:b/>
                <w:sz w:val="26"/>
                <w:szCs w:val="26"/>
              </w:rPr>
              <w:t>Mức độ cần thiết</w:t>
            </w:r>
          </w:p>
        </w:tc>
      </w:tr>
      <w:tr w:rsidR="00D978E9" w:rsidRPr="002D6B95" w14:paraId="59369853" w14:textId="77777777" w:rsidTr="00543929">
        <w:trPr>
          <w:jc w:val="center"/>
        </w:trPr>
        <w:tc>
          <w:tcPr>
            <w:tcW w:w="6799" w:type="dxa"/>
          </w:tcPr>
          <w:p w14:paraId="5BCB92D2" w14:textId="77777777" w:rsidR="00D978E9" w:rsidRPr="006B4E30" w:rsidRDefault="00D978E9" w:rsidP="00543929">
            <w:pPr>
              <w:tabs>
                <w:tab w:val="left" w:pos="426"/>
              </w:tabs>
              <w:rPr>
                <w:bCs/>
                <w:sz w:val="26"/>
                <w:szCs w:val="26"/>
                <w:lang w:val="vi-VN"/>
              </w:rPr>
            </w:pPr>
            <w:r w:rsidRPr="002D6B95">
              <w:rPr>
                <w:bCs/>
                <w:sz w:val="26"/>
                <w:szCs w:val="26"/>
              </w:rPr>
              <w:t xml:space="preserve">Tăng thời lượng thực hành nghề nghiệp tại </w:t>
            </w:r>
            <w:r>
              <w:rPr>
                <w:bCs/>
                <w:sz w:val="26"/>
                <w:szCs w:val="26"/>
              </w:rPr>
              <w:t>các</w:t>
            </w:r>
            <w:r>
              <w:rPr>
                <w:bCs/>
                <w:sz w:val="26"/>
                <w:szCs w:val="26"/>
                <w:lang w:val="vi-VN"/>
              </w:rPr>
              <w:t xml:space="preserve"> cơ sở giáo dục trong quá trình đào tạo</w:t>
            </w:r>
          </w:p>
        </w:tc>
        <w:tc>
          <w:tcPr>
            <w:tcW w:w="2383" w:type="dxa"/>
          </w:tcPr>
          <w:p w14:paraId="2BCC571C"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rsidRPr="002D6B95" w14:paraId="0BC46EEC" w14:textId="77777777" w:rsidTr="00543929">
        <w:trPr>
          <w:jc w:val="center"/>
        </w:trPr>
        <w:tc>
          <w:tcPr>
            <w:tcW w:w="6799" w:type="dxa"/>
          </w:tcPr>
          <w:p w14:paraId="1E7E891D" w14:textId="77777777" w:rsidR="00D978E9" w:rsidRPr="002D6B95" w:rsidRDefault="00D978E9" w:rsidP="00543929">
            <w:pPr>
              <w:tabs>
                <w:tab w:val="left" w:pos="426"/>
              </w:tabs>
              <w:rPr>
                <w:bCs/>
                <w:sz w:val="26"/>
                <w:szCs w:val="26"/>
              </w:rPr>
            </w:pPr>
            <w:r w:rsidRPr="002D6B95">
              <w:rPr>
                <w:bCs/>
                <w:sz w:val="26"/>
                <w:szCs w:val="26"/>
              </w:rPr>
              <w:t xml:space="preserve">Giảm tỷ lệ giảng dạy lí thuyết, tăng thời lượng </w:t>
            </w:r>
            <w:r>
              <w:rPr>
                <w:bCs/>
                <w:sz w:val="26"/>
                <w:szCs w:val="26"/>
              </w:rPr>
              <w:t>thực</w:t>
            </w:r>
            <w:r>
              <w:rPr>
                <w:bCs/>
                <w:sz w:val="26"/>
                <w:szCs w:val="26"/>
                <w:lang w:val="vi-VN"/>
              </w:rPr>
              <w:t xml:space="preserve"> hành nghề nghiệp cho sinh viên</w:t>
            </w:r>
          </w:p>
        </w:tc>
        <w:tc>
          <w:tcPr>
            <w:tcW w:w="2383" w:type="dxa"/>
          </w:tcPr>
          <w:p w14:paraId="775ED2A8"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rsidRPr="002D6B95" w14:paraId="3687A944" w14:textId="77777777" w:rsidTr="00543929">
        <w:trPr>
          <w:jc w:val="center"/>
        </w:trPr>
        <w:tc>
          <w:tcPr>
            <w:tcW w:w="6799" w:type="dxa"/>
          </w:tcPr>
          <w:p w14:paraId="09DFF8D4" w14:textId="77777777" w:rsidR="00D978E9" w:rsidRPr="006B4E30" w:rsidRDefault="00D978E9" w:rsidP="00543929">
            <w:pPr>
              <w:tabs>
                <w:tab w:val="left" w:pos="426"/>
              </w:tabs>
              <w:rPr>
                <w:bCs/>
                <w:sz w:val="26"/>
                <w:szCs w:val="26"/>
                <w:lang w:val="vi-VN"/>
              </w:rPr>
            </w:pPr>
            <w:r>
              <w:rPr>
                <w:bCs/>
                <w:sz w:val="26"/>
                <w:szCs w:val="26"/>
                <w:lang w:val="vi-VN"/>
              </w:rPr>
              <w:t>Đa dạng hoá các phương thức và công cụ kiểm tra, đánh giá phẩm chất và năng lực người học</w:t>
            </w:r>
          </w:p>
        </w:tc>
        <w:tc>
          <w:tcPr>
            <w:tcW w:w="2383" w:type="dxa"/>
          </w:tcPr>
          <w:p w14:paraId="70598D1E"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rsidRPr="002D6B95" w14:paraId="2359CF25" w14:textId="77777777" w:rsidTr="00543929">
        <w:trPr>
          <w:jc w:val="center"/>
        </w:trPr>
        <w:tc>
          <w:tcPr>
            <w:tcW w:w="6799" w:type="dxa"/>
          </w:tcPr>
          <w:p w14:paraId="0D7568CD" w14:textId="77777777" w:rsidR="00D978E9" w:rsidRPr="002D6B95" w:rsidRDefault="00D978E9" w:rsidP="00543929">
            <w:pPr>
              <w:tabs>
                <w:tab w:val="left" w:pos="426"/>
              </w:tabs>
              <w:rPr>
                <w:bCs/>
                <w:sz w:val="26"/>
                <w:szCs w:val="26"/>
              </w:rPr>
            </w:pPr>
            <w:r w:rsidRPr="002D6B95">
              <w:rPr>
                <w:bCs/>
                <w:sz w:val="26"/>
                <w:szCs w:val="26"/>
              </w:rPr>
              <w:t>Ý kiến khác: ..............................................................................</w:t>
            </w:r>
          </w:p>
          <w:p w14:paraId="6C4244CE" w14:textId="77777777" w:rsidR="00D978E9" w:rsidRPr="002D6B95" w:rsidRDefault="00D978E9" w:rsidP="00543929">
            <w:pPr>
              <w:tabs>
                <w:tab w:val="left" w:pos="426"/>
              </w:tabs>
              <w:rPr>
                <w:bCs/>
                <w:sz w:val="26"/>
                <w:szCs w:val="26"/>
              </w:rPr>
            </w:pPr>
            <w:r w:rsidRPr="002D6B95">
              <w:rPr>
                <w:bCs/>
                <w:sz w:val="26"/>
                <w:szCs w:val="26"/>
              </w:rPr>
              <w:t>....................................................................................................</w:t>
            </w:r>
          </w:p>
        </w:tc>
        <w:tc>
          <w:tcPr>
            <w:tcW w:w="2383" w:type="dxa"/>
          </w:tcPr>
          <w:p w14:paraId="455685DA"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bl>
    <w:p w14:paraId="476C74D7" w14:textId="77777777" w:rsidR="00D978E9" w:rsidRPr="002D6B95" w:rsidRDefault="00D978E9" w:rsidP="00D978E9">
      <w:pPr>
        <w:tabs>
          <w:tab w:val="left" w:pos="426"/>
        </w:tabs>
        <w:rPr>
          <w:bCs/>
          <w:sz w:val="26"/>
          <w:szCs w:val="26"/>
        </w:rPr>
      </w:pPr>
    </w:p>
    <w:p w14:paraId="26CB3100" w14:textId="77777777" w:rsidR="00D978E9" w:rsidRPr="006B09BC" w:rsidRDefault="00D978E9" w:rsidP="00D978E9">
      <w:pPr>
        <w:tabs>
          <w:tab w:val="left" w:pos="426"/>
        </w:tabs>
        <w:rPr>
          <w:b/>
          <w:iCs/>
          <w:sz w:val="26"/>
          <w:szCs w:val="26"/>
          <w:lang w:val="vi-VN"/>
        </w:rPr>
      </w:pPr>
      <w:r w:rsidRPr="002D6B95">
        <w:rPr>
          <w:b/>
          <w:sz w:val="26"/>
          <w:szCs w:val="26"/>
        </w:rPr>
        <w:t xml:space="preserve">Phần IV. </w:t>
      </w:r>
      <w:r w:rsidRPr="002D6B95">
        <w:rPr>
          <w:b/>
          <w:iCs/>
          <w:sz w:val="26"/>
          <w:szCs w:val="26"/>
        </w:rPr>
        <w:t xml:space="preserve">Mức độ tham gia, sẽ tham gia của quý vị/quý cơ quan vào quá trình đào tạo ngành </w:t>
      </w:r>
      <w:r>
        <w:rPr>
          <w:b/>
          <w:iCs/>
          <w:sz w:val="26"/>
          <w:szCs w:val="26"/>
        </w:rPr>
        <w:t>GDTH</w:t>
      </w:r>
    </w:p>
    <w:p w14:paraId="5C239F1F" w14:textId="77777777" w:rsidR="00D978E9" w:rsidRPr="002D6B95" w:rsidRDefault="00D978E9" w:rsidP="00D978E9">
      <w:pPr>
        <w:tabs>
          <w:tab w:val="left" w:pos="426"/>
        </w:tabs>
        <w:rPr>
          <w:bCs/>
          <w:sz w:val="26"/>
          <w:szCs w:val="26"/>
        </w:rPr>
      </w:pPr>
      <w:r w:rsidRPr="002D6B95">
        <w:rPr>
          <w:bCs/>
          <w:sz w:val="26"/>
          <w:szCs w:val="26"/>
        </w:rPr>
        <w:t xml:space="preserve">Để nâng cao năng lực thực hành nghề nghiệp, đáp ứng nhu cầu xã hội, sinh viên cần được trải nghiệm quá trình đào tạo tại các đơn vị tuyển dụng. Xin quý vị cho biết về sự sẵn sàng tham gia của quý vị/quý đơn vị vào quá trình đào tạo sinh viên ngành </w:t>
      </w:r>
      <w:r>
        <w:rPr>
          <w:bCs/>
          <w:sz w:val="26"/>
          <w:szCs w:val="26"/>
        </w:rPr>
        <w:t>GDTH</w:t>
      </w:r>
    </w:p>
    <w:tbl>
      <w:tblPr>
        <w:tblStyle w:val="TableGrid"/>
        <w:tblW w:w="9984" w:type="dxa"/>
        <w:jc w:val="center"/>
        <w:tblLook w:val="04A0" w:firstRow="1" w:lastRow="0" w:firstColumn="1" w:lastColumn="0" w:noHBand="0" w:noVBand="1"/>
      </w:tblPr>
      <w:tblGrid>
        <w:gridCol w:w="6232"/>
        <w:gridCol w:w="794"/>
        <w:gridCol w:w="957"/>
        <w:gridCol w:w="1044"/>
        <w:gridCol w:w="957"/>
      </w:tblGrid>
      <w:tr w:rsidR="00D978E9" w:rsidRPr="002D6B95" w14:paraId="34E062AF" w14:textId="77777777" w:rsidTr="00543929">
        <w:trPr>
          <w:trHeight w:val="438"/>
          <w:jc w:val="center"/>
        </w:trPr>
        <w:tc>
          <w:tcPr>
            <w:tcW w:w="6232" w:type="dxa"/>
            <w:vMerge w:val="restart"/>
          </w:tcPr>
          <w:p w14:paraId="5D9C4519" w14:textId="77777777" w:rsidR="00D978E9" w:rsidRPr="002D6B95" w:rsidRDefault="00D978E9" w:rsidP="00543929">
            <w:pPr>
              <w:spacing w:before="60" w:after="60"/>
              <w:jc w:val="center"/>
              <w:rPr>
                <w:b/>
                <w:iCs/>
                <w:sz w:val="26"/>
                <w:szCs w:val="26"/>
              </w:rPr>
            </w:pPr>
          </w:p>
          <w:p w14:paraId="4F13ABF2" w14:textId="77777777" w:rsidR="00D978E9" w:rsidRPr="002D6B95" w:rsidRDefault="00D978E9" w:rsidP="00543929">
            <w:pPr>
              <w:spacing w:before="60" w:after="60"/>
              <w:jc w:val="center"/>
              <w:rPr>
                <w:b/>
                <w:iCs/>
                <w:sz w:val="26"/>
                <w:szCs w:val="26"/>
              </w:rPr>
            </w:pPr>
            <w:r w:rsidRPr="002D6B95">
              <w:rPr>
                <w:b/>
                <w:iCs/>
                <w:sz w:val="26"/>
                <w:szCs w:val="26"/>
              </w:rPr>
              <w:lastRenderedPageBreak/>
              <w:t>Các hoạt động tham gia</w:t>
            </w:r>
          </w:p>
        </w:tc>
        <w:tc>
          <w:tcPr>
            <w:tcW w:w="794" w:type="dxa"/>
            <w:vMerge w:val="restart"/>
          </w:tcPr>
          <w:p w14:paraId="40B830EA" w14:textId="77777777" w:rsidR="00D978E9" w:rsidRPr="002D6B95" w:rsidRDefault="00D978E9" w:rsidP="00543929">
            <w:pPr>
              <w:spacing w:before="60" w:after="60"/>
              <w:jc w:val="center"/>
              <w:rPr>
                <w:b/>
                <w:bCs/>
                <w:iCs/>
                <w:sz w:val="26"/>
                <w:szCs w:val="26"/>
              </w:rPr>
            </w:pPr>
            <w:r w:rsidRPr="002D6B95">
              <w:rPr>
                <w:b/>
                <w:bCs/>
                <w:iCs/>
                <w:sz w:val="26"/>
                <w:szCs w:val="26"/>
              </w:rPr>
              <w:lastRenderedPageBreak/>
              <w:t>Đã tham gia</w:t>
            </w:r>
          </w:p>
        </w:tc>
        <w:tc>
          <w:tcPr>
            <w:tcW w:w="2958" w:type="dxa"/>
            <w:gridSpan w:val="3"/>
          </w:tcPr>
          <w:p w14:paraId="75395E37" w14:textId="77777777" w:rsidR="00D978E9" w:rsidRPr="002D6B95" w:rsidRDefault="00D978E9" w:rsidP="00543929">
            <w:pPr>
              <w:spacing w:before="60" w:after="60"/>
              <w:jc w:val="center"/>
              <w:rPr>
                <w:b/>
                <w:bCs/>
                <w:i/>
                <w:sz w:val="26"/>
                <w:szCs w:val="26"/>
              </w:rPr>
            </w:pPr>
            <w:r w:rsidRPr="002D6B95">
              <w:rPr>
                <w:b/>
                <w:bCs/>
                <w:iCs/>
                <w:sz w:val="26"/>
                <w:szCs w:val="26"/>
              </w:rPr>
              <w:t>Dự định sẽ tham gia</w:t>
            </w:r>
          </w:p>
        </w:tc>
      </w:tr>
      <w:tr w:rsidR="00D978E9" w:rsidRPr="002D6B95" w14:paraId="525540A7" w14:textId="77777777" w:rsidTr="00543929">
        <w:trPr>
          <w:trHeight w:val="437"/>
          <w:jc w:val="center"/>
        </w:trPr>
        <w:tc>
          <w:tcPr>
            <w:tcW w:w="6232" w:type="dxa"/>
            <w:vMerge/>
          </w:tcPr>
          <w:p w14:paraId="1F36B369" w14:textId="77777777" w:rsidR="00D978E9" w:rsidRPr="002D6B95" w:rsidRDefault="00D978E9" w:rsidP="00543929">
            <w:pPr>
              <w:spacing w:before="60" w:after="60"/>
              <w:rPr>
                <w:b/>
                <w:i/>
                <w:sz w:val="26"/>
                <w:szCs w:val="26"/>
              </w:rPr>
            </w:pPr>
          </w:p>
        </w:tc>
        <w:tc>
          <w:tcPr>
            <w:tcW w:w="794" w:type="dxa"/>
            <w:vMerge/>
          </w:tcPr>
          <w:p w14:paraId="108D82D6" w14:textId="77777777" w:rsidR="00D978E9" w:rsidRPr="002D6B95" w:rsidRDefault="00D978E9" w:rsidP="00543929">
            <w:pPr>
              <w:spacing w:before="60" w:after="60"/>
              <w:jc w:val="center"/>
              <w:rPr>
                <w:i/>
                <w:sz w:val="26"/>
                <w:szCs w:val="26"/>
              </w:rPr>
            </w:pPr>
          </w:p>
        </w:tc>
        <w:tc>
          <w:tcPr>
            <w:tcW w:w="957" w:type="dxa"/>
          </w:tcPr>
          <w:p w14:paraId="1FE10E5B" w14:textId="77777777" w:rsidR="00D978E9" w:rsidRPr="002D6B95" w:rsidRDefault="00D978E9" w:rsidP="00543929">
            <w:pPr>
              <w:spacing w:before="60" w:after="60"/>
              <w:jc w:val="center"/>
              <w:rPr>
                <w:i/>
                <w:sz w:val="26"/>
                <w:szCs w:val="26"/>
              </w:rPr>
            </w:pPr>
            <w:r w:rsidRPr="002D6B95">
              <w:rPr>
                <w:sz w:val="26"/>
                <w:szCs w:val="26"/>
              </w:rPr>
              <w:t>Không thường xuyên</w:t>
            </w:r>
          </w:p>
        </w:tc>
        <w:tc>
          <w:tcPr>
            <w:tcW w:w="1044" w:type="dxa"/>
          </w:tcPr>
          <w:p w14:paraId="17F07EE5" w14:textId="77777777" w:rsidR="00D978E9" w:rsidRPr="002D6B95" w:rsidRDefault="00D978E9" w:rsidP="00543929">
            <w:pPr>
              <w:spacing w:before="60" w:after="60"/>
              <w:jc w:val="center"/>
              <w:rPr>
                <w:i/>
                <w:sz w:val="26"/>
                <w:szCs w:val="26"/>
              </w:rPr>
            </w:pPr>
            <w:r w:rsidRPr="002D6B95">
              <w:rPr>
                <w:sz w:val="26"/>
                <w:szCs w:val="26"/>
              </w:rPr>
              <w:t>Thường xuyên</w:t>
            </w:r>
          </w:p>
        </w:tc>
        <w:tc>
          <w:tcPr>
            <w:tcW w:w="957" w:type="dxa"/>
          </w:tcPr>
          <w:p w14:paraId="0040D5C3" w14:textId="77777777" w:rsidR="00D978E9" w:rsidRPr="002D6B95" w:rsidRDefault="00D978E9" w:rsidP="00543929">
            <w:pPr>
              <w:spacing w:before="60" w:after="60"/>
              <w:jc w:val="center"/>
              <w:rPr>
                <w:i/>
                <w:sz w:val="26"/>
                <w:szCs w:val="26"/>
              </w:rPr>
            </w:pPr>
            <w:r w:rsidRPr="002D6B95">
              <w:rPr>
                <w:sz w:val="26"/>
                <w:szCs w:val="26"/>
              </w:rPr>
              <w:t>Rất thường xuyên</w:t>
            </w:r>
          </w:p>
        </w:tc>
      </w:tr>
      <w:tr w:rsidR="00D978E9" w:rsidRPr="002D6B95" w14:paraId="62465BA9" w14:textId="77777777" w:rsidTr="00543929">
        <w:trPr>
          <w:trHeight w:val="371"/>
          <w:jc w:val="center"/>
        </w:trPr>
        <w:tc>
          <w:tcPr>
            <w:tcW w:w="6232" w:type="dxa"/>
          </w:tcPr>
          <w:p w14:paraId="2B9E23F5" w14:textId="77777777" w:rsidR="00D978E9" w:rsidRPr="00786A69" w:rsidRDefault="00D978E9" w:rsidP="00543929">
            <w:pPr>
              <w:spacing w:before="60" w:after="60"/>
              <w:rPr>
                <w:sz w:val="26"/>
                <w:szCs w:val="26"/>
                <w:lang w:val="vi-VN"/>
              </w:rPr>
            </w:pPr>
            <w:r>
              <w:rPr>
                <w:sz w:val="26"/>
                <w:szCs w:val="26"/>
                <w:lang w:val="vi-VN"/>
              </w:rPr>
              <w:t>Tham gia các buổi định hướng nghề nghiệp cho sinh viên</w:t>
            </w:r>
          </w:p>
        </w:tc>
        <w:tc>
          <w:tcPr>
            <w:tcW w:w="794" w:type="dxa"/>
            <w:vAlign w:val="center"/>
          </w:tcPr>
          <w:p w14:paraId="6CD63555" w14:textId="77777777" w:rsidR="00D978E9" w:rsidRPr="002D6B95" w:rsidRDefault="00D978E9" w:rsidP="00543929">
            <w:pPr>
              <w:spacing w:before="60" w:after="60"/>
              <w:ind w:left="38"/>
              <w:jc w:val="center"/>
              <w:rPr>
                <w:sz w:val="26"/>
                <w:szCs w:val="26"/>
              </w:rPr>
            </w:pPr>
          </w:p>
        </w:tc>
        <w:tc>
          <w:tcPr>
            <w:tcW w:w="957" w:type="dxa"/>
          </w:tcPr>
          <w:p w14:paraId="70C8FB15" w14:textId="77777777" w:rsidR="00D978E9" w:rsidRPr="002D6B95" w:rsidRDefault="00D978E9" w:rsidP="00543929">
            <w:pPr>
              <w:spacing w:before="60" w:after="60"/>
              <w:ind w:left="38"/>
              <w:jc w:val="center"/>
              <w:rPr>
                <w:sz w:val="26"/>
                <w:szCs w:val="26"/>
              </w:rPr>
            </w:pPr>
          </w:p>
        </w:tc>
        <w:tc>
          <w:tcPr>
            <w:tcW w:w="1044" w:type="dxa"/>
          </w:tcPr>
          <w:p w14:paraId="6955428C" w14:textId="77777777" w:rsidR="00D978E9" w:rsidRPr="002D6B95" w:rsidRDefault="00D978E9" w:rsidP="00543929">
            <w:pPr>
              <w:spacing w:before="60" w:after="60"/>
              <w:ind w:left="38"/>
              <w:jc w:val="center"/>
              <w:rPr>
                <w:sz w:val="26"/>
                <w:szCs w:val="26"/>
              </w:rPr>
            </w:pPr>
          </w:p>
        </w:tc>
        <w:tc>
          <w:tcPr>
            <w:tcW w:w="957" w:type="dxa"/>
          </w:tcPr>
          <w:p w14:paraId="06E6E0AF" w14:textId="77777777" w:rsidR="00D978E9" w:rsidRPr="002D6B95" w:rsidRDefault="00D978E9" w:rsidP="00543929">
            <w:pPr>
              <w:spacing w:before="60" w:after="60"/>
              <w:ind w:left="38"/>
              <w:jc w:val="center"/>
              <w:rPr>
                <w:sz w:val="26"/>
                <w:szCs w:val="26"/>
              </w:rPr>
            </w:pPr>
          </w:p>
        </w:tc>
      </w:tr>
      <w:tr w:rsidR="00D978E9" w:rsidRPr="002D6B95" w14:paraId="07DA7CA3" w14:textId="77777777" w:rsidTr="00543929">
        <w:trPr>
          <w:trHeight w:val="393"/>
          <w:jc w:val="center"/>
        </w:trPr>
        <w:tc>
          <w:tcPr>
            <w:tcW w:w="6232" w:type="dxa"/>
          </w:tcPr>
          <w:p w14:paraId="4037442D" w14:textId="77777777" w:rsidR="00D978E9" w:rsidRPr="002D6B95" w:rsidRDefault="00D978E9" w:rsidP="00543929">
            <w:pPr>
              <w:spacing w:before="60" w:after="60"/>
              <w:rPr>
                <w:sz w:val="26"/>
                <w:szCs w:val="26"/>
              </w:rPr>
            </w:pPr>
            <w:r w:rsidRPr="002D6B95">
              <w:rPr>
                <w:sz w:val="26"/>
                <w:szCs w:val="26"/>
              </w:rPr>
              <w:t>Tham gia giảng dạy các học phần</w:t>
            </w:r>
          </w:p>
        </w:tc>
        <w:tc>
          <w:tcPr>
            <w:tcW w:w="794" w:type="dxa"/>
            <w:vAlign w:val="center"/>
          </w:tcPr>
          <w:p w14:paraId="233F4DC3" w14:textId="77777777" w:rsidR="00D978E9" w:rsidRPr="002D6B95" w:rsidRDefault="00D978E9" w:rsidP="00543929">
            <w:pPr>
              <w:spacing w:before="60" w:after="60"/>
              <w:ind w:left="38"/>
              <w:jc w:val="center"/>
              <w:rPr>
                <w:sz w:val="26"/>
                <w:szCs w:val="26"/>
              </w:rPr>
            </w:pPr>
          </w:p>
        </w:tc>
        <w:tc>
          <w:tcPr>
            <w:tcW w:w="957" w:type="dxa"/>
          </w:tcPr>
          <w:p w14:paraId="4E96FC65" w14:textId="77777777" w:rsidR="00D978E9" w:rsidRPr="002D6B95" w:rsidRDefault="00D978E9" w:rsidP="00543929">
            <w:pPr>
              <w:spacing w:before="60" w:after="60"/>
              <w:ind w:left="38"/>
              <w:jc w:val="center"/>
              <w:rPr>
                <w:sz w:val="26"/>
                <w:szCs w:val="26"/>
              </w:rPr>
            </w:pPr>
          </w:p>
        </w:tc>
        <w:tc>
          <w:tcPr>
            <w:tcW w:w="1044" w:type="dxa"/>
          </w:tcPr>
          <w:p w14:paraId="115D7E45" w14:textId="77777777" w:rsidR="00D978E9" w:rsidRPr="002D6B95" w:rsidRDefault="00D978E9" w:rsidP="00543929">
            <w:pPr>
              <w:spacing w:before="60" w:after="60"/>
              <w:ind w:left="38"/>
              <w:jc w:val="center"/>
              <w:rPr>
                <w:sz w:val="26"/>
                <w:szCs w:val="26"/>
              </w:rPr>
            </w:pPr>
          </w:p>
        </w:tc>
        <w:tc>
          <w:tcPr>
            <w:tcW w:w="957" w:type="dxa"/>
          </w:tcPr>
          <w:p w14:paraId="4AC1CCCC" w14:textId="77777777" w:rsidR="00D978E9" w:rsidRPr="002D6B95" w:rsidRDefault="00D978E9" w:rsidP="00543929">
            <w:pPr>
              <w:spacing w:before="60" w:after="60"/>
              <w:ind w:left="38"/>
              <w:jc w:val="center"/>
              <w:rPr>
                <w:sz w:val="26"/>
                <w:szCs w:val="26"/>
              </w:rPr>
            </w:pPr>
          </w:p>
        </w:tc>
      </w:tr>
      <w:tr w:rsidR="00D978E9" w:rsidRPr="002D6B95" w14:paraId="18E7D18C" w14:textId="77777777" w:rsidTr="00543929">
        <w:trPr>
          <w:trHeight w:val="277"/>
          <w:jc w:val="center"/>
        </w:trPr>
        <w:tc>
          <w:tcPr>
            <w:tcW w:w="6232" w:type="dxa"/>
          </w:tcPr>
          <w:p w14:paraId="63EC3A7A" w14:textId="77777777" w:rsidR="00D978E9" w:rsidRPr="002D6B95" w:rsidRDefault="00D978E9" w:rsidP="00543929">
            <w:pPr>
              <w:spacing w:before="60" w:after="60"/>
              <w:rPr>
                <w:sz w:val="26"/>
                <w:szCs w:val="26"/>
              </w:rPr>
            </w:pPr>
            <w:r w:rsidRPr="002D6B95">
              <w:rPr>
                <w:sz w:val="26"/>
                <w:szCs w:val="26"/>
              </w:rPr>
              <w:t>Tham gia hướng dẫn thực hành, thực tế, thực tập</w:t>
            </w:r>
          </w:p>
        </w:tc>
        <w:tc>
          <w:tcPr>
            <w:tcW w:w="794" w:type="dxa"/>
            <w:vAlign w:val="center"/>
          </w:tcPr>
          <w:p w14:paraId="788C3C2C" w14:textId="77777777" w:rsidR="00D978E9" w:rsidRPr="002D6B95" w:rsidRDefault="00D978E9" w:rsidP="00543929">
            <w:pPr>
              <w:spacing w:before="60" w:after="60"/>
              <w:ind w:left="38"/>
              <w:jc w:val="center"/>
              <w:rPr>
                <w:sz w:val="26"/>
                <w:szCs w:val="26"/>
              </w:rPr>
            </w:pPr>
          </w:p>
        </w:tc>
        <w:tc>
          <w:tcPr>
            <w:tcW w:w="957" w:type="dxa"/>
          </w:tcPr>
          <w:p w14:paraId="36ED6CBB" w14:textId="77777777" w:rsidR="00D978E9" w:rsidRPr="002D6B95" w:rsidRDefault="00D978E9" w:rsidP="00543929">
            <w:pPr>
              <w:spacing w:before="60" w:after="60"/>
              <w:ind w:left="38"/>
              <w:jc w:val="center"/>
              <w:rPr>
                <w:sz w:val="26"/>
                <w:szCs w:val="26"/>
              </w:rPr>
            </w:pPr>
          </w:p>
        </w:tc>
        <w:tc>
          <w:tcPr>
            <w:tcW w:w="1044" w:type="dxa"/>
          </w:tcPr>
          <w:p w14:paraId="4D710871" w14:textId="77777777" w:rsidR="00D978E9" w:rsidRPr="002D6B95" w:rsidRDefault="00D978E9" w:rsidP="00543929">
            <w:pPr>
              <w:spacing w:before="60" w:after="60"/>
              <w:ind w:left="38"/>
              <w:jc w:val="center"/>
              <w:rPr>
                <w:sz w:val="26"/>
                <w:szCs w:val="26"/>
              </w:rPr>
            </w:pPr>
          </w:p>
        </w:tc>
        <w:tc>
          <w:tcPr>
            <w:tcW w:w="957" w:type="dxa"/>
          </w:tcPr>
          <w:p w14:paraId="045DADF9" w14:textId="77777777" w:rsidR="00D978E9" w:rsidRPr="002D6B95" w:rsidRDefault="00D978E9" w:rsidP="00543929">
            <w:pPr>
              <w:spacing w:before="60" w:after="60"/>
              <w:ind w:left="38"/>
              <w:jc w:val="center"/>
              <w:rPr>
                <w:sz w:val="26"/>
                <w:szCs w:val="26"/>
              </w:rPr>
            </w:pPr>
          </w:p>
        </w:tc>
      </w:tr>
      <w:tr w:rsidR="00D978E9" w:rsidRPr="002D6B95" w14:paraId="25D2B41C" w14:textId="77777777" w:rsidTr="00543929">
        <w:trPr>
          <w:trHeight w:val="277"/>
          <w:jc w:val="center"/>
        </w:trPr>
        <w:tc>
          <w:tcPr>
            <w:tcW w:w="6232" w:type="dxa"/>
          </w:tcPr>
          <w:p w14:paraId="105EA228" w14:textId="77777777" w:rsidR="00D978E9" w:rsidRPr="002D6B95" w:rsidRDefault="00D978E9" w:rsidP="00543929">
            <w:pPr>
              <w:spacing w:before="60" w:after="60"/>
              <w:rPr>
                <w:sz w:val="26"/>
                <w:szCs w:val="26"/>
              </w:rPr>
            </w:pPr>
            <w:r w:rsidRPr="002D6B95">
              <w:rPr>
                <w:sz w:val="26"/>
                <w:szCs w:val="26"/>
              </w:rPr>
              <w:t>Tham gia ngày hội tuyển dụng sinh viên tốt nghiệp</w:t>
            </w:r>
          </w:p>
        </w:tc>
        <w:tc>
          <w:tcPr>
            <w:tcW w:w="794" w:type="dxa"/>
            <w:vAlign w:val="center"/>
          </w:tcPr>
          <w:p w14:paraId="197F9826" w14:textId="77777777" w:rsidR="00D978E9" w:rsidRPr="002D6B95" w:rsidRDefault="00D978E9" w:rsidP="00543929">
            <w:pPr>
              <w:spacing w:before="60" w:after="60"/>
              <w:ind w:left="38"/>
              <w:jc w:val="center"/>
              <w:rPr>
                <w:sz w:val="26"/>
                <w:szCs w:val="26"/>
              </w:rPr>
            </w:pPr>
          </w:p>
        </w:tc>
        <w:tc>
          <w:tcPr>
            <w:tcW w:w="957" w:type="dxa"/>
          </w:tcPr>
          <w:p w14:paraId="4EFCA572" w14:textId="77777777" w:rsidR="00D978E9" w:rsidRPr="002D6B95" w:rsidRDefault="00D978E9" w:rsidP="00543929">
            <w:pPr>
              <w:spacing w:before="60" w:after="60"/>
              <w:ind w:left="38"/>
              <w:jc w:val="center"/>
              <w:rPr>
                <w:sz w:val="26"/>
                <w:szCs w:val="26"/>
              </w:rPr>
            </w:pPr>
          </w:p>
        </w:tc>
        <w:tc>
          <w:tcPr>
            <w:tcW w:w="1044" w:type="dxa"/>
          </w:tcPr>
          <w:p w14:paraId="4D63F6BB" w14:textId="77777777" w:rsidR="00D978E9" w:rsidRPr="002D6B95" w:rsidRDefault="00D978E9" w:rsidP="00543929">
            <w:pPr>
              <w:spacing w:before="60" w:after="60"/>
              <w:ind w:left="38"/>
              <w:jc w:val="center"/>
              <w:rPr>
                <w:sz w:val="26"/>
                <w:szCs w:val="26"/>
              </w:rPr>
            </w:pPr>
          </w:p>
        </w:tc>
        <w:tc>
          <w:tcPr>
            <w:tcW w:w="957" w:type="dxa"/>
          </w:tcPr>
          <w:p w14:paraId="0EFD487E" w14:textId="77777777" w:rsidR="00D978E9" w:rsidRPr="002D6B95" w:rsidRDefault="00D978E9" w:rsidP="00543929">
            <w:pPr>
              <w:spacing w:before="60" w:after="60"/>
              <w:ind w:left="38"/>
              <w:jc w:val="center"/>
              <w:rPr>
                <w:sz w:val="26"/>
                <w:szCs w:val="26"/>
              </w:rPr>
            </w:pPr>
          </w:p>
        </w:tc>
      </w:tr>
      <w:tr w:rsidR="00D978E9" w:rsidRPr="002D6B95" w14:paraId="44FA6906" w14:textId="77777777" w:rsidTr="00543929">
        <w:trPr>
          <w:trHeight w:val="277"/>
          <w:jc w:val="center"/>
        </w:trPr>
        <w:tc>
          <w:tcPr>
            <w:tcW w:w="6232" w:type="dxa"/>
          </w:tcPr>
          <w:p w14:paraId="1F5461B4" w14:textId="77777777" w:rsidR="00D978E9" w:rsidRPr="002D6B95" w:rsidRDefault="00D978E9" w:rsidP="00543929">
            <w:pPr>
              <w:spacing w:before="60" w:after="60"/>
              <w:rPr>
                <w:sz w:val="26"/>
                <w:szCs w:val="26"/>
              </w:rPr>
            </w:pPr>
            <w:r w:rsidRPr="002D6B95">
              <w:rPr>
                <w:sz w:val="26"/>
                <w:szCs w:val="26"/>
              </w:rPr>
              <w:t>Khác: ..................................................................................</w:t>
            </w:r>
          </w:p>
        </w:tc>
        <w:tc>
          <w:tcPr>
            <w:tcW w:w="794" w:type="dxa"/>
            <w:vAlign w:val="center"/>
          </w:tcPr>
          <w:p w14:paraId="0334ED78" w14:textId="77777777" w:rsidR="00D978E9" w:rsidRPr="002D6B95" w:rsidRDefault="00D978E9" w:rsidP="00543929">
            <w:pPr>
              <w:spacing w:before="60" w:after="60"/>
              <w:ind w:left="38"/>
              <w:jc w:val="center"/>
              <w:rPr>
                <w:sz w:val="26"/>
                <w:szCs w:val="26"/>
              </w:rPr>
            </w:pPr>
          </w:p>
        </w:tc>
        <w:tc>
          <w:tcPr>
            <w:tcW w:w="957" w:type="dxa"/>
          </w:tcPr>
          <w:p w14:paraId="2086B51D" w14:textId="77777777" w:rsidR="00D978E9" w:rsidRPr="002D6B95" w:rsidRDefault="00D978E9" w:rsidP="00543929">
            <w:pPr>
              <w:spacing w:before="60" w:after="60"/>
              <w:ind w:left="38"/>
              <w:jc w:val="center"/>
              <w:rPr>
                <w:sz w:val="26"/>
                <w:szCs w:val="26"/>
              </w:rPr>
            </w:pPr>
          </w:p>
        </w:tc>
        <w:tc>
          <w:tcPr>
            <w:tcW w:w="1044" w:type="dxa"/>
          </w:tcPr>
          <w:p w14:paraId="6ADEECEE" w14:textId="77777777" w:rsidR="00D978E9" w:rsidRPr="002D6B95" w:rsidRDefault="00D978E9" w:rsidP="00543929">
            <w:pPr>
              <w:spacing w:before="60" w:after="60"/>
              <w:ind w:left="38"/>
              <w:jc w:val="center"/>
              <w:rPr>
                <w:sz w:val="26"/>
                <w:szCs w:val="26"/>
              </w:rPr>
            </w:pPr>
          </w:p>
        </w:tc>
        <w:tc>
          <w:tcPr>
            <w:tcW w:w="957" w:type="dxa"/>
          </w:tcPr>
          <w:p w14:paraId="05345DAD" w14:textId="77777777" w:rsidR="00D978E9" w:rsidRPr="002D6B95" w:rsidRDefault="00D978E9" w:rsidP="00543929">
            <w:pPr>
              <w:spacing w:before="60" w:after="60"/>
              <w:ind w:left="38"/>
              <w:jc w:val="center"/>
              <w:rPr>
                <w:sz w:val="26"/>
                <w:szCs w:val="26"/>
              </w:rPr>
            </w:pPr>
          </w:p>
        </w:tc>
      </w:tr>
    </w:tbl>
    <w:p w14:paraId="559BE757" w14:textId="77777777" w:rsidR="00D978E9" w:rsidRPr="002D6B95" w:rsidRDefault="00D978E9" w:rsidP="00D978E9">
      <w:pPr>
        <w:tabs>
          <w:tab w:val="left" w:pos="426"/>
        </w:tabs>
        <w:rPr>
          <w:b/>
          <w:sz w:val="26"/>
          <w:szCs w:val="26"/>
        </w:rPr>
      </w:pPr>
    </w:p>
    <w:p w14:paraId="5906DE7A" w14:textId="77777777" w:rsidR="00D978E9" w:rsidRPr="002D6B95" w:rsidRDefault="00D978E9" w:rsidP="00D978E9">
      <w:pPr>
        <w:tabs>
          <w:tab w:val="left" w:pos="426"/>
        </w:tabs>
        <w:jc w:val="center"/>
        <w:rPr>
          <w:b/>
          <w:sz w:val="26"/>
          <w:szCs w:val="26"/>
        </w:rPr>
      </w:pPr>
      <w:r w:rsidRPr="002D6B95">
        <w:rPr>
          <w:b/>
          <w:sz w:val="26"/>
          <w:szCs w:val="26"/>
        </w:rPr>
        <w:t>Xin trân trọng cảm ơn!</w:t>
      </w:r>
    </w:p>
    <w:p w14:paraId="7791E168" w14:textId="77777777" w:rsidR="00D978E9" w:rsidRPr="002D6B95" w:rsidRDefault="00D978E9" w:rsidP="00D978E9">
      <w:pPr>
        <w:tabs>
          <w:tab w:val="left" w:pos="426"/>
        </w:tabs>
        <w:rPr>
          <w:b/>
          <w:sz w:val="26"/>
          <w:szCs w:val="26"/>
        </w:rPr>
      </w:pPr>
    </w:p>
    <w:p w14:paraId="53511419" w14:textId="77777777" w:rsidR="00D42C4E" w:rsidRPr="00C65CD2" w:rsidRDefault="00D42C4E" w:rsidP="00C65CD2">
      <w:pPr>
        <w:pStyle w:val="Heading2"/>
        <w:numPr>
          <w:ilvl w:val="0"/>
          <w:numId w:val="0"/>
        </w:numPr>
        <w:spacing w:before="0" w:after="0" w:line="288" w:lineRule="auto"/>
        <w:sectPr w:rsidR="00D42C4E" w:rsidRPr="00C65CD2" w:rsidSect="007573EC">
          <w:pgSz w:w="16840" w:h="11900" w:orient="landscape" w:code="9"/>
          <w:pgMar w:top="567" w:right="567" w:bottom="567" w:left="1134" w:header="734" w:footer="346" w:gutter="0"/>
          <w:cols w:space="708"/>
          <w:titlePg/>
          <w:docGrid w:linePitch="326"/>
        </w:sectPr>
      </w:pPr>
    </w:p>
    <w:p w14:paraId="4FE1F5B6" w14:textId="2983F94D" w:rsidR="00257B76" w:rsidRPr="00C65CD2" w:rsidRDefault="00257B76" w:rsidP="00C65CD2">
      <w:pPr>
        <w:pStyle w:val="Heading2"/>
        <w:numPr>
          <w:ilvl w:val="0"/>
          <w:numId w:val="0"/>
        </w:numPr>
        <w:spacing w:before="0" w:after="0" w:line="288" w:lineRule="auto"/>
      </w:pPr>
      <w:r w:rsidRPr="00C65CD2">
        <w:lastRenderedPageBreak/>
        <w:t>Phụ lục 2. Chuyên viên Sở GDĐT/Phòng GDĐT, Tổ trưởng chuyên môn</w:t>
      </w:r>
      <w:bookmarkEnd w:id="132"/>
    </w:p>
    <w:tbl>
      <w:tblPr>
        <w:tblW w:w="5000" w:type="pct"/>
        <w:tblCellMar>
          <w:top w:w="15" w:type="dxa"/>
          <w:left w:w="15" w:type="dxa"/>
          <w:bottom w:w="15" w:type="dxa"/>
          <w:right w:w="15" w:type="dxa"/>
        </w:tblCellMar>
        <w:tblLook w:val="04A0" w:firstRow="1" w:lastRow="0" w:firstColumn="1" w:lastColumn="0" w:noHBand="0" w:noVBand="1"/>
      </w:tblPr>
      <w:tblGrid>
        <w:gridCol w:w="3885"/>
        <w:gridCol w:w="5754"/>
      </w:tblGrid>
      <w:tr w:rsidR="00D42C4E" w:rsidRPr="00C65CD2" w14:paraId="77ECFFEA" w14:textId="77777777" w:rsidTr="0058348C">
        <w:tc>
          <w:tcPr>
            <w:tcW w:w="2015" w:type="pct"/>
            <w:tcMar>
              <w:top w:w="0" w:type="dxa"/>
              <w:left w:w="78" w:type="dxa"/>
              <w:bottom w:w="0" w:type="dxa"/>
              <w:right w:w="78" w:type="dxa"/>
            </w:tcMar>
          </w:tcPr>
          <w:p w14:paraId="1E9A33F1" w14:textId="77777777" w:rsidR="00D42C4E" w:rsidRPr="00C65CD2" w:rsidRDefault="00D42C4E" w:rsidP="00C65CD2">
            <w:pPr>
              <w:spacing w:after="0" w:line="288" w:lineRule="auto"/>
              <w:ind w:left="70"/>
              <w:jc w:val="center"/>
              <w:rPr>
                <w:sz w:val="26"/>
                <w:szCs w:val="26"/>
              </w:rPr>
            </w:pPr>
            <w:r w:rsidRPr="00C65CD2">
              <w:rPr>
                <w:sz w:val="26"/>
                <w:szCs w:val="26"/>
              </w:rPr>
              <w:t>BỘ GIÁO DỤC VÀ ĐÀO TẠO</w:t>
            </w:r>
          </w:p>
          <w:p w14:paraId="1CC75914" w14:textId="77777777" w:rsidR="00D42C4E" w:rsidRPr="00C65CD2" w:rsidRDefault="00D42C4E" w:rsidP="00C65CD2">
            <w:pPr>
              <w:spacing w:after="0" w:line="288" w:lineRule="auto"/>
              <w:jc w:val="center"/>
              <w:outlineLvl w:val="5"/>
              <w:rPr>
                <w:rFonts w:eastAsia="Times New Roman"/>
                <w:b/>
                <w:sz w:val="26"/>
                <w:szCs w:val="26"/>
              </w:rPr>
            </w:pPr>
            <w:r w:rsidRPr="00C65CD2">
              <w:rPr>
                <w:rFonts w:eastAsia="Times New Roman"/>
                <w:b/>
                <w:sz w:val="26"/>
                <w:szCs w:val="26"/>
              </w:rPr>
              <w:t>TRƯỜNG ĐẠI HỌC VINH</w:t>
            </w:r>
          </w:p>
          <w:p w14:paraId="26B11468" w14:textId="77777777" w:rsidR="00D42C4E" w:rsidRPr="00C65CD2" w:rsidRDefault="00D42C4E" w:rsidP="00C65CD2">
            <w:pPr>
              <w:spacing w:after="0" w:line="288" w:lineRule="auto"/>
              <w:jc w:val="center"/>
              <w:rPr>
                <w:rFonts w:eastAsia="Times New Roman"/>
                <w:sz w:val="26"/>
                <w:szCs w:val="26"/>
              </w:rPr>
            </w:pPr>
            <w:r w:rsidRPr="00C65CD2">
              <w:rPr>
                <w:rFonts w:eastAsia="Times New Roman"/>
                <w:sz w:val="26"/>
                <w:szCs w:val="26"/>
              </w:rPr>
              <w:t xml:space="preserve">¯¯¯¯¯¯¯¯¯¯¯¯¯ </w:t>
            </w:r>
          </w:p>
        </w:tc>
        <w:tc>
          <w:tcPr>
            <w:tcW w:w="2985" w:type="pct"/>
            <w:tcMar>
              <w:top w:w="0" w:type="dxa"/>
              <w:left w:w="78" w:type="dxa"/>
              <w:bottom w:w="0" w:type="dxa"/>
              <w:right w:w="78" w:type="dxa"/>
            </w:tcMar>
          </w:tcPr>
          <w:p w14:paraId="72689FD6" w14:textId="77777777" w:rsidR="00D42C4E" w:rsidRPr="00C65CD2" w:rsidRDefault="00D42C4E" w:rsidP="00C65CD2">
            <w:pPr>
              <w:spacing w:after="0" w:line="288" w:lineRule="auto"/>
              <w:ind w:left="-358"/>
              <w:jc w:val="center"/>
              <w:rPr>
                <w:rFonts w:eastAsia="Times New Roman"/>
                <w:b/>
                <w:sz w:val="26"/>
                <w:szCs w:val="26"/>
                <w:lang w:val="vi-VN"/>
              </w:rPr>
            </w:pPr>
            <w:r w:rsidRPr="00C65CD2">
              <w:rPr>
                <w:rFonts w:eastAsia="Times New Roman"/>
                <w:b/>
                <w:bCs/>
                <w:color w:val="000000"/>
                <w:sz w:val="26"/>
                <w:szCs w:val="26"/>
                <w:lang w:val="vi-VN"/>
              </w:rPr>
              <w:t>CỘNG HOÀ XÃ HỘI CHỦ NGHĨA VIỆT NAM</w:t>
            </w:r>
          </w:p>
          <w:p w14:paraId="32C8CE94" w14:textId="77777777" w:rsidR="00D42C4E" w:rsidRPr="00C65CD2" w:rsidRDefault="00D42C4E" w:rsidP="00C65CD2">
            <w:pPr>
              <w:spacing w:after="0" w:line="288" w:lineRule="auto"/>
              <w:jc w:val="center"/>
              <w:rPr>
                <w:rFonts w:eastAsia="Times New Roman"/>
                <w:b/>
                <w:sz w:val="26"/>
                <w:szCs w:val="26"/>
                <w:lang w:val="vi-VN"/>
              </w:rPr>
            </w:pPr>
            <w:r w:rsidRPr="00C65CD2">
              <w:rPr>
                <w:rFonts w:eastAsia="Times New Roman"/>
                <w:b/>
                <w:bCs/>
                <w:color w:val="000000"/>
                <w:sz w:val="26"/>
                <w:szCs w:val="26"/>
                <w:lang w:val="vi-VN"/>
              </w:rPr>
              <w:t>Độc lập - Tự do - Hạnh phúc</w:t>
            </w:r>
          </w:p>
          <w:p w14:paraId="5CA9C4BA" w14:textId="77777777" w:rsidR="00D42C4E" w:rsidRPr="00C65CD2" w:rsidRDefault="00D42C4E" w:rsidP="00C65CD2">
            <w:pPr>
              <w:spacing w:after="0" w:line="288" w:lineRule="auto"/>
              <w:jc w:val="center"/>
              <w:rPr>
                <w:rFonts w:eastAsia="Times New Roman"/>
                <w:sz w:val="26"/>
                <w:szCs w:val="26"/>
                <w:lang w:val="vi-VN"/>
              </w:rPr>
            </w:pPr>
            <w:r w:rsidRPr="00C65CD2">
              <w:rPr>
                <w:rFonts w:eastAsia="Times New Roman"/>
                <w:sz w:val="26"/>
                <w:szCs w:val="26"/>
              </w:rPr>
              <w:t>¯¯¯¯¯¯¯¯¯¯¯¯¯¯¯¯¯¯¯¯¯¯¯¯</w:t>
            </w:r>
          </w:p>
        </w:tc>
      </w:tr>
    </w:tbl>
    <w:p w14:paraId="5A22A6DF" w14:textId="77777777" w:rsidR="00D42C4E" w:rsidRPr="00C65CD2" w:rsidRDefault="00D42C4E" w:rsidP="00C65CD2">
      <w:pPr>
        <w:spacing w:after="0" w:line="288" w:lineRule="auto"/>
        <w:rPr>
          <w:rFonts w:eastAsia="Times New Roman"/>
          <w:sz w:val="26"/>
          <w:szCs w:val="26"/>
        </w:rPr>
      </w:pPr>
    </w:p>
    <w:p w14:paraId="7E68A461" w14:textId="77777777" w:rsidR="00D42C4E" w:rsidRPr="00C65CD2" w:rsidRDefault="00D42C4E" w:rsidP="00C65CD2">
      <w:pPr>
        <w:tabs>
          <w:tab w:val="left" w:pos="426"/>
        </w:tabs>
        <w:spacing w:after="0" w:line="288" w:lineRule="auto"/>
        <w:jc w:val="center"/>
        <w:rPr>
          <w:rFonts w:eastAsia="Times New Roman"/>
          <w:b/>
          <w:sz w:val="26"/>
          <w:szCs w:val="26"/>
          <w:lang w:val="vi-VN"/>
        </w:rPr>
      </w:pPr>
      <w:r w:rsidRPr="00C65CD2">
        <w:rPr>
          <w:rFonts w:eastAsia="Times New Roman"/>
          <w:b/>
          <w:sz w:val="26"/>
          <w:szCs w:val="26"/>
        </w:rPr>
        <w:t xml:space="preserve">PHIẾU KHẢO SÁT </w:t>
      </w:r>
      <w:r w:rsidRPr="00C65CD2">
        <w:rPr>
          <w:rFonts w:eastAsia="Times New Roman"/>
          <w:b/>
          <w:sz w:val="26"/>
          <w:szCs w:val="26"/>
          <w:lang w:val="vi-VN"/>
        </w:rPr>
        <w:t>(Dành cho chuyên viên/ tổ trưởng CM)</w:t>
      </w:r>
    </w:p>
    <w:p w14:paraId="0F77289C" w14:textId="77777777" w:rsidR="00D42C4E" w:rsidRPr="00C65CD2" w:rsidRDefault="00D42C4E" w:rsidP="00D978E9">
      <w:pPr>
        <w:spacing w:after="0" w:line="288" w:lineRule="auto"/>
        <w:ind w:left="284"/>
        <w:jc w:val="center"/>
        <w:rPr>
          <w:b/>
          <w:sz w:val="26"/>
          <w:szCs w:val="26"/>
          <w:lang w:val="vi-VN"/>
        </w:rPr>
      </w:pPr>
      <w:r w:rsidRPr="00C65CD2">
        <w:rPr>
          <w:b/>
          <w:sz w:val="26"/>
          <w:szCs w:val="26"/>
          <w:lang w:val="vi-VN"/>
        </w:rPr>
        <w:t xml:space="preserve">MỨC ĐỘ </w:t>
      </w:r>
      <w:r w:rsidRPr="00C65CD2">
        <w:rPr>
          <w:b/>
          <w:sz w:val="26"/>
          <w:szCs w:val="26"/>
        </w:rPr>
        <w:t xml:space="preserve">ĐÁP ỨNG YÊU CẦU NGHỀ NGHIỆP </w:t>
      </w:r>
      <w:r w:rsidRPr="00C65CD2">
        <w:rPr>
          <w:b/>
          <w:sz w:val="26"/>
          <w:szCs w:val="26"/>
          <w:lang w:val="vi-VN"/>
        </w:rPr>
        <w:t>CỦA</w:t>
      </w:r>
      <w:r w:rsidRPr="00C65CD2">
        <w:rPr>
          <w:b/>
          <w:sz w:val="26"/>
          <w:szCs w:val="26"/>
        </w:rPr>
        <w:t xml:space="preserve"> MỤC TIÊU, CHUẨN ĐẦU RA CHƯƠNG TRÌNH ĐÀO TẠO NGÀNH GIÁO</w:t>
      </w:r>
      <w:r w:rsidRPr="00C65CD2">
        <w:rPr>
          <w:b/>
          <w:sz w:val="26"/>
          <w:szCs w:val="26"/>
          <w:lang w:val="vi-VN"/>
        </w:rPr>
        <w:t xml:space="preserve"> DỤC TIỂU HỌC</w:t>
      </w:r>
    </w:p>
    <w:p w14:paraId="695D9673" w14:textId="77777777" w:rsidR="00D42C4E" w:rsidRPr="00C65CD2" w:rsidRDefault="00D42C4E" w:rsidP="00C65CD2">
      <w:pPr>
        <w:tabs>
          <w:tab w:val="left" w:pos="426"/>
        </w:tabs>
        <w:spacing w:after="0" w:line="288" w:lineRule="auto"/>
        <w:jc w:val="center"/>
        <w:rPr>
          <w:rFonts w:eastAsia="Times New Roman"/>
          <w:b/>
          <w:sz w:val="26"/>
          <w:szCs w:val="26"/>
        </w:rPr>
      </w:pPr>
    </w:p>
    <w:p w14:paraId="4661B94E" w14:textId="77777777" w:rsidR="00D42C4E" w:rsidRPr="00C65CD2" w:rsidRDefault="00D42C4E" w:rsidP="00C65CD2">
      <w:pPr>
        <w:tabs>
          <w:tab w:val="left" w:pos="426"/>
        </w:tabs>
        <w:spacing w:after="0" w:line="288" w:lineRule="auto"/>
        <w:rPr>
          <w:rFonts w:eastAsia="Times New Roman"/>
          <w:b/>
          <w:bCs/>
          <w:i/>
          <w:sz w:val="26"/>
          <w:szCs w:val="26"/>
        </w:rPr>
      </w:pPr>
      <w:r w:rsidRPr="00C65CD2">
        <w:rPr>
          <w:rFonts w:eastAsia="Times New Roman"/>
          <w:b/>
          <w:bCs/>
          <w:i/>
          <w:sz w:val="26"/>
          <w:szCs w:val="26"/>
        </w:rPr>
        <w:tab/>
        <w:t xml:space="preserve">Kính gửi: </w:t>
      </w:r>
    </w:p>
    <w:p w14:paraId="07A928F0" w14:textId="77777777" w:rsidR="00D42C4E" w:rsidRPr="00C65CD2" w:rsidRDefault="00D42C4E" w:rsidP="00D978E9">
      <w:pPr>
        <w:spacing w:after="0" w:line="288" w:lineRule="auto"/>
        <w:ind w:left="709" w:firstLine="567"/>
        <w:rPr>
          <w:rFonts w:eastAsia="Times New Roman"/>
          <w:i/>
          <w:sz w:val="26"/>
          <w:szCs w:val="26"/>
          <w:lang w:val="vi-VN"/>
        </w:rPr>
      </w:pPr>
      <w:r w:rsidRPr="00C65CD2">
        <w:rPr>
          <w:rFonts w:eastAsia="Times New Roman"/>
          <w:i/>
          <w:sz w:val="26"/>
          <w:szCs w:val="26"/>
          <w:lang w:val="vi-VN"/>
        </w:rPr>
        <w:t>Nhằm mục đích cải tiến và nâng cao chất lượng chương trình đào tạo ngành Giáo dục Tiểu học tại Khoa Giáo dục – Trường Đại học Vinh và góp phần đáp ứng các yêu cầu về phầm chất, năng lực cho sinh viên tốt nghiệp theo chuẩn nghề nghiệp trong bối cảnh mới, chúng tôi rất mong nhận được sự đóng góp ý kiến của quý Chuyên gia/ Thầy (cô) thông qua việc xác định tầm quan trọng và các mức độ năng lực hiện (nên) có cho mỗi chuẩn đầu ra được trình bày trong phiếu khảo sát dưới đây.</w:t>
      </w:r>
    </w:p>
    <w:p w14:paraId="7F9423AD" w14:textId="77777777" w:rsidR="00D42C4E" w:rsidRPr="00C65CD2" w:rsidRDefault="00D42C4E" w:rsidP="00D978E9">
      <w:pPr>
        <w:tabs>
          <w:tab w:val="left" w:pos="709"/>
        </w:tabs>
        <w:spacing w:after="0" w:line="288" w:lineRule="auto"/>
        <w:ind w:left="426"/>
        <w:rPr>
          <w:rFonts w:eastAsia="Times New Roman"/>
          <w:b/>
          <w:bCs/>
          <w:iCs/>
          <w:sz w:val="26"/>
          <w:szCs w:val="26"/>
        </w:rPr>
      </w:pPr>
      <w:r w:rsidRPr="00C65CD2">
        <w:rPr>
          <w:rFonts w:eastAsia="Times New Roman"/>
          <w:b/>
          <w:bCs/>
          <w:iCs/>
          <w:sz w:val="26"/>
          <w:szCs w:val="26"/>
        </w:rPr>
        <w:t>Thông tin chung về người cung cấp thông tin</w:t>
      </w:r>
    </w:p>
    <w:p w14:paraId="71298F4B" w14:textId="77777777" w:rsidR="00D42C4E" w:rsidRPr="00C65CD2" w:rsidRDefault="00D42C4E" w:rsidP="00D978E9">
      <w:pPr>
        <w:tabs>
          <w:tab w:val="left" w:pos="426"/>
          <w:tab w:val="left" w:leader="dot" w:pos="8789"/>
        </w:tabs>
        <w:spacing w:after="0" w:line="288" w:lineRule="auto"/>
        <w:ind w:left="426"/>
        <w:rPr>
          <w:rFonts w:eastAsia="Times New Roman"/>
          <w:bCs/>
          <w:sz w:val="26"/>
          <w:szCs w:val="26"/>
        </w:rPr>
      </w:pPr>
      <w:r w:rsidRPr="00C65CD2">
        <w:rPr>
          <w:rFonts w:eastAsia="Times New Roman"/>
          <w:bCs/>
          <w:sz w:val="26"/>
          <w:szCs w:val="26"/>
        </w:rPr>
        <w:t>1. Họ và tên người được hỏi: ………………………………………………………………</w:t>
      </w:r>
      <w:r w:rsidRPr="00C65CD2">
        <w:rPr>
          <w:rFonts w:eastAsia="Times New Roman"/>
          <w:bCs/>
          <w:sz w:val="26"/>
          <w:szCs w:val="26"/>
        </w:rPr>
        <w:tab/>
      </w:r>
    </w:p>
    <w:p w14:paraId="626B1C5E" w14:textId="05F70D1E" w:rsidR="00D42C4E" w:rsidRPr="00C65CD2" w:rsidRDefault="00D42C4E" w:rsidP="00D978E9">
      <w:pPr>
        <w:tabs>
          <w:tab w:val="left" w:pos="426"/>
        </w:tabs>
        <w:spacing w:after="0" w:line="288" w:lineRule="auto"/>
        <w:ind w:left="426"/>
        <w:rPr>
          <w:rFonts w:eastAsia="Times New Roman"/>
          <w:bCs/>
          <w:sz w:val="26"/>
          <w:szCs w:val="26"/>
        </w:rPr>
      </w:pPr>
      <w:r w:rsidRPr="00C65CD2">
        <w:rPr>
          <w:rFonts w:eastAsia="Times New Roman"/>
          <w:bCs/>
          <w:sz w:val="26"/>
          <w:szCs w:val="26"/>
        </w:rPr>
        <w:t>2. Tên cơ quan/đơn</w:t>
      </w:r>
      <w:r w:rsidRPr="00C65CD2">
        <w:rPr>
          <w:rFonts w:eastAsia="Times New Roman"/>
          <w:bCs/>
          <w:sz w:val="26"/>
          <w:szCs w:val="26"/>
          <w:lang w:val="vi-VN"/>
        </w:rPr>
        <w:t xml:space="preserve"> </w:t>
      </w:r>
      <w:r w:rsidRPr="00C65CD2">
        <w:rPr>
          <w:rFonts w:eastAsia="Times New Roman"/>
          <w:bCs/>
          <w:sz w:val="26"/>
          <w:szCs w:val="26"/>
        </w:rPr>
        <w:t>vị……………………………………………………………</w:t>
      </w:r>
    </w:p>
    <w:p w14:paraId="422C202F" w14:textId="4219AD6A" w:rsidR="00D42C4E" w:rsidRPr="00C65CD2" w:rsidRDefault="00D42C4E" w:rsidP="00D978E9">
      <w:pPr>
        <w:tabs>
          <w:tab w:val="left" w:pos="426"/>
        </w:tabs>
        <w:spacing w:after="0" w:line="288" w:lineRule="auto"/>
        <w:ind w:left="426"/>
        <w:rPr>
          <w:rFonts w:eastAsia="Times New Roman"/>
          <w:bCs/>
          <w:sz w:val="26"/>
          <w:szCs w:val="26"/>
        </w:rPr>
      </w:pPr>
      <w:r w:rsidRPr="00C65CD2">
        <w:rPr>
          <w:rFonts w:eastAsia="Times New Roman"/>
          <w:bCs/>
          <w:sz w:val="26"/>
          <w:szCs w:val="26"/>
        </w:rPr>
        <w:t xml:space="preserve">3. Địa </w:t>
      </w:r>
      <w:proofErr w:type="gramStart"/>
      <w:r w:rsidRPr="00C65CD2">
        <w:rPr>
          <w:rFonts w:eastAsia="Times New Roman"/>
          <w:bCs/>
          <w:sz w:val="26"/>
          <w:szCs w:val="26"/>
        </w:rPr>
        <w:t>chỉ:…</w:t>
      </w:r>
      <w:proofErr w:type="gramEnd"/>
      <w:r w:rsidRPr="00C65CD2">
        <w:rPr>
          <w:rFonts w:eastAsia="Times New Roman"/>
          <w:bCs/>
          <w:sz w:val="26"/>
          <w:szCs w:val="26"/>
        </w:rPr>
        <w:t>………………………………………………………………………</w:t>
      </w:r>
    </w:p>
    <w:p w14:paraId="31DB8357" w14:textId="77777777" w:rsidR="00D42C4E" w:rsidRPr="00C65CD2" w:rsidRDefault="00D42C4E" w:rsidP="00D978E9">
      <w:pPr>
        <w:tabs>
          <w:tab w:val="left" w:pos="426"/>
        </w:tabs>
        <w:spacing w:after="0" w:line="288" w:lineRule="auto"/>
        <w:ind w:left="426"/>
        <w:rPr>
          <w:rFonts w:eastAsia="Times New Roman"/>
          <w:sz w:val="26"/>
          <w:szCs w:val="26"/>
        </w:rPr>
      </w:pPr>
      <w:r w:rsidRPr="00C65CD2">
        <w:rPr>
          <w:rFonts w:eastAsia="Times New Roman"/>
          <w:bCs/>
          <w:sz w:val="26"/>
          <w:szCs w:val="26"/>
        </w:rPr>
        <w:t>4. Vị trí công tác: …………………………………………………………………………</w:t>
      </w:r>
    </w:p>
    <w:p w14:paraId="4D4A7965" w14:textId="77777777" w:rsidR="00D42C4E" w:rsidRPr="00C65CD2" w:rsidRDefault="00D42C4E" w:rsidP="00D978E9">
      <w:pPr>
        <w:tabs>
          <w:tab w:val="left" w:pos="426"/>
        </w:tabs>
        <w:spacing w:after="0" w:line="288" w:lineRule="auto"/>
        <w:ind w:left="426"/>
        <w:rPr>
          <w:rFonts w:eastAsia="Times New Roman"/>
          <w:sz w:val="26"/>
          <w:szCs w:val="26"/>
        </w:rPr>
      </w:pPr>
      <w:r w:rsidRPr="00C65CD2">
        <w:rPr>
          <w:rFonts w:eastAsia="Times New Roman"/>
          <w:sz w:val="26"/>
          <w:szCs w:val="26"/>
        </w:rPr>
        <w:t>5. Đã tốt nghiệp trường: …………………………………………………………………</w:t>
      </w:r>
    </w:p>
    <w:p w14:paraId="3D1FFAE6" w14:textId="77777777" w:rsidR="00D42C4E" w:rsidRPr="00C65CD2" w:rsidRDefault="00D42C4E" w:rsidP="00D978E9">
      <w:pPr>
        <w:tabs>
          <w:tab w:val="left" w:pos="426"/>
        </w:tabs>
        <w:spacing w:after="0" w:line="288" w:lineRule="auto"/>
        <w:ind w:left="426"/>
        <w:rPr>
          <w:rFonts w:eastAsia="Times New Roman"/>
          <w:sz w:val="26"/>
          <w:szCs w:val="26"/>
        </w:rPr>
      </w:pPr>
      <w:r w:rsidRPr="00C65CD2">
        <w:rPr>
          <w:rFonts w:eastAsia="Times New Roman"/>
          <w:sz w:val="26"/>
          <w:szCs w:val="26"/>
        </w:rPr>
        <w:t>6. Thâm niên công tác: …………………………………………………………………</w:t>
      </w:r>
    </w:p>
    <w:p w14:paraId="786FFC73" w14:textId="77777777" w:rsidR="00D978E9" w:rsidRDefault="00D978E9" w:rsidP="00C65CD2">
      <w:pPr>
        <w:spacing w:after="0" w:line="288" w:lineRule="auto"/>
        <w:rPr>
          <w:rFonts w:eastAsia="Times New Roman"/>
          <w:b/>
          <w:sz w:val="26"/>
          <w:szCs w:val="26"/>
        </w:rPr>
        <w:sectPr w:rsidR="00D978E9" w:rsidSect="00D978E9">
          <w:pgSz w:w="11900" w:h="16840" w:code="9"/>
          <w:pgMar w:top="1134" w:right="1694" w:bottom="567" w:left="567" w:header="734" w:footer="346" w:gutter="0"/>
          <w:cols w:space="708"/>
          <w:titlePg/>
          <w:docGrid w:linePitch="326"/>
        </w:sectPr>
      </w:pPr>
      <w:bookmarkStart w:id="133" w:name="_Hlk68246973"/>
    </w:p>
    <w:p w14:paraId="1E144CFE" w14:textId="44D9F3EF" w:rsidR="00D42C4E" w:rsidRPr="00C65CD2" w:rsidRDefault="00D42C4E" w:rsidP="00C65CD2">
      <w:pPr>
        <w:spacing w:after="0" w:line="288" w:lineRule="auto"/>
        <w:rPr>
          <w:rFonts w:eastAsia="Times New Roman"/>
          <w:b/>
          <w:sz w:val="26"/>
          <w:szCs w:val="26"/>
          <w:lang w:val="vi-VN"/>
        </w:rPr>
      </w:pPr>
      <w:r w:rsidRPr="00C65CD2">
        <w:rPr>
          <w:rFonts w:eastAsia="Times New Roman"/>
          <w:b/>
          <w:sz w:val="26"/>
          <w:szCs w:val="26"/>
        </w:rPr>
        <w:lastRenderedPageBreak/>
        <w:t>Phần I</w:t>
      </w:r>
      <w:r w:rsidRPr="00C65CD2">
        <w:rPr>
          <w:rFonts w:eastAsia="Times New Roman"/>
          <w:b/>
          <w:sz w:val="26"/>
          <w:szCs w:val="26"/>
          <w:lang w:val="vi-VN"/>
        </w:rPr>
        <w:t>I</w:t>
      </w:r>
      <w:r w:rsidRPr="00C65CD2">
        <w:rPr>
          <w:rFonts w:eastAsia="Times New Roman"/>
          <w:b/>
          <w:sz w:val="26"/>
          <w:szCs w:val="26"/>
        </w:rPr>
        <w:t>. Đánh giá kiến thức, kỹ năng cần có của sinh viên tốt nghiệp ngàn</w:t>
      </w:r>
      <w:r w:rsidRPr="00C65CD2">
        <w:rPr>
          <w:rFonts w:eastAsia="Times New Roman"/>
          <w:b/>
          <w:sz w:val="26"/>
          <w:szCs w:val="26"/>
          <w:lang w:val="vi-VN"/>
        </w:rPr>
        <w:t>h GDTH</w:t>
      </w:r>
    </w:p>
    <w:bookmarkEnd w:id="133"/>
    <w:p w14:paraId="0BDA5C9B" w14:textId="77777777" w:rsidR="00D42C4E" w:rsidRPr="00C65CD2" w:rsidRDefault="00D42C4E" w:rsidP="00C65CD2">
      <w:pPr>
        <w:spacing w:after="0" w:line="288" w:lineRule="auto"/>
        <w:rPr>
          <w:rFonts w:eastAsia="Times New Roman"/>
          <w:i/>
          <w:sz w:val="26"/>
          <w:szCs w:val="26"/>
          <w:lang w:val="vi-VN"/>
        </w:rPr>
      </w:pPr>
      <w:r w:rsidRPr="00C65CD2">
        <w:rPr>
          <w:rFonts w:eastAsia="Times New Roman"/>
          <w:i/>
          <w:sz w:val="26"/>
          <w:szCs w:val="26"/>
        </w:rPr>
        <w:t>Quý Thầy/Cô xin vui lòng đánh giá mức độ quan trọng, mức độ NÊN đạt được của kiến thức và các kỹ năng sau đây đối với sinh viên tốt nghiệp ngành</w:t>
      </w:r>
      <w:r w:rsidRPr="00C65CD2">
        <w:rPr>
          <w:rFonts w:eastAsia="Times New Roman"/>
          <w:i/>
          <w:sz w:val="26"/>
          <w:szCs w:val="26"/>
          <w:lang w:val="vi-VN"/>
        </w:rPr>
        <w:t xml:space="preserve"> GDTH </w:t>
      </w:r>
      <w:r w:rsidRPr="00C65CD2">
        <w:rPr>
          <w:rFonts w:eastAsia="Times New Roman"/>
          <w:i/>
          <w:sz w:val="26"/>
          <w:szCs w:val="26"/>
        </w:rPr>
        <w:t>(Xin đánh dấu vào mức độ lựa chọn).</w:t>
      </w:r>
    </w:p>
    <w:p w14:paraId="531F5FDA" w14:textId="77777777" w:rsidR="00D42C4E" w:rsidRPr="00C65CD2" w:rsidRDefault="00D42C4E" w:rsidP="00C65CD2">
      <w:pPr>
        <w:spacing w:after="0" w:line="288" w:lineRule="auto"/>
        <w:rPr>
          <w:b/>
          <w:bCs/>
          <w:sz w:val="26"/>
          <w:szCs w:val="26"/>
          <w:lang w:val="vi-VN"/>
        </w:rPr>
      </w:pPr>
      <w:r w:rsidRPr="00C65CD2">
        <w:rPr>
          <w:b/>
          <w:bCs/>
          <w:sz w:val="26"/>
          <w:szCs w:val="26"/>
        </w:rPr>
        <w:t>2. Chuẩn đầu ra phẩm</w:t>
      </w:r>
      <w:r w:rsidRPr="00C65CD2">
        <w:rPr>
          <w:b/>
          <w:bCs/>
          <w:sz w:val="26"/>
          <w:szCs w:val="26"/>
          <w:lang w:val="vi-VN"/>
        </w:rPr>
        <w:t xml:space="preserve"> chất, năng lực cá nhân và nghề nghiệp</w:t>
      </w:r>
    </w:p>
    <w:p w14:paraId="75AD1B37" w14:textId="77777777" w:rsidR="00D42C4E" w:rsidRPr="00C65CD2" w:rsidRDefault="00D42C4E" w:rsidP="00C65CD2">
      <w:pPr>
        <w:spacing w:after="0" w:line="288" w:lineRule="auto"/>
        <w:rPr>
          <w:bCs/>
          <w:i/>
          <w:iCs/>
          <w:sz w:val="26"/>
          <w:szCs w:val="26"/>
        </w:rPr>
      </w:pPr>
      <w:r w:rsidRPr="00C65CD2">
        <w:rPr>
          <w:bCs/>
          <w:i/>
          <w:iCs/>
          <w:sz w:val="26"/>
          <w:szCs w:val="26"/>
        </w:rPr>
        <w:t xml:space="preserve">Ông/Bà </w:t>
      </w:r>
      <w:r w:rsidRPr="00C65CD2">
        <w:rPr>
          <w:bCs/>
          <w:i/>
          <w:iCs/>
          <w:sz w:val="26"/>
          <w:szCs w:val="26"/>
          <w:lang w:val="vi-VN"/>
        </w:rPr>
        <w:t xml:space="preserve">vui lòng đánh </w:t>
      </w:r>
      <w:r w:rsidRPr="00C65CD2">
        <w:rPr>
          <w:b/>
          <w:bCs/>
          <w:i/>
          <w:iCs/>
          <w:sz w:val="26"/>
          <w:szCs w:val="26"/>
          <w:lang w:val="vi-VN"/>
        </w:rPr>
        <w:t xml:space="preserve">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thành thạo</w:t>
      </w:r>
      <w:r w:rsidRPr="00C65CD2">
        <w:rPr>
          <w:bCs/>
          <w:i/>
          <w:iCs/>
          <w:sz w:val="26"/>
          <w:szCs w:val="26"/>
        </w:rPr>
        <w:t xml:space="preserve"> của các chuẩn đầu ra</w:t>
      </w:r>
      <w:r w:rsidRPr="00C65CD2">
        <w:rPr>
          <w:bCs/>
          <w:i/>
          <w:iCs/>
          <w:sz w:val="26"/>
          <w:szCs w:val="26"/>
          <w:lang w:val="vi-VN"/>
        </w:rPr>
        <w:t xml:space="preserve"> tiếp theo </w:t>
      </w:r>
      <w:r w:rsidRPr="00C65CD2">
        <w:rPr>
          <w:bCs/>
          <w:i/>
          <w:iCs/>
          <w:sz w:val="26"/>
          <w:szCs w:val="26"/>
        </w:rPr>
        <w:t>đối với sinh viên tốt nghiệp ngành GDTH</w:t>
      </w:r>
    </w:p>
    <w:p w14:paraId="0CF9F1D6" w14:textId="77777777" w:rsidR="00D42C4E" w:rsidRPr="00C65CD2" w:rsidRDefault="00D42C4E" w:rsidP="00C65CD2">
      <w:pPr>
        <w:spacing w:after="0" w:line="288" w:lineRule="auto"/>
        <w:rPr>
          <w:bCs/>
          <w:i/>
          <w:iCs/>
          <w:sz w:val="26"/>
          <w:szCs w:val="26"/>
        </w:rPr>
      </w:pPr>
    </w:p>
    <w:tbl>
      <w:tblPr>
        <w:tblStyle w:val="TableGrid"/>
        <w:tblW w:w="5000" w:type="pct"/>
        <w:jc w:val="center"/>
        <w:tblLook w:val="04A0" w:firstRow="1" w:lastRow="0" w:firstColumn="1" w:lastColumn="0" w:noHBand="0" w:noVBand="1"/>
      </w:tblPr>
      <w:tblGrid>
        <w:gridCol w:w="6288"/>
        <w:gridCol w:w="8841"/>
      </w:tblGrid>
      <w:tr w:rsidR="00D42C4E" w:rsidRPr="00C65CD2" w14:paraId="2BD7AF71" w14:textId="77777777" w:rsidTr="007573EC">
        <w:trPr>
          <w:jc w:val="center"/>
        </w:trPr>
        <w:tc>
          <w:tcPr>
            <w:tcW w:w="2078" w:type="pct"/>
          </w:tcPr>
          <w:p w14:paraId="6BBF6519" w14:textId="77777777" w:rsidR="00D42C4E" w:rsidRPr="00C65CD2" w:rsidRDefault="00D42C4E" w:rsidP="00C65CD2">
            <w:pPr>
              <w:tabs>
                <w:tab w:val="left" w:pos="426"/>
              </w:tabs>
              <w:spacing w:after="0" w:line="288" w:lineRule="auto"/>
              <w:rPr>
                <w:rFonts w:eastAsia="Times New Roman"/>
                <w:b/>
                <w:bCs/>
                <w:sz w:val="26"/>
                <w:szCs w:val="26"/>
              </w:rPr>
            </w:pPr>
            <w:r w:rsidRPr="00C65CD2">
              <w:rPr>
                <w:rFonts w:eastAsia="Times New Roman"/>
                <w:b/>
                <w:bCs/>
                <w:sz w:val="26"/>
                <w:szCs w:val="26"/>
              </w:rPr>
              <w:t>Mức độ cần thiết</w:t>
            </w:r>
          </w:p>
        </w:tc>
        <w:tc>
          <w:tcPr>
            <w:tcW w:w="2922" w:type="pct"/>
          </w:tcPr>
          <w:p w14:paraId="28965F6D"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b/>
                <w:sz w:val="26"/>
                <w:szCs w:val="26"/>
              </w:rPr>
              <w:t>Mức độ thành thạo sinh viên cần đạt được</w:t>
            </w:r>
          </w:p>
        </w:tc>
      </w:tr>
      <w:tr w:rsidR="00D42C4E" w:rsidRPr="00C65CD2" w14:paraId="5A217292" w14:textId="77777777" w:rsidTr="007573EC">
        <w:trPr>
          <w:jc w:val="center"/>
        </w:trPr>
        <w:tc>
          <w:tcPr>
            <w:tcW w:w="2078" w:type="pct"/>
          </w:tcPr>
          <w:p w14:paraId="0C724989"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Không cần thiết</w:t>
            </w:r>
          </w:p>
          <w:p w14:paraId="177BCB30"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B"/>
            </w:r>
            <w:r w:rsidRPr="00C65CD2">
              <w:rPr>
                <w:rFonts w:eastAsia="Times New Roman"/>
                <w:sz w:val="26"/>
                <w:szCs w:val="26"/>
              </w:rPr>
              <w:t xml:space="preserve"> Ít cần thiết </w:t>
            </w:r>
          </w:p>
          <w:p w14:paraId="032EAFAE"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C"/>
            </w:r>
            <w:r w:rsidRPr="00C65CD2">
              <w:rPr>
                <w:rFonts w:eastAsia="Times New Roman"/>
                <w:sz w:val="26"/>
                <w:szCs w:val="26"/>
              </w:rPr>
              <w:t xml:space="preserve"> Không biết</w:t>
            </w:r>
          </w:p>
          <w:p w14:paraId="31166560"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D"/>
            </w:r>
            <w:r w:rsidRPr="00C65CD2">
              <w:rPr>
                <w:rFonts w:eastAsia="Times New Roman"/>
                <w:sz w:val="26"/>
                <w:szCs w:val="26"/>
              </w:rPr>
              <w:t xml:space="preserve"> Cần thiết </w:t>
            </w:r>
          </w:p>
          <w:p w14:paraId="433BF270"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E"/>
            </w:r>
            <w:r w:rsidRPr="00C65CD2">
              <w:rPr>
                <w:rFonts w:eastAsia="Times New Roman"/>
                <w:sz w:val="26"/>
                <w:szCs w:val="26"/>
              </w:rPr>
              <w:t xml:space="preserve"> Rất cần thiết</w:t>
            </w:r>
          </w:p>
        </w:tc>
        <w:tc>
          <w:tcPr>
            <w:tcW w:w="2922" w:type="pct"/>
          </w:tcPr>
          <w:p w14:paraId="6DD08601"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(a) Có thể tham gia, đóng góp</w:t>
            </w:r>
          </w:p>
          <w:p w14:paraId="73B1D3F7"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(b) Có thể hiểu, giải thích</w:t>
            </w:r>
          </w:p>
          <w:p w14:paraId="081D9176"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(c) Có kỹ năng thực hành, thực hiện</w:t>
            </w:r>
          </w:p>
          <w:p w14:paraId="7162108A"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(d) Có thể lãnh đạo hoặc đổi mới</w:t>
            </w:r>
          </w:p>
        </w:tc>
      </w:tr>
    </w:tbl>
    <w:p w14:paraId="50352F5E" w14:textId="77777777" w:rsidR="00D42C4E" w:rsidRPr="00C65CD2" w:rsidRDefault="00D42C4E" w:rsidP="00C65CD2">
      <w:pPr>
        <w:tabs>
          <w:tab w:val="left" w:pos="426"/>
        </w:tabs>
        <w:spacing w:after="0" w:line="288" w:lineRule="auto"/>
        <w:rPr>
          <w:rFonts w:eastAsia="Times New Roman"/>
          <w:sz w:val="26"/>
          <w:szCs w:val="26"/>
        </w:rPr>
      </w:pPr>
    </w:p>
    <w:tbl>
      <w:tblPr>
        <w:tblStyle w:val="TableGrid"/>
        <w:tblW w:w="5000" w:type="pct"/>
        <w:jc w:val="center"/>
        <w:tblLook w:val="04A0" w:firstRow="1" w:lastRow="0" w:firstColumn="1" w:lastColumn="0" w:noHBand="0" w:noVBand="1"/>
      </w:tblPr>
      <w:tblGrid>
        <w:gridCol w:w="841"/>
        <w:gridCol w:w="73"/>
        <w:gridCol w:w="7794"/>
        <w:gridCol w:w="318"/>
        <w:gridCol w:w="142"/>
        <w:gridCol w:w="1867"/>
        <w:gridCol w:w="248"/>
        <w:gridCol w:w="142"/>
        <w:gridCol w:w="1616"/>
        <w:gridCol w:w="218"/>
        <w:gridCol w:w="18"/>
        <w:gridCol w:w="1852"/>
      </w:tblGrid>
      <w:tr w:rsidR="00D42C4E" w:rsidRPr="00C65CD2" w14:paraId="733887D7" w14:textId="77777777" w:rsidTr="00B200A3">
        <w:trPr>
          <w:jc w:val="center"/>
        </w:trPr>
        <w:tc>
          <w:tcPr>
            <w:tcW w:w="302" w:type="pct"/>
            <w:gridSpan w:val="2"/>
          </w:tcPr>
          <w:p w14:paraId="23670B4E"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2</w:t>
            </w:r>
          </w:p>
        </w:tc>
        <w:tc>
          <w:tcPr>
            <w:tcW w:w="2576" w:type="pct"/>
          </w:tcPr>
          <w:p w14:paraId="4329873A"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bCs/>
                <w:sz w:val="26"/>
                <w:szCs w:val="26"/>
              </w:rPr>
              <w:t>Năng</w:t>
            </w:r>
            <w:r w:rsidRPr="00C65CD2">
              <w:rPr>
                <w:rFonts w:eastAsia="Times New Roman"/>
                <w:b/>
                <w:bCs/>
                <w:sz w:val="26"/>
                <w:szCs w:val="26"/>
                <w:lang w:val="vi-VN"/>
              </w:rPr>
              <w:t xml:space="preserve"> lực, </w:t>
            </w:r>
            <w:r w:rsidRPr="00C65CD2">
              <w:rPr>
                <w:rFonts w:eastAsia="Times New Roman"/>
                <w:b/>
                <w:bCs/>
                <w:sz w:val="26"/>
                <w:szCs w:val="26"/>
              </w:rPr>
              <w:t>phẩm chất cá nhân và nghề nghiệp</w:t>
            </w:r>
          </w:p>
        </w:tc>
        <w:tc>
          <w:tcPr>
            <w:tcW w:w="769" w:type="pct"/>
            <w:gridSpan w:val="3"/>
          </w:tcPr>
          <w:p w14:paraId="2B359862"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663" w:type="pct"/>
            <w:gridSpan w:val="3"/>
          </w:tcPr>
          <w:p w14:paraId="4223B90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690" w:type="pct"/>
            <w:gridSpan w:val="3"/>
          </w:tcPr>
          <w:p w14:paraId="6F7EEC34"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r>
      <w:tr w:rsidR="00D42C4E" w:rsidRPr="00C65CD2" w14:paraId="2FB16193" w14:textId="77777777" w:rsidTr="00B200A3">
        <w:trPr>
          <w:jc w:val="center"/>
        </w:trPr>
        <w:tc>
          <w:tcPr>
            <w:tcW w:w="302" w:type="pct"/>
            <w:gridSpan w:val="2"/>
          </w:tcPr>
          <w:p w14:paraId="5AC0342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lang w:val="vi-VN"/>
              </w:rPr>
              <w:t>CĐR</w:t>
            </w:r>
          </w:p>
        </w:tc>
        <w:tc>
          <w:tcPr>
            <w:tcW w:w="2576" w:type="pct"/>
          </w:tcPr>
          <w:p w14:paraId="1A9E5993"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Nội</w:t>
            </w:r>
            <w:r w:rsidRPr="00C65CD2">
              <w:rPr>
                <w:rFonts w:eastAsia="Times New Roman"/>
                <w:b/>
                <w:sz w:val="26"/>
                <w:szCs w:val="26"/>
                <w:lang w:val="vi-VN"/>
              </w:rPr>
              <w:t xml:space="preserve"> dung c</w:t>
            </w:r>
            <w:r w:rsidRPr="00C65CD2">
              <w:rPr>
                <w:rFonts w:eastAsia="Times New Roman"/>
                <w:b/>
                <w:sz w:val="26"/>
                <w:szCs w:val="26"/>
              </w:rPr>
              <w:t>huẩn đầu ra</w:t>
            </w:r>
          </w:p>
        </w:tc>
        <w:tc>
          <w:tcPr>
            <w:tcW w:w="769" w:type="pct"/>
            <w:gridSpan w:val="3"/>
          </w:tcPr>
          <w:p w14:paraId="47DF0AD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Mức độ cần thiết</w:t>
            </w:r>
          </w:p>
        </w:tc>
        <w:tc>
          <w:tcPr>
            <w:tcW w:w="663" w:type="pct"/>
            <w:gridSpan w:val="3"/>
          </w:tcPr>
          <w:p w14:paraId="52B06513"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54226AD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Hiện đạt được</w:t>
            </w:r>
          </w:p>
        </w:tc>
        <w:tc>
          <w:tcPr>
            <w:tcW w:w="690" w:type="pct"/>
            <w:gridSpan w:val="3"/>
          </w:tcPr>
          <w:p w14:paraId="476A5569"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555B6EAA"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Nêm đạt được</w:t>
            </w:r>
          </w:p>
        </w:tc>
      </w:tr>
      <w:tr w:rsidR="00D42C4E" w:rsidRPr="00C65CD2" w14:paraId="625CB99D" w14:textId="77777777" w:rsidTr="00B200A3">
        <w:trPr>
          <w:jc w:val="center"/>
        </w:trPr>
        <w:tc>
          <w:tcPr>
            <w:tcW w:w="302" w:type="pct"/>
            <w:gridSpan w:val="2"/>
          </w:tcPr>
          <w:p w14:paraId="42F91ADF"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2.1.</w:t>
            </w:r>
          </w:p>
        </w:tc>
        <w:tc>
          <w:tcPr>
            <w:tcW w:w="2576" w:type="pct"/>
          </w:tcPr>
          <w:p w14:paraId="6988A803"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được trách nhiệm công dân và phẩm chất chuẩn mực của một nhà giáo dục.</w:t>
            </w:r>
          </w:p>
        </w:tc>
        <w:tc>
          <w:tcPr>
            <w:tcW w:w="769" w:type="pct"/>
            <w:gridSpan w:val="3"/>
          </w:tcPr>
          <w:p w14:paraId="3AA2747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3" w:type="pct"/>
            <w:gridSpan w:val="3"/>
          </w:tcPr>
          <w:p w14:paraId="055B29B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90" w:type="pct"/>
            <w:gridSpan w:val="3"/>
          </w:tcPr>
          <w:p w14:paraId="155B15B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010340E9" w14:textId="77777777" w:rsidTr="00B200A3">
        <w:trPr>
          <w:jc w:val="center"/>
        </w:trPr>
        <w:tc>
          <w:tcPr>
            <w:tcW w:w="302" w:type="pct"/>
            <w:gridSpan w:val="2"/>
          </w:tcPr>
          <w:p w14:paraId="1A49955A"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2.1.1</w:t>
            </w:r>
          </w:p>
        </w:tc>
        <w:tc>
          <w:tcPr>
            <w:tcW w:w="2576" w:type="pct"/>
          </w:tcPr>
          <w:p w14:paraId="13F364F5"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Có phẩm chất chính trị, có trách nhiệm công dân và dành sự quan tâm đặc biệt đến sự phát triển của thế hệ trẻ;</w:t>
            </w:r>
          </w:p>
        </w:tc>
        <w:tc>
          <w:tcPr>
            <w:tcW w:w="769" w:type="pct"/>
            <w:gridSpan w:val="3"/>
          </w:tcPr>
          <w:p w14:paraId="7B74B48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473DF78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2F4EE71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9CE798B" w14:textId="77777777" w:rsidTr="00B200A3">
        <w:trPr>
          <w:jc w:val="center"/>
        </w:trPr>
        <w:tc>
          <w:tcPr>
            <w:tcW w:w="302" w:type="pct"/>
            <w:gridSpan w:val="2"/>
          </w:tcPr>
          <w:p w14:paraId="74DDD3ED"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2.1.2</w:t>
            </w:r>
          </w:p>
        </w:tc>
        <w:tc>
          <w:tcPr>
            <w:tcW w:w="2576" w:type="pct"/>
          </w:tcPr>
          <w:p w14:paraId="7D182E85"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 xml:space="preserve">Thể hiện cách hành xử chuyên nghiệp, có đạo đức và phong cách chuẩn mực của một nhà giáo dục. </w:t>
            </w:r>
          </w:p>
        </w:tc>
        <w:tc>
          <w:tcPr>
            <w:tcW w:w="769" w:type="pct"/>
            <w:gridSpan w:val="3"/>
          </w:tcPr>
          <w:p w14:paraId="23BDA0A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3CC7DAC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5A2147D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D97DE91" w14:textId="77777777" w:rsidTr="00B200A3">
        <w:trPr>
          <w:jc w:val="center"/>
        </w:trPr>
        <w:tc>
          <w:tcPr>
            <w:tcW w:w="302" w:type="pct"/>
            <w:gridSpan w:val="2"/>
          </w:tcPr>
          <w:p w14:paraId="1119B34C"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2.2.</w:t>
            </w:r>
          </w:p>
        </w:tc>
        <w:tc>
          <w:tcPr>
            <w:tcW w:w="2576" w:type="pct"/>
          </w:tcPr>
          <w:p w14:paraId="2200305F"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c>
          <w:tcPr>
            <w:tcW w:w="769" w:type="pct"/>
            <w:gridSpan w:val="3"/>
          </w:tcPr>
          <w:p w14:paraId="7C4C641B"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3" w:type="pct"/>
            <w:gridSpan w:val="3"/>
          </w:tcPr>
          <w:p w14:paraId="19A9577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90" w:type="pct"/>
            <w:gridSpan w:val="3"/>
          </w:tcPr>
          <w:p w14:paraId="108D739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2A4F0649" w14:textId="77777777" w:rsidTr="00B200A3">
        <w:trPr>
          <w:jc w:val="center"/>
        </w:trPr>
        <w:tc>
          <w:tcPr>
            <w:tcW w:w="302" w:type="pct"/>
            <w:gridSpan w:val="2"/>
          </w:tcPr>
          <w:p w14:paraId="6642266F"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2.2.1.</w:t>
            </w:r>
          </w:p>
        </w:tc>
        <w:tc>
          <w:tcPr>
            <w:tcW w:w="2576" w:type="pct"/>
          </w:tcPr>
          <w:p w14:paraId="12C94E4A"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lập luận và giải quyết vấn đề giáo dục tiểu học:</w:t>
            </w:r>
            <w:r w:rsidRPr="00C65CD2">
              <w:rPr>
                <w:color w:val="000000" w:themeColor="text1"/>
                <w:sz w:val="26"/>
                <w:szCs w:val="26"/>
                <w:lang w:val="vi-VN"/>
              </w:rPr>
              <w:t xml:space="preserve"> Sinh viên tốt nghiệp thể hiện được khả năng đề xuất và thực hiện các giải pháp nhằm </w:t>
            </w:r>
            <w:r w:rsidRPr="00C65CD2">
              <w:rPr>
                <w:color w:val="000000" w:themeColor="text1"/>
                <w:sz w:val="26"/>
                <w:szCs w:val="26"/>
                <w:lang w:val="vi-VN"/>
              </w:rPr>
              <w:lastRenderedPageBreak/>
              <w:t>giải quyết những vấn đề nảy sinh trong thực tiễn nghề nghiệp giáo dục tiểu học</w:t>
            </w:r>
          </w:p>
        </w:tc>
        <w:tc>
          <w:tcPr>
            <w:tcW w:w="769" w:type="pct"/>
            <w:gridSpan w:val="3"/>
          </w:tcPr>
          <w:p w14:paraId="4FCD17D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lastRenderedPageBreak/>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0A1789D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440FB99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0BD9FD2A" w14:textId="77777777" w:rsidTr="00B200A3">
        <w:trPr>
          <w:jc w:val="center"/>
        </w:trPr>
        <w:tc>
          <w:tcPr>
            <w:tcW w:w="302" w:type="pct"/>
            <w:gridSpan w:val="2"/>
          </w:tcPr>
          <w:p w14:paraId="34B0D5BE"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2.2.2.</w:t>
            </w:r>
          </w:p>
        </w:tc>
        <w:tc>
          <w:tcPr>
            <w:tcW w:w="2576" w:type="pct"/>
          </w:tcPr>
          <w:p w14:paraId="7F04AED7"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khám phá tri thức:</w:t>
            </w:r>
            <w:r w:rsidRPr="00C65CD2">
              <w:rPr>
                <w:color w:val="000000" w:themeColor="text1"/>
                <w:sz w:val="26"/>
                <w:szCs w:val="26"/>
                <w:lang w:val="vi-VN"/>
              </w:rPr>
              <w:t xml:space="preserve"> Sinh viên tốt nghiệp có thể hình thành – kiểm tra và bảo vệ giả thuyết do mình đề xuất; có khả năng tìm kiếm và sử dụng các tài liệu in, tài liệu điện tử phục vụ cho thực tiễn công việc   </w:t>
            </w:r>
          </w:p>
        </w:tc>
        <w:tc>
          <w:tcPr>
            <w:tcW w:w="769" w:type="pct"/>
            <w:gridSpan w:val="3"/>
          </w:tcPr>
          <w:p w14:paraId="71B45F9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2FC537C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3BFA494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3801EDD" w14:textId="77777777" w:rsidTr="00B200A3">
        <w:trPr>
          <w:jc w:val="center"/>
        </w:trPr>
        <w:tc>
          <w:tcPr>
            <w:tcW w:w="302" w:type="pct"/>
            <w:gridSpan w:val="2"/>
          </w:tcPr>
          <w:p w14:paraId="44D1FBF7"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2.2.3.</w:t>
            </w:r>
          </w:p>
        </w:tc>
        <w:tc>
          <w:tcPr>
            <w:tcW w:w="2576" w:type="pct"/>
          </w:tcPr>
          <w:p w14:paraId="46BC060D"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phản biện:</w:t>
            </w:r>
            <w:r w:rsidRPr="00C65CD2">
              <w:rPr>
                <w:color w:val="000000" w:themeColor="text1"/>
                <w:sz w:val="26"/>
                <w:szCs w:val="26"/>
                <w:lang w:val="vi-VN"/>
              </w:rPr>
              <w:t xml:space="preserve"> Sinh viên tốt nghiệp có khả năng đặt câu hỏi một cách liên tục và hệ thống về công việc của mình như là một giáo viên và điều chỉnh hành động khi cần thiết</w:t>
            </w:r>
          </w:p>
        </w:tc>
        <w:tc>
          <w:tcPr>
            <w:tcW w:w="769" w:type="pct"/>
            <w:gridSpan w:val="3"/>
          </w:tcPr>
          <w:p w14:paraId="3640F9F7"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75C2390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371248D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050D98A" w14:textId="77777777" w:rsidTr="00B200A3">
        <w:trPr>
          <w:jc w:val="center"/>
        </w:trPr>
        <w:tc>
          <w:tcPr>
            <w:tcW w:w="302" w:type="pct"/>
            <w:gridSpan w:val="2"/>
          </w:tcPr>
          <w:p w14:paraId="752CF32D" w14:textId="77777777" w:rsidR="00D42C4E" w:rsidRPr="00C65CD2" w:rsidRDefault="00D42C4E" w:rsidP="00C65CD2">
            <w:pPr>
              <w:autoSpaceDE w:val="0"/>
              <w:autoSpaceDN w:val="0"/>
              <w:adjustRightInd w:val="0"/>
              <w:snapToGrid w:val="0"/>
              <w:spacing w:after="0" w:line="288" w:lineRule="auto"/>
              <w:contextualSpacing/>
              <w:rPr>
                <w:rFonts w:eastAsia="ArialMT"/>
                <w:b/>
                <w:sz w:val="26"/>
                <w:szCs w:val="26"/>
              </w:rPr>
            </w:pPr>
            <w:r w:rsidRPr="00C65CD2">
              <w:rPr>
                <w:b/>
                <w:color w:val="000000" w:themeColor="text1"/>
                <w:sz w:val="26"/>
                <w:szCs w:val="26"/>
                <w:lang w:val="vi-VN"/>
              </w:rPr>
              <w:t>CĐR 2.3.</w:t>
            </w:r>
          </w:p>
        </w:tc>
        <w:tc>
          <w:tcPr>
            <w:tcW w:w="2576" w:type="pct"/>
          </w:tcPr>
          <w:p w14:paraId="5879FEF5" w14:textId="77777777" w:rsidR="00D42C4E" w:rsidRPr="00C65CD2" w:rsidRDefault="00D42C4E" w:rsidP="00C65CD2">
            <w:pPr>
              <w:snapToGrid w:val="0"/>
              <w:spacing w:after="0" w:line="288" w:lineRule="auto"/>
              <w:contextualSpacing/>
              <w:rPr>
                <w:rFonts w:eastAsia="ArialMT"/>
                <w:b/>
                <w:i/>
                <w:sz w:val="26"/>
                <w:szCs w:val="26"/>
              </w:rPr>
            </w:pPr>
            <w:r w:rsidRPr="00C65CD2">
              <w:rPr>
                <w:b/>
                <w:i/>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c>
          <w:tcPr>
            <w:tcW w:w="769" w:type="pct"/>
            <w:gridSpan w:val="3"/>
          </w:tcPr>
          <w:p w14:paraId="5B36CF5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3" w:type="pct"/>
            <w:gridSpan w:val="3"/>
          </w:tcPr>
          <w:p w14:paraId="60BD7B1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90" w:type="pct"/>
            <w:gridSpan w:val="3"/>
          </w:tcPr>
          <w:p w14:paraId="6027576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64C5AC84" w14:textId="77777777" w:rsidTr="00B200A3">
        <w:trPr>
          <w:jc w:val="center"/>
        </w:trPr>
        <w:tc>
          <w:tcPr>
            <w:tcW w:w="302" w:type="pct"/>
            <w:gridSpan w:val="2"/>
          </w:tcPr>
          <w:p w14:paraId="18B67C2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2.3.1.</w:t>
            </w:r>
          </w:p>
        </w:tc>
        <w:tc>
          <w:tcPr>
            <w:tcW w:w="2576" w:type="pct"/>
          </w:tcPr>
          <w:p w14:paraId="2BC55855"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Sự kiên trì và linh hoạt:</w:t>
            </w:r>
            <w:r w:rsidRPr="00C65CD2">
              <w:rPr>
                <w:color w:val="000000" w:themeColor="text1"/>
                <w:sz w:val="26"/>
                <w:szCs w:val="26"/>
                <w:lang w:val="vi-VN"/>
              </w:rPr>
              <w:t xml:space="preserve">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769" w:type="pct"/>
            <w:gridSpan w:val="3"/>
          </w:tcPr>
          <w:p w14:paraId="4CDA73E5"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739CE8D0"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59C5E7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3AE19CA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C448CA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6CD60EB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6B00113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CA08F5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36A7F74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0DB4F4A7" w14:textId="77777777" w:rsidTr="00B200A3">
        <w:trPr>
          <w:jc w:val="center"/>
        </w:trPr>
        <w:tc>
          <w:tcPr>
            <w:tcW w:w="302" w:type="pct"/>
            <w:gridSpan w:val="2"/>
          </w:tcPr>
          <w:p w14:paraId="0E78225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2.3.2.</w:t>
            </w:r>
          </w:p>
        </w:tc>
        <w:tc>
          <w:tcPr>
            <w:tcW w:w="2576" w:type="pct"/>
          </w:tcPr>
          <w:p w14:paraId="31CB1E88"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Tư duy sáng tạo:</w:t>
            </w:r>
            <w:r w:rsidRPr="00C65CD2">
              <w:rPr>
                <w:color w:val="000000" w:themeColor="text1"/>
                <w:sz w:val="26"/>
                <w:szCs w:val="26"/>
                <w:lang w:val="vi-VN"/>
              </w:rPr>
              <w:t xml:space="preserve"> Sinh viên tốt nghiệp có khả năng tiếp cận thực tiễn giáo dục và dạy học của bản thân từ những quan điểm khác nhau để thích nghi với sự đổi mới của môi trường giáo dục</w:t>
            </w:r>
          </w:p>
        </w:tc>
        <w:tc>
          <w:tcPr>
            <w:tcW w:w="769" w:type="pct"/>
            <w:gridSpan w:val="3"/>
          </w:tcPr>
          <w:p w14:paraId="585F0B97"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514C84EF"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7F949FE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03C88F3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402BAA9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663B583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76B9D7FB" w14:textId="77777777" w:rsidTr="00B200A3">
        <w:trPr>
          <w:jc w:val="center"/>
        </w:trPr>
        <w:tc>
          <w:tcPr>
            <w:tcW w:w="302" w:type="pct"/>
            <w:gridSpan w:val="2"/>
          </w:tcPr>
          <w:p w14:paraId="721A71F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2.3.3.</w:t>
            </w:r>
          </w:p>
        </w:tc>
        <w:tc>
          <w:tcPr>
            <w:tcW w:w="2576" w:type="pct"/>
          </w:tcPr>
          <w:p w14:paraId="7B9440D7"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quản lí thời gian và nguồn lực:</w:t>
            </w:r>
            <w:r w:rsidRPr="00C65CD2">
              <w:rPr>
                <w:color w:val="000000" w:themeColor="text1"/>
                <w:sz w:val="26"/>
                <w:szCs w:val="26"/>
                <w:lang w:val="vi-VN"/>
              </w:rPr>
              <w:t xml:space="preserve"> Sinh viên tốt nghiệp có thể xác định được tầm quan trọng, tính cấp thiết và thứ tự ưu tiên trong việc thực hiện và chấp hành các nhiệm vụ trong thực tiễn công việc </w:t>
            </w:r>
          </w:p>
        </w:tc>
        <w:tc>
          <w:tcPr>
            <w:tcW w:w="769" w:type="pct"/>
            <w:gridSpan w:val="3"/>
          </w:tcPr>
          <w:p w14:paraId="0188660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8BEE00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7DA4487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227C510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163D26B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4303755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BC4C56C" w14:textId="77777777" w:rsidTr="00B200A3">
        <w:trPr>
          <w:jc w:val="center"/>
        </w:trPr>
        <w:tc>
          <w:tcPr>
            <w:tcW w:w="302" w:type="pct"/>
            <w:gridSpan w:val="2"/>
          </w:tcPr>
          <w:p w14:paraId="529FB3AA"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2.4.</w:t>
            </w:r>
          </w:p>
        </w:tc>
        <w:tc>
          <w:tcPr>
            <w:tcW w:w="2576" w:type="pct"/>
          </w:tcPr>
          <w:p w14:paraId="53BC67C9"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nghề nghiệp trong lĩnh vực giáo dục tiểu học như: năng lực tìm hiểu người học và xây dựng môi trường giáo dục; </w:t>
            </w:r>
            <w:r w:rsidRPr="00C65CD2">
              <w:rPr>
                <w:b/>
                <w:i/>
                <w:color w:val="000000" w:themeColor="text1"/>
                <w:sz w:val="26"/>
                <w:szCs w:val="26"/>
                <w:lang w:val="vi-VN"/>
              </w:rPr>
              <w:lastRenderedPageBreak/>
              <w:t xml:space="preserve">năng lực giáo dục, dạy học và đánh giá người học; năng lực thích ứng với sự phát triển nghề nghiệp. </w:t>
            </w:r>
          </w:p>
        </w:tc>
        <w:tc>
          <w:tcPr>
            <w:tcW w:w="769" w:type="pct"/>
            <w:gridSpan w:val="3"/>
          </w:tcPr>
          <w:p w14:paraId="7DE65A7D"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3" w:type="pct"/>
            <w:gridSpan w:val="3"/>
          </w:tcPr>
          <w:p w14:paraId="092A70C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90" w:type="pct"/>
            <w:gridSpan w:val="3"/>
          </w:tcPr>
          <w:p w14:paraId="3C34AC5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5BC5628B" w14:textId="77777777" w:rsidTr="00B200A3">
        <w:trPr>
          <w:jc w:val="center"/>
        </w:trPr>
        <w:tc>
          <w:tcPr>
            <w:tcW w:w="302" w:type="pct"/>
            <w:gridSpan w:val="2"/>
          </w:tcPr>
          <w:p w14:paraId="56D69A13"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2.4.1.</w:t>
            </w:r>
          </w:p>
        </w:tc>
        <w:tc>
          <w:tcPr>
            <w:tcW w:w="2576" w:type="pct"/>
          </w:tcPr>
          <w:p w14:paraId="01E19C94"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được năng lực tìm hiểu người học và xây dựng môi trường giáo dục:</w:t>
            </w:r>
            <w:r w:rsidRPr="00C65CD2">
              <w:rPr>
                <w:color w:val="000000" w:themeColor="text1"/>
                <w:sz w:val="26"/>
                <w:szCs w:val="26"/>
                <w:lang w:val="vi-VN"/>
              </w:rPr>
              <w:t xml:space="preserve">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769" w:type="pct"/>
            <w:gridSpan w:val="3"/>
          </w:tcPr>
          <w:p w14:paraId="47408CCB"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126615FA"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7165D43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6A8B04E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7247809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3C1DBC1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6DD70B2" w14:textId="77777777" w:rsidTr="00B200A3">
        <w:trPr>
          <w:jc w:val="center"/>
        </w:trPr>
        <w:tc>
          <w:tcPr>
            <w:tcW w:w="302" w:type="pct"/>
            <w:gridSpan w:val="2"/>
          </w:tcPr>
          <w:p w14:paraId="3E62646F"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2.4.2.</w:t>
            </w:r>
          </w:p>
        </w:tc>
        <w:tc>
          <w:tcPr>
            <w:tcW w:w="2576" w:type="pct"/>
          </w:tcPr>
          <w:p w14:paraId="5FB3CC6A"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giáo dục học sinh tiểu học:</w:t>
            </w:r>
            <w:r w:rsidRPr="00C65CD2">
              <w:rPr>
                <w:color w:val="000000" w:themeColor="text1"/>
                <w:sz w:val="26"/>
                <w:szCs w:val="26"/>
                <w:lang w:val="vi-VN"/>
              </w:rPr>
              <w:t xml:space="preserve">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769" w:type="pct"/>
            <w:gridSpan w:val="3"/>
          </w:tcPr>
          <w:p w14:paraId="0FB5F366"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5247515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1507724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59B8168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0645729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3148F4A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1111652" w14:textId="77777777" w:rsidTr="00B200A3">
        <w:trPr>
          <w:jc w:val="center"/>
        </w:trPr>
        <w:tc>
          <w:tcPr>
            <w:tcW w:w="302" w:type="pct"/>
            <w:gridSpan w:val="2"/>
          </w:tcPr>
          <w:p w14:paraId="08393CF3"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2.4.3.</w:t>
            </w:r>
          </w:p>
        </w:tc>
        <w:tc>
          <w:tcPr>
            <w:tcW w:w="2576" w:type="pct"/>
          </w:tcPr>
          <w:p w14:paraId="16E3F96A"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dạy học các môn học ở tiểu học:</w:t>
            </w:r>
            <w:r w:rsidRPr="00C65CD2">
              <w:rPr>
                <w:color w:val="000000" w:themeColor="text1"/>
                <w:sz w:val="26"/>
                <w:szCs w:val="26"/>
                <w:lang w:val="vi-VN"/>
              </w:rPr>
              <w:t xml:space="preserve"> Sinh viên tốt nghiệp có thể nghiên cứu, thiết kế và tổ chức thực hiện thành thạo và hiệu quả hoạt động dạy học cũng như có khả năng phát triển chương trình các môn học ở tiểu học </w:t>
            </w:r>
          </w:p>
        </w:tc>
        <w:tc>
          <w:tcPr>
            <w:tcW w:w="769" w:type="pct"/>
            <w:gridSpan w:val="3"/>
          </w:tcPr>
          <w:p w14:paraId="42E427C2"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45D6058F"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3EA00EC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1D62A06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6BAFB82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4F378C6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6C77ED1" w14:textId="77777777" w:rsidTr="00B200A3">
        <w:trPr>
          <w:jc w:val="center"/>
        </w:trPr>
        <w:tc>
          <w:tcPr>
            <w:tcW w:w="302" w:type="pct"/>
            <w:gridSpan w:val="2"/>
          </w:tcPr>
          <w:p w14:paraId="2791FA4B"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2.4.4</w:t>
            </w:r>
          </w:p>
        </w:tc>
        <w:tc>
          <w:tcPr>
            <w:tcW w:w="2576" w:type="pct"/>
          </w:tcPr>
          <w:p w14:paraId="263BD30F"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đánh giá học sinh tiểu học:</w:t>
            </w:r>
            <w:r w:rsidRPr="00C65CD2">
              <w:rPr>
                <w:color w:val="000000" w:themeColor="text1"/>
                <w:sz w:val="26"/>
                <w:szCs w:val="26"/>
                <w:lang w:val="vi-VN"/>
              </w:rPr>
              <w:t xml:space="preserve">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769" w:type="pct"/>
            <w:gridSpan w:val="3"/>
          </w:tcPr>
          <w:p w14:paraId="601CA8AF"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4680314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3EEFDD6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130E1D2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1F820FE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5BA7FDF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38551FB" w14:textId="77777777" w:rsidTr="00B200A3">
        <w:trPr>
          <w:jc w:val="center"/>
        </w:trPr>
        <w:tc>
          <w:tcPr>
            <w:tcW w:w="302" w:type="pct"/>
            <w:gridSpan w:val="2"/>
          </w:tcPr>
          <w:p w14:paraId="3E5902B3"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2.4.5</w:t>
            </w:r>
          </w:p>
        </w:tc>
        <w:tc>
          <w:tcPr>
            <w:tcW w:w="2576" w:type="pct"/>
          </w:tcPr>
          <w:p w14:paraId="77C960A5"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thích ứng với sự phát triển nghề nghiệp:</w:t>
            </w:r>
            <w:r w:rsidRPr="00C65CD2">
              <w:rPr>
                <w:color w:val="000000" w:themeColor="text1"/>
                <w:sz w:val="26"/>
                <w:szCs w:val="26"/>
                <w:lang w:val="vi-VN"/>
              </w:rPr>
              <w:t xml:space="preserve">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769" w:type="pct"/>
            <w:gridSpan w:val="3"/>
          </w:tcPr>
          <w:p w14:paraId="038D8F0F"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8B5E25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3" w:type="pct"/>
            <w:gridSpan w:val="3"/>
          </w:tcPr>
          <w:p w14:paraId="24B88CF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5705323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90" w:type="pct"/>
            <w:gridSpan w:val="3"/>
          </w:tcPr>
          <w:p w14:paraId="7D63D77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A4EFE7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7573EC" w:rsidRPr="00C65CD2" w14:paraId="381FE1E5" w14:textId="77777777" w:rsidTr="007573EC">
        <w:trPr>
          <w:jc w:val="center"/>
        </w:trPr>
        <w:tc>
          <w:tcPr>
            <w:tcW w:w="5000" w:type="pct"/>
            <w:gridSpan w:val="12"/>
          </w:tcPr>
          <w:p w14:paraId="59A90A4C" w14:textId="77777777" w:rsidR="007573EC" w:rsidRPr="00C65CD2" w:rsidRDefault="007573EC"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Sinh</w:t>
            </w:r>
            <w:r w:rsidRPr="00C65CD2">
              <w:rPr>
                <w:rFonts w:eastAsia="Times New Roman"/>
                <w:sz w:val="26"/>
                <w:szCs w:val="26"/>
                <w:lang w:val="vi-VN"/>
              </w:rPr>
              <w:t xml:space="preserve"> viên tốt nghiệp </w:t>
            </w:r>
            <w:r w:rsidRPr="00C65CD2">
              <w:rPr>
                <w:rFonts w:eastAsia="Times New Roman"/>
                <w:sz w:val="26"/>
                <w:szCs w:val="26"/>
              </w:rPr>
              <w:t>CTĐT ngành GDTH</w:t>
            </w:r>
            <w:r w:rsidRPr="00C65CD2">
              <w:rPr>
                <w:rFonts w:eastAsia="Times New Roman"/>
                <w:sz w:val="26"/>
                <w:szCs w:val="26"/>
                <w:lang w:val="vi-VN"/>
              </w:rPr>
              <w:t xml:space="preserve"> </w:t>
            </w:r>
            <w:r w:rsidRPr="00C65CD2">
              <w:rPr>
                <w:rFonts w:eastAsia="Times New Roman"/>
                <w:sz w:val="26"/>
                <w:szCs w:val="26"/>
              </w:rPr>
              <w:t>cần bổ sung thêm những, phẩm chất cá nhân</w:t>
            </w:r>
            <w:r w:rsidRPr="00C65CD2">
              <w:rPr>
                <w:rFonts w:eastAsia="Times New Roman"/>
                <w:sz w:val="26"/>
                <w:szCs w:val="26"/>
                <w:lang w:val="vi-VN"/>
              </w:rPr>
              <w:t>, năng lực nào</w:t>
            </w:r>
            <w:r w:rsidRPr="00C65CD2">
              <w:rPr>
                <w:rFonts w:eastAsia="Times New Roman"/>
                <w:sz w:val="26"/>
                <w:szCs w:val="26"/>
              </w:rPr>
              <w:t xml:space="preserve">? </w:t>
            </w:r>
            <w:r w:rsidRPr="00C65CD2">
              <w:rPr>
                <w:rFonts w:eastAsia="Times New Roman"/>
                <w:color w:val="FF0000"/>
                <w:sz w:val="26"/>
                <w:szCs w:val="26"/>
              </w:rPr>
              <w:t>Xin vui lòng góp ý</w:t>
            </w:r>
            <w:r w:rsidRPr="00C65CD2">
              <w:rPr>
                <w:rFonts w:eastAsia="Times New Roman"/>
                <w:sz w:val="26"/>
                <w:szCs w:val="26"/>
              </w:rPr>
              <w:t>!</w:t>
            </w:r>
          </w:p>
          <w:p w14:paraId="44FCFA6C" w14:textId="77777777" w:rsidR="007573EC" w:rsidRPr="00C65CD2" w:rsidRDefault="007573EC"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w:t>
            </w:r>
          </w:p>
        </w:tc>
      </w:tr>
      <w:tr w:rsidR="00D42C4E" w:rsidRPr="00C65CD2" w14:paraId="52875CDD" w14:textId="77777777" w:rsidTr="007573EC">
        <w:trPr>
          <w:jc w:val="center"/>
        </w:trPr>
        <w:tc>
          <w:tcPr>
            <w:tcW w:w="278" w:type="pct"/>
          </w:tcPr>
          <w:p w14:paraId="70C939D7"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lastRenderedPageBreak/>
              <w:t>3</w:t>
            </w:r>
          </w:p>
        </w:tc>
        <w:tc>
          <w:tcPr>
            <w:tcW w:w="4722" w:type="pct"/>
            <w:gridSpan w:val="11"/>
          </w:tcPr>
          <w:p w14:paraId="72BCDD6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bCs/>
                <w:sz w:val="26"/>
                <w:szCs w:val="26"/>
              </w:rPr>
              <w:t>Kỹ năng làm việc nhóm và giao tiếp</w:t>
            </w:r>
          </w:p>
        </w:tc>
      </w:tr>
      <w:tr w:rsidR="00D42C4E" w:rsidRPr="00C65CD2" w14:paraId="575165CC" w14:textId="77777777" w:rsidTr="00013815">
        <w:trPr>
          <w:jc w:val="center"/>
        </w:trPr>
        <w:tc>
          <w:tcPr>
            <w:tcW w:w="278" w:type="pct"/>
          </w:tcPr>
          <w:p w14:paraId="2E026207"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2705" w:type="pct"/>
            <w:gridSpan w:val="3"/>
          </w:tcPr>
          <w:p w14:paraId="2C7774EB"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lang w:val="vi-VN"/>
              </w:rPr>
            </w:pPr>
            <w:r w:rsidRPr="00C65CD2">
              <w:rPr>
                <w:rFonts w:eastAsia="Times New Roman"/>
                <w:b/>
                <w:bCs/>
                <w:sz w:val="26"/>
                <w:szCs w:val="26"/>
                <w:lang w:val="vi-VN"/>
              </w:rPr>
              <w:t>Nội dung CĐR</w:t>
            </w:r>
          </w:p>
        </w:tc>
        <w:tc>
          <w:tcPr>
            <w:tcW w:w="746" w:type="pct"/>
            <w:gridSpan w:val="3"/>
          </w:tcPr>
          <w:p w14:paraId="7DCD350F"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rPr>
              <w:t>Mức độ cần thiết</w:t>
            </w:r>
          </w:p>
        </w:tc>
        <w:tc>
          <w:tcPr>
            <w:tcW w:w="653" w:type="pct"/>
            <w:gridSpan w:val="3"/>
          </w:tcPr>
          <w:p w14:paraId="44796A8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00F95E7F"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rPr>
              <w:t>Hiện đạt được</w:t>
            </w:r>
          </w:p>
        </w:tc>
        <w:tc>
          <w:tcPr>
            <w:tcW w:w="618" w:type="pct"/>
            <w:gridSpan w:val="2"/>
          </w:tcPr>
          <w:p w14:paraId="79AAD53F"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29C3CB0C"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lang w:val="vi-VN"/>
              </w:rPr>
              <w:t>NÊN</w:t>
            </w:r>
            <w:r w:rsidRPr="00C65CD2">
              <w:rPr>
                <w:rFonts w:eastAsia="Times New Roman"/>
                <w:b/>
                <w:sz w:val="26"/>
                <w:szCs w:val="26"/>
              </w:rPr>
              <w:t xml:space="preserve"> đạt được</w:t>
            </w:r>
          </w:p>
        </w:tc>
      </w:tr>
      <w:tr w:rsidR="00D42C4E" w:rsidRPr="00C65CD2" w14:paraId="65245B76" w14:textId="77777777" w:rsidTr="00013815">
        <w:trPr>
          <w:jc w:val="center"/>
        </w:trPr>
        <w:tc>
          <w:tcPr>
            <w:tcW w:w="278" w:type="pct"/>
          </w:tcPr>
          <w:p w14:paraId="68BB262A"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3.1</w:t>
            </w:r>
          </w:p>
        </w:tc>
        <w:tc>
          <w:tcPr>
            <w:tcW w:w="2705" w:type="pct"/>
            <w:gridSpan w:val="3"/>
          </w:tcPr>
          <w:p w14:paraId="6EB3F80A"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c>
          <w:tcPr>
            <w:tcW w:w="746" w:type="pct"/>
            <w:gridSpan w:val="3"/>
          </w:tcPr>
          <w:p w14:paraId="093F8F3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53" w:type="pct"/>
            <w:gridSpan w:val="3"/>
          </w:tcPr>
          <w:p w14:paraId="66662D4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8" w:type="pct"/>
            <w:gridSpan w:val="2"/>
          </w:tcPr>
          <w:p w14:paraId="78E4307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2DADF067" w14:textId="77777777" w:rsidTr="00013815">
        <w:trPr>
          <w:jc w:val="center"/>
        </w:trPr>
        <w:tc>
          <w:tcPr>
            <w:tcW w:w="278" w:type="pct"/>
          </w:tcPr>
          <w:p w14:paraId="3ED59F0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3.3.1.</w:t>
            </w:r>
          </w:p>
        </w:tc>
        <w:tc>
          <w:tcPr>
            <w:tcW w:w="2705" w:type="pct"/>
            <w:gridSpan w:val="3"/>
          </w:tcPr>
          <w:p w14:paraId="24437FC1"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c>
          <w:tcPr>
            <w:tcW w:w="746" w:type="pct"/>
            <w:gridSpan w:val="3"/>
          </w:tcPr>
          <w:p w14:paraId="4C88D446"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3"/>
          </w:tcPr>
          <w:p w14:paraId="38444E0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gridSpan w:val="2"/>
          </w:tcPr>
          <w:p w14:paraId="2F716EA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A12EA7F" w14:textId="77777777" w:rsidTr="00013815">
        <w:trPr>
          <w:jc w:val="center"/>
        </w:trPr>
        <w:tc>
          <w:tcPr>
            <w:tcW w:w="278" w:type="pct"/>
          </w:tcPr>
          <w:p w14:paraId="04EC7810"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3.3.2.</w:t>
            </w:r>
          </w:p>
        </w:tc>
        <w:tc>
          <w:tcPr>
            <w:tcW w:w="2705" w:type="pct"/>
            <w:gridSpan w:val="3"/>
          </w:tcPr>
          <w:p w14:paraId="7EC6ACB7"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c>
          <w:tcPr>
            <w:tcW w:w="746" w:type="pct"/>
            <w:gridSpan w:val="3"/>
          </w:tcPr>
          <w:p w14:paraId="26DCDD7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3"/>
          </w:tcPr>
          <w:p w14:paraId="022826B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gridSpan w:val="2"/>
          </w:tcPr>
          <w:p w14:paraId="5962458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41E2CE4" w14:textId="77777777" w:rsidTr="00013815">
        <w:trPr>
          <w:jc w:val="center"/>
        </w:trPr>
        <w:tc>
          <w:tcPr>
            <w:tcW w:w="278" w:type="pct"/>
          </w:tcPr>
          <w:p w14:paraId="32BAE46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3.3.3</w:t>
            </w:r>
          </w:p>
        </w:tc>
        <w:tc>
          <w:tcPr>
            <w:tcW w:w="2705" w:type="pct"/>
            <w:gridSpan w:val="3"/>
          </w:tcPr>
          <w:p w14:paraId="46D9FEB7"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Sử dụng được tiếng anh hoặc ngoại ngữ khác trong các hoạt động nghề nghiệp</w:t>
            </w:r>
          </w:p>
        </w:tc>
        <w:tc>
          <w:tcPr>
            <w:tcW w:w="746" w:type="pct"/>
            <w:gridSpan w:val="3"/>
          </w:tcPr>
          <w:p w14:paraId="340D998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3"/>
          </w:tcPr>
          <w:p w14:paraId="08C6E0B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gridSpan w:val="2"/>
          </w:tcPr>
          <w:p w14:paraId="50A7100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0758647" w14:textId="77777777" w:rsidTr="00013815">
        <w:trPr>
          <w:jc w:val="center"/>
        </w:trPr>
        <w:tc>
          <w:tcPr>
            <w:tcW w:w="278" w:type="pct"/>
          </w:tcPr>
          <w:p w14:paraId="04ACEC97"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3.2</w:t>
            </w:r>
          </w:p>
        </w:tc>
        <w:tc>
          <w:tcPr>
            <w:tcW w:w="2705" w:type="pct"/>
            <w:gridSpan w:val="3"/>
          </w:tcPr>
          <w:p w14:paraId="78FD1473"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c>
          <w:tcPr>
            <w:tcW w:w="746" w:type="pct"/>
            <w:gridSpan w:val="3"/>
          </w:tcPr>
          <w:p w14:paraId="20067771"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53" w:type="pct"/>
            <w:gridSpan w:val="3"/>
          </w:tcPr>
          <w:p w14:paraId="3320E0A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8" w:type="pct"/>
            <w:gridSpan w:val="2"/>
          </w:tcPr>
          <w:p w14:paraId="0F58104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3019020A" w14:textId="77777777" w:rsidTr="00013815">
        <w:trPr>
          <w:jc w:val="center"/>
        </w:trPr>
        <w:tc>
          <w:tcPr>
            <w:tcW w:w="278" w:type="pct"/>
          </w:tcPr>
          <w:p w14:paraId="77AD2FC0"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 xml:space="preserve">3.2.1.  </w:t>
            </w:r>
          </w:p>
        </w:tc>
        <w:tc>
          <w:tcPr>
            <w:tcW w:w="2705" w:type="pct"/>
            <w:gridSpan w:val="3"/>
          </w:tcPr>
          <w:p w14:paraId="4A0DD069"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tổ chức và vận hành các nhóm công việc phục vụ mục đích phát triển phẩm chất, năng lực học sinh tiểu học và nghề nghiệp bản thân.</w:t>
            </w:r>
          </w:p>
        </w:tc>
        <w:tc>
          <w:tcPr>
            <w:tcW w:w="746" w:type="pct"/>
            <w:gridSpan w:val="3"/>
          </w:tcPr>
          <w:p w14:paraId="0F01292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3"/>
          </w:tcPr>
          <w:p w14:paraId="3A93C0C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gridSpan w:val="2"/>
          </w:tcPr>
          <w:p w14:paraId="5157CB2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D1F0CB0" w14:textId="77777777" w:rsidTr="00013815">
        <w:trPr>
          <w:jc w:val="center"/>
        </w:trPr>
        <w:tc>
          <w:tcPr>
            <w:tcW w:w="278" w:type="pct"/>
          </w:tcPr>
          <w:p w14:paraId="4A700AE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3.2.2.</w:t>
            </w:r>
          </w:p>
        </w:tc>
        <w:tc>
          <w:tcPr>
            <w:tcW w:w="2705" w:type="pct"/>
            <w:gridSpan w:val="3"/>
          </w:tcPr>
          <w:p w14:paraId="4760295F"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lãnh đạo và phát triển các nhóm công việc vào các hoạt động liên quan đến việc phát triển phẩm chất, năng lực học sinh, và phát triển năng lực nghề nghiệp.</w:t>
            </w:r>
          </w:p>
        </w:tc>
        <w:tc>
          <w:tcPr>
            <w:tcW w:w="746" w:type="pct"/>
            <w:gridSpan w:val="3"/>
          </w:tcPr>
          <w:p w14:paraId="4F200457"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3"/>
          </w:tcPr>
          <w:p w14:paraId="1A536DD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gridSpan w:val="2"/>
          </w:tcPr>
          <w:p w14:paraId="0DA9FB6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7C79A08F" w14:textId="77777777" w:rsidTr="007573EC">
        <w:trPr>
          <w:jc w:val="center"/>
        </w:trPr>
        <w:tc>
          <w:tcPr>
            <w:tcW w:w="278" w:type="pct"/>
          </w:tcPr>
          <w:p w14:paraId="3B36AD74"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4722" w:type="pct"/>
            <w:gridSpan w:val="11"/>
          </w:tcPr>
          <w:p w14:paraId="3BA91C19"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CĐR CTĐT ngành GDTH cần bổ sung thêm những chuẩn nào cho kỹ năng làm việc nhóm và giao tiếp? Xin vui lòng cho ý kiến góp ý!</w:t>
            </w:r>
          </w:p>
          <w:p w14:paraId="61A7C69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lang w:val="vi-VN"/>
              </w:rPr>
            </w:pPr>
            <w:r w:rsidRPr="00C65CD2">
              <w:rPr>
                <w:rFonts w:eastAsia="Times New Roman"/>
                <w:sz w:val="26"/>
                <w:szCs w:val="26"/>
              </w:rPr>
              <w:t>……………………………………………………………………………………………</w:t>
            </w:r>
            <w:r w:rsidRPr="00C65CD2">
              <w:rPr>
                <w:rFonts w:eastAsia="Times New Roman"/>
                <w:sz w:val="26"/>
                <w:szCs w:val="26"/>
                <w:lang w:val="vi-VN"/>
              </w:rPr>
              <w:t>……………………………..</w:t>
            </w:r>
          </w:p>
        </w:tc>
      </w:tr>
      <w:tr w:rsidR="00D42C4E" w:rsidRPr="00C65CD2" w14:paraId="65C2BD78" w14:textId="77777777" w:rsidTr="007573EC">
        <w:trPr>
          <w:jc w:val="center"/>
        </w:trPr>
        <w:tc>
          <w:tcPr>
            <w:tcW w:w="278" w:type="pct"/>
          </w:tcPr>
          <w:p w14:paraId="775F58BE"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bookmarkStart w:id="134" w:name="_Hlk67983594"/>
            <w:r w:rsidRPr="00C65CD2">
              <w:rPr>
                <w:rFonts w:eastAsia="Times New Roman"/>
                <w:b/>
                <w:sz w:val="26"/>
                <w:szCs w:val="26"/>
              </w:rPr>
              <w:t>4</w:t>
            </w:r>
          </w:p>
        </w:tc>
        <w:tc>
          <w:tcPr>
            <w:tcW w:w="4722" w:type="pct"/>
            <w:gridSpan w:val="11"/>
          </w:tcPr>
          <w:p w14:paraId="1FDC695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ArialMT"/>
                <w:b/>
                <w:bCs/>
                <w:sz w:val="26"/>
                <w:szCs w:val="26"/>
              </w:rPr>
              <w:t>Năng lực thực hành nghề nghiệp</w:t>
            </w:r>
          </w:p>
        </w:tc>
      </w:tr>
      <w:tr w:rsidR="00D42C4E" w:rsidRPr="00C65CD2" w14:paraId="16F8FE53" w14:textId="77777777" w:rsidTr="00013815">
        <w:trPr>
          <w:jc w:val="center"/>
        </w:trPr>
        <w:tc>
          <w:tcPr>
            <w:tcW w:w="278" w:type="pct"/>
          </w:tcPr>
          <w:p w14:paraId="7AEB96A2"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2752" w:type="pct"/>
            <w:gridSpan w:val="4"/>
          </w:tcPr>
          <w:p w14:paraId="3AFEB039"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lang w:val="vi-VN"/>
              </w:rPr>
            </w:pPr>
            <w:r w:rsidRPr="00C65CD2">
              <w:rPr>
                <w:rFonts w:eastAsia="ArialMT"/>
                <w:b/>
                <w:bCs/>
                <w:sz w:val="26"/>
                <w:szCs w:val="26"/>
                <w:lang w:val="vi-VN"/>
              </w:rPr>
              <w:t>NỘI DUNG CHUẨN</w:t>
            </w:r>
          </w:p>
        </w:tc>
        <w:tc>
          <w:tcPr>
            <w:tcW w:w="746" w:type="pct"/>
            <w:gridSpan w:val="3"/>
          </w:tcPr>
          <w:p w14:paraId="57BB5FC9"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rPr>
              <w:t>Mức độ cần thiết</w:t>
            </w:r>
          </w:p>
        </w:tc>
        <w:tc>
          <w:tcPr>
            <w:tcW w:w="606" w:type="pct"/>
            <w:gridSpan w:val="2"/>
          </w:tcPr>
          <w:p w14:paraId="4A567D22"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730B5664"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rPr>
              <w:t>Hiện đạt được</w:t>
            </w:r>
          </w:p>
        </w:tc>
        <w:tc>
          <w:tcPr>
            <w:tcW w:w="618" w:type="pct"/>
            <w:gridSpan w:val="2"/>
          </w:tcPr>
          <w:p w14:paraId="14FE40C1"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7906DA7E"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lang w:val="vi-VN"/>
              </w:rPr>
              <w:t>NÊN</w:t>
            </w:r>
            <w:r w:rsidRPr="00C65CD2">
              <w:rPr>
                <w:rFonts w:eastAsia="Times New Roman"/>
                <w:b/>
                <w:sz w:val="26"/>
                <w:szCs w:val="26"/>
              </w:rPr>
              <w:t xml:space="preserve"> đạt được</w:t>
            </w:r>
          </w:p>
        </w:tc>
      </w:tr>
      <w:tr w:rsidR="00D42C4E" w:rsidRPr="00C65CD2" w14:paraId="01A2B4D7" w14:textId="77777777" w:rsidTr="007573EC">
        <w:trPr>
          <w:jc w:val="center"/>
        </w:trPr>
        <w:tc>
          <w:tcPr>
            <w:tcW w:w="278" w:type="pct"/>
          </w:tcPr>
          <w:p w14:paraId="69417504"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lastRenderedPageBreak/>
              <w:t>CĐR 4.1</w:t>
            </w:r>
          </w:p>
        </w:tc>
        <w:tc>
          <w:tcPr>
            <w:tcW w:w="2752" w:type="pct"/>
            <w:gridSpan w:val="4"/>
          </w:tcPr>
          <w:p w14:paraId="0F330382"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Nhận thức được mối liên hệ giữa bối cảnh xã hội và bên ngoài đối với cấp giáo dục tiểu học</w:t>
            </w:r>
          </w:p>
        </w:tc>
        <w:tc>
          <w:tcPr>
            <w:tcW w:w="746" w:type="pct"/>
            <w:gridSpan w:val="3"/>
          </w:tcPr>
          <w:p w14:paraId="331A38AA"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3"/>
          </w:tcPr>
          <w:p w14:paraId="0FFCB292"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tcPr>
          <w:p w14:paraId="6C5B323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r>
      <w:tr w:rsidR="00D42C4E" w:rsidRPr="00C65CD2" w14:paraId="3F14B7AE" w14:textId="77777777" w:rsidTr="007573EC">
        <w:trPr>
          <w:jc w:val="center"/>
        </w:trPr>
        <w:tc>
          <w:tcPr>
            <w:tcW w:w="278" w:type="pct"/>
          </w:tcPr>
          <w:p w14:paraId="5A004098"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4.1.1.</w:t>
            </w:r>
          </w:p>
        </w:tc>
        <w:tc>
          <w:tcPr>
            <w:tcW w:w="2752" w:type="pct"/>
            <w:gridSpan w:val="4"/>
          </w:tcPr>
          <w:p w14:paraId="56BAF2AB"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vai trò và trách nhiệm của người</w:t>
            </w:r>
            <w:r w:rsidRPr="00C65CD2">
              <w:rPr>
                <w:bCs/>
                <w:color w:val="000000"/>
                <w:sz w:val="26"/>
                <w:szCs w:val="26"/>
                <w:lang w:val="vi-VN"/>
              </w:rPr>
              <w:t xml:space="preserve"> làm công tác giáo dục học sinh tiểu học</w:t>
            </w:r>
            <w:r w:rsidRPr="00C65CD2">
              <w:rPr>
                <w:bCs/>
                <w:color w:val="000000"/>
                <w:sz w:val="26"/>
                <w:szCs w:val="26"/>
              </w:rPr>
              <w:t>;</w:t>
            </w:r>
          </w:p>
        </w:tc>
        <w:tc>
          <w:tcPr>
            <w:tcW w:w="746" w:type="pct"/>
            <w:gridSpan w:val="3"/>
          </w:tcPr>
          <w:p w14:paraId="5CFC5B3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5843552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2A2741D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752C053" w14:textId="77777777" w:rsidTr="007573EC">
        <w:trPr>
          <w:jc w:val="center"/>
        </w:trPr>
        <w:tc>
          <w:tcPr>
            <w:tcW w:w="278" w:type="pct"/>
          </w:tcPr>
          <w:p w14:paraId="18D7765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4.1.2.</w:t>
            </w:r>
          </w:p>
        </w:tc>
        <w:tc>
          <w:tcPr>
            <w:tcW w:w="2752" w:type="pct"/>
            <w:gridSpan w:val="4"/>
          </w:tcPr>
          <w:p w14:paraId="1CE493B2" w14:textId="77777777" w:rsidR="00D42C4E" w:rsidRPr="00C65CD2" w:rsidRDefault="00D42C4E" w:rsidP="00C65CD2">
            <w:pPr>
              <w:spacing w:after="0" w:line="288" w:lineRule="auto"/>
              <w:rPr>
                <w:bCs/>
                <w:color w:val="000000"/>
                <w:sz w:val="26"/>
                <w:szCs w:val="26"/>
              </w:rPr>
            </w:pPr>
            <w:r w:rsidRPr="00C65CD2">
              <w:rPr>
                <w:bCs/>
                <w:color w:val="000000"/>
                <w:sz w:val="26"/>
                <w:szCs w:val="26"/>
              </w:rPr>
              <w:t>Phân tích được tác</w:t>
            </w:r>
            <w:r w:rsidRPr="00C65CD2">
              <w:rPr>
                <w:bCs/>
                <w:color w:val="000000"/>
                <w:sz w:val="26"/>
                <w:szCs w:val="26"/>
                <w:lang w:val="vi-VN"/>
              </w:rPr>
              <w:t xml:space="preserve"> động</w:t>
            </w:r>
            <w:r w:rsidRPr="00C65CD2">
              <w:rPr>
                <w:bCs/>
                <w:color w:val="000000"/>
                <w:sz w:val="26"/>
                <w:szCs w:val="26"/>
              </w:rPr>
              <w:t xml:space="preserve"> của giáo dục tiểu</w:t>
            </w:r>
            <w:r w:rsidRPr="00C65CD2">
              <w:rPr>
                <w:bCs/>
                <w:color w:val="000000"/>
                <w:sz w:val="26"/>
                <w:szCs w:val="26"/>
                <w:lang w:val="vi-VN"/>
              </w:rPr>
              <w:t xml:space="preserve"> học</w:t>
            </w:r>
            <w:r w:rsidRPr="00C65CD2">
              <w:rPr>
                <w:bCs/>
                <w:color w:val="000000"/>
                <w:sz w:val="26"/>
                <w:szCs w:val="26"/>
              </w:rPr>
              <w:t xml:space="preserve"> đến</w:t>
            </w:r>
            <w:r w:rsidRPr="00C65CD2">
              <w:rPr>
                <w:bCs/>
                <w:color w:val="000000"/>
                <w:sz w:val="26"/>
                <w:szCs w:val="26"/>
                <w:lang w:val="vi-VN"/>
              </w:rPr>
              <w:t xml:space="preserve"> </w:t>
            </w:r>
            <w:r w:rsidRPr="00C65CD2">
              <w:rPr>
                <w:bCs/>
                <w:color w:val="000000"/>
                <w:sz w:val="26"/>
                <w:szCs w:val="26"/>
              </w:rPr>
              <w:t>xã hội</w:t>
            </w:r>
          </w:p>
        </w:tc>
        <w:tc>
          <w:tcPr>
            <w:tcW w:w="746" w:type="pct"/>
            <w:gridSpan w:val="3"/>
          </w:tcPr>
          <w:p w14:paraId="0802D93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7053429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52E2BC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357F023" w14:textId="77777777" w:rsidTr="007573EC">
        <w:trPr>
          <w:jc w:val="center"/>
        </w:trPr>
        <w:tc>
          <w:tcPr>
            <w:tcW w:w="278" w:type="pct"/>
          </w:tcPr>
          <w:p w14:paraId="5CA8DEC2"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4.1.3.</w:t>
            </w:r>
          </w:p>
        </w:tc>
        <w:tc>
          <w:tcPr>
            <w:tcW w:w="2752" w:type="pct"/>
            <w:gridSpan w:val="4"/>
          </w:tcPr>
          <w:p w14:paraId="55769191"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những</w:t>
            </w:r>
            <w:r w:rsidRPr="00C65CD2">
              <w:rPr>
                <w:bCs/>
                <w:color w:val="000000"/>
                <w:sz w:val="26"/>
                <w:szCs w:val="26"/>
                <w:lang w:val="vi-VN"/>
              </w:rPr>
              <w:t xml:space="preserve"> quy định của </w:t>
            </w:r>
            <w:r w:rsidRPr="00C65CD2">
              <w:rPr>
                <w:bCs/>
                <w:color w:val="000000"/>
                <w:sz w:val="26"/>
                <w:szCs w:val="26"/>
              </w:rPr>
              <w:t>xã hội đối với giáo dục tiểu</w:t>
            </w:r>
            <w:r w:rsidRPr="00C65CD2">
              <w:rPr>
                <w:bCs/>
                <w:color w:val="000000"/>
                <w:sz w:val="26"/>
                <w:szCs w:val="26"/>
                <w:lang w:val="vi-VN"/>
              </w:rPr>
              <w:t xml:space="preserve"> học</w:t>
            </w:r>
          </w:p>
        </w:tc>
        <w:tc>
          <w:tcPr>
            <w:tcW w:w="746" w:type="pct"/>
            <w:gridSpan w:val="3"/>
          </w:tcPr>
          <w:p w14:paraId="40BB406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6AA2189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67953D2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63EB700" w14:textId="77777777" w:rsidTr="007573EC">
        <w:trPr>
          <w:jc w:val="center"/>
        </w:trPr>
        <w:tc>
          <w:tcPr>
            <w:tcW w:w="278" w:type="pct"/>
          </w:tcPr>
          <w:p w14:paraId="3FA448E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4.1.4.</w:t>
            </w:r>
          </w:p>
        </w:tc>
        <w:tc>
          <w:tcPr>
            <w:tcW w:w="2752" w:type="pct"/>
            <w:gridSpan w:val="4"/>
          </w:tcPr>
          <w:p w14:paraId="1C8EA09D"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Xác định được bối cảnh văn hoá và lịch sử liên quan đến giáo dục tiểu học;</w:t>
            </w:r>
          </w:p>
        </w:tc>
        <w:tc>
          <w:tcPr>
            <w:tcW w:w="746" w:type="pct"/>
            <w:gridSpan w:val="3"/>
          </w:tcPr>
          <w:p w14:paraId="26B46BD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7299276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7888E17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E89135E" w14:textId="77777777" w:rsidTr="007573EC">
        <w:trPr>
          <w:jc w:val="center"/>
        </w:trPr>
        <w:tc>
          <w:tcPr>
            <w:tcW w:w="278" w:type="pct"/>
          </w:tcPr>
          <w:p w14:paraId="1EFF3EF6"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4.2.</w:t>
            </w:r>
          </w:p>
        </w:tc>
        <w:tc>
          <w:tcPr>
            <w:tcW w:w="2752" w:type="pct"/>
            <w:gridSpan w:val="4"/>
          </w:tcPr>
          <w:p w14:paraId="411F338A"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 xml:space="preserve">Xác định được bối cảnh nhà trường tiểu học để phục vụ các hoạt động nghề nghiệp </w:t>
            </w:r>
          </w:p>
        </w:tc>
        <w:tc>
          <w:tcPr>
            <w:tcW w:w="746" w:type="pct"/>
            <w:gridSpan w:val="3"/>
          </w:tcPr>
          <w:p w14:paraId="65091C9B"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3"/>
          </w:tcPr>
          <w:p w14:paraId="299B609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48D56B7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216B44AD" w14:textId="77777777" w:rsidTr="007573EC">
        <w:trPr>
          <w:jc w:val="center"/>
        </w:trPr>
        <w:tc>
          <w:tcPr>
            <w:tcW w:w="278" w:type="pct"/>
          </w:tcPr>
          <w:p w14:paraId="2BB8D424"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4.2.1.</w:t>
            </w:r>
          </w:p>
        </w:tc>
        <w:tc>
          <w:tcPr>
            <w:tcW w:w="2752" w:type="pct"/>
            <w:gridSpan w:val="4"/>
          </w:tcPr>
          <w:p w14:paraId="6CAF3E7E" w14:textId="77777777" w:rsidR="00D42C4E" w:rsidRPr="00C65CD2" w:rsidRDefault="00D42C4E" w:rsidP="00C65CD2">
            <w:pPr>
              <w:spacing w:after="0" w:line="288" w:lineRule="auto"/>
              <w:rPr>
                <w:bCs/>
                <w:sz w:val="26"/>
                <w:szCs w:val="26"/>
                <w:bdr w:val="none" w:sz="0" w:space="0" w:color="auto" w:frame="1"/>
                <w:lang w:val="vi-VN"/>
              </w:rPr>
            </w:pPr>
            <w:r w:rsidRPr="00C65CD2">
              <w:rPr>
                <w:bCs/>
                <w:sz w:val="26"/>
                <w:szCs w:val="26"/>
                <w:bdr w:val="none" w:sz="0" w:space="0" w:color="auto" w:frame="1"/>
                <w:lang w:val="vi-VN"/>
              </w:rPr>
              <w:t>Xác định được sự khác biệt văn hoá nhà trường trong các trường tiểu học;</w:t>
            </w:r>
          </w:p>
        </w:tc>
        <w:tc>
          <w:tcPr>
            <w:tcW w:w="746" w:type="pct"/>
            <w:gridSpan w:val="3"/>
          </w:tcPr>
          <w:p w14:paraId="19FD6AAD"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29F22EE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AFE861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51D1088" w14:textId="77777777" w:rsidTr="007573EC">
        <w:trPr>
          <w:jc w:val="center"/>
        </w:trPr>
        <w:tc>
          <w:tcPr>
            <w:tcW w:w="278" w:type="pct"/>
          </w:tcPr>
          <w:p w14:paraId="2B36614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4.2.2.</w:t>
            </w:r>
          </w:p>
        </w:tc>
        <w:tc>
          <w:tcPr>
            <w:tcW w:w="2752" w:type="pct"/>
            <w:gridSpan w:val="4"/>
          </w:tcPr>
          <w:p w14:paraId="603F0F73"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rPr>
              <w:t>Xác định được chiến lược, mục tiêu</w:t>
            </w:r>
            <w:r w:rsidRPr="00C65CD2">
              <w:rPr>
                <w:bCs/>
                <w:color w:val="000000"/>
                <w:sz w:val="26"/>
                <w:szCs w:val="26"/>
                <w:lang w:val="vi-VN"/>
              </w:rPr>
              <w:t xml:space="preserve"> và </w:t>
            </w:r>
            <w:r w:rsidRPr="00C65CD2">
              <w:rPr>
                <w:bCs/>
                <w:color w:val="000000"/>
                <w:sz w:val="26"/>
                <w:szCs w:val="26"/>
              </w:rPr>
              <w:t>kế hoạch hoạt động của nhà trường</w:t>
            </w:r>
            <w:r w:rsidRPr="00C65CD2">
              <w:rPr>
                <w:bCs/>
                <w:color w:val="000000"/>
                <w:sz w:val="26"/>
                <w:szCs w:val="26"/>
                <w:lang w:val="vi-VN"/>
              </w:rPr>
              <w:t xml:space="preserve"> tiểu học</w:t>
            </w:r>
          </w:p>
        </w:tc>
        <w:tc>
          <w:tcPr>
            <w:tcW w:w="746" w:type="pct"/>
            <w:gridSpan w:val="3"/>
          </w:tcPr>
          <w:p w14:paraId="6E40982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3F18EC4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A2E165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1D2DD29" w14:textId="77777777" w:rsidTr="007573EC">
        <w:trPr>
          <w:jc w:val="center"/>
        </w:trPr>
        <w:tc>
          <w:tcPr>
            <w:tcW w:w="278" w:type="pct"/>
          </w:tcPr>
          <w:p w14:paraId="170FF8F7"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4.2.3.</w:t>
            </w:r>
          </w:p>
        </w:tc>
        <w:tc>
          <w:tcPr>
            <w:tcW w:w="2752" w:type="pct"/>
            <w:gridSpan w:val="4"/>
          </w:tcPr>
          <w:p w14:paraId="5ACEE11D"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 xml:space="preserve">Làm việc thành công trong các tổ chức giáo dục </w:t>
            </w:r>
          </w:p>
        </w:tc>
        <w:tc>
          <w:tcPr>
            <w:tcW w:w="746" w:type="pct"/>
            <w:gridSpan w:val="3"/>
          </w:tcPr>
          <w:p w14:paraId="4D9EF70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66773A5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0706901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D8DAF0A" w14:textId="77777777" w:rsidTr="007573EC">
        <w:trPr>
          <w:jc w:val="center"/>
        </w:trPr>
        <w:tc>
          <w:tcPr>
            <w:tcW w:w="278" w:type="pct"/>
          </w:tcPr>
          <w:p w14:paraId="317B2BB6"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4.3</w:t>
            </w:r>
          </w:p>
        </w:tc>
        <w:tc>
          <w:tcPr>
            <w:tcW w:w="2752" w:type="pct"/>
            <w:gridSpan w:val="4"/>
          </w:tcPr>
          <w:p w14:paraId="5D48B956"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khả năng hình thành ý tưởng trong thực tiễn hoạt động phát triển phẩm chất, năng lực học sinh tiểu học</w:t>
            </w:r>
          </w:p>
        </w:tc>
        <w:tc>
          <w:tcPr>
            <w:tcW w:w="746" w:type="pct"/>
            <w:gridSpan w:val="3"/>
          </w:tcPr>
          <w:p w14:paraId="49FAF860"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3"/>
          </w:tcPr>
          <w:p w14:paraId="3C17567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665BDF2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3F164070" w14:textId="77777777" w:rsidTr="007573EC">
        <w:trPr>
          <w:jc w:val="center"/>
        </w:trPr>
        <w:tc>
          <w:tcPr>
            <w:tcW w:w="278" w:type="pct"/>
          </w:tcPr>
          <w:p w14:paraId="6F810FD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4.3.1.</w:t>
            </w:r>
          </w:p>
        </w:tc>
        <w:tc>
          <w:tcPr>
            <w:tcW w:w="2752" w:type="pct"/>
            <w:gridSpan w:val="4"/>
          </w:tcPr>
          <w:p w14:paraId="454972A9"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lập được hệ thống các mục tiêu và yêu cầu của nhiệm vụ trong thực tiễn công việc</w:t>
            </w:r>
          </w:p>
        </w:tc>
        <w:tc>
          <w:tcPr>
            <w:tcW w:w="746" w:type="pct"/>
            <w:gridSpan w:val="3"/>
          </w:tcPr>
          <w:p w14:paraId="2DC0A938"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53288B6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5579DCB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5977F12" w14:textId="77777777" w:rsidTr="007573EC">
        <w:trPr>
          <w:jc w:val="center"/>
        </w:trPr>
        <w:tc>
          <w:tcPr>
            <w:tcW w:w="278" w:type="pct"/>
          </w:tcPr>
          <w:p w14:paraId="53B2D33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4.3.2.</w:t>
            </w:r>
          </w:p>
        </w:tc>
        <w:tc>
          <w:tcPr>
            <w:tcW w:w="2752" w:type="pct"/>
            <w:gridSpan w:val="4"/>
          </w:tcPr>
          <w:p w14:paraId="0E5EC11A"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Xác định được chức năng, nguyên tắc và cấu trúc của nhiệm vụ trong thực tiễn công việc</w:t>
            </w:r>
          </w:p>
        </w:tc>
        <w:tc>
          <w:tcPr>
            <w:tcW w:w="746" w:type="pct"/>
            <w:gridSpan w:val="3"/>
          </w:tcPr>
          <w:p w14:paraId="6422B22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221A36E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62B7F0A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A91C307" w14:textId="77777777" w:rsidTr="007573EC">
        <w:trPr>
          <w:jc w:val="center"/>
        </w:trPr>
        <w:tc>
          <w:tcPr>
            <w:tcW w:w="278" w:type="pct"/>
          </w:tcPr>
          <w:p w14:paraId="5FF2B7EB"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4.3.3.</w:t>
            </w:r>
          </w:p>
        </w:tc>
        <w:tc>
          <w:tcPr>
            <w:tcW w:w="2752" w:type="pct"/>
            <w:gridSpan w:val="4"/>
          </w:tcPr>
          <w:p w14:paraId="7D869F2A"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Mô hình hoá được hệ thống và đảm bảo tính khả thi của mục tiêu nhiệm vụ </w:t>
            </w:r>
          </w:p>
        </w:tc>
        <w:tc>
          <w:tcPr>
            <w:tcW w:w="746" w:type="pct"/>
            <w:gridSpan w:val="3"/>
          </w:tcPr>
          <w:p w14:paraId="3095049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5FDD27A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2484BD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3623B8A" w14:textId="77777777" w:rsidTr="007573EC">
        <w:trPr>
          <w:jc w:val="center"/>
        </w:trPr>
        <w:tc>
          <w:tcPr>
            <w:tcW w:w="278" w:type="pct"/>
          </w:tcPr>
          <w:p w14:paraId="74F3DA87"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4.4.</w:t>
            </w:r>
          </w:p>
        </w:tc>
        <w:tc>
          <w:tcPr>
            <w:tcW w:w="2752" w:type="pct"/>
            <w:gridSpan w:val="4"/>
          </w:tcPr>
          <w:p w14:paraId="4A1357F7"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Thể hiện khả năng thiết kế/lập kế hoạch trong thực tiễn hoạt động phát triển phẩm chất, năng lực học sinh tiểu học</w:t>
            </w:r>
          </w:p>
        </w:tc>
        <w:tc>
          <w:tcPr>
            <w:tcW w:w="746" w:type="pct"/>
            <w:gridSpan w:val="3"/>
          </w:tcPr>
          <w:p w14:paraId="6322805C"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3"/>
          </w:tcPr>
          <w:p w14:paraId="3DA33D4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3A72062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3C9AF568" w14:textId="77777777" w:rsidTr="007573EC">
        <w:trPr>
          <w:jc w:val="center"/>
        </w:trPr>
        <w:tc>
          <w:tcPr>
            <w:tcW w:w="278" w:type="pct"/>
          </w:tcPr>
          <w:p w14:paraId="2A92FA4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4.4.1.</w:t>
            </w:r>
          </w:p>
        </w:tc>
        <w:tc>
          <w:tcPr>
            <w:tcW w:w="2752" w:type="pct"/>
            <w:gridSpan w:val="4"/>
          </w:tcPr>
          <w:p w14:paraId="6397FA70"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thiết kế/lập kế hoạch và cách tiếp cận cho nhiệm vụ thực tiễn</w:t>
            </w:r>
          </w:p>
        </w:tc>
        <w:tc>
          <w:tcPr>
            <w:tcW w:w="746" w:type="pct"/>
            <w:gridSpan w:val="3"/>
          </w:tcPr>
          <w:p w14:paraId="586F7E9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48575F6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5AF3233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31AD431" w14:textId="77777777" w:rsidTr="007573EC">
        <w:trPr>
          <w:jc w:val="center"/>
        </w:trPr>
        <w:tc>
          <w:tcPr>
            <w:tcW w:w="278" w:type="pct"/>
          </w:tcPr>
          <w:p w14:paraId="1FC57D5C"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4.4.2.</w:t>
            </w:r>
          </w:p>
        </w:tc>
        <w:tc>
          <w:tcPr>
            <w:tcW w:w="2752" w:type="pct"/>
            <w:gridSpan w:val="4"/>
          </w:tcPr>
          <w:p w14:paraId="7666FF7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Lựa chọn được kiến thức cần thiết phục vụ cho việc thiết kế/lập kế hoạch cho nhiệm vụ</w:t>
            </w:r>
          </w:p>
        </w:tc>
        <w:tc>
          <w:tcPr>
            <w:tcW w:w="746" w:type="pct"/>
            <w:gridSpan w:val="3"/>
          </w:tcPr>
          <w:p w14:paraId="6862AE2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2CBEE94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3071E1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3635D10" w14:textId="77777777" w:rsidTr="007573EC">
        <w:trPr>
          <w:jc w:val="center"/>
        </w:trPr>
        <w:tc>
          <w:tcPr>
            <w:tcW w:w="278" w:type="pct"/>
          </w:tcPr>
          <w:p w14:paraId="274B223C"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lastRenderedPageBreak/>
              <w:t>4.4.3.</w:t>
            </w:r>
          </w:p>
        </w:tc>
        <w:tc>
          <w:tcPr>
            <w:tcW w:w="2752" w:type="pct"/>
            <w:gridSpan w:val="4"/>
          </w:tcPr>
          <w:p w14:paraId="086D27C0"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đơn lẻ hoặc phức hợp</w:t>
            </w:r>
          </w:p>
        </w:tc>
        <w:tc>
          <w:tcPr>
            <w:tcW w:w="746" w:type="pct"/>
            <w:gridSpan w:val="3"/>
          </w:tcPr>
          <w:p w14:paraId="5E9A9CF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6C84434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2916310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EDB5AC1" w14:textId="77777777" w:rsidTr="007573EC">
        <w:trPr>
          <w:jc w:val="center"/>
        </w:trPr>
        <w:tc>
          <w:tcPr>
            <w:tcW w:w="278" w:type="pct"/>
          </w:tcPr>
          <w:p w14:paraId="25F61D42"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4.4.4.</w:t>
            </w:r>
          </w:p>
        </w:tc>
        <w:tc>
          <w:tcPr>
            <w:tcW w:w="2752" w:type="pct"/>
            <w:gridSpan w:val="4"/>
          </w:tcPr>
          <w:p w14:paraId="6DCD3CC6"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có nhiều mục tiêu (đa mục tiêu)</w:t>
            </w:r>
          </w:p>
        </w:tc>
        <w:tc>
          <w:tcPr>
            <w:tcW w:w="746" w:type="pct"/>
            <w:gridSpan w:val="3"/>
          </w:tcPr>
          <w:p w14:paraId="75A162ED"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4B5D069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AD3EA9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E243AAB" w14:textId="77777777" w:rsidTr="007573EC">
        <w:trPr>
          <w:jc w:val="center"/>
        </w:trPr>
        <w:tc>
          <w:tcPr>
            <w:tcW w:w="278" w:type="pct"/>
          </w:tcPr>
          <w:p w14:paraId="003564ED"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4.5.</w:t>
            </w:r>
          </w:p>
        </w:tc>
        <w:tc>
          <w:tcPr>
            <w:tcW w:w="2752" w:type="pct"/>
            <w:gridSpan w:val="4"/>
          </w:tcPr>
          <w:p w14:paraId="1B6D7E2A"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hiệu quả thực hiện các hoạt động trong thực tiễn nghề nghiệp giáo dục tiểu học</w:t>
            </w:r>
          </w:p>
        </w:tc>
        <w:tc>
          <w:tcPr>
            <w:tcW w:w="746" w:type="pct"/>
            <w:gridSpan w:val="3"/>
          </w:tcPr>
          <w:p w14:paraId="528DCF3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3"/>
          </w:tcPr>
          <w:p w14:paraId="2553AE4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1650A05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57619A1A" w14:textId="77777777" w:rsidTr="007573EC">
        <w:trPr>
          <w:jc w:val="center"/>
        </w:trPr>
        <w:tc>
          <w:tcPr>
            <w:tcW w:w="278" w:type="pct"/>
          </w:tcPr>
          <w:p w14:paraId="3EEB7EC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4.5.1.</w:t>
            </w:r>
          </w:p>
        </w:tc>
        <w:tc>
          <w:tcPr>
            <w:tcW w:w="2752" w:type="pct"/>
            <w:gridSpan w:val="4"/>
          </w:tcPr>
          <w:p w14:paraId="6B6B44CC"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thực hiện hoạt động trong thực tiễn</w:t>
            </w:r>
          </w:p>
        </w:tc>
        <w:tc>
          <w:tcPr>
            <w:tcW w:w="746" w:type="pct"/>
            <w:gridSpan w:val="3"/>
          </w:tcPr>
          <w:p w14:paraId="0D3B424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356A03C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F205B7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7166D508" w14:textId="77777777" w:rsidTr="007573EC">
        <w:trPr>
          <w:jc w:val="center"/>
        </w:trPr>
        <w:tc>
          <w:tcPr>
            <w:tcW w:w="278" w:type="pct"/>
          </w:tcPr>
          <w:p w14:paraId="5661C84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4.5.2.</w:t>
            </w:r>
          </w:p>
        </w:tc>
        <w:tc>
          <w:tcPr>
            <w:tcW w:w="2752" w:type="pct"/>
            <w:gridSpan w:val="4"/>
          </w:tcPr>
          <w:p w14:paraId="004D877E"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Tổ chức và thực hiện các hoạt động một cách linh hoạt và hiệu quả</w:t>
            </w:r>
          </w:p>
        </w:tc>
        <w:tc>
          <w:tcPr>
            <w:tcW w:w="746" w:type="pct"/>
            <w:gridSpan w:val="3"/>
          </w:tcPr>
          <w:p w14:paraId="3953A0A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5845E84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0CECBEF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4E6438B" w14:textId="77777777" w:rsidTr="007573EC">
        <w:trPr>
          <w:jc w:val="center"/>
        </w:trPr>
        <w:tc>
          <w:tcPr>
            <w:tcW w:w="278" w:type="pct"/>
          </w:tcPr>
          <w:p w14:paraId="110782C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4.5.3.</w:t>
            </w:r>
          </w:p>
        </w:tc>
        <w:tc>
          <w:tcPr>
            <w:tcW w:w="2752" w:type="pct"/>
            <w:gridSpan w:val="4"/>
          </w:tcPr>
          <w:p w14:paraId="6831C5B7"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Quản lí, giám sát và điều chỉnh nhiệm vụ khi cần thiết</w:t>
            </w:r>
          </w:p>
        </w:tc>
        <w:tc>
          <w:tcPr>
            <w:tcW w:w="746" w:type="pct"/>
            <w:gridSpan w:val="3"/>
          </w:tcPr>
          <w:p w14:paraId="587AF61D"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0040A15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A79275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08B9D25" w14:textId="77777777" w:rsidTr="007573EC">
        <w:trPr>
          <w:jc w:val="center"/>
        </w:trPr>
        <w:tc>
          <w:tcPr>
            <w:tcW w:w="278" w:type="pct"/>
          </w:tcPr>
          <w:p w14:paraId="30B9E9B0"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4.6</w:t>
            </w:r>
          </w:p>
        </w:tc>
        <w:tc>
          <w:tcPr>
            <w:tcW w:w="2752" w:type="pct"/>
            <w:gridSpan w:val="4"/>
          </w:tcPr>
          <w:p w14:paraId="6746D5A2"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năng lực đánh giá và cải tiến hiệu quả của các hoạt động trong thực tiễn nghề nghiệp giáo dục tiểu học</w:t>
            </w:r>
          </w:p>
        </w:tc>
        <w:tc>
          <w:tcPr>
            <w:tcW w:w="746" w:type="pct"/>
            <w:gridSpan w:val="3"/>
          </w:tcPr>
          <w:p w14:paraId="237E99BF"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3"/>
          </w:tcPr>
          <w:p w14:paraId="4ADCEB7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1841D4C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5C4F5C14" w14:textId="77777777" w:rsidTr="007573EC">
        <w:trPr>
          <w:jc w:val="center"/>
        </w:trPr>
        <w:tc>
          <w:tcPr>
            <w:tcW w:w="278" w:type="pct"/>
          </w:tcPr>
          <w:p w14:paraId="771874A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4.6.1.</w:t>
            </w:r>
          </w:p>
        </w:tc>
        <w:tc>
          <w:tcPr>
            <w:tcW w:w="2752" w:type="pct"/>
            <w:gridSpan w:val="4"/>
          </w:tcPr>
          <w:p w14:paraId="003FE6D7"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Đánh giá được hiệu quả của các nhiệm vụ trong thực tiễn nghề nghiệp giáo dục tiểu học </w:t>
            </w:r>
          </w:p>
        </w:tc>
        <w:tc>
          <w:tcPr>
            <w:tcW w:w="746" w:type="pct"/>
            <w:gridSpan w:val="3"/>
          </w:tcPr>
          <w:p w14:paraId="2E87743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1D81241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7E534A1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C971621" w14:textId="77777777" w:rsidTr="007573EC">
        <w:trPr>
          <w:jc w:val="center"/>
        </w:trPr>
        <w:tc>
          <w:tcPr>
            <w:tcW w:w="278" w:type="pct"/>
          </w:tcPr>
          <w:p w14:paraId="6B8C5CC8"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4.6.2.</w:t>
            </w:r>
          </w:p>
        </w:tc>
        <w:tc>
          <w:tcPr>
            <w:tcW w:w="2752" w:type="pct"/>
            <w:gridSpan w:val="4"/>
          </w:tcPr>
          <w:p w14:paraId="02D0459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Cải tiến chất lượng các nhiệm vụ trong thực tiễn nghề nghiệp giáo dục tiểu học</w:t>
            </w:r>
          </w:p>
        </w:tc>
        <w:tc>
          <w:tcPr>
            <w:tcW w:w="746" w:type="pct"/>
            <w:gridSpan w:val="3"/>
          </w:tcPr>
          <w:p w14:paraId="0B0B73AD"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3"/>
          </w:tcPr>
          <w:p w14:paraId="51616CF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219D5A1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7416BC1" w14:textId="77777777" w:rsidTr="007573EC">
        <w:trPr>
          <w:jc w:val="center"/>
        </w:trPr>
        <w:tc>
          <w:tcPr>
            <w:tcW w:w="278" w:type="pct"/>
          </w:tcPr>
          <w:p w14:paraId="3B38B2AD"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4722" w:type="pct"/>
            <w:gridSpan w:val="11"/>
          </w:tcPr>
          <w:p w14:paraId="092B63A7"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CĐR CTĐT ngành GDTH cần bổ sung thêm những năng lực thực hành nào? Xin vui lòng góp ý!</w:t>
            </w:r>
          </w:p>
          <w:p w14:paraId="609AB81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lang w:val="vi-VN"/>
              </w:rPr>
              <w:t>………………………………..</w:t>
            </w:r>
            <w:r w:rsidRPr="00C65CD2">
              <w:rPr>
                <w:rFonts w:eastAsia="Times New Roman"/>
                <w:sz w:val="26"/>
                <w:szCs w:val="26"/>
              </w:rPr>
              <w:t>……………………………………………………………………………………………</w:t>
            </w:r>
          </w:p>
          <w:p w14:paraId="2A95FE1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lang w:val="vi-VN"/>
              </w:rPr>
              <w:t>……………………………….</w:t>
            </w:r>
            <w:r w:rsidRPr="00C65CD2">
              <w:rPr>
                <w:rFonts w:eastAsia="Times New Roman"/>
                <w:sz w:val="26"/>
                <w:szCs w:val="26"/>
              </w:rPr>
              <w:t>……………………………………………………………………………………………</w:t>
            </w:r>
          </w:p>
        </w:tc>
      </w:tr>
    </w:tbl>
    <w:p w14:paraId="7FF56E8E" w14:textId="38E41154" w:rsidR="00D42C4E" w:rsidRPr="00C65CD2" w:rsidRDefault="00D42C4E" w:rsidP="00C65CD2">
      <w:pPr>
        <w:tabs>
          <w:tab w:val="left" w:pos="426"/>
          <w:tab w:val="left" w:pos="720"/>
          <w:tab w:val="left" w:pos="1440"/>
          <w:tab w:val="left" w:pos="2160"/>
          <w:tab w:val="left" w:pos="2880"/>
          <w:tab w:val="left" w:pos="5638"/>
        </w:tabs>
        <w:spacing w:after="0" w:line="288" w:lineRule="auto"/>
        <w:rPr>
          <w:rFonts w:eastAsia="Times New Roman"/>
          <w:b/>
          <w:sz w:val="26"/>
          <w:szCs w:val="26"/>
          <w:lang w:val="vi-VN"/>
        </w:rPr>
      </w:pPr>
      <w:bookmarkStart w:id="135" w:name="_Hlk68245859"/>
      <w:bookmarkEnd w:id="134"/>
      <w:r w:rsidRPr="00C65CD2">
        <w:rPr>
          <w:rFonts w:eastAsia="Times New Roman"/>
          <w:b/>
          <w:sz w:val="26"/>
          <w:szCs w:val="26"/>
        </w:rPr>
        <w:t>Phần III. Xin ý kiến về các hình thức tổ chức, phương pháp dạy học nhằm đạt được chuẩn đầu ra CTĐT ngành GDTH</w:t>
      </w:r>
    </w:p>
    <w:p w14:paraId="059F333A" w14:textId="77777777" w:rsidR="00D42C4E" w:rsidRPr="00C65CD2" w:rsidRDefault="00D42C4E" w:rsidP="00C65CD2">
      <w:pPr>
        <w:tabs>
          <w:tab w:val="left" w:pos="426"/>
        </w:tabs>
        <w:spacing w:after="0" w:line="288" w:lineRule="auto"/>
        <w:rPr>
          <w:rFonts w:eastAsia="Times New Roman"/>
          <w:bCs/>
          <w:i/>
          <w:iCs/>
          <w:sz w:val="26"/>
          <w:szCs w:val="26"/>
        </w:rPr>
      </w:pPr>
      <w:bookmarkStart w:id="136" w:name="_Hlk68245790"/>
      <w:bookmarkEnd w:id="135"/>
      <w:r w:rsidRPr="00C65CD2">
        <w:rPr>
          <w:rFonts w:eastAsia="Times New Roman"/>
          <w:bCs/>
          <w:i/>
          <w:iCs/>
          <w:sz w:val="26"/>
          <w:szCs w:val="26"/>
        </w:rPr>
        <w:t>1. Để đạt được Mục tiêu và Chuẩn đầu ra ở trên, theo quý Thầy/Cô/Anh/Chị, những hình thức tổ chức, phương pháp dạy học nào sẽ phù hợp?</w:t>
      </w:r>
    </w:p>
    <w:p w14:paraId="477CF270" w14:textId="77777777"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w:t>
      </w:r>
    </w:p>
    <w:p w14:paraId="1F6D9FA3" w14:textId="77777777"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w:t>
      </w:r>
    </w:p>
    <w:p w14:paraId="4B91E7BD" w14:textId="77777777" w:rsidR="00D42C4E" w:rsidRPr="00C65CD2" w:rsidRDefault="00D42C4E" w:rsidP="00C65CD2">
      <w:pPr>
        <w:tabs>
          <w:tab w:val="left" w:pos="426"/>
        </w:tabs>
        <w:spacing w:after="0" w:line="288" w:lineRule="auto"/>
        <w:rPr>
          <w:rFonts w:eastAsia="Times New Roman"/>
          <w:bCs/>
          <w:i/>
          <w:iCs/>
          <w:sz w:val="26"/>
          <w:szCs w:val="26"/>
        </w:rPr>
      </w:pPr>
      <w:r w:rsidRPr="00C65CD2">
        <w:rPr>
          <w:rFonts w:eastAsia="Times New Roman"/>
          <w:bCs/>
          <w:i/>
          <w:iCs/>
          <w:sz w:val="26"/>
          <w:szCs w:val="26"/>
        </w:rPr>
        <w:t>2. Để đạt được các Mục tiêu và Chuẩn đầu ra ở trên, theo quý Thầy/Cô/Anh/Chị, CTĐT ngành cần quan tâm điều chỉnh những nội dung nào?</w:t>
      </w:r>
    </w:p>
    <w:p w14:paraId="377407FD" w14:textId="77777777" w:rsidR="00D42C4E" w:rsidRPr="00C65CD2" w:rsidRDefault="00D42C4E" w:rsidP="00C65CD2">
      <w:pPr>
        <w:tabs>
          <w:tab w:val="left" w:pos="426"/>
        </w:tabs>
        <w:spacing w:after="0" w:line="288" w:lineRule="auto"/>
        <w:rPr>
          <w:rFonts w:eastAsia="Times New Roman"/>
          <w:b/>
          <w:bCs/>
          <w:sz w:val="26"/>
          <w:szCs w:val="26"/>
        </w:rPr>
      </w:pPr>
      <w:r w:rsidRPr="00C65CD2">
        <w:rPr>
          <w:rFonts w:eastAsia="Times New Roman"/>
          <w:b/>
          <w:bCs/>
          <w:sz w:val="26"/>
          <w:szCs w:val="26"/>
        </w:rPr>
        <w:t>Mức độ cần thiết</w:t>
      </w:r>
    </w:p>
    <w:p w14:paraId="796355F0"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Rất không cần thiết; </w:t>
      </w:r>
      <w:r w:rsidRPr="00C65CD2">
        <w:rPr>
          <w:rFonts w:eastAsia="Times New Roman"/>
          <w:sz w:val="26"/>
          <w:szCs w:val="26"/>
        </w:rPr>
        <w:sym w:font="Wingdings 2" w:char="F06B"/>
      </w:r>
      <w:r w:rsidRPr="00C65CD2">
        <w:rPr>
          <w:rFonts w:eastAsia="Times New Roman"/>
          <w:sz w:val="26"/>
          <w:szCs w:val="26"/>
        </w:rPr>
        <w:t xml:space="preserve">: Không cần thiết; </w:t>
      </w:r>
      <w:r w:rsidRPr="00C65CD2">
        <w:rPr>
          <w:rFonts w:eastAsia="Times New Roman"/>
          <w:sz w:val="26"/>
          <w:szCs w:val="26"/>
        </w:rPr>
        <w:sym w:font="Wingdings 2" w:char="F06C"/>
      </w:r>
      <w:r w:rsidRPr="00C65CD2">
        <w:rPr>
          <w:rFonts w:eastAsia="Times New Roman"/>
          <w:sz w:val="26"/>
          <w:szCs w:val="26"/>
        </w:rPr>
        <w:t xml:space="preserve">: Bình thường; </w:t>
      </w:r>
      <w:r w:rsidRPr="00C65CD2">
        <w:rPr>
          <w:rFonts w:eastAsia="Times New Roman"/>
          <w:sz w:val="26"/>
          <w:szCs w:val="26"/>
        </w:rPr>
        <w:sym w:font="Wingdings 2" w:char="F06D"/>
      </w:r>
      <w:r w:rsidRPr="00C65CD2">
        <w:rPr>
          <w:rFonts w:eastAsia="Times New Roman"/>
          <w:sz w:val="26"/>
          <w:szCs w:val="26"/>
        </w:rPr>
        <w:t xml:space="preserve">: Cần thiết; </w:t>
      </w:r>
      <w:r w:rsidRPr="00C65CD2">
        <w:rPr>
          <w:rFonts w:eastAsia="Times New Roman"/>
          <w:sz w:val="26"/>
          <w:szCs w:val="26"/>
        </w:rPr>
        <w:sym w:font="Wingdings 2" w:char="F06E"/>
      </w:r>
      <w:r w:rsidRPr="00C65CD2">
        <w:rPr>
          <w:rFonts w:eastAsia="Times New Roman"/>
          <w:sz w:val="26"/>
          <w:szCs w:val="26"/>
        </w:rPr>
        <w:t>: Rất cần thiết.</w:t>
      </w:r>
    </w:p>
    <w:tbl>
      <w:tblPr>
        <w:tblStyle w:val="TableGrid"/>
        <w:tblW w:w="5000" w:type="pct"/>
        <w:jc w:val="center"/>
        <w:tblLook w:val="04A0" w:firstRow="1" w:lastRow="0" w:firstColumn="1" w:lastColumn="0" w:noHBand="0" w:noVBand="1"/>
      </w:tblPr>
      <w:tblGrid>
        <w:gridCol w:w="11202"/>
        <w:gridCol w:w="3927"/>
      </w:tblGrid>
      <w:tr w:rsidR="00D42C4E" w:rsidRPr="00C65CD2" w14:paraId="6F8798A1" w14:textId="77777777" w:rsidTr="007573EC">
        <w:trPr>
          <w:jc w:val="center"/>
        </w:trPr>
        <w:tc>
          <w:tcPr>
            <w:tcW w:w="3702" w:type="pct"/>
          </w:tcPr>
          <w:p w14:paraId="72E4E101" w14:textId="77777777" w:rsidR="00D42C4E" w:rsidRPr="00C65CD2" w:rsidRDefault="00D42C4E" w:rsidP="00C65CD2">
            <w:pPr>
              <w:tabs>
                <w:tab w:val="left" w:pos="426"/>
              </w:tabs>
              <w:spacing w:after="0" w:line="288" w:lineRule="auto"/>
              <w:jc w:val="center"/>
              <w:rPr>
                <w:rFonts w:eastAsia="Times New Roman"/>
                <w:b/>
                <w:sz w:val="26"/>
                <w:szCs w:val="26"/>
              </w:rPr>
            </w:pPr>
            <w:r w:rsidRPr="00C65CD2">
              <w:rPr>
                <w:rFonts w:eastAsia="Times New Roman"/>
                <w:b/>
                <w:sz w:val="26"/>
                <w:szCs w:val="26"/>
              </w:rPr>
              <w:t>Nội dung</w:t>
            </w:r>
          </w:p>
        </w:tc>
        <w:tc>
          <w:tcPr>
            <w:tcW w:w="1298" w:type="pct"/>
          </w:tcPr>
          <w:p w14:paraId="5198D747" w14:textId="77777777" w:rsidR="00D42C4E" w:rsidRPr="00C65CD2" w:rsidRDefault="00D42C4E" w:rsidP="00C65CD2">
            <w:pPr>
              <w:tabs>
                <w:tab w:val="left" w:pos="426"/>
              </w:tabs>
              <w:spacing w:after="0" w:line="288" w:lineRule="auto"/>
              <w:jc w:val="center"/>
              <w:rPr>
                <w:rFonts w:eastAsia="Times New Roman"/>
                <w:b/>
                <w:sz w:val="26"/>
                <w:szCs w:val="26"/>
              </w:rPr>
            </w:pPr>
            <w:r w:rsidRPr="00C65CD2">
              <w:rPr>
                <w:rFonts w:eastAsia="Times New Roman"/>
                <w:b/>
                <w:sz w:val="26"/>
                <w:szCs w:val="26"/>
              </w:rPr>
              <w:t>Mức độ cần thiết</w:t>
            </w:r>
          </w:p>
        </w:tc>
      </w:tr>
      <w:tr w:rsidR="00D42C4E" w:rsidRPr="00C65CD2" w14:paraId="589D8681" w14:textId="77777777" w:rsidTr="007573EC">
        <w:trPr>
          <w:jc w:val="center"/>
        </w:trPr>
        <w:tc>
          <w:tcPr>
            <w:tcW w:w="3702" w:type="pct"/>
          </w:tcPr>
          <w:p w14:paraId="3FF75086" w14:textId="77777777" w:rsidR="00D42C4E" w:rsidRPr="00C65CD2" w:rsidRDefault="00D42C4E" w:rsidP="00C65CD2">
            <w:pPr>
              <w:tabs>
                <w:tab w:val="left" w:pos="426"/>
              </w:tabs>
              <w:spacing w:after="0" w:line="288" w:lineRule="auto"/>
              <w:rPr>
                <w:rFonts w:eastAsia="Times New Roman"/>
                <w:bCs/>
                <w:sz w:val="26"/>
                <w:szCs w:val="26"/>
                <w:lang w:val="vi-VN"/>
              </w:rPr>
            </w:pPr>
            <w:r w:rsidRPr="00C65CD2">
              <w:rPr>
                <w:rFonts w:eastAsia="Times New Roman"/>
                <w:bCs/>
                <w:sz w:val="26"/>
                <w:szCs w:val="26"/>
              </w:rPr>
              <w:t>Tăng thời lượng thực hành nghề nghiệp tại các</w:t>
            </w:r>
            <w:r w:rsidRPr="00C65CD2">
              <w:rPr>
                <w:rFonts w:eastAsia="Times New Roman"/>
                <w:bCs/>
                <w:sz w:val="26"/>
                <w:szCs w:val="26"/>
                <w:lang w:val="vi-VN"/>
              </w:rPr>
              <w:t xml:space="preserve"> cơ sở giáo dục trong quá trình đào tạo</w:t>
            </w:r>
          </w:p>
        </w:tc>
        <w:tc>
          <w:tcPr>
            <w:tcW w:w="1298" w:type="pct"/>
          </w:tcPr>
          <w:p w14:paraId="0DD8FE39" w14:textId="77777777" w:rsidR="00D42C4E" w:rsidRPr="00C65CD2" w:rsidRDefault="00D42C4E" w:rsidP="00C65CD2">
            <w:pPr>
              <w:tabs>
                <w:tab w:val="left" w:pos="426"/>
              </w:tabs>
              <w:spacing w:after="0" w:line="288" w:lineRule="auto"/>
              <w:jc w:val="center"/>
              <w:rPr>
                <w:rFonts w:eastAsia="Times New Roman"/>
                <w:bCs/>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r>
      <w:tr w:rsidR="00D42C4E" w:rsidRPr="00C65CD2" w14:paraId="2D803ECE" w14:textId="77777777" w:rsidTr="007573EC">
        <w:trPr>
          <w:jc w:val="center"/>
        </w:trPr>
        <w:tc>
          <w:tcPr>
            <w:tcW w:w="3702" w:type="pct"/>
          </w:tcPr>
          <w:p w14:paraId="2E3DECBD" w14:textId="77777777"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Giảm tỷ lệ giảng dạy lí thuyết, tăng thời lượng thực</w:t>
            </w:r>
            <w:r w:rsidRPr="00C65CD2">
              <w:rPr>
                <w:rFonts w:eastAsia="Times New Roman"/>
                <w:bCs/>
                <w:sz w:val="26"/>
                <w:szCs w:val="26"/>
                <w:lang w:val="vi-VN"/>
              </w:rPr>
              <w:t xml:space="preserve"> hành nghề nghiệp cho sinh viên</w:t>
            </w:r>
          </w:p>
        </w:tc>
        <w:tc>
          <w:tcPr>
            <w:tcW w:w="1298" w:type="pct"/>
          </w:tcPr>
          <w:p w14:paraId="18AFDB64" w14:textId="77777777" w:rsidR="00D42C4E" w:rsidRPr="00C65CD2" w:rsidRDefault="00D42C4E" w:rsidP="00C65CD2">
            <w:pPr>
              <w:tabs>
                <w:tab w:val="left" w:pos="426"/>
              </w:tabs>
              <w:spacing w:after="0" w:line="288" w:lineRule="auto"/>
              <w:jc w:val="center"/>
              <w:rPr>
                <w:rFonts w:eastAsia="Times New Roman"/>
                <w:bCs/>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r>
      <w:tr w:rsidR="00D42C4E" w:rsidRPr="00C65CD2" w14:paraId="5689659F" w14:textId="77777777" w:rsidTr="007573EC">
        <w:trPr>
          <w:jc w:val="center"/>
        </w:trPr>
        <w:tc>
          <w:tcPr>
            <w:tcW w:w="3702" w:type="pct"/>
          </w:tcPr>
          <w:p w14:paraId="2BF63682" w14:textId="77777777" w:rsidR="00D42C4E" w:rsidRPr="00C65CD2" w:rsidRDefault="00D42C4E" w:rsidP="00C65CD2">
            <w:pPr>
              <w:tabs>
                <w:tab w:val="left" w:pos="426"/>
              </w:tabs>
              <w:spacing w:after="0" w:line="288" w:lineRule="auto"/>
              <w:rPr>
                <w:rFonts w:eastAsia="Times New Roman"/>
                <w:bCs/>
                <w:sz w:val="26"/>
                <w:szCs w:val="26"/>
                <w:lang w:val="vi-VN"/>
              </w:rPr>
            </w:pPr>
            <w:r w:rsidRPr="00C65CD2">
              <w:rPr>
                <w:rFonts w:eastAsia="Times New Roman"/>
                <w:bCs/>
                <w:sz w:val="26"/>
                <w:szCs w:val="26"/>
                <w:lang w:val="vi-VN"/>
              </w:rPr>
              <w:lastRenderedPageBreak/>
              <w:t>Đa dạng hoá các phương thức và công cụ kiểm tra, đánh giá phẩm chất và năng lực người học</w:t>
            </w:r>
          </w:p>
        </w:tc>
        <w:tc>
          <w:tcPr>
            <w:tcW w:w="1298" w:type="pct"/>
          </w:tcPr>
          <w:p w14:paraId="1F95F29E" w14:textId="77777777" w:rsidR="00D42C4E" w:rsidRPr="00C65CD2" w:rsidRDefault="00D42C4E" w:rsidP="00C65CD2">
            <w:pPr>
              <w:tabs>
                <w:tab w:val="left" w:pos="426"/>
              </w:tabs>
              <w:spacing w:after="0" w:line="288" w:lineRule="auto"/>
              <w:jc w:val="center"/>
              <w:rPr>
                <w:rFonts w:eastAsia="Times New Roman"/>
                <w:bCs/>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r>
      <w:tr w:rsidR="00D42C4E" w:rsidRPr="00C65CD2" w14:paraId="0DDCA60D" w14:textId="77777777" w:rsidTr="007573EC">
        <w:trPr>
          <w:jc w:val="center"/>
        </w:trPr>
        <w:tc>
          <w:tcPr>
            <w:tcW w:w="3702" w:type="pct"/>
          </w:tcPr>
          <w:p w14:paraId="700C76E0" w14:textId="77777777"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Ý kiến khác: ..............................................................................</w:t>
            </w:r>
          </w:p>
          <w:p w14:paraId="293961B8" w14:textId="77777777"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w:t>
            </w:r>
          </w:p>
        </w:tc>
        <w:tc>
          <w:tcPr>
            <w:tcW w:w="1298" w:type="pct"/>
          </w:tcPr>
          <w:p w14:paraId="19668A84" w14:textId="77777777" w:rsidR="00D42C4E" w:rsidRPr="00C65CD2" w:rsidRDefault="00D42C4E" w:rsidP="00C65CD2">
            <w:pPr>
              <w:tabs>
                <w:tab w:val="left" w:pos="426"/>
              </w:tabs>
              <w:spacing w:after="0" w:line="288" w:lineRule="auto"/>
              <w:jc w:val="center"/>
              <w:rPr>
                <w:rFonts w:eastAsia="Times New Roman"/>
                <w:bCs/>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r>
    </w:tbl>
    <w:p w14:paraId="64DAE7C2" w14:textId="77777777" w:rsidR="00D42C4E" w:rsidRPr="00C65CD2" w:rsidRDefault="00D42C4E" w:rsidP="00C65CD2">
      <w:pPr>
        <w:tabs>
          <w:tab w:val="left" w:pos="426"/>
        </w:tabs>
        <w:spacing w:after="0" w:line="288" w:lineRule="auto"/>
        <w:rPr>
          <w:rFonts w:eastAsia="Times New Roman"/>
          <w:bCs/>
          <w:sz w:val="26"/>
          <w:szCs w:val="26"/>
        </w:rPr>
      </w:pPr>
    </w:p>
    <w:p w14:paraId="3CF9EFAB" w14:textId="77777777" w:rsidR="00D42C4E" w:rsidRPr="00C65CD2" w:rsidRDefault="00D42C4E" w:rsidP="00C65CD2">
      <w:pPr>
        <w:tabs>
          <w:tab w:val="left" w:pos="426"/>
        </w:tabs>
        <w:spacing w:after="0" w:line="288" w:lineRule="auto"/>
        <w:rPr>
          <w:b/>
          <w:iCs/>
          <w:sz w:val="26"/>
          <w:szCs w:val="26"/>
          <w:lang w:val="vi-VN"/>
        </w:rPr>
      </w:pPr>
      <w:r w:rsidRPr="00C65CD2">
        <w:rPr>
          <w:rFonts w:eastAsia="Times New Roman"/>
          <w:b/>
          <w:sz w:val="26"/>
          <w:szCs w:val="26"/>
        </w:rPr>
        <w:t xml:space="preserve">Phần IV. </w:t>
      </w:r>
      <w:r w:rsidRPr="00C65CD2">
        <w:rPr>
          <w:b/>
          <w:iCs/>
          <w:sz w:val="26"/>
          <w:szCs w:val="26"/>
        </w:rPr>
        <w:t>Mức độ tham gia, sẽ tham gia của quý vị/quý cơ quan vào quá trình đào tạo ngành GDTH</w:t>
      </w:r>
    </w:p>
    <w:p w14:paraId="5B6C4611" w14:textId="77777777"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Để nâng cao năng lực thực hành nghề nghiệp, đáp ứng nhu cầu xã hội, sinh viên cần được trải nghiệm quá trình đào tạo tại các đơn vị tuyển dụng. Xin quý vị cho biết về sự sẵn sàng tham gia của quý vị/quý đơn vị vào quá trình đào tạo sinh viên ngành GDTH</w:t>
      </w:r>
    </w:p>
    <w:tbl>
      <w:tblPr>
        <w:tblStyle w:val="TableGrid"/>
        <w:tblW w:w="5000" w:type="pct"/>
        <w:jc w:val="center"/>
        <w:tblLook w:val="04A0" w:firstRow="1" w:lastRow="0" w:firstColumn="1" w:lastColumn="0" w:noHBand="0" w:noVBand="1"/>
      </w:tblPr>
      <w:tblGrid>
        <w:gridCol w:w="9445"/>
        <w:gridCol w:w="1204"/>
        <w:gridCol w:w="1449"/>
        <w:gridCol w:w="1582"/>
        <w:gridCol w:w="1449"/>
      </w:tblGrid>
      <w:tr w:rsidR="00D42C4E" w:rsidRPr="00C65CD2" w14:paraId="4997D15B" w14:textId="77777777" w:rsidTr="007573EC">
        <w:trPr>
          <w:trHeight w:val="438"/>
          <w:jc w:val="center"/>
        </w:trPr>
        <w:tc>
          <w:tcPr>
            <w:tcW w:w="3121" w:type="pct"/>
            <w:vMerge w:val="restart"/>
          </w:tcPr>
          <w:p w14:paraId="63C8D6EF" w14:textId="77777777" w:rsidR="00D42C4E" w:rsidRPr="00C65CD2" w:rsidRDefault="00D42C4E" w:rsidP="00C65CD2">
            <w:pPr>
              <w:spacing w:after="0" w:line="288" w:lineRule="auto"/>
              <w:jc w:val="center"/>
              <w:rPr>
                <w:b/>
                <w:iCs/>
                <w:sz w:val="26"/>
                <w:szCs w:val="26"/>
              </w:rPr>
            </w:pPr>
          </w:p>
          <w:p w14:paraId="2AEA8A15" w14:textId="77777777" w:rsidR="00D42C4E" w:rsidRPr="00C65CD2" w:rsidRDefault="00D42C4E" w:rsidP="00C65CD2">
            <w:pPr>
              <w:spacing w:after="0" w:line="288" w:lineRule="auto"/>
              <w:jc w:val="center"/>
              <w:rPr>
                <w:b/>
                <w:iCs/>
                <w:sz w:val="26"/>
                <w:szCs w:val="26"/>
              </w:rPr>
            </w:pPr>
            <w:r w:rsidRPr="00C65CD2">
              <w:rPr>
                <w:b/>
                <w:iCs/>
                <w:sz w:val="26"/>
                <w:szCs w:val="26"/>
              </w:rPr>
              <w:t>Các hoạt động tham gia</w:t>
            </w:r>
          </w:p>
        </w:tc>
        <w:tc>
          <w:tcPr>
            <w:tcW w:w="398" w:type="pct"/>
            <w:vMerge w:val="restart"/>
          </w:tcPr>
          <w:p w14:paraId="02C019C1" w14:textId="77777777" w:rsidR="00D42C4E" w:rsidRPr="00C65CD2" w:rsidRDefault="00D42C4E" w:rsidP="00C65CD2">
            <w:pPr>
              <w:spacing w:after="0" w:line="288" w:lineRule="auto"/>
              <w:jc w:val="center"/>
              <w:rPr>
                <w:b/>
                <w:bCs/>
                <w:iCs/>
                <w:sz w:val="26"/>
                <w:szCs w:val="26"/>
              </w:rPr>
            </w:pPr>
            <w:r w:rsidRPr="00C65CD2">
              <w:rPr>
                <w:b/>
                <w:bCs/>
                <w:iCs/>
                <w:sz w:val="26"/>
                <w:szCs w:val="26"/>
              </w:rPr>
              <w:t>Đã tham gia</w:t>
            </w:r>
          </w:p>
        </w:tc>
        <w:tc>
          <w:tcPr>
            <w:tcW w:w="1481" w:type="pct"/>
            <w:gridSpan w:val="3"/>
          </w:tcPr>
          <w:p w14:paraId="1EA8B797" w14:textId="77777777" w:rsidR="00D42C4E" w:rsidRPr="00C65CD2" w:rsidRDefault="00D42C4E" w:rsidP="00C65CD2">
            <w:pPr>
              <w:spacing w:after="0" w:line="288" w:lineRule="auto"/>
              <w:jc w:val="center"/>
              <w:rPr>
                <w:b/>
                <w:bCs/>
                <w:i/>
                <w:sz w:val="26"/>
                <w:szCs w:val="26"/>
              </w:rPr>
            </w:pPr>
            <w:r w:rsidRPr="00C65CD2">
              <w:rPr>
                <w:b/>
                <w:bCs/>
                <w:iCs/>
                <w:sz w:val="26"/>
                <w:szCs w:val="26"/>
              </w:rPr>
              <w:t>Dự định sẽ tham gia</w:t>
            </w:r>
          </w:p>
        </w:tc>
      </w:tr>
      <w:tr w:rsidR="00D42C4E" w:rsidRPr="00C65CD2" w14:paraId="7516D7FE" w14:textId="77777777" w:rsidTr="007573EC">
        <w:trPr>
          <w:trHeight w:val="437"/>
          <w:jc w:val="center"/>
        </w:trPr>
        <w:tc>
          <w:tcPr>
            <w:tcW w:w="3121" w:type="pct"/>
            <w:vMerge/>
          </w:tcPr>
          <w:p w14:paraId="6047750F" w14:textId="77777777" w:rsidR="00D42C4E" w:rsidRPr="00C65CD2" w:rsidRDefault="00D42C4E" w:rsidP="00C65CD2">
            <w:pPr>
              <w:spacing w:after="0" w:line="288" w:lineRule="auto"/>
              <w:rPr>
                <w:b/>
                <w:i/>
                <w:sz w:val="26"/>
                <w:szCs w:val="26"/>
              </w:rPr>
            </w:pPr>
          </w:p>
        </w:tc>
        <w:tc>
          <w:tcPr>
            <w:tcW w:w="398" w:type="pct"/>
            <w:vMerge/>
          </w:tcPr>
          <w:p w14:paraId="3062BAF5" w14:textId="77777777" w:rsidR="00D42C4E" w:rsidRPr="00C65CD2" w:rsidRDefault="00D42C4E" w:rsidP="00C65CD2">
            <w:pPr>
              <w:spacing w:after="0" w:line="288" w:lineRule="auto"/>
              <w:jc w:val="center"/>
              <w:rPr>
                <w:i/>
                <w:sz w:val="26"/>
                <w:szCs w:val="26"/>
              </w:rPr>
            </w:pPr>
          </w:p>
        </w:tc>
        <w:tc>
          <w:tcPr>
            <w:tcW w:w="479" w:type="pct"/>
          </w:tcPr>
          <w:p w14:paraId="56AB222B" w14:textId="77777777" w:rsidR="00D42C4E" w:rsidRPr="00C65CD2" w:rsidRDefault="00D42C4E" w:rsidP="00C65CD2">
            <w:pPr>
              <w:spacing w:after="0" w:line="288" w:lineRule="auto"/>
              <w:jc w:val="center"/>
              <w:rPr>
                <w:b/>
                <w:bCs/>
                <w:i/>
                <w:sz w:val="26"/>
                <w:szCs w:val="26"/>
              </w:rPr>
            </w:pPr>
            <w:r w:rsidRPr="00C65CD2">
              <w:rPr>
                <w:b/>
                <w:bCs/>
                <w:sz w:val="26"/>
                <w:szCs w:val="26"/>
              </w:rPr>
              <w:t>Không thường xuyên</w:t>
            </w:r>
          </w:p>
        </w:tc>
        <w:tc>
          <w:tcPr>
            <w:tcW w:w="523" w:type="pct"/>
          </w:tcPr>
          <w:p w14:paraId="7E4AAB4D" w14:textId="77777777" w:rsidR="00D42C4E" w:rsidRPr="00C65CD2" w:rsidRDefault="00D42C4E" w:rsidP="00C65CD2">
            <w:pPr>
              <w:spacing w:after="0" w:line="288" w:lineRule="auto"/>
              <w:jc w:val="center"/>
              <w:rPr>
                <w:b/>
                <w:bCs/>
                <w:i/>
                <w:sz w:val="26"/>
                <w:szCs w:val="26"/>
              </w:rPr>
            </w:pPr>
            <w:r w:rsidRPr="00C65CD2">
              <w:rPr>
                <w:b/>
                <w:bCs/>
                <w:sz w:val="26"/>
                <w:szCs w:val="26"/>
              </w:rPr>
              <w:t>Thường xuyên</w:t>
            </w:r>
          </w:p>
        </w:tc>
        <w:tc>
          <w:tcPr>
            <w:tcW w:w="479" w:type="pct"/>
          </w:tcPr>
          <w:p w14:paraId="119AA774" w14:textId="77777777" w:rsidR="00D42C4E" w:rsidRPr="00C65CD2" w:rsidRDefault="00D42C4E" w:rsidP="00C65CD2">
            <w:pPr>
              <w:spacing w:after="0" w:line="288" w:lineRule="auto"/>
              <w:jc w:val="center"/>
              <w:rPr>
                <w:b/>
                <w:bCs/>
                <w:i/>
                <w:sz w:val="26"/>
                <w:szCs w:val="26"/>
              </w:rPr>
            </w:pPr>
            <w:r w:rsidRPr="00C65CD2">
              <w:rPr>
                <w:b/>
                <w:bCs/>
                <w:sz w:val="26"/>
                <w:szCs w:val="26"/>
              </w:rPr>
              <w:t>Rất thường xuyên</w:t>
            </w:r>
          </w:p>
        </w:tc>
      </w:tr>
      <w:tr w:rsidR="00D42C4E" w:rsidRPr="00C65CD2" w14:paraId="202E169C" w14:textId="77777777" w:rsidTr="007573EC">
        <w:trPr>
          <w:trHeight w:val="371"/>
          <w:jc w:val="center"/>
        </w:trPr>
        <w:tc>
          <w:tcPr>
            <w:tcW w:w="3121" w:type="pct"/>
          </w:tcPr>
          <w:p w14:paraId="086916B9" w14:textId="77777777" w:rsidR="00D42C4E" w:rsidRPr="00C65CD2" w:rsidRDefault="00D42C4E" w:rsidP="00C65CD2">
            <w:pPr>
              <w:spacing w:after="0" w:line="288" w:lineRule="auto"/>
              <w:rPr>
                <w:sz w:val="26"/>
                <w:szCs w:val="26"/>
                <w:lang w:val="vi-VN"/>
              </w:rPr>
            </w:pPr>
            <w:r w:rsidRPr="00C65CD2">
              <w:rPr>
                <w:sz w:val="26"/>
                <w:szCs w:val="26"/>
                <w:lang w:val="vi-VN"/>
              </w:rPr>
              <w:t>Tham gia các buổi định hướng nghề nghiệp cho sinh viên</w:t>
            </w:r>
          </w:p>
        </w:tc>
        <w:tc>
          <w:tcPr>
            <w:tcW w:w="398" w:type="pct"/>
            <w:vAlign w:val="center"/>
          </w:tcPr>
          <w:p w14:paraId="42997CF7" w14:textId="77777777" w:rsidR="00D42C4E" w:rsidRPr="00C65CD2" w:rsidRDefault="00D42C4E" w:rsidP="00C65CD2">
            <w:pPr>
              <w:spacing w:after="0" w:line="288" w:lineRule="auto"/>
              <w:ind w:left="38"/>
              <w:jc w:val="center"/>
              <w:rPr>
                <w:sz w:val="26"/>
                <w:szCs w:val="26"/>
              </w:rPr>
            </w:pPr>
          </w:p>
        </w:tc>
        <w:tc>
          <w:tcPr>
            <w:tcW w:w="479" w:type="pct"/>
          </w:tcPr>
          <w:p w14:paraId="155BEDB2" w14:textId="77777777" w:rsidR="00D42C4E" w:rsidRPr="00C65CD2" w:rsidRDefault="00D42C4E" w:rsidP="00C65CD2">
            <w:pPr>
              <w:spacing w:after="0" w:line="288" w:lineRule="auto"/>
              <w:ind w:left="38"/>
              <w:jc w:val="center"/>
              <w:rPr>
                <w:sz w:val="26"/>
                <w:szCs w:val="26"/>
              </w:rPr>
            </w:pPr>
          </w:p>
        </w:tc>
        <w:tc>
          <w:tcPr>
            <w:tcW w:w="523" w:type="pct"/>
          </w:tcPr>
          <w:p w14:paraId="02BA709A" w14:textId="77777777" w:rsidR="00D42C4E" w:rsidRPr="00C65CD2" w:rsidRDefault="00D42C4E" w:rsidP="00C65CD2">
            <w:pPr>
              <w:spacing w:after="0" w:line="288" w:lineRule="auto"/>
              <w:ind w:left="38"/>
              <w:jc w:val="center"/>
              <w:rPr>
                <w:sz w:val="26"/>
                <w:szCs w:val="26"/>
              </w:rPr>
            </w:pPr>
          </w:p>
        </w:tc>
        <w:tc>
          <w:tcPr>
            <w:tcW w:w="479" w:type="pct"/>
          </w:tcPr>
          <w:p w14:paraId="457E7A7E" w14:textId="77777777" w:rsidR="00D42C4E" w:rsidRPr="00C65CD2" w:rsidRDefault="00D42C4E" w:rsidP="00C65CD2">
            <w:pPr>
              <w:spacing w:after="0" w:line="288" w:lineRule="auto"/>
              <w:ind w:left="38"/>
              <w:jc w:val="center"/>
              <w:rPr>
                <w:sz w:val="26"/>
                <w:szCs w:val="26"/>
              </w:rPr>
            </w:pPr>
          </w:p>
        </w:tc>
      </w:tr>
      <w:tr w:rsidR="00D42C4E" w:rsidRPr="00C65CD2" w14:paraId="6E4F3B63" w14:textId="77777777" w:rsidTr="007573EC">
        <w:trPr>
          <w:trHeight w:val="393"/>
          <w:jc w:val="center"/>
        </w:trPr>
        <w:tc>
          <w:tcPr>
            <w:tcW w:w="3121" w:type="pct"/>
          </w:tcPr>
          <w:p w14:paraId="23261931" w14:textId="77777777" w:rsidR="00D42C4E" w:rsidRPr="00C65CD2" w:rsidRDefault="00D42C4E" w:rsidP="00C65CD2">
            <w:pPr>
              <w:spacing w:after="0" w:line="288" w:lineRule="auto"/>
              <w:rPr>
                <w:sz w:val="26"/>
                <w:szCs w:val="26"/>
              </w:rPr>
            </w:pPr>
            <w:r w:rsidRPr="00C65CD2">
              <w:rPr>
                <w:sz w:val="26"/>
                <w:szCs w:val="26"/>
              </w:rPr>
              <w:t>Tham gia giảng dạy các học phần</w:t>
            </w:r>
          </w:p>
        </w:tc>
        <w:tc>
          <w:tcPr>
            <w:tcW w:w="398" w:type="pct"/>
            <w:vAlign w:val="center"/>
          </w:tcPr>
          <w:p w14:paraId="07A14153" w14:textId="77777777" w:rsidR="00D42C4E" w:rsidRPr="00C65CD2" w:rsidRDefault="00D42C4E" w:rsidP="00C65CD2">
            <w:pPr>
              <w:spacing w:after="0" w:line="288" w:lineRule="auto"/>
              <w:ind w:left="38"/>
              <w:jc w:val="center"/>
              <w:rPr>
                <w:sz w:val="26"/>
                <w:szCs w:val="26"/>
              </w:rPr>
            </w:pPr>
          </w:p>
        </w:tc>
        <w:tc>
          <w:tcPr>
            <w:tcW w:w="479" w:type="pct"/>
          </w:tcPr>
          <w:p w14:paraId="5053BC6E" w14:textId="77777777" w:rsidR="00D42C4E" w:rsidRPr="00C65CD2" w:rsidRDefault="00D42C4E" w:rsidP="00C65CD2">
            <w:pPr>
              <w:spacing w:after="0" w:line="288" w:lineRule="auto"/>
              <w:ind w:left="38"/>
              <w:jc w:val="center"/>
              <w:rPr>
                <w:sz w:val="26"/>
                <w:szCs w:val="26"/>
              </w:rPr>
            </w:pPr>
          </w:p>
        </w:tc>
        <w:tc>
          <w:tcPr>
            <w:tcW w:w="523" w:type="pct"/>
          </w:tcPr>
          <w:p w14:paraId="3770B967" w14:textId="77777777" w:rsidR="00D42C4E" w:rsidRPr="00C65CD2" w:rsidRDefault="00D42C4E" w:rsidP="00C65CD2">
            <w:pPr>
              <w:spacing w:after="0" w:line="288" w:lineRule="auto"/>
              <w:ind w:left="38"/>
              <w:jc w:val="center"/>
              <w:rPr>
                <w:sz w:val="26"/>
                <w:szCs w:val="26"/>
              </w:rPr>
            </w:pPr>
          </w:p>
        </w:tc>
        <w:tc>
          <w:tcPr>
            <w:tcW w:w="479" w:type="pct"/>
          </w:tcPr>
          <w:p w14:paraId="7A857E67" w14:textId="77777777" w:rsidR="00D42C4E" w:rsidRPr="00C65CD2" w:rsidRDefault="00D42C4E" w:rsidP="00C65CD2">
            <w:pPr>
              <w:spacing w:after="0" w:line="288" w:lineRule="auto"/>
              <w:ind w:left="38"/>
              <w:jc w:val="center"/>
              <w:rPr>
                <w:sz w:val="26"/>
                <w:szCs w:val="26"/>
              </w:rPr>
            </w:pPr>
          </w:p>
        </w:tc>
      </w:tr>
      <w:tr w:rsidR="00D42C4E" w:rsidRPr="00C65CD2" w14:paraId="6BE6683C" w14:textId="77777777" w:rsidTr="007573EC">
        <w:trPr>
          <w:trHeight w:val="277"/>
          <w:jc w:val="center"/>
        </w:trPr>
        <w:tc>
          <w:tcPr>
            <w:tcW w:w="3121" w:type="pct"/>
          </w:tcPr>
          <w:p w14:paraId="70A63C79" w14:textId="77777777" w:rsidR="00D42C4E" w:rsidRPr="00C65CD2" w:rsidRDefault="00D42C4E" w:rsidP="00C65CD2">
            <w:pPr>
              <w:spacing w:after="0" w:line="288" w:lineRule="auto"/>
              <w:rPr>
                <w:sz w:val="26"/>
                <w:szCs w:val="26"/>
              </w:rPr>
            </w:pPr>
            <w:r w:rsidRPr="00C65CD2">
              <w:rPr>
                <w:sz w:val="26"/>
                <w:szCs w:val="26"/>
              </w:rPr>
              <w:t>Tham gia hướng dẫn thực hành, thực tế, thực tập</w:t>
            </w:r>
          </w:p>
        </w:tc>
        <w:tc>
          <w:tcPr>
            <w:tcW w:w="398" w:type="pct"/>
            <w:vAlign w:val="center"/>
          </w:tcPr>
          <w:p w14:paraId="346AE35F" w14:textId="77777777" w:rsidR="00D42C4E" w:rsidRPr="00C65CD2" w:rsidRDefault="00D42C4E" w:rsidP="00C65CD2">
            <w:pPr>
              <w:spacing w:after="0" w:line="288" w:lineRule="auto"/>
              <w:ind w:left="38"/>
              <w:jc w:val="center"/>
              <w:rPr>
                <w:sz w:val="26"/>
                <w:szCs w:val="26"/>
              </w:rPr>
            </w:pPr>
          </w:p>
        </w:tc>
        <w:tc>
          <w:tcPr>
            <w:tcW w:w="479" w:type="pct"/>
          </w:tcPr>
          <w:p w14:paraId="03A17F45" w14:textId="77777777" w:rsidR="00D42C4E" w:rsidRPr="00C65CD2" w:rsidRDefault="00D42C4E" w:rsidP="00C65CD2">
            <w:pPr>
              <w:spacing w:after="0" w:line="288" w:lineRule="auto"/>
              <w:ind w:left="38"/>
              <w:jc w:val="center"/>
              <w:rPr>
                <w:sz w:val="26"/>
                <w:szCs w:val="26"/>
              </w:rPr>
            </w:pPr>
          </w:p>
        </w:tc>
        <w:tc>
          <w:tcPr>
            <w:tcW w:w="523" w:type="pct"/>
          </w:tcPr>
          <w:p w14:paraId="659C1FAE" w14:textId="77777777" w:rsidR="00D42C4E" w:rsidRPr="00C65CD2" w:rsidRDefault="00D42C4E" w:rsidP="00C65CD2">
            <w:pPr>
              <w:spacing w:after="0" w:line="288" w:lineRule="auto"/>
              <w:ind w:left="38"/>
              <w:jc w:val="center"/>
              <w:rPr>
                <w:sz w:val="26"/>
                <w:szCs w:val="26"/>
              </w:rPr>
            </w:pPr>
          </w:p>
        </w:tc>
        <w:tc>
          <w:tcPr>
            <w:tcW w:w="479" w:type="pct"/>
          </w:tcPr>
          <w:p w14:paraId="31783718" w14:textId="77777777" w:rsidR="00D42C4E" w:rsidRPr="00C65CD2" w:rsidRDefault="00D42C4E" w:rsidP="00C65CD2">
            <w:pPr>
              <w:spacing w:after="0" w:line="288" w:lineRule="auto"/>
              <w:ind w:left="38"/>
              <w:jc w:val="center"/>
              <w:rPr>
                <w:sz w:val="26"/>
                <w:szCs w:val="26"/>
              </w:rPr>
            </w:pPr>
          </w:p>
        </w:tc>
      </w:tr>
      <w:tr w:rsidR="00D42C4E" w:rsidRPr="00C65CD2" w14:paraId="50BAF5CB" w14:textId="77777777" w:rsidTr="007573EC">
        <w:trPr>
          <w:trHeight w:val="277"/>
          <w:jc w:val="center"/>
        </w:trPr>
        <w:tc>
          <w:tcPr>
            <w:tcW w:w="3121" w:type="pct"/>
          </w:tcPr>
          <w:p w14:paraId="0139C1CF" w14:textId="77777777" w:rsidR="00D42C4E" w:rsidRPr="00C65CD2" w:rsidRDefault="00D42C4E" w:rsidP="00C65CD2">
            <w:pPr>
              <w:spacing w:after="0" w:line="288" w:lineRule="auto"/>
              <w:rPr>
                <w:sz w:val="26"/>
                <w:szCs w:val="26"/>
              </w:rPr>
            </w:pPr>
            <w:r w:rsidRPr="00C65CD2">
              <w:rPr>
                <w:sz w:val="26"/>
                <w:szCs w:val="26"/>
              </w:rPr>
              <w:t>Tham gia ngày hội tuyển dụng sinh viên tốt nghiệp</w:t>
            </w:r>
          </w:p>
        </w:tc>
        <w:tc>
          <w:tcPr>
            <w:tcW w:w="398" w:type="pct"/>
            <w:vAlign w:val="center"/>
          </w:tcPr>
          <w:p w14:paraId="1FCCC6FE" w14:textId="77777777" w:rsidR="00D42C4E" w:rsidRPr="00C65CD2" w:rsidRDefault="00D42C4E" w:rsidP="00C65CD2">
            <w:pPr>
              <w:spacing w:after="0" w:line="288" w:lineRule="auto"/>
              <w:ind w:left="38"/>
              <w:jc w:val="center"/>
              <w:rPr>
                <w:sz w:val="26"/>
                <w:szCs w:val="26"/>
              </w:rPr>
            </w:pPr>
          </w:p>
        </w:tc>
        <w:tc>
          <w:tcPr>
            <w:tcW w:w="479" w:type="pct"/>
          </w:tcPr>
          <w:p w14:paraId="0DFAB8DF" w14:textId="77777777" w:rsidR="00D42C4E" w:rsidRPr="00C65CD2" w:rsidRDefault="00D42C4E" w:rsidP="00C65CD2">
            <w:pPr>
              <w:spacing w:after="0" w:line="288" w:lineRule="auto"/>
              <w:ind w:left="38"/>
              <w:jc w:val="center"/>
              <w:rPr>
                <w:sz w:val="26"/>
                <w:szCs w:val="26"/>
              </w:rPr>
            </w:pPr>
          </w:p>
        </w:tc>
        <w:tc>
          <w:tcPr>
            <w:tcW w:w="523" w:type="pct"/>
          </w:tcPr>
          <w:p w14:paraId="669303A3" w14:textId="77777777" w:rsidR="00D42C4E" w:rsidRPr="00C65CD2" w:rsidRDefault="00D42C4E" w:rsidP="00C65CD2">
            <w:pPr>
              <w:spacing w:after="0" w:line="288" w:lineRule="auto"/>
              <w:ind w:left="38"/>
              <w:jc w:val="center"/>
              <w:rPr>
                <w:sz w:val="26"/>
                <w:szCs w:val="26"/>
              </w:rPr>
            </w:pPr>
          </w:p>
        </w:tc>
        <w:tc>
          <w:tcPr>
            <w:tcW w:w="479" w:type="pct"/>
          </w:tcPr>
          <w:p w14:paraId="30FF6463" w14:textId="77777777" w:rsidR="00D42C4E" w:rsidRPr="00C65CD2" w:rsidRDefault="00D42C4E" w:rsidP="00C65CD2">
            <w:pPr>
              <w:spacing w:after="0" w:line="288" w:lineRule="auto"/>
              <w:ind w:left="38"/>
              <w:jc w:val="center"/>
              <w:rPr>
                <w:sz w:val="26"/>
                <w:szCs w:val="26"/>
              </w:rPr>
            </w:pPr>
          </w:p>
        </w:tc>
      </w:tr>
      <w:tr w:rsidR="00D42C4E" w:rsidRPr="00C65CD2" w14:paraId="3B0B6A7B" w14:textId="77777777" w:rsidTr="007573EC">
        <w:trPr>
          <w:trHeight w:val="277"/>
          <w:jc w:val="center"/>
        </w:trPr>
        <w:tc>
          <w:tcPr>
            <w:tcW w:w="3121" w:type="pct"/>
          </w:tcPr>
          <w:p w14:paraId="2F743FB1" w14:textId="77777777" w:rsidR="00D42C4E" w:rsidRPr="00C65CD2" w:rsidRDefault="00D42C4E" w:rsidP="00C65CD2">
            <w:pPr>
              <w:spacing w:after="0" w:line="288" w:lineRule="auto"/>
              <w:rPr>
                <w:sz w:val="26"/>
                <w:szCs w:val="26"/>
              </w:rPr>
            </w:pPr>
            <w:r w:rsidRPr="00C65CD2">
              <w:rPr>
                <w:sz w:val="26"/>
                <w:szCs w:val="26"/>
              </w:rPr>
              <w:t>Khác: ..................................................................................</w:t>
            </w:r>
          </w:p>
        </w:tc>
        <w:tc>
          <w:tcPr>
            <w:tcW w:w="398" w:type="pct"/>
            <w:vAlign w:val="center"/>
          </w:tcPr>
          <w:p w14:paraId="19BC4611" w14:textId="77777777" w:rsidR="00D42C4E" w:rsidRPr="00C65CD2" w:rsidRDefault="00D42C4E" w:rsidP="00C65CD2">
            <w:pPr>
              <w:spacing w:after="0" w:line="288" w:lineRule="auto"/>
              <w:ind w:left="38"/>
              <w:jc w:val="center"/>
              <w:rPr>
                <w:sz w:val="26"/>
                <w:szCs w:val="26"/>
              </w:rPr>
            </w:pPr>
          </w:p>
        </w:tc>
        <w:tc>
          <w:tcPr>
            <w:tcW w:w="479" w:type="pct"/>
          </w:tcPr>
          <w:p w14:paraId="66D8A8B4" w14:textId="77777777" w:rsidR="00D42C4E" w:rsidRPr="00C65CD2" w:rsidRDefault="00D42C4E" w:rsidP="00C65CD2">
            <w:pPr>
              <w:spacing w:after="0" w:line="288" w:lineRule="auto"/>
              <w:ind w:left="38"/>
              <w:jc w:val="center"/>
              <w:rPr>
                <w:sz w:val="26"/>
                <w:szCs w:val="26"/>
              </w:rPr>
            </w:pPr>
          </w:p>
        </w:tc>
        <w:tc>
          <w:tcPr>
            <w:tcW w:w="523" w:type="pct"/>
          </w:tcPr>
          <w:p w14:paraId="20CCF9E1" w14:textId="77777777" w:rsidR="00D42C4E" w:rsidRPr="00C65CD2" w:rsidRDefault="00D42C4E" w:rsidP="00C65CD2">
            <w:pPr>
              <w:spacing w:after="0" w:line="288" w:lineRule="auto"/>
              <w:ind w:left="38"/>
              <w:jc w:val="center"/>
              <w:rPr>
                <w:sz w:val="26"/>
                <w:szCs w:val="26"/>
              </w:rPr>
            </w:pPr>
          </w:p>
        </w:tc>
        <w:tc>
          <w:tcPr>
            <w:tcW w:w="479" w:type="pct"/>
          </w:tcPr>
          <w:p w14:paraId="729AE335" w14:textId="77777777" w:rsidR="00D42C4E" w:rsidRPr="00C65CD2" w:rsidRDefault="00D42C4E" w:rsidP="00C65CD2">
            <w:pPr>
              <w:spacing w:after="0" w:line="288" w:lineRule="auto"/>
              <w:ind w:left="38"/>
              <w:jc w:val="center"/>
              <w:rPr>
                <w:sz w:val="26"/>
                <w:szCs w:val="26"/>
              </w:rPr>
            </w:pPr>
          </w:p>
        </w:tc>
      </w:tr>
      <w:bookmarkEnd w:id="136"/>
    </w:tbl>
    <w:p w14:paraId="4000BED6" w14:textId="77777777" w:rsidR="00D42C4E" w:rsidRPr="00C65CD2" w:rsidRDefault="00D42C4E" w:rsidP="00C65CD2">
      <w:pPr>
        <w:tabs>
          <w:tab w:val="left" w:pos="426"/>
        </w:tabs>
        <w:spacing w:after="0" w:line="288" w:lineRule="auto"/>
        <w:rPr>
          <w:rFonts w:eastAsia="Times New Roman"/>
          <w:b/>
          <w:sz w:val="26"/>
          <w:szCs w:val="26"/>
        </w:rPr>
      </w:pPr>
    </w:p>
    <w:p w14:paraId="77A5DC86" w14:textId="77777777" w:rsidR="00D42C4E" w:rsidRPr="00C65CD2" w:rsidRDefault="00D42C4E" w:rsidP="00C65CD2">
      <w:pPr>
        <w:tabs>
          <w:tab w:val="left" w:pos="426"/>
        </w:tabs>
        <w:spacing w:after="0" w:line="288" w:lineRule="auto"/>
        <w:jc w:val="center"/>
        <w:rPr>
          <w:rFonts w:eastAsia="Times New Roman"/>
          <w:b/>
          <w:sz w:val="26"/>
          <w:szCs w:val="26"/>
        </w:rPr>
      </w:pPr>
      <w:r w:rsidRPr="00C65CD2">
        <w:rPr>
          <w:rFonts w:eastAsia="Times New Roman"/>
          <w:b/>
          <w:sz w:val="26"/>
          <w:szCs w:val="26"/>
        </w:rPr>
        <w:t>Xin trân trọng cảm ơn!</w:t>
      </w:r>
    </w:p>
    <w:p w14:paraId="3109F724" w14:textId="77777777" w:rsidR="00D42C4E" w:rsidRPr="00C65CD2" w:rsidRDefault="00D42C4E" w:rsidP="00C65CD2">
      <w:pPr>
        <w:tabs>
          <w:tab w:val="left" w:pos="426"/>
        </w:tabs>
        <w:spacing w:after="0" w:line="288" w:lineRule="auto"/>
        <w:rPr>
          <w:rFonts w:eastAsia="Times New Roman"/>
          <w:b/>
          <w:sz w:val="26"/>
          <w:szCs w:val="26"/>
        </w:rPr>
      </w:pPr>
    </w:p>
    <w:p w14:paraId="46FFC1E2" w14:textId="77777777" w:rsidR="00D42C4E" w:rsidRPr="00C65CD2" w:rsidRDefault="00D42C4E" w:rsidP="00C65CD2">
      <w:pPr>
        <w:spacing w:after="0" w:line="288" w:lineRule="auto"/>
        <w:rPr>
          <w:sz w:val="26"/>
          <w:szCs w:val="26"/>
        </w:rPr>
      </w:pPr>
    </w:p>
    <w:p w14:paraId="44A63415" w14:textId="77777777" w:rsidR="00E93398" w:rsidRPr="00C65CD2" w:rsidRDefault="00E93398" w:rsidP="00C65CD2">
      <w:pPr>
        <w:spacing w:after="0" w:line="288" w:lineRule="auto"/>
        <w:rPr>
          <w:sz w:val="26"/>
          <w:szCs w:val="26"/>
        </w:rPr>
      </w:pPr>
    </w:p>
    <w:p w14:paraId="1BE5FC5F" w14:textId="77777777" w:rsidR="00D42C4E" w:rsidRPr="00C65CD2" w:rsidRDefault="00D42C4E" w:rsidP="00C65CD2">
      <w:pPr>
        <w:pStyle w:val="Heading2"/>
        <w:numPr>
          <w:ilvl w:val="0"/>
          <w:numId w:val="0"/>
        </w:numPr>
        <w:spacing w:before="0" w:after="0" w:line="288" w:lineRule="auto"/>
        <w:sectPr w:rsidR="00D42C4E" w:rsidRPr="00C65CD2" w:rsidSect="007573EC">
          <w:pgSz w:w="16840" w:h="11900" w:orient="landscape" w:code="9"/>
          <w:pgMar w:top="567" w:right="567" w:bottom="567" w:left="1134" w:header="734" w:footer="346" w:gutter="0"/>
          <w:cols w:space="708"/>
          <w:titlePg/>
          <w:docGrid w:linePitch="326"/>
        </w:sectPr>
      </w:pPr>
      <w:bookmarkStart w:id="137" w:name="_Toc74421190"/>
    </w:p>
    <w:p w14:paraId="2A9C1C16" w14:textId="687CEEE7" w:rsidR="00257B76" w:rsidRPr="00C65CD2" w:rsidRDefault="00257B76" w:rsidP="00C65CD2">
      <w:pPr>
        <w:pStyle w:val="Heading2"/>
        <w:numPr>
          <w:ilvl w:val="0"/>
          <w:numId w:val="0"/>
        </w:numPr>
        <w:spacing w:before="0" w:after="0" w:line="288" w:lineRule="auto"/>
      </w:pPr>
      <w:r w:rsidRPr="00C65CD2">
        <w:lastRenderedPageBreak/>
        <w:t>Phụ lục 3. Giáo viên cốt cán, Giáo viên</w:t>
      </w:r>
      <w:bookmarkEnd w:id="137"/>
    </w:p>
    <w:p w14:paraId="38886ECC" w14:textId="77777777" w:rsidR="00E93398" w:rsidRPr="00C65CD2" w:rsidRDefault="00E93398" w:rsidP="00C65CD2">
      <w:pPr>
        <w:spacing w:after="0" w:line="288" w:lineRule="auto"/>
        <w:rPr>
          <w:sz w:val="26"/>
          <w:szCs w:val="26"/>
        </w:rPr>
      </w:pPr>
    </w:p>
    <w:tbl>
      <w:tblPr>
        <w:tblW w:w="9498" w:type="dxa"/>
        <w:tblCellMar>
          <w:top w:w="15" w:type="dxa"/>
          <w:left w:w="15" w:type="dxa"/>
          <w:bottom w:w="15" w:type="dxa"/>
          <w:right w:w="15" w:type="dxa"/>
        </w:tblCellMar>
        <w:tblLook w:val="04A0" w:firstRow="1" w:lastRow="0" w:firstColumn="1" w:lastColumn="0" w:noHBand="0" w:noVBand="1"/>
      </w:tblPr>
      <w:tblGrid>
        <w:gridCol w:w="3828"/>
        <w:gridCol w:w="5670"/>
      </w:tblGrid>
      <w:tr w:rsidR="00D978E9" w:rsidRPr="002D6B95" w14:paraId="0DB585B4" w14:textId="77777777" w:rsidTr="00543929">
        <w:tc>
          <w:tcPr>
            <w:tcW w:w="3828" w:type="dxa"/>
            <w:tcMar>
              <w:top w:w="0" w:type="dxa"/>
              <w:left w:w="78" w:type="dxa"/>
              <w:bottom w:w="0" w:type="dxa"/>
              <w:right w:w="78" w:type="dxa"/>
            </w:tcMar>
          </w:tcPr>
          <w:p w14:paraId="283C7D70" w14:textId="77777777" w:rsidR="00D978E9" w:rsidRPr="002D6B95" w:rsidRDefault="00D978E9" w:rsidP="00543929">
            <w:pPr>
              <w:ind w:left="70"/>
              <w:rPr>
                <w:sz w:val="26"/>
                <w:szCs w:val="26"/>
              </w:rPr>
            </w:pPr>
            <w:bookmarkStart w:id="138" w:name="_Toc74421191"/>
            <w:r w:rsidRPr="002D6B95">
              <w:rPr>
                <w:sz w:val="26"/>
                <w:szCs w:val="26"/>
              </w:rPr>
              <w:t>BỘ GIÁO DỤC VÀ ĐÀO TẠO</w:t>
            </w:r>
          </w:p>
          <w:p w14:paraId="33A4F965" w14:textId="77777777" w:rsidR="00D978E9" w:rsidRPr="002D6B95" w:rsidRDefault="00D978E9" w:rsidP="00543929">
            <w:pPr>
              <w:jc w:val="center"/>
              <w:outlineLvl w:val="5"/>
              <w:rPr>
                <w:b/>
                <w:sz w:val="26"/>
                <w:szCs w:val="26"/>
              </w:rPr>
            </w:pPr>
            <w:r w:rsidRPr="002D6B95">
              <w:rPr>
                <w:b/>
                <w:sz w:val="26"/>
                <w:szCs w:val="26"/>
              </w:rPr>
              <w:t>TRƯỜNG ĐẠI HỌC VINH</w:t>
            </w:r>
          </w:p>
          <w:p w14:paraId="5B006B03" w14:textId="77777777" w:rsidR="00D978E9" w:rsidRPr="002D6B95" w:rsidRDefault="00D978E9" w:rsidP="00543929">
            <w:pPr>
              <w:jc w:val="center"/>
              <w:rPr>
                <w:sz w:val="26"/>
                <w:szCs w:val="26"/>
              </w:rPr>
            </w:pPr>
            <w:r w:rsidRPr="002D6B95">
              <w:rPr>
                <w:sz w:val="26"/>
                <w:szCs w:val="26"/>
              </w:rPr>
              <w:t xml:space="preserve">¯¯¯¯¯¯¯¯¯¯¯¯¯ </w:t>
            </w:r>
          </w:p>
        </w:tc>
        <w:tc>
          <w:tcPr>
            <w:tcW w:w="5670" w:type="dxa"/>
            <w:tcMar>
              <w:top w:w="0" w:type="dxa"/>
              <w:left w:w="78" w:type="dxa"/>
              <w:bottom w:w="0" w:type="dxa"/>
              <w:right w:w="78" w:type="dxa"/>
            </w:tcMar>
          </w:tcPr>
          <w:p w14:paraId="3A162B55" w14:textId="77777777" w:rsidR="00D978E9" w:rsidRPr="002D6B95" w:rsidRDefault="00D978E9" w:rsidP="00543929">
            <w:pPr>
              <w:ind w:left="-358"/>
              <w:jc w:val="center"/>
              <w:rPr>
                <w:b/>
                <w:sz w:val="26"/>
                <w:szCs w:val="26"/>
                <w:lang w:val="vi-VN"/>
              </w:rPr>
            </w:pPr>
            <w:r w:rsidRPr="002D6B95">
              <w:rPr>
                <w:b/>
                <w:bCs/>
                <w:color w:val="000000"/>
                <w:sz w:val="26"/>
                <w:szCs w:val="26"/>
                <w:lang w:val="vi-VN"/>
              </w:rPr>
              <w:t>CỘNG HOÀ XÃ HỘI CHỦ NGHĨA VIỆT NAM</w:t>
            </w:r>
          </w:p>
          <w:p w14:paraId="7F891C2A" w14:textId="77777777" w:rsidR="00D978E9" w:rsidRPr="002D6B95" w:rsidRDefault="00D978E9" w:rsidP="00543929">
            <w:pPr>
              <w:jc w:val="center"/>
              <w:rPr>
                <w:b/>
                <w:sz w:val="26"/>
                <w:szCs w:val="26"/>
                <w:lang w:val="vi-VN"/>
              </w:rPr>
            </w:pPr>
            <w:r w:rsidRPr="002D6B95">
              <w:rPr>
                <w:b/>
                <w:bCs/>
                <w:color w:val="000000"/>
                <w:sz w:val="26"/>
                <w:szCs w:val="26"/>
                <w:lang w:val="vi-VN"/>
              </w:rPr>
              <w:t>Độc lập - Tự do - Hạnh phúc</w:t>
            </w:r>
          </w:p>
          <w:p w14:paraId="4A0A719E" w14:textId="77777777" w:rsidR="00D978E9" w:rsidRPr="002D6B95" w:rsidRDefault="00D978E9" w:rsidP="00543929">
            <w:pPr>
              <w:jc w:val="center"/>
              <w:rPr>
                <w:sz w:val="26"/>
                <w:szCs w:val="26"/>
                <w:lang w:val="vi-VN"/>
              </w:rPr>
            </w:pPr>
            <w:r w:rsidRPr="002D6B95">
              <w:rPr>
                <w:sz w:val="26"/>
                <w:szCs w:val="26"/>
              </w:rPr>
              <w:t>¯¯¯¯¯¯¯¯¯¯¯¯¯¯¯¯¯¯¯¯¯¯¯¯</w:t>
            </w:r>
          </w:p>
        </w:tc>
      </w:tr>
    </w:tbl>
    <w:p w14:paraId="07D712ED" w14:textId="77777777" w:rsidR="00D978E9" w:rsidRPr="002D6B95" w:rsidRDefault="00D978E9" w:rsidP="00D978E9">
      <w:pPr>
        <w:rPr>
          <w:sz w:val="26"/>
          <w:szCs w:val="26"/>
        </w:rPr>
      </w:pPr>
    </w:p>
    <w:p w14:paraId="60FDBAFA" w14:textId="77777777" w:rsidR="00D978E9" w:rsidRPr="002D6B95" w:rsidRDefault="00D978E9" w:rsidP="00D978E9">
      <w:pPr>
        <w:tabs>
          <w:tab w:val="left" w:pos="426"/>
        </w:tabs>
        <w:jc w:val="center"/>
        <w:rPr>
          <w:b/>
          <w:sz w:val="26"/>
          <w:szCs w:val="26"/>
        </w:rPr>
      </w:pPr>
      <w:r w:rsidRPr="002D6B95">
        <w:rPr>
          <w:b/>
          <w:sz w:val="26"/>
          <w:szCs w:val="26"/>
        </w:rPr>
        <w:t>PHIẾU KHẢO SÁT</w:t>
      </w:r>
      <w:r>
        <w:rPr>
          <w:b/>
          <w:sz w:val="26"/>
          <w:szCs w:val="26"/>
          <w:lang w:val="vi-VN"/>
        </w:rPr>
        <w:t xml:space="preserve"> </w:t>
      </w:r>
    </w:p>
    <w:p w14:paraId="00FB0176" w14:textId="77777777" w:rsidR="00D978E9" w:rsidRPr="002D6B95" w:rsidRDefault="00D978E9" w:rsidP="00D978E9">
      <w:pPr>
        <w:jc w:val="center"/>
        <w:rPr>
          <w:b/>
          <w:sz w:val="26"/>
          <w:szCs w:val="26"/>
          <w:lang w:val="vi-VN"/>
        </w:rPr>
      </w:pPr>
      <w:r w:rsidRPr="002D6B95">
        <w:rPr>
          <w:b/>
          <w:sz w:val="26"/>
          <w:szCs w:val="26"/>
          <w:lang w:val="vi-VN"/>
        </w:rPr>
        <w:t xml:space="preserve">MỨC ĐỘ </w:t>
      </w:r>
      <w:r w:rsidRPr="002D6B95">
        <w:rPr>
          <w:b/>
          <w:sz w:val="26"/>
          <w:szCs w:val="26"/>
        </w:rPr>
        <w:t xml:space="preserve">ĐÁP ỨNG YÊU CẦU NGHỀ NGHIỆP </w:t>
      </w:r>
      <w:r w:rsidRPr="002D6B95">
        <w:rPr>
          <w:b/>
          <w:sz w:val="26"/>
          <w:szCs w:val="26"/>
          <w:lang w:val="vi-VN"/>
        </w:rPr>
        <w:t>CỦA</w:t>
      </w:r>
      <w:r w:rsidRPr="002D6B95">
        <w:rPr>
          <w:b/>
          <w:sz w:val="26"/>
          <w:szCs w:val="26"/>
        </w:rPr>
        <w:t xml:space="preserve"> MỤC TIÊU, CHUẨN ĐẦU RA CHƯƠNG TRÌNH ĐÀO TẠO NGÀNH GIÁO</w:t>
      </w:r>
      <w:r w:rsidRPr="002D6B95">
        <w:rPr>
          <w:b/>
          <w:sz w:val="26"/>
          <w:szCs w:val="26"/>
          <w:lang w:val="vi-VN"/>
        </w:rPr>
        <w:t xml:space="preserve"> DỤC TIỂU HỌC</w:t>
      </w:r>
    </w:p>
    <w:p w14:paraId="3873A9EA" w14:textId="77777777" w:rsidR="00D978E9" w:rsidRPr="002D6B95" w:rsidRDefault="00D978E9" w:rsidP="00D978E9">
      <w:pPr>
        <w:tabs>
          <w:tab w:val="left" w:pos="426"/>
        </w:tabs>
        <w:jc w:val="center"/>
        <w:rPr>
          <w:b/>
          <w:sz w:val="26"/>
          <w:szCs w:val="26"/>
        </w:rPr>
      </w:pPr>
      <w:r>
        <w:rPr>
          <w:b/>
          <w:sz w:val="26"/>
          <w:szCs w:val="26"/>
          <w:lang w:val="vi-VN"/>
        </w:rPr>
        <w:t>(Dùng cho Giáo viên cốt cán/ giáo viên trường tiểu học)</w:t>
      </w:r>
      <w:r w:rsidRPr="002D6B95">
        <w:rPr>
          <w:b/>
          <w:sz w:val="26"/>
          <w:szCs w:val="26"/>
        </w:rPr>
        <w:t xml:space="preserve"> </w:t>
      </w:r>
    </w:p>
    <w:p w14:paraId="484A49A1" w14:textId="77777777" w:rsidR="00D978E9" w:rsidRPr="002D6B95" w:rsidRDefault="00D978E9" w:rsidP="00D978E9">
      <w:pPr>
        <w:tabs>
          <w:tab w:val="left" w:pos="426"/>
        </w:tabs>
        <w:jc w:val="center"/>
        <w:rPr>
          <w:b/>
          <w:sz w:val="26"/>
          <w:szCs w:val="26"/>
        </w:rPr>
      </w:pPr>
    </w:p>
    <w:p w14:paraId="64F77FB3" w14:textId="77777777" w:rsidR="00D978E9" w:rsidRPr="002D6B95" w:rsidRDefault="00D978E9" w:rsidP="00D978E9">
      <w:pPr>
        <w:tabs>
          <w:tab w:val="left" w:pos="426"/>
        </w:tabs>
        <w:rPr>
          <w:b/>
          <w:bCs/>
          <w:i/>
          <w:sz w:val="26"/>
          <w:szCs w:val="26"/>
        </w:rPr>
      </w:pPr>
      <w:r w:rsidRPr="002D6B95">
        <w:rPr>
          <w:b/>
          <w:bCs/>
          <w:i/>
          <w:sz w:val="26"/>
          <w:szCs w:val="26"/>
        </w:rPr>
        <w:tab/>
        <w:t xml:space="preserve">Kính gửi: </w:t>
      </w:r>
    </w:p>
    <w:p w14:paraId="05EAEA8B" w14:textId="77777777" w:rsidR="00D978E9" w:rsidRPr="002D6B95" w:rsidRDefault="00D978E9" w:rsidP="00D978E9">
      <w:pPr>
        <w:tabs>
          <w:tab w:val="left" w:pos="709"/>
        </w:tabs>
        <w:rPr>
          <w:i/>
          <w:sz w:val="26"/>
          <w:szCs w:val="26"/>
        </w:rPr>
      </w:pPr>
    </w:p>
    <w:p w14:paraId="20349B48" w14:textId="77777777" w:rsidR="00D978E9" w:rsidRDefault="00D978E9" w:rsidP="00D978E9">
      <w:pPr>
        <w:tabs>
          <w:tab w:val="left" w:pos="709"/>
        </w:tabs>
        <w:ind w:firstLine="567"/>
        <w:rPr>
          <w:i/>
          <w:sz w:val="26"/>
          <w:szCs w:val="26"/>
          <w:lang w:val="vi-VN"/>
        </w:rPr>
      </w:pPr>
      <w:r>
        <w:rPr>
          <w:i/>
          <w:sz w:val="26"/>
          <w:szCs w:val="26"/>
          <w:lang w:val="vi-VN"/>
        </w:rPr>
        <w:t>Nhằm mục đích cải tiến và nâng cao chất lượng chương trình đào tạo ngành Giáo dục Tiểu học tại Khoa Giáo dục – Trường Đại học Vinh và góp phần đáp ứng các yêu cầu về phầm chất, năng lực cho sinh viên tốt nghiệp theo chuẩn nghề nghiệp trong bối cảnh mới, chúng tôi rất mong nhận được những đóng góp ý kiến của quý Thầy (Cô) về một số nội dung sau:</w:t>
      </w:r>
    </w:p>
    <w:p w14:paraId="1D35E942" w14:textId="77777777" w:rsidR="00D978E9" w:rsidRDefault="00D978E9" w:rsidP="00D978E9">
      <w:pPr>
        <w:tabs>
          <w:tab w:val="left" w:pos="709"/>
        </w:tabs>
        <w:ind w:firstLine="567"/>
        <w:rPr>
          <w:i/>
          <w:sz w:val="26"/>
          <w:szCs w:val="26"/>
          <w:lang w:val="vi-VN"/>
        </w:rPr>
      </w:pPr>
      <w:r>
        <w:rPr>
          <w:i/>
          <w:sz w:val="26"/>
          <w:szCs w:val="26"/>
          <w:lang w:val="vi-VN"/>
        </w:rPr>
        <w:t>- Tầm quan trọng và các mức độ hiện có/nên có của các phẩm chất – năng lực trong mỗi chuẩn đầu ra được xây dựng.</w:t>
      </w:r>
    </w:p>
    <w:p w14:paraId="3842431F" w14:textId="77777777" w:rsidR="00D978E9" w:rsidRPr="00165CB0" w:rsidRDefault="00D978E9" w:rsidP="00D978E9">
      <w:pPr>
        <w:tabs>
          <w:tab w:val="left" w:pos="709"/>
        </w:tabs>
        <w:rPr>
          <w:i/>
          <w:sz w:val="26"/>
          <w:szCs w:val="26"/>
          <w:lang w:val="vi-VN"/>
        </w:rPr>
      </w:pPr>
      <w:r w:rsidRPr="00165CB0">
        <w:rPr>
          <w:i/>
          <w:sz w:val="26"/>
          <w:szCs w:val="26"/>
          <w:lang w:val="vi-VN"/>
        </w:rPr>
        <w:t>Xin trân trọng cảm ơn!</w:t>
      </w:r>
    </w:p>
    <w:p w14:paraId="6115D44D" w14:textId="77777777" w:rsidR="00D978E9" w:rsidRPr="002D6B95" w:rsidRDefault="00D978E9" w:rsidP="00D978E9">
      <w:pPr>
        <w:tabs>
          <w:tab w:val="left" w:pos="709"/>
        </w:tabs>
        <w:rPr>
          <w:b/>
          <w:bCs/>
          <w:iCs/>
          <w:sz w:val="26"/>
          <w:szCs w:val="26"/>
        </w:rPr>
      </w:pPr>
      <w:r w:rsidRPr="002D6B95">
        <w:rPr>
          <w:b/>
          <w:bCs/>
          <w:iCs/>
          <w:sz w:val="26"/>
          <w:szCs w:val="26"/>
        </w:rPr>
        <w:t>Thông tin chung về người cung cấp thông tin</w:t>
      </w:r>
    </w:p>
    <w:p w14:paraId="1D7E7839" w14:textId="77777777" w:rsidR="00D978E9" w:rsidRPr="002D6B95" w:rsidRDefault="00D978E9" w:rsidP="00D978E9">
      <w:pPr>
        <w:tabs>
          <w:tab w:val="left" w:pos="426"/>
          <w:tab w:val="left" w:leader="dot" w:pos="8789"/>
        </w:tabs>
        <w:rPr>
          <w:bCs/>
          <w:sz w:val="26"/>
          <w:szCs w:val="26"/>
        </w:rPr>
      </w:pPr>
      <w:r w:rsidRPr="002D6B95">
        <w:rPr>
          <w:bCs/>
          <w:sz w:val="26"/>
          <w:szCs w:val="26"/>
        </w:rPr>
        <w:t>1. Họ và tên người được hỏi: ………………………………………………………………</w:t>
      </w:r>
      <w:r w:rsidRPr="002D6B95">
        <w:rPr>
          <w:bCs/>
          <w:sz w:val="26"/>
          <w:szCs w:val="26"/>
        </w:rPr>
        <w:tab/>
      </w:r>
    </w:p>
    <w:p w14:paraId="17D6EBEA" w14:textId="77777777" w:rsidR="00D978E9" w:rsidRPr="002D6B95" w:rsidRDefault="00D978E9" w:rsidP="00D978E9">
      <w:pPr>
        <w:tabs>
          <w:tab w:val="left" w:pos="426"/>
        </w:tabs>
        <w:rPr>
          <w:bCs/>
          <w:sz w:val="26"/>
          <w:szCs w:val="26"/>
        </w:rPr>
      </w:pPr>
      <w:r w:rsidRPr="002D6B95">
        <w:rPr>
          <w:bCs/>
          <w:sz w:val="26"/>
          <w:szCs w:val="26"/>
        </w:rPr>
        <w:t>2. Tên cơ quan/đơn</w:t>
      </w:r>
      <w:r>
        <w:rPr>
          <w:bCs/>
          <w:sz w:val="26"/>
          <w:szCs w:val="26"/>
          <w:lang w:val="vi-VN"/>
        </w:rPr>
        <w:t xml:space="preserve"> </w:t>
      </w:r>
      <w:proofErr w:type="gramStart"/>
      <w:r w:rsidRPr="002D6B95">
        <w:rPr>
          <w:bCs/>
          <w:sz w:val="26"/>
          <w:szCs w:val="26"/>
        </w:rPr>
        <w:t>vị:…</w:t>
      </w:r>
      <w:proofErr w:type="gramEnd"/>
      <w:r w:rsidRPr="002D6B95">
        <w:rPr>
          <w:bCs/>
          <w:sz w:val="26"/>
          <w:szCs w:val="26"/>
        </w:rPr>
        <w:t>……………………………………………………………</w:t>
      </w:r>
    </w:p>
    <w:p w14:paraId="2B25353E" w14:textId="77777777" w:rsidR="00D978E9" w:rsidRPr="002D6B95" w:rsidRDefault="00D978E9" w:rsidP="00D978E9">
      <w:pPr>
        <w:tabs>
          <w:tab w:val="left" w:pos="426"/>
        </w:tabs>
        <w:rPr>
          <w:bCs/>
          <w:sz w:val="26"/>
          <w:szCs w:val="26"/>
        </w:rPr>
      </w:pPr>
      <w:r w:rsidRPr="002D6B95">
        <w:rPr>
          <w:bCs/>
          <w:sz w:val="26"/>
          <w:szCs w:val="26"/>
        </w:rPr>
        <w:t xml:space="preserve">3. Địa </w:t>
      </w:r>
      <w:proofErr w:type="gramStart"/>
      <w:r w:rsidRPr="002D6B95">
        <w:rPr>
          <w:bCs/>
          <w:sz w:val="26"/>
          <w:szCs w:val="26"/>
        </w:rPr>
        <w:t>chỉ:…</w:t>
      </w:r>
      <w:proofErr w:type="gramEnd"/>
      <w:r w:rsidRPr="002D6B95">
        <w:rPr>
          <w:bCs/>
          <w:sz w:val="26"/>
          <w:szCs w:val="26"/>
        </w:rPr>
        <w:t>……………………………………………………………………………</w:t>
      </w:r>
    </w:p>
    <w:p w14:paraId="4D785F11" w14:textId="77777777" w:rsidR="00D978E9" w:rsidRPr="002D6B95" w:rsidRDefault="00D978E9" w:rsidP="00D978E9">
      <w:pPr>
        <w:tabs>
          <w:tab w:val="left" w:pos="426"/>
        </w:tabs>
        <w:rPr>
          <w:sz w:val="26"/>
          <w:szCs w:val="26"/>
        </w:rPr>
      </w:pPr>
      <w:r w:rsidRPr="002D6B95">
        <w:rPr>
          <w:bCs/>
          <w:sz w:val="26"/>
          <w:szCs w:val="26"/>
        </w:rPr>
        <w:t>4. Vị trí công tác: …………………………………………………………………………</w:t>
      </w:r>
    </w:p>
    <w:p w14:paraId="1DE3FD53" w14:textId="77777777" w:rsidR="00D978E9" w:rsidRPr="002D6B95" w:rsidRDefault="00D978E9" w:rsidP="00D978E9">
      <w:pPr>
        <w:tabs>
          <w:tab w:val="left" w:pos="426"/>
        </w:tabs>
        <w:rPr>
          <w:sz w:val="26"/>
          <w:szCs w:val="26"/>
        </w:rPr>
      </w:pPr>
      <w:r w:rsidRPr="002D6B95">
        <w:rPr>
          <w:sz w:val="26"/>
          <w:szCs w:val="26"/>
        </w:rPr>
        <w:t>5. Đã tốt nghiệp trường: …………………</w:t>
      </w:r>
      <w:r>
        <w:rPr>
          <w:sz w:val="26"/>
          <w:szCs w:val="26"/>
        </w:rPr>
        <w:t>Đại</w:t>
      </w:r>
      <w:r>
        <w:rPr>
          <w:sz w:val="26"/>
          <w:szCs w:val="26"/>
          <w:lang w:val="vi-VN"/>
        </w:rPr>
        <w:t xml:space="preserve"> học Vinh</w:t>
      </w:r>
      <w:r w:rsidRPr="002D6B95">
        <w:rPr>
          <w:sz w:val="26"/>
          <w:szCs w:val="26"/>
        </w:rPr>
        <w:t>…………………………</w:t>
      </w:r>
    </w:p>
    <w:p w14:paraId="4E7A0D14" w14:textId="77777777" w:rsidR="00D978E9" w:rsidRPr="002D6B95" w:rsidRDefault="00D978E9" w:rsidP="00D978E9">
      <w:pPr>
        <w:tabs>
          <w:tab w:val="left" w:pos="426"/>
        </w:tabs>
        <w:rPr>
          <w:sz w:val="26"/>
          <w:szCs w:val="26"/>
        </w:rPr>
      </w:pPr>
      <w:r w:rsidRPr="002D6B95">
        <w:rPr>
          <w:sz w:val="26"/>
          <w:szCs w:val="26"/>
        </w:rPr>
        <w:t>6. Thâm niên công tác: …………………………………………………………………</w:t>
      </w:r>
    </w:p>
    <w:p w14:paraId="3B548D63" w14:textId="77777777" w:rsidR="00D978E9" w:rsidRPr="002D6B95" w:rsidRDefault="00D978E9" w:rsidP="00D978E9">
      <w:pPr>
        <w:rPr>
          <w:b/>
          <w:sz w:val="26"/>
          <w:szCs w:val="26"/>
        </w:rPr>
      </w:pPr>
      <w:r w:rsidRPr="002D6B95">
        <w:rPr>
          <w:b/>
          <w:sz w:val="26"/>
          <w:szCs w:val="26"/>
        </w:rPr>
        <w:br w:type="page"/>
      </w:r>
    </w:p>
    <w:p w14:paraId="35C0CFA1" w14:textId="77777777" w:rsidR="00D978E9" w:rsidRPr="002D6B95" w:rsidRDefault="00D978E9" w:rsidP="00D978E9">
      <w:pPr>
        <w:spacing w:before="240"/>
        <w:rPr>
          <w:b/>
          <w:sz w:val="26"/>
          <w:szCs w:val="26"/>
        </w:rPr>
        <w:sectPr w:rsidR="00D978E9" w:rsidRPr="002D6B95" w:rsidSect="00C27B33">
          <w:headerReference w:type="default" r:id="rId29"/>
          <w:pgSz w:w="11906" w:h="16838"/>
          <w:pgMar w:top="1276" w:right="1274" w:bottom="567" w:left="1440" w:header="709" w:footer="709" w:gutter="0"/>
          <w:pgNumType w:start="1"/>
          <w:cols w:space="720"/>
          <w:titlePg/>
          <w:docGrid w:linePitch="299"/>
        </w:sectPr>
      </w:pPr>
    </w:p>
    <w:p w14:paraId="40EA23F6" w14:textId="77777777" w:rsidR="00D978E9" w:rsidRPr="002D6B95" w:rsidRDefault="00D978E9" w:rsidP="00D978E9">
      <w:pPr>
        <w:rPr>
          <w:b/>
          <w:sz w:val="26"/>
          <w:szCs w:val="26"/>
          <w:lang w:val="vi-VN"/>
        </w:rPr>
      </w:pPr>
      <w:r w:rsidRPr="002D6B95">
        <w:rPr>
          <w:b/>
          <w:sz w:val="26"/>
          <w:szCs w:val="26"/>
        </w:rPr>
        <w:lastRenderedPageBreak/>
        <w:t>Phần II. Đánh giá kiến thức, kỹ năng cần có của sinh viên tốt nghiệp ngàn</w:t>
      </w:r>
      <w:r w:rsidRPr="002D6B95">
        <w:rPr>
          <w:b/>
          <w:sz w:val="26"/>
          <w:szCs w:val="26"/>
          <w:lang w:val="vi-VN"/>
        </w:rPr>
        <w:t>h GDTH</w:t>
      </w:r>
    </w:p>
    <w:p w14:paraId="7172715A" w14:textId="77777777" w:rsidR="00D978E9" w:rsidRPr="002D6B95" w:rsidRDefault="00D978E9" w:rsidP="00D978E9">
      <w:pPr>
        <w:rPr>
          <w:i/>
          <w:sz w:val="26"/>
          <w:szCs w:val="26"/>
          <w:lang w:val="vi-VN"/>
        </w:rPr>
      </w:pPr>
      <w:r w:rsidRPr="002D6B95">
        <w:rPr>
          <w:i/>
          <w:sz w:val="26"/>
          <w:szCs w:val="26"/>
        </w:rPr>
        <w:t>Quý Thầy/Cô xin vui lòng đánh giá mức độ quan trọng, mức độ NÊN đạt được của kiến thức và các kỹ năng sau đây đối với sinh viên tốt nghiệp ngành</w:t>
      </w:r>
      <w:r w:rsidRPr="002D6B95">
        <w:rPr>
          <w:i/>
          <w:sz w:val="26"/>
          <w:szCs w:val="26"/>
          <w:lang w:val="vi-VN"/>
        </w:rPr>
        <w:t xml:space="preserve"> GDTH </w:t>
      </w:r>
      <w:r w:rsidRPr="002D6B95">
        <w:rPr>
          <w:i/>
          <w:sz w:val="26"/>
          <w:szCs w:val="26"/>
        </w:rPr>
        <w:t>(Xin đánh dấu vào mức độ lựa chọn).</w:t>
      </w:r>
    </w:p>
    <w:p w14:paraId="4E73737E" w14:textId="77777777" w:rsidR="00D978E9" w:rsidRPr="002D6B95" w:rsidRDefault="00D978E9" w:rsidP="00D978E9">
      <w:pPr>
        <w:rPr>
          <w:b/>
          <w:bCs/>
          <w:sz w:val="26"/>
          <w:szCs w:val="26"/>
          <w:lang w:val="vi-VN"/>
        </w:rPr>
      </w:pPr>
      <w:r w:rsidRPr="002D6B95">
        <w:rPr>
          <w:b/>
          <w:bCs/>
          <w:sz w:val="26"/>
          <w:szCs w:val="26"/>
        </w:rPr>
        <w:t>1. Chuẩn đầu ra kiến thức</w:t>
      </w:r>
      <w:r w:rsidRPr="002D6B95">
        <w:rPr>
          <w:b/>
          <w:bCs/>
          <w:sz w:val="26"/>
          <w:szCs w:val="26"/>
          <w:lang w:val="vi-VN"/>
        </w:rPr>
        <w:t xml:space="preserve"> cốt lõi</w:t>
      </w:r>
    </w:p>
    <w:p w14:paraId="3E2294E5" w14:textId="77777777" w:rsidR="00D978E9" w:rsidRPr="0017364C" w:rsidRDefault="00D978E9" w:rsidP="00D978E9">
      <w:pPr>
        <w:rPr>
          <w:bCs/>
          <w:i/>
          <w:iCs/>
          <w:sz w:val="26"/>
          <w:szCs w:val="26"/>
        </w:rPr>
      </w:pPr>
      <w:r w:rsidRPr="002D6B95">
        <w:rPr>
          <w:bCs/>
          <w:i/>
          <w:iCs/>
          <w:sz w:val="26"/>
          <w:szCs w:val="26"/>
        </w:rPr>
        <w:t xml:space="preserve">Ông/Bà </w:t>
      </w:r>
      <w:r w:rsidRPr="002D6B95">
        <w:rPr>
          <w:bCs/>
          <w:i/>
          <w:iCs/>
          <w:sz w:val="26"/>
          <w:szCs w:val="26"/>
          <w:lang w:val="vi-VN"/>
        </w:rPr>
        <w:t xml:space="preserve">vui lòng đánh giá </w:t>
      </w:r>
      <w:r w:rsidRPr="002D6B95">
        <w:rPr>
          <w:b/>
          <w:bCs/>
          <w:i/>
          <w:iCs/>
          <w:sz w:val="26"/>
          <w:szCs w:val="26"/>
          <w:u w:val="single"/>
          <w:lang w:val="vi-VN"/>
        </w:rPr>
        <w:t xml:space="preserve">mức độ </w:t>
      </w:r>
      <w:r w:rsidRPr="002D6B95">
        <w:rPr>
          <w:b/>
          <w:bCs/>
          <w:i/>
          <w:iCs/>
          <w:sz w:val="26"/>
          <w:szCs w:val="26"/>
          <w:u w:val="single"/>
        </w:rPr>
        <w:t>cần thiết</w:t>
      </w:r>
      <w:r w:rsidRPr="002D6B95">
        <w:rPr>
          <w:bCs/>
          <w:i/>
          <w:iCs/>
          <w:sz w:val="26"/>
          <w:szCs w:val="26"/>
        </w:rPr>
        <w:t xml:space="preserve"> và </w:t>
      </w:r>
      <w:r w:rsidRPr="002D6B95">
        <w:rPr>
          <w:b/>
          <w:bCs/>
          <w:i/>
          <w:iCs/>
          <w:sz w:val="26"/>
          <w:szCs w:val="26"/>
          <w:u w:val="single"/>
          <w:lang w:val="vi-VN"/>
        </w:rPr>
        <w:t xml:space="preserve">mức độ </w:t>
      </w:r>
      <w:r w:rsidRPr="002D6B95">
        <w:rPr>
          <w:b/>
          <w:bCs/>
          <w:i/>
          <w:iCs/>
          <w:sz w:val="26"/>
          <w:szCs w:val="26"/>
          <w:u w:val="single"/>
        </w:rPr>
        <w:t>năng lực</w:t>
      </w:r>
      <w:r w:rsidRPr="002D6B95">
        <w:rPr>
          <w:b/>
          <w:bCs/>
          <w:i/>
          <w:iCs/>
          <w:sz w:val="26"/>
          <w:szCs w:val="26"/>
          <w:u w:val="single"/>
          <w:lang w:val="vi-VN"/>
        </w:rPr>
        <w:t xml:space="preserve"> cần </w:t>
      </w:r>
      <w:proofErr w:type="gramStart"/>
      <w:r w:rsidRPr="002D6B95">
        <w:rPr>
          <w:b/>
          <w:bCs/>
          <w:i/>
          <w:iCs/>
          <w:sz w:val="26"/>
          <w:szCs w:val="26"/>
          <w:u w:val="single"/>
          <w:lang w:val="vi-VN"/>
        </w:rPr>
        <w:t>đạt</w:t>
      </w:r>
      <w:r w:rsidRPr="002D6B95">
        <w:rPr>
          <w:bCs/>
          <w:i/>
          <w:iCs/>
          <w:sz w:val="26"/>
          <w:szCs w:val="26"/>
        </w:rPr>
        <w:t xml:space="preserve"> </w:t>
      </w:r>
      <w:r w:rsidRPr="002D6B95">
        <w:rPr>
          <w:bCs/>
          <w:i/>
          <w:iCs/>
          <w:sz w:val="26"/>
          <w:szCs w:val="26"/>
          <w:lang w:val="vi-VN"/>
        </w:rPr>
        <w:t xml:space="preserve"> của</w:t>
      </w:r>
      <w:proofErr w:type="gramEnd"/>
      <w:r w:rsidRPr="002D6B95">
        <w:rPr>
          <w:bCs/>
          <w:i/>
          <w:iCs/>
          <w:sz w:val="26"/>
          <w:szCs w:val="26"/>
          <w:lang w:val="vi-VN"/>
        </w:rPr>
        <w:t xml:space="preserve"> </w:t>
      </w:r>
      <w:r w:rsidRPr="002D6B95">
        <w:rPr>
          <w:bCs/>
          <w:i/>
          <w:iCs/>
          <w:sz w:val="26"/>
          <w:szCs w:val="26"/>
        </w:rPr>
        <w:t>mỗi chuẩn đầu ra đối với sinh viên tốt nghiệp ngành</w:t>
      </w:r>
      <w:r w:rsidRPr="002D6B95">
        <w:rPr>
          <w:b/>
          <w:sz w:val="26"/>
          <w:szCs w:val="26"/>
        </w:rPr>
        <w:t xml:space="preserve"> GDTH</w:t>
      </w:r>
    </w:p>
    <w:tbl>
      <w:tblPr>
        <w:tblStyle w:val="TableGrid"/>
        <w:tblW w:w="0" w:type="auto"/>
        <w:jc w:val="center"/>
        <w:tblLook w:val="04A0" w:firstRow="1" w:lastRow="0" w:firstColumn="1" w:lastColumn="0" w:noHBand="0" w:noVBand="1"/>
      </w:tblPr>
      <w:tblGrid>
        <w:gridCol w:w="3154"/>
        <w:gridCol w:w="3155"/>
      </w:tblGrid>
      <w:tr w:rsidR="00D978E9" w:rsidRPr="002D6B95" w14:paraId="2B07E225" w14:textId="77777777" w:rsidTr="00543929">
        <w:trPr>
          <w:jc w:val="center"/>
        </w:trPr>
        <w:tc>
          <w:tcPr>
            <w:tcW w:w="3154" w:type="dxa"/>
          </w:tcPr>
          <w:p w14:paraId="4FB6F327" w14:textId="77777777" w:rsidR="00D978E9" w:rsidRPr="002D6B95" w:rsidRDefault="00D978E9" w:rsidP="00543929">
            <w:pPr>
              <w:tabs>
                <w:tab w:val="left" w:pos="426"/>
              </w:tabs>
              <w:rPr>
                <w:b/>
                <w:bCs/>
                <w:sz w:val="26"/>
                <w:szCs w:val="26"/>
              </w:rPr>
            </w:pPr>
            <w:r w:rsidRPr="002D6B95">
              <w:rPr>
                <w:b/>
                <w:bCs/>
                <w:sz w:val="26"/>
                <w:szCs w:val="26"/>
              </w:rPr>
              <w:t>Mức độ cần thiết</w:t>
            </w:r>
          </w:p>
        </w:tc>
        <w:tc>
          <w:tcPr>
            <w:tcW w:w="3155" w:type="dxa"/>
          </w:tcPr>
          <w:p w14:paraId="389AF077" w14:textId="77777777" w:rsidR="00D978E9" w:rsidRPr="002D6B95" w:rsidRDefault="00D978E9" w:rsidP="00543929">
            <w:pPr>
              <w:tabs>
                <w:tab w:val="left" w:pos="426"/>
              </w:tabs>
              <w:jc w:val="center"/>
              <w:rPr>
                <w:b/>
                <w:bCs/>
                <w:sz w:val="26"/>
                <w:szCs w:val="26"/>
              </w:rPr>
            </w:pPr>
            <w:r w:rsidRPr="002D6B95">
              <w:rPr>
                <w:b/>
                <w:sz w:val="26"/>
                <w:szCs w:val="26"/>
              </w:rPr>
              <w:t>Mức độ năng lực sinh viên cần đạt được</w:t>
            </w:r>
          </w:p>
        </w:tc>
      </w:tr>
      <w:tr w:rsidR="00D978E9" w:rsidRPr="002D6B95" w14:paraId="753B8CF5" w14:textId="77777777" w:rsidTr="00543929">
        <w:trPr>
          <w:jc w:val="center"/>
        </w:trPr>
        <w:tc>
          <w:tcPr>
            <w:tcW w:w="3154" w:type="dxa"/>
          </w:tcPr>
          <w:p w14:paraId="687B61E8" w14:textId="77777777" w:rsidR="00D978E9" w:rsidRPr="002D6B95" w:rsidRDefault="00D978E9" w:rsidP="00543929">
            <w:pPr>
              <w:tabs>
                <w:tab w:val="left" w:pos="426"/>
              </w:tabs>
              <w:rPr>
                <w:sz w:val="26"/>
                <w:szCs w:val="26"/>
              </w:rPr>
            </w:pPr>
            <w:r w:rsidRPr="002D6B95">
              <w:rPr>
                <w:sz w:val="26"/>
                <w:szCs w:val="26"/>
              </w:rPr>
              <w:sym w:font="Wingdings 2" w:char="F06A"/>
            </w:r>
            <w:r w:rsidRPr="002D6B95">
              <w:rPr>
                <w:sz w:val="26"/>
                <w:szCs w:val="26"/>
              </w:rPr>
              <w:t xml:space="preserve"> Không cần thiết</w:t>
            </w:r>
          </w:p>
          <w:p w14:paraId="6067F186" w14:textId="77777777" w:rsidR="00D978E9" w:rsidRPr="002D6B95" w:rsidRDefault="00D978E9" w:rsidP="00543929">
            <w:pPr>
              <w:tabs>
                <w:tab w:val="left" w:pos="426"/>
              </w:tabs>
              <w:rPr>
                <w:sz w:val="26"/>
                <w:szCs w:val="26"/>
              </w:rPr>
            </w:pPr>
            <w:r w:rsidRPr="002D6B95">
              <w:rPr>
                <w:sz w:val="26"/>
                <w:szCs w:val="26"/>
              </w:rPr>
              <w:sym w:font="Wingdings 2" w:char="F06B"/>
            </w:r>
            <w:r w:rsidRPr="002D6B95">
              <w:rPr>
                <w:sz w:val="26"/>
                <w:szCs w:val="26"/>
              </w:rPr>
              <w:t xml:space="preserve"> Ít cần thiết </w:t>
            </w:r>
          </w:p>
          <w:p w14:paraId="0EA97F45" w14:textId="77777777" w:rsidR="00D978E9" w:rsidRPr="002D6B95" w:rsidRDefault="00D978E9" w:rsidP="00543929">
            <w:pPr>
              <w:tabs>
                <w:tab w:val="left" w:pos="426"/>
              </w:tabs>
              <w:rPr>
                <w:sz w:val="26"/>
                <w:szCs w:val="26"/>
              </w:rPr>
            </w:pPr>
            <w:r w:rsidRPr="002D6B95">
              <w:rPr>
                <w:sz w:val="26"/>
                <w:szCs w:val="26"/>
              </w:rPr>
              <w:sym w:font="Wingdings 2" w:char="F06C"/>
            </w:r>
            <w:r w:rsidRPr="002D6B95">
              <w:rPr>
                <w:sz w:val="26"/>
                <w:szCs w:val="26"/>
              </w:rPr>
              <w:t xml:space="preserve"> Không biết</w:t>
            </w:r>
          </w:p>
          <w:p w14:paraId="17842886" w14:textId="77777777" w:rsidR="00D978E9" w:rsidRPr="002D6B95" w:rsidRDefault="00D978E9" w:rsidP="00543929">
            <w:pPr>
              <w:tabs>
                <w:tab w:val="left" w:pos="426"/>
              </w:tabs>
              <w:rPr>
                <w:sz w:val="26"/>
                <w:szCs w:val="26"/>
              </w:rPr>
            </w:pPr>
            <w:r w:rsidRPr="002D6B95">
              <w:rPr>
                <w:sz w:val="26"/>
                <w:szCs w:val="26"/>
              </w:rPr>
              <w:sym w:font="Wingdings 2" w:char="F06D"/>
            </w:r>
            <w:r w:rsidRPr="002D6B95">
              <w:rPr>
                <w:sz w:val="26"/>
                <w:szCs w:val="26"/>
              </w:rPr>
              <w:t xml:space="preserve"> Cần thiết </w:t>
            </w:r>
          </w:p>
          <w:p w14:paraId="441367D5" w14:textId="77777777" w:rsidR="00D978E9" w:rsidRPr="002D6B95" w:rsidRDefault="00D978E9" w:rsidP="00543929">
            <w:pPr>
              <w:tabs>
                <w:tab w:val="left" w:pos="426"/>
              </w:tabs>
              <w:rPr>
                <w:sz w:val="26"/>
                <w:szCs w:val="26"/>
              </w:rPr>
            </w:pPr>
            <w:r w:rsidRPr="002D6B95">
              <w:rPr>
                <w:sz w:val="26"/>
                <w:szCs w:val="26"/>
              </w:rPr>
              <w:sym w:font="Wingdings 2" w:char="F06E"/>
            </w:r>
            <w:r w:rsidRPr="002D6B95">
              <w:rPr>
                <w:sz w:val="26"/>
                <w:szCs w:val="26"/>
              </w:rPr>
              <w:t xml:space="preserve"> Rất cần thiết</w:t>
            </w:r>
          </w:p>
        </w:tc>
        <w:tc>
          <w:tcPr>
            <w:tcW w:w="3155" w:type="dxa"/>
          </w:tcPr>
          <w:p w14:paraId="37833756" w14:textId="77777777" w:rsidR="00D978E9" w:rsidRPr="002D6B95" w:rsidRDefault="00D978E9" w:rsidP="00543929">
            <w:pPr>
              <w:ind w:right="35"/>
              <w:rPr>
                <w:sz w:val="26"/>
                <w:szCs w:val="26"/>
              </w:rPr>
            </w:pPr>
            <w:r w:rsidRPr="002D6B95">
              <w:rPr>
                <w:sz w:val="26"/>
                <w:szCs w:val="26"/>
              </w:rPr>
              <w:t>(a) Hiểu</w:t>
            </w:r>
          </w:p>
          <w:p w14:paraId="3FEEB9BB" w14:textId="77777777" w:rsidR="00D978E9" w:rsidRPr="002D6B95" w:rsidRDefault="00D978E9" w:rsidP="00543929">
            <w:pPr>
              <w:ind w:right="35"/>
              <w:rPr>
                <w:sz w:val="26"/>
                <w:szCs w:val="26"/>
              </w:rPr>
            </w:pPr>
            <w:r w:rsidRPr="002D6B95">
              <w:rPr>
                <w:sz w:val="26"/>
                <w:szCs w:val="26"/>
              </w:rPr>
              <w:t>(b) Áp dụng</w:t>
            </w:r>
          </w:p>
          <w:p w14:paraId="44580C75" w14:textId="77777777" w:rsidR="00D978E9" w:rsidRPr="002D6B95" w:rsidRDefault="00D978E9" w:rsidP="00543929">
            <w:pPr>
              <w:ind w:right="35"/>
              <w:rPr>
                <w:sz w:val="26"/>
                <w:szCs w:val="26"/>
              </w:rPr>
            </w:pPr>
            <w:r w:rsidRPr="002D6B95">
              <w:rPr>
                <w:sz w:val="26"/>
                <w:szCs w:val="26"/>
              </w:rPr>
              <w:t>(c) Phân tích</w:t>
            </w:r>
          </w:p>
          <w:p w14:paraId="00E2AFF6" w14:textId="77777777" w:rsidR="00D978E9" w:rsidRPr="002D6B95" w:rsidRDefault="00D978E9" w:rsidP="00543929">
            <w:pPr>
              <w:ind w:right="35"/>
              <w:rPr>
                <w:sz w:val="26"/>
                <w:szCs w:val="26"/>
              </w:rPr>
            </w:pPr>
            <w:r w:rsidRPr="002D6B95">
              <w:rPr>
                <w:sz w:val="26"/>
                <w:szCs w:val="26"/>
              </w:rPr>
              <w:t>(d) Đánh giá</w:t>
            </w:r>
          </w:p>
          <w:p w14:paraId="13852079" w14:textId="77777777" w:rsidR="00D978E9" w:rsidRPr="002D6B95" w:rsidRDefault="00D978E9" w:rsidP="00543929">
            <w:pPr>
              <w:ind w:right="35"/>
              <w:rPr>
                <w:sz w:val="26"/>
                <w:szCs w:val="26"/>
              </w:rPr>
            </w:pPr>
            <w:r w:rsidRPr="002D6B95">
              <w:rPr>
                <w:sz w:val="26"/>
                <w:szCs w:val="26"/>
              </w:rPr>
              <w:t>(e) Sáng tạo</w:t>
            </w:r>
          </w:p>
        </w:tc>
      </w:tr>
    </w:tbl>
    <w:p w14:paraId="089B97E5" w14:textId="77777777" w:rsidR="00D978E9" w:rsidRPr="002D6B95" w:rsidRDefault="00D978E9" w:rsidP="00D978E9">
      <w:pPr>
        <w:rPr>
          <w:sz w:val="26"/>
          <w:szCs w:val="26"/>
        </w:rPr>
      </w:pPr>
    </w:p>
    <w:tbl>
      <w:tblPr>
        <w:tblStyle w:val="TableGrid"/>
        <w:tblW w:w="0" w:type="auto"/>
        <w:jc w:val="center"/>
        <w:tblLook w:val="04A0" w:firstRow="1" w:lastRow="0" w:firstColumn="1" w:lastColumn="0" w:noHBand="0" w:noVBand="1"/>
      </w:tblPr>
      <w:tblGrid>
        <w:gridCol w:w="801"/>
        <w:gridCol w:w="7558"/>
        <w:gridCol w:w="1701"/>
        <w:gridCol w:w="1894"/>
        <w:gridCol w:w="1928"/>
      </w:tblGrid>
      <w:tr w:rsidR="00D978E9" w:rsidRPr="002D6B95" w14:paraId="51EC8387" w14:textId="77777777" w:rsidTr="00D978E9">
        <w:trPr>
          <w:jc w:val="center"/>
        </w:trPr>
        <w:tc>
          <w:tcPr>
            <w:tcW w:w="801" w:type="dxa"/>
            <w:tcBorders>
              <w:bottom w:val="single" w:sz="4" w:space="0" w:color="auto"/>
            </w:tcBorders>
            <w:vAlign w:val="center"/>
          </w:tcPr>
          <w:p w14:paraId="541ED1E1" w14:textId="77777777" w:rsidR="00D978E9" w:rsidRPr="002D6B95" w:rsidRDefault="00D978E9" w:rsidP="00543929">
            <w:pPr>
              <w:rPr>
                <w:b/>
                <w:sz w:val="26"/>
                <w:szCs w:val="26"/>
                <w:lang w:val="vi-VN"/>
              </w:rPr>
            </w:pPr>
            <w:r w:rsidRPr="002D6B95">
              <w:rPr>
                <w:b/>
                <w:sz w:val="26"/>
                <w:szCs w:val="26"/>
                <w:lang w:val="vi-VN"/>
              </w:rPr>
              <w:t>CĐR</w:t>
            </w:r>
          </w:p>
        </w:tc>
        <w:tc>
          <w:tcPr>
            <w:tcW w:w="7558" w:type="dxa"/>
            <w:tcBorders>
              <w:bottom w:val="single" w:sz="4" w:space="0" w:color="auto"/>
            </w:tcBorders>
            <w:vAlign w:val="center"/>
          </w:tcPr>
          <w:p w14:paraId="3D668C97" w14:textId="77777777" w:rsidR="00D978E9" w:rsidRPr="002D6B95" w:rsidRDefault="00D978E9" w:rsidP="00543929">
            <w:pPr>
              <w:rPr>
                <w:b/>
                <w:sz w:val="26"/>
                <w:szCs w:val="26"/>
              </w:rPr>
            </w:pPr>
            <w:r w:rsidRPr="002D6B95">
              <w:rPr>
                <w:b/>
                <w:sz w:val="26"/>
                <w:szCs w:val="26"/>
              </w:rPr>
              <w:t>Chuẩn đầu ra CTĐT và các yêu cầu cần đạt của mỗi chuẩn đầu ra</w:t>
            </w:r>
          </w:p>
        </w:tc>
        <w:tc>
          <w:tcPr>
            <w:tcW w:w="1701" w:type="dxa"/>
            <w:tcBorders>
              <w:bottom w:val="single" w:sz="4" w:space="0" w:color="auto"/>
            </w:tcBorders>
            <w:vAlign w:val="center"/>
          </w:tcPr>
          <w:p w14:paraId="222C4D41" w14:textId="77777777" w:rsidR="00D978E9" w:rsidRPr="002D6B95" w:rsidRDefault="00D978E9" w:rsidP="00543929">
            <w:pPr>
              <w:jc w:val="center"/>
              <w:rPr>
                <w:b/>
                <w:sz w:val="26"/>
                <w:szCs w:val="26"/>
              </w:rPr>
            </w:pPr>
            <w:r w:rsidRPr="002D6B95">
              <w:rPr>
                <w:b/>
                <w:sz w:val="26"/>
                <w:szCs w:val="26"/>
              </w:rPr>
              <w:t xml:space="preserve">Mức độ </w:t>
            </w:r>
            <w:r w:rsidRPr="002D6B95">
              <w:rPr>
                <w:b/>
                <w:sz w:val="26"/>
                <w:szCs w:val="26"/>
                <w:lang w:val="vi-VN"/>
              </w:rPr>
              <w:t xml:space="preserve">       </w:t>
            </w:r>
            <w:r w:rsidRPr="002D6B95">
              <w:rPr>
                <w:b/>
                <w:sz w:val="26"/>
                <w:szCs w:val="26"/>
              </w:rPr>
              <w:t>cần thiết</w:t>
            </w:r>
          </w:p>
        </w:tc>
        <w:tc>
          <w:tcPr>
            <w:tcW w:w="1894" w:type="dxa"/>
            <w:tcBorders>
              <w:bottom w:val="single" w:sz="4" w:space="0" w:color="auto"/>
            </w:tcBorders>
          </w:tcPr>
          <w:p w14:paraId="189C8CA2" w14:textId="77777777" w:rsidR="00D978E9" w:rsidRPr="00AD655A" w:rsidRDefault="00D978E9" w:rsidP="00543929">
            <w:pPr>
              <w:ind w:left="-1"/>
              <w:jc w:val="center"/>
              <w:rPr>
                <w:b/>
                <w:sz w:val="26"/>
                <w:szCs w:val="26"/>
                <w:lang w:val="vi-VN"/>
              </w:rPr>
            </w:pPr>
            <w:r>
              <w:rPr>
                <w:b/>
                <w:sz w:val="26"/>
                <w:szCs w:val="26"/>
                <w:lang w:val="vi-VN"/>
              </w:rPr>
              <w:t>Mức độ năng lực sinh viên Hiện đạt được</w:t>
            </w:r>
          </w:p>
        </w:tc>
        <w:tc>
          <w:tcPr>
            <w:tcW w:w="1928" w:type="dxa"/>
            <w:tcBorders>
              <w:bottom w:val="single" w:sz="4" w:space="0" w:color="auto"/>
            </w:tcBorders>
            <w:vAlign w:val="center"/>
          </w:tcPr>
          <w:p w14:paraId="48CBEA68" w14:textId="77777777" w:rsidR="00D978E9" w:rsidRPr="002D6B95" w:rsidRDefault="00D978E9" w:rsidP="00543929">
            <w:pPr>
              <w:ind w:left="-1"/>
              <w:jc w:val="center"/>
              <w:rPr>
                <w:b/>
                <w:sz w:val="26"/>
                <w:szCs w:val="26"/>
              </w:rPr>
            </w:pPr>
            <w:r w:rsidRPr="002D6B95">
              <w:rPr>
                <w:b/>
                <w:sz w:val="26"/>
                <w:szCs w:val="26"/>
              </w:rPr>
              <w:t>Mức độ năng lực cần đạt</w:t>
            </w:r>
          </w:p>
        </w:tc>
      </w:tr>
      <w:tr w:rsidR="00D978E9" w:rsidRPr="002D6B95" w14:paraId="6C35B5B0" w14:textId="77777777" w:rsidTr="00D978E9">
        <w:trPr>
          <w:jc w:val="center"/>
        </w:trPr>
        <w:tc>
          <w:tcPr>
            <w:tcW w:w="801" w:type="dxa"/>
            <w:tcBorders>
              <w:bottom w:val="dotted" w:sz="4" w:space="0" w:color="auto"/>
            </w:tcBorders>
            <w:vAlign w:val="center"/>
          </w:tcPr>
          <w:p w14:paraId="797EB386" w14:textId="77777777" w:rsidR="00D978E9" w:rsidRPr="002D6B95" w:rsidRDefault="00D978E9" w:rsidP="00543929">
            <w:pPr>
              <w:pStyle w:val="ListParagraph"/>
              <w:ind w:left="0"/>
              <w:rPr>
                <w:b/>
              </w:rPr>
            </w:pPr>
            <w:r w:rsidRPr="002D6B95">
              <w:rPr>
                <w:b/>
              </w:rPr>
              <w:t>CĐR 1.1</w:t>
            </w:r>
            <w:r w:rsidRPr="002D6B95">
              <w:rPr>
                <w:b/>
                <w:lang w:val="vi-VN"/>
              </w:rPr>
              <w:t>.</w:t>
            </w:r>
          </w:p>
        </w:tc>
        <w:tc>
          <w:tcPr>
            <w:tcW w:w="7558" w:type="dxa"/>
            <w:tcBorders>
              <w:bottom w:val="dotted" w:sz="4" w:space="0" w:color="auto"/>
            </w:tcBorders>
            <w:vAlign w:val="center"/>
          </w:tcPr>
          <w:p w14:paraId="0CBA0196" w14:textId="77777777" w:rsidR="00D978E9" w:rsidRPr="002D6B95" w:rsidRDefault="00D978E9" w:rsidP="00543929">
            <w:pPr>
              <w:pStyle w:val="ListParagraph"/>
              <w:ind w:left="0"/>
              <w:rPr>
                <w:b/>
                <w:i/>
                <w:color w:val="000000" w:themeColor="text1"/>
                <w:lang w:val="vi-VN"/>
              </w:rPr>
            </w:pPr>
            <w:r w:rsidRPr="002D6B95">
              <w:rPr>
                <w:b/>
                <w:i/>
                <w:color w:val="000000" w:themeColor="text1"/>
                <w:lang w:val="vi-VN"/>
              </w:rPr>
              <w:t>Áp dụng được kiến thức cơ bản về tự nhiên - xã hội, chính trị và pháp luật, văn hoá và xã hội Việt Nam vào các hoạt động nghề nghiệp và cuộc sống;</w:t>
            </w:r>
          </w:p>
        </w:tc>
        <w:tc>
          <w:tcPr>
            <w:tcW w:w="1701" w:type="dxa"/>
            <w:tcBorders>
              <w:bottom w:val="dotted" w:sz="4" w:space="0" w:color="auto"/>
            </w:tcBorders>
            <w:vAlign w:val="center"/>
          </w:tcPr>
          <w:p w14:paraId="56DB8C2A" w14:textId="77777777" w:rsidR="00D978E9" w:rsidRPr="002D6B95" w:rsidRDefault="00D978E9" w:rsidP="00543929">
            <w:pPr>
              <w:rPr>
                <w:sz w:val="26"/>
                <w:szCs w:val="26"/>
              </w:rPr>
            </w:pPr>
          </w:p>
        </w:tc>
        <w:tc>
          <w:tcPr>
            <w:tcW w:w="1894" w:type="dxa"/>
            <w:tcBorders>
              <w:bottom w:val="dotted" w:sz="4" w:space="0" w:color="auto"/>
            </w:tcBorders>
          </w:tcPr>
          <w:p w14:paraId="3F9D1BB2" w14:textId="77777777" w:rsidR="00D978E9" w:rsidRPr="002D6B95" w:rsidRDefault="00D978E9" w:rsidP="00543929">
            <w:pPr>
              <w:rPr>
                <w:sz w:val="26"/>
                <w:szCs w:val="26"/>
              </w:rPr>
            </w:pPr>
          </w:p>
        </w:tc>
        <w:tc>
          <w:tcPr>
            <w:tcW w:w="1928" w:type="dxa"/>
            <w:tcBorders>
              <w:bottom w:val="dotted" w:sz="4" w:space="0" w:color="auto"/>
            </w:tcBorders>
            <w:vAlign w:val="center"/>
          </w:tcPr>
          <w:p w14:paraId="093C5FD9" w14:textId="77777777" w:rsidR="00D978E9" w:rsidRPr="002D6B95" w:rsidRDefault="00D978E9" w:rsidP="00543929">
            <w:pPr>
              <w:rPr>
                <w:sz w:val="26"/>
                <w:szCs w:val="26"/>
              </w:rPr>
            </w:pPr>
          </w:p>
        </w:tc>
      </w:tr>
      <w:tr w:rsidR="00D978E9" w:rsidRPr="002D6B95" w14:paraId="7D66E286" w14:textId="77777777" w:rsidTr="00D978E9">
        <w:trPr>
          <w:jc w:val="center"/>
        </w:trPr>
        <w:tc>
          <w:tcPr>
            <w:tcW w:w="801" w:type="dxa"/>
            <w:tcBorders>
              <w:top w:val="dotted" w:sz="4" w:space="0" w:color="auto"/>
              <w:bottom w:val="dotted" w:sz="4" w:space="0" w:color="auto"/>
            </w:tcBorders>
            <w:vAlign w:val="center"/>
          </w:tcPr>
          <w:p w14:paraId="63880112" w14:textId="77777777" w:rsidR="00D978E9" w:rsidRPr="002D6B95" w:rsidRDefault="00D978E9" w:rsidP="00543929">
            <w:pPr>
              <w:rPr>
                <w:sz w:val="26"/>
                <w:szCs w:val="26"/>
                <w:lang w:val="vi-VN"/>
              </w:rPr>
            </w:pPr>
            <w:r w:rsidRPr="002D6B95">
              <w:rPr>
                <w:sz w:val="26"/>
                <w:szCs w:val="26"/>
                <w:lang w:val="vi-VN"/>
              </w:rPr>
              <w:t>1.1.1.</w:t>
            </w:r>
          </w:p>
        </w:tc>
        <w:tc>
          <w:tcPr>
            <w:tcW w:w="7558" w:type="dxa"/>
            <w:tcBorders>
              <w:top w:val="dotted" w:sz="4" w:space="0" w:color="auto"/>
              <w:bottom w:val="dotted" w:sz="4" w:space="0" w:color="auto"/>
            </w:tcBorders>
            <w:vAlign w:val="center"/>
          </w:tcPr>
          <w:p w14:paraId="739DEB2C"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Áp dụng được kiến thức cơ bản của chủ nghĩa Mác-Lênin, </w:t>
            </w:r>
            <w:r w:rsidRPr="002D6B95">
              <w:rPr>
                <w:sz w:val="26"/>
                <w:szCs w:val="26"/>
              </w:rPr>
              <w:t xml:space="preserve">Tư tưởng Hồ Chí Minh, </w:t>
            </w:r>
            <w:r w:rsidRPr="002D6B95">
              <w:rPr>
                <w:sz w:val="26"/>
                <w:szCs w:val="26"/>
                <w:lang w:val="vi-VN"/>
              </w:rPr>
              <w:t>đ</w:t>
            </w:r>
            <w:r w:rsidRPr="002D6B95">
              <w:rPr>
                <w:sz w:val="26"/>
                <w:szCs w:val="26"/>
              </w:rPr>
              <w:t>ường lối cách mạng của Đảng cộng sản Việt Nam</w:t>
            </w:r>
            <w:r w:rsidRPr="002D6B95">
              <w:rPr>
                <w:sz w:val="26"/>
                <w:szCs w:val="26"/>
                <w:lang w:val="vi-VN"/>
              </w:rPr>
              <w:t xml:space="preserve"> vào các hoạt động nghề nghiệp và cuộc sống.</w:t>
            </w:r>
          </w:p>
        </w:tc>
        <w:tc>
          <w:tcPr>
            <w:tcW w:w="1701" w:type="dxa"/>
            <w:tcBorders>
              <w:top w:val="dotted" w:sz="4" w:space="0" w:color="auto"/>
              <w:bottom w:val="dotted" w:sz="4" w:space="0" w:color="auto"/>
            </w:tcBorders>
            <w:vAlign w:val="center"/>
          </w:tcPr>
          <w:p w14:paraId="0C53FCCF"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0D165490"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2CB6D71B" w14:textId="77777777" w:rsidR="00D978E9" w:rsidRPr="00AD655A" w:rsidRDefault="00D978E9" w:rsidP="00543929">
            <w:r w:rsidRPr="00AD655A">
              <w:t>(a) (b) (c) (d) (e)</w:t>
            </w:r>
          </w:p>
        </w:tc>
      </w:tr>
      <w:tr w:rsidR="00D978E9" w:rsidRPr="002D6B95" w14:paraId="765D8A91" w14:textId="77777777" w:rsidTr="00D978E9">
        <w:trPr>
          <w:jc w:val="center"/>
        </w:trPr>
        <w:tc>
          <w:tcPr>
            <w:tcW w:w="801" w:type="dxa"/>
            <w:tcBorders>
              <w:top w:val="dotted" w:sz="4" w:space="0" w:color="auto"/>
              <w:bottom w:val="dotted" w:sz="4" w:space="0" w:color="auto"/>
            </w:tcBorders>
            <w:vAlign w:val="center"/>
          </w:tcPr>
          <w:p w14:paraId="6F0D25F7" w14:textId="77777777" w:rsidR="00D978E9" w:rsidRPr="002D6B95" w:rsidRDefault="00D978E9" w:rsidP="00543929">
            <w:pPr>
              <w:rPr>
                <w:sz w:val="26"/>
                <w:szCs w:val="26"/>
                <w:lang w:val="vi-VN"/>
              </w:rPr>
            </w:pPr>
            <w:r w:rsidRPr="002D6B95">
              <w:rPr>
                <w:sz w:val="26"/>
                <w:szCs w:val="26"/>
                <w:lang w:val="vi-VN"/>
              </w:rPr>
              <w:lastRenderedPageBreak/>
              <w:t>1.1.2.</w:t>
            </w:r>
          </w:p>
        </w:tc>
        <w:tc>
          <w:tcPr>
            <w:tcW w:w="7558" w:type="dxa"/>
            <w:tcBorders>
              <w:top w:val="dotted" w:sz="4" w:space="0" w:color="auto"/>
              <w:bottom w:val="dotted" w:sz="4" w:space="0" w:color="auto"/>
            </w:tcBorders>
            <w:vAlign w:val="center"/>
          </w:tcPr>
          <w:p w14:paraId="66765529"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Áp dụng được kiến thức cơ bản về pháp luật, an ninh-quốc phòng, và văn hoá và xã hội Việt Nam vào các hoạt động phát triển thể chất, xã hội và tinh thần cho học sinh tiểu học.</w:t>
            </w:r>
          </w:p>
        </w:tc>
        <w:tc>
          <w:tcPr>
            <w:tcW w:w="1701" w:type="dxa"/>
            <w:tcBorders>
              <w:top w:val="dotted" w:sz="4" w:space="0" w:color="auto"/>
              <w:bottom w:val="dotted" w:sz="4" w:space="0" w:color="auto"/>
            </w:tcBorders>
            <w:vAlign w:val="center"/>
          </w:tcPr>
          <w:p w14:paraId="64ADFD67"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01DF4DC3"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6EB6D02F" w14:textId="77777777" w:rsidR="00D978E9" w:rsidRPr="00AD655A" w:rsidRDefault="00D978E9" w:rsidP="00543929">
            <w:r w:rsidRPr="00AD655A">
              <w:t>(a) (b) (c) (d) (e)</w:t>
            </w:r>
          </w:p>
        </w:tc>
      </w:tr>
      <w:tr w:rsidR="00D978E9" w:rsidRPr="002D6B95" w14:paraId="76E6267D" w14:textId="77777777" w:rsidTr="00D978E9">
        <w:trPr>
          <w:jc w:val="center"/>
        </w:trPr>
        <w:tc>
          <w:tcPr>
            <w:tcW w:w="801" w:type="dxa"/>
            <w:tcBorders>
              <w:top w:val="dotted" w:sz="4" w:space="0" w:color="auto"/>
              <w:bottom w:val="dotted" w:sz="4" w:space="0" w:color="auto"/>
            </w:tcBorders>
            <w:vAlign w:val="center"/>
          </w:tcPr>
          <w:p w14:paraId="7D99D861" w14:textId="77777777" w:rsidR="00D978E9" w:rsidRPr="002D6B95" w:rsidRDefault="00D978E9" w:rsidP="00543929">
            <w:pPr>
              <w:rPr>
                <w:sz w:val="26"/>
                <w:szCs w:val="26"/>
                <w:lang w:val="vi-VN"/>
              </w:rPr>
            </w:pPr>
            <w:r w:rsidRPr="002D6B95">
              <w:rPr>
                <w:sz w:val="26"/>
                <w:szCs w:val="26"/>
                <w:lang w:val="vi-VN"/>
              </w:rPr>
              <w:t>1.1.3.</w:t>
            </w:r>
          </w:p>
        </w:tc>
        <w:tc>
          <w:tcPr>
            <w:tcW w:w="7558" w:type="dxa"/>
            <w:tcBorders>
              <w:top w:val="dotted" w:sz="4" w:space="0" w:color="auto"/>
              <w:bottom w:val="dotted" w:sz="4" w:space="0" w:color="auto"/>
            </w:tcBorders>
            <w:vAlign w:val="center"/>
          </w:tcPr>
          <w:p w14:paraId="120EFD3F"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Áp dụng được kiến thức cơ bản về môi trường, dân số, giáo dục thể chất, y tế học đường vào các hoạt động phát triển thể chất, xã hội và tinh thần cho học sinh tiểu học</w:t>
            </w:r>
          </w:p>
        </w:tc>
        <w:tc>
          <w:tcPr>
            <w:tcW w:w="1701" w:type="dxa"/>
            <w:tcBorders>
              <w:top w:val="dotted" w:sz="4" w:space="0" w:color="auto"/>
              <w:bottom w:val="dotted" w:sz="4" w:space="0" w:color="auto"/>
            </w:tcBorders>
            <w:vAlign w:val="center"/>
          </w:tcPr>
          <w:p w14:paraId="6416250A"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4097D197"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1B506958" w14:textId="77777777" w:rsidR="00D978E9" w:rsidRPr="00AD655A" w:rsidRDefault="00D978E9" w:rsidP="00543929">
            <w:r w:rsidRPr="00AD655A">
              <w:t>(a) (b) (c) (d) (e)</w:t>
            </w:r>
          </w:p>
        </w:tc>
      </w:tr>
      <w:tr w:rsidR="00D978E9" w:rsidRPr="002D6B95" w14:paraId="3FCEA0E3" w14:textId="77777777" w:rsidTr="00D978E9">
        <w:trPr>
          <w:jc w:val="center"/>
        </w:trPr>
        <w:tc>
          <w:tcPr>
            <w:tcW w:w="801" w:type="dxa"/>
            <w:tcBorders>
              <w:bottom w:val="dotted" w:sz="4" w:space="0" w:color="auto"/>
            </w:tcBorders>
            <w:vAlign w:val="center"/>
          </w:tcPr>
          <w:p w14:paraId="765F7B39" w14:textId="77777777" w:rsidR="00D978E9" w:rsidRPr="002D6B95" w:rsidRDefault="00D978E9" w:rsidP="00543929">
            <w:pPr>
              <w:pStyle w:val="ListParagraph"/>
              <w:ind w:left="0"/>
              <w:rPr>
                <w:b/>
              </w:rPr>
            </w:pPr>
            <w:r w:rsidRPr="002D6B95">
              <w:rPr>
                <w:b/>
              </w:rPr>
              <w:t>CĐR 1.2</w:t>
            </w:r>
            <w:r w:rsidRPr="002D6B95">
              <w:rPr>
                <w:b/>
                <w:lang w:val="vi-VN"/>
              </w:rPr>
              <w:t>.</w:t>
            </w:r>
          </w:p>
        </w:tc>
        <w:tc>
          <w:tcPr>
            <w:tcW w:w="7558" w:type="dxa"/>
            <w:tcBorders>
              <w:bottom w:val="dotted" w:sz="4" w:space="0" w:color="auto"/>
            </w:tcBorders>
            <w:vAlign w:val="center"/>
          </w:tcPr>
          <w:p w14:paraId="4807369D" w14:textId="77777777" w:rsidR="00D978E9" w:rsidRPr="002D6B95" w:rsidRDefault="00D978E9" w:rsidP="00543929">
            <w:pPr>
              <w:pStyle w:val="ListParagraph"/>
              <w:ind w:left="0"/>
              <w:rPr>
                <w:b/>
                <w:i/>
                <w:color w:val="000000" w:themeColor="text1"/>
                <w:lang w:val="vi-VN"/>
              </w:rPr>
            </w:pPr>
            <w:r w:rsidRPr="002D6B95">
              <w:rPr>
                <w:b/>
                <w:i/>
                <w:color w:val="000000" w:themeColor="text1"/>
                <w:lang w:val="vi-VN"/>
              </w:rPr>
              <w:t>Vận dụng linh hoạt những kiến thức nghiệp vụ cốt lõi về khoa học giáo dục, toán học, khoa học và công nghệ cũng như năng lực (ICT) vào hoạt động nghề nghiệp và phát triển chuyên môn.</w:t>
            </w:r>
          </w:p>
        </w:tc>
        <w:tc>
          <w:tcPr>
            <w:tcW w:w="1701" w:type="dxa"/>
            <w:tcBorders>
              <w:bottom w:val="dotted" w:sz="4" w:space="0" w:color="auto"/>
            </w:tcBorders>
            <w:vAlign w:val="center"/>
          </w:tcPr>
          <w:p w14:paraId="57C6F715" w14:textId="77777777" w:rsidR="00D978E9" w:rsidRPr="002D6B95" w:rsidRDefault="00D978E9" w:rsidP="00543929">
            <w:pPr>
              <w:rPr>
                <w:sz w:val="26"/>
                <w:szCs w:val="26"/>
              </w:rPr>
            </w:pPr>
          </w:p>
        </w:tc>
        <w:tc>
          <w:tcPr>
            <w:tcW w:w="1894" w:type="dxa"/>
            <w:tcBorders>
              <w:bottom w:val="dotted" w:sz="4" w:space="0" w:color="auto"/>
            </w:tcBorders>
            <w:vAlign w:val="center"/>
          </w:tcPr>
          <w:p w14:paraId="0701B680" w14:textId="77777777" w:rsidR="00D978E9" w:rsidRPr="00AD655A" w:rsidRDefault="00D978E9" w:rsidP="00543929"/>
        </w:tc>
        <w:tc>
          <w:tcPr>
            <w:tcW w:w="1928" w:type="dxa"/>
            <w:tcBorders>
              <w:bottom w:val="dotted" w:sz="4" w:space="0" w:color="auto"/>
            </w:tcBorders>
            <w:vAlign w:val="center"/>
          </w:tcPr>
          <w:p w14:paraId="67C3061E" w14:textId="77777777" w:rsidR="00D978E9" w:rsidRPr="00AD655A" w:rsidRDefault="00D978E9" w:rsidP="00543929"/>
        </w:tc>
      </w:tr>
      <w:tr w:rsidR="00D978E9" w:rsidRPr="002D6B95" w14:paraId="10D1C0E8" w14:textId="77777777" w:rsidTr="00D978E9">
        <w:trPr>
          <w:jc w:val="center"/>
        </w:trPr>
        <w:tc>
          <w:tcPr>
            <w:tcW w:w="801" w:type="dxa"/>
            <w:tcBorders>
              <w:top w:val="dotted" w:sz="4" w:space="0" w:color="auto"/>
              <w:bottom w:val="dotted" w:sz="4" w:space="0" w:color="auto"/>
            </w:tcBorders>
            <w:vAlign w:val="center"/>
          </w:tcPr>
          <w:p w14:paraId="74FF0532" w14:textId="77777777" w:rsidR="00D978E9" w:rsidRPr="002D6B95" w:rsidRDefault="00D978E9" w:rsidP="00543929">
            <w:pPr>
              <w:rPr>
                <w:sz w:val="26"/>
                <w:szCs w:val="26"/>
              </w:rPr>
            </w:pPr>
            <w:r w:rsidRPr="002D6B95">
              <w:rPr>
                <w:sz w:val="26"/>
                <w:szCs w:val="26"/>
              </w:rPr>
              <w:t>1.2.1.</w:t>
            </w:r>
          </w:p>
        </w:tc>
        <w:tc>
          <w:tcPr>
            <w:tcW w:w="7558" w:type="dxa"/>
            <w:tcBorders>
              <w:top w:val="dotted" w:sz="4" w:space="0" w:color="auto"/>
              <w:bottom w:val="dotted" w:sz="4" w:space="0" w:color="auto"/>
            </w:tcBorders>
            <w:vAlign w:val="center"/>
          </w:tcPr>
          <w:p w14:paraId="76773C1B" w14:textId="77777777" w:rsidR="00D978E9" w:rsidRPr="002D6B95" w:rsidRDefault="00D978E9" w:rsidP="00543929">
            <w:pPr>
              <w:rPr>
                <w:sz w:val="26"/>
                <w:szCs w:val="26"/>
              </w:rPr>
            </w:pPr>
            <w:r w:rsidRPr="002D6B95">
              <w:rPr>
                <w:color w:val="000000" w:themeColor="text1"/>
                <w:sz w:val="26"/>
                <w:szCs w:val="26"/>
                <w:lang w:val="vi-VN"/>
              </w:rPr>
              <w:t>Vận dụng được kiến thức nền tảng và chuyên sâu của khoa học tâm lý - giáo dục vào tìm hiểu học sinh tiểu học và môi trường giáo dục.</w:t>
            </w:r>
          </w:p>
        </w:tc>
        <w:tc>
          <w:tcPr>
            <w:tcW w:w="1701" w:type="dxa"/>
            <w:tcBorders>
              <w:top w:val="dotted" w:sz="4" w:space="0" w:color="auto"/>
              <w:bottom w:val="dotted" w:sz="4" w:space="0" w:color="auto"/>
            </w:tcBorders>
            <w:vAlign w:val="center"/>
          </w:tcPr>
          <w:p w14:paraId="5749DC35"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4791B598"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3BF067FA" w14:textId="77777777" w:rsidR="00D978E9" w:rsidRPr="00AD655A" w:rsidRDefault="00D978E9" w:rsidP="00543929">
            <w:r w:rsidRPr="00AD655A">
              <w:t>(a) (b) (c) (d) (e)</w:t>
            </w:r>
          </w:p>
        </w:tc>
      </w:tr>
      <w:tr w:rsidR="00D978E9" w:rsidRPr="002D6B95" w14:paraId="0B413691" w14:textId="77777777" w:rsidTr="00D978E9">
        <w:trPr>
          <w:jc w:val="center"/>
        </w:trPr>
        <w:tc>
          <w:tcPr>
            <w:tcW w:w="801" w:type="dxa"/>
            <w:tcBorders>
              <w:top w:val="dotted" w:sz="4" w:space="0" w:color="auto"/>
              <w:bottom w:val="dotted" w:sz="4" w:space="0" w:color="auto"/>
            </w:tcBorders>
            <w:vAlign w:val="center"/>
          </w:tcPr>
          <w:p w14:paraId="59E24B03" w14:textId="77777777" w:rsidR="00D978E9" w:rsidRPr="002D6B95" w:rsidRDefault="00D978E9" w:rsidP="00543929">
            <w:pPr>
              <w:rPr>
                <w:sz w:val="26"/>
                <w:szCs w:val="26"/>
              </w:rPr>
            </w:pPr>
            <w:r w:rsidRPr="002D6B95">
              <w:rPr>
                <w:sz w:val="26"/>
                <w:szCs w:val="26"/>
              </w:rPr>
              <w:t>1.2.2.</w:t>
            </w:r>
          </w:p>
        </w:tc>
        <w:tc>
          <w:tcPr>
            <w:tcW w:w="7558" w:type="dxa"/>
            <w:tcBorders>
              <w:top w:val="dotted" w:sz="4" w:space="0" w:color="auto"/>
              <w:bottom w:val="dotted" w:sz="4" w:space="0" w:color="auto"/>
            </w:tcBorders>
            <w:vAlign w:val="center"/>
          </w:tcPr>
          <w:p w14:paraId="59649DE9" w14:textId="77777777" w:rsidR="00D978E9" w:rsidRPr="002D6B95" w:rsidRDefault="00D978E9" w:rsidP="00543929">
            <w:pPr>
              <w:rPr>
                <w:sz w:val="26"/>
                <w:szCs w:val="26"/>
              </w:rPr>
            </w:pPr>
            <w:r w:rsidRPr="002D6B95">
              <w:rPr>
                <w:color w:val="000000" w:themeColor="text1"/>
                <w:sz w:val="26"/>
                <w:szCs w:val="26"/>
                <w:lang w:val="vi-VN"/>
              </w:rPr>
              <w:t>Vận dụng được kiến thức lí thuyết về lí luận dạy học và giáo dục hiện đại vào các hoạt động dạy học, giáo dục và đánh giá học sinh tiểu học</w:t>
            </w:r>
          </w:p>
        </w:tc>
        <w:tc>
          <w:tcPr>
            <w:tcW w:w="1701" w:type="dxa"/>
            <w:tcBorders>
              <w:top w:val="dotted" w:sz="4" w:space="0" w:color="auto"/>
              <w:bottom w:val="dotted" w:sz="4" w:space="0" w:color="auto"/>
            </w:tcBorders>
            <w:vAlign w:val="center"/>
          </w:tcPr>
          <w:p w14:paraId="040ADC19"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2FAA6680"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372B17EA" w14:textId="77777777" w:rsidR="00D978E9" w:rsidRPr="00AD655A" w:rsidRDefault="00D978E9" w:rsidP="00543929">
            <w:r w:rsidRPr="00AD655A">
              <w:t>(a) (b) (c) (d) (e)</w:t>
            </w:r>
          </w:p>
        </w:tc>
      </w:tr>
      <w:tr w:rsidR="00D978E9" w:rsidRPr="002D6B95" w14:paraId="6F270AED" w14:textId="77777777" w:rsidTr="00D978E9">
        <w:trPr>
          <w:jc w:val="center"/>
        </w:trPr>
        <w:tc>
          <w:tcPr>
            <w:tcW w:w="801" w:type="dxa"/>
            <w:tcBorders>
              <w:top w:val="dotted" w:sz="4" w:space="0" w:color="auto"/>
              <w:bottom w:val="dotted" w:sz="4" w:space="0" w:color="auto"/>
            </w:tcBorders>
            <w:vAlign w:val="center"/>
          </w:tcPr>
          <w:p w14:paraId="5FD701E2"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1.2.3.</w:t>
            </w:r>
          </w:p>
        </w:tc>
        <w:tc>
          <w:tcPr>
            <w:tcW w:w="7558" w:type="dxa"/>
            <w:tcBorders>
              <w:top w:val="dotted" w:sz="4" w:space="0" w:color="auto"/>
              <w:bottom w:val="dotted" w:sz="4" w:space="0" w:color="auto"/>
            </w:tcBorders>
            <w:vAlign w:val="center"/>
          </w:tcPr>
          <w:p w14:paraId="5670378E"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Vận dụng được kiến thức về toán học, khoa học tự nhiên-xã hội, và công nghệ vào hoạt động dạy học, giáo dục và đánh giá học sinh tiểu học, đồng thời tự phát triển nghề nghiệp;</w:t>
            </w:r>
          </w:p>
        </w:tc>
        <w:tc>
          <w:tcPr>
            <w:tcW w:w="1701" w:type="dxa"/>
            <w:tcBorders>
              <w:top w:val="dotted" w:sz="4" w:space="0" w:color="auto"/>
              <w:bottom w:val="dotted" w:sz="4" w:space="0" w:color="auto"/>
            </w:tcBorders>
            <w:vAlign w:val="center"/>
          </w:tcPr>
          <w:p w14:paraId="2A10377A"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4B2D0495"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1915A9FD" w14:textId="77777777" w:rsidR="00D978E9" w:rsidRPr="00AD655A" w:rsidRDefault="00D978E9" w:rsidP="00543929">
            <w:r w:rsidRPr="00AD655A">
              <w:t>(a) (b) (c) (d) (e)</w:t>
            </w:r>
          </w:p>
        </w:tc>
      </w:tr>
      <w:tr w:rsidR="00D978E9" w:rsidRPr="002D6B95" w14:paraId="293F4586" w14:textId="77777777" w:rsidTr="00D978E9">
        <w:trPr>
          <w:jc w:val="center"/>
        </w:trPr>
        <w:tc>
          <w:tcPr>
            <w:tcW w:w="801" w:type="dxa"/>
            <w:tcBorders>
              <w:top w:val="dotted" w:sz="4" w:space="0" w:color="auto"/>
              <w:bottom w:val="dotted" w:sz="4" w:space="0" w:color="auto"/>
            </w:tcBorders>
            <w:vAlign w:val="center"/>
          </w:tcPr>
          <w:p w14:paraId="47DB12E5" w14:textId="77777777" w:rsidR="00D978E9" w:rsidRPr="002D6B95" w:rsidRDefault="00D978E9" w:rsidP="00543929">
            <w:pPr>
              <w:rPr>
                <w:sz w:val="26"/>
                <w:szCs w:val="26"/>
                <w:lang w:val="vi-VN"/>
              </w:rPr>
            </w:pPr>
            <w:r w:rsidRPr="002D6B95">
              <w:rPr>
                <w:sz w:val="26"/>
                <w:szCs w:val="26"/>
                <w:lang w:val="vi-VN"/>
              </w:rPr>
              <w:t>1.2.4.</w:t>
            </w:r>
          </w:p>
        </w:tc>
        <w:tc>
          <w:tcPr>
            <w:tcW w:w="7558" w:type="dxa"/>
            <w:tcBorders>
              <w:top w:val="dotted" w:sz="4" w:space="0" w:color="auto"/>
              <w:bottom w:val="dotted" w:sz="4" w:space="0" w:color="auto"/>
            </w:tcBorders>
            <w:vAlign w:val="center"/>
          </w:tcPr>
          <w:p w14:paraId="3A70AB24" w14:textId="77777777" w:rsidR="00D978E9" w:rsidRPr="002D6B95" w:rsidRDefault="00D978E9" w:rsidP="00543929">
            <w:pPr>
              <w:rPr>
                <w:sz w:val="26"/>
                <w:szCs w:val="26"/>
                <w:lang w:val="vi-VN"/>
              </w:rPr>
            </w:pPr>
            <w:r w:rsidRPr="002D6B95">
              <w:rPr>
                <w:color w:val="000000" w:themeColor="text1"/>
                <w:sz w:val="26"/>
                <w:szCs w:val="26"/>
                <w:lang w:val="vi-VN"/>
              </w:rPr>
              <w:t xml:space="preserve">Sử dụng được công nghệ thông tin và giao tiếp </w:t>
            </w:r>
            <w:r w:rsidRPr="002D6B95">
              <w:rPr>
                <w:i/>
                <w:color w:val="000000" w:themeColor="text1"/>
                <w:sz w:val="26"/>
                <w:szCs w:val="26"/>
                <w:lang w:val="vi-VN"/>
              </w:rPr>
              <w:t>(ICT)</w:t>
            </w:r>
            <w:r w:rsidRPr="002D6B95">
              <w:rPr>
                <w:color w:val="000000" w:themeColor="text1"/>
                <w:sz w:val="26"/>
                <w:szCs w:val="26"/>
                <w:lang w:val="vi-VN"/>
              </w:rPr>
              <w:t xml:space="preserve"> trong gi</w:t>
            </w:r>
            <w:r>
              <w:rPr>
                <w:color w:val="000000" w:themeColor="text1"/>
                <w:sz w:val="26"/>
                <w:szCs w:val="26"/>
                <w:lang w:val="vi-VN"/>
              </w:rPr>
              <w:t>á</w:t>
            </w:r>
            <w:r w:rsidRPr="002D6B95">
              <w:rPr>
                <w:color w:val="000000" w:themeColor="text1"/>
                <w:sz w:val="26"/>
                <w:szCs w:val="26"/>
                <w:lang w:val="vi-VN"/>
              </w:rPr>
              <w:t>o dục và dạy học để mở rộng các cơ hội phát triển phẩm chất, năng lực học sinh tiểu học, và tự phát triển nghề nghiệp;</w:t>
            </w:r>
          </w:p>
        </w:tc>
        <w:tc>
          <w:tcPr>
            <w:tcW w:w="1701" w:type="dxa"/>
            <w:tcBorders>
              <w:top w:val="dotted" w:sz="4" w:space="0" w:color="auto"/>
              <w:bottom w:val="dotted" w:sz="4" w:space="0" w:color="auto"/>
            </w:tcBorders>
            <w:vAlign w:val="center"/>
          </w:tcPr>
          <w:p w14:paraId="0F6256A7"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4AA2FE96"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6A0DA9FD" w14:textId="77777777" w:rsidR="00D978E9" w:rsidRPr="00AD655A" w:rsidRDefault="00D978E9" w:rsidP="00543929">
            <w:r w:rsidRPr="00AD655A">
              <w:t>(a) (b) (c) (d) (e)</w:t>
            </w:r>
          </w:p>
        </w:tc>
      </w:tr>
      <w:tr w:rsidR="00D978E9" w:rsidRPr="002D6B95" w14:paraId="52468E82" w14:textId="77777777" w:rsidTr="00D978E9">
        <w:trPr>
          <w:jc w:val="center"/>
        </w:trPr>
        <w:tc>
          <w:tcPr>
            <w:tcW w:w="801" w:type="dxa"/>
            <w:tcBorders>
              <w:bottom w:val="dotted" w:sz="4" w:space="0" w:color="auto"/>
            </w:tcBorders>
            <w:vAlign w:val="center"/>
          </w:tcPr>
          <w:p w14:paraId="7B5AEDC2" w14:textId="77777777" w:rsidR="00D978E9" w:rsidRPr="002D6B95" w:rsidRDefault="00D978E9" w:rsidP="00543929">
            <w:pPr>
              <w:pStyle w:val="ListParagraph"/>
              <w:ind w:left="0"/>
              <w:rPr>
                <w:b/>
              </w:rPr>
            </w:pPr>
            <w:r w:rsidRPr="002D6B95">
              <w:rPr>
                <w:b/>
              </w:rPr>
              <w:t>CĐR 1.3</w:t>
            </w:r>
            <w:r w:rsidRPr="002D6B95">
              <w:rPr>
                <w:b/>
                <w:lang w:val="vi-VN"/>
              </w:rPr>
              <w:t>.</w:t>
            </w:r>
          </w:p>
        </w:tc>
        <w:tc>
          <w:tcPr>
            <w:tcW w:w="7558" w:type="dxa"/>
            <w:tcBorders>
              <w:bottom w:val="dotted" w:sz="4" w:space="0" w:color="auto"/>
            </w:tcBorders>
            <w:vAlign w:val="center"/>
          </w:tcPr>
          <w:p w14:paraId="6A6021A3" w14:textId="77777777" w:rsidR="00D978E9" w:rsidRPr="005B1FE6" w:rsidRDefault="00D978E9" w:rsidP="00543929">
            <w:pPr>
              <w:pStyle w:val="ListParagraph"/>
              <w:ind w:left="0"/>
              <w:rPr>
                <w:b/>
                <w:i/>
                <w:color w:val="000000" w:themeColor="text1"/>
                <w:lang w:val="vi-VN"/>
              </w:rPr>
            </w:pPr>
            <w:r w:rsidRPr="002D6B95">
              <w:rPr>
                <w:b/>
                <w:i/>
                <w:color w:val="000000" w:themeColor="text1"/>
                <w:lang w:val="vi-VN"/>
              </w:rPr>
              <w:t>Vận dụng thành thạo kiến thức chuyên môn về chương trình giáo dục tiểu học hiện hành và kiến thức thực tiễn về phương pháp dạy học các môn học vào các hoạt động dạy học và giáo dục</w:t>
            </w:r>
          </w:p>
        </w:tc>
        <w:tc>
          <w:tcPr>
            <w:tcW w:w="1701" w:type="dxa"/>
            <w:tcBorders>
              <w:bottom w:val="dotted" w:sz="4" w:space="0" w:color="auto"/>
            </w:tcBorders>
            <w:vAlign w:val="center"/>
          </w:tcPr>
          <w:p w14:paraId="04F7554B" w14:textId="77777777" w:rsidR="00D978E9" w:rsidRPr="002D6B95" w:rsidRDefault="00D978E9" w:rsidP="00543929">
            <w:pPr>
              <w:ind w:left="31"/>
              <w:rPr>
                <w:sz w:val="26"/>
                <w:szCs w:val="26"/>
              </w:rPr>
            </w:pPr>
          </w:p>
        </w:tc>
        <w:tc>
          <w:tcPr>
            <w:tcW w:w="1894" w:type="dxa"/>
            <w:tcBorders>
              <w:bottom w:val="dotted" w:sz="4" w:space="0" w:color="auto"/>
            </w:tcBorders>
            <w:vAlign w:val="center"/>
          </w:tcPr>
          <w:p w14:paraId="1F8FC104" w14:textId="77777777" w:rsidR="00D978E9" w:rsidRPr="00AD655A" w:rsidRDefault="00D978E9" w:rsidP="00543929">
            <w:pPr>
              <w:ind w:left="-111"/>
            </w:pPr>
          </w:p>
        </w:tc>
        <w:tc>
          <w:tcPr>
            <w:tcW w:w="1928" w:type="dxa"/>
            <w:tcBorders>
              <w:bottom w:val="dotted" w:sz="4" w:space="0" w:color="auto"/>
            </w:tcBorders>
            <w:vAlign w:val="center"/>
          </w:tcPr>
          <w:p w14:paraId="68EC74B7" w14:textId="77777777" w:rsidR="00D978E9" w:rsidRPr="00AD655A" w:rsidRDefault="00D978E9" w:rsidP="00543929">
            <w:pPr>
              <w:ind w:left="-111"/>
            </w:pPr>
          </w:p>
        </w:tc>
      </w:tr>
      <w:tr w:rsidR="00D978E9" w:rsidRPr="002D6B95" w14:paraId="37D694DB" w14:textId="77777777" w:rsidTr="00D978E9">
        <w:trPr>
          <w:jc w:val="center"/>
        </w:trPr>
        <w:tc>
          <w:tcPr>
            <w:tcW w:w="801" w:type="dxa"/>
            <w:tcBorders>
              <w:top w:val="dotted" w:sz="4" w:space="0" w:color="auto"/>
              <w:bottom w:val="dotted" w:sz="4" w:space="0" w:color="auto"/>
            </w:tcBorders>
            <w:vAlign w:val="center"/>
          </w:tcPr>
          <w:p w14:paraId="77D5FEFE" w14:textId="77777777" w:rsidR="00D978E9" w:rsidRPr="002D6B95" w:rsidRDefault="00D978E9" w:rsidP="00543929">
            <w:pPr>
              <w:rPr>
                <w:sz w:val="26"/>
                <w:szCs w:val="26"/>
                <w:lang w:val="vi-VN"/>
              </w:rPr>
            </w:pPr>
            <w:r w:rsidRPr="002D6B95">
              <w:rPr>
                <w:sz w:val="26"/>
                <w:szCs w:val="26"/>
                <w:lang w:val="vi-VN"/>
              </w:rPr>
              <w:lastRenderedPageBreak/>
              <w:t>1.3.1.</w:t>
            </w:r>
          </w:p>
        </w:tc>
        <w:tc>
          <w:tcPr>
            <w:tcW w:w="7558" w:type="dxa"/>
            <w:tcBorders>
              <w:top w:val="dotted" w:sz="4" w:space="0" w:color="auto"/>
              <w:bottom w:val="dotted" w:sz="4" w:space="0" w:color="auto"/>
            </w:tcBorders>
            <w:vAlign w:val="center"/>
          </w:tcPr>
          <w:p w14:paraId="67A45A72"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Vận dụng được kiến thức toán học và các chiến lược dạy học toán để phát triển năng lực toán học cho học sinh tiểu học</w:t>
            </w:r>
          </w:p>
        </w:tc>
        <w:tc>
          <w:tcPr>
            <w:tcW w:w="1701" w:type="dxa"/>
            <w:tcBorders>
              <w:top w:val="dotted" w:sz="4" w:space="0" w:color="auto"/>
              <w:bottom w:val="dotted" w:sz="4" w:space="0" w:color="auto"/>
            </w:tcBorders>
            <w:vAlign w:val="center"/>
          </w:tcPr>
          <w:p w14:paraId="272EB124"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454E70DE"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6D4CD6BA" w14:textId="77777777" w:rsidR="00D978E9" w:rsidRPr="00AD655A" w:rsidRDefault="00D978E9" w:rsidP="00543929">
            <w:r w:rsidRPr="00AD655A">
              <w:t>(a) (b) (c) (d) (e)</w:t>
            </w:r>
          </w:p>
        </w:tc>
      </w:tr>
      <w:tr w:rsidR="00D978E9" w:rsidRPr="002D6B95" w14:paraId="77786817" w14:textId="77777777" w:rsidTr="00D978E9">
        <w:trPr>
          <w:jc w:val="center"/>
        </w:trPr>
        <w:tc>
          <w:tcPr>
            <w:tcW w:w="801" w:type="dxa"/>
            <w:tcBorders>
              <w:top w:val="dotted" w:sz="4" w:space="0" w:color="auto"/>
              <w:bottom w:val="dotted" w:sz="4" w:space="0" w:color="auto"/>
            </w:tcBorders>
            <w:vAlign w:val="center"/>
          </w:tcPr>
          <w:p w14:paraId="3E1975FE" w14:textId="77777777" w:rsidR="00D978E9" w:rsidRPr="002D6B95" w:rsidRDefault="00D978E9" w:rsidP="00543929">
            <w:pPr>
              <w:rPr>
                <w:sz w:val="26"/>
                <w:szCs w:val="26"/>
              </w:rPr>
            </w:pPr>
            <w:r w:rsidRPr="002D6B95">
              <w:rPr>
                <w:sz w:val="26"/>
                <w:szCs w:val="26"/>
                <w:lang w:val="vi-VN"/>
              </w:rPr>
              <w:t>1.3.2.</w:t>
            </w:r>
          </w:p>
        </w:tc>
        <w:tc>
          <w:tcPr>
            <w:tcW w:w="7558" w:type="dxa"/>
            <w:tcBorders>
              <w:top w:val="dotted" w:sz="4" w:space="0" w:color="auto"/>
              <w:bottom w:val="dotted" w:sz="4" w:space="0" w:color="auto"/>
            </w:tcBorders>
            <w:vAlign w:val="center"/>
          </w:tcPr>
          <w:p w14:paraId="71D06258" w14:textId="77777777" w:rsidR="00D978E9" w:rsidRPr="002D6B95" w:rsidRDefault="00D978E9" w:rsidP="00543929">
            <w:pPr>
              <w:rPr>
                <w:sz w:val="26"/>
                <w:szCs w:val="26"/>
                <w:lang w:val="vi-VN"/>
              </w:rPr>
            </w:pPr>
            <w:r w:rsidRPr="002D6B95">
              <w:rPr>
                <w:color w:val="000000" w:themeColor="text1"/>
                <w:sz w:val="26"/>
                <w:szCs w:val="26"/>
                <w:lang w:val="vi-VN"/>
              </w:rPr>
              <w:t>Vận dụng được kiến thức ngữ văn và các chiến lược dạy học ngữ văn để phát triển phẩm chất, năng lực ngôn ngữ cho học sinh tiểu học</w:t>
            </w:r>
          </w:p>
        </w:tc>
        <w:tc>
          <w:tcPr>
            <w:tcW w:w="1701" w:type="dxa"/>
            <w:tcBorders>
              <w:top w:val="dotted" w:sz="4" w:space="0" w:color="auto"/>
              <w:bottom w:val="dotted" w:sz="4" w:space="0" w:color="auto"/>
            </w:tcBorders>
            <w:vAlign w:val="center"/>
          </w:tcPr>
          <w:p w14:paraId="6259B856"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2701AA83"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05F73351" w14:textId="77777777" w:rsidR="00D978E9" w:rsidRPr="00AD655A" w:rsidRDefault="00D978E9" w:rsidP="00543929">
            <w:r w:rsidRPr="00AD655A">
              <w:t>(a) (b) (c) (d) (e)</w:t>
            </w:r>
          </w:p>
        </w:tc>
      </w:tr>
      <w:tr w:rsidR="00D978E9" w:rsidRPr="002D6B95" w14:paraId="702AA78C" w14:textId="77777777" w:rsidTr="00D978E9">
        <w:trPr>
          <w:jc w:val="center"/>
        </w:trPr>
        <w:tc>
          <w:tcPr>
            <w:tcW w:w="801" w:type="dxa"/>
            <w:tcBorders>
              <w:top w:val="dotted" w:sz="4" w:space="0" w:color="auto"/>
              <w:bottom w:val="dotted" w:sz="4" w:space="0" w:color="auto"/>
            </w:tcBorders>
            <w:vAlign w:val="center"/>
          </w:tcPr>
          <w:p w14:paraId="613E2700" w14:textId="77777777" w:rsidR="00D978E9" w:rsidRPr="002D6B95" w:rsidRDefault="00D978E9" w:rsidP="00543929">
            <w:pPr>
              <w:rPr>
                <w:sz w:val="26"/>
                <w:szCs w:val="26"/>
              </w:rPr>
            </w:pPr>
            <w:r w:rsidRPr="002D6B95">
              <w:rPr>
                <w:sz w:val="26"/>
                <w:szCs w:val="26"/>
              </w:rPr>
              <w:t>1.3.</w:t>
            </w:r>
            <w:r w:rsidRPr="002D6B95">
              <w:rPr>
                <w:sz w:val="26"/>
                <w:szCs w:val="26"/>
                <w:lang w:val="vi-VN"/>
              </w:rPr>
              <w:t>3</w:t>
            </w:r>
            <w:r w:rsidRPr="002D6B95">
              <w:rPr>
                <w:sz w:val="26"/>
                <w:szCs w:val="26"/>
              </w:rPr>
              <w:t>.</w:t>
            </w:r>
          </w:p>
        </w:tc>
        <w:tc>
          <w:tcPr>
            <w:tcW w:w="7558" w:type="dxa"/>
            <w:tcBorders>
              <w:top w:val="dotted" w:sz="4" w:space="0" w:color="auto"/>
              <w:bottom w:val="dotted" w:sz="4" w:space="0" w:color="auto"/>
            </w:tcBorders>
            <w:vAlign w:val="center"/>
          </w:tcPr>
          <w:p w14:paraId="286B1387"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Vận dụng được kiến thức khoa học tự nhiên – xã hội và các chiến lược dạy học tự nhiên-xã hội để phát triển phẩm chất, năng lực tìm hiểu về tự nhiên và xã hội cho học sinh tiểu học</w:t>
            </w:r>
          </w:p>
        </w:tc>
        <w:tc>
          <w:tcPr>
            <w:tcW w:w="1701" w:type="dxa"/>
            <w:tcBorders>
              <w:top w:val="dotted" w:sz="4" w:space="0" w:color="auto"/>
              <w:bottom w:val="dotted" w:sz="4" w:space="0" w:color="auto"/>
            </w:tcBorders>
            <w:vAlign w:val="center"/>
          </w:tcPr>
          <w:p w14:paraId="2ED8E46E"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51C02740"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53AEB38A" w14:textId="77777777" w:rsidR="00D978E9" w:rsidRPr="00AD655A" w:rsidRDefault="00D978E9" w:rsidP="00543929">
            <w:r w:rsidRPr="00AD655A">
              <w:t>(a) (b) (c) (d) (e)</w:t>
            </w:r>
          </w:p>
        </w:tc>
      </w:tr>
      <w:tr w:rsidR="00D978E9" w:rsidRPr="002D6B95" w14:paraId="275A2FF7" w14:textId="77777777" w:rsidTr="00D978E9">
        <w:trPr>
          <w:jc w:val="center"/>
        </w:trPr>
        <w:tc>
          <w:tcPr>
            <w:tcW w:w="801" w:type="dxa"/>
            <w:tcBorders>
              <w:top w:val="dotted" w:sz="4" w:space="0" w:color="auto"/>
              <w:bottom w:val="dotted" w:sz="4" w:space="0" w:color="auto"/>
            </w:tcBorders>
            <w:vAlign w:val="center"/>
          </w:tcPr>
          <w:p w14:paraId="2F6A8DB6"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1.3.4.</w:t>
            </w:r>
          </w:p>
        </w:tc>
        <w:tc>
          <w:tcPr>
            <w:tcW w:w="7558" w:type="dxa"/>
            <w:tcBorders>
              <w:top w:val="dotted" w:sz="4" w:space="0" w:color="auto"/>
              <w:bottom w:val="dotted" w:sz="4" w:space="0" w:color="auto"/>
            </w:tcBorders>
            <w:vAlign w:val="center"/>
          </w:tcPr>
          <w:p w14:paraId="25CB4FAB" w14:textId="77777777" w:rsidR="00D978E9" w:rsidRPr="002D6B95" w:rsidRDefault="00D978E9" w:rsidP="00543929">
            <w:pPr>
              <w:rPr>
                <w:sz w:val="26"/>
                <w:szCs w:val="26"/>
                <w:lang w:val="vi-VN"/>
              </w:rPr>
            </w:pPr>
            <w:r w:rsidRPr="002D6B95">
              <w:rPr>
                <w:color w:val="000000" w:themeColor="text1"/>
                <w:sz w:val="26"/>
                <w:szCs w:val="26"/>
                <w:lang w:val="vi-VN"/>
              </w:rPr>
              <w:t>Vận dụng được kiến thức thuộc lĩnh vực nghệ thuật, công nghệ và các chiến lược dạy học tương ứng để phát triển các phẩm chất, năng lực cho học sinh tiểu học</w:t>
            </w:r>
          </w:p>
        </w:tc>
        <w:tc>
          <w:tcPr>
            <w:tcW w:w="1701" w:type="dxa"/>
            <w:tcBorders>
              <w:top w:val="dotted" w:sz="4" w:space="0" w:color="auto"/>
              <w:bottom w:val="dotted" w:sz="4" w:space="0" w:color="auto"/>
            </w:tcBorders>
            <w:vAlign w:val="center"/>
          </w:tcPr>
          <w:p w14:paraId="03BC10B7" w14:textId="77777777" w:rsidR="00D978E9" w:rsidRPr="002D6B95" w:rsidRDefault="00D978E9" w:rsidP="00543929">
            <w:pPr>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94" w:type="dxa"/>
            <w:tcBorders>
              <w:top w:val="dotted" w:sz="4" w:space="0" w:color="auto"/>
              <w:bottom w:val="dotted" w:sz="4" w:space="0" w:color="auto"/>
            </w:tcBorders>
            <w:vAlign w:val="center"/>
          </w:tcPr>
          <w:p w14:paraId="60D9FBCB" w14:textId="77777777" w:rsidR="00D978E9" w:rsidRPr="00AD655A" w:rsidRDefault="00D978E9" w:rsidP="00543929">
            <w:r w:rsidRPr="00AD655A">
              <w:t>(a) (b) (c) (d) (e)</w:t>
            </w:r>
          </w:p>
        </w:tc>
        <w:tc>
          <w:tcPr>
            <w:tcW w:w="1928" w:type="dxa"/>
            <w:tcBorders>
              <w:top w:val="dotted" w:sz="4" w:space="0" w:color="auto"/>
              <w:bottom w:val="dotted" w:sz="4" w:space="0" w:color="auto"/>
            </w:tcBorders>
            <w:vAlign w:val="center"/>
          </w:tcPr>
          <w:p w14:paraId="259D873F" w14:textId="77777777" w:rsidR="00D978E9" w:rsidRPr="00AD655A" w:rsidRDefault="00D978E9" w:rsidP="00543929">
            <w:r w:rsidRPr="00AD655A">
              <w:t>(a) (b) (c) (d) (e)</w:t>
            </w:r>
          </w:p>
        </w:tc>
      </w:tr>
    </w:tbl>
    <w:p w14:paraId="49EED36C" w14:textId="77777777" w:rsidR="00D978E9" w:rsidRPr="002D6B95" w:rsidRDefault="00D978E9" w:rsidP="00D978E9">
      <w:pPr>
        <w:tabs>
          <w:tab w:val="left" w:pos="426"/>
        </w:tabs>
        <w:rPr>
          <w:sz w:val="26"/>
          <w:szCs w:val="26"/>
        </w:rPr>
      </w:pPr>
      <w:r w:rsidRPr="002D6B95">
        <w:rPr>
          <w:sz w:val="26"/>
          <w:szCs w:val="26"/>
        </w:rPr>
        <w:t>Để đáp ứng tốt hơn với yêu cầu của thị trường lao động, theo theo quý Thầy/Cô/Anh/Chị, CTĐT ngành ........... cần bổ sung thêm những chuẩn kiến thức nào? Xin vui lòng cho ý kiến góp ý!</w:t>
      </w:r>
    </w:p>
    <w:p w14:paraId="6A31B504" w14:textId="34A7D708" w:rsidR="00D978E9" w:rsidRPr="002D6B95" w:rsidRDefault="00D978E9" w:rsidP="00D978E9">
      <w:pPr>
        <w:tabs>
          <w:tab w:val="left" w:pos="426"/>
        </w:tabs>
        <w:rPr>
          <w:sz w:val="26"/>
          <w:szCs w:val="26"/>
        </w:rPr>
      </w:pPr>
      <w:r w:rsidRPr="002D6B95">
        <w:rPr>
          <w:sz w:val="26"/>
          <w:szCs w:val="26"/>
        </w:rPr>
        <w:t>………………………………………………………………………………………………………………………………………………………………………………………………………………………………………………………………………………………………</w:t>
      </w:r>
      <w:r w:rsidRPr="002D6B95">
        <w:rPr>
          <w:b/>
          <w:bCs/>
          <w:sz w:val="26"/>
          <w:szCs w:val="26"/>
        </w:rPr>
        <w:br w:type="page"/>
      </w:r>
    </w:p>
    <w:p w14:paraId="0FFA520B" w14:textId="77777777" w:rsidR="00D978E9" w:rsidRPr="002D6B95" w:rsidRDefault="00D978E9" w:rsidP="00D978E9">
      <w:pPr>
        <w:rPr>
          <w:b/>
          <w:bCs/>
          <w:sz w:val="26"/>
          <w:szCs w:val="26"/>
          <w:lang w:val="vi-VN"/>
        </w:rPr>
      </w:pPr>
      <w:r w:rsidRPr="002D6B95">
        <w:rPr>
          <w:b/>
          <w:bCs/>
          <w:sz w:val="26"/>
          <w:szCs w:val="26"/>
        </w:rPr>
        <w:lastRenderedPageBreak/>
        <w:t>2. Chuẩn đầu ra phẩm</w:t>
      </w:r>
      <w:r w:rsidRPr="002D6B95">
        <w:rPr>
          <w:b/>
          <w:bCs/>
          <w:sz w:val="26"/>
          <w:szCs w:val="26"/>
          <w:lang w:val="vi-VN"/>
        </w:rPr>
        <w:t xml:space="preserve"> chất, năng lực cá nhân và nghề nghiệp</w:t>
      </w:r>
    </w:p>
    <w:p w14:paraId="112A1F94" w14:textId="77777777" w:rsidR="00D978E9" w:rsidRPr="002D6B95" w:rsidRDefault="00D978E9" w:rsidP="00D978E9">
      <w:pPr>
        <w:rPr>
          <w:bCs/>
          <w:i/>
          <w:iCs/>
          <w:sz w:val="26"/>
          <w:szCs w:val="26"/>
        </w:rPr>
      </w:pPr>
      <w:r w:rsidRPr="002D6B95">
        <w:rPr>
          <w:bCs/>
          <w:i/>
          <w:iCs/>
          <w:sz w:val="26"/>
          <w:szCs w:val="26"/>
        </w:rPr>
        <w:t xml:space="preserve">Ông/Bà </w:t>
      </w:r>
      <w:r w:rsidRPr="002D6B95">
        <w:rPr>
          <w:bCs/>
          <w:i/>
          <w:iCs/>
          <w:sz w:val="26"/>
          <w:szCs w:val="26"/>
          <w:lang w:val="vi-VN"/>
        </w:rPr>
        <w:t xml:space="preserve">vui lòng đánh </w:t>
      </w:r>
      <w:r w:rsidRPr="002D6B95">
        <w:rPr>
          <w:b/>
          <w:bCs/>
          <w:i/>
          <w:iCs/>
          <w:sz w:val="26"/>
          <w:szCs w:val="26"/>
          <w:lang w:val="vi-VN"/>
        </w:rPr>
        <w:t xml:space="preserve">giá </w:t>
      </w:r>
      <w:r w:rsidRPr="002D6B95">
        <w:rPr>
          <w:b/>
          <w:bCs/>
          <w:i/>
          <w:iCs/>
          <w:sz w:val="26"/>
          <w:szCs w:val="26"/>
          <w:u w:val="single"/>
          <w:lang w:val="vi-VN"/>
        </w:rPr>
        <w:t xml:space="preserve">mức độ </w:t>
      </w:r>
      <w:r w:rsidRPr="002D6B95">
        <w:rPr>
          <w:b/>
          <w:bCs/>
          <w:i/>
          <w:iCs/>
          <w:sz w:val="26"/>
          <w:szCs w:val="26"/>
          <w:u w:val="single"/>
        </w:rPr>
        <w:t>cần thiết</w:t>
      </w:r>
      <w:r w:rsidRPr="002D6B95">
        <w:rPr>
          <w:bCs/>
          <w:i/>
          <w:iCs/>
          <w:sz w:val="26"/>
          <w:szCs w:val="26"/>
        </w:rPr>
        <w:t xml:space="preserve"> và </w:t>
      </w:r>
      <w:r w:rsidRPr="002D6B95">
        <w:rPr>
          <w:b/>
          <w:bCs/>
          <w:i/>
          <w:iCs/>
          <w:sz w:val="26"/>
          <w:szCs w:val="26"/>
          <w:u w:val="single"/>
          <w:lang w:val="vi-VN"/>
        </w:rPr>
        <w:t xml:space="preserve">mức độ </w:t>
      </w:r>
      <w:r w:rsidRPr="002D6B95">
        <w:rPr>
          <w:b/>
          <w:bCs/>
          <w:i/>
          <w:iCs/>
          <w:sz w:val="26"/>
          <w:szCs w:val="26"/>
          <w:u w:val="single"/>
        </w:rPr>
        <w:t>thành thạo</w:t>
      </w:r>
      <w:r w:rsidRPr="002D6B95">
        <w:rPr>
          <w:bCs/>
          <w:i/>
          <w:iCs/>
          <w:sz w:val="26"/>
          <w:szCs w:val="26"/>
        </w:rPr>
        <w:t xml:space="preserve"> của các chuẩn đầu ra</w:t>
      </w:r>
      <w:r w:rsidRPr="002D6B95">
        <w:rPr>
          <w:bCs/>
          <w:i/>
          <w:iCs/>
          <w:sz w:val="26"/>
          <w:szCs w:val="26"/>
          <w:lang w:val="vi-VN"/>
        </w:rPr>
        <w:t xml:space="preserve"> tiếp theo </w:t>
      </w:r>
      <w:r w:rsidRPr="002D6B95">
        <w:rPr>
          <w:bCs/>
          <w:i/>
          <w:iCs/>
          <w:sz w:val="26"/>
          <w:szCs w:val="26"/>
        </w:rPr>
        <w:t>đối với sinh viên tốt nghiệp ngành GDTH</w:t>
      </w:r>
    </w:p>
    <w:p w14:paraId="180A315B" w14:textId="77777777" w:rsidR="00D978E9" w:rsidRPr="002D6B95" w:rsidRDefault="00D978E9" w:rsidP="00D978E9">
      <w:pPr>
        <w:rPr>
          <w:bCs/>
          <w:i/>
          <w:iCs/>
          <w:sz w:val="26"/>
          <w:szCs w:val="26"/>
        </w:rPr>
      </w:pPr>
    </w:p>
    <w:tbl>
      <w:tblPr>
        <w:tblStyle w:val="TableGrid"/>
        <w:tblW w:w="0" w:type="auto"/>
        <w:jc w:val="center"/>
        <w:tblLook w:val="04A0" w:firstRow="1" w:lastRow="0" w:firstColumn="1" w:lastColumn="0" w:noHBand="0" w:noVBand="1"/>
      </w:tblPr>
      <w:tblGrid>
        <w:gridCol w:w="2875"/>
        <w:gridCol w:w="4042"/>
      </w:tblGrid>
      <w:tr w:rsidR="00D978E9" w:rsidRPr="002D6B95" w14:paraId="42F5344C" w14:textId="77777777" w:rsidTr="00543929">
        <w:trPr>
          <w:jc w:val="center"/>
        </w:trPr>
        <w:tc>
          <w:tcPr>
            <w:tcW w:w="2875" w:type="dxa"/>
          </w:tcPr>
          <w:p w14:paraId="5A143990" w14:textId="77777777" w:rsidR="00D978E9" w:rsidRPr="002D6B95" w:rsidRDefault="00D978E9" w:rsidP="00543929">
            <w:pPr>
              <w:tabs>
                <w:tab w:val="left" w:pos="426"/>
              </w:tabs>
              <w:rPr>
                <w:b/>
                <w:bCs/>
                <w:sz w:val="26"/>
                <w:szCs w:val="26"/>
              </w:rPr>
            </w:pPr>
            <w:r w:rsidRPr="002D6B95">
              <w:rPr>
                <w:b/>
                <w:bCs/>
                <w:sz w:val="26"/>
                <w:szCs w:val="26"/>
              </w:rPr>
              <w:t>Mức độ cần thiết</w:t>
            </w:r>
          </w:p>
        </w:tc>
        <w:tc>
          <w:tcPr>
            <w:tcW w:w="4042" w:type="dxa"/>
          </w:tcPr>
          <w:p w14:paraId="54F12A6B" w14:textId="77777777" w:rsidR="00D978E9" w:rsidRPr="002D6B95" w:rsidRDefault="00D978E9" w:rsidP="00543929">
            <w:pPr>
              <w:tabs>
                <w:tab w:val="left" w:pos="426"/>
              </w:tabs>
              <w:jc w:val="center"/>
              <w:rPr>
                <w:b/>
                <w:bCs/>
                <w:sz w:val="26"/>
                <w:szCs w:val="26"/>
              </w:rPr>
            </w:pPr>
            <w:r w:rsidRPr="002D6B95">
              <w:rPr>
                <w:b/>
                <w:sz w:val="26"/>
                <w:szCs w:val="26"/>
              </w:rPr>
              <w:t>Mức độ thành thạo sinh viên cần đạt được</w:t>
            </w:r>
          </w:p>
        </w:tc>
      </w:tr>
      <w:tr w:rsidR="00D978E9" w:rsidRPr="002D6B95" w14:paraId="44D34CB5" w14:textId="77777777" w:rsidTr="00543929">
        <w:trPr>
          <w:jc w:val="center"/>
        </w:trPr>
        <w:tc>
          <w:tcPr>
            <w:tcW w:w="2875" w:type="dxa"/>
          </w:tcPr>
          <w:p w14:paraId="53E410E3" w14:textId="77777777" w:rsidR="00D978E9" w:rsidRPr="002D6B95" w:rsidRDefault="00D978E9" w:rsidP="00543929">
            <w:pPr>
              <w:tabs>
                <w:tab w:val="left" w:pos="426"/>
              </w:tabs>
              <w:rPr>
                <w:sz w:val="26"/>
                <w:szCs w:val="26"/>
              </w:rPr>
            </w:pPr>
            <w:r w:rsidRPr="002D6B95">
              <w:rPr>
                <w:sz w:val="26"/>
                <w:szCs w:val="26"/>
              </w:rPr>
              <w:sym w:font="Wingdings 2" w:char="F06A"/>
            </w:r>
            <w:r w:rsidRPr="002D6B95">
              <w:rPr>
                <w:sz w:val="26"/>
                <w:szCs w:val="26"/>
              </w:rPr>
              <w:t xml:space="preserve"> Không cần thiết</w:t>
            </w:r>
          </w:p>
          <w:p w14:paraId="6F68C707" w14:textId="77777777" w:rsidR="00D978E9" w:rsidRPr="002D6B95" w:rsidRDefault="00D978E9" w:rsidP="00543929">
            <w:pPr>
              <w:tabs>
                <w:tab w:val="left" w:pos="426"/>
              </w:tabs>
              <w:rPr>
                <w:sz w:val="26"/>
                <w:szCs w:val="26"/>
              </w:rPr>
            </w:pPr>
            <w:r w:rsidRPr="002D6B95">
              <w:rPr>
                <w:sz w:val="26"/>
                <w:szCs w:val="26"/>
              </w:rPr>
              <w:sym w:font="Wingdings 2" w:char="F06B"/>
            </w:r>
            <w:r w:rsidRPr="002D6B95">
              <w:rPr>
                <w:sz w:val="26"/>
                <w:szCs w:val="26"/>
              </w:rPr>
              <w:t xml:space="preserve"> Ít cần thiết </w:t>
            </w:r>
          </w:p>
          <w:p w14:paraId="21A84D55" w14:textId="77777777" w:rsidR="00D978E9" w:rsidRPr="002D6B95" w:rsidRDefault="00D978E9" w:rsidP="00543929">
            <w:pPr>
              <w:tabs>
                <w:tab w:val="left" w:pos="426"/>
              </w:tabs>
              <w:rPr>
                <w:sz w:val="26"/>
                <w:szCs w:val="26"/>
              </w:rPr>
            </w:pPr>
            <w:r w:rsidRPr="002D6B95">
              <w:rPr>
                <w:sz w:val="26"/>
                <w:szCs w:val="26"/>
              </w:rPr>
              <w:sym w:font="Wingdings 2" w:char="F06C"/>
            </w:r>
            <w:r w:rsidRPr="002D6B95">
              <w:rPr>
                <w:sz w:val="26"/>
                <w:szCs w:val="26"/>
              </w:rPr>
              <w:t xml:space="preserve"> Không biết</w:t>
            </w:r>
          </w:p>
          <w:p w14:paraId="50AB7E09" w14:textId="77777777" w:rsidR="00D978E9" w:rsidRPr="002D6B95" w:rsidRDefault="00D978E9" w:rsidP="00543929">
            <w:pPr>
              <w:tabs>
                <w:tab w:val="left" w:pos="426"/>
              </w:tabs>
              <w:rPr>
                <w:sz w:val="26"/>
                <w:szCs w:val="26"/>
              </w:rPr>
            </w:pPr>
            <w:r w:rsidRPr="002D6B95">
              <w:rPr>
                <w:sz w:val="26"/>
                <w:szCs w:val="26"/>
              </w:rPr>
              <w:sym w:font="Wingdings 2" w:char="F06D"/>
            </w:r>
            <w:r w:rsidRPr="002D6B95">
              <w:rPr>
                <w:sz w:val="26"/>
                <w:szCs w:val="26"/>
              </w:rPr>
              <w:t xml:space="preserve"> Cần thiết </w:t>
            </w:r>
          </w:p>
          <w:p w14:paraId="5E0EF609" w14:textId="77777777" w:rsidR="00D978E9" w:rsidRPr="002D6B95" w:rsidRDefault="00D978E9" w:rsidP="00543929">
            <w:pPr>
              <w:tabs>
                <w:tab w:val="left" w:pos="426"/>
              </w:tabs>
              <w:rPr>
                <w:sz w:val="26"/>
                <w:szCs w:val="26"/>
              </w:rPr>
            </w:pPr>
            <w:r w:rsidRPr="002D6B95">
              <w:rPr>
                <w:sz w:val="26"/>
                <w:szCs w:val="26"/>
              </w:rPr>
              <w:sym w:font="Wingdings 2" w:char="F06E"/>
            </w:r>
            <w:r w:rsidRPr="002D6B95">
              <w:rPr>
                <w:sz w:val="26"/>
                <w:szCs w:val="26"/>
              </w:rPr>
              <w:t xml:space="preserve"> Rất cần thiết</w:t>
            </w:r>
          </w:p>
        </w:tc>
        <w:tc>
          <w:tcPr>
            <w:tcW w:w="4042" w:type="dxa"/>
          </w:tcPr>
          <w:p w14:paraId="7F019E24" w14:textId="77777777" w:rsidR="00D978E9" w:rsidRPr="002D6B95" w:rsidRDefault="00D978E9" w:rsidP="00543929">
            <w:pPr>
              <w:pStyle w:val="ListParagraph"/>
              <w:ind w:left="0" w:right="35"/>
            </w:pPr>
            <w:r w:rsidRPr="002D6B95">
              <w:t>(a) Có thể tham gia, đóng góp</w:t>
            </w:r>
          </w:p>
          <w:p w14:paraId="7C1CDA56" w14:textId="77777777" w:rsidR="00D978E9" w:rsidRPr="002D6B95" w:rsidRDefault="00D978E9" w:rsidP="00543929">
            <w:pPr>
              <w:pStyle w:val="ListParagraph"/>
              <w:ind w:left="0" w:right="35"/>
            </w:pPr>
            <w:r w:rsidRPr="002D6B95">
              <w:t>(b) Có thể hiểu, giải thích</w:t>
            </w:r>
          </w:p>
          <w:p w14:paraId="79F120D5" w14:textId="77777777" w:rsidR="00D978E9" w:rsidRPr="002D6B95" w:rsidRDefault="00D978E9" w:rsidP="00543929">
            <w:pPr>
              <w:pStyle w:val="ListParagraph"/>
              <w:ind w:left="0" w:right="35"/>
            </w:pPr>
            <w:r w:rsidRPr="002D6B95">
              <w:t>(c) Có kỹ năng thực hành, thực hiện</w:t>
            </w:r>
          </w:p>
          <w:p w14:paraId="32857481" w14:textId="77777777" w:rsidR="00D978E9" w:rsidRPr="002D6B95" w:rsidRDefault="00D978E9" w:rsidP="00543929">
            <w:pPr>
              <w:pStyle w:val="ListParagraph"/>
              <w:ind w:left="0" w:right="35"/>
            </w:pPr>
            <w:r w:rsidRPr="002D6B95">
              <w:t>(d) Có thể lãnh đạo hoặc đổi mới</w:t>
            </w:r>
          </w:p>
        </w:tc>
      </w:tr>
    </w:tbl>
    <w:p w14:paraId="79329F68" w14:textId="77777777" w:rsidR="00D978E9" w:rsidRPr="002D6B95" w:rsidRDefault="00D978E9" w:rsidP="00D978E9">
      <w:pPr>
        <w:tabs>
          <w:tab w:val="left" w:pos="426"/>
        </w:tabs>
        <w:rPr>
          <w:sz w:val="26"/>
          <w:szCs w:val="26"/>
        </w:rPr>
      </w:pPr>
    </w:p>
    <w:tbl>
      <w:tblPr>
        <w:tblStyle w:val="TableGrid"/>
        <w:tblW w:w="14029" w:type="dxa"/>
        <w:jc w:val="center"/>
        <w:tblLayout w:type="fixed"/>
        <w:tblLook w:val="04A0" w:firstRow="1" w:lastRow="0" w:firstColumn="1" w:lastColumn="0" w:noHBand="0" w:noVBand="1"/>
      </w:tblPr>
      <w:tblGrid>
        <w:gridCol w:w="846"/>
        <w:gridCol w:w="1013"/>
        <w:gridCol w:w="6216"/>
        <w:gridCol w:w="2159"/>
        <w:gridCol w:w="1859"/>
        <w:gridCol w:w="1859"/>
        <w:gridCol w:w="77"/>
      </w:tblGrid>
      <w:tr w:rsidR="00D978E9" w:rsidRPr="002D6B95" w14:paraId="75864FD7" w14:textId="77777777" w:rsidTr="00543929">
        <w:trPr>
          <w:gridAfter w:val="1"/>
          <w:wAfter w:w="77" w:type="dxa"/>
          <w:jc w:val="center"/>
        </w:trPr>
        <w:tc>
          <w:tcPr>
            <w:tcW w:w="846" w:type="dxa"/>
          </w:tcPr>
          <w:p w14:paraId="261A48F3" w14:textId="77777777" w:rsidR="00D978E9" w:rsidRPr="002D6B95" w:rsidRDefault="00D978E9" w:rsidP="00543929">
            <w:pPr>
              <w:tabs>
                <w:tab w:val="left" w:pos="426"/>
              </w:tabs>
              <w:snapToGrid w:val="0"/>
              <w:spacing w:before="60" w:after="60"/>
              <w:contextualSpacing/>
              <w:jc w:val="center"/>
              <w:rPr>
                <w:b/>
                <w:sz w:val="26"/>
                <w:szCs w:val="26"/>
                <w:lang w:val="vi-VN"/>
              </w:rPr>
            </w:pPr>
            <w:r w:rsidRPr="002D6B95">
              <w:rPr>
                <w:b/>
                <w:sz w:val="26"/>
                <w:szCs w:val="26"/>
              </w:rPr>
              <w:t>2</w:t>
            </w:r>
          </w:p>
        </w:tc>
        <w:tc>
          <w:tcPr>
            <w:tcW w:w="7229" w:type="dxa"/>
            <w:gridSpan w:val="2"/>
          </w:tcPr>
          <w:p w14:paraId="596D68F8" w14:textId="77777777" w:rsidR="00D978E9" w:rsidRPr="002D6B95" w:rsidRDefault="00D978E9" w:rsidP="00543929">
            <w:pPr>
              <w:tabs>
                <w:tab w:val="left" w:pos="426"/>
              </w:tabs>
              <w:snapToGrid w:val="0"/>
              <w:spacing w:before="60" w:after="60"/>
              <w:contextualSpacing/>
              <w:jc w:val="center"/>
              <w:rPr>
                <w:b/>
                <w:sz w:val="26"/>
                <w:szCs w:val="26"/>
              </w:rPr>
            </w:pPr>
            <w:r w:rsidRPr="002D6B95">
              <w:rPr>
                <w:b/>
                <w:bCs/>
                <w:sz w:val="26"/>
                <w:szCs w:val="26"/>
              </w:rPr>
              <w:t>Năng</w:t>
            </w:r>
            <w:r w:rsidRPr="002D6B95">
              <w:rPr>
                <w:b/>
                <w:bCs/>
                <w:sz w:val="26"/>
                <w:szCs w:val="26"/>
                <w:lang w:val="vi-VN"/>
              </w:rPr>
              <w:t xml:space="preserve"> lực, </w:t>
            </w:r>
            <w:r w:rsidRPr="002D6B95">
              <w:rPr>
                <w:b/>
                <w:bCs/>
                <w:sz w:val="26"/>
                <w:szCs w:val="26"/>
              </w:rPr>
              <w:t>phẩm chất cá nhân và nghề nghiệp</w:t>
            </w:r>
          </w:p>
        </w:tc>
        <w:tc>
          <w:tcPr>
            <w:tcW w:w="2159" w:type="dxa"/>
          </w:tcPr>
          <w:p w14:paraId="5560D200" w14:textId="77777777" w:rsidR="00D978E9" w:rsidRPr="002D6B95" w:rsidRDefault="00D978E9" w:rsidP="00543929">
            <w:pPr>
              <w:tabs>
                <w:tab w:val="left" w:pos="426"/>
              </w:tabs>
              <w:snapToGrid w:val="0"/>
              <w:spacing w:before="60" w:after="60"/>
              <w:contextualSpacing/>
              <w:jc w:val="center"/>
              <w:rPr>
                <w:b/>
                <w:sz w:val="26"/>
                <w:szCs w:val="26"/>
              </w:rPr>
            </w:pPr>
          </w:p>
        </w:tc>
        <w:tc>
          <w:tcPr>
            <w:tcW w:w="1859" w:type="dxa"/>
          </w:tcPr>
          <w:p w14:paraId="7E653704" w14:textId="77777777" w:rsidR="00D978E9" w:rsidRPr="002D6B95" w:rsidRDefault="00D978E9" w:rsidP="00543929">
            <w:pPr>
              <w:tabs>
                <w:tab w:val="left" w:pos="426"/>
              </w:tabs>
              <w:snapToGrid w:val="0"/>
              <w:spacing w:before="60" w:after="60"/>
              <w:contextualSpacing/>
              <w:jc w:val="center"/>
              <w:rPr>
                <w:b/>
                <w:sz w:val="26"/>
                <w:szCs w:val="26"/>
              </w:rPr>
            </w:pPr>
          </w:p>
        </w:tc>
        <w:tc>
          <w:tcPr>
            <w:tcW w:w="1859" w:type="dxa"/>
          </w:tcPr>
          <w:p w14:paraId="0BFC9FAC" w14:textId="77777777" w:rsidR="00D978E9" w:rsidRPr="002D6B95" w:rsidRDefault="00D978E9" w:rsidP="00543929">
            <w:pPr>
              <w:tabs>
                <w:tab w:val="left" w:pos="426"/>
              </w:tabs>
              <w:snapToGrid w:val="0"/>
              <w:spacing w:before="60" w:after="60"/>
              <w:contextualSpacing/>
              <w:jc w:val="center"/>
              <w:rPr>
                <w:b/>
                <w:sz w:val="26"/>
                <w:szCs w:val="26"/>
              </w:rPr>
            </w:pPr>
          </w:p>
        </w:tc>
      </w:tr>
      <w:tr w:rsidR="00D978E9" w:rsidRPr="002D6B95" w14:paraId="080B405F" w14:textId="77777777" w:rsidTr="00543929">
        <w:trPr>
          <w:gridAfter w:val="1"/>
          <w:wAfter w:w="77" w:type="dxa"/>
          <w:jc w:val="center"/>
        </w:trPr>
        <w:tc>
          <w:tcPr>
            <w:tcW w:w="846" w:type="dxa"/>
          </w:tcPr>
          <w:p w14:paraId="3CB1DA73" w14:textId="77777777" w:rsidR="00D978E9" w:rsidRPr="002D6B95" w:rsidRDefault="00D978E9" w:rsidP="00543929">
            <w:pPr>
              <w:tabs>
                <w:tab w:val="left" w:pos="426"/>
              </w:tabs>
              <w:snapToGrid w:val="0"/>
              <w:spacing w:before="60" w:after="60"/>
              <w:contextualSpacing/>
              <w:jc w:val="center"/>
              <w:rPr>
                <w:b/>
                <w:sz w:val="26"/>
                <w:szCs w:val="26"/>
                <w:lang w:val="vi-VN"/>
              </w:rPr>
            </w:pPr>
            <w:r w:rsidRPr="002D6B95">
              <w:rPr>
                <w:b/>
                <w:sz w:val="26"/>
                <w:szCs w:val="26"/>
                <w:lang w:val="vi-VN"/>
              </w:rPr>
              <w:t>CĐR</w:t>
            </w:r>
          </w:p>
        </w:tc>
        <w:tc>
          <w:tcPr>
            <w:tcW w:w="7229" w:type="dxa"/>
            <w:gridSpan w:val="2"/>
          </w:tcPr>
          <w:p w14:paraId="0E16449F"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t>Nội</w:t>
            </w:r>
            <w:r w:rsidRPr="002D6B95">
              <w:rPr>
                <w:b/>
                <w:sz w:val="26"/>
                <w:szCs w:val="26"/>
                <w:lang w:val="vi-VN"/>
              </w:rPr>
              <w:t xml:space="preserve"> dung c</w:t>
            </w:r>
            <w:r w:rsidRPr="002D6B95">
              <w:rPr>
                <w:b/>
                <w:sz w:val="26"/>
                <w:szCs w:val="26"/>
              </w:rPr>
              <w:t>huẩn đầu ra</w:t>
            </w:r>
          </w:p>
        </w:tc>
        <w:tc>
          <w:tcPr>
            <w:tcW w:w="2159" w:type="dxa"/>
          </w:tcPr>
          <w:p w14:paraId="07534F3F"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t>Mức độ cần thiết</w:t>
            </w:r>
          </w:p>
        </w:tc>
        <w:tc>
          <w:tcPr>
            <w:tcW w:w="1859" w:type="dxa"/>
          </w:tcPr>
          <w:p w14:paraId="2213E24E"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6FDD8993" w14:textId="77777777" w:rsidR="00D978E9" w:rsidRPr="002D6B95" w:rsidRDefault="00D978E9" w:rsidP="00543929">
            <w:pPr>
              <w:tabs>
                <w:tab w:val="left" w:pos="426"/>
              </w:tabs>
              <w:snapToGrid w:val="0"/>
              <w:spacing w:before="60" w:after="60"/>
              <w:contextualSpacing/>
              <w:jc w:val="center"/>
              <w:rPr>
                <w:b/>
                <w:sz w:val="26"/>
                <w:szCs w:val="26"/>
              </w:rPr>
            </w:pPr>
            <w:r>
              <w:rPr>
                <w:b/>
                <w:sz w:val="26"/>
                <w:szCs w:val="26"/>
              </w:rPr>
              <w:t>Hiện</w:t>
            </w:r>
            <w:r w:rsidRPr="002D6B95">
              <w:rPr>
                <w:b/>
                <w:sz w:val="26"/>
                <w:szCs w:val="26"/>
              </w:rPr>
              <w:t xml:space="preserve"> đạt được</w:t>
            </w:r>
          </w:p>
        </w:tc>
        <w:tc>
          <w:tcPr>
            <w:tcW w:w="1859" w:type="dxa"/>
          </w:tcPr>
          <w:p w14:paraId="20F3B1EF"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3FFDD618" w14:textId="77777777" w:rsidR="00D978E9" w:rsidRPr="002D6B95" w:rsidRDefault="00D978E9" w:rsidP="00543929">
            <w:pPr>
              <w:tabs>
                <w:tab w:val="left" w:pos="426"/>
              </w:tabs>
              <w:snapToGrid w:val="0"/>
              <w:spacing w:before="60" w:after="60"/>
              <w:contextualSpacing/>
              <w:jc w:val="center"/>
              <w:rPr>
                <w:b/>
                <w:sz w:val="26"/>
                <w:szCs w:val="26"/>
              </w:rPr>
            </w:pPr>
            <w:r>
              <w:rPr>
                <w:b/>
                <w:sz w:val="26"/>
                <w:szCs w:val="26"/>
                <w:lang w:val="vi-VN"/>
              </w:rPr>
              <w:t>N</w:t>
            </w:r>
            <w:r w:rsidRPr="002D6B95">
              <w:rPr>
                <w:b/>
                <w:sz w:val="26"/>
                <w:szCs w:val="26"/>
              </w:rPr>
              <w:t xml:space="preserve"> đạt được</w:t>
            </w:r>
          </w:p>
        </w:tc>
      </w:tr>
      <w:tr w:rsidR="00D978E9" w:rsidRPr="002D6B95" w14:paraId="2CC456CD" w14:textId="77777777" w:rsidTr="00543929">
        <w:trPr>
          <w:gridAfter w:val="1"/>
          <w:wAfter w:w="77" w:type="dxa"/>
          <w:jc w:val="center"/>
        </w:trPr>
        <w:tc>
          <w:tcPr>
            <w:tcW w:w="846" w:type="dxa"/>
          </w:tcPr>
          <w:p w14:paraId="32B13456"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t>CĐR 2.1.</w:t>
            </w:r>
          </w:p>
        </w:tc>
        <w:tc>
          <w:tcPr>
            <w:tcW w:w="7229" w:type="dxa"/>
            <w:gridSpan w:val="2"/>
          </w:tcPr>
          <w:p w14:paraId="53318715"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được trách nhiệm công dân và phẩm chất chuẩn mực của một nhà giáo dục.</w:t>
            </w:r>
          </w:p>
        </w:tc>
        <w:tc>
          <w:tcPr>
            <w:tcW w:w="2159" w:type="dxa"/>
          </w:tcPr>
          <w:p w14:paraId="2E18012E"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69F1FF4D"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03DC12A8"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B34A2C0" w14:textId="77777777" w:rsidTr="00543929">
        <w:trPr>
          <w:gridAfter w:val="1"/>
          <w:wAfter w:w="77" w:type="dxa"/>
          <w:jc w:val="center"/>
        </w:trPr>
        <w:tc>
          <w:tcPr>
            <w:tcW w:w="846" w:type="dxa"/>
          </w:tcPr>
          <w:p w14:paraId="0342D0EA"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2.1.1</w:t>
            </w:r>
          </w:p>
        </w:tc>
        <w:tc>
          <w:tcPr>
            <w:tcW w:w="7229" w:type="dxa"/>
            <w:gridSpan w:val="2"/>
          </w:tcPr>
          <w:p w14:paraId="35555DB3" w14:textId="77777777" w:rsidR="00D978E9" w:rsidRPr="002D6B95" w:rsidRDefault="00D978E9" w:rsidP="00543929">
            <w:pPr>
              <w:snapToGrid w:val="0"/>
              <w:contextualSpacing/>
              <w:rPr>
                <w:color w:val="000000" w:themeColor="text1"/>
                <w:sz w:val="26"/>
                <w:szCs w:val="26"/>
                <w:lang w:val="vi-VN"/>
              </w:rPr>
            </w:pPr>
            <w:r w:rsidRPr="002D6B95">
              <w:rPr>
                <w:color w:val="000000" w:themeColor="text1"/>
                <w:sz w:val="26"/>
                <w:szCs w:val="26"/>
                <w:lang w:val="vi-VN"/>
              </w:rPr>
              <w:t>Có phẩm chất chính trị, có trách nhiệm công dân và dành sự quan tâm đặc biệt đến sự phát triển của thế hệ trẻ;</w:t>
            </w:r>
          </w:p>
        </w:tc>
        <w:tc>
          <w:tcPr>
            <w:tcW w:w="2159" w:type="dxa"/>
          </w:tcPr>
          <w:p w14:paraId="26F87AD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258C65C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629C34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893DDCD" w14:textId="77777777" w:rsidTr="00543929">
        <w:trPr>
          <w:gridAfter w:val="1"/>
          <w:wAfter w:w="77" w:type="dxa"/>
          <w:jc w:val="center"/>
        </w:trPr>
        <w:tc>
          <w:tcPr>
            <w:tcW w:w="846" w:type="dxa"/>
          </w:tcPr>
          <w:p w14:paraId="0D548F8C"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2.1.2</w:t>
            </w:r>
          </w:p>
        </w:tc>
        <w:tc>
          <w:tcPr>
            <w:tcW w:w="7229" w:type="dxa"/>
            <w:gridSpan w:val="2"/>
          </w:tcPr>
          <w:p w14:paraId="0013A1A4" w14:textId="77777777" w:rsidR="00D978E9" w:rsidRPr="002D6B95" w:rsidRDefault="00D978E9" w:rsidP="00543929">
            <w:pPr>
              <w:snapToGrid w:val="0"/>
              <w:contextualSpacing/>
              <w:rPr>
                <w:color w:val="000000" w:themeColor="text1"/>
                <w:sz w:val="26"/>
                <w:szCs w:val="26"/>
                <w:lang w:val="vi-VN"/>
              </w:rPr>
            </w:pPr>
            <w:r w:rsidRPr="002D6B95">
              <w:rPr>
                <w:color w:val="000000" w:themeColor="text1"/>
                <w:sz w:val="26"/>
                <w:szCs w:val="26"/>
                <w:lang w:val="vi-VN"/>
              </w:rPr>
              <w:t xml:space="preserve">Thể hiện cách hành xử chuyên nghiệp, có đạo đức và phong cách chuẩn mực của một nhà giáo dục. </w:t>
            </w:r>
          </w:p>
        </w:tc>
        <w:tc>
          <w:tcPr>
            <w:tcW w:w="2159" w:type="dxa"/>
          </w:tcPr>
          <w:p w14:paraId="0C2CB166"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299E5EF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3BADE0B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06EC8D0" w14:textId="77777777" w:rsidTr="00543929">
        <w:trPr>
          <w:gridAfter w:val="1"/>
          <w:wAfter w:w="77" w:type="dxa"/>
          <w:jc w:val="center"/>
        </w:trPr>
        <w:tc>
          <w:tcPr>
            <w:tcW w:w="846" w:type="dxa"/>
          </w:tcPr>
          <w:p w14:paraId="7BB0AFDA"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lastRenderedPageBreak/>
              <w:t>CĐR 2.2.</w:t>
            </w:r>
          </w:p>
        </w:tc>
        <w:tc>
          <w:tcPr>
            <w:tcW w:w="7229" w:type="dxa"/>
            <w:gridSpan w:val="2"/>
          </w:tcPr>
          <w:p w14:paraId="445728BE" w14:textId="77777777" w:rsidR="00D978E9" w:rsidRPr="002D6B95" w:rsidRDefault="00D978E9" w:rsidP="00543929">
            <w:pPr>
              <w:snapToGrid w:val="0"/>
              <w:contextualSpacing/>
              <w:rPr>
                <w:b/>
                <w:i/>
                <w:color w:val="000000" w:themeColor="text1"/>
                <w:sz w:val="26"/>
                <w:szCs w:val="26"/>
                <w:lang w:val="vi-VN"/>
              </w:rPr>
            </w:pPr>
            <w:r w:rsidRPr="002D6B95">
              <w:rPr>
                <w:b/>
                <w:i/>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c>
          <w:tcPr>
            <w:tcW w:w="2159" w:type="dxa"/>
          </w:tcPr>
          <w:p w14:paraId="5EC2E640"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76080E4C"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2E196CC7"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099866CA" w14:textId="77777777" w:rsidTr="00543929">
        <w:trPr>
          <w:gridAfter w:val="1"/>
          <w:wAfter w:w="77" w:type="dxa"/>
          <w:jc w:val="center"/>
        </w:trPr>
        <w:tc>
          <w:tcPr>
            <w:tcW w:w="846" w:type="dxa"/>
          </w:tcPr>
          <w:p w14:paraId="551AA815"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2.2.1.</w:t>
            </w:r>
          </w:p>
        </w:tc>
        <w:tc>
          <w:tcPr>
            <w:tcW w:w="7229" w:type="dxa"/>
            <w:gridSpan w:val="2"/>
          </w:tcPr>
          <w:p w14:paraId="7AAF0345"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lập luận và giải quyết vấn đề giáo dục tiểu học:</w:t>
            </w:r>
            <w:r w:rsidRPr="002D6B95">
              <w:rPr>
                <w:color w:val="000000" w:themeColor="text1"/>
                <w:sz w:val="26"/>
                <w:szCs w:val="26"/>
                <w:lang w:val="vi-VN"/>
              </w:rPr>
              <w:t xml:space="preserve"> Sinh viên tốt nghiệp thể hiện được khả năng đề xuất và thực hiện các giải pháp nhằm giải quyết những vấn đề nảy sinh trong thực tiễn nghề nghiệp giáo dục tiểu học</w:t>
            </w:r>
          </w:p>
        </w:tc>
        <w:tc>
          <w:tcPr>
            <w:tcW w:w="2159" w:type="dxa"/>
          </w:tcPr>
          <w:p w14:paraId="271D5F82"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2CE5D85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8AA555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3CF6A18" w14:textId="77777777" w:rsidTr="00543929">
        <w:trPr>
          <w:gridAfter w:val="1"/>
          <w:wAfter w:w="77" w:type="dxa"/>
          <w:jc w:val="center"/>
        </w:trPr>
        <w:tc>
          <w:tcPr>
            <w:tcW w:w="846" w:type="dxa"/>
          </w:tcPr>
          <w:p w14:paraId="36ABFCBE"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2.2.2.</w:t>
            </w:r>
          </w:p>
        </w:tc>
        <w:tc>
          <w:tcPr>
            <w:tcW w:w="7229" w:type="dxa"/>
            <w:gridSpan w:val="2"/>
          </w:tcPr>
          <w:p w14:paraId="7F0BE90D"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khám phá tri thức:</w:t>
            </w:r>
            <w:r w:rsidRPr="002D6B95">
              <w:rPr>
                <w:color w:val="000000" w:themeColor="text1"/>
                <w:sz w:val="26"/>
                <w:szCs w:val="26"/>
                <w:lang w:val="vi-VN"/>
              </w:rPr>
              <w:t xml:space="preserve"> Sinh viên tốt nghiệp có thể hình thành – kiểm tra và bảo vệ giả thuyết do mình đề xuất; có khả năng tìm kiếm và sử dụng các tài liệu in, tài liệu điện tử phục vụ cho thực tiễn công việc   </w:t>
            </w:r>
          </w:p>
        </w:tc>
        <w:tc>
          <w:tcPr>
            <w:tcW w:w="2159" w:type="dxa"/>
          </w:tcPr>
          <w:p w14:paraId="06F8845F"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06FAF2AD"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43C993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F468EEA" w14:textId="77777777" w:rsidTr="00543929">
        <w:trPr>
          <w:gridAfter w:val="1"/>
          <w:wAfter w:w="77" w:type="dxa"/>
          <w:jc w:val="center"/>
        </w:trPr>
        <w:tc>
          <w:tcPr>
            <w:tcW w:w="846" w:type="dxa"/>
          </w:tcPr>
          <w:p w14:paraId="4725BF49"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2.2.3.</w:t>
            </w:r>
          </w:p>
        </w:tc>
        <w:tc>
          <w:tcPr>
            <w:tcW w:w="7229" w:type="dxa"/>
            <w:gridSpan w:val="2"/>
          </w:tcPr>
          <w:p w14:paraId="0E281F93"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phản biện:</w:t>
            </w:r>
            <w:r w:rsidRPr="002D6B95">
              <w:rPr>
                <w:color w:val="000000" w:themeColor="text1"/>
                <w:sz w:val="26"/>
                <w:szCs w:val="26"/>
                <w:lang w:val="vi-VN"/>
              </w:rPr>
              <w:t xml:space="preserve"> Sinh viên tốt nghiệp có khả năng đặt câu hỏi một cách liên tục và hệ thống về công việc của mình như là một giáo viên và điều chỉnh hành động khi cần thiết</w:t>
            </w:r>
          </w:p>
        </w:tc>
        <w:tc>
          <w:tcPr>
            <w:tcW w:w="2159" w:type="dxa"/>
          </w:tcPr>
          <w:p w14:paraId="34500BE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7DE4FA3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460591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3E44071" w14:textId="77777777" w:rsidTr="00543929">
        <w:trPr>
          <w:gridAfter w:val="1"/>
          <w:wAfter w:w="77" w:type="dxa"/>
          <w:jc w:val="center"/>
        </w:trPr>
        <w:tc>
          <w:tcPr>
            <w:tcW w:w="846" w:type="dxa"/>
          </w:tcPr>
          <w:p w14:paraId="20E56C65" w14:textId="77777777" w:rsidR="00D978E9" w:rsidRPr="002D6B95" w:rsidRDefault="00D978E9" w:rsidP="00543929">
            <w:pPr>
              <w:autoSpaceDE w:val="0"/>
              <w:autoSpaceDN w:val="0"/>
              <w:adjustRightInd w:val="0"/>
              <w:snapToGrid w:val="0"/>
              <w:spacing w:before="60" w:after="60"/>
              <w:contextualSpacing/>
              <w:rPr>
                <w:rFonts w:eastAsia="ArialMT"/>
                <w:b/>
                <w:sz w:val="26"/>
                <w:szCs w:val="26"/>
              </w:rPr>
            </w:pPr>
            <w:r w:rsidRPr="002D6B95">
              <w:rPr>
                <w:b/>
                <w:color w:val="000000" w:themeColor="text1"/>
                <w:sz w:val="26"/>
                <w:szCs w:val="26"/>
                <w:lang w:val="vi-VN"/>
              </w:rPr>
              <w:t>CĐR 2.3.</w:t>
            </w:r>
          </w:p>
        </w:tc>
        <w:tc>
          <w:tcPr>
            <w:tcW w:w="7229" w:type="dxa"/>
            <w:gridSpan w:val="2"/>
          </w:tcPr>
          <w:p w14:paraId="1C7C19D0" w14:textId="77777777" w:rsidR="00D978E9" w:rsidRPr="002D6B95" w:rsidRDefault="00D978E9" w:rsidP="00543929">
            <w:pPr>
              <w:snapToGrid w:val="0"/>
              <w:contextualSpacing/>
              <w:rPr>
                <w:rFonts w:eastAsia="ArialMT"/>
                <w:b/>
                <w:i/>
                <w:sz w:val="26"/>
                <w:szCs w:val="26"/>
              </w:rPr>
            </w:pPr>
            <w:r w:rsidRPr="002D6B95">
              <w:rPr>
                <w:b/>
                <w:i/>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c>
          <w:tcPr>
            <w:tcW w:w="2159" w:type="dxa"/>
          </w:tcPr>
          <w:p w14:paraId="5FF7001A"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21CBC07C"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20A42320"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D43757E" w14:textId="77777777" w:rsidTr="00543929">
        <w:trPr>
          <w:gridAfter w:val="1"/>
          <w:wAfter w:w="77" w:type="dxa"/>
          <w:jc w:val="center"/>
        </w:trPr>
        <w:tc>
          <w:tcPr>
            <w:tcW w:w="846" w:type="dxa"/>
          </w:tcPr>
          <w:p w14:paraId="76890344"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2.3.1.</w:t>
            </w:r>
          </w:p>
        </w:tc>
        <w:tc>
          <w:tcPr>
            <w:tcW w:w="7229" w:type="dxa"/>
            <w:gridSpan w:val="2"/>
          </w:tcPr>
          <w:p w14:paraId="014F4E34"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Sự kiên trì và linh hoạt:</w:t>
            </w:r>
            <w:r w:rsidRPr="002D6B95">
              <w:rPr>
                <w:color w:val="000000" w:themeColor="text1"/>
                <w:sz w:val="26"/>
                <w:szCs w:val="26"/>
                <w:lang w:val="vi-VN"/>
              </w:rPr>
              <w:t xml:space="preserve">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2159" w:type="dxa"/>
          </w:tcPr>
          <w:p w14:paraId="5A77D62A" w14:textId="77777777" w:rsidR="00D978E9" w:rsidRDefault="00D978E9" w:rsidP="00543929">
            <w:pPr>
              <w:tabs>
                <w:tab w:val="left" w:pos="426"/>
              </w:tabs>
              <w:snapToGrid w:val="0"/>
              <w:spacing w:before="60" w:after="60"/>
              <w:contextualSpacing/>
              <w:rPr>
                <w:sz w:val="26"/>
                <w:szCs w:val="26"/>
              </w:rPr>
            </w:pPr>
          </w:p>
          <w:p w14:paraId="425FE8B8" w14:textId="77777777" w:rsidR="00D978E9" w:rsidRDefault="00D978E9" w:rsidP="00543929">
            <w:pPr>
              <w:tabs>
                <w:tab w:val="left" w:pos="426"/>
              </w:tabs>
              <w:snapToGrid w:val="0"/>
              <w:spacing w:before="60" w:after="60"/>
              <w:contextualSpacing/>
              <w:rPr>
                <w:sz w:val="26"/>
                <w:szCs w:val="26"/>
              </w:rPr>
            </w:pPr>
          </w:p>
          <w:p w14:paraId="746FA98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7AC72283" w14:textId="77777777" w:rsidR="00D978E9" w:rsidRDefault="00D978E9" w:rsidP="00543929">
            <w:pPr>
              <w:tabs>
                <w:tab w:val="left" w:pos="426"/>
              </w:tabs>
              <w:snapToGrid w:val="0"/>
              <w:spacing w:before="60" w:after="60"/>
              <w:contextualSpacing/>
              <w:jc w:val="center"/>
              <w:rPr>
                <w:sz w:val="26"/>
                <w:szCs w:val="26"/>
              </w:rPr>
            </w:pPr>
          </w:p>
          <w:p w14:paraId="4483FBA4" w14:textId="77777777" w:rsidR="00D978E9" w:rsidRDefault="00D978E9" w:rsidP="00543929">
            <w:pPr>
              <w:tabs>
                <w:tab w:val="left" w:pos="426"/>
              </w:tabs>
              <w:snapToGrid w:val="0"/>
              <w:spacing w:before="60" w:after="60"/>
              <w:contextualSpacing/>
              <w:jc w:val="center"/>
              <w:rPr>
                <w:sz w:val="26"/>
                <w:szCs w:val="26"/>
              </w:rPr>
            </w:pPr>
          </w:p>
          <w:p w14:paraId="1659ACC1"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9452A5B" w14:textId="77777777" w:rsidR="00D978E9" w:rsidRDefault="00D978E9" w:rsidP="00543929">
            <w:pPr>
              <w:tabs>
                <w:tab w:val="left" w:pos="426"/>
              </w:tabs>
              <w:snapToGrid w:val="0"/>
              <w:spacing w:before="60" w:after="60"/>
              <w:contextualSpacing/>
              <w:jc w:val="center"/>
              <w:rPr>
                <w:sz w:val="26"/>
                <w:szCs w:val="26"/>
              </w:rPr>
            </w:pPr>
          </w:p>
          <w:p w14:paraId="3D76880D" w14:textId="77777777" w:rsidR="00D978E9" w:rsidRDefault="00D978E9" w:rsidP="00543929">
            <w:pPr>
              <w:tabs>
                <w:tab w:val="left" w:pos="426"/>
              </w:tabs>
              <w:snapToGrid w:val="0"/>
              <w:spacing w:before="60" w:after="60"/>
              <w:contextualSpacing/>
              <w:jc w:val="center"/>
              <w:rPr>
                <w:sz w:val="26"/>
                <w:szCs w:val="26"/>
              </w:rPr>
            </w:pPr>
          </w:p>
          <w:p w14:paraId="074E2DE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0C8EB96" w14:textId="77777777" w:rsidTr="00543929">
        <w:trPr>
          <w:gridAfter w:val="1"/>
          <w:wAfter w:w="77" w:type="dxa"/>
          <w:jc w:val="center"/>
        </w:trPr>
        <w:tc>
          <w:tcPr>
            <w:tcW w:w="846" w:type="dxa"/>
          </w:tcPr>
          <w:p w14:paraId="7FFF51AA"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lastRenderedPageBreak/>
              <w:t>2.3.2.</w:t>
            </w:r>
          </w:p>
        </w:tc>
        <w:tc>
          <w:tcPr>
            <w:tcW w:w="7229" w:type="dxa"/>
            <w:gridSpan w:val="2"/>
          </w:tcPr>
          <w:p w14:paraId="00ECE05F" w14:textId="77777777" w:rsidR="00D978E9" w:rsidRPr="002D6B95" w:rsidRDefault="00D978E9" w:rsidP="00543929">
            <w:pPr>
              <w:snapToGrid w:val="0"/>
              <w:contextualSpacing/>
              <w:rPr>
                <w:color w:val="000000" w:themeColor="text1"/>
                <w:sz w:val="26"/>
                <w:szCs w:val="26"/>
                <w:lang w:val="vi-VN"/>
              </w:rPr>
            </w:pPr>
            <w:r w:rsidRPr="005B1FE6">
              <w:rPr>
                <w:i/>
                <w:color w:val="000000" w:themeColor="text1"/>
                <w:sz w:val="26"/>
                <w:szCs w:val="26"/>
                <w:lang w:val="vi-VN"/>
              </w:rPr>
              <w:t>Tư duy sáng tạo:</w:t>
            </w:r>
            <w:r w:rsidRPr="002D6B95">
              <w:rPr>
                <w:color w:val="000000" w:themeColor="text1"/>
                <w:sz w:val="26"/>
                <w:szCs w:val="26"/>
                <w:lang w:val="vi-VN"/>
              </w:rPr>
              <w:t xml:space="preserve"> Sinh viên tốt nghiệp có khả năng tiếp cận thực tiễn giáo dục và dạy học của bản thân từ những quan điểm khác nhau để thích nghi với sự đổi mới của môi trường giáo dục</w:t>
            </w:r>
          </w:p>
        </w:tc>
        <w:tc>
          <w:tcPr>
            <w:tcW w:w="2159" w:type="dxa"/>
          </w:tcPr>
          <w:p w14:paraId="1A68487F" w14:textId="77777777" w:rsidR="00D978E9" w:rsidRDefault="00D978E9" w:rsidP="00543929">
            <w:pPr>
              <w:tabs>
                <w:tab w:val="left" w:pos="426"/>
              </w:tabs>
              <w:snapToGrid w:val="0"/>
              <w:spacing w:before="60" w:after="60"/>
              <w:contextualSpacing/>
              <w:rPr>
                <w:sz w:val="26"/>
                <w:szCs w:val="26"/>
              </w:rPr>
            </w:pPr>
          </w:p>
          <w:p w14:paraId="2DB1FB8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200AD1F5" w14:textId="77777777" w:rsidR="00D978E9" w:rsidRDefault="00D978E9" w:rsidP="00543929">
            <w:pPr>
              <w:tabs>
                <w:tab w:val="left" w:pos="426"/>
              </w:tabs>
              <w:snapToGrid w:val="0"/>
              <w:spacing w:before="60" w:after="60"/>
              <w:contextualSpacing/>
              <w:jc w:val="center"/>
              <w:rPr>
                <w:sz w:val="26"/>
                <w:szCs w:val="26"/>
              </w:rPr>
            </w:pPr>
          </w:p>
          <w:p w14:paraId="5A255B6A"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630C490" w14:textId="77777777" w:rsidR="00D978E9" w:rsidRDefault="00D978E9" w:rsidP="00543929">
            <w:pPr>
              <w:tabs>
                <w:tab w:val="left" w:pos="426"/>
              </w:tabs>
              <w:snapToGrid w:val="0"/>
              <w:spacing w:before="60" w:after="60"/>
              <w:contextualSpacing/>
              <w:jc w:val="center"/>
              <w:rPr>
                <w:sz w:val="26"/>
                <w:szCs w:val="26"/>
              </w:rPr>
            </w:pPr>
          </w:p>
          <w:p w14:paraId="77F1C2B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421A07A" w14:textId="77777777" w:rsidTr="00543929">
        <w:trPr>
          <w:gridAfter w:val="1"/>
          <w:wAfter w:w="77" w:type="dxa"/>
          <w:jc w:val="center"/>
        </w:trPr>
        <w:tc>
          <w:tcPr>
            <w:tcW w:w="846" w:type="dxa"/>
          </w:tcPr>
          <w:p w14:paraId="07029703"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2.3.3.</w:t>
            </w:r>
          </w:p>
        </w:tc>
        <w:tc>
          <w:tcPr>
            <w:tcW w:w="7229" w:type="dxa"/>
            <w:gridSpan w:val="2"/>
          </w:tcPr>
          <w:p w14:paraId="09680671"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Năng lực quản lí thời gian và nguồn lực:</w:t>
            </w:r>
            <w:r w:rsidRPr="002D6B95">
              <w:rPr>
                <w:color w:val="000000" w:themeColor="text1"/>
                <w:sz w:val="26"/>
                <w:szCs w:val="26"/>
                <w:lang w:val="vi-VN"/>
              </w:rPr>
              <w:t xml:space="preserve"> Sinh viên tốt nghiệp có thể xác định được tầm quan trọng, tính cấp thiết và thứ tự ưu tiên trong việc thực hiện và chấp hành các nhiệm vụ trong thực tiễn công việc </w:t>
            </w:r>
          </w:p>
        </w:tc>
        <w:tc>
          <w:tcPr>
            <w:tcW w:w="2159" w:type="dxa"/>
          </w:tcPr>
          <w:p w14:paraId="76CBC0F0" w14:textId="77777777" w:rsidR="00D978E9" w:rsidRDefault="00D978E9" w:rsidP="00543929">
            <w:pPr>
              <w:tabs>
                <w:tab w:val="left" w:pos="426"/>
              </w:tabs>
              <w:snapToGrid w:val="0"/>
              <w:spacing w:before="60" w:after="60"/>
              <w:contextualSpacing/>
              <w:rPr>
                <w:sz w:val="26"/>
                <w:szCs w:val="26"/>
              </w:rPr>
            </w:pPr>
          </w:p>
          <w:p w14:paraId="01B5B79E"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3351E8C3" w14:textId="77777777" w:rsidR="00D978E9" w:rsidRDefault="00D978E9" w:rsidP="00543929">
            <w:pPr>
              <w:tabs>
                <w:tab w:val="left" w:pos="426"/>
              </w:tabs>
              <w:snapToGrid w:val="0"/>
              <w:spacing w:before="60" w:after="60"/>
              <w:contextualSpacing/>
              <w:jc w:val="center"/>
              <w:rPr>
                <w:sz w:val="26"/>
                <w:szCs w:val="26"/>
              </w:rPr>
            </w:pPr>
          </w:p>
          <w:p w14:paraId="685B5BCE"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3DDCBF3" w14:textId="77777777" w:rsidR="00D978E9" w:rsidRDefault="00D978E9" w:rsidP="00543929">
            <w:pPr>
              <w:tabs>
                <w:tab w:val="left" w:pos="426"/>
              </w:tabs>
              <w:snapToGrid w:val="0"/>
              <w:spacing w:before="60" w:after="60"/>
              <w:contextualSpacing/>
              <w:jc w:val="center"/>
              <w:rPr>
                <w:sz w:val="26"/>
                <w:szCs w:val="26"/>
              </w:rPr>
            </w:pPr>
          </w:p>
          <w:p w14:paraId="3EE5E22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7D37AB3" w14:textId="77777777" w:rsidTr="00543929">
        <w:trPr>
          <w:gridAfter w:val="1"/>
          <w:wAfter w:w="77" w:type="dxa"/>
          <w:jc w:val="center"/>
        </w:trPr>
        <w:tc>
          <w:tcPr>
            <w:tcW w:w="846" w:type="dxa"/>
          </w:tcPr>
          <w:p w14:paraId="69162589"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t>CĐR 2.4.</w:t>
            </w:r>
          </w:p>
        </w:tc>
        <w:tc>
          <w:tcPr>
            <w:tcW w:w="7229" w:type="dxa"/>
            <w:gridSpan w:val="2"/>
          </w:tcPr>
          <w:p w14:paraId="11AAE1F9" w14:textId="77777777" w:rsidR="00D978E9" w:rsidRPr="002D6B95" w:rsidRDefault="00D978E9" w:rsidP="00543929">
            <w:pPr>
              <w:snapToGrid w:val="0"/>
              <w:contextualSpacing/>
              <w:rPr>
                <w:b/>
                <w:i/>
                <w:color w:val="000000" w:themeColor="text1"/>
                <w:sz w:val="26"/>
                <w:szCs w:val="26"/>
                <w:lang w:val="vi-VN"/>
              </w:rPr>
            </w:pPr>
            <w:r w:rsidRPr="002D6B95">
              <w:rPr>
                <w:b/>
                <w:i/>
                <w:color w:val="000000" w:themeColor="text1"/>
                <w:sz w:val="26"/>
                <w:szCs w:val="26"/>
                <w:lang w:val="vi-VN"/>
              </w:rPr>
              <w:t xml:space="preserve">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 </w:t>
            </w:r>
          </w:p>
        </w:tc>
        <w:tc>
          <w:tcPr>
            <w:tcW w:w="2159" w:type="dxa"/>
          </w:tcPr>
          <w:p w14:paraId="63ABC1D4"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4F37E0F2"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2DBD7237"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52D4C9F5" w14:textId="77777777" w:rsidTr="00543929">
        <w:trPr>
          <w:gridAfter w:val="1"/>
          <w:wAfter w:w="77" w:type="dxa"/>
          <w:jc w:val="center"/>
        </w:trPr>
        <w:tc>
          <w:tcPr>
            <w:tcW w:w="846" w:type="dxa"/>
          </w:tcPr>
          <w:p w14:paraId="6717133F"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2.4.1.</w:t>
            </w:r>
          </w:p>
        </w:tc>
        <w:tc>
          <w:tcPr>
            <w:tcW w:w="7229" w:type="dxa"/>
            <w:gridSpan w:val="2"/>
          </w:tcPr>
          <w:p w14:paraId="7B4A3924"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được năng lực tìm hiểu người học và xây dựng môi trường giáo dục:</w:t>
            </w:r>
            <w:r w:rsidRPr="002D6B95">
              <w:rPr>
                <w:color w:val="000000" w:themeColor="text1"/>
                <w:sz w:val="26"/>
                <w:szCs w:val="26"/>
                <w:lang w:val="vi-VN"/>
              </w:rPr>
              <w:t xml:space="preserve">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2159" w:type="dxa"/>
          </w:tcPr>
          <w:p w14:paraId="697F1170" w14:textId="77777777" w:rsidR="00D978E9" w:rsidRDefault="00D978E9" w:rsidP="00543929">
            <w:pPr>
              <w:tabs>
                <w:tab w:val="left" w:pos="426"/>
              </w:tabs>
              <w:snapToGrid w:val="0"/>
              <w:spacing w:before="60" w:after="60"/>
              <w:contextualSpacing/>
              <w:rPr>
                <w:sz w:val="26"/>
                <w:szCs w:val="26"/>
              </w:rPr>
            </w:pPr>
          </w:p>
          <w:p w14:paraId="4ACCDD2A"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304D682E" w14:textId="77777777" w:rsidR="00D978E9" w:rsidRDefault="00D978E9" w:rsidP="00543929">
            <w:pPr>
              <w:tabs>
                <w:tab w:val="left" w:pos="426"/>
              </w:tabs>
              <w:snapToGrid w:val="0"/>
              <w:spacing w:before="60" w:after="60"/>
              <w:contextualSpacing/>
              <w:jc w:val="center"/>
              <w:rPr>
                <w:sz w:val="26"/>
                <w:szCs w:val="26"/>
              </w:rPr>
            </w:pPr>
          </w:p>
          <w:p w14:paraId="24A270F9"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6D4C625" w14:textId="77777777" w:rsidR="00D978E9" w:rsidRDefault="00D978E9" w:rsidP="00543929">
            <w:pPr>
              <w:tabs>
                <w:tab w:val="left" w:pos="426"/>
              </w:tabs>
              <w:snapToGrid w:val="0"/>
              <w:spacing w:before="60" w:after="60"/>
              <w:contextualSpacing/>
              <w:jc w:val="center"/>
              <w:rPr>
                <w:sz w:val="26"/>
                <w:szCs w:val="26"/>
              </w:rPr>
            </w:pPr>
          </w:p>
          <w:p w14:paraId="2BC22A1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3F39D4E6" w14:textId="77777777" w:rsidTr="00543929">
        <w:trPr>
          <w:gridAfter w:val="1"/>
          <w:wAfter w:w="77" w:type="dxa"/>
          <w:jc w:val="center"/>
        </w:trPr>
        <w:tc>
          <w:tcPr>
            <w:tcW w:w="846" w:type="dxa"/>
          </w:tcPr>
          <w:p w14:paraId="4854988A"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2.4.2.</w:t>
            </w:r>
          </w:p>
        </w:tc>
        <w:tc>
          <w:tcPr>
            <w:tcW w:w="7229" w:type="dxa"/>
            <w:gridSpan w:val="2"/>
          </w:tcPr>
          <w:p w14:paraId="706CCC7B"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giáo dục học sinh tiểu học:</w:t>
            </w:r>
            <w:r w:rsidRPr="002D6B95">
              <w:rPr>
                <w:color w:val="000000" w:themeColor="text1"/>
                <w:sz w:val="26"/>
                <w:szCs w:val="26"/>
                <w:lang w:val="vi-VN"/>
              </w:rPr>
              <w:t xml:space="preserve">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2159" w:type="dxa"/>
          </w:tcPr>
          <w:p w14:paraId="18ED8F89" w14:textId="77777777" w:rsidR="00D978E9" w:rsidRDefault="00D978E9" w:rsidP="00543929">
            <w:pPr>
              <w:tabs>
                <w:tab w:val="left" w:pos="426"/>
              </w:tabs>
              <w:snapToGrid w:val="0"/>
              <w:spacing w:before="60" w:after="60"/>
              <w:contextualSpacing/>
              <w:rPr>
                <w:sz w:val="26"/>
                <w:szCs w:val="26"/>
              </w:rPr>
            </w:pPr>
          </w:p>
          <w:p w14:paraId="6CA8303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0B4DB533"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3F2D207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4144801A"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7BF348B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FBDC6E9" w14:textId="77777777" w:rsidTr="00543929">
        <w:trPr>
          <w:gridAfter w:val="1"/>
          <w:wAfter w:w="77" w:type="dxa"/>
          <w:jc w:val="center"/>
        </w:trPr>
        <w:tc>
          <w:tcPr>
            <w:tcW w:w="846" w:type="dxa"/>
          </w:tcPr>
          <w:p w14:paraId="28A9406A"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2.4.3.</w:t>
            </w:r>
          </w:p>
        </w:tc>
        <w:tc>
          <w:tcPr>
            <w:tcW w:w="7229" w:type="dxa"/>
            <w:gridSpan w:val="2"/>
          </w:tcPr>
          <w:p w14:paraId="0018F994"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dạy học các môn học ở tiểu học:</w:t>
            </w:r>
            <w:r w:rsidRPr="002D6B95">
              <w:rPr>
                <w:color w:val="000000" w:themeColor="text1"/>
                <w:sz w:val="26"/>
                <w:szCs w:val="26"/>
                <w:lang w:val="vi-VN"/>
              </w:rPr>
              <w:t xml:space="preserve"> Sinh viên tốt nghiệp có thể nghiên cứu, thiết kế và tổ chức thực hiện thành thạo và hiệu quả hoạt động dạy học cũng như có khả năng phát triển chương trình các môn học ở tiểu học </w:t>
            </w:r>
          </w:p>
        </w:tc>
        <w:tc>
          <w:tcPr>
            <w:tcW w:w="2159" w:type="dxa"/>
          </w:tcPr>
          <w:p w14:paraId="592B58CA" w14:textId="77777777" w:rsidR="00D978E9" w:rsidRDefault="00D978E9" w:rsidP="00543929">
            <w:pPr>
              <w:tabs>
                <w:tab w:val="left" w:pos="426"/>
              </w:tabs>
              <w:snapToGrid w:val="0"/>
              <w:spacing w:before="60" w:after="60"/>
              <w:contextualSpacing/>
              <w:rPr>
                <w:sz w:val="26"/>
                <w:szCs w:val="26"/>
              </w:rPr>
            </w:pPr>
          </w:p>
          <w:p w14:paraId="6EFA15CC"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0B23277A"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5EAE2A3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A976BD5"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w:t>
            </w:r>
          </w:p>
          <w:p w14:paraId="7E10A60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476E58C1" w14:textId="77777777" w:rsidTr="00543929">
        <w:trPr>
          <w:gridAfter w:val="1"/>
          <w:wAfter w:w="77" w:type="dxa"/>
          <w:jc w:val="center"/>
        </w:trPr>
        <w:tc>
          <w:tcPr>
            <w:tcW w:w="846" w:type="dxa"/>
          </w:tcPr>
          <w:p w14:paraId="0E84C25F"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2.4.4</w:t>
            </w:r>
          </w:p>
        </w:tc>
        <w:tc>
          <w:tcPr>
            <w:tcW w:w="7229" w:type="dxa"/>
            <w:gridSpan w:val="2"/>
          </w:tcPr>
          <w:p w14:paraId="1621754E"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đánh giá học sinh tiểu học:</w:t>
            </w:r>
            <w:r w:rsidRPr="002D6B95">
              <w:rPr>
                <w:color w:val="000000" w:themeColor="text1"/>
                <w:sz w:val="26"/>
                <w:szCs w:val="26"/>
                <w:lang w:val="vi-VN"/>
              </w:rPr>
              <w:t xml:space="preserve"> Sinh viên tốt nghiệp có khả năng thiết kế và tổ chức thực hiện hiệu quả các hoạt động nhằm đánh giá phẩm chất và năng lực học sinh tiểu học, đồng thời </w:t>
            </w:r>
            <w:r w:rsidRPr="002D6B95">
              <w:rPr>
                <w:color w:val="000000" w:themeColor="text1"/>
                <w:sz w:val="26"/>
                <w:szCs w:val="26"/>
                <w:lang w:val="vi-VN"/>
              </w:rPr>
              <w:lastRenderedPageBreak/>
              <w:t>sử dụng được kết quả đánh giá để nâng cao chất lượng học tập của học sinh.</w:t>
            </w:r>
          </w:p>
        </w:tc>
        <w:tc>
          <w:tcPr>
            <w:tcW w:w="2159" w:type="dxa"/>
          </w:tcPr>
          <w:p w14:paraId="1C9DED0E" w14:textId="77777777" w:rsidR="00D978E9" w:rsidRDefault="00D978E9" w:rsidP="00543929">
            <w:pPr>
              <w:tabs>
                <w:tab w:val="left" w:pos="426"/>
              </w:tabs>
              <w:snapToGrid w:val="0"/>
              <w:spacing w:before="60" w:after="60"/>
              <w:contextualSpacing/>
              <w:rPr>
                <w:sz w:val="26"/>
                <w:szCs w:val="26"/>
              </w:rPr>
            </w:pPr>
          </w:p>
          <w:p w14:paraId="719C030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092C442A" w14:textId="77777777" w:rsidR="00D978E9" w:rsidRDefault="00D978E9" w:rsidP="00543929">
            <w:pPr>
              <w:tabs>
                <w:tab w:val="left" w:pos="426"/>
              </w:tabs>
              <w:snapToGrid w:val="0"/>
              <w:spacing w:before="60" w:after="60"/>
              <w:contextualSpacing/>
              <w:jc w:val="center"/>
              <w:rPr>
                <w:sz w:val="26"/>
                <w:szCs w:val="26"/>
              </w:rPr>
            </w:pPr>
          </w:p>
          <w:p w14:paraId="023FAA0C"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F6B36F8" w14:textId="77777777" w:rsidR="00D978E9" w:rsidRDefault="00D978E9" w:rsidP="00543929">
            <w:pPr>
              <w:tabs>
                <w:tab w:val="left" w:pos="426"/>
              </w:tabs>
              <w:snapToGrid w:val="0"/>
              <w:spacing w:before="60" w:after="60"/>
              <w:contextualSpacing/>
              <w:jc w:val="center"/>
              <w:rPr>
                <w:sz w:val="26"/>
                <w:szCs w:val="26"/>
              </w:rPr>
            </w:pPr>
          </w:p>
          <w:p w14:paraId="2F28B32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0F98549" w14:textId="77777777" w:rsidTr="00543929">
        <w:trPr>
          <w:gridAfter w:val="1"/>
          <w:wAfter w:w="77" w:type="dxa"/>
          <w:jc w:val="center"/>
        </w:trPr>
        <w:tc>
          <w:tcPr>
            <w:tcW w:w="846" w:type="dxa"/>
          </w:tcPr>
          <w:p w14:paraId="6F4FBFAC" w14:textId="77777777" w:rsidR="00D978E9" w:rsidRPr="002D6B95" w:rsidRDefault="00D978E9" w:rsidP="00543929">
            <w:pPr>
              <w:autoSpaceDE w:val="0"/>
              <w:autoSpaceDN w:val="0"/>
              <w:adjustRightInd w:val="0"/>
              <w:snapToGrid w:val="0"/>
              <w:spacing w:before="60" w:after="60"/>
              <w:contextualSpacing/>
              <w:rPr>
                <w:color w:val="000000" w:themeColor="text1"/>
                <w:sz w:val="26"/>
                <w:szCs w:val="26"/>
                <w:lang w:val="vi-VN"/>
              </w:rPr>
            </w:pPr>
            <w:r w:rsidRPr="002D6B95">
              <w:rPr>
                <w:color w:val="000000" w:themeColor="text1"/>
                <w:sz w:val="26"/>
                <w:szCs w:val="26"/>
                <w:lang w:val="vi-VN"/>
              </w:rPr>
              <w:t>2.4.5</w:t>
            </w:r>
          </w:p>
        </w:tc>
        <w:tc>
          <w:tcPr>
            <w:tcW w:w="7229" w:type="dxa"/>
            <w:gridSpan w:val="2"/>
          </w:tcPr>
          <w:p w14:paraId="61792856" w14:textId="77777777" w:rsidR="00D978E9" w:rsidRPr="002D6B95" w:rsidRDefault="00D978E9" w:rsidP="00543929">
            <w:pPr>
              <w:snapToGrid w:val="0"/>
              <w:contextualSpacing/>
              <w:rPr>
                <w:color w:val="000000" w:themeColor="text1"/>
                <w:sz w:val="26"/>
                <w:szCs w:val="26"/>
                <w:lang w:val="vi-VN"/>
              </w:rPr>
            </w:pPr>
            <w:r w:rsidRPr="002D6B95">
              <w:rPr>
                <w:i/>
                <w:color w:val="000000" w:themeColor="text1"/>
                <w:sz w:val="26"/>
                <w:szCs w:val="26"/>
                <w:lang w:val="vi-VN"/>
              </w:rPr>
              <w:t>Thể hiện năng lực thích ứng với sự phát triển nghề nghiệp:</w:t>
            </w:r>
            <w:r w:rsidRPr="002D6B95">
              <w:rPr>
                <w:color w:val="000000" w:themeColor="text1"/>
                <w:sz w:val="26"/>
                <w:szCs w:val="26"/>
                <w:lang w:val="vi-VN"/>
              </w:rPr>
              <w:t xml:space="preserve">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2159" w:type="dxa"/>
          </w:tcPr>
          <w:p w14:paraId="000D5904" w14:textId="77777777" w:rsidR="00D978E9" w:rsidRDefault="00D978E9" w:rsidP="00543929">
            <w:pPr>
              <w:tabs>
                <w:tab w:val="left" w:pos="426"/>
              </w:tabs>
              <w:snapToGrid w:val="0"/>
              <w:spacing w:before="60" w:after="60"/>
              <w:contextualSpacing/>
              <w:rPr>
                <w:sz w:val="26"/>
                <w:szCs w:val="26"/>
              </w:rPr>
            </w:pPr>
          </w:p>
          <w:p w14:paraId="1B1CA5E7"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tcPr>
          <w:p w14:paraId="35155248" w14:textId="77777777" w:rsidR="00D978E9" w:rsidRDefault="00D978E9" w:rsidP="00543929">
            <w:pPr>
              <w:tabs>
                <w:tab w:val="left" w:pos="426"/>
              </w:tabs>
              <w:snapToGrid w:val="0"/>
              <w:spacing w:before="60" w:after="60"/>
              <w:contextualSpacing/>
              <w:jc w:val="center"/>
              <w:rPr>
                <w:sz w:val="26"/>
                <w:szCs w:val="26"/>
              </w:rPr>
            </w:pPr>
          </w:p>
          <w:p w14:paraId="0E026096" w14:textId="77777777" w:rsidR="00D978E9"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0C401876" w14:textId="77777777" w:rsidR="00D978E9" w:rsidRDefault="00D978E9" w:rsidP="00543929">
            <w:pPr>
              <w:tabs>
                <w:tab w:val="left" w:pos="426"/>
              </w:tabs>
              <w:snapToGrid w:val="0"/>
              <w:spacing w:before="60" w:after="60"/>
              <w:contextualSpacing/>
              <w:jc w:val="center"/>
              <w:rPr>
                <w:sz w:val="26"/>
                <w:szCs w:val="26"/>
              </w:rPr>
            </w:pPr>
          </w:p>
          <w:p w14:paraId="11F722A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A9EFB18" w14:textId="77777777" w:rsidTr="00543929">
        <w:trPr>
          <w:jc w:val="center"/>
        </w:trPr>
        <w:tc>
          <w:tcPr>
            <w:tcW w:w="1859" w:type="dxa"/>
            <w:gridSpan w:val="2"/>
          </w:tcPr>
          <w:p w14:paraId="0F7B1DD6" w14:textId="77777777" w:rsidR="00D978E9" w:rsidRPr="002D6B95" w:rsidRDefault="00D978E9" w:rsidP="00543929">
            <w:pPr>
              <w:tabs>
                <w:tab w:val="left" w:pos="426"/>
              </w:tabs>
              <w:snapToGrid w:val="0"/>
              <w:contextualSpacing/>
              <w:rPr>
                <w:sz w:val="26"/>
                <w:szCs w:val="26"/>
              </w:rPr>
            </w:pPr>
          </w:p>
        </w:tc>
        <w:tc>
          <w:tcPr>
            <w:tcW w:w="12170" w:type="dxa"/>
            <w:gridSpan w:val="5"/>
          </w:tcPr>
          <w:p w14:paraId="013445D5" w14:textId="77777777" w:rsidR="00D978E9" w:rsidRPr="002D6B95" w:rsidRDefault="00D978E9" w:rsidP="00543929">
            <w:pPr>
              <w:tabs>
                <w:tab w:val="left" w:pos="426"/>
              </w:tabs>
              <w:snapToGrid w:val="0"/>
              <w:contextualSpacing/>
              <w:rPr>
                <w:sz w:val="26"/>
                <w:szCs w:val="26"/>
              </w:rPr>
            </w:pPr>
            <w:r w:rsidRPr="002D6B95">
              <w:rPr>
                <w:sz w:val="26"/>
                <w:szCs w:val="26"/>
              </w:rPr>
              <w:t>Để đáp ứng tốt hơn với yêu cầu của thị trường lao động, theo quý Thầy/Cô/Anh/Chị, Sinh</w:t>
            </w:r>
            <w:r w:rsidRPr="002D6B95">
              <w:rPr>
                <w:sz w:val="26"/>
                <w:szCs w:val="26"/>
                <w:lang w:val="vi-VN"/>
              </w:rPr>
              <w:t xml:space="preserve"> viên tốt nghiệp </w:t>
            </w:r>
            <w:r w:rsidRPr="002D6B95">
              <w:rPr>
                <w:sz w:val="26"/>
                <w:szCs w:val="26"/>
              </w:rPr>
              <w:t>CTĐT ngành GDTH</w:t>
            </w:r>
            <w:r w:rsidRPr="002D6B95">
              <w:rPr>
                <w:sz w:val="26"/>
                <w:szCs w:val="26"/>
                <w:lang w:val="vi-VN"/>
              </w:rPr>
              <w:t xml:space="preserve"> </w:t>
            </w:r>
            <w:r w:rsidRPr="002D6B95">
              <w:rPr>
                <w:sz w:val="26"/>
                <w:szCs w:val="26"/>
              </w:rPr>
              <w:t>cần bổ sung thêm những, phẩm chất cá nhân</w:t>
            </w:r>
            <w:r w:rsidRPr="002D6B95">
              <w:rPr>
                <w:sz w:val="26"/>
                <w:szCs w:val="26"/>
                <w:lang w:val="vi-VN"/>
              </w:rPr>
              <w:t>, năng lực nào</w:t>
            </w:r>
            <w:r w:rsidRPr="002D6B95">
              <w:rPr>
                <w:sz w:val="26"/>
                <w:szCs w:val="26"/>
              </w:rPr>
              <w:t xml:space="preserve">? </w:t>
            </w:r>
            <w:r w:rsidRPr="002D6B95">
              <w:rPr>
                <w:color w:val="FF0000"/>
                <w:sz w:val="26"/>
                <w:szCs w:val="26"/>
              </w:rPr>
              <w:t>Xin vui lòng góp ý</w:t>
            </w:r>
            <w:r w:rsidRPr="002D6B95">
              <w:rPr>
                <w:sz w:val="26"/>
                <w:szCs w:val="26"/>
              </w:rPr>
              <w:t>!</w:t>
            </w:r>
          </w:p>
          <w:p w14:paraId="4D679A80" w14:textId="77777777" w:rsidR="00D978E9" w:rsidRPr="002D6B95" w:rsidRDefault="00D978E9" w:rsidP="00543929">
            <w:pPr>
              <w:tabs>
                <w:tab w:val="left" w:pos="426"/>
              </w:tabs>
              <w:snapToGrid w:val="0"/>
              <w:contextualSpacing/>
              <w:rPr>
                <w:sz w:val="26"/>
                <w:szCs w:val="26"/>
              </w:rPr>
            </w:pPr>
            <w:r w:rsidRPr="002D6B95">
              <w:rPr>
                <w:sz w:val="26"/>
                <w:szCs w:val="26"/>
              </w:rPr>
              <w:t>……………………………………………………………………………………………</w:t>
            </w:r>
          </w:p>
        </w:tc>
      </w:tr>
    </w:tbl>
    <w:p w14:paraId="60137772" w14:textId="77777777" w:rsidR="00D978E9" w:rsidRDefault="00D978E9" w:rsidP="00D978E9">
      <w:r>
        <w:br w:type="page"/>
      </w:r>
    </w:p>
    <w:tbl>
      <w:tblPr>
        <w:tblStyle w:val="TableGrid"/>
        <w:tblW w:w="15195" w:type="dxa"/>
        <w:jc w:val="center"/>
        <w:tblLayout w:type="fixed"/>
        <w:tblLook w:val="04A0" w:firstRow="1" w:lastRow="0" w:firstColumn="1" w:lastColumn="0" w:noHBand="0" w:noVBand="1"/>
      </w:tblPr>
      <w:tblGrid>
        <w:gridCol w:w="846"/>
        <w:gridCol w:w="8221"/>
        <w:gridCol w:w="2268"/>
        <w:gridCol w:w="1985"/>
        <w:gridCol w:w="1875"/>
      </w:tblGrid>
      <w:tr w:rsidR="00D978E9" w:rsidRPr="002D6B95" w14:paraId="2C1C0971" w14:textId="77777777" w:rsidTr="00543929">
        <w:trPr>
          <w:jc w:val="center"/>
        </w:trPr>
        <w:tc>
          <w:tcPr>
            <w:tcW w:w="846" w:type="dxa"/>
          </w:tcPr>
          <w:p w14:paraId="65DA454D"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lastRenderedPageBreak/>
              <w:t>3</w:t>
            </w:r>
          </w:p>
        </w:tc>
        <w:tc>
          <w:tcPr>
            <w:tcW w:w="14349" w:type="dxa"/>
            <w:gridSpan w:val="4"/>
          </w:tcPr>
          <w:p w14:paraId="01A1829A" w14:textId="77777777" w:rsidR="00D978E9" w:rsidRPr="002D6B95" w:rsidRDefault="00D978E9" w:rsidP="00543929">
            <w:pPr>
              <w:tabs>
                <w:tab w:val="left" w:pos="426"/>
              </w:tabs>
              <w:snapToGrid w:val="0"/>
              <w:spacing w:before="60" w:after="60"/>
              <w:contextualSpacing/>
              <w:jc w:val="center"/>
              <w:rPr>
                <w:b/>
                <w:sz w:val="26"/>
                <w:szCs w:val="26"/>
              </w:rPr>
            </w:pPr>
            <w:r w:rsidRPr="002D6B95">
              <w:rPr>
                <w:b/>
                <w:bCs/>
                <w:sz w:val="26"/>
                <w:szCs w:val="26"/>
              </w:rPr>
              <w:t>Kỹ năng làm việc nhóm và giao tiếp</w:t>
            </w:r>
          </w:p>
        </w:tc>
      </w:tr>
      <w:tr w:rsidR="00D978E9" w:rsidRPr="002D6B95" w14:paraId="36FBCBD7" w14:textId="77777777" w:rsidTr="00543929">
        <w:trPr>
          <w:jc w:val="center"/>
        </w:trPr>
        <w:tc>
          <w:tcPr>
            <w:tcW w:w="846" w:type="dxa"/>
          </w:tcPr>
          <w:p w14:paraId="4AA2F012" w14:textId="77777777" w:rsidR="00D978E9" w:rsidRPr="002D6B95" w:rsidRDefault="00D978E9" w:rsidP="00543929">
            <w:pPr>
              <w:tabs>
                <w:tab w:val="left" w:pos="426"/>
              </w:tabs>
              <w:snapToGrid w:val="0"/>
              <w:spacing w:before="60" w:after="60"/>
              <w:contextualSpacing/>
              <w:jc w:val="center"/>
              <w:rPr>
                <w:b/>
                <w:sz w:val="26"/>
                <w:szCs w:val="26"/>
              </w:rPr>
            </w:pPr>
          </w:p>
        </w:tc>
        <w:tc>
          <w:tcPr>
            <w:tcW w:w="8221" w:type="dxa"/>
          </w:tcPr>
          <w:p w14:paraId="67E0B479" w14:textId="77777777" w:rsidR="00D978E9" w:rsidRPr="001C3A0D" w:rsidRDefault="00D978E9" w:rsidP="00543929">
            <w:pPr>
              <w:tabs>
                <w:tab w:val="left" w:pos="426"/>
              </w:tabs>
              <w:snapToGrid w:val="0"/>
              <w:spacing w:before="60" w:after="60"/>
              <w:contextualSpacing/>
              <w:jc w:val="center"/>
              <w:rPr>
                <w:b/>
                <w:bCs/>
                <w:sz w:val="26"/>
                <w:szCs w:val="26"/>
                <w:lang w:val="vi-VN"/>
              </w:rPr>
            </w:pPr>
            <w:r>
              <w:rPr>
                <w:b/>
                <w:bCs/>
                <w:sz w:val="26"/>
                <w:szCs w:val="26"/>
                <w:lang w:val="vi-VN"/>
              </w:rPr>
              <w:t>Nội dung CĐR</w:t>
            </w:r>
          </w:p>
        </w:tc>
        <w:tc>
          <w:tcPr>
            <w:tcW w:w="2268" w:type="dxa"/>
          </w:tcPr>
          <w:p w14:paraId="32786485" w14:textId="77777777" w:rsidR="00D978E9" w:rsidRPr="002D6B95" w:rsidRDefault="00D978E9" w:rsidP="00543929">
            <w:pPr>
              <w:tabs>
                <w:tab w:val="left" w:pos="426"/>
              </w:tabs>
              <w:snapToGrid w:val="0"/>
              <w:spacing w:before="60" w:after="60"/>
              <w:contextualSpacing/>
              <w:jc w:val="center"/>
              <w:rPr>
                <w:b/>
                <w:bCs/>
                <w:sz w:val="26"/>
                <w:szCs w:val="26"/>
              </w:rPr>
            </w:pPr>
            <w:r w:rsidRPr="002D6B95">
              <w:rPr>
                <w:b/>
                <w:sz w:val="26"/>
                <w:szCs w:val="26"/>
              </w:rPr>
              <w:t>Mức độ cần thiết</w:t>
            </w:r>
          </w:p>
        </w:tc>
        <w:tc>
          <w:tcPr>
            <w:tcW w:w="1985" w:type="dxa"/>
          </w:tcPr>
          <w:p w14:paraId="4FB4FEA2"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6D996F28" w14:textId="77777777" w:rsidR="00D978E9" w:rsidRPr="002D6B95" w:rsidRDefault="00D978E9" w:rsidP="00543929">
            <w:pPr>
              <w:tabs>
                <w:tab w:val="left" w:pos="426"/>
              </w:tabs>
              <w:snapToGrid w:val="0"/>
              <w:spacing w:before="60" w:after="60"/>
              <w:contextualSpacing/>
              <w:jc w:val="center"/>
              <w:rPr>
                <w:b/>
                <w:bCs/>
                <w:sz w:val="26"/>
                <w:szCs w:val="26"/>
              </w:rPr>
            </w:pPr>
            <w:r>
              <w:rPr>
                <w:b/>
                <w:sz w:val="26"/>
                <w:szCs w:val="26"/>
              </w:rPr>
              <w:t>Hiện</w:t>
            </w:r>
            <w:r w:rsidRPr="002D6B95">
              <w:rPr>
                <w:b/>
                <w:sz w:val="26"/>
                <w:szCs w:val="26"/>
              </w:rPr>
              <w:t xml:space="preserve"> đạt được</w:t>
            </w:r>
          </w:p>
        </w:tc>
        <w:tc>
          <w:tcPr>
            <w:tcW w:w="1875" w:type="dxa"/>
          </w:tcPr>
          <w:p w14:paraId="324A375C"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643A9891" w14:textId="77777777" w:rsidR="00D978E9" w:rsidRPr="002D6B95" w:rsidRDefault="00D978E9" w:rsidP="00543929">
            <w:pPr>
              <w:tabs>
                <w:tab w:val="left" w:pos="426"/>
              </w:tabs>
              <w:snapToGrid w:val="0"/>
              <w:spacing w:before="60" w:after="60"/>
              <w:contextualSpacing/>
              <w:jc w:val="center"/>
              <w:rPr>
                <w:b/>
                <w:bCs/>
                <w:sz w:val="26"/>
                <w:szCs w:val="26"/>
              </w:rPr>
            </w:pPr>
            <w:r>
              <w:rPr>
                <w:b/>
                <w:sz w:val="26"/>
                <w:szCs w:val="26"/>
                <w:lang w:val="vi-VN"/>
              </w:rPr>
              <w:t>NÊN</w:t>
            </w:r>
            <w:r w:rsidRPr="002D6B95">
              <w:rPr>
                <w:b/>
                <w:sz w:val="26"/>
                <w:szCs w:val="26"/>
              </w:rPr>
              <w:t xml:space="preserve"> đạt được</w:t>
            </w:r>
          </w:p>
        </w:tc>
      </w:tr>
      <w:tr w:rsidR="00D978E9" w:rsidRPr="002D6B95" w14:paraId="3D6E7FBF" w14:textId="77777777" w:rsidTr="00543929">
        <w:trPr>
          <w:jc w:val="center"/>
        </w:trPr>
        <w:tc>
          <w:tcPr>
            <w:tcW w:w="846" w:type="dxa"/>
          </w:tcPr>
          <w:p w14:paraId="74C7D6C9"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3.1</w:t>
            </w:r>
          </w:p>
        </w:tc>
        <w:tc>
          <w:tcPr>
            <w:tcW w:w="8221" w:type="dxa"/>
          </w:tcPr>
          <w:p w14:paraId="3187DB80"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c>
          <w:tcPr>
            <w:tcW w:w="2268" w:type="dxa"/>
          </w:tcPr>
          <w:p w14:paraId="43FC885A" w14:textId="77777777" w:rsidR="00D978E9" w:rsidRPr="002D6B95" w:rsidRDefault="00D978E9" w:rsidP="00543929">
            <w:pPr>
              <w:tabs>
                <w:tab w:val="left" w:pos="426"/>
              </w:tabs>
              <w:snapToGrid w:val="0"/>
              <w:spacing w:before="60" w:after="60"/>
              <w:contextualSpacing/>
              <w:rPr>
                <w:sz w:val="26"/>
                <w:szCs w:val="26"/>
              </w:rPr>
            </w:pPr>
          </w:p>
        </w:tc>
        <w:tc>
          <w:tcPr>
            <w:tcW w:w="1985" w:type="dxa"/>
          </w:tcPr>
          <w:p w14:paraId="4A07D024" w14:textId="77777777" w:rsidR="00D978E9" w:rsidRPr="002D6B95" w:rsidRDefault="00D978E9" w:rsidP="00543929">
            <w:pPr>
              <w:tabs>
                <w:tab w:val="left" w:pos="426"/>
              </w:tabs>
              <w:snapToGrid w:val="0"/>
              <w:spacing w:before="60" w:after="60"/>
              <w:contextualSpacing/>
              <w:jc w:val="center"/>
              <w:rPr>
                <w:sz w:val="26"/>
                <w:szCs w:val="26"/>
              </w:rPr>
            </w:pPr>
          </w:p>
        </w:tc>
        <w:tc>
          <w:tcPr>
            <w:tcW w:w="1875" w:type="dxa"/>
          </w:tcPr>
          <w:p w14:paraId="28C8E10D"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37952313" w14:textId="77777777" w:rsidTr="00543929">
        <w:trPr>
          <w:jc w:val="center"/>
        </w:trPr>
        <w:tc>
          <w:tcPr>
            <w:tcW w:w="846" w:type="dxa"/>
          </w:tcPr>
          <w:p w14:paraId="53279BED" w14:textId="77777777" w:rsidR="00D978E9" w:rsidRPr="002D6B95" w:rsidRDefault="00D978E9" w:rsidP="00543929">
            <w:pPr>
              <w:autoSpaceDE w:val="0"/>
              <w:autoSpaceDN w:val="0"/>
              <w:adjustRightInd w:val="0"/>
              <w:snapToGrid w:val="0"/>
              <w:spacing w:before="60" w:after="60"/>
              <w:contextualSpacing/>
              <w:rPr>
                <w:rFonts w:eastAsia="ArialMT"/>
                <w:sz w:val="26"/>
                <w:szCs w:val="26"/>
                <w:lang w:val="vi-VN"/>
              </w:rPr>
            </w:pPr>
            <w:r w:rsidRPr="002D6B95">
              <w:rPr>
                <w:color w:val="000000" w:themeColor="text1"/>
                <w:sz w:val="26"/>
                <w:szCs w:val="26"/>
                <w:lang w:val="vi-VN"/>
              </w:rPr>
              <w:t>3.3.1.</w:t>
            </w:r>
          </w:p>
        </w:tc>
        <w:tc>
          <w:tcPr>
            <w:tcW w:w="8221" w:type="dxa"/>
          </w:tcPr>
          <w:p w14:paraId="3195AF43" w14:textId="77777777" w:rsidR="00D978E9" w:rsidRPr="002D6B95" w:rsidRDefault="00D978E9" w:rsidP="00543929">
            <w:pPr>
              <w:contextualSpacing/>
              <w:rPr>
                <w:color w:val="000000" w:themeColor="text1"/>
                <w:sz w:val="26"/>
                <w:szCs w:val="26"/>
                <w:lang w:val="vi-VN"/>
              </w:rPr>
            </w:pPr>
            <w:r w:rsidRPr="002D6B95">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c>
          <w:tcPr>
            <w:tcW w:w="2268" w:type="dxa"/>
          </w:tcPr>
          <w:p w14:paraId="567160D9"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569D57E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6D42D29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B51B66C" w14:textId="77777777" w:rsidTr="00543929">
        <w:trPr>
          <w:jc w:val="center"/>
        </w:trPr>
        <w:tc>
          <w:tcPr>
            <w:tcW w:w="846" w:type="dxa"/>
          </w:tcPr>
          <w:p w14:paraId="6F6F6970" w14:textId="77777777" w:rsidR="00D978E9" w:rsidRPr="002D6B95" w:rsidRDefault="00D978E9" w:rsidP="00543929">
            <w:pPr>
              <w:autoSpaceDE w:val="0"/>
              <w:autoSpaceDN w:val="0"/>
              <w:adjustRightInd w:val="0"/>
              <w:snapToGrid w:val="0"/>
              <w:spacing w:before="60" w:after="60"/>
              <w:contextualSpacing/>
              <w:rPr>
                <w:rFonts w:eastAsia="ArialMT"/>
                <w:sz w:val="26"/>
                <w:szCs w:val="26"/>
                <w:lang w:val="vi-VN"/>
              </w:rPr>
            </w:pPr>
            <w:r w:rsidRPr="002D6B95">
              <w:rPr>
                <w:color w:val="000000" w:themeColor="text1"/>
                <w:sz w:val="26"/>
                <w:szCs w:val="26"/>
                <w:lang w:val="vi-VN"/>
              </w:rPr>
              <w:t>3.3.2.</w:t>
            </w:r>
          </w:p>
        </w:tc>
        <w:tc>
          <w:tcPr>
            <w:tcW w:w="8221" w:type="dxa"/>
          </w:tcPr>
          <w:p w14:paraId="202CF037" w14:textId="77777777" w:rsidR="00D978E9" w:rsidRPr="002D6B95" w:rsidRDefault="00D978E9" w:rsidP="00543929">
            <w:pPr>
              <w:contextualSpacing/>
              <w:rPr>
                <w:color w:val="000000" w:themeColor="text1"/>
                <w:sz w:val="26"/>
                <w:szCs w:val="26"/>
                <w:lang w:val="vi-VN"/>
              </w:rPr>
            </w:pPr>
            <w:r w:rsidRPr="002D6B95">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c>
          <w:tcPr>
            <w:tcW w:w="2268" w:type="dxa"/>
          </w:tcPr>
          <w:p w14:paraId="770831A3"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10653B3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169E8B4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D54C329" w14:textId="77777777" w:rsidTr="00543929">
        <w:trPr>
          <w:jc w:val="center"/>
        </w:trPr>
        <w:tc>
          <w:tcPr>
            <w:tcW w:w="846" w:type="dxa"/>
          </w:tcPr>
          <w:p w14:paraId="68D03DB3" w14:textId="77777777" w:rsidR="00D978E9" w:rsidRPr="002D6B95" w:rsidRDefault="00D978E9" w:rsidP="00543929">
            <w:pPr>
              <w:autoSpaceDE w:val="0"/>
              <w:autoSpaceDN w:val="0"/>
              <w:adjustRightInd w:val="0"/>
              <w:snapToGrid w:val="0"/>
              <w:spacing w:before="60" w:after="60"/>
              <w:contextualSpacing/>
              <w:rPr>
                <w:rFonts w:eastAsia="ArialMT"/>
                <w:sz w:val="26"/>
                <w:szCs w:val="26"/>
                <w:lang w:val="vi-VN"/>
              </w:rPr>
            </w:pPr>
            <w:r w:rsidRPr="002D6B95">
              <w:rPr>
                <w:color w:val="000000" w:themeColor="text1"/>
                <w:sz w:val="26"/>
                <w:szCs w:val="26"/>
                <w:lang w:val="vi-VN"/>
              </w:rPr>
              <w:t>3.3.3</w:t>
            </w:r>
          </w:p>
        </w:tc>
        <w:tc>
          <w:tcPr>
            <w:tcW w:w="8221" w:type="dxa"/>
          </w:tcPr>
          <w:p w14:paraId="17DBEE85" w14:textId="77777777" w:rsidR="00D978E9" w:rsidRPr="002D6B95" w:rsidRDefault="00D978E9" w:rsidP="00543929">
            <w:pPr>
              <w:contextualSpacing/>
              <w:rPr>
                <w:color w:val="000000" w:themeColor="text1"/>
                <w:sz w:val="26"/>
                <w:szCs w:val="26"/>
                <w:lang w:val="vi-VN"/>
              </w:rPr>
            </w:pPr>
            <w:r w:rsidRPr="002D6B95">
              <w:rPr>
                <w:color w:val="000000" w:themeColor="text1"/>
                <w:sz w:val="26"/>
                <w:szCs w:val="26"/>
                <w:lang w:val="vi-VN"/>
              </w:rPr>
              <w:t>Sử dụng được tiếng anh hoặc ngoại ngữ khác trong các hoạt động nghề nghiệp</w:t>
            </w:r>
          </w:p>
        </w:tc>
        <w:tc>
          <w:tcPr>
            <w:tcW w:w="2268" w:type="dxa"/>
          </w:tcPr>
          <w:p w14:paraId="6B5A2CC5"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7D747434"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779AEBC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3A377CD2" w14:textId="77777777" w:rsidTr="00543929">
        <w:trPr>
          <w:jc w:val="center"/>
        </w:trPr>
        <w:tc>
          <w:tcPr>
            <w:tcW w:w="846" w:type="dxa"/>
          </w:tcPr>
          <w:p w14:paraId="07CFAB7A"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3.2</w:t>
            </w:r>
          </w:p>
        </w:tc>
        <w:tc>
          <w:tcPr>
            <w:tcW w:w="8221" w:type="dxa"/>
          </w:tcPr>
          <w:p w14:paraId="44F227E9" w14:textId="77777777" w:rsidR="00D978E9" w:rsidRPr="002D6B95" w:rsidRDefault="00D978E9" w:rsidP="00543929">
            <w:pPr>
              <w:autoSpaceDE w:val="0"/>
              <w:autoSpaceDN w:val="0"/>
              <w:adjustRightInd w:val="0"/>
              <w:snapToGrid w:val="0"/>
              <w:spacing w:before="60" w:after="60"/>
              <w:contextualSpacing/>
              <w:rPr>
                <w:rFonts w:eastAsia="ArialMT"/>
                <w:b/>
                <w:i/>
                <w:sz w:val="26"/>
                <w:szCs w:val="26"/>
              </w:rPr>
            </w:pPr>
            <w:r w:rsidRPr="002D6B95">
              <w:rPr>
                <w:b/>
                <w:i/>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c>
          <w:tcPr>
            <w:tcW w:w="2268" w:type="dxa"/>
          </w:tcPr>
          <w:p w14:paraId="18F1DF27" w14:textId="77777777" w:rsidR="00D978E9" w:rsidRPr="002D6B95" w:rsidRDefault="00D978E9" w:rsidP="00543929">
            <w:pPr>
              <w:tabs>
                <w:tab w:val="left" w:pos="426"/>
              </w:tabs>
              <w:snapToGrid w:val="0"/>
              <w:spacing w:before="60" w:after="60"/>
              <w:contextualSpacing/>
              <w:rPr>
                <w:sz w:val="26"/>
                <w:szCs w:val="26"/>
              </w:rPr>
            </w:pPr>
          </w:p>
        </w:tc>
        <w:tc>
          <w:tcPr>
            <w:tcW w:w="1985" w:type="dxa"/>
          </w:tcPr>
          <w:p w14:paraId="120A95EA" w14:textId="77777777" w:rsidR="00D978E9" w:rsidRPr="002D6B95" w:rsidRDefault="00D978E9" w:rsidP="00543929">
            <w:pPr>
              <w:tabs>
                <w:tab w:val="left" w:pos="426"/>
              </w:tabs>
              <w:snapToGrid w:val="0"/>
              <w:spacing w:before="60" w:after="60"/>
              <w:contextualSpacing/>
              <w:jc w:val="center"/>
              <w:rPr>
                <w:sz w:val="26"/>
                <w:szCs w:val="26"/>
              </w:rPr>
            </w:pPr>
          </w:p>
        </w:tc>
        <w:tc>
          <w:tcPr>
            <w:tcW w:w="1875" w:type="dxa"/>
          </w:tcPr>
          <w:p w14:paraId="3B25F512"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7C99C494" w14:textId="77777777" w:rsidTr="00543929">
        <w:trPr>
          <w:jc w:val="center"/>
        </w:trPr>
        <w:tc>
          <w:tcPr>
            <w:tcW w:w="846" w:type="dxa"/>
          </w:tcPr>
          <w:p w14:paraId="7DBC507D"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 xml:space="preserve">3.2.1.  </w:t>
            </w:r>
          </w:p>
        </w:tc>
        <w:tc>
          <w:tcPr>
            <w:tcW w:w="8221" w:type="dxa"/>
          </w:tcPr>
          <w:p w14:paraId="3C68C133" w14:textId="77777777" w:rsidR="00D978E9" w:rsidRPr="002D6B95" w:rsidRDefault="00D978E9" w:rsidP="00543929">
            <w:pPr>
              <w:contextualSpacing/>
              <w:rPr>
                <w:color w:val="000000" w:themeColor="text1"/>
                <w:sz w:val="26"/>
                <w:szCs w:val="26"/>
                <w:lang w:val="vi-VN"/>
              </w:rPr>
            </w:pPr>
            <w:r>
              <w:rPr>
                <w:color w:val="000000" w:themeColor="text1"/>
                <w:sz w:val="26"/>
                <w:szCs w:val="26"/>
                <w:lang w:val="vi-VN"/>
              </w:rPr>
              <w:t>Thể hiện</w:t>
            </w:r>
            <w:r w:rsidRPr="002D6B95">
              <w:rPr>
                <w:color w:val="000000" w:themeColor="text1"/>
                <w:sz w:val="26"/>
                <w:szCs w:val="26"/>
                <w:lang w:val="vi-VN"/>
              </w:rPr>
              <w:t xml:space="preserve"> năng</w:t>
            </w:r>
            <w:r>
              <w:rPr>
                <w:color w:val="000000" w:themeColor="text1"/>
                <w:sz w:val="26"/>
                <w:szCs w:val="26"/>
                <w:lang w:val="vi-VN"/>
              </w:rPr>
              <w:t xml:space="preserve"> lực</w:t>
            </w:r>
            <w:r w:rsidRPr="002D6B95">
              <w:rPr>
                <w:color w:val="000000" w:themeColor="text1"/>
                <w:sz w:val="26"/>
                <w:szCs w:val="26"/>
                <w:lang w:val="vi-VN"/>
              </w:rPr>
              <w:t xml:space="preserve"> tổ chức và vận hành các nhóm công việc phục vụ mục đích phát triển phẩm chất, năng lực học sinh tiểu học và nghề nghiệp bản thân.</w:t>
            </w:r>
          </w:p>
        </w:tc>
        <w:tc>
          <w:tcPr>
            <w:tcW w:w="2268" w:type="dxa"/>
          </w:tcPr>
          <w:p w14:paraId="19C889B0"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3D56D55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4743517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ADC58BE" w14:textId="77777777" w:rsidTr="00543929">
        <w:trPr>
          <w:jc w:val="center"/>
        </w:trPr>
        <w:tc>
          <w:tcPr>
            <w:tcW w:w="846" w:type="dxa"/>
          </w:tcPr>
          <w:p w14:paraId="32176D5C"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3.2.2.</w:t>
            </w:r>
          </w:p>
        </w:tc>
        <w:tc>
          <w:tcPr>
            <w:tcW w:w="8221" w:type="dxa"/>
          </w:tcPr>
          <w:p w14:paraId="47CB252F" w14:textId="77777777" w:rsidR="00D978E9" w:rsidRPr="002D6B95" w:rsidRDefault="00D978E9" w:rsidP="00543929">
            <w:pPr>
              <w:contextualSpacing/>
              <w:rPr>
                <w:color w:val="000000" w:themeColor="text1"/>
                <w:sz w:val="26"/>
                <w:szCs w:val="26"/>
                <w:lang w:val="vi-VN"/>
              </w:rPr>
            </w:pPr>
            <w:r>
              <w:rPr>
                <w:color w:val="000000" w:themeColor="text1"/>
                <w:sz w:val="26"/>
                <w:szCs w:val="26"/>
                <w:lang w:val="vi-VN"/>
              </w:rPr>
              <w:t>Thể hiện</w:t>
            </w:r>
            <w:r w:rsidRPr="002D6B95">
              <w:rPr>
                <w:color w:val="000000" w:themeColor="text1"/>
                <w:sz w:val="26"/>
                <w:szCs w:val="26"/>
                <w:lang w:val="vi-VN"/>
              </w:rPr>
              <w:t xml:space="preserve"> năng</w:t>
            </w:r>
            <w:r>
              <w:rPr>
                <w:color w:val="000000" w:themeColor="text1"/>
                <w:sz w:val="26"/>
                <w:szCs w:val="26"/>
                <w:lang w:val="vi-VN"/>
              </w:rPr>
              <w:t xml:space="preserve"> lực</w:t>
            </w:r>
            <w:r w:rsidRPr="002D6B95">
              <w:rPr>
                <w:color w:val="000000" w:themeColor="text1"/>
                <w:sz w:val="26"/>
                <w:szCs w:val="26"/>
                <w:lang w:val="vi-VN"/>
              </w:rPr>
              <w:t xml:space="preserve"> lãnh đạo và</w:t>
            </w:r>
            <w:r>
              <w:rPr>
                <w:color w:val="000000" w:themeColor="text1"/>
                <w:sz w:val="26"/>
                <w:szCs w:val="26"/>
                <w:lang w:val="vi-VN"/>
              </w:rPr>
              <w:t xml:space="preserve"> </w:t>
            </w:r>
            <w:r w:rsidRPr="002D6B95">
              <w:rPr>
                <w:color w:val="000000" w:themeColor="text1"/>
                <w:sz w:val="26"/>
                <w:szCs w:val="26"/>
                <w:lang w:val="vi-VN"/>
              </w:rPr>
              <w:t xml:space="preserve">phát triển các nhóm công việc </w:t>
            </w:r>
            <w:r>
              <w:rPr>
                <w:color w:val="000000" w:themeColor="text1"/>
                <w:sz w:val="26"/>
                <w:szCs w:val="26"/>
                <w:lang w:val="vi-VN"/>
              </w:rPr>
              <w:t>vào</w:t>
            </w:r>
            <w:r w:rsidRPr="002D6B95">
              <w:rPr>
                <w:color w:val="000000" w:themeColor="text1"/>
                <w:sz w:val="26"/>
                <w:szCs w:val="26"/>
                <w:lang w:val="vi-VN"/>
              </w:rPr>
              <w:t xml:space="preserve"> các hoạt động liên quan đến việc phát triển phẩm chất, năng lực học sinh, và phát triển năng lực nghề nghiệp.</w:t>
            </w:r>
          </w:p>
        </w:tc>
        <w:tc>
          <w:tcPr>
            <w:tcW w:w="2268" w:type="dxa"/>
          </w:tcPr>
          <w:p w14:paraId="575E4FD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985" w:type="dxa"/>
          </w:tcPr>
          <w:p w14:paraId="5829EE27"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75" w:type="dxa"/>
          </w:tcPr>
          <w:p w14:paraId="5BA2427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CCA6C8F" w14:textId="77777777" w:rsidTr="00543929">
        <w:trPr>
          <w:jc w:val="center"/>
        </w:trPr>
        <w:tc>
          <w:tcPr>
            <w:tcW w:w="846" w:type="dxa"/>
          </w:tcPr>
          <w:p w14:paraId="724573D8" w14:textId="77777777" w:rsidR="00D978E9" w:rsidRPr="002D6B95" w:rsidRDefault="00D978E9" w:rsidP="00543929">
            <w:pPr>
              <w:tabs>
                <w:tab w:val="left" w:pos="426"/>
              </w:tabs>
              <w:snapToGrid w:val="0"/>
              <w:contextualSpacing/>
              <w:rPr>
                <w:sz w:val="26"/>
                <w:szCs w:val="26"/>
              </w:rPr>
            </w:pPr>
          </w:p>
        </w:tc>
        <w:tc>
          <w:tcPr>
            <w:tcW w:w="14349" w:type="dxa"/>
            <w:gridSpan w:val="4"/>
          </w:tcPr>
          <w:p w14:paraId="6D7A2B5D" w14:textId="77777777" w:rsidR="00D978E9" w:rsidRPr="002D6B95" w:rsidRDefault="00D978E9" w:rsidP="00543929">
            <w:pPr>
              <w:tabs>
                <w:tab w:val="left" w:pos="426"/>
              </w:tabs>
              <w:snapToGrid w:val="0"/>
              <w:contextualSpacing/>
              <w:rPr>
                <w:sz w:val="26"/>
                <w:szCs w:val="26"/>
              </w:rPr>
            </w:pPr>
            <w:r w:rsidRPr="002D6B95">
              <w:rPr>
                <w:sz w:val="26"/>
                <w:szCs w:val="26"/>
              </w:rPr>
              <w:t>Để đáp ứng tốt hơn với yêu cầu của thị trường lao động, theo quý Thầy/Cô/Anh/Chị, CĐR CTĐT ngành GDTH cần bổ sung thêm những chuẩn nào cho kỹ năng làm việc nhóm và giao tiếp? Xin vui lòng cho ý kiến góp ý!</w:t>
            </w:r>
          </w:p>
          <w:p w14:paraId="02DE7F68" w14:textId="77777777" w:rsidR="00D978E9" w:rsidRPr="002D6B95" w:rsidRDefault="00D978E9" w:rsidP="00543929">
            <w:pPr>
              <w:tabs>
                <w:tab w:val="left" w:pos="426"/>
              </w:tabs>
              <w:snapToGrid w:val="0"/>
              <w:contextualSpacing/>
              <w:jc w:val="center"/>
              <w:rPr>
                <w:sz w:val="26"/>
                <w:szCs w:val="26"/>
                <w:lang w:val="vi-VN"/>
              </w:rPr>
            </w:pPr>
            <w:r w:rsidRPr="002D6B95">
              <w:rPr>
                <w:sz w:val="26"/>
                <w:szCs w:val="26"/>
              </w:rPr>
              <w:t>……………………………………………………………………………………………</w:t>
            </w:r>
            <w:r w:rsidRPr="002D6B95">
              <w:rPr>
                <w:sz w:val="26"/>
                <w:szCs w:val="26"/>
                <w:lang w:val="vi-VN"/>
              </w:rPr>
              <w:t>……………………………..</w:t>
            </w:r>
          </w:p>
        </w:tc>
      </w:tr>
    </w:tbl>
    <w:p w14:paraId="6CB37122" w14:textId="77777777" w:rsidR="00D978E9" w:rsidRDefault="00D978E9" w:rsidP="00D978E9">
      <w:r>
        <w:br w:type="page"/>
      </w:r>
    </w:p>
    <w:tbl>
      <w:tblPr>
        <w:tblStyle w:val="TableGrid"/>
        <w:tblW w:w="15195" w:type="dxa"/>
        <w:jc w:val="center"/>
        <w:tblLayout w:type="fixed"/>
        <w:tblLook w:val="04A0" w:firstRow="1" w:lastRow="0" w:firstColumn="1" w:lastColumn="0" w:noHBand="0" w:noVBand="1"/>
      </w:tblPr>
      <w:tblGrid>
        <w:gridCol w:w="846"/>
        <w:gridCol w:w="8363"/>
        <w:gridCol w:w="2268"/>
        <w:gridCol w:w="1843"/>
        <w:gridCol w:w="16"/>
        <w:gridCol w:w="1859"/>
      </w:tblGrid>
      <w:tr w:rsidR="00D978E9" w:rsidRPr="002D6B95" w14:paraId="5559987D" w14:textId="77777777" w:rsidTr="00543929">
        <w:trPr>
          <w:jc w:val="center"/>
        </w:trPr>
        <w:tc>
          <w:tcPr>
            <w:tcW w:w="846" w:type="dxa"/>
          </w:tcPr>
          <w:p w14:paraId="3B080543" w14:textId="77777777" w:rsidR="00D978E9" w:rsidRPr="002D6B95" w:rsidRDefault="00D978E9" w:rsidP="00543929">
            <w:pPr>
              <w:tabs>
                <w:tab w:val="left" w:pos="426"/>
              </w:tabs>
              <w:snapToGrid w:val="0"/>
              <w:spacing w:before="60" w:after="60"/>
              <w:contextualSpacing/>
              <w:jc w:val="center"/>
              <w:rPr>
                <w:b/>
                <w:sz w:val="26"/>
                <w:szCs w:val="26"/>
              </w:rPr>
            </w:pPr>
            <w:r w:rsidRPr="002D6B95">
              <w:rPr>
                <w:b/>
                <w:sz w:val="26"/>
                <w:szCs w:val="26"/>
              </w:rPr>
              <w:lastRenderedPageBreak/>
              <w:t>4</w:t>
            </w:r>
          </w:p>
        </w:tc>
        <w:tc>
          <w:tcPr>
            <w:tcW w:w="14349" w:type="dxa"/>
            <w:gridSpan w:val="5"/>
          </w:tcPr>
          <w:p w14:paraId="3DBEA1FF" w14:textId="77777777" w:rsidR="00D978E9" w:rsidRPr="002D6B95" w:rsidRDefault="00D978E9" w:rsidP="00543929">
            <w:pPr>
              <w:tabs>
                <w:tab w:val="left" w:pos="426"/>
              </w:tabs>
              <w:snapToGrid w:val="0"/>
              <w:spacing w:before="60" w:after="60"/>
              <w:contextualSpacing/>
              <w:jc w:val="center"/>
              <w:rPr>
                <w:b/>
                <w:sz w:val="26"/>
                <w:szCs w:val="26"/>
              </w:rPr>
            </w:pPr>
            <w:r w:rsidRPr="002D6B95">
              <w:rPr>
                <w:rFonts w:eastAsia="ArialMT"/>
                <w:b/>
                <w:bCs/>
                <w:sz w:val="26"/>
                <w:szCs w:val="26"/>
              </w:rPr>
              <w:t>Năng lực thực hành nghề nghiệp</w:t>
            </w:r>
          </w:p>
        </w:tc>
      </w:tr>
      <w:tr w:rsidR="00D978E9" w:rsidRPr="002D6B95" w14:paraId="1F356EA6" w14:textId="77777777" w:rsidTr="00543929">
        <w:trPr>
          <w:jc w:val="center"/>
        </w:trPr>
        <w:tc>
          <w:tcPr>
            <w:tcW w:w="846" w:type="dxa"/>
          </w:tcPr>
          <w:p w14:paraId="693BDFFB" w14:textId="77777777" w:rsidR="00D978E9" w:rsidRPr="002D6B95" w:rsidRDefault="00D978E9" w:rsidP="00543929">
            <w:pPr>
              <w:tabs>
                <w:tab w:val="left" w:pos="426"/>
              </w:tabs>
              <w:snapToGrid w:val="0"/>
              <w:spacing w:before="60" w:after="60"/>
              <w:contextualSpacing/>
              <w:jc w:val="center"/>
              <w:rPr>
                <w:b/>
                <w:sz w:val="26"/>
                <w:szCs w:val="26"/>
              </w:rPr>
            </w:pPr>
          </w:p>
        </w:tc>
        <w:tc>
          <w:tcPr>
            <w:tcW w:w="8363" w:type="dxa"/>
          </w:tcPr>
          <w:p w14:paraId="390C8197" w14:textId="77777777" w:rsidR="00D978E9" w:rsidRPr="001C3A0D" w:rsidRDefault="00D978E9" w:rsidP="00543929">
            <w:pPr>
              <w:tabs>
                <w:tab w:val="left" w:pos="426"/>
              </w:tabs>
              <w:snapToGrid w:val="0"/>
              <w:spacing w:before="60" w:after="60"/>
              <w:contextualSpacing/>
              <w:jc w:val="center"/>
              <w:rPr>
                <w:rFonts w:eastAsia="ArialMT"/>
                <w:b/>
                <w:bCs/>
                <w:sz w:val="26"/>
                <w:szCs w:val="26"/>
                <w:lang w:val="vi-VN"/>
              </w:rPr>
            </w:pPr>
            <w:r>
              <w:rPr>
                <w:rFonts w:eastAsia="ArialMT"/>
                <w:b/>
                <w:bCs/>
                <w:sz w:val="26"/>
                <w:szCs w:val="26"/>
                <w:lang w:val="vi-VN"/>
              </w:rPr>
              <w:t>NỘI DUNG CHUẨN</w:t>
            </w:r>
          </w:p>
        </w:tc>
        <w:tc>
          <w:tcPr>
            <w:tcW w:w="2268" w:type="dxa"/>
          </w:tcPr>
          <w:p w14:paraId="2FD45CCA" w14:textId="77777777" w:rsidR="00D978E9" w:rsidRPr="002D6B95" w:rsidRDefault="00D978E9" w:rsidP="00543929">
            <w:pPr>
              <w:tabs>
                <w:tab w:val="left" w:pos="426"/>
              </w:tabs>
              <w:snapToGrid w:val="0"/>
              <w:spacing w:before="60" w:after="60"/>
              <w:contextualSpacing/>
              <w:jc w:val="center"/>
              <w:rPr>
                <w:rFonts w:eastAsia="ArialMT"/>
                <w:b/>
                <w:bCs/>
                <w:sz w:val="26"/>
                <w:szCs w:val="26"/>
              </w:rPr>
            </w:pPr>
            <w:r w:rsidRPr="002D6B95">
              <w:rPr>
                <w:b/>
                <w:sz w:val="26"/>
                <w:szCs w:val="26"/>
              </w:rPr>
              <w:t>Mức độ cần thiết</w:t>
            </w:r>
          </w:p>
        </w:tc>
        <w:tc>
          <w:tcPr>
            <w:tcW w:w="1843" w:type="dxa"/>
          </w:tcPr>
          <w:p w14:paraId="00F8908C"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5ACDF232" w14:textId="77777777" w:rsidR="00D978E9" w:rsidRPr="002D6B95" w:rsidRDefault="00D978E9" w:rsidP="00543929">
            <w:pPr>
              <w:tabs>
                <w:tab w:val="left" w:pos="426"/>
              </w:tabs>
              <w:snapToGrid w:val="0"/>
              <w:spacing w:before="60" w:after="60"/>
              <w:contextualSpacing/>
              <w:jc w:val="center"/>
              <w:rPr>
                <w:rFonts w:eastAsia="ArialMT"/>
                <w:b/>
                <w:bCs/>
                <w:sz w:val="26"/>
                <w:szCs w:val="26"/>
              </w:rPr>
            </w:pPr>
            <w:r>
              <w:rPr>
                <w:b/>
                <w:sz w:val="26"/>
                <w:szCs w:val="26"/>
              </w:rPr>
              <w:t>Hiện</w:t>
            </w:r>
            <w:r w:rsidRPr="002D6B95">
              <w:rPr>
                <w:b/>
                <w:sz w:val="26"/>
                <w:szCs w:val="26"/>
              </w:rPr>
              <w:t xml:space="preserve"> đạt được</w:t>
            </w:r>
          </w:p>
        </w:tc>
        <w:tc>
          <w:tcPr>
            <w:tcW w:w="1875" w:type="dxa"/>
            <w:gridSpan w:val="2"/>
          </w:tcPr>
          <w:p w14:paraId="29D14FDE" w14:textId="77777777" w:rsidR="00D978E9" w:rsidRPr="00AD655A" w:rsidRDefault="00D978E9" w:rsidP="00543929">
            <w:pPr>
              <w:tabs>
                <w:tab w:val="left" w:pos="426"/>
              </w:tabs>
              <w:snapToGrid w:val="0"/>
              <w:spacing w:before="60" w:after="60"/>
              <w:contextualSpacing/>
              <w:jc w:val="center"/>
              <w:rPr>
                <w:b/>
                <w:sz w:val="26"/>
                <w:szCs w:val="26"/>
                <w:lang w:val="vi-VN"/>
              </w:rPr>
            </w:pPr>
            <w:r w:rsidRPr="002D6B95">
              <w:rPr>
                <w:b/>
                <w:sz w:val="26"/>
                <w:szCs w:val="26"/>
              </w:rPr>
              <w:t xml:space="preserve">Mức độ </w:t>
            </w:r>
            <w:r>
              <w:rPr>
                <w:b/>
                <w:sz w:val="26"/>
                <w:szCs w:val="26"/>
              </w:rPr>
              <w:t>NL</w:t>
            </w:r>
          </w:p>
          <w:p w14:paraId="5DF1C593" w14:textId="77777777" w:rsidR="00D978E9" w:rsidRPr="002D6B95" w:rsidRDefault="00D978E9" w:rsidP="00543929">
            <w:pPr>
              <w:tabs>
                <w:tab w:val="left" w:pos="426"/>
              </w:tabs>
              <w:snapToGrid w:val="0"/>
              <w:spacing w:before="60" w:after="60"/>
              <w:contextualSpacing/>
              <w:jc w:val="center"/>
              <w:rPr>
                <w:rFonts w:eastAsia="ArialMT"/>
                <w:b/>
                <w:bCs/>
                <w:sz w:val="26"/>
                <w:szCs w:val="26"/>
              </w:rPr>
            </w:pPr>
            <w:r>
              <w:rPr>
                <w:b/>
                <w:sz w:val="26"/>
                <w:szCs w:val="26"/>
                <w:lang w:val="vi-VN"/>
              </w:rPr>
              <w:t>NÊN</w:t>
            </w:r>
            <w:r w:rsidRPr="002D6B95">
              <w:rPr>
                <w:b/>
                <w:sz w:val="26"/>
                <w:szCs w:val="26"/>
              </w:rPr>
              <w:t xml:space="preserve"> đạt được</w:t>
            </w:r>
          </w:p>
        </w:tc>
      </w:tr>
      <w:tr w:rsidR="00D978E9" w:rsidRPr="002D6B95" w14:paraId="532F88E3" w14:textId="77777777" w:rsidTr="00543929">
        <w:trPr>
          <w:jc w:val="center"/>
        </w:trPr>
        <w:tc>
          <w:tcPr>
            <w:tcW w:w="846" w:type="dxa"/>
          </w:tcPr>
          <w:p w14:paraId="5FE28C67"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4.1</w:t>
            </w:r>
          </w:p>
        </w:tc>
        <w:tc>
          <w:tcPr>
            <w:tcW w:w="8363" w:type="dxa"/>
          </w:tcPr>
          <w:p w14:paraId="11312ACE" w14:textId="77777777" w:rsidR="00D978E9" w:rsidRPr="002D6B95" w:rsidRDefault="00D978E9" w:rsidP="00543929">
            <w:pPr>
              <w:pStyle w:val="ListParagraph"/>
              <w:snapToGrid w:val="0"/>
              <w:ind w:left="0"/>
              <w:rPr>
                <w:b/>
                <w:bCs/>
                <w:i/>
                <w:bdr w:val="none" w:sz="0" w:space="0" w:color="auto" w:frame="1"/>
                <w:lang w:val="vi-VN"/>
              </w:rPr>
            </w:pPr>
            <w:r w:rsidRPr="002D6B95">
              <w:rPr>
                <w:b/>
                <w:bCs/>
                <w:i/>
                <w:bdr w:val="none" w:sz="0" w:space="0" w:color="auto" w:frame="1"/>
                <w:lang w:val="vi-VN"/>
              </w:rPr>
              <w:t>Nhận thức được mối liên hệ giữa bối cảnh xã hội và bên ngoài đối với cấp giáo dục tiểu học</w:t>
            </w:r>
          </w:p>
        </w:tc>
        <w:tc>
          <w:tcPr>
            <w:tcW w:w="2268" w:type="dxa"/>
          </w:tcPr>
          <w:p w14:paraId="2643DD15"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1485239B" w14:textId="77777777" w:rsidR="00D978E9" w:rsidRPr="002D6B95" w:rsidRDefault="00D978E9" w:rsidP="00543929">
            <w:pPr>
              <w:tabs>
                <w:tab w:val="left" w:pos="426"/>
              </w:tabs>
              <w:snapToGrid w:val="0"/>
              <w:spacing w:before="60" w:after="60"/>
              <w:contextualSpacing/>
              <w:rPr>
                <w:sz w:val="26"/>
                <w:szCs w:val="26"/>
              </w:rPr>
            </w:pPr>
          </w:p>
        </w:tc>
        <w:tc>
          <w:tcPr>
            <w:tcW w:w="1859" w:type="dxa"/>
          </w:tcPr>
          <w:p w14:paraId="52B3B4E5" w14:textId="77777777" w:rsidR="00D978E9" w:rsidRPr="002D6B95" w:rsidRDefault="00D978E9" w:rsidP="00543929">
            <w:pPr>
              <w:tabs>
                <w:tab w:val="left" w:pos="426"/>
              </w:tabs>
              <w:snapToGrid w:val="0"/>
              <w:spacing w:before="60" w:after="60"/>
              <w:contextualSpacing/>
              <w:rPr>
                <w:sz w:val="26"/>
                <w:szCs w:val="26"/>
              </w:rPr>
            </w:pPr>
          </w:p>
        </w:tc>
      </w:tr>
      <w:tr w:rsidR="00D978E9" w:rsidRPr="002D6B95" w14:paraId="3230F35D" w14:textId="77777777" w:rsidTr="00543929">
        <w:trPr>
          <w:jc w:val="center"/>
        </w:trPr>
        <w:tc>
          <w:tcPr>
            <w:tcW w:w="846" w:type="dxa"/>
          </w:tcPr>
          <w:p w14:paraId="61A3422E"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rPr>
              <w:t>4.1.1.</w:t>
            </w:r>
          </w:p>
        </w:tc>
        <w:tc>
          <w:tcPr>
            <w:tcW w:w="8363" w:type="dxa"/>
          </w:tcPr>
          <w:p w14:paraId="4F2ED71F" w14:textId="77777777" w:rsidR="00D978E9" w:rsidRPr="002D6B95" w:rsidRDefault="00D978E9" w:rsidP="00543929">
            <w:pPr>
              <w:rPr>
                <w:bCs/>
                <w:color w:val="000000"/>
                <w:sz w:val="26"/>
                <w:szCs w:val="26"/>
              </w:rPr>
            </w:pPr>
            <w:r w:rsidRPr="002D6B95">
              <w:rPr>
                <w:bCs/>
                <w:color w:val="000000"/>
                <w:sz w:val="26"/>
                <w:szCs w:val="26"/>
              </w:rPr>
              <w:t>Xác định được vai trò và trách nhiệm của người</w:t>
            </w:r>
            <w:r w:rsidRPr="002D6B95">
              <w:rPr>
                <w:bCs/>
                <w:color w:val="000000"/>
                <w:sz w:val="26"/>
                <w:szCs w:val="26"/>
                <w:lang w:val="vi-VN"/>
              </w:rPr>
              <w:t xml:space="preserve"> làm công tác giáo dục học sinh tiểu học</w:t>
            </w:r>
            <w:r w:rsidRPr="002D6B95">
              <w:rPr>
                <w:bCs/>
                <w:color w:val="000000"/>
                <w:sz w:val="26"/>
                <w:szCs w:val="26"/>
              </w:rPr>
              <w:t>;</w:t>
            </w:r>
          </w:p>
        </w:tc>
        <w:tc>
          <w:tcPr>
            <w:tcW w:w="2268" w:type="dxa"/>
          </w:tcPr>
          <w:p w14:paraId="52FF962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322F4FF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C1BD11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888AE2E" w14:textId="77777777" w:rsidTr="00543929">
        <w:trPr>
          <w:jc w:val="center"/>
        </w:trPr>
        <w:tc>
          <w:tcPr>
            <w:tcW w:w="846" w:type="dxa"/>
          </w:tcPr>
          <w:p w14:paraId="1AF4FD5F"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rPr>
              <w:t>4.1.2.</w:t>
            </w:r>
          </w:p>
        </w:tc>
        <w:tc>
          <w:tcPr>
            <w:tcW w:w="8363" w:type="dxa"/>
          </w:tcPr>
          <w:p w14:paraId="43A8DD09" w14:textId="77777777" w:rsidR="00D978E9" w:rsidRPr="002D6B95" w:rsidRDefault="00D978E9" w:rsidP="00543929">
            <w:pPr>
              <w:rPr>
                <w:bCs/>
                <w:color w:val="000000"/>
                <w:sz w:val="26"/>
                <w:szCs w:val="26"/>
              </w:rPr>
            </w:pPr>
            <w:r w:rsidRPr="002D6B95">
              <w:rPr>
                <w:bCs/>
                <w:color w:val="000000"/>
                <w:sz w:val="26"/>
                <w:szCs w:val="26"/>
              </w:rPr>
              <w:t>Phân tích được tác</w:t>
            </w:r>
            <w:r w:rsidRPr="002D6B95">
              <w:rPr>
                <w:bCs/>
                <w:color w:val="000000"/>
                <w:sz w:val="26"/>
                <w:szCs w:val="26"/>
                <w:lang w:val="vi-VN"/>
              </w:rPr>
              <w:t xml:space="preserve"> động</w:t>
            </w:r>
            <w:r w:rsidRPr="002D6B95">
              <w:rPr>
                <w:bCs/>
                <w:color w:val="000000"/>
                <w:sz w:val="26"/>
                <w:szCs w:val="26"/>
              </w:rPr>
              <w:t xml:space="preserve"> của giáo dục tiểu</w:t>
            </w:r>
            <w:r w:rsidRPr="002D6B95">
              <w:rPr>
                <w:bCs/>
                <w:color w:val="000000"/>
                <w:sz w:val="26"/>
                <w:szCs w:val="26"/>
                <w:lang w:val="vi-VN"/>
              </w:rPr>
              <w:t xml:space="preserve"> học</w:t>
            </w:r>
            <w:r w:rsidRPr="002D6B95">
              <w:rPr>
                <w:bCs/>
                <w:color w:val="000000"/>
                <w:sz w:val="26"/>
                <w:szCs w:val="26"/>
              </w:rPr>
              <w:t xml:space="preserve"> đến</w:t>
            </w:r>
            <w:r w:rsidRPr="002D6B95">
              <w:rPr>
                <w:bCs/>
                <w:color w:val="000000"/>
                <w:sz w:val="26"/>
                <w:szCs w:val="26"/>
                <w:lang w:val="vi-VN"/>
              </w:rPr>
              <w:t xml:space="preserve"> </w:t>
            </w:r>
            <w:r w:rsidRPr="002D6B95">
              <w:rPr>
                <w:bCs/>
                <w:color w:val="000000"/>
                <w:sz w:val="26"/>
                <w:szCs w:val="26"/>
              </w:rPr>
              <w:t>xã hội</w:t>
            </w:r>
          </w:p>
        </w:tc>
        <w:tc>
          <w:tcPr>
            <w:tcW w:w="2268" w:type="dxa"/>
          </w:tcPr>
          <w:p w14:paraId="40346C99"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36370A9D"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89F0B7D"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14F7AD9" w14:textId="77777777" w:rsidTr="00543929">
        <w:trPr>
          <w:jc w:val="center"/>
        </w:trPr>
        <w:tc>
          <w:tcPr>
            <w:tcW w:w="846" w:type="dxa"/>
          </w:tcPr>
          <w:p w14:paraId="7E8EC03F"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rPr>
              <w:t>4.1.3.</w:t>
            </w:r>
          </w:p>
        </w:tc>
        <w:tc>
          <w:tcPr>
            <w:tcW w:w="8363" w:type="dxa"/>
          </w:tcPr>
          <w:p w14:paraId="4572312A" w14:textId="77777777" w:rsidR="00D978E9" w:rsidRPr="002D6B95" w:rsidRDefault="00D978E9" w:rsidP="00543929">
            <w:pPr>
              <w:rPr>
                <w:bCs/>
                <w:color w:val="000000"/>
                <w:sz w:val="26"/>
                <w:szCs w:val="26"/>
              </w:rPr>
            </w:pPr>
            <w:r w:rsidRPr="002D6B95">
              <w:rPr>
                <w:bCs/>
                <w:color w:val="000000"/>
                <w:sz w:val="26"/>
                <w:szCs w:val="26"/>
              </w:rPr>
              <w:t>Xác định được những</w:t>
            </w:r>
            <w:r w:rsidRPr="002D6B95">
              <w:rPr>
                <w:bCs/>
                <w:color w:val="000000"/>
                <w:sz w:val="26"/>
                <w:szCs w:val="26"/>
                <w:lang w:val="vi-VN"/>
              </w:rPr>
              <w:t xml:space="preserve"> quy định của </w:t>
            </w:r>
            <w:r w:rsidRPr="002D6B95">
              <w:rPr>
                <w:bCs/>
                <w:color w:val="000000"/>
                <w:sz w:val="26"/>
                <w:szCs w:val="26"/>
              </w:rPr>
              <w:t>xã hội đối với giáo dục tiểu</w:t>
            </w:r>
            <w:r w:rsidRPr="002D6B95">
              <w:rPr>
                <w:bCs/>
                <w:color w:val="000000"/>
                <w:sz w:val="26"/>
                <w:szCs w:val="26"/>
                <w:lang w:val="vi-VN"/>
              </w:rPr>
              <w:t xml:space="preserve"> học</w:t>
            </w:r>
          </w:p>
        </w:tc>
        <w:tc>
          <w:tcPr>
            <w:tcW w:w="2268" w:type="dxa"/>
          </w:tcPr>
          <w:p w14:paraId="48D4F0E6"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2C2A7CD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503794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A24A98F" w14:textId="77777777" w:rsidTr="00543929">
        <w:trPr>
          <w:jc w:val="center"/>
        </w:trPr>
        <w:tc>
          <w:tcPr>
            <w:tcW w:w="846" w:type="dxa"/>
          </w:tcPr>
          <w:p w14:paraId="01288E35"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lang w:val="vi-VN"/>
              </w:rPr>
              <w:t>4.1.4.</w:t>
            </w:r>
          </w:p>
        </w:tc>
        <w:tc>
          <w:tcPr>
            <w:tcW w:w="8363" w:type="dxa"/>
          </w:tcPr>
          <w:p w14:paraId="0BE443A6" w14:textId="77777777" w:rsidR="00D978E9" w:rsidRPr="002D6B95" w:rsidRDefault="00D978E9" w:rsidP="00543929">
            <w:pPr>
              <w:rPr>
                <w:bCs/>
                <w:color w:val="000000"/>
                <w:sz w:val="26"/>
                <w:szCs w:val="26"/>
                <w:lang w:val="vi-VN"/>
              </w:rPr>
            </w:pPr>
            <w:r w:rsidRPr="002D6B95">
              <w:rPr>
                <w:bCs/>
                <w:color w:val="000000"/>
                <w:sz w:val="26"/>
                <w:szCs w:val="26"/>
                <w:lang w:val="vi-VN"/>
              </w:rPr>
              <w:t>Xác định được bối cảnh văn hoá và lịch sử liên quan đến giáo dục tiểu học;</w:t>
            </w:r>
          </w:p>
        </w:tc>
        <w:tc>
          <w:tcPr>
            <w:tcW w:w="2268" w:type="dxa"/>
          </w:tcPr>
          <w:p w14:paraId="4F03FA37"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66A2FD30"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5D7FD7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C1135C5" w14:textId="77777777" w:rsidTr="00543929">
        <w:trPr>
          <w:jc w:val="center"/>
        </w:trPr>
        <w:tc>
          <w:tcPr>
            <w:tcW w:w="846" w:type="dxa"/>
          </w:tcPr>
          <w:p w14:paraId="0B89A42D"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4.2.</w:t>
            </w:r>
          </w:p>
        </w:tc>
        <w:tc>
          <w:tcPr>
            <w:tcW w:w="8363" w:type="dxa"/>
          </w:tcPr>
          <w:p w14:paraId="3A6C01EE" w14:textId="77777777" w:rsidR="00D978E9" w:rsidRPr="002D6B95" w:rsidRDefault="00D978E9" w:rsidP="00543929">
            <w:pPr>
              <w:pStyle w:val="ListParagraph"/>
              <w:snapToGrid w:val="0"/>
              <w:ind w:left="0"/>
              <w:rPr>
                <w:b/>
                <w:bCs/>
                <w:i/>
                <w:bdr w:val="none" w:sz="0" w:space="0" w:color="auto" w:frame="1"/>
                <w:lang w:val="vi-VN"/>
              </w:rPr>
            </w:pPr>
            <w:r w:rsidRPr="002D6B95">
              <w:rPr>
                <w:b/>
                <w:bCs/>
                <w:i/>
                <w:bdr w:val="none" w:sz="0" w:space="0" w:color="auto" w:frame="1"/>
                <w:lang w:val="vi-VN"/>
              </w:rPr>
              <w:t xml:space="preserve">Xác định được bối cảnh nhà trường tiểu học để phục vụ các hoạt động nghề nghiệp </w:t>
            </w:r>
          </w:p>
        </w:tc>
        <w:tc>
          <w:tcPr>
            <w:tcW w:w="2268" w:type="dxa"/>
          </w:tcPr>
          <w:p w14:paraId="5C92C80C"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0611643B"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643EE62D"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3055C302" w14:textId="77777777" w:rsidTr="00543929">
        <w:trPr>
          <w:jc w:val="center"/>
        </w:trPr>
        <w:tc>
          <w:tcPr>
            <w:tcW w:w="846" w:type="dxa"/>
          </w:tcPr>
          <w:p w14:paraId="1B48B636"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sz w:val="26"/>
                <w:szCs w:val="26"/>
                <w:bdr w:val="none" w:sz="0" w:space="0" w:color="auto" w:frame="1"/>
                <w:lang w:val="vi-VN"/>
              </w:rPr>
              <w:t>4.2.1.</w:t>
            </w:r>
          </w:p>
        </w:tc>
        <w:tc>
          <w:tcPr>
            <w:tcW w:w="8363" w:type="dxa"/>
          </w:tcPr>
          <w:p w14:paraId="4F8301D2" w14:textId="77777777" w:rsidR="00D978E9" w:rsidRPr="002D6B95" w:rsidRDefault="00D978E9" w:rsidP="00543929">
            <w:pPr>
              <w:rPr>
                <w:bCs/>
                <w:sz w:val="26"/>
                <w:szCs w:val="26"/>
                <w:bdr w:val="none" w:sz="0" w:space="0" w:color="auto" w:frame="1"/>
                <w:lang w:val="vi-VN"/>
              </w:rPr>
            </w:pPr>
            <w:r w:rsidRPr="002D6B95">
              <w:rPr>
                <w:bCs/>
                <w:sz w:val="26"/>
                <w:szCs w:val="26"/>
                <w:bdr w:val="none" w:sz="0" w:space="0" w:color="auto" w:frame="1"/>
                <w:lang w:val="vi-VN"/>
              </w:rPr>
              <w:t>Xác định được sự khác biệt văn hoá nhà trường trong các trường tiểu học;</w:t>
            </w:r>
          </w:p>
        </w:tc>
        <w:tc>
          <w:tcPr>
            <w:tcW w:w="2268" w:type="dxa"/>
          </w:tcPr>
          <w:p w14:paraId="6FE9A4B6"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7160C8A2"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28FDEC0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92EB6A8" w14:textId="77777777" w:rsidTr="00543929">
        <w:trPr>
          <w:jc w:val="center"/>
        </w:trPr>
        <w:tc>
          <w:tcPr>
            <w:tcW w:w="846" w:type="dxa"/>
          </w:tcPr>
          <w:p w14:paraId="6526E91C"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sz w:val="26"/>
                <w:szCs w:val="26"/>
                <w:bdr w:val="none" w:sz="0" w:space="0" w:color="auto" w:frame="1"/>
                <w:lang w:val="vi-VN"/>
              </w:rPr>
              <w:t>4.2.2.</w:t>
            </w:r>
          </w:p>
        </w:tc>
        <w:tc>
          <w:tcPr>
            <w:tcW w:w="8363" w:type="dxa"/>
          </w:tcPr>
          <w:p w14:paraId="20C9B8A8" w14:textId="77777777" w:rsidR="00D978E9" w:rsidRPr="002D6B95" w:rsidRDefault="00D978E9" w:rsidP="00543929">
            <w:pPr>
              <w:rPr>
                <w:bCs/>
                <w:color w:val="000000"/>
                <w:sz w:val="26"/>
                <w:szCs w:val="26"/>
                <w:lang w:val="vi-VN"/>
              </w:rPr>
            </w:pPr>
            <w:r w:rsidRPr="002D6B95">
              <w:rPr>
                <w:bCs/>
                <w:color w:val="000000"/>
                <w:sz w:val="26"/>
                <w:szCs w:val="26"/>
              </w:rPr>
              <w:t>Xác định được chiến lược, mục tiêu</w:t>
            </w:r>
            <w:r w:rsidRPr="002D6B95">
              <w:rPr>
                <w:bCs/>
                <w:color w:val="000000"/>
                <w:sz w:val="26"/>
                <w:szCs w:val="26"/>
                <w:lang w:val="vi-VN"/>
              </w:rPr>
              <w:t xml:space="preserve"> và </w:t>
            </w:r>
            <w:r w:rsidRPr="002D6B95">
              <w:rPr>
                <w:bCs/>
                <w:color w:val="000000"/>
                <w:sz w:val="26"/>
                <w:szCs w:val="26"/>
              </w:rPr>
              <w:t>kế hoạch hoạt động của nhà trường</w:t>
            </w:r>
            <w:r w:rsidRPr="002D6B95">
              <w:rPr>
                <w:bCs/>
                <w:color w:val="000000"/>
                <w:sz w:val="26"/>
                <w:szCs w:val="26"/>
                <w:lang w:val="vi-VN"/>
              </w:rPr>
              <w:t xml:space="preserve"> tiểu học</w:t>
            </w:r>
          </w:p>
        </w:tc>
        <w:tc>
          <w:tcPr>
            <w:tcW w:w="2268" w:type="dxa"/>
          </w:tcPr>
          <w:p w14:paraId="75BDC49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0C2AF01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6648FD6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6AAFE19D" w14:textId="77777777" w:rsidTr="00543929">
        <w:trPr>
          <w:jc w:val="center"/>
        </w:trPr>
        <w:tc>
          <w:tcPr>
            <w:tcW w:w="846" w:type="dxa"/>
          </w:tcPr>
          <w:p w14:paraId="30221B22"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bCs/>
                <w:color w:val="000000"/>
                <w:sz w:val="26"/>
                <w:szCs w:val="26"/>
                <w:lang w:val="vi-VN"/>
              </w:rPr>
              <w:t>4.2.3.</w:t>
            </w:r>
          </w:p>
        </w:tc>
        <w:tc>
          <w:tcPr>
            <w:tcW w:w="8363" w:type="dxa"/>
          </w:tcPr>
          <w:p w14:paraId="2777A17F" w14:textId="77777777" w:rsidR="00D978E9" w:rsidRPr="002D6B95" w:rsidRDefault="00D978E9" w:rsidP="00543929">
            <w:pPr>
              <w:rPr>
                <w:bCs/>
                <w:color w:val="000000"/>
                <w:sz w:val="26"/>
                <w:szCs w:val="26"/>
                <w:lang w:val="vi-VN"/>
              </w:rPr>
            </w:pPr>
            <w:r w:rsidRPr="002D6B95">
              <w:rPr>
                <w:bCs/>
                <w:color w:val="000000"/>
                <w:sz w:val="26"/>
                <w:szCs w:val="26"/>
                <w:lang w:val="vi-VN"/>
              </w:rPr>
              <w:t xml:space="preserve">Làm việc thành công trong các tổ chức giáo dục </w:t>
            </w:r>
          </w:p>
        </w:tc>
        <w:tc>
          <w:tcPr>
            <w:tcW w:w="2268" w:type="dxa"/>
          </w:tcPr>
          <w:p w14:paraId="337B5D2E"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1EB2719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3EBCC3C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3601597C" w14:textId="77777777" w:rsidTr="00543929">
        <w:trPr>
          <w:jc w:val="center"/>
        </w:trPr>
        <w:tc>
          <w:tcPr>
            <w:tcW w:w="846" w:type="dxa"/>
          </w:tcPr>
          <w:p w14:paraId="786F3DF1"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4.3</w:t>
            </w:r>
          </w:p>
        </w:tc>
        <w:tc>
          <w:tcPr>
            <w:tcW w:w="8363" w:type="dxa"/>
          </w:tcPr>
          <w:p w14:paraId="5EA834B2"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khả năng hình thành ý tưởng trong thực tiễn hoạt động phát triển phẩm chất, năng lực học sinh tiểu học</w:t>
            </w:r>
          </w:p>
        </w:tc>
        <w:tc>
          <w:tcPr>
            <w:tcW w:w="2268" w:type="dxa"/>
          </w:tcPr>
          <w:p w14:paraId="75FA6B19"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22EBA781"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4585B86F"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49301534" w14:textId="77777777" w:rsidTr="00543929">
        <w:trPr>
          <w:jc w:val="center"/>
        </w:trPr>
        <w:tc>
          <w:tcPr>
            <w:tcW w:w="846" w:type="dxa"/>
          </w:tcPr>
          <w:p w14:paraId="6CD2B7BF"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4.3.1.</w:t>
            </w:r>
          </w:p>
        </w:tc>
        <w:tc>
          <w:tcPr>
            <w:tcW w:w="8363" w:type="dxa"/>
          </w:tcPr>
          <w:p w14:paraId="6AE00216"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Thiết lập được hệ thống các mục tiêu và yêu cầu của </w:t>
            </w:r>
            <w:r>
              <w:rPr>
                <w:color w:val="000000" w:themeColor="text1"/>
                <w:sz w:val="26"/>
                <w:szCs w:val="26"/>
                <w:lang w:val="vi-VN"/>
              </w:rPr>
              <w:t>nhiệm vụ</w:t>
            </w:r>
            <w:r w:rsidRPr="002D6B95">
              <w:rPr>
                <w:color w:val="000000" w:themeColor="text1"/>
                <w:sz w:val="26"/>
                <w:szCs w:val="26"/>
                <w:lang w:val="vi-VN"/>
              </w:rPr>
              <w:t xml:space="preserve"> trong thực tiễn công việc</w:t>
            </w:r>
          </w:p>
        </w:tc>
        <w:tc>
          <w:tcPr>
            <w:tcW w:w="2268" w:type="dxa"/>
          </w:tcPr>
          <w:p w14:paraId="2EBCEED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2122A643"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4951261D"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C39BC90" w14:textId="77777777" w:rsidTr="00543929">
        <w:trPr>
          <w:jc w:val="center"/>
        </w:trPr>
        <w:tc>
          <w:tcPr>
            <w:tcW w:w="846" w:type="dxa"/>
          </w:tcPr>
          <w:p w14:paraId="54AA5098"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4.3.2.</w:t>
            </w:r>
          </w:p>
        </w:tc>
        <w:tc>
          <w:tcPr>
            <w:tcW w:w="8363" w:type="dxa"/>
          </w:tcPr>
          <w:p w14:paraId="24E2B5DB"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Xác định được chức năng, nguyên tắc và cấu trúc của </w:t>
            </w:r>
            <w:r>
              <w:rPr>
                <w:color w:val="000000" w:themeColor="text1"/>
                <w:sz w:val="26"/>
                <w:szCs w:val="26"/>
                <w:lang w:val="vi-VN"/>
              </w:rPr>
              <w:t>nhiệm vụ</w:t>
            </w:r>
            <w:r w:rsidRPr="002D6B95">
              <w:rPr>
                <w:color w:val="000000" w:themeColor="text1"/>
                <w:sz w:val="26"/>
                <w:szCs w:val="26"/>
                <w:lang w:val="vi-VN"/>
              </w:rPr>
              <w:t xml:space="preserve"> trong thực tiễn công việc</w:t>
            </w:r>
          </w:p>
        </w:tc>
        <w:tc>
          <w:tcPr>
            <w:tcW w:w="2268" w:type="dxa"/>
          </w:tcPr>
          <w:p w14:paraId="286755D9"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1F551DA8"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F5F75D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26D6762" w14:textId="77777777" w:rsidTr="00543929">
        <w:trPr>
          <w:jc w:val="center"/>
        </w:trPr>
        <w:tc>
          <w:tcPr>
            <w:tcW w:w="846" w:type="dxa"/>
          </w:tcPr>
          <w:p w14:paraId="3E039DE7"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lastRenderedPageBreak/>
              <w:t>4.3.3.</w:t>
            </w:r>
          </w:p>
        </w:tc>
        <w:tc>
          <w:tcPr>
            <w:tcW w:w="8363" w:type="dxa"/>
          </w:tcPr>
          <w:p w14:paraId="2BCD8C99"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Mô hình hoá được hệ thống và đảm bảo tính khả thi của mục tiêu </w:t>
            </w:r>
            <w:r>
              <w:rPr>
                <w:color w:val="000000" w:themeColor="text1"/>
                <w:sz w:val="26"/>
                <w:szCs w:val="26"/>
                <w:lang w:val="vi-VN"/>
              </w:rPr>
              <w:t>nhiệm vụ</w:t>
            </w:r>
            <w:r w:rsidRPr="002D6B95">
              <w:rPr>
                <w:color w:val="000000" w:themeColor="text1"/>
                <w:sz w:val="26"/>
                <w:szCs w:val="26"/>
                <w:lang w:val="vi-VN"/>
              </w:rPr>
              <w:t xml:space="preserve"> </w:t>
            </w:r>
          </w:p>
        </w:tc>
        <w:tc>
          <w:tcPr>
            <w:tcW w:w="2268" w:type="dxa"/>
          </w:tcPr>
          <w:p w14:paraId="07978FB8"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C7139E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7EC7CF6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06C724A" w14:textId="77777777" w:rsidTr="00543929">
        <w:trPr>
          <w:jc w:val="center"/>
        </w:trPr>
        <w:tc>
          <w:tcPr>
            <w:tcW w:w="846" w:type="dxa"/>
          </w:tcPr>
          <w:p w14:paraId="4A23EBE6"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4.4.</w:t>
            </w:r>
          </w:p>
        </w:tc>
        <w:tc>
          <w:tcPr>
            <w:tcW w:w="8363" w:type="dxa"/>
          </w:tcPr>
          <w:p w14:paraId="5F1DB377" w14:textId="77777777" w:rsidR="00D978E9" w:rsidRPr="002D6B95" w:rsidRDefault="00D978E9" w:rsidP="00543929">
            <w:pPr>
              <w:snapToGrid w:val="0"/>
              <w:contextualSpacing/>
              <w:rPr>
                <w:b/>
                <w:i/>
                <w:color w:val="000000" w:themeColor="text1"/>
                <w:sz w:val="26"/>
                <w:szCs w:val="26"/>
                <w:lang w:val="vi-VN"/>
              </w:rPr>
            </w:pPr>
            <w:r w:rsidRPr="002D6B95">
              <w:rPr>
                <w:b/>
                <w:i/>
                <w:color w:val="000000" w:themeColor="text1"/>
                <w:sz w:val="26"/>
                <w:szCs w:val="26"/>
                <w:lang w:val="vi-VN"/>
              </w:rPr>
              <w:t>Thể hiện khả năng thiết kế/lập kế hoạch trong thực tiễn hoạt động phát triển phẩm chất, năng lực học sinh tiểu học</w:t>
            </w:r>
          </w:p>
        </w:tc>
        <w:tc>
          <w:tcPr>
            <w:tcW w:w="2268" w:type="dxa"/>
          </w:tcPr>
          <w:p w14:paraId="117ABF10"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2D0092B1"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0A086DE4"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199A8752" w14:textId="77777777" w:rsidTr="00543929">
        <w:trPr>
          <w:jc w:val="center"/>
        </w:trPr>
        <w:tc>
          <w:tcPr>
            <w:tcW w:w="846" w:type="dxa"/>
          </w:tcPr>
          <w:p w14:paraId="5B6925AC"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4.4.1.</w:t>
            </w:r>
          </w:p>
        </w:tc>
        <w:tc>
          <w:tcPr>
            <w:tcW w:w="8363" w:type="dxa"/>
          </w:tcPr>
          <w:p w14:paraId="6BD71871"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Xây dựng được quy trình thiết kế/lập kế hoạch và cách tiếp cận cho </w:t>
            </w:r>
            <w:r>
              <w:rPr>
                <w:color w:val="000000" w:themeColor="text1"/>
                <w:sz w:val="26"/>
                <w:szCs w:val="26"/>
                <w:lang w:val="vi-VN"/>
              </w:rPr>
              <w:t>nhiệm vụ</w:t>
            </w:r>
            <w:r w:rsidRPr="002D6B95">
              <w:rPr>
                <w:color w:val="000000" w:themeColor="text1"/>
                <w:sz w:val="26"/>
                <w:szCs w:val="26"/>
                <w:lang w:val="vi-VN"/>
              </w:rPr>
              <w:t xml:space="preserve"> thực tiễn</w:t>
            </w:r>
          </w:p>
        </w:tc>
        <w:tc>
          <w:tcPr>
            <w:tcW w:w="2268" w:type="dxa"/>
          </w:tcPr>
          <w:p w14:paraId="35D18E0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43418605"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43BF367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6B8424D" w14:textId="77777777" w:rsidTr="00543929">
        <w:trPr>
          <w:jc w:val="center"/>
        </w:trPr>
        <w:tc>
          <w:tcPr>
            <w:tcW w:w="846" w:type="dxa"/>
          </w:tcPr>
          <w:p w14:paraId="58461ED1"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4.4.2.</w:t>
            </w:r>
          </w:p>
        </w:tc>
        <w:tc>
          <w:tcPr>
            <w:tcW w:w="8363" w:type="dxa"/>
          </w:tcPr>
          <w:p w14:paraId="15192373"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Lựa chọn được kiến thức cần thiết phục vụ cho việc thiết kế/lập kế hoạch cho </w:t>
            </w:r>
            <w:r>
              <w:rPr>
                <w:color w:val="000000" w:themeColor="text1"/>
                <w:sz w:val="26"/>
                <w:szCs w:val="26"/>
                <w:lang w:val="vi-VN"/>
              </w:rPr>
              <w:t>nhiệm vụ</w:t>
            </w:r>
          </w:p>
        </w:tc>
        <w:tc>
          <w:tcPr>
            <w:tcW w:w="2268" w:type="dxa"/>
          </w:tcPr>
          <w:p w14:paraId="0071BF5C"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26C6D1F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3471A44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A160D7D" w14:textId="77777777" w:rsidTr="00543929">
        <w:trPr>
          <w:jc w:val="center"/>
        </w:trPr>
        <w:tc>
          <w:tcPr>
            <w:tcW w:w="846" w:type="dxa"/>
          </w:tcPr>
          <w:p w14:paraId="65D44186"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4.4.3.</w:t>
            </w:r>
          </w:p>
        </w:tc>
        <w:tc>
          <w:tcPr>
            <w:tcW w:w="8363" w:type="dxa"/>
          </w:tcPr>
          <w:p w14:paraId="1AE2A70F"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Thiết kế/lập kế hoạch được </w:t>
            </w:r>
            <w:r>
              <w:rPr>
                <w:color w:val="000000" w:themeColor="text1"/>
                <w:sz w:val="26"/>
                <w:szCs w:val="26"/>
                <w:lang w:val="vi-VN"/>
              </w:rPr>
              <w:t>nhiệm vụ</w:t>
            </w:r>
            <w:r w:rsidRPr="002D6B95">
              <w:rPr>
                <w:color w:val="000000" w:themeColor="text1"/>
                <w:sz w:val="26"/>
                <w:szCs w:val="26"/>
                <w:lang w:val="vi-VN"/>
              </w:rPr>
              <w:t xml:space="preserve"> đơn lẻ hoặc phức hợp</w:t>
            </w:r>
          </w:p>
        </w:tc>
        <w:tc>
          <w:tcPr>
            <w:tcW w:w="2268" w:type="dxa"/>
          </w:tcPr>
          <w:p w14:paraId="042F9F8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3206BC0E"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476934A9"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7019EF61" w14:textId="77777777" w:rsidTr="00543929">
        <w:trPr>
          <w:jc w:val="center"/>
        </w:trPr>
        <w:tc>
          <w:tcPr>
            <w:tcW w:w="846" w:type="dxa"/>
          </w:tcPr>
          <w:p w14:paraId="2B1042F0"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4.4.4.</w:t>
            </w:r>
          </w:p>
        </w:tc>
        <w:tc>
          <w:tcPr>
            <w:tcW w:w="8363" w:type="dxa"/>
          </w:tcPr>
          <w:p w14:paraId="29E4B274"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Thiết kế/lập kế hoạch được </w:t>
            </w:r>
            <w:r>
              <w:rPr>
                <w:color w:val="000000" w:themeColor="text1"/>
                <w:sz w:val="26"/>
                <w:szCs w:val="26"/>
                <w:lang w:val="vi-VN"/>
              </w:rPr>
              <w:t>nhiệm vụ</w:t>
            </w:r>
            <w:r w:rsidRPr="002D6B95">
              <w:rPr>
                <w:color w:val="000000" w:themeColor="text1"/>
                <w:sz w:val="26"/>
                <w:szCs w:val="26"/>
                <w:lang w:val="vi-VN"/>
              </w:rPr>
              <w:t xml:space="preserve"> có nhiều mục tiêu (đa mục tiêu)</w:t>
            </w:r>
          </w:p>
        </w:tc>
        <w:tc>
          <w:tcPr>
            <w:tcW w:w="2268" w:type="dxa"/>
          </w:tcPr>
          <w:p w14:paraId="459EC7A2"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775D743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740E83A"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8D1DA6F" w14:textId="77777777" w:rsidTr="00543929">
        <w:trPr>
          <w:jc w:val="center"/>
        </w:trPr>
        <w:tc>
          <w:tcPr>
            <w:tcW w:w="846" w:type="dxa"/>
          </w:tcPr>
          <w:p w14:paraId="2E01552D"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4.5.</w:t>
            </w:r>
          </w:p>
        </w:tc>
        <w:tc>
          <w:tcPr>
            <w:tcW w:w="8363" w:type="dxa"/>
          </w:tcPr>
          <w:p w14:paraId="042D596C"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hiệu quả thực hiện các hoạt động trong thực tiễn nghề nghiệp giáo dục tiểu học</w:t>
            </w:r>
          </w:p>
        </w:tc>
        <w:tc>
          <w:tcPr>
            <w:tcW w:w="2268" w:type="dxa"/>
          </w:tcPr>
          <w:p w14:paraId="5ACC2EF1"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6631C1EB"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1DE94391"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14C724EC" w14:textId="77777777" w:rsidTr="00543929">
        <w:trPr>
          <w:jc w:val="center"/>
        </w:trPr>
        <w:tc>
          <w:tcPr>
            <w:tcW w:w="846" w:type="dxa"/>
          </w:tcPr>
          <w:p w14:paraId="45B5961C"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4.5.1.</w:t>
            </w:r>
          </w:p>
        </w:tc>
        <w:tc>
          <w:tcPr>
            <w:tcW w:w="8363" w:type="dxa"/>
          </w:tcPr>
          <w:p w14:paraId="624C9C71"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Xây dựng được quy trình thực hiện hoạt động trong thực tiễn</w:t>
            </w:r>
          </w:p>
        </w:tc>
        <w:tc>
          <w:tcPr>
            <w:tcW w:w="2268" w:type="dxa"/>
          </w:tcPr>
          <w:p w14:paraId="301A86F3"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04B7E156"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D4C578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7284695" w14:textId="77777777" w:rsidTr="00543929">
        <w:trPr>
          <w:jc w:val="center"/>
        </w:trPr>
        <w:tc>
          <w:tcPr>
            <w:tcW w:w="846" w:type="dxa"/>
          </w:tcPr>
          <w:p w14:paraId="36E038C4"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4.5.2.</w:t>
            </w:r>
          </w:p>
        </w:tc>
        <w:tc>
          <w:tcPr>
            <w:tcW w:w="8363" w:type="dxa"/>
          </w:tcPr>
          <w:p w14:paraId="52EE9889"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Tổ chức và thực hiện các hoạt động một cách linh hoạt và hiệu quả</w:t>
            </w:r>
          </w:p>
        </w:tc>
        <w:tc>
          <w:tcPr>
            <w:tcW w:w="2268" w:type="dxa"/>
          </w:tcPr>
          <w:p w14:paraId="265E97BD"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15EFEA94"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3006FD18"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230D4E2B" w14:textId="77777777" w:rsidTr="00543929">
        <w:trPr>
          <w:jc w:val="center"/>
        </w:trPr>
        <w:tc>
          <w:tcPr>
            <w:tcW w:w="846" w:type="dxa"/>
          </w:tcPr>
          <w:p w14:paraId="7F2872D4"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4.5.3.</w:t>
            </w:r>
          </w:p>
        </w:tc>
        <w:tc>
          <w:tcPr>
            <w:tcW w:w="8363" w:type="dxa"/>
          </w:tcPr>
          <w:p w14:paraId="4DCA31C4"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Quản lí, giám sát và điều chỉnh</w:t>
            </w:r>
            <w:r>
              <w:rPr>
                <w:color w:val="000000" w:themeColor="text1"/>
                <w:sz w:val="26"/>
                <w:szCs w:val="26"/>
                <w:lang w:val="vi-VN"/>
              </w:rPr>
              <w:t xml:space="preserve"> nhiệm vụ</w:t>
            </w:r>
            <w:r w:rsidRPr="002D6B95">
              <w:rPr>
                <w:color w:val="000000" w:themeColor="text1"/>
                <w:sz w:val="26"/>
                <w:szCs w:val="26"/>
                <w:lang w:val="vi-VN"/>
              </w:rPr>
              <w:t xml:space="preserve"> khi cần thiết</w:t>
            </w:r>
          </w:p>
        </w:tc>
        <w:tc>
          <w:tcPr>
            <w:tcW w:w="2268" w:type="dxa"/>
          </w:tcPr>
          <w:p w14:paraId="60E404B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2694E7FF"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3994F87B"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19506F7E" w14:textId="77777777" w:rsidTr="00543929">
        <w:trPr>
          <w:jc w:val="center"/>
        </w:trPr>
        <w:tc>
          <w:tcPr>
            <w:tcW w:w="846" w:type="dxa"/>
          </w:tcPr>
          <w:p w14:paraId="507C8609" w14:textId="77777777" w:rsidR="00D978E9" w:rsidRPr="002D6B95" w:rsidRDefault="00D978E9" w:rsidP="00543929">
            <w:pPr>
              <w:autoSpaceDE w:val="0"/>
              <w:autoSpaceDN w:val="0"/>
              <w:adjustRightInd w:val="0"/>
              <w:snapToGrid w:val="0"/>
              <w:spacing w:before="60" w:after="60"/>
              <w:contextualSpacing/>
              <w:rPr>
                <w:rFonts w:eastAsia="ArialMT"/>
                <w:b/>
                <w:i/>
                <w:sz w:val="26"/>
                <w:szCs w:val="26"/>
                <w:lang w:val="vi-VN"/>
              </w:rPr>
            </w:pPr>
            <w:r w:rsidRPr="002D6B95">
              <w:rPr>
                <w:rFonts w:eastAsia="ArialMT"/>
                <w:b/>
                <w:i/>
                <w:sz w:val="26"/>
                <w:szCs w:val="26"/>
                <w:lang w:val="vi-VN"/>
              </w:rPr>
              <w:t>CĐR 4.6</w:t>
            </w:r>
          </w:p>
        </w:tc>
        <w:tc>
          <w:tcPr>
            <w:tcW w:w="8363" w:type="dxa"/>
          </w:tcPr>
          <w:p w14:paraId="542EECDF" w14:textId="77777777" w:rsidR="00D978E9" w:rsidRPr="002D6B95" w:rsidRDefault="00D978E9" w:rsidP="00543929">
            <w:pPr>
              <w:pStyle w:val="ListParagraph"/>
              <w:snapToGrid w:val="0"/>
              <w:ind w:left="0"/>
              <w:rPr>
                <w:b/>
                <w:i/>
                <w:color w:val="000000" w:themeColor="text1"/>
                <w:lang w:val="vi-VN"/>
              </w:rPr>
            </w:pPr>
            <w:r w:rsidRPr="002D6B95">
              <w:rPr>
                <w:b/>
                <w:i/>
                <w:color w:val="000000" w:themeColor="text1"/>
                <w:lang w:val="vi-VN"/>
              </w:rPr>
              <w:t>Thể hiện năng lực đánh giá và cải tiến hiệu quả của các hoạt động trong thực tiễn nghề nghiệp giáo dục tiểu học</w:t>
            </w:r>
          </w:p>
        </w:tc>
        <w:tc>
          <w:tcPr>
            <w:tcW w:w="2268" w:type="dxa"/>
          </w:tcPr>
          <w:p w14:paraId="27420C8B" w14:textId="77777777" w:rsidR="00D978E9" w:rsidRPr="002D6B95" w:rsidRDefault="00D978E9" w:rsidP="00543929">
            <w:pPr>
              <w:tabs>
                <w:tab w:val="left" w:pos="426"/>
              </w:tabs>
              <w:snapToGrid w:val="0"/>
              <w:spacing w:before="60" w:after="60"/>
              <w:contextualSpacing/>
              <w:rPr>
                <w:sz w:val="26"/>
                <w:szCs w:val="26"/>
              </w:rPr>
            </w:pPr>
          </w:p>
        </w:tc>
        <w:tc>
          <w:tcPr>
            <w:tcW w:w="1859" w:type="dxa"/>
            <w:gridSpan w:val="2"/>
          </w:tcPr>
          <w:p w14:paraId="2BE7E8B2" w14:textId="77777777" w:rsidR="00D978E9" w:rsidRPr="002D6B95" w:rsidRDefault="00D978E9" w:rsidP="00543929">
            <w:pPr>
              <w:tabs>
                <w:tab w:val="left" w:pos="426"/>
              </w:tabs>
              <w:snapToGrid w:val="0"/>
              <w:spacing w:before="60" w:after="60"/>
              <w:contextualSpacing/>
              <w:jc w:val="center"/>
              <w:rPr>
                <w:sz w:val="26"/>
                <w:szCs w:val="26"/>
              </w:rPr>
            </w:pPr>
          </w:p>
        </w:tc>
        <w:tc>
          <w:tcPr>
            <w:tcW w:w="1859" w:type="dxa"/>
          </w:tcPr>
          <w:p w14:paraId="7AD6B0FA" w14:textId="77777777" w:rsidR="00D978E9" w:rsidRPr="002D6B95" w:rsidRDefault="00D978E9" w:rsidP="00543929">
            <w:pPr>
              <w:tabs>
                <w:tab w:val="left" w:pos="426"/>
              </w:tabs>
              <w:snapToGrid w:val="0"/>
              <w:spacing w:before="60" w:after="60"/>
              <w:contextualSpacing/>
              <w:jc w:val="center"/>
              <w:rPr>
                <w:sz w:val="26"/>
                <w:szCs w:val="26"/>
              </w:rPr>
            </w:pPr>
          </w:p>
        </w:tc>
      </w:tr>
      <w:tr w:rsidR="00D978E9" w:rsidRPr="002D6B95" w14:paraId="1AA8C94A" w14:textId="77777777" w:rsidTr="00543929">
        <w:trPr>
          <w:jc w:val="center"/>
        </w:trPr>
        <w:tc>
          <w:tcPr>
            <w:tcW w:w="846" w:type="dxa"/>
          </w:tcPr>
          <w:p w14:paraId="3DD1F43D"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4.6.1.</w:t>
            </w:r>
          </w:p>
        </w:tc>
        <w:tc>
          <w:tcPr>
            <w:tcW w:w="8363" w:type="dxa"/>
          </w:tcPr>
          <w:p w14:paraId="3A939C3B" w14:textId="77777777" w:rsidR="00D978E9" w:rsidRPr="002D6B95" w:rsidRDefault="00D978E9" w:rsidP="00543929">
            <w:pPr>
              <w:rPr>
                <w:color w:val="000000" w:themeColor="text1"/>
                <w:sz w:val="26"/>
                <w:szCs w:val="26"/>
                <w:lang w:val="vi-VN"/>
              </w:rPr>
            </w:pPr>
            <w:r w:rsidRPr="002D6B95">
              <w:rPr>
                <w:color w:val="000000" w:themeColor="text1"/>
                <w:sz w:val="26"/>
                <w:szCs w:val="26"/>
                <w:lang w:val="vi-VN"/>
              </w:rPr>
              <w:t xml:space="preserve">Đánh giá được hiệu quả của các </w:t>
            </w:r>
            <w:r>
              <w:rPr>
                <w:color w:val="000000" w:themeColor="text1"/>
                <w:sz w:val="26"/>
                <w:szCs w:val="26"/>
                <w:lang w:val="vi-VN"/>
              </w:rPr>
              <w:t>nhiệm vụ</w:t>
            </w:r>
            <w:r w:rsidRPr="002D6B95">
              <w:rPr>
                <w:color w:val="000000" w:themeColor="text1"/>
                <w:sz w:val="26"/>
                <w:szCs w:val="26"/>
                <w:lang w:val="vi-VN"/>
              </w:rPr>
              <w:t xml:space="preserve"> trong thực tiễn nghề nghiệp giáo dục tiểu học </w:t>
            </w:r>
          </w:p>
        </w:tc>
        <w:tc>
          <w:tcPr>
            <w:tcW w:w="2268" w:type="dxa"/>
          </w:tcPr>
          <w:p w14:paraId="4BDD55A1"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052AE54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59AB45FC"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59CB6141" w14:textId="77777777" w:rsidTr="00543929">
        <w:trPr>
          <w:jc w:val="center"/>
        </w:trPr>
        <w:tc>
          <w:tcPr>
            <w:tcW w:w="846" w:type="dxa"/>
          </w:tcPr>
          <w:p w14:paraId="583ECF35"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4.6.2.</w:t>
            </w:r>
          </w:p>
        </w:tc>
        <w:tc>
          <w:tcPr>
            <w:tcW w:w="8363" w:type="dxa"/>
          </w:tcPr>
          <w:p w14:paraId="7CA00E59" w14:textId="77777777" w:rsidR="00D978E9" w:rsidRPr="002D6B95" w:rsidRDefault="00D978E9" w:rsidP="00543929">
            <w:pPr>
              <w:autoSpaceDE w:val="0"/>
              <w:autoSpaceDN w:val="0"/>
              <w:adjustRightInd w:val="0"/>
              <w:snapToGrid w:val="0"/>
              <w:spacing w:before="60" w:after="60"/>
              <w:contextualSpacing/>
              <w:rPr>
                <w:rFonts w:eastAsia="ArialMT"/>
                <w:sz w:val="26"/>
                <w:szCs w:val="26"/>
              </w:rPr>
            </w:pPr>
            <w:r w:rsidRPr="002D6B95">
              <w:rPr>
                <w:color w:val="000000" w:themeColor="text1"/>
                <w:sz w:val="26"/>
                <w:szCs w:val="26"/>
                <w:lang w:val="vi-VN"/>
              </w:rPr>
              <w:t xml:space="preserve">Cải tiến chất lượng các </w:t>
            </w:r>
            <w:r>
              <w:rPr>
                <w:color w:val="000000" w:themeColor="text1"/>
                <w:sz w:val="26"/>
                <w:szCs w:val="26"/>
                <w:lang w:val="vi-VN"/>
              </w:rPr>
              <w:t>nhiệm vụ</w:t>
            </w:r>
            <w:r w:rsidRPr="002D6B95">
              <w:rPr>
                <w:color w:val="000000" w:themeColor="text1"/>
                <w:sz w:val="26"/>
                <w:szCs w:val="26"/>
                <w:lang w:val="vi-VN"/>
              </w:rPr>
              <w:t xml:space="preserve"> trong thực tiễn nghề nghiệp giáo dục tiểu học</w:t>
            </w:r>
          </w:p>
        </w:tc>
        <w:tc>
          <w:tcPr>
            <w:tcW w:w="2268" w:type="dxa"/>
          </w:tcPr>
          <w:p w14:paraId="23537454" w14:textId="77777777" w:rsidR="00D978E9" w:rsidRPr="002D6B95" w:rsidRDefault="00D978E9" w:rsidP="00543929">
            <w:pPr>
              <w:tabs>
                <w:tab w:val="left" w:pos="426"/>
              </w:tabs>
              <w:snapToGrid w:val="0"/>
              <w:spacing w:before="60" w:after="60"/>
              <w:contextualSpacing/>
              <w:rPr>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c>
          <w:tcPr>
            <w:tcW w:w="1859" w:type="dxa"/>
            <w:gridSpan w:val="2"/>
          </w:tcPr>
          <w:p w14:paraId="53A28811"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c>
          <w:tcPr>
            <w:tcW w:w="1859" w:type="dxa"/>
          </w:tcPr>
          <w:p w14:paraId="1D4ACDF1" w14:textId="77777777" w:rsidR="00D978E9" w:rsidRPr="002D6B95" w:rsidRDefault="00D978E9" w:rsidP="00543929">
            <w:pPr>
              <w:tabs>
                <w:tab w:val="left" w:pos="426"/>
              </w:tabs>
              <w:snapToGrid w:val="0"/>
              <w:spacing w:before="60" w:after="60"/>
              <w:contextualSpacing/>
              <w:jc w:val="center"/>
              <w:rPr>
                <w:sz w:val="26"/>
                <w:szCs w:val="26"/>
              </w:rPr>
            </w:pPr>
            <w:r w:rsidRPr="002D6B95">
              <w:rPr>
                <w:sz w:val="26"/>
                <w:szCs w:val="26"/>
              </w:rPr>
              <w:t>(a) (b) (c) (d)</w:t>
            </w:r>
          </w:p>
        </w:tc>
      </w:tr>
      <w:tr w:rsidR="00D978E9" w:rsidRPr="002D6B95" w14:paraId="0C83A67C" w14:textId="77777777" w:rsidTr="00543929">
        <w:trPr>
          <w:jc w:val="center"/>
        </w:trPr>
        <w:tc>
          <w:tcPr>
            <w:tcW w:w="846" w:type="dxa"/>
          </w:tcPr>
          <w:p w14:paraId="6A5ED81F" w14:textId="77777777" w:rsidR="00D978E9" w:rsidRPr="002D6B95" w:rsidRDefault="00D978E9" w:rsidP="00543929">
            <w:pPr>
              <w:tabs>
                <w:tab w:val="left" w:pos="426"/>
              </w:tabs>
              <w:snapToGrid w:val="0"/>
              <w:contextualSpacing/>
              <w:rPr>
                <w:sz w:val="26"/>
                <w:szCs w:val="26"/>
              </w:rPr>
            </w:pPr>
          </w:p>
        </w:tc>
        <w:tc>
          <w:tcPr>
            <w:tcW w:w="14349" w:type="dxa"/>
            <w:gridSpan w:val="5"/>
          </w:tcPr>
          <w:p w14:paraId="5396117A" w14:textId="77777777" w:rsidR="00D978E9" w:rsidRPr="002D6B95" w:rsidRDefault="00D978E9" w:rsidP="00543929">
            <w:pPr>
              <w:tabs>
                <w:tab w:val="left" w:pos="426"/>
              </w:tabs>
              <w:snapToGrid w:val="0"/>
              <w:contextualSpacing/>
              <w:rPr>
                <w:sz w:val="26"/>
                <w:szCs w:val="26"/>
              </w:rPr>
            </w:pPr>
            <w:r w:rsidRPr="002D6B95">
              <w:rPr>
                <w:sz w:val="26"/>
                <w:szCs w:val="26"/>
              </w:rPr>
              <w:t xml:space="preserve">Để đáp ứng tốt hơn với yêu cầu của thị trường lao động, theo quý Thầy/Cô/Anh/Chị, CĐR CTĐT ngành </w:t>
            </w:r>
            <w:r>
              <w:rPr>
                <w:sz w:val="26"/>
                <w:szCs w:val="26"/>
              </w:rPr>
              <w:t>GDTH</w:t>
            </w:r>
            <w:r w:rsidRPr="002D6B95">
              <w:rPr>
                <w:sz w:val="26"/>
                <w:szCs w:val="26"/>
              </w:rPr>
              <w:t xml:space="preserve"> cần bổ sung thêm những năng lực thực hành nào? Xin vui lòng góp ý!</w:t>
            </w:r>
          </w:p>
          <w:p w14:paraId="3F294498" w14:textId="77777777" w:rsidR="00D978E9" w:rsidRPr="002D6B95" w:rsidRDefault="00D978E9" w:rsidP="00543929">
            <w:pPr>
              <w:tabs>
                <w:tab w:val="left" w:pos="426"/>
              </w:tabs>
              <w:snapToGrid w:val="0"/>
              <w:contextualSpacing/>
              <w:jc w:val="center"/>
              <w:rPr>
                <w:sz w:val="26"/>
                <w:szCs w:val="26"/>
              </w:rPr>
            </w:pPr>
            <w:r>
              <w:rPr>
                <w:sz w:val="26"/>
                <w:szCs w:val="26"/>
                <w:lang w:val="vi-VN"/>
              </w:rPr>
              <w:t>………………………………..</w:t>
            </w:r>
            <w:r w:rsidRPr="002D6B95">
              <w:rPr>
                <w:sz w:val="26"/>
                <w:szCs w:val="26"/>
              </w:rPr>
              <w:t>……………………………………………………………………………………………</w:t>
            </w:r>
          </w:p>
          <w:p w14:paraId="2D395BCE" w14:textId="77777777" w:rsidR="00D978E9" w:rsidRPr="002D6B95" w:rsidRDefault="00D978E9" w:rsidP="00543929">
            <w:pPr>
              <w:tabs>
                <w:tab w:val="left" w:pos="426"/>
              </w:tabs>
              <w:snapToGrid w:val="0"/>
              <w:spacing w:before="60" w:after="60"/>
              <w:contextualSpacing/>
              <w:jc w:val="center"/>
              <w:rPr>
                <w:sz w:val="26"/>
                <w:szCs w:val="26"/>
              </w:rPr>
            </w:pPr>
            <w:r>
              <w:rPr>
                <w:sz w:val="26"/>
                <w:szCs w:val="26"/>
                <w:lang w:val="vi-VN"/>
              </w:rPr>
              <w:t>……………………………….</w:t>
            </w:r>
            <w:r w:rsidRPr="002D6B95">
              <w:rPr>
                <w:sz w:val="26"/>
                <w:szCs w:val="26"/>
              </w:rPr>
              <w:t>……………………………………………………………………………………………</w:t>
            </w:r>
          </w:p>
        </w:tc>
      </w:tr>
    </w:tbl>
    <w:p w14:paraId="03478028" w14:textId="2CE96325" w:rsidR="00D978E9" w:rsidRPr="006B09BC" w:rsidRDefault="00D978E9" w:rsidP="00D978E9">
      <w:pPr>
        <w:tabs>
          <w:tab w:val="left" w:pos="426"/>
          <w:tab w:val="left" w:pos="720"/>
          <w:tab w:val="left" w:pos="1440"/>
          <w:tab w:val="left" w:pos="2160"/>
          <w:tab w:val="left" w:pos="2880"/>
          <w:tab w:val="left" w:pos="5638"/>
        </w:tabs>
        <w:rPr>
          <w:b/>
          <w:sz w:val="26"/>
          <w:szCs w:val="26"/>
          <w:lang w:val="vi-VN"/>
        </w:rPr>
      </w:pPr>
      <w:r w:rsidRPr="002D6B95">
        <w:rPr>
          <w:sz w:val="26"/>
          <w:szCs w:val="26"/>
        </w:rPr>
        <w:lastRenderedPageBreak/>
        <w:tab/>
      </w:r>
      <w:r w:rsidRPr="002D6B95">
        <w:rPr>
          <w:b/>
          <w:sz w:val="26"/>
          <w:szCs w:val="26"/>
        </w:rPr>
        <w:t xml:space="preserve">Phần III. Xin ý kiến về các hình thức tổ chức, phương pháp dạy học nhằm đạt được chuẩn đầu ra CTĐT ngành </w:t>
      </w:r>
      <w:r>
        <w:rPr>
          <w:b/>
          <w:sz w:val="26"/>
          <w:szCs w:val="26"/>
        </w:rPr>
        <w:t>GDTH</w:t>
      </w:r>
    </w:p>
    <w:p w14:paraId="690C3D8B" w14:textId="77777777" w:rsidR="00D978E9" w:rsidRPr="002D6B95" w:rsidRDefault="00D978E9" w:rsidP="00D978E9">
      <w:pPr>
        <w:tabs>
          <w:tab w:val="left" w:pos="426"/>
        </w:tabs>
        <w:rPr>
          <w:bCs/>
          <w:i/>
          <w:iCs/>
          <w:sz w:val="26"/>
          <w:szCs w:val="26"/>
        </w:rPr>
      </w:pPr>
      <w:r w:rsidRPr="002D6B95">
        <w:rPr>
          <w:bCs/>
          <w:i/>
          <w:iCs/>
          <w:sz w:val="26"/>
          <w:szCs w:val="26"/>
        </w:rPr>
        <w:t>1. Để đạt được Mục tiêu và Chuẩn đầu ra ở trên, theo quý Thầy/Cô/Anh/Chị, những hình thức tổ chức, phương pháp dạy học nào sẽ phù hợp?</w:t>
      </w:r>
    </w:p>
    <w:p w14:paraId="15A1F47D" w14:textId="77777777" w:rsidR="00D978E9" w:rsidRPr="002D6B95" w:rsidRDefault="00D978E9" w:rsidP="00D978E9">
      <w:pPr>
        <w:tabs>
          <w:tab w:val="left" w:pos="426"/>
        </w:tabs>
        <w:rPr>
          <w:bCs/>
          <w:sz w:val="26"/>
          <w:szCs w:val="26"/>
        </w:rPr>
      </w:pPr>
      <w:r w:rsidRPr="002D6B95">
        <w:rPr>
          <w:bCs/>
          <w:sz w:val="26"/>
          <w:szCs w:val="26"/>
        </w:rPr>
        <w:t>……………………………………………………………………………………………………</w:t>
      </w:r>
    </w:p>
    <w:p w14:paraId="012D149D" w14:textId="77777777" w:rsidR="00D978E9" w:rsidRPr="002D6B95" w:rsidRDefault="00D978E9" w:rsidP="00D978E9">
      <w:pPr>
        <w:tabs>
          <w:tab w:val="left" w:pos="426"/>
        </w:tabs>
        <w:rPr>
          <w:bCs/>
          <w:sz w:val="26"/>
          <w:szCs w:val="26"/>
        </w:rPr>
      </w:pPr>
      <w:r w:rsidRPr="002D6B95">
        <w:rPr>
          <w:bCs/>
          <w:sz w:val="26"/>
          <w:szCs w:val="26"/>
        </w:rPr>
        <w:t>……………………………………………………………………………………………………</w:t>
      </w:r>
    </w:p>
    <w:p w14:paraId="397C7D2A" w14:textId="77777777" w:rsidR="00D978E9" w:rsidRPr="002D6B95" w:rsidRDefault="00D978E9" w:rsidP="00D978E9">
      <w:pPr>
        <w:tabs>
          <w:tab w:val="left" w:pos="426"/>
        </w:tabs>
        <w:rPr>
          <w:bCs/>
          <w:i/>
          <w:iCs/>
          <w:sz w:val="26"/>
          <w:szCs w:val="26"/>
        </w:rPr>
      </w:pPr>
      <w:r w:rsidRPr="002D6B95">
        <w:rPr>
          <w:bCs/>
          <w:i/>
          <w:iCs/>
          <w:sz w:val="26"/>
          <w:szCs w:val="26"/>
        </w:rPr>
        <w:t>2. Để đạt được các Mục tiêu và Chuẩn đầu ra ở trên, theo quý Thầy/Cô/Anh/Chị, CTĐT ngành cần quan tâm điều chỉnh những nội dung nào?</w:t>
      </w:r>
    </w:p>
    <w:p w14:paraId="77DA7B96" w14:textId="77777777" w:rsidR="00D978E9" w:rsidRPr="002D6B95" w:rsidRDefault="00D978E9" w:rsidP="00D978E9">
      <w:pPr>
        <w:tabs>
          <w:tab w:val="left" w:pos="426"/>
        </w:tabs>
        <w:rPr>
          <w:b/>
          <w:bCs/>
          <w:sz w:val="26"/>
          <w:szCs w:val="26"/>
        </w:rPr>
      </w:pPr>
      <w:r w:rsidRPr="002D6B95">
        <w:rPr>
          <w:b/>
          <w:bCs/>
          <w:sz w:val="26"/>
          <w:szCs w:val="26"/>
        </w:rPr>
        <w:t>Mức độ cần thiết</w:t>
      </w:r>
    </w:p>
    <w:p w14:paraId="13C4322A" w14:textId="77777777" w:rsidR="00D978E9" w:rsidRPr="002D6B95" w:rsidRDefault="00D978E9" w:rsidP="00D978E9">
      <w:pPr>
        <w:tabs>
          <w:tab w:val="left" w:pos="426"/>
        </w:tabs>
        <w:rPr>
          <w:sz w:val="26"/>
          <w:szCs w:val="26"/>
        </w:rPr>
      </w:pPr>
      <w:r w:rsidRPr="002D6B95">
        <w:rPr>
          <w:sz w:val="26"/>
          <w:szCs w:val="26"/>
        </w:rPr>
        <w:sym w:font="Wingdings 2" w:char="F06A"/>
      </w:r>
      <w:r w:rsidRPr="002D6B95">
        <w:rPr>
          <w:sz w:val="26"/>
          <w:szCs w:val="26"/>
        </w:rPr>
        <w:t xml:space="preserve">: Rất không cần thiết; </w:t>
      </w:r>
      <w:r w:rsidRPr="002D6B95">
        <w:rPr>
          <w:sz w:val="26"/>
          <w:szCs w:val="26"/>
        </w:rPr>
        <w:sym w:font="Wingdings 2" w:char="F06B"/>
      </w:r>
      <w:r w:rsidRPr="002D6B95">
        <w:rPr>
          <w:sz w:val="26"/>
          <w:szCs w:val="26"/>
        </w:rPr>
        <w:t xml:space="preserve">: Không cần thiết; </w:t>
      </w:r>
      <w:r w:rsidRPr="002D6B95">
        <w:rPr>
          <w:sz w:val="26"/>
          <w:szCs w:val="26"/>
        </w:rPr>
        <w:sym w:font="Wingdings 2" w:char="F06C"/>
      </w:r>
      <w:r w:rsidRPr="002D6B95">
        <w:rPr>
          <w:sz w:val="26"/>
          <w:szCs w:val="26"/>
        </w:rPr>
        <w:t xml:space="preserve">: Bình thường; </w:t>
      </w:r>
      <w:r w:rsidRPr="002D6B95">
        <w:rPr>
          <w:sz w:val="26"/>
          <w:szCs w:val="26"/>
        </w:rPr>
        <w:sym w:font="Wingdings 2" w:char="F06D"/>
      </w:r>
      <w:r w:rsidRPr="002D6B95">
        <w:rPr>
          <w:sz w:val="26"/>
          <w:szCs w:val="26"/>
        </w:rPr>
        <w:t xml:space="preserve">: Cần thiết; </w:t>
      </w:r>
      <w:r w:rsidRPr="002D6B95">
        <w:rPr>
          <w:sz w:val="26"/>
          <w:szCs w:val="26"/>
        </w:rPr>
        <w:sym w:font="Wingdings 2" w:char="F06E"/>
      </w:r>
      <w:r w:rsidRPr="002D6B95">
        <w:rPr>
          <w:sz w:val="26"/>
          <w:szCs w:val="26"/>
        </w:rPr>
        <w:t>: Rất cần thiết.</w:t>
      </w:r>
    </w:p>
    <w:tbl>
      <w:tblPr>
        <w:tblStyle w:val="TableGrid"/>
        <w:tblW w:w="0" w:type="auto"/>
        <w:jc w:val="center"/>
        <w:tblLook w:val="04A0" w:firstRow="1" w:lastRow="0" w:firstColumn="1" w:lastColumn="0" w:noHBand="0" w:noVBand="1"/>
      </w:tblPr>
      <w:tblGrid>
        <w:gridCol w:w="6799"/>
        <w:gridCol w:w="2383"/>
      </w:tblGrid>
      <w:tr w:rsidR="00D978E9" w:rsidRPr="002D6B95" w14:paraId="23FA82FE" w14:textId="77777777" w:rsidTr="00543929">
        <w:trPr>
          <w:jc w:val="center"/>
        </w:trPr>
        <w:tc>
          <w:tcPr>
            <w:tcW w:w="6799" w:type="dxa"/>
          </w:tcPr>
          <w:p w14:paraId="68C534B8" w14:textId="77777777" w:rsidR="00D978E9" w:rsidRPr="002D6B95" w:rsidRDefault="00D978E9" w:rsidP="00543929">
            <w:pPr>
              <w:tabs>
                <w:tab w:val="left" w:pos="426"/>
              </w:tabs>
              <w:jc w:val="center"/>
              <w:rPr>
                <w:b/>
                <w:sz w:val="26"/>
                <w:szCs w:val="26"/>
              </w:rPr>
            </w:pPr>
            <w:r w:rsidRPr="002D6B95">
              <w:rPr>
                <w:b/>
                <w:sz w:val="26"/>
                <w:szCs w:val="26"/>
              </w:rPr>
              <w:t>Nội dung</w:t>
            </w:r>
          </w:p>
        </w:tc>
        <w:tc>
          <w:tcPr>
            <w:tcW w:w="2383" w:type="dxa"/>
          </w:tcPr>
          <w:p w14:paraId="70847146" w14:textId="77777777" w:rsidR="00D978E9" w:rsidRPr="002D6B95" w:rsidRDefault="00D978E9" w:rsidP="00543929">
            <w:pPr>
              <w:tabs>
                <w:tab w:val="left" w:pos="426"/>
              </w:tabs>
              <w:jc w:val="center"/>
              <w:rPr>
                <w:b/>
                <w:sz w:val="26"/>
                <w:szCs w:val="26"/>
              </w:rPr>
            </w:pPr>
            <w:r w:rsidRPr="002D6B95">
              <w:rPr>
                <w:b/>
                <w:sz w:val="26"/>
                <w:szCs w:val="26"/>
              </w:rPr>
              <w:t>Mức độ cần thiết</w:t>
            </w:r>
          </w:p>
        </w:tc>
      </w:tr>
      <w:tr w:rsidR="00D978E9" w:rsidRPr="002D6B95" w14:paraId="3FC4F5F9" w14:textId="77777777" w:rsidTr="00543929">
        <w:trPr>
          <w:jc w:val="center"/>
        </w:trPr>
        <w:tc>
          <w:tcPr>
            <w:tcW w:w="6799" w:type="dxa"/>
          </w:tcPr>
          <w:p w14:paraId="5C8007CA" w14:textId="77777777" w:rsidR="00D978E9" w:rsidRPr="006B4E30" w:rsidRDefault="00D978E9" w:rsidP="00543929">
            <w:pPr>
              <w:tabs>
                <w:tab w:val="left" w:pos="426"/>
              </w:tabs>
              <w:rPr>
                <w:bCs/>
                <w:sz w:val="26"/>
                <w:szCs w:val="26"/>
                <w:lang w:val="vi-VN"/>
              </w:rPr>
            </w:pPr>
            <w:r w:rsidRPr="002D6B95">
              <w:rPr>
                <w:bCs/>
                <w:sz w:val="26"/>
                <w:szCs w:val="26"/>
              </w:rPr>
              <w:t xml:space="preserve">Tăng thời lượng thực hành nghề nghiệp tại </w:t>
            </w:r>
            <w:r>
              <w:rPr>
                <w:bCs/>
                <w:sz w:val="26"/>
                <w:szCs w:val="26"/>
              </w:rPr>
              <w:t>các</w:t>
            </w:r>
            <w:r>
              <w:rPr>
                <w:bCs/>
                <w:sz w:val="26"/>
                <w:szCs w:val="26"/>
                <w:lang w:val="vi-VN"/>
              </w:rPr>
              <w:t xml:space="preserve"> cơ sở giáo dục trong quá trình đào tạo</w:t>
            </w:r>
          </w:p>
        </w:tc>
        <w:tc>
          <w:tcPr>
            <w:tcW w:w="2383" w:type="dxa"/>
          </w:tcPr>
          <w:p w14:paraId="36B7AF18"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rsidRPr="002D6B95" w14:paraId="1C39E539" w14:textId="77777777" w:rsidTr="00543929">
        <w:trPr>
          <w:jc w:val="center"/>
        </w:trPr>
        <w:tc>
          <w:tcPr>
            <w:tcW w:w="6799" w:type="dxa"/>
          </w:tcPr>
          <w:p w14:paraId="021D2B86" w14:textId="77777777" w:rsidR="00D978E9" w:rsidRPr="002D6B95" w:rsidRDefault="00D978E9" w:rsidP="00543929">
            <w:pPr>
              <w:tabs>
                <w:tab w:val="left" w:pos="426"/>
              </w:tabs>
              <w:rPr>
                <w:bCs/>
                <w:sz w:val="26"/>
                <w:szCs w:val="26"/>
              </w:rPr>
            </w:pPr>
            <w:r w:rsidRPr="002D6B95">
              <w:rPr>
                <w:bCs/>
                <w:sz w:val="26"/>
                <w:szCs w:val="26"/>
              </w:rPr>
              <w:t xml:space="preserve">Giảm tỷ lệ giảng dạy lí thuyết, tăng thời lượng </w:t>
            </w:r>
            <w:r>
              <w:rPr>
                <w:bCs/>
                <w:sz w:val="26"/>
                <w:szCs w:val="26"/>
              </w:rPr>
              <w:t>thực</w:t>
            </w:r>
            <w:r>
              <w:rPr>
                <w:bCs/>
                <w:sz w:val="26"/>
                <w:szCs w:val="26"/>
                <w:lang w:val="vi-VN"/>
              </w:rPr>
              <w:t xml:space="preserve"> hành nghề nghiệp cho sinh viên</w:t>
            </w:r>
          </w:p>
        </w:tc>
        <w:tc>
          <w:tcPr>
            <w:tcW w:w="2383" w:type="dxa"/>
          </w:tcPr>
          <w:p w14:paraId="341B73E5"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rsidRPr="002D6B95" w14:paraId="0F749F98" w14:textId="77777777" w:rsidTr="00543929">
        <w:trPr>
          <w:jc w:val="center"/>
        </w:trPr>
        <w:tc>
          <w:tcPr>
            <w:tcW w:w="6799" w:type="dxa"/>
          </w:tcPr>
          <w:p w14:paraId="741B7BB1" w14:textId="77777777" w:rsidR="00D978E9" w:rsidRPr="006B4E30" w:rsidRDefault="00D978E9" w:rsidP="00543929">
            <w:pPr>
              <w:tabs>
                <w:tab w:val="left" w:pos="426"/>
              </w:tabs>
              <w:rPr>
                <w:bCs/>
                <w:sz w:val="26"/>
                <w:szCs w:val="26"/>
                <w:lang w:val="vi-VN"/>
              </w:rPr>
            </w:pPr>
            <w:r>
              <w:rPr>
                <w:bCs/>
                <w:sz w:val="26"/>
                <w:szCs w:val="26"/>
                <w:lang w:val="vi-VN"/>
              </w:rPr>
              <w:t>Đa dạng hoá các phương thức và công cụ kiểm tra, đánh giá phẩm chất và năng lực người học</w:t>
            </w:r>
          </w:p>
        </w:tc>
        <w:tc>
          <w:tcPr>
            <w:tcW w:w="2383" w:type="dxa"/>
          </w:tcPr>
          <w:p w14:paraId="5D653A26"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r w:rsidR="00D978E9" w:rsidRPr="002D6B95" w14:paraId="556C44FF" w14:textId="77777777" w:rsidTr="00543929">
        <w:trPr>
          <w:jc w:val="center"/>
        </w:trPr>
        <w:tc>
          <w:tcPr>
            <w:tcW w:w="6799" w:type="dxa"/>
          </w:tcPr>
          <w:p w14:paraId="081B5141" w14:textId="77777777" w:rsidR="00D978E9" w:rsidRPr="002D6B95" w:rsidRDefault="00D978E9" w:rsidP="00543929">
            <w:pPr>
              <w:tabs>
                <w:tab w:val="left" w:pos="426"/>
              </w:tabs>
              <w:rPr>
                <w:bCs/>
                <w:sz w:val="26"/>
                <w:szCs w:val="26"/>
              </w:rPr>
            </w:pPr>
            <w:r w:rsidRPr="002D6B95">
              <w:rPr>
                <w:bCs/>
                <w:sz w:val="26"/>
                <w:szCs w:val="26"/>
              </w:rPr>
              <w:t>Ý kiến khác: ..............................................................................</w:t>
            </w:r>
          </w:p>
          <w:p w14:paraId="1B08E596" w14:textId="77777777" w:rsidR="00D978E9" w:rsidRPr="002D6B95" w:rsidRDefault="00D978E9" w:rsidP="00543929">
            <w:pPr>
              <w:tabs>
                <w:tab w:val="left" w:pos="426"/>
              </w:tabs>
              <w:rPr>
                <w:bCs/>
                <w:sz w:val="26"/>
                <w:szCs w:val="26"/>
              </w:rPr>
            </w:pPr>
            <w:r w:rsidRPr="002D6B95">
              <w:rPr>
                <w:bCs/>
                <w:sz w:val="26"/>
                <w:szCs w:val="26"/>
              </w:rPr>
              <w:t>....................................................................................................</w:t>
            </w:r>
          </w:p>
        </w:tc>
        <w:tc>
          <w:tcPr>
            <w:tcW w:w="2383" w:type="dxa"/>
          </w:tcPr>
          <w:p w14:paraId="3F5C5D18" w14:textId="77777777" w:rsidR="00D978E9" w:rsidRPr="002D6B95" w:rsidRDefault="00D978E9" w:rsidP="00543929">
            <w:pPr>
              <w:tabs>
                <w:tab w:val="left" w:pos="426"/>
              </w:tabs>
              <w:jc w:val="center"/>
              <w:rPr>
                <w:bCs/>
                <w:sz w:val="26"/>
                <w:szCs w:val="26"/>
              </w:rPr>
            </w:pPr>
            <w:r w:rsidRPr="002D6B95">
              <w:rPr>
                <w:sz w:val="26"/>
                <w:szCs w:val="26"/>
              </w:rPr>
              <w:sym w:font="Wingdings 2" w:char="F06A"/>
            </w:r>
            <w:r w:rsidRPr="002D6B95">
              <w:rPr>
                <w:sz w:val="26"/>
                <w:szCs w:val="26"/>
              </w:rPr>
              <w:t xml:space="preserve">   </w:t>
            </w:r>
            <w:r w:rsidRPr="002D6B95">
              <w:rPr>
                <w:sz w:val="26"/>
                <w:szCs w:val="26"/>
              </w:rPr>
              <w:sym w:font="Wingdings 2" w:char="F06B"/>
            </w:r>
            <w:r w:rsidRPr="002D6B95">
              <w:rPr>
                <w:sz w:val="26"/>
                <w:szCs w:val="26"/>
              </w:rPr>
              <w:t xml:space="preserve">   </w:t>
            </w:r>
            <w:r w:rsidRPr="002D6B95">
              <w:rPr>
                <w:sz w:val="26"/>
                <w:szCs w:val="26"/>
              </w:rPr>
              <w:sym w:font="Wingdings 2" w:char="F06C"/>
            </w:r>
            <w:r w:rsidRPr="002D6B95">
              <w:rPr>
                <w:sz w:val="26"/>
                <w:szCs w:val="26"/>
              </w:rPr>
              <w:t xml:space="preserve">   </w:t>
            </w:r>
            <w:r w:rsidRPr="002D6B95">
              <w:rPr>
                <w:sz w:val="26"/>
                <w:szCs w:val="26"/>
              </w:rPr>
              <w:sym w:font="Wingdings 2" w:char="F06D"/>
            </w:r>
            <w:r w:rsidRPr="002D6B95">
              <w:rPr>
                <w:sz w:val="26"/>
                <w:szCs w:val="26"/>
              </w:rPr>
              <w:t xml:space="preserve">   </w:t>
            </w:r>
            <w:r w:rsidRPr="002D6B95">
              <w:rPr>
                <w:sz w:val="26"/>
                <w:szCs w:val="26"/>
              </w:rPr>
              <w:sym w:font="Wingdings 2" w:char="F06E"/>
            </w:r>
          </w:p>
        </w:tc>
      </w:tr>
    </w:tbl>
    <w:p w14:paraId="359FDE54" w14:textId="77777777" w:rsidR="00D978E9" w:rsidRPr="002D6B95" w:rsidRDefault="00D978E9" w:rsidP="00D978E9">
      <w:pPr>
        <w:tabs>
          <w:tab w:val="left" w:pos="426"/>
        </w:tabs>
        <w:rPr>
          <w:bCs/>
          <w:sz w:val="26"/>
          <w:szCs w:val="26"/>
        </w:rPr>
      </w:pPr>
    </w:p>
    <w:p w14:paraId="51210160" w14:textId="77777777" w:rsidR="00D978E9" w:rsidRPr="006B09BC" w:rsidRDefault="00D978E9" w:rsidP="00D978E9">
      <w:pPr>
        <w:tabs>
          <w:tab w:val="left" w:pos="426"/>
        </w:tabs>
        <w:rPr>
          <w:b/>
          <w:iCs/>
          <w:sz w:val="26"/>
          <w:szCs w:val="26"/>
          <w:lang w:val="vi-VN"/>
        </w:rPr>
      </w:pPr>
      <w:r w:rsidRPr="002D6B95">
        <w:rPr>
          <w:b/>
          <w:sz w:val="26"/>
          <w:szCs w:val="26"/>
        </w:rPr>
        <w:t xml:space="preserve">Phần IV. </w:t>
      </w:r>
      <w:r w:rsidRPr="002D6B95">
        <w:rPr>
          <w:b/>
          <w:iCs/>
          <w:sz w:val="26"/>
          <w:szCs w:val="26"/>
        </w:rPr>
        <w:t xml:space="preserve">Mức độ tham gia, sẽ tham gia của quý vị/quý cơ quan vào quá trình đào tạo ngành </w:t>
      </w:r>
      <w:r>
        <w:rPr>
          <w:b/>
          <w:iCs/>
          <w:sz w:val="26"/>
          <w:szCs w:val="26"/>
        </w:rPr>
        <w:t>GDTH</w:t>
      </w:r>
    </w:p>
    <w:p w14:paraId="7A3E96F0" w14:textId="77777777" w:rsidR="00D978E9" w:rsidRPr="002D6B95" w:rsidRDefault="00D978E9" w:rsidP="00D978E9">
      <w:pPr>
        <w:tabs>
          <w:tab w:val="left" w:pos="426"/>
        </w:tabs>
        <w:rPr>
          <w:bCs/>
          <w:sz w:val="26"/>
          <w:szCs w:val="26"/>
        </w:rPr>
      </w:pPr>
      <w:r w:rsidRPr="002D6B95">
        <w:rPr>
          <w:bCs/>
          <w:sz w:val="26"/>
          <w:szCs w:val="26"/>
        </w:rPr>
        <w:lastRenderedPageBreak/>
        <w:t xml:space="preserve">Để nâng cao năng lực thực hành nghề nghiệp, đáp ứng nhu cầu xã hội, sinh viên cần được trải nghiệm quá trình đào tạo tại các đơn vị tuyển dụng. Xin quý vị cho biết về sự sẵn sàng tham gia của quý vị/quý đơn vị vào quá trình đào tạo sinh viên ngành </w:t>
      </w:r>
      <w:r>
        <w:rPr>
          <w:bCs/>
          <w:sz w:val="26"/>
          <w:szCs w:val="26"/>
        </w:rPr>
        <w:t>GDTH</w:t>
      </w:r>
    </w:p>
    <w:tbl>
      <w:tblPr>
        <w:tblStyle w:val="TableGrid"/>
        <w:tblW w:w="9984" w:type="dxa"/>
        <w:jc w:val="center"/>
        <w:tblLook w:val="04A0" w:firstRow="1" w:lastRow="0" w:firstColumn="1" w:lastColumn="0" w:noHBand="0" w:noVBand="1"/>
      </w:tblPr>
      <w:tblGrid>
        <w:gridCol w:w="6232"/>
        <w:gridCol w:w="794"/>
        <w:gridCol w:w="957"/>
        <w:gridCol w:w="1044"/>
        <w:gridCol w:w="957"/>
      </w:tblGrid>
      <w:tr w:rsidR="00D978E9" w:rsidRPr="002D6B95" w14:paraId="00194C2B" w14:textId="77777777" w:rsidTr="00543929">
        <w:trPr>
          <w:trHeight w:val="438"/>
          <w:jc w:val="center"/>
        </w:trPr>
        <w:tc>
          <w:tcPr>
            <w:tcW w:w="6232" w:type="dxa"/>
            <w:vMerge w:val="restart"/>
          </w:tcPr>
          <w:p w14:paraId="4E3177F0" w14:textId="77777777" w:rsidR="00D978E9" w:rsidRPr="002D6B95" w:rsidRDefault="00D978E9" w:rsidP="00543929">
            <w:pPr>
              <w:spacing w:before="60" w:after="60"/>
              <w:jc w:val="center"/>
              <w:rPr>
                <w:b/>
                <w:iCs/>
                <w:sz w:val="26"/>
                <w:szCs w:val="26"/>
              </w:rPr>
            </w:pPr>
          </w:p>
          <w:p w14:paraId="5AD30AAD" w14:textId="77777777" w:rsidR="00D978E9" w:rsidRPr="002D6B95" w:rsidRDefault="00D978E9" w:rsidP="00543929">
            <w:pPr>
              <w:spacing w:before="60" w:after="60"/>
              <w:jc w:val="center"/>
              <w:rPr>
                <w:b/>
                <w:iCs/>
                <w:sz w:val="26"/>
                <w:szCs w:val="26"/>
              </w:rPr>
            </w:pPr>
            <w:r w:rsidRPr="002D6B95">
              <w:rPr>
                <w:b/>
                <w:iCs/>
                <w:sz w:val="26"/>
                <w:szCs w:val="26"/>
              </w:rPr>
              <w:t>Các hoạt động tham gia</w:t>
            </w:r>
          </w:p>
        </w:tc>
        <w:tc>
          <w:tcPr>
            <w:tcW w:w="794" w:type="dxa"/>
            <w:vMerge w:val="restart"/>
          </w:tcPr>
          <w:p w14:paraId="6D4D7C8A" w14:textId="77777777" w:rsidR="00D978E9" w:rsidRPr="002D6B95" w:rsidRDefault="00D978E9" w:rsidP="00543929">
            <w:pPr>
              <w:spacing w:before="60" w:after="60"/>
              <w:jc w:val="center"/>
              <w:rPr>
                <w:b/>
                <w:bCs/>
                <w:iCs/>
                <w:sz w:val="26"/>
                <w:szCs w:val="26"/>
              </w:rPr>
            </w:pPr>
            <w:r w:rsidRPr="002D6B95">
              <w:rPr>
                <w:b/>
                <w:bCs/>
                <w:iCs/>
                <w:sz w:val="26"/>
                <w:szCs w:val="26"/>
              </w:rPr>
              <w:t>Đã tham gia</w:t>
            </w:r>
          </w:p>
        </w:tc>
        <w:tc>
          <w:tcPr>
            <w:tcW w:w="2958" w:type="dxa"/>
            <w:gridSpan w:val="3"/>
          </w:tcPr>
          <w:p w14:paraId="50AFB756" w14:textId="77777777" w:rsidR="00D978E9" w:rsidRPr="002D6B95" w:rsidRDefault="00D978E9" w:rsidP="00543929">
            <w:pPr>
              <w:spacing w:before="60" w:after="60"/>
              <w:jc w:val="center"/>
              <w:rPr>
                <w:b/>
                <w:bCs/>
                <w:i/>
                <w:sz w:val="26"/>
                <w:szCs w:val="26"/>
              </w:rPr>
            </w:pPr>
            <w:r w:rsidRPr="002D6B95">
              <w:rPr>
                <w:b/>
                <w:bCs/>
                <w:iCs/>
                <w:sz w:val="26"/>
                <w:szCs w:val="26"/>
              </w:rPr>
              <w:t>Dự định sẽ tham gia</w:t>
            </w:r>
          </w:p>
        </w:tc>
      </w:tr>
      <w:tr w:rsidR="00D978E9" w:rsidRPr="002D6B95" w14:paraId="3CBDC098" w14:textId="77777777" w:rsidTr="00543929">
        <w:trPr>
          <w:trHeight w:val="437"/>
          <w:jc w:val="center"/>
        </w:trPr>
        <w:tc>
          <w:tcPr>
            <w:tcW w:w="6232" w:type="dxa"/>
            <w:vMerge/>
          </w:tcPr>
          <w:p w14:paraId="658BACA4" w14:textId="77777777" w:rsidR="00D978E9" w:rsidRPr="002D6B95" w:rsidRDefault="00D978E9" w:rsidP="00543929">
            <w:pPr>
              <w:spacing w:before="60" w:after="60"/>
              <w:rPr>
                <w:b/>
                <w:i/>
                <w:sz w:val="26"/>
                <w:szCs w:val="26"/>
              </w:rPr>
            </w:pPr>
          </w:p>
        </w:tc>
        <w:tc>
          <w:tcPr>
            <w:tcW w:w="794" w:type="dxa"/>
            <w:vMerge/>
          </w:tcPr>
          <w:p w14:paraId="3A6AF110" w14:textId="77777777" w:rsidR="00D978E9" w:rsidRPr="002D6B95" w:rsidRDefault="00D978E9" w:rsidP="00543929">
            <w:pPr>
              <w:spacing w:before="60" w:after="60"/>
              <w:jc w:val="center"/>
              <w:rPr>
                <w:i/>
                <w:sz w:val="26"/>
                <w:szCs w:val="26"/>
              </w:rPr>
            </w:pPr>
          </w:p>
        </w:tc>
        <w:tc>
          <w:tcPr>
            <w:tcW w:w="957" w:type="dxa"/>
          </w:tcPr>
          <w:p w14:paraId="33AEBFFD" w14:textId="77777777" w:rsidR="00D978E9" w:rsidRPr="002D6B95" w:rsidRDefault="00D978E9" w:rsidP="00543929">
            <w:pPr>
              <w:spacing w:before="60" w:after="60"/>
              <w:jc w:val="center"/>
              <w:rPr>
                <w:i/>
                <w:sz w:val="26"/>
                <w:szCs w:val="26"/>
              </w:rPr>
            </w:pPr>
            <w:r w:rsidRPr="002D6B95">
              <w:rPr>
                <w:sz w:val="26"/>
                <w:szCs w:val="26"/>
              </w:rPr>
              <w:t>Không thường xuyên</w:t>
            </w:r>
          </w:p>
        </w:tc>
        <w:tc>
          <w:tcPr>
            <w:tcW w:w="1044" w:type="dxa"/>
          </w:tcPr>
          <w:p w14:paraId="52082A32" w14:textId="77777777" w:rsidR="00D978E9" w:rsidRPr="002D6B95" w:rsidRDefault="00D978E9" w:rsidP="00543929">
            <w:pPr>
              <w:spacing w:before="60" w:after="60"/>
              <w:jc w:val="center"/>
              <w:rPr>
                <w:i/>
                <w:sz w:val="26"/>
                <w:szCs w:val="26"/>
              </w:rPr>
            </w:pPr>
            <w:r w:rsidRPr="002D6B95">
              <w:rPr>
                <w:sz w:val="26"/>
                <w:szCs w:val="26"/>
              </w:rPr>
              <w:t>Thường xuyên</w:t>
            </w:r>
          </w:p>
        </w:tc>
        <w:tc>
          <w:tcPr>
            <w:tcW w:w="957" w:type="dxa"/>
          </w:tcPr>
          <w:p w14:paraId="1E479F7A" w14:textId="77777777" w:rsidR="00D978E9" w:rsidRPr="002D6B95" w:rsidRDefault="00D978E9" w:rsidP="00543929">
            <w:pPr>
              <w:spacing w:before="60" w:after="60"/>
              <w:jc w:val="center"/>
              <w:rPr>
                <w:i/>
                <w:sz w:val="26"/>
                <w:szCs w:val="26"/>
              </w:rPr>
            </w:pPr>
            <w:r w:rsidRPr="002D6B95">
              <w:rPr>
                <w:sz w:val="26"/>
                <w:szCs w:val="26"/>
              </w:rPr>
              <w:t>Rất thường xuyên</w:t>
            </w:r>
          </w:p>
        </w:tc>
      </w:tr>
      <w:tr w:rsidR="00D978E9" w:rsidRPr="002D6B95" w14:paraId="7F4E6DDF" w14:textId="77777777" w:rsidTr="00543929">
        <w:trPr>
          <w:trHeight w:val="371"/>
          <w:jc w:val="center"/>
        </w:trPr>
        <w:tc>
          <w:tcPr>
            <w:tcW w:w="6232" w:type="dxa"/>
          </w:tcPr>
          <w:p w14:paraId="569266AD" w14:textId="77777777" w:rsidR="00D978E9" w:rsidRPr="00786A69" w:rsidRDefault="00D978E9" w:rsidP="00543929">
            <w:pPr>
              <w:spacing w:before="60" w:after="60"/>
              <w:rPr>
                <w:sz w:val="26"/>
                <w:szCs w:val="26"/>
                <w:lang w:val="vi-VN"/>
              </w:rPr>
            </w:pPr>
            <w:r>
              <w:rPr>
                <w:sz w:val="26"/>
                <w:szCs w:val="26"/>
                <w:lang w:val="vi-VN"/>
              </w:rPr>
              <w:t>Tham gia các buổi định hướng nghề nghiệp cho sinh viên</w:t>
            </w:r>
          </w:p>
        </w:tc>
        <w:tc>
          <w:tcPr>
            <w:tcW w:w="794" w:type="dxa"/>
            <w:vAlign w:val="center"/>
          </w:tcPr>
          <w:p w14:paraId="4979E46C" w14:textId="77777777" w:rsidR="00D978E9" w:rsidRPr="002D6B95" w:rsidRDefault="00D978E9" w:rsidP="00543929">
            <w:pPr>
              <w:spacing w:before="60" w:after="60"/>
              <w:ind w:left="38"/>
              <w:jc w:val="center"/>
              <w:rPr>
                <w:sz w:val="26"/>
                <w:szCs w:val="26"/>
              </w:rPr>
            </w:pPr>
          </w:p>
        </w:tc>
        <w:tc>
          <w:tcPr>
            <w:tcW w:w="957" w:type="dxa"/>
          </w:tcPr>
          <w:p w14:paraId="643CDA73" w14:textId="77777777" w:rsidR="00D978E9" w:rsidRPr="002D6B95" w:rsidRDefault="00D978E9" w:rsidP="00543929">
            <w:pPr>
              <w:spacing w:before="60" w:after="60"/>
              <w:ind w:left="38"/>
              <w:jc w:val="center"/>
              <w:rPr>
                <w:sz w:val="26"/>
                <w:szCs w:val="26"/>
              </w:rPr>
            </w:pPr>
          </w:p>
        </w:tc>
        <w:tc>
          <w:tcPr>
            <w:tcW w:w="1044" w:type="dxa"/>
          </w:tcPr>
          <w:p w14:paraId="0D95581B" w14:textId="77777777" w:rsidR="00D978E9" w:rsidRPr="002D6B95" w:rsidRDefault="00D978E9" w:rsidP="00543929">
            <w:pPr>
              <w:spacing w:before="60" w:after="60"/>
              <w:ind w:left="38"/>
              <w:jc w:val="center"/>
              <w:rPr>
                <w:sz w:val="26"/>
                <w:szCs w:val="26"/>
              </w:rPr>
            </w:pPr>
          </w:p>
        </w:tc>
        <w:tc>
          <w:tcPr>
            <w:tcW w:w="957" w:type="dxa"/>
          </w:tcPr>
          <w:p w14:paraId="3561AD9F" w14:textId="77777777" w:rsidR="00D978E9" w:rsidRPr="002D6B95" w:rsidRDefault="00D978E9" w:rsidP="00543929">
            <w:pPr>
              <w:spacing w:before="60" w:after="60"/>
              <w:ind w:left="38"/>
              <w:jc w:val="center"/>
              <w:rPr>
                <w:sz w:val="26"/>
                <w:szCs w:val="26"/>
              </w:rPr>
            </w:pPr>
          </w:p>
        </w:tc>
      </w:tr>
      <w:tr w:rsidR="00D978E9" w:rsidRPr="002D6B95" w14:paraId="6869EA84" w14:textId="77777777" w:rsidTr="00543929">
        <w:trPr>
          <w:trHeight w:val="393"/>
          <w:jc w:val="center"/>
        </w:trPr>
        <w:tc>
          <w:tcPr>
            <w:tcW w:w="6232" w:type="dxa"/>
          </w:tcPr>
          <w:p w14:paraId="7ED9FE4B" w14:textId="77777777" w:rsidR="00D978E9" w:rsidRPr="002D6B95" w:rsidRDefault="00D978E9" w:rsidP="00543929">
            <w:pPr>
              <w:spacing w:before="60" w:after="60"/>
              <w:rPr>
                <w:sz w:val="26"/>
                <w:szCs w:val="26"/>
              </w:rPr>
            </w:pPr>
            <w:r w:rsidRPr="002D6B95">
              <w:rPr>
                <w:sz w:val="26"/>
                <w:szCs w:val="26"/>
              </w:rPr>
              <w:t>Tham gia giảng dạy các học phần</w:t>
            </w:r>
          </w:p>
        </w:tc>
        <w:tc>
          <w:tcPr>
            <w:tcW w:w="794" w:type="dxa"/>
            <w:vAlign w:val="center"/>
          </w:tcPr>
          <w:p w14:paraId="0BFD6DDF" w14:textId="77777777" w:rsidR="00D978E9" w:rsidRPr="002D6B95" w:rsidRDefault="00D978E9" w:rsidP="00543929">
            <w:pPr>
              <w:spacing w:before="60" w:after="60"/>
              <w:ind w:left="38"/>
              <w:jc w:val="center"/>
              <w:rPr>
                <w:sz w:val="26"/>
                <w:szCs w:val="26"/>
              </w:rPr>
            </w:pPr>
          </w:p>
        </w:tc>
        <w:tc>
          <w:tcPr>
            <w:tcW w:w="957" w:type="dxa"/>
          </w:tcPr>
          <w:p w14:paraId="146CC9C6" w14:textId="77777777" w:rsidR="00D978E9" w:rsidRPr="002D6B95" w:rsidRDefault="00D978E9" w:rsidP="00543929">
            <w:pPr>
              <w:spacing w:before="60" w:after="60"/>
              <w:ind w:left="38"/>
              <w:jc w:val="center"/>
              <w:rPr>
                <w:sz w:val="26"/>
                <w:szCs w:val="26"/>
              </w:rPr>
            </w:pPr>
          </w:p>
        </w:tc>
        <w:tc>
          <w:tcPr>
            <w:tcW w:w="1044" w:type="dxa"/>
          </w:tcPr>
          <w:p w14:paraId="2C856887" w14:textId="77777777" w:rsidR="00D978E9" w:rsidRPr="002D6B95" w:rsidRDefault="00D978E9" w:rsidP="00543929">
            <w:pPr>
              <w:spacing w:before="60" w:after="60"/>
              <w:ind w:left="38"/>
              <w:jc w:val="center"/>
              <w:rPr>
                <w:sz w:val="26"/>
                <w:szCs w:val="26"/>
              </w:rPr>
            </w:pPr>
          </w:p>
        </w:tc>
        <w:tc>
          <w:tcPr>
            <w:tcW w:w="957" w:type="dxa"/>
          </w:tcPr>
          <w:p w14:paraId="1507D458" w14:textId="77777777" w:rsidR="00D978E9" w:rsidRPr="002D6B95" w:rsidRDefault="00D978E9" w:rsidP="00543929">
            <w:pPr>
              <w:spacing w:before="60" w:after="60"/>
              <w:ind w:left="38"/>
              <w:jc w:val="center"/>
              <w:rPr>
                <w:sz w:val="26"/>
                <w:szCs w:val="26"/>
              </w:rPr>
            </w:pPr>
          </w:p>
        </w:tc>
      </w:tr>
      <w:tr w:rsidR="00D978E9" w:rsidRPr="002D6B95" w14:paraId="36C408B6" w14:textId="77777777" w:rsidTr="00543929">
        <w:trPr>
          <w:trHeight w:val="277"/>
          <w:jc w:val="center"/>
        </w:trPr>
        <w:tc>
          <w:tcPr>
            <w:tcW w:w="6232" w:type="dxa"/>
          </w:tcPr>
          <w:p w14:paraId="4256ACC9" w14:textId="77777777" w:rsidR="00D978E9" w:rsidRPr="002D6B95" w:rsidRDefault="00D978E9" w:rsidP="00543929">
            <w:pPr>
              <w:spacing w:before="60" w:after="60"/>
              <w:rPr>
                <w:sz w:val="26"/>
                <w:szCs w:val="26"/>
              </w:rPr>
            </w:pPr>
            <w:r w:rsidRPr="002D6B95">
              <w:rPr>
                <w:sz w:val="26"/>
                <w:szCs w:val="26"/>
              </w:rPr>
              <w:t>Tham gia hướng dẫn thực hành, thực tế, thực tập</w:t>
            </w:r>
          </w:p>
        </w:tc>
        <w:tc>
          <w:tcPr>
            <w:tcW w:w="794" w:type="dxa"/>
            <w:vAlign w:val="center"/>
          </w:tcPr>
          <w:p w14:paraId="122F64E7" w14:textId="77777777" w:rsidR="00D978E9" w:rsidRPr="002D6B95" w:rsidRDefault="00D978E9" w:rsidP="00543929">
            <w:pPr>
              <w:spacing w:before="60" w:after="60"/>
              <w:ind w:left="38"/>
              <w:jc w:val="center"/>
              <w:rPr>
                <w:sz w:val="26"/>
                <w:szCs w:val="26"/>
              </w:rPr>
            </w:pPr>
          </w:p>
        </w:tc>
        <w:tc>
          <w:tcPr>
            <w:tcW w:w="957" w:type="dxa"/>
          </w:tcPr>
          <w:p w14:paraId="3F3EA924" w14:textId="77777777" w:rsidR="00D978E9" w:rsidRPr="002D6B95" w:rsidRDefault="00D978E9" w:rsidP="00543929">
            <w:pPr>
              <w:spacing w:before="60" w:after="60"/>
              <w:ind w:left="38"/>
              <w:jc w:val="center"/>
              <w:rPr>
                <w:sz w:val="26"/>
                <w:szCs w:val="26"/>
              </w:rPr>
            </w:pPr>
          </w:p>
        </w:tc>
        <w:tc>
          <w:tcPr>
            <w:tcW w:w="1044" w:type="dxa"/>
          </w:tcPr>
          <w:p w14:paraId="61EB9EE5" w14:textId="77777777" w:rsidR="00D978E9" w:rsidRPr="002D6B95" w:rsidRDefault="00D978E9" w:rsidP="00543929">
            <w:pPr>
              <w:spacing w:before="60" w:after="60"/>
              <w:ind w:left="38"/>
              <w:jc w:val="center"/>
              <w:rPr>
                <w:sz w:val="26"/>
                <w:szCs w:val="26"/>
              </w:rPr>
            </w:pPr>
          </w:p>
        </w:tc>
        <w:tc>
          <w:tcPr>
            <w:tcW w:w="957" w:type="dxa"/>
          </w:tcPr>
          <w:p w14:paraId="273BA8B6" w14:textId="77777777" w:rsidR="00D978E9" w:rsidRPr="002D6B95" w:rsidRDefault="00D978E9" w:rsidP="00543929">
            <w:pPr>
              <w:spacing w:before="60" w:after="60"/>
              <w:ind w:left="38"/>
              <w:jc w:val="center"/>
              <w:rPr>
                <w:sz w:val="26"/>
                <w:szCs w:val="26"/>
              </w:rPr>
            </w:pPr>
          </w:p>
        </w:tc>
      </w:tr>
      <w:tr w:rsidR="00D978E9" w:rsidRPr="002D6B95" w14:paraId="66EDFEC3" w14:textId="77777777" w:rsidTr="00543929">
        <w:trPr>
          <w:trHeight w:val="277"/>
          <w:jc w:val="center"/>
        </w:trPr>
        <w:tc>
          <w:tcPr>
            <w:tcW w:w="6232" w:type="dxa"/>
          </w:tcPr>
          <w:p w14:paraId="198F099B" w14:textId="77777777" w:rsidR="00D978E9" w:rsidRPr="002D6B95" w:rsidRDefault="00D978E9" w:rsidP="00543929">
            <w:pPr>
              <w:spacing w:before="60" w:after="60"/>
              <w:rPr>
                <w:sz w:val="26"/>
                <w:szCs w:val="26"/>
              </w:rPr>
            </w:pPr>
            <w:r w:rsidRPr="002D6B95">
              <w:rPr>
                <w:sz w:val="26"/>
                <w:szCs w:val="26"/>
              </w:rPr>
              <w:t>Tham gia ngày hội tuyển dụng sinh viên tốt nghiệp</w:t>
            </w:r>
          </w:p>
        </w:tc>
        <w:tc>
          <w:tcPr>
            <w:tcW w:w="794" w:type="dxa"/>
            <w:vAlign w:val="center"/>
          </w:tcPr>
          <w:p w14:paraId="1F7050D5" w14:textId="77777777" w:rsidR="00D978E9" w:rsidRPr="002D6B95" w:rsidRDefault="00D978E9" w:rsidP="00543929">
            <w:pPr>
              <w:spacing w:before="60" w:after="60"/>
              <w:ind w:left="38"/>
              <w:jc w:val="center"/>
              <w:rPr>
                <w:sz w:val="26"/>
                <w:szCs w:val="26"/>
              </w:rPr>
            </w:pPr>
          </w:p>
        </w:tc>
        <w:tc>
          <w:tcPr>
            <w:tcW w:w="957" w:type="dxa"/>
          </w:tcPr>
          <w:p w14:paraId="32D9C6D5" w14:textId="77777777" w:rsidR="00D978E9" w:rsidRPr="002D6B95" w:rsidRDefault="00D978E9" w:rsidP="00543929">
            <w:pPr>
              <w:spacing w:before="60" w:after="60"/>
              <w:ind w:left="38"/>
              <w:jc w:val="center"/>
              <w:rPr>
                <w:sz w:val="26"/>
                <w:szCs w:val="26"/>
              </w:rPr>
            </w:pPr>
          </w:p>
        </w:tc>
        <w:tc>
          <w:tcPr>
            <w:tcW w:w="1044" w:type="dxa"/>
          </w:tcPr>
          <w:p w14:paraId="67ADAFD8" w14:textId="77777777" w:rsidR="00D978E9" w:rsidRPr="002D6B95" w:rsidRDefault="00D978E9" w:rsidP="00543929">
            <w:pPr>
              <w:spacing w:before="60" w:after="60"/>
              <w:ind w:left="38"/>
              <w:jc w:val="center"/>
              <w:rPr>
                <w:sz w:val="26"/>
                <w:szCs w:val="26"/>
              </w:rPr>
            </w:pPr>
          </w:p>
        </w:tc>
        <w:tc>
          <w:tcPr>
            <w:tcW w:w="957" w:type="dxa"/>
          </w:tcPr>
          <w:p w14:paraId="0D3FE2D7" w14:textId="77777777" w:rsidR="00D978E9" w:rsidRPr="002D6B95" w:rsidRDefault="00D978E9" w:rsidP="00543929">
            <w:pPr>
              <w:spacing w:before="60" w:after="60"/>
              <w:ind w:left="38"/>
              <w:jc w:val="center"/>
              <w:rPr>
                <w:sz w:val="26"/>
                <w:szCs w:val="26"/>
              </w:rPr>
            </w:pPr>
          </w:p>
        </w:tc>
      </w:tr>
      <w:tr w:rsidR="00D978E9" w:rsidRPr="002D6B95" w14:paraId="7FA355BD" w14:textId="77777777" w:rsidTr="00543929">
        <w:trPr>
          <w:trHeight w:val="277"/>
          <w:jc w:val="center"/>
        </w:trPr>
        <w:tc>
          <w:tcPr>
            <w:tcW w:w="6232" w:type="dxa"/>
          </w:tcPr>
          <w:p w14:paraId="53536292" w14:textId="77777777" w:rsidR="00D978E9" w:rsidRPr="002D6B95" w:rsidRDefault="00D978E9" w:rsidP="00543929">
            <w:pPr>
              <w:spacing w:before="60" w:after="60"/>
              <w:rPr>
                <w:sz w:val="26"/>
                <w:szCs w:val="26"/>
              </w:rPr>
            </w:pPr>
            <w:r w:rsidRPr="002D6B95">
              <w:rPr>
                <w:sz w:val="26"/>
                <w:szCs w:val="26"/>
              </w:rPr>
              <w:t>Khác: ..................................................................................</w:t>
            </w:r>
          </w:p>
        </w:tc>
        <w:tc>
          <w:tcPr>
            <w:tcW w:w="794" w:type="dxa"/>
            <w:vAlign w:val="center"/>
          </w:tcPr>
          <w:p w14:paraId="40F94BD0" w14:textId="77777777" w:rsidR="00D978E9" w:rsidRPr="002D6B95" w:rsidRDefault="00D978E9" w:rsidP="00543929">
            <w:pPr>
              <w:spacing w:before="60" w:after="60"/>
              <w:ind w:left="38"/>
              <w:jc w:val="center"/>
              <w:rPr>
                <w:sz w:val="26"/>
                <w:szCs w:val="26"/>
              </w:rPr>
            </w:pPr>
          </w:p>
        </w:tc>
        <w:tc>
          <w:tcPr>
            <w:tcW w:w="957" w:type="dxa"/>
          </w:tcPr>
          <w:p w14:paraId="36DE3D0F" w14:textId="77777777" w:rsidR="00D978E9" w:rsidRPr="002D6B95" w:rsidRDefault="00D978E9" w:rsidP="00543929">
            <w:pPr>
              <w:spacing w:before="60" w:after="60"/>
              <w:ind w:left="38"/>
              <w:jc w:val="center"/>
              <w:rPr>
                <w:sz w:val="26"/>
                <w:szCs w:val="26"/>
              </w:rPr>
            </w:pPr>
          </w:p>
        </w:tc>
        <w:tc>
          <w:tcPr>
            <w:tcW w:w="1044" w:type="dxa"/>
          </w:tcPr>
          <w:p w14:paraId="06D941C4" w14:textId="77777777" w:rsidR="00D978E9" w:rsidRPr="002D6B95" w:rsidRDefault="00D978E9" w:rsidP="00543929">
            <w:pPr>
              <w:spacing w:before="60" w:after="60"/>
              <w:ind w:left="38"/>
              <w:jc w:val="center"/>
              <w:rPr>
                <w:sz w:val="26"/>
                <w:szCs w:val="26"/>
              </w:rPr>
            </w:pPr>
          </w:p>
        </w:tc>
        <w:tc>
          <w:tcPr>
            <w:tcW w:w="957" w:type="dxa"/>
          </w:tcPr>
          <w:p w14:paraId="57BCC375" w14:textId="77777777" w:rsidR="00D978E9" w:rsidRPr="002D6B95" w:rsidRDefault="00D978E9" w:rsidP="00543929">
            <w:pPr>
              <w:spacing w:before="60" w:after="60"/>
              <w:ind w:left="38"/>
              <w:jc w:val="center"/>
              <w:rPr>
                <w:sz w:val="26"/>
                <w:szCs w:val="26"/>
              </w:rPr>
            </w:pPr>
          </w:p>
        </w:tc>
      </w:tr>
    </w:tbl>
    <w:p w14:paraId="381D25A0" w14:textId="77777777" w:rsidR="00D978E9" w:rsidRPr="002D6B95" w:rsidRDefault="00D978E9" w:rsidP="00D978E9">
      <w:pPr>
        <w:tabs>
          <w:tab w:val="left" w:pos="426"/>
        </w:tabs>
        <w:rPr>
          <w:b/>
          <w:sz w:val="26"/>
          <w:szCs w:val="26"/>
        </w:rPr>
      </w:pPr>
    </w:p>
    <w:p w14:paraId="51394F9A" w14:textId="77777777" w:rsidR="00D978E9" w:rsidRPr="002D6B95" w:rsidRDefault="00D978E9" w:rsidP="00D978E9">
      <w:pPr>
        <w:tabs>
          <w:tab w:val="left" w:pos="426"/>
        </w:tabs>
        <w:jc w:val="center"/>
        <w:rPr>
          <w:b/>
          <w:sz w:val="26"/>
          <w:szCs w:val="26"/>
        </w:rPr>
      </w:pPr>
      <w:r w:rsidRPr="002D6B95">
        <w:rPr>
          <w:b/>
          <w:sz w:val="26"/>
          <w:szCs w:val="26"/>
        </w:rPr>
        <w:t>Xin trân trọng cảm ơn!</w:t>
      </w:r>
    </w:p>
    <w:p w14:paraId="1EAFB70A" w14:textId="77777777" w:rsidR="00D978E9" w:rsidRPr="002D6B95" w:rsidRDefault="00D978E9" w:rsidP="00D978E9">
      <w:pPr>
        <w:tabs>
          <w:tab w:val="left" w:pos="426"/>
        </w:tabs>
        <w:rPr>
          <w:b/>
          <w:sz w:val="26"/>
          <w:szCs w:val="26"/>
        </w:rPr>
      </w:pPr>
    </w:p>
    <w:p w14:paraId="2B451CE0" w14:textId="77777777" w:rsidR="00D42C4E" w:rsidRPr="00C65CD2" w:rsidRDefault="00D42C4E" w:rsidP="00C65CD2">
      <w:pPr>
        <w:pStyle w:val="Heading2"/>
        <w:numPr>
          <w:ilvl w:val="0"/>
          <w:numId w:val="0"/>
        </w:numPr>
        <w:spacing w:before="0" w:after="0" w:line="288" w:lineRule="auto"/>
        <w:sectPr w:rsidR="00D42C4E" w:rsidRPr="00C65CD2" w:rsidSect="00D978E9">
          <w:pgSz w:w="16840" w:h="11900" w:orient="landscape" w:code="9"/>
          <w:pgMar w:top="567" w:right="1105" w:bottom="567" w:left="1560" w:header="734" w:footer="346" w:gutter="0"/>
          <w:cols w:space="708"/>
          <w:titlePg/>
          <w:docGrid w:linePitch="326"/>
        </w:sectPr>
      </w:pPr>
    </w:p>
    <w:p w14:paraId="41EE5115" w14:textId="71108960" w:rsidR="00257B76" w:rsidRPr="00C65CD2" w:rsidRDefault="00257B76" w:rsidP="00C65CD2">
      <w:pPr>
        <w:pStyle w:val="Heading2"/>
        <w:numPr>
          <w:ilvl w:val="0"/>
          <w:numId w:val="0"/>
        </w:numPr>
        <w:spacing w:before="0" w:after="0" w:line="288" w:lineRule="auto"/>
      </w:pPr>
      <w:r w:rsidRPr="00C65CD2">
        <w:lastRenderedPageBreak/>
        <w:t>Phụ lục 4. Giảng viên, Nhà khoa học, chuyên gia</w:t>
      </w:r>
      <w:bookmarkEnd w:id="138"/>
    </w:p>
    <w:tbl>
      <w:tblPr>
        <w:tblW w:w="5000" w:type="pct"/>
        <w:tblCellMar>
          <w:top w:w="15" w:type="dxa"/>
          <w:left w:w="15" w:type="dxa"/>
          <w:bottom w:w="15" w:type="dxa"/>
          <w:right w:w="15" w:type="dxa"/>
        </w:tblCellMar>
        <w:tblLook w:val="04A0" w:firstRow="1" w:lastRow="0" w:firstColumn="1" w:lastColumn="0" w:noHBand="0" w:noVBand="1"/>
      </w:tblPr>
      <w:tblGrid>
        <w:gridCol w:w="3713"/>
        <w:gridCol w:w="5501"/>
      </w:tblGrid>
      <w:tr w:rsidR="00D42C4E" w:rsidRPr="00C65CD2" w14:paraId="07CFA132" w14:textId="77777777" w:rsidTr="007573EC">
        <w:tc>
          <w:tcPr>
            <w:tcW w:w="2015" w:type="pct"/>
            <w:tcMar>
              <w:top w:w="0" w:type="dxa"/>
              <w:left w:w="78" w:type="dxa"/>
              <w:bottom w:w="0" w:type="dxa"/>
              <w:right w:w="78" w:type="dxa"/>
            </w:tcMar>
          </w:tcPr>
          <w:p w14:paraId="6C71A871" w14:textId="77777777" w:rsidR="00D42C4E" w:rsidRPr="00C65CD2" w:rsidRDefault="00D42C4E" w:rsidP="00C65CD2">
            <w:pPr>
              <w:spacing w:after="0" w:line="288" w:lineRule="auto"/>
              <w:ind w:left="70"/>
              <w:rPr>
                <w:sz w:val="26"/>
                <w:szCs w:val="26"/>
              </w:rPr>
            </w:pPr>
            <w:r w:rsidRPr="00C65CD2">
              <w:rPr>
                <w:sz w:val="26"/>
                <w:szCs w:val="26"/>
              </w:rPr>
              <w:t>BỘ GIÁO DỤC VÀ ĐÀO TẠO</w:t>
            </w:r>
          </w:p>
          <w:p w14:paraId="5F57EF3C" w14:textId="77777777" w:rsidR="00D42C4E" w:rsidRPr="00C65CD2" w:rsidRDefault="00D42C4E" w:rsidP="00C65CD2">
            <w:pPr>
              <w:spacing w:after="0" w:line="288" w:lineRule="auto"/>
              <w:jc w:val="center"/>
              <w:outlineLvl w:val="5"/>
              <w:rPr>
                <w:b/>
                <w:sz w:val="26"/>
                <w:szCs w:val="26"/>
              </w:rPr>
            </w:pPr>
            <w:r w:rsidRPr="00C65CD2">
              <w:rPr>
                <w:b/>
                <w:sz w:val="26"/>
                <w:szCs w:val="26"/>
              </w:rPr>
              <w:t>TRƯỜNG ĐẠI HỌC VINH</w:t>
            </w:r>
          </w:p>
          <w:p w14:paraId="4B81B81F" w14:textId="77777777" w:rsidR="00D42C4E" w:rsidRPr="00C65CD2" w:rsidRDefault="00D42C4E" w:rsidP="00C65CD2">
            <w:pPr>
              <w:spacing w:after="0" w:line="288" w:lineRule="auto"/>
              <w:jc w:val="center"/>
              <w:rPr>
                <w:sz w:val="26"/>
                <w:szCs w:val="26"/>
              </w:rPr>
            </w:pPr>
            <w:r w:rsidRPr="00C65CD2">
              <w:rPr>
                <w:sz w:val="26"/>
                <w:szCs w:val="26"/>
              </w:rPr>
              <w:t xml:space="preserve">¯¯¯¯¯¯¯¯¯¯¯¯¯ </w:t>
            </w:r>
          </w:p>
        </w:tc>
        <w:tc>
          <w:tcPr>
            <w:tcW w:w="2985" w:type="pct"/>
            <w:tcMar>
              <w:top w:w="0" w:type="dxa"/>
              <w:left w:w="78" w:type="dxa"/>
              <w:bottom w:w="0" w:type="dxa"/>
              <w:right w:w="78" w:type="dxa"/>
            </w:tcMar>
          </w:tcPr>
          <w:p w14:paraId="4A81699C" w14:textId="77777777" w:rsidR="00D42C4E" w:rsidRPr="00C65CD2" w:rsidRDefault="00D42C4E" w:rsidP="00C65CD2">
            <w:pPr>
              <w:spacing w:after="0" w:line="288" w:lineRule="auto"/>
              <w:ind w:left="-358"/>
              <w:jc w:val="center"/>
              <w:rPr>
                <w:b/>
                <w:sz w:val="26"/>
                <w:szCs w:val="26"/>
                <w:lang w:val="vi-VN"/>
              </w:rPr>
            </w:pPr>
            <w:r w:rsidRPr="00C65CD2">
              <w:rPr>
                <w:b/>
                <w:bCs/>
                <w:color w:val="000000"/>
                <w:sz w:val="26"/>
                <w:szCs w:val="26"/>
                <w:lang w:val="vi-VN"/>
              </w:rPr>
              <w:t>CỘNG HOÀ XÃ HỘI CHỦ NGHĨA VIỆT NAM</w:t>
            </w:r>
          </w:p>
          <w:p w14:paraId="61BD522C" w14:textId="77777777" w:rsidR="00D42C4E" w:rsidRPr="00C65CD2" w:rsidRDefault="00D42C4E" w:rsidP="00C65CD2">
            <w:pPr>
              <w:spacing w:after="0" w:line="288" w:lineRule="auto"/>
              <w:jc w:val="center"/>
              <w:rPr>
                <w:b/>
                <w:sz w:val="26"/>
                <w:szCs w:val="26"/>
                <w:lang w:val="vi-VN"/>
              </w:rPr>
            </w:pPr>
            <w:r w:rsidRPr="00C65CD2">
              <w:rPr>
                <w:b/>
                <w:bCs/>
                <w:color w:val="000000"/>
                <w:sz w:val="26"/>
                <w:szCs w:val="26"/>
                <w:lang w:val="vi-VN"/>
              </w:rPr>
              <w:t>Độc lập - Tự do - Hạnh phúc</w:t>
            </w:r>
          </w:p>
          <w:p w14:paraId="37064D48" w14:textId="77777777" w:rsidR="00D42C4E" w:rsidRPr="00C65CD2" w:rsidRDefault="00D42C4E" w:rsidP="00C65CD2">
            <w:pPr>
              <w:spacing w:after="0" w:line="288" w:lineRule="auto"/>
              <w:jc w:val="center"/>
              <w:rPr>
                <w:sz w:val="26"/>
                <w:szCs w:val="26"/>
                <w:lang w:val="vi-VN"/>
              </w:rPr>
            </w:pPr>
            <w:r w:rsidRPr="00C65CD2">
              <w:rPr>
                <w:sz w:val="26"/>
                <w:szCs w:val="26"/>
              </w:rPr>
              <w:t>¯¯¯¯¯¯¯¯¯¯¯¯¯¯¯¯¯¯¯¯¯¯¯¯</w:t>
            </w:r>
          </w:p>
        </w:tc>
      </w:tr>
    </w:tbl>
    <w:p w14:paraId="4367AD11" w14:textId="77777777" w:rsidR="00D42C4E" w:rsidRPr="00C65CD2" w:rsidRDefault="00D42C4E" w:rsidP="00C65CD2">
      <w:pPr>
        <w:spacing w:after="0" w:line="288" w:lineRule="auto"/>
        <w:rPr>
          <w:sz w:val="26"/>
          <w:szCs w:val="26"/>
        </w:rPr>
      </w:pPr>
    </w:p>
    <w:p w14:paraId="7B673DF6" w14:textId="0D2CA4FC" w:rsidR="00D42C4E" w:rsidRPr="00C65CD2" w:rsidRDefault="00D42C4E" w:rsidP="00C65CD2">
      <w:pPr>
        <w:tabs>
          <w:tab w:val="left" w:pos="426"/>
        </w:tabs>
        <w:spacing w:after="0" w:line="288" w:lineRule="auto"/>
        <w:jc w:val="center"/>
        <w:rPr>
          <w:b/>
          <w:sz w:val="26"/>
          <w:szCs w:val="26"/>
        </w:rPr>
      </w:pPr>
      <w:r w:rsidRPr="00C65CD2">
        <w:rPr>
          <w:b/>
          <w:sz w:val="26"/>
          <w:szCs w:val="26"/>
        </w:rPr>
        <w:t>PHIẾU KHẢO SÁT</w:t>
      </w:r>
      <w:r w:rsidRPr="00C65CD2">
        <w:rPr>
          <w:b/>
          <w:sz w:val="26"/>
          <w:szCs w:val="26"/>
          <w:lang w:val="vi-VN"/>
        </w:rPr>
        <w:t xml:space="preserve"> </w:t>
      </w:r>
    </w:p>
    <w:p w14:paraId="42C10FF0" w14:textId="04C2028F" w:rsidR="00D42C4E" w:rsidRDefault="00D42C4E" w:rsidP="00C65CD2">
      <w:pPr>
        <w:spacing w:after="0" w:line="288" w:lineRule="auto"/>
        <w:jc w:val="center"/>
        <w:rPr>
          <w:b/>
          <w:sz w:val="26"/>
          <w:szCs w:val="26"/>
          <w:lang w:val="vi-VN"/>
        </w:rPr>
      </w:pPr>
      <w:r w:rsidRPr="00C65CD2">
        <w:rPr>
          <w:b/>
          <w:sz w:val="26"/>
          <w:szCs w:val="26"/>
          <w:lang w:val="vi-VN"/>
        </w:rPr>
        <w:t xml:space="preserve">MỨC ĐỘ </w:t>
      </w:r>
      <w:r w:rsidRPr="00C65CD2">
        <w:rPr>
          <w:b/>
          <w:sz w:val="26"/>
          <w:szCs w:val="26"/>
        </w:rPr>
        <w:t xml:space="preserve">ĐÁP ỨNG YÊU CẦU NGHỀ NGHIỆP </w:t>
      </w:r>
      <w:r w:rsidRPr="00C65CD2">
        <w:rPr>
          <w:b/>
          <w:sz w:val="26"/>
          <w:szCs w:val="26"/>
          <w:lang w:val="vi-VN"/>
        </w:rPr>
        <w:t>CỦA</w:t>
      </w:r>
      <w:r w:rsidRPr="00C65CD2">
        <w:rPr>
          <w:b/>
          <w:sz w:val="26"/>
          <w:szCs w:val="26"/>
        </w:rPr>
        <w:t xml:space="preserve"> MỤC TIÊU, CHUẨN ĐẦU RA CHƯƠNG TRÌNH ĐÀO TẠO NGÀNH GIÁO</w:t>
      </w:r>
      <w:r w:rsidRPr="00C65CD2">
        <w:rPr>
          <w:b/>
          <w:sz w:val="26"/>
          <w:szCs w:val="26"/>
          <w:lang w:val="vi-VN"/>
        </w:rPr>
        <w:t xml:space="preserve"> DỤC TIỂU HỌC</w:t>
      </w:r>
    </w:p>
    <w:p w14:paraId="7EB7E4F0" w14:textId="77777777" w:rsidR="00D978E9" w:rsidRPr="00C65CD2" w:rsidRDefault="00D978E9" w:rsidP="00D978E9">
      <w:pPr>
        <w:tabs>
          <w:tab w:val="left" w:pos="426"/>
        </w:tabs>
        <w:spacing w:after="0" w:line="288" w:lineRule="auto"/>
        <w:jc w:val="center"/>
        <w:rPr>
          <w:b/>
          <w:sz w:val="26"/>
          <w:szCs w:val="26"/>
        </w:rPr>
      </w:pPr>
      <w:r w:rsidRPr="00C65CD2">
        <w:rPr>
          <w:b/>
          <w:sz w:val="26"/>
          <w:szCs w:val="26"/>
          <w:lang w:val="vi-VN"/>
        </w:rPr>
        <w:t>(Dùng cho chuyên gia/nhà khoa học/Giảng viên)</w:t>
      </w:r>
      <w:r w:rsidRPr="00C65CD2">
        <w:rPr>
          <w:b/>
          <w:sz w:val="26"/>
          <w:szCs w:val="26"/>
        </w:rPr>
        <w:t xml:space="preserve"> </w:t>
      </w:r>
    </w:p>
    <w:p w14:paraId="21E8E578" w14:textId="77777777" w:rsidR="00D978E9" w:rsidRPr="00C65CD2" w:rsidRDefault="00D978E9" w:rsidP="00C65CD2">
      <w:pPr>
        <w:spacing w:after="0" w:line="288" w:lineRule="auto"/>
        <w:jc w:val="center"/>
        <w:rPr>
          <w:b/>
          <w:sz w:val="26"/>
          <w:szCs w:val="26"/>
          <w:lang w:val="vi-VN"/>
        </w:rPr>
      </w:pPr>
    </w:p>
    <w:p w14:paraId="4EEF7E29" w14:textId="77777777" w:rsidR="00D978E9" w:rsidRDefault="00D42C4E" w:rsidP="00D978E9">
      <w:pPr>
        <w:spacing w:after="0" w:line="288" w:lineRule="auto"/>
        <w:ind w:left="426"/>
        <w:rPr>
          <w:b/>
          <w:bCs/>
          <w:i/>
          <w:sz w:val="26"/>
          <w:szCs w:val="26"/>
        </w:rPr>
      </w:pPr>
      <w:r w:rsidRPr="00C65CD2">
        <w:rPr>
          <w:b/>
          <w:bCs/>
          <w:i/>
          <w:sz w:val="26"/>
          <w:szCs w:val="26"/>
        </w:rPr>
        <w:tab/>
      </w:r>
    </w:p>
    <w:p w14:paraId="5A8C33D7" w14:textId="199A4902" w:rsidR="00D42C4E" w:rsidRPr="00C65CD2" w:rsidRDefault="00D42C4E" w:rsidP="00D978E9">
      <w:pPr>
        <w:spacing w:after="0" w:line="288" w:lineRule="auto"/>
        <w:ind w:left="426"/>
        <w:rPr>
          <w:b/>
          <w:bCs/>
          <w:i/>
          <w:sz w:val="26"/>
          <w:szCs w:val="26"/>
        </w:rPr>
      </w:pPr>
      <w:r w:rsidRPr="00C65CD2">
        <w:rPr>
          <w:b/>
          <w:bCs/>
          <w:i/>
          <w:sz w:val="26"/>
          <w:szCs w:val="26"/>
        </w:rPr>
        <w:t xml:space="preserve">Kính gửi: </w:t>
      </w:r>
    </w:p>
    <w:p w14:paraId="51589304" w14:textId="77777777" w:rsidR="00D42C4E" w:rsidRPr="00C65CD2" w:rsidRDefault="00D42C4E" w:rsidP="00D978E9">
      <w:pPr>
        <w:tabs>
          <w:tab w:val="left" w:pos="709"/>
        </w:tabs>
        <w:spacing w:after="0" w:line="288" w:lineRule="auto"/>
        <w:ind w:left="426" w:firstLine="567"/>
        <w:rPr>
          <w:i/>
          <w:sz w:val="26"/>
          <w:szCs w:val="26"/>
          <w:lang w:val="vi-VN"/>
        </w:rPr>
      </w:pPr>
      <w:r w:rsidRPr="00C65CD2">
        <w:rPr>
          <w:i/>
          <w:sz w:val="26"/>
          <w:szCs w:val="26"/>
          <w:lang w:val="vi-VN"/>
        </w:rPr>
        <w:t>Nhằm mục đích cải tiến và nâng cao chất lượng chương trình đào tạo ngành Giáo dục Tiểu học tại Khoa Giáo dục – Trường Đại học Vinh và góp phần đáp ứng các yêu cầu về phầm chất, năng lực cho sinh viên tốt nghiệp theo chuẩn nghề nghiệp trong bối cảnh mới, chúng tôi rất mong nhận được những đóng góp ý kiến của quý Chuyên gia/ Nhà giáo dục/ Thầy (cô) về một số nội dung sau:</w:t>
      </w:r>
    </w:p>
    <w:p w14:paraId="4E0CED79" w14:textId="77777777" w:rsidR="00D42C4E" w:rsidRPr="00C65CD2" w:rsidRDefault="00D42C4E" w:rsidP="00D978E9">
      <w:pPr>
        <w:tabs>
          <w:tab w:val="left" w:pos="709"/>
        </w:tabs>
        <w:spacing w:after="0" w:line="288" w:lineRule="auto"/>
        <w:ind w:left="426" w:firstLine="567"/>
        <w:rPr>
          <w:i/>
          <w:sz w:val="26"/>
          <w:szCs w:val="26"/>
          <w:lang w:val="vi-VN"/>
        </w:rPr>
      </w:pPr>
      <w:r w:rsidRPr="00C65CD2">
        <w:rPr>
          <w:i/>
          <w:sz w:val="26"/>
          <w:szCs w:val="26"/>
          <w:lang w:val="vi-VN"/>
        </w:rPr>
        <w:t>- Sứ mạng – Tầm nhìn của Trường Địa học Vinh;</w:t>
      </w:r>
    </w:p>
    <w:p w14:paraId="60FF1FCF" w14:textId="77777777" w:rsidR="00D42C4E" w:rsidRPr="00C65CD2" w:rsidRDefault="00D42C4E" w:rsidP="00D978E9">
      <w:pPr>
        <w:tabs>
          <w:tab w:val="left" w:pos="709"/>
        </w:tabs>
        <w:spacing w:after="0" w:line="288" w:lineRule="auto"/>
        <w:ind w:left="426" w:firstLine="567"/>
        <w:rPr>
          <w:i/>
          <w:sz w:val="26"/>
          <w:szCs w:val="26"/>
          <w:lang w:val="vi-VN"/>
        </w:rPr>
      </w:pPr>
      <w:r w:rsidRPr="00C65CD2">
        <w:rPr>
          <w:i/>
          <w:sz w:val="26"/>
          <w:szCs w:val="26"/>
          <w:lang w:val="vi-VN"/>
        </w:rPr>
        <w:t xml:space="preserve">-  Sự rõ ràng về các phẩm chất – năng lực và vị trí việc làm được thể thiện trong mục tiêu của Chương trình đào tạo; </w:t>
      </w:r>
    </w:p>
    <w:p w14:paraId="367434C5" w14:textId="77777777" w:rsidR="00D42C4E" w:rsidRPr="00C65CD2" w:rsidRDefault="00D42C4E" w:rsidP="00D978E9">
      <w:pPr>
        <w:tabs>
          <w:tab w:val="left" w:pos="709"/>
        </w:tabs>
        <w:spacing w:after="0" w:line="288" w:lineRule="auto"/>
        <w:ind w:left="426" w:firstLine="567"/>
        <w:rPr>
          <w:i/>
          <w:sz w:val="26"/>
          <w:szCs w:val="26"/>
          <w:lang w:val="vi-VN"/>
        </w:rPr>
      </w:pPr>
      <w:r w:rsidRPr="00C65CD2">
        <w:rPr>
          <w:i/>
          <w:sz w:val="26"/>
          <w:szCs w:val="26"/>
          <w:lang w:val="vi-VN"/>
        </w:rPr>
        <w:t>- Tầm quan trọng và các mức độ năng lực hiện (nên) có cho mỗi chuẩn đầu ra được xây dựng.</w:t>
      </w:r>
    </w:p>
    <w:p w14:paraId="23194AFA" w14:textId="77777777" w:rsidR="00D42C4E" w:rsidRPr="00C65CD2" w:rsidRDefault="00D42C4E" w:rsidP="00D978E9">
      <w:pPr>
        <w:tabs>
          <w:tab w:val="left" w:pos="709"/>
        </w:tabs>
        <w:spacing w:after="0" w:line="288" w:lineRule="auto"/>
        <w:ind w:left="426"/>
        <w:rPr>
          <w:i/>
          <w:sz w:val="26"/>
          <w:szCs w:val="26"/>
          <w:lang w:val="vi-VN"/>
        </w:rPr>
      </w:pPr>
      <w:r w:rsidRPr="00C65CD2">
        <w:rPr>
          <w:i/>
          <w:sz w:val="26"/>
          <w:szCs w:val="26"/>
          <w:lang w:val="vi-VN"/>
        </w:rPr>
        <w:t>Xin trân trọng cảm ơn!</w:t>
      </w:r>
    </w:p>
    <w:p w14:paraId="1C5E1165" w14:textId="77777777" w:rsidR="00D42C4E" w:rsidRPr="00C65CD2" w:rsidRDefault="00D42C4E" w:rsidP="00D978E9">
      <w:pPr>
        <w:tabs>
          <w:tab w:val="left" w:pos="709"/>
        </w:tabs>
        <w:spacing w:after="0" w:line="288" w:lineRule="auto"/>
        <w:ind w:left="426"/>
        <w:rPr>
          <w:b/>
          <w:bCs/>
          <w:iCs/>
          <w:sz w:val="26"/>
          <w:szCs w:val="26"/>
        </w:rPr>
      </w:pPr>
      <w:r w:rsidRPr="00C65CD2">
        <w:rPr>
          <w:b/>
          <w:bCs/>
          <w:iCs/>
          <w:sz w:val="26"/>
          <w:szCs w:val="26"/>
        </w:rPr>
        <w:t>Thông tin chung về người cung cấp thông tin</w:t>
      </w:r>
    </w:p>
    <w:p w14:paraId="5FCE087C" w14:textId="590D51E7" w:rsidR="00D42C4E" w:rsidRPr="00C65CD2" w:rsidRDefault="00D42C4E" w:rsidP="00D978E9">
      <w:pPr>
        <w:tabs>
          <w:tab w:val="left" w:leader="dot" w:pos="8789"/>
        </w:tabs>
        <w:spacing w:after="0" w:line="288" w:lineRule="auto"/>
        <w:ind w:left="426"/>
        <w:rPr>
          <w:bCs/>
          <w:sz w:val="26"/>
          <w:szCs w:val="26"/>
        </w:rPr>
      </w:pPr>
      <w:r w:rsidRPr="00C65CD2">
        <w:rPr>
          <w:bCs/>
          <w:sz w:val="26"/>
          <w:szCs w:val="26"/>
        </w:rPr>
        <w:t>1. Họ và tên người được hỏi: …………………………………………………………</w:t>
      </w:r>
    </w:p>
    <w:p w14:paraId="7E28711B" w14:textId="77777777" w:rsidR="00D42C4E" w:rsidRPr="00C65CD2" w:rsidRDefault="00D42C4E" w:rsidP="00D978E9">
      <w:pPr>
        <w:spacing w:after="0" w:line="288" w:lineRule="auto"/>
        <w:ind w:left="426"/>
        <w:rPr>
          <w:bCs/>
          <w:sz w:val="26"/>
          <w:szCs w:val="26"/>
        </w:rPr>
      </w:pPr>
      <w:r w:rsidRPr="00C65CD2">
        <w:rPr>
          <w:bCs/>
          <w:sz w:val="26"/>
          <w:szCs w:val="26"/>
        </w:rPr>
        <w:t>2. Tên cơ quan/đơn</w:t>
      </w:r>
      <w:r w:rsidRPr="00C65CD2">
        <w:rPr>
          <w:bCs/>
          <w:sz w:val="26"/>
          <w:szCs w:val="26"/>
          <w:lang w:val="vi-VN"/>
        </w:rPr>
        <w:t xml:space="preserve"> </w:t>
      </w:r>
      <w:proofErr w:type="gramStart"/>
      <w:r w:rsidRPr="00C65CD2">
        <w:rPr>
          <w:bCs/>
          <w:sz w:val="26"/>
          <w:szCs w:val="26"/>
        </w:rPr>
        <w:t>vị:…</w:t>
      </w:r>
      <w:proofErr w:type="gramEnd"/>
      <w:r w:rsidRPr="00C65CD2">
        <w:rPr>
          <w:bCs/>
          <w:sz w:val="26"/>
          <w:szCs w:val="26"/>
        </w:rPr>
        <w:t>……………………………………………………………</w:t>
      </w:r>
    </w:p>
    <w:p w14:paraId="708826DF" w14:textId="6F0BFA69" w:rsidR="00D42C4E" w:rsidRPr="00C65CD2" w:rsidRDefault="00D42C4E" w:rsidP="00D978E9">
      <w:pPr>
        <w:spacing w:after="0" w:line="288" w:lineRule="auto"/>
        <w:ind w:left="426"/>
        <w:rPr>
          <w:bCs/>
          <w:sz w:val="26"/>
          <w:szCs w:val="26"/>
        </w:rPr>
      </w:pPr>
      <w:r w:rsidRPr="00C65CD2">
        <w:rPr>
          <w:bCs/>
          <w:sz w:val="26"/>
          <w:szCs w:val="26"/>
        </w:rPr>
        <w:t xml:space="preserve">3. Địa </w:t>
      </w:r>
      <w:proofErr w:type="gramStart"/>
      <w:r w:rsidRPr="00C65CD2">
        <w:rPr>
          <w:bCs/>
          <w:sz w:val="26"/>
          <w:szCs w:val="26"/>
        </w:rPr>
        <w:t>chỉ:…</w:t>
      </w:r>
      <w:proofErr w:type="gramEnd"/>
      <w:r w:rsidRPr="00C65CD2">
        <w:rPr>
          <w:bCs/>
          <w:sz w:val="26"/>
          <w:szCs w:val="26"/>
        </w:rPr>
        <w:t>…………………………………………………………………………</w:t>
      </w:r>
    </w:p>
    <w:p w14:paraId="324821D6" w14:textId="4249EDAC" w:rsidR="00D42C4E" w:rsidRPr="00C65CD2" w:rsidRDefault="00D42C4E" w:rsidP="00D978E9">
      <w:pPr>
        <w:spacing w:after="0" w:line="288" w:lineRule="auto"/>
        <w:ind w:left="426"/>
        <w:rPr>
          <w:sz w:val="26"/>
          <w:szCs w:val="26"/>
        </w:rPr>
      </w:pPr>
      <w:r w:rsidRPr="00C65CD2">
        <w:rPr>
          <w:bCs/>
          <w:sz w:val="26"/>
          <w:szCs w:val="26"/>
        </w:rPr>
        <w:t>4. Vị trí công tác: ……………………………………………………………………</w:t>
      </w:r>
    </w:p>
    <w:p w14:paraId="1446ED14" w14:textId="77777777" w:rsidR="00D42C4E" w:rsidRPr="00C65CD2" w:rsidRDefault="00D42C4E" w:rsidP="00D978E9">
      <w:pPr>
        <w:spacing w:after="0" w:line="288" w:lineRule="auto"/>
        <w:ind w:left="426"/>
        <w:rPr>
          <w:sz w:val="26"/>
          <w:szCs w:val="26"/>
        </w:rPr>
      </w:pPr>
      <w:r w:rsidRPr="00C65CD2">
        <w:rPr>
          <w:sz w:val="26"/>
          <w:szCs w:val="26"/>
        </w:rPr>
        <w:t>5. Đã tốt nghiệp trường: …………………Đại</w:t>
      </w:r>
      <w:r w:rsidRPr="00C65CD2">
        <w:rPr>
          <w:sz w:val="26"/>
          <w:szCs w:val="26"/>
          <w:lang w:val="vi-VN"/>
        </w:rPr>
        <w:t xml:space="preserve"> học Vinh</w:t>
      </w:r>
      <w:r w:rsidRPr="00C65CD2">
        <w:rPr>
          <w:sz w:val="26"/>
          <w:szCs w:val="26"/>
        </w:rPr>
        <w:t>…………………………</w:t>
      </w:r>
    </w:p>
    <w:p w14:paraId="1867FB5C" w14:textId="17B1C333" w:rsidR="00D978E9" w:rsidRPr="00D978E9" w:rsidRDefault="00D42C4E" w:rsidP="00D978E9">
      <w:pPr>
        <w:spacing w:after="0" w:line="288" w:lineRule="auto"/>
        <w:ind w:left="426"/>
        <w:rPr>
          <w:sz w:val="26"/>
          <w:szCs w:val="26"/>
        </w:rPr>
        <w:sectPr w:rsidR="00D978E9" w:rsidRPr="00D978E9" w:rsidSect="00D978E9">
          <w:headerReference w:type="default" r:id="rId30"/>
          <w:pgSz w:w="11900" w:h="16840" w:code="9"/>
          <w:pgMar w:top="1134" w:right="1410" w:bottom="567" w:left="1276" w:header="734" w:footer="346" w:gutter="0"/>
          <w:cols w:space="708"/>
          <w:titlePg/>
          <w:docGrid w:linePitch="326"/>
        </w:sectPr>
      </w:pPr>
      <w:r w:rsidRPr="00C65CD2">
        <w:rPr>
          <w:sz w:val="26"/>
          <w:szCs w:val="26"/>
        </w:rPr>
        <w:t>6. Thâm niên công tác: ………………………………………………………………</w:t>
      </w:r>
    </w:p>
    <w:p w14:paraId="189EAB59" w14:textId="108D50F8" w:rsidR="00D42C4E" w:rsidRPr="00C65CD2" w:rsidRDefault="00D42C4E" w:rsidP="00C65CD2">
      <w:pPr>
        <w:spacing w:after="0" w:line="288" w:lineRule="auto"/>
        <w:rPr>
          <w:b/>
          <w:sz w:val="26"/>
          <w:szCs w:val="26"/>
          <w:lang w:val="vi-VN"/>
        </w:rPr>
      </w:pPr>
      <w:r w:rsidRPr="00C65CD2">
        <w:rPr>
          <w:b/>
          <w:sz w:val="26"/>
          <w:szCs w:val="26"/>
        </w:rPr>
        <w:lastRenderedPageBreak/>
        <w:t>Phần I. Đánh giá mức độ phù hợp của mục tiêu chương trình đào tạo (CTĐT) ngành Giáo</w:t>
      </w:r>
      <w:r w:rsidRPr="00C65CD2">
        <w:rPr>
          <w:b/>
          <w:sz w:val="26"/>
          <w:szCs w:val="26"/>
          <w:lang w:val="vi-VN"/>
        </w:rPr>
        <w:t xml:space="preserve"> dục Tiểu học (GDTH)</w:t>
      </w:r>
    </w:p>
    <w:p w14:paraId="1A202969" w14:textId="77777777" w:rsidR="00D42C4E" w:rsidRPr="00C65CD2" w:rsidRDefault="00D42C4E" w:rsidP="00C65CD2">
      <w:pPr>
        <w:tabs>
          <w:tab w:val="left" w:pos="709"/>
        </w:tabs>
        <w:spacing w:after="0" w:line="288" w:lineRule="auto"/>
        <w:rPr>
          <w:sz w:val="26"/>
          <w:szCs w:val="26"/>
        </w:rPr>
      </w:pPr>
      <w:r w:rsidRPr="00C65CD2">
        <w:rPr>
          <w:i/>
          <w:sz w:val="26"/>
          <w:szCs w:val="26"/>
        </w:rPr>
        <w:t>Quý Thầy/Cô đánh giá như thế nào về mức độ phù hợp của mục tiêu CTĐT ngành</w:t>
      </w:r>
      <w:r w:rsidRPr="00C65CD2">
        <w:rPr>
          <w:i/>
          <w:sz w:val="26"/>
          <w:szCs w:val="26"/>
          <w:lang w:val="vi-VN"/>
        </w:rPr>
        <w:t xml:space="preserve"> GDTH</w:t>
      </w:r>
      <w:r w:rsidRPr="00C65CD2">
        <w:rPr>
          <w:i/>
          <w:sz w:val="26"/>
          <w:szCs w:val="26"/>
        </w:rPr>
        <w:t xml:space="preserve"> với yêu cầu của thế giới việc làm (xin đánh dấu vào mức độ lựa chọn).</w:t>
      </w:r>
      <w:r w:rsidRPr="00C65CD2">
        <w:rPr>
          <w:sz w:val="26"/>
          <w:szCs w:val="26"/>
          <w:lang w:val="vi-VN"/>
        </w:rPr>
        <w:t xml:space="preserve"> </w:t>
      </w:r>
      <w:r w:rsidRPr="00C65CD2">
        <w:rPr>
          <w:sz w:val="26"/>
          <w:szCs w:val="26"/>
        </w:rPr>
        <w:t>Với mỗi yếu tố</w:t>
      </w:r>
      <w:r w:rsidRPr="00C65CD2">
        <w:rPr>
          <w:sz w:val="26"/>
          <w:szCs w:val="26"/>
          <w:lang w:val="vi-VN"/>
        </w:rPr>
        <w:t xml:space="preserve">, hãy </w:t>
      </w:r>
      <w:r w:rsidRPr="00C65CD2">
        <w:rPr>
          <w:sz w:val="26"/>
          <w:szCs w:val="26"/>
        </w:rPr>
        <w:t>đánh giá</w:t>
      </w:r>
      <w:r w:rsidRPr="00C65CD2">
        <w:rPr>
          <w:sz w:val="26"/>
          <w:szCs w:val="26"/>
          <w:lang w:val="vi-VN"/>
        </w:rPr>
        <w:t xml:space="preserve"> theo các mức độ sau</w:t>
      </w:r>
      <w:r w:rsidRPr="00C65CD2">
        <w:rPr>
          <w:sz w:val="26"/>
          <w:szCs w:val="26"/>
        </w:rPr>
        <w:t xml:space="preserve">: </w:t>
      </w:r>
    </w:p>
    <w:p w14:paraId="5EE15DD6" w14:textId="77777777" w:rsidR="00D42C4E" w:rsidRPr="00C65CD2" w:rsidRDefault="00D42C4E" w:rsidP="00C65CD2">
      <w:pPr>
        <w:tabs>
          <w:tab w:val="left" w:pos="426"/>
        </w:tabs>
        <w:spacing w:after="0" w:line="288" w:lineRule="auto"/>
        <w:ind w:left="709"/>
        <w:rPr>
          <w:sz w:val="26"/>
          <w:szCs w:val="26"/>
        </w:rPr>
      </w:pPr>
      <w:r w:rsidRPr="00C65CD2">
        <w:rPr>
          <w:sz w:val="26"/>
          <w:szCs w:val="26"/>
        </w:rPr>
        <w:sym w:font="Wingdings 2" w:char="F06A"/>
      </w:r>
      <w:r w:rsidRPr="00C65CD2">
        <w:rPr>
          <w:sz w:val="26"/>
          <w:szCs w:val="26"/>
        </w:rPr>
        <w:t xml:space="preserve">: Rất không đồng ý; </w:t>
      </w:r>
      <w:r w:rsidRPr="00C65CD2">
        <w:rPr>
          <w:sz w:val="26"/>
          <w:szCs w:val="26"/>
        </w:rPr>
        <w:tab/>
      </w:r>
      <w:r w:rsidRPr="00C65CD2">
        <w:rPr>
          <w:sz w:val="26"/>
          <w:szCs w:val="26"/>
        </w:rPr>
        <w:sym w:font="Wingdings 2" w:char="F06B"/>
      </w:r>
      <w:r w:rsidRPr="00C65CD2">
        <w:rPr>
          <w:sz w:val="26"/>
          <w:szCs w:val="26"/>
        </w:rPr>
        <w:t xml:space="preserve">: Không đồng ý; </w:t>
      </w:r>
      <w:r w:rsidRPr="00C65CD2">
        <w:rPr>
          <w:sz w:val="26"/>
          <w:szCs w:val="26"/>
        </w:rPr>
        <w:tab/>
      </w:r>
      <w:r w:rsidRPr="00C65CD2">
        <w:rPr>
          <w:sz w:val="26"/>
          <w:szCs w:val="26"/>
        </w:rPr>
        <w:tab/>
      </w:r>
      <w:r w:rsidRPr="00C65CD2">
        <w:rPr>
          <w:sz w:val="26"/>
          <w:szCs w:val="26"/>
        </w:rPr>
        <w:sym w:font="Wingdings 2" w:char="F06C"/>
      </w:r>
      <w:r w:rsidRPr="00C65CD2">
        <w:rPr>
          <w:sz w:val="26"/>
          <w:szCs w:val="26"/>
        </w:rPr>
        <w:t xml:space="preserve">: Không có ý kiến; </w:t>
      </w:r>
      <w:r w:rsidRPr="00C65CD2">
        <w:rPr>
          <w:sz w:val="26"/>
          <w:szCs w:val="26"/>
        </w:rPr>
        <w:tab/>
      </w:r>
      <w:r w:rsidRPr="00C65CD2">
        <w:rPr>
          <w:sz w:val="26"/>
          <w:szCs w:val="26"/>
        </w:rPr>
        <w:tab/>
      </w:r>
      <w:r w:rsidRPr="00C65CD2">
        <w:rPr>
          <w:sz w:val="26"/>
          <w:szCs w:val="26"/>
        </w:rPr>
        <w:sym w:font="Wingdings 2" w:char="F06D"/>
      </w:r>
      <w:r w:rsidRPr="00C65CD2">
        <w:rPr>
          <w:sz w:val="26"/>
          <w:szCs w:val="26"/>
        </w:rPr>
        <w:t xml:space="preserve">: Đồng ý; </w:t>
      </w:r>
      <w:r w:rsidRPr="00C65CD2">
        <w:rPr>
          <w:sz w:val="26"/>
          <w:szCs w:val="26"/>
        </w:rPr>
        <w:tab/>
      </w:r>
      <w:r w:rsidRPr="00C65CD2">
        <w:rPr>
          <w:sz w:val="26"/>
          <w:szCs w:val="26"/>
        </w:rPr>
        <w:tab/>
      </w:r>
      <w:r w:rsidRPr="00C65CD2">
        <w:rPr>
          <w:sz w:val="26"/>
          <w:szCs w:val="26"/>
        </w:rPr>
        <w:sym w:font="Wingdings 2" w:char="F06E"/>
      </w:r>
      <w:r w:rsidRPr="00C65CD2">
        <w:rPr>
          <w:sz w:val="26"/>
          <w:szCs w:val="26"/>
        </w:rPr>
        <w:t xml:space="preserve">: Rất đồng ý.  </w:t>
      </w:r>
    </w:p>
    <w:tbl>
      <w:tblPr>
        <w:tblStyle w:val="TableGrid"/>
        <w:tblW w:w="5000" w:type="pct"/>
        <w:tblCellMar>
          <w:left w:w="57" w:type="dxa"/>
          <w:right w:w="57" w:type="dxa"/>
        </w:tblCellMar>
        <w:tblLook w:val="04A0" w:firstRow="1" w:lastRow="0" w:firstColumn="1" w:lastColumn="0" w:noHBand="0" w:noVBand="1"/>
      </w:tblPr>
      <w:tblGrid>
        <w:gridCol w:w="10188"/>
        <w:gridCol w:w="2103"/>
        <w:gridCol w:w="593"/>
        <w:gridCol w:w="599"/>
        <w:gridCol w:w="448"/>
        <w:gridCol w:w="599"/>
        <w:gridCol w:w="599"/>
      </w:tblGrid>
      <w:tr w:rsidR="00D42C4E" w:rsidRPr="00C65CD2" w14:paraId="39FDD7E5" w14:textId="77777777" w:rsidTr="007573EC">
        <w:trPr>
          <w:cantSplit/>
          <w:tblHeader/>
        </w:trPr>
        <w:tc>
          <w:tcPr>
            <w:tcW w:w="3367" w:type="pct"/>
            <w:vMerge w:val="restart"/>
            <w:shd w:val="clear" w:color="auto" w:fill="auto"/>
            <w:vAlign w:val="center"/>
          </w:tcPr>
          <w:p w14:paraId="06D9B988"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ind w:left="84"/>
              <w:jc w:val="center"/>
              <w:rPr>
                <w:b/>
                <w:bCs/>
                <w:sz w:val="26"/>
                <w:szCs w:val="26"/>
                <w:highlight w:val="white"/>
              </w:rPr>
            </w:pPr>
            <w:r w:rsidRPr="00C65CD2">
              <w:rPr>
                <w:b/>
                <w:bCs/>
                <w:sz w:val="26"/>
                <w:szCs w:val="26"/>
                <w:highlight w:val="white"/>
              </w:rPr>
              <w:t>Mục tiêu của CTĐT</w:t>
            </w:r>
          </w:p>
        </w:tc>
        <w:tc>
          <w:tcPr>
            <w:tcW w:w="695" w:type="pct"/>
            <w:vMerge w:val="restart"/>
            <w:shd w:val="clear" w:color="auto" w:fill="auto"/>
            <w:vAlign w:val="center"/>
          </w:tcPr>
          <w:p w14:paraId="69AF4143"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Nhận xét về mục tiêu của CTĐT</w:t>
            </w:r>
          </w:p>
        </w:tc>
        <w:tc>
          <w:tcPr>
            <w:tcW w:w="939" w:type="pct"/>
            <w:gridSpan w:val="5"/>
            <w:tcBorders>
              <w:right w:val="single" w:sz="4" w:space="0" w:color="auto"/>
            </w:tcBorders>
            <w:shd w:val="clear" w:color="auto" w:fill="auto"/>
            <w:vAlign w:val="center"/>
          </w:tcPr>
          <w:p w14:paraId="0367A3A6"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Mức độ đồng ý</w:t>
            </w:r>
          </w:p>
        </w:tc>
      </w:tr>
      <w:tr w:rsidR="00D42C4E" w:rsidRPr="00C65CD2" w14:paraId="273A1F43" w14:textId="77777777" w:rsidTr="007573EC">
        <w:trPr>
          <w:cantSplit/>
          <w:tblHeader/>
        </w:trPr>
        <w:tc>
          <w:tcPr>
            <w:tcW w:w="3367" w:type="pct"/>
            <w:vMerge/>
            <w:shd w:val="clear" w:color="auto" w:fill="auto"/>
          </w:tcPr>
          <w:p w14:paraId="5A5035B2"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ind w:left="84"/>
              <w:jc w:val="center"/>
              <w:rPr>
                <w:bCs/>
                <w:sz w:val="26"/>
                <w:szCs w:val="26"/>
                <w:highlight w:val="white"/>
              </w:rPr>
            </w:pPr>
          </w:p>
        </w:tc>
        <w:tc>
          <w:tcPr>
            <w:tcW w:w="695" w:type="pct"/>
            <w:vMerge/>
            <w:shd w:val="clear" w:color="auto" w:fill="auto"/>
          </w:tcPr>
          <w:p w14:paraId="5228CEC5"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sz w:val="26"/>
                <w:szCs w:val="26"/>
                <w:highlight w:val="white"/>
              </w:rPr>
            </w:pPr>
          </w:p>
        </w:tc>
        <w:tc>
          <w:tcPr>
            <w:tcW w:w="196" w:type="pct"/>
            <w:shd w:val="clear" w:color="auto" w:fill="auto"/>
          </w:tcPr>
          <w:p w14:paraId="029144FF"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1</w:t>
            </w:r>
          </w:p>
        </w:tc>
        <w:tc>
          <w:tcPr>
            <w:tcW w:w="198" w:type="pct"/>
            <w:shd w:val="clear" w:color="auto" w:fill="auto"/>
          </w:tcPr>
          <w:p w14:paraId="1A108D8E"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2</w:t>
            </w:r>
          </w:p>
        </w:tc>
        <w:tc>
          <w:tcPr>
            <w:tcW w:w="148" w:type="pct"/>
            <w:shd w:val="clear" w:color="auto" w:fill="auto"/>
          </w:tcPr>
          <w:p w14:paraId="08134CCB"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3</w:t>
            </w:r>
          </w:p>
        </w:tc>
        <w:tc>
          <w:tcPr>
            <w:tcW w:w="198" w:type="pct"/>
            <w:shd w:val="clear" w:color="auto" w:fill="auto"/>
          </w:tcPr>
          <w:p w14:paraId="6775C7CF"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4</w:t>
            </w:r>
          </w:p>
        </w:tc>
        <w:tc>
          <w:tcPr>
            <w:tcW w:w="198" w:type="pct"/>
            <w:tcBorders>
              <w:right w:val="single" w:sz="4" w:space="0" w:color="auto"/>
            </w:tcBorders>
            <w:shd w:val="clear" w:color="auto" w:fill="auto"/>
          </w:tcPr>
          <w:p w14:paraId="2C7F35A7"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
                <w:bCs/>
                <w:sz w:val="26"/>
                <w:szCs w:val="26"/>
                <w:highlight w:val="white"/>
              </w:rPr>
            </w:pPr>
            <w:r w:rsidRPr="00C65CD2">
              <w:rPr>
                <w:b/>
                <w:bCs/>
                <w:sz w:val="26"/>
                <w:szCs w:val="26"/>
                <w:highlight w:val="white"/>
              </w:rPr>
              <w:t>5</w:t>
            </w:r>
          </w:p>
        </w:tc>
      </w:tr>
      <w:tr w:rsidR="00D42C4E" w:rsidRPr="00C65CD2" w14:paraId="4474CEBD" w14:textId="77777777" w:rsidTr="007573EC">
        <w:trPr>
          <w:cantSplit/>
        </w:trPr>
        <w:tc>
          <w:tcPr>
            <w:tcW w:w="3367" w:type="pct"/>
            <w:vMerge w:val="restart"/>
            <w:shd w:val="clear" w:color="auto" w:fill="auto"/>
            <w:vAlign w:val="center"/>
          </w:tcPr>
          <w:p w14:paraId="7BCE0DC6" w14:textId="77777777" w:rsidR="00D42C4E" w:rsidRPr="00C65CD2" w:rsidRDefault="00D42C4E" w:rsidP="00C65CD2">
            <w:pPr>
              <w:widowControl w:val="0"/>
              <w:shd w:val="clear" w:color="auto" w:fill="FFFFFF" w:themeFill="background1"/>
              <w:spacing w:after="0" w:line="288" w:lineRule="auto"/>
              <w:ind w:left="84"/>
              <w:rPr>
                <w:color w:val="000000" w:themeColor="text1"/>
                <w:sz w:val="26"/>
                <w:szCs w:val="26"/>
              </w:rPr>
            </w:pPr>
            <w:r w:rsidRPr="00C65CD2">
              <w:rPr>
                <w:b/>
                <w:color w:val="000000" w:themeColor="text1"/>
                <w:sz w:val="26"/>
                <w:szCs w:val="26"/>
              </w:rPr>
              <w:t xml:space="preserve">Mục tiêu tổng quát: </w:t>
            </w:r>
            <w:r w:rsidRPr="00C65CD2">
              <w:rPr>
                <w:color w:val="000000" w:themeColor="text1"/>
                <w:sz w:val="26"/>
                <w:szCs w:val="26"/>
                <w:lang w:val="vi-VN"/>
              </w:rPr>
              <w:t xml:space="preserve">Chương trình cử nhân giáo dục tiểu học đào tạo sinh viên tốt nghiệp trở thành những công dân tự chủ và có trách nhiệm xã hội; những nhà giáo dục với các phẩm chất và năng lực cần thiểt để sẵn sàng làm việc trong môi trường giáo dục tiểu học; có năng lực giao tiếp, hợp tác và sử dụng thành thạo công nghệ thông tin và giao tiếp </w:t>
            </w:r>
            <w:r w:rsidRPr="00C65CD2">
              <w:rPr>
                <w:i/>
                <w:color w:val="000000" w:themeColor="text1"/>
                <w:sz w:val="26"/>
                <w:szCs w:val="26"/>
                <w:lang w:val="vi-VN"/>
              </w:rPr>
              <w:t>(ICT)</w:t>
            </w:r>
            <w:r w:rsidRPr="00C65CD2">
              <w:rPr>
                <w:color w:val="000000" w:themeColor="text1"/>
                <w:sz w:val="26"/>
                <w:szCs w:val="26"/>
                <w:lang w:val="vi-VN"/>
              </w:rPr>
              <w:t xml:space="preserve"> phục vụ các hoạt động nghề nghiệp, nghiên cứu khoa học và phát triển bản thân nhằm thích ứng với sự đổi mới của giáo dục tiểu học; có khả năng </w:t>
            </w:r>
            <w:r w:rsidRPr="00C65CD2">
              <w:rPr>
                <w:bCs/>
                <w:sz w:val="26"/>
                <w:szCs w:val="26"/>
                <w:bdr w:val="none" w:sz="0" w:space="0" w:color="auto" w:frame="1"/>
                <w:lang w:val="vi-VN"/>
              </w:rPr>
              <w:t>hình thành ý tưởng – lập kế hoạch – thực hiện và đánh giá các hoạt động giáo dục và dạy học trong mọi bối cảnh nhà trường và xã hội</w:t>
            </w:r>
            <w:r w:rsidRPr="00C65CD2">
              <w:rPr>
                <w:bCs/>
                <w:color w:val="000000" w:themeColor="text1"/>
                <w:sz w:val="26"/>
                <w:szCs w:val="26"/>
              </w:rPr>
              <w:t>.</w:t>
            </w:r>
          </w:p>
          <w:p w14:paraId="2AF36D3A" w14:textId="77777777" w:rsidR="00D42C4E" w:rsidRPr="00C65CD2" w:rsidRDefault="00D42C4E" w:rsidP="00C65CD2">
            <w:pPr>
              <w:shd w:val="clear" w:color="auto" w:fill="FFFFFF" w:themeFill="background1"/>
              <w:spacing w:after="0" w:line="288" w:lineRule="auto"/>
              <w:ind w:left="84"/>
              <w:rPr>
                <w:b/>
                <w:sz w:val="26"/>
                <w:szCs w:val="26"/>
              </w:rPr>
            </w:pPr>
            <w:r w:rsidRPr="00C65CD2">
              <w:rPr>
                <w:b/>
                <w:sz w:val="26"/>
                <w:szCs w:val="26"/>
                <w:lang w:val="vi-VN"/>
              </w:rPr>
              <w:t>Mục tiêu cụ thể</w:t>
            </w:r>
            <w:r w:rsidRPr="00C65CD2">
              <w:rPr>
                <w:b/>
                <w:sz w:val="26"/>
                <w:szCs w:val="26"/>
              </w:rPr>
              <w:t>:</w:t>
            </w:r>
            <w:r w:rsidRPr="00C65CD2">
              <w:rPr>
                <w:b/>
                <w:sz w:val="26"/>
                <w:szCs w:val="26"/>
                <w:lang w:val="vi-VN"/>
              </w:rPr>
              <w:t xml:space="preserve"> </w:t>
            </w:r>
            <w:r w:rsidRPr="00C65CD2">
              <w:rPr>
                <w:sz w:val="26"/>
                <w:szCs w:val="26"/>
                <w:lang w:val="vi-VN"/>
              </w:rPr>
              <w:t>Sinh viên tốt nghiệp chương trình đào tạo trình độ đại học</w:t>
            </w:r>
            <w:r w:rsidRPr="00C65CD2">
              <w:rPr>
                <w:sz w:val="26"/>
                <w:szCs w:val="26"/>
              </w:rPr>
              <w:t xml:space="preserve"> </w:t>
            </w:r>
            <w:r w:rsidRPr="00C65CD2">
              <w:rPr>
                <w:sz w:val="26"/>
                <w:szCs w:val="26"/>
                <w:lang w:val="vi-VN"/>
              </w:rPr>
              <w:t>ngành Giáo dục tiểu học có khả năng:</w:t>
            </w:r>
          </w:p>
          <w:p w14:paraId="57B20D21" w14:textId="77777777" w:rsidR="00D42C4E" w:rsidRPr="00C65CD2" w:rsidRDefault="00D42C4E" w:rsidP="00C65CD2">
            <w:pPr>
              <w:widowControl w:val="0"/>
              <w:shd w:val="clear" w:color="auto" w:fill="FFFFFF" w:themeFill="background1"/>
              <w:spacing w:after="0" w:line="288" w:lineRule="auto"/>
              <w:ind w:left="84"/>
              <w:rPr>
                <w:bCs/>
                <w:iCs/>
                <w:sz w:val="26"/>
                <w:szCs w:val="26"/>
                <w:lang w:val="vi-VN"/>
              </w:rPr>
            </w:pPr>
            <w:r w:rsidRPr="00C65CD2">
              <w:rPr>
                <w:b/>
                <w:bCs/>
                <w:i/>
                <w:iCs/>
                <w:sz w:val="26"/>
                <w:szCs w:val="26"/>
                <w:u w:val="single"/>
              </w:rPr>
              <w:t xml:space="preserve">Mục tiêu </w:t>
            </w:r>
            <w:r w:rsidRPr="00C65CD2">
              <w:rPr>
                <w:b/>
                <w:bCs/>
                <w:i/>
                <w:iCs/>
                <w:sz w:val="26"/>
                <w:szCs w:val="26"/>
                <w:u w:val="single"/>
                <w:lang w:val="vi-VN"/>
              </w:rPr>
              <w:t>1</w:t>
            </w:r>
            <w:r w:rsidRPr="00C65CD2">
              <w:rPr>
                <w:b/>
                <w:bCs/>
                <w:i/>
                <w:iCs/>
                <w:sz w:val="26"/>
                <w:szCs w:val="26"/>
              </w:rPr>
              <w:t>:</w:t>
            </w:r>
            <w:r w:rsidRPr="00C65CD2">
              <w:rPr>
                <w:bCs/>
                <w:iCs/>
                <w:sz w:val="26"/>
                <w:szCs w:val="26"/>
              </w:rPr>
              <w:t xml:space="preserve"> </w:t>
            </w:r>
            <w:r w:rsidRPr="00C65CD2">
              <w:rPr>
                <w:color w:val="000000" w:themeColor="text1"/>
                <w:sz w:val="26"/>
                <w:szCs w:val="26"/>
                <w:lang w:val="vi-VN"/>
              </w:rPr>
              <w:t xml:space="preserve">Có hiểu biết nền tảng về khoa học tự nhiên - xã hội, về chính trị và pháp luật, văn </w:t>
            </w:r>
            <w:r w:rsidRPr="00C65CD2">
              <w:rPr>
                <w:color w:val="000000" w:themeColor="text1"/>
                <w:sz w:val="26"/>
                <w:szCs w:val="26"/>
                <w:lang w:val="vi-VN"/>
              </w:rPr>
              <w:lastRenderedPageBreak/>
              <w:t>hoá và xã hội Việt Nam; có kiến thức cốt lõi về hoạt động giáo dục và dạy học ở tiểu học; có kiến thức lí thuyết và thực tế vững chắc về chương trình giáo dục tiểu học hiện hành;</w:t>
            </w:r>
          </w:p>
          <w:p w14:paraId="64AE9AA1" w14:textId="77777777" w:rsidR="00D42C4E" w:rsidRPr="00C65CD2" w:rsidRDefault="00D42C4E" w:rsidP="00C65CD2">
            <w:pPr>
              <w:widowControl w:val="0"/>
              <w:shd w:val="clear" w:color="auto" w:fill="FFFFFF" w:themeFill="background1"/>
              <w:spacing w:after="0" w:line="288" w:lineRule="auto"/>
              <w:ind w:left="84"/>
              <w:rPr>
                <w:bCs/>
                <w:iCs/>
                <w:sz w:val="26"/>
                <w:szCs w:val="26"/>
                <w:lang w:val="vi-VN"/>
              </w:rPr>
            </w:pPr>
            <w:r w:rsidRPr="00C65CD2">
              <w:rPr>
                <w:b/>
                <w:bCs/>
                <w:i/>
                <w:iCs/>
                <w:sz w:val="26"/>
                <w:szCs w:val="26"/>
                <w:u w:val="single"/>
              </w:rPr>
              <w:t xml:space="preserve">Mục tiêu </w:t>
            </w:r>
            <w:r w:rsidRPr="00C65CD2">
              <w:rPr>
                <w:b/>
                <w:bCs/>
                <w:i/>
                <w:iCs/>
                <w:sz w:val="26"/>
                <w:szCs w:val="26"/>
                <w:u w:val="single"/>
                <w:lang w:val="vi-VN"/>
              </w:rPr>
              <w:t>2</w:t>
            </w:r>
            <w:r w:rsidRPr="00C65CD2">
              <w:rPr>
                <w:b/>
                <w:bCs/>
                <w:i/>
                <w:iCs/>
                <w:sz w:val="26"/>
                <w:szCs w:val="26"/>
              </w:rPr>
              <w:t>:</w:t>
            </w:r>
            <w:r w:rsidRPr="00C65CD2">
              <w:rPr>
                <w:bCs/>
                <w:iCs/>
                <w:sz w:val="26"/>
                <w:szCs w:val="26"/>
              </w:rPr>
              <w:t xml:space="preserve"> </w:t>
            </w:r>
            <w:r w:rsidRPr="00C65CD2">
              <w:rPr>
                <w:color w:val="000000" w:themeColor="text1"/>
                <w:sz w:val="26"/>
                <w:szCs w:val="26"/>
                <w:lang w:val="vi-VN"/>
              </w:rPr>
              <w:t>Có phẩm chất chính trị, trách nhiệm công dân, đạo đức và phẩm chất nghề giáo; c</w:t>
            </w:r>
            <w:r w:rsidRPr="00C65CD2">
              <w:rPr>
                <w:color w:val="000000" w:themeColor="text1"/>
                <w:sz w:val="26"/>
                <w:szCs w:val="26"/>
                <w:lang w:val="pt-BR"/>
              </w:rPr>
              <w:t>ó</w:t>
            </w:r>
            <w:r w:rsidRPr="00C65CD2">
              <w:rPr>
                <w:color w:val="000000" w:themeColor="text1"/>
                <w:sz w:val="26"/>
                <w:szCs w:val="26"/>
                <w:lang w:val="vi-VN"/>
              </w:rPr>
              <w:t xml:space="preserve"> năng lực dạy học và giáo dục và đánh giá học sinh tiểu học trong những môi trường giáo dục khác nhau; </w:t>
            </w:r>
            <w:r w:rsidRPr="00C65CD2">
              <w:rPr>
                <w:bCs/>
                <w:sz w:val="26"/>
                <w:szCs w:val="26"/>
                <w:bdr w:val="none" w:sz="0" w:space="0" w:color="auto" w:frame="1"/>
                <w:lang w:val="vi-VN"/>
              </w:rPr>
              <w:t xml:space="preserve">có năng lực tự học, nghiên cứu khoa học, và phát triển nghề nghiệp nhằm thích ứng với sự thay đổi của môi trường giáo dục tiểu học; có năng lực giải quyết vấn đề, sáng tạo và năng lực công nghệ thông tin và giao tiếp </w:t>
            </w:r>
            <w:r w:rsidRPr="00C65CD2">
              <w:rPr>
                <w:bCs/>
                <w:i/>
                <w:sz w:val="26"/>
                <w:szCs w:val="26"/>
                <w:bdr w:val="none" w:sz="0" w:space="0" w:color="auto" w:frame="1"/>
                <w:lang w:val="vi-VN"/>
              </w:rPr>
              <w:t>(ICT)</w:t>
            </w:r>
            <w:r w:rsidRPr="00C65CD2">
              <w:rPr>
                <w:bCs/>
                <w:sz w:val="26"/>
                <w:szCs w:val="26"/>
                <w:bdr w:val="none" w:sz="0" w:space="0" w:color="auto" w:frame="1"/>
                <w:lang w:val="vi-VN"/>
              </w:rPr>
              <w:t xml:space="preserve"> nhằm đề xuất các giải pháp giáo dục mới hoặc xây dựng môi trường học tập tích cực cho học sinh tiểu học;</w:t>
            </w:r>
          </w:p>
          <w:p w14:paraId="196F050E" w14:textId="77777777" w:rsidR="00D42C4E" w:rsidRPr="00C65CD2" w:rsidRDefault="00D42C4E" w:rsidP="00C65CD2">
            <w:pPr>
              <w:widowControl w:val="0"/>
              <w:shd w:val="clear" w:color="auto" w:fill="FFFFFF" w:themeFill="background1"/>
              <w:spacing w:after="0" w:line="288" w:lineRule="auto"/>
              <w:ind w:left="84"/>
              <w:rPr>
                <w:sz w:val="26"/>
                <w:szCs w:val="26"/>
                <w:lang w:val="vi-VN"/>
              </w:rPr>
            </w:pPr>
            <w:r w:rsidRPr="00C65CD2">
              <w:rPr>
                <w:b/>
                <w:i/>
                <w:sz w:val="26"/>
                <w:szCs w:val="26"/>
                <w:u w:val="single"/>
              </w:rPr>
              <w:t xml:space="preserve">Mục tiêu </w:t>
            </w:r>
            <w:r w:rsidRPr="00C65CD2">
              <w:rPr>
                <w:b/>
                <w:i/>
                <w:sz w:val="26"/>
                <w:szCs w:val="26"/>
                <w:u w:val="single"/>
                <w:lang w:val="vi-VN"/>
              </w:rPr>
              <w:t>3</w:t>
            </w:r>
            <w:r w:rsidRPr="00C65CD2">
              <w:rPr>
                <w:b/>
                <w:i/>
                <w:sz w:val="26"/>
                <w:szCs w:val="26"/>
                <w:lang w:val="vi-VN"/>
              </w:rPr>
              <w:t>:</w:t>
            </w:r>
            <w:r w:rsidRPr="00C65CD2">
              <w:rPr>
                <w:sz w:val="26"/>
                <w:szCs w:val="26"/>
                <w:lang w:val="vi-VN"/>
              </w:rPr>
              <w:t xml:space="preserve"> </w:t>
            </w:r>
            <w:r w:rsidRPr="00C65CD2">
              <w:rPr>
                <w:color w:val="000000" w:themeColor="text1"/>
                <w:sz w:val="26"/>
                <w:szCs w:val="26"/>
                <w:lang w:val="pt-BR"/>
              </w:rPr>
              <w:t>Có</w:t>
            </w:r>
            <w:r w:rsidRPr="00C65CD2">
              <w:rPr>
                <w:color w:val="000000" w:themeColor="text1"/>
                <w:sz w:val="26"/>
                <w:szCs w:val="26"/>
                <w:lang w:val="vi-VN"/>
              </w:rPr>
              <w:t xml:space="preserve"> năng lực giao tiếp, giao tiếp bằng ngoại ngữ, và hợp tác hiệu quả với các cá nhân và tổ chức xã hội trong các hoạt động nhằm phát triển phẩm chất và năng lực học sinh tiểu học, nghiên cứu khoa học và phát triển nghề nghiệp;</w:t>
            </w:r>
            <w:r w:rsidRPr="00C65CD2">
              <w:rPr>
                <w:sz w:val="26"/>
                <w:szCs w:val="26"/>
                <w:lang w:val="vi-VN"/>
              </w:rPr>
              <w:t xml:space="preserve"> </w:t>
            </w:r>
          </w:p>
          <w:p w14:paraId="5321B982"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ind w:left="84"/>
              <w:rPr>
                <w:bCs/>
                <w:sz w:val="26"/>
                <w:szCs w:val="26"/>
                <w:highlight w:val="white"/>
              </w:rPr>
            </w:pPr>
            <w:r w:rsidRPr="00C65CD2">
              <w:rPr>
                <w:rFonts w:eastAsia="Calibri"/>
                <w:b/>
                <w:bCs/>
                <w:i/>
                <w:iCs/>
                <w:sz w:val="26"/>
                <w:szCs w:val="26"/>
                <w:u w:val="single"/>
              </w:rPr>
              <w:t>Mục tiêu 4</w:t>
            </w:r>
            <w:r w:rsidRPr="00C65CD2">
              <w:rPr>
                <w:rFonts w:eastAsia="Calibri"/>
                <w:b/>
                <w:bCs/>
                <w:i/>
                <w:iCs/>
                <w:sz w:val="26"/>
                <w:szCs w:val="26"/>
              </w:rPr>
              <w:t>:</w:t>
            </w:r>
            <w:r w:rsidRPr="00C65CD2">
              <w:rPr>
                <w:rFonts w:eastAsia="Calibri"/>
                <w:bCs/>
                <w:iCs/>
                <w:sz w:val="26"/>
                <w:szCs w:val="26"/>
              </w:rPr>
              <w:t xml:space="preserve"> </w:t>
            </w:r>
            <w:r w:rsidRPr="00C65CD2">
              <w:rPr>
                <w:bCs/>
                <w:sz w:val="26"/>
                <w:szCs w:val="26"/>
                <w:bdr w:val="none" w:sz="0" w:space="0" w:color="auto" w:frame="1"/>
              </w:rPr>
              <w:t>Có năng lực hình thành ý tưởng – lập kế hoạch – thực hiện - đánh giá chương trình, kế hoạch, và các hoạt động giáo dục, dạy học học sinh tiểu học trong mọi bối cảnh giáo dục khác nhau của nhà trường và xã hội.</w:t>
            </w:r>
          </w:p>
        </w:tc>
        <w:tc>
          <w:tcPr>
            <w:tcW w:w="695" w:type="pct"/>
            <w:shd w:val="clear" w:color="auto" w:fill="auto"/>
          </w:tcPr>
          <w:p w14:paraId="4FD69EBF" w14:textId="77777777" w:rsidR="00D42C4E" w:rsidRPr="00C65CD2" w:rsidRDefault="00D42C4E" w:rsidP="00C65CD2">
            <w:pPr>
              <w:spacing w:after="0" w:line="288" w:lineRule="auto"/>
              <w:ind w:left="39"/>
              <w:rPr>
                <w:sz w:val="26"/>
                <w:szCs w:val="26"/>
              </w:rPr>
            </w:pPr>
            <w:r w:rsidRPr="00C65CD2">
              <w:rPr>
                <w:sz w:val="26"/>
                <w:szCs w:val="26"/>
              </w:rPr>
              <w:lastRenderedPageBreak/>
              <w:t xml:space="preserve">1. </w:t>
            </w:r>
            <w:r w:rsidRPr="00C65CD2">
              <w:rPr>
                <w:sz w:val="26"/>
                <w:szCs w:val="26"/>
                <w:lang w:val="vi-VN"/>
              </w:rPr>
              <w:t xml:space="preserve">Mục tiêu của CTĐT được </w:t>
            </w:r>
            <w:r w:rsidRPr="00C65CD2">
              <w:rPr>
                <w:sz w:val="26"/>
                <w:szCs w:val="26"/>
              </w:rPr>
              <w:t>diễn đạt</w:t>
            </w:r>
            <w:r w:rsidRPr="00C65CD2">
              <w:rPr>
                <w:sz w:val="26"/>
                <w:szCs w:val="26"/>
                <w:lang w:val="vi-VN"/>
              </w:rPr>
              <w:t xml:space="preserve"> rõ ràng</w:t>
            </w:r>
            <w:r w:rsidRPr="00C65CD2">
              <w:rPr>
                <w:sz w:val="26"/>
                <w:szCs w:val="26"/>
              </w:rPr>
              <w:t>, dễ hiểu.</w:t>
            </w:r>
          </w:p>
        </w:tc>
        <w:tc>
          <w:tcPr>
            <w:tcW w:w="196" w:type="pct"/>
            <w:shd w:val="clear" w:color="auto" w:fill="auto"/>
          </w:tcPr>
          <w:p w14:paraId="7794DC27"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Cs/>
                <w:color w:val="595959" w:themeColor="text1" w:themeTint="A6"/>
                <w:sz w:val="26"/>
                <w:szCs w:val="26"/>
                <w:highlight w:val="white"/>
              </w:rPr>
            </w:pPr>
          </w:p>
        </w:tc>
        <w:tc>
          <w:tcPr>
            <w:tcW w:w="198" w:type="pct"/>
            <w:shd w:val="clear" w:color="auto" w:fill="auto"/>
          </w:tcPr>
          <w:p w14:paraId="24CEAB0C"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48" w:type="pct"/>
            <w:shd w:val="clear" w:color="auto" w:fill="auto"/>
          </w:tcPr>
          <w:p w14:paraId="2784ADF9"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98" w:type="pct"/>
            <w:shd w:val="clear" w:color="auto" w:fill="auto"/>
          </w:tcPr>
          <w:p w14:paraId="2812EF4B"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98" w:type="pct"/>
            <w:shd w:val="clear" w:color="auto" w:fill="auto"/>
          </w:tcPr>
          <w:p w14:paraId="7972CECF"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r>
      <w:tr w:rsidR="00D42C4E" w:rsidRPr="00C65CD2" w14:paraId="4388B81B" w14:textId="77777777" w:rsidTr="007573EC">
        <w:trPr>
          <w:cantSplit/>
        </w:trPr>
        <w:tc>
          <w:tcPr>
            <w:tcW w:w="3367" w:type="pct"/>
            <w:vMerge/>
            <w:shd w:val="clear" w:color="auto" w:fill="auto"/>
            <w:vAlign w:val="center"/>
          </w:tcPr>
          <w:p w14:paraId="502C0618" w14:textId="77777777" w:rsidR="00D42C4E" w:rsidRPr="00C65CD2" w:rsidRDefault="00D42C4E" w:rsidP="00C65CD2">
            <w:pPr>
              <w:pStyle w:val="NormalWeb"/>
              <w:numPr>
                <w:ilvl w:val="0"/>
                <w:numId w:val="32"/>
              </w:numPr>
              <w:shd w:val="clear" w:color="auto" w:fill="FFFFFF" w:themeFill="background1"/>
              <w:tabs>
                <w:tab w:val="left" w:pos="1134"/>
                <w:tab w:val="left" w:pos="1701"/>
                <w:tab w:val="left" w:pos="1843"/>
              </w:tabs>
              <w:spacing w:before="0" w:beforeAutospacing="0" w:after="0" w:afterAutospacing="0" w:line="288" w:lineRule="auto"/>
              <w:ind w:left="84" w:firstLine="0"/>
              <w:jc w:val="center"/>
              <w:rPr>
                <w:bCs/>
                <w:sz w:val="26"/>
                <w:szCs w:val="26"/>
                <w:highlight w:val="white"/>
              </w:rPr>
            </w:pPr>
          </w:p>
        </w:tc>
        <w:tc>
          <w:tcPr>
            <w:tcW w:w="695" w:type="pct"/>
            <w:shd w:val="clear" w:color="auto" w:fill="auto"/>
          </w:tcPr>
          <w:p w14:paraId="43F2B3F7" w14:textId="77777777" w:rsidR="00D42C4E" w:rsidRPr="00C65CD2" w:rsidRDefault="00D42C4E" w:rsidP="00C65CD2">
            <w:pPr>
              <w:spacing w:after="0" w:line="288" w:lineRule="auto"/>
              <w:ind w:left="39"/>
              <w:rPr>
                <w:sz w:val="26"/>
                <w:szCs w:val="26"/>
              </w:rPr>
            </w:pPr>
            <w:r w:rsidRPr="00C65CD2">
              <w:rPr>
                <w:sz w:val="26"/>
                <w:szCs w:val="26"/>
              </w:rPr>
              <w:t xml:space="preserve">2. </w:t>
            </w:r>
            <w:r w:rsidRPr="00C65CD2">
              <w:rPr>
                <w:sz w:val="26"/>
                <w:szCs w:val="26"/>
                <w:lang w:val="vi-VN"/>
              </w:rPr>
              <w:t>Mục tiêu của CTĐT phản ánh</w:t>
            </w:r>
            <w:r w:rsidRPr="00C65CD2">
              <w:rPr>
                <w:sz w:val="26"/>
                <w:szCs w:val="26"/>
              </w:rPr>
              <w:t xml:space="preserve"> được năng lực nghề nghiệp của sinh viên sau khi tốt nghiệp.</w:t>
            </w:r>
          </w:p>
        </w:tc>
        <w:tc>
          <w:tcPr>
            <w:tcW w:w="196" w:type="pct"/>
            <w:shd w:val="clear" w:color="auto" w:fill="auto"/>
          </w:tcPr>
          <w:p w14:paraId="50EEDE20"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Cs/>
                <w:color w:val="595959" w:themeColor="text1" w:themeTint="A6"/>
                <w:sz w:val="26"/>
                <w:szCs w:val="26"/>
                <w:highlight w:val="white"/>
              </w:rPr>
            </w:pPr>
          </w:p>
        </w:tc>
        <w:tc>
          <w:tcPr>
            <w:tcW w:w="198" w:type="pct"/>
            <w:shd w:val="clear" w:color="auto" w:fill="auto"/>
          </w:tcPr>
          <w:p w14:paraId="76CC51D4"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48" w:type="pct"/>
            <w:shd w:val="clear" w:color="auto" w:fill="auto"/>
          </w:tcPr>
          <w:p w14:paraId="176C3AEA"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98" w:type="pct"/>
            <w:shd w:val="clear" w:color="auto" w:fill="auto"/>
          </w:tcPr>
          <w:p w14:paraId="2E1CD117"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98" w:type="pct"/>
            <w:shd w:val="clear" w:color="auto" w:fill="auto"/>
          </w:tcPr>
          <w:p w14:paraId="228E2E08"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r>
      <w:tr w:rsidR="00D42C4E" w:rsidRPr="00C65CD2" w14:paraId="65A43229" w14:textId="77777777" w:rsidTr="007573EC">
        <w:trPr>
          <w:cantSplit/>
        </w:trPr>
        <w:tc>
          <w:tcPr>
            <w:tcW w:w="3367" w:type="pct"/>
            <w:vMerge/>
            <w:shd w:val="clear" w:color="auto" w:fill="auto"/>
            <w:vAlign w:val="center"/>
          </w:tcPr>
          <w:p w14:paraId="6F0BBD6C" w14:textId="77777777" w:rsidR="00D42C4E" w:rsidRPr="00C65CD2" w:rsidRDefault="00D42C4E" w:rsidP="00C65CD2">
            <w:pPr>
              <w:pStyle w:val="NormalWeb"/>
              <w:numPr>
                <w:ilvl w:val="0"/>
                <w:numId w:val="32"/>
              </w:numPr>
              <w:shd w:val="clear" w:color="auto" w:fill="FFFFFF" w:themeFill="background1"/>
              <w:tabs>
                <w:tab w:val="left" w:pos="1134"/>
                <w:tab w:val="left" w:pos="1701"/>
                <w:tab w:val="left" w:pos="1843"/>
              </w:tabs>
              <w:spacing w:before="0" w:beforeAutospacing="0" w:after="0" w:afterAutospacing="0" w:line="288" w:lineRule="auto"/>
              <w:ind w:left="84" w:firstLine="0"/>
              <w:jc w:val="center"/>
              <w:rPr>
                <w:bCs/>
                <w:sz w:val="26"/>
                <w:szCs w:val="26"/>
                <w:highlight w:val="white"/>
              </w:rPr>
            </w:pPr>
          </w:p>
        </w:tc>
        <w:tc>
          <w:tcPr>
            <w:tcW w:w="695" w:type="pct"/>
            <w:shd w:val="clear" w:color="auto" w:fill="auto"/>
          </w:tcPr>
          <w:p w14:paraId="306EBB5E" w14:textId="77777777" w:rsidR="00D42C4E" w:rsidRPr="00C65CD2" w:rsidRDefault="00D42C4E" w:rsidP="00C65CD2">
            <w:pPr>
              <w:spacing w:after="0" w:line="288" w:lineRule="auto"/>
              <w:ind w:left="39"/>
              <w:rPr>
                <w:sz w:val="26"/>
                <w:szCs w:val="26"/>
              </w:rPr>
            </w:pPr>
            <w:r w:rsidRPr="00C65CD2">
              <w:rPr>
                <w:sz w:val="26"/>
                <w:szCs w:val="26"/>
              </w:rPr>
              <w:t xml:space="preserve">3. </w:t>
            </w:r>
            <w:r w:rsidRPr="00C65CD2">
              <w:rPr>
                <w:sz w:val="26"/>
                <w:szCs w:val="26"/>
                <w:lang w:val="vi-VN"/>
              </w:rPr>
              <w:t>Mục tiêu của CTĐT phản ánh</w:t>
            </w:r>
            <w:r w:rsidRPr="00C65CD2">
              <w:rPr>
                <w:sz w:val="26"/>
                <w:szCs w:val="26"/>
              </w:rPr>
              <w:t xml:space="preserve"> được </w:t>
            </w:r>
            <w:r w:rsidRPr="00C65CD2">
              <w:rPr>
                <w:b/>
                <w:i/>
                <w:sz w:val="26"/>
                <w:szCs w:val="26"/>
                <w:lang w:val="vi-VN"/>
              </w:rPr>
              <w:t xml:space="preserve">sự nghiệp tương lai </w:t>
            </w:r>
            <w:r w:rsidRPr="00C65CD2">
              <w:rPr>
                <w:sz w:val="26"/>
                <w:szCs w:val="26"/>
                <w:lang w:val="vi-VN"/>
              </w:rPr>
              <w:t>(</w:t>
            </w:r>
            <w:r w:rsidRPr="00C65CD2">
              <w:rPr>
                <w:color w:val="FF0000"/>
                <w:sz w:val="26"/>
                <w:szCs w:val="26"/>
                <w:lang w:val="vi-VN"/>
              </w:rPr>
              <w:t>cơ hội nghề nghiệp</w:t>
            </w:r>
            <w:r w:rsidRPr="00C65CD2">
              <w:rPr>
                <w:sz w:val="26"/>
                <w:szCs w:val="26"/>
                <w:lang w:val="vi-VN"/>
              </w:rPr>
              <w:t>) của sinh viên sau khi tốt nghiệp</w:t>
            </w:r>
            <w:r w:rsidRPr="00C65CD2">
              <w:rPr>
                <w:sz w:val="26"/>
                <w:szCs w:val="26"/>
              </w:rPr>
              <w:t>.</w:t>
            </w:r>
          </w:p>
        </w:tc>
        <w:tc>
          <w:tcPr>
            <w:tcW w:w="196" w:type="pct"/>
            <w:shd w:val="clear" w:color="auto" w:fill="auto"/>
          </w:tcPr>
          <w:p w14:paraId="2316C49D"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jc w:val="center"/>
              <w:rPr>
                <w:bCs/>
                <w:color w:val="595959" w:themeColor="text1" w:themeTint="A6"/>
                <w:sz w:val="26"/>
                <w:szCs w:val="26"/>
                <w:highlight w:val="white"/>
              </w:rPr>
            </w:pPr>
          </w:p>
        </w:tc>
        <w:tc>
          <w:tcPr>
            <w:tcW w:w="198" w:type="pct"/>
            <w:shd w:val="clear" w:color="auto" w:fill="auto"/>
          </w:tcPr>
          <w:p w14:paraId="3B818F1B"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48" w:type="pct"/>
            <w:shd w:val="clear" w:color="auto" w:fill="auto"/>
          </w:tcPr>
          <w:p w14:paraId="745BD101"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98" w:type="pct"/>
            <w:shd w:val="clear" w:color="auto" w:fill="auto"/>
          </w:tcPr>
          <w:p w14:paraId="016DF72C"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c>
          <w:tcPr>
            <w:tcW w:w="198" w:type="pct"/>
            <w:shd w:val="clear" w:color="auto" w:fill="auto"/>
          </w:tcPr>
          <w:p w14:paraId="72B0045C" w14:textId="77777777" w:rsidR="00D42C4E" w:rsidRPr="00C65CD2" w:rsidRDefault="00D42C4E" w:rsidP="00C65CD2">
            <w:pPr>
              <w:pStyle w:val="NormalWeb"/>
              <w:shd w:val="clear" w:color="auto" w:fill="FFFFFF" w:themeFill="background1"/>
              <w:tabs>
                <w:tab w:val="left" w:pos="1134"/>
                <w:tab w:val="left" w:pos="1701"/>
                <w:tab w:val="left" w:pos="1843"/>
              </w:tabs>
              <w:spacing w:before="0" w:beforeAutospacing="0" w:after="0" w:afterAutospacing="0" w:line="288" w:lineRule="auto"/>
              <w:rPr>
                <w:bCs/>
                <w:color w:val="595959" w:themeColor="text1" w:themeTint="A6"/>
                <w:sz w:val="26"/>
                <w:szCs w:val="26"/>
                <w:highlight w:val="white"/>
              </w:rPr>
            </w:pPr>
          </w:p>
        </w:tc>
      </w:tr>
    </w:tbl>
    <w:p w14:paraId="194D7250" w14:textId="77777777" w:rsidR="00D42C4E" w:rsidRPr="00C65CD2" w:rsidRDefault="00D42C4E" w:rsidP="00C65CD2">
      <w:pPr>
        <w:spacing w:after="0" w:line="288" w:lineRule="auto"/>
        <w:rPr>
          <w:bCs/>
          <w:sz w:val="26"/>
          <w:szCs w:val="26"/>
        </w:rPr>
      </w:pPr>
      <w:r w:rsidRPr="00C65CD2">
        <w:rPr>
          <w:bCs/>
          <w:sz w:val="26"/>
          <w:szCs w:val="26"/>
        </w:rPr>
        <w:t xml:space="preserve">Để đáp ứng tốt hơn với yêu cầu của thị trường lao động, </w:t>
      </w:r>
      <w:r w:rsidRPr="00C65CD2">
        <w:rPr>
          <w:sz w:val="26"/>
          <w:szCs w:val="26"/>
        </w:rPr>
        <w:t>theo quý Thầy/Cô</w:t>
      </w:r>
      <w:r w:rsidRPr="00C65CD2">
        <w:rPr>
          <w:bCs/>
          <w:sz w:val="26"/>
          <w:szCs w:val="26"/>
        </w:rPr>
        <w:t>, mục tiêu CTĐT ngành GDTH cần bổ sung thêm những nội dung nào? Xin vui lòng cho ý kiến góp ý!</w:t>
      </w:r>
    </w:p>
    <w:p w14:paraId="4B2733DD" w14:textId="77777777" w:rsidR="00D42C4E" w:rsidRPr="00C65CD2" w:rsidRDefault="00D42C4E" w:rsidP="00C65CD2">
      <w:pPr>
        <w:spacing w:after="0" w:line="288" w:lineRule="auto"/>
        <w:rPr>
          <w:bCs/>
          <w:sz w:val="26"/>
          <w:szCs w:val="26"/>
          <w:lang w:val="vi-VN"/>
        </w:rPr>
      </w:pPr>
      <w:r w:rsidRPr="00C65CD2">
        <w:rPr>
          <w:sz w:val="26"/>
          <w:szCs w:val="26"/>
        </w:rPr>
        <w:t>……………………………………………………………………………………………………</w:t>
      </w:r>
      <w:r w:rsidRPr="00C65CD2">
        <w:rPr>
          <w:sz w:val="26"/>
          <w:szCs w:val="26"/>
          <w:lang w:val="vi-VN"/>
        </w:rPr>
        <w:t>……………………………………………………………………………………………………………………………………………..</w:t>
      </w:r>
      <w:r w:rsidRPr="00C65CD2">
        <w:rPr>
          <w:sz w:val="26"/>
          <w:szCs w:val="26"/>
        </w:rPr>
        <w:t>…………………………………………………………………………………………………………………………………………………………………………………………………</w:t>
      </w:r>
    </w:p>
    <w:p w14:paraId="4E0E1445" w14:textId="77777777" w:rsidR="00D42C4E" w:rsidRPr="00C65CD2" w:rsidRDefault="00D42C4E" w:rsidP="00C65CD2">
      <w:pPr>
        <w:spacing w:after="0" w:line="288" w:lineRule="auto"/>
        <w:rPr>
          <w:b/>
          <w:sz w:val="26"/>
          <w:szCs w:val="26"/>
          <w:lang w:val="vi-VN"/>
        </w:rPr>
      </w:pPr>
      <w:r w:rsidRPr="00C65CD2">
        <w:rPr>
          <w:b/>
          <w:sz w:val="26"/>
          <w:szCs w:val="26"/>
        </w:rPr>
        <w:t>Phần II. Đánh giá kiến thức, kỹ năng cần có của sinh viên tốt nghiệp ngàn</w:t>
      </w:r>
      <w:r w:rsidRPr="00C65CD2">
        <w:rPr>
          <w:b/>
          <w:sz w:val="26"/>
          <w:szCs w:val="26"/>
          <w:lang w:val="vi-VN"/>
        </w:rPr>
        <w:t>h GDTH</w:t>
      </w:r>
    </w:p>
    <w:p w14:paraId="0D2C74D5" w14:textId="77777777" w:rsidR="00D42C4E" w:rsidRPr="00C65CD2" w:rsidRDefault="00D42C4E" w:rsidP="00C65CD2">
      <w:pPr>
        <w:spacing w:after="0" w:line="288" w:lineRule="auto"/>
        <w:rPr>
          <w:i/>
          <w:sz w:val="26"/>
          <w:szCs w:val="26"/>
          <w:lang w:val="vi-VN"/>
        </w:rPr>
      </w:pPr>
      <w:r w:rsidRPr="00C65CD2">
        <w:rPr>
          <w:i/>
          <w:sz w:val="26"/>
          <w:szCs w:val="26"/>
        </w:rPr>
        <w:t>Quý Thầy/Cô xin vui lòng đánh giá mức độ quan trọng, mức độ NÊN đạt được của kiến thức và các kỹ năng sau đây đối với sinh viên tốt nghiệp ngành</w:t>
      </w:r>
      <w:r w:rsidRPr="00C65CD2">
        <w:rPr>
          <w:i/>
          <w:sz w:val="26"/>
          <w:szCs w:val="26"/>
          <w:lang w:val="vi-VN"/>
        </w:rPr>
        <w:t xml:space="preserve"> GDTH </w:t>
      </w:r>
      <w:r w:rsidRPr="00C65CD2">
        <w:rPr>
          <w:i/>
          <w:sz w:val="26"/>
          <w:szCs w:val="26"/>
        </w:rPr>
        <w:t>(Xin đánh dấu vào mức độ lựa chọn).</w:t>
      </w:r>
    </w:p>
    <w:p w14:paraId="7D8ADA14" w14:textId="77777777" w:rsidR="00D42C4E" w:rsidRPr="00C65CD2" w:rsidRDefault="00D42C4E" w:rsidP="00C65CD2">
      <w:pPr>
        <w:spacing w:after="0" w:line="288" w:lineRule="auto"/>
        <w:rPr>
          <w:b/>
          <w:bCs/>
          <w:sz w:val="26"/>
          <w:szCs w:val="26"/>
          <w:lang w:val="vi-VN"/>
        </w:rPr>
      </w:pPr>
      <w:r w:rsidRPr="00C65CD2">
        <w:rPr>
          <w:b/>
          <w:bCs/>
          <w:sz w:val="26"/>
          <w:szCs w:val="26"/>
        </w:rPr>
        <w:t>1. Chuẩn đầu ra kiến thức</w:t>
      </w:r>
      <w:r w:rsidRPr="00C65CD2">
        <w:rPr>
          <w:b/>
          <w:bCs/>
          <w:sz w:val="26"/>
          <w:szCs w:val="26"/>
          <w:lang w:val="vi-VN"/>
        </w:rPr>
        <w:t xml:space="preserve"> cốt lõi</w:t>
      </w:r>
    </w:p>
    <w:p w14:paraId="52DD3523" w14:textId="77777777" w:rsidR="00D42C4E" w:rsidRPr="00C65CD2" w:rsidRDefault="00D42C4E" w:rsidP="00C65CD2">
      <w:pPr>
        <w:spacing w:after="0" w:line="288" w:lineRule="auto"/>
        <w:rPr>
          <w:bCs/>
          <w:i/>
          <w:iCs/>
          <w:sz w:val="26"/>
          <w:szCs w:val="26"/>
        </w:rPr>
      </w:pPr>
      <w:r w:rsidRPr="00C65CD2">
        <w:rPr>
          <w:bCs/>
          <w:i/>
          <w:iCs/>
          <w:sz w:val="26"/>
          <w:szCs w:val="26"/>
        </w:rPr>
        <w:t xml:space="preserve">Ông/Bà </w:t>
      </w:r>
      <w:r w:rsidRPr="00C65CD2">
        <w:rPr>
          <w:bCs/>
          <w:i/>
          <w:iCs/>
          <w:sz w:val="26"/>
          <w:szCs w:val="26"/>
          <w:lang w:val="vi-VN"/>
        </w:rPr>
        <w:t xml:space="preserve">vui lòng đánh 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năng lực</w:t>
      </w:r>
      <w:r w:rsidRPr="00C65CD2">
        <w:rPr>
          <w:b/>
          <w:bCs/>
          <w:i/>
          <w:iCs/>
          <w:sz w:val="26"/>
          <w:szCs w:val="26"/>
          <w:u w:val="single"/>
          <w:lang w:val="vi-VN"/>
        </w:rPr>
        <w:t xml:space="preserve"> cần </w:t>
      </w:r>
      <w:proofErr w:type="gramStart"/>
      <w:r w:rsidRPr="00C65CD2">
        <w:rPr>
          <w:b/>
          <w:bCs/>
          <w:i/>
          <w:iCs/>
          <w:sz w:val="26"/>
          <w:szCs w:val="26"/>
          <w:u w:val="single"/>
          <w:lang w:val="vi-VN"/>
        </w:rPr>
        <w:t>đạt</w:t>
      </w:r>
      <w:r w:rsidRPr="00C65CD2">
        <w:rPr>
          <w:bCs/>
          <w:i/>
          <w:iCs/>
          <w:sz w:val="26"/>
          <w:szCs w:val="26"/>
        </w:rPr>
        <w:t xml:space="preserve"> </w:t>
      </w:r>
      <w:r w:rsidRPr="00C65CD2">
        <w:rPr>
          <w:bCs/>
          <w:i/>
          <w:iCs/>
          <w:sz w:val="26"/>
          <w:szCs w:val="26"/>
          <w:lang w:val="vi-VN"/>
        </w:rPr>
        <w:t xml:space="preserve"> của</w:t>
      </w:r>
      <w:proofErr w:type="gramEnd"/>
      <w:r w:rsidRPr="00C65CD2">
        <w:rPr>
          <w:bCs/>
          <w:i/>
          <w:iCs/>
          <w:sz w:val="26"/>
          <w:szCs w:val="26"/>
          <w:lang w:val="vi-VN"/>
        </w:rPr>
        <w:t xml:space="preserve"> </w:t>
      </w:r>
      <w:r w:rsidRPr="00C65CD2">
        <w:rPr>
          <w:bCs/>
          <w:i/>
          <w:iCs/>
          <w:sz w:val="26"/>
          <w:szCs w:val="26"/>
        </w:rPr>
        <w:t>mỗi chuẩn đầu ra đối với sinh viên tốt nghiệp ngành</w:t>
      </w:r>
      <w:r w:rsidRPr="00C65CD2">
        <w:rPr>
          <w:b/>
          <w:sz w:val="26"/>
          <w:szCs w:val="26"/>
        </w:rPr>
        <w:t xml:space="preserve"> GDTH</w:t>
      </w:r>
    </w:p>
    <w:tbl>
      <w:tblPr>
        <w:tblStyle w:val="TableGrid"/>
        <w:tblW w:w="5000" w:type="pct"/>
        <w:jc w:val="center"/>
        <w:tblLook w:val="04A0" w:firstRow="1" w:lastRow="0" w:firstColumn="1" w:lastColumn="0" w:noHBand="0" w:noVBand="1"/>
      </w:tblPr>
      <w:tblGrid>
        <w:gridCol w:w="7564"/>
        <w:gridCol w:w="7565"/>
      </w:tblGrid>
      <w:tr w:rsidR="00D42C4E" w:rsidRPr="00C65CD2" w14:paraId="4AA84CE1" w14:textId="77777777" w:rsidTr="007573EC">
        <w:trPr>
          <w:jc w:val="center"/>
        </w:trPr>
        <w:tc>
          <w:tcPr>
            <w:tcW w:w="2500" w:type="pct"/>
          </w:tcPr>
          <w:p w14:paraId="0B4C73EF" w14:textId="77777777" w:rsidR="00D42C4E" w:rsidRPr="00C65CD2" w:rsidRDefault="00D42C4E" w:rsidP="00C65CD2">
            <w:pPr>
              <w:tabs>
                <w:tab w:val="left" w:pos="426"/>
              </w:tabs>
              <w:spacing w:after="0" w:line="288" w:lineRule="auto"/>
              <w:jc w:val="center"/>
              <w:rPr>
                <w:b/>
                <w:bCs/>
                <w:sz w:val="26"/>
                <w:szCs w:val="26"/>
              </w:rPr>
            </w:pPr>
            <w:r w:rsidRPr="00C65CD2">
              <w:rPr>
                <w:b/>
                <w:bCs/>
                <w:sz w:val="26"/>
                <w:szCs w:val="26"/>
              </w:rPr>
              <w:lastRenderedPageBreak/>
              <w:t>Mức độ cần thiết</w:t>
            </w:r>
          </w:p>
        </w:tc>
        <w:tc>
          <w:tcPr>
            <w:tcW w:w="2500" w:type="pct"/>
          </w:tcPr>
          <w:p w14:paraId="0F0840BD" w14:textId="77777777" w:rsidR="00D42C4E" w:rsidRPr="00C65CD2" w:rsidRDefault="00D42C4E" w:rsidP="00C65CD2">
            <w:pPr>
              <w:tabs>
                <w:tab w:val="left" w:pos="426"/>
              </w:tabs>
              <w:spacing w:after="0" w:line="288" w:lineRule="auto"/>
              <w:jc w:val="center"/>
              <w:rPr>
                <w:b/>
                <w:bCs/>
                <w:sz w:val="26"/>
                <w:szCs w:val="26"/>
              </w:rPr>
            </w:pPr>
            <w:r w:rsidRPr="00C65CD2">
              <w:rPr>
                <w:b/>
                <w:sz w:val="26"/>
                <w:szCs w:val="26"/>
              </w:rPr>
              <w:t>Mức độ năng lực sinh viên cần đạt được</w:t>
            </w:r>
          </w:p>
        </w:tc>
      </w:tr>
      <w:tr w:rsidR="00D42C4E" w:rsidRPr="00C65CD2" w14:paraId="234039B4" w14:textId="77777777" w:rsidTr="007573EC">
        <w:trPr>
          <w:jc w:val="center"/>
        </w:trPr>
        <w:tc>
          <w:tcPr>
            <w:tcW w:w="2500" w:type="pct"/>
          </w:tcPr>
          <w:p w14:paraId="359A32C0"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A"/>
            </w:r>
            <w:r w:rsidRPr="00C65CD2">
              <w:rPr>
                <w:sz w:val="26"/>
                <w:szCs w:val="26"/>
              </w:rPr>
              <w:t xml:space="preserve"> Không cần thiết</w:t>
            </w:r>
          </w:p>
          <w:p w14:paraId="7799AF83"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B"/>
            </w:r>
            <w:r w:rsidRPr="00C65CD2">
              <w:rPr>
                <w:sz w:val="26"/>
                <w:szCs w:val="26"/>
              </w:rPr>
              <w:t xml:space="preserve"> Ít cần thiết </w:t>
            </w:r>
          </w:p>
          <w:p w14:paraId="5DEF2488"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C"/>
            </w:r>
            <w:r w:rsidRPr="00C65CD2">
              <w:rPr>
                <w:sz w:val="26"/>
                <w:szCs w:val="26"/>
              </w:rPr>
              <w:t xml:space="preserve"> Không biết</w:t>
            </w:r>
          </w:p>
          <w:p w14:paraId="3A595DA2"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D"/>
            </w:r>
            <w:r w:rsidRPr="00C65CD2">
              <w:rPr>
                <w:sz w:val="26"/>
                <w:szCs w:val="26"/>
              </w:rPr>
              <w:t xml:space="preserve"> Cần thiết </w:t>
            </w:r>
          </w:p>
          <w:p w14:paraId="1169DCBB"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E"/>
            </w:r>
            <w:r w:rsidRPr="00C65CD2">
              <w:rPr>
                <w:sz w:val="26"/>
                <w:szCs w:val="26"/>
              </w:rPr>
              <w:t xml:space="preserve"> Rất cần thiết</w:t>
            </w:r>
          </w:p>
        </w:tc>
        <w:tc>
          <w:tcPr>
            <w:tcW w:w="2500" w:type="pct"/>
          </w:tcPr>
          <w:p w14:paraId="2545B359" w14:textId="77777777" w:rsidR="00D42C4E" w:rsidRPr="00C65CD2" w:rsidRDefault="00D42C4E" w:rsidP="00C65CD2">
            <w:pPr>
              <w:spacing w:after="0" w:line="288" w:lineRule="auto"/>
              <w:ind w:right="35"/>
              <w:rPr>
                <w:sz w:val="26"/>
                <w:szCs w:val="26"/>
              </w:rPr>
            </w:pPr>
            <w:r w:rsidRPr="00C65CD2">
              <w:rPr>
                <w:sz w:val="26"/>
                <w:szCs w:val="26"/>
              </w:rPr>
              <w:t>(a) Hiểu</w:t>
            </w:r>
          </w:p>
          <w:p w14:paraId="7DFE26C2" w14:textId="77777777" w:rsidR="00D42C4E" w:rsidRPr="00C65CD2" w:rsidRDefault="00D42C4E" w:rsidP="00C65CD2">
            <w:pPr>
              <w:spacing w:after="0" w:line="288" w:lineRule="auto"/>
              <w:ind w:right="35"/>
              <w:rPr>
                <w:sz w:val="26"/>
                <w:szCs w:val="26"/>
              </w:rPr>
            </w:pPr>
            <w:r w:rsidRPr="00C65CD2">
              <w:rPr>
                <w:sz w:val="26"/>
                <w:szCs w:val="26"/>
              </w:rPr>
              <w:t>(b) Áp dụng</w:t>
            </w:r>
          </w:p>
          <w:p w14:paraId="1A21E0FB" w14:textId="77777777" w:rsidR="00D42C4E" w:rsidRPr="00C65CD2" w:rsidRDefault="00D42C4E" w:rsidP="00C65CD2">
            <w:pPr>
              <w:spacing w:after="0" w:line="288" w:lineRule="auto"/>
              <w:ind w:right="35"/>
              <w:rPr>
                <w:sz w:val="26"/>
                <w:szCs w:val="26"/>
              </w:rPr>
            </w:pPr>
            <w:r w:rsidRPr="00C65CD2">
              <w:rPr>
                <w:sz w:val="26"/>
                <w:szCs w:val="26"/>
              </w:rPr>
              <w:t>(c) Phân tích</w:t>
            </w:r>
          </w:p>
          <w:p w14:paraId="20C0C471" w14:textId="77777777" w:rsidR="00D42C4E" w:rsidRPr="00C65CD2" w:rsidRDefault="00D42C4E" w:rsidP="00C65CD2">
            <w:pPr>
              <w:spacing w:after="0" w:line="288" w:lineRule="auto"/>
              <w:ind w:right="35"/>
              <w:rPr>
                <w:sz w:val="26"/>
                <w:szCs w:val="26"/>
              </w:rPr>
            </w:pPr>
            <w:r w:rsidRPr="00C65CD2">
              <w:rPr>
                <w:sz w:val="26"/>
                <w:szCs w:val="26"/>
              </w:rPr>
              <w:t>(d) Đánh giá</w:t>
            </w:r>
          </w:p>
          <w:p w14:paraId="1E3CF2ED" w14:textId="77777777" w:rsidR="00D42C4E" w:rsidRPr="00C65CD2" w:rsidRDefault="00D42C4E" w:rsidP="00C65CD2">
            <w:pPr>
              <w:spacing w:after="0" w:line="288" w:lineRule="auto"/>
              <w:ind w:right="35"/>
              <w:rPr>
                <w:sz w:val="26"/>
                <w:szCs w:val="26"/>
              </w:rPr>
            </w:pPr>
            <w:r w:rsidRPr="00C65CD2">
              <w:rPr>
                <w:sz w:val="26"/>
                <w:szCs w:val="26"/>
              </w:rPr>
              <w:t>(e) Sáng tạo</w:t>
            </w:r>
          </w:p>
        </w:tc>
      </w:tr>
    </w:tbl>
    <w:p w14:paraId="71F26C6E" w14:textId="77777777" w:rsidR="00D42C4E" w:rsidRPr="00C65CD2" w:rsidRDefault="00D42C4E" w:rsidP="00C65CD2">
      <w:pPr>
        <w:spacing w:after="0" w:line="288" w:lineRule="auto"/>
        <w:rPr>
          <w:sz w:val="26"/>
          <w:szCs w:val="26"/>
        </w:rPr>
      </w:pPr>
    </w:p>
    <w:tbl>
      <w:tblPr>
        <w:tblStyle w:val="TableGrid"/>
        <w:tblW w:w="5000" w:type="pct"/>
        <w:tblLook w:val="04A0" w:firstRow="1" w:lastRow="0" w:firstColumn="1" w:lastColumn="0" w:noHBand="0" w:noVBand="1"/>
      </w:tblPr>
      <w:tblGrid>
        <w:gridCol w:w="847"/>
        <w:gridCol w:w="8442"/>
        <w:gridCol w:w="1797"/>
        <w:gridCol w:w="1949"/>
        <w:gridCol w:w="2094"/>
      </w:tblGrid>
      <w:tr w:rsidR="00D42C4E" w:rsidRPr="00C65CD2" w14:paraId="50B3F446" w14:textId="77777777" w:rsidTr="007573EC">
        <w:tc>
          <w:tcPr>
            <w:tcW w:w="280" w:type="pct"/>
            <w:tcBorders>
              <w:bottom w:val="single" w:sz="4" w:space="0" w:color="auto"/>
            </w:tcBorders>
            <w:vAlign w:val="center"/>
          </w:tcPr>
          <w:p w14:paraId="7C36A115" w14:textId="77777777" w:rsidR="00D42C4E" w:rsidRPr="00C65CD2" w:rsidRDefault="00D42C4E" w:rsidP="00C65CD2">
            <w:pPr>
              <w:spacing w:after="0" w:line="288" w:lineRule="auto"/>
              <w:rPr>
                <w:b/>
                <w:sz w:val="26"/>
                <w:szCs w:val="26"/>
                <w:lang w:val="vi-VN"/>
              </w:rPr>
            </w:pPr>
            <w:r w:rsidRPr="00C65CD2">
              <w:rPr>
                <w:b/>
                <w:sz w:val="26"/>
                <w:szCs w:val="26"/>
                <w:lang w:val="vi-VN"/>
              </w:rPr>
              <w:t>CĐR</w:t>
            </w:r>
          </w:p>
        </w:tc>
        <w:tc>
          <w:tcPr>
            <w:tcW w:w="2790" w:type="pct"/>
            <w:tcBorders>
              <w:bottom w:val="single" w:sz="4" w:space="0" w:color="auto"/>
            </w:tcBorders>
            <w:vAlign w:val="center"/>
          </w:tcPr>
          <w:p w14:paraId="56CE9CD6" w14:textId="77777777" w:rsidR="00D42C4E" w:rsidRPr="00C65CD2" w:rsidRDefault="00D42C4E" w:rsidP="00C65CD2">
            <w:pPr>
              <w:spacing w:after="0" w:line="288" w:lineRule="auto"/>
              <w:rPr>
                <w:b/>
                <w:sz w:val="26"/>
                <w:szCs w:val="26"/>
              </w:rPr>
            </w:pPr>
            <w:r w:rsidRPr="00C65CD2">
              <w:rPr>
                <w:b/>
                <w:sz w:val="26"/>
                <w:szCs w:val="26"/>
              </w:rPr>
              <w:t>Chuẩn đầu ra CTĐT và các yêu cầu cần đạt của mỗi chuẩn đầu ra</w:t>
            </w:r>
          </w:p>
        </w:tc>
        <w:tc>
          <w:tcPr>
            <w:tcW w:w="594" w:type="pct"/>
            <w:tcBorders>
              <w:bottom w:val="single" w:sz="4" w:space="0" w:color="auto"/>
            </w:tcBorders>
            <w:vAlign w:val="center"/>
          </w:tcPr>
          <w:p w14:paraId="4F63A179" w14:textId="77777777" w:rsidR="00D42C4E" w:rsidRPr="00C65CD2" w:rsidRDefault="00D42C4E" w:rsidP="00C65CD2">
            <w:pPr>
              <w:spacing w:after="0" w:line="288" w:lineRule="auto"/>
              <w:jc w:val="center"/>
              <w:rPr>
                <w:b/>
                <w:sz w:val="26"/>
                <w:szCs w:val="26"/>
              </w:rPr>
            </w:pPr>
            <w:r w:rsidRPr="00C65CD2">
              <w:rPr>
                <w:b/>
                <w:sz w:val="26"/>
                <w:szCs w:val="26"/>
              </w:rPr>
              <w:t xml:space="preserve">Mức độ </w:t>
            </w:r>
            <w:r w:rsidRPr="00C65CD2">
              <w:rPr>
                <w:b/>
                <w:sz w:val="26"/>
                <w:szCs w:val="26"/>
                <w:lang w:val="vi-VN"/>
              </w:rPr>
              <w:t xml:space="preserve">       </w:t>
            </w:r>
            <w:r w:rsidRPr="00C65CD2">
              <w:rPr>
                <w:b/>
                <w:sz w:val="26"/>
                <w:szCs w:val="26"/>
              </w:rPr>
              <w:t>cần thiết</w:t>
            </w:r>
          </w:p>
        </w:tc>
        <w:tc>
          <w:tcPr>
            <w:tcW w:w="644" w:type="pct"/>
            <w:tcBorders>
              <w:bottom w:val="single" w:sz="4" w:space="0" w:color="auto"/>
            </w:tcBorders>
          </w:tcPr>
          <w:p w14:paraId="3C366FBB" w14:textId="77777777" w:rsidR="00D42C4E" w:rsidRPr="00C65CD2" w:rsidRDefault="00D42C4E" w:rsidP="00C65CD2">
            <w:pPr>
              <w:spacing w:after="0" w:line="288" w:lineRule="auto"/>
              <w:ind w:left="-1"/>
              <w:jc w:val="center"/>
              <w:rPr>
                <w:b/>
                <w:sz w:val="26"/>
                <w:szCs w:val="26"/>
                <w:lang w:val="vi-VN"/>
              </w:rPr>
            </w:pPr>
            <w:r w:rsidRPr="00C65CD2">
              <w:rPr>
                <w:b/>
                <w:sz w:val="26"/>
                <w:szCs w:val="26"/>
                <w:lang w:val="vi-VN"/>
              </w:rPr>
              <w:t>Mức độ năng lực sinh viên Hiện đạt được</w:t>
            </w:r>
          </w:p>
        </w:tc>
        <w:tc>
          <w:tcPr>
            <w:tcW w:w="692" w:type="pct"/>
            <w:tcBorders>
              <w:bottom w:val="single" w:sz="4" w:space="0" w:color="auto"/>
            </w:tcBorders>
            <w:vAlign w:val="center"/>
          </w:tcPr>
          <w:p w14:paraId="0F692B6F" w14:textId="77777777" w:rsidR="00D42C4E" w:rsidRPr="00C65CD2" w:rsidRDefault="00D42C4E" w:rsidP="00C65CD2">
            <w:pPr>
              <w:spacing w:after="0" w:line="288" w:lineRule="auto"/>
              <w:ind w:left="-1"/>
              <w:jc w:val="center"/>
              <w:rPr>
                <w:b/>
                <w:sz w:val="26"/>
                <w:szCs w:val="26"/>
              </w:rPr>
            </w:pPr>
            <w:r w:rsidRPr="00C65CD2">
              <w:rPr>
                <w:b/>
                <w:sz w:val="26"/>
                <w:szCs w:val="26"/>
              </w:rPr>
              <w:t>Mức độ năng lực cần đạt</w:t>
            </w:r>
          </w:p>
        </w:tc>
      </w:tr>
      <w:tr w:rsidR="00D42C4E" w:rsidRPr="00C65CD2" w14:paraId="713C3F42" w14:textId="77777777" w:rsidTr="007573EC">
        <w:tc>
          <w:tcPr>
            <w:tcW w:w="280" w:type="pct"/>
            <w:tcBorders>
              <w:bottom w:val="dotted" w:sz="4" w:space="0" w:color="auto"/>
            </w:tcBorders>
            <w:vAlign w:val="center"/>
          </w:tcPr>
          <w:p w14:paraId="22AF0F0D" w14:textId="77777777" w:rsidR="00D42C4E" w:rsidRPr="00C65CD2" w:rsidRDefault="00D42C4E" w:rsidP="00C65CD2">
            <w:pPr>
              <w:pStyle w:val="ListParagraph"/>
              <w:spacing w:line="288" w:lineRule="auto"/>
              <w:ind w:left="0"/>
              <w:rPr>
                <w:b/>
              </w:rPr>
            </w:pPr>
            <w:r w:rsidRPr="00C65CD2">
              <w:rPr>
                <w:b/>
              </w:rPr>
              <w:t>CĐR 1.1</w:t>
            </w:r>
            <w:r w:rsidRPr="00C65CD2">
              <w:rPr>
                <w:b/>
                <w:lang w:val="vi-VN"/>
              </w:rPr>
              <w:t>.</w:t>
            </w:r>
          </w:p>
        </w:tc>
        <w:tc>
          <w:tcPr>
            <w:tcW w:w="2790" w:type="pct"/>
            <w:tcBorders>
              <w:bottom w:val="dotted" w:sz="4" w:space="0" w:color="auto"/>
            </w:tcBorders>
            <w:vAlign w:val="center"/>
          </w:tcPr>
          <w:p w14:paraId="30E13599"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Áp dụng được kiến thức cơ bản về tự nhiên - xã hội, chính trị và pháp luật, văn hoá và xã hội Việt Nam vào các hoạt động nghề nghiệp và cuộc sống;</w:t>
            </w:r>
          </w:p>
        </w:tc>
        <w:tc>
          <w:tcPr>
            <w:tcW w:w="594" w:type="pct"/>
            <w:tcBorders>
              <w:bottom w:val="dotted" w:sz="4" w:space="0" w:color="auto"/>
            </w:tcBorders>
            <w:vAlign w:val="center"/>
          </w:tcPr>
          <w:p w14:paraId="4AD1FA2F" w14:textId="77777777" w:rsidR="00D42C4E" w:rsidRPr="00C65CD2" w:rsidRDefault="00D42C4E" w:rsidP="00C65CD2">
            <w:pPr>
              <w:spacing w:after="0" w:line="288" w:lineRule="auto"/>
              <w:rPr>
                <w:sz w:val="26"/>
                <w:szCs w:val="26"/>
              </w:rPr>
            </w:pPr>
          </w:p>
        </w:tc>
        <w:tc>
          <w:tcPr>
            <w:tcW w:w="644" w:type="pct"/>
            <w:tcBorders>
              <w:bottom w:val="dotted" w:sz="4" w:space="0" w:color="auto"/>
            </w:tcBorders>
          </w:tcPr>
          <w:p w14:paraId="7477C17A" w14:textId="77777777" w:rsidR="00D42C4E" w:rsidRPr="00C65CD2" w:rsidRDefault="00D42C4E" w:rsidP="00C65CD2">
            <w:pPr>
              <w:spacing w:after="0" w:line="288" w:lineRule="auto"/>
              <w:rPr>
                <w:sz w:val="26"/>
                <w:szCs w:val="26"/>
              </w:rPr>
            </w:pPr>
          </w:p>
        </w:tc>
        <w:tc>
          <w:tcPr>
            <w:tcW w:w="692" w:type="pct"/>
            <w:tcBorders>
              <w:bottom w:val="dotted" w:sz="4" w:space="0" w:color="auto"/>
            </w:tcBorders>
            <w:vAlign w:val="center"/>
          </w:tcPr>
          <w:p w14:paraId="31464E72" w14:textId="77777777" w:rsidR="00D42C4E" w:rsidRPr="00C65CD2" w:rsidRDefault="00D42C4E" w:rsidP="00C65CD2">
            <w:pPr>
              <w:spacing w:after="0" w:line="288" w:lineRule="auto"/>
              <w:rPr>
                <w:sz w:val="26"/>
                <w:szCs w:val="26"/>
              </w:rPr>
            </w:pPr>
          </w:p>
        </w:tc>
      </w:tr>
      <w:tr w:rsidR="00D42C4E" w:rsidRPr="00C65CD2" w14:paraId="10853DFA" w14:textId="77777777" w:rsidTr="007573EC">
        <w:tc>
          <w:tcPr>
            <w:tcW w:w="280" w:type="pct"/>
            <w:tcBorders>
              <w:top w:val="dotted" w:sz="4" w:space="0" w:color="auto"/>
              <w:bottom w:val="dotted" w:sz="4" w:space="0" w:color="auto"/>
            </w:tcBorders>
            <w:vAlign w:val="center"/>
          </w:tcPr>
          <w:p w14:paraId="2F53AAA2" w14:textId="77777777" w:rsidR="00D42C4E" w:rsidRPr="00C65CD2" w:rsidRDefault="00D42C4E" w:rsidP="00C65CD2">
            <w:pPr>
              <w:spacing w:after="0" w:line="288" w:lineRule="auto"/>
              <w:rPr>
                <w:sz w:val="26"/>
                <w:szCs w:val="26"/>
                <w:lang w:val="vi-VN"/>
              </w:rPr>
            </w:pPr>
            <w:r w:rsidRPr="00C65CD2">
              <w:rPr>
                <w:sz w:val="26"/>
                <w:szCs w:val="26"/>
                <w:lang w:val="vi-VN"/>
              </w:rPr>
              <w:t>1.1.1.</w:t>
            </w:r>
          </w:p>
        </w:tc>
        <w:tc>
          <w:tcPr>
            <w:tcW w:w="2790" w:type="pct"/>
            <w:tcBorders>
              <w:top w:val="dotted" w:sz="4" w:space="0" w:color="auto"/>
              <w:bottom w:val="dotted" w:sz="4" w:space="0" w:color="auto"/>
            </w:tcBorders>
            <w:vAlign w:val="center"/>
          </w:tcPr>
          <w:p w14:paraId="37C5D2CE"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Áp dụng được kiến thức cơ bản của chủ nghĩa Mác-Lênin, </w:t>
            </w:r>
            <w:r w:rsidRPr="00C65CD2">
              <w:rPr>
                <w:sz w:val="26"/>
                <w:szCs w:val="26"/>
              </w:rPr>
              <w:t xml:space="preserve">Tư tưởng Hồ Chí Minh, </w:t>
            </w:r>
            <w:r w:rsidRPr="00C65CD2">
              <w:rPr>
                <w:sz w:val="26"/>
                <w:szCs w:val="26"/>
                <w:lang w:val="vi-VN"/>
              </w:rPr>
              <w:t>đ</w:t>
            </w:r>
            <w:r w:rsidRPr="00C65CD2">
              <w:rPr>
                <w:sz w:val="26"/>
                <w:szCs w:val="26"/>
              </w:rPr>
              <w:t>ường lối cách mạng của Đảng cộng sản Việt Nam</w:t>
            </w:r>
            <w:r w:rsidRPr="00C65CD2">
              <w:rPr>
                <w:sz w:val="26"/>
                <w:szCs w:val="26"/>
                <w:lang w:val="vi-VN"/>
              </w:rPr>
              <w:t xml:space="preserve"> vào các hoạt động nghề nghiệp và cuộc sống.</w:t>
            </w:r>
          </w:p>
        </w:tc>
        <w:tc>
          <w:tcPr>
            <w:tcW w:w="594" w:type="pct"/>
            <w:tcBorders>
              <w:top w:val="dotted" w:sz="4" w:space="0" w:color="auto"/>
              <w:bottom w:val="dotted" w:sz="4" w:space="0" w:color="auto"/>
            </w:tcBorders>
            <w:vAlign w:val="center"/>
          </w:tcPr>
          <w:p w14:paraId="3B350D64"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7D4F8606"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ED58611"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04F3D60B" w14:textId="77777777" w:rsidTr="007573EC">
        <w:tc>
          <w:tcPr>
            <w:tcW w:w="280" w:type="pct"/>
            <w:tcBorders>
              <w:top w:val="dotted" w:sz="4" w:space="0" w:color="auto"/>
              <w:bottom w:val="dotted" w:sz="4" w:space="0" w:color="auto"/>
            </w:tcBorders>
            <w:vAlign w:val="center"/>
          </w:tcPr>
          <w:p w14:paraId="62A766C7" w14:textId="77777777" w:rsidR="00D42C4E" w:rsidRPr="00C65CD2" w:rsidRDefault="00D42C4E" w:rsidP="00C65CD2">
            <w:pPr>
              <w:spacing w:after="0" w:line="288" w:lineRule="auto"/>
              <w:rPr>
                <w:sz w:val="26"/>
                <w:szCs w:val="26"/>
                <w:lang w:val="vi-VN"/>
              </w:rPr>
            </w:pPr>
            <w:r w:rsidRPr="00C65CD2">
              <w:rPr>
                <w:sz w:val="26"/>
                <w:szCs w:val="26"/>
                <w:lang w:val="vi-VN"/>
              </w:rPr>
              <w:t>1.1.2.</w:t>
            </w:r>
          </w:p>
        </w:tc>
        <w:tc>
          <w:tcPr>
            <w:tcW w:w="2790" w:type="pct"/>
            <w:tcBorders>
              <w:top w:val="dotted" w:sz="4" w:space="0" w:color="auto"/>
              <w:bottom w:val="dotted" w:sz="4" w:space="0" w:color="auto"/>
            </w:tcBorders>
            <w:vAlign w:val="center"/>
          </w:tcPr>
          <w:p w14:paraId="4B1EBAA8"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Áp dụng được kiến thức cơ bản về pháp luật, an ninh-quốc phòng, và văn hoá và xã hội Việt Nam vào các hoạt động phát triển thể chất, xã hội và tinh thần cho học sinh tiểu học.</w:t>
            </w:r>
          </w:p>
        </w:tc>
        <w:tc>
          <w:tcPr>
            <w:tcW w:w="594" w:type="pct"/>
            <w:tcBorders>
              <w:top w:val="dotted" w:sz="4" w:space="0" w:color="auto"/>
              <w:bottom w:val="dotted" w:sz="4" w:space="0" w:color="auto"/>
            </w:tcBorders>
            <w:vAlign w:val="center"/>
          </w:tcPr>
          <w:p w14:paraId="74EB9B1D"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0DAAB0CF"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84D9FAE"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3B8357D3" w14:textId="77777777" w:rsidTr="007573EC">
        <w:tc>
          <w:tcPr>
            <w:tcW w:w="280" w:type="pct"/>
            <w:tcBorders>
              <w:top w:val="dotted" w:sz="4" w:space="0" w:color="auto"/>
              <w:bottom w:val="dotted" w:sz="4" w:space="0" w:color="auto"/>
            </w:tcBorders>
            <w:vAlign w:val="center"/>
          </w:tcPr>
          <w:p w14:paraId="196712D4" w14:textId="77777777" w:rsidR="00D42C4E" w:rsidRPr="00C65CD2" w:rsidRDefault="00D42C4E" w:rsidP="00C65CD2">
            <w:pPr>
              <w:spacing w:after="0" w:line="288" w:lineRule="auto"/>
              <w:rPr>
                <w:sz w:val="26"/>
                <w:szCs w:val="26"/>
                <w:lang w:val="vi-VN"/>
              </w:rPr>
            </w:pPr>
            <w:r w:rsidRPr="00C65CD2">
              <w:rPr>
                <w:sz w:val="26"/>
                <w:szCs w:val="26"/>
                <w:lang w:val="vi-VN"/>
              </w:rPr>
              <w:t>1.1.3.</w:t>
            </w:r>
          </w:p>
        </w:tc>
        <w:tc>
          <w:tcPr>
            <w:tcW w:w="2790" w:type="pct"/>
            <w:tcBorders>
              <w:top w:val="dotted" w:sz="4" w:space="0" w:color="auto"/>
              <w:bottom w:val="dotted" w:sz="4" w:space="0" w:color="auto"/>
            </w:tcBorders>
            <w:vAlign w:val="center"/>
          </w:tcPr>
          <w:p w14:paraId="224A16A6"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Áp dụng được kiến thức cơ bản về môi trường, dân số, giáo dục thể chất, y tế học đường vào các hoạt động phát triển thể chất, xã hội và tinh thần cho học sinh tiểu học</w:t>
            </w:r>
          </w:p>
        </w:tc>
        <w:tc>
          <w:tcPr>
            <w:tcW w:w="594" w:type="pct"/>
            <w:tcBorders>
              <w:top w:val="dotted" w:sz="4" w:space="0" w:color="auto"/>
              <w:bottom w:val="dotted" w:sz="4" w:space="0" w:color="auto"/>
            </w:tcBorders>
            <w:vAlign w:val="center"/>
          </w:tcPr>
          <w:p w14:paraId="0F53AAA9"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17C6CC65"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409BFE9B"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6B20712B" w14:textId="77777777" w:rsidTr="007573EC">
        <w:tc>
          <w:tcPr>
            <w:tcW w:w="280" w:type="pct"/>
            <w:tcBorders>
              <w:bottom w:val="dotted" w:sz="4" w:space="0" w:color="auto"/>
            </w:tcBorders>
            <w:vAlign w:val="center"/>
          </w:tcPr>
          <w:p w14:paraId="38CD197D" w14:textId="77777777" w:rsidR="00D42C4E" w:rsidRPr="00C65CD2" w:rsidRDefault="00D42C4E" w:rsidP="00C65CD2">
            <w:pPr>
              <w:pStyle w:val="ListParagraph"/>
              <w:spacing w:line="288" w:lineRule="auto"/>
              <w:ind w:left="0"/>
              <w:rPr>
                <w:b/>
              </w:rPr>
            </w:pPr>
            <w:r w:rsidRPr="00C65CD2">
              <w:rPr>
                <w:b/>
              </w:rPr>
              <w:t>CĐR 1.2</w:t>
            </w:r>
            <w:r w:rsidRPr="00C65CD2">
              <w:rPr>
                <w:b/>
                <w:lang w:val="vi-VN"/>
              </w:rPr>
              <w:t>.</w:t>
            </w:r>
          </w:p>
        </w:tc>
        <w:tc>
          <w:tcPr>
            <w:tcW w:w="2790" w:type="pct"/>
            <w:tcBorders>
              <w:bottom w:val="dotted" w:sz="4" w:space="0" w:color="auto"/>
            </w:tcBorders>
            <w:vAlign w:val="center"/>
          </w:tcPr>
          <w:p w14:paraId="2F57901A"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Vận dụng linh hoạt những kiến thức nghiệp vụ cốt lõi về khoa học giáo dục, toán học, khoa học và công nghệ cũng như năng lực (ICT) vào hoạt động nghề nghiệp và phát triển chuyên môn.</w:t>
            </w:r>
          </w:p>
        </w:tc>
        <w:tc>
          <w:tcPr>
            <w:tcW w:w="594" w:type="pct"/>
            <w:tcBorders>
              <w:bottom w:val="dotted" w:sz="4" w:space="0" w:color="auto"/>
            </w:tcBorders>
            <w:vAlign w:val="center"/>
          </w:tcPr>
          <w:p w14:paraId="4D3FF80E" w14:textId="77777777" w:rsidR="00D42C4E" w:rsidRPr="00C65CD2" w:rsidRDefault="00D42C4E" w:rsidP="00C65CD2">
            <w:pPr>
              <w:spacing w:after="0" w:line="288" w:lineRule="auto"/>
              <w:rPr>
                <w:sz w:val="26"/>
                <w:szCs w:val="26"/>
              </w:rPr>
            </w:pPr>
          </w:p>
        </w:tc>
        <w:tc>
          <w:tcPr>
            <w:tcW w:w="644" w:type="pct"/>
            <w:tcBorders>
              <w:bottom w:val="dotted" w:sz="4" w:space="0" w:color="auto"/>
            </w:tcBorders>
            <w:vAlign w:val="center"/>
          </w:tcPr>
          <w:p w14:paraId="2A1C1D49" w14:textId="77777777" w:rsidR="00D42C4E" w:rsidRPr="00C65CD2" w:rsidRDefault="00D42C4E" w:rsidP="00C65CD2">
            <w:pPr>
              <w:spacing w:after="0" w:line="288" w:lineRule="auto"/>
              <w:rPr>
                <w:sz w:val="26"/>
                <w:szCs w:val="26"/>
              </w:rPr>
            </w:pPr>
          </w:p>
        </w:tc>
        <w:tc>
          <w:tcPr>
            <w:tcW w:w="692" w:type="pct"/>
            <w:tcBorders>
              <w:bottom w:val="dotted" w:sz="4" w:space="0" w:color="auto"/>
            </w:tcBorders>
            <w:vAlign w:val="center"/>
          </w:tcPr>
          <w:p w14:paraId="139C3816" w14:textId="77777777" w:rsidR="00D42C4E" w:rsidRPr="00C65CD2" w:rsidRDefault="00D42C4E" w:rsidP="00C65CD2">
            <w:pPr>
              <w:spacing w:after="0" w:line="288" w:lineRule="auto"/>
              <w:rPr>
                <w:sz w:val="26"/>
                <w:szCs w:val="26"/>
              </w:rPr>
            </w:pPr>
          </w:p>
        </w:tc>
      </w:tr>
      <w:tr w:rsidR="00D42C4E" w:rsidRPr="00C65CD2" w14:paraId="69D35F4F" w14:textId="77777777" w:rsidTr="007573EC">
        <w:tc>
          <w:tcPr>
            <w:tcW w:w="280" w:type="pct"/>
            <w:tcBorders>
              <w:top w:val="dotted" w:sz="4" w:space="0" w:color="auto"/>
              <w:bottom w:val="dotted" w:sz="4" w:space="0" w:color="auto"/>
            </w:tcBorders>
            <w:vAlign w:val="center"/>
          </w:tcPr>
          <w:p w14:paraId="56A25BE8" w14:textId="77777777" w:rsidR="00D42C4E" w:rsidRPr="00C65CD2" w:rsidRDefault="00D42C4E" w:rsidP="00C65CD2">
            <w:pPr>
              <w:spacing w:after="0" w:line="288" w:lineRule="auto"/>
              <w:rPr>
                <w:sz w:val="26"/>
                <w:szCs w:val="26"/>
              </w:rPr>
            </w:pPr>
            <w:r w:rsidRPr="00C65CD2">
              <w:rPr>
                <w:sz w:val="26"/>
                <w:szCs w:val="26"/>
              </w:rPr>
              <w:t>1.2.1.</w:t>
            </w:r>
          </w:p>
        </w:tc>
        <w:tc>
          <w:tcPr>
            <w:tcW w:w="2790" w:type="pct"/>
            <w:tcBorders>
              <w:top w:val="dotted" w:sz="4" w:space="0" w:color="auto"/>
              <w:bottom w:val="dotted" w:sz="4" w:space="0" w:color="auto"/>
            </w:tcBorders>
            <w:vAlign w:val="center"/>
          </w:tcPr>
          <w:p w14:paraId="2DACB2AB" w14:textId="77777777" w:rsidR="00D42C4E" w:rsidRPr="00C65CD2" w:rsidRDefault="00D42C4E" w:rsidP="00C65CD2">
            <w:pPr>
              <w:spacing w:after="0" w:line="288" w:lineRule="auto"/>
              <w:rPr>
                <w:sz w:val="26"/>
                <w:szCs w:val="26"/>
              </w:rPr>
            </w:pPr>
            <w:r w:rsidRPr="00C65CD2">
              <w:rPr>
                <w:color w:val="000000" w:themeColor="text1"/>
                <w:sz w:val="26"/>
                <w:szCs w:val="26"/>
                <w:lang w:val="vi-VN"/>
              </w:rPr>
              <w:t>Vận dụng được kiến thức nền tảng và chuyên sâu của khoa học tâm lý - giáo dục vào tìm hiểu học sinh tiểu học và môi trường giáo dục.</w:t>
            </w:r>
          </w:p>
        </w:tc>
        <w:tc>
          <w:tcPr>
            <w:tcW w:w="594" w:type="pct"/>
            <w:tcBorders>
              <w:top w:val="dotted" w:sz="4" w:space="0" w:color="auto"/>
              <w:bottom w:val="dotted" w:sz="4" w:space="0" w:color="auto"/>
            </w:tcBorders>
            <w:vAlign w:val="center"/>
          </w:tcPr>
          <w:p w14:paraId="554F065D"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53B3F91F"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3A690436"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4C56C435" w14:textId="77777777" w:rsidTr="007573EC">
        <w:tc>
          <w:tcPr>
            <w:tcW w:w="280" w:type="pct"/>
            <w:tcBorders>
              <w:top w:val="dotted" w:sz="4" w:space="0" w:color="auto"/>
              <w:bottom w:val="dotted" w:sz="4" w:space="0" w:color="auto"/>
            </w:tcBorders>
            <w:vAlign w:val="center"/>
          </w:tcPr>
          <w:p w14:paraId="6CFC55C7" w14:textId="77777777" w:rsidR="00D42C4E" w:rsidRPr="00C65CD2" w:rsidRDefault="00D42C4E" w:rsidP="00C65CD2">
            <w:pPr>
              <w:spacing w:after="0" w:line="288" w:lineRule="auto"/>
              <w:rPr>
                <w:sz w:val="26"/>
                <w:szCs w:val="26"/>
              </w:rPr>
            </w:pPr>
            <w:r w:rsidRPr="00C65CD2">
              <w:rPr>
                <w:sz w:val="26"/>
                <w:szCs w:val="26"/>
              </w:rPr>
              <w:lastRenderedPageBreak/>
              <w:t>1.2.2.</w:t>
            </w:r>
          </w:p>
        </w:tc>
        <w:tc>
          <w:tcPr>
            <w:tcW w:w="2790" w:type="pct"/>
            <w:tcBorders>
              <w:top w:val="dotted" w:sz="4" w:space="0" w:color="auto"/>
              <w:bottom w:val="dotted" w:sz="4" w:space="0" w:color="auto"/>
            </w:tcBorders>
            <w:vAlign w:val="center"/>
          </w:tcPr>
          <w:p w14:paraId="2773ABB4" w14:textId="77777777" w:rsidR="00D42C4E" w:rsidRPr="00C65CD2" w:rsidRDefault="00D42C4E" w:rsidP="00C65CD2">
            <w:pPr>
              <w:spacing w:after="0" w:line="288" w:lineRule="auto"/>
              <w:rPr>
                <w:sz w:val="26"/>
                <w:szCs w:val="26"/>
              </w:rPr>
            </w:pPr>
            <w:r w:rsidRPr="00C65CD2">
              <w:rPr>
                <w:color w:val="000000" w:themeColor="text1"/>
                <w:sz w:val="26"/>
                <w:szCs w:val="26"/>
                <w:lang w:val="vi-VN"/>
              </w:rPr>
              <w:t>Vận dụng được kiến thức lí thuyết về lí luận dạy học và giáo dục hiện đại vào các hoạt động dạy học, giáo dục và đánh giá học sinh tiểu học</w:t>
            </w:r>
          </w:p>
        </w:tc>
        <w:tc>
          <w:tcPr>
            <w:tcW w:w="594" w:type="pct"/>
            <w:tcBorders>
              <w:top w:val="dotted" w:sz="4" w:space="0" w:color="auto"/>
              <w:bottom w:val="dotted" w:sz="4" w:space="0" w:color="auto"/>
            </w:tcBorders>
            <w:vAlign w:val="center"/>
          </w:tcPr>
          <w:p w14:paraId="1B8EEE56"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555A19D4"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7C9DC9E1"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71E11AC3" w14:textId="77777777" w:rsidTr="007573EC">
        <w:tc>
          <w:tcPr>
            <w:tcW w:w="280" w:type="pct"/>
            <w:tcBorders>
              <w:top w:val="dotted" w:sz="4" w:space="0" w:color="auto"/>
              <w:bottom w:val="dotted" w:sz="4" w:space="0" w:color="auto"/>
            </w:tcBorders>
            <w:vAlign w:val="center"/>
          </w:tcPr>
          <w:p w14:paraId="37B20EAE"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1.2.3.</w:t>
            </w:r>
          </w:p>
        </w:tc>
        <w:tc>
          <w:tcPr>
            <w:tcW w:w="2790" w:type="pct"/>
            <w:tcBorders>
              <w:top w:val="dotted" w:sz="4" w:space="0" w:color="auto"/>
              <w:bottom w:val="dotted" w:sz="4" w:space="0" w:color="auto"/>
            </w:tcBorders>
            <w:vAlign w:val="center"/>
          </w:tcPr>
          <w:p w14:paraId="44E9F27E"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về toán học, khoa học tự nhiên-xã hội, và công nghệ vào hoạt động dạy học, giáo dục và đánh giá học sinh tiểu học, đồng thời tự phát triển nghề nghiệp;</w:t>
            </w:r>
          </w:p>
        </w:tc>
        <w:tc>
          <w:tcPr>
            <w:tcW w:w="594" w:type="pct"/>
            <w:tcBorders>
              <w:top w:val="dotted" w:sz="4" w:space="0" w:color="auto"/>
              <w:bottom w:val="dotted" w:sz="4" w:space="0" w:color="auto"/>
            </w:tcBorders>
            <w:vAlign w:val="center"/>
          </w:tcPr>
          <w:p w14:paraId="5E0897F9"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0ABB213F"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47F7360B"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0B88E32F" w14:textId="77777777" w:rsidTr="007573EC">
        <w:tc>
          <w:tcPr>
            <w:tcW w:w="280" w:type="pct"/>
            <w:tcBorders>
              <w:top w:val="dotted" w:sz="4" w:space="0" w:color="auto"/>
              <w:bottom w:val="dotted" w:sz="4" w:space="0" w:color="auto"/>
            </w:tcBorders>
            <w:vAlign w:val="center"/>
          </w:tcPr>
          <w:p w14:paraId="63CC91B7" w14:textId="77777777" w:rsidR="00D42C4E" w:rsidRPr="00C65CD2" w:rsidRDefault="00D42C4E" w:rsidP="00C65CD2">
            <w:pPr>
              <w:spacing w:after="0" w:line="288" w:lineRule="auto"/>
              <w:rPr>
                <w:sz w:val="26"/>
                <w:szCs w:val="26"/>
                <w:lang w:val="vi-VN"/>
              </w:rPr>
            </w:pPr>
            <w:r w:rsidRPr="00C65CD2">
              <w:rPr>
                <w:sz w:val="26"/>
                <w:szCs w:val="26"/>
                <w:lang w:val="vi-VN"/>
              </w:rPr>
              <w:t>1.2.4.</w:t>
            </w:r>
          </w:p>
        </w:tc>
        <w:tc>
          <w:tcPr>
            <w:tcW w:w="2790" w:type="pct"/>
            <w:tcBorders>
              <w:top w:val="dotted" w:sz="4" w:space="0" w:color="auto"/>
              <w:bottom w:val="dotted" w:sz="4" w:space="0" w:color="auto"/>
            </w:tcBorders>
            <w:vAlign w:val="center"/>
          </w:tcPr>
          <w:p w14:paraId="39FF0275"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 xml:space="preserve">Sử dụng được công nghệ thông tin và giao tiếp </w:t>
            </w:r>
            <w:r w:rsidRPr="00C65CD2">
              <w:rPr>
                <w:i/>
                <w:color w:val="000000" w:themeColor="text1"/>
                <w:sz w:val="26"/>
                <w:szCs w:val="26"/>
                <w:lang w:val="vi-VN"/>
              </w:rPr>
              <w:t>(ICT)</w:t>
            </w:r>
            <w:r w:rsidRPr="00C65CD2">
              <w:rPr>
                <w:color w:val="000000" w:themeColor="text1"/>
                <w:sz w:val="26"/>
                <w:szCs w:val="26"/>
                <w:lang w:val="vi-VN"/>
              </w:rPr>
              <w:t xml:space="preserve"> trong giáo dục và dạy học để mở rộng các cơ hội phát triển phẩm chất, năng lực học sinh tiểu học, và tự phát triển nghề nghiệp;</w:t>
            </w:r>
          </w:p>
        </w:tc>
        <w:tc>
          <w:tcPr>
            <w:tcW w:w="594" w:type="pct"/>
            <w:tcBorders>
              <w:top w:val="dotted" w:sz="4" w:space="0" w:color="auto"/>
              <w:bottom w:val="dotted" w:sz="4" w:space="0" w:color="auto"/>
            </w:tcBorders>
            <w:vAlign w:val="center"/>
          </w:tcPr>
          <w:p w14:paraId="070E0857"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4062B02C"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50D552A"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2C6028B6" w14:textId="77777777" w:rsidTr="007573EC">
        <w:tc>
          <w:tcPr>
            <w:tcW w:w="280" w:type="pct"/>
            <w:tcBorders>
              <w:bottom w:val="dotted" w:sz="4" w:space="0" w:color="auto"/>
            </w:tcBorders>
            <w:vAlign w:val="center"/>
          </w:tcPr>
          <w:p w14:paraId="1D803B06" w14:textId="77777777" w:rsidR="00D42C4E" w:rsidRPr="00C65CD2" w:rsidRDefault="00D42C4E" w:rsidP="00C65CD2">
            <w:pPr>
              <w:pStyle w:val="ListParagraph"/>
              <w:spacing w:line="288" w:lineRule="auto"/>
              <w:ind w:left="0"/>
              <w:rPr>
                <w:b/>
              </w:rPr>
            </w:pPr>
            <w:r w:rsidRPr="00C65CD2">
              <w:rPr>
                <w:b/>
              </w:rPr>
              <w:t>CĐR 1.3</w:t>
            </w:r>
            <w:r w:rsidRPr="00C65CD2">
              <w:rPr>
                <w:b/>
                <w:lang w:val="vi-VN"/>
              </w:rPr>
              <w:t>.</w:t>
            </w:r>
          </w:p>
        </w:tc>
        <w:tc>
          <w:tcPr>
            <w:tcW w:w="2790" w:type="pct"/>
            <w:tcBorders>
              <w:bottom w:val="dotted" w:sz="4" w:space="0" w:color="auto"/>
            </w:tcBorders>
            <w:vAlign w:val="center"/>
          </w:tcPr>
          <w:p w14:paraId="5B650A74"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Vận dụng thành thạo kiến thức chuyên môn về chương trình giáo dục tiểu học hiện hành và kiến thức thực tiễn về phương pháp dạy học các môn học vào các hoạt động dạy học và giáo dục</w:t>
            </w:r>
          </w:p>
        </w:tc>
        <w:tc>
          <w:tcPr>
            <w:tcW w:w="594" w:type="pct"/>
            <w:tcBorders>
              <w:bottom w:val="dotted" w:sz="4" w:space="0" w:color="auto"/>
            </w:tcBorders>
            <w:vAlign w:val="center"/>
          </w:tcPr>
          <w:p w14:paraId="4E4EE399" w14:textId="77777777" w:rsidR="00D42C4E" w:rsidRPr="00C65CD2" w:rsidRDefault="00D42C4E" w:rsidP="00C65CD2">
            <w:pPr>
              <w:spacing w:after="0" w:line="288" w:lineRule="auto"/>
              <w:ind w:left="31"/>
              <w:rPr>
                <w:sz w:val="26"/>
                <w:szCs w:val="26"/>
              </w:rPr>
            </w:pPr>
          </w:p>
        </w:tc>
        <w:tc>
          <w:tcPr>
            <w:tcW w:w="644" w:type="pct"/>
            <w:tcBorders>
              <w:bottom w:val="dotted" w:sz="4" w:space="0" w:color="auto"/>
            </w:tcBorders>
            <w:vAlign w:val="center"/>
          </w:tcPr>
          <w:p w14:paraId="437E4E28" w14:textId="77777777" w:rsidR="00D42C4E" w:rsidRPr="00C65CD2" w:rsidRDefault="00D42C4E" w:rsidP="00C65CD2">
            <w:pPr>
              <w:spacing w:after="0" w:line="288" w:lineRule="auto"/>
              <w:ind w:left="-111"/>
              <w:rPr>
                <w:sz w:val="26"/>
                <w:szCs w:val="26"/>
              </w:rPr>
            </w:pPr>
          </w:p>
        </w:tc>
        <w:tc>
          <w:tcPr>
            <w:tcW w:w="692" w:type="pct"/>
            <w:tcBorders>
              <w:bottom w:val="dotted" w:sz="4" w:space="0" w:color="auto"/>
            </w:tcBorders>
            <w:vAlign w:val="center"/>
          </w:tcPr>
          <w:p w14:paraId="5F892BBF" w14:textId="77777777" w:rsidR="00D42C4E" w:rsidRPr="00C65CD2" w:rsidRDefault="00D42C4E" w:rsidP="00C65CD2">
            <w:pPr>
              <w:spacing w:after="0" w:line="288" w:lineRule="auto"/>
              <w:ind w:left="-111"/>
              <w:rPr>
                <w:sz w:val="26"/>
                <w:szCs w:val="26"/>
              </w:rPr>
            </w:pPr>
          </w:p>
        </w:tc>
      </w:tr>
      <w:tr w:rsidR="00D42C4E" w:rsidRPr="00C65CD2" w14:paraId="2A7BD27F" w14:textId="77777777" w:rsidTr="007573EC">
        <w:tc>
          <w:tcPr>
            <w:tcW w:w="280" w:type="pct"/>
            <w:tcBorders>
              <w:top w:val="dotted" w:sz="4" w:space="0" w:color="auto"/>
              <w:bottom w:val="dotted" w:sz="4" w:space="0" w:color="auto"/>
            </w:tcBorders>
            <w:vAlign w:val="center"/>
          </w:tcPr>
          <w:p w14:paraId="00069E4B" w14:textId="77777777" w:rsidR="00D42C4E" w:rsidRPr="00C65CD2" w:rsidRDefault="00D42C4E" w:rsidP="00C65CD2">
            <w:pPr>
              <w:spacing w:after="0" w:line="288" w:lineRule="auto"/>
              <w:rPr>
                <w:sz w:val="26"/>
                <w:szCs w:val="26"/>
                <w:lang w:val="vi-VN"/>
              </w:rPr>
            </w:pPr>
            <w:r w:rsidRPr="00C65CD2">
              <w:rPr>
                <w:sz w:val="26"/>
                <w:szCs w:val="26"/>
                <w:lang w:val="vi-VN"/>
              </w:rPr>
              <w:t>1.3.1.</w:t>
            </w:r>
          </w:p>
        </w:tc>
        <w:tc>
          <w:tcPr>
            <w:tcW w:w="2790" w:type="pct"/>
            <w:tcBorders>
              <w:top w:val="dotted" w:sz="4" w:space="0" w:color="auto"/>
              <w:bottom w:val="dotted" w:sz="4" w:space="0" w:color="auto"/>
            </w:tcBorders>
            <w:vAlign w:val="center"/>
          </w:tcPr>
          <w:p w14:paraId="18F3645D"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toán học và các chiến lược dạy học toán để phát triển năng lực toán học cho học sinh tiểu học</w:t>
            </w:r>
          </w:p>
        </w:tc>
        <w:tc>
          <w:tcPr>
            <w:tcW w:w="594" w:type="pct"/>
            <w:tcBorders>
              <w:top w:val="dotted" w:sz="4" w:space="0" w:color="auto"/>
              <w:bottom w:val="dotted" w:sz="4" w:space="0" w:color="auto"/>
            </w:tcBorders>
            <w:vAlign w:val="center"/>
          </w:tcPr>
          <w:p w14:paraId="4C5DF158"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4B008EE2"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F765A87"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6BE09279" w14:textId="77777777" w:rsidTr="007573EC">
        <w:tc>
          <w:tcPr>
            <w:tcW w:w="280" w:type="pct"/>
            <w:tcBorders>
              <w:top w:val="dotted" w:sz="4" w:space="0" w:color="auto"/>
              <w:bottom w:val="dotted" w:sz="4" w:space="0" w:color="auto"/>
            </w:tcBorders>
            <w:vAlign w:val="center"/>
          </w:tcPr>
          <w:p w14:paraId="6B4729E0" w14:textId="77777777" w:rsidR="00D42C4E" w:rsidRPr="00C65CD2" w:rsidRDefault="00D42C4E" w:rsidP="00C65CD2">
            <w:pPr>
              <w:spacing w:after="0" w:line="288" w:lineRule="auto"/>
              <w:rPr>
                <w:sz w:val="26"/>
                <w:szCs w:val="26"/>
              </w:rPr>
            </w:pPr>
            <w:r w:rsidRPr="00C65CD2">
              <w:rPr>
                <w:sz w:val="26"/>
                <w:szCs w:val="26"/>
                <w:lang w:val="vi-VN"/>
              </w:rPr>
              <w:t>1.3.2.</w:t>
            </w:r>
          </w:p>
        </w:tc>
        <w:tc>
          <w:tcPr>
            <w:tcW w:w="2790" w:type="pct"/>
            <w:tcBorders>
              <w:top w:val="dotted" w:sz="4" w:space="0" w:color="auto"/>
              <w:bottom w:val="dotted" w:sz="4" w:space="0" w:color="auto"/>
            </w:tcBorders>
            <w:vAlign w:val="center"/>
          </w:tcPr>
          <w:p w14:paraId="241E6B1E"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Vận dụng được kiến thức ngữ văn và các chiến lược dạy học ngữ văn để phát triển phẩm chất, năng lực ngôn ngữ cho học sinh tiểu học</w:t>
            </w:r>
          </w:p>
        </w:tc>
        <w:tc>
          <w:tcPr>
            <w:tcW w:w="594" w:type="pct"/>
            <w:tcBorders>
              <w:top w:val="dotted" w:sz="4" w:space="0" w:color="auto"/>
              <w:bottom w:val="dotted" w:sz="4" w:space="0" w:color="auto"/>
            </w:tcBorders>
            <w:vAlign w:val="center"/>
          </w:tcPr>
          <w:p w14:paraId="3E001160"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23A7618D"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756113F"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08C57BDB" w14:textId="77777777" w:rsidTr="007573EC">
        <w:tc>
          <w:tcPr>
            <w:tcW w:w="280" w:type="pct"/>
            <w:tcBorders>
              <w:top w:val="dotted" w:sz="4" w:space="0" w:color="auto"/>
              <w:bottom w:val="dotted" w:sz="4" w:space="0" w:color="auto"/>
            </w:tcBorders>
            <w:vAlign w:val="center"/>
          </w:tcPr>
          <w:p w14:paraId="21601E13" w14:textId="77777777" w:rsidR="00D42C4E" w:rsidRPr="00C65CD2" w:rsidRDefault="00D42C4E" w:rsidP="00C65CD2">
            <w:pPr>
              <w:spacing w:after="0" w:line="288" w:lineRule="auto"/>
              <w:rPr>
                <w:sz w:val="26"/>
                <w:szCs w:val="26"/>
              </w:rPr>
            </w:pPr>
            <w:r w:rsidRPr="00C65CD2">
              <w:rPr>
                <w:sz w:val="26"/>
                <w:szCs w:val="26"/>
              </w:rPr>
              <w:t>1.3.</w:t>
            </w:r>
            <w:r w:rsidRPr="00C65CD2">
              <w:rPr>
                <w:sz w:val="26"/>
                <w:szCs w:val="26"/>
                <w:lang w:val="vi-VN"/>
              </w:rPr>
              <w:t>3</w:t>
            </w:r>
            <w:r w:rsidRPr="00C65CD2">
              <w:rPr>
                <w:sz w:val="26"/>
                <w:szCs w:val="26"/>
              </w:rPr>
              <w:t>.</w:t>
            </w:r>
          </w:p>
        </w:tc>
        <w:tc>
          <w:tcPr>
            <w:tcW w:w="2790" w:type="pct"/>
            <w:tcBorders>
              <w:top w:val="dotted" w:sz="4" w:space="0" w:color="auto"/>
              <w:bottom w:val="dotted" w:sz="4" w:space="0" w:color="auto"/>
            </w:tcBorders>
            <w:vAlign w:val="center"/>
          </w:tcPr>
          <w:p w14:paraId="7F6E8AF3"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khoa học tự nhiên – xã hội và các chiến lược dạy học tự nhiên-xã hội để phát triển phẩm chất, năng lực tìm hiểu về tự nhiên và xã hội cho học sinh tiểu học</w:t>
            </w:r>
          </w:p>
        </w:tc>
        <w:tc>
          <w:tcPr>
            <w:tcW w:w="594" w:type="pct"/>
            <w:tcBorders>
              <w:top w:val="dotted" w:sz="4" w:space="0" w:color="auto"/>
              <w:bottom w:val="dotted" w:sz="4" w:space="0" w:color="auto"/>
            </w:tcBorders>
            <w:vAlign w:val="center"/>
          </w:tcPr>
          <w:p w14:paraId="4ED59A7E"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7394A452"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870C1BF"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18C79D8B" w14:textId="77777777" w:rsidTr="007573EC">
        <w:tc>
          <w:tcPr>
            <w:tcW w:w="280" w:type="pct"/>
            <w:tcBorders>
              <w:top w:val="dotted" w:sz="4" w:space="0" w:color="auto"/>
              <w:bottom w:val="dotted" w:sz="4" w:space="0" w:color="auto"/>
            </w:tcBorders>
            <w:vAlign w:val="center"/>
          </w:tcPr>
          <w:p w14:paraId="1B2D2E44"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1.3.4.</w:t>
            </w:r>
          </w:p>
        </w:tc>
        <w:tc>
          <w:tcPr>
            <w:tcW w:w="2790" w:type="pct"/>
            <w:tcBorders>
              <w:top w:val="dotted" w:sz="4" w:space="0" w:color="auto"/>
              <w:bottom w:val="dotted" w:sz="4" w:space="0" w:color="auto"/>
            </w:tcBorders>
            <w:vAlign w:val="center"/>
          </w:tcPr>
          <w:p w14:paraId="2F54B8E7"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Vận dụng được kiến thức thuộc lĩnh vực nghệ thuật, công nghệ và các chiến lược dạy học tương ứng để phát triển các phẩm chất, năng lực cho học sinh tiểu học</w:t>
            </w:r>
          </w:p>
        </w:tc>
        <w:tc>
          <w:tcPr>
            <w:tcW w:w="594" w:type="pct"/>
            <w:tcBorders>
              <w:top w:val="dotted" w:sz="4" w:space="0" w:color="auto"/>
              <w:bottom w:val="dotted" w:sz="4" w:space="0" w:color="auto"/>
            </w:tcBorders>
            <w:vAlign w:val="center"/>
          </w:tcPr>
          <w:p w14:paraId="6046335C" w14:textId="77777777" w:rsidR="00D42C4E" w:rsidRPr="00C65CD2" w:rsidRDefault="00D42C4E" w:rsidP="00C65CD2">
            <w:pPr>
              <w:spacing w:after="0" w:line="288" w:lineRule="auto"/>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44" w:type="pct"/>
            <w:tcBorders>
              <w:top w:val="dotted" w:sz="4" w:space="0" w:color="auto"/>
              <w:bottom w:val="dotted" w:sz="4" w:space="0" w:color="auto"/>
            </w:tcBorders>
            <w:vAlign w:val="center"/>
          </w:tcPr>
          <w:p w14:paraId="002D282B"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5F6AA1A2" w14:textId="77777777" w:rsidR="00D42C4E" w:rsidRPr="00C65CD2" w:rsidRDefault="00D42C4E" w:rsidP="00C65CD2">
            <w:pPr>
              <w:spacing w:after="0" w:line="288" w:lineRule="auto"/>
              <w:rPr>
                <w:sz w:val="26"/>
                <w:szCs w:val="26"/>
              </w:rPr>
            </w:pPr>
            <w:r w:rsidRPr="00C65CD2">
              <w:rPr>
                <w:sz w:val="26"/>
                <w:szCs w:val="26"/>
              </w:rPr>
              <w:t>(a) (b) (c) (d) (e)</w:t>
            </w:r>
          </w:p>
        </w:tc>
      </w:tr>
    </w:tbl>
    <w:p w14:paraId="3CF3AF9E" w14:textId="77777777" w:rsidR="00D42C4E" w:rsidRPr="00C65CD2" w:rsidRDefault="00D42C4E" w:rsidP="00C65CD2">
      <w:pPr>
        <w:tabs>
          <w:tab w:val="left" w:pos="426"/>
        </w:tabs>
        <w:spacing w:after="0" w:line="288" w:lineRule="auto"/>
        <w:rPr>
          <w:sz w:val="26"/>
          <w:szCs w:val="26"/>
        </w:rPr>
      </w:pPr>
      <w:r w:rsidRPr="00C65CD2">
        <w:rPr>
          <w:sz w:val="26"/>
          <w:szCs w:val="26"/>
        </w:rPr>
        <w:t>Để đáp ứng tốt hơn với yêu cầu của thị trường lao động, theo theo quý Thầy/Cô/Anh/Chị, CTĐT ngành ........... cần bổ sung thêm những chuẩn kiến thức nào? Xin vui lòng cho ý kiến góp ý!</w:t>
      </w:r>
    </w:p>
    <w:p w14:paraId="6BA51D3B" w14:textId="31AAEB55" w:rsidR="00D42C4E" w:rsidRPr="00C65CD2" w:rsidRDefault="00D42C4E" w:rsidP="00C65CD2">
      <w:pPr>
        <w:tabs>
          <w:tab w:val="left" w:pos="426"/>
        </w:tabs>
        <w:spacing w:after="0" w:line="288" w:lineRule="auto"/>
        <w:rPr>
          <w:sz w:val="26"/>
          <w:szCs w:val="26"/>
        </w:rPr>
      </w:pPr>
      <w:r w:rsidRPr="00C65CD2">
        <w:rPr>
          <w:sz w:val="26"/>
          <w:szCs w:val="26"/>
        </w:rPr>
        <w:t>…………………………………………………………………………………………………………………………………………………………</w:t>
      </w:r>
    </w:p>
    <w:p w14:paraId="385F62A9" w14:textId="77777777" w:rsidR="00D42C4E" w:rsidRPr="00C65CD2" w:rsidRDefault="00D42C4E" w:rsidP="00C65CD2">
      <w:pPr>
        <w:spacing w:after="0" w:line="288" w:lineRule="auto"/>
        <w:rPr>
          <w:b/>
          <w:bCs/>
          <w:sz w:val="26"/>
          <w:szCs w:val="26"/>
          <w:lang w:val="vi-VN"/>
        </w:rPr>
      </w:pPr>
      <w:r w:rsidRPr="00C65CD2">
        <w:rPr>
          <w:b/>
          <w:bCs/>
          <w:sz w:val="26"/>
          <w:szCs w:val="26"/>
        </w:rPr>
        <w:t>2. Chuẩn đầu ra phẩm</w:t>
      </w:r>
      <w:r w:rsidRPr="00C65CD2">
        <w:rPr>
          <w:b/>
          <w:bCs/>
          <w:sz w:val="26"/>
          <w:szCs w:val="26"/>
          <w:lang w:val="vi-VN"/>
        </w:rPr>
        <w:t xml:space="preserve"> chất, năng lực cá nhân và nghề nghiệp</w:t>
      </w:r>
    </w:p>
    <w:p w14:paraId="3E58BB8C" w14:textId="77777777" w:rsidR="00D42C4E" w:rsidRPr="00C65CD2" w:rsidRDefault="00D42C4E" w:rsidP="00C65CD2">
      <w:pPr>
        <w:spacing w:after="0" w:line="288" w:lineRule="auto"/>
        <w:rPr>
          <w:bCs/>
          <w:i/>
          <w:iCs/>
          <w:sz w:val="26"/>
          <w:szCs w:val="26"/>
        </w:rPr>
      </w:pPr>
      <w:r w:rsidRPr="00C65CD2">
        <w:rPr>
          <w:bCs/>
          <w:i/>
          <w:iCs/>
          <w:sz w:val="26"/>
          <w:szCs w:val="26"/>
        </w:rPr>
        <w:t xml:space="preserve">Ông/Bà </w:t>
      </w:r>
      <w:r w:rsidRPr="00C65CD2">
        <w:rPr>
          <w:bCs/>
          <w:i/>
          <w:iCs/>
          <w:sz w:val="26"/>
          <w:szCs w:val="26"/>
          <w:lang w:val="vi-VN"/>
        </w:rPr>
        <w:t xml:space="preserve">vui lòng đánh </w:t>
      </w:r>
      <w:r w:rsidRPr="00C65CD2">
        <w:rPr>
          <w:b/>
          <w:bCs/>
          <w:i/>
          <w:iCs/>
          <w:sz w:val="26"/>
          <w:szCs w:val="26"/>
          <w:lang w:val="vi-VN"/>
        </w:rPr>
        <w:t xml:space="preserve">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thành thạo</w:t>
      </w:r>
      <w:r w:rsidRPr="00C65CD2">
        <w:rPr>
          <w:bCs/>
          <w:i/>
          <w:iCs/>
          <w:sz w:val="26"/>
          <w:szCs w:val="26"/>
        </w:rPr>
        <w:t xml:space="preserve"> của các chuẩn đầu ra</w:t>
      </w:r>
      <w:r w:rsidRPr="00C65CD2">
        <w:rPr>
          <w:bCs/>
          <w:i/>
          <w:iCs/>
          <w:sz w:val="26"/>
          <w:szCs w:val="26"/>
          <w:lang w:val="vi-VN"/>
        </w:rPr>
        <w:t xml:space="preserve"> tiếp theo </w:t>
      </w:r>
      <w:r w:rsidRPr="00C65CD2">
        <w:rPr>
          <w:bCs/>
          <w:i/>
          <w:iCs/>
          <w:sz w:val="26"/>
          <w:szCs w:val="26"/>
        </w:rPr>
        <w:t>đối với sinh viên tốt nghiệp ngành GDTH</w:t>
      </w:r>
    </w:p>
    <w:p w14:paraId="6D1FAEA4" w14:textId="77777777" w:rsidR="00D42C4E" w:rsidRPr="00C65CD2" w:rsidRDefault="00D42C4E" w:rsidP="00C65CD2">
      <w:pPr>
        <w:spacing w:after="0" w:line="288" w:lineRule="auto"/>
        <w:rPr>
          <w:bCs/>
          <w:i/>
          <w:iCs/>
          <w:sz w:val="26"/>
          <w:szCs w:val="26"/>
        </w:rPr>
      </w:pPr>
    </w:p>
    <w:tbl>
      <w:tblPr>
        <w:tblStyle w:val="TableGrid"/>
        <w:tblW w:w="5000" w:type="pct"/>
        <w:jc w:val="center"/>
        <w:tblLook w:val="04A0" w:firstRow="1" w:lastRow="0" w:firstColumn="1" w:lastColumn="0" w:noHBand="0" w:noVBand="1"/>
      </w:tblPr>
      <w:tblGrid>
        <w:gridCol w:w="6288"/>
        <w:gridCol w:w="8841"/>
      </w:tblGrid>
      <w:tr w:rsidR="00D42C4E" w:rsidRPr="00C65CD2" w14:paraId="5A77BD10" w14:textId="77777777" w:rsidTr="007573EC">
        <w:trPr>
          <w:jc w:val="center"/>
        </w:trPr>
        <w:tc>
          <w:tcPr>
            <w:tcW w:w="2078" w:type="pct"/>
          </w:tcPr>
          <w:p w14:paraId="737BC009" w14:textId="77777777" w:rsidR="00D42C4E" w:rsidRPr="00C65CD2" w:rsidRDefault="00D42C4E" w:rsidP="00C65CD2">
            <w:pPr>
              <w:tabs>
                <w:tab w:val="left" w:pos="426"/>
              </w:tabs>
              <w:spacing w:after="0" w:line="288" w:lineRule="auto"/>
              <w:rPr>
                <w:b/>
                <w:bCs/>
                <w:sz w:val="26"/>
                <w:szCs w:val="26"/>
              </w:rPr>
            </w:pPr>
            <w:r w:rsidRPr="00C65CD2">
              <w:rPr>
                <w:b/>
                <w:bCs/>
                <w:sz w:val="26"/>
                <w:szCs w:val="26"/>
              </w:rPr>
              <w:t>Mức độ cần thiết</w:t>
            </w:r>
          </w:p>
        </w:tc>
        <w:tc>
          <w:tcPr>
            <w:tcW w:w="2922" w:type="pct"/>
          </w:tcPr>
          <w:p w14:paraId="6D832037" w14:textId="77777777" w:rsidR="00D42C4E" w:rsidRPr="00C65CD2" w:rsidRDefault="00D42C4E" w:rsidP="00C65CD2">
            <w:pPr>
              <w:tabs>
                <w:tab w:val="left" w:pos="426"/>
              </w:tabs>
              <w:spacing w:after="0" w:line="288" w:lineRule="auto"/>
              <w:jc w:val="center"/>
              <w:rPr>
                <w:b/>
                <w:bCs/>
                <w:sz w:val="26"/>
                <w:szCs w:val="26"/>
              </w:rPr>
            </w:pPr>
            <w:r w:rsidRPr="00C65CD2">
              <w:rPr>
                <w:b/>
                <w:sz w:val="26"/>
                <w:szCs w:val="26"/>
              </w:rPr>
              <w:t>Mức độ thành thạo sinh viên cần đạt được</w:t>
            </w:r>
          </w:p>
        </w:tc>
      </w:tr>
      <w:tr w:rsidR="00D42C4E" w:rsidRPr="00C65CD2" w14:paraId="39D028E0" w14:textId="77777777" w:rsidTr="007573EC">
        <w:trPr>
          <w:jc w:val="center"/>
        </w:trPr>
        <w:tc>
          <w:tcPr>
            <w:tcW w:w="2078" w:type="pct"/>
          </w:tcPr>
          <w:p w14:paraId="3E9CFBFC"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A"/>
            </w:r>
            <w:r w:rsidRPr="00C65CD2">
              <w:rPr>
                <w:sz w:val="26"/>
                <w:szCs w:val="26"/>
              </w:rPr>
              <w:t xml:space="preserve"> Không cần thiết</w:t>
            </w:r>
          </w:p>
          <w:p w14:paraId="277BBEFA"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B"/>
            </w:r>
            <w:r w:rsidRPr="00C65CD2">
              <w:rPr>
                <w:sz w:val="26"/>
                <w:szCs w:val="26"/>
              </w:rPr>
              <w:t xml:space="preserve"> Ít cần thiết </w:t>
            </w:r>
          </w:p>
          <w:p w14:paraId="515A3AC9"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C"/>
            </w:r>
            <w:r w:rsidRPr="00C65CD2">
              <w:rPr>
                <w:sz w:val="26"/>
                <w:szCs w:val="26"/>
              </w:rPr>
              <w:t xml:space="preserve"> Không biết</w:t>
            </w:r>
          </w:p>
          <w:p w14:paraId="0D8E132E"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D"/>
            </w:r>
            <w:r w:rsidRPr="00C65CD2">
              <w:rPr>
                <w:sz w:val="26"/>
                <w:szCs w:val="26"/>
              </w:rPr>
              <w:t xml:space="preserve"> Cần thiết </w:t>
            </w:r>
          </w:p>
          <w:p w14:paraId="1E827D3E"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E"/>
            </w:r>
            <w:r w:rsidRPr="00C65CD2">
              <w:rPr>
                <w:sz w:val="26"/>
                <w:szCs w:val="26"/>
              </w:rPr>
              <w:t xml:space="preserve"> Rất cần thiết</w:t>
            </w:r>
          </w:p>
        </w:tc>
        <w:tc>
          <w:tcPr>
            <w:tcW w:w="2922" w:type="pct"/>
          </w:tcPr>
          <w:p w14:paraId="0F0B697A" w14:textId="77777777" w:rsidR="00D42C4E" w:rsidRPr="00C65CD2" w:rsidRDefault="00D42C4E" w:rsidP="00C65CD2">
            <w:pPr>
              <w:pStyle w:val="ListParagraph"/>
              <w:spacing w:line="288" w:lineRule="auto"/>
              <w:ind w:left="0" w:right="35"/>
            </w:pPr>
            <w:r w:rsidRPr="00C65CD2">
              <w:t>(a) Có thể tham gia, đóng góp</w:t>
            </w:r>
          </w:p>
          <w:p w14:paraId="43DA1867" w14:textId="77777777" w:rsidR="00D42C4E" w:rsidRPr="00C65CD2" w:rsidRDefault="00D42C4E" w:rsidP="00C65CD2">
            <w:pPr>
              <w:pStyle w:val="ListParagraph"/>
              <w:spacing w:line="288" w:lineRule="auto"/>
              <w:ind w:left="0" w:right="35"/>
            </w:pPr>
            <w:r w:rsidRPr="00C65CD2">
              <w:t>(b) Có thể hiểu, giải thích</w:t>
            </w:r>
          </w:p>
          <w:p w14:paraId="20E71245" w14:textId="77777777" w:rsidR="00D42C4E" w:rsidRPr="00C65CD2" w:rsidRDefault="00D42C4E" w:rsidP="00C65CD2">
            <w:pPr>
              <w:pStyle w:val="ListParagraph"/>
              <w:spacing w:line="288" w:lineRule="auto"/>
              <w:ind w:left="0" w:right="35"/>
            </w:pPr>
            <w:r w:rsidRPr="00C65CD2">
              <w:t>(c) Có kỹ năng thực hành, thực hiện</w:t>
            </w:r>
          </w:p>
          <w:p w14:paraId="5BB4954A" w14:textId="77777777" w:rsidR="00D42C4E" w:rsidRPr="00C65CD2" w:rsidRDefault="00D42C4E" w:rsidP="00C65CD2">
            <w:pPr>
              <w:pStyle w:val="ListParagraph"/>
              <w:spacing w:line="288" w:lineRule="auto"/>
              <w:ind w:left="0" w:right="35"/>
            </w:pPr>
            <w:r w:rsidRPr="00C65CD2">
              <w:t>(d) Có thể lãnh đạo hoặc đổi mới</w:t>
            </w:r>
          </w:p>
        </w:tc>
      </w:tr>
    </w:tbl>
    <w:p w14:paraId="01BCEFEC" w14:textId="77777777" w:rsidR="00D42C4E" w:rsidRPr="00C65CD2" w:rsidRDefault="00D42C4E" w:rsidP="00C65CD2">
      <w:pPr>
        <w:tabs>
          <w:tab w:val="left" w:pos="426"/>
        </w:tabs>
        <w:spacing w:after="0" w:line="288" w:lineRule="auto"/>
        <w:rPr>
          <w:sz w:val="26"/>
          <w:szCs w:val="26"/>
        </w:rPr>
      </w:pPr>
    </w:p>
    <w:tbl>
      <w:tblPr>
        <w:tblStyle w:val="TableGrid"/>
        <w:tblW w:w="5000" w:type="pct"/>
        <w:jc w:val="center"/>
        <w:tblLook w:val="04A0" w:firstRow="1" w:lastRow="0" w:firstColumn="1" w:lastColumn="0" w:noHBand="0" w:noVBand="1"/>
      </w:tblPr>
      <w:tblGrid>
        <w:gridCol w:w="841"/>
        <w:gridCol w:w="73"/>
        <w:gridCol w:w="7794"/>
        <w:gridCol w:w="318"/>
        <w:gridCol w:w="142"/>
        <w:gridCol w:w="1867"/>
        <w:gridCol w:w="248"/>
        <w:gridCol w:w="142"/>
        <w:gridCol w:w="1616"/>
        <w:gridCol w:w="218"/>
        <w:gridCol w:w="18"/>
        <w:gridCol w:w="1852"/>
      </w:tblGrid>
      <w:tr w:rsidR="00D42C4E" w:rsidRPr="00C65CD2" w14:paraId="596F5FCF" w14:textId="77777777" w:rsidTr="00C65CD2">
        <w:trPr>
          <w:jc w:val="center"/>
        </w:trPr>
        <w:tc>
          <w:tcPr>
            <w:tcW w:w="302" w:type="pct"/>
            <w:gridSpan w:val="2"/>
          </w:tcPr>
          <w:p w14:paraId="484CDC58"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t>2</w:t>
            </w:r>
          </w:p>
        </w:tc>
        <w:tc>
          <w:tcPr>
            <w:tcW w:w="2576" w:type="pct"/>
          </w:tcPr>
          <w:p w14:paraId="47ADEADF"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bCs/>
                <w:sz w:val="26"/>
                <w:szCs w:val="26"/>
              </w:rPr>
              <w:t>Năng</w:t>
            </w:r>
            <w:r w:rsidRPr="00C65CD2">
              <w:rPr>
                <w:b/>
                <w:bCs/>
                <w:sz w:val="26"/>
                <w:szCs w:val="26"/>
                <w:lang w:val="vi-VN"/>
              </w:rPr>
              <w:t xml:space="preserve"> lực, </w:t>
            </w:r>
            <w:r w:rsidRPr="00C65CD2">
              <w:rPr>
                <w:b/>
                <w:bCs/>
                <w:sz w:val="26"/>
                <w:szCs w:val="26"/>
              </w:rPr>
              <w:t>phẩm chất cá nhân và nghề nghiệp</w:t>
            </w:r>
          </w:p>
        </w:tc>
        <w:tc>
          <w:tcPr>
            <w:tcW w:w="769" w:type="pct"/>
            <w:gridSpan w:val="3"/>
          </w:tcPr>
          <w:p w14:paraId="761841C1" w14:textId="77777777" w:rsidR="00D42C4E" w:rsidRPr="00C65CD2" w:rsidRDefault="00D42C4E" w:rsidP="00C65CD2">
            <w:pPr>
              <w:tabs>
                <w:tab w:val="left" w:pos="426"/>
              </w:tabs>
              <w:snapToGrid w:val="0"/>
              <w:spacing w:after="0" w:line="288" w:lineRule="auto"/>
              <w:contextualSpacing/>
              <w:jc w:val="center"/>
              <w:rPr>
                <w:b/>
                <w:sz w:val="26"/>
                <w:szCs w:val="26"/>
              </w:rPr>
            </w:pPr>
          </w:p>
        </w:tc>
        <w:tc>
          <w:tcPr>
            <w:tcW w:w="663" w:type="pct"/>
            <w:gridSpan w:val="3"/>
          </w:tcPr>
          <w:p w14:paraId="1B9F73AA" w14:textId="77777777" w:rsidR="00D42C4E" w:rsidRPr="00C65CD2" w:rsidRDefault="00D42C4E" w:rsidP="00C65CD2">
            <w:pPr>
              <w:tabs>
                <w:tab w:val="left" w:pos="426"/>
              </w:tabs>
              <w:snapToGrid w:val="0"/>
              <w:spacing w:after="0" w:line="288" w:lineRule="auto"/>
              <w:contextualSpacing/>
              <w:jc w:val="center"/>
              <w:rPr>
                <w:b/>
                <w:sz w:val="26"/>
                <w:szCs w:val="26"/>
              </w:rPr>
            </w:pPr>
          </w:p>
        </w:tc>
        <w:tc>
          <w:tcPr>
            <w:tcW w:w="690" w:type="pct"/>
            <w:gridSpan w:val="3"/>
          </w:tcPr>
          <w:p w14:paraId="4F24FF9F" w14:textId="77777777" w:rsidR="00D42C4E" w:rsidRPr="00C65CD2" w:rsidRDefault="00D42C4E" w:rsidP="00C65CD2">
            <w:pPr>
              <w:tabs>
                <w:tab w:val="left" w:pos="426"/>
              </w:tabs>
              <w:snapToGrid w:val="0"/>
              <w:spacing w:after="0" w:line="288" w:lineRule="auto"/>
              <w:contextualSpacing/>
              <w:jc w:val="center"/>
              <w:rPr>
                <w:b/>
                <w:sz w:val="26"/>
                <w:szCs w:val="26"/>
              </w:rPr>
            </w:pPr>
          </w:p>
        </w:tc>
      </w:tr>
      <w:tr w:rsidR="00D42C4E" w:rsidRPr="00C65CD2" w14:paraId="04890821" w14:textId="77777777" w:rsidTr="00C65CD2">
        <w:trPr>
          <w:jc w:val="center"/>
        </w:trPr>
        <w:tc>
          <w:tcPr>
            <w:tcW w:w="302" w:type="pct"/>
            <w:gridSpan w:val="2"/>
          </w:tcPr>
          <w:p w14:paraId="20BB7B5E"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lang w:val="vi-VN"/>
              </w:rPr>
              <w:t>CĐR</w:t>
            </w:r>
          </w:p>
        </w:tc>
        <w:tc>
          <w:tcPr>
            <w:tcW w:w="2576" w:type="pct"/>
          </w:tcPr>
          <w:p w14:paraId="53787F97"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sz w:val="26"/>
                <w:szCs w:val="26"/>
              </w:rPr>
              <w:t>Nội</w:t>
            </w:r>
            <w:r w:rsidRPr="00C65CD2">
              <w:rPr>
                <w:b/>
                <w:sz w:val="26"/>
                <w:szCs w:val="26"/>
                <w:lang w:val="vi-VN"/>
              </w:rPr>
              <w:t xml:space="preserve"> dung c</w:t>
            </w:r>
            <w:r w:rsidRPr="00C65CD2">
              <w:rPr>
                <w:b/>
                <w:sz w:val="26"/>
                <w:szCs w:val="26"/>
              </w:rPr>
              <w:t>huẩn đầu ra</w:t>
            </w:r>
          </w:p>
        </w:tc>
        <w:tc>
          <w:tcPr>
            <w:tcW w:w="769" w:type="pct"/>
            <w:gridSpan w:val="3"/>
          </w:tcPr>
          <w:p w14:paraId="50C3B7C5"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sz w:val="26"/>
                <w:szCs w:val="26"/>
              </w:rPr>
              <w:t>Mức độ cần thiết</w:t>
            </w:r>
          </w:p>
        </w:tc>
        <w:tc>
          <w:tcPr>
            <w:tcW w:w="663" w:type="pct"/>
            <w:gridSpan w:val="3"/>
          </w:tcPr>
          <w:p w14:paraId="7F6DDA54"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t>Mức độ NL</w:t>
            </w:r>
          </w:p>
          <w:p w14:paraId="345DB995"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sz w:val="26"/>
                <w:szCs w:val="26"/>
              </w:rPr>
              <w:t>Hiện đạt được</w:t>
            </w:r>
          </w:p>
        </w:tc>
        <w:tc>
          <w:tcPr>
            <w:tcW w:w="690" w:type="pct"/>
            <w:gridSpan w:val="3"/>
          </w:tcPr>
          <w:p w14:paraId="0AA566B8"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t>Mức độ NL</w:t>
            </w:r>
          </w:p>
          <w:p w14:paraId="06624F4E"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sz w:val="26"/>
                <w:szCs w:val="26"/>
                <w:lang w:val="vi-VN"/>
              </w:rPr>
              <w:t>N</w:t>
            </w:r>
            <w:r w:rsidRPr="00C65CD2">
              <w:rPr>
                <w:b/>
                <w:sz w:val="26"/>
                <w:szCs w:val="26"/>
              </w:rPr>
              <w:t xml:space="preserve"> đạt được</w:t>
            </w:r>
          </w:p>
        </w:tc>
      </w:tr>
      <w:tr w:rsidR="00D42C4E" w:rsidRPr="00C65CD2" w14:paraId="5DEC2448" w14:textId="77777777" w:rsidTr="00C65CD2">
        <w:trPr>
          <w:jc w:val="center"/>
        </w:trPr>
        <w:tc>
          <w:tcPr>
            <w:tcW w:w="302" w:type="pct"/>
            <w:gridSpan w:val="2"/>
          </w:tcPr>
          <w:p w14:paraId="18099496"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2.1.</w:t>
            </w:r>
          </w:p>
        </w:tc>
        <w:tc>
          <w:tcPr>
            <w:tcW w:w="2576" w:type="pct"/>
          </w:tcPr>
          <w:p w14:paraId="4295F39E"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được trách nhiệm công dân và phẩm chất chuẩn mực của một nhà giáo dục.</w:t>
            </w:r>
          </w:p>
        </w:tc>
        <w:tc>
          <w:tcPr>
            <w:tcW w:w="769" w:type="pct"/>
            <w:gridSpan w:val="3"/>
          </w:tcPr>
          <w:p w14:paraId="0DAFC5EC" w14:textId="77777777" w:rsidR="00D42C4E" w:rsidRPr="00C65CD2" w:rsidRDefault="00D42C4E" w:rsidP="00C65CD2">
            <w:pPr>
              <w:tabs>
                <w:tab w:val="left" w:pos="426"/>
              </w:tabs>
              <w:snapToGrid w:val="0"/>
              <w:spacing w:after="0" w:line="288" w:lineRule="auto"/>
              <w:contextualSpacing/>
              <w:rPr>
                <w:sz w:val="26"/>
                <w:szCs w:val="26"/>
              </w:rPr>
            </w:pPr>
          </w:p>
        </w:tc>
        <w:tc>
          <w:tcPr>
            <w:tcW w:w="663" w:type="pct"/>
            <w:gridSpan w:val="3"/>
          </w:tcPr>
          <w:p w14:paraId="2B48BA30"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90" w:type="pct"/>
            <w:gridSpan w:val="3"/>
          </w:tcPr>
          <w:p w14:paraId="201B99E8"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527B97B1" w14:textId="77777777" w:rsidTr="00C65CD2">
        <w:trPr>
          <w:jc w:val="center"/>
        </w:trPr>
        <w:tc>
          <w:tcPr>
            <w:tcW w:w="302" w:type="pct"/>
            <w:gridSpan w:val="2"/>
          </w:tcPr>
          <w:p w14:paraId="4738D78A"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2.1.1</w:t>
            </w:r>
          </w:p>
        </w:tc>
        <w:tc>
          <w:tcPr>
            <w:tcW w:w="2576" w:type="pct"/>
          </w:tcPr>
          <w:p w14:paraId="6AB1ACDC"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Có phẩm chất chính trị, có trách nhiệm công dân và dành sự quan tâm đặc biệt đến sự phát triển của thế hệ trẻ;</w:t>
            </w:r>
          </w:p>
        </w:tc>
        <w:tc>
          <w:tcPr>
            <w:tcW w:w="769" w:type="pct"/>
            <w:gridSpan w:val="3"/>
          </w:tcPr>
          <w:p w14:paraId="3D416B0F"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11B4F0F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658C4D3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368642A6" w14:textId="77777777" w:rsidTr="00C65CD2">
        <w:trPr>
          <w:jc w:val="center"/>
        </w:trPr>
        <w:tc>
          <w:tcPr>
            <w:tcW w:w="302" w:type="pct"/>
            <w:gridSpan w:val="2"/>
          </w:tcPr>
          <w:p w14:paraId="6A77312C"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2.1.2</w:t>
            </w:r>
          </w:p>
        </w:tc>
        <w:tc>
          <w:tcPr>
            <w:tcW w:w="2576" w:type="pct"/>
          </w:tcPr>
          <w:p w14:paraId="79A656F2"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 xml:space="preserve">Thể hiện cách hành xử chuyên nghiệp, có đạo đức và phong cách chuẩn mực của một nhà giáo dục. </w:t>
            </w:r>
          </w:p>
        </w:tc>
        <w:tc>
          <w:tcPr>
            <w:tcW w:w="769" w:type="pct"/>
            <w:gridSpan w:val="3"/>
          </w:tcPr>
          <w:p w14:paraId="7D628CAE"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48BBD85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69672F1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4B62F948" w14:textId="77777777" w:rsidTr="00C65CD2">
        <w:trPr>
          <w:jc w:val="center"/>
        </w:trPr>
        <w:tc>
          <w:tcPr>
            <w:tcW w:w="302" w:type="pct"/>
            <w:gridSpan w:val="2"/>
          </w:tcPr>
          <w:p w14:paraId="57B7A41C"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2.2.</w:t>
            </w:r>
          </w:p>
        </w:tc>
        <w:tc>
          <w:tcPr>
            <w:tcW w:w="2576" w:type="pct"/>
          </w:tcPr>
          <w:p w14:paraId="3B1F9CCA"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c>
          <w:tcPr>
            <w:tcW w:w="769" w:type="pct"/>
            <w:gridSpan w:val="3"/>
          </w:tcPr>
          <w:p w14:paraId="46CECA53" w14:textId="77777777" w:rsidR="00D42C4E" w:rsidRPr="00C65CD2" w:rsidRDefault="00D42C4E" w:rsidP="00C65CD2">
            <w:pPr>
              <w:tabs>
                <w:tab w:val="left" w:pos="426"/>
              </w:tabs>
              <w:snapToGrid w:val="0"/>
              <w:spacing w:after="0" w:line="288" w:lineRule="auto"/>
              <w:contextualSpacing/>
              <w:rPr>
                <w:sz w:val="26"/>
                <w:szCs w:val="26"/>
              </w:rPr>
            </w:pPr>
          </w:p>
        </w:tc>
        <w:tc>
          <w:tcPr>
            <w:tcW w:w="663" w:type="pct"/>
            <w:gridSpan w:val="3"/>
          </w:tcPr>
          <w:p w14:paraId="06349CEF"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90" w:type="pct"/>
            <w:gridSpan w:val="3"/>
          </w:tcPr>
          <w:p w14:paraId="2B753AF1"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20ED3BB2" w14:textId="77777777" w:rsidTr="00C65CD2">
        <w:trPr>
          <w:jc w:val="center"/>
        </w:trPr>
        <w:tc>
          <w:tcPr>
            <w:tcW w:w="302" w:type="pct"/>
            <w:gridSpan w:val="2"/>
          </w:tcPr>
          <w:p w14:paraId="2F020ECE"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2.2.1.</w:t>
            </w:r>
          </w:p>
        </w:tc>
        <w:tc>
          <w:tcPr>
            <w:tcW w:w="2576" w:type="pct"/>
          </w:tcPr>
          <w:p w14:paraId="7CFED1E5"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lập luận và giải quyết vấn đề giáo dục tiểu học:</w:t>
            </w:r>
            <w:r w:rsidRPr="00C65CD2">
              <w:rPr>
                <w:color w:val="000000" w:themeColor="text1"/>
                <w:sz w:val="26"/>
                <w:szCs w:val="26"/>
                <w:lang w:val="vi-VN"/>
              </w:rPr>
              <w:t xml:space="preserve"> Sinh viên tốt nghiệp thể hiện được khả năng đề xuất và thực hiện các giải pháp nhằm giải quyết những vấn đề nảy sinh trong thực tiễn nghề nghiệp giáo dục tiểu học</w:t>
            </w:r>
          </w:p>
        </w:tc>
        <w:tc>
          <w:tcPr>
            <w:tcW w:w="769" w:type="pct"/>
            <w:gridSpan w:val="3"/>
          </w:tcPr>
          <w:p w14:paraId="56C72EF5"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3261551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5B09C591"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0F091FDC" w14:textId="77777777" w:rsidTr="00C65CD2">
        <w:trPr>
          <w:jc w:val="center"/>
        </w:trPr>
        <w:tc>
          <w:tcPr>
            <w:tcW w:w="302" w:type="pct"/>
            <w:gridSpan w:val="2"/>
          </w:tcPr>
          <w:p w14:paraId="4817E458"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lastRenderedPageBreak/>
              <w:t>2.2.2.</w:t>
            </w:r>
          </w:p>
        </w:tc>
        <w:tc>
          <w:tcPr>
            <w:tcW w:w="2576" w:type="pct"/>
          </w:tcPr>
          <w:p w14:paraId="579FE526"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khám phá tri thức:</w:t>
            </w:r>
            <w:r w:rsidRPr="00C65CD2">
              <w:rPr>
                <w:color w:val="000000" w:themeColor="text1"/>
                <w:sz w:val="26"/>
                <w:szCs w:val="26"/>
                <w:lang w:val="vi-VN"/>
              </w:rPr>
              <w:t xml:space="preserve"> Sinh viên tốt nghiệp có thể hình thành – kiểm tra và bảo vệ giả thuyết do mình đề xuất; có khả năng tìm kiếm và sử dụng các tài liệu in, tài liệu điện tử phục vụ cho thực tiễn công việc   </w:t>
            </w:r>
          </w:p>
        </w:tc>
        <w:tc>
          <w:tcPr>
            <w:tcW w:w="769" w:type="pct"/>
            <w:gridSpan w:val="3"/>
          </w:tcPr>
          <w:p w14:paraId="2C26D333"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688110A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3A69FC84"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2BE38E96" w14:textId="77777777" w:rsidTr="00C65CD2">
        <w:trPr>
          <w:jc w:val="center"/>
        </w:trPr>
        <w:tc>
          <w:tcPr>
            <w:tcW w:w="302" w:type="pct"/>
            <w:gridSpan w:val="2"/>
          </w:tcPr>
          <w:p w14:paraId="6C17EE78"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2.2.3.</w:t>
            </w:r>
          </w:p>
        </w:tc>
        <w:tc>
          <w:tcPr>
            <w:tcW w:w="2576" w:type="pct"/>
          </w:tcPr>
          <w:p w14:paraId="6D247098"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phản biện:</w:t>
            </w:r>
            <w:r w:rsidRPr="00C65CD2">
              <w:rPr>
                <w:color w:val="000000" w:themeColor="text1"/>
                <w:sz w:val="26"/>
                <w:szCs w:val="26"/>
                <w:lang w:val="vi-VN"/>
              </w:rPr>
              <w:t xml:space="preserve"> Sinh viên tốt nghiệp có khả năng đặt câu hỏi một cách liên tục và hệ thống về công việc của mình như là một giáo viên và điều chỉnh hành động khi cần thiết</w:t>
            </w:r>
          </w:p>
        </w:tc>
        <w:tc>
          <w:tcPr>
            <w:tcW w:w="769" w:type="pct"/>
            <w:gridSpan w:val="3"/>
          </w:tcPr>
          <w:p w14:paraId="2A0072ED"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6E45C3BD"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05731B1B"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5CE73DFE" w14:textId="77777777" w:rsidTr="00C65CD2">
        <w:trPr>
          <w:jc w:val="center"/>
        </w:trPr>
        <w:tc>
          <w:tcPr>
            <w:tcW w:w="302" w:type="pct"/>
            <w:gridSpan w:val="2"/>
          </w:tcPr>
          <w:p w14:paraId="53E1D7AC" w14:textId="77777777" w:rsidR="00D42C4E" w:rsidRPr="00C65CD2" w:rsidRDefault="00D42C4E" w:rsidP="00C65CD2">
            <w:pPr>
              <w:autoSpaceDE w:val="0"/>
              <w:autoSpaceDN w:val="0"/>
              <w:adjustRightInd w:val="0"/>
              <w:snapToGrid w:val="0"/>
              <w:spacing w:after="0" w:line="288" w:lineRule="auto"/>
              <w:contextualSpacing/>
              <w:rPr>
                <w:rFonts w:eastAsia="ArialMT"/>
                <w:b/>
                <w:sz w:val="26"/>
                <w:szCs w:val="26"/>
              </w:rPr>
            </w:pPr>
            <w:r w:rsidRPr="00C65CD2">
              <w:rPr>
                <w:b/>
                <w:color w:val="000000" w:themeColor="text1"/>
                <w:sz w:val="26"/>
                <w:szCs w:val="26"/>
                <w:lang w:val="vi-VN"/>
              </w:rPr>
              <w:t>CĐR 2.3.</w:t>
            </w:r>
          </w:p>
        </w:tc>
        <w:tc>
          <w:tcPr>
            <w:tcW w:w="2576" w:type="pct"/>
          </w:tcPr>
          <w:p w14:paraId="1A1BD0C1" w14:textId="77777777" w:rsidR="00D42C4E" w:rsidRPr="00C65CD2" w:rsidRDefault="00D42C4E" w:rsidP="00C65CD2">
            <w:pPr>
              <w:snapToGrid w:val="0"/>
              <w:spacing w:after="0" w:line="288" w:lineRule="auto"/>
              <w:contextualSpacing/>
              <w:rPr>
                <w:rFonts w:eastAsia="ArialMT"/>
                <w:b/>
                <w:i/>
                <w:sz w:val="26"/>
                <w:szCs w:val="26"/>
              </w:rPr>
            </w:pPr>
            <w:r w:rsidRPr="00C65CD2">
              <w:rPr>
                <w:b/>
                <w:i/>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c>
          <w:tcPr>
            <w:tcW w:w="769" w:type="pct"/>
            <w:gridSpan w:val="3"/>
          </w:tcPr>
          <w:p w14:paraId="38244BD6" w14:textId="77777777" w:rsidR="00D42C4E" w:rsidRPr="00C65CD2" w:rsidRDefault="00D42C4E" w:rsidP="00C65CD2">
            <w:pPr>
              <w:tabs>
                <w:tab w:val="left" w:pos="426"/>
              </w:tabs>
              <w:snapToGrid w:val="0"/>
              <w:spacing w:after="0" w:line="288" w:lineRule="auto"/>
              <w:contextualSpacing/>
              <w:rPr>
                <w:sz w:val="26"/>
                <w:szCs w:val="26"/>
              </w:rPr>
            </w:pPr>
          </w:p>
        </w:tc>
        <w:tc>
          <w:tcPr>
            <w:tcW w:w="663" w:type="pct"/>
            <w:gridSpan w:val="3"/>
          </w:tcPr>
          <w:p w14:paraId="637E34C5"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90" w:type="pct"/>
            <w:gridSpan w:val="3"/>
          </w:tcPr>
          <w:p w14:paraId="7BBB5636"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121D3813" w14:textId="77777777" w:rsidTr="00C65CD2">
        <w:trPr>
          <w:jc w:val="center"/>
        </w:trPr>
        <w:tc>
          <w:tcPr>
            <w:tcW w:w="302" w:type="pct"/>
            <w:gridSpan w:val="2"/>
          </w:tcPr>
          <w:p w14:paraId="2E42142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2.3.1.</w:t>
            </w:r>
          </w:p>
        </w:tc>
        <w:tc>
          <w:tcPr>
            <w:tcW w:w="2576" w:type="pct"/>
          </w:tcPr>
          <w:p w14:paraId="380C4F66"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Sự kiên trì và linh hoạt:</w:t>
            </w:r>
            <w:r w:rsidRPr="00C65CD2">
              <w:rPr>
                <w:color w:val="000000" w:themeColor="text1"/>
                <w:sz w:val="26"/>
                <w:szCs w:val="26"/>
                <w:lang w:val="vi-VN"/>
              </w:rPr>
              <w:t xml:space="preserve">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769" w:type="pct"/>
            <w:gridSpan w:val="3"/>
          </w:tcPr>
          <w:p w14:paraId="4B4EC21D" w14:textId="77777777" w:rsidR="00D42C4E" w:rsidRPr="00C65CD2" w:rsidRDefault="00D42C4E" w:rsidP="00C65CD2">
            <w:pPr>
              <w:tabs>
                <w:tab w:val="left" w:pos="426"/>
              </w:tabs>
              <w:snapToGrid w:val="0"/>
              <w:spacing w:after="0" w:line="288" w:lineRule="auto"/>
              <w:contextualSpacing/>
              <w:rPr>
                <w:sz w:val="26"/>
                <w:szCs w:val="26"/>
              </w:rPr>
            </w:pPr>
          </w:p>
          <w:p w14:paraId="2779A602" w14:textId="77777777" w:rsidR="00D42C4E" w:rsidRPr="00C65CD2" w:rsidRDefault="00D42C4E" w:rsidP="00C65CD2">
            <w:pPr>
              <w:tabs>
                <w:tab w:val="left" w:pos="426"/>
              </w:tabs>
              <w:snapToGrid w:val="0"/>
              <w:spacing w:after="0" w:line="288" w:lineRule="auto"/>
              <w:contextualSpacing/>
              <w:rPr>
                <w:sz w:val="26"/>
                <w:szCs w:val="26"/>
              </w:rPr>
            </w:pPr>
          </w:p>
          <w:p w14:paraId="00E25B8B"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06DE9B8C" w14:textId="77777777" w:rsidR="00D42C4E" w:rsidRPr="00C65CD2" w:rsidRDefault="00D42C4E" w:rsidP="00C65CD2">
            <w:pPr>
              <w:tabs>
                <w:tab w:val="left" w:pos="426"/>
              </w:tabs>
              <w:snapToGrid w:val="0"/>
              <w:spacing w:after="0" w:line="288" w:lineRule="auto"/>
              <w:contextualSpacing/>
              <w:jc w:val="center"/>
              <w:rPr>
                <w:sz w:val="26"/>
                <w:szCs w:val="26"/>
              </w:rPr>
            </w:pPr>
          </w:p>
          <w:p w14:paraId="2501F83E" w14:textId="77777777" w:rsidR="00D42C4E" w:rsidRPr="00C65CD2" w:rsidRDefault="00D42C4E" w:rsidP="00C65CD2">
            <w:pPr>
              <w:tabs>
                <w:tab w:val="left" w:pos="426"/>
              </w:tabs>
              <w:snapToGrid w:val="0"/>
              <w:spacing w:after="0" w:line="288" w:lineRule="auto"/>
              <w:contextualSpacing/>
              <w:jc w:val="center"/>
              <w:rPr>
                <w:sz w:val="26"/>
                <w:szCs w:val="26"/>
              </w:rPr>
            </w:pPr>
          </w:p>
          <w:p w14:paraId="579D323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449C0EFB" w14:textId="77777777" w:rsidR="00D42C4E" w:rsidRPr="00C65CD2" w:rsidRDefault="00D42C4E" w:rsidP="00C65CD2">
            <w:pPr>
              <w:tabs>
                <w:tab w:val="left" w:pos="426"/>
              </w:tabs>
              <w:snapToGrid w:val="0"/>
              <w:spacing w:after="0" w:line="288" w:lineRule="auto"/>
              <w:contextualSpacing/>
              <w:jc w:val="center"/>
              <w:rPr>
                <w:sz w:val="26"/>
                <w:szCs w:val="26"/>
              </w:rPr>
            </w:pPr>
          </w:p>
          <w:p w14:paraId="31F78EBF" w14:textId="77777777" w:rsidR="00D42C4E" w:rsidRPr="00C65CD2" w:rsidRDefault="00D42C4E" w:rsidP="00C65CD2">
            <w:pPr>
              <w:tabs>
                <w:tab w:val="left" w:pos="426"/>
              </w:tabs>
              <w:snapToGrid w:val="0"/>
              <w:spacing w:after="0" w:line="288" w:lineRule="auto"/>
              <w:contextualSpacing/>
              <w:jc w:val="center"/>
              <w:rPr>
                <w:sz w:val="26"/>
                <w:szCs w:val="26"/>
              </w:rPr>
            </w:pPr>
          </w:p>
          <w:p w14:paraId="012C0DE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4F16A6AA" w14:textId="77777777" w:rsidTr="00C65CD2">
        <w:trPr>
          <w:jc w:val="center"/>
        </w:trPr>
        <w:tc>
          <w:tcPr>
            <w:tcW w:w="302" w:type="pct"/>
            <w:gridSpan w:val="2"/>
          </w:tcPr>
          <w:p w14:paraId="05FCE163"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2.3.2.</w:t>
            </w:r>
          </w:p>
        </w:tc>
        <w:tc>
          <w:tcPr>
            <w:tcW w:w="2576" w:type="pct"/>
          </w:tcPr>
          <w:p w14:paraId="515F3F95"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Tư duy sáng tạo:</w:t>
            </w:r>
            <w:r w:rsidRPr="00C65CD2">
              <w:rPr>
                <w:color w:val="000000" w:themeColor="text1"/>
                <w:sz w:val="26"/>
                <w:szCs w:val="26"/>
                <w:lang w:val="vi-VN"/>
              </w:rPr>
              <w:t xml:space="preserve"> Sinh viên tốt nghiệp có khả năng tiếp cận thực tiễn giáo dục và dạy học của bản thân từ những quan điểm khác nhau để thích nghi với sự đổi mới của môi trường giáo dục</w:t>
            </w:r>
          </w:p>
        </w:tc>
        <w:tc>
          <w:tcPr>
            <w:tcW w:w="769" w:type="pct"/>
            <w:gridSpan w:val="3"/>
          </w:tcPr>
          <w:p w14:paraId="4E172A8E" w14:textId="77777777" w:rsidR="00D42C4E" w:rsidRPr="00C65CD2" w:rsidRDefault="00D42C4E" w:rsidP="00C65CD2">
            <w:pPr>
              <w:tabs>
                <w:tab w:val="left" w:pos="426"/>
              </w:tabs>
              <w:snapToGrid w:val="0"/>
              <w:spacing w:after="0" w:line="288" w:lineRule="auto"/>
              <w:contextualSpacing/>
              <w:rPr>
                <w:sz w:val="26"/>
                <w:szCs w:val="26"/>
              </w:rPr>
            </w:pPr>
          </w:p>
          <w:p w14:paraId="69C86FA3"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496FA930" w14:textId="77777777" w:rsidR="00D42C4E" w:rsidRPr="00C65CD2" w:rsidRDefault="00D42C4E" w:rsidP="00C65CD2">
            <w:pPr>
              <w:tabs>
                <w:tab w:val="left" w:pos="426"/>
              </w:tabs>
              <w:snapToGrid w:val="0"/>
              <w:spacing w:after="0" w:line="288" w:lineRule="auto"/>
              <w:contextualSpacing/>
              <w:jc w:val="center"/>
              <w:rPr>
                <w:sz w:val="26"/>
                <w:szCs w:val="26"/>
              </w:rPr>
            </w:pPr>
          </w:p>
          <w:p w14:paraId="5BBA82A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1D3265C8" w14:textId="77777777" w:rsidR="00D42C4E" w:rsidRPr="00C65CD2" w:rsidRDefault="00D42C4E" w:rsidP="00C65CD2">
            <w:pPr>
              <w:tabs>
                <w:tab w:val="left" w:pos="426"/>
              </w:tabs>
              <w:snapToGrid w:val="0"/>
              <w:spacing w:after="0" w:line="288" w:lineRule="auto"/>
              <w:contextualSpacing/>
              <w:jc w:val="center"/>
              <w:rPr>
                <w:sz w:val="26"/>
                <w:szCs w:val="26"/>
              </w:rPr>
            </w:pPr>
          </w:p>
          <w:p w14:paraId="317776D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3FC04E4" w14:textId="77777777" w:rsidTr="00C65CD2">
        <w:trPr>
          <w:jc w:val="center"/>
        </w:trPr>
        <w:tc>
          <w:tcPr>
            <w:tcW w:w="302" w:type="pct"/>
            <w:gridSpan w:val="2"/>
          </w:tcPr>
          <w:p w14:paraId="3304A71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2.3.3.</w:t>
            </w:r>
          </w:p>
        </w:tc>
        <w:tc>
          <w:tcPr>
            <w:tcW w:w="2576" w:type="pct"/>
          </w:tcPr>
          <w:p w14:paraId="548A12D0"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quản lí thời gian và nguồn lực:</w:t>
            </w:r>
            <w:r w:rsidRPr="00C65CD2">
              <w:rPr>
                <w:color w:val="000000" w:themeColor="text1"/>
                <w:sz w:val="26"/>
                <w:szCs w:val="26"/>
                <w:lang w:val="vi-VN"/>
              </w:rPr>
              <w:t xml:space="preserve"> Sinh viên tốt nghiệp có thể xác định được tầm quan trọng, tính cấp thiết và thứ tự ưu tiên trong việc thực hiện và chấp hành các nhiệm vụ trong thực tiễn công việc </w:t>
            </w:r>
          </w:p>
        </w:tc>
        <w:tc>
          <w:tcPr>
            <w:tcW w:w="769" w:type="pct"/>
            <w:gridSpan w:val="3"/>
          </w:tcPr>
          <w:p w14:paraId="50009505" w14:textId="77777777" w:rsidR="00D42C4E" w:rsidRPr="00C65CD2" w:rsidRDefault="00D42C4E" w:rsidP="00C65CD2">
            <w:pPr>
              <w:tabs>
                <w:tab w:val="left" w:pos="426"/>
              </w:tabs>
              <w:snapToGrid w:val="0"/>
              <w:spacing w:after="0" w:line="288" w:lineRule="auto"/>
              <w:contextualSpacing/>
              <w:rPr>
                <w:sz w:val="26"/>
                <w:szCs w:val="26"/>
              </w:rPr>
            </w:pPr>
          </w:p>
          <w:p w14:paraId="4161CA64"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5F9E358B" w14:textId="77777777" w:rsidR="00D42C4E" w:rsidRPr="00C65CD2" w:rsidRDefault="00D42C4E" w:rsidP="00C65CD2">
            <w:pPr>
              <w:tabs>
                <w:tab w:val="left" w:pos="426"/>
              </w:tabs>
              <w:snapToGrid w:val="0"/>
              <w:spacing w:after="0" w:line="288" w:lineRule="auto"/>
              <w:contextualSpacing/>
              <w:jc w:val="center"/>
              <w:rPr>
                <w:sz w:val="26"/>
                <w:szCs w:val="26"/>
              </w:rPr>
            </w:pPr>
          </w:p>
          <w:p w14:paraId="5378FFD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63FAEB76" w14:textId="77777777" w:rsidR="00D42C4E" w:rsidRPr="00C65CD2" w:rsidRDefault="00D42C4E" w:rsidP="00C65CD2">
            <w:pPr>
              <w:tabs>
                <w:tab w:val="left" w:pos="426"/>
              </w:tabs>
              <w:snapToGrid w:val="0"/>
              <w:spacing w:after="0" w:line="288" w:lineRule="auto"/>
              <w:contextualSpacing/>
              <w:jc w:val="center"/>
              <w:rPr>
                <w:sz w:val="26"/>
                <w:szCs w:val="26"/>
              </w:rPr>
            </w:pPr>
          </w:p>
          <w:p w14:paraId="2C27F55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7E5BFA54" w14:textId="77777777" w:rsidTr="00C65CD2">
        <w:trPr>
          <w:jc w:val="center"/>
        </w:trPr>
        <w:tc>
          <w:tcPr>
            <w:tcW w:w="302" w:type="pct"/>
            <w:gridSpan w:val="2"/>
          </w:tcPr>
          <w:p w14:paraId="46546316"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2.4.</w:t>
            </w:r>
          </w:p>
        </w:tc>
        <w:tc>
          <w:tcPr>
            <w:tcW w:w="2576" w:type="pct"/>
          </w:tcPr>
          <w:p w14:paraId="2E6A2F0A"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 </w:t>
            </w:r>
          </w:p>
        </w:tc>
        <w:tc>
          <w:tcPr>
            <w:tcW w:w="769" w:type="pct"/>
            <w:gridSpan w:val="3"/>
          </w:tcPr>
          <w:p w14:paraId="3A9B69A0" w14:textId="77777777" w:rsidR="00D42C4E" w:rsidRPr="00C65CD2" w:rsidRDefault="00D42C4E" w:rsidP="00C65CD2">
            <w:pPr>
              <w:tabs>
                <w:tab w:val="left" w:pos="426"/>
              </w:tabs>
              <w:snapToGrid w:val="0"/>
              <w:spacing w:after="0" w:line="288" w:lineRule="auto"/>
              <w:contextualSpacing/>
              <w:rPr>
                <w:sz w:val="26"/>
                <w:szCs w:val="26"/>
              </w:rPr>
            </w:pPr>
          </w:p>
        </w:tc>
        <w:tc>
          <w:tcPr>
            <w:tcW w:w="663" w:type="pct"/>
            <w:gridSpan w:val="3"/>
          </w:tcPr>
          <w:p w14:paraId="772FF48A"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90" w:type="pct"/>
            <w:gridSpan w:val="3"/>
          </w:tcPr>
          <w:p w14:paraId="05C55509"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1043C68C" w14:textId="77777777" w:rsidTr="00C65CD2">
        <w:trPr>
          <w:jc w:val="center"/>
        </w:trPr>
        <w:tc>
          <w:tcPr>
            <w:tcW w:w="302" w:type="pct"/>
            <w:gridSpan w:val="2"/>
          </w:tcPr>
          <w:p w14:paraId="299F7455"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lastRenderedPageBreak/>
              <w:t>2.4.1.</w:t>
            </w:r>
          </w:p>
        </w:tc>
        <w:tc>
          <w:tcPr>
            <w:tcW w:w="2576" w:type="pct"/>
          </w:tcPr>
          <w:p w14:paraId="653EB89E"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được năng lực tìm hiểu người học và xây dựng môi trường giáo dục:</w:t>
            </w:r>
            <w:r w:rsidRPr="00C65CD2">
              <w:rPr>
                <w:color w:val="000000" w:themeColor="text1"/>
                <w:sz w:val="26"/>
                <w:szCs w:val="26"/>
                <w:lang w:val="vi-VN"/>
              </w:rPr>
              <w:t xml:space="preserve">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769" w:type="pct"/>
            <w:gridSpan w:val="3"/>
          </w:tcPr>
          <w:p w14:paraId="323D7A23" w14:textId="77777777" w:rsidR="00D42C4E" w:rsidRPr="00C65CD2" w:rsidRDefault="00D42C4E" w:rsidP="00C65CD2">
            <w:pPr>
              <w:tabs>
                <w:tab w:val="left" w:pos="426"/>
              </w:tabs>
              <w:snapToGrid w:val="0"/>
              <w:spacing w:after="0" w:line="288" w:lineRule="auto"/>
              <w:contextualSpacing/>
              <w:rPr>
                <w:sz w:val="26"/>
                <w:szCs w:val="26"/>
              </w:rPr>
            </w:pPr>
          </w:p>
          <w:p w14:paraId="7B836A67"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7B95DB83" w14:textId="77777777" w:rsidR="00D42C4E" w:rsidRPr="00C65CD2" w:rsidRDefault="00D42C4E" w:rsidP="00C65CD2">
            <w:pPr>
              <w:tabs>
                <w:tab w:val="left" w:pos="426"/>
              </w:tabs>
              <w:snapToGrid w:val="0"/>
              <w:spacing w:after="0" w:line="288" w:lineRule="auto"/>
              <w:contextualSpacing/>
              <w:jc w:val="center"/>
              <w:rPr>
                <w:sz w:val="26"/>
                <w:szCs w:val="26"/>
              </w:rPr>
            </w:pPr>
          </w:p>
          <w:p w14:paraId="3F13389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5F6EA00B" w14:textId="77777777" w:rsidR="00D42C4E" w:rsidRPr="00C65CD2" w:rsidRDefault="00D42C4E" w:rsidP="00C65CD2">
            <w:pPr>
              <w:tabs>
                <w:tab w:val="left" w:pos="426"/>
              </w:tabs>
              <w:snapToGrid w:val="0"/>
              <w:spacing w:after="0" w:line="288" w:lineRule="auto"/>
              <w:contextualSpacing/>
              <w:jc w:val="center"/>
              <w:rPr>
                <w:sz w:val="26"/>
                <w:szCs w:val="26"/>
              </w:rPr>
            </w:pPr>
          </w:p>
          <w:p w14:paraId="31FE9FC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5A74286A" w14:textId="77777777" w:rsidTr="00C65CD2">
        <w:trPr>
          <w:jc w:val="center"/>
        </w:trPr>
        <w:tc>
          <w:tcPr>
            <w:tcW w:w="302" w:type="pct"/>
            <w:gridSpan w:val="2"/>
          </w:tcPr>
          <w:p w14:paraId="1324A002"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2.4.2.</w:t>
            </w:r>
          </w:p>
        </w:tc>
        <w:tc>
          <w:tcPr>
            <w:tcW w:w="2576" w:type="pct"/>
          </w:tcPr>
          <w:p w14:paraId="7F1B3A93"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giáo dục học sinh tiểu học:</w:t>
            </w:r>
            <w:r w:rsidRPr="00C65CD2">
              <w:rPr>
                <w:color w:val="000000" w:themeColor="text1"/>
                <w:sz w:val="26"/>
                <w:szCs w:val="26"/>
                <w:lang w:val="vi-VN"/>
              </w:rPr>
              <w:t xml:space="preserve">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769" w:type="pct"/>
            <w:gridSpan w:val="3"/>
          </w:tcPr>
          <w:p w14:paraId="52A30F0A" w14:textId="77777777" w:rsidR="00D42C4E" w:rsidRPr="00C65CD2" w:rsidRDefault="00D42C4E" w:rsidP="00C65CD2">
            <w:pPr>
              <w:tabs>
                <w:tab w:val="left" w:pos="426"/>
              </w:tabs>
              <w:snapToGrid w:val="0"/>
              <w:spacing w:after="0" w:line="288" w:lineRule="auto"/>
              <w:contextualSpacing/>
              <w:rPr>
                <w:sz w:val="26"/>
                <w:szCs w:val="26"/>
              </w:rPr>
            </w:pPr>
          </w:p>
          <w:p w14:paraId="5484D35D"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06AD83BC"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w:t>
            </w:r>
          </w:p>
          <w:p w14:paraId="49A37AD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1FAB949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w:t>
            </w:r>
          </w:p>
          <w:p w14:paraId="1471526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43FF6E72" w14:textId="77777777" w:rsidTr="00C65CD2">
        <w:trPr>
          <w:jc w:val="center"/>
        </w:trPr>
        <w:tc>
          <w:tcPr>
            <w:tcW w:w="302" w:type="pct"/>
            <w:gridSpan w:val="2"/>
          </w:tcPr>
          <w:p w14:paraId="353F5E46"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2.4.3.</w:t>
            </w:r>
          </w:p>
        </w:tc>
        <w:tc>
          <w:tcPr>
            <w:tcW w:w="2576" w:type="pct"/>
          </w:tcPr>
          <w:p w14:paraId="5B106F41"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dạy học các môn học ở tiểu học:</w:t>
            </w:r>
            <w:r w:rsidRPr="00C65CD2">
              <w:rPr>
                <w:color w:val="000000" w:themeColor="text1"/>
                <w:sz w:val="26"/>
                <w:szCs w:val="26"/>
                <w:lang w:val="vi-VN"/>
              </w:rPr>
              <w:t xml:space="preserve"> Sinh viên tốt nghiệp có thể nghiên cứu, thiết kế và tổ chức thực hiện thành thạo và hiệu quả hoạt động dạy học cũng như có khả năng phát triển chương trình các môn học ở tiểu học </w:t>
            </w:r>
          </w:p>
        </w:tc>
        <w:tc>
          <w:tcPr>
            <w:tcW w:w="769" w:type="pct"/>
            <w:gridSpan w:val="3"/>
          </w:tcPr>
          <w:p w14:paraId="208909ED" w14:textId="77777777" w:rsidR="00D42C4E" w:rsidRPr="00C65CD2" w:rsidRDefault="00D42C4E" w:rsidP="00C65CD2">
            <w:pPr>
              <w:tabs>
                <w:tab w:val="left" w:pos="426"/>
              </w:tabs>
              <w:snapToGrid w:val="0"/>
              <w:spacing w:after="0" w:line="288" w:lineRule="auto"/>
              <w:contextualSpacing/>
              <w:rPr>
                <w:sz w:val="26"/>
                <w:szCs w:val="26"/>
              </w:rPr>
            </w:pPr>
          </w:p>
          <w:p w14:paraId="444E7F7F"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127E0009"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w:t>
            </w:r>
          </w:p>
          <w:p w14:paraId="06D4050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0ED1BA6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w:t>
            </w:r>
          </w:p>
          <w:p w14:paraId="1EE7F71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41236C42" w14:textId="77777777" w:rsidTr="00C65CD2">
        <w:trPr>
          <w:jc w:val="center"/>
        </w:trPr>
        <w:tc>
          <w:tcPr>
            <w:tcW w:w="302" w:type="pct"/>
            <w:gridSpan w:val="2"/>
          </w:tcPr>
          <w:p w14:paraId="393CE8A0"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2.4.4</w:t>
            </w:r>
          </w:p>
        </w:tc>
        <w:tc>
          <w:tcPr>
            <w:tcW w:w="2576" w:type="pct"/>
          </w:tcPr>
          <w:p w14:paraId="70B51A76"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đánh giá học sinh tiểu học:</w:t>
            </w:r>
            <w:r w:rsidRPr="00C65CD2">
              <w:rPr>
                <w:color w:val="000000" w:themeColor="text1"/>
                <w:sz w:val="26"/>
                <w:szCs w:val="26"/>
                <w:lang w:val="vi-VN"/>
              </w:rPr>
              <w:t xml:space="preserve">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769" w:type="pct"/>
            <w:gridSpan w:val="3"/>
          </w:tcPr>
          <w:p w14:paraId="6EC526FC" w14:textId="77777777" w:rsidR="00D42C4E" w:rsidRPr="00C65CD2" w:rsidRDefault="00D42C4E" w:rsidP="00C65CD2">
            <w:pPr>
              <w:tabs>
                <w:tab w:val="left" w:pos="426"/>
              </w:tabs>
              <w:snapToGrid w:val="0"/>
              <w:spacing w:after="0" w:line="288" w:lineRule="auto"/>
              <w:contextualSpacing/>
              <w:rPr>
                <w:sz w:val="26"/>
                <w:szCs w:val="26"/>
              </w:rPr>
            </w:pPr>
          </w:p>
          <w:p w14:paraId="1C759726"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66343B2F" w14:textId="77777777" w:rsidR="00D42C4E" w:rsidRPr="00C65CD2" w:rsidRDefault="00D42C4E" w:rsidP="00C65CD2">
            <w:pPr>
              <w:tabs>
                <w:tab w:val="left" w:pos="426"/>
              </w:tabs>
              <w:snapToGrid w:val="0"/>
              <w:spacing w:after="0" w:line="288" w:lineRule="auto"/>
              <w:contextualSpacing/>
              <w:jc w:val="center"/>
              <w:rPr>
                <w:sz w:val="26"/>
                <w:szCs w:val="26"/>
              </w:rPr>
            </w:pPr>
          </w:p>
          <w:p w14:paraId="7CCF649E"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3B540CD7" w14:textId="77777777" w:rsidR="00D42C4E" w:rsidRPr="00C65CD2" w:rsidRDefault="00D42C4E" w:rsidP="00C65CD2">
            <w:pPr>
              <w:tabs>
                <w:tab w:val="left" w:pos="426"/>
              </w:tabs>
              <w:snapToGrid w:val="0"/>
              <w:spacing w:after="0" w:line="288" w:lineRule="auto"/>
              <w:contextualSpacing/>
              <w:jc w:val="center"/>
              <w:rPr>
                <w:sz w:val="26"/>
                <w:szCs w:val="26"/>
              </w:rPr>
            </w:pPr>
          </w:p>
          <w:p w14:paraId="227D6F4C"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8BE5B35" w14:textId="77777777" w:rsidTr="00C65CD2">
        <w:trPr>
          <w:jc w:val="center"/>
        </w:trPr>
        <w:tc>
          <w:tcPr>
            <w:tcW w:w="302" w:type="pct"/>
            <w:gridSpan w:val="2"/>
          </w:tcPr>
          <w:p w14:paraId="06FCFBEB"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2.4.5</w:t>
            </w:r>
          </w:p>
        </w:tc>
        <w:tc>
          <w:tcPr>
            <w:tcW w:w="2576" w:type="pct"/>
          </w:tcPr>
          <w:p w14:paraId="325914FA"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thích ứng với sự phát triển nghề nghiệp:</w:t>
            </w:r>
            <w:r w:rsidRPr="00C65CD2">
              <w:rPr>
                <w:color w:val="000000" w:themeColor="text1"/>
                <w:sz w:val="26"/>
                <w:szCs w:val="26"/>
                <w:lang w:val="vi-VN"/>
              </w:rPr>
              <w:t xml:space="preserve">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769" w:type="pct"/>
            <w:gridSpan w:val="3"/>
          </w:tcPr>
          <w:p w14:paraId="1E8693EA" w14:textId="77777777" w:rsidR="00D42C4E" w:rsidRPr="00C65CD2" w:rsidRDefault="00D42C4E" w:rsidP="00C65CD2">
            <w:pPr>
              <w:tabs>
                <w:tab w:val="left" w:pos="426"/>
              </w:tabs>
              <w:snapToGrid w:val="0"/>
              <w:spacing w:after="0" w:line="288" w:lineRule="auto"/>
              <w:contextualSpacing/>
              <w:rPr>
                <w:sz w:val="26"/>
                <w:szCs w:val="26"/>
              </w:rPr>
            </w:pPr>
          </w:p>
          <w:p w14:paraId="2BE52A5C"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63" w:type="pct"/>
            <w:gridSpan w:val="3"/>
          </w:tcPr>
          <w:p w14:paraId="1196E7A9" w14:textId="77777777" w:rsidR="00D42C4E" w:rsidRPr="00C65CD2" w:rsidRDefault="00D42C4E" w:rsidP="00C65CD2">
            <w:pPr>
              <w:tabs>
                <w:tab w:val="left" w:pos="426"/>
              </w:tabs>
              <w:snapToGrid w:val="0"/>
              <w:spacing w:after="0" w:line="288" w:lineRule="auto"/>
              <w:contextualSpacing/>
              <w:jc w:val="center"/>
              <w:rPr>
                <w:sz w:val="26"/>
                <w:szCs w:val="26"/>
              </w:rPr>
            </w:pPr>
          </w:p>
          <w:p w14:paraId="654208D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90" w:type="pct"/>
            <w:gridSpan w:val="3"/>
          </w:tcPr>
          <w:p w14:paraId="315B41FB" w14:textId="77777777" w:rsidR="00D42C4E" w:rsidRPr="00C65CD2" w:rsidRDefault="00D42C4E" w:rsidP="00C65CD2">
            <w:pPr>
              <w:tabs>
                <w:tab w:val="left" w:pos="426"/>
              </w:tabs>
              <w:snapToGrid w:val="0"/>
              <w:spacing w:after="0" w:line="288" w:lineRule="auto"/>
              <w:contextualSpacing/>
              <w:jc w:val="center"/>
              <w:rPr>
                <w:sz w:val="26"/>
                <w:szCs w:val="26"/>
              </w:rPr>
            </w:pPr>
          </w:p>
          <w:p w14:paraId="14FF146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A864672" w14:textId="77777777" w:rsidTr="007573EC">
        <w:trPr>
          <w:jc w:val="center"/>
        </w:trPr>
        <w:tc>
          <w:tcPr>
            <w:tcW w:w="5000" w:type="pct"/>
            <w:gridSpan w:val="12"/>
          </w:tcPr>
          <w:p w14:paraId="59BDC509"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t>Để đáp ứng tốt hơn với yêu cầu của thị trường lao động, theo quý Thầy/Cô/Anh/Chị, Sinh</w:t>
            </w:r>
            <w:r w:rsidRPr="00C65CD2">
              <w:rPr>
                <w:sz w:val="26"/>
                <w:szCs w:val="26"/>
                <w:lang w:val="vi-VN"/>
              </w:rPr>
              <w:t xml:space="preserve"> viên tốt nghiệp </w:t>
            </w:r>
            <w:r w:rsidRPr="00C65CD2">
              <w:rPr>
                <w:sz w:val="26"/>
                <w:szCs w:val="26"/>
              </w:rPr>
              <w:t>CTĐT ngành GDTH</w:t>
            </w:r>
            <w:r w:rsidRPr="00C65CD2">
              <w:rPr>
                <w:sz w:val="26"/>
                <w:szCs w:val="26"/>
                <w:lang w:val="vi-VN"/>
              </w:rPr>
              <w:t xml:space="preserve"> </w:t>
            </w:r>
            <w:r w:rsidRPr="00C65CD2">
              <w:rPr>
                <w:sz w:val="26"/>
                <w:szCs w:val="26"/>
              </w:rPr>
              <w:t>cần bổ sung thêm những, phẩm chất cá nhân</w:t>
            </w:r>
            <w:r w:rsidRPr="00C65CD2">
              <w:rPr>
                <w:sz w:val="26"/>
                <w:szCs w:val="26"/>
                <w:lang w:val="vi-VN"/>
              </w:rPr>
              <w:t>, năng lực nào</w:t>
            </w:r>
            <w:r w:rsidRPr="00C65CD2">
              <w:rPr>
                <w:sz w:val="26"/>
                <w:szCs w:val="26"/>
              </w:rPr>
              <w:t xml:space="preserve">? </w:t>
            </w:r>
            <w:r w:rsidRPr="00C65CD2">
              <w:rPr>
                <w:color w:val="FF0000"/>
                <w:sz w:val="26"/>
                <w:szCs w:val="26"/>
              </w:rPr>
              <w:t>Xin vui lòng góp ý</w:t>
            </w:r>
            <w:r w:rsidRPr="00C65CD2">
              <w:rPr>
                <w:sz w:val="26"/>
                <w:szCs w:val="26"/>
              </w:rPr>
              <w:t>!</w:t>
            </w:r>
          </w:p>
          <w:p w14:paraId="603CE0BB"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t>……………………………………………………………………………………………</w:t>
            </w:r>
          </w:p>
        </w:tc>
      </w:tr>
      <w:tr w:rsidR="00D42C4E" w:rsidRPr="00C65CD2" w14:paraId="0541E931" w14:textId="77777777" w:rsidTr="007573EC">
        <w:trPr>
          <w:jc w:val="center"/>
        </w:trPr>
        <w:tc>
          <w:tcPr>
            <w:tcW w:w="278" w:type="pct"/>
          </w:tcPr>
          <w:p w14:paraId="0F869D9B"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sz w:val="26"/>
                <w:szCs w:val="26"/>
              </w:rPr>
              <w:t>3</w:t>
            </w:r>
          </w:p>
        </w:tc>
        <w:tc>
          <w:tcPr>
            <w:tcW w:w="4722" w:type="pct"/>
            <w:gridSpan w:val="11"/>
          </w:tcPr>
          <w:p w14:paraId="3A590C84"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bCs/>
                <w:sz w:val="26"/>
                <w:szCs w:val="26"/>
              </w:rPr>
              <w:t>Kỹ năng làm việc nhóm và giao tiếp</w:t>
            </w:r>
          </w:p>
        </w:tc>
      </w:tr>
      <w:tr w:rsidR="00D42C4E" w:rsidRPr="00C65CD2" w14:paraId="119EB5DD" w14:textId="77777777" w:rsidTr="00C65CD2">
        <w:trPr>
          <w:jc w:val="center"/>
        </w:trPr>
        <w:tc>
          <w:tcPr>
            <w:tcW w:w="278" w:type="pct"/>
          </w:tcPr>
          <w:p w14:paraId="4C9BA9FB" w14:textId="77777777" w:rsidR="00D42C4E" w:rsidRPr="00C65CD2" w:rsidRDefault="00D42C4E" w:rsidP="00C65CD2">
            <w:pPr>
              <w:tabs>
                <w:tab w:val="left" w:pos="426"/>
              </w:tabs>
              <w:snapToGrid w:val="0"/>
              <w:spacing w:after="0" w:line="288" w:lineRule="auto"/>
              <w:contextualSpacing/>
              <w:jc w:val="center"/>
              <w:rPr>
                <w:b/>
                <w:sz w:val="26"/>
                <w:szCs w:val="26"/>
              </w:rPr>
            </w:pPr>
          </w:p>
        </w:tc>
        <w:tc>
          <w:tcPr>
            <w:tcW w:w="2705" w:type="pct"/>
            <w:gridSpan w:val="3"/>
          </w:tcPr>
          <w:p w14:paraId="0AD4F055" w14:textId="77777777" w:rsidR="00D42C4E" w:rsidRPr="00C65CD2" w:rsidRDefault="00D42C4E" w:rsidP="00C65CD2">
            <w:pPr>
              <w:tabs>
                <w:tab w:val="left" w:pos="426"/>
              </w:tabs>
              <w:snapToGrid w:val="0"/>
              <w:spacing w:after="0" w:line="288" w:lineRule="auto"/>
              <w:contextualSpacing/>
              <w:jc w:val="center"/>
              <w:rPr>
                <w:b/>
                <w:bCs/>
                <w:sz w:val="26"/>
                <w:szCs w:val="26"/>
                <w:lang w:val="vi-VN"/>
              </w:rPr>
            </w:pPr>
            <w:r w:rsidRPr="00C65CD2">
              <w:rPr>
                <w:b/>
                <w:bCs/>
                <w:sz w:val="26"/>
                <w:szCs w:val="26"/>
                <w:lang w:val="vi-VN"/>
              </w:rPr>
              <w:t>Nội dung CĐR</w:t>
            </w:r>
          </w:p>
        </w:tc>
        <w:tc>
          <w:tcPr>
            <w:tcW w:w="746" w:type="pct"/>
            <w:gridSpan w:val="3"/>
          </w:tcPr>
          <w:p w14:paraId="2614A0CE" w14:textId="77777777" w:rsidR="00D42C4E" w:rsidRPr="00C65CD2" w:rsidRDefault="00D42C4E" w:rsidP="00C65CD2">
            <w:pPr>
              <w:tabs>
                <w:tab w:val="left" w:pos="426"/>
              </w:tabs>
              <w:snapToGrid w:val="0"/>
              <w:spacing w:after="0" w:line="288" w:lineRule="auto"/>
              <w:contextualSpacing/>
              <w:jc w:val="center"/>
              <w:rPr>
                <w:b/>
                <w:bCs/>
                <w:sz w:val="26"/>
                <w:szCs w:val="26"/>
              </w:rPr>
            </w:pPr>
            <w:r w:rsidRPr="00C65CD2">
              <w:rPr>
                <w:b/>
                <w:sz w:val="26"/>
                <w:szCs w:val="26"/>
              </w:rPr>
              <w:t>Mức độ cần thiết</w:t>
            </w:r>
          </w:p>
        </w:tc>
        <w:tc>
          <w:tcPr>
            <w:tcW w:w="653" w:type="pct"/>
            <w:gridSpan w:val="3"/>
          </w:tcPr>
          <w:p w14:paraId="0069D3F5"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t>Mức độ NL</w:t>
            </w:r>
          </w:p>
          <w:p w14:paraId="76F51EAA" w14:textId="77777777" w:rsidR="00D42C4E" w:rsidRPr="00C65CD2" w:rsidRDefault="00D42C4E" w:rsidP="00C65CD2">
            <w:pPr>
              <w:tabs>
                <w:tab w:val="left" w:pos="426"/>
              </w:tabs>
              <w:snapToGrid w:val="0"/>
              <w:spacing w:after="0" w:line="288" w:lineRule="auto"/>
              <w:contextualSpacing/>
              <w:jc w:val="center"/>
              <w:rPr>
                <w:b/>
                <w:bCs/>
                <w:sz w:val="26"/>
                <w:szCs w:val="26"/>
              </w:rPr>
            </w:pPr>
            <w:r w:rsidRPr="00C65CD2">
              <w:rPr>
                <w:b/>
                <w:sz w:val="26"/>
                <w:szCs w:val="26"/>
              </w:rPr>
              <w:lastRenderedPageBreak/>
              <w:t>Hiện đạt được</w:t>
            </w:r>
          </w:p>
        </w:tc>
        <w:tc>
          <w:tcPr>
            <w:tcW w:w="618" w:type="pct"/>
            <w:gridSpan w:val="2"/>
          </w:tcPr>
          <w:p w14:paraId="34A65699"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lastRenderedPageBreak/>
              <w:t>Mức độ NL</w:t>
            </w:r>
          </w:p>
          <w:p w14:paraId="6C54F097" w14:textId="77777777" w:rsidR="00D42C4E" w:rsidRPr="00C65CD2" w:rsidRDefault="00D42C4E" w:rsidP="00C65CD2">
            <w:pPr>
              <w:tabs>
                <w:tab w:val="left" w:pos="426"/>
              </w:tabs>
              <w:snapToGrid w:val="0"/>
              <w:spacing w:after="0" w:line="288" w:lineRule="auto"/>
              <w:contextualSpacing/>
              <w:jc w:val="center"/>
              <w:rPr>
                <w:b/>
                <w:bCs/>
                <w:sz w:val="26"/>
                <w:szCs w:val="26"/>
              </w:rPr>
            </w:pPr>
            <w:r w:rsidRPr="00C65CD2">
              <w:rPr>
                <w:b/>
                <w:sz w:val="26"/>
                <w:szCs w:val="26"/>
                <w:lang w:val="vi-VN"/>
              </w:rPr>
              <w:lastRenderedPageBreak/>
              <w:t>NÊN</w:t>
            </w:r>
            <w:r w:rsidRPr="00C65CD2">
              <w:rPr>
                <w:b/>
                <w:sz w:val="26"/>
                <w:szCs w:val="26"/>
              </w:rPr>
              <w:t xml:space="preserve"> đạt được</w:t>
            </w:r>
          </w:p>
        </w:tc>
      </w:tr>
      <w:tr w:rsidR="00D42C4E" w:rsidRPr="00C65CD2" w14:paraId="78902AA4" w14:textId="77777777" w:rsidTr="00C65CD2">
        <w:trPr>
          <w:jc w:val="center"/>
        </w:trPr>
        <w:tc>
          <w:tcPr>
            <w:tcW w:w="278" w:type="pct"/>
          </w:tcPr>
          <w:p w14:paraId="10B38D12"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3.1</w:t>
            </w:r>
          </w:p>
        </w:tc>
        <w:tc>
          <w:tcPr>
            <w:tcW w:w="2705" w:type="pct"/>
            <w:gridSpan w:val="3"/>
          </w:tcPr>
          <w:p w14:paraId="53379E57"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c>
          <w:tcPr>
            <w:tcW w:w="746" w:type="pct"/>
            <w:gridSpan w:val="3"/>
          </w:tcPr>
          <w:p w14:paraId="17C24F4B" w14:textId="77777777" w:rsidR="00D42C4E" w:rsidRPr="00C65CD2" w:rsidRDefault="00D42C4E" w:rsidP="00C65CD2">
            <w:pPr>
              <w:tabs>
                <w:tab w:val="left" w:pos="426"/>
              </w:tabs>
              <w:snapToGrid w:val="0"/>
              <w:spacing w:after="0" w:line="288" w:lineRule="auto"/>
              <w:contextualSpacing/>
              <w:rPr>
                <w:sz w:val="26"/>
                <w:szCs w:val="26"/>
              </w:rPr>
            </w:pPr>
          </w:p>
        </w:tc>
        <w:tc>
          <w:tcPr>
            <w:tcW w:w="653" w:type="pct"/>
            <w:gridSpan w:val="3"/>
          </w:tcPr>
          <w:p w14:paraId="1468A200"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8" w:type="pct"/>
            <w:gridSpan w:val="2"/>
          </w:tcPr>
          <w:p w14:paraId="0D1BA4DB"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369705CB" w14:textId="77777777" w:rsidTr="00C65CD2">
        <w:trPr>
          <w:jc w:val="center"/>
        </w:trPr>
        <w:tc>
          <w:tcPr>
            <w:tcW w:w="278" w:type="pct"/>
          </w:tcPr>
          <w:p w14:paraId="4DC0C18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3.3.1.</w:t>
            </w:r>
          </w:p>
        </w:tc>
        <w:tc>
          <w:tcPr>
            <w:tcW w:w="2705" w:type="pct"/>
            <w:gridSpan w:val="3"/>
          </w:tcPr>
          <w:p w14:paraId="76CE0E51"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c>
          <w:tcPr>
            <w:tcW w:w="746" w:type="pct"/>
            <w:gridSpan w:val="3"/>
          </w:tcPr>
          <w:p w14:paraId="5A08404C"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53" w:type="pct"/>
            <w:gridSpan w:val="3"/>
          </w:tcPr>
          <w:p w14:paraId="09977BA7"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8" w:type="pct"/>
            <w:gridSpan w:val="2"/>
          </w:tcPr>
          <w:p w14:paraId="136F798E"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65FBFA88" w14:textId="77777777" w:rsidTr="00C65CD2">
        <w:trPr>
          <w:jc w:val="center"/>
        </w:trPr>
        <w:tc>
          <w:tcPr>
            <w:tcW w:w="278" w:type="pct"/>
          </w:tcPr>
          <w:p w14:paraId="5AC601FB"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3.3.2.</w:t>
            </w:r>
          </w:p>
        </w:tc>
        <w:tc>
          <w:tcPr>
            <w:tcW w:w="2705" w:type="pct"/>
            <w:gridSpan w:val="3"/>
          </w:tcPr>
          <w:p w14:paraId="7946CDBA"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c>
          <w:tcPr>
            <w:tcW w:w="746" w:type="pct"/>
            <w:gridSpan w:val="3"/>
          </w:tcPr>
          <w:p w14:paraId="2C4F46B7"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53" w:type="pct"/>
            <w:gridSpan w:val="3"/>
          </w:tcPr>
          <w:p w14:paraId="7858B4E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8" w:type="pct"/>
            <w:gridSpan w:val="2"/>
          </w:tcPr>
          <w:p w14:paraId="7E217E6C"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5F24DAC" w14:textId="77777777" w:rsidTr="00C65CD2">
        <w:trPr>
          <w:jc w:val="center"/>
        </w:trPr>
        <w:tc>
          <w:tcPr>
            <w:tcW w:w="278" w:type="pct"/>
          </w:tcPr>
          <w:p w14:paraId="0EC712A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3.3.3</w:t>
            </w:r>
          </w:p>
        </w:tc>
        <w:tc>
          <w:tcPr>
            <w:tcW w:w="2705" w:type="pct"/>
            <w:gridSpan w:val="3"/>
          </w:tcPr>
          <w:p w14:paraId="0622F240"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Sử dụng được tiếng anh hoặc ngoại ngữ khác trong các hoạt động nghề nghiệp</w:t>
            </w:r>
          </w:p>
        </w:tc>
        <w:tc>
          <w:tcPr>
            <w:tcW w:w="746" w:type="pct"/>
            <w:gridSpan w:val="3"/>
          </w:tcPr>
          <w:p w14:paraId="05B43E78"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53" w:type="pct"/>
            <w:gridSpan w:val="3"/>
          </w:tcPr>
          <w:p w14:paraId="6ECD446D"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8" w:type="pct"/>
            <w:gridSpan w:val="2"/>
          </w:tcPr>
          <w:p w14:paraId="53C70AB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609B1974" w14:textId="77777777" w:rsidTr="00C65CD2">
        <w:trPr>
          <w:jc w:val="center"/>
        </w:trPr>
        <w:tc>
          <w:tcPr>
            <w:tcW w:w="278" w:type="pct"/>
          </w:tcPr>
          <w:p w14:paraId="0B9A6E65"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3.2</w:t>
            </w:r>
          </w:p>
        </w:tc>
        <w:tc>
          <w:tcPr>
            <w:tcW w:w="2705" w:type="pct"/>
            <w:gridSpan w:val="3"/>
          </w:tcPr>
          <w:p w14:paraId="3E89C0EE"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c>
          <w:tcPr>
            <w:tcW w:w="746" w:type="pct"/>
            <w:gridSpan w:val="3"/>
          </w:tcPr>
          <w:p w14:paraId="45BB32B1" w14:textId="77777777" w:rsidR="00D42C4E" w:rsidRPr="00C65CD2" w:rsidRDefault="00D42C4E" w:rsidP="00C65CD2">
            <w:pPr>
              <w:tabs>
                <w:tab w:val="left" w:pos="426"/>
              </w:tabs>
              <w:snapToGrid w:val="0"/>
              <w:spacing w:after="0" w:line="288" w:lineRule="auto"/>
              <w:contextualSpacing/>
              <w:rPr>
                <w:sz w:val="26"/>
                <w:szCs w:val="26"/>
              </w:rPr>
            </w:pPr>
          </w:p>
        </w:tc>
        <w:tc>
          <w:tcPr>
            <w:tcW w:w="653" w:type="pct"/>
            <w:gridSpan w:val="3"/>
          </w:tcPr>
          <w:p w14:paraId="39948E09"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8" w:type="pct"/>
            <w:gridSpan w:val="2"/>
          </w:tcPr>
          <w:p w14:paraId="1319D207"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2AF66648" w14:textId="77777777" w:rsidTr="00C65CD2">
        <w:trPr>
          <w:jc w:val="center"/>
        </w:trPr>
        <w:tc>
          <w:tcPr>
            <w:tcW w:w="278" w:type="pct"/>
          </w:tcPr>
          <w:p w14:paraId="392C58D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 xml:space="preserve">3.2.1.  </w:t>
            </w:r>
          </w:p>
        </w:tc>
        <w:tc>
          <w:tcPr>
            <w:tcW w:w="2705" w:type="pct"/>
            <w:gridSpan w:val="3"/>
          </w:tcPr>
          <w:p w14:paraId="75595146"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tổ chức và vận hành các nhóm công việc phục vụ mục đích phát triển phẩm chất, năng lực học sinh tiểu học và nghề nghiệp bản thân.</w:t>
            </w:r>
          </w:p>
        </w:tc>
        <w:tc>
          <w:tcPr>
            <w:tcW w:w="746" w:type="pct"/>
            <w:gridSpan w:val="3"/>
          </w:tcPr>
          <w:p w14:paraId="7E8FDF77"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53" w:type="pct"/>
            <w:gridSpan w:val="3"/>
          </w:tcPr>
          <w:p w14:paraId="707CCDF1"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8" w:type="pct"/>
            <w:gridSpan w:val="2"/>
          </w:tcPr>
          <w:p w14:paraId="7EF57E2C"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6E808E85" w14:textId="77777777" w:rsidTr="00C65CD2">
        <w:trPr>
          <w:jc w:val="center"/>
        </w:trPr>
        <w:tc>
          <w:tcPr>
            <w:tcW w:w="278" w:type="pct"/>
          </w:tcPr>
          <w:p w14:paraId="49BE9B38"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3.2.2.</w:t>
            </w:r>
          </w:p>
        </w:tc>
        <w:tc>
          <w:tcPr>
            <w:tcW w:w="2705" w:type="pct"/>
            <w:gridSpan w:val="3"/>
          </w:tcPr>
          <w:p w14:paraId="30557CA0"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lãnh đạo và phát triển các nhóm công việc vào các hoạt động liên quan đến việc phát triển phẩm chất, năng lực học sinh, và phát triển năng lực nghề nghiệp.</w:t>
            </w:r>
          </w:p>
        </w:tc>
        <w:tc>
          <w:tcPr>
            <w:tcW w:w="746" w:type="pct"/>
            <w:gridSpan w:val="3"/>
          </w:tcPr>
          <w:p w14:paraId="5A9AD253"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53" w:type="pct"/>
            <w:gridSpan w:val="3"/>
          </w:tcPr>
          <w:p w14:paraId="0083AFF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8" w:type="pct"/>
            <w:gridSpan w:val="2"/>
          </w:tcPr>
          <w:p w14:paraId="570178B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645989F" w14:textId="77777777" w:rsidTr="007573EC">
        <w:trPr>
          <w:jc w:val="center"/>
        </w:trPr>
        <w:tc>
          <w:tcPr>
            <w:tcW w:w="278" w:type="pct"/>
          </w:tcPr>
          <w:p w14:paraId="54E876A8" w14:textId="77777777" w:rsidR="00D42C4E" w:rsidRPr="00C65CD2" w:rsidRDefault="00D42C4E" w:rsidP="00C65CD2">
            <w:pPr>
              <w:tabs>
                <w:tab w:val="left" w:pos="426"/>
              </w:tabs>
              <w:snapToGrid w:val="0"/>
              <w:spacing w:after="0" w:line="288" w:lineRule="auto"/>
              <w:contextualSpacing/>
              <w:rPr>
                <w:sz w:val="26"/>
                <w:szCs w:val="26"/>
              </w:rPr>
            </w:pPr>
          </w:p>
        </w:tc>
        <w:tc>
          <w:tcPr>
            <w:tcW w:w="4722" w:type="pct"/>
            <w:gridSpan w:val="11"/>
          </w:tcPr>
          <w:p w14:paraId="751CEC0F"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t>Để đáp ứng tốt hơn với yêu cầu của thị trường lao động, theo quý Thầy/Cô/Anh/Chị, CĐR CTĐT ngành GDTH cần bổ sung thêm những chuẩn nào cho kỹ năng làm việc nhóm và giao tiếp? Xin vui lòng cho ý kiến góp ý!</w:t>
            </w:r>
          </w:p>
          <w:p w14:paraId="71990444" w14:textId="77777777" w:rsidR="00D42C4E" w:rsidRPr="00C65CD2" w:rsidRDefault="00D42C4E" w:rsidP="00C65CD2">
            <w:pPr>
              <w:tabs>
                <w:tab w:val="left" w:pos="426"/>
              </w:tabs>
              <w:snapToGrid w:val="0"/>
              <w:spacing w:after="0" w:line="288" w:lineRule="auto"/>
              <w:contextualSpacing/>
              <w:jc w:val="center"/>
              <w:rPr>
                <w:sz w:val="26"/>
                <w:szCs w:val="26"/>
                <w:lang w:val="vi-VN"/>
              </w:rPr>
            </w:pPr>
            <w:r w:rsidRPr="00C65CD2">
              <w:rPr>
                <w:sz w:val="26"/>
                <w:szCs w:val="26"/>
              </w:rPr>
              <w:t>……………………………………………………………………………………………</w:t>
            </w:r>
            <w:r w:rsidRPr="00C65CD2">
              <w:rPr>
                <w:sz w:val="26"/>
                <w:szCs w:val="26"/>
                <w:lang w:val="vi-VN"/>
              </w:rPr>
              <w:t>……………………………..</w:t>
            </w:r>
          </w:p>
        </w:tc>
      </w:tr>
      <w:tr w:rsidR="00D42C4E" w:rsidRPr="00C65CD2" w14:paraId="69CB9FCA" w14:textId="77777777" w:rsidTr="007573EC">
        <w:trPr>
          <w:jc w:val="center"/>
        </w:trPr>
        <w:tc>
          <w:tcPr>
            <w:tcW w:w="278" w:type="pct"/>
          </w:tcPr>
          <w:p w14:paraId="294158D5"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b/>
                <w:sz w:val="26"/>
                <w:szCs w:val="26"/>
              </w:rPr>
              <w:t>4</w:t>
            </w:r>
          </w:p>
        </w:tc>
        <w:tc>
          <w:tcPr>
            <w:tcW w:w="4722" w:type="pct"/>
            <w:gridSpan w:val="11"/>
          </w:tcPr>
          <w:p w14:paraId="4AF9BCC5" w14:textId="77777777" w:rsidR="00D42C4E" w:rsidRPr="00C65CD2" w:rsidRDefault="00D42C4E" w:rsidP="00C65CD2">
            <w:pPr>
              <w:tabs>
                <w:tab w:val="left" w:pos="426"/>
              </w:tabs>
              <w:snapToGrid w:val="0"/>
              <w:spacing w:after="0" w:line="288" w:lineRule="auto"/>
              <w:contextualSpacing/>
              <w:jc w:val="center"/>
              <w:rPr>
                <w:b/>
                <w:sz w:val="26"/>
                <w:szCs w:val="26"/>
              </w:rPr>
            </w:pPr>
            <w:r w:rsidRPr="00C65CD2">
              <w:rPr>
                <w:rFonts w:eastAsia="ArialMT"/>
                <w:b/>
                <w:bCs/>
                <w:sz w:val="26"/>
                <w:szCs w:val="26"/>
              </w:rPr>
              <w:t>Năng lực thực hành nghề nghiệp</w:t>
            </w:r>
          </w:p>
        </w:tc>
      </w:tr>
      <w:tr w:rsidR="00D42C4E" w:rsidRPr="00C65CD2" w14:paraId="3EAFEDE9" w14:textId="77777777" w:rsidTr="007573EC">
        <w:trPr>
          <w:jc w:val="center"/>
        </w:trPr>
        <w:tc>
          <w:tcPr>
            <w:tcW w:w="278" w:type="pct"/>
          </w:tcPr>
          <w:p w14:paraId="43BDFA80" w14:textId="77777777" w:rsidR="00D42C4E" w:rsidRPr="00C65CD2" w:rsidRDefault="00D42C4E" w:rsidP="00C65CD2">
            <w:pPr>
              <w:tabs>
                <w:tab w:val="left" w:pos="426"/>
              </w:tabs>
              <w:snapToGrid w:val="0"/>
              <w:spacing w:after="0" w:line="288" w:lineRule="auto"/>
              <w:contextualSpacing/>
              <w:jc w:val="center"/>
              <w:rPr>
                <w:b/>
                <w:sz w:val="26"/>
                <w:szCs w:val="26"/>
              </w:rPr>
            </w:pPr>
          </w:p>
        </w:tc>
        <w:tc>
          <w:tcPr>
            <w:tcW w:w="2752" w:type="pct"/>
            <w:gridSpan w:val="4"/>
          </w:tcPr>
          <w:p w14:paraId="6A3FCC7A"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lang w:val="vi-VN"/>
              </w:rPr>
            </w:pPr>
            <w:r w:rsidRPr="00C65CD2">
              <w:rPr>
                <w:rFonts w:eastAsia="ArialMT"/>
                <w:b/>
                <w:bCs/>
                <w:sz w:val="26"/>
                <w:szCs w:val="26"/>
                <w:lang w:val="vi-VN"/>
              </w:rPr>
              <w:t>NỘI DUNG CHUẨN</w:t>
            </w:r>
          </w:p>
        </w:tc>
        <w:tc>
          <w:tcPr>
            <w:tcW w:w="746" w:type="pct"/>
            <w:gridSpan w:val="3"/>
          </w:tcPr>
          <w:p w14:paraId="2C944534"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b/>
                <w:sz w:val="26"/>
                <w:szCs w:val="26"/>
              </w:rPr>
              <w:t>Mức độ cần thiết</w:t>
            </w:r>
          </w:p>
        </w:tc>
        <w:tc>
          <w:tcPr>
            <w:tcW w:w="606" w:type="pct"/>
            <w:gridSpan w:val="2"/>
          </w:tcPr>
          <w:p w14:paraId="4F2FB069"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t>Mức độ NL</w:t>
            </w:r>
          </w:p>
          <w:p w14:paraId="738F81C9"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b/>
                <w:sz w:val="26"/>
                <w:szCs w:val="26"/>
              </w:rPr>
              <w:t>Hiện đạt được</w:t>
            </w:r>
          </w:p>
        </w:tc>
        <w:tc>
          <w:tcPr>
            <w:tcW w:w="618" w:type="pct"/>
            <w:gridSpan w:val="2"/>
          </w:tcPr>
          <w:p w14:paraId="6372ED76" w14:textId="77777777" w:rsidR="00D42C4E" w:rsidRPr="00C65CD2" w:rsidRDefault="00D42C4E" w:rsidP="00C65CD2">
            <w:pPr>
              <w:tabs>
                <w:tab w:val="left" w:pos="426"/>
              </w:tabs>
              <w:snapToGrid w:val="0"/>
              <w:spacing w:after="0" w:line="288" w:lineRule="auto"/>
              <w:contextualSpacing/>
              <w:jc w:val="center"/>
              <w:rPr>
                <w:b/>
                <w:sz w:val="26"/>
                <w:szCs w:val="26"/>
                <w:lang w:val="vi-VN"/>
              </w:rPr>
            </w:pPr>
            <w:r w:rsidRPr="00C65CD2">
              <w:rPr>
                <w:b/>
                <w:sz w:val="26"/>
                <w:szCs w:val="26"/>
              </w:rPr>
              <w:t>Mức độ NL</w:t>
            </w:r>
          </w:p>
          <w:p w14:paraId="4B0CA201"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b/>
                <w:sz w:val="26"/>
                <w:szCs w:val="26"/>
                <w:lang w:val="vi-VN"/>
              </w:rPr>
              <w:t>NÊN</w:t>
            </w:r>
            <w:r w:rsidRPr="00C65CD2">
              <w:rPr>
                <w:b/>
                <w:sz w:val="26"/>
                <w:szCs w:val="26"/>
              </w:rPr>
              <w:t xml:space="preserve"> đạt được</w:t>
            </w:r>
          </w:p>
        </w:tc>
      </w:tr>
      <w:tr w:rsidR="00D42C4E" w:rsidRPr="00C65CD2" w14:paraId="59E569D6" w14:textId="77777777" w:rsidTr="007573EC">
        <w:trPr>
          <w:jc w:val="center"/>
        </w:trPr>
        <w:tc>
          <w:tcPr>
            <w:tcW w:w="278" w:type="pct"/>
          </w:tcPr>
          <w:p w14:paraId="7E46CC8C"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4.1</w:t>
            </w:r>
          </w:p>
        </w:tc>
        <w:tc>
          <w:tcPr>
            <w:tcW w:w="2752" w:type="pct"/>
            <w:gridSpan w:val="4"/>
          </w:tcPr>
          <w:p w14:paraId="7D220CF1"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Nhận thức được mối liên hệ giữa bối cảnh xã hội và bên ngoài đối với cấp giáo dục tiểu học</w:t>
            </w:r>
          </w:p>
        </w:tc>
        <w:tc>
          <w:tcPr>
            <w:tcW w:w="746" w:type="pct"/>
            <w:gridSpan w:val="3"/>
          </w:tcPr>
          <w:p w14:paraId="1E5783F2"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gridSpan w:val="3"/>
          </w:tcPr>
          <w:p w14:paraId="1E6DA146"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tcPr>
          <w:p w14:paraId="6ED0C368" w14:textId="77777777" w:rsidR="00D42C4E" w:rsidRPr="00C65CD2" w:rsidRDefault="00D42C4E" w:rsidP="00C65CD2">
            <w:pPr>
              <w:tabs>
                <w:tab w:val="left" w:pos="426"/>
              </w:tabs>
              <w:snapToGrid w:val="0"/>
              <w:spacing w:after="0" w:line="288" w:lineRule="auto"/>
              <w:contextualSpacing/>
              <w:rPr>
                <w:sz w:val="26"/>
                <w:szCs w:val="26"/>
              </w:rPr>
            </w:pPr>
          </w:p>
        </w:tc>
      </w:tr>
      <w:tr w:rsidR="00D42C4E" w:rsidRPr="00C65CD2" w14:paraId="4FF89350" w14:textId="77777777" w:rsidTr="007573EC">
        <w:trPr>
          <w:jc w:val="center"/>
        </w:trPr>
        <w:tc>
          <w:tcPr>
            <w:tcW w:w="278" w:type="pct"/>
          </w:tcPr>
          <w:p w14:paraId="511A16B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lastRenderedPageBreak/>
              <w:t>4.1.1.</w:t>
            </w:r>
          </w:p>
        </w:tc>
        <w:tc>
          <w:tcPr>
            <w:tcW w:w="2752" w:type="pct"/>
            <w:gridSpan w:val="4"/>
          </w:tcPr>
          <w:p w14:paraId="70E6AB32"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vai trò và trách nhiệm của người</w:t>
            </w:r>
            <w:r w:rsidRPr="00C65CD2">
              <w:rPr>
                <w:bCs/>
                <w:color w:val="000000"/>
                <w:sz w:val="26"/>
                <w:szCs w:val="26"/>
                <w:lang w:val="vi-VN"/>
              </w:rPr>
              <w:t xml:space="preserve"> làm công tác giáo dục học sinh tiểu học</w:t>
            </w:r>
            <w:r w:rsidRPr="00C65CD2">
              <w:rPr>
                <w:bCs/>
                <w:color w:val="000000"/>
                <w:sz w:val="26"/>
                <w:szCs w:val="26"/>
              </w:rPr>
              <w:t>;</w:t>
            </w:r>
          </w:p>
        </w:tc>
        <w:tc>
          <w:tcPr>
            <w:tcW w:w="746" w:type="pct"/>
            <w:gridSpan w:val="3"/>
          </w:tcPr>
          <w:p w14:paraId="5C427DE5"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7DE4A73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47EFA77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3989EA02" w14:textId="77777777" w:rsidTr="007573EC">
        <w:trPr>
          <w:jc w:val="center"/>
        </w:trPr>
        <w:tc>
          <w:tcPr>
            <w:tcW w:w="278" w:type="pct"/>
          </w:tcPr>
          <w:p w14:paraId="0E38536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4.1.2.</w:t>
            </w:r>
          </w:p>
        </w:tc>
        <w:tc>
          <w:tcPr>
            <w:tcW w:w="2752" w:type="pct"/>
            <w:gridSpan w:val="4"/>
          </w:tcPr>
          <w:p w14:paraId="21E4937A" w14:textId="77777777" w:rsidR="00D42C4E" w:rsidRPr="00C65CD2" w:rsidRDefault="00D42C4E" w:rsidP="00C65CD2">
            <w:pPr>
              <w:spacing w:after="0" w:line="288" w:lineRule="auto"/>
              <w:rPr>
                <w:bCs/>
                <w:color w:val="000000"/>
                <w:sz w:val="26"/>
                <w:szCs w:val="26"/>
              </w:rPr>
            </w:pPr>
            <w:r w:rsidRPr="00C65CD2">
              <w:rPr>
                <w:bCs/>
                <w:color w:val="000000"/>
                <w:sz w:val="26"/>
                <w:szCs w:val="26"/>
              </w:rPr>
              <w:t>Phân tích được tác</w:t>
            </w:r>
            <w:r w:rsidRPr="00C65CD2">
              <w:rPr>
                <w:bCs/>
                <w:color w:val="000000"/>
                <w:sz w:val="26"/>
                <w:szCs w:val="26"/>
                <w:lang w:val="vi-VN"/>
              </w:rPr>
              <w:t xml:space="preserve"> động</w:t>
            </w:r>
            <w:r w:rsidRPr="00C65CD2">
              <w:rPr>
                <w:bCs/>
                <w:color w:val="000000"/>
                <w:sz w:val="26"/>
                <w:szCs w:val="26"/>
              </w:rPr>
              <w:t xml:space="preserve"> của giáo dục tiểu</w:t>
            </w:r>
            <w:r w:rsidRPr="00C65CD2">
              <w:rPr>
                <w:bCs/>
                <w:color w:val="000000"/>
                <w:sz w:val="26"/>
                <w:szCs w:val="26"/>
                <w:lang w:val="vi-VN"/>
              </w:rPr>
              <w:t xml:space="preserve"> học</w:t>
            </w:r>
            <w:r w:rsidRPr="00C65CD2">
              <w:rPr>
                <w:bCs/>
                <w:color w:val="000000"/>
                <w:sz w:val="26"/>
                <w:szCs w:val="26"/>
              </w:rPr>
              <w:t xml:space="preserve"> đến</w:t>
            </w:r>
            <w:r w:rsidRPr="00C65CD2">
              <w:rPr>
                <w:bCs/>
                <w:color w:val="000000"/>
                <w:sz w:val="26"/>
                <w:szCs w:val="26"/>
                <w:lang w:val="vi-VN"/>
              </w:rPr>
              <w:t xml:space="preserve"> </w:t>
            </w:r>
            <w:r w:rsidRPr="00C65CD2">
              <w:rPr>
                <w:bCs/>
                <w:color w:val="000000"/>
                <w:sz w:val="26"/>
                <w:szCs w:val="26"/>
              </w:rPr>
              <w:t>xã hội</w:t>
            </w:r>
          </w:p>
        </w:tc>
        <w:tc>
          <w:tcPr>
            <w:tcW w:w="746" w:type="pct"/>
            <w:gridSpan w:val="3"/>
          </w:tcPr>
          <w:p w14:paraId="58FA68DD"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1995D34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23D83C31"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58EC1EE3" w14:textId="77777777" w:rsidTr="007573EC">
        <w:trPr>
          <w:jc w:val="center"/>
        </w:trPr>
        <w:tc>
          <w:tcPr>
            <w:tcW w:w="278" w:type="pct"/>
          </w:tcPr>
          <w:p w14:paraId="7AE3302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4.1.3.</w:t>
            </w:r>
          </w:p>
        </w:tc>
        <w:tc>
          <w:tcPr>
            <w:tcW w:w="2752" w:type="pct"/>
            <w:gridSpan w:val="4"/>
          </w:tcPr>
          <w:p w14:paraId="78BA6748"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những</w:t>
            </w:r>
            <w:r w:rsidRPr="00C65CD2">
              <w:rPr>
                <w:bCs/>
                <w:color w:val="000000"/>
                <w:sz w:val="26"/>
                <w:szCs w:val="26"/>
                <w:lang w:val="vi-VN"/>
              </w:rPr>
              <w:t xml:space="preserve"> quy định của </w:t>
            </w:r>
            <w:r w:rsidRPr="00C65CD2">
              <w:rPr>
                <w:bCs/>
                <w:color w:val="000000"/>
                <w:sz w:val="26"/>
                <w:szCs w:val="26"/>
              </w:rPr>
              <w:t>xã hội đối với giáo dục tiểu</w:t>
            </w:r>
            <w:r w:rsidRPr="00C65CD2">
              <w:rPr>
                <w:bCs/>
                <w:color w:val="000000"/>
                <w:sz w:val="26"/>
                <w:szCs w:val="26"/>
                <w:lang w:val="vi-VN"/>
              </w:rPr>
              <w:t xml:space="preserve"> học</w:t>
            </w:r>
          </w:p>
        </w:tc>
        <w:tc>
          <w:tcPr>
            <w:tcW w:w="746" w:type="pct"/>
            <w:gridSpan w:val="3"/>
          </w:tcPr>
          <w:p w14:paraId="22193AC1"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3CEFD2DC"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5779061B"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37D124DF" w14:textId="77777777" w:rsidTr="007573EC">
        <w:trPr>
          <w:jc w:val="center"/>
        </w:trPr>
        <w:tc>
          <w:tcPr>
            <w:tcW w:w="278" w:type="pct"/>
          </w:tcPr>
          <w:p w14:paraId="7569C593"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4.1.4.</w:t>
            </w:r>
          </w:p>
        </w:tc>
        <w:tc>
          <w:tcPr>
            <w:tcW w:w="2752" w:type="pct"/>
            <w:gridSpan w:val="4"/>
          </w:tcPr>
          <w:p w14:paraId="75CD93CE"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Xác định được bối cảnh văn hoá và lịch sử liên quan đến giáo dục tiểu học;</w:t>
            </w:r>
          </w:p>
        </w:tc>
        <w:tc>
          <w:tcPr>
            <w:tcW w:w="746" w:type="pct"/>
            <w:gridSpan w:val="3"/>
          </w:tcPr>
          <w:p w14:paraId="6AAC4C54"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6EF9348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69608B69"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5F8AFB2" w14:textId="77777777" w:rsidTr="007573EC">
        <w:trPr>
          <w:jc w:val="center"/>
        </w:trPr>
        <w:tc>
          <w:tcPr>
            <w:tcW w:w="278" w:type="pct"/>
          </w:tcPr>
          <w:p w14:paraId="6D803DCD"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4.2.</w:t>
            </w:r>
          </w:p>
        </w:tc>
        <w:tc>
          <w:tcPr>
            <w:tcW w:w="2752" w:type="pct"/>
            <w:gridSpan w:val="4"/>
          </w:tcPr>
          <w:p w14:paraId="6BCFC38D"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 xml:space="preserve">Xác định được bối cảnh nhà trường tiểu học để phục vụ các hoạt động nghề nghiệp </w:t>
            </w:r>
          </w:p>
        </w:tc>
        <w:tc>
          <w:tcPr>
            <w:tcW w:w="746" w:type="pct"/>
            <w:gridSpan w:val="3"/>
          </w:tcPr>
          <w:p w14:paraId="1C8DEF96"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gridSpan w:val="3"/>
          </w:tcPr>
          <w:p w14:paraId="0C2D0E9C"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2" w:type="pct"/>
          </w:tcPr>
          <w:p w14:paraId="3796243B"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278248DF" w14:textId="77777777" w:rsidTr="007573EC">
        <w:trPr>
          <w:jc w:val="center"/>
        </w:trPr>
        <w:tc>
          <w:tcPr>
            <w:tcW w:w="278" w:type="pct"/>
          </w:tcPr>
          <w:p w14:paraId="0079055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4.2.1.</w:t>
            </w:r>
          </w:p>
        </w:tc>
        <w:tc>
          <w:tcPr>
            <w:tcW w:w="2752" w:type="pct"/>
            <w:gridSpan w:val="4"/>
          </w:tcPr>
          <w:p w14:paraId="3DCEFE53" w14:textId="77777777" w:rsidR="00D42C4E" w:rsidRPr="00C65CD2" w:rsidRDefault="00D42C4E" w:rsidP="00C65CD2">
            <w:pPr>
              <w:spacing w:after="0" w:line="288" w:lineRule="auto"/>
              <w:rPr>
                <w:bCs/>
                <w:sz w:val="26"/>
                <w:szCs w:val="26"/>
                <w:bdr w:val="none" w:sz="0" w:space="0" w:color="auto" w:frame="1"/>
                <w:lang w:val="vi-VN"/>
              </w:rPr>
            </w:pPr>
            <w:r w:rsidRPr="00C65CD2">
              <w:rPr>
                <w:bCs/>
                <w:sz w:val="26"/>
                <w:szCs w:val="26"/>
                <w:bdr w:val="none" w:sz="0" w:space="0" w:color="auto" w:frame="1"/>
                <w:lang w:val="vi-VN"/>
              </w:rPr>
              <w:t>Xác định được sự khác biệt văn hoá nhà trường trong các trường tiểu học;</w:t>
            </w:r>
          </w:p>
        </w:tc>
        <w:tc>
          <w:tcPr>
            <w:tcW w:w="746" w:type="pct"/>
            <w:gridSpan w:val="3"/>
          </w:tcPr>
          <w:p w14:paraId="48FF8B92"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0E9A480B"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4FCA85F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8ADAAB8" w14:textId="77777777" w:rsidTr="007573EC">
        <w:trPr>
          <w:jc w:val="center"/>
        </w:trPr>
        <w:tc>
          <w:tcPr>
            <w:tcW w:w="278" w:type="pct"/>
          </w:tcPr>
          <w:p w14:paraId="4C325B5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4.2.2.</w:t>
            </w:r>
          </w:p>
        </w:tc>
        <w:tc>
          <w:tcPr>
            <w:tcW w:w="2752" w:type="pct"/>
            <w:gridSpan w:val="4"/>
          </w:tcPr>
          <w:p w14:paraId="42E61721"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rPr>
              <w:t>Xác định được chiến lược, mục tiêu</w:t>
            </w:r>
            <w:r w:rsidRPr="00C65CD2">
              <w:rPr>
                <w:bCs/>
                <w:color w:val="000000"/>
                <w:sz w:val="26"/>
                <w:szCs w:val="26"/>
                <w:lang w:val="vi-VN"/>
              </w:rPr>
              <w:t xml:space="preserve"> và </w:t>
            </w:r>
            <w:r w:rsidRPr="00C65CD2">
              <w:rPr>
                <w:bCs/>
                <w:color w:val="000000"/>
                <w:sz w:val="26"/>
                <w:szCs w:val="26"/>
              </w:rPr>
              <w:t>kế hoạch hoạt động của nhà trường</w:t>
            </w:r>
            <w:r w:rsidRPr="00C65CD2">
              <w:rPr>
                <w:bCs/>
                <w:color w:val="000000"/>
                <w:sz w:val="26"/>
                <w:szCs w:val="26"/>
                <w:lang w:val="vi-VN"/>
              </w:rPr>
              <w:t xml:space="preserve"> tiểu học</w:t>
            </w:r>
          </w:p>
        </w:tc>
        <w:tc>
          <w:tcPr>
            <w:tcW w:w="746" w:type="pct"/>
            <w:gridSpan w:val="3"/>
          </w:tcPr>
          <w:p w14:paraId="10122BA0"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24205C6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0886065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4318489E" w14:textId="77777777" w:rsidTr="007573EC">
        <w:trPr>
          <w:jc w:val="center"/>
        </w:trPr>
        <w:tc>
          <w:tcPr>
            <w:tcW w:w="278" w:type="pct"/>
          </w:tcPr>
          <w:p w14:paraId="597B2564"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4.2.3.</w:t>
            </w:r>
          </w:p>
        </w:tc>
        <w:tc>
          <w:tcPr>
            <w:tcW w:w="2752" w:type="pct"/>
            <w:gridSpan w:val="4"/>
          </w:tcPr>
          <w:p w14:paraId="64565148"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 xml:space="preserve">Làm việc thành công trong các tổ chức giáo dục </w:t>
            </w:r>
          </w:p>
        </w:tc>
        <w:tc>
          <w:tcPr>
            <w:tcW w:w="746" w:type="pct"/>
            <w:gridSpan w:val="3"/>
          </w:tcPr>
          <w:p w14:paraId="5E791CD5"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675403D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1D2582D1"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4303C4E" w14:textId="77777777" w:rsidTr="007573EC">
        <w:trPr>
          <w:jc w:val="center"/>
        </w:trPr>
        <w:tc>
          <w:tcPr>
            <w:tcW w:w="278" w:type="pct"/>
          </w:tcPr>
          <w:p w14:paraId="15A6B430"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4.3</w:t>
            </w:r>
          </w:p>
        </w:tc>
        <w:tc>
          <w:tcPr>
            <w:tcW w:w="2752" w:type="pct"/>
            <w:gridSpan w:val="4"/>
          </w:tcPr>
          <w:p w14:paraId="375B404C"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khả năng hình thành ý tưởng trong thực tiễn hoạt động phát triển phẩm chất, năng lực học sinh tiểu học</w:t>
            </w:r>
          </w:p>
        </w:tc>
        <w:tc>
          <w:tcPr>
            <w:tcW w:w="746" w:type="pct"/>
            <w:gridSpan w:val="3"/>
          </w:tcPr>
          <w:p w14:paraId="42BE798D"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gridSpan w:val="3"/>
          </w:tcPr>
          <w:p w14:paraId="2049FD2D"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2" w:type="pct"/>
          </w:tcPr>
          <w:p w14:paraId="518270DA"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2C29551C" w14:textId="77777777" w:rsidTr="007573EC">
        <w:trPr>
          <w:jc w:val="center"/>
        </w:trPr>
        <w:tc>
          <w:tcPr>
            <w:tcW w:w="278" w:type="pct"/>
          </w:tcPr>
          <w:p w14:paraId="19863F6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4.3.1.</w:t>
            </w:r>
          </w:p>
        </w:tc>
        <w:tc>
          <w:tcPr>
            <w:tcW w:w="2752" w:type="pct"/>
            <w:gridSpan w:val="4"/>
          </w:tcPr>
          <w:p w14:paraId="4E3AF556"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lập được hệ thống các mục tiêu và yêu cầu của nhiệm vụ trong thực tiễn công việc</w:t>
            </w:r>
          </w:p>
        </w:tc>
        <w:tc>
          <w:tcPr>
            <w:tcW w:w="746" w:type="pct"/>
            <w:gridSpan w:val="3"/>
          </w:tcPr>
          <w:p w14:paraId="46E2B072"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0197D4D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38CD044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A333B18" w14:textId="77777777" w:rsidTr="007573EC">
        <w:trPr>
          <w:jc w:val="center"/>
        </w:trPr>
        <w:tc>
          <w:tcPr>
            <w:tcW w:w="278" w:type="pct"/>
          </w:tcPr>
          <w:p w14:paraId="48B2DF2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4.3.2.</w:t>
            </w:r>
          </w:p>
        </w:tc>
        <w:tc>
          <w:tcPr>
            <w:tcW w:w="2752" w:type="pct"/>
            <w:gridSpan w:val="4"/>
          </w:tcPr>
          <w:p w14:paraId="112795B1"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Xác định được chức năng, nguyên tắc và cấu trúc của nhiệm vụ trong thực tiễn công việc</w:t>
            </w:r>
          </w:p>
        </w:tc>
        <w:tc>
          <w:tcPr>
            <w:tcW w:w="746" w:type="pct"/>
            <w:gridSpan w:val="3"/>
          </w:tcPr>
          <w:p w14:paraId="36A65575"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26293F2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17685FE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7C161A16" w14:textId="77777777" w:rsidTr="007573EC">
        <w:trPr>
          <w:jc w:val="center"/>
        </w:trPr>
        <w:tc>
          <w:tcPr>
            <w:tcW w:w="278" w:type="pct"/>
          </w:tcPr>
          <w:p w14:paraId="3A6EC0F7"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4.3.3.</w:t>
            </w:r>
          </w:p>
        </w:tc>
        <w:tc>
          <w:tcPr>
            <w:tcW w:w="2752" w:type="pct"/>
            <w:gridSpan w:val="4"/>
          </w:tcPr>
          <w:p w14:paraId="45ED94E1"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Mô hình hoá được hệ thống và đảm bảo tính khả thi của mục tiêu nhiệm vụ </w:t>
            </w:r>
          </w:p>
        </w:tc>
        <w:tc>
          <w:tcPr>
            <w:tcW w:w="746" w:type="pct"/>
            <w:gridSpan w:val="3"/>
          </w:tcPr>
          <w:p w14:paraId="46754AB6"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1CC01331"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0FAD07E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3FEA95D7" w14:textId="77777777" w:rsidTr="007573EC">
        <w:trPr>
          <w:jc w:val="center"/>
        </w:trPr>
        <w:tc>
          <w:tcPr>
            <w:tcW w:w="278" w:type="pct"/>
          </w:tcPr>
          <w:p w14:paraId="76F3BC05"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4.4.</w:t>
            </w:r>
          </w:p>
        </w:tc>
        <w:tc>
          <w:tcPr>
            <w:tcW w:w="2752" w:type="pct"/>
            <w:gridSpan w:val="4"/>
          </w:tcPr>
          <w:p w14:paraId="7F80F9BC"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Thể hiện khả năng thiết kế/lập kế hoạch trong thực tiễn hoạt động phát triển phẩm chất, năng lực học sinh tiểu học</w:t>
            </w:r>
          </w:p>
        </w:tc>
        <w:tc>
          <w:tcPr>
            <w:tcW w:w="746" w:type="pct"/>
            <w:gridSpan w:val="3"/>
          </w:tcPr>
          <w:p w14:paraId="11F98D1F"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gridSpan w:val="3"/>
          </w:tcPr>
          <w:p w14:paraId="2DA7A06D"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2" w:type="pct"/>
          </w:tcPr>
          <w:p w14:paraId="12C237FD"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3C39D4AA" w14:textId="77777777" w:rsidTr="007573EC">
        <w:trPr>
          <w:jc w:val="center"/>
        </w:trPr>
        <w:tc>
          <w:tcPr>
            <w:tcW w:w="278" w:type="pct"/>
          </w:tcPr>
          <w:p w14:paraId="2583240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4.4.1.</w:t>
            </w:r>
          </w:p>
        </w:tc>
        <w:tc>
          <w:tcPr>
            <w:tcW w:w="2752" w:type="pct"/>
            <w:gridSpan w:val="4"/>
          </w:tcPr>
          <w:p w14:paraId="330A3953"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thiết kế/lập kế hoạch và cách tiếp cận cho nhiệm vụ thực tiễn</w:t>
            </w:r>
          </w:p>
        </w:tc>
        <w:tc>
          <w:tcPr>
            <w:tcW w:w="746" w:type="pct"/>
            <w:gridSpan w:val="3"/>
          </w:tcPr>
          <w:p w14:paraId="2A45E6A4"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56ADF1F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6A28D9D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1D121031" w14:textId="77777777" w:rsidTr="007573EC">
        <w:trPr>
          <w:jc w:val="center"/>
        </w:trPr>
        <w:tc>
          <w:tcPr>
            <w:tcW w:w="278" w:type="pct"/>
          </w:tcPr>
          <w:p w14:paraId="11A0432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4.4.2.</w:t>
            </w:r>
          </w:p>
        </w:tc>
        <w:tc>
          <w:tcPr>
            <w:tcW w:w="2752" w:type="pct"/>
            <w:gridSpan w:val="4"/>
          </w:tcPr>
          <w:p w14:paraId="4C3C9D8F"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Lựa chọn được kiến thức cần thiết phục vụ cho việc thiết kế/lập kế hoạch cho nhiệm vụ</w:t>
            </w:r>
          </w:p>
        </w:tc>
        <w:tc>
          <w:tcPr>
            <w:tcW w:w="746" w:type="pct"/>
            <w:gridSpan w:val="3"/>
          </w:tcPr>
          <w:p w14:paraId="4C755CDA"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4D77F23C"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0D94B5E0"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42C84FDA" w14:textId="77777777" w:rsidTr="007573EC">
        <w:trPr>
          <w:jc w:val="center"/>
        </w:trPr>
        <w:tc>
          <w:tcPr>
            <w:tcW w:w="278" w:type="pct"/>
          </w:tcPr>
          <w:p w14:paraId="5903FC0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4.4.3.</w:t>
            </w:r>
          </w:p>
        </w:tc>
        <w:tc>
          <w:tcPr>
            <w:tcW w:w="2752" w:type="pct"/>
            <w:gridSpan w:val="4"/>
          </w:tcPr>
          <w:p w14:paraId="08E82BF4"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đơn lẻ hoặc phức hợp</w:t>
            </w:r>
          </w:p>
        </w:tc>
        <w:tc>
          <w:tcPr>
            <w:tcW w:w="746" w:type="pct"/>
            <w:gridSpan w:val="3"/>
          </w:tcPr>
          <w:p w14:paraId="4DEAE4D7"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4759E49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5EA388E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30326943" w14:textId="77777777" w:rsidTr="007573EC">
        <w:trPr>
          <w:jc w:val="center"/>
        </w:trPr>
        <w:tc>
          <w:tcPr>
            <w:tcW w:w="278" w:type="pct"/>
          </w:tcPr>
          <w:p w14:paraId="19AC25A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4.4.4.</w:t>
            </w:r>
          </w:p>
        </w:tc>
        <w:tc>
          <w:tcPr>
            <w:tcW w:w="2752" w:type="pct"/>
            <w:gridSpan w:val="4"/>
          </w:tcPr>
          <w:p w14:paraId="7C2E429F"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có nhiều mục tiêu (đa mục tiêu)</w:t>
            </w:r>
          </w:p>
        </w:tc>
        <w:tc>
          <w:tcPr>
            <w:tcW w:w="746" w:type="pct"/>
            <w:gridSpan w:val="3"/>
          </w:tcPr>
          <w:p w14:paraId="15BED9BB"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55B39A19"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662B8FA4"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663CF4EB" w14:textId="77777777" w:rsidTr="007573EC">
        <w:trPr>
          <w:jc w:val="center"/>
        </w:trPr>
        <w:tc>
          <w:tcPr>
            <w:tcW w:w="278" w:type="pct"/>
          </w:tcPr>
          <w:p w14:paraId="18FCEB49"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lastRenderedPageBreak/>
              <w:t>CĐR 4.5.</w:t>
            </w:r>
          </w:p>
        </w:tc>
        <w:tc>
          <w:tcPr>
            <w:tcW w:w="2752" w:type="pct"/>
            <w:gridSpan w:val="4"/>
          </w:tcPr>
          <w:p w14:paraId="39DB0EFC"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hiệu quả thực hiện các hoạt động trong thực tiễn nghề nghiệp giáo dục tiểu học</w:t>
            </w:r>
          </w:p>
        </w:tc>
        <w:tc>
          <w:tcPr>
            <w:tcW w:w="746" w:type="pct"/>
            <w:gridSpan w:val="3"/>
          </w:tcPr>
          <w:p w14:paraId="23DAAD9E"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gridSpan w:val="3"/>
          </w:tcPr>
          <w:p w14:paraId="17435899"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2" w:type="pct"/>
          </w:tcPr>
          <w:p w14:paraId="0DAAA307"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0BD21349" w14:textId="77777777" w:rsidTr="007573EC">
        <w:trPr>
          <w:jc w:val="center"/>
        </w:trPr>
        <w:tc>
          <w:tcPr>
            <w:tcW w:w="278" w:type="pct"/>
          </w:tcPr>
          <w:p w14:paraId="4B8CD01C"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4.5.1.</w:t>
            </w:r>
          </w:p>
        </w:tc>
        <w:tc>
          <w:tcPr>
            <w:tcW w:w="2752" w:type="pct"/>
            <w:gridSpan w:val="4"/>
          </w:tcPr>
          <w:p w14:paraId="74189BDC"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thực hiện hoạt động trong thực tiễn</w:t>
            </w:r>
          </w:p>
        </w:tc>
        <w:tc>
          <w:tcPr>
            <w:tcW w:w="746" w:type="pct"/>
            <w:gridSpan w:val="3"/>
          </w:tcPr>
          <w:p w14:paraId="6F203105"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41056E73"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086AFF5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088985DF" w14:textId="77777777" w:rsidTr="007573EC">
        <w:trPr>
          <w:jc w:val="center"/>
        </w:trPr>
        <w:tc>
          <w:tcPr>
            <w:tcW w:w="278" w:type="pct"/>
          </w:tcPr>
          <w:p w14:paraId="153A7BD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4.5.2.</w:t>
            </w:r>
          </w:p>
        </w:tc>
        <w:tc>
          <w:tcPr>
            <w:tcW w:w="2752" w:type="pct"/>
            <w:gridSpan w:val="4"/>
          </w:tcPr>
          <w:p w14:paraId="7FAE846E"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Tổ chức và thực hiện các hoạt động một cách linh hoạt và hiệu quả</w:t>
            </w:r>
          </w:p>
        </w:tc>
        <w:tc>
          <w:tcPr>
            <w:tcW w:w="746" w:type="pct"/>
            <w:gridSpan w:val="3"/>
          </w:tcPr>
          <w:p w14:paraId="651B642C"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66DEE1B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0F855138"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516B02DC" w14:textId="77777777" w:rsidTr="007573EC">
        <w:trPr>
          <w:jc w:val="center"/>
        </w:trPr>
        <w:tc>
          <w:tcPr>
            <w:tcW w:w="278" w:type="pct"/>
          </w:tcPr>
          <w:p w14:paraId="1EE17C27"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4.5.3.</w:t>
            </w:r>
          </w:p>
        </w:tc>
        <w:tc>
          <w:tcPr>
            <w:tcW w:w="2752" w:type="pct"/>
            <w:gridSpan w:val="4"/>
          </w:tcPr>
          <w:p w14:paraId="4B64AA3A"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Quản lí, giám sát và điều chỉnh nhiệm vụ khi cần thiết</w:t>
            </w:r>
          </w:p>
        </w:tc>
        <w:tc>
          <w:tcPr>
            <w:tcW w:w="746" w:type="pct"/>
            <w:gridSpan w:val="3"/>
          </w:tcPr>
          <w:p w14:paraId="6FE3468A"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7D16034E"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5089CC2F"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01B1C31E" w14:textId="77777777" w:rsidTr="007573EC">
        <w:trPr>
          <w:jc w:val="center"/>
        </w:trPr>
        <w:tc>
          <w:tcPr>
            <w:tcW w:w="278" w:type="pct"/>
          </w:tcPr>
          <w:p w14:paraId="11599F52"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4.6</w:t>
            </w:r>
          </w:p>
        </w:tc>
        <w:tc>
          <w:tcPr>
            <w:tcW w:w="2752" w:type="pct"/>
            <w:gridSpan w:val="4"/>
          </w:tcPr>
          <w:p w14:paraId="3641C7C2"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năng lực đánh giá và cải tiến hiệu quả của các hoạt động trong thực tiễn nghề nghiệp giáo dục tiểu học</w:t>
            </w:r>
          </w:p>
        </w:tc>
        <w:tc>
          <w:tcPr>
            <w:tcW w:w="746" w:type="pct"/>
            <w:gridSpan w:val="3"/>
          </w:tcPr>
          <w:p w14:paraId="14993572" w14:textId="77777777" w:rsidR="00D42C4E" w:rsidRPr="00C65CD2" w:rsidRDefault="00D42C4E" w:rsidP="00C65CD2">
            <w:pPr>
              <w:tabs>
                <w:tab w:val="left" w:pos="426"/>
              </w:tabs>
              <w:snapToGrid w:val="0"/>
              <w:spacing w:after="0" w:line="288" w:lineRule="auto"/>
              <w:contextualSpacing/>
              <w:rPr>
                <w:sz w:val="26"/>
                <w:szCs w:val="26"/>
              </w:rPr>
            </w:pPr>
          </w:p>
        </w:tc>
        <w:tc>
          <w:tcPr>
            <w:tcW w:w="612" w:type="pct"/>
            <w:gridSpan w:val="3"/>
          </w:tcPr>
          <w:p w14:paraId="54A41354" w14:textId="77777777" w:rsidR="00D42C4E" w:rsidRPr="00C65CD2" w:rsidRDefault="00D42C4E" w:rsidP="00C65CD2">
            <w:pPr>
              <w:tabs>
                <w:tab w:val="left" w:pos="426"/>
              </w:tabs>
              <w:snapToGrid w:val="0"/>
              <w:spacing w:after="0" w:line="288" w:lineRule="auto"/>
              <w:contextualSpacing/>
              <w:jc w:val="center"/>
              <w:rPr>
                <w:sz w:val="26"/>
                <w:szCs w:val="26"/>
              </w:rPr>
            </w:pPr>
          </w:p>
        </w:tc>
        <w:tc>
          <w:tcPr>
            <w:tcW w:w="612" w:type="pct"/>
          </w:tcPr>
          <w:p w14:paraId="35867135" w14:textId="77777777" w:rsidR="00D42C4E" w:rsidRPr="00C65CD2" w:rsidRDefault="00D42C4E" w:rsidP="00C65CD2">
            <w:pPr>
              <w:tabs>
                <w:tab w:val="left" w:pos="426"/>
              </w:tabs>
              <w:snapToGrid w:val="0"/>
              <w:spacing w:after="0" w:line="288" w:lineRule="auto"/>
              <w:contextualSpacing/>
              <w:jc w:val="center"/>
              <w:rPr>
                <w:sz w:val="26"/>
                <w:szCs w:val="26"/>
              </w:rPr>
            </w:pPr>
          </w:p>
        </w:tc>
      </w:tr>
      <w:tr w:rsidR="00D42C4E" w:rsidRPr="00C65CD2" w14:paraId="10146556" w14:textId="77777777" w:rsidTr="007573EC">
        <w:trPr>
          <w:jc w:val="center"/>
        </w:trPr>
        <w:tc>
          <w:tcPr>
            <w:tcW w:w="278" w:type="pct"/>
          </w:tcPr>
          <w:p w14:paraId="1B97069B"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4.6.1.</w:t>
            </w:r>
          </w:p>
        </w:tc>
        <w:tc>
          <w:tcPr>
            <w:tcW w:w="2752" w:type="pct"/>
            <w:gridSpan w:val="4"/>
          </w:tcPr>
          <w:p w14:paraId="0BE51E56"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Đánh giá được hiệu quả của các nhiệm vụ trong thực tiễn nghề nghiệp giáo dục tiểu học </w:t>
            </w:r>
          </w:p>
        </w:tc>
        <w:tc>
          <w:tcPr>
            <w:tcW w:w="746" w:type="pct"/>
            <w:gridSpan w:val="3"/>
          </w:tcPr>
          <w:p w14:paraId="6FC9924B"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22FE4B46"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109A7202"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30DADD49" w14:textId="77777777" w:rsidTr="007573EC">
        <w:trPr>
          <w:jc w:val="center"/>
        </w:trPr>
        <w:tc>
          <w:tcPr>
            <w:tcW w:w="278" w:type="pct"/>
          </w:tcPr>
          <w:p w14:paraId="798046F7"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4.6.2.</w:t>
            </w:r>
          </w:p>
        </w:tc>
        <w:tc>
          <w:tcPr>
            <w:tcW w:w="2752" w:type="pct"/>
            <w:gridSpan w:val="4"/>
          </w:tcPr>
          <w:p w14:paraId="492F70C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Cải tiến chất lượng các nhiệm vụ trong thực tiễn nghề nghiệp giáo dục tiểu học</w:t>
            </w:r>
          </w:p>
        </w:tc>
        <w:tc>
          <w:tcPr>
            <w:tcW w:w="746" w:type="pct"/>
            <w:gridSpan w:val="3"/>
          </w:tcPr>
          <w:p w14:paraId="3C079170"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c>
          <w:tcPr>
            <w:tcW w:w="612" w:type="pct"/>
            <w:gridSpan w:val="3"/>
          </w:tcPr>
          <w:p w14:paraId="0963402B"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c>
          <w:tcPr>
            <w:tcW w:w="612" w:type="pct"/>
          </w:tcPr>
          <w:p w14:paraId="3FA17A3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rPr>
              <w:t>(a) (b) (c) (d)</w:t>
            </w:r>
          </w:p>
        </w:tc>
      </w:tr>
      <w:tr w:rsidR="00D42C4E" w:rsidRPr="00C65CD2" w14:paraId="0B92E33F" w14:textId="77777777" w:rsidTr="007573EC">
        <w:trPr>
          <w:jc w:val="center"/>
        </w:trPr>
        <w:tc>
          <w:tcPr>
            <w:tcW w:w="278" w:type="pct"/>
          </w:tcPr>
          <w:p w14:paraId="576807AB" w14:textId="77777777" w:rsidR="00D42C4E" w:rsidRPr="00C65CD2" w:rsidRDefault="00D42C4E" w:rsidP="00C65CD2">
            <w:pPr>
              <w:tabs>
                <w:tab w:val="left" w:pos="426"/>
              </w:tabs>
              <w:snapToGrid w:val="0"/>
              <w:spacing w:after="0" w:line="288" w:lineRule="auto"/>
              <w:contextualSpacing/>
              <w:rPr>
                <w:sz w:val="26"/>
                <w:szCs w:val="26"/>
              </w:rPr>
            </w:pPr>
          </w:p>
        </w:tc>
        <w:tc>
          <w:tcPr>
            <w:tcW w:w="4722" w:type="pct"/>
            <w:gridSpan w:val="11"/>
          </w:tcPr>
          <w:p w14:paraId="4CFB1645" w14:textId="77777777" w:rsidR="00D42C4E" w:rsidRPr="00C65CD2" w:rsidRDefault="00D42C4E" w:rsidP="00C65CD2">
            <w:pPr>
              <w:tabs>
                <w:tab w:val="left" w:pos="426"/>
              </w:tabs>
              <w:snapToGrid w:val="0"/>
              <w:spacing w:after="0" w:line="288" w:lineRule="auto"/>
              <w:contextualSpacing/>
              <w:rPr>
                <w:sz w:val="26"/>
                <w:szCs w:val="26"/>
              </w:rPr>
            </w:pPr>
            <w:r w:rsidRPr="00C65CD2">
              <w:rPr>
                <w:sz w:val="26"/>
                <w:szCs w:val="26"/>
              </w:rPr>
              <w:t>Để đáp ứng tốt hơn với yêu cầu của thị trường lao động, theo quý Thầy/Cô/Anh/Chị, CĐR CTĐT ngành GDTH cần bổ sung thêm những năng lực thực hành nào? Xin vui lòng góp ý!</w:t>
            </w:r>
          </w:p>
          <w:p w14:paraId="5792252A"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lang w:val="vi-VN"/>
              </w:rPr>
              <w:t>………………………………..</w:t>
            </w:r>
            <w:r w:rsidRPr="00C65CD2">
              <w:rPr>
                <w:sz w:val="26"/>
                <w:szCs w:val="26"/>
              </w:rPr>
              <w:t>……………………………………………………………………………………………</w:t>
            </w:r>
          </w:p>
          <w:p w14:paraId="1CA89CC5" w14:textId="77777777" w:rsidR="00D42C4E" w:rsidRPr="00C65CD2" w:rsidRDefault="00D42C4E" w:rsidP="00C65CD2">
            <w:pPr>
              <w:tabs>
                <w:tab w:val="left" w:pos="426"/>
              </w:tabs>
              <w:snapToGrid w:val="0"/>
              <w:spacing w:after="0" w:line="288" w:lineRule="auto"/>
              <w:contextualSpacing/>
              <w:jc w:val="center"/>
              <w:rPr>
                <w:sz w:val="26"/>
                <w:szCs w:val="26"/>
              </w:rPr>
            </w:pPr>
            <w:r w:rsidRPr="00C65CD2">
              <w:rPr>
                <w:sz w:val="26"/>
                <w:szCs w:val="26"/>
                <w:lang w:val="vi-VN"/>
              </w:rPr>
              <w:t>……………………………….</w:t>
            </w:r>
            <w:r w:rsidRPr="00C65CD2">
              <w:rPr>
                <w:sz w:val="26"/>
                <w:szCs w:val="26"/>
              </w:rPr>
              <w:t>……………………………………………………………………………………………</w:t>
            </w:r>
          </w:p>
        </w:tc>
      </w:tr>
    </w:tbl>
    <w:p w14:paraId="1D24ABC6" w14:textId="77777777" w:rsidR="00D42C4E" w:rsidRPr="00C65CD2" w:rsidRDefault="00D42C4E" w:rsidP="00C65CD2">
      <w:pPr>
        <w:tabs>
          <w:tab w:val="left" w:pos="426"/>
          <w:tab w:val="left" w:pos="720"/>
          <w:tab w:val="left" w:pos="1440"/>
          <w:tab w:val="left" w:pos="2160"/>
          <w:tab w:val="left" w:pos="2880"/>
          <w:tab w:val="left" w:pos="5638"/>
        </w:tabs>
        <w:spacing w:after="0" w:line="288" w:lineRule="auto"/>
        <w:rPr>
          <w:sz w:val="26"/>
          <w:szCs w:val="26"/>
        </w:rPr>
      </w:pPr>
      <w:r w:rsidRPr="00C65CD2">
        <w:rPr>
          <w:sz w:val="26"/>
          <w:szCs w:val="26"/>
        </w:rPr>
        <w:tab/>
      </w:r>
    </w:p>
    <w:p w14:paraId="22DE9423" w14:textId="77777777" w:rsidR="00D42C4E" w:rsidRPr="00C65CD2" w:rsidRDefault="00D42C4E" w:rsidP="00C65CD2">
      <w:pPr>
        <w:spacing w:after="0" w:line="288" w:lineRule="auto"/>
        <w:rPr>
          <w:b/>
          <w:sz w:val="26"/>
          <w:szCs w:val="26"/>
          <w:lang w:val="vi-VN"/>
        </w:rPr>
      </w:pPr>
      <w:r w:rsidRPr="00C65CD2">
        <w:rPr>
          <w:b/>
          <w:sz w:val="26"/>
          <w:szCs w:val="26"/>
        </w:rPr>
        <w:t>Phần III. Xin ý kiến về các hình thức tổ chức, phương pháp dạy học nhằm đạt được chuẩn đầu ra CTĐT ngành GDTH</w:t>
      </w:r>
    </w:p>
    <w:p w14:paraId="4FE5C7F3" w14:textId="77777777" w:rsidR="00D42C4E" w:rsidRPr="00C65CD2" w:rsidRDefault="00D42C4E" w:rsidP="00C65CD2">
      <w:pPr>
        <w:tabs>
          <w:tab w:val="left" w:pos="426"/>
        </w:tabs>
        <w:spacing w:after="0" w:line="288" w:lineRule="auto"/>
        <w:rPr>
          <w:bCs/>
          <w:i/>
          <w:iCs/>
          <w:sz w:val="26"/>
          <w:szCs w:val="26"/>
        </w:rPr>
      </w:pPr>
      <w:r w:rsidRPr="00C65CD2">
        <w:rPr>
          <w:bCs/>
          <w:i/>
          <w:iCs/>
          <w:sz w:val="26"/>
          <w:szCs w:val="26"/>
        </w:rPr>
        <w:t>1. Để đạt được Mục tiêu và Chuẩn đầu ra ở trên, theo quý Thầy/Cô/Anh/Chị, những hình thức tổ chức, phương pháp dạy học nào sẽ phù hợp?</w:t>
      </w:r>
    </w:p>
    <w:p w14:paraId="3D3488D3" w14:textId="77777777" w:rsidR="00D42C4E" w:rsidRPr="00C65CD2" w:rsidRDefault="00D42C4E" w:rsidP="00C65CD2">
      <w:pPr>
        <w:tabs>
          <w:tab w:val="left" w:pos="426"/>
        </w:tabs>
        <w:spacing w:after="0" w:line="288" w:lineRule="auto"/>
        <w:rPr>
          <w:bCs/>
          <w:sz w:val="26"/>
          <w:szCs w:val="26"/>
        </w:rPr>
      </w:pPr>
      <w:r w:rsidRPr="00C65CD2">
        <w:rPr>
          <w:bCs/>
          <w:sz w:val="26"/>
          <w:szCs w:val="26"/>
        </w:rPr>
        <w:t>……………………………………………………………………………………………………</w:t>
      </w:r>
    </w:p>
    <w:p w14:paraId="2371CE70" w14:textId="77777777" w:rsidR="00D42C4E" w:rsidRPr="00C65CD2" w:rsidRDefault="00D42C4E" w:rsidP="00C65CD2">
      <w:pPr>
        <w:tabs>
          <w:tab w:val="left" w:pos="426"/>
        </w:tabs>
        <w:spacing w:after="0" w:line="288" w:lineRule="auto"/>
        <w:rPr>
          <w:bCs/>
          <w:sz w:val="26"/>
          <w:szCs w:val="26"/>
        </w:rPr>
      </w:pPr>
      <w:r w:rsidRPr="00C65CD2">
        <w:rPr>
          <w:bCs/>
          <w:sz w:val="26"/>
          <w:szCs w:val="26"/>
        </w:rPr>
        <w:t>……………………………………………………………………………………………………</w:t>
      </w:r>
    </w:p>
    <w:p w14:paraId="6009529C" w14:textId="77777777" w:rsidR="00D42C4E" w:rsidRPr="00C65CD2" w:rsidRDefault="00D42C4E" w:rsidP="00C65CD2">
      <w:pPr>
        <w:tabs>
          <w:tab w:val="left" w:pos="426"/>
        </w:tabs>
        <w:spacing w:after="0" w:line="288" w:lineRule="auto"/>
        <w:rPr>
          <w:bCs/>
          <w:i/>
          <w:iCs/>
          <w:sz w:val="26"/>
          <w:szCs w:val="26"/>
        </w:rPr>
      </w:pPr>
      <w:r w:rsidRPr="00C65CD2">
        <w:rPr>
          <w:bCs/>
          <w:i/>
          <w:iCs/>
          <w:sz w:val="26"/>
          <w:szCs w:val="26"/>
        </w:rPr>
        <w:t>2. Để đạt được các Mục tiêu và Chuẩn đầu ra ở trên, theo quý Thầy/Cô/Anh/Chị, CTĐT ngành cần quan tâm điều chỉnh những nội dung nào?</w:t>
      </w:r>
    </w:p>
    <w:p w14:paraId="60B32627" w14:textId="77777777" w:rsidR="00D42C4E" w:rsidRPr="00C65CD2" w:rsidRDefault="00D42C4E" w:rsidP="00C65CD2">
      <w:pPr>
        <w:tabs>
          <w:tab w:val="left" w:pos="426"/>
        </w:tabs>
        <w:spacing w:after="0" w:line="288" w:lineRule="auto"/>
        <w:rPr>
          <w:b/>
          <w:bCs/>
          <w:sz w:val="26"/>
          <w:szCs w:val="26"/>
        </w:rPr>
      </w:pPr>
      <w:r w:rsidRPr="00C65CD2">
        <w:rPr>
          <w:b/>
          <w:bCs/>
          <w:sz w:val="26"/>
          <w:szCs w:val="26"/>
        </w:rPr>
        <w:t>Mức độ cần thiết</w:t>
      </w:r>
    </w:p>
    <w:p w14:paraId="53CB8D32" w14:textId="77777777" w:rsidR="00D42C4E" w:rsidRPr="00C65CD2" w:rsidRDefault="00D42C4E" w:rsidP="00C65CD2">
      <w:pPr>
        <w:tabs>
          <w:tab w:val="left" w:pos="426"/>
        </w:tabs>
        <w:spacing w:after="0" w:line="288" w:lineRule="auto"/>
        <w:rPr>
          <w:sz w:val="26"/>
          <w:szCs w:val="26"/>
        </w:rPr>
      </w:pPr>
      <w:r w:rsidRPr="00C65CD2">
        <w:rPr>
          <w:sz w:val="26"/>
          <w:szCs w:val="26"/>
        </w:rPr>
        <w:sym w:font="Wingdings 2" w:char="F06A"/>
      </w:r>
      <w:r w:rsidRPr="00C65CD2">
        <w:rPr>
          <w:sz w:val="26"/>
          <w:szCs w:val="26"/>
        </w:rPr>
        <w:t xml:space="preserve">: Rất không cần thiết; </w:t>
      </w:r>
      <w:r w:rsidRPr="00C65CD2">
        <w:rPr>
          <w:sz w:val="26"/>
          <w:szCs w:val="26"/>
        </w:rPr>
        <w:sym w:font="Wingdings 2" w:char="F06B"/>
      </w:r>
      <w:r w:rsidRPr="00C65CD2">
        <w:rPr>
          <w:sz w:val="26"/>
          <w:szCs w:val="26"/>
        </w:rPr>
        <w:t xml:space="preserve">: Không cần thiết; </w:t>
      </w:r>
      <w:r w:rsidRPr="00C65CD2">
        <w:rPr>
          <w:sz w:val="26"/>
          <w:szCs w:val="26"/>
        </w:rPr>
        <w:sym w:font="Wingdings 2" w:char="F06C"/>
      </w:r>
      <w:r w:rsidRPr="00C65CD2">
        <w:rPr>
          <w:sz w:val="26"/>
          <w:szCs w:val="26"/>
        </w:rPr>
        <w:t xml:space="preserve">: Bình thường; </w:t>
      </w:r>
      <w:r w:rsidRPr="00C65CD2">
        <w:rPr>
          <w:sz w:val="26"/>
          <w:szCs w:val="26"/>
        </w:rPr>
        <w:sym w:font="Wingdings 2" w:char="F06D"/>
      </w:r>
      <w:r w:rsidRPr="00C65CD2">
        <w:rPr>
          <w:sz w:val="26"/>
          <w:szCs w:val="26"/>
        </w:rPr>
        <w:t xml:space="preserve">: Cần thiết; </w:t>
      </w:r>
      <w:r w:rsidRPr="00C65CD2">
        <w:rPr>
          <w:sz w:val="26"/>
          <w:szCs w:val="26"/>
        </w:rPr>
        <w:sym w:font="Wingdings 2" w:char="F06E"/>
      </w:r>
      <w:r w:rsidRPr="00C65CD2">
        <w:rPr>
          <w:sz w:val="26"/>
          <w:szCs w:val="26"/>
        </w:rPr>
        <w:t>: Rất cần thiết.</w:t>
      </w:r>
    </w:p>
    <w:tbl>
      <w:tblPr>
        <w:tblStyle w:val="TableGrid"/>
        <w:tblW w:w="5000" w:type="pct"/>
        <w:jc w:val="center"/>
        <w:tblLook w:val="04A0" w:firstRow="1" w:lastRow="0" w:firstColumn="1" w:lastColumn="0" w:noHBand="0" w:noVBand="1"/>
      </w:tblPr>
      <w:tblGrid>
        <w:gridCol w:w="11202"/>
        <w:gridCol w:w="3927"/>
      </w:tblGrid>
      <w:tr w:rsidR="00D42C4E" w:rsidRPr="00C65CD2" w14:paraId="53456F53" w14:textId="77777777" w:rsidTr="007573EC">
        <w:trPr>
          <w:jc w:val="center"/>
        </w:trPr>
        <w:tc>
          <w:tcPr>
            <w:tcW w:w="3702" w:type="pct"/>
          </w:tcPr>
          <w:p w14:paraId="42F487A3" w14:textId="77777777" w:rsidR="00D42C4E" w:rsidRPr="00C65CD2" w:rsidRDefault="00D42C4E" w:rsidP="00C65CD2">
            <w:pPr>
              <w:tabs>
                <w:tab w:val="left" w:pos="426"/>
              </w:tabs>
              <w:spacing w:after="0" w:line="288" w:lineRule="auto"/>
              <w:jc w:val="center"/>
              <w:rPr>
                <w:b/>
                <w:sz w:val="26"/>
                <w:szCs w:val="26"/>
              </w:rPr>
            </w:pPr>
            <w:r w:rsidRPr="00C65CD2">
              <w:rPr>
                <w:b/>
                <w:sz w:val="26"/>
                <w:szCs w:val="26"/>
              </w:rPr>
              <w:t>Nội dung</w:t>
            </w:r>
          </w:p>
        </w:tc>
        <w:tc>
          <w:tcPr>
            <w:tcW w:w="1298" w:type="pct"/>
          </w:tcPr>
          <w:p w14:paraId="3A045534" w14:textId="77777777" w:rsidR="00D42C4E" w:rsidRPr="00C65CD2" w:rsidRDefault="00D42C4E" w:rsidP="00C65CD2">
            <w:pPr>
              <w:tabs>
                <w:tab w:val="left" w:pos="426"/>
              </w:tabs>
              <w:spacing w:after="0" w:line="288" w:lineRule="auto"/>
              <w:jc w:val="center"/>
              <w:rPr>
                <w:b/>
                <w:sz w:val="26"/>
                <w:szCs w:val="26"/>
              </w:rPr>
            </w:pPr>
            <w:r w:rsidRPr="00C65CD2">
              <w:rPr>
                <w:b/>
                <w:sz w:val="26"/>
                <w:szCs w:val="26"/>
              </w:rPr>
              <w:t>Mức độ cần thiết</w:t>
            </w:r>
          </w:p>
        </w:tc>
      </w:tr>
      <w:tr w:rsidR="00D42C4E" w:rsidRPr="00C65CD2" w14:paraId="6A0243A0" w14:textId="77777777" w:rsidTr="007573EC">
        <w:trPr>
          <w:jc w:val="center"/>
        </w:trPr>
        <w:tc>
          <w:tcPr>
            <w:tcW w:w="3702" w:type="pct"/>
          </w:tcPr>
          <w:p w14:paraId="29CCAF47" w14:textId="77777777" w:rsidR="00D42C4E" w:rsidRPr="00C65CD2" w:rsidRDefault="00D42C4E" w:rsidP="00C65CD2">
            <w:pPr>
              <w:tabs>
                <w:tab w:val="left" w:pos="426"/>
              </w:tabs>
              <w:spacing w:after="0" w:line="288" w:lineRule="auto"/>
              <w:rPr>
                <w:bCs/>
                <w:sz w:val="26"/>
                <w:szCs w:val="26"/>
                <w:lang w:val="vi-VN"/>
              </w:rPr>
            </w:pPr>
            <w:r w:rsidRPr="00C65CD2">
              <w:rPr>
                <w:bCs/>
                <w:sz w:val="26"/>
                <w:szCs w:val="26"/>
              </w:rPr>
              <w:t>Tăng thời lượng thực hành nghề nghiệp tại các</w:t>
            </w:r>
            <w:r w:rsidRPr="00C65CD2">
              <w:rPr>
                <w:bCs/>
                <w:sz w:val="26"/>
                <w:szCs w:val="26"/>
                <w:lang w:val="vi-VN"/>
              </w:rPr>
              <w:t xml:space="preserve"> cơ sở giáo dục trong quá trình đào tạo</w:t>
            </w:r>
          </w:p>
        </w:tc>
        <w:tc>
          <w:tcPr>
            <w:tcW w:w="1298" w:type="pct"/>
          </w:tcPr>
          <w:p w14:paraId="2C6CEE64" w14:textId="77777777" w:rsidR="00D42C4E" w:rsidRPr="00C65CD2" w:rsidRDefault="00D42C4E" w:rsidP="00C65CD2">
            <w:pPr>
              <w:tabs>
                <w:tab w:val="left" w:pos="426"/>
              </w:tabs>
              <w:spacing w:after="0" w:line="288" w:lineRule="auto"/>
              <w:jc w:val="center"/>
              <w:rPr>
                <w:bCs/>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r>
      <w:tr w:rsidR="00D42C4E" w:rsidRPr="00C65CD2" w14:paraId="072F9967" w14:textId="77777777" w:rsidTr="007573EC">
        <w:trPr>
          <w:jc w:val="center"/>
        </w:trPr>
        <w:tc>
          <w:tcPr>
            <w:tcW w:w="3702" w:type="pct"/>
          </w:tcPr>
          <w:p w14:paraId="73E92E09" w14:textId="77777777" w:rsidR="00D42C4E" w:rsidRPr="00C65CD2" w:rsidRDefault="00D42C4E" w:rsidP="00C65CD2">
            <w:pPr>
              <w:tabs>
                <w:tab w:val="left" w:pos="426"/>
              </w:tabs>
              <w:spacing w:after="0" w:line="288" w:lineRule="auto"/>
              <w:rPr>
                <w:bCs/>
                <w:sz w:val="26"/>
                <w:szCs w:val="26"/>
              </w:rPr>
            </w:pPr>
            <w:r w:rsidRPr="00C65CD2">
              <w:rPr>
                <w:bCs/>
                <w:sz w:val="26"/>
                <w:szCs w:val="26"/>
              </w:rPr>
              <w:t>Giảm tỷ lệ giảng dạy lí thuyết, tăng thời lượng thực</w:t>
            </w:r>
            <w:r w:rsidRPr="00C65CD2">
              <w:rPr>
                <w:bCs/>
                <w:sz w:val="26"/>
                <w:szCs w:val="26"/>
                <w:lang w:val="vi-VN"/>
              </w:rPr>
              <w:t xml:space="preserve"> hành nghề nghiệp cho sinh viên</w:t>
            </w:r>
          </w:p>
        </w:tc>
        <w:tc>
          <w:tcPr>
            <w:tcW w:w="1298" w:type="pct"/>
          </w:tcPr>
          <w:p w14:paraId="5397F219" w14:textId="77777777" w:rsidR="00D42C4E" w:rsidRPr="00C65CD2" w:rsidRDefault="00D42C4E" w:rsidP="00C65CD2">
            <w:pPr>
              <w:tabs>
                <w:tab w:val="left" w:pos="426"/>
              </w:tabs>
              <w:spacing w:after="0" w:line="288" w:lineRule="auto"/>
              <w:jc w:val="center"/>
              <w:rPr>
                <w:bCs/>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r>
      <w:tr w:rsidR="00D42C4E" w:rsidRPr="00C65CD2" w14:paraId="6E552709" w14:textId="77777777" w:rsidTr="007573EC">
        <w:trPr>
          <w:jc w:val="center"/>
        </w:trPr>
        <w:tc>
          <w:tcPr>
            <w:tcW w:w="3702" w:type="pct"/>
          </w:tcPr>
          <w:p w14:paraId="481CC29C" w14:textId="77777777" w:rsidR="00D42C4E" w:rsidRPr="00C65CD2" w:rsidRDefault="00D42C4E" w:rsidP="00C65CD2">
            <w:pPr>
              <w:tabs>
                <w:tab w:val="left" w:pos="426"/>
              </w:tabs>
              <w:spacing w:after="0" w:line="288" w:lineRule="auto"/>
              <w:rPr>
                <w:bCs/>
                <w:sz w:val="26"/>
                <w:szCs w:val="26"/>
                <w:lang w:val="vi-VN"/>
              </w:rPr>
            </w:pPr>
            <w:r w:rsidRPr="00C65CD2">
              <w:rPr>
                <w:bCs/>
                <w:sz w:val="26"/>
                <w:szCs w:val="26"/>
                <w:lang w:val="vi-VN"/>
              </w:rPr>
              <w:t>Đa dạng hoá các phương thức và công cụ kiểm tra, đánh giá phẩm chất và năng lực người học</w:t>
            </w:r>
          </w:p>
        </w:tc>
        <w:tc>
          <w:tcPr>
            <w:tcW w:w="1298" w:type="pct"/>
          </w:tcPr>
          <w:p w14:paraId="1262AB5F" w14:textId="77777777" w:rsidR="00D42C4E" w:rsidRPr="00C65CD2" w:rsidRDefault="00D42C4E" w:rsidP="00C65CD2">
            <w:pPr>
              <w:tabs>
                <w:tab w:val="left" w:pos="426"/>
              </w:tabs>
              <w:spacing w:after="0" w:line="288" w:lineRule="auto"/>
              <w:jc w:val="center"/>
              <w:rPr>
                <w:bCs/>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r>
      <w:tr w:rsidR="00D42C4E" w:rsidRPr="00C65CD2" w14:paraId="40E1CD96" w14:textId="77777777" w:rsidTr="007573EC">
        <w:trPr>
          <w:jc w:val="center"/>
        </w:trPr>
        <w:tc>
          <w:tcPr>
            <w:tcW w:w="3702" w:type="pct"/>
          </w:tcPr>
          <w:p w14:paraId="53C78811" w14:textId="77777777" w:rsidR="00D42C4E" w:rsidRPr="00C65CD2" w:rsidRDefault="00D42C4E" w:rsidP="00C65CD2">
            <w:pPr>
              <w:tabs>
                <w:tab w:val="left" w:pos="426"/>
              </w:tabs>
              <w:spacing w:after="0" w:line="288" w:lineRule="auto"/>
              <w:rPr>
                <w:bCs/>
                <w:sz w:val="26"/>
                <w:szCs w:val="26"/>
              </w:rPr>
            </w:pPr>
            <w:r w:rsidRPr="00C65CD2">
              <w:rPr>
                <w:bCs/>
                <w:sz w:val="26"/>
                <w:szCs w:val="26"/>
              </w:rPr>
              <w:lastRenderedPageBreak/>
              <w:t>Ý kiến khác: ..............................................................................</w:t>
            </w:r>
          </w:p>
          <w:p w14:paraId="28BBE17F" w14:textId="77777777" w:rsidR="00D42C4E" w:rsidRPr="00C65CD2" w:rsidRDefault="00D42C4E" w:rsidP="00C65CD2">
            <w:pPr>
              <w:tabs>
                <w:tab w:val="left" w:pos="426"/>
              </w:tabs>
              <w:spacing w:after="0" w:line="288" w:lineRule="auto"/>
              <w:rPr>
                <w:bCs/>
                <w:sz w:val="26"/>
                <w:szCs w:val="26"/>
              </w:rPr>
            </w:pPr>
            <w:r w:rsidRPr="00C65CD2">
              <w:rPr>
                <w:bCs/>
                <w:sz w:val="26"/>
                <w:szCs w:val="26"/>
              </w:rPr>
              <w:t>....................................................................................................</w:t>
            </w:r>
          </w:p>
        </w:tc>
        <w:tc>
          <w:tcPr>
            <w:tcW w:w="1298" w:type="pct"/>
          </w:tcPr>
          <w:p w14:paraId="4AC69F80" w14:textId="77777777" w:rsidR="00D42C4E" w:rsidRPr="00C65CD2" w:rsidRDefault="00D42C4E" w:rsidP="00C65CD2">
            <w:pPr>
              <w:tabs>
                <w:tab w:val="left" w:pos="426"/>
              </w:tabs>
              <w:spacing w:after="0" w:line="288" w:lineRule="auto"/>
              <w:jc w:val="center"/>
              <w:rPr>
                <w:bCs/>
                <w:sz w:val="26"/>
                <w:szCs w:val="26"/>
              </w:rPr>
            </w:pPr>
            <w:r w:rsidRPr="00C65CD2">
              <w:rPr>
                <w:sz w:val="26"/>
                <w:szCs w:val="26"/>
              </w:rPr>
              <w:sym w:font="Wingdings 2" w:char="F06A"/>
            </w:r>
            <w:r w:rsidRPr="00C65CD2">
              <w:rPr>
                <w:sz w:val="26"/>
                <w:szCs w:val="26"/>
              </w:rPr>
              <w:t xml:space="preserve">   </w:t>
            </w:r>
            <w:r w:rsidRPr="00C65CD2">
              <w:rPr>
                <w:sz w:val="26"/>
                <w:szCs w:val="26"/>
              </w:rPr>
              <w:sym w:font="Wingdings 2" w:char="F06B"/>
            </w:r>
            <w:r w:rsidRPr="00C65CD2">
              <w:rPr>
                <w:sz w:val="26"/>
                <w:szCs w:val="26"/>
              </w:rPr>
              <w:t xml:space="preserve">   </w:t>
            </w:r>
            <w:r w:rsidRPr="00C65CD2">
              <w:rPr>
                <w:sz w:val="26"/>
                <w:szCs w:val="26"/>
              </w:rPr>
              <w:sym w:font="Wingdings 2" w:char="F06C"/>
            </w:r>
            <w:r w:rsidRPr="00C65CD2">
              <w:rPr>
                <w:sz w:val="26"/>
                <w:szCs w:val="26"/>
              </w:rPr>
              <w:t xml:space="preserve">   </w:t>
            </w:r>
            <w:r w:rsidRPr="00C65CD2">
              <w:rPr>
                <w:sz w:val="26"/>
                <w:szCs w:val="26"/>
              </w:rPr>
              <w:sym w:font="Wingdings 2" w:char="F06D"/>
            </w:r>
            <w:r w:rsidRPr="00C65CD2">
              <w:rPr>
                <w:sz w:val="26"/>
                <w:szCs w:val="26"/>
              </w:rPr>
              <w:t xml:space="preserve">   </w:t>
            </w:r>
            <w:r w:rsidRPr="00C65CD2">
              <w:rPr>
                <w:sz w:val="26"/>
                <w:szCs w:val="26"/>
              </w:rPr>
              <w:sym w:font="Wingdings 2" w:char="F06E"/>
            </w:r>
          </w:p>
        </w:tc>
      </w:tr>
    </w:tbl>
    <w:p w14:paraId="4F65D7E7" w14:textId="77777777" w:rsidR="00D42C4E" w:rsidRPr="00C65CD2" w:rsidRDefault="00D42C4E" w:rsidP="00C65CD2">
      <w:pPr>
        <w:tabs>
          <w:tab w:val="left" w:pos="426"/>
        </w:tabs>
        <w:spacing w:after="0" w:line="288" w:lineRule="auto"/>
        <w:rPr>
          <w:b/>
          <w:iCs/>
          <w:sz w:val="26"/>
          <w:szCs w:val="26"/>
          <w:lang w:val="vi-VN"/>
        </w:rPr>
      </w:pPr>
      <w:r w:rsidRPr="00C65CD2">
        <w:rPr>
          <w:b/>
          <w:sz w:val="26"/>
          <w:szCs w:val="26"/>
        </w:rPr>
        <w:t xml:space="preserve">Phần IV. </w:t>
      </w:r>
      <w:r w:rsidRPr="00C65CD2">
        <w:rPr>
          <w:b/>
          <w:iCs/>
          <w:sz w:val="26"/>
          <w:szCs w:val="26"/>
        </w:rPr>
        <w:t>Mức độ tham gia, sẽ tham gia của quý vị/quý cơ quan vào quá trình đào tạo ngành GDTH</w:t>
      </w:r>
    </w:p>
    <w:p w14:paraId="11189263" w14:textId="77777777" w:rsidR="00D42C4E" w:rsidRPr="00C65CD2" w:rsidRDefault="00D42C4E" w:rsidP="00C65CD2">
      <w:pPr>
        <w:tabs>
          <w:tab w:val="left" w:pos="426"/>
        </w:tabs>
        <w:spacing w:after="0" w:line="288" w:lineRule="auto"/>
        <w:rPr>
          <w:bCs/>
          <w:sz w:val="26"/>
          <w:szCs w:val="26"/>
        </w:rPr>
      </w:pPr>
      <w:r w:rsidRPr="00C65CD2">
        <w:rPr>
          <w:bCs/>
          <w:sz w:val="26"/>
          <w:szCs w:val="26"/>
        </w:rPr>
        <w:t>Để nâng cao năng lực thực hành nghề nghiệp, đáp ứng nhu cầu xã hội, sinh viên cần được trải nghiệm quá trình đào tạo tại các đơn vị tuyển dụng. Xin quý vị cho biết về sự sẵn sàng tham gia của quý vị/quý đơn vị vào quá trình đào tạo sinh viên ngành GDTH</w:t>
      </w:r>
    </w:p>
    <w:tbl>
      <w:tblPr>
        <w:tblStyle w:val="TableGrid"/>
        <w:tblW w:w="5000" w:type="pct"/>
        <w:jc w:val="center"/>
        <w:tblLook w:val="04A0" w:firstRow="1" w:lastRow="0" w:firstColumn="1" w:lastColumn="0" w:noHBand="0" w:noVBand="1"/>
      </w:tblPr>
      <w:tblGrid>
        <w:gridCol w:w="9445"/>
        <w:gridCol w:w="1204"/>
        <w:gridCol w:w="1449"/>
        <w:gridCol w:w="1582"/>
        <w:gridCol w:w="1449"/>
      </w:tblGrid>
      <w:tr w:rsidR="00D42C4E" w:rsidRPr="00C65CD2" w14:paraId="54BEFC13" w14:textId="77777777" w:rsidTr="007573EC">
        <w:trPr>
          <w:trHeight w:val="438"/>
          <w:jc w:val="center"/>
        </w:trPr>
        <w:tc>
          <w:tcPr>
            <w:tcW w:w="3121" w:type="pct"/>
            <w:vMerge w:val="restart"/>
          </w:tcPr>
          <w:p w14:paraId="76B48ECB" w14:textId="77777777" w:rsidR="00D42C4E" w:rsidRPr="00C65CD2" w:rsidRDefault="00D42C4E" w:rsidP="00C65CD2">
            <w:pPr>
              <w:spacing w:after="0" w:line="288" w:lineRule="auto"/>
              <w:jc w:val="center"/>
              <w:rPr>
                <w:b/>
                <w:iCs/>
                <w:sz w:val="26"/>
                <w:szCs w:val="26"/>
              </w:rPr>
            </w:pPr>
          </w:p>
          <w:p w14:paraId="07D6EFBF" w14:textId="77777777" w:rsidR="00D42C4E" w:rsidRPr="00C65CD2" w:rsidRDefault="00D42C4E" w:rsidP="00C65CD2">
            <w:pPr>
              <w:spacing w:after="0" w:line="288" w:lineRule="auto"/>
              <w:jc w:val="center"/>
              <w:rPr>
                <w:b/>
                <w:iCs/>
                <w:sz w:val="26"/>
                <w:szCs w:val="26"/>
              </w:rPr>
            </w:pPr>
            <w:r w:rsidRPr="00C65CD2">
              <w:rPr>
                <w:b/>
                <w:iCs/>
                <w:sz w:val="26"/>
                <w:szCs w:val="26"/>
              </w:rPr>
              <w:t>Các hoạt động tham gia</w:t>
            </w:r>
          </w:p>
        </w:tc>
        <w:tc>
          <w:tcPr>
            <w:tcW w:w="398" w:type="pct"/>
            <w:vMerge w:val="restart"/>
          </w:tcPr>
          <w:p w14:paraId="5BB81860" w14:textId="77777777" w:rsidR="00D42C4E" w:rsidRPr="00C65CD2" w:rsidRDefault="00D42C4E" w:rsidP="00C65CD2">
            <w:pPr>
              <w:spacing w:after="0" w:line="288" w:lineRule="auto"/>
              <w:jc w:val="center"/>
              <w:rPr>
                <w:b/>
                <w:bCs/>
                <w:iCs/>
                <w:sz w:val="26"/>
                <w:szCs w:val="26"/>
              </w:rPr>
            </w:pPr>
            <w:r w:rsidRPr="00C65CD2">
              <w:rPr>
                <w:b/>
                <w:bCs/>
                <w:iCs/>
                <w:sz w:val="26"/>
                <w:szCs w:val="26"/>
              </w:rPr>
              <w:t>Đã tham gia</w:t>
            </w:r>
          </w:p>
        </w:tc>
        <w:tc>
          <w:tcPr>
            <w:tcW w:w="1481" w:type="pct"/>
            <w:gridSpan w:val="3"/>
          </w:tcPr>
          <w:p w14:paraId="408BF83C" w14:textId="77777777" w:rsidR="00D42C4E" w:rsidRPr="00C65CD2" w:rsidRDefault="00D42C4E" w:rsidP="00C65CD2">
            <w:pPr>
              <w:spacing w:after="0" w:line="288" w:lineRule="auto"/>
              <w:jc w:val="center"/>
              <w:rPr>
                <w:b/>
                <w:bCs/>
                <w:i/>
                <w:sz w:val="26"/>
                <w:szCs w:val="26"/>
              </w:rPr>
            </w:pPr>
            <w:r w:rsidRPr="00C65CD2">
              <w:rPr>
                <w:b/>
                <w:bCs/>
                <w:iCs/>
                <w:sz w:val="26"/>
                <w:szCs w:val="26"/>
              </w:rPr>
              <w:t>Dự định sẽ tham gia</w:t>
            </w:r>
          </w:p>
        </w:tc>
      </w:tr>
      <w:tr w:rsidR="00D42C4E" w:rsidRPr="00C65CD2" w14:paraId="485358C0" w14:textId="77777777" w:rsidTr="007573EC">
        <w:trPr>
          <w:trHeight w:val="437"/>
          <w:jc w:val="center"/>
        </w:trPr>
        <w:tc>
          <w:tcPr>
            <w:tcW w:w="3121" w:type="pct"/>
            <w:vMerge/>
          </w:tcPr>
          <w:p w14:paraId="3DD93C6B" w14:textId="77777777" w:rsidR="00D42C4E" w:rsidRPr="00C65CD2" w:rsidRDefault="00D42C4E" w:rsidP="00C65CD2">
            <w:pPr>
              <w:spacing w:after="0" w:line="288" w:lineRule="auto"/>
              <w:rPr>
                <w:b/>
                <w:i/>
                <w:sz w:val="26"/>
                <w:szCs w:val="26"/>
              </w:rPr>
            </w:pPr>
          </w:p>
        </w:tc>
        <w:tc>
          <w:tcPr>
            <w:tcW w:w="398" w:type="pct"/>
            <w:vMerge/>
          </w:tcPr>
          <w:p w14:paraId="51EFB4B4" w14:textId="77777777" w:rsidR="00D42C4E" w:rsidRPr="00C65CD2" w:rsidRDefault="00D42C4E" w:rsidP="00C65CD2">
            <w:pPr>
              <w:spacing w:after="0" w:line="288" w:lineRule="auto"/>
              <w:jc w:val="center"/>
              <w:rPr>
                <w:i/>
                <w:sz w:val="26"/>
                <w:szCs w:val="26"/>
              </w:rPr>
            </w:pPr>
          </w:p>
        </w:tc>
        <w:tc>
          <w:tcPr>
            <w:tcW w:w="479" w:type="pct"/>
          </w:tcPr>
          <w:p w14:paraId="73F44371" w14:textId="77777777" w:rsidR="00D42C4E" w:rsidRPr="00C65CD2" w:rsidRDefault="00D42C4E" w:rsidP="00C65CD2">
            <w:pPr>
              <w:spacing w:after="0" w:line="288" w:lineRule="auto"/>
              <w:jc w:val="center"/>
              <w:rPr>
                <w:i/>
                <w:sz w:val="26"/>
                <w:szCs w:val="26"/>
              </w:rPr>
            </w:pPr>
            <w:r w:rsidRPr="00C65CD2">
              <w:rPr>
                <w:sz w:val="26"/>
                <w:szCs w:val="26"/>
              </w:rPr>
              <w:t>Không thường xuyên</w:t>
            </w:r>
          </w:p>
        </w:tc>
        <w:tc>
          <w:tcPr>
            <w:tcW w:w="523" w:type="pct"/>
          </w:tcPr>
          <w:p w14:paraId="7CCC2F06" w14:textId="77777777" w:rsidR="00D42C4E" w:rsidRPr="00C65CD2" w:rsidRDefault="00D42C4E" w:rsidP="00C65CD2">
            <w:pPr>
              <w:spacing w:after="0" w:line="288" w:lineRule="auto"/>
              <w:jc w:val="center"/>
              <w:rPr>
                <w:i/>
                <w:sz w:val="26"/>
                <w:szCs w:val="26"/>
              </w:rPr>
            </w:pPr>
            <w:r w:rsidRPr="00C65CD2">
              <w:rPr>
                <w:sz w:val="26"/>
                <w:szCs w:val="26"/>
              </w:rPr>
              <w:t>Thường xuyên</w:t>
            </w:r>
          </w:p>
        </w:tc>
        <w:tc>
          <w:tcPr>
            <w:tcW w:w="479" w:type="pct"/>
          </w:tcPr>
          <w:p w14:paraId="4034E574" w14:textId="77777777" w:rsidR="00D42C4E" w:rsidRPr="00C65CD2" w:rsidRDefault="00D42C4E" w:rsidP="00C65CD2">
            <w:pPr>
              <w:spacing w:after="0" w:line="288" w:lineRule="auto"/>
              <w:jc w:val="center"/>
              <w:rPr>
                <w:i/>
                <w:sz w:val="26"/>
                <w:szCs w:val="26"/>
              </w:rPr>
            </w:pPr>
            <w:r w:rsidRPr="00C65CD2">
              <w:rPr>
                <w:sz w:val="26"/>
                <w:szCs w:val="26"/>
              </w:rPr>
              <w:t>Rất thường xuyên</w:t>
            </w:r>
          </w:p>
        </w:tc>
      </w:tr>
      <w:tr w:rsidR="00D42C4E" w:rsidRPr="00C65CD2" w14:paraId="5708F30E" w14:textId="77777777" w:rsidTr="007573EC">
        <w:trPr>
          <w:trHeight w:val="371"/>
          <w:jc w:val="center"/>
        </w:trPr>
        <w:tc>
          <w:tcPr>
            <w:tcW w:w="3121" w:type="pct"/>
          </w:tcPr>
          <w:p w14:paraId="40808DC6" w14:textId="77777777" w:rsidR="00D42C4E" w:rsidRPr="00C65CD2" w:rsidRDefault="00D42C4E" w:rsidP="00C65CD2">
            <w:pPr>
              <w:spacing w:after="0" w:line="288" w:lineRule="auto"/>
              <w:rPr>
                <w:sz w:val="26"/>
                <w:szCs w:val="26"/>
                <w:lang w:val="vi-VN"/>
              </w:rPr>
            </w:pPr>
            <w:r w:rsidRPr="00C65CD2">
              <w:rPr>
                <w:sz w:val="26"/>
                <w:szCs w:val="26"/>
                <w:lang w:val="vi-VN"/>
              </w:rPr>
              <w:t>Tham gia các buổi định hướng nghề nghiệp cho sinh viên</w:t>
            </w:r>
          </w:p>
        </w:tc>
        <w:tc>
          <w:tcPr>
            <w:tcW w:w="398" w:type="pct"/>
            <w:vAlign w:val="center"/>
          </w:tcPr>
          <w:p w14:paraId="1ECBBE79" w14:textId="77777777" w:rsidR="00D42C4E" w:rsidRPr="00C65CD2" w:rsidRDefault="00D42C4E" w:rsidP="00C65CD2">
            <w:pPr>
              <w:spacing w:after="0" w:line="288" w:lineRule="auto"/>
              <w:ind w:left="38"/>
              <w:jc w:val="center"/>
              <w:rPr>
                <w:sz w:val="26"/>
                <w:szCs w:val="26"/>
              </w:rPr>
            </w:pPr>
          </w:p>
        </w:tc>
        <w:tc>
          <w:tcPr>
            <w:tcW w:w="479" w:type="pct"/>
          </w:tcPr>
          <w:p w14:paraId="0956DDC2" w14:textId="77777777" w:rsidR="00D42C4E" w:rsidRPr="00C65CD2" w:rsidRDefault="00D42C4E" w:rsidP="00C65CD2">
            <w:pPr>
              <w:spacing w:after="0" w:line="288" w:lineRule="auto"/>
              <w:ind w:left="38"/>
              <w:jc w:val="center"/>
              <w:rPr>
                <w:sz w:val="26"/>
                <w:szCs w:val="26"/>
              </w:rPr>
            </w:pPr>
          </w:p>
        </w:tc>
        <w:tc>
          <w:tcPr>
            <w:tcW w:w="523" w:type="pct"/>
          </w:tcPr>
          <w:p w14:paraId="64861EFC" w14:textId="77777777" w:rsidR="00D42C4E" w:rsidRPr="00C65CD2" w:rsidRDefault="00D42C4E" w:rsidP="00C65CD2">
            <w:pPr>
              <w:spacing w:after="0" w:line="288" w:lineRule="auto"/>
              <w:ind w:left="38"/>
              <w:jc w:val="center"/>
              <w:rPr>
                <w:sz w:val="26"/>
                <w:szCs w:val="26"/>
              </w:rPr>
            </w:pPr>
          </w:p>
        </w:tc>
        <w:tc>
          <w:tcPr>
            <w:tcW w:w="479" w:type="pct"/>
          </w:tcPr>
          <w:p w14:paraId="085F9CA4" w14:textId="77777777" w:rsidR="00D42C4E" w:rsidRPr="00C65CD2" w:rsidRDefault="00D42C4E" w:rsidP="00C65CD2">
            <w:pPr>
              <w:spacing w:after="0" w:line="288" w:lineRule="auto"/>
              <w:ind w:left="38"/>
              <w:jc w:val="center"/>
              <w:rPr>
                <w:sz w:val="26"/>
                <w:szCs w:val="26"/>
              </w:rPr>
            </w:pPr>
          </w:p>
        </w:tc>
      </w:tr>
      <w:tr w:rsidR="00D42C4E" w:rsidRPr="00C65CD2" w14:paraId="5F74249D" w14:textId="77777777" w:rsidTr="007573EC">
        <w:trPr>
          <w:trHeight w:val="393"/>
          <w:jc w:val="center"/>
        </w:trPr>
        <w:tc>
          <w:tcPr>
            <w:tcW w:w="3121" w:type="pct"/>
          </w:tcPr>
          <w:p w14:paraId="0D6131C3" w14:textId="77777777" w:rsidR="00D42C4E" w:rsidRPr="00C65CD2" w:rsidRDefault="00D42C4E" w:rsidP="00C65CD2">
            <w:pPr>
              <w:spacing w:after="0" w:line="288" w:lineRule="auto"/>
              <w:rPr>
                <w:sz w:val="26"/>
                <w:szCs w:val="26"/>
              </w:rPr>
            </w:pPr>
            <w:r w:rsidRPr="00C65CD2">
              <w:rPr>
                <w:sz w:val="26"/>
                <w:szCs w:val="26"/>
              </w:rPr>
              <w:t>Tham gia giảng dạy các học phần</w:t>
            </w:r>
          </w:p>
        </w:tc>
        <w:tc>
          <w:tcPr>
            <w:tcW w:w="398" w:type="pct"/>
            <w:vAlign w:val="center"/>
          </w:tcPr>
          <w:p w14:paraId="64BEB8DD" w14:textId="77777777" w:rsidR="00D42C4E" w:rsidRPr="00C65CD2" w:rsidRDefault="00D42C4E" w:rsidP="00C65CD2">
            <w:pPr>
              <w:spacing w:after="0" w:line="288" w:lineRule="auto"/>
              <w:ind w:left="38"/>
              <w:jc w:val="center"/>
              <w:rPr>
                <w:sz w:val="26"/>
                <w:szCs w:val="26"/>
              </w:rPr>
            </w:pPr>
          </w:p>
        </w:tc>
        <w:tc>
          <w:tcPr>
            <w:tcW w:w="479" w:type="pct"/>
          </w:tcPr>
          <w:p w14:paraId="03C6EAE1" w14:textId="77777777" w:rsidR="00D42C4E" w:rsidRPr="00C65CD2" w:rsidRDefault="00D42C4E" w:rsidP="00C65CD2">
            <w:pPr>
              <w:spacing w:after="0" w:line="288" w:lineRule="auto"/>
              <w:ind w:left="38"/>
              <w:jc w:val="center"/>
              <w:rPr>
                <w:sz w:val="26"/>
                <w:szCs w:val="26"/>
              </w:rPr>
            </w:pPr>
          </w:p>
        </w:tc>
        <w:tc>
          <w:tcPr>
            <w:tcW w:w="523" w:type="pct"/>
          </w:tcPr>
          <w:p w14:paraId="012D5F22" w14:textId="77777777" w:rsidR="00D42C4E" w:rsidRPr="00C65CD2" w:rsidRDefault="00D42C4E" w:rsidP="00C65CD2">
            <w:pPr>
              <w:spacing w:after="0" w:line="288" w:lineRule="auto"/>
              <w:ind w:left="38"/>
              <w:jc w:val="center"/>
              <w:rPr>
                <w:sz w:val="26"/>
                <w:szCs w:val="26"/>
              </w:rPr>
            </w:pPr>
          </w:p>
        </w:tc>
        <w:tc>
          <w:tcPr>
            <w:tcW w:w="479" w:type="pct"/>
          </w:tcPr>
          <w:p w14:paraId="44A740F7" w14:textId="77777777" w:rsidR="00D42C4E" w:rsidRPr="00C65CD2" w:rsidRDefault="00D42C4E" w:rsidP="00C65CD2">
            <w:pPr>
              <w:spacing w:after="0" w:line="288" w:lineRule="auto"/>
              <w:ind w:left="38"/>
              <w:jc w:val="center"/>
              <w:rPr>
                <w:sz w:val="26"/>
                <w:szCs w:val="26"/>
              </w:rPr>
            </w:pPr>
          </w:p>
        </w:tc>
      </w:tr>
      <w:tr w:rsidR="00D42C4E" w:rsidRPr="00C65CD2" w14:paraId="700D8099" w14:textId="77777777" w:rsidTr="007573EC">
        <w:trPr>
          <w:trHeight w:val="277"/>
          <w:jc w:val="center"/>
        </w:trPr>
        <w:tc>
          <w:tcPr>
            <w:tcW w:w="3121" w:type="pct"/>
          </w:tcPr>
          <w:p w14:paraId="05AD7B06" w14:textId="77777777" w:rsidR="00D42C4E" w:rsidRPr="00C65CD2" w:rsidRDefault="00D42C4E" w:rsidP="00C65CD2">
            <w:pPr>
              <w:spacing w:after="0" w:line="288" w:lineRule="auto"/>
              <w:rPr>
                <w:sz w:val="26"/>
                <w:szCs w:val="26"/>
              </w:rPr>
            </w:pPr>
            <w:r w:rsidRPr="00C65CD2">
              <w:rPr>
                <w:sz w:val="26"/>
                <w:szCs w:val="26"/>
              </w:rPr>
              <w:t>Tham gia hướng dẫn thực hành, thực tế, thực tập</w:t>
            </w:r>
          </w:p>
        </w:tc>
        <w:tc>
          <w:tcPr>
            <w:tcW w:w="398" w:type="pct"/>
            <w:vAlign w:val="center"/>
          </w:tcPr>
          <w:p w14:paraId="6B553C71" w14:textId="77777777" w:rsidR="00D42C4E" w:rsidRPr="00C65CD2" w:rsidRDefault="00D42C4E" w:rsidP="00C65CD2">
            <w:pPr>
              <w:spacing w:after="0" w:line="288" w:lineRule="auto"/>
              <w:ind w:left="38"/>
              <w:jc w:val="center"/>
              <w:rPr>
                <w:sz w:val="26"/>
                <w:szCs w:val="26"/>
              </w:rPr>
            </w:pPr>
          </w:p>
        </w:tc>
        <w:tc>
          <w:tcPr>
            <w:tcW w:w="479" w:type="pct"/>
          </w:tcPr>
          <w:p w14:paraId="3FFC9BC9" w14:textId="77777777" w:rsidR="00D42C4E" w:rsidRPr="00C65CD2" w:rsidRDefault="00D42C4E" w:rsidP="00C65CD2">
            <w:pPr>
              <w:spacing w:after="0" w:line="288" w:lineRule="auto"/>
              <w:ind w:left="38"/>
              <w:jc w:val="center"/>
              <w:rPr>
                <w:sz w:val="26"/>
                <w:szCs w:val="26"/>
              </w:rPr>
            </w:pPr>
          </w:p>
        </w:tc>
        <w:tc>
          <w:tcPr>
            <w:tcW w:w="523" w:type="pct"/>
          </w:tcPr>
          <w:p w14:paraId="58F134AD" w14:textId="77777777" w:rsidR="00D42C4E" w:rsidRPr="00C65CD2" w:rsidRDefault="00D42C4E" w:rsidP="00C65CD2">
            <w:pPr>
              <w:spacing w:after="0" w:line="288" w:lineRule="auto"/>
              <w:ind w:left="38"/>
              <w:jc w:val="center"/>
              <w:rPr>
                <w:sz w:val="26"/>
                <w:szCs w:val="26"/>
              </w:rPr>
            </w:pPr>
          </w:p>
        </w:tc>
        <w:tc>
          <w:tcPr>
            <w:tcW w:w="479" w:type="pct"/>
          </w:tcPr>
          <w:p w14:paraId="387EB5B4" w14:textId="77777777" w:rsidR="00D42C4E" w:rsidRPr="00C65CD2" w:rsidRDefault="00D42C4E" w:rsidP="00C65CD2">
            <w:pPr>
              <w:spacing w:after="0" w:line="288" w:lineRule="auto"/>
              <w:ind w:left="38"/>
              <w:jc w:val="center"/>
              <w:rPr>
                <w:sz w:val="26"/>
                <w:szCs w:val="26"/>
              </w:rPr>
            </w:pPr>
          </w:p>
        </w:tc>
      </w:tr>
      <w:tr w:rsidR="00D42C4E" w:rsidRPr="00C65CD2" w14:paraId="3500C98A" w14:textId="77777777" w:rsidTr="007573EC">
        <w:trPr>
          <w:trHeight w:val="277"/>
          <w:jc w:val="center"/>
        </w:trPr>
        <w:tc>
          <w:tcPr>
            <w:tcW w:w="3121" w:type="pct"/>
          </w:tcPr>
          <w:p w14:paraId="510B4EFD" w14:textId="77777777" w:rsidR="00D42C4E" w:rsidRPr="00C65CD2" w:rsidRDefault="00D42C4E" w:rsidP="00C65CD2">
            <w:pPr>
              <w:spacing w:after="0" w:line="288" w:lineRule="auto"/>
              <w:rPr>
                <w:sz w:val="26"/>
                <w:szCs w:val="26"/>
              </w:rPr>
            </w:pPr>
            <w:r w:rsidRPr="00C65CD2">
              <w:rPr>
                <w:sz w:val="26"/>
                <w:szCs w:val="26"/>
              </w:rPr>
              <w:t>Tham gia ngày hội tuyển dụng sinh viên tốt nghiệp</w:t>
            </w:r>
          </w:p>
        </w:tc>
        <w:tc>
          <w:tcPr>
            <w:tcW w:w="398" w:type="pct"/>
            <w:vAlign w:val="center"/>
          </w:tcPr>
          <w:p w14:paraId="39E21ED8" w14:textId="77777777" w:rsidR="00D42C4E" w:rsidRPr="00C65CD2" w:rsidRDefault="00D42C4E" w:rsidP="00C65CD2">
            <w:pPr>
              <w:spacing w:after="0" w:line="288" w:lineRule="auto"/>
              <w:ind w:left="38"/>
              <w:jc w:val="center"/>
              <w:rPr>
                <w:sz w:val="26"/>
                <w:szCs w:val="26"/>
              </w:rPr>
            </w:pPr>
          </w:p>
        </w:tc>
        <w:tc>
          <w:tcPr>
            <w:tcW w:w="479" w:type="pct"/>
          </w:tcPr>
          <w:p w14:paraId="32C623A1" w14:textId="77777777" w:rsidR="00D42C4E" w:rsidRPr="00C65CD2" w:rsidRDefault="00D42C4E" w:rsidP="00C65CD2">
            <w:pPr>
              <w:spacing w:after="0" w:line="288" w:lineRule="auto"/>
              <w:ind w:left="38"/>
              <w:jc w:val="center"/>
              <w:rPr>
                <w:sz w:val="26"/>
                <w:szCs w:val="26"/>
              </w:rPr>
            </w:pPr>
          </w:p>
        </w:tc>
        <w:tc>
          <w:tcPr>
            <w:tcW w:w="523" w:type="pct"/>
          </w:tcPr>
          <w:p w14:paraId="7651A530" w14:textId="77777777" w:rsidR="00D42C4E" w:rsidRPr="00C65CD2" w:rsidRDefault="00D42C4E" w:rsidP="00C65CD2">
            <w:pPr>
              <w:spacing w:after="0" w:line="288" w:lineRule="auto"/>
              <w:ind w:left="38"/>
              <w:jc w:val="center"/>
              <w:rPr>
                <w:sz w:val="26"/>
                <w:szCs w:val="26"/>
              </w:rPr>
            </w:pPr>
          </w:p>
        </w:tc>
        <w:tc>
          <w:tcPr>
            <w:tcW w:w="479" w:type="pct"/>
          </w:tcPr>
          <w:p w14:paraId="353B0A24" w14:textId="77777777" w:rsidR="00D42C4E" w:rsidRPr="00C65CD2" w:rsidRDefault="00D42C4E" w:rsidP="00C65CD2">
            <w:pPr>
              <w:spacing w:after="0" w:line="288" w:lineRule="auto"/>
              <w:ind w:left="38"/>
              <w:jc w:val="center"/>
              <w:rPr>
                <w:sz w:val="26"/>
                <w:szCs w:val="26"/>
              </w:rPr>
            </w:pPr>
          </w:p>
        </w:tc>
      </w:tr>
      <w:tr w:rsidR="00D42C4E" w:rsidRPr="00C65CD2" w14:paraId="2FC10F35" w14:textId="77777777" w:rsidTr="007573EC">
        <w:trPr>
          <w:trHeight w:val="277"/>
          <w:jc w:val="center"/>
        </w:trPr>
        <w:tc>
          <w:tcPr>
            <w:tcW w:w="3121" w:type="pct"/>
          </w:tcPr>
          <w:p w14:paraId="7A409164" w14:textId="77777777" w:rsidR="00D42C4E" w:rsidRPr="00C65CD2" w:rsidRDefault="00D42C4E" w:rsidP="00C65CD2">
            <w:pPr>
              <w:spacing w:after="0" w:line="288" w:lineRule="auto"/>
              <w:rPr>
                <w:sz w:val="26"/>
                <w:szCs w:val="26"/>
              </w:rPr>
            </w:pPr>
            <w:r w:rsidRPr="00C65CD2">
              <w:rPr>
                <w:sz w:val="26"/>
                <w:szCs w:val="26"/>
              </w:rPr>
              <w:t>Khác: ..................................................................................</w:t>
            </w:r>
          </w:p>
        </w:tc>
        <w:tc>
          <w:tcPr>
            <w:tcW w:w="398" w:type="pct"/>
            <w:vAlign w:val="center"/>
          </w:tcPr>
          <w:p w14:paraId="1A169680" w14:textId="77777777" w:rsidR="00D42C4E" w:rsidRPr="00C65CD2" w:rsidRDefault="00D42C4E" w:rsidP="00C65CD2">
            <w:pPr>
              <w:spacing w:after="0" w:line="288" w:lineRule="auto"/>
              <w:ind w:left="38"/>
              <w:jc w:val="center"/>
              <w:rPr>
                <w:sz w:val="26"/>
                <w:szCs w:val="26"/>
              </w:rPr>
            </w:pPr>
          </w:p>
        </w:tc>
        <w:tc>
          <w:tcPr>
            <w:tcW w:w="479" w:type="pct"/>
          </w:tcPr>
          <w:p w14:paraId="6F987900" w14:textId="77777777" w:rsidR="00D42C4E" w:rsidRPr="00C65CD2" w:rsidRDefault="00D42C4E" w:rsidP="00C65CD2">
            <w:pPr>
              <w:spacing w:after="0" w:line="288" w:lineRule="auto"/>
              <w:ind w:left="38"/>
              <w:jc w:val="center"/>
              <w:rPr>
                <w:sz w:val="26"/>
                <w:szCs w:val="26"/>
              </w:rPr>
            </w:pPr>
          </w:p>
        </w:tc>
        <w:tc>
          <w:tcPr>
            <w:tcW w:w="523" w:type="pct"/>
          </w:tcPr>
          <w:p w14:paraId="4766E04C" w14:textId="77777777" w:rsidR="00D42C4E" w:rsidRPr="00C65CD2" w:rsidRDefault="00D42C4E" w:rsidP="00C65CD2">
            <w:pPr>
              <w:spacing w:after="0" w:line="288" w:lineRule="auto"/>
              <w:ind w:left="38"/>
              <w:jc w:val="center"/>
              <w:rPr>
                <w:sz w:val="26"/>
                <w:szCs w:val="26"/>
              </w:rPr>
            </w:pPr>
          </w:p>
        </w:tc>
        <w:tc>
          <w:tcPr>
            <w:tcW w:w="479" w:type="pct"/>
          </w:tcPr>
          <w:p w14:paraId="50B7A1A5" w14:textId="77777777" w:rsidR="00D42C4E" w:rsidRPr="00C65CD2" w:rsidRDefault="00D42C4E" w:rsidP="00C65CD2">
            <w:pPr>
              <w:spacing w:after="0" w:line="288" w:lineRule="auto"/>
              <w:ind w:left="38"/>
              <w:jc w:val="center"/>
              <w:rPr>
                <w:sz w:val="26"/>
                <w:szCs w:val="26"/>
              </w:rPr>
            </w:pPr>
          </w:p>
        </w:tc>
      </w:tr>
    </w:tbl>
    <w:p w14:paraId="3F3FB234" w14:textId="77777777" w:rsidR="00D42C4E" w:rsidRPr="00C65CD2" w:rsidRDefault="00D42C4E" w:rsidP="00C65CD2">
      <w:pPr>
        <w:tabs>
          <w:tab w:val="left" w:pos="426"/>
        </w:tabs>
        <w:spacing w:after="0" w:line="288" w:lineRule="auto"/>
        <w:jc w:val="center"/>
        <w:rPr>
          <w:b/>
          <w:sz w:val="26"/>
          <w:szCs w:val="26"/>
        </w:rPr>
      </w:pPr>
      <w:r w:rsidRPr="00C65CD2">
        <w:rPr>
          <w:b/>
          <w:sz w:val="26"/>
          <w:szCs w:val="26"/>
        </w:rPr>
        <w:t>Xin trân trọng cảm ơn!</w:t>
      </w:r>
    </w:p>
    <w:p w14:paraId="3F788509" w14:textId="77777777" w:rsidR="00D42C4E" w:rsidRPr="00C65CD2" w:rsidRDefault="00D42C4E" w:rsidP="00C65CD2">
      <w:pPr>
        <w:pStyle w:val="Heading2"/>
        <w:numPr>
          <w:ilvl w:val="0"/>
          <w:numId w:val="0"/>
        </w:numPr>
        <w:spacing w:before="0" w:after="0" w:line="288" w:lineRule="auto"/>
        <w:sectPr w:rsidR="00D42C4E" w:rsidRPr="00C65CD2" w:rsidSect="007573EC">
          <w:pgSz w:w="16840" w:h="11900" w:orient="landscape" w:code="9"/>
          <w:pgMar w:top="567" w:right="567" w:bottom="567" w:left="1134" w:header="734" w:footer="346" w:gutter="0"/>
          <w:cols w:space="708"/>
          <w:titlePg/>
          <w:docGrid w:linePitch="326"/>
        </w:sectPr>
      </w:pPr>
      <w:bookmarkStart w:id="139" w:name="_Toc74421192"/>
    </w:p>
    <w:p w14:paraId="6EA96B57" w14:textId="6DF6EE5C" w:rsidR="00257B76" w:rsidRPr="00C65CD2" w:rsidRDefault="00257B76" w:rsidP="00C65CD2">
      <w:pPr>
        <w:pStyle w:val="Heading2"/>
        <w:numPr>
          <w:ilvl w:val="0"/>
          <w:numId w:val="0"/>
        </w:numPr>
        <w:spacing w:before="0" w:after="0" w:line="288" w:lineRule="auto"/>
      </w:pPr>
      <w:r w:rsidRPr="00C65CD2">
        <w:lastRenderedPageBreak/>
        <w:t>Phụ lục 5. Cựu sinh viên</w:t>
      </w:r>
      <w:bookmarkEnd w:id="139"/>
    </w:p>
    <w:tbl>
      <w:tblPr>
        <w:tblW w:w="5000" w:type="pct"/>
        <w:tblCellMar>
          <w:top w:w="15" w:type="dxa"/>
          <w:left w:w="15" w:type="dxa"/>
          <w:bottom w:w="15" w:type="dxa"/>
          <w:right w:w="15" w:type="dxa"/>
        </w:tblCellMar>
        <w:tblLook w:val="04A0" w:firstRow="1" w:lastRow="0" w:firstColumn="1" w:lastColumn="0" w:noHBand="0" w:noVBand="1"/>
      </w:tblPr>
      <w:tblGrid>
        <w:gridCol w:w="6101"/>
        <w:gridCol w:w="9038"/>
      </w:tblGrid>
      <w:tr w:rsidR="00D42C4E" w:rsidRPr="00C65CD2" w14:paraId="6E86ABF4" w14:textId="77777777" w:rsidTr="007573EC">
        <w:tc>
          <w:tcPr>
            <w:tcW w:w="2015" w:type="pct"/>
            <w:tcMar>
              <w:top w:w="0" w:type="dxa"/>
              <w:left w:w="78" w:type="dxa"/>
              <w:bottom w:w="0" w:type="dxa"/>
              <w:right w:w="78" w:type="dxa"/>
            </w:tcMar>
          </w:tcPr>
          <w:p w14:paraId="4584B1A4" w14:textId="77777777" w:rsidR="00D42C4E" w:rsidRPr="00C65CD2" w:rsidRDefault="00D42C4E" w:rsidP="00C65CD2">
            <w:pPr>
              <w:spacing w:after="0" w:line="288" w:lineRule="auto"/>
              <w:ind w:left="70"/>
              <w:rPr>
                <w:sz w:val="26"/>
                <w:szCs w:val="26"/>
              </w:rPr>
            </w:pPr>
            <w:r w:rsidRPr="00C65CD2">
              <w:rPr>
                <w:sz w:val="26"/>
                <w:szCs w:val="26"/>
              </w:rPr>
              <w:t>BỘ GIÁO DỤC VÀ ĐÀO TẠO</w:t>
            </w:r>
          </w:p>
          <w:p w14:paraId="0E9FCCEE" w14:textId="77777777" w:rsidR="00D42C4E" w:rsidRPr="00C65CD2" w:rsidRDefault="00D42C4E" w:rsidP="00C65CD2">
            <w:pPr>
              <w:spacing w:after="0" w:line="288" w:lineRule="auto"/>
              <w:jc w:val="center"/>
              <w:outlineLvl w:val="5"/>
              <w:rPr>
                <w:rFonts w:eastAsia="Times New Roman"/>
                <w:b/>
                <w:sz w:val="26"/>
                <w:szCs w:val="26"/>
              </w:rPr>
            </w:pPr>
            <w:r w:rsidRPr="00C65CD2">
              <w:rPr>
                <w:rFonts w:eastAsia="Times New Roman"/>
                <w:b/>
                <w:sz w:val="26"/>
                <w:szCs w:val="26"/>
              </w:rPr>
              <w:t>TRƯỜNG ĐẠI HỌC VINH</w:t>
            </w:r>
          </w:p>
          <w:p w14:paraId="23856C9A" w14:textId="77777777" w:rsidR="00D42C4E" w:rsidRPr="00C65CD2" w:rsidRDefault="00D42C4E" w:rsidP="00C65CD2">
            <w:pPr>
              <w:spacing w:after="0" w:line="288" w:lineRule="auto"/>
              <w:jc w:val="center"/>
              <w:rPr>
                <w:rFonts w:eastAsia="Times New Roman"/>
                <w:sz w:val="26"/>
                <w:szCs w:val="26"/>
              </w:rPr>
            </w:pPr>
            <w:r w:rsidRPr="00C65CD2">
              <w:rPr>
                <w:rFonts w:eastAsia="Times New Roman"/>
                <w:sz w:val="26"/>
                <w:szCs w:val="26"/>
              </w:rPr>
              <w:t xml:space="preserve">¯¯¯¯¯¯¯¯¯¯¯¯¯ </w:t>
            </w:r>
          </w:p>
        </w:tc>
        <w:tc>
          <w:tcPr>
            <w:tcW w:w="2985" w:type="pct"/>
            <w:tcMar>
              <w:top w:w="0" w:type="dxa"/>
              <w:left w:w="78" w:type="dxa"/>
              <w:bottom w:w="0" w:type="dxa"/>
              <w:right w:w="78" w:type="dxa"/>
            </w:tcMar>
          </w:tcPr>
          <w:p w14:paraId="50A414E1" w14:textId="77777777" w:rsidR="00D42C4E" w:rsidRPr="00C65CD2" w:rsidRDefault="00D42C4E" w:rsidP="00C65CD2">
            <w:pPr>
              <w:spacing w:after="0" w:line="288" w:lineRule="auto"/>
              <w:ind w:left="-358"/>
              <w:jc w:val="center"/>
              <w:rPr>
                <w:rFonts w:eastAsia="Times New Roman"/>
                <w:b/>
                <w:sz w:val="26"/>
                <w:szCs w:val="26"/>
                <w:lang w:val="vi-VN"/>
              </w:rPr>
            </w:pPr>
            <w:r w:rsidRPr="00C65CD2">
              <w:rPr>
                <w:rFonts w:eastAsia="Times New Roman"/>
                <w:b/>
                <w:bCs/>
                <w:color w:val="000000"/>
                <w:sz w:val="26"/>
                <w:szCs w:val="26"/>
                <w:lang w:val="vi-VN"/>
              </w:rPr>
              <w:t>CỘNG HOÀ XÃ HỘI CHỦ NGHĨA VIỆT NAM</w:t>
            </w:r>
          </w:p>
          <w:p w14:paraId="41C1D9C6" w14:textId="77777777" w:rsidR="00D42C4E" w:rsidRPr="00C65CD2" w:rsidRDefault="00D42C4E" w:rsidP="00C65CD2">
            <w:pPr>
              <w:spacing w:after="0" w:line="288" w:lineRule="auto"/>
              <w:jc w:val="center"/>
              <w:rPr>
                <w:rFonts w:eastAsia="Times New Roman"/>
                <w:b/>
                <w:sz w:val="26"/>
                <w:szCs w:val="26"/>
                <w:lang w:val="vi-VN"/>
              </w:rPr>
            </w:pPr>
            <w:r w:rsidRPr="00C65CD2">
              <w:rPr>
                <w:rFonts w:eastAsia="Times New Roman"/>
                <w:b/>
                <w:bCs/>
                <w:color w:val="000000"/>
                <w:sz w:val="26"/>
                <w:szCs w:val="26"/>
                <w:lang w:val="vi-VN"/>
              </w:rPr>
              <w:t>Độc lập - Tự do - Hạnh phúc</w:t>
            </w:r>
          </w:p>
          <w:p w14:paraId="44CC5932" w14:textId="77777777" w:rsidR="00D42C4E" w:rsidRPr="00C65CD2" w:rsidRDefault="00D42C4E" w:rsidP="00C65CD2">
            <w:pPr>
              <w:spacing w:after="0" w:line="288" w:lineRule="auto"/>
              <w:jc w:val="center"/>
              <w:rPr>
                <w:rFonts w:eastAsia="Times New Roman"/>
                <w:sz w:val="26"/>
                <w:szCs w:val="26"/>
                <w:lang w:val="vi-VN"/>
              </w:rPr>
            </w:pPr>
            <w:r w:rsidRPr="00C65CD2">
              <w:rPr>
                <w:rFonts w:eastAsia="Times New Roman"/>
                <w:sz w:val="26"/>
                <w:szCs w:val="26"/>
              </w:rPr>
              <w:t>¯¯¯¯¯¯¯¯¯¯¯¯¯¯¯¯¯¯¯¯¯¯¯¯</w:t>
            </w:r>
          </w:p>
        </w:tc>
      </w:tr>
    </w:tbl>
    <w:p w14:paraId="3F7F92D9" w14:textId="77777777" w:rsidR="00D42C4E" w:rsidRPr="00C65CD2" w:rsidRDefault="00D42C4E" w:rsidP="00C65CD2">
      <w:pPr>
        <w:spacing w:after="0" w:line="288" w:lineRule="auto"/>
        <w:rPr>
          <w:rFonts w:eastAsia="Times New Roman"/>
          <w:sz w:val="26"/>
          <w:szCs w:val="26"/>
        </w:rPr>
      </w:pPr>
    </w:p>
    <w:p w14:paraId="1C315531" w14:textId="4C113BBD" w:rsidR="00D42C4E" w:rsidRPr="00C65CD2" w:rsidRDefault="00D42C4E" w:rsidP="00C65CD2">
      <w:pPr>
        <w:tabs>
          <w:tab w:val="left" w:pos="426"/>
        </w:tabs>
        <w:spacing w:after="0" w:line="288" w:lineRule="auto"/>
        <w:jc w:val="center"/>
        <w:rPr>
          <w:rFonts w:eastAsia="Times New Roman"/>
          <w:b/>
          <w:sz w:val="26"/>
          <w:szCs w:val="26"/>
        </w:rPr>
      </w:pPr>
      <w:r w:rsidRPr="00C65CD2">
        <w:rPr>
          <w:rFonts w:eastAsia="Times New Roman"/>
          <w:b/>
          <w:sz w:val="26"/>
          <w:szCs w:val="26"/>
        </w:rPr>
        <w:t>PHIẾU KHẢO SÁT</w:t>
      </w:r>
      <w:r w:rsidRPr="00C65CD2">
        <w:rPr>
          <w:rFonts w:eastAsia="Times New Roman"/>
          <w:b/>
          <w:sz w:val="26"/>
          <w:szCs w:val="26"/>
          <w:lang w:val="vi-VN"/>
        </w:rPr>
        <w:t xml:space="preserve"> </w:t>
      </w:r>
    </w:p>
    <w:p w14:paraId="3F6EF789" w14:textId="77777777" w:rsidR="00D978E9" w:rsidRDefault="00D42C4E" w:rsidP="00C65CD2">
      <w:pPr>
        <w:spacing w:after="0" w:line="288" w:lineRule="auto"/>
        <w:jc w:val="center"/>
        <w:rPr>
          <w:b/>
          <w:sz w:val="26"/>
          <w:szCs w:val="26"/>
        </w:rPr>
      </w:pPr>
      <w:r w:rsidRPr="00C65CD2">
        <w:rPr>
          <w:b/>
          <w:sz w:val="26"/>
          <w:szCs w:val="26"/>
          <w:lang w:val="vi-VN"/>
        </w:rPr>
        <w:t xml:space="preserve">MỨC ĐỘ </w:t>
      </w:r>
      <w:r w:rsidRPr="00C65CD2">
        <w:rPr>
          <w:b/>
          <w:sz w:val="26"/>
          <w:szCs w:val="26"/>
        </w:rPr>
        <w:t xml:space="preserve">ĐÁP ỨNG YÊU CẦU NGHỀ NGHIỆP </w:t>
      </w:r>
      <w:r w:rsidRPr="00C65CD2">
        <w:rPr>
          <w:b/>
          <w:sz w:val="26"/>
          <w:szCs w:val="26"/>
          <w:lang w:val="vi-VN"/>
        </w:rPr>
        <w:t>CỦA</w:t>
      </w:r>
      <w:r w:rsidRPr="00C65CD2">
        <w:rPr>
          <w:b/>
          <w:sz w:val="26"/>
          <w:szCs w:val="26"/>
        </w:rPr>
        <w:t xml:space="preserve"> MỤC TIÊU, CHUẨN ĐẦU RA </w:t>
      </w:r>
    </w:p>
    <w:p w14:paraId="2B9E01C8" w14:textId="4F1A4FA9" w:rsidR="00D42C4E" w:rsidRDefault="00D42C4E" w:rsidP="00C65CD2">
      <w:pPr>
        <w:spacing w:after="0" w:line="288" w:lineRule="auto"/>
        <w:jc w:val="center"/>
        <w:rPr>
          <w:b/>
          <w:sz w:val="26"/>
          <w:szCs w:val="26"/>
          <w:lang w:val="vi-VN"/>
        </w:rPr>
      </w:pPr>
      <w:r w:rsidRPr="00C65CD2">
        <w:rPr>
          <w:b/>
          <w:sz w:val="26"/>
          <w:szCs w:val="26"/>
        </w:rPr>
        <w:t>CHƯƠNG TRÌNH ĐÀO TẠO NGÀNH GIÁO</w:t>
      </w:r>
      <w:r w:rsidRPr="00C65CD2">
        <w:rPr>
          <w:b/>
          <w:sz w:val="26"/>
          <w:szCs w:val="26"/>
          <w:lang w:val="vi-VN"/>
        </w:rPr>
        <w:t xml:space="preserve"> DỤC TIỂU HỌC</w:t>
      </w:r>
    </w:p>
    <w:p w14:paraId="43F9540D" w14:textId="77777777" w:rsidR="00D978E9" w:rsidRPr="00C65CD2" w:rsidRDefault="00D978E9" w:rsidP="00D978E9">
      <w:pPr>
        <w:tabs>
          <w:tab w:val="left" w:pos="426"/>
        </w:tabs>
        <w:spacing w:after="0" w:line="288" w:lineRule="auto"/>
        <w:jc w:val="center"/>
        <w:rPr>
          <w:rFonts w:eastAsia="Times New Roman"/>
          <w:b/>
          <w:sz w:val="26"/>
          <w:szCs w:val="26"/>
        </w:rPr>
      </w:pPr>
      <w:r w:rsidRPr="00C65CD2">
        <w:rPr>
          <w:rFonts w:eastAsia="Times New Roman"/>
          <w:b/>
          <w:sz w:val="26"/>
          <w:szCs w:val="26"/>
          <w:lang w:val="vi-VN"/>
        </w:rPr>
        <w:t>(Dùng cho cựu SV)</w:t>
      </w:r>
      <w:r w:rsidRPr="00C65CD2">
        <w:rPr>
          <w:rFonts w:eastAsia="Times New Roman"/>
          <w:b/>
          <w:sz w:val="26"/>
          <w:szCs w:val="26"/>
        </w:rPr>
        <w:t xml:space="preserve"> </w:t>
      </w:r>
    </w:p>
    <w:p w14:paraId="0E2BDE3C" w14:textId="77777777" w:rsidR="00D978E9" w:rsidRPr="00C65CD2" w:rsidRDefault="00D978E9" w:rsidP="00C65CD2">
      <w:pPr>
        <w:spacing w:after="0" w:line="288" w:lineRule="auto"/>
        <w:jc w:val="center"/>
        <w:rPr>
          <w:b/>
          <w:sz w:val="26"/>
          <w:szCs w:val="26"/>
          <w:lang w:val="vi-VN"/>
        </w:rPr>
      </w:pPr>
    </w:p>
    <w:p w14:paraId="67B72C59" w14:textId="77777777" w:rsidR="00D42C4E" w:rsidRPr="00C65CD2" w:rsidRDefault="00D42C4E" w:rsidP="00C65CD2">
      <w:pPr>
        <w:tabs>
          <w:tab w:val="left" w:pos="426"/>
        </w:tabs>
        <w:spacing w:after="0" w:line="288" w:lineRule="auto"/>
        <w:jc w:val="center"/>
        <w:rPr>
          <w:rFonts w:eastAsia="Times New Roman"/>
          <w:b/>
          <w:sz w:val="26"/>
          <w:szCs w:val="26"/>
        </w:rPr>
      </w:pPr>
    </w:p>
    <w:p w14:paraId="792D323D" w14:textId="77777777" w:rsidR="00D42C4E" w:rsidRPr="00C65CD2" w:rsidRDefault="00D42C4E" w:rsidP="00C65CD2">
      <w:pPr>
        <w:tabs>
          <w:tab w:val="left" w:pos="426"/>
        </w:tabs>
        <w:spacing w:after="0" w:line="288" w:lineRule="auto"/>
        <w:rPr>
          <w:rFonts w:eastAsia="Times New Roman"/>
          <w:b/>
          <w:bCs/>
          <w:i/>
          <w:sz w:val="26"/>
          <w:szCs w:val="26"/>
        </w:rPr>
      </w:pPr>
      <w:r w:rsidRPr="00C65CD2">
        <w:rPr>
          <w:rFonts w:eastAsia="Times New Roman"/>
          <w:b/>
          <w:bCs/>
          <w:i/>
          <w:sz w:val="26"/>
          <w:szCs w:val="26"/>
        </w:rPr>
        <w:tab/>
        <w:t xml:space="preserve">Kính gửi: </w:t>
      </w:r>
    </w:p>
    <w:p w14:paraId="55ED3B2E" w14:textId="77777777" w:rsidR="00D42C4E" w:rsidRPr="00C65CD2" w:rsidRDefault="00D42C4E" w:rsidP="00C65CD2">
      <w:pPr>
        <w:tabs>
          <w:tab w:val="left" w:pos="709"/>
        </w:tabs>
        <w:spacing w:after="0" w:line="288" w:lineRule="auto"/>
        <w:rPr>
          <w:rFonts w:eastAsia="Times New Roman"/>
          <w:i/>
          <w:sz w:val="26"/>
          <w:szCs w:val="26"/>
        </w:rPr>
      </w:pPr>
    </w:p>
    <w:p w14:paraId="090438A5" w14:textId="77777777" w:rsidR="00D42C4E" w:rsidRPr="00C65CD2" w:rsidRDefault="00D42C4E" w:rsidP="00C65CD2">
      <w:pPr>
        <w:tabs>
          <w:tab w:val="left" w:pos="709"/>
        </w:tabs>
        <w:spacing w:after="0" w:line="288" w:lineRule="auto"/>
        <w:ind w:firstLine="567"/>
        <w:rPr>
          <w:rFonts w:eastAsia="Times New Roman"/>
          <w:i/>
          <w:sz w:val="26"/>
          <w:szCs w:val="26"/>
          <w:lang w:val="vi-VN"/>
        </w:rPr>
      </w:pPr>
      <w:r w:rsidRPr="00C65CD2">
        <w:rPr>
          <w:rFonts w:eastAsia="Times New Roman"/>
          <w:i/>
          <w:sz w:val="26"/>
          <w:szCs w:val="26"/>
          <w:lang w:val="vi-VN"/>
        </w:rPr>
        <w:t>Nhằm mục đích cải tiến và nâng cao chất lượng chương trình đào tạo ngành Giáo dục Tiểu học tại Khoa Giáo dục – Trường Đại học Vinh và góp phần đáp ứng các yêu cầu về phầm chất, năng lực cho sinh viên tốt nghiệp theo chuẩn nghề nghiệp trong bối cảnh mới, chúng tôi rất mong nhận được sự đóng góp ý kiến của các bạn cựu sinh viên  thông qua việc xác định tầm quan trọng và các mức độ năng lực hiện (nên) có cho mỗi chuẩn đầu ra được trình bày trong phiếu khảo sát dưới đây.</w:t>
      </w:r>
    </w:p>
    <w:p w14:paraId="01FDB8C2" w14:textId="77777777" w:rsidR="00D42C4E" w:rsidRPr="00C65CD2" w:rsidRDefault="00D42C4E" w:rsidP="00C65CD2">
      <w:pPr>
        <w:tabs>
          <w:tab w:val="left" w:pos="709"/>
        </w:tabs>
        <w:spacing w:after="0" w:line="288" w:lineRule="auto"/>
        <w:rPr>
          <w:rFonts w:eastAsia="Times New Roman"/>
          <w:i/>
          <w:sz w:val="26"/>
          <w:szCs w:val="26"/>
          <w:lang w:val="vi-VN"/>
        </w:rPr>
      </w:pPr>
      <w:r w:rsidRPr="00C65CD2">
        <w:rPr>
          <w:rFonts w:eastAsia="Times New Roman"/>
          <w:i/>
          <w:sz w:val="26"/>
          <w:szCs w:val="26"/>
          <w:lang w:val="vi-VN"/>
        </w:rPr>
        <w:t>Xin trân trọng cảm ơn!</w:t>
      </w:r>
    </w:p>
    <w:p w14:paraId="7DA5A165" w14:textId="77777777" w:rsidR="00D42C4E" w:rsidRPr="00C65CD2" w:rsidRDefault="00D42C4E" w:rsidP="00C65CD2">
      <w:pPr>
        <w:tabs>
          <w:tab w:val="left" w:pos="709"/>
        </w:tabs>
        <w:spacing w:after="0" w:line="288" w:lineRule="auto"/>
        <w:rPr>
          <w:rFonts w:eastAsia="Times New Roman"/>
          <w:b/>
          <w:bCs/>
          <w:iCs/>
          <w:sz w:val="26"/>
          <w:szCs w:val="26"/>
        </w:rPr>
      </w:pPr>
      <w:r w:rsidRPr="00C65CD2">
        <w:rPr>
          <w:rFonts w:eastAsia="Times New Roman"/>
          <w:b/>
          <w:bCs/>
          <w:iCs/>
          <w:sz w:val="26"/>
          <w:szCs w:val="26"/>
        </w:rPr>
        <w:t>Thông tin chung về người cung cấp thông tin</w:t>
      </w:r>
    </w:p>
    <w:p w14:paraId="562DA55D" w14:textId="77777777" w:rsidR="00D42C4E" w:rsidRPr="00C65CD2" w:rsidRDefault="00D42C4E" w:rsidP="00C65CD2">
      <w:pPr>
        <w:tabs>
          <w:tab w:val="left" w:pos="426"/>
          <w:tab w:val="left" w:leader="dot" w:pos="8789"/>
        </w:tabs>
        <w:spacing w:after="0" w:line="288" w:lineRule="auto"/>
        <w:rPr>
          <w:rFonts w:eastAsia="Times New Roman"/>
          <w:bCs/>
          <w:sz w:val="26"/>
          <w:szCs w:val="26"/>
        </w:rPr>
      </w:pPr>
      <w:r w:rsidRPr="00C65CD2">
        <w:rPr>
          <w:rFonts w:eastAsia="Times New Roman"/>
          <w:bCs/>
          <w:sz w:val="26"/>
          <w:szCs w:val="26"/>
        </w:rPr>
        <w:t>1. Họ và tên người được hỏi: ………………………………………………………………</w:t>
      </w:r>
      <w:r w:rsidRPr="00C65CD2">
        <w:rPr>
          <w:rFonts w:eastAsia="Times New Roman"/>
          <w:bCs/>
          <w:sz w:val="26"/>
          <w:szCs w:val="26"/>
        </w:rPr>
        <w:tab/>
      </w:r>
    </w:p>
    <w:p w14:paraId="302DD380" w14:textId="16017553"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2. Tên cơ quan/đơn</w:t>
      </w:r>
      <w:r w:rsidRPr="00C65CD2">
        <w:rPr>
          <w:rFonts w:eastAsia="Times New Roman"/>
          <w:bCs/>
          <w:sz w:val="26"/>
          <w:szCs w:val="26"/>
          <w:lang w:val="vi-VN"/>
        </w:rPr>
        <w:t xml:space="preserve"> </w:t>
      </w:r>
      <w:proofErr w:type="gramStart"/>
      <w:r w:rsidRPr="00C65CD2">
        <w:rPr>
          <w:rFonts w:eastAsia="Times New Roman"/>
          <w:bCs/>
          <w:sz w:val="26"/>
          <w:szCs w:val="26"/>
        </w:rPr>
        <w:t>vị:…</w:t>
      </w:r>
      <w:proofErr w:type="gramEnd"/>
      <w:r w:rsidRPr="00C65CD2">
        <w:rPr>
          <w:rFonts w:eastAsia="Times New Roman"/>
          <w:bCs/>
          <w:sz w:val="26"/>
          <w:szCs w:val="26"/>
        </w:rPr>
        <w:t>………………………………………………………</w:t>
      </w:r>
    </w:p>
    <w:p w14:paraId="6917B2DC" w14:textId="63AA440C" w:rsidR="00D42C4E" w:rsidRPr="00C65CD2" w:rsidRDefault="00D42C4E" w:rsidP="00C65CD2">
      <w:pPr>
        <w:tabs>
          <w:tab w:val="left" w:pos="426"/>
        </w:tabs>
        <w:spacing w:after="0" w:line="288" w:lineRule="auto"/>
        <w:rPr>
          <w:rFonts w:eastAsia="Times New Roman"/>
          <w:bCs/>
          <w:sz w:val="26"/>
          <w:szCs w:val="26"/>
        </w:rPr>
      </w:pPr>
      <w:r w:rsidRPr="00C65CD2">
        <w:rPr>
          <w:rFonts w:eastAsia="Times New Roman"/>
          <w:bCs/>
          <w:sz w:val="26"/>
          <w:szCs w:val="26"/>
        </w:rPr>
        <w:t xml:space="preserve">3. Địa </w:t>
      </w:r>
      <w:proofErr w:type="gramStart"/>
      <w:r w:rsidRPr="00C65CD2">
        <w:rPr>
          <w:rFonts w:eastAsia="Times New Roman"/>
          <w:bCs/>
          <w:sz w:val="26"/>
          <w:szCs w:val="26"/>
        </w:rPr>
        <w:t>chỉ:…</w:t>
      </w:r>
      <w:proofErr w:type="gramEnd"/>
      <w:r w:rsidRPr="00C65CD2">
        <w:rPr>
          <w:rFonts w:eastAsia="Times New Roman"/>
          <w:bCs/>
          <w:sz w:val="26"/>
          <w:szCs w:val="26"/>
        </w:rPr>
        <w:t>…………………………………………………………………………</w:t>
      </w:r>
    </w:p>
    <w:p w14:paraId="4D358833"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bCs/>
          <w:sz w:val="26"/>
          <w:szCs w:val="26"/>
        </w:rPr>
        <w:t>4. Vị trí công tác: …………………………………………………………………………</w:t>
      </w:r>
    </w:p>
    <w:p w14:paraId="19B6E40C"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t>5. Đã tốt nghiệp trường: …………………Đại</w:t>
      </w:r>
      <w:r w:rsidRPr="00C65CD2">
        <w:rPr>
          <w:rFonts w:eastAsia="Times New Roman"/>
          <w:sz w:val="26"/>
          <w:szCs w:val="26"/>
          <w:lang w:val="vi-VN"/>
        </w:rPr>
        <w:t xml:space="preserve"> học Vinh</w:t>
      </w:r>
      <w:r w:rsidRPr="00C65CD2">
        <w:rPr>
          <w:rFonts w:eastAsia="Times New Roman"/>
          <w:sz w:val="26"/>
          <w:szCs w:val="26"/>
        </w:rPr>
        <w:t>…………………………</w:t>
      </w:r>
    </w:p>
    <w:p w14:paraId="185759D5"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t>6. Thâm niên công tác: …………………………………………………………………</w:t>
      </w:r>
    </w:p>
    <w:p w14:paraId="329C1F01" w14:textId="77777777" w:rsidR="00D42C4E" w:rsidRPr="00C65CD2" w:rsidRDefault="00D42C4E" w:rsidP="00C65CD2">
      <w:pPr>
        <w:spacing w:after="0" w:line="288" w:lineRule="auto"/>
        <w:rPr>
          <w:rFonts w:eastAsia="Times New Roman"/>
          <w:b/>
          <w:sz w:val="26"/>
          <w:szCs w:val="26"/>
          <w:lang w:val="vi-VN"/>
        </w:rPr>
      </w:pPr>
      <w:r w:rsidRPr="00C65CD2">
        <w:rPr>
          <w:rFonts w:eastAsia="Times New Roman"/>
          <w:b/>
          <w:sz w:val="26"/>
          <w:szCs w:val="26"/>
        </w:rPr>
        <w:t>Phần II. Đánh giá kiến thức, kỹ năng cần có của sinh viên tốt nghiệp ngàn</w:t>
      </w:r>
      <w:r w:rsidRPr="00C65CD2">
        <w:rPr>
          <w:rFonts w:eastAsia="Times New Roman"/>
          <w:b/>
          <w:sz w:val="26"/>
          <w:szCs w:val="26"/>
          <w:lang w:val="vi-VN"/>
        </w:rPr>
        <w:t>h GDTH</w:t>
      </w:r>
    </w:p>
    <w:p w14:paraId="2A5E27EE" w14:textId="77777777" w:rsidR="00D42C4E" w:rsidRPr="00C65CD2" w:rsidRDefault="00D42C4E" w:rsidP="00C65CD2">
      <w:pPr>
        <w:spacing w:after="0" w:line="288" w:lineRule="auto"/>
        <w:rPr>
          <w:rFonts w:eastAsia="Times New Roman"/>
          <w:i/>
          <w:sz w:val="26"/>
          <w:szCs w:val="26"/>
          <w:lang w:val="vi-VN"/>
        </w:rPr>
      </w:pPr>
      <w:r w:rsidRPr="00C65CD2">
        <w:rPr>
          <w:rFonts w:eastAsia="Times New Roman"/>
          <w:i/>
          <w:sz w:val="26"/>
          <w:szCs w:val="26"/>
        </w:rPr>
        <w:t>Quý Thầy/Cô xin vui lòng đánh giá mức độ quan trọng, mức độ NÊN đạt được của kiến thức và các kỹ năng sau đây đối với sinh viên tốt nghiệp ngành</w:t>
      </w:r>
      <w:r w:rsidRPr="00C65CD2">
        <w:rPr>
          <w:rFonts w:eastAsia="Times New Roman"/>
          <w:i/>
          <w:sz w:val="26"/>
          <w:szCs w:val="26"/>
          <w:lang w:val="vi-VN"/>
        </w:rPr>
        <w:t xml:space="preserve"> GDTH </w:t>
      </w:r>
      <w:r w:rsidRPr="00C65CD2">
        <w:rPr>
          <w:rFonts w:eastAsia="Times New Roman"/>
          <w:i/>
          <w:sz w:val="26"/>
          <w:szCs w:val="26"/>
        </w:rPr>
        <w:t>(Xin đánh dấu vào mức độ lựa chọn).</w:t>
      </w:r>
    </w:p>
    <w:p w14:paraId="792EA2A2" w14:textId="77777777" w:rsidR="00D42C4E" w:rsidRPr="00C65CD2" w:rsidRDefault="00D42C4E" w:rsidP="00C65CD2">
      <w:pPr>
        <w:spacing w:after="0" w:line="288" w:lineRule="auto"/>
        <w:rPr>
          <w:b/>
          <w:bCs/>
          <w:sz w:val="26"/>
          <w:szCs w:val="26"/>
          <w:lang w:val="vi-VN"/>
        </w:rPr>
      </w:pPr>
      <w:r w:rsidRPr="00C65CD2">
        <w:rPr>
          <w:b/>
          <w:bCs/>
          <w:sz w:val="26"/>
          <w:szCs w:val="26"/>
        </w:rPr>
        <w:t>1. Chuẩn đầu ra kiến thức</w:t>
      </w:r>
      <w:r w:rsidRPr="00C65CD2">
        <w:rPr>
          <w:b/>
          <w:bCs/>
          <w:sz w:val="26"/>
          <w:szCs w:val="26"/>
          <w:lang w:val="vi-VN"/>
        </w:rPr>
        <w:t xml:space="preserve"> cốt lõi</w:t>
      </w:r>
    </w:p>
    <w:p w14:paraId="0D222481" w14:textId="0D6BEA17" w:rsidR="00D42C4E" w:rsidRPr="00C65CD2" w:rsidRDefault="00D42C4E" w:rsidP="00C65CD2">
      <w:pPr>
        <w:spacing w:after="0" w:line="288" w:lineRule="auto"/>
        <w:rPr>
          <w:bCs/>
          <w:i/>
          <w:iCs/>
          <w:sz w:val="26"/>
          <w:szCs w:val="26"/>
        </w:rPr>
      </w:pPr>
      <w:r w:rsidRPr="00C65CD2">
        <w:rPr>
          <w:bCs/>
          <w:i/>
          <w:iCs/>
          <w:sz w:val="26"/>
          <w:szCs w:val="26"/>
        </w:rPr>
        <w:lastRenderedPageBreak/>
        <w:t xml:space="preserve">Ông/Bà </w:t>
      </w:r>
      <w:r w:rsidRPr="00C65CD2">
        <w:rPr>
          <w:bCs/>
          <w:i/>
          <w:iCs/>
          <w:sz w:val="26"/>
          <w:szCs w:val="26"/>
          <w:lang w:val="vi-VN"/>
        </w:rPr>
        <w:t xml:space="preserve">vui lòng đánh 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năng lực</w:t>
      </w:r>
      <w:r w:rsidRPr="00C65CD2">
        <w:rPr>
          <w:b/>
          <w:bCs/>
          <w:i/>
          <w:iCs/>
          <w:sz w:val="26"/>
          <w:szCs w:val="26"/>
          <w:u w:val="single"/>
          <w:lang w:val="vi-VN"/>
        </w:rPr>
        <w:t xml:space="preserve"> cần đạt</w:t>
      </w:r>
      <w:r w:rsidRPr="00C65CD2">
        <w:rPr>
          <w:bCs/>
          <w:i/>
          <w:iCs/>
          <w:sz w:val="26"/>
          <w:szCs w:val="26"/>
        </w:rPr>
        <w:t xml:space="preserve"> </w:t>
      </w:r>
      <w:r w:rsidRPr="00C65CD2">
        <w:rPr>
          <w:bCs/>
          <w:i/>
          <w:iCs/>
          <w:sz w:val="26"/>
          <w:szCs w:val="26"/>
          <w:lang w:val="vi-VN"/>
        </w:rPr>
        <w:t xml:space="preserve">của </w:t>
      </w:r>
      <w:r w:rsidRPr="00C65CD2">
        <w:rPr>
          <w:bCs/>
          <w:i/>
          <w:iCs/>
          <w:sz w:val="26"/>
          <w:szCs w:val="26"/>
        </w:rPr>
        <w:t>mỗi chuẩn đầu ra đối với sinh viên tốt nghiệp ngành</w:t>
      </w:r>
      <w:r w:rsidRPr="00C65CD2">
        <w:rPr>
          <w:b/>
          <w:sz w:val="26"/>
          <w:szCs w:val="26"/>
        </w:rPr>
        <w:t xml:space="preserve"> GDTH</w:t>
      </w:r>
    </w:p>
    <w:tbl>
      <w:tblPr>
        <w:tblStyle w:val="TableGrid"/>
        <w:tblW w:w="5000" w:type="pct"/>
        <w:jc w:val="center"/>
        <w:tblLook w:val="04A0" w:firstRow="1" w:lastRow="0" w:firstColumn="1" w:lastColumn="0" w:noHBand="0" w:noVBand="1"/>
      </w:tblPr>
      <w:tblGrid>
        <w:gridCol w:w="7564"/>
        <w:gridCol w:w="7565"/>
      </w:tblGrid>
      <w:tr w:rsidR="00D42C4E" w:rsidRPr="00C65CD2" w14:paraId="2E31A418" w14:textId="77777777" w:rsidTr="007573EC">
        <w:trPr>
          <w:jc w:val="center"/>
        </w:trPr>
        <w:tc>
          <w:tcPr>
            <w:tcW w:w="2500" w:type="pct"/>
          </w:tcPr>
          <w:p w14:paraId="71DF21E2"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rFonts w:eastAsia="Times New Roman"/>
                <w:b/>
                <w:bCs/>
                <w:sz w:val="26"/>
                <w:szCs w:val="26"/>
              </w:rPr>
              <w:t>Mức độ cần thiết</w:t>
            </w:r>
          </w:p>
        </w:tc>
        <w:tc>
          <w:tcPr>
            <w:tcW w:w="2500" w:type="pct"/>
          </w:tcPr>
          <w:p w14:paraId="1823BDB6"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b/>
                <w:sz w:val="26"/>
                <w:szCs w:val="26"/>
              </w:rPr>
              <w:t>Mức độ năng lực sinh viên cần đạt được</w:t>
            </w:r>
          </w:p>
        </w:tc>
      </w:tr>
      <w:tr w:rsidR="00D42C4E" w:rsidRPr="00C65CD2" w14:paraId="0ED4DF8F" w14:textId="77777777" w:rsidTr="007573EC">
        <w:trPr>
          <w:jc w:val="center"/>
        </w:trPr>
        <w:tc>
          <w:tcPr>
            <w:tcW w:w="2500" w:type="pct"/>
          </w:tcPr>
          <w:p w14:paraId="4170F04E"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Không cần thiết</w:t>
            </w:r>
          </w:p>
          <w:p w14:paraId="24BFB408"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B"/>
            </w:r>
            <w:r w:rsidRPr="00C65CD2">
              <w:rPr>
                <w:rFonts w:eastAsia="Times New Roman"/>
                <w:sz w:val="26"/>
                <w:szCs w:val="26"/>
              </w:rPr>
              <w:t xml:space="preserve"> Ít cần thiết </w:t>
            </w:r>
          </w:p>
          <w:p w14:paraId="696A6C9F"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C"/>
            </w:r>
            <w:r w:rsidRPr="00C65CD2">
              <w:rPr>
                <w:rFonts w:eastAsia="Times New Roman"/>
                <w:sz w:val="26"/>
                <w:szCs w:val="26"/>
              </w:rPr>
              <w:t xml:space="preserve"> Không biết</w:t>
            </w:r>
          </w:p>
          <w:p w14:paraId="32D6082C"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D"/>
            </w:r>
            <w:r w:rsidRPr="00C65CD2">
              <w:rPr>
                <w:rFonts w:eastAsia="Times New Roman"/>
                <w:sz w:val="26"/>
                <w:szCs w:val="26"/>
              </w:rPr>
              <w:t xml:space="preserve"> Cần thiết </w:t>
            </w:r>
          </w:p>
          <w:p w14:paraId="580455DA"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E"/>
            </w:r>
            <w:r w:rsidRPr="00C65CD2">
              <w:rPr>
                <w:rFonts w:eastAsia="Times New Roman"/>
                <w:sz w:val="26"/>
                <w:szCs w:val="26"/>
              </w:rPr>
              <w:t xml:space="preserve"> Rất cần thiết</w:t>
            </w:r>
          </w:p>
        </w:tc>
        <w:tc>
          <w:tcPr>
            <w:tcW w:w="2500" w:type="pct"/>
          </w:tcPr>
          <w:p w14:paraId="395E6C2E"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(a) Hiểu</w:t>
            </w:r>
          </w:p>
          <w:p w14:paraId="7668EE55"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(b) Áp dụng</w:t>
            </w:r>
          </w:p>
          <w:p w14:paraId="328C39FA"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(c) Phân tích</w:t>
            </w:r>
          </w:p>
          <w:p w14:paraId="4898F27A"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(d) Đánh giá</w:t>
            </w:r>
          </w:p>
          <w:p w14:paraId="2E9B172D"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(e) Sáng tạo</w:t>
            </w:r>
          </w:p>
        </w:tc>
      </w:tr>
    </w:tbl>
    <w:p w14:paraId="17912BFF" w14:textId="77777777" w:rsidR="00D42C4E" w:rsidRPr="00C65CD2" w:rsidRDefault="00D42C4E" w:rsidP="00C65CD2">
      <w:pPr>
        <w:spacing w:after="0" w:line="288" w:lineRule="auto"/>
        <w:rPr>
          <w:sz w:val="26"/>
          <w:szCs w:val="26"/>
        </w:rPr>
      </w:pPr>
    </w:p>
    <w:tbl>
      <w:tblPr>
        <w:tblStyle w:val="TableGrid"/>
        <w:tblW w:w="5000" w:type="pct"/>
        <w:tblLook w:val="04A0" w:firstRow="1" w:lastRow="0" w:firstColumn="1" w:lastColumn="0" w:noHBand="0" w:noVBand="1"/>
      </w:tblPr>
      <w:tblGrid>
        <w:gridCol w:w="847"/>
        <w:gridCol w:w="8442"/>
        <w:gridCol w:w="1797"/>
        <w:gridCol w:w="1949"/>
        <w:gridCol w:w="2094"/>
      </w:tblGrid>
      <w:tr w:rsidR="00D42C4E" w:rsidRPr="00C65CD2" w14:paraId="3E68F67E" w14:textId="77777777" w:rsidTr="007573EC">
        <w:tc>
          <w:tcPr>
            <w:tcW w:w="280" w:type="pct"/>
            <w:tcBorders>
              <w:bottom w:val="single" w:sz="4" w:space="0" w:color="auto"/>
            </w:tcBorders>
            <w:vAlign w:val="center"/>
          </w:tcPr>
          <w:p w14:paraId="37518E35" w14:textId="77777777" w:rsidR="00D42C4E" w:rsidRPr="00C65CD2" w:rsidRDefault="00D42C4E" w:rsidP="00C65CD2">
            <w:pPr>
              <w:spacing w:after="0" w:line="288" w:lineRule="auto"/>
              <w:rPr>
                <w:b/>
                <w:sz w:val="26"/>
                <w:szCs w:val="26"/>
                <w:lang w:val="vi-VN"/>
              </w:rPr>
            </w:pPr>
            <w:r w:rsidRPr="00C65CD2">
              <w:rPr>
                <w:b/>
                <w:sz w:val="26"/>
                <w:szCs w:val="26"/>
                <w:lang w:val="vi-VN"/>
              </w:rPr>
              <w:t>CĐR</w:t>
            </w:r>
          </w:p>
        </w:tc>
        <w:tc>
          <w:tcPr>
            <w:tcW w:w="2790" w:type="pct"/>
            <w:tcBorders>
              <w:bottom w:val="single" w:sz="4" w:space="0" w:color="auto"/>
            </w:tcBorders>
            <w:vAlign w:val="center"/>
          </w:tcPr>
          <w:p w14:paraId="4EC9666A" w14:textId="77777777" w:rsidR="00D42C4E" w:rsidRPr="00C65CD2" w:rsidRDefault="00D42C4E" w:rsidP="00C65CD2">
            <w:pPr>
              <w:spacing w:after="0" w:line="288" w:lineRule="auto"/>
              <w:rPr>
                <w:b/>
                <w:sz w:val="26"/>
                <w:szCs w:val="26"/>
              </w:rPr>
            </w:pPr>
            <w:r w:rsidRPr="00C65CD2">
              <w:rPr>
                <w:b/>
                <w:sz w:val="26"/>
                <w:szCs w:val="26"/>
              </w:rPr>
              <w:t>Chuẩn đầu ra CTĐT và các yêu cầu cần đạt của mỗi chuẩn đầu ra</w:t>
            </w:r>
          </w:p>
        </w:tc>
        <w:tc>
          <w:tcPr>
            <w:tcW w:w="594" w:type="pct"/>
            <w:tcBorders>
              <w:bottom w:val="single" w:sz="4" w:space="0" w:color="auto"/>
            </w:tcBorders>
            <w:vAlign w:val="center"/>
          </w:tcPr>
          <w:p w14:paraId="1F6ABE36" w14:textId="77777777" w:rsidR="00D42C4E" w:rsidRPr="00C65CD2" w:rsidRDefault="00D42C4E" w:rsidP="00C65CD2">
            <w:pPr>
              <w:spacing w:after="0" w:line="288" w:lineRule="auto"/>
              <w:jc w:val="center"/>
              <w:rPr>
                <w:b/>
                <w:sz w:val="26"/>
                <w:szCs w:val="26"/>
              </w:rPr>
            </w:pPr>
            <w:r w:rsidRPr="00C65CD2">
              <w:rPr>
                <w:b/>
                <w:sz w:val="26"/>
                <w:szCs w:val="26"/>
              </w:rPr>
              <w:t xml:space="preserve">Mức độ </w:t>
            </w:r>
            <w:r w:rsidRPr="00C65CD2">
              <w:rPr>
                <w:b/>
                <w:sz w:val="26"/>
                <w:szCs w:val="26"/>
                <w:lang w:val="vi-VN"/>
              </w:rPr>
              <w:t xml:space="preserve">       </w:t>
            </w:r>
            <w:r w:rsidRPr="00C65CD2">
              <w:rPr>
                <w:b/>
                <w:sz w:val="26"/>
                <w:szCs w:val="26"/>
              </w:rPr>
              <w:t>cần thiết</w:t>
            </w:r>
          </w:p>
        </w:tc>
        <w:tc>
          <w:tcPr>
            <w:tcW w:w="644" w:type="pct"/>
            <w:tcBorders>
              <w:bottom w:val="single" w:sz="4" w:space="0" w:color="auto"/>
            </w:tcBorders>
          </w:tcPr>
          <w:p w14:paraId="5D0FDEF4" w14:textId="77777777" w:rsidR="00D42C4E" w:rsidRPr="00C65CD2" w:rsidRDefault="00D42C4E" w:rsidP="00C65CD2">
            <w:pPr>
              <w:spacing w:after="0" w:line="288" w:lineRule="auto"/>
              <w:ind w:left="-1"/>
              <w:jc w:val="center"/>
              <w:rPr>
                <w:b/>
                <w:sz w:val="26"/>
                <w:szCs w:val="26"/>
                <w:lang w:val="vi-VN"/>
              </w:rPr>
            </w:pPr>
            <w:r w:rsidRPr="00C65CD2">
              <w:rPr>
                <w:b/>
                <w:sz w:val="26"/>
                <w:szCs w:val="26"/>
                <w:lang w:val="vi-VN"/>
              </w:rPr>
              <w:t>Mức độ năng lực sinh viên Hiện đạt được</w:t>
            </w:r>
          </w:p>
        </w:tc>
        <w:tc>
          <w:tcPr>
            <w:tcW w:w="692" w:type="pct"/>
            <w:tcBorders>
              <w:bottom w:val="single" w:sz="4" w:space="0" w:color="auto"/>
            </w:tcBorders>
            <w:vAlign w:val="center"/>
          </w:tcPr>
          <w:p w14:paraId="44E91F77" w14:textId="77777777" w:rsidR="00D42C4E" w:rsidRPr="00C65CD2" w:rsidRDefault="00D42C4E" w:rsidP="00C65CD2">
            <w:pPr>
              <w:spacing w:after="0" w:line="288" w:lineRule="auto"/>
              <w:ind w:left="-1"/>
              <w:jc w:val="center"/>
              <w:rPr>
                <w:b/>
                <w:sz w:val="26"/>
                <w:szCs w:val="26"/>
              </w:rPr>
            </w:pPr>
            <w:r w:rsidRPr="00C65CD2">
              <w:rPr>
                <w:b/>
                <w:sz w:val="26"/>
                <w:szCs w:val="26"/>
              </w:rPr>
              <w:t>Mức độ năng lực cần đạt</w:t>
            </w:r>
          </w:p>
        </w:tc>
      </w:tr>
      <w:tr w:rsidR="00D42C4E" w:rsidRPr="00C65CD2" w14:paraId="01E3951F" w14:textId="77777777" w:rsidTr="007573EC">
        <w:tc>
          <w:tcPr>
            <w:tcW w:w="280" w:type="pct"/>
            <w:tcBorders>
              <w:bottom w:val="dotted" w:sz="4" w:space="0" w:color="auto"/>
            </w:tcBorders>
            <w:vAlign w:val="center"/>
          </w:tcPr>
          <w:p w14:paraId="5BC50694" w14:textId="77777777" w:rsidR="00D42C4E" w:rsidRPr="00C65CD2" w:rsidRDefault="00D42C4E" w:rsidP="00C65CD2">
            <w:pPr>
              <w:pStyle w:val="ListParagraph"/>
              <w:spacing w:line="288" w:lineRule="auto"/>
              <w:ind w:left="0"/>
              <w:rPr>
                <w:b/>
              </w:rPr>
            </w:pPr>
            <w:r w:rsidRPr="00C65CD2">
              <w:rPr>
                <w:b/>
              </w:rPr>
              <w:t>CĐR 1.1</w:t>
            </w:r>
            <w:r w:rsidRPr="00C65CD2">
              <w:rPr>
                <w:b/>
                <w:lang w:val="vi-VN"/>
              </w:rPr>
              <w:t>.</w:t>
            </w:r>
          </w:p>
        </w:tc>
        <w:tc>
          <w:tcPr>
            <w:tcW w:w="2790" w:type="pct"/>
            <w:tcBorders>
              <w:bottom w:val="dotted" w:sz="4" w:space="0" w:color="auto"/>
            </w:tcBorders>
            <w:vAlign w:val="center"/>
          </w:tcPr>
          <w:p w14:paraId="309A4E8F"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Áp dụng được kiến thức cơ bản về tự nhiên - xã hội, chính trị và pháp luật, văn hoá và xã hội Việt Nam vào các hoạt động nghề nghiệp và cuộc sống;</w:t>
            </w:r>
          </w:p>
        </w:tc>
        <w:tc>
          <w:tcPr>
            <w:tcW w:w="594" w:type="pct"/>
            <w:tcBorders>
              <w:bottom w:val="dotted" w:sz="4" w:space="0" w:color="auto"/>
            </w:tcBorders>
            <w:vAlign w:val="center"/>
          </w:tcPr>
          <w:p w14:paraId="2AC481EB" w14:textId="77777777" w:rsidR="00D42C4E" w:rsidRPr="00C65CD2" w:rsidRDefault="00D42C4E" w:rsidP="00C65CD2">
            <w:pPr>
              <w:spacing w:after="0" w:line="288" w:lineRule="auto"/>
              <w:rPr>
                <w:sz w:val="26"/>
                <w:szCs w:val="26"/>
              </w:rPr>
            </w:pPr>
          </w:p>
        </w:tc>
        <w:tc>
          <w:tcPr>
            <w:tcW w:w="644" w:type="pct"/>
            <w:tcBorders>
              <w:bottom w:val="dotted" w:sz="4" w:space="0" w:color="auto"/>
            </w:tcBorders>
          </w:tcPr>
          <w:p w14:paraId="4FB8D02A" w14:textId="77777777" w:rsidR="00D42C4E" w:rsidRPr="00C65CD2" w:rsidRDefault="00D42C4E" w:rsidP="00C65CD2">
            <w:pPr>
              <w:spacing w:after="0" w:line="288" w:lineRule="auto"/>
              <w:rPr>
                <w:sz w:val="26"/>
                <w:szCs w:val="26"/>
              </w:rPr>
            </w:pPr>
          </w:p>
        </w:tc>
        <w:tc>
          <w:tcPr>
            <w:tcW w:w="692" w:type="pct"/>
            <w:tcBorders>
              <w:bottom w:val="dotted" w:sz="4" w:space="0" w:color="auto"/>
            </w:tcBorders>
            <w:vAlign w:val="center"/>
          </w:tcPr>
          <w:p w14:paraId="0016B327" w14:textId="77777777" w:rsidR="00D42C4E" w:rsidRPr="00C65CD2" w:rsidRDefault="00D42C4E" w:rsidP="00C65CD2">
            <w:pPr>
              <w:spacing w:after="0" w:line="288" w:lineRule="auto"/>
              <w:rPr>
                <w:sz w:val="26"/>
                <w:szCs w:val="26"/>
              </w:rPr>
            </w:pPr>
          </w:p>
        </w:tc>
      </w:tr>
      <w:tr w:rsidR="00D42C4E" w:rsidRPr="00C65CD2" w14:paraId="2807E7FC" w14:textId="77777777" w:rsidTr="007573EC">
        <w:tc>
          <w:tcPr>
            <w:tcW w:w="280" w:type="pct"/>
            <w:tcBorders>
              <w:top w:val="dotted" w:sz="4" w:space="0" w:color="auto"/>
              <w:bottom w:val="dotted" w:sz="4" w:space="0" w:color="auto"/>
            </w:tcBorders>
            <w:vAlign w:val="center"/>
          </w:tcPr>
          <w:p w14:paraId="12DC715A" w14:textId="77777777" w:rsidR="00D42C4E" w:rsidRPr="00C65CD2" w:rsidRDefault="00D42C4E" w:rsidP="00C65CD2">
            <w:pPr>
              <w:spacing w:after="0" w:line="288" w:lineRule="auto"/>
              <w:rPr>
                <w:sz w:val="26"/>
                <w:szCs w:val="26"/>
                <w:lang w:val="vi-VN"/>
              </w:rPr>
            </w:pPr>
            <w:r w:rsidRPr="00C65CD2">
              <w:rPr>
                <w:sz w:val="26"/>
                <w:szCs w:val="26"/>
                <w:lang w:val="vi-VN"/>
              </w:rPr>
              <w:t>1.1.1.</w:t>
            </w:r>
          </w:p>
        </w:tc>
        <w:tc>
          <w:tcPr>
            <w:tcW w:w="2790" w:type="pct"/>
            <w:tcBorders>
              <w:top w:val="dotted" w:sz="4" w:space="0" w:color="auto"/>
              <w:bottom w:val="dotted" w:sz="4" w:space="0" w:color="auto"/>
            </w:tcBorders>
            <w:vAlign w:val="center"/>
          </w:tcPr>
          <w:p w14:paraId="2DF53579"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Áp dụng được kiến thức cơ bản của chủ nghĩa Mác-Lênin, </w:t>
            </w:r>
            <w:r w:rsidRPr="00C65CD2">
              <w:rPr>
                <w:sz w:val="26"/>
                <w:szCs w:val="26"/>
              </w:rPr>
              <w:t xml:space="preserve">Tư tưởng Hồ Chí Minh, </w:t>
            </w:r>
            <w:r w:rsidRPr="00C65CD2">
              <w:rPr>
                <w:sz w:val="26"/>
                <w:szCs w:val="26"/>
                <w:lang w:val="vi-VN"/>
              </w:rPr>
              <w:t>đ</w:t>
            </w:r>
            <w:r w:rsidRPr="00C65CD2">
              <w:rPr>
                <w:sz w:val="26"/>
                <w:szCs w:val="26"/>
              </w:rPr>
              <w:t>ường lối cách mạng của Đảng cộng sản Việt Nam</w:t>
            </w:r>
            <w:r w:rsidRPr="00C65CD2">
              <w:rPr>
                <w:sz w:val="26"/>
                <w:szCs w:val="26"/>
                <w:lang w:val="vi-VN"/>
              </w:rPr>
              <w:t xml:space="preserve"> vào các hoạt động nghề nghiệp và cuộc sống.</w:t>
            </w:r>
          </w:p>
        </w:tc>
        <w:tc>
          <w:tcPr>
            <w:tcW w:w="594" w:type="pct"/>
            <w:tcBorders>
              <w:top w:val="dotted" w:sz="4" w:space="0" w:color="auto"/>
              <w:bottom w:val="dotted" w:sz="4" w:space="0" w:color="auto"/>
            </w:tcBorders>
            <w:vAlign w:val="center"/>
          </w:tcPr>
          <w:p w14:paraId="331137F2"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369C1023"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1C23E4A9"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0376F30F" w14:textId="77777777" w:rsidTr="007573EC">
        <w:tc>
          <w:tcPr>
            <w:tcW w:w="280" w:type="pct"/>
            <w:tcBorders>
              <w:top w:val="dotted" w:sz="4" w:space="0" w:color="auto"/>
              <w:bottom w:val="dotted" w:sz="4" w:space="0" w:color="auto"/>
            </w:tcBorders>
            <w:vAlign w:val="center"/>
          </w:tcPr>
          <w:p w14:paraId="525B780D" w14:textId="77777777" w:rsidR="00D42C4E" w:rsidRPr="00C65CD2" w:rsidRDefault="00D42C4E" w:rsidP="00C65CD2">
            <w:pPr>
              <w:spacing w:after="0" w:line="288" w:lineRule="auto"/>
              <w:rPr>
                <w:sz w:val="26"/>
                <w:szCs w:val="26"/>
                <w:lang w:val="vi-VN"/>
              </w:rPr>
            </w:pPr>
            <w:r w:rsidRPr="00C65CD2">
              <w:rPr>
                <w:sz w:val="26"/>
                <w:szCs w:val="26"/>
                <w:lang w:val="vi-VN"/>
              </w:rPr>
              <w:t>1.1.2.</w:t>
            </w:r>
          </w:p>
        </w:tc>
        <w:tc>
          <w:tcPr>
            <w:tcW w:w="2790" w:type="pct"/>
            <w:tcBorders>
              <w:top w:val="dotted" w:sz="4" w:space="0" w:color="auto"/>
              <w:bottom w:val="dotted" w:sz="4" w:space="0" w:color="auto"/>
            </w:tcBorders>
            <w:vAlign w:val="center"/>
          </w:tcPr>
          <w:p w14:paraId="1A196BD5"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Áp dụng được kiến thức cơ bản về pháp luật, an ninh-quốc phòng, và văn hoá và xã hội Việt Nam vào các hoạt động phát triển thể chất, xã hội và tinh thần cho học sinh tiểu học.</w:t>
            </w:r>
          </w:p>
        </w:tc>
        <w:tc>
          <w:tcPr>
            <w:tcW w:w="594" w:type="pct"/>
            <w:tcBorders>
              <w:top w:val="dotted" w:sz="4" w:space="0" w:color="auto"/>
              <w:bottom w:val="dotted" w:sz="4" w:space="0" w:color="auto"/>
            </w:tcBorders>
            <w:vAlign w:val="center"/>
          </w:tcPr>
          <w:p w14:paraId="5C4A8D70"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3320F155"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11D71616"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19BD5D63" w14:textId="77777777" w:rsidTr="007573EC">
        <w:tc>
          <w:tcPr>
            <w:tcW w:w="280" w:type="pct"/>
            <w:tcBorders>
              <w:top w:val="dotted" w:sz="4" w:space="0" w:color="auto"/>
              <w:bottom w:val="dotted" w:sz="4" w:space="0" w:color="auto"/>
            </w:tcBorders>
            <w:vAlign w:val="center"/>
          </w:tcPr>
          <w:p w14:paraId="0557283F" w14:textId="77777777" w:rsidR="00D42C4E" w:rsidRPr="00C65CD2" w:rsidRDefault="00D42C4E" w:rsidP="00C65CD2">
            <w:pPr>
              <w:spacing w:after="0" w:line="288" w:lineRule="auto"/>
              <w:rPr>
                <w:sz w:val="26"/>
                <w:szCs w:val="26"/>
                <w:lang w:val="vi-VN"/>
              </w:rPr>
            </w:pPr>
            <w:r w:rsidRPr="00C65CD2">
              <w:rPr>
                <w:sz w:val="26"/>
                <w:szCs w:val="26"/>
                <w:lang w:val="vi-VN"/>
              </w:rPr>
              <w:t>1.1.3.</w:t>
            </w:r>
          </w:p>
        </w:tc>
        <w:tc>
          <w:tcPr>
            <w:tcW w:w="2790" w:type="pct"/>
            <w:tcBorders>
              <w:top w:val="dotted" w:sz="4" w:space="0" w:color="auto"/>
              <w:bottom w:val="dotted" w:sz="4" w:space="0" w:color="auto"/>
            </w:tcBorders>
            <w:vAlign w:val="center"/>
          </w:tcPr>
          <w:p w14:paraId="7BAFA949"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Áp dụng được kiến thức cơ bản về môi trường, dân số, giáo dục thể chất, y tế học đường vào các hoạt động phát triển thể chất, xã hội và tinh thần cho học sinh tiểu học</w:t>
            </w:r>
          </w:p>
        </w:tc>
        <w:tc>
          <w:tcPr>
            <w:tcW w:w="594" w:type="pct"/>
            <w:tcBorders>
              <w:top w:val="dotted" w:sz="4" w:space="0" w:color="auto"/>
              <w:bottom w:val="dotted" w:sz="4" w:space="0" w:color="auto"/>
            </w:tcBorders>
            <w:vAlign w:val="center"/>
          </w:tcPr>
          <w:p w14:paraId="1CFE62C3"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661F9573"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4B548F9"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7BA8E886" w14:textId="77777777" w:rsidTr="007573EC">
        <w:tc>
          <w:tcPr>
            <w:tcW w:w="280" w:type="pct"/>
            <w:tcBorders>
              <w:bottom w:val="dotted" w:sz="4" w:space="0" w:color="auto"/>
            </w:tcBorders>
            <w:vAlign w:val="center"/>
          </w:tcPr>
          <w:p w14:paraId="10B46C25" w14:textId="77777777" w:rsidR="00D42C4E" w:rsidRPr="00C65CD2" w:rsidRDefault="00D42C4E" w:rsidP="00C65CD2">
            <w:pPr>
              <w:pStyle w:val="ListParagraph"/>
              <w:spacing w:line="288" w:lineRule="auto"/>
              <w:ind w:left="0"/>
              <w:rPr>
                <w:b/>
              </w:rPr>
            </w:pPr>
            <w:r w:rsidRPr="00C65CD2">
              <w:rPr>
                <w:b/>
              </w:rPr>
              <w:t>CĐR 1.2</w:t>
            </w:r>
            <w:r w:rsidRPr="00C65CD2">
              <w:rPr>
                <w:b/>
                <w:lang w:val="vi-VN"/>
              </w:rPr>
              <w:t>.</w:t>
            </w:r>
          </w:p>
        </w:tc>
        <w:tc>
          <w:tcPr>
            <w:tcW w:w="2790" w:type="pct"/>
            <w:tcBorders>
              <w:bottom w:val="dotted" w:sz="4" w:space="0" w:color="auto"/>
            </w:tcBorders>
            <w:vAlign w:val="center"/>
          </w:tcPr>
          <w:p w14:paraId="74A57E5C"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Vận dụng linh hoạt những kiến thức nghiệp vụ cốt lõi về khoa học giáo dục, toán học, khoa học và công nghệ cũng như năng lực (ICT) vào hoạt động nghề nghiệp và phát triển chuyên môn.</w:t>
            </w:r>
          </w:p>
        </w:tc>
        <w:tc>
          <w:tcPr>
            <w:tcW w:w="594" w:type="pct"/>
            <w:tcBorders>
              <w:bottom w:val="dotted" w:sz="4" w:space="0" w:color="auto"/>
            </w:tcBorders>
            <w:vAlign w:val="center"/>
          </w:tcPr>
          <w:p w14:paraId="0BED9519" w14:textId="77777777" w:rsidR="00D42C4E" w:rsidRPr="00C65CD2" w:rsidRDefault="00D42C4E" w:rsidP="00C65CD2">
            <w:pPr>
              <w:spacing w:after="0" w:line="288" w:lineRule="auto"/>
              <w:rPr>
                <w:sz w:val="26"/>
                <w:szCs w:val="26"/>
              </w:rPr>
            </w:pPr>
          </w:p>
        </w:tc>
        <w:tc>
          <w:tcPr>
            <w:tcW w:w="644" w:type="pct"/>
            <w:tcBorders>
              <w:bottom w:val="dotted" w:sz="4" w:space="0" w:color="auto"/>
            </w:tcBorders>
            <w:vAlign w:val="center"/>
          </w:tcPr>
          <w:p w14:paraId="347D955B" w14:textId="77777777" w:rsidR="00D42C4E" w:rsidRPr="00C65CD2" w:rsidRDefault="00D42C4E" w:rsidP="00C65CD2">
            <w:pPr>
              <w:spacing w:after="0" w:line="288" w:lineRule="auto"/>
              <w:rPr>
                <w:sz w:val="26"/>
                <w:szCs w:val="26"/>
              </w:rPr>
            </w:pPr>
          </w:p>
        </w:tc>
        <w:tc>
          <w:tcPr>
            <w:tcW w:w="692" w:type="pct"/>
            <w:tcBorders>
              <w:bottom w:val="dotted" w:sz="4" w:space="0" w:color="auto"/>
            </w:tcBorders>
            <w:vAlign w:val="center"/>
          </w:tcPr>
          <w:p w14:paraId="50D7A384" w14:textId="77777777" w:rsidR="00D42C4E" w:rsidRPr="00C65CD2" w:rsidRDefault="00D42C4E" w:rsidP="00C65CD2">
            <w:pPr>
              <w:spacing w:after="0" w:line="288" w:lineRule="auto"/>
              <w:rPr>
                <w:sz w:val="26"/>
                <w:szCs w:val="26"/>
              </w:rPr>
            </w:pPr>
          </w:p>
        </w:tc>
      </w:tr>
      <w:tr w:rsidR="00D42C4E" w:rsidRPr="00C65CD2" w14:paraId="4BF1C481" w14:textId="77777777" w:rsidTr="007573EC">
        <w:tc>
          <w:tcPr>
            <w:tcW w:w="280" w:type="pct"/>
            <w:tcBorders>
              <w:top w:val="dotted" w:sz="4" w:space="0" w:color="auto"/>
              <w:bottom w:val="dotted" w:sz="4" w:space="0" w:color="auto"/>
            </w:tcBorders>
            <w:vAlign w:val="center"/>
          </w:tcPr>
          <w:p w14:paraId="19ED5A43" w14:textId="77777777" w:rsidR="00D42C4E" w:rsidRPr="00C65CD2" w:rsidRDefault="00D42C4E" w:rsidP="00C65CD2">
            <w:pPr>
              <w:spacing w:after="0" w:line="288" w:lineRule="auto"/>
              <w:rPr>
                <w:sz w:val="26"/>
                <w:szCs w:val="26"/>
              </w:rPr>
            </w:pPr>
            <w:r w:rsidRPr="00C65CD2">
              <w:rPr>
                <w:sz w:val="26"/>
                <w:szCs w:val="26"/>
              </w:rPr>
              <w:lastRenderedPageBreak/>
              <w:t>1.2.1.</w:t>
            </w:r>
          </w:p>
        </w:tc>
        <w:tc>
          <w:tcPr>
            <w:tcW w:w="2790" w:type="pct"/>
            <w:tcBorders>
              <w:top w:val="dotted" w:sz="4" w:space="0" w:color="auto"/>
              <w:bottom w:val="dotted" w:sz="4" w:space="0" w:color="auto"/>
            </w:tcBorders>
            <w:vAlign w:val="center"/>
          </w:tcPr>
          <w:p w14:paraId="41AC804D" w14:textId="77777777" w:rsidR="00D42C4E" w:rsidRPr="00C65CD2" w:rsidRDefault="00D42C4E" w:rsidP="00C65CD2">
            <w:pPr>
              <w:spacing w:after="0" w:line="288" w:lineRule="auto"/>
              <w:rPr>
                <w:sz w:val="26"/>
                <w:szCs w:val="26"/>
              </w:rPr>
            </w:pPr>
            <w:r w:rsidRPr="00C65CD2">
              <w:rPr>
                <w:color w:val="000000" w:themeColor="text1"/>
                <w:sz w:val="26"/>
                <w:szCs w:val="26"/>
                <w:lang w:val="vi-VN"/>
              </w:rPr>
              <w:t>Vận dụng được kiến thức nền tảng và chuyên sâu của khoa học tâm lý - giáo dục vào tìm hiểu học sinh tiểu học và môi trường giáo dục.</w:t>
            </w:r>
          </w:p>
        </w:tc>
        <w:tc>
          <w:tcPr>
            <w:tcW w:w="594" w:type="pct"/>
            <w:tcBorders>
              <w:top w:val="dotted" w:sz="4" w:space="0" w:color="auto"/>
              <w:bottom w:val="dotted" w:sz="4" w:space="0" w:color="auto"/>
            </w:tcBorders>
            <w:vAlign w:val="center"/>
          </w:tcPr>
          <w:p w14:paraId="11C2DA26"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7B37A4EA"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0BE9F4B"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75B907E8" w14:textId="77777777" w:rsidTr="007573EC">
        <w:tc>
          <w:tcPr>
            <w:tcW w:w="280" w:type="pct"/>
            <w:tcBorders>
              <w:top w:val="dotted" w:sz="4" w:space="0" w:color="auto"/>
              <w:bottom w:val="dotted" w:sz="4" w:space="0" w:color="auto"/>
            </w:tcBorders>
            <w:vAlign w:val="center"/>
          </w:tcPr>
          <w:p w14:paraId="150C74EA" w14:textId="77777777" w:rsidR="00D42C4E" w:rsidRPr="00C65CD2" w:rsidRDefault="00D42C4E" w:rsidP="00C65CD2">
            <w:pPr>
              <w:spacing w:after="0" w:line="288" w:lineRule="auto"/>
              <w:rPr>
                <w:sz w:val="26"/>
                <w:szCs w:val="26"/>
              </w:rPr>
            </w:pPr>
            <w:r w:rsidRPr="00C65CD2">
              <w:rPr>
                <w:sz w:val="26"/>
                <w:szCs w:val="26"/>
              </w:rPr>
              <w:t>1.2.2.</w:t>
            </w:r>
          </w:p>
        </w:tc>
        <w:tc>
          <w:tcPr>
            <w:tcW w:w="2790" w:type="pct"/>
            <w:tcBorders>
              <w:top w:val="dotted" w:sz="4" w:space="0" w:color="auto"/>
              <w:bottom w:val="dotted" w:sz="4" w:space="0" w:color="auto"/>
            </w:tcBorders>
            <w:vAlign w:val="center"/>
          </w:tcPr>
          <w:p w14:paraId="19EDE5A4" w14:textId="77777777" w:rsidR="00D42C4E" w:rsidRPr="00C65CD2" w:rsidRDefault="00D42C4E" w:rsidP="00C65CD2">
            <w:pPr>
              <w:spacing w:after="0" w:line="288" w:lineRule="auto"/>
              <w:rPr>
                <w:sz w:val="26"/>
                <w:szCs w:val="26"/>
              </w:rPr>
            </w:pPr>
            <w:r w:rsidRPr="00C65CD2">
              <w:rPr>
                <w:color w:val="000000" w:themeColor="text1"/>
                <w:sz w:val="26"/>
                <w:szCs w:val="26"/>
                <w:lang w:val="vi-VN"/>
              </w:rPr>
              <w:t>Vận dụng được kiến thức lí thuyết về lí luận dạy học và giáo dục hiện đại vào các hoạt động dạy học, giáo dục và đánh giá học sinh tiểu học</w:t>
            </w:r>
          </w:p>
        </w:tc>
        <w:tc>
          <w:tcPr>
            <w:tcW w:w="594" w:type="pct"/>
            <w:tcBorders>
              <w:top w:val="dotted" w:sz="4" w:space="0" w:color="auto"/>
              <w:bottom w:val="dotted" w:sz="4" w:space="0" w:color="auto"/>
            </w:tcBorders>
            <w:vAlign w:val="center"/>
          </w:tcPr>
          <w:p w14:paraId="568F73A2"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5853EA63"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653BE52"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2EE62377" w14:textId="77777777" w:rsidTr="007573EC">
        <w:tc>
          <w:tcPr>
            <w:tcW w:w="280" w:type="pct"/>
            <w:tcBorders>
              <w:top w:val="dotted" w:sz="4" w:space="0" w:color="auto"/>
              <w:bottom w:val="dotted" w:sz="4" w:space="0" w:color="auto"/>
            </w:tcBorders>
            <w:vAlign w:val="center"/>
          </w:tcPr>
          <w:p w14:paraId="5671515B"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1.2.3.</w:t>
            </w:r>
          </w:p>
        </w:tc>
        <w:tc>
          <w:tcPr>
            <w:tcW w:w="2790" w:type="pct"/>
            <w:tcBorders>
              <w:top w:val="dotted" w:sz="4" w:space="0" w:color="auto"/>
              <w:bottom w:val="dotted" w:sz="4" w:space="0" w:color="auto"/>
            </w:tcBorders>
            <w:vAlign w:val="center"/>
          </w:tcPr>
          <w:p w14:paraId="544AF67C"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về toán học, khoa học tự nhiên-xã hội, và công nghệ vào hoạt động dạy học, giáo dục và đánh giá học sinh tiểu học, đồng thời tự phát triển nghề nghiệp;</w:t>
            </w:r>
          </w:p>
        </w:tc>
        <w:tc>
          <w:tcPr>
            <w:tcW w:w="594" w:type="pct"/>
            <w:tcBorders>
              <w:top w:val="dotted" w:sz="4" w:space="0" w:color="auto"/>
              <w:bottom w:val="dotted" w:sz="4" w:space="0" w:color="auto"/>
            </w:tcBorders>
            <w:vAlign w:val="center"/>
          </w:tcPr>
          <w:p w14:paraId="5ADED880"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32247E18"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3D061F28"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0FA7D514" w14:textId="77777777" w:rsidTr="007573EC">
        <w:tc>
          <w:tcPr>
            <w:tcW w:w="280" w:type="pct"/>
            <w:tcBorders>
              <w:top w:val="dotted" w:sz="4" w:space="0" w:color="auto"/>
              <w:bottom w:val="dotted" w:sz="4" w:space="0" w:color="auto"/>
            </w:tcBorders>
            <w:vAlign w:val="center"/>
          </w:tcPr>
          <w:p w14:paraId="4DEB4F37" w14:textId="77777777" w:rsidR="00D42C4E" w:rsidRPr="00C65CD2" w:rsidRDefault="00D42C4E" w:rsidP="00C65CD2">
            <w:pPr>
              <w:spacing w:after="0" w:line="288" w:lineRule="auto"/>
              <w:rPr>
                <w:sz w:val="26"/>
                <w:szCs w:val="26"/>
                <w:lang w:val="vi-VN"/>
              </w:rPr>
            </w:pPr>
            <w:r w:rsidRPr="00C65CD2">
              <w:rPr>
                <w:sz w:val="26"/>
                <w:szCs w:val="26"/>
                <w:lang w:val="vi-VN"/>
              </w:rPr>
              <w:t>1.2.4.</w:t>
            </w:r>
          </w:p>
        </w:tc>
        <w:tc>
          <w:tcPr>
            <w:tcW w:w="2790" w:type="pct"/>
            <w:tcBorders>
              <w:top w:val="dotted" w:sz="4" w:space="0" w:color="auto"/>
              <w:bottom w:val="dotted" w:sz="4" w:space="0" w:color="auto"/>
            </w:tcBorders>
            <w:vAlign w:val="center"/>
          </w:tcPr>
          <w:p w14:paraId="574AD9A7"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 xml:space="preserve">Sử dụng được công nghệ thông tin và giao tiếp </w:t>
            </w:r>
            <w:r w:rsidRPr="00C65CD2">
              <w:rPr>
                <w:i/>
                <w:color w:val="000000" w:themeColor="text1"/>
                <w:sz w:val="26"/>
                <w:szCs w:val="26"/>
                <w:lang w:val="vi-VN"/>
              </w:rPr>
              <w:t>(ICT)</w:t>
            </w:r>
            <w:r w:rsidRPr="00C65CD2">
              <w:rPr>
                <w:color w:val="000000" w:themeColor="text1"/>
                <w:sz w:val="26"/>
                <w:szCs w:val="26"/>
                <w:lang w:val="vi-VN"/>
              </w:rPr>
              <w:t xml:space="preserve"> trong giáo dục và dạy học để mở rộng các cơ hội phát triển phẩm chất, năng lực học sinh tiểu học, và tự phát triển nghề nghiệp;</w:t>
            </w:r>
          </w:p>
        </w:tc>
        <w:tc>
          <w:tcPr>
            <w:tcW w:w="594" w:type="pct"/>
            <w:tcBorders>
              <w:top w:val="dotted" w:sz="4" w:space="0" w:color="auto"/>
              <w:bottom w:val="dotted" w:sz="4" w:space="0" w:color="auto"/>
            </w:tcBorders>
            <w:vAlign w:val="center"/>
          </w:tcPr>
          <w:p w14:paraId="6D8CD25A"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4E6EBC1B"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093349EE"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504C551C" w14:textId="77777777" w:rsidTr="007573EC">
        <w:tc>
          <w:tcPr>
            <w:tcW w:w="280" w:type="pct"/>
            <w:tcBorders>
              <w:bottom w:val="dotted" w:sz="4" w:space="0" w:color="auto"/>
            </w:tcBorders>
            <w:vAlign w:val="center"/>
          </w:tcPr>
          <w:p w14:paraId="34A61AC9" w14:textId="77777777" w:rsidR="00D42C4E" w:rsidRPr="00C65CD2" w:rsidRDefault="00D42C4E" w:rsidP="00C65CD2">
            <w:pPr>
              <w:pStyle w:val="ListParagraph"/>
              <w:spacing w:line="288" w:lineRule="auto"/>
              <w:ind w:left="0"/>
              <w:rPr>
                <w:b/>
              </w:rPr>
            </w:pPr>
            <w:r w:rsidRPr="00C65CD2">
              <w:rPr>
                <w:b/>
              </w:rPr>
              <w:t>CĐR 1.3</w:t>
            </w:r>
            <w:r w:rsidRPr="00C65CD2">
              <w:rPr>
                <w:b/>
                <w:lang w:val="vi-VN"/>
              </w:rPr>
              <w:t>.</w:t>
            </w:r>
          </w:p>
        </w:tc>
        <w:tc>
          <w:tcPr>
            <w:tcW w:w="2790" w:type="pct"/>
            <w:tcBorders>
              <w:bottom w:val="dotted" w:sz="4" w:space="0" w:color="auto"/>
            </w:tcBorders>
            <w:vAlign w:val="center"/>
          </w:tcPr>
          <w:p w14:paraId="635E6589"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Vận dụng thành thạo kiến thức chuyên môn về chương trình giáo dục tiểu học hiện hành và kiến thức thực tiễn về phương pháp dạy học các môn học vào các hoạt động dạy học và giáo dục</w:t>
            </w:r>
          </w:p>
        </w:tc>
        <w:tc>
          <w:tcPr>
            <w:tcW w:w="594" w:type="pct"/>
            <w:tcBorders>
              <w:bottom w:val="dotted" w:sz="4" w:space="0" w:color="auto"/>
            </w:tcBorders>
            <w:vAlign w:val="center"/>
          </w:tcPr>
          <w:p w14:paraId="376A34C7" w14:textId="77777777" w:rsidR="00D42C4E" w:rsidRPr="00C65CD2" w:rsidRDefault="00D42C4E" w:rsidP="00C65CD2">
            <w:pPr>
              <w:spacing w:after="0" w:line="288" w:lineRule="auto"/>
              <w:ind w:left="31"/>
              <w:rPr>
                <w:sz w:val="26"/>
                <w:szCs w:val="26"/>
              </w:rPr>
            </w:pPr>
          </w:p>
        </w:tc>
        <w:tc>
          <w:tcPr>
            <w:tcW w:w="644" w:type="pct"/>
            <w:tcBorders>
              <w:bottom w:val="dotted" w:sz="4" w:space="0" w:color="auto"/>
            </w:tcBorders>
            <w:vAlign w:val="center"/>
          </w:tcPr>
          <w:p w14:paraId="00778160" w14:textId="77777777" w:rsidR="00D42C4E" w:rsidRPr="00C65CD2" w:rsidRDefault="00D42C4E" w:rsidP="00C65CD2">
            <w:pPr>
              <w:spacing w:after="0" w:line="288" w:lineRule="auto"/>
              <w:ind w:left="-111"/>
              <w:rPr>
                <w:sz w:val="26"/>
                <w:szCs w:val="26"/>
              </w:rPr>
            </w:pPr>
          </w:p>
        </w:tc>
        <w:tc>
          <w:tcPr>
            <w:tcW w:w="692" w:type="pct"/>
            <w:tcBorders>
              <w:bottom w:val="dotted" w:sz="4" w:space="0" w:color="auto"/>
            </w:tcBorders>
            <w:vAlign w:val="center"/>
          </w:tcPr>
          <w:p w14:paraId="03AAF381" w14:textId="77777777" w:rsidR="00D42C4E" w:rsidRPr="00C65CD2" w:rsidRDefault="00D42C4E" w:rsidP="00C65CD2">
            <w:pPr>
              <w:spacing w:after="0" w:line="288" w:lineRule="auto"/>
              <w:ind w:left="-111"/>
              <w:rPr>
                <w:sz w:val="26"/>
                <w:szCs w:val="26"/>
              </w:rPr>
            </w:pPr>
          </w:p>
        </w:tc>
      </w:tr>
      <w:tr w:rsidR="00D42C4E" w:rsidRPr="00C65CD2" w14:paraId="1C0B40E6" w14:textId="77777777" w:rsidTr="007573EC">
        <w:tc>
          <w:tcPr>
            <w:tcW w:w="280" w:type="pct"/>
            <w:tcBorders>
              <w:top w:val="dotted" w:sz="4" w:space="0" w:color="auto"/>
              <w:bottom w:val="dotted" w:sz="4" w:space="0" w:color="auto"/>
            </w:tcBorders>
            <w:vAlign w:val="center"/>
          </w:tcPr>
          <w:p w14:paraId="1B69EFD2" w14:textId="77777777" w:rsidR="00D42C4E" w:rsidRPr="00C65CD2" w:rsidRDefault="00D42C4E" w:rsidP="00C65CD2">
            <w:pPr>
              <w:spacing w:after="0" w:line="288" w:lineRule="auto"/>
              <w:rPr>
                <w:sz w:val="26"/>
                <w:szCs w:val="26"/>
                <w:lang w:val="vi-VN"/>
              </w:rPr>
            </w:pPr>
            <w:r w:rsidRPr="00C65CD2">
              <w:rPr>
                <w:sz w:val="26"/>
                <w:szCs w:val="26"/>
                <w:lang w:val="vi-VN"/>
              </w:rPr>
              <w:t>1.3.1.</w:t>
            </w:r>
          </w:p>
        </w:tc>
        <w:tc>
          <w:tcPr>
            <w:tcW w:w="2790" w:type="pct"/>
            <w:tcBorders>
              <w:top w:val="dotted" w:sz="4" w:space="0" w:color="auto"/>
              <w:bottom w:val="dotted" w:sz="4" w:space="0" w:color="auto"/>
            </w:tcBorders>
            <w:vAlign w:val="center"/>
          </w:tcPr>
          <w:p w14:paraId="4A21FAF1"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toán học và các chiến lược dạy học toán để phát triển năng lực toán học cho học sinh tiểu học</w:t>
            </w:r>
          </w:p>
        </w:tc>
        <w:tc>
          <w:tcPr>
            <w:tcW w:w="594" w:type="pct"/>
            <w:tcBorders>
              <w:top w:val="dotted" w:sz="4" w:space="0" w:color="auto"/>
              <w:bottom w:val="dotted" w:sz="4" w:space="0" w:color="auto"/>
            </w:tcBorders>
            <w:vAlign w:val="center"/>
          </w:tcPr>
          <w:p w14:paraId="14A4DD79" w14:textId="77777777" w:rsidR="00D42C4E" w:rsidRPr="00C65CD2" w:rsidRDefault="00D42C4E" w:rsidP="00C65CD2">
            <w:pPr>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13D13058"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5B385B16"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2126BA52" w14:textId="77777777" w:rsidTr="007573EC">
        <w:tc>
          <w:tcPr>
            <w:tcW w:w="280" w:type="pct"/>
            <w:tcBorders>
              <w:top w:val="dotted" w:sz="4" w:space="0" w:color="auto"/>
              <w:bottom w:val="dotted" w:sz="4" w:space="0" w:color="auto"/>
            </w:tcBorders>
            <w:vAlign w:val="center"/>
          </w:tcPr>
          <w:p w14:paraId="76C56C3A" w14:textId="77777777" w:rsidR="00D42C4E" w:rsidRPr="00C65CD2" w:rsidRDefault="00D42C4E" w:rsidP="00C65CD2">
            <w:pPr>
              <w:spacing w:after="0" w:line="288" w:lineRule="auto"/>
              <w:rPr>
                <w:sz w:val="26"/>
                <w:szCs w:val="26"/>
              </w:rPr>
            </w:pPr>
            <w:r w:rsidRPr="00C65CD2">
              <w:rPr>
                <w:sz w:val="26"/>
                <w:szCs w:val="26"/>
                <w:lang w:val="vi-VN"/>
              </w:rPr>
              <w:t>1.3.2.</w:t>
            </w:r>
          </w:p>
        </w:tc>
        <w:tc>
          <w:tcPr>
            <w:tcW w:w="2790" w:type="pct"/>
            <w:tcBorders>
              <w:top w:val="dotted" w:sz="4" w:space="0" w:color="auto"/>
              <w:bottom w:val="dotted" w:sz="4" w:space="0" w:color="auto"/>
            </w:tcBorders>
            <w:vAlign w:val="center"/>
          </w:tcPr>
          <w:p w14:paraId="0ED5E183"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Vận dụng được kiến thức ngữ văn và các chiến lược dạy học ngữ văn để phát triển phẩm chất, năng lực ngôn ngữ cho học sinh tiểu học</w:t>
            </w:r>
          </w:p>
        </w:tc>
        <w:tc>
          <w:tcPr>
            <w:tcW w:w="594" w:type="pct"/>
            <w:tcBorders>
              <w:top w:val="dotted" w:sz="4" w:space="0" w:color="auto"/>
              <w:bottom w:val="dotted" w:sz="4" w:space="0" w:color="auto"/>
            </w:tcBorders>
            <w:vAlign w:val="center"/>
          </w:tcPr>
          <w:p w14:paraId="3E391C8E"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300955BE"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712B31E9"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2B651189" w14:textId="77777777" w:rsidTr="007573EC">
        <w:tc>
          <w:tcPr>
            <w:tcW w:w="280" w:type="pct"/>
            <w:tcBorders>
              <w:top w:val="dotted" w:sz="4" w:space="0" w:color="auto"/>
              <w:bottom w:val="dotted" w:sz="4" w:space="0" w:color="auto"/>
            </w:tcBorders>
            <w:vAlign w:val="center"/>
          </w:tcPr>
          <w:p w14:paraId="65C6AD3C" w14:textId="77777777" w:rsidR="00D42C4E" w:rsidRPr="00C65CD2" w:rsidRDefault="00D42C4E" w:rsidP="00C65CD2">
            <w:pPr>
              <w:spacing w:after="0" w:line="288" w:lineRule="auto"/>
              <w:rPr>
                <w:sz w:val="26"/>
                <w:szCs w:val="26"/>
              </w:rPr>
            </w:pPr>
            <w:r w:rsidRPr="00C65CD2">
              <w:rPr>
                <w:sz w:val="26"/>
                <w:szCs w:val="26"/>
              </w:rPr>
              <w:t>1.3.</w:t>
            </w:r>
            <w:r w:rsidRPr="00C65CD2">
              <w:rPr>
                <w:sz w:val="26"/>
                <w:szCs w:val="26"/>
                <w:lang w:val="vi-VN"/>
              </w:rPr>
              <w:t>3</w:t>
            </w:r>
            <w:r w:rsidRPr="00C65CD2">
              <w:rPr>
                <w:sz w:val="26"/>
                <w:szCs w:val="26"/>
              </w:rPr>
              <w:t>.</w:t>
            </w:r>
          </w:p>
        </w:tc>
        <w:tc>
          <w:tcPr>
            <w:tcW w:w="2790" w:type="pct"/>
            <w:tcBorders>
              <w:top w:val="dotted" w:sz="4" w:space="0" w:color="auto"/>
              <w:bottom w:val="dotted" w:sz="4" w:space="0" w:color="auto"/>
            </w:tcBorders>
            <w:vAlign w:val="center"/>
          </w:tcPr>
          <w:p w14:paraId="11F0C1A6"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khoa học tự nhiên – xã hội và các chiến lược dạy học tự nhiên-xã hội để phát triển phẩm chất, năng lực tìm hiểu về tự nhiên và xã hội cho học sinh tiểu học</w:t>
            </w:r>
          </w:p>
        </w:tc>
        <w:tc>
          <w:tcPr>
            <w:tcW w:w="594" w:type="pct"/>
            <w:tcBorders>
              <w:top w:val="dotted" w:sz="4" w:space="0" w:color="auto"/>
              <w:bottom w:val="dotted" w:sz="4" w:space="0" w:color="auto"/>
            </w:tcBorders>
            <w:vAlign w:val="center"/>
          </w:tcPr>
          <w:p w14:paraId="5C41B187"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5F447909"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0E424CF"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58566316" w14:textId="77777777" w:rsidTr="007573EC">
        <w:tc>
          <w:tcPr>
            <w:tcW w:w="280" w:type="pct"/>
            <w:tcBorders>
              <w:top w:val="dotted" w:sz="4" w:space="0" w:color="auto"/>
              <w:bottom w:val="dotted" w:sz="4" w:space="0" w:color="auto"/>
            </w:tcBorders>
            <w:vAlign w:val="center"/>
          </w:tcPr>
          <w:p w14:paraId="5F5E83AB"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1.3.4.</w:t>
            </w:r>
          </w:p>
        </w:tc>
        <w:tc>
          <w:tcPr>
            <w:tcW w:w="2790" w:type="pct"/>
            <w:tcBorders>
              <w:top w:val="dotted" w:sz="4" w:space="0" w:color="auto"/>
              <w:bottom w:val="dotted" w:sz="4" w:space="0" w:color="auto"/>
            </w:tcBorders>
            <w:vAlign w:val="center"/>
          </w:tcPr>
          <w:p w14:paraId="47EE1B3A"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Vận dụng được kiến thức thuộc lĩnh vực nghệ thuật, công nghệ và các chiến lược dạy học tương ứng để phát triển các phẩm chất, năng lực cho học sinh tiểu học</w:t>
            </w:r>
          </w:p>
        </w:tc>
        <w:tc>
          <w:tcPr>
            <w:tcW w:w="594" w:type="pct"/>
            <w:tcBorders>
              <w:top w:val="dotted" w:sz="4" w:space="0" w:color="auto"/>
              <w:bottom w:val="dotted" w:sz="4" w:space="0" w:color="auto"/>
            </w:tcBorders>
            <w:vAlign w:val="center"/>
          </w:tcPr>
          <w:p w14:paraId="14974D53"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0B7E270C"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01ACAC30" w14:textId="77777777" w:rsidR="00D42C4E" w:rsidRPr="00C65CD2" w:rsidRDefault="00D42C4E" w:rsidP="00C65CD2">
            <w:pPr>
              <w:spacing w:after="0" w:line="288" w:lineRule="auto"/>
              <w:rPr>
                <w:sz w:val="26"/>
                <w:szCs w:val="26"/>
              </w:rPr>
            </w:pPr>
            <w:r w:rsidRPr="00C65CD2">
              <w:rPr>
                <w:sz w:val="26"/>
                <w:szCs w:val="26"/>
              </w:rPr>
              <w:t>(a) (b) (c) (d) (e)</w:t>
            </w:r>
          </w:p>
        </w:tc>
      </w:tr>
    </w:tbl>
    <w:p w14:paraId="05241EEF"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t>Để đáp ứng tốt hơn với yêu cầu của thị trường lao động, theo theo quý Thầy/Cô/Anh/Chị, CTĐT ngành ........... cần bổ sung thêm những chuẩn kiến thức nào? Xin vui lòng cho ý kiến góp ý!</w:t>
      </w:r>
    </w:p>
    <w:p w14:paraId="55C37C6E" w14:textId="0601461F"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t>………………………………………………………………………………………………………………………………………………………</w:t>
      </w:r>
    </w:p>
    <w:p w14:paraId="47897E59" w14:textId="77777777" w:rsidR="00D42C4E" w:rsidRPr="00C65CD2" w:rsidRDefault="00D42C4E" w:rsidP="00C65CD2">
      <w:pPr>
        <w:spacing w:after="0" w:line="288" w:lineRule="auto"/>
        <w:rPr>
          <w:b/>
          <w:bCs/>
          <w:sz w:val="26"/>
          <w:szCs w:val="26"/>
          <w:lang w:val="vi-VN"/>
        </w:rPr>
      </w:pPr>
      <w:r w:rsidRPr="00C65CD2">
        <w:rPr>
          <w:b/>
          <w:bCs/>
          <w:sz w:val="26"/>
          <w:szCs w:val="26"/>
        </w:rPr>
        <w:lastRenderedPageBreak/>
        <w:t>2. Chuẩn đầu ra phẩm</w:t>
      </w:r>
      <w:r w:rsidRPr="00C65CD2">
        <w:rPr>
          <w:b/>
          <w:bCs/>
          <w:sz w:val="26"/>
          <w:szCs w:val="26"/>
          <w:lang w:val="vi-VN"/>
        </w:rPr>
        <w:t xml:space="preserve"> chất, năng lực cá nhân và nghề nghiệp</w:t>
      </w:r>
    </w:p>
    <w:p w14:paraId="00C0F5E0" w14:textId="77777777" w:rsidR="00D42C4E" w:rsidRPr="00C65CD2" w:rsidRDefault="00D42C4E" w:rsidP="00C65CD2">
      <w:pPr>
        <w:spacing w:after="0" w:line="288" w:lineRule="auto"/>
        <w:rPr>
          <w:bCs/>
          <w:i/>
          <w:iCs/>
          <w:sz w:val="26"/>
          <w:szCs w:val="26"/>
        </w:rPr>
      </w:pPr>
      <w:r w:rsidRPr="00C65CD2">
        <w:rPr>
          <w:bCs/>
          <w:i/>
          <w:iCs/>
          <w:sz w:val="26"/>
          <w:szCs w:val="26"/>
        </w:rPr>
        <w:t xml:space="preserve">Ông/Bà </w:t>
      </w:r>
      <w:r w:rsidRPr="00C65CD2">
        <w:rPr>
          <w:bCs/>
          <w:i/>
          <w:iCs/>
          <w:sz w:val="26"/>
          <w:szCs w:val="26"/>
          <w:lang w:val="vi-VN"/>
        </w:rPr>
        <w:t xml:space="preserve">vui lòng đánh </w:t>
      </w:r>
      <w:r w:rsidRPr="00C65CD2">
        <w:rPr>
          <w:b/>
          <w:bCs/>
          <w:i/>
          <w:iCs/>
          <w:sz w:val="26"/>
          <w:szCs w:val="26"/>
          <w:lang w:val="vi-VN"/>
        </w:rPr>
        <w:t xml:space="preserve">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thành thạo</w:t>
      </w:r>
      <w:r w:rsidRPr="00C65CD2">
        <w:rPr>
          <w:bCs/>
          <w:i/>
          <w:iCs/>
          <w:sz w:val="26"/>
          <w:szCs w:val="26"/>
        </w:rPr>
        <w:t xml:space="preserve"> của các chuẩn đầu ra</w:t>
      </w:r>
      <w:r w:rsidRPr="00C65CD2">
        <w:rPr>
          <w:bCs/>
          <w:i/>
          <w:iCs/>
          <w:sz w:val="26"/>
          <w:szCs w:val="26"/>
          <w:lang w:val="vi-VN"/>
        </w:rPr>
        <w:t xml:space="preserve"> tiếp theo </w:t>
      </w:r>
      <w:r w:rsidRPr="00C65CD2">
        <w:rPr>
          <w:bCs/>
          <w:i/>
          <w:iCs/>
          <w:sz w:val="26"/>
          <w:szCs w:val="26"/>
        </w:rPr>
        <w:t>đối với sinh viên tốt nghiệp ngành GDTH</w:t>
      </w:r>
    </w:p>
    <w:p w14:paraId="05A5482D" w14:textId="77777777" w:rsidR="00D42C4E" w:rsidRPr="00C65CD2" w:rsidRDefault="00D42C4E" w:rsidP="00C65CD2">
      <w:pPr>
        <w:spacing w:after="0" w:line="288" w:lineRule="auto"/>
        <w:rPr>
          <w:bCs/>
          <w:i/>
          <w:iCs/>
          <w:sz w:val="26"/>
          <w:szCs w:val="26"/>
        </w:rPr>
      </w:pPr>
    </w:p>
    <w:tbl>
      <w:tblPr>
        <w:tblStyle w:val="TableGrid"/>
        <w:tblW w:w="5000" w:type="pct"/>
        <w:jc w:val="center"/>
        <w:tblLook w:val="04A0" w:firstRow="1" w:lastRow="0" w:firstColumn="1" w:lastColumn="0" w:noHBand="0" w:noVBand="1"/>
      </w:tblPr>
      <w:tblGrid>
        <w:gridCol w:w="6288"/>
        <w:gridCol w:w="8841"/>
      </w:tblGrid>
      <w:tr w:rsidR="00D42C4E" w:rsidRPr="00C65CD2" w14:paraId="439EAD49" w14:textId="77777777" w:rsidTr="007573EC">
        <w:trPr>
          <w:jc w:val="center"/>
        </w:trPr>
        <w:tc>
          <w:tcPr>
            <w:tcW w:w="2078" w:type="pct"/>
          </w:tcPr>
          <w:p w14:paraId="30CEA9DC"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rFonts w:eastAsia="Times New Roman"/>
                <w:b/>
                <w:bCs/>
                <w:sz w:val="26"/>
                <w:szCs w:val="26"/>
              </w:rPr>
              <w:t>Mức độ cần thiết</w:t>
            </w:r>
          </w:p>
        </w:tc>
        <w:tc>
          <w:tcPr>
            <w:tcW w:w="2922" w:type="pct"/>
          </w:tcPr>
          <w:p w14:paraId="03573526"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b/>
                <w:sz w:val="26"/>
                <w:szCs w:val="26"/>
              </w:rPr>
              <w:t>Mức độ thành thạo sinh viên cần đạt được</w:t>
            </w:r>
          </w:p>
        </w:tc>
      </w:tr>
      <w:tr w:rsidR="00D42C4E" w:rsidRPr="00C65CD2" w14:paraId="2EF705F4" w14:textId="77777777" w:rsidTr="007573EC">
        <w:trPr>
          <w:jc w:val="center"/>
        </w:trPr>
        <w:tc>
          <w:tcPr>
            <w:tcW w:w="2078" w:type="pct"/>
          </w:tcPr>
          <w:p w14:paraId="396AADBD"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Không cần thiết</w:t>
            </w:r>
          </w:p>
          <w:p w14:paraId="4C97F025"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B"/>
            </w:r>
            <w:r w:rsidRPr="00C65CD2">
              <w:rPr>
                <w:rFonts w:eastAsia="Times New Roman"/>
                <w:sz w:val="26"/>
                <w:szCs w:val="26"/>
              </w:rPr>
              <w:t xml:space="preserve"> Ít cần thiết </w:t>
            </w:r>
          </w:p>
          <w:p w14:paraId="7BE49607"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C"/>
            </w:r>
            <w:r w:rsidRPr="00C65CD2">
              <w:rPr>
                <w:rFonts w:eastAsia="Times New Roman"/>
                <w:sz w:val="26"/>
                <w:szCs w:val="26"/>
              </w:rPr>
              <w:t xml:space="preserve"> Không biết</w:t>
            </w:r>
          </w:p>
          <w:p w14:paraId="0B5C7B8A"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D"/>
            </w:r>
            <w:r w:rsidRPr="00C65CD2">
              <w:rPr>
                <w:rFonts w:eastAsia="Times New Roman"/>
                <w:sz w:val="26"/>
                <w:szCs w:val="26"/>
              </w:rPr>
              <w:t xml:space="preserve"> Cần thiết </w:t>
            </w:r>
          </w:p>
          <w:p w14:paraId="75FC0D4F"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E"/>
            </w:r>
            <w:r w:rsidRPr="00C65CD2">
              <w:rPr>
                <w:rFonts w:eastAsia="Times New Roman"/>
                <w:sz w:val="26"/>
                <w:szCs w:val="26"/>
              </w:rPr>
              <w:t xml:space="preserve"> Rất cần thiết</w:t>
            </w:r>
          </w:p>
        </w:tc>
        <w:tc>
          <w:tcPr>
            <w:tcW w:w="2922" w:type="pct"/>
          </w:tcPr>
          <w:p w14:paraId="61978808"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(a) Có thể tham gia, đóng góp</w:t>
            </w:r>
          </w:p>
          <w:p w14:paraId="0D4A9053"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(b) Có thể hiểu, giải thích</w:t>
            </w:r>
          </w:p>
          <w:p w14:paraId="008F6579"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(c) Có kỹ năng thực hành, thực hiện</w:t>
            </w:r>
          </w:p>
          <w:p w14:paraId="1834719B"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(d) Có thể lãnh đạo hoặc đổi mới</w:t>
            </w:r>
          </w:p>
        </w:tc>
      </w:tr>
    </w:tbl>
    <w:p w14:paraId="55AC1AEC" w14:textId="77777777" w:rsidR="00D42C4E" w:rsidRPr="00C65CD2" w:rsidRDefault="00D42C4E" w:rsidP="00C65CD2">
      <w:pPr>
        <w:tabs>
          <w:tab w:val="left" w:pos="426"/>
        </w:tabs>
        <w:spacing w:after="0" w:line="288" w:lineRule="auto"/>
        <w:rPr>
          <w:rFonts w:eastAsia="Times New Roman"/>
          <w:sz w:val="26"/>
          <w:szCs w:val="26"/>
        </w:rPr>
      </w:pPr>
    </w:p>
    <w:tbl>
      <w:tblPr>
        <w:tblStyle w:val="TableGrid"/>
        <w:tblW w:w="4974" w:type="pct"/>
        <w:jc w:val="center"/>
        <w:tblLook w:val="04A0" w:firstRow="1" w:lastRow="0" w:firstColumn="1" w:lastColumn="0" w:noHBand="0" w:noVBand="1"/>
      </w:tblPr>
      <w:tblGrid>
        <w:gridCol w:w="844"/>
        <w:gridCol w:w="72"/>
        <w:gridCol w:w="7796"/>
        <w:gridCol w:w="355"/>
        <w:gridCol w:w="105"/>
        <w:gridCol w:w="1866"/>
        <w:gridCol w:w="295"/>
        <w:gridCol w:w="96"/>
        <w:gridCol w:w="1616"/>
        <w:gridCol w:w="217"/>
        <w:gridCol w:w="18"/>
        <w:gridCol w:w="36"/>
        <w:gridCol w:w="1704"/>
        <w:gridCol w:w="30"/>
      </w:tblGrid>
      <w:tr w:rsidR="00AC063D" w:rsidRPr="00C65CD2" w14:paraId="7AD74F76" w14:textId="77777777" w:rsidTr="00C65CD2">
        <w:trPr>
          <w:jc w:val="center"/>
        </w:trPr>
        <w:tc>
          <w:tcPr>
            <w:tcW w:w="304" w:type="pct"/>
            <w:gridSpan w:val="2"/>
          </w:tcPr>
          <w:p w14:paraId="4691B78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2</w:t>
            </w:r>
          </w:p>
        </w:tc>
        <w:tc>
          <w:tcPr>
            <w:tcW w:w="2590" w:type="pct"/>
          </w:tcPr>
          <w:p w14:paraId="5F3B55EA"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bCs/>
                <w:sz w:val="26"/>
                <w:szCs w:val="26"/>
              </w:rPr>
              <w:t>Năng</w:t>
            </w:r>
            <w:r w:rsidRPr="00C65CD2">
              <w:rPr>
                <w:rFonts w:eastAsia="Times New Roman"/>
                <w:b/>
                <w:bCs/>
                <w:sz w:val="26"/>
                <w:szCs w:val="26"/>
                <w:lang w:val="vi-VN"/>
              </w:rPr>
              <w:t xml:space="preserve"> lực, </w:t>
            </w:r>
            <w:r w:rsidRPr="00C65CD2">
              <w:rPr>
                <w:rFonts w:eastAsia="Times New Roman"/>
                <w:b/>
                <w:bCs/>
                <w:sz w:val="26"/>
                <w:szCs w:val="26"/>
              </w:rPr>
              <w:t>phẩm chất cá nhân và nghề nghiệp</w:t>
            </w:r>
          </w:p>
        </w:tc>
        <w:tc>
          <w:tcPr>
            <w:tcW w:w="773" w:type="pct"/>
            <w:gridSpan w:val="3"/>
          </w:tcPr>
          <w:p w14:paraId="025BECF8"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667" w:type="pct"/>
            <w:gridSpan w:val="3"/>
          </w:tcPr>
          <w:p w14:paraId="1B9E9C58"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666" w:type="pct"/>
            <w:gridSpan w:val="5"/>
          </w:tcPr>
          <w:p w14:paraId="2EE0A2EE"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r>
      <w:tr w:rsidR="00AC063D" w:rsidRPr="00C65CD2" w14:paraId="2AF94EE2" w14:textId="77777777" w:rsidTr="00C65CD2">
        <w:trPr>
          <w:jc w:val="center"/>
        </w:trPr>
        <w:tc>
          <w:tcPr>
            <w:tcW w:w="304" w:type="pct"/>
            <w:gridSpan w:val="2"/>
          </w:tcPr>
          <w:p w14:paraId="31105B41"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lang w:val="vi-VN"/>
              </w:rPr>
              <w:t>CĐR</w:t>
            </w:r>
          </w:p>
        </w:tc>
        <w:tc>
          <w:tcPr>
            <w:tcW w:w="2590" w:type="pct"/>
          </w:tcPr>
          <w:p w14:paraId="5B8989FA"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Nội</w:t>
            </w:r>
            <w:r w:rsidRPr="00C65CD2">
              <w:rPr>
                <w:rFonts w:eastAsia="Times New Roman"/>
                <w:b/>
                <w:sz w:val="26"/>
                <w:szCs w:val="26"/>
                <w:lang w:val="vi-VN"/>
              </w:rPr>
              <w:t xml:space="preserve"> dung c</w:t>
            </w:r>
            <w:r w:rsidRPr="00C65CD2">
              <w:rPr>
                <w:rFonts w:eastAsia="Times New Roman"/>
                <w:b/>
                <w:sz w:val="26"/>
                <w:szCs w:val="26"/>
              </w:rPr>
              <w:t>huẩn đầu ra</w:t>
            </w:r>
          </w:p>
        </w:tc>
        <w:tc>
          <w:tcPr>
            <w:tcW w:w="773" w:type="pct"/>
            <w:gridSpan w:val="3"/>
          </w:tcPr>
          <w:p w14:paraId="467F32F5"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Mức độ cần thiết</w:t>
            </w:r>
          </w:p>
        </w:tc>
        <w:tc>
          <w:tcPr>
            <w:tcW w:w="667" w:type="pct"/>
            <w:gridSpan w:val="3"/>
          </w:tcPr>
          <w:p w14:paraId="18D2B381"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663D0ED0"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Hiện đạt được</w:t>
            </w:r>
          </w:p>
        </w:tc>
        <w:tc>
          <w:tcPr>
            <w:tcW w:w="666" w:type="pct"/>
            <w:gridSpan w:val="5"/>
          </w:tcPr>
          <w:p w14:paraId="4F6E2F2F"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5114EDF2"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lang w:val="vi-VN"/>
              </w:rPr>
              <w:t>N</w:t>
            </w:r>
            <w:r w:rsidRPr="00C65CD2">
              <w:rPr>
                <w:rFonts w:eastAsia="Times New Roman"/>
                <w:b/>
                <w:sz w:val="26"/>
                <w:szCs w:val="26"/>
              </w:rPr>
              <w:t xml:space="preserve"> đạt được</w:t>
            </w:r>
          </w:p>
        </w:tc>
      </w:tr>
      <w:tr w:rsidR="00AC063D" w:rsidRPr="00C65CD2" w14:paraId="6904E2D4" w14:textId="77777777" w:rsidTr="00C65CD2">
        <w:trPr>
          <w:jc w:val="center"/>
        </w:trPr>
        <w:tc>
          <w:tcPr>
            <w:tcW w:w="304" w:type="pct"/>
            <w:gridSpan w:val="2"/>
          </w:tcPr>
          <w:p w14:paraId="3953F225"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2.1.</w:t>
            </w:r>
          </w:p>
        </w:tc>
        <w:tc>
          <w:tcPr>
            <w:tcW w:w="2590" w:type="pct"/>
          </w:tcPr>
          <w:p w14:paraId="647D3833"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được trách nhiệm công dân và phẩm chất chuẩn mực của một nhà giáo dục.</w:t>
            </w:r>
          </w:p>
        </w:tc>
        <w:tc>
          <w:tcPr>
            <w:tcW w:w="773" w:type="pct"/>
            <w:gridSpan w:val="3"/>
          </w:tcPr>
          <w:p w14:paraId="32E1F6A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7" w:type="pct"/>
            <w:gridSpan w:val="3"/>
          </w:tcPr>
          <w:p w14:paraId="21C08E1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66" w:type="pct"/>
            <w:gridSpan w:val="5"/>
          </w:tcPr>
          <w:p w14:paraId="7317898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3641F4CA" w14:textId="77777777" w:rsidTr="00C65CD2">
        <w:trPr>
          <w:jc w:val="center"/>
        </w:trPr>
        <w:tc>
          <w:tcPr>
            <w:tcW w:w="304" w:type="pct"/>
            <w:gridSpan w:val="2"/>
          </w:tcPr>
          <w:p w14:paraId="7B7EBB8C"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2.1.1</w:t>
            </w:r>
          </w:p>
        </w:tc>
        <w:tc>
          <w:tcPr>
            <w:tcW w:w="2590" w:type="pct"/>
          </w:tcPr>
          <w:p w14:paraId="47EDF693"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Có phẩm chất chính trị, có trách nhiệm công dân và dành sự quan tâm đặc biệt đến sự phát triển của thế hệ trẻ;</w:t>
            </w:r>
          </w:p>
        </w:tc>
        <w:tc>
          <w:tcPr>
            <w:tcW w:w="773" w:type="pct"/>
            <w:gridSpan w:val="3"/>
          </w:tcPr>
          <w:p w14:paraId="0F19440A"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5753F6E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4B34738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761C245F" w14:textId="77777777" w:rsidTr="00C65CD2">
        <w:trPr>
          <w:jc w:val="center"/>
        </w:trPr>
        <w:tc>
          <w:tcPr>
            <w:tcW w:w="304" w:type="pct"/>
            <w:gridSpan w:val="2"/>
          </w:tcPr>
          <w:p w14:paraId="1B58B9EF"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2.1.2</w:t>
            </w:r>
          </w:p>
        </w:tc>
        <w:tc>
          <w:tcPr>
            <w:tcW w:w="2590" w:type="pct"/>
          </w:tcPr>
          <w:p w14:paraId="35E1C36B"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 xml:space="preserve">Thể hiện cách hành xử chuyên nghiệp, có đạo đức và phong cách chuẩn mực của một nhà giáo dục. </w:t>
            </w:r>
          </w:p>
        </w:tc>
        <w:tc>
          <w:tcPr>
            <w:tcW w:w="773" w:type="pct"/>
            <w:gridSpan w:val="3"/>
          </w:tcPr>
          <w:p w14:paraId="31129F3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3271BA9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500F4D7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7C8C097C" w14:textId="77777777" w:rsidTr="00C65CD2">
        <w:trPr>
          <w:jc w:val="center"/>
        </w:trPr>
        <w:tc>
          <w:tcPr>
            <w:tcW w:w="304" w:type="pct"/>
            <w:gridSpan w:val="2"/>
          </w:tcPr>
          <w:p w14:paraId="30AC55A9"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2.2.</w:t>
            </w:r>
          </w:p>
        </w:tc>
        <w:tc>
          <w:tcPr>
            <w:tcW w:w="2590" w:type="pct"/>
          </w:tcPr>
          <w:p w14:paraId="5E5F05B1"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c>
          <w:tcPr>
            <w:tcW w:w="773" w:type="pct"/>
            <w:gridSpan w:val="3"/>
          </w:tcPr>
          <w:p w14:paraId="7E6A3435"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7" w:type="pct"/>
            <w:gridSpan w:val="3"/>
          </w:tcPr>
          <w:p w14:paraId="4B61DE7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66" w:type="pct"/>
            <w:gridSpan w:val="5"/>
          </w:tcPr>
          <w:p w14:paraId="049FABB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0095F70B" w14:textId="77777777" w:rsidTr="00C65CD2">
        <w:trPr>
          <w:jc w:val="center"/>
        </w:trPr>
        <w:tc>
          <w:tcPr>
            <w:tcW w:w="304" w:type="pct"/>
            <w:gridSpan w:val="2"/>
          </w:tcPr>
          <w:p w14:paraId="2354D11C"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2.2.1.</w:t>
            </w:r>
          </w:p>
        </w:tc>
        <w:tc>
          <w:tcPr>
            <w:tcW w:w="2590" w:type="pct"/>
          </w:tcPr>
          <w:p w14:paraId="07E6EAC7"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lập luận và giải quyết vấn đề giáo dục tiểu học:</w:t>
            </w:r>
            <w:r w:rsidRPr="00C65CD2">
              <w:rPr>
                <w:color w:val="000000" w:themeColor="text1"/>
                <w:sz w:val="26"/>
                <w:szCs w:val="26"/>
                <w:lang w:val="vi-VN"/>
              </w:rPr>
              <w:t xml:space="preserve"> Sinh viên tốt nghiệp thể hiện được khả năng đề xuất và thực hiện các giải pháp nhằm giải quyết những vấn đề nảy sinh trong thực tiễn nghề nghiệp giáo dục tiểu học</w:t>
            </w:r>
          </w:p>
        </w:tc>
        <w:tc>
          <w:tcPr>
            <w:tcW w:w="773" w:type="pct"/>
            <w:gridSpan w:val="3"/>
          </w:tcPr>
          <w:p w14:paraId="40C9925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0FFFB00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5F0FEA2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79AB4E06" w14:textId="77777777" w:rsidTr="00C65CD2">
        <w:trPr>
          <w:jc w:val="center"/>
        </w:trPr>
        <w:tc>
          <w:tcPr>
            <w:tcW w:w="304" w:type="pct"/>
            <w:gridSpan w:val="2"/>
          </w:tcPr>
          <w:p w14:paraId="14330890"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lastRenderedPageBreak/>
              <w:t>2.2.2.</w:t>
            </w:r>
          </w:p>
        </w:tc>
        <w:tc>
          <w:tcPr>
            <w:tcW w:w="2590" w:type="pct"/>
          </w:tcPr>
          <w:p w14:paraId="04DC2C32"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khám phá tri thức:</w:t>
            </w:r>
            <w:r w:rsidRPr="00C65CD2">
              <w:rPr>
                <w:color w:val="000000" w:themeColor="text1"/>
                <w:sz w:val="26"/>
                <w:szCs w:val="26"/>
                <w:lang w:val="vi-VN"/>
              </w:rPr>
              <w:t xml:space="preserve"> Sinh viên tốt nghiệp có thể hình thành – kiểm tra và bảo vệ giả thuyết do mình đề xuất; có khả năng tìm kiếm và sử dụng các tài liệu in, tài liệu điện tử phục vụ cho thực tiễn công việc   </w:t>
            </w:r>
          </w:p>
        </w:tc>
        <w:tc>
          <w:tcPr>
            <w:tcW w:w="773" w:type="pct"/>
            <w:gridSpan w:val="3"/>
          </w:tcPr>
          <w:p w14:paraId="0D983BC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243995E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50376F0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2D1D2ED3" w14:textId="77777777" w:rsidTr="00C65CD2">
        <w:trPr>
          <w:jc w:val="center"/>
        </w:trPr>
        <w:tc>
          <w:tcPr>
            <w:tcW w:w="304" w:type="pct"/>
            <w:gridSpan w:val="2"/>
          </w:tcPr>
          <w:p w14:paraId="3BDD22AF"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2.2.3.</w:t>
            </w:r>
          </w:p>
        </w:tc>
        <w:tc>
          <w:tcPr>
            <w:tcW w:w="2590" w:type="pct"/>
          </w:tcPr>
          <w:p w14:paraId="2D8859A2"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phản biện:</w:t>
            </w:r>
            <w:r w:rsidRPr="00C65CD2">
              <w:rPr>
                <w:color w:val="000000" w:themeColor="text1"/>
                <w:sz w:val="26"/>
                <w:szCs w:val="26"/>
                <w:lang w:val="vi-VN"/>
              </w:rPr>
              <w:t xml:space="preserve"> Sinh viên tốt nghiệp có khả năng đặt câu hỏi một cách liên tục và hệ thống về công việc của mình như là một giáo viên và điều chỉnh hành động khi cần thiết</w:t>
            </w:r>
          </w:p>
        </w:tc>
        <w:tc>
          <w:tcPr>
            <w:tcW w:w="773" w:type="pct"/>
            <w:gridSpan w:val="3"/>
          </w:tcPr>
          <w:p w14:paraId="62E36F5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4A3283F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0EFD792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5972DFA3" w14:textId="77777777" w:rsidTr="00C65CD2">
        <w:trPr>
          <w:jc w:val="center"/>
        </w:trPr>
        <w:tc>
          <w:tcPr>
            <w:tcW w:w="304" w:type="pct"/>
            <w:gridSpan w:val="2"/>
          </w:tcPr>
          <w:p w14:paraId="539A18D6" w14:textId="77777777" w:rsidR="00D42C4E" w:rsidRPr="00C65CD2" w:rsidRDefault="00D42C4E" w:rsidP="00C65CD2">
            <w:pPr>
              <w:autoSpaceDE w:val="0"/>
              <w:autoSpaceDN w:val="0"/>
              <w:adjustRightInd w:val="0"/>
              <w:snapToGrid w:val="0"/>
              <w:spacing w:after="0" w:line="288" w:lineRule="auto"/>
              <w:contextualSpacing/>
              <w:rPr>
                <w:rFonts w:eastAsia="ArialMT"/>
                <w:b/>
                <w:sz w:val="26"/>
                <w:szCs w:val="26"/>
              </w:rPr>
            </w:pPr>
            <w:r w:rsidRPr="00C65CD2">
              <w:rPr>
                <w:b/>
                <w:color w:val="000000" w:themeColor="text1"/>
                <w:sz w:val="26"/>
                <w:szCs w:val="26"/>
                <w:lang w:val="vi-VN"/>
              </w:rPr>
              <w:t>CĐR 2.3.</w:t>
            </w:r>
          </w:p>
        </w:tc>
        <w:tc>
          <w:tcPr>
            <w:tcW w:w="2590" w:type="pct"/>
          </w:tcPr>
          <w:p w14:paraId="59B7AED2" w14:textId="77777777" w:rsidR="00D42C4E" w:rsidRPr="00C65CD2" w:rsidRDefault="00D42C4E" w:rsidP="00C65CD2">
            <w:pPr>
              <w:snapToGrid w:val="0"/>
              <w:spacing w:after="0" w:line="288" w:lineRule="auto"/>
              <w:contextualSpacing/>
              <w:rPr>
                <w:rFonts w:eastAsia="ArialMT"/>
                <w:b/>
                <w:i/>
                <w:sz w:val="26"/>
                <w:szCs w:val="26"/>
              </w:rPr>
            </w:pPr>
            <w:r w:rsidRPr="00C65CD2">
              <w:rPr>
                <w:b/>
                <w:i/>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c>
          <w:tcPr>
            <w:tcW w:w="773" w:type="pct"/>
            <w:gridSpan w:val="3"/>
          </w:tcPr>
          <w:p w14:paraId="76BA8966"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7" w:type="pct"/>
            <w:gridSpan w:val="3"/>
          </w:tcPr>
          <w:p w14:paraId="6D36097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66" w:type="pct"/>
            <w:gridSpan w:val="5"/>
          </w:tcPr>
          <w:p w14:paraId="4D15D40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572B442B" w14:textId="77777777" w:rsidTr="00C65CD2">
        <w:trPr>
          <w:jc w:val="center"/>
        </w:trPr>
        <w:tc>
          <w:tcPr>
            <w:tcW w:w="304" w:type="pct"/>
            <w:gridSpan w:val="2"/>
          </w:tcPr>
          <w:p w14:paraId="26FA4FA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2.3.1.</w:t>
            </w:r>
          </w:p>
        </w:tc>
        <w:tc>
          <w:tcPr>
            <w:tcW w:w="2590" w:type="pct"/>
          </w:tcPr>
          <w:p w14:paraId="6BCF630E"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Sự kiên trì và linh hoạt:</w:t>
            </w:r>
            <w:r w:rsidRPr="00C65CD2">
              <w:rPr>
                <w:color w:val="000000" w:themeColor="text1"/>
                <w:sz w:val="26"/>
                <w:szCs w:val="26"/>
                <w:lang w:val="vi-VN"/>
              </w:rPr>
              <w:t xml:space="preserve">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773" w:type="pct"/>
            <w:gridSpan w:val="3"/>
          </w:tcPr>
          <w:p w14:paraId="0E180DAB"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4BD11D15"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30557EC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5AEE65F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06C9EF3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0BEA3BC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34047A1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2ACBB52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63F2080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5A99BD3E" w14:textId="77777777" w:rsidTr="00C65CD2">
        <w:trPr>
          <w:jc w:val="center"/>
        </w:trPr>
        <w:tc>
          <w:tcPr>
            <w:tcW w:w="304" w:type="pct"/>
            <w:gridSpan w:val="2"/>
          </w:tcPr>
          <w:p w14:paraId="31E30BF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2.3.2.</w:t>
            </w:r>
          </w:p>
        </w:tc>
        <w:tc>
          <w:tcPr>
            <w:tcW w:w="2590" w:type="pct"/>
          </w:tcPr>
          <w:p w14:paraId="6E4F2DF0"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Tư duy sáng tạo:</w:t>
            </w:r>
            <w:r w:rsidRPr="00C65CD2">
              <w:rPr>
                <w:color w:val="000000" w:themeColor="text1"/>
                <w:sz w:val="26"/>
                <w:szCs w:val="26"/>
                <w:lang w:val="vi-VN"/>
              </w:rPr>
              <w:t xml:space="preserve"> Sinh viên tốt nghiệp có khả năng tiếp cận thực tiễn giáo dục và dạy học của bản thân từ những quan điểm khác nhau để thích nghi với sự đổi mới của môi trường giáo dục</w:t>
            </w:r>
          </w:p>
        </w:tc>
        <w:tc>
          <w:tcPr>
            <w:tcW w:w="773" w:type="pct"/>
            <w:gridSpan w:val="3"/>
          </w:tcPr>
          <w:p w14:paraId="6EA2524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43ABAC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3C1BD6B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1309A27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73AB9E7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19EAAA7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23EBE5E3" w14:textId="77777777" w:rsidTr="00C65CD2">
        <w:trPr>
          <w:jc w:val="center"/>
        </w:trPr>
        <w:tc>
          <w:tcPr>
            <w:tcW w:w="304" w:type="pct"/>
            <w:gridSpan w:val="2"/>
          </w:tcPr>
          <w:p w14:paraId="56FDC798"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2.3.3.</w:t>
            </w:r>
          </w:p>
        </w:tc>
        <w:tc>
          <w:tcPr>
            <w:tcW w:w="2590" w:type="pct"/>
          </w:tcPr>
          <w:p w14:paraId="60DEE46A"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quản lí thời gian và nguồn lực:</w:t>
            </w:r>
            <w:r w:rsidRPr="00C65CD2">
              <w:rPr>
                <w:color w:val="000000" w:themeColor="text1"/>
                <w:sz w:val="26"/>
                <w:szCs w:val="26"/>
                <w:lang w:val="vi-VN"/>
              </w:rPr>
              <w:t xml:space="preserve"> Sinh viên tốt nghiệp có thể xác định được tầm quan trọng, tính cấp thiết và thứ tự ưu tiên trong việc thực hiện và chấp hành các nhiệm vụ trong thực tiễn công việc </w:t>
            </w:r>
          </w:p>
        </w:tc>
        <w:tc>
          <w:tcPr>
            <w:tcW w:w="773" w:type="pct"/>
            <w:gridSpan w:val="3"/>
          </w:tcPr>
          <w:p w14:paraId="61ED9A50"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7345C6CD"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56E89B3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3497407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29909A2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2B7789B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540545CE" w14:textId="77777777" w:rsidTr="00C65CD2">
        <w:trPr>
          <w:jc w:val="center"/>
        </w:trPr>
        <w:tc>
          <w:tcPr>
            <w:tcW w:w="304" w:type="pct"/>
            <w:gridSpan w:val="2"/>
          </w:tcPr>
          <w:p w14:paraId="2BDF0138"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2.4.</w:t>
            </w:r>
          </w:p>
        </w:tc>
        <w:tc>
          <w:tcPr>
            <w:tcW w:w="2590" w:type="pct"/>
          </w:tcPr>
          <w:p w14:paraId="253E8D53"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 </w:t>
            </w:r>
          </w:p>
        </w:tc>
        <w:tc>
          <w:tcPr>
            <w:tcW w:w="773" w:type="pct"/>
            <w:gridSpan w:val="3"/>
          </w:tcPr>
          <w:p w14:paraId="6BC063AB"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7" w:type="pct"/>
            <w:gridSpan w:val="3"/>
          </w:tcPr>
          <w:p w14:paraId="4EBC920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66" w:type="pct"/>
            <w:gridSpan w:val="5"/>
          </w:tcPr>
          <w:p w14:paraId="333A060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1EC83DB2" w14:textId="77777777" w:rsidTr="00C65CD2">
        <w:trPr>
          <w:jc w:val="center"/>
        </w:trPr>
        <w:tc>
          <w:tcPr>
            <w:tcW w:w="304" w:type="pct"/>
            <w:gridSpan w:val="2"/>
          </w:tcPr>
          <w:p w14:paraId="6953C9D3"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lastRenderedPageBreak/>
              <w:t>2.4.1.</w:t>
            </w:r>
          </w:p>
        </w:tc>
        <w:tc>
          <w:tcPr>
            <w:tcW w:w="2590" w:type="pct"/>
          </w:tcPr>
          <w:p w14:paraId="4E728343"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được năng lực tìm hiểu người học và xây dựng môi trường giáo dục:</w:t>
            </w:r>
            <w:r w:rsidRPr="00C65CD2">
              <w:rPr>
                <w:color w:val="000000" w:themeColor="text1"/>
                <w:sz w:val="26"/>
                <w:szCs w:val="26"/>
                <w:lang w:val="vi-VN"/>
              </w:rPr>
              <w:t xml:space="preserve">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773" w:type="pct"/>
            <w:gridSpan w:val="3"/>
          </w:tcPr>
          <w:p w14:paraId="1A22727D"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368EF46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25423EA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96B3BF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21E8CA7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AAB758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27B177B7" w14:textId="77777777" w:rsidTr="00C65CD2">
        <w:trPr>
          <w:jc w:val="center"/>
        </w:trPr>
        <w:tc>
          <w:tcPr>
            <w:tcW w:w="304" w:type="pct"/>
            <w:gridSpan w:val="2"/>
          </w:tcPr>
          <w:p w14:paraId="02F38925"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2.4.2.</w:t>
            </w:r>
          </w:p>
        </w:tc>
        <w:tc>
          <w:tcPr>
            <w:tcW w:w="2590" w:type="pct"/>
          </w:tcPr>
          <w:p w14:paraId="53E0FBC0"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giáo dục học sinh tiểu học:</w:t>
            </w:r>
            <w:r w:rsidRPr="00C65CD2">
              <w:rPr>
                <w:color w:val="000000" w:themeColor="text1"/>
                <w:sz w:val="26"/>
                <w:szCs w:val="26"/>
                <w:lang w:val="vi-VN"/>
              </w:rPr>
              <w:t xml:space="preserve">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773" w:type="pct"/>
            <w:gridSpan w:val="3"/>
          </w:tcPr>
          <w:p w14:paraId="7926CE2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0BF204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1F47397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0A7437A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278744E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0B6B1FD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1D0DF2CD" w14:textId="77777777" w:rsidTr="00C65CD2">
        <w:trPr>
          <w:jc w:val="center"/>
        </w:trPr>
        <w:tc>
          <w:tcPr>
            <w:tcW w:w="304" w:type="pct"/>
            <w:gridSpan w:val="2"/>
          </w:tcPr>
          <w:p w14:paraId="5E4A5D94"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2.4.3.</w:t>
            </w:r>
          </w:p>
        </w:tc>
        <w:tc>
          <w:tcPr>
            <w:tcW w:w="2590" w:type="pct"/>
          </w:tcPr>
          <w:p w14:paraId="65F4D626"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dạy học các môn học ở tiểu học:</w:t>
            </w:r>
            <w:r w:rsidRPr="00C65CD2">
              <w:rPr>
                <w:color w:val="000000" w:themeColor="text1"/>
                <w:sz w:val="26"/>
                <w:szCs w:val="26"/>
                <w:lang w:val="vi-VN"/>
              </w:rPr>
              <w:t xml:space="preserve"> Sinh viên tốt nghiệp có thể nghiên cứu, thiết kế và tổ chức thực hiện thành thạo và hiệu quả hoạt động dạy học cũng như có khả năng phát triển chương trình các môn học ở tiểu học </w:t>
            </w:r>
          </w:p>
        </w:tc>
        <w:tc>
          <w:tcPr>
            <w:tcW w:w="773" w:type="pct"/>
            <w:gridSpan w:val="3"/>
          </w:tcPr>
          <w:p w14:paraId="7CC8526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2C0E617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3EBE95B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30821B6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0A62A97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060C330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552B33C1" w14:textId="77777777" w:rsidTr="00C65CD2">
        <w:trPr>
          <w:jc w:val="center"/>
        </w:trPr>
        <w:tc>
          <w:tcPr>
            <w:tcW w:w="304" w:type="pct"/>
            <w:gridSpan w:val="2"/>
          </w:tcPr>
          <w:p w14:paraId="3B286DDA"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2.4.4</w:t>
            </w:r>
          </w:p>
        </w:tc>
        <w:tc>
          <w:tcPr>
            <w:tcW w:w="2590" w:type="pct"/>
          </w:tcPr>
          <w:p w14:paraId="190B13B2"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đánh giá học sinh tiểu học:</w:t>
            </w:r>
            <w:r w:rsidRPr="00C65CD2">
              <w:rPr>
                <w:color w:val="000000" w:themeColor="text1"/>
                <w:sz w:val="26"/>
                <w:szCs w:val="26"/>
                <w:lang w:val="vi-VN"/>
              </w:rPr>
              <w:t xml:space="preserve">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773" w:type="pct"/>
            <w:gridSpan w:val="3"/>
          </w:tcPr>
          <w:p w14:paraId="58FF62CA"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587DB207"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69239DC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16695A2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62B34E3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13CDB1D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3012078E" w14:textId="77777777" w:rsidTr="00C65CD2">
        <w:trPr>
          <w:jc w:val="center"/>
        </w:trPr>
        <w:tc>
          <w:tcPr>
            <w:tcW w:w="304" w:type="pct"/>
            <w:gridSpan w:val="2"/>
          </w:tcPr>
          <w:p w14:paraId="756D5FFB"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2.4.5</w:t>
            </w:r>
          </w:p>
        </w:tc>
        <w:tc>
          <w:tcPr>
            <w:tcW w:w="2590" w:type="pct"/>
          </w:tcPr>
          <w:p w14:paraId="00081D78"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thích ứng với sự phát triển nghề nghiệp:</w:t>
            </w:r>
            <w:r w:rsidRPr="00C65CD2">
              <w:rPr>
                <w:color w:val="000000" w:themeColor="text1"/>
                <w:sz w:val="26"/>
                <w:szCs w:val="26"/>
                <w:lang w:val="vi-VN"/>
              </w:rPr>
              <w:t xml:space="preserve">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773" w:type="pct"/>
            <w:gridSpan w:val="3"/>
          </w:tcPr>
          <w:p w14:paraId="525F2CAE"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2841EFDF"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7" w:type="pct"/>
            <w:gridSpan w:val="3"/>
          </w:tcPr>
          <w:p w14:paraId="049C0B4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168ED9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66" w:type="pct"/>
            <w:gridSpan w:val="5"/>
          </w:tcPr>
          <w:p w14:paraId="616FBB6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167560D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7573EC" w:rsidRPr="00C65CD2" w14:paraId="048F2967" w14:textId="77777777" w:rsidTr="00C65CD2">
        <w:trPr>
          <w:gridAfter w:val="1"/>
          <w:wAfter w:w="10" w:type="pct"/>
          <w:jc w:val="center"/>
        </w:trPr>
        <w:tc>
          <w:tcPr>
            <w:tcW w:w="4990" w:type="pct"/>
            <w:gridSpan w:val="13"/>
          </w:tcPr>
          <w:p w14:paraId="4C62B2CA" w14:textId="77777777" w:rsidR="007573EC" w:rsidRPr="00C65CD2" w:rsidRDefault="007573EC"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Sinh</w:t>
            </w:r>
            <w:r w:rsidRPr="00C65CD2">
              <w:rPr>
                <w:rFonts w:eastAsia="Times New Roman"/>
                <w:sz w:val="26"/>
                <w:szCs w:val="26"/>
                <w:lang w:val="vi-VN"/>
              </w:rPr>
              <w:t xml:space="preserve"> viên tốt nghiệp </w:t>
            </w:r>
            <w:r w:rsidRPr="00C65CD2">
              <w:rPr>
                <w:rFonts w:eastAsia="Times New Roman"/>
                <w:sz w:val="26"/>
                <w:szCs w:val="26"/>
              </w:rPr>
              <w:t>CTĐT ngành GDTH</w:t>
            </w:r>
            <w:r w:rsidRPr="00C65CD2">
              <w:rPr>
                <w:rFonts w:eastAsia="Times New Roman"/>
                <w:sz w:val="26"/>
                <w:szCs w:val="26"/>
                <w:lang w:val="vi-VN"/>
              </w:rPr>
              <w:t xml:space="preserve"> </w:t>
            </w:r>
            <w:r w:rsidRPr="00C65CD2">
              <w:rPr>
                <w:rFonts w:eastAsia="Times New Roman"/>
                <w:sz w:val="26"/>
                <w:szCs w:val="26"/>
              </w:rPr>
              <w:t>cần bổ sung thêm những, phẩm chất cá nhân</w:t>
            </w:r>
            <w:r w:rsidRPr="00C65CD2">
              <w:rPr>
                <w:rFonts w:eastAsia="Times New Roman"/>
                <w:sz w:val="26"/>
                <w:szCs w:val="26"/>
                <w:lang w:val="vi-VN"/>
              </w:rPr>
              <w:t>, năng lực nào</w:t>
            </w:r>
            <w:r w:rsidRPr="00C65CD2">
              <w:rPr>
                <w:rFonts w:eastAsia="Times New Roman"/>
                <w:sz w:val="26"/>
                <w:szCs w:val="26"/>
              </w:rPr>
              <w:t xml:space="preserve">? </w:t>
            </w:r>
            <w:r w:rsidRPr="00C65CD2">
              <w:rPr>
                <w:rFonts w:eastAsia="Times New Roman"/>
                <w:color w:val="FF0000"/>
                <w:sz w:val="26"/>
                <w:szCs w:val="26"/>
              </w:rPr>
              <w:t>Xin vui lòng góp ý</w:t>
            </w:r>
            <w:r w:rsidRPr="00C65CD2">
              <w:rPr>
                <w:rFonts w:eastAsia="Times New Roman"/>
                <w:sz w:val="26"/>
                <w:szCs w:val="26"/>
              </w:rPr>
              <w:t>!</w:t>
            </w:r>
          </w:p>
          <w:p w14:paraId="0171C495" w14:textId="77777777" w:rsidR="007573EC" w:rsidRPr="00C65CD2" w:rsidRDefault="007573EC"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w:t>
            </w:r>
          </w:p>
        </w:tc>
      </w:tr>
      <w:tr w:rsidR="00D42C4E" w:rsidRPr="00C65CD2" w14:paraId="10C71542" w14:textId="77777777" w:rsidTr="00C65CD2">
        <w:trPr>
          <w:gridAfter w:val="1"/>
          <w:wAfter w:w="10" w:type="pct"/>
          <w:jc w:val="center"/>
        </w:trPr>
        <w:tc>
          <w:tcPr>
            <w:tcW w:w="280" w:type="pct"/>
          </w:tcPr>
          <w:p w14:paraId="7C1A50A3"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3</w:t>
            </w:r>
          </w:p>
        </w:tc>
        <w:tc>
          <w:tcPr>
            <w:tcW w:w="4710" w:type="pct"/>
            <w:gridSpan w:val="12"/>
          </w:tcPr>
          <w:p w14:paraId="18946A84"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bCs/>
                <w:sz w:val="26"/>
                <w:szCs w:val="26"/>
              </w:rPr>
              <w:t>Kỹ năng làm việc nhóm và giao tiếp</w:t>
            </w:r>
          </w:p>
        </w:tc>
      </w:tr>
      <w:tr w:rsidR="00C65CD2" w:rsidRPr="00C65CD2" w14:paraId="11A86A51" w14:textId="77777777" w:rsidTr="00C65CD2">
        <w:trPr>
          <w:gridAfter w:val="1"/>
          <w:wAfter w:w="10" w:type="pct"/>
          <w:jc w:val="center"/>
        </w:trPr>
        <w:tc>
          <w:tcPr>
            <w:tcW w:w="280" w:type="pct"/>
          </w:tcPr>
          <w:p w14:paraId="40874D82"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2732" w:type="pct"/>
            <w:gridSpan w:val="3"/>
          </w:tcPr>
          <w:p w14:paraId="21B54779"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lang w:val="vi-VN"/>
              </w:rPr>
            </w:pPr>
            <w:r w:rsidRPr="00C65CD2">
              <w:rPr>
                <w:rFonts w:eastAsia="Times New Roman"/>
                <w:b/>
                <w:bCs/>
                <w:sz w:val="26"/>
                <w:szCs w:val="26"/>
                <w:lang w:val="vi-VN"/>
              </w:rPr>
              <w:t>Nội dung CĐR</w:t>
            </w:r>
          </w:p>
        </w:tc>
        <w:tc>
          <w:tcPr>
            <w:tcW w:w="753" w:type="pct"/>
            <w:gridSpan w:val="3"/>
          </w:tcPr>
          <w:p w14:paraId="4283BF3A"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rPr>
              <w:t>Mức độ cần thiết</w:t>
            </w:r>
          </w:p>
        </w:tc>
        <w:tc>
          <w:tcPr>
            <w:tcW w:w="659" w:type="pct"/>
            <w:gridSpan w:val="5"/>
          </w:tcPr>
          <w:p w14:paraId="534BFED8"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257C7817"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rPr>
              <w:lastRenderedPageBreak/>
              <w:t>Hiện đạt được</w:t>
            </w:r>
          </w:p>
        </w:tc>
        <w:tc>
          <w:tcPr>
            <w:tcW w:w="565" w:type="pct"/>
          </w:tcPr>
          <w:p w14:paraId="3317D91B"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lastRenderedPageBreak/>
              <w:t>Mức độ NL</w:t>
            </w:r>
          </w:p>
          <w:p w14:paraId="34F0B6FA"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lang w:val="vi-VN"/>
              </w:rPr>
              <w:lastRenderedPageBreak/>
              <w:t>NÊN</w:t>
            </w:r>
            <w:r w:rsidRPr="00C65CD2">
              <w:rPr>
                <w:rFonts w:eastAsia="Times New Roman"/>
                <w:b/>
                <w:sz w:val="26"/>
                <w:szCs w:val="26"/>
              </w:rPr>
              <w:t xml:space="preserve"> đạt được</w:t>
            </w:r>
          </w:p>
        </w:tc>
      </w:tr>
      <w:tr w:rsidR="00C65CD2" w:rsidRPr="00C65CD2" w14:paraId="62D57192" w14:textId="77777777" w:rsidTr="00C65CD2">
        <w:trPr>
          <w:gridAfter w:val="1"/>
          <w:wAfter w:w="10" w:type="pct"/>
          <w:jc w:val="center"/>
        </w:trPr>
        <w:tc>
          <w:tcPr>
            <w:tcW w:w="280" w:type="pct"/>
          </w:tcPr>
          <w:p w14:paraId="05036292"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3.1</w:t>
            </w:r>
          </w:p>
        </w:tc>
        <w:tc>
          <w:tcPr>
            <w:tcW w:w="2732" w:type="pct"/>
            <w:gridSpan w:val="3"/>
          </w:tcPr>
          <w:p w14:paraId="6DE936E7"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c>
          <w:tcPr>
            <w:tcW w:w="753" w:type="pct"/>
            <w:gridSpan w:val="3"/>
          </w:tcPr>
          <w:p w14:paraId="26EC4124"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59" w:type="pct"/>
            <w:gridSpan w:val="5"/>
          </w:tcPr>
          <w:p w14:paraId="508BDA6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65" w:type="pct"/>
          </w:tcPr>
          <w:p w14:paraId="20471AA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C65CD2" w:rsidRPr="00C65CD2" w14:paraId="19FF6743" w14:textId="77777777" w:rsidTr="00C65CD2">
        <w:trPr>
          <w:gridAfter w:val="1"/>
          <w:wAfter w:w="10" w:type="pct"/>
          <w:jc w:val="center"/>
        </w:trPr>
        <w:tc>
          <w:tcPr>
            <w:tcW w:w="280" w:type="pct"/>
          </w:tcPr>
          <w:p w14:paraId="3172DB23"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3.3.1.</w:t>
            </w:r>
          </w:p>
        </w:tc>
        <w:tc>
          <w:tcPr>
            <w:tcW w:w="2732" w:type="pct"/>
            <w:gridSpan w:val="3"/>
          </w:tcPr>
          <w:p w14:paraId="1E4D932D"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c>
          <w:tcPr>
            <w:tcW w:w="753" w:type="pct"/>
            <w:gridSpan w:val="3"/>
          </w:tcPr>
          <w:p w14:paraId="2113E77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9" w:type="pct"/>
            <w:gridSpan w:val="5"/>
          </w:tcPr>
          <w:p w14:paraId="13A26F1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65" w:type="pct"/>
          </w:tcPr>
          <w:p w14:paraId="598D3A3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C65CD2" w:rsidRPr="00C65CD2" w14:paraId="5B968C9C" w14:textId="77777777" w:rsidTr="00C65CD2">
        <w:trPr>
          <w:gridAfter w:val="1"/>
          <w:wAfter w:w="10" w:type="pct"/>
          <w:jc w:val="center"/>
        </w:trPr>
        <w:tc>
          <w:tcPr>
            <w:tcW w:w="280" w:type="pct"/>
          </w:tcPr>
          <w:p w14:paraId="762944E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3.3.2.</w:t>
            </w:r>
          </w:p>
        </w:tc>
        <w:tc>
          <w:tcPr>
            <w:tcW w:w="2732" w:type="pct"/>
            <w:gridSpan w:val="3"/>
          </w:tcPr>
          <w:p w14:paraId="28459B1A"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c>
          <w:tcPr>
            <w:tcW w:w="753" w:type="pct"/>
            <w:gridSpan w:val="3"/>
          </w:tcPr>
          <w:p w14:paraId="115C030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9" w:type="pct"/>
            <w:gridSpan w:val="5"/>
          </w:tcPr>
          <w:p w14:paraId="11EDAB9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65" w:type="pct"/>
          </w:tcPr>
          <w:p w14:paraId="65DC9D9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C65CD2" w:rsidRPr="00C65CD2" w14:paraId="62A5D702" w14:textId="77777777" w:rsidTr="00C65CD2">
        <w:trPr>
          <w:gridAfter w:val="1"/>
          <w:wAfter w:w="10" w:type="pct"/>
          <w:jc w:val="center"/>
        </w:trPr>
        <w:tc>
          <w:tcPr>
            <w:tcW w:w="280" w:type="pct"/>
          </w:tcPr>
          <w:p w14:paraId="399D25F2"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3.3.3</w:t>
            </w:r>
          </w:p>
        </w:tc>
        <w:tc>
          <w:tcPr>
            <w:tcW w:w="2732" w:type="pct"/>
            <w:gridSpan w:val="3"/>
          </w:tcPr>
          <w:p w14:paraId="5CC5969E"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Sử dụng được tiếng anh hoặc ngoại ngữ khác trong các hoạt động nghề nghiệp</w:t>
            </w:r>
          </w:p>
        </w:tc>
        <w:tc>
          <w:tcPr>
            <w:tcW w:w="753" w:type="pct"/>
            <w:gridSpan w:val="3"/>
          </w:tcPr>
          <w:p w14:paraId="2330263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9" w:type="pct"/>
            <w:gridSpan w:val="5"/>
          </w:tcPr>
          <w:p w14:paraId="09368DE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65" w:type="pct"/>
          </w:tcPr>
          <w:p w14:paraId="0CEFB2A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C65CD2" w:rsidRPr="00C65CD2" w14:paraId="3DD39B1A" w14:textId="77777777" w:rsidTr="00C65CD2">
        <w:trPr>
          <w:gridAfter w:val="1"/>
          <w:wAfter w:w="10" w:type="pct"/>
          <w:jc w:val="center"/>
        </w:trPr>
        <w:tc>
          <w:tcPr>
            <w:tcW w:w="280" w:type="pct"/>
          </w:tcPr>
          <w:p w14:paraId="0F364ADC"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3.2</w:t>
            </w:r>
          </w:p>
        </w:tc>
        <w:tc>
          <w:tcPr>
            <w:tcW w:w="2732" w:type="pct"/>
            <w:gridSpan w:val="3"/>
          </w:tcPr>
          <w:p w14:paraId="30E29950"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c>
          <w:tcPr>
            <w:tcW w:w="753" w:type="pct"/>
            <w:gridSpan w:val="3"/>
          </w:tcPr>
          <w:p w14:paraId="00205F2B"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59" w:type="pct"/>
            <w:gridSpan w:val="5"/>
          </w:tcPr>
          <w:p w14:paraId="74EFA49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65" w:type="pct"/>
          </w:tcPr>
          <w:p w14:paraId="28897ED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C65CD2" w:rsidRPr="00C65CD2" w14:paraId="7B2C91BC" w14:textId="77777777" w:rsidTr="00C65CD2">
        <w:trPr>
          <w:gridAfter w:val="1"/>
          <w:wAfter w:w="10" w:type="pct"/>
          <w:jc w:val="center"/>
        </w:trPr>
        <w:tc>
          <w:tcPr>
            <w:tcW w:w="280" w:type="pct"/>
          </w:tcPr>
          <w:p w14:paraId="79F21998"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 xml:space="preserve">3.2.1.  </w:t>
            </w:r>
          </w:p>
        </w:tc>
        <w:tc>
          <w:tcPr>
            <w:tcW w:w="2732" w:type="pct"/>
            <w:gridSpan w:val="3"/>
          </w:tcPr>
          <w:p w14:paraId="57CCE4A9"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tổ chức và vận hành các nhóm công việc phục vụ mục đích phát triển phẩm chất, năng lực học sinh tiểu học và nghề nghiệp bản thân.</w:t>
            </w:r>
          </w:p>
        </w:tc>
        <w:tc>
          <w:tcPr>
            <w:tcW w:w="753" w:type="pct"/>
            <w:gridSpan w:val="3"/>
          </w:tcPr>
          <w:p w14:paraId="6A6D1EC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9" w:type="pct"/>
            <w:gridSpan w:val="5"/>
          </w:tcPr>
          <w:p w14:paraId="7741B98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65" w:type="pct"/>
          </w:tcPr>
          <w:p w14:paraId="2F76C9E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C65CD2" w:rsidRPr="00C65CD2" w14:paraId="70930161" w14:textId="77777777" w:rsidTr="00C65CD2">
        <w:trPr>
          <w:gridAfter w:val="1"/>
          <w:wAfter w:w="10" w:type="pct"/>
          <w:jc w:val="center"/>
        </w:trPr>
        <w:tc>
          <w:tcPr>
            <w:tcW w:w="280" w:type="pct"/>
          </w:tcPr>
          <w:p w14:paraId="77DFCBE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3.2.2.</w:t>
            </w:r>
          </w:p>
        </w:tc>
        <w:tc>
          <w:tcPr>
            <w:tcW w:w="2732" w:type="pct"/>
            <w:gridSpan w:val="3"/>
          </w:tcPr>
          <w:p w14:paraId="5F9F8CBA"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lãnh đạo và phát triển các nhóm công việc vào các hoạt động liên quan đến việc phát triển phẩm chất, năng lực học sinh, và phát triển năng lực nghề nghiệp.</w:t>
            </w:r>
          </w:p>
        </w:tc>
        <w:tc>
          <w:tcPr>
            <w:tcW w:w="753" w:type="pct"/>
            <w:gridSpan w:val="3"/>
          </w:tcPr>
          <w:p w14:paraId="06E6B3F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9" w:type="pct"/>
            <w:gridSpan w:val="5"/>
          </w:tcPr>
          <w:p w14:paraId="5B937A0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65" w:type="pct"/>
          </w:tcPr>
          <w:p w14:paraId="43BE24B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7B7D88A" w14:textId="77777777" w:rsidTr="00C65CD2">
        <w:trPr>
          <w:gridAfter w:val="1"/>
          <w:wAfter w:w="10" w:type="pct"/>
          <w:jc w:val="center"/>
        </w:trPr>
        <w:tc>
          <w:tcPr>
            <w:tcW w:w="280" w:type="pct"/>
          </w:tcPr>
          <w:p w14:paraId="52A8C6F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4710" w:type="pct"/>
            <w:gridSpan w:val="12"/>
          </w:tcPr>
          <w:p w14:paraId="2FE6051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CĐR CTĐT ngành GDTH cần bổ sung thêm những chuẩn nào cho kỹ năng làm việc nhóm và giao tiếp? Xin vui lòng cho ý kiến góp ý!</w:t>
            </w:r>
          </w:p>
          <w:p w14:paraId="265F0E6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lang w:val="vi-VN"/>
              </w:rPr>
            </w:pPr>
            <w:r w:rsidRPr="00C65CD2">
              <w:rPr>
                <w:rFonts w:eastAsia="Times New Roman"/>
                <w:sz w:val="26"/>
                <w:szCs w:val="26"/>
              </w:rPr>
              <w:t>……………………………………………………………………………………………</w:t>
            </w:r>
            <w:r w:rsidRPr="00C65CD2">
              <w:rPr>
                <w:rFonts w:eastAsia="Times New Roman"/>
                <w:sz w:val="26"/>
                <w:szCs w:val="26"/>
                <w:lang w:val="vi-VN"/>
              </w:rPr>
              <w:t>……………………………..</w:t>
            </w:r>
          </w:p>
        </w:tc>
      </w:tr>
      <w:tr w:rsidR="00C65CD2" w:rsidRPr="00C65CD2" w14:paraId="67C50046" w14:textId="77777777" w:rsidTr="00C65CD2">
        <w:trPr>
          <w:gridAfter w:val="1"/>
          <w:wAfter w:w="10" w:type="pct"/>
          <w:jc w:val="center"/>
        </w:trPr>
        <w:tc>
          <w:tcPr>
            <w:tcW w:w="280" w:type="pct"/>
          </w:tcPr>
          <w:p w14:paraId="7D9D5A47"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4</w:t>
            </w:r>
          </w:p>
        </w:tc>
        <w:tc>
          <w:tcPr>
            <w:tcW w:w="4710" w:type="pct"/>
            <w:gridSpan w:val="12"/>
          </w:tcPr>
          <w:p w14:paraId="189D5B51"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ArialMT"/>
                <w:b/>
                <w:bCs/>
                <w:sz w:val="26"/>
                <w:szCs w:val="26"/>
              </w:rPr>
              <w:t>Năng lực thực hành nghề nghiệp</w:t>
            </w:r>
          </w:p>
        </w:tc>
      </w:tr>
      <w:tr w:rsidR="00AC063D" w:rsidRPr="00C65CD2" w14:paraId="38E81B69" w14:textId="77777777" w:rsidTr="00C65CD2">
        <w:trPr>
          <w:gridAfter w:val="1"/>
          <w:wAfter w:w="10" w:type="pct"/>
          <w:jc w:val="center"/>
        </w:trPr>
        <w:tc>
          <w:tcPr>
            <w:tcW w:w="280" w:type="pct"/>
          </w:tcPr>
          <w:p w14:paraId="0BA87312"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2767" w:type="pct"/>
            <w:gridSpan w:val="4"/>
          </w:tcPr>
          <w:p w14:paraId="585333C2"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lang w:val="vi-VN"/>
              </w:rPr>
            </w:pPr>
            <w:r w:rsidRPr="00C65CD2">
              <w:rPr>
                <w:rFonts w:eastAsia="ArialMT"/>
                <w:b/>
                <w:bCs/>
                <w:sz w:val="26"/>
                <w:szCs w:val="26"/>
                <w:lang w:val="vi-VN"/>
              </w:rPr>
              <w:t>NỘI DUNG CHUẨN</w:t>
            </w:r>
          </w:p>
        </w:tc>
        <w:tc>
          <w:tcPr>
            <w:tcW w:w="750" w:type="pct"/>
            <w:gridSpan w:val="3"/>
          </w:tcPr>
          <w:p w14:paraId="0AF5787D"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rPr>
              <w:t>Mức độ cần thiết</w:t>
            </w:r>
          </w:p>
        </w:tc>
        <w:tc>
          <w:tcPr>
            <w:tcW w:w="609" w:type="pct"/>
            <w:gridSpan w:val="2"/>
          </w:tcPr>
          <w:p w14:paraId="061C132E"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7E186EEC"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rPr>
              <w:t>Hiện đạt được</w:t>
            </w:r>
          </w:p>
        </w:tc>
        <w:tc>
          <w:tcPr>
            <w:tcW w:w="583" w:type="pct"/>
            <w:gridSpan w:val="3"/>
          </w:tcPr>
          <w:p w14:paraId="0A64622D"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4817175D"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lang w:val="vi-VN"/>
              </w:rPr>
              <w:t>NÊN</w:t>
            </w:r>
            <w:r w:rsidRPr="00C65CD2">
              <w:rPr>
                <w:rFonts w:eastAsia="Times New Roman"/>
                <w:b/>
                <w:sz w:val="26"/>
                <w:szCs w:val="26"/>
              </w:rPr>
              <w:t xml:space="preserve"> đạt được</w:t>
            </w:r>
          </w:p>
        </w:tc>
      </w:tr>
      <w:tr w:rsidR="00AC063D" w:rsidRPr="00C65CD2" w14:paraId="3C6848DF" w14:textId="77777777" w:rsidTr="00C65CD2">
        <w:trPr>
          <w:gridAfter w:val="1"/>
          <w:wAfter w:w="10" w:type="pct"/>
          <w:jc w:val="center"/>
        </w:trPr>
        <w:tc>
          <w:tcPr>
            <w:tcW w:w="280" w:type="pct"/>
          </w:tcPr>
          <w:p w14:paraId="3B704FB4"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lastRenderedPageBreak/>
              <w:t>CĐR 4.1</w:t>
            </w:r>
          </w:p>
        </w:tc>
        <w:tc>
          <w:tcPr>
            <w:tcW w:w="2767" w:type="pct"/>
            <w:gridSpan w:val="4"/>
          </w:tcPr>
          <w:p w14:paraId="5EAE8DF2"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Nhận thức được mối liên hệ giữa bối cảnh xã hội và bên ngoài đối với cấp giáo dục tiểu học</w:t>
            </w:r>
          </w:p>
        </w:tc>
        <w:tc>
          <w:tcPr>
            <w:tcW w:w="750" w:type="pct"/>
            <w:gridSpan w:val="3"/>
          </w:tcPr>
          <w:p w14:paraId="698869C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5" w:type="pct"/>
            <w:gridSpan w:val="3"/>
          </w:tcPr>
          <w:p w14:paraId="314F1AF0"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577" w:type="pct"/>
            <w:gridSpan w:val="2"/>
          </w:tcPr>
          <w:p w14:paraId="42C937A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r>
      <w:tr w:rsidR="00AC063D" w:rsidRPr="00C65CD2" w14:paraId="6F99938E" w14:textId="77777777" w:rsidTr="00C65CD2">
        <w:trPr>
          <w:gridAfter w:val="1"/>
          <w:wAfter w:w="10" w:type="pct"/>
          <w:jc w:val="center"/>
        </w:trPr>
        <w:tc>
          <w:tcPr>
            <w:tcW w:w="280" w:type="pct"/>
          </w:tcPr>
          <w:p w14:paraId="07C078F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4.1.1.</w:t>
            </w:r>
          </w:p>
        </w:tc>
        <w:tc>
          <w:tcPr>
            <w:tcW w:w="2767" w:type="pct"/>
            <w:gridSpan w:val="4"/>
          </w:tcPr>
          <w:p w14:paraId="7DEE63EA"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vai trò và trách nhiệm của người</w:t>
            </w:r>
            <w:r w:rsidRPr="00C65CD2">
              <w:rPr>
                <w:bCs/>
                <w:color w:val="000000"/>
                <w:sz w:val="26"/>
                <w:szCs w:val="26"/>
                <w:lang w:val="vi-VN"/>
              </w:rPr>
              <w:t xml:space="preserve"> làm công tác giáo dục học sinh tiểu học</w:t>
            </w:r>
            <w:r w:rsidRPr="00C65CD2">
              <w:rPr>
                <w:bCs/>
                <w:color w:val="000000"/>
                <w:sz w:val="26"/>
                <w:szCs w:val="26"/>
              </w:rPr>
              <w:t>;</w:t>
            </w:r>
          </w:p>
        </w:tc>
        <w:tc>
          <w:tcPr>
            <w:tcW w:w="750" w:type="pct"/>
            <w:gridSpan w:val="3"/>
          </w:tcPr>
          <w:p w14:paraId="3D7BF85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57F26CC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0A440C5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4B044842" w14:textId="77777777" w:rsidTr="00C65CD2">
        <w:trPr>
          <w:gridAfter w:val="1"/>
          <w:wAfter w:w="10" w:type="pct"/>
          <w:jc w:val="center"/>
        </w:trPr>
        <w:tc>
          <w:tcPr>
            <w:tcW w:w="280" w:type="pct"/>
          </w:tcPr>
          <w:p w14:paraId="71BEB2C2"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4.1.2.</w:t>
            </w:r>
          </w:p>
        </w:tc>
        <w:tc>
          <w:tcPr>
            <w:tcW w:w="2767" w:type="pct"/>
            <w:gridSpan w:val="4"/>
          </w:tcPr>
          <w:p w14:paraId="3BDCA633" w14:textId="77777777" w:rsidR="00D42C4E" w:rsidRPr="00C65CD2" w:rsidRDefault="00D42C4E" w:rsidP="00C65CD2">
            <w:pPr>
              <w:spacing w:after="0" w:line="288" w:lineRule="auto"/>
              <w:rPr>
                <w:bCs/>
                <w:color w:val="000000"/>
                <w:sz w:val="26"/>
                <w:szCs w:val="26"/>
              </w:rPr>
            </w:pPr>
            <w:r w:rsidRPr="00C65CD2">
              <w:rPr>
                <w:bCs/>
                <w:color w:val="000000"/>
                <w:sz w:val="26"/>
                <w:szCs w:val="26"/>
              </w:rPr>
              <w:t>Phân tích được tác</w:t>
            </w:r>
            <w:r w:rsidRPr="00C65CD2">
              <w:rPr>
                <w:bCs/>
                <w:color w:val="000000"/>
                <w:sz w:val="26"/>
                <w:szCs w:val="26"/>
                <w:lang w:val="vi-VN"/>
              </w:rPr>
              <w:t xml:space="preserve"> động</w:t>
            </w:r>
            <w:r w:rsidRPr="00C65CD2">
              <w:rPr>
                <w:bCs/>
                <w:color w:val="000000"/>
                <w:sz w:val="26"/>
                <w:szCs w:val="26"/>
              </w:rPr>
              <w:t xml:space="preserve"> của giáo dục tiểu</w:t>
            </w:r>
            <w:r w:rsidRPr="00C65CD2">
              <w:rPr>
                <w:bCs/>
                <w:color w:val="000000"/>
                <w:sz w:val="26"/>
                <w:szCs w:val="26"/>
                <w:lang w:val="vi-VN"/>
              </w:rPr>
              <w:t xml:space="preserve"> học</w:t>
            </w:r>
            <w:r w:rsidRPr="00C65CD2">
              <w:rPr>
                <w:bCs/>
                <w:color w:val="000000"/>
                <w:sz w:val="26"/>
                <w:szCs w:val="26"/>
              </w:rPr>
              <w:t xml:space="preserve"> đến</w:t>
            </w:r>
            <w:r w:rsidRPr="00C65CD2">
              <w:rPr>
                <w:bCs/>
                <w:color w:val="000000"/>
                <w:sz w:val="26"/>
                <w:szCs w:val="26"/>
                <w:lang w:val="vi-VN"/>
              </w:rPr>
              <w:t xml:space="preserve"> </w:t>
            </w:r>
            <w:r w:rsidRPr="00C65CD2">
              <w:rPr>
                <w:bCs/>
                <w:color w:val="000000"/>
                <w:sz w:val="26"/>
                <w:szCs w:val="26"/>
              </w:rPr>
              <w:t>xã hội</w:t>
            </w:r>
          </w:p>
        </w:tc>
        <w:tc>
          <w:tcPr>
            <w:tcW w:w="750" w:type="pct"/>
            <w:gridSpan w:val="3"/>
          </w:tcPr>
          <w:p w14:paraId="1AE0D7C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3EC1F02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3127480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14DDF73F" w14:textId="77777777" w:rsidTr="00C65CD2">
        <w:trPr>
          <w:gridAfter w:val="1"/>
          <w:wAfter w:w="10" w:type="pct"/>
          <w:jc w:val="center"/>
        </w:trPr>
        <w:tc>
          <w:tcPr>
            <w:tcW w:w="280" w:type="pct"/>
          </w:tcPr>
          <w:p w14:paraId="7E54D98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4.1.3.</w:t>
            </w:r>
          </w:p>
        </w:tc>
        <w:tc>
          <w:tcPr>
            <w:tcW w:w="2767" w:type="pct"/>
            <w:gridSpan w:val="4"/>
          </w:tcPr>
          <w:p w14:paraId="1829E9CF"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những</w:t>
            </w:r>
            <w:r w:rsidRPr="00C65CD2">
              <w:rPr>
                <w:bCs/>
                <w:color w:val="000000"/>
                <w:sz w:val="26"/>
                <w:szCs w:val="26"/>
                <w:lang w:val="vi-VN"/>
              </w:rPr>
              <w:t xml:space="preserve"> quy định của </w:t>
            </w:r>
            <w:r w:rsidRPr="00C65CD2">
              <w:rPr>
                <w:bCs/>
                <w:color w:val="000000"/>
                <w:sz w:val="26"/>
                <w:szCs w:val="26"/>
              </w:rPr>
              <w:t>xã hội đối với giáo dục tiểu</w:t>
            </w:r>
            <w:r w:rsidRPr="00C65CD2">
              <w:rPr>
                <w:bCs/>
                <w:color w:val="000000"/>
                <w:sz w:val="26"/>
                <w:szCs w:val="26"/>
                <w:lang w:val="vi-VN"/>
              </w:rPr>
              <w:t xml:space="preserve"> học</w:t>
            </w:r>
          </w:p>
        </w:tc>
        <w:tc>
          <w:tcPr>
            <w:tcW w:w="750" w:type="pct"/>
            <w:gridSpan w:val="3"/>
          </w:tcPr>
          <w:p w14:paraId="1AFB750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3BC65F2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443DE09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1B89FE7B" w14:textId="77777777" w:rsidTr="00C65CD2">
        <w:trPr>
          <w:gridAfter w:val="1"/>
          <w:wAfter w:w="10" w:type="pct"/>
          <w:jc w:val="center"/>
        </w:trPr>
        <w:tc>
          <w:tcPr>
            <w:tcW w:w="280" w:type="pct"/>
          </w:tcPr>
          <w:p w14:paraId="2262DF1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4.1.4.</w:t>
            </w:r>
          </w:p>
        </w:tc>
        <w:tc>
          <w:tcPr>
            <w:tcW w:w="2767" w:type="pct"/>
            <w:gridSpan w:val="4"/>
          </w:tcPr>
          <w:p w14:paraId="461444F9"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Xác định được bối cảnh văn hoá và lịch sử liên quan đến giáo dục tiểu học;</w:t>
            </w:r>
          </w:p>
        </w:tc>
        <w:tc>
          <w:tcPr>
            <w:tcW w:w="750" w:type="pct"/>
            <w:gridSpan w:val="3"/>
          </w:tcPr>
          <w:p w14:paraId="12A6EE5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2911FF9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3287B72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0996ED9A" w14:textId="77777777" w:rsidTr="00C65CD2">
        <w:trPr>
          <w:gridAfter w:val="1"/>
          <w:wAfter w:w="10" w:type="pct"/>
          <w:jc w:val="center"/>
        </w:trPr>
        <w:tc>
          <w:tcPr>
            <w:tcW w:w="280" w:type="pct"/>
          </w:tcPr>
          <w:p w14:paraId="17F467B6"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4.2.</w:t>
            </w:r>
          </w:p>
        </w:tc>
        <w:tc>
          <w:tcPr>
            <w:tcW w:w="2767" w:type="pct"/>
            <w:gridSpan w:val="4"/>
          </w:tcPr>
          <w:p w14:paraId="163B7F58"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 xml:space="preserve">Xác định được bối cảnh nhà trường tiểu học để phục vụ các hoạt động nghề nghiệp </w:t>
            </w:r>
          </w:p>
        </w:tc>
        <w:tc>
          <w:tcPr>
            <w:tcW w:w="750" w:type="pct"/>
            <w:gridSpan w:val="3"/>
          </w:tcPr>
          <w:p w14:paraId="03911EBA"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5" w:type="pct"/>
            <w:gridSpan w:val="3"/>
          </w:tcPr>
          <w:p w14:paraId="71546B2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77" w:type="pct"/>
            <w:gridSpan w:val="2"/>
          </w:tcPr>
          <w:p w14:paraId="4EA0CAF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66B804BA" w14:textId="77777777" w:rsidTr="00C65CD2">
        <w:trPr>
          <w:gridAfter w:val="1"/>
          <w:wAfter w:w="10" w:type="pct"/>
          <w:jc w:val="center"/>
        </w:trPr>
        <w:tc>
          <w:tcPr>
            <w:tcW w:w="280" w:type="pct"/>
          </w:tcPr>
          <w:p w14:paraId="7E25E33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4.2.1.</w:t>
            </w:r>
          </w:p>
        </w:tc>
        <w:tc>
          <w:tcPr>
            <w:tcW w:w="2767" w:type="pct"/>
            <w:gridSpan w:val="4"/>
          </w:tcPr>
          <w:p w14:paraId="0E89BC20" w14:textId="77777777" w:rsidR="00D42C4E" w:rsidRPr="00C65CD2" w:rsidRDefault="00D42C4E" w:rsidP="00C65CD2">
            <w:pPr>
              <w:spacing w:after="0" w:line="288" w:lineRule="auto"/>
              <w:rPr>
                <w:bCs/>
                <w:sz w:val="26"/>
                <w:szCs w:val="26"/>
                <w:bdr w:val="none" w:sz="0" w:space="0" w:color="auto" w:frame="1"/>
                <w:lang w:val="vi-VN"/>
              </w:rPr>
            </w:pPr>
            <w:r w:rsidRPr="00C65CD2">
              <w:rPr>
                <w:bCs/>
                <w:sz w:val="26"/>
                <w:szCs w:val="26"/>
                <w:bdr w:val="none" w:sz="0" w:space="0" w:color="auto" w:frame="1"/>
                <w:lang w:val="vi-VN"/>
              </w:rPr>
              <w:t>Xác định được sự khác biệt văn hoá nhà trường trong các trường tiểu học;</w:t>
            </w:r>
          </w:p>
        </w:tc>
        <w:tc>
          <w:tcPr>
            <w:tcW w:w="750" w:type="pct"/>
            <w:gridSpan w:val="3"/>
          </w:tcPr>
          <w:p w14:paraId="5502CBB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674D751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2191856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4F8F542C" w14:textId="77777777" w:rsidTr="00C65CD2">
        <w:trPr>
          <w:gridAfter w:val="1"/>
          <w:wAfter w:w="10" w:type="pct"/>
          <w:jc w:val="center"/>
        </w:trPr>
        <w:tc>
          <w:tcPr>
            <w:tcW w:w="280" w:type="pct"/>
          </w:tcPr>
          <w:p w14:paraId="3C9A4FE0"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4.2.2.</w:t>
            </w:r>
          </w:p>
        </w:tc>
        <w:tc>
          <w:tcPr>
            <w:tcW w:w="2767" w:type="pct"/>
            <w:gridSpan w:val="4"/>
          </w:tcPr>
          <w:p w14:paraId="06F72B55"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rPr>
              <w:t>Xác định được chiến lược, mục tiêu</w:t>
            </w:r>
            <w:r w:rsidRPr="00C65CD2">
              <w:rPr>
                <w:bCs/>
                <w:color w:val="000000"/>
                <w:sz w:val="26"/>
                <w:szCs w:val="26"/>
                <w:lang w:val="vi-VN"/>
              </w:rPr>
              <w:t xml:space="preserve"> và </w:t>
            </w:r>
            <w:r w:rsidRPr="00C65CD2">
              <w:rPr>
                <w:bCs/>
                <w:color w:val="000000"/>
                <w:sz w:val="26"/>
                <w:szCs w:val="26"/>
              </w:rPr>
              <w:t>kế hoạch hoạt động của nhà trường</w:t>
            </w:r>
            <w:r w:rsidRPr="00C65CD2">
              <w:rPr>
                <w:bCs/>
                <w:color w:val="000000"/>
                <w:sz w:val="26"/>
                <w:szCs w:val="26"/>
                <w:lang w:val="vi-VN"/>
              </w:rPr>
              <w:t xml:space="preserve"> tiểu học</w:t>
            </w:r>
          </w:p>
        </w:tc>
        <w:tc>
          <w:tcPr>
            <w:tcW w:w="750" w:type="pct"/>
            <w:gridSpan w:val="3"/>
          </w:tcPr>
          <w:p w14:paraId="5345FF0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3F5543E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451B9E2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576EBC78" w14:textId="77777777" w:rsidTr="00C65CD2">
        <w:trPr>
          <w:gridAfter w:val="1"/>
          <w:wAfter w:w="10" w:type="pct"/>
          <w:jc w:val="center"/>
        </w:trPr>
        <w:tc>
          <w:tcPr>
            <w:tcW w:w="280" w:type="pct"/>
          </w:tcPr>
          <w:p w14:paraId="489D0E8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4.2.3.</w:t>
            </w:r>
          </w:p>
        </w:tc>
        <w:tc>
          <w:tcPr>
            <w:tcW w:w="2767" w:type="pct"/>
            <w:gridSpan w:val="4"/>
          </w:tcPr>
          <w:p w14:paraId="4C4406A5"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 xml:space="preserve">Làm việc thành công trong các tổ chức giáo dục </w:t>
            </w:r>
          </w:p>
        </w:tc>
        <w:tc>
          <w:tcPr>
            <w:tcW w:w="750" w:type="pct"/>
            <w:gridSpan w:val="3"/>
          </w:tcPr>
          <w:p w14:paraId="68BFD67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229343A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069684B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095F26A0" w14:textId="77777777" w:rsidTr="00C65CD2">
        <w:trPr>
          <w:gridAfter w:val="1"/>
          <w:wAfter w:w="10" w:type="pct"/>
          <w:jc w:val="center"/>
        </w:trPr>
        <w:tc>
          <w:tcPr>
            <w:tcW w:w="280" w:type="pct"/>
          </w:tcPr>
          <w:p w14:paraId="4E412CD2"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4.3</w:t>
            </w:r>
          </w:p>
        </w:tc>
        <w:tc>
          <w:tcPr>
            <w:tcW w:w="2767" w:type="pct"/>
            <w:gridSpan w:val="4"/>
          </w:tcPr>
          <w:p w14:paraId="35615D57"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khả năng hình thành ý tưởng trong thực tiễn hoạt động phát triển phẩm chất, năng lực học sinh tiểu học</w:t>
            </w:r>
          </w:p>
        </w:tc>
        <w:tc>
          <w:tcPr>
            <w:tcW w:w="750" w:type="pct"/>
            <w:gridSpan w:val="3"/>
          </w:tcPr>
          <w:p w14:paraId="73469F67"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5" w:type="pct"/>
            <w:gridSpan w:val="3"/>
          </w:tcPr>
          <w:p w14:paraId="775E399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77" w:type="pct"/>
            <w:gridSpan w:val="2"/>
          </w:tcPr>
          <w:p w14:paraId="74D4236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728040AD" w14:textId="77777777" w:rsidTr="00C65CD2">
        <w:trPr>
          <w:gridAfter w:val="1"/>
          <w:wAfter w:w="10" w:type="pct"/>
          <w:jc w:val="center"/>
        </w:trPr>
        <w:tc>
          <w:tcPr>
            <w:tcW w:w="280" w:type="pct"/>
          </w:tcPr>
          <w:p w14:paraId="22597383"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4.3.1.</w:t>
            </w:r>
          </w:p>
        </w:tc>
        <w:tc>
          <w:tcPr>
            <w:tcW w:w="2767" w:type="pct"/>
            <w:gridSpan w:val="4"/>
          </w:tcPr>
          <w:p w14:paraId="5CB12295"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lập được hệ thống các mục tiêu và yêu cầu của nhiệm vụ trong thực tiễn công việc</w:t>
            </w:r>
          </w:p>
        </w:tc>
        <w:tc>
          <w:tcPr>
            <w:tcW w:w="750" w:type="pct"/>
            <w:gridSpan w:val="3"/>
          </w:tcPr>
          <w:p w14:paraId="12889E99"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1E391FB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1082519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291807B7" w14:textId="77777777" w:rsidTr="00C65CD2">
        <w:trPr>
          <w:gridAfter w:val="1"/>
          <w:wAfter w:w="10" w:type="pct"/>
          <w:jc w:val="center"/>
        </w:trPr>
        <w:tc>
          <w:tcPr>
            <w:tcW w:w="280" w:type="pct"/>
          </w:tcPr>
          <w:p w14:paraId="3D3E299B"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4.3.2.</w:t>
            </w:r>
          </w:p>
        </w:tc>
        <w:tc>
          <w:tcPr>
            <w:tcW w:w="2767" w:type="pct"/>
            <w:gridSpan w:val="4"/>
          </w:tcPr>
          <w:p w14:paraId="14CEE36C"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Xác định được chức năng, nguyên tắc và cấu trúc của nhiệm vụ trong thực tiễn công việc</w:t>
            </w:r>
          </w:p>
        </w:tc>
        <w:tc>
          <w:tcPr>
            <w:tcW w:w="750" w:type="pct"/>
            <w:gridSpan w:val="3"/>
          </w:tcPr>
          <w:p w14:paraId="5FF75DF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2FDD456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56BCEE8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0C6BB9A5" w14:textId="77777777" w:rsidTr="00C65CD2">
        <w:trPr>
          <w:gridAfter w:val="1"/>
          <w:wAfter w:w="10" w:type="pct"/>
          <w:jc w:val="center"/>
        </w:trPr>
        <w:tc>
          <w:tcPr>
            <w:tcW w:w="280" w:type="pct"/>
          </w:tcPr>
          <w:p w14:paraId="19ECBA52"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4.3.3.</w:t>
            </w:r>
          </w:p>
        </w:tc>
        <w:tc>
          <w:tcPr>
            <w:tcW w:w="2767" w:type="pct"/>
            <w:gridSpan w:val="4"/>
          </w:tcPr>
          <w:p w14:paraId="29B4902A"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Mô hình hoá được hệ thống và đảm bảo tính khả thi của mục tiêu nhiệm vụ </w:t>
            </w:r>
          </w:p>
        </w:tc>
        <w:tc>
          <w:tcPr>
            <w:tcW w:w="750" w:type="pct"/>
            <w:gridSpan w:val="3"/>
          </w:tcPr>
          <w:p w14:paraId="0F0B73D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456733F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2340EA5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5E77C5CD" w14:textId="77777777" w:rsidTr="00C65CD2">
        <w:trPr>
          <w:gridAfter w:val="1"/>
          <w:wAfter w:w="10" w:type="pct"/>
          <w:jc w:val="center"/>
        </w:trPr>
        <w:tc>
          <w:tcPr>
            <w:tcW w:w="280" w:type="pct"/>
          </w:tcPr>
          <w:p w14:paraId="1BBDA9D6"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4.4.</w:t>
            </w:r>
          </w:p>
        </w:tc>
        <w:tc>
          <w:tcPr>
            <w:tcW w:w="2767" w:type="pct"/>
            <w:gridSpan w:val="4"/>
          </w:tcPr>
          <w:p w14:paraId="562947BD"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Thể hiện khả năng thiết kế/lập kế hoạch trong thực tiễn hoạt động phát triển phẩm chất, năng lực học sinh tiểu học</w:t>
            </w:r>
          </w:p>
        </w:tc>
        <w:tc>
          <w:tcPr>
            <w:tcW w:w="750" w:type="pct"/>
            <w:gridSpan w:val="3"/>
          </w:tcPr>
          <w:p w14:paraId="08B20511"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5" w:type="pct"/>
            <w:gridSpan w:val="3"/>
          </w:tcPr>
          <w:p w14:paraId="307903C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77" w:type="pct"/>
            <w:gridSpan w:val="2"/>
          </w:tcPr>
          <w:p w14:paraId="2D923E9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34DFC03A" w14:textId="77777777" w:rsidTr="00C65CD2">
        <w:trPr>
          <w:gridAfter w:val="1"/>
          <w:wAfter w:w="10" w:type="pct"/>
          <w:jc w:val="center"/>
        </w:trPr>
        <w:tc>
          <w:tcPr>
            <w:tcW w:w="280" w:type="pct"/>
          </w:tcPr>
          <w:p w14:paraId="33EC23F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4.4.1.</w:t>
            </w:r>
          </w:p>
        </w:tc>
        <w:tc>
          <w:tcPr>
            <w:tcW w:w="2767" w:type="pct"/>
            <w:gridSpan w:val="4"/>
          </w:tcPr>
          <w:p w14:paraId="052D6493"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thiết kế/lập kế hoạch và cách tiếp cận cho nhiệm vụ thực tiễn</w:t>
            </w:r>
          </w:p>
        </w:tc>
        <w:tc>
          <w:tcPr>
            <w:tcW w:w="750" w:type="pct"/>
            <w:gridSpan w:val="3"/>
          </w:tcPr>
          <w:p w14:paraId="39780FB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4DFF3DF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53F9E55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766FF9C4" w14:textId="77777777" w:rsidTr="00C65CD2">
        <w:trPr>
          <w:gridAfter w:val="1"/>
          <w:wAfter w:w="10" w:type="pct"/>
          <w:jc w:val="center"/>
        </w:trPr>
        <w:tc>
          <w:tcPr>
            <w:tcW w:w="280" w:type="pct"/>
          </w:tcPr>
          <w:p w14:paraId="06DE3C74"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4.4.2.</w:t>
            </w:r>
          </w:p>
        </w:tc>
        <w:tc>
          <w:tcPr>
            <w:tcW w:w="2767" w:type="pct"/>
            <w:gridSpan w:val="4"/>
          </w:tcPr>
          <w:p w14:paraId="16C1D747"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Lựa chọn được kiến thức cần thiết phục vụ cho việc thiết kế/lập kế hoạch cho nhiệm vụ</w:t>
            </w:r>
          </w:p>
        </w:tc>
        <w:tc>
          <w:tcPr>
            <w:tcW w:w="750" w:type="pct"/>
            <w:gridSpan w:val="3"/>
          </w:tcPr>
          <w:p w14:paraId="256C8DE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508D430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5650D7B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0173D3CC" w14:textId="77777777" w:rsidTr="00C65CD2">
        <w:trPr>
          <w:gridAfter w:val="1"/>
          <w:wAfter w:w="10" w:type="pct"/>
          <w:jc w:val="center"/>
        </w:trPr>
        <w:tc>
          <w:tcPr>
            <w:tcW w:w="280" w:type="pct"/>
          </w:tcPr>
          <w:p w14:paraId="40CDCB3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lastRenderedPageBreak/>
              <w:t>4.4.3.</w:t>
            </w:r>
          </w:p>
        </w:tc>
        <w:tc>
          <w:tcPr>
            <w:tcW w:w="2767" w:type="pct"/>
            <w:gridSpan w:val="4"/>
          </w:tcPr>
          <w:p w14:paraId="31F8DB5D"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đơn lẻ hoặc phức hợp</w:t>
            </w:r>
          </w:p>
        </w:tc>
        <w:tc>
          <w:tcPr>
            <w:tcW w:w="750" w:type="pct"/>
            <w:gridSpan w:val="3"/>
          </w:tcPr>
          <w:p w14:paraId="330439F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443118B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2A8D153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2F754546" w14:textId="77777777" w:rsidTr="00C65CD2">
        <w:trPr>
          <w:gridAfter w:val="1"/>
          <w:wAfter w:w="10" w:type="pct"/>
          <w:jc w:val="center"/>
        </w:trPr>
        <w:tc>
          <w:tcPr>
            <w:tcW w:w="280" w:type="pct"/>
          </w:tcPr>
          <w:p w14:paraId="5390F367"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4.4.4.</w:t>
            </w:r>
          </w:p>
        </w:tc>
        <w:tc>
          <w:tcPr>
            <w:tcW w:w="2767" w:type="pct"/>
            <w:gridSpan w:val="4"/>
          </w:tcPr>
          <w:p w14:paraId="7AD69C65"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có nhiều mục tiêu (đa mục tiêu)</w:t>
            </w:r>
          </w:p>
        </w:tc>
        <w:tc>
          <w:tcPr>
            <w:tcW w:w="750" w:type="pct"/>
            <w:gridSpan w:val="3"/>
          </w:tcPr>
          <w:p w14:paraId="163ABC2A"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6651594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59DA86E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13FB8971" w14:textId="77777777" w:rsidTr="00C65CD2">
        <w:trPr>
          <w:gridAfter w:val="1"/>
          <w:wAfter w:w="10" w:type="pct"/>
          <w:jc w:val="center"/>
        </w:trPr>
        <w:tc>
          <w:tcPr>
            <w:tcW w:w="280" w:type="pct"/>
          </w:tcPr>
          <w:p w14:paraId="40EF589C"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4.5.</w:t>
            </w:r>
          </w:p>
        </w:tc>
        <w:tc>
          <w:tcPr>
            <w:tcW w:w="2767" w:type="pct"/>
            <w:gridSpan w:val="4"/>
          </w:tcPr>
          <w:p w14:paraId="39272BC5"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hiệu quả thực hiện các hoạt động trong thực tiễn nghề nghiệp giáo dục tiểu học</w:t>
            </w:r>
          </w:p>
        </w:tc>
        <w:tc>
          <w:tcPr>
            <w:tcW w:w="750" w:type="pct"/>
            <w:gridSpan w:val="3"/>
          </w:tcPr>
          <w:p w14:paraId="2EC6E8E7"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5" w:type="pct"/>
            <w:gridSpan w:val="3"/>
          </w:tcPr>
          <w:p w14:paraId="1FE1B29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77" w:type="pct"/>
            <w:gridSpan w:val="2"/>
          </w:tcPr>
          <w:p w14:paraId="308C5DE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39F3C4AB" w14:textId="77777777" w:rsidTr="00C65CD2">
        <w:trPr>
          <w:gridAfter w:val="1"/>
          <w:wAfter w:w="10" w:type="pct"/>
          <w:jc w:val="center"/>
        </w:trPr>
        <w:tc>
          <w:tcPr>
            <w:tcW w:w="280" w:type="pct"/>
          </w:tcPr>
          <w:p w14:paraId="33D466B4"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4.5.1.</w:t>
            </w:r>
          </w:p>
        </w:tc>
        <w:tc>
          <w:tcPr>
            <w:tcW w:w="2767" w:type="pct"/>
            <w:gridSpan w:val="4"/>
          </w:tcPr>
          <w:p w14:paraId="7674D92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thực hiện hoạt động trong thực tiễn</w:t>
            </w:r>
          </w:p>
        </w:tc>
        <w:tc>
          <w:tcPr>
            <w:tcW w:w="750" w:type="pct"/>
            <w:gridSpan w:val="3"/>
          </w:tcPr>
          <w:p w14:paraId="7BBAF41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4E32472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79E0A3A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4F531EC7" w14:textId="77777777" w:rsidTr="00C65CD2">
        <w:trPr>
          <w:gridAfter w:val="1"/>
          <w:wAfter w:w="10" w:type="pct"/>
          <w:jc w:val="center"/>
        </w:trPr>
        <w:tc>
          <w:tcPr>
            <w:tcW w:w="280" w:type="pct"/>
          </w:tcPr>
          <w:p w14:paraId="57CC9D2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4.5.2.</w:t>
            </w:r>
          </w:p>
        </w:tc>
        <w:tc>
          <w:tcPr>
            <w:tcW w:w="2767" w:type="pct"/>
            <w:gridSpan w:val="4"/>
          </w:tcPr>
          <w:p w14:paraId="5FB6A50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Tổ chức và thực hiện các hoạt động một cách linh hoạt và hiệu quả</w:t>
            </w:r>
          </w:p>
        </w:tc>
        <w:tc>
          <w:tcPr>
            <w:tcW w:w="750" w:type="pct"/>
            <w:gridSpan w:val="3"/>
          </w:tcPr>
          <w:p w14:paraId="7CE5198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7C10A3F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256FDBE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485B7324" w14:textId="77777777" w:rsidTr="00C65CD2">
        <w:trPr>
          <w:gridAfter w:val="1"/>
          <w:wAfter w:w="10" w:type="pct"/>
          <w:jc w:val="center"/>
        </w:trPr>
        <w:tc>
          <w:tcPr>
            <w:tcW w:w="280" w:type="pct"/>
          </w:tcPr>
          <w:p w14:paraId="42D0A28B"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4.5.3.</w:t>
            </w:r>
          </w:p>
        </w:tc>
        <w:tc>
          <w:tcPr>
            <w:tcW w:w="2767" w:type="pct"/>
            <w:gridSpan w:val="4"/>
          </w:tcPr>
          <w:p w14:paraId="58F877B3"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Quản lí, giám sát và điều chỉnh nhiệm vụ khi cần thiết</w:t>
            </w:r>
          </w:p>
        </w:tc>
        <w:tc>
          <w:tcPr>
            <w:tcW w:w="750" w:type="pct"/>
            <w:gridSpan w:val="3"/>
          </w:tcPr>
          <w:p w14:paraId="4F14F9A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72B942A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483F884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2BFB7942" w14:textId="77777777" w:rsidTr="00C65CD2">
        <w:trPr>
          <w:gridAfter w:val="1"/>
          <w:wAfter w:w="10" w:type="pct"/>
          <w:jc w:val="center"/>
        </w:trPr>
        <w:tc>
          <w:tcPr>
            <w:tcW w:w="280" w:type="pct"/>
          </w:tcPr>
          <w:p w14:paraId="775D0F21"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4.6</w:t>
            </w:r>
          </w:p>
        </w:tc>
        <w:tc>
          <w:tcPr>
            <w:tcW w:w="2767" w:type="pct"/>
            <w:gridSpan w:val="4"/>
          </w:tcPr>
          <w:p w14:paraId="481A6A23"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năng lực đánh giá và cải tiến hiệu quả của các hoạt động trong thực tiễn nghề nghiệp giáo dục tiểu học</w:t>
            </w:r>
          </w:p>
        </w:tc>
        <w:tc>
          <w:tcPr>
            <w:tcW w:w="750" w:type="pct"/>
            <w:gridSpan w:val="3"/>
          </w:tcPr>
          <w:p w14:paraId="3866920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5" w:type="pct"/>
            <w:gridSpan w:val="3"/>
          </w:tcPr>
          <w:p w14:paraId="51FC5A0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577" w:type="pct"/>
            <w:gridSpan w:val="2"/>
          </w:tcPr>
          <w:p w14:paraId="591594D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AC063D" w:rsidRPr="00C65CD2" w14:paraId="58B50DD0" w14:textId="77777777" w:rsidTr="00C65CD2">
        <w:trPr>
          <w:gridAfter w:val="1"/>
          <w:wAfter w:w="10" w:type="pct"/>
          <w:jc w:val="center"/>
        </w:trPr>
        <w:tc>
          <w:tcPr>
            <w:tcW w:w="280" w:type="pct"/>
          </w:tcPr>
          <w:p w14:paraId="6967B68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4.6.1.</w:t>
            </w:r>
          </w:p>
        </w:tc>
        <w:tc>
          <w:tcPr>
            <w:tcW w:w="2767" w:type="pct"/>
            <w:gridSpan w:val="4"/>
          </w:tcPr>
          <w:p w14:paraId="4AD3872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Đánh giá được hiệu quả của các nhiệm vụ trong thực tiễn nghề nghiệp giáo dục tiểu học </w:t>
            </w:r>
          </w:p>
        </w:tc>
        <w:tc>
          <w:tcPr>
            <w:tcW w:w="750" w:type="pct"/>
            <w:gridSpan w:val="3"/>
          </w:tcPr>
          <w:p w14:paraId="2FF3EE82"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3C11ABD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0CF972C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AC063D" w:rsidRPr="00C65CD2" w14:paraId="3128806C" w14:textId="77777777" w:rsidTr="00C65CD2">
        <w:trPr>
          <w:gridAfter w:val="1"/>
          <w:wAfter w:w="10" w:type="pct"/>
          <w:jc w:val="center"/>
        </w:trPr>
        <w:tc>
          <w:tcPr>
            <w:tcW w:w="280" w:type="pct"/>
          </w:tcPr>
          <w:p w14:paraId="34DFD66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4.6.2.</w:t>
            </w:r>
          </w:p>
        </w:tc>
        <w:tc>
          <w:tcPr>
            <w:tcW w:w="2767" w:type="pct"/>
            <w:gridSpan w:val="4"/>
          </w:tcPr>
          <w:p w14:paraId="0A301DB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Cải tiến chất lượng các nhiệm vụ trong thực tiễn nghề nghiệp giáo dục tiểu học</w:t>
            </w:r>
          </w:p>
        </w:tc>
        <w:tc>
          <w:tcPr>
            <w:tcW w:w="750" w:type="pct"/>
            <w:gridSpan w:val="3"/>
          </w:tcPr>
          <w:p w14:paraId="72F073C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5" w:type="pct"/>
            <w:gridSpan w:val="3"/>
          </w:tcPr>
          <w:p w14:paraId="0D95AC8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577" w:type="pct"/>
            <w:gridSpan w:val="2"/>
          </w:tcPr>
          <w:p w14:paraId="420767D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C65CD2" w:rsidRPr="00C65CD2" w14:paraId="1C7B6A0D" w14:textId="77777777" w:rsidTr="00C65CD2">
        <w:trPr>
          <w:gridAfter w:val="1"/>
          <w:wAfter w:w="10" w:type="pct"/>
          <w:jc w:val="center"/>
        </w:trPr>
        <w:tc>
          <w:tcPr>
            <w:tcW w:w="280" w:type="pct"/>
          </w:tcPr>
          <w:p w14:paraId="79D381BA"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4710" w:type="pct"/>
            <w:gridSpan w:val="12"/>
          </w:tcPr>
          <w:p w14:paraId="4224BC4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CĐR CTĐT ngành GDTH cần bổ sung thêm những năng lực thực hành nào? Xin vui lòng góp ý!</w:t>
            </w:r>
          </w:p>
          <w:p w14:paraId="1656AA8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lang w:val="vi-VN"/>
              </w:rPr>
              <w:t>………………………………..</w:t>
            </w:r>
            <w:r w:rsidRPr="00C65CD2">
              <w:rPr>
                <w:rFonts w:eastAsia="Times New Roman"/>
                <w:sz w:val="26"/>
                <w:szCs w:val="26"/>
              </w:rPr>
              <w:t>……………………………………………………………………………………………</w:t>
            </w:r>
          </w:p>
          <w:p w14:paraId="15D80D1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lang w:val="vi-VN"/>
              </w:rPr>
              <w:t>……………………………….</w:t>
            </w:r>
            <w:r w:rsidRPr="00C65CD2">
              <w:rPr>
                <w:rFonts w:eastAsia="Times New Roman"/>
                <w:sz w:val="26"/>
                <w:szCs w:val="26"/>
              </w:rPr>
              <w:t>……………………………………………………………………………………………</w:t>
            </w:r>
          </w:p>
        </w:tc>
      </w:tr>
    </w:tbl>
    <w:p w14:paraId="150D3E50" w14:textId="77777777" w:rsidR="00D42C4E" w:rsidRPr="00C65CD2" w:rsidRDefault="00D42C4E" w:rsidP="00C65CD2">
      <w:pPr>
        <w:pStyle w:val="Heading2"/>
        <w:numPr>
          <w:ilvl w:val="0"/>
          <w:numId w:val="0"/>
        </w:numPr>
        <w:spacing w:before="0" w:after="0" w:line="288" w:lineRule="auto"/>
        <w:sectPr w:rsidR="00D42C4E" w:rsidRPr="00C65CD2" w:rsidSect="007573EC">
          <w:headerReference w:type="default" r:id="rId31"/>
          <w:pgSz w:w="16840" w:h="11900" w:orient="landscape" w:code="9"/>
          <w:pgMar w:top="567" w:right="567" w:bottom="567" w:left="1134" w:header="734" w:footer="346" w:gutter="0"/>
          <w:cols w:space="708"/>
          <w:titlePg/>
          <w:docGrid w:linePitch="326"/>
        </w:sectPr>
      </w:pPr>
      <w:bookmarkStart w:id="140" w:name="_Toc74421193"/>
    </w:p>
    <w:p w14:paraId="20621BC4" w14:textId="140A5506" w:rsidR="000C5D58" w:rsidRPr="00C65CD2" w:rsidRDefault="00257B76" w:rsidP="00C65CD2">
      <w:pPr>
        <w:pStyle w:val="Heading2"/>
        <w:numPr>
          <w:ilvl w:val="0"/>
          <w:numId w:val="0"/>
        </w:numPr>
        <w:spacing w:before="0" w:after="0" w:line="288" w:lineRule="auto"/>
      </w:pPr>
      <w:r w:rsidRPr="00C65CD2">
        <w:lastRenderedPageBreak/>
        <w:t>Phụ lục 6. Sinh viên</w:t>
      </w:r>
      <w:bookmarkEnd w:id="140"/>
    </w:p>
    <w:tbl>
      <w:tblPr>
        <w:tblW w:w="5000" w:type="pct"/>
        <w:tblCellMar>
          <w:top w:w="15" w:type="dxa"/>
          <w:left w:w="15" w:type="dxa"/>
          <w:bottom w:w="15" w:type="dxa"/>
          <w:right w:w="15" w:type="dxa"/>
        </w:tblCellMar>
        <w:tblLook w:val="04A0" w:firstRow="1" w:lastRow="0" w:firstColumn="1" w:lastColumn="0" w:noHBand="0" w:noVBand="1"/>
      </w:tblPr>
      <w:tblGrid>
        <w:gridCol w:w="6101"/>
        <w:gridCol w:w="9038"/>
      </w:tblGrid>
      <w:tr w:rsidR="00D42C4E" w:rsidRPr="00C65CD2" w14:paraId="6F11FD02" w14:textId="77777777" w:rsidTr="00365FE1">
        <w:tc>
          <w:tcPr>
            <w:tcW w:w="2015" w:type="pct"/>
            <w:tcMar>
              <w:top w:w="0" w:type="dxa"/>
              <w:left w:w="78" w:type="dxa"/>
              <w:bottom w:w="0" w:type="dxa"/>
              <w:right w:w="78" w:type="dxa"/>
            </w:tcMar>
          </w:tcPr>
          <w:p w14:paraId="7E593E3A" w14:textId="77777777" w:rsidR="00D42C4E" w:rsidRPr="00C65CD2" w:rsidRDefault="00D42C4E" w:rsidP="00C65CD2">
            <w:pPr>
              <w:spacing w:after="0" w:line="288" w:lineRule="auto"/>
              <w:ind w:left="70"/>
              <w:rPr>
                <w:sz w:val="26"/>
                <w:szCs w:val="26"/>
              </w:rPr>
            </w:pPr>
            <w:r w:rsidRPr="00C65CD2">
              <w:rPr>
                <w:sz w:val="26"/>
                <w:szCs w:val="26"/>
              </w:rPr>
              <w:t>BỘ GIÁO DỤC VÀ ĐÀO TẠO</w:t>
            </w:r>
          </w:p>
          <w:p w14:paraId="40B53E9E" w14:textId="77777777" w:rsidR="00D42C4E" w:rsidRPr="00C65CD2" w:rsidRDefault="00D42C4E" w:rsidP="00C65CD2">
            <w:pPr>
              <w:spacing w:after="0" w:line="288" w:lineRule="auto"/>
              <w:jc w:val="center"/>
              <w:outlineLvl w:val="5"/>
              <w:rPr>
                <w:rFonts w:eastAsia="Times New Roman"/>
                <w:b/>
                <w:sz w:val="26"/>
                <w:szCs w:val="26"/>
              </w:rPr>
            </w:pPr>
            <w:r w:rsidRPr="00C65CD2">
              <w:rPr>
                <w:rFonts w:eastAsia="Times New Roman"/>
                <w:b/>
                <w:sz w:val="26"/>
                <w:szCs w:val="26"/>
              </w:rPr>
              <w:t>TRƯỜNG ĐẠI HỌC VINH</w:t>
            </w:r>
          </w:p>
          <w:p w14:paraId="042FFD82" w14:textId="77777777" w:rsidR="00D42C4E" w:rsidRPr="00C65CD2" w:rsidRDefault="00D42C4E" w:rsidP="00C65CD2">
            <w:pPr>
              <w:spacing w:after="0" w:line="288" w:lineRule="auto"/>
              <w:jc w:val="center"/>
              <w:rPr>
                <w:rFonts w:eastAsia="Times New Roman"/>
                <w:sz w:val="26"/>
                <w:szCs w:val="26"/>
              </w:rPr>
            </w:pPr>
            <w:r w:rsidRPr="00C65CD2">
              <w:rPr>
                <w:rFonts w:eastAsia="Times New Roman"/>
                <w:sz w:val="26"/>
                <w:szCs w:val="26"/>
              </w:rPr>
              <w:t xml:space="preserve">¯¯¯¯¯¯¯¯¯¯¯¯¯ </w:t>
            </w:r>
          </w:p>
        </w:tc>
        <w:tc>
          <w:tcPr>
            <w:tcW w:w="2985" w:type="pct"/>
            <w:tcMar>
              <w:top w:w="0" w:type="dxa"/>
              <w:left w:w="78" w:type="dxa"/>
              <w:bottom w:w="0" w:type="dxa"/>
              <w:right w:w="78" w:type="dxa"/>
            </w:tcMar>
          </w:tcPr>
          <w:p w14:paraId="401D09FE" w14:textId="77777777" w:rsidR="00D42C4E" w:rsidRPr="00C65CD2" w:rsidRDefault="00D42C4E" w:rsidP="00C65CD2">
            <w:pPr>
              <w:spacing w:after="0" w:line="288" w:lineRule="auto"/>
              <w:ind w:left="-358"/>
              <w:jc w:val="center"/>
              <w:rPr>
                <w:rFonts w:eastAsia="Times New Roman"/>
                <w:b/>
                <w:sz w:val="26"/>
                <w:szCs w:val="26"/>
                <w:lang w:val="vi-VN"/>
              </w:rPr>
            </w:pPr>
            <w:r w:rsidRPr="00C65CD2">
              <w:rPr>
                <w:rFonts w:eastAsia="Times New Roman"/>
                <w:b/>
                <w:bCs/>
                <w:color w:val="000000"/>
                <w:sz w:val="26"/>
                <w:szCs w:val="26"/>
                <w:lang w:val="vi-VN"/>
              </w:rPr>
              <w:t>CỘNG HOÀ XÃ HỘI CHỦ NGHĨA VIỆT NAM</w:t>
            </w:r>
          </w:p>
          <w:p w14:paraId="35151DBB" w14:textId="77777777" w:rsidR="00D42C4E" w:rsidRPr="00C65CD2" w:rsidRDefault="00D42C4E" w:rsidP="00C65CD2">
            <w:pPr>
              <w:spacing w:after="0" w:line="288" w:lineRule="auto"/>
              <w:jc w:val="center"/>
              <w:rPr>
                <w:rFonts w:eastAsia="Times New Roman"/>
                <w:b/>
                <w:sz w:val="26"/>
                <w:szCs w:val="26"/>
                <w:lang w:val="vi-VN"/>
              </w:rPr>
            </w:pPr>
            <w:r w:rsidRPr="00C65CD2">
              <w:rPr>
                <w:rFonts w:eastAsia="Times New Roman"/>
                <w:b/>
                <w:bCs/>
                <w:color w:val="000000"/>
                <w:sz w:val="26"/>
                <w:szCs w:val="26"/>
                <w:lang w:val="vi-VN"/>
              </w:rPr>
              <w:t>Độc lập - Tự do - Hạnh phúc</w:t>
            </w:r>
          </w:p>
          <w:p w14:paraId="06225B37" w14:textId="77777777" w:rsidR="00D42C4E" w:rsidRPr="00C65CD2" w:rsidRDefault="00D42C4E" w:rsidP="00C65CD2">
            <w:pPr>
              <w:spacing w:after="0" w:line="288" w:lineRule="auto"/>
              <w:jc w:val="center"/>
              <w:rPr>
                <w:rFonts w:eastAsia="Times New Roman"/>
                <w:sz w:val="26"/>
                <w:szCs w:val="26"/>
                <w:lang w:val="vi-VN"/>
              </w:rPr>
            </w:pPr>
            <w:r w:rsidRPr="00C65CD2">
              <w:rPr>
                <w:rFonts w:eastAsia="Times New Roman"/>
                <w:sz w:val="26"/>
                <w:szCs w:val="26"/>
              </w:rPr>
              <w:t>¯¯¯¯¯¯¯¯¯¯¯¯¯¯¯¯¯¯¯¯¯¯¯¯</w:t>
            </w:r>
          </w:p>
        </w:tc>
      </w:tr>
    </w:tbl>
    <w:p w14:paraId="20242021" w14:textId="77777777" w:rsidR="00D42C4E" w:rsidRPr="00C65CD2" w:rsidRDefault="00D42C4E" w:rsidP="00C65CD2">
      <w:pPr>
        <w:spacing w:after="0" w:line="288" w:lineRule="auto"/>
        <w:rPr>
          <w:rFonts w:eastAsia="Times New Roman"/>
          <w:sz w:val="26"/>
          <w:szCs w:val="26"/>
        </w:rPr>
      </w:pPr>
    </w:p>
    <w:p w14:paraId="24F142C5" w14:textId="77777777" w:rsidR="00D42C4E" w:rsidRPr="00C65CD2" w:rsidRDefault="00D42C4E" w:rsidP="00C65CD2">
      <w:pPr>
        <w:tabs>
          <w:tab w:val="left" w:pos="426"/>
        </w:tabs>
        <w:spacing w:after="0" w:line="288" w:lineRule="auto"/>
        <w:jc w:val="center"/>
        <w:rPr>
          <w:rFonts w:eastAsia="Times New Roman"/>
          <w:b/>
          <w:sz w:val="26"/>
          <w:szCs w:val="26"/>
        </w:rPr>
      </w:pPr>
      <w:r w:rsidRPr="00C65CD2">
        <w:rPr>
          <w:rFonts w:eastAsia="Times New Roman"/>
          <w:b/>
          <w:sz w:val="26"/>
          <w:szCs w:val="26"/>
        </w:rPr>
        <w:t>PHIẾU KHẢO SÁT</w:t>
      </w:r>
      <w:r w:rsidRPr="00C65CD2">
        <w:rPr>
          <w:rFonts w:eastAsia="Times New Roman"/>
          <w:b/>
          <w:sz w:val="26"/>
          <w:szCs w:val="26"/>
          <w:lang w:val="vi-VN"/>
        </w:rPr>
        <w:t xml:space="preserve"> (Dùng cho SV)</w:t>
      </w:r>
      <w:r w:rsidRPr="00C65CD2">
        <w:rPr>
          <w:rFonts w:eastAsia="Times New Roman"/>
          <w:b/>
          <w:sz w:val="26"/>
          <w:szCs w:val="26"/>
        </w:rPr>
        <w:t xml:space="preserve"> </w:t>
      </w:r>
    </w:p>
    <w:p w14:paraId="569B3C8F" w14:textId="77777777" w:rsidR="00D42C4E" w:rsidRPr="00C65CD2" w:rsidRDefault="00D42C4E" w:rsidP="00C65CD2">
      <w:pPr>
        <w:spacing w:after="0" w:line="288" w:lineRule="auto"/>
        <w:jc w:val="center"/>
        <w:rPr>
          <w:b/>
          <w:sz w:val="26"/>
          <w:szCs w:val="26"/>
          <w:lang w:val="vi-VN"/>
        </w:rPr>
      </w:pPr>
      <w:r w:rsidRPr="00C65CD2">
        <w:rPr>
          <w:b/>
          <w:sz w:val="26"/>
          <w:szCs w:val="26"/>
          <w:lang w:val="vi-VN"/>
        </w:rPr>
        <w:t xml:space="preserve">MỨC ĐỘ </w:t>
      </w:r>
      <w:r w:rsidRPr="00C65CD2">
        <w:rPr>
          <w:b/>
          <w:sz w:val="26"/>
          <w:szCs w:val="26"/>
        </w:rPr>
        <w:t xml:space="preserve">ĐÁP ỨNG YÊU CẦU NGHỀ NGHIỆP </w:t>
      </w:r>
      <w:r w:rsidRPr="00C65CD2">
        <w:rPr>
          <w:b/>
          <w:sz w:val="26"/>
          <w:szCs w:val="26"/>
          <w:lang w:val="vi-VN"/>
        </w:rPr>
        <w:t>CỦA</w:t>
      </w:r>
      <w:r w:rsidRPr="00C65CD2">
        <w:rPr>
          <w:b/>
          <w:sz w:val="26"/>
          <w:szCs w:val="26"/>
        </w:rPr>
        <w:t xml:space="preserve"> MỤC TIÊU, CHUẨN ĐẦU RA CHƯƠNG TRÌNH ĐÀO TẠO NGÀNH GIÁO</w:t>
      </w:r>
      <w:r w:rsidRPr="00C65CD2">
        <w:rPr>
          <w:b/>
          <w:sz w:val="26"/>
          <w:szCs w:val="26"/>
          <w:lang w:val="vi-VN"/>
        </w:rPr>
        <w:t xml:space="preserve"> DỤC TIỂU HỌC</w:t>
      </w:r>
    </w:p>
    <w:p w14:paraId="1C6F0E3F" w14:textId="77777777" w:rsidR="00D42C4E" w:rsidRPr="00C65CD2" w:rsidRDefault="00D42C4E" w:rsidP="00C65CD2">
      <w:pPr>
        <w:tabs>
          <w:tab w:val="left" w:pos="426"/>
        </w:tabs>
        <w:spacing w:after="0" w:line="288" w:lineRule="auto"/>
        <w:jc w:val="center"/>
        <w:rPr>
          <w:rFonts w:eastAsia="Times New Roman"/>
          <w:b/>
          <w:sz w:val="26"/>
          <w:szCs w:val="26"/>
        </w:rPr>
      </w:pPr>
    </w:p>
    <w:p w14:paraId="6B82479F" w14:textId="77777777" w:rsidR="00D42C4E" w:rsidRPr="00C65CD2" w:rsidRDefault="00D42C4E" w:rsidP="00C65CD2">
      <w:pPr>
        <w:tabs>
          <w:tab w:val="left" w:pos="426"/>
        </w:tabs>
        <w:spacing w:after="0" w:line="288" w:lineRule="auto"/>
        <w:rPr>
          <w:rFonts w:eastAsia="Times New Roman"/>
          <w:b/>
          <w:bCs/>
          <w:i/>
          <w:sz w:val="26"/>
          <w:szCs w:val="26"/>
        </w:rPr>
      </w:pPr>
      <w:r w:rsidRPr="00C65CD2">
        <w:rPr>
          <w:rFonts w:eastAsia="Times New Roman"/>
          <w:b/>
          <w:bCs/>
          <w:i/>
          <w:sz w:val="26"/>
          <w:szCs w:val="26"/>
        </w:rPr>
        <w:tab/>
        <w:t xml:space="preserve">Kính gửi: </w:t>
      </w:r>
    </w:p>
    <w:p w14:paraId="00029C92" w14:textId="77777777" w:rsidR="00D42C4E" w:rsidRPr="00C65CD2" w:rsidRDefault="00D42C4E" w:rsidP="00C65CD2">
      <w:pPr>
        <w:tabs>
          <w:tab w:val="left" w:pos="709"/>
        </w:tabs>
        <w:spacing w:after="0" w:line="288" w:lineRule="auto"/>
        <w:ind w:firstLine="567"/>
        <w:rPr>
          <w:rFonts w:eastAsia="Times New Roman"/>
          <w:i/>
          <w:sz w:val="26"/>
          <w:szCs w:val="26"/>
          <w:lang w:val="vi-VN"/>
        </w:rPr>
      </w:pPr>
      <w:r w:rsidRPr="00C65CD2">
        <w:rPr>
          <w:rFonts w:eastAsia="Times New Roman"/>
          <w:i/>
          <w:sz w:val="26"/>
          <w:szCs w:val="26"/>
          <w:lang w:val="vi-VN"/>
        </w:rPr>
        <w:t>Nhằm mục đích cải tiến và nâng cao chất lượng chương trình đào tạo ngành Giáo dục Tiểu học tại Khoa Giáo dục – Trường Đại học Vinh và góp phần đáp ứng các yêu cầu về phầm chất, năng lực cho sinh viên tốt nghiệp theo chuẩn nghề nghiệp trong bối cảnh mới, chúng tôi rất mong nhận được sự đóng góp ý kiến của các bạn sinh viên thông qua việc xác định tầm quan trọng và các mức độ năng lực hiện (nên) có cho mỗi chuẩn đầu ra được trình bày trong phiếu khảo sát dưới đây.</w:t>
      </w:r>
    </w:p>
    <w:p w14:paraId="7F3D3F9D" w14:textId="77777777" w:rsidR="00D42C4E" w:rsidRPr="00C65CD2" w:rsidRDefault="00D42C4E" w:rsidP="00C65CD2">
      <w:pPr>
        <w:tabs>
          <w:tab w:val="left" w:pos="709"/>
        </w:tabs>
        <w:spacing w:after="0" w:line="288" w:lineRule="auto"/>
        <w:rPr>
          <w:rFonts w:eastAsia="Times New Roman"/>
          <w:i/>
          <w:sz w:val="26"/>
          <w:szCs w:val="26"/>
          <w:lang w:val="vi-VN"/>
        </w:rPr>
      </w:pPr>
      <w:r w:rsidRPr="00C65CD2">
        <w:rPr>
          <w:rFonts w:eastAsia="Times New Roman"/>
          <w:i/>
          <w:sz w:val="26"/>
          <w:szCs w:val="26"/>
          <w:lang w:val="vi-VN"/>
        </w:rPr>
        <w:t>Xin trân trọng cảm ơn!</w:t>
      </w:r>
    </w:p>
    <w:p w14:paraId="6BBE5B2D" w14:textId="77777777" w:rsidR="00D42C4E" w:rsidRPr="00C65CD2" w:rsidRDefault="00D42C4E" w:rsidP="00C65CD2">
      <w:pPr>
        <w:tabs>
          <w:tab w:val="left" w:pos="709"/>
        </w:tabs>
        <w:spacing w:after="0" w:line="288" w:lineRule="auto"/>
        <w:rPr>
          <w:rFonts w:eastAsia="Times New Roman"/>
          <w:b/>
          <w:bCs/>
          <w:iCs/>
          <w:sz w:val="26"/>
          <w:szCs w:val="26"/>
        </w:rPr>
      </w:pPr>
      <w:r w:rsidRPr="00C65CD2">
        <w:rPr>
          <w:rFonts w:eastAsia="Times New Roman"/>
          <w:b/>
          <w:bCs/>
          <w:iCs/>
          <w:sz w:val="26"/>
          <w:szCs w:val="26"/>
        </w:rPr>
        <w:t>Thông tin chung về người cung cấp thông tin</w:t>
      </w:r>
    </w:p>
    <w:p w14:paraId="00BCBFC4" w14:textId="77777777" w:rsidR="00D42C4E" w:rsidRPr="00C65CD2" w:rsidRDefault="00D42C4E" w:rsidP="00C65CD2">
      <w:pPr>
        <w:tabs>
          <w:tab w:val="left" w:pos="426"/>
          <w:tab w:val="left" w:leader="dot" w:pos="8789"/>
        </w:tabs>
        <w:spacing w:after="0" w:line="288" w:lineRule="auto"/>
        <w:rPr>
          <w:rFonts w:eastAsia="Times New Roman"/>
          <w:bCs/>
          <w:sz w:val="26"/>
          <w:szCs w:val="26"/>
        </w:rPr>
      </w:pPr>
      <w:r w:rsidRPr="00C65CD2">
        <w:rPr>
          <w:rFonts w:eastAsia="Times New Roman"/>
          <w:bCs/>
          <w:sz w:val="26"/>
          <w:szCs w:val="26"/>
        </w:rPr>
        <w:t>1. Họ và tên người được hỏi: ……………………………………………………</w:t>
      </w:r>
      <w:r w:rsidRPr="00C65CD2">
        <w:rPr>
          <w:rFonts w:eastAsia="Times New Roman"/>
          <w:bCs/>
          <w:sz w:val="26"/>
          <w:szCs w:val="26"/>
        </w:rPr>
        <w:tab/>
      </w:r>
    </w:p>
    <w:p w14:paraId="641583C3" w14:textId="78B146D9" w:rsidR="00D42C4E" w:rsidRPr="00C65CD2" w:rsidRDefault="00D42C4E" w:rsidP="00C65CD2">
      <w:pPr>
        <w:tabs>
          <w:tab w:val="left" w:pos="426"/>
        </w:tabs>
        <w:spacing w:after="0" w:line="288" w:lineRule="auto"/>
        <w:rPr>
          <w:rFonts w:eastAsia="Times New Roman"/>
          <w:bCs/>
          <w:sz w:val="26"/>
          <w:szCs w:val="26"/>
          <w:lang w:val="vi-VN"/>
        </w:rPr>
      </w:pPr>
      <w:r w:rsidRPr="00C65CD2">
        <w:rPr>
          <w:rFonts w:eastAsia="Times New Roman"/>
          <w:bCs/>
          <w:sz w:val="26"/>
          <w:szCs w:val="26"/>
        </w:rPr>
        <w:t>2. Khoá</w:t>
      </w:r>
      <w:r w:rsidRPr="00C65CD2">
        <w:rPr>
          <w:rFonts w:eastAsia="Times New Roman"/>
          <w:bCs/>
          <w:sz w:val="26"/>
          <w:szCs w:val="26"/>
          <w:lang w:val="vi-VN"/>
        </w:rPr>
        <w:t xml:space="preserve"> </w:t>
      </w:r>
      <w:proofErr w:type="gramStart"/>
      <w:r w:rsidRPr="00C65CD2">
        <w:rPr>
          <w:rFonts w:eastAsia="Times New Roman"/>
          <w:bCs/>
          <w:sz w:val="26"/>
          <w:szCs w:val="26"/>
          <w:lang w:val="vi-VN"/>
        </w:rPr>
        <w:t>học</w:t>
      </w:r>
      <w:r w:rsidRPr="00C65CD2">
        <w:rPr>
          <w:rFonts w:eastAsia="Times New Roman"/>
          <w:bCs/>
          <w:sz w:val="26"/>
          <w:szCs w:val="26"/>
        </w:rPr>
        <w:t>:…</w:t>
      </w:r>
      <w:proofErr w:type="gramEnd"/>
      <w:r w:rsidRPr="00C65CD2">
        <w:rPr>
          <w:rFonts w:eastAsia="Times New Roman"/>
          <w:bCs/>
          <w:sz w:val="26"/>
          <w:szCs w:val="26"/>
        </w:rPr>
        <w:t>…………………………………………………………</w:t>
      </w:r>
      <w:r w:rsidRPr="00C65CD2">
        <w:rPr>
          <w:rFonts w:eastAsia="Times New Roman"/>
          <w:bCs/>
          <w:sz w:val="26"/>
          <w:szCs w:val="26"/>
          <w:lang w:val="vi-VN"/>
        </w:rPr>
        <w:t>………….</w:t>
      </w:r>
    </w:p>
    <w:p w14:paraId="286CCD93" w14:textId="77777777" w:rsidR="00D42C4E" w:rsidRPr="00C65CD2" w:rsidRDefault="00D42C4E" w:rsidP="00C65CD2">
      <w:pPr>
        <w:tabs>
          <w:tab w:val="left" w:pos="426"/>
        </w:tabs>
        <w:spacing w:after="0" w:line="288" w:lineRule="auto"/>
        <w:rPr>
          <w:rFonts w:eastAsia="Times New Roman"/>
          <w:bCs/>
          <w:sz w:val="26"/>
          <w:szCs w:val="26"/>
          <w:lang w:val="vi-VN"/>
        </w:rPr>
      </w:pPr>
      <w:r w:rsidRPr="00C65CD2">
        <w:rPr>
          <w:rFonts w:eastAsia="Times New Roman"/>
          <w:bCs/>
          <w:sz w:val="26"/>
          <w:szCs w:val="26"/>
        </w:rPr>
        <w:t>3. Ngành</w:t>
      </w:r>
      <w:r w:rsidRPr="00C65CD2">
        <w:rPr>
          <w:rFonts w:eastAsia="Times New Roman"/>
          <w:bCs/>
          <w:sz w:val="26"/>
          <w:szCs w:val="26"/>
          <w:lang w:val="vi-VN"/>
        </w:rPr>
        <w:t xml:space="preserve"> học</w:t>
      </w:r>
      <w:r w:rsidRPr="00C65CD2">
        <w:rPr>
          <w:rFonts w:eastAsia="Times New Roman"/>
          <w:bCs/>
          <w:sz w:val="26"/>
          <w:szCs w:val="26"/>
        </w:rPr>
        <w:t>: …………………………………………………………</w:t>
      </w:r>
      <w:r w:rsidRPr="00C65CD2">
        <w:rPr>
          <w:rFonts w:eastAsia="Times New Roman"/>
          <w:bCs/>
          <w:sz w:val="26"/>
          <w:szCs w:val="26"/>
          <w:lang w:val="vi-VN"/>
        </w:rPr>
        <w:t>………………</w:t>
      </w:r>
    </w:p>
    <w:p w14:paraId="1B25D679" w14:textId="77777777" w:rsidR="00D42C4E" w:rsidRPr="00C65CD2" w:rsidRDefault="00D42C4E" w:rsidP="00C65CD2">
      <w:pPr>
        <w:spacing w:after="0" w:line="288" w:lineRule="auto"/>
        <w:rPr>
          <w:rFonts w:eastAsia="Times New Roman"/>
          <w:b/>
          <w:sz w:val="26"/>
          <w:szCs w:val="26"/>
          <w:lang w:val="vi-VN"/>
        </w:rPr>
      </w:pPr>
      <w:r w:rsidRPr="00C65CD2">
        <w:rPr>
          <w:rFonts w:eastAsia="Times New Roman"/>
          <w:b/>
          <w:sz w:val="26"/>
          <w:szCs w:val="26"/>
        </w:rPr>
        <w:t>Phần II. Đánh giá kiến thức, kỹ năng cần có của sinh viên tốt nghiệp ngàn</w:t>
      </w:r>
      <w:r w:rsidRPr="00C65CD2">
        <w:rPr>
          <w:rFonts w:eastAsia="Times New Roman"/>
          <w:b/>
          <w:sz w:val="26"/>
          <w:szCs w:val="26"/>
          <w:lang w:val="vi-VN"/>
        </w:rPr>
        <w:t>h GDTH</w:t>
      </w:r>
    </w:p>
    <w:p w14:paraId="15A1A066" w14:textId="77777777" w:rsidR="00D42C4E" w:rsidRPr="00C65CD2" w:rsidRDefault="00D42C4E" w:rsidP="00C65CD2">
      <w:pPr>
        <w:spacing w:after="0" w:line="288" w:lineRule="auto"/>
        <w:rPr>
          <w:rFonts w:eastAsia="Times New Roman"/>
          <w:i/>
          <w:sz w:val="26"/>
          <w:szCs w:val="26"/>
          <w:lang w:val="vi-VN"/>
        </w:rPr>
      </w:pPr>
      <w:r w:rsidRPr="00C65CD2">
        <w:rPr>
          <w:rFonts w:eastAsia="Times New Roman"/>
          <w:i/>
          <w:sz w:val="26"/>
          <w:szCs w:val="26"/>
        </w:rPr>
        <w:t>Bạn vui lòng đánh giá mức độ quan trọng, mức độ NÊN đạt được của kiến thức và các kỹ năng sau đây đối với sinh viên tốt nghiệp ngành</w:t>
      </w:r>
      <w:r w:rsidRPr="00C65CD2">
        <w:rPr>
          <w:rFonts w:eastAsia="Times New Roman"/>
          <w:i/>
          <w:sz w:val="26"/>
          <w:szCs w:val="26"/>
          <w:lang w:val="vi-VN"/>
        </w:rPr>
        <w:t xml:space="preserve"> GDTH </w:t>
      </w:r>
      <w:r w:rsidRPr="00C65CD2">
        <w:rPr>
          <w:rFonts w:eastAsia="Times New Roman"/>
          <w:i/>
          <w:sz w:val="26"/>
          <w:szCs w:val="26"/>
        </w:rPr>
        <w:t>(Xin đánh dấu vào mức độ lựa chọn).</w:t>
      </w:r>
    </w:p>
    <w:p w14:paraId="7493249F" w14:textId="77777777" w:rsidR="00D42C4E" w:rsidRPr="00C65CD2" w:rsidRDefault="00D42C4E" w:rsidP="00C65CD2">
      <w:pPr>
        <w:spacing w:after="0" w:line="288" w:lineRule="auto"/>
        <w:rPr>
          <w:b/>
          <w:bCs/>
          <w:sz w:val="26"/>
          <w:szCs w:val="26"/>
          <w:lang w:val="vi-VN"/>
        </w:rPr>
      </w:pPr>
      <w:r w:rsidRPr="00C65CD2">
        <w:rPr>
          <w:b/>
          <w:bCs/>
          <w:sz w:val="26"/>
          <w:szCs w:val="26"/>
        </w:rPr>
        <w:t>1. Chuẩn đầu ra kiến thức</w:t>
      </w:r>
      <w:r w:rsidRPr="00C65CD2">
        <w:rPr>
          <w:b/>
          <w:bCs/>
          <w:sz w:val="26"/>
          <w:szCs w:val="26"/>
          <w:lang w:val="vi-VN"/>
        </w:rPr>
        <w:t xml:space="preserve"> cốt lõi</w:t>
      </w:r>
    </w:p>
    <w:p w14:paraId="4BF0D11C" w14:textId="77777777" w:rsidR="00D42C4E" w:rsidRPr="00C65CD2" w:rsidRDefault="00D42C4E" w:rsidP="00C65CD2">
      <w:pPr>
        <w:spacing w:after="0" w:line="288" w:lineRule="auto"/>
        <w:rPr>
          <w:bCs/>
          <w:i/>
          <w:iCs/>
          <w:sz w:val="26"/>
          <w:szCs w:val="26"/>
        </w:rPr>
      </w:pPr>
      <w:r w:rsidRPr="00C65CD2">
        <w:rPr>
          <w:bCs/>
          <w:i/>
          <w:iCs/>
          <w:sz w:val="26"/>
          <w:szCs w:val="26"/>
        </w:rPr>
        <w:t xml:space="preserve">Bạn </w:t>
      </w:r>
      <w:r w:rsidRPr="00C65CD2">
        <w:rPr>
          <w:bCs/>
          <w:i/>
          <w:iCs/>
          <w:sz w:val="26"/>
          <w:szCs w:val="26"/>
          <w:lang w:val="vi-VN"/>
        </w:rPr>
        <w:t xml:space="preserve">vui lòng đánh 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năng lực</w:t>
      </w:r>
      <w:r w:rsidRPr="00C65CD2">
        <w:rPr>
          <w:b/>
          <w:bCs/>
          <w:i/>
          <w:iCs/>
          <w:sz w:val="26"/>
          <w:szCs w:val="26"/>
          <w:u w:val="single"/>
          <w:lang w:val="vi-VN"/>
        </w:rPr>
        <w:t xml:space="preserve"> cần </w:t>
      </w:r>
      <w:proofErr w:type="gramStart"/>
      <w:r w:rsidRPr="00C65CD2">
        <w:rPr>
          <w:b/>
          <w:bCs/>
          <w:i/>
          <w:iCs/>
          <w:sz w:val="26"/>
          <w:szCs w:val="26"/>
          <w:u w:val="single"/>
          <w:lang w:val="vi-VN"/>
        </w:rPr>
        <w:t>đạt</w:t>
      </w:r>
      <w:r w:rsidRPr="00C65CD2">
        <w:rPr>
          <w:bCs/>
          <w:i/>
          <w:iCs/>
          <w:sz w:val="26"/>
          <w:szCs w:val="26"/>
        </w:rPr>
        <w:t xml:space="preserve"> </w:t>
      </w:r>
      <w:r w:rsidRPr="00C65CD2">
        <w:rPr>
          <w:bCs/>
          <w:i/>
          <w:iCs/>
          <w:sz w:val="26"/>
          <w:szCs w:val="26"/>
          <w:lang w:val="vi-VN"/>
        </w:rPr>
        <w:t xml:space="preserve"> của</w:t>
      </w:r>
      <w:proofErr w:type="gramEnd"/>
      <w:r w:rsidRPr="00C65CD2">
        <w:rPr>
          <w:bCs/>
          <w:i/>
          <w:iCs/>
          <w:sz w:val="26"/>
          <w:szCs w:val="26"/>
          <w:lang w:val="vi-VN"/>
        </w:rPr>
        <w:t xml:space="preserve"> </w:t>
      </w:r>
      <w:r w:rsidRPr="00C65CD2">
        <w:rPr>
          <w:bCs/>
          <w:i/>
          <w:iCs/>
          <w:sz w:val="26"/>
          <w:szCs w:val="26"/>
        </w:rPr>
        <w:t>mỗi chuẩn đầu ra đối với sinh viên tốt nghiệp ngành</w:t>
      </w:r>
      <w:r w:rsidRPr="00C65CD2">
        <w:rPr>
          <w:b/>
          <w:sz w:val="26"/>
          <w:szCs w:val="26"/>
        </w:rPr>
        <w:t xml:space="preserve"> GDTH</w:t>
      </w:r>
    </w:p>
    <w:tbl>
      <w:tblPr>
        <w:tblStyle w:val="TableGrid"/>
        <w:tblW w:w="5000" w:type="pct"/>
        <w:jc w:val="center"/>
        <w:tblLook w:val="04A0" w:firstRow="1" w:lastRow="0" w:firstColumn="1" w:lastColumn="0" w:noHBand="0" w:noVBand="1"/>
      </w:tblPr>
      <w:tblGrid>
        <w:gridCol w:w="7564"/>
        <w:gridCol w:w="7565"/>
      </w:tblGrid>
      <w:tr w:rsidR="00D42C4E" w:rsidRPr="00C65CD2" w14:paraId="3A510183" w14:textId="77777777" w:rsidTr="007573EC">
        <w:trPr>
          <w:jc w:val="center"/>
        </w:trPr>
        <w:tc>
          <w:tcPr>
            <w:tcW w:w="2500" w:type="pct"/>
          </w:tcPr>
          <w:p w14:paraId="709307FE" w14:textId="77777777" w:rsidR="00D42C4E" w:rsidRPr="00C65CD2" w:rsidRDefault="00D42C4E" w:rsidP="00C65CD2">
            <w:pPr>
              <w:tabs>
                <w:tab w:val="left" w:pos="426"/>
              </w:tabs>
              <w:spacing w:after="0" w:line="288" w:lineRule="auto"/>
              <w:rPr>
                <w:rFonts w:eastAsia="Times New Roman"/>
                <w:b/>
                <w:bCs/>
                <w:sz w:val="26"/>
                <w:szCs w:val="26"/>
              </w:rPr>
            </w:pPr>
            <w:r w:rsidRPr="00C65CD2">
              <w:rPr>
                <w:rFonts w:eastAsia="Times New Roman"/>
                <w:b/>
                <w:bCs/>
                <w:sz w:val="26"/>
                <w:szCs w:val="26"/>
              </w:rPr>
              <w:t>Mức độ cần thiết</w:t>
            </w:r>
          </w:p>
        </w:tc>
        <w:tc>
          <w:tcPr>
            <w:tcW w:w="2500" w:type="pct"/>
          </w:tcPr>
          <w:p w14:paraId="53A69FE5"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b/>
                <w:sz w:val="26"/>
                <w:szCs w:val="26"/>
              </w:rPr>
              <w:t>Mức độ năng lực sinh viên cần đạt được</w:t>
            </w:r>
          </w:p>
        </w:tc>
      </w:tr>
      <w:tr w:rsidR="00D42C4E" w:rsidRPr="00C65CD2" w14:paraId="628EE8FF" w14:textId="77777777" w:rsidTr="007573EC">
        <w:trPr>
          <w:jc w:val="center"/>
        </w:trPr>
        <w:tc>
          <w:tcPr>
            <w:tcW w:w="2500" w:type="pct"/>
          </w:tcPr>
          <w:p w14:paraId="50B3D8F4"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Không cần thiết</w:t>
            </w:r>
          </w:p>
          <w:p w14:paraId="1E96E4BB"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B"/>
            </w:r>
            <w:r w:rsidRPr="00C65CD2">
              <w:rPr>
                <w:rFonts w:eastAsia="Times New Roman"/>
                <w:sz w:val="26"/>
                <w:szCs w:val="26"/>
              </w:rPr>
              <w:t xml:space="preserve"> Ít cần thiết </w:t>
            </w:r>
          </w:p>
          <w:p w14:paraId="1DD1967A"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C"/>
            </w:r>
            <w:r w:rsidRPr="00C65CD2">
              <w:rPr>
                <w:rFonts w:eastAsia="Times New Roman"/>
                <w:sz w:val="26"/>
                <w:szCs w:val="26"/>
              </w:rPr>
              <w:t xml:space="preserve"> Không biết</w:t>
            </w:r>
          </w:p>
          <w:p w14:paraId="0C86972C"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lastRenderedPageBreak/>
              <w:sym w:font="Wingdings 2" w:char="F06D"/>
            </w:r>
            <w:r w:rsidRPr="00C65CD2">
              <w:rPr>
                <w:rFonts w:eastAsia="Times New Roman"/>
                <w:sz w:val="26"/>
                <w:szCs w:val="26"/>
              </w:rPr>
              <w:t xml:space="preserve"> Cần thiết </w:t>
            </w:r>
          </w:p>
          <w:p w14:paraId="22622616"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E"/>
            </w:r>
            <w:r w:rsidRPr="00C65CD2">
              <w:rPr>
                <w:rFonts w:eastAsia="Times New Roman"/>
                <w:sz w:val="26"/>
                <w:szCs w:val="26"/>
              </w:rPr>
              <w:t xml:space="preserve"> Rất cần thiết</w:t>
            </w:r>
          </w:p>
        </w:tc>
        <w:tc>
          <w:tcPr>
            <w:tcW w:w="2500" w:type="pct"/>
          </w:tcPr>
          <w:p w14:paraId="2A5BEF30"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lastRenderedPageBreak/>
              <w:t>(a) Hiểu</w:t>
            </w:r>
          </w:p>
          <w:p w14:paraId="23F3CC12"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(b) Áp dụng</w:t>
            </w:r>
          </w:p>
          <w:p w14:paraId="5AE89AE4"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(c) Phân tích</w:t>
            </w:r>
          </w:p>
          <w:p w14:paraId="288AFA31"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lastRenderedPageBreak/>
              <w:t>(d) Đánh giá</w:t>
            </w:r>
          </w:p>
          <w:p w14:paraId="76ACE9B6" w14:textId="77777777" w:rsidR="00D42C4E" w:rsidRPr="00C65CD2" w:rsidRDefault="00D42C4E" w:rsidP="00C65CD2">
            <w:pPr>
              <w:spacing w:after="0" w:line="288" w:lineRule="auto"/>
              <w:ind w:right="35"/>
              <w:rPr>
                <w:rFonts w:eastAsia="Times New Roman"/>
                <w:sz w:val="26"/>
                <w:szCs w:val="26"/>
              </w:rPr>
            </w:pPr>
            <w:r w:rsidRPr="00C65CD2">
              <w:rPr>
                <w:rFonts w:eastAsia="Times New Roman"/>
                <w:sz w:val="26"/>
                <w:szCs w:val="26"/>
              </w:rPr>
              <w:t>(e) Sáng tạo</w:t>
            </w:r>
          </w:p>
        </w:tc>
      </w:tr>
    </w:tbl>
    <w:p w14:paraId="1F8D5E79" w14:textId="77777777" w:rsidR="00D42C4E" w:rsidRPr="00C65CD2" w:rsidRDefault="00D42C4E" w:rsidP="00C65CD2">
      <w:pPr>
        <w:spacing w:after="0" w:line="288" w:lineRule="auto"/>
        <w:rPr>
          <w:sz w:val="26"/>
          <w:szCs w:val="26"/>
        </w:rPr>
      </w:pPr>
    </w:p>
    <w:tbl>
      <w:tblPr>
        <w:tblStyle w:val="TableGrid"/>
        <w:tblW w:w="5000" w:type="pct"/>
        <w:tblLook w:val="04A0" w:firstRow="1" w:lastRow="0" w:firstColumn="1" w:lastColumn="0" w:noHBand="0" w:noVBand="1"/>
      </w:tblPr>
      <w:tblGrid>
        <w:gridCol w:w="847"/>
        <w:gridCol w:w="8442"/>
        <w:gridCol w:w="1797"/>
        <w:gridCol w:w="1949"/>
        <w:gridCol w:w="2094"/>
      </w:tblGrid>
      <w:tr w:rsidR="00D42C4E" w:rsidRPr="00C65CD2" w14:paraId="3E61D884" w14:textId="77777777" w:rsidTr="007573EC">
        <w:tc>
          <w:tcPr>
            <w:tcW w:w="280" w:type="pct"/>
            <w:tcBorders>
              <w:bottom w:val="single" w:sz="4" w:space="0" w:color="auto"/>
            </w:tcBorders>
            <w:vAlign w:val="center"/>
          </w:tcPr>
          <w:p w14:paraId="0D6E07A6" w14:textId="77777777" w:rsidR="00D42C4E" w:rsidRPr="00C65CD2" w:rsidRDefault="00D42C4E" w:rsidP="00C65CD2">
            <w:pPr>
              <w:spacing w:after="0" w:line="288" w:lineRule="auto"/>
              <w:rPr>
                <w:b/>
                <w:sz w:val="26"/>
                <w:szCs w:val="26"/>
                <w:lang w:val="vi-VN"/>
              </w:rPr>
            </w:pPr>
            <w:r w:rsidRPr="00C65CD2">
              <w:rPr>
                <w:b/>
                <w:sz w:val="26"/>
                <w:szCs w:val="26"/>
                <w:lang w:val="vi-VN"/>
              </w:rPr>
              <w:t>CĐR</w:t>
            </w:r>
          </w:p>
        </w:tc>
        <w:tc>
          <w:tcPr>
            <w:tcW w:w="2790" w:type="pct"/>
            <w:tcBorders>
              <w:bottom w:val="single" w:sz="4" w:space="0" w:color="auto"/>
            </w:tcBorders>
            <w:vAlign w:val="center"/>
          </w:tcPr>
          <w:p w14:paraId="51282DEA" w14:textId="77777777" w:rsidR="00D42C4E" w:rsidRPr="00C65CD2" w:rsidRDefault="00D42C4E" w:rsidP="00C65CD2">
            <w:pPr>
              <w:spacing w:after="0" w:line="288" w:lineRule="auto"/>
              <w:rPr>
                <w:b/>
                <w:sz w:val="26"/>
                <w:szCs w:val="26"/>
              </w:rPr>
            </w:pPr>
            <w:r w:rsidRPr="00C65CD2">
              <w:rPr>
                <w:b/>
                <w:sz w:val="26"/>
                <w:szCs w:val="26"/>
              </w:rPr>
              <w:t>Chuẩn đầu ra CTĐT và các yêu cầu cần đạt của mỗi chuẩn đầu ra</w:t>
            </w:r>
          </w:p>
        </w:tc>
        <w:tc>
          <w:tcPr>
            <w:tcW w:w="594" w:type="pct"/>
            <w:tcBorders>
              <w:bottom w:val="single" w:sz="4" w:space="0" w:color="auto"/>
            </w:tcBorders>
            <w:vAlign w:val="center"/>
          </w:tcPr>
          <w:p w14:paraId="0D765635" w14:textId="77777777" w:rsidR="00D42C4E" w:rsidRPr="00C65CD2" w:rsidRDefault="00D42C4E" w:rsidP="00C65CD2">
            <w:pPr>
              <w:spacing w:after="0" w:line="288" w:lineRule="auto"/>
              <w:jc w:val="center"/>
              <w:rPr>
                <w:b/>
                <w:sz w:val="26"/>
                <w:szCs w:val="26"/>
              </w:rPr>
            </w:pPr>
            <w:r w:rsidRPr="00C65CD2">
              <w:rPr>
                <w:b/>
                <w:sz w:val="26"/>
                <w:szCs w:val="26"/>
              </w:rPr>
              <w:t xml:space="preserve">Mức độ </w:t>
            </w:r>
            <w:r w:rsidRPr="00C65CD2">
              <w:rPr>
                <w:b/>
                <w:sz w:val="26"/>
                <w:szCs w:val="26"/>
                <w:lang w:val="vi-VN"/>
              </w:rPr>
              <w:t xml:space="preserve">       </w:t>
            </w:r>
            <w:r w:rsidRPr="00C65CD2">
              <w:rPr>
                <w:b/>
                <w:sz w:val="26"/>
                <w:szCs w:val="26"/>
              </w:rPr>
              <w:t>cần thiết</w:t>
            </w:r>
          </w:p>
        </w:tc>
        <w:tc>
          <w:tcPr>
            <w:tcW w:w="644" w:type="pct"/>
            <w:tcBorders>
              <w:bottom w:val="single" w:sz="4" w:space="0" w:color="auto"/>
            </w:tcBorders>
          </w:tcPr>
          <w:p w14:paraId="0FD5EDD3" w14:textId="77777777" w:rsidR="00D42C4E" w:rsidRPr="00C65CD2" w:rsidRDefault="00D42C4E" w:rsidP="00C65CD2">
            <w:pPr>
              <w:spacing w:after="0" w:line="288" w:lineRule="auto"/>
              <w:ind w:left="-1"/>
              <w:jc w:val="center"/>
              <w:rPr>
                <w:b/>
                <w:sz w:val="26"/>
                <w:szCs w:val="26"/>
                <w:lang w:val="vi-VN"/>
              </w:rPr>
            </w:pPr>
            <w:r w:rsidRPr="00C65CD2">
              <w:rPr>
                <w:b/>
                <w:sz w:val="26"/>
                <w:szCs w:val="26"/>
                <w:lang w:val="vi-VN"/>
              </w:rPr>
              <w:t>Mức độ năng lực sinh viên Hiện đạt được</w:t>
            </w:r>
          </w:p>
        </w:tc>
        <w:tc>
          <w:tcPr>
            <w:tcW w:w="692" w:type="pct"/>
            <w:tcBorders>
              <w:bottom w:val="single" w:sz="4" w:space="0" w:color="auto"/>
            </w:tcBorders>
            <w:vAlign w:val="center"/>
          </w:tcPr>
          <w:p w14:paraId="1D115E78" w14:textId="77777777" w:rsidR="00D42C4E" w:rsidRPr="00C65CD2" w:rsidRDefault="00D42C4E" w:rsidP="00C65CD2">
            <w:pPr>
              <w:spacing w:after="0" w:line="288" w:lineRule="auto"/>
              <w:ind w:left="-1"/>
              <w:jc w:val="center"/>
              <w:rPr>
                <w:b/>
                <w:sz w:val="26"/>
                <w:szCs w:val="26"/>
              </w:rPr>
            </w:pPr>
            <w:r w:rsidRPr="00C65CD2">
              <w:rPr>
                <w:b/>
                <w:sz w:val="26"/>
                <w:szCs w:val="26"/>
              </w:rPr>
              <w:t>Mức độ năng lực cần đạt</w:t>
            </w:r>
          </w:p>
        </w:tc>
      </w:tr>
      <w:tr w:rsidR="00D42C4E" w:rsidRPr="00C65CD2" w14:paraId="6893FE1B" w14:textId="77777777" w:rsidTr="007573EC">
        <w:tc>
          <w:tcPr>
            <w:tcW w:w="280" w:type="pct"/>
            <w:tcBorders>
              <w:bottom w:val="dotted" w:sz="4" w:space="0" w:color="auto"/>
            </w:tcBorders>
            <w:vAlign w:val="center"/>
          </w:tcPr>
          <w:p w14:paraId="4ABC1F43" w14:textId="77777777" w:rsidR="00D42C4E" w:rsidRPr="00C65CD2" w:rsidRDefault="00D42C4E" w:rsidP="00C65CD2">
            <w:pPr>
              <w:pStyle w:val="ListParagraph"/>
              <w:spacing w:line="288" w:lineRule="auto"/>
              <w:ind w:left="0"/>
              <w:rPr>
                <w:b/>
              </w:rPr>
            </w:pPr>
            <w:r w:rsidRPr="00C65CD2">
              <w:rPr>
                <w:b/>
              </w:rPr>
              <w:t>CĐR 1.1</w:t>
            </w:r>
            <w:r w:rsidRPr="00C65CD2">
              <w:rPr>
                <w:b/>
                <w:lang w:val="vi-VN"/>
              </w:rPr>
              <w:t>.</w:t>
            </w:r>
          </w:p>
        </w:tc>
        <w:tc>
          <w:tcPr>
            <w:tcW w:w="2790" w:type="pct"/>
            <w:tcBorders>
              <w:bottom w:val="dotted" w:sz="4" w:space="0" w:color="auto"/>
            </w:tcBorders>
            <w:vAlign w:val="center"/>
          </w:tcPr>
          <w:p w14:paraId="2E0828FB"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Áp dụng được kiến thức cơ bản về tự nhiên - xã hội, chính trị và pháp luật, văn hoá và xã hội Việt Nam vào các hoạt động nghề nghiệp và cuộc sống;</w:t>
            </w:r>
          </w:p>
        </w:tc>
        <w:tc>
          <w:tcPr>
            <w:tcW w:w="594" w:type="pct"/>
            <w:tcBorders>
              <w:bottom w:val="dotted" w:sz="4" w:space="0" w:color="auto"/>
            </w:tcBorders>
            <w:vAlign w:val="center"/>
          </w:tcPr>
          <w:p w14:paraId="0A18DE48" w14:textId="77777777" w:rsidR="00D42C4E" w:rsidRPr="00C65CD2" w:rsidRDefault="00D42C4E" w:rsidP="00C65CD2">
            <w:pPr>
              <w:spacing w:after="0" w:line="288" w:lineRule="auto"/>
              <w:rPr>
                <w:sz w:val="26"/>
                <w:szCs w:val="26"/>
              </w:rPr>
            </w:pPr>
          </w:p>
        </w:tc>
        <w:tc>
          <w:tcPr>
            <w:tcW w:w="644" w:type="pct"/>
            <w:tcBorders>
              <w:bottom w:val="dotted" w:sz="4" w:space="0" w:color="auto"/>
            </w:tcBorders>
          </w:tcPr>
          <w:p w14:paraId="7714335D" w14:textId="77777777" w:rsidR="00D42C4E" w:rsidRPr="00C65CD2" w:rsidRDefault="00D42C4E" w:rsidP="00C65CD2">
            <w:pPr>
              <w:spacing w:after="0" w:line="288" w:lineRule="auto"/>
              <w:rPr>
                <w:sz w:val="26"/>
                <w:szCs w:val="26"/>
              </w:rPr>
            </w:pPr>
          </w:p>
        </w:tc>
        <w:tc>
          <w:tcPr>
            <w:tcW w:w="692" w:type="pct"/>
            <w:tcBorders>
              <w:bottom w:val="dotted" w:sz="4" w:space="0" w:color="auto"/>
            </w:tcBorders>
            <w:vAlign w:val="center"/>
          </w:tcPr>
          <w:p w14:paraId="5D03745D" w14:textId="77777777" w:rsidR="00D42C4E" w:rsidRPr="00C65CD2" w:rsidRDefault="00D42C4E" w:rsidP="00C65CD2">
            <w:pPr>
              <w:spacing w:after="0" w:line="288" w:lineRule="auto"/>
              <w:rPr>
                <w:sz w:val="26"/>
                <w:szCs w:val="26"/>
              </w:rPr>
            </w:pPr>
          </w:p>
        </w:tc>
      </w:tr>
      <w:tr w:rsidR="00D42C4E" w:rsidRPr="00C65CD2" w14:paraId="4D4C5EDA" w14:textId="77777777" w:rsidTr="007573EC">
        <w:tc>
          <w:tcPr>
            <w:tcW w:w="280" w:type="pct"/>
            <w:tcBorders>
              <w:top w:val="dotted" w:sz="4" w:space="0" w:color="auto"/>
              <w:bottom w:val="dotted" w:sz="4" w:space="0" w:color="auto"/>
            </w:tcBorders>
            <w:vAlign w:val="center"/>
          </w:tcPr>
          <w:p w14:paraId="10884859" w14:textId="77777777" w:rsidR="00D42C4E" w:rsidRPr="00C65CD2" w:rsidRDefault="00D42C4E" w:rsidP="00C65CD2">
            <w:pPr>
              <w:spacing w:after="0" w:line="288" w:lineRule="auto"/>
              <w:rPr>
                <w:sz w:val="26"/>
                <w:szCs w:val="26"/>
                <w:lang w:val="vi-VN"/>
              </w:rPr>
            </w:pPr>
            <w:r w:rsidRPr="00C65CD2">
              <w:rPr>
                <w:sz w:val="26"/>
                <w:szCs w:val="26"/>
                <w:lang w:val="vi-VN"/>
              </w:rPr>
              <w:t>1.1.1.</w:t>
            </w:r>
          </w:p>
        </w:tc>
        <w:tc>
          <w:tcPr>
            <w:tcW w:w="2790" w:type="pct"/>
            <w:tcBorders>
              <w:top w:val="dotted" w:sz="4" w:space="0" w:color="auto"/>
              <w:bottom w:val="dotted" w:sz="4" w:space="0" w:color="auto"/>
            </w:tcBorders>
            <w:vAlign w:val="center"/>
          </w:tcPr>
          <w:p w14:paraId="574C3F7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Áp dụng được kiến thức cơ bản của chủ nghĩa Mác-Lênin, </w:t>
            </w:r>
            <w:r w:rsidRPr="00C65CD2">
              <w:rPr>
                <w:sz w:val="26"/>
                <w:szCs w:val="26"/>
              </w:rPr>
              <w:t xml:space="preserve">Tư tưởng Hồ Chí Minh, </w:t>
            </w:r>
            <w:r w:rsidRPr="00C65CD2">
              <w:rPr>
                <w:sz w:val="26"/>
                <w:szCs w:val="26"/>
                <w:lang w:val="vi-VN"/>
              </w:rPr>
              <w:t>đ</w:t>
            </w:r>
            <w:r w:rsidRPr="00C65CD2">
              <w:rPr>
                <w:sz w:val="26"/>
                <w:szCs w:val="26"/>
              </w:rPr>
              <w:t>ường lối cách mạng của Đảng cộng sản Việt Nam</w:t>
            </w:r>
            <w:r w:rsidRPr="00C65CD2">
              <w:rPr>
                <w:sz w:val="26"/>
                <w:szCs w:val="26"/>
                <w:lang w:val="vi-VN"/>
              </w:rPr>
              <w:t xml:space="preserve"> vào các hoạt động nghề nghiệp và cuộc sống.</w:t>
            </w:r>
          </w:p>
        </w:tc>
        <w:tc>
          <w:tcPr>
            <w:tcW w:w="594" w:type="pct"/>
            <w:tcBorders>
              <w:top w:val="dotted" w:sz="4" w:space="0" w:color="auto"/>
              <w:bottom w:val="dotted" w:sz="4" w:space="0" w:color="auto"/>
            </w:tcBorders>
            <w:vAlign w:val="center"/>
          </w:tcPr>
          <w:p w14:paraId="232ACC56"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3BEDC381"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B71F18C"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45243082" w14:textId="77777777" w:rsidTr="007573EC">
        <w:tc>
          <w:tcPr>
            <w:tcW w:w="280" w:type="pct"/>
            <w:tcBorders>
              <w:top w:val="dotted" w:sz="4" w:space="0" w:color="auto"/>
              <w:bottom w:val="dotted" w:sz="4" w:space="0" w:color="auto"/>
            </w:tcBorders>
            <w:vAlign w:val="center"/>
          </w:tcPr>
          <w:p w14:paraId="05DFA69E" w14:textId="77777777" w:rsidR="00D42C4E" w:rsidRPr="00C65CD2" w:rsidRDefault="00D42C4E" w:rsidP="00C65CD2">
            <w:pPr>
              <w:spacing w:after="0" w:line="288" w:lineRule="auto"/>
              <w:rPr>
                <w:sz w:val="26"/>
                <w:szCs w:val="26"/>
                <w:lang w:val="vi-VN"/>
              </w:rPr>
            </w:pPr>
            <w:r w:rsidRPr="00C65CD2">
              <w:rPr>
                <w:sz w:val="26"/>
                <w:szCs w:val="26"/>
                <w:lang w:val="vi-VN"/>
              </w:rPr>
              <w:t>1.1.2.</w:t>
            </w:r>
          </w:p>
        </w:tc>
        <w:tc>
          <w:tcPr>
            <w:tcW w:w="2790" w:type="pct"/>
            <w:tcBorders>
              <w:top w:val="dotted" w:sz="4" w:space="0" w:color="auto"/>
              <w:bottom w:val="dotted" w:sz="4" w:space="0" w:color="auto"/>
            </w:tcBorders>
            <w:vAlign w:val="center"/>
          </w:tcPr>
          <w:p w14:paraId="7007B19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Áp dụng được kiến thức cơ bản về pháp luật, an ninh-quốc phòng, và văn hoá và xã hội Việt Nam vào các hoạt động phát triển thể chất, xã hội và tinh thần cho học sinh tiểu học.</w:t>
            </w:r>
          </w:p>
        </w:tc>
        <w:tc>
          <w:tcPr>
            <w:tcW w:w="594" w:type="pct"/>
            <w:tcBorders>
              <w:top w:val="dotted" w:sz="4" w:space="0" w:color="auto"/>
              <w:bottom w:val="dotted" w:sz="4" w:space="0" w:color="auto"/>
            </w:tcBorders>
            <w:vAlign w:val="center"/>
          </w:tcPr>
          <w:p w14:paraId="72341463"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52FF1EF6"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053AD18"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0ECAA188" w14:textId="77777777" w:rsidTr="007573EC">
        <w:tc>
          <w:tcPr>
            <w:tcW w:w="280" w:type="pct"/>
            <w:tcBorders>
              <w:top w:val="dotted" w:sz="4" w:space="0" w:color="auto"/>
              <w:bottom w:val="dotted" w:sz="4" w:space="0" w:color="auto"/>
            </w:tcBorders>
            <w:vAlign w:val="center"/>
          </w:tcPr>
          <w:p w14:paraId="1865CD4F" w14:textId="77777777" w:rsidR="00D42C4E" w:rsidRPr="00C65CD2" w:rsidRDefault="00D42C4E" w:rsidP="00C65CD2">
            <w:pPr>
              <w:spacing w:after="0" w:line="288" w:lineRule="auto"/>
              <w:rPr>
                <w:sz w:val="26"/>
                <w:szCs w:val="26"/>
                <w:lang w:val="vi-VN"/>
              </w:rPr>
            </w:pPr>
            <w:r w:rsidRPr="00C65CD2">
              <w:rPr>
                <w:sz w:val="26"/>
                <w:szCs w:val="26"/>
                <w:lang w:val="vi-VN"/>
              </w:rPr>
              <w:t>1.1.3.</w:t>
            </w:r>
          </w:p>
        </w:tc>
        <w:tc>
          <w:tcPr>
            <w:tcW w:w="2790" w:type="pct"/>
            <w:tcBorders>
              <w:top w:val="dotted" w:sz="4" w:space="0" w:color="auto"/>
              <w:bottom w:val="dotted" w:sz="4" w:space="0" w:color="auto"/>
            </w:tcBorders>
            <w:vAlign w:val="center"/>
          </w:tcPr>
          <w:p w14:paraId="148220A0"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Áp dụng được kiến thức cơ bản về môi trường, dân số, giáo dục thể chất, y tế học đường vào các hoạt động phát triển thể chất, xã hội và tinh thần cho học sinh tiểu học</w:t>
            </w:r>
          </w:p>
        </w:tc>
        <w:tc>
          <w:tcPr>
            <w:tcW w:w="594" w:type="pct"/>
            <w:tcBorders>
              <w:top w:val="dotted" w:sz="4" w:space="0" w:color="auto"/>
              <w:bottom w:val="dotted" w:sz="4" w:space="0" w:color="auto"/>
            </w:tcBorders>
            <w:vAlign w:val="center"/>
          </w:tcPr>
          <w:p w14:paraId="5F2A5431"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75ECD33C"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1970932B"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659AB2DC" w14:textId="77777777" w:rsidTr="007573EC">
        <w:tc>
          <w:tcPr>
            <w:tcW w:w="280" w:type="pct"/>
            <w:tcBorders>
              <w:bottom w:val="dotted" w:sz="4" w:space="0" w:color="auto"/>
            </w:tcBorders>
            <w:vAlign w:val="center"/>
          </w:tcPr>
          <w:p w14:paraId="0EA387C5" w14:textId="77777777" w:rsidR="00D42C4E" w:rsidRPr="00C65CD2" w:rsidRDefault="00D42C4E" w:rsidP="00C65CD2">
            <w:pPr>
              <w:pStyle w:val="ListParagraph"/>
              <w:spacing w:line="288" w:lineRule="auto"/>
              <w:ind w:left="0"/>
              <w:rPr>
                <w:b/>
              </w:rPr>
            </w:pPr>
            <w:r w:rsidRPr="00C65CD2">
              <w:rPr>
                <w:b/>
              </w:rPr>
              <w:t>CĐR 1.2</w:t>
            </w:r>
            <w:r w:rsidRPr="00C65CD2">
              <w:rPr>
                <w:b/>
                <w:lang w:val="vi-VN"/>
              </w:rPr>
              <w:t>.</w:t>
            </w:r>
          </w:p>
        </w:tc>
        <w:tc>
          <w:tcPr>
            <w:tcW w:w="2790" w:type="pct"/>
            <w:tcBorders>
              <w:bottom w:val="dotted" w:sz="4" w:space="0" w:color="auto"/>
            </w:tcBorders>
            <w:vAlign w:val="center"/>
          </w:tcPr>
          <w:p w14:paraId="329C4E3C"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Vận dụng linh hoạt những kiến thức nghiệp vụ cốt lõi về khoa học giáo dục, toán học, khoa học và công nghệ cũng như năng lực (ICT) vào hoạt động nghề nghiệp và phát triển chuyên môn.</w:t>
            </w:r>
          </w:p>
        </w:tc>
        <w:tc>
          <w:tcPr>
            <w:tcW w:w="594" w:type="pct"/>
            <w:tcBorders>
              <w:bottom w:val="dotted" w:sz="4" w:space="0" w:color="auto"/>
            </w:tcBorders>
            <w:vAlign w:val="center"/>
          </w:tcPr>
          <w:p w14:paraId="31721A15" w14:textId="77777777" w:rsidR="00D42C4E" w:rsidRPr="00C65CD2" w:rsidRDefault="00D42C4E" w:rsidP="00C65CD2">
            <w:pPr>
              <w:spacing w:after="0" w:line="288" w:lineRule="auto"/>
              <w:rPr>
                <w:sz w:val="26"/>
                <w:szCs w:val="26"/>
              </w:rPr>
            </w:pPr>
          </w:p>
        </w:tc>
        <w:tc>
          <w:tcPr>
            <w:tcW w:w="644" w:type="pct"/>
            <w:tcBorders>
              <w:bottom w:val="dotted" w:sz="4" w:space="0" w:color="auto"/>
            </w:tcBorders>
            <w:vAlign w:val="center"/>
          </w:tcPr>
          <w:p w14:paraId="015F59A5" w14:textId="77777777" w:rsidR="00D42C4E" w:rsidRPr="00C65CD2" w:rsidRDefault="00D42C4E" w:rsidP="00C65CD2">
            <w:pPr>
              <w:spacing w:after="0" w:line="288" w:lineRule="auto"/>
              <w:rPr>
                <w:sz w:val="26"/>
                <w:szCs w:val="26"/>
              </w:rPr>
            </w:pPr>
          </w:p>
        </w:tc>
        <w:tc>
          <w:tcPr>
            <w:tcW w:w="692" w:type="pct"/>
            <w:tcBorders>
              <w:bottom w:val="dotted" w:sz="4" w:space="0" w:color="auto"/>
            </w:tcBorders>
            <w:vAlign w:val="center"/>
          </w:tcPr>
          <w:p w14:paraId="41FEC364" w14:textId="77777777" w:rsidR="00D42C4E" w:rsidRPr="00C65CD2" w:rsidRDefault="00D42C4E" w:rsidP="00C65CD2">
            <w:pPr>
              <w:spacing w:after="0" w:line="288" w:lineRule="auto"/>
              <w:rPr>
                <w:sz w:val="26"/>
                <w:szCs w:val="26"/>
              </w:rPr>
            </w:pPr>
          </w:p>
        </w:tc>
      </w:tr>
      <w:tr w:rsidR="00D42C4E" w:rsidRPr="00C65CD2" w14:paraId="55D78A47" w14:textId="77777777" w:rsidTr="007573EC">
        <w:tc>
          <w:tcPr>
            <w:tcW w:w="280" w:type="pct"/>
            <w:tcBorders>
              <w:top w:val="dotted" w:sz="4" w:space="0" w:color="auto"/>
              <w:bottom w:val="dotted" w:sz="4" w:space="0" w:color="auto"/>
            </w:tcBorders>
            <w:vAlign w:val="center"/>
          </w:tcPr>
          <w:p w14:paraId="7ACC9DED" w14:textId="77777777" w:rsidR="00D42C4E" w:rsidRPr="00C65CD2" w:rsidRDefault="00D42C4E" w:rsidP="00C65CD2">
            <w:pPr>
              <w:spacing w:after="0" w:line="288" w:lineRule="auto"/>
              <w:rPr>
                <w:sz w:val="26"/>
                <w:szCs w:val="26"/>
              </w:rPr>
            </w:pPr>
            <w:r w:rsidRPr="00C65CD2">
              <w:rPr>
                <w:sz w:val="26"/>
                <w:szCs w:val="26"/>
              </w:rPr>
              <w:t>1.2.1.</w:t>
            </w:r>
          </w:p>
        </w:tc>
        <w:tc>
          <w:tcPr>
            <w:tcW w:w="2790" w:type="pct"/>
            <w:tcBorders>
              <w:top w:val="dotted" w:sz="4" w:space="0" w:color="auto"/>
              <w:bottom w:val="dotted" w:sz="4" w:space="0" w:color="auto"/>
            </w:tcBorders>
            <w:vAlign w:val="center"/>
          </w:tcPr>
          <w:p w14:paraId="16D37E8B" w14:textId="77777777" w:rsidR="00D42C4E" w:rsidRPr="00C65CD2" w:rsidRDefault="00D42C4E" w:rsidP="00C65CD2">
            <w:pPr>
              <w:spacing w:after="0" w:line="288" w:lineRule="auto"/>
              <w:rPr>
                <w:sz w:val="26"/>
                <w:szCs w:val="26"/>
              </w:rPr>
            </w:pPr>
            <w:r w:rsidRPr="00C65CD2">
              <w:rPr>
                <w:color w:val="000000" w:themeColor="text1"/>
                <w:sz w:val="26"/>
                <w:szCs w:val="26"/>
                <w:lang w:val="vi-VN"/>
              </w:rPr>
              <w:t>Vận dụng được kiến thức nền tảng và chuyên sâu của khoa học tâm lý - giáo dục vào tìm hiểu học sinh tiểu học và môi trường giáo dục.</w:t>
            </w:r>
          </w:p>
        </w:tc>
        <w:tc>
          <w:tcPr>
            <w:tcW w:w="594" w:type="pct"/>
            <w:tcBorders>
              <w:top w:val="dotted" w:sz="4" w:space="0" w:color="auto"/>
              <w:bottom w:val="dotted" w:sz="4" w:space="0" w:color="auto"/>
            </w:tcBorders>
            <w:vAlign w:val="center"/>
          </w:tcPr>
          <w:p w14:paraId="4AAA4E45"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02899A9E"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73FD41F0"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1FC35A3C" w14:textId="77777777" w:rsidTr="007573EC">
        <w:tc>
          <w:tcPr>
            <w:tcW w:w="280" w:type="pct"/>
            <w:tcBorders>
              <w:top w:val="dotted" w:sz="4" w:space="0" w:color="auto"/>
              <w:bottom w:val="dotted" w:sz="4" w:space="0" w:color="auto"/>
            </w:tcBorders>
            <w:vAlign w:val="center"/>
          </w:tcPr>
          <w:p w14:paraId="48E09A89" w14:textId="77777777" w:rsidR="00D42C4E" w:rsidRPr="00C65CD2" w:rsidRDefault="00D42C4E" w:rsidP="00C65CD2">
            <w:pPr>
              <w:spacing w:after="0" w:line="288" w:lineRule="auto"/>
              <w:rPr>
                <w:sz w:val="26"/>
                <w:szCs w:val="26"/>
              </w:rPr>
            </w:pPr>
            <w:r w:rsidRPr="00C65CD2">
              <w:rPr>
                <w:sz w:val="26"/>
                <w:szCs w:val="26"/>
              </w:rPr>
              <w:t>1.2.2.</w:t>
            </w:r>
          </w:p>
        </w:tc>
        <w:tc>
          <w:tcPr>
            <w:tcW w:w="2790" w:type="pct"/>
            <w:tcBorders>
              <w:top w:val="dotted" w:sz="4" w:space="0" w:color="auto"/>
              <w:bottom w:val="dotted" w:sz="4" w:space="0" w:color="auto"/>
            </w:tcBorders>
            <w:vAlign w:val="center"/>
          </w:tcPr>
          <w:p w14:paraId="6B956451" w14:textId="77777777" w:rsidR="00D42C4E" w:rsidRPr="00C65CD2" w:rsidRDefault="00D42C4E" w:rsidP="00C65CD2">
            <w:pPr>
              <w:spacing w:after="0" w:line="288" w:lineRule="auto"/>
              <w:rPr>
                <w:sz w:val="26"/>
                <w:szCs w:val="26"/>
              </w:rPr>
            </w:pPr>
            <w:r w:rsidRPr="00C65CD2">
              <w:rPr>
                <w:color w:val="000000" w:themeColor="text1"/>
                <w:sz w:val="26"/>
                <w:szCs w:val="26"/>
                <w:lang w:val="vi-VN"/>
              </w:rPr>
              <w:t>Vận dụng được kiến thức lí thuyết về lí luận dạy học và giáo dục hiện đại vào các hoạt động dạy học, giáo dục và đánh giá học sinh tiểu học</w:t>
            </w:r>
          </w:p>
        </w:tc>
        <w:tc>
          <w:tcPr>
            <w:tcW w:w="594" w:type="pct"/>
            <w:tcBorders>
              <w:top w:val="dotted" w:sz="4" w:space="0" w:color="auto"/>
              <w:bottom w:val="dotted" w:sz="4" w:space="0" w:color="auto"/>
            </w:tcBorders>
            <w:vAlign w:val="center"/>
          </w:tcPr>
          <w:p w14:paraId="5D365C81"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09879C0E"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327A7ABC"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21F717FE" w14:textId="77777777" w:rsidTr="007573EC">
        <w:tc>
          <w:tcPr>
            <w:tcW w:w="280" w:type="pct"/>
            <w:tcBorders>
              <w:top w:val="dotted" w:sz="4" w:space="0" w:color="auto"/>
              <w:bottom w:val="dotted" w:sz="4" w:space="0" w:color="auto"/>
            </w:tcBorders>
            <w:vAlign w:val="center"/>
          </w:tcPr>
          <w:p w14:paraId="246984C4"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lastRenderedPageBreak/>
              <w:t>1.2.3.</w:t>
            </w:r>
          </w:p>
        </w:tc>
        <w:tc>
          <w:tcPr>
            <w:tcW w:w="2790" w:type="pct"/>
            <w:tcBorders>
              <w:top w:val="dotted" w:sz="4" w:space="0" w:color="auto"/>
              <w:bottom w:val="dotted" w:sz="4" w:space="0" w:color="auto"/>
            </w:tcBorders>
            <w:vAlign w:val="center"/>
          </w:tcPr>
          <w:p w14:paraId="7F172C4A"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về toán học, khoa học tự nhiên-xã hội, và công nghệ vào hoạt động dạy học, giáo dục và đánh giá học sinh tiểu học, đồng thời tự phát triển nghề nghiệp;</w:t>
            </w:r>
          </w:p>
        </w:tc>
        <w:tc>
          <w:tcPr>
            <w:tcW w:w="594" w:type="pct"/>
            <w:tcBorders>
              <w:top w:val="dotted" w:sz="4" w:space="0" w:color="auto"/>
              <w:bottom w:val="dotted" w:sz="4" w:space="0" w:color="auto"/>
            </w:tcBorders>
            <w:vAlign w:val="center"/>
          </w:tcPr>
          <w:p w14:paraId="370B11F6"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3EBCE69B"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FE792C9"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58D2FE44" w14:textId="77777777" w:rsidTr="007573EC">
        <w:tc>
          <w:tcPr>
            <w:tcW w:w="280" w:type="pct"/>
            <w:tcBorders>
              <w:top w:val="dotted" w:sz="4" w:space="0" w:color="auto"/>
              <w:bottom w:val="dotted" w:sz="4" w:space="0" w:color="auto"/>
            </w:tcBorders>
            <w:vAlign w:val="center"/>
          </w:tcPr>
          <w:p w14:paraId="1F601F33" w14:textId="77777777" w:rsidR="00D42C4E" w:rsidRPr="00C65CD2" w:rsidRDefault="00D42C4E" w:rsidP="00C65CD2">
            <w:pPr>
              <w:spacing w:after="0" w:line="288" w:lineRule="auto"/>
              <w:rPr>
                <w:sz w:val="26"/>
                <w:szCs w:val="26"/>
                <w:lang w:val="vi-VN"/>
              </w:rPr>
            </w:pPr>
            <w:r w:rsidRPr="00C65CD2">
              <w:rPr>
                <w:sz w:val="26"/>
                <w:szCs w:val="26"/>
                <w:lang w:val="vi-VN"/>
              </w:rPr>
              <w:t>1.2.4.</w:t>
            </w:r>
          </w:p>
        </w:tc>
        <w:tc>
          <w:tcPr>
            <w:tcW w:w="2790" w:type="pct"/>
            <w:tcBorders>
              <w:top w:val="dotted" w:sz="4" w:space="0" w:color="auto"/>
              <w:bottom w:val="dotted" w:sz="4" w:space="0" w:color="auto"/>
            </w:tcBorders>
            <w:vAlign w:val="center"/>
          </w:tcPr>
          <w:p w14:paraId="4599BCA5"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 xml:space="preserve">Sử dụng được công nghệ thông tin và giao tiếp </w:t>
            </w:r>
            <w:r w:rsidRPr="00C65CD2">
              <w:rPr>
                <w:i/>
                <w:color w:val="000000" w:themeColor="text1"/>
                <w:sz w:val="26"/>
                <w:szCs w:val="26"/>
                <w:lang w:val="vi-VN"/>
              </w:rPr>
              <w:t>(ICT)</w:t>
            </w:r>
            <w:r w:rsidRPr="00C65CD2">
              <w:rPr>
                <w:color w:val="000000" w:themeColor="text1"/>
                <w:sz w:val="26"/>
                <w:szCs w:val="26"/>
                <w:lang w:val="vi-VN"/>
              </w:rPr>
              <w:t xml:space="preserve"> trong giáo dục và dạy học để mở rộng các cơ hội phát triển phẩm chất, năng lực học sinh tiểu học, và tự phát triển nghề nghiệp;</w:t>
            </w:r>
          </w:p>
        </w:tc>
        <w:tc>
          <w:tcPr>
            <w:tcW w:w="594" w:type="pct"/>
            <w:tcBorders>
              <w:top w:val="dotted" w:sz="4" w:space="0" w:color="auto"/>
              <w:bottom w:val="dotted" w:sz="4" w:space="0" w:color="auto"/>
            </w:tcBorders>
            <w:vAlign w:val="center"/>
          </w:tcPr>
          <w:p w14:paraId="35E6ECF8"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771DB690"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49F1B5A9"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3281AD29" w14:textId="77777777" w:rsidTr="007573EC">
        <w:tc>
          <w:tcPr>
            <w:tcW w:w="280" w:type="pct"/>
            <w:tcBorders>
              <w:bottom w:val="dotted" w:sz="4" w:space="0" w:color="auto"/>
            </w:tcBorders>
            <w:vAlign w:val="center"/>
          </w:tcPr>
          <w:p w14:paraId="317169CB" w14:textId="77777777" w:rsidR="00D42C4E" w:rsidRPr="00C65CD2" w:rsidRDefault="00D42C4E" w:rsidP="00C65CD2">
            <w:pPr>
              <w:pStyle w:val="ListParagraph"/>
              <w:spacing w:line="288" w:lineRule="auto"/>
              <w:ind w:left="0"/>
              <w:rPr>
                <w:b/>
              </w:rPr>
            </w:pPr>
            <w:r w:rsidRPr="00C65CD2">
              <w:rPr>
                <w:b/>
              </w:rPr>
              <w:t>CĐR 1.3</w:t>
            </w:r>
            <w:r w:rsidRPr="00C65CD2">
              <w:rPr>
                <w:b/>
                <w:lang w:val="vi-VN"/>
              </w:rPr>
              <w:t>.</w:t>
            </w:r>
          </w:p>
        </w:tc>
        <w:tc>
          <w:tcPr>
            <w:tcW w:w="2790" w:type="pct"/>
            <w:tcBorders>
              <w:bottom w:val="dotted" w:sz="4" w:space="0" w:color="auto"/>
            </w:tcBorders>
            <w:vAlign w:val="center"/>
          </w:tcPr>
          <w:p w14:paraId="66F46A95" w14:textId="77777777" w:rsidR="00D42C4E" w:rsidRPr="00C65CD2" w:rsidRDefault="00D42C4E" w:rsidP="00C65CD2">
            <w:pPr>
              <w:pStyle w:val="ListParagraph"/>
              <w:spacing w:line="288" w:lineRule="auto"/>
              <w:ind w:left="0"/>
              <w:rPr>
                <w:b/>
                <w:i/>
                <w:color w:val="000000" w:themeColor="text1"/>
                <w:lang w:val="vi-VN"/>
              </w:rPr>
            </w:pPr>
            <w:r w:rsidRPr="00C65CD2">
              <w:rPr>
                <w:b/>
                <w:i/>
                <w:color w:val="000000" w:themeColor="text1"/>
                <w:lang w:val="vi-VN"/>
              </w:rPr>
              <w:t>Vận dụng thành thạo kiến thức chuyên môn về chương trình giáo dục tiểu học hiện hành và kiến thức thực tiễn về phương pháp dạy học các môn học vào các hoạt động dạy học và giáo dục</w:t>
            </w:r>
          </w:p>
        </w:tc>
        <w:tc>
          <w:tcPr>
            <w:tcW w:w="594" w:type="pct"/>
            <w:tcBorders>
              <w:bottom w:val="dotted" w:sz="4" w:space="0" w:color="auto"/>
            </w:tcBorders>
            <w:vAlign w:val="center"/>
          </w:tcPr>
          <w:p w14:paraId="49A9CE2A" w14:textId="77777777" w:rsidR="00D42C4E" w:rsidRPr="00C65CD2" w:rsidRDefault="00D42C4E" w:rsidP="00C65CD2">
            <w:pPr>
              <w:spacing w:after="0" w:line="288" w:lineRule="auto"/>
              <w:ind w:left="31"/>
              <w:rPr>
                <w:sz w:val="26"/>
                <w:szCs w:val="26"/>
              </w:rPr>
            </w:pPr>
          </w:p>
        </w:tc>
        <w:tc>
          <w:tcPr>
            <w:tcW w:w="644" w:type="pct"/>
            <w:tcBorders>
              <w:bottom w:val="dotted" w:sz="4" w:space="0" w:color="auto"/>
            </w:tcBorders>
            <w:vAlign w:val="center"/>
          </w:tcPr>
          <w:p w14:paraId="1256FAA6" w14:textId="77777777" w:rsidR="00D42C4E" w:rsidRPr="00C65CD2" w:rsidRDefault="00D42C4E" w:rsidP="00C65CD2">
            <w:pPr>
              <w:spacing w:after="0" w:line="288" w:lineRule="auto"/>
              <w:ind w:left="-111"/>
              <w:rPr>
                <w:sz w:val="26"/>
                <w:szCs w:val="26"/>
              </w:rPr>
            </w:pPr>
          </w:p>
        </w:tc>
        <w:tc>
          <w:tcPr>
            <w:tcW w:w="692" w:type="pct"/>
            <w:tcBorders>
              <w:bottom w:val="dotted" w:sz="4" w:space="0" w:color="auto"/>
            </w:tcBorders>
            <w:vAlign w:val="center"/>
          </w:tcPr>
          <w:p w14:paraId="2DDA8088" w14:textId="77777777" w:rsidR="00D42C4E" w:rsidRPr="00C65CD2" w:rsidRDefault="00D42C4E" w:rsidP="00C65CD2">
            <w:pPr>
              <w:spacing w:after="0" w:line="288" w:lineRule="auto"/>
              <w:ind w:left="-111"/>
              <w:rPr>
                <w:sz w:val="26"/>
                <w:szCs w:val="26"/>
              </w:rPr>
            </w:pPr>
          </w:p>
        </w:tc>
      </w:tr>
      <w:tr w:rsidR="00D42C4E" w:rsidRPr="00C65CD2" w14:paraId="1B1F645D" w14:textId="77777777" w:rsidTr="007573EC">
        <w:tc>
          <w:tcPr>
            <w:tcW w:w="280" w:type="pct"/>
            <w:tcBorders>
              <w:top w:val="dotted" w:sz="4" w:space="0" w:color="auto"/>
              <w:bottom w:val="dotted" w:sz="4" w:space="0" w:color="auto"/>
            </w:tcBorders>
            <w:vAlign w:val="center"/>
          </w:tcPr>
          <w:p w14:paraId="33DCC9DF" w14:textId="77777777" w:rsidR="00D42C4E" w:rsidRPr="00C65CD2" w:rsidRDefault="00D42C4E" w:rsidP="00C65CD2">
            <w:pPr>
              <w:spacing w:after="0" w:line="288" w:lineRule="auto"/>
              <w:rPr>
                <w:sz w:val="26"/>
                <w:szCs w:val="26"/>
                <w:lang w:val="vi-VN"/>
              </w:rPr>
            </w:pPr>
            <w:r w:rsidRPr="00C65CD2">
              <w:rPr>
                <w:sz w:val="26"/>
                <w:szCs w:val="26"/>
                <w:lang w:val="vi-VN"/>
              </w:rPr>
              <w:t>1.3.1.</w:t>
            </w:r>
          </w:p>
        </w:tc>
        <w:tc>
          <w:tcPr>
            <w:tcW w:w="2790" w:type="pct"/>
            <w:tcBorders>
              <w:top w:val="dotted" w:sz="4" w:space="0" w:color="auto"/>
              <w:bottom w:val="dotted" w:sz="4" w:space="0" w:color="auto"/>
            </w:tcBorders>
            <w:vAlign w:val="center"/>
          </w:tcPr>
          <w:p w14:paraId="383950E5"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toán học và các chiến lược dạy học toán để phát triển năng lực toán học cho học sinh tiểu học</w:t>
            </w:r>
          </w:p>
        </w:tc>
        <w:tc>
          <w:tcPr>
            <w:tcW w:w="594" w:type="pct"/>
            <w:tcBorders>
              <w:top w:val="dotted" w:sz="4" w:space="0" w:color="auto"/>
              <w:bottom w:val="dotted" w:sz="4" w:space="0" w:color="auto"/>
            </w:tcBorders>
            <w:vAlign w:val="center"/>
          </w:tcPr>
          <w:p w14:paraId="09E135B7" w14:textId="77777777" w:rsidR="00D42C4E" w:rsidRPr="00C65CD2" w:rsidRDefault="00D42C4E" w:rsidP="00C65CD2">
            <w:pPr>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1FD65CC3"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7DB16FEA"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1836BE80" w14:textId="77777777" w:rsidTr="007573EC">
        <w:tc>
          <w:tcPr>
            <w:tcW w:w="280" w:type="pct"/>
            <w:tcBorders>
              <w:top w:val="dotted" w:sz="4" w:space="0" w:color="auto"/>
              <w:bottom w:val="dotted" w:sz="4" w:space="0" w:color="auto"/>
            </w:tcBorders>
            <w:vAlign w:val="center"/>
          </w:tcPr>
          <w:p w14:paraId="1E59FD1C" w14:textId="77777777" w:rsidR="00D42C4E" w:rsidRPr="00C65CD2" w:rsidRDefault="00D42C4E" w:rsidP="00C65CD2">
            <w:pPr>
              <w:spacing w:after="0" w:line="288" w:lineRule="auto"/>
              <w:rPr>
                <w:sz w:val="26"/>
                <w:szCs w:val="26"/>
              </w:rPr>
            </w:pPr>
            <w:r w:rsidRPr="00C65CD2">
              <w:rPr>
                <w:sz w:val="26"/>
                <w:szCs w:val="26"/>
                <w:lang w:val="vi-VN"/>
              </w:rPr>
              <w:t>1.3.2.</w:t>
            </w:r>
          </w:p>
        </w:tc>
        <w:tc>
          <w:tcPr>
            <w:tcW w:w="2790" w:type="pct"/>
            <w:tcBorders>
              <w:top w:val="dotted" w:sz="4" w:space="0" w:color="auto"/>
              <w:bottom w:val="dotted" w:sz="4" w:space="0" w:color="auto"/>
            </w:tcBorders>
            <w:vAlign w:val="center"/>
          </w:tcPr>
          <w:p w14:paraId="7D4FCCEC"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Vận dụng được kiến thức ngữ văn và các chiến lược dạy học ngữ văn để phát triển phẩm chất, năng lực ngôn ngữ cho học sinh tiểu học</w:t>
            </w:r>
          </w:p>
        </w:tc>
        <w:tc>
          <w:tcPr>
            <w:tcW w:w="594" w:type="pct"/>
            <w:tcBorders>
              <w:top w:val="dotted" w:sz="4" w:space="0" w:color="auto"/>
              <w:bottom w:val="dotted" w:sz="4" w:space="0" w:color="auto"/>
            </w:tcBorders>
            <w:vAlign w:val="center"/>
          </w:tcPr>
          <w:p w14:paraId="79756AF3"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2894D7CD"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7127A01F"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4EB2B851" w14:textId="77777777" w:rsidTr="007573EC">
        <w:tc>
          <w:tcPr>
            <w:tcW w:w="280" w:type="pct"/>
            <w:tcBorders>
              <w:top w:val="dotted" w:sz="4" w:space="0" w:color="auto"/>
              <w:bottom w:val="dotted" w:sz="4" w:space="0" w:color="auto"/>
            </w:tcBorders>
            <w:vAlign w:val="center"/>
          </w:tcPr>
          <w:p w14:paraId="0736E415" w14:textId="77777777" w:rsidR="00D42C4E" w:rsidRPr="00C65CD2" w:rsidRDefault="00D42C4E" w:rsidP="00C65CD2">
            <w:pPr>
              <w:spacing w:after="0" w:line="288" w:lineRule="auto"/>
              <w:rPr>
                <w:sz w:val="26"/>
                <w:szCs w:val="26"/>
              </w:rPr>
            </w:pPr>
            <w:r w:rsidRPr="00C65CD2">
              <w:rPr>
                <w:sz w:val="26"/>
                <w:szCs w:val="26"/>
              </w:rPr>
              <w:t>1.3.</w:t>
            </w:r>
            <w:r w:rsidRPr="00C65CD2">
              <w:rPr>
                <w:sz w:val="26"/>
                <w:szCs w:val="26"/>
                <w:lang w:val="vi-VN"/>
              </w:rPr>
              <w:t>3</w:t>
            </w:r>
            <w:r w:rsidRPr="00C65CD2">
              <w:rPr>
                <w:sz w:val="26"/>
                <w:szCs w:val="26"/>
              </w:rPr>
              <w:t>.</w:t>
            </w:r>
          </w:p>
        </w:tc>
        <w:tc>
          <w:tcPr>
            <w:tcW w:w="2790" w:type="pct"/>
            <w:tcBorders>
              <w:top w:val="dotted" w:sz="4" w:space="0" w:color="auto"/>
              <w:bottom w:val="dotted" w:sz="4" w:space="0" w:color="auto"/>
            </w:tcBorders>
            <w:vAlign w:val="center"/>
          </w:tcPr>
          <w:p w14:paraId="5FD8BA37"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Vận dụng được kiến thức khoa học tự nhiên – xã hội và các chiến lược dạy học tự nhiên-xã hội để phát triển phẩm chất, năng lực tìm hiểu về tự nhiên và xã hội cho học sinh tiểu học</w:t>
            </w:r>
          </w:p>
        </w:tc>
        <w:tc>
          <w:tcPr>
            <w:tcW w:w="594" w:type="pct"/>
            <w:tcBorders>
              <w:top w:val="dotted" w:sz="4" w:space="0" w:color="auto"/>
              <w:bottom w:val="dotted" w:sz="4" w:space="0" w:color="auto"/>
            </w:tcBorders>
            <w:vAlign w:val="center"/>
          </w:tcPr>
          <w:p w14:paraId="186CBFDA"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1F08C8F1"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2F11889D" w14:textId="77777777" w:rsidR="00D42C4E" w:rsidRPr="00C65CD2" w:rsidRDefault="00D42C4E" w:rsidP="00C65CD2">
            <w:pPr>
              <w:spacing w:after="0" w:line="288" w:lineRule="auto"/>
              <w:rPr>
                <w:sz w:val="26"/>
                <w:szCs w:val="26"/>
              </w:rPr>
            </w:pPr>
            <w:r w:rsidRPr="00C65CD2">
              <w:rPr>
                <w:sz w:val="26"/>
                <w:szCs w:val="26"/>
              </w:rPr>
              <w:t>(a) (b) (c) (d) (e)</w:t>
            </w:r>
          </w:p>
        </w:tc>
      </w:tr>
      <w:tr w:rsidR="00D42C4E" w:rsidRPr="00C65CD2" w14:paraId="39F4C3FC" w14:textId="77777777" w:rsidTr="007573EC">
        <w:tc>
          <w:tcPr>
            <w:tcW w:w="280" w:type="pct"/>
            <w:tcBorders>
              <w:top w:val="dotted" w:sz="4" w:space="0" w:color="auto"/>
              <w:bottom w:val="dotted" w:sz="4" w:space="0" w:color="auto"/>
            </w:tcBorders>
            <w:vAlign w:val="center"/>
          </w:tcPr>
          <w:p w14:paraId="3955C7A1"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1.3.4.</w:t>
            </w:r>
          </w:p>
        </w:tc>
        <w:tc>
          <w:tcPr>
            <w:tcW w:w="2790" w:type="pct"/>
            <w:tcBorders>
              <w:top w:val="dotted" w:sz="4" w:space="0" w:color="auto"/>
              <w:bottom w:val="dotted" w:sz="4" w:space="0" w:color="auto"/>
            </w:tcBorders>
            <w:vAlign w:val="center"/>
          </w:tcPr>
          <w:p w14:paraId="2AD83AEA" w14:textId="77777777" w:rsidR="00D42C4E" w:rsidRPr="00C65CD2" w:rsidRDefault="00D42C4E" w:rsidP="00C65CD2">
            <w:pPr>
              <w:spacing w:after="0" w:line="288" w:lineRule="auto"/>
              <w:rPr>
                <w:sz w:val="26"/>
                <w:szCs w:val="26"/>
                <w:lang w:val="vi-VN"/>
              </w:rPr>
            </w:pPr>
            <w:r w:rsidRPr="00C65CD2">
              <w:rPr>
                <w:color w:val="000000" w:themeColor="text1"/>
                <w:sz w:val="26"/>
                <w:szCs w:val="26"/>
                <w:lang w:val="vi-VN"/>
              </w:rPr>
              <w:t>Vận dụng được kiến thức thuộc lĩnh vực nghệ thuật, công nghệ và các chiến lược dạy học tương ứng để phát triển các phẩm chất, năng lực cho học sinh tiểu học</w:t>
            </w:r>
          </w:p>
        </w:tc>
        <w:tc>
          <w:tcPr>
            <w:tcW w:w="594" w:type="pct"/>
            <w:tcBorders>
              <w:top w:val="dotted" w:sz="4" w:space="0" w:color="auto"/>
              <w:bottom w:val="dotted" w:sz="4" w:space="0" w:color="auto"/>
            </w:tcBorders>
            <w:vAlign w:val="center"/>
          </w:tcPr>
          <w:p w14:paraId="4458EB2A" w14:textId="77777777" w:rsidR="00D42C4E" w:rsidRPr="00C65CD2" w:rsidRDefault="00D42C4E" w:rsidP="00C65CD2">
            <w:pPr>
              <w:spacing w:after="0" w:line="288" w:lineRule="auto"/>
              <w:rPr>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44" w:type="pct"/>
            <w:tcBorders>
              <w:top w:val="dotted" w:sz="4" w:space="0" w:color="auto"/>
              <w:bottom w:val="dotted" w:sz="4" w:space="0" w:color="auto"/>
            </w:tcBorders>
            <w:vAlign w:val="center"/>
          </w:tcPr>
          <w:p w14:paraId="22428107" w14:textId="77777777" w:rsidR="00D42C4E" w:rsidRPr="00C65CD2" w:rsidRDefault="00D42C4E" w:rsidP="00C65CD2">
            <w:pPr>
              <w:spacing w:after="0" w:line="288" w:lineRule="auto"/>
              <w:rPr>
                <w:sz w:val="26"/>
                <w:szCs w:val="26"/>
              </w:rPr>
            </w:pPr>
            <w:r w:rsidRPr="00C65CD2">
              <w:rPr>
                <w:sz w:val="26"/>
                <w:szCs w:val="26"/>
              </w:rPr>
              <w:t>(a) (b) (c) (d) (e)</w:t>
            </w:r>
          </w:p>
        </w:tc>
        <w:tc>
          <w:tcPr>
            <w:tcW w:w="692" w:type="pct"/>
            <w:tcBorders>
              <w:top w:val="dotted" w:sz="4" w:space="0" w:color="auto"/>
              <w:bottom w:val="dotted" w:sz="4" w:space="0" w:color="auto"/>
            </w:tcBorders>
            <w:vAlign w:val="center"/>
          </w:tcPr>
          <w:p w14:paraId="6C5CAA0E" w14:textId="77777777" w:rsidR="00D42C4E" w:rsidRPr="00C65CD2" w:rsidRDefault="00D42C4E" w:rsidP="00C65CD2">
            <w:pPr>
              <w:spacing w:after="0" w:line="288" w:lineRule="auto"/>
              <w:rPr>
                <w:sz w:val="26"/>
                <w:szCs w:val="26"/>
              </w:rPr>
            </w:pPr>
            <w:r w:rsidRPr="00C65CD2">
              <w:rPr>
                <w:sz w:val="26"/>
                <w:szCs w:val="26"/>
              </w:rPr>
              <w:t>(a) (b) (c) (d) (e)</w:t>
            </w:r>
          </w:p>
        </w:tc>
      </w:tr>
    </w:tbl>
    <w:p w14:paraId="7E0F7FC6"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t>Để đáp ứng tốt hơn với yêu cầu của thị trường lao động, theo theo quý Thầy/Cô/Anh/Chị, CTĐT ngành ........... cần bổ sung thêm những chuẩn kiến thức nào? Xin vui lòng cho ý kiến góp ý!</w:t>
      </w:r>
    </w:p>
    <w:p w14:paraId="33A5B7FB" w14:textId="6AD35F30" w:rsidR="00D42C4E" w:rsidRPr="00C65CD2" w:rsidRDefault="00D42C4E" w:rsidP="00C65CD2">
      <w:pPr>
        <w:tabs>
          <w:tab w:val="left" w:pos="426"/>
        </w:tabs>
        <w:spacing w:after="0" w:line="288" w:lineRule="auto"/>
        <w:rPr>
          <w:rFonts w:eastAsia="Times New Roman"/>
          <w:sz w:val="26"/>
          <w:szCs w:val="26"/>
        </w:rPr>
      </w:pPr>
      <w:r w:rsidRPr="00C65CD2">
        <w:rPr>
          <w:b/>
          <w:bCs/>
          <w:sz w:val="26"/>
          <w:szCs w:val="26"/>
        </w:rPr>
        <w:br w:type="page"/>
      </w:r>
    </w:p>
    <w:p w14:paraId="778FE522" w14:textId="77777777" w:rsidR="00D42C4E" w:rsidRPr="00C65CD2" w:rsidRDefault="00D42C4E" w:rsidP="00C65CD2">
      <w:pPr>
        <w:spacing w:after="0" w:line="288" w:lineRule="auto"/>
        <w:rPr>
          <w:b/>
          <w:bCs/>
          <w:sz w:val="26"/>
          <w:szCs w:val="26"/>
          <w:lang w:val="vi-VN"/>
        </w:rPr>
      </w:pPr>
      <w:r w:rsidRPr="00C65CD2">
        <w:rPr>
          <w:b/>
          <w:bCs/>
          <w:sz w:val="26"/>
          <w:szCs w:val="26"/>
        </w:rPr>
        <w:lastRenderedPageBreak/>
        <w:t>2. Chuẩn đầu ra phẩm</w:t>
      </w:r>
      <w:r w:rsidRPr="00C65CD2">
        <w:rPr>
          <w:b/>
          <w:bCs/>
          <w:sz w:val="26"/>
          <w:szCs w:val="26"/>
          <w:lang w:val="vi-VN"/>
        </w:rPr>
        <w:t xml:space="preserve"> chất, năng lực cá nhân và nghề nghiệp</w:t>
      </w:r>
    </w:p>
    <w:p w14:paraId="66563818" w14:textId="77777777" w:rsidR="00D42C4E" w:rsidRPr="00C65CD2" w:rsidRDefault="00D42C4E" w:rsidP="00C65CD2">
      <w:pPr>
        <w:spacing w:after="0" w:line="288" w:lineRule="auto"/>
        <w:rPr>
          <w:bCs/>
          <w:i/>
          <w:iCs/>
          <w:sz w:val="26"/>
          <w:szCs w:val="26"/>
        </w:rPr>
      </w:pPr>
      <w:r w:rsidRPr="00C65CD2">
        <w:rPr>
          <w:bCs/>
          <w:i/>
          <w:iCs/>
          <w:sz w:val="26"/>
          <w:szCs w:val="26"/>
        </w:rPr>
        <w:t xml:space="preserve">Ông/Bà </w:t>
      </w:r>
      <w:r w:rsidRPr="00C65CD2">
        <w:rPr>
          <w:bCs/>
          <w:i/>
          <w:iCs/>
          <w:sz w:val="26"/>
          <w:szCs w:val="26"/>
          <w:lang w:val="vi-VN"/>
        </w:rPr>
        <w:t xml:space="preserve">vui lòng đánh </w:t>
      </w:r>
      <w:r w:rsidRPr="00C65CD2">
        <w:rPr>
          <w:b/>
          <w:bCs/>
          <w:i/>
          <w:iCs/>
          <w:sz w:val="26"/>
          <w:szCs w:val="26"/>
          <w:lang w:val="vi-VN"/>
        </w:rPr>
        <w:t xml:space="preserve">giá </w:t>
      </w:r>
      <w:r w:rsidRPr="00C65CD2">
        <w:rPr>
          <w:b/>
          <w:bCs/>
          <w:i/>
          <w:iCs/>
          <w:sz w:val="26"/>
          <w:szCs w:val="26"/>
          <w:u w:val="single"/>
          <w:lang w:val="vi-VN"/>
        </w:rPr>
        <w:t xml:space="preserve">mức độ </w:t>
      </w:r>
      <w:r w:rsidRPr="00C65CD2">
        <w:rPr>
          <w:b/>
          <w:bCs/>
          <w:i/>
          <w:iCs/>
          <w:sz w:val="26"/>
          <w:szCs w:val="26"/>
          <w:u w:val="single"/>
        </w:rPr>
        <w:t>cần thiết</w:t>
      </w:r>
      <w:r w:rsidRPr="00C65CD2">
        <w:rPr>
          <w:bCs/>
          <w:i/>
          <w:iCs/>
          <w:sz w:val="26"/>
          <w:szCs w:val="26"/>
        </w:rPr>
        <w:t xml:space="preserve"> và </w:t>
      </w:r>
      <w:r w:rsidRPr="00C65CD2">
        <w:rPr>
          <w:b/>
          <w:bCs/>
          <w:i/>
          <w:iCs/>
          <w:sz w:val="26"/>
          <w:szCs w:val="26"/>
          <w:u w:val="single"/>
          <w:lang w:val="vi-VN"/>
        </w:rPr>
        <w:t xml:space="preserve">mức độ </w:t>
      </w:r>
      <w:r w:rsidRPr="00C65CD2">
        <w:rPr>
          <w:b/>
          <w:bCs/>
          <w:i/>
          <w:iCs/>
          <w:sz w:val="26"/>
          <w:szCs w:val="26"/>
          <w:u w:val="single"/>
        </w:rPr>
        <w:t>thành thạo</w:t>
      </w:r>
      <w:r w:rsidRPr="00C65CD2">
        <w:rPr>
          <w:bCs/>
          <w:i/>
          <w:iCs/>
          <w:sz w:val="26"/>
          <w:szCs w:val="26"/>
        </w:rPr>
        <w:t xml:space="preserve"> của các chuẩn đầu ra</w:t>
      </w:r>
      <w:r w:rsidRPr="00C65CD2">
        <w:rPr>
          <w:bCs/>
          <w:i/>
          <w:iCs/>
          <w:sz w:val="26"/>
          <w:szCs w:val="26"/>
          <w:lang w:val="vi-VN"/>
        </w:rPr>
        <w:t xml:space="preserve"> tiếp theo </w:t>
      </w:r>
      <w:r w:rsidRPr="00C65CD2">
        <w:rPr>
          <w:bCs/>
          <w:i/>
          <w:iCs/>
          <w:sz w:val="26"/>
          <w:szCs w:val="26"/>
        </w:rPr>
        <w:t>đối với sinh viên tốt nghiệp ngành GDTH</w:t>
      </w:r>
    </w:p>
    <w:p w14:paraId="14B2DC8B" w14:textId="77777777" w:rsidR="00D42C4E" w:rsidRPr="00C65CD2" w:rsidRDefault="00D42C4E" w:rsidP="00C65CD2">
      <w:pPr>
        <w:spacing w:after="0" w:line="288" w:lineRule="auto"/>
        <w:rPr>
          <w:bCs/>
          <w:i/>
          <w:iCs/>
          <w:sz w:val="26"/>
          <w:szCs w:val="26"/>
        </w:rPr>
      </w:pPr>
    </w:p>
    <w:tbl>
      <w:tblPr>
        <w:tblStyle w:val="TableGrid"/>
        <w:tblW w:w="5000" w:type="pct"/>
        <w:jc w:val="center"/>
        <w:tblLook w:val="04A0" w:firstRow="1" w:lastRow="0" w:firstColumn="1" w:lastColumn="0" w:noHBand="0" w:noVBand="1"/>
      </w:tblPr>
      <w:tblGrid>
        <w:gridCol w:w="6288"/>
        <w:gridCol w:w="8841"/>
      </w:tblGrid>
      <w:tr w:rsidR="00D42C4E" w:rsidRPr="00C65CD2" w14:paraId="2B53190F" w14:textId="77777777" w:rsidTr="00332D8F">
        <w:trPr>
          <w:jc w:val="center"/>
        </w:trPr>
        <w:tc>
          <w:tcPr>
            <w:tcW w:w="2078" w:type="pct"/>
          </w:tcPr>
          <w:p w14:paraId="2CC38296"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rFonts w:eastAsia="Times New Roman"/>
                <w:b/>
                <w:bCs/>
                <w:sz w:val="26"/>
                <w:szCs w:val="26"/>
              </w:rPr>
              <w:t>Mức độ cần thiết</w:t>
            </w:r>
          </w:p>
        </w:tc>
        <w:tc>
          <w:tcPr>
            <w:tcW w:w="2922" w:type="pct"/>
          </w:tcPr>
          <w:p w14:paraId="63756FE9" w14:textId="77777777" w:rsidR="00D42C4E" w:rsidRPr="00C65CD2" w:rsidRDefault="00D42C4E" w:rsidP="00C65CD2">
            <w:pPr>
              <w:tabs>
                <w:tab w:val="left" w:pos="426"/>
              </w:tabs>
              <w:spacing w:after="0" w:line="288" w:lineRule="auto"/>
              <w:jc w:val="center"/>
              <w:rPr>
                <w:rFonts w:eastAsia="Times New Roman"/>
                <w:b/>
                <w:bCs/>
                <w:sz w:val="26"/>
                <w:szCs w:val="26"/>
              </w:rPr>
            </w:pPr>
            <w:r w:rsidRPr="00C65CD2">
              <w:rPr>
                <w:b/>
                <w:sz w:val="26"/>
                <w:szCs w:val="26"/>
              </w:rPr>
              <w:t>Mức độ thành thạo sinh viên cần đạt được</w:t>
            </w:r>
          </w:p>
        </w:tc>
      </w:tr>
      <w:tr w:rsidR="00D42C4E" w:rsidRPr="00C65CD2" w14:paraId="4DD8EDE6" w14:textId="77777777" w:rsidTr="00332D8F">
        <w:trPr>
          <w:jc w:val="center"/>
        </w:trPr>
        <w:tc>
          <w:tcPr>
            <w:tcW w:w="2078" w:type="pct"/>
          </w:tcPr>
          <w:p w14:paraId="2DF51F01"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Không cần thiết</w:t>
            </w:r>
          </w:p>
          <w:p w14:paraId="2FB338F0"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B"/>
            </w:r>
            <w:r w:rsidRPr="00C65CD2">
              <w:rPr>
                <w:rFonts w:eastAsia="Times New Roman"/>
                <w:sz w:val="26"/>
                <w:szCs w:val="26"/>
              </w:rPr>
              <w:t xml:space="preserve"> Ít cần thiết </w:t>
            </w:r>
          </w:p>
          <w:p w14:paraId="099C2549"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C"/>
            </w:r>
            <w:r w:rsidRPr="00C65CD2">
              <w:rPr>
                <w:rFonts w:eastAsia="Times New Roman"/>
                <w:sz w:val="26"/>
                <w:szCs w:val="26"/>
              </w:rPr>
              <w:t xml:space="preserve"> Không biết</w:t>
            </w:r>
          </w:p>
          <w:p w14:paraId="464F09AE"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D"/>
            </w:r>
            <w:r w:rsidRPr="00C65CD2">
              <w:rPr>
                <w:rFonts w:eastAsia="Times New Roman"/>
                <w:sz w:val="26"/>
                <w:szCs w:val="26"/>
              </w:rPr>
              <w:t xml:space="preserve"> Cần thiết </w:t>
            </w:r>
          </w:p>
          <w:p w14:paraId="61333FD6" w14:textId="77777777" w:rsidR="00D42C4E" w:rsidRPr="00C65CD2" w:rsidRDefault="00D42C4E" w:rsidP="00C65CD2">
            <w:pPr>
              <w:tabs>
                <w:tab w:val="left" w:pos="426"/>
              </w:tabs>
              <w:spacing w:after="0" w:line="288" w:lineRule="auto"/>
              <w:rPr>
                <w:rFonts w:eastAsia="Times New Roman"/>
                <w:sz w:val="26"/>
                <w:szCs w:val="26"/>
              </w:rPr>
            </w:pPr>
            <w:r w:rsidRPr="00C65CD2">
              <w:rPr>
                <w:rFonts w:eastAsia="Times New Roman"/>
                <w:sz w:val="26"/>
                <w:szCs w:val="26"/>
              </w:rPr>
              <w:sym w:font="Wingdings 2" w:char="F06E"/>
            </w:r>
            <w:r w:rsidRPr="00C65CD2">
              <w:rPr>
                <w:rFonts w:eastAsia="Times New Roman"/>
                <w:sz w:val="26"/>
                <w:szCs w:val="26"/>
              </w:rPr>
              <w:t xml:space="preserve"> Rất cần thiết</w:t>
            </w:r>
          </w:p>
        </w:tc>
        <w:tc>
          <w:tcPr>
            <w:tcW w:w="2922" w:type="pct"/>
          </w:tcPr>
          <w:p w14:paraId="0624D69A"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(a) Có thể tham gia, đóng góp</w:t>
            </w:r>
          </w:p>
          <w:p w14:paraId="4E498DF6"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(b) Có thể hiểu, giải thích</w:t>
            </w:r>
          </w:p>
          <w:p w14:paraId="76D80329"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(c) Có kỹ năng thực hành, thực hiện</w:t>
            </w:r>
          </w:p>
          <w:p w14:paraId="57FE3235" w14:textId="77777777" w:rsidR="00D42C4E" w:rsidRPr="00C65CD2" w:rsidRDefault="00D42C4E" w:rsidP="00C65CD2">
            <w:pPr>
              <w:pStyle w:val="ListParagraph"/>
              <w:spacing w:line="288" w:lineRule="auto"/>
              <w:ind w:left="0" w:right="35"/>
              <w:rPr>
                <w:rFonts w:eastAsia="Times New Roman"/>
              </w:rPr>
            </w:pPr>
            <w:r w:rsidRPr="00C65CD2">
              <w:rPr>
                <w:rFonts w:eastAsia="Times New Roman"/>
              </w:rPr>
              <w:t>(d) Có thể lãnh đạo hoặc đổi mới</w:t>
            </w:r>
          </w:p>
        </w:tc>
      </w:tr>
    </w:tbl>
    <w:p w14:paraId="162B77CF" w14:textId="77777777" w:rsidR="00D42C4E" w:rsidRPr="00C65CD2" w:rsidRDefault="00D42C4E" w:rsidP="00C65CD2">
      <w:pPr>
        <w:tabs>
          <w:tab w:val="left" w:pos="426"/>
        </w:tabs>
        <w:spacing w:after="0" w:line="288" w:lineRule="auto"/>
        <w:rPr>
          <w:rFonts w:eastAsia="Times New Roman"/>
          <w:sz w:val="26"/>
          <w:szCs w:val="26"/>
        </w:rPr>
      </w:pPr>
    </w:p>
    <w:tbl>
      <w:tblPr>
        <w:tblStyle w:val="TableGrid"/>
        <w:tblW w:w="5022" w:type="pct"/>
        <w:jc w:val="center"/>
        <w:tblLook w:val="04A0" w:firstRow="1" w:lastRow="0" w:firstColumn="1" w:lastColumn="0" w:noHBand="0" w:noVBand="1"/>
      </w:tblPr>
      <w:tblGrid>
        <w:gridCol w:w="844"/>
        <w:gridCol w:w="70"/>
        <w:gridCol w:w="7796"/>
        <w:gridCol w:w="356"/>
        <w:gridCol w:w="1972"/>
        <w:gridCol w:w="295"/>
        <w:gridCol w:w="1711"/>
        <w:gridCol w:w="274"/>
        <w:gridCol w:w="1878"/>
      </w:tblGrid>
      <w:tr w:rsidR="00D42C4E" w:rsidRPr="00C65CD2" w14:paraId="6E83977F" w14:textId="77777777" w:rsidTr="00AC063D">
        <w:trPr>
          <w:jc w:val="center"/>
        </w:trPr>
        <w:tc>
          <w:tcPr>
            <w:tcW w:w="301" w:type="pct"/>
            <w:gridSpan w:val="2"/>
          </w:tcPr>
          <w:p w14:paraId="1C9FFF37"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2</w:t>
            </w:r>
          </w:p>
        </w:tc>
        <w:tc>
          <w:tcPr>
            <w:tcW w:w="2565" w:type="pct"/>
          </w:tcPr>
          <w:p w14:paraId="410EB19B"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bCs/>
                <w:sz w:val="26"/>
                <w:szCs w:val="26"/>
              </w:rPr>
              <w:t>Năng</w:t>
            </w:r>
            <w:r w:rsidRPr="00C65CD2">
              <w:rPr>
                <w:rFonts w:eastAsia="Times New Roman"/>
                <w:b/>
                <w:bCs/>
                <w:sz w:val="26"/>
                <w:szCs w:val="26"/>
                <w:lang w:val="vi-VN"/>
              </w:rPr>
              <w:t xml:space="preserve"> lực, </w:t>
            </w:r>
            <w:r w:rsidRPr="00C65CD2">
              <w:rPr>
                <w:rFonts w:eastAsia="Times New Roman"/>
                <w:b/>
                <w:bCs/>
                <w:sz w:val="26"/>
                <w:szCs w:val="26"/>
              </w:rPr>
              <w:t>phẩm chất cá nhân và nghề nghiệp</w:t>
            </w:r>
          </w:p>
        </w:tc>
        <w:tc>
          <w:tcPr>
            <w:tcW w:w="766" w:type="pct"/>
            <w:gridSpan w:val="2"/>
          </w:tcPr>
          <w:p w14:paraId="6BC04BDE"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660" w:type="pct"/>
            <w:gridSpan w:val="2"/>
          </w:tcPr>
          <w:p w14:paraId="4B2B6534"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708" w:type="pct"/>
            <w:gridSpan w:val="2"/>
          </w:tcPr>
          <w:p w14:paraId="5AD668E9"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r>
      <w:tr w:rsidR="00D42C4E" w:rsidRPr="00C65CD2" w14:paraId="1D6446A1" w14:textId="77777777" w:rsidTr="00AC063D">
        <w:trPr>
          <w:jc w:val="center"/>
        </w:trPr>
        <w:tc>
          <w:tcPr>
            <w:tcW w:w="301" w:type="pct"/>
            <w:gridSpan w:val="2"/>
          </w:tcPr>
          <w:p w14:paraId="4957CFB5"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lang w:val="vi-VN"/>
              </w:rPr>
              <w:t>CĐR</w:t>
            </w:r>
          </w:p>
        </w:tc>
        <w:tc>
          <w:tcPr>
            <w:tcW w:w="2565" w:type="pct"/>
          </w:tcPr>
          <w:p w14:paraId="48C8343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Nội</w:t>
            </w:r>
            <w:r w:rsidRPr="00C65CD2">
              <w:rPr>
                <w:rFonts w:eastAsia="Times New Roman"/>
                <w:b/>
                <w:sz w:val="26"/>
                <w:szCs w:val="26"/>
                <w:lang w:val="vi-VN"/>
              </w:rPr>
              <w:t xml:space="preserve"> dung c</w:t>
            </w:r>
            <w:r w:rsidRPr="00C65CD2">
              <w:rPr>
                <w:rFonts w:eastAsia="Times New Roman"/>
                <w:b/>
                <w:sz w:val="26"/>
                <w:szCs w:val="26"/>
              </w:rPr>
              <w:t>huẩn đầu ra</w:t>
            </w:r>
          </w:p>
        </w:tc>
        <w:tc>
          <w:tcPr>
            <w:tcW w:w="766" w:type="pct"/>
            <w:gridSpan w:val="2"/>
          </w:tcPr>
          <w:p w14:paraId="4388C7B3"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Mức độ cần thiết</w:t>
            </w:r>
          </w:p>
        </w:tc>
        <w:tc>
          <w:tcPr>
            <w:tcW w:w="660" w:type="pct"/>
            <w:gridSpan w:val="2"/>
          </w:tcPr>
          <w:p w14:paraId="7161F910"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569CCF40"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Hiện đạt được</w:t>
            </w:r>
          </w:p>
        </w:tc>
        <w:tc>
          <w:tcPr>
            <w:tcW w:w="708" w:type="pct"/>
            <w:gridSpan w:val="2"/>
          </w:tcPr>
          <w:p w14:paraId="58C7AE94"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7F8145EB"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lang w:val="vi-VN"/>
              </w:rPr>
              <w:t>N</w:t>
            </w:r>
            <w:r w:rsidRPr="00C65CD2">
              <w:rPr>
                <w:rFonts w:eastAsia="Times New Roman"/>
                <w:b/>
                <w:sz w:val="26"/>
                <w:szCs w:val="26"/>
              </w:rPr>
              <w:t xml:space="preserve"> đạt được</w:t>
            </w:r>
          </w:p>
        </w:tc>
      </w:tr>
      <w:tr w:rsidR="00D42C4E" w:rsidRPr="00C65CD2" w14:paraId="263F4D92" w14:textId="77777777" w:rsidTr="00AC063D">
        <w:trPr>
          <w:jc w:val="center"/>
        </w:trPr>
        <w:tc>
          <w:tcPr>
            <w:tcW w:w="301" w:type="pct"/>
            <w:gridSpan w:val="2"/>
          </w:tcPr>
          <w:p w14:paraId="2AF64483"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2.1.</w:t>
            </w:r>
          </w:p>
        </w:tc>
        <w:tc>
          <w:tcPr>
            <w:tcW w:w="2565" w:type="pct"/>
          </w:tcPr>
          <w:p w14:paraId="44AF2E01"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được trách nhiệm công dân và phẩm chất chuẩn mực của một nhà giáo dục.</w:t>
            </w:r>
          </w:p>
        </w:tc>
        <w:tc>
          <w:tcPr>
            <w:tcW w:w="766" w:type="pct"/>
            <w:gridSpan w:val="2"/>
          </w:tcPr>
          <w:p w14:paraId="0F84C31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0" w:type="pct"/>
            <w:gridSpan w:val="2"/>
          </w:tcPr>
          <w:p w14:paraId="733D245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708" w:type="pct"/>
            <w:gridSpan w:val="2"/>
          </w:tcPr>
          <w:p w14:paraId="0BA724E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30184DFE" w14:textId="77777777" w:rsidTr="00AC063D">
        <w:trPr>
          <w:jc w:val="center"/>
        </w:trPr>
        <w:tc>
          <w:tcPr>
            <w:tcW w:w="301" w:type="pct"/>
            <w:gridSpan w:val="2"/>
          </w:tcPr>
          <w:p w14:paraId="658F8E7D"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2.1.1</w:t>
            </w:r>
          </w:p>
        </w:tc>
        <w:tc>
          <w:tcPr>
            <w:tcW w:w="2565" w:type="pct"/>
          </w:tcPr>
          <w:p w14:paraId="4F5A30F1"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Có phẩm chất chính trị, có trách nhiệm công dân và dành sự quan tâm đặc biệt đến sự phát triển của thế hệ trẻ;</w:t>
            </w:r>
          </w:p>
        </w:tc>
        <w:tc>
          <w:tcPr>
            <w:tcW w:w="766" w:type="pct"/>
            <w:gridSpan w:val="2"/>
          </w:tcPr>
          <w:p w14:paraId="52147E18"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773631D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7521E34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9517789" w14:textId="77777777" w:rsidTr="00AC063D">
        <w:trPr>
          <w:jc w:val="center"/>
        </w:trPr>
        <w:tc>
          <w:tcPr>
            <w:tcW w:w="301" w:type="pct"/>
            <w:gridSpan w:val="2"/>
          </w:tcPr>
          <w:p w14:paraId="2F74DC38"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2.1.2</w:t>
            </w:r>
          </w:p>
        </w:tc>
        <w:tc>
          <w:tcPr>
            <w:tcW w:w="2565" w:type="pct"/>
          </w:tcPr>
          <w:p w14:paraId="31312D1B"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color w:val="000000" w:themeColor="text1"/>
                <w:sz w:val="26"/>
                <w:szCs w:val="26"/>
                <w:lang w:val="vi-VN"/>
              </w:rPr>
              <w:t xml:space="preserve">Thể hiện cách hành xử chuyên nghiệp, có đạo đức và phong cách chuẩn mực của một nhà giáo dục. </w:t>
            </w:r>
          </w:p>
        </w:tc>
        <w:tc>
          <w:tcPr>
            <w:tcW w:w="766" w:type="pct"/>
            <w:gridSpan w:val="2"/>
          </w:tcPr>
          <w:p w14:paraId="469C39B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725E808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2E74FE6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DA784A8" w14:textId="77777777" w:rsidTr="00AC063D">
        <w:trPr>
          <w:jc w:val="center"/>
        </w:trPr>
        <w:tc>
          <w:tcPr>
            <w:tcW w:w="301" w:type="pct"/>
            <w:gridSpan w:val="2"/>
          </w:tcPr>
          <w:p w14:paraId="256397BD"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2.2.</w:t>
            </w:r>
          </w:p>
        </w:tc>
        <w:tc>
          <w:tcPr>
            <w:tcW w:w="2565" w:type="pct"/>
          </w:tcPr>
          <w:p w14:paraId="78C106BF"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lập luận sư phạm và giải quyết vấn đề, năng lực khám phá tri thức, và năng lực phản biện trong thực tiễn nghề nghiệp giáo dục tiểu học </w:t>
            </w:r>
          </w:p>
        </w:tc>
        <w:tc>
          <w:tcPr>
            <w:tcW w:w="766" w:type="pct"/>
            <w:gridSpan w:val="2"/>
          </w:tcPr>
          <w:p w14:paraId="202CCC7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0" w:type="pct"/>
            <w:gridSpan w:val="2"/>
          </w:tcPr>
          <w:p w14:paraId="71ACCD7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708" w:type="pct"/>
            <w:gridSpan w:val="2"/>
          </w:tcPr>
          <w:p w14:paraId="0D533F1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0015E4BD" w14:textId="77777777" w:rsidTr="00AC063D">
        <w:trPr>
          <w:jc w:val="center"/>
        </w:trPr>
        <w:tc>
          <w:tcPr>
            <w:tcW w:w="301" w:type="pct"/>
            <w:gridSpan w:val="2"/>
          </w:tcPr>
          <w:p w14:paraId="2E99092F"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2.2.1.</w:t>
            </w:r>
          </w:p>
        </w:tc>
        <w:tc>
          <w:tcPr>
            <w:tcW w:w="2565" w:type="pct"/>
          </w:tcPr>
          <w:p w14:paraId="400215FC"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lập luận và giải quyết vấn đề giáo dục tiểu học:</w:t>
            </w:r>
            <w:r w:rsidRPr="00C65CD2">
              <w:rPr>
                <w:color w:val="000000" w:themeColor="text1"/>
                <w:sz w:val="26"/>
                <w:szCs w:val="26"/>
                <w:lang w:val="vi-VN"/>
              </w:rPr>
              <w:t xml:space="preserve"> Sinh viên tốt nghiệp thể hiện được khả năng đề xuất và thực hiện các giải pháp nhằm giải quyết những vấn đề nảy sinh trong thực tiễn nghề nghiệp giáo dục tiểu học</w:t>
            </w:r>
          </w:p>
        </w:tc>
        <w:tc>
          <w:tcPr>
            <w:tcW w:w="766" w:type="pct"/>
            <w:gridSpan w:val="2"/>
          </w:tcPr>
          <w:p w14:paraId="2B122A15"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72E530A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5D89873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74FA364" w14:textId="77777777" w:rsidTr="00AC063D">
        <w:trPr>
          <w:jc w:val="center"/>
        </w:trPr>
        <w:tc>
          <w:tcPr>
            <w:tcW w:w="301" w:type="pct"/>
            <w:gridSpan w:val="2"/>
          </w:tcPr>
          <w:p w14:paraId="62F4D544"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lastRenderedPageBreak/>
              <w:t>2.2.2.</w:t>
            </w:r>
          </w:p>
        </w:tc>
        <w:tc>
          <w:tcPr>
            <w:tcW w:w="2565" w:type="pct"/>
          </w:tcPr>
          <w:p w14:paraId="65A66ACB"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khám phá tri thức:</w:t>
            </w:r>
            <w:r w:rsidRPr="00C65CD2">
              <w:rPr>
                <w:color w:val="000000" w:themeColor="text1"/>
                <w:sz w:val="26"/>
                <w:szCs w:val="26"/>
                <w:lang w:val="vi-VN"/>
              </w:rPr>
              <w:t xml:space="preserve"> Sinh viên tốt nghiệp có thể hình thành – kiểm tra và bảo vệ giả thuyết do mình đề xuất; có khả năng tìm kiếm và sử dụng các tài liệu in, tài liệu điện tử phục vụ cho thực tiễn công việc   </w:t>
            </w:r>
          </w:p>
        </w:tc>
        <w:tc>
          <w:tcPr>
            <w:tcW w:w="766" w:type="pct"/>
            <w:gridSpan w:val="2"/>
          </w:tcPr>
          <w:p w14:paraId="3C5BD419"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29E4A19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4317136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7108C84" w14:textId="77777777" w:rsidTr="00AC063D">
        <w:trPr>
          <w:jc w:val="center"/>
        </w:trPr>
        <w:tc>
          <w:tcPr>
            <w:tcW w:w="301" w:type="pct"/>
            <w:gridSpan w:val="2"/>
          </w:tcPr>
          <w:p w14:paraId="753C18C7"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2.2.3.</w:t>
            </w:r>
          </w:p>
        </w:tc>
        <w:tc>
          <w:tcPr>
            <w:tcW w:w="2565" w:type="pct"/>
          </w:tcPr>
          <w:p w14:paraId="1D8F8840"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phản biện:</w:t>
            </w:r>
            <w:r w:rsidRPr="00C65CD2">
              <w:rPr>
                <w:color w:val="000000" w:themeColor="text1"/>
                <w:sz w:val="26"/>
                <w:szCs w:val="26"/>
                <w:lang w:val="vi-VN"/>
              </w:rPr>
              <w:t xml:space="preserve"> Sinh viên tốt nghiệp có khả năng đặt câu hỏi một cách liên tục và hệ thống về công việc của mình như là một giáo viên và điều chỉnh hành động khi cần thiết</w:t>
            </w:r>
          </w:p>
        </w:tc>
        <w:tc>
          <w:tcPr>
            <w:tcW w:w="766" w:type="pct"/>
            <w:gridSpan w:val="2"/>
          </w:tcPr>
          <w:p w14:paraId="266ABFC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684B84B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34302BE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D390438" w14:textId="77777777" w:rsidTr="00AC063D">
        <w:trPr>
          <w:jc w:val="center"/>
        </w:trPr>
        <w:tc>
          <w:tcPr>
            <w:tcW w:w="301" w:type="pct"/>
            <w:gridSpan w:val="2"/>
          </w:tcPr>
          <w:p w14:paraId="10EB70C2" w14:textId="77777777" w:rsidR="00D42C4E" w:rsidRPr="00C65CD2" w:rsidRDefault="00D42C4E" w:rsidP="00C65CD2">
            <w:pPr>
              <w:autoSpaceDE w:val="0"/>
              <w:autoSpaceDN w:val="0"/>
              <w:adjustRightInd w:val="0"/>
              <w:snapToGrid w:val="0"/>
              <w:spacing w:after="0" w:line="288" w:lineRule="auto"/>
              <w:contextualSpacing/>
              <w:rPr>
                <w:rFonts w:eastAsia="ArialMT"/>
                <w:b/>
                <w:sz w:val="26"/>
                <w:szCs w:val="26"/>
              </w:rPr>
            </w:pPr>
            <w:r w:rsidRPr="00C65CD2">
              <w:rPr>
                <w:b/>
                <w:color w:val="000000" w:themeColor="text1"/>
                <w:sz w:val="26"/>
                <w:szCs w:val="26"/>
                <w:lang w:val="vi-VN"/>
              </w:rPr>
              <w:t>CĐR 2.3.</w:t>
            </w:r>
          </w:p>
        </w:tc>
        <w:tc>
          <w:tcPr>
            <w:tcW w:w="2565" w:type="pct"/>
          </w:tcPr>
          <w:p w14:paraId="33517CEC" w14:textId="77777777" w:rsidR="00D42C4E" w:rsidRPr="00C65CD2" w:rsidRDefault="00D42C4E" w:rsidP="00C65CD2">
            <w:pPr>
              <w:snapToGrid w:val="0"/>
              <w:spacing w:after="0" w:line="288" w:lineRule="auto"/>
              <w:contextualSpacing/>
              <w:rPr>
                <w:rFonts w:eastAsia="ArialMT"/>
                <w:b/>
                <w:i/>
                <w:sz w:val="26"/>
                <w:szCs w:val="26"/>
              </w:rPr>
            </w:pPr>
            <w:r w:rsidRPr="00C65CD2">
              <w:rPr>
                <w:b/>
                <w:i/>
                <w:color w:val="000000" w:themeColor="text1"/>
                <w:sz w:val="26"/>
                <w:szCs w:val="26"/>
                <w:lang w:val="vi-VN"/>
              </w:rPr>
              <w:t>Thể hiện những phẩm chất và năng lực cá nhân gồm: Khả năng kiên trì và linh hoạt; tư duy sáng tạo; khả năng tự nhận thức và tự học; năng lực quản lí thời gian và nguồn lực</w:t>
            </w:r>
          </w:p>
        </w:tc>
        <w:tc>
          <w:tcPr>
            <w:tcW w:w="766" w:type="pct"/>
            <w:gridSpan w:val="2"/>
          </w:tcPr>
          <w:p w14:paraId="5832374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0" w:type="pct"/>
            <w:gridSpan w:val="2"/>
          </w:tcPr>
          <w:p w14:paraId="197FC54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708" w:type="pct"/>
            <w:gridSpan w:val="2"/>
          </w:tcPr>
          <w:p w14:paraId="55C04C3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5F9AAB90" w14:textId="77777777" w:rsidTr="00AC063D">
        <w:trPr>
          <w:jc w:val="center"/>
        </w:trPr>
        <w:tc>
          <w:tcPr>
            <w:tcW w:w="301" w:type="pct"/>
            <w:gridSpan w:val="2"/>
          </w:tcPr>
          <w:p w14:paraId="1F63A632"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2.3.1.</w:t>
            </w:r>
          </w:p>
        </w:tc>
        <w:tc>
          <w:tcPr>
            <w:tcW w:w="2565" w:type="pct"/>
          </w:tcPr>
          <w:p w14:paraId="4CEB9B70"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Sự kiên trì và linh hoạt:</w:t>
            </w:r>
            <w:r w:rsidRPr="00C65CD2">
              <w:rPr>
                <w:color w:val="000000" w:themeColor="text1"/>
                <w:sz w:val="26"/>
                <w:szCs w:val="26"/>
                <w:lang w:val="vi-VN"/>
              </w:rPr>
              <w:t xml:space="preserve"> Sinh viên tốt nghiệp thể hiện sự sẵn sàng và khả năng làm việc độc lập; có sự tự tin, nhiệt tình và niềm đam mê trong công việc; có khả năng chịu được áp lực trong công việc, đồng thời sẵn sàng để làm việc với những người khác và chấp nhận những quan điểm khác nhau; biết chấp nhận những chỉ trích và phản hồi tích cực cũng như biết cân bằng giữa cuộc sống cá nhân và công việc.  </w:t>
            </w:r>
          </w:p>
        </w:tc>
        <w:tc>
          <w:tcPr>
            <w:tcW w:w="766" w:type="pct"/>
            <w:gridSpan w:val="2"/>
          </w:tcPr>
          <w:p w14:paraId="05B6F846"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575F4E1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7E431507"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6E8A9D7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56C8864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65D3F86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0FEC8FF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015C7BD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54085B1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8C2A8CC" w14:textId="77777777" w:rsidTr="00AC063D">
        <w:trPr>
          <w:jc w:val="center"/>
        </w:trPr>
        <w:tc>
          <w:tcPr>
            <w:tcW w:w="301" w:type="pct"/>
            <w:gridSpan w:val="2"/>
          </w:tcPr>
          <w:p w14:paraId="4BB49970"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2.3.2.</w:t>
            </w:r>
          </w:p>
        </w:tc>
        <w:tc>
          <w:tcPr>
            <w:tcW w:w="2565" w:type="pct"/>
          </w:tcPr>
          <w:p w14:paraId="6A6F4DA1"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Tư duy sáng tạo:</w:t>
            </w:r>
            <w:r w:rsidRPr="00C65CD2">
              <w:rPr>
                <w:color w:val="000000" w:themeColor="text1"/>
                <w:sz w:val="26"/>
                <w:szCs w:val="26"/>
                <w:lang w:val="vi-VN"/>
              </w:rPr>
              <w:t xml:space="preserve"> Sinh viên tốt nghiệp có khả năng tiếp cận thực tiễn giáo dục và dạy học của bản thân từ những quan điểm khác nhau để thích nghi với sự đổi mới của môi trường giáo dục</w:t>
            </w:r>
          </w:p>
        </w:tc>
        <w:tc>
          <w:tcPr>
            <w:tcW w:w="766" w:type="pct"/>
            <w:gridSpan w:val="2"/>
          </w:tcPr>
          <w:p w14:paraId="4B020190"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2702D69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32F0350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443022C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05B29A6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2FD991F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1927610" w14:textId="77777777" w:rsidTr="00AC063D">
        <w:trPr>
          <w:jc w:val="center"/>
        </w:trPr>
        <w:tc>
          <w:tcPr>
            <w:tcW w:w="301" w:type="pct"/>
            <w:gridSpan w:val="2"/>
          </w:tcPr>
          <w:p w14:paraId="6ED266A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2.3.3.</w:t>
            </w:r>
          </w:p>
        </w:tc>
        <w:tc>
          <w:tcPr>
            <w:tcW w:w="2565" w:type="pct"/>
          </w:tcPr>
          <w:p w14:paraId="18BA39D8"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Năng lực quản lí thời gian và nguồn lực:</w:t>
            </w:r>
            <w:r w:rsidRPr="00C65CD2">
              <w:rPr>
                <w:color w:val="000000" w:themeColor="text1"/>
                <w:sz w:val="26"/>
                <w:szCs w:val="26"/>
                <w:lang w:val="vi-VN"/>
              </w:rPr>
              <w:t xml:space="preserve"> Sinh viên tốt nghiệp có thể xác định được tầm quan trọng, tính cấp thiết và thứ tự ưu tiên trong việc thực hiện và chấp hành các nhiệm vụ trong thực tiễn công việc </w:t>
            </w:r>
          </w:p>
        </w:tc>
        <w:tc>
          <w:tcPr>
            <w:tcW w:w="766" w:type="pct"/>
            <w:gridSpan w:val="2"/>
          </w:tcPr>
          <w:p w14:paraId="3B49C71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1867C35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5FBD3EA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A19CEB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4B1CC70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2A0B60E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ED4485F" w14:textId="77777777" w:rsidTr="00AC063D">
        <w:trPr>
          <w:jc w:val="center"/>
        </w:trPr>
        <w:tc>
          <w:tcPr>
            <w:tcW w:w="301" w:type="pct"/>
            <w:gridSpan w:val="2"/>
          </w:tcPr>
          <w:p w14:paraId="3AC7F0FF"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CĐR 2.4.</w:t>
            </w:r>
          </w:p>
        </w:tc>
        <w:tc>
          <w:tcPr>
            <w:tcW w:w="2565" w:type="pct"/>
          </w:tcPr>
          <w:p w14:paraId="23752E6C"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 xml:space="preserve">Thể hiện được năng lực nghề nghiệp trong lĩnh vực giáo dục tiểu học như: năng lực tìm hiểu người học và xây dựng môi trường giáo dục; năng lực giáo dục, dạy học và đánh giá người học; năng lực thích ứng với sự phát triển nghề nghiệp. </w:t>
            </w:r>
          </w:p>
        </w:tc>
        <w:tc>
          <w:tcPr>
            <w:tcW w:w="766" w:type="pct"/>
            <w:gridSpan w:val="2"/>
          </w:tcPr>
          <w:p w14:paraId="61829928"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60" w:type="pct"/>
            <w:gridSpan w:val="2"/>
          </w:tcPr>
          <w:p w14:paraId="6A3A8F0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708" w:type="pct"/>
            <w:gridSpan w:val="2"/>
          </w:tcPr>
          <w:p w14:paraId="638D4D1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4FDE9E89" w14:textId="77777777" w:rsidTr="00AC063D">
        <w:trPr>
          <w:jc w:val="center"/>
        </w:trPr>
        <w:tc>
          <w:tcPr>
            <w:tcW w:w="301" w:type="pct"/>
            <w:gridSpan w:val="2"/>
          </w:tcPr>
          <w:p w14:paraId="70E9417F"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lastRenderedPageBreak/>
              <w:t>2.4.1.</w:t>
            </w:r>
          </w:p>
        </w:tc>
        <w:tc>
          <w:tcPr>
            <w:tcW w:w="2565" w:type="pct"/>
          </w:tcPr>
          <w:p w14:paraId="3F828EF0"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được năng lực tìm hiểu người học và xây dựng môi trường giáo dục:</w:t>
            </w:r>
            <w:r w:rsidRPr="00C65CD2">
              <w:rPr>
                <w:color w:val="000000" w:themeColor="text1"/>
                <w:sz w:val="26"/>
                <w:szCs w:val="26"/>
                <w:lang w:val="vi-VN"/>
              </w:rPr>
              <w:t xml:space="preserve"> Sinh viên tốt nghiệp xác định được các đặc điểm nhận thức và tâm-sinh lí lứa tuổi của học sinh tiểu học và môi trường giáo dục học để từ đó vận dụng những hiểu biết này vào các hoạt động giáo dục và dạy học</w:t>
            </w:r>
          </w:p>
        </w:tc>
        <w:tc>
          <w:tcPr>
            <w:tcW w:w="766" w:type="pct"/>
            <w:gridSpan w:val="2"/>
          </w:tcPr>
          <w:p w14:paraId="0EB252F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A24EBDF"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2579C1A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4B07C06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036CC58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7EE26F8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4FF3166" w14:textId="77777777" w:rsidTr="00AC063D">
        <w:trPr>
          <w:jc w:val="center"/>
        </w:trPr>
        <w:tc>
          <w:tcPr>
            <w:tcW w:w="301" w:type="pct"/>
            <w:gridSpan w:val="2"/>
          </w:tcPr>
          <w:p w14:paraId="2A74C2AA"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2.4.2.</w:t>
            </w:r>
          </w:p>
        </w:tc>
        <w:tc>
          <w:tcPr>
            <w:tcW w:w="2565" w:type="pct"/>
          </w:tcPr>
          <w:p w14:paraId="5C5CC5E1"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giáo dục học sinh tiểu học:</w:t>
            </w:r>
            <w:r w:rsidRPr="00C65CD2">
              <w:rPr>
                <w:color w:val="000000" w:themeColor="text1"/>
                <w:sz w:val="26"/>
                <w:szCs w:val="26"/>
                <w:lang w:val="vi-VN"/>
              </w:rPr>
              <w:t xml:space="preserve"> Sinh viên tốt nghiệp có thể thiết kế, tổ chức và thực hiện hoạt động giáo dục một cách hiệu quả và phù hợp với bối cảnh thực tiễn nhằm phát triển các phẩm chất, năng lực học sinh tiểu học </w:t>
            </w:r>
          </w:p>
        </w:tc>
        <w:tc>
          <w:tcPr>
            <w:tcW w:w="766" w:type="pct"/>
            <w:gridSpan w:val="2"/>
          </w:tcPr>
          <w:p w14:paraId="6E202592"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24E544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720382D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0BBFD05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58A8903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55B17C6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6CBD2A9" w14:textId="77777777" w:rsidTr="00AC063D">
        <w:trPr>
          <w:jc w:val="center"/>
        </w:trPr>
        <w:tc>
          <w:tcPr>
            <w:tcW w:w="301" w:type="pct"/>
            <w:gridSpan w:val="2"/>
          </w:tcPr>
          <w:p w14:paraId="1D16DAB1"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2.4.3.</w:t>
            </w:r>
          </w:p>
        </w:tc>
        <w:tc>
          <w:tcPr>
            <w:tcW w:w="2565" w:type="pct"/>
          </w:tcPr>
          <w:p w14:paraId="10D07A77"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dạy học các môn học ở tiểu học:</w:t>
            </w:r>
            <w:r w:rsidRPr="00C65CD2">
              <w:rPr>
                <w:color w:val="000000" w:themeColor="text1"/>
                <w:sz w:val="26"/>
                <w:szCs w:val="26"/>
                <w:lang w:val="vi-VN"/>
              </w:rPr>
              <w:t xml:space="preserve"> Sinh viên tốt nghiệp có thể nghiên cứu, thiết kế và tổ chức thực hiện thành thạo và hiệu quả hoạt động dạy học cũng như có khả năng phát triển chương trình các môn học ở tiểu học </w:t>
            </w:r>
          </w:p>
        </w:tc>
        <w:tc>
          <w:tcPr>
            <w:tcW w:w="766" w:type="pct"/>
            <w:gridSpan w:val="2"/>
          </w:tcPr>
          <w:p w14:paraId="28F6E99E"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236D29B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2DE5363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4D5E417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340319E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w:t>
            </w:r>
          </w:p>
          <w:p w14:paraId="76055CF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8BE5A7E" w14:textId="77777777" w:rsidTr="00AC063D">
        <w:trPr>
          <w:jc w:val="center"/>
        </w:trPr>
        <w:tc>
          <w:tcPr>
            <w:tcW w:w="301" w:type="pct"/>
            <w:gridSpan w:val="2"/>
          </w:tcPr>
          <w:p w14:paraId="145D64F4"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2.4.4</w:t>
            </w:r>
          </w:p>
        </w:tc>
        <w:tc>
          <w:tcPr>
            <w:tcW w:w="2565" w:type="pct"/>
          </w:tcPr>
          <w:p w14:paraId="5DF6AA06"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đánh giá học sinh tiểu học:</w:t>
            </w:r>
            <w:r w:rsidRPr="00C65CD2">
              <w:rPr>
                <w:color w:val="000000" w:themeColor="text1"/>
                <w:sz w:val="26"/>
                <w:szCs w:val="26"/>
                <w:lang w:val="vi-VN"/>
              </w:rPr>
              <w:t xml:space="preserve"> Sinh viên tốt nghiệp có khả năng thiết kế và tổ chức thực hiện hiệu quả các hoạt động nhằm đánh giá phẩm chất và năng lực học sinh tiểu học, đồng thời sử dụng được kết quả đánh giá để nâng cao chất lượng học tập của học sinh.</w:t>
            </w:r>
          </w:p>
        </w:tc>
        <w:tc>
          <w:tcPr>
            <w:tcW w:w="766" w:type="pct"/>
            <w:gridSpan w:val="2"/>
          </w:tcPr>
          <w:p w14:paraId="5AE589A9"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32DEFE4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2FCE84A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20C3A26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0C39476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0C75A81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ED03906" w14:textId="77777777" w:rsidTr="00AC063D">
        <w:trPr>
          <w:jc w:val="center"/>
        </w:trPr>
        <w:tc>
          <w:tcPr>
            <w:tcW w:w="301" w:type="pct"/>
            <w:gridSpan w:val="2"/>
          </w:tcPr>
          <w:p w14:paraId="59A248F9" w14:textId="77777777" w:rsidR="00D42C4E" w:rsidRPr="00C65CD2" w:rsidRDefault="00D42C4E" w:rsidP="00C65CD2">
            <w:pPr>
              <w:autoSpaceDE w:val="0"/>
              <w:autoSpaceDN w:val="0"/>
              <w:adjustRightInd w:val="0"/>
              <w:snapToGrid w:val="0"/>
              <w:spacing w:after="0" w:line="288" w:lineRule="auto"/>
              <w:contextualSpacing/>
              <w:rPr>
                <w:color w:val="000000" w:themeColor="text1"/>
                <w:sz w:val="26"/>
                <w:szCs w:val="26"/>
                <w:lang w:val="vi-VN"/>
              </w:rPr>
            </w:pPr>
            <w:r w:rsidRPr="00C65CD2">
              <w:rPr>
                <w:color w:val="000000" w:themeColor="text1"/>
                <w:sz w:val="26"/>
                <w:szCs w:val="26"/>
                <w:lang w:val="vi-VN"/>
              </w:rPr>
              <w:t>2.4.5</w:t>
            </w:r>
          </w:p>
        </w:tc>
        <w:tc>
          <w:tcPr>
            <w:tcW w:w="2565" w:type="pct"/>
          </w:tcPr>
          <w:p w14:paraId="41D650F3" w14:textId="77777777" w:rsidR="00D42C4E" w:rsidRPr="00C65CD2" w:rsidRDefault="00D42C4E" w:rsidP="00C65CD2">
            <w:pPr>
              <w:snapToGrid w:val="0"/>
              <w:spacing w:after="0" w:line="288" w:lineRule="auto"/>
              <w:contextualSpacing/>
              <w:rPr>
                <w:color w:val="000000" w:themeColor="text1"/>
                <w:sz w:val="26"/>
                <w:szCs w:val="26"/>
                <w:lang w:val="vi-VN"/>
              </w:rPr>
            </w:pPr>
            <w:r w:rsidRPr="00C65CD2">
              <w:rPr>
                <w:i/>
                <w:color w:val="000000" w:themeColor="text1"/>
                <w:sz w:val="26"/>
                <w:szCs w:val="26"/>
                <w:lang w:val="vi-VN"/>
              </w:rPr>
              <w:t>Thể hiện năng lực thích ứng với sự phát triển nghề nghiệp:</w:t>
            </w:r>
            <w:r w:rsidRPr="00C65CD2">
              <w:rPr>
                <w:color w:val="000000" w:themeColor="text1"/>
                <w:sz w:val="26"/>
                <w:szCs w:val="26"/>
                <w:lang w:val="vi-VN"/>
              </w:rPr>
              <w:t xml:space="preserve"> Sinh viên tốt nghiệp tự đánh giá được năng lực bản thân trước những yêu cầu của thực tiễn nghề nghiệp và tự học để nâng cao phẩm chất, năng lực chuyên môn, nghiệp vụ đáp ứng được những sự đổi mới trong lĩnh vực giáo dục tiểu học.</w:t>
            </w:r>
          </w:p>
        </w:tc>
        <w:tc>
          <w:tcPr>
            <w:tcW w:w="766" w:type="pct"/>
            <w:gridSpan w:val="2"/>
          </w:tcPr>
          <w:p w14:paraId="55EC419C"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p w14:paraId="639DD48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60" w:type="pct"/>
            <w:gridSpan w:val="2"/>
          </w:tcPr>
          <w:p w14:paraId="38EE936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339AEE1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708" w:type="pct"/>
            <w:gridSpan w:val="2"/>
          </w:tcPr>
          <w:p w14:paraId="59AD410C"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p w14:paraId="66A54EE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332D8F" w:rsidRPr="00C65CD2" w14:paraId="6DF5CE83" w14:textId="77777777" w:rsidTr="00AC063D">
        <w:trPr>
          <w:jc w:val="center"/>
        </w:trPr>
        <w:tc>
          <w:tcPr>
            <w:tcW w:w="5000" w:type="pct"/>
            <w:gridSpan w:val="9"/>
          </w:tcPr>
          <w:p w14:paraId="3D71434E" w14:textId="77777777" w:rsidR="00332D8F" w:rsidRPr="00C65CD2" w:rsidRDefault="00332D8F"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Sinh</w:t>
            </w:r>
            <w:r w:rsidRPr="00C65CD2">
              <w:rPr>
                <w:rFonts w:eastAsia="Times New Roman"/>
                <w:sz w:val="26"/>
                <w:szCs w:val="26"/>
                <w:lang w:val="vi-VN"/>
              </w:rPr>
              <w:t xml:space="preserve"> viên tốt nghiệp </w:t>
            </w:r>
            <w:r w:rsidRPr="00C65CD2">
              <w:rPr>
                <w:rFonts w:eastAsia="Times New Roman"/>
                <w:sz w:val="26"/>
                <w:szCs w:val="26"/>
              </w:rPr>
              <w:t>CTĐT ngành GDTH</w:t>
            </w:r>
            <w:r w:rsidRPr="00C65CD2">
              <w:rPr>
                <w:rFonts w:eastAsia="Times New Roman"/>
                <w:sz w:val="26"/>
                <w:szCs w:val="26"/>
                <w:lang w:val="vi-VN"/>
              </w:rPr>
              <w:t xml:space="preserve"> </w:t>
            </w:r>
            <w:r w:rsidRPr="00C65CD2">
              <w:rPr>
                <w:rFonts w:eastAsia="Times New Roman"/>
                <w:sz w:val="26"/>
                <w:szCs w:val="26"/>
              </w:rPr>
              <w:t>cần bổ sung thêm những, phẩm chất cá nhân</w:t>
            </w:r>
            <w:r w:rsidRPr="00C65CD2">
              <w:rPr>
                <w:rFonts w:eastAsia="Times New Roman"/>
                <w:sz w:val="26"/>
                <w:szCs w:val="26"/>
                <w:lang w:val="vi-VN"/>
              </w:rPr>
              <w:t>, năng lực nào</w:t>
            </w:r>
            <w:r w:rsidRPr="00C65CD2">
              <w:rPr>
                <w:rFonts w:eastAsia="Times New Roman"/>
                <w:sz w:val="26"/>
                <w:szCs w:val="26"/>
              </w:rPr>
              <w:t xml:space="preserve">? </w:t>
            </w:r>
            <w:r w:rsidRPr="00C65CD2">
              <w:rPr>
                <w:rFonts w:eastAsia="Times New Roman"/>
                <w:color w:val="FF0000"/>
                <w:sz w:val="26"/>
                <w:szCs w:val="26"/>
              </w:rPr>
              <w:t>Xin vui lòng góp ý</w:t>
            </w:r>
            <w:r w:rsidRPr="00C65CD2">
              <w:rPr>
                <w:rFonts w:eastAsia="Times New Roman"/>
                <w:sz w:val="26"/>
                <w:szCs w:val="26"/>
              </w:rPr>
              <w:t>!</w:t>
            </w:r>
          </w:p>
          <w:p w14:paraId="3D2FCDC5" w14:textId="77777777" w:rsidR="00332D8F" w:rsidRPr="00C65CD2" w:rsidRDefault="00332D8F"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w:t>
            </w:r>
          </w:p>
        </w:tc>
      </w:tr>
      <w:tr w:rsidR="00D42C4E" w:rsidRPr="00C65CD2" w14:paraId="42B99AAE" w14:textId="77777777" w:rsidTr="00332D8F">
        <w:trPr>
          <w:jc w:val="center"/>
        </w:trPr>
        <w:tc>
          <w:tcPr>
            <w:tcW w:w="278" w:type="pct"/>
          </w:tcPr>
          <w:p w14:paraId="4DE9A51D"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t>3</w:t>
            </w:r>
          </w:p>
        </w:tc>
        <w:tc>
          <w:tcPr>
            <w:tcW w:w="4722" w:type="pct"/>
            <w:gridSpan w:val="8"/>
          </w:tcPr>
          <w:p w14:paraId="17701A9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bCs/>
                <w:sz w:val="26"/>
                <w:szCs w:val="26"/>
              </w:rPr>
              <w:t>Kỹ năng làm việc nhóm và giao tiếp</w:t>
            </w:r>
          </w:p>
        </w:tc>
      </w:tr>
      <w:tr w:rsidR="00D42C4E" w:rsidRPr="00C65CD2" w14:paraId="41D87721" w14:textId="77777777" w:rsidTr="00AC063D">
        <w:trPr>
          <w:jc w:val="center"/>
        </w:trPr>
        <w:tc>
          <w:tcPr>
            <w:tcW w:w="278" w:type="pct"/>
          </w:tcPr>
          <w:p w14:paraId="656FCE0A"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2705" w:type="pct"/>
            <w:gridSpan w:val="3"/>
          </w:tcPr>
          <w:p w14:paraId="0D4044C1"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lang w:val="vi-VN"/>
              </w:rPr>
            </w:pPr>
            <w:r w:rsidRPr="00C65CD2">
              <w:rPr>
                <w:rFonts w:eastAsia="Times New Roman"/>
                <w:b/>
                <w:bCs/>
                <w:sz w:val="26"/>
                <w:szCs w:val="26"/>
                <w:lang w:val="vi-VN"/>
              </w:rPr>
              <w:t>Nội dung CĐR</w:t>
            </w:r>
          </w:p>
        </w:tc>
        <w:tc>
          <w:tcPr>
            <w:tcW w:w="746" w:type="pct"/>
            <w:gridSpan w:val="2"/>
          </w:tcPr>
          <w:p w14:paraId="759A61E6"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rPr>
              <w:t>Mức độ cần thiết</w:t>
            </w:r>
          </w:p>
        </w:tc>
        <w:tc>
          <w:tcPr>
            <w:tcW w:w="653" w:type="pct"/>
            <w:gridSpan w:val="2"/>
          </w:tcPr>
          <w:p w14:paraId="3EAAA0D4"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32E8AAA0"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rPr>
              <w:lastRenderedPageBreak/>
              <w:t>Hiện đạt được</w:t>
            </w:r>
          </w:p>
        </w:tc>
        <w:tc>
          <w:tcPr>
            <w:tcW w:w="618" w:type="pct"/>
          </w:tcPr>
          <w:p w14:paraId="22E68C27"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lastRenderedPageBreak/>
              <w:t>Mức độ NL</w:t>
            </w:r>
          </w:p>
          <w:p w14:paraId="019B6759" w14:textId="77777777" w:rsidR="00D42C4E" w:rsidRPr="00C65CD2" w:rsidRDefault="00D42C4E" w:rsidP="00C65CD2">
            <w:pPr>
              <w:tabs>
                <w:tab w:val="left" w:pos="426"/>
              </w:tabs>
              <w:snapToGrid w:val="0"/>
              <w:spacing w:after="0" w:line="288" w:lineRule="auto"/>
              <w:contextualSpacing/>
              <w:jc w:val="center"/>
              <w:rPr>
                <w:rFonts w:eastAsia="Times New Roman"/>
                <w:b/>
                <w:bCs/>
                <w:sz w:val="26"/>
                <w:szCs w:val="26"/>
              </w:rPr>
            </w:pPr>
            <w:r w:rsidRPr="00C65CD2">
              <w:rPr>
                <w:rFonts w:eastAsia="Times New Roman"/>
                <w:b/>
                <w:sz w:val="26"/>
                <w:szCs w:val="26"/>
                <w:lang w:val="vi-VN"/>
              </w:rPr>
              <w:lastRenderedPageBreak/>
              <w:t>NÊN</w:t>
            </w:r>
            <w:r w:rsidRPr="00C65CD2">
              <w:rPr>
                <w:rFonts w:eastAsia="Times New Roman"/>
                <w:b/>
                <w:sz w:val="26"/>
                <w:szCs w:val="26"/>
              </w:rPr>
              <w:t xml:space="preserve"> đạt được</w:t>
            </w:r>
          </w:p>
        </w:tc>
      </w:tr>
      <w:tr w:rsidR="00D42C4E" w:rsidRPr="00C65CD2" w14:paraId="7A0D9CB4" w14:textId="77777777" w:rsidTr="00AC063D">
        <w:trPr>
          <w:jc w:val="center"/>
        </w:trPr>
        <w:tc>
          <w:tcPr>
            <w:tcW w:w="278" w:type="pct"/>
          </w:tcPr>
          <w:p w14:paraId="285F16DD"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3.1</w:t>
            </w:r>
          </w:p>
        </w:tc>
        <w:tc>
          <w:tcPr>
            <w:tcW w:w="2705" w:type="pct"/>
            <w:gridSpan w:val="3"/>
          </w:tcPr>
          <w:p w14:paraId="62FCF479"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 xml:space="preserve">Thể hiện được năng lực giao tiếp phù hợp, tự tin khi tương tác với các lực lượng giáo dục khác nhau bằng tiếng Việt chuẩn hoặc bằng ngoại ngữ trong những bối cảnh giáo dục tiểu học khác nhau </w:t>
            </w:r>
          </w:p>
        </w:tc>
        <w:tc>
          <w:tcPr>
            <w:tcW w:w="746" w:type="pct"/>
            <w:gridSpan w:val="2"/>
          </w:tcPr>
          <w:p w14:paraId="1D3BBE25"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53" w:type="pct"/>
            <w:gridSpan w:val="2"/>
          </w:tcPr>
          <w:p w14:paraId="17FA526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8" w:type="pct"/>
          </w:tcPr>
          <w:p w14:paraId="793825C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0AEE624F" w14:textId="77777777" w:rsidTr="00AC063D">
        <w:trPr>
          <w:jc w:val="center"/>
        </w:trPr>
        <w:tc>
          <w:tcPr>
            <w:tcW w:w="278" w:type="pct"/>
          </w:tcPr>
          <w:p w14:paraId="774190C3"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3.3.1.</w:t>
            </w:r>
          </w:p>
        </w:tc>
        <w:tc>
          <w:tcPr>
            <w:tcW w:w="2705" w:type="pct"/>
            <w:gridSpan w:val="3"/>
          </w:tcPr>
          <w:p w14:paraId="295B6DEB"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Lựa chọn và thực hiện được những chiển lược giao tiếp phù hợp, hiệu quả và tự tin trước những thành phần giáo dục khác nhau bằng tiếng Việt chuẩn</w:t>
            </w:r>
          </w:p>
        </w:tc>
        <w:tc>
          <w:tcPr>
            <w:tcW w:w="746" w:type="pct"/>
            <w:gridSpan w:val="2"/>
          </w:tcPr>
          <w:p w14:paraId="3394AB8F"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2"/>
          </w:tcPr>
          <w:p w14:paraId="698668F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tcPr>
          <w:p w14:paraId="6475814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270BE1AD" w14:textId="77777777" w:rsidTr="00AC063D">
        <w:trPr>
          <w:jc w:val="center"/>
        </w:trPr>
        <w:tc>
          <w:tcPr>
            <w:tcW w:w="278" w:type="pct"/>
          </w:tcPr>
          <w:p w14:paraId="763E236C"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3.3.2.</w:t>
            </w:r>
          </w:p>
        </w:tc>
        <w:tc>
          <w:tcPr>
            <w:tcW w:w="2705" w:type="pct"/>
            <w:gridSpan w:val="3"/>
          </w:tcPr>
          <w:p w14:paraId="48E1E550"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 xml:space="preserve">Sử dụng thành thạo các hình thức giao tiếp bằng văn bản, lời nói, giao tiếp điện tử và đa phương thức trong các hoạt động nghề nghiệp    </w:t>
            </w:r>
          </w:p>
        </w:tc>
        <w:tc>
          <w:tcPr>
            <w:tcW w:w="746" w:type="pct"/>
            <w:gridSpan w:val="2"/>
          </w:tcPr>
          <w:p w14:paraId="1D270A4D"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2"/>
          </w:tcPr>
          <w:p w14:paraId="7DC2F67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tcPr>
          <w:p w14:paraId="3B7588B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099A7D6" w14:textId="77777777" w:rsidTr="00AC063D">
        <w:trPr>
          <w:jc w:val="center"/>
        </w:trPr>
        <w:tc>
          <w:tcPr>
            <w:tcW w:w="278" w:type="pct"/>
          </w:tcPr>
          <w:p w14:paraId="0DDD7EF8"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lang w:val="vi-VN"/>
              </w:rPr>
            </w:pPr>
            <w:r w:rsidRPr="00C65CD2">
              <w:rPr>
                <w:color w:val="000000" w:themeColor="text1"/>
                <w:sz w:val="26"/>
                <w:szCs w:val="26"/>
                <w:lang w:val="vi-VN"/>
              </w:rPr>
              <w:t>3.3.3</w:t>
            </w:r>
          </w:p>
        </w:tc>
        <w:tc>
          <w:tcPr>
            <w:tcW w:w="2705" w:type="pct"/>
            <w:gridSpan w:val="3"/>
          </w:tcPr>
          <w:p w14:paraId="055CB0C3"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Sử dụng được tiếng anh hoặc ngoại ngữ khác trong các hoạt động nghề nghiệp</w:t>
            </w:r>
          </w:p>
        </w:tc>
        <w:tc>
          <w:tcPr>
            <w:tcW w:w="746" w:type="pct"/>
            <w:gridSpan w:val="2"/>
          </w:tcPr>
          <w:p w14:paraId="4FF5D2F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2"/>
          </w:tcPr>
          <w:p w14:paraId="24AA914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tcPr>
          <w:p w14:paraId="3E93A12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6EE328CC" w14:textId="77777777" w:rsidTr="00AC063D">
        <w:trPr>
          <w:jc w:val="center"/>
        </w:trPr>
        <w:tc>
          <w:tcPr>
            <w:tcW w:w="278" w:type="pct"/>
          </w:tcPr>
          <w:p w14:paraId="61C89AB3"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3.2</w:t>
            </w:r>
          </w:p>
        </w:tc>
        <w:tc>
          <w:tcPr>
            <w:tcW w:w="2705" w:type="pct"/>
            <w:gridSpan w:val="3"/>
          </w:tcPr>
          <w:p w14:paraId="67E3BCB0"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rPr>
            </w:pPr>
            <w:r w:rsidRPr="00C65CD2">
              <w:rPr>
                <w:b/>
                <w:i/>
                <w:color w:val="000000" w:themeColor="text1"/>
                <w:sz w:val="26"/>
                <w:szCs w:val="26"/>
                <w:lang w:val="vi-VN"/>
              </w:rPr>
              <w:t xml:space="preserve">Thể hiện khả năng hợp tác có mục đích, có tính xây dựng với đồng nghiệp và các thành phần giáo dục khác trong các hoạt động nghề nghiệp và phát triển chuyên môn </w:t>
            </w:r>
          </w:p>
        </w:tc>
        <w:tc>
          <w:tcPr>
            <w:tcW w:w="746" w:type="pct"/>
            <w:gridSpan w:val="2"/>
          </w:tcPr>
          <w:p w14:paraId="26CA88DA"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53" w:type="pct"/>
            <w:gridSpan w:val="2"/>
          </w:tcPr>
          <w:p w14:paraId="42F0CFA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8" w:type="pct"/>
          </w:tcPr>
          <w:p w14:paraId="2B5B76A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00708E57" w14:textId="77777777" w:rsidTr="00AC063D">
        <w:trPr>
          <w:jc w:val="center"/>
        </w:trPr>
        <w:tc>
          <w:tcPr>
            <w:tcW w:w="278" w:type="pct"/>
          </w:tcPr>
          <w:p w14:paraId="1BA1154B"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 xml:space="preserve">3.2.1.  </w:t>
            </w:r>
          </w:p>
        </w:tc>
        <w:tc>
          <w:tcPr>
            <w:tcW w:w="2705" w:type="pct"/>
            <w:gridSpan w:val="3"/>
          </w:tcPr>
          <w:p w14:paraId="0DBAA967"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tổ chức và vận hành các nhóm công việc phục vụ mục đích phát triển phẩm chất, năng lực học sinh tiểu học và nghề nghiệp bản thân.</w:t>
            </w:r>
          </w:p>
        </w:tc>
        <w:tc>
          <w:tcPr>
            <w:tcW w:w="746" w:type="pct"/>
            <w:gridSpan w:val="2"/>
          </w:tcPr>
          <w:p w14:paraId="4D018F0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2"/>
          </w:tcPr>
          <w:p w14:paraId="4FD8419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tcPr>
          <w:p w14:paraId="36589C4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DEA1816" w14:textId="77777777" w:rsidTr="00AC063D">
        <w:trPr>
          <w:jc w:val="center"/>
        </w:trPr>
        <w:tc>
          <w:tcPr>
            <w:tcW w:w="278" w:type="pct"/>
          </w:tcPr>
          <w:p w14:paraId="79114FB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3.2.2.</w:t>
            </w:r>
          </w:p>
        </w:tc>
        <w:tc>
          <w:tcPr>
            <w:tcW w:w="2705" w:type="pct"/>
            <w:gridSpan w:val="3"/>
          </w:tcPr>
          <w:p w14:paraId="282BC420" w14:textId="77777777" w:rsidR="00D42C4E" w:rsidRPr="00C65CD2" w:rsidRDefault="00D42C4E" w:rsidP="00C65CD2">
            <w:pPr>
              <w:spacing w:after="0" w:line="288" w:lineRule="auto"/>
              <w:contextualSpacing/>
              <w:rPr>
                <w:color w:val="000000" w:themeColor="text1"/>
                <w:sz w:val="26"/>
                <w:szCs w:val="26"/>
                <w:lang w:val="vi-VN"/>
              </w:rPr>
            </w:pPr>
            <w:r w:rsidRPr="00C65CD2">
              <w:rPr>
                <w:color w:val="000000" w:themeColor="text1"/>
                <w:sz w:val="26"/>
                <w:szCs w:val="26"/>
                <w:lang w:val="vi-VN"/>
              </w:rPr>
              <w:t>Thể hiện năng lực lãnh đạo và phát triển các nhóm công việc vào các hoạt động liên quan đến việc phát triển phẩm chất, năng lực học sinh, và phát triển năng lực nghề nghiệp.</w:t>
            </w:r>
          </w:p>
        </w:tc>
        <w:tc>
          <w:tcPr>
            <w:tcW w:w="746" w:type="pct"/>
            <w:gridSpan w:val="2"/>
          </w:tcPr>
          <w:p w14:paraId="320FB7E6"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53" w:type="pct"/>
            <w:gridSpan w:val="2"/>
          </w:tcPr>
          <w:p w14:paraId="200EB5D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8" w:type="pct"/>
          </w:tcPr>
          <w:p w14:paraId="6F62D74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86A1F9E" w14:textId="77777777" w:rsidTr="00332D8F">
        <w:trPr>
          <w:jc w:val="center"/>
        </w:trPr>
        <w:tc>
          <w:tcPr>
            <w:tcW w:w="278" w:type="pct"/>
          </w:tcPr>
          <w:p w14:paraId="58AAD48A"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4722" w:type="pct"/>
            <w:gridSpan w:val="8"/>
          </w:tcPr>
          <w:p w14:paraId="2CA89617"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Thầy/Cô/Anh/Chị, CĐR CTĐT ngành GDTH cần bổ sung thêm những chuẩn nào cho kỹ năng làm việc nhóm và giao tiếp? Xin vui lòng cho ý kiến góp ý!</w:t>
            </w:r>
          </w:p>
          <w:p w14:paraId="5A92AFA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lang w:val="vi-VN"/>
              </w:rPr>
            </w:pPr>
            <w:r w:rsidRPr="00C65CD2">
              <w:rPr>
                <w:rFonts w:eastAsia="Times New Roman"/>
                <w:sz w:val="26"/>
                <w:szCs w:val="26"/>
              </w:rPr>
              <w:t>……………………………………………………………………………………………</w:t>
            </w:r>
            <w:r w:rsidRPr="00C65CD2">
              <w:rPr>
                <w:rFonts w:eastAsia="Times New Roman"/>
                <w:sz w:val="26"/>
                <w:szCs w:val="26"/>
                <w:lang w:val="vi-VN"/>
              </w:rPr>
              <w:t>……………………………..</w:t>
            </w:r>
          </w:p>
        </w:tc>
      </w:tr>
    </w:tbl>
    <w:p w14:paraId="2A4BCAD7" w14:textId="77777777" w:rsidR="00D42C4E" w:rsidRPr="00C65CD2" w:rsidRDefault="00D42C4E" w:rsidP="00C65CD2">
      <w:pPr>
        <w:spacing w:after="0" w:line="288" w:lineRule="auto"/>
        <w:rPr>
          <w:sz w:val="26"/>
          <w:szCs w:val="26"/>
        </w:rPr>
      </w:pPr>
      <w:r w:rsidRPr="00C65CD2">
        <w:rPr>
          <w:sz w:val="26"/>
          <w:szCs w:val="26"/>
        </w:rPr>
        <w:br w:type="page"/>
      </w:r>
    </w:p>
    <w:tbl>
      <w:tblPr>
        <w:tblStyle w:val="TableGrid"/>
        <w:tblW w:w="5000" w:type="pct"/>
        <w:jc w:val="center"/>
        <w:tblLook w:val="04A0" w:firstRow="1" w:lastRow="0" w:firstColumn="1" w:lastColumn="0" w:noHBand="0" w:noVBand="1"/>
      </w:tblPr>
      <w:tblGrid>
        <w:gridCol w:w="841"/>
        <w:gridCol w:w="8327"/>
        <w:gridCol w:w="2257"/>
        <w:gridCol w:w="1834"/>
        <w:gridCol w:w="18"/>
        <w:gridCol w:w="1852"/>
      </w:tblGrid>
      <w:tr w:rsidR="00D42C4E" w:rsidRPr="00C65CD2" w14:paraId="0651586B" w14:textId="77777777" w:rsidTr="00332D8F">
        <w:trPr>
          <w:jc w:val="center"/>
        </w:trPr>
        <w:tc>
          <w:tcPr>
            <w:tcW w:w="278" w:type="pct"/>
          </w:tcPr>
          <w:p w14:paraId="38B156CC"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Times New Roman"/>
                <w:b/>
                <w:sz w:val="26"/>
                <w:szCs w:val="26"/>
              </w:rPr>
              <w:lastRenderedPageBreak/>
              <w:t>4</w:t>
            </w:r>
          </w:p>
        </w:tc>
        <w:tc>
          <w:tcPr>
            <w:tcW w:w="4722" w:type="pct"/>
            <w:gridSpan w:val="5"/>
          </w:tcPr>
          <w:p w14:paraId="065BAEE6"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r w:rsidRPr="00C65CD2">
              <w:rPr>
                <w:rFonts w:eastAsia="ArialMT"/>
                <w:b/>
                <w:bCs/>
                <w:sz w:val="26"/>
                <w:szCs w:val="26"/>
              </w:rPr>
              <w:t>Năng lực thực hành nghề nghiệp</w:t>
            </w:r>
          </w:p>
        </w:tc>
      </w:tr>
      <w:tr w:rsidR="00D42C4E" w:rsidRPr="00C65CD2" w14:paraId="52373F68" w14:textId="77777777" w:rsidTr="00332D8F">
        <w:trPr>
          <w:jc w:val="center"/>
        </w:trPr>
        <w:tc>
          <w:tcPr>
            <w:tcW w:w="278" w:type="pct"/>
          </w:tcPr>
          <w:p w14:paraId="79B9B073"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rPr>
            </w:pPr>
          </w:p>
        </w:tc>
        <w:tc>
          <w:tcPr>
            <w:tcW w:w="2752" w:type="pct"/>
          </w:tcPr>
          <w:p w14:paraId="63B312BA"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lang w:val="vi-VN"/>
              </w:rPr>
            </w:pPr>
            <w:r w:rsidRPr="00C65CD2">
              <w:rPr>
                <w:rFonts w:eastAsia="ArialMT"/>
                <w:b/>
                <w:bCs/>
                <w:sz w:val="26"/>
                <w:szCs w:val="26"/>
                <w:lang w:val="vi-VN"/>
              </w:rPr>
              <w:t>NỘI DUNG CHUẨN</w:t>
            </w:r>
          </w:p>
        </w:tc>
        <w:tc>
          <w:tcPr>
            <w:tcW w:w="746" w:type="pct"/>
          </w:tcPr>
          <w:p w14:paraId="67E25996"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rPr>
              <w:t>Mức độ cần thiết</w:t>
            </w:r>
          </w:p>
        </w:tc>
        <w:tc>
          <w:tcPr>
            <w:tcW w:w="606" w:type="pct"/>
          </w:tcPr>
          <w:p w14:paraId="7193BE89"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4C016EF3"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rPr>
              <w:t>Hiện đạt được</w:t>
            </w:r>
          </w:p>
        </w:tc>
        <w:tc>
          <w:tcPr>
            <w:tcW w:w="617" w:type="pct"/>
            <w:gridSpan w:val="2"/>
          </w:tcPr>
          <w:p w14:paraId="6E0A50BE" w14:textId="77777777" w:rsidR="00D42C4E" w:rsidRPr="00C65CD2" w:rsidRDefault="00D42C4E" w:rsidP="00C65CD2">
            <w:pPr>
              <w:tabs>
                <w:tab w:val="left" w:pos="426"/>
              </w:tabs>
              <w:snapToGrid w:val="0"/>
              <w:spacing w:after="0" w:line="288" w:lineRule="auto"/>
              <w:contextualSpacing/>
              <w:jc w:val="center"/>
              <w:rPr>
                <w:rFonts w:eastAsia="Times New Roman"/>
                <w:b/>
                <w:sz w:val="26"/>
                <w:szCs w:val="26"/>
                <w:lang w:val="vi-VN"/>
              </w:rPr>
            </w:pPr>
            <w:r w:rsidRPr="00C65CD2">
              <w:rPr>
                <w:rFonts w:eastAsia="Times New Roman"/>
                <w:b/>
                <w:sz w:val="26"/>
                <w:szCs w:val="26"/>
              </w:rPr>
              <w:t>Mức độ NL</w:t>
            </w:r>
          </w:p>
          <w:p w14:paraId="1CC87B84" w14:textId="77777777" w:rsidR="00D42C4E" w:rsidRPr="00C65CD2" w:rsidRDefault="00D42C4E" w:rsidP="00C65CD2">
            <w:pPr>
              <w:tabs>
                <w:tab w:val="left" w:pos="426"/>
              </w:tabs>
              <w:snapToGrid w:val="0"/>
              <w:spacing w:after="0" w:line="288" w:lineRule="auto"/>
              <w:contextualSpacing/>
              <w:jc w:val="center"/>
              <w:rPr>
                <w:rFonts w:eastAsia="ArialMT"/>
                <w:b/>
                <w:bCs/>
                <w:sz w:val="26"/>
                <w:szCs w:val="26"/>
              </w:rPr>
            </w:pPr>
            <w:r w:rsidRPr="00C65CD2">
              <w:rPr>
                <w:rFonts w:eastAsia="Times New Roman"/>
                <w:b/>
                <w:sz w:val="26"/>
                <w:szCs w:val="26"/>
                <w:lang w:val="vi-VN"/>
              </w:rPr>
              <w:t>NÊN</w:t>
            </w:r>
            <w:r w:rsidRPr="00C65CD2">
              <w:rPr>
                <w:rFonts w:eastAsia="Times New Roman"/>
                <w:b/>
                <w:sz w:val="26"/>
                <w:szCs w:val="26"/>
              </w:rPr>
              <w:t xml:space="preserve"> đạt được</w:t>
            </w:r>
          </w:p>
        </w:tc>
      </w:tr>
      <w:tr w:rsidR="00D42C4E" w:rsidRPr="00C65CD2" w14:paraId="5787B83C" w14:textId="77777777" w:rsidTr="00332D8F">
        <w:trPr>
          <w:jc w:val="center"/>
        </w:trPr>
        <w:tc>
          <w:tcPr>
            <w:tcW w:w="278" w:type="pct"/>
          </w:tcPr>
          <w:p w14:paraId="2C886B6C"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4.1</w:t>
            </w:r>
          </w:p>
        </w:tc>
        <w:tc>
          <w:tcPr>
            <w:tcW w:w="2752" w:type="pct"/>
          </w:tcPr>
          <w:p w14:paraId="088DE4A1"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Nhận thức được mối liên hệ giữa bối cảnh xã hội và bên ngoài đối với cấp giáo dục tiểu học</w:t>
            </w:r>
          </w:p>
        </w:tc>
        <w:tc>
          <w:tcPr>
            <w:tcW w:w="746" w:type="pct"/>
          </w:tcPr>
          <w:p w14:paraId="4688B886"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2"/>
          </w:tcPr>
          <w:p w14:paraId="061BC3D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tcPr>
          <w:p w14:paraId="723432A4"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r>
      <w:tr w:rsidR="00D42C4E" w:rsidRPr="00C65CD2" w14:paraId="2F95C841" w14:textId="77777777" w:rsidTr="00332D8F">
        <w:trPr>
          <w:jc w:val="center"/>
        </w:trPr>
        <w:tc>
          <w:tcPr>
            <w:tcW w:w="278" w:type="pct"/>
          </w:tcPr>
          <w:p w14:paraId="0CB3BCF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4.1.1.</w:t>
            </w:r>
          </w:p>
        </w:tc>
        <w:tc>
          <w:tcPr>
            <w:tcW w:w="2752" w:type="pct"/>
          </w:tcPr>
          <w:p w14:paraId="66657ADD"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vai trò và trách nhiệm của người</w:t>
            </w:r>
            <w:r w:rsidRPr="00C65CD2">
              <w:rPr>
                <w:bCs/>
                <w:color w:val="000000"/>
                <w:sz w:val="26"/>
                <w:szCs w:val="26"/>
                <w:lang w:val="vi-VN"/>
              </w:rPr>
              <w:t xml:space="preserve"> làm công tác giáo dục học sinh tiểu học</w:t>
            </w:r>
            <w:r w:rsidRPr="00C65CD2">
              <w:rPr>
                <w:bCs/>
                <w:color w:val="000000"/>
                <w:sz w:val="26"/>
                <w:szCs w:val="26"/>
              </w:rPr>
              <w:t>;</w:t>
            </w:r>
          </w:p>
        </w:tc>
        <w:tc>
          <w:tcPr>
            <w:tcW w:w="746" w:type="pct"/>
          </w:tcPr>
          <w:p w14:paraId="5E276B6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294FC5E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7467077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022D9347" w14:textId="77777777" w:rsidTr="00332D8F">
        <w:trPr>
          <w:jc w:val="center"/>
        </w:trPr>
        <w:tc>
          <w:tcPr>
            <w:tcW w:w="278" w:type="pct"/>
          </w:tcPr>
          <w:p w14:paraId="20303AA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4.1.2.</w:t>
            </w:r>
          </w:p>
        </w:tc>
        <w:tc>
          <w:tcPr>
            <w:tcW w:w="2752" w:type="pct"/>
          </w:tcPr>
          <w:p w14:paraId="75471F16" w14:textId="77777777" w:rsidR="00D42C4E" w:rsidRPr="00C65CD2" w:rsidRDefault="00D42C4E" w:rsidP="00C65CD2">
            <w:pPr>
              <w:spacing w:after="0" w:line="288" w:lineRule="auto"/>
              <w:rPr>
                <w:bCs/>
                <w:color w:val="000000"/>
                <w:sz w:val="26"/>
                <w:szCs w:val="26"/>
              </w:rPr>
            </w:pPr>
            <w:r w:rsidRPr="00C65CD2">
              <w:rPr>
                <w:bCs/>
                <w:color w:val="000000"/>
                <w:sz w:val="26"/>
                <w:szCs w:val="26"/>
              </w:rPr>
              <w:t>Phân tích được tác</w:t>
            </w:r>
            <w:r w:rsidRPr="00C65CD2">
              <w:rPr>
                <w:bCs/>
                <w:color w:val="000000"/>
                <w:sz w:val="26"/>
                <w:szCs w:val="26"/>
                <w:lang w:val="vi-VN"/>
              </w:rPr>
              <w:t xml:space="preserve"> động</w:t>
            </w:r>
            <w:r w:rsidRPr="00C65CD2">
              <w:rPr>
                <w:bCs/>
                <w:color w:val="000000"/>
                <w:sz w:val="26"/>
                <w:szCs w:val="26"/>
              </w:rPr>
              <w:t xml:space="preserve"> của giáo dục tiểu</w:t>
            </w:r>
            <w:r w:rsidRPr="00C65CD2">
              <w:rPr>
                <w:bCs/>
                <w:color w:val="000000"/>
                <w:sz w:val="26"/>
                <w:szCs w:val="26"/>
                <w:lang w:val="vi-VN"/>
              </w:rPr>
              <w:t xml:space="preserve"> học</w:t>
            </w:r>
            <w:r w:rsidRPr="00C65CD2">
              <w:rPr>
                <w:bCs/>
                <w:color w:val="000000"/>
                <w:sz w:val="26"/>
                <w:szCs w:val="26"/>
              </w:rPr>
              <w:t xml:space="preserve"> đến</w:t>
            </w:r>
            <w:r w:rsidRPr="00C65CD2">
              <w:rPr>
                <w:bCs/>
                <w:color w:val="000000"/>
                <w:sz w:val="26"/>
                <w:szCs w:val="26"/>
                <w:lang w:val="vi-VN"/>
              </w:rPr>
              <w:t xml:space="preserve"> </w:t>
            </w:r>
            <w:r w:rsidRPr="00C65CD2">
              <w:rPr>
                <w:bCs/>
                <w:color w:val="000000"/>
                <w:sz w:val="26"/>
                <w:szCs w:val="26"/>
              </w:rPr>
              <w:t>xã hội</w:t>
            </w:r>
          </w:p>
        </w:tc>
        <w:tc>
          <w:tcPr>
            <w:tcW w:w="746" w:type="pct"/>
          </w:tcPr>
          <w:p w14:paraId="448089F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12390BF7"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18CD0A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19D84C0" w14:textId="77777777" w:rsidTr="00332D8F">
        <w:trPr>
          <w:jc w:val="center"/>
        </w:trPr>
        <w:tc>
          <w:tcPr>
            <w:tcW w:w="278" w:type="pct"/>
          </w:tcPr>
          <w:p w14:paraId="2977C0E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rPr>
              <w:t>4.1.3.</w:t>
            </w:r>
          </w:p>
        </w:tc>
        <w:tc>
          <w:tcPr>
            <w:tcW w:w="2752" w:type="pct"/>
          </w:tcPr>
          <w:p w14:paraId="722FCA36" w14:textId="77777777" w:rsidR="00D42C4E" w:rsidRPr="00C65CD2" w:rsidRDefault="00D42C4E" w:rsidP="00C65CD2">
            <w:pPr>
              <w:spacing w:after="0" w:line="288" w:lineRule="auto"/>
              <w:rPr>
                <w:bCs/>
                <w:color w:val="000000"/>
                <w:sz w:val="26"/>
                <w:szCs w:val="26"/>
              </w:rPr>
            </w:pPr>
            <w:r w:rsidRPr="00C65CD2">
              <w:rPr>
                <w:bCs/>
                <w:color w:val="000000"/>
                <w:sz w:val="26"/>
                <w:szCs w:val="26"/>
              </w:rPr>
              <w:t>Xác định được những</w:t>
            </w:r>
            <w:r w:rsidRPr="00C65CD2">
              <w:rPr>
                <w:bCs/>
                <w:color w:val="000000"/>
                <w:sz w:val="26"/>
                <w:szCs w:val="26"/>
                <w:lang w:val="vi-VN"/>
              </w:rPr>
              <w:t xml:space="preserve"> quy định của </w:t>
            </w:r>
            <w:r w:rsidRPr="00C65CD2">
              <w:rPr>
                <w:bCs/>
                <w:color w:val="000000"/>
                <w:sz w:val="26"/>
                <w:szCs w:val="26"/>
              </w:rPr>
              <w:t>xã hội đối với giáo dục tiểu</w:t>
            </w:r>
            <w:r w:rsidRPr="00C65CD2">
              <w:rPr>
                <w:bCs/>
                <w:color w:val="000000"/>
                <w:sz w:val="26"/>
                <w:szCs w:val="26"/>
                <w:lang w:val="vi-VN"/>
              </w:rPr>
              <w:t xml:space="preserve"> học</w:t>
            </w:r>
          </w:p>
        </w:tc>
        <w:tc>
          <w:tcPr>
            <w:tcW w:w="746" w:type="pct"/>
          </w:tcPr>
          <w:p w14:paraId="2E6D733A"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37EA4A6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235B64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7C640358" w14:textId="77777777" w:rsidTr="00332D8F">
        <w:trPr>
          <w:jc w:val="center"/>
        </w:trPr>
        <w:tc>
          <w:tcPr>
            <w:tcW w:w="278" w:type="pct"/>
          </w:tcPr>
          <w:p w14:paraId="22FA88E0"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4.1.4.</w:t>
            </w:r>
          </w:p>
        </w:tc>
        <w:tc>
          <w:tcPr>
            <w:tcW w:w="2752" w:type="pct"/>
          </w:tcPr>
          <w:p w14:paraId="0061CC06"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Xác định được bối cảnh văn hoá và lịch sử liên quan đến giáo dục tiểu học;</w:t>
            </w:r>
          </w:p>
        </w:tc>
        <w:tc>
          <w:tcPr>
            <w:tcW w:w="746" w:type="pct"/>
          </w:tcPr>
          <w:p w14:paraId="42DCC31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2A34488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2D04E9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FAA20C8" w14:textId="77777777" w:rsidTr="00332D8F">
        <w:trPr>
          <w:jc w:val="center"/>
        </w:trPr>
        <w:tc>
          <w:tcPr>
            <w:tcW w:w="278" w:type="pct"/>
          </w:tcPr>
          <w:p w14:paraId="23E136EA"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4.2.</w:t>
            </w:r>
          </w:p>
        </w:tc>
        <w:tc>
          <w:tcPr>
            <w:tcW w:w="2752" w:type="pct"/>
          </w:tcPr>
          <w:p w14:paraId="120470DF" w14:textId="77777777" w:rsidR="00D42C4E" w:rsidRPr="00C65CD2" w:rsidRDefault="00D42C4E" w:rsidP="00C65CD2">
            <w:pPr>
              <w:pStyle w:val="ListParagraph"/>
              <w:snapToGrid w:val="0"/>
              <w:spacing w:line="288" w:lineRule="auto"/>
              <w:ind w:left="0"/>
              <w:rPr>
                <w:b/>
                <w:bCs/>
                <w:i/>
                <w:bdr w:val="none" w:sz="0" w:space="0" w:color="auto" w:frame="1"/>
                <w:lang w:val="vi-VN"/>
              </w:rPr>
            </w:pPr>
            <w:r w:rsidRPr="00C65CD2">
              <w:rPr>
                <w:b/>
                <w:bCs/>
                <w:i/>
                <w:bdr w:val="none" w:sz="0" w:space="0" w:color="auto" w:frame="1"/>
                <w:lang w:val="vi-VN"/>
              </w:rPr>
              <w:t xml:space="preserve">Xác định được bối cảnh nhà trường tiểu học để phục vụ các hoạt động nghề nghiệp </w:t>
            </w:r>
          </w:p>
        </w:tc>
        <w:tc>
          <w:tcPr>
            <w:tcW w:w="746" w:type="pct"/>
          </w:tcPr>
          <w:p w14:paraId="4F6AE7E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2"/>
          </w:tcPr>
          <w:p w14:paraId="534ED73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12A42EF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715A7526" w14:textId="77777777" w:rsidTr="00332D8F">
        <w:trPr>
          <w:jc w:val="center"/>
        </w:trPr>
        <w:tc>
          <w:tcPr>
            <w:tcW w:w="278" w:type="pct"/>
          </w:tcPr>
          <w:p w14:paraId="7CB85FD6"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4.2.1.</w:t>
            </w:r>
          </w:p>
        </w:tc>
        <w:tc>
          <w:tcPr>
            <w:tcW w:w="2752" w:type="pct"/>
          </w:tcPr>
          <w:p w14:paraId="48418403" w14:textId="77777777" w:rsidR="00D42C4E" w:rsidRPr="00C65CD2" w:rsidRDefault="00D42C4E" w:rsidP="00C65CD2">
            <w:pPr>
              <w:spacing w:after="0" w:line="288" w:lineRule="auto"/>
              <w:rPr>
                <w:bCs/>
                <w:sz w:val="26"/>
                <w:szCs w:val="26"/>
                <w:bdr w:val="none" w:sz="0" w:space="0" w:color="auto" w:frame="1"/>
                <w:lang w:val="vi-VN"/>
              </w:rPr>
            </w:pPr>
            <w:r w:rsidRPr="00C65CD2">
              <w:rPr>
                <w:bCs/>
                <w:sz w:val="26"/>
                <w:szCs w:val="26"/>
                <w:bdr w:val="none" w:sz="0" w:space="0" w:color="auto" w:frame="1"/>
                <w:lang w:val="vi-VN"/>
              </w:rPr>
              <w:t>Xác định được sự khác biệt văn hoá nhà trường trong các trường tiểu học;</w:t>
            </w:r>
          </w:p>
        </w:tc>
        <w:tc>
          <w:tcPr>
            <w:tcW w:w="746" w:type="pct"/>
          </w:tcPr>
          <w:p w14:paraId="147236E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7CB08D76"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1C2FD06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E7BA005" w14:textId="77777777" w:rsidTr="00332D8F">
        <w:trPr>
          <w:jc w:val="center"/>
        </w:trPr>
        <w:tc>
          <w:tcPr>
            <w:tcW w:w="278" w:type="pct"/>
          </w:tcPr>
          <w:p w14:paraId="364D376E"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sz w:val="26"/>
                <w:szCs w:val="26"/>
                <w:bdr w:val="none" w:sz="0" w:space="0" w:color="auto" w:frame="1"/>
                <w:lang w:val="vi-VN"/>
              </w:rPr>
              <w:t>4.2.2.</w:t>
            </w:r>
          </w:p>
        </w:tc>
        <w:tc>
          <w:tcPr>
            <w:tcW w:w="2752" w:type="pct"/>
          </w:tcPr>
          <w:p w14:paraId="4B543DEB"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rPr>
              <w:t>Xác định được chiến lược, mục tiêu</w:t>
            </w:r>
            <w:r w:rsidRPr="00C65CD2">
              <w:rPr>
                <w:bCs/>
                <w:color w:val="000000"/>
                <w:sz w:val="26"/>
                <w:szCs w:val="26"/>
                <w:lang w:val="vi-VN"/>
              </w:rPr>
              <w:t xml:space="preserve"> và </w:t>
            </w:r>
            <w:r w:rsidRPr="00C65CD2">
              <w:rPr>
                <w:bCs/>
                <w:color w:val="000000"/>
                <w:sz w:val="26"/>
                <w:szCs w:val="26"/>
              </w:rPr>
              <w:t>kế hoạch hoạt động của nhà trường</w:t>
            </w:r>
            <w:r w:rsidRPr="00C65CD2">
              <w:rPr>
                <w:bCs/>
                <w:color w:val="000000"/>
                <w:sz w:val="26"/>
                <w:szCs w:val="26"/>
                <w:lang w:val="vi-VN"/>
              </w:rPr>
              <w:t xml:space="preserve"> tiểu học</w:t>
            </w:r>
          </w:p>
        </w:tc>
        <w:tc>
          <w:tcPr>
            <w:tcW w:w="746" w:type="pct"/>
          </w:tcPr>
          <w:p w14:paraId="79D83AB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77521A6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23CB049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7F3EB551" w14:textId="77777777" w:rsidTr="00332D8F">
        <w:trPr>
          <w:jc w:val="center"/>
        </w:trPr>
        <w:tc>
          <w:tcPr>
            <w:tcW w:w="278" w:type="pct"/>
          </w:tcPr>
          <w:p w14:paraId="27B6BC2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bCs/>
                <w:color w:val="000000"/>
                <w:sz w:val="26"/>
                <w:szCs w:val="26"/>
                <w:lang w:val="vi-VN"/>
              </w:rPr>
              <w:t>4.2.3.</w:t>
            </w:r>
          </w:p>
        </w:tc>
        <w:tc>
          <w:tcPr>
            <w:tcW w:w="2752" w:type="pct"/>
          </w:tcPr>
          <w:p w14:paraId="285C0F70" w14:textId="77777777" w:rsidR="00D42C4E" w:rsidRPr="00C65CD2" w:rsidRDefault="00D42C4E" w:rsidP="00C65CD2">
            <w:pPr>
              <w:spacing w:after="0" w:line="288" w:lineRule="auto"/>
              <w:rPr>
                <w:bCs/>
                <w:color w:val="000000"/>
                <w:sz w:val="26"/>
                <w:szCs w:val="26"/>
                <w:lang w:val="vi-VN"/>
              </w:rPr>
            </w:pPr>
            <w:r w:rsidRPr="00C65CD2">
              <w:rPr>
                <w:bCs/>
                <w:color w:val="000000"/>
                <w:sz w:val="26"/>
                <w:szCs w:val="26"/>
                <w:lang w:val="vi-VN"/>
              </w:rPr>
              <w:t xml:space="preserve">Làm việc thành công trong các tổ chức giáo dục </w:t>
            </w:r>
          </w:p>
        </w:tc>
        <w:tc>
          <w:tcPr>
            <w:tcW w:w="746" w:type="pct"/>
          </w:tcPr>
          <w:p w14:paraId="6EC9002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3018729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4F03C1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0EADB42E" w14:textId="77777777" w:rsidTr="00332D8F">
        <w:trPr>
          <w:jc w:val="center"/>
        </w:trPr>
        <w:tc>
          <w:tcPr>
            <w:tcW w:w="278" w:type="pct"/>
          </w:tcPr>
          <w:p w14:paraId="23BED8A4"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4.3</w:t>
            </w:r>
          </w:p>
        </w:tc>
        <w:tc>
          <w:tcPr>
            <w:tcW w:w="2752" w:type="pct"/>
          </w:tcPr>
          <w:p w14:paraId="6B89DAED"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khả năng hình thành ý tưởng trong thực tiễn hoạt động phát triển phẩm chất, năng lực học sinh tiểu học</w:t>
            </w:r>
          </w:p>
        </w:tc>
        <w:tc>
          <w:tcPr>
            <w:tcW w:w="746" w:type="pct"/>
          </w:tcPr>
          <w:p w14:paraId="22A09DA7"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2"/>
          </w:tcPr>
          <w:p w14:paraId="06CCC45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7895320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1A8A565E" w14:textId="77777777" w:rsidTr="00332D8F">
        <w:trPr>
          <w:jc w:val="center"/>
        </w:trPr>
        <w:tc>
          <w:tcPr>
            <w:tcW w:w="278" w:type="pct"/>
          </w:tcPr>
          <w:p w14:paraId="38E5F6A5"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4.3.1.</w:t>
            </w:r>
          </w:p>
        </w:tc>
        <w:tc>
          <w:tcPr>
            <w:tcW w:w="2752" w:type="pct"/>
          </w:tcPr>
          <w:p w14:paraId="6933D8AD"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lập được hệ thống các mục tiêu và yêu cầu của nhiệm vụ trong thực tiễn công việc</w:t>
            </w:r>
          </w:p>
        </w:tc>
        <w:tc>
          <w:tcPr>
            <w:tcW w:w="746" w:type="pct"/>
          </w:tcPr>
          <w:p w14:paraId="050C62A8"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4731798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5010409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0C00D4D0" w14:textId="77777777" w:rsidTr="00332D8F">
        <w:trPr>
          <w:jc w:val="center"/>
        </w:trPr>
        <w:tc>
          <w:tcPr>
            <w:tcW w:w="278" w:type="pct"/>
          </w:tcPr>
          <w:p w14:paraId="48201D81"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4.3.2.</w:t>
            </w:r>
          </w:p>
        </w:tc>
        <w:tc>
          <w:tcPr>
            <w:tcW w:w="2752" w:type="pct"/>
          </w:tcPr>
          <w:p w14:paraId="1318B109"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Xác định được chức năng, nguyên tắc và cấu trúc của nhiệm vụ trong thực tiễn công việc</w:t>
            </w:r>
          </w:p>
        </w:tc>
        <w:tc>
          <w:tcPr>
            <w:tcW w:w="746" w:type="pct"/>
          </w:tcPr>
          <w:p w14:paraId="354C719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50ADDCE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901901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62C8E31" w14:textId="77777777" w:rsidTr="00332D8F">
        <w:trPr>
          <w:jc w:val="center"/>
        </w:trPr>
        <w:tc>
          <w:tcPr>
            <w:tcW w:w="278" w:type="pct"/>
          </w:tcPr>
          <w:p w14:paraId="16F0F3F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4.3.3.</w:t>
            </w:r>
          </w:p>
        </w:tc>
        <w:tc>
          <w:tcPr>
            <w:tcW w:w="2752" w:type="pct"/>
          </w:tcPr>
          <w:p w14:paraId="34CC6B14"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Mô hình hoá được hệ thống và đảm bảo tính khả thi của mục tiêu nhiệm vụ </w:t>
            </w:r>
          </w:p>
        </w:tc>
        <w:tc>
          <w:tcPr>
            <w:tcW w:w="746" w:type="pct"/>
          </w:tcPr>
          <w:p w14:paraId="2134AD0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7CDE489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7694D140"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AFE0E8F" w14:textId="77777777" w:rsidTr="00332D8F">
        <w:trPr>
          <w:jc w:val="center"/>
        </w:trPr>
        <w:tc>
          <w:tcPr>
            <w:tcW w:w="278" w:type="pct"/>
          </w:tcPr>
          <w:p w14:paraId="3657D713"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4.4.</w:t>
            </w:r>
          </w:p>
        </w:tc>
        <w:tc>
          <w:tcPr>
            <w:tcW w:w="2752" w:type="pct"/>
          </w:tcPr>
          <w:p w14:paraId="62E2D59B" w14:textId="77777777" w:rsidR="00D42C4E" w:rsidRPr="00C65CD2" w:rsidRDefault="00D42C4E" w:rsidP="00C65CD2">
            <w:pPr>
              <w:snapToGrid w:val="0"/>
              <w:spacing w:after="0" w:line="288" w:lineRule="auto"/>
              <w:contextualSpacing/>
              <w:rPr>
                <w:b/>
                <w:i/>
                <w:color w:val="000000" w:themeColor="text1"/>
                <w:sz w:val="26"/>
                <w:szCs w:val="26"/>
                <w:lang w:val="vi-VN"/>
              </w:rPr>
            </w:pPr>
            <w:r w:rsidRPr="00C65CD2">
              <w:rPr>
                <w:b/>
                <w:i/>
                <w:color w:val="000000" w:themeColor="text1"/>
                <w:sz w:val="26"/>
                <w:szCs w:val="26"/>
                <w:lang w:val="vi-VN"/>
              </w:rPr>
              <w:t>Thể hiện khả năng thiết kế/lập kế hoạch trong thực tiễn hoạt động phát triển phẩm chất, năng lực học sinh tiểu học</w:t>
            </w:r>
          </w:p>
        </w:tc>
        <w:tc>
          <w:tcPr>
            <w:tcW w:w="746" w:type="pct"/>
          </w:tcPr>
          <w:p w14:paraId="3329961E"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2"/>
          </w:tcPr>
          <w:p w14:paraId="5D70CB9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4B3E959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43D48969" w14:textId="77777777" w:rsidTr="00332D8F">
        <w:trPr>
          <w:jc w:val="center"/>
        </w:trPr>
        <w:tc>
          <w:tcPr>
            <w:tcW w:w="278" w:type="pct"/>
          </w:tcPr>
          <w:p w14:paraId="3F816714"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lastRenderedPageBreak/>
              <w:t>4.4.1.</w:t>
            </w:r>
          </w:p>
        </w:tc>
        <w:tc>
          <w:tcPr>
            <w:tcW w:w="2752" w:type="pct"/>
          </w:tcPr>
          <w:p w14:paraId="625C5004"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thiết kế/lập kế hoạch và cách tiếp cận cho nhiệm vụ thực tiễn</w:t>
            </w:r>
          </w:p>
        </w:tc>
        <w:tc>
          <w:tcPr>
            <w:tcW w:w="746" w:type="pct"/>
          </w:tcPr>
          <w:p w14:paraId="0A769CEC"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036EB9B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9D6785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F0D22E3" w14:textId="77777777" w:rsidTr="00332D8F">
        <w:trPr>
          <w:jc w:val="center"/>
        </w:trPr>
        <w:tc>
          <w:tcPr>
            <w:tcW w:w="278" w:type="pct"/>
          </w:tcPr>
          <w:p w14:paraId="4BA86420"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4.4.2.</w:t>
            </w:r>
          </w:p>
        </w:tc>
        <w:tc>
          <w:tcPr>
            <w:tcW w:w="2752" w:type="pct"/>
          </w:tcPr>
          <w:p w14:paraId="1615F772"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Lựa chọn được kiến thức cần thiết phục vụ cho việc thiết kế/lập kế hoạch cho nhiệm vụ</w:t>
            </w:r>
          </w:p>
        </w:tc>
        <w:tc>
          <w:tcPr>
            <w:tcW w:w="746" w:type="pct"/>
          </w:tcPr>
          <w:p w14:paraId="63C27F64"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379E1B4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7889D7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4B02E8E" w14:textId="77777777" w:rsidTr="00332D8F">
        <w:trPr>
          <w:jc w:val="center"/>
        </w:trPr>
        <w:tc>
          <w:tcPr>
            <w:tcW w:w="278" w:type="pct"/>
          </w:tcPr>
          <w:p w14:paraId="16003DB4"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4.4.3.</w:t>
            </w:r>
          </w:p>
        </w:tc>
        <w:tc>
          <w:tcPr>
            <w:tcW w:w="2752" w:type="pct"/>
          </w:tcPr>
          <w:p w14:paraId="224BD0B3"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đơn lẻ hoặc phức hợp</w:t>
            </w:r>
          </w:p>
        </w:tc>
        <w:tc>
          <w:tcPr>
            <w:tcW w:w="746" w:type="pct"/>
          </w:tcPr>
          <w:p w14:paraId="5192203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6DEBD3B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0B263AF3"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01CD7FA0" w14:textId="77777777" w:rsidTr="00332D8F">
        <w:trPr>
          <w:jc w:val="center"/>
        </w:trPr>
        <w:tc>
          <w:tcPr>
            <w:tcW w:w="278" w:type="pct"/>
          </w:tcPr>
          <w:p w14:paraId="05F6D2DC"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4.4.4.</w:t>
            </w:r>
          </w:p>
        </w:tc>
        <w:tc>
          <w:tcPr>
            <w:tcW w:w="2752" w:type="pct"/>
          </w:tcPr>
          <w:p w14:paraId="6903EA28"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Thiết kế/lập kế hoạch được nhiệm vụ có nhiều mục tiêu (đa mục tiêu)</w:t>
            </w:r>
          </w:p>
        </w:tc>
        <w:tc>
          <w:tcPr>
            <w:tcW w:w="746" w:type="pct"/>
          </w:tcPr>
          <w:p w14:paraId="563AEF2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2DF47C5D"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1753B82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C30CB00" w14:textId="77777777" w:rsidTr="00332D8F">
        <w:trPr>
          <w:jc w:val="center"/>
        </w:trPr>
        <w:tc>
          <w:tcPr>
            <w:tcW w:w="278" w:type="pct"/>
          </w:tcPr>
          <w:p w14:paraId="43A5D878"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4.5.</w:t>
            </w:r>
          </w:p>
        </w:tc>
        <w:tc>
          <w:tcPr>
            <w:tcW w:w="2752" w:type="pct"/>
          </w:tcPr>
          <w:p w14:paraId="4C6E480A"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hiệu quả thực hiện các hoạt động trong thực tiễn nghề nghiệp giáo dục tiểu học</w:t>
            </w:r>
          </w:p>
        </w:tc>
        <w:tc>
          <w:tcPr>
            <w:tcW w:w="746" w:type="pct"/>
          </w:tcPr>
          <w:p w14:paraId="3DCE8D50"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2"/>
          </w:tcPr>
          <w:p w14:paraId="380FFC32"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584AE49A"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366E97E0" w14:textId="77777777" w:rsidTr="00332D8F">
        <w:trPr>
          <w:jc w:val="center"/>
        </w:trPr>
        <w:tc>
          <w:tcPr>
            <w:tcW w:w="278" w:type="pct"/>
          </w:tcPr>
          <w:p w14:paraId="06E89DCA"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4.5.1.</w:t>
            </w:r>
          </w:p>
        </w:tc>
        <w:tc>
          <w:tcPr>
            <w:tcW w:w="2752" w:type="pct"/>
          </w:tcPr>
          <w:p w14:paraId="24F9F93E"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Xây dựng được quy trình thực hiện hoạt động trong thực tiễn</w:t>
            </w:r>
          </w:p>
        </w:tc>
        <w:tc>
          <w:tcPr>
            <w:tcW w:w="746" w:type="pct"/>
          </w:tcPr>
          <w:p w14:paraId="24DB9578"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1701DD2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3D8F1D94"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1980E671" w14:textId="77777777" w:rsidTr="00332D8F">
        <w:trPr>
          <w:jc w:val="center"/>
        </w:trPr>
        <w:tc>
          <w:tcPr>
            <w:tcW w:w="278" w:type="pct"/>
          </w:tcPr>
          <w:p w14:paraId="4BC52F6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4.5.2.</w:t>
            </w:r>
          </w:p>
        </w:tc>
        <w:tc>
          <w:tcPr>
            <w:tcW w:w="2752" w:type="pct"/>
          </w:tcPr>
          <w:p w14:paraId="66B9A4F7"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Tổ chức và thực hiện các hoạt động một cách linh hoạt và hiệu quả</w:t>
            </w:r>
          </w:p>
        </w:tc>
        <w:tc>
          <w:tcPr>
            <w:tcW w:w="746" w:type="pct"/>
          </w:tcPr>
          <w:p w14:paraId="7AFA8A4B"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7898550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0703026E"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23F4C39" w14:textId="77777777" w:rsidTr="00332D8F">
        <w:trPr>
          <w:jc w:val="center"/>
        </w:trPr>
        <w:tc>
          <w:tcPr>
            <w:tcW w:w="278" w:type="pct"/>
          </w:tcPr>
          <w:p w14:paraId="01154489"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4.5.3.</w:t>
            </w:r>
          </w:p>
        </w:tc>
        <w:tc>
          <w:tcPr>
            <w:tcW w:w="2752" w:type="pct"/>
          </w:tcPr>
          <w:p w14:paraId="27F2FA30"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Quản lí, giám sát và điều chỉnh nhiệm vụ khi cần thiết</w:t>
            </w:r>
          </w:p>
        </w:tc>
        <w:tc>
          <w:tcPr>
            <w:tcW w:w="746" w:type="pct"/>
          </w:tcPr>
          <w:p w14:paraId="2F74C2A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2D5D57E1"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71011995"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525E29E6" w14:textId="77777777" w:rsidTr="00332D8F">
        <w:trPr>
          <w:jc w:val="center"/>
        </w:trPr>
        <w:tc>
          <w:tcPr>
            <w:tcW w:w="278" w:type="pct"/>
          </w:tcPr>
          <w:p w14:paraId="615BF5E8" w14:textId="77777777" w:rsidR="00D42C4E" w:rsidRPr="00C65CD2" w:rsidRDefault="00D42C4E" w:rsidP="00C65CD2">
            <w:pPr>
              <w:autoSpaceDE w:val="0"/>
              <w:autoSpaceDN w:val="0"/>
              <w:adjustRightInd w:val="0"/>
              <w:snapToGrid w:val="0"/>
              <w:spacing w:after="0" w:line="288" w:lineRule="auto"/>
              <w:contextualSpacing/>
              <w:rPr>
                <w:rFonts w:eastAsia="ArialMT"/>
                <w:b/>
                <w:i/>
                <w:sz w:val="26"/>
                <w:szCs w:val="26"/>
                <w:lang w:val="vi-VN"/>
              </w:rPr>
            </w:pPr>
            <w:r w:rsidRPr="00C65CD2">
              <w:rPr>
                <w:rFonts w:eastAsia="ArialMT"/>
                <w:b/>
                <w:i/>
                <w:sz w:val="26"/>
                <w:szCs w:val="26"/>
                <w:lang w:val="vi-VN"/>
              </w:rPr>
              <w:t>CĐR 4.6</w:t>
            </w:r>
          </w:p>
        </w:tc>
        <w:tc>
          <w:tcPr>
            <w:tcW w:w="2752" w:type="pct"/>
          </w:tcPr>
          <w:p w14:paraId="1FF59EE6" w14:textId="77777777" w:rsidR="00D42C4E" w:rsidRPr="00C65CD2" w:rsidRDefault="00D42C4E" w:rsidP="00C65CD2">
            <w:pPr>
              <w:pStyle w:val="ListParagraph"/>
              <w:snapToGrid w:val="0"/>
              <w:spacing w:line="288" w:lineRule="auto"/>
              <w:ind w:left="0"/>
              <w:rPr>
                <w:b/>
                <w:i/>
                <w:color w:val="000000" w:themeColor="text1"/>
                <w:lang w:val="vi-VN"/>
              </w:rPr>
            </w:pPr>
            <w:r w:rsidRPr="00C65CD2">
              <w:rPr>
                <w:b/>
                <w:i/>
                <w:color w:val="000000" w:themeColor="text1"/>
                <w:lang w:val="vi-VN"/>
              </w:rPr>
              <w:t>Thể hiện năng lực đánh giá và cải tiến hiệu quả của các hoạt động trong thực tiễn nghề nghiệp giáo dục tiểu học</w:t>
            </w:r>
          </w:p>
        </w:tc>
        <w:tc>
          <w:tcPr>
            <w:tcW w:w="746" w:type="pct"/>
          </w:tcPr>
          <w:p w14:paraId="2CDD9A53"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612" w:type="pct"/>
            <w:gridSpan w:val="2"/>
          </w:tcPr>
          <w:p w14:paraId="4C76218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c>
          <w:tcPr>
            <w:tcW w:w="612" w:type="pct"/>
          </w:tcPr>
          <w:p w14:paraId="6AF19E9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p>
        </w:tc>
      </w:tr>
      <w:tr w:rsidR="00D42C4E" w:rsidRPr="00C65CD2" w14:paraId="344F39CE" w14:textId="77777777" w:rsidTr="00332D8F">
        <w:trPr>
          <w:jc w:val="center"/>
        </w:trPr>
        <w:tc>
          <w:tcPr>
            <w:tcW w:w="278" w:type="pct"/>
          </w:tcPr>
          <w:p w14:paraId="017A3FFD"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4.6.1.</w:t>
            </w:r>
          </w:p>
        </w:tc>
        <w:tc>
          <w:tcPr>
            <w:tcW w:w="2752" w:type="pct"/>
          </w:tcPr>
          <w:p w14:paraId="49F581CF" w14:textId="77777777" w:rsidR="00D42C4E" w:rsidRPr="00C65CD2" w:rsidRDefault="00D42C4E" w:rsidP="00C65CD2">
            <w:pPr>
              <w:spacing w:after="0" w:line="288" w:lineRule="auto"/>
              <w:rPr>
                <w:color w:val="000000" w:themeColor="text1"/>
                <w:sz w:val="26"/>
                <w:szCs w:val="26"/>
                <w:lang w:val="vi-VN"/>
              </w:rPr>
            </w:pPr>
            <w:r w:rsidRPr="00C65CD2">
              <w:rPr>
                <w:color w:val="000000" w:themeColor="text1"/>
                <w:sz w:val="26"/>
                <w:szCs w:val="26"/>
                <w:lang w:val="vi-VN"/>
              </w:rPr>
              <w:t xml:space="preserve">Đánh giá được hiệu quả của các nhiệm vụ trong thực tiễn nghề nghiệp giáo dục tiểu học </w:t>
            </w:r>
          </w:p>
        </w:tc>
        <w:tc>
          <w:tcPr>
            <w:tcW w:w="746" w:type="pct"/>
          </w:tcPr>
          <w:p w14:paraId="6A81C52E"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0F7658FF"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4A40D599"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334FDEA1" w14:textId="77777777" w:rsidTr="00332D8F">
        <w:trPr>
          <w:jc w:val="center"/>
        </w:trPr>
        <w:tc>
          <w:tcPr>
            <w:tcW w:w="278" w:type="pct"/>
          </w:tcPr>
          <w:p w14:paraId="5E696AE7"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4.6.2.</w:t>
            </w:r>
          </w:p>
        </w:tc>
        <w:tc>
          <w:tcPr>
            <w:tcW w:w="2752" w:type="pct"/>
          </w:tcPr>
          <w:p w14:paraId="0D36FC4F" w14:textId="77777777" w:rsidR="00D42C4E" w:rsidRPr="00C65CD2" w:rsidRDefault="00D42C4E" w:rsidP="00C65CD2">
            <w:pPr>
              <w:autoSpaceDE w:val="0"/>
              <w:autoSpaceDN w:val="0"/>
              <w:adjustRightInd w:val="0"/>
              <w:snapToGrid w:val="0"/>
              <w:spacing w:after="0" w:line="288" w:lineRule="auto"/>
              <w:contextualSpacing/>
              <w:rPr>
                <w:rFonts w:eastAsia="ArialMT"/>
                <w:sz w:val="26"/>
                <w:szCs w:val="26"/>
              </w:rPr>
            </w:pPr>
            <w:r w:rsidRPr="00C65CD2">
              <w:rPr>
                <w:color w:val="000000" w:themeColor="text1"/>
                <w:sz w:val="26"/>
                <w:szCs w:val="26"/>
                <w:lang w:val="vi-VN"/>
              </w:rPr>
              <w:t>Cải tiến chất lượng các nhiệm vụ trong thực tiễn nghề nghiệp giáo dục tiểu học</w:t>
            </w:r>
          </w:p>
        </w:tc>
        <w:tc>
          <w:tcPr>
            <w:tcW w:w="746" w:type="pct"/>
          </w:tcPr>
          <w:p w14:paraId="117A14C1"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sym w:font="Wingdings 2" w:char="F06A"/>
            </w:r>
            <w:r w:rsidRPr="00C65CD2">
              <w:rPr>
                <w:rFonts w:eastAsia="Times New Roman"/>
                <w:sz w:val="26"/>
                <w:szCs w:val="26"/>
              </w:rPr>
              <w:t xml:space="preserve">   </w:t>
            </w:r>
            <w:r w:rsidRPr="00C65CD2">
              <w:rPr>
                <w:rFonts w:eastAsia="Times New Roman"/>
                <w:sz w:val="26"/>
                <w:szCs w:val="26"/>
              </w:rPr>
              <w:sym w:font="Wingdings 2" w:char="F06B"/>
            </w:r>
            <w:r w:rsidRPr="00C65CD2">
              <w:rPr>
                <w:rFonts w:eastAsia="Times New Roman"/>
                <w:sz w:val="26"/>
                <w:szCs w:val="26"/>
              </w:rPr>
              <w:t xml:space="preserve">   </w:t>
            </w:r>
            <w:r w:rsidRPr="00C65CD2">
              <w:rPr>
                <w:rFonts w:eastAsia="Times New Roman"/>
                <w:sz w:val="26"/>
                <w:szCs w:val="26"/>
              </w:rPr>
              <w:sym w:font="Wingdings 2" w:char="F06C"/>
            </w:r>
            <w:r w:rsidRPr="00C65CD2">
              <w:rPr>
                <w:rFonts w:eastAsia="Times New Roman"/>
                <w:sz w:val="26"/>
                <w:szCs w:val="26"/>
              </w:rPr>
              <w:t xml:space="preserve">   </w:t>
            </w:r>
            <w:r w:rsidRPr="00C65CD2">
              <w:rPr>
                <w:rFonts w:eastAsia="Times New Roman"/>
                <w:sz w:val="26"/>
                <w:szCs w:val="26"/>
              </w:rPr>
              <w:sym w:font="Wingdings 2" w:char="F06D"/>
            </w:r>
            <w:r w:rsidRPr="00C65CD2">
              <w:rPr>
                <w:rFonts w:eastAsia="Times New Roman"/>
                <w:sz w:val="26"/>
                <w:szCs w:val="26"/>
              </w:rPr>
              <w:t xml:space="preserve">   </w:t>
            </w:r>
            <w:r w:rsidRPr="00C65CD2">
              <w:rPr>
                <w:rFonts w:eastAsia="Times New Roman"/>
                <w:sz w:val="26"/>
                <w:szCs w:val="26"/>
              </w:rPr>
              <w:sym w:font="Wingdings 2" w:char="F06E"/>
            </w:r>
          </w:p>
        </w:tc>
        <w:tc>
          <w:tcPr>
            <w:tcW w:w="612" w:type="pct"/>
            <w:gridSpan w:val="2"/>
          </w:tcPr>
          <w:p w14:paraId="137AF07B"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c>
          <w:tcPr>
            <w:tcW w:w="612" w:type="pct"/>
          </w:tcPr>
          <w:p w14:paraId="6E685348" w14:textId="77777777" w:rsidR="00D42C4E" w:rsidRPr="00C65CD2" w:rsidRDefault="00D42C4E" w:rsidP="00C65CD2">
            <w:pPr>
              <w:tabs>
                <w:tab w:val="left" w:pos="426"/>
              </w:tabs>
              <w:snapToGrid w:val="0"/>
              <w:spacing w:after="0" w:line="288" w:lineRule="auto"/>
              <w:contextualSpacing/>
              <w:jc w:val="center"/>
              <w:rPr>
                <w:rFonts w:eastAsia="Times New Roman"/>
                <w:sz w:val="26"/>
                <w:szCs w:val="26"/>
              </w:rPr>
            </w:pPr>
            <w:r w:rsidRPr="00C65CD2">
              <w:rPr>
                <w:rFonts w:eastAsia="Times New Roman"/>
                <w:sz w:val="26"/>
                <w:szCs w:val="26"/>
              </w:rPr>
              <w:t>(a) (b) (c) (d)</w:t>
            </w:r>
          </w:p>
        </w:tc>
      </w:tr>
      <w:tr w:rsidR="00D42C4E" w:rsidRPr="00C65CD2" w14:paraId="4EE977EF" w14:textId="77777777" w:rsidTr="00332D8F">
        <w:trPr>
          <w:jc w:val="center"/>
        </w:trPr>
        <w:tc>
          <w:tcPr>
            <w:tcW w:w="278" w:type="pct"/>
          </w:tcPr>
          <w:p w14:paraId="1A1C8881" w14:textId="77777777" w:rsidR="00D42C4E" w:rsidRPr="00C65CD2" w:rsidRDefault="00D42C4E" w:rsidP="00C65CD2">
            <w:pPr>
              <w:tabs>
                <w:tab w:val="left" w:pos="426"/>
              </w:tabs>
              <w:snapToGrid w:val="0"/>
              <w:spacing w:after="0" w:line="288" w:lineRule="auto"/>
              <w:contextualSpacing/>
              <w:rPr>
                <w:rFonts w:eastAsia="Times New Roman"/>
                <w:sz w:val="26"/>
                <w:szCs w:val="26"/>
              </w:rPr>
            </w:pPr>
          </w:p>
        </w:tc>
        <w:tc>
          <w:tcPr>
            <w:tcW w:w="4722" w:type="pct"/>
            <w:gridSpan w:val="5"/>
          </w:tcPr>
          <w:p w14:paraId="53AD7150"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rPr>
              <w:t>Để đáp ứng tốt hơn với yêu cầu của thị trường lao động, theo quý Anh/Chị, CĐR CTĐT ngành GDTH cần bổ sung thêm những năng lực thực hành nào? Xin vui lòng góp ý!</w:t>
            </w:r>
          </w:p>
          <w:p w14:paraId="326E5CC3" w14:textId="77777777" w:rsidR="00D42C4E" w:rsidRPr="00C65CD2" w:rsidRDefault="00D42C4E" w:rsidP="00C65CD2">
            <w:pPr>
              <w:tabs>
                <w:tab w:val="left" w:pos="426"/>
              </w:tabs>
              <w:snapToGrid w:val="0"/>
              <w:spacing w:after="0" w:line="288" w:lineRule="auto"/>
              <w:contextualSpacing/>
              <w:rPr>
                <w:rFonts w:eastAsia="Times New Roman"/>
                <w:sz w:val="26"/>
                <w:szCs w:val="26"/>
              </w:rPr>
            </w:pPr>
            <w:r w:rsidRPr="00C65CD2">
              <w:rPr>
                <w:rFonts w:eastAsia="Times New Roman"/>
                <w:sz w:val="26"/>
                <w:szCs w:val="26"/>
                <w:lang w:val="vi-VN"/>
              </w:rPr>
              <w:t>……………………………….</w:t>
            </w:r>
            <w:r w:rsidRPr="00C65CD2">
              <w:rPr>
                <w:rFonts w:eastAsia="Times New Roman"/>
                <w:sz w:val="26"/>
                <w:szCs w:val="26"/>
              </w:rPr>
              <w:t>……………………………………………………………………………………………</w:t>
            </w:r>
          </w:p>
        </w:tc>
      </w:tr>
    </w:tbl>
    <w:p w14:paraId="1EA6FF90" w14:textId="1C3B3AE4" w:rsidR="00E93398" w:rsidRPr="00C65CD2" w:rsidRDefault="00D42C4E" w:rsidP="00C65CD2">
      <w:pPr>
        <w:tabs>
          <w:tab w:val="left" w:pos="426"/>
          <w:tab w:val="left" w:pos="720"/>
          <w:tab w:val="left" w:pos="1440"/>
          <w:tab w:val="left" w:pos="2160"/>
          <w:tab w:val="left" w:pos="2880"/>
          <w:tab w:val="left" w:pos="5638"/>
        </w:tabs>
        <w:spacing w:after="0" w:line="288" w:lineRule="auto"/>
        <w:jc w:val="center"/>
        <w:rPr>
          <w:sz w:val="26"/>
          <w:szCs w:val="26"/>
        </w:rPr>
      </w:pPr>
      <w:r w:rsidRPr="00C65CD2">
        <w:rPr>
          <w:rFonts w:eastAsia="Times New Roman"/>
          <w:b/>
          <w:sz w:val="26"/>
          <w:szCs w:val="26"/>
        </w:rPr>
        <w:t>Xin trân trọng cảm ơn!</w:t>
      </w:r>
    </w:p>
    <w:sectPr w:rsidR="00E93398" w:rsidRPr="00C65CD2" w:rsidSect="007573EC">
      <w:headerReference w:type="default" r:id="rId32"/>
      <w:pgSz w:w="16840" w:h="11900" w:orient="landscape" w:code="9"/>
      <w:pgMar w:top="567" w:right="567" w:bottom="567" w:left="1134" w:header="734" w:footer="346" w:gutter="0"/>
      <w:cols w:space="708"/>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14E591" w14:textId="77777777" w:rsidR="00B178E7" w:rsidRDefault="00B178E7" w:rsidP="00354618">
      <w:pPr>
        <w:spacing w:after="0" w:line="240" w:lineRule="auto"/>
      </w:pPr>
      <w:r>
        <w:separator/>
      </w:r>
    </w:p>
  </w:endnote>
  <w:endnote w:type="continuationSeparator" w:id="0">
    <w:p w14:paraId="7B9F796C" w14:textId="77777777" w:rsidR="00B178E7" w:rsidRDefault="00B178E7" w:rsidP="0035461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Lucida Grande">
    <w:altName w:val="Arial"/>
    <w:charset w:val="00"/>
    <w:family w:val="auto"/>
    <w:pitch w:val="variable"/>
    <w:sig w:usb0="E1000AEF" w:usb1="5000A1FF" w:usb2="00000000" w:usb3="00000000" w:csb0="000001BF" w:csb1="00000000"/>
  </w:font>
  <w:font w:name="VNI-Times">
    <w:panose1 w:val="00000000000000000000"/>
    <w:charset w:val="00"/>
    <w:family w:val="auto"/>
    <w:pitch w:val="variable"/>
    <w:sig w:usb0="00000007" w:usb1="00000000" w:usb2="00000000" w:usb3="00000000" w:csb0="00000013" w:csb1="00000000"/>
  </w:font>
  <w:font w:name=".VnTime">
    <w:panose1 w:val="020B7200000000000000"/>
    <w:charset w:val="00"/>
    <w:family w:val="swiss"/>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VNnew Century Schoolbook">
    <w:charset w:val="00"/>
    <w:family w:val="swiss"/>
    <w:pitch w:val="variable"/>
    <w:sig w:usb0="00000003" w:usb1="00000000" w:usb2="00000000" w:usb3="00000000" w:csb0="00000001" w:csb1="00000000"/>
  </w:font>
  <w:font w:name="DejaVu Sans">
    <w:altName w:val="Times New Roman"/>
    <w:charset w:val="00"/>
    <w:family w:val="auto"/>
    <w:pitch w:val="variable"/>
  </w:font>
  <w:font w:name="SFRM1095">
    <w:altName w:val="Times New Roman"/>
    <w:panose1 w:val="00000000000000000000"/>
    <w:charset w:val="00"/>
    <w:family w:val="roman"/>
    <w:notTrueType/>
    <w:pitch w:val="default"/>
  </w:font>
  <w:font w:name="VNtimes new roman">
    <w:altName w:val="Calibri"/>
    <w:charset w:val="00"/>
    <w:family w:val="swiss"/>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Angsana New">
    <w:panose1 w:val="02020603050405020304"/>
    <w:charset w:val="DE"/>
    <w:family w:val="roman"/>
    <w:pitch w:val="variable"/>
    <w:sig w:usb0="81000003" w:usb1="00000000" w:usb2="00000000" w:usb3="00000000" w:csb0="0001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A3"/>
    <w:family w:val="roman"/>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ArialMT">
    <w:altName w:val="Arial"/>
    <w:panose1 w:val="00000000000000000000"/>
    <w:charset w:val="80"/>
    <w:family w:val="auto"/>
    <w:notTrueType/>
    <w:pitch w:val="default"/>
    <w:sig w:usb0="00000001" w:usb1="08070000" w:usb2="00000010" w:usb3="00000000" w:csb0="00020000" w:csb1="00000000"/>
  </w:font>
  <w:font w:name="Wingdings 2">
    <w:panose1 w:val="05020102010507070707"/>
    <w:charset w:val="02"/>
    <w:family w:val="roman"/>
    <w:pitch w:val="variable"/>
    <w:sig w:usb0="00000000" w:usb1="10000000" w:usb2="00000000" w:usb3="00000000" w:csb0="80000000" w:csb1="00000000"/>
  </w:font>
  <w:font w:name="Source Sans Pro">
    <w:charset w:val="00"/>
    <w:family w:val="swiss"/>
    <w:pitch w:val="variable"/>
    <w:sig w:usb0="600002F7" w:usb1="02000001"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ECC58C" w14:textId="77777777" w:rsidR="00EA1A54" w:rsidRDefault="00EA1A54" w:rsidP="00D607C5">
    <w:pPr>
      <w:pStyle w:val="Footer"/>
      <w:framePr w:wrap="none"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5B633166" w14:textId="77777777" w:rsidR="00EA1A54" w:rsidRDefault="00EA1A54" w:rsidP="00354618">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A9165" w14:textId="6F63247A" w:rsidR="00EA1A54" w:rsidRPr="00C07F52" w:rsidRDefault="00EA1A54">
    <w:pPr>
      <w:pStyle w:val="Footer"/>
      <w:jc w:val="right"/>
      <w:rPr>
        <w:rFonts w:ascii="Times New Roman" w:hAnsi="Times New Roman"/>
        <w:sz w:val="26"/>
        <w:szCs w:val="26"/>
      </w:rPr>
    </w:pPr>
  </w:p>
  <w:p w14:paraId="7F086290" w14:textId="77777777" w:rsidR="00EA1A54" w:rsidRDefault="00EA1A54" w:rsidP="00354618">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10576658"/>
      <w:docPartObj>
        <w:docPartGallery w:val="Page Numbers (Bottom of Page)"/>
        <w:docPartUnique/>
      </w:docPartObj>
    </w:sdtPr>
    <w:sdtEndPr>
      <w:rPr>
        <w:rFonts w:ascii="Times New Roman" w:hAnsi="Times New Roman"/>
        <w:noProof/>
      </w:rPr>
    </w:sdtEndPr>
    <w:sdtContent>
      <w:p w14:paraId="5A6C60C2" w14:textId="561001FB" w:rsidR="00EA1A54" w:rsidRPr="007F2938" w:rsidRDefault="00EA1A54">
        <w:pPr>
          <w:pStyle w:val="Footer"/>
          <w:jc w:val="right"/>
          <w:rPr>
            <w:rFonts w:ascii="Times New Roman" w:hAnsi="Times New Roman"/>
          </w:rPr>
        </w:pPr>
        <w:r w:rsidRPr="007F2938">
          <w:rPr>
            <w:rFonts w:ascii="Times New Roman" w:hAnsi="Times New Roman"/>
          </w:rPr>
          <w:fldChar w:fldCharType="begin"/>
        </w:r>
        <w:r w:rsidRPr="007F2938">
          <w:rPr>
            <w:rFonts w:ascii="Times New Roman" w:hAnsi="Times New Roman"/>
          </w:rPr>
          <w:instrText xml:space="preserve"> PAGE   \* MERGEFORMAT </w:instrText>
        </w:r>
        <w:r w:rsidRPr="007F2938">
          <w:rPr>
            <w:rFonts w:ascii="Times New Roman" w:hAnsi="Times New Roman"/>
          </w:rPr>
          <w:fldChar w:fldCharType="separate"/>
        </w:r>
        <w:r w:rsidR="00DA5877" w:rsidRPr="007F2938">
          <w:rPr>
            <w:rFonts w:ascii="Times New Roman" w:hAnsi="Times New Roman"/>
            <w:noProof/>
          </w:rPr>
          <w:t>1</w:t>
        </w:r>
        <w:r w:rsidRPr="007F2938">
          <w:rPr>
            <w:rFonts w:ascii="Times New Roman" w:hAnsi="Times New Roman"/>
            <w:noProof/>
          </w:rPr>
          <w:fldChar w:fldCharType="end"/>
        </w:r>
      </w:p>
    </w:sdtContent>
  </w:sdt>
  <w:p w14:paraId="6AFF2564" w14:textId="77777777" w:rsidR="00EA1A54" w:rsidRDefault="00EA1A54">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11473862"/>
      <w:docPartObj>
        <w:docPartGallery w:val="Page Numbers (Bottom of Page)"/>
        <w:docPartUnique/>
      </w:docPartObj>
    </w:sdtPr>
    <w:sdtEndPr>
      <w:rPr>
        <w:rFonts w:ascii="Times New Roman" w:hAnsi="Times New Roman"/>
        <w:noProof/>
      </w:rPr>
    </w:sdtEndPr>
    <w:sdtContent>
      <w:p w14:paraId="2041B833" w14:textId="77777777" w:rsidR="00664658" w:rsidRPr="007F2938" w:rsidRDefault="00664658">
        <w:pPr>
          <w:pStyle w:val="Footer"/>
          <w:jc w:val="right"/>
          <w:rPr>
            <w:rFonts w:ascii="Times New Roman" w:hAnsi="Times New Roman"/>
          </w:rPr>
        </w:pPr>
        <w:r w:rsidRPr="007F2938">
          <w:rPr>
            <w:rFonts w:ascii="Times New Roman" w:hAnsi="Times New Roman"/>
          </w:rPr>
          <w:fldChar w:fldCharType="begin"/>
        </w:r>
        <w:r w:rsidRPr="007F2938">
          <w:rPr>
            <w:rFonts w:ascii="Times New Roman" w:hAnsi="Times New Roman"/>
          </w:rPr>
          <w:instrText xml:space="preserve"> PAGE   \* MERGEFORMAT </w:instrText>
        </w:r>
        <w:r w:rsidRPr="007F2938">
          <w:rPr>
            <w:rFonts w:ascii="Times New Roman" w:hAnsi="Times New Roman"/>
          </w:rPr>
          <w:fldChar w:fldCharType="separate"/>
        </w:r>
        <w:r w:rsidRPr="007F2938">
          <w:rPr>
            <w:rFonts w:ascii="Times New Roman" w:hAnsi="Times New Roman"/>
            <w:noProof/>
          </w:rPr>
          <w:t>1</w:t>
        </w:r>
        <w:r w:rsidRPr="007F2938">
          <w:rPr>
            <w:rFonts w:ascii="Times New Roman" w:hAnsi="Times New Roman"/>
            <w:noProof/>
          </w:rPr>
          <w:fldChar w:fldCharType="end"/>
        </w:r>
      </w:p>
    </w:sdtContent>
  </w:sdt>
  <w:p w14:paraId="144432DA" w14:textId="77777777" w:rsidR="00664658" w:rsidRDefault="0066465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BAA3CFB" w14:textId="77777777" w:rsidR="00B178E7" w:rsidRDefault="00B178E7" w:rsidP="00354618">
      <w:pPr>
        <w:spacing w:after="0" w:line="240" w:lineRule="auto"/>
      </w:pPr>
      <w:r>
        <w:separator/>
      </w:r>
    </w:p>
  </w:footnote>
  <w:footnote w:type="continuationSeparator" w:id="0">
    <w:p w14:paraId="0C263CAE" w14:textId="77777777" w:rsidR="00B178E7" w:rsidRDefault="00B178E7" w:rsidP="0035461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004B82" w14:textId="77777777" w:rsidR="00EA1A54" w:rsidRPr="00A2105D" w:rsidRDefault="00EA1A54" w:rsidP="00A2105D">
    <w:pPr>
      <w:pStyle w:val="Header"/>
      <w:ind w:right="1984"/>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1B067" w14:textId="44CEC312" w:rsidR="00EA1A54" w:rsidRPr="006255C7" w:rsidRDefault="00EA1A54" w:rsidP="006255C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94649522"/>
      <w:docPartObj>
        <w:docPartGallery w:val="Page Numbers (Top of Page)"/>
        <w:docPartUnique/>
      </w:docPartObj>
    </w:sdtPr>
    <w:sdtEndPr>
      <w:rPr>
        <w:noProof/>
      </w:rPr>
    </w:sdtEndPr>
    <w:sdtContent>
      <w:p w14:paraId="4DA9A09A" w14:textId="77777777" w:rsidR="00D978E9" w:rsidRPr="00C27B33" w:rsidRDefault="00D978E9" w:rsidP="00C27B33">
        <w:pPr>
          <w:pStyle w:val="Header"/>
          <w:jc w:val="center"/>
        </w:pPr>
        <w:r w:rsidRPr="00C27B33">
          <w:fldChar w:fldCharType="begin"/>
        </w:r>
        <w:r w:rsidRPr="00C27B33">
          <w:instrText xml:space="preserve"> PAGE   \* MERGEFORMAT </w:instrText>
        </w:r>
        <w:r w:rsidRPr="00C27B33">
          <w:fldChar w:fldCharType="separate"/>
        </w:r>
        <w:r>
          <w:rPr>
            <w:noProof/>
          </w:rPr>
          <w:t>2</w:t>
        </w:r>
        <w:r w:rsidRPr="00C27B33">
          <w:rPr>
            <w:noProof/>
          </w:rPr>
          <w:fldChar w:fldCharType="end"/>
        </w:r>
      </w:p>
    </w:sdtContent>
  </w:sdt>
  <w:p w14:paraId="7F832469" w14:textId="77777777" w:rsidR="00D978E9" w:rsidRDefault="00D978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07527893"/>
      <w:docPartObj>
        <w:docPartGallery w:val="Page Numbers (Top of Page)"/>
        <w:docPartUnique/>
      </w:docPartObj>
    </w:sdtPr>
    <w:sdtEndPr>
      <w:rPr>
        <w:noProof/>
      </w:rPr>
    </w:sdtEndPr>
    <w:sdtContent>
      <w:p w14:paraId="6A6C73BF" w14:textId="77777777" w:rsidR="00D978E9" w:rsidRPr="00C27B33" w:rsidRDefault="00D978E9" w:rsidP="00C27B33">
        <w:pPr>
          <w:pStyle w:val="Header"/>
          <w:jc w:val="center"/>
        </w:pPr>
        <w:r w:rsidRPr="00C27B33">
          <w:fldChar w:fldCharType="begin"/>
        </w:r>
        <w:r w:rsidRPr="00C27B33">
          <w:instrText xml:space="preserve"> PAGE   \* MERGEFORMAT </w:instrText>
        </w:r>
        <w:r w:rsidRPr="00C27B33">
          <w:fldChar w:fldCharType="separate"/>
        </w:r>
        <w:r>
          <w:rPr>
            <w:noProof/>
          </w:rPr>
          <w:t>2</w:t>
        </w:r>
        <w:r w:rsidRPr="00C27B33">
          <w:rPr>
            <w:noProof/>
          </w:rPr>
          <w:fldChar w:fldCharType="end"/>
        </w:r>
      </w:p>
    </w:sdtContent>
  </w:sdt>
  <w:p w14:paraId="5DA14E63" w14:textId="77777777" w:rsidR="00D978E9" w:rsidRDefault="00D978E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49456758"/>
      <w:docPartObj>
        <w:docPartGallery w:val="Page Numbers (Top of Page)"/>
        <w:docPartUnique/>
      </w:docPartObj>
    </w:sdtPr>
    <w:sdtEndPr>
      <w:rPr>
        <w:noProof/>
      </w:rPr>
    </w:sdtEndPr>
    <w:sdtContent>
      <w:p w14:paraId="09A43B40" w14:textId="77777777" w:rsidR="00D42C4E" w:rsidRPr="00C27B33" w:rsidRDefault="00D42C4E" w:rsidP="00C27B33">
        <w:pPr>
          <w:pStyle w:val="Header"/>
          <w:jc w:val="center"/>
        </w:pPr>
        <w:r w:rsidRPr="00C27B33">
          <w:fldChar w:fldCharType="begin"/>
        </w:r>
        <w:r w:rsidRPr="00C27B33">
          <w:instrText xml:space="preserve"> PAGE   \* MERGEFORMAT </w:instrText>
        </w:r>
        <w:r w:rsidRPr="00C27B33">
          <w:fldChar w:fldCharType="separate"/>
        </w:r>
        <w:r>
          <w:rPr>
            <w:noProof/>
          </w:rPr>
          <w:t>2</w:t>
        </w:r>
        <w:r w:rsidRPr="00C27B33">
          <w:rPr>
            <w:noProof/>
          </w:rPr>
          <w:fldChar w:fldCharType="end"/>
        </w:r>
      </w:p>
    </w:sdtContent>
  </w:sdt>
  <w:p w14:paraId="7C81CF3A" w14:textId="77777777" w:rsidR="00D42C4E" w:rsidRDefault="00D42C4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65465459"/>
      <w:docPartObj>
        <w:docPartGallery w:val="Page Numbers (Top of Page)"/>
        <w:docPartUnique/>
      </w:docPartObj>
    </w:sdtPr>
    <w:sdtEndPr>
      <w:rPr>
        <w:rFonts w:ascii="Times New Roman" w:hAnsi="Times New Roman"/>
        <w:noProof/>
        <w:sz w:val="24"/>
        <w:szCs w:val="24"/>
      </w:rPr>
    </w:sdtEndPr>
    <w:sdtContent>
      <w:p w14:paraId="76B8446F" w14:textId="77777777" w:rsidR="00D42C4E" w:rsidRPr="00C27B33" w:rsidRDefault="00D42C4E" w:rsidP="00C27B33">
        <w:pPr>
          <w:pStyle w:val="Header"/>
          <w:jc w:val="center"/>
          <w:rPr>
            <w:rFonts w:ascii="Times New Roman" w:hAnsi="Times New Roman"/>
            <w:sz w:val="24"/>
            <w:szCs w:val="24"/>
          </w:rPr>
        </w:pPr>
        <w:r w:rsidRPr="00C27B33">
          <w:rPr>
            <w:rFonts w:ascii="Times New Roman" w:hAnsi="Times New Roman"/>
            <w:sz w:val="24"/>
            <w:szCs w:val="24"/>
          </w:rPr>
          <w:fldChar w:fldCharType="begin"/>
        </w:r>
        <w:r w:rsidRPr="00C27B33">
          <w:rPr>
            <w:rFonts w:ascii="Times New Roman" w:hAnsi="Times New Roman"/>
            <w:sz w:val="24"/>
            <w:szCs w:val="24"/>
          </w:rPr>
          <w:instrText xml:space="preserve"> PAGE   \* MERGEFORMAT </w:instrText>
        </w:r>
        <w:r w:rsidRPr="00C27B33">
          <w:rPr>
            <w:rFonts w:ascii="Times New Roman" w:hAnsi="Times New Roman"/>
            <w:sz w:val="24"/>
            <w:szCs w:val="24"/>
          </w:rPr>
          <w:fldChar w:fldCharType="separate"/>
        </w:r>
        <w:r>
          <w:rPr>
            <w:rFonts w:ascii="Times New Roman" w:hAnsi="Times New Roman"/>
            <w:noProof/>
            <w:sz w:val="24"/>
            <w:szCs w:val="24"/>
          </w:rPr>
          <w:t>2</w:t>
        </w:r>
        <w:r w:rsidRPr="00C27B33">
          <w:rPr>
            <w:rFonts w:ascii="Times New Roman" w:hAnsi="Times New Roman"/>
            <w:noProof/>
            <w:sz w:val="24"/>
            <w:szCs w:val="24"/>
          </w:rPr>
          <w:fldChar w:fldCharType="end"/>
        </w:r>
      </w:p>
    </w:sdtContent>
  </w:sdt>
  <w:p w14:paraId="162659E7" w14:textId="77777777" w:rsidR="00D42C4E" w:rsidRDefault="00D42C4E">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54549831"/>
      <w:docPartObj>
        <w:docPartGallery w:val="Page Numbers (Top of Page)"/>
        <w:docPartUnique/>
      </w:docPartObj>
    </w:sdtPr>
    <w:sdtEndPr>
      <w:rPr>
        <w:rFonts w:ascii="Times New Roman" w:hAnsi="Times New Roman"/>
        <w:noProof/>
        <w:sz w:val="24"/>
        <w:szCs w:val="24"/>
      </w:rPr>
    </w:sdtEndPr>
    <w:sdtContent>
      <w:p w14:paraId="2724E867" w14:textId="77777777" w:rsidR="00D42C4E" w:rsidRPr="00C27B33" w:rsidRDefault="00D42C4E" w:rsidP="00C27B33">
        <w:pPr>
          <w:pStyle w:val="Header"/>
          <w:jc w:val="center"/>
          <w:rPr>
            <w:rFonts w:ascii="Times New Roman" w:hAnsi="Times New Roman"/>
            <w:sz w:val="24"/>
            <w:szCs w:val="24"/>
          </w:rPr>
        </w:pPr>
        <w:r w:rsidRPr="00C27B33">
          <w:rPr>
            <w:rFonts w:ascii="Times New Roman" w:hAnsi="Times New Roman"/>
            <w:sz w:val="24"/>
            <w:szCs w:val="24"/>
          </w:rPr>
          <w:fldChar w:fldCharType="begin"/>
        </w:r>
        <w:r w:rsidRPr="00C27B33">
          <w:rPr>
            <w:rFonts w:ascii="Times New Roman" w:hAnsi="Times New Roman"/>
            <w:sz w:val="24"/>
            <w:szCs w:val="24"/>
          </w:rPr>
          <w:instrText xml:space="preserve"> PAGE   \* MERGEFORMAT </w:instrText>
        </w:r>
        <w:r w:rsidRPr="00C27B33">
          <w:rPr>
            <w:rFonts w:ascii="Times New Roman" w:hAnsi="Times New Roman"/>
            <w:sz w:val="24"/>
            <w:szCs w:val="24"/>
          </w:rPr>
          <w:fldChar w:fldCharType="separate"/>
        </w:r>
        <w:r>
          <w:rPr>
            <w:rFonts w:ascii="Times New Roman" w:hAnsi="Times New Roman"/>
            <w:noProof/>
            <w:sz w:val="24"/>
            <w:szCs w:val="24"/>
          </w:rPr>
          <w:t>2</w:t>
        </w:r>
        <w:r w:rsidRPr="00C27B33">
          <w:rPr>
            <w:rFonts w:ascii="Times New Roman" w:hAnsi="Times New Roman"/>
            <w:noProof/>
            <w:sz w:val="24"/>
            <w:szCs w:val="24"/>
          </w:rPr>
          <w:fldChar w:fldCharType="end"/>
        </w:r>
      </w:p>
    </w:sdtContent>
  </w:sdt>
  <w:p w14:paraId="4DF4898A" w14:textId="77777777" w:rsidR="00D42C4E" w:rsidRDefault="00D42C4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FB34C4"/>
    <w:multiLevelType w:val="hybridMultilevel"/>
    <w:tmpl w:val="51CC5418"/>
    <w:lvl w:ilvl="0" w:tplc="B142CD12">
      <w:start w:val="1"/>
      <w:numFmt w:val="decimal"/>
      <w:pStyle w:val="Tiliuthamkho"/>
      <w:lvlText w:val="[%1]"/>
      <w:lvlJc w:val="left"/>
      <w:pPr>
        <w:tabs>
          <w:tab w:val="num" w:pos="0"/>
        </w:tabs>
        <w:ind w:left="928" w:hanging="360"/>
      </w:pPr>
      <w:rPr>
        <w:rFonts w:hint="default"/>
        <w:b w:val="0"/>
        <w:i w:val="0"/>
      </w:rPr>
    </w:lvl>
    <w:lvl w:ilvl="1" w:tplc="04090019" w:tentative="1">
      <w:start w:val="1"/>
      <w:numFmt w:val="lowerLetter"/>
      <w:lvlText w:val="%2."/>
      <w:lvlJc w:val="left"/>
      <w:pPr>
        <w:ind w:left="1648" w:hanging="360"/>
      </w:pPr>
    </w:lvl>
    <w:lvl w:ilvl="2" w:tplc="0409001B" w:tentative="1">
      <w:start w:val="1"/>
      <w:numFmt w:val="lowerRoman"/>
      <w:lvlText w:val="%3."/>
      <w:lvlJc w:val="right"/>
      <w:pPr>
        <w:ind w:left="2368" w:hanging="180"/>
      </w:pPr>
    </w:lvl>
    <w:lvl w:ilvl="3" w:tplc="0409000F" w:tentative="1">
      <w:start w:val="1"/>
      <w:numFmt w:val="decimal"/>
      <w:lvlText w:val="%4."/>
      <w:lvlJc w:val="left"/>
      <w:pPr>
        <w:ind w:left="3088" w:hanging="360"/>
      </w:pPr>
    </w:lvl>
    <w:lvl w:ilvl="4" w:tplc="04090019" w:tentative="1">
      <w:start w:val="1"/>
      <w:numFmt w:val="lowerLetter"/>
      <w:lvlText w:val="%5."/>
      <w:lvlJc w:val="left"/>
      <w:pPr>
        <w:ind w:left="3808" w:hanging="360"/>
      </w:pPr>
    </w:lvl>
    <w:lvl w:ilvl="5" w:tplc="0409001B" w:tentative="1">
      <w:start w:val="1"/>
      <w:numFmt w:val="lowerRoman"/>
      <w:lvlText w:val="%6."/>
      <w:lvlJc w:val="right"/>
      <w:pPr>
        <w:ind w:left="4528" w:hanging="180"/>
      </w:pPr>
    </w:lvl>
    <w:lvl w:ilvl="6" w:tplc="0409000F" w:tentative="1">
      <w:start w:val="1"/>
      <w:numFmt w:val="decimal"/>
      <w:lvlText w:val="%7."/>
      <w:lvlJc w:val="left"/>
      <w:pPr>
        <w:ind w:left="5248" w:hanging="360"/>
      </w:pPr>
    </w:lvl>
    <w:lvl w:ilvl="7" w:tplc="04090019" w:tentative="1">
      <w:start w:val="1"/>
      <w:numFmt w:val="lowerLetter"/>
      <w:lvlText w:val="%8."/>
      <w:lvlJc w:val="left"/>
      <w:pPr>
        <w:ind w:left="5968" w:hanging="360"/>
      </w:pPr>
    </w:lvl>
    <w:lvl w:ilvl="8" w:tplc="0409001B" w:tentative="1">
      <w:start w:val="1"/>
      <w:numFmt w:val="lowerRoman"/>
      <w:lvlText w:val="%9."/>
      <w:lvlJc w:val="right"/>
      <w:pPr>
        <w:ind w:left="6688" w:hanging="180"/>
      </w:pPr>
    </w:lvl>
  </w:abstractNum>
  <w:abstractNum w:abstractNumId="1" w15:restartNumberingAfterBreak="0">
    <w:nsid w:val="05386C16"/>
    <w:multiLevelType w:val="hybridMultilevel"/>
    <w:tmpl w:val="B2E82172"/>
    <w:lvl w:ilvl="0" w:tplc="7E14258E">
      <w:start w:val="1"/>
      <w:numFmt w:val="decimal"/>
      <w:pStyle w:val="tailieuthamkhao"/>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B3937B3"/>
    <w:multiLevelType w:val="hybridMultilevel"/>
    <w:tmpl w:val="4460ADCE"/>
    <w:lvl w:ilvl="0" w:tplc="BE66DFF4">
      <w:start w:val="1"/>
      <w:numFmt w:val="decimal"/>
      <w:lvlText w:val="%1"/>
      <w:lvlJc w:val="left"/>
      <w:pPr>
        <w:tabs>
          <w:tab w:val="num" w:pos="720"/>
        </w:tabs>
        <w:ind w:left="720" w:hanging="540"/>
      </w:pPr>
      <w:rPr>
        <w:rFonts w:hint="default"/>
      </w:rPr>
    </w:lvl>
    <w:lvl w:ilvl="1" w:tplc="04090019">
      <w:start w:val="1"/>
      <w:numFmt w:val="lowerLetter"/>
      <w:pStyle w:val="MUC11"/>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 w15:restartNumberingAfterBreak="0">
    <w:nsid w:val="10732F84"/>
    <w:multiLevelType w:val="multilevel"/>
    <w:tmpl w:val="0409001F"/>
    <w:styleLink w:val="Style9"/>
    <w:lvl w:ilvl="0">
      <w:start w:val="12"/>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15F104A7"/>
    <w:multiLevelType w:val="multilevel"/>
    <w:tmpl w:val="1EFAA34E"/>
    <w:lvl w:ilvl="0">
      <w:start w:val="2"/>
      <w:numFmt w:val="decimal"/>
      <w:lvlText w:val="%1."/>
      <w:lvlJc w:val="left"/>
      <w:pPr>
        <w:ind w:left="600" w:hanging="600"/>
      </w:pPr>
      <w:rPr>
        <w:rFonts w:hint="default"/>
      </w:rPr>
    </w:lvl>
    <w:lvl w:ilvl="1">
      <w:start w:val="1"/>
      <w:numFmt w:val="decimal"/>
      <w:lvlText w:val="%1.%2."/>
      <w:lvlJc w:val="left"/>
      <w:pPr>
        <w:ind w:left="1183" w:hanging="720"/>
      </w:pPr>
      <w:rPr>
        <w:rFonts w:hint="default"/>
      </w:rPr>
    </w:lvl>
    <w:lvl w:ilvl="2">
      <w:start w:val="1"/>
      <w:numFmt w:val="decimal"/>
      <w:lvlText w:val="%1.%2.%3."/>
      <w:lvlJc w:val="left"/>
      <w:pPr>
        <w:ind w:left="1646" w:hanging="720"/>
      </w:pPr>
      <w:rPr>
        <w:rFonts w:hint="default"/>
      </w:rPr>
    </w:lvl>
    <w:lvl w:ilvl="3">
      <w:start w:val="1"/>
      <w:numFmt w:val="decimal"/>
      <w:lvlText w:val="%1.%2.%3.%4."/>
      <w:lvlJc w:val="left"/>
      <w:pPr>
        <w:ind w:left="2469" w:hanging="1080"/>
      </w:pPr>
      <w:rPr>
        <w:rFonts w:hint="default"/>
      </w:rPr>
    </w:lvl>
    <w:lvl w:ilvl="4">
      <w:start w:val="1"/>
      <w:numFmt w:val="decimal"/>
      <w:lvlText w:val="%1.%2.%3.%4.%5."/>
      <w:lvlJc w:val="left"/>
      <w:pPr>
        <w:ind w:left="2932" w:hanging="1080"/>
      </w:pPr>
      <w:rPr>
        <w:rFonts w:hint="default"/>
      </w:rPr>
    </w:lvl>
    <w:lvl w:ilvl="5">
      <w:start w:val="1"/>
      <w:numFmt w:val="decimal"/>
      <w:lvlText w:val="%1.%2.%3.%4.%5.%6."/>
      <w:lvlJc w:val="left"/>
      <w:pPr>
        <w:ind w:left="3755" w:hanging="1440"/>
      </w:pPr>
      <w:rPr>
        <w:rFonts w:hint="default"/>
      </w:rPr>
    </w:lvl>
    <w:lvl w:ilvl="6">
      <w:start w:val="1"/>
      <w:numFmt w:val="decimal"/>
      <w:lvlText w:val="%1.%2.%3.%4.%5.%6.%7."/>
      <w:lvlJc w:val="left"/>
      <w:pPr>
        <w:ind w:left="4218" w:hanging="1440"/>
      </w:pPr>
      <w:rPr>
        <w:rFonts w:hint="default"/>
      </w:rPr>
    </w:lvl>
    <w:lvl w:ilvl="7">
      <w:start w:val="1"/>
      <w:numFmt w:val="decimal"/>
      <w:lvlText w:val="%1.%2.%3.%4.%5.%6.%7.%8."/>
      <w:lvlJc w:val="left"/>
      <w:pPr>
        <w:ind w:left="5041" w:hanging="1800"/>
      </w:pPr>
      <w:rPr>
        <w:rFonts w:hint="default"/>
      </w:rPr>
    </w:lvl>
    <w:lvl w:ilvl="8">
      <w:start w:val="1"/>
      <w:numFmt w:val="decimal"/>
      <w:lvlText w:val="%1.%2.%3.%4.%5.%6.%7.%8.%9."/>
      <w:lvlJc w:val="left"/>
      <w:pPr>
        <w:ind w:left="5504" w:hanging="1800"/>
      </w:pPr>
      <w:rPr>
        <w:rFonts w:hint="default"/>
      </w:rPr>
    </w:lvl>
  </w:abstractNum>
  <w:abstractNum w:abstractNumId="5" w15:restartNumberingAfterBreak="0">
    <w:nsid w:val="19E51950"/>
    <w:multiLevelType w:val="multilevel"/>
    <w:tmpl w:val="761C6C32"/>
    <w:styleLink w:val="Style1"/>
    <w:lvl w:ilvl="0">
      <w:start w:val="2"/>
      <w:numFmt w:val="decimal"/>
      <w:lvlText w:val="%1."/>
      <w:lvlJc w:val="left"/>
      <w:pPr>
        <w:ind w:left="390" w:hanging="39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24226859"/>
    <w:multiLevelType w:val="hybridMultilevel"/>
    <w:tmpl w:val="F0EAC10E"/>
    <w:lvl w:ilvl="0" w:tplc="EAA4331A">
      <w:numFmt w:val="none"/>
      <w:pStyle w:val="ListBullet2"/>
      <w:lvlText w:val=""/>
      <w:lvlJc w:val="left"/>
      <w:pPr>
        <w:tabs>
          <w:tab w:val="num" w:pos="360"/>
        </w:tabs>
      </w:pPr>
    </w:lvl>
    <w:lvl w:ilvl="1" w:tplc="BB900244">
      <w:start w:val="27"/>
      <w:numFmt w:val="bullet"/>
      <w:lvlText w:val="-"/>
      <w:lvlJc w:val="left"/>
      <w:pPr>
        <w:tabs>
          <w:tab w:val="num" w:pos="1440"/>
        </w:tabs>
        <w:ind w:left="1440" w:hanging="360"/>
      </w:pPr>
      <w:rPr>
        <w:rFonts w:ascii="Times New Roman" w:eastAsia="Times New Roman" w:hAnsi="Times New Roman" w:cs="Times New Roman" w:hint="default"/>
      </w:rPr>
    </w:lvl>
    <w:lvl w:ilvl="2" w:tplc="61042A40" w:tentative="1">
      <w:start w:val="1"/>
      <w:numFmt w:val="bullet"/>
      <w:lvlText w:val=""/>
      <w:lvlJc w:val="left"/>
      <w:pPr>
        <w:tabs>
          <w:tab w:val="num" w:pos="2160"/>
        </w:tabs>
        <w:ind w:left="2160" w:hanging="360"/>
      </w:pPr>
      <w:rPr>
        <w:rFonts w:ascii="Wingdings" w:hAnsi="Wingdings" w:hint="default"/>
      </w:rPr>
    </w:lvl>
    <w:lvl w:ilvl="3" w:tplc="21B6A822" w:tentative="1">
      <w:start w:val="1"/>
      <w:numFmt w:val="bullet"/>
      <w:lvlText w:val=""/>
      <w:lvlJc w:val="left"/>
      <w:pPr>
        <w:tabs>
          <w:tab w:val="num" w:pos="2880"/>
        </w:tabs>
        <w:ind w:left="2880" w:hanging="360"/>
      </w:pPr>
      <w:rPr>
        <w:rFonts w:ascii="Symbol" w:hAnsi="Symbol" w:hint="default"/>
      </w:rPr>
    </w:lvl>
    <w:lvl w:ilvl="4" w:tplc="925C7126" w:tentative="1">
      <w:start w:val="1"/>
      <w:numFmt w:val="bullet"/>
      <w:lvlText w:val="o"/>
      <w:lvlJc w:val="left"/>
      <w:pPr>
        <w:tabs>
          <w:tab w:val="num" w:pos="3600"/>
        </w:tabs>
        <w:ind w:left="3600" w:hanging="360"/>
      </w:pPr>
      <w:rPr>
        <w:rFonts w:ascii="Courier New" w:hAnsi="Courier New" w:cs="Courier New" w:hint="default"/>
      </w:rPr>
    </w:lvl>
    <w:lvl w:ilvl="5" w:tplc="3AE4B130" w:tentative="1">
      <w:start w:val="1"/>
      <w:numFmt w:val="bullet"/>
      <w:lvlText w:val=""/>
      <w:lvlJc w:val="left"/>
      <w:pPr>
        <w:tabs>
          <w:tab w:val="num" w:pos="4320"/>
        </w:tabs>
        <w:ind w:left="4320" w:hanging="360"/>
      </w:pPr>
      <w:rPr>
        <w:rFonts w:ascii="Wingdings" w:hAnsi="Wingdings" w:hint="default"/>
      </w:rPr>
    </w:lvl>
    <w:lvl w:ilvl="6" w:tplc="142635E8" w:tentative="1">
      <w:start w:val="1"/>
      <w:numFmt w:val="bullet"/>
      <w:lvlText w:val=""/>
      <w:lvlJc w:val="left"/>
      <w:pPr>
        <w:tabs>
          <w:tab w:val="num" w:pos="5040"/>
        </w:tabs>
        <w:ind w:left="5040" w:hanging="360"/>
      </w:pPr>
      <w:rPr>
        <w:rFonts w:ascii="Symbol" w:hAnsi="Symbol" w:hint="default"/>
      </w:rPr>
    </w:lvl>
    <w:lvl w:ilvl="7" w:tplc="80FA5EA6" w:tentative="1">
      <w:start w:val="1"/>
      <w:numFmt w:val="bullet"/>
      <w:lvlText w:val="o"/>
      <w:lvlJc w:val="left"/>
      <w:pPr>
        <w:tabs>
          <w:tab w:val="num" w:pos="5760"/>
        </w:tabs>
        <w:ind w:left="5760" w:hanging="360"/>
      </w:pPr>
      <w:rPr>
        <w:rFonts w:ascii="Courier New" w:hAnsi="Courier New" w:cs="Courier New" w:hint="default"/>
      </w:rPr>
    </w:lvl>
    <w:lvl w:ilvl="8" w:tplc="A246D92C"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84D5E9F"/>
    <w:multiLevelType w:val="multilevel"/>
    <w:tmpl w:val="0409001D"/>
    <w:styleLink w:val="Style2"/>
    <w:lvl w:ilvl="0">
      <w:start w:val="3"/>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2962492A"/>
    <w:multiLevelType w:val="hybridMultilevel"/>
    <w:tmpl w:val="D3F60CCE"/>
    <w:lvl w:ilvl="0" w:tplc="04090005">
      <w:start w:val="1"/>
      <w:numFmt w:val="bullet"/>
      <w:lvlText w:val=""/>
      <w:lvlJc w:val="left"/>
      <w:pPr>
        <w:ind w:left="720" w:hanging="360"/>
      </w:pPr>
      <w:rPr>
        <w:rFonts w:ascii="Wingdings" w:hAnsi="Wingdings" w:hint="default"/>
      </w:rPr>
    </w:lvl>
    <w:lvl w:ilvl="1" w:tplc="042A0003" w:tentative="1">
      <w:start w:val="1"/>
      <w:numFmt w:val="bullet"/>
      <w:lvlText w:val="o"/>
      <w:lvlJc w:val="left"/>
      <w:pPr>
        <w:ind w:left="1440" w:hanging="360"/>
      </w:pPr>
      <w:rPr>
        <w:rFonts w:ascii="Courier New" w:hAnsi="Courier New" w:cs="Courier New" w:hint="default"/>
      </w:rPr>
    </w:lvl>
    <w:lvl w:ilvl="2" w:tplc="042A0005" w:tentative="1">
      <w:start w:val="1"/>
      <w:numFmt w:val="bullet"/>
      <w:lvlText w:val=""/>
      <w:lvlJc w:val="left"/>
      <w:pPr>
        <w:ind w:left="2160" w:hanging="360"/>
      </w:pPr>
      <w:rPr>
        <w:rFonts w:ascii="Wingdings" w:hAnsi="Wingdings" w:hint="default"/>
      </w:rPr>
    </w:lvl>
    <w:lvl w:ilvl="3" w:tplc="042A0001" w:tentative="1">
      <w:start w:val="1"/>
      <w:numFmt w:val="bullet"/>
      <w:lvlText w:val=""/>
      <w:lvlJc w:val="left"/>
      <w:pPr>
        <w:ind w:left="2880" w:hanging="360"/>
      </w:pPr>
      <w:rPr>
        <w:rFonts w:ascii="Symbol" w:hAnsi="Symbol" w:hint="default"/>
      </w:rPr>
    </w:lvl>
    <w:lvl w:ilvl="4" w:tplc="042A0003" w:tentative="1">
      <w:start w:val="1"/>
      <w:numFmt w:val="bullet"/>
      <w:lvlText w:val="o"/>
      <w:lvlJc w:val="left"/>
      <w:pPr>
        <w:ind w:left="3600" w:hanging="360"/>
      </w:pPr>
      <w:rPr>
        <w:rFonts w:ascii="Courier New" w:hAnsi="Courier New" w:cs="Courier New" w:hint="default"/>
      </w:rPr>
    </w:lvl>
    <w:lvl w:ilvl="5" w:tplc="042A0005" w:tentative="1">
      <w:start w:val="1"/>
      <w:numFmt w:val="bullet"/>
      <w:lvlText w:val=""/>
      <w:lvlJc w:val="left"/>
      <w:pPr>
        <w:ind w:left="4320" w:hanging="360"/>
      </w:pPr>
      <w:rPr>
        <w:rFonts w:ascii="Wingdings" w:hAnsi="Wingdings" w:hint="default"/>
      </w:rPr>
    </w:lvl>
    <w:lvl w:ilvl="6" w:tplc="042A0001" w:tentative="1">
      <w:start w:val="1"/>
      <w:numFmt w:val="bullet"/>
      <w:lvlText w:val=""/>
      <w:lvlJc w:val="left"/>
      <w:pPr>
        <w:ind w:left="5040" w:hanging="360"/>
      </w:pPr>
      <w:rPr>
        <w:rFonts w:ascii="Symbol" w:hAnsi="Symbol" w:hint="default"/>
      </w:rPr>
    </w:lvl>
    <w:lvl w:ilvl="7" w:tplc="042A0003" w:tentative="1">
      <w:start w:val="1"/>
      <w:numFmt w:val="bullet"/>
      <w:lvlText w:val="o"/>
      <w:lvlJc w:val="left"/>
      <w:pPr>
        <w:ind w:left="5760" w:hanging="360"/>
      </w:pPr>
      <w:rPr>
        <w:rFonts w:ascii="Courier New" w:hAnsi="Courier New" w:cs="Courier New" w:hint="default"/>
      </w:rPr>
    </w:lvl>
    <w:lvl w:ilvl="8" w:tplc="042A0005" w:tentative="1">
      <w:start w:val="1"/>
      <w:numFmt w:val="bullet"/>
      <w:lvlText w:val=""/>
      <w:lvlJc w:val="left"/>
      <w:pPr>
        <w:ind w:left="6480" w:hanging="360"/>
      </w:pPr>
      <w:rPr>
        <w:rFonts w:ascii="Wingdings" w:hAnsi="Wingdings" w:hint="default"/>
      </w:rPr>
    </w:lvl>
  </w:abstractNum>
  <w:abstractNum w:abstractNumId="9" w15:restartNumberingAfterBreak="0">
    <w:nsid w:val="2C39340B"/>
    <w:multiLevelType w:val="multilevel"/>
    <w:tmpl w:val="87042220"/>
    <w:lvl w:ilvl="0">
      <w:start w:val="1"/>
      <w:numFmt w:val="decimal"/>
      <w:lvlText w:val="%1"/>
      <w:lvlJc w:val="left"/>
      <w:pPr>
        <w:ind w:left="432" w:hanging="432"/>
      </w:pPr>
      <w:rPr>
        <w:rFonts w:hint="default"/>
      </w:rPr>
    </w:lvl>
    <w:lvl w:ilvl="1">
      <w:start w:val="1"/>
      <w:numFmt w:val="decimal"/>
      <w:pStyle w:val="Heading2"/>
      <w:lvlText w:val="%1.%2"/>
      <w:lvlJc w:val="left"/>
      <w:pPr>
        <w:ind w:left="576" w:hanging="576"/>
      </w:pPr>
      <w:rPr>
        <w:rFonts w:hint="default"/>
        <w:b/>
        <w:bCs/>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b w:val="0"/>
        <w:bCs w:val="0"/>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10" w15:restartNumberingAfterBreak="0">
    <w:nsid w:val="2EA643E0"/>
    <w:multiLevelType w:val="singleLevel"/>
    <w:tmpl w:val="2E583F96"/>
    <w:lvl w:ilvl="0">
      <w:start w:val="1"/>
      <w:numFmt w:val="bullet"/>
      <w:pStyle w:val="Lietke"/>
      <w:lvlText w:val=""/>
      <w:lvlJc w:val="left"/>
      <w:pPr>
        <w:tabs>
          <w:tab w:val="num" w:pos="360"/>
        </w:tabs>
        <w:ind w:left="360" w:hanging="360"/>
      </w:pPr>
      <w:rPr>
        <w:rFonts w:ascii="Symbol" w:hAnsi="Symbol" w:hint="default"/>
        <w:sz w:val="18"/>
      </w:rPr>
    </w:lvl>
  </w:abstractNum>
  <w:abstractNum w:abstractNumId="11" w15:restartNumberingAfterBreak="0">
    <w:nsid w:val="3AB02527"/>
    <w:multiLevelType w:val="multilevel"/>
    <w:tmpl w:val="0D664F84"/>
    <w:lvl w:ilvl="0">
      <w:start w:val="2"/>
      <w:numFmt w:val="decimal"/>
      <w:lvlText w:val="%1."/>
      <w:lvlJc w:val="left"/>
      <w:pPr>
        <w:ind w:left="585" w:hanging="585"/>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4136709D"/>
    <w:multiLevelType w:val="hybridMultilevel"/>
    <w:tmpl w:val="9A0AEE70"/>
    <w:lvl w:ilvl="0" w:tplc="BDF4E948">
      <w:start w:val="1"/>
      <w:numFmt w:val="decimal"/>
      <w:pStyle w:val="TaiLieuThamKhao0"/>
      <w:lvlText w:val="[%1]"/>
      <w:lvlJc w:val="left"/>
      <w:pPr>
        <w:ind w:left="1440" w:hanging="360"/>
      </w:pPr>
      <w:rPr>
        <w:rFonts w:ascii="Times New Roman" w:hAnsi="Times New Roman" w:hint="default"/>
        <w:b w:val="0"/>
        <w:i w:val="0"/>
        <w:sz w:val="24"/>
        <w:szCs w:val="24"/>
      </w:rPr>
    </w:lvl>
    <w:lvl w:ilvl="1" w:tplc="DF148C78">
      <w:start w:val="1"/>
      <w:numFmt w:val="decimal"/>
      <w:lvlText w:val="%2."/>
      <w:lvlJc w:val="left"/>
      <w:pPr>
        <w:ind w:left="2160" w:hanging="360"/>
      </w:pPr>
      <w:rPr>
        <w:rFonts w:hint="default"/>
      </w:rPr>
    </w:lvl>
    <w:lvl w:ilvl="2" w:tplc="D614781E">
      <w:start w:val="1"/>
      <w:numFmt w:val="bullet"/>
      <w:lvlText w:val="•"/>
      <w:lvlJc w:val="left"/>
      <w:pPr>
        <w:ind w:left="3060" w:hanging="360"/>
      </w:pPr>
      <w:rPr>
        <w:rFonts w:ascii="Times New Roman" w:eastAsia="MS Mincho" w:hAnsi="Times New Roman" w:cs="Times New Roman" w:hint="default"/>
      </w:r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42950FF6"/>
    <w:multiLevelType w:val="hybridMultilevel"/>
    <w:tmpl w:val="DCE03C72"/>
    <w:lvl w:ilvl="0" w:tplc="3FA63794">
      <w:start w:val="1"/>
      <w:numFmt w:val="bullet"/>
      <w:pStyle w:val="ListParagraph"/>
      <w:lvlText w:val=""/>
      <w:lvlJc w:val="left"/>
      <w:pPr>
        <w:ind w:left="720" w:hanging="360"/>
      </w:pPr>
      <w:rPr>
        <w:rFonts w:ascii="Symbol" w:hAnsi="Symbol" w:hint="default"/>
      </w:rPr>
    </w:lvl>
    <w:lvl w:ilvl="1" w:tplc="042A0003" w:tentative="1">
      <w:start w:val="1"/>
      <w:numFmt w:val="bullet"/>
      <w:lvlText w:val="o"/>
      <w:lvlJc w:val="left"/>
      <w:pPr>
        <w:ind w:left="1440" w:hanging="360"/>
      </w:pPr>
      <w:rPr>
        <w:rFonts w:ascii="Courier New" w:hAnsi="Courier New" w:cs="Courier New" w:hint="default"/>
      </w:rPr>
    </w:lvl>
    <w:lvl w:ilvl="2" w:tplc="042A0005" w:tentative="1">
      <w:start w:val="1"/>
      <w:numFmt w:val="bullet"/>
      <w:lvlText w:val=""/>
      <w:lvlJc w:val="left"/>
      <w:pPr>
        <w:ind w:left="2160" w:hanging="360"/>
      </w:pPr>
      <w:rPr>
        <w:rFonts w:ascii="Wingdings" w:hAnsi="Wingdings" w:hint="default"/>
      </w:rPr>
    </w:lvl>
    <w:lvl w:ilvl="3" w:tplc="042A0001" w:tentative="1">
      <w:start w:val="1"/>
      <w:numFmt w:val="bullet"/>
      <w:lvlText w:val=""/>
      <w:lvlJc w:val="left"/>
      <w:pPr>
        <w:ind w:left="2880" w:hanging="360"/>
      </w:pPr>
      <w:rPr>
        <w:rFonts w:ascii="Symbol" w:hAnsi="Symbol" w:hint="default"/>
      </w:rPr>
    </w:lvl>
    <w:lvl w:ilvl="4" w:tplc="042A0003" w:tentative="1">
      <w:start w:val="1"/>
      <w:numFmt w:val="bullet"/>
      <w:lvlText w:val="o"/>
      <w:lvlJc w:val="left"/>
      <w:pPr>
        <w:ind w:left="3600" w:hanging="360"/>
      </w:pPr>
      <w:rPr>
        <w:rFonts w:ascii="Courier New" w:hAnsi="Courier New" w:cs="Courier New" w:hint="default"/>
      </w:rPr>
    </w:lvl>
    <w:lvl w:ilvl="5" w:tplc="042A0005" w:tentative="1">
      <w:start w:val="1"/>
      <w:numFmt w:val="bullet"/>
      <w:lvlText w:val=""/>
      <w:lvlJc w:val="left"/>
      <w:pPr>
        <w:ind w:left="4320" w:hanging="360"/>
      </w:pPr>
      <w:rPr>
        <w:rFonts w:ascii="Wingdings" w:hAnsi="Wingdings" w:hint="default"/>
      </w:rPr>
    </w:lvl>
    <w:lvl w:ilvl="6" w:tplc="042A0001" w:tentative="1">
      <w:start w:val="1"/>
      <w:numFmt w:val="bullet"/>
      <w:lvlText w:val=""/>
      <w:lvlJc w:val="left"/>
      <w:pPr>
        <w:ind w:left="5040" w:hanging="360"/>
      </w:pPr>
      <w:rPr>
        <w:rFonts w:ascii="Symbol" w:hAnsi="Symbol" w:hint="default"/>
      </w:rPr>
    </w:lvl>
    <w:lvl w:ilvl="7" w:tplc="042A0003" w:tentative="1">
      <w:start w:val="1"/>
      <w:numFmt w:val="bullet"/>
      <w:lvlText w:val="o"/>
      <w:lvlJc w:val="left"/>
      <w:pPr>
        <w:ind w:left="5760" w:hanging="360"/>
      </w:pPr>
      <w:rPr>
        <w:rFonts w:ascii="Courier New" w:hAnsi="Courier New" w:cs="Courier New" w:hint="default"/>
      </w:rPr>
    </w:lvl>
    <w:lvl w:ilvl="8" w:tplc="042A0005" w:tentative="1">
      <w:start w:val="1"/>
      <w:numFmt w:val="bullet"/>
      <w:lvlText w:val=""/>
      <w:lvlJc w:val="left"/>
      <w:pPr>
        <w:ind w:left="6480" w:hanging="360"/>
      </w:pPr>
      <w:rPr>
        <w:rFonts w:ascii="Wingdings" w:hAnsi="Wingdings" w:hint="default"/>
      </w:rPr>
    </w:lvl>
  </w:abstractNum>
  <w:abstractNum w:abstractNumId="14" w15:restartNumberingAfterBreak="0">
    <w:nsid w:val="43D15A2F"/>
    <w:multiLevelType w:val="multilevel"/>
    <w:tmpl w:val="1EFAA34E"/>
    <w:lvl w:ilvl="0">
      <w:start w:val="2"/>
      <w:numFmt w:val="decimal"/>
      <w:lvlText w:val="%1."/>
      <w:lvlJc w:val="left"/>
      <w:pPr>
        <w:ind w:left="600" w:hanging="600"/>
      </w:pPr>
      <w:rPr>
        <w:rFonts w:hint="default"/>
      </w:rPr>
    </w:lvl>
    <w:lvl w:ilvl="1">
      <w:start w:val="1"/>
      <w:numFmt w:val="decimal"/>
      <w:lvlText w:val="%1.%2."/>
      <w:lvlJc w:val="left"/>
      <w:pPr>
        <w:ind w:left="1183" w:hanging="720"/>
      </w:pPr>
      <w:rPr>
        <w:rFonts w:hint="default"/>
      </w:rPr>
    </w:lvl>
    <w:lvl w:ilvl="2">
      <w:start w:val="1"/>
      <w:numFmt w:val="decimal"/>
      <w:lvlText w:val="%1.%2.%3."/>
      <w:lvlJc w:val="left"/>
      <w:pPr>
        <w:ind w:left="1646" w:hanging="720"/>
      </w:pPr>
      <w:rPr>
        <w:rFonts w:hint="default"/>
      </w:rPr>
    </w:lvl>
    <w:lvl w:ilvl="3">
      <w:start w:val="1"/>
      <w:numFmt w:val="decimal"/>
      <w:lvlText w:val="%1.%2.%3.%4."/>
      <w:lvlJc w:val="left"/>
      <w:pPr>
        <w:ind w:left="2469" w:hanging="1080"/>
      </w:pPr>
      <w:rPr>
        <w:rFonts w:hint="default"/>
      </w:rPr>
    </w:lvl>
    <w:lvl w:ilvl="4">
      <w:start w:val="1"/>
      <w:numFmt w:val="decimal"/>
      <w:lvlText w:val="%1.%2.%3.%4.%5."/>
      <w:lvlJc w:val="left"/>
      <w:pPr>
        <w:ind w:left="2932" w:hanging="1080"/>
      </w:pPr>
      <w:rPr>
        <w:rFonts w:hint="default"/>
      </w:rPr>
    </w:lvl>
    <w:lvl w:ilvl="5">
      <w:start w:val="1"/>
      <w:numFmt w:val="decimal"/>
      <w:lvlText w:val="%1.%2.%3.%4.%5.%6."/>
      <w:lvlJc w:val="left"/>
      <w:pPr>
        <w:ind w:left="3755" w:hanging="1440"/>
      </w:pPr>
      <w:rPr>
        <w:rFonts w:hint="default"/>
      </w:rPr>
    </w:lvl>
    <w:lvl w:ilvl="6">
      <w:start w:val="1"/>
      <w:numFmt w:val="decimal"/>
      <w:lvlText w:val="%1.%2.%3.%4.%5.%6.%7."/>
      <w:lvlJc w:val="left"/>
      <w:pPr>
        <w:ind w:left="4218" w:hanging="1440"/>
      </w:pPr>
      <w:rPr>
        <w:rFonts w:hint="default"/>
      </w:rPr>
    </w:lvl>
    <w:lvl w:ilvl="7">
      <w:start w:val="1"/>
      <w:numFmt w:val="decimal"/>
      <w:lvlText w:val="%1.%2.%3.%4.%5.%6.%7.%8."/>
      <w:lvlJc w:val="left"/>
      <w:pPr>
        <w:ind w:left="5041" w:hanging="1800"/>
      </w:pPr>
      <w:rPr>
        <w:rFonts w:hint="default"/>
      </w:rPr>
    </w:lvl>
    <w:lvl w:ilvl="8">
      <w:start w:val="1"/>
      <w:numFmt w:val="decimal"/>
      <w:lvlText w:val="%1.%2.%3.%4.%5.%6.%7.%8.%9."/>
      <w:lvlJc w:val="left"/>
      <w:pPr>
        <w:ind w:left="5504" w:hanging="1800"/>
      </w:pPr>
      <w:rPr>
        <w:rFonts w:hint="default"/>
      </w:rPr>
    </w:lvl>
  </w:abstractNum>
  <w:abstractNum w:abstractNumId="15" w15:restartNumberingAfterBreak="0">
    <w:nsid w:val="44EE270C"/>
    <w:multiLevelType w:val="hybridMultilevel"/>
    <w:tmpl w:val="09B0067A"/>
    <w:lvl w:ilvl="0" w:tplc="E10C149C">
      <w:start w:val="1"/>
      <w:numFmt w:val="bullet"/>
      <w:pStyle w:val="Re"/>
      <w:lvlText w:val=""/>
      <w:lvlJc w:val="left"/>
      <w:pPr>
        <w:ind w:left="1923" w:hanging="360"/>
      </w:pPr>
      <w:rPr>
        <w:rFonts w:ascii="Symbol" w:hAnsi="Symbol" w:hint="default"/>
        <w:sz w:val="22"/>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16" w15:restartNumberingAfterBreak="0">
    <w:nsid w:val="45231F32"/>
    <w:multiLevelType w:val="hybridMultilevel"/>
    <w:tmpl w:val="16786E14"/>
    <w:lvl w:ilvl="0" w:tplc="04090005">
      <w:start w:val="1"/>
      <w:numFmt w:val="bullet"/>
      <w:lvlText w:val=""/>
      <w:lvlJc w:val="left"/>
      <w:pPr>
        <w:ind w:left="720" w:hanging="360"/>
      </w:pPr>
      <w:rPr>
        <w:rFonts w:ascii="Wingdings" w:hAnsi="Wingdings" w:hint="default"/>
      </w:rPr>
    </w:lvl>
    <w:lvl w:ilvl="1" w:tplc="042A0003" w:tentative="1">
      <w:start w:val="1"/>
      <w:numFmt w:val="bullet"/>
      <w:lvlText w:val="o"/>
      <w:lvlJc w:val="left"/>
      <w:pPr>
        <w:ind w:left="1440" w:hanging="360"/>
      </w:pPr>
      <w:rPr>
        <w:rFonts w:ascii="Courier New" w:hAnsi="Courier New" w:cs="Courier New" w:hint="default"/>
      </w:rPr>
    </w:lvl>
    <w:lvl w:ilvl="2" w:tplc="042A0005" w:tentative="1">
      <w:start w:val="1"/>
      <w:numFmt w:val="bullet"/>
      <w:lvlText w:val=""/>
      <w:lvlJc w:val="left"/>
      <w:pPr>
        <w:ind w:left="2160" w:hanging="360"/>
      </w:pPr>
      <w:rPr>
        <w:rFonts w:ascii="Wingdings" w:hAnsi="Wingdings" w:hint="default"/>
      </w:rPr>
    </w:lvl>
    <w:lvl w:ilvl="3" w:tplc="042A0001" w:tentative="1">
      <w:start w:val="1"/>
      <w:numFmt w:val="bullet"/>
      <w:lvlText w:val=""/>
      <w:lvlJc w:val="left"/>
      <w:pPr>
        <w:ind w:left="2880" w:hanging="360"/>
      </w:pPr>
      <w:rPr>
        <w:rFonts w:ascii="Symbol" w:hAnsi="Symbol" w:hint="default"/>
      </w:rPr>
    </w:lvl>
    <w:lvl w:ilvl="4" w:tplc="042A0003" w:tentative="1">
      <w:start w:val="1"/>
      <w:numFmt w:val="bullet"/>
      <w:lvlText w:val="o"/>
      <w:lvlJc w:val="left"/>
      <w:pPr>
        <w:ind w:left="3600" w:hanging="360"/>
      </w:pPr>
      <w:rPr>
        <w:rFonts w:ascii="Courier New" w:hAnsi="Courier New" w:cs="Courier New" w:hint="default"/>
      </w:rPr>
    </w:lvl>
    <w:lvl w:ilvl="5" w:tplc="042A0005" w:tentative="1">
      <w:start w:val="1"/>
      <w:numFmt w:val="bullet"/>
      <w:lvlText w:val=""/>
      <w:lvlJc w:val="left"/>
      <w:pPr>
        <w:ind w:left="4320" w:hanging="360"/>
      </w:pPr>
      <w:rPr>
        <w:rFonts w:ascii="Wingdings" w:hAnsi="Wingdings" w:hint="default"/>
      </w:rPr>
    </w:lvl>
    <w:lvl w:ilvl="6" w:tplc="042A0001" w:tentative="1">
      <w:start w:val="1"/>
      <w:numFmt w:val="bullet"/>
      <w:lvlText w:val=""/>
      <w:lvlJc w:val="left"/>
      <w:pPr>
        <w:ind w:left="5040" w:hanging="360"/>
      </w:pPr>
      <w:rPr>
        <w:rFonts w:ascii="Symbol" w:hAnsi="Symbol" w:hint="default"/>
      </w:rPr>
    </w:lvl>
    <w:lvl w:ilvl="7" w:tplc="042A0003" w:tentative="1">
      <w:start w:val="1"/>
      <w:numFmt w:val="bullet"/>
      <w:lvlText w:val="o"/>
      <w:lvlJc w:val="left"/>
      <w:pPr>
        <w:ind w:left="5760" w:hanging="360"/>
      </w:pPr>
      <w:rPr>
        <w:rFonts w:ascii="Courier New" w:hAnsi="Courier New" w:cs="Courier New" w:hint="default"/>
      </w:rPr>
    </w:lvl>
    <w:lvl w:ilvl="8" w:tplc="042A0005" w:tentative="1">
      <w:start w:val="1"/>
      <w:numFmt w:val="bullet"/>
      <w:lvlText w:val=""/>
      <w:lvlJc w:val="left"/>
      <w:pPr>
        <w:ind w:left="6480" w:hanging="360"/>
      </w:pPr>
      <w:rPr>
        <w:rFonts w:ascii="Wingdings" w:hAnsi="Wingdings" w:hint="default"/>
      </w:rPr>
    </w:lvl>
  </w:abstractNum>
  <w:abstractNum w:abstractNumId="17" w15:restartNumberingAfterBreak="0">
    <w:nsid w:val="45615F66"/>
    <w:multiLevelType w:val="hybridMultilevel"/>
    <w:tmpl w:val="2F10D1C8"/>
    <w:lvl w:ilvl="0" w:tplc="0409000D">
      <w:start w:val="1"/>
      <w:numFmt w:val="bullet"/>
      <w:lvlText w:val=""/>
      <w:lvlJc w:val="left"/>
      <w:pPr>
        <w:ind w:left="720" w:hanging="360"/>
      </w:pPr>
      <w:rPr>
        <w:rFonts w:ascii="Wingdings" w:hAnsi="Wingdings" w:hint="default"/>
      </w:rPr>
    </w:lvl>
    <w:lvl w:ilvl="1" w:tplc="042A0003" w:tentative="1">
      <w:start w:val="1"/>
      <w:numFmt w:val="bullet"/>
      <w:lvlText w:val="o"/>
      <w:lvlJc w:val="left"/>
      <w:pPr>
        <w:ind w:left="1440" w:hanging="360"/>
      </w:pPr>
      <w:rPr>
        <w:rFonts w:ascii="Courier New" w:hAnsi="Courier New" w:cs="Courier New" w:hint="default"/>
      </w:rPr>
    </w:lvl>
    <w:lvl w:ilvl="2" w:tplc="042A0005" w:tentative="1">
      <w:start w:val="1"/>
      <w:numFmt w:val="bullet"/>
      <w:lvlText w:val=""/>
      <w:lvlJc w:val="left"/>
      <w:pPr>
        <w:ind w:left="2160" w:hanging="360"/>
      </w:pPr>
      <w:rPr>
        <w:rFonts w:ascii="Wingdings" w:hAnsi="Wingdings" w:hint="default"/>
      </w:rPr>
    </w:lvl>
    <w:lvl w:ilvl="3" w:tplc="042A0001" w:tentative="1">
      <w:start w:val="1"/>
      <w:numFmt w:val="bullet"/>
      <w:lvlText w:val=""/>
      <w:lvlJc w:val="left"/>
      <w:pPr>
        <w:ind w:left="2880" w:hanging="360"/>
      </w:pPr>
      <w:rPr>
        <w:rFonts w:ascii="Symbol" w:hAnsi="Symbol" w:hint="default"/>
      </w:rPr>
    </w:lvl>
    <w:lvl w:ilvl="4" w:tplc="042A0003" w:tentative="1">
      <w:start w:val="1"/>
      <w:numFmt w:val="bullet"/>
      <w:lvlText w:val="o"/>
      <w:lvlJc w:val="left"/>
      <w:pPr>
        <w:ind w:left="3600" w:hanging="360"/>
      </w:pPr>
      <w:rPr>
        <w:rFonts w:ascii="Courier New" w:hAnsi="Courier New" w:cs="Courier New" w:hint="default"/>
      </w:rPr>
    </w:lvl>
    <w:lvl w:ilvl="5" w:tplc="042A0005" w:tentative="1">
      <w:start w:val="1"/>
      <w:numFmt w:val="bullet"/>
      <w:lvlText w:val=""/>
      <w:lvlJc w:val="left"/>
      <w:pPr>
        <w:ind w:left="4320" w:hanging="360"/>
      </w:pPr>
      <w:rPr>
        <w:rFonts w:ascii="Wingdings" w:hAnsi="Wingdings" w:hint="default"/>
      </w:rPr>
    </w:lvl>
    <w:lvl w:ilvl="6" w:tplc="042A0001" w:tentative="1">
      <w:start w:val="1"/>
      <w:numFmt w:val="bullet"/>
      <w:lvlText w:val=""/>
      <w:lvlJc w:val="left"/>
      <w:pPr>
        <w:ind w:left="5040" w:hanging="360"/>
      </w:pPr>
      <w:rPr>
        <w:rFonts w:ascii="Symbol" w:hAnsi="Symbol" w:hint="default"/>
      </w:rPr>
    </w:lvl>
    <w:lvl w:ilvl="7" w:tplc="042A0003" w:tentative="1">
      <w:start w:val="1"/>
      <w:numFmt w:val="bullet"/>
      <w:lvlText w:val="o"/>
      <w:lvlJc w:val="left"/>
      <w:pPr>
        <w:ind w:left="5760" w:hanging="360"/>
      </w:pPr>
      <w:rPr>
        <w:rFonts w:ascii="Courier New" w:hAnsi="Courier New" w:cs="Courier New" w:hint="default"/>
      </w:rPr>
    </w:lvl>
    <w:lvl w:ilvl="8" w:tplc="042A0005" w:tentative="1">
      <w:start w:val="1"/>
      <w:numFmt w:val="bullet"/>
      <w:lvlText w:val=""/>
      <w:lvlJc w:val="left"/>
      <w:pPr>
        <w:ind w:left="6480" w:hanging="360"/>
      </w:pPr>
      <w:rPr>
        <w:rFonts w:ascii="Wingdings" w:hAnsi="Wingdings" w:hint="default"/>
      </w:rPr>
    </w:lvl>
  </w:abstractNum>
  <w:abstractNum w:abstractNumId="18" w15:restartNumberingAfterBreak="0">
    <w:nsid w:val="48424A95"/>
    <w:multiLevelType w:val="hybridMultilevel"/>
    <w:tmpl w:val="F9721326"/>
    <w:lvl w:ilvl="0" w:tplc="DD9AED92">
      <w:start w:val="1"/>
      <w:numFmt w:val="bullet"/>
      <w:pStyle w:val="gach"/>
      <w:lvlText w:val=""/>
      <w:lvlJc w:val="left"/>
      <w:pPr>
        <w:ind w:left="1684" w:hanging="360"/>
      </w:pPr>
      <w:rPr>
        <w:rFonts w:ascii="Wingdings" w:hAnsi="Wingdings" w:hint="default"/>
      </w:rPr>
    </w:lvl>
    <w:lvl w:ilvl="1" w:tplc="04090003" w:tentative="1">
      <w:start w:val="1"/>
      <w:numFmt w:val="bullet"/>
      <w:lvlText w:val="o"/>
      <w:lvlJc w:val="left"/>
      <w:pPr>
        <w:ind w:left="2404" w:hanging="360"/>
      </w:pPr>
      <w:rPr>
        <w:rFonts w:ascii="Courier New" w:hAnsi="Courier New" w:cs="Courier New" w:hint="default"/>
      </w:rPr>
    </w:lvl>
    <w:lvl w:ilvl="2" w:tplc="04090005" w:tentative="1">
      <w:start w:val="1"/>
      <w:numFmt w:val="bullet"/>
      <w:lvlText w:val=""/>
      <w:lvlJc w:val="left"/>
      <w:pPr>
        <w:ind w:left="3124" w:hanging="360"/>
      </w:pPr>
      <w:rPr>
        <w:rFonts w:ascii="Wingdings" w:hAnsi="Wingdings" w:hint="default"/>
      </w:rPr>
    </w:lvl>
    <w:lvl w:ilvl="3" w:tplc="04090001" w:tentative="1">
      <w:start w:val="1"/>
      <w:numFmt w:val="bullet"/>
      <w:lvlText w:val=""/>
      <w:lvlJc w:val="left"/>
      <w:pPr>
        <w:ind w:left="3844" w:hanging="360"/>
      </w:pPr>
      <w:rPr>
        <w:rFonts w:ascii="Symbol" w:hAnsi="Symbol" w:hint="default"/>
      </w:rPr>
    </w:lvl>
    <w:lvl w:ilvl="4" w:tplc="04090003" w:tentative="1">
      <w:start w:val="1"/>
      <w:numFmt w:val="bullet"/>
      <w:lvlText w:val="o"/>
      <w:lvlJc w:val="left"/>
      <w:pPr>
        <w:ind w:left="4564" w:hanging="360"/>
      </w:pPr>
      <w:rPr>
        <w:rFonts w:ascii="Courier New" w:hAnsi="Courier New" w:cs="Courier New" w:hint="default"/>
      </w:rPr>
    </w:lvl>
    <w:lvl w:ilvl="5" w:tplc="04090005" w:tentative="1">
      <w:start w:val="1"/>
      <w:numFmt w:val="bullet"/>
      <w:lvlText w:val=""/>
      <w:lvlJc w:val="left"/>
      <w:pPr>
        <w:ind w:left="5284" w:hanging="360"/>
      </w:pPr>
      <w:rPr>
        <w:rFonts w:ascii="Wingdings" w:hAnsi="Wingdings" w:hint="default"/>
      </w:rPr>
    </w:lvl>
    <w:lvl w:ilvl="6" w:tplc="04090001" w:tentative="1">
      <w:start w:val="1"/>
      <w:numFmt w:val="bullet"/>
      <w:lvlText w:val=""/>
      <w:lvlJc w:val="left"/>
      <w:pPr>
        <w:ind w:left="6004" w:hanging="360"/>
      </w:pPr>
      <w:rPr>
        <w:rFonts w:ascii="Symbol" w:hAnsi="Symbol" w:hint="default"/>
      </w:rPr>
    </w:lvl>
    <w:lvl w:ilvl="7" w:tplc="04090003" w:tentative="1">
      <w:start w:val="1"/>
      <w:numFmt w:val="bullet"/>
      <w:lvlText w:val="o"/>
      <w:lvlJc w:val="left"/>
      <w:pPr>
        <w:ind w:left="6724" w:hanging="360"/>
      </w:pPr>
      <w:rPr>
        <w:rFonts w:ascii="Courier New" w:hAnsi="Courier New" w:cs="Courier New" w:hint="default"/>
      </w:rPr>
    </w:lvl>
    <w:lvl w:ilvl="8" w:tplc="04090005" w:tentative="1">
      <w:start w:val="1"/>
      <w:numFmt w:val="bullet"/>
      <w:lvlText w:val=""/>
      <w:lvlJc w:val="left"/>
      <w:pPr>
        <w:ind w:left="7444" w:hanging="360"/>
      </w:pPr>
      <w:rPr>
        <w:rFonts w:ascii="Wingdings" w:hAnsi="Wingdings" w:hint="default"/>
      </w:rPr>
    </w:lvl>
  </w:abstractNum>
  <w:abstractNum w:abstractNumId="19" w15:restartNumberingAfterBreak="0">
    <w:nsid w:val="4E111539"/>
    <w:multiLevelType w:val="multilevel"/>
    <w:tmpl w:val="4A202914"/>
    <w:styleLink w:val="Style3"/>
    <w:lvl w:ilvl="0">
      <w:start w:val="4"/>
      <w:numFmt w:val="decimal"/>
      <w:lvlText w:val="%1."/>
      <w:lvlJc w:val="left"/>
      <w:pPr>
        <w:ind w:left="390" w:hanging="390"/>
      </w:pPr>
      <w:rPr>
        <w:rFonts w:hint="default"/>
      </w:rPr>
    </w:lvl>
    <w:lvl w:ilvl="1">
      <w:start w:val="1"/>
      <w:numFmt w:val="decimal"/>
      <w:lvlText w:val="3.%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52FC639A"/>
    <w:multiLevelType w:val="multilevel"/>
    <w:tmpl w:val="0409001F"/>
    <w:styleLink w:val="Style8"/>
    <w:lvl w:ilvl="0">
      <w:start w:val="1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56D731C5"/>
    <w:multiLevelType w:val="multilevel"/>
    <w:tmpl w:val="74EE454C"/>
    <w:styleLink w:val="Style5"/>
    <w:lvl w:ilvl="0">
      <w:start w:val="9"/>
      <w:numFmt w:val="decimal"/>
      <w:lvlText w:val="%1."/>
      <w:lvlJc w:val="left"/>
      <w:pPr>
        <w:tabs>
          <w:tab w:val="num" w:pos="420"/>
        </w:tabs>
        <w:ind w:left="420" w:hanging="420"/>
      </w:pPr>
      <w:rPr>
        <w:rFonts w:hint="default"/>
        <w:sz w:val="24"/>
      </w:rPr>
    </w:lvl>
    <w:lvl w:ilvl="1">
      <w:start w:val="1"/>
      <w:numFmt w:val="decimal"/>
      <w:lvlText w:val="%1.%2."/>
      <w:lvlJc w:val="left"/>
      <w:pPr>
        <w:tabs>
          <w:tab w:val="num" w:pos="420"/>
        </w:tabs>
        <w:ind w:left="420" w:hanging="420"/>
      </w:pPr>
      <w:rPr>
        <w:rFonts w:hint="default"/>
        <w:sz w:val="24"/>
      </w:rPr>
    </w:lvl>
    <w:lvl w:ilvl="2">
      <w:start w:val="1"/>
      <w:numFmt w:val="decimal"/>
      <w:lvlText w:val="%1.%2.%3."/>
      <w:lvlJc w:val="left"/>
      <w:pPr>
        <w:tabs>
          <w:tab w:val="num" w:pos="720"/>
        </w:tabs>
        <w:ind w:left="720" w:hanging="720"/>
      </w:pPr>
      <w:rPr>
        <w:rFonts w:hint="default"/>
        <w:sz w:val="24"/>
      </w:rPr>
    </w:lvl>
    <w:lvl w:ilvl="3">
      <w:start w:val="1"/>
      <w:numFmt w:val="decimal"/>
      <w:lvlText w:val="%1.%2.%3.%4."/>
      <w:lvlJc w:val="left"/>
      <w:pPr>
        <w:tabs>
          <w:tab w:val="num" w:pos="720"/>
        </w:tabs>
        <w:ind w:left="720" w:hanging="720"/>
      </w:pPr>
      <w:rPr>
        <w:rFonts w:hint="default"/>
        <w:sz w:val="24"/>
      </w:rPr>
    </w:lvl>
    <w:lvl w:ilvl="4">
      <w:start w:val="1"/>
      <w:numFmt w:val="decimal"/>
      <w:lvlText w:val="%1.%2.%3.%4.%5."/>
      <w:lvlJc w:val="left"/>
      <w:pPr>
        <w:tabs>
          <w:tab w:val="num" w:pos="1080"/>
        </w:tabs>
        <w:ind w:left="1080" w:hanging="1080"/>
      </w:pPr>
      <w:rPr>
        <w:rFonts w:hint="default"/>
        <w:sz w:val="24"/>
      </w:rPr>
    </w:lvl>
    <w:lvl w:ilvl="5">
      <w:start w:val="1"/>
      <w:numFmt w:val="decimal"/>
      <w:lvlText w:val="%1.%2.%3.%4.%5.%6."/>
      <w:lvlJc w:val="left"/>
      <w:pPr>
        <w:tabs>
          <w:tab w:val="num" w:pos="1080"/>
        </w:tabs>
        <w:ind w:left="1080" w:hanging="1080"/>
      </w:pPr>
      <w:rPr>
        <w:rFonts w:hint="default"/>
        <w:sz w:val="24"/>
      </w:rPr>
    </w:lvl>
    <w:lvl w:ilvl="6">
      <w:start w:val="1"/>
      <w:numFmt w:val="decimal"/>
      <w:lvlText w:val="%1.%2.%3.%4.%5.%6.%7."/>
      <w:lvlJc w:val="left"/>
      <w:pPr>
        <w:tabs>
          <w:tab w:val="num" w:pos="1440"/>
        </w:tabs>
        <w:ind w:left="1440" w:hanging="1440"/>
      </w:pPr>
      <w:rPr>
        <w:rFonts w:hint="default"/>
        <w:sz w:val="24"/>
      </w:rPr>
    </w:lvl>
    <w:lvl w:ilvl="7">
      <w:start w:val="1"/>
      <w:numFmt w:val="decimal"/>
      <w:lvlText w:val="%1.%2.%3.%4.%5.%6.%7.%8."/>
      <w:lvlJc w:val="left"/>
      <w:pPr>
        <w:tabs>
          <w:tab w:val="num" w:pos="1440"/>
        </w:tabs>
        <w:ind w:left="1440" w:hanging="1440"/>
      </w:pPr>
      <w:rPr>
        <w:rFonts w:hint="default"/>
        <w:sz w:val="24"/>
      </w:rPr>
    </w:lvl>
    <w:lvl w:ilvl="8">
      <w:start w:val="1"/>
      <w:numFmt w:val="decimal"/>
      <w:lvlText w:val="%1.%2.%3.%4.%5.%6.%7.%8.%9."/>
      <w:lvlJc w:val="left"/>
      <w:pPr>
        <w:tabs>
          <w:tab w:val="num" w:pos="1800"/>
        </w:tabs>
        <w:ind w:left="1800" w:hanging="1800"/>
      </w:pPr>
      <w:rPr>
        <w:rFonts w:hint="default"/>
        <w:sz w:val="24"/>
      </w:rPr>
    </w:lvl>
  </w:abstractNum>
  <w:abstractNum w:abstractNumId="22" w15:restartNumberingAfterBreak="0">
    <w:nsid w:val="5ADE39E6"/>
    <w:multiLevelType w:val="hybridMultilevel"/>
    <w:tmpl w:val="CBC24E00"/>
    <w:lvl w:ilvl="0" w:tplc="DEF0472A">
      <w:start w:val="1"/>
      <w:numFmt w:val="decimal"/>
      <w:pStyle w:val="Muc1"/>
      <w:lvlText w:val="%1."/>
      <w:lvlJc w:val="left"/>
      <w:pPr>
        <w:tabs>
          <w:tab w:val="num" w:pos="360"/>
        </w:tabs>
        <w:ind w:left="0" w:firstLine="0"/>
      </w:pPr>
      <w:rPr>
        <w:rFonts w:hint="default"/>
      </w:rPr>
    </w:lvl>
    <w:lvl w:ilvl="1" w:tplc="04090001">
      <w:start w:val="1"/>
      <w:numFmt w:val="bullet"/>
      <w:lvlText w:val=""/>
      <w:lvlJc w:val="left"/>
      <w:pPr>
        <w:tabs>
          <w:tab w:val="num" w:pos="1440"/>
        </w:tabs>
        <w:ind w:left="1440" w:hanging="360"/>
      </w:pPr>
      <w:rPr>
        <w:rFonts w:ascii="Symbol" w:hAnsi="Symbol" w:hint="default"/>
      </w:rPr>
    </w:lvl>
    <w:lvl w:ilvl="2" w:tplc="040C001B" w:tentative="1">
      <w:start w:val="1"/>
      <w:numFmt w:val="lowerRoman"/>
      <w:lvlText w:val="%3."/>
      <w:lvlJc w:val="right"/>
      <w:pPr>
        <w:tabs>
          <w:tab w:val="num" w:pos="2160"/>
        </w:tabs>
        <w:ind w:left="2160" w:hanging="180"/>
      </w:pPr>
    </w:lvl>
    <w:lvl w:ilvl="3" w:tplc="040C000F" w:tentative="1">
      <w:start w:val="1"/>
      <w:numFmt w:val="decimal"/>
      <w:lvlText w:val="%4."/>
      <w:lvlJc w:val="left"/>
      <w:pPr>
        <w:tabs>
          <w:tab w:val="num" w:pos="2880"/>
        </w:tabs>
        <w:ind w:left="2880" w:hanging="360"/>
      </w:pPr>
    </w:lvl>
    <w:lvl w:ilvl="4" w:tplc="040C0019" w:tentative="1">
      <w:start w:val="1"/>
      <w:numFmt w:val="lowerLetter"/>
      <w:lvlText w:val="%5."/>
      <w:lvlJc w:val="left"/>
      <w:pPr>
        <w:tabs>
          <w:tab w:val="num" w:pos="3600"/>
        </w:tabs>
        <w:ind w:left="3600" w:hanging="360"/>
      </w:pPr>
    </w:lvl>
    <w:lvl w:ilvl="5" w:tplc="040C001B" w:tentative="1">
      <w:start w:val="1"/>
      <w:numFmt w:val="lowerRoman"/>
      <w:lvlText w:val="%6."/>
      <w:lvlJc w:val="right"/>
      <w:pPr>
        <w:tabs>
          <w:tab w:val="num" w:pos="4320"/>
        </w:tabs>
        <w:ind w:left="4320" w:hanging="180"/>
      </w:pPr>
    </w:lvl>
    <w:lvl w:ilvl="6" w:tplc="040C000F" w:tentative="1">
      <w:start w:val="1"/>
      <w:numFmt w:val="decimal"/>
      <w:lvlText w:val="%7."/>
      <w:lvlJc w:val="left"/>
      <w:pPr>
        <w:tabs>
          <w:tab w:val="num" w:pos="5040"/>
        </w:tabs>
        <w:ind w:left="5040" w:hanging="360"/>
      </w:pPr>
    </w:lvl>
    <w:lvl w:ilvl="7" w:tplc="040C0019" w:tentative="1">
      <w:start w:val="1"/>
      <w:numFmt w:val="lowerLetter"/>
      <w:lvlText w:val="%8."/>
      <w:lvlJc w:val="left"/>
      <w:pPr>
        <w:tabs>
          <w:tab w:val="num" w:pos="5760"/>
        </w:tabs>
        <w:ind w:left="5760" w:hanging="360"/>
      </w:pPr>
    </w:lvl>
    <w:lvl w:ilvl="8" w:tplc="040C001B" w:tentative="1">
      <w:start w:val="1"/>
      <w:numFmt w:val="lowerRoman"/>
      <w:lvlText w:val="%9."/>
      <w:lvlJc w:val="right"/>
      <w:pPr>
        <w:tabs>
          <w:tab w:val="num" w:pos="6480"/>
        </w:tabs>
        <w:ind w:left="6480" w:hanging="180"/>
      </w:pPr>
    </w:lvl>
  </w:abstractNum>
  <w:abstractNum w:abstractNumId="23" w15:restartNumberingAfterBreak="0">
    <w:nsid w:val="5B47774C"/>
    <w:multiLevelType w:val="multilevel"/>
    <w:tmpl w:val="C5BEBC82"/>
    <w:lvl w:ilvl="0">
      <w:start w:val="1"/>
      <w:numFmt w:val="upperLetter"/>
      <w:lvlText w:val="%1."/>
      <w:lvlJc w:val="left"/>
      <w:pPr>
        <w:ind w:left="720" w:hanging="360"/>
      </w:pPr>
      <w:rPr>
        <w:rFonts w:ascii="Times New Roman" w:eastAsia="Times New Roman" w:hAnsi="Times New Roman" w:cs="Times New Roman"/>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4" w15:restartNumberingAfterBreak="0">
    <w:nsid w:val="5F3D6C89"/>
    <w:multiLevelType w:val="hybridMultilevel"/>
    <w:tmpl w:val="0F4090E0"/>
    <w:lvl w:ilvl="0" w:tplc="6828336C">
      <w:start w:val="1"/>
      <w:numFmt w:val="bullet"/>
      <w:pStyle w:val="GachDong"/>
      <w:lvlText w:val=""/>
      <w:lvlJc w:val="left"/>
      <w:pPr>
        <w:ind w:left="1224" w:hanging="360"/>
      </w:pPr>
      <w:rPr>
        <w:rFonts w:ascii="Symbol" w:hAnsi="Symbol" w:hint="default"/>
      </w:rPr>
    </w:lvl>
    <w:lvl w:ilvl="1" w:tplc="04090003">
      <w:start w:val="1"/>
      <w:numFmt w:val="bullet"/>
      <w:lvlText w:val="o"/>
      <w:lvlJc w:val="left"/>
      <w:pPr>
        <w:ind w:left="1944" w:hanging="360"/>
      </w:pPr>
      <w:rPr>
        <w:rFonts w:ascii="Courier New" w:hAnsi="Courier New" w:cs="Courier New" w:hint="default"/>
      </w:rPr>
    </w:lvl>
    <w:lvl w:ilvl="2" w:tplc="04090005" w:tentative="1">
      <w:start w:val="1"/>
      <w:numFmt w:val="bullet"/>
      <w:lvlText w:val=""/>
      <w:lvlJc w:val="left"/>
      <w:pPr>
        <w:ind w:left="2664" w:hanging="360"/>
      </w:pPr>
      <w:rPr>
        <w:rFonts w:ascii="Wingdings" w:hAnsi="Wingdings" w:hint="default"/>
      </w:rPr>
    </w:lvl>
    <w:lvl w:ilvl="3" w:tplc="04090001" w:tentative="1">
      <w:start w:val="1"/>
      <w:numFmt w:val="bullet"/>
      <w:lvlText w:val=""/>
      <w:lvlJc w:val="left"/>
      <w:pPr>
        <w:ind w:left="3384" w:hanging="360"/>
      </w:pPr>
      <w:rPr>
        <w:rFonts w:ascii="Symbol" w:hAnsi="Symbol" w:hint="default"/>
      </w:rPr>
    </w:lvl>
    <w:lvl w:ilvl="4" w:tplc="04090003" w:tentative="1">
      <w:start w:val="1"/>
      <w:numFmt w:val="bullet"/>
      <w:lvlText w:val="o"/>
      <w:lvlJc w:val="left"/>
      <w:pPr>
        <w:ind w:left="4104" w:hanging="360"/>
      </w:pPr>
      <w:rPr>
        <w:rFonts w:ascii="Courier New" w:hAnsi="Courier New" w:cs="Courier New" w:hint="default"/>
      </w:rPr>
    </w:lvl>
    <w:lvl w:ilvl="5" w:tplc="04090005" w:tentative="1">
      <w:start w:val="1"/>
      <w:numFmt w:val="bullet"/>
      <w:lvlText w:val=""/>
      <w:lvlJc w:val="left"/>
      <w:pPr>
        <w:ind w:left="4824" w:hanging="360"/>
      </w:pPr>
      <w:rPr>
        <w:rFonts w:ascii="Wingdings" w:hAnsi="Wingdings" w:hint="default"/>
      </w:rPr>
    </w:lvl>
    <w:lvl w:ilvl="6" w:tplc="04090001" w:tentative="1">
      <w:start w:val="1"/>
      <w:numFmt w:val="bullet"/>
      <w:lvlText w:val=""/>
      <w:lvlJc w:val="left"/>
      <w:pPr>
        <w:ind w:left="5544" w:hanging="360"/>
      </w:pPr>
      <w:rPr>
        <w:rFonts w:ascii="Symbol" w:hAnsi="Symbol" w:hint="default"/>
      </w:rPr>
    </w:lvl>
    <w:lvl w:ilvl="7" w:tplc="04090003" w:tentative="1">
      <w:start w:val="1"/>
      <w:numFmt w:val="bullet"/>
      <w:lvlText w:val="o"/>
      <w:lvlJc w:val="left"/>
      <w:pPr>
        <w:ind w:left="6264" w:hanging="360"/>
      </w:pPr>
      <w:rPr>
        <w:rFonts w:ascii="Courier New" w:hAnsi="Courier New" w:cs="Courier New" w:hint="default"/>
      </w:rPr>
    </w:lvl>
    <w:lvl w:ilvl="8" w:tplc="04090005" w:tentative="1">
      <w:start w:val="1"/>
      <w:numFmt w:val="bullet"/>
      <w:lvlText w:val=""/>
      <w:lvlJc w:val="left"/>
      <w:pPr>
        <w:ind w:left="6984" w:hanging="360"/>
      </w:pPr>
      <w:rPr>
        <w:rFonts w:ascii="Wingdings" w:hAnsi="Wingdings" w:hint="default"/>
      </w:rPr>
    </w:lvl>
  </w:abstractNum>
  <w:abstractNum w:abstractNumId="25" w15:restartNumberingAfterBreak="0">
    <w:nsid w:val="61AC5C59"/>
    <w:multiLevelType w:val="multilevel"/>
    <w:tmpl w:val="040EF66A"/>
    <w:lvl w:ilvl="0">
      <w:start w:val="1"/>
      <w:numFmt w:val="decimal"/>
      <w:pStyle w:val="cngchitit1"/>
      <w:lvlText w:val="%1."/>
      <w:lvlJc w:val="left"/>
      <w:pPr>
        <w:ind w:left="1069" w:hanging="360"/>
      </w:pPr>
      <w:rPr>
        <w:rFonts w:hint="default"/>
        <w:i w:val="0"/>
      </w:rPr>
    </w:lvl>
    <w:lvl w:ilvl="1">
      <w:start w:val="1"/>
      <w:numFmt w:val="decimal"/>
      <w:pStyle w:val="cngchitit2"/>
      <w:lvlText w:val="%1.%2."/>
      <w:lvlJc w:val="left"/>
      <w:pPr>
        <w:ind w:left="432" w:hanging="432"/>
      </w:pPr>
      <w:rPr>
        <w:rFonts w:ascii="Times New Roman" w:hAnsi="Times New Roman" w:cs="Times New Roman" w:hint="default"/>
        <w:b/>
        <w:bCs w:val="0"/>
        <w:i w:val="0"/>
        <w:iCs w:val="0"/>
        <w:caps w:val="0"/>
        <w:smallCaps w:val="0"/>
        <w:strike w:val="0"/>
        <w:dstrike w:val="0"/>
        <w:noProof w:val="0"/>
        <w:snapToGrid w:val="0"/>
        <w:vanish w:val="0"/>
        <w:color w:val="000000"/>
        <w:spacing w:val="0"/>
        <w:w w:val="0"/>
        <w:kern w:val="0"/>
        <w:position w:val="0"/>
        <w:szCs w:val="0"/>
        <w:u w:val="none"/>
        <w:vertAlign w:val="baseline"/>
        <w:em w:val="none"/>
      </w:rPr>
    </w:lvl>
    <w:lvl w:ilvl="2">
      <w:start w:val="1"/>
      <w:numFmt w:val="decimal"/>
      <w:lvlText w:val="%1.%2.%3."/>
      <w:lvlJc w:val="left"/>
      <w:pPr>
        <w:ind w:left="1944" w:hanging="504"/>
      </w:pPr>
      <w:rPr>
        <w:rFonts w:hint="default"/>
      </w:rPr>
    </w:lvl>
    <w:lvl w:ilvl="3">
      <w:start w:val="1"/>
      <w:numFmt w:val="decimal"/>
      <w:lvlText w:val="%1.%2.%3.%4."/>
      <w:lvlJc w:val="left"/>
      <w:pPr>
        <w:ind w:left="2448" w:hanging="648"/>
      </w:pPr>
      <w:rPr>
        <w:rFonts w:hint="default"/>
      </w:rPr>
    </w:lvl>
    <w:lvl w:ilvl="4">
      <w:start w:val="1"/>
      <w:numFmt w:val="decimal"/>
      <w:lvlText w:val="%1.%2.%3.%4.%5."/>
      <w:lvlJc w:val="left"/>
      <w:pPr>
        <w:ind w:left="2952" w:hanging="792"/>
      </w:pPr>
      <w:rPr>
        <w:rFonts w:hint="default"/>
      </w:rPr>
    </w:lvl>
    <w:lvl w:ilvl="5">
      <w:start w:val="1"/>
      <w:numFmt w:val="decimal"/>
      <w:lvlText w:val="%1.%2.%3.%4.%5.%6."/>
      <w:lvlJc w:val="left"/>
      <w:pPr>
        <w:ind w:left="3456" w:hanging="936"/>
      </w:pPr>
      <w:rPr>
        <w:rFonts w:hint="default"/>
      </w:rPr>
    </w:lvl>
    <w:lvl w:ilvl="6">
      <w:start w:val="1"/>
      <w:numFmt w:val="decimal"/>
      <w:lvlText w:val="%1.%2.%3.%4.%5.%6.%7."/>
      <w:lvlJc w:val="left"/>
      <w:pPr>
        <w:ind w:left="3960" w:hanging="1080"/>
      </w:pPr>
      <w:rPr>
        <w:rFonts w:hint="default"/>
      </w:rPr>
    </w:lvl>
    <w:lvl w:ilvl="7">
      <w:start w:val="1"/>
      <w:numFmt w:val="decimal"/>
      <w:lvlText w:val="%1.%2.%3.%4.%5.%6.%7.%8."/>
      <w:lvlJc w:val="left"/>
      <w:pPr>
        <w:ind w:left="4464" w:hanging="1224"/>
      </w:pPr>
      <w:rPr>
        <w:rFonts w:hint="default"/>
      </w:rPr>
    </w:lvl>
    <w:lvl w:ilvl="8">
      <w:start w:val="1"/>
      <w:numFmt w:val="decimal"/>
      <w:lvlText w:val="%1.%2.%3.%4.%5.%6.%7.%8.%9."/>
      <w:lvlJc w:val="left"/>
      <w:pPr>
        <w:ind w:left="5040" w:hanging="1440"/>
      </w:pPr>
      <w:rPr>
        <w:rFonts w:hint="default"/>
      </w:rPr>
    </w:lvl>
  </w:abstractNum>
  <w:abstractNum w:abstractNumId="26" w15:restartNumberingAfterBreak="0">
    <w:nsid w:val="63F622C1"/>
    <w:multiLevelType w:val="hybridMultilevel"/>
    <w:tmpl w:val="137CBC40"/>
    <w:lvl w:ilvl="0" w:tplc="04090005">
      <w:start w:val="1"/>
      <w:numFmt w:val="bullet"/>
      <w:lvlText w:val=""/>
      <w:lvlJc w:val="left"/>
      <w:pPr>
        <w:ind w:left="720" w:hanging="360"/>
      </w:pPr>
      <w:rPr>
        <w:rFonts w:ascii="Wingdings" w:hAnsi="Wingdings" w:hint="default"/>
      </w:rPr>
    </w:lvl>
    <w:lvl w:ilvl="1" w:tplc="042A0003" w:tentative="1">
      <w:start w:val="1"/>
      <w:numFmt w:val="bullet"/>
      <w:lvlText w:val="o"/>
      <w:lvlJc w:val="left"/>
      <w:pPr>
        <w:ind w:left="1440" w:hanging="360"/>
      </w:pPr>
      <w:rPr>
        <w:rFonts w:ascii="Courier New" w:hAnsi="Courier New" w:cs="Courier New" w:hint="default"/>
      </w:rPr>
    </w:lvl>
    <w:lvl w:ilvl="2" w:tplc="042A0005" w:tentative="1">
      <w:start w:val="1"/>
      <w:numFmt w:val="bullet"/>
      <w:lvlText w:val=""/>
      <w:lvlJc w:val="left"/>
      <w:pPr>
        <w:ind w:left="2160" w:hanging="360"/>
      </w:pPr>
      <w:rPr>
        <w:rFonts w:ascii="Wingdings" w:hAnsi="Wingdings" w:hint="default"/>
      </w:rPr>
    </w:lvl>
    <w:lvl w:ilvl="3" w:tplc="042A0001" w:tentative="1">
      <w:start w:val="1"/>
      <w:numFmt w:val="bullet"/>
      <w:lvlText w:val=""/>
      <w:lvlJc w:val="left"/>
      <w:pPr>
        <w:ind w:left="2880" w:hanging="360"/>
      </w:pPr>
      <w:rPr>
        <w:rFonts w:ascii="Symbol" w:hAnsi="Symbol" w:hint="default"/>
      </w:rPr>
    </w:lvl>
    <w:lvl w:ilvl="4" w:tplc="042A0003" w:tentative="1">
      <w:start w:val="1"/>
      <w:numFmt w:val="bullet"/>
      <w:lvlText w:val="o"/>
      <w:lvlJc w:val="left"/>
      <w:pPr>
        <w:ind w:left="3600" w:hanging="360"/>
      </w:pPr>
      <w:rPr>
        <w:rFonts w:ascii="Courier New" w:hAnsi="Courier New" w:cs="Courier New" w:hint="default"/>
      </w:rPr>
    </w:lvl>
    <w:lvl w:ilvl="5" w:tplc="042A0005" w:tentative="1">
      <w:start w:val="1"/>
      <w:numFmt w:val="bullet"/>
      <w:lvlText w:val=""/>
      <w:lvlJc w:val="left"/>
      <w:pPr>
        <w:ind w:left="4320" w:hanging="360"/>
      </w:pPr>
      <w:rPr>
        <w:rFonts w:ascii="Wingdings" w:hAnsi="Wingdings" w:hint="default"/>
      </w:rPr>
    </w:lvl>
    <w:lvl w:ilvl="6" w:tplc="042A0001" w:tentative="1">
      <w:start w:val="1"/>
      <w:numFmt w:val="bullet"/>
      <w:lvlText w:val=""/>
      <w:lvlJc w:val="left"/>
      <w:pPr>
        <w:ind w:left="5040" w:hanging="360"/>
      </w:pPr>
      <w:rPr>
        <w:rFonts w:ascii="Symbol" w:hAnsi="Symbol" w:hint="default"/>
      </w:rPr>
    </w:lvl>
    <w:lvl w:ilvl="7" w:tplc="042A0003" w:tentative="1">
      <w:start w:val="1"/>
      <w:numFmt w:val="bullet"/>
      <w:lvlText w:val="o"/>
      <w:lvlJc w:val="left"/>
      <w:pPr>
        <w:ind w:left="5760" w:hanging="360"/>
      </w:pPr>
      <w:rPr>
        <w:rFonts w:ascii="Courier New" w:hAnsi="Courier New" w:cs="Courier New" w:hint="default"/>
      </w:rPr>
    </w:lvl>
    <w:lvl w:ilvl="8" w:tplc="042A0005" w:tentative="1">
      <w:start w:val="1"/>
      <w:numFmt w:val="bullet"/>
      <w:lvlText w:val=""/>
      <w:lvlJc w:val="left"/>
      <w:pPr>
        <w:ind w:left="6480" w:hanging="360"/>
      </w:pPr>
      <w:rPr>
        <w:rFonts w:ascii="Wingdings" w:hAnsi="Wingdings" w:hint="default"/>
      </w:rPr>
    </w:lvl>
  </w:abstractNum>
  <w:abstractNum w:abstractNumId="27" w15:restartNumberingAfterBreak="0">
    <w:nsid w:val="66D01446"/>
    <w:multiLevelType w:val="multilevel"/>
    <w:tmpl w:val="F208BF0A"/>
    <w:lvl w:ilvl="0">
      <w:start w:val="1"/>
      <w:numFmt w:val="decimal"/>
      <w:lvlText w:val="%1."/>
      <w:lvlJc w:val="left"/>
      <w:pPr>
        <w:ind w:left="390" w:hanging="390"/>
      </w:pPr>
      <w:rPr>
        <w:rFonts w:hint="default"/>
      </w:rPr>
    </w:lvl>
    <w:lvl w:ilvl="1">
      <w:start w:val="5"/>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6BDD452B"/>
    <w:multiLevelType w:val="multilevel"/>
    <w:tmpl w:val="66DC6B98"/>
    <w:styleLink w:val="Style4"/>
    <w:lvl w:ilvl="0">
      <w:start w:val="8"/>
      <w:numFmt w:val="decimal"/>
      <w:lvlText w:val="1.%1."/>
      <w:lvlJc w:val="left"/>
      <w:pPr>
        <w:ind w:left="720" w:hanging="360"/>
      </w:pPr>
      <w:rPr>
        <w:rFonts w:hint="default"/>
        <w:sz w:val="24"/>
      </w:rPr>
    </w:lvl>
    <w:lvl w:ilvl="1">
      <w:start w:val="1"/>
      <w:numFmt w:val="decimal"/>
      <w:isLgl/>
      <w:lvlText w:val="%1.%2."/>
      <w:lvlJc w:val="left"/>
      <w:pPr>
        <w:ind w:left="825" w:hanging="465"/>
      </w:pPr>
      <w:rPr>
        <w:rFonts w:hint="default"/>
        <w:sz w:val="24"/>
      </w:rPr>
    </w:lvl>
    <w:lvl w:ilvl="2">
      <w:start w:val="1"/>
      <w:numFmt w:val="decimal"/>
      <w:isLgl/>
      <w:lvlText w:val="%1.%2.%3."/>
      <w:lvlJc w:val="left"/>
      <w:pPr>
        <w:ind w:left="1080" w:hanging="720"/>
      </w:pPr>
      <w:rPr>
        <w:rFonts w:hint="default"/>
        <w:sz w:val="24"/>
      </w:rPr>
    </w:lvl>
    <w:lvl w:ilvl="3">
      <w:start w:val="1"/>
      <w:numFmt w:val="decimal"/>
      <w:isLgl/>
      <w:lvlText w:val="%1.%2.%3.%4."/>
      <w:lvlJc w:val="left"/>
      <w:pPr>
        <w:ind w:left="1080" w:hanging="720"/>
      </w:pPr>
      <w:rPr>
        <w:rFonts w:hint="default"/>
        <w:sz w:val="24"/>
      </w:rPr>
    </w:lvl>
    <w:lvl w:ilvl="4">
      <w:start w:val="1"/>
      <w:numFmt w:val="decimal"/>
      <w:isLgl/>
      <w:lvlText w:val="%1.%2.%3.%4.%5."/>
      <w:lvlJc w:val="left"/>
      <w:pPr>
        <w:ind w:left="1440" w:hanging="1080"/>
      </w:pPr>
      <w:rPr>
        <w:rFonts w:hint="default"/>
        <w:sz w:val="24"/>
      </w:rPr>
    </w:lvl>
    <w:lvl w:ilvl="5">
      <w:start w:val="1"/>
      <w:numFmt w:val="decimal"/>
      <w:isLgl/>
      <w:lvlText w:val="%1.%2.%3.%4.%5.%6."/>
      <w:lvlJc w:val="left"/>
      <w:pPr>
        <w:ind w:left="1440" w:hanging="1080"/>
      </w:pPr>
      <w:rPr>
        <w:rFonts w:hint="default"/>
        <w:sz w:val="24"/>
      </w:rPr>
    </w:lvl>
    <w:lvl w:ilvl="6">
      <w:start w:val="1"/>
      <w:numFmt w:val="decimal"/>
      <w:isLgl/>
      <w:lvlText w:val="%1.%2.%3.%4.%5.%6.%7."/>
      <w:lvlJc w:val="left"/>
      <w:pPr>
        <w:ind w:left="1800" w:hanging="1440"/>
      </w:pPr>
      <w:rPr>
        <w:rFonts w:hint="default"/>
        <w:sz w:val="24"/>
      </w:rPr>
    </w:lvl>
    <w:lvl w:ilvl="7">
      <w:start w:val="1"/>
      <w:numFmt w:val="decimal"/>
      <w:isLgl/>
      <w:lvlText w:val="%1.%2.%3.%4.%5.%6.%7.%8."/>
      <w:lvlJc w:val="left"/>
      <w:pPr>
        <w:ind w:left="1800" w:hanging="1440"/>
      </w:pPr>
      <w:rPr>
        <w:rFonts w:hint="default"/>
        <w:sz w:val="24"/>
      </w:rPr>
    </w:lvl>
    <w:lvl w:ilvl="8">
      <w:start w:val="1"/>
      <w:numFmt w:val="decimal"/>
      <w:isLgl/>
      <w:lvlText w:val="%1.%2.%3.%4.%5.%6.%7.%8.%9."/>
      <w:lvlJc w:val="left"/>
      <w:pPr>
        <w:ind w:left="2160" w:hanging="1800"/>
      </w:pPr>
      <w:rPr>
        <w:rFonts w:hint="default"/>
        <w:sz w:val="24"/>
      </w:rPr>
    </w:lvl>
  </w:abstractNum>
  <w:abstractNum w:abstractNumId="29" w15:restartNumberingAfterBreak="0">
    <w:nsid w:val="6E8D64BB"/>
    <w:multiLevelType w:val="hybridMultilevel"/>
    <w:tmpl w:val="83A0FD74"/>
    <w:lvl w:ilvl="0" w:tplc="E3F6D2B8">
      <w:start w:val="1"/>
      <w:numFmt w:val="decimal"/>
      <w:lvlText w:val="%1"/>
      <w:lvlJc w:val="left"/>
      <w:pPr>
        <w:tabs>
          <w:tab w:val="num" w:pos="720"/>
        </w:tabs>
        <w:ind w:left="720" w:hanging="607"/>
      </w:pPr>
      <w:rPr>
        <w:rFonts w:hint="default"/>
      </w:rPr>
    </w:lvl>
    <w:lvl w:ilvl="1" w:tplc="70E6988C">
      <w:numFmt w:val="bullet"/>
      <w:pStyle w:val="StyleGachdongLeft095cmLinespacingAtleast15pt"/>
      <w:lvlText w:val="-"/>
      <w:lvlJc w:val="left"/>
      <w:pPr>
        <w:tabs>
          <w:tab w:val="num" w:pos="1440"/>
        </w:tabs>
        <w:ind w:left="1440" w:hanging="360"/>
      </w:pPr>
      <w:rPr>
        <w:rFonts w:ascii="Times New Roman" w:eastAsia="Times New Roman" w:hAnsi="Times New Roman" w:cs="Times New Roman"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0" w15:restartNumberingAfterBreak="0">
    <w:nsid w:val="74786566"/>
    <w:multiLevelType w:val="multilevel"/>
    <w:tmpl w:val="4D705776"/>
    <w:lvl w:ilvl="0">
      <w:start w:val="1"/>
      <w:numFmt w:val="decimal"/>
      <w:lvlText w:val="%1."/>
      <w:lvlJc w:val="right"/>
      <w:pPr>
        <w:ind w:left="720" w:hanging="360"/>
      </w:pPr>
      <w:rPr>
        <w:rFonts w:hint="default"/>
      </w:rPr>
    </w:lvl>
    <w:lvl w:ilvl="1">
      <w:start w:val="3"/>
      <w:numFmt w:val="decimal"/>
      <w:isLgl/>
      <w:lvlText w:val="%1.%2."/>
      <w:lvlJc w:val="left"/>
      <w:pPr>
        <w:ind w:left="900" w:hanging="540"/>
      </w:pPr>
      <w:rPr>
        <w:rFonts w:hint="default"/>
      </w:rPr>
    </w:lvl>
    <w:lvl w:ilvl="2">
      <w:start w:val="4"/>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785361C1"/>
    <w:multiLevelType w:val="multilevel"/>
    <w:tmpl w:val="0409001F"/>
    <w:styleLink w:val="Style6"/>
    <w:lvl w:ilvl="0">
      <w:start w:val="10"/>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79CD12A2"/>
    <w:multiLevelType w:val="multilevel"/>
    <w:tmpl w:val="3698F648"/>
    <w:lvl w:ilvl="0">
      <w:start w:val="2"/>
      <w:numFmt w:val="decimal"/>
      <w:lvlText w:val="%1."/>
      <w:lvlJc w:val="left"/>
      <w:pPr>
        <w:ind w:left="585" w:hanging="585"/>
      </w:pPr>
      <w:rPr>
        <w:rFonts w:hint="default"/>
      </w:rPr>
    </w:lvl>
    <w:lvl w:ilvl="1">
      <w:start w:val="1"/>
      <w:numFmt w:val="decimal"/>
      <w:lvlText w:val="%1.%2."/>
      <w:lvlJc w:val="left"/>
      <w:pPr>
        <w:ind w:left="720" w:hanging="720"/>
      </w:pPr>
      <w:rPr>
        <w:rFonts w:hint="default"/>
      </w:rPr>
    </w:lvl>
    <w:lvl w:ilvl="2">
      <w:start w:val="1"/>
      <w:numFmt w:val="decimal"/>
      <w:pStyle w:val="Heading3"/>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7D404443"/>
    <w:multiLevelType w:val="hybridMultilevel"/>
    <w:tmpl w:val="D0783AF4"/>
    <w:lvl w:ilvl="0" w:tplc="1374C1E2">
      <w:start w:val="1"/>
      <w:numFmt w:val="bullet"/>
      <w:pStyle w:val="gach-"/>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7DDB0850"/>
    <w:multiLevelType w:val="multilevel"/>
    <w:tmpl w:val="1A30F524"/>
    <w:lvl w:ilvl="0">
      <w:start w:val="1"/>
      <w:numFmt w:val="decimal"/>
      <w:lvlText w:val="%1."/>
      <w:lvlJc w:val="left"/>
      <w:pPr>
        <w:ind w:left="580" w:hanging="580"/>
      </w:pPr>
      <w:rPr>
        <w:rFonts w:hint="default"/>
      </w:rPr>
    </w:lvl>
    <w:lvl w:ilvl="1">
      <w:start w:val="1"/>
      <w:numFmt w:val="decimal"/>
      <w:lvlText w:val="%1.%2."/>
      <w:lvlJc w:val="left"/>
      <w:pPr>
        <w:ind w:left="1010" w:hanging="720"/>
      </w:pPr>
      <w:rPr>
        <w:rFonts w:hint="default"/>
      </w:rPr>
    </w:lvl>
    <w:lvl w:ilvl="2">
      <w:start w:val="1"/>
      <w:numFmt w:val="decimal"/>
      <w:lvlText w:val="%1.%2.%3."/>
      <w:lvlJc w:val="left"/>
      <w:pPr>
        <w:ind w:left="1300" w:hanging="720"/>
      </w:pPr>
      <w:rPr>
        <w:rFonts w:hint="default"/>
      </w:rPr>
    </w:lvl>
    <w:lvl w:ilvl="3">
      <w:start w:val="1"/>
      <w:numFmt w:val="decimal"/>
      <w:lvlText w:val="%1.%2.%3.%4."/>
      <w:lvlJc w:val="left"/>
      <w:pPr>
        <w:ind w:left="1950" w:hanging="1080"/>
      </w:pPr>
      <w:rPr>
        <w:rFonts w:hint="default"/>
      </w:rPr>
    </w:lvl>
    <w:lvl w:ilvl="4">
      <w:start w:val="1"/>
      <w:numFmt w:val="decimal"/>
      <w:lvlText w:val="%1.%2.%3.%4.%5."/>
      <w:lvlJc w:val="left"/>
      <w:pPr>
        <w:ind w:left="2240" w:hanging="1080"/>
      </w:pPr>
      <w:rPr>
        <w:rFonts w:hint="default"/>
      </w:rPr>
    </w:lvl>
    <w:lvl w:ilvl="5">
      <w:start w:val="1"/>
      <w:numFmt w:val="decimal"/>
      <w:lvlText w:val="%1.%2.%3.%4.%5.%6."/>
      <w:lvlJc w:val="left"/>
      <w:pPr>
        <w:ind w:left="2890" w:hanging="1440"/>
      </w:pPr>
      <w:rPr>
        <w:rFonts w:hint="default"/>
      </w:rPr>
    </w:lvl>
    <w:lvl w:ilvl="6">
      <w:start w:val="1"/>
      <w:numFmt w:val="decimal"/>
      <w:lvlText w:val="%1.%2.%3.%4.%5.%6.%7."/>
      <w:lvlJc w:val="left"/>
      <w:pPr>
        <w:ind w:left="3180" w:hanging="1440"/>
      </w:pPr>
      <w:rPr>
        <w:rFonts w:hint="default"/>
      </w:rPr>
    </w:lvl>
    <w:lvl w:ilvl="7">
      <w:start w:val="1"/>
      <w:numFmt w:val="decimal"/>
      <w:lvlText w:val="%1.%2.%3.%4.%5.%6.%7.%8."/>
      <w:lvlJc w:val="left"/>
      <w:pPr>
        <w:ind w:left="3830" w:hanging="1800"/>
      </w:pPr>
      <w:rPr>
        <w:rFonts w:hint="default"/>
      </w:rPr>
    </w:lvl>
    <w:lvl w:ilvl="8">
      <w:start w:val="1"/>
      <w:numFmt w:val="decimal"/>
      <w:lvlText w:val="%1.%2.%3.%4.%5.%6.%7.%8.%9."/>
      <w:lvlJc w:val="left"/>
      <w:pPr>
        <w:ind w:left="4120" w:hanging="1800"/>
      </w:pPr>
      <w:rPr>
        <w:rFonts w:hint="default"/>
      </w:rPr>
    </w:lvl>
  </w:abstractNum>
  <w:num w:numId="1">
    <w:abstractNumId w:val="9"/>
  </w:num>
  <w:num w:numId="2">
    <w:abstractNumId w:val="25"/>
  </w:num>
  <w:num w:numId="3">
    <w:abstractNumId w:val="6"/>
  </w:num>
  <w:num w:numId="4">
    <w:abstractNumId w:val="5"/>
  </w:num>
  <w:num w:numId="5">
    <w:abstractNumId w:val="24"/>
  </w:num>
  <w:num w:numId="6">
    <w:abstractNumId w:val="12"/>
  </w:num>
  <w:num w:numId="7">
    <w:abstractNumId w:val="22"/>
  </w:num>
  <w:num w:numId="8">
    <w:abstractNumId w:val="2"/>
  </w:num>
  <w:num w:numId="9">
    <w:abstractNumId w:val="10"/>
  </w:num>
  <w:num w:numId="10">
    <w:abstractNumId w:val="0"/>
  </w:num>
  <w:num w:numId="11">
    <w:abstractNumId w:val="33"/>
  </w:num>
  <w:num w:numId="12">
    <w:abstractNumId w:val="1"/>
  </w:num>
  <w:num w:numId="13">
    <w:abstractNumId w:val="7"/>
  </w:num>
  <w:num w:numId="14">
    <w:abstractNumId w:val="19"/>
  </w:num>
  <w:num w:numId="15">
    <w:abstractNumId w:val="28"/>
  </w:num>
  <w:num w:numId="16">
    <w:abstractNumId w:val="21"/>
  </w:num>
  <w:num w:numId="17">
    <w:abstractNumId w:val="31"/>
  </w:num>
  <w:num w:numId="18">
    <w:abstractNumId w:val="20"/>
  </w:num>
  <w:num w:numId="19">
    <w:abstractNumId w:val="3"/>
  </w:num>
  <w:num w:numId="20">
    <w:abstractNumId w:val="18"/>
  </w:num>
  <w:num w:numId="21">
    <w:abstractNumId w:val="29"/>
  </w:num>
  <w:num w:numId="22">
    <w:abstractNumId w:val="15"/>
  </w:num>
  <w:num w:numId="23">
    <w:abstractNumId w:val="13"/>
  </w:num>
  <w:num w:numId="24">
    <w:abstractNumId w:val="32"/>
  </w:num>
  <w:num w:numId="25">
    <w:abstractNumId w:val="27"/>
  </w:num>
  <w:num w:numId="26">
    <w:abstractNumId w:val="11"/>
  </w:num>
  <w:num w:numId="27">
    <w:abstractNumId w:val="17"/>
  </w:num>
  <w:num w:numId="28">
    <w:abstractNumId w:val="8"/>
  </w:num>
  <w:num w:numId="29">
    <w:abstractNumId w:val="26"/>
  </w:num>
  <w:num w:numId="30">
    <w:abstractNumId w:val="16"/>
  </w:num>
  <w:num w:numId="31">
    <w:abstractNumId w:val="23"/>
  </w:num>
  <w:num w:numId="32">
    <w:abstractNumId w:val="30"/>
  </w:num>
  <w:num w:numId="33">
    <w:abstractNumId w:val="34"/>
  </w:num>
  <w:num w:numId="34">
    <w:abstractNumId w:val="14"/>
  </w:num>
  <w:num w:numId="35">
    <w:abstractNumId w:val="4"/>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hideSpellingErrors/>
  <w:proofState w:grammar="clean"/>
  <w:defaultTabStop w:val="720"/>
  <w:drawingGridHorizontalSpacing w:val="360"/>
  <w:drawingGridVerticalSpacing w:val="360"/>
  <w:displayHorizontalDrawingGridEvery w:val="0"/>
  <w:displayVerticalDrawingGridEvery w:val="0"/>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TS1MDIwMjIztzSzMDRQ0lEKTi0uzszPAykwrAUAnAbUMSwAAAA="/>
  </w:docVars>
  <w:rsids>
    <w:rsidRoot w:val="00E13BC1"/>
    <w:rsid w:val="000014E6"/>
    <w:rsid w:val="00002161"/>
    <w:rsid w:val="00002F1D"/>
    <w:rsid w:val="000033CD"/>
    <w:rsid w:val="00004A4A"/>
    <w:rsid w:val="000069F9"/>
    <w:rsid w:val="00012A12"/>
    <w:rsid w:val="00012D53"/>
    <w:rsid w:val="00013815"/>
    <w:rsid w:val="0001675B"/>
    <w:rsid w:val="00016836"/>
    <w:rsid w:val="000168F5"/>
    <w:rsid w:val="000171BD"/>
    <w:rsid w:val="000176B8"/>
    <w:rsid w:val="00017879"/>
    <w:rsid w:val="0001794B"/>
    <w:rsid w:val="000206A8"/>
    <w:rsid w:val="00020832"/>
    <w:rsid w:val="00021D18"/>
    <w:rsid w:val="000221DB"/>
    <w:rsid w:val="000223B0"/>
    <w:rsid w:val="00022EF7"/>
    <w:rsid w:val="00022FA0"/>
    <w:rsid w:val="00023580"/>
    <w:rsid w:val="00024E79"/>
    <w:rsid w:val="00025D4B"/>
    <w:rsid w:val="00027935"/>
    <w:rsid w:val="00027BB7"/>
    <w:rsid w:val="000304AF"/>
    <w:rsid w:val="000324FC"/>
    <w:rsid w:val="00033BFF"/>
    <w:rsid w:val="00034A9F"/>
    <w:rsid w:val="00035BFF"/>
    <w:rsid w:val="00040C32"/>
    <w:rsid w:val="00041831"/>
    <w:rsid w:val="00042798"/>
    <w:rsid w:val="0004310F"/>
    <w:rsid w:val="00044B48"/>
    <w:rsid w:val="000452B9"/>
    <w:rsid w:val="00046465"/>
    <w:rsid w:val="000466E1"/>
    <w:rsid w:val="00046E9D"/>
    <w:rsid w:val="00047358"/>
    <w:rsid w:val="000502B4"/>
    <w:rsid w:val="0005051C"/>
    <w:rsid w:val="000510F2"/>
    <w:rsid w:val="00051D88"/>
    <w:rsid w:val="000528A6"/>
    <w:rsid w:val="00053128"/>
    <w:rsid w:val="00055C47"/>
    <w:rsid w:val="00056BCD"/>
    <w:rsid w:val="0005738F"/>
    <w:rsid w:val="0006000B"/>
    <w:rsid w:val="00060537"/>
    <w:rsid w:val="0006178B"/>
    <w:rsid w:val="0006272F"/>
    <w:rsid w:val="00062772"/>
    <w:rsid w:val="00064206"/>
    <w:rsid w:val="00064BA5"/>
    <w:rsid w:val="00064C68"/>
    <w:rsid w:val="00064DCD"/>
    <w:rsid w:val="0006640A"/>
    <w:rsid w:val="00066642"/>
    <w:rsid w:val="00067461"/>
    <w:rsid w:val="0007055B"/>
    <w:rsid w:val="00071B3F"/>
    <w:rsid w:val="000725AC"/>
    <w:rsid w:val="00072AE9"/>
    <w:rsid w:val="00073790"/>
    <w:rsid w:val="000740A7"/>
    <w:rsid w:val="00074453"/>
    <w:rsid w:val="000746BE"/>
    <w:rsid w:val="000778FA"/>
    <w:rsid w:val="00077F42"/>
    <w:rsid w:val="000807DA"/>
    <w:rsid w:val="000818A2"/>
    <w:rsid w:val="00081FEB"/>
    <w:rsid w:val="000820A8"/>
    <w:rsid w:val="00083087"/>
    <w:rsid w:val="000837E9"/>
    <w:rsid w:val="00084246"/>
    <w:rsid w:val="0008490E"/>
    <w:rsid w:val="00084FB4"/>
    <w:rsid w:val="00085B34"/>
    <w:rsid w:val="00085CF0"/>
    <w:rsid w:val="00086A1B"/>
    <w:rsid w:val="000875E3"/>
    <w:rsid w:val="00090E54"/>
    <w:rsid w:val="000913FD"/>
    <w:rsid w:val="00091439"/>
    <w:rsid w:val="00091CB9"/>
    <w:rsid w:val="000933A5"/>
    <w:rsid w:val="0009342E"/>
    <w:rsid w:val="00093C85"/>
    <w:rsid w:val="00094A74"/>
    <w:rsid w:val="00095ABE"/>
    <w:rsid w:val="000966DC"/>
    <w:rsid w:val="000A052A"/>
    <w:rsid w:val="000A0ACA"/>
    <w:rsid w:val="000A0B71"/>
    <w:rsid w:val="000A1BA5"/>
    <w:rsid w:val="000A1D19"/>
    <w:rsid w:val="000A227F"/>
    <w:rsid w:val="000A24A3"/>
    <w:rsid w:val="000A35AE"/>
    <w:rsid w:val="000A53EA"/>
    <w:rsid w:val="000A7248"/>
    <w:rsid w:val="000A77F0"/>
    <w:rsid w:val="000B03B0"/>
    <w:rsid w:val="000B17BF"/>
    <w:rsid w:val="000B3DBE"/>
    <w:rsid w:val="000B3F0E"/>
    <w:rsid w:val="000B44A3"/>
    <w:rsid w:val="000B4FE4"/>
    <w:rsid w:val="000B513D"/>
    <w:rsid w:val="000B5420"/>
    <w:rsid w:val="000B59C8"/>
    <w:rsid w:val="000B68A0"/>
    <w:rsid w:val="000C073D"/>
    <w:rsid w:val="000C1200"/>
    <w:rsid w:val="000C1800"/>
    <w:rsid w:val="000C1A4D"/>
    <w:rsid w:val="000C205D"/>
    <w:rsid w:val="000C20D5"/>
    <w:rsid w:val="000C252D"/>
    <w:rsid w:val="000C2617"/>
    <w:rsid w:val="000C3141"/>
    <w:rsid w:val="000C47C3"/>
    <w:rsid w:val="000C4B51"/>
    <w:rsid w:val="000C4EF8"/>
    <w:rsid w:val="000C5210"/>
    <w:rsid w:val="000C5D58"/>
    <w:rsid w:val="000C5E58"/>
    <w:rsid w:val="000C6B00"/>
    <w:rsid w:val="000C6D25"/>
    <w:rsid w:val="000C6FE1"/>
    <w:rsid w:val="000D07E6"/>
    <w:rsid w:val="000D31A6"/>
    <w:rsid w:val="000D38CF"/>
    <w:rsid w:val="000D446D"/>
    <w:rsid w:val="000D4600"/>
    <w:rsid w:val="000D6D4F"/>
    <w:rsid w:val="000D7B95"/>
    <w:rsid w:val="000E1542"/>
    <w:rsid w:val="000E169B"/>
    <w:rsid w:val="000E17C9"/>
    <w:rsid w:val="000E1ACF"/>
    <w:rsid w:val="000E29F8"/>
    <w:rsid w:val="000E2D63"/>
    <w:rsid w:val="000E2E42"/>
    <w:rsid w:val="000E3293"/>
    <w:rsid w:val="000E457B"/>
    <w:rsid w:val="000E59E8"/>
    <w:rsid w:val="000E5A9D"/>
    <w:rsid w:val="000E61B3"/>
    <w:rsid w:val="000E740D"/>
    <w:rsid w:val="000F0964"/>
    <w:rsid w:val="000F0E60"/>
    <w:rsid w:val="000F1A3B"/>
    <w:rsid w:val="000F36A5"/>
    <w:rsid w:val="000F4DD6"/>
    <w:rsid w:val="000F51D7"/>
    <w:rsid w:val="000F5239"/>
    <w:rsid w:val="000F5868"/>
    <w:rsid w:val="000F5B8D"/>
    <w:rsid w:val="000F5D8B"/>
    <w:rsid w:val="000F6B38"/>
    <w:rsid w:val="000F729D"/>
    <w:rsid w:val="0010417D"/>
    <w:rsid w:val="001056E9"/>
    <w:rsid w:val="00107815"/>
    <w:rsid w:val="00107BCB"/>
    <w:rsid w:val="00107FFE"/>
    <w:rsid w:val="0011107B"/>
    <w:rsid w:val="001113BE"/>
    <w:rsid w:val="0011192E"/>
    <w:rsid w:val="00111DBA"/>
    <w:rsid w:val="00114044"/>
    <w:rsid w:val="001148B8"/>
    <w:rsid w:val="00115534"/>
    <w:rsid w:val="0011589A"/>
    <w:rsid w:val="00115A57"/>
    <w:rsid w:val="00116EC4"/>
    <w:rsid w:val="001176A2"/>
    <w:rsid w:val="00117EF5"/>
    <w:rsid w:val="001211AC"/>
    <w:rsid w:val="00121708"/>
    <w:rsid w:val="001226BF"/>
    <w:rsid w:val="00122A23"/>
    <w:rsid w:val="001232D6"/>
    <w:rsid w:val="00126902"/>
    <w:rsid w:val="0013138B"/>
    <w:rsid w:val="00131EB0"/>
    <w:rsid w:val="001328EE"/>
    <w:rsid w:val="00132C75"/>
    <w:rsid w:val="00132D37"/>
    <w:rsid w:val="00133D38"/>
    <w:rsid w:val="001340BF"/>
    <w:rsid w:val="001342FD"/>
    <w:rsid w:val="00134519"/>
    <w:rsid w:val="00135E75"/>
    <w:rsid w:val="00136031"/>
    <w:rsid w:val="00136534"/>
    <w:rsid w:val="001367EA"/>
    <w:rsid w:val="00136C22"/>
    <w:rsid w:val="00140871"/>
    <w:rsid w:val="001414D5"/>
    <w:rsid w:val="001416CF"/>
    <w:rsid w:val="00141BE7"/>
    <w:rsid w:val="00144B36"/>
    <w:rsid w:val="00144C3A"/>
    <w:rsid w:val="00145EE1"/>
    <w:rsid w:val="00146DC7"/>
    <w:rsid w:val="0014711F"/>
    <w:rsid w:val="00147151"/>
    <w:rsid w:val="00147D13"/>
    <w:rsid w:val="00150147"/>
    <w:rsid w:val="00150D3F"/>
    <w:rsid w:val="00150F7B"/>
    <w:rsid w:val="00152132"/>
    <w:rsid w:val="00152211"/>
    <w:rsid w:val="001539E7"/>
    <w:rsid w:val="00154E23"/>
    <w:rsid w:val="00154F71"/>
    <w:rsid w:val="0015527B"/>
    <w:rsid w:val="00157B27"/>
    <w:rsid w:val="00160F21"/>
    <w:rsid w:val="00161143"/>
    <w:rsid w:val="00161613"/>
    <w:rsid w:val="00163514"/>
    <w:rsid w:val="00163B9D"/>
    <w:rsid w:val="00163C6D"/>
    <w:rsid w:val="00164252"/>
    <w:rsid w:val="00164597"/>
    <w:rsid w:val="001646D6"/>
    <w:rsid w:val="00164782"/>
    <w:rsid w:val="00164881"/>
    <w:rsid w:val="00164A75"/>
    <w:rsid w:val="00165A8C"/>
    <w:rsid w:val="001666AD"/>
    <w:rsid w:val="001701CE"/>
    <w:rsid w:val="001707FF"/>
    <w:rsid w:val="00172225"/>
    <w:rsid w:val="0017326F"/>
    <w:rsid w:val="001752B7"/>
    <w:rsid w:val="001753BA"/>
    <w:rsid w:val="0017548F"/>
    <w:rsid w:val="001756B3"/>
    <w:rsid w:val="00175CE3"/>
    <w:rsid w:val="00176A3A"/>
    <w:rsid w:val="00176C8C"/>
    <w:rsid w:val="001804AC"/>
    <w:rsid w:val="00180CB2"/>
    <w:rsid w:val="00182220"/>
    <w:rsid w:val="00182B0C"/>
    <w:rsid w:val="00183370"/>
    <w:rsid w:val="0018399A"/>
    <w:rsid w:val="001843EA"/>
    <w:rsid w:val="00186B5D"/>
    <w:rsid w:val="001872AF"/>
    <w:rsid w:val="00190341"/>
    <w:rsid w:val="00191EBE"/>
    <w:rsid w:val="00192448"/>
    <w:rsid w:val="00192E40"/>
    <w:rsid w:val="001935BD"/>
    <w:rsid w:val="00194A9C"/>
    <w:rsid w:val="00195BFB"/>
    <w:rsid w:val="00195DE8"/>
    <w:rsid w:val="00196040"/>
    <w:rsid w:val="0019648F"/>
    <w:rsid w:val="00197605"/>
    <w:rsid w:val="001A0640"/>
    <w:rsid w:val="001A223B"/>
    <w:rsid w:val="001A22E1"/>
    <w:rsid w:val="001A4336"/>
    <w:rsid w:val="001A5131"/>
    <w:rsid w:val="001A5FF9"/>
    <w:rsid w:val="001A60A0"/>
    <w:rsid w:val="001A6580"/>
    <w:rsid w:val="001A7491"/>
    <w:rsid w:val="001A78C5"/>
    <w:rsid w:val="001B0227"/>
    <w:rsid w:val="001B23B6"/>
    <w:rsid w:val="001B5510"/>
    <w:rsid w:val="001B5A65"/>
    <w:rsid w:val="001B7E7C"/>
    <w:rsid w:val="001C5513"/>
    <w:rsid w:val="001C5E6B"/>
    <w:rsid w:val="001C7FA1"/>
    <w:rsid w:val="001D01A4"/>
    <w:rsid w:val="001D0CB7"/>
    <w:rsid w:val="001D11AA"/>
    <w:rsid w:val="001D26A4"/>
    <w:rsid w:val="001D2875"/>
    <w:rsid w:val="001D30EE"/>
    <w:rsid w:val="001D4D89"/>
    <w:rsid w:val="001D50C3"/>
    <w:rsid w:val="001D5A8D"/>
    <w:rsid w:val="001D5C20"/>
    <w:rsid w:val="001D7C3A"/>
    <w:rsid w:val="001E008B"/>
    <w:rsid w:val="001E0773"/>
    <w:rsid w:val="001E161C"/>
    <w:rsid w:val="001E27D0"/>
    <w:rsid w:val="001E3DEA"/>
    <w:rsid w:val="001E44C1"/>
    <w:rsid w:val="001E4CA2"/>
    <w:rsid w:val="001E4D55"/>
    <w:rsid w:val="001E6548"/>
    <w:rsid w:val="001F17A7"/>
    <w:rsid w:val="001F3EFB"/>
    <w:rsid w:val="001F4452"/>
    <w:rsid w:val="001F4D55"/>
    <w:rsid w:val="001F5278"/>
    <w:rsid w:val="001F616A"/>
    <w:rsid w:val="001F7CBE"/>
    <w:rsid w:val="001F7EDD"/>
    <w:rsid w:val="00200DAD"/>
    <w:rsid w:val="00201340"/>
    <w:rsid w:val="002026D2"/>
    <w:rsid w:val="0020382D"/>
    <w:rsid w:val="00203C14"/>
    <w:rsid w:val="00203F23"/>
    <w:rsid w:val="00204071"/>
    <w:rsid w:val="00206C01"/>
    <w:rsid w:val="002075E3"/>
    <w:rsid w:val="00207DD4"/>
    <w:rsid w:val="0021205D"/>
    <w:rsid w:val="0021292A"/>
    <w:rsid w:val="0021359C"/>
    <w:rsid w:val="00215DF1"/>
    <w:rsid w:val="00216F20"/>
    <w:rsid w:val="00221E3D"/>
    <w:rsid w:val="002220E1"/>
    <w:rsid w:val="00222152"/>
    <w:rsid w:val="0022226C"/>
    <w:rsid w:val="002224E4"/>
    <w:rsid w:val="00223770"/>
    <w:rsid w:val="002246E9"/>
    <w:rsid w:val="002248DE"/>
    <w:rsid w:val="00224953"/>
    <w:rsid w:val="00224F67"/>
    <w:rsid w:val="00226155"/>
    <w:rsid w:val="00226228"/>
    <w:rsid w:val="002276A6"/>
    <w:rsid w:val="0023055D"/>
    <w:rsid w:val="00230681"/>
    <w:rsid w:val="00230AB9"/>
    <w:rsid w:val="0023209F"/>
    <w:rsid w:val="002324B3"/>
    <w:rsid w:val="00233D77"/>
    <w:rsid w:val="0023405E"/>
    <w:rsid w:val="00234EFE"/>
    <w:rsid w:val="00235CF5"/>
    <w:rsid w:val="00235E37"/>
    <w:rsid w:val="00236A7A"/>
    <w:rsid w:val="00236D26"/>
    <w:rsid w:val="00236F71"/>
    <w:rsid w:val="0023702D"/>
    <w:rsid w:val="0024031A"/>
    <w:rsid w:val="00240880"/>
    <w:rsid w:val="0024174E"/>
    <w:rsid w:val="0024323C"/>
    <w:rsid w:val="0024354A"/>
    <w:rsid w:val="00243626"/>
    <w:rsid w:val="002474DD"/>
    <w:rsid w:val="002507C9"/>
    <w:rsid w:val="002511AA"/>
    <w:rsid w:val="00251590"/>
    <w:rsid w:val="00251A40"/>
    <w:rsid w:val="00252220"/>
    <w:rsid w:val="002524A3"/>
    <w:rsid w:val="002529BA"/>
    <w:rsid w:val="00253146"/>
    <w:rsid w:val="0025376F"/>
    <w:rsid w:val="00253B64"/>
    <w:rsid w:val="0025491A"/>
    <w:rsid w:val="00255103"/>
    <w:rsid w:val="00255F88"/>
    <w:rsid w:val="0025673F"/>
    <w:rsid w:val="00256F83"/>
    <w:rsid w:val="0025769F"/>
    <w:rsid w:val="00257B76"/>
    <w:rsid w:val="00260280"/>
    <w:rsid w:val="00261C1B"/>
    <w:rsid w:val="00262B4E"/>
    <w:rsid w:val="002631E6"/>
    <w:rsid w:val="002638ED"/>
    <w:rsid w:val="00263A52"/>
    <w:rsid w:val="00263DFE"/>
    <w:rsid w:val="00264E71"/>
    <w:rsid w:val="0026589A"/>
    <w:rsid w:val="00265BA3"/>
    <w:rsid w:val="00266D25"/>
    <w:rsid w:val="00266DD3"/>
    <w:rsid w:val="002675E2"/>
    <w:rsid w:val="00267847"/>
    <w:rsid w:val="00267B6B"/>
    <w:rsid w:val="002718BB"/>
    <w:rsid w:val="002721D2"/>
    <w:rsid w:val="00272372"/>
    <w:rsid w:val="00272DC1"/>
    <w:rsid w:val="00273DBC"/>
    <w:rsid w:val="00274049"/>
    <w:rsid w:val="002740F5"/>
    <w:rsid w:val="002749F9"/>
    <w:rsid w:val="00274E84"/>
    <w:rsid w:val="00277708"/>
    <w:rsid w:val="00280FF8"/>
    <w:rsid w:val="00281AC9"/>
    <w:rsid w:val="0028201E"/>
    <w:rsid w:val="00283C84"/>
    <w:rsid w:val="00284151"/>
    <w:rsid w:val="00284AF6"/>
    <w:rsid w:val="00284F5D"/>
    <w:rsid w:val="002859A9"/>
    <w:rsid w:val="00292446"/>
    <w:rsid w:val="00292B32"/>
    <w:rsid w:val="00292F91"/>
    <w:rsid w:val="0029320B"/>
    <w:rsid w:val="00293765"/>
    <w:rsid w:val="002946E6"/>
    <w:rsid w:val="00295CDA"/>
    <w:rsid w:val="002A0042"/>
    <w:rsid w:val="002A0B99"/>
    <w:rsid w:val="002A2E00"/>
    <w:rsid w:val="002A318B"/>
    <w:rsid w:val="002A34AA"/>
    <w:rsid w:val="002A4414"/>
    <w:rsid w:val="002A4E5A"/>
    <w:rsid w:val="002A5128"/>
    <w:rsid w:val="002A5188"/>
    <w:rsid w:val="002A581F"/>
    <w:rsid w:val="002A5D4E"/>
    <w:rsid w:val="002A7A4A"/>
    <w:rsid w:val="002B0A33"/>
    <w:rsid w:val="002B1DEE"/>
    <w:rsid w:val="002B228C"/>
    <w:rsid w:val="002B2D47"/>
    <w:rsid w:val="002B39D7"/>
    <w:rsid w:val="002B7671"/>
    <w:rsid w:val="002C03AE"/>
    <w:rsid w:val="002C097B"/>
    <w:rsid w:val="002C0980"/>
    <w:rsid w:val="002C0AF6"/>
    <w:rsid w:val="002C265A"/>
    <w:rsid w:val="002C281F"/>
    <w:rsid w:val="002C3AE4"/>
    <w:rsid w:val="002C48DA"/>
    <w:rsid w:val="002C4F4F"/>
    <w:rsid w:val="002C53E9"/>
    <w:rsid w:val="002C6C76"/>
    <w:rsid w:val="002D0DD2"/>
    <w:rsid w:val="002D1B1B"/>
    <w:rsid w:val="002D44A3"/>
    <w:rsid w:val="002D583A"/>
    <w:rsid w:val="002D690E"/>
    <w:rsid w:val="002D6AAD"/>
    <w:rsid w:val="002D7648"/>
    <w:rsid w:val="002D7AFD"/>
    <w:rsid w:val="002E250A"/>
    <w:rsid w:val="002E3666"/>
    <w:rsid w:val="002E46AE"/>
    <w:rsid w:val="002E545E"/>
    <w:rsid w:val="002E676A"/>
    <w:rsid w:val="002E73ED"/>
    <w:rsid w:val="002F1F1F"/>
    <w:rsid w:val="002F2C55"/>
    <w:rsid w:val="002F32D0"/>
    <w:rsid w:val="002F449B"/>
    <w:rsid w:val="002F571A"/>
    <w:rsid w:val="002F58E0"/>
    <w:rsid w:val="002F5D9B"/>
    <w:rsid w:val="002F644C"/>
    <w:rsid w:val="002F64A5"/>
    <w:rsid w:val="003007DC"/>
    <w:rsid w:val="00300C43"/>
    <w:rsid w:val="003015B6"/>
    <w:rsid w:val="00301DBD"/>
    <w:rsid w:val="00301EB6"/>
    <w:rsid w:val="00302526"/>
    <w:rsid w:val="003025DE"/>
    <w:rsid w:val="00302D5C"/>
    <w:rsid w:val="003030CA"/>
    <w:rsid w:val="00305526"/>
    <w:rsid w:val="0030581A"/>
    <w:rsid w:val="00306744"/>
    <w:rsid w:val="00306787"/>
    <w:rsid w:val="00307A66"/>
    <w:rsid w:val="00310C6E"/>
    <w:rsid w:val="00311B29"/>
    <w:rsid w:val="00313399"/>
    <w:rsid w:val="00314034"/>
    <w:rsid w:val="00314860"/>
    <w:rsid w:val="003151CF"/>
    <w:rsid w:val="00315788"/>
    <w:rsid w:val="00317A51"/>
    <w:rsid w:val="00317B1F"/>
    <w:rsid w:val="00320187"/>
    <w:rsid w:val="00320B7C"/>
    <w:rsid w:val="0032195C"/>
    <w:rsid w:val="003221E4"/>
    <w:rsid w:val="003223AF"/>
    <w:rsid w:val="003231D4"/>
    <w:rsid w:val="00323818"/>
    <w:rsid w:val="00325D7B"/>
    <w:rsid w:val="00326AD8"/>
    <w:rsid w:val="00326AED"/>
    <w:rsid w:val="00327A07"/>
    <w:rsid w:val="00331D27"/>
    <w:rsid w:val="003324B9"/>
    <w:rsid w:val="00332D8F"/>
    <w:rsid w:val="00333360"/>
    <w:rsid w:val="003334E6"/>
    <w:rsid w:val="0033455F"/>
    <w:rsid w:val="00335074"/>
    <w:rsid w:val="0033573E"/>
    <w:rsid w:val="0033607C"/>
    <w:rsid w:val="003369E2"/>
    <w:rsid w:val="0034061A"/>
    <w:rsid w:val="00340AE0"/>
    <w:rsid w:val="00341B9A"/>
    <w:rsid w:val="00342098"/>
    <w:rsid w:val="00342DBC"/>
    <w:rsid w:val="00343B9F"/>
    <w:rsid w:val="00344B0F"/>
    <w:rsid w:val="00345425"/>
    <w:rsid w:val="003456A9"/>
    <w:rsid w:val="0034594D"/>
    <w:rsid w:val="00345CF9"/>
    <w:rsid w:val="00347BFB"/>
    <w:rsid w:val="00352011"/>
    <w:rsid w:val="0035242C"/>
    <w:rsid w:val="003527A4"/>
    <w:rsid w:val="00353348"/>
    <w:rsid w:val="00354618"/>
    <w:rsid w:val="00356C97"/>
    <w:rsid w:val="003620D9"/>
    <w:rsid w:val="00364ECC"/>
    <w:rsid w:val="00365FE1"/>
    <w:rsid w:val="0036670B"/>
    <w:rsid w:val="00370B6C"/>
    <w:rsid w:val="00374DBD"/>
    <w:rsid w:val="003753D1"/>
    <w:rsid w:val="003754CC"/>
    <w:rsid w:val="00377BA7"/>
    <w:rsid w:val="00380646"/>
    <w:rsid w:val="003806AB"/>
    <w:rsid w:val="00381D83"/>
    <w:rsid w:val="00385213"/>
    <w:rsid w:val="0038526D"/>
    <w:rsid w:val="00385517"/>
    <w:rsid w:val="003855DD"/>
    <w:rsid w:val="003856AC"/>
    <w:rsid w:val="00385B5E"/>
    <w:rsid w:val="00390453"/>
    <w:rsid w:val="00390BD9"/>
    <w:rsid w:val="00391DBE"/>
    <w:rsid w:val="00393D46"/>
    <w:rsid w:val="00395088"/>
    <w:rsid w:val="00395F84"/>
    <w:rsid w:val="00396244"/>
    <w:rsid w:val="00397A1D"/>
    <w:rsid w:val="003A34DD"/>
    <w:rsid w:val="003A60C9"/>
    <w:rsid w:val="003A67E6"/>
    <w:rsid w:val="003A7606"/>
    <w:rsid w:val="003A7CBE"/>
    <w:rsid w:val="003A7D3D"/>
    <w:rsid w:val="003B2732"/>
    <w:rsid w:val="003B3059"/>
    <w:rsid w:val="003B38A2"/>
    <w:rsid w:val="003B40ED"/>
    <w:rsid w:val="003B4FC4"/>
    <w:rsid w:val="003B6607"/>
    <w:rsid w:val="003B67CD"/>
    <w:rsid w:val="003B6D40"/>
    <w:rsid w:val="003C07CC"/>
    <w:rsid w:val="003C3220"/>
    <w:rsid w:val="003C42DD"/>
    <w:rsid w:val="003C4FEA"/>
    <w:rsid w:val="003C5A99"/>
    <w:rsid w:val="003D0B22"/>
    <w:rsid w:val="003D179C"/>
    <w:rsid w:val="003D37BF"/>
    <w:rsid w:val="003D46E4"/>
    <w:rsid w:val="003D53FD"/>
    <w:rsid w:val="003D6467"/>
    <w:rsid w:val="003D6A24"/>
    <w:rsid w:val="003D6D6A"/>
    <w:rsid w:val="003D73A3"/>
    <w:rsid w:val="003D73E4"/>
    <w:rsid w:val="003D74A1"/>
    <w:rsid w:val="003E0041"/>
    <w:rsid w:val="003E02CC"/>
    <w:rsid w:val="003E056E"/>
    <w:rsid w:val="003E1ED4"/>
    <w:rsid w:val="003E3B80"/>
    <w:rsid w:val="003E5164"/>
    <w:rsid w:val="003E53F9"/>
    <w:rsid w:val="003E5BFB"/>
    <w:rsid w:val="003E6A2E"/>
    <w:rsid w:val="003E7487"/>
    <w:rsid w:val="003F057F"/>
    <w:rsid w:val="003F1A98"/>
    <w:rsid w:val="003F2DB4"/>
    <w:rsid w:val="003F30F5"/>
    <w:rsid w:val="003F3570"/>
    <w:rsid w:val="003F3F40"/>
    <w:rsid w:val="003F3F96"/>
    <w:rsid w:val="003F40FE"/>
    <w:rsid w:val="003F47B4"/>
    <w:rsid w:val="003F526D"/>
    <w:rsid w:val="004002F9"/>
    <w:rsid w:val="00400A8F"/>
    <w:rsid w:val="00402196"/>
    <w:rsid w:val="00402711"/>
    <w:rsid w:val="00402727"/>
    <w:rsid w:val="004034FA"/>
    <w:rsid w:val="00404D20"/>
    <w:rsid w:val="0040715A"/>
    <w:rsid w:val="00407454"/>
    <w:rsid w:val="004074ED"/>
    <w:rsid w:val="0040787E"/>
    <w:rsid w:val="00410672"/>
    <w:rsid w:val="00411CD8"/>
    <w:rsid w:val="0041288A"/>
    <w:rsid w:val="00413528"/>
    <w:rsid w:val="00413B07"/>
    <w:rsid w:val="00413B53"/>
    <w:rsid w:val="00415730"/>
    <w:rsid w:val="00415D39"/>
    <w:rsid w:val="004165C4"/>
    <w:rsid w:val="00416DE3"/>
    <w:rsid w:val="004171D6"/>
    <w:rsid w:val="00417459"/>
    <w:rsid w:val="0042103B"/>
    <w:rsid w:val="00422190"/>
    <w:rsid w:val="00422FA0"/>
    <w:rsid w:val="0042487C"/>
    <w:rsid w:val="00424A29"/>
    <w:rsid w:val="004263D4"/>
    <w:rsid w:val="00426807"/>
    <w:rsid w:val="00426AD1"/>
    <w:rsid w:val="00430DB6"/>
    <w:rsid w:val="004313FE"/>
    <w:rsid w:val="00433190"/>
    <w:rsid w:val="00433F71"/>
    <w:rsid w:val="00434451"/>
    <w:rsid w:val="00434915"/>
    <w:rsid w:val="00434DEE"/>
    <w:rsid w:val="00435BAC"/>
    <w:rsid w:val="00436D9A"/>
    <w:rsid w:val="00441947"/>
    <w:rsid w:val="00441D50"/>
    <w:rsid w:val="00442057"/>
    <w:rsid w:val="00442723"/>
    <w:rsid w:val="00442DB1"/>
    <w:rsid w:val="0044368E"/>
    <w:rsid w:val="00443989"/>
    <w:rsid w:val="00444673"/>
    <w:rsid w:val="00445476"/>
    <w:rsid w:val="00445D33"/>
    <w:rsid w:val="00445F8F"/>
    <w:rsid w:val="004465DB"/>
    <w:rsid w:val="00446653"/>
    <w:rsid w:val="0044773C"/>
    <w:rsid w:val="00447BD2"/>
    <w:rsid w:val="00447CFF"/>
    <w:rsid w:val="00447F44"/>
    <w:rsid w:val="0045006A"/>
    <w:rsid w:val="004508E6"/>
    <w:rsid w:val="00450F7F"/>
    <w:rsid w:val="00451246"/>
    <w:rsid w:val="00453821"/>
    <w:rsid w:val="00453A56"/>
    <w:rsid w:val="0045642C"/>
    <w:rsid w:val="00457118"/>
    <w:rsid w:val="00457D6C"/>
    <w:rsid w:val="0046055F"/>
    <w:rsid w:val="00461200"/>
    <w:rsid w:val="00462376"/>
    <w:rsid w:val="004630E0"/>
    <w:rsid w:val="00465504"/>
    <w:rsid w:val="004659EE"/>
    <w:rsid w:val="00465E8A"/>
    <w:rsid w:val="0046748E"/>
    <w:rsid w:val="00467639"/>
    <w:rsid w:val="0046788F"/>
    <w:rsid w:val="00467F13"/>
    <w:rsid w:val="00470958"/>
    <w:rsid w:val="00470A03"/>
    <w:rsid w:val="00472775"/>
    <w:rsid w:val="004741FE"/>
    <w:rsid w:val="004751AB"/>
    <w:rsid w:val="00475302"/>
    <w:rsid w:val="00475EBA"/>
    <w:rsid w:val="00476D51"/>
    <w:rsid w:val="00476DAF"/>
    <w:rsid w:val="00477723"/>
    <w:rsid w:val="00481A56"/>
    <w:rsid w:val="0048304C"/>
    <w:rsid w:val="0048399A"/>
    <w:rsid w:val="00483D52"/>
    <w:rsid w:val="00484725"/>
    <w:rsid w:val="00485747"/>
    <w:rsid w:val="00485AA9"/>
    <w:rsid w:val="00490BAC"/>
    <w:rsid w:val="00494AB1"/>
    <w:rsid w:val="0049560F"/>
    <w:rsid w:val="00497AF2"/>
    <w:rsid w:val="004A1108"/>
    <w:rsid w:val="004A116D"/>
    <w:rsid w:val="004A1224"/>
    <w:rsid w:val="004A23DC"/>
    <w:rsid w:val="004A2DB2"/>
    <w:rsid w:val="004A2E22"/>
    <w:rsid w:val="004A3705"/>
    <w:rsid w:val="004A40A6"/>
    <w:rsid w:val="004A5400"/>
    <w:rsid w:val="004A6A21"/>
    <w:rsid w:val="004A7408"/>
    <w:rsid w:val="004A7E49"/>
    <w:rsid w:val="004B0467"/>
    <w:rsid w:val="004B122B"/>
    <w:rsid w:val="004B1615"/>
    <w:rsid w:val="004B18FE"/>
    <w:rsid w:val="004B1A2F"/>
    <w:rsid w:val="004B1FD9"/>
    <w:rsid w:val="004B3181"/>
    <w:rsid w:val="004B4DD4"/>
    <w:rsid w:val="004B61AE"/>
    <w:rsid w:val="004C031A"/>
    <w:rsid w:val="004C09ED"/>
    <w:rsid w:val="004C0E6F"/>
    <w:rsid w:val="004C1387"/>
    <w:rsid w:val="004C23E1"/>
    <w:rsid w:val="004C2866"/>
    <w:rsid w:val="004C2A09"/>
    <w:rsid w:val="004C33B8"/>
    <w:rsid w:val="004C4225"/>
    <w:rsid w:val="004C432E"/>
    <w:rsid w:val="004C5095"/>
    <w:rsid w:val="004C6772"/>
    <w:rsid w:val="004C69EF"/>
    <w:rsid w:val="004C6BC4"/>
    <w:rsid w:val="004C6C24"/>
    <w:rsid w:val="004C6F28"/>
    <w:rsid w:val="004C74E9"/>
    <w:rsid w:val="004C7FA4"/>
    <w:rsid w:val="004D26C7"/>
    <w:rsid w:val="004D6C6D"/>
    <w:rsid w:val="004D6D10"/>
    <w:rsid w:val="004D7494"/>
    <w:rsid w:val="004E0AAF"/>
    <w:rsid w:val="004E1561"/>
    <w:rsid w:val="004E199A"/>
    <w:rsid w:val="004E2517"/>
    <w:rsid w:val="004E35A6"/>
    <w:rsid w:val="004E3E7C"/>
    <w:rsid w:val="004E3F32"/>
    <w:rsid w:val="004E4A0D"/>
    <w:rsid w:val="004E4DF1"/>
    <w:rsid w:val="004E5088"/>
    <w:rsid w:val="004E5FA0"/>
    <w:rsid w:val="004E6B9A"/>
    <w:rsid w:val="004E6DC0"/>
    <w:rsid w:val="004E7B37"/>
    <w:rsid w:val="004F1052"/>
    <w:rsid w:val="004F2130"/>
    <w:rsid w:val="004F2318"/>
    <w:rsid w:val="004F25C2"/>
    <w:rsid w:val="004F2709"/>
    <w:rsid w:val="004F3CA3"/>
    <w:rsid w:val="004F41C5"/>
    <w:rsid w:val="004F56D9"/>
    <w:rsid w:val="004F58B7"/>
    <w:rsid w:val="00500A09"/>
    <w:rsid w:val="005036DB"/>
    <w:rsid w:val="00510398"/>
    <w:rsid w:val="00512782"/>
    <w:rsid w:val="005135F1"/>
    <w:rsid w:val="005137FD"/>
    <w:rsid w:val="0051420F"/>
    <w:rsid w:val="00514387"/>
    <w:rsid w:val="00515B01"/>
    <w:rsid w:val="005169B7"/>
    <w:rsid w:val="0051712B"/>
    <w:rsid w:val="00521297"/>
    <w:rsid w:val="00521D6C"/>
    <w:rsid w:val="00522AE1"/>
    <w:rsid w:val="00522FF6"/>
    <w:rsid w:val="00523B1D"/>
    <w:rsid w:val="00524212"/>
    <w:rsid w:val="00525D7A"/>
    <w:rsid w:val="005262E6"/>
    <w:rsid w:val="0052673F"/>
    <w:rsid w:val="005279AB"/>
    <w:rsid w:val="00527B2B"/>
    <w:rsid w:val="0053132A"/>
    <w:rsid w:val="00531503"/>
    <w:rsid w:val="0053167C"/>
    <w:rsid w:val="005323F4"/>
    <w:rsid w:val="00532477"/>
    <w:rsid w:val="005343BC"/>
    <w:rsid w:val="0053502C"/>
    <w:rsid w:val="00535623"/>
    <w:rsid w:val="00536C7A"/>
    <w:rsid w:val="005405DD"/>
    <w:rsid w:val="00540A7C"/>
    <w:rsid w:val="005415D3"/>
    <w:rsid w:val="005419C3"/>
    <w:rsid w:val="00544E13"/>
    <w:rsid w:val="00544F4E"/>
    <w:rsid w:val="00545073"/>
    <w:rsid w:val="00545141"/>
    <w:rsid w:val="005457D8"/>
    <w:rsid w:val="0054629B"/>
    <w:rsid w:val="00547D7B"/>
    <w:rsid w:val="00547F4F"/>
    <w:rsid w:val="005504E4"/>
    <w:rsid w:val="00551C90"/>
    <w:rsid w:val="005533D7"/>
    <w:rsid w:val="00553A4D"/>
    <w:rsid w:val="00554957"/>
    <w:rsid w:val="00554B84"/>
    <w:rsid w:val="005563B5"/>
    <w:rsid w:val="00561464"/>
    <w:rsid w:val="00562F38"/>
    <w:rsid w:val="005635F8"/>
    <w:rsid w:val="005655BB"/>
    <w:rsid w:val="00565FAF"/>
    <w:rsid w:val="005665F0"/>
    <w:rsid w:val="005679F1"/>
    <w:rsid w:val="00567F35"/>
    <w:rsid w:val="005714CA"/>
    <w:rsid w:val="00571ADD"/>
    <w:rsid w:val="00572E36"/>
    <w:rsid w:val="00575492"/>
    <w:rsid w:val="00577684"/>
    <w:rsid w:val="00580FE4"/>
    <w:rsid w:val="005819EA"/>
    <w:rsid w:val="005822F0"/>
    <w:rsid w:val="00583060"/>
    <w:rsid w:val="00584348"/>
    <w:rsid w:val="00584634"/>
    <w:rsid w:val="005854CB"/>
    <w:rsid w:val="00585DE2"/>
    <w:rsid w:val="00585EE9"/>
    <w:rsid w:val="00587319"/>
    <w:rsid w:val="005873A9"/>
    <w:rsid w:val="0058756E"/>
    <w:rsid w:val="005906BD"/>
    <w:rsid w:val="00590757"/>
    <w:rsid w:val="00590B70"/>
    <w:rsid w:val="00591540"/>
    <w:rsid w:val="00591A52"/>
    <w:rsid w:val="00592B89"/>
    <w:rsid w:val="005943D1"/>
    <w:rsid w:val="00594958"/>
    <w:rsid w:val="00594FF2"/>
    <w:rsid w:val="005960FE"/>
    <w:rsid w:val="005A0783"/>
    <w:rsid w:val="005A1A00"/>
    <w:rsid w:val="005A1DC9"/>
    <w:rsid w:val="005A2CA1"/>
    <w:rsid w:val="005A2E60"/>
    <w:rsid w:val="005A2F5A"/>
    <w:rsid w:val="005A5881"/>
    <w:rsid w:val="005A65FB"/>
    <w:rsid w:val="005A7375"/>
    <w:rsid w:val="005A756E"/>
    <w:rsid w:val="005A761D"/>
    <w:rsid w:val="005B1074"/>
    <w:rsid w:val="005B1149"/>
    <w:rsid w:val="005B3611"/>
    <w:rsid w:val="005B467C"/>
    <w:rsid w:val="005B4E97"/>
    <w:rsid w:val="005B546A"/>
    <w:rsid w:val="005B54DD"/>
    <w:rsid w:val="005B6718"/>
    <w:rsid w:val="005B7693"/>
    <w:rsid w:val="005B791E"/>
    <w:rsid w:val="005B79CF"/>
    <w:rsid w:val="005C1968"/>
    <w:rsid w:val="005C3271"/>
    <w:rsid w:val="005C5528"/>
    <w:rsid w:val="005C5571"/>
    <w:rsid w:val="005C5955"/>
    <w:rsid w:val="005C62B9"/>
    <w:rsid w:val="005C7811"/>
    <w:rsid w:val="005C7BDF"/>
    <w:rsid w:val="005D008E"/>
    <w:rsid w:val="005D0388"/>
    <w:rsid w:val="005D03D3"/>
    <w:rsid w:val="005D1BF2"/>
    <w:rsid w:val="005D390D"/>
    <w:rsid w:val="005D3C24"/>
    <w:rsid w:val="005D5C1D"/>
    <w:rsid w:val="005D6364"/>
    <w:rsid w:val="005D643E"/>
    <w:rsid w:val="005D7C38"/>
    <w:rsid w:val="005E1164"/>
    <w:rsid w:val="005E2FE9"/>
    <w:rsid w:val="005E3779"/>
    <w:rsid w:val="005E4083"/>
    <w:rsid w:val="005E50FD"/>
    <w:rsid w:val="005E53D7"/>
    <w:rsid w:val="005E5596"/>
    <w:rsid w:val="005E55C5"/>
    <w:rsid w:val="005E5CA1"/>
    <w:rsid w:val="005E6794"/>
    <w:rsid w:val="005E6DCE"/>
    <w:rsid w:val="005E7287"/>
    <w:rsid w:val="005E7C43"/>
    <w:rsid w:val="005F00AD"/>
    <w:rsid w:val="005F084B"/>
    <w:rsid w:val="005F0B66"/>
    <w:rsid w:val="005F0D07"/>
    <w:rsid w:val="005F0F04"/>
    <w:rsid w:val="005F1208"/>
    <w:rsid w:val="005F14A2"/>
    <w:rsid w:val="005F1619"/>
    <w:rsid w:val="005F36DC"/>
    <w:rsid w:val="005F3736"/>
    <w:rsid w:val="005F720F"/>
    <w:rsid w:val="00600F48"/>
    <w:rsid w:val="00603826"/>
    <w:rsid w:val="00603BF9"/>
    <w:rsid w:val="0060476A"/>
    <w:rsid w:val="006048F9"/>
    <w:rsid w:val="00604C76"/>
    <w:rsid w:val="00605E54"/>
    <w:rsid w:val="00606F2F"/>
    <w:rsid w:val="00607ADD"/>
    <w:rsid w:val="00607F94"/>
    <w:rsid w:val="00610CFA"/>
    <w:rsid w:val="00611EAF"/>
    <w:rsid w:val="00612636"/>
    <w:rsid w:val="00612D5A"/>
    <w:rsid w:val="00612DFB"/>
    <w:rsid w:val="00614557"/>
    <w:rsid w:val="006162A8"/>
    <w:rsid w:val="00621396"/>
    <w:rsid w:val="00621DA1"/>
    <w:rsid w:val="0062240B"/>
    <w:rsid w:val="006225A2"/>
    <w:rsid w:val="0062454B"/>
    <w:rsid w:val="006255C7"/>
    <w:rsid w:val="00626053"/>
    <w:rsid w:val="00626585"/>
    <w:rsid w:val="00626831"/>
    <w:rsid w:val="00626878"/>
    <w:rsid w:val="00626FC4"/>
    <w:rsid w:val="006323CE"/>
    <w:rsid w:val="00633CC8"/>
    <w:rsid w:val="00634E08"/>
    <w:rsid w:val="00635AFA"/>
    <w:rsid w:val="0063681F"/>
    <w:rsid w:val="00637556"/>
    <w:rsid w:val="00640193"/>
    <w:rsid w:val="00641376"/>
    <w:rsid w:val="00641CA0"/>
    <w:rsid w:val="00641D32"/>
    <w:rsid w:val="00642D76"/>
    <w:rsid w:val="006461C2"/>
    <w:rsid w:val="00646917"/>
    <w:rsid w:val="00646BCD"/>
    <w:rsid w:val="00646FB8"/>
    <w:rsid w:val="006471D5"/>
    <w:rsid w:val="00647480"/>
    <w:rsid w:val="006477A3"/>
    <w:rsid w:val="0065058B"/>
    <w:rsid w:val="00651344"/>
    <w:rsid w:val="006536B5"/>
    <w:rsid w:val="00653BCD"/>
    <w:rsid w:val="006544BC"/>
    <w:rsid w:val="00654E84"/>
    <w:rsid w:val="00654EB0"/>
    <w:rsid w:val="0065768B"/>
    <w:rsid w:val="00657CFB"/>
    <w:rsid w:val="006607B9"/>
    <w:rsid w:val="00661D11"/>
    <w:rsid w:val="00662096"/>
    <w:rsid w:val="0066288F"/>
    <w:rsid w:val="00662EB2"/>
    <w:rsid w:val="0066338F"/>
    <w:rsid w:val="00663641"/>
    <w:rsid w:val="00664207"/>
    <w:rsid w:val="00664658"/>
    <w:rsid w:val="006649EC"/>
    <w:rsid w:val="00664B4B"/>
    <w:rsid w:val="006654FE"/>
    <w:rsid w:val="006672A2"/>
    <w:rsid w:val="00667A58"/>
    <w:rsid w:val="00670669"/>
    <w:rsid w:val="00672445"/>
    <w:rsid w:val="00672F0C"/>
    <w:rsid w:val="00676B18"/>
    <w:rsid w:val="0067706D"/>
    <w:rsid w:val="00677A3E"/>
    <w:rsid w:val="00677F34"/>
    <w:rsid w:val="00680C7C"/>
    <w:rsid w:val="00681493"/>
    <w:rsid w:val="00681895"/>
    <w:rsid w:val="00681E0D"/>
    <w:rsid w:val="006827BA"/>
    <w:rsid w:val="00682EAE"/>
    <w:rsid w:val="00683698"/>
    <w:rsid w:val="0068611E"/>
    <w:rsid w:val="00686276"/>
    <w:rsid w:val="006872C7"/>
    <w:rsid w:val="0069008F"/>
    <w:rsid w:val="00690E47"/>
    <w:rsid w:val="006911EF"/>
    <w:rsid w:val="006913CA"/>
    <w:rsid w:val="0069153C"/>
    <w:rsid w:val="00692497"/>
    <w:rsid w:val="00693B93"/>
    <w:rsid w:val="00694CC4"/>
    <w:rsid w:val="006966E5"/>
    <w:rsid w:val="00696B29"/>
    <w:rsid w:val="006A01D0"/>
    <w:rsid w:val="006A0C49"/>
    <w:rsid w:val="006A18E5"/>
    <w:rsid w:val="006A1FD7"/>
    <w:rsid w:val="006A20EA"/>
    <w:rsid w:val="006A3DF6"/>
    <w:rsid w:val="006A4B30"/>
    <w:rsid w:val="006A54B9"/>
    <w:rsid w:val="006A5D19"/>
    <w:rsid w:val="006A67E6"/>
    <w:rsid w:val="006A6F7D"/>
    <w:rsid w:val="006A7740"/>
    <w:rsid w:val="006B0163"/>
    <w:rsid w:val="006B04F9"/>
    <w:rsid w:val="006B0B4B"/>
    <w:rsid w:val="006B0D15"/>
    <w:rsid w:val="006B14CB"/>
    <w:rsid w:val="006B2351"/>
    <w:rsid w:val="006B2496"/>
    <w:rsid w:val="006B3C5E"/>
    <w:rsid w:val="006B6857"/>
    <w:rsid w:val="006B6900"/>
    <w:rsid w:val="006B6995"/>
    <w:rsid w:val="006B6B81"/>
    <w:rsid w:val="006B6E84"/>
    <w:rsid w:val="006B73D9"/>
    <w:rsid w:val="006B7C6E"/>
    <w:rsid w:val="006C0D0A"/>
    <w:rsid w:val="006C1355"/>
    <w:rsid w:val="006C167C"/>
    <w:rsid w:val="006C1965"/>
    <w:rsid w:val="006C28D8"/>
    <w:rsid w:val="006C36B9"/>
    <w:rsid w:val="006C3D65"/>
    <w:rsid w:val="006C4C2D"/>
    <w:rsid w:val="006C6C9B"/>
    <w:rsid w:val="006C6EE1"/>
    <w:rsid w:val="006C75AE"/>
    <w:rsid w:val="006C7F00"/>
    <w:rsid w:val="006D00AA"/>
    <w:rsid w:val="006D06A8"/>
    <w:rsid w:val="006D0BAE"/>
    <w:rsid w:val="006D0D5F"/>
    <w:rsid w:val="006D2101"/>
    <w:rsid w:val="006D5CAC"/>
    <w:rsid w:val="006D606A"/>
    <w:rsid w:val="006D6B60"/>
    <w:rsid w:val="006D7CFD"/>
    <w:rsid w:val="006E0EA6"/>
    <w:rsid w:val="006E4A75"/>
    <w:rsid w:val="006E5920"/>
    <w:rsid w:val="006E7BE8"/>
    <w:rsid w:val="006F0B96"/>
    <w:rsid w:val="006F24FB"/>
    <w:rsid w:val="006F3CF6"/>
    <w:rsid w:val="006F408E"/>
    <w:rsid w:val="006F4AFB"/>
    <w:rsid w:val="006F58D5"/>
    <w:rsid w:val="006F5982"/>
    <w:rsid w:val="006F5CCC"/>
    <w:rsid w:val="006F6D9B"/>
    <w:rsid w:val="006F6F1C"/>
    <w:rsid w:val="0070005B"/>
    <w:rsid w:val="0070181C"/>
    <w:rsid w:val="00701DA7"/>
    <w:rsid w:val="00703EDB"/>
    <w:rsid w:val="0070413A"/>
    <w:rsid w:val="007043A9"/>
    <w:rsid w:val="00704785"/>
    <w:rsid w:val="00704FB9"/>
    <w:rsid w:val="00706166"/>
    <w:rsid w:val="007064C3"/>
    <w:rsid w:val="0070669A"/>
    <w:rsid w:val="00706ACB"/>
    <w:rsid w:val="00707552"/>
    <w:rsid w:val="0070780C"/>
    <w:rsid w:val="00710A1E"/>
    <w:rsid w:val="00711155"/>
    <w:rsid w:val="007119F0"/>
    <w:rsid w:val="00711AB1"/>
    <w:rsid w:val="00712F0A"/>
    <w:rsid w:val="007132A8"/>
    <w:rsid w:val="00714EC5"/>
    <w:rsid w:val="00715968"/>
    <w:rsid w:val="00715F67"/>
    <w:rsid w:val="00716822"/>
    <w:rsid w:val="00716E08"/>
    <w:rsid w:val="0072057B"/>
    <w:rsid w:val="007205C3"/>
    <w:rsid w:val="00720B0B"/>
    <w:rsid w:val="00721E38"/>
    <w:rsid w:val="007236A4"/>
    <w:rsid w:val="00723AD2"/>
    <w:rsid w:val="00723EC9"/>
    <w:rsid w:val="00723FF7"/>
    <w:rsid w:val="007270D2"/>
    <w:rsid w:val="00727208"/>
    <w:rsid w:val="00730486"/>
    <w:rsid w:val="00731A7D"/>
    <w:rsid w:val="00731DEA"/>
    <w:rsid w:val="00733C78"/>
    <w:rsid w:val="00734065"/>
    <w:rsid w:val="00734AAE"/>
    <w:rsid w:val="00735231"/>
    <w:rsid w:val="0073538A"/>
    <w:rsid w:val="00740DAB"/>
    <w:rsid w:val="00741432"/>
    <w:rsid w:val="007414D6"/>
    <w:rsid w:val="00741A1D"/>
    <w:rsid w:val="00741C26"/>
    <w:rsid w:val="0074241D"/>
    <w:rsid w:val="0074338F"/>
    <w:rsid w:val="007448E9"/>
    <w:rsid w:val="00744B5F"/>
    <w:rsid w:val="00745FAA"/>
    <w:rsid w:val="00746094"/>
    <w:rsid w:val="0074669C"/>
    <w:rsid w:val="007467F7"/>
    <w:rsid w:val="00746D65"/>
    <w:rsid w:val="0074710F"/>
    <w:rsid w:val="00747B6F"/>
    <w:rsid w:val="00747D29"/>
    <w:rsid w:val="0075178A"/>
    <w:rsid w:val="00751C2D"/>
    <w:rsid w:val="00751E55"/>
    <w:rsid w:val="0075244E"/>
    <w:rsid w:val="007542AE"/>
    <w:rsid w:val="0075462F"/>
    <w:rsid w:val="00755727"/>
    <w:rsid w:val="00756057"/>
    <w:rsid w:val="00756661"/>
    <w:rsid w:val="007573EC"/>
    <w:rsid w:val="0076083D"/>
    <w:rsid w:val="00760992"/>
    <w:rsid w:val="007613D9"/>
    <w:rsid w:val="007615D2"/>
    <w:rsid w:val="007627C8"/>
    <w:rsid w:val="00762ABF"/>
    <w:rsid w:val="00763263"/>
    <w:rsid w:val="00764126"/>
    <w:rsid w:val="00764A40"/>
    <w:rsid w:val="007673A6"/>
    <w:rsid w:val="00767843"/>
    <w:rsid w:val="00767F55"/>
    <w:rsid w:val="0077157B"/>
    <w:rsid w:val="0077655B"/>
    <w:rsid w:val="007773A6"/>
    <w:rsid w:val="00780240"/>
    <w:rsid w:val="00780568"/>
    <w:rsid w:val="00780B7A"/>
    <w:rsid w:val="00782642"/>
    <w:rsid w:val="00782F83"/>
    <w:rsid w:val="007835A1"/>
    <w:rsid w:val="00784235"/>
    <w:rsid w:val="007847E0"/>
    <w:rsid w:val="00786B82"/>
    <w:rsid w:val="00790219"/>
    <w:rsid w:val="00790401"/>
    <w:rsid w:val="0079080E"/>
    <w:rsid w:val="00790E4A"/>
    <w:rsid w:val="007918A9"/>
    <w:rsid w:val="00791D20"/>
    <w:rsid w:val="007923C6"/>
    <w:rsid w:val="00793636"/>
    <w:rsid w:val="00793DBD"/>
    <w:rsid w:val="00794484"/>
    <w:rsid w:val="007946ED"/>
    <w:rsid w:val="00797615"/>
    <w:rsid w:val="007977DC"/>
    <w:rsid w:val="00797895"/>
    <w:rsid w:val="00797A8F"/>
    <w:rsid w:val="00797AF1"/>
    <w:rsid w:val="007A028B"/>
    <w:rsid w:val="007A0A00"/>
    <w:rsid w:val="007A0B3A"/>
    <w:rsid w:val="007A0D17"/>
    <w:rsid w:val="007A1009"/>
    <w:rsid w:val="007A25B5"/>
    <w:rsid w:val="007A4702"/>
    <w:rsid w:val="007A537F"/>
    <w:rsid w:val="007A5DB8"/>
    <w:rsid w:val="007B0874"/>
    <w:rsid w:val="007B11E4"/>
    <w:rsid w:val="007B179E"/>
    <w:rsid w:val="007B2A3D"/>
    <w:rsid w:val="007B2C68"/>
    <w:rsid w:val="007B3D62"/>
    <w:rsid w:val="007B78DC"/>
    <w:rsid w:val="007C0C9C"/>
    <w:rsid w:val="007C1AB7"/>
    <w:rsid w:val="007C1B49"/>
    <w:rsid w:val="007C236A"/>
    <w:rsid w:val="007C2F65"/>
    <w:rsid w:val="007C64AA"/>
    <w:rsid w:val="007D09BE"/>
    <w:rsid w:val="007D1BBB"/>
    <w:rsid w:val="007D4AE5"/>
    <w:rsid w:val="007D52DB"/>
    <w:rsid w:val="007D610A"/>
    <w:rsid w:val="007D78E5"/>
    <w:rsid w:val="007D7F68"/>
    <w:rsid w:val="007E170C"/>
    <w:rsid w:val="007E20FD"/>
    <w:rsid w:val="007E3B78"/>
    <w:rsid w:val="007E59AE"/>
    <w:rsid w:val="007E610B"/>
    <w:rsid w:val="007E75FA"/>
    <w:rsid w:val="007F0425"/>
    <w:rsid w:val="007F0B83"/>
    <w:rsid w:val="007F2430"/>
    <w:rsid w:val="007F2938"/>
    <w:rsid w:val="007F29B5"/>
    <w:rsid w:val="007F30DC"/>
    <w:rsid w:val="007F33D3"/>
    <w:rsid w:val="007F3E4F"/>
    <w:rsid w:val="007F5134"/>
    <w:rsid w:val="007F6423"/>
    <w:rsid w:val="007F7897"/>
    <w:rsid w:val="007F7CE5"/>
    <w:rsid w:val="00802734"/>
    <w:rsid w:val="00803C58"/>
    <w:rsid w:val="0080519D"/>
    <w:rsid w:val="00805494"/>
    <w:rsid w:val="00805993"/>
    <w:rsid w:val="00806521"/>
    <w:rsid w:val="00806BA0"/>
    <w:rsid w:val="00811B77"/>
    <w:rsid w:val="00811BE2"/>
    <w:rsid w:val="008124F6"/>
    <w:rsid w:val="0081342B"/>
    <w:rsid w:val="00814396"/>
    <w:rsid w:val="0081475B"/>
    <w:rsid w:val="008153A3"/>
    <w:rsid w:val="008156B0"/>
    <w:rsid w:val="00815E7B"/>
    <w:rsid w:val="00816699"/>
    <w:rsid w:val="00817626"/>
    <w:rsid w:val="00817CDD"/>
    <w:rsid w:val="00821B0A"/>
    <w:rsid w:val="00823376"/>
    <w:rsid w:val="00824A92"/>
    <w:rsid w:val="00825F33"/>
    <w:rsid w:val="0082677E"/>
    <w:rsid w:val="008272D4"/>
    <w:rsid w:val="00827436"/>
    <w:rsid w:val="008274A7"/>
    <w:rsid w:val="00827689"/>
    <w:rsid w:val="00827C1C"/>
    <w:rsid w:val="008306E7"/>
    <w:rsid w:val="00830BAE"/>
    <w:rsid w:val="0083127D"/>
    <w:rsid w:val="008315AE"/>
    <w:rsid w:val="00831D41"/>
    <w:rsid w:val="00832618"/>
    <w:rsid w:val="00832ACA"/>
    <w:rsid w:val="00832B6A"/>
    <w:rsid w:val="00833435"/>
    <w:rsid w:val="00833979"/>
    <w:rsid w:val="00834B48"/>
    <w:rsid w:val="00834B65"/>
    <w:rsid w:val="008350B0"/>
    <w:rsid w:val="00835283"/>
    <w:rsid w:val="00835823"/>
    <w:rsid w:val="00836A68"/>
    <w:rsid w:val="00840021"/>
    <w:rsid w:val="008410B8"/>
    <w:rsid w:val="0084241F"/>
    <w:rsid w:val="00842840"/>
    <w:rsid w:val="008432AD"/>
    <w:rsid w:val="008462B3"/>
    <w:rsid w:val="00846CCF"/>
    <w:rsid w:val="00847AFF"/>
    <w:rsid w:val="00850880"/>
    <w:rsid w:val="00851616"/>
    <w:rsid w:val="00851683"/>
    <w:rsid w:val="00852470"/>
    <w:rsid w:val="00852652"/>
    <w:rsid w:val="008528E6"/>
    <w:rsid w:val="00852C60"/>
    <w:rsid w:val="00852D3F"/>
    <w:rsid w:val="00852ED1"/>
    <w:rsid w:val="00854C25"/>
    <w:rsid w:val="008559B3"/>
    <w:rsid w:val="00860063"/>
    <w:rsid w:val="00861674"/>
    <w:rsid w:val="00861A42"/>
    <w:rsid w:val="008628A5"/>
    <w:rsid w:val="0086330E"/>
    <w:rsid w:val="00866936"/>
    <w:rsid w:val="00867BA8"/>
    <w:rsid w:val="008703F5"/>
    <w:rsid w:val="008706B9"/>
    <w:rsid w:val="00870A5B"/>
    <w:rsid w:val="00871355"/>
    <w:rsid w:val="008723DB"/>
    <w:rsid w:val="00873226"/>
    <w:rsid w:val="00873EDD"/>
    <w:rsid w:val="008745DF"/>
    <w:rsid w:val="00874F8D"/>
    <w:rsid w:val="00875C28"/>
    <w:rsid w:val="00876B98"/>
    <w:rsid w:val="00877E0A"/>
    <w:rsid w:val="00880347"/>
    <w:rsid w:val="008816C6"/>
    <w:rsid w:val="00881FD8"/>
    <w:rsid w:val="008838F5"/>
    <w:rsid w:val="008841B2"/>
    <w:rsid w:val="0088539A"/>
    <w:rsid w:val="008853DB"/>
    <w:rsid w:val="008854E9"/>
    <w:rsid w:val="00885AA9"/>
    <w:rsid w:val="0088699B"/>
    <w:rsid w:val="00887DDA"/>
    <w:rsid w:val="00890D1F"/>
    <w:rsid w:val="00891DC0"/>
    <w:rsid w:val="00892028"/>
    <w:rsid w:val="0089378C"/>
    <w:rsid w:val="00894A6F"/>
    <w:rsid w:val="00894E44"/>
    <w:rsid w:val="008958AA"/>
    <w:rsid w:val="0089667D"/>
    <w:rsid w:val="00896BFE"/>
    <w:rsid w:val="0089702B"/>
    <w:rsid w:val="008A079F"/>
    <w:rsid w:val="008A14A0"/>
    <w:rsid w:val="008A1A55"/>
    <w:rsid w:val="008A2511"/>
    <w:rsid w:val="008A3323"/>
    <w:rsid w:val="008A3983"/>
    <w:rsid w:val="008A3D47"/>
    <w:rsid w:val="008A4871"/>
    <w:rsid w:val="008A4FC1"/>
    <w:rsid w:val="008A5F83"/>
    <w:rsid w:val="008A6093"/>
    <w:rsid w:val="008A79A7"/>
    <w:rsid w:val="008A7B1A"/>
    <w:rsid w:val="008B0519"/>
    <w:rsid w:val="008B05B2"/>
    <w:rsid w:val="008B075F"/>
    <w:rsid w:val="008B08C6"/>
    <w:rsid w:val="008B0D0D"/>
    <w:rsid w:val="008B1AB4"/>
    <w:rsid w:val="008B2097"/>
    <w:rsid w:val="008B2CE5"/>
    <w:rsid w:val="008B35E7"/>
    <w:rsid w:val="008B4D51"/>
    <w:rsid w:val="008B6278"/>
    <w:rsid w:val="008B6A74"/>
    <w:rsid w:val="008B6F50"/>
    <w:rsid w:val="008C0E69"/>
    <w:rsid w:val="008C0F99"/>
    <w:rsid w:val="008C1C23"/>
    <w:rsid w:val="008C1F1D"/>
    <w:rsid w:val="008C4800"/>
    <w:rsid w:val="008C5238"/>
    <w:rsid w:val="008C62E8"/>
    <w:rsid w:val="008C6A7E"/>
    <w:rsid w:val="008C70A7"/>
    <w:rsid w:val="008C7AA8"/>
    <w:rsid w:val="008C7B71"/>
    <w:rsid w:val="008C7D8B"/>
    <w:rsid w:val="008D0A30"/>
    <w:rsid w:val="008D18F1"/>
    <w:rsid w:val="008D1A51"/>
    <w:rsid w:val="008D1C67"/>
    <w:rsid w:val="008D1ED2"/>
    <w:rsid w:val="008D31A9"/>
    <w:rsid w:val="008D39DD"/>
    <w:rsid w:val="008D3A75"/>
    <w:rsid w:val="008D3BCB"/>
    <w:rsid w:val="008D3D92"/>
    <w:rsid w:val="008D46C9"/>
    <w:rsid w:val="008D4B1A"/>
    <w:rsid w:val="008D4EA2"/>
    <w:rsid w:val="008D5064"/>
    <w:rsid w:val="008D513A"/>
    <w:rsid w:val="008D55D8"/>
    <w:rsid w:val="008D5AE8"/>
    <w:rsid w:val="008D73F4"/>
    <w:rsid w:val="008D7687"/>
    <w:rsid w:val="008E0A59"/>
    <w:rsid w:val="008E0F9C"/>
    <w:rsid w:val="008E2A99"/>
    <w:rsid w:val="008E3D40"/>
    <w:rsid w:val="008E41C3"/>
    <w:rsid w:val="008E4A4B"/>
    <w:rsid w:val="008E4AD1"/>
    <w:rsid w:val="008E51B3"/>
    <w:rsid w:val="008E6DB9"/>
    <w:rsid w:val="008F07DE"/>
    <w:rsid w:val="008F0F01"/>
    <w:rsid w:val="008F3600"/>
    <w:rsid w:val="008F54DF"/>
    <w:rsid w:val="008F6006"/>
    <w:rsid w:val="008F605B"/>
    <w:rsid w:val="008F7B33"/>
    <w:rsid w:val="00900AC9"/>
    <w:rsid w:val="00900AFF"/>
    <w:rsid w:val="00901F6C"/>
    <w:rsid w:val="009026A7"/>
    <w:rsid w:val="0090342D"/>
    <w:rsid w:val="009043FD"/>
    <w:rsid w:val="00905595"/>
    <w:rsid w:val="00911367"/>
    <w:rsid w:val="00911FAE"/>
    <w:rsid w:val="0091239A"/>
    <w:rsid w:val="00913A95"/>
    <w:rsid w:val="009145E4"/>
    <w:rsid w:val="009154BF"/>
    <w:rsid w:val="009156B3"/>
    <w:rsid w:val="00915ED4"/>
    <w:rsid w:val="009176EF"/>
    <w:rsid w:val="0091792C"/>
    <w:rsid w:val="00917A89"/>
    <w:rsid w:val="00917E27"/>
    <w:rsid w:val="00920001"/>
    <w:rsid w:val="00920CC0"/>
    <w:rsid w:val="00920DF6"/>
    <w:rsid w:val="00921007"/>
    <w:rsid w:val="00921307"/>
    <w:rsid w:val="00921B6A"/>
    <w:rsid w:val="00921F7B"/>
    <w:rsid w:val="009224A2"/>
    <w:rsid w:val="00922E24"/>
    <w:rsid w:val="0092314D"/>
    <w:rsid w:val="0092390B"/>
    <w:rsid w:val="009245EB"/>
    <w:rsid w:val="00924D58"/>
    <w:rsid w:val="0092743C"/>
    <w:rsid w:val="00930004"/>
    <w:rsid w:val="009308F8"/>
    <w:rsid w:val="009312A9"/>
    <w:rsid w:val="00932270"/>
    <w:rsid w:val="00932446"/>
    <w:rsid w:val="00932485"/>
    <w:rsid w:val="00933812"/>
    <w:rsid w:val="0093412B"/>
    <w:rsid w:val="00934147"/>
    <w:rsid w:val="00935346"/>
    <w:rsid w:val="009372BC"/>
    <w:rsid w:val="0093739A"/>
    <w:rsid w:val="00937E49"/>
    <w:rsid w:val="0094069B"/>
    <w:rsid w:val="00940C4A"/>
    <w:rsid w:val="0094105D"/>
    <w:rsid w:val="00941577"/>
    <w:rsid w:val="00941B47"/>
    <w:rsid w:val="00941EAE"/>
    <w:rsid w:val="009425F1"/>
    <w:rsid w:val="00944A0C"/>
    <w:rsid w:val="0094581F"/>
    <w:rsid w:val="00947320"/>
    <w:rsid w:val="00947BAF"/>
    <w:rsid w:val="00952C27"/>
    <w:rsid w:val="009534DB"/>
    <w:rsid w:val="00956EBD"/>
    <w:rsid w:val="00957020"/>
    <w:rsid w:val="00957519"/>
    <w:rsid w:val="0096104F"/>
    <w:rsid w:val="0096195F"/>
    <w:rsid w:val="00961D70"/>
    <w:rsid w:val="00961F0F"/>
    <w:rsid w:val="00962DE5"/>
    <w:rsid w:val="00962F34"/>
    <w:rsid w:val="00963D69"/>
    <w:rsid w:val="00963F6F"/>
    <w:rsid w:val="00964566"/>
    <w:rsid w:val="00964B02"/>
    <w:rsid w:val="0096512B"/>
    <w:rsid w:val="00965747"/>
    <w:rsid w:val="0096579A"/>
    <w:rsid w:val="009657B5"/>
    <w:rsid w:val="00965E5A"/>
    <w:rsid w:val="009666AE"/>
    <w:rsid w:val="009674C5"/>
    <w:rsid w:val="00967AF4"/>
    <w:rsid w:val="00967F2B"/>
    <w:rsid w:val="0097023C"/>
    <w:rsid w:val="009712BE"/>
    <w:rsid w:val="009755DA"/>
    <w:rsid w:val="00976542"/>
    <w:rsid w:val="00977279"/>
    <w:rsid w:val="009772A2"/>
    <w:rsid w:val="00977F28"/>
    <w:rsid w:val="009824A7"/>
    <w:rsid w:val="00983547"/>
    <w:rsid w:val="009838BB"/>
    <w:rsid w:val="00983BDE"/>
    <w:rsid w:val="00983DC0"/>
    <w:rsid w:val="009846E6"/>
    <w:rsid w:val="00984D3C"/>
    <w:rsid w:val="0098514B"/>
    <w:rsid w:val="009856AB"/>
    <w:rsid w:val="00991C8D"/>
    <w:rsid w:val="0099224F"/>
    <w:rsid w:val="0099364E"/>
    <w:rsid w:val="0099421A"/>
    <w:rsid w:val="00994C7B"/>
    <w:rsid w:val="00995154"/>
    <w:rsid w:val="009951C7"/>
    <w:rsid w:val="00997F6F"/>
    <w:rsid w:val="009A0137"/>
    <w:rsid w:val="009A19F9"/>
    <w:rsid w:val="009A2390"/>
    <w:rsid w:val="009A2559"/>
    <w:rsid w:val="009A3104"/>
    <w:rsid w:val="009A3342"/>
    <w:rsid w:val="009A4D85"/>
    <w:rsid w:val="009A57D4"/>
    <w:rsid w:val="009A7183"/>
    <w:rsid w:val="009A73A1"/>
    <w:rsid w:val="009B091E"/>
    <w:rsid w:val="009B0C86"/>
    <w:rsid w:val="009B165A"/>
    <w:rsid w:val="009B1F67"/>
    <w:rsid w:val="009B2D45"/>
    <w:rsid w:val="009B2D95"/>
    <w:rsid w:val="009B364A"/>
    <w:rsid w:val="009B417C"/>
    <w:rsid w:val="009B44C5"/>
    <w:rsid w:val="009B54FF"/>
    <w:rsid w:val="009B5A39"/>
    <w:rsid w:val="009B5E36"/>
    <w:rsid w:val="009B6572"/>
    <w:rsid w:val="009B66CF"/>
    <w:rsid w:val="009B7062"/>
    <w:rsid w:val="009B72F1"/>
    <w:rsid w:val="009B7770"/>
    <w:rsid w:val="009C1533"/>
    <w:rsid w:val="009C27F0"/>
    <w:rsid w:val="009C2ED7"/>
    <w:rsid w:val="009C36E4"/>
    <w:rsid w:val="009C391C"/>
    <w:rsid w:val="009C41D6"/>
    <w:rsid w:val="009D101E"/>
    <w:rsid w:val="009D143E"/>
    <w:rsid w:val="009D1E8F"/>
    <w:rsid w:val="009D35F6"/>
    <w:rsid w:val="009D3B7B"/>
    <w:rsid w:val="009D47F4"/>
    <w:rsid w:val="009D49C7"/>
    <w:rsid w:val="009D6900"/>
    <w:rsid w:val="009D69BA"/>
    <w:rsid w:val="009E21FF"/>
    <w:rsid w:val="009E2965"/>
    <w:rsid w:val="009E2D83"/>
    <w:rsid w:val="009E3E5F"/>
    <w:rsid w:val="009E5785"/>
    <w:rsid w:val="009E7609"/>
    <w:rsid w:val="009F0771"/>
    <w:rsid w:val="009F13AD"/>
    <w:rsid w:val="009F2824"/>
    <w:rsid w:val="009F3020"/>
    <w:rsid w:val="009F54CC"/>
    <w:rsid w:val="009F62B1"/>
    <w:rsid w:val="009F66FA"/>
    <w:rsid w:val="009F74C9"/>
    <w:rsid w:val="00A000AD"/>
    <w:rsid w:val="00A0152F"/>
    <w:rsid w:val="00A024BB"/>
    <w:rsid w:val="00A02E74"/>
    <w:rsid w:val="00A03658"/>
    <w:rsid w:val="00A03A4D"/>
    <w:rsid w:val="00A04884"/>
    <w:rsid w:val="00A05815"/>
    <w:rsid w:val="00A059DD"/>
    <w:rsid w:val="00A0690E"/>
    <w:rsid w:val="00A07439"/>
    <w:rsid w:val="00A07789"/>
    <w:rsid w:val="00A079A1"/>
    <w:rsid w:val="00A07FFA"/>
    <w:rsid w:val="00A10F62"/>
    <w:rsid w:val="00A12118"/>
    <w:rsid w:val="00A12E04"/>
    <w:rsid w:val="00A13DAE"/>
    <w:rsid w:val="00A142B7"/>
    <w:rsid w:val="00A14780"/>
    <w:rsid w:val="00A162F3"/>
    <w:rsid w:val="00A17654"/>
    <w:rsid w:val="00A17F8F"/>
    <w:rsid w:val="00A20745"/>
    <w:rsid w:val="00A2105D"/>
    <w:rsid w:val="00A215F9"/>
    <w:rsid w:val="00A220DA"/>
    <w:rsid w:val="00A2211E"/>
    <w:rsid w:val="00A23D7D"/>
    <w:rsid w:val="00A250DC"/>
    <w:rsid w:val="00A252ED"/>
    <w:rsid w:val="00A27AD6"/>
    <w:rsid w:val="00A30D1E"/>
    <w:rsid w:val="00A30F31"/>
    <w:rsid w:val="00A31B73"/>
    <w:rsid w:val="00A31DCF"/>
    <w:rsid w:val="00A32F77"/>
    <w:rsid w:val="00A346F0"/>
    <w:rsid w:val="00A35A22"/>
    <w:rsid w:val="00A36214"/>
    <w:rsid w:val="00A3649C"/>
    <w:rsid w:val="00A37E89"/>
    <w:rsid w:val="00A37FAB"/>
    <w:rsid w:val="00A40B44"/>
    <w:rsid w:val="00A40CD8"/>
    <w:rsid w:val="00A419F5"/>
    <w:rsid w:val="00A41A39"/>
    <w:rsid w:val="00A42F5D"/>
    <w:rsid w:val="00A43C0A"/>
    <w:rsid w:val="00A44252"/>
    <w:rsid w:val="00A46298"/>
    <w:rsid w:val="00A46B48"/>
    <w:rsid w:val="00A4724D"/>
    <w:rsid w:val="00A477C2"/>
    <w:rsid w:val="00A47980"/>
    <w:rsid w:val="00A51DF5"/>
    <w:rsid w:val="00A52F45"/>
    <w:rsid w:val="00A54640"/>
    <w:rsid w:val="00A550A0"/>
    <w:rsid w:val="00A5607D"/>
    <w:rsid w:val="00A56761"/>
    <w:rsid w:val="00A574E5"/>
    <w:rsid w:val="00A575A2"/>
    <w:rsid w:val="00A603B1"/>
    <w:rsid w:val="00A60A10"/>
    <w:rsid w:val="00A65D98"/>
    <w:rsid w:val="00A65FB5"/>
    <w:rsid w:val="00A67409"/>
    <w:rsid w:val="00A7017B"/>
    <w:rsid w:val="00A7106C"/>
    <w:rsid w:val="00A711CD"/>
    <w:rsid w:val="00A717CD"/>
    <w:rsid w:val="00A72421"/>
    <w:rsid w:val="00A730A8"/>
    <w:rsid w:val="00A7351E"/>
    <w:rsid w:val="00A74074"/>
    <w:rsid w:val="00A740E5"/>
    <w:rsid w:val="00A74542"/>
    <w:rsid w:val="00A749E9"/>
    <w:rsid w:val="00A74C27"/>
    <w:rsid w:val="00A75BEA"/>
    <w:rsid w:val="00A801A7"/>
    <w:rsid w:val="00A80C93"/>
    <w:rsid w:val="00A80CC1"/>
    <w:rsid w:val="00A81A5A"/>
    <w:rsid w:val="00A81AFE"/>
    <w:rsid w:val="00A81F43"/>
    <w:rsid w:val="00A836FF"/>
    <w:rsid w:val="00A83DD2"/>
    <w:rsid w:val="00A84A8B"/>
    <w:rsid w:val="00A84FFA"/>
    <w:rsid w:val="00A8511F"/>
    <w:rsid w:val="00A851A4"/>
    <w:rsid w:val="00A862BA"/>
    <w:rsid w:val="00A86C33"/>
    <w:rsid w:val="00A879D5"/>
    <w:rsid w:val="00A9030D"/>
    <w:rsid w:val="00A91385"/>
    <w:rsid w:val="00A92D73"/>
    <w:rsid w:val="00A954DF"/>
    <w:rsid w:val="00A957A0"/>
    <w:rsid w:val="00A96205"/>
    <w:rsid w:val="00A965F2"/>
    <w:rsid w:val="00AA141A"/>
    <w:rsid w:val="00AA158B"/>
    <w:rsid w:val="00AA167A"/>
    <w:rsid w:val="00AA1D5A"/>
    <w:rsid w:val="00AA20A3"/>
    <w:rsid w:val="00AA2347"/>
    <w:rsid w:val="00AA2618"/>
    <w:rsid w:val="00AA29BE"/>
    <w:rsid w:val="00AA6A5B"/>
    <w:rsid w:val="00AA6BAD"/>
    <w:rsid w:val="00AB048C"/>
    <w:rsid w:val="00AB4484"/>
    <w:rsid w:val="00AB5654"/>
    <w:rsid w:val="00AB6166"/>
    <w:rsid w:val="00AB6428"/>
    <w:rsid w:val="00AB6B69"/>
    <w:rsid w:val="00AB7FAB"/>
    <w:rsid w:val="00AC063D"/>
    <w:rsid w:val="00AC1755"/>
    <w:rsid w:val="00AC1B39"/>
    <w:rsid w:val="00AC260C"/>
    <w:rsid w:val="00AC28D3"/>
    <w:rsid w:val="00AC3F28"/>
    <w:rsid w:val="00AC6592"/>
    <w:rsid w:val="00AC696F"/>
    <w:rsid w:val="00AC7A78"/>
    <w:rsid w:val="00AD09F5"/>
    <w:rsid w:val="00AD2824"/>
    <w:rsid w:val="00AD4BDA"/>
    <w:rsid w:val="00AD5450"/>
    <w:rsid w:val="00AD5C08"/>
    <w:rsid w:val="00AD6036"/>
    <w:rsid w:val="00AD6108"/>
    <w:rsid w:val="00AD7655"/>
    <w:rsid w:val="00AE08FA"/>
    <w:rsid w:val="00AE135C"/>
    <w:rsid w:val="00AE17F0"/>
    <w:rsid w:val="00AE3559"/>
    <w:rsid w:val="00AE3C33"/>
    <w:rsid w:val="00AE3E52"/>
    <w:rsid w:val="00AE51E7"/>
    <w:rsid w:val="00AE554A"/>
    <w:rsid w:val="00AE5F23"/>
    <w:rsid w:val="00AE6313"/>
    <w:rsid w:val="00AE7DE9"/>
    <w:rsid w:val="00AF0F5D"/>
    <w:rsid w:val="00AF1669"/>
    <w:rsid w:val="00AF3502"/>
    <w:rsid w:val="00AF3F94"/>
    <w:rsid w:val="00AF4E8E"/>
    <w:rsid w:val="00AF6D3D"/>
    <w:rsid w:val="00AF6F83"/>
    <w:rsid w:val="00AF7B40"/>
    <w:rsid w:val="00B00F07"/>
    <w:rsid w:val="00B0155F"/>
    <w:rsid w:val="00B03065"/>
    <w:rsid w:val="00B03122"/>
    <w:rsid w:val="00B03C85"/>
    <w:rsid w:val="00B03DAC"/>
    <w:rsid w:val="00B03F94"/>
    <w:rsid w:val="00B04311"/>
    <w:rsid w:val="00B052B6"/>
    <w:rsid w:val="00B0585A"/>
    <w:rsid w:val="00B113EF"/>
    <w:rsid w:val="00B11835"/>
    <w:rsid w:val="00B11C60"/>
    <w:rsid w:val="00B11DE5"/>
    <w:rsid w:val="00B132C6"/>
    <w:rsid w:val="00B134F4"/>
    <w:rsid w:val="00B13564"/>
    <w:rsid w:val="00B14204"/>
    <w:rsid w:val="00B14935"/>
    <w:rsid w:val="00B14C6B"/>
    <w:rsid w:val="00B153FE"/>
    <w:rsid w:val="00B15B78"/>
    <w:rsid w:val="00B1652D"/>
    <w:rsid w:val="00B16C6D"/>
    <w:rsid w:val="00B17690"/>
    <w:rsid w:val="00B178E7"/>
    <w:rsid w:val="00B200A3"/>
    <w:rsid w:val="00B21007"/>
    <w:rsid w:val="00B2128B"/>
    <w:rsid w:val="00B213C4"/>
    <w:rsid w:val="00B21596"/>
    <w:rsid w:val="00B21830"/>
    <w:rsid w:val="00B21C85"/>
    <w:rsid w:val="00B21F02"/>
    <w:rsid w:val="00B22553"/>
    <w:rsid w:val="00B22FB4"/>
    <w:rsid w:val="00B23EB3"/>
    <w:rsid w:val="00B2470A"/>
    <w:rsid w:val="00B248C4"/>
    <w:rsid w:val="00B272B3"/>
    <w:rsid w:val="00B305EF"/>
    <w:rsid w:val="00B30C18"/>
    <w:rsid w:val="00B3377F"/>
    <w:rsid w:val="00B33C0E"/>
    <w:rsid w:val="00B350D0"/>
    <w:rsid w:val="00B35C96"/>
    <w:rsid w:val="00B36266"/>
    <w:rsid w:val="00B36F38"/>
    <w:rsid w:val="00B3766E"/>
    <w:rsid w:val="00B37C56"/>
    <w:rsid w:val="00B4028C"/>
    <w:rsid w:val="00B40534"/>
    <w:rsid w:val="00B40ECE"/>
    <w:rsid w:val="00B42E75"/>
    <w:rsid w:val="00B446E8"/>
    <w:rsid w:val="00B4521E"/>
    <w:rsid w:val="00B45A7E"/>
    <w:rsid w:val="00B461CA"/>
    <w:rsid w:val="00B468E6"/>
    <w:rsid w:val="00B507B6"/>
    <w:rsid w:val="00B51480"/>
    <w:rsid w:val="00B5187B"/>
    <w:rsid w:val="00B518A1"/>
    <w:rsid w:val="00B5205E"/>
    <w:rsid w:val="00B5297C"/>
    <w:rsid w:val="00B52E4E"/>
    <w:rsid w:val="00B53568"/>
    <w:rsid w:val="00B5436C"/>
    <w:rsid w:val="00B546DE"/>
    <w:rsid w:val="00B556C2"/>
    <w:rsid w:val="00B55A5B"/>
    <w:rsid w:val="00B5658A"/>
    <w:rsid w:val="00B57462"/>
    <w:rsid w:val="00B604E4"/>
    <w:rsid w:val="00B6053E"/>
    <w:rsid w:val="00B606AB"/>
    <w:rsid w:val="00B608EB"/>
    <w:rsid w:val="00B6133C"/>
    <w:rsid w:val="00B6212B"/>
    <w:rsid w:val="00B6245F"/>
    <w:rsid w:val="00B62A96"/>
    <w:rsid w:val="00B638A8"/>
    <w:rsid w:val="00B64562"/>
    <w:rsid w:val="00B64FE4"/>
    <w:rsid w:val="00B65462"/>
    <w:rsid w:val="00B6562D"/>
    <w:rsid w:val="00B65E85"/>
    <w:rsid w:val="00B66450"/>
    <w:rsid w:val="00B66B11"/>
    <w:rsid w:val="00B671D6"/>
    <w:rsid w:val="00B67CE8"/>
    <w:rsid w:val="00B70003"/>
    <w:rsid w:val="00B71A9C"/>
    <w:rsid w:val="00B7452D"/>
    <w:rsid w:val="00B752AD"/>
    <w:rsid w:val="00B75370"/>
    <w:rsid w:val="00B775B4"/>
    <w:rsid w:val="00B777F0"/>
    <w:rsid w:val="00B80AF7"/>
    <w:rsid w:val="00B80D7C"/>
    <w:rsid w:val="00B8184F"/>
    <w:rsid w:val="00B82463"/>
    <w:rsid w:val="00B828CC"/>
    <w:rsid w:val="00B83183"/>
    <w:rsid w:val="00B853F1"/>
    <w:rsid w:val="00B85AA0"/>
    <w:rsid w:val="00B86626"/>
    <w:rsid w:val="00B866EF"/>
    <w:rsid w:val="00B86DCC"/>
    <w:rsid w:val="00B87065"/>
    <w:rsid w:val="00B87751"/>
    <w:rsid w:val="00B87F05"/>
    <w:rsid w:val="00B90597"/>
    <w:rsid w:val="00B90A2A"/>
    <w:rsid w:val="00B90DFF"/>
    <w:rsid w:val="00B9434E"/>
    <w:rsid w:val="00B95688"/>
    <w:rsid w:val="00B95E9E"/>
    <w:rsid w:val="00BA20C9"/>
    <w:rsid w:val="00BA23FB"/>
    <w:rsid w:val="00BA25F3"/>
    <w:rsid w:val="00BA2825"/>
    <w:rsid w:val="00BA4C51"/>
    <w:rsid w:val="00BA4CDC"/>
    <w:rsid w:val="00BA514D"/>
    <w:rsid w:val="00BA59C2"/>
    <w:rsid w:val="00BA7AE7"/>
    <w:rsid w:val="00BB0106"/>
    <w:rsid w:val="00BB029C"/>
    <w:rsid w:val="00BB133B"/>
    <w:rsid w:val="00BB1649"/>
    <w:rsid w:val="00BB16BF"/>
    <w:rsid w:val="00BB215B"/>
    <w:rsid w:val="00BB25D4"/>
    <w:rsid w:val="00BB292B"/>
    <w:rsid w:val="00BB2A6A"/>
    <w:rsid w:val="00BB5123"/>
    <w:rsid w:val="00BB5762"/>
    <w:rsid w:val="00BB61BA"/>
    <w:rsid w:val="00BC07B3"/>
    <w:rsid w:val="00BC11E1"/>
    <w:rsid w:val="00BC127A"/>
    <w:rsid w:val="00BC31B2"/>
    <w:rsid w:val="00BC38B0"/>
    <w:rsid w:val="00BC3C13"/>
    <w:rsid w:val="00BC46FC"/>
    <w:rsid w:val="00BC50E0"/>
    <w:rsid w:val="00BC65B3"/>
    <w:rsid w:val="00BC6794"/>
    <w:rsid w:val="00BC6B69"/>
    <w:rsid w:val="00BC7108"/>
    <w:rsid w:val="00BC7970"/>
    <w:rsid w:val="00BC79DE"/>
    <w:rsid w:val="00BD0375"/>
    <w:rsid w:val="00BD13C8"/>
    <w:rsid w:val="00BD2DD9"/>
    <w:rsid w:val="00BD2F85"/>
    <w:rsid w:val="00BD5820"/>
    <w:rsid w:val="00BD59DF"/>
    <w:rsid w:val="00BD75F2"/>
    <w:rsid w:val="00BE179F"/>
    <w:rsid w:val="00BE2595"/>
    <w:rsid w:val="00BE2C46"/>
    <w:rsid w:val="00BE3540"/>
    <w:rsid w:val="00BE6139"/>
    <w:rsid w:val="00BE6C8B"/>
    <w:rsid w:val="00BE7BB7"/>
    <w:rsid w:val="00BF1028"/>
    <w:rsid w:val="00BF116D"/>
    <w:rsid w:val="00BF397B"/>
    <w:rsid w:val="00BF45A4"/>
    <w:rsid w:val="00BF480D"/>
    <w:rsid w:val="00BF5669"/>
    <w:rsid w:val="00BF6DB1"/>
    <w:rsid w:val="00BF7005"/>
    <w:rsid w:val="00BF79AD"/>
    <w:rsid w:val="00C00130"/>
    <w:rsid w:val="00C0079A"/>
    <w:rsid w:val="00C013CA"/>
    <w:rsid w:val="00C02D67"/>
    <w:rsid w:val="00C04570"/>
    <w:rsid w:val="00C04CF8"/>
    <w:rsid w:val="00C04D10"/>
    <w:rsid w:val="00C05946"/>
    <w:rsid w:val="00C06570"/>
    <w:rsid w:val="00C07C4D"/>
    <w:rsid w:val="00C07F52"/>
    <w:rsid w:val="00C10061"/>
    <w:rsid w:val="00C101B9"/>
    <w:rsid w:val="00C10ACD"/>
    <w:rsid w:val="00C118A3"/>
    <w:rsid w:val="00C13C0C"/>
    <w:rsid w:val="00C13E8E"/>
    <w:rsid w:val="00C14045"/>
    <w:rsid w:val="00C148A0"/>
    <w:rsid w:val="00C15793"/>
    <w:rsid w:val="00C16A5F"/>
    <w:rsid w:val="00C17079"/>
    <w:rsid w:val="00C17212"/>
    <w:rsid w:val="00C173AC"/>
    <w:rsid w:val="00C1740D"/>
    <w:rsid w:val="00C20505"/>
    <w:rsid w:val="00C20FBE"/>
    <w:rsid w:val="00C21538"/>
    <w:rsid w:val="00C21CF5"/>
    <w:rsid w:val="00C224FA"/>
    <w:rsid w:val="00C2254C"/>
    <w:rsid w:val="00C2291F"/>
    <w:rsid w:val="00C2370D"/>
    <w:rsid w:val="00C240C7"/>
    <w:rsid w:val="00C248EB"/>
    <w:rsid w:val="00C24BA7"/>
    <w:rsid w:val="00C24E54"/>
    <w:rsid w:val="00C266E6"/>
    <w:rsid w:val="00C27ADF"/>
    <w:rsid w:val="00C303E7"/>
    <w:rsid w:val="00C3073A"/>
    <w:rsid w:val="00C30DE2"/>
    <w:rsid w:val="00C31EC3"/>
    <w:rsid w:val="00C3214C"/>
    <w:rsid w:val="00C32691"/>
    <w:rsid w:val="00C33921"/>
    <w:rsid w:val="00C33E6D"/>
    <w:rsid w:val="00C3468C"/>
    <w:rsid w:val="00C3468E"/>
    <w:rsid w:val="00C346A5"/>
    <w:rsid w:val="00C40169"/>
    <w:rsid w:val="00C40936"/>
    <w:rsid w:val="00C40A79"/>
    <w:rsid w:val="00C42401"/>
    <w:rsid w:val="00C46F99"/>
    <w:rsid w:val="00C46F9E"/>
    <w:rsid w:val="00C50A37"/>
    <w:rsid w:val="00C510D1"/>
    <w:rsid w:val="00C51C4B"/>
    <w:rsid w:val="00C51F27"/>
    <w:rsid w:val="00C5243B"/>
    <w:rsid w:val="00C53D11"/>
    <w:rsid w:val="00C55AD5"/>
    <w:rsid w:val="00C55C3D"/>
    <w:rsid w:val="00C56B69"/>
    <w:rsid w:val="00C56CC5"/>
    <w:rsid w:val="00C57BA4"/>
    <w:rsid w:val="00C57CEC"/>
    <w:rsid w:val="00C57EEB"/>
    <w:rsid w:val="00C60955"/>
    <w:rsid w:val="00C614E9"/>
    <w:rsid w:val="00C61CBE"/>
    <w:rsid w:val="00C6244C"/>
    <w:rsid w:val="00C62F19"/>
    <w:rsid w:val="00C637E1"/>
    <w:rsid w:val="00C638CF"/>
    <w:rsid w:val="00C64EBF"/>
    <w:rsid w:val="00C65CD2"/>
    <w:rsid w:val="00C66196"/>
    <w:rsid w:val="00C67F59"/>
    <w:rsid w:val="00C704C3"/>
    <w:rsid w:val="00C707D2"/>
    <w:rsid w:val="00C70A8C"/>
    <w:rsid w:val="00C72668"/>
    <w:rsid w:val="00C74045"/>
    <w:rsid w:val="00C74A3B"/>
    <w:rsid w:val="00C7511B"/>
    <w:rsid w:val="00C75E1D"/>
    <w:rsid w:val="00C7626E"/>
    <w:rsid w:val="00C768C9"/>
    <w:rsid w:val="00C812DE"/>
    <w:rsid w:val="00C8219C"/>
    <w:rsid w:val="00C82694"/>
    <w:rsid w:val="00C8325B"/>
    <w:rsid w:val="00C83F5C"/>
    <w:rsid w:val="00C84DBD"/>
    <w:rsid w:val="00C86438"/>
    <w:rsid w:val="00C8701E"/>
    <w:rsid w:val="00C87100"/>
    <w:rsid w:val="00C87A71"/>
    <w:rsid w:val="00C907A6"/>
    <w:rsid w:val="00C907ED"/>
    <w:rsid w:val="00C91765"/>
    <w:rsid w:val="00C9216C"/>
    <w:rsid w:val="00C93B2D"/>
    <w:rsid w:val="00C9437D"/>
    <w:rsid w:val="00C946FE"/>
    <w:rsid w:val="00C9537B"/>
    <w:rsid w:val="00C95D2D"/>
    <w:rsid w:val="00C966B2"/>
    <w:rsid w:val="00C96B5A"/>
    <w:rsid w:val="00C9718F"/>
    <w:rsid w:val="00C97E9B"/>
    <w:rsid w:val="00CA0487"/>
    <w:rsid w:val="00CA14F9"/>
    <w:rsid w:val="00CA2945"/>
    <w:rsid w:val="00CA2CC0"/>
    <w:rsid w:val="00CA3406"/>
    <w:rsid w:val="00CA35B6"/>
    <w:rsid w:val="00CA3880"/>
    <w:rsid w:val="00CA3C5B"/>
    <w:rsid w:val="00CA3FF1"/>
    <w:rsid w:val="00CA40B5"/>
    <w:rsid w:val="00CA70E7"/>
    <w:rsid w:val="00CA75FA"/>
    <w:rsid w:val="00CB0C14"/>
    <w:rsid w:val="00CB15F0"/>
    <w:rsid w:val="00CB1D9F"/>
    <w:rsid w:val="00CB33A6"/>
    <w:rsid w:val="00CB40E8"/>
    <w:rsid w:val="00CB50C3"/>
    <w:rsid w:val="00CB5120"/>
    <w:rsid w:val="00CB5DA9"/>
    <w:rsid w:val="00CC1E29"/>
    <w:rsid w:val="00CC20A8"/>
    <w:rsid w:val="00CC2276"/>
    <w:rsid w:val="00CC47E1"/>
    <w:rsid w:val="00CC5ABF"/>
    <w:rsid w:val="00CC63C2"/>
    <w:rsid w:val="00CC72C6"/>
    <w:rsid w:val="00CC7457"/>
    <w:rsid w:val="00CC77F9"/>
    <w:rsid w:val="00CC7850"/>
    <w:rsid w:val="00CD0269"/>
    <w:rsid w:val="00CD0C37"/>
    <w:rsid w:val="00CD1468"/>
    <w:rsid w:val="00CD1572"/>
    <w:rsid w:val="00CD2E04"/>
    <w:rsid w:val="00CD3752"/>
    <w:rsid w:val="00CD3FC2"/>
    <w:rsid w:val="00CD40B3"/>
    <w:rsid w:val="00CD40D8"/>
    <w:rsid w:val="00CD644F"/>
    <w:rsid w:val="00CE01FE"/>
    <w:rsid w:val="00CE27BA"/>
    <w:rsid w:val="00CE2A10"/>
    <w:rsid w:val="00CE347F"/>
    <w:rsid w:val="00CE3700"/>
    <w:rsid w:val="00CE4611"/>
    <w:rsid w:val="00CE57E2"/>
    <w:rsid w:val="00CE60EE"/>
    <w:rsid w:val="00CE6251"/>
    <w:rsid w:val="00CE62E1"/>
    <w:rsid w:val="00CE734E"/>
    <w:rsid w:val="00CE75FD"/>
    <w:rsid w:val="00CF2368"/>
    <w:rsid w:val="00CF24F5"/>
    <w:rsid w:val="00CF2563"/>
    <w:rsid w:val="00CF2D71"/>
    <w:rsid w:val="00CF3709"/>
    <w:rsid w:val="00CF379B"/>
    <w:rsid w:val="00CF3C62"/>
    <w:rsid w:val="00CF483E"/>
    <w:rsid w:val="00CF5973"/>
    <w:rsid w:val="00D00610"/>
    <w:rsid w:val="00D0079C"/>
    <w:rsid w:val="00D02305"/>
    <w:rsid w:val="00D03304"/>
    <w:rsid w:val="00D03E7C"/>
    <w:rsid w:val="00D0484E"/>
    <w:rsid w:val="00D05295"/>
    <w:rsid w:val="00D074C6"/>
    <w:rsid w:val="00D10233"/>
    <w:rsid w:val="00D10890"/>
    <w:rsid w:val="00D10FB6"/>
    <w:rsid w:val="00D11B1F"/>
    <w:rsid w:val="00D120AC"/>
    <w:rsid w:val="00D1370B"/>
    <w:rsid w:val="00D139FC"/>
    <w:rsid w:val="00D14017"/>
    <w:rsid w:val="00D17702"/>
    <w:rsid w:val="00D17969"/>
    <w:rsid w:val="00D21197"/>
    <w:rsid w:val="00D21C07"/>
    <w:rsid w:val="00D22F45"/>
    <w:rsid w:val="00D235F7"/>
    <w:rsid w:val="00D266F2"/>
    <w:rsid w:val="00D279FA"/>
    <w:rsid w:val="00D27DF6"/>
    <w:rsid w:val="00D30377"/>
    <w:rsid w:val="00D3066E"/>
    <w:rsid w:val="00D308BA"/>
    <w:rsid w:val="00D32D3E"/>
    <w:rsid w:val="00D36198"/>
    <w:rsid w:val="00D364C2"/>
    <w:rsid w:val="00D36762"/>
    <w:rsid w:val="00D36869"/>
    <w:rsid w:val="00D41CE9"/>
    <w:rsid w:val="00D4224C"/>
    <w:rsid w:val="00D42C4E"/>
    <w:rsid w:val="00D43365"/>
    <w:rsid w:val="00D4388A"/>
    <w:rsid w:val="00D43AEE"/>
    <w:rsid w:val="00D44B5B"/>
    <w:rsid w:val="00D44B84"/>
    <w:rsid w:val="00D454E1"/>
    <w:rsid w:val="00D469DC"/>
    <w:rsid w:val="00D46E01"/>
    <w:rsid w:val="00D47EA4"/>
    <w:rsid w:val="00D507EF"/>
    <w:rsid w:val="00D50B96"/>
    <w:rsid w:val="00D52144"/>
    <w:rsid w:val="00D54A42"/>
    <w:rsid w:val="00D54D14"/>
    <w:rsid w:val="00D5520C"/>
    <w:rsid w:val="00D56A49"/>
    <w:rsid w:val="00D57036"/>
    <w:rsid w:val="00D57E2E"/>
    <w:rsid w:val="00D57F90"/>
    <w:rsid w:val="00D607C5"/>
    <w:rsid w:val="00D60CB2"/>
    <w:rsid w:val="00D613F9"/>
    <w:rsid w:val="00D629F5"/>
    <w:rsid w:val="00D63913"/>
    <w:rsid w:val="00D646DC"/>
    <w:rsid w:val="00D6502A"/>
    <w:rsid w:val="00D65174"/>
    <w:rsid w:val="00D658DD"/>
    <w:rsid w:val="00D65C6C"/>
    <w:rsid w:val="00D661A3"/>
    <w:rsid w:val="00D669CD"/>
    <w:rsid w:val="00D66AE1"/>
    <w:rsid w:val="00D67DA0"/>
    <w:rsid w:val="00D67FD5"/>
    <w:rsid w:val="00D7251C"/>
    <w:rsid w:val="00D727D3"/>
    <w:rsid w:val="00D73D55"/>
    <w:rsid w:val="00D74C57"/>
    <w:rsid w:val="00D751B9"/>
    <w:rsid w:val="00D7549F"/>
    <w:rsid w:val="00D75831"/>
    <w:rsid w:val="00D769D3"/>
    <w:rsid w:val="00D76D05"/>
    <w:rsid w:val="00D8055E"/>
    <w:rsid w:val="00D80879"/>
    <w:rsid w:val="00D814FC"/>
    <w:rsid w:val="00D82BBC"/>
    <w:rsid w:val="00D83E53"/>
    <w:rsid w:val="00D83E73"/>
    <w:rsid w:val="00D8439F"/>
    <w:rsid w:val="00D84914"/>
    <w:rsid w:val="00D85DEE"/>
    <w:rsid w:val="00D861B2"/>
    <w:rsid w:val="00D90DE2"/>
    <w:rsid w:val="00D9125B"/>
    <w:rsid w:val="00D9223A"/>
    <w:rsid w:val="00D924A0"/>
    <w:rsid w:val="00D9267E"/>
    <w:rsid w:val="00D926F5"/>
    <w:rsid w:val="00D9298B"/>
    <w:rsid w:val="00D94E35"/>
    <w:rsid w:val="00D9739E"/>
    <w:rsid w:val="00D978E9"/>
    <w:rsid w:val="00DA0D19"/>
    <w:rsid w:val="00DA116A"/>
    <w:rsid w:val="00DA35A5"/>
    <w:rsid w:val="00DA4F63"/>
    <w:rsid w:val="00DA5081"/>
    <w:rsid w:val="00DA582F"/>
    <w:rsid w:val="00DA5877"/>
    <w:rsid w:val="00DA6B64"/>
    <w:rsid w:val="00DA7E80"/>
    <w:rsid w:val="00DB04FF"/>
    <w:rsid w:val="00DB1FE4"/>
    <w:rsid w:val="00DB21CF"/>
    <w:rsid w:val="00DB30AC"/>
    <w:rsid w:val="00DB394E"/>
    <w:rsid w:val="00DB4AD7"/>
    <w:rsid w:val="00DB558C"/>
    <w:rsid w:val="00DB60EC"/>
    <w:rsid w:val="00DB618F"/>
    <w:rsid w:val="00DB6711"/>
    <w:rsid w:val="00DB6BAA"/>
    <w:rsid w:val="00DB78DB"/>
    <w:rsid w:val="00DC0778"/>
    <w:rsid w:val="00DC086C"/>
    <w:rsid w:val="00DC197A"/>
    <w:rsid w:val="00DC265B"/>
    <w:rsid w:val="00DC2B82"/>
    <w:rsid w:val="00DC3742"/>
    <w:rsid w:val="00DC44E4"/>
    <w:rsid w:val="00DC4725"/>
    <w:rsid w:val="00DC4808"/>
    <w:rsid w:val="00DC5ACC"/>
    <w:rsid w:val="00DC6CEA"/>
    <w:rsid w:val="00DC6E43"/>
    <w:rsid w:val="00DC7863"/>
    <w:rsid w:val="00DD1977"/>
    <w:rsid w:val="00DD3834"/>
    <w:rsid w:val="00DD3BDE"/>
    <w:rsid w:val="00DD3EE1"/>
    <w:rsid w:val="00DD43DB"/>
    <w:rsid w:val="00DD54DF"/>
    <w:rsid w:val="00DD70F5"/>
    <w:rsid w:val="00DD7625"/>
    <w:rsid w:val="00DD76E8"/>
    <w:rsid w:val="00DE02BA"/>
    <w:rsid w:val="00DE08CF"/>
    <w:rsid w:val="00DE48DA"/>
    <w:rsid w:val="00DE48FD"/>
    <w:rsid w:val="00DE6DE3"/>
    <w:rsid w:val="00DE77FE"/>
    <w:rsid w:val="00DF0651"/>
    <w:rsid w:val="00DF13AA"/>
    <w:rsid w:val="00DF6169"/>
    <w:rsid w:val="00DF6589"/>
    <w:rsid w:val="00E0018B"/>
    <w:rsid w:val="00E012C6"/>
    <w:rsid w:val="00E06771"/>
    <w:rsid w:val="00E116E9"/>
    <w:rsid w:val="00E12675"/>
    <w:rsid w:val="00E138F0"/>
    <w:rsid w:val="00E13BC1"/>
    <w:rsid w:val="00E161E8"/>
    <w:rsid w:val="00E16A56"/>
    <w:rsid w:val="00E1757C"/>
    <w:rsid w:val="00E20343"/>
    <w:rsid w:val="00E20751"/>
    <w:rsid w:val="00E209F7"/>
    <w:rsid w:val="00E20A08"/>
    <w:rsid w:val="00E20A67"/>
    <w:rsid w:val="00E24AFC"/>
    <w:rsid w:val="00E250C9"/>
    <w:rsid w:val="00E25922"/>
    <w:rsid w:val="00E25C7C"/>
    <w:rsid w:val="00E25DAC"/>
    <w:rsid w:val="00E261C7"/>
    <w:rsid w:val="00E268C4"/>
    <w:rsid w:val="00E27842"/>
    <w:rsid w:val="00E27847"/>
    <w:rsid w:val="00E30CBD"/>
    <w:rsid w:val="00E30DE3"/>
    <w:rsid w:val="00E33A29"/>
    <w:rsid w:val="00E34307"/>
    <w:rsid w:val="00E34583"/>
    <w:rsid w:val="00E35004"/>
    <w:rsid w:val="00E3502C"/>
    <w:rsid w:val="00E353BA"/>
    <w:rsid w:val="00E35589"/>
    <w:rsid w:val="00E3597B"/>
    <w:rsid w:val="00E3697B"/>
    <w:rsid w:val="00E36A5B"/>
    <w:rsid w:val="00E4041B"/>
    <w:rsid w:val="00E408C3"/>
    <w:rsid w:val="00E418A1"/>
    <w:rsid w:val="00E42B22"/>
    <w:rsid w:val="00E43A8A"/>
    <w:rsid w:val="00E43BCD"/>
    <w:rsid w:val="00E455D6"/>
    <w:rsid w:val="00E457B8"/>
    <w:rsid w:val="00E4644B"/>
    <w:rsid w:val="00E46E7F"/>
    <w:rsid w:val="00E51318"/>
    <w:rsid w:val="00E51C1E"/>
    <w:rsid w:val="00E51DC0"/>
    <w:rsid w:val="00E52651"/>
    <w:rsid w:val="00E5273C"/>
    <w:rsid w:val="00E53466"/>
    <w:rsid w:val="00E5552F"/>
    <w:rsid w:val="00E55AEF"/>
    <w:rsid w:val="00E56CD9"/>
    <w:rsid w:val="00E61CB0"/>
    <w:rsid w:val="00E61D3D"/>
    <w:rsid w:val="00E6430D"/>
    <w:rsid w:val="00E64CD8"/>
    <w:rsid w:val="00E6519D"/>
    <w:rsid w:val="00E66D9E"/>
    <w:rsid w:val="00E7116B"/>
    <w:rsid w:val="00E71204"/>
    <w:rsid w:val="00E74210"/>
    <w:rsid w:val="00E749F9"/>
    <w:rsid w:val="00E74FE1"/>
    <w:rsid w:val="00E751C8"/>
    <w:rsid w:val="00E75331"/>
    <w:rsid w:val="00E7567C"/>
    <w:rsid w:val="00E75B48"/>
    <w:rsid w:val="00E760DB"/>
    <w:rsid w:val="00E76AEF"/>
    <w:rsid w:val="00E810DC"/>
    <w:rsid w:val="00E82EF6"/>
    <w:rsid w:val="00E83D43"/>
    <w:rsid w:val="00E83EAF"/>
    <w:rsid w:val="00E84884"/>
    <w:rsid w:val="00E84AB7"/>
    <w:rsid w:val="00E84AF7"/>
    <w:rsid w:val="00E85418"/>
    <w:rsid w:val="00E85688"/>
    <w:rsid w:val="00E86AA3"/>
    <w:rsid w:val="00E86D6F"/>
    <w:rsid w:val="00E903FA"/>
    <w:rsid w:val="00E913F8"/>
    <w:rsid w:val="00E921C5"/>
    <w:rsid w:val="00E926D7"/>
    <w:rsid w:val="00E92B26"/>
    <w:rsid w:val="00E92F88"/>
    <w:rsid w:val="00E92FEC"/>
    <w:rsid w:val="00E93398"/>
    <w:rsid w:val="00E955C2"/>
    <w:rsid w:val="00E97371"/>
    <w:rsid w:val="00E976C8"/>
    <w:rsid w:val="00E97AB7"/>
    <w:rsid w:val="00EA0605"/>
    <w:rsid w:val="00EA187D"/>
    <w:rsid w:val="00EA1A54"/>
    <w:rsid w:val="00EA207B"/>
    <w:rsid w:val="00EA234F"/>
    <w:rsid w:val="00EA312E"/>
    <w:rsid w:val="00EA4A2A"/>
    <w:rsid w:val="00EA57B4"/>
    <w:rsid w:val="00EA5D1D"/>
    <w:rsid w:val="00EA625A"/>
    <w:rsid w:val="00EA6744"/>
    <w:rsid w:val="00EA6A86"/>
    <w:rsid w:val="00EA7C1F"/>
    <w:rsid w:val="00EB03A0"/>
    <w:rsid w:val="00EB12A2"/>
    <w:rsid w:val="00EB3252"/>
    <w:rsid w:val="00EB3486"/>
    <w:rsid w:val="00EB42B5"/>
    <w:rsid w:val="00EB4BA7"/>
    <w:rsid w:val="00EB5561"/>
    <w:rsid w:val="00EB6A73"/>
    <w:rsid w:val="00EB6D90"/>
    <w:rsid w:val="00EB7D7B"/>
    <w:rsid w:val="00EC15DB"/>
    <w:rsid w:val="00EC1613"/>
    <w:rsid w:val="00EC2BE7"/>
    <w:rsid w:val="00EC2C73"/>
    <w:rsid w:val="00EC2DA5"/>
    <w:rsid w:val="00EC3C92"/>
    <w:rsid w:val="00EC5041"/>
    <w:rsid w:val="00EC5273"/>
    <w:rsid w:val="00EC7E44"/>
    <w:rsid w:val="00ED037C"/>
    <w:rsid w:val="00ED1201"/>
    <w:rsid w:val="00ED1D5D"/>
    <w:rsid w:val="00ED1F85"/>
    <w:rsid w:val="00ED38A4"/>
    <w:rsid w:val="00ED3D35"/>
    <w:rsid w:val="00ED6DE4"/>
    <w:rsid w:val="00ED7E4B"/>
    <w:rsid w:val="00ED7EFC"/>
    <w:rsid w:val="00EE1C1C"/>
    <w:rsid w:val="00EE1D03"/>
    <w:rsid w:val="00EE2723"/>
    <w:rsid w:val="00EE301F"/>
    <w:rsid w:val="00EE3262"/>
    <w:rsid w:val="00EE3C2E"/>
    <w:rsid w:val="00EE4FE8"/>
    <w:rsid w:val="00EE559D"/>
    <w:rsid w:val="00EE56C0"/>
    <w:rsid w:val="00EE7EDB"/>
    <w:rsid w:val="00EF0F74"/>
    <w:rsid w:val="00EF1ADC"/>
    <w:rsid w:val="00EF294D"/>
    <w:rsid w:val="00EF4289"/>
    <w:rsid w:val="00EF4D88"/>
    <w:rsid w:val="00EF51DE"/>
    <w:rsid w:val="00EF6954"/>
    <w:rsid w:val="00EF7727"/>
    <w:rsid w:val="00F00043"/>
    <w:rsid w:val="00F00A1B"/>
    <w:rsid w:val="00F024A2"/>
    <w:rsid w:val="00F044CE"/>
    <w:rsid w:val="00F06229"/>
    <w:rsid w:val="00F06CE1"/>
    <w:rsid w:val="00F06ED9"/>
    <w:rsid w:val="00F113BC"/>
    <w:rsid w:val="00F11751"/>
    <w:rsid w:val="00F11D62"/>
    <w:rsid w:val="00F1214A"/>
    <w:rsid w:val="00F12523"/>
    <w:rsid w:val="00F13562"/>
    <w:rsid w:val="00F1404B"/>
    <w:rsid w:val="00F15456"/>
    <w:rsid w:val="00F15D70"/>
    <w:rsid w:val="00F166F1"/>
    <w:rsid w:val="00F1782F"/>
    <w:rsid w:val="00F178D8"/>
    <w:rsid w:val="00F208E6"/>
    <w:rsid w:val="00F20D88"/>
    <w:rsid w:val="00F2355A"/>
    <w:rsid w:val="00F24F3A"/>
    <w:rsid w:val="00F25592"/>
    <w:rsid w:val="00F260A0"/>
    <w:rsid w:val="00F26436"/>
    <w:rsid w:val="00F2755B"/>
    <w:rsid w:val="00F27688"/>
    <w:rsid w:val="00F30943"/>
    <w:rsid w:val="00F31202"/>
    <w:rsid w:val="00F32D61"/>
    <w:rsid w:val="00F33910"/>
    <w:rsid w:val="00F34718"/>
    <w:rsid w:val="00F34999"/>
    <w:rsid w:val="00F34AB4"/>
    <w:rsid w:val="00F355ED"/>
    <w:rsid w:val="00F35741"/>
    <w:rsid w:val="00F36AA1"/>
    <w:rsid w:val="00F36ACF"/>
    <w:rsid w:val="00F36B8F"/>
    <w:rsid w:val="00F37A70"/>
    <w:rsid w:val="00F4231D"/>
    <w:rsid w:val="00F4258B"/>
    <w:rsid w:val="00F43301"/>
    <w:rsid w:val="00F44E60"/>
    <w:rsid w:val="00F45530"/>
    <w:rsid w:val="00F465E7"/>
    <w:rsid w:val="00F46619"/>
    <w:rsid w:val="00F47A5E"/>
    <w:rsid w:val="00F52013"/>
    <w:rsid w:val="00F52930"/>
    <w:rsid w:val="00F53463"/>
    <w:rsid w:val="00F57177"/>
    <w:rsid w:val="00F5753C"/>
    <w:rsid w:val="00F57A3D"/>
    <w:rsid w:val="00F6075C"/>
    <w:rsid w:val="00F60A23"/>
    <w:rsid w:val="00F60BA1"/>
    <w:rsid w:val="00F6122C"/>
    <w:rsid w:val="00F6230C"/>
    <w:rsid w:val="00F628C7"/>
    <w:rsid w:val="00F628CC"/>
    <w:rsid w:val="00F62CCF"/>
    <w:rsid w:val="00F62D78"/>
    <w:rsid w:val="00F65196"/>
    <w:rsid w:val="00F65CEC"/>
    <w:rsid w:val="00F67CB0"/>
    <w:rsid w:val="00F72CB0"/>
    <w:rsid w:val="00F740F2"/>
    <w:rsid w:val="00F7735B"/>
    <w:rsid w:val="00F80615"/>
    <w:rsid w:val="00F8070E"/>
    <w:rsid w:val="00F80828"/>
    <w:rsid w:val="00F80E71"/>
    <w:rsid w:val="00F81693"/>
    <w:rsid w:val="00F821B4"/>
    <w:rsid w:val="00F82882"/>
    <w:rsid w:val="00F844FD"/>
    <w:rsid w:val="00F84556"/>
    <w:rsid w:val="00F8474C"/>
    <w:rsid w:val="00F85BFB"/>
    <w:rsid w:val="00F86686"/>
    <w:rsid w:val="00F8678A"/>
    <w:rsid w:val="00F86ED0"/>
    <w:rsid w:val="00F87FC3"/>
    <w:rsid w:val="00F910A2"/>
    <w:rsid w:val="00F9181A"/>
    <w:rsid w:val="00F91ACA"/>
    <w:rsid w:val="00F921C0"/>
    <w:rsid w:val="00F92FD2"/>
    <w:rsid w:val="00F935A0"/>
    <w:rsid w:val="00F941C7"/>
    <w:rsid w:val="00F95E6B"/>
    <w:rsid w:val="00FA014C"/>
    <w:rsid w:val="00FA0CF0"/>
    <w:rsid w:val="00FA0DE6"/>
    <w:rsid w:val="00FA17B4"/>
    <w:rsid w:val="00FA1DEE"/>
    <w:rsid w:val="00FA3529"/>
    <w:rsid w:val="00FA3598"/>
    <w:rsid w:val="00FA3734"/>
    <w:rsid w:val="00FA4955"/>
    <w:rsid w:val="00FA4C21"/>
    <w:rsid w:val="00FA5269"/>
    <w:rsid w:val="00FA693A"/>
    <w:rsid w:val="00FB09C4"/>
    <w:rsid w:val="00FB0CCA"/>
    <w:rsid w:val="00FB1050"/>
    <w:rsid w:val="00FB236C"/>
    <w:rsid w:val="00FB27F0"/>
    <w:rsid w:val="00FB379B"/>
    <w:rsid w:val="00FB41CD"/>
    <w:rsid w:val="00FB4773"/>
    <w:rsid w:val="00FB5517"/>
    <w:rsid w:val="00FB5EA7"/>
    <w:rsid w:val="00FB60DF"/>
    <w:rsid w:val="00FB6492"/>
    <w:rsid w:val="00FB75EF"/>
    <w:rsid w:val="00FB7746"/>
    <w:rsid w:val="00FB7ADA"/>
    <w:rsid w:val="00FC11CE"/>
    <w:rsid w:val="00FC16EA"/>
    <w:rsid w:val="00FC1CDD"/>
    <w:rsid w:val="00FC2117"/>
    <w:rsid w:val="00FC27A8"/>
    <w:rsid w:val="00FC3071"/>
    <w:rsid w:val="00FC334C"/>
    <w:rsid w:val="00FC5F9A"/>
    <w:rsid w:val="00FC626C"/>
    <w:rsid w:val="00FD017B"/>
    <w:rsid w:val="00FD0469"/>
    <w:rsid w:val="00FD0A31"/>
    <w:rsid w:val="00FD0EF6"/>
    <w:rsid w:val="00FD1280"/>
    <w:rsid w:val="00FD1528"/>
    <w:rsid w:val="00FD1CA4"/>
    <w:rsid w:val="00FD2CCB"/>
    <w:rsid w:val="00FD3A97"/>
    <w:rsid w:val="00FD3C82"/>
    <w:rsid w:val="00FD4D05"/>
    <w:rsid w:val="00FD52C5"/>
    <w:rsid w:val="00FD6727"/>
    <w:rsid w:val="00FE0BE5"/>
    <w:rsid w:val="00FE0FFC"/>
    <w:rsid w:val="00FE1144"/>
    <w:rsid w:val="00FE399C"/>
    <w:rsid w:val="00FE4CEE"/>
    <w:rsid w:val="00FE59E8"/>
    <w:rsid w:val="00FE76E0"/>
    <w:rsid w:val="00FF2423"/>
    <w:rsid w:val="00FF2A32"/>
    <w:rsid w:val="00FF3D76"/>
    <w:rsid w:val="00FF51A9"/>
    <w:rsid w:val="00FF780F"/>
    <w:rsid w:val="00FF79E9"/>
  </w:rsids>
  <m:mathPr>
    <m:mathFont m:val="Cambria Math"/>
    <m:brkBin m:val="before"/>
    <m:brkBinSub m:val="--"/>
    <m:smallFrac m:val="0"/>
    <m:dispDef m:val="0"/>
    <m:lMargin m:val="0"/>
    <m:rMargin m:val="0"/>
    <m:defJc m:val="centerGroup"/>
    <m:wrapRight/>
    <m:intLim m:val="subSup"/>
    <m:naryLim m:val="subSup"/>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B821121"/>
  <w15:docId w15:val="{60322132-87E8-4E40-A3D5-71E78CACFD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MS Mincho" w:hAnsi="Cambria"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qFormat="1"/>
    <w:lsdException w:name="Body Text Indent 3" w:semiHidden="1" w:uiPriority="0"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34"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uiPriority="67" w:qFormat="1"/>
    <w:lsdException w:name="Intense Reference" w:uiPriority="68" w:qFormat="1"/>
    <w:lsdException w:name="Book Title" w:uiPriority="69" w:qFormat="1"/>
    <w:lsdException w:name="Bibliography" w:semiHidden="1" w:uiPriority="70"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903FA"/>
    <w:pPr>
      <w:spacing w:after="120" w:line="360" w:lineRule="atLeast"/>
      <w:jc w:val="both"/>
    </w:pPr>
    <w:rPr>
      <w:rFonts w:ascii="Times New Roman" w:hAnsi="Times New Roman"/>
      <w:sz w:val="24"/>
      <w:szCs w:val="24"/>
      <w:lang w:eastAsia="ja-JP"/>
    </w:rPr>
  </w:style>
  <w:style w:type="paragraph" w:styleId="Heading1">
    <w:name w:val="heading 1"/>
    <w:basedOn w:val="Normal"/>
    <w:next w:val="Normal"/>
    <w:link w:val="Heading1Char"/>
    <w:uiPriority w:val="9"/>
    <w:qFormat/>
    <w:rsid w:val="005960FE"/>
    <w:pPr>
      <w:keepNext/>
      <w:keepLines/>
      <w:pageBreakBefore/>
      <w:spacing w:after="0" w:line="312" w:lineRule="auto"/>
      <w:ind w:left="431" w:hanging="431"/>
      <w:jc w:val="center"/>
      <w:outlineLvl w:val="0"/>
    </w:pPr>
    <w:rPr>
      <w:rFonts w:eastAsia="MS Gothic"/>
      <w:b/>
      <w:bCs/>
      <w:sz w:val="32"/>
      <w:szCs w:val="32"/>
    </w:rPr>
  </w:style>
  <w:style w:type="paragraph" w:styleId="Heading2">
    <w:name w:val="heading 2"/>
    <w:basedOn w:val="Normal"/>
    <w:next w:val="Normal"/>
    <w:link w:val="Heading2Char"/>
    <w:uiPriority w:val="9"/>
    <w:qFormat/>
    <w:rsid w:val="007C236A"/>
    <w:pPr>
      <w:keepNext/>
      <w:keepLines/>
      <w:numPr>
        <w:ilvl w:val="1"/>
        <w:numId w:val="1"/>
      </w:numPr>
      <w:spacing w:before="200"/>
      <w:outlineLvl w:val="1"/>
    </w:pPr>
    <w:rPr>
      <w:rFonts w:eastAsia="MS Gothic"/>
      <w:b/>
      <w:bCs/>
      <w:sz w:val="26"/>
      <w:szCs w:val="26"/>
    </w:rPr>
  </w:style>
  <w:style w:type="paragraph" w:styleId="Heading3">
    <w:name w:val="heading 3"/>
    <w:basedOn w:val="Normal"/>
    <w:next w:val="Normal"/>
    <w:link w:val="Heading3Char"/>
    <w:uiPriority w:val="9"/>
    <w:qFormat/>
    <w:rsid w:val="00C224FA"/>
    <w:pPr>
      <w:widowControl w:val="0"/>
      <w:numPr>
        <w:ilvl w:val="2"/>
        <w:numId w:val="24"/>
      </w:numPr>
      <w:spacing w:after="0" w:line="312" w:lineRule="auto"/>
      <w:ind w:left="0" w:firstLine="0"/>
      <w:outlineLvl w:val="2"/>
    </w:pPr>
    <w:rPr>
      <w:rFonts w:eastAsia="Calibri"/>
      <w:b/>
      <w:bCs/>
      <w:iCs/>
      <w:sz w:val="26"/>
      <w:szCs w:val="26"/>
    </w:rPr>
  </w:style>
  <w:style w:type="paragraph" w:styleId="Heading4">
    <w:name w:val="heading 4"/>
    <w:basedOn w:val="Heading3"/>
    <w:next w:val="Normal"/>
    <w:link w:val="Heading4Char"/>
    <w:uiPriority w:val="9"/>
    <w:qFormat/>
    <w:rsid w:val="008853DB"/>
    <w:pPr>
      <w:numPr>
        <w:ilvl w:val="0"/>
        <w:numId w:val="0"/>
      </w:numPr>
      <w:outlineLvl w:val="3"/>
    </w:pPr>
    <w:rPr>
      <w:i/>
      <w:iCs w:val="0"/>
    </w:rPr>
  </w:style>
  <w:style w:type="paragraph" w:styleId="Heading5">
    <w:name w:val="heading 5"/>
    <w:basedOn w:val="Normal"/>
    <w:next w:val="Normal"/>
    <w:link w:val="Heading5Char"/>
    <w:uiPriority w:val="9"/>
    <w:qFormat/>
    <w:rsid w:val="00E85688"/>
    <w:pPr>
      <w:keepNext/>
      <w:keepLines/>
      <w:numPr>
        <w:ilvl w:val="4"/>
        <w:numId w:val="1"/>
      </w:numPr>
      <w:spacing w:before="200" w:after="0"/>
      <w:outlineLvl w:val="4"/>
    </w:pPr>
    <w:rPr>
      <w:rFonts w:ascii="Calibri" w:eastAsia="MS Gothic" w:hAnsi="Calibri"/>
      <w:color w:val="243F60"/>
    </w:rPr>
  </w:style>
  <w:style w:type="paragraph" w:styleId="Heading6">
    <w:name w:val="heading 6"/>
    <w:basedOn w:val="Normal"/>
    <w:next w:val="Normal"/>
    <w:link w:val="Heading6Char"/>
    <w:uiPriority w:val="9"/>
    <w:qFormat/>
    <w:rsid w:val="00E85688"/>
    <w:pPr>
      <w:keepNext/>
      <w:keepLines/>
      <w:numPr>
        <w:ilvl w:val="5"/>
        <w:numId w:val="1"/>
      </w:numPr>
      <w:spacing w:before="200" w:after="0"/>
      <w:outlineLvl w:val="5"/>
    </w:pPr>
    <w:rPr>
      <w:rFonts w:ascii="Calibri" w:eastAsia="MS Gothic" w:hAnsi="Calibri"/>
      <w:i/>
      <w:iCs/>
      <w:color w:val="243F60"/>
    </w:rPr>
  </w:style>
  <w:style w:type="paragraph" w:styleId="Heading7">
    <w:name w:val="heading 7"/>
    <w:basedOn w:val="Normal"/>
    <w:next w:val="Normal"/>
    <w:link w:val="Heading7Char"/>
    <w:qFormat/>
    <w:rsid w:val="00E85688"/>
    <w:pPr>
      <w:keepNext/>
      <w:keepLines/>
      <w:numPr>
        <w:ilvl w:val="6"/>
        <w:numId w:val="1"/>
      </w:numPr>
      <w:spacing w:before="200" w:after="0"/>
      <w:outlineLvl w:val="6"/>
    </w:pPr>
    <w:rPr>
      <w:rFonts w:ascii="Calibri" w:eastAsia="MS Gothic" w:hAnsi="Calibri"/>
      <w:i/>
      <w:iCs/>
      <w:color w:val="404040"/>
    </w:rPr>
  </w:style>
  <w:style w:type="paragraph" w:styleId="Heading8">
    <w:name w:val="heading 8"/>
    <w:basedOn w:val="Normal"/>
    <w:next w:val="Normal"/>
    <w:link w:val="Heading8Char"/>
    <w:qFormat/>
    <w:rsid w:val="00E85688"/>
    <w:pPr>
      <w:keepNext/>
      <w:keepLines/>
      <w:numPr>
        <w:ilvl w:val="7"/>
        <w:numId w:val="1"/>
      </w:numPr>
      <w:spacing w:before="200" w:after="0"/>
      <w:outlineLvl w:val="7"/>
    </w:pPr>
    <w:rPr>
      <w:rFonts w:ascii="Calibri" w:eastAsia="MS Gothic" w:hAnsi="Calibri"/>
      <w:color w:val="404040"/>
      <w:sz w:val="20"/>
      <w:szCs w:val="20"/>
    </w:rPr>
  </w:style>
  <w:style w:type="paragraph" w:styleId="Heading9">
    <w:name w:val="heading 9"/>
    <w:basedOn w:val="Normal"/>
    <w:next w:val="Normal"/>
    <w:link w:val="Heading9Char"/>
    <w:qFormat/>
    <w:rsid w:val="00E85688"/>
    <w:pPr>
      <w:keepNext/>
      <w:keepLines/>
      <w:numPr>
        <w:ilvl w:val="8"/>
        <w:numId w:val="1"/>
      </w:numPr>
      <w:spacing w:before="200" w:after="0"/>
      <w:outlineLvl w:val="8"/>
    </w:pPr>
    <w:rPr>
      <w:rFonts w:ascii="Calibri" w:eastAsia="MS Gothic" w:hAnsi="Calibri"/>
      <w:i/>
      <w:iCs/>
      <w:color w:val="404040"/>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5960FE"/>
    <w:rPr>
      <w:rFonts w:ascii="Times New Roman" w:eastAsia="MS Gothic" w:hAnsi="Times New Roman"/>
      <w:b/>
      <w:bCs/>
      <w:sz w:val="32"/>
      <w:szCs w:val="32"/>
      <w:lang w:eastAsia="ja-JP"/>
    </w:rPr>
  </w:style>
  <w:style w:type="character" w:customStyle="1" w:styleId="Heading2Char">
    <w:name w:val="Heading 2 Char"/>
    <w:link w:val="Heading2"/>
    <w:uiPriority w:val="9"/>
    <w:rsid w:val="007C236A"/>
    <w:rPr>
      <w:rFonts w:ascii="Times New Roman" w:eastAsia="MS Gothic" w:hAnsi="Times New Roman"/>
      <w:b/>
      <w:bCs/>
      <w:sz w:val="26"/>
      <w:szCs w:val="26"/>
      <w:lang w:eastAsia="ja-JP"/>
    </w:rPr>
  </w:style>
  <w:style w:type="paragraph" w:styleId="BalloonText">
    <w:name w:val="Balloon Text"/>
    <w:basedOn w:val="Normal"/>
    <w:link w:val="BalloonTextChar"/>
    <w:uiPriority w:val="99"/>
    <w:semiHidden/>
    <w:unhideWhenUsed/>
    <w:rsid w:val="009F3020"/>
    <w:pPr>
      <w:spacing w:after="0" w:line="240" w:lineRule="auto"/>
    </w:pPr>
    <w:rPr>
      <w:rFonts w:ascii="Lucida Grande" w:hAnsi="Lucida Grande" w:cs="Lucida Grande"/>
      <w:sz w:val="18"/>
      <w:szCs w:val="18"/>
    </w:rPr>
  </w:style>
  <w:style w:type="character" w:customStyle="1" w:styleId="Heading3Char">
    <w:name w:val="Heading 3 Char"/>
    <w:link w:val="Heading3"/>
    <w:uiPriority w:val="9"/>
    <w:rsid w:val="00C224FA"/>
    <w:rPr>
      <w:rFonts w:ascii="Times New Roman" w:eastAsia="Calibri" w:hAnsi="Times New Roman"/>
      <w:b/>
      <w:bCs/>
      <w:iCs/>
      <w:sz w:val="26"/>
      <w:szCs w:val="26"/>
      <w:lang w:eastAsia="ja-JP"/>
    </w:rPr>
  </w:style>
  <w:style w:type="character" w:customStyle="1" w:styleId="Heading4Char">
    <w:name w:val="Heading 4 Char"/>
    <w:link w:val="Heading4"/>
    <w:uiPriority w:val="9"/>
    <w:rsid w:val="008853DB"/>
    <w:rPr>
      <w:rFonts w:ascii="Times New Roman" w:eastAsia="Calibri" w:hAnsi="Times New Roman"/>
      <w:b/>
      <w:bCs/>
      <w:i/>
      <w:sz w:val="26"/>
      <w:szCs w:val="26"/>
      <w:lang w:eastAsia="ja-JP"/>
    </w:rPr>
  </w:style>
  <w:style w:type="character" w:customStyle="1" w:styleId="Heading5Char">
    <w:name w:val="Heading 5 Char"/>
    <w:link w:val="Heading5"/>
    <w:uiPriority w:val="9"/>
    <w:rsid w:val="00E85688"/>
    <w:rPr>
      <w:rFonts w:ascii="Calibri" w:eastAsia="MS Gothic" w:hAnsi="Calibri"/>
      <w:color w:val="243F60"/>
      <w:sz w:val="24"/>
      <w:szCs w:val="24"/>
      <w:lang w:eastAsia="ja-JP"/>
    </w:rPr>
  </w:style>
  <w:style w:type="character" w:customStyle="1" w:styleId="Heading6Char">
    <w:name w:val="Heading 6 Char"/>
    <w:link w:val="Heading6"/>
    <w:uiPriority w:val="9"/>
    <w:rsid w:val="00E85688"/>
    <w:rPr>
      <w:rFonts w:ascii="Calibri" w:eastAsia="MS Gothic" w:hAnsi="Calibri"/>
      <w:i/>
      <w:iCs/>
      <w:color w:val="243F60"/>
      <w:sz w:val="24"/>
      <w:szCs w:val="24"/>
      <w:lang w:eastAsia="ja-JP"/>
    </w:rPr>
  </w:style>
  <w:style w:type="character" w:customStyle="1" w:styleId="Heading7Char">
    <w:name w:val="Heading 7 Char"/>
    <w:link w:val="Heading7"/>
    <w:rsid w:val="00E85688"/>
    <w:rPr>
      <w:rFonts w:ascii="Calibri" w:eastAsia="MS Gothic" w:hAnsi="Calibri"/>
      <w:i/>
      <w:iCs/>
      <w:color w:val="404040"/>
      <w:sz w:val="24"/>
      <w:szCs w:val="24"/>
      <w:lang w:eastAsia="ja-JP"/>
    </w:rPr>
  </w:style>
  <w:style w:type="character" w:customStyle="1" w:styleId="Heading8Char">
    <w:name w:val="Heading 8 Char"/>
    <w:link w:val="Heading8"/>
    <w:rsid w:val="00E85688"/>
    <w:rPr>
      <w:rFonts w:ascii="Calibri" w:eastAsia="MS Gothic" w:hAnsi="Calibri"/>
      <w:color w:val="404040"/>
      <w:lang w:eastAsia="ja-JP"/>
    </w:rPr>
  </w:style>
  <w:style w:type="character" w:customStyle="1" w:styleId="Heading9Char">
    <w:name w:val="Heading 9 Char"/>
    <w:link w:val="Heading9"/>
    <w:rsid w:val="00E85688"/>
    <w:rPr>
      <w:rFonts w:ascii="Calibri" w:eastAsia="MS Gothic" w:hAnsi="Calibri"/>
      <w:i/>
      <w:iCs/>
      <w:color w:val="404040"/>
      <w:lang w:eastAsia="ja-JP"/>
    </w:rPr>
  </w:style>
  <w:style w:type="character" w:customStyle="1" w:styleId="BalloonTextChar">
    <w:name w:val="Balloon Text Char"/>
    <w:link w:val="BalloonText"/>
    <w:uiPriority w:val="99"/>
    <w:semiHidden/>
    <w:rsid w:val="009F3020"/>
    <w:rPr>
      <w:rFonts w:ascii="Lucida Grande" w:hAnsi="Lucida Grande" w:cs="Lucida Grande"/>
      <w:sz w:val="18"/>
      <w:szCs w:val="18"/>
    </w:rPr>
  </w:style>
  <w:style w:type="table" w:styleId="TableGrid">
    <w:name w:val="Table Grid"/>
    <w:basedOn w:val="TableNormal"/>
    <w:uiPriority w:val="59"/>
    <w:rsid w:val="006827B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iVa1-Nhnmanh21">
    <w:name w:val="Lưới Vừa 1 - Nhấn mạnh 21"/>
    <w:basedOn w:val="Normal"/>
    <w:link w:val="LiVa1-Nhnmanh2Char"/>
    <w:uiPriority w:val="34"/>
    <w:qFormat/>
    <w:rsid w:val="00B35C96"/>
    <w:pPr>
      <w:spacing w:line="276" w:lineRule="auto"/>
      <w:ind w:left="720"/>
      <w:contextualSpacing/>
      <w:jc w:val="left"/>
    </w:pPr>
    <w:rPr>
      <w:rFonts w:eastAsia="Times New Roman"/>
      <w:lang w:eastAsia="en-US"/>
    </w:rPr>
  </w:style>
  <w:style w:type="paragraph" w:styleId="TOC1">
    <w:name w:val="toc 1"/>
    <w:basedOn w:val="Normal"/>
    <w:next w:val="Normal"/>
    <w:autoRedefine/>
    <w:uiPriority w:val="39"/>
    <w:unhideWhenUsed/>
    <w:qFormat/>
    <w:rsid w:val="000E29F8"/>
    <w:pPr>
      <w:tabs>
        <w:tab w:val="left" w:pos="284"/>
        <w:tab w:val="right" w:leader="dot" w:pos="9771"/>
      </w:tabs>
      <w:spacing w:before="120" w:after="0"/>
      <w:jc w:val="left"/>
    </w:pPr>
    <w:rPr>
      <w:b/>
      <w:noProof/>
      <w:lang w:val="fr-FR"/>
    </w:rPr>
  </w:style>
  <w:style w:type="paragraph" w:styleId="TOC2">
    <w:name w:val="toc 2"/>
    <w:basedOn w:val="Normal"/>
    <w:next w:val="Normal"/>
    <w:autoRedefine/>
    <w:uiPriority w:val="39"/>
    <w:unhideWhenUsed/>
    <w:qFormat/>
    <w:rsid w:val="002474DD"/>
    <w:pPr>
      <w:spacing w:after="0"/>
      <w:ind w:left="240"/>
      <w:jc w:val="left"/>
    </w:pPr>
    <w:rPr>
      <w:rFonts w:ascii="Cambria" w:hAnsi="Cambria"/>
      <w:b/>
      <w:sz w:val="22"/>
      <w:szCs w:val="22"/>
    </w:rPr>
  </w:style>
  <w:style w:type="paragraph" w:styleId="TOC3">
    <w:name w:val="toc 3"/>
    <w:basedOn w:val="Normal"/>
    <w:next w:val="Normal"/>
    <w:autoRedefine/>
    <w:uiPriority w:val="39"/>
    <w:unhideWhenUsed/>
    <w:qFormat/>
    <w:rsid w:val="002474DD"/>
    <w:pPr>
      <w:spacing w:after="0"/>
      <w:ind w:left="480"/>
      <w:jc w:val="left"/>
    </w:pPr>
    <w:rPr>
      <w:rFonts w:ascii="Cambria" w:hAnsi="Cambria"/>
      <w:sz w:val="22"/>
      <w:szCs w:val="22"/>
    </w:rPr>
  </w:style>
  <w:style w:type="paragraph" w:styleId="TOC4">
    <w:name w:val="toc 4"/>
    <w:basedOn w:val="Normal"/>
    <w:next w:val="Normal"/>
    <w:autoRedefine/>
    <w:uiPriority w:val="39"/>
    <w:unhideWhenUsed/>
    <w:rsid w:val="002474DD"/>
    <w:pPr>
      <w:spacing w:after="0"/>
      <w:ind w:left="720"/>
      <w:jc w:val="left"/>
    </w:pPr>
    <w:rPr>
      <w:rFonts w:ascii="Cambria" w:hAnsi="Cambria"/>
      <w:sz w:val="20"/>
      <w:szCs w:val="20"/>
    </w:rPr>
  </w:style>
  <w:style w:type="paragraph" w:styleId="TOC5">
    <w:name w:val="toc 5"/>
    <w:basedOn w:val="Normal"/>
    <w:next w:val="Normal"/>
    <w:autoRedefine/>
    <w:uiPriority w:val="39"/>
    <w:unhideWhenUsed/>
    <w:rsid w:val="002474DD"/>
    <w:pPr>
      <w:spacing w:after="0"/>
      <w:ind w:left="960"/>
      <w:jc w:val="left"/>
    </w:pPr>
    <w:rPr>
      <w:rFonts w:ascii="Cambria" w:hAnsi="Cambria"/>
      <w:sz w:val="20"/>
      <w:szCs w:val="20"/>
    </w:rPr>
  </w:style>
  <w:style w:type="paragraph" w:styleId="TOC6">
    <w:name w:val="toc 6"/>
    <w:basedOn w:val="Normal"/>
    <w:next w:val="Normal"/>
    <w:autoRedefine/>
    <w:uiPriority w:val="39"/>
    <w:unhideWhenUsed/>
    <w:rsid w:val="002474DD"/>
    <w:pPr>
      <w:spacing w:after="0"/>
      <w:ind w:left="1200"/>
      <w:jc w:val="left"/>
    </w:pPr>
    <w:rPr>
      <w:rFonts w:ascii="Cambria" w:hAnsi="Cambria"/>
      <w:sz w:val="20"/>
      <w:szCs w:val="20"/>
    </w:rPr>
  </w:style>
  <w:style w:type="paragraph" w:styleId="TOC7">
    <w:name w:val="toc 7"/>
    <w:basedOn w:val="Normal"/>
    <w:next w:val="Normal"/>
    <w:autoRedefine/>
    <w:uiPriority w:val="39"/>
    <w:unhideWhenUsed/>
    <w:rsid w:val="002474DD"/>
    <w:pPr>
      <w:spacing w:after="0"/>
      <w:ind w:left="1440"/>
      <w:jc w:val="left"/>
    </w:pPr>
    <w:rPr>
      <w:rFonts w:ascii="Cambria" w:hAnsi="Cambria"/>
      <w:sz w:val="20"/>
      <w:szCs w:val="20"/>
    </w:rPr>
  </w:style>
  <w:style w:type="paragraph" w:styleId="TOC8">
    <w:name w:val="toc 8"/>
    <w:basedOn w:val="Normal"/>
    <w:next w:val="Normal"/>
    <w:autoRedefine/>
    <w:uiPriority w:val="39"/>
    <w:unhideWhenUsed/>
    <w:rsid w:val="002474DD"/>
    <w:pPr>
      <w:spacing w:after="0"/>
      <w:ind w:left="1680"/>
      <w:jc w:val="left"/>
    </w:pPr>
    <w:rPr>
      <w:rFonts w:ascii="Cambria" w:hAnsi="Cambria"/>
      <w:sz w:val="20"/>
      <w:szCs w:val="20"/>
    </w:rPr>
  </w:style>
  <w:style w:type="paragraph" w:styleId="TOC9">
    <w:name w:val="toc 9"/>
    <w:basedOn w:val="Normal"/>
    <w:next w:val="Normal"/>
    <w:autoRedefine/>
    <w:uiPriority w:val="39"/>
    <w:unhideWhenUsed/>
    <w:rsid w:val="002474DD"/>
    <w:pPr>
      <w:spacing w:after="0"/>
      <w:ind w:left="1920"/>
      <w:jc w:val="left"/>
    </w:pPr>
    <w:rPr>
      <w:rFonts w:ascii="Cambria" w:hAnsi="Cambria"/>
      <w:sz w:val="20"/>
      <w:szCs w:val="20"/>
    </w:rPr>
  </w:style>
  <w:style w:type="paragraph" w:styleId="NormalWeb">
    <w:name w:val="Normal (Web)"/>
    <w:basedOn w:val="Normal"/>
    <w:unhideWhenUsed/>
    <w:rsid w:val="00B62A96"/>
    <w:pPr>
      <w:spacing w:before="100" w:beforeAutospacing="1" w:after="100" w:afterAutospacing="1" w:line="240" w:lineRule="auto"/>
      <w:jc w:val="left"/>
    </w:pPr>
    <w:rPr>
      <w:rFonts w:eastAsia="Times New Roman"/>
      <w:lang w:eastAsia="en-US"/>
    </w:rPr>
  </w:style>
  <w:style w:type="paragraph" w:customStyle="1" w:styleId="ColorfulList-Accent11">
    <w:name w:val="Colorful List - Accent 11"/>
    <w:basedOn w:val="Normal"/>
    <w:uiPriority w:val="34"/>
    <w:qFormat/>
    <w:rsid w:val="00E903FA"/>
    <w:pPr>
      <w:spacing w:before="120" w:after="0" w:line="240" w:lineRule="auto"/>
      <w:ind w:left="720"/>
      <w:contextualSpacing/>
    </w:pPr>
    <w:rPr>
      <w:rFonts w:eastAsia="Calibri"/>
      <w:lang w:eastAsia="en-US"/>
    </w:rPr>
  </w:style>
  <w:style w:type="paragraph" w:customStyle="1" w:styleId="Binhthuong">
    <w:name w:val="Binhthuong"/>
    <w:basedOn w:val="Normal"/>
    <w:qFormat/>
    <w:rsid w:val="008C6A7E"/>
    <w:pPr>
      <w:widowControl w:val="0"/>
      <w:autoSpaceDE w:val="0"/>
      <w:autoSpaceDN w:val="0"/>
      <w:adjustRightInd w:val="0"/>
      <w:spacing w:after="0" w:line="312" w:lineRule="auto"/>
      <w:ind w:firstLine="562"/>
    </w:pPr>
    <w:rPr>
      <w:rFonts w:eastAsia="Times New Roman"/>
      <w:bCs/>
      <w:sz w:val="26"/>
      <w:szCs w:val="28"/>
      <w:lang w:eastAsia="en-US"/>
    </w:rPr>
  </w:style>
  <w:style w:type="paragraph" w:customStyle="1" w:styleId="GridTable31">
    <w:name w:val="Grid Table 31"/>
    <w:basedOn w:val="Heading1"/>
    <w:next w:val="Normal"/>
    <w:uiPriority w:val="39"/>
    <w:unhideWhenUsed/>
    <w:qFormat/>
    <w:rsid w:val="000F5868"/>
    <w:pPr>
      <w:pageBreakBefore w:val="0"/>
      <w:spacing w:line="276" w:lineRule="auto"/>
      <w:ind w:left="0" w:firstLine="0"/>
      <w:jc w:val="left"/>
      <w:outlineLvl w:val="9"/>
    </w:pPr>
    <w:rPr>
      <w:rFonts w:ascii="Calibri" w:hAnsi="Calibri"/>
      <w:color w:val="365F91"/>
      <w:sz w:val="28"/>
      <w:szCs w:val="28"/>
      <w:lang w:eastAsia="en-US"/>
    </w:rPr>
  </w:style>
  <w:style w:type="character" w:styleId="Hyperlink">
    <w:name w:val="Hyperlink"/>
    <w:uiPriority w:val="99"/>
    <w:unhideWhenUsed/>
    <w:rsid w:val="000F5868"/>
    <w:rPr>
      <w:color w:val="0000FF"/>
      <w:u w:val="single"/>
    </w:rPr>
  </w:style>
  <w:style w:type="paragraph" w:customStyle="1" w:styleId="cngchitit1">
    <w:name w:val="Đề cương chi tiết 1"/>
    <w:basedOn w:val="LiVa1-Nhnmanh21"/>
    <w:link w:val="cngchitit1Char"/>
    <w:qFormat/>
    <w:rsid w:val="000F5868"/>
    <w:pPr>
      <w:widowControl w:val="0"/>
      <w:numPr>
        <w:numId w:val="2"/>
      </w:numPr>
    </w:pPr>
    <w:rPr>
      <w:b/>
    </w:rPr>
  </w:style>
  <w:style w:type="paragraph" w:customStyle="1" w:styleId="cngchitit2">
    <w:name w:val="Đề cương chi tiết 2"/>
    <w:basedOn w:val="LiVa1-Nhnmanh21"/>
    <w:link w:val="cngchitit2Char"/>
    <w:qFormat/>
    <w:rsid w:val="000F5868"/>
    <w:pPr>
      <w:widowControl w:val="0"/>
      <w:numPr>
        <w:ilvl w:val="1"/>
        <w:numId w:val="2"/>
      </w:numPr>
      <w:ind w:left="1512"/>
    </w:pPr>
    <w:rPr>
      <w:b/>
    </w:rPr>
  </w:style>
  <w:style w:type="character" w:customStyle="1" w:styleId="LiVa1-Nhnmanh2Char">
    <w:name w:val="Lưới Vừa 1 - Nhấn mạnh 2 Char"/>
    <w:link w:val="LiVa1-Nhnmanh21"/>
    <w:uiPriority w:val="34"/>
    <w:rsid w:val="000F5868"/>
    <w:rPr>
      <w:rFonts w:ascii="Times New Roman" w:eastAsia="Times New Roman" w:hAnsi="Times New Roman" w:cs="Times New Roman"/>
      <w:lang w:eastAsia="en-US"/>
    </w:rPr>
  </w:style>
  <w:style w:type="character" w:customStyle="1" w:styleId="cngchitit1Char">
    <w:name w:val="Đề cương chi tiết 1 Char"/>
    <w:link w:val="cngchitit1"/>
    <w:rsid w:val="000F5868"/>
    <w:rPr>
      <w:rFonts w:ascii="Times New Roman" w:eastAsia="Times New Roman" w:hAnsi="Times New Roman"/>
      <w:b/>
      <w:sz w:val="24"/>
      <w:szCs w:val="24"/>
    </w:rPr>
  </w:style>
  <w:style w:type="paragraph" w:customStyle="1" w:styleId="CCTNidung">
    <w:name w:val="ĐCCT_Nội dung"/>
    <w:basedOn w:val="cngchitit1"/>
    <w:link w:val="CCTNidungChar"/>
    <w:qFormat/>
    <w:rsid w:val="000F5868"/>
    <w:pPr>
      <w:numPr>
        <w:numId w:val="0"/>
      </w:numPr>
      <w:ind w:left="1152"/>
      <w:jc w:val="both"/>
    </w:pPr>
    <w:rPr>
      <w:b w:val="0"/>
    </w:rPr>
  </w:style>
  <w:style w:type="character" w:customStyle="1" w:styleId="cngchitit2Char">
    <w:name w:val="Đề cương chi tiết 2 Char"/>
    <w:link w:val="cngchitit2"/>
    <w:rsid w:val="000F5868"/>
    <w:rPr>
      <w:rFonts w:ascii="Times New Roman" w:eastAsia="Times New Roman" w:hAnsi="Times New Roman"/>
      <w:b/>
      <w:sz w:val="24"/>
      <w:szCs w:val="24"/>
    </w:rPr>
  </w:style>
  <w:style w:type="character" w:customStyle="1" w:styleId="CCTNidungChar">
    <w:name w:val="ĐCCT_Nội dung Char"/>
    <w:link w:val="CCTNidung"/>
    <w:rsid w:val="000F5868"/>
    <w:rPr>
      <w:rFonts w:ascii="Times New Roman" w:eastAsia="Times New Roman" w:hAnsi="Times New Roman" w:cs="Times New Roman"/>
      <w:b w:val="0"/>
      <w:lang w:eastAsia="en-US"/>
    </w:rPr>
  </w:style>
  <w:style w:type="paragraph" w:customStyle="1" w:styleId="NumberedParagraph">
    <w:name w:val="Numbered Paragraph"/>
    <w:next w:val="CCTNidung"/>
    <w:uiPriority w:val="99"/>
    <w:rsid w:val="000F5868"/>
    <w:pPr>
      <w:shd w:val="clear" w:color="auto" w:fill="FFFFFF"/>
      <w:spacing w:after="60" w:line="288" w:lineRule="auto"/>
      <w:ind w:left="964" w:hanging="567"/>
      <w:jc w:val="both"/>
      <w:textAlignment w:val="baseline"/>
    </w:pPr>
    <w:rPr>
      <w:rFonts w:ascii="Times New Roman" w:hAnsi="Times New Roman"/>
      <w:sz w:val="26"/>
      <w:szCs w:val="32"/>
      <w:lang w:val="de-DE" w:eastAsia="ja-JP"/>
    </w:rPr>
  </w:style>
  <w:style w:type="paragraph" w:styleId="BodyTextIndent">
    <w:name w:val="Body Text Indent"/>
    <w:basedOn w:val="Normal"/>
    <w:link w:val="BodyTextIndentChar"/>
    <w:unhideWhenUsed/>
    <w:rsid w:val="000F5868"/>
    <w:pPr>
      <w:spacing w:line="276" w:lineRule="auto"/>
      <w:ind w:left="360"/>
      <w:jc w:val="left"/>
    </w:pPr>
    <w:rPr>
      <w:rFonts w:ascii="Cambria" w:hAnsi="Cambria"/>
      <w:sz w:val="22"/>
      <w:szCs w:val="22"/>
    </w:rPr>
  </w:style>
  <w:style w:type="character" w:customStyle="1" w:styleId="BodyTextIndentChar">
    <w:name w:val="Body Text Indent Char"/>
    <w:link w:val="BodyTextIndent"/>
    <w:rsid w:val="000F5868"/>
    <w:rPr>
      <w:sz w:val="22"/>
      <w:szCs w:val="22"/>
    </w:rPr>
  </w:style>
  <w:style w:type="character" w:styleId="Strong">
    <w:name w:val="Strong"/>
    <w:uiPriority w:val="22"/>
    <w:qFormat/>
    <w:rsid w:val="000F5868"/>
    <w:rPr>
      <w:b/>
      <w:bCs/>
    </w:rPr>
  </w:style>
  <w:style w:type="paragraph" w:styleId="ListBullet2">
    <w:name w:val="List Bullet 2"/>
    <w:basedOn w:val="Normal"/>
    <w:rsid w:val="000F5868"/>
    <w:pPr>
      <w:numPr>
        <w:numId w:val="3"/>
      </w:numPr>
      <w:shd w:val="clear" w:color="auto" w:fill="FFFFFF"/>
      <w:spacing w:after="0" w:line="288" w:lineRule="auto"/>
      <w:textAlignment w:val="baseline"/>
    </w:pPr>
    <w:rPr>
      <w:sz w:val="26"/>
      <w:szCs w:val="32"/>
      <w:lang w:val="de-DE" w:eastAsia="en-US"/>
    </w:rPr>
  </w:style>
  <w:style w:type="paragraph" w:styleId="BodyTextIndent2">
    <w:name w:val="Body Text Indent 2"/>
    <w:basedOn w:val="Normal"/>
    <w:link w:val="BodyTextIndent2Char"/>
    <w:unhideWhenUsed/>
    <w:qFormat/>
    <w:rsid w:val="000F5868"/>
    <w:pPr>
      <w:spacing w:line="480" w:lineRule="auto"/>
      <w:ind w:left="360"/>
      <w:jc w:val="left"/>
    </w:pPr>
    <w:rPr>
      <w:rFonts w:ascii="Cambria" w:hAnsi="Cambria"/>
      <w:sz w:val="22"/>
      <w:szCs w:val="22"/>
    </w:rPr>
  </w:style>
  <w:style w:type="character" w:customStyle="1" w:styleId="BodyTextIndent2Char">
    <w:name w:val="Body Text Indent 2 Char"/>
    <w:link w:val="BodyTextIndent2"/>
    <w:rsid w:val="000F5868"/>
    <w:rPr>
      <w:sz w:val="22"/>
      <w:szCs w:val="22"/>
    </w:rPr>
  </w:style>
  <w:style w:type="paragraph" w:styleId="BodyText">
    <w:name w:val="Body Text"/>
    <w:aliases w:val="Body Text Char Char Char,Body Text Char Char"/>
    <w:basedOn w:val="Normal"/>
    <w:link w:val="BodyTextChar"/>
    <w:unhideWhenUsed/>
    <w:rsid w:val="000F5868"/>
    <w:pPr>
      <w:spacing w:line="276" w:lineRule="auto"/>
      <w:jc w:val="left"/>
    </w:pPr>
    <w:rPr>
      <w:rFonts w:ascii="Cambria" w:hAnsi="Cambria"/>
      <w:sz w:val="22"/>
      <w:szCs w:val="22"/>
    </w:rPr>
  </w:style>
  <w:style w:type="character" w:customStyle="1" w:styleId="BodyTextChar">
    <w:name w:val="Body Text Char"/>
    <w:aliases w:val="Body Text Char Char Char Char3,Body Text Char Char Char5"/>
    <w:link w:val="BodyText"/>
    <w:uiPriority w:val="99"/>
    <w:qFormat/>
    <w:rsid w:val="000F5868"/>
    <w:rPr>
      <w:sz w:val="22"/>
      <w:szCs w:val="22"/>
    </w:rPr>
  </w:style>
  <w:style w:type="paragraph" w:styleId="BodyText3">
    <w:name w:val="Body Text 3"/>
    <w:basedOn w:val="Normal"/>
    <w:link w:val="BodyText3Char"/>
    <w:unhideWhenUsed/>
    <w:rsid w:val="000F5868"/>
    <w:pPr>
      <w:spacing w:line="276" w:lineRule="auto"/>
      <w:jc w:val="left"/>
    </w:pPr>
    <w:rPr>
      <w:rFonts w:ascii="Cambria" w:hAnsi="Cambria"/>
      <w:sz w:val="16"/>
      <w:szCs w:val="16"/>
    </w:rPr>
  </w:style>
  <w:style w:type="character" w:customStyle="1" w:styleId="BodyText3Char">
    <w:name w:val="Body Text 3 Char"/>
    <w:link w:val="BodyText3"/>
    <w:rsid w:val="000F5868"/>
    <w:rPr>
      <w:sz w:val="16"/>
      <w:szCs w:val="16"/>
    </w:rPr>
  </w:style>
  <w:style w:type="paragraph" w:styleId="BodyTextIndent3">
    <w:name w:val="Body Text Indent 3"/>
    <w:basedOn w:val="Normal"/>
    <w:link w:val="BodyTextIndent3Char"/>
    <w:unhideWhenUsed/>
    <w:rsid w:val="000F5868"/>
    <w:pPr>
      <w:spacing w:line="276" w:lineRule="auto"/>
      <w:ind w:left="360"/>
      <w:jc w:val="left"/>
    </w:pPr>
    <w:rPr>
      <w:rFonts w:ascii="Cambria" w:hAnsi="Cambria"/>
      <w:sz w:val="16"/>
      <w:szCs w:val="16"/>
    </w:rPr>
  </w:style>
  <w:style w:type="character" w:customStyle="1" w:styleId="BodyTextIndent3Char">
    <w:name w:val="Body Text Indent 3 Char"/>
    <w:link w:val="BodyTextIndent3"/>
    <w:rsid w:val="000F5868"/>
    <w:rPr>
      <w:sz w:val="16"/>
      <w:szCs w:val="16"/>
    </w:rPr>
  </w:style>
  <w:style w:type="numbering" w:customStyle="1" w:styleId="Style1">
    <w:name w:val="Style1"/>
    <w:uiPriority w:val="99"/>
    <w:rsid w:val="000F5868"/>
    <w:pPr>
      <w:numPr>
        <w:numId w:val="4"/>
      </w:numPr>
    </w:pPr>
  </w:style>
  <w:style w:type="character" w:styleId="Emphasis">
    <w:name w:val="Emphasis"/>
    <w:qFormat/>
    <w:rsid w:val="000F5868"/>
    <w:rPr>
      <w:i/>
      <w:iCs/>
    </w:rPr>
  </w:style>
  <w:style w:type="paragraph" w:customStyle="1" w:styleId="GachDong">
    <w:name w:val="GachDong"/>
    <w:basedOn w:val="Normal"/>
    <w:qFormat/>
    <w:rsid w:val="000F5868"/>
    <w:pPr>
      <w:numPr>
        <w:numId w:val="5"/>
      </w:numPr>
      <w:spacing w:after="0" w:line="288" w:lineRule="auto"/>
      <w:ind w:left="1418" w:hanging="284"/>
    </w:pPr>
    <w:rPr>
      <w:rFonts w:eastAsia="Calibri"/>
      <w:szCs w:val="26"/>
      <w:lang w:eastAsia="en-US"/>
    </w:rPr>
  </w:style>
  <w:style w:type="paragraph" w:customStyle="1" w:styleId="Default">
    <w:name w:val="Default"/>
    <w:rsid w:val="000F5868"/>
    <w:pPr>
      <w:autoSpaceDE w:val="0"/>
      <w:autoSpaceDN w:val="0"/>
      <w:adjustRightInd w:val="0"/>
    </w:pPr>
    <w:rPr>
      <w:rFonts w:ascii="VNI-Times" w:eastAsia="Times New Roman" w:hAnsi="VNI-Times" w:cs="VNI-Times"/>
      <w:color w:val="000000"/>
      <w:sz w:val="24"/>
      <w:szCs w:val="24"/>
    </w:rPr>
  </w:style>
  <w:style w:type="paragraph" w:customStyle="1" w:styleId="TaiLieuThamKhao0">
    <w:name w:val="TaiLieuThamKhao"/>
    <w:basedOn w:val="CCTNidung"/>
    <w:autoRedefine/>
    <w:qFormat/>
    <w:rsid w:val="000F5868"/>
    <w:pPr>
      <w:numPr>
        <w:numId w:val="6"/>
      </w:numPr>
      <w:tabs>
        <w:tab w:val="left" w:pos="1560"/>
      </w:tabs>
      <w:spacing w:before="60" w:after="0" w:line="240" w:lineRule="auto"/>
      <w:ind w:left="720"/>
    </w:pPr>
  </w:style>
  <w:style w:type="character" w:styleId="FollowedHyperlink">
    <w:name w:val="FollowedHyperlink"/>
    <w:uiPriority w:val="99"/>
    <w:semiHidden/>
    <w:unhideWhenUsed/>
    <w:rsid w:val="000F5868"/>
    <w:rPr>
      <w:color w:val="800080"/>
      <w:u w:val="single"/>
    </w:rPr>
  </w:style>
  <w:style w:type="paragraph" w:customStyle="1" w:styleId="Normal13pt">
    <w:name w:val="Normal + 13 pt"/>
    <w:aliases w:val="Before:  6 pt,After:  6 pt,Line spacing:  At least 1.2 pt"/>
    <w:basedOn w:val="Normal"/>
    <w:link w:val="Normal13ptChar"/>
    <w:rsid w:val="000F5868"/>
    <w:pPr>
      <w:spacing w:before="120" w:line="24" w:lineRule="atLeast"/>
    </w:pPr>
    <w:rPr>
      <w:rFonts w:eastAsia="Times New Roman"/>
      <w:sz w:val="26"/>
      <w:lang w:eastAsia="en-US"/>
    </w:rPr>
  </w:style>
  <w:style w:type="character" w:customStyle="1" w:styleId="Normal13ptChar">
    <w:name w:val="Normal + 13 pt Char"/>
    <w:aliases w:val="Before:  6 pt Char,After:  6 pt Char,Line spacing:  At least 1.2 pt Char"/>
    <w:link w:val="Normal13pt"/>
    <w:rsid w:val="000F5868"/>
    <w:rPr>
      <w:rFonts w:ascii="Times New Roman" w:eastAsia="Times New Roman" w:hAnsi="Times New Roman" w:cs="Times New Roman"/>
      <w:sz w:val="26"/>
      <w:lang w:eastAsia="en-US"/>
    </w:rPr>
  </w:style>
  <w:style w:type="character" w:styleId="HTMLTypewriter">
    <w:name w:val="HTML Typewriter"/>
    <w:uiPriority w:val="99"/>
    <w:rsid w:val="000F5868"/>
    <w:rPr>
      <w:rFonts w:ascii="Courier New" w:eastAsia="Times New Roman" w:hAnsi="Courier New" w:cs="Courier New"/>
      <w:sz w:val="20"/>
      <w:szCs w:val="20"/>
    </w:rPr>
  </w:style>
  <w:style w:type="paragraph" w:customStyle="1" w:styleId="Muc1">
    <w:name w:val="Muc1"/>
    <w:basedOn w:val="Normal"/>
    <w:rsid w:val="000F5868"/>
    <w:pPr>
      <w:numPr>
        <w:numId w:val="7"/>
      </w:numPr>
      <w:spacing w:before="120" w:line="240" w:lineRule="auto"/>
      <w:jc w:val="left"/>
    </w:pPr>
    <w:rPr>
      <w:rFonts w:eastAsia="Times New Roman"/>
      <w:b/>
      <w:sz w:val="26"/>
      <w:lang w:eastAsia="en-US"/>
    </w:rPr>
  </w:style>
  <w:style w:type="paragraph" w:customStyle="1" w:styleId="111">
    <w:name w:val="111"/>
    <w:basedOn w:val="Heading2"/>
    <w:qFormat/>
    <w:rsid w:val="000F5868"/>
    <w:pPr>
      <w:pageBreakBefore/>
      <w:numPr>
        <w:ilvl w:val="0"/>
        <w:numId w:val="0"/>
      </w:numPr>
      <w:spacing w:after="0" w:line="276" w:lineRule="auto"/>
      <w:ind w:left="936" w:hanging="360"/>
      <w:jc w:val="left"/>
    </w:pPr>
    <w:rPr>
      <w:color w:val="000000"/>
    </w:rPr>
  </w:style>
  <w:style w:type="character" w:customStyle="1" w:styleId="normal-h1">
    <w:name w:val="normal-h1"/>
    <w:qFormat/>
    <w:rsid w:val="000F5868"/>
    <w:rPr>
      <w:rFonts w:ascii=".VnTime" w:hAnsi=".VnTime" w:hint="default"/>
      <w:color w:val="0000FF"/>
      <w:sz w:val="24"/>
      <w:szCs w:val="24"/>
    </w:rPr>
  </w:style>
  <w:style w:type="character" w:customStyle="1" w:styleId="apple-converted-space">
    <w:name w:val="apple-converted-space"/>
    <w:basedOn w:val="DefaultParagraphFont"/>
    <w:rsid w:val="000F5868"/>
  </w:style>
  <w:style w:type="character" w:customStyle="1" w:styleId="citation">
    <w:name w:val="citation"/>
    <w:basedOn w:val="DefaultParagraphFont"/>
    <w:rsid w:val="000F5868"/>
  </w:style>
  <w:style w:type="character" w:customStyle="1" w:styleId="b24-bookauthor">
    <w:name w:val="b24-bookauthor"/>
    <w:basedOn w:val="DefaultParagraphFont"/>
    <w:rsid w:val="000F5868"/>
  </w:style>
  <w:style w:type="character" w:customStyle="1" w:styleId="b24-booktitle">
    <w:name w:val="b24-booktitle"/>
    <w:basedOn w:val="DefaultParagraphFont"/>
    <w:rsid w:val="000F5868"/>
  </w:style>
  <w:style w:type="paragraph" w:customStyle="1" w:styleId="CharCharCharCharCharCharCharCharCharCharChar">
    <w:name w:val="Char Char Char Char Char Char Char Char Char Char Char"/>
    <w:basedOn w:val="Normal"/>
    <w:uiPriority w:val="99"/>
    <w:semiHidden/>
    <w:rsid w:val="000F5868"/>
    <w:pPr>
      <w:autoSpaceDE w:val="0"/>
      <w:autoSpaceDN w:val="0"/>
      <w:adjustRightInd w:val="0"/>
      <w:spacing w:before="120" w:after="160" w:line="240" w:lineRule="exact"/>
      <w:ind w:firstLine="567"/>
    </w:pPr>
    <w:rPr>
      <w:rFonts w:ascii="Verdana" w:eastAsia="Times New Roman" w:hAnsi="Verdana" w:cs="Verdana"/>
      <w:sz w:val="20"/>
      <w:szCs w:val="20"/>
      <w:lang w:eastAsia="en-US"/>
    </w:rPr>
  </w:style>
  <w:style w:type="paragraph" w:customStyle="1" w:styleId="Paragraph">
    <w:name w:val="Paragraph"/>
    <w:basedOn w:val="Normal"/>
    <w:uiPriority w:val="99"/>
    <w:rsid w:val="000F5868"/>
    <w:pPr>
      <w:spacing w:before="80" w:after="0" w:line="240" w:lineRule="auto"/>
      <w:ind w:firstLine="360"/>
    </w:pPr>
    <w:rPr>
      <w:rFonts w:eastAsia="Times New Roman"/>
      <w:sz w:val="20"/>
      <w:szCs w:val="20"/>
      <w:lang w:eastAsia="en-US"/>
    </w:rPr>
  </w:style>
  <w:style w:type="paragraph" w:customStyle="1" w:styleId="MUC11">
    <w:name w:val="MUC1.1"/>
    <w:basedOn w:val="Normal"/>
    <w:rsid w:val="000F5868"/>
    <w:pPr>
      <w:numPr>
        <w:ilvl w:val="1"/>
        <w:numId w:val="8"/>
      </w:numPr>
      <w:spacing w:after="0" w:line="360" w:lineRule="auto"/>
    </w:pPr>
    <w:rPr>
      <w:rFonts w:eastAsia="Times New Roman"/>
      <w:b/>
      <w:lang w:eastAsia="en-US"/>
    </w:rPr>
  </w:style>
  <w:style w:type="paragraph" w:customStyle="1" w:styleId="Lietke">
    <w:name w:val="Liet ke"/>
    <w:basedOn w:val="Paragraph"/>
    <w:rsid w:val="000F5868"/>
    <w:pPr>
      <w:numPr>
        <w:numId w:val="9"/>
      </w:numPr>
      <w:spacing w:before="60"/>
      <w:jc w:val="left"/>
    </w:pPr>
    <w:rPr>
      <w:rFonts w:ascii="VNnew Century Schoolbook" w:hAnsi="VNnew Century Schoolbook"/>
      <w:sz w:val="24"/>
    </w:rPr>
  </w:style>
  <w:style w:type="paragraph" w:customStyle="1" w:styleId="Tiliuthamkho">
    <w:name w:val="Tài liệu tham khảo"/>
    <w:basedOn w:val="Normal"/>
    <w:link w:val="TiliuthamkhoChar"/>
    <w:uiPriority w:val="99"/>
    <w:qFormat/>
    <w:rsid w:val="000F5868"/>
    <w:pPr>
      <w:numPr>
        <w:numId w:val="10"/>
      </w:numPr>
      <w:spacing w:after="0" w:line="240" w:lineRule="auto"/>
      <w:contextualSpacing/>
    </w:pPr>
    <w:rPr>
      <w:rFonts w:eastAsia="Times New Roman"/>
      <w:lang w:val="fr-FR"/>
    </w:rPr>
  </w:style>
  <w:style w:type="character" w:customStyle="1" w:styleId="TiliuthamkhoChar">
    <w:name w:val="Tài liệu tham khảo Char"/>
    <w:link w:val="Tiliuthamkho"/>
    <w:uiPriority w:val="99"/>
    <w:rsid w:val="000F5868"/>
    <w:rPr>
      <w:rFonts w:ascii="Times New Roman" w:eastAsia="Times New Roman" w:hAnsi="Times New Roman"/>
      <w:sz w:val="24"/>
      <w:szCs w:val="24"/>
      <w:lang w:val="fr-FR" w:eastAsia="ja-JP"/>
    </w:rPr>
  </w:style>
  <w:style w:type="paragraph" w:customStyle="1" w:styleId="DCCT-Muc01">
    <w:name w:val="DCCT - Muc 01"/>
    <w:basedOn w:val="LiVa1-Nhnmanh21"/>
    <w:link w:val="DCCT-Muc01Char"/>
    <w:qFormat/>
    <w:rsid w:val="000F5868"/>
    <w:pPr>
      <w:widowControl w:val="0"/>
      <w:spacing w:before="120" w:line="288" w:lineRule="auto"/>
      <w:ind w:left="567" w:hanging="567"/>
      <w:contextualSpacing w:val="0"/>
      <w:jc w:val="both"/>
    </w:pPr>
    <w:rPr>
      <w:b/>
    </w:rPr>
  </w:style>
  <w:style w:type="paragraph" w:customStyle="1" w:styleId="DCCT-Muc02">
    <w:name w:val="DCCT - Muc 02"/>
    <w:basedOn w:val="LiVa1-Nhnmanh21"/>
    <w:link w:val="DCCT-Muc02Char"/>
    <w:qFormat/>
    <w:rsid w:val="000F5868"/>
    <w:pPr>
      <w:widowControl w:val="0"/>
      <w:spacing w:before="60" w:line="288" w:lineRule="auto"/>
      <w:ind w:left="1512" w:hanging="945"/>
      <w:jc w:val="both"/>
    </w:pPr>
    <w:rPr>
      <w:i/>
    </w:rPr>
  </w:style>
  <w:style w:type="character" w:customStyle="1" w:styleId="DCCT-Muc01Char">
    <w:name w:val="DCCT - Muc 01 Char"/>
    <w:link w:val="DCCT-Muc01"/>
    <w:rsid w:val="000F5868"/>
    <w:rPr>
      <w:rFonts w:ascii="Times New Roman" w:eastAsia="Times New Roman" w:hAnsi="Times New Roman" w:cs="Times New Roman"/>
      <w:b/>
      <w:lang w:eastAsia="en-US"/>
    </w:rPr>
  </w:style>
  <w:style w:type="paragraph" w:customStyle="1" w:styleId="DCCT-NoiDung">
    <w:name w:val="DCCT - NoiDung"/>
    <w:basedOn w:val="DCCT-Muc01"/>
    <w:link w:val="DCCT-NoiDungChar"/>
    <w:qFormat/>
    <w:rsid w:val="000F5868"/>
    <w:pPr>
      <w:ind w:firstLine="0"/>
    </w:pPr>
    <w:rPr>
      <w:b w:val="0"/>
    </w:rPr>
  </w:style>
  <w:style w:type="character" w:customStyle="1" w:styleId="DCCT-Muc02Char">
    <w:name w:val="DCCT - Muc 02 Char"/>
    <w:link w:val="DCCT-Muc02"/>
    <w:rsid w:val="000F5868"/>
    <w:rPr>
      <w:rFonts w:ascii="Times New Roman" w:eastAsia="Times New Roman" w:hAnsi="Times New Roman" w:cs="Times New Roman"/>
      <w:i/>
      <w:lang w:eastAsia="en-US"/>
    </w:rPr>
  </w:style>
  <w:style w:type="character" w:customStyle="1" w:styleId="DCCT-NoiDungChar">
    <w:name w:val="DCCT - NoiDung Char"/>
    <w:link w:val="DCCT-NoiDung"/>
    <w:rsid w:val="000F5868"/>
    <w:rPr>
      <w:rFonts w:ascii="Times New Roman" w:eastAsia="Times New Roman" w:hAnsi="Times New Roman" w:cs="Times New Roman"/>
      <w:b w:val="0"/>
      <w:lang w:eastAsia="en-US"/>
    </w:rPr>
  </w:style>
  <w:style w:type="paragraph" w:customStyle="1" w:styleId="Noidung">
    <w:name w:val="Noi dung"/>
    <w:basedOn w:val="Normal"/>
    <w:qFormat/>
    <w:rsid w:val="000F5868"/>
    <w:pPr>
      <w:spacing w:before="120" w:line="240" w:lineRule="auto"/>
      <w:ind w:firstLine="567"/>
    </w:pPr>
    <w:rPr>
      <w:rFonts w:eastAsia="Calibri"/>
      <w:lang w:eastAsia="en-US"/>
    </w:rPr>
  </w:style>
  <w:style w:type="paragraph" w:customStyle="1" w:styleId="gach-">
    <w:name w:val="gach -"/>
    <w:basedOn w:val="Noidung"/>
    <w:qFormat/>
    <w:rsid w:val="000F5868"/>
    <w:pPr>
      <w:numPr>
        <w:numId w:val="11"/>
      </w:numPr>
    </w:pPr>
  </w:style>
  <w:style w:type="paragraph" w:customStyle="1" w:styleId="tailieuthamkhao">
    <w:name w:val="tai lieu tham khao"/>
    <w:basedOn w:val="Normal"/>
    <w:qFormat/>
    <w:rsid w:val="000F5868"/>
    <w:pPr>
      <w:numPr>
        <w:numId w:val="12"/>
      </w:numPr>
      <w:spacing w:before="120" w:line="240" w:lineRule="auto"/>
    </w:pPr>
    <w:rPr>
      <w:rFonts w:eastAsia="Calibri"/>
      <w:lang w:eastAsia="en-US"/>
    </w:rPr>
  </w:style>
  <w:style w:type="paragraph" w:customStyle="1" w:styleId="noidungdecuong">
    <w:name w:val="noi dung de cuong"/>
    <w:basedOn w:val="Normal"/>
    <w:qFormat/>
    <w:rsid w:val="000F5868"/>
    <w:pPr>
      <w:tabs>
        <w:tab w:val="right" w:leader="dot" w:pos="7371"/>
      </w:tabs>
      <w:spacing w:before="120" w:after="0" w:line="240" w:lineRule="auto"/>
    </w:pPr>
    <w:rPr>
      <w:rFonts w:eastAsia="Calibri"/>
      <w:color w:val="000000"/>
      <w:lang w:eastAsia="en-US"/>
    </w:rPr>
  </w:style>
  <w:style w:type="paragraph" w:customStyle="1" w:styleId="AChuong">
    <w:name w:val="A Chuong"/>
    <w:basedOn w:val="Normal"/>
    <w:rsid w:val="000F5868"/>
    <w:pPr>
      <w:spacing w:before="120" w:after="0" w:line="240" w:lineRule="auto"/>
      <w:ind w:left="567"/>
    </w:pPr>
    <w:rPr>
      <w:rFonts w:eastAsia="Calibri"/>
      <w:b/>
      <w:lang w:val="pt-BR" w:eastAsia="en-US"/>
    </w:rPr>
  </w:style>
  <w:style w:type="paragraph" w:customStyle="1" w:styleId="Stylemuc7">
    <w:name w:val="Style muc 7"/>
    <w:basedOn w:val="BodyTextIndent"/>
    <w:link w:val="Stylemuc7Char"/>
    <w:qFormat/>
    <w:rsid w:val="000F5868"/>
    <w:pPr>
      <w:spacing w:after="0" w:line="240" w:lineRule="auto"/>
    </w:pPr>
    <w:rPr>
      <w:rFonts w:ascii="Times New Roman" w:hAnsi="Times New Roman"/>
      <w:sz w:val="26"/>
      <w:szCs w:val="24"/>
      <w:lang w:eastAsia="en-US"/>
    </w:rPr>
  </w:style>
  <w:style w:type="character" w:customStyle="1" w:styleId="Stylemuc7Char">
    <w:name w:val="Style muc 7 Char"/>
    <w:link w:val="Stylemuc7"/>
    <w:rsid w:val="000F5868"/>
    <w:rPr>
      <w:rFonts w:ascii="Times New Roman" w:eastAsia="MS Mincho" w:hAnsi="Times New Roman" w:cs="Times New Roman"/>
      <w:sz w:val="26"/>
      <w:lang w:eastAsia="en-US"/>
    </w:rPr>
  </w:style>
  <w:style w:type="paragraph" w:customStyle="1" w:styleId="TextBody">
    <w:name w:val="Text Body"/>
    <w:basedOn w:val="Normal"/>
    <w:rsid w:val="000F5868"/>
    <w:pPr>
      <w:tabs>
        <w:tab w:val="left" w:pos="72"/>
      </w:tabs>
      <w:spacing w:line="276" w:lineRule="auto"/>
      <w:jc w:val="left"/>
    </w:pPr>
    <w:rPr>
      <w:rFonts w:ascii="Calibri" w:eastAsia="DejaVu Sans" w:hAnsi="Calibri" w:cs="DejaVu Sans"/>
      <w:sz w:val="22"/>
      <w:szCs w:val="22"/>
    </w:rPr>
  </w:style>
  <w:style w:type="paragraph" w:customStyle="1" w:styleId="MONHOC">
    <w:name w:val="MONHOC"/>
    <w:basedOn w:val="Normal"/>
    <w:rsid w:val="000F5868"/>
    <w:pPr>
      <w:spacing w:after="0" w:line="240" w:lineRule="auto"/>
      <w:jc w:val="left"/>
    </w:pPr>
    <w:rPr>
      <w:rFonts w:eastAsia="Times New Roman"/>
      <w:b/>
      <w:bCs/>
      <w:sz w:val="26"/>
      <w:lang w:eastAsia="en-US"/>
    </w:rPr>
  </w:style>
  <w:style w:type="paragraph" w:customStyle="1" w:styleId="Bulletlevel1">
    <w:name w:val="Bullet level 1"/>
    <w:basedOn w:val="Normal"/>
    <w:autoRedefine/>
    <w:rsid w:val="000F5868"/>
    <w:pPr>
      <w:spacing w:after="0" w:line="360" w:lineRule="exact"/>
      <w:ind w:firstLine="432"/>
    </w:pPr>
    <w:rPr>
      <w:rFonts w:ascii="SFRM1095" w:eastAsia="Times New Roman" w:hAnsi="SFRM1095"/>
      <w:color w:val="000000"/>
      <w:szCs w:val="20"/>
      <w:lang w:eastAsia="en-US"/>
    </w:rPr>
  </w:style>
  <w:style w:type="paragraph" w:styleId="Footer">
    <w:name w:val="footer"/>
    <w:basedOn w:val="Normal"/>
    <w:link w:val="FooterChar"/>
    <w:uiPriority w:val="99"/>
    <w:rsid w:val="000F5868"/>
    <w:pPr>
      <w:tabs>
        <w:tab w:val="center" w:pos="4320"/>
        <w:tab w:val="right" w:pos="8640"/>
      </w:tabs>
      <w:spacing w:after="0" w:line="240" w:lineRule="auto"/>
      <w:jc w:val="left"/>
    </w:pPr>
    <w:rPr>
      <w:rFonts w:ascii="VNtimes new roman" w:eastAsia="Times New Roman" w:hAnsi="VNtimes new roman"/>
      <w:szCs w:val="20"/>
      <w:lang w:eastAsia="en-US"/>
    </w:rPr>
  </w:style>
  <w:style w:type="character" w:customStyle="1" w:styleId="FooterChar">
    <w:name w:val="Footer Char"/>
    <w:link w:val="Footer"/>
    <w:uiPriority w:val="99"/>
    <w:rsid w:val="000F5868"/>
    <w:rPr>
      <w:rFonts w:ascii="VNtimes new roman" w:eastAsia="Times New Roman" w:hAnsi="VNtimes new roman" w:cs="Times New Roman"/>
      <w:szCs w:val="20"/>
      <w:lang w:eastAsia="en-US"/>
    </w:rPr>
  </w:style>
  <w:style w:type="paragraph" w:customStyle="1" w:styleId="MediumGrid1-Accent21">
    <w:name w:val="Medium Grid 1 - Accent 21"/>
    <w:basedOn w:val="Normal"/>
    <w:uiPriority w:val="34"/>
    <w:qFormat/>
    <w:rsid w:val="000F5868"/>
    <w:pPr>
      <w:spacing w:before="120" w:after="0" w:line="360" w:lineRule="auto"/>
      <w:ind w:left="720" w:firstLine="720"/>
      <w:contextualSpacing/>
    </w:pPr>
    <w:rPr>
      <w:rFonts w:ascii="Calibri" w:eastAsia="Calibri" w:hAnsi="Calibri"/>
      <w:bCs/>
      <w:lang w:eastAsia="en-US"/>
    </w:rPr>
  </w:style>
  <w:style w:type="numbering" w:customStyle="1" w:styleId="Style2">
    <w:name w:val="Style2"/>
    <w:uiPriority w:val="99"/>
    <w:rsid w:val="000F5868"/>
    <w:pPr>
      <w:numPr>
        <w:numId w:val="13"/>
      </w:numPr>
    </w:pPr>
  </w:style>
  <w:style w:type="numbering" w:customStyle="1" w:styleId="Style3">
    <w:name w:val="Style3"/>
    <w:uiPriority w:val="99"/>
    <w:rsid w:val="000F5868"/>
    <w:pPr>
      <w:numPr>
        <w:numId w:val="14"/>
      </w:numPr>
    </w:pPr>
  </w:style>
  <w:style w:type="numbering" w:customStyle="1" w:styleId="Style4">
    <w:name w:val="Style4"/>
    <w:uiPriority w:val="99"/>
    <w:rsid w:val="000F5868"/>
    <w:pPr>
      <w:numPr>
        <w:numId w:val="15"/>
      </w:numPr>
    </w:pPr>
  </w:style>
  <w:style w:type="numbering" w:customStyle="1" w:styleId="Style5">
    <w:name w:val="Style5"/>
    <w:uiPriority w:val="99"/>
    <w:rsid w:val="000F5868"/>
    <w:pPr>
      <w:numPr>
        <w:numId w:val="16"/>
      </w:numPr>
    </w:pPr>
  </w:style>
  <w:style w:type="numbering" w:customStyle="1" w:styleId="Style6">
    <w:name w:val="Style6"/>
    <w:uiPriority w:val="99"/>
    <w:rsid w:val="000F5868"/>
    <w:pPr>
      <w:numPr>
        <w:numId w:val="17"/>
      </w:numPr>
    </w:pPr>
  </w:style>
  <w:style w:type="numbering" w:customStyle="1" w:styleId="Style8">
    <w:name w:val="Style8"/>
    <w:uiPriority w:val="99"/>
    <w:rsid w:val="000F5868"/>
    <w:pPr>
      <w:numPr>
        <w:numId w:val="18"/>
      </w:numPr>
    </w:pPr>
  </w:style>
  <w:style w:type="numbering" w:customStyle="1" w:styleId="Style9">
    <w:name w:val="Style9"/>
    <w:uiPriority w:val="99"/>
    <w:rsid w:val="000F5868"/>
    <w:pPr>
      <w:numPr>
        <w:numId w:val="19"/>
      </w:numPr>
    </w:pPr>
  </w:style>
  <w:style w:type="paragraph" w:styleId="BodyText2">
    <w:name w:val="Body Text 2"/>
    <w:basedOn w:val="Normal"/>
    <w:link w:val="BodyText2Char"/>
    <w:unhideWhenUsed/>
    <w:rsid w:val="000F5868"/>
    <w:pPr>
      <w:spacing w:before="120" w:line="480" w:lineRule="auto"/>
      <w:ind w:left="360" w:firstLine="720"/>
    </w:pPr>
    <w:rPr>
      <w:rFonts w:eastAsia="Calibri"/>
      <w:bCs/>
      <w:lang w:eastAsia="en-US"/>
    </w:rPr>
  </w:style>
  <w:style w:type="character" w:customStyle="1" w:styleId="BodyText2Char">
    <w:name w:val="Body Text 2 Char"/>
    <w:link w:val="BodyText2"/>
    <w:rsid w:val="000F5868"/>
    <w:rPr>
      <w:rFonts w:ascii="Times New Roman" w:eastAsia="Calibri" w:hAnsi="Times New Roman" w:cs="Times New Roman"/>
      <w:bCs/>
      <w:lang w:eastAsia="en-US"/>
    </w:rPr>
  </w:style>
  <w:style w:type="paragraph" w:customStyle="1" w:styleId="gach">
    <w:name w:val="gach +"/>
    <w:basedOn w:val="Normal"/>
    <w:qFormat/>
    <w:rsid w:val="000F5868"/>
    <w:pPr>
      <w:numPr>
        <w:numId w:val="20"/>
      </w:numPr>
      <w:spacing w:after="0" w:line="360" w:lineRule="auto"/>
      <w:ind w:left="1685"/>
    </w:pPr>
    <w:rPr>
      <w:rFonts w:eastAsia="Calibri"/>
      <w:bCs/>
      <w:lang w:eastAsia="en-US"/>
    </w:rPr>
  </w:style>
  <w:style w:type="character" w:styleId="PageNumber">
    <w:name w:val="page number"/>
    <w:unhideWhenUsed/>
    <w:rsid w:val="000F5868"/>
  </w:style>
  <w:style w:type="paragraph" w:styleId="Header">
    <w:name w:val="header"/>
    <w:basedOn w:val="Normal"/>
    <w:link w:val="HeaderChar"/>
    <w:uiPriority w:val="99"/>
    <w:unhideWhenUsed/>
    <w:rsid w:val="000F5868"/>
    <w:pPr>
      <w:tabs>
        <w:tab w:val="center" w:pos="4680"/>
        <w:tab w:val="right" w:pos="9360"/>
      </w:tabs>
      <w:spacing w:after="0" w:line="240" w:lineRule="auto"/>
      <w:jc w:val="left"/>
    </w:pPr>
    <w:rPr>
      <w:rFonts w:ascii="Cambria" w:hAnsi="Cambria"/>
      <w:sz w:val="22"/>
      <w:szCs w:val="22"/>
    </w:rPr>
  </w:style>
  <w:style w:type="character" w:customStyle="1" w:styleId="HeaderChar">
    <w:name w:val="Header Char"/>
    <w:link w:val="Header"/>
    <w:uiPriority w:val="99"/>
    <w:rsid w:val="000F5868"/>
    <w:rPr>
      <w:sz w:val="22"/>
      <w:szCs w:val="22"/>
    </w:rPr>
  </w:style>
  <w:style w:type="paragraph" w:customStyle="1" w:styleId="font7">
    <w:name w:val="font7"/>
    <w:basedOn w:val="Normal"/>
    <w:rsid w:val="000F5868"/>
    <w:pPr>
      <w:spacing w:before="100" w:beforeAutospacing="1" w:after="100" w:afterAutospacing="1" w:line="240" w:lineRule="auto"/>
      <w:jc w:val="left"/>
    </w:pPr>
    <w:rPr>
      <w:rFonts w:eastAsia="Times New Roman"/>
      <w:color w:val="0000FF"/>
      <w:sz w:val="20"/>
      <w:szCs w:val="20"/>
      <w:lang w:eastAsia="en-US"/>
    </w:rPr>
  </w:style>
  <w:style w:type="paragraph" w:customStyle="1" w:styleId="Style1-normal">
    <w:name w:val="Style1-normal"/>
    <w:basedOn w:val="Normal"/>
    <w:rsid w:val="000F5868"/>
    <w:pPr>
      <w:spacing w:after="0" w:line="240" w:lineRule="auto"/>
      <w:ind w:firstLine="540"/>
    </w:pPr>
    <w:rPr>
      <w:rFonts w:eastAsia="Times New Roman"/>
      <w:lang w:eastAsia="en-US"/>
    </w:rPr>
  </w:style>
  <w:style w:type="paragraph" w:customStyle="1" w:styleId="StyleGachdongLeft095cmLinespacingAtleast15pt">
    <w:name w:val="Style Gachdong + Left:  0.95 cm Line spacing:  At least 15 pt"/>
    <w:basedOn w:val="Normal"/>
    <w:rsid w:val="000F5868"/>
    <w:pPr>
      <w:numPr>
        <w:ilvl w:val="1"/>
        <w:numId w:val="21"/>
      </w:numPr>
      <w:spacing w:before="60" w:after="60" w:line="300" w:lineRule="atLeast"/>
      <w:jc w:val="left"/>
    </w:pPr>
    <w:rPr>
      <w:rFonts w:eastAsia="Batang" w:cs="Angsana New"/>
      <w:lang w:eastAsia="ko-KR"/>
    </w:rPr>
  </w:style>
  <w:style w:type="paragraph" w:customStyle="1" w:styleId="xl63">
    <w:name w:val="xl63"/>
    <w:basedOn w:val="Normal"/>
    <w:rsid w:val="000F5868"/>
    <w:pPr>
      <w:spacing w:before="100" w:beforeAutospacing="1" w:after="100" w:afterAutospacing="1" w:line="240" w:lineRule="auto"/>
      <w:jc w:val="left"/>
    </w:pPr>
    <w:rPr>
      <w:rFonts w:eastAsia="Times New Roman"/>
      <w:color w:val="000000"/>
      <w:lang w:eastAsia="en-US"/>
    </w:rPr>
  </w:style>
  <w:style w:type="paragraph" w:customStyle="1" w:styleId="xl64">
    <w:name w:val="xl64"/>
    <w:basedOn w:val="Normal"/>
    <w:rsid w:val="000F5868"/>
    <w:pPr>
      <w:spacing w:before="100" w:beforeAutospacing="1" w:after="100" w:afterAutospacing="1" w:line="240" w:lineRule="auto"/>
      <w:jc w:val="left"/>
    </w:pPr>
    <w:rPr>
      <w:rFonts w:eastAsia="Times New Roman"/>
      <w:b/>
      <w:bCs/>
      <w:color w:val="000000"/>
      <w:lang w:eastAsia="en-US"/>
    </w:rPr>
  </w:style>
  <w:style w:type="paragraph" w:customStyle="1" w:styleId="xl65">
    <w:name w:val="xl65"/>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eastAsia="Times New Roman"/>
      <w:color w:val="000000"/>
      <w:lang w:eastAsia="en-US"/>
    </w:rPr>
  </w:style>
  <w:style w:type="paragraph" w:customStyle="1" w:styleId="xl66">
    <w:name w:val="xl66"/>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eastAsia="Times New Roman"/>
      <w:b/>
      <w:bCs/>
      <w:color w:val="000000"/>
      <w:lang w:eastAsia="en-US"/>
    </w:rPr>
  </w:style>
  <w:style w:type="paragraph" w:customStyle="1" w:styleId="xl67">
    <w:name w:val="xl67"/>
    <w:basedOn w:val="Normal"/>
    <w:rsid w:val="000F5868"/>
    <w:pPr>
      <w:spacing w:before="100" w:beforeAutospacing="1" w:after="100" w:afterAutospacing="1" w:line="240" w:lineRule="auto"/>
      <w:jc w:val="left"/>
    </w:pPr>
    <w:rPr>
      <w:rFonts w:eastAsia="Times New Roman"/>
      <w:b/>
      <w:bCs/>
      <w:i/>
      <w:iCs/>
      <w:color w:val="000000"/>
      <w:lang w:eastAsia="en-US"/>
    </w:rPr>
  </w:style>
  <w:style w:type="paragraph" w:customStyle="1" w:styleId="xl68">
    <w:name w:val="xl68"/>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eastAsia="Times New Roman"/>
      <w:b/>
      <w:bCs/>
      <w:color w:val="000000"/>
      <w:lang w:eastAsia="en-US"/>
    </w:rPr>
  </w:style>
  <w:style w:type="paragraph" w:customStyle="1" w:styleId="xl69">
    <w:name w:val="xl69"/>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eastAsia="Times New Roman"/>
      <w:color w:val="000000"/>
      <w:lang w:eastAsia="en-US"/>
    </w:rPr>
  </w:style>
  <w:style w:type="paragraph" w:customStyle="1" w:styleId="xl70">
    <w:name w:val="xl70"/>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eastAsia="Times New Roman"/>
      <w:color w:val="000000"/>
      <w:lang w:eastAsia="en-US"/>
    </w:rPr>
  </w:style>
  <w:style w:type="paragraph" w:customStyle="1" w:styleId="xl71">
    <w:name w:val="xl71"/>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eastAsia="Times New Roman"/>
      <w:b/>
      <w:bCs/>
      <w:color w:val="000000"/>
      <w:lang w:eastAsia="en-US"/>
    </w:rPr>
  </w:style>
  <w:style w:type="paragraph" w:customStyle="1" w:styleId="xl72">
    <w:name w:val="xl72"/>
    <w:basedOn w:val="Normal"/>
    <w:rsid w:val="000F5868"/>
    <w:pPr>
      <w:spacing w:before="100" w:beforeAutospacing="1" w:after="100" w:afterAutospacing="1" w:line="240" w:lineRule="auto"/>
      <w:jc w:val="left"/>
    </w:pPr>
    <w:rPr>
      <w:rFonts w:eastAsia="Times New Roman"/>
      <w:i/>
      <w:iCs/>
      <w:color w:val="000000"/>
      <w:lang w:eastAsia="en-US"/>
    </w:rPr>
  </w:style>
  <w:style w:type="paragraph" w:customStyle="1" w:styleId="xl73">
    <w:name w:val="xl73"/>
    <w:basedOn w:val="Normal"/>
    <w:rsid w:val="000F5868"/>
    <w:pPr>
      <w:spacing w:before="100" w:beforeAutospacing="1" w:after="100" w:afterAutospacing="1" w:line="240" w:lineRule="auto"/>
      <w:jc w:val="center"/>
    </w:pPr>
    <w:rPr>
      <w:rFonts w:eastAsia="Times New Roman"/>
      <w:color w:val="000000"/>
      <w:lang w:eastAsia="en-US"/>
    </w:rPr>
  </w:style>
  <w:style w:type="paragraph" w:customStyle="1" w:styleId="xl74">
    <w:name w:val="xl74"/>
    <w:basedOn w:val="Normal"/>
    <w:rsid w:val="000F5868"/>
    <w:pPr>
      <w:spacing w:before="100" w:beforeAutospacing="1" w:after="100" w:afterAutospacing="1" w:line="240" w:lineRule="auto"/>
      <w:jc w:val="center"/>
    </w:pPr>
    <w:rPr>
      <w:rFonts w:eastAsia="Times New Roman"/>
      <w:b/>
      <w:bCs/>
      <w:color w:val="000000"/>
      <w:lang w:eastAsia="en-US"/>
    </w:rPr>
  </w:style>
  <w:style w:type="paragraph" w:customStyle="1" w:styleId="xl75">
    <w:name w:val="xl75"/>
    <w:basedOn w:val="Normal"/>
    <w:rsid w:val="000F5868"/>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eastAsia="Times New Roman"/>
      <w:i/>
      <w:iCs/>
      <w:color w:val="000000"/>
      <w:lang w:eastAsia="en-US"/>
    </w:rPr>
  </w:style>
  <w:style w:type="paragraph" w:customStyle="1" w:styleId="NormalIndent">
    <w:name w:val="NormalIndent"/>
    <w:basedOn w:val="Normal"/>
    <w:uiPriority w:val="99"/>
    <w:rsid w:val="000F5868"/>
    <w:pPr>
      <w:autoSpaceDE w:val="0"/>
      <w:autoSpaceDN w:val="0"/>
      <w:adjustRightInd w:val="0"/>
      <w:spacing w:line="240" w:lineRule="auto"/>
      <w:ind w:left="567"/>
    </w:pPr>
    <w:rPr>
      <w:rFonts w:eastAsia="Times New Roman"/>
      <w:color w:val="000000"/>
      <w:lang w:eastAsia="en-US"/>
    </w:rPr>
  </w:style>
  <w:style w:type="paragraph" w:customStyle="1" w:styleId="Head">
    <w:name w:val="Head"/>
    <w:basedOn w:val="Normal"/>
    <w:uiPriority w:val="99"/>
    <w:rsid w:val="000F5868"/>
    <w:pPr>
      <w:autoSpaceDE w:val="0"/>
      <w:autoSpaceDN w:val="0"/>
      <w:adjustRightInd w:val="0"/>
      <w:spacing w:line="240" w:lineRule="auto"/>
      <w:outlineLvl w:val="0"/>
    </w:pPr>
    <w:rPr>
      <w:rFonts w:eastAsia="Times New Roman"/>
      <w:color w:val="000000"/>
      <w:lang w:eastAsia="en-US"/>
    </w:rPr>
  </w:style>
  <w:style w:type="paragraph" w:customStyle="1" w:styleId="FirstLine">
    <w:name w:val="FirstLine"/>
    <w:basedOn w:val="Normal"/>
    <w:uiPriority w:val="99"/>
    <w:rsid w:val="000F5868"/>
    <w:pPr>
      <w:autoSpaceDE w:val="0"/>
      <w:autoSpaceDN w:val="0"/>
      <w:adjustRightInd w:val="0"/>
      <w:spacing w:line="240" w:lineRule="auto"/>
      <w:ind w:firstLine="454"/>
    </w:pPr>
    <w:rPr>
      <w:rFonts w:eastAsia="Times New Roman"/>
      <w:color w:val="000000"/>
      <w:lang w:eastAsia="en-US"/>
    </w:rPr>
  </w:style>
  <w:style w:type="character" w:customStyle="1" w:styleId="Footer1">
    <w:name w:val="Footer1"/>
    <w:basedOn w:val="DefaultParagraphFont"/>
    <w:uiPriority w:val="99"/>
    <w:rsid w:val="000F5868"/>
  </w:style>
  <w:style w:type="paragraph" w:customStyle="1" w:styleId="Chuong1">
    <w:name w:val="Chuong 1"/>
    <w:basedOn w:val="Normal"/>
    <w:autoRedefine/>
    <w:rsid w:val="000F5868"/>
    <w:pPr>
      <w:tabs>
        <w:tab w:val="left" w:pos="1690"/>
      </w:tabs>
      <w:spacing w:before="120" w:line="240" w:lineRule="auto"/>
    </w:pPr>
    <w:rPr>
      <w:rFonts w:eastAsia="Times New Roman"/>
      <w:b/>
      <w:bCs/>
      <w:sz w:val="28"/>
      <w:lang w:val="de-DE" w:eastAsia="en-US"/>
    </w:rPr>
  </w:style>
  <w:style w:type="paragraph" w:customStyle="1" w:styleId="NormalSpace">
    <w:name w:val="NormalSpace"/>
    <w:basedOn w:val="Normal"/>
    <w:uiPriority w:val="99"/>
    <w:rsid w:val="000F5868"/>
    <w:pPr>
      <w:autoSpaceDE w:val="0"/>
      <w:autoSpaceDN w:val="0"/>
      <w:adjustRightInd w:val="0"/>
      <w:spacing w:before="60" w:line="240" w:lineRule="auto"/>
    </w:pPr>
    <w:rPr>
      <w:rFonts w:eastAsia="Times New Roman"/>
      <w:color w:val="000000"/>
      <w:lang w:eastAsia="en-US"/>
    </w:rPr>
  </w:style>
  <w:style w:type="paragraph" w:customStyle="1" w:styleId="Sansinterligne">
    <w:name w:val="Sans interligne"/>
    <w:uiPriority w:val="99"/>
    <w:qFormat/>
    <w:rsid w:val="000F5868"/>
    <w:rPr>
      <w:rFonts w:ascii="Times New Roman" w:eastAsia="Times New Roman" w:hAnsi="Times New Roman"/>
      <w:sz w:val="28"/>
      <w:szCs w:val="28"/>
    </w:rPr>
  </w:style>
  <w:style w:type="paragraph" w:customStyle="1" w:styleId="ListParagraph1">
    <w:name w:val="List Paragraph1"/>
    <w:basedOn w:val="Normal"/>
    <w:qFormat/>
    <w:rsid w:val="000F5868"/>
    <w:pPr>
      <w:spacing w:after="200" w:line="276" w:lineRule="auto"/>
      <w:ind w:left="720"/>
      <w:jc w:val="left"/>
    </w:pPr>
    <w:rPr>
      <w:rFonts w:ascii="Calibri" w:eastAsia="Calibri" w:hAnsi="Calibri"/>
      <w:sz w:val="22"/>
      <w:szCs w:val="22"/>
      <w:lang w:eastAsia="en-US"/>
    </w:rPr>
  </w:style>
  <w:style w:type="paragraph" w:customStyle="1" w:styleId="hoten">
    <w:name w:val="ho ten"/>
    <w:basedOn w:val="Normal"/>
    <w:link w:val="hotenChar"/>
    <w:qFormat/>
    <w:rsid w:val="000F5868"/>
    <w:pPr>
      <w:spacing w:after="0" w:line="240" w:lineRule="auto"/>
      <w:ind w:left="720" w:firstLine="720"/>
    </w:pPr>
    <w:rPr>
      <w:i/>
      <w:lang w:eastAsia="en-US"/>
    </w:rPr>
  </w:style>
  <w:style w:type="character" w:customStyle="1" w:styleId="hotenChar">
    <w:name w:val="ho ten Char"/>
    <w:link w:val="hoten"/>
    <w:rsid w:val="000F5868"/>
    <w:rPr>
      <w:rFonts w:ascii="Times New Roman" w:eastAsia="MS Mincho" w:hAnsi="Times New Roman" w:cs="Times New Roman"/>
      <w:i/>
      <w:lang w:eastAsia="en-US"/>
    </w:rPr>
  </w:style>
  <w:style w:type="paragraph" w:styleId="HTMLPreformatted">
    <w:name w:val="HTML Preformatted"/>
    <w:basedOn w:val="Normal"/>
    <w:link w:val="HTMLPreformattedChar"/>
    <w:uiPriority w:val="99"/>
    <w:unhideWhenUsed/>
    <w:rsid w:val="00C20FBE"/>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left"/>
    </w:pPr>
    <w:rPr>
      <w:rFonts w:ascii="Courier New" w:eastAsia="Times New Roman" w:hAnsi="Courier New"/>
      <w:sz w:val="20"/>
      <w:szCs w:val="20"/>
      <w:lang w:val="x-none" w:eastAsia="x-none"/>
    </w:rPr>
  </w:style>
  <w:style w:type="character" w:customStyle="1" w:styleId="HTMLPreformattedChar">
    <w:name w:val="HTML Preformatted Char"/>
    <w:link w:val="HTMLPreformatted"/>
    <w:uiPriority w:val="99"/>
    <w:rsid w:val="00C20FBE"/>
    <w:rPr>
      <w:rFonts w:ascii="Courier New" w:eastAsia="Times New Roman" w:hAnsi="Courier New"/>
      <w:lang w:val="x-none" w:eastAsia="x-none"/>
    </w:rPr>
  </w:style>
  <w:style w:type="paragraph" w:customStyle="1" w:styleId="Char">
    <w:name w:val="Char"/>
    <w:basedOn w:val="Normal"/>
    <w:rsid w:val="00D727D3"/>
    <w:pPr>
      <w:spacing w:after="160" w:line="240" w:lineRule="exact"/>
      <w:jc w:val="left"/>
    </w:pPr>
    <w:rPr>
      <w:rFonts w:ascii="Arial" w:eastAsia="Times New Roman" w:hAnsi="Arial"/>
      <w:sz w:val="22"/>
      <w:szCs w:val="22"/>
      <w:lang w:eastAsia="en-US"/>
    </w:rPr>
  </w:style>
  <w:style w:type="paragraph" w:customStyle="1" w:styleId="CharCharChar">
    <w:name w:val="Char Char Char"/>
    <w:basedOn w:val="Normal"/>
    <w:next w:val="Normal"/>
    <w:autoRedefine/>
    <w:semiHidden/>
    <w:rsid w:val="00D727D3"/>
    <w:pPr>
      <w:spacing w:before="120" w:line="312" w:lineRule="auto"/>
      <w:jc w:val="left"/>
    </w:pPr>
    <w:rPr>
      <w:rFonts w:eastAsia="Times New Roman"/>
      <w:sz w:val="28"/>
      <w:szCs w:val="28"/>
      <w:lang w:eastAsia="en-US"/>
    </w:rPr>
  </w:style>
  <w:style w:type="paragraph" w:customStyle="1" w:styleId="1">
    <w:name w:val="1"/>
    <w:basedOn w:val="Normal"/>
    <w:link w:val="1Char"/>
    <w:rsid w:val="00D727D3"/>
    <w:pPr>
      <w:spacing w:before="120" w:line="240" w:lineRule="auto"/>
    </w:pPr>
    <w:rPr>
      <w:rFonts w:eastAsia="Times New Roman"/>
      <w:b/>
      <w:sz w:val="28"/>
      <w:szCs w:val="28"/>
      <w:lang w:val="de-DE" w:eastAsia="en-US"/>
    </w:rPr>
  </w:style>
  <w:style w:type="character" w:customStyle="1" w:styleId="1Char">
    <w:name w:val="1 Char"/>
    <w:link w:val="1"/>
    <w:rsid w:val="00D727D3"/>
    <w:rPr>
      <w:rFonts w:ascii="Times New Roman" w:eastAsia="Times New Roman" w:hAnsi="Times New Roman"/>
      <w:b/>
      <w:sz w:val="28"/>
      <w:szCs w:val="28"/>
      <w:lang w:val="de-DE"/>
    </w:rPr>
  </w:style>
  <w:style w:type="paragraph" w:customStyle="1" w:styleId="NoSpacing2">
    <w:name w:val="No Spacing2"/>
    <w:qFormat/>
    <w:rsid w:val="00D727D3"/>
    <w:rPr>
      <w:rFonts w:ascii="Times New Roman" w:eastAsia="Calibri" w:hAnsi="Times New Roman"/>
      <w:sz w:val="28"/>
      <w:szCs w:val="22"/>
    </w:rPr>
  </w:style>
  <w:style w:type="paragraph" w:customStyle="1" w:styleId="NoSpacing1">
    <w:name w:val="No Spacing1"/>
    <w:uiPriority w:val="1"/>
    <w:qFormat/>
    <w:rsid w:val="00D727D3"/>
    <w:rPr>
      <w:rFonts w:ascii="Times New Roman" w:eastAsia="Times New Roman" w:hAnsi="Times New Roman"/>
      <w:sz w:val="28"/>
      <w:szCs w:val="28"/>
    </w:rPr>
  </w:style>
  <w:style w:type="paragraph" w:customStyle="1" w:styleId="text">
    <w:name w:val="text"/>
    <w:basedOn w:val="Normal"/>
    <w:rsid w:val="00D727D3"/>
    <w:pPr>
      <w:spacing w:before="120" w:after="0" w:line="240" w:lineRule="auto"/>
      <w:ind w:firstLine="720"/>
    </w:pPr>
    <w:rPr>
      <w:rFonts w:eastAsia="Times New Roman"/>
      <w:sz w:val="26"/>
      <w:szCs w:val="26"/>
      <w:lang w:eastAsia="en-US"/>
    </w:rPr>
  </w:style>
  <w:style w:type="paragraph" w:customStyle="1" w:styleId="muc">
    <w:name w:val="muc"/>
    <w:basedOn w:val="Normal"/>
    <w:rsid w:val="00D727D3"/>
    <w:pPr>
      <w:spacing w:before="180" w:line="240" w:lineRule="auto"/>
      <w:jc w:val="left"/>
    </w:pPr>
    <w:rPr>
      <w:rFonts w:eastAsia="Times New Roman"/>
      <w:b/>
      <w:bCs/>
      <w:sz w:val="26"/>
      <w:szCs w:val="26"/>
      <w:lang w:eastAsia="en-US"/>
    </w:rPr>
  </w:style>
  <w:style w:type="character" w:customStyle="1" w:styleId="BodyTextChar2">
    <w:name w:val="Body Text Char2"/>
    <w:aliases w:val="Body Text Char Char Char Char1,Body Text Char Char Char3,Body Text Char Char2"/>
    <w:rsid w:val="00D727D3"/>
    <w:rPr>
      <w:rFonts w:ascii="Times New Roman" w:eastAsia="Times New Roman" w:hAnsi="Times New Roman"/>
      <w:sz w:val="26"/>
      <w:szCs w:val="24"/>
    </w:rPr>
  </w:style>
  <w:style w:type="character" w:customStyle="1" w:styleId="BodyTextChar1">
    <w:name w:val="Body Text Char1"/>
    <w:aliases w:val="Body Text Char Char Char Char,Body Text Char Char Char1,Body Text Char Char1,Body Text Char Char Char2"/>
    <w:rsid w:val="00D727D3"/>
    <w:rPr>
      <w:rFonts w:ascii="Times New Roman" w:eastAsia="Times New Roman" w:hAnsi="Times New Roman" w:cs="Times New Roman"/>
      <w:sz w:val="24"/>
      <w:szCs w:val="24"/>
    </w:rPr>
  </w:style>
  <w:style w:type="paragraph" w:styleId="Title">
    <w:name w:val="Title"/>
    <w:aliases w:val="Bảng"/>
    <w:basedOn w:val="Normal"/>
    <w:link w:val="TitleChar"/>
    <w:uiPriority w:val="10"/>
    <w:qFormat/>
    <w:rsid w:val="00D727D3"/>
    <w:pPr>
      <w:spacing w:after="0" w:line="360" w:lineRule="auto"/>
      <w:jc w:val="center"/>
    </w:pPr>
    <w:rPr>
      <w:rFonts w:eastAsia="Times New Roman" w:cs="Arial"/>
      <w:b/>
      <w:sz w:val="28"/>
      <w:szCs w:val="28"/>
      <w:lang w:eastAsia="en-US"/>
    </w:rPr>
  </w:style>
  <w:style w:type="character" w:customStyle="1" w:styleId="TitleChar">
    <w:name w:val="Title Char"/>
    <w:aliases w:val="Bảng Char"/>
    <w:link w:val="Title"/>
    <w:uiPriority w:val="10"/>
    <w:rsid w:val="00D727D3"/>
    <w:rPr>
      <w:rFonts w:ascii="Times New Roman" w:eastAsia="Times New Roman" w:hAnsi="Times New Roman" w:cs="Arial"/>
      <w:b/>
      <w:sz w:val="28"/>
      <w:szCs w:val="28"/>
    </w:rPr>
  </w:style>
  <w:style w:type="paragraph" w:styleId="PlainText">
    <w:name w:val="Plain Text"/>
    <w:basedOn w:val="Normal"/>
    <w:link w:val="PlainTextChar"/>
    <w:rsid w:val="00D727D3"/>
    <w:pPr>
      <w:spacing w:before="100" w:beforeAutospacing="1" w:after="100" w:afterAutospacing="1" w:line="240" w:lineRule="auto"/>
      <w:jc w:val="left"/>
    </w:pPr>
    <w:rPr>
      <w:rFonts w:eastAsia="Times New Roman"/>
      <w:sz w:val="26"/>
      <w:lang w:eastAsia="en-US"/>
    </w:rPr>
  </w:style>
  <w:style w:type="character" w:customStyle="1" w:styleId="PlainTextChar">
    <w:name w:val="Plain Text Char"/>
    <w:link w:val="PlainText"/>
    <w:rsid w:val="00D727D3"/>
    <w:rPr>
      <w:rFonts w:ascii="Times New Roman" w:eastAsia="Times New Roman" w:hAnsi="Times New Roman"/>
      <w:sz w:val="26"/>
      <w:szCs w:val="24"/>
    </w:rPr>
  </w:style>
  <w:style w:type="paragraph" w:customStyle="1" w:styleId="style61">
    <w:name w:val="style61"/>
    <w:basedOn w:val="Normal"/>
    <w:rsid w:val="00D727D3"/>
    <w:pPr>
      <w:spacing w:before="100" w:beforeAutospacing="1" w:after="100" w:afterAutospacing="1" w:line="240" w:lineRule="auto"/>
      <w:jc w:val="left"/>
    </w:pPr>
    <w:rPr>
      <w:rFonts w:ascii="Verdana" w:eastAsia="Times New Roman" w:hAnsi="Verdana"/>
      <w:color w:val="435374"/>
      <w:sz w:val="17"/>
      <w:szCs w:val="17"/>
      <w:lang w:eastAsia="en-US"/>
    </w:rPr>
  </w:style>
  <w:style w:type="paragraph" w:customStyle="1" w:styleId="Heading41">
    <w:name w:val="Heading 41"/>
    <w:basedOn w:val="Normal"/>
    <w:rsid w:val="00D727D3"/>
    <w:pPr>
      <w:spacing w:before="120" w:line="240" w:lineRule="auto"/>
      <w:jc w:val="left"/>
    </w:pPr>
    <w:rPr>
      <w:rFonts w:eastAsia="Times New Roman"/>
      <w:b/>
      <w:sz w:val="26"/>
      <w:szCs w:val="26"/>
      <w:lang w:eastAsia="en-US"/>
    </w:rPr>
  </w:style>
  <w:style w:type="paragraph" w:customStyle="1" w:styleId="TnnVa1-Nhnmanh11">
    <w:name w:val="Tô nền Vừa 1 - Nhấn mạnh 11"/>
    <w:uiPriority w:val="1"/>
    <w:qFormat/>
    <w:rsid w:val="00D727D3"/>
    <w:rPr>
      <w:rFonts w:ascii="Times New Roman" w:eastAsia="Calibri" w:hAnsi="Times New Roman"/>
      <w:sz w:val="28"/>
      <w:szCs w:val="22"/>
    </w:rPr>
  </w:style>
  <w:style w:type="paragraph" w:customStyle="1" w:styleId="textmuc">
    <w:name w:val="text muc"/>
    <w:basedOn w:val="Normal"/>
    <w:rsid w:val="00D727D3"/>
    <w:pPr>
      <w:spacing w:before="120" w:after="0" w:line="240" w:lineRule="auto"/>
      <w:ind w:firstLine="284"/>
    </w:pPr>
    <w:rPr>
      <w:rFonts w:eastAsia="Times New Roman"/>
      <w:sz w:val="26"/>
      <w:szCs w:val="26"/>
      <w:lang w:eastAsia="en-US"/>
    </w:rPr>
  </w:style>
  <w:style w:type="paragraph" w:styleId="BlockText">
    <w:name w:val="Block Text"/>
    <w:basedOn w:val="Normal"/>
    <w:unhideWhenUsed/>
    <w:rsid w:val="00D727D3"/>
    <w:pPr>
      <w:spacing w:after="0" w:line="240" w:lineRule="auto"/>
      <w:ind w:left="-360" w:right="-7" w:firstLine="360"/>
    </w:pPr>
    <w:rPr>
      <w:rFonts w:ascii="Verdana" w:eastAsia="Times New Roman" w:hAnsi="Verdana"/>
      <w:sz w:val="26"/>
      <w:szCs w:val="20"/>
      <w:lang w:eastAsia="en-US"/>
    </w:rPr>
  </w:style>
  <w:style w:type="paragraph" w:customStyle="1" w:styleId="style15">
    <w:name w:val="style15"/>
    <w:basedOn w:val="Normal"/>
    <w:rsid w:val="00D727D3"/>
    <w:pPr>
      <w:spacing w:before="100" w:beforeAutospacing="1" w:after="100" w:afterAutospacing="1" w:line="240" w:lineRule="auto"/>
      <w:jc w:val="left"/>
    </w:pPr>
    <w:rPr>
      <w:rFonts w:eastAsia="Times New Roman"/>
      <w:color w:val="000000"/>
      <w:sz w:val="26"/>
      <w:lang w:eastAsia="en-US"/>
    </w:rPr>
  </w:style>
  <w:style w:type="character" w:customStyle="1" w:styleId="style141">
    <w:name w:val="style141"/>
    <w:rsid w:val="00D727D3"/>
    <w:rPr>
      <w:rFonts w:ascii="Arial" w:hAnsi="Arial" w:cs="Arial" w:hint="default"/>
    </w:rPr>
  </w:style>
  <w:style w:type="character" w:customStyle="1" w:styleId="style151">
    <w:name w:val="style151"/>
    <w:rsid w:val="00D727D3"/>
    <w:rPr>
      <w:color w:val="000000"/>
    </w:rPr>
  </w:style>
  <w:style w:type="character" w:customStyle="1" w:styleId="style51">
    <w:name w:val="style51"/>
    <w:rsid w:val="00D727D3"/>
    <w:rPr>
      <w:sz w:val="16"/>
      <w:szCs w:val="16"/>
    </w:rPr>
  </w:style>
  <w:style w:type="paragraph" w:customStyle="1" w:styleId="textchuong">
    <w:name w:val="text chuong"/>
    <w:basedOn w:val="Normal"/>
    <w:rsid w:val="00D727D3"/>
    <w:pPr>
      <w:spacing w:before="120" w:after="0" w:line="240" w:lineRule="auto"/>
    </w:pPr>
    <w:rPr>
      <w:rFonts w:eastAsia="Times New Roman"/>
      <w:b/>
      <w:bCs/>
      <w:sz w:val="26"/>
      <w:szCs w:val="26"/>
      <w:lang w:eastAsia="en-US"/>
    </w:rPr>
  </w:style>
  <w:style w:type="paragraph" w:customStyle="1" w:styleId="indexhometext">
    <w:name w:val="indexhometext"/>
    <w:basedOn w:val="Normal"/>
    <w:rsid w:val="00D727D3"/>
    <w:pPr>
      <w:spacing w:before="100" w:beforeAutospacing="1" w:after="100" w:afterAutospacing="1" w:line="240" w:lineRule="auto"/>
      <w:jc w:val="left"/>
    </w:pPr>
    <w:rPr>
      <w:rFonts w:eastAsia="Times New Roman"/>
      <w:sz w:val="26"/>
      <w:lang w:eastAsia="en-US"/>
    </w:rPr>
  </w:style>
  <w:style w:type="character" w:customStyle="1" w:styleId="hps">
    <w:name w:val="hps"/>
    <w:rsid w:val="00D727D3"/>
  </w:style>
  <w:style w:type="paragraph" w:customStyle="1" w:styleId="textmucnho">
    <w:name w:val="text muc nho"/>
    <w:basedOn w:val="BodyTextIndent"/>
    <w:rsid w:val="00D727D3"/>
    <w:pPr>
      <w:widowControl w:val="0"/>
      <w:spacing w:before="120" w:after="0" w:line="240" w:lineRule="auto"/>
      <w:ind w:left="0" w:firstLine="561"/>
      <w:jc w:val="both"/>
    </w:pPr>
    <w:rPr>
      <w:rFonts w:ascii="Times New Roman" w:eastAsia="Times New Roman" w:hAnsi="Times New Roman"/>
      <w:spacing w:val="-4"/>
      <w:sz w:val="26"/>
      <w:szCs w:val="26"/>
      <w:lang w:eastAsia="en-US"/>
    </w:rPr>
  </w:style>
  <w:style w:type="paragraph" w:customStyle="1" w:styleId="CharChar2CharCharCharCharCharChar">
    <w:name w:val="Char Char2 Char Char Char Char Char Char"/>
    <w:aliases w:val=" Char Char2 Char Char Char Char Char Char Char Char Char Char"/>
    <w:basedOn w:val="Normal"/>
    <w:rsid w:val="00D727D3"/>
    <w:pPr>
      <w:tabs>
        <w:tab w:val="left" w:pos="709"/>
      </w:tabs>
      <w:spacing w:after="0" w:line="240" w:lineRule="auto"/>
      <w:jc w:val="left"/>
    </w:pPr>
    <w:rPr>
      <w:rFonts w:ascii="Tahoma" w:eastAsia="Times New Roman" w:hAnsi="Tahoma"/>
      <w:sz w:val="26"/>
      <w:lang w:val="pl-PL" w:eastAsia="pl-PL"/>
    </w:rPr>
  </w:style>
  <w:style w:type="paragraph" w:customStyle="1" w:styleId="Para">
    <w:name w:val="Para"/>
    <w:basedOn w:val="Normal"/>
    <w:link w:val="ParaChar"/>
    <w:rsid w:val="00D727D3"/>
    <w:pPr>
      <w:spacing w:after="0" w:line="240" w:lineRule="auto"/>
    </w:pPr>
    <w:rPr>
      <w:rFonts w:eastAsia="Times New Roman"/>
      <w:bCs/>
      <w:sz w:val="20"/>
      <w:szCs w:val="20"/>
      <w:lang w:eastAsia="en-US"/>
    </w:rPr>
  </w:style>
  <w:style w:type="character" w:customStyle="1" w:styleId="ParaChar">
    <w:name w:val="Para Char"/>
    <w:link w:val="Para"/>
    <w:rsid w:val="00D727D3"/>
    <w:rPr>
      <w:rFonts w:ascii="Times New Roman" w:eastAsia="Times New Roman" w:hAnsi="Times New Roman"/>
      <w:bCs/>
    </w:rPr>
  </w:style>
  <w:style w:type="paragraph" w:customStyle="1" w:styleId="body00">
    <w:name w:val="body00"/>
    <w:basedOn w:val="Normal"/>
    <w:rsid w:val="00D727D3"/>
    <w:pPr>
      <w:spacing w:before="57" w:after="57" w:line="240" w:lineRule="auto"/>
      <w:ind w:left="143" w:right="143"/>
    </w:pPr>
    <w:rPr>
      <w:rFonts w:ascii="Arial" w:eastAsia="Times New Roman" w:hAnsi="Arial" w:cs="Arial"/>
      <w:color w:val="000000"/>
      <w:sz w:val="17"/>
      <w:szCs w:val="17"/>
      <w:lang w:eastAsia="en-US"/>
    </w:rPr>
  </w:style>
  <w:style w:type="paragraph" w:customStyle="1" w:styleId="tenkh">
    <w:name w:val="tenkh"/>
    <w:basedOn w:val="Normal"/>
    <w:rsid w:val="00D727D3"/>
    <w:pPr>
      <w:spacing w:after="0" w:line="240" w:lineRule="auto"/>
      <w:jc w:val="center"/>
    </w:pPr>
    <w:rPr>
      <w:rFonts w:ascii="Arial" w:eastAsia="Times New Roman" w:hAnsi="Arial" w:cs="Arial"/>
      <w:b/>
      <w:bCs/>
      <w:i/>
      <w:iCs/>
      <w:color w:val="993300"/>
      <w:sz w:val="20"/>
      <w:szCs w:val="20"/>
      <w:lang w:eastAsia="en-US"/>
    </w:rPr>
  </w:style>
  <w:style w:type="paragraph" w:styleId="FootnoteText">
    <w:name w:val="footnote text"/>
    <w:basedOn w:val="Normal"/>
    <w:link w:val="FootnoteTextChar"/>
    <w:uiPriority w:val="99"/>
    <w:rsid w:val="00D727D3"/>
    <w:pPr>
      <w:spacing w:before="100" w:beforeAutospacing="1" w:after="100" w:afterAutospacing="1" w:line="240" w:lineRule="auto"/>
      <w:jc w:val="left"/>
    </w:pPr>
    <w:rPr>
      <w:rFonts w:eastAsia="Times New Roman"/>
      <w:sz w:val="26"/>
      <w:lang w:eastAsia="en-US"/>
    </w:rPr>
  </w:style>
  <w:style w:type="character" w:customStyle="1" w:styleId="FootnoteTextChar">
    <w:name w:val="Footnote Text Char"/>
    <w:link w:val="FootnoteText"/>
    <w:uiPriority w:val="99"/>
    <w:rsid w:val="00D727D3"/>
    <w:rPr>
      <w:rFonts w:ascii="Times New Roman" w:eastAsia="Times New Roman" w:hAnsi="Times New Roman"/>
      <w:sz w:val="26"/>
      <w:szCs w:val="24"/>
    </w:rPr>
  </w:style>
  <w:style w:type="paragraph" w:customStyle="1" w:styleId="xl80">
    <w:name w:val="xl80"/>
    <w:basedOn w:val="Normal"/>
    <w:rsid w:val="00D727D3"/>
    <w:pPr>
      <w:spacing w:before="100" w:beforeAutospacing="1" w:after="100" w:afterAutospacing="1" w:line="240" w:lineRule="auto"/>
      <w:jc w:val="left"/>
      <w:textAlignment w:val="center"/>
    </w:pPr>
    <w:rPr>
      <w:rFonts w:eastAsia="Times New Roman"/>
      <w:color w:val="000080"/>
      <w:lang w:eastAsia="en-US"/>
    </w:rPr>
  </w:style>
  <w:style w:type="paragraph" w:customStyle="1" w:styleId="xl81">
    <w:name w:val="xl81"/>
    <w:basedOn w:val="Normal"/>
    <w:rsid w:val="00D727D3"/>
    <w:pPr>
      <w:spacing w:before="100" w:beforeAutospacing="1" w:after="100" w:afterAutospacing="1" w:line="240" w:lineRule="auto"/>
      <w:jc w:val="left"/>
      <w:textAlignment w:val="center"/>
    </w:pPr>
    <w:rPr>
      <w:rFonts w:eastAsia="Times New Roman"/>
      <w:b/>
      <w:bCs/>
      <w:color w:val="000080"/>
      <w:lang w:eastAsia="en-US"/>
    </w:rPr>
  </w:style>
  <w:style w:type="paragraph" w:customStyle="1" w:styleId="xl82">
    <w:name w:val="xl82"/>
    <w:basedOn w:val="Normal"/>
    <w:rsid w:val="00D727D3"/>
    <w:pPr>
      <w:spacing w:before="100" w:beforeAutospacing="1" w:after="100" w:afterAutospacing="1" w:line="240" w:lineRule="auto"/>
      <w:jc w:val="center"/>
      <w:textAlignment w:val="center"/>
    </w:pPr>
    <w:rPr>
      <w:rFonts w:eastAsia="Times New Roman"/>
      <w:color w:val="002060"/>
      <w:lang w:eastAsia="en-US"/>
    </w:rPr>
  </w:style>
  <w:style w:type="paragraph" w:customStyle="1" w:styleId="xl83">
    <w:name w:val="xl83"/>
    <w:basedOn w:val="Normal"/>
    <w:rsid w:val="00D727D3"/>
    <w:pPr>
      <w:spacing w:before="100" w:beforeAutospacing="1" w:after="100" w:afterAutospacing="1" w:line="240" w:lineRule="auto"/>
      <w:jc w:val="center"/>
      <w:textAlignment w:val="center"/>
    </w:pPr>
    <w:rPr>
      <w:rFonts w:eastAsia="Times New Roman"/>
      <w:color w:val="002060"/>
      <w:lang w:eastAsia="en-US"/>
    </w:rPr>
  </w:style>
  <w:style w:type="paragraph" w:customStyle="1" w:styleId="xl84">
    <w:name w:val="xl84"/>
    <w:basedOn w:val="Normal"/>
    <w:rsid w:val="00D727D3"/>
    <w:pPr>
      <w:spacing w:before="100" w:beforeAutospacing="1" w:after="100" w:afterAutospacing="1" w:line="240" w:lineRule="auto"/>
      <w:jc w:val="left"/>
      <w:textAlignment w:val="center"/>
    </w:pPr>
    <w:rPr>
      <w:rFonts w:eastAsia="Times New Roman"/>
      <w:color w:val="002060"/>
      <w:lang w:eastAsia="en-US"/>
    </w:rPr>
  </w:style>
  <w:style w:type="paragraph" w:customStyle="1" w:styleId="xl85">
    <w:name w:val="xl85"/>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eastAsia="Times New Roman"/>
      <w:b/>
      <w:bCs/>
      <w:color w:val="002060"/>
      <w:sz w:val="26"/>
      <w:szCs w:val="26"/>
      <w:lang w:eastAsia="en-US"/>
    </w:rPr>
  </w:style>
  <w:style w:type="paragraph" w:customStyle="1" w:styleId="xl86">
    <w:name w:val="xl86"/>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eastAsia="Times New Roman"/>
      <w:b/>
      <w:bCs/>
      <w:color w:val="002060"/>
      <w:sz w:val="26"/>
      <w:szCs w:val="26"/>
      <w:lang w:eastAsia="en-US"/>
    </w:rPr>
  </w:style>
  <w:style w:type="paragraph" w:customStyle="1" w:styleId="xl87">
    <w:name w:val="xl87"/>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88">
    <w:name w:val="xl88"/>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89">
    <w:name w:val="xl89"/>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90">
    <w:name w:val="xl90"/>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91">
    <w:name w:val="xl91"/>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color w:val="002060"/>
      <w:sz w:val="26"/>
      <w:szCs w:val="26"/>
      <w:lang w:eastAsia="en-US"/>
    </w:rPr>
  </w:style>
  <w:style w:type="paragraph" w:customStyle="1" w:styleId="xl92">
    <w:name w:val="xl92"/>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color w:val="002060"/>
      <w:sz w:val="26"/>
      <w:szCs w:val="26"/>
      <w:lang w:eastAsia="en-US"/>
    </w:rPr>
  </w:style>
  <w:style w:type="paragraph" w:customStyle="1" w:styleId="xl93">
    <w:name w:val="xl93"/>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color w:val="002060"/>
      <w:sz w:val="26"/>
      <w:szCs w:val="26"/>
      <w:lang w:eastAsia="en-US"/>
    </w:rPr>
  </w:style>
  <w:style w:type="paragraph" w:customStyle="1" w:styleId="xl94">
    <w:name w:val="xl94"/>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color w:val="002060"/>
      <w:sz w:val="26"/>
      <w:szCs w:val="26"/>
      <w:lang w:eastAsia="en-US"/>
    </w:rPr>
  </w:style>
  <w:style w:type="paragraph" w:customStyle="1" w:styleId="xl95">
    <w:name w:val="xl95"/>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i/>
      <w:iCs/>
      <w:color w:val="002060"/>
      <w:sz w:val="26"/>
      <w:szCs w:val="26"/>
      <w:lang w:eastAsia="en-US"/>
    </w:rPr>
  </w:style>
  <w:style w:type="paragraph" w:customStyle="1" w:styleId="xl96">
    <w:name w:val="xl96"/>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b/>
      <w:bCs/>
      <w:i/>
      <w:iCs/>
      <w:color w:val="002060"/>
      <w:sz w:val="26"/>
      <w:szCs w:val="26"/>
      <w:lang w:eastAsia="en-US"/>
    </w:rPr>
  </w:style>
  <w:style w:type="paragraph" w:customStyle="1" w:styleId="xl97">
    <w:name w:val="xl97"/>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b/>
      <w:bCs/>
      <w:color w:val="002060"/>
      <w:sz w:val="26"/>
      <w:szCs w:val="26"/>
      <w:lang w:eastAsia="en-US"/>
    </w:rPr>
  </w:style>
  <w:style w:type="paragraph" w:customStyle="1" w:styleId="xl98">
    <w:name w:val="xl98"/>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i/>
      <w:iCs/>
      <w:color w:val="002060"/>
      <w:sz w:val="26"/>
      <w:szCs w:val="26"/>
      <w:lang w:eastAsia="en-US"/>
    </w:rPr>
  </w:style>
  <w:style w:type="paragraph" w:customStyle="1" w:styleId="xl99">
    <w:name w:val="xl99"/>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color w:val="002060"/>
      <w:sz w:val="26"/>
      <w:szCs w:val="26"/>
      <w:lang w:eastAsia="en-US"/>
    </w:rPr>
  </w:style>
  <w:style w:type="paragraph" w:customStyle="1" w:styleId="xl100">
    <w:name w:val="xl100"/>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b/>
      <w:bCs/>
      <w:i/>
      <w:iCs/>
      <w:color w:val="002060"/>
      <w:sz w:val="26"/>
      <w:szCs w:val="26"/>
      <w:lang w:eastAsia="en-US"/>
    </w:rPr>
  </w:style>
  <w:style w:type="paragraph" w:customStyle="1" w:styleId="xl101">
    <w:name w:val="xl101"/>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color w:val="FF0000"/>
      <w:sz w:val="26"/>
      <w:szCs w:val="26"/>
      <w:lang w:eastAsia="en-US"/>
    </w:rPr>
  </w:style>
  <w:style w:type="paragraph" w:customStyle="1" w:styleId="xl102">
    <w:name w:val="xl102"/>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103">
    <w:name w:val="xl103"/>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104">
    <w:name w:val="xl104"/>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color w:val="002060"/>
      <w:sz w:val="26"/>
      <w:szCs w:val="26"/>
      <w:lang w:eastAsia="en-US"/>
    </w:rPr>
  </w:style>
  <w:style w:type="paragraph" w:customStyle="1" w:styleId="xl105">
    <w:name w:val="xl105"/>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color w:val="002060"/>
      <w:sz w:val="26"/>
      <w:szCs w:val="26"/>
      <w:lang w:eastAsia="en-US"/>
    </w:rPr>
  </w:style>
  <w:style w:type="paragraph" w:customStyle="1" w:styleId="xl106">
    <w:name w:val="xl106"/>
    <w:basedOn w:val="Normal"/>
    <w:rsid w:val="00D727D3"/>
    <w:pPr>
      <w:spacing w:before="100" w:beforeAutospacing="1" w:after="100" w:afterAutospacing="1" w:line="240" w:lineRule="auto"/>
      <w:jc w:val="center"/>
      <w:textAlignment w:val="center"/>
    </w:pPr>
    <w:rPr>
      <w:rFonts w:eastAsia="Times New Roman"/>
      <w:color w:val="002060"/>
      <w:sz w:val="26"/>
      <w:szCs w:val="26"/>
      <w:lang w:eastAsia="en-US"/>
    </w:rPr>
  </w:style>
  <w:style w:type="paragraph" w:customStyle="1" w:styleId="xl107">
    <w:name w:val="xl107"/>
    <w:basedOn w:val="Normal"/>
    <w:rsid w:val="00D727D3"/>
    <w:pPr>
      <w:spacing w:before="100" w:beforeAutospacing="1" w:after="100" w:afterAutospacing="1" w:line="240" w:lineRule="auto"/>
      <w:jc w:val="center"/>
      <w:textAlignment w:val="center"/>
    </w:pPr>
    <w:rPr>
      <w:rFonts w:eastAsia="Times New Roman"/>
      <w:color w:val="002060"/>
      <w:sz w:val="26"/>
      <w:szCs w:val="26"/>
      <w:lang w:eastAsia="en-US"/>
    </w:rPr>
  </w:style>
  <w:style w:type="paragraph" w:customStyle="1" w:styleId="xl108">
    <w:name w:val="xl108"/>
    <w:basedOn w:val="Normal"/>
    <w:rsid w:val="00D727D3"/>
    <w:pPr>
      <w:pBdr>
        <w:top w:val="single" w:sz="4" w:space="0" w:color="auto"/>
        <w:left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109">
    <w:name w:val="xl109"/>
    <w:basedOn w:val="Normal"/>
    <w:rsid w:val="00D727D3"/>
    <w:pPr>
      <w:pBdr>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110">
    <w:name w:val="xl110"/>
    <w:basedOn w:val="Normal"/>
    <w:rsid w:val="00D727D3"/>
    <w:pPr>
      <w:pBdr>
        <w:top w:val="single" w:sz="4" w:space="0" w:color="auto"/>
        <w:left w:val="single" w:sz="4" w:space="0" w:color="auto"/>
        <w:right w:val="single" w:sz="4" w:space="0" w:color="auto"/>
      </w:pBdr>
      <w:spacing w:before="100" w:beforeAutospacing="1" w:after="100" w:afterAutospacing="1" w:line="240" w:lineRule="auto"/>
      <w:jc w:val="center"/>
    </w:pPr>
    <w:rPr>
      <w:rFonts w:eastAsia="Times New Roman"/>
      <w:b/>
      <w:bCs/>
      <w:color w:val="002060"/>
      <w:sz w:val="26"/>
      <w:szCs w:val="26"/>
      <w:lang w:eastAsia="en-US"/>
    </w:rPr>
  </w:style>
  <w:style w:type="paragraph" w:customStyle="1" w:styleId="xl111">
    <w:name w:val="xl111"/>
    <w:basedOn w:val="Normal"/>
    <w:rsid w:val="00D727D3"/>
    <w:pPr>
      <w:pBdr>
        <w:left w:val="single" w:sz="4" w:space="0" w:color="auto"/>
        <w:bottom w:val="single" w:sz="4" w:space="0" w:color="auto"/>
        <w:right w:val="single" w:sz="4" w:space="0" w:color="auto"/>
      </w:pBdr>
      <w:spacing w:before="100" w:beforeAutospacing="1" w:after="100" w:afterAutospacing="1" w:line="240" w:lineRule="auto"/>
      <w:jc w:val="center"/>
    </w:pPr>
    <w:rPr>
      <w:rFonts w:eastAsia="Times New Roman"/>
      <w:b/>
      <w:bCs/>
      <w:color w:val="002060"/>
      <w:sz w:val="26"/>
      <w:szCs w:val="26"/>
      <w:lang w:eastAsia="en-US"/>
    </w:rPr>
  </w:style>
  <w:style w:type="paragraph" w:customStyle="1" w:styleId="xl112">
    <w:name w:val="xl112"/>
    <w:basedOn w:val="Normal"/>
    <w:rsid w:val="00D727D3"/>
    <w:pPr>
      <w:pBdr>
        <w:top w:val="single" w:sz="4" w:space="0" w:color="auto"/>
        <w:left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xl113">
    <w:name w:val="xl113"/>
    <w:basedOn w:val="Normal"/>
    <w:rsid w:val="00D727D3"/>
    <w:pPr>
      <w:pBdr>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b/>
      <w:bCs/>
      <w:color w:val="002060"/>
      <w:sz w:val="26"/>
      <w:szCs w:val="26"/>
      <w:lang w:eastAsia="en-US"/>
    </w:rPr>
  </w:style>
  <w:style w:type="paragraph" w:customStyle="1" w:styleId="MotaTenHP">
    <w:name w:val="Mota_TenHP"/>
    <w:basedOn w:val="Normal"/>
    <w:uiPriority w:val="99"/>
    <w:rsid w:val="00D727D3"/>
    <w:pPr>
      <w:tabs>
        <w:tab w:val="center" w:pos="4535"/>
      </w:tabs>
      <w:autoSpaceDE w:val="0"/>
      <w:autoSpaceDN w:val="0"/>
      <w:adjustRightInd w:val="0"/>
      <w:spacing w:before="120" w:after="60" w:line="240" w:lineRule="auto"/>
      <w:outlineLvl w:val="0"/>
    </w:pPr>
    <w:rPr>
      <w:b/>
      <w:bCs/>
      <w:color w:val="000000"/>
      <w:sz w:val="22"/>
      <w:szCs w:val="22"/>
      <w:lang w:eastAsia="en-US"/>
    </w:rPr>
  </w:style>
  <w:style w:type="paragraph" w:customStyle="1" w:styleId="MotaMota">
    <w:name w:val="Mota_Mota"/>
    <w:basedOn w:val="Normal"/>
    <w:qFormat/>
    <w:rsid w:val="00D727D3"/>
    <w:pPr>
      <w:autoSpaceDE w:val="0"/>
      <w:autoSpaceDN w:val="0"/>
      <w:adjustRightInd w:val="0"/>
      <w:spacing w:after="60" w:line="240" w:lineRule="auto"/>
      <w:ind w:firstLine="720"/>
    </w:pPr>
    <w:rPr>
      <w:color w:val="000000"/>
      <w:sz w:val="20"/>
      <w:szCs w:val="20"/>
      <w:lang w:eastAsia="en-US"/>
    </w:rPr>
  </w:style>
  <w:style w:type="paragraph" w:customStyle="1" w:styleId="MotaCaption">
    <w:name w:val="Mota_Caption"/>
    <w:basedOn w:val="Normal"/>
    <w:uiPriority w:val="99"/>
    <w:rsid w:val="00D727D3"/>
    <w:pPr>
      <w:autoSpaceDE w:val="0"/>
      <w:autoSpaceDN w:val="0"/>
      <w:adjustRightInd w:val="0"/>
      <w:spacing w:after="60" w:line="240" w:lineRule="auto"/>
    </w:pPr>
    <w:rPr>
      <w:color w:val="000000"/>
      <w:sz w:val="20"/>
      <w:szCs w:val="20"/>
      <w:lang w:eastAsia="en-US"/>
    </w:rPr>
  </w:style>
  <w:style w:type="paragraph" w:customStyle="1" w:styleId="MotaListTLTK">
    <w:name w:val="Mota_ListTLTK"/>
    <w:basedOn w:val="Normal"/>
    <w:uiPriority w:val="99"/>
    <w:rsid w:val="00D727D3"/>
    <w:pPr>
      <w:autoSpaceDE w:val="0"/>
      <w:autoSpaceDN w:val="0"/>
      <w:adjustRightInd w:val="0"/>
      <w:spacing w:after="0" w:line="240" w:lineRule="auto"/>
      <w:ind w:firstLine="442"/>
    </w:pPr>
    <w:rPr>
      <w:color w:val="000000"/>
      <w:sz w:val="20"/>
      <w:szCs w:val="20"/>
      <w:lang w:eastAsia="en-US"/>
    </w:rPr>
  </w:style>
  <w:style w:type="paragraph" w:styleId="List">
    <w:name w:val="List"/>
    <w:basedOn w:val="Normal"/>
    <w:uiPriority w:val="99"/>
    <w:rsid w:val="00D727D3"/>
    <w:pPr>
      <w:autoSpaceDE w:val="0"/>
      <w:autoSpaceDN w:val="0"/>
      <w:adjustRightInd w:val="0"/>
      <w:spacing w:line="240" w:lineRule="auto"/>
    </w:pPr>
    <w:rPr>
      <w:rFonts w:eastAsia="Times New Roman"/>
      <w:color w:val="000000"/>
      <w:lang w:eastAsia="en-US"/>
    </w:rPr>
  </w:style>
  <w:style w:type="character" w:customStyle="1" w:styleId="DefaultParagraphFont0">
    <w:name w:val="DefaultParagraphFont"/>
    <w:rsid w:val="00D727D3"/>
  </w:style>
  <w:style w:type="paragraph" w:customStyle="1" w:styleId="Heading10">
    <w:name w:val="Heading1"/>
    <w:basedOn w:val="Normal"/>
    <w:uiPriority w:val="99"/>
    <w:rsid w:val="00D727D3"/>
    <w:pPr>
      <w:autoSpaceDE w:val="0"/>
      <w:autoSpaceDN w:val="0"/>
      <w:adjustRightInd w:val="0"/>
      <w:spacing w:line="240" w:lineRule="auto"/>
      <w:outlineLvl w:val="0"/>
    </w:pPr>
    <w:rPr>
      <w:color w:val="000000"/>
      <w:lang w:eastAsia="en-US"/>
    </w:rPr>
  </w:style>
  <w:style w:type="paragraph" w:customStyle="1" w:styleId="Heading20">
    <w:name w:val="Heading2"/>
    <w:basedOn w:val="Heading10"/>
    <w:uiPriority w:val="99"/>
    <w:rsid w:val="00D727D3"/>
    <w:pPr>
      <w:outlineLvl w:val="1"/>
    </w:pPr>
  </w:style>
  <w:style w:type="paragraph" w:customStyle="1" w:styleId="Heading30">
    <w:name w:val="Heading3"/>
    <w:basedOn w:val="Heading20"/>
    <w:uiPriority w:val="99"/>
    <w:rsid w:val="00D727D3"/>
    <w:pPr>
      <w:outlineLvl w:val="2"/>
    </w:pPr>
  </w:style>
  <w:style w:type="paragraph" w:customStyle="1" w:styleId="Heading40">
    <w:name w:val="Heading4"/>
    <w:basedOn w:val="Heading30"/>
    <w:uiPriority w:val="99"/>
    <w:rsid w:val="00D727D3"/>
    <w:pPr>
      <w:outlineLvl w:val="3"/>
    </w:pPr>
  </w:style>
  <w:style w:type="paragraph" w:customStyle="1" w:styleId="Heading50">
    <w:name w:val="Heading5"/>
    <w:basedOn w:val="Heading40"/>
    <w:uiPriority w:val="99"/>
    <w:rsid w:val="00D727D3"/>
    <w:pPr>
      <w:outlineLvl w:val="4"/>
    </w:pPr>
  </w:style>
  <w:style w:type="paragraph" w:customStyle="1" w:styleId="Heading60">
    <w:name w:val="Heading6"/>
    <w:basedOn w:val="Heading50"/>
    <w:uiPriority w:val="99"/>
    <w:rsid w:val="00D727D3"/>
    <w:pPr>
      <w:outlineLvl w:val="5"/>
    </w:pPr>
  </w:style>
  <w:style w:type="paragraph" w:customStyle="1" w:styleId="Heading70">
    <w:name w:val="Heading7"/>
    <w:basedOn w:val="Heading60"/>
    <w:uiPriority w:val="99"/>
    <w:rsid w:val="00D727D3"/>
    <w:pPr>
      <w:outlineLvl w:val="6"/>
    </w:pPr>
  </w:style>
  <w:style w:type="paragraph" w:customStyle="1" w:styleId="Heading80">
    <w:name w:val="Heading8"/>
    <w:basedOn w:val="Heading70"/>
    <w:uiPriority w:val="99"/>
    <w:rsid w:val="00D727D3"/>
    <w:pPr>
      <w:outlineLvl w:val="7"/>
    </w:pPr>
  </w:style>
  <w:style w:type="paragraph" w:customStyle="1" w:styleId="Heading90">
    <w:name w:val="Heading9"/>
    <w:basedOn w:val="Heading80"/>
    <w:uiPriority w:val="99"/>
    <w:rsid w:val="00D727D3"/>
    <w:pPr>
      <w:outlineLvl w:val="8"/>
    </w:pPr>
  </w:style>
  <w:style w:type="paragraph" w:customStyle="1" w:styleId="Footnote">
    <w:name w:val="Footnote"/>
    <w:basedOn w:val="Normal"/>
    <w:uiPriority w:val="99"/>
    <w:rsid w:val="00D727D3"/>
    <w:pPr>
      <w:autoSpaceDE w:val="0"/>
      <w:autoSpaceDN w:val="0"/>
      <w:adjustRightInd w:val="0"/>
      <w:spacing w:line="240" w:lineRule="auto"/>
    </w:pPr>
    <w:rPr>
      <w:color w:val="000000"/>
      <w:lang w:eastAsia="en-US"/>
    </w:rPr>
  </w:style>
  <w:style w:type="paragraph" w:customStyle="1" w:styleId="InvalidStyleName">
    <w:name w:val="InvalidStyleName"/>
    <w:basedOn w:val="Normal"/>
    <w:uiPriority w:val="99"/>
    <w:rsid w:val="00D727D3"/>
    <w:pPr>
      <w:autoSpaceDE w:val="0"/>
      <w:autoSpaceDN w:val="0"/>
      <w:adjustRightInd w:val="0"/>
      <w:spacing w:line="240" w:lineRule="auto"/>
    </w:pPr>
    <w:rPr>
      <w:b/>
      <w:bCs/>
      <w:color w:val="00FF00"/>
      <w:u w:val="dash"/>
      <w:lang w:eastAsia="en-US"/>
    </w:rPr>
  </w:style>
  <w:style w:type="paragraph" w:customStyle="1" w:styleId="Normal11">
    <w:name w:val="Normal11"/>
    <w:basedOn w:val="Normal"/>
    <w:uiPriority w:val="99"/>
    <w:rsid w:val="00D727D3"/>
    <w:pPr>
      <w:autoSpaceDE w:val="0"/>
      <w:autoSpaceDN w:val="0"/>
      <w:adjustRightInd w:val="0"/>
      <w:spacing w:line="240" w:lineRule="auto"/>
    </w:pPr>
    <w:rPr>
      <w:color w:val="000000"/>
      <w:lang w:eastAsia="en-US"/>
    </w:rPr>
  </w:style>
  <w:style w:type="paragraph" w:customStyle="1" w:styleId="DCCTHPHeading">
    <w:name w:val="DCCTHP_Heading"/>
    <w:basedOn w:val="Heading10"/>
    <w:uiPriority w:val="99"/>
    <w:rsid w:val="00D727D3"/>
    <w:rPr>
      <w:b/>
      <w:bCs/>
    </w:rPr>
  </w:style>
  <w:style w:type="paragraph" w:styleId="CommentText">
    <w:name w:val="annotation text"/>
    <w:basedOn w:val="Normal"/>
    <w:link w:val="CommentTextChar"/>
    <w:uiPriority w:val="99"/>
    <w:semiHidden/>
    <w:unhideWhenUsed/>
    <w:rsid w:val="00D727D3"/>
    <w:pPr>
      <w:spacing w:after="0" w:line="240" w:lineRule="auto"/>
      <w:jc w:val="left"/>
    </w:pPr>
    <w:rPr>
      <w:rFonts w:ascii="Cambria" w:hAnsi="Cambria"/>
      <w:sz w:val="20"/>
      <w:szCs w:val="20"/>
      <w:lang w:val="en-AU" w:eastAsia="en-US"/>
    </w:rPr>
  </w:style>
  <w:style w:type="character" w:customStyle="1" w:styleId="CommentTextChar">
    <w:name w:val="Comment Text Char"/>
    <w:link w:val="CommentText"/>
    <w:uiPriority w:val="99"/>
    <w:semiHidden/>
    <w:rsid w:val="00D727D3"/>
    <w:rPr>
      <w:lang w:val="en-AU"/>
    </w:rPr>
  </w:style>
  <w:style w:type="character" w:styleId="CommentReference">
    <w:name w:val="annotation reference"/>
    <w:uiPriority w:val="99"/>
    <w:semiHidden/>
    <w:unhideWhenUsed/>
    <w:rsid w:val="00D727D3"/>
    <w:rPr>
      <w:rFonts w:cs="Times New Roman"/>
      <w:sz w:val="16"/>
    </w:rPr>
  </w:style>
  <w:style w:type="paragraph" w:styleId="Subtitle">
    <w:name w:val="Subtitle"/>
    <w:basedOn w:val="Normal"/>
    <w:link w:val="SubtitleChar"/>
    <w:uiPriority w:val="11"/>
    <w:qFormat/>
    <w:rsid w:val="00D727D3"/>
    <w:pPr>
      <w:spacing w:after="0" w:line="360" w:lineRule="exact"/>
      <w:jc w:val="center"/>
    </w:pPr>
    <w:rPr>
      <w:rFonts w:eastAsia="Times New Roman"/>
      <w:b/>
      <w:bCs/>
      <w:sz w:val="30"/>
      <w:szCs w:val="30"/>
      <w:lang w:val="x-none" w:eastAsia="x-none"/>
    </w:rPr>
  </w:style>
  <w:style w:type="character" w:customStyle="1" w:styleId="SubtitleChar">
    <w:name w:val="Subtitle Char"/>
    <w:link w:val="Subtitle"/>
    <w:uiPriority w:val="11"/>
    <w:rsid w:val="00D727D3"/>
    <w:rPr>
      <w:rFonts w:ascii="Times New Roman" w:eastAsia="Times New Roman" w:hAnsi="Times New Roman"/>
      <w:b/>
      <w:bCs/>
      <w:sz w:val="30"/>
      <w:szCs w:val="30"/>
      <w:lang w:val="x-none" w:eastAsia="x-none"/>
    </w:rPr>
  </w:style>
  <w:style w:type="paragraph" w:customStyle="1" w:styleId="xl114">
    <w:name w:val="xl114"/>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sz w:val="22"/>
      <w:szCs w:val="22"/>
      <w:lang w:eastAsia="en-US"/>
    </w:rPr>
  </w:style>
  <w:style w:type="paragraph" w:customStyle="1" w:styleId="xl115">
    <w:name w:val="xl115"/>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VnTime" w:eastAsia="Times New Roman" w:hAnsi=".VnTime"/>
      <w:sz w:val="22"/>
      <w:szCs w:val="22"/>
      <w:lang w:eastAsia="en-US"/>
    </w:rPr>
  </w:style>
  <w:style w:type="paragraph" w:customStyle="1" w:styleId="xl116">
    <w:name w:val="xl116"/>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sz w:val="22"/>
      <w:szCs w:val="22"/>
      <w:lang w:eastAsia="en-US"/>
    </w:rPr>
  </w:style>
  <w:style w:type="paragraph" w:customStyle="1" w:styleId="xl117">
    <w:name w:val="xl117"/>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sz w:val="22"/>
      <w:szCs w:val="22"/>
      <w:lang w:eastAsia="en-US"/>
    </w:rPr>
  </w:style>
  <w:style w:type="paragraph" w:customStyle="1" w:styleId="xl118">
    <w:name w:val="xl118"/>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VnTime" w:eastAsia="Times New Roman" w:hAnsi=".VnTime"/>
      <w:sz w:val="22"/>
      <w:szCs w:val="22"/>
      <w:lang w:eastAsia="en-US"/>
    </w:rPr>
  </w:style>
  <w:style w:type="paragraph" w:customStyle="1" w:styleId="xl119">
    <w:name w:val="xl119"/>
    <w:basedOn w:val="Normal"/>
    <w:rsid w:val="00D727D3"/>
    <w:pPr>
      <w:pBdr>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VnTime" w:eastAsia="Times New Roman" w:hAnsi=".VnTime"/>
      <w:sz w:val="22"/>
      <w:szCs w:val="22"/>
      <w:lang w:eastAsia="en-US"/>
    </w:rPr>
  </w:style>
  <w:style w:type="paragraph" w:customStyle="1" w:styleId="xl120">
    <w:name w:val="xl120"/>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sz w:val="22"/>
      <w:szCs w:val="22"/>
      <w:lang w:eastAsia="en-US"/>
    </w:rPr>
  </w:style>
  <w:style w:type="paragraph" w:customStyle="1" w:styleId="xl121">
    <w:name w:val="xl121"/>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sz w:val="22"/>
      <w:szCs w:val="22"/>
      <w:lang w:eastAsia="en-US"/>
    </w:rPr>
  </w:style>
  <w:style w:type="paragraph" w:customStyle="1" w:styleId="xl122">
    <w:name w:val="xl122"/>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eastAsia="Times New Roman"/>
      <w:sz w:val="22"/>
      <w:szCs w:val="22"/>
      <w:lang w:eastAsia="en-US"/>
    </w:rPr>
  </w:style>
  <w:style w:type="paragraph" w:customStyle="1" w:styleId="xl123">
    <w:name w:val="xl123"/>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24">
    <w:name w:val="xl124"/>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25">
    <w:name w:val="xl125"/>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26">
    <w:name w:val="xl126"/>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27">
    <w:name w:val="xl127"/>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28">
    <w:name w:val="xl128"/>
    <w:basedOn w:val="Normal"/>
    <w:rsid w:val="00D727D3"/>
    <w:pPr>
      <w:pBdr>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29">
    <w:name w:val="xl129"/>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30">
    <w:name w:val="xl130"/>
    <w:basedOn w:val="Normal"/>
    <w:rsid w:val="00D727D3"/>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xl131">
    <w:name w:val="xl131"/>
    <w:basedOn w:val="Normal"/>
    <w:rsid w:val="00D727D3"/>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rFonts w:ascii="Cambria" w:eastAsia="Times New Roman" w:hAnsi="Cambria"/>
      <w:sz w:val="22"/>
      <w:szCs w:val="22"/>
      <w:lang w:eastAsia="en-US"/>
    </w:rPr>
  </w:style>
  <w:style w:type="paragraph" w:customStyle="1" w:styleId="xl132">
    <w:name w:val="xl132"/>
    <w:basedOn w:val="Normal"/>
    <w:rsid w:val="00D727D3"/>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rFonts w:eastAsia="Times New Roman"/>
      <w:sz w:val="22"/>
      <w:szCs w:val="22"/>
      <w:lang w:eastAsia="en-US"/>
    </w:rPr>
  </w:style>
  <w:style w:type="paragraph" w:customStyle="1" w:styleId="mt">
    <w:name w:val="mt"/>
    <w:basedOn w:val="Normal"/>
    <w:uiPriority w:val="99"/>
    <w:rsid w:val="00D727D3"/>
    <w:pPr>
      <w:spacing w:before="60" w:after="60" w:line="240" w:lineRule="auto"/>
    </w:pPr>
    <w:rPr>
      <w:rFonts w:eastAsia="Times New Roman"/>
      <w:b/>
      <w:szCs w:val="26"/>
      <w:lang w:eastAsia="en-US"/>
    </w:rPr>
  </w:style>
  <w:style w:type="paragraph" w:customStyle="1" w:styleId="DEMUCCHUONG">
    <w:name w:val="DE MUC CHUONG"/>
    <w:basedOn w:val="Normal"/>
    <w:rsid w:val="00D727D3"/>
    <w:pPr>
      <w:spacing w:before="120" w:after="0" w:line="240" w:lineRule="auto"/>
    </w:pPr>
    <w:rPr>
      <w:rFonts w:eastAsia="Times New Roman"/>
      <w:b/>
      <w:szCs w:val="32"/>
      <w:lang w:eastAsia="en-US"/>
    </w:rPr>
  </w:style>
  <w:style w:type="paragraph" w:customStyle="1" w:styleId="CACMUCCHUONG1">
    <w:name w:val="CAC MUC CHUONG 1"/>
    <w:basedOn w:val="Normal"/>
    <w:rsid w:val="00D727D3"/>
    <w:pPr>
      <w:tabs>
        <w:tab w:val="num" w:pos="1247"/>
      </w:tabs>
      <w:spacing w:after="0" w:line="240" w:lineRule="auto"/>
      <w:ind w:left="1247" w:hanging="567"/>
      <w:jc w:val="left"/>
    </w:pPr>
    <w:rPr>
      <w:rFonts w:eastAsia="Times New Roman"/>
      <w:szCs w:val="20"/>
      <w:lang w:eastAsia="fr-FR"/>
    </w:rPr>
  </w:style>
  <w:style w:type="character" w:customStyle="1" w:styleId="cbmailrepl">
    <w:name w:val="cbmailrepl"/>
    <w:rsid w:val="00D727D3"/>
  </w:style>
  <w:style w:type="paragraph" w:styleId="CommentSubject">
    <w:name w:val="annotation subject"/>
    <w:basedOn w:val="CommentText"/>
    <w:next w:val="CommentText"/>
    <w:link w:val="CommentSubjectChar"/>
    <w:uiPriority w:val="99"/>
    <w:semiHidden/>
    <w:unhideWhenUsed/>
    <w:rsid w:val="00D727D3"/>
    <w:pPr>
      <w:spacing w:after="120"/>
      <w:jc w:val="both"/>
    </w:pPr>
    <w:rPr>
      <w:rFonts w:ascii="Times New Roman" w:eastAsia="Times New Roman" w:hAnsi="Times New Roman"/>
      <w:b/>
      <w:bCs/>
      <w:lang w:val="en-US"/>
    </w:rPr>
  </w:style>
  <w:style w:type="character" w:customStyle="1" w:styleId="CommentSubjectChar">
    <w:name w:val="Comment Subject Char"/>
    <w:link w:val="CommentSubject"/>
    <w:uiPriority w:val="99"/>
    <w:semiHidden/>
    <w:rsid w:val="00D727D3"/>
    <w:rPr>
      <w:rFonts w:ascii="Times New Roman" w:eastAsia="Times New Roman" w:hAnsi="Times New Roman"/>
      <w:b/>
      <w:bCs/>
      <w:lang w:val="en-AU"/>
    </w:rPr>
  </w:style>
  <w:style w:type="paragraph" w:customStyle="1" w:styleId="A1">
    <w:name w:val="A1"/>
    <w:basedOn w:val="Heading1"/>
    <w:link w:val="A1Char"/>
    <w:rsid w:val="00D727D3"/>
    <w:pPr>
      <w:keepLines w:val="0"/>
      <w:pageBreakBefore w:val="0"/>
      <w:spacing w:line="240" w:lineRule="auto"/>
      <w:ind w:left="0" w:firstLine="0"/>
    </w:pPr>
    <w:rPr>
      <w:rFonts w:eastAsia="Times New Roman"/>
      <w:bCs w:val="0"/>
      <w:color w:val="365F91"/>
      <w:sz w:val="24"/>
      <w:szCs w:val="24"/>
      <w:lang w:val="x-none" w:eastAsia="fr-FR"/>
    </w:rPr>
  </w:style>
  <w:style w:type="character" w:customStyle="1" w:styleId="A1Char">
    <w:name w:val="A1 Char"/>
    <w:link w:val="A1"/>
    <w:rsid w:val="00D727D3"/>
    <w:rPr>
      <w:rFonts w:ascii="Times New Roman" w:eastAsia="Times New Roman" w:hAnsi="Times New Roman"/>
      <w:b/>
      <w:color w:val="365F91"/>
      <w:sz w:val="24"/>
      <w:szCs w:val="24"/>
      <w:lang w:val="x-none" w:eastAsia="fr-FR"/>
    </w:rPr>
  </w:style>
  <w:style w:type="paragraph" w:customStyle="1" w:styleId="tomtatnoidung">
    <w:name w:val="tomtatnoidung"/>
    <w:basedOn w:val="Normal"/>
    <w:qFormat/>
    <w:rsid w:val="00D727D3"/>
    <w:pPr>
      <w:spacing w:after="0" w:line="312" w:lineRule="auto"/>
      <w:ind w:firstLine="720"/>
    </w:pPr>
    <w:rPr>
      <w:rFonts w:eastAsia="Calibri"/>
      <w:sz w:val="26"/>
      <w:szCs w:val="26"/>
      <w:lang w:eastAsia="en-US"/>
    </w:rPr>
  </w:style>
  <w:style w:type="paragraph" w:customStyle="1" w:styleId="NormalJustified">
    <w:name w:val="Normal + Justified"/>
    <w:aliases w:val="First line:  0.5&quot;,Line spacing:  1.5 lines"/>
    <w:basedOn w:val="Normal"/>
    <w:rsid w:val="00D727D3"/>
    <w:pPr>
      <w:spacing w:after="0" w:line="360" w:lineRule="auto"/>
      <w:ind w:firstLine="720"/>
    </w:pPr>
    <w:rPr>
      <w:rFonts w:eastAsia="Times New Roman"/>
      <w:lang w:eastAsia="en-US"/>
    </w:rPr>
  </w:style>
  <w:style w:type="character" w:customStyle="1" w:styleId="BodyTextCharCharCharChar2">
    <w:name w:val="Body Text Char Char Char Char2"/>
    <w:aliases w:val="Body Text Char Char Char4"/>
    <w:rsid w:val="00D727D3"/>
    <w:rPr>
      <w:rFonts w:ascii="Times New Roman" w:eastAsia="Times New Roman" w:hAnsi="Times New Roman" w:cs="Times New Roman"/>
    </w:rPr>
  </w:style>
  <w:style w:type="paragraph" w:customStyle="1" w:styleId="hp">
    <w:name w:val="hp"/>
    <w:basedOn w:val="BodyTextIndent"/>
    <w:rsid w:val="00D727D3"/>
    <w:pPr>
      <w:spacing w:before="120" w:after="0" w:line="240" w:lineRule="auto"/>
      <w:ind w:left="0" w:firstLine="1140"/>
      <w:jc w:val="both"/>
    </w:pPr>
    <w:rPr>
      <w:rFonts w:ascii="Times New Roman" w:eastAsia="Times New Roman" w:hAnsi="Times New Roman"/>
      <w:b/>
      <w:sz w:val="24"/>
      <w:szCs w:val="24"/>
      <w:lang w:eastAsia="fr-FR"/>
    </w:rPr>
  </w:style>
  <w:style w:type="paragraph" w:customStyle="1" w:styleId="DCCTNode1">
    <w:name w:val="DCCT_Node1"/>
    <w:basedOn w:val="Normal"/>
    <w:uiPriority w:val="99"/>
    <w:rsid w:val="00D727D3"/>
    <w:pPr>
      <w:autoSpaceDE w:val="0"/>
      <w:autoSpaceDN w:val="0"/>
      <w:adjustRightInd w:val="0"/>
      <w:spacing w:line="240" w:lineRule="auto"/>
      <w:ind w:left="340"/>
    </w:pPr>
    <w:rPr>
      <w:rFonts w:eastAsia="Times New Roman"/>
      <w:b/>
      <w:bCs/>
      <w:color w:val="000000"/>
      <w:lang w:eastAsia="en-US"/>
    </w:rPr>
  </w:style>
  <w:style w:type="paragraph" w:customStyle="1" w:styleId="DCCTNode2">
    <w:name w:val="DCCT_Node2"/>
    <w:basedOn w:val="Normal"/>
    <w:uiPriority w:val="99"/>
    <w:rsid w:val="00D727D3"/>
    <w:pPr>
      <w:autoSpaceDE w:val="0"/>
      <w:autoSpaceDN w:val="0"/>
      <w:adjustRightInd w:val="0"/>
      <w:spacing w:line="240" w:lineRule="auto"/>
      <w:ind w:left="340"/>
    </w:pPr>
    <w:rPr>
      <w:rFonts w:eastAsia="Times New Roman"/>
      <w:color w:val="000000"/>
      <w:lang w:eastAsia="en-US"/>
    </w:rPr>
  </w:style>
  <w:style w:type="paragraph" w:customStyle="1" w:styleId="DCCTNode3">
    <w:name w:val="DCCT_Node3"/>
    <w:basedOn w:val="Normal"/>
    <w:uiPriority w:val="99"/>
    <w:rsid w:val="00D727D3"/>
    <w:pPr>
      <w:autoSpaceDE w:val="0"/>
      <w:autoSpaceDN w:val="0"/>
      <w:adjustRightInd w:val="0"/>
      <w:spacing w:line="240" w:lineRule="auto"/>
      <w:ind w:left="680"/>
    </w:pPr>
    <w:rPr>
      <w:rFonts w:eastAsia="Times New Roman"/>
      <w:color w:val="000000"/>
      <w:lang w:eastAsia="en-US"/>
    </w:rPr>
  </w:style>
  <w:style w:type="paragraph" w:customStyle="1" w:styleId="vinh">
    <w:name w:val="vinh"/>
    <w:basedOn w:val="Heading1"/>
    <w:link w:val="vinhChar"/>
    <w:qFormat/>
    <w:rsid w:val="00D727D3"/>
    <w:pPr>
      <w:pageBreakBefore w:val="0"/>
      <w:spacing w:line="276" w:lineRule="auto"/>
      <w:ind w:left="0" w:firstLine="0"/>
    </w:pPr>
    <w:rPr>
      <w:rFonts w:eastAsia="Times New Roman"/>
      <w:noProof/>
      <w:szCs w:val="28"/>
      <w:lang w:val="x-none" w:eastAsia="x-none"/>
    </w:rPr>
  </w:style>
  <w:style w:type="character" w:customStyle="1" w:styleId="vinhChar">
    <w:name w:val="vinh Char"/>
    <w:link w:val="vinh"/>
    <w:rsid w:val="00D727D3"/>
    <w:rPr>
      <w:rFonts w:ascii="Times New Roman" w:eastAsia="Times New Roman" w:hAnsi="Times New Roman"/>
      <w:b/>
      <w:bCs/>
      <w:noProof/>
      <w:sz w:val="32"/>
      <w:szCs w:val="28"/>
      <w:lang w:val="x-none" w:eastAsia="x-none"/>
    </w:rPr>
  </w:style>
  <w:style w:type="paragraph" w:customStyle="1" w:styleId="font5">
    <w:name w:val="font5"/>
    <w:basedOn w:val="Normal"/>
    <w:rsid w:val="00D727D3"/>
    <w:pPr>
      <w:spacing w:before="100" w:beforeAutospacing="1" w:after="100" w:afterAutospacing="1" w:line="240" w:lineRule="auto"/>
      <w:jc w:val="left"/>
    </w:pPr>
    <w:rPr>
      <w:rFonts w:ascii="Arial" w:hAnsi="Arial" w:cs="Arial"/>
      <w:color w:val="000000"/>
      <w:sz w:val="20"/>
      <w:szCs w:val="20"/>
      <w:lang w:eastAsia="en-US"/>
    </w:rPr>
  </w:style>
  <w:style w:type="paragraph" w:customStyle="1" w:styleId="TableParagraph">
    <w:name w:val="Table Paragraph"/>
    <w:basedOn w:val="Normal"/>
    <w:uiPriority w:val="1"/>
    <w:qFormat/>
    <w:rsid w:val="00D27DF6"/>
    <w:pPr>
      <w:widowControl w:val="0"/>
      <w:autoSpaceDE w:val="0"/>
      <w:autoSpaceDN w:val="0"/>
      <w:spacing w:after="0" w:line="240" w:lineRule="auto"/>
      <w:jc w:val="left"/>
    </w:pPr>
    <w:rPr>
      <w:rFonts w:eastAsia="Times New Roman"/>
      <w:sz w:val="22"/>
      <w:szCs w:val="22"/>
      <w:lang w:eastAsia="en-US" w:bidi="en-US"/>
    </w:rPr>
  </w:style>
  <w:style w:type="paragraph" w:customStyle="1" w:styleId="Re">
    <w:name w:val="Re"/>
    <w:basedOn w:val="LiVa1-Nhnmanh21"/>
    <w:link w:val="ReChar"/>
    <w:qFormat/>
    <w:rsid w:val="00150147"/>
    <w:pPr>
      <w:numPr>
        <w:numId w:val="22"/>
      </w:numPr>
      <w:spacing w:after="0"/>
      <w:jc w:val="both"/>
    </w:pPr>
    <w:rPr>
      <w:b/>
      <w:sz w:val="26"/>
      <w:szCs w:val="26"/>
      <w:lang w:eastAsia="ja-JP"/>
    </w:rPr>
  </w:style>
  <w:style w:type="character" w:customStyle="1" w:styleId="ReChar">
    <w:name w:val="Re Char"/>
    <w:link w:val="Re"/>
    <w:rsid w:val="00150147"/>
    <w:rPr>
      <w:rFonts w:ascii="Times New Roman" w:eastAsia="Times New Roman" w:hAnsi="Times New Roman"/>
      <w:b/>
      <w:sz w:val="26"/>
      <w:szCs w:val="26"/>
      <w:lang w:eastAsia="ja-JP"/>
    </w:rPr>
  </w:style>
  <w:style w:type="paragraph" w:customStyle="1" w:styleId="Binhthng1">
    <w:name w:val="Bình thường1"/>
    <w:rsid w:val="00150147"/>
    <w:pPr>
      <w:pBdr>
        <w:top w:val="nil"/>
        <w:left w:val="nil"/>
        <w:bottom w:val="nil"/>
        <w:right w:val="nil"/>
        <w:between w:val="nil"/>
      </w:pBdr>
      <w:spacing w:after="160" w:line="259" w:lineRule="auto"/>
    </w:pPr>
    <w:rPr>
      <w:rFonts w:ascii="Calibri" w:eastAsia="Calibri" w:hAnsi="Calibri" w:cs="Calibri"/>
      <w:color w:val="000000"/>
      <w:sz w:val="22"/>
      <w:szCs w:val="22"/>
    </w:rPr>
  </w:style>
  <w:style w:type="paragraph" w:customStyle="1" w:styleId="xl76">
    <w:name w:val="xl76"/>
    <w:basedOn w:val="Normal"/>
    <w:rsid w:val="00C61CBE"/>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left"/>
    </w:pPr>
    <w:rPr>
      <w:rFonts w:ascii="Times" w:hAnsi="Times"/>
      <w:color w:val="FF0000"/>
      <w:sz w:val="20"/>
      <w:szCs w:val="20"/>
      <w:lang w:eastAsia="en-US"/>
    </w:rPr>
  </w:style>
  <w:style w:type="paragraph" w:customStyle="1" w:styleId="xl77">
    <w:name w:val="xl77"/>
    <w:basedOn w:val="Normal"/>
    <w:rsid w:val="00C61CB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Calibri" w:hAnsi="Calibri"/>
      <w:sz w:val="20"/>
      <w:szCs w:val="20"/>
      <w:lang w:eastAsia="en-US"/>
    </w:rPr>
  </w:style>
  <w:style w:type="paragraph" w:customStyle="1" w:styleId="xl78">
    <w:name w:val="xl78"/>
    <w:basedOn w:val="Normal"/>
    <w:rsid w:val="00C61CB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Calibri" w:hAnsi="Calibri"/>
      <w:color w:val="000000"/>
      <w:sz w:val="22"/>
      <w:szCs w:val="22"/>
      <w:lang w:eastAsia="en-US"/>
    </w:rPr>
  </w:style>
  <w:style w:type="paragraph" w:customStyle="1" w:styleId="xl79">
    <w:name w:val="xl79"/>
    <w:basedOn w:val="Normal"/>
    <w:rsid w:val="00C61CB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Cambria" w:hAnsi="Cambria"/>
      <w:color w:val="000000"/>
      <w:sz w:val="22"/>
      <w:szCs w:val="22"/>
      <w:lang w:eastAsia="en-US"/>
    </w:rPr>
  </w:style>
  <w:style w:type="paragraph" w:styleId="Caption">
    <w:name w:val="caption"/>
    <w:basedOn w:val="Normal"/>
    <w:next w:val="Normal"/>
    <w:uiPriority w:val="35"/>
    <w:unhideWhenUsed/>
    <w:qFormat/>
    <w:rsid w:val="00531503"/>
    <w:pPr>
      <w:keepNext/>
      <w:spacing w:after="0" w:line="312" w:lineRule="auto"/>
      <w:jc w:val="center"/>
    </w:pPr>
    <w:rPr>
      <w:rFonts w:eastAsia="Times New Roman"/>
      <w:bCs/>
      <w:i/>
      <w:iCs/>
      <w:sz w:val="26"/>
      <w:szCs w:val="26"/>
      <w:lang w:eastAsia="en-US"/>
    </w:rPr>
  </w:style>
  <w:style w:type="paragraph" w:styleId="ListParagraph">
    <w:name w:val="List Paragraph"/>
    <w:basedOn w:val="Normal"/>
    <w:uiPriority w:val="34"/>
    <w:qFormat/>
    <w:rsid w:val="00086A1B"/>
    <w:pPr>
      <w:numPr>
        <w:numId w:val="23"/>
      </w:numPr>
      <w:spacing w:after="0" w:line="312" w:lineRule="auto"/>
      <w:contextualSpacing/>
    </w:pPr>
    <w:rPr>
      <w:rFonts w:eastAsia="Calibri"/>
      <w:iCs/>
      <w:sz w:val="26"/>
      <w:szCs w:val="26"/>
      <w:lang w:eastAsia="en-US"/>
    </w:rPr>
  </w:style>
  <w:style w:type="paragraph" w:customStyle="1" w:styleId="xl133">
    <w:name w:val="xl133"/>
    <w:basedOn w:val="Normal"/>
    <w:rsid w:val="00D90DE2"/>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34">
    <w:name w:val="xl134"/>
    <w:basedOn w:val="Normal"/>
    <w:rsid w:val="00D90DE2"/>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35">
    <w:name w:val="xl135"/>
    <w:basedOn w:val="Normal"/>
    <w:rsid w:val="00D90DE2"/>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36">
    <w:name w:val="xl136"/>
    <w:basedOn w:val="Normal"/>
    <w:rsid w:val="00D90DE2"/>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37">
    <w:name w:val="xl137"/>
    <w:basedOn w:val="Normal"/>
    <w:rsid w:val="00D90DE2"/>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38">
    <w:name w:val="xl138"/>
    <w:basedOn w:val="Normal"/>
    <w:rsid w:val="00D90DE2"/>
    <w:pPr>
      <w:pBdr>
        <w:top w:val="single" w:sz="4" w:space="0" w:color="auto"/>
        <w:left w:val="single" w:sz="4" w:space="0" w:color="auto"/>
        <w:bottom w:val="single" w:sz="8" w:space="0" w:color="auto"/>
        <w:right w:val="single" w:sz="8"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39">
    <w:name w:val="xl139"/>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40">
    <w:name w:val="xl140"/>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41">
    <w:name w:val="xl141"/>
    <w:basedOn w:val="Normal"/>
    <w:rsid w:val="00D90DE2"/>
    <w:pPr>
      <w:pBdr>
        <w:left w:val="single" w:sz="4" w:space="0" w:color="auto"/>
        <w:bottom w:val="single" w:sz="4" w:space="0" w:color="auto"/>
        <w:right w:val="single" w:sz="8"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42">
    <w:name w:val="xl142"/>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43">
    <w:name w:val="xl143"/>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44">
    <w:name w:val="xl144"/>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45">
    <w:name w:val="xl145"/>
    <w:basedOn w:val="Normal"/>
    <w:rsid w:val="00D90DE2"/>
    <w:pPr>
      <w:pBdr>
        <w:top w:val="single" w:sz="4" w:space="0" w:color="auto"/>
        <w:left w:val="single" w:sz="4" w:space="0" w:color="auto"/>
        <w:right w:val="single" w:sz="8"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46">
    <w:name w:val="xl146"/>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47">
    <w:name w:val="xl147"/>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48">
    <w:name w:val="xl148"/>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textAlignment w:val="top"/>
    </w:pPr>
    <w:rPr>
      <w:rFonts w:eastAsia="Times New Roman"/>
      <w:lang w:eastAsia="en-US"/>
    </w:rPr>
  </w:style>
  <w:style w:type="paragraph" w:customStyle="1" w:styleId="xl149">
    <w:name w:val="xl149"/>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50">
    <w:name w:val="xl150"/>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51">
    <w:name w:val="xl151"/>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top"/>
    </w:pPr>
    <w:rPr>
      <w:rFonts w:eastAsia="Times New Roman"/>
      <w:lang w:eastAsia="en-US"/>
    </w:rPr>
  </w:style>
  <w:style w:type="paragraph" w:customStyle="1" w:styleId="xl152">
    <w:name w:val="xl152"/>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53">
    <w:name w:val="xl153"/>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54">
    <w:name w:val="xl154"/>
    <w:basedOn w:val="Normal"/>
    <w:rsid w:val="00D90DE2"/>
    <w:pPr>
      <w:pBdr>
        <w:top w:val="single" w:sz="4" w:space="0" w:color="auto"/>
        <w:left w:val="single" w:sz="8"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b/>
      <w:bCs/>
      <w:lang w:eastAsia="en-US"/>
    </w:rPr>
  </w:style>
  <w:style w:type="paragraph" w:customStyle="1" w:styleId="xl155">
    <w:name w:val="xl155"/>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textAlignment w:val="top"/>
    </w:pPr>
    <w:rPr>
      <w:rFonts w:eastAsia="Times New Roman"/>
      <w:lang w:eastAsia="en-US"/>
    </w:rPr>
  </w:style>
  <w:style w:type="paragraph" w:customStyle="1" w:styleId="xl156">
    <w:name w:val="xl156"/>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57">
    <w:name w:val="xl157"/>
    <w:basedOn w:val="Normal"/>
    <w:rsid w:val="00D90DE2"/>
    <w:pPr>
      <w:pBdr>
        <w:left w:val="single" w:sz="8"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b/>
      <w:bCs/>
      <w:lang w:eastAsia="en-US"/>
    </w:rPr>
  </w:style>
  <w:style w:type="paragraph" w:customStyle="1" w:styleId="xl158">
    <w:name w:val="xl158"/>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59">
    <w:name w:val="xl159"/>
    <w:basedOn w:val="Normal"/>
    <w:rsid w:val="00D90DE2"/>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160">
    <w:name w:val="xl160"/>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xl161">
    <w:name w:val="xl161"/>
    <w:basedOn w:val="Normal"/>
    <w:rsid w:val="00D90DE2"/>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left"/>
      <w:textAlignment w:val="top"/>
    </w:pPr>
    <w:rPr>
      <w:rFonts w:eastAsia="Times New Roman"/>
      <w:lang w:eastAsia="en-US"/>
    </w:rPr>
  </w:style>
  <w:style w:type="paragraph" w:customStyle="1" w:styleId="FPMSARHeading2">
    <w:name w:val="FPM_SAR_Heading 2"/>
    <w:basedOn w:val="Normal"/>
    <w:qFormat/>
    <w:rsid w:val="00224F67"/>
    <w:pPr>
      <w:spacing w:after="0" w:line="276" w:lineRule="auto"/>
    </w:pPr>
    <w:rPr>
      <w:rFonts w:eastAsia="Calibri"/>
      <w:b/>
      <w:sz w:val="26"/>
      <w:szCs w:val="22"/>
      <w:lang w:eastAsia="en-US"/>
    </w:rPr>
  </w:style>
  <w:style w:type="paragraph" w:customStyle="1" w:styleId="xl162">
    <w:name w:val="xl162"/>
    <w:basedOn w:val="Normal"/>
    <w:rsid w:val="00197605"/>
    <w:pPr>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163">
    <w:name w:val="xl163"/>
    <w:basedOn w:val="Normal"/>
    <w:rsid w:val="00197605"/>
    <w:pPr>
      <w:pBdr>
        <w:top w:val="single" w:sz="4" w:space="0" w:color="auto"/>
        <w:left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164">
    <w:name w:val="xl164"/>
    <w:basedOn w:val="Normal"/>
    <w:rsid w:val="00197605"/>
    <w:pPr>
      <w:pBdr>
        <w:top w:val="single" w:sz="4" w:space="0" w:color="auto"/>
        <w:left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165">
    <w:name w:val="xl165"/>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b/>
      <w:bCs/>
      <w:lang w:eastAsia="en-US"/>
    </w:rPr>
  </w:style>
  <w:style w:type="paragraph" w:customStyle="1" w:styleId="xl166">
    <w:name w:val="xl166"/>
    <w:basedOn w:val="Normal"/>
    <w:rsid w:val="00197605"/>
    <w:pPr>
      <w:pBdr>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67">
    <w:name w:val="xl167"/>
    <w:basedOn w:val="Normal"/>
    <w:rsid w:val="00197605"/>
    <w:pPr>
      <w:pBdr>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68">
    <w:name w:val="xl168"/>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69">
    <w:name w:val="xl169"/>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70">
    <w:name w:val="xl170"/>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71">
    <w:name w:val="xl171"/>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72">
    <w:name w:val="xl172"/>
    <w:basedOn w:val="Normal"/>
    <w:rsid w:val="00197605"/>
    <w:pPr>
      <w:pBdr>
        <w:top w:val="single" w:sz="4" w:space="0" w:color="auto"/>
        <w:left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73">
    <w:name w:val="xl173"/>
    <w:basedOn w:val="Normal"/>
    <w:rsid w:val="00197605"/>
    <w:pPr>
      <w:pBdr>
        <w:top w:val="single" w:sz="4" w:space="0" w:color="auto"/>
        <w:left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174">
    <w:name w:val="xl174"/>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b/>
      <w:bCs/>
      <w:lang w:eastAsia="en-US"/>
    </w:rPr>
  </w:style>
  <w:style w:type="paragraph" w:customStyle="1" w:styleId="xl175">
    <w:name w:val="xl175"/>
    <w:basedOn w:val="Normal"/>
    <w:rsid w:val="00197605"/>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76">
    <w:name w:val="xl176"/>
    <w:basedOn w:val="Normal"/>
    <w:rsid w:val="00197605"/>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77">
    <w:name w:val="xl177"/>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78">
    <w:name w:val="xl178"/>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79">
    <w:name w:val="xl179"/>
    <w:basedOn w:val="Normal"/>
    <w:rsid w:val="00197605"/>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80">
    <w:name w:val="xl180"/>
    <w:basedOn w:val="Normal"/>
    <w:rsid w:val="00197605"/>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81">
    <w:name w:val="xl181"/>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b/>
      <w:bCs/>
      <w:lang w:eastAsia="en-US"/>
    </w:rPr>
  </w:style>
  <w:style w:type="paragraph" w:customStyle="1" w:styleId="xl182">
    <w:name w:val="xl182"/>
    <w:basedOn w:val="Normal"/>
    <w:rsid w:val="00197605"/>
    <w:pPr>
      <w:pBdr>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3">
    <w:name w:val="xl183"/>
    <w:basedOn w:val="Normal"/>
    <w:rsid w:val="00197605"/>
    <w:pPr>
      <w:pBdr>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4">
    <w:name w:val="xl184"/>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5">
    <w:name w:val="xl185"/>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6">
    <w:name w:val="xl186"/>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7">
    <w:name w:val="xl187"/>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8">
    <w:name w:val="xl188"/>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89">
    <w:name w:val="xl189"/>
    <w:basedOn w:val="Normal"/>
    <w:rsid w:val="00197605"/>
    <w:pPr>
      <w:pBdr>
        <w:top w:val="single" w:sz="4" w:space="0" w:color="auto"/>
        <w:left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90">
    <w:name w:val="xl190"/>
    <w:basedOn w:val="Normal"/>
    <w:rsid w:val="00197605"/>
    <w:pPr>
      <w:pBdr>
        <w:top w:val="single" w:sz="4" w:space="0" w:color="auto"/>
        <w:left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91">
    <w:name w:val="xl191"/>
    <w:basedOn w:val="Normal"/>
    <w:rsid w:val="00197605"/>
    <w:pPr>
      <w:pBdr>
        <w:top w:val="single" w:sz="4" w:space="0" w:color="auto"/>
        <w:left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192">
    <w:name w:val="xl192"/>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b/>
      <w:bCs/>
      <w:lang w:eastAsia="en-US"/>
    </w:rPr>
  </w:style>
  <w:style w:type="paragraph" w:customStyle="1" w:styleId="xl193">
    <w:name w:val="xl193"/>
    <w:basedOn w:val="Normal"/>
    <w:rsid w:val="00197605"/>
    <w:pPr>
      <w:pBdr>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194">
    <w:name w:val="xl194"/>
    <w:basedOn w:val="Normal"/>
    <w:rsid w:val="00197605"/>
    <w:pPr>
      <w:pBdr>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195">
    <w:name w:val="xl195"/>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196">
    <w:name w:val="xl196"/>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197">
    <w:name w:val="xl197"/>
    <w:basedOn w:val="Normal"/>
    <w:rsid w:val="00197605"/>
    <w:pPr>
      <w:pBdr>
        <w:top w:val="single" w:sz="4" w:space="0" w:color="auto"/>
        <w:left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198">
    <w:name w:val="xl198"/>
    <w:basedOn w:val="Normal"/>
    <w:rsid w:val="00197605"/>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199">
    <w:name w:val="xl199"/>
    <w:basedOn w:val="Normal"/>
    <w:rsid w:val="00197605"/>
    <w:pPr>
      <w:pBdr>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00">
    <w:name w:val="xl200"/>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01">
    <w:name w:val="xl201"/>
    <w:basedOn w:val="Normal"/>
    <w:rsid w:val="00197605"/>
    <w:pPr>
      <w:pBdr>
        <w:top w:val="single" w:sz="4" w:space="0" w:color="auto"/>
        <w:left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02">
    <w:name w:val="xl202"/>
    <w:basedOn w:val="Normal"/>
    <w:rsid w:val="00197605"/>
    <w:pPr>
      <w:pBdr>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03">
    <w:name w:val="xl203"/>
    <w:basedOn w:val="Normal"/>
    <w:rsid w:val="00197605"/>
    <w:pPr>
      <w:pBdr>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04">
    <w:name w:val="xl204"/>
    <w:basedOn w:val="Normal"/>
    <w:rsid w:val="00197605"/>
    <w:pPr>
      <w:pBdr>
        <w:top w:val="single" w:sz="4" w:space="0" w:color="auto"/>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05">
    <w:name w:val="xl205"/>
    <w:basedOn w:val="Normal"/>
    <w:rsid w:val="00197605"/>
    <w:pPr>
      <w:pBdr>
        <w:top w:val="single" w:sz="4" w:space="0" w:color="auto"/>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06">
    <w:name w:val="xl206"/>
    <w:basedOn w:val="Normal"/>
    <w:rsid w:val="00197605"/>
    <w:pPr>
      <w:pBdr>
        <w:top w:val="single" w:sz="4" w:space="0" w:color="auto"/>
        <w:left w:val="single" w:sz="4" w:space="0" w:color="auto"/>
        <w:bottom w:val="single" w:sz="8"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07">
    <w:name w:val="xl207"/>
    <w:basedOn w:val="Normal"/>
    <w:rsid w:val="00197605"/>
    <w:pPr>
      <w:pBdr>
        <w:top w:val="single" w:sz="4" w:space="0" w:color="auto"/>
        <w:left w:val="single" w:sz="4" w:space="0" w:color="auto"/>
        <w:bottom w:val="single" w:sz="8"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08">
    <w:name w:val="xl208"/>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09">
    <w:name w:val="xl209"/>
    <w:basedOn w:val="Normal"/>
    <w:rsid w:val="00197605"/>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10">
    <w:name w:val="xl210"/>
    <w:basedOn w:val="Normal"/>
    <w:rsid w:val="00197605"/>
    <w:pPr>
      <w:pBdr>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1">
    <w:name w:val="xl211"/>
    <w:basedOn w:val="Normal"/>
    <w:rsid w:val="00197605"/>
    <w:pPr>
      <w:pBdr>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2">
    <w:name w:val="xl212"/>
    <w:basedOn w:val="Normal"/>
    <w:rsid w:val="00197605"/>
    <w:pPr>
      <w:pBdr>
        <w:left w:val="single" w:sz="4" w:space="0" w:color="auto"/>
        <w:bottom w:val="single" w:sz="4" w:space="0" w:color="auto"/>
        <w:right w:val="single" w:sz="8"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3">
    <w:name w:val="xl213"/>
    <w:basedOn w:val="Normal"/>
    <w:rsid w:val="00197605"/>
    <w:pPr>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4">
    <w:name w:val="xl214"/>
    <w:basedOn w:val="Normal"/>
    <w:rsid w:val="00197605"/>
    <w:pPr>
      <w:pBdr>
        <w:top w:val="single" w:sz="4" w:space="0" w:color="auto"/>
        <w:left w:val="single" w:sz="4" w:space="0" w:color="auto"/>
        <w:bottom w:val="single" w:sz="4" w:space="0" w:color="auto"/>
        <w:right w:val="single" w:sz="8"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5">
    <w:name w:val="xl215"/>
    <w:basedOn w:val="Normal"/>
    <w:rsid w:val="00197605"/>
    <w:pPr>
      <w:pBdr>
        <w:top w:val="single" w:sz="4" w:space="0" w:color="auto"/>
        <w:left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6">
    <w:name w:val="xl216"/>
    <w:basedOn w:val="Normal"/>
    <w:rsid w:val="00197605"/>
    <w:pPr>
      <w:pBdr>
        <w:top w:val="single" w:sz="4" w:space="0" w:color="auto"/>
        <w:left w:val="single" w:sz="4" w:space="0" w:color="auto"/>
        <w:right w:val="single" w:sz="8"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217">
    <w:name w:val="xl217"/>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18">
    <w:name w:val="xl218"/>
    <w:basedOn w:val="Normal"/>
    <w:rsid w:val="00197605"/>
    <w:pPr>
      <w:pBdr>
        <w:top w:val="single" w:sz="4" w:space="0" w:color="auto"/>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19">
    <w:name w:val="xl219"/>
    <w:basedOn w:val="Normal"/>
    <w:rsid w:val="00197605"/>
    <w:pPr>
      <w:pBdr>
        <w:top w:val="single" w:sz="4" w:space="0" w:color="auto"/>
        <w:left w:val="single" w:sz="4" w:space="0" w:color="auto"/>
        <w:bottom w:val="single" w:sz="4" w:space="0" w:color="auto"/>
        <w:right w:val="single" w:sz="8"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20">
    <w:name w:val="xl220"/>
    <w:basedOn w:val="Normal"/>
    <w:rsid w:val="00197605"/>
    <w:pPr>
      <w:pBdr>
        <w:left w:val="single" w:sz="4" w:space="0" w:color="auto"/>
        <w:bottom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21">
    <w:name w:val="xl221"/>
    <w:basedOn w:val="Normal"/>
    <w:rsid w:val="00197605"/>
    <w:pPr>
      <w:pBdr>
        <w:left w:val="single" w:sz="4" w:space="0" w:color="auto"/>
        <w:bottom w:val="single" w:sz="4" w:space="0" w:color="auto"/>
        <w:right w:val="single" w:sz="8"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22">
    <w:name w:val="xl222"/>
    <w:basedOn w:val="Normal"/>
    <w:rsid w:val="00197605"/>
    <w:pPr>
      <w:pBdr>
        <w:top w:val="single" w:sz="4" w:space="0" w:color="auto"/>
        <w:left w:val="single" w:sz="4" w:space="0" w:color="auto"/>
        <w:bottom w:val="single" w:sz="4" w:space="0" w:color="auto"/>
        <w:right w:val="single" w:sz="8"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23">
    <w:name w:val="xl223"/>
    <w:basedOn w:val="Normal"/>
    <w:rsid w:val="00197605"/>
    <w:pPr>
      <w:pBdr>
        <w:top w:val="single" w:sz="4" w:space="0" w:color="auto"/>
        <w:left w:val="single" w:sz="4" w:space="0" w:color="auto"/>
        <w:right w:val="single" w:sz="4"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24">
    <w:name w:val="xl224"/>
    <w:basedOn w:val="Normal"/>
    <w:rsid w:val="00197605"/>
    <w:pPr>
      <w:pBdr>
        <w:top w:val="single" w:sz="4" w:space="0" w:color="auto"/>
        <w:left w:val="single" w:sz="4" w:space="0" w:color="auto"/>
        <w:right w:val="single" w:sz="8" w:space="0" w:color="auto"/>
      </w:pBdr>
      <w:shd w:val="clear" w:color="000000" w:fill="F79646"/>
      <w:spacing w:before="100" w:beforeAutospacing="1" w:after="100" w:afterAutospacing="1" w:line="240" w:lineRule="auto"/>
      <w:jc w:val="center"/>
      <w:textAlignment w:val="center"/>
    </w:pPr>
    <w:rPr>
      <w:rFonts w:eastAsia="Times New Roman"/>
      <w:lang w:eastAsia="en-US"/>
    </w:rPr>
  </w:style>
  <w:style w:type="paragraph" w:customStyle="1" w:styleId="xl225">
    <w:name w:val="xl225"/>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26">
    <w:name w:val="xl226"/>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27">
    <w:name w:val="xl227"/>
    <w:basedOn w:val="Normal"/>
    <w:rsid w:val="00197605"/>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28">
    <w:name w:val="xl228"/>
    <w:basedOn w:val="Normal"/>
    <w:rsid w:val="00197605"/>
    <w:pPr>
      <w:pBdr>
        <w:left w:val="single" w:sz="4" w:space="0" w:color="auto"/>
        <w:bottom w:val="single" w:sz="4" w:space="0" w:color="auto"/>
        <w:right w:val="single" w:sz="8"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29">
    <w:name w:val="xl229"/>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30">
    <w:name w:val="xl230"/>
    <w:basedOn w:val="Normal"/>
    <w:rsid w:val="00197605"/>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31">
    <w:name w:val="xl231"/>
    <w:basedOn w:val="Normal"/>
    <w:rsid w:val="00197605"/>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32">
    <w:name w:val="xl232"/>
    <w:basedOn w:val="Normal"/>
    <w:rsid w:val="00197605"/>
    <w:pPr>
      <w:pBdr>
        <w:top w:val="single" w:sz="4" w:space="0" w:color="auto"/>
        <w:left w:val="single" w:sz="4" w:space="0" w:color="auto"/>
        <w:right w:val="single" w:sz="8" w:space="0" w:color="auto"/>
      </w:pBdr>
      <w:shd w:val="clear" w:color="000000" w:fill="FFFFFF"/>
      <w:spacing w:before="100" w:beforeAutospacing="1" w:after="100" w:afterAutospacing="1" w:line="240" w:lineRule="auto"/>
      <w:jc w:val="center"/>
      <w:textAlignment w:val="center"/>
    </w:pPr>
    <w:rPr>
      <w:rFonts w:eastAsia="Times New Roman"/>
      <w:lang w:eastAsia="en-US"/>
    </w:rPr>
  </w:style>
  <w:style w:type="paragraph" w:customStyle="1" w:styleId="xl233">
    <w:name w:val="xl233"/>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34">
    <w:name w:val="xl234"/>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35">
    <w:name w:val="xl235"/>
    <w:basedOn w:val="Normal"/>
    <w:rsid w:val="00197605"/>
    <w:pPr>
      <w:pBdr>
        <w:top w:val="single" w:sz="4" w:space="0" w:color="auto"/>
        <w:left w:val="single" w:sz="4" w:space="0" w:color="auto"/>
        <w:bottom w:val="single" w:sz="4" w:space="0" w:color="auto"/>
        <w:right w:val="single" w:sz="8"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36">
    <w:name w:val="xl236"/>
    <w:basedOn w:val="Normal"/>
    <w:rsid w:val="00197605"/>
    <w:pPr>
      <w:pBdr>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37">
    <w:name w:val="xl237"/>
    <w:basedOn w:val="Normal"/>
    <w:rsid w:val="00197605"/>
    <w:pPr>
      <w:pBdr>
        <w:left w:val="single" w:sz="4" w:space="0" w:color="auto"/>
        <w:bottom w:val="single" w:sz="4" w:space="0" w:color="auto"/>
        <w:right w:val="single" w:sz="8"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38">
    <w:name w:val="xl238"/>
    <w:basedOn w:val="Normal"/>
    <w:rsid w:val="00197605"/>
    <w:pPr>
      <w:pBdr>
        <w:top w:val="single" w:sz="4" w:space="0" w:color="auto"/>
        <w:left w:val="single" w:sz="4" w:space="0" w:color="auto"/>
        <w:bottom w:val="single" w:sz="4" w:space="0" w:color="auto"/>
        <w:right w:val="single" w:sz="8"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39">
    <w:name w:val="xl239"/>
    <w:basedOn w:val="Normal"/>
    <w:rsid w:val="00197605"/>
    <w:pPr>
      <w:pBdr>
        <w:top w:val="single" w:sz="4" w:space="0" w:color="auto"/>
        <w:left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40">
    <w:name w:val="xl240"/>
    <w:basedOn w:val="Normal"/>
    <w:rsid w:val="00197605"/>
    <w:pPr>
      <w:pBdr>
        <w:top w:val="single" w:sz="4" w:space="0" w:color="auto"/>
        <w:left w:val="single" w:sz="4" w:space="0" w:color="auto"/>
        <w:right w:val="single" w:sz="4"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41">
    <w:name w:val="xl241"/>
    <w:basedOn w:val="Normal"/>
    <w:rsid w:val="00197605"/>
    <w:pPr>
      <w:pBdr>
        <w:top w:val="single" w:sz="4" w:space="0" w:color="auto"/>
        <w:left w:val="single" w:sz="4" w:space="0" w:color="auto"/>
        <w:right w:val="single" w:sz="8" w:space="0" w:color="auto"/>
      </w:pBdr>
      <w:shd w:val="clear" w:color="000000" w:fill="4F81BD"/>
      <w:spacing w:before="100" w:beforeAutospacing="1" w:after="100" w:afterAutospacing="1" w:line="240" w:lineRule="auto"/>
      <w:jc w:val="center"/>
      <w:textAlignment w:val="center"/>
    </w:pPr>
    <w:rPr>
      <w:rFonts w:eastAsia="Times New Roman"/>
      <w:lang w:eastAsia="en-US"/>
    </w:rPr>
  </w:style>
  <w:style w:type="paragraph" w:customStyle="1" w:styleId="xl242">
    <w:name w:val="xl242"/>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3">
    <w:name w:val="xl243"/>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4">
    <w:name w:val="xl244"/>
    <w:basedOn w:val="Normal"/>
    <w:rsid w:val="00197605"/>
    <w:pPr>
      <w:pBdr>
        <w:top w:val="single" w:sz="4" w:space="0" w:color="auto"/>
        <w:left w:val="single" w:sz="4" w:space="0" w:color="auto"/>
        <w:bottom w:val="single" w:sz="4" w:space="0" w:color="auto"/>
        <w:right w:val="single" w:sz="8"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5">
    <w:name w:val="xl245"/>
    <w:basedOn w:val="Normal"/>
    <w:rsid w:val="00197605"/>
    <w:pPr>
      <w:pBdr>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6">
    <w:name w:val="xl246"/>
    <w:basedOn w:val="Normal"/>
    <w:rsid w:val="00197605"/>
    <w:pPr>
      <w:pBdr>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7">
    <w:name w:val="xl247"/>
    <w:basedOn w:val="Normal"/>
    <w:rsid w:val="00197605"/>
    <w:pPr>
      <w:pBdr>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8">
    <w:name w:val="xl248"/>
    <w:basedOn w:val="Normal"/>
    <w:rsid w:val="00197605"/>
    <w:pPr>
      <w:pBdr>
        <w:left w:val="single" w:sz="4" w:space="0" w:color="auto"/>
        <w:bottom w:val="single" w:sz="4" w:space="0" w:color="auto"/>
        <w:right w:val="single" w:sz="8"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49">
    <w:name w:val="xl249"/>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0">
    <w:name w:val="xl250"/>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1">
    <w:name w:val="xl251"/>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2">
    <w:name w:val="xl252"/>
    <w:basedOn w:val="Normal"/>
    <w:rsid w:val="00197605"/>
    <w:pPr>
      <w:pBdr>
        <w:top w:val="single" w:sz="4" w:space="0" w:color="auto"/>
        <w:left w:val="single" w:sz="4" w:space="0" w:color="auto"/>
        <w:bottom w:val="single" w:sz="4" w:space="0" w:color="auto"/>
        <w:right w:val="single" w:sz="8"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3">
    <w:name w:val="xl253"/>
    <w:basedOn w:val="Normal"/>
    <w:rsid w:val="00197605"/>
    <w:pPr>
      <w:pBdr>
        <w:top w:val="single" w:sz="4" w:space="0" w:color="auto"/>
        <w:left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4">
    <w:name w:val="xl254"/>
    <w:basedOn w:val="Normal"/>
    <w:rsid w:val="00197605"/>
    <w:pPr>
      <w:pBdr>
        <w:top w:val="single" w:sz="4" w:space="0" w:color="auto"/>
        <w:left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5">
    <w:name w:val="xl255"/>
    <w:basedOn w:val="Normal"/>
    <w:rsid w:val="00197605"/>
    <w:pPr>
      <w:pBdr>
        <w:top w:val="single" w:sz="4" w:space="0" w:color="auto"/>
        <w:left w:val="single" w:sz="4" w:space="0" w:color="auto"/>
        <w:right w:val="single" w:sz="4"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6">
    <w:name w:val="xl256"/>
    <w:basedOn w:val="Normal"/>
    <w:rsid w:val="00197605"/>
    <w:pPr>
      <w:pBdr>
        <w:top w:val="single" w:sz="4" w:space="0" w:color="auto"/>
        <w:left w:val="single" w:sz="4" w:space="0" w:color="auto"/>
        <w:right w:val="single" w:sz="8" w:space="0" w:color="auto"/>
      </w:pBdr>
      <w:shd w:val="clear" w:color="000000" w:fill="9BBB59"/>
      <w:spacing w:before="100" w:beforeAutospacing="1" w:after="100" w:afterAutospacing="1" w:line="240" w:lineRule="auto"/>
      <w:jc w:val="center"/>
      <w:textAlignment w:val="center"/>
    </w:pPr>
    <w:rPr>
      <w:rFonts w:eastAsia="Times New Roman"/>
      <w:lang w:eastAsia="en-US"/>
    </w:rPr>
  </w:style>
  <w:style w:type="paragraph" w:customStyle="1" w:styleId="xl257">
    <w:name w:val="xl257"/>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58">
    <w:name w:val="xl258"/>
    <w:basedOn w:val="Normal"/>
    <w:rsid w:val="00197605"/>
    <w:pPr>
      <w:pBdr>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59">
    <w:name w:val="xl259"/>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60">
    <w:name w:val="xl260"/>
    <w:basedOn w:val="Normal"/>
    <w:rsid w:val="00197605"/>
    <w:pPr>
      <w:pBdr>
        <w:top w:val="single" w:sz="4" w:space="0" w:color="auto"/>
        <w:left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61">
    <w:name w:val="xl261"/>
    <w:basedOn w:val="Normal"/>
    <w:rsid w:val="00197605"/>
    <w:pPr>
      <w:pBdr>
        <w:top w:val="single" w:sz="4" w:space="0" w:color="auto"/>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62">
    <w:name w:val="xl262"/>
    <w:basedOn w:val="Normal"/>
    <w:rsid w:val="00197605"/>
    <w:pPr>
      <w:pBdr>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63">
    <w:name w:val="xl263"/>
    <w:basedOn w:val="Normal"/>
    <w:rsid w:val="00197605"/>
    <w:pPr>
      <w:pBdr>
        <w:top w:val="single" w:sz="4" w:space="0" w:color="auto"/>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64">
    <w:name w:val="xl264"/>
    <w:basedOn w:val="Normal"/>
    <w:rsid w:val="00197605"/>
    <w:pPr>
      <w:pBdr>
        <w:top w:val="single" w:sz="4" w:space="0" w:color="auto"/>
        <w:left w:val="single" w:sz="4" w:space="0" w:color="auto"/>
        <w:bottom w:val="single" w:sz="8"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265">
    <w:name w:val="xl265"/>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b/>
      <w:bCs/>
      <w:lang w:eastAsia="en-US"/>
    </w:rPr>
  </w:style>
  <w:style w:type="paragraph" w:customStyle="1" w:styleId="xl266">
    <w:name w:val="xl266"/>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67">
    <w:name w:val="xl267"/>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68">
    <w:name w:val="xl268"/>
    <w:basedOn w:val="Normal"/>
    <w:rsid w:val="00197605"/>
    <w:pPr>
      <w:pBdr>
        <w:top w:val="single" w:sz="4" w:space="0" w:color="auto"/>
        <w:left w:val="single" w:sz="4" w:space="0" w:color="auto"/>
        <w:bottom w:val="single" w:sz="4" w:space="0" w:color="auto"/>
        <w:right w:val="single" w:sz="8"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69">
    <w:name w:val="xl269"/>
    <w:basedOn w:val="Normal"/>
    <w:rsid w:val="00197605"/>
    <w:pPr>
      <w:pBdr>
        <w:left w:val="single" w:sz="8" w:space="0" w:color="auto"/>
        <w:bottom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b/>
      <w:bCs/>
      <w:lang w:eastAsia="en-US"/>
    </w:rPr>
  </w:style>
  <w:style w:type="paragraph" w:customStyle="1" w:styleId="xl270">
    <w:name w:val="xl270"/>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lang w:eastAsia="en-US"/>
    </w:rPr>
  </w:style>
  <w:style w:type="paragraph" w:customStyle="1" w:styleId="xl271">
    <w:name w:val="xl271"/>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left"/>
      <w:textAlignment w:val="top"/>
    </w:pPr>
    <w:rPr>
      <w:rFonts w:eastAsia="Times New Roman"/>
      <w:lang w:eastAsia="en-US"/>
    </w:rPr>
  </w:style>
  <w:style w:type="paragraph" w:customStyle="1" w:styleId="xl272">
    <w:name w:val="xl272"/>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73">
    <w:name w:val="xl273"/>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74">
    <w:name w:val="xl274"/>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75">
    <w:name w:val="xl275"/>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76">
    <w:name w:val="xl276"/>
    <w:basedOn w:val="Normal"/>
    <w:rsid w:val="00197605"/>
    <w:pPr>
      <w:pBdr>
        <w:left w:val="single" w:sz="4" w:space="0" w:color="auto"/>
        <w:bottom w:val="single" w:sz="4" w:space="0" w:color="auto"/>
        <w:right w:val="single" w:sz="8"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77">
    <w:name w:val="xl277"/>
    <w:basedOn w:val="Normal"/>
    <w:rsid w:val="00197605"/>
    <w:pPr>
      <w:pBdr>
        <w:top w:val="single" w:sz="4" w:space="0" w:color="auto"/>
        <w:left w:val="single" w:sz="8" w:space="0" w:color="auto"/>
        <w:bottom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b/>
      <w:bCs/>
      <w:lang w:eastAsia="en-US"/>
    </w:rPr>
  </w:style>
  <w:style w:type="paragraph" w:customStyle="1" w:styleId="xl278">
    <w:name w:val="xl278"/>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lang w:eastAsia="en-US"/>
    </w:rPr>
  </w:style>
  <w:style w:type="paragraph" w:customStyle="1" w:styleId="xl279">
    <w:name w:val="xl279"/>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left"/>
      <w:textAlignment w:val="top"/>
    </w:pPr>
    <w:rPr>
      <w:rFonts w:eastAsia="Times New Roman"/>
      <w:lang w:eastAsia="en-US"/>
    </w:rPr>
  </w:style>
  <w:style w:type="paragraph" w:customStyle="1" w:styleId="xl280">
    <w:name w:val="xl280"/>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1">
    <w:name w:val="xl281"/>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2">
    <w:name w:val="xl282"/>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3">
    <w:name w:val="xl283"/>
    <w:basedOn w:val="Normal"/>
    <w:rsid w:val="00197605"/>
    <w:pPr>
      <w:pBdr>
        <w:top w:val="single" w:sz="4" w:space="0" w:color="auto"/>
        <w:left w:val="single" w:sz="4" w:space="0" w:color="auto"/>
        <w:bottom w:val="single" w:sz="4" w:space="0" w:color="auto"/>
        <w:right w:val="single" w:sz="8"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4">
    <w:name w:val="xl284"/>
    <w:basedOn w:val="Normal"/>
    <w:rsid w:val="00197605"/>
    <w:pPr>
      <w:pBdr>
        <w:top w:val="single" w:sz="4" w:space="0" w:color="auto"/>
        <w:left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lang w:eastAsia="en-US"/>
    </w:rPr>
  </w:style>
  <w:style w:type="paragraph" w:customStyle="1" w:styleId="xl285">
    <w:name w:val="xl285"/>
    <w:basedOn w:val="Normal"/>
    <w:rsid w:val="00197605"/>
    <w:pPr>
      <w:pBdr>
        <w:top w:val="single" w:sz="4" w:space="0" w:color="auto"/>
        <w:left w:val="single" w:sz="4" w:space="0" w:color="auto"/>
        <w:right w:val="single" w:sz="4" w:space="0" w:color="auto"/>
      </w:pBdr>
      <w:shd w:val="clear" w:color="000000" w:fill="FFFF00"/>
      <w:spacing w:before="100" w:beforeAutospacing="1" w:after="100" w:afterAutospacing="1" w:line="240" w:lineRule="auto"/>
      <w:jc w:val="left"/>
      <w:textAlignment w:val="top"/>
    </w:pPr>
    <w:rPr>
      <w:rFonts w:eastAsia="Times New Roman"/>
      <w:lang w:eastAsia="en-US"/>
    </w:rPr>
  </w:style>
  <w:style w:type="paragraph" w:customStyle="1" w:styleId="xl286">
    <w:name w:val="xl286"/>
    <w:basedOn w:val="Normal"/>
    <w:rsid w:val="00197605"/>
    <w:pPr>
      <w:pBdr>
        <w:top w:val="single" w:sz="4" w:space="0" w:color="auto"/>
        <w:left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7">
    <w:name w:val="xl287"/>
    <w:basedOn w:val="Normal"/>
    <w:rsid w:val="00197605"/>
    <w:pPr>
      <w:pBdr>
        <w:top w:val="single" w:sz="4" w:space="0" w:color="auto"/>
        <w:left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8">
    <w:name w:val="xl288"/>
    <w:basedOn w:val="Normal"/>
    <w:rsid w:val="00197605"/>
    <w:pPr>
      <w:pBdr>
        <w:top w:val="single" w:sz="4" w:space="0" w:color="auto"/>
        <w:left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89">
    <w:name w:val="xl289"/>
    <w:basedOn w:val="Normal"/>
    <w:rsid w:val="00197605"/>
    <w:pPr>
      <w:pBdr>
        <w:top w:val="single" w:sz="4" w:space="0" w:color="auto"/>
        <w:left w:val="single" w:sz="4" w:space="0" w:color="auto"/>
        <w:right w:val="single" w:sz="8" w:space="0" w:color="auto"/>
      </w:pBdr>
      <w:shd w:val="clear" w:color="000000" w:fill="FFFF00"/>
      <w:spacing w:before="100" w:beforeAutospacing="1" w:after="100" w:afterAutospacing="1" w:line="240" w:lineRule="auto"/>
      <w:jc w:val="center"/>
      <w:textAlignment w:val="center"/>
    </w:pPr>
    <w:rPr>
      <w:rFonts w:eastAsia="Times New Roman"/>
      <w:lang w:eastAsia="en-US"/>
    </w:rPr>
  </w:style>
  <w:style w:type="paragraph" w:customStyle="1" w:styleId="xl290">
    <w:name w:val="xl290"/>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1">
    <w:name w:val="xl291"/>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2">
    <w:name w:val="xl292"/>
    <w:basedOn w:val="Normal"/>
    <w:rsid w:val="00197605"/>
    <w:pPr>
      <w:pBdr>
        <w:top w:val="single" w:sz="4" w:space="0" w:color="auto"/>
        <w:left w:val="single" w:sz="4" w:space="0" w:color="auto"/>
        <w:bottom w:val="single" w:sz="4" w:space="0" w:color="auto"/>
        <w:right w:val="single" w:sz="8"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3">
    <w:name w:val="xl293"/>
    <w:basedOn w:val="Normal"/>
    <w:rsid w:val="00197605"/>
    <w:pPr>
      <w:pBdr>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4">
    <w:name w:val="xl294"/>
    <w:basedOn w:val="Normal"/>
    <w:rsid w:val="00197605"/>
    <w:pPr>
      <w:pBdr>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5">
    <w:name w:val="xl295"/>
    <w:basedOn w:val="Normal"/>
    <w:rsid w:val="00197605"/>
    <w:pPr>
      <w:pBdr>
        <w:left w:val="single" w:sz="4" w:space="0" w:color="auto"/>
        <w:bottom w:val="single" w:sz="4" w:space="0" w:color="auto"/>
        <w:right w:val="single" w:sz="8"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6">
    <w:name w:val="xl296"/>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7">
    <w:name w:val="xl297"/>
    <w:basedOn w:val="Normal"/>
    <w:rsid w:val="00197605"/>
    <w:pPr>
      <w:pBdr>
        <w:top w:val="single" w:sz="4" w:space="0" w:color="auto"/>
        <w:left w:val="single" w:sz="4" w:space="0" w:color="auto"/>
        <w:bottom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8">
    <w:name w:val="xl298"/>
    <w:basedOn w:val="Normal"/>
    <w:rsid w:val="00197605"/>
    <w:pPr>
      <w:pBdr>
        <w:top w:val="single" w:sz="4" w:space="0" w:color="auto"/>
        <w:left w:val="single" w:sz="4" w:space="0" w:color="auto"/>
        <w:bottom w:val="single" w:sz="4" w:space="0" w:color="auto"/>
        <w:right w:val="single" w:sz="8"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299">
    <w:name w:val="xl299"/>
    <w:basedOn w:val="Normal"/>
    <w:rsid w:val="00197605"/>
    <w:pPr>
      <w:pBdr>
        <w:top w:val="single" w:sz="4" w:space="0" w:color="auto"/>
        <w:left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300">
    <w:name w:val="xl300"/>
    <w:basedOn w:val="Normal"/>
    <w:rsid w:val="00197605"/>
    <w:pPr>
      <w:pBdr>
        <w:top w:val="single" w:sz="4" w:space="0" w:color="auto"/>
        <w:left w:val="single" w:sz="4" w:space="0" w:color="auto"/>
        <w:right w:val="single" w:sz="4"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301">
    <w:name w:val="xl301"/>
    <w:basedOn w:val="Normal"/>
    <w:rsid w:val="00197605"/>
    <w:pPr>
      <w:pBdr>
        <w:top w:val="single" w:sz="4" w:space="0" w:color="auto"/>
        <w:left w:val="single" w:sz="4" w:space="0" w:color="auto"/>
        <w:right w:val="single" w:sz="8" w:space="0" w:color="auto"/>
      </w:pBdr>
      <w:shd w:val="clear" w:color="000000" w:fill="00B0F0"/>
      <w:spacing w:before="100" w:beforeAutospacing="1" w:after="100" w:afterAutospacing="1" w:line="240" w:lineRule="auto"/>
      <w:jc w:val="center"/>
      <w:textAlignment w:val="center"/>
    </w:pPr>
    <w:rPr>
      <w:rFonts w:eastAsia="Times New Roman"/>
      <w:lang w:eastAsia="en-US"/>
    </w:rPr>
  </w:style>
  <w:style w:type="paragraph" w:customStyle="1" w:styleId="xl302">
    <w:name w:val="xl302"/>
    <w:basedOn w:val="Normal"/>
    <w:rsid w:val="00197605"/>
    <w:pPr>
      <w:pBdr>
        <w:top w:val="single" w:sz="4" w:space="0" w:color="auto"/>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303">
    <w:name w:val="xl303"/>
    <w:basedOn w:val="Normal"/>
    <w:rsid w:val="00197605"/>
    <w:pPr>
      <w:pBdr>
        <w:top w:val="single" w:sz="4" w:space="0" w:color="auto"/>
        <w:left w:val="single" w:sz="4" w:space="0" w:color="auto"/>
        <w:bottom w:val="single" w:sz="4" w:space="0" w:color="auto"/>
        <w:right w:val="single" w:sz="4"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304">
    <w:name w:val="xl304"/>
    <w:basedOn w:val="Normal"/>
    <w:rsid w:val="00197605"/>
    <w:pPr>
      <w:pBdr>
        <w:top w:val="single" w:sz="4" w:space="0" w:color="auto"/>
        <w:left w:val="single" w:sz="4" w:space="0" w:color="auto"/>
        <w:bottom w:val="single" w:sz="4" w:space="0" w:color="auto"/>
        <w:right w:val="single" w:sz="8"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305">
    <w:name w:val="xl305"/>
    <w:basedOn w:val="Normal"/>
    <w:rsid w:val="00197605"/>
    <w:pPr>
      <w:pBdr>
        <w:left w:val="single" w:sz="4" w:space="0" w:color="auto"/>
        <w:bottom w:val="single" w:sz="4" w:space="0" w:color="auto"/>
        <w:right w:val="single" w:sz="8"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306">
    <w:name w:val="xl306"/>
    <w:basedOn w:val="Normal"/>
    <w:rsid w:val="00197605"/>
    <w:pPr>
      <w:pBdr>
        <w:top w:val="single" w:sz="4" w:space="0" w:color="auto"/>
        <w:left w:val="single" w:sz="4" w:space="0" w:color="auto"/>
        <w:bottom w:val="single" w:sz="4" w:space="0" w:color="auto"/>
        <w:right w:val="single" w:sz="8"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307">
    <w:name w:val="xl307"/>
    <w:basedOn w:val="Normal"/>
    <w:rsid w:val="00197605"/>
    <w:pPr>
      <w:pBdr>
        <w:top w:val="single" w:sz="4" w:space="0" w:color="auto"/>
        <w:left w:val="single" w:sz="4" w:space="0" w:color="auto"/>
        <w:bottom w:val="single" w:sz="8" w:space="0" w:color="auto"/>
        <w:right w:val="single" w:sz="8" w:space="0" w:color="auto"/>
      </w:pBdr>
      <w:shd w:val="clear" w:color="000000" w:fill="8064A2"/>
      <w:spacing w:before="100" w:beforeAutospacing="1" w:after="100" w:afterAutospacing="1" w:line="240" w:lineRule="auto"/>
      <w:jc w:val="center"/>
      <w:textAlignment w:val="center"/>
    </w:pPr>
    <w:rPr>
      <w:rFonts w:eastAsia="Times New Roman"/>
      <w:lang w:eastAsia="en-US"/>
    </w:rPr>
  </w:style>
  <w:style w:type="paragraph" w:customStyle="1" w:styleId="xl308">
    <w:name w:val="xl308"/>
    <w:basedOn w:val="Normal"/>
    <w:rsid w:val="00197605"/>
    <w:pPr>
      <w:pBdr>
        <w:top w:val="single" w:sz="8"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b/>
      <w:bCs/>
      <w:lang w:eastAsia="en-US"/>
    </w:rPr>
  </w:style>
  <w:style w:type="paragraph" w:customStyle="1" w:styleId="xl309">
    <w:name w:val="xl309"/>
    <w:basedOn w:val="Normal"/>
    <w:rsid w:val="00197605"/>
    <w:pPr>
      <w:pBdr>
        <w:top w:val="single" w:sz="8" w:space="0" w:color="auto"/>
        <w:left w:val="single" w:sz="4" w:space="0" w:color="auto"/>
        <w:bottom w:val="single" w:sz="4" w:space="0" w:color="auto"/>
        <w:right w:val="single" w:sz="8" w:space="0" w:color="auto"/>
      </w:pBdr>
      <w:shd w:val="clear" w:color="000000" w:fill="FFFFFF"/>
      <w:spacing w:before="100" w:beforeAutospacing="1" w:after="100" w:afterAutospacing="1" w:line="240" w:lineRule="auto"/>
      <w:jc w:val="center"/>
      <w:textAlignment w:val="top"/>
    </w:pPr>
    <w:rPr>
      <w:rFonts w:eastAsia="Times New Roman"/>
      <w:b/>
      <w:bCs/>
      <w:lang w:eastAsia="en-US"/>
    </w:rPr>
  </w:style>
  <w:style w:type="paragraph" w:customStyle="1" w:styleId="xl310">
    <w:name w:val="xl310"/>
    <w:basedOn w:val="Normal"/>
    <w:rsid w:val="00197605"/>
    <w:pPr>
      <w:pBdr>
        <w:top w:val="single" w:sz="8"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b/>
      <w:bCs/>
      <w:lang w:eastAsia="en-US"/>
    </w:rPr>
  </w:style>
  <w:style w:type="paragraph" w:customStyle="1" w:styleId="xl311">
    <w:name w:val="xl311"/>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b/>
      <w:bCs/>
      <w:lang w:eastAsia="en-US"/>
    </w:rPr>
  </w:style>
  <w:style w:type="paragraph" w:customStyle="1" w:styleId="xl312">
    <w:name w:val="xl312"/>
    <w:basedOn w:val="Normal"/>
    <w:rsid w:val="00197605"/>
    <w:pP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313">
    <w:name w:val="xl313"/>
    <w:basedOn w:val="Normal"/>
    <w:rsid w:val="00197605"/>
    <w:pPr>
      <w:pBdr>
        <w:top w:val="single" w:sz="8"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eastAsia="Times New Roman"/>
      <w:b/>
      <w:bCs/>
      <w:lang w:eastAsia="en-US"/>
    </w:rPr>
  </w:style>
  <w:style w:type="paragraph" w:customStyle="1" w:styleId="xl314">
    <w:name w:val="xl314"/>
    <w:basedOn w:val="Normal"/>
    <w:rsid w:val="00197605"/>
    <w:pPr>
      <w:pBdr>
        <w:top w:val="single" w:sz="4" w:space="0" w:color="auto"/>
        <w:left w:val="single" w:sz="4" w:space="0" w:color="auto"/>
        <w:right w:val="single" w:sz="4" w:space="0" w:color="auto"/>
      </w:pBdr>
      <w:shd w:val="clear" w:color="000000" w:fill="9BBB59"/>
      <w:spacing w:before="100" w:beforeAutospacing="1" w:after="100" w:afterAutospacing="1" w:line="240" w:lineRule="auto"/>
      <w:jc w:val="center"/>
      <w:textAlignment w:val="top"/>
    </w:pPr>
    <w:rPr>
      <w:rFonts w:eastAsia="Times New Roman"/>
      <w:lang w:eastAsia="en-US"/>
    </w:rPr>
  </w:style>
  <w:style w:type="paragraph" w:customStyle="1" w:styleId="xl315">
    <w:name w:val="xl315"/>
    <w:basedOn w:val="Normal"/>
    <w:rsid w:val="00197605"/>
    <w:pPr>
      <w:pBdr>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lang w:eastAsia="en-US"/>
    </w:rPr>
  </w:style>
  <w:style w:type="paragraph" w:customStyle="1" w:styleId="xl316">
    <w:name w:val="xl316"/>
    <w:basedOn w:val="Normal"/>
    <w:rsid w:val="00197605"/>
    <w:pPr>
      <w:pBdr>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top"/>
    </w:pPr>
    <w:rPr>
      <w:rFonts w:eastAsia="Times New Roman"/>
      <w:lang w:eastAsia="en-US"/>
    </w:rPr>
  </w:style>
  <w:style w:type="paragraph" w:customStyle="1" w:styleId="xl317">
    <w:name w:val="xl317"/>
    <w:basedOn w:val="Normal"/>
    <w:rsid w:val="00197605"/>
    <w:pPr>
      <w:pBdr>
        <w:left w:val="single" w:sz="4" w:space="0" w:color="auto"/>
        <w:bottom w:val="single" w:sz="4" w:space="0" w:color="auto"/>
        <w:right w:val="single" w:sz="4" w:space="0" w:color="auto"/>
      </w:pBdr>
      <w:shd w:val="clear" w:color="000000" w:fill="BFBFBF"/>
      <w:spacing w:before="100" w:beforeAutospacing="1" w:after="100" w:afterAutospacing="1" w:line="240" w:lineRule="auto"/>
      <w:jc w:val="left"/>
      <w:textAlignment w:val="top"/>
    </w:pPr>
    <w:rPr>
      <w:rFonts w:eastAsia="Times New Roman"/>
      <w:lang w:eastAsia="en-US"/>
    </w:rPr>
  </w:style>
  <w:style w:type="paragraph" w:customStyle="1" w:styleId="xl318">
    <w:name w:val="xl318"/>
    <w:basedOn w:val="Normal"/>
    <w:rsid w:val="00197605"/>
    <w:pPr>
      <w:pBdr>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319">
    <w:name w:val="xl319"/>
    <w:basedOn w:val="Normal"/>
    <w:rsid w:val="00197605"/>
    <w:pPr>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b/>
      <w:bCs/>
      <w:lang w:eastAsia="en-US"/>
    </w:rPr>
  </w:style>
  <w:style w:type="paragraph" w:customStyle="1" w:styleId="xl320">
    <w:name w:val="xl320"/>
    <w:basedOn w:val="Normal"/>
    <w:rsid w:val="00197605"/>
    <w:pPr>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321">
    <w:name w:val="xl321"/>
    <w:basedOn w:val="Normal"/>
    <w:rsid w:val="00197605"/>
    <w:pPr>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322">
    <w:name w:val="xl322"/>
    <w:basedOn w:val="Normal"/>
    <w:rsid w:val="00197605"/>
    <w:pPr>
      <w:pBdr>
        <w:top w:val="single" w:sz="4" w:space="0" w:color="auto"/>
        <w:left w:val="single" w:sz="4" w:space="0" w:color="auto"/>
        <w:bottom w:val="single" w:sz="4" w:space="0" w:color="auto"/>
        <w:right w:val="single" w:sz="8" w:space="0" w:color="auto"/>
      </w:pBdr>
      <w:shd w:val="clear" w:color="000000" w:fill="BFBFBF"/>
      <w:spacing w:before="100" w:beforeAutospacing="1" w:after="100" w:afterAutospacing="1" w:line="240" w:lineRule="auto"/>
      <w:jc w:val="center"/>
      <w:textAlignment w:val="center"/>
    </w:pPr>
    <w:rPr>
      <w:rFonts w:eastAsia="Times New Roman"/>
      <w:lang w:eastAsia="en-US"/>
    </w:rPr>
  </w:style>
  <w:style w:type="paragraph" w:customStyle="1" w:styleId="xl323">
    <w:name w:val="xl323"/>
    <w:basedOn w:val="Normal"/>
    <w:rsid w:val="00197605"/>
    <w:pPr>
      <w:pBdr>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top"/>
    </w:pPr>
    <w:rPr>
      <w:rFonts w:eastAsia="Times New Roman"/>
      <w:lang w:eastAsia="en-US"/>
    </w:rPr>
  </w:style>
  <w:style w:type="paragraph" w:customStyle="1" w:styleId="xl324">
    <w:name w:val="xl324"/>
    <w:basedOn w:val="Normal"/>
    <w:rsid w:val="00197605"/>
    <w:pPr>
      <w:pBdr>
        <w:top w:val="single" w:sz="4" w:space="0" w:color="auto"/>
        <w:left w:val="single" w:sz="4" w:space="0" w:color="auto"/>
        <w:bottom w:val="single" w:sz="4" w:space="0" w:color="auto"/>
        <w:right w:val="single" w:sz="4" w:space="0" w:color="auto"/>
      </w:pBdr>
      <w:shd w:val="clear" w:color="000000" w:fill="BFBFBF"/>
      <w:spacing w:before="100" w:beforeAutospacing="1" w:after="100" w:afterAutospacing="1" w:line="240" w:lineRule="auto"/>
      <w:jc w:val="center"/>
      <w:textAlignment w:val="top"/>
    </w:pPr>
    <w:rPr>
      <w:rFonts w:eastAsia="Times New Roman"/>
      <w:lang w:eastAsia="en-US"/>
    </w:rPr>
  </w:style>
  <w:style w:type="paragraph" w:customStyle="1" w:styleId="xl325">
    <w:name w:val="xl325"/>
    <w:basedOn w:val="Normal"/>
    <w:rsid w:val="00197605"/>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326">
    <w:name w:val="xl326"/>
    <w:basedOn w:val="Normal"/>
    <w:rsid w:val="00197605"/>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top"/>
    </w:pPr>
    <w:rPr>
      <w:rFonts w:eastAsia="Times New Roman"/>
      <w:lang w:eastAsia="en-US"/>
    </w:rPr>
  </w:style>
  <w:style w:type="paragraph" w:customStyle="1" w:styleId="xl327">
    <w:name w:val="xl327"/>
    <w:basedOn w:val="Normal"/>
    <w:rsid w:val="00197605"/>
    <w:pPr>
      <w:pBdr>
        <w:top w:val="single" w:sz="4" w:space="0" w:color="auto"/>
        <w:left w:val="single" w:sz="4" w:space="0" w:color="auto"/>
        <w:bottom w:val="single" w:sz="4" w:space="0" w:color="auto"/>
        <w:right w:val="single" w:sz="4" w:space="0" w:color="auto"/>
      </w:pBdr>
      <w:shd w:val="clear" w:color="000000" w:fill="4F81BD"/>
      <w:spacing w:before="100" w:beforeAutospacing="1" w:after="100" w:afterAutospacing="1" w:line="240" w:lineRule="auto"/>
      <w:jc w:val="center"/>
      <w:textAlignment w:val="top"/>
    </w:pPr>
    <w:rPr>
      <w:rFonts w:eastAsia="Times New Roman"/>
      <w:lang w:eastAsia="en-US"/>
    </w:rPr>
  </w:style>
  <w:style w:type="paragraph" w:customStyle="1" w:styleId="xl328">
    <w:name w:val="xl328"/>
    <w:basedOn w:val="Normal"/>
    <w:rsid w:val="00197605"/>
    <w:pPr>
      <w:pBdr>
        <w:top w:val="single" w:sz="4" w:space="0" w:color="auto"/>
        <w:left w:val="single" w:sz="4" w:space="0" w:color="auto"/>
        <w:bottom w:val="single" w:sz="4" w:space="0" w:color="auto"/>
        <w:right w:val="single" w:sz="4" w:space="0" w:color="auto"/>
      </w:pBdr>
      <w:shd w:val="clear" w:color="000000" w:fill="9BBB59"/>
      <w:spacing w:before="100" w:beforeAutospacing="1" w:after="100" w:afterAutospacing="1" w:line="240" w:lineRule="auto"/>
      <w:jc w:val="center"/>
      <w:textAlignment w:val="top"/>
    </w:pPr>
    <w:rPr>
      <w:rFonts w:eastAsia="Times New Roman"/>
      <w:lang w:eastAsia="en-US"/>
    </w:rPr>
  </w:style>
  <w:style w:type="paragraph" w:customStyle="1" w:styleId="xl329">
    <w:name w:val="xl329"/>
    <w:basedOn w:val="Normal"/>
    <w:rsid w:val="00197605"/>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top"/>
    </w:pPr>
    <w:rPr>
      <w:rFonts w:eastAsia="Times New Roman"/>
      <w:lang w:eastAsia="en-US"/>
    </w:rPr>
  </w:style>
  <w:style w:type="paragraph" w:customStyle="1" w:styleId="xl330">
    <w:name w:val="xl330"/>
    <w:basedOn w:val="Normal"/>
    <w:rsid w:val="00197605"/>
    <w:pPr>
      <w:pBdr>
        <w:top w:val="single" w:sz="4" w:space="0" w:color="auto"/>
        <w:left w:val="single" w:sz="4" w:space="0" w:color="auto"/>
        <w:bottom w:val="single" w:sz="4" w:space="0" w:color="auto"/>
      </w:pBdr>
      <w:shd w:val="clear" w:color="000000" w:fill="BFBFBF"/>
      <w:spacing w:before="100" w:beforeAutospacing="1" w:after="100" w:afterAutospacing="1" w:line="240" w:lineRule="auto"/>
      <w:jc w:val="left"/>
      <w:textAlignment w:val="center"/>
    </w:pPr>
    <w:rPr>
      <w:rFonts w:eastAsia="Times New Roman"/>
      <w:b/>
      <w:bCs/>
      <w:lang w:eastAsia="en-US"/>
    </w:rPr>
  </w:style>
  <w:style w:type="paragraph" w:customStyle="1" w:styleId="xl331">
    <w:name w:val="xl331"/>
    <w:basedOn w:val="Normal"/>
    <w:rsid w:val="00197605"/>
    <w:pPr>
      <w:pBdr>
        <w:top w:val="single" w:sz="4" w:space="0" w:color="auto"/>
        <w:bottom w:val="single" w:sz="4" w:space="0" w:color="auto"/>
      </w:pBdr>
      <w:shd w:val="clear" w:color="000000" w:fill="BFBFBF"/>
      <w:spacing w:before="100" w:beforeAutospacing="1" w:after="100" w:afterAutospacing="1" w:line="240" w:lineRule="auto"/>
      <w:jc w:val="left"/>
      <w:textAlignment w:val="center"/>
    </w:pPr>
    <w:rPr>
      <w:rFonts w:eastAsia="Times New Roman"/>
      <w:b/>
      <w:bCs/>
      <w:lang w:eastAsia="en-US"/>
    </w:rPr>
  </w:style>
  <w:style w:type="paragraph" w:customStyle="1" w:styleId="xl332">
    <w:name w:val="xl332"/>
    <w:basedOn w:val="Normal"/>
    <w:rsid w:val="00197605"/>
    <w:pPr>
      <w:pBdr>
        <w:top w:val="single" w:sz="4" w:space="0" w:color="auto"/>
        <w:bottom w:val="single" w:sz="4" w:space="0" w:color="auto"/>
        <w:right w:val="single" w:sz="4" w:space="0" w:color="auto"/>
      </w:pBdr>
      <w:shd w:val="clear" w:color="000000" w:fill="BFBFBF"/>
      <w:spacing w:before="100" w:beforeAutospacing="1" w:after="100" w:afterAutospacing="1" w:line="240" w:lineRule="auto"/>
      <w:jc w:val="left"/>
      <w:textAlignment w:val="center"/>
    </w:pPr>
    <w:rPr>
      <w:rFonts w:eastAsia="Times New Roman"/>
      <w:b/>
      <w:bCs/>
      <w:lang w:eastAsia="en-US"/>
    </w:rPr>
  </w:style>
  <w:style w:type="paragraph" w:customStyle="1" w:styleId="xl333">
    <w:name w:val="xl333"/>
    <w:basedOn w:val="Normal"/>
    <w:rsid w:val="00197605"/>
    <w:pPr>
      <w:pBdr>
        <w:top w:val="single" w:sz="4" w:space="0" w:color="auto"/>
        <w:left w:val="single" w:sz="4" w:space="0" w:color="auto"/>
        <w:bottom w:val="single" w:sz="4" w:space="0" w:color="auto"/>
      </w:pBdr>
      <w:shd w:val="clear" w:color="000000" w:fill="F79646"/>
      <w:spacing w:before="100" w:beforeAutospacing="1" w:after="100" w:afterAutospacing="1" w:line="240" w:lineRule="auto"/>
      <w:jc w:val="left"/>
      <w:textAlignment w:val="center"/>
    </w:pPr>
    <w:rPr>
      <w:rFonts w:eastAsia="Times New Roman"/>
      <w:b/>
      <w:bCs/>
      <w:lang w:eastAsia="en-US"/>
    </w:rPr>
  </w:style>
  <w:style w:type="paragraph" w:customStyle="1" w:styleId="xl334">
    <w:name w:val="xl334"/>
    <w:basedOn w:val="Normal"/>
    <w:rsid w:val="00197605"/>
    <w:pPr>
      <w:pBdr>
        <w:top w:val="single" w:sz="4" w:space="0" w:color="auto"/>
        <w:bottom w:val="single" w:sz="4" w:space="0" w:color="auto"/>
      </w:pBdr>
      <w:shd w:val="clear" w:color="000000" w:fill="F79646"/>
      <w:spacing w:before="100" w:beforeAutospacing="1" w:after="100" w:afterAutospacing="1" w:line="240" w:lineRule="auto"/>
      <w:jc w:val="left"/>
      <w:textAlignment w:val="center"/>
    </w:pPr>
    <w:rPr>
      <w:rFonts w:eastAsia="Times New Roman"/>
      <w:b/>
      <w:bCs/>
      <w:lang w:eastAsia="en-US"/>
    </w:rPr>
  </w:style>
  <w:style w:type="paragraph" w:customStyle="1" w:styleId="xl335">
    <w:name w:val="xl335"/>
    <w:basedOn w:val="Normal"/>
    <w:rsid w:val="00197605"/>
    <w:pPr>
      <w:pBdr>
        <w:top w:val="single" w:sz="4" w:space="0" w:color="auto"/>
        <w:bottom w:val="single" w:sz="4" w:space="0" w:color="auto"/>
        <w:right w:val="single" w:sz="4" w:space="0" w:color="auto"/>
      </w:pBdr>
      <w:shd w:val="clear" w:color="000000" w:fill="F79646"/>
      <w:spacing w:before="100" w:beforeAutospacing="1" w:after="100" w:afterAutospacing="1" w:line="240" w:lineRule="auto"/>
      <w:jc w:val="left"/>
      <w:textAlignment w:val="center"/>
    </w:pPr>
    <w:rPr>
      <w:rFonts w:eastAsia="Times New Roman"/>
      <w:b/>
      <w:bCs/>
      <w:lang w:eastAsia="en-US"/>
    </w:rPr>
  </w:style>
  <w:style w:type="paragraph" w:customStyle="1" w:styleId="xl336">
    <w:name w:val="xl336"/>
    <w:basedOn w:val="Normal"/>
    <w:rsid w:val="00197605"/>
    <w:pPr>
      <w:pBdr>
        <w:top w:val="single" w:sz="4" w:space="0" w:color="auto"/>
        <w:left w:val="single" w:sz="4" w:space="0" w:color="auto"/>
        <w:bottom w:val="single" w:sz="4" w:space="0" w:color="auto"/>
      </w:pBdr>
      <w:shd w:val="clear" w:color="000000" w:fill="FFFFFF"/>
      <w:spacing w:before="100" w:beforeAutospacing="1" w:after="100" w:afterAutospacing="1" w:line="240" w:lineRule="auto"/>
      <w:jc w:val="left"/>
      <w:textAlignment w:val="center"/>
    </w:pPr>
    <w:rPr>
      <w:rFonts w:eastAsia="Times New Roman"/>
      <w:b/>
      <w:bCs/>
      <w:lang w:eastAsia="en-US"/>
    </w:rPr>
  </w:style>
  <w:style w:type="paragraph" w:customStyle="1" w:styleId="xl337">
    <w:name w:val="xl337"/>
    <w:basedOn w:val="Normal"/>
    <w:rsid w:val="00197605"/>
    <w:pPr>
      <w:pBdr>
        <w:top w:val="single" w:sz="4" w:space="0" w:color="auto"/>
        <w:bottom w:val="single" w:sz="4" w:space="0" w:color="auto"/>
      </w:pBdr>
      <w:shd w:val="clear" w:color="000000" w:fill="FFFFFF"/>
      <w:spacing w:before="100" w:beforeAutospacing="1" w:after="100" w:afterAutospacing="1" w:line="240" w:lineRule="auto"/>
      <w:jc w:val="left"/>
      <w:textAlignment w:val="center"/>
    </w:pPr>
    <w:rPr>
      <w:rFonts w:eastAsia="Times New Roman"/>
      <w:b/>
      <w:bCs/>
      <w:lang w:eastAsia="en-US"/>
    </w:rPr>
  </w:style>
  <w:style w:type="paragraph" w:customStyle="1" w:styleId="xl338">
    <w:name w:val="xl338"/>
    <w:basedOn w:val="Normal"/>
    <w:rsid w:val="00197605"/>
    <w:pPr>
      <w:pBdr>
        <w:top w:val="single" w:sz="4" w:space="0" w:color="auto"/>
        <w:bottom w:val="single" w:sz="4" w:space="0" w:color="auto"/>
        <w:right w:val="single" w:sz="4" w:space="0" w:color="auto"/>
      </w:pBdr>
      <w:shd w:val="clear" w:color="000000" w:fill="FFFFFF"/>
      <w:spacing w:before="100" w:beforeAutospacing="1" w:after="100" w:afterAutospacing="1" w:line="240" w:lineRule="auto"/>
      <w:jc w:val="left"/>
      <w:textAlignment w:val="center"/>
    </w:pPr>
    <w:rPr>
      <w:rFonts w:eastAsia="Times New Roman"/>
      <w:b/>
      <w:bCs/>
      <w:lang w:eastAsia="en-US"/>
    </w:rPr>
  </w:style>
  <w:style w:type="paragraph" w:customStyle="1" w:styleId="xl339">
    <w:name w:val="xl339"/>
    <w:basedOn w:val="Normal"/>
    <w:rsid w:val="00197605"/>
    <w:pPr>
      <w:pBdr>
        <w:top w:val="single" w:sz="4" w:space="0" w:color="auto"/>
        <w:left w:val="single" w:sz="4" w:space="0" w:color="auto"/>
        <w:bottom w:val="single" w:sz="4" w:space="0" w:color="auto"/>
      </w:pBdr>
      <w:shd w:val="clear" w:color="000000" w:fill="4F81BD"/>
      <w:spacing w:before="100" w:beforeAutospacing="1" w:after="100" w:afterAutospacing="1" w:line="240" w:lineRule="auto"/>
      <w:jc w:val="left"/>
      <w:textAlignment w:val="center"/>
    </w:pPr>
    <w:rPr>
      <w:rFonts w:eastAsia="Times New Roman"/>
      <w:b/>
      <w:bCs/>
      <w:lang w:eastAsia="en-US"/>
    </w:rPr>
  </w:style>
  <w:style w:type="paragraph" w:customStyle="1" w:styleId="xl340">
    <w:name w:val="xl340"/>
    <w:basedOn w:val="Normal"/>
    <w:rsid w:val="00197605"/>
    <w:pPr>
      <w:pBdr>
        <w:top w:val="single" w:sz="4" w:space="0" w:color="auto"/>
        <w:bottom w:val="single" w:sz="4" w:space="0" w:color="auto"/>
      </w:pBdr>
      <w:shd w:val="clear" w:color="000000" w:fill="4F81BD"/>
      <w:spacing w:before="100" w:beforeAutospacing="1" w:after="100" w:afterAutospacing="1" w:line="240" w:lineRule="auto"/>
      <w:jc w:val="left"/>
      <w:textAlignment w:val="center"/>
    </w:pPr>
    <w:rPr>
      <w:rFonts w:eastAsia="Times New Roman"/>
      <w:b/>
      <w:bCs/>
      <w:lang w:eastAsia="en-US"/>
    </w:rPr>
  </w:style>
  <w:style w:type="paragraph" w:customStyle="1" w:styleId="xl341">
    <w:name w:val="xl341"/>
    <w:basedOn w:val="Normal"/>
    <w:rsid w:val="00197605"/>
    <w:pPr>
      <w:pBdr>
        <w:top w:val="single" w:sz="4" w:space="0" w:color="auto"/>
        <w:bottom w:val="single" w:sz="4" w:space="0" w:color="auto"/>
        <w:right w:val="single" w:sz="4" w:space="0" w:color="auto"/>
      </w:pBdr>
      <w:shd w:val="clear" w:color="000000" w:fill="4F81BD"/>
      <w:spacing w:before="100" w:beforeAutospacing="1" w:after="100" w:afterAutospacing="1" w:line="240" w:lineRule="auto"/>
      <w:jc w:val="left"/>
      <w:textAlignment w:val="center"/>
    </w:pPr>
    <w:rPr>
      <w:rFonts w:eastAsia="Times New Roman"/>
      <w:b/>
      <w:bCs/>
      <w:lang w:eastAsia="en-US"/>
    </w:rPr>
  </w:style>
  <w:style w:type="paragraph" w:customStyle="1" w:styleId="xl342">
    <w:name w:val="xl342"/>
    <w:basedOn w:val="Normal"/>
    <w:rsid w:val="00197605"/>
    <w:pPr>
      <w:pBdr>
        <w:top w:val="single" w:sz="4" w:space="0" w:color="auto"/>
        <w:left w:val="single" w:sz="4" w:space="0" w:color="auto"/>
        <w:bottom w:val="single" w:sz="4" w:space="0" w:color="auto"/>
      </w:pBdr>
      <w:shd w:val="clear" w:color="000000" w:fill="9BBB59"/>
      <w:spacing w:before="100" w:beforeAutospacing="1" w:after="100" w:afterAutospacing="1" w:line="240" w:lineRule="auto"/>
      <w:jc w:val="left"/>
      <w:textAlignment w:val="center"/>
    </w:pPr>
    <w:rPr>
      <w:rFonts w:eastAsia="Times New Roman"/>
      <w:b/>
      <w:bCs/>
      <w:lang w:eastAsia="en-US"/>
    </w:rPr>
  </w:style>
  <w:style w:type="paragraph" w:customStyle="1" w:styleId="xl343">
    <w:name w:val="xl343"/>
    <w:basedOn w:val="Normal"/>
    <w:rsid w:val="00197605"/>
    <w:pPr>
      <w:pBdr>
        <w:top w:val="single" w:sz="4" w:space="0" w:color="auto"/>
        <w:bottom w:val="single" w:sz="4" w:space="0" w:color="auto"/>
      </w:pBdr>
      <w:shd w:val="clear" w:color="000000" w:fill="9BBB59"/>
      <w:spacing w:before="100" w:beforeAutospacing="1" w:after="100" w:afterAutospacing="1" w:line="240" w:lineRule="auto"/>
      <w:jc w:val="left"/>
      <w:textAlignment w:val="center"/>
    </w:pPr>
    <w:rPr>
      <w:rFonts w:eastAsia="Times New Roman"/>
      <w:b/>
      <w:bCs/>
      <w:lang w:eastAsia="en-US"/>
    </w:rPr>
  </w:style>
  <w:style w:type="paragraph" w:customStyle="1" w:styleId="xl344">
    <w:name w:val="xl344"/>
    <w:basedOn w:val="Normal"/>
    <w:rsid w:val="00197605"/>
    <w:pPr>
      <w:pBdr>
        <w:top w:val="single" w:sz="4" w:space="0" w:color="auto"/>
        <w:bottom w:val="single" w:sz="4" w:space="0" w:color="auto"/>
        <w:right w:val="single" w:sz="4" w:space="0" w:color="auto"/>
      </w:pBdr>
      <w:shd w:val="clear" w:color="000000" w:fill="9BBB59"/>
      <w:spacing w:before="100" w:beforeAutospacing="1" w:after="100" w:afterAutospacing="1" w:line="240" w:lineRule="auto"/>
      <w:jc w:val="left"/>
      <w:textAlignment w:val="center"/>
    </w:pPr>
    <w:rPr>
      <w:rFonts w:eastAsia="Times New Roman"/>
      <w:b/>
      <w:bCs/>
      <w:lang w:eastAsia="en-US"/>
    </w:rPr>
  </w:style>
  <w:style w:type="paragraph" w:customStyle="1" w:styleId="xl345">
    <w:name w:val="xl345"/>
    <w:basedOn w:val="Normal"/>
    <w:rsid w:val="00197605"/>
    <w:pPr>
      <w:pBdr>
        <w:top w:val="single" w:sz="4" w:space="0" w:color="auto"/>
        <w:left w:val="single" w:sz="8" w:space="0" w:color="auto"/>
        <w:bottom w:val="single" w:sz="4" w:space="0" w:color="auto"/>
      </w:pBdr>
      <w:shd w:val="clear" w:color="000000" w:fill="FFFF00"/>
      <w:spacing w:before="100" w:beforeAutospacing="1" w:after="100" w:afterAutospacing="1" w:line="240" w:lineRule="auto"/>
      <w:jc w:val="center"/>
      <w:textAlignment w:val="center"/>
    </w:pPr>
    <w:rPr>
      <w:rFonts w:eastAsia="Times New Roman"/>
      <w:b/>
      <w:bCs/>
      <w:lang w:eastAsia="en-US"/>
    </w:rPr>
  </w:style>
  <w:style w:type="paragraph" w:customStyle="1" w:styleId="xl346">
    <w:name w:val="xl346"/>
    <w:basedOn w:val="Normal"/>
    <w:rsid w:val="00197605"/>
    <w:pPr>
      <w:pBdr>
        <w:top w:val="single" w:sz="4" w:space="0" w:color="auto"/>
        <w:bottom w:val="single" w:sz="4" w:space="0" w:color="auto"/>
      </w:pBdr>
      <w:shd w:val="clear" w:color="000000" w:fill="FFFF00"/>
      <w:spacing w:before="100" w:beforeAutospacing="1" w:after="100" w:afterAutospacing="1" w:line="240" w:lineRule="auto"/>
      <w:jc w:val="center"/>
      <w:textAlignment w:val="center"/>
    </w:pPr>
    <w:rPr>
      <w:rFonts w:eastAsia="Times New Roman"/>
      <w:b/>
      <w:bCs/>
      <w:lang w:eastAsia="en-US"/>
    </w:rPr>
  </w:style>
  <w:style w:type="paragraph" w:customStyle="1" w:styleId="xl347">
    <w:name w:val="xl347"/>
    <w:basedOn w:val="Normal"/>
    <w:rsid w:val="00197605"/>
    <w:pPr>
      <w:pBdr>
        <w:top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eastAsia="Times New Roman"/>
      <w:b/>
      <w:bCs/>
      <w:lang w:eastAsia="en-US"/>
    </w:rPr>
  </w:style>
  <w:style w:type="paragraph" w:customStyle="1" w:styleId="xl348">
    <w:name w:val="xl348"/>
    <w:basedOn w:val="Normal"/>
    <w:rsid w:val="00197605"/>
    <w:pPr>
      <w:pBdr>
        <w:top w:val="single" w:sz="4" w:space="0" w:color="auto"/>
        <w:left w:val="single" w:sz="4" w:space="0" w:color="auto"/>
        <w:bottom w:val="single" w:sz="4" w:space="0" w:color="auto"/>
      </w:pBdr>
      <w:shd w:val="clear" w:color="000000" w:fill="00B0F0"/>
      <w:spacing w:before="100" w:beforeAutospacing="1" w:after="100" w:afterAutospacing="1" w:line="240" w:lineRule="auto"/>
      <w:jc w:val="left"/>
      <w:textAlignment w:val="center"/>
    </w:pPr>
    <w:rPr>
      <w:rFonts w:eastAsia="Times New Roman"/>
      <w:b/>
      <w:bCs/>
      <w:lang w:eastAsia="en-US"/>
    </w:rPr>
  </w:style>
  <w:style w:type="paragraph" w:customStyle="1" w:styleId="xl349">
    <w:name w:val="xl349"/>
    <w:basedOn w:val="Normal"/>
    <w:rsid w:val="00197605"/>
    <w:pPr>
      <w:pBdr>
        <w:top w:val="single" w:sz="4" w:space="0" w:color="auto"/>
        <w:bottom w:val="single" w:sz="4" w:space="0" w:color="auto"/>
      </w:pBdr>
      <w:shd w:val="clear" w:color="000000" w:fill="00B0F0"/>
      <w:spacing w:before="100" w:beforeAutospacing="1" w:after="100" w:afterAutospacing="1" w:line="240" w:lineRule="auto"/>
      <w:jc w:val="left"/>
      <w:textAlignment w:val="center"/>
    </w:pPr>
    <w:rPr>
      <w:rFonts w:eastAsia="Times New Roman"/>
      <w:b/>
      <w:bCs/>
      <w:lang w:eastAsia="en-US"/>
    </w:rPr>
  </w:style>
  <w:style w:type="paragraph" w:customStyle="1" w:styleId="xl350">
    <w:name w:val="xl350"/>
    <w:basedOn w:val="Normal"/>
    <w:rsid w:val="00197605"/>
    <w:pPr>
      <w:pBdr>
        <w:top w:val="single" w:sz="4" w:space="0" w:color="auto"/>
        <w:bottom w:val="single" w:sz="4" w:space="0" w:color="auto"/>
        <w:right w:val="single" w:sz="4" w:space="0" w:color="auto"/>
      </w:pBdr>
      <w:shd w:val="clear" w:color="000000" w:fill="00B0F0"/>
      <w:spacing w:before="100" w:beforeAutospacing="1" w:after="100" w:afterAutospacing="1" w:line="240" w:lineRule="auto"/>
      <w:jc w:val="left"/>
      <w:textAlignment w:val="center"/>
    </w:pPr>
    <w:rPr>
      <w:rFonts w:eastAsia="Times New Roman"/>
      <w:b/>
      <w:bCs/>
      <w:lang w:eastAsia="en-US"/>
    </w:rPr>
  </w:style>
  <w:style w:type="paragraph" w:customStyle="1" w:styleId="xl351">
    <w:name w:val="xl351"/>
    <w:basedOn w:val="Normal"/>
    <w:rsid w:val="00197605"/>
    <w:pPr>
      <w:pBdr>
        <w:top w:val="single" w:sz="4" w:space="0" w:color="auto"/>
        <w:left w:val="single" w:sz="4" w:space="0" w:color="auto"/>
        <w:bottom w:val="single" w:sz="4" w:space="0" w:color="auto"/>
      </w:pBdr>
      <w:shd w:val="clear" w:color="000000" w:fill="8064A2"/>
      <w:spacing w:before="100" w:beforeAutospacing="1" w:after="100" w:afterAutospacing="1" w:line="240" w:lineRule="auto"/>
      <w:jc w:val="left"/>
      <w:textAlignment w:val="center"/>
    </w:pPr>
    <w:rPr>
      <w:rFonts w:eastAsia="Times New Roman"/>
      <w:b/>
      <w:bCs/>
      <w:lang w:eastAsia="en-US"/>
    </w:rPr>
  </w:style>
  <w:style w:type="paragraph" w:customStyle="1" w:styleId="xl352">
    <w:name w:val="xl352"/>
    <w:basedOn w:val="Normal"/>
    <w:rsid w:val="00197605"/>
    <w:pPr>
      <w:pBdr>
        <w:top w:val="single" w:sz="4" w:space="0" w:color="auto"/>
        <w:bottom w:val="single" w:sz="4" w:space="0" w:color="auto"/>
      </w:pBdr>
      <w:shd w:val="clear" w:color="000000" w:fill="8064A2"/>
      <w:spacing w:before="100" w:beforeAutospacing="1" w:after="100" w:afterAutospacing="1" w:line="240" w:lineRule="auto"/>
      <w:jc w:val="left"/>
      <w:textAlignment w:val="center"/>
    </w:pPr>
    <w:rPr>
      <w:rFonts w:eastAsia="Times New Roman"/>
      <w:b/>
      <w:bCs/>
      <w:lang w:eastAsia="en-US"/>
    </w:rPr>
  </w:style>
  <w:style w:type="paragraph" w:customStyle="1" w:styleId="xl353">
    <w:name w:val="xl353"/>
    <w:basedOn w:val="Normal"/>
    <w:rsid w:val="00197605"/>
    <w:pPr>
      <w:pBdr>
        <w:top w:val="single" w:sz="4" w:space="0" w:color="auto"/>
        <w:bottom w:val="single" w:sz="4" w:space="0" w:color="auto"/>
        <w:right w:val="single" w:sz="4" w:space="0" w:color="auto"/>
      </w:pBdr>
      <w:shd w:val="clear" w:color="000000" w:fill="8064A2"/>
      <w:spacing w:before="100" w:beforeAutospacing="1" w:after="100" w:afterAutospacing="1" w:line="240" w:lineRule="auto"/>
      <w:jc w:val="left"/>
      <w:textAlignment w:val="center"/>
    </w:pPr>
    <w:rPr>
      <w:rFonts w:eastAsia="Times New Roman"/>
      <w:b/>
      <w:bCs/>
      <w:lang w:eastAsia="en-US"/>
    </w:rPr>
  </w:style>
  <w:style w:type="paragraph" w:styleId="TOCHeading">
    <w:name w:val="TOC Heading"/>
    <w:basedOn w:val="Heading1"/>
    <w:next w:val="Normal"/>
    <w:uiPriority w:val="39"/>
    <w:unhideWhenUsed/>
    <w:qFormat/>
    <w:rsid w:val="00CE6251"/>
    <w:pPr>
      <w:pageBreakBefore w:val="0"/>
      <w:spacing w:before="240" w:line="259" w:lineRule="auto"/>
      <w:ind w:left="0" w:firstLine="0"/>
      <w:jc w:val="left"/>
      <w:outlineLvl w:val="9"/>
    </w:pPr>
    <w:rPr>
      <w:rFonts w:ascii="Calibri Light" w:eastAsia="Times New Roman" w:hAnsi="Calibri Light"/>
      <w:b w:val="0"/>
      <w:bCs w:val="0"/>
      <w:color w:val="2E74B5"/>
      <w:lang w:eastAsia="en-US"/>
    </w:rPr>
  </w:style>
  <w:style w:type="paragraph" w:styleId="TableofFigures">
    <w:name w:val="table of figures"/>
    <w:basedOn w:val="Normal"/>
    <w:next w:val="Normal"/>
    <w:uiPriority w:val="99"/>
    <w:unhideWhenUsed/>
    <w:rsid w:val="00AD2824"/>
    <w:pPr>
      <w:spacing w:after="0"/>
    </w:pPr>
  </w:style>
  <w:style w:type="character" w:styleId="UnresolvedMention">
    <w:name w:val="Unresolved Mention"/>
    <w:basedOn w:val="DefaultParagraphFont"/>
    <w:uiPriority w:val="99"/>
    <w:semiHidden/>
    <w:unhideWhenUsed/>
    <w:rsid w:val="00D454E1"/>
    <w:rPr>
      <w:color w:val="605E5C"/>
      <w:shd w:val="clear" w:color="auto" w:fill="E1DFDD"/>
    </w:rPr>
  </w:style>
  <w:style w:type="character" w:styleId="FootnoteReference">
    <w:name w:val="footnote reference"/>
    <w:basedOn w:val="DefaultParagraphFont"/>
    <w:uiPriority w:val="99"/>
    <w:semiHidden/>
    <w:unhideWhenUsed/>
    <w:rsid w:val="00D42C4E"/>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65430">
      <w:bodyDiv w:val="1"/>
      <w:marLeft w:val="0"/>
      <w:marRight w:val="0"/>
      <w:marTop w:val="0"/>
      <w:marBottom w:val="0"/>
      <w:divBdr>
        <w:top w:val="none" w:sz="0" w:space="0" w:color="auto"/>
        <w:left w:val="none" w:sz="0" w:space="0" w:color="auto"/>
        <w:bottom w:val="none" w:sz="0" w:space="0" w:color="auto"/>
        <w:right w:val="none" w:sz="0" w:space="0" w:color="auto"/>
      </w:divBdr>
    </w:div>
    <w:div w:id="26491801">
      <w:bodyDiv w:val="1"/>
      <w:marLeft w:val="0"/>
      <w:marRight w:val="0"/>
      <w:marTop w:val="0"/>
      <w:marBottom w:val="0"/>
      <w:divBdr>
        <w:top w:val="none" w:sz="0" w:space="0" w:color="auto"/>
        <w:left w:val="none" w:sz="0" w:space="0" w:color="auto"/>
        <w:bottom w:val="none" w:sz="0" w:space="0" w:color="auto"/>
        <w:right w:val="none" w:sz="0" w:space="0" w:color="auto"/>
      </w:divBdr>
    </w:div>
    <w:div w:id="40787468">
      <w:bodyDiv w:val="1"/>
      <w:marLeft w:val="0"/>
      <w:marRight w:val="0"/>
      <w:marTop w:val="0"/>
      <w:marBottom w:val="0"/>
      <w:divBdr>
        <w:top w:val="none" w:sz="0" w:space="0" w:color="auto"/>
        <w:left w:val="none" w:sz="0" w:space="0" w:color="auto"/>
        <w:bottom w:val="none" w:sz="0" w:space="0" w:color="auto"/>
        <w:right w:val="none" w:sz="0" w:space="0" w:color="auto"/>
      </w:divBdr>
    </w:div>
    <w:div w:id="61023791">
      <w:bodyDiv w:val="1"/>
      <w:marLeft w:val="0"/>
      <w:marRight w:val="0"/>
      <w:marTop w:val="0"/>
      <w:marBottom w:val="0"/>
      <w:divBdr>
        <w:top w:val="none" w:sz="0" w:space="0" w:color="auto"/>
        <w:left w:val="none" w:sz="0" w:space="0" w:color="auto"/>
        <w:bottom w:val="none" w:sz="0" w:space="0" w:color="auto"/>
        <w:right w:val="none" w:sz="0" w:space="0" w:color="auto"/>
      </w:divBdr>
    </w:div>
    <w:div w:id="90705625">
      <w:bodyDiv w:val="1"/>
      <w:marLeft w:val="0"/>
      <w:marRight w:val="0"/>
      <w:marTop w:val="0"/>
      <w:marBottom w:val="0"/>
      <w:divBdr>
        <w:top w:val="none" w:sz="0" w:space="0" w:color="auto"/>
        <w:left w:val="none" w:sz="0" w:space="0" w:color="auto"/>
        <w:bottom w:val="none" w:sz="0" w:space="0" w:color="auto"/>
        <w:right w:val="none" w:sz="0" w:space="0" w:color="auto"/>
      </w:divBdr>
    </w:div>
    <w:div w:id="109128388">
      <w:bodyDiv w:val="1"/>
      <w:marLeft w:val="0"/>
      <w:marRight w:val="0"/>
      <w:marTop w:val="0"/>
      <w:marBottom w:val="0"/>
      <w:divBdr>
        <w:top w:val="none" w:sz="0" w:space="0" w:color="auto"/>
        <w:left w:val="none" w:sz="0" w:space="0" w:color="auto"/>
        <w:bottom w:val="none" w:sz="0" w:space="0" w:color="auto"/>
        <w:right w:val="none" w:sz="0" w:space="0" w:color="auto"/>
      </w:divBdr>
    </w:div>
    <w:div w:id="137768932">
      <w:bodyDiv w:val="1"/>
      <w:marLeft w:val="0"/>
      <w:marRight w:val="0"/>
      <w:marTop w:val="0"/>
      <w:marBottom w:val="0"/>
      <w:divBdr>
        <w:top w:val="none" w:sz="0" w:space="0" w:color="auto"/>
        <w:left w:val="none" w:sz="0" w:space="0" w:color="auto"/>
        <w:bottom w:val="none" w:sz="0" w:space="0" w:color="auto"/>
        <w:right w:val="none" w:sz="0" w:space="0" w:color="auto"/>
      </w:divBdr>
    </w:div>
    <w:div w:id="149946659">
      <w:bodyDiv w:val="1"/>
      <w:marLeft w:val="0"/>
      <w:marRight w:val="0"/>
      <w:marTop w:val="0"/>
      <w:marBottom w:val="0"/>
      <w:divBdr>
        <w:top w:val="none" w:sz="0" w:space="0" w:color="auto"/>
        <w:left w:val="none" w:sz="0" w:space="0" w:color="auto"/>
        <w:bottom w:val="none" w:sz="0" w:space="0" w:color="auto"/>
        <w:right w:val="none" w:sz="0" w:space="0" w:color="auto"/>
      </w:divBdr>
    </w:div>
    <w:div w:id="170148744">
      <w:bodyDiv w:val="1"/>
      <w:marLeft w:val="0"/>
      <w:marRight w:val="0"/>
      <w:marTop w:val="0"/>
      <w:marBottom w:val="0"/>
      <w:divBdr>
        <w:top w:val="none" w:sz="0" w:space="0" w:color="auto"/>
        <w:left w:val="none" w:sz="0" w:space="0" w:color="auto"/>
        <w:bottom w:val="none" w:sz="0" w:space="0" w:color="auto"/>
        <w:right w:val="none" w:sz="0" w:space="0" w:color="auto"/>
      </w:divBdr>
    </w:div>
    <w:div w:id="180163805">
      <w:bodyDiv w:val="1"/>
      <w:marLeft w:val="0"/>
      <w:marRight w:val="0"/>
      <w:marTop w:val="0"/>
      <w:marBottom w:val="0"/>
      <w:divBdr>
        <w:top w:val="none" w:sz="0" w:space="0" w:color="auto"/>
        <w:left w:val="none" w:sz="0" w:space="0" w:color="auto"/>
        <w:bottom w:val="none" w:sz="0" w:space="0" w:color="auto"/>
        <w:right w:val="none" w:sz="0" w:space="0" w:color="auto"/>
      </w:divBdr>
    </w:div>
    <w:div w:id="192807436">
      <w:bodyDiv w:val="1"/>
      <w:marLeft w:val="0"/>
      <w:marRight w:val="0"/>
      <w:marTop w:val="0"/>
      <w:marBottom w:val="0"/>
      <w:divBdr>
        <w:top w:val="none" w:sz="0" w:space="0" w:color="auto"/>
        <w:left w:val="none" w:sz="0" w:space="0" w:color="auto"/>
        <w:bottom w:val="none" w:sz="0" w:space="0" w:color="auto"/>
        <w:right w:val="none" w:sz="0" w:space="0" w:color="auto"/>
      </w:divBdr>
    </w:div>
    <w:div w:id="267591561">
      <w:bodyDiv w:val="1"/>
      <w:marLeft w:val="0"/>
      <w:marRight w:val="0"/>
      <w:marTop w:val="0"/>
      <w:marBottom w:val="0"/>
      <w:divBdr>
        <w:top w:val="none" w:sz="0" w:space="0" w:color="auto"/>
        <w:left w:val="none" w:sz="0" w:space="0" w:color="auto"/>
        <w:bottom w:val="none" w:sz="0" w:space="0" w:color="auto"/>
        <w:right w:val="none" w:sz="0" w:space="0" w:color="auto"/>
      </w:divBdr>
    </w:div>
    <w:div w:id="291059723">
      <w:bodyDiv w:val="1"/>
      <w:marLeft w:val="0"/>
      <w:marRight w:val="0"/>
      <w:marTop w:val="0"/>
      <w:marBottom w:val="0"/>
      <w:divBdr>
        <w:top w:val="none" w:sz="0" w:space="0" w:color="auto"/>
        <w:left w:val="none" w:sz="0" w:space="0" w:color="auto"/>
        <w:bottom w:val="none" w:sz="0" w:space="0" w:color="auto"/>
        <w:right w:val="none" w:sz="0" w:space="0" w:color="auto"/>
      </w:divBdr>
    </w:div>
    <w:div w:id="306133341">
      <w:bodyDiv w:val="1"/>
      <w:marLeft w:val="0"/>
      <w:marRight w:val="0"/>
      <w:marTop w:val="0"/>
      <w:marBottom w:val="0"/>
      <w:divBdr>
        <w:top w:val="none" w:sz="0" w:space="0" w:color="auto"/>
        <w:left w:val="none" w:sz="0" w:space="0" w:color="auto"/>
        <w:bottom w:val="none" w:sz="0" w:space="0" w:color="auto"/>
        <w:right w:val="none" w:sz="0" w:space="0" w:color="auto"/>
      </w:divBdr>
    </w:div>
    <w:div w:id="307982825">
      <w:bodyDiv w:val="1"/>
      <w:marLeft w:val="0"/>
      <w:marRight w:val="0"/>
      <w:marTop w:val="0"/>
      <w:marBottom w:val="0"/>
      <w:divBdr>
        <w:top w:val="none" w:sz="0" w:space="0" w:color="auto"/>
        <w:left w:val="none" w:sz="0" w:space="0" w:color="auto"/>
        <w:bottom w:val="none" w:sz="0" w:space="0" w:color="auto"/>
        <w:right w:val="none" w:sz="0" w:space="0" w:color="auto"/>
      </w:divBdr>
    </w:div>
    <w:div w:id="321399840">
      <w:bodyDiv w:val="1"/>
      <w:marLeft w:val="0"/>
      <w:marRight w:val="0"/>
      <w:marTop w:val="0"/>
      <w:marBottom w:val="0"/>
      <w:divBdr>
        <w:top w:val="none" w:sz="0" w:space="0" w:color="auto"/>
        <w:left w:val="none" w:sz="0" w:space="0" w:color="auto"/>
        <w:bottom w:val="none" w:sz="0" w:space="0" w:color="auto"/>
        <w:right w:val="none" w:sz="0" w:space="0" w:color="auto"/>
      </w:divBdr>
    </w:div>
    <w:div w:id="341206370">
      <w:bodyDiv w:val="1"/>
      <w:marLeft w:val="0"/>
      <w:marRight w:val="0"/>
      <w:marTop w:val="0"/>
      <w:marBottom w:val="0"/>
      <w:divBdr>
        <w:top w:val="none" w:sz="0" w:space="0" w:color="auto"/>
        <w:left w:val="none" w:sz="0" w:space="0" w:color="auto"/>
        <w:bottom w:val="none" w:sz="0" w:space="0" w:color="auto"/>
        <w:right w:val="none" w:sz="0" w:space="0" w:color="auto"/>
      </w:divBdr>
    </w:div>
    <w:div w:id="349529067">
      <w:bodyDiv w:val="1"/>
      <w:marLeft w:val="0"/>
      <w:marRight w:val="0"/>
      <w:marTop w:val="0"/>
      <w:marBottom w:val="0"/>
      <w:divBdr>
        <w:top w:val="none" w:sz="0" w:space="0" w:color="auto"/>
        <w:left w:val="none" w:sz="0" w:space="0" w:color="auto"/>
        <w:bottom w:val="none" w:sz="0" w:space="0" w:color="auto"/>
        <w:right w:val="none" w:sz="0" w:space="0" w:color="auto"/>
      </w:divBdr>
    </w:div>
    <w:div w:id="395400961">
      <w:bodyDiv w:val="1"/>
      <w:marLeft w:val="0"/>
      <w:marRight w:val="0"/>
      <w:marTop w:val="0"/>
      <w:marBottom w:val="0"/>
      <w:divBdr>
        <w:top w:val="none" w:sz="0" w:space="0" w:color="auto"/>
        <w:left w:val="none" w:sz="0" w:space="0" w:color="auto"/>
        <w:bottom w:val="none" w:sz="0" w:space="0" w:color="auto"/>
        <w:right w:val="none" w:sz="0" w:space="0" w:color="auto"/>
      </w:divBdr>
    </w:div>
    <w:div w:id="416219894">
      <w:bodyDiv w:val="1"/>
      <w:marLeft w:val="0"/>
      <w:marRight w:val="0"/>
      <w:marTop w:val="0"/>
      <w:marBottom w:val="0"/>
      <w:divBdr>
        <w:top w:val="none" w:sz="0" w:space="0" w:color="auto"/>
        <w:left w:val="none" w:sz="0" w:space="0" w:color="auto"/>
        <w:bottom w:val="none" w:sz="0" w:space="0" w:color="auto"/>
        <w:right w:val="none" w:sz="0" w:space="0" w:color="auto"/>
      </w:divBdr>
    </w:div>
    <w:div w:id="437333710">
      <w:bodyDiv w:val="1"/>
      <w:marLeft w:val="0"/>
      <w:marRight w:val="0"/>
      <w:marTop w:val="0"/>
      <w:marBottom w:val="0"/>
      <w:divBdr>
        <w:top w:val="none" w:sz="0" w:space="0" w:color="auto"/>
        <w:left w:val="none" w:sz="0" w:space="0" w:color="auto"/>
        <w:bottom w:val="none" w:sz="0" w:space="0" w:color="auto"/>
        <w:right w:val="none" w:sz="0" w:space="0" w:color="auto"/>
      </w:divBdr>
    </w:div>
    <w:div w:id="453981878">
      <w:bodyDiv w:val="1"/>
      <w:marLeft w:val="0"/>
      <w:marRight w:val="0"/>
      <w:marTop w:val="0"/>
      <w:marBottom w:val="0"/>
      <w:divBdr>
        <w:top w:val="none" w:sz="0" w:space="0" w:color="auto"/>
        <w:left w:val="none" w:sz="0" w:space="0" w:color="auto"/>
        <w:bottom w:val="none" w:sz="0" w:space="0" w:color="auto"/>
        <w:right w:val="none" w:sz="0" w:space="0" w:color="auto"/>
      </w:divBdr>
    </w:div>
    <w:div w:id="461504945">
      <w:bodyDiv w:val="1"/>
      <w:marLeft w:val="0"/>
      <w:marRight w:val="0"/>
      <w:marTop w:val="0"/>
      <w:marBottom w:val="0"/>
      <w:divBdr>
        <w:top w:val="none" w:sz="0" w:space="0" w:color="auto"/>
        <w:left w:val="none" w:sz="0" w:space="0" w:color="auto"/>
        <w:bottom w:val="none" w:sz="0" w:space="0" w:color="auto"/>
        <w:right w:val="none" w:sz="0" w:space="0" w:color="auto"/>
      </w:divBdr>
    </w:div>
    <w:div w:id="474301844">
      <w:bodyDiv w:val="1"/>
      <w:marLeft w:val="0"/>
      <w:marRight w:val="0"/>
      <w:marTop w:val="0"/>
      <w:marBottom w:val="0"/>
      <w:divBdr>
        <w:top w:val="none" w:sz="0" w:space="0" w:color="auto"/>
        <w:left w:val="none" w:sz="0" w:space="0" w:color="auto"/>
        <w:bottom w:val="none" w:sz="0" w:space="0" w:color="auto"/>
        <w:right w:val="none" w:sz="0" w:space="0" w:color="auto"/>
      </w:divBdr>
    </w:div>
    <w:div w:id="543718997">
      <w:bodyDiv w:val="1"/>
      <w:marLeft w:val="0"/>
      <w:marRight w:val="0"/>
      <w:marTop w:val="0"/>
      <w:marBottom w:val="0"/>
      <w:divBdr>
        <w:top w:val="none" w:sz="0" w:space="0" w:color="auto"/>
        <w:left w:val="none" w:sz="0" w:space="0" w:color="auto"/>
        <w:bottom w:val="none" w:sz="0" w:space="0" w:color="auto"/>
        <w:right w:val="none" w:sz="0" w:space="0" w:color="auto"/>
      </w:divBdr>
    </w:div>
    <w:div w:id="572281083">
      <w:bodyDiv w:val="1"/>
      <w:marLeft w:val="0"/>
      <w:marRight w:val="0"/>
      <w:marTop w:val="0"/>
      <w:marBottom w:val="0"/>
      <w:divBdr>
        <w:top w:val="none" w:sz="0" w:space="0" w:color="auto"/>
        <w:left w:val="none" w:sz="0" w:space="0" w:color="auto"/>
        <w:bottom w:val="none" w:sz="0" w:space="0" w:color="auto"/>
        <w:right w:val="none" w:sz="0" w:space="0" w:color="auto"/>
      </w:divBdr>
    </w:div>
    <w:div w:id="588464521">
      <w:bodyDiv w:val="1"/>
      <w:marLeft w:val="0"/>
      <w:marRight w:val="0"/>
      <w:marTop w:val="0"/>
      <w:marBottom w:val="0"/>
      <w:divBdr>
        <w:top w:val="none" w:sz="0" w:space="0" w:color="auto"/>
        <w:left w:val="none" w:sz="0" w:space="0" w:color="auto"/>
        <w:bottom w:val="none" w:sz="0" w:space="0" w:color="auto"/>
        <w:right w:val="none" w:sz="0" w:space="0" w:color="auto"/>
      </w:divBdr>
    </w:div>
    <w:div w:id="609238122">
      <w:bodyDiv w:val="1"/>
      <w:marLeft w:val="0"/>
      <w:marRight w:val="0"/>
      <w:marTop w:val="0"/>
      <w:marBottom w:val="0"/>
      <w:divBdr>
        <w:top w:val="none" w:sz="0" w:space="0" w:color="auto"/>
        <w:left w:val="none" w:sz="0" w:space="0" w:color="auto"/>
        <w:bottom w:val="none" w:sz="0" w:space="0" w:color="auto"/>
        <w:right w:val="none" w:sz="0" w:space="0" w:color="auto"/>
      </w:divBdr>
    </w:div>
    <w:div w:id="611401277">
      <w:bodyDiv w:val="1"/>
      <w:marLeft w:val="0"/>
      <w:marRight w:val="0"/>
      <w:marTop w:val="0"/>
      <w:marBottom w:val="0"/>
      <w:divBdr>
        <w:top w:val="none" w:sz="0" w:space="0" w:color="auto"/>
        <w:left w:val="none" w:sz="0" w:space="0" w:color="auto"/>
        <w:bottom w:val="none" w:sz="0" w:space="0" w:color="auto"/>
        <w:right w:val="none" w:sz="0" w:space="0" w:color="auto"/>
      </w:divBdr>
    </w:div>
    <w:div w:id="641349045">
      <w:bodyDiv w:val="1"/>
      <w:marLeft w:val="0"/>
      <w:marRight w:val="0"/>
      <w:marTop w:val="0"/>
      <w:marBottom w:val="0"/>
      <w:divBdr>
        <w:top w:val="none" w:sz="0" w:space="0" w:color="auto"/>
        <w:left w:val="none" w:sz="0" w:space="0" w:color="auto"/>
        <w:bottom w:val="none" w:sz="0" w:space="0" w:color="auto"/>
        <w:right w:val="none" w:sz="0" w:space="0" w:color="auto"/>
      </w:divBdr>
    </w:div>
    <w:div w:id="677118001">
      <w:bodyDiv w:val="1"/>
      <w:marLeft w:val="0"/>
      <w:marRight w:val="0"/>
      <w:marTop w:val="0"/>
      <w:marBottom w:val="0"/>
      <w:divBdr>
        <w:top w:val="none" w:sz="0" w:space="0" w:color="auto"/>
        <w:left w:val="none" w:sz="0" w:space="0" w:color="auto"/>
        <w:bottom w:val="none" w:sz="0" w:space="0" w:color="auto"/>
        <w:right w:val="none" w:sz="0" w:space="0" w:color="auto"/>
      </w:divBdr>
    </w:div>
    <w:div w:id="693582219">
      <w:bodyDiv w:val="1"/>
      <w:marLeft w:val="0"/>
      <w:marRight w:val="0"/>
      <w:marTop w:val="0"/>
      <w:marBottom w:val="0"/>
      <w:divBdr>
        <w:top w:val="none" w:sz="0" w:space="0" w:color="auto"/>
        <w:left w:val="none" w:sz="0" w:space="0" w:color="auto"/>
        <w:bottom w:val="none" w:sz="0" w:space="0" w:color="auto"/>
        <w:right w:val="none" w:sz="0" w:space="0" w:color="auto"/>
      </w:divBdr>
    </w:div>
    <w:div w:id="700671823">
      <w:bodyDiv w:val="1"/>
      <w:marLeft w:val="0"/>
      <w:marRight w:val="0"/>
      <w:marTop w:val="0"/>
      <w:marBottom w:val="0"/>
      <w:divBdr>
        <w:top w:val="none" w:sz="0" w:space="0" w:color="auto"/>
        <w:left w:val="none" w:sz="0" w:space="0" w:color="auto"/>
        <w:bottom w:val="none" w:sz="0" w:space="0" w:color="auto"/>
        <w:right w:val="none" w:sz="0" w:space="0" w:color="auto"/>
      </w:divBdr>
    </w:div>
    <w:div w:id="721910032">
      <w:bodyDiv w:val="1"/>
      <w:marLeft w:val="0"/>
      <w:marRight w:val="0"/>
      <w:marTop w:val="0"/>
      <w:marBottom w:val="0"/>
      <w:divBdr>
        <w:top w:val="none" w:sz="0" w:space="0" w:color="auto"/>
        <w:left w:val="none" w:sz="0" w:space="0" w:color="auto"/>
        <w:bottom w:val="none" w:sz="0" w:space="0" w:color="auto"/>
        <w:right w:val="none" w:sz="0" w:space="0" w:color="auto"/>
      </w:divBdr>
    </w:div>
    <w:div w:id="727341301">
      <w:bodyDiv w:val="1"/>
      <w:marLeft w:val="0"/>
      <w:marRight w:val="0"/>
      <w:marTop w:val="0"/>
      <w:marBottom w:val="0"/>
      <w:divBdr>
        <w:top w:val="none" w:sz="0" w:space="0" w:color="auto"/>
        <w:left w:val="none" w:sz="0" w:space="0" w:color="auto"/>
        <w:bottom w:val="none" w:sz="0" w:space="0" w:color="auto"/>
        <w:right w:val="none" w:sz="0" w:space="0" w:color="auto"/>
      </w:divBdr>
    </w:div>
    <w:div w:id="740055025">
      <w:bodyDiv w:val="1"/>
      <w:marLeft w:val="0"/>
      <w:marRight w:val="0"/>
      <w:marTop w:val="0"/>
      <w:marBottom w:val="0"/>
      <w:divBdr>
        <w:top w:val="none" w:sz="0" w:space="0" w:color="auto"/>
        <w:left w:val="none" w:sz="0" w:space="0" w:color="auto"/>
        <w:bottom w:val="none" w:sz="0" w:space="0" w:color="auto"/>
        <w:right w:val="none" w:sz="0" w:space="0" w:color="auto"/>
      </w:divBdr>
    </w:div>
    <w:div w:id="742030241">
      <w:bodyDiv w:val="1"/>
      <w:marLeft w:val="0"/>
      <w:marRight w:val="0"/>
      <w:marTop w:val="0"/>
      <w:marBottom w:val="0"/>
      <w:divBdr>
        <w:top w:val="none" w:sz="0" w:space="0" w:color="auto"/>
        <w:left w:val="none" w:sz="0" w:space="0" w:color="auto"/>
        <w:bottom w:val="none" w:sz="0" w:space="0" w:color="auto"/>
        <w:right w:val="none" w:sz="0" w:space="0" w:color="auto"/>
      </w:divBdr>
    </w:div>
    <w:div w:id="744185180">
      <w:bodyDiv w:val="1"/>
      <w:marLeft w:val="0"/>
      <w:marRight w:val="0"/>
      <w:marTop w:val="0"/>
      <w:marBottom w:val="0"/>
      <w:divBdr>
        <w:top w:val="none" w:sz="0" w:space="0" w:color="auto"/>
        <w:left w:val="none" w:sz="0" w:space="0" w:color="auto"/>
        <w:bottom w:val="none" w:sz="0" w:space="0" w:color="auto"/>
        <w:right w:val="none" w:sz="0" w:space="0" w:color="auto"/>
      </w:divBdr>
    </w:div>
    <w:div w:id="753163156">
      <w:bodyDiv w:val="1"/>
      <w:marLeft w:val="0"/>
      <w:marRight w:val="0"/>
      <w:marTop w:val="0"/>
      <w:marBottom w:val="0"/>
      <w:divBdr>
        <w:top w:val="none" w:sz="0" w:space="0" w:color="auto"/>
        <w:left w:val="none" w:sz="0" w:space="0" w:color="auto"/>
        <w:bottom w:val="none" w:sz="0" w:space="0" w:color="auto"/>
        <w:right w:val="none" w:sz="0" w:space="0" w:color="auto"/>
      </w:divBdr>
    </w:div>
    <w:div w:id="765660735">
      <w:bodyDiv w:val="1"/>
      <w:marLeft w:val="0"/>
      <w:marRight w:val="0"/>
      <w:marTop w:val="0"/>
      <w:marBottom w:val="0"/>
      <w:divBdr>
        <w:top w:val="none" w:sz="0" w:space="0" w:color="auto"/>
        <w:left w:val="none" w:sz="0" w:space="0" w:color="auto"/>
        <w:bottom w:val="none" w:sz="0" w:space="0" w:color="auto"/>
        <w:right w:val="none" w:sz="0" w:space="0" w:color="auto"/>
      </w:divBdr>
    </w:div>
    <w:div w:id="800073761">
      <w:bodyDiv w:val="1"/>
      <w:marLeft w:val="0"/>
      <w:marRight w:val="0"/>
      <w:marTop w:val="0"/>
      <w:marBottom w:val="0"/>
      <w:divBdr>
        <w:top w:val="none" w:sz="0" w:space="0" w:color="auto"/>
        <w:left w:val="none" w:sz="0" w:space="0" w:color="auto"/>
        <w:bottom w:val="none" w:sz="0" w:space="0" w:color="auto"/>
        <w:right w:val="none" w:sz="0" w:space="0" w:color="auto"/>
      </w:divBdr>
    </w:div>
    <w:div w:id="827785679">
      <w:bodyDiv w:val="1"/>
      <w:marLeft w:val="0"/>
      <w:marRight w:val="0"/>
      <w:marTop w:val="0"/>
      <w:marBottom w:val="0"/>
      <w:divBdr>
        <w:top w:val="none" w:sz="0" w:space="0" w:color="auto"/>
        <w:left w:val="none" w:sz="0" w:space="0" w:color="auto"/>
        <w:bottom w:val="none" w:sz="0" w:space="0" w:color="auto"/>
        <w:right w:val="none" w:sz="0" w:space="0" w:color="auto"/>
      </w:divBdr>
    </w:div>
    <w:div w:id="850602507">
      <w:bodyDiv w:val="1"/>
      <w:marLeft w:val="0"/>
      <w:marRight w:val="0"/>
      <w:marTop w:val="0"/>
      <w:marBottom w:val="0"/>
      <w:divBdr>
        <w:top w:val="none" w:sz="0" w:space="0" w:color="auto"/>
        <w:left w:val="none" w:sz="0" w:space="0" w:color="auto"/>
        <w:bottom w:val="none" w:sz="0" w:space="0" w:color="auto"/>
        <w:right w:val="none" w:sz="0" w:space="0" w:color="auto"/>
      </w:divBdr>
    </w:div>
    <w:div w:id="856390458">
      <w:bodyDiv w:val="1"/>
      <w:marLeft w:val="0"/>
      <w:marRight w:val="0"/>
      <w:marTop w:val="0"/>
      <w:marBottom w:val="0"/>
      <w:divBdr>
        <w:top w:val="none" w:sz="0" w:space="0" w:color="auto"/>
        <w:left w:val="none" w:sz="0" w:space="0" w:color="auto"/>
        <w:bottom w:val="none" w:sz="0" w:space="0" w:color="auto"/>
        <w:right w:val="none" w:sz="0" w:space="0" w:color="auto"/>
      </w:divBdr>
    </w:div>
    <w:div w:id="905337801">
      <w:bodyDiv w:val="1"/>
      <w:marLeft w:val="0"/>
      <w:marRight w:val="0"/>
      <w:marTop w:val="0"/>
      <w:marBottom w:val="0"/>
      <w:divBdr>
        <w:top w:val="none" w:sz="0" w:space="0" w:color="auto"/>
        <w:left w:val="none" w:sz="0" w:space="0" w:color="auto"/>
        <w:bottom w:val="none" w:sz="0" w:space="0" w:color="auto"/>
        <w:right w:val="none" w:sz="0" w:space="0" w:color="auto"/>
      </w:divBdr>
    </w:div>
    <w:div w:id="908343981">
      <w:bodyDiv w:val="1"/>
      <w:marLeft w:val="0"/>
      <w:marRight w:val="0"/>
      <w:marTop w:val="0"/>
      <w:marBottom w:val="0"/>
      <w:divBdr>
        <w:top w:val="none" w:sz="0" w:space="0" w:color="auto"/>
        <w:left w:val="none" w:sz="0" w:space="0" w:color="auto"/>
        <w:bottom w:val="none" w:sz="0" w:space="0" w:color="auto"/>
        <w:right w:val="none" w:sz="0" w:space="0" w:color="auto"/>
      </w:divBdr>
    </w:div>
    <w:div w:id="916939174">
      <w:bodyDiv w:val="1"/>
      <w:marLeft w:val="0"/>
      <w:marRight w:val="0"/>
      <w:marTop w:val="0"/>
      <w:marBottom w:val="0"/>
      <w:divBdr>
        <w:top w:val="none" w:sz="0" w:space="0" w:color="auto"/>
        <w:left w:val="none" w:sz="0" w:space="0" w:color="auto"/>
        <w:bottom w:val="none" w:sz="0" w:space="0" w:color="auto"/>
        <w:right w:val="none" w:sz="0" w:space="0" w:color="auto"/>
      </w:divBdr>
    </w:div>
    <w:div w:id="1045788056">
      <w:bodyDiv w:val="1"/>
      <w:marLeft w:val="0"/>
      <w:marRight w:val="0"/>
      <w:marTop w:val="0"/>
      <w:marBottom w:val="0"/>
      <w:divBdr>
        <w:top w:val="none" w:sz="0" w:space="0" w:color="auto"/>
        <w:left w:val="none" w:sz="0" w:space="0" w:color="auto"/>
        <w:bottom w:val="none" w:sz="0" w:space="0" w:color="auto"/>
        <w:right w:val="none" w:sz="0" w:space="0" w:color="auto"/>
      </w:divBdr>
    </w:div>
    <w:div w:id="1109619987">
      <w:bodyDiv w:val="1"/>
      <w:marLeft w:val="0"/>
      <w:marRight w:val="0"/>
      <w:marTop w:val="0"/>
      <w:marBottom w:val="0"/>
      <w:divBdr>
        <w:top w:val="none" w:sz="0" w:space="0" w:color="auto"/>
        <w:left w:val="none" w:sz="0" w:space="0" w:color="auto"/>
        <w:bottom w:val="none" w:sz="0" w:space="0" w:color="auto"/>
        <w:right w:val="none" w:sz="0" w:space="0" w:color="auto"/>
      </w:divBdr>
    </w:div>
    <w:div w:id="1234317136">
      <w:bodyDiv w:val="1"/>
      <w:marLeft w:val="0"/>
      <w:marRight w:val="0"/>
      <w:marTop w:val="0"/>
      <w:marBottom w:val="0"/>
      <w:divBdr>
        <w:top w:val="none" w:sz="0" w:space="0" w:color="auto"/>
        <w:left w:val="none" w:sz="0" w:space="0" w:color="auto"/>
        <w:bottom w:val="none" w:sz="0" w:space="0" w:color="auto"/>
        <w:right w:val="none" w:sz="0" w:space="0" w:color="auto"/>
      </w:divBdr>
    </w:div>
    <w:div w:id="1252423835">
      <w:bodyDiv w:val="1"/>
      <w:marLeft w:val="0"/>
      <w:marRight w:val="0"/>
      <w:marTop w:val="0"/>
      <w:marBottom w:val="0"/>
      <w:divBdr>
        <w:top w:val="none" w:sz="0" w:space="0" w:color="auto"/>
        <w:left w:val="none" w:sz="0" w:space="0" w:color="auto"/>
        <w:bottom w:val="none" w:sz="0" w:space="0" w:color="auto"/>
        <w:right w:val="none" w:sz="0" w:space="0" w:color="auto"/>
      </w:divBdr>
    </w:div>
    <w:div w:id="1270577903">
      <w:bodyDiv w:val="1"/>
      <w:marLeft w:val="0"/>
      <w:marRight w:val="0"/>
      <w:marTop w:val="0"/>
      <w:marBottom w:val="0"/>
      <w:divBdr>
        <w:top w:val="none" w:sz="0" w:space="0" w:color="auto"/>
        <w:left w:val="none" w:sz="0" w:space="0" w:color="auto"/>
        <w:bottom w:val="none" w:sz="0" w:space="0" w:color="auto"/>
        <w:right w:val="none" w:sz="0" w:space="0" w:color="auto"/>
      </w:divBdr>
    </w:div>
    <w:div w:id="1276673214">
      <w:bodyDiv w:val="1"/>
      <w:marLeft w:val="0"/>
      <w:marRight w:val="0"/>
      <w:marTop w:val="0"/>
      <w:marBottom w:val="0"/>
      <w:divBdr>
        <w:top w:val="none" w:sz="0" w:space="0" w:color="auto"/>
        <w:left w:val="none" w:sz="0" w:space="0" w:color="auto"/>
        <w:bottom w:val="none" w:sz="0" w:space="0" w:color="auto"/>
        <w:right w:val="none" w:sz="0" w:space="0" w:color="auto"/>
      </w:divBdr>
    </w:div>
    <w:div w:id="1277175062">
      <w:bodyDiv w:val="1"/>
      <w:marLeft w:val="0"/>
      <w:marRight w:val="0"/>
      <w:marTop w:val="0"/>
      <w:marBottom w:val="0"/>
      <w:divBdr>
        <w:top w:val="none" w:sz="0" w:space="0" w:color="auto"/>
        <w:left w:val="none" w:sz="0" w:space="0" w:color="auto"/>
        <w:bottom w:val="none" w:sz="0" w:space="0" w:color="auto"/>
        <w:right w:val="none" w:sz="0" w:space="0" w:color="auto"/>
      </w:divBdr>
    </w:div>
    <w:div w:id="1282878613">
      <w:bodyDiv w:val="1"/>
      <w:marLeft w:val="0"/>
      <w:marRight w:val="0"/>
      <w:marTop w:val="0"/>
      <w:marBottom w:val="0"/>
      <w:divBdr>
        <w:top w:val="none" w:sz="0" w:space="0" w:color="auto"/>
        <w:left w:val="none" w:sz="0" w:space="0" w:color="auto"/>
        <w:bottom w:val="none" w:sz="0" w:space="0" w:color="auto"/>
        <w:right w:val="none" w:sz="0" w:space="0" w:color="auto"/>
      </w:divBdr>
    </w:div>
    <w:div w:id="1292174280">
      <w:bodyDiv w:val="1"/>
      <w:marLeft w:val="0"/>
      <w:marRight w:val="0"/>
      <w:marTop w:val="0"/>
      <w:marBottom w:val="0"/>
      <w:divBdr>
        <w:top w:val="none" w:sz="0" w:space="0" w:color="auto"/>
        <w:left w:val="none" w:sz="0" w:space="0" w:color="auto"/>
        <w:bottom w:val="none" w:sz="0" w:space="0" w:color="auto"/>
        <w:right w:val="none" w:sz="0" w:space="0" w:color="auto"/>
      </w:divBdr>
    </w:div>
    <w:div w:id="1296108504">
      <w:bodyDiv w:val="1"/>
      <w:marLeft w:val="0"/>
      <w:marRight w:val="0"/>
      <w:marTop w:val="0"/>
      <w:marBottom w:val="0"/>
      <w:divBdr>
        <w:top w:val="none" w:sz="0" w:space="0" w:color="auto"/>
        <w:left w:val="none" w:sz="0" w:space="0" w:color="auto"/>
        <w:bottom w:val="none" w:sz="0" w:space="0" w:color="auto"/>
        <w:right w:val="none" w:sz="0" w:space="0" w:color="auto"/>
      </w:divBdr>
    </w:div>
    <w:div w:id="1328360957">
      <w:bodyDiv w:val="1"/>
      <w:marLeft w:val="0"/>
      <w:marRight w:val="0"/>
      <w:marTop w:val="0"/>
      <w:marBottom w:val="0"/>
      <w:divBdr>
        <w:top w:val="none" w:sz="0" w:space="0" w:color="auto"/>
        <w:left w:val="none" w:sz="0" w:space="0" w:color="auto"/>
        <w:bottom w:val="none" w:sz="0" w:space="0" w:color="auto"/>
        <w:right w:val="none" w:sz="0" w:space="0" w:color="auto"/>
      </w:divBdr>
    </w:div>
    <w:div w:id="1331447490">
      <w:bodyDiv w:val="1"/>
      <w:marLeft w:val="0"/>
      <w:marRight w:val="0"/>
      <w:marTop w:val="0"/>
      <w:marBottom w:val="0"/>
      <w:divBdr>
        <w:top w:val="none" w:sz="0" w:space="0" w:color="auto"/>
        <w:left w:val="none" w:sz="0" w:space="0" w:color="auto"/>
        <w:bottom w:val="none" w:sz="0" w:space="0" w:color="auto"/>
        <w:right w:val="none" w:sz="0" w:space="0" w:color="auto"/>
      </w:divBdr>
    </w:div>
    <w:div w:id="1339386061">
      <w:bodyDiv w:val="1"/>
      <w:marLeft w:val="0"/>
      <w:marRight w:val="0"/>
      <w:marTop w:val="0"/>
      <w:marBottom w:val="0"/>
      <w:divBdr>
        <w:top w:val="none" w:sz="0" w:space="0" w:color="auto"/>
        <w:left w:val="none" w:sz="0" w:space="0" w:color="auto"/>
        <w:bottom w:val="none" w:sz="0" w:space="0" w:color="auto"/>
        <w:right w:val="none" w:sz="0" w:space="0" w:color="auto"/>
      </w:divBdr>
      <w:divsChild>
        <w:div w:id="1143933524">
          <w:marLeft w:val="0"/>
          <w:marRight w:val="0"/>
          <w:marTop w:val="0"/>
          <w:marBottom w:val="0"/>
          <w:divBdr>
            <w:top w:val="none" w:sz="0" w:space="0" w:color="auto"/>
            <w:left w:val="none" w:sz="0" w:space="0" w:color="auto"/>
            <w:bottom w:val="none" w:sz="0" w:space="0" w:color="auto"/>
            <w:right w:val="none" w:sz="0" w:space="0" w:color="auto"/>
          </w:divBdr>
        </w:div>
        <w:div w:id="1249459043">
          <w:marLeft w:val="0"/>
          <w:marRight w:val="0"/>
          <w:marTop w:val="0"/>
          <w:marBottom w:val="0"/>
          <w:divBdr>
            <w:top w:val="none" w:sz="0" w:space="0" w:color="auto"/>
            <w:left w:val="none" w:sz="0" w:space="0" w:color="auto"/>
            <w:bottom w:val="none" w:sz="0" w:space="0" w:color="auto"/>
            <w:right w:val="none" w:sz="0" w:space="0" w:color="auto"/>
          </w:divBdr>
        </w:div>
      </w:divsChild>
    </w:div>
    <w:div w:id="1375424270">
      <w:bodyDiv w:val="1"/>
      <w:marLeft w:val="0"/>
      <w:marRight w:val="0"/>
      <w:marTop w:val="0"/>
      <w:marBottom w:val="0"/>
      <w:divBdr>
        <w:top w:val="none" w:sz="0" w:space="0" w:color="auto"/>
        <w:left w:val="none" w:sz="0" w:space="0" w:color="auto"/>
        <w:bottom w:val="none" w:sz="0" w:space="0" w:color="auto"/>
        <w:right w:val="none" w:sz="0" w:space="0" w:color="auto"/>
      </w:divBdr>
    </w:div>
    <w:div w:id="1392192691">
      <w:bodyDiv w:val="1"/>
      <w:marLeft w:val="0"/>
      <w:marRight w:val="0"/>
      <w:marTop w:val="0"/>
      <w:marBottom w:val="0"/>
      <w:divBdr>
        <w:top w:val="none" w:sz="0" w:space="0" w:color="auto"/>
        <w:left w:val="none" w:sz="0" w:space="0" w:color="auto"/>
        <w:bottom w:val="none" w:sz="0" w:space="0" w:color="auto"/>
        <w:right w:val="none" w:sz="0" w:space="0" w:color="auto"/>
      </w:divBdr>
    </w:div>
    <w:div w:id="1415278845">
      <w:bodyDiv w:val="1"/>
      <w:marLeft w:val="0"/>
      <w:marRight w:val="0"/>
      <w:marTop w:val="0"/>
      <w:marBottom w:val="0"/>
      <w:divBdr>
        <w:top w:val="none" w:sz="0" w:space="0" w:color="auto"/>
        <w:left w:val="none" w:sz="0" w:space="0" w:color="auto"/>
        <w:bottom w:val="none" w:sz="0" w:space="0" w:color="auto"/>
        <w:right w:val="none" w:sz="0" w:space="0" w:color="auto"/>
      </w:divBdr>
    </w:div>
    <w:div w:id="1426658372">
      <w:bodyDiv w:val="1"/>
      <w:marLeft w:val="0"/>
      <w:marRight w:val="0"/>
      <w:marTop w:val="0"/>
      <w:marBottom w:val="0"/>
      <w:divBdr>
        <w:top w:val="none" w:sz="0" w:space="0" w:color="auto"/>
        <w:left w:val="none" w:sz="0" w:space="0" w:color="auto"/>
        <w:bottom w:val="none" w:sz="0" w:space="0" w:color="auto"/>
        <w:right w:val="none" w:sz="0" w:space="0" w:color="auto"/>
      </w:divBdr>
    </w:div>
    <w:div w:id="1446729129">
      <w:bodyDiv w:val="1"/>
      <w:marLeft w:val="0"/>
      <w:marRight w:val="0"/>
      <w:marTop w:val="0"/>
      <w:marBottom w:val="0"/>
      <w:divBdr>
        <w:top w:val="none" w:sz="0" w:space="0" w:color="auto"/>
        <w:left w:val="none" w:sz="0" w:space="0" w:color="auto"/>
        <w:bottom w:val="none" w:sz="0" w:space="0" w:color="auto"/>
        <w:right w:val="none" w:sz="0" w:space="0" w:color="auto"/>
      </w:divBdr>
    </w:div>
    <w:div w:id="1477721789">
      <w:bodyDiv w:val="1"/>
      <w:marLeft w:val="0"/>
      <w:marRight w:val="0"/>
      <w:marTop w:val="0"/>
      <w:marBottom w:val="0"/>
      <w:divBdr>
        <w:top w:val="none" w:sz="0" w:space="0" w:color="auto"/>
        <w:left w:val="none" w:sz="0" w:space="0" w:color="auto"/>
        <w:bottom w:val="none" w:sz="0" w:space="0" w:color="auto"/>
        <w:right w:val="none" w:sz="0" w:space="0" w:color="auto"/>
      </w:divBdr>
    </w:div>
    <w:div w:id="1493133238">
      <w:bodyDiv w:val="1"/>
      <w:marLeft w:val="0"/>
      <w:marRight w:val="0"/>
      <w:marTop w:val="0"/>
      <w:marBottom w:val="0"/>
      <w:divBdr>
        <w:top w:val="none" w:sz="0" w:space="0" w:color="auto"/>
        <w:left w:val="none" w:sz="0" w:space="0" w:color="auto"/>
        <w:bottom w:val="none" w:sz="0" w:space="0" w:color="auto"/>
        <w:right w:val="none" w:sz="0" w:space="0" w:color="auto"/>
      </w:divBdr>
    </w:div>
    <w:div w:id="1505244752">
      <w:bodyDiv w:val="1"/>
      <w:marLeft w:val="0"/>
      <w:marRight w:val="0"/>
      <w:marTop w:val="0"/>
      <w:marBottom w:val="0"/>
      <w:divBdr>
        <w:top w:val="none" w:sz="0" w:space="0" w:color="auto"/>
        <w:left w:val="none" w:sz="0" w:space="0" w:color="auto"/>
        <w:bottom w:val="none" w:sz="0" w:space="0" w:color="auto"/>
        <w:right w:val="none" w:sz="0" w:space="0" w:color="auto"/>
      </w:divBdr>
    </w:div>
    <w:div w:id="1523932877">
      <w:bodyDiv w:val="1"/>
      <w:marLeft w:val="0"/>
      <w:marRight w:val="0"/>
      <w:marTop w:val="0"/>
      <w:marBottom w:val="0"/>
      <w:divBdr>
        <w:top w:val="none" w:sz="0" w:space="0" w:color="auto"/>
        <w:left w:val="none" w:sz="0" w:space="0" w:color="auto"/>
        <w:bottom w:val="none" w:sz="0" w:space="0" w:color="auto"/>
        <w:right w:val="none" w:sz="0" w:space="0" w:color="auto"/>
      </w:divBdr>
    </w:div>
    <w:div w:id="1549612660">
      <w:bodyDiv w:val="1"/>
      <w:marLeft w:val="0"/>
      <w:marRight w:val="0"/>
      <w:marTop w:val="0"/>
      <w:marBottom w:val="0"/>
      <w:divBdr>
        <w:top w:val="none" w:sz="0" w:space="0" w:color="auto"/>
        <w:left w:val="none" w:sz="0" w:space="0" w:color="auto"/>
        <w:bottom w:val="none" w:sz="0" w:space="0" w:color="auto"/>
        <w:right w:val="none" w:sz="0" w:space="0" w:color="auto"/>
      </w:divBdr>
    </w:div>
    <w:div w:id="1558205310">
      <w:bodyDiv w:val="1"/>
      <w:marLeft w:val="0"/>
      <w:marRight w:val="0"/>
      <w:marTop w:val="0"/>
      <w:marBottom w:val="0"/>
      <w:divBdr>
        <w:top w:val="none" w:sz="0" w:space="0" w:color="auto"/>
        <w:left w:val="none" w:sz="0" w:space="0" w:color="auto"/>
        <w:bottom w:val="none" w:sz="0" w:space="0" w:color="auto"/>
        <w:right w:val="none" w:sz="0" w:space="0" w:color="auto"/>
      </w:divBdr>
    </w:div>
    <w:div w:id="1663579259">
      <w:bodyDiv w:val="1"/>
      <w:marLeft w:val="0"/>
      <w:marRight w:val="0"/>
      <w:marTop w:val="0"/>
      <w:marBottom w:val="0"/>
      <w:divBdr>
        <w:top w:val="none" w:sz="0" w:space="0" w:color="auto"/>
        <w:left w:val="none" w:sz="0" w:space="0" w:color="auto"/>
        <w:bottom w:val="none" w:sz="0" w:space="0" w:color="auto"/>
        <w:right w:val="none" w:sz="0" w:space="0" w:color="auto"/>
      </w:divBdr>
    </w:div>
    <w:div w:id="1668439350">
      <w:bodyDiv w:val="1"/>
      <w:marLeft w:val="0"/>
      <w:marRight w:val="0"/>
      <w:marTop w:val="0"/>
      <w:marBottom w:val="0"/>
      <w:divBdr>
        <w:top w:val="none" w:sz="0" w:space="0" w:color="auto"/>
        <w:left w:val="none" w:sz="0" w:space="0" w:color="auto"/>
        <w:bottom w:val="none" w:sz="0" w:space="0" w:color="auto"/>
        <w:right w:val="none" w:sz="0" w:space="0" w:color="auto"/>
      </w:divBdr>
    </w:div>
    <w:div w:id="1694570617">
      <w:bodyDiv w:val="1"/>
      <w:marLeft w:val="0"/>
      <w:marRight w:val="0"/>
      <w:marTop w:val="0"/>
      <w:marBottom w:val="0"/>
      <w:divBdr>
        <w:top w:val="none" w:sz="0" w:space="0" w:color="auto"/>
        <w:left w:val="none" w:sz="0" w:space="0" w:color="auto"/>
        <w:bottom w:val="none" w:sz="0" w:space="0" w:color="auto"/>
        <w:right w:val="none" w:sz="0" w:space="0" w:color="auto"/>
      </w:divBdr>
    </w:div>
    <w:div w:id="1702785448">
      <w:bodyDiv w:val="1"/>
      <w:marLeft w:val="0"/>
      <w:marRight w:val="0"/>
      <w:marTop w:val="0"/>
      <w:marBottom w:val="0"/>
      <w:divBdr>
        <w:top w:val="none" w:sz="0" w:space="0" w:color="auto"/>
        <w:left w:val="none" w:sz="0" w:space="0" w:color="auto"/>
        <w:bottom w:val="none" w:sz="0" w:space="0" w:color="auto"/>
        <w:right w:val="none" w:sz="0" w:space="0" w:color="auto"/>
      </w:divBdr>
    </w:div>
    <w:div w:id="1719742438">
      <w:bodyDiv w:val="1"/>
      <w:marLeft w:val="0"/>
      <w:marRight w:val="0"/>
      <w:marTop w:val="0"/>
      <w:marBottom w:val="0"/>
      <w:divBdr>
        <w:top w:val="none" w:sz="0" w:space="0" w:color="auto"/>
        <w:left w:val="none" w:sz="0" w:space="0" w:color="auto"/>
        <w:bottom w:val="none" w:sz="0" w:space="0" w:color="auto"/>
        <w:right w:val="none" w:sz="0" w:space="0" w:color="auto"/>
      </w:divBdr>
    </w:div>
    <w:div w:id="1730612996">
      <w:bodyDiv w:val="1"/>
      <w:marLeft w:val="0"/>
      <w:marRight w:val="0"/>
      <w:marTop w:val="0"/>
      <w:marBottom w:val="0"/>
      <w:divBdr>
        <w:top w:val="none" w:sz="0" w:space="0" w:color="auto"/>
        <w:left w:val="none" w:sz="0" w:space="0" w:color="auto"/>
        <w:bottom w:val="none" w:sz="0" w:space="0" w:color="auto"/>
        <w:right w:val="none" w:sz="0" w:space="0" w:color="auto"/>
      </w:divBdr>
    </w:div>
    <w:div w:id="1766339007">
      <w:bodyDiv w:val="1"/>
      <w:marLeft w:val="0"/>
      <w:marRight w:val="0"/>
      <w:marTop w:val="0"/>
      <w:marBottom w:val="0"/>
      <w:divBdr>
        <w:top w:val="none" w:sz="0" w:space="0" w:color="auto"/>
        <w:left w:val="none" w:sz="0" w:space="0" w:color="auto"/>
        <w:bottom w:val="none" w:sz="0" w:space="0" w:color="auto"/>
        <w:right w:val="none" w:sz="0" w:space="0" w:color="auto"/>
      </w:divBdr>
    </w:div>
    <w:div w:id="1879201123">
      <w:bodyDiv w:val="1"/>
      <w:marLeft w:val="0"/>
      <w:marRight w:val="0"/>
      <w:marTop w:val="0"/>
      <w:marBottom w:val="0"/>
      <w:divBdr>
        <w:top w:val="none" w:sz="0" w:space="0" w:color="auto"/>
        <w:left w:val="none" w:sz="0" w:space="0" w:color="auto"/>
        <w:bottom w:val="none" w:sz="0" w:space="0" w:color="auto"/>
        <w:right w:val="none" w:sz="0" w:space="0" w:color="auto"/>
      </w:divBdr>
    </w:div>
    <w:div w:id="1909530942">
      <w:bodyDiv w:val="1"/>
      <w:marLeft w:val="0"/>
      <w:marRight w:val="0"/>
      <w:marTop w:val="0"/>
      <w:marBottom w:val="0"/>
      <w:divBdr>
        <w:top w:val="none" w:sz="0" w:space="0" w:color="auto"/>
        <w:left w:val="none" w:sz="0" w:space="0" w:color="auto"/>
        <w:bottom w:val="none" w:sz="0" w:space="0" w:color="auto"/>
        <w:right w:val="none" w:sz="0" w:space="0" w:color="auto"/>
      </w:divBdr>
    </w:div>
    <w:div w:id="1945768736">
      <w:bodyDiv w:val="1"/>
      <w:marLeft w:val="0"/>
      <w:marRight w:val="0"/>
      <w:marTop w:val="0"/>
      <w:marBottom w:val="0"/>
      <w:divBdr>
        <w:top w:val="none" w:sz="0" w:space="0" w:color="auto"/>
        <w:left w:val="none" w:sz="0" w:space="0" w:color="auto"/>
        <w:bottom w:val="none" w:sz="0" w:space="0" w:color="auto"/>
        <w:right w:val="none" w:sz="0" w:space="0" w:color="auto"/>
      </w:divBdr>
    </w:div>
    <w:div w:id="1957758744">
      <w:bodyDiv w:val="1"/>
      <w:marLeft w:val="0"/>
      <w:marRight w:val="0"/>
      <w:marTop w:val="0"/>
      <w:marBottom w:val="0"/>
      <w:divBdr>
        <w:top w:val="none" w:sz="0" w:space="0" w:color="auto"/>
        <w:left w:val="none" w:sz="0" w:space="0" w:color="auto"/>
        <w:bottom w:val="none" w:sz="0" w:space="0" w:color="auto"/>
        <w:right w:val="none" w:sz="0" w:space="0" w:color="auto"/>
      </w:divBdr>
    </w:div>
    <w:div w:id="2007245806">
      <w:bodyDiv w:val="1"/>
      <w:marLeft w:val="0"/>
      <w:marRight w:val="0"/>
      <w:marTop w:val="0"/>
      <w:marBottom w:val="0"/>
      <w:divBdr>
        <w:top w:val="none" w:sz="0" w:space="0" w:color="auto"/>
        <w:left w:val="none" w:sz="0" w:space="0" w:color="auto"/>
        <w:bottom w:val="none" w:sz="0" w:space="0" w:color="auto"/>
        <w:right w:val="none" w:sz="0" w:space="0" w:color="auto"/>
      </w:divBdr>
    </w:div>
    <w:div w:id="2032804426">
      <w:bodyDiv w:val="1"/>
      <w:marLeft w:val="0"/>
      <w:marRight w:val="0"/>
      <w:marTop w:val="0"/>
      <w:marBottom w:val="0"/>
      <w:divBdr>
        <w:top w:val="none" w:sz="0" w:space="0" w:color="auto"/>
        <w:left w:val="none" w:sz="0" w:space="0" w:color="auto"/>
        <w:bottom w:val="none" w:sz="0" w:space="0" w:color="auto"/>
        <w:right w:val="none" w:sz="0" w:space="0" w:color="auto"/>
      </w:divBdr>
    </w:div>
    <w:div w:id="2067798135">
      <w:bodyDiv w:val="1"/>
      <w:marLeft w:val="0"/>
      <w:marRight w:val="0"/>
      <w:marTop w:val="0"/>
      <w:marBottom w:val="0"/>
      <w:divBdr>
        <w:top w:val="none" w:sz="0" w:space="0" w:color="auto"/>
        <w:left w:val="none" w:sz="0" w:space="0" w:color="auto"/>
        <w:bottom w:val="none" w:sz="0" w:space="0" w:color="auto"/>
        <w:right w:val="none" w:sz="0" w:space="0" w:color="auto"/>
      </w:divBdr>
    </w:div>
    <w:div w:id="2109616275">
      <w:bodyDiv w:val="1"/>
      <w:marLeft w:val="0"/>
      <w:marRight w:val="0"/>
      <w:marTop w:val="0"/>
      <w:marBottom w:val="0"/>
      <w:divBdr>
        <w:top w:val="none" w:sz="0" w:space="0" w:color="auto"/>
        <w:left w:val="none" w:sz="0" w:space="0" w:color="auto"/>
        <w:bottom w:val="none" w:sz="0" w:space="0" w:color="auto"/>
        <w:right w:val="none" w:sz="0" w:space="0" w:color="auto"/>
      </w:divBdr>
    </w:div>
    <w:div w:id="2113165440">
      <w:bodyDiv w:val="1"/>
      <w:marLeft w:val="0"/>
      <w:marRight w:val="0"/>
      <w:marTop w:val="0"/>
      <w:marBottom w:val="0"/>
      <w:divBdr>
        <w:top w:val="none" w:sz="0" w:space="0" w:color="auto"/>
        <w:left w:val="none" w:sz="0" w:space="0" w:color="auto"/>
        <w:bottom w:val="none" w:sz="0" w:space="0" w:color="auto"/>
        <w:right w:val="none" w:sz="0" w:space="0" w:color="auto"/>
      </w:divBdr>
    </w:div>
    <w:div w:id="212160760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pixelsPerInch w:val="72"/>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chart" Target="charts/chart3.xml"/><Relationship Id="rId26" Type="http://schemas.openxmlformats.org/officeDocument/2006/relationships/chart" Target="charts/chart11.xml"/><Relationship Id="rId21" Type="http://schemas.openxmlformats.org/officeDocument/2006/relationships/chart" Target="charts/chart6.xml"/><Relationship Id="rId34" Type="http://schemas.openxmlformats.org/officeDocument/2006/relationships/theme" Target="theme/theme1.xml"/><Relationship Id="rId7" Type="http://schemas.openxmlformats.org/officeDocument/2006/relationships/endnotes" Target="endnotes.xml"/><Relationship Id="rId12" Type="http://schemas.openxmlformats.org/officeDocument/2006/relationships/footer" Target="footer3.xml"/><Relationship Id="rId17" Type="http://schemas.openxmlformats.org/officeDocument/2006/relationships/chart" Target="charts/chart2.xml"/><Relationship Id="rId25" Type="http://schemas.openxmlformats.org/officeDocument/2006/relationships/chart" Target="charts/chart10.xml"/><Relationship Id="rId33"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chart" Target="charts/chart1.xml"/><Relationship Id="rId20" Type="http://schemas.openxmlformats.org/officeDocument/2006/relationships/chart" Target="charts/chart5.xm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2.xml"/><Relationship Id="rId24" Type="http://schemas.openxmlformats.org/officeDocument/2006/relationships/chart" Target="charts/chart9.xml"/><Relationship Id="rId32" Type="http://schemas.openxmlformats.org/officeDocument/2006/relationships/header" Target="header7.xml"/><Relationship Id="rId37"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hyperlink" Target="http://khaosat.vinhuni.edu.vn/khaosat/?n=7140202" TargetMode="External"/><Relationship Id="rId23" Type="http://schemas.openxmlformats.org/officeDocument/2006/relationships/chart" Target="charts/chart8.xml"/><Relationship Id="rId28" Type="http://schemas.openxmlformats.org/officeDocument/2006/relationships/header" Target="header3.xml"/><Relationship Id="rId36" Type="http://schemas.openxmlformats.org/officeDocument/2006/relationships/customXml" Target="../customXml/item3.xml"/><Relationship Id="rId10" Type="http://schemas.openxmlformats.org/officeDocument/2006/relationships/footer" Target="footer1.xml"/><Relationship Id="rId19" Type="http://schemas.openxmlformats.org/officeDocument/2006/relationships/chart" Target="charts/chart4.xml"/><Relationship Id="rId31" Type="http://schemas.openxmlformats.org/officeDocument/2006/relationships/header" Target="header6.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footer" Target="footer4.xml"/><Relationship Id="rId22" Type="http://schemas.openxmlformats.org/officeDocument/2006/relationships/chart" Target="charts/chart7.xml"/><Relationship Id="rId27" Type="http://schemas.openxmlformats.org/officeDocument/2006/relationships/chart" Target="charts/chart12.xml"/><Relationship Id="rId30" Type="http://schemas.openxmlformats.org/officeDocument/2006/relationships/header" Target="header5.xml"/><Relationship Id="rId35" Type="http://schemas.openxmlformats.org/officeDocument/2006/relationships/customXml" Target="../customXml/item2.xml"/><Relationship Id="rId8" Type="http://schemas.openxmlformats.org/officeDocument/2006/relationships/image" Target="media/image1.png"/><Relationship Id="rId3" Type="http://schemas.openxmlformats.org/officeDocument/2006/relationships/styles" Target="styles.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Trang_tính1!$B$1</c:f>
              <c:strCache>
                <c:ptCount val="1"/>
                <c:pt idx="0">
                  <c:v>Số lượng</c:v>
                </c:pt>
              </c:strCache>
            </c:strRef>
          </c:tx>
          <c:dPt>
            <c:idx val="0"/>
            <c:bubble3D val="0"/>
            <c:spPr>
              <a:solidFill>
                <a:schemeClr val="accent1"/>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95CC-4E5E-9128-E8C6F2DFFAFB}"/>
              </c:ext>
            </c:extLst>
          </c:dPt>
          <c:dPt>
            <c:idx val="1"/>
            <c:bubble3D val="0"/>
            <c:spPr>
              <a:solidFill>
                <a:schemeClr val="accent2"/>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95CC-4E5E-9128-E8C6F2DFFAFB}"/>
              </c:ext>
            </c:extLst>
          </c:dPt>
          <c:dPt>
            <c:idx val="2"/>
            <c:bubble3D val="0"/>
            <c:spPr>
              <a:solidFill>
                <a:schemeClr val="accent3"/>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95CC-4E5E-9128-E8C6F2DFFAFB}"/>
              </c:ext>
            </c:extLst>
          </c:dPt>
          <c:dPt>
            <c:idx val="3"/>
            <c:bubble3D val="0"/>
            <c:spPr>
              <a:solidFill>
                <a:schemeClr val="accent4"/>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7-95CC-4E5E-9128-E8C6F2DFFAFB}"/>
              </c:ext>
            </c:extLst>
          </c:dPt>
          <c:dPt>
            <c:idx val="4"/>
            <c:bubble3D val="0"/>
            <c:spPr>
              <a:solidFill>
                <a:schemeClr val="accent5"/>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9-95CC-4E5E-9128-E8C6F2DFFAFB}"/>
              </c:ext>
            </c:extLst>
          </c:dPt>
          <c:dPt>
            <c:idx val="5"/>
            <c:bubble3D val="0"/>
            <c:spPr>
              <a:solidFill>
                <a:schemeClr val="accent6"/>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B-95CC-4E5E-9128-E8C6F2DFFAFB}"/>
              </c:ext>
            </c:extLst>
          </c:dPt>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1-95CC-4E5E-9128-E8C6F2DFFAFB}"/>
                </c:ext>
              </c:extLst>
            </c:dLbl>
            <c:dLbl>
              <c:idx val="1"/>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2"/>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3-95CC-4E5E-9128-E8C6F2DFFAFB}"/>
                </c:ext>
              </c:extLst>
            </c:dLbl>
            <c:dLbl>
              <c:idx val="2"/>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3"/>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5-95CC-4E5E-9128-E8C6F2DFFAFB}"/>
                </c:ext>
              </c:extLst>
            </c:dLbl>
            <c:dLbl>
              <c:idx val="3"/>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4"/>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7-95CC-4E5E-9128-E8C6F2DFFAFB}"/>
                </c:ext>
              </c:extLst>
            </c:dLbl>
            <c:dLbl>
              <c:idx val="4"/>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5"/>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9-95CC-4E5E-9128-E8C6F2DFFAFB}"/>
                </c:ext>
              </c:extLst>
            </c:dLbl>
            <c:dLbl>
              <c:idx val="5"/>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6"/>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B-95CC-4E5E-9128-E8C6F2DFFAFB}"/>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Trang_tính1!$A$2:$A$7</c:f>
              <c:strCache>
                <c:ptCount val="6"/>
                <c:pt idx="0">
                  <c:v>Lãnh đạo Sở GDĐT/Phòng GDĐT, BGH trường phổ thông</c:v>
                </c:pt>
                <c:pt idx="1">
                  <c:v>Chuyên viên Sở GDĐT/Phòng GDĐT, Tổ trưởng chuyên môn</c:v>
                </c:pt>
                <c:pt idx="2">
                  <c:v>Giáo viên cốt cán, Giáo viên</c:v>
                </c:pt>
                <c:pt idx="3">
                  <c:v>Giảng viên, Nhà khoa học, chuyên gia</c:v>
                </c:pt>
                <c:pt idx="4">
                  <c:v>Cựu sinh viên</c:v>
                </c:pt>
                <c:pt idx="5">
                  <c:v>Sinh viên</c:v>
                </c:pt>
              </c:strCache>
            </c:strRef>
          </c:cat>
          <c:val>
            <c:numRef>
              <c:f>Trang_tính1!$B$2:$B$7</c:f>
              <c:numCache>
                <c:formatCode>General</c:formatCode>
                <c:ptCount val="6"/>
                <c:pt idx="0">
                  <c:v>45</c:v>
                </c:pt>
                <c:pt idx="1">
                  <c:v>23</c:v>
                </c:pt>
                <c:pt idx="2">
                  <c:v>39</c:v>
                </c:pt>
                <c:pt idx="3">
                  <c:v>42</c:v>
                </c:pt>
                <c:pt idx="4">
                  <c:v>28</c:v>
                </c:pt>
                <c:pt idx="5">
                  <c:v>50</c:v>
                </c:pt>
              </c:numCache>
            </c:numRef>
          </c:val>
          <c:extLst>
            <c:ext xmlns:c16="http://schemas.microsoft.com/office/drawing/2014/chart" uri="{C3380CC4-5D6E-409C-BE32-E72D297353CC}">
              <c16:uniqueId val="{0000000C-95CC-4E5E-9128-E8C6F2DFFAFB}"/>
            </c:ext>
          </c:extLst>
        </c:ser>
        <c:dLbls>
          <c:dLblPos val="out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Mục tiêu của CTĐT được diễn đạt rõ ràng, dễ hiểu</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Không đồng ý</c:v>
                </c:pt>
                <c:pt idx="1">
                  <c:v>Không có ý kiến</c:v>
                </c:pt>
                <c:pt idx="2">
                  <c:v>Đồng ý</c:v>
                </c:pt>
                <c:pt idx="3">
                  <c:v>Rất đồng ý</c:v>
                </c:pt>
              </c:strCache>
            </c:strRef>
          </c:cat>
          <c:val>
            <c:numRef>
              <c:f>Trang_tính1!$B$2:$B$5</c:f>
              <c:numCache>
                <c:formatCode>0.00%</c:formatCode>
                <c:ptCount val="4"/>
                <c:pt idx="0">
                  <c:v>2.5000000000000001E-2</c:v>
                </c:pt>
                <c:pt idx="1">
                  <c:v>2.5000000000000001E-2</c:v>
                </c:pt>
                <c:pt idx="2">
                  <c:v>0.32500000000000001</c:v>
                </c:pt>
                <c:pt idx="3">
                  <c:v>0.625</c:v>
                </c:pt>
              </c:numCache>
            </c:numRef>
          </c:val>
          <c:extLst>
            <c:ext xmlns:c16="http://schemas.microsoft.com/office/drawing/2014/chart" uri="{C3380CC4-5D6E-409C-BE32-E72D297353CC}">
              <c16:uniqueId val="{00000000-1B28-4C88-865D-A3827DA0529A}"/>
            </c:ext>
          </c:extLst>
        </c:ser>
        <c:ser>
          <c:idx val="1"/>
          <c:order val="1"/>
          <c:tx>
            <c:strRef>
              <c:f>Trang_tính1!$C$1</c:f>
              <c:strCache>
                <c:ptCount val="1"/>
                <c:pt idx="0">
                  <c:v>Mục tiêu của CTĐT phản ánh được năng lực nghề nghiệp của sinh viên sau khi tốt nghiệp</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Không đồng ý</c:v>
                </c:pt>
                <c:pt idx="1">
                  <c:v>Không có ý kiến</c:v>
                </c:pt>
                <c:pt idx="2">
                  <c:v>Đồng ý</c:v>
                </c:pt>
                <c:pt idx="3">
                  <c:v>Rất đồng ý</c:v>
                </c:pt>
              </c:strCache>
            </c:strRef>
          </c:cat>
          <c:val>
            <c:numRef>
              <c:f>Trang_tính1!$C$2:$C$5</c:f>
              <c:numCache>
                <c:formatCode>0.00%</c:formatCode>
                <c:ptCount val="4"/>
                <c:pt idx="0">
                  <c:v>2.4400000000000002E-2</c:v>
                </c:pt>
                <c:pt idx="1">
                  <c:v>2.4400000000000002E-2</c:v>
                </c:pt>
                <c:pt idx="2">
                  <c:v>0.34150000000000003</c:v>
                </c:pt>
                <c:pt idx="3">
                  <c:v>0.60980000000000001</c:v>
                </c:pt>
              </c:numCache>
            </c:numRef>
          </c:val>
          <c:extLst>
            <c:ext xmlns:c16="http://schemas.microsoft.com/office/drawing/2014/chart" uri="{C3380CC4-5D6E-409C-BE32-E72D297353CC}">
              <c16:uniqueId val="{00000001-1B28-4C88-865D-A3827DA0529A}"/>
            </c:ext>
          </c:extLst>
        </c:ser>
        <c:ser>
          <c:idx val="2"/>
          <c:order val="2"/>
          <c:tx>
            <c:strRef>
              <c:f>Trang_tính1!$D$1</c:f>
              <c:strCache>
                <c:ptCount val="1"/>
                <c:pt idx="0">
                  <c:v>Mục tiêu của CTĐT phản ánh được sự nghiệp tương lai của sinh viên sau khi tốt nghiệp</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Không đồng ý</c:v>
                </c:pt>
                <c:pt idx="1">
                  <c:v>Không có ý kiến</c:v>
                </c:pt>
                <c:pt idx="2">
                  <c:v>Đồng ý</c:v>
                </c:pt>
                <c:pt idx="3">
                  <c:v>Rất đồng ý</c:v>
                </c:pt>
              </c:strCache>
            </c:strRef>
          </c:cat>
          <c:val>
            <c:numRef>
              <c:f>Trang_tính1!$D$2:$D$5</c:f>
              <c:numCache>
                <c:formatCode>0.00%</c:formatCode>
                <c:ptCount val="4"/>
                <c:pt idx="0" formatCode="0%">
                  <c:v>0.05</c:v>
                </c:pt>
                <c:pt idx="1">
                  <c:v>2.5000000000000001E-2</c:v>
                </c:pt>
                <c:pt idx="2">
                  <c:v>0.375</c:v>
                </c:pt>
                <c:pt idx="3" formatCode="0%">
                  <c:v>0.55000000000000004</c:v>
                </c:pt>
              </c:numCache>
            </c:numRef>
          </c:val>
          <c:extLst>
            <c:ext xmlns:c16="http://schemas.microsoft.com/office/drawing/2014/chart" uri="{C3380CC4-5D6E-409C-BE32-E72D297353CC}">
              <c16:uniqueId val="{00000002-1B28-4C88-865D-A3827DA0529A}"/>
            </c:ext>
          </c:extLst>
        </c:ser>
        <c:dLbls>
          <c:dLblPos val="outEnd"/>
          <c:showLegendKey val="0"/>
          <c:showVal val="1"/>
          <c:showCatName val="0"/>
          <c:showSerName val="0"/>
          <c:showPercent val="0"/>
          <c:showBubbleSize val="0"/>
        </c:dLbls>
        <c:gapWidth val="219"/>
        <c:overlap val="-27"/>
        <c:axId val="654799736"/>
        <c:axId val="654800064"/>
      </c:barChart>
      <c:catAx>
        <c:axId val="6547997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654800064"/>
        <c:crosses val="autoZero"/>
        <c:auto val="1"/>
        <c:lblAlgn val="ctr"/>
        <c:lblOffset val="100"/>
        <c:noMultiLvlLbl val="0"/>
      </c:catAx>
      <c:valAx>
        <c:axId val="654800064"/>
        <c:scaling>
          <c:orientation val="minMax"/>
        </c:scaling>
        <c:delete val="1"/>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crossAx val="654799736"/>
        <c:crosses val="autoZero"/>
        <c:crossBetween val="between"/>
      </c:valAx>
      <c:spPr>
        <a:noFill/>
        <a:ln>
          <a:noFill/>
        </a:ln>
        <a:effectLst/>
      </c:spPr>
    </c:plotArea>
    <c:legend>
      <c:legendPos val="b"/>
      <c:layout>
        <c:manualLayout>
          <c:xMode val="edge"/>
          <c:yMode val="edge"/>
          <c:x val="0"/>
          <c:y val="0.74983970031393754"/>
          <c:w val="1"/>
          <c:h val="0.23203067285421472"/>
        </c:manualLayout>
      </c:layout>
      <c:overlay val="0"/>
      <c:spPr>
        <a:noFill/>
        <a:ln>
          <a:noFill/>
        </a:ln>
        <a:effectLst/>
      </c:spPr>
      <c:txPr>
        <a:bodyPr rot="0" spcFirstLastPara="1" vertOverflow="ellipsis" vert="horz" wrap="square" anchor="ctr" anchorCtr="1"/>
        <a:lstStyle/>
        <a:p>
          <a:pPr algn="just">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Chuỗi 1</c:v>
                </c:pt>
              </c:strCache>
            </c:strRef>
          </c:tx>
          <c:spPr>
            <a:solidFill>
              <a:srgbClr val="00B050"/>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1000" b="1" i="0" u="none" strike="noStrike" kern="1200" baseline="0">
                    <a:solidFill>
                      <a:srgbClr val="C00000"/>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Trang_tính1!$A$2:$A$11</c:f>
              <c:strCache>
                <c:ptCount val="10"/>
                <c:pt idx="0">
                  <c:v>1.1.2</c:v>
                </c:pt>
                <c:pt idx="1">
                  <c:v>1.1.1</c:v>
                </c:pt>
                <c:pt idx="2">
                  <c:v>1.1.3</c:v>
                </c:pt>
                <c:pt idx="3">
                  <c:v>1.3.1</c:v>
                </c:pt>
                <c:pt idx="4">
                  <c:v>1.2.1</c:v>
                </c:pt>
                <c:pt idx="5">
                  <c:v>1.2.2</c:v>
                </c:pt>
                <c:pt idx="6">
                  <c:v>1.2.3</c:v>
                </c:pt>
                <c:pt idx="7">
                  <c:v>1.3.2</c:v>
                </c:pt>
                <c:pt idx="8">
                  <c:v>1.3.4</c:v>
                </c:pt>
                <c:pt idx="9">
                  <c:v>1.3.3</c:v>
                </c:pt>
              </c:strCache>
            </c:strRef>
          </c:cat>
          <c:val>
            <c:numRef>
              <c:f>Trang_tính1!$B$2:$B$11</c:f>
              <c:numCache>
                <c:formatCode>General</c:formatCode>
                <c:ptCount val="10"/>
                <c:pt idx="0">
                  <c:v>4.21</c:v>
                </c:pt>
                <c:pt idx="1">
                  <c:v>4.41</c:v>
                </c:pt>
                <c:pt idx="2">
                  <c:v>4.41</c:v>
                </c:pt>
                <c:pt idx="3">
                  <c:v>4.55</c:v>
                </c:pt>
                <c:pt idx="4">
                  <c:v>4.5999999999999996</c:v>
                </c:pt>
                <c:pt idx="5">
                  <c:v>4.5999999999999996</c:v>
                </c:pt>
                <c:pt idx="6">
                  <c:v>4.6399999999999997</c:v>
                </c:pt>
                <c:pt idx="7">
                  <c:v>4.68</c:v>
                </c:pt>
                <c:pt idx="8">
                  <c:v>4.6900000000000004</c:v>
                </c:pt>
                <c:pt idx="9">
                  <c:v>4.82</c:v>
                </c:pt>
              </c:numCache>
            </c:numRef>
          </c:val>
          <c:extLst>
            <c:ext xmlns:c16="http://schemas.microsoft.com/office/drawing/2014/chart" uri="{C3380CC4-5D6E-409C-BE32-E72D297353CC}">
              <c16:uniqueId val="{00000000-C4D1-44EE-8048-59EAE5BFBC5A}"/>
            </c:ext>
          </c:extLst>
        </c:ser>
        <c:dLbls>
          <c:dLblPos val="outEnd"/>
          <c:showLegendKey val="0"/>
          <c:showVal val="1"/>
          <c:showCatName val="0"/>
          <c:showSerName val="0"/>
          <c:showPercent val="0"/>
          <c:showBubbleSize val="0"/>
        </c:dLbls>
        <c:gapWidth val="444"/>
        <c:overlap val="-90"/>
        <c:axId val="697150112"/>
        <c:axId val="697150440"/>
      </c:barChart>
      <c:catAx>
        <c:axId val="69715011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697150440"/>
        <c:crosses val="autoZero"/>
        <c:auto val="1"/>
        <c:lblAlgn val="ctr"/>
        <c:lblOffset val="100"/>
        <c:noMultiLvlLbl val="0"/>
      </c:catAx>
      <c:valAx>
        <c:axId val="697150440"/>
        <c:scaling>
          <c:orientation val="minMax"/>
        </c:scaling>
        <c:delete val="1"/>
        <c:axPos val="l"/>
        <c:numFmt formatCode="General" sourceLinked="1"/>
        <c:majorTickMark val="none"/>
        <c:minorTickMark val="none"/>
        <c:tickLblPos val="nextTo"/>
        <c:crossAx val="69715011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Mức độ hiện đạt được</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Trang_tính1!$A$2:$A$11</c:f>
              <c:strCache>
                <c:ptCount val="10"/>
                <c:pt idx="0">
                  <c:v>1.1.1</c:v>
                </c:pt>
                <c:pt idx="1">
                  <c:v>1.1.2</c:v>
                </c:pt>
                <c:pt idx="2">
                  <c:v>1.1.3</c:v>
                </c:pt>
                <c:pt idx="3">
                  <c:v>1.2.1</c:v>
                </c:pt>
                <c:pt idx="4">
                  <c:v>1.2.2</c:v>
                </c:pt>
                <c:pt idx="5">
                  <c:v>1.2.3</c:v>
                </c:pt>
                <c:pt idx="6">
                  <c:v>1.3.1</c:v>
                </c:pt>
                <c:pt idx="7">
                  <c:v>1.3.2</c:v>
                </c:pt>
                <c:pt idx="8">
                  <c:v>1.3.3</c:v>
                </c:pt>
                <c:pt idx="9">
                  <c:v>1.3.4</c:v>
                </c:pt>
              </c:strCache>
            </c:strRef>
          </c:cat>
          <c:val>
            <c:numRef>
              <c:f>Trang_tính1!$B$2:$B$11</c:f>
              <c:numCache>
                <c:formatCode>General</c:formatCode>
                <c:ptCount val="10"/>
                <c:pt idx="0">
                  <c:v>2.95</c:v>
                </c:pt>
                <c:pt idx="1">
                  <c:v>2.79</c:v>
                </c:pt>
                <c:pt idx="2">
                  <c:v>3.04</c:v>
                </c:pt>
                <c:pt idx="3">
                  <c:v>3.18</c:v>
                </c:pt>
                <c:pt idx="4">
                  <c:v>3.26</c:v>
                </c:pt>
                <c:pt idx="5">
                  <c:v>3.32</c:v>
                </c:pt>
                <c:pt idx="6">
                  <c:v>3.17</c:v>
                </c:pt>
                <c:pt idx="7">
                  <c:v>3.19</c:v>
                </c:pt>
                <c:pt idx="8">
                  <c:v>2.99</c:v>
                </c:pt>
                <c:pt idx="9">
                  <c:v>3.14</c:v>
                </c:pt>
              </c:numCache>
            </c:numRef>
          </c:val>
          <c:extLst>
            <c:ext xmlns:c16="http://schemas.microsoft.com/office/drawing/2014/chart" uri="{C3380CC4-5D6E-409C-BE32-E72D297353CC}">
              <c16:uniqueId val="{00000000-61C4-4B13-BBAC-DDAF9DC800C2}"/>
            </c:ext>
          </c:extLst>
        </c:ser>
        <c:ser>
          <c:idx val="1"/>
          <c:order val="1"/>
          <c:tx>
            <c:strRef>
              <c:f>Trang_tính1!$C$1</c:f>
              <c:strCache>
                <c:ptCount val="1"/>
                <c:pt idx="0">
                  <c:v>Mức độ cần đạt được</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Trang_tính1!$A$2:$A$11</c:f>
              <c:strCache>
                <c:ptCount val="10"/>
                <c:pt idx="0">
                  <c:v>1.1.1</c:v>
                </c:pt>
                <c:pt idx="1">
                  <c:v>1.1.2</c:v>
                </c:pt>
                <c:pt idx="2">
                  <c:v>1.1.3</c:v>
                </c:pt>
                <c:pt idx="3">
                  <c:v>1.2.1</c:v>
                </c:pt>
                <c:pt idx="4">
                  <c:v>1.2.2</c:v>
                </c:pt>
                <c:pt idx="5">
                  <c:v>1.2.3</c:v>
                </c:pt>
                <c:pt idx="6">
                  <c:v>1.3.1</c:v>
                </c:pt>
                <c:pt idx="7">
                  <c:v>1.3.2</c:v>
                </c:pt>
                <c:pt idx="8">
                  <c:v>1.3.3</c:v>
                </c:pt>
                <c:pt idx="9">
                  <c:v>1.3.4</c:v>
                </c:pt>
              </c:strCache>
            </c:strRef>
          </c:cat>
          <c:val>
            <c:numRef>
              <c:f>Trang_tính1!$C$2:$C$11</c:f>
              <c:numCache>
                <c:formatCode>General</c:formatCode>
                <c:ptCount val="10"/>
                <c:pt idx="0">
                  <c:v>3.78</c:v>
                </c:pt>
                <c:pt idx="1">
                  <c:v>3.59</c:v>
                </c:pt>
                <c:pt idx="2">
                  <c:v>3.64</c:v>
                </c:pt>
                <c:pt idx="3">
                  <c:v>4.1100000000000003</c:v>
                </c:pt>
                <c:pt idx="4">
                  <c:v>3.98</c:v>
                </c:pt>
                <c:pt idx="5">
                  <c:v>4.34</c:v>
                </c:pt>
                <c:pt idx="6">
                  <c:v>4.18</c:v>
                </c:pt>
                <c:pt idx="7">
                  <c:v>4.2300000000000004</c:v>
                </c:pt>
                <c:pt idx="8">
                  <c:v>4.3600000000000003</c:v>
                </c:pt>
                <c:pt idx="9">
                  <c:v>4.22</c:v>
                </c:pt>
              </c:numCache>
            </c:numRef>
          </c:val>
          <c:extLst>
            <c:ext xmlns:c16="http://schemas.microsoft.com/office/drawing/2014/chart" uri="{C3380CC4-5D6E-409C-BE32-E72D297353CC}">
              <c16:uniqueId val="{00000002-61C4-4B13-BBAC-DDAF9DC800C2}"/>
            </c:ext>
          </c:extLst>
        </c:ser>
        <c:dLbls>
          <c:dLblPos val="outEnd"/>
          <c:showLegendKey val="0"/>
          <c:showVal val="1"/>
          <c:showCatName val="0"/>
          <c:showSerName val="0"/>
          <c:showPercent val="0"/>
          <c:showBubbleSize val="0"/>
        </c:dLbls>
        <c:gapWidth val="444"/>
        <c:overlap val="-90"/>
        <c:axId val="697150112"/>
        <c:axId val="697150440"/>
      </c:barChart>
      <c:catAx>
        <c:axId val="69715011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697150440"/>
        <c:crosses val="autoZero"/>
        <c:auto val="1"/>
        <c:lblAlgn val="ctr"/>
        <c:lblOffset val="100"/>
        <c:noMultiLvlLbl val="0"/>
      </c:catAx>
      <c:valAx>
        <c:axId val="697150440"/>
        <c:scaling>
          <c:orientation val="minMax"/>
        </c:scaling>
        <c:delete val="1"/>
        <c:axPos val="l"/>
        <c:numFmt formatCode="General" sourceLinked="1"/>
        <c:majorTickMark val="none"/>
        <c:minorTickMark val="none"/>
        <c:tickLblPos val="nextTo"/>
        <c:crossAx val="6971501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Mức độ cần thiết</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02060"/>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Trang_tính1!$A$2:$A$14</c:f>
              <c:strCache>
                <c:ptCount val="13"/>
                <c:pt idx="0">
                  <c:v>2.1.1</c:v>
                </c:pt>
                <c:pt idx="1">
                  <c:v>2.2.2</c:v>
                </c:pt>
                <c:pt idx="2">
                  <c:v>2.2.1</c:v>
                </c:pt>
                <c:pt idx="3">
                  <c:v>2.2.3</c:v>
                </c:pt>
                <c:pt idx="4">
                  <c:v>2.3.1</c:v>
                </c:pt>
                <c:pt idx="5">
                  <c:v>2.4.1</c:v>
                </c:pt>
                <c:pt idx="6">
                  <c:v>2.3.2</c:v>
                </c:pt>
                <c:pt idx="7">
                  <c:v>2.4.5</c:v>
                </c:pt>
                <c:pt idx="8">
                  <c:v>2.1.2</c:v>
                </c:pt>
                <c:pt idx="9">
                  <c:v>2.3.3</c:v>
                </c:pt>
                <c:pt idx="10">
                  <c:v>2.4.2</c:v>
                </c:pt>
                <c:pt idx="11">
                  <c:v>2.4.4</c:v>
                </c:pt>
                <c:pt idx="12">
                  <c:v>2.4.3</c:v>
                </c:pt>
              </c:strCache>
            </c:strRef>
          </c:cat>
          <c:val>
            <c:numRef>
              <c:f>Trang_tính1!$B$2:$B$14</c:f>
              <c:numCache>
                <c:formatCode>General</c:formatCode>
                <c:ptCount val="13"/>
                <c:pt idx="0">
                  <c:v>4.3899999999999997</c:v>
                </c:pt>
                <c:pt idx="1">
                  <c:v>4.41</c:v>
                </c:pt>
                <c:pt idx="2">
                  <c:v>4.47</c:v>
                </c:pt>
                <c:pt idx="3">
                  <c:v>4.47</c:v>
                </c:pt>
                <c:pt idx="4">
                  <c:v>4.5</c:v>
                </c:pt>
                <c:pt idx="5">
                  <c:v>4.51</c:v>
                </c:pt>
                <c:pt idx="6">
                  <c:v>4.5199999999999996</c:v>
                </c:pt>
                <c:pt idx="7">
                  <c:v>4.53</c:v>
                </c:pt>
                <c:pt idx="8">
                  <c:v>4.55</c:v>
                </c:pt>
                <c:pt idx="9">
                  <c:v>4.55</c:v>
                </c:pt>
                <c:pt idx="10">
                  <c:v>4.58</c:v>
                </c:pt>
                <c:pt idx="11">
                  <c:v>4.58</c:v>
                </c:pt>
                <c:pt idx="12">
                  <c:v>4.5999999999999996</c:v>
                </c:pt>
              </c:numCache>
            </c:numRef>
          </c:val>
          <c:extLst>
            <c:ext xmlns:c16="http://schemas.microsoft.com/office/drawing/2014/chart" uri="{C3380CC4-5D6E-409C-BE32-E72D297353CC}">
              <c16:uniqueId val="{00000000-F10D-4EB2-92C0-94A8405CCFD0}"/>
            </c:ext>
          </c:extLst>
        </c:ser>
        <c:dLbls>
          <c:dLblPos val="outEnd"/>
          <c:showLegendKey val="0"/>
          <c:showVal val="1"/>
          <c:showCatName val="0"/>
          <c:showSerName val="0"/>
          <c:showPercent val="0"/>
          <c:showBubbleSize val="0"/>
        </c:dLbls>
        <c:gapWidth val="219"/>
        <c:overlap val="-27"/>
        <c:axId val="536307240"/>
        <c:axId val="536302648"/>
      </c:barChart>
      <c:catAx>
        <c:axId val="536307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rgbClr val="002060"/>
                </a:solidFill>
                <a:latin typeface="Times New Roman" panose="02020603050405020304" pitchFamily="18" charset="0"/>
                <a:ea typeface="+mn-ea"/>
                <a:cs typeface="Times New Roman" panose="02020603050405020304" pitchFamily="18" charset="0"/>
              </a:defRPr>
            </a:pPr>
            <a:endParaRPr lang="en-US"/>
          </a:p>
        </c:txPr>
        <c:crossAx val="536302648"/>
        <c:crosses val="autoZero"/>
        <c:auto val="1"/>
        <c:lblAlgn val="ctr"/>
        <c:lblOffset val="100"/>
        <c:noMultiLvlLbl val="0"/>
      </c:catAx>
      <c:valAx>
        <c:axId val="536302648"/>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5363072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Mức độ hiện đạt được</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Trang_tính1!$A$2:$A$14</c:f>
              <c:strCache>
                <c:ptCount val="13"/>
                <c:pt idx="0">
                  <c:v>2.1.1</c:v>
                </c:pt>
                <c:pt idx="1">
                  <c:v>2.1.2</c:v>
                </c:pt>
                <c:pt idx="2">
                  <c:v>2.2.1</c:v>
                </c:pt>
                <c:pt idx="3">
                  <c:v>2.2.2</c:v>
                </c:pt>
                <c:pt idx="4">
                  <c:v>2.2.3</c:v>
                </c:pt>
                <c:pt idx="5">
                  <c:v>2.3.1</c:v>
                </c:pt>
                <c:pt idx="6">
                  <c:v>2.3.2</c:v>
                </c:pt>
                <c:pt idx="7">
                  <c:v>2.3.3</c:v>
                </c:pt>
                <c:pt idx="8">
                  <c:v>2.4.1</c:v>
                </c:pt>
                <c:pt idx="9">
                  <c:v>2.4.2</c:v>
                </c:pt>
                <c:pt idx="10">
                  <c:v>2.4.3</c:v>
                </c:pt>
                <c:pt idx="11">
                  <c:v>2.4.4</c:v>
                </c:pt>
                <c:pt idx="12">
                  <c:v>2.4.5</c:v>
                </c:pt>
              </c:strCache>
            </c:strRef>
          </c:cat>
          <c:val>
            <c:numRef>
              <c:f>Trang_tính1!$B$2:$B$14</c:f>
              <c:numCache>
                <c:formatCode>General</c:formatCode>
                <c:ptCount val="13"/>
                <c:pt idx="0">
                  <c:v>2.91</c:v>
                </c:pt>
                <c:pt idx="1">
                  <c:v>2.95</c:v>
                </c:pt>
                <c:pt idx="2">
                  <c:v>3.04</c:v>
                </c:pt>
                <c:pt idx="3">
                  <c:v>3</c:v>
                </c:pt>
                <c:pt idx="4">
                  <c:v>2.97</c:v>
                </c:pt>
                <c:pt idx="5">
                  <c:v>3.01</c:v>
                </c:pt>
                <c:pt idx="6">
                  <c:v>3.02</c:v>
                </c:pt>
                <c:pt idx="7">
                  <c:v>3.09</c:v>
                </c:pt>
                <c:pt idx="8">
                  <c:v>3.08</c:v>
                </c:pt>
                <c:pt idx="9">
                  <c:v>3.11</c:v>
                </c:pt>
                <c:pt idx="10">
                  <c:v>3.01</c:v>
                </c:pt>
                <c:pt idx="11">
                  <c:v>3.08</c:v>
                </c:pt>
                <c:pt idx="12">
                  <c:v>3.07</c:v>
                </c:pt>
              </c:numCache>
            </c:numRef>
          </c:val>
          <c:extLst>
            <c:ext xmlns:c16="http://schemas.microsoft.com/office/drawing/2014/chart" uri="{C3380CC4-5D6E-409C-BE32-E72D297353CC}">
              <c16:uniqueId val="{00000000-0447-4A31-8467-35F33D410D90}"/>
            </c:ext>
          </c:extLst>
        </c:ser>
        <c:ser>
          <c:idx val="1"/>
          <c:order val="1"/>
          <c:tx>
            <c:strRef>
              <c:f>Trang_tính1!$C$1</c:f>
              <c:strCache>
                <c:ptCount val="1"/>
                <c:pt idx="0">
                  <c:v>Mức độ cần đạt được</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Trang_tính1!$A$2:$A$14</c:f>
              <c:strCache>
                <c:ptCount val="13"/>
                <c:pt idx="0">
                  <c:v>2.1.1</c:v>
                </c:pt>
                <c:pt idx="1">
                  <c:v>2.1.2</c:v>
                </c:pt>
                <c:pt idx="2">
                  <c:v>2.2.1</c:v>
                </c:pt>
                <c:pt idx="3">
                  <c:v>2.2.2</c:v>
                </c:pt>
                <c:pt idx="4">
                  <c:v>2.2.3</c:v>
                </c:pt>
                <c:pt idx="5">
                  <c:v>2.3.1</c:v>
                </c:pt>
                <c:pt idx="6">
                  <c:v>2.3.2</c:v>
                </c:pt>
                <c:pt idx="7">
                  <c:v>2.3.3</c:v>
                </c:pt>
                <c:pt idx="8">
                  <c:v>2.4.1</c:v>
                </c:pt>
                <c:pt idx="9">
                  <c:v>2.4.2</c:v>
                </c:pt>
                <c:pt idx="10">
                  <c:v>2.4.3</c:v>
                </c:pt>
                <c:pt idx="11">
                  <c:v>2.4.4</c:v>
                </c:pt>
                <c:pt idx="12">
                  <c:v>2.4.5</c:v>
                </c:pt>
              </c:strCache>
            </c:strRef>
          </c:cat>
          <c:val>
            <c:numRef>
              <c:f>Trang_tính1!$C$2:$C$14</c:f>
              <c:numCache>
                <c:formatCode>General</c:formatCode>
                <c:ptCount val="13"/>
                <c:pt idx="0">
                  <c:v>3.37</c:v>
                </c:pt>
                <c:pt idx="1">
                  <c:v>3.54</c:v>
                </c:pt>
                <c:pt idx="2">
                  <c:v>3.56</c:v>
                </c:pt>
                <c:pt idx="3">
                  <c:v>3.55</c:v>
                </c:pt>
                <c:pt idx="4">
                  <c:v>3.46</c:v>
                </c:pt>
                <c:pt idx="5">
                  <c:v>3.55</c:v>
                </c:pt>
                <c:pt idx="6">
                  <c:v>3.5</c:v>
                </c:pt>
                <c:pt idx="7">
                  <c:v>3.56</c:v>
                </c:pt>
                <c:pt idx="8">
                  <c:v>3.58</c:v>
                </c:pt>
                <c:pt idx="9">
                  <c:v>3.62</c:v>
                </c:pt>
                <c:pt idx="10">
                  <c:v>3.6</c:v>
                </c:pt>
                <c:pt idx="11">
                  <c:v>3.61</c:v>
                </c:pt>
                <c:pt idx="12">
                  <c:v>3.48</c:v>
                </c:pt>
              </c:numCache>
            </c:numRef>
          </c:val>
          <c:extLst>
            <c:ext xmlns:c16="http://schemas.microsoft.com/office/drawing/2014/chart" uri="{C3380CC4-5D6E-409C-BE32-E72D297353CC}">
              <c16:uniqueId val="{00000003-0447-4A31-8467-35F33D410D90}"/>
            </c:ext>
          </c:extLst>
        </c:ser>
        <c:dLbls>
          <c:dLblPos val="outEnd"/>
          <c:showLegendKey val="0"/>
          <c:showVal val="1"/>
          <c:showCatName val="0"/>
          <c:showSerName val="0"/>
          <c:showPercent val="0"/>
          <c:showBubbleSize val="0"/>
        </c:dLbls>
        <c:gapWidth val="444"/>
        <c:overlap val="-90"/>
        <c:axId val="697150112"/>
        <c:axId val="697150440"/>
      </c:barChart>
      <c:catAx>
        <c:axId val="69715011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697150440"/>
        <c:crosses val="autoZero"/>
        <c:auto val="1"/>
        <c:lblAlgn val="ctr"/>
        <c:lblOffset val="100"/>
        <c:noMultiLvlLbl val="0"/>
      </c:catAx>
      <c:valAx>
        <c:axId val="697150440"/>
        <c:scaling>
          <c:orientation val="minMax"/>
        </c:scaling>
        <c:delete val="1"/>
        <c:axPos val="l"/>
        <c:numFmt formatCode="General" sourceLinked="1"/>
        <c:majorTickMark val="none"/>
        <c:minorTickMark val="none"/>
        <c:tickLblPos val="nextTo"/>
        <c:crossAx val="6971501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Chuỗi 1</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C00000"/>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Trang_tính1!$A$2:$A$6</c:f>
              <c:strCache>
                <c:ptCount val="5"/>
                <c:pt idx="0">
                  <c:v>3.1.3</c:v>
                </c:pt>
                <c:pt idx="1">
                  <c:v>3.2.2</c:v>
                </c:pt>
                <c:pt idx="2">
                  <c:v>3.2.1</c:v>
                </c:pt>
                <c:pt idx="3">
                  <c:v>3.1.1</c:v>
                </c:pt>
                <c:pt idx="4">
                  <c:v>3.1.2</c:v>
                </c:pt>
              </c:strCache>
            </c:strRef>
          </c:cat>
          <c:val>
            <c:numRef>
              <c:f>Trang_tính1!$B$2:$B$6</c:f>
              <c:numCache>
                <c:formatCode>General</c:formatCode>
                <c:ptCount val="5"/>
                <c:pt idx="0">
                  <c:v>4.25</c:v>
                </c:pt>
                <c:pt idx="1">
                  <c:v>4.29</c:v>
                </c:pt>
                <c:pt idx="2">
                  <c:v>4.47</c:v>
                </c:pt>
                <c:pt idx="3">
                  <c:v>4.51</c:v>
                </c:pt>
                <c:pt idx="4">
                  <c:v>4.5199999999999996</c:v>
                </c:pt>
              </c:numCache>
            </c:numRef>
          </c:val>
          <c:extLst>
            <c:ext xmlns:c16="http://schemas.microsoft.com/office/drawing/2014/chart" uri="{C3380CC4-5D6E-409C-BE32-E72D297353CC}">
              <c16:uniqueId val="{00000000-9EFA-41C4-AB97-C032AB16996A}"/>
            </c:ext>
          </c:extLst>
        </c:ser>
        <c:dLbls>
          <c:dLblPos val="outEnd"/>
          <c:showLegendKey val="0"/>
          <c:showVal val="1"/>
          <c:showCatName val="0"/>
          <c:showSerName val="0"/>
          <c:showPercent val="0"/>
          <c:showBubbleSize val="0"/>
        </c:dLbls>
        <c:gapWidth val="219"/>
        <c:overlap val="-27"/>
        <c:axId val="578705120"/>
        <c:axId val="578704792"/>
      </c:barChart>
      <c:catAx>
        <c:axId val="5787051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578704792"/>
        <c:crosses val="autoZero"/>
        <c:auto val="1"/>
        <c:lblAlgn val="ctr"/>
        <c:lblOffset val="100"/>
        <c:noMultiLvlLbl val="0"/>
      </c:catAx>
      <c:valAx>
        <c:axId val="578704792"/>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57870512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Mức độ hiện đạt được</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Trang_tính1!$A$2:$A$6</c:f>
              <c:strCache>
                <c:ptCount val="5"/>
                <c:pt idx="0">
                  <c:v>3.1.1</c:v>
                </c:pt>
                <c:pt idx="1">
                  <c:v>3.1.2</c:v>
                </c:pt>
                <c:pt idx="2">
                  <c:v>3.1.3</c:v>
                </c:pt>
                <c:pt idx="3">
                  <c:v>3.2.1</c:v>
                </c:pt>
                <c:pt idx="4">
                  <c:v>3.2.2</c:v>
                </c:pt>
              </c:strCache>
            </c:strRef>
          </c:cat>
          <c:val>
            <c:numRef>
              <c:f>Trang_tính1!$B$2:$B$6</c:f>
              <c:numCache>
                <c:formatCode>General</c:formatCode>
                <c:ptCount val="5"/>
                <c:pt idx="0">
                  <c:v>3.06</c:v>
                </c:pt>
                <c:pt idx="1">
                  <c:v>3.04</c:v>
                </c:pt>
                <c:pt idx="2">
                  <c:v>3.08</c:v>
                </c:pt>
                <c:pt idx="3">
                  <c:v>3.08</c:v>
                </c:pt>
                <c:pt idx="4">
                  <c:v>2.89</c:v>
                </c:pt>
              </c:numCache>
            </c:numRef>
          </c:val>
          <c:extLst>
            <c:ext xmlns:c16="http://schemas.microsoft.com/office/drawing/2014/chart" uri="{C3380CC4-5D6E-409C-BE32-E72D297353CC}">
              <c16:uniqueId val="{00000000-A18E-4F95-8DEF-611EC790EFB6}"/>
            </c:ext>
          </c:extLst>
        </c:ser>
        <c:ser>
          <c:idx val="1"/>
          <c:order val="1"/>
          <c:tx>
            <c:strRef>
              <c:f>Trang_tính1!$C$1</c:f>
              <c:strCache>
                <c:ptCount val="1"/>
                <c:pt idx="0">
                  <c:v>Mức độ cần đạt được</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Trang_tính1!$A$2:$A$6</c:f>
              <c:strCache>
                <c:ptCount val="5"/>
                <c:pt idx="0">
                  <c:v>3.1.1</c:v>
                </c:pt>
                <c:pt idx="1">
                  <c:v>3.1.2</c:v>
                </c:pt>
                <c:pt idx="2">
                  <c:v>3.1.3</c:v>
                </c:pt>
                <c:pt idx="3">
                  <c:v>3.2.1</c:v>
                </c:pt>
                <c:pt idx="4">
                  <c:v>3.2.2</c:v>
                </c:pt>
              </c:strCache>
            </c:strRef>
          </c:cat>
          <c:val>
            <c:numRef>
              <c:f>Trang_tính1!$C$2:$C$6</c:f>
              <c:numCache>
                <c:formatCode>General</c:formatCode>
                <c:ptCount val="5"/>
                <c:pt idx="0">
                  <c:v>3.51</c:v>
                </c:pt>
                <c:pt idx="1">
                  <c:v>3.4</c:v>
                </c:pt>
                <c:pt idx="2">
                  <c:v>3.32</c:v>
                </c:pt>
                <c:pt idx="3">
                  <c:v>3.44</c:v>
                </c:pt>
                <c:pt idx="4">
                  <c:v>3.44</c:v>
                </c:pt>
              </c:numCache>
            </c:numRef>
          </c:val>
          <c:extLst>
            <c:ext xmlns:c16="http://schemas.microsoft.com/office/drawing/2014/chart" uri="{C3380CC4-5D6E-409C-BE32-E72D297353CC}">
              <c16:uniqueId val="{00000001-A18E-4F95-8DEF-611EC790EFB6}"/>
            </c:ext>
          </c:extLst>
        </c:ser>
        <c:dLbls>
          <c:dLblPos val="outEnd"/>
          <c:showLegendKey val="0"/>
          <c:showVal val="1"/>
          <c:showCatName val="0"/>
          <c:showSerName val="0"/>
          <c:showPercent val="0"/>
          <c:showBubbleSize val="0"/>
        </c:dLbls>
        <c:gapWidth val="444"/>
        <c:overlap val="-90"/>
        <c:axId val="697150112"/>
        <c:axId val="697150440"/>
      </c:barChart>
      <c:catAx>
        <c:axId val="69715011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697150440"/>
        <c:crosses val="autoZero"/>
        <c:auto val="1"/>
        <c:lblAlgn val="ctr"/>
        <c:lblOffset val="100"/>
        <c:noMultiLvlLbl val="0"/>
      </c:catAx>
      <c:valAx>
        <c:axId val="697150440"/>
        <c:scaling>
          <c:orientation val="minMax"/>
        </c:scaling>
        <c:delete val="1"/>
        <c:axPos val="l"/>
        <c:numFmt formatCode="General" sourceLinked="1"/>
        <c:majorTickMark val="none"/>
        <c:minorTickMark val="none"/>
        <c:tickLblPos val="nextTo"/>
        <c:crossAx val="6971501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Trang_tính1!$B$1</c:f>
              <c:strCache>
                <c:ptCount val="1"/>
                <c:pt idx="0">
                  <c:v>Chuỗi 1</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C00000"/>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Trang_tính1!$A$2:$A$20</c:f>
              <c:strCache>
                <c:ptCount val="19"/>
                <c:pt idx="0">
                  <c:v>4.1.4</c:v>
                </c:pt>
                <c:pt idx="1">
                  <c:v>4.3.3</c:v>
                </c:pt>
                <c:pt idx="2">
                  <c:v>4.2.3</c:v>
                </c:pt>
                <c:pt idx="3">
                  <c:v>4.5.3</c:v>
                </c:pt>
                <c:pt idx="4">
                  <c:v>4.6.1</c:v>
                </c:pt>
                <c:pt idx="5">
                  <c:v>4.1.3</c:v>
                </c:pt>
                <c:pt idx="6">
                  <c:v>4.2.1</c:v>
                </c:pt>
                <c:pt idx="7">
                  <c:v>4.3.2</c:v>
                </c:pt>
                <c:pt idx="8">
                  <c:v>4.4.3</c:v>
                </c:pt>
                <c:pt idx="9">
                  <c:v>4.4.4</c:v>
                </c:pt>
                <c:pt idx="10">
                  <c:v>4.1.2</c:v>
                </c:pt>
                <c:pt idx="11">
                  <c:v>4.5.1</c:v>
                </c:pt>
                <c:pt idx="12">
                  <c:v>4.3.1</c:v>
                </c:pt>
                <c:pt idx="13">
                  <c:v>4.6.2</c:v>
                </c:pt>
                <c:pt idx="14">
                  <c:v>4.2.2</c:v>
                </c:pt>
                <c:pt idx="15">
                  <c:v>4.4.2</c:v>
                </c:pt>
                <c:pt idx="16">
                  <c:v>4.5.2</c:v>
                </c:pt>
                <c:pt idx="17">
                  <c:v>4.4.1</c:v>
                </c:pt>
                <c:pt idx="18">
                  <c:v>4.1.1</c:v>
                </c:pt>
              </c:strCache>
            </c:strRef>
          </c:cat>
          <c:val>
            <c:numRef>
              <c:f>Trang_tính1!$B$2:$B$20</c:f>
              <c:numCache>
                <c:formatCode>General</c:formatCode>
                <c:ptCount val="19"/>
                <c:pt idx="0">
                  <c:v>4.3099999999999996</c:v>
                </c:pt>
                <c:pt idx="1">
                  <c:v>4.32</c:v>
                </c:pt>
                <c:pt idx="2">
                  <c:v>4.34</c:v>
                </c:pt>
                <c:pt idx="3">
                  <c:v>4.4000000000000004</c:v>
                </c:pt>
                <c:pt idx="4">
                  <c:v>4.4000000000000004</c:v>
                </c:pt>
                <c:pt idx="5">
                  <c:v>4.41</c:v>
                </c:pt>
                <c:pt idx="6">
                  <c:v>4.41</c:v>
                </c:pt>
                <c:pt idx="7">
                  <c:v>4.41</c:v>
                </c:pt>
                <c:pt idx="8">
                  <c:v>4.41</c:v>
                </c:pt>
                <c:pt idx="9">
                  <c:v>4.41</c:v>
                </c:pt>
                <c:pt idx="10">
                  <c:v>4.42</c:v>
                </c:pt>
                <c:pt idx="11">
                  <c:v>4.43</c:v>
                </c:pt>
                <c:pt idx="12">
                  <c:v>4.4400000000000004</c:v>
                </c:pt>
                <c:pt idx="13">
                  <c:v>4.46</c:v>
                </c:pt>
                <c:pt idx="14">
                  <c:v>4.47</c:v>
                </c:pt>
                <c:pt idx="15">
                  <c:v>4.49</c:v>
                </c:pt>
                <c:pt idx="16">
                  <c:v>4.49</c:v>
                </c:pt>
                <c:pt idx="17">
                  <c:v>4.51</c:v>
                </c:pt>
                <c:pt idx="18">
                  <c:v>4.54</c:v>
                </c:pt>
              </c:numCache>
            </c:numRef>
          </c:val>
          <c:extLst>
            <c:ext xmlns:c16="http://schemas.microsoft.com/office/drawing/2014/chart" uri="{C3380CC4-5D6E-409C-BE32-E72D297353CC}">
              <c16:uniqueId val="{00000000-70C7-4AF9-8ADE-EC737AFFA9E6}"/>
            </c:ext>
          </c:extLst>
        </c:ser>
        <c:dLbls>
          <c:dLblPos val="outEnd"/>
          <c:showLegendKey val="0"/>
          <c:showVal val="1"/>
          <c:showCatName val="0"/>
          <c:showSerName val="0"/>
          <c:showPercent val="0"/>
          <c:showBubbleSize val="0"/>
        </c:dLbls>
        <c:gapWidth val="247"/>
        <c:axId val="576000808"/>
        <c:axId val="576001136"/>
      </c:barChart>
      <c:catAx>
        <c:axId val="576000808"/>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00" b="1" i="0" u="none" strike="noStrike" kern="1200" cap="none" spc="0" normalizeH="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576001136"/>
        <c:crosses val="autoZero"/>
        <c:auto val="1"/>
        <c:lblAlgn val="ctr"/>
        <c:lblOffset val="100"/>
        <c:noMultiLvlLbl val="0"/>
      </c:catAx>
      <c:valAx>
        <c:axId val="576001136"/>
        <c:scaling>
          <c:orientation val="minMax"/>
        </c:scaling>
        <c:delete val="1"/>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crossAx val="576000808"/>
        <c:crosses val="autoZero"/>
        <c:crossBetween val="between"/>
      </c:valAx>
      <c:spPr>
        <a:pattFill prst="ltDnDiag">
          <a:fgClr>
            <a:schemeClr val="dk1">
              <a:lumMod val="15000"/>
              <a:lumOff val="85000"/>
            </a:schemeClr>
          </a:fgClr>
          <a:bgClr>
            <a:schemeClr val="lt1"/>
          </a:bgClr>
        </a:patt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Trang_tính1!$B$1</c:f>
              <c:strCache>
                <c:ptCount val="1"/>
                <c:pt idx="0">
                  <c:v>Mức độ hiện đạt</c:v>
                </c:pt>
              </c:strCache>
            </c:strRef>
          </c:tx>
          <c:spPr>
            <a:ln w="28575" cap="rnd">
              <a:solidFill>
                <a:schemeClr val="accent1"/>
              </a:solidFill>
              <a:round/>
            </a:ln>
            <a:effectLst/>
          </c:spPr>
          <c:marker>
            <c:symbol val="none"/>
          </c:marker>
          <c:cat>
            <c:strRef>
              <c:f>Trang_tính1!$A$2:$A$20</c:f>
              <c:strCache>
                <c:ptCount val="19"/>
                <c:pt idx="0">
                  <c:v>4.1.1</c:v>
                </c:pt>
                <c:pt idx="1">
                  <c:v>4.1.2</c:v>
                </c:pt>
                <c:pt idx="2">
                  <c:v>4.1.3</c:v>
                </c:pt>
                <c:pt idx="3">
                  <c:v>4.1.4</c:v>
                </c:pt>
                <c:pt idx="4">
                  <c:v>4.2.1</c:v>
                </c:pt>
                <c:pt idx="5">
                  <c:v>4.2.2</c:v>
                </c:pt>
                <c:pt idx="6">
                  <c:v>4.2.3</c:v>
                </c:pt>
                <c:pt idx="7">
                  <c:v>4.3.1</c:v>
                </c:pt>
                <c:pt idx="8">
                  <c:v>4.3.2</c:v>
                </c:pt>
                <c:pt idx="9">
                  <c:v>4.3.3</c:v>
                </c:pt>
                <c:pt idx="10">
                  <c:v>4.4.1</c:v>
                </c:pt>
                <c:pt idx="11">
                  <c:v>4.4.2</c:v>
                </c:pt>
                <c:pt idx="12">
                  <c:v>4.4.3</c:v>
                </c:pt>
                <c:pt idx="13">
                  <c:v>4.4.4</c:v>
                </c:pt>
                <c:pt idx="14">
                  <c:v>4.5.1</c:v>
                </c:pt>
                <c:pt idx="15">
                  <c:v>4.5.2</c:v>
                </c:pt>
                <c:pt idx="16">
                  <c:v>4.5.3</c:v>
                </c:pt>
                <c:pt idx="17">
                  <c:v>4.6.1</c:v>
                </c:pt>
                <c:pt idx="18">
                  <c:v>4.6.2</c:v>
                </c:pt>
              </c:strCache>
            </c:strRef>
          </c:cat>
          <c:val>
            <c:numRef>
              <c:f>Trang_tính1!$B$2:$B$20</c:f>
              <c:numCache>
                <c:formatCode>General</c:formatCode>
                <c:ptCount val="19"/>
                <c:pt idx="0">
                  <c:v>3.03</c:v>
                </c:pt>
                <c:pt idx="1">
                  <c:v>2.86</c:v>
                </c:pt>
                <c:pt idx="2">
                  <c:v>2.93</c:v>
                </c:pt>
                <c:pt idx="3">
                  <c:v>2.76</c:v>
                </c:pt>
                <c:pt idx="4">
                  <c:v>2.84</c:v>
                </c:pt>
                <c:pt idx="5">
                  <c:v>2.9</c:v>
                </c:pt>
                <c:pt idx="6">
                  <c:v>2.87</c:v>
                </c:pt>
                <c:pt idx="7">
                  <c:v>3.04</c:v>
                </c:pt>
                <c:pt idx="8">
                  <c:v>2.98</c:v>
                </c:pt>
                <c:pt idx="9">
                  <c:v>2.98</c:v>
                </c:pt>
                <c:pt idx="10">
                  <c:v>3.07</c:v>
                </c:pt>
                <c:pt idx="11">
                  <c:v>2.96</c:v>
                </c:pt>
                <c:pt idx="12">
                  <c:v>3</c:v>
                </c:pt>
                <c:pt idx="13">
                  <c:v>3.05</c:v>
                </c:pt>
                <c:pt idx="14">
                  <c:v>3.1</c:v>
                </c:pt>
                <c:pt idx="15">
                  <c:v>3.01</c:v>
                </c:pt>
                <c:pt idx="16">
                  <c:v>3.01</c:v>
                </c:pt>
                <c:pt idx="17">
                  <c:v>3.04</c:v>
                </c:pt>
                <c:pt idx="18">
                  <c:v>2.91</c:v>
                </c:pt>
              </c:numCache>
            </c:numRef>
          </c:val>
          <c:smooth val="0"/>
          <c:extLst>
            <c:ext xmlns:c16="http://schemas.microsoft.com/office/drawing/2014/chart" uri="{C3380CC4-5D6E-409C-BE32-E72D297353CC}">
              <c16:uniqueId val="{00000000-43EA-46C1-95F9-FCF34D964E60}"/>
            </c:ext>
          </c:extLst>
        </c:ser>
        <c:ser>
          <c:idx val="1"/>
          <c:order val="1"/>
          <c:tx>
            <c:strRef>
              <c:f>Trang_tính1!$C$1</c:f>
              <c:strCache>
                <c:ptCount val="1"/>
                <c:pt idx="0">
                  <c:v>Mức độ cần đạt</c:v>
                </c:pt>
              </c:strCache>
            </c:strRef>
          </c:tx>
          <c:spPr>
            <a:ln w="28575" cap="rnd">
              <a:solidFill>
                <a:schemeClr val="accent2"/>
              </a:solidFill>
              <a:round/>
            </a:ln>
            <a:effectLst/>
          </c:spPr>
          <c:marker>
            <c:symbol val="none"/>
          </c:marker>
          <c:cat>
            <c:strRef>
              <c:f>Trang_tính1!$A$2:$A$20</c:f>
              <c:strCache>
                <c:ptCount val="19"/>
                <c:pt idx="0">
                  <c:v>4.1.1</c:v>
                </c:pt>
                <c:pt idx="1">
                  <c:v>4.1.2</c:v>
                </c:pt>
                <c:pt idx="2">
                  <c:v>4.1.3</c:v>
                </c:pt>
                <c:pt idx="3">
                  <c:v>4.1.4</c:v>
                </c:pt>
                <c:pt idx="4">
                  <c:v>4.2.1</c:v>
                </c:pt>
                <c:pt idx="5">
                  <c:v>4.2.2</c:v>
                </c:pt>
                <c:pt idx="6">
                  <c:v>4.2.3</c:v>
                </c:pt>
                <c:pt idx="7">
                  <c:v>4.3.1</c:v>
                </c:pt>
                <c:pt idx="8">
                  <c:v>4.3.2</c:v>
                </c:pt>
                <c:pt idx="9">
                  <c:v>4.3.3</c:v>
                </c:pt>
                <c:pt idx="10">
                  <c:v>4.4.1</c:v>
                </c:pt>
                <c:pt idx="11">
                  <c:v>4.4.2</c:v>
                </c:pt>
                <c:pt idx="12">
                  <c:v>4.4.3</c:v>
                </c:pt>
                <c:pt idx="13">
                  <c:v>4.4.4</c:v>
                </c:pt>
                <c:pt idx="14">
                  <c:v>4.5.1</c:v>
                </c:pt>
                <c:pt idx="15">
                  <c:v>4.5.2</c:v>
                </c:pt>
                <c:pt idx="16">
                  <c:v>4.5.3</c:v>
                </c:pt>
                <c:pt idx="17">
                  <c:v>4.6.1</c:v>
                </c:pt>
                <c:pt idx="18">
                  <c:v>4.6.2</c:v>
                </c:pt>
              </c:strCache>
            </c:strRef>
          </c:cat>
          <c:val>
            <c:numRef>
              <c:f>Trang_tính1!$C$2:$C$20</c:f>
              <c:numCache>
                <c:formatCode>General</c:formatCode>
                <c:ptCount val="19"/>
                <c:pt idx="0">
                  <c:v>3.21</c:v>
                </c:pt>
                <c:pt idx="1">
                  <c:v>3.24</c:v>
                </c:pt>
                <c:pt idx="2">
                  <c:v>3.22</c:v>
                </c:pt>
                <c:pt idx="3">
                  <c:v>3.11</c:v>
                </c:pt>
                <c:pt idx="4">
                  <c:v>3.35</c:v>
                </c:pt>
                <c:pt idx="5">
                  <c:v>3.34</c:v>
                </c:pt>
                <c:pt idx="6">
                  <c:v>3.29</c:v>
                </c:pt>
                <c:pt idx="7">
                  <c:v>3.48</c:v>
                </c:pt>
                <c:pt idx="8">
                  <c:v>3.41</c:v>
                </c:pt>
                <c:pt idx="9">
                  <c:v>3.36</c:v>
                </c:pt>
                <c:pt idx="10">
                  <c:v>3.44</c:v>
                </c:pt>
                <c:pt idx="11">
                  <c:v>3.52</c:v>
                </c:pt>
                <c:pt idx="12">
                  <c:v>3.49</c:v>
                </c:pt>
                <c:pt idx="13">
                  <c:v>3.5</c:v>
                </c:pt>
                <c:pt idx="14">
                  <c:v>3.55</c:v>
                </c:pt>
                <c:pt idx="15">
                  <c:v>3.58</c:v>
                </c:pt>
                <c:pt idx="16">
                  <c:v>3.51</c:v>
                </c:pt>
                <c:pt idx="17">
                  <c:v>3.44</c:v>
                </c:pt>
                <c:pt idx="18">
                  <c:v>3.47</c:v>
                </c:pt>
              </c:numCache>
            </c:numRef>
          </c:val>
          <c:smooth val="0"/>
          <c:extLst>
            <c:ext xmlns:c16="http://schemas.microsoft.com/office/drawing/2014/chart" uri="{C3380CC4-5D6E-409C-BE32-E72D297353CC}">
              <c16:uniqueId val="{00000001-43EA-46C1-95F9-FCF34D964E60}"/>
            </c:ext>
          </c:extLst>
        </c:ser>
        <c:ser>
          <c:idx val="2"/>
          <c:order val="2"/>
          <c:tx>
            <c:strRef>
              <c:f>Trang_tính1!$D$1</c:f>
              <c:strCache>
                <c:ptCount val="1"/>
                <c:pt idx="0">
                  <c:v>Mức chênh lệch</c:v>
                </c:pt>
              </c:strCache>
            </c:strRef>
          </c:tx>
          <c:spPr>
            <a:ln w="28575" cap="rnd">
              <a:solidFill>
                <a:srgbClr val="00B050"/>
              </a:solidFill>
              <a:round/>
            </a:ln>
            <a:effectLst/>
          </c:spPr>
          <c:marker>
            <c:symbol val="none"/>
          </c:marker>
          <c:cat>
            <c:strRef>
              <c:f>Trang_tính1!$A$2:$A$20</c:f>
              <c:strCache>
                <c:ptCount val="19"/>
                <c:pt idx="0">
                  <c:v>4.1.1</c:v>
                </c:pt>
                <c:pt idx="1">
                  <c:v>4.1.2</c:v>
                </c:pt>
                <c:pt idx="2">
                  <c:v>4.1.3</c:v>
                </c:pt>
                <c:pt idx="3">
                  <c:v>4.1.4</c:v>
                </c:pt>
                <c:pt idx="4">
                  <c:v>4.2.1</c:v>
                </c:pt>
                <c:pt idx="5">
                  <c:v>4.2.2</c:v>
                </c:pt>
                <c:pt idx="6">
                  <c:v>4.2.3</c:v>
                </c:pt>
                <c:pt idx="7">
                  <c:v>4.3.1</c:v>
                </c:pt>
                <c:pt idx="8">
                  <c:v>4.3.2</c:v>
                </c:pt>
                <c:pt idx="9">
                  <c:v>4.3.3</c:v>
                </c:pt>
                <c:pt idx="10">
                  <c:v>4.4.1</c:v>
                </c:pt>
                <c:pt idx="11">
                  <c:v>4.4.2</c:v>
                </c:pt>
                <c:pt idx="12">
                  <c:v>4.4.3</c:v>
                </c:pt>
                <c:pt idx="13">
                  <c:v>4.4.4</c:v>
                </c:pt>
                <c:pt idx="14">
                  <c:v>4.5.1</c:v>
                </c:pt>
                <c:pt idx="15">
                  <c:v>4.5.2</c:v>
                </c:pt>
                <c:pt idx="16">
                  <c:v>4.5.3</c:v>
                </c:pt>
                <c:pt idx="17">
                  <c:v>4.6.1</c:v>
                </c:pt>
                <c:pt idx="18">
                  <c:v>4.6.2</c:v>
                </c:pt>
              </c:strCache>
            </c:strRef>
          </c:cat>
          <c:val>
            <c:numRef>
              <c:f>Trang_tính1!$D$2:$D$20</c:f>
              <c:numCache>
                <c:formatCode>General</c:formatCode>
                <c:ptCount val="19"/>
                <c:pt idx="0">
                  <c:v>0.18000000000000016</c:v>
                </c:pt>
                <c:pt idx="1">
                  <c:v>0.38000000000000034</c:v>
                </c:pt>
                <c:pt idx="2">
                  <c:v>0.29000000000000004</c:v>
                </c:pt>
                <c:pt idx="3">
                  <c:v>0.35000000000000009</c:v>
                </c:pt>
                <c:pt idx="4">
                  <c:v>0.51000000000000023</c:v>
                </c:pt>
                <c:pt idx="5">
                  <c:v>0.43999999999999995</c:v>
                </c:pt>
                <c:pt idx="6">
                  <c:v>0.41999999999999993</c:v>
                </c:pt>
                <c:pt idx="7">
                  <c:v>0.43999999999999995</c:v>
                </c:pt>
                <c:pt idx="8">
                  <c:v>0.43000000000000016</c:v>
                </c:pt>
                <c:pt idx="9">
                  <c:v>0.37999999999999989</c:v>
                </c:pt>
                <c:pt idx="10">
                  <c:v>0.37000000000000011</c:v>
                </c:pt>
                <c:pt idx="11">
                  <c:v>0.56000000000000005</c:v>
                </c:pt>
                <c:pt idx="12">
                  <c:v>0.49000000000000021</c:v>
                </c:pt>
                <c:pt idx="13">
                  <c:v>0.45000000000000018</c:v>
                </c:pt>
                <c:pt idx="14">
                  <c:v>0.44999999999999973</c:v>
                </c:pt>
                <c:pt idx="15">
                  <c:v>0.57000000000000028</c:v>
                </c:pt>
                <c:pt idx="16">
                  <c:v>0.5</c:v>
                </c:pt>
                <c:pt idx="17">
                  <c:v>0.39999999999999991</c:v>
                </c:pt>
                <c:pt idx="18">
                  <c:v>0.56000000000000005</c:v>
                </c:pt>
              </c:numCache>
            </c:numRef>
          </c:val>
          <c:smooth val="0"/>
          <c:extLst>
            <c:ext xmlns:c16="http://schemas.microsoft.com/office/drawing/2014/chart" uri="{C3380CC4-5D6E-409C-BE32-E72D297353CC}">
              <c16:uniqueId val="{00000006-43EA-46C1-95F9-FCF34D964E60}"/>
            </c:ext>
          </c:extLst>
        </c:ser>
        <c:dLbls>
          <c:showLegendKey val="0"/>
          <c:showVal val="0"/>
          <c:showCatName val="0"/>
          <c:showSerName val="0"/>
          <c:showPercent val="0"/>
          <c:showBubbleSize val="0"/>
        </c:dLbls>
        <c:smooth val="0"/>
        <c:axId val="747509096"/>
        <c:axId val="747513360"/>
      </c:lineChart>
      <c:catAx>
        <c:axId val="7475090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7513360"/>
        <c:crosses val="autoZero"/>
        <c:auto val="1"/>
        <c:lblAlgn val="ctr"/>
        <c:lblOffset val="100"/>
        <c:noMultiLvlLbl val="0"/>
      </c:catAx>
      <c:valAx>
        <c:axId val="7475133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750909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8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Không cần thiết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Trang_tính1!$A$2:$A$4</c:f>
              <c:strCache>
                <c:ptCount val="3"/>
                <c:pt idx="0">
                  <c:v>Đa dạng hoá các phương thức và công cụ kiểm tra, đánh giá phẩm chất và năng lực người học</c:v>
                </c:pt>
                <c:pt idx="1">
                  <c:v>Giảm tỷ lệ giảng dạy lí thuyết, tăng thời lượng thực hành nghề nghiệp cho sinh viên\</c:v>
                </c:pt>
                <c:pt idx="2">
                  <c:v>Tăng thời lượng thực hành nghề nghiệp tại các cơ sở giáo dục trong quá trình đào tạo</c:v>
                </c:pt>
              </c:strCache>
            </c:strRef>
          </c:cat>
          <c:val>
            <c:numRef>
              <c:f>Trang_tính1!$B$2:$B$4</c:f>
              <c:numCache>
                <c:formatCode>General</c:formatCode>
                <c:ptCount val="3"/>
                <c:pt idx="0">
                  <c:v>0</c:v>
                </c:pt>
                <c:pt idx="1">
                  <c:v>2.5</c:v>
                </c:pt>
                <c:pt idx="2">
                  <c:v>7.14</c:v>
                </c:pt>
              </c:numCache>
            </c:numRef>
          </c:val>
          <c:extLst>
            <c:ext xmlns:c16="http://schemas.microsoft.com/office/drawing/2014/chart" uri="{C3380CC4-5D6E-409C-BE32-E72D297353CC}">
              <c16:uniqueId val="{00000000-B955-4E6E-9C2B-213AF7CFC059}"/>
            </c:ext>
          </c:extLst>
        </c:ser>
        <c:ser>
          <c:idx val="1"/>
          <c:order val="1"/>
          <c:tx>
            <c:strRef>
              <c:f>Trang_tính1!$C$1</c:f>
              <c:strCache>
                <c:ptCount val="1"/>
                <c:pt idx="0">
                  <c:v>Bình thường</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Trang_tính1!$A$2:$A$4</c:f>
              <c:strCache>
                <c:ptCount val="3"/>
                <c:pt idx="0">
                  <c:v>Đa dạng hoá các phương thức và công cụ kiểm tra, đánh giá phẩm chất và năng lực người học</c:v>
                </c:pt>
                <c:pt idx="1">
                  <c:v>Giảm tỷ lệ giảng dạy lí thuyết, tăng thời lượng thực hành nghề nghiệp cho sinh viên\</c:v>
                </c:pt>
                <c:pt idx="2">
                  <c:v>Tăng thời lượng thực hành nghề nghiệp tại các cơ sở giáo dục trong quá trình đào tạo</c:v>
                </c:pt>
              </c:strCache>
            </c:strRef>
          </c:cat>
          <c:val>
            <c:numRef>
              <c:f>Trang_tính1!$C$2:$C$4</c:f>
              <c:numCache>
                <c:formatCode>General</c:formatCode>
                <c:ptCount val="3"/>
                <c:pt idx="0">
                  <c:v>4.76</c:v>
                </c:pt>
                <c:pt idx="1">
                  <c:v>7.5</c:v>
                </c:pt>
                <c:pt idx="2">
                  <c:v>2.38</c:v>
                </c:pt>
              </c:numCache>
            </c:numRef>
          </c:val>
          <c:extLst>
            <c:ext xmlns:c16="http://schemas.microsoft.com/office/drawing/2014/chart" uri="{C3380CC4-5D6E-409C-BE32-E72D297353CC}">
              <c16:uniqueId val="{00000001-B955-4E6E-9C2B-213AF7CFC059}"/>
            </c:ext>
          </c:extLst>
        </c:ser>
        <c:ser>
          <c:idx val="2"/>
          <c:order val="2"/>
          <c:tx>
            <c:strRef>
              <c:f>Trang_tính1!$D$1</c:f>
              <c:strCache>
                <c:ptCount val="1"/>
                <c:pt idx="0">
                  <c:v>Cần thiết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Trang_tính1!$A$2:$A$4</c:f>
              <c:strCache>
                <c:ptCount val="3"/>
                <c:pt idx="0">
                  <c:v>Đa dạng hoá các phương thức và công cụ kiểm tra, đánh giá phẩm chất và năng lực người học</c:v>
                </c:pt>
                <c:pt idx="1">
                  <c:v>Giảm tỷ lệ giảng dạy lí thuyết, tăng thời lượng thực hành nghề nghiệp cho sinh viên\</c:v>
                </c:pt>
                <c:pt idx="2">
                  <c:v>Tăng thời lượng thực hành nghề nghiệp tại các cơ sở giáo dục trong quá trình đào tạo</c:v>
                </c:pt>
              </c:strCache>
            </c:strRef>
          </c:cat>
          <c:val>
            <c:numRef>
              <c:f>Trang_tính1!$D$2:$D$4</c:f>
              <c:numCache>
                <c:formatCode>General</c:formatCode>
                <c:ptCount val="3"/>
                <c:pt idx="0">
                  <c:v>19.05</c:v>
                </c:pt>
                <c:pt idx="1">
                  <c:v>37.5</c:v>
                </c:pt>
                <c:pt idx="2">
                  <c:v>23.81</c:v>
                </c:pt>
              </c:numCache>
            </c:numRef>
          </c:val>
          <c:extLst>
            <c:ext xmlns:c16="http://schemas.microsoft.com/office/drawing/2014/chart" uri="{C3380CC4-5D6E-409C-BE32-E72D297353CC}">
              <c16:uniqueId val="{00000002-B955-4E6E-9C2B-213AF7CFC059}"/>
            </c:ext>
          </c:extLst>
        </c:ser>
        <c:ser>
          <c:idx val="3"/>
          <c:order val="3"/>
          <c:tx>
            <c:strRef>
              <c:f>Trang_tính1!$E$1</c:f>
              <c:strCache>
                <c:ptCount val="1"/>
                <c:pt idx="0">
                  <c:v>Rất cần thiết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Trang_tính1!$A$2:$A$4</c:f>
              <c:strCache>
                <c:ptCount val="3"/>
                <c:pt idx="0">
                  <c:v>Đa dạng hoá các phương thức và công cụ kiểm tra, đánh giá phẩm chất và năng lực người học</c:v>
                </c:pt>
                <c:pt idx="1">
                  <c:v>Giảm tỷ lệ giảng dạy lí thuyết, tăng thời lượng thực hành nghề nghiệp cho sinh viên\</c:v>
                </c:pt>
                <c:pt idx="2">
                  <c:v>Tăng thời lượng thực hành nghề nghiệp tại các cơ sở giáo dục trong quá trình đào tạo</c:v>
                </c:pt>
              </c:strCache>
            </c:strRef>
          </c:cat>
          <c:val>
            <c:numRef>
              <c:f>Trang_tính1!$E$2:$E$4</c:f>
              <c:numCache>
                <c:formatCode>General</c:formatCode>
                <c:ptCount val="3"/>
                <c:pt idx="0">
                  <c:v>76.19</c:v>
                </c:pt>
                <c:pt idx="1">
                  <c:v>52.5</c:v>
                </c:pt>
                <c:pt idx="2">
                  <c:v>66.67</c:v>
                </c:pt>
              </c:numCache>
            </c:numRef>
          </c:val>
          <c:extLst>
            <c:ext xmlns:c16="http://schemas.microsoft.com/office/drawing/2014/chart" uri="{C3380CC4-5D6E-409C-BE32-E72D297353CC}">
              <c16:uniqueId val="{00000004-B955-4E6E-9C2B-213AF7CFC059}"/>
            </c:ext>
          </c:extLst>
        </c:ser>
        <c:dLbls>
          <c:dLblPos val="outEnd"/>
          <c:showLegendKey val="0"/>
          <c:showVal val="1"/>
          <c:showCatName val="0"/>
          <c:showSerName val="0"/>
          <c:showPercent val="0"/>
          <c:showBubbleSize val="0"/>
        </c:dLbls>
        <c:gapWidth val="219"/>
        <c:overlap val="-27"/>
        <c:axId val="926094592"/>
        <c:axId val="926095576"/>
      </c:barChart>
      <c:catAx>
        <c:axId val="9260945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26095576"/>
        <c:crosses val="autoZero"/>
        <c:auto val="1"/>
        <c:lblAlgn val="ctr"/>
        <c:lblOffset val="100"/>
        <c:noMultiLvlLbl val="0"/>
      </c:catAx>
      <c:valAx>
        <c:axId val="926095576"/>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926094592"/>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Trang_tính1!$B$1</c:f>
              <c:strCache>
                <c:ptCount val="1"/>
                <c:pt idx="0">
                  <c:v>Đã tham gia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Tham gia các buổi định hướng nghề nghiệp cho sinh viên</c:v>
                </c:pt>
                <c:pt idx="1">
                  <c:v>Tham gia giảng dạy các học phần</c:v>
                </c:pt>
                <c:pt idx="2">
                  <c:v>Tham gia hướng dẫn thực hành, thực tế, thực tập</c:v>
                </c:pt>
                <c:pt idx="3">
                  <c:v>Tham gia ngày hội tuyển dụng sinh viên tốt nghiệp</c:v>
                </c:pt>
              </c:strCache>
            </c:strRef>
          </c:cat>
          <c:val>
            <c:numRef>
              <c:f>Trang_tính1!$B$2:$B$5</c:f>
              <c:numCache>
                <c:formatCode>0.00%</c:formatCode>
                <c:ptCount val="4"/>
                <c:pt idx="0">
                  <c:v>0.1206</c:v>
                </c:pt>
                <c:pt idx="1">
                  <c:v>9.3200000000000005E-2</c:v>
                </c:pt>
                <c:pt idx="2">
                  <c:v>0.1255</c:v>
                </c:pt>
                <c:pt idx="3">
                  <c:v>5.5E-2</c:v>
                </c:pt>
              </c:numCache>
            </c:numRef>
          </c:val>
          <c:extLst>
            <c:ext xmlns:c16="http://schemas.microsoft.com/office/drawing/2014/chart" uri="{C3380CC4-5D6E-409C-BE32-E72D297353CC}">
              <c16:uniqueId val="{00000000-5B65-4CD8-873E-E8471EC2A710}"/>
            </c:ext>
          </c:extLst>
        </c:ser>
        <c:ser>
          <c:idx val="1"/>
          <c:order val="1"/>
          <c:tx>
            <c:strRef>
              <c:f>Trang_tính1!$C$1</c:f>
              <c:strCache>
                <c:ptCount val="1"/>
                <c:pt idx="0">
                  <c:v>Sẽ tham gia
(Không thường xuyên)</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Tham gia các buổi định hướng nghề nghiệp cho sinh viên</c:v>
                </c:pt>
                <c:pt idx="1">
                  <c:v>Tham gia giảng dạy các học phần</c:v>
                </c:pt>
                <c:pt idx="2">
                  <c:v>Tham gia hướng dẫn thực hành, thực tế, thực tập</c:v>
                </c:pt>
                <c:pt idx="3">
                  <c:v>Tham gia ngày hội tuyển dụng sinh viên tốt nghiệp</c:v>
                </c:pt>
              </c:strCache>
            </c:strRef>
          </c:cat>
          <c:val>
            <c:numRef>
              <c:f>Trang_tính1!$C$2:$C$5</c:f>
              <c:numCache>
                <c:formatCode>0.00%</c:formatCode>
                <c:ptCount val="4"/>
                <c:pt idx="0">
                  <c:v>0.18809999999999999</c:v>
                </c:pt>
                <c:pt idx="1">
                  <c:v>0.1041</c:v>
                </c:pt>
                <c:pt idx="2">
                  <c:v>6.25E-2</c:v>
                </c:pt>
                <c:pt idx="3">
                  <c:v>0.30349999999999999</c:v>
                </c:pt>
              </c:numCache>
            </c:numRef>
          </c:val>
          <c:extLst>
            <c:ext xmlns:c16="http://schemas.microsoft.com/office/drawing/2014/chart" uri="{C3380CC4-5D6E-409C-BE32-E72D297353CC}">
              <c16:uniqueId val="{00000001-5B65-4CD8-873E-E8471EC2A710}"/>
            </c:ext>
          </c:extLst>
        </c:ser>
        <c:ser>
          <c:idx val="2"/>
          <c:order val="2"/>
          <c:tx>
            <c:strRef>
              <c:f>Trang_tính1!$D$1</c:f>
              <c:strCache>
                <c:ptCount val="1"/>
                <c:pt idx="0">
                  <c:v>Sẽ tham gia
(Thường xuyên)</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Tham gia các buổi định hướng nghề nghiệp cho sinh viên</c:v>
                </c:pt>
                <c:pt idx="1">
                  <c:v>Tham gia giảng dạy các học phần</c:v>
                </c:pt>
                <c:pt idx="2">
                  <c:v>Tham gia hướng dẫn thực hành, thực tế, thực tập</c:v>
                </c:pt>
                <c:pt idx="3">
                  <c:v>Tham gia ngày hội tuyển dụng sinh viên tốt nghiệp</c:v>
                </c:pt>
              </c:strCache>
            </c:strRef>
          </c:cat>
          <c:val>
            <c:numRef>
              <c:f>Trang_tính1!$D$2:$D$5</c:f>
              <c:numCache>
                <c:formatCode>0.00%</c:formatCode>
                <c:ptCount val="4"/>
                <c:pt idx="0">
                  <c:v>0.41</c:v>
                </c:pt>
                <c:pt idx="1">
                  <c:v>0.46870000000000001</c:v>
                </c:pt>
                <c:pt idx="2">
                  <c:v>0.41289999999999999</c:v>
                </c:pt>
                <c:pt idx="3">
                  <c:v>0.34499999999999997</c:v>
                </c:pt>
              </c:numCache>
            </c:numRef>
          </c:val>
          <c:extLst>
            <c:ext xmlns:c16="http://schemas.microsoft.com/office/drawing/2014/chart" uri="{C3380CC4-5D6E-409C-BE32-E72D297353CC}">
              <c16:uniqueId val="{00000002-5B65-4CD8-873E-E8471EC2A710}"/>
            </c:ext>
          </c:extLst>
        </c:ser>
        <c:ser>
          <c:idx val="3"/>
          <c:order val="3"/>
          <c:tx>
            <c:strRef>
              <c:f>Trang_tính1!$E$1</c:f>
              <c:strCache>
                <c:ptCount val="1"/>
                <c:pt idx="0">
                  <c:v>Sẽ tham gia
(Rất thường xuyên)</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Trang_tính1!$A$2:$A$5</c:f>
              <c:strCache>
                <c:ptCount val="4"/>
                <c:pt idx="0">
                  <c:v>Tham gia các buổi định hướng nghề nghiệp cho sinh viên</c:v>
                </c:pt>
                <c:pt idx="1">
                  <c:v>Tham gia giảng dạy các học phần</c:v>
                </c:pt>
                <c:pt idx="2">
                  <c:v>Tham gia hướng dẫn thực hành, thực tế, thực tập</c:v>
                </c:pt>
                <c:pt idx="3">
                  <c:v>Tham gia ngày hội tuyển dụng sinh viên tốt nghiệp</c:v>
                </c:pt>
              </c:strCache>
            </c:strRef>
          </c:cat>
          <c:val>
            <c:numRef>
              <c:f>Trang_tính1!$E$2:$E$5</c:f>
              <c:numCache>
                <c:formatCode>0.00%</c:formatCode>
                <c:ptCount val="4"/>
                <c:pt idx="0">
                  <c:v>0.28129999999999999</c:v>
                </c:pt>
                <c:pt idx="1">
                  <c:v>0.33400000000000002</c:v>
                </c:pt>
                <c:pt idx="2">
                  <c:v>0.39910000000000001</c:v>
                </c:pt>
                <c:pt idx="3">
                  <c:v>0.29649999999999999</c:v>
                </c:pt>
              </c:numCache>
            </c:numRef>
          </c:val>
          <c:extLst>
            <c:ext xmlns:c16="http://schemas.microsoft.com/office/drawing/2014/chart" uri="{C3380CC4-5D6E-409C-BE32-E72D297353CC}">
              <c16:uniqueId val="{00000004-5B65-4CD8-873E-E8471EC2A710}"/>
            </c:ext>
          </c:extLst>
        </c:ser>
        <c:dLbls>
          <c:dLblPos val="outEnd"/>
          <c:showLegendKey val="0"/>
          <c:showVal val="1"/>
          <c:showCatName val="0"/>
          <c:showSerName val="0"/>
          <c:showPercent val="0"/>
          <c:showBubbleSize val="0"/>
        </c:dLbls>
        <c:gapWidth val="219"/>
        <c:overlap val="-27"/>
        <c:axId val="926065728"/>
        <c:axId val="926066056"/>
      </c:barChart>
      <c:catAx>
        <c:axId val="9260657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1"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26066056"/>
        <c:crosses val="autoZero"/>
        <c:auto val="1"/>
        <c:lblAlgn val="ctr"/>
        <c:lblOffset val="100"/>
        <c:noMultiLvlLbl val="0"/>
      </c:catAx>
      <c:valAx>
        <c:axId val="926066056"/>
        <c:scaling>
          <c:orientation val="minMax"/>
        </c:scaling>
        <c:delete val="1"/>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crossAx val="9260657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word/charts/style9.xml><?xml version="1.0" encoding="utf-8"?>
<cs:chartStyle xmlns:cs="http://schemas.microsoft.com/office/drawing/2012/chartStyle" xmlns:a="http://schemas.openxmlformats.org/drawingml/2006/main" id="221">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word/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BF2AD4DD63D94E46A05C5D22C210A949" ma:contentTypeVersion="15" ma:contentTypeDescription="Create a new document." ma:contentTypeScope="" ma:versionID="b1e6f0e7742be13d99436803285ebc84">
  <xsd:schema xmlns:xsd="http://www.w3.org/2001/XMLSchema" xmlns:xs="http://www.w3.org/2001/XMLSchema" xmlns:p="http://schemas.microsoft.com/office/2006/metadata/properties" xmlns:ns2="740197ad-b108-4f47-8222-499df5378a8c" targetNamespace="http://schemas.microsoft.com/office/2006/metadata/properties" ma:root="true" ma:fieldsID="301a93c0e97e2c70bc18900e0984ebee"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794F077-9032-824C-B1CB-B127E275025E}">
  <ds:schemaRefs>
    <ds:schemaRef ds:uri="http://schemas.openxmlformats.org/officeDocument/2006/bibliography"/>
  </ds:schemaRefs>
</ds:datastoreItem>
</file>

<file path=customXml/itemProps2.xml><?xml version="1.0" encoding="utf-8"?>
<ds:datastoreItem xmlns:ds="http://schemas.openxmlformats.org/officeDocument/2006/customXml" ds:itemID="{54D67F95-AA95-4C05-AE59-6CF9B7E539F8}"/>
</file>

<file path=customXml/itemProps3.xml><?xml version="1.0" encoding="utf-8"?>
<ds:datastoreItem xmlns:ds="http://schemas.openxmlformats.org/officeDocument/2006/customXml" ds:itemID="{B3360651-67FB-4F3D-9E33-F355167FAC07}"/>
</file>

<file path=customXml/itemProps4.xml><?xml version="1.0" encoding="utf-8"?>
<ds:datastoreItem xmlns:ds="http://schemas.openxmlformats.org/officeDocument/2006/customXml" ds:itemID="{8851542C-B5A5-4159-91E1-A0DC40CBF684}"/>
</file>

<file path=docProps/app.xml><?xml version="1.0" encoding="utf-8"?>
<Properties xmlns="http://schemas.openxmlformats.org/officeDocument/2006/extended-properties" xmlns:vt="http://schemas.openxmlformats.org/officeDocument/2006/docPropsVTypes">
  <Template>Normal</Template>
  <TotalTime>8</TotalTime>
  <Pages>134</Pages>
  <Words>28050</Words>
  <Characters>159891</Characters>
  <Application>Microsoft Office Word</Application>
  <DocSecurity>0</DocSecurity>
  <Lines>1332</Lines>
  <Paragraphs>375</Paragraphs>
  <ScaleCrop>false</ScaleCrop>
  <HeadingPairs>
    <vt:vector size="4" baseType="variant">
      <vt:variant>
        <vt:lpstr>Tiêu đề</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187566</CharactersWithSpaces>
  <SharedDoc>false</SharedDoc>
  <HLinks>
    <vt:vector size="186" baseType="variant">
      <vt:variant>
        <vt:i4>7667822</vt:i4>
      </vt:variant>
      <vt:variant>
        <vt:i4>153</vt:i4>
      </vt:variant>
      <vt:variant>
        <vt:i4>0</vt:i4>
      </vt:variant>
      <vt:variant>
        <vt:i4>5</vt:i4>
      </vt:variant>
      <vt:variant>
        <vt:lpwstr>https://dictionary.cambridge.org/dictionary/english/course</vt:lpwstr>
      </vt:variant>
      <vt:variant>
        <vt:lpwstr/>
      </vt:variant>
      <vt:variant>
        <vt:i4>589838</vt:i4>
      </vt:variant>
      <vt:variant>
        <vt:i4>150</vt:i4>
      </vt:variant>
      <vt:variant>
        <vt:i4>0</vt:i4>
      </vt:variant>
      <vt:variant>
        <vt:i4>5</vt:i4>
      </vt:variant>
      <vt:variant>
        <vt:lpwstr>https://dictionary.cambridge.org/dictionary/english/work</vt:lpwstr>
      </vt:variant>
      <vt:variant>
        <vt:lpwstr/>
      </vt:variant>
      <vt:variant>
        <vt:i4>1572873</vt:i4>
      </vt:variant>
      <vt:variant>
        <vt:i4>147</vt:i4>
      </vt:variant>
      <vt:variant>
        <vt:i4>0</vt:i4>
      </vt:variant>
      <vt:variant>
        <vt:i4>5</vt:i4>
      </vt:variant>
      <vt:variant>
        <vt:lpwstr>https://dictionary.cambridge.org/dictionary/english/part</vt:lpwstr>
      </vt:variant>
      <vt:variant>
        <vt:lpwstr/>
      </vt:variant>
      <vt:variant>
        <vt:i4>7536744</vt:i4>
      </vt:variant>
      <vt:variant>
        <vt:i4>144</vt:i4>
      </vt:variant>
      <vt:variant>
        <vt:i4>0</vt:i4>
      </vt:variant>
      <vt:variant>
        <vt:i4>5</vt:i4>
      </vt:variant>
      <vt:variant>
        <vt:lpwstr>https://dictionary.cambridge.org/dictionary/english/student</vt:lpwstr>
      </vt:variant>
      <vt:variant>
        <vt:lpwstr/>
      </vt:variant>
      <vt:variant>
        <vt:i4>6750320</vt:i4>
      </vt:variant>
      <vt:variant>
        <vt:i4>141</vt:i4>
      </vt:variant>
      <vt:variant>
        <vt:i4>0</vt:i4>
      </vt:variant>
      <vt:variant>
        <vt:i4>5</vt:i4>
      </vt:variant>
      <vt:variant>
        <vt:lpwstr>https://dictionary.cambridge.org/dictionary/english/especially</vt:lpwstr>
      </vt:variant>
      <vt:variant>
        <vt:lpwstr/>
      </vt:variant>
      <vt:variant>
        <vt:i4>7405695</vt:i4>
      </vt:variant>
      <vt:variant>
        <vt:i4>138</vt:i4>
      </vt:variant>
      <vt:variant>
        <vt:i4>0</vt:i4>
      </vt:variant>
      <vt:variant>
        <vt:i4>5</vt:i4>
      </vt:variant>
      <vt:variant>
        <vt:lpwstr>https://dictionary.cambridge.org/dictionary/english/subject</vt:lpwstr>
      </vt:variant>
      <vt:variant>
        <vt:lpwstr/>
      </vt:variant>
      <vt:variant>
        <vt:i4>6619252</vt:i4>
      </vt:variant>
      <vt:variant>
        <vt:i4>135</vt:i4>
      </vt:variant>
      <vt:variant>
        <vt:i4>0</vt:i4>
      </vt:variant>
      <vt:variant>
        <vt:i4>5</vt:i4>
      </vt:variant>
      <vt:variant>
        <vt:lpwstr>https://dictionary.cambridge.org/dictionary/english/particular</vt:lpwstr>
      </vt:variant>
      <vt:variant>
        <vt:lpwstr/>
      </vt:variant>
      <vt:variant>
        <vt:i4>458782</vt:i4>
      </vt:variant>
      <vt:variant>
        <vt:i4>132</vt:i4>
      </vt:variant>
      <vt:variant>
        <vt:i4>0</vt:i4>
      </vt:variant>
      <vt:variant>
        <vt:i4>5</vt:i4>
      </vt:variant>
      <vt:variant>
        <vt:lpwstr>https://dictionary.cambridge.org/dictionary/english/piece</vt:lpwstr>
      </vt:variant>
      <vt:variant>
        <vt:lpwstr/>
      </vt:variant>
      <vt:variant>
        <vt:i4>1507351</vt:i4>
      </vt:variant>
      <vt:variant>
        <vt:i4>129</vt:i4>
      </vt:variant>
      <vt:variant>
        <vt:i4>0</vt:i4>
      </vt:variant>
      <vt:variant>
        <vt:i4>5</vt:i4>
      </vt:variant>
      <vt:variant>
        <vt:lpwstr>https://dictionary.cambridge.org/dictionary/english/short</vt:lpwstr>
      </vt:variant>
      <vt:variant>
        <vt:lpwstr/>
      </vt:variant>
      <vt:variant>
        <vt:i4>7405692</vt:i4>
      </vt:variant>
      <vt:variant>
        <vt:i4>126</vt:i4>
      </vt:variant>
      <vt:variant>
        <vt:i4>0</vt:i4>
      </vt:variant>
      <vt:variant>
        <vt:i4>5</vt:i4>
      </vt:variant>
      <vt:variant>
        <vt:lpwstr>http://cauduongbkdn.dut.udn.vn/</vt:lpwstr>
      </vt:variant>
      <vt:variant>
        <vt:lpwstr/>
      </vt:variant>
      <vt:variant>
        <vt:i4>7405692</vt:i4>
      </vt:variant>
      <vt:variant>
        <vt:i4>123</vt:i4>
      </vt:variant>
      <vt:variant>
        <vt:i4>0</vt:i4>
      </vt:variant>
      <vt:variant>
        <vt:i4>5</vt:i4>
      </vt:variant>
      <vt:variant>
        <vt:lpwstr>http://cauduongbkdn.dut.udn.vn/</vt:lpwstr>
      </vt:variant>
      <vt:variant>
        <vt:lpwstr/>
      </vt:variant>
      <vt:variant>
        <vt:i4>1310781</vt:i4>
      </vt:variant>
      <vt:variant>
        <vt:i4>116</vt:i4>
      </vt:variant>
      <vt:variant>
        <vt:i4>0</vt:i4>
      </vt:variant>
      <vt:variant>
        <vt:i4>5</vt:i4>
      </vt:variant>
      <vt:variant>
        <vt:lpwstr/>
      </vt:variant>
      <vt:variant>
        <vt:lpwstr>_Toc518640443</vt:lpwstr>
      </vt:variant>
      <vt:variant>
        <vt:i4>1310781</vt:i4>
      </vt:variant>
      <vt:variant>
        <vt:i4>110</vt:i4>
      </vt:variant>
      <vt:variant>
        <vt:i4>0</vt:i4>
      </vt:variant>
      <vt:variant>
        <vt:i4>5</vt:i4>
      </vt:variant>
      <vt:variant>
        <vt:lpwstr/>
      </vt:variant>
      <vt:variant>
        <vt:lpwstr>_Toc518640442</vt:lpwstr>
      </vt:variant>
      <vt:variant>
        <vt:i4>1310781</vt:i4>
      </vt:variant>
      <vt:variant>
        <vt:i4>104</vt:i4>
      </vt:variant>
      <vt:variant>
        <vt:i4>0</vt:i4>
      </vt:variant>
      <vt:variant>
        <vt:i4>5</vt:i4>
      </vt:variant>
      <vt:variant>
        <vt:lpwstr/>
      </vt:variant>
      <vt:variant>
        <vt:lpwstr>_Toc518640441</vt:lpwstr>
      </vt:variant>
      <vt:variant>
        <vt:i4>1310781</vt:i4>
      </vt:variant>
      <vt:variant>
        <vt:i4>98</vt:i4>
      </vt:variant>
      <vt:variant>
        <vt:i4>0</vt:i4>
      </vt:variant>
      <vt:variant>
        <vt:i4>5</vt:i4>
      </vt:variant>
      <vt:variant>
        <vt:lpwstr/>
      </vt:variant>
      <vt:variant>
        <vt:lpwstr>_Toc518640440</vt:lpwstr>
      </vt:variant>
      <vt:variant>
        <vt:i4>1245245</vt:i4>
      </vt:variant>
      <vt:variant>
        <vt:i4>92</vt:i4>
      </vt:variant>
      <vt:variant>
        <vt:i4>0</vt:i4>
      </vt:variant>
      <vt:variant>
        <vt:i4>5</vt:i4>
      </vt:variant>
      <vt:variant>
        <vt:lpwstr/>
      </vt:variant>
      <vt:variant>
        <vt:lpwstr>_Toc518640439</vt:lpwstr>
      </vt:variant>
      <vt:variant>
        <vt:i4>1245245</vt:i4>
      </vt:variant>
      <vt:variant>
        <vt:i4>86</vt:i4>
      </vt:variant>
      <vt:variant>
        <vt:i4>0</vt:i4>
      </vt:variant>
      <vt:variant>
        <vt:i4>5</vt:i4>
      </vt:variant>
      <vt:variant>
        <vt:lpwstr/>
      </vt:variant>
      <vt:variant>
        <vt:lpwstr>_Toc518640438</vt:lpwstr>
      </vt:variant>
      <vt:variant>
        <vt:i4>1245245</vt:i4>
      </vt:variant>
      <vt:variant>
        <vt:i4>80</vt:i4>
      </vt:variant>
      <vt:variant>
        <vt:i4>0</vt:i4>
      </vt:variant>
      <vt:variant>
        <vt:i4>5</vt:i4>
      </vt:variant>
      <vt:variant>
        <vt:lpwstr/>
      </vt:variant>
      <vt:variant>
        <vt:lpwstr>_Toc518640437</vt:lpwstr>
      </vt:variant>
      <vt:variant>
        <vt:i4>1245245</vt:i4>
      </vt:variant>
      <vt:variant>
        <vt:i4>74</vt:i4>
      </vt:variant>
      <vt:variant>
        <vt:i4>0</vt:i4>
      </vt:variant>
      <vt:variant>
        <vt:i4>5</vt:i4>
      </vt:variant>
      <vt:variant>
        <vt:lpwstr/>
      </vt:variant>
      <vt:variant>
        <vt:lpwstr>_Toc518640436</vt:lpwstr>
      </vt:variant>
      <vt:variant>
        <vt:i4>1245245</vt:i4>
      </vt:variant>
      <vt:variant>
        <vt:i4>68</vt:i4>
      </vt:variant>
      <vt:variant>
        <vt:i4>0</vt:i4>
      </vt:variant>
      <vt:variant>
        <vt:i4>5</vt:i4>
      </vt:variant>
      <vt:variant>
        <vt:lpwstr/>
      </vt:variant>
      <vt:variant>
        <vt:lpwstr>_Toc518640435</vt:lpwstr>
      </vt:variant>
      <vt:variant>
        <vt:i4>1245245</vt:i4>
      </vt:variant>
      <vt:variant>
        <vt:i4>62</vt:i4>
      </vt:variant>
      <vt:variant>
        <vt:i4>0</vt:i4>
      </vt:variant>
      <vt:variant>
        <vt:i4>5</vt:i4>
      </vt:variant>
      <vt:variant>
        <vt:lpwstr/>
      </vt:variant>
      <vt:variant>
        <vt:lpwstr>_Toc518640434</vt:lpwstr>
      </vt:variant>
      <vt:variant>
        <vt:i4>1245245</vt:i4>
      </vt:variant>
      <vt:variant>
        <vt:i4>56</vt:i4>
      </vt:variant>
      <vt:variant>
        <vt:i4>0</vt:i4>
      </vt:variant>
      <vt:variant>
        <vt:i4>5</vt:i4>
      </vt:variant>
      <vt:variant>
        <vt:lpwstr/>
      </vt:variant>
      <vt:variant>
        <vt:lpwstr>_Toc518640433</vt:lpwstr>
      </vt:variant>
      <vt:variant>
        <vt:i4>1245245</vt:i4>
      </vt:variant>
      <vt:variant>
        <vt:i4>50</vt:i4>
      </vt:variant>
      <vt:variant>
        <vt:i4>0</vt:i4>
      </vt:variant>
      <vt:variant>
        <vt:i4>5</vt:i4>
      </vt:variant>
      <vt:variant>
        <vt:lpwstr/>
      </vt:variant>
      <vt:variant>
        <vt:lpwstr>_Toc518640432</vt:lpwstr>
      </vt:variant>
      <vt:variant>
        <vt:i4>1245245</vt:i4>
      </vt:variant>
      <vt:variant>
        <vt:i4>44</vt:i4>
      </vt:variant>
      <vt:variant>
        <vt:i4>0</vt:i4>
      </vt:variant>
      <vt:variant>
        <vt:i4>5</vt:i4>
      </vt:variant>
      <vt:variant>
        <vt:lpwstr/>
      </vt:variant>
      <vt:variant>
        <vt:lpwstr>_Toc518640431</vt:lpwstr>
      </vt:variant>
      <vt:variant>
        <vt:i4>1245245</vt:i4>
      </vt:variant>
      <vt:variant>
        <vt:i4>38</vt:i4>
      </vt:variant>
      <vt:variant>
        <vt:i4>0</vt:i4>
      </vt:variant>
      <vt:variant>
        <vt:i4>5</vt:i4>
      </vt:variant>
      <vt:variant>
        <vt:lpwstr/>
      </vt:variant>
      <vt:variant>
        <vt:lpwstr>_Toc518640430</vt:lpwstr>
      </vt:variant>
      <vt:variant>
        <vt:i4>1179709</vt:i4>
      </vt:variant>
      <vt:variant>
        <vt:i4>32</vt:i4>
      </vt:variant>
      <vt:variant>
        <vt:i4>0</vt:i4>
      </vt:variant>
      <vt:variant>
        <vt:i4>5</vt:i4>
      </vt:variant>
      <vt:variant>
        <vt:lpwstr/>
      </vt:variant>
      <vt:variant>
        <vt:lpwstr>_Toc518640429</vt:lpwstr>
      </vt:variant>
      <vt:variant>
        <vt:i4>1179709</vt:i4>
      </vt:variant>
      <vt:variant>
        <vt:i4>26</vt:i4>
      </vt:variant>
      <vt:variant>
        <vt:i4>0</vt:i4>
      </vt:variant>
      <vt:variant>
        <vt:i4>5</vt:i4>
      </vt:variant>
      <vt:variant>
        <vt:lpwstr/>
      </vt:variant>
      <vt:variant>
        <vt:lpwstr>_Toc518640428</vt:lpwstr>
      </vt:variant>
      <vt:variant>
        <vt:i4>1179709</vt:i4>
      </vt:variant>
      <vt:variant>
        <vt:i4>20</vt:i4>
      </vt:variant>
      <vt:variant>
        <vt:i4>0</vt:i4>
      </vt:variant>
      <vt:variant>
        <vt:i4>5</vt:i4>
      </vt:variant>
      <vt:variant>
        <vt:lpwstr/>
      </vt:variant>
      <vt:variant>
        <vt:lpwstr>_Toc518640427</vt:lpwstr>
      </vt:variant>
      <vt:variant>
        <vt:i4>1179709</vt:i4>
      </vt:variant>
      <vt:variant>
        <vt:i4>14</vt:i4>
      </vt:variant>
      <vt:variant>
        <vt:i4>0</vt:i4>
      </vt:variant>
      <vt:variant>
        <vt:i4>5</vt:i4>
      </vt:variant>
      <vt:variant>
        <vt:lpwstr/>
      </vt:variant>
      <vt:variant>
        <vt:lpwstr>_Toc518640426</vt:lpwstr>
      </vt:variant>
      <vt:variant>
        <vt:i4>1179709</vt:i4>
      </vt:variant>
      <vt:variant>
        <vt:i4>8</vt:i4>
      </vt:variant>
      <vt:variant>
        <vt:i4>0</vt:i4>
      </vt:variant>
      <vt:variant>
        <vt:i4>5</vt:i4>
      </vt:variant>
      <vt:variant>
        <vt:lpwstr/>
      </vt:variant>
      <vt:variant>
        <vt:lpwstr>_Toc518640425</vt:lpwstr>
      </vt:variant>
      <vt:variant>
        <vt:i4>1179709</vt:i4>
      </vt:variant>
      <vt:variant>
        <vt:i4>2</vt:i4>
      </vt:variant>
      <vt:variant>
        <vt:i4>0</vt:i4>
      </vt:variant>
      <vt:variant>
        <vt:i4>5</vt:i4>
      </vt:variant>
      <vt:variant>
        <vt:lpwstr/>
      </vt:variant>
      <vt:variant>
        <vt:lpwstr>_Toc518640424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Nguyen Thanh Binh</dc:creator>
  <cp:keywords/>
  <cp:lastModifiedBy>HA THANH CHU</cp:lastModifiedBy>
  <cp:revision>3</cp:revision>
  <cp:lastPrinted>2021-06-13T09:43:00Z</cp:lastPrinted>
  <dcterms:created xsi:type="dcterms:W3CDTF">2021-06-14T01:06:00Z</dcterms:created>
  <dcterms:modified xsi:type="dcterms:W3CDTF">2021-06-18T15:57:00Z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