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76" r:id="rId2"/>
    <p:sldId id="321" r:id="rId3"/>
    <p:sldId id="325" r:id="rId4"/>
    <p:sldId id="303" r:id="rId5"/>
    <p:sldId id="304" r:id="rId6"/>
    <p:sldId id="305" r:id="rId7"/>
    <p:sldId id="308" r:id="rId8"/>
    <p:sldId id="307"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01" r:id="rId22"/>
    <p:sldId id="279" r:id="rId23"/>
    <p:sldId id="278" r:id="rId24"/>
    <p:sldId id="297" r:id="rId25"/>
    <p:sldId id="298" r:id="rId26"/>
    <p:sldId id="299" r:id="rId27"/>
    <p:sldId id="300" r:id="rId28"/>
    <p:sldId id="263" r:id="rId29"/>
    <p:sldId id="322" r:id="rId30"/>
    <p:sldId id="323" r:id="rId31"/>
    <p:sldId id="324" r:id="rId32"/>
  </p:sldIdLst>
  <p:sldSz cx="9144000" cy="5143500" type="screen16x9"/>
  <p:notesSz cx="6858000" cy="9144000"/>
  <p:embeddedFontLst>
    <p:embeddedFont>
      <p:font typeface="UTM Swiss Condensed" panose="02000500000000000000" pitchFamily="2" charset="0"/>
      <p:regular r:id="rId34"/>
      <p:bold r:id="rId35"/>
    </p:embeddedFont>
    <p:embeddedFont>
      <p:font typeface="Edwardian Script ITC" panose="020B0604020202020204" charset="0"/>
      <p:regular r:id="rId36"/>
    </p:embeddedFont>
    <p:embeddedFont>
      <p:font typeface="Arial Unicode MS" panose="020B0604020202020204" charset="-128"/>
      <p:regular r:id="rId37"/>
    </p:embeddedFont>
    <p:embeddedFont>
      <p:font typeface="Calibri" panose="020F0502020204030204" pitchFamily="3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Lst>
  <p:custDataLst>
    <p:tags r:id="rId4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00" autoAdjust="0"/>
  </p:normalViewPr>
  <p:slideViewPr>
    <p:cSldViewPr>
      <p:cViewPr varScale="1">
        <p:scale>
          <a:sx n="85" d="100"/>
          <a:sy n="85" d="100"/>
        </p:scale>
        <p:origin x="54" y="240"/>
      </p:cViewPr>
      <p:guideLst>
        <p:guide orient="horz" pos="1620"/>
        <p:guide pos="2880"/>
      </p:guideLst>
    </p:cSldViewPr>
  </p:slideViewPr>
  <p:outlineViewPr>
    <p:cViewPr>
      <p:scale>
        <a:sx n="33" d="100"/>
        <a:sy n="33" d="100"/>
      </p:scale>
      <p:origin x="0" y="65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D00AD-E896-4269-AF2A-CE0A2985B0B2}"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105E0-9724-45AA-927A-CAD65B74E560}" type="slidenum">
              <a:rPr lang="en-US" smtClean="0"/>
              <a:t>‹#›</a:t>
            </a:fld>
            <a:endParaRPr lang="en-US"/>
          </a:p>
        </p:txBody>
      </p:sp>
    </p:spTree>
    <p:extLst>
      <p:ext uri="{BB962C8B-B14F-4D97-AF65-F5344CB8AC3E}">
        <p14:creationId xmlns:p14="http://schemas.microsoft.com/office/powerpoint/2010/main" val="72413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342187"/>
            <a:ext cx="7772400" cy="991343"/>
          </a:xfrm>
        </p:spPr>
        <p:txBody>
          <a:bodyPr>
            <a:normAutofit/>
          </a:bodyPr>
          <a:lstStyle>
            <a:lvl1pPr>
              <a:defRPr sz="54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CHUYÊN ĐỀ&gt;</a:t>
            </a:r>
            <a:endParaRPr lang="vi-VN"/>
          </a:p>
        </p:txBody>
      </p:sp>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282"/>
            <a:ext cx="9180512" cy="133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685800" y="2266950"/>
            <a:ext cx="7772400" cy="381000"/>
          </a:xfrm>
        </p:spPr>
        <p:txBody>
          <a:bodyPr>
            <a:noAutofit/>
          </a:bodyPr>
          <a:lstStyle>
            <a:lvl1pPr marL="0" indent="0" algn="ctr">
              <a:buNone/>
              <a:defRPr sz="24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học viên cao học ngành …..)</a:t>
            </a:r>
            <a:endParaRPr lang="vi-VN"/>
          </a:p>
        </p:txBody>
      </p:sp>
      <p:sp>
        <p:nvSpPr>
          <p:cNvPr id="22" name="Picture Placeholder 21"/>
          <p:cNvSpPr>
            <a:spLocks noGrp="1"/>
          </p:cNvSpPr>
          <p:nvPr>
            <p:ph type="pic" sz="quarter" idx="13"/>
          </p:nvPr>
        </p:nvSpPr>
        <p:spPr>
          <a:xfrm>
            <a:off x="3048000" y="2724150"/>
            <a:ext cx="3048000" cy="2057400"/>
          </a:xfrm>
        </p:spPr>
        <p:txBody>
          <a:bodyPr>
            <a:normAutofit/>
          </a:bodyPr>
          <a:lstStyle>
            <a:lvl1pPr>
              <a:defRPr sz="18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4803999"/>
            <a:ext cx="8740080" cy="288702"/>
          </a:xfrm>
        </p:spPr>
        <p:txBody>
          <a:bodyPr>
            <a:noAutofit/>
          </a:bodyPr>
          <a:lstStyle>
            <a:lvl1pPr marL="0" indent="0" algn="ctr">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4235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35118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3507854"/>
            <a:ext cx="1199972" cy="1199972"/>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478706" y="3501450"/>
            <a:ext cx="4032448" cy="799924"/>
          </a:xfrm>
          <a:prstGeom prst="rect">
            <a:avLst/>
          </a:prstGeom>
          <a:noFill/>
        </p:spPr>
        <p:txBody>
          <a:bodyPr wrap="square" lIns="108000" tIns="108000" rIns="108000" bIns="108000" rtlCol="0">
            <a:noAutofit/>
          </a:bodyPr>
          <a:lstStyle/>
          <a:p>
            <a:pPr algn="ctr"/>
            <a:r>
              <a:rPr lang="en-US" sz="20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731" y="4329346"/>
            <a:ext cx="3672407" cy="3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60390" y="3663487"/>
            <a:ext cx="801797" cy="9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75146" y="3677377"/>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7351" y="3651870"/>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36512" y="0"/>
            <a:ext cx="9215682" cy="3363838"/>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203598"/>
            <a:ext cx="7729020" cy="629183"/>
          </a:xfrm>
        </p:spPr>
        <p:txBody>
          <a:bodyPr/>
          <a:lstStyle>
            <a:lvl1pPr algn="l">
              <a:defRPr sz="4400">
                <a:solidFill>
                  <a:schemeClr val="bg1"/>
                </a:solidFill>
              </a:defRPr>
            </a:lvl1pPr>
          </a:lstStyle>
          <a:p>
            <a:r>
              <a:rPr lang="en-GB" noProof="0" dirty="0"/>
              <a:t>Title closure</a:t>
            </a:r>
          </a:p>
        </p:txBody>
      </p:sp>
    </p:spTree>
    <p:extLst>
      <p:ext uri="{BB962C8B-B14F-4D97-AF65-F5344CB8AC3E}">
        <p14:creationId xmlns:p14="http://schemas.microsoft.com/office/powerpoint/2010/main" val="79226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1470"/>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Click to edit Master title style</a:t>
            </a:r>
            <a:endParaRPr lang="vi-VN"/>
          </a:p>
        </p:txBody>
      </p:sp>
      <p:sp>
        <p:nvSpPr>
          <p:cNvPr id="3" name="Content Placeholder 2"/>
          <p:cNvSpPr>
            <a:spLocks noGrp="1"/>
          </p:cNvSpPr>
          <p:nvPr>
            <p:ph idx="1"/>
          </p:nvPr>
        </p:nvSpPr>
        <p:spPr>
          <a:xfrm>
            <a:off x="152400" y="590550"/>
            <a:ext cx="883920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4767263"/>
            <a:ext cx="819200" cy="273844"/>
          </a:xfrm>
        </p:spPr>
        <p:txBody>
          <a:bodyPr/>
          <a:lstStyle/>
          <a:p>
            <a:fld id="{15BFCA54-6B67-44C2-89EB-D6940E9985E7}" type="slidenum">
              <a:rPr lang="vi-VN" smtClean="0"/>
              <a:t>‹#›</a:t>
            </a:fld>
            <a:endParaRPr lang="vi-VN"/>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cxnSp>
        <p:nvCxnSpPr>
          <p:cNvPr id="9" name="Straight Connector 8">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8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1">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179512" y="3219822"/>
            <a:ext cx="8712968" cy="405060"/>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79512" y="3624884"/>
            <a:ext cx="8712968" cy="706734"/>
          </a:xfrm>
        </p:spPr>
        <p:txBody>
          <a:bodyPr anchor="t"/>
          <a:lstStyle>
            <a:lvl1pPr algn="l">
              <a:defRPr sz="4000" b="1" cap="all"/>
            </a:lvl1pPr>
          </a:lstStyle>
          <a:p>
            <a:r>
              <a:rPr lang="en-US"/>
              <a:t>Click to edit Master title style</a:t>
            </a:r>
            <a:endParaRPr lang="vi-VN" dirty="0"/>
          </a:p>
        </p:txBody>
      </p:sp>
      <p:sp>
        <p:nvSpPr>
          <p:cNvPr id="8" name="Text Placeholder 2"/>
          <p:cNvSpPr>
            <a:spLocks noGrp="1"/>
          </p:cNvSpPr>
          <p:nvPr>
            <p:ph type="body" idx="13"/>
          </p:nvPr>
        </p:nvSpPr>
        <p:spPr>
          <a:xfrm>
            <a:off x="179512" y="4340920"/>
            <a:ext cx="8712968" cy="455984"/>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84" y="267494"/>
            <a:ext cx="1199972" cy="1199972"/>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3131840" y="206152"/>
            <a:ext cx="5760640" cy="3013668"/>
          </a:xfrm>
        </p:spPr>
        <p:txBody>
          <a:bodyPr>
            <a:normAutofit/>
          </a:bodyPr>
          <a:lstStyle>
            <a:lvl1pPr>
              <a:defRPr sz="1800"/>
            </a:lvl1pPr>
          </a:lstStyle>
          <a:p>
            <a:r>
              <a:rPr lang="en-US"/>
              <a:t>Click icon to add picture</a:t>
            </a:r>
            <a:endParaRPr lang="vi-VN" dirty="0"/>
          </a:p>
        </p:txBody>
      </p:sp>
      <p:sp>
        <p:nvSpPr>
          <p:cNvPr id="10" name="Text Placeholder 9">
            <a:extLst>
              <a:ext uri="{FF2B5EF4-FFF2-40B4-BE49-F238E27FC236}">
                <a16:creationId xmlns="" xmlns:a16="http://schemas.microsoft.com/office/drawing/2014/main" id="{04A4E651-77FA-4111-9C3D-CE7DBCB46993}"/>
              </a:ext>
            </a:extLst>
          </p:cNvPr>
          <p:cNvSpPr>
            <a:spLocks noGrp="1"/>
          </p:cNvSpPr>
          <p:nvPr>
            <p:ph type="body" sz="quarter" idx="15"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475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cxnSp>
        <p:nvCxnSpPr>
          <p:cNvPr id="10" name="Straight Connector 9">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1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5" name="Content Placeholder 4"/>
          <p:cNvSpPr>
            <a:spLocks noGrp="1"/>
          </p:cNvSpPr>
          <p:nvPr>
            <p:ph sz="quarter" idx="11"/>
          </p:nvPr>
        </p:nvSpPr>
        <p:spPr>
          <a:xfrm>
            <a:off x="151729" y="590550"/>
            <a:ext cx="8839200" cy="1981200"/>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2647950"/>
            <a:ext cx="8839200" cy="2012032"/>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wo Content And Picture">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7620000" y="819150"/>
            <a:ext cx="1080000" cy="1440000"/>
          </a:xfrm>
        </p:spPr>
        <p:txBody>
          <a:bodyPr>
            <a:normAutofit/>
          </a:bodyPr>
          <a:lstStyle>
            <a:lvl1pPr marL="0" indent="0">
              <a:buNone/>
              <a:defRPr sz="12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2952750"/>
            <a:ext cx="1080000" cy="1440000"/>
          </a:xfrm>
        </p:spPr>
        <p:txBody>
          <a:bodyPr>
            <a:normAutofit/>
          </a:bodyPr>
          <a:lstStyle>
            <a:lvl1pPr marL="0" indent="0">
              <a:buNone/>
              <a:defRPr sz="1200" baseline="0"/>
            </a:lvl1pPr>
          </a:lstStyle>
          <a:p>
            <a:r>
              <a:rPr lang="en-US"/>
              <a:t>Ảnh của giảng viên</a:t>
            </a:r>
            <a:endParaRPr lang="vi-VN"/>
          </a:p>
        </p:txBody>
      </p:sp>
      <p:cxnSp>
        <p:nvCxnSpPr>
          <p:cNvPr id="14" name="Straight Connector 13">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590550"/>
            <a:ext cx="716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2724150"/>
            <a:ext cx="716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4803998"/>
            <a:ext cx="8839200" cy="28235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3361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ntent &amp; 2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4714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9154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89831"/>
            <a:ext cx="2209800" cy="4069482"/>
          </a:xfrm>
        </p:spPr>
        <p:txBody>
          <a:bodyPr>
            <a:normAutofit/>
          </a:bodyPr>
          <a:lstStyle>
            <a:lvl1pPr>
              <a:defRPr sz="1800"/>
            </a:lvl1pPr>
          </a:lstStyle>
          <a:p>
            <a:r>
              <a:rPr lang="en-US"/>
              <a:t>Click icon to add picture</a:t>
            </a:r>
            <a:endParaRPr lang="vi-VN"/>
          </a:p>
        </p:txBody>
      </p:sp>
      <p:sp>
        <p:nvSpPr>
          <p:cNvPr id="10" name="Picture Placeholder 5"/>
          <p:cNvSpPr>
            <a:spLocks noGrp="1"/>
          </p:cNvSpPr>
          <p:nvPr>
            <p:ph type="pic" sz="quarter" idx="15"/>
          </p:nvPr>
        </p:nvSpPr>
        <p:spPr>
          <a:xfrm>
            <a:off x="6858000" y="590550"/>
            <a:ext cx="2164432" cy="4069482"/>
          </a:xfrm>
        </p:spPr>
        <p:txBody>
          <a:bodyPr>
            <a:normAutofit/>
          </a:bodyPr>
          <a:lstStyle>
            <a:lvl1pPr>
              <a:defRPr sz="1800"/>
            </a:lvl1pPr>
          </a:lstStyle>
          <a:p>
            <a:r>
              <a:rPr lang="en-US"/>
              <a:t>Click icon to add picture</a:t>
            </a:r>
            <a:endParaRPr lang="vi-VN"/>
          </a:p>
        </p:txBody>
      </p:sp>
      <p:cxnSp>
        <p:nvCxnSpPr>
          <p:cNvPr id="11" name="Straight Connector 10">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5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ntent &amp; 4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90551"/>
            <a:ext cx="2133600" cy="1981200"/>
          </a:xfrm>
        </p:spPr>
        <p:txBody>
          <a:bodyPr>
            <a:normAutofit/>
          </a:bodyPr>
          <a:lstStyle>
            <a:lvl1pPr>
              <a:defRPr sz="1800"/>
            </a:lvl1pPr>
          </a:lstStyle>
          <a:p>
            <a:r>
              <a:rPr lang="en-US"/>
              <a:t>Click icon to add picture</a:t>
            </a:r>
            <a:endParaRPr lang="vi-VN"/>
          </a:p>
        </p:txBody>
      </p:sp>
      <p:cxnSp>
        <p:nvCxnSpPr>
          <p:cNvPr id="13" name="Straight Connector 12">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5"/>
          </p:nvPr>
        </p:nvSpPr>
        <p:spPr>
          <a:xfrm>
            <a:off x="6858000" y="590551"/>
            <a:ext cx="2133600" cy="1981200"/>
          </a:xfrm>
        </p:spPr>
        <p:txBody>
          <a:bodyPr>
            <a:normAutofit/>
          </a:bodyPr>
          <a:lstStyle>
            <a:lvl1pPr>
              <a:defRPr sz="1800"/>
            </a:lvl1pPr>
          </a:lstStyle>
          <a:p>
            <a:r>
              <a:rPr lang="en-US"/>
              <a:t>Click icon to add picture</a:t>
            </a:r>
            <a:endParaRPr lang="vi-VN"/>
          </a:p>
        </p:txBody>
      </p:sp>
      <p:sp>
        <p:nvSpPr>
          <p:cNvPr id="17" name="Picture Placeholder 5"/>
          <p:cNvSpPr>
            <a:spLocks noGrp="1"/>
          </p:cNvSpPr>
          <p:nvPr>
            <p:ph type="pic" sz="quarter" idx="16"/>
          </p:nvPr>
        </p:nvSpPr>
        <p:spPr>
          <a:xfrm>
            <a:off x="4577195" y="2647950"/>
            <a:ext cx="2133600" cy="1981200"/>
          </a:xfrm>
        </p:spPr>
        <p:txBody>
          <a:bodyPr>
            <a:normAutofit/>
          </a:bodyPr>
          <a:lstStyle>
            <a:lvl1pPr>
              <a:defRPr sz="1800"/>
            </a:lvl1pPr>
          </a:lstStyle>
          <a:p>
            <a:r>
              <a:rPr lang="en-US"/>
              <a:t>Click icon to add picture</a:t>
            </a:r>
            <a:endParaRPr lang="vi-VN"/>
          </a:p>
        </p:txBody>
      </p:sp>
      <p:sp>
        <p:nvSpPr>
          <p:cNvPr id="18" name="Picture Placeholder 5"/>
          <p:cNvSpPr>
            <a:spLocks noGrp="1"/>
          </p:cNvSpPr>
          <p:nvPr>
            <p:ph type="pic" sz="quarter" idx="17"/>
          </p:nvPr>
        </p:nvSpPr>
        <p:spPr>
          <a:xfrm>
            <a:off x="6863195" y="2647950"/>
            <a:ext cx="2133600" cy="1981200"/>
          </a:xfrm>
        </p:spPr>
        <p:txBody>
          <a:bodyPr>
            <a:normAutofit/>
          </a:bodyPr>
          <a:lstStyle>
            <a:lvl1pPr>
              <a:defRPr sz="1800"/>
            </a:lvl1pPr>
          </a:lstStyle>
          <a:p>
            <a:r>
              <a:rPr lang="en-US"/>
              <a:t>Click icon to add picture</a:t>
            </a:r>
            <a:endParaRPr lang="vi-VN"/>
          </a:p>
        </p:txBody>
      </p:sp>
    </p:spTree>
    <p:extLst>
      <p:ext uri="{BB962C8B-B14F-4D97-AF65-F5344CB8AC3E}">
        <p14:creationId xmlns:p14="http://schemas.microsoft.com/office/powerpoint/2010/main" val="399810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152400" y="4803999"/>
            <a:ext cx="8596313"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4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51470"/>
            <a:ext cx="8839200" cy="462880"/>
          </a:xfrm>
          <a:prstGeom prst="rect">
            <a:avLst/>
          </a:prstGeom>
        </p:spPr>
        <p:txBody>
          <a:bodyPr vert="horz" lIns="91440" tIns="45720" rIns="91440" bIns="45720" rtlCol="0" anchor="ctr">
            <a:noAutofit/>
          </a:bodyPr>
          <a:lstStyle/>
          <a:p>
            <a:r>
              <a:rPr lang="en-US"/>
              <a:t>Click to edit Master title style</a:t>
            </a:r>
            <a:endParaRPr lang="vi-VN"/>
          </a:p>
        </p:txBody>
      </p:sp>
      <p:sp>
        <p:nvSpPr>
          <p:cNvPr id="3" name="Text Placeholder 2"/>
          <p:cNvSpPr>
            <a:spLocks noGrp="1"/>
          </p:cNvSpPr>
          <p:nvPr>
            <p:ph type="body" idx="1"/>
          </p:nvPr>
        </p:nvSpPr>
        <p:spPr>
          <a:xfrm>
            <a:off x="152400" y="590550"/>
            <a:ext cx="8839200" cy="40040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4"/>
          </p:nvPr>
        </p:nvSpPr>
        <p:spPr>
          <a:xfrm>
            <a:off x="7596336" y="4818186"/>
            <a:ext cx="129614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BFCA54-6B67-44C2-89EB-D6940E9985E7}" type="slidenum">
              <a:rPr lang="vi-VN" smtClean="0"/>
              <a:t>‹#›</a:t>
            </a:fld>
            <a:endParaRPr lang="vi-VN"/>
          </a:p>
        </p:txBody>
      </p:sp>
    </p:spTree>
    <p:extLst>
      <p:ext uri="{BB962C8B-B14F-4D97-AF65-F5344CB8AC3E}">
        <p14:creationId xmlns:p14="http://schemas.microsoft.com/office/powerpoint/2010/main" val="315010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4" r:id="rId6"/>
    <p:sldLayoutId id="2147483661" r:id="rId7"/>
    <p:sldLayoutId id="2147483662" r:id="rId8"/>
    <p:sldLayoutId id="2147483654" r:id="rId9"/>
    <p:sldLayoutId id="2147483655" r:id="rId10"/>
    <p:sldLayoutId id="21474836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2800"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342900" indent="-342900" algn="just" defTabSz="91440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1pPr>
      <a:lvl2pPr marL="742950" indent="-285750" algn="just" defTabSz="914400" rtl="0" eaLnBrk="1" latinLnBrk="0" hangingPunct="1">
        <a:spcBef>
          <a:spcPct val="20000"/>
        </a:spcBef>
        <a:buFont typeface="Arial" pitchFamily="34" charset="0"/>
        <a:buChar char="–"/>
        <a:defRPr sz="2000" b="0" i="0" u="none" kern="1200">
          <a:solidFill>
            <a:schemeClr val="tx1"/>
          </a:solidFill>
          <a:effectLst/>
          <a:latin typeface="UTM Swiss Condensed" pitchFamily="2" charset="-93"/>
          <a:ea typeface="+mn-ea"/>
          <a:cs typeface="Arial" pitchFamily="34" charset="0"/>
        </a:defRPr>
      </a:lvl2pPr>
      <a:lvl3pPr marL="1143000" indent="-228600" algn="just" defTabSz="914400" rtl="0" eaLnBrk="1" latinLnBrk="0" hangingPunct="1">
        <a:spcBef>
          <a:spcPct val="20000"/>
        </a:spcBef>
        <a:buFont typeface="Arial" pitchFamily="34" charset="0"/>
        <a:buChar char="•"/>
        <a:defRPr sz="1800" kern="1200">
          <a:solidFill>
            <a:schemeClr val="tx1"/>
          </a:solidFill>
          <a:effectLst/>
          <a:latin typeface="UTM Swiss Condensed" pitchFamily="2" charset="-93"/>
          <a:ea typeface="+mn-ea"/>
          <a:cs typeface="Arial" pitchFamily="34" charset="0"/>
        </a:defRPr>
      </a:lvl3pPr>
      <a:lvl4pPr marL="16002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4pPr>
      <a:lvl5pPr marL="20574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1150"/>
            <a:ext cx="7772400" cy="2514600"/>
          </a:xfrm>
        </p:spPr>
        <p:txBody>
          <a:bodyPr>
            <a:normAutofit fontScale="90000"/>
          </a:bodyPr>
          <a:lstStyle/>
          <a:p>
            <a:r>
              <a:rPr lang="en-US" sz="3200" dirty="0">
                <a:latin typeface="Times New Roman" pitchFamily="18" charset="0"/>
                <a:cs typeface="Times New Roman" pitchFamily="18" charset="0"/>
              </a:rPr>
              <a:t>QUY TẮC ỨNG XỬ VĂN HÓA CỦA HSSV TRƯỜNG ĐẠI HỌC VINH</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Quyết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3182/QĐ – ĐHV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26/12/2018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ban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HSSVHV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Vinh</a:t>
            </a: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p:txBody>
      </p:sp>
      <p:sp>
        <p:nvSpPr>
          <p:cNvPr id="3" name="Text Placeholder 2"/>
          <p:cNvSpPr>
            <a:spLocks noGrp="1"/>
          </p:cNvSpPr>
          <p:nvPr>
            <p:ph type="body" sz="quarter" idx="12"/>
          </p:nvPr>
        </p:nvSpPr>
        <p:spPr>
          <a:xfrm>
            <a:off x="685800" y="1200150"/>
            <a:ext cx="7772400" cy="3048000"/>
          </a:xfrm>
        </p:spPr>
        <p:txBody>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10" name="Text Placeholder 9"/>
          <p:cNvSpPr>
            <a:spLocks noGrp="1"/>
          </p:cNvSpPr>
          <p:nvPr>
            <p:ph type="body" sz="quarter" idx="15"/>
          </p:nvPr>
        </p:nvSpPr>
        <p:spPr/>
        <p:txBody>
          <a:bodyPr/>
          <a:lstStyle/>
          <a:p>
            <a:endParaRPr lang="vi-VN" dirty="0"/>
          </a:p>
        </p:txBody>
      </p:sp>
    </p:spTree>
    <p:extLst>
      <p:ext uri="{BB962C8B-B14F-4D97-AF65-F5344CB8AC3E}">
        <p14:creationId xmlns:p14="http://schemas.microsoft.com/office/powerpoint/2010/main" val="26634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effectLst/>
                <a:latin typeface="Times New Roman" pitchFamily="18" charset="0"/>
                <a:cs typeface="Times New Roman" pitchFamily="18" charset="0"/>
              </a:rPr>
              <a:t>Biểu</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cảm</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khuôn</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mặt</a:t>
            </a:r>
            <a:endParaRPr lang="en-US" sz="3000" dirty="0">
              <a:effectLst/>
              <a:latin typeface="Times New Roman" pitchFamily="18" charset="0"/>
              <a:cs typeface="Times New Roman" pitchFamily="18" charset="0"/>
            </a:endParaRPr>
          </a:p>
        </p:txBody>
      </p:sp>
      <p:sp>
        <p:nvSpPr>
          <p:cNvPr id="4" name="Text Placeholder 3"/>
          <p:cNvSpPr>
            <a:spLocks noGrp="1"/>
          </p:cNvSpPr>
          <p:nvPr>
            <p:ph type="body" sz="quarter" idx="13"/>
          </p:nvPr>
        </p:nvSpPr>
        <p:spPr/>
        <p:txBody>
          <a:bodyPr/>
          <a:lstStyle/>
          <a:p>
            <a:endParaRPr lang="en-US"/>
          </a:p>
        </p:txBody>
      </p:sp>
      <p:pic>
        <p:nvPicPr>
          <p:cNvPr id="9"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7991" y="683419"/>
            <a:ext cx="3238209" cy="3793331"/>
          </a:xfrm>
        </p:spPr>
      </p:pic>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66750"/>
            <a:ext cx="367188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886200" y="2593181"/>
            <a:ext cx="3629026" cy="1931193"/>
          </a:xfrm>
          <a:prstGeom prst="rect">
            <a:avLst/>
          </a:prstGeom>
        </p:spPr>
      </p:pic>
    </p:spTree>
    <p:extLst>
      <p:ext uri="{BB962C8B-B14F-4D97-AF65-F5344CB8AC3E}">
        <p14:creationId xmlns:p14="http://schemas.microsoft.com/office/powerpoint/2010/main" val="267714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effectLst/>
                <a:latin typeface="Times New Roman" pitchFamily="18" charset="0"/>
                <a:cs typeface="Times New Roman" pitchFamily="18" charset="0"/>
              </a:rPr>
              <a:t>Đầu</a:t>
            </a:r>
            <a:endParaRPr lang="en-US" sz="3000" dirty="0">
              <a:effectLst/>
              <a:latin typeface="Times New Roman" pitchFamily="18" charset="0"/>
              <a:cs typeface="Times New Roman" pitchFamily="18" charset="0"/>
            </a:endParaRPr>
          </a:p>
        </p:txBody>
      </p:sp>
      <p:sp>
        <p:nvSpPr>
          <p:cNvPr id="4" name="Text Placeholder 3"/>
          <p:cNvSpPr>
            <a:spLocks noGrp="1"/>
          </p:cNvSpPr>
          <p:nvPr>
            <p:ph type="body" sz="quarter" idx="13"/>
          </p:nvPr>
        </p:nvSpPr>
        <p:spPr/>
        <p:txBody>
          <a:bodyPr/>
          <a:lstStyle/>
          <a:p>
            <a:endParaRPr lang="en-US"/>
          </a:p>
        </p:txBody>
      </p:sp>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514350"/>
            <a:ext cx="2828925" cy="1935956"/>
          </a:xfrm>
        </p:spPr>
      </p:pic>
      <p:pic>
        <p:nvPicPr>
          <p:cNvPr id="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14350"/>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71750"/>
            <a:ext cx="3352800" cy="218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597369"/>
            <a:ext cx="3118160" cy="213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99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effectLst/>
                <a:latin typeface="Times New Roman" pitchFamily="18" charset="0"/>
                <a:cs typeface="Times New Roman" pitchFamily="18" charset="0"/>
              </a:rPr>
              <a:t>Ánh</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mắt</a:t>
            </a:r>
            <a:endParaRPr lang="en-US" sz="3000" dirty="0">
              <a:effectLst/>
              <a:latin typeface="Times New Roman" pitchFamily="18" charset="0"/>
              <a:cs typeface="Times New Roman" pitchFamily="18" charset="0"/>
            </a:endParaRPr>
          </a:p>
        </p:txBody>
      </p:sp>
      <p:sp>
        <p:nvSpPr>
          <p:cNvPr id="4" name="Text Placeholder 3"/>
          <p:cNvSpPr>
            <a:spLocks noGrp="1"/>
          </p:cNvSpPr>
          <p:nvPr>
            <p:ph type="body" sz="quarter" idx="13"/>
          </p:nvPr>
        </p:nvSpPr>
        <p:spPr>
          <a:xfrm>
            <a:off x="76200" y="4764010"/>
            <a:ext cx="8740080" cy="288702"/>
          </a:xfrm>
        </p:spPr>
        <p:txBody>
          <a:bodyPr/>
          <a:lstStyle/>
          <a:p>
            <a:endParaRPr lang="en-US"/>
          </a:p>
        </p:txBody>
      </p:sp>
      <p:pic>
        <p:nvPicPr>
          <p:cNvPr id="9"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0396" y="566738"/>
            <a:ext cx="3135723" cy="4114800"/>
          </a:xfrm>
        </p:spPr>
      </p:pic>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8506" y="585788"/>
            <a:ext cx="4953000" cy="255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Image result for nguyá»t tháº£o m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0406" y="2876550"/>
            <a:ext cx="502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05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dirty="0">
                <a:effectLst/>
                <a:latin typeface="Times New Roman" pitchFamily="18" charset="0"/>
                <a:cs typeface="Times New Roman" pitchFamily="18" charset="0"/>
              </a:rPr>
              <a:t>Điệu bộ và tư thế</a:t>
            </a:r>
            <a:endParaRPr lang="en-US" sz="3000" dirty="0">
              <a:effectLst/>
              <a:latin typeface="Times New Roman" pitchFamily="18" charset="0"/>
              <a:cs typeface="Times New Roman" pitchFamily="18" charset="0"/>
            </a:endParaRPr>
          </a:p>
        </p:txBody>
      </p:sp>
      <p:sp>
        <p:nvSpPr>
          <p:cNvPr id="4" name="Text Placeholder 3"/>
          <p:cNvSpPr>
            <a:spLocks noGrp="1"/>
          </p:cNvSpPr>
          <p:nvPr>
            <p:ph type="body" sz="quarter" idx="13"/>
          </p:nvPr>
        </p:nvSpPr>
        <p:spPr>
          <a:xfrm>
            <a:off x="76200" y="4764010"/>
            <a:ext cx="8740080" cy="288702"/>
          </a:xfrm>
        </p:spPr>
        <p:txBody>
          <a:bodyPr/>
          <a:lstStyle/>
          <a:p>
            <a:endParaRPr lang="en-US"/>
          </a:p>
        </p:txBody>
      </p:sp>
      <p:pic>
        <p:nvPicPr>
          <p:cNvPr id="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601626"/>
            <a:ext cx="2971800" cy="1886857"/>
          </a:xfrm>
        </p:spPr>
      </p:pic>
      <p:pic>
        <p:nvPicPr>
          <p:cNvPr id="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95550"/>
            <a:ext cx="2971800" cy="19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Image result for Äáº­p 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312" y="2495549"/>
            <a:ext cx="2870288" cy="196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Image result for lÃª n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706" y="673817"/>
            <a:ext cx="2850894" cy="18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8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dirty="0">
                <a:effectLst/>
                <a:latin typeface="Times New Roman" pitchFamily="18" charset="0"/>
                <a:cs typeface="Times New Roman" pitchFamily="18" charset="0"/>
              </a:rPr>
              <a:t>Đặc điểm hình thể</a:t>
            </a:r>
          </a:p>
        </p:txBody>
      </p:sp>
      <p:sp>
        <p:nvSpPr>
          <p:cNvPr id="4" name="Text Placeholder 3"/>
          <p:cNvSpPr>
            <a:spLocks noGrp="1"/>
          </p:cNvSpPr>
          <p:nvPr>
            <p:ph type="body" sz="quarter" idx="13"/>
          </p:nvPr>
        </p:nvSpPr>
        <p:spPr>
          <a:xfrm>
            <a:off x="76200" y="4764010"/>
            <a:ext cx="8740080" cy="288702"/>
          </a:xfrm>
        </p:spPr>
        <p:txBody>
          <a:bodyPr/>
          <a:lstStyle/>
          <a:p>
            <a:endParaRPr lang="en-US"/>
          </a:p>
        </p:txBody>
      </p:sp>
      <p:pic>
        <p:nvPicPr>
          <p:cNvPr id="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90550"/>
            <a:ext cx="2895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Image result for Ã´ng giÃ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194" y="590550"/>
            <a:ext cx="2945606"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6436519" y="590551"/>
            <a:ext cx="2590800" cy="3886200"/>
          </a:xfrm>
        </p:spPr>
      </p:pic>
    </p:spTree>
    <p:extLst>
      <p:ext uri="{BB962C8B-B14F-4D97-AF65-F5344CB8AC3E}">
        <p14:creationId xmlns:p14="http://schemas.microsoft.com/office/powerpoint/2010/main" val="324371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dirty="0">
                <a:effectLst/>
                <a:latin typeface="Times New Roman" pitchFamily="18" charset="0"/>
                <a:cs typeface="Times New Roman" pitchFamily="18" charset="0"/>
              </a:rPr>
              <a:t>Đặc điểm hình thức bề ngoài</a:t>
            </a:r>
          </a:p>
        </p:txBody>
      </p:sp>
      <p:sp>
        <p:nvSpPr>
          <p:cNvPr id="4" name="Text Placeholder 3"/>
          <p:cNvSpPr>
            <a:spLocks noGrp="1"/>
          </p:cNvSpPr>
          <p:nvPr>
            <p:ph type="body" sz="quarter" idx="13"/>
          </p:nvPr>
        </p:nvSpPr>
        <p:spPr>
          <a:xfrm>
            <a:off x="76200" y="4764010"/>
            <a:ext cx="8740080" cy="288702"/>
          </a:xfrm>
        </p:spPr>
        <p:txBody>
          <a:bodyPr/>
          <a:lstStyle/>
          <a:p>
            <a:endParaRPr lang="en-US"/>
          </a:p>
        </p:txBody>
      </p:sp>
      <p:pic>
        <p:nvPicPr>
          <p:cNvPr id="8" name="Picture 10" descr="Image result for Ã¡o d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0550"/>
            <a:ext cx="274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180" y="577452"/>
            <a:ext cx="3198020" cy="3850481"/>
          </a:xfrm>
          <a:prstGeom prst="rect">
            <a:avLst/>
          </a:prstGeom>
        </p:spPr>
      </p:pic>
      <p:pic>
        <p:nvPicPr>
          <p:cNvPr id="1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77452"/>
            <a:ext cx="2743200" cy="382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10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dirty="0">
                <a:effectLst/>
                <a:latin typeface="Times New Roman" pitchFamily="18" charset="0"/>
                <a:cs typeface="Times New Roman" pitchFamily="18" charset="0"/>
              </a:rPr>
              <a:t>Xúc giác</a:t>
            </a:r>
          </a:p>
        </p:txBody>
      </p:sp>
      <p:sp>
        <p:nvSpPr>
          <p:cNvPr id="7" name="Content Placeholder 2"/>
          <p:cNvSpPr>
            <a:spLocks noGrp="1"/>
          </p:cNvSpPr>
          <p:nvPr>
            <p:ph idx="1"/>
          </p:nvPr>
        </p:nvSpPr>
        <p:spPr>
          <a:xfrm>
            <a:off x="304800" y="703261"/>
            <a:ext cx="4038600" cy="1639889"/>
          </a:xfrm>
        </p:spPr>
        <p:txBody>
          <a:bodyPr>
            <a:normAutofit fontScale="92500" lnSpcReduction="20000"/>
          </a:bodyPr>
          <a:lstStyle/>
          <a:p>
            <a:pPr eaLnBrk="1" hangingPunct="1">
              <a:defRPr/>
            </a:pPr>
            <a:r>
              <a:rPr lang="en-US" sz="2400" b="0" dirty="0" err="1">
                <a:solidFill>
                  <a:schemeClr val="tx2"/>
                </a:solidFill>
                <a:latin typeface="Times New Roman" pitchFamily="18" charset="0"/>
                <a:cs typeface="Times New Roman" pitchFamily="18" charset="0"/>
              </a:rPr>
              <a:t>Giao</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tiếp</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ứng</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xử</a:t>
            </a:r>
            <a:r>
              <a:rPr lang="en-US" sz="2400" b="0" dirty="0">
                <a:solidFill>
                  <a:schemeClr val="tx2"/>
                </a:solidFill>
                <a:latin typeface="Times New Roman" pitchFamily="18" charset="0"/>
                <a:cs typeface="Times New Roman" pitchFamily="18" charset="0"/>
              </a:rPr>
              <a:t> qua </a:t>
            </a:r>
            <a:r>
              <a:rPr lang="en-US" sz="2400" b="0" dirty="0" err="1">
                <a:solidFill>
                  <a:schemeClr val="tx2"/>
                </a:solidFill>
                <a:latin typeface="Times New Roman" pitchFamily="18" charset="0"/>
                <a:cs typeface="Times New Roman" pitchFamily="18" charset="0"/>
              </a:rPr>
              <a:t>xúc</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giác</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là</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giao</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tiếp</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ứng</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xử</a:t>
            </a:r>
            <a:r>
              <a:rPr lang="en-US" sz="2400" b="0" dirty="0">
                <a:solidFill>
                  <a:schemeClr val="tx2"/>
                </a:solidFill>
                <a:latin typeface="Times New Roman" pitchFamily="18" charset="0"/>
                <a:cs typeface="Times New Roman" pitchFamily="18" charset="0"/>
              </a:rPr>
              <a:t> phi </a:t>
            </a:r>
            <a:r>
              <a:rPr lang="en-US" sz="2400" b="0" dirty="0" err="1">
                <a:solidFill>
                  <a:schemeClr val="tx2"/>
                </a:solidFill>
                <a:latin typeface="Times New Roman" pitchFamily="18" charset="0"/>
                <a:cs typeface="Times New Roman" pitchFamily="18" charset="0"/>
              </a:rPr>
              <a:t>ngôn</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ngữ</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và</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được</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sử</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dụng</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khi</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các</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chủ</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thể</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giao</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tiếp</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có</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tác</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động</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lên</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cơ</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thể</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lẫn</a:t>
            </a:r>
            <a:r>
              <a:rPr lang="en-US" sz="2400" b="0" dirty="0">
                <a:solidFill>
                  <a:schemeClr val="tx2"/>
                </a:solidFill>
                <a:latin typeface="Times New Roman" pitchFamily="18" charset="0"/>
                <a:cs typeface="Times New Roman" pitchFamily="18" charset="0"/>
              </a:rPr>
              <a:t> </a:t>
            </a:r>
            <a:r>
              <a:rPr lang="en-US" sz="2400" b="0" dirty="0" err="1">
                <a:solidFill>
                  <a:schemeClr val="tx2"/>
                </a:solidFill>
                <a:latin typeface="Times New Roman" pitchFamily="18" charset="0"/>
                <a:cs typeface="Times New Roman" pitchFamily="18" charset="0"/>
              </a:rPr>
              <a:t>nhau</a:t>
            </a:r>
            <a:endParaRPr lang="en-US" sz="2400" b="0" dirty="0">
              <a:solidFill>
                <a:schemeClr val="tx2"/>
              </a:solidFill>
              <a:latin typeface="Times New Roman" pitchFamily="18" charset="0"/>
              <a:cs typeface="Times New Roman" pitchFamily="18" charset="0"/>
            </a:endParaRPr>
          </a:p>
          <a:p>
            <a:pPr marL="0" indent="0" eaLnBrk="1" hangingPunct="1">
              <a:buFont typeface="Wingdings" pitchFamily="2" charset="2"/>
              <a:buNone/>
              <a:defRPr/>
            </a:pPr>
            <a:endParaRPr lang="vi-VN" sz="2200" b="0" dirty="0">
              <a:solidFill>
                <a:schemeClr val="tx2"/>
              </a:solidFill>
              <a:latin typeface="Times New Roman" pitchFamily="18" charset="0"/>
              <a:cs typeface="Times New Roman" pitchFamily="18" charset="0"/>
            </a:endParaRP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590550"/>
            <a:ext cx="3448050" cy="19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95550"/>
            <a:ext cx="396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Image result for báº¯t 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060" y="2621756"/>
            <a:ext cx="3412330" cy="22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23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dirty="0">
                <a:effectLst/>
                <a:latin typeface="Times New Roman" pitchFamily="18" charset="0"/>
                <a:cs typeface="Times New Roman" pitchFamily="18" charset="0"/>
              </a:rPr>
              <a:t>Thời gian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0745"/>
            <a:ext cx="3459698" cy="4114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498" y="590550"/>
            <a:ext cx="4998502" cy="16953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498" y="2276255"/>
            <a:ext cx="4998501" cy="2297307"/>
          </a:xfrm>
          <a:prstGeom prst="rect">
            <a:avLst/>
          </a:prstGeom>
        </p:spPr>
      </p:pic>
    </p:spTree>
    <p:extLst>
      <p:ext uri="{BB962C8B-B14F-4D97-AF65-F5344CB8AC3E}">
        <p14:creationId xmlns:p14="http://schemas.microsoft.com/office/powerpoint/2010/main" val="327016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dirty="0">
                <a:effectLst/>
                <a:latin typeface="Times New Roman" pitchFamily="18" charset="0"/>
                <a:cs typeface="Times New Roman" pitchFamily="18" charset="0"/>
              </a:rPr>
              <a:t>Sự im lặng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19150"/>
            <a:ext cx="7467600" cy="3429000"/>
          </a:xfrm>
          <a:prstGeom prst="rect">
            <a:avLst/>
          </a:prstGeom>
        </p:spPr>
      </p:pic>
    </p:spTree>
    <p:extLst>
      <p:ext uri="{BB962C8B-B14F-4D97-AF65-F5344CB8AC3E}">
        <p14:creationId xmlns:p14="http://schemas.microsoft.com/office/powerpoint/2010/main" val="30024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dirty="0">
                <a:effectLst/>
                <a:latin typeface="Times New Roman" pitchFamily="18" charset="0"/>
                <a:cs typeface="Times New Roman" pitchFamily="18" charset="0"/>
              </a:rPr>
              <a:t>Ký hiệu</a:t>
            </a:r>
          </a:p>
        </p:txBody>
      </p:sp>
      <p:sp>
        <p:nvSpPr>
          <p:cNvPr id="3" name="Content Placeholder 2"/>
          <p:cNvSpPr>
            <a:spLocks noGrp="1"/>
          </p:cNvSpPr>
          <p:nvPr>
            <p:ph idx="1"/>
          </p:nvPr>
        </p:nvSpPr>
        <p:spPr>
          <a:xfrm>
            <a:off x="152400" y="590550"/>
            <a:ext cx="4191000" cy="2286000"/>
          </a:xfrm>
        </p:spPr>
        <p:txBody>
          <a:bodyPr>
            <a:normAutofit lnSpcReduction="10000"/>
          </a:bodyPr>
          <a:lstStyle/>
          <a:p>
            <a:pPr marL="0" indent="0">
              <a:buNone/>
            </a:pPr>
            <a:r>
              <a:rPr lang="en-US" sz="1500">
                <a:latin typeface="Times New Roman" pitchFamily="18" charset="0"/>
                <a:cs typeface="Times New Roman" pitchFamily="18" charset="0"/>
              </a:rPr>
              <a:t>* </a:t>
            </a:r>
            <a:r>
              <a:rPr lang="vi-VN" sz="1500">
                <a:latin typeface="Times New Roman" pitchFamily="18" charset="0"/>
                <a:cs typeface="Times New Roman" pitchFamily="18" charset="0"/>
              </a:rPr>
              <a:t>Ký hiệu là một dạng phương tiện giao tiếp, ứng xử truyền tải thông tin, thông điệp mà không sử dụng từ ngữ. Ký hiệu được hiểu ngầm một cách phổ biến, bao gồm:</a:t>
            </a:r>
          </a:p>
          <a:p>
            <a:pPr marL="0" indent="0">
              <a:buNone/>
            </a:pPr>
            <a:r>
              <a:rPr lang="vi-VN" sz="1500">
                <a:latin typeface="Times New Roman" pitchFamily="18" charset="0"/>
                <a:cs typeface="Times New Roman" pitchFamily="18" charset="0"/>
              </a:rPr>
              <a:t>    - Cử chỉ bàn tay</a:t>
            </a:r>
          </a:p>
          <a:p>
            <a:pPr marL="0" indent="0">
              <a:buNone/>
            </a:pPr>
            <a:r>
              <a:rPr lang="vi-VN" sz="1500">
                <a:latin typeface="Times New Roman" pitchFamily="18" charset="0"/>
                <a:cs typeface="Times New Roman" pitchFamily="18" charset="0"/>
              </a:rPr>
              <a:t>    - Biển báo giao thông</a:t>
            </a:r>
          </a:p>
          <a:p>
            <a:pPr marL="0" indent="0">
              <a:buNone/>
            </a:pPr>
            <a:r>
              <a:rPr lang="vi-VN" sz="1500">
                <a:latin typeface="Times New Roman" pitchFamily="18" charset="0"/>
                <a:cs typeface="Times New Roman" pitchFamily="18" charset="0"/>
              </a:rPr>
              <a:t>    - Ký hiệu, biểu tượng trong các thiết bị, sản phẩm…</a:t>
            </a:r>
          </a:p>
          <a:p>
            <a:endParaRPr lang="en-US" sz="1500">
              <a:latin typeface="Times New Roman" pitchFamily="18" charset="0"/>
              <a:cs typeface="Times New Roman" pitchFamily="18" charset="0"/>
            </a:endParaRPr>
          </a:p>
        </p:txBody>
      </p:sp>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564357"/>
            <a:ext cx="4714875" cy="19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0244" y="2724150"/>
            <a:ext cx="551735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26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5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0" dirty="0" err="1">
                <a:effectLst/>
                <a:latin typeface="Times New Roman" pitchFamily="18" charset="0"/>
                <a:cs typeface="Times New Roman" pitchFamily="18" charset="0"/>
              </a:rPr>
              <a:t>Ứng</a:t>
            </a:r>
            <a:r>
              <a:rPr lang="en-GB" sz="3200" b="0" dirty="0">
                <a:effectLst/>
                <a:latin typeface="Times New Roman" pitchFamily="18" charset="0"/>
                <a:cs typeface="Times New Roman" pitchFamily="18" charset="0"/>
              </a:rPr>
              <a:t> </a:t>
            </a:r>
            <a:r>
              <a:rPr lang="en-GB" sz="3200" b="0" dirty="0" err="1">
                <a:effectLst/>
                <a:latin typeface="Times New Roman" pitchFamily="18" charset="0"/>
                <a:cs typeface="Times New Roman" pitchFamily="18" charset="0"/>
              </a:rPr>
              <a:t>xử</a:t>
            </a:r>
            <a:r>
              <a:rPr lang="en-GB" sz="3200" b="0" dirty="0">
                <a:effectLst/>
                <a:latin typeface="Times New Roman" pitchFamily="18" charset="0"/>
                <a:cs typeface="Times New Roman" pitchFamily="18" charset="0"/>
              </a:rPr>
              <a:t> </a:t>
            </a:r>
            <a:r>
              <a:rPr lang="en-GB" sz="3200" b="0" dirty="0" err="1">
                <a:effectLst/>
                <a:latin typeface="Times New Roman" pitchFamily="18" charset="0"/>
                <a:cs typeface="Times New Roman" pitchFamily="18" charset="0"/>
              </a:rPr>
              <a:t>văn</a:t>
            </a:r>
            <a:r>
              <a:rPr lang="en-GB" sz="3200" b="0" dirty="0">
                <a:effectLst/>
                <a:latin typeface="Times New Roman" pitchFamily="18" charset="0"/>
                <a:cs typeface="Times New Roman" pitchFamily="18" charset="0"/>
              </a:rPr>
              <a:t> </a:t>
            </a:r>
            <a:r>
              <a:rPr lang="en-GB" sz="3200" b="0" dirty="0" err="1">
                <a:effectLst/>
                <a:latin typeface="Times New Roman" pitchFamily="18" charset="0"/>
                <a:cs typeface="Times New Roman" pitchFamily="18" charset="0"/>
              </a:rPr>
              <a:t>hóa</a:t>
            </a:r>
            <a:endParaRPr lang="en-US" sz="3200" b="0" dirty="0"/>
          </a:p>
        </p:txBody>
      </p:sp>
      <p:sp>
        <p:nvSpPr>
          <p:cNvPr id="3" name="Content Placeholder 2"/>
          <p:cNvSpPr>
            <a:spLocks noGrp="1"/>
          </p:cNvSpPr>
          <p:nvPr>
            <p:ph idx="1"/>
          </p:nvPr>
        </p:nvSpPr>
        <p:spPr/>
        <p:txBody>
          <a:bodyPr>
            <a:normAutofit/>
          </a:bodyPr>
          <a:lstStyle/>
          <a:p>
            <a:pPr lvl="0" indent="0">
              <a:buNone/>
            </a:pPr>
            <a:r>
              <a:rPr lang="en-US" b="1" u="sng" dirty="0" err="1">
                <a:solidFill>
                  <a:srgbClr val="000000"/>
                </a:solidFill>
                <a:latin typeface="Times New Roman"/>
                <a:cs typeface="+mn-cs"/>
              </a:rPr>
              <a:t>Khái</a:t>
            </a:r>
            <a:r>
              <a:rPr lang="en-US" b="1" u="sng" dirty="0">
                <a:solidFill>
                  <a:srgbClr val="000000"/>
                </a:solidFill>
                <a:latin typeface="Times New Roman"/>
                <a:cs typeface="+mn-cs"/>
              </a:rPr>
              <a:t> </a:t>
            </a:r>
            <a:r>
              <a:rPr lang="en-US" b="1" u="sng" dirty="0" err="1">
                <a:solidFill>
                  <a:srgbClr val="000000"/>
                </a:solidFill>
                <a:latin typeface="Times New Roman"/>
                <a:cs typeface="+mn-cs"/>
              </a:rPr>
              <a:t>niệm</a:t>
            </a:r>
            <a:r>
              <a:rPr lang="en-US" dirty="0">
                <a:solidFill>
                  <a:srgbClr val="000000"/>
                </a:solidFill>
                <a:latin typeface="Times New Roman"/>
                <a:cs typeface="+mn-cs"/>
              </a:rPr>
              <a:t>: </a:t>
            </a:r>
            <a:r>
              <a:rPr lang="en-US" dirty="0" err="1">
                <a:solidFill>
                  <a:srgbClr val="000000"/>
                </a:solidFill>
                <a:latin typeface="Times New Roman"/>
                <a:cs typeface="+mn-cs"/>
              </a:rPr>
              <a:t>Ứng</a:t>
            </a:r>
            <a:r>
              <a:rPr lang="en-US" dirty="0">
                <a:solidFill>
                  <a:srgbClr val="000000"/>
                </a:solidFill>
                <a:latin typeface="Times New Roman"/>
                <a:cs typeface="+mn-cs"/>
              </a:rPr>
              <a:t> </a:t>
            </a:r>
            <a:r>
              <a:rPr lang="en-US" dirty="0" err="1">
                <a:solidFill>
                  <a:srgbClr val="000000"/>
                </a:solidFill>
                <a:latin typeface="Times New Roman"/>
                <a:cs typeface="+mn-cs"/>
              </a:rPr>
              <a:t>xử</a:t>
            </a:r>
            <a:r>
              <a:rPr lang="en-US" dirty="0">
                <a:solidFill>
                  <a:srgbClr val="000000"/>
                </a:solidFill>
                <a:latin typeface="Times New Roman"/>
                <a:cs typeface="+mn-cs"/>
              </a:rPr>
              <a:t> </a:t>
            </a:r>
            <a:r>
              <a:rPr lang="en-US" dirty="0" err="1">
                <a:solidFill>
                  <a:srgbClr val="000000"/>
                </a:solidFill>
                <a:latin typeface="Times New Roman"/>
                <a:cs typeface="+mn-cs"/>
              </a:rPr>
              <a:t>văn</a:t>
            </a:r>
            <a:r>
              <a:rPr lang="en-US" dirty="0">
                <a:solidFill>
                  <a:srgbClr val="000000"/>
                </a:solidFill>
                <a:latin typeface="Times New Roman"/>
                <a:cs typeface="+mn-cs"/>
              </a:rPr>
              <a:t> </a:t>
            </a:r>
            <a:r>
              <a:rPr lang="en-US" dirty="0" err="1">
                <a:solidFill>
                  <a:srgbClr val="000000"/>
                </a:solidFill>
                <a:latin typeface="Times New Roman"/>
                <a:cs typeface="+mn-cs"/>
              </a:rPr>
              <a:t>hóa</a:t>
            </a:r>
            <a:r>
              <a:rPr lang="en-US" dirty="0">
                <a:solidFill>
                  <a:srgbClr val="000000"/>
                </a:solidFill>
                <a:latin typeface="Times New Roman"/>
                <a:cs typeface="+mn-cs"/>
              </a:rPr>
              <a:t> (</a:t>
            </a:r>
            <a:r>
              <a:rPr lang="en-US" dirty="0" err="1">
                <a:solidFill>
                  <a:srgbClr val="000000"/>
                </a:solidFill>
                <a:latin typeface="Times New Roman"/>
                <a:cs typeface="+mn-cs"/>
              </a:rPr>
              <a:t>ứng</a:t>
            </a:r>
            <a:r>
              <a:rPr lang="en-US" dirty="0">
                <a:solidFill>
                  <a:srgbClr val="000000"/>
                </a:solidFill>
                <a:latin typeface="Times New Roman"/>
                <a:cs typeface="+mn-cs"/>
              </a:rPr>
              <a:t> </a:t>
            </a:r>
            <a:r>
              <a:rPr lang="en-US" dirty="0" err="1">
                <a:solidFill>
                  <a:srgbClr val="000000"/>
                </a:solidFill>
                <a:latin typeface="Times New Roman"/>
                <a:cs typeface="+mn-cs"/>
              </a:rPr>
              <a:t>xử</a:t>
            </a:r>
            <a:r>
              <a:rPr lang="en-US" dirty="0">
                <a:solidFill>
                  <a:srgbClr val="000000"/>
                </a:solidFill>
                <a:latin typeface="Times New Roman"/>
                <a:cs typeface="+mn-cs"/>
              </a:rPr>
              <a:t> </a:t>
            </a:r>
            <a:r>
              <a:rPr lang="en-US" dirty="0" err="1">
                <a:solidFill>
                  <a:srgbClr val="000000"/>
                </a:solidFill>
                <a:latin typeface="Times New Roman"/>
                <a:cs typeface="+mn-cs"/>
              </a:rPr>
              <a:t>có</a:t>
            </a:r>
            <a:r>
              <a:rPr lang="en-US" dirty="0">
                <a:solidFill>
                  <a:srgbClr val="000000"/>
                </a:solidFill>
                <a:latin typeface="Times New Roman"/>
                <a:cs typeface="+mn-cs"/>
              </a:rPr>
              <a:t> </a:t>
            </a:r>
            <a:r>
              <a:rPr lang="en-US" dirty="0" err="1">
                <a:solidFill>
                  <a:srgbClr val="000000"/>
                </a:solidFill>
                <a:latin typeface="Times New Roman"/>
                <a:cs typeface="+mn-cs"/>
              </a:rPr>
              <a:t>văn</a:t>
            </a:r>
            <a:r>
              <a:rPr lang="en-US" dirty="0">
                <a:solidFill>
                  <a:srgbClr val="000000"/>
                </a:solidFill>
                <a:latin typeface="Times New Roman"/>
                <a:cs typeface="+mn-cs"/>
              </a:rPr>
              <a:t> </a:t>
            </a:r>
            <a:r>
              <a:rPr lang="en-US" dirty="0" err="1">
                <a:solidFill>
                  <a:srgbClr val="000000"/>
                </a:solidFill>
                <a:latin typeface="Times New Roman"/>
                <a:cs typeface="+mn-cs"/>
              </a:rPr>
              <a:t>hóa</a:t>
            </a:r>
            <a:r>
              <a:rPr lang="en-US" dirty="0">
                <a:solidFill>
                  <a:srgbClr val="000000"/>
                </a:solidFill>
                <a:latin typeface="Times New Roman"/>
                <a:cs typeface="+mn-cs"/>
              </a:rPr>
              <a:t>) </a:t>
            </a:r>
            <a:r>
              <a:rPr lang="en-US" dirty="0" err="1">
                <a:solidFill>
                  <a:srgbClr val="000000"/>
                </a:solidFill>
                <a:latin typeface="Times New Roman"/>
                <a:cs typeface="+mn-cs"/>
              </a:rPr>
              <a:t>của</a:t>
            </a:r>
            <a:r>
              <a:rPr lang="en-US" dirty="0">
                <a:solidFill>
                  <a:srgbClr val="000000"/>
                </a:solidFill>
                <a:latin typeface="Times New Roman"/>
                <a:cs typeface="+mn-cs"/>
              </a:rPr>
              <a:t> </a:t>
            </a:r>
            <a:r>
              <a:rPr lang="en-US" dirty="0" err="1">
                <a:solidFill>
                  <a:srgbClr val="000000"/>
                </a:solidFill>
                <a:latin typeface="Times New Roman"/>
                <a:cs typeface="+mn-cs"/>
              </a:rPr>
              <a:t>người</a:t>
            </a:r>
            <a:r>
              <a:rPr lang="en-US" dirty="0">
                <a:solidFill>
                  <a:srgbClr val="000000"/>
                </a:solidFill>
                <a:latin typeface="Times New Roman"/>
                <a:cs typeface="+mn-cs"/>
              </a:rPr>
              <a:t> </a:t>
            </a:r>
            <a:r>
              <a:rPr lang="en-US" dirty="0" err="1">
                <a:solidFill>
                  <a:srgbClr val="000000"/>
                </a:solidFill>
                <a:latin typeface="Times New Roman"/>
                <a:cs typeface="+mn-cs"/>
              </a:rPr>
              <a:t>học</a:t>
            </a:r>
            <a:r>
              <a:rPr lang="en-US" dirty="0">
                <a:solidFill>
                  <a:srgbClr val="000000"/>
                </a:solidFill>
                <a:latin typeface="Times New Roman"/>
                <a:cs typeface="+mn-cs"/>
              </a:rPr>
              <a:t>: </a:t>
            </a:r>
            <a:r>
              <a:rPr lang="en-US" dirty="0" err="1">
                <a:solidFill>
                  <a:srgbClr val="000000"/>
                </a:solidFill>
                <a:latin typeface="Times New Roman"/>
                <a:cs typeface="+mn-cs"/>
              </a:rPr>
              <a:t>là</a:t>
            </a:r>
            <a:r>
              <a:rPr lang="en-US" dirty="0">
                <a:solidFill>
                  <a:srgbClr val="000000"/>
                </a:solidFill>
                <a:latin typeface="Times New Roman"/>
                <a:cs typeface="+mn-cs"/>
              </a:rPr>
              <a:t> </a:t>
            </a:r>
            <a:r>
              <a:rPr lang="en-US" dirty="0" err="1">
                <a:solidFill>
                  <a:srgbClr val="000000"/>
                </a:solidFill>
                <a:latin typeface="Times New Roman"/>
                <a:cs typeface="+mn-cs"/>
              </a:rPr>
              <a:t>những</a:t>
            </a:r>
            <a:r>
              <a:rPr lang="en-US" dirty="0">
                <a:solidFill>
                  <a:srgbClr val="000000"/>
                </a:solidFill>
                <a:latin typeface="Times New Roman"/>
                <a:cs typeface="+mn-cs"/>
              </a:rPr>
              <a:t> </a:t>
            </a:r>
            <a:r>
              <a:rPr lang="en-US" dirty="0" err="1">
                <a:solidFill>
                  <a:srgbClr val="000000"/>
                </a:solidFill>
                <a:latin typeface="Times New Roman"/>
                <a:cs typeface="+mn-cs"/>
              </a:rPr>
              <a:t>biểu</a:t>
            </a:r>
            <a:r>
              <a:rPr lang="en-US" dirty="0">
                <a:solidFill>
                  <a:srgbClr val="000000"/>
                </a:solidFill>
                <a:latin typeface="Times New Roman"/>
                <a:cs typeface="+mn-cs"/>
              </a:rPr>
              <a:t> </a:t>
            </a:r>
            <a:r>
              <a:rPr lang="en-US" dirty="0" err="1">
                <a:solidFill>
                  <a:srgbClr val="000000"/>
                </a:solidFill>
                <a:latin typeface="Times New Roman"/>
                <a:cs typeface="+mn-cs"/>
              </a:rPr>
              <a:t>hiện</a:t>
            </a:r>
            <a:r>
              <a:rPr lang="en-US" dirty="0">
                <a:solidFill>
                  <a:srgbClr val="000000"/>
                </a:solidFill>
                <a:latin typeface="Times New Roman"/>
                <a:cs typeface="+mn-cs"/>
              </a:rPr>
              <a:t> qua </a:t>
            </a:r>
            <a:r>
              <a:rPr lang="en-US" dirty="0" err="1">
                <a:solidFill>
                  <a:srgbClr val="000000"/>
                </a:solidFill>
                <a:latin typeface="Times New Roman"/>
                <a:cs typeface="+mn-cs"/>
              </a:rPr>
              <a:t>hành</a:t>
            </a:r>
            <a:r>
              <a:rPr lang="en-US" dirty="0">
                <a:solidFill>
                  <a:srgbClr val="000000"/>
                </a:solidFill>
                <a:latin typeface="Times New Roman"/>
                <a:cs typeface="+mn-cs"/>
              </a:rPr>
              <a:t> vi, </a:t>
            </a:r>
            <a:r>
              <a:rPr lang="en-US" dirty="0" err="1">
                <a:solidFill>
                  <a:srgbClr val="000000"/>
                </a:solidFill>
                <a:latin typeface="Times New Roman"/>
                <a:cs typeface="+mn-cs"/>
              </a:rPr>
              <a:t>thái</a:t>
            </a:r>
            <a:r>
              <a:rPr lang="en-US" dirty="0">
                <a:solidFill>
                  <a:srgbClr val="000000"/>
                </a:solidFill>
                <a:latin typeface="Times New Roman"/>
                <a:cs typeface="+mn-cs"/>
              </a:rPr>
              <a:t> </a:t>
            </a:r>
            <a:r>
              <a:rPr lang="en-US" dirty="0" err="1">
                <a:solidFill>
                  <a:srgbClr val="000000"/>
                </a:solidFill>
                <a:latin typeface="Times New Roman"/>
                <a:cs typeface="+mn-cs"/>
              </a:rPr>
              <a:t>độ</a:t>
            </a:r>
            <a:r>
              <a:rPr lang="en-US" dirty="0">
                <a:solidFill>
                  <a:srgbClr val="000000"/>
                </a:solidFill>
                <a:latin typeface="Times New Roman"/>
                <a:cs typeface="+mn-cs"/>
              </a:rPr>
              <a:t> </a:t>
            </a:r>
            <a:r>
              <a:rPr lang="en-US" dirty="0" err="1">
                <a:solidFill>
                  <a:srgbClr val="000000"/>
                </a:solidFill>
                <a:latin typeface="Times New Roman"/>
                <a:cs typeface="+mn-cs"/>
              </a:rPr>
              <a:t>lời</a:t>
            </a:r>
            <a:r>
              <a:rPr lang="en-US" dirty="0">
                <a:solidFill>
                  <a:srgbClr val="000000"/>
                </a:solidFill>
                <a:latin typeface="Times New Roman"/>
                <a:cs typeface="+mn-cs"/>
              </a:rPr>
              <a:t> </a:t>
            </a:r>
            <a:r>
              <a:rPr lang="en-US" dirty="0" err="1">
                <a:solidFill>
                  <a:srgbClr val="000000"/>
                </a:solidFill>
                <a:latin typeface="Times New Roman"/>
                <a:cs typeface="+mn-cs"/>
              </a:rPr>
              <a:t>nói</a:t>
            </a:r>
            <a:r>
              <a:rPr lang="en-US" dirty="0">
                <a:solidFill>
                  <a:srgbClr val="000000"/>
                </a:solidFill>
                <a:latin typeface="Times New Roman"/>
                <a:cs typeface="+mn-cs"/>
              </a:rPr>
              <a:t> </a:t>
            </a:r>
            <a:r>
              <a:rPr lang="en-US" dirty="0" err="1">
                <a:solidFill>
                  <a:srgbClr val="000000"/>
                </a:solidFill>
                <a:latin typeface="Times New Roman"/>
                <a:cs typeface="+mn-cs"/>
              </a:rPr>
              <a:t>trong</a:t>
            </a:r>
            <a:r>
              <a:rPr lang="en-US" dirty="0">
                <a:solidFill>
                  <a:srgbClr val="000000"/>
                </a:solidFill>
                <a:latin typeface="Times New Roman"/>
                <a:cs typeface="+mn-cs"/>
              </a:rPr>
              <a:t> </a:t>
            </a:r>
            <a:r>
              <a:rPr lang="en-US" dirty="0" err="1">
                <a:solidFill>
                  <a:srgbClr val="000000"/>
                </a:solidFill>
                <a:latin typeface="Times New Roman"/>
                <a:cs typeface="+mn-cs"/>
              </a:rPr>
              <a:t>các</a:t>
            </a:r>
            <a:r>
              <a:rPr lang="en-US" dirty="0">
                <a:solidFill>
                  <a:srgbClr val="000000"/>
                </a:solidFill>
                <a:latin typeface="Times New Roman"/>
                <a:cs typeface="+mn-cs"/>
              </a:rPr>
              <a:t> </a:t>
            </a:r>
            <a:r>
              <a:rPr lang="en-US" dirty="0" err="1">
                <a:solidFill>
                  <a:srgbClr val="000000"/>
                </a:solidFill>
                <a:latin typeface="Times New Roman"/>
                <a:cs typeface="+mn-cs"/>
              </a:rPr>
              <a:t>mối</a:t>
            </a:r>
            <a:r>
              <a:rPr lang="en-US" dirty="0">
                <a:solidFill>
                  <a:srgbClr val="000000"/>
                </a:solidFill>
                <a:latin typeface="Times New Roman"/>
                <a:cs typeface="+mn-cs"/>
              </a:rPr>
              <a:t> </a:t>
            </a:r>
            <a:r>
              <a:rPr lang="en-US" dirty="0" err="1">
                <a:solidFill>
                  <a:srgbClr val="000000"/>
                </a:solidFill>
                <a:latin typeface="Times New Roman"/>
                <a:cs typeface="+mn-cs"/>
              </a:rPr>
              <a:t>quan</a:t>
            </a:r>
            <a:r>
              <a:rPr lang="en-US" dirty="0">
                <a:solidFill>
                  <a:srgbClr val="000000"/>
                </a:solidFill>
                <a:latin typeface="Times New Roman"/>
                <a:cs typeface="+mn-cs"/>
              </a:rPr>
              <a:t> </a:t>
            </a:r>
            <a:r>
              <a:rPr lang="en-US" dirty="0" err="1">
                <a:solidFill>
                  <a:srgbClr val="000000"/>
                </a:solidFill>
                <a:latin typeface="Times New Roman"/>
                <a:cs typeface="+mn-cs"/>
              </a:rPr>
              <a:t>hệ</a:t>
            </a:r>
            <a:r>
              <a:rPr lang="en-US" dirty="0">
                <a:solidFill>
                  <a:srgbClr val="000000"/>
                </a:solidFill>
                <a:latin typeface="Times New Roman"/>
                <a:cs typeface="+mn-cs"/>
              </a:rPr>
              <a:t> </a:t>
            </a:r>
            <a:r>
              <a:rPr lang="en-US" dirty="0" err="1">
                <a:solidFill>
                  <a:srgbClr val="000000"/>
                </a:solidFill>
                <a:latin typeface="Times New Roman"/>
                <a:cs typeface="+mn-cs"/>
              </a:rPr>
              <a:t>ứng</a:t>
            </a:r>
            <a:r>
              <a:rPr lang="en-US" dirty="0">
                <a:solidFill>
                  <a:srgbClr val="000000"/>
                </a:solidFill>
                <a:latin typeface="Times New Roman"/>
                <a:cs typeface="+mn-cs"/>
              </a:rPr>
              <a:t> </a:t>
            </a:r>
            <a:r>
              <a:rPr lang="en-US" dirty="0" err="1">
                <a:solidFill>
                  <a:srgbClr val="000000"/>
                </a:solidFill>
                <a:latin typeface="Times New Roman"/>
                <a:cs typeface="+mn-cs"/>
              </a:rPr>
              <a:t>xử</a:t>
            </a:r>
            <a:r>
              <a:rPr lang="en-US" dirty="0">
                <a:solidFill>
                  <a:srgbClr val="000000"/>
                </a:solidFill>
                <a:latin typeface="Times New Roman"/>
                <a:cs typeface="+mn-cs"/>
              </a:rPr>
              <a:t> </a:t>
            </a:r>
            <a:r>
              <a:rPr lang="en-US" dirty="0" err="1">
                <a:solidFill>
                  <a:srgbClr val="000000"/>
                </a:solidFill>
                <a:latin typeface="Times New Roman"/>
                <a:cs typeface="+mn-cs"/>
              </a:rPr>
              <a:t>của</a:t>
            </a:r>
            <a:r>
              <a:rPr lang="en-US" dirty="0">
                <a:solidFill>
                  <a:srgbClr val="000000"/>
                </a:solidFill>
                <a:latin typeface="Times New Roman"/>
                <a:cs typeface="+mn-cs"/>
              </a:rPr>
              <a:t> </a:t>
            </a:r>
            <a:r>
              <a:rPr lang="en-US" dirty="0" err="1">
                <a:solidFill>
                  <a:srgbClr val="000000"/>
                </a:solidFill>
                <a:latin typeface="Times New Roman"/>
                <a:cs typeface="+mn-cs"/>
              </a:rPr>
              <a:t>người</a:t>
            </a:r>
            <a:r>
              <a:rPr lang="en-US" dirty="0">
                <a:solidFill>
                  <a:srgbClr val="000000"/>
                </a:solidFill>
                <a:latin typeface="Times New Roman"/>
                <a:cs typeface="+mn-cs"/>
              </a:rPr>
              <a:t> </a:t>
            </a:r>
            <a:r>
              <a:rPr lang="en-US" dirty="0" err="1">
                <a:solidFill>
                  <a:srgbClr val="000000"/>
                </a:solidFill>
                <a:latin typeface="Times New Roman"/>
                <a:cs typeface="+mn-cs"/>
              </a:rPr>
              <a:t>học</a:t>
            </a:r>
            <a:r>
              <a:rPr lang="en-US" dirty="0">
                <a:solidFill>
                  <a:srgbClr val="000000"/>
                </a:solidFill>
                <a:latin typeface="Times New Roman"/>
                <a:cs typeface="+mn-cs"/>
              </a:rPr>
              <a:t> </a:t>
            </a:r>
            <a:r>
              <a:rPr lang="en-US" dirty="0" err="1">
                <a:solidFill>
                  <a:srgbClr val="000000"/>
                </a:solidFill>
                <a:latin typeface="Times New Roman"/>
                <a:cs typeface="+mn-cs"/>
              </a:rPr>
              <a:t>đối</a:t>
            </a:r>
            <a:r>
              <a:rPr lang="en-US" dirty="0">
                <a:solidFill>
                  <a:srgbClr val="000000"/>
                </a:solidFill>
                <a:latin typeface="Times New Roman"/>
                <a:cs typeface="+mn-cs"/>
              </a:rPr>
              <a:t> </a:t>
            </a:r>
            <a:r>
              <a:rPr lang="en-US" dirty="0" err="1">
                <a:solidFill>
                  <a:srgbClr val="000000"/>
                </a:solidFill>
                <a:latin typeface="Times New Roman"/>
                <a:cs typeface="+mn-cs"/>
              </a:rPr>
              <a:t>với</a:t>
            </a:r>
            <a:r>
              <a:rPr lang="en-US" dirty="0">
                <a:solidFill>
                  <a:srgbClr val="000000"/>
                </a:solidFill>
                <a:latin typeface="Times New Roman"/>
                <a:cs typeface="+mn-cs"/>
              </a:rPr>
              <a:t> </a:t>
            </a:r>
            <a:r>
              <a:rPr lang="en-US" dirty="0" err="1">
                <a:solidFill>
                  <a:srgbClr val="000000"/>
                </a:solidFill>
                <a:latin typeface="Times New Roman"/>
                <a:cs typeface="+mn-cs"/>
              </a:rPr>
              <a:t>chính</a:t>
            </a:r>
            <a:r>
              <a:rPr lang="en-US" dirty="0">
                <a:solidFill>
                  <a:srgbClr val="000000"/>
                </a:solidFill>
                <a:latin typeface="Times New Roman"/>
                <a:cs typeface="+mn-cs"/>
              </a:rPr>
              <a:t> </a:t>
            </a:r>
            <a:r>
              <a:rPr lang="en-US" dirty="0" err="1">
                <a:solidFill>
                  <a:srgbClr val="000000"/>
                </a:solidFill>
                <a:latin typeface="Times New Roman"/>
                <a:cs typeface="+mn-cs"/>
              </a:rPr>
              <a:t>bản</a:t>
            </a:r>
            <a:r>
              <a:rPr lang="en-US" dirty="0">
                <a:solidFill>
                  <a:srgbClr val="000000"/>
                </a:solidFill>
                <a:latin typeface="Times New Roman"/>
                <a:cs typeface="+mn-cs"/>
              </a:rPr>
              <a:t> </a:t>
            </a:r>
            <a:r>
              <a:rPr lang="en-US" dirty="0" err="1">
                <a:solidFill>
                  <a:srgbClr val="000000"/>
                </a:solidFill>
                <a:latin typeface="Times New Roman"/>
                <a:cs typeface="+mn-cs"/>
              </a:rPr>
              <a:t>thân</a:t>
            </a:r>
            <a:r>
              <a:rPr lang="en-US" dirty="0">
                <a:solidFill>
                  <a:srgbClr val="000000"/>
                </a:solidFill>
                <a:latin typeface="Times New Roman"/>
                <a:cs typeface="+mn-cs"/>
              </a:rPr>
              <a:t> </a:t>
            </a:r>
            <a:r>
              <a:rPr lang="en-US" dirty="0" err="1">
                <a:solidFill>
                  <a:srgbClr val="000000"/>
                </a:solidFill>
                <a:latin typeface="Times New Roman"/>
                <a:cs typeface="+mn-cs"/>
              </a:rPr>
              <a:t>và</a:t>
            </a:r>
            <a:r>
              <a:rPr lang="en-US" dirty="0">
                <a:solidFill>
                  <a:srgbClr val="000000"/>
                </a:solidFill>
                <a:latin typeface="Times New Roman"/>
                <a:cs typeface="+mn-cs"/>
              </a:rPr>
              <a:t> </a:t>
            </a:r>
            <a:r>
              <a:rPr lang="en-US" dirty="0" err="1">
                <a:solidFill>
                  <a:srgbClr val="000000"/>
                </a:solidFill>
                <a:latin typeface="Times New Roman"/>
                <a:cs typeface="+mn-cs"/>
              </a:rPr>
              <a:t>gia</a:t>
            </a:r>
            <a:r>
              <a:rPr lang="en-US" dirty="0">
                <a:solidFill>
                  <a:srgbClr val="000000"/>
                </a:solidFill>
                <a:latin typeface="Times New Roman"/>
                <a:cs typeface="+mn-cs"/>
              </a:rPr>
              <a:t> </a:t>
            </a:r>
            <a:r>
              <a:rPr lang="en-US" dirty="0" err="1">
                <a:solidFill>
                  <a:srgbClr val="000000"/>
                </a:solidFill>
                <a:latin typeface="Times New Roman"/>
                <a:cs typeface="+mn-cs"/>
              </a:rPr>
              <a:t>đình</a:t>
            </a:r>
            <a:r>
              <a:rPr lang="en-US" dirty="0">
                <a:solidFill>
                  <a:srgbClr val="000000"/>
                </a:solidFill>
                <a:latin typeface="Times New Roman"/>
                <a:cs typeface="+mn-cs"/>
              </a:rPr>
              <a:t>, </a:t>
            </a:r>
            <a:r>
              <a:rPr lang="en-US" dirty="0" err="1">
                <a:solidFill>
                  <a:srgbClr val="000000"/>
                </a:solidFill>
                <a:latin typeface="Times New Roman"/>
                <a:cs typeface="+mn-cs"/>
              </a:rPr>
              <a:t>đối</a:t>
            </a:r>
            <a:r>
              <a:rPr lang="en-US" dirty="0">
                <a:solidFill>
                  <a:srgbClr val="000000"/>
                </a:solidFill>
                <a:latin typeface="Times New Roman"/>
                <a:cs typeface="+mn-cs"/>
              </a:rPr>
              <a:t> </a:t>
            </a:r>
            <a:r>
              <a:rPr lang="en-US" dirty="0" err="1">
                <a:solidFill>
                  <a:srgbClr val="000000"/>
                </a:solidFill>
                <a:latin typeface="Times New Roman"/>
                <a:cs typeface="+mn-cs"/>
              </a:rPr>
              <a:t>với</a:t>
            </a:r>
            <a:r>
              <a:rPr lang="en-US" dirty="0">
                <a:solidFill>
                  <a:srgbClr val="000000"/>
                </a:solidFill>
                <a:latin typeface="Times New Roman"/>
                <a:cs typeface="+mn-cs"/>
              </a:rPr>
              <a:t> </a:t>
            </a:r>
            <a:r>
              <a:rPr lang="en-US" dirty="0" err="1">
                <a:solidFill>
                  <a:srgbClr val="000000"/>
                </a:solidFill>
                <a:latin typeface="Times New Roman"/>
                <a:cs typeface="+mn-cs"/>
              </a:rPr>
              <a:t>nhà</a:t>
            </a:r>
            <a:r>
              <a:rPr lang="en-US" dirty="0">
                <a:solidFill>
                  <a:srgbClr val="000000"/>
                </a:solidFill>
                <a:latin typeface="Times New Roman"/>
                <a:cs typeface="+mn-cs"/>
              </a:rPr>
              <a:t> </a:t>
            </a:r>
            <a:r>
              <a:rPr lang="en-US" dirty="0" err="1">
                <a:solidFill>
                  <a:srgbClr val="000000"/>
                </a:solidFill>
                <a:latin typeface="Times New Roman"/>
                <a:cs typeface="+mn-cs"/>
              </a:rPr>
              <a:t>giáo</a:t>
            </a:r>
            <a:r>
              <a:rPr lang="en-US" dirty="0">
                <a:solidFill>
                  <a:srgbClr val="000000"/>
                </a:solidFill>
                <a:latin typeface="Times New Roman"/>
                <a:cs typeface="+mn-cs"/>
              </a:rPr>
              <a:t>, </a:t>
            </a:r>
            <a:r>
              <a:rPr lang="en-US" dirty="0" err="1">
                <a:solidFill>
                  <a:srgbClr val="000000"/>
                </a:solidFill>
                <a:latin typeface="Times New Roman"/>
                <a:cs typeface="+mn-cs"/>
              </a:rPr>
              <a:t>cán</a:t>
            </a:r>
            <a:r>
              <a:rPr lang="en-US" dirty="0">
                <a:solidFill>
                  <a:srgbClr val="000000"/>
                </a:solidFill>
                <a:latin typeface="Times New Roman"/>
                <a:cs typeface="+mn-cs"/>
              </a:rPr>
              <a:t> </a:t>
            </a:r>
            <a:r>
              <a:rPr lang="en-US" dirty="0" err="1">
                <a:solidFill>
                  <a:srgbClr val="000000"/>
                </a:solidFill>
                <a:latin typeface="Times New Roman"/>
                <a:cs typeface="+mn-cs"/>
              </a:rPr>
              <a:t>bộ</a:t>
            </a:r>
            <a:r>
              <a:rPr lang="en-US" dirty="0">
                <a:solidFill>
                  <a:srgbClr val="000000"/>
                </a:solidFill>
                <a:latin typeface="Times New Roman"/>
                <a:cs typeface="+mn-cs"/>
              </a:rPr>
              <a:t> </a:t>
            </a:r>
            <a:r>
              <a:rPr lang="en-US" dirty="0" err="1">
                <a:solidFill>
                  <a:srgbClr val="000000"/>
                </a:solidFill>
                <a:latin typeface="Times New Roman"/>
                <a:cs typeface="+mn-cs"/>
              </a:rPr>
              <a:t>nhân</a:t>
            </a:r>
            <a:r>
              <a:rPr lang="en-US" dirty="0">
                <a:solidFill>
                  <a:srgbClr val="000000"/>
                </a:solidFill>
                <a:latin typeface="Times New Roman"/>
                <a:cs typeface="+mn-cs"/>
              </a:rPr>
              <a:t> </a:t>
            </a:r>
            <a:r>
              <a:rPr lang="en-US" dirty="0" err="1">
                <a:solidFill>
                  <a:srgbClr val="000000"/>
                </a:solidFill>
                <a:latin typeface="Times New Roman"/>
                <a:cs typeface="+mn-cs"/>
              </a:rPr>
              <a:t>viên</a:t>
            </a:r>
            <a:r>
              <a:rPr lang="en-US" dirty="0">
                <a:solidFill>
                  <a:srgbClr val="000000"/>
                </a:solidFill>
                <a:latin typeface="Times New Roman"/>
                <a:cs typeface="+mn-cs"/>
              </a:rPr>
              <a:t> </a:t>
            </a:r>
            <a:r>
              <a:rPr lang="en-US" dirty="0" err="1">
                <a:solidFill>
                  <a:srgbClr val="000000"/>
                </a:solidFill>
                <a:latin typeface="Times New Roman"/>
                <a:cs typeface="+mn-cs"/>
              </a:rPr>
              <a:t>của</a:t>
            </a:r>
            <a:r>
              <a:rPr lang="en-US" dirty="0">
                <a:solidFill>
                  <a:srgbClr val="000000"/>
                </a:solidFill>
                <a:latin typeface="Times New Roman"/>
                <a:cs typeface="+mn-cs"/>
              </a:rPr>
              <a:t> </a:t>
            </a:r>
            <a:r>
              <a:rPr lang="en-US" dirty="0" err="1">
                <a:solidFill>
                  <a:srgbClr val="000000"/>
                </a:solidFill>
                <a:latin typeface="Times New Roman"/>
                <a:cs typeface="+mn-cs"/>
              </a:rPr>
              <a:t>Nhà</a:t>
            </a:r>
            <a:r>
              <a:rPr lang="en-US" dirty="0">
                <a:solidFill>
                  <a:srgbClr val="000000"/>
                </a:solidFill>
                <a:latin typeface="Times New Roman"/>
                <a:cs typeface="+mn-cs"/>
              </a:rPr>
              <a:t> </a:t>
            </a:r>
            <a:r>
              <a:rPr lang="en-US" dirty="0" err="1">
                <a:solidFill>
                  <a:srgbClr val="000000"/>
                </a:solidFill>
                <a:latin typeface="Times New Roman"/>
                <a:cs typeface="+mn-cs"/>
              </a:rPr>
              <a:t>trường</a:t>
            </a:r>
            <a:r>
              <a:rPr lang="en-US" dirty="0">
                <a:solidFill>
                  <a:srgbClr val="000000"/>
                </a:solidFill>
                <a:latin typeface="Times New Roman"/>
                <a:cs typeface="+mn-cs"/>
              </a:rPr>
              <a:t>, </a:t>
            </a:r>
            <a:r>
              <a:rPr lang="en-US" dirty="0" err="1">
                <a:solidFill>
                  <a:srgbClr val="000000"/>
                </a:solidFill>
                <a:latin typeface="Times New Roman"/>
                <a:cs typeface="+mn-cs"/>
              </a:rPr>
              <a:t>đối</a:t>
            </a:r>
            <a:r>
              <a:rPr lang="en-US" dirty="0">
                <a:solidFill>
                  <a:srgbClr val="000000"/>
                </a:solidFill>
                <a:latin typeface="Times New Roman"/>
                <a:cs typeface="+mn-cs"/>
              </a:rPr>
              <a:t> </a:t>
            </a:r>
            <a:r>
              <a:rPr lang="en-US" dirty="0" err="1">
                <a:solidFill>
                  <a:srgbClr val="000000"/>
                </a:solidFill>
                <a:latin typeface="Times New Roman"/>
                <a:cs typeface="+mn-cs"/>
              </a:rPr>
              <a:t>với</a:t>
            </a:r>
            <a:r>
              <a:rPr lang="en-US" dirty="0">
                <a:solidFill>
                  <a:srgbClr val="000000"/>
                </a:solidFill>
                <a:latin typeface="Times New Roman"/>
                <a:cs typeface="+mn-cs"/>
              </a:rPr>
              <a:t> </a:t>
            </a:r>
            <a:r>
              <a:rPr lang="en-US" dirty="0" err="1">
                <a:solidFill>
                  <a:srgbClr val="000000"/>
                </a:solidFill>
                <a:latin typeface="Times New Roman"/>
                <a:cs typeface="+mn-cs"/>
              </a:rPr>
              <a:t>môi</a:t>
            </a:r>
            <a:r>
              <a:rPr lang="en-US" dirty="0">
                <a:solidFill>
                  <a:srgbClr val="000000"/>
                </a:solidFill>
                <a:latin typeface="Times New Roman"/>
                <a:cs typeface="+mn-cs"/>
              </a:rPr>
              <a:t> </a:t>
            </a:r>
            <a:r>
              <a:rPr lang="en-US" dirty="0" err="1">
                <a:solidFill>
                  <a:srgbClr val="000000"/>
                </a:solidFill>
                <a:latin typeface="Times New Roman"/>
                <a:cs typeface="+mn-cs"/>
              </a:rPr>
              <a:t>trường</a:t>
            </a:r>
            <a:r>
              <a:rPr lang="en-US" dirty="0">
                <a:solidFill>
                  <a:srgbClr val="000000"/>
                </a:solidFill>
                <a:latin typeface="Times New Roman"/>
                <a:cs typeface="+mn-cs"/>
              </a:rPr>
              <a:t> </a:t>
            </a:r>
            <a:r>
              <a:rPr lang="en-US" dirty="0" err="1">
                <a:solidFill>
                  <a:srgbClr val="000000"/>
                </a:solidFill>
                <a:latin typeface="Times New Roman"/>
                <a:cs typeface="+mn-cs"/>
              </a:rPr>
              <a:t>xã</a:t>
            </a:r>
            <a:r>
              <a:rPr lang="en-US" dirty="0">
                <a:solidFill>
                  <a:srgbClr val="000000"/>
                </a:solidFill>
                <a:latin typeface="Times New Roman"/>
                <a:cs typeface="+mn-cs"/>
              </a:rPr>
              <a:t> </a:t>
            </a:r>
            <a:r>
              <a:rPr lang="en-US" dirty="0" err="1">
                <a:solidFill>
                  <a:srgbClr val="000000"/>
                </a:solidFill>
                <a:latin typeface="Times New Roman"/>
                <a:cs typeface="+mn-cs"/>
              </a:rPr>
              <a:t>hội</a:t>
            </a:r>
            <a:r>
              <a:rPr lang="en-US" dirty="0">
                <a:solidFill>
                  <a:srgbClr val="000000"/>
                </a:solidFill>
                <a:latin typeface="Times New Roman"/>
                <a:cs typeface="+mn-cs"/>
              </a:rPr>
              <a:t> </a:t>
            </a:r>
            <a:r>
              <a:rPr lang="en-US" dirty="0" err="1">
                <a:solidFill>
                  <a:srgbClr val="000000"/>
                </a:solidFill>
                <a:latin typeface="Times New Roman"/>
                <a:cs typeface="+mn-cs"/>
              </a:rPr>
              <a:t>và</a:t>
            </a:r>
            <a:r>
              <a:rPr lang="en-US" dirty="0">
                <a:solidFill>
                  <a:srgbClr val="000000"/>
                </a:solidFill>
                <a:latin typeface="Times New Roman"/>
                <a:cs typeface="+mn-cs"/>
              </a:rPr>
              <a:t> </a:t>
            </a:r>
            <a:r>
              <a:rPr lang="en-US" dirty="0" err="1">
                <a:solidFill>
                  <a:srgbClr val="000000"/>
                </a:solidFill>
                <a:latin typeface="Times New Roman"/>
                <a:cs typeface="+mn-cs"/>
              </a:rPr>
              <a:t>với</a:t>
            </a:r>
            <a:r>
              <a:rPr lang="en-US" dirty="0">
                <a:solidFill>
                  <a:srgbClr val="000000"/>
                </a:solidFill>
                <a:latin typeface="Times New Roman"/>
                <a:cs typeface="+mn-cs"/>
              </a:rPr>
              <a:t> </a:t>
            </a:r>
            <a:r>
              <a:rPr lang="en-US" dirty="0" err="1">
                <a:solidFill>
                  <a:srgbClr val="000000"/>
                </a:solidFill>
                <a:latin typeface="Times New Roman"/>
                <a:cs typeface="+mn-cs"/>
              </a:rPr>
              <a:t>các</a:t>
            </a:r>
            <a:r>
              <a:rPr lang="en-US" dirty="0">
                <a:solidFill>
                  <a:srgbClr val="000000"/>
                </a:solidFill>
                <a:latin typeface="Times New Roman"/>
                <a:cs typeface="+mn-cs"/>
              </a:rPr>
              <a:t> </a:t>
            </a:r>
            <a:r>
              <a:rPr lang="en-US" dirty="0" err="1">
                <a:solidFill>
                  <a:srgbClr val="000000"/>
                </a:solidFill>
                <a:latin typeface="Times New Roman"/>
                <a:cs typeface="+mn-cs"/>
              </a:rPr>
              <a:t>mối</a:t>
            </a:r>
            <a:r>
              <a:rPr lang="en-US" dirty="0">
                <a:solidFill>
                  <a:srgbClr val="000000"/>
                </a:solidFill>
                <a:latin typeface="Times New Roman"/>
                <a:cs typeface="+mn-cs"/>
              </a:rPr>
              <a:t> </a:t>
            </a:r>
            <a:r>
              <a:rPr lang="en-US" dirty="0" err="1">
                <a:solidFill>
                  <a:srgbClr val="000000"/>
                </a:solidFill>
                <a:latin typeface="Times New Roman"/>
                <a:cs typeface="+mn-cs"/>
              </a:rPr>
              <a:t>quan</a:t>
            </a:r>
            <a:r>
              <a:rPr lang="en-US" dirty="0">
                <a:solidFill>
                  <a:srgbClr val="000000"/>
                </a:solidFill>
                <a:latin typeface="Times New Roman"/>
                <a:cs typeface="+mn-cs"/>
              </a:rPr>
              <a:t> </a:t>
            </a:r>
            <a:r>
              <a:rPr lang="en-US" dirty="0" err="1">
                <a:solidFill>
                  <a:srgbClr val="000000"/>
                </a:solidFill>
                <a:latin typeface="Times New Roman"/>
                <a:cs typeface="+mn-cs"/>
              </a:rPr>
              <a:t>hệ</a:t>
            </a:r>
            <a:r>
              <a:rPr lang="en-US" dirty="0">
                <a:solidFill>
                  <a:srgbClr val="000000"/>
                </a:solidFill>
                <a:latin typeface="Times New Roman"/>
                <a:cs typeface="+mn-cs"/>
              </a:rPr>
              <a:t> </a:t>
            </a:r>
            <a:r>
              <a:rPr lang="en-US" dirty="0" err="1">
                <a:solidFill>
                  <a:srgbClr val="000000"/>
                </a:solidFill>
                <a:latin typeface="Times New Roman"/>
                <a:cs typeface="+mn-cs"/>
              </a:rPr>
              <a:t>khác</a:t>
            </a:r>
            <a:r>
              <a:rPr lang="en-US" dirty="0">
                <a:solidFill>
                  <a:srgbClr val="000000"/>
                </a:solidFill>
                <a:latin typeface="Times New Roman"/>
                <a:cs typeface="+mn-cs"/>
              </a:rPr>
              <a:t> </a:t>
            </a:r>
            <a:r>
              <a:rPr lang="en-US" dirty="0" err="1">
                <a:solidFill>
                  <a:srgbClr val="000000"/>
                </a:solidFill>
                <a:latin typeface="Times New Roman"/>
                <a:cs typeface="+mn-cs"/>
              </a:rPr>
              <a:t>phù</a:t>
            </a:r>
            <a:r>
              <a:rPr lang="en-US" dirty="0">
                <a:solidFill>
                  <a:srgbClr val="000000"/>
                </a:solidFill>
                <a:latin typeface="Times New Roman"/>
                <a:cs typeface="+mn-cs"/>
              </a:rPr>
              <a:t> </a:t>
            </a:r>
            <a:r>
              <a:rPr lang="en-US" dirty="0" err="1">
                <a:solidFill>
                  <a:srgbClr val="000000"/>
                </a:solidFill>
                <a:latin typeface="Times New Roman"/>
                <a:cs typeface="+mn-cs"/>
              </a:rPr>
              <a:t>hợp</a:t>
            </a:r>
            <a:r>
              <a:rPr lang="en-US" dirty="0">
                <a:solidFill>
                  <a:srgbClr val="000000"/>
                </a:solidFill>
                <a:latin typeface="Times New Roman"/>
                <a:cs typeface="+mn-cs"/>
              </a:rPr>
              <a:t> </a:t>
            </a:r>
            <a:r>
              <a:rPr lang="en-US" dirty="0" err="1">
                <a:solidFill>
                  <a:srgbClr val="000000"/>
                </a:solidFill>
                <a:latin typeface="Times New Roman"/>
                <a:cs typeface="+mn-cs"/>
              </a:rPr>
              <a:t>với</a:t>
            </a:r>
            <a:r>
              <a:rPr lang="en-US" dirty="0">
                <a:solidFill>
                  <a:srgbClr val="000000"/>
                </a:solidFill>
                <a:latin typeface="Times New Roman"/>
                <a:cs typeface="+mn-cs"/>
              </a:rPr>
              <a:t> </a:t>
            </a:r>
            <a:r>
              <a:rPr lang="en-US" dirty="0" err="1">
                <a:solidFill>
                  <a:srgbClr val="000000"/>
                </a:solidFill>
                <a:latin typeface="Times New Roman"/>
                <a:cs typeface="+mn-cs"/>
              </a:rPr>
              <a:t>những</a:t>
            </a:r>
            <a:r>
              <a:rPr lang="en-US" dirty="0">
                <a:solidFill>
                  <a:srgbClr val="000000"/>
                </a:solidFill>
                <a:latin typeface="Times New Roman"/>
                <a:cs typeface="+mn-cs"/>
              </a:rPr>
              <a:t> </a:t>
            </a:r>
            <a:r>
              <a:rPr lang="en-US" dirty="0" err="1">
                <a:solidFill>
                  <a:srgbClr val="000000"/>
                </a:solidFill>
                <a:latin typeface="Times New Roman"/>
                <a:cs typeface="+mn-cs"/>
              </a:rPr>
              <a:t>chuẩn</a:t>
            </a:r>
            <a:r>
              <a:rPr lang="en-US" dirty="0">
                <a:solidFill>
                  <a:srgbClr val="000000"/>
                </a:solidFill>
                <a:latin typeface="Times New Roman"/>
                <a:cs typeface="+mn-cs"/>
              </a:rPr>
              <a:t> </a:t>
            </a:r>
            <a:r>
              <a:rPr lang="en-US" dirty="0" err="1">
                <a:solidFill>
                  <a:srgbClr val="000000"/>
                </a:solidFill>
                <a:latin typeface="Times New Roman"/>
                <a:cs typeface="+mn-cs"/>
              </a:rPr>
              <a:t>mực</a:t>
            </a:r>
            <a:r>
              <a:rPr lang="en-US" dirty="0">
                <a:solidFill>
                  <a:srgbClr val="000000"/>
                </a:solidFill>
                <a:latin typeface="Times New Roman"/>
                <a:cs typeface="+mn-cs"/>
              </a:rPr>
              <a:t> </a:t>
            </a:r>
            <a:r>
              <a:rPr lang="en-US" dirty="0" err="1">
                <a:solidFill>
                  <a:srgbClr val="000000"/>
                </a:solidFill>
                <a:latin typeface="Times New Roman"/>
                <a:cs typeface="+mn-cs"/>
              </a:rPr>
              <a:t>văn</a:t>
            </a:r>
            <a:r>
              <a:rPr lang="en-US" dirty="0">
                <a:solidFill>
                  <a:srgbClr val="000000"/>
                </a:solidFill>
                <a:latin typeface="Times New Roman"/>
                <a:cs typeface="+mn-cs"/>
              </a:rPr>
              <a:t> </a:t>
            </a:r>
            <a:r>
              <a:rPr lang="en-US" dirty="0" err="1">
                <a:solidFill>
                  <a:srgbClr val="000000"/>
                </a:solidFill>
                <a:latin typeface="Times New Roman"/>
                <a:cs typeface="+mn-cs"/>
              </a:rPr>
              <a:t>hóa</a:t>
            </a:r>
            <a:r>
              <a:rPr lang="en-US" dirty="0">
                <a:solidFill>
                  <a:srgbClr val="000000"/>
                </a:solidFill>
                <a:latin typeface="Times New Roman"/>
                <a:cs typeface="+mn-cs"/>
              </a:rPr>
              <a:t>, </a:t>
            </a:r>
            <a:r>
              <a:rPr lang="en-US" dirty="0" err="1">
                <a:solidFill>
                  <a:srgbClr val="000000"/>
                </a:solidFill>
                <a:latin typeface="Times New Roman"/>
                <a:cs typeface="+mn-cs"/>
              </a:rPr>
              <a:t>đạo</a:t>
            </a:r>
            <a:r>
              <a:rPr lang="en-US" dirty="0">
                <a:solidFill>
                  <a:srgbClr val="000000"/>
                </a:solidFill>
                <a:latin typeface="Times New Roman"/>
                <a:cs typeface="+mn-cs"/>
              </a:rPr>
              <a:t> </a:t>
            </a:r>
            <a:r>
              <a:rPr lang="en-US" dirty="0" err="1">
                <a:solidFill>
                  <a:srgbClr val="000000"/>
                </a:solidFill>
                <a:latin typeface="Times New Roman"/>
                <a:cs typeface="+mn-cs"/>
              </a:rPr>
              <a:t>đức</a:t>
            </a:r>
            <a:r>
              <a:rPr lang="en-US" dirty="0">
                <a:solidFill>
                  <a:srgbClr val="000000"/>
                </a:solidFill>
                <a:latin typeface="Times New Roman"/>
                <a:cs typeface="+mn-cs"/>
              </a:rPr>
              <a:t> </a:t>
            </a:r>
            <a:r>
              <a:rPr lang="en-US" dirty="0" err="1">
                <a:solidFill>
                  <a:srgbClr val="000000"/>
                </a:solidFill>
                <a:latin typeface="Times New Roman"/>
                <a:cs typeface="+mn-cs"/>
              </a:rPr>
              <a:t>được</a:t>
            </a:r>
            <a:r>
              <a:rPr lang="en-US" dirty="0">
                <a:solidFill>
                  <a:srgbClr val="000000"/>
                </a:solidFill>
                <a:latin typeface="Times New Roman"/>
                <a:cs typeface="+mn-cs"/>
              </a:rPr>
              <a:t> </a:t>
            </a:r>
            <a:r>
              <a:rPr lang="en-US" dirty="0" err="1">
                <a:solidFill>
                  <a:srgbClr val="000000"/>
                </a:solidFill>
                <a:latin typeface="Times New Roman"/>
                <a:cs typeface="+mn-cs"/>
              </a:rPr>
              <a:t>xã</a:t>
            </a:r>
            <a:r>
              <a:rPr lang="en-US" dirty="0">
                <a:solidFill>
                  <a:srgbClr val="000000"/>
                </a:solidFill>
                <a:latin typeface="Times New Roman"/>
                <a:cs typeface="+mn-cs"/>
              </a:rPr>
              <a:t> </a:t>
            </a:r>
            <a:r>
              <a:rPr lang="en-US" dirty="0" err="1">
                <a:solidFill>
                  <a:srgbClr val="000000"/>
                </a:solidFill>
                <a:latin typeface="Times New Roman"/>
                <a:cs typeface="+mn-cs"/>
              </a:rPr>
              <a:t>hội</a:t>
            </a:r>
            <a:r>
              <a:rPr lang="en-US" dirty="0">
                <a:solidFill>
                  <a:srgbClr val="000000"/>
                </a:solidFill>
                <a:latin typeface="Times New Roman"/>
                <a:cs typeface="+mn-cs"/>
              </a:rPr>
              <a:t> </a:t>
            </a:r>
            <a:r>
              <a:rPr lang="en-US" dirty="0" err="1">
                <a:solidFill>
                  <a:srgbClr val="000000"/>
                </a:solidFill>
                <a:latin typeface="Times New Roman"/>
                <a:cs typeface="+mn-cs"/>
              </a:rPr>
              <a:t>thừa</a:t>
            </a:r>
            <a:r>
              <a:rPr lang="en-US" dirty="0">
                <a:solidFill>
                  <a:srgbClr val="000000"/>
                </a:solidFill>
                <a:latin typeface="Times New Roman"/>
                <a:cs typeface="+mn-cs"/>
              </a:rPr>
              <a:t> </a:t>
            </a:r>
            <a:r>
              <a:rPr lang="en-US" dirty="0" err="1">
                <a:solidFill>
                  <a:srgbClr val="000000"/>
                </a:solidFill>
                <a:latin typeface="Times New Roman"/>
                <a:cs typeface="+mn-cs"/>
              </a:rPr>
              <a:t>nhận</a:t>
            </a:r>
            <a:r>
              <a:rPr lang="en-US" dirty="0">
                <a:solidFill>
                  <a:srgbClr val="000000"/>
                </a:solidFill>
                <a:latin typeface="Times New Roman"/>
                <a:cs typeface="+mn-cs"/>
              </a:rPr>
              <a:t> </a:t>
            </a:r>
            <a:r>
              <a:rPr lang="en-US" dirty="0" err="1">
                <a:solidFill>
                  <a:srgbClr val="000000"/>
                </a:solidFill>
                <a:latin typeface="Times New Roman"/>
                <a:cs typeface="+mn-cs"/>
              </a:rPr>
              <a:t>và</a:t>
            </a:r>
            <a:r>
              <a:rPr lang="en-US" dirty="0">
                <a:solidFill>
                  <a:srgbClr val="000000"/>
                </a:solidFill>
                <a:latin typeface="Times New Roman"/>
                <a:cs typeface="+mn-cs"/>
              </a:rPr>
              <a:t> </a:t>
            </a:r>
            <a:r>
              <a:rPr lang="en-US" dirty="0" err="1">
                <a:solidFill>
                  <a:srgbClr val="000000"/>
                </a:solidFill>
                <a:latin typeface="Times New Roman"/>
                <a:cs typeface="+mn-cs"/>
              </a:rPr>
              <a:t>được</a:t>
            </a:r>
            <a:r>
              <a:rPr lang="en-US" dirty="0">
                <a:solidFill>
                  <a:srgbClr val="000000"/>
                </a:solidFill>
                <a:latin typeface="Times New Roman"/>
                <a:cs typeface="+mn-cs"/>
              </a:rPr>
              <a:t> </a:t>
            </a:r>
            <a:r>
              <a:rPr lang="en-US" dirty="0" err="1">
                <a:solidFill>
                  <a:srgbClr val="000000"/>
                </a:solidFill>
                <a:latin typeface="Times New Roman"/>
                <a:cs typeface="+mn-cs"/>
              </a:rPr>
              <a:t>Nhà</a:t>
            </a:r>
            <a:r>
              <a:rPr lang="en-US" dirty="0">
                <a:solidFill>
                  <a:srgbClr val="000000"/>
                </a:solidFill>
                <a:latin typeface="Times New Roman"/>
                <a:cs typeface="+mn-cs"/>
              </a:rPr>
              <a:t> </a:t>
            </a:r>
            <a:r>
              <a:rPr lang="en-US" dirty="0" err="1">
                <a:solidFill>
                  <a:srgbClr val="000000"/>
                </a:solidFill>
                <a:latin typeface="Times New Roman"/>
                <a:cs typeface="+mn-cs"/>
              </a:rPr>
              <a:t>trường</a:t>
            </a:r>
            <a:r>
              <a:rPr lang="en-US" dirty="0">
                <a:solidFill>
                  <a:srgbClr val="000000"/>
                </a:solidFill>
                <a:latin typeface="Times New Roman"/>
                <a:cs typeface="+mn-cs"/>
              </a:rPr>
              <a:t> </a:t>
            </a:r>
            <a:r>
              <a:rPr lang="en-US" dirty="0" err="1">
                <a:solidFill>
                  <a:srgbClr val="000000"/>
                </a:solidFill>
                <a:latin typeface="Times New Roman"/>
                <a:cs typeface="+mn-cs"/>
              </a:rPr>
              <a:t>quy</a:t>
            </a:r>
            <a:r>
              <a:rPr lang="en-US" dirty="0">
                <a:solidFill>
                  <a:srgbClr val="000000"/>
                </a:solidFill>
                <a:latin typeface="Times New Roman"/>
                <a:cs typeface="+mn-cs"/>
              </a:rPr>
              <a:t> </a:t>
            </a:r>
            <a:r>
              <a:rPr lang="en-US" dirty="0" err="1">
                <a:solidFill>
                  <a:srgbClr val="000000"/>
                </a:solidFill>
                <a:latin typeface="Times New Roman"/>
                <a:cs typeface="+mn-cs"/>
              </a:rPr>
              <a:t>định</a:t>
            </a:r>
            <a:r>
              <a:rPr lang="en-US" dirty="0">
                <a:solidFill>
                  <a:srgbClr val="000000"/>
                </a:solidFill>
                <a:latin typeface="Times New Roman"/>
                <a:cs typeface="+mn-cs"/>
              </a:rPr>
              <a:t>.</a:t>
            </a:r>
            <a:endParaRPr lang="en-US" dirty="0">
              <a:solidFill>
                <a:srgbClr val="000000"/>
              </a:solidFill>
              <a:latin typeface="Arial Unicode MS"/>
              <a:cs typeface="+mn-cs"/>
            </a:endParaRP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279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dirty="0">
                <a:effectLst/>
                <a:latin typeface="Times New Roman" pitchFamily="18" charset="0"/>
                <a:cs typeface="Times New Roman" pitchFamily="18" charset="0"/>
              </a:rPr>
              <a:t>Các đặc điểm của ngôn ngữ</a:t>
            </a:r>
          </a:p>
        </p:txBody>
      </p:sp>
      <p:sp>
        <p:nvSpPr>
          <p:cNvPr id="3" name="Content Placeholder 2"/>
          <p:cNvSpPr>
            <a:spLocks noGrp="1"/>
          </p:cNvSpPr>
          <p:nvPr>
            <p:ph idx="1"/>
          </p:nvPr>
        </p:nvSpPr>
        <p:spPr>
          <a:xfrm>
            <a:off x="152400" y="590550"/>
            <a:ext cx="3886200" cy="4191000"/>
          </a:xfrm>
        </p:spPr>
        <p:txBody>
          <a:bodyPr>
            <a:normAutofit/>
          </a:bodyPr>
          <a:lstStyle/>
          <a:p>
            <a:pPr marL="0" indent="0">
              <a:buNone/>
            </a:pPr>
            <a:r>
              <a:rPr lang="en-US" sz="1500">
                <a:latin typeface="Times New Roman" pitchFamily="18" charset="0"/>
                <a:cs typeface="Times New Roman" pitchFamily="18" charset="0"/>
              </a:rPr>
              <a:t>* </a:t>
            </a:r>
            <a:r>
              <a:rPr lang="vi-VN" sz="1500">
                <a:latin typeface="Times New Roman" pitchFamily="18" charset="0"/>
                <a:cs typeface="Times New Roman" pitchFamily="18" charset="0"/>
              </a:rPr>
              <a:t>Các đặc điểm của ngôn ngữ có tác dụng giúp chủ thể giao tiếp, ứng xử nắm bắt được tâm trạng, suy nghĩ của đối tượng giao tiếp, ứng xử. Các đặc điểm của ngôn ngữ gồm:</a:t>
            </a:r>
          </a:p>
          <a:p>
            <a:pPr marL="0" indent="0">
              <a:buNone/>
            </a:pPr>
            <a:r>
              <a:rPr lang="vi-VN" sz="1500">
                <a:latin typeface="Times New Roman" pitchFamily="18" charset="0"/>
                <a:cs typeface="Times New Roman" pitchFamily="18" charset="0"/>
              </a:rPr>
              <a:t>	- Ngữ điệu</a:t>
            </a:r>
          </a:p>
          <a:p>
            <a:pPr marL="0" indent="0">
              <a:buNone/>
            </a:pPr>
            <a:r>
              <a:rPr lang="vi-VN" sz="1500">
                <a:latin typeface="Times New Roman" pitchFamily="18" charset="0"/>
                <a:cs typeface="Times New Roman" pitchFamily="18" charset="0"/>
              </a:rPr>
              <a:t>	- Độ cao thấp</a:t>
            </a:r>
          </a:p>
          <a:p>
            <a:pPr marL="0" indent="0">
              <a:buNone/>
            </a:pPr>
            <a:r>
              <a:rPr lang="vi-VN" sz="1500">
                <a:latin typeface="Times New Roman" pitchFamily="18" charset="0"/>
                <a:cs typeface="Times New Roman" pitchFamily="18" charset="0"/>
              </a:rPr>
              <a:t>	- Sự nhấn mạnh câu, từ</a:t>
            </a:r>
          </a:p>
          <a:p>
            <a:pPr marL="0" indent="0">
              <a:buNone/>
            </a:pPr>
            <a:r>
              <a:rPr lang="vi-VN" sz="1500">
                <a:latin typeface="Times New Roman" pitchFamily="18" charset="0"/>
                <a:cs typeface="Times New Roman" pitchFamily="18" charset="0"/>
              </a:rPr>
              <a:t>	- Chất giọng</a:t>
            </a:r>
          </a:p>
          <a:p>
            <a:pPr marL="0" indent="0">
              <a:buNone/>
            </a:pPr>
            <a:r>
              <a:rPr lang="vi-VN" sz="1500">
                <a:latin typeface="Times New Roman" pitchFamily="18" charset="0"/>
                <a:cs typeface="Times New Roman" pitchFamily="18" charset="0"/>
              </a:rPr>
              <a:t>	- Tốc độ</a:t>
            </a:r>
          </a:p>
          <a:p>
            <a:pPr marL="0" indent="0">
              <a:buNone/>
            </a:pPr>
            <a:r>
              <a:rPr lang="vi-VN" sz="1500">
                <a:latin typeface="Times New Roman" pitchFamily="18" charset="0"/>
                <a:cs typeface="Times New Roman" pitchFamily="18" charset="0"/>
              </a:rPr>
              <a:t>	- Độ vang</a:t>
            </a:r>
          </a:p>
          <a:p>
            <a:endParaRPr lang="en-US"/>
          </a:p>
        </p:txBody>
      </p:sp>
      <p:pic>
        <p:nvPicPr>
          <p:cNvPr id="4"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869" y="590550"/>
            <a:ext cx="4860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Image result for vo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194" y="2438400"/>
            <a:ext cx="480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06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457200">
              <a:lnSpc>
                <a:spcPct val="110000"/>
              </a:lnSpc>
              <a:spcBef>
                <a:spcPct val="20000"/>
              </a:spcBef>
            </a:pPr>
            <a:r>
              <a:rPr lang="en-US" sz="2000" b="0" dirty="0">
                <a:solidFill>
                  <a:prstClr val="black"/>
                </a:solidFill>
                <a:latin typeface="Times New Roman" pitchFamily="18" charset="0"/>
                <a:ea typeface="+mn-ea"/>
                <a:cs typeface="Times New Roman" pitchFamily="18" charset="0"/>
              </a:rPr>
              <a:t/>
            </a:r>
            <a:br>
              <a:rPr lang="en-US" sz="2000" b="0" dirty="0">
                <a:solidFill>
                  <a:prstClr val="black"/>
                </a:solidFill>
                <a:latin typeface="Times New Roman" pitchFamily="18" charset="0"/>
                <a:ea typeface="+mn-ea"/>
                <a:cs typeface="Times New Roman" pitchFamily="18" charset="0"/>
              </a:rPr>
            </a:br>
            <a:r>
              <a:rPr lang="en-US" sz="2000" b="0" dirty="0">
                <a:latin typeface="Times New Roman" pitchFamily="18" charset="0"/>
                <a:ea typeface="+mn-ea"/>
                <a:cs typeface="Times New Roman" pitchFamily="18" charset="0"/>
              </a:rPr>
              <a:t>BỘ QUY TẮC ỨNG XỬ VĂN HÓA CỦA HSSV TRƯỜNG ĐẠI HỌC VINH</a:t>
            </a:r>
            <a:r>
              <a:rPr lang="en-US" sz="2000" dirty="0">
                <a:solidFill>
                  <a:prstClr val="black"/>
                </a:solidFill>
                <a:latin typeface="Times New Roman" pitchFamily="18" charset="0"/>
                <a:ea typeface="+mn-ea"/>
                <a:cs typeface="Times New Roman" pitchFamily="18" charset="0"/>
              </a:rPr>
              <a:t/>
            </a:r>
            <a:br>
              <a:rPr lang="en-US" sz="20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p:txBody>
          <a:bodyPr>
            <a:normAutofit/>
          </a:bodyPr>
          <a:lstStyle/>
          <a:p>
            <a:pPr marL="0" lvl="0" indent="457200" algn="l">
              <a:spcBef>
                <a:spcPct val="20000"/>
              </a:spcBef>
              <a:buNone/>
            </a:pPr>
            <a:r>
              <a:rPr lang="en-US" sz="2000" i="1" dirty="0">
                <a:solidFill>
                  <a:prstClr val="black"/>
                </a:solidFill>
                <a:effectLst>
                  <a:outerShdw blurRad="38100" dist="38100" dir="2700000" algn="tl">
                    <a:srgbClr val="000000">
                      <a:alpha val="43137"/>
                    </a:srgbClr>
                  </a:outerShdw>
                </a:effectLst>
                <a:latin typeface="Times New Roman" pitchFamily="18" charset="0"/>
                <a:ea typeface="+mj-ea"/>
                <a:cs typeface="Times New Roman" pitchFamily="18" charset="0"/>
              </a:rPr>
              <a:t>I</a:t>
            </a:r>
            <a:r>
              <a:rPr lang="en-US" sz="2000" dirty="0">
                <a:solidFill>
                  <a:prstClr val="black"/>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vi-VN" sz="2000" b="1" i="1" dirty="0">
                <a:solidFill>
                  <a:prstClr val="black"/>
                </a:solidFill>
                <a:latin typeface="Times New Roman"/>
                <a:ea typeface="Arial Unicode MS"/>
              </a:rPr>
              <a:t>Ứng xử </a:t>
            </a:r>
            <a:r>
              <a:rPr lang="en-US" sz="2000" b="1" i="1" dirty="0">
                <a:solidFill>
                  <a:prstClr val="black"/>
                </a:solidFill>
                <a:latin typeface="Times New Roman"/>
                <a:ea typeface="Arial Unicode MS"/>
              </a:rPr>
              <a:t> </a:t>
            </a:r>
            <a:r>
              <a:rPr lang="en-US" sz="2000" b="1" i="1" dirty="0" err="1">
                <a:solidFill>
                  <a:prstClr val="black"/>
                </a:solidFill>
                <a:latin typeface="Times New Roman"/>
                <a:ea typeface="Arial Unicode MS"/>
              </a:rPr>
              <a:t>đối</a:t>
            </a:r>
            <a:r>
              <a:rPr lang="en-US" sz="2000" b="1" i="1" dirty="0">
                <a:solidFill>
                  <a:prstClr val="black"/>
                </a:solidFill>
                <a:latin typeface="Times New Roman"/>
                <a:ea typeface="Arial Unicode MS"/>
              </a:rPr>
              <a:t> </a:t>
            </a:r>
            <a:r>
              <a:rPr lang="vi-VN" sz="2000" b="1" i="1" dirty="0">
                <a:solidFill>
                  <a:prstClr val="black"/>
                </a:solidFill>
                <a:latin typeface="Times New Roman"/>
                <a:ea typeface="Arial Unicode MS"/>
              </a:rPr>
              <a:t>với bản thân và gia đình </a:t>
            </a:r>
            <a:endParaRPr lang="en-US" sz="2000" dirty="0">
              <a:solidFill>
                <a:srgbClr val="000000"/>
              </a:solidFill>
              <a:latin typeface="Times New Roman"/>
              <a:ea typeface="Arial Unicode MS"/>
            </a:endParaRPr>
          </a:p>
          <a:p>
            <a:pPr marL="0" lvl="0" indent="457200">
              <a:spcBef>
                <a:spcPct val="20000"/>
              </a:spcBef>
              <a:buNone/>
            </a:pPr>
            <a:r>
              <a:rPr lang="en-US" sz="2000" dirty="0">
                <a:solidFill>
                  <a:srgbClr val="000000"/>
                </a:solidFill>
                <a:latin typeface="Times New Roman"/>
                <a:ea typeface="Arial Unicode MS"/>
              </a:rPr>
              <a:t>1. </a:t>
            </a:r>
            <a:r>
              <a:rPr lang="vi-VN" sz="2000" dirty="0">
                <a:solidFill>
                  <a:srgbClr val="000000"/>
                </a:solidFill>
                <a:latin typeface="Times New Roman"/>
                <a:ea typeface="Arial Unicode MS"/>
              </a:rPr>
              <a:t>Nghiêm túc chấp hành nhiệm vụ của người học tại các Quy chế, quy định của Bộ Giáo dục và Đào tạo và của Nhà trường.</a:t>
            </a:r>
            <a:endParaRPr lang="en-US" sz="2000" dirty="0">
              <a:solidFill>
                <a:prstClr val="black"/>
              </a:solidFill>
              <a:latin typeface="Times New Roman"/>
              <a:ea typeface="Times New Roman"/>
            </a:endParaRPr>
          </a:p>
          <a:p>
            <a:pPr marL="0" lvl="0" indent="457200">
              <a:spcBef>
                <a:spcPct val="20000"/>
              </a:spcBef>
              <a:buNone/>
            </a:pPr>
            <a:r>
              <a:rPr lang="en-US" sz="2000" dirty="0">
                <a:solidFill>
                  <a:srgbClr val="000000"/>
                </a:solidFill>
                <a:latin typeface="Times New Roman"/>
                <a:ea typeface="Arial Unicode MS"/>
              </a:rPr>
              <a:t>2. </a:t>
            </a:r>
            <a:r>
              <a:rPr lang="vi-VN" sz="2000" dirty="0">
                <a:solidFill>
                  <a:srgbClr val="000000"/>
                </a:solidFill>
                <a:latin typeface="Times New Roman"/>
                <a:ea typeface="Arial Unicode MS"/>
              </a:rPr>
              <a:t>Tích cực rèn luyện phẩm chất đạo đức, có lối sống lành mạnh, giản dị, trung thực và khiêm tốn. </a:t>
            </a:r>
            <a:endParaRPr lang="en-US" sz="2000" dirty="0">
              <a:solidFill>
                <a:prstClr val="black"/>
              </a:solidFill>
              <a:latin typeface="Times New Roman"/>
              <a:ea typeface="Times New Roman"/>
            </a:endParaRPr>
          </a:p>
          <a:p>
            <a:pPr marL="0" lvl="0" indent="457200">
              <a:spcBef>
                <a:spcPct val="20000"/>
              </a:spcBef>
              <a:buNone/>
            </a:pPr>
            <a:r>
              <a:rPr lang="en-US" sz="1900" dirty="0">
                <a:solidFill>
                  <a:srgbClr val="000000"/>
                </a:solidFill>
                <a:latin typeface="Times New Roman"/>
                <a:ea typeface="Arial Unicode MS"/>
              </a:rPr>
              <a:t>3. </a:t>
            </a:r>
            <a:r>
              <a:rPr lang="vi-VN" sz="1900" dirty="0">
                <a:solidFill>
                  <a:srgbClr val="000000"/>
                </a:solidFill>
                <a:latin typeface="Times New Roman"/>
                <a:ea typeface="Arial Unicode MS"/>
              </a:rPr>
              <a:t>Đi học đầy đủ, đúng giờ, có ý thức phấn đấu vươn lên trong học tập, biết tự học, tự nghiên cứu; tích cực tham gia các buổi sinh hoạt tập trung của Trường, khoa/viện, lớp, các hoạt động của Đoàn thanh niên, Hội sinh viên, các buổi ngoại khóa. </a:t>
            </a:r>
            <a:endParaRPr lang="en-US" sz="1900" dirty="0">
              <a:solidFill>
                <a:prstClr val="black"/>
              </a:solidFill>
              <a:latin typeface="Times New Roman"/>
              <a:ea typeface="Times New Roman"/>
            </a:endParaRPr>
          </a:p>
          <a:p>
            <a:pPr marL="0" lvl="0" indent="457200">
              <a:spcBef>
                <a:spcPct val="20000"/>
              </a:spcBef>
              <a:buNone/>
            </a:pPr>
            <a:r>
              <a:rPr lang="en-US" sz="1900" dirty="0">
                <a:solidFill>
                  <a:srgbClr val="000000"/>
                </a:solidFill>
                <a:latin typeface="Times New Roman"/>
                <a:ea typeface="Arial Unicode MS"/>
              </a:rPr>
              <a:t>4. </a:t>
            </a:r>
            <a:r>
              <a:rPr lang="vi-VN" sz="1900" dirty="0">
                <a:solidFill>
                  <a:srgbClr val="000000"/>
                </a:solidFill>
                <a:latin typeface="Times New Roman"/>
                <a:ea typeface="Arial Unicode MS"/>
              </a:rPr>
              <a:t>Người học vào khu vực trường phải thường xuyên đeo thẻ sinh viên của mình. Tuyệt đối không cho người khác mượn hoặc mượn thẻ sinh viên của người khác để sử dụng; không được cầm cố thẻ sinh viên.</a:t>
            </a:r>
            <a:endParaRPr lang="en-US" sz="1900" dirty="0">
              <a:solidFill>
                <a:srgbClr val="000000"/>
              </a:solidFill>
              <a:latin typeface="Times New Roman"/>
              <a:ea typeface="Arial Unicode MS"/>
            </a:endParaRP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563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839200" cy="381000"/>
          </a:xfrm>
        </p:spPr>
        <p:txBody>
          <a:bodyPr/>
          <a:lstStyle/>
          <a:p>
            <a:pPr lvl="0" indent="457200" algn="l">
              <a:lnSpc>
                <a:spcPct val="110000"/>
              </a:lnSpc>
              <a:spcBef>
                <a:spcPct val="20000"/>
              </a:spcBef>
            </a:pPr>
            <a:r>
              <a:rPr lang="en-US" sz="2000" b="0" dirty="0">
                <a:solidFill>
                  <a:prstClr val="black"/>
                </a:solidFill>
                <a:latin typeface="Times New Roman" pitchFamily="18" charset="0"/>
                <a:ea typeface="+mn-ea"/>
                <a:cs typeface="Times New Roman" pitchFamily="18" charset="0"/>
              </a:rPr>
              <a:t/>
            </a:r>
            <a:br>
              <a:rPr lang="en-US" sz="2000" b="0" dirty="0">
                <a:solidFill>
                  <a:prstClr val="black"/>
                </a:solidFill>
                <a:latin typeface="Times New Roman" pitchFamily="18" charset="0"/>
                <a:ea typeface="+mn-ea"/>
                <a:cs typeface="Times New Roman" pitchFamily="18" charset="0"/>
              </a:rPr>
            </a:br>
            <a:r>
              <a:rPr lang="en-US" sz="2000" i="1" dirty="0">
                <a:solidFill>
                  <a:prstClr val="black"/>
                </a:solidFill>
                <a:latin typeface="Times New Roman" pitchFamily="18" charset="0"/>
                <a:ea typeface="+mn-ea"/>
                <a:cs typeface="Times New Roman" pitchFamily="18" charset="0"/>
              </a:rPr>
              <a:t>I.</a:t>
            </a:r>
            <a:r>
              <a:rPr lang="en-US" sz="2000" dirty="0">
                <a:solidFill>
                  <a:prstClr val="black"/>
                </a:solidFill>
                <a:latin typeface="Times New Roman" pitchFamily="18" charset="0"/>
                <a:ea typeface="+mn-ea"/>
                <a:cs typeface="Times New Roman" pitchFamily="18" charset="0"/>
              </a:rPr>
              <a:t> </a:t>
            </a:r>
            <a:r>
              <a:rPr lang="vi-VN" sz="2000" i="1" dirty="0">
                <a:solidFill>
                  <a:prstClr val="black"/>
                </a:solidFill>
                <a:effectLst/>
                <a:latin typeface="Times New Roman"/>
                <a:ea typeface="Arial Unicode MS"/>
              </a:rPr>
              <a:t>Ứng xử </a:t>
            </a:r>
            <a:r>
              <a:rPr lang="en-US" sz="2000" i="1" dirty="0">
                <a:solidFill>
                  <a:prstClr val="black"/>
                </a:solidFill>
                <a:effectLst/>
                <a:latin typeface="Times New Roman"/>
                <a:ea typeface="Arial Unicode MS"/>
              </a:rPr>
              <a:t> </a:t>
            </a:r>
            <a:r>
              <a:rPr lang="en-US" sz="2000" i="1" dirty="0" err="1">
                <a:solidFill>
                  <a:prstClr val="black"/>
                </a:solidFill>
                <a:effectLst/>
                <a:latin typeface="Times New Roman"/>
                <a:ea typeface="Arial Unicode MS"/>
              </a:rPr>
              <a:t>đối</a:t>
            </a:r>
            <a:r>
              <a:rPr lang="en-US" sz="2000" i="1" dirty="0">
                <a:solidFill>
                  <a:prstClr val="black"/>
                </a:solidFill>
                <a:effectLst/>
                <a:latin typeface="Times New Roman"/>
                <a:ea typeface="Arial Unicode MS"/>
              </a:rPr>
              <a:t> </a:t>
            </a:r>
            <a:r>
              <a:rPr lang="vi-VN" sz="2000" i="1" dirty="0">
                <a:solidFill>
                  <a:prstClr val="black"/>
                </a:solidFill>
                <a:effectLst/>
                <a:latin typeface="Times New Roman"/>
                <a:ea typeface="Arial Unicode MS"/>
              </a:rPr>
              <a:t>với bản thân và gia đình </a:t>
            </a:r>
            <a:r>
              <a:rPr lang="en-US" sz="2000" dirty="0">
                <a:solidFill>
                  <a:prstClr val="black"/>
                </a:solidFill>
                <a:effectLst/>
                <a:latin typeface="Times New Roman"/>
                <a:ea typeface="Times New Roman"/>
              </a:rPr>
              <a:t/>
            </a:r>
            <a:br>
              <a:rPr lang="en-US" sz="2000" dirty="0">
                <a:solidFill>
                  <a:prstClr val="black"/>
                </a:solidFill>
                <a:effectLst/>
                <a:latin typeface="Times New Roman"/>
                <a:ea typeface="Times New Roman"/>
              </a:rPr>
            </a:br>
            <a:endParaRPr lang="vi-VN" dirty="0"/>
          </a:p>
        </p:txBody>
      </p:sp>
      <p:sp>
        <p:nvSpPr>
          <p:cNvPr id="3" name="Content Placeholder 2"/>
          <p:cNvSpPr>
            <a:spLocks noGrp="1"/>
          </p:cNvSpPr>
          <p:nvPr>
            <p:ph idx="1"/>
          </p:nvPr>
        </p:nvSpPr>
        <p:spPr/>
        <p:txBody>
          <a:bodyPr>
            <a:normAutofit/>
          </a:bodyPr>
          <a:lstStyle/>
          <a:p>
            <a:pPr indent="0">
              <a:buNone/>
            </a:pPr>
            <a:r>
              <a:rPr lang="en-US" sz="2000" dirty="0">
                <a:solidFill>
                  <a:srgbClr val="000000"/>
                </a:solidFill>
                <a:latin typeface="Times New Roman"/>
                <a:ea typeface="Arial Unicode MS"/>
              </a:rPr>
              <a:t>5. </a:t>
            </a:r>
            <a:r>
              <a:rPr lang="vi-VN" sz="2000" dirty="0">
                <a:solidFill>
                  <a:srgbClr val="000000"/>
                </a:solidFill>
                <a:latin typeface="Times New Roman"/>
                <a:ea typeface="Arial Unicode MS"/>
              </a:rPr>
              <a:t>Người học đến trường phải mặc trang phục giản dị, kín đáo, gọn gàng, lịch sự, phù hợp với môi trường học đường. </a:t>
            </a:r>
            <a:endParaRPr lang="en-US" sz="1800" dirty="0">
              <a:latin typeface="Times New Roman"/>
              <a:ea typeface="Times New Roman"/>
            </a:endParaRPr>
          </a:p>
          <a:p>
            <a:pPr indent="0">
              <a:buNone/>
            </a:pPr>
            <a:r>
              <a:rPr lang="en-US" sz="2000" dirty="0">
                <a:solidFill>
                  <a:srgbClr val="000000"/>
                </a:solidFill>
                <a:latin typeface="Times New Roman"/>
                <a:ea typeface="Arial Unicode MS"/>
              </a:rPr>
              <a:t>6. </a:t>
            </a:r>
            <a:r>
              <a:rPr lang="vi-VN" sz="2000" dirty="0">
                <a:solidFill>
                  <a:srgbClr val="000000"/>
                </a:solidFill>
                <a:latin typeface="Times New Roman"/>
                <a:ea typeface="Arial Unicode MS"/>
              </a:rPr>
              <a:t>Có lòng tự trọng, tự tôn, tự giác, không làm những việc gây ảnh hưởng xấu đến danh dự bản thân và gia đình. </a:t>
            </a:r>
            <a:r>
              <a:rPr lang="en-US" sz="2000" dirty="0">
                <a:solidFill>
                  <a:srgbClr val="000000"/>
                </a:solidFill>
                <a:latin typeface="Times New Roman"/>
                <a:ea typeface="Arial Unicode MS"/>
              </a:rPr>
              <a:t>C</a:t>
            </a:r>
            <a:r>
              <a:rPr lang="vi-VN" sz="2000" dirty="0">
                <a:solidFill>
                  <a:srgbClr val="000000"/>
                </a:solidFill>
                <a:latin typeface="Times New Roman"/>
                <a:ea typeface="Arial Unicode MS"/>
              </a:rPr>
              <a:t>ùng với gia đinh vượt qua mọi khó khăn để hoàn thành nhiệm vụ học tập. </a:t>
            </a:r>
            <a:endParaRPr lang="en-US" sz="1800" dirty="0">
              <a:latin typeface="Times New Roman"/>
              <a:ea typeface="Times New Roman"/>
            </a:endParaRPr>
          </a:p>
          <a:p>
            <a:pPr indent="0">
              <a:buNone/>
            </a:pPr>
            <a:r>
              <a:rPr lang="en-US" sz="2000" dirty="0">
                <a:solidFill>
                  <a:srgbClr val="000000"/>
                </a:solidFill>
                <a:latin typeface="Times New Roman"/>
                <a:ea typeface="Arial Unicode MS"/>
              </a:rPr>
              <a:t>7. </a:t>
            </a:r>
            <a:r>
              <a:rPr lang="vi-VN" sz="2000" dirty="0">
                <a:solidFill>
                  <a:srgbClr val="000000"/>
                </a:solidFill>
                <a:latin typeface="Times New Roman"/>
                <a:ea typeface="Arial Unicode MS"/>
              </a:rPr>
              <a:t>Thực hiện nghiêm túc việc tự phê bình và phê bình; tự giác sữa chữa lỗi lầm khi vi phạm Quy chế đào tạo, Quy chế công tác học sinh, sinh viên, Quy định nội trú, ngoại trú và các quy định khác của Bộ Giáo dục và Đào tạo và của Nhà trường.</a:t>
            </a:r>
            <a:endParaRPr lang="en-US" sz="1800" dirty="0">
              <a:latin typeface="Times New Roman"/>
              <a:ea typeface="Times New Roman"/>
            </a:endParaRPr>
          </a:p>
          <a:p>
            <a:pPr marL="0" lvl="0" indent="457200">
              <a:spcBef>
                <a:spcPct val="20000"/>
              </a:spcBef>
              <a:buNone/>
            </a:pPr>
            <a:endParaRPr lang="en-US" sz="2000" dirty="0">
              <a:solidFill>
                <a:prstClr val="black"/>
              </a:solidFill>
              <a:latin typeface="Times New Roman"/>
              <a:ea typeface="Times New Roman"/>
            </a:endParaRPr>
          </a:p>
          <a:p>
            <a:pPr>
              <a:lnSpc>
                <a:spcPct val="120000"/>
              </a:lnSpc>
              <a:spcBef>
                <a:spcPts val="600"/>
              </a:spcBef>
            </a:pPr>
            <a:endParaRPr lang="vi-VN" sz="2100" dirty="0">
              <a:latin typeface="UTM Swiss Condensed" panose="02000500000000000000" pitchFamily="2" charset="0"/>
            </a:endParaRPr>
          </a:p>
        </p:txBody>
      </p:sp>
      <p:sp>
        <p:nvSpPr>
          <p:cNvPr id="4" name="Text Placeholder 3"/>
          <p:cNvSpPr>
            <a:spLocks noGrp="1"/>
          </p:cNvSpPr>
          <p:nvPr>
            <p:ph type="body" sz="quarter" idx="13"/>
          </p:nvPr>
        </p:nvSpPr>
        <p:spPr/>
        <p:txBody>
          <a:bodyPr/>
          <a:lstStyle/>
          <a:p>
            <a:r>
              <a:rPr lang="en-US">
                <a:latin typeface="UTM Swiss Condensed" panose="02000500000000000000" pitchFamily="2" charset="0"/>
              </a:rPr>
              <a:t>Vật lý laser</a:t>
            </a:r>
            <a:endParaRPr lang="vi-VN"/>
          </a:p>
        </p:txBody>
      </p:sp>
    </p:spTree>
    <p:extLst>
      <p:ext uri="{BB962C8B-B14F-4D97-AF65-F5344CB8AC3E}">
        <p14:creationId xmlns:p14="http://schemas.microsoft.com/office/powerpoint/2010/main" val="127266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b="0" dirty="0">
                <a:solidFill>
                  <a:srgbClr val="F79646">
                    <a:lumMod val="50000"/>
                  </a:srgbClr>
                </a:solidFill>
                <a:latin typeface="Times New Roman" pitchFamily="18" charset="0"/>
                <a:cs typeface="Times New Roman" pitchFamily="18" charset="0"/>
              </a:rPr>
              <a:t>BỘ QUY TẮC ỨNG XỬ VĂN HÓA CỦA HSSV TRƯỜNG ĐẠI HỌC VINH</a:t>
            </a:r>
            <a:endParaRPr lang="vi-VN" dirty="0">
              <a:latin typeface="Times New Roman" pitchFamily="18" charset="0"/>
              <a:cs typeface="Times New Roman" pitchFamily="18" charset="0"/>
            </a:endParaRPr>
          </a:p>
        </p:txBody>
      </p:sp>
      <p:sp>
        <p:nvSpPr>
          <p:cNvPr id="10" name="Text Placeholder 9"/>
          <p:cNvSpPr>
            <a:spLocks noGrp="1"/>
          </p:cNvSpPr>
          <p:nvPr>
            <p:ph type="body" sz="quarter" idx="16"/>
          </p:nvPr>
        </p:nvSpPr>
        <p:spPr>
          <a:xfrm>
            <a:off x="152400" y="590550"/>
            <a:ext cx="7162800" cy="838200"/>
          </a:xfrm>
        </p:spPr>
        <p:txBody>
          <a:bodyPr/>
          <a:lstStyle/>
          <a:p>
            <a:pPr indent="0">
              <a:lnSpc>
                <a:spcPct val="110000"/>
              </a:lnSpc>
              <a:spcBef>
                <a:spcPts val="600"/>
              </a:spcBef>
              <a:buNone/>
            </a:pPr>
            <a:r>
              <a:rPr lang="en-US" sz="2000" b="1" i="1" dirty="0">
                <a:solidFill>
                  <a:srgbClr val="000000"/>
                </a:solidFill>
                <a:latin typeface="Times New Roman"/>
                <a:ea typeface="Arial Unicode MS"/>
              </a:rPr>
              <a:t>II. </a:t>
            </a:r>
            <a:r>
              <a:rPr lang="vi-VN" sz="2000" b="1" i="1" dirty="0">
                <a:solidFill>
                  <a:srgbClr val="000000"/>
                </a:solidFill>
                <a:latin typeface="Times New Roman"/>
                <a:ea typeface="Arial Unicode MS"/>
              </a:rPr>
              <a:t>Ứng xử đối với nhà giáo, cán bộ và nhân viên của Nhà trường</a:t>
            </a:r>
            <a:endParaRPr lang="en-US" sz="2000" dirty="0">
              <a:latin typeface="Times New Roman"/>
              <a:ea typeface="Times New Roman"/>
            </a:endParaRPr>
          </a:p>
          <a:p>
            <a:pPr marL="0" indent="0">
              <a:lnSpc>
                <a:spcPct val="120000"/>
              </a:lnSpc>
              <a:spcBef>
                <a:spcPts val="600"/>
              </a:spcBef>
              <a:buNone/>
            </a:pPr>
            <a:endParaRPr lang="en-US" sz="2100" dirty="0">
              <a:latin typeface="UTM Swiss Condensed" panose="02000500000000000000" pitchFamily="2" charset="0"/>
            </a:endParaRPr>
          </a:p>
        </p:txBody>
      </p:sp>
      <p:sp>
        <p:nvSpPr>
          <p:cNvPr id="6" name="Text Placeholder 5"/>
          <p:cNvSpPr>
            <a:spLocks noGrp="1"/>
          </p:cNvSpPr>
          <p:nvPr>
            <p:ph type="body" sz="quarter" idx="17"/>
          </p:nvPr>
        </p:nvSpPr>
        <p:spPr>
          <a:xfrm>
            <a:off x="152400" y="1428750"/>
            <a:ext cx="7162800" cy="3276600"/>
          </a:xfrm>
        </p:spPr>
        <p:txBody>
          <a:bodyPr>
            <a:normAutofit fontScale="92500" lnSpcReduction="10000"/>
          </a:bodyPr>
          <a:lstStyle/>
          <a:p>
            <a:pPr indent="0">
              <a:lnSpc>
                <a:spcPct val="110000"/>
              </a:lnSpc>
              <a:spcBef>
                <a:spcPts val="600"/>
              </a:spcBef>
              <a:buNone/>
            </a:pPr>
            <a:r>
              <a:rPr lang="nl-NL" sz="2000" dirty="0">
                <a:solidFill>
                  <a:srgbClr val="000000"/>
                </a:solidFill>
                <a:latin typeface="Times New Roman" pitchFamily="18" charset="0"/>
                <a:ea typeface="Times New Roman"/>
                <a:cs typeface="Times New Roman" pitchFamily="18" charset="0"/>
              </a:rPr>
              <a:t>1). Có thái độ lịch sự, nhã nhặn, tôn trọng </a:t>
            </a:r>
            <a:r>
              <a:rPr lang="en-US" sz="2000" dirty="0" err="1">
                <a:latin typeface="Times New Roman" pitchFamily="18" charset="0"/>
                <a:ea typeface="Times New Roman"/>
                <a:cs typeface="Times New Roman" pitchFamily="18" charset="0"/>
              </a:rPr>
              <a:t>nhà</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giáo</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cán</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bộ</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và</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nhân</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viên</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của</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Nhà</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trường</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không</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được</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quan</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hệ</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với</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phần</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tử</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xấu</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cấu</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kết</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với</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người</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ngoài</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trường</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đe</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doạ</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gây</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gổ</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với</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nhà</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giáo</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cán</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bộ</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và</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nhân</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viên</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của</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Nhà</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trường</a:t>
            </a:r>
            <a:r>
              <a:rPr lang="en-US" sz="2000" dirty="0">
                <a:latin typeface="Times New Roman" pitchFamily="18" charset="0"/>
                <a:ea typeface="Times New Roman"/>
                <a:cs typeface="Times New Roman" pitchFamily="18" charset="0"/>
              </a:rPr>
              <a:t>.</a:t>
            </a:r>
          </a:p>
          <a:p>
            <a:pPr indent="0">
              <a:lnSpc>
                <a:spcPct val="110000"/>
              </a:lnSpc>
              <a:spcBef>
                <a:spcPts val="600"/>
              </a:spcBef>
              <a:buNone/>
            </a:pPr>
            <a:r>
              <a:rPr lang="en-US" sz="2000" dirty="0">
                <a:solidFill>
                  <a:srgbClr val="000000"/>
                </a:solidFill>
                <a:latin typeface="Times New Roman" pitchFamily="18" charset="0"/>
                <a:ea typeface="Arial Unicode MS"/>
                <a:cs typeface="Times New Roman" pitchFamily="18" charset="0"/>
              </a:rPr>
              <a:t>2). </a:t>
            </a:r>
            <a:r>
              <a:rPr lang="vi-VN" sz="2000" dirty="0">
                <a:solidFill>
                  <a:srgbClr val="000000"/>
                </a:solidFill>
                <a:latin typeface="Times New Roman" pitchFamily="18" charset="0"/>
                <a:ea typeface="Arial Unicode MS"/>
                <a:cs typeface="Times New Roman" pitchFamily="18" charset="0"/>
              </a:rPr>
              <a:t>Không được phép ghi âm, ghi hình, chụp ảnh trong giờ học khi chưa được sự đồng ý</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của</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giảng</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viên</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giáo</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viên</a:t>
            </a:r>
            <a:r>
              <a:rPr lang="vi-VN" sz="2000" dirty="0">
                <a:solidFill>
                  <a:srgbClr val="000000"/>
                </a:solidFill>
                <a:latin typeface="Times New Roman" pitchFamily="18" charset="0"/>
                <a:ea typeface="Arial Unicode MS"/>
                <a:cs typeface="Times New Roman" pitchFamily="18" charset="0"/>
              </a:rPr>
              <a:t>. Nghiêm cấm </a:t>
            </a:r>
            <a:r>
              <a:rPr lang="en-US" sz="2000" dirty="0" err="1">
                <a:solidFill>
                  <a:srgbClr val="000000"/>
                </a:solidFill>
                <a:latin typeface="Times New Roman" pitchFamily="18" charset="0"/>
                <a:ea typeface="Arial Unicode MS"/>
                <a:cs typeface="Times New Roman" pitchFamily="18" charset="0"/>
              </a:rPr>
              <a:t>việc</a:t>
            </a:r>
            <a:r>
              <a:rPr lang="vi-VN" sz="2000" dirty="0">
                <a:solidFill>
                  <a:srgbClr val="000000"/>
                </a:solidFill>
                <a:latin typeface="Times New Roman" pitchFamily="18" charset="0"/>
                <a:ea typeface="Arial Unicode MS"/>
                <a:cs typeface="Times New Roman" pitchFamily="18" charset="0"/>
              </a:rPr>
              <a:t> sử dụng mạng xã hội để xuyên tạc, </a:t>
            </a:r>
            <a:r>
              <a:rPr lang="en-US" sz="2000" dirty="0" err="1">
                <a:solidFill>
                  <a:srgbClr val="000000"/>
                </a:solidFill>
                <a:latin typeface="Times New Roman" pitchFamily="18" charset="0"/>
                <a:ea typeface="Arial Unicode MS"/>
                <a:cs typeface="Times New Roman" pitchFamily="18" charset="0"/>
              </a:rPr>
              <a:t>nói</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xấu</a:t>
            </a:r>
            <a:r>
              <a:rPr lang="en-US" sz="2000" dirty="0">
                <a:solidFill>
                  <a:srgbClr val="000000"/>
                </a:solidFill>
                <a:latin typeface="Times New Roman" pitchFamily="18" charset="0"/>
                <a:ea typeface="Arial Unicode MS"/>
                <a:cs typeface="Times New Roman" pitchFamily="18" charset="0"/>
              </a:rPr>
              <a:t> </a:t>
            </a:r>
            <a:r>
              <a:rPr lang="vi-VN" sz="2000" dirty="0">
                <a:solidFill>
                  <a:srgbClr val="000000"/>
                </a:solidFill>
                <a:latin typeface="Times New Roman" pitchFamily="18" charset="0"/>
                <a:ea typeface="Arial Unicode MS"/>
                <a:cs typeface="Times New Roman" pitchFamily="18" charset="0"/>
              </a:rPr>
              <a:t>nhà giáo</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cán</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bộ</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và</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nhân</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viên</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của</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Nhà</a:t>
            </a:r>
            <a:r>
              <a:rPr lang="en-US" sz="2000" dirty="0">
                <a:solidFill>
                  <a:srgbClr val="000000"/>
                </a:solidFill>
                <a:latin typeface="Times New Roman" pitchFamily="18" charset="0"/>
                <a:ea typeface="Arial Unicode MS"/>
                <a:cs typeface="Times New Roman" pitchFamily="18" charset="0"/>
              </a:rPr>
              <a:t> </a:t>
            </a:r>
            <a:r>
              <a:rPr lang="en-US" sz="2000" dirty="0" err="1">
                <a:solidFill>
                  <a:srgbClr val="000000"/>
                </a:solidFill>
                <a:latin typeface="Times New Roman" pitchFamily="18" charset="0"/>
                <a:ea typeface="Arial Unicode MS"/>
                <a:cs typeface="Times New Roman" pitchFamily="18" charset="0"/>
              </a:rPr>
              <a:t>trường</a:t>
            </a:r>
            <a:r>
              <a:rPr lang="vi-VN" sz="2000" dirty="0">
                <a:solidFill>
                  <a:srgbClr val="000000"/>
                </a:solidFill>
                <a:latin typeface="Times New Roman" pitchFamily="18" charset="0"/>
                <a:ea typeface="Arial Unicode MS"/>
                <a:cs typeface="Times New Roman" pitchFamily="18" charset="0"/>
              </a:rPr>
              <a:t>.</a:t>
            </a:r>
            <a:endParaRPr lang="en-US" sz="2000" dirty="0">
              <a:latin typeface="Times New Roman" pitchFamily="18" charset="0"/>
              <a:cs typeface="Times New Roman" pitchFamily="18" charset="0"/>
            </a:endParaRPr>
          </a:p>
          <a:p>
            <a:pPr indent="0">
              <a:lnSpc>
                <a:spcPct val="110000"/>
              </a:lnSpc>
              <a:spcBef>
                <a:spcPts val="600"/>
              </a:spcBef>
              <a:buNone/>
            </a:pPr>
            <a:r>
              <a:rPr lang="en-US" sz="2000" dirty="0">
                <a:solidFill>
                  <a:srgbClr val="000000"/>
                </a:solidFill>
                <a:latin typeface="Times New Roman" pitchFamily="18" charset="0"/>
                <a:ea typeface="Arial Unicode MS"/>
                <a:cs typeface="Times New Roman" pitchFamily="18" charset="0"/>
              </a:rPr>
              <a:t>3)</a:t>
            </a:r>
            <a:r>
              <a:rPr lang="vi-VN" sz="2000" dirty="0">
                <a:solidFill>
                  <a:srgbClr val="000000"/>
                </a:solidFill>
                <a:latin typeface="Times New Roman" pitchFamily="18" charset="0"/>
                <a:ea typeface="Arial Unicode MS"/>
                <a:cs typeface="Times New Roman" pitchFamily="18" charset="0"/>
              </a:rPr>
              <a:t>. Tích cực hợp tác với giảng viên, giáo viên trong mọi hoạt động giáo dục, đào tạo của Trường. </a:t>
            </a:r>
            <a:endParaRPr lang="en-US" sz="2000" dirty="0">
              <a:latin typeface="Times New Roman" pitchFamily="18" charset="0"/>
              <a:cs typeface="Times New Roman" pitchFamily="18" charset="0"/>
            </a:endParaRPr>
          </a:p>
          <a:p>
            <a:pPr marL="0" indent="0">
              <a:lnSpc>
                <a:spcPct val="120000"/>
              </a:lnSpc>
              <a:spcBef>
                <a:spcPts val="3000"/>
              </a:spcBef>
              <a:buNone/>
            </a:pPr>
            <a:endParaRPr lang="en-US" sz="2100" dirty="0">
              <a:latin typeface="UTM Swiss Condensed" panose="02000500000000000000" pitchFamily="2" charset="0"/>
            </a:endParaRPr>
          </a:p>
        </p:txBody>
      </p:sp>
      <p:sp>
        <p:nvSpPr>
          <p:cNvPr id="13" name="Text Placeholder 12"/>
          <p:cNvSpPr>
            <a:spLocks noGrp="1"/>
          </p:cNvSpPr>
          <p:nvPr>
            <p:ph type="body" sz="quarter" idx="18"/>
          </p:nvPr>
        </p:nvSpPr>
        <p:spPr/>
        <p:txBody>
          <a:bodyPr/>
          <a:lstStyle/>
          <a:p>
            <a:r>
              <a:rPr lang="en-US"/>
              <a:t>Vật lý laser</a:t>
            </a:r>
            <a:endParaRPr lang="vi-VN"/>
          </a:p>
        </p:txBody>
      </p:sp>
      <p:sp>
        <p:nvSpPr>
          <p:cNvPr id="2" name="Picture Placeholder 1"/>
          <p:cNvSpPr>
            <a:spLocks noGrp="1"/>
          </p:cNvSpPr>
          <p:nvPr>
            <p:ph type="pic" sz="quarter" idx="14"/>
          </p:nvPr>
        </p:nvSpPr>
        <p:spPr/>
      </p:sp>
      <p:sp>
        <p:nvSpPr>
          <p:cNvPr id="3" name="Picture Placeholder 2"/>
          <p:cNvSpPr>
            <a:spLocks noGrp="1"/>
          </p:cNvSpPr>
          <p:nvPr>
            <p:ph type="pic" sz="quarter" idx="15"/>
          </p:nvPr>
        </p:nvSpPr>
        <p:spPr/>
      </p:sp>
    </p:spTree>
    <p:extLst>
      <p:ext uri="{BB962C8B-B14F-4D97-AF65-F5344CB8AC3E}">
        <p14:creationId xmlns:p14="http://schemas.microsoft.com/office/powerpoint/2010/main" val="201097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0" dirty="0">
                <a:solidFill>
                  <a:srgbClr val="F79646">
                    <a:lumMod val="50000"/>
                  </a:srgbClr>
                </a:solidFill>
                <a:latin typeface="Times New Roman" pitchFamily="18" charset="0"/>
                <a:cs typeface="Times New Roman" pitchFamily="18" charset="0"/>
              </a:rPr>
              <a:t>BỘ QUY TẮC ỨNG XỬ VĂN HÓA CỦA HSSV TRƯỜNG ĐẠI HỌC VINH</a:t>
            </a:r>
            <a:endParaRPr lang="en-US" dirty="0"/>
          </a:p>
        </p:txBody>
      </p:sp>
      <p:sp>
        <p:nvSpPr>
          <p:cNvPr id="3" name="Picture Placeholder 2"/>
          <p:cNvSpPr>
            <a:spLocks noGrp="1"/>
          </p:cNvSpPr>
          <p:nvPr>
            <p:ph type="pic" sz="quarter" idx="14"/>
          </p:nvPr>
        </p:nvSpPr>
        <p:spPr/>
      </p:sp>
      <p:sp>
        <p:nvSpPr>
          <p:cNvPr id="4" name="Picture Placeholder 3"/>
          <p:cNvSpPr>
            <a:spLocks noGrp="1"/>
          </p:cNvSpPr>
          <p:nvPr>
            <p:ph type="pic" sz="quarter" idx="15"/>
          </p:nvPr>
        </p:nvSpPr>
        <p:spPr/>
      </p:sp>
      <p:sp>
        <p:nvSpPr>
          <p:cNvPr id="5" name="Text Placeholder 4"/>
          <p:cNvSpPr>
            <a:spLocks noGrp="1"/>
          </p:cNvSpPr>
          <p:nvPr>
            <p:ph type="body" sz="quarter" idx="16"/>
          </p:nvPr>
        </p:nvSpPr>
        <p:spPr>
          <a:xfrm>
            <a:off x="152400" y="590550"/>
            <a:ext cx="7162800" cy="762000"/>
          </a:xfrm>
        </p:spPr>
        <p:txBody>
          <a:bodyPr>
            <a:normAutofit fontScale="92500"/>
          </a:bodyPr>
          <a:lstStyle/>
          <a:p>
            <a:r>
              <a:rPr lang="en-US" sz="2000" b="1" i="1" dirty="0">
                <a:solidFill>
                  <a:srgbClr val="000000"/>
                </a:solidFill>
                <a:latin typeface="Times New Roman"/>
                <a:ea typeface="Arial Unicode MS"/>
              </a:rPr>
              <a:t>II. </a:t>
            </a:r>
            <a:r>
              <a:rPr lang="vi-VN" sz="2000" b="1" i="1" dirty="0">
                <a:solidFill>
                  <a:srgbClr val="000000"/>
                </a:solidFill>
                <a:latin typeface="Times New Roman"/>
                <a:ea typeface="Arial Unicode MS"/>
              </a:rPr>
              <a:t>Ứng xử đối với nhà giáo, cán bộ và nhân viên của Nhà trường</a:t>
            </a:r>
            <a:r>
              <a:rPr lang="en-US" sz="2000" dirty="0">
                <a:solidFill>
                  <a:prstClr val="black"/>
                </a:solidFill>
                <a:latin typeface="Times New Roman"/>
                <a:ea typeface="Times New Roman"/>
              </a:rPr>
              <a:t/>
            </a:r>
            <a:br>
              <a:rPr lang="en-US" sz="2000" dirty="0">
                <a:solidFill>
                  <a:prstClr val="black"/>
                </a:solidFill>
                <a:latin typeface="Times New Roman"/>
                <a:ea typeface="Times New Roman"/>
              </a:rPr>
            </a:br>
            <a:endParaRPr lang="en-US" dirty="0"/>
          </a:p>
        </p:txBody>
      </p:sp>
      <p:sp>
        <p:nvSpPr>
          <p:cNvPr id="6" name="Text Placeholder 5"/>
          <p:cNvSpPr>
            <a:spLocks noGrp="1"/>
          </p:cNvSpPr>
          <p:nvPr>
            <p:ph type="body" sz="quarter" idx="17"/>
          </p:nvPr>
        </p:nvSpPr>
        <p:spPr>
          <a:xfrm>
            <a:off x="152400" y="1047750"/>
            <a:ext cx="7162800" cy="3657600"/>
          </a:xfrm>
        </p:spPr>
        <p:txBody>
          <a:bodyPr>
            <a:normAutofit/>
          </a:bodyPr>
          <a:lstStyle/>
          <a:p>
            <a:pPr indent="0">
              <a:lnSpc>
                <a:spcPct val="110000"/>
              </a:lnSpc>
              <a:spcBef>
                <a:spcPts val="600"/>
              </a:spcBef>
              <a:buNone/>
            </a:pPr>
            <a:r>
              <a:rPr lang="en-US" sz="1900" dirty="0">
                <a:solidFill>
                  <a:srgbClr val="000000"/>
                </a:solidFill>
                <a:latin typeface="Times New Roman" pitchFamily="18" charset="0"/>
                <a:ea typeface="Arial Unicode MS"/>
                <a:cs typeface="Times New Roman" pitchFamily="18" charset="0"/>
              </a:rPr>
              <a:t>4)</a:t>
            </a:r>
            <a:r>
              <a:rPr lang="vi-VN" sz="1900" dirty="0">
                <a:solidFill>
                  <a:srgbClr val="000000"/>
                </a:solidFill>
                <a:latin typeface="Times New Roman" pitchFamily="18" charset="0"/>
                <a:ea typeface="Arial Unicode MS"/>
                <a:cs typeface="Times New Roman" pitchFamily="18" charset="0"/>
              </a:rPr>
              <a:t>. Không sử dụng cơ sở vật chất, tiền bạc và những mối quan hệ cá nhân nhằm mưu cầu sự thiên vị, lợi ích cho cá nhân hoặc cho nhóm, làm ảnh hưởng đến môi trường giáo dục.</a:t>
            </a:r>
            <a:endParaRPr lang="en-US" sz="1900" dirty="0">
              <a:latin typeface="Times New Roman" pitchFamily="18" charset="0"/>
              <a:cs typeface="Times New Roman" pitchFamily="18" charset="0"/>
            </a:endParaRPr>
          </a:p>
          <a:p>
            <a:pPr indent="0">
              <a:lnSpc>
                <a:spcPct val="110000"/>
              </a:lnSpc>
              <a:spcBef>
                <a:spcPts val="600"/>
              </a:spcBef>
              <a:buNone/>
            </a:pPr>
            <a:r>
              <a:rPr lang="en-US" sz="1900" dirty="0">
                <a:solidFill>
                  <a:srgbClr val="000000"/>
                </a:solidFill>
                <a:latin typeface="Times New Roman" pitchFamily="18" charset="0"/>
                <a:ea typeface="Arial Unicode MS"/>
                <a:cs typeface="Times New Roman" pitchFamily="18" charset="0"/>
              </a:rPr>
              <a:t>5)</a:t>
            </a:r>
            <a:r>
              <a:rPr lang="vi-VN" sz="1900" dirty="0">
                <a:solidFill>
                  <a:srgbClr val="000000"/>
                </a:solidFill>
                <a:latin typeface="Times New Roman" pitchFamily="18" charset="0"/>
                <a:ea typeface="Arial Unicode MS"/>
                <a:cs typeface="Times New Roman" pitchFamily="18" charset="0"/>
              </a:rPr>
              <a:t>.Dũng cảm đấu tranh, lên án những hành vi vụ lợi, những cá nhân lợi dụng công việc để thực hiện những hành vi vi phạm phẩm chất đạo đức, làm xấu đi mối quan hệ thầy - trò. Mạnh dạn báo cáo và đề nghị người có thẩm quyền làm sáng tỏ mọi hành vi trù dập, đe dọa, gợi ý tiêu cực của giảng viên, giáo viên đối với người học.</a:t>
            </a:r>
            <a:endParaRPr lang="en-US" sz="1900" dirty="0">
              <a:latin typeface="Times New Roman" pitchFamily="18" charset="0"/>
              <a:cs typeface="Times New Roman" pitchFamily="18" charset="0"/>
            </a:endParaRPr>
          </a:p>
          <a:p>
            <a:endParaRPr lang="en-US" dirty="0"/>
          </a:p>
        </p:txBody>
      </p:sp>
      <p:sp>
        <p:nvSpPr>
          <p:cNvPr id="7" name="Text Placeholder 6"/>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53820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0" dirty="0">
                <a:solidFill>
                  <a:srgbClr val="F79646">
                    <a:lumMod val="50000"/>
                  </a:srgbClr>
                </a:solidFill>
                <a:latin typeface="Times New Roman" pitchFamily="18" charset="0"/>
                <a:cs typeface="Times New Roman" pitchFamily="18" charset="0"/>
              </a:rPr>
              <a:t>BỘ QUY TẮC ỨNG XỬ VĂN HÓA CỦA HSSV TRƯỜNG ĐẠI HỌC VINH</a:t>
            </a:r>
            <a:endParaRPr lang="en-US" dirty="0"/>
          </a:p>
        </p:txBody>
      </p:sp>
      <p:sp>
        <p:nvSpPr>
          <p:cNvPr id="3" name="Picture Placeholder 2"/>
          <p:cNvSpPr>
            <a:spLocks noGrp="1"/>
          </p:cNvSpPr>
          <p:nvPr>
            <p:ph type="pic" sz="quarter" idx="14"/>
          </p:nvPr>
        </p:nvSpPr>
        <p:spPr/>
      </p:sp>
      <p:sp>
        <p:nvSpPr>
          <p:cNvPr id="4" name="Picture Placeholder 3"/>
          <p:cNvSpPr>
            <a:spLocks noGrp="1"/>
          </p:cNvSpPr>
          <p:nvPr>
            <p:ph type="pic" sz="quarter" idx="15"/>
          </p:nvPr>
        </p:nvSpPr>
        <p:spPr/>
      </p:sp>
      <p:sp>
        <p:nvSpPr>
          <p:cNvPr id="5" name="Text Placeholder 4"/>
          <p:cNvSpPr>
            <a:spLocks noGrp="1"/>
          </p:cNvSpPr>
          <p:nvPr>
            <p:ph type="body" sz="quarter" idx="16"/>
          </p:nvPr>
        </p:nvSpPr>
        <p:spPr>
          <a:xfrm>
            <a:off x="152400" y="590550"/>
            <a:ext cx="7162800" cy="762000"/>
          </a:xfrm>
        </p:spPr>
        <p:txBody>
          <a:bodyPr>
            <a:normAutofit fontScale="92500" lnSpcReduction="10000"/>
          </a:bodyPr>
          <a:lstStyle/>
          <a:p>
            <a:pPr indent="0">
              <a:lnSpc>
                <a:spcPct val="110000"/>
              </a:lnSpc>
              <a:spcBef>
                <a:spcPts val="600"/>
              </a:spcBef>
              <a:buNone/>
            </a:pPr>
            <a:r>
              <a:rPr lang="en-US" b="1" i="1" dirty="0">
                <a:solidFill>
                  <a:srgbClr val="000000"/>
                </a:solidFill>
                <a:latin typeface="Times New Roman"/>
                <a:ea typeface="Arial Unicode MS"/>
              </a:rPr>
              <a:t>III. </a:t>
            </a:r>
            <a:r>
              <a:rPr lang="vi-VN" b="1" i="1" dirty="0">
                <a:solidFill>
                  <a:srgbClr val="000000"/>
                </a:solidFill>
                <a:latin typeface="Times New Roman"/>
                <a:ea typeface="Arial Unicode MS"/>
              </a:rPr>
              <a:t>Ứng xử </a:t>
            </a:r>
            <a:r>
              <a:rPr lang="en-US" b="1" i="1" dirty="0" err="1">
                <a:solidFill>
                  <a:srgbClr val="000000"/>
                </a:solidFill>
                <a:latin typeface="Times New Roman"/>
                <a:ea typeface="Arial Unicode MS"/>
              </a:rPr>
              <a:t>đối</a:t>
            </a:r>
            <a:r>
              <a:rPr lang="en-US" b="1" i="1" dirty="0">
                <a:solidFill>
                  <a:srgbClr val="000000"/>
                </a:solidFill>
                <a:latin typeface="Times New Roman"/>
                <a:ea typeface="Arial Unicode MS"/>
              </a:rPr>
              <a:t> </a:t>
            </a:r>
            <a:r>
              <a:rPr lang="vi-VN" b="1" i="1" dirty="0">
                <a:solidFill>
                  <a:srgbClr val="000000"/>
                </a:solidFill>
                <a:latin typeface="Times New Roman"/>
                <a:ea typeface="Arial Unicode MS"/>
              </a:rPr>
              <a:t>với khách đến thăm và làm việc tại Trường</a:t>
            </a:r>
            <a:endParaRPr lang="en-US" sz="2000" dirty="0">
              <a:latin typeface="Times New Roman"/>
              <a:ea typeface="Times New Roman"/>
            </a:endParaRPr>
          </a:p>
          <a:p>
            <a:endParaRPr lang="en-US" dirty="0"/>
          </a:p>
        </p:txBody>
      </p:sp>
      <p:sp>
        <p:nvSpPr>
          <p:cNvPr id="6" name="Text Placeholder 5"/>
          <p:cNvSpPr>
            <a:spLocks noGrp="1"/>
          </p:cNvSpPr>
          <p:nvPr>
            <p:ph type="body" sz="quarter" idx="17"/>
          </p:nvPr>
        </p:nvSpPr>
        <p:spPr>
          <a:xfrm>
            <a:off x="152400" y="1428750"/>
            <a:ext cx="7162800" cy="3276600"/>
          </a:xfrm>
        </p:spPr>
        <p:txBody>
          <a:bodyPr/>
          <a:lstStyle/>
          <a:p>
            <a:pPr lvl="0" indent="0">
              <a:lnSpc>
                <a:spcPct val="110000"/>
              </a:lnSpc>
              <a:spcBef>
                <a:spcPts val="600"/>
              </a:spcBef>
              <a:buNone/>
            </a:pPr>
            <a:r>
              <a:rPr lang="en-US" sz="2000" dirty="0">
                <a:solidFill>
                  <a:srgbClr val="000000"/>
                </a:solidFill>
                <a:latin typeface="Times New Roman" pitchFamily="18" charset="0"/>
                <a:ea typeface="Arial Unicode MS"/>
                <a:cs typeface="Times New Roman" pitchFamily="18" charset="0"/>
              </a:rPr>
              <a:t>1). </a:t>
            </a:r>
            <a:r>
              <a:rPr lang="vi-VN" sz="2000" dirty="0">
                <a:solidFill>
                  <a:srgbClr val="000000"/>
                </a:solidFill>
                <a:latin typeface="Times New Roman" pitchFamily="18" charset="0"/>
                <a:ea typeface="Arial Unicode MS"/>
                <a:cs typeface="Times New Roman" pitchFamily="18" charset="0"/>
              </a:rPr>
              <a:t>Khi đoàn công tác hoặc khách đến thăm và làm việc tại Trường, người học phải có thái độ hòa nhã, cởi mở, thân thiện,lịch thiệp khi giao tiếp.</a:t>
            </a:r>
            <a:endParaRPr lang="en-US" sz="2000" dirty="0">
              <a:solidFill>
                <a:prstClr val="black"/>
              </a:solidFill>
              <a:latin typeface="Times New Roman" pitchFamily="18" charset="0"/>
              <a:cs typeface="Times New Roman" pitchFamily="18" charset="0"/>
            </a:endParaRPr>
          </a:p>
          <a:p>
            <a:pPr lvl="0" indent="0">
              <a:lnSpc>
                <a:spcPct val="110000"/>
              </a:lnSpc>
              <a:spcBef>
                <a:spcPts val="600"/>
              </a:spcBef>
              <a:buNone/>
            </a:pPr>
            <a:r>
              <a:rPr lang="en-US" sz="2000" dirty="0">
                <a:solidFill>
                  <a:srgbClr val="000000"/>
                </a:solidFill>
                <a:latin typeface="Times New Roman" pitchFamily="18" charset="0"/>
                <a:ea typeface="Arial Unicode MS"/>
                <a:cs typeface="Times New Roman" pitchFamily="18" charset="0"/>
              </a:rPr>
              <a:t>2). </a:t>
            </a:r>
            <a:r>
              <a:rPr lang="vi-VN" sz="2000" dirty="0">
                <a:solidFill>
                  <a:srgbClr val="000000"/>
                </a:solidFill>
                <a:latin typeface="Times New Roman" pitchFamily="18" charset="0"/>
                <a:ea typeface="Arial Unicode MS"/>
                <a:cs typeface="Times New Roman" pitchFamily="18" charset="0"/>
              </a:rPr>
              <a:t>Tận tình giúp đỡ, hướng dẫn trong </a:t>
            </a:r>
            <a:r>
              <a:rPr lang="en-US" sz="2000" dirty="0" err="1">
                <a:solidFill>
                  <a:srgbClr val="000000"/>
                </a:solidFill>
                <a:latin typeface="Times New Roman" pitchFamily="18" charset="0"/>
                <a:ea typeface="Arial Unicode MS"/>
                <a:cs typeface="Times New Roman" pitchFamily="18" charset="0"/>
              </a:rPr>
              <a:t>mỗi</a:t>
            </a:r>
            <a:r>
              <a:rPr lang="vi-VN" sz="2000" dirty="0">
                <a:solidFill>
                  <a:srgbClr val="000000"/>
                </a:solidFill>
                <a:latin typeface="Times New Roman" pitchFamily="18" charset="0"/>
                <a:ea typeface="Arial Unicode MS"/>
                <a:cs typeface="Times New Roman" pitchFamily="18" charset="0"/>
              </a:rPr>
              <a:t> hoàn cảnh cụ thể.</a:t>
            </a:r>
            <a:endParaRPr lang="en-US" sz="2000" dirty="0">
              <a:solidFill>
                <a:prstClr val="black"/>
              </a:solidFill>
              <a:latin typeface="Times New Roman" pitchFamily="18" charset="0"/>
              <a:cs typeface="Times New Roman" pitchFamily="18" charset="0"/>
            </a:endParaRPr>
          </a:p>
          <a:p>
            <a:pPr lvl="0"/>
            <a:endParaRPr lang="en-US" sz="2000" dirty="0">
              <a:solidFill>
                <a:prstClr val="black"/>
              </a:solidFill>
            </a:endParaRPr>
          </a:p>
          <a:p>
            <a:endParaRPr lang="en-US" dirty="0"/>
          </a:p>
        </p:txBody>
      </p:sp>
      <p:sp>
        <p:nvSpPr>
          <p:cNvPr id="7" name="Text Placeholder 6"/>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746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0" dirty="0">
                <a:solidFill>
                  <a:srgbClr val="F79646">
                    <a:lumMod val="50000"/>
                  </a:srgbClr>
                </a:solidFill>
                <a:latin typeface="Times New Roman" pitchFamily="18" charset="0"/>
                <a:cs typeface="Times New Roman" pitchFamily="18" charset="0"/>
              </a:rPr>
              <a:t>BỘ QUY TẮC ỨNG XỬ VĂN HÓA CỦA HSSV TRƯỜNG ĐẠI HỌC VINH</a:t>
            </a:r>
            <a:endParaRPr lang="en-US" dirty="0"/>
          </a:p>
        </p:txBody>
      </p:sp>
      <p:sp>
        <p:nvSpPr>
          <p:cNvPr id="3" name="Picture Placeholder 2"/>
          <p:cNvSpPr>
            <a:spLocks noGrp="1"/>
          </p:cNvSpPr>
          <p:nvPr>
            <p:ph type="pic" sz="quarter" idx="14"/>
          </p:nvPr>
        </p:nvSpPr>
        <p:spPr/>
      </p:sp>
      <p:sp>
        <p:nvSpPr>
          <p:cNvPr id="4" name="Picture Placeholder 3"/>
          <p:cNvSpPr>
            <a:spLocks noGrp="1"/>
          </p:cNvSpPr>
          <p:nvPr>
            <p:ph type="pic" sz="quarter" idx="15"/>
          </p:nvPr>
        </p:nvSpPr>
        <p:spPr/>
      </p:sp>
      <p:sp>
        <p:nvSpPr>
          <p:cNvPr id="5" name="Text Placeholder 4"/>
          <p:cNvSpPr>
            <a:spLocks noGrp="1"/>
          </p:cNvSpPr>
          <p:nvPr>
            <p:ph type="body" sz="quarter" idx="16"/>
          </p:nvPr>
        </p:nvSpPr>
        <p:spPr>
          <a:xfrm>
            <a:off x="152400" y="590550"/>
            <a:ext cx="7162800" cy="762000"/>
          </a:xfrm>
        </p:spPr>
        <p:txBody>
          <a:bodyPr>
            <a:normAutofit/>
          </a:bodyPr>
          <a:lstStyle/>
          <a:p>
            <a:pPr indent="0">
              <a:lnSpc>
                <a:spcPct val="110000"/>
              </a:lnSpc>
              <a:spcBef>
                <a:spcPts val="600"/>
              </a:spcBef>
              <a:buNone/>
            </a:pPr>
            <a:r>
              <a:rPr lang="en-US" b="1" i="1" dirty="0">
                <a:solidFill>
                  <a:srgbClr val="000000"/>
                </a:solidFill>
                <a:latin typeface="Times New Roman"/>
                <a:ea typeface="Arial Unicode MS"/>
              </a:rPr>
              <a:t>IV. </a:t>
            </a:r>
            <a:r>
              <a:rPr lang="vi-VN" b="1" i="1" dirty="0">
                <a:solidFill>
                  <a:srgbClr val="000000"/>
                </a:solidFill>
                <a:latin typeface="Times New Roman"/>
                <a:ea typeface="Arial Unicode MS"/>
              </a:rPr>
              <a:t>Ứng xử </a:t>
            </a:r>
            <a:r>
              <a:rPr lang="en-US" b="1" i="1" dirty="0" err="1">
                <a:solidFill>
                  <a:srgbClr val="000000"/>
                </a:solidFill>
                <a:latin typeface="Times New Roman"/>
                <a:ea typeface="Arial Unicode MS"/>
              </a:rPr>
              <a:t>đối</a:t>
            </a:r>
            <a:r>
              <a:rPr lang="en-US" b="1" i="1" dirty="0">
                <a:solidFill>
                  <a:srgbClr val="000000"/>
                </a:solidFill>
                <a:latin typeface="Times New Roman"/>
                <a:ea typeface="Arial Unicode MS"/>
              </a:rPr>
              <a:t> </a:t>
            </a:r>
            <a:r>
              <a:rPr lang="vi-VN" b="1" i="1" dirty="0">
                <a:solidFill>
                  <a:srgbClr val="000000"/>
                </a:solidFill>
                <a:latin typeface="Times New Roman"/>
                <a:ea typeface="Arial Unicode MS"/>
              </a:rPr>
              <a:t>với bạn bè</a:t>
            </a:r>
            <a:endParaRPr lang="en-US" sz="2000" dirty="0">
              <a:latin typeface="Times New Roman"/>
              <a:ea typeface="Times New Roman"/>
            </a:endParaRPr>
          </a:p>
          <a:p>
            <a:endParaRPr lang="en-US" dirty="0"/>
          </a:p>
        </p:txBody>
      </p:sp>
      <p:sp>
        <p:nvSpPr>
          <p:cNvPr id="6" name="Text Placeholder 5"/>
          <p:cNvSpPr>
            <a:spLocks noGrp="1"/>
          </p:cNvSpPr>
          <p:nvPr>
            <p:ph type="body" sz="quarter" idx="17"/>
          </p:nvPr>
        </p:nvSpPr>
        <p:spPr>
          <a:xfrm>
            <a:off x="152400" y="1276350"/>
            <a:ext cx="7162800" cy="3429000"/>
          </a:xfrm>
        </p:spPr>
        <p:txBody>
          <a:bodyPr>
            <a:normAutofit/>
          </a:bodyPr>
          <a:lstStyle/>
          <a:p>
            <a:pPr lvl="0" indent="0">
              <a:lnSpc>
                <a:spcPct val="110000"/>
              </a:lnSpc>
              <a:spcBef>
                <a:spcPts val="600"/>
              </a:spcBef>
              <a:buNone/>
            </a:pPr>
            <a:r>
              <a:rPr lang="en-US" sz="1500" dirty="0">
                <a:solidFill>
                  <a:srgbClr val="000000"/>
                </a:solidFill>
                <a:ea typeface="Arial Unicode MS"/>
              </a:rPr>
              <a:t>1</a:t>
            </a:r>
            <a:r>
              <a:rPr lang="en-US" sz="2000" dirty="0">
                <a:solidFill>
                  <a:srgbClr val="000000"/>
                </a:solidFill>
                <a:latin typeface="Times New Roman" pitchFamily="18" charset="0"/>
                <a:ea typeface="Arial Unicode MS"/>
                <a:cs typeface="Times New Roman" pitchFamily="18" charset="0"/>
              </a:rPr>
              <a:t>. Đ</a:t>
            </a:r>
            <a:r>
              <a:rPr lang="vi-VN" sz="2000" dirty="0">
                <a:solidFill>
                  <a:srgbClr val="000000"/>
                </a:solidFill>
                <a:latin typeface="Times New Roman" pitchFamily="18" charset="0"/>
                <a:ea typeface="Arial Unicode MS"/>
                <a:cs typeface="Times New Roman" pitchFamily="18" charset="0"/>
              </a:rPr>
              <a:t>oàn kết, giúp đỡ nhau trong học tập và rèn luyện.</a:t>
            </a:r>
            <a:endParaRPr lang="en-US" sz="2000" dirty="0">
              <a:solidFill>
                <a:prstClr val="black"/>
              </a:solidFill>
              <a:latin typeface="Times New Roman" pitchFamily="18" charset="0"/>
              <a:cs typeface="Times New Roman" pitchFamily="18" charset="0"/>
            </a:endParaRPr>
          </a:p>
          <a:p>
            <a:pPr lvl="0" indent="0">
              <a:lnSpc>
                <a:spcPct val="110000"/>
              </a:lnSpc>
              <a:spcBef>
                <a:spcPts val="600"/>
              </a:spcBef>
              <a:buNone/>
            </a:pPr>
            <a:r>
              <a:rPr lang="en-US" sz="2000" dirty="0">
                <a:solidFill>
                  <a:srgbClr val="000000"/>
                </a:solidFill>
                <a:latin typeface="Times New Roman" pitchFamily="18" charset="0"/>
                <a:ea typeface="Arial Unicode MS"/>
                <a:cs typeface="Times New Roman" pitchFamily="18" charset="0"/>
              </a:rPr>
              <a:t>2. </a:t>
            </a:r>
            <a:r>
              <a:rPr lang="vi-VN" sz="2000" dirty="0">
                <a:solidFill>
                  <a:srgbClr val="000000"/>
                </a:solidFill>
                <a:latin typeface="Times New Roman" pitchFamily="18" charset="0"/>
                <a:ea typeface="Arial Unicode MS"/>
                <a:cs typeface="Times New Roman" pitchFamily="18" charset="0"/>
              </a:rPr>
              <a:t>Biết lắng nghe và tôn trọng sự khác biệt về quan điểm, lối sống của nhau. Lời nói, hành vi, cử chỉ phải có văn hóa. Không gây gổ, xích mích, làm tổn thương đến tinh thần và xâm phạm thân thể lẫn nhau. </a:t>
            </a:r>
            <a:endParaRPr lang="en-US" sz="2000" dirty="0">
              <a:solidFill>
                <a:prstClr val="black"/>
              </a:solidFill>
              <a:latin typeface="Times New Roman" pitchFamily="18" charset="0"/>
              <a:cs typeface="Times New Roman" pitchFamily="18" charset="0"/>
            </a:endParaRPr>
          </a:p>
          <a:p>
            <a:pPr lvl="0" indent="0">
              <a:lnSpc>
                <a:spcPct val="110000"/>
              </a:lnSpc>
              <a:spcBef>
                <a:spcPts val="600"/>
              </a:spcBef>
              <a:buNone/>
            </a:pPr>
            <a:r>
              <a:rPr lang="en-US" sz="2000" dirty="0">
                <a:solidFill>
                  <a:srgbClr val="000000"/>
                </a:solidFill>
                <a:latin typeface="Times New Roman" pitchFamily="18" charset="0"/>
                <a:ea typeface="Arial Unicode MS"/>
                <a:cs typeface="Times New Roman" pitchFamily="18" charset="0"/>
              </a:rPr>
              <a:t>3. </a:t>
            </a:r>
            <a:r>
              <a:rPr lang="vi-VN" sz="2000" dirty="0">
                <a:solidFill>
                  <a:srgbClr val="000000"/>
                </a:solidFill>
                <a:latin typeface="Times New Roman" pitchFamily="18" charset="0"/>
                <a:ea typeface="Arial Unicode MS"/>
                <a:cs typeface="Times New Roman" pitchFamily="18" charset="0"/>
              </a:rPr>
              <a:t>Không sử dụng mạng internet, mạng xã hội… để nói xấu, tuyên truyền nhằm bôi nhọ, kích động hận thù đối với người khác. Giữ gìn mối quan hệ bình đẳng, trong sáng với bạn bè khác giới.</a:t>
            </a:r>
            <a:endParaRPr lang="en-US" sz="2000" dirty="0">
              <a:solidFill>
                <a:prstClr val="black"/>
              </a:solidFill>
              <a:latin typeface="Times New Roman" pitchFamily="18" charset="0"/>
              <a:cs typeface="Times New Roman" pitchFamily="18" charset="0"/>
            </a:endParaRPr>
          </a:p>
          <a:p>
            <a:endParaRPr lang="en-US" dirty="0"/>
          </a:p>
        </p:txBody>
      </p:sp>
      <p:sp>
        <p:nvSpPr>
          <p:cNvPr id="7" name="Text Placeholder 6"/>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3565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0" dirty="0">
                <a:solidFill>
                  <a:srgbClr val="F79646">
                    <a:lumMod val="50000"/>
                  </a:srgbClr>
                </a:solidFill>
                <a:latin typeface="Times New Roman" pitchFamily="18" charset="0"/>
                <a:cs typeface="Times New Roman" pitchFamily="18" charset="0"/>
              </a:rPr>
              <a:t>BỘ QUY TẮC ỨNG XỬ VĂN HÓA CỦA HSSV TRƯỜNG ĐẠI HỌC VINH</a:t>
            </a:r>
            <a:endParaRPr lang="en-US" dirty="0"/>
          </a:p>
        </p:txBody>
      </p:sp>
      <p:sp>
        <p:nvSpPr>
          <p:cNvPr id="3" name="Picture Placeholder 2"/>
          <p:cNvSpPr>
            <a:spLocks noGrp="1"/>
          </p:cNvSpPr>
          <p:nvPr>
            <p:ph type="pic" sz="quarter" idx="14"/>
          </p:nvPr>
        </p:nvSpPr>
        <p:spPr/>
      </p:sp>
      <p:sp>
        <p:nvSpPr>
          <p:cNvPr id="4" name="Picture Placeholder 3"/>
          <p:cNvSpPr>
            <a:spLocks noGrp="1"/>
          </p:cNvSpPr>
          <p:nvPr>
            <p:ph type="pic" sz="quarter" idx="15"/>
          </p:nvPr>
        </p:nvSpPr>
        <p:spPr/>
      </p:sp>
      <p:sp>
        <p:nvSpPr>
          <p:cNvPr id="5" name="Text Placeholder 4"/>
          <p:cNvSpPr>
            <a:spLocks noGrp="1"/>
          </p:cNvSpPr>
          <p:nvPr>
            <p:ph type="body" sz="quarter" idx="16"/>
          </p:nvPr>
        </p:nvSpPr>
        <p:spPr/>
        <p:txBody>
          <a:bodyPr>
            <a:normAutofit/>
          </a:bodyPr>
          <a:lstStyle/>
          <a:p>
            <a:pPr indent="0">
              <a:lnSpc>
                <a:spcPct val="110000"/>
              </a:lnSpc>
              <a:spcBef>
                <a:spcPts val="600"/>
              </a:spcBef>
              <a:buNone/>
            </a:pPr>
            <a:r>
              <a:rPr lang="en-US" b="1" i="1" dirty="0">
                <a:solidFill>
                  <a:srgbClr val="000000"/>
                </a:solidFill>
                <a:latin typeface="Times New Roman"/>
                <a:ea typeface="Arial Unicode MS"/>
              </a:rPr>
              <a:t>V. </a:t>
            </a:r>
            <a:r>
              <a:rPr lang="vi-VN" b="1" i="1" dirty="0">
                <a:solidFill>
                  <a:srgbClr val="000000"/>
                </a:solidFill>
                <a:latin typeface="Times New Roman"/>
                <a:ea typeface="Arial Unicode MS"/>
              </a:rPr>
              <a:t>Ứng xử </a:t>
            </a:r>
            <a:r>
              <a:rPr lang="en-US" b="1" i="1" dirty="0" err="1">
                <a:solidFill>
                  <a:srgbClr val="000000"/>
                </a:solidFill>
                <a:latin typeface="Times New Roman"/>
                <a:ea typeface="Arial Unicode MS"/>
              </a:rPr>
              <a:t>đối</a:t>
            </a:r>
            <a:r>
              <a:rPr lang="en-US" b="1" i="1" dirty="0">
                <a:solidFill>
                  <a:srgbClr val="000000"/>
                </a:solidFill>
                <a:latin typeface="Times New Roman"/>
                <a:ea typeface="Arial Unicode MS"/>
              </a:rPr>
              <a:t> </a:t>
            </a:r>
            <a:r>
              <a:rPr lang="vi-VN" b="1" i="1" dirty="0">
                <a:solidFill>
                  <a:srgbClr val="000000"/>
                </a:solidFill>
                <a:latin typeface="Times New Roman"/>
                <a:ea typeface="Arial Unicode MS"/>
              </a:rPr>
              <a:t>với môi trường </a:t>
            </a:r>
            <a:endParaRPr lang="en-US" sz="2000" dirty="0">
              <a:latin typeface="Times New Roman"/>
              <a:ea typeface="Times New Roman"/>
            </a:endParaRPr>
          </a:p>
          <a:p>
            <a:pPr indent="0">
              <a:lnSpc>
                <a:spcPct val="110000"/>
              </a:lnSpc>
              <a:spcBef>
                <a:spcPts val="600"/>
              </a:spcBef>
              <a:buNone/>
            </a:pPr>
            <a:endParaRPr lang="en-US" dirty="0"/>
          </a:p>
          <a:p>
            <a:endParaRPr lang="en-US" dirty="0"/>
          </a:p>
        </p:txBody>
      </p:sp>
      <p:sp>
        <p:nvSpPr>
          <p:cNvPr id="6" name="Text Placeholder 5"/>
          <p:cNvSpPr>
            <a:spLocks noGrp="1"/>
          </p:cNvSpPr>
          <p:nvPr>
            <p:ph type="body" sz="quarter" idx="17"/>
          </p:nvPr>
        </p:nvSpPr>
        <p:spPr>
          <a:xfrm>
            <a:off x="152400" y="1123950"/>
            <a:ext cx="7162800" cy="3581400"/>
          </a:xfrm>
        </p:spPr>
        <p:txBody>
          <a:bodyPr>
            <a:noAutofit/>
          </a:bodyPr>
          <a:lstStyle/>
          <a:p>
            <a:pPr lvl="0" indent="0">
              <a:lnSpc>
                <a:spcPct val="110000"/>
              </a:lnSpc>
              <a:spcBef>
                <a:spcPts val="600"/>
              </a:spcBef>
              <a:buNone/>
            </a:pPr>
            <a:r>
              <a:rPr lang="en-US" sz="2000" dirty="0">
                <a:solidFill>
                  <a:srgbClr val="000000"/>
                </a:solidFill>
                <a:latin typeface="Times New Roman" pitchFamily="18" charset="0"/>
                <a:ea typeface="Arial Unicode MS"/>
                <a:cs typeface="Times New Roman" pitchFamily="18" charset="0"/>
              </a:rPr>
              <a:t>1. </a:t>
            </a:r>
            <a:r>
              <a:rPr lang="vi-VN" sz="2000" dirty="0">
                <a:solidFill>
                  <a:srgbClr val="000000"/>
                </a:solidFill>
                <a:latin typeface="Times New Roman" pitchFamily="18" charset="0"/>
                <a:ea typeface="Arial Unicode MS"/>
                <a:cs typeface="Times New Roman" pitchFamily="18" charset="0"/>
              </a:rPr>
              <a:t>Có ý thức giữ gìn vệ sinh, cảnh quan môi trường và các không gian học tập, bảo vệ cơ sở vất chất của Nhà trường... không được dẫm chân lên tường, ghế đá, bàn, ghế. Bỏ rác đúng nơi quy định</a:t>
            </a:r>
            <a:r>
              <a:rPr lang="en-US" sz="2000" dirty="0">
                <a:solidFill>
                  <a:srgbClr val="000000"/>
                </a:solidFill>
                <a:latin typeface="Times New Roman" pitchFamily="18" charset="0"/>
                <a:ea typeface="Arial Unicode MS"/>
                <a:cs typeface="Times New Roman" pitchFamily="18" charset="0"/>
              </a:rPr>
              <a:t>.  </a:t>
            </a:r>
            <a:endParaRPr lang="en-US" sz="2000" dirty="0">
              <a:solidFill>
                <a:prstClr val="black"/>
              </a:solidFill>
              <a:latin typeface="Times New Roman" pitchFamily="18" charset="0"/>
              <a:cs typeface="Times New Roman" pitchFamily="18" charset="0"/>
            </a:endParaRPr>
          </a:p>
          <a:p>
            <a:pPr lvl="0" indent="0">
              <a:lnSpc>
                <a:spcPct val="110000"/>
              </a:lnSpc>
              <a:spcBef>
                <a:spcPts val="600"/>
              </a:spcBef>
              <a:buNone/>
            </a:pPr>
            <a:r>
              <a:rPr lang="en-US" sz="2000" dirty="0">
                <a:solidFill>
                  <a:srgbClr val="000000"/>
                </a:solidFill>
                <a:latin typeface="Times New Roman" pitchFamily="18" charset="0"/>
                <a:ea typeface="Arial Unicode MS"/>
                <a:cs typeface="Times New Roman" pitchFamily="18" charset="0"/>
              </a:rPr>
              <a:t>2. </a:t>
            </a:r>
            <a:r>
              <a:rPr lang="vi-VN" sz="2000" dirty="0">
                <a:solidFill>
                  <a:srgbClr val="000000"/>
                </a:solidFill>
                <a:latin typeface="Times New Roman" pitchFamily="18" charset="0"/>
                <a:ea typeface="Arial Unicode MS"/>
                <a:cs typeface="Times New Roman" pitchFamily="18" charset="0"/>
              </a:rPr>
              <a:t>Không được treo, dán áp phích, băng rôn, biểu ngữ khi chưa được phép của Nhà trường; không tự ý viết, vẽ, dán trên tường, bàn, ghế trong các phòng học, phòng ở ký túc xá và các khu vực khác trong khuôn viên Nhà trường.</a:t>
            </a:r>
            <a:endParaRPr lang="en-US" sz="2000" dirty="0">
              <a:solidFill>
                <a:prstClr val="black"/>
              </a:solidFill>
              <a:latin typeface="Times New Roman" pitchFamily="18" charset="0"/>
              <a:cs typeface="Times New Roman" pitchFamily="18" charset="0"/>
            </a:endParaRPr>
          </a:p>
          <a:p>
            <a:pPr lvl="0" indent="0">
              <a:lnSpc>
                <a:spcPct val="110000"/>
              </a:lnSpc>
              <a:spcBef>
                <a:spcPts val="600"/>
              </a:spcBef>
              <a:buNone/>
            </a:pPr>
            <a:r>
              <a:rPr lang="en-US" sz="2000" dirty="0">
                <a:solidFill>
                  <a:srgbClr val="000000"/>
                </a:solidFill>
                <a:latin typeface="Times New Roman" pitchFamily="18" charset="0"/>
                <a:ea typeface="Arial Unicode MS"/>
                <a:cs typeface="Times New Roman" pitchFamily="18" charset="0"/>
              </a:rPr>
              <a:t>3. </a:t>
            </a:r>
            <a:r>
              <a:rPr lang="vi-VN" sz="2000" dirty="0">
                <a:solidFill>
                  <a:srgbClr val="000000"/>
                </a:solidFill>
                <a:latin typeface="Times New Roman" pitchFamily="18" charset="0"/>
                <a:ea typeface="Arial Unicode MS"/>
                <a:cs typeface="Times New Roman" pitchFamily="18" charset="0"/>
              </a:rPr>
              <a:t>Tham gia các hoạt động bảo vệ môi trường, sử dụng an toàn và tiết kiệm điện, nước, trang thiết bị của Nhà trường. Có ý thức bảo vệ các công trình văn hóa, các di tích lịch sử ở địa phương</a:t>
            </a:r>
            <a:endParaRPr lang="en-US" sz="2000" dirty="0">
              <a:latin typeface="Times New Roman" pitchFamily="18" charset="0"/>
              <a:cs typeface="Times New Roman" pitchFamily="18" charset="0"/>
            </a:endParaRPr>
          </a:p>
        </p:txBody>
      </p:sp>
      <p:sp>
        <p:nvSpPr>
          <p:cNvPr id="7" name="Text Placeholder 6"/>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96763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200150"/>
            <a:ext cx="7729020" cy="629183"/>
          </a:xfrm>
        </p:spPr>
        <p:txBody>
          <a:bodyPr>
            <a:noAutofit/>
          </a:bodyPr>
          <a:lstStyle/>
          <a:p>
            <a:r>
              <a:rPr lang="en-US" sz="6000" b="1" dirty="0">
                <a:latin typeface="Edwardian Script ITC" panose="030303020407070D0804" pitchFamily="66" charset="0"/>
              </a:rPr>
              <a:t>Thank you!</a:t>
            </a:r>
            <a:endParaRPr lang="vi-VN" sz="6000" b="1" dirty="0"/>
          </a:p>
        </p:txBody>
      </p:sp>
    </p:spTree>
    <p:extLst>
      <p:ext uri="{BB962C8B-B14F-4D97-AF65-F5344CB8AC3E}">
        <p14:creationId xmlns:p14="http://schemas.microsoft.com/office/powerpoint/2010/main" val="223678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1940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32176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6212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2390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FF"/>
                </a:solidFill>
                <a:effectLst/>
                <a:latin typeface="Times New Roman" pitchFamily="18" charset="0"/>
                <a:cs typeface="Times New Roman" pitchFamily="18" charset="0"/>
              </a:rPr>
              <a:t/>
            </a:r>
            <a:br>
              <a:rPr lang="en-US" sz="3200" dirty="0">
                <a:solidFill>
                  <a:srgbClr val="FFFFFF"/>
                </a:solidFill>
                <a:effectLst/>
                <a:latin typeface="Times New Roman" pitchFamily="18" charset="0"/>
                <a:cs typeface="Times New Roman" pitchFamily="18" charset="0"/>
              </a:rPr>
            </a:br>
            <a:r>
              <a:rPr lang="en-US" dirty="0">
                <a:latin typeface="Times New Roman" pitchFamily="18" charset="0"/>
                <a:cs typeface="Times New Roman" pitchFamily="18" charset="0"/>
              </a:rPr>
              <a:t>KỸ NĂNG GIAO TIẾP, ỨNG XỬ</a:t>
            </a:r>
            <a:r>
              <a:rPr lang="en-US" dirty="0">
                <a:solidFill>
                  <a:srgbClr val="FFFFFF"/>
                </a:solidFill>
                <a:effectLst/>
                <a:latin typeface="Times New Roman" pitchFamily="18" charset="0"/>
                <a:cs typeface="Times New Roman" pitchFamily="18" charset="0"/>
              </a:rPr>
              <a:t> </a:t>
            </a:r>
            <a:r>
              <a:rPr lang="en-US" sz="3200" dirty="0">
                <a:solidFill>
                  <a:srgbClr val="FFFFFF"/>
                </a:solidFill>
                <a:effectLst/>
                <a:latin typeface="Times New Roman" pitchFamily="18" charset="0"/>
                <a:cs typeface="Times New Roman" pitchFamily="18" charset="0"/>
              </a:rPr>
              <a:t>GIAO TIẾP, ỨNG XỬ</a:t>
            </a:r>
            <a:endParaRPr lang="en-US" dirty="0"/>
          </a:p>
        </p:txBody>
      </p:sp>
      <p:sp>
        <p:nvSpPr>
          <p:cNvPr id="4" name="Text Placeholder 3"/>
          <p:cNvSpPr>
            <a:spLocks noGrp="1"/>
          </p:cNvSpPr>
          <p:nvPr>
            <p:ph type="body" sz="quarter" idx="13"/>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 y="1123949"/>
            <a:ext cx="2971801" cy="278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642657"/>
            <a:ext cx="2743200" cy="24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795057"/>
            <a:ext cx="2743200" cy="24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91200" y="895350"/>
            <a:ext cx="1905000"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Times New Roman" pitchFamily="18" charset="0"/>
                <a:ea typeface="+mj-ea"/>
                <a:cs typeface="Times New Roman" pitchFamily="18" charset="0"/>
              </a:rPr>
              <a:t>KỸ NĂNG GIAO TIẾP, ỨNG XỬ</a:t>
            </a:r>
            <a:endParaRPr kumimoji="0" lang="en-US" sz="1800" b="0" i="0" u="none" strike="noStrike" kern="0" cap="none" spc="0" normalizeH="0" baseline="0" noProof="0" dirty="0">
              <a:ln>
                <a:noFill/>
              </a:ln>
              <a:solidFill>
                <a:sysClr val="windowText" lastClr="000000"/>
              </a:solidFill>
              <a:effectLst/>
              <a:uLnTx/>
              <a:uFillTx/>
            </a:endParaRPr>
          </a:p>
        </p:txBody>
      </p:sp>
      <p:sp>
        <p:nvSpPr>
          <p:cNvPr id="8" name="Rectangle 7"/>
          <p:cNvSpPr/>
          <p:nvPr/>
        </p:nvSpPr>
        <p:spPr>
          <a:xfrm>
            <a:off x="762000" y="1047750"/>
            <a:ext cx="2514601" cy="2862322"/>
          </a:xfrm>
          <a:prstGeom prst="rect">
            <a:avLst/>
          </a:prstGeom>
        </p:spPr>
        <p:txBody>
          <a:bodyPr wrap="square">
            <a:spAutoFit/>
          </a:bodyPr>
          <a:lstStyle/>
          <a:p>
            <a:r>
              <a:rPr lang="en-US" dirty="0">
                <a:solidFill>
                  <a:schemeClr val="tx2"/>
                </a:solidFill>
                <a:latin typeface="Times New Roman" pitchFamily="18" charset="0"/>
                <a:cs typeface="Times New Roman" pitchFamily="18" charset="0"/>
              </a:rPr>
              <a:t>1. </a:t>
            </a:r>
            <a:r>
              <a:rPr lang="en-US" dirty="0" err="1">
                <a:solidFill>
                  <a:schemeClr val="tx2"/>
                </a:solidFill>
                <a:latin typeface="Times New Roman" pitchFamily="18" charset="0"/>
                <a:cs typeface="Times New Roman" pitchFamily="18" charset="0"/>
              </a:rPr>
              <a:t>Khái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niệm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giao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tiếp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ứng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xử</a:t>
            </a:r>
            <a:r>
              <a:rPr lang="en-US" dirty="0">
                <a:solidFill>
                  <a:schemeClr val="tx2"/>
                </a:solidFill>
                <a:latin typeface="Times New Roman" pitchFamily="18" charset="0"/>
                <a:cs typeface="Times New Roman" pitchFamily="18" charset="0"/>
              </a:rPr>
              <a:t>:</a:t>
            </a:r>
          </a:p>
          <a:p>
            <a:pPr algn="just"/>
            <a:r>
              <a:rPr lang="en-US" dirty="0">
                <a:solidFill>
                  <a:schemeClr val="tx2"/>
                </a:solidFill>
                <a:latin typeface="Times New Roman" pitchFamily="18" charset="0"/>
                <a:cs typeface="Times New Roman" pitchFamily="18" charset="0"/>
              </a:rPr>
              <a:t>L</a:t>
            </a:r>
            <a:r>
              <a:rPr lang="vi-VN" dirty="0">
                <a:solidFill>
                  <a:schemeClr val="tx2"/>
                </a:solidFill>
                <a:latin typeface="Times New Roman" pitchFamily="18" charset="0"/>
                <a:cs typeface="Times New Roman" pitchFamily="18" charset="0"/>
              </a:rPr>
              <a:t>à quá trình </a:t>
            </a:r>
            <a:r>
              <a:rPr lang="vi-VN" i="1" dirty="0">
                <a:solidFill>
                  <a:schemeClr val="tx2"/>
                </a:solidFill>
                <a:latin typeface="Times New Roman" pitchFamily="18" charset="0"/>
                <a:cs typeface="Times New Roman" pitchFamily="18" charset="0"/>
              </a:rPr>
              <a:t>tiếp xúc</a:t>
            </a:r>
            <a:r>
              <a:rPr lang="en-US" dirty="0">
                <a:solidFill>
                  <a:schemeClr val="tx2"/>
                </a:solidFill>
                <a:latin typeface="Times New Roman" pitchFamily="18" charset="0"/>
                <a:cs typeface="Times New Roman" pitchFamily="18" charset="0"/>
              </a:rPr>
              <a:t> </a:t>
            </a:r>
            <a:r>
              <a:rPr lang="vi-VN" dirty="0">
                <a:solidFill>
                  <a:schemeClr val="tx2"/>
                </a:solidFill>
                <a:latin typeface="Times New Roman" pitchFamily="18" charset="0"/>
                <a:cs typeface="Times New Roman" pitchFamily="18" charset="0"/>
              </a:rPr>
              <a:t>giữa con người với con người</a:t>
            </a:r>
            <a:r>
              <a:rPr lang="en-US" dirty="0">
                <a:solidFill>
                  <a:schemeClr val="tx2"/>
                </a:solidFill>
                <a:latin typeface="Times New Roman" pitchFamily="18" charset="0"/>
                <a:cs typeface="Times New Roman" pitchFamily="18" charset="0"/>
              </a:rPr>
              <a:t>;</a:t>
            </a:r>
            <a:r>
              <a:rPr lang="vi-VN" dirty="0">
                <a:solidFill>
                  <a:schemeClr val="tx2"/>
                </a:solidFill>
                <a:latin typeface="Times New Roman" pitchFamily="18" charset="0"/>
                <a:cs typeface="Times New Roman" pitchFamily="18" charset="0"/>
              </a:rPr>
              <a:t> </a:t>
            </a:r>
            <a:r>
              <a:rPr lang="vi-VN" i="1" dirty="0">
                <a:solidFill>
                  <a:schemeClr val="tx2"/>
                </a:solidFill>
                <a:latin typeface="Times New Roman" pitchFamily="18" charset="0"/>
                <a:cs typeface="Times New Roman" pitchFamily="18" charset="0"/>
              </a:rPr>
              <a:t>trao đổi </a:t>
            </a:r>
            <a:r>
              <a:rPr lang="vi-VN" dirty="0">
                <a:solidFill>
                  <a:schemeClr val="tx2"/>
                </a:solidFill>
                <a:latin typeface="Times New Roman" pitchFamily="18" charset="0"/>
                <a:cs typeface="Times New Roman" pitchFamily="18" charset="0"/>
              </a:rPr>
              <a:t>với nhau về thông tin, cảm xúc, tư tưởng, ảnh hưởng qua lại với nhau… bằng các </a:t>
            </a:r>
            <a:r>
              <a:rPr lang="vi-VN" i="1" dirty="0">
                <a:solidFill>
                  <a:schemeClr val="tx2"/>
                </a:solidFill>
                <a:latin typeface="Times New Roman" pitchFamily="18" charset="0"/>
                <a:cs typeface="Times New Roman" pitchFamily="18" charset="0"/>
              </a:rPr>
              <a:t>phương tiện ngôn ngữ và phi ngôn ngữ</a:t>
            </a:r>
            <a:endParaRPr lang="en-US" dirty="0">
              <a:solidFill>
                <a:schemeClr val="tx2"/>
              </a:solidFill>
              <a:latin typeface="Times New Roman" pitchFamily="18" charset="0"/>
              <a:cs typeface="Times New Roman" pitchFamily="18" charset="0"/>
            </a:endParaRPr>
          </a:p>
        </p:txBody>
      </p:sp>
      <p:pic>
        <p:nvPicPr>
          <p:cNvPr id="10" name="Picture 5" descr="Image result for giao tiáº¿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42657"/>
            <a:ext cx="3657600" cy="147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172622"/>
            <a:ext cx="3048000" cy="207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86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effectLst/>
                <a:latin typeface="Times New Roman" pitchFamily="18" charset="0"/>
                <a:cs typeface="Times New Roman" pitchFamily="18" charset="0"/>
              </a:rPr>
              <a:t>2. </a:t>
            </a:r>
            <a:r>
              <a:rPr lang="en-US" sz="3200" dirty="0" err="1">
                <a:effectLst/>
                <a:latin typeface="Times New Roman" pitchFamily="18" charset="0"/>
                <a:cs typeface="Times New Roman" pitchFamily="18" charset="0"/>
              </a:rPr>
              <a:t>Các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phương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tiện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giao</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tiếp</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ứng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xử</a:t>
            </a:r>
            <a:endParaRPr lang="en-US" dirty="0"/>
          </a:p>
        </p:txBody>
      </p:sp>
      <p:sp>
        <p:nvSpPr>
          <p:cNvPr id="4" name="Text Placeholder 3"/>
          <p:cNvSpPr>
            <a:spLocks noGrp="1"/>
          </p:cNvSpPr>
          <p:nvPr>
            <p:ph type="body" sz="quarter" idx="13"/>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1" y="1122137"/>
            <a:ext cx="2590800" cy="300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Diagram group"/>
          <p:cNvGrpSpPr/>
          <p:nvPr/>
        </p:nvGrpSpPr>
        <p:grpSpPr>
          <a:xfrm>
            <a:off x="4419600" y="1014128"/>
            <a:ext cx="2133600" cy="3115244"/>
            <a:chOff x="3925398" y="1364893"/>
            <a:chExt cx="3115244" cy="3115244"/>
          </a:xfrm>
          <a:scene3d>
            <a:camera prst="perspectiveRelaxedModerately" zoom="92000"/>
            <a:lightRig rig="balanced" dir="t">
              <a:rot lat="0" lon="0" rev="12700000"/>
            </a:lightRig>
          </a:scene3d>
        </p:grpSpPr>
        <p:grpSp>
          <p:nvGrpSpPr>
            <p:cNvPr id="7" name="Group 6"/>
            <p:cNvGrpSpPr/>
            <p:nvPr/>
          </p:nvGrpSpPr>
          <p:grpSpPr>
            <a:xfrm>
              <a:off x="3925398" y="1364893"/>
              <a:ext cx="3115244" cy="3115244"/>
              <a:chOff x="3925398" y="1364893"/>
              <a:chExt cx="3115244" cy="3115244"/>
            </a:xfrm>
          </p:grpSpPr>
          <p:sp>
            <p:nvSpPr>
              <p:cNvPr id="8" name="Shape 7"/>
              <p:cNvSpPr/>
              <p:nvPr/>
            </p:nvSpPr>
            <p:spPr>
              <a:xfrm>
                <a:off x="3925398" y="1364893"/>
                <a:ext cx="3115244" cy="3115244"/>
              </a:xfrm>
              <a:prstGeom prst="gear9">
                <a:avLst/>
              </a:prstGeom>
              <a:solidFill>
                <a:srgbClr val="845084">
                  <a:hueOff val="0"/>
                  <a:satOff val="0"/>
                  <a:lumOff val="0"/>
                  <a:alphaOff val="0"/>
                </a:srgbClr>
              </a:solidFill>
              <a:ln>
                <a:noFill/>
              </a:ln>
              <a:effectLst/>
              <a:sp3d prstMaterial="plastic">
                <a:bevelT w="50800" h="50800"/>
                <a:bevelB w="50800" h="50800"/>
              </a:sp3d>
            </p:spPr>
          </p:sp>
          <p:sp>
            <p:nvSpPr>
              <p:cNvPr id="9" name="Shape 4"/>
              <p:cNvSpPr/>
              <p:nvPr/>
            </p:nvSpPr>
            <p:spPr>
              <a:xfrm>
                <a:off x="4551701" y="2094624"/>
                <a:ext cx="1862638" cy="1601300"/>
              </a:xfrm>
              <a:prstGeom prst="rect">
                <a:avLst/>
              </a:prstGeom>
              <a:noFill/>
              <a:ln>
                <a:noFill/>
              </a:ln>
              <a:effectLst/>
              <a:sp3d/>
            </p:spPr>
            <p:txBody>
              <a:bodyPr spcFirstLastPara="0" vert="horz" wrap="square" lIns="30480" tIns="30480" rIns="30480" bIns="3048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Phương</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tiện</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phi </a:t>
                </a:r>
                <a:r>
                  <a:rPr kumimoji="0" 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ngôn</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ngữ</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endParaRPr>
              </a:p>
            </p:txBody>
          </p:sp>
        </p:grpSp>
      </p:grpSp>
    </p:spTree>
    <p:extLst>
      <p:ext uri="{BB962C8B-B14F-4D97-AF65-F5344CB8AC3E}">
        <p14:creationId xmlns:p14="http://schemas.microsoft.com/office/powerpoint/2010/main" val="72414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effectLst/>
                <a:latin typeface="Times New Roman" pitchFamily="18" charset="0"/>
                <a:cs typeface="Times New Roman" pitchFamily="18" charset="0"/>
              </a:rPr>
              <a:t>Giao</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tiếp</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ứng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xử</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bằng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phương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tiện</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ngôn</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ngữ</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None/>
            </a:pPr>
            <a:r>
              <a:rPr lang="en-US" sz="3600" kern="0" dirty="0" err="1">
                <a:solidFill>
                  <a:srgbClr val="FFFFFF"/>
                </a:solidFill>
                <a:latin typeface="Times New Roman" pitchFamily="18" charset="0"/>
                <a:cs typeface="Times New Roman" pitchFamily="18" charset="0"/>
              </a:rPr>
              <a:t>Ngôn</a:t>
            </a:r>
            <a:r>
              <a:rPr lang="en-US" sz="3600" kern="0" dirty="0">
                <a:solidFill>
                  <a:srgbClr val="FFFFFF"/>
                </a:solidFill>
                <a:latin typeface="Times New Roman" pitchFamily="18" charset="0"/>
                <a:cs typeface="Times New Roman" pitchFamily="18" charset="0"/>
              </a:rPr>
              <a:t> </a:t>
            </a:r>
            <a:r>
              <a:rPr lang="en-US" sz="3600" kern="0" dirty="0" err="1">
                <a:solidFill>
                  <a:srgbClr val="FFFFFF"/>
                </a:solidFill>
                <a:latin typeface="Times New Roman" pitchFamily="18" charset="0"/>
                <a:cs typeface="Times New Roman" pitchFamily="18" charset="0"/>
              </a:rPr>
              <a:t>ngữ</a:t>
            </a:r>
            <a:r>
              <a:rPr lang="en-US" sz="3600" kern="0" dirty="0">
                <a:solidFill>
                  <a:srgbClr val="FFFFFF"/>
                </a:solidFill>
                <a:latin typeface="Times New Roman" pitchFamily="18" charset="0"/>
                <a:cs typeface="Times New Roman" pitchFamily="18" charset="0"/>
              </a:rPr>
              <a:t> </a:t>
            </a:r>
            <a:r>
              <a:rPr lang="en-US" sz="3600" kern="0" dirty="0" err="1">
                <a:solidFill>
                  <a:srgbClr val="FFFFFF"/>
                </a:solidFill>
                <a:latin typeface="Times New Roman" pitchFamily="18" charset="0"/>
                <a:cs typeface="Times New Roman" pitchFamily="18" charset="0"/>
              </a:rPr>
              <a:t>nói</a:t>
            </a:r>
            <a:endParaRPr lang="en-US" sz="3600" kern="0" dirty="0">
              <a:solidFill>
                <a:srgbClr val="FFFFFF"/>
              </a:solidFill>
              <a:latin typeface="Times New Roman" pitchFamily="18" charset="0"/>
              <a:cs typeface="Times New Roman" pitchFamily="18" charset="0"/>
            </a:endParaRPr>
          </a:p>
          <a:p>
            <a:pPr marL="0" lvl="0" indent="0">
              <a:lnSpc>
                <a:spcPct val="100000"/>
              </a:lnSpc>
              <a:spcBef>
                <a:spcPts val="0"/>
              </a:spcBef>
              <a:buNone/>
            </a:pPr>
            <a:endParaRPr lang="en-US" sz="3600" kern="0" dirty="0">
              <a:solidFill>
                <a:sysClr val="windowText" lastClr="000000"/>
              </a:solidFill>
              <a:latin typeface="Times New Roman" pitchFamily="18" charset="0"/>
              <a:cs typeface="Times New Roman" pitchFamily="18" charset="0"/>
            </a:endParaRPr>
          </a:p>
          <a:p>
            <a:pPr marL="0" lvl="0" indent="0">
              <a:lnSpc>
                <a:spcPct val="100000"/>
              </a:lnSpc>
              <a:spcBef>
                <a:spcPts val="0"/>
              </a:spcBef>
              <a:buNone/>
            </a:pPr>
            <a:endParaRPr lang="en-US" sz="3600" kern="0" dirty="0">
              <a:solidFill>
                <a:sysClr val="windowText" lastClr="000000"/>
              </a:solidFill>
              <a:latin typeface="Times New Roman" pitchFamily="18" charset="0"/>
              <a:cs typeface="Times New Roman" pitchFamily="18" charset="0"/>
            </a:endParaRP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19138"/>
            <a:ext cx="2908300"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556" y="2266950"/>
            <a:ext cx="2643187"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62400" y="1352550"/>
            <a:ext cx="2895600" cy="2308324"/>
          </a:xfrm>
          <a:prstGeom prst="rect">
            <a:avLst/>
          </a:prstGeom>
        </p:spPr>
        <p:txBody>
          <a:bodyPr wrap="square">
            <a:spAutoFit/>
          </a:bodyPr>
          <a:lstStyle/>
          <a:p>
            <a:pPr lvl="0" algn="just"/>
            <a:r>
              <a:rPr lang="en-US" dirty="0">
                <a:solidFill>
                  <a:schemeClr val="tx2"/>
                </a:solidFill>
                <a:latin typeface="Times New Roman" pitchFamily="18" charset="0"/>
                <a:cs typeface="Times New Roman" pitchFamily="18" charset="0"/>
              </a:rPr>
              <a:t>-</a:t>
            </a:r>
            <a:r>
              <a:rPr lang="en-US" dirty="0" err="1">
                <a:solidFill>
                  <a:schemeClr val="tx2"/>
                </a:solidFill>
                <a:latin typeface="Times New Roman" pitchFamily="18" charset="0"/>
                <a:cs typeface="Times New Roman" pitchFamily="18" charset="0"/>
              </a:rPr>
              <a:t>Các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từ</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để</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nói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được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sử</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dụng</a:t>
            </a:r>
            <a:endParaRPr lang="en-US" dirty="0">
              <a:solidFill>
                <a:schemeClr val="tx2"/>
              </a:solidFill>
              <a:latin typeface="Times New Roman" pitchFamily="18" charset="0"/>
              <a:cs typeface="Times New Roman" pitchFamily="18" charset="0"/>
            </a:endParaRPr>
          </a:p>
          <a:p>
            <a:pPr lvl="0" algn="just"/>
            <a:r>
              <a:rPr lang="en-US" dirty="0" err="1">
                <a:solidFill>
                  <a:schemeClr val="tx2"/>
                </a:solidFill>
                <a:latin typeface="Times New Roman" pitchFamily="18" charset="0"/>
                <a:cs typeface="Times New Roman" pitchFamily="18" charset="0"/>
              </a:rPr>
              <a:t>Gồm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lời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thoại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nói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trực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tiếp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bài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phát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biểu</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lời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thoại</a:t>
            </a:r>
            <a:r>
              <a:rPr lang="en-US" dirty="0">
                <a:solidFill>
                  <a:schemeClr val="tx2"/>
                </a:solidFill>
                <a:latin typeface="Times New Roman" pitchFamily="18" charset="0"/>
                <a:cs typeface="Times New Roman" pitchFamily="18" charset="0"/>
              </a:rPr>
              <a:t> qua </a:t>
            </a:r>
            <a:r>
              <a:rPr lang="en-US" dirty="0" err="1">
                <a:solidFill>
                  <a:schemeClr val="tx2"/>
                </a:solidFill>
                <a:latin typeface="Times New Roman" pitchFamily="18" charset="0"/>
                <a:cs typeface="Times New Roman" pitchFamily="18" charset="0"/>
              </a:rPr>
              <a:t>điện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thoại</a:t>
            </a:r>
            <a:r>
              <a:rPr lang="en-US" dirty="0">
                <a:solidFill>
                  <a:schemeClr val="tx2"/>
                </a:solidFill>
                <a:latin typeface="Times New Roman" pitchFamily="18" charset="0"/>
                <a:cs typeface="Times New Roman" pitchFamily="18" charset="0"/>
              </a:rPr>
              <a:t>, video, </a:t>
            </a:r>
            <a:r>
              <a:rPr lang="en-US" dirty="0" err="1">
                <a:solidFill>
                  <a:schemeClr val="tx2"/>
                </a:solidFill>
                <a:latin typeface="Times New Roman" pitchFamily="18" charset="0"/>
                <a:cs typeface="Times New Roman" pitchFamily="18" charset="0"/>
              </a:rPr>
              <a:t>tivi</a:t>
            </a:r>
            <a:r>
              <a:rPr lang="mr-IN" dirty="0">
                <a:solidFill>
                  <a:schemeClr val="tx2"/>
                </a:solidFill>
                <a:latin typeface="Times New Roman" pitchFamily="18" charset="0"/>
              </a:rPr>
              <a:t>…</a:t>
            </a:r>
            <a:endParaRPr lang="en-US" dirty="0">
              <a:solidFill>
                <a:schemeClr val="tx2"/>
              </a:solidFill>
              <a:latin typeface="Times New Roman" pitchFamily="18" charset="0"/>
              <a:cs typeface="Times New Roman" pitchFamily="18" charset="0"/>
            </a:endParaRPr>
          </a:p>
          <a:p>
            <a:pPr lvl="0" algn="just"/>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Bị</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ảnh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hưởng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bởi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âm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lượng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tốc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độ</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và</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độ</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rõ</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của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lời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nói</a:t>
            </a:r>
            <a:r>
              <a:rPr lang="mr-IN" dirty="0">
                <a:solidFill>
                  <a:schemeClr val="tx2"/>
                </a:solidFill>
                <a:latin typeface="Times New Roman" pitchFamily="18" charset="0"/>
              </a:rPr>
              <a:t>…</a:t>
            </a:r>
            <a:endParaRPr lang="en-US"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76193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effectLst/>
                <a:latin typeface="Times New Roman" pitchFamily="18" charset="0"/>
                <a:cs typeface="Times New Roman" pitchFamily="18" charset="0"/>
              </a:rPr>
              <a:t>Giao</a:t>
            </a:r>
            <a:r>
              <a:rPr lang="en-US" b="0" dirty="0">
                <a:effectLst/>
                <a:latin typeface="Times New Roman" pitchFamily="18" charset="0"/>
                <a:cs typeface="Times New Roman" pitchFamily="18" charset="0"/>
              </a:rPr>
              <a:t> </a:t>
            </a:r>
            <a:r>
              <a:rPr lang="en-US" b="0" dirty="0" err="1">
                <a:effectLst/>
                <a:latin typeface="Times New Roman" pitchFamily="18" charset="0"/>
                <a:cs typeface="Times New Roman" pitchFamily="18" charset="0"/>
              </a:rPr>
              <a:t>tiếp</a:t>
            </a:r>
            <a:r>
              <a:rPr lang="en-US" b="0" dirty="0">
                <a:effectLst/>
                <a:latin typeface="Times New Roman" pitchFamily="18" charset="0"/>
                <a:cs typeface="Times New Roman" pitchFamily="18" charset="0"/>
              </a:rPr>
              <a:t>, </a:t>
            </a:r>
            <a:r>
              <a:rPr lang="en-US" b="0" dirty="0" err="1">
                <a:effectLst/>
                <a:latin typeface="Times New Roman" pitchFamily="18" charset="0"/>
                <a:cs typeface="Times New Roman" pitchFamily="18" charset="0"/>
              </a:rPr>
              <a:t>ứng</a:t>
            </a:r>
            <a:r>
              <a:rPr lang="en-US" b="0" dirty="0">
                <a:effectLst/>
                <a:latin typeface="Times New Roman" pitchFamily="18" charset="0"/>
                <a:cs typeface="Times New Roman" pitchFamily="18" charset="0"/>
              </a:rPr>
              <a:t> </a:t>
            </a:r>
            <a:r>
              <a:rPr lang="en-US" b="0" dirty="0" err="1">
                <a:effectLst/>
                <a:latin typeface="Times New Roman" pitchFamily="18" charset="0"/>
                <a:cs typeface="Times New Roman" pitchFamily="18" charset="0"/>
              </a:rPr>
              <a:t>xử</a:t>
            </a:r>
            <a:r>
              <a:rPr lang="en-US" b="0" dirty="0">
                <a:effectLst/>
                <a:latin typeface="Times New Roman" pitchFamily="18" charset="0"/>
                <a:cs typeface="Times New Roman" pitchFamily="18" charset="0"/>
              </a:rPr>
              <a:t> </a:t>
            </a:r>
            <a:r>
              <a:rPr lang="en-US" b="0" dirty="0" err="1">
                <a:effectLst/>
                <a:latin typeface="Times New Roman" pitchFamily="18" charset="0"/>
                <a:cs typeface="Times New Roman" pitchFamily="18" charset="0"/>
              </a:rPr>
              <a:t>bằng</a:t>
            </a:r>
            <a:r>
              <a:rPr lang="en-US" b="0" dirty="0">
                <a:effectLst/>
                <a:latin typeface="Times New Roman" pitchFamily="18" charset="0"/>
                <a:cs typeface="Times New Roman" pitchFamily="18" charset="0"/>
              </a:rPr>
              <a:t> </a:t>
            </a:r>
            <a:r>
              <a:rPr lang="en-US" b="0" dirty="0" err="1">
                <a:effectLst/>
                <a:latin typeface="Times New Roman" pitchFamily="18" charset="0"/>
                <a:cs typeface="Times New Roman" pitchFamily="18" charset="0"/>
              </a:rPr>
              <a:t>phương</a:t>
            </a:r>
            <a:r>
              <a:rPr lang="en-US" b="0" dirty="0">
                <a:effectLst/>
                <a:latin typeface="Times New Roman" pitchFamily="18" charset="0"/>
                <a:cs typeface="Times New Roman" pitchFamily="18" charset="0"/>
              </a:rPr>
              <a:t> </a:t>
            </a:r>
            <a:r>
              <a:rPr lang="en-US" b="0" dirty="0" err="1">
                <a:effectLst/>
                <a:latin typeface="Times New Roman" pitchFamily="18" charset="0"/>
                <a:cs typeface="Times New Roman" pitchFamily="18" charset="0"/>
              </a:rPr>
              <a:t>tiện</a:t>
            </a:r>
            <a:r>
              <a:rPr lang="en-US" b="0" dirty="0">
                <a:effectLst/>
                <a:latin typeface="Times New Roman" pitchFamily="18" charset="0"/>
                <a:cs typeface="Times New Roman" pitchFamily="18" charset="0"/>
              </a:rPr>
              <a:t> </a:t>
            </a:r>
            <a:r>
              <a:rPr lang="en-US" b="0" dirty="0" err="1">
                <a:effectLst/>
                <a:latin typeface="Times New Roman" pitchFamily="18" charset="0"/>
                <a:cs typeface="Times New Roman" pitchFamily="18" charset="0"/>
              </a:rPr>
              <a:t>ngôn</a:t>
            </a:r>
            <a:r>
              <a:rPr lang="en-US" b="0" dirty="0">
                <a:effectLst/>
                <a:latin typeface="Times New Roman" pitchFamily="18" charset="0"/>
                <a:cs typeface="Times New Roman" pitchFamily="18" charset="0"/>
              </a:rPr>
              <a:t> </a:t>
            </a:r>
            <a:r>
              <a:rPr lang="en-US" b="0" dirty="0" err="1">
                <a:effectLst/>
                <a:latin typeface="Times New Roman" pitchFamily="18" charset="0"/>
                <a:cs typeface="Times New Roman" pitchFamily="18" charset="0"/>
              </a:rPr>
              <a:t>ngữ</a:t>
            </a:r>
            <a:endParaRPr lang="en-US" b="0" dirty="0"/>
          </a:p>
        </p:txBody>
      </p:sp>
      <p:sp>
        <p:nvSpPr>
          <p:cNvPr id="3" name="Content Placeholder 2"/>
          <p:cNvSpPr>
            <a:spLocks noGrp="1"/>
          </p:cNvSpPr>
          <p:nvPr>
            <p:ph idx="1"/>
          </p:nvPr>
        </p:nvSpPr>
        <p:spPr/>
        <p:txBody>
          <a:bodyPr/>
          <a:lstStyle/>
          <a:p>
            <a:pPr marL="0" lvl="0" indent="0">
              <a:lnSpc>
                <a:spcPct val="100000"/>
              </a:lnSpc>
              <a:spcBef>
                <a:spcPts val="0"/>
              </a:spcBef>
              <a:buNone/>
            </a:pPr>
            <a:endParaRPr lang="en-US" sz="3600" kern="0" dirty="0">
              <a:solidFill>
                <a:sysClr val="windowText" lastClr="000000"/>
              </a:solidFill>
              <a:latin typeface="Times New Roman" pitchFamily="18" charset="0"/>
              <a:cs typeface="Times New Roman" pitchFamily="18" charset="0"/>
            </a:endParaRPr>
          </a:p>
          <a:p>
            <a:pPr marL="0" lvl="0" indent="0">
              <a:lnSpc>
                <a:spcPct val="100000"/>
              </a:lnSpc>
              <a:spcBef>
                <a:spcPts val="0"/>
              </a:spcBef>
              <a:buNone/>
            </a:pPr>
            <a:endParaRPr lang="en-US" sz="3600" kern="0" dirty="0">
              <a:solidFill>
                <a:sysClr val="windowText" lastClr="000000"/>
              </a:solidFill>
              <a:latin typeface="Times New Roman" pitchFamily="18" charset="0"/>
              <a:cs typeface="Times New Roman" pitchFamily="18" charset="0"/>
            </a:endParaRPr>
          </a:p>
          <a:p>
            <a:endParaRPr lang="en-US" dirty="0"/>
          </a:p>
        </p:txBody>
      </p:sp>
      <p:sp>
        <p:nvSpPr>
          <p:cNvPr id="4" name="Text Placeholder 3"/>
          <p:cNvSpPr>
            <a:spLocks noGrp="1"/>
          </p:cNvSpPr>
          <p:nvPr>
            <p:ph type="body" sz="quarter" idx="13"/>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98513"/>
            <a:ext cx="2987675"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733550"/>
            <a:ext cx="28098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62400" y="1352550"/>
            <a:ext cx="2819400" cy="2031325"/>
          </a:xfrm>
          <a:prstGeom prst="rect">
            <a:avLst/>
          </a:prstGeom>
        </p:spPr>
        <p:txBody>
          <a:bodyPr wrap="square">
            <a:spAutoFit/>
          </a:bodyPr>
          <a:lstStyle/>
          <a:p>
            <a:pPr lvl="0" algn="just"/>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ký</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hiệu</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chữ</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viết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và</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biểu</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tượng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được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sử</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dụng</a:t>
            </a:r>
            <a:endParaRPr lang="en-US" dirty="0">
              <a:solidFill>
                <a:schemeClr val="tx2"/>
              </a:solidFill>
              <a:latin typeface="Times New Roman" pitchFamily="18" charset="0"/>
              <a:cs typeface="Times New Roman" pitchFamily="18" charset="0"/>
            </a:endParaRPr>
          </a:p>
          <a:p>
            <a:pPr lvl="0" algn="just"/>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Được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truyền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tải</a:t>
            </a:r>
            <a:r>
              <a:rPr lang="en-US" dirty="0">
                <a:solidFill>
                  <a:schemeClr val="tx2"/>
                </a:solidFill>
                <a:latin typeface="Times New Roman" pitchFamily="18" charset="0"/>
                <a:cs typeface="Times New Roman" pitchFamily="18" charset="0"/>
              </a:rPr>
              <a:t> qua </a:t>
            </a:r>
            <a:r>
              <a:rPr lang="en-US" dirty="0" err="1">
                <a:solidFill>
                  <a:schemeClr val="tx2"/>
                </a:solidFill>
                <a:latin typeface="Times New Roman" pitchFamily="18" charset="0"/>
                <a:cs typeface="Times New Roman" pitchFamily="18" charset="0"/>
              </a:rPr>
              <a:t>văn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bản</a:t>
            </a:r>
            <a:r>
              <a:rPr lang="en-US" dirty="0">
                <a:solidFill>
                  <a:schemeClr val="tx2"/>
                </a:solidFill>
                <a:latin typeface="Times New Roman" pitchFamily="18" charset="0"/>
                <a:cs typeface="Times New Roman" pitchFamily="18" charset="0"/>
              </a:rPr>
              <a:t>, tin </a:t>
            </a:r>
            <a:r>
              <a:rPr lang="en-US" dirty="0" err="1">
                <a:solidFill>
                  <a:schemeClr val="tx2"/>
                </a:solidFill>
                <a:latin typeface="Times New Roman" pitchFamily="18" charset="0"/>
                <a:cs typeface="Times New Roman" pitchFamily="18" charset="0"/>
              </a:rPr>
              <a:t>nhắn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thư</a:t>
            </a:r>
            <a:r>
              <a:rPr lang="mr-IN" dirty="0">
                <a:solidFill>
                  <a:schemeClr val="tx2"/>
                </a:solidFill>
                <a:latin typeface="Times New Roman" pitchFamily="18" charset="0"/>
              </a:rPr>
              <a:t>…</a:t>
            </a:r>
            <a:endParaRPr lang="en-US" dirty="0">
              <a:solidFill>
                <a:schemeClr val="tx2"/>
              </a:solidFill>
              <a:latin typeface="Times New Roman" pitchFamily="18" charset="0"/>
              <a:cs typeface="Times New Roman" pitchFamily="18" charset="0"/>
            </a:endParaRPr>
          </a:p>
          <a:p>
            <a:pPr lvl="0" algn="just"/>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Bị</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ảnh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hưởng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bởi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từ</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vựng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ngữ</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pháp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văn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phong</a:t>
            </a:r>
            <a:r>
              <a:rPr lang="mr-IN" dirty="0">
                <a:solidFill>
                  <a:schemeClr val="tx2"/>
                </a:solidFill>
                <a:latin typeface="Times New Roman" pitchFamily="18" charset="0"/>
              </a:rPr>
              <a:t>…</a:t>
            </a:r>
            <a:endParaRPr lang="en-US"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65688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0" dirty="0" err="1">
                <a:effectLst/>
                <a:latin typeface="Times New Roman" pitchFamily="18" charset="0"/>
                <a:cs typeface="Times New Roman" pitchFamily="18" charset="0"/>
              </a:rPr>
              <a:t>Giao</a:t>
            </a:r>
            <a:r>
              <a:rPr lang="en-US" sz="3000" b="0" dirty="0">
                <a:effectLst/>
                <a:latin typeface="Times New Roman" pitchFamily="18" charset="0"/>
                <a:cs typeface="Times New Roman" pitchFamily="18" charset="0"/>
              </a:rPr>
              <a:t> </a:t>
            </a:r>
            <a:r>
              <a:rPr lang="en-US" sz="3000" b="0" dirty="0" err="1">
                <a:effectLst/>
                <a:latin typeface="Times New Roman" pitchFamily="18" charset="0"/>
                <a:cs typeface="Times New Roman" pitchFamily="18" charset="0"/>
              </a:rPr>
              <a:t>tiếp</a:t>
            </a:r>
            <a:r>
              <a:rPr lang="en-US" sz="3000" b="0" dirty="0">
                <a:effectLst/>
                <a:latin typeface="Times New Roman" pitchFamily="18" charset="0"/>
                <a:cs typeface="Times New Roman" pitchFamily="18" charset="0"/>
              </a:rPr>
              <a:t>, </a:t>
            </a:r>
            <a:r>
              <a:rPr lang="en-US" sz="3000" b="0" dirty="0" err="1">
                <a:effectLst/>
                <a:latin typeface="Times New Roman" pitchFamily="18" charset="0"/>
                <a:cs typeface="Times New Roman" pitchFamily="18" charset="0"/>
              </a:rPr>
              <a:t>ứng</a:t>
            </a:r>
            <a:r>
              <a:rPr lang="en-US" sz="3000" b="0" dirty="0">
                <a:effectLst/>
                <a:latin typeface="Times New Roman" pitchFamily="18" charset="0"/>
                <a:cs typeface="Times New Roman" pitchFamily="18" charset="0"/>
              </a:rPr>
              <a:t> </a:t>
            </a:r>
            <a:r>
              <a:rPr lang="en-US" sz="3000" b="0" dirty="0" err="1">
                <a:effectLst/>
                <a:latin typeface="Times New Roman" pitchFamily="18" charset="0"/>
                <a:cs typeface="Times New Roman" pitchFamily="18" charset="0"/>
              </a:rPr>
              <a:t>xử</a:t>
            </a:r>
            <a:r>
              <a:rPr lang="en-US" sz="3000" b="0" dirty="0">
                <a:effectLst/>
                <a:latin typeface="Times New Roman" pitchFamily="18" charset="0"/>
                <a:cs typeface="Times New Roman" pitchFamily="18" charset="0"/>
              </a:rPr>
              <a:t> </a:t>
            </a:r>
            <a:r>
              <a:rPr lang="en-US" sz="3000" b="0" dirty="0" err="1">
                <a:effectLst/>
                <a:latin typeface="Times New Roman" pitchFamily="18" charset="0"/>
                <a:cs typeface="Times New Roman" pitchFamily="18" charset="0"/>
              </a:rPr>
              <a:t>bằng</a:t>
            </a:r>
            <a:r>
              <a:rPr lang="en-US" sz="3000" b="0" dirty="0">
                <a:effectLst/>
                <a:latin typeface="Times New Roman" pitchFamily="18" charset="0"/>
                <a:cs typeface="Times New Roman" pitchFamily="18" charset="0"/>
              </a:rPr>
              <a:t> </a:t>
            </a:r>
            <a:r>
              <a:rPr lang="en-US" sz="3000" b="0" dirty="0" err="1">
                <a:effectLst/>
                <a:latin typeface="Times New Roman" pitchFamily="18" charset="0"/>
                <a:cs typeface="Times New Roman" pitchFamily="18" charset="0"/>
              </a:rPr>
              <a:t>phương</a:t>
            </a:r>
            <a:r>
              <a:rPr lang="en-US" sz="3000" b="0" dirty="0">
                <a:effectLst/>
                <a:latin typeface="Times New Roman" pitchFamily="18" charset="0"/>
                <a:cs typeface="Times New Roman" pitchFamily="18" charset="0"/>
              </a:rPr>
              <a:t> </a:t>
            </a:r>
            <a:r>
              <a:rPr lang="en-US" sz="3000" b="0" dirty="0" err="1">
                <a:effectLst/>
                <a:latin typeface="Times New Roman" pitchFamily="18" charset="0"/>
                <a:cs typeface="Times New Roman" pitchFamily="18" charset="0"/>
              </a:rPr>
              <a:t>tiện</a:t>
            </a:r>
            <a:r>
              <a:rPr lang="en-US" sz="3000" b="0" dirty="0">
                <a:effectLst/>
                <a:latin typeface="Times New Roman" pitchFamily="18" charset="0"/>
                <a:cs typeface="Times New Roman" pitchFamily="18" charset="0"/>
              </a:rPr>
              <a:t> phi </a:t>
            </a:r>
            <a:r>
              <a:rPr lang="en-US" sz="3000" b="0" dirty="0" err="1">
                <a:effectLst/>
                <a:latin typeface="Times New Roman" pitchFamily="18" charset="0"/>
                <a:cs typeface="Times New Roman" pitchFamily="18" charset="0"/>
              </a:rPr>
              <a:t>ngôn</a:t>
            </a:r>
            <a:r>
              <a:rPr lang="en-US" sz="3000" b="0" dirty="0">
                <a:effectLst/>
                <a:latin typeface="Times New Roman" pitchFamily="18" charset="0"/>
                <a:cs typeface="Times New Roman" pitchFamily="18" charset="0"/>
              </a:rPr>
              <a:t> </a:t>
            </a:r>
            <a:r>
              <a:rPr lang="en-US" sz="3000" b="0" dirty="0" err="1">
                <a:effectLst/>
                <a:latin typeface="Times New Roman" pitchFamily="18" charset="0"/>
                <a:cs typeface="Times New Roman" pitchFamily="18" charset="0"/>
              </a:rPr>
              <a:t>ngữ</a:t>
            </a:r>
            <a:endParaRPr lang="en-US" b="0" dirty="0"/>
          </a:p>
        </p:txBody>
      </p:sp>
      <p:sp>
        <p:nvSpPr>
          <p:cNvPr id="3" name="Content Placeholder 2"/>
          <p:cNvSpPr>
            <a:spLocks noGrp="1"/>
          </p:cNvSpPr>
          <p:nvPr>
            <p:ph idx="1"/>
          </p:nvPr>
        </p:nvSpPr>
        <p:spPr>
          <a:xfrm>
            <a:off x="152400" y="590550"/>
            <a:ext cx="3962400" cy="2438400"/>
          </a:xfrm>
        </p:spPr>
        <p:txBody>
          <a:bodyPr/>
          <a:lstStyle/>
          <a:p>
            <a:pPr lvl="0" algn="l" fontAlgn="base">
              <a:lnSpc>
                <a:spcPct val="100000"/>
              </a:lnSpc>
              <a:spcBef>
                <a:spcPct val="20000"/>
              </a:spcBef>
              <a:spcAft>
                <a:spcPct val="0"/>
              </a:spcAft>
              <a:buClr>
                <a:srgbClr val="C8BA74"/>
              </a:buClr>
              <a:buFont typeface="Wingdings" pitchFamily="2" charset="2"/>
              <a:buChar char="v"/>
            </a:pPr>
            <a:r>
              <a:rPr lang="en-US" sz="2200" dirty="0" err="1">
                <a:solidFill>
                  <a:srgbClr val="000000"/>
                </a:solidFill>
                <a:latin typeface="Times New Roman" pitchFamily="18" charset="0"/>
                <a:cs typeface="Times New Roman" pitchFamily="18" charset="0"/>
              </a:rPr>
              <a:t>Cử</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chỉ</a:t>
            </a:r>
            <a:endParaRPr lang="en-US" sz="2200" dirty="0">
              <a:solidFill>
                <a:srgbClr val="000000"/>
              </a:solidFill>
              <a:latin typeface="Times New Roman" pitchFamily="18" charset="0"/>
              <a:cs typeface="Times New Roman" pitchFamily="18" charset="0"/>
            </a:endParaRPr>
          </a:p>
          <a:p>
            <a:pPr lvl="0" algn="l" fontAlgn="base">
              <a:lnSpc>
                <a:spcPct val="100000"/>
              </a:lnSpc>
              <a:spcBef>
                <a:spcPct val="20000"/>
              </a:spcBef>
              <a:spcAft>
                <a:spcPct val="0"/>
              </a:spcAft>
              <a:buClr>
                <a:srgbClr val="C8BA74"/>
              </a:buClr>
              <a:buFont typeface="Wingdings" pitchFamily="2" charset="2"/>
              <a:buChar char="v"/>
            </a:pPr>
            <a:r>
              <a:rPr lang="en-US" sz="2200" dirty="0" err="1">
                <a:solidFill>
                  <a:srgbClr val="000000"/>
                </a:solidFill>
                <a:latin typeface="Times New Roman" pitchFamily="18" charset="0"/>
                <a:cs typeface="Times New Roman" pitchFamily="18" charset="0"/>
              </a:rPr>
              <a:t>Xúc</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giác</a:t>
            </a:r>
            <a:endParaRPr lang="en-US" sz="2200" dirty="0">
              <a:solidFill>
                <a:srgbClr val="000000"/>
              </a:solidFill>
              <a:latin typeface="Times New Roman" pitchFamily="18" charset="0"/>
              <a:cs typeface="Times New Roman" pitchFamily="18" charset="0"/>
            </a:endParaRPr>
          </a:p>
          <a:p>
            <a:pPr lvl="0" algn="l" fontAlgn="base">
              <a:lnSpc>
                <a:spcPct val="100000"/>
              </a:lnSpc>
              <a:spcBef>
                <a:spcPct val="20000"/>
              </a:spcBef>
              <a:spcAft>
                <a:spcPct val="0"/>
              </a:spcAft>
              <a:buClr>
                <a:srgbClr val="C8BA74"/>
              </a:buClr>
              <a:buFont typeface="Wingdings" pitchFamily="2" charset="2"/>
              <a:buChar char="v"/>
            </a:pPr>
            <a:r>
              <a:rPr lang="en-US" sz="2200" dirty="0" err="1">
                <a:solidFill>
                  <a:srgbClr val="000000"/>
                </a:solidFill>
                <a:latin typeface="Times New Roman" pitchFamily="18" charset="0"/>
                <a:cs typeface="Times New Roman" pitchFamily="18" charset="0"/>
              </a:rPr>
              <a:t>Thời</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gian</a:t>
            </a:r>
            <a:endParaRPr lang="en-US" sz="2200" dirty="0">
              <a:solidFill>
                <a:srgbClr val="000000"/>
              </a:solidFill>
              <a:latin typeface="Times New Roman" pitchFamily="18" charset="0"/>
              <a:cs typeface="Times New Roman" pitchFamily="18" charset="0"/>
            </a:endParaRPr>
          </a:p>
          <a:p>
            <a:pPr lvl="0" algn="l" fontAlgn="base">
              <a:lnSpc>
                <a:spcPct val="100000"/>
              </a:lnSpc>
              <a:spcBef>
                <a:spcPct val="20000"/>
              </a:spcBef>
              <a:spcAft>
                <a:spcPct val="0"/>
              </a:spcAft>
              <a:buClr>
                <a:srgbClr val="C8BA74"/>
              </a:buClr>
              <a:buFont typeface="Wingdings" pitchFamily="2" charset="2"/>
              <a:buChar char="v"/>
            </a:pPr>
            <a:r>
              <a:rPr lang="en-US" sz="2200" dirty="0" err="1">
                <a:solidFill>
                  <a:srgbClr val="000000"/>
                </a:solidFill>
                <a:latin typeface="Times New Roman" pitchFamily="18" charset="0"/>
                <a:cs typeface="Times New Roman" pitchFamily="18" charset="0"/>
              </a:rPr>
              <a:t>Sự</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im</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lặng</a:t>
            </a:r>
            <a:endParaRPr lang="en-US" sz="2200" dirty="0">
              <a:solidFill>
                <a:srgbClr val="000000"/>
              </a:solidFill>
              <a:latin typeface="Times New Roman" pitchFamily="18" charset="0"/>
              <a:cs typeface="Times New Roman" pitchFamily="18" charset="0"/>
            </a:endParaRPr>
          </a:p>
          <a:p>
            <a:pPr lvl="0" algn="l" fontAlgn="base">
              <a:lnSpc>
                <a:spcPct val="100000"/>
              </a:lnSpc>
              <a:spcBef>
                <a:spcPct val="20000"/>
              </a:spcBef>
              <a:spcAft>
                <a:spcPct val="0"/>
              </a:spcAft>
              <a:buClr>
                <a:srgbClr val="C8BA74"/>
              </a:buClr>
              <a:buFont typeface="Wingdings" pitchFamily="2" charset="2"/>
              <a:buChar char="v"/>
            </a:pPr>
            <a:r>
              <a:rPr lang="en-US" sz="2200" dirty="0" err="1">
                <a:solidFill>
                  <a:srgbClr val="000000"/>
                </a:solidFill>
                <a:latin typeface="Times New Roman" pitchFamily="18" charset="0"/>
                <a:cs typeface="Times New Roman" pitchFamily="18" charset="0"/>
              </a:rPr>
              <a:t>Ký</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hiệu</a:t>
            </a:r>
            <a:endParaRPr lang="en-US" sz="2200" dirty="0">
              <a:solidFill>
                <a:srgbClr val="000000"/>
              </a:solidFill>
              <a:latin typeface="Times New Roman" pitchFamily="18" charset="0"/>
              <a:cs typeface="Times New Roman" pitchFamily="18" charset="0"/>
            </a:endParaRPr>
          </a:p>
          <a:p>
            <a:pPr lvl="0" algn="l" fontAlgn="base">
              <a:lnSpc>
                <a:spcPct val="100000"/>
              </a:lnSpc>
              <a:spcBef>
                <a:spcPct val="20000"/>
              </a:spcBef>
              <a:spcAft>
                <a:spcPct val="0"/>
              </a:spcAft>
              <a:buClr>
                <a:srgbClr val="C8BA74"/>
              </a:buClr>
              <a:buFont typeface="Wingdings" pitchFamily="2" charset="2"/>
              <a:buChar char="v"/>
            </a:pPr>
            <a:r>
              <a:rPr lang="en-US" sz="2200" dirty="0" err="1">
                <a:solidFill>
                  <a:srgbClr val="000000"/>
                </a:solidFill>
                <a:latin typeface="Times New Roman" pitchFamily="18" charset="0"/>
                <a:cs typeface="Times New Roman" pitchFamily="18" charset="0"/>
              </a:rPr>
              <a:t>Các</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đặc</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điểm</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của</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ngôn</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ngữ</a:t>
            </a:r>
            <a:endParaRPr lang="en-US" sz="2200" dirty="0">
              <a:solidFill>
                <a:srgbClr val="000000"/>
              </a:solidFill>
              <a:latin typeface="Times New Roman" pitchFamily="18" charset="0"/>
              <a:cs typeface="Times New Roman" pitchFamily="18" charset="0"/>
            </a:endParaRPr>
          </a:p>
          <a:p>
            <a:endParaRPr lang="en-US" dirty="0"/>
          </a:p>
        </p:txBody>
      </p:sp>
      <p:sp>
        <p:nvSpPr>
          <p:cNvPr id="4" name="Text Placeholder 3"/>
          <p:cNvSpPr>
            <a:spLocks noGrp="1"/>
          </p:cNvSpPr>
          <p:nvPr>
            <p:ph type="body" sz="quarter" idx="13"/>
          </p:nvPr>
        </p:nvSpPr>
        <p:spPr/>
        <p:txBody>
          <a:bodyPr/>
          <a:lstStyle/>
          <a:p>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666750"/>
            <a:ext cx="302683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Image result fo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724150"/>
            <a:ext cx="1643062" cy="2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Image result for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539710"/>
            <a:ext cx="2278816" cy="222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08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5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25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effectLst/>
                <a:latin typeface="Times New Roman" pitchFamily="18" charset="0"/>
                <a:cs typeface="Times New Roman" pitchFamily="18" charset="0"/>
              </a:rPr>
              <a:t>Cử</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chỉ</a:t>
            </a:r>
            <a:endParaRPr lang="en-US" sz="3000"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152400" y="590550"/>
            <a:ext cx="4419600" cy="2438400"/>
          </a:xfrm>
        </p:spPr>
        <p:txBody>
          <a:bodyPr>
            <a:normAutofit fontScale="92500" lnSpcReduction="20000"/>
          </a:bodyPr>
          <a:lstStyle/>
          <a:p>
            <a:r>
              <a:rPr lang="vi-VN">
                <a:latin typeface="Times New Roman" pitchFamily="18" charset="0"/>
                <a:cs typeface="Times New Roman" pitchFamily="18" charset="0"/>
              </a:rPr>
              <a:t>Biểu cảm khuôn mặt</a:t>
            </a:r>
          </a:p>
          <a:p>
            <a:r>
              <a:rPr lang="vi-VN">
                <a:latin typeface="Times New Roman" pitchFamily="18" charset="0"/>
                <a:cs typeface="Times New Roman" pitchFamily="18" charset="0"/>
              </a:rPr>
              <a:t>Đầu</a:t>
            </a:r>
          </a:p>
          <a:p>
            <a:r>
              <a:rPr lang="vi-VN">
                <a:latin typeface="Times New Roman" pitchFamily="18" charset="0"/>
                <a:cs typeface="Times New Roman" pitchFamily="18" charset="0"/>
              </a:rPr>
              <a:t>Ánh mắt</a:t>
            </a:r>
          </a:p>
          <a:p>
            <a:r>
              <a:rPr lang="vi-VN">
                <a:latin typeface="Times New Roman" pitchFamily="18" charset="0"/>
                <a:cs typeface="Times New Roman" pitchFamily="18" charset="0"/>
              </a:rPr>
              <a:t>Điệu bộ và tư thế</a:t>
            </a:r>
          </a:p>
          <a:p>
            <a:r>
              <a:rPr lang="vi-VN">
                <a:latin typeface="Times New Roman" pitchFamily="18" charset="0"/>
                <a:cs typeface="Times New Roman" pitchFamily="18" charset="0"/>
              </a:rPr>
              <a:t>Đặc điểm hình thể</a:t>
            </a:r>
          </a:p>
          <a:p>
            <a:r>
              <a:rPr lang="vi-VN">
                <a:latin typeface="Times New Roman" pitchFamily="18" charset="0"/>
                <a:cs typeface="Times New Roman" pitchFamily="18" charset="0"/>
              </a:rPr>
              <a:t>Đặc điểm hình thức bề ngoài</a:t>
            </a:r>
          </a:p>
          <a:p>
            <a:endParaRPr lang="en-US" dirty="0">
              <a:latin typeface="Times New Roman" pitchFamily="18" charset="0"/>
              <a:cs typeface="Times New Roman" pitchFamily="18" charset="0"/>
            </a:endParaRPr>
          </a:p>
        </p:txBody>
      </p:sp>
      <p:sp>
        <p:nvSpPr>
          <p:cNvPr id="4" name="Text Placeholder 3"/>
          <p:cNvSpPr>
            <a:spLocks noGrp="1"/>
          </p:cNvSpPr>
          <p:nvPr>
            <p:ph type="body" sz="quarter" idx="13"/>
          </p:nvPr>
        </p:nvSpPr>
        <p:spPr/>
        <p:txBody>
          <a:bodyPr/>
          <a:lstStyle/>
          <a:p>
            <a:endParaRPr lang="en-US"/>
          </a:p>
        </p:txBody>
      </p:sp>
      <p:pic>
        <p:nvPicPr>
          <p:cNvPr id="5" name="Picture 11" descr="Image result for head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5" y="652461"/>
            <a:ext cx="276791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mage result for body langu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876550"/>
            <a:ext cx="2895599" cy="1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age result for cá»­ ch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345057"/>
            <a:ext cx="3733800" cy="230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07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5421&quot;&gt;&lt;/object&gt;&lt;object type=&quot;2&quot; unique_id=&quot;15422&quot;&gt;&lt;object type=&quot;3&quot; unique_id=&quot;15433&quot;&gt;&lt;property id=&quot;20148&quot; value=&quot;5&quot;/&gt;&lt;property id=&quot;20300&quot; value=&quot;Slide 10 - &amp;quot;Thank you!&amp;quot;&quot;/&gt;&lt;property id=&quot;20307&quot; value=&quot;263&quot;/&gt;&lt;/object&gt;&lt;object type=&quot;3&quot; unique_id=&quot;16321&quot;&gt;&lt;property id=&quot;20148&quot; value=&quot;5&quot;/&gt;&lt;property id=&quot;20300&quot; value=&quot;Slide 1&quot;/&gt;&lt;property id=&quot;20307&quot; value=&quot;276&quot;/&gt;&lt;/object&gt;&lt;object type=&quot;3&quot; unique_id=&quot;16322&quot;&gt;&lt;property id=&quot;20148&quot; value=&quot;5&quot;/&gt;&lt;property id=&quot;20300&quot; value=&quot;Slide 2&quot;/&gt;&lt;property id=&quot;20307&quot; value=&quot;279&quot;/&gt;&lt;/object&gt;&lt;object type=&quot;3&quot; unique_id=&quot;16323&quot;&gt;&lt;property id=&quot;20148&quot; value=&quot;5&quot;/&gt;&lt;property id=&quot;20300&quot; value=&quot;Slide 3&quot;/&gt;&lt;property id=&quot;20307&quot; value=&quot;278&quot;/&gt;&lt;/object&gt;&lt;object type=&quot;3&quot; unique_id=&quot;16329&quot;&gt;&lt;property id=&quot;20148&quot; value=&quot;5&quot;/&gt;&lt;property id=&quot;20300&quot; value=&quot;Slide 8&quot;/&gt;&lt;property id=&quot;20307&quot; value=&quot;284&quot;/&gt;&lt;/object&gt;&lt;object type=&quot;3&quot; unique_id=&quot;16414&quot;&gt;&lt;property id=&quot;20148&quot; value=&quot;5&quot;/&gt;&lt;property id=&quot;20300&quot; value=&quot;Slide 9&quot;/&gt;&lt;property id=&quot;20307&quot; value=&quot;292&quot;/&gt;&lt;/object&gt;&lt;object type=&quot;3&quot; unique_id=&quot;17674&quot;&gt;&lt;property id=&quot;20148&quot; value=&quot;5&quot;/&gt;&lt;property id=&quot;20300&quot; value=&quot;Slide 4&quot;/&gt;&lt;property id=&quot;20307&quot; value=&quot;293&quot;/&gt;&lt;/object&gt;&lt;object type=&quot;3&quot; unique_id=&quot;17675&quot;&gt;&lt;property id=&quot;20148&quot; value=&quot;5&quot;/&gt;&lt;property id=&quot;20300&quot; value=&quot;Slide 5&quot;/&gt;&lt;property id=&quot;20307&quot; value=&quot;294&quot;/&gt;&lt;/object&gt;&lt;object type=&quot;3&quot; unique_id=&quot;17676&quot;&gt;&lt;property id=&quot;20148&quot; value=&quot;5&quot;/&gt;&lt;property id=&quot;20300&quot; value=&quot;Slide 6&quot;/&gt;&lt;property id=&quot;20307&quot; value=&quot;295&quot;/&gt;&lt;/object&gt;&lt;object type=&quot;3&quot; unique_id=&quot;17677&quot;&gt;&lt;property id=&quot;20148&quot; value=&quot;5&quot;/&gt;&lt;property id=&quot;20300&quot; value=&quot;Slide 7&quot;/&gt;&lt;property id=&quot;20307&quot; value=&quot;296&quot;/&gt;&lt;/object&gt;&lt;/object&gt;&lt;/object&gt;&lt;/database&gt;"/>
  <p:tag name="SECTOMILLISECCONVERTED" val="1"/>
</p:tagLst>
</file>

<file path=ppt/theme/theme1.xml><?xml version="1.0" encoding="utf-8"?>
<a:theme xmlns:a="http://schemas.openxmlformats.org/drawingml/2006/main" name="2. Mẫu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 Mẫu Presentation.potx" id="{E89C0247-89E1-4F81-A2B6-8F1C94A65A65}" vid="{2F9F0F4D-34C0-4E55-B2AE-54E024C04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Mẫu Presentation</Template>
  <TotalTime>376</TotalTime>
  <Words>1585</Words>
  <Application>Microsoft Office PowerPoint</Application>
  <PresentationFormat>On-screen Show (16:9)</PresentationFormat>
  <Paragraphs>93</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UTM Swiss Condensed</vt:lpstr>
      <vt:lpstr>Edwardian Script ITC</vt:lpstr>
      <vt:lpstr>Arial Unicode MS</vt:lpstr>
      <vt:lpstr>Calibri</vt:lpstr>
      <vt:lpstr>Wingdings</vt:lpstr>
      <vt:lpstr>Arial</vt:lpstr>
      <vt:lpstr>Times New Roman</vt:lpstr>
      <vt:lpstr>Verdana</vt:lpstr>
      <vt:lpstr>Minion</vt:lpstr>
      <vt:lpstr>2. Mẫu Presentation</vt:lpstr>
      <vt:lpstr>QUY TẮC ỨNG XỬ VĂN HÓA CỦA HSSV TRƯỜNG ĐẠI HỌC VINH (Quyết định số 3182/QĐ – ĐHV ngày 26/12/2018 về việc ban hành Bộ Quy tắc ứng xử văn hóa của HSSVHV trường Đại học Vinh) </vt:lpstr>
      <vt:lpstr>Ứng xử văn hóa</vt:lpstr>
      <vt:lpstr>PowerPoint Presentation</vt:lpstr>
      <vt:lpstr> KỸ NĂNG GIAO TIẾP, ỨNG XỬ GIAO TIẾP, ỨNG XỬ</vt:lpstr>
      <vt:lpstr>2. Các phương tiện giao tiếp, ứng xử</vt:lpstr>
      <vt:lpstr>Giao tiếp, ứng xử bằng phương tiện ngôn ngữ</vt:lpstr>
      <vt:lpstr>Giao tiếp, ứng xử bằng phương tiện ngôn ngữ</vt:lpstr>
      <vt:lpstr>Giao tiếp, ứng xử bằng phương tiện phi ngôn ngữ</vt:lpstr>
      <vt:lpstr>Cử chỉ</vt:lpstr>
      <vt:lpstr>Biểu cảm khuôn mặt</vt:lpstr>
      <vt:lpstr>Đầu</vt:lpstr>
      <vt:lpstr>Ánh mắt</vt:lpstr>
      <vt:lpstr>Điệu bộ và tư thế</vt:lpstr>
      <vt:lpstr>Đặc điểm hình thể</vt:lpstr>
      <vt:lpstr>Đặc điểm hình thức bề ngoài</vt:lpstr>
      <vt:lpstr>Xúc giác</vt:lpstr>
      <vt:lpstr>Thời gian</vt:lpstr>
      <vt:lpstr>Sự im lặng</vt:lpstr>
      <vt:lpstr>Ký hiệu</vt:lpstr>
      <vt:lpstr>Các đặc điểm của ngôn ngữ</vt:lpstr>
      <vt:lpstr> BỘ QUY TẮC ỨNG XỬ VĂN HÓA CỦA HSSV TRƯỜNG ĐẠI HỌC VINH </vt:lpstr>
      <vt:lpstr> I. Ứng xử  đối với bản thân và gia đình  </vt:lpstr>
      <vt:lpstr>BỘ QUY TẮC ỨNG XỬ VĂN HÓA CỦA HSSV TRƯỜNG ĐẠI HỌC VINH</vt:lpstr>
      <vt:lpstr>BỘ QUY TẮC ỨNG XỬ VĂN HÓA CỦA HSSV TRƯỜNG ĐẠI HỌC VINH</vt:lpstr>
      <vt:lpstr>BỘ QUY TẮC ỨNG XỬ VĂN HÓA CỦA HSSV TRƯỜNG ĐẠI HỌC VINH</vt:lpstr>
      <vt:lpstr>BỘ QUY TẮC ỨNG XỬ VĂN HÓA CỦA HSSV TRƯỜNG ĐẠI HỌC VINH</vt:lpstr>
      <vt:lpstr>BỘ QUY TẮC ỨNG XỬ VĂN HÓA CỦA HSSV TRƯỜNG ĐẠI HỌC VINH</vt:lpstr>
      <vt:lpstr>Thank you!</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Windows User</cp:lastModifiedBy>
  <cp:revision>32</cp:revision>
  <dcterms:created xsi:type="dcterms:W3CDTF">2020-10-21T04:16:11Z</dcterms:created>
  <dcterms:modified xsi:type="dcterms:W3CDTF">2022-10-15T13:29:18Z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