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7"/>
  </p:notesMasterIdLst>
  <p:sldIdLst>
    <p:sldId id="1392" r:id="rId2"/>
    <p:sldId id="1494" r:id="rId3"/>
    <p:sldId id="1495" r:id="rId4"/>
    <p:sldId id="1496" r:id="rId5"/>
    <p:sldId id="1498" r:id="rId6"/>
    <p:sldId id="1499" r:id="rId7"/>
    <p:sldId id="1510" r:id="rId8"/>
    <p:sldId id="1425" r:id="rId9"/>
    <p:sldId id="1427" r:id="rId10"/>
    <p:sldId id="1505" r:id="rId11"/>
    <p:sldId id="1506" r:id="rId12"/>
    <p:sldId id="1507" r:id="rId13"/>
    <p:sldId id="1509" r:id="rId14"/>
    <p:sldId id="1443" r:id="rId15"/>
    <p:sldId id="1444" r:id="rId16"/>
    <p:sldId id="1467" r:id="rId17"/>
    <p:sldId id="1470" r:id="rId18"/>
    <p:sldId id="1474" r:id="rId19"/>
    <p:sldId id="1511" r:id="rId20"/>
    <p:sldId id="1512" r:id="rId21"/>
    <p:sldId id="1513" r:id="rId22"/>
    <p:sldId id="1514" r:id="rId23"/>
    <p:sldId id="1517" r:id="rId24"/>
    <p:sldId id="1516" r:id="rId25"/>
    <p:sldId id="151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2084"/>
    <a:srgbClr val="18381B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3002" autoAdjust="0"/>
  </p:normalViewPr>
  <p:slideViewPr>
    <p:cSldViewPr snapToGrid="0">
      <p:cViewPr varScale="1">
        <p:scale>
          <a:sx n="59" d="100"/>
          <a:sy n="59" d="100"/>
        </p:scale>
        <p:origin x="96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5F794-CEDF-4943-872E-470DFF4AF937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57817-D331-48C2-9ABE-8C8560FC63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6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36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0693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468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5129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5078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74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55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375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483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155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075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123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57817-D331-48C2-9ABE-8C8560FC636C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53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64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12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233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588" y="0"/>
            <a:ext cx="12192001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61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04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8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66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887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88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1235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00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CB512-40AC-4CB1-BD55-1C0BD4320EE4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453A4-1A44-4E9A-90A3-22E2234D8D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3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900"/>
          </a:p>
        </p:txBody>
      </p:sp>
      <p:grpSp>
        <p:nvGrpSpPr>
          <p:cNvPr id="2" name="Group 1"/>
          <p:cNvGrpSpPr/>
          <p:nvPr/>
        </p:nvGrpSpPr>
        <p:grpSpPr>
          <a:xfrm>
            <a:off x="479215" y="257672"/>
            <a:ext cx="11233569" cy="6196139"/>
            <a:chOff x="2924088" y="2545570"/>
            <a:chExt cx="20505973" cy="5817617"/>
          </a:xfrm>
        </p:grpSpPr>
        <p:sp>
          <p:nvSpPr>
            <p:cNvPr id="33" name="TextBox 32"/>
            <p:cNvSpPr txBox="1"/>
            <p:nvPr/>
          </p:nvSpPr>
          <p:spPr>
            <a:xfrm>
              <a:off x="2924088" y="2545570"/>
              <a:ext cx="20505973" cy="3077571"/>
            </a:xfrm>
            <a:prstGeom prst="rect">
              <a:avLst/>
            </a:prstGeom>
            <a:noFill/>
          </p:spPr>
          <p:txBody>
            <a:bodyPr wrap="square" lIns="45711" tIns="22856" rIns="45711" bIns="22856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 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SỐ LIỆU TRÊN SPSS</a:t>
              </a:r>
              <a:endParaRPr lang="vi-V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TS. Nguyễn Thị Thu Hằng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0143524" y="8207739"/>
              <a:ext cx="4886773" cy="155448"/>
              <a:chOff x="2314567" y="2020905"/>
              <a:chExt cx="2157573" cy="45719"/>
            </a:xfrm>
          </p:grpSpPr>
          <p:sp>
            <p:nvSpPr>
              <p:cNvPr id="68" name="Rectangle 67"/>
              <p:cNvSpPr/>
              <p:nvPr/>
            </p:nvSpPr>
            <p:spPr>
              <a:xfrm flipV="1">
                <a:off x="2314567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>
                  <a:latin typeface="Calibri Light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 flipV="1">
                <a:off x="2853111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>
                  <a:latin typeface="Calibri Light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 flipV="1">
                <a:off x="3392515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>
                  <a:latin typeface="Calibri Light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 flipV="1">
                <a:off x="393178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>
                  <a:latin typeface="Calibri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14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</a:t>
            </a:r>
            <a:r>
              <a:rPr lang="vi-VN" sz="4000" b="1">
                <a:solidFill>
                  <a:schemeClr val="bg1"/>
                </a:solidFill>
                <a:latin typeface="+mj-lt"/>
              </a:rPr>
              <a:t>HÂN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LOẠI DỮ LIỆU, MÃ HÓA, NHẬP LIỆU</a:t>
            </a:r>
          </a:p>
          <a:p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AE995-F9BD-44C3-AFBF-0C7D20A22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5" t="39791" r="24885" b="25731"/>
          <a:stretch/>
        </p:blipFill>
        <p:spPr>
          <a:xfrm>
            <a:off x="873370" y="1784591"/>
            <a:ext cx="10445260" cy="43469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61DBC6-69E7-4977-AF9D-4D2BA3982B00}"/>
              </a:ext>
            </a:extLst>
          </p:cNvPr>
          <p:cNvSpPr/>
          <p:nvPr/>
        </p:nvSpPr>
        <p:spPr>
          <a:xfrm>
            <a:off x="239150" y="1123384"/>
            <a:ext cx="447352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 PHÂN LOẠI </a:t>
            </a:r>
            <a:r>
              <a:rPr lang="vi-VN" sz="2800" b="1">
                <a:solidFill>
                  <a:srgbClr val="C00000"/>
                </a:solidFill>
                <a:latin typeface="+mj-lt"/>
              </a:rPr>
              <a:t>DỮ LIỆU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427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</a:t>
            </a:r>
            <a:r>
              <a:rPr lang="vi-VN" sz="4000" b="1">
                <a:solidFill>
                  <a:schemeClr val="bg1"/>
                </a:solidFill>
                <a:latin typeface="+mj-lt"/>
              </a:rPr>
              <a:t>HÂN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LOẠI DỮ LIỆU, MÃ HÓA, NHẬP LIỆU</a:t>
            </a:r>
          </a:p>
          <a:p>
            <a:endParaRPr lang="vi-V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61DBC6-69E7-4977-AF9D-4D2BA3982B00}"/>
              </a:ext>
            </a:extLst>
          </p:cNvPr>
          <p:cNvSpPr/>
          <p:nvPr/>
        </p:nvSpPr>
        <p:spPr>
          <a:xfrm>
            <a:off x="239150" y="990648"/>
            <a:ext cx="447352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THANG ĐO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61381" y="2193616"/>
            <a:ext cx="65267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2" indent="649288" algn="just">
              <a:buSzPts val="1300"/>
            </a:pPr>
            <a:r>
              <a:rPr lang="en-US" sz="2400" b="1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Thang đo danh nghĩa (thang đo dịnh danh) –</a:t>
            </a:r>
            <a:r>
              <a:rPr lang="en-US" sz="2400" b="1" i="1" spc="-1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Nominal: </a:t>
            </a:r>
          </a:p>
          <a:p>
            <a:pPr marL="265113" lvl="2" indent="649288" algn="just">
              <a:buSzPts val="1300"/>
            </a:pP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câu hỏi hay gặp trong nghiên cứu: </a:t>
            </a:r>
            <a:endParaRPr lang="en-US" sz="24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25"/>
              </a:spcBef>
              <a:spcAft>
                <a:spcPts val="0"/>
              </a:spcAft>
              <a:buFontTx/>
              <a:buChar char="-"/>
            </a:pPr>
            <a:r>
              <a:rPr lang="en-US" sz="2400" spc="-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 tính (Nam, Nữ)</a:t>
            </a:r>
          </a:p>
          <a:p>
            <a:pPr marL="342900" indent="-342900" algn="just">
              <a:spcBef>
                <a:spcPts val="25"/>
              </a:spcBef>
              <a:spcAft>
                <a:spcPts val="0"/>
              </a:spcAft>
              <a:buFontTx/>
              <a:buChar char="-"/>
            </a:pPr>
            <a:r>
              <a:rPr lang="en-US" sz="2400" spc="-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 ban làm việc (Marketing, Nhân sự, Kinh doanh, Kế</a:t>
            </a:r>
            <a:r>
              <a:rPr lang="en-US" sz="2400" spc="-1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toán…)</a:t>
            </a:r>
          </a:p>
          <a:p>
            <a:pPr marL="342900" indent="-342900" algn="just">
              <a:spcBef>
                <a:spcPts val="25"/>
              </a:spcBef>
              <a:spcAft>
                <a:spcPts val="0"/>
              </a:spcAft>
              <a:buFontTx/>
              <a:buChar char="-"/>
            </a:pPr>
            <a:r>
              <a:rPr lang="en-US" sz="2400" spc="-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 nghiệp (Công nhân, Bác sĩ, Kỹ sư, Nông dân, Giáo</a:t>
            </a:r>
            <a:r>
              <a:rPr lang="en-US" sz="2400" spc="-4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viên…)</a:t>
            </a:r>
            <a:endParaRPr lang="en-US" sz="2400" spc="-5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302" t="17770" r="9551" b="10724"/>
          <a:stretch/>
        </p:blipFill>
        <p:spPr>
          <a:xfrm>
            <a:off x="403890" y="2009530"/>
            <a:ext cx="4366977" cy="375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2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</a:t>
            </a:r>
            <a:r>
              <a:rPr lang="vi-VN" sz="4000" b="1">
                <a:solidFill>
                  <a:schemeClr val="bg1"/>
                </a:solidFill>
                <a:latin typeface="+mj-lt"/>
              </a:rPr>
              <a:t>HÂN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LOẠI DỮ LIỆU, MÃ HÓA, NHẬP LIỆU</a:t>
            </a:r>
          </a:p>
          <a:p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5406336" y="1995754"/>
            <a:ext cx="62090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i="1">
                <a:latin typeface="+mj-lt"/>
              </a:rPr>
              <a:t>Thang đo thứ bậc – Ordinal</a:t>
            </a:r>
          </a:p>
          <a:p>
            <a:pPr algn="just"/>
            <a:r>
              <a:rPr lang="vi-VN" sz="2400" i="1">
                <a:latin typeface="+mj-lt"/>
              </a:rPr>
              <a:t>Các câu hỏi hay gặp trong nghiên cứu:</a:t>
            </a:r>
          </a:p>
          <a:p>
            <a:pPr algn="just"/>
            <a:r>
              <a:rPr lang="vi-VN" sz="2400">
                <a:latin typeface="+mj-lt"/>
              </a:rPr>
              <a:t>•	Độ tuổi (Dưới 18, Từ 18 – 30, Từ 31 – 50, Trên 50)</a:t>
            </a:r>
          </a:p>
          <a:p>
            <a:pPr algn="just"/>
            <a:r>
              <a:rPr lang="vi-VN" sz="2400">
                <a:latin typeface="+mj-lt"/>
              </a:rPr>
              <a:t>•	Thâm niên làm việc (Dưới 1 năm, Từ 1 năm đến dưới 3 năm, Từ 3 năm trở lên)</a:t>
            </a:r>
          </a:p>
          <a:p>
            <a:pPr algn="just"/>
            <a:r>
              <a:rPr lang="vi-VN" sz="2400">
                <a:latin typeface="+mj-lt"/>
              </a:rPr>
              <a:t>•	Thu nhập (Dưới 3 triệu, Từ 3 triệu đến dưới 7 triệu, Từ 7 triệu đến dưới 10 triệu, Trên 10 triệu)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5" y="1995755"/>
            <a:ext cx="4380732" cy="37649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1DBC6-69E7-4977-AF9D-4D2BA3982B00}"/>
              </a:ext>
            </a:extLst>
          </p:cNvPr>
          <p:cNvSpPr/>
          <p:nvPr/>
        </p:nvSpPr>
        <p:spPr>
          <a:xfrm>
            <a:off x="239150" y="990648"/>
            <a:ext cx="447352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THANG ĐO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68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</a:t>
            </a:r>
            <a:r>
              <a:rPr lang="vi-VN" sz="4000" b="1">
                <a:solidFill>
                  <a:schemeClr val="bg1"/>
                </a:solidFill>
                <a:latin typeface="+mj-lt"/>
              </a:rPr>
              <a:t>HÂN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LOẠI DỮ LIỆU, MÃ HÓA, NHẬP LIỆU</a:t>
            </a:r>
          </a:p>
          <a:p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5084658" y="2244579"/>
            <a:ext cx="66483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i="1">
                <a:latin typeface="+mj-lt"/>
              </a:rPr>
              <a:t>Thang đo mức độ - Scale</a:t>
            </a:r>
            <a:r>
              <a:rPr lang="en-US" sz="2400" b="1" i="1">
                <a:latin typeface="+mj-lt"/>
              </a:rPr>
              <a:t> (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thang đo định lượng</a:t>
            </a:r>
            <a:r>
              <a:rPr lang="en-US" sz="2400" b="1" i="1">
                <a:latin typeface="+mj-lt"/>
              </a:rPr>
              <a:t>)</a:t>
            </a:r>
          </a:p>
          <a:p>
            <a:pPr algn="just"/>
            <a:r>
              <a:rPr lang="vi-VN" sz="2400" i="1">
                <a:latin typeface="+mj-lt"/>
              </a:rPr>
              <a:t>Các câu hỏi hay gặp trong nghiên cứu:</a:t>
            </a:r>
          </a:p>
          <a:p>
            <a:pPr algn="just"/>
            <a:r>
              <a:rPr lang="vi-VN" sz="2400">
                <a:latin typeface="+mj-lt"/>
              </a:rPr>
              <a:t> •	Câu hỏi dạng thang đo Likert 1-5, 1-7, 1-9…</a:t>
            </a:r>
          </a:p>
          <a:p>
            <a:pPr algn="just"/>
            <a:r>
              <a:rPr lang="vi-VN" sz="2400">
                <a:latin typeface="+mj-lt"/>
              </a:rPr>
              <a:t>•	Câu hỏi dạng để trống và điền vào một con số: Cân nặng của bạn là … (kg); Số thành viên trong gia đình của bạn là … (thành viên); Số tín chỉ bắt buộc bạn phải hoàn thành để tốt nghiệp ra trường là … (tín chỉ)…</a:t>
            </a:r>
          </a:p>
          <a:p>
            <a:pPr algn="just"/>
            <a:endParaRPr lang="en-US" sz="240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72" y="1995754"/>
            <a:ext cx="4264585" cy="36651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1DBC6-69E7-4977-AF9D-4D2BA3982B00}"/>
              </a:ext>
            </a:extLst>
          </p:cNvPr>
          <p:cNvSpPr/>
          <p:nvPr/>
        </p:nvSpPr>
        <p:spPr>
          <a:xfrm>
            <a:off x="239150" y="990648"/>
            <a:ext cx="447352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THANG ĐO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3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0B0B4-35E0-4237-8816-9415D7535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38" y="1235926"/>
            <a:ext cx="11441723" cy="5333687"/>
          </a:xfrm>
        </p:spPr>
        <p:txBody>
          <a:bodyPr/>
          <a:lstStyle/>
          <a:p>
            <a:pPr marL="0" indent="0" algn="just" defTabSz="442913" eaLnBrk="1" hangingPunct="1">
              <a:buFontTx/>
              <a:buNone/>
              <a:defRPr/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442913" eaLnBrk="1" hangingPunct="1">
              <a:buFontTx/>
              <a:buNone/>
              <a:defRPr/>
            </a:pP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61DBC6-69E7-4977-AF9D-4D2BA3982B00}"/>
              </a:ext>
            </a:extLst>
          </p:cNvPr>
          <p:cNvSpPr/>
          <p:nvPr/>
        </p:nvSpPr>
        <p:spPr>
          <a:xfrm>
            <a:off x="3461657" y="1824597"/>
            <a:ext cx="4598126" cy="2252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 MÃ HÓA, NHẬP LIỆU</a:t>
            </a: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+mj-lt"/>
              </a:rPr>
              <a:t>           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Nhãn Variable View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         Nhãn Data View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-15787"/>
            <a:ext cx="12192000" cy="11233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</a:t>
            </a:r>
            <a:r>
              <a:rPr lang="vi-VN" sz="4000" b="1">
                <a:solidFill>
                  <a:schemeClr val="bg1"/>
                </a:solidFill>
                <a:latin typeface="+mj-lt"/>
              </a:rPr>
              <a:t>HÂN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LOẠI DỮ LIỆU, MÃ HÓA, NHẬP LIỆU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5737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PHÂN LOẠI DỮ LIỆU, MÃ HÓA, NHẬP LIỆU</a:t>
            </a:r>
          </a:p>
          <a:p>
            <a:endParaRPr lang="vi-V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0B0B4-35E0-4237-8816-9415D7535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38" y="1235926"/>
            <a:ext cx="11441723" cy="5333687"/>
          </a:xfrm>
        </p:spPr>
        <p:txBody>
          <a:bodyPr/>
          <a:lstStyle/>
          <a:p>
            <a:pPr marL="0" indent="0" algn="just" defTabSz="442913" eaLnBrk="1" hangingPunct="1">
              <a:buFontTx/>
              <a:buNone/>
              <a:defRPr/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442913" eaLnBrk="1" hangingPunct="1">
              <a:buFontTx/>
              <a:buNone/>
              <a:defRPr/>
            </a:pP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76C1A4-8A0C-4312-B49A-0A2A3A534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6" t="32753" r="23846" b="55817"/>
          <a:stretch/>
        </p:blipFill>
        <p:spPr>
          <a:xfrm>
            <a:off x="1912936" y="1470967"/>
            <a:ext cx="10134115" cy="11024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FB9A52-372F-47B4-B54A-14F97C72BF59}"/>
              </a:ext>
            </a:extLst>
          </p:cNvPr>
          <p:cNvSpPr/>
          <p:nvPr/>
        </p:nvSpPr>
        <p:spPr>
          <a:xfrm>
            <a:off x="0" y="1333253"/>
            <a:ext cx="2143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</a:rPr>
              <a:t>Các lưu 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6F06D-44F2-C963-0998-84B858450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23" t="17975" r="23793" b="70235"/>
          <a:stretch/>
        </p:blipFill>
        <p:spPr>
          <a:xfrm>
            <a:off x="1711234" y="2573383"/>
            <a:ext cx="10335817" cy="1190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B6F55-79C7-D719-5784-2FA1471F5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08" t="13315" r="23846" b="74214"/>
          <a:stretch/>
        </p:blipFill>
        <p:spPr>
          <a:xfrm>
            <a:off x="2009668" y="3764134"/>
            <a:ext cx="10011257" cy="1190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B1CF1-54E8-D19E-AF79-0A63E54AF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9" t="9211" r="24769" b="79061"/>
          <a:stretch/>
        </p:blipFill>
        <p:spPr>
          <a:xfrm>
            <a:off x="2064748" y="4954885"/>
            <a:ext cx="9752113" cy="11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THỐNG KÊ MÔ TẢ</a:t>
            </a:r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7ABE3-8874-4D30-95D3-EC9B7EAF2849}"/>
              </a:ext>
            </a:extLst>
          </p:cNvPr>
          <p:cNvSpPr/>
          <p:nvPr/>
        </p:nvSpPr>
        <p:spPr>
          <a:xfrm>
            <a:off x="287381" y="1102479"/>
            <a:ext cx="25107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+mj-lt"/>
              </a:rPr>
              <a:t>Bảng mô tả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2748AB-40EA-1EBB-C653-4F3B0819A3EC}"/>
              </a:ext>
            </a:extLst>
          </p:cNvPr>
          <p:cNvSpPr/>
          <p:nvPr/>
        </p:nvSpPr>
        <p:spPr>
          <a:xfrm>
            <a:off x="420354" y="1844990"/>
            <a:ext cx="25107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+mj-lt"/>
              </a:rPr>
              <a:t>Bảng kết hợp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E5E32C-6DEC-5026-F4FE-C464DAC5A5D7}"/>
              </a:ext>
            </a:extLst>
          </p:cNvPr>
          <p:cNvSpPr/>
          <p:nvPr/>
        </p:nvSpPr>
        <p:spPr>
          <a:xfrm>
            <a:off x="420354" y="2587501"/>
            <a:ext cx="282892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+mj-lt"/>
              </a:rPr>
              <a:t>Đồ thị, biểu đồ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D3C902-8852-9DCD-24FA-DA3BD5562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65" y="1320981"/>
            <a:ext cx="7772400" cy="381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34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KIỂM ĐỊNH ĐỘ TIN CẬY CRONBACH’S ALPHA</a:t>
            </a:r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8C7F2E-2B7B-44DE-9A78-0ED8ADE5A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3" t="30824" r="24531" b="51668"/>
          <a:stretch/>
        </p:blipFill>
        <p:spPr>
          <a:xfrm>
            <a:off x="333375" y="1636189"/>
            <a:ext cx="11175002" cy="1903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E400E-2DD8-4C62-9BBB-1F7B6BEB8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85" t="42079" r="24180" b="48081"/>
          <a:stretch/>
        </p:blipFill>
        <p:spPr>
          <a:xfrm>
            <a:off x="385533" y="3429001"/>
            <a:ext cx="11473092" cy="9993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9AEB7D-B836-40E2-8406-B523140772BD}"/>
              </a:ext>
            </a:extLst>
          </p:cNvPr>
          <p:cNvSpPr/>
          <p:nvPr/>
        </p:nvSpPr>
        <p:spPr>
          <a:xfrm>
            <a:off x="333375" y="1010455"/>
            <a:ext cx="8986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C00000"/>
                </a:solidFill>
                <a:latin typeface="+mj-lt"/>
              </a:rPr>
              <a:t>Các tiêu chuẩn kiểm định </a:t>
            </a:r>
          </a:p>
        </p:txBody>
      </p:sp>
    </p:spTree>
    <p:extLst>
      <p:ext uri="{BB962C8B-B14F-4D97-AF65-F5344CB8AC3E}">
        <p14:creationId xmlns:p14="http://schemas.microsoft.com/office/powerpoint/2010/main" val="843740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KIỂM ĐỊNH ĐỘ TIN CẬY CRONBACH’S ALPHA</a:t>
            </a:r>
            <a:endParaRPr lang="vi-V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E8AA9-74A9-4EDA-B62B-88F006CC8A3C}"/>
              </a:ext>
            </a:extLst>
          </p:cNvPr>
          <p:cNvSpPr/>
          <p:nvPr/>
        </p:nvSpPr>
        <p:spPr>
          <a:xfrm>
            <a:off x="1756277" y="1034117"/>
            <a:ext cx="49088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500" b="1" dirty="0">
                <a:latin typeface="+mj-lt"/>
              </a:rPr>
              <a:t>1. Ý nghĩa cột Cronbach's Alpha if Item Deleted:</a:t>
            </a:r>
            <a:endParaRPr lang="vi-VN" sz="15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30486-D93A-4C46-960F-84214D722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13" t="10397" r="30742" b="9147"/>
          <a:stretch/>
        </p:blipFill>
        <p:spPr>
          <a:xfrm>
            <a:off x="1423443" y="1591181"/>
            <a:ext cx="5193507" cy="4809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72FC2-945B-4422-8587-CA3D88A41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35" t="9979" r="25328" b="45624"/>
          <a:stretch/>
        </p:blipFill>
        <p:spPr>
          <a:xfrm>
            <a:off x="6665118" y="957171"/>
            <a:ext cx="5193507" cy="4019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5E38E6-FC4A-4A06-A633-41CA2AFE4ADA}"/>
              </a:ext>
            </a:extLst>
          </p:cNvPr>
          <p:cNvSpPr/>
          <p:nvPr/>
        </p:nvSpPr>
        <p:spPr>
          <a:xfrm>
            <a:off x="0" y="957173"/>
            <a:ext cx="1338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+mj-lt"/>
              </a:rPr>
              <a:t> Lưu ý</a:t>
            </a:r>
            <a:endParaRPr lang="vi-VN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3107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PHÂN TÍCH NHÂN TỐ KHÁM PHÁ EFA</a:t>
            </a:r>
            <a:endParaRPr lang="vi-V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AEB7D-B836-40E2-8406-B523140772BD}"/>
              </a:ext>
            </a:extLst>
          </p:cNvPr>
          <p:cNvSpPr/>
          <p:nvPr/>
        </p:nvSpPr>
        <p:spPr>
          <a:xfrm>
            <a:off x="333375" y="1010455"/>
            <a:ext cx="8986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C00000"/>
                </a:solidFill>
                <a:latin typeface="+mj-lt"/>
              </a:rPr>
              <a:t>Các tiêu chuẩn phân tích EFA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7CB83-E350-C4B3-1C41-780B269C2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12" y="1136468"/>
            <a:ext cx="5412377" cy="4335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44B21-886F-245C-1B2F-568D9B214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1636189"/>
            <a:ext cx="4992476" cy="2583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F10A10-33EC-59A1-850C-79220806C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4" y="4340444"/>
            <a:ext cx="45593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97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chemeClr val="bg1"/>
                </a:solidFill>
                <a:latin typeface="+mj-lt"/>
              </a:rPr>
              <a:t>CHUNG</a:t>
            </a:r>
          </a:p>
          <a:p>
            <a:endParaRPr lang="vi-V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0B0B4-35E0-4237-8816-9415D7535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4" y="1320332"/>
            <a:ext cx="10931958" cy="5333687"/>
          </a:xfrm>
        </p:spPr>
        <p:txBody>
          <a:bodyPr/>
          <a:lstStyle/>
          <a:p>
            <a:pPr marL="0" indent="0" algn="just" defTabSz="442913" eaLnBrk="1" hangingPunct="1">
              <a:buFontTx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442913" eaLnBrk="1" hangingPunct="1">
              <a:buFontTx/>
              <a:buNone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703" y="1498472"/>
            <a:ext cx="6817158" cy="4977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729" y="3639334"/>
            <a:ext cx="4662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công cụ hay phần mềm xử lý số liệu thống kê nào là phù hợp?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730" y="1498472"/>
            <a:ext cx="4662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626262"/>
                </a:solidFill>
                <a:latin typeface="times new roman" panose="02020603050405020304" pitchFamily="18" charset="0"/>
              </a:rPr>
              <a:t>Trong nghiên cứu việc xử lý số liệu bằng các phần mềm </a:t>
            </a:r>
            <a:r>
              <a:rPr lang="en-US" sz="2400">
                <a:solidFill>
                  <a:srgbClr val="626262"/>
                </a:solidFill>
                <a:latin typeface="times new roman" panose="02020603050405020304" pitchFamily="18" charset="0"/>
              </a:rPr>
              <a:t>giúp </a:t>
            </a:r>
            <a:r>
              <a:rPr lang="vi-VN" sz="2400">
                <a:solidFill>
                  <a:srgbClr val="626262"/>
                </a:solidFill>
                <a:latin typeface="times new roman" panose="02020603050405020304" pitchFamily="18" charset="0"/>
              </a:rPr>
              <a:t>đơn giản hóa quá trình xử lý dữ liệu và chạy mô hình.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38472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PHÂN TÍCH NHÂN TỐ KHÁM PHÁ EFA</a:t>
            </a:r>
            <a:endParaRPr lang="vi-V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AEB7D-B836-40E2-8406-B523140772BD}"/>
              </a:ext>
            </a:extLst>
          </p:cNvPr>
          <p:cNvSpPr/>
          <p:nvPr/>
        </p:nvSpPr>
        <p:spPr>
          <a:xfrm>
            <a:off x="333375" y="1010455"/>
            <a:ext cx="8986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C00000"/>
                </a:solidFill>
                <a:latin typeface="+mj-lt"/>
              </a:rPr>
              <a:t>Lưu ý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3A0EF-2E1D-90E6-22B4-71DDEB305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3" y="1636189"/>
            <a:ext cx="3593623" cy="4795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A9624-85CE-ADE1-2AF4-F1E95697C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28" y="1345474"/>
            <a:ext cx="3593623" cy="5086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9893F-38DE-5174-90D7-ACC11FB09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91" y="1345474"/>
            <a:ext cx="3842045" cy="50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16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PHÂN TÍCH TƯƠNG QUAN PEARSON</a:t>
            </a:r>
            <a:endParaRPr lang="vi-V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AEB7D-B836-40E2-8406-B523140772BD}"/>
              </a:ext>
            </a:extLst>
          </p:cNvPr>
          <p:cNvSpPr/>
          <p:nvPr/>
        </p:nvSpPr>
        <p:spPr>
          <a:xfrm>
            <a:off x="333375" y="1010455"/>
            <a:ext cx="8986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C00000"/>
                </a:solidFill>
                <a:latin typeface="+mj-lt"/>
              </a:rPr>
              <a:t>Hệ số tương quan Pearson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715CE-7BD2-B9AF-3B33-C3E8EFEA1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1756410"/>
            <a:ext cx="5074648" cy="2088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39C87-A08C-93E1-A320-4C7052394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3" y="3900967"/>
            <a:ext cx="3187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85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HỒI QUY ĐA BIẾN</a:t>
            </a:r>
            <a:endParaRPr lang="vi-V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AEB7D-B836-40E2-8406-B523140772BD}"/>
              </a:ext>
            </a:extLst>
          </p:cNvPr>
          <p:cNvSpPr/>
          <p:nvPr/>
        </p:nvSpPr>
        <p:spPr>
          <a:xfrm>
            <a:off x="333375" y="1010455"/>
            <a:ext cx="8986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C00000"/>
                </a:solidFill>
                <a:latin typeface="+mj-lt"/>
              </a:rPr>
              <a:t>1. Phương trình hồi quy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4C762E-3418-3EC8-FBB2-5281FC309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6" y="1472120"/>
            <a:ext cx="7301139" cy="3172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308222-71DD-0A1D-DBCE-9D65B5B9D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64" y="4300248"/>
            <a:ext cx="7772400" cy="2019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C2E87-3D6B-8651-BB39-9F9DF03FD93A}"/>
              </a:ext>
            </a:extLst>
          </p:cNvPr>
          <p:cNvSpPr txBox="1"/>
          <p:nvPr/>
        </p:nvSpPr>
        <p:spPr>
          <a:xfrm>
            <a:off x="4341585" y="6165804"/>
            <a:ext cx="6461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00" b="0" i="0">
                <a:solidFill>
                  <a:srgbClr val="333E4F"/>
                </a:solidFill>
                <a:effectLst/>
                <a:latin typeface="Google Sans"/>
              </a:rPr>
              <a:t>phần dư gồm các biến độc lập ngoài mô hình và sai số ngẫu nhiên.</a:t>
            </a:r>
            <a:endParaRPr lang="en-VN" sz="1400"/>
          </a:p>
        </p:txBody>
      </p:sp>
    </p:spTree>
    <p:extLst>
      <p:ext uri="{BB962C8B-B14F-4D97-AF65-F5344CB8AC3E}">
        <p14:creationId xmlns:p14="http://schemas.microsoft.com/office/powerpoint/2010/main" val="523414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HỒI QUY ĐA BIẾN</a:t>
            </a:r>
            <a:endParaRPr lang="vi-V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EF88D1-7895-B219-6876-350FE2560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0" y="1132115"/>
            <a:ext cx="7188233" cy="49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50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KIỂM ĐỊNH SỰ KHÁC BIỆT TRUNG BÌNH</a:t>
            </a:r>
            <a:endParaRPr lang="vi-V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AEB7D-B836-40E2-8406-B523140772BD}"/>
              </a:ext>
            </a:extLst>
          </p:cNvPr>
          <p:cNvSpPr/>
          <p:nvPr/>
        </p:nvSpPr>
        <p:spPr>
          <a:xfrm>
            <a:off x="333375" y="1010455"/>
            <a:ext cx="8986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C00000"/>
                </a:solidFill>
                <a:latin typeface="+mj-lt"/>
              </a:rPr>
              <a:t>ANOVA: So sánh khác biệt trung bình từ 3 nhóm trở lên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A10CC-C3C3-D830-95FF-AE5414EFD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7"/>
          <a:stretch/>
        </p:blipFill>
        <p:spPr>
          <a:xfrm>
            <a:off x="510722" y="1636190"/>
            <a:ext cx="7772400" cy="402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16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  <a:endParaRPr lang="vi-VN" sz="4000" b="1">
              <a:solidFill>
                <a:schemeClr val="bg1"/>
              </a:solidFill>
              <a:latin typeface="+mj-lt"/>
            </a:endParaRPr>
          </a:p>
          <a:p>
            <a:endParaRPr lang="vi-V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D1B76-9F41-8DC9-5C54-EF0193219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45"/>
          <a:stretch/>
        </p:blipFill>
        <p:spPr>
          <a:xfrm>
            <a:off x="494212" y="1802674"/>
            <a:ext cx="5601788" cy="4057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A6E8E-761E-3AC8-7DC6-31B90ECAD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09" y="1459016"/>
            <a:ext cx="4135587" cy="49289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5B4232-1162-D5E8-3496-89EB44B95D0C}"/>
              </a:ext>
            </a:extLst>
          </p:cNvPr>
          <p:cNvSpPr/>
          <p:nvPr/>
        </p:nvSpPr>
        <p:spPr>
          <a:xfrm>
            <a:off x="375138" y="1176805"/>
            <a:ext cx="8986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C00000"/>
                </a:solidFill>
                <a:latin typeface="+mj-lt"/>
              </a:rPr>
              <a:t>Seri sách của VSE</a:t>
            </a:r>
          </a:p>
        </p:txBody>
      </p:sp>
    </p:spTree>
    <p:extLst>
      <p:ext uri="{BB962C8B-B14F-4D97-AF65-F5344CB8AC3E}">
        <p14:creationId xmlns:p14="http://schemas.microsoft.com/office/powerpoint/2010/main" val="4004794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chemeClr val="bg1"/>
                </a:solidFill>
                <a:latin typeface="+mj-lt"/>
              </a:rPr>
              <a:t>CHUNG</a:t>
            </a:r>
          </a:p>
          <a:p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213472" y="1224017"/>
            <a:ext cx="40903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626262"/>
                </a:solidFill>
                <a:latin typeface="times new roman" panose="02020603050405020304" pitchFamily="18" charset="0"/>
              </a:rPr>
              <a:t>Một số công cụ xử lý số liệu</a:t>
            </a:r>
          </a:p>
          <a:p>
            <a:pPr marL="457200" indent="-457200" algn="just">
              <a:buAutoNum type="arabicPeriod"/>
            </a:pPr>
            <a:r>
              <a:rPr lang="en-US" sz="2400">
                <a:solidFill>
                  <a:srgbClr val="626262"/>
                </a:solidFill>
                <a:latin typeface="times new roman" panose="02020603050405020304" pitchFamily="18" charset="0"/>
              </a:rPr>
              <a:t>Microsoft Excel</a:t>
            </a:r>
          </a:p>
          <a:p>
            <a:pPr marL="457200" indent="-457200" algn="just">
              <a:buAutoNum type="arabicPeriod"/>
            </a:pPr>
            <a:r>
              <a:rPr lang="en-US" sz="2400">
                <a:solidFill>
                  <a:srgbClr val="626262"/>
                </a:solidFill>
                <a:latin typeface="times new roman" panose="02020603050405020304" pitchFamily="18" charset="0"/>
              </a:rPr>
              <a:t>Phần mềm SAS</a:t>
            </a:r>
          </a:p>
          <a:p>
            <a:pPr marL="457200" indent="-457200" algn="just">
              <a:buAutoNum type="arabicPeriod"/>
            </a:pPr>
            <a:r>
              <a:rPr lang="en-US" sz="2400">
                <a:solidFill>
                  <a:srgbClr val="626262"/>
                </a:solidFill>
                <a:latin typeface="times new roman" panose="02020603050405020304" pitchFamily="18" charset="0"/>
              </a:rPr>
              <a:t>Phần mềm SPSS</a:t>
            </a:r>
          </a:p>
          <a:p>
            <a:pPr marL="457200" indent="-457200" algn="just">
              <a:buAutoNum type="arabicPeriod"/>
            </a:pPr>
            <a:r>
              <a:rPr lang="en-US" sz="2400">
                <a:solidFill>
                  <a:srgbClr val="626262"/>
                </a:solidFill>
                <a:latin typeface="times new roman" panose="02020603050405020304" pitchFamily="18" charset="0"/>
              </a:rPr>
              <a:t>Phần mềm STATA</a:t>
            </a:r>
          </a:p>
          <a:p>
            <a:pPr marL="457200" indent="-457200" algn="just">
              <a:buAutoNum type="arabicPeriod"/>
            </a:pPr>
            <a:r>
              <a:rPr lang="en-US" sz="2400">
                <a:solidFill>
                  <a:srgbClr val="626262"/>
                </a:solidFill>
                <a:latin typeface="times new roman" panose="02020603050405020304" pitchFamily="18" charset="0"/>
              </a:rPr>
              <a:t>Phần mềm R</a:t>
            </a:r>
          </a:p>
          <a:p>
            <a:pPr algn="just"/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55" y="1545975"/>
            <a:ext cx="3630844" cy="2518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755" y="4380788"/>
            <a:ext cx="3630844" cy="2208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568" y="4170265"/>
            <a:ext cx="3259392" cy="2271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82" y="4277032"/>
            <a:ext cx="3449146" cy="2311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832" y="1543357"/>
            <a:ext cx="3577854" cy="2521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855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chemeClr val="bg1"/>
                </a:solidFill>
                <a:latin typeface="+mj-lt"/>
              </a:rPr>
              <a:t>CHUNG</a:t>
            </a:r>
          </a:p>
          <a:p>
            <a:endParaRPr lang="vi-V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0B0B4-35E0-4237-8816-9415D7535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4" y="1320332"/>
            <a:ext cx="10931958" cy="5333687"/>
          </a:xfrm>
        </p:spPr>
        <p:txBody>
          <a:bodyPr/>
          <a:lstStyle/>
          <a:p>
            <a:pPr marL="0" indent="0" algn="just" defTabSz="442913" eaLnBrk="1" hangingPunct="1">
              <a:buFontTx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442913" eaLnBrk="1" hangingPunct="1">
              <a:buFontTx/>
              <a:buNone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561" y="1740310"/>
            <a:ext cx="4085301" cy="40303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1949" y="1320332"/>
            <a:ext cx="68727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C0C0D"/>
                </a:solidFill>
                <a:latin typeface="Times New Roman" panose="02020603050405020304" pitchFamily="18" charset="0"/>
              </a:rPr>
              <a:t>	</a:t>
            </a:r>
            <a:r>
              <a:rPr lang="vi-VN" sz="2400" b="1">
                <a:solidFill>
                  <a:srgbClr val="0C0C0D"/>
                </a:solidFill>
                <a:latin typeface="Times New Roman" panose="02020603050405020304" pitchFamily="18" charset="0"/>
              </a:rPr>
              <a:t>SPSS</a:t>
            </a:r>
            <a:r>
              <a:rPr lang="en-US" sz="2400">
                <a:solidFill>
                  <a:srgbClr val="0C0C0D"/>
                </a:solidFill>
                <a:latin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0C0C0D"/>
                </a:solidFill>
                <a:latin typeface="Times New Roman" panose="02020603050405020304" pitchFamily="18" charset="0"/>
              </a:rPr>
              <a:t>(</a:t>
            </a:r>
            <a:r>
              <a:rPr lang="vi-VN" sz="2400" i="1">
                <a:solidFill>
                  <a:srgbClr val="0C0C0D"/>
                </a:solidFill>
                <a:latin typeface="Times New Roman" panose="02020603050405020304" pitchFamily="18" charset="0"/>
              </a:rPr>
              <a:t>Statistical Package for the Social Sciences</a:t>
            </a:r>
            <a:r>
              <a:rPr lang="vi-VN" sz="2400">
                <a:solidFill>
                  <a:srgbClr val="0C0C0D"/>
                </a:solidFill>
                <a:latin typeface="Times New Roman" panose="02020603050405020304" pitchFamily="18" charset="0"/>
              </a:rPr>
              <a:t>) được sử dụng phổ biến cho các nghiên cứu điều tra xã hội học và kinh tế lượng. </a:t>
            </a:r>
            <a:endParaRPr lang="en-US" sz="2400">
              <a:solidFill>
                <a:srgbClr val="0C0C0D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2400">
                <a:solidFill>
                  <a:srgbClr val="0C0C0D"/>
                </a:solidFill>
                <a:latin typeface="Times New Roman" panose="02020603050405020304" pitchFamily="18" charset="0"/>
              </a:rPr>
              <a:t>	</a:t>
            </a:r>
            <a:r>
              <a:rPr lang="vi-VN" sz="2400">
                <a:solidFill>
                  <a:srgbClr val="0C0C0D"/>
                </a:solidFill>
                <a:latin typeface="Times New Roman" panose="02020603050405020304" pitchFamily="18" charset="0"/>
              </a:rPr>
              <a:t>SPSS có giao diện thân thiện, dễ sử dụng chủ yếu các thao tác click chuột dựa trên các các công cụ (tool) mà rất ít dùng lệnh (khác với R hay Stata). </a:t>
            </a:r>
            <a:endParaRPr lang="en-US" sz="2400">
              <a:solidFill>
                <a:srgbClr val="0C0C0D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2400">
                <a:solidFill>
                  <a:srgbClr val="0C0C0D"/>
                </a:solidFill>
                <a:latin typeface="Times New Roman" panose="02020603050405020304" pitchFamily="18" charset="0"/>
              </a:rPr>
              <a:t>	</a:t>
            </a:r>
            <a:r>
              <a:rPr lang="vi-VN" sz="2400">
                <a:solidFill>
                  <a:srgbClr val="0C0C0D"/>
                </a:solidFill>
                <a:latin typeface="Times New Roman" panose="02020603050405020304" pitchFamily="18" charset="0"/>
              </a:rPr>
              <a:t>SPSS rất mạnh cho các phân tích như kiểm định phi tham số, thống kê mô tả, kiểm định sự tin cậy của thang đo </a:t>
            </a:r>
            <a:r>
              <a:rPr lang="en-US" sz="2400">
                <a:solidFill>
                  <a:srgbClr val="0C0C0D"/>
                </a:solidFill>
                <a:latin typeface="Times New Roman" panose="02020603050405020304" pitchFamily="18" charset="0"/>
              </a:rPr>
              <a:t>(</a:t>
            </a:r>
            <a:r>
              <a:rPr lang="vi-VN" sz="2400">
                <a:solidFill>
                  <a:srgbClr val="0C0C0D"/>
                </a:solidFill>
                <a:latin typeface="Times New Roman" panose="02020603050405020304" pitchFamily="18" charset="0"/>
              </a:rPr>
              <a:t>Cronbach Alpha</a:t>
            </a:r>
            <a:r>
              <a:rPr lang="en-US" sz="2400">
                <a:solidFill>
                  <a:srgbClr val="0C0C0D"/>
                </a:solidFill>
                <a:latin typeface="Times New Roman" panose="02020603050405020304" pitchFamily="18" charset="0"/>
              </a:rPr>
              <a:t>)</a:t>
            </a:r>
            <a:r>
              <a:rPr lang="vi-VN" sz="2400">
                <a:solidFill>
                  <a:srgbClr val="0C0C0D"/>
                </a:solidFill>
                <a:latin typeface="Times New Roman" panose="02020603050405020304" pitchFamily="18" charset="0"/>
              </a:rPr>
              <a:t>, phân tích tương quan, hồi quy tuyến tính đơn và bội, kiểm định trung bình (T-test), kiểm định sự khác nhau giữa các biến phân loại (định danh) bằng phân tích phương sai (ANOVA), </a:t>
            </a:r>
            <a:r>
              <a:rPr lang="en-US" sz="2400">
                <a:solidFill>
                  <a:srgbClr val="0C0C0D"/>
                </a:solidFill>
                <a:latin typeface="Times New Roman" panose="02020603050405020304" pitchFamily="18" charset="0"/>
              </a:rPr>
              <a:t>…</a:t>
            </a:r>
            <a:endParaRPr lang="vi-VN" sz="2400" i="0">
              <a:solidFill>
                <a:srgbClr val="0C0C0D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4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8463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MÔ HÌNH NGHIÊN CỨU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7986E-3AA3-0218-2519-88EFF3344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85" y="2740478"/>
            <a:ext cx="4799448" cy="3405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C7550-FDE4-F9FA-4ECC-42E62C71C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2"/>
          <a:stretch/>
        </p:blipFill>
        <p:spPr>
          <a:xfrm>
            <a:off x="0" y="1071698"/>
            <a:ext cx="7080069" cy="2227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1A1306-BE6A-9023-76D3-AC879EC105A8}"/>
              </a:ext>
            </a:extLst>
          </p:cNvPr>
          <p:cNvSpPr txBox="1"/>
          <p:nvPr/>
        </p:nvSpPr>
        <p:spPr>
          <a:xfrm>
            <a:off x="479067" y="3715680"/>
            <a:ext cx="66010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SD: </a:t>
            </a: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 dụng trò chơi KTS trong dạy học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GV: </a:t>
            </a: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 tố giáo viên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NL: </a:t>
            </a: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 tố nguồn lực sẵn có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phục vụ cho việc sử dụng trò chơi KTS; 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CC: </a:t>
            </a: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 tố công cụ thuộc về CNTT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HT: </a:t>
            </a: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 tố thuộc về nguồn hỗ trợ từ bên ngoài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3411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PHIẾU KHẢO SÁT</a:t>
            </a:r>
          </a:p>
          <a:p>
            <a:endParaRPr lang="vi-V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A1024-CD5C-831A-9F2F-9B9569BA614F}"/>
              </a:ext>
            </a:extLst>
          </p:cNvPr>
          <p:cNvSpPr txBox="1"/>
          <p:nvPr/>
        </p:nvSpPr>
        <p:spPr>
          <a:xfrm>
            <a:off x="836022" y="1229472"/>
            <a:ext cx="367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HỎI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E1284D-1937-1A43-E70A-F06C2F32B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34" y="2405977"/>
            <a:ext cx="7517674" cy="23574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EA272-4765-1048-F328-4E42B78DE3BC}"/>
              </a:ext>
            </a:extLst>
          </p:cNvPr>
          <p:cNvSpPr txBox="1"/>
          <p:nvPr/>
        </p:nvSpPr>
        <p:spPr>
          <a:xfrm>
            <a:off x="836022" y="1826528"/>
            <a:ext cx="367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2B9C9-3C78-D606-24FC-60DF1153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11" y="4851878"/>
            <a:ext cx="7360920" cy="11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8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+mj-lt"/>
              </a:rPr>
              <a:t> 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PHIẾU KHẢO SÁT</a:t>
            </a:r>
          </a:p>
          <a:p>
            <a:endParaRPr lang="vi-V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A1024-CD5C-831A-9F2F-9B9569BA614F}"/>
              </a:ext>
            </a:extLst>
          </p:cNvPr>
          <p:cNvSpPr txBox="1"/>
          <p:nvPr/>
        </p:nvSpPr>
        <p:spPr>
          <a:xfrm>
            <a:off x="836022" y="1229472"/>
            <a:ext cx="367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HỎI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2EA272-4765-1048-F328-4E42B78DE3BC}"/>
              </a:ext>
            </a:extLst>
          </p:cNvPr>
          <p:cNvSpPr txBox="1"/>
          <p:nvPr/>
        </p:nvSpPr>
        <p:spPr>
          <a:xfrm>
            <a:off x="836022" y="1826528"/>
            <a:ext cx="367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CCFCB-308D-2BF6-A3CE-16426E09D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57" y="2392915"/>
            <a:ext cx="8748485" cy="38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5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0B0B4-35E0-4237-8816-9415D7535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378" y="1320332"/>
            <a:ext cx="10283483" cy="5333687"/>
          </a:xfrm>
        </p:spPr>
        <p:txBody>
          <a:bodyPr/>
          <a:lstStyle/>
          <a:p>
            <a:pPr marL="0" indent="0" algn="just" defTabSz="442913" eaLnBrk="1" hangingPunct="1">
              <a:buFontTx/>
              <a:buNone/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Phân loại, mã hóa, nhập liệu</a:t>
            </a:r>
          </a:p>
          <a:p>
            <a:pPr marL="0" indent="0" algn="just" defTabSz="442913" eaLnBrk="1" hangingPunct="1">
              <a:buFontTx/>
              <a:buNone/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Làm sạch dữ liệu</a:t>
            </a:r>
          </a:p>
          <a:p>
            <a:pPr marL="0" indent="0" algn="just" defTabSz="442913" eaLnBrk="1" hangingPunct="1">
              <a:buFontTx/>
              <a:buNone/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Thống kê mô tả</a:t>
            </a:r>
          </a:p>
          <a:p>
            <a:pPr marL="0" indent="0" algn="just" defTabSz="442913" eaLnBrk="1" hangingPunct="1">
              <a:buFontTx/>
              <a:buNone/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Kiểm định độ tin cậy Cronbach’s Alpha</a:t>
            </a:r>
          </a:p>
          <a:p>
            <a:pPr marL="0" indent="0" algn="just" defTabSz="442913" eaLnBrk="1" hangingPunct="1">
              <a:buFontTx/>
              <a:buNone/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Phân tích nhân tố khám phá EFA</a:t>
            </a:r>
          </a:p>
          <a:p>
            <a:pPr marL="0" indent="0" algn="just" defTabSz="442913">
              <a:buNone/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Tương quan Pearson</a:t>
            </a:r>
          </a:p>
          <a:p>
            <a:pPr marL="0" indent="0" algn="just" defTabSz="442913" eaLnBrk="1" hangingPunct="1">
              <a:buFontTx/>
              <a:buNone/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Hồi quy tuyến tính đa biến</a:t>
            </a:r>
          </a:p>
          <a:p>
            <a:pPr marL="0" indent="0" algn="just" defTabSz="442913" eaLnBrk="1" hangingPunct="1">
              <a:buFontTx/>
              <a:buNone/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Kiểm định T – Test và One way Anova</a:t>
            </a:r>
          </a:p>
          <a:p>
            <a:pPr marL="0" indent="0" algn="just" defTabSz="442913" eaLnBrk="1" hangingPunct="1">
              <a:buFontTx/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442913" eaLnBrk="1" hangingPunct="1">
              <a:buFontTx/>
              <a:buNone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4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EDF15F-6EF7-44CB-8E0D-383602A4A652}"/>
              </a:ext>
            </a:extLst>
          </p:cNvPr>
          <p:cNvSpPr/>
          <p:nvPr/>
        </p:nvSpPr>
        <p:spPr>
          <a:xfrm>
            <a:off x="0" y="0"/>
            <a:ext cx="12192000" cy="11233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9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vi-VN" sz="4000">
                <a:solidFill>
                  <a:schemeClr val="bg1"/>
                </a:solidFill>
                <a:latin typeface="+mj-lt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</a:t>
            </a:r>
            <a:r>
              <a:rPr lang="vi-VN" sz="4000" b="1">
                <a:solidFill>
                  <a:schemeClr val="bg1"/>
                </a:solidFill>
                <a:latin typeface="+mj-lt"/>
              </a:rPr>
              <a:t>HÂN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LOẠI DỮ LIỆU, MÃ HÓA, NHẬP LIỆU</a:t>
            </a:r>
          </a:p>
          <a:p>
            <a:endParaRPr lang="vi-V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61DBC6-69E7-4977-AF9D-4D2BA3982B00}"/>
              </a:ext>
            </a:extLst>
          </p:cNvPr>
          <p:cNvSpPr/>
          <p:nvPr/>
        </p:nvSpPr>
        <p:spPr>
          <a:xfrm>
            <a:off x="239150" y="1123384"/>
            <a:ext cx="447352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PHÂN LOẠI </a:t>
            </a:r>
            <a:r>
              <a:rPr lang="vi-VN" sz="2800" b="1">
                <a:solidFill>
                  <a:srgbClr val="C00000"/>
                </a:solidFill>
                <a:latin typeface="+mj-lt"/>
              </a:rPr>
              <a:t>DỮ LIỆU</a:t>
            </a:r>
            <a:endParaRPr lang="vi-VN" sz="28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202559"/>
            <a:ext cx="11887201" cy="323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marR="590550" lvl="2" indent="384175" algn="just">
              <a:lnSpc>
                <a:spcPts val="3500"/>
              </a:lnSpc>
              <a:spcAft>
                <a:spcPts val="0"/>
              </a:spcAft>
              <a:buSzPts val="1600"/>
            </a:pPr>
            <a:r>
              <a:rPr lang="en-US" sz="2400" b="1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Dữ</a:t>
            </a:r>
            <a:r>
              <a:rPr lang="en-US" sz="2400" b="1" spc="-4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liệu</a:t>
            </a:r>
            <a:r>
              <a:rPr lang="en-US" sz="2400" b="1" spc="-35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đính</a:t>
            </a:r>
            <a:r>
              <a:rPr lang="en-US" sz="2400" b="1" spc="-35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tính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:</a:t>
            </a:r>
            <a:r>
              <a:rPr lang="en-US" sz="2400" spc="-35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phản</a:t>
            </a:r>
            <a:r>
              <a:rPr lang="en-US" sz="2400" spc="-35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ánh</a:t>
            </a:r>
            <a:r>
              <a:rPr lang="en-US" sz="2400" spc="-4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tính</a:t>
            </a:r>
            <a:r>
              <a:rPr lang="en-US" sz="2400" spc="-4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chất,</a:t>
            </a:r>
            <a:r>
              <a:rPr lang="en-US" sz="2400" spc="-3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tính</a:t>
            </a:r>
            <a:r>
              <a:rPr lang="en-US" sz="2400" spc="-4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hơn</a:t>
            </a:r>
            <a:r>
              <a:rPr lang="en-US" sz="2400" spc="-35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kém,</a:t>
            </a:r>
            <a:r>
              <a:rPr lang="en-US" sz="2400" spc="-3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ta</a:t>
            </a:r>
            <a:r>
              <a:rPr lang="en-US" sz="2400" spc="-4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không</a:t>
            </a:r>
            <a:r>
              <a:rPr lang="en-US" sz="2400" spc="-45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tính</a:t>
            </a:r>
            <a:r>
              <a:rPr lang="en-US" sz="2400" spc="-4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được</a:t>
            </a:r>
            <a:r>
              <a:rPr lang="en-US" sz="2400" spc="-35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trị</a:t>
            </a:r>
            <a:r>
              <a:rPr lang="en-US" sz="2400" spc="-35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trung</a:t>
            </a:r>
            <a:r>
              <a:rPr lang="en-US" sz="2400" spc="-35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bình của dữ liệu dạng định tính. Kết quả thu thập được của dữ liệu định tính ở dạng</a:t>
            </a:r>
            <a:r>
              <a:rPr lang="en-US" sz="2400" spc="31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văn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bản,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spc="-4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spc="-3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spc="-3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spc="-3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phỏng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spc="-3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spc="-3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nữ,</a:t>
            </a:r>
            <a:r>
              <a:rPr lang="en-US" sz="2400" spc="-2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spc="-3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spc="-3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spc="-3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 của sinh viên là yếu, trung bình, khá,</a:t>
            </a:r>
            <a:r>
              <a:rPr lang="en-US" sz="2400" spc="-5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giỏi….</a:t>
            </a:r>
          </a:p>
          <a:p>
            <a:pPr marL="530225" marR="590550" lvl="2" indent="384175" algn="just">
              <a:lnSpc>
                <a:spcPts val="3500"/>
              </a:lnSpc>
              <a:spcAft>
                <a:spcPts val="0"/>
              </a:spcAft>
              <a:buSzPts val="1600"/>
            </a:pPr>
            <a:r>
              <a:rPr lang="en-US" sz="2400" b="1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Dữ liệu định lượng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: phản ánh mức độ, sự hơn kém, có thể tính được giá trị trung bình. Kết quả thu thập được của dữ liệu định lượng ở dạng con số, ví dụ số tuổi người dân tại một khu vực, chiều cao của trẻ em ở một trường tiểu</a:t>
            </a:r>
            <a:r>
              <a:rPr lang="en-US" sz="2400" spc="-6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Symbol" panose="05050102010706020507" pitchFamily="18" charset="2"/>
                <a:cs typeface="Times New Roman" panose="02020603050405020304" pitchFamily="18" charset="0"/>
              </a:rPr>
              <a:t>học…</a:t>
            </a:r>
          </a:p>
        </p:txBody>
      </p:sp>
    </p:spTree>
    <p:extLst>
      <p:ext uri="{BB962C8B-B14F-4D97-AF65-F5344CB8AC3E}">
        <p14:creationId xmlns:p14="http://schemas.microsoft.com/office/powerpoint/2010/main" val="3778199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4156</TotalTime>
  <Words>1089</Words>
  <Application>Microsoft Office PowerPoint</Application>
  <PresentationFormat>Widescreen</PresentationFormat>
  <Paragraphs>136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Google Sans</vt:lpstr>
      <vt:lpstr>Times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UTDANG</dc:creator>
  <cp:lastModifiedBy>Đặng Út Phượng</cp:lastModifiedBy>
  <cp:revision>167</cp:revision>
  <dcterms:created xsi:type="dcterms:W3CDTF">2018-08-22T23:50:15Z</dcterms:created>
  <dcterms:modified xsi:type="dcterms:W3CDTF">2023-09-24T09:46:41Z</dcterms:modified>
</cp:coreProperties>
</file>