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8288000" cy="10287000"/>
  <p:notesSz cx="6858000" cy="9144000"/>
  <p:embeddedFontLst>
    <p:embeddedFont>
      <p:font typeface="Aileron Bold" panose="020B0604020202020204" charset="0"/>
      <p:regular r:id="rId48"/>
    </p:embeddedFont>
    <p:embeddedFont>
      <p:font typeface="Saira Black" panose="020B0604020202020204" charset="0"/>
      <p:regular r:id="rId49"/>
    </p:embeddedFont>
    <p:embeddedFont>
      <p:font typeface="Baloo" panose="020B0604020202020204" charset="0"/>
      <p:regular r:id="rId50"/>
    </p:embeddedFont>
    <p:embeddedFont>
      <p:font typeface="Arial Bold" panose="020B0704020202020204" pitchFamily="34" charset="0"/>
      <p:bold r:id="rId51"/>
    </p:embeddedFont>
    <p:embeddedFont>
      <p:font typeface="Arimo" panose="020B0604020202020204" charset="0"/>
      <p:regular r:id="rId52"/>
    </p:embeddedFont>
    <p:embeddedFont>
      <p:font typeface="Calibri (MS) Bold" panose="020B0604020202020204" charset="0"/>
      <p:regular r:id="rId53"/>
    </p:embeddedFont>
    <p:embeddedFont>
      <p:font typeface="Francois One" panose="020B0604020202020204" charset="0"/>
      <p:regular r:id="rId54"/>
    </p:embeddedFont>
    <p:embeddedFont>
      <p:font typeface="Calibri (MS)" panose="020B0604020202020204" charset="0"/>
      <p:regular r:id="rId55"/>
    </p:embeddedFont>
    <p:embeddedFont>
      <p:font typeface="Arial Bold Italics" panose="020B0604020202020204" charset="0"/>
      <p:regular r:id="rId56"/>
    </p:embeddedFont>
    <p:embeddedFont>
      <p:font typeface="Arimo Bold" panose="020B0604020202020204" charset="0"/>
      <p:regular r:id="rId57"/>
    </p:embeddedFont>
    <p:embeddedFont>
      <p:font typeface="DejaVu Serif Bold" panose="020B0604020202020204" charset="0"/>
      <p:regular r:id="rId58"/>
    </p:embeddedFont>
    <p:embeddedFont>
      <p:font typeface="Calibri" panose="020F0502020204030204" pitchFamily="34" charset="0"/>
      <p:regular r:id="rId59"/>
      <p:bold r:id="rId60"/>
      <p:italic r:id="rId61"/>
      <p:boldItalic r:id="rId62"/>
    </p:embeddedFont>
    <p:embeddedFont>
      <p:font typeface="Genty Sans"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12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0.svg"/><Relationship Id="rId7"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6.svg"/><Relationship Id="rId7" Type="http://schemas.openxmlformats.org/officeDocument/2006/relationships/image" Target="../media/image58.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6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3.svg"/><Relationship Id="rId4" Type="http://schemas.openxmlformats.org/officeDocument/2006/relationships/image" Target="../media/image38.png"/><Relationship Id="rId9" Type="http://schemas.openxmlformats.org/officeDocument/2006/relationships/image" Target="../media/image67.svg"/></Relationships>
</file>

<file path=ppt/slides/_rels/slide15.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6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1.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svg"/><Relationship Id="rId7" Type="http://schemas.openxmlformats.org/officeDocument/2006/relationships/image" Target="../media/image7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9.svg"/><Relationship Id="rId5" Type="http://schemas.openxmlformats.org/officeDocument/2006/relationships/image" Target="../media/image45.svg"/><Relationship Id="rId10"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73.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1.svg"/><Relationship Id="rId7" Type="http://schemas.openxmlformats.org/officeDocument/2006/relationships/image" Target="../media/image77.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5.sv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23.sv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0.svg"/><Relationship Id="rId4" Type="http://schemas.openxmlformats.org/officeDocument/2006/relationships/image" Target="../media/image47.png"/><Relationship Id="rId9" Type="http://schemas.openxmlformats.org/officeDocument/2006/relationships/image" Target="../media/image82.svg"/></Relationships>
</file>

<file path=ppt/slides/_rels/slide1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84.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8.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99.svg"/><Relationship Id="rId3" Type="http://schemas.openxmlformats.org/officeDocument/2006/relationships/slide" Target="slide11.xml"/><Relationship Id="rId7" Type="http://schemas.openxmlformats.org/officeDocument/2006/relationships/image" Target="../media/image93.svg"/><Relationship Id="rId12" Type="http://schemas.openxmlformats.org/officeDocument/2006/relationships/image" Target="../media/image57.png"/><Relationship Id="rId17" Type="http://schemas.openxmlformats.org/officeDocument/2006/relationships/image" Target="../media/image103.svg"/><Relationship Id="rId2" Type="http://schemas.openxmlformats.org/officeDocument/2006/relationships/slide" Target="slide12.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97.svg"/><Relationship Id="rId5" Type="http://schemas.openxmlformats.org/officeDocument/2006/relationships/image" Target="../media/image91.svg"/><Relationship Id="rId15" Type="http://schemas.openxmlformats.org/officeDocument/2006/relationships/image" Target="../media/image101.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95.sv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13.svg"/><Relationship Id="rId3" Type="http://schemas.openxmlformats.org/officeDocument/2006/relationships/image" Target="../media/image2.svg"/><Relationship Id="rId7" Type="http://schemas.openxmlformats.org/officeDocument/2006/relationships/image" Target="../media/image107.sv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11.svg"/><Relationship Id="rId5" Type="http://schemas.openxmlformats.org/officeDocument/2006/relationships/image" Target="../media/image105.sv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109.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32.sv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38.svg"/><Relationship Id="rId5" Type="http://schemas.openxmlformats.org/officeDocument/2006/relationships/image" Target="../media/image84.png"/><Relationship Id="rId4" Type="http://schemas.openxmlformats.org/officeDocument/2006/relationships/slide" Target="slide7.xml"/></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png"/><Relationship Id="rId3" Type="http://schemas.openxmlformats.org/officeDocument/2006/relationships/image" Target="../media/image140.svg"/><Relationship Id="rId7" Type="http://schemas.openxmlformats.org/officeDocument/2006/relationships/image" Target="../media/image144.svg"/><Relationship Id="rId12"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48.svg"/><Relationship Id="rId5" Type="http://schemas.openxmlformats.org/officeDocument/2006/relationships/image" Target="../media/image142.svg"/><Relationship Id="rId15" Type="http://schemas.openxmlformats.org/officeDocument/2006/relationships/image" Target="../media/image152.sv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146.svg"/><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54.svg"/><Relationship Id="rId7" Type="http://schemas.openxmlformats.org/officeDocument/2006/relationships/image" Target="../media/image158.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62.svg"/><Relationship Id="rId5" Type="http://schemas.openxmlformats.org/officeDocument/2006/relationships/image" Target="../media/image156.svg"/><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image" Target="../media/image160.svg"/></Relationships>
</file>

<file path=ppt/slides/_rels/slide37.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67.svg"/><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png"/><Relationship Id="rId18" Type="http://schemas.openxmlformats.org/officeDocument/2006/relationships/image" Target="../media/image184.svg"/><Relationship Id="rId3" Type="http://schemas.openxmlformats.org/officeDocument/2006/relationships/image" Target="../media/image169.svg"/><Relationship Id="rId7" Type="http://schemas.openxmlformats.org/officeDocument/2006/relationships/image" Target="../media/image173.sv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image" Target="../media/image101.png"/><Relationship Id="rId16" Type="http://schemas.openxmlformats.org/officeDocument/2006/relationships/image" Target="../media/image111.png"/><Relationship Id="rId20" Type="http://schemas.openxmlformats.org/officeDocument/2006/relationships/image" Target="../media/image186.sv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6.png"/><Relationship Id="rId5" Type="http://schemas.openxmlformats.org/officeDocument/2006/relationships/image" Target="../media/image171.sv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image" Target="../media/image102.png"/><Relationship Id="rId9" Type="http://schemas.openxmlformats.org/officeDocument/2006/relationships/image" Target="../media/image175.svg"/><Relationship Id="rId14" Type="http://schemas.openxmlformats.org/officeDocument/2006/relationships/image" Target="../media/image109.png"/></Relationships>
</file>

<file path=ppt/slides/_rels/slide39.xml.rels><?xml version="1.0" encoding="UTF-8" standalone="yes"?>
<Relationships xmlns="http://schemas.openxmlformats.org/package/2006/relationships"><Relationship Id="rId8" Type="http://schemas.openxmlformats.org/officeDocument/2006/relationships/image" Target="../media/image191.svg"/><Relationship Id="rId13" Type="http://schemas.openxmlformats.org/officeDocument/2006/relationships/image" Target="../media/image120.png"/><Relationship Id="rId18" Type="http://schemas.openxmlformats.org/officeDocument/2006/relationships/image" Target="../media/image199.svg"/><Relationship Id="rId3" Type="http://schemas.openxmlformats.org/officeDocument/2006/relationships/image" Target="../media/image188.svg"/><Relationship Id="rId21" Type="http://schemas.openxmlformats.org/officeDocument/2006/relationships/image" Target="../media/image122.png"/><Relationship Id="rId7" Type="http://schemas.openxmlformats.org/officeDocument/2006/relationships/image" Target="../media/image116.png"/><Relationship Id="rId12" Type="http://schemas.openxmlformats.org/officeDocument/2006/relationships/image" Target="../media/image119.png"/><Relationship Id="rId17" Type="http://schemas.openxmlformats.org/officeDocument/2006/relationships/image" Target="../media/image121.png"/><Relationship Id="rId2" Type="http://schemas.openxmlformats.org/officeDocument/2006/relationships/image" Target="../media/image114.png"/><Relationship Id="rId16" Type="http://schemas.openxmlformats.org/officeDocument/2006/relationships/image" Target="../media/image158.svg"/><Relationship Id="rId20" Type="http://schemas.openxmlformats.org/officeDocument/2006/relationships/image" Target="../media/image175.sv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18.gif"/><Relationship Id="rId24" Type="http://schemas.openxmlformats.org/officeDocument/2006/relationships/image" Target="../media/image124.png"/><Relationship Id="rId5" Type="http://schemas.openxmlformats.org/officeDocument/2006/relationships/image" Target="../media/image2.svg"/><Relationship Id="rId15" Type="http://schemas.openxmlformats.org/officeDocument/2006/relationships/image" Target="../media/image95.png"/><Relationship Id="rId23" Type="http://schemas.openxmlformats.org/officeDocument/2006/relationships/image" Target="../media/image123.png"/><Relationship Id="rId10" Type="http://schemas.openxmlformats.org/officeDocument/2006/relationships/image" Target="../media/image193.svg"/><Relationship Id="rId19" Type="http://schemas.openxmlformats.org/officeDocument/2006/relationships/image" Target="../media/image104.png"/><Relationship Id="rId4" Type="http://schemas.openxmlformats.org/officeDocument/2006/relationships/image" Target="../media/image1.png"/><Relationship Id="rId9" Type="http://schemas.openxmlformats.org/officeDocument/2006/relationships/image" Target="../media/image117.png"/><Relationship Id="rId14" Type="http://schemas.openxmlformats.org/officeDocument/2006/relationships/image" Target="../media/image197.svg"/><Relationship Id="rId22" Type="http://schemas.openxmlformats.org/officeDocument/2006/relationships/image" Target="../media/image201.sv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5.svg"/><Relationship Id="rId7"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207.svg"/><Relationship Id="rId5" Type="http://schemas.openxmlformats.org/officeDocument/2006/relationships/image" Target="../media/image126.png"/><Relationship Id="rId4" Type="http://schemas.openxmlformats.org/officeDocument/2006/relationships/image" Target="../media/image107.png"/><Relationship Id="rId9" Type="http://schemas.openxmlformats.org/officeDocument/2006/relationships/image" Target="../media/image2.svg"/></Relationships>
</file>

<file path=ppt/slides/_rels/slide41.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61.svg"/><Relationship Id="rId7" Type="http://schemas.openxmlformats.org/officeDocument/2006/relationships/image" Target="../media/image130.png"/><Relationship Id="rId12" Type="http://schemas.openxmlformats.org/officeDocument/2006/relationships/image" Target="../media/image10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11.svg"/><Relationship Id="rId11" Type="http://schemas.openxmlformats.org/officeDocument/2006/relationships/image" Target="../media/image107.png"/><Relationship Id="rId5" Type="http://schemas.openxmlformats.org/officeDocument/2006/relationships/image" Target="../media/image129.png"/><Relationship Id="rId10" Type="http://schemas.openxmlformats.org/officeDocument/2006/relationships/image" Target="../media/image169.svg"/><Relationship Id="rId4" Type="http://schemas.openxmlformats.org/officeDocument/2006/relationships/image" Target="../media/image128.pn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svg"/><Relationship Id="rId7" Type="http://schemas.openxmlformats.org/officeDocument/2006/relationships/image" Target="../media/image2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218.svg"/><Relationship Id="rId5" Type="http://schemas.openxmlformats.org/officeDocument/2006/relationships/image" Target="../media/image65.svg"/><Relationship Id="rId10" Type="http://schemas.openxmlformats.org/officeDocument/2006/relationships/image" Target="../media/image133.png"/><Relationship Id="rId4" Type="http://schemas.openxmlformats.org/officeDocument/2006/relationships/image" Target="../media/image39.png"/><Relationship Id="rId9" Type="http://schemas.openxmlformats.org/officeDocument/2006/relationships/image" Target="../media/image132.gif"/></Relationships>
</file>

<file path=ppt/slides/_rels/slide43.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2.svg"/><Relationship Id="rId7" Type="http://schemas.openxmlformats.org/officeDocument/2006/relationships/image" Target="../media/image100.png"/><Relationship Id="rId12" Type="http://schemas.openxmlformats.org/officeDocument/2006/relationships/image" Target="../media/image2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1.svg"/><Relationship Id="rId11" Type="http://schemas.openxmlformats.org/officeDocument/2006/relationships/image" Target="../media/image138.png"/><Relationship Id="rId5" Type="http://schemas.openxmlformats.org/officeDocument/2006/relationships/image" Target="../media/image135.png"/><Relationship Id="rId10" Type="http://schemas.openxmlformats.org/officeDocument/2006/relationships/image" Target="../media/image137.png"/><Relationship Id="rId4" Type="http://schemas.openxmlformats.org/officeDocument/2006/relationships/image" Target="../media/image134.png"/><Relationship Id="rId9" Type="http://schemas.openxmlformats.org/officeDocument/2006/relationships/image" Target="../media/image136.png"/></Relationships>
</file>

<file path=ppt/slides/_rels/slide4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227.svg"/><Relationship Id="rId7" Type="http://schemas.openxmlformats.org/officeDocument/2006/relationships/image" Target="../media/image231.sv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229.svg"/><Relationship Id="rId4" Type="http://schemas.openxmlformats.org/officeDocument/2006/relationships/image" Target="../media/image140.png"/><Relationship Id="rId9" Type="http://schemas.openxmlformats.org/officeDocument/2006/relationships/image" Target="../media/image233.svg"/></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23.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205.svg"/><Relationship Id="rId5" Type="http://schemas.openxmlformats.org/officeDocument/2006/relationships/image" Target="../media/image125.png"/><Relationship Id="rId4" Type="http://schemas.openxmlformats.org/officeDocument/2006/relationships/image" Target="../media/image236.svg"/></Relationships>
</file>

<file path=ppt/slides/_rels/slide46.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248.svg"/><Relationship Id="rId3" Type="http://schemas.openxmlformats.org/officeDocument/2006/relationships/image" Target="../media/image238.svg"/><Relationship Id="rId7" Type="http://schemas.openxmlformats.org/officeDocument/2006/relationships/image" Target="../media/image242.svg"/><Relationship Id="rId12"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246.svg"/><Relationship Id="rId5" Type="http://schemas.openxmlformats.org/officeDocument/2006/relationships/image" Target="../media/image240.svg"/><Relationship Id="rId10" Type="http://schemas.openxmlformats.org/officeDocument/2006/relationships/image" Target="../media/image149.png"/><Relationship Id="rId4" Type="http://schemas.openxmlformats.org/officeDocument/2006/relationships/image" Target="../media/image146.png"/><Relationship Id="rId9" Type="http://schemas.openxmlformats.org/officeDocument/2006/relationships/image" Target="../media/image244.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5.svg"/><Relationship Id="rId7" Type="http://schemas.openxmlformats.org/officeDocument/2006/relationships/image" Target="../media/image21.sv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5.svg"/><Relationship Id="rId5" Type="http://schemas.openxmlformats.org/officeDocument/2006/relationships/image" Target="../media/image2.sv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svg"/><Relationship Id="rId3" Type="http://schemas.openxmlformats.org/officeDocument/2006/relationships/image" Target="../media/image15.svg"/><Relationship Id="rId7" Type="http://schemas.openxmlformats.org/officeDocument/2006/relationships/image" Target="../media/image31.svg"/><Relationship Id="rId12" Type="http://schemas.openxmlformats.org/officeDocument/2006/relationships/image" Target="../media/image23.png"/><Relationship Id="rId17" Type="http://schemas.openxmlformats.org/officeDocument/2006/relationships/image" Target="../media/image41.svg"/><Relationship Id="rId2" Type="http://schemas.openxmlformats.org/officeDocument/2006/relationships/image" Target="../media/image9.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3.sv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5.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98804" y="8637720"/>
            <a:ext cx="18540689" cy="1916041"/>
          </a:xfrm>
          <a:custGeom>
            <a:avLst/>
            <a:gdLst/>
            <a:ahLst/>
            <a:cxnLst/>
            <a:rect l="l" t="t" r="r" b="b"/>
            <a:pathLst>
              <a:path w="18540689" h="1916041">
                <a:moveTo>
                  <a:pt x="0" y="0"/>
                </a:moveTo>
                <a:lnTo>
                  <a:pt x="18540689" y="0"/>
                </a:lnTo>
                <a:lnTo>
                  <a:pt x="18540689" y="1916041"/>
                </a:lnTo>
                <a:lnTo>
                  <a:pt x="0" y="1916041"/>
                </a:lnTo>
                <a:lnTo>
                  <a:pt x="0" y="0"/>
                </a:lnTo>
                <a:close/>
              </a:path>
            </a:pathLst>
          </a:custGeom>
          <a:blipFill>
            <a:blip r:embed="rId2">
              <a:extLst>
                <a:ext uri="{96DAC541-7B7A-43D3-8B79-37D633B846F1}">
                  <asvg:svgBlip xmlns:asvg="http://schemas.microsoft.com/office/drawing/2016/SVG/main" xmlns="" r:embed="rId3"/>
                </a:ext>
              </a:extLst>
            </a:blip>
            <a:stretch>
              <a:fillRect l="-2415" r="-5576" b="-160297"/>
            </a:stretch>
          </a:blipFill>
        </p:spPr>
      </p:sp>
      <p:sp>
        <p:nvSpPr>
          <p:cNvPr id="3" name="Freeform 3"/>
          <p:cNvSpPr/>
          <p:nvPr/>
        </p:nvSpPr>
        <p:spPr>
          <a:xfrm rot="4062798">
            <a:off x="14402618" y="6320910"/>
            <a:ext cx="2640803" cy="6465907"/>
          </a:xfrm>
          <a:custGeom>
            <a:avLst/>
            <a:gdLst/>
            <a:ahLst/>
            <a:cxnLst/>
            <a:rect l="l" t="t" r="r" b="b"/>
            <a:pathLst>
              <a:path w="2640803" h="6465907">
                <a:moveTo>
                  <a:pt x="0" y="0"/>
                </a:moveTo>
                <a:lnTo>
                  <a:pt x="2640803" y="0"/>
                </a:lnTo>
                <a:lnTo>
                  <a:pt x="2640803" y="6465907"/>
                </a:lnTo>
                <a:lnTo>
                  <a:pt x="0" y="6465907"/>
                </a:lnTo>
                <a:lnTo>
                  <a:pt x="0" y="0"/>
                </a:lnTo>
                <a:close/>
              </a:path>
            </a:pathLst>
          </a:custGeom>
          <a:blipFill>
            <a:blip r:embed="rId4">
              <a:extLst>
                <a:ext uri="{96DAC541-7B7A-43D3-8B79-37D633B846F1}">
                  <asvg:svgBlip xmlns:asvg="http://schemas.microsoft.com/office/drawing/2016/SVG/main" xmlns="" r:embed="rId5"/>
                </a:ext>
              </a:extLst>
            </a:blip>
            <a:stretch>
              <a:fillRect t="-16464" r="-484655" b="-3524"/>
            </a:stretch>
          </a:blipFill>
        </p:spPr>
      </p:sp>
      <p:sp>
        <p:nvSpPr>
          <p:cNvPr id="4" name="Freeform 4"/>
          <p:cNvSpPr/>
          <p:nvPr/>
        </p:nvSpPr>
        <p:spPr>
          <a:xfrm rot="865372">
            <a:off x="16657452" y="6607059"/>
            <a:ext cx="2017142" cy="458441"/>
          </a:xfrm>
          <a:custGeom>
            <a:avLst/>
            <a:gdLst/>
            <a:ahLst/>
            <a:cxnLst/>
            <a:rect l="l" t="t" r="r" b="b"/>
            <a:pathLst>
              <a:path w="2017142" h="458441">
                <a:moveTo>
                  <a:pt x="0" y="0"/>
                </a:moveTo>
                <a:lnTo>
                  <a:pt x="2017141" y="0"/>
                </a:lnTo>
                <a:lnTo>
                  <a:pt x="2017141" y="458442"/>
                </a:lnTo>
                <a:lnTo>
                  <a:pt x="0" y="4584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772940">
            <a:off x="-286085" y="146945"/>
            <a:ext cx="1538861" cy="1954673"/>
          </a:xfrm>
          <a:custGeom>
            <a:avLst/>
            <a:gdLst/>
            <a:ahLst/>
            <a:cxnLst/>
            <a:rect l="l" t="t" r="r" b="b"/>
            <a:pathLst>
              <a:path w="1538861" h="1954673">
                <a:moveTo>
                  <a:pt x="0" y="0"/>
                </a:moveTo>
                <a:lnTo>
                  <a:pt x="1538861" y="0"/>
                </a:lnTo>
                <a:lnTo>
                  <a:pt x="1538861" y="1954673"/>
                </a:lnTo>
                <a:lnTo>
                  <a:pt x="0" y="19546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6" name="Group 6"/>
          <p:cNvGrpSpPr/>
          <p:nvPr/>
        </p:nvGrpSpPr>
        <p:grpSpPr>
          <a:xfrm rot="-10800000">
            <a:off x="1588080" y="1267493"/>
            <a:ext cx="9425709" cy="1959900"/>
            <a:chOff x="0" y="0"/>
            <a:chExt cx="21131958" cy="4393995"/>
          </a:xfrm>
        </p:grpSpPr>
        <p:sp>
          <p:nvSpPr>
            <p:cNvPr id="7" name="Freeform 7"/>
            <p:cNvSpPr/>
            <p:nvPr/>
          </p:nvSpPr>
          <p:spPr>
            <a:xfrm>
              <a:off x="0" y="0"/>
              <a:ext cx="21132847" cy="4397043"/>
            </a:xfrm>
            <a:custGeom>
              <a:avLst/>
              <a:gdLst/>
              <a:ahLst/>
              <a:cxnLst/>
              <a:rect l="l" t="t" r="r" b="b"/>
              <a:pathLst>
                <a:path w="21132847" h="4397043">
                  <a:moveTo>
                    <a:pt x="21070616" y="4392217"/>
                  </a:moveTo>
                  <a:cubicBezTo>
                    <a:pt x="21077856" y="4390185"/>
                    <a:pt x="21085349" y="4387137"/>
                    <a:pt x="21091953" y="4382946"/>
                  </a:cubicBezTo>
                  <a:cubicBezTo>
                    <a:pt x="21084967" y="4387264"/>
                    <a:pt x="21077475" y="4390439"/>
                    <a:pt x="21070616" y="4392217"/>
                  </a:cubicBezTo>
                  <a:close/>
                  <a:moveTo>
                    <a:pt x="21131958" y="4298237"/>
                  </a:moveTo>
                  <a:cubicBezTo>
                    <a:pt x="21131704" y="4309667"/>
                    <a:pt x="21131323" y="4310048"/>
                    <a:pt x="21130941" y="4310048"/>
                  </a:cubicBezTo>
                  <a:cubicBezTo>
                    <a:pt x="21130689" y="4310048"/>
                    <a:pt x="21130561" y="4309921"/>
                    <a:pt x="21130307" y="4310937"/>
                  </a:cubicBezTo>
                  <a:cubicBezTo>
                    <a:pt x="21130053" y="4312207"/>
                    <a:pt x="21130180" y="4313350"/>
                    <a:pt x="21129544" y="4321224"/>
                  </a:cubicBezTo>
                  <a:cubicBezTo>
                    <a:pt x="21129672" y="4327574"/>
                    <a:pt x="21128148" y="4338877"/>
                    <a:pt x="21122052" y="4350815"/>
                  </a:cubicBezTo>
                  <a:cubicBezTo>
                    <a:pt x="21116083" y="4362753"/>
                    <a:pt x="21105416" y="4374945"/>
                    <a:pt x="21091953" y="4382946"/>
                  </a:cubicBezTo>
                  <a:cubicBezTo>
                    <a:pt x="21106938" y="4374056"/>
                    <a:pt x="21118495" y="4358562"/>
                    <a:pt x="21123449" y="4345608"/>
                  </a:cubicBezTo>
                  <a:cubicBezTo>
                    <a:pt x="21128529" y="4332527"/>
                    <a:pt x="21128402" y="4323129"/>
                    <a:pt x="21127766" y="4324272"/>
                  </a:cubicBezTo>
                  <a:cubicBezTo>
                    <a:pt x="21126497" y="4334686"/>
                    <a:pt x="21123957" y="4340147"/>
                    <a:pt x="21122813" y="4343322"/>
                  </a:cubicBezTo>
                  <a:cubicBezTo>
                    <a:pt x="21121543" y="4346497"/>
                    <a:pt x="21120655" y="4347386"/>
                    <a:pt x="21120019" y="4348529"/>
                  </a:cubicBezTo>
                  <a:cubicBezTo>
                    <a:pt x="21119258" y="4349799"/>
                    <a:pt x="21118623" y="4350815"/>
                    <a:pt x="21116972" y="4353609"/>
                  </a:cubicBezTo>
                  <a:cubicBezTo>
                    <a:pt x="21116717" y="4354117"/>
                    <a:pt x="21116337" y="4354752"/>
                    <a:pt x="21115956" y="4355260"/>
                  </a:cubicBezTo>
                  <a:cubicBezTo>
                    <a:pt x="21115956" y="4355260"/>
                    <a:pt x="21114686" y="4360086"/>
                    <a:pt x="21104780" y="4369738"/>
                  </a:cubicBezTo>
                  <a:lnTo>
                    <a:pt x="21103637" y="4372913"/>
                  </a:lnTo>
                  <a:cubicBezTo>
                    <a:pt x="21099191" y="4377358"/>
                    <a:pt x="21092207" y="4382184"/>
                    <a:pt x="21084713" y="4385867"/>
                  </a:cubicBezTo>
                  <a:cubicBezTo>
                    <a:pt x="21065917" y="4397043"/>
                    <a:pt x="21049915" y="4393233"/>
                    <a:pt x="21049915" y="4393233"/>
                  </a:cubicBezTo>
                  <a:lnTo>
                    <a:pt x="21024135" y="4389804"/>
                  </a:lnTo>
                  <a:lnTo>
                    <a:pt x="21017277" y="4390185"/>
                  </a:lnTo>
                  <a:lnTo>
                    <a:pt x="20970413" y="4387010"/>
                  </a:lnTo>
                  <a:cubicBezTo>
                    <a:pt x="19153184" y="4388534"/>
                    <a:pt x="16241982" y="4386502"/>
                    <a:pt x="14352797" y="4386121"/>
                  </a:cubicBezTo>
                  <a:cubicBezTo>
                    <a:pt x="13525449" y="4386248"/>
                    <a:pt x="11366379" y="4385740"/>
                    <a:pt x="10216055" y="4387010"/>
                  </a:cubicBezTo>
                  <a:lnTo>
                    <a:pt x="10269148" y="4385867"/>
                  </a:lnTo>
                  <a:cubicBezTo>
                    <a:pt x="8893184" y="4386121"/>
                    <a:pt x="6999574" y="4387899"/>
                    <a:pt x="6167800" y="4388280"/>
                  </a:cubicBezTo>
                  <a:lnTo>
                    <a:pt x="6189922" y="4387772"/>
                  </a:lnTo>
                  <a:cubicBezTo>
                    <a:pt x="5636882" y="4387899"/>
                    <a:pt x="4185704" y="4389042"/>
                    <a:pt x="4362677" y="4391201"/>
                  </a:cubicBezTo>
                  <a:cubicBezTo>
                    <a:pt x="3026532" y="4390566"/>
                    <a:pt x="3261021" y="4388534"/>
                    <a:pt x="1566506" y="4389677"/>
                  </a:cubicBezTo>
                  <a:lnTo>
                    <a:pt x="1827541" y="4389931"/>
                  </a:lnTo>
                  <a:cubicBezTo>
                    <a:pt x="1340865" y="4389931"/>
                    <a:pt x="385212" y="4390058"/>
                    <a:pt x="170688" y="4390058"/>
                  </a:cubicBezTo>
                  <a:cubicBezTo>
                    <a:pt x="153670" y="4390058"/>
                    <a:pt x="135001" y="4389931"/>
                    <a:pt x="115570" y="4389931"/>
                  </a:cubicBezTo>
                  <a:cubicBezTo>
                    <a:pt x="105791" y="4389931"/>
                    <a:pt x="95885" y="4389931"/>
                    <a:pt x="85852" y="4389804"/>
                  </a:cubicBezTo>
                  <a:cubicBezTo>
                    <a:pt x="80645" y="4389677"/>
                    <a:pt x="76708" y="4389931"/>
                    <a:pt x="68453" y="4389423"/>
                  </a:cubicBezTo>
                  <a:cubicBezTo>
                    <a:pt x="61087" y="4388534"/>
                    <a:pt x="53975" y="4386756"/>
                    <a:pt x="47117" y="4383962"/>
                  </a:cubicBezTo>
                  <a:cubicBezTo>
                    <a:pt x="19558" y="4372786"/>
                    <a:pt x="1143" y="4344211"/>
                    <a:pt x="1270" y="4316144"/>
                  </a:cubicBezTo>
                  <a:cubicBezTo>
                    <a:pt x="1270" y="4296713"/>
                    <a:pt x="1270" y="4278298"/>
                    <a:pt x="1397" y="4261661"/>
                  </a:cubicBezTo>
                  <a:cubicBezTo>
                    <a:pt x="1270" y="4228641"/>
                    <a:pt x="1270" y="4202733"/>
                    <a:pt x="1270" y="4129832"/>
                  </a:cubicBezTo>
                  <a:lnTo>
                    <a:pt x="1651" y="4159036"/>
                  </a:lnTo>
                  <a:cubicBezTo>
                    <a:pt x="508" y="3865328"/>
                    <a:pt x="1778" y="3491518"/>
                    <a:pt x="0" y="3191969"/>
                  </a:cubicBezTo>
                  <a:cubicBezTo>
                    <a:pt x="1016" y="2634592"/>
                    <a:pt x="2413" y="23152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4898020" y="508"/>
                    <a:pt x="16449923" y="635"/>
                    <a:pt x="20981716" y="0"/>
                  </a:cubicBezTo>
                  <a:lnTo>
                    <a:pt x="20977526" y="254"/>
                  </a:lnTo>
                  <a:cubicBezTo>
                    <a:pt x="20990734" y="254"/>
                    <a:pt x="21008894" y="127"/>
                    <a:pt x="21030612" y="127"/>
                  </a:cubicBezTo>
                  <a:cubicBezTo>
                    <a:pt x="21036073" y="127"/>
                    <a:pt x="21041661" y="127"/>
                    <a:pt x="21047630" y="127"/>
                  </a:cubicBezTo>
                  <a:lnTo>
                    <a:pt x="21049915" y="127"/>
                  </a:lnTo>
                  <a:lnTo>
                    <a:pt x="21053344" y="254"/>
                  </a:lnTo>
                  <a:cubicBezTo>
                    <a:pt x="21055631" y="381"/>
                    <a:pt x="21057916" y="381"/>
                    <a:pt x="21060203" y="762"/>
                  </a:cubicBezTo>
                  <a:cubicBezTo>
                    <a:pt x="21064775" y="1270"/>
                    <a:pt x="21069474" y="2413"/>
                    <a:pt x="21074045" y="3810"/>
                  </a:cubicBezTo>
                  <a:cubicBezTo>
                    <a:pt x="21092334" y="9525"/>
                    <a:pt x="21109479" y="22860"/>
                    <a:pt x="21119512" y="41656"/>
                  </a:cubicBezTo>
                  <a:cubicBezTo>
                    <a:pt x="21124464" y="51054"/>
                    <a:pt x="21127766" y="61722"/>
                    <a:pt x="21128529" y="72771"/>
                  </a:cubicBezTo>
                  <a:cubicBezTo>
                    <a:pt x="21128910" y="79121"/>
                    <a:pt x="21128783" y="81915"/>
                    <a:pt x="21128783" y="85725"/>
                  </a:cubicBezTo>
                  <a:cubicBezTo>
                    <a:pt x="21128783" y="89408"/>
                    <a:pt x="21128783" y="93091"/>
                    <a:pt x="21128783" y="96901"/>
                  </a:cubicBezTo>
                  <a:cubicBezTo>
                    <a:pt x="21128783" y="111887"/>
                    <a:pt x="21128910" y="127254"/>
                    <a:pt x="21128910" y="143002"/>
                  </a:cubicBezTo>
                  <a:cubicBezTo>
                    <a:pt x="21129037" y="191476"/>
                    <a:pt x="21129163" y="405916"/>
                    <a:pt x="21129290" y="620356"/>
                  </a:cubicBezTo>
                  <a:cubicBezTo>
                    <a:pt x="21129544" y="1478951"/>
                    <a:pt x="21129926" y="2336712"/>
                    <a:pt x="21130053" y="2682986"/>
                  </a:cubicBezTo>
                  <a:lnTo>
                    <a:pt x="21131323" y="2822331"/>
                  </a:lnTo>
                  <a:cubicBezTo>
                    <a:pt x="21130307" y="2967516"/>
                    <a:pt x="21131068" y="3103523"/>
                    <a:pt x="21130307" y="3302944"/>
                  </a:cubicBezTo>
                  <a:cubicBezTo>
                    <a:pt x="21130434" y="3407244"/>
                    <a:pt x="21131450" y="3363855"/>
                    <a:pt x="21131704" y="3314625"/>
                  </a:cubicBezTo>
                  <a:cubicBezTo>
                    <a:pt x="21130941" y="3488180"/>
                    <a:pt x="21131958" y="3676754"/>
                    <a:pt x="21131195" y="3772710"/>
                  </a:cubicBezTo>
                  <a:lnTo>
                    <a:pt x="21130814" y="3743506"/>
                  </a:lnTo>
                  <a:cubicBezTo>
                    <a:pt x="21129544" y="4014685"/>
                    <a:pt x="21132847" y="4172386"/>
                    <a:pt x="21131450" y="4242484"/>
                  </a:cubicBezTo>
                  <a:lnTo>
                    <a:pt x="21131195" y="4242103"/>
                  </a:lnTo>
                  <a:cubicBezTo>
                    <a:pt x="21130307" y="4260772"/>
                    <a:pt x="21131577" y="4281981"/>
                    <a:pt x="21131958" y="4298237"/>
                  </a:cubicBezTo>
                  <a:close/>
                  <a:moveTo>
                    <a:pt x="21089539" y="4382565"/>
                  </a:moveTo>
                  <a:cubicBezTo>
                    <a:pt x="21088905" y="4382946"/>
                    <a:pt x="21088397" y="4383327"/>
                    <a:pt x="21087888" y="4383708"/>
                  </a:cubicBezTo>
                  <a:cubicBezTo>
                    <a:pt x="21088397" y="4383454"/>
                    <a:pt x="21088905" y="4383327"/>
                    <a:pt x="21089414" y="4382946"/>
                  </a:cubicBezTo>
                  <a:cubicBezTo>
                    <a:pt x="21089414" y="4382946"/>
                    <a:pt x="21089539" y="4382692"/>
                    <a:pt x="21089539" y="4382565"/>
                  </a:cubicBezTo>
                  <a:close/>
                </a:path>
              </a:pathLst>
            </a:custGeom>
            <a:solidFill>
              <a:srgbClr val="000000">
                <a:alpha val="0"/>
              </a:srgbClr>
            </a:solidFill>
          </p:spPr>
        </p:sp>
      </p:grpSp>
      <p:sp>
        <p:nvSpPr>
          <p:cNvPr id="8" name="Freeform 8"/>
          <p:cNvSpPr/>
          <p:nvPr/>
        </p:nvSpPr>
        <p:spPr>
          <a:xfrm>
            <a:off x="-98804" y="5659489"/>
            <a:ext cx="5269837" cy="4627511"/>
          </a:xfrm>
          <a:custGeom>
            <a:avLst/>
            <a:gdLst/>
            <a:ahLst/>
            <a:cxnLst/>
            <a:rect l="l" t="t" r="r" b="b"/>
            <a:pathLst>
              <a:path w="5269837" h="4627511">
                <a:moveTo>
                  <a:pt x="0" y="0"/>
                </a:moveTo>
                <a:lnTo>
                  <a:pt x="5269837" y="0"/>
                </a:lnTo>
                <a:lnTo>
                  <a:pt x="5269837" y="4627511"/>
                </a:lnTo>
                <a:lnTo>
                  <a:pt x="0" y="4627511"/>
                </a:lnTo>
                <a:lnTo>
                  <a:pt x="0" y="0"/>
                </a:lnTo>
                <a:close/>
              </a:path>
            </a:pathLst>
          </a:custGeom>
          <a:blipFill>
            <a:blip r:embed="rId10"/>
            <a:stretch>
              <a:fillRect/>
            </a:stretch>
          </a:blipFill>
        </p:spPr>
      </p:sp>
      <p:sp>
        <p:nvSpPr>
          <p:cNvPr id="9" name="TextBox 9"/>
          <p:cNvSpPr txBox="1"/>
          <p:nvPr/>
        </p:nvSpPr>
        <p:spPr>
          <a:xfrm>
            <a:off x="-76943" y="3763361"/>
            <a:ext cx="18441885" cy="2692400"/>
          </a:xfrm>
          <a:prstGeom prst="rect">
            <a:avLst/>
          </a:prstGeom>
        </p:spPr>
        <p:txBody>
          <a:bodyPr lIns="0" tIns="0" rIns="0" bIns="0" rtlCol="0" anchor="t">
            <a:spAutoFit/>
          </a:bodyPr>
          <a:lstStyle/>
          <a:p>
            <a:pPr algn="ctr">
              <a:lnSpc>
                <a:spcPts val="5199"/>
              </a:lnSpc>
              <a:spcBef>
                <a:spcPct val="0"/>
              </a:spcBef>
            </a:pPr>
            <a:r>
              <a:rPr lang="en-US" sz="3999" b="1">
                <a:solidFill>
                  <a:srgbClr val="000000"/>
                </a:solidFill>
                <a:latin typeface="Arial Bold"/>
                <a:ea typeface="Arial Bold"/>
                <a:cs typeface="Arial Bold"/>
                <a:sym typeface="Arial Bold"/>
              </a:rPr>
              <a:t>Đề tài: </a:t>
            </a:r>
            <a:r>
              <a:rPr lang="en-US" sz="3999" b="1" i="1">
                <a:solidFill>
                  <a:srgbClr val="000000"/>
                </a:solidFill>
                <a:latin typeface="Arial Bold Italics"/>
                <a:ea typeface="Arial Bold Italics"/>
                <a:cs typeface="Arial Bold Italics"/>
                <a:sym typeface="Arial Bold Italics"/>
              </a:rPr>
              <a:t>Bằng cơ sở lý luận và thực tiễn, hình thành ý tưởng, thiết kế, </a:t>
            </a:r>
          </a:p>
          <a:p>
            <a:pPr algn="ctr">
              <a:lnSpc>
                <a:spcPts val="5199"/>
              </a:lnSpc>
              <a:spcBef>
                <a:spcPct val="0"/>
              </a:spcBef>
            </a:pPr>
            <a:r>
              <a:rPr lang="en-US" sz="3999" b="1" i="1">
                <a:solidFill>
                  <a:srgbClr val="000000"/>
                </a:solidFill>
                <a:latin typeface="Arial Bold Italics"/>
                <a:ea typeface="Arial Bold Italics"/>
                <a:cs typeface="Arial Bold Italics"/>
                <a:sym typeface="Arial Bold Italics"/>
              </a:rPr>
              <a:t>triển khai và đánh giá hoạt động giáo dục để hình thành biểu tượng toán theo chủ đề “Đồ vật trong gia đình”</a:t>
            </a:r>
          </a:p>
          <a:p>
            <a:pPr algn="ctr">
              <a:lnSpc>
                <a:spcPts val="5199"/>
              </a:lnSpc>
              <a:spcBef>
                <a:spcPct val="0"/>
              </a:spcBef>
            </a:pPr>
            <a:endParaRPr lang="en-US" sz="3999" b="1" i="1">
              <a:solidFill>
                <a:srgbClr val="000000"/>
              </a:solidFill>
              <a:latin typeface="Arial Bold Italics"/>
              <a:ea typeface="Arial Bold Italics"/>
              <a:cs typeface="Arial Bold Italics"/>
              <a:sym typeface="Arial Bold Italics"/>
            </a:endParaRPr>
          </a:p>
        </p:txBody>
      </p:sp>
      <p:sp>
        <p:nvSpPr>
          <p:cNvPr id="10" name="TextBox 10"/>
          <p:cNvSpPr txBox="1"/>
          <p:nvPr/>
        </p:nvSpPr>
        <p:spPr>
          <a:xfrm>
            <a:off x="4350663" y="31650"/>
            <a:ext cx="9586675" cy="1377950"/>
          </a:xfrm>
          <a:prstGeom prst="rect">
            <a:avLst/>
          </a:prstGeom>
        </p:spPr>
        <p:txBody>
          <a:bodyPr lIns="0" tIns="0" rIns="0" bIns="0" rtlCol="0" anchor="t">
            <a:spAutoFit/>
          </a:bodyPr>
          <a:lstStyle/>
          <a:p>
            <a:pPr algn="ctr">
              <a:lnSpc>
                <a:spcPts val="5199"/>
              </a:lnSpc>
              <a:spcBef>
                <a:spcPct val="0"/>
              </a:spcBef>
            </a:pPr>
            <a:r>
              <a:rPr lang="en-US" sz="3999" b="1">
                <a:solidFill>
                  <a:srgbClr val="000000"/>
                </a:solidFill>
                <a:latin typeface="Arial Bold"/>
                <a:ea typeface="Arial Bold"/>
                <a:cs typeface="Arial Bold"/>
                <a:sym typeface="Arial Bold"/>
              </a:rPr>
              <a:t>TRƯỜNG ĐẠI HỌC VINH</a:t>
            </a:r>
          </a:p>
          <a:p>
            <a:pPr algn="ctr">
              <a:lnSpc>
                <a:spcPts val="5199"/>
              </a:lnSpc>
              <a:spcBef>
                <a:spcPct val="0"/>
              </a:spcBef>
            </a:pPr>
            <a:r>
              <a:rPr lang="en-US" sz="3999" b="1">
                <a:solidFill>
                  <a:srgbClr val="000000"/>
                </a:solidFill>
                <a:latin typeface="Arial Bold"/>
                <a:ea typeface="Arial Bold"/>
                <a:cs typeface="Arial Bold"/>
                <a:sym typeface="Arial Bold"/>
              </a:rPr>
              <a:t>KHOA SƯ PHẠM – TRƯỜNG SƯ PHẠM </a:t>
            </a:r>
          </a:p>
        </p:txBody>
      </p:sp>
      <p:sp>
        <p:nvSpPr>
          <p:cNvPr id="11" name="TextBox 11"/>
          <p:cNvSpPr txBox="1"/>
          <p:nvPr/>
        </p:nvSpPr>
        <p:spPr>
          <a:xfrm>
            <a:off x="5859369" y="1934018"/>
            <a:ext cx="6371455" cy="962026"/>
          </a:xfrm>
          <a:prstGeom prst="rect">
            <a:avLst/>
          </a:prstGeom>
        </p:spPr>
        <p:txBody>
          <a:bodyPr lIns="0" tIns="0" rIns="0" bIns="0" rtlCol="0" anchor="t">
            <a:spAutoFit/>
          </a:bodyPr>
          <a:lstStyle/>
          <a:p>
            <a:pPr algn="ctr">
              <a:lnSpc>
                <a:spcPts val="7799"/>
              </a:lnSpc>
              <a:spcBef>
                <a:spcPct val="0"/>
              </a:spcBef>
            </a:pPr>
            <a:r>
              <a:rPr lang="en-US" sz="5999" b="1">
                <a:solidFill>
                  <a:srgbClr val="000000"/>
                </a:solidFill>
                <a:latin typeface="Aileron Bold"/>
                <a:ea typeface="Aileron Bold"/>
                <a:cs typeface="Aileron Bold"/>
                <a:sym typeface="Aileron Bold"/>
              </a:rPr>
              <a:t>BÁO CÁO ĐỒ ÁN</a:t>
            </a:r>
          </a:p>
        </p:txBody>
      </p:sp>
      <p:sp>
        <p:nvSpPr>
          <p:cNvPr id="12" name="TextBox 12"/>
          <p:cNvSpPr txBox="1"/>
          <p:nvPr/>
        </p:nvSpPr>
        <p:spPr>
          <a:xfrm>
            <a:off x="6823294" y="7001254"/>
            <a:ext cx="4696492" cy="1166495"/>
          </a:xfrm>
          <a:prstGeom prst="rect">
            <a:avLst/>
          </a:prstGeom>
        </p:spPr>
        <p:txBody>
          <a:bodyPr lIns="0" tIns="0" rIns="0" bIns="0" rtlCol="0" anchor="t">
            <a:spAutoFit/>
          </a:bodyPr>
          <a:lstStyle/>
          <a:p>
            <a:pPr algn="ctr">
              <a:lnSpc>
                <a:spcPts val="4420"/>
              </a:lnSpc>
              <a:spcBef>
                <a:spcPct val="0"/>
              </a:spcBef>
            </a:pPr>
            <a:r>
              <a:rPr lang="en-US" sz="3400" b="1">
                <a:solidFill>
                  <a:srgbClr val="000000"/>
                </a:solidFill>
                <a:latin typeface="Arial Bold"/>
                <a:ea typeface="Arial Bold"/>
                <a:cs typeface="Arial Bold"/>
                <a:sym typeface="Arial Bold"/>
              </a:rPr>
              <a:t>Nhóm 05 - Lớp LT 01</a:t>
            </a:r>
          </a:p>
          <a:p>
            <a:pPr algn="ctr">
              <a:lnSpc>
                <a:spcPts val="4420"/>
              </a:lnSpc>
              <a:spcBef>
                <a:spcPct val="0"/>
              </a:spcBef>
            </a:pPr>
            <a:endParaRPr lang="en-US" sz="3400" b="1">
              <a:solidFill>
                <a:srgbClr val="000000"/>
              </a:solidFill>
              <a:latin typeface="Arial Bold"/>
              <a:ea typeface="Arial Bold"/>
              <a:cs typeface="Arial Bold"/>
              <a:sym typeface="Arial Bold"/>
            </a:endParaRPr>
          </a:p>
        </p:txBody>
      </p:sp>
      <p:sp>
        <p:nvSpPr>
          <p:cNvPr id="13" name="TextBox 13"/>
          <p:cNvSpPr txBox="1"/>
          <p:nvPr/>
        </p:nvSpPr>
        <p:spPr>
          <a:xfrm>
            <a:off x="4678372" y="7876796"/>
            <a:ext cx="10397490" cy="1718945"/>
          </a:xfrm>
          <a:prstGeom prst="rect">
            <a:avLst/>
          </a:prstGeom>
        </p:spPr>
        <p:txBody>
          <a:bodyPr lIns="0" tIns="0" rIns="0" bIns="0" rtlCol="0" anchor="t">
            <a:spAutoFit/>
          </a:bodyPr>
          <a:lstStyle/>
          <a:p>
            <a:pPr algn="ctr">
              <a:lnSpc>
                <a:spcPts val="4419"/>
              </a:lnSpc>
              <a:spcBef>
                <a:spcPct val="0"/>
              </a:spcBef>
            </a:pPr>
            <a:r>
              <a:rPr lang="en-US" sz="3399" b="1">
                <a:solidFill>
                  <a:srgbClr val="000000"/>
                </a:solidFill>
                <a:latin typeface="Arial Bold"/>
                <a:ea typeface="Arial Bold"/>
                <a:cs typeface="Arial Bold"/>
                <a:sym typeface="Arial Bold"/>
              </a:rPr>
              <a:t>Giảng viên hướng dẫn: Ths. Phạm Thị Hải Châu    </a:t>
            </a:r>
          </a:p>
          <a:p>
            <a:pPr algn="ctr">
              <a:lnSpc>
                <a:spcPts val="4419"/>
              </a:lnSpc>
              <a:spcBef>
                <a:spcPct val="0"/>
              </a:spcBef>
            </a:pPr>
            <a:endParaRPr lang="en-US" sz="3399" b="1">
              <a:solidFill>
                <a:srgbClr val="000000"/>
              </a:solidFill>
              <a:latin typeface="Arial Bold"/>
              <a:ea typeface="Arial Bold"/>
              <a:cs typeface="Arial Bold"/>
              <a:sym typeface="Arial Bold"/>
            </a:endParaRPr>
          </a:p>
          <a:p>
            <a:pPr algn="ctr">
              <a:lnSpc>
                <a:spcPts val="4419"/>
              </a:lnSpc>
              <a:spcBef>
                <a:spcPct val="0"/>
              </a:spcBef>
            </a:pPr>
            <a:endParaRPr lang="en-US" sz="3399" b="1">
              <a:solidFill>
                <a:srgbClr val="000000"/>
              </a:solidFill>
              <a:latin typeface="Arial Bold"/>
              <a:ea typeface="Arial Bold"/>
              <a:cs typeface="Arial Bold"/>
              <a:sym typeface="Arial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9876"/>
        </a:solidFill>
        <a:effectLst/>
      </p:bgPr>
    </p:bg>
    <p:spTree>
      <p:nvGrpSpPr>
        <p:cNvPr id="1" name=""/>
        <p:cNvGrpSpPr/>
        <p:nvPr/>
      </p:nvGrpSpPr>
      <p:grpSpPr>
        <a:xfrm>
          <a:off x="0" y="0"/>
          <a:ext cx="0" cy="0"/>
          <a:chOff x="0" y="0"/>
          <a:chExt cx="0" cy="0"/>
        </a:xfrm>
      </p:grpSpPr>
      <p:sp>
        <p:nvSpPr>
          <p:cNvPr id="2" name="Freeform 2"/>
          <p:cNvSpPr/>
          <p:nvPr/>
        </p:nvSpPr>
        <p:spPr>
          <a:xfrm rot="-5400000">
            <a:off x="7989476" y="-533082"/>
            <a:ext cx="10588566" cy="11353164"/>
          </a:xfrm>
          <a:custGeom>
            <a:avLst/>
            <a:gdLst/>
            <a:ahLst/>
            <a:cxnLst/>
            <a:rect l="l" t="t" r="r" b="b"/>
            <a:pathLst>
              <a:path w="10588566" h="11353164">
                <a:moveTo>
                  <a:pt x="0" y="0"/>
                </a:moveTo>
                <a:lnTo>
                  <a:pt x="10588566" y="0"/>
                </a:lnTo>
                <a:lnTo>
                  <a:pt x="10588566" y="11353164"/>
                </a:lnTo>
                <a:lnTo>
                  <a:pt x="0" y="11353164"/>
                </a:lnTo>
                <a:lnTo>
                  <a:pt x="0" y="0"/>
                </a:lnTo>
                <a:close/>
              </a:path>
            </a:pathLst>
          </a:custGeom>
          <a:blipFill>
            <a:blip r:embed="rId2">
              <a:extLst>
                <a:ext uri="{96DAC541-7B7A-43D3-8B79-37D633B846F1}">
                  <asvg:svgBlip xmlns:asvg="http://schemas.microsoft.com/office/drawing/2016/SVG/main" xmlns="" r:embed="rId3"/>
                </a:ext>
              </a:extLst>
            </a:blip>
            <a:stretch>
              <a:fillRect l="-108572" r="-41306"/>
            </a:stretch>
          </a:blipFill>
        </p:spPr>
      </p:sp>
      <p:sp>
        <p:nvSpPr>
          <p:cNvPr id="3" name="Freeform 3"/>
          <p:cNvSpPr/>
          <p:nvPr/>
        </p:nvSpPr>
        <p:spPr>
          <a:xfrm>
            <a:off x="-68475" y="9670204"/>
            <a:ext cx="18403007" cy="616796"/>
          </a:xfrm>
          <a:custGeom>
            <a:avLst/>
            <a:gdLst/>
            <a:ahLst/>
            <a:cxnLst/>
            <a:rect l="l" t="t" r="r" b="b"/>
            <a:pathLst>
              <a:path w="18403007" h="616796">
                <a:moveTo>
                  <a:pt x="0" y="0"/>
                </a:moveTo>
                <a:lnTo>
                  <a:pt x="18403007" y="0"/>
                </a:lnTo>
                <a:lnTo>
                  <a:pt x="18403007" y="616796"/>
                </a:lnTo>
                <a:lnTo>
                  <a:pt x="0" y="616796"/>
                </a:lnTo>
                <a:lnTo>
                  <a:pt x="0" y="0"/>
                </a:lnTo>
                <a:close/>
              </a:path>
            </a:pathLst>
          </a:custGeom>
          <a:blipFill>
            <a:blip r:embed="rId4">
              <a:extLst>
                <a:ext uri="{96DAC541-7B7A-43D3-8B79-37D633B846F1}">
                  <asvg:svgBlip xmlns:asvg="http://schemas.microsoft.com/office/drawing/2016/SVG/main" xmlns="" r:embed="rId5"/>
                </a:ext>
              </a:extLst>
            </a:blip>
            <a:stretch>
              <a:fillRect l="-4172" r="-4627" b="-708599"/>
            </a:stretch>
          </a:blipFill>
        </p:spPr>
      </p:sp>
      <p:sp>
        <p:nvSpPr>
          <p:cNvPr id="4" name="Freeform 4"/>
          <p:cNvSpPr/>
          <p:nvPr/>
        </p:nvSpPr>
        <p:spPr>
          <a:xfrm>
            <a:off x="4076407" y="5719954"/>
            <a:ext cx="3554035" cy="4258648"/>
          </a:xfrm>
          <a:custGeom>
            <a:avLst/>
            <a:gdLst/>
            <a:ahLst/>
            <a:cxnLst/>
            <a:rect l="l" t="t" r="r" b="b"/>
            <a:pathLst>
              <a:path w="3554035" h="4258648">
                <a:moveTo>
                  <a:pt x="0" y="0"/>
                </a:moveTo>
                <a:lnTo>
                  <a:pt x="3554036" y="0"/>
                </a:lnTo>
                <a:lnTo>
                  <a:pt x="3554036" y="4258648"/>
                </a:lnTo>
                <a:lnTo>
                  <a:pt x="0" y="42586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607177" y="0"/>
            <a:ext cx="10727355" cy="5143500"/>
          </a:xfrm>
          <a:custGeom>
            <a:avLst/>
            <a:gdLst/>
            <a:ahLst/>
            <a:cxnLst/>
            <a:rect l="l" t="t" r="r" b="b"/>
            <a:pathLst>
              <a:path w="10727355" h="5143500">
                <a:moveTo>
                  <a:pt x="0" y="0"/>
                </a:moveTo>
                <a:lnTo>
                  <a:pt x="10727355" y="0"/>
                </a:lnTo>
                <a:lnTo>
                  <a:pt x="10727355" y="5143500"/>
                </a:lnTo>
                <a:lnTo>
                  <a:pt x="0" y="5143500"/>
                </a:lnTo>
                <a:lnTo>
                  <a:pt x="0" y="0"/>
                </a:lnTo>
                <a:close/>
              </a:path>
            </a:pathLst>
          </a:custGeom>
          <a:blipFill>
            <a:blip r:embed="rId8"/>
            <a:stretch>
              <a:fillRect t="-21555" b="-34865"/>
            </a:stretch>
          </a:blipFill>
        </p:spPr>
      </p:sp>
      <p:sp>
        <p:nvSpPr>
          <p:cNvPr id="6" name="Freeform 6"/>
          <p:cNvSpPr/>
          <p:nvPr/>
        </p:nvSpPr>
        <p:spPr>
          <a:xfrm>
            <a:off x="7630443" y="5143500"/>
            <a:ext cx="10680823" cy="5294283"/>
          </a:xfrm>
          <a:custGeom>
            <a:avLst/>
            <a:gdLst/>
            <a:ahLst/>
            <a:cxnLst/>
            <a:rect l="l" t="t" r="r" b="b"/>
            <a:pathLst>
              <a:path w="10680823" h="5294283">
                <a:moveTo>
                  <a:pt x="0" y="0"/>
                </a:moveTo>
                <a:lnTo>
                  <a:pt x="10680823" y="0"/>
                </a:lnTo>
                <a:lnTo>
                  <a:pt x="10680823" y="5294283"/>
                </a:lnTo>
                <a:lnTo>
                  <a:pt x="0" y="5294283"/>
                </a:lnTo>
                <a:lnTo>
                  <a:pt x="0" y="0"/>
                </a:lnTo>
                <a:close/>
              </a:path>
            </a:pathLst>
          </a:custGeom>
          <a:blipFill>
            <a:blip r:embed="rId9"/>
            <a:stretch>
              <a:fillRect t="-9984" b="-41127"/>
            </a:stretch>
          </a:blipFill>
        </p:spPr>
      </p:sp>
      <p:sp>
        <p:nvSpPr>
          <p:cNvPr id="7" name="TextBox 7"/>
          <p:cNvSpPr txBox="1"/>
          <p:nvPr/>
        </p:nvSpPr>
        <p:spPr>
          <a:xfrm>
            <a:off x="476571" y="971550"/>
            <a:ext cx="7670418" cy="6452870"/>
          </a:xfrm>
          <a:prstGeom prst="rect">
            <a:avLst/>
          </a:prstGeom>
        </p:spPr>
        <p:txBody>
          <a:bodyPr lIns="0" tIns="0" rIns="0" bIns="0" rtlCol="0" anchor="t">
            <a:spAutoFit/>
          </a:bodyPr>
          <a:lstStyle/>
          <a:p>
            <a:pPr marL="0" lvl="0" indent="0" algn="l">
              <a:lnSpc>
                <a:spcPts val="10240"/>
              </a:lnSpc>
            </a:pPr>
            <a:r>
              <a:rPr lang="en-US" sz="8000">
                <a:solidFill>
                  <a:srgbClr val="1D4031"/>
                </a:solidFill>
                <a:latin typeface="Saira Black"/>
                <a:ea typeface="Saira Black"/>
                <a:cs typeface="Saira Black"/>
                <a:sym typeface="Saira Black"/>
              </a:rPr>
              <a:t>1.1.2.2. BIỂU TƯỢNG VỀ HÌNH DẠNG, VẬT THỂ</a:t>
            </a:r>
          </a:p>
          <a:p>
            <a:pPr marL="0" lvl="0" indent="0" algn="l">
              <a:lnSpc>
                <a:spcPts val="10240"/>
              </a:lnSpc>
            </a:pPr>
            <a:endParaRPr lang="en-US" sz="8000">
              <a:solidFill>
                <a:srgbClr val="1D4031"/>
              </a:solidFill>
              <a:latin typeface="Saira Black"/>
              <a:ea typeface="Saira Black"/>
              <a:cs typeface="Saira Black"/>
              <a:sym typeface="Saira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9876"/>
        </a:solidFill>
        <a:effectLst/>
      </p:bgPr>
    </p:bg>
    <p:spTree>
      <p:nvGrpSpPr>
        <p:cNvPr id="1" name=""/>
        <p:cNvGrpSpPr/>
        <p:nvPr/>
      </p:nvGrpSpPr>
      <p:grpSpPr>
        <a:xfrm>
          <a:off x="0" y="0"/>
          <a:ext cx="0" cy="0"/>
          <a:chOff x="0" y="0"/>
          <a:chExt cx="0" cy="0"/>
        </a:xfrm>
      </p:grpSpPr>
      <p:sp>
        <p:nvSpPr>
          <p:cNvPr id="2" name="Freeform 2"/>
          <p:cNvSpPr/>
          <p:nvPr/>
        </p:nvSpPr>
        <p:spPr>
          <a:xfrm>
            <a:off x="-867220" y="5564048"/>
            <a:ext cx="20022439" cy="4987408"/>
          </a:xfrm>
          <a:custGeom>
            <a:avLst/>
            <a:gdLst/>
            <a:ahLst/>
            <a:cxnLst/>
            <a:rect l="l" t="t" r="r" b="b"/>
            <a:pathLst>
              <a:path w="20022439" h="4987408">
                <a:moveTo>
                  <a:pt x="0" y="0"/>
                </a:moveTo>
                <a:lnTo>
                  <a:pt x="20022440" y="0"/>
                </a:lnTo>
                <a:lnTo>
                  <a:pt x="20022440" y="4987407"/>
                </a:lnTo>
                <a:lnTo>
                  <a:pt x="0" y="49874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0" y="1958394"/>
            <a:ext cx="5550518" cy="7894278"/>
            <a:chOff x="0" y="0"/>
            <a:chExt cx="741144" cy="1054099"/>
          </a:xfrm>
        </p:grpSpPr>
        <p:sp>
          <p:nvSpPr>
            <p:cNvPr id="4" name="Freeform 4"/>
            <p:cNvSpPr/>
            <p:nvPr/>
          </p:nvSpPr>
          <p:spPr>
            <a:xfrm>
              <a:off x="9779" y="6223"/>
              <a:ext cx="726412" cy="1038732"/>
            </a:xfrm>
            <a:custGeom>
              <a:avLst/>
              <a:gdLst/>
              <a:ahLst/>
              <a:cxnLst/>
              <a:rect l="l" t="t" r="r" b="b"/>
              <a:pathLst>
                <a:path w="726412" h="1038732">
                  <a:moveTo>
                    <a:pt x="725904" y="897508"/>
                  </a:moveTo>
                  <a:lnTo>
                    <a:pt x="725904" y="874013"/>
                  </a:lnTo>
                  <a:cubicBezTo>
                    <a:pt x="725904" y="873632"/>
                    <a:pt x="725904" y="873251"/>
                    <a:pt x="725904" y="872870"/>
                  </a:cubicBezTo>
                  <a:cubicBezTo>
                    <a:pt x="725904" y="872997"/>
                    <a:pt x="725904" y="873251"/>
                    <a:pt x="725904" y="873378"/>
                  </a:cubicBezTo>
                  <a:lnTo>
                    <a:pt x="725650" y="219015"/>
                  </a:lnTo>
                  <a:lnTo>
                    <a:pt x="725650" y="217148"/>
                  </a:lnTo>
                  <a:cubicBezTo>
                    <a:pt x="725650" y="215653"/>
                    <a:pt x="725650" y="214159"/>
                    <a:pt x="725650" y="213039"/>
                  </a:cubicBezTo>
                  <a:lnTo>
                    <a:pt x="725650" y="163195"/>
                  </a:lnTo>
                  <a:cubicBezTo>
                    <a:pt x="725777" y="164084"/>
                    <a:pt x="725904" y="165608"/>
                    <a:pt x="726031" y="167259"/>
                  </a:cubicBezTo>
                  <a:cubicBezTo>
                    <a:pt x="725396" y="151384"/>
                    <a:pt x="726158" y="134112"/>
                    <a:pt x="725650" y="125349"/>
                  </a:cubicBezTo>
                  <a:lnTo>
                    <a:pt x="725269" y="126238"/>
                  </a:lnTo>
                  <a:cubicBezTo>
                    <a:pt x="725142" y="120777"/>
                    <a:pt x="725015" y="115824"/>
                    <a:pt x="725142" y="110998"/>
                  </a:cubicBezTo>
                  <a:cubicBezTo>
                    <a:pt x="725015" y="105283"/>
                    <a:pt x="725142" y="98552"/>
                    <a:pt x="724253" y="92456"/>
                  </a:cubicBezTo>
                  <a:cubicBezTo>
                    <a:pt x="722602" y="80010"/>
                    <a:pt x="719300" y="66929"/>
                    <a:pt x="710156" y="52451"/>
                  </a:cubicBezTo>
                  <a:lnTo>
                    <a:pt x="710156" y="52705"/>
                  </a:lnTo>
                  <a:cubicBezTo>
                    <a:pt x="702663" y="40894"/>
                    <a:pt x="692503" y="28448"/>
                    <a:pt x="682851" y="20828"/>
                  </a:cubicBezTo>
                  <a:cubicBezTo>
                    <a:pt x="668754" y="11176"/>
                    <a:pt x="681200" y="20828"/>
                    <a:pt x="669135" y="13589"/>
                  </a:cubicBezTo>
                  <a:cubicBezTo>
                    <a:pt x="668246" y="12827"/>
                    <a:pt x="666595" y="12446"/>
                    <a:pt x="664690" y="12319"/>
                  </a:cubicBezTo>
                  <a:cubicBezTo>
                    <a:pt x="658086" y="9017"/>
                    <a:pt x="657070" y="8890"/>
                    <a:pt x="655927" y="8636"/>
                  </a:cubicBezTo>
                  <a:cubicBezTo>
                    <a:pt x="654784" y="8509"/>
                    <a:pt x="653768" y="8001"/>
                    <a:pt x="646402" y="5588"/>
                  </a:cubicBezTo>
                  <a:cubicBezTo>
                    <a:pt x="645640" y="5334"/>
                    <a:pt x="644751" y="5080"/>
                    <a:pt x="643862" y="4699"/>
                  </a:cubicBezTo>
                  <a:lnTo>
                    <a:pt x="642465" y="3429"/>
                  </a:lnTo>
                  <a:cubicBezTo>
                    <a:pt x="639925" y="2667"/>
                    <a:pt x="635480" y="2921"/>
                    <a:pt x="631035" y="3302"/>
                  </a:cubicBezTo>
                  <a:cubicBezTo>
                    <a:pt x="629257" y="3048"/>
                    <a:pt x="627606" y="2540"/>
                    <a:pt x="625701" y="2413"/>
                  </a:cubicBezTo>
                  <a:cubicBezTo>
                    <a:pt x="621383" y="2159"/>
                    <a:pt x="616049" y="1778"/>
                    <a:pt x="612239" y="1778"/>
                  </a:cubicBezTo>
                  <a:cubicBezTo>
                    <a:pt x="608302" y="1778"/>
                    <a:pt x="604365" y="1778"/>
                    <a:pt x="600428" y="1778"/>
                  </a:cubicBezTo>
                  <a:cubicBezTo>
                    <a:pt x="592427" y="1778"/>
                    <a:pt x="584172" y="1778"/>
                    <a:pt x="575663" y="1778"/>
                  </a:cubicBezTo>
                  <a:cubicBezTo>
                    <a:pt x="558518" y="1778"/>
                    <a:pt x="540484" y="1905"/>
                    <a:pt x="519262" y="1905"/>
                  </a:cubicBezTo>
                  <a:lnTo>
                    <a:pt x="519830" y="1651"/>
                  </a:lnTo>
                  <a:lnTo>
                    <a:pt x="483268" y="1905"/>
                  </a:lnTo>
                  <a:cubicBezTo>
                    <a:pt x="468303" y="1905"/>
                    <a:pt x="453148" y="1905"/>
                    <a:pt x="437993" y="2032"/>
                  </a:cubicBezTo>
                  <a:cubicBezTo>
                    <a:pt x="429279" y="2032"/>
                    <a:pt x="419996" y="2286"/>
                    <a:pt x="410524" y="2540"/>
                  </a:cubicBezTo>
                  <a:lnTo>
                    <a:pt x="336075" y="3048"/>
                  </a:lnTo>
                  <a:cubicBezTo>
                    <a:pt x="314290" y="2032"/>
                    <a:pt x="292505" y="2540"/>
                    <a:pt x="271098" y="4572"/>
                  </a:cubicBezTo>
                  <a:lnTo>
                    <a:pt x="264847" y="5334"/>
                  </a:lnTo>
                  <a:cubicBezTo>
                    <a:pt x="229422" y="5080"/>
                    <a:pt x="208394"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52633"/>
                    <a:pt x="1016" y="324724"/>
                    <a:pt x="0" y="385983"/>
                  </a:cubicBezTo>
                  <a:cubicBezTo>
                    <a:pt x="0" y="412503"/>
                    <a:pt x="127" y="454712"/>
                    <a:pt x="254" y="506633"/>
                  </a:cubicBezTo>
                  <a:cubicBezTo>
                    <a:pt x="127" y="558553"/>
                    <a:pt x="0" y="600762"/>
                    <a:pt x="0" y="627283"/>
                  </a:cubicBezTo>
                  <a:cubicBezTo>
                    <a:pt x="1016" y="687794"/>
                    <a:pt x="762" y="758765"/>
                    <a:pt x="889" y="824132"/>
                  </a:cubicBezTo>
                  <a:lnTo>
                    <a:pt x="889" y="856868"/>
                  </a:lnTo>
                  <a:lnTo>
                    <a:pt x="889" y="856487"/>
                  </a:lnTo>
                  <a:cubicBezTo>
                    <a:pt x="889" y="860297"/>
                    <a:pt x="889" y="866647"/>
                    <a:pt x="889" y="874648"/>
                  </a:cubicBezTo>
                  <a:lnTo>
                    <a:pt x="889" y="931671"/>
                  </a:lnTo>
                  <a:cubicBezTo>
                    <a:pt x="889" y="945387"/>
                    <a:pt x="3683" y="959992"/>
                    <a:pt x="9525" y="973327"/>
                  </a:cubicBezTo>
                  <a:cubicBezTo>
                    <a:pt x="20828" y="1000378"/>
                    <a:pt x="44450" y="1020952"/>
                    <a:pt x="67183" y="1029969"/>
                  </a:cubicBezTo>
                  <a:cubicBezTo>
                    <a:pt x="78486" y="1034795"/>
                    <a:pt x="89662" y="1036573"/>
                    <a:pt x="98806" y="1037462"/>
                  </a:cubicBezTo>
                  <a:cubicBezTo>
                    <a:pt x="104267" y="1037843"/>
                    <a:pt x="108331" y="1037843"/>
                    <a:pt x="111633" y="1037843"/>
                  </a:cubicBezTo>
                  <a:cubicBezTo>
                    <a:pt x="110871" y="1037970"/>
                    <a:pt x="109982" y="1038097"/>
                    <a:pt x="108966" y="1038097"/>
                  </a:cubicBezTo>
                  <a:cubicBezTo>
                    <a:pt x="111252" y="1037970"/>
                    <a:pt x="112776" y="1037843"/>
                    <a:pt x="113538" y="1037716"/>
                  </a:cubicBezTo>
                  <a:cubicBezTo>
                    <a:pt x="115316" y="1037716"/>
                    <a:pt x="116840" y="1037716"/>
                    <a:pt x="118237" y="1037716"/>
                  </a:cubicBezTo>
                  <a:lnTo>
                    <a:pt x="114300" y="1037589"/>
                  </a:lnTo>
                  <a:cubicBezTo>
                    <a:pt x="142748" y="1036827"/>
                    <a:pt x="139065" y="1038224"/>
                    <a:pt x="161925" y="1038732"/>
                  </a:cubicBezTo>
                  <a:cubicBezTo>
                    <a:pt x="161544" y="1038478"/>
                    <a:pt x="161798" y="1038351"/>
                    <a:pt x="162433" y="1038097"/>
                  </a:cubicBezTo>
                  <a:lnTo>
                    <a:pt x="161925" y="1038732"/>
                  </a:lnTo>
                  <a:lnTo>
                    <a:pt x="593189" y="1038732"/>
                  </a:lnTo>
                  <a:cubicBezTo>
                    <a:pt x="595602" y="1038732"/>
                    <a:pt x="598015" y="1038732"/>
                    <a:pt x="600428" y="1038732"/>
                  </a:cubicBezTo>
                  <a:cubicBezTo>
                    <a:pt x="604492" y="1038732"/>
                    <a:pt x="608429" y="1038732"/>
                    <a:pt x="612239" y="1038732"/>
                  </a:cubicBezTo>
                  <a:cubicBezTo>
                    <a:pt x="616049" y="1038732"/>
                    <a:pt x="621383" y="1038478"/>
                    <a:pt x="625701" y="1038097"/>
                  </a:cubicBezTo>
                  <a:cubicBezTo>
                    <a:pt x="627479" y="1037843"/>
                    <a:pt x="629257" y="1037462"/>
                    <a:pt x="631035" y="1037208"/>
                  </a:cubicBezTo>
                  <a:cubicBezTo>
                    <a:pt x="635480" y="1037589"/>
                    <a:pt x="639925" y="1037843"/>
                    <a:pt x="642338" y="1037081"/>
                  </a:cubicBezTo>
                  <a:lnTo>
                    <a:pt x="643481" y="1035557"/>
                  </a:lnTo>
                  <a:cubicBezTo>
                    <a:pt x="643481" y="1035557"/>
                    <a:pt x="660626" y="1033017"/>
                    <a:pt x="675358" y="1024127"/>
                  </a:cubicBezTo>
                  <a:cubicBezTo>
                    <a:pt x="675993" y="1023873"/>
                    <a:pt x="677517" y="1022984"/>
                    <a:pt x="682597" y="1019555"/>
                  </a:cubicBezTo>
                  <a:cubicBezTo>
                    <a:pt x="692249" y="1011935"/>
                    <a:pt x="702409" y="999489"/>
                    <a:pt x="709902" y="987678"/>
                  </a:cubicBezTo>
                  <a:lnTo>
                    <a:pt x="709902" y="987932"/>
                  </a:lnTo>
                  <a:cubicBezTo>
                    <a:pt x="716887" y="976883"/>
                    <a:pt x="720316" y="966723"/>
                    <a:pt x="722348" y="956944"/>
                  </a:cubicBezTo>
                  <a:cubicBezTo>
                    <a:pt x="722348" y="956944"/>
                    <a:pt x="722348" y="956944"/>
                    <a:pt x="722475" y="956817"/>
                  </a:cubicBezTo>
                  <a:cubicBezTo>
                    <a:pt x="723110" y="955166"/>
                    <a:pt x="724126" y="947292"/>
                    <a:pt x="724126" y="947292"/>
                  </a:cubicBezTo>
                  <a:cubicBezTo>
                    <a:pt x="724761" y="942085"/>
                    <a:pt x="726412" y="927099"/>
                    <a:pt x="725904" y="897508"/>
                  </a:cubicBezTo>
                  <a:close/>
                </a:path>
              </a:pathLst>
            </a:custGeom>
            <a:solidFill>
              <a:srgbClr val="FFF7F2"/>
            </a:solidFill>
          </p:spPr>
        </p:sp>
      </p:grpSp>
      <p:grpSp>
        <p:nvGrpSpPr>
          <p:cNvPr id="5" name="Group 5"/>
          <p:cNvGrpSpPr/>
          <p:nvPr/>
        </p:nvGrpSpPr>
        <p:grpSpPr>
          <a:xfrm>
            <a:off x="5716738" y="1958394"/>
            <a:ext cx="6086290" cy="7813900"/>
            <a:chOff x="0" y="0"/>
            <a:chExt cx="812684" cy="1043367"/>
          </a:xfrm>
        </p:grpSpPr>
        <p:sp>
          <p:nvSpPr>
            <p:cNvPr id="6" name="Freeform 6"/>
            <p:cNvSpPr/>
            <p:nvPr/>
          </p:nvSpPr>
          <p:spPr>
            <a:xfrm>
              <a:off x="9779" y="6223"/>
              <a:ext cx="797952" cy="1028000"/>
            </a:xfrm>
            <a:custGeom>
              <a:avLst/>
              <a:gdLst/>
              <a:ahLst/>
              <a:cxnLst/>
              <a:rect l="l" t="t" r="r" b="b"/>
              <a:pathLst>
                <a:path w="797952" h="1028000">
                  <a:moveTo>
                    <a:pt x="797444" y="886776"/>
                  </a:moveTo>
                  <a:lnTo>
                    <a:pt x="797444" y="863281"/>
                  </a:lnTo>
                  <a:cubicBezTo>
                    <a:pt x="797444" y="862900"/>
                    <a:pt x="797444" y="862519"/>
                    <a:pt x="797444" y="862138"/>
                  </a:cubicBezTo>
                  <a:cubicBezTo>
                    <a:pt x="797444" y="862265"/>
                    <a:pt x="797444" y="862519"/>
                    <a:pt x="797444" y="862646"/>
                  </a:cubicBezTo>
                  <a:lnTo>
                    <a:pt x="797190" y="218857"/>
                  </a:lnTo>
                  <a:lnTo>
                    <a:pt x="797190" y="217021"/>
                  </a:lnTo>
                  <a:cubicBezTo>
                    <a:pt x="797190" y="215552"/>
                    <a:pt x="797190" y="214084"/>
                    <a:pt x="797190" y="212982"/>
                  </a:cubicBezTo>
                  <a:lnTo>
                    <a:pt x="797190" y="163195"/>
                  </a:lnTo>
                  <a:cubicBezTo>
                    <a:pt x="797317" y="164084"/>
                    <a:pt x="797444" y="165608"/>
                    <a:pt x="797571" y="167259"/>
                  </a:cubicBezTo>
                  <a:cubicBezTo>
                    <a:pt x="796936" y="151384"/>
                    <a:pt x="797698" y="134112"/>
                    <a:pt x="797190" y="125349"/>
                  </a:cubicBezTo>
                  <a:lnTo>
                    <a:pt x="796809" y="126238"/>
                  </a:lnTo>
                  <a:cubicBezTo>
                    <a:pt x="796682" y="120777"/>
                    <a:pt x="796555" y="115824"/>
                    <a:pt x="796682" y="110998"/>
                  </a:cubicBezTo>
                  <a:cubicBezTo>
                    <a:pt x="796555" y="105283"/>
                    <a:pt x="796682" y="98552"/>
                    <a:pt x="795793" y="92456"/>
                  </a:cubicBezTo>
                  <a:cubicBezTo>
                    <a:pt x="794142" y="80010"/>
                    <a:pt x="790840" y="66929"/>
                    <a:pt x="781696" y="52451"/>
                  </a:cubicBezTo>
                  <a:lnTo>
                    <a:pt x="781696" y="52705"/>
                  </a:lnTo>
                  <a:cubicBezTo>
                    <a:pt x="774203" y="40894"/>
                    <a:pt x="764043" y="28448"/>
                    <a:pt x="754391" y="20828"/>
                  </a:cubicBezTo>
                  <a:cubicBezTo>
                    <a:pt x="740294" y="11176"/>
                    <a:pt x="752740" y="20828"/>
                    <a:pt x="740675" y="13589"/>
                  </a:cubicBezTo>
                  <a:cubicBezTo>
                    <a:pt x="739786" y="12827"/>
                    <a:pt x="738135" y="12446"/>
                    <a:pt x="736230" y="12319"/>
                  </a:cubicBezTo>
                  <a:cubicBezTo>
                    <a:pt x="729626" y="9017"/>
                    <a:pt x="728610" y="8890"/>
                    <a:pt x="727467" y="8636"/>
                  </a:cubicBezTo>
                  <a:cubicBezTo>
                    <a:pt x="726324" y="8509"/>
                    <a:pt x="725308" y="8001"/>
                    <a:pt x="717942" y="5588"/>
                  </a:cubicBezTo>
                  <a:cubicBezTo>
                    <a:pt x="717180" y="5334"/>
                    <a:pt x="716291" y="5080"/>
                    <a:pt x="715402" y="4699"/>
                  </a:cubicBezTo>
                  <a:lnTo>
                    <a:pt x="714005" y="3429"/>
                  </a:lnTo>
                  <a:cubicBezTo>
                    <a:pt x="711465" y="2667"/>
                    <a:pt x="707020" y="2921"/>
                    <a:pt x="702575" y="3302"/>
                  </a:cubicBezTo>
                  <a:cubicBezTo>
                    <a:pt x="700797" y="3048"/>
                    <a:pt x="699146" y="2540"/>
                    <a:pt x="697241" y="2413"/>
                  </a:cubicBezTo>
                  <a:cubicBezTo>
                    <a:pt x="692923" y="2159"/>
                    <a:pt x="687589" y="1778"/>
                    <a:pt x="683779" y="1778"/>
                  </a:cubicBezTo>
                  <a:cubicBezTo>
                    <a:pt x="679842" y="1778"/>
                    <a:pt x="675905" y="1778"/>
                    <a:pt x="671968" y="1778"/>
                  </a:cubicBezTo>
                  <a:cubicBezTo>
                    <a:pt x="663967" y="1778"/>
                    <a:pt x="655712" y="1778"/>
                    <a:pt x="647203" y="1778"/>
                  </a:cubicBezTo>
                  <a:cubicBezTo>
                    <a:pt x="630058" y="1778"/>
                    <a:pt x="612024" y="1905"/>
                    <a:pt x="588824" y="1905"/>
                  </a:cubicBezTo>
                  <a:lnTo>
                    <a:pt x="589518" y="1651"/>
                  </a:lnTo>
                  <a:lnTo>
                    <a:pt x="544835" y="1905"/>
                  </a:lnTo>
                  <a:cubicBezTo>
                    <a:pt x="526545" y="1905"/>
                    <a:pt x="508023" y="1905"/>
                    <a:pt x="489502" y="2032"/>
                  </a:cubicBezTo>
                  <a:cubicBezTo>
                    <a:pt x="478852" y="2032"/>
                    <a:pt x="467507" y="2286"/>
                    <a:pt x="455931" y="2540"/>
                  </a:cubicBezTo>
                  <a:lnTo>
                    <a:pt x="364944" y="3048"/>
                  </a:lnTo>
                  <a:cubicBezTo>
                    <a:pt x="338319" y="2032"/>
                    <a:pt x="311694" y="2540"/>
                    <a:pt x="285532" y="4572"/>
                  </a:cubicBezTo>
                  <a:lnTo>
                    <a:pt x="277892" y="5334"/>
                  </a:lnTo>
                  <a:cubicBezTo>
                    <a:pt x="234598" y="5080"/>
                    <a:pt x="208899"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51907"/>
                    <a:pt x="1016" y="322779"/>
                    <a:pt x="0" y="383003"/>
                  </a:cubicBezTo>
                  <a:cubicBezTo>
                    <a:pt x="0" y="409075"/>
                    <a:pt x="127" y="450570"/>
                    <a:pt x="254" y="501613"/>
                  </a:cubicBezTo>
                  <a:cubicBezTo>
                    <a:pt x="127" y="552656"/>
                    <a:pt x="0" y="594152"/>
                    <a:pt x="0" y="620224"/>
                  </a:cubicBezTo>
                  <a:cubicBezTo>
                    <a:pt x="1016" y="679713"/>
                    <a:pt x="762" y="749484"/>
                    <a:pt x="889" y="813747"/>
                  </a:cubicBezTo>
                  <a:lnTo>
                    <a:pt x="889" y="846136"/>
                  </a:lnTo>
                  <a:lnTo>
                    <a:pt x="889" y="845755"/>
                  </a:lnTo>
                  <a:cubicBezTo>
                    <a:pt x="889" y="849565"/>
                    <a:pt x="889" y="855915"/>
                    <a:pt x="889" y="863916"/>
                  </a:cubicBezTo>
                  <a:lnTo>
                    <a:pt x="889" y="920939"/>
                  </a:lnTo>
                  <a:cubicBezTo>
                    <a:pt x="889" y="934655"/>
                    <a:pt x="3683" y="949260"/>
                    <a:pt x="9525" y="962595"/>
                  </a:cubicBezTo>
                  <a:cubicBezTo>
                    <a:pt x="20828" y="989646"/>
                    <a:pt x="44450" y="1010220"/>
                    <a:pt x="67183" y="1019237"/>
                  </a:cubicBezTo>
                  <a:cubicBezTo>
                    <a:pt x="78486" y="1024063"/>
                    <a:pt x="89662" y="1025841"/>
                    <a:pt x="98806" y="1026730"/>
                  </a:cubicBezTo>
                  <a:cubicBezTo>
                    <a:pt x="104267" y="1027111"/>
                    <a:pt x="108331" y="1027111"/>
                    <a:pt x="111633" y="1027111"/>
                  </a:cubicBezTo>
                  <a:cubicBezTo>
                    <a:pt x="110871" y="1027238"/>
                    <a:pt x="109982" y="1027365"/>
                    <a:pt x="108966" y="1027365"/>
                  </a:cubicBezTo>
                  <a:cubicBezTo>
                    <a:pt x="111252" y="1027238"/>
                    <a:pt x="112776" y="1027111"/>
                    <a:pt x="113538" y="1026984"/>
                  </a:cubicBezTo>
                  <a:cubicBezTo>
                    <a:pt x="115316" y="1026984"/>
                    <a:pt x="116840" y="1026984"/>
                    <a:pt x="118237" y="1026984"/>
                  </a:cubicBezTo>
                  <a:lnTo>
                    <a:pt x="114300" y="1026857"/>
                  </a:lnTo>
                  <a:cubicBezTo>
                    <a:pt x="142748" y="1026095"/>
                    <a:pt x="139065" y="1027492"/>
                    <a:pt x="161925" y="1028000"/>
                  </a:cubicBezTo>
                  <a:cubicBezTo>
                    <a:pt x="161544" y="1027746"/>
                    <a:pt x="161798" y="1027619"/>
                    <a:pt x="162433" y="1027365"/>
                  </a:cubicBezTo>
                  <a:lnTo>
                    <a:pt x="161925" y="1028000"/>
                  </a:lnTo>
                  <a:lnTo>
                    <a:pt x="664729" y="1028000"/>
                  </a:lnTo>
                  <a:cubicBezTo>
                    <a:pt x="667142" y="1028000"/>
                    <a:pt x="669555" y="1028000"/>
                    <a:pt x="671968" y="1028000"/>
                  </a:cubicBezTo>
                  <a:cubicBezTo>
                    <a:pt x="676032" y="1028000"/>
                    <a:pt x="679969" y="1028000"/>
                    <a:pt x="683779" y="1028000"/>
                  </a:cubicBezTo>
                  <a:cubicBezTo>
                    <a:pt x="687589" y="1028000"/>
                    <a:pt x="692923" y="1027746"/>
                    <a:pt x="697241" y="1027365"/>
                  </a:cubicBezTo>
                  <a:cubicBezTo>
                    <a:pt x="699019" y="1027111"/>
                    <a:pt x="700797" y="1026730"/>
                    <a:pt x="702575" y="1026476"/>
                  </a:cubicBezTo>
                  <a:cubicBezTo>
                    <a:pt x="707020" y="1026857"/>
                    <a:pt x="711465" y="1027111"/>
                    <a:pt x="713878" y="1026349"/>
                  </a:cubicBezTo>
                  <a:lnTo>
                    <a:pt x="715021" y="1024825"/>
                  </a:lnTo>
                  <a:cubicBezTo>
                    <a:pt x="715021" y="1024825"/>
                    <a:pt x="732166" y="1022285"/>
                    <a:pt x="746898" y="1013395"/>
                  </a:cubicBezTo>
                  <a:cubicBezTo>
                    <a:pt x="747533" y="1013141"/>
                    <a:pt x="749057" y="1012252"/>
                    <a:pt x="754137" y="1008823"/>
                  </a:cubicBezTo>
                  <a:cubicBezTo>
                    <a:pt x="763789" y="1001203"/>
                    <a:pt x="773949" y="988757"/>
                    <a:pt x="781442" y="976946"/>
                  </a:cubicBezTo>
                  <a:lnTo>
                    <a:pt x="781442" y="977200"/>
                  </a:lnTo>
                  <a:cubicBezTo>
                    <a:pt x="788427" y="966151"/>
                    <a:pt x="791856" y="955991"/>
                    <a:pt x="793888" y="946212"/>
                  </a:cubicBezTo>
                  <a:cubicBezTo>
                    <a:pt x="793888" y="946212"/>
                    <a:pt x="793888" y="946212"/>
                    <a:pt x="794015" y="946085"/>
                  </a:cubicBezTo>
                  <a:cubicBezTo>
                    <a:pt x="794650" y="944434"/>
                    <a:pt x="795666" y="936560"/>
                    <a:pt x="795666" y="936560"/>
                  </a:cubicBezTo>
                  <a:cubicBezTo>
                    <a:pt x="796301" y="931353"/>
                    <a:pt x="797952" y="916367"/>
                    <a:pt x="797444" y="886776"/>
                  </a:cubicBezTo>
                  <a:close/>
                </a:path>
              </a:pathLst>
            </a:custGeom>
            <a:solidFill>
              <a:srgbClr val="FFF7F2"/>
            </a:solidFill>
          </p:spPr>
        </p:sp>
      </p:grpSp>
      <p:grpSp>
        <p:nvGrpSpPr>
          <p:cNvPr id="7" name="Group 7"/>
          <p:cNvGrpSpPr/>
          <p:nvPr/>
        </p:nvGrpSpPr>
        <p:grpSpPr>
          <a:xfrm>
            <a:off x="12250704" y="1878015"/>
            <a:ext cx="6037296" cy="7894278"/>
            <a:chOff x="0" y="0"/>
            <a:chExt cx="894109" cy="1169124"/>
          </a:xfrm>
        </p:grpSpPr>
        <p:sp>
          <p:nvSpPr>
            <p:cNvPr id="8" name="Freeform 8"/>
            <p:cNvSpPr/>
            <p:nvPr/>
          </p:nvSpPr>
          <p:spPr>
            <a:xfrm>
              <a:off x="9779" y="6223"/>
              <a:ext cx="879377" cy="1153757"/>
            </a:xfrm>
            <a:custGeom>
              <a:avLst/>
              <a:gdLst/>
              <a:ahLst/>
              <a:cxnLst/>
              <a:rect l="l" t="t" r="r" b="b"/>
              <a:pathLst>
                <a:path w="879377" h="1153757">
                  <a:moveTo>
                    <a:pt x="878869" y="1012533"/>
                  </a:moveTo>
                  <a:lnTo>
                    <a:pt x="878869" y="989038"/>
                  </a:lnTo>
                  <a:cubicBezTo>
                    <a:pt x="878869" y="988657"/>
                    <a:pt x="878869" y="988276"/>
                    <a:pt x="878869" y="987895"/>
                  </a:cubicBezTo>
                  <a:cubicBezTo>
                    <a:pt x="878869" y="988022"/>
                    <a:pt x="878869" y="988276"/>
                    <a:pt x="878869" y="988403"/>
                  </a:cubicBezTo>
                  <a:lnTo>
                    <a:pt x="878615" y="220707"/>
                  </a:lnTo>
                  <a:lnTo>
                    <a:pt x="878615" y="218501"/>
                  </a:lnTo>
                  <a:cubicBezTo>
                    <a:pt x="878615" y="216736"/>
                    <a:pt x="878615" y="214971"/>
                    <a:pt x="878615" y="213648"/>
                  </a:cubicBezTo>
                  <a:lnTo>
                    <a:pt x="878615" y="163195"/>
                  </a:lnTo>
                  <a:cubicBezTo>
                    <a:pt x="878742" y="164084"/>
                    <a:pt x="878869" y="165608"/>
                    <a:pt x="878996" y="167259"/>
                  </a:cubicBezTo>
                  <a:cubicBezTo>
                    <a:pt x="878361" y="151384"/>
                    <a:pt x="879123" y="134112"/>
                    <a:pt x="878615" y="125349"/>
                  </a:cubicBezTo>
                  <a:lnTo>
                    <a:pt x="878234" y="126238"/>
                  </a:lnTo>
                  <a:cubicBezTo>
                    <a:pt x="878107" y="120777"/>
                    <a:pt x="877980" y="115824"/>
                    <a:pt x="878107" y="110998"/>
                  </a:cubicBezTo>
                  <a:cubicBezTo>
                    <a:pt x="877980" y="105283"/>
                    <a:pt x="878107" y="98552"/>
                    <a:pt x="877218" y="92456"/>
                  </a:cubicBezTo>
                  <a:cubicBezTo>
                    <a:pt x="875567" y="80010"/>
                    <a:pt x="872265" y="66929"/>
                    <a:pt x="863121" y="52451"/>
                  </a:cubicBezTo>
                  <a:lnTo>
                    <a:pt x="863121" y="52705"/>
                  </a:lnTo>
                  <a:cubicBezTo>
                    <a:pt x="855628" y="40894"/>
                    <a:pt x="845468" y="28448"/>
                    <a:pt x="835816" y="20828"/>
                  </a:cubicBezTo>
                  <a:cubicBezTo>
                    <a:pt x="821719" y="11176"/>
                    <a:pt x="834165" y="20828"/>
                    <a:pt x="822100" y="13589"/>
                  </a:cubicBezTo>
                  <a:cubicBezTo>
                    <a:pt x="821211" y="12827"/>
                    <a:pt x="819560" y="12446"/>
                    <a:pt x="817655" y="12319"/>
                  </a:cubicBezTo>
                  <a:cubicBezTo>
                    <a:pt x="811051" y="9017"/>
                    <a:pt x="810035" y="8890"/>
                    <a:pt x="808892" y="8636"/>
                  </a:cubicBezTo>
                  <a:cubicBezTo>
                    <a:pt x="807749" y="8509"/>
                    <a:pt x="806733" y="8001"/>
                    <a:pt x="799367" y="5588"/>
                  </a:cubicBezTo>
                  <a:cubicBezTo>
                    <a:pt x="798605" y="5334"/>
                    <a:pt x="797716" y="5080"/>
                    <a:pt x="796827" y="4699"/>
                  </a:cubicBezTo>
                  <a:lnTo>
                    <a:pt x="795430" y="3429"/>
                  </a:lnTo>
                  <a:cubicBezTo>
                    <a:pt x="792890" y="2667"/>
                    <a:pt x="788445" y="2921"/>
                    <a:pt x="784000" y="3302"/>
                  </a:cubicBezTo>
                  <a:cubicBezTo>
                    <a:pt x="782222" y="3048"/>
                    <a:pt x="780571" y="2540"/>
                    <a:pt x="778666" y="2413"/>
                  </a:cubicBezTo>
                  <a:cubicBezTo>
                    <a:pt x="774348" y="2159"/>
                    <a:pt x="769014" y="1778"/>
                    <a:pt x="765204" y="1778"/>
                  </a:cubicBezTo>
                  <a:cubicBezTo>
                    <a:pt x="761267" y="1778"/>
                    <a:pt x="757330" y="1778"/>
                    <a:pt x="753393" y="1778"/>
                  </a:cubicBezTo>
                  <a:cubicBezTo>
                    <a:pt x="745392" y="1778"/>
                    <a:pt x="737137" y="1778"/>
                    <a:pt x="728628" y="1778"/>
                  </a:cubicBezTo>
                  <a:cubicBezTo>
                    <a:pt x="711483" y="1778"/>
                    <a:pt x="693449" y="1905"/>
                    <a:pt x="667998" y="1905"/>
                  </a:cubicBezTo>
                  <a:lnTo>
                    <a:pt x="668836" y="1651"/>
                  </a:lnTo>
                  <a:lnTo>
                    <a:pt x="614908" y="1905"/>
                  </a:lnTo>
                  <a:cubicBezTo>
                    <a:pt x="592834" y="1905"/>
                    <a:pt x="570481" y="1905"/>
                    <a:pt x="548128" y="2032"/>
                  </a:cubicBezTo>
                  <a:cubicBezTo>
                    <a:pt x="535274" y="2032"/>
                    <a:pt x="521583" y="2286"/>
                    <a:pt x="507612" y="2540"/>
                  </a:cubicBezTo>
                  <a:lnTo>
                    <a:pt x="397801" y="3048"/>
                  </a:lnTo>
                  <a:cubicBezTo>
                    <a:pt x="365668" y="2032"/>
                    <a:pt x="333535" y="2540"/>
                    <a:pt x="301961" y="4572"/>
                  </a:cubicBezTo>
                  <a:lnTo>
                    <a:pt x="292740" y="5334"/>
                  </a:lnTo>
                  <a:cubicBezTo>
                    <a:pt x="240489" y="5080"/>
                    <a:pt x="209474"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60414"/>
                    <a:pt x="1016" y="345564"/>
                    <a:pt x="0" y="417919"/>
                  </a:cubicBezTo>
                  <a:cubicBezTo>
                    <a:pt x="0" y="449243"/>
                    <a:pt x="127" y="499098"/>
                    <a:pt x="254" y="560423"/>
                  </a:cubicBezTo>
                  <a:cubicBezTo>
                    <a:pt x="127" y="621749"/>
                    <a:pt x="0" y="671603"/>
                    <a:pt x="0" y="702928"/>
                  </a:cubicBezTo>
                  <a:cubicBezTo>
                    <a:pt x="1016" y="774401"/>
                    <a:pt x="762" y="858227"/>
                    <a:pt x="889" y="935435"/>
                  </a:cubicBezTo>
                  <a:lnTo>
                    <a:pt x="889" y="971893"/>
                  </a:lnTo>
                  <a:lnTo>
                    <a:pt x="889" y="971512"/>
                  </a:lnTo>
                  <a:cubicBezTo>
                    <a:pt x="889" y="975322"/>
                    <a:pt x="889" y="981672"/>
                    <a:pt x="889" y="989673"/>
                  </a:cubicBezTo>
                  <a:lnTo>
                    <a:pt x="889" y="1046696"/>
                  </a:lnTo>
                  <a:cubicBezTo>
                    <a:pt x="889" y="1060412"/>
                    <a:pt x="3683" y="1075017"/>
                    <a:pt x="9525" y="1088352"/>
                  </a:cubicBezTo>
                  <a:cubicBezTo>
                    <a:pt x="20828" y="1115403"/>
                    <a:pt x="44450" y="1135977"/>
                    <a:pt x="67183" y="1144994"/>
                  </a:cubicBezTo>
                  <a:cubicBezTo>
                    <a:pt x="78486" y="1149820"/>
                    <a:pt x="89662" y="1151598"/>
                    <a:pt x="98806" y="1152487"/>
                  </a:cubicBezTo>
                  <a:cubicBezTo>
                    <a:pt x="104267" y="1152868"/>
                    <a:pt x="108331" y="1152868"/>
                    <a:pt x="111633" y="1152868"/>
                  </a:cubicBezTo>
                  <a:cubicBezTo>
                    <a:pt x="110871" y="1152995"/>
                    <a:pt x="109982" y="1153122"/>
                    <a:pt x="108966" y="1153122"/>
                  </a:cubicBezTo>
                  <a:cubicBezTo>
                    <a:pt x="111252" y="1152995"/>
                    <a:pt x="112776" y="1152868"/>
                    <a:pt x="113538" y="1152741"/>
                  </a:cubicBezTo>
                  <a:cubicBezTo>
                    <a:pt x="115316" y="1152741"/>
                    <a:pt x="116840" y="1152741"/>
                    <a:pt x="118237" y="1152741"/>
                  </a:cubicBezTo>
                  <a:lnTo>
                    <a:pt x="114300" y="1152614"/>
                  </a:lnTo>
                  <a:cubicBezTo>
                    <a:pt x="142748" y="1151852"/>
                    <a:pt x="139065" y="1153249"/>
                    <a:pt x="161925" y="1153757"/>
                  </a:cubicBezTo>
                  <a:cubicBezTo>
                    <a:pt x="161544" y="1153503"/>
                    <a:pt x="161798" y="1153376"/>
                    <a:pt x="162433" y="1153122"/>
                  </a:cubicBezTo>
                  <a:lnTo>
                    <a:pt x="161925" y="1153757"/>
                  </a:lnTo>
                  <a:lnTo>
                    <a:pt x="746154" y="1153757"/>
                  </a:lnTo>
                  <a:cubicBezTo>
                    <a:pt x="748567" y="1153757"/>
                    <a:pt x="750980" y="1153757"/>
                    <a:pt x="753393" y="1153757"/>
                  </a:cubicBezTo>
                  <a:cubicBezTo>
                    <a:pt x="757457" y="1153757"/>
                    <a:pt x="761394" y="1153757"/>
                    <a:pt x="765204" y="1153757"/>
                  </a:cubicBezTo>
                  <a:cubicBezTo>
                    <a:pt x="769014" y="1153757"/>
                    <a:pt x="774348" y="1153503"/>
                    <a:pt x="778666" y="1153122"/>
                  </a:cubicBezTo>
                  <a:cubicBezTo>
                    <a:pt x="780444" y="1152868"/>
                    <a:pt x="782222" y="1152487"/>
                    <a:pt x="784000" y="1152233"/>
                  </a:cubicBezTo>
                  <a:cubicBezTo>
                    <a:pt x="788445" y="1152614"/>
                    <a:pt x="792890" y="1152868"/>
                    <a:pt x="795303" y="1152106"/>
                  </a:cubicBezTo>
                  <a:lnTo>
                    <a:pt x="796446" y="1150582"/>
                  </a:lnTo>
                  <a:cubicBezTo>
                    <a:pt x="796446" y="1150582"/>
                    <a:pt x="813591" y="1148042"/>
                    <a:pt x="828323" y="1139152"/>
                  </a:cubicBezTo>
                  <a:cubicBezTo>
                    <a:pt x="828958" y="1138898"/>
                    <a:pt x="830482" y="1138009"/>
                    <a:pt x="835562" y="1134580"/>
                  </a:cubicBezTo>
                  <a:cubicBezTo>
                    <a:pt x="845214" y="1126960"/>
                    <a:pt x="855374" y="1114514"/>
                    <a:pt x="862867" y="1102703"/>
                  </a:cubicBezTo>
                  <a:lnTo>
                    <a:pt x="862867" y="1102957"/>
                  </a:lnTo>
                  <a:cubicBezTo>
                    <a:pt x="869852" y="1091908"/>
                    <a:pt x="873281" y="1081748"/>
                    <a:pt x="875313" y="1071969"/>
                  </a:cubicBezTo>
                  <a:cubicBezTo>
                    <a:pt x="875313" y="1071969"/>
                    <a:pt x="875313" y="1071969"/>
                    <a:pt x="875440" y="1071842"/>
                  </a:cubicBezTo>
                  <a:cubicBezTo>
                    <a:pt x="876075" y="1070191"/>
                    <a:pt x="877091" y="1062317"/>
                    <a:pt x="877091" y="1062317"/>
                  </a:cubicBezTo>
                  <a:cubicBezTo>
                    <a:pt x="877726" y="1057110"/>
                    <a:pt x="879377" y="1042124"/>
                    <a:pt x="878869" y="1012533"/>
                  </a:cubicBezTo>
                  <a:close/>
                </a:path>
              </a:pathLst>
            </a:custGeom>
            <a:solidFill>
              <a:srgbClr val="FFF7F2"/>
            </a:solidFill>
          </p:spPr>
        </p:sp>
      </p:grpSp>
      <p:sp>
        <p:nvSpPr>
          <p:cNvPr id="9" name="TextBox 9"/>
          <p:cNvSpPr txBox="1"/>
          <p:nvPr/>
        </p:nvSpPr>
        <p:spPr>
          <a:xfrm>
            <a:off x="2380380" y="786819"/>
            <a:ext cx="13527239" cy="1171575"/>
          </a:xfrm>
          <a:prstGeom prst="rect">
            <a:avLst/>
          </a:prstGeom>
        </p:spPr>
        <p:txBody>
          <a:bodyPr lIns="0" tIns="0" rIns="0" bIns="0" rtlCol="0" anchor="t">
            <a:spAutoFit/>
          </a:bodyPr>
          <a:lstStyle/>
          <a:p>
            <a:pPr marL="0" lvl="0" indent="0" algn="ctr">
              <a:lnSpc>
                <a:spcPts val="4500"/>
              </a:lnSpc>
              <a:spcBef>
                <a:spcPct val="0"/>
              </a:spcBef>
            </a:pPr>
            <a:r>
              <a:rPr lang="en-US" sz="4500">
                <a:solidFill>
                  <a:srgbClr val="1D4031"/>
                </a:solidFill>
                <a:latin typeface="Saira Black"/>
                <a:ea typeface="Saira Black"/>
                <a:cs typeface="Saira Black"/>
                <a:sym typeface="Saira Black"/>
              </a:rPr>
              <a:t>*NHẬN THỨC TỪNG ĐỘ TUỔI:</a:t>
            </a:r>
          </a:p>
          <a:p>
            <a:pPr marL="0" lvl="0" indent="0" algn="ctr">
              <a:lnSpc>
                <a:spcPts val="4500"/>
              </a:lnSpc>
              <a:spcBef>
                <a:spcPct val="0"/>
              </a:spcBef>
            </a:pPr>
            <a:endParaRPr lang="en-US" sz="4500">
              <a:solidFill>
                <a:srgbClr val="1D4031"/>
              </a:solidFill>
              <a:latin typeface="Saira Black"/>
              <a:ea typeface="Saira Black"/>
              <a:cs typeface="Saira Black"/>
              <a:sym typeface="Saira Black"/>
            </a:endParaRPr>
          </a:p>
        </p:txBody>
      </p:sp>
      <p:sp>
        <p:nvSpPr>
          <p:cNvPr id="10" name="TextBox 10"/>
          <p:cNvSpPr txBox="1"/>
          <p:nvPr/>
        </p:nvSpPr>
        <p:spPr>
          <a:xfrm>
            <a:off x="254852" y="2158642"/>
            <a:ext cx="4980063" cy="6691013"/>
          </a:xfrm>
          <a:prstGeom prst="rect">
            <a:avLst/>
          </a:prstGeom>
        </p:spPr>
        <p:txBody>
          <a:bodyPr lIns="0" tIns="0" rIns="0" bIns="0" rtlCol="0" anchor="t">
            <a:spAutoFit/>
          </a:bodyPr>
          <a:lstStyle/>
          <a:p>
            <a:pPr algn="just">
              <a:lnSpc>
                <a:spcPts val="4418"/>
              </a:lnSpc>
            </a:pPr>
            <a:r>
              <a:rPr lang="en-US" sz="3398">
                <a:solidFill>
                  <a:srgbClr val="1D4031"/>
                </a:solidFill>
                <a:latin typeface="Arial"/>
                <a:ea typeface="Arial"/>
                <a:cs typeface="Arial"/>
                <a:sym typeface="Arial"/>
              </a:rPr>
              <a:t>a) Trẻ 24-36 tháng tuổi</a:t>
            </a:r>
          </a:p>
          <a:p>
            <a:pPr algn="just">
              <a:lnSpc>
                <a:spcPts val="4418"/>
              </a:lnSpc>
              <a:spcBef>
                <a:spcPct val="0"/>
              </a:spcBef>
            </a:pPr>
            <a:r>
              <a:rPr lang="en-US" sz="3398">
                <a:solidFill>
                  <a:srgbClr val="1D4031"/>
                </a:solidFill>
                <a:latin typeface="Arial"/>
                <a:ea typeface="Arial"/>
                <a:cs typeface="Arial"/>
                <a:sym typeface="Arial"/>
              </a:rPr>
              <a:t> - Có thể nhận biết được các hình hình học khi có sự tác động của người lớn </a:t>
            </a:r>
          </a:p>
          <a:p>
            <a:pPr algn="just">
              <a:lnSpc>
                <a:spcPts val="4418"/>
              </a:lnSpc>
              <a:spcBef>
                <a:spcPct val="0"/>
              </a:spcBef>
            </a:pPr>
            <a:r>
              <a:rPr lang="en-US" sz="3398">
                <a:solidFill>
                  <a:srgbClr val="1D4031"/>
                </a:solidFill>
                <a:latin typeface="Arial"/>
                <a:ea typeface="Arial"/>
                <a:cs typeface="Arial"/>
                <a:sym typeface="Arial"/>
              </a:rPr>
              <a:t> - Trẻ khó phân biệt được những hình có sự khác nhau.</a:t>
            </a:r>
          </a:p>
          <a:p>
            <a:pPr algn="just">
              <a:lnSpc>
                <a:spcPts val="4418"/>
              </a:lnSpc>
              <a:spcBef>
                <a:spcPct val="0"/>
              </a:spcBef>
            </a:pPr>
            <a:r>
              <a:rPr lang="en-US" sz="3398">
                <a:solidFill>
                  <a:srgbClr val="1D4031"/>
                </a:solidFill>
                <a:latin typeface="Arial"/>
                <a:ea typeface="Arial"/>
                <a:cs typeface="Arial"/>
                <a:sym typeface="Arial"/>
              </a:rPr>
              <a:t> - Trẻ có khả năng nhận biết bằng giác quan và gọi tên hình bằng lời nói</a:t>
            </a:r>
            <a:r>
              <a:rPr lang="en-US" sz="3398" b="1">
                <a:solidFill>
                  <a:srgbClr val="1D4031"/>
                </a:solidFill>
                <a:latin typeface="Arial Bold"/>
                <a:ea typeface="Arial Bold"/>
                <a:cs typeface="Arial Bold"/>
                <a:sym typeface="Arial Bold"/>
              </a:rPr>
              <a:t>.</a:t>
            </a:r>
          </a:p>
          <a:p>
            <a:pPr algn="just">
              <a:lnSpc>
                <a:spcPts val="4418"/>
              </a:lnSpc>
              <a:spcBef>
                <a:spcPct val="0"/>
              </a:spcBef>
            </a:pPr>
            <a:endParaRPr lang="en-US" sz="3398" b="1">
              <a:solidFill>
                <a:srgbClr val="1D4031"/>
              </a:solidFill>
              <a:latin typeface="Arial Bold"/>
              <a:ea typeface="Arial Bold"/>
              <a:cs typeface="Arial Bold"/>
              <a:sym typeface="Arial Bold"/>
            </a:endParaRPr>
          </a:p>
        </p:txBody>
      </p:sp>
      <p:sp>
        <p:nvSpPr>
          <p:cNvPr id="11" name="TextBox 11"/>
          <p:cNvSpPr txBox="1"/>
          <p:nvPr/>
        </p:nvSpPr>
        <p:spPr>
          <a:xfrm>
            <a:off x="6002723" y="2158642"/>
            <a:ext cx="5800305" cy="7795913"/>
          </a:xfrm>
          <a:prstGeom prst="rect">
            <a:avLst/>
          </a:prstGeom>
        </p:spPr>
        <p:txBody>
          <a:bodyPr lIns="0" tIns="0" rIns="0" bIns="0" rtlCol="0" anchor="t">
            <a:spAutoFit/>
          </a:bodyPr>
          <a:lstStyle/>
          <a:p>
            <a:pPr algn="just">
              <a:lnSpc>
                <a:spcPts val="4418"/>
              </a:lnSpc>
              <a:spcBef>
                <a:spcPct val="0"/>
              </a:spcBef>
            </a:pPr>
            <a:r>
              <a:rPr lang="en-US" sz="3398">
                <a:solidFill>
                  <a:srgbClr val="1D4031"/>
                </a:solidFill>
                <a:latin typeface="Arial"/>
                <a:ea typeface="Arial"/>
                <a:cs typeface="Arial"/>
                <a:sym typeface="Arial"/>
              </a:rPr>
              <a:t>b) Trẻ 3-4 tuổi</a:t>
            </a:r>
          </a:p>
          <a:p>
            <a:pPr algn="just">
              <a:lnSpc>
                <a:spcPts val="4418"/>
              </a:lnSpc>
              <a:spcBef>
                <a:spcPct val="0"/>
              </a:spcBef>
            </a:pPr>
            <a:r>
              <a:rPr lang="en-US" sz="3398">
                <a:solidFill>
                  <a:srgbClr val="1D4031"/>
                </a:solidFill>
                <a:latin typeface="Arial"/>
                <a:ea typeface="Arial"/>
                <a:cs typeface="Arial"/>
                <a:sym typeface="Arial"/>
              </a:rPr>
              <a:t>- Tích luỹ kinh nghiệm cảm nhận hình dạng các vật và các hình hình học cho trẻ.</a:t>
            </a:r>
          </a:p>
          <a:p>
            <a:pPr algn="just">
              <a:lnSpc>
                <a:spcPts val="4418"/>
              </a:lnSpc>
              <a:spcBef>
                <a:spcPct val="0"/>
              </a:spcBef>
            </a:pPr>
            <a:r>
              <a:rPr lang="en-US" sz="3398">
                <a:solidFill>
                  <a:srgbClr val="1D4031"/>
                </a:solidFill>
                <a:latin typeface="Arial"/>
                <a:ea typeface="Arial"/>
                <a:cs typeface="Arial"/>
                <a:sym typeface="Arial"/>
              </a:rPr>
              <a:t>- Dạy trẻ nhận biết hình tròn, hình vuông, hình tam giác và hình chữ nhật theo hình mẫu và theo tên gọi.</a:t>
            </a:r>
          </a:p>
          <a:p>
            <a:pPr algn="just">
              <a:lnSpc>
                <a:spcPts val="4418"/>
              </a:lnSpc>
              <a:spcBef>
                <a:spcPct val="0"/>
              </a:spcBef>
            </a:pPr>
            <a:r>
              <a:rPr lang="en-US" sz="3398">
                <a:solidFill>
                  <a:srgbClr val="1D4031"/>
                </a:solidFill>
                <a:latin typeface="Arial"/>
                <a:ea typeface="Arial"/>
                <a:cs typeface="Arial"/>
                <a:sym typeface="Arial"/>
              </a:rPr>
              <a:t>- Dạy trẻ xác định hình dạng của những đồ vật, đồ chơi trên cơ sở so sánh hình dạng của chúng với các hình hình học đã biết.</a:t>
            </a:r>
          </a:p>
          <a:p>
            <a:pPr algn="just">
              <a:lnSpc>
                <a:spcPts val="4418"/>
              </a:lnSpc>
              <a:spcBef>
                <a:spcPct val="0"/>
              </a:spcBef>
            </a:pPr>
            <a:endParaRPr lang="en-US" sz="3398">
              <a:solidFill>
                <a:srgbClr val="1D4031"/>
              </a:solidFill>
              <a:latin typeface="Arial"/>
              <a:ea typeface="Arial"/>
              <a:cs typeface="Arial"/>
              <a:sym typeface="Arial"/>
            </a:endParaRPr>
          </a:p>
        </p:txBody>
      </p:sp>
      <p:sp>
        <p:nvSpPr>
          <p:cNvPr id="12" name="TextBox 12"/>
          <p:cNvSpPr txBox="1"/>
          <p:nvPr/>
        </p:nvSpPr>
        <p:spPr>
          <a:xfrm>
            <a:off x="12414776" y="2191225"/>
            <a:ext cx="5709151" cy="7243463"/>
          </a:xfrm>
          <a:prstGeom prst="rect">
            <a:avLst/>
          </a:prstGeom>
        </p:spPr>
        <p:txBody>
          <a:bodyPr lIns="0" tIns="0" rIns="0" bIns="0" rtlCol="0" anchor="t">
            <a:spAutoFit/>
          </a:bodyPr>
          <a:lstStyle/>
          <a:p>
            <a:pPr algn="just">
              <a:lnSpc>
                <a:spcPts val="4418"/>
              </a:lnSpc>
            </a:pPr>
            <a:r>
              <a:rPr lang="en-US" sz="3398">
                <a:solidFill>
                  <a:srgbClr val="1D4031"/>
                </a:solidFill>
                <a:latin typeface="Arial"/>
                <a:ea typeface="Arial"/>
                <a:cs typeface="Arial"/>
                <a:sym typeface="Arial"/>
              </a:rPr>
              <a:t>c) Trẻ 4 – 5 tuổỉ</a:t>
            </a:r>
          </a:p>
          <a:p>
            <a:pPr algn="just">
              <a:lnSpc>
                <a:spcPts val="4418"/>
              </a:lnSpc>
              <a:spcBef>
                <a:spcPct val="0"/>
              </a:spcBef>
            </a:pPr>
            <a:r>
              <a:rPr lang="en-US" sz="3398">
                <a:solidFill>
                  <a:srgbClr val="1D4031"/>
                </a:solidFill>
                <a:latin typeface="Arial"/>
                <a:ea typeface="Arial"/>
                <a:cs typeface="Arial"/>
                <a:sym typeface="Arial"/>
              </a:rPr>
              <a:t> - Trẻ nhận biết các hình hình học phẳng</a:t>
            </a:r>
          </a:p>
          <a:p>
            <a:pPr algn="just">
              <a:lnSpc>
                <a:spcPts val="4418"/>
              </a:lnSpc>
              <a:spcBef>
                <a:spcPct val="0"/>
              </a:spcBef>
            </a:pPr>
            <a:r>
              <a:rPr lang="en-US" sz="3398">
                <a:solidFill>
                  <a:srgbClr val="1D4031"/>
                </a:solidFill>
                <a:latin typeface="Arial"/>
                <a:ea typeface="Arial"/>
                <a:cs typeface="Arial"/>
                <a:sym typeface="Arial"/>
              </a:rPr>
              <a:t> - Trẻ có khả năng nhận biết hình bằng các giác quan, biết khảo sát hình bằng tay kết hợp mắt nhìn.</a:t>
            </a:r>
          </a:p>
          <a:p>
            <a:pPr algn="just">
              <a:lnSpc>
                <a:spcPts val="4418"/>
              </a:lnSpc>
              <a:spcBef>
                <a:spcPct val="0"/>
              </a:spcBef>
            </a:pPr>
            <a:r>
              <a:rPr lang="en-US" sz="3398">
                <a:solidFill>
                  <a:srgbClr val="1D4031"/>
                </a:solidFill>
                <a:latin typeface="Arial"/>
                <a:ea typeface="Arial"/>
                <a:cs typeface="Arial"/>
                <a:sym typeface="Arial"/>
              </a:rPr>
              <a:t> - Có khả năng so sánh phân biệt sự giống nhau và khác nhau của các hình hình học</a:t>
            </a:r>
          </a:p>
          <a:p>
            <a:pPr algn="just">
              <a:lnSpc>
                <a:spcPts val="4418"/>
              </a:lnSpc>
              <a:spcBef>
                <a:spcPct val="0"/>
              </a:spcBef>
            </a:pPr>
            <a:r>
              <a:rPr lang="en-US" sz="3398">
                <a:solidFill>
                  <a:srgbClr val="1D4031"/>
                </a:solidFill>
                <a:latin typeface="Arial"/>
                <a:ea typeface="Arial"/>
                <a:cs typeface="Arial"/>
                <a:sym typeface="Arial"/>
              </a:rPr>
              <a:t>theo dấu hiệu điển hình, nhận biết các khối theo mẫu.</a:t>
            </a:r>
          </a:p>
          <a:p>
            <a:pPr algn="ctr">
              <a:lnSpc>
                <a:spcPts val="4418"/>
              </a:lnSpc>
              <a:spcBef>
                <a:spcPct val="0"/>
              </a:spcBef>
            </a:pPr>
            <a:endParaRPr lang="en-US" sz="3398">
              <a:solidFill>
                <a:srgbClr val="1D4031"/>
              </a:solidFill>
              <a:latin typeface="Arial"/>
              <a:ea typeface="Arial"/>
              <a:cs typeface="Arial"/>
              <a:sym typeface="Aria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9788861" y="-127410"/>
            <a:ext cx="8499139" cy="10414410"/>
          </a:xfrm>
          <a:custGeom>
            <a:avLst/>
            <a:gdLst/>
            <a:ahLst/>
            <a:cxnLst/>
            <a:rect l="l" t="t" r="r" b="b"/>
            <a:pathLst>
              <a:path w="8499139" h="10414410">
                <a:moveTo>
                  <a:pt x="0" y="0"/>
                </a:moveTo>
                <a:lnTo>
                  <a:pt x="8499139" y="0"/>
                </a:lnTo>
                <a:lnTo>
                  <a:pt x="8499139" y="10414410"/>
                </a:lnTo>
                <a:lnTo>
                  <a:pt x="0" y="10414410"/>
                </a:lnTo>
                <a:lnTo>
                  <a:pt x="0" y="0"/>
                </a:lnTo>
                <a:close/>
              </a:path>
            </a:pathLst>
          </a:custGeom>
          <a:blipFill>
            <a:blip r:embed="rId2">
              <a:extLst>
                <a:ext uri="{96DAC541-7B7A-43D3-8B79-37D633B846F1}">
                  <asvg:svgBlip xmlns:asvg="http://schemas.microsoft.com/office/drawing/2016/SVG/main" xmlns="" r:embed="rId3"/>
                </a:ext>
              </a:extLst>
            </a:blip>
            <a:stretch>
              <a:fillRect r="-22534"/>
            </a:stretch>
          </a:blipFill>
        </p:spPr>
      </p:sp>
      <p:sp>
        <p:nvSpPr>
          <p:cNvPr id="3" name="Freeform 3"/>
          <p:cNvSpPr/>
          <p:nvPr/>
        </p:nvSpPr>
        <p:spPr>
          <a:xfrm>
            <a:off x="-68475" y="9670204"/>
            <a:ext cx="18403007" cy="616796"/>
          </a:xfrm>
          <a:custGeom>
            <a:avLst/>
            <a:gdLst/>
            <a:ahLst/>
            <a:cxnLst/>
            <a:rect l="l" t="t" r="r" b="b"/>
            <a:pathLst>
              <a:path w="18403007" h="616796">
                <a:moveTo>
                  <a:pt x="0" y="0"/>
                </a:moveTo>
                <a:lnTo>
                  <a:pt x="18403007" y="0"/>
                </a:lnTo>
                <a:lnTo>
                  <a:pt x="18403007" y="616796"/>
                </a:lnTo>
                <a:lnTo>
                  <a:pt x="0" y="616796"/>
                </a:lnTo>
                <a:lnTo>
                  <a:pt x="0" y="0"/>
                </a:lnTo>
                <a:close/>
              </a:path>
            </a:pathLst>
          </a:custGeom>
          <a:blipFill>
            <a:blip r:embed="rId4">
              <a:extLst>
                <a:ext uri="{96DAC541-7B7A-43D3-8B79-37D633B846F1}">
                  <asvg:svgBlip xmlns:asvg="http://schemas.microsoft.com/office/drawing/2016/SVG/main" xmlns="" r:embed="rId5"/>
                </a:ext>
              </a:extLst>
            </a:blip>
            <a:stretch>
              <a:fillRect l="-4172" r="-4627" b="-708599"/>
            </a:stretch>
          </a:blipFill>
        </p:spPr>
      </p:sp>
      <p:sp>
        <p:nvSpPr>
          <p:cNvPr id="4" name="Freeform 4"/>
          <p:cNvSpPr/>
          <p:nvPr/>
        </p:nvSpPr>
        <p:spPr>
          <a:xfrm>
            <a:off x="16415909" y="4370145"/>
            <a:ext cx="2318776" cy="5300059"/>
          </a:xfrm>
          <a:custGeom>
            <a:avLst/>
            <a:gdLst/>
            <a:ahLst/>
            <a:cxnLst/>
            <a:rect l="l" t="t" r="r" b="b"/>
            <a:pathLst>
              <a:path w="2318776" h="5300059">
                <a:moveTo>
                  <a:pt x="0" y="0"/>
                </a:moveTo>
                <a:lnTo>
                  <a:pt x="2318776" y="0"/>
                </a:lnTo>
                <a:lnTo>
                  <a:pt x="2318776" y="5300059"/>
                </a:lnTo>
                <a:lnTo>
                  <a:pt x="0" y="53000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9835393" y="-127410"/>
            <a:ext cx="8452607" cy="4497555"/>
          </a:xfrm>
          <a:custGeom>
            <a:avLst/>
            <a:gdLst/>
            <a:ahLst/>
            <a:cxnLst/>
            <a:rect l="l" t="t" r="r" b="b"/>
            <a:pathLst>
              <a:path w="8452607" h="4497555">
                <a:moveTo>
                  <a:pt x="0" y="0"/>
                </a:moveTo>
                <a:lnTo>
                  <a:pt x="8452607" y="0"/>
                </a:lnTo>
                <a:lnTo>
                  <a:pt x="8452607" y="4497555"/>
                </a:lnTo>
                <a:lnTo>
                  <a:pt x="0" y="4497555"/>
                </a:lnTo>
                <a:lnTo>
                  <a:pt x="0" y="0"/>
                </a:lnTo>
                <a:close/>
              </a:path>
            </a:pathLst>
          </a:custGeom>
          <a:blipFill>
            <a:blip r:embed="rId8"/>
            <a:stretch>
              <a:fillRect l="-16575" r="-17125" b="-31291"/>
            </a:stretch>
          </a:blipFill>
        </p:spPr>
      </p:sp>
      <p:sp>
        <p:nvSpPr>
          <p:cNvPr id="6" name="TextBox 6"/>
          <p:cNvSpPr txBox="1"/>
          <p:nvPr/>
        </p:nvSpPr>
        <p:spPr>
          <a:xfrm>
            <a:off x="594086" y="1361672"/>
            <a:ext cx="8251081" cy="7243463"/>
          </a:xfrm>
          <a:prstGeom prst="rect">
            <a:avLst/>
          </a:prstGeom>
        </p:spPr>
        <p:txBody>
          <a:bodyPr lIns="0" tIns="0" rIns="0" bIns="0" rtlCol="0" anchor="t">
            <a:spAutoFit/>
          </a:bodyPr>
          <a:lstStyle/>
          <a:p>
            <a:pPr algn="just">
              <a:lnSpc>
                <a:spcPts val="4418"/>
              </a:lnSpc>
            </a:pPr>
            <a:r>
              <a:rPr lang="en-US" sz="3398">
                <a:solidFill>
                  <a:srgbClr val="000000"/>
                </a:solidFill>
                <a:latin typeface="Arial"/>
                <a:ea typeface="Arial"/>
                <a:cs typeface="Arial"/>
                <a:sym typeface="Arial"/>
              </a:rPr>
              <a:t>d) Trẻ 5 – 6 tuổi</a:t>
            </a:r>
          </a:p>
          <a:p>
            <a:pPr algn="just">
              <a:lnSpc>
                <a:spcPts val="4418"/>
              </a:lnSpc>
            </a:pPr>
            <a:r>
              <a:rPr lang="en-US" sz="3398">
                <a:solidFill>
                  <a:srgbClr val="000000"/>
                </a:solidFill>
                <a:latin typeface="Arial"/>
                <a:ea typeface="Arial"/>
                <a:cs typeface="Arial"/>
                <a:sym typeface="Arial"/>
              </a:rPr>
              <a:t> - Có khả năng nhận biết hình bằng các giác quan, hoạt động của tay và mắt theo</a:t>
            </a:r>
          </a:p>
          <a:p>
            <a:pPr algn="just">
              <a:lnSpc>
                <a:spcPts val="4418"/>
              </a:lnSpc>
            </a:pPr>
            <a:r>
              <a:rPr lang="en-US" sz="3398">
                <a:solidFill>
                  <a:srgbClr val="000000"/>
                </a:solidFill>
                <a:latin typeface="Arial"/>
                <a:ea typeface="Arial"/>
                <a:cs typeface="Arial"/>
                <a:sym typeface="Arial"/>
              </a:rPr>
              <a:t>đường bao vật tiến triển hoàn thiện hơn.</a:t>
            </a:r>
          </a:p>
          <a:p>
            <a:pPr algn="just">
              <a:lnSpc>
                <a:spcPts val="4418"/>
              </a:lnSpc>
              <a:spcBef>
                <a:spcPct val="0"/>
              </a:spcBef>
            </a:pPr>
            <a:r>
              <a:rPr lang="en-US" sz="3398">
                <a:solidFill>
                  <a:srgbClr val="000000"/>
                </a:solidFill>
                <a:latin typeface="Arial"/>
                <a:ea typeface="Arial"/>
                <a:cs typeface="Arial"/>
                <a:sym typeface="Arial"/>
              </a:rPr>
              <a:t> - Chủ động tiếp xúc hình dạng vật thể.</a:t>
            </a:r>
          </a:p>
          <a:p>
            <a:pPr algn="just">
              <a:lnSpc>
                <a:spcPts val="4418"/>
              </a:lnSpc>
              <a:spcBef>
                <a:spcPct val="0"/>
              </a:spcBef>
            </a:pPr>
            <a:r>
              <a:rPr lang="en-US" sz="3398">
                <a:solidFill>
                  <a:srgbClr val="000000"/>
                </a:solidFill>
                <a:latin typeface="Arial"/>
                <a:ea typeface="Arial"/>
                <a:cs typeface="Arial"/>
                <a:sym typeface="Arial"/>
              </a:rPr>
              <a:t> - Trẻ hiểu được một số tổ chức của hình và chỉ ra các dấu hiệu đơn giản.</a:t>
            </a:r>
          </a:p>
          <a:p>
            <a:pPr algn="just">
              <a:lnSpc>
                <a:spcPts val="4418"/>
              </a:lnSpc>
              <a:spcBef>
                <a:spcPct val="0"/>
              </a:spcBef>
            </a:pPr>
            <a:r>
              <a:rPr lang="en-US" sz="3398">
                <a:solidFill>
                  <a:srgbClr val="000000"/>
                </a:solidFill>
                <a:latin typeface="Arial"/>
                <a:ea typeface="Arial"/>
                <a:cs typeface="Arial"/>
                <a:sym typeface="Arial"/>
              </a:rPr>
              <a:t> - Có khả năng nhớ lại hình dạng vật thể đã thu nhận được thể hiện qua hoạt động tạo hình.</a:t>
            </a:r>
          </a:p>
          <a:p>
            <a:pPr algn="just">
              <a:lnSpc>
                <a:spcPts val="4418"/>
              </a:lnSpc>
              <a:spcBef>
                <a:spcPct val="0"/>
              </a:spcBef>
            </a:pPr>
            <a:r>
              <a:rPr lang="en-US" sz="3398">
                <a:solidFill>
                  <a:srgbClr val="000000"/>
                </a:solidFill>
                <a:latin typeface="Arial"/>
                <a:ea typeface="Arial"/>
                <a:cs typeface="Arial"/>
                <a:sym typeface="Arial"/>
              </a:rPr>
              <a:t> - Có khả năng nhận biết phân biệt khối cầu, khối trụ, khối vuông...</a:t>
            </a:r>
          </a:p>
          <a:p>
            <a:pPr algn="just">
              <a:lnSpc>
                <a:spcPts val="4418"/>
              </a:lnSpc>
              <a:spcBef>
                <a:spcPct val="0"/>
              </a:spcBef>
            </a:pPr>
            <a:endParaRPr lang="en-US" sz="3398">
              <a:solidFill>
                <a:srgbClr val="000000"/>
              </a:solidFill>
              <a:latin typeface="Arial"/>
              <a:ea typeface="Arial"/>
              <a:cs typeface="Arial"/>
              <a:sym typeface="Aria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TextBox 2"/>
          <p:cNvSpPr txBox="1"/>
          <p:nvPr/>
        </p:nvSpPr>
        <p:spPr>
          <a:xfrm>
            <a:off x="528417" y="2171051"/>
            <a:ext cx="5064659" cy="5535929"/>
          </a:xfrm>
          <a:prstGeom prst="rect">
            <a:avLst/>
          </a:prstGeom>
        </p:spPr>
        <p:txBody>
          <a:bodyPr lIns="0" tIns="0" rIns="0" bIns="0" rtlCol="0" anchor="t">
            <a:spAutoFit/>
          </a:bodyPr>
          <a:lstStyle/>
          <a:p>
            <a:pPr algn="l">
              <a:lnSpc>
                <a:spcPts val="8820"/>
              </a:lnSpc>
            </a:pPr>
            <a:r>
              <a:rPr lang="en-US" sz="6300">
                <a:solidFill>
                  <a:srgbClr val="1D4031"/>
                </a:solidFill>
                <a:latin typeface="Saira Black"/>
                <a:ea typeface="Saira Black"/>
                <a:cs typeface="Saira Black"/>
                <a:sym typeface="Saira Black"/>
              </a:rPr>
              <a:t>1.1.2.3.BIỂU TƯỢNG VỀ KÍCH THƯỚC, VẬT THỂ </a:t>
            </a:r>
          </a:p>
          <a:p>
            <a:pPr algn="l">
              <a:lnSpc>
                <a:spcPts val="8820"/>
              </a:lnSpc>
            </a:pPr>
            <a:endParaRPr lang="en-US" sz="6300">
              <a:solidFill>
                <a:srgbClr val="1D4031"/>
              </a:solidFill>
              <a:latin typeface="Saira Black"/>
              <a:ea typeface="Saira Black"/>
              <a:cs typeface="Saira Black"/>
              <a:sym typeface="Saira Black"/>
            </a:endParaRPr>
          </a:p>
        </p:txBody>
      </p:sp>
      <p:sp>
        <p:nvSpPr>
          <p:cNvPr id="3" name="Freeform 3"/>
          <p:cNvSpPr/>
          <p:nvPr/>
        </p:nvSpPr>
        <p:spPr>
          <a:xfrm rot="-5400000">
            <a:off x="7192144" y="-1092958"/>
            <a:ext cx="10652029" cy="12288979"/>
          </a:xfrm>
          <a:custGeom>
            <a:avLst/>
            <a:gdLst/>
            <a:ahLst/>
            <a:cxnLst/>
            <a:rect l="l" t="t" r="r" b="b"/>
            <a:pathLst>
              <a:path w="10652029" h="12288979">
                <a:moveTo>
                  <a:pt x="0" y="0"/>
                </a:moveTo>
                <a:lnTo>
                  <a:pt x="10652028" y="0"/>
                </a:lnTo>
                <a:lnTo>
                  <a:pt x="10652028" y="12288978"/>
                </a:lnTo>
                <a:lnTo>
                  <a:pt x="0" y="12288978"/>
                </a:lnTo>
                <a:lnTo>
                  <a:pt x="0" y="0"/>
                </a:lnTo>
                <a:close/>
              </a:path>
            </a:pathLst>
          </a:custGeom>
          <a:blipFill>
            <a:blip r:embed="rId2">
              <a:extLst>
                <a:ext uri="{96DAC541-7B7A-43D3-8B79-37D633B846F1}">
                  <asvg:svgBlip xmlns:asvg="http://schemas.microsoft.com/office/drawing/2016/SVG/main" xmlns="" r:embed="rId3"/>
                </a:ext>
              </a:extLst>
            </a:blip>
            <a:stretch>
              <a:fillRect l="-123903" r="-44961"/>
            </a:stretch>
          </a:blipFill>
        </p:spPr>
      </p:sp>
      <p:sp>
        <p:nvSpPr>
          <p:cNvPr id="4" name="TextBox 4"/>
          <p:cNvSpPr txBox="1"/>
          <p:nvPr/>
        </p:nvSpPr>
        <p:spPr>
          <a:xfrm>
            <a:off x="7156225" y="2475130"/>
            <a:ext cx="9855270" cy="4481213"/>
          </a:xfrm>
          <a:prstGeom prst="rect">
            <a:avLst/>
          </a:prstGeom>
        </p:spPr>
        <p:txBody>
          <a:bodyPr lIns="0" tIns="0" rIns="0" bIns="0" rtlCol="0" anchor="t">
            <a:spAutoFit/>
          </a:bodyPr>
          <a:lstStyle/>
          <a:p>
            <a:pPr algn="just">
              <a:lnSpc>
                <a:spcPts val="4418"/>
              </a:lnSpc>
            </a:pPr>
            <a:r>
              <a:rPr lang="en-US" sz="3398">
                <a:solidFill>
                  <a:srgbClr val="1D4031"/>
                </a:solidFill>
                <a:latin typeface="Arial"/>
                <a:ea typeface="Arial"/>
                <a:cs typeface="Arial"/>
                <a:sym typeface="Arial"/>
              </a:rPr>
              <a:t>a) Trẻ dưới 3 tuổi</a:t>
            </a:r>
          </a:p>
          <a:p>
            <a:pPr algn="just">
              <a:lnSpc>
                <a:spcPts val="4418"/>
              </a:lnSpc>
              <a:spcBef>
                <a:spcPct val="0"/>
              </a:spcBef>
            </a:pPr>
            <a:r>
              <a:rPr lang="en-US" sz="3398">
                <a:solidFill>
                  <a:srgbClr val="1D4031"/>
                </a:solidFill>
                <a:latin typeface="Arial"/>
                <a:ea typeface="Arial"/>
                <a:cs typeface="Arial"/>
                <a:sym typeface="Arial"/>
              </a:rPr>
              <a:t> - Có thể nhận biết theo một chiều kích thước của vật và biết làm theo yêu cầu của người lớn </a:t>
            </a:r>
          </a:p>
          <a:p>
            <a:pPr algn="just">
              <a:lnSpc>
                <a:spcPts val="4418"/>
              </a:lnSpc>
              <a:spcBef>
                <a:spcPct val="0"/>
              </a:spcBef>
            </a:pPr>
            <a:r>
              <a:rPr lang="en-US" sz="3398">
                <a:solidFill>
                  <a:srgbClr val="1D4031"/>
                </a:solidFill>
                <a:latin typeface="Arial"/>
                <a:ea typeface="Arial"/>
                <a:cs typeface="Arial"/>
                <a:sym typeface="Arial"/>
              </a:rPr>
              <a:t> - Chưa hiểu được ý nghĩa các danh từ chỉ KT và các MQH nên diễn đạt không chính xác </a:t>
            </a:r>
          </a:p>
          <a:p>
            <a:pPr algn="just">
              <a:lnSpc>
                <a:spcPts val="4418"/>
              </a:lnSpc>
              <a:spcBef>
                <a:spcPct val="0"/>
              </a:spcBef>
            </a:pPr>
            <a:r>
              <a:rPr lang="en-US" sz="3398">
                <a:solidFill>
                  <a:srgbClr val="1D4031"/>
                </a:solidFill>
                <a:latin typeface="Arial"/>
                <a:ea typeface="Arial"/>
                <a:cs typeface="Arial"/>
                <a:sym typeface="Arial"/>
              </a:rPr>
              <a:t> - Chỉ có khả năng phân biệt KT của 2 vật có sự khác nhau nhiều, chưa có kỹ năng so sánh</a:t>
            </a:r>
          </a:p>
          <a:p>
            <a:pPr algn="just">
              <a:lnSpc>
                <a:spcPts val="4418"/>
              </a:lnSpc>
              <a:spcBef>
                <a:spcPct val="0"/>
              </a:spcBef>
            </a:pPr>
            <a:endParaRPr lang="en-US" sz="3398">
              <a:solidFill>
                <a:srgbClr val="1D4031"/>
              </a:solidFill>
              <a:latin typeface="Arial"/>
              <a:ea typeface="Arial"/>
              <a:cs typeface="Arial"/>
              <a:sym typeface="Arial"/>
            </a:endParaRPr>
          </a:p>
        </p:txBody>
      </p:sp>
      <p:sp>
        <p:nvSpPr>
          <p:cNvPr id="5" name="TextBox 5"/>
          <p:cNvSpPr txBox="1"/>
          <p:nvPr/>
        </p:nvSpPr>
        <p:spPr>
          <a:xfrm>
            <a:off x="7076156" y="1446723"/>
            <a:ext cx="4898529" cy="614045"/>
          </a:xfrm>
          <a:prstGeom prst="rect">
            <a:avLst/>
          </a:prstGeom>
        </p:spPr>
        <p:txBody>
          <a:bodyPr lIns="0" tIns="0" rIns="0" bIns="0" rtlCol="0" anchor="t">
            <a:spAutoFit/>
          </a:bodyPr>
          <a:lstStyle/>
          <a:p>
            <a:pPr algn="ctr">
              <a:lnSpc>
                <a:spcPts val="4419"/>
              </a:lnSpc>
              <a:spcBef>
                <a:spcPct val="0"/>
              </a:spcBef>
            </a:pPr>
            <a:r>
              <a:rPr lang="en-US" sz="3399">
                <a:solidFill>
                  <a:srgbClr val="1D4031"/>
                </a:solidFill>
                <a:latin typeface="Arial"/>
                <a:ea typeface="Arial"/>
                <a:cs typeface="Arial"/>
                <a:sym typeface="Arial"/>
              </a:rPr>
              <a:t>* Nhận thức từng độ tuổi:</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68475" y="9670204"/>
            <a:ext cx="18403007" cy="616796"/>
          </a:xfrm>
          <a:custGeom>
            <a:avLst/>
            <a:gdLst/>
            <a:ahLst/>
            <a:cxnLst/>
            <a:rect l="l" t="t" r="r" b="b"/>
            <a:pathLst>
              <a:path w="18403007" h="616796">
                <a:moveTo>
                  <a:pt x="0" y="0"/>
                </a:moveTo>
                <a:lnTo>
                  <a:pt x="18403007" y="0"/>
                </a:lnTo>
                <a:lnTo>
                  <a:pt x="18403007" y="616796"/>
                </a:lnTo>
                <a:lnTo>
                  <a:pt x="0" y="616796"/>
                </a:lnTo>
                <a:lnTo>
                  <a:pt x="0" y="0"/>
                </a:lnTo>
                <a:close/>
              </a:path>
            </a:pathLst>
          </a:custGeom>
          <a:blipFill>
            <a:blip r:embed="rId2">
              <a:extLst>
                <a:ext uri="{96DAC541-7B7A-43D3-8B79-37D633B846F1}">
                  <asvg:svgBlip xmlns:asvg="http://schemas.microsoft.com/office/drawing/2016/SVG/main" xmlns="" r:embed="rId3"/>
                </a:ext>
              </a:extLst>
            </a:blip>
            <a:stretch>
              <a:fillRect l="-4172" r="-4627" b="-708599"/>
            </a:stretch>
          </a:blipFill>
        </p:spPr>
      </p:sp>
      <p:grpSp>
        <p:nvGrpSpPr>
          <p:cNvPr id="3" name="Group 3"/>
          <p:cNvGrpSpPr/>
          <p:nvPr/>
        </p:nvGrpSpPr>
        <p:grpSpPr>
          <a:xfrm rot="-10800000">
            <a:off x="277340" y="635256"/>
            <a:ext cx="4852444" cy="8958619"/>
            <a:chOff x="0" y="0"/>
            <a:chExt cx="951231" cy="1756169"/>
          </a:xfrm>
        </p:grpSpPr>
        <p:sp>
          <p:nvSpPr>
            <p:cNvPr id="4" name="Freeform 4"/>
            <p:cNvSpPr/>
            <p:nvPr/>
          </p:nvSpPr>
          <p:spPr>
            <a:xfrm>
              <a:off x="0" y="0"/>
              <a:ext cx="952120" cy="1759217"/>
            </a:xfrm>
            <a:custGeom>
              <a:avLst/>
              <a:gdLst/>
              <a:ahLst/>
              <a:cxnLst/>
              <a:rect l="l" t="t" r="r" b="b"/>
              <a:pathLst>
                <a:path w="952120" h="1759217">
                  <a:moveTo>
                    <a:pt x="889890" y="1754391"/>
                  </a:moveTo>
                  <a:cubicBezTo>
                    <a:pt x="897129" y="1752359"/>
                    <a:pt x="904622" y="1749311"/>
                    <a:pt x="911226" y="1745120"/>
                  </a:cubicBezTo>
                  <a:cubicBezTo>
                    <a:pt x="904241" y="1749438"/>
                    <a:pt x="896748" y="1752613"/>
                    <a:pt x="889890" y="1754391"/>
                  </a:cubicBezTo>
                  <a:close/>
                  <a:moveTo>
                    <a:pt x="951231" y="1660411"/>
                  </a:moveTo>
                  <a:cubicBezTo>
                    <a:pt x="950977" y="1671842"/>
                    <a:pt x="950596" y="1672223"/>
                    <a:pt x="950215" y="1672223"/>
                  </a:cubicBezTo>
                  <a:cubicBezTo>
                    <a:pt x="949961" y="1672223"/>
                    <a:pt x="949834" y="1672095"/>
                    <a:pt x="949580" y="1673111"/>
                  </a:cubicBezTo>
                  <a:cubicBezTo>
                    <a:pt x="949326" y="1674382"/>
                    <a:pt x="949453" y="1675524"/>
                    <a:pt x="948818" y="1683398"/>
                  </a:cubicBezTo>
                  <a:cubicBezTo>
                    <a:pt x="948945" y="1689748"/>
                    <a:pt x="947421" y="1701051"/>
                    <a:pt x="941325" y="1712989"/>
                  </a:cubicBezTo>
                  <a:cubicBezTo>
                    <a:pt x="935356" y="1724927"/>
                    <a:pt x="924688" y="1737120"/>
                    <a:pt x="911226" y="1745120"/>
                  </a:cubicBezTo>
                  <a:cubicBezTo>
                    <a:pt x="926212" y="1736230"/>
                    <a:pt x="937769" y="1720736"/>
                    <a:pt x="942722" y="1707783"/>
                  </a:cubicBezTo>
                  <a:cubicBezTo>
                    <a:pt x="947802" y="1694701"/>
                    <a:pt x="947675" y="1685304"/>
                    <a:pt x="947040" y="1686446"/>
                  </a:cubicBezTo>
                  <a:cubicBezTo>
                    <a:pt x="945770" y="1696861"/>
                    <a:pt x="943230" y="1702321"/>
                    <a:pt x="942087" y="1705496"/>
                  </a:cubicBezTo>
                  <a:cubicBezTo>
                    <a:pt x="940817" y="1708671"/>
                    <a:pt x="939928" y="1709561"/>
                    <a:pt x="939293" y="1710704"/>
                  </a:cubicBezTo>
                  <a:cubicBezTo>
                    <a:pt x="938531" y="1711973"/>
                    <a:pt x="937896" y="1712989"/>
                    <a:pt x="936245" y="1715783"/>
                  </a:cubicBezTo>
                  <a:cubicBezTo>
                    <a:pt x="935991" y="1716292"/>
                    <a:pt x="935610" y="1716926"/>
                    <a:pt x="935229" y="1717435"/>
                  </a:cubicBezTo>
                  <a:cubicBezTo>
                    <a:pt x="935229" y="1717435"/>
                    <a:pt x="933959" y="1722261"/>
                    <a:pt x="924053" y="1731913"/>
                  </a:cubicBezTo>
                  <a:lnTo>
                    <a:pt x="922910" y="1735088"/>
                  </a:lnTo>
                  <a:cubicBezTo>
                    <a:pt x="918465" y="1739533"/>
                    <a:pt x="911480" y="1744358"/>
                    <a:pt x="903987" y="1748042"/>
                  </a:cubicBezTo>
                  <a:cubicBezTo>
                    <a:pt x="885191" y="1759217"/>
                    <a:pt x="869189" y="1755408"/>
                    <a:pt x="869189" y="1755408"/>
                  </a:cubicBezTo>
                  <a:lnTo>
                    <a:pt x="843408" y="1751979"/>
                  </a:lnTo>
                  <a:lnTo>
                    <a:pt x="836550" y="1752360"/>
                  </a:lnTo>
                  <a:lnTo>
                    <a:pt x="789687" y="1749185"/>
                  </a:lnTo>
                  <a:cubicBezTo>
                    <a:pt x="719445" y="1750708"/>
                    <a:pt x="639568" y="1748676"/>
                    <a:pt x="587732" y="1748295"/>
                  </a:cubicBezTo>
                  <a:cubicBezTo>
                    <a:pt x="565031" y="1748423"/>
                    <a:pt x="505791" y="1747914"/>
                    <a:pt x="474228" y="1749185"/>
                  </a:cubicBezTo>
                  <a:lnTo>
                    <a:pt x="475685" y="1748042"/>
                  </a:lnTo>
                  <a:cubicBezTo>
                    <a:pt x="437931" y="1748295"/>
                    <a:pt x="385974" y="1750073"/>
                    <a:pt x="363152" y="1750454"/>
                  </a:cubicBezTo>
                  <a:lnTo>
                    <a:pt x="363759" y="1749946"/>
                  </a:lnTo>
                  <a:cubicBezTo>
                    <a:pt x="348584" y="1750073"/>
                    <a:pt x="308767" y="1751217"/>
                    <a:pt x="313623" y="1753376"/>
                  </a:cubicBezTo>
                  <a:cubicBezTo>
                    <a:pt x="276961" y="1752740"/>
                    <a:pt x="283395" y="1750708"/>
                    <a:pt x="236901" y="1751851"/>
                  </a:cubicBezTo>
                  <a:lnTo>
                    <a:pt x="244063" y="1752105"/>
                  </a:lnTo>
                  <a:cubicBezTo>
                    <a:pt x="230710" y="1752105"/>
                    <a:pt x="204489" y="1752233"/>
                    <a:pt x="170688" y="1752233"/>
                  </a:cubicBezTo>
                  <a:cubicBezTo>
                    <a:pt x="153670" y="1752233"/>
                    <a:pt x="135001" y="1752105"/>
                    <a:pt x="115570" y="1752105"/>
                  </a:cubicBezTo>
                  <a:cubicBezTo>
                    <a:pt x="105791" y="1752105"/>
                    <a:pt x="95885" y="1752105"/>
                    <a:pt x="85852" y="1751979"/>
                  </a:cubicBezTo>
                  <a:cubicBezTo>
                    <a:pt x="80645" y="1751851"/>
                    <a:pt x="76708" y="1752105"/>
                    <a:pt x="68453" y="1751598"/>
                  </a:cubicBezTo>
                  <a:cubicBezTo>
                    <a:pt x="61087" y="1750708"/>
                    <a:pt x="53975" y="1748930"/>
                    <a:pt x="47117" y="1746136"/>
                  </a:cubicBezTo>
                  <a:cubicBezTo>
                    <a:pt x="19558" y="1734961"/>
                    <a:pt x="1143" y="1706386"/>
                    <a:pt x="1270" y="1678318"/>
                  </a:cubicBezTo>
                  <a:cubicBezTo>
                    <a:pt x="1270" y="1658888"/>
                    <a:pt x="1270" y="1640473"/>
                    <a:pt x="1397" y="1623835"/>
                  </a:cubicBezTo>
                  <a:cubicBezTo>
                    <a:pt x="1270" y="1590815"/>
                    <a:pt x="1270" y="1564907"/>
                    <a:pt x="1270" y="1538974"/>
                  </a:cubicBezTo>
                  <a:lnTo>
                    <a:pt x="1651" y="1549063"/>
                  </a:lnTo>
                  <a:cubicBezTo>
                    <a:pt x="508" y="1447594"/>
                    <a:pt x="1778" y="1318452"/>
                    <a:pt x="0" y="1214965"/>
                  </a:cubicBezTo>
                  <a:cubicBezTo>
                    <a:pt x="1016" y="1022405"/>
                    <a:pt x="2413" y="19220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328311" y="508"/>
                    <a:pt x="645273" y="635"/>
                    <a:pt x="800990" y="0"/>
                  </a:cubicBezTo>
                  <a:lnTo>
                    <a:pt x="796799" y="254"/>
                  </a:lnTo>
                  <a:cubicBezTo>
                    <a:pt x="810007" y="254"/>
                    <a:pt x="828168" y="127"/>
                    <a:pt x="849885" y="127"/>
                  </a:cubicBezTo>
                  <a:cubicBezTo>
                    <a:pt x="855346" y="127"/>
                    <a:pt x="860934" y="127"/>
                    <a:pt x="866903" y="127"/>
                  </a:cubicBezTo>
                  <a:lnTo>
                    <a:pt x="869189" y="127"/>
                  </a:lnTo>
                  <a:lnTo>
                    <a:pt x="872618" y="254"/>
                  </a:lnTo>
                  <a:cubicBezTo>
                    <a:pt x="874904" y="381"/>
                    <a:pt x="877190" y="381"/>
                    <a:pt x="879476" y="762"/>
                  </a:cubicBezTo>
                  <a:cubicBezTo>
                    <a:pt x="884048" y="1270"/>
                    <a:pt x="888747" y="2413"/>
                    <a:pt x="893319" y="3810"/>
                  </a:cubicBezTo>
                  <a:cubicBezTo>
                    <a:pt x="911607" y="9525"/>
                    <a:pt x="928752" y="22860"/>
                    <a:pt x="938785" y="41656"/>
                  </a:cubicBezTo>
                  <a:cubicBezTo>
                    <a:pt x="943738" y="51054"/>
                    <a:pt x="947040" y="61722"/>
                    <a:pt x="947802" y="72771"/>
                  </a:cubicBezTo>
                  <a:cubicBezTo>
                    <a:pt x="948183" y="79121"/>
                    <a:pt x="948056" y="81915"/>
                    <a:pt x="948056" y="85725"/>
                  </a:cubicBezTo>
                  <a:cubicBezTo>
                    <a:pt x="948056" y="89408"/>
                    <a:pt x="948056" y="93091"/>
                    <a:pt x="948056" y="96901"/>
                  </a:cubicBezTo>
                  <a:cubicBezTo>
                    <a:pt x="948056" y="111887"/>
                    <a:pt x="948183" y="127254"/>
                    <a:pt x="948183" y="143002"/>
                  </a:cubicBezTo>
                  <a:cubicBezTo>
                    <a:pt x="948310" y="178368"/>
                    <a:pt x="948437" y="252452"/>
                    <a:pt x="948564" y="326536"/>
                  </a:cubicBezTo>
                  <a:cubicBezTo>
                    <a:pt x="948818" y="623159"/>
                    <a:pt x="949199" y="919495"/>
                    <a:pt x="949326" y="1039124"/>
                  </a:cubicBezTo>
                  <a:lnTo>
                    <a:pt x="950596" y="1087264"/>
                  </a:lnTo>
                  <a:cubicBezTo>
                    <a:pt x="949580" y="1137422"/>
                    <a:pt x="950342" y="1184409"/>
                    <a:pt x="949580" y="1253304"/>
                  </a:cubicBezTo>
                  <a:cubicBezTo>
                    <a:pt x="949707" y="1289337"/>
                    <a:pt x="950723" y="1274347"/>
                    <a:pt x="950977" y="1257340"/>
                  </a:cubicBezTo>
                  <a:cubicBezTo>
                    <a:pt x="950215" y="1317299"/>
                    <a:pt x="951231" y="1382446"/>
                    <a:pt x="950469" y="1415597"/>
                  </a:cubicBezTo>
                  <a:lnTo>
                    <a:pt x="950088" y="1405508"/>
                  </a:lnTo>
                  <a:cubicBezTo>
                    <a:pt x="948818" y="1499193"/>
                    <a:pt x="952120" y="1553675"/>
                    <a:pt x="950723" y="1604658"/>
                  </a:cubicBezTo>
                  <a:lnTo>
                    <a:pt x="950469" y="1604277"/>
                  </a:lnTo>
                  <a:cubicBezTo>
                    <a:pt x="949580" y="1622946"/>
                    <a:pt x="950850" y="1644155"/>
                    <a:pt x="951231" y="1660411"/>
                  </a:cubicBezTo>
                  <a:close/>
                  <a:moveTo>
                    <a:pt x="908813" y="1744739"/>
                  </a:moveTo>
                  <a:cubicBezTo>
                    <a:pt x="908178" y="1745120"/>
                    <a:pt x="907670" y="1745501"/>
                    <a:pt x="907162" y="1745882"/>
                  </a:cubicBezTo>
                  <a:cubicBezTo>
                    <a:pt x="907670" y="1745629"/>
                    <a:pt x="908178" y="1745501"/>
                    <a:pt x="908686" y="1745120"/>
                  </a:cubicBezTo>
                  <a:cubicBezTo>
                    <a:pt x="908686" y="1745120"/>
                    <a:pt x="908813" y="1744866"/>
                    <a:pt x="908813" y="1744739"/>
                  </a:cubicBezTo>
                  <a:close/>
                </a:path>
              </a:pathLst>
            </a:custGeom>
            <a:solidFill>
              <a:srgbClr val="FFF7F2"/>
            </a:solidFill>
          </p:spPr>
        </p:sp>
      </p:grpSp>
      <p:grpSp>
        <p:nvGrpSpPr>
          <p:cNvPr id="5" name="Group 5"/>
          <p:cNvGrpSpPr/>
          <p:nvPr/>
        </p:nvGrpSpPr>
        <p:grpSpPr>
          <a:xfrm rot="-10800000">
            <a:off x="12442028" y="762551"/>
            <a:ext cx="4948905" cy="8761897"/>
            <a:chOff x="0" y="0"/>
            <a:chExt cx="970140" cy="1717606"/>
          </a:xfrm>
        </p:grpSpPr>
        <p:sp>
          <p:nvSpPr>
            <p:cNvPr id="6" name="Freeform 6"/>
            <p:cNvSpPr/>
            <p:nvPr/>
          </p:nvSpPr>
          <p:spPr>
            <a:xfrm>
              <a:off x="0" y="0"/>
              <a:ext cx="971029" cy="1720654"/>
            </a:xfrm>
            <a:custGeom>
              <a:avLst/>
              <a:gdLst/>
              <a:ahLst/>
              <a:cxnLst/>
              <a:rect l="l" t="t" r="r" b="b"/>
              <a:pathLst>
                <a:path w="971029" h="1720654">
                  <a:moveTo>
                    <a:pt x="908799" y="1715828"/>
                  </a:moveTo>
                  <a:cubicBezTo>
                    <a:pt x="916038" y="1713796"/>
                    <a:pt x="923531" y="1710748"/>
                    <a:pt x="930135" y="1706557"/>
                  </a:cubicBezTo>
                  <a:cubicBezTo>
                    <a:pt x="923150" y="1710875"/>
                    <a:pt x="915657" y="1714050"/>
                    <a:pt x="908799" y="1715828"/>
                  </a:cubicBezTo>
                  <a:close/>
                  <a:moveTo>
                    <a:pt x="970140" y="1621848"/>
                  </a:moveTo>
                  <a:cubicBezTo>
                    <a:pt x="969886" y="1633278"/>
                    <a:pt x="969505" y="1633659"/>
                    <a:pt x="969124" y="1633659"/>
                  </a:cubicBezTo>
                  <a:cubicBezTo>
                    <a:pt x="968870" y="1633659"/>
                    <a:pt x="968743" y="1633532"/>
                    <a:pt x="968489" y="1634548"/>
                  </a:cubicBezTo>
                  <a:cubicBezTo>
                    <a:pt x="968235" y="1635818"/>
                    <a:pt x="968362" y="1636961"/>
                    <a:pt x="967727" y="1644835"/>
                  </a:cubicBezTo>
                  <a:cubicBezTo>
                    <a:pt x="967854" y="1651185"/>
                    <a:pt x="966330" y="1662488"/>
                    <a:pt x="960234" y="1674426"/>
                  </a:cubicBezTo>
                  <a:cubicBezTo>
                    <a:pt x="954265" y="1686364"/>
                    <a:pt x="943597" y="1698556"/>
                    <a:pt x="930135" y="1706557"/>
                  </a:cubicBezTo>
                  <a:cubicBezTo>
                    <a:pt x="945121" y="1697667"/>
                    <a:pt x="956678" y="1682173"/>
                    <a:pt x="961631" y="1669219"/>
                  </a:cubicBezTo>
                  <a:cubicBezTo>
                    <a:pt x="966711" y="1656138"/>
                    <a:pt x="966584" y="1646740"/>
                    <a:pt x="965949" y="1647883"/>
                  </a:cubicBezTo>
                  <a:cubicBezTo>
                    <a:pt x="964679" y="1658297"/>
                    <a:pt x="962139" y="1663758"/>
                    <a:pt x="960996" y="1666933"/>
                  </a:cubicBezTo>
                  <a:cubicBezTo>
                    <a:pt x="959726" y="1670108"/>
                    <a:pt x="958837" y="1670997"/>
                    <a:pt x="958202" y="1672140"/>
                  </a:cubicBezTo>
                  <a:cubicBezTo>
                    <a:pt x="957440" y="1673410"/>
                    <a:pt x="956805" y="1674426"/>
                    <a:pt x="955154" y="1677220"/>
                  </a:cubicBezTo>
                  <a:cubicBezTo>
                    <a:pt x="954900" y="1677728"/>
                    <a:pt x="954519" y="1678363"/>
                    <a:pt x="954138" y="1678871"/>
                  </a:cubicBezTo>
                  <a:cubicBezTo>
                    <a:pt x="954138" y="1678871"/>
                    <a:pt x="952868" y="1683697"/>
                    <a:pt x="942962" y="1693349"/>
                  </a:cubicBezTo>
                  <a:lnTo>
                    <a:pt x="941819" y="1696524"/>
                  </a:lnTo>
                  <a:cubicBezTo>
                    <a:pt x="937374" y="1700969"/>
                    <a:pt x="930389" y="1705795"/>
                    <a:pt x="922896" y="1709478"/>
                  </a:cubicBezTo>
                  <a:cubicBezTo>
                    <a:pt x="904100" y="1720654"/>
                    <a:pt x="888098" y="1716844"/>
                    <a:pt x="888098" y="1716844"/>
                  </a:cubicBezTo>
                  <a:lnTo>
                    <a:pt x="862317" y="1713415"/>
                  </a:lnTo>
                  <a:lnTo>
                    <a:pt x="855459" y="1713796"/>
                  </a:lnTo>
                  <a:lnTo>
                    <a:pt x="808596" y="1710621"/>
                  </a:lnTo>
                  <a:cubicBezTo>
                    <a:pt x="736718" y="1712145"/>
                    <a:pt x="654187" y="1710113"/>
                    <a:pt x="600630" y="1709732"/>
                  </a:cubicBezTo>
                  <a:cubicBezTo>
                    <a:pt x="577175" y="1709859"/>
                    <a:pt x="515967" y="1709351"/>
                    <a:pt x="483356" y="1710621"/>
                  </a:cubicBezTo>
                  <a:lnTo>
                    <a:pt x="484861" y="1709478"/>
                  </a:lnTo>
                  <a:cubicBezTo>
                    <a:pt x="445853" y="1709732"/>
                    <a:pt x="392171" y="1711510"/>
                    <a:pt x="368591" y="1711891"/>
                  </a:cubicBezTo>
                  <a:lnTo>
                    <a:pt x="369218" y="1711383"/>
                  </a:lnTo>
                  <a:cubicBezTo>
                    <a:pt x="353539" y="1711510"/>
                    <a:pt x="312399" y="1712653"/>
                    <a:pt x="317417" y="1714812"/>
                  </a:cubicBezTo>
                  <a:cubicBezTo>
                    <a:pt x="279538" y="1714177"/>
                    <a:pt x="286185" y="1712145"/>
                    <a:pt x="238147" y="1713288"/>
                  </a:cubicBezTo>
                  <a:lnTo>
                    <a:pt x="245547" y="1713542"/>
                  </a:lnTo>
                  <a:cubicBezTo>
                    <a:pt x="231750" y="1713542"/>
                    <a:pt x="204658" y="1713669"/>
                    <a:pt x="170688" y="1713669"/>
                  </a:cubicBezTo>
                  <a:cubicBezTo>
                    <a:pt x="153670" y="1713669"/>
                    <a:pt x="135001" y="1713542"/>
                    <a:pt x="115570" y="1713542"/>
                  </a:cubicBezTo>
                  <a:cubicBezTo>
                    <a:pt x="105791" y="1713542"/>
                    <a:pt x="95885" y="1713542"/>
                    <a:pt x="85852" y="1713415"/>
                  </a:cubicBezTo>
                  <a:cubicBezTo>
                    <a:pt x="80645" y="1713288"/>
                    <a:pt x="76708" y="1713542"/>
                    <a:pt x="68453" y="1713034"/>
                  </a:cubicBezTo>
                  <a:cubicBezTo>
                    <a:pt x="61087" y="1712145"/>
                    <a:pt x="53975" y="1710367"/>
                    <a:pt x="47117" y="1707573"/>
                  </a:cubicBezTo>
                  <a:cubicBezTo>
                    <a:pt x="19558" y="1696397"/>
                    <a:pt x="1143" y="1667822"/>
                    <a:pt x="1270" y="1639755"/>
                  </a:cubicBezTo>
                  <a:cubicBezTo>
                    <a:pt x="1270" y="1620324"/>
                    <a:pt x="1270" y="1601909"/>
                    <a:pt x="1397" y="1585272"/>
                  </a:cubicBezTo>
                  <a:cubicBezTo>
                    <a:pt x="1270" y="1552252"/>
                    <a:pt x="1270" y="1526344"/>
                    <a:pt x="1270" y="1501097"/>
                  </a:cubicBezTo>
                  <a:lnTo>
                    <a:pt x="1651" y="1510907"/>
                  </a:lnTo>
                  <a:cubicBezTo>
                    <a:pt x="508" y="1412248"/>
                    <a:pt x="1778" y="1286683"/>
                    <a:pt x="0" y="1186062"/>
                  </a:cubicBezTo>
                  <a:cubicBezTo>
                    <a:pt x="1016" y="998836"/>
                    <a:pt x="2413" y="19163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332593" y="508"/>
                    <a:pt x="660082" y="635"/>
                    <a:pt x="819899" y="0"/>
                  </a:cubicBezTo>
                  <a:lnTo>
                    <a:pt x="815708" y="254"/>
                  </a:lnTo>
                  <a:cubicBezTo>
                    <a:pt x="828916" y="254"/>
                    <a:pt x="847077" y="127"/>
                    <a:pt x="868794" y="127"/>
                  </a:cubicBezTo>
                  <a:cubicBezTo>
                    <a:pt x="874255" y="127"/>
                    <a:pt x="879843" y="127"/>
                    <a:pt x="885812" y="127"/>
                  </a:cubicBezTo>
                  <a:lnTo>
                    <a:pt x="888098" y="127"/>
                  </a:lnTo>
                  <a:lnTo>
                    <a:pt x="891527" y="254"/>
                  </a:lnTo>
                  <a:cubicBezTo>
                    <a:pt x="893813" y="381"/>
                    <a:pt x="896099" y="381"/>
                    <a:pt x="898385" y="762"/>
                  </a:cubicBezTo>
                  <a:cubicBezTo>
                    <a:pt x="902957" y="1270"/>
                    <a:pt x="907656" y="2413"/>
                    <a:pt x="912228" y="3810"/>
                  </a:cubicBezTo>
                  <a:cubicBezTo>
                    <a:pt x="930516" y="9525"/>
                    <a:pt x="947661" y="22860"/>
                    <a:pt x="957694" y="41656"/>
                  </a:cubicBezTo>
                  <a:cubicBezTo>
                    <a:pt x="962647" y="51054"/>
                    <a:pt x="965949" y="61722"/>
                    <a:pt x="966711" y="72771"/>
                  </a:cubicBezTo>
                  <a:cubicBezTo>
                    <a:pt x="967092" y="79121"/>
                    <a:pt x="966965" y="81915"/>
                    <a:pt x="966965" y="85725"/>
                  </a:cubicBezTo>
                  <a:cubicBezTo>
                    <a:pt x="966965" y="89408"/>
                    <a:pt x="966965" y="93091"/>
                    <a:pt x="966965" y="96901"/>
                  </a:cubicBezTo>
                  <a:cubicBezTo>
                    <a:pt x="966965" y="111887"/>
                    <a:pt x="967092" y="127254"/>
                    <a:pt x="967092" y="143002"/>
                  </a:cubicBezTo>
                  <a:cubicBezTo>
                    <a:pt x="967219" y="178177"/>
                    <a:pt x="967346" y="250209"/>
                    <a:pt x="967473" y="322240"/>
                  </a:cubicBezTo>
                  <a:cubicBezTo>
                    <a:pt x="967727" y="610648"/>
                    <a:pt x="968108" y="898776"/>
                    <a:pt x="968235" y="1015092"/>
                  </a:cubicBezTo>
                  <a:lnTo>
                    <a:pt x="969505" y="1061898"/>
                  </a:lnTo>
                  <a:cubicBezTo>
                    <a:pt x="968489" y="1110667"/>
                    <a:pt x="969251" y="1156353"/>
                    <a:pt x="968489" y="1223340"/>
                  </a:cubicBezTo>
                  <a:cubicBezTo>
                    <a:pt x="968616" y="1258374"/>
                    <a:pt x="969632" y="1243800"/>
                    <a:pt x="969886" y="1227263"/>
                  </a:cubicBezTo>
                  <a:cubicBezTo>
                    <a:pt x="969124" y="1285562"/>
                    <a:pt x="970140" y="1348905"/>
                    <a:pt x="969378" y="1381137"/>
                  </a:cubicBezTo>
                  <a:lnTo>
                    <a:pt x="968997" y="1371327"/>
                  </a:lnTo>
                  <a:cubicBezTo>
                    <a:pt x="967727" y="1462418"/>
                    <a:pt x="971029" y="1515391"/>
                    <a:pt x="969632" y="1566095"/>
                  </a:cubicBezTo>
                  <a:lnTo>
                    <a:pt x="969378" y="1565714"/>
                  </a:lnTo>
                  <a:cubicBezTo>
                    <a:pt x="968489" y="1584383"/>
                    <a:pt x="969759" y="1605592"/>
                    <a:pt x="970140" y="1621848"/>
                  </a:cubicBezTo>
                  <a:close/>
                  <a:moveTo>
                    <a:pt x="927722" y="1706176"/>
                  </a:moveTo>
                  <a:cubicBezTo>
                    <a:pt x="927087" y="1706557"/>
                    <a:pt x="926579" y="1706938"/>
                    <a:pt x="926071" y="1707319"/>
                  </a:cubicBezTo>
                  <a:cubicBezTo>
                    <a:pt x="926579" y="1707065"/>
                    <a:pt x="927087" y="1706938"/>
                    <a:pt x="927595" y="1706557"/>
                  </a:cubicBezTo>
                  <a:cubicBezTo>
                    <a:pt x="927595" y="1706557"/>
                    <a:pt x="927722" y="1706303"/>
                    <a:pt x="927722" y="1706176"/>
                  </a:cubicBezTo>
                  <a:close/>
                </a:path>
              </a:pathLst>
            </a:custGeom>
            <a:solidFill>
              <a:srgbClr val="FFF7F2"/>
            </a:solidFill>
          </p:spPr>
        </p:sp>
      </p:grpSp>
      <p:grpSp>
        <p:nvGrpSpPr>
          <p:cNvPr id="7" name="Group 7"/>
          <p:cNvGrpSpPr/>
          <p:nvPr/>
        </p:nvGrpSpPr>
        <p:grpSpPr>
          <a:xfrm rot="-10800000">
            <a:off x="6130893" y="762551"/>
            <a:ext cx="5438493" cy="8761897"/>
            <a:chOff x="0" y="0"/>
            <a:chExt cx="809739" cy="1304562"/>
          </a:xfrm>
        </p:grpSpPr>
        <p:sp>
          <p:nvSpPr>
            <p:cNvPr id="8" name="Freeform 8"/>
            <p:cNvSpPr/>
            <p:nvPr/>
          </p:nvSpPr>
          <p:spPr>
            <a:xfrm>
              <a:off x="0" y="0"/>
              <a:ext cx="810628" cy="1307610"/>
            </a:xfrm>
            <a:custGeom>
              <a:avLst/>
              <a:gdLst/>
              <a:ahLst/>
              <a:cxnLst/>
              <a:rect l="l" t="t" r="r" b="b"/>
              <a:pathLst>
                <a:path w="810628" h="1307610">
                  <a:moveTo>
                    <a:pt x="748398" y="1302784"/>
                  </a:moveTo>
                  <a:cubicBezTo>
                    <a:pt x="755637" y="1300752"/>
                    <a:pt x="763130" y="1297704"/>
                    <a:pt x="769734" y="1293513"/>
                  </a:cubicBezTo>
                  <a:cubicBezTo>
                    <a:pt x="762749" y="1297831"/>
                    <a:pt x="755256" y="1301006"/>
                    <a:pt x="748398" y="1302784"/>
                  </a:cubicBezTo>
                  <a:close/>
                  <a:moveTo>
                    <a:pt x="809739" y="1208804"/>
                  </a:moveTo>
                  <a:cubicBezTo>
                    <a:pt x="809485" y="1220234"/>
                    <a:pt x="809104" y="1220615"/>
                    <a:pt x="808723" y="1220615"/>
                  </a:cubicBezTo>
                  <a:cubicBezTo>
                    <a:pt x="808469" y="1220615"/>
                    <a:pt x="808342" y="1220488"/>
                    <a:pt x="808088" y="1221504"/>
                  </a:cubicBezTo>
                  <a:cubicBezTo>
                    <a:pt x="807834" y="1222774"/>
                    <a:pt x="807961" y="1223917"/>
                    <a:pt x="807326" y="1231791"/>
                  </a:cubicBezTo>
                  <a:cubicBezTo>
                    <a:pt x="807453" y="1238141"/>
                    <a:pt x="805929" y="1249444"/>
                    <a:pt x="799833" y="1261382"/>
                  </a:cubicBezTo>
                  <a:cubicBezTo>
                    <a:pt x="793864" y="1273320"/>
                    <a:pt x="783196" y="1285512"/>
                    <a:pt x="769734" y="1293513"/>
                  </a:cubicBezTo>
                  <a:cubicBezTo>
                    <a:pt x="784720" y="1284623"/>
                    <a:pt x="796277" y="1269129"/>
                    <a:pt x="801230" y="1256175"/>
                  </a:cubicBezTo>
                  <a:cubicBezTo>
                    <a:pt x="806310" y="1243094"/>
                    <a:pt x="806183" y="1233696"/>
                    <a:pt x="805548" y="1234839"/>
                  </a:cubicBezTo>
                  <a:cubicBezTo>
                    <a:pt x="804278" y="1245253"/>
                    <a:pt x="801738" y="1250714"/>
                    <a:pt x="800595" y="1253889"/>
                  </a:cubicBezTo>
                  <a:cubicBezTo>
                    <a:pt x="799325" y="1257064"/>
                    <a:pt x="798436" y="1257953"/>
                    <a:pt x="797801" y="1259096"/>
                  </a:cubicBezTo>
                  <a:cubicBezTo>
                    <a:pt x="797039" y="1260366"/>
                    <a:pt x="796404" y="1261382"/>
                    <a:pt x="794753" y="1264176"/>
                  </a:cubicBezTo>
                  <a:cubicBezTo>
                    <a:pt x="794499" y="1264684"/>
                    <a:pt x="794118" y="1265319"/>
                    <a:pt x="793737" y="1265827"/>
                  </a:cubicBezTo>
                  <a:cubicBezTo>
                    <a:pt x="793737" y="1265827"/>
                    <a:pt x="792467" y="1270653"/>
                    <a:pt x="782561" y="1280305"/>
                  </a:cubicBezTo>
                  <a:lnTo>
                    <a:pt x="781418" y="1283480"/>
                  </a:lnTo>
                  <a:cubicBezTo>
                    <a:pt x="776973" y="1287925"/>
                    <a:pt x="769988" y="1292751"/>
                    <a:pt x="762495" y="1296434"/>
                  </a:cubicBezTo>
                  <a:cubicBezTo>
                    <a:pt x="743699" y="1307610"/>
                    <a:pt x="727697" y="1303800"/>
                    <a:pt x="727697" y="1303800"/>
                  </a:cubicBezTo>
                  <a:lnTo>
                    <a:pt x="701916" y="1300371"/>
                  </a:lnTo>
                  <a:lnTo>
                    <a:pt x="695058" y="1300752"/>
                  </a:lnTo>
                  <a:lnTo>
                    <a:pt x="648195" y="1297577"/>
                  </a:lnTo>
                  <a:cubicBezTo>
                    <a:pt x="590203" y="1299101"/>
                    <a:pt x="530176" y="1297069"/>
                    <a:pt x="491222" y="1296688"/>
                  </a:cubicBezTo>
                  <a:cubicBezTo>
                    <a:pt x="474163" y="1296815"/>
                    <a:pt x="429645" y="1296307"/>
                    <a:pt x="405926" y="1297577"/>
                  </a:cubicBezTo>
                  <a:lnTo>
                    <a:pt x="407021" y="1296434"/>
                  </a:lnTo>
                  <a:cubicBezTo>
                    <a:pt x="378649" y="1296688"/>
                    <a:pt x="339605" y="1298466"/>
                    <a:pt x="322454" y="1298847"/>
                  </a:cubicBezTo>
                  <a:lnTo>
                    <a:pt x="322910" y="1298339"/>
                  </a:lnTo>
                  <a:cubicBezTo>
                    <a:pt x="311507" y="1298466"/>
                    <a:pt x="281585" y="1299609"/>
                    <a:pt x="285234" y="1301768"/>
                  </a:cubicBezTo>
                  <a:cubicBezTo>
                    <a:pt x="257683" y="1301133"/>
                    <a:pt x="262518" y="1299101"/>
                    <a:pt x="227579" y="1300244"/>
                  </a:cubicBezTo>
                  <a:lnTo>
                    <a:pt x="232961" y="1300498"/>
                  </a:lnTo>
                  <a:cubicBezTo>
                    <a:pt x="222926" y="1300498"/>
                    <a:pt x="203222" y="1300625"/>
                    <a:pt x="170688" y="1300625"/>
                  </a:cubicBezTo>
                  <a:cubicBezTo>
                    <a:pt x="153670" y="1300625"/>
                    <a:pt x="135001" y="1300498"/>
                    <a:pt x="115570" y="1300498"/>
                  </a:cubicBezTo>
                  <a:cubicBezTo>
                    <a:pt x="105791" y="1300498"/>
                    <a:pt x="95885" y="1300498"/>
                    <a:pt x="85852" y="1300371"/>
                  </a:cubicBezTo>
                  <a:cubicBezTo>
                    <a:pt x="80645" y="1300244"/>
                    <a:pt x="76708" y="1300498"/>
                    <a:pt x="68453" y="1299990"/>
                  </a:cubicBezTo>
                  <a:cubicBezTo>
                    <a:pt x="61087" y="1299101"/>
                    <a:pt x="53975" y="1297323"/>
                    <a:pt x="47117" y="1294529"/>
                  </a:cubicBezTo>
                  <a:cubicBezTo>
                    <a:pt x="19558" y="1283353"/>
                    <a:pt x="1143" y="1254778"/>
                    <a:pt x="1270" y="1226711"/>
                  </a:cubicBezTo>
                  <a:cubicBezTo>
                    <a:pt x="1270" y="1207280"/>
                    <a:pt x="1270" y="1188865"/>
                    <a:pt x="1397" y="1172228"/>
                  </a:cubicBezTo>
                  <a:cubicBezTo>
                    <a:pt x="1270" y="1139208"/>
                    <a:pt x="1270" y="1113300"/>
                    <a:pt x="1270" y="1095408"/>
                  </a:cubicBezTo>
                  <a:lnTo>
                    <a:pt x="1651" y="1102224"/>
                  </a:lnTo>
                  <a:cubicBezTo>
                    <a:pt x="508" y="1033668"/>
                    <a:pt x="1778" y="946414"/>
                    <a:pt x="0" y="876494"/>
                  </a:cubicBezTo>
                  <a:cubicBezTo>
                    <a:pt x="1016" y="746392"/>
                    <a:pt x="2413" y="185473"/>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296272" y="508"/>
                    <a:pt x="534463" y="635"/>
                    <a:pt x="659498" y="0"/>
                  </a:cubicBezTo>
                  <a:lnTo>
                    <a:pt x="655307" y="254"/>
                  </a:lnTo>
                  <a:cubicBezTo>
                    <a:pt x="668515" y="254"/>
                    <a:pt x="686676" y="127"/>
                    <a:pt x="708393" y="127"/>
                  </a:cubicBezTo>
                  <a:cubicBezTo>
                    <a:pt x="713854" y="127"/>
                    <a:pt x="719442" y="127"/>
                    <a:pt x="725411" y="127"/>
                  </a:cubicBezTo>
                  <a:lnTo>
                    <a:pt x="727697" y="127"/>
                  </a:lnTo>
                  <a:lnTo>
                    <a:pt x="731126" y="254"/>
                  </a:lnTo>
                  <a:cubicBezTo>
                    <a:pt x="733412" y="381"/>
                    <a:pt x="735698" y="381"/>
                    <a:pt x="737984" y="762"/>
                  </a:cubicBezTo>
                  <a:cubicBezTo>
                    <a:pt x="742556" y="1270"/>
                    <a:pt x="747255" y="2413"/>
                    <a:pt x="751827" y="3810"/>
                  </a:cubicBezTo>
                  <a:cubicBezTo>
                    <a:pt x="770115" y="9525"/>
                    <a:pt x="787260" y="22860"/>
                    <a:pt x="797293" y="41656"/>
                  </a:cubicBezTo>
                  <a:cubicBezTo>
                    <a:pt x="802246" y="51054"/>
                    <a:pt x="805548" y="61722"/>
                    <a:pt x="806310" y="72771"/>
                  </a:cubicBezTo>
                  <a:cubicBezTo>
                    <a:pt x="806691" y="79121"/>
                    <a:pt x="806564" y="81915"/>
                    <a:pt x="806564" y="85725"/>
                  </a:cubicBezTo>
                  <a:cubicBezTo>
                    <a:pt x="806564" y="89408"/>
                    <a:pt x="806564" y="93091"/>
                    <a:pt x="806564" y="96901"/>
                  </a:cubicBezTo>
                  <a:cubicBezTo>
                    <a:pt x="806564" y="111887"/>
                    <a:pt x="806691" y="127254"/>
                    <a:pt x="806691" y="143002"/>
                  </a:cubicBezTo>
                  <a:cubicBezTo>
                    <a:pt x="806818" y="176124"/>
                    <a:pt x="806945" y="226179"/>
                    <a:pt x="807072" y="276233"/>
                  </a:cubicBezTo>
                  <a:cubicBezTo>
                    <a:pt x="807326" y="476644"/>
                    <a:pt x="807707" y="676861"/>
                    <a:pt x="807834" y="757688"/>
                  </a:cubicBezTo>
                  <a:lnTo>
                    <a:pt x="809104" y="790213"/>
                  </a:lnTo>
                  <a:cubicBezTo>
                    <a:pt x="808088" y="824102"/>
                    <a:pt x="808850" y="855849"/>
                    <a:pt x="808088" y="902397"/>
                  </a:cubicBezTo>
                  <a:cubicBezTo>
                    <a:pt x="808215" y="926742"/>
                    <a:pt x="809231" y="916615"/>
                    <a:pt x="809485" y="905124"/>
                  </a:cubicBezTo>
                  <a:cubicBezTo>
                    <a:pt x="808723" y="945635"/>
                    <a:pt x="809739" y="989651"/>
                    <a:pt x="808977" y="1012049"/>
                  </a:cubicBezTo>
                  <a:lnTo>
                    <a:pt x="808596" y="1005232"/>
                  </a:lnTo>
                  <a:cubicBezTo>
                    <a:pt x="807326" y="1068530"/>
                    <a:pt x="810628" y="1105341"/>
                    <a:pt x="809231" y="1153051"/>
                  </a:cubicBezTo>
                  <a:lnTo>
                    <a:pt x="808977" y="1152670"/>
                  </a:lnTo>
                  <a:cubicBezTo>
                    <a:pt x="808088" y="1171339"/>
                    <a:pt x="809358" y="1192548"/>
                    <a:pt x="809739" y="1208804"/>
                  </a:cubicBezTo>
                  <a:close/>
                  <a:moveTo>
                    <a:pt x="767321" y="1293132"/>
                  </a:moveTo>
                  <a:cubicBezTo>
                    <a:pt x="766686" y="1293513"/>
                    <a:pt x="766178" y="1293894"/>
                    <a:pt x="765670" y="1294275"/>
                  </a:cubicBezTo>
                  <a:cubicBezTo>
                    <a:pt x="766178" y="1294021"/>
                    <a:pt x="766686" y="1293894"/>
                    <a:pt x="767194" y="1293513"/>
                  </a:cubicBezTo>
                  <a:cubicBezTo>
                    <a:pt x="767194" y="1293513"/>
                    <a:pt x="767321" y="1293259"/>
                    <a:pt x="767321" y="1293132"/>
                  </a:cubicBezTo>
                  <a:close/>
                </a:path>
              </a:pathLst>
            </a:custGeom>
            <a:solidFill>
              <a:srgbClr val="FFF7F2"/>
            </a:solidFill>
          </p:spPr>
        </p:sp>
      </p:grpSp>
      <p:sp>
        <p:nvSpPr>
          <p:cNvPr id="9" name="Freeform 9"/>
          <p:cNvSpPr/>
          <p:nvPr/>
        </p:nvSpPr>
        <p:spPr>
          <a:xfrm flipV="1">
            <a:off x="16447334" y="-219655"/>
            <a:ext cx="1887198" cy="1901024"/>
          </a:xfrm>
          <a:custGeom>
            <a:avLst/>
            <a:gdLst/>
            <a:ahLst/>
            <a:cxnLst/>
            <a:rect l="l" t="t" r="r" b="b"/>
            <a:pathLst>
              <a:path w="1887198" h="1901024">
                <a:moveTo>
                  <a:pt x="0" y="1901024"/>
                </a:moveTo>
                <a:lnTo>
                  <a:pt x="1887198" y="1901024"/>
                </a:lnTo>
                <a:lnTo>
                  <a:pt x="1887198" y="0"/>
                </a:lnTo>
                <a:lnTo>
                  <a:pt x="0" y="0"/>
                </a:lnTo>
                <a:lnTo>
                  <a:pt x="0" y="1901024"/>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7731697">
            <a:off x="14509178" y="9673899"/>
            <a:ext cx="2639161" cy="609406"/>
          </a:xfrm>
          <a:custGeom>
            <a:avLst/>
            <a:gdLst/>
            <a:ahLst/>
            <a:cxnLst/>
            <a:rect l="l" t="t" r="r" b="b"/>
            <a:pathLst>
              <a:path w="2639161" h="609406">
                <a:moveTo>
                  <a:pt x="0" y="0"/>
                </a:moveTo>
                <a:lnTo>
                  <a:pt x="2639161" y="0"/>
                </a:lnTo>
                <a:lnTo>
                  <a:pt x="2639161" y="609406"/>
                </a:lnTo>
                <a:lnTo>
                  <a:pt x="0" y="6094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2439526">
            <a:off x="17525065" y="4514378"/>
            <a:ext cx="3761424" cy="4701780"/>
          </a:xfrm>
          <a:custGeom>
            <a:avLst/>
            <a:gdLst/>
            <a:ahLst/>
            <a:cxnLst/>
            <a:rect l="l" t="t" r="r" b="b"/>
            <a:pathLst>
              <a:path w="3761424" h="4701780">
                <a:moveTo>
                  <a:pt x="0" y="0"/>
                </a:moveTo>
                <a:lnTo>
                  <a:pt x="3761424" y="0"/>
                </a:lnTo>
                <a:lnTo>
                  <a:pt x="3761424" y="4701780"/>
                </a:lnTo>
                <a:lnTo>
                  <a:pt x="0" y="47017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74387" y="727203"/>
            <a:ext cx="4458350" cy="9453245"/>
          </a:xfrm>
          <a:prstGeom prst="rect">
            <a:avLst/>
          </a:prstGeom>
        </p:spPr>
        <p:txBody>
          <a:bodyPr lIns="0" tIns="0" rIns="0" bIns="0" rtlCol="0" anchor="t">
            <a:spAutoFit/>
          </a:bodyPr>
          <a:lstStyle/>
          <a:p>
            <a:pPr algn="just">
              <a:lnSpc>
                <a:spcPts val="4419"/>
              </a:lnSpc>
              <a:spcBef>
                <a:spcPct val="0"/>
              </a:spcBef>
            </a:pPr>
            <a:r>
              <a:rPr lang="en-US" sz="3399">
                <a:solidFill>
                  <a:srgbClr val="1D4031"/>
                </a:solidFill>
                <a:latin typeface="Arial"/>
                <a:ea typeface="Arial"/>
                <a:cs typeface="Arial"/>
                <a:sym typeface="Arial"/>
              </a:rPr>
              <a:t> b) Trẻ 3-4 tuổi</a:t>
            </a:r>
          </a:p>
          <a:p>
            <a:pPr algn="just">
              <a:lnSpc>
                <a:spcPts val="4419"/>
              </a:lnSpc>
              <a:spcBef>
                <a:spcPct val="0"/>
              </a:spcBef>
            </a:pPr>
            <a:r>
              <a:rPr lang="en-US" sz="3399">
                <a:solidFill>
                  <a:srgbClr val="1D4031"/>
                </a:solidFill>
                <a:latin typeface="Arial"/>
                <a:ea typeface="Arial"/>
                <a:cs typeface="Arial"/>
                <a:sym typeface="Arial"/>
              </a:rPr>
              <a:t>- Có khả năng phân biệt được KT theo 2 chiều của 1 đối tượng khi 2 chiều có sự khác nhau rõ nét </a:t>
            </a:r>
          </a:p>
          <a:p>
            <a:pPr algn="just">
              <a:lnSpc>
                <a:spcPts val="4419"/>
              </a:lnSpc>
              <a:spcBef>
                <a:spcPct val="0"/>
              </a:spcBef>
            </a:pPr>
            <a:r>
              <a:rPr lang="en-US" sz="3399">
                <a:solidFill>
                  <a:srgbClr val="1D4031"/>
                </a:solidFill>
                <a:latin typeface="Arial"/>
                <a:ea typeface="Arial"/>
                <a:cs typeface="Arial"/>
                <a:sym typeface="Arial"/>
              </a:rPr>
              <a:t> - Trẻ có thể nắm ý nghĩa các danh từ chỉ từng loại KT nên việc diễn đạt các MQH chính xác hơn </a:t>
            </a:r>
          </a:p>
          <a:p>
            <a:pPr algn="just">
              <a:lnSpc>
                <a:spcPts val="4419"/>
              </a:lnSpc>
              <a:spcBef>
                <a:spcPct val="0"/>
              </a:spcBef>
            </a:pPr>
            <a:r>
              <a:rPr lang="en-US" sz="3399">
                <a:solidFill>
                  <a:srgbClr val="1D4031"/>
                </a:solidFill>
                <a:latin typeface="Arial"/>
                <a:ea typeface="Arial"/>
                <a:cs typeface="Arial"/>
                <a:sym typeface="Arial"/>
              </a:rPr>
              <a:t> - Có kỹ năng phân biệt sự khác nhau về KT của 2 – 3 vật với độ chênh lệch nhỏ bằng kỹ năng so sánh.</a:t>
            </a:r>
          </a:p>
          <a:p>
            <a:pPr algn="just">
              <a:lnSpc>
                <a:spcPts val="4419"/>
              </a:lnSpc>
              <a:spcBef>
                <a:spcPct val="0"/>
              </a:spcBef>
            </a:pPr>
            <a:endParaRPr lang="en-US" sz="3399">
              <a:solidFill>
                <a:srgbClr val="1D4031"/>
              </a:solidFill>
              <a:latin typeface="Arial"/>
              <a:ea typeface="Arial"/>
              <a:cs typeface="Arial"/>
              <a:sym typeface="Arial"/>
            </a:endParaRPr>
          </a:p>
        </p:txBody>
      </p:sp>
      <p:sp>
        <p:nvSpPr>
          <p:cNvPr id="13" name="TextBox 13"/>
          <p:cNvSpPr txBox="1"/>
          <p:nvPr/>
        </p:nvSpPr>
        <p:spPr>
          <a:xfrm>
            <a:off x="6272469" y="693063"/>
            <a:ext cx="4999002" cy="10005713"/>
          </a:xfrm>
          <a:prstGeom prst="rect">
            <a:avLst/>
          </a:prstGeom>
        </p:spPr>
        <p:txBody>
          <a:bodyPr lIns="0" tIns="0" rIns="0" bIns="0" rtlCol="0" anchor="t">
            <a:spAutoFit/>
          </a:bodyPr>
          <a:lstStyle/>
          <a:p>
            <a:pPr algn="just">
              <a:lnSpc>
                <a:spcPts val="4418"/>
              </a:lnSpc>
            </a:pPr>
            <a:r>
              <a:rPr lang="en-US" sz="3398">
                <a:solidFill>
                  <a:srgbClr val="1D4031"/>
                </a:solidFill>
                <a:latin typeface="Arial"/>
                <a:ea typeface="Arial"/>
                <a:cs typeface="Arial"/>
                <a:sym typeface="Arial"/>
              </a:rPr>
              <a:t>c) Trẻ 4-5 tuổi</a:t>
            </a:r>
          </a:p>
          <a:p>
            <a:pPr algn="just">
              <a:lnSpc>
                <a:spcPts val="4418"/>
              </a:lnSpc>
              <a:spcBef>
                <a:spcPct val="0"/>
              </a:spcBef>
            </a:pPr>
            <a:r>
              <a:rPr lang="en-US" sz="3398">
                <a:solidFill>
                  <a:srgbClr val="1D4031"/>
                </a:solidFill>
                <a:latin typeface="Arial"/>
                <a:ea typeface="Arial"/>
                <a:cs typeface="Arial"/>
                <a:sym typeface="Arial"/>
              </a:rPr>
              <a:t> - Trẻ có khả năng phân biệt 3 chiều KT của vật. Hiểu được bề dày của đối tượng chính là chiều cao </a:t>
            </a:r>
          </a:p>
          <a:p>
            <a:pPr algn="just">
              <a:lnSpc>
                <a:spcPts val="4418"/>
              </a:lnSpc>
              <a:spcBef>
                <a:spcPct val="0"/>
              </a:spcBef>
            </a:pPr>
            <a:r>
              <a:rPr lang="en-US" sz="3398">
                <a:solidFill>
                  <a:srgbClr val="1D4031"/>
                </a:solidFill>
                <a:latin typeface="Arial"/>
                <a:ea typeface="Arial"/>
                <a:cs typeface="Arial"/>
                <a:sym typeface="Arial"/>
              </a:rPr>
              <a:t>- Trẻ có thể dùng thước đo để đánh giá KT của vật. Tuy nhiên trẻ chưa phân biệt được công cụ đó (que tính, thước kẻ…) với đơn vị đo chuẩn (cm, m…) mà người lớn sử dụng </a:t>
            </a:r>
          </a:p>
          <a:p>
            <a:pPr algn="just">
              <a:lnSpc>
                <a:spcPts val="4418"/>
              </a:lnSpc>
              <a:spcBef>
                <a:spcPct val="0"/>
              </a:spcBef>
            </a:pPr>
            <a:r>
              <a:rPr lang="en-US" sz="3398">
                <a:solidFill>
                  <a:srgbClr val="1D4031"/>
                </a:solidFill>
                <a:latin typeface="Arial"/>
                <a:ea typeface="Arial"/>
                <a:cs typeface="Arial"/>
                <a:sym typeface="Arial"/>
              </a:rPr>
              <a:t> - Trẻ hiểu được MQH giữa KQ đo với đơn vị đo và chiều dài các đối tượng .</a:t>
            </a:r>
          </a:p>
          <a:p>
            <a:pPr algn="just">
              <a:lnSpc>
                <a:spcPts val="4418"/>
              </a:lnSpc>
              <a:spcBef>
                <a:spcPct val="0"/>
              </a:spcBef>
            </a:pPr>
            <a:endParaRPr lang="en-US" sz="3398">
              <a:solidFill>
                <a:srgbClr val="1D4031"/>
              </a:solidFill>
              <a:latin typeface="Arial"/>
              <a:ea typeface="Arial"/>
              <a:cs typeface="Arial"/>
              <a:sym typeface="Arial"/>
            </a:endParaRPr>
          </a:p>
        </p:txBody>
      </p:sp>
      <p:sp>
        <p:nvSpPr>
          <p:cNvPr id="14" name="TextBox 14"/>
          <p:cNvSpPr txBox="1"/>
          <p:nvPr/>
        </p:nvSpPr>
        <p:spPr>
          <a:xfrm>
            <a:off x="12769536" y="969297"/>
            <a:ext cx="4324469" cy="8348345"/>
          </a:xfrm>
          <a:prstGeom prst="rect">
            <a:avLst/>
          </a:prstGeom>
        </p:spPr>
        <p:txBody>
          <a:bodyPr lIns="0" tIns="0" rIns="0" bIns="0" rtlCol="0" anchor="t">
            <a:spAutoFit/>
          </a:bodyPr>
          <a:lstStyle/>
          <a:p>
            <a:pPr algn="just">
              <a:lnSpc>
                <a:spcPts val="4419"/>
              </a:lnSpc>
              <a:spcBef>
                <a:spcPct val="0"/>
              </a:spcBef>
            </a:pPr>
            <a:r>
              <a:rPr lang="en-US" sz="3399">
                <a:solidFill>
                  <a:srgbClr val="1D4031"/>
                </a:solidFill>
                <a:latin typeface="Arial"/>
                <a:ea typeface="Arial"/>
                <a:cs typeface="Arial"/>
                <a:sym typeface="Arial"/>
              </a:rPr>
              <a:t>d) Trẻ 5-6 tuổi</a:t>
            </a:r>
          </a:p>
          <a:p>
            <a:pPr algn="just">
              <a:lnSpc>
                <a:spcPts val="4419"/>
              </a:lnSpc>
              <a:spcBef>
                <a:spcPct val="0"/>
              </a:spcBef>
            </a:pPr>
            <a:r>
              <a:rPr lang="en-US" sz="3399">
                <a:solidFill>
                  <a:srgbClr val="1D4031"/>
                </a:solidFill>
                <a:latin typeface="Arial"/>
                <a:ea typeface="Arial"/>
                <a:cs typeface="Arial"/>
                <a:sym typeface="Arial"/>
              </a:rPr>
              <a:t>- Trẻ có thể dùng thước đo độ dài các vật bằng một đơn vị đo. Biểu thị chính xác kết quả đo. Biết so sánh và diễn đạt kết quả đo.</a:t>
            </a:r>
          </a:p>
          <a:p>
            <a:pPr algn="just">
              <a:lnSpc>
                <a:spcPts val="4419"/>
              </a:lnSpc>
              <a:spcBef>
                <a:spcPct val="0"/>
              </a:spcBef>
            </a:pPr>
            <a:r>
              <a:rPr lang="en-US" sz="3399">
                <a:solidFill>
                  <a:srgbClr val="1D4031"/>
                </a:solidFill>
                <a:latin typeface="Arial"/>
                <a:ea typeface="Arial"/>
                <a:cs typeface="Arial"/>
                <a:sym typeface="Arial"/>
              </a:rPr>
              <a:t>- Đo dung tích các vật so sánh và diễn đạt kết quả đo.</a:t>
            </a:r>
          </a:p>
          <a:p>
            <a:pPr algn="just">
              <a:lnSpc>
                <a:spcPts val="4419"/>
              </a:lnSpc>
              <a:spcBef>
                <a:spcPct val="0"/>
              </a:spcBef>
            </a:pPr>
            <a:r>
              <a:rPr lang="en-US" sz="3399">
                <a:solidFill>
                  <a:srgbClr val="1D4031"/>
                </a:solidFill>
                <a:latin typeface="Arial"/>
                <a:ea typeface="Arial"/>
                <a:cs typeface="Arial"/>
                <a:sym typeface="Arial"/>
              </a:rPr>
              <a:t>- Đo độ dài 1 vật bằng các đơn vị đo khác nhau.</a:t>
            </a:r>
          </a:p>
          <a:p>
            <a:pPr algn="just">
              <a:lnSpc>
                <a:spcPts val="4419"/>
              </a:lnSpc>
              <a:spcBef>
                <a:spcPct val="0"/>
              </a:spcBef>
            </a:pPr>
            <a:endParaRPr lang="en-US" sz="3399">
              <a:solidFill>
                <a:srgbClr val="1D403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rot="5173745">
            <a:off x="15349045" y="-1820156"/>
            <a:ext cx="2452775" cy="4520673"/>
          </a:xfrm>
          <a:custGeom>
            <a:avLst/>
            <a:gdLst/>
            <a:ahLst/>
            <a:cxnLst/>
            <a:rect l="l" t="t" r="r" b="b"/>
            <a:pathLst>
              <a:path w="2452775" h="4520673">
                <a:moveTo>
                  <a:pt x="0" y="0"/>
                </a:moveTo>
                <a:lnTo>
                  <a:pt x="2452775" y="0"/>
                </a:lnTo>
                <a:lnTo>
                  <a:pt x="2452775" y="4520673"/>
                </a:lnTo>
                <a:lnTo>
                  <a:pt x="0" y="4520673"/>
                </a:lnTo>
                <a:lnTo>
                  <a:pt x="0" y="0"/>
                </a:lnTo>
                <a:close/>
              </a:path>
            </a:pathLst>
          </a:custGeom>
          <a:blipFill>
            <a:blip r:embed="rId2">
              <a:extLst>
                <a:ext uri="{96DAC541-7B7A-43D3-8B79-37D633B846F1}">
                  <asvg:svgBlip xmlns:asvg="http://schemas.microsoft.com/office/drawing/2016/SVG/main" xmlns="" r:embed="rId3"/>
                </a:ext>
              </a:extLst>
            </a:blip>
            <a:stretch>
              <a:fillRect l="-463197" t="-53550"/>
            </a:stretch>
          </a:blipFill>
        </p:spPr>
      </p:sp>
      <p:grpSp>
        <p:nvGrpSpPr>
          <p:cNvPr id="3" name="Group 3"/>
          <p:cNvGrpSpPr/>
          <p:nvPr/>
        </p:nvGrpSpPr>
        <p:grpSpPr>
          <a:xfrm>
            <a:off x="9834191" y="7650186"/>
            <a:ext cx="3864515" cy="1608114"/>
            <a:chOff x="0" y="0"/>
            <a:chExt cx="2878938" cy="1197993"/>
          </a:xfrm>
        </p:grpSpPr>
        <p:sp>
          <p:nvSpPr>
            <p:cNvPr id="4" name="Freeform 4"/>
            <p:cNvSpPr/>
            <p:nvPr/>
          </p:nvSpPr>
          <p:spPr>
            <a:xfrm>
              <a:off x="-127" y="0"/>
              <a:ext cx="2879192" cy="1197866"/>
            </a:xfrm>
            <a:custGeom>
              <a:avLst/>
              <a:gdLst/>
              <a:ahLst/>
              <a:cxnLst/>
              <a:rect l="l" t="t" r="r" b="b"/>
              <a:pathLst>
                <a:path w="2879192" h="1197866">
                  <a:moveTo>
                    <a:pt x="2879065" y="606912"/>
                  </a:moveTo>
                  <a:cubicBezTo>
                    <a:pt x="2879065" y="639038"/>
                    <a:pt x="2879065" y="671165"/>
                    <a:pt x="2878811" y="702221"/>
                  </a:cubicBezTo>
                  <a:cubicBezTo>
                    <a:pt x="2877541" y="927109"/>
                    <a:pt x="2869794" y="1081280"/>
                    <a:pt x="2864841" y="1092837"/>
                  </a:cubicBezTo>
                  <a:lnTo>
                    <a:pt x="2861793" y="1102743"/>
                  </a:lnTo>
                  <a:cubicBezTo>
                    <a:pt x="2855824" y="1111633"/>
                    <a:pt x="2851633" y="1120777"/>
                    <a:pt x="2841854" y="1131699"/>
                  </a:cubicBezTo>
                  <a:cubicBezTo>
                    <a:pt x="2837409" y="1137795"/>
                    <a:pt x="2840203" y="1136144"/>
                    <a:pt x="2842616" y="1133477"/>
                  </a:cubicBezTo>
                  <a:cubicBezTo>
                    <a:pt x="2838044" y="1138430"/>
                    <a:pt x="2833726" y="1143129"/>
                    <a:pt x="2829789" y="1147447"/>
                  </a:cubicBezTo>
                  <a:cubicBezTo>
                    <a:pt x="2825598" y="1151638"/>
                    <a:pt x="2821661" y="1155194"/>
                    <a:pt x="2818740" y="1157226"/>
                  </a:cubicBezTo>
                  <a:lnTo>
                    <a:pt x="2820010" y="1155321"/>
                  </a:lnTo>
                  <a:cubicBezTo>
                    <a:pt x="2803881" y="1166624"/>
                    <a:pt x="2796515" y="1177038"/>
                    <a:pt x="2775687" y="1184658"/>
                  </a:cubicBezTo>
                  <a:lnTo>
                    <a:pt x="2775687" y="1184277"/>
                  </a:lnTo>
                  <a:cubicBezTo>
                    <a:pt x="2767051" y="1186944"/>
                    <a:pt x="2758034" y="1192151"/>
                    <a:pt x="2750414" y="1194437"/>
                  </a:cubicBezTo>
                  <a:cubicBezTo>
                    <a:pt x="2739492" y="1196469"/>
                    <a:pt x="2749017" y="1192786"/>
                    <a:pt x="2740127" y="1194310"/>
                  </a:cubicBezTo>
                  <a:cubicBezTo>
                    <a:pt x="2736698" y="1196723"/>
                    <a:pt x="2726919" y="1197485"/>
                    <a:pt x="2717267" y="1197866"/>
                  </a:cubicBezTo>
                  <a:cubicBezTo>
                    <a:pt x="2721077" y="1197485"/>
                    <a:pt x="2725014" y="1196977"/>
                    <a:pt x="2728443" y="1196342"/>
                  </a:cubicBezTo>
                  <a:cubicBezTo>
                    <a:pt x="2724633" y="1196723"/>
                    <a:pt x="2720442" y="1196850"/>
                    <a:pt x="2716378" y="1196977"/>
                  </a:cubicBezTo>
                  <a:cubicBezTo>
                    <a:pt x="2712568" y="1197231"/>
                    <a:pt x="2708377" y="1197231"/>
                    <a:pt x="2705837" y="1196977"/>
                  </a:cubicBezTo>
                  <a:cubicBezTo>
                    <a:pt x="2695804" y="1196596"/>
                    <a:pt x="2583358" y="1196850"/>
                    <a:pt x="2469801" y="1195453"/>
                  </a:cubicBezTo>
                  <a:cubicBezTo>
                    <a:pt x="2079351" y="1196596"/>
                    <a:pt x="1496010" y="1197104"/>
                    <a:pt x="915781" y="1197358"/>
                  </a:cubicBezTo>
                  <a:cubicBezTo>
                    <a:pt x="626444" y="1197485"/>
                    <a:pt x="337106" y="1197612"/>
                    <a:pt x="192659" y="1197739"/>
                  </a:cubicBezTo>
                  <a:cubicBezTo>
                    <a:pt x="187325" y="1197739"/>
                    <a:pt x="181991" y="1197866"/>
                    <a:pt x="176911" y="1197866"/>
                  </a:cubicBezTo>
                  <a:cubicBezTo>
                    <a:pt x="171577" y="1197866"/>
                    <a:pt x="164719" y="1197485"/>
                    <a:pt x="159131" y="1197231"/>
                  </a:cubicBezTo>
                  <a:cubicBezTo>
                    <a:pt x="147447" y="1196088"/>
                    <a:pt x="136779" y="1194183"/>
                    <a:pt x="127508" y="1191516"/>
                  </a:cubicBezTo>
                  <a:lnTo>
                    <a:pt x="129540" y="1191770"/>
                  </a:lnTo>
                  <a:cubicBezTo>
                    <a:pt x="117475" y="1188595"/>
                    <a:pt x="96393" y="1181737"/>
                    <a:pt x="74676" y="1166497"/>
                  </a:cubicBezTo>
                  <a:cubicBezTo>
                    <a:pt x="53086" y="1151511"/>
                    <a:pt x="30988" y="1128397"/>
                    <a:pt x="17526" y="1100076"/>
                  </a:cubicBezTo>
                  <a:cubicBezTo>
                    <a:pt x="10160" y="1085471"/>
                    <a:pt x="5334" y="1009568"/>
                    <a:pt x="2540" y="879990"/>
                  </a:cubicBezTo>
                  <a:cubicBezTo>
                    <a:pt x="2159" y="866068"/>
                    <a:pt x="1651" y="852146"/>
                    <a:pt x="1270" y="839296"/>
                  </a:cubicBezTo>
                  <a:cubicBezTo>
                    <a:pt x="762" y="792176"/>
                    <a:pt x="0" y="719355"/>
                    <a:pt x="127" y="632613"/>
                  </a:cubicBezTo>
                  <a:cubicBezTo>
                    <a:pt x="127" y="600486"/>
                    <a:pt x="127" y="568359"/>
                    <a:pt x="381" y="537303"/>
                  </a:cubicBezTo>
                  <a:cubicBezTo>
                    <a:pt x="1651" y="312416"/>
                    <a:pt x="9398" y="134647"/>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3549" y="2413"/>
                  </a:cubicBezTo>
                  <a:cubicBezTo>
                    <a:pt x="613999" y="1270"/>
                    <a:pt x="1197340" y="762"/>
                    <a:pt x="1777569" y="508"/>
                  </a:cubicBezTo>
                  <a:cubicBezTo>
                    <a:pt x="2066907" y="381"/>
                    <a:pt x="2356244" y="254"/>
                    <a:pt x="2620692" y="127"/>
                  </a:cubicBezTo>
                  <a:cubicBezTo>
                    <a:pt x="2686026" y="127"/>
                    <a:pt x="2697074" y="0"/>
                    <a:pt x="2702154" y="0"/>
                  </a:cubicBezTo>
                  <a:cubicBezTo>
                    <a:pt x="2707488" y="0"/>
                    <a:pt x="2714346" y="381"/>
                    <a:pt x="2719934" y="635"/>
                  </a:cubicBezTo>
                  <a:cubicBezTo>
                    <a:pt x="2731618" y="1778"/>
                    <a:pt x="2742286" y="3683"/>
                    <a:pt x="2751557" y="6350"/>
                  </a:cubicBezTo>
                  <a:lnTo>
                    <a:pt x="2749398" y="6096"/>
                  </a:lnTo>
                  <a:cubicBezTo>
                    <a:pt x="2761463" y="9271"/>
                    <a:pt x="2782545" y="16129"/>
                    <a:pt x="2804262" y="31369"/>
                  </a:cubicBezTo>
                  <a:cubicBezTo>
                    <a:pt x="2825852" y="46355"/>
                    <a:pt x="2847950" y="69469"/>
                    <a:pt x="2861412" y="97790"/>
                  </a:cubicBezTo>
                  <a:cubicBezTo>
                    <a:pt x="2868778" y="112395"/>
                    <a:pt x="2873604" y="228886"/>
                    <a:pt x="2876398" y="358464"/>
                  </a:cubicBezTo>
                  <a:cubicBezTo>
                    <a:pt x="2876779" y="372386"/>
                    <a:pt x="2877287" y="386307"/>
                    <a:pt x="2877668" y="399158"/>
                  </a:cubicBezTo>
                  <a:cubicBezTo>
                    <a:pt x="2878430" y="448419"/>
                    <a:pt x="2879192" y="520169"/>
                    <a:pt x="2879065" y="606912"/>
                  </a:cubicBezTo>
                  <a:close/>
                </a:path>
              </a:pathLst>
            </a:custGeom>
            <a:solidFill>
              <a:srgbClr val="FDDCC7"/>
            </a:solidFill>
          </p:spPr>
        </p:sp>
      </p:grpSp>
      <p:sp>
        <p:nvSpPr>
          <p:cNvPr id="5" name="TextBox 5"/>
          <p:cNvSpPr txBox="1"/>
          <p:nvPr/>
        </p:nvSpPr>
        <p:spPr>
          <a:xfrm>
            <a:off x="-330640" y="2691180"/>
            <a:ext cx="7620342" cy="5090099"/>
          </a:xfrm>
          <a:prstGeom prst="rect">
            <a:avLst/>
          </a:prstGeom>
        </p:spPr>
        <p:txBody>
          <a:bodyPr lIns="0" tIns="0" rIns="0" bIns="0" rtlCol="0" anchor="t">
            <a:spAutoFit/>
          </a:bodyPr>
          <a:lstStyle/>
          <a:p>
            <a:pPr marL="0" lvl="0" indent="0" algn="ctr">
              <a:lnSpc>
                <a:spcPts val="8022"/>
              </a:lnSpc>
              <a:spcBef>
                <a:spcPct val="0"/>
              </a:spcBef>
            </a:pPr>
            <a:r>
              <a:rPr lang="en-US" sz="8022">
                <a:solidFill>
                  <a:srgbClr val="1D4031"/>
                </a:solidFill>
                <a:latin typeface="Saira Black"/>
                <a:ea typeface="Saira Black"/>
                <a:cs typeface="Saira Black"/>
                <a:sym typeface="Saira Black"/>
              </a:rPr>
              <a:t>1.1.2.4.BIỂU</a:t>
            </a:r>
            <a:r>
              <a:rPr lang="en-US" sz="8022" b="1" u="none" strike="noStrike">
                <a:solidFill>
                  <a:srgbClr val="1D4031"/>
                </a:solidFill>
                <a:latin typeface="Saira Black"/>
                <a:ea typeface="Saira Black"/>
                <a:cs typeface="Saira Black"/>
                <a:sym typeface="Saira Black"/>
              </a:rPr>
              <a:t> TƯỢNG VỀ ĐỊNH HƯỚNG KHÔNG GIAN </a:t>
            </a:r>
          </a:p>
          <a:p>
            <a:pPr marL="0" lvl="0" indent="0" algn="ctr">
              <a:lnSpc>
                <a:spcPts val="8022"/>
              </a:lnSpc>
              <a:spcBef>
                <a:spcPct val="0"/>
              </a:spcBef>
            </a:pPr>
            <a:endParaRPr lang="en-US" sz="8022" b="1" u="none" strike="noStrike">
              <a:solidFill>
                <a:srgbClr val="1D4031"/>
              </a:solidFill>
              <a:latin typeface="Saira Black"/>
              <a:ea typeface="Saira Black"/>
              <a:cs typeface="Saira Black"/>
              <a:sym typeface="Saira Black"/>
            </a:endParaRPr>
          </a:p>
        </p:txBody>
      </p:sp>
      <p:sp>
        <p:nvSpPr>
          <p:cNvPr id="6" name="Freeform 6"/>
          <p:cNvSpPr/>
          <p:nvPr/>
        </p:nvSpPr>
        <p:spPr>
          <a:xfrm rot="-5400000">
            <a:off x="7859447" y="-765084"/>
            <a:ext cx="10263466" cy="11840703"/>
          </a:xfrm>
          <a:custGeom>
            <a:avLst/>
            <a:gdLst/>
            <a:ahLst/>
            <a:cxnLst/>
            <a:rect l="l" t="t" r="r" b="b"/>
            <a:pathLst>
              <a:path w="10263466" h="11840703">
                <a:moveTo>
                  <a:pt x="0" y="0"/>
                </a:moveTo>
                <a:lnTo>
                  <a:pt x="10263466" y="0"/>
                </a:lnTo>
                <a:lnTo>
                  <a:pt x="10263466" y="11840703"/>
                </a:lnTo>
                <a:lnTo>
                  <a:pt x="0" y="11840703"/>
                </a:lnTo>
                <a:lnTo>
                  <a:pt x="0" y="0"/>
                </a:lnTo>
                <a:close/>
              </a:path>
            </a:pathLst>
          </a:custGeom>
          <a:blipFill>
            <a:blip r:embed="rId4">
              <a:extLst>
                <a:ext uri="{96DAC541-7B7A-43D3-8B79-37D633B846F1}">
                  <asvg:svgBlip xmlns:asvg="http://schemas.microsoft.com/office/drawing/2016/SVG/main" xmlns="" r:embed="rId5"/>
                </a:ext>
              </a:extLst>
            </a:blip>
            <a:stretch>
              <a:fillRect l="-123903" r="-44961"/>
            </a:stretch>
          </a:blipFill>
        </p:spPr>
      </p:sp>
      <p:sp>
        <p:nvSpPr>
          <p:cNvPr id="7" name="Freeform 7"/>
          <p:cNvSpPr/>
          <p:nvPr/>
        </p:nvSpPr>
        <p:spPr>
          <a:xfrm>
            <a:off x="9646585" y="290048"/>
            <a:ext cx="5815187" cy="1522522"/>
          </a:xfrm>
          <a:custGeom>
            <a:avLst/>
            <a:gdLst/>
            <a:ahLst/>
            <a:cxnLst/>
            <a:rect l="l" t="t" r="r" b="b"/>
            <a:pathLst>
              <a:path w="5815187" h="1522522">
                <a:moveTo>
                  <a:pt x="0" y="0"/>
                </a:moveTo>
                <a:lnTo>
                  <a:pt x="5815187" y="0"/>
                </a:lnTo>
                <a:lnTo>
                  <a:pt x="5815187" y="1522521"/>
                </a:lnTo>
                <a:lnTo>
                  <a:pt x="0" y="15225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9834191" y="763782"/>
            <a:ext cx="5815187" cy="546478"/>
          </a:xfrm>
          <a:prstGeom prst="rect">
            <a:avLst/>
          </a:prstGeom>
        </p:spPr>
        <p:txBody>
          <a:bodyPr lIns="0" tIns="0" rIns="0" bIns="0" rtlCol="0" anchor="t">
            <a:spAutoFit/>
          </a:bodyPr>
          <a:lstStyle/>
          <a:p>
            <a:pPr algn="ctr">
              <a:lnSpc>
                <a:spcPts val="4352"/>
              </a:lnSpc>
              <a:spcBef>
                <a:spcPct val="0"/>
              </a:spcBef>
            </a:pPr>
            <a:r>
              <a:rPr lang="en-US" sz="3400">
                <a:solidFill>
                  <a:srgbClr val="1D4031"/>
                </a:solidFill>
                <a:latin typeface="Saira Black"/>
                <a:ea typeface="Saira Black"/>
                <a:cs typeface="Saira Black"/>
                <a:sym typeface="Saira Black"/>
              </a:rPr>
              <a:t>NHẬN THỨC TỪNG ĐỘ TUỔI </a:t>
            </a:r>
          </a:p>
        </p:txBody>
      </p:sp>
      <p:sp>
        <p:nvSpPr>
          <p:cNvPr id="9" name="TextBox 9"/>
          <p:cNvSpPr txBox="1"/>
          <p:nvPr/>
        </p:nvSpPr>
        <p:spPr>
          <a:xfrm>
            <a:off x="8221651" y="2424480"/>
            <a:ext cx="8353781" cy="7795913"/>
          </a:xfrm>
          <a:prstGeom prst="rect">
            <a:avLst/>
          </a:prstGeom>
        </p:spPr>
        <p:txBody>
          <a:bodyPr lIns="0" tIns="0" rIns="0" bIns="0" rtlCol="0" anchor="t">
            <a:spAutoFit/>
          </a:bodyPr>
          <a:lstStyle/>
          <a:p>
            <a:pPr algn="just">
              <a:lnSpc>
                <a:spcPts val="4418"/>
              </a:lnSpc>
              <a:spcBef>
                <a:spcPct val="0"/>
              </a:spcBef>
            </a:pPr>
            <a:r>
              <a:rPr lang="en-US" sz="3398">
                <a:solidFill>
                  <a:srgbClr val="000000"/>
                </a:solidFill>
                <a:latin typeface="Arial"/>
                <a:ea typeface="Arial"/>
                <a:cs typeface="Arial"/>
                <a:sym typeface="Arial"/>
              </a:rPr>
              <a:t>a)Trẻ dưới 3 tuổi</a:t>
            </a:r>
          </a:p>
          <a:p>
            <a:pPr algn="just">
              <a:lnSpc>
                <a:spcPts val="4418"/>
              </a:lnSpc>
              <a:spcBef>
                <a:spcPct val="0"/>
              </a:spcBef>
            </a:pPr>
            <a:r>
              <a:rPr lang="en-US" sz="3398">
                <a:solidFill>
                  <a:srgbClr val="000000"/>
                </a:solidFill>
                <a:latin typeface="Arial"/>
                <a:ea typeface="Arial"/>
                <a:cs typeface="Arial"/>
                <a:sym typeface="Arial"/>
              </a:rPr>
              <a:t> Sự cảm thụ về không gian xuất hiện ở trẻ từ rất sớm</a:t>
            </a:r>
          </a:p>
          <a:p>
            <a:pPr algn="just">
              <a:lnSpc>
                <a:spcPts val="4418"/>
              </a:lnSpc>
              <a:spcBef>
                <a:spcPct val="0"/>
              </a:spcBef>
            </a:pPr>
            <a:r>
              <a:rPr lang="en-US" sz="3398">
                <a:solidFill>
                  <a:srgbClr val="000000"/>
                </a:solidFill>
                <a:latin typeface="Arial"/>
                <a:ea typeface="Arial"/>
                <a:cs typeface="Arial"/>
                <a:sym typeface="Arial"/>
              </a:rPr>
              <a:t> Ví dụ: 2 – 3 tháng đã biết đưa mắt nhìn theo các vật có mầu sắc hoặc 5 – 6 tháng</a:t>
            </a:r>
          </a:p>
          <a:p>
            <a:pPr algn="just">
              <a:lnSpc>
                <a:spcPts val="4418"/>
              </a:lnSpc>
              <a:spcBef>
                <a:spcPct val="0"/>
              </a:spcBef>
            </a:pPr>
            <a:r>
              <a:rPr lang="en-US" sz="3398">
                <a:solidFill>
                  <a:srgbClr val="000000"/>
                </a:solidFill>
                <a:latin typeface="Arial"/>
                <a:ea typeface="Arial"/>
                <a:cs typeface="Arial"/>
                <a:sym typeface="Arial"/>
              </a:rPr>
              <a:t>khi nghe tiếng gọi biết quay đầu về phía mẹ, nhưng khi quay thì cà người chuyển động</a:t>
            </a:r>
          </a:p>
          <a:p>
            <a:pPr algn="just">
              <a:lnSpc>
                <a:spcPts val="4418"/>
              </a:lnSpc>
              <a:spcBef>
                <a:spcPct val="0"/>
              </a:spcBef>
            </a:pPr>
            <a:r>
              <a:rPr lang="en-US" sz="3398">
                <a:solidFill>
                  <a:srgbClr val="000000"/>
                </a:solidFill>
                <a:latin typeface="Arial"/>
                <a:ea typeface="Arial"/>
                <a:cs typeface="Arial"/>
                <a:sym typeface="Arial"/>
              </a:rPr>
              <a:t>theo làm thay đổi vị trí của trẻ. Như vậy sự dịch chuyển về phía vật là nguồn gốc sự</a:t>
            </a:r>
          </a:p>
          <a:p>
            <a:pPr algn="just">
              <a:lnSpc>
                <a:spcPts val="4418"/>
              </a:lnSpc>
              <a:spcBef>
                <a:spcPct val="0"/>
              </a:spcBef>
            </a:pPr>
            <a:r>
              <a:rPr lang="en-US" sz="3398">
                <a:solidFill>
                  <a:srgbClr val="000000"/>
                </a:solidFill>
                <a:latin typeface="Arial"/>
                <a:ea typeface="Arial"/>
                <a:cs typeface="Arial"/>
                <a:sym typeface="Arial"/>
              </a:rPr>
              <a:t>phát triển cảm giác không gian</a:t>
            </a:r>
          </a:p>
          <a:p>
            <a:pPr algn="just">
              <a:lnSpc>
                <a:spcPts val="4418"/>
              </a:lnSpc>
              <a:spcBef>
                <a:spcPct val="0"/>
              </a:spcBef>
            </a:pPr>
            <a:r>
              <a:rPr lang="en-US" sz="3398">
                <a:solidFill>
                  <a:srgbClr val="000000"/>
                </a:solidFill>
                <a:latin typeface="Arial"/>
                <a:ea typeface="Arial"/>
                <a:cs typeface="Arial"/>
                <a:sym typeface="Arial"/>
              </a:rPr>
              <a:t> Sự nhận biết về hướng không gian tăng dần theo lứa tuổi</a:t>
            </a:r>
          </a:p>
          <a:p>
            <a:pPr algn="just">
              <a:lnSpc>
                <a:spcPts val="4418"/>
              </a:lnSpc>
              <a:spcBef>
                <a:spcPct val="0"/>
              </a:spcBef>
            </a:pPr>
            <a:endParaRPr lang="en-US" sz="3398">
              <a:solidFill>
                <a:srgbClr val="000000"/>
              </a:solidFill>
              <a:latin typeface="Arial"/>
              <a:ea typeface="Arial"/>
              <a:cs typeface="Arial"/>
              <a:sym typeface="Aria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4B4B3"/>
        </a:solidFill>
        <a:effectLst/>
      </p:bgPr>
    </p:bg>
    <p:spTree>
      <p:nvGrpSpPr>
        <p:cNvPr id="1" name=""/>
        <p:cNvGrpSpPr/>
        <p:nvPr/>
      </p:nvGrpSpPr>
      <p:grpSpPr>
        <a:xfrm>
          <a:off x="0" y="0"/>
          <a:ext cx="0" cy="0"/>
          <a:chOff x="0" y="0"/>
          <a:chExt cx="0" cy="0"/>
        </a:xfrm>
      </p:grpSpPr>
      <p:sp>
        <p:nvSpPr>
          <p:cNvPr id="2" name="Freeform 2"/>
          <p:cNvSpPr/>
          <p:nvPr/>
        </p:nvSpPr>
        <p:spPr>
          <a:xfrm>
            <a:off x="8760261" y="-24518"/>
            <a:ext cx="9527739" cy="10491432"/>
          </a:xfrm>
          <a:custGeom>
            <a:avLst/>
            <a:gdLst/>
            <a:ahLst/>
            <a:cxnLst/>
            <a:rect l="l" t="t" r="r" b="b"/>
            <a:pathLst>
              <a:path w="9527739" h="10491432">
                <a:moveTo>
                  <a:pt x="0" y="0"/>
                </a:moveTo>
                <a:lnTo>
                  <a:pt x="9527739" y="0"/>
                </a:lnTo>
                <a:lnTo>
                  <a:pt x="9527739" y="10491432"/>
                </a:lnTo>
                <a:lnTo>
                  <a:pt x="0" y="10491432"/>
                </a:lnTo>
                <a:lnTo>
                  <a:pt x="0" y="0"/>
                </a:lnTo>
                <a:close/>
              </a:path>
            </a:pathLst>
          </a:custGeom>
          <a:blipFill>
            <a:blip r:embed="rId2">
              <a:extLst>
                <a:ext uri="{96DAC541-7B7A-43D3-8B79-37D633B846F1}">
                  <asvg:svgBlip xmlns:asvg="http://schemas.microsoft.com/office/drawing/2016/SVG/main" xmlns="" r:embed="rId3"/>
                </a:ext>
              </a:extLst>
            </a:blip>
            <a:stretch>
              <a:fillRect r="-10114"/>
            </a:stretch>
          </a:blipFill>
        </p:spPr>
      </p:sp>
      <p:sp>
        <p:nvSpPr>
          <p:cNvPr id="3" name="Freeform 3"/>
          <p:cNvSpPr/>
          <p:nvPr/>
        </p:nvSpPr>
        <p:spPr>
          <a:xfrm rot="5173745">
            <a:off x="15234815" y="-1797310"/>
            <a:ext cx="2456620" cy="4527760"/>
          </a:xfrm>
          <a:custGeom>
            <a:avLst/>
            <a:gdLst/>
            <a:ahLst/>
            <a:cxnLst/>
            <a:rect l="l" t="t" r="r" b="b"/>
            <a:pathLst>
              <a:path w="2456620" h="4527760">
                <a:moveTo>
                  <a:pt x="0" y="0"/>
                </a:moveTo>
                <a:lnTo>
                  <a:pt x="2456620" y="0"/>
                </a:lnTo>
                <a:lnTo>
                  <a:pt x="2456620" y="4527759"/>
                </a:lnTo>
                <a:lnTo>
                  <a:pt x="0" y="4527759"/>
                </a:lnTo>
                <a:lnTo>
                  <a:pt x="0" y="0"/>
                </a:lnTo>
                <a:close/>
              </a:path>
            </a:pathLst>
          </a:custGeom>
          <a:blipFill>
            <a:blip r:embed="rId4">
              <a:extLst>
                <a:ext uri="{96DAC541-7B7A-43D3-8B79-37D633B846F1}">
                  <asvg:svgBlip xmlns:asvg="http://schemas.microsoft.com/office/drawing/2016/SVG/main" xmlns="" r:embed="rId5"/>
                </a:ext>
              </a:extLst>
            </a:blip>
            <a:stretch>
              <a:fillRect l="-463197" t="-53550"/>
            </a:stretch>
          </a:blipFill>
        </p:spPr>
      </p:sp>
      <p:sp>
        <p:nvSpPr>
          <p:cNvPr id="4" name="Freeform 4"/>
          <p:cNvSpPr/>
          <p:nvPr/>
        </p:nvSpPr>
        <p:spPr>
          <a:xfrm rot="-1376136">
            <a:off x="-645738" y="-149296"/>
            <a:ext cx="2755329" cy="1918711"/>
          </a:xfrm>
          <a:custGeom>
            <a:avLst/>
            <a:gdLst/>
            <a:ahLst/>
            <a:cxnLst/>
            <a:rect l="l" t="t" r="r" b="b"/>
            <a:pathLst>
              <a:path w="2755329" h="1918711">
                <a:moveTo>
                  <a:pt x="0" y="0"/>
                </a:moveTo>
                <a:lnTo>
                  <a:pt x="2755329" y="0"/>
                </a:lnTo>
                <a:lnTo>
                  <a:pt x="2755329" y="1918711"/>
                </a:lnTo>
                <a:lnTo>
                  <a:pt x="0" y="19187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6149911" y="6771010"/>
            <a:ext cx="2652974" cy="3515990"/>
          </a:xfrm>
          <a:custGeom>
            <a:avLst/>
            <a:gdLst/>
            <a:ahLst/>
            <a:cxnLst/>
            <a:rect l="l" t="t" r="r" b="b"/>
            <a:pathLst>
              <a:path w="2652974" h="3515990">
                <a:moveTo>
                  <a:pt x="0" y="0"/>
                </a:moveTo>
                <a:lnTo>
                  <a:pt x="2652975" y="0"/>
                </a:lnTo>
                <a:lnTo>
                  <a:pt x="2652975" y="3515990"/>
                </a:lnTo>
                <a:lnTo>
                  <a:pt x="0" y="35159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5852668" y="48799"/>
            <a:ext cx="5815187" cy="1522522"/>
          </a:xfrm>
          <a:custGeom>
            <a:avLst/>
            <a:gdLst/>
            <a:ahLst/>
            <a:cxnLst/>
            <a:rect l="l" t="t" r="r" b="b"/>
            <a:pathLst>
              <a:path w="5815187" h="1522522">
                <a:moveTo>
                  <a:pt x="0" y="0"/>
                </a:moveTo>
                <a:lnTo>
                  <a:pt x="5815186" y="0"/>
                </a:lnTo>
                <a:lnTo>
                  <a:pt x="5815186" y="1522522"/>
                </a:lnTo>
                <a:lnTo>
                  <a:pt x="0" y="15225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5852668" y="352269"/>
            <a:ext cx="5815187" cy="1341138"/>
          </a:xfrm>
          <a:prstGeom prst="rect">
            <a:avLst/>
          </a:prstGeom>
        </p:spPr>
        <p:txBody>
          <a:bodyPr lIns="0" tIns="0" rIns="0" bIns="0" rtlCol="0" anchor="t">
            <a:spAutoFit/>
          </a:bodyPr>
          <a:lstStyle/>
          <a:p>
            <a:pPr algn="ctr">
              <a:lnSpc>
                <a:spcPts val="5068"/>
              </a:lnSpc>
              <a:spcBef>
                <a:spcPct val="0"/>
              </a:spcBef>
            </a:pPr>
            <a:r>
              <a:rPr lang="en-US" sz="3898" b="1">
                <a:solidFill>
                  <a:srgbClr val="000000"/>
                </a:solidFill>
                <a:latin typeface="Arial Bold"/>
                <a:ea typeface="Arial Bold"/>
                <a:cs typeface="Arial Bold"/>
                <a:sym typeface="Arial Bold"/>
              </a:rPr>
              <a:t>* Đặc điểm nhận thức</a:t>
            </a:r>
          </a:p>
          <a:p>
            <a:pPr algn="ctr">
              <a:lnSpc>
                <a:spcPts val="5068"/>
              </a:lnSpc>
              <a:spcBef>
                <a:spcPct val="0"/>
              </a:spcBef>
            </a:pPr>
            <a:endParaRPr lang="en-US" sz="3898" b="1">
              <a:solidFill>
                <a:srgbClr val="000000"/>
              </a:solidFill>
              <a:latin typeface="Arial Bold"/>
              <a:ea typeface="Arial Bold"/>
              <a:cs typeface="Arial Bold"/>
              <a:sym typeface="Arial Bold"/>
            </a:endParaRPr>
          </a:p>
        </p:txBody>
      </p:sp>
      <p:sp>
        <p:nvSpPr>
          <p:cNvPr id="8" name="TextBox 8"/>
          <p:cNvSpPr txBox="1"/>
          <p:nvPr/>
        </p:nvSpPr>
        <p:spPr>
          <a:xfrm>
            <a:off x="282972" y="2574281"/>
            <a:ext cx="8016801" cy="5586113"/>
          </a:xfrm>
          <a:prstGeom prst="rect">
            <a:avLst/>
          </a:prstGeom>
        </p:spPr>
        <p:txBody>
          <a:bodyPr lIns="0" tIns="0" rIns="0" bIns="0" rtlCol="0" anchor="t">
            <a:spAutoFit/>
          </a:bodyPr>
          <a:lstStyle/>
          <a:p>
            <a:pPr algn="just">
              <a:lnSpc>
                <a:spcPts val="4418"/>
              </a:lnSpc>
              <a:spcBef>
                <a:spcPct val="0"/>
              </a:spcBef>
            </a:pPr>
            <a:r>
              <a:rPr lang="en-US" sz="3398">
                <a:solidFill>
                  <a:srgbClr val="000000"/>
                </a:solidFill>
                <a:latin typeface="Arial"/>
                <a:ea typeface="Arial"/>
                <a:cs typeface="Arial"/>
                <a:sym typeface="Arial"/>
              </a:rPr>
              <a:t>b)Trẻ 3 - 4 tuổi</a:t>
            </a:r>
          </a:p>
          <a:p>
            <a:pPr algn="just">
              <a:lnSpc>
                <a:spcPts val="4418"/>
              </a:lnSpc>
              <a:spcBef>
                <a:spcPct val="0"/>
              </a:spcBef>
            </a:pPr>
            <a:r>
              <a:rPr lang="en-US" sz="3398">
                <a:solidFill>
                  <a:srgbClr val="000000"/>
                </a:solidFill>
                <a:latin typeface="Arial"/>
                <a:ea typeface="Arial"/>
                <a:cs typeface="Arial"/>
                <a:sym typeface="Arial"/>
              </a:rPr>
              <a:t> - Trẻ có khả năng xác định được các hướng trên cơ thể mình.</a:t>
            </a:r>
          </a:p>
          <a:p>
            <a:pPr algn="just">
              <a:lnSpc>
                <a:spcPts val="4418"/>
              </a:lnSpc>
              <a:spcBef>
                <a:spcPct val="0"/>
              </a:spcBef>
            </a:pPr>
            <a:r>
              <a:rPr lang="en-US" sz="3398">
                <a:solidFill>
                  <a:srgbClr val="000000"/>
                </a:solidFill>
                <a:latin typeface="Arial"/>
                <a:ea typeface="Arial"/>
                <a:cs typeface="Arial"/>
                <a:sym typeface="Arial"/>
              </a:rPr>
              <a:t> - Có khả năng đánh giá bằng mắt vị trí các vật ở gần so với bản thân.</a:t>
            </a:r>
          </a:p>
          <a:p>
            <a:pPr algn="just">
              <a:lnSpc>
                <a:spcPts val="4418"/>
              </a:lnSpc>
              <a:spcBef>
                <a:spcPct val="0"/>
              </a:spcBef>
            </a:pPr>
            <a:r>
              <a:rPr lang="en-US" sz="3398">
                <a:solidFill>
                  <a:srgbClr val="000000"/>
                </a:solidFill>
                <a:latin typeface="Arial"/>
                <a:ea typeface="Arial"/>
                <a:cs typeface="Arial"/>
                <a:sym typeface="Arial"/>
              </a:rPr>
              <a:t> - Việc xác định các phía phải – trái còn gặp khó khăn. Xác định vị trí không gian ở</a:t>
            </a:r>
          </a:p>
          <a:p>
            <a:pPr algn="just">
              <a:lnSpc>
                <a:spcPts val="4418"/>
              </a:lnSpc>
              <a:spcBef>
                <a:spcPct val="0"/>
              </a:spcBef>
            </a:pPr>
            <a:r>
              <a:rPr lang="en-US" sz="3398">
                <a:solidFill>
                  <a:srgbClr val="000000"/>
                </a:solidFill>
                <a:latin typeface="Arial"/>
                <a:ea typeface="Arial"/>
                <a:cs typeface="Arial"/>
                <a:sym typeface="Arial"/>
              </a:rPr>
              <a:t>xa còn rời rạc, phân tán.</a:t>
            </a:r>
          </a:p>
          <a:p>
            <a:pPr algn="just">
              <a:lnSpc>
                <a:spcPts val="4418"/>
              </a:lnSpc>
              <a:spcBef>
                <a:spcPct val="0"/>
              </a:spcBef>
            </a:pPr>
            <a:endParaRPr lang="en-US" sz="3398">
              <a:solidFill>
                <a:srgbClr val="000000"/>
              </a:solidFill>
              <a:latin typeface="Arial"/>
              <a:ea typeface="Arial"/>
              <a:cs typeface="Arial"/>
              <a:sym typeface="Arial"/>
            </a:endParaRPr>
          </a:p>
        </p:txBody>
      </p:sp>
      <p:sp>
        <p:nvSpPr>
          <p:cNvPr id="9" name="TextBox 9"/>
          <p:cNvSpPr txBox="1"/>
          <p:nvPr/>
        </p:nvSpPr>
        <p:spPr>
          <a:xfrm>
            <a:off x="9192154" y="1838010"/>
            <a:ext cx="8663952" cy="6690995"/>
          </a:xfrm>
          <a:prstGeom prst="rect">
            <a:avLst/>
          </a:prstGeom>
        </p:spPr>
        <p:txBody>
          <a:bodyPr lIns="0" tIns="0" rIns="0" bIns="0" rtlCol="0" anchor="t">
            <a:spAutoFit/>
          </a:bodyPr>
          <a:lstStyle/>
          <a:p>
            <a:pPr algn="just">
              <a:lnSpc>
                <a:spcPts val="4419"/>
              </a:lnSpc>
              <a:spcBef>
                <a:spcPct val="0"/>
              </a:spcBef>
            </a:pPr>
            <a:r>
              <a:rPr lang="en-US" sz="3399">
                <a:solidFill>
                  <a:srgbClr val="000000"/>
                </a:solidFill>
                <a:latin typeface="Arial"/>
                <a:ea typeface="Arial"/>
                <a:cs typeface="Arial"/>
                <a:sym typeface="Arial"/>
              </a:rPr>
              <a:t>c)Trẻ 4 – 5 tuổỉ</a:t>
            </a:r>
          </a:p>
          <a:p>
            <a:pPr algn="just">
              <a:lnSpc>
                <a:spcPts val="4419"/>
              </a:lnSpc>
              <a:spcBef>
                <a:spcPct val="0"/>
              </a:spcBef>
            </a:pPr>
            <a:r>
              <a:rPr lang="en-US" sz="3399">
                <a:solidFill>
                  <a:srgbClr val="000000"/>
                </a:solidFill>
                <a:latin typeface="Arial"/>
                <a:ea typeface="Arial"/>
                <a:cs typeface="Arial"/>
                <a:sym typeface="Arial"/>
              </a:rPr>
              <a:t> - Đã xác định được vị trí của vật trong không gian so với bản thân, gốc toạ độ là</a:t>
            </a:r>
          </a:p>
          <a:p>
            <a:pPr algn="just">
              <a:lnSpc>
                <a:spcPts val="4419"/>
              </a:lnSpc>
              <a:spcBef>
                <a:spcPct val="0"/>
              </a:spcBef>
            </a:pPr>
            <a:r>
              <a:rPr lang="en-US" sz="3399">
                <a:solidFill>
                  <a:srgbClr val="000000"/>
                </a:solidFill>
                <a:latin typeface="Arial"/>
                <a:ea typeface="Arial"/>
                <a:cs typeface="Arial"/>
                <a:sym typeface="Arial"/>
              </a:rPr>
              <a:t>chính trẻ.</a:t>
            </a:r>
          </a:p>
          <a:p>
            <a:pPr algn="just">
              <a:lnSpc>
                <a:spcPts val="4419"/>
              </a:lnSpc>
              <a:spcBef>
                <a:spcPct val="0"/>
              </a:spcBef>
            </a:pPr>
            <a:r>
              <a:rPr lang="en-US" sz="3399">
                <a:solidFill>
                  <a:srgbClr val="000000"/>
                </a:solidFill>
                <a:latin typeface="Arial"/>
                <a:ea typeface="Arial"/>
                <a:cs typeface="Arial"/>
                <a:sym typeface="Arial"/>
              </a:rPr>
              <a:t> - Có thể diễn đạt bằng lời vị trí của các vật trong không gian so với trẻ.</a:t>
            </a:r>
          </a:p>
          <a:p>
            <a:pPr algn="just">
              <a:lnSpc>
                <a:spcPts val="4419"/>
              </a:lnSpc>
              <a:spcBef>
                <a:spcPct val="0"/>
              </a:spcBef>
            </a:pPr>
            <a:r>
              <a:rPr lang="en-US" sz="3399">
                <a:solidFill>
                  <a:srgbClr val="000000"/>
                </a:solidFill>
                <a:latin typeface="Arial"/>
                <a:ea typeface="Arial"/>
                <a:cs typeface="Arial"/>
                <a:sym typeface="Arial"/>
              </a:rPr>
              <a:t> - Trẻ có khả năng định hướng không gian cho các vật ở xa.</a:t>
            </a:r>
          </a:p>
          <a:p>
            <a:pPr algn="just">
              <a:lnSpc>
                <a:spcPts val="4419"/>
              </a:lnSpc>
              <a:spcBef>
                <a:spcPct val="0"/>
              </a:spcBef>
            </a:pPr>
            <a:r>
              <a:rPr lang="en-US" sz="3399">
                <a:solidFill>
                  <a:srgbClr val="000000"/>
                </a:solidFill>
                <a:latin typeface="Arial"/>
                <a:ea typeface="Arial"/>
                <a:cs typeface="Arial"/>
                <a:sym typeface="Arial"/>
              </a:rPr>
              <a:t> - Trẻ hiểu được các phía trên, dưới so với bản thân cũng là các phía trên, dưới so với</a:t>
            </a:r>
          </a:p>
          <a:p>
            <a:pPr algn="just">
              <a:lnSpc>
                <a:spcPts val="4419"/>
              </a:lnSpc>
              <a:spcBef>
                <a:spcPct val="0"/>
              </a:spcBef>
            </a:pPr>
            <a:r>
              <a:rPr lang="en-US" sz="3399">
                <a:solidFill>
                  <a:srgbClr val="000000"/>
                </a:solidFill>
                <a:latin typeface="Arial"/>
                <a:ea typeface="Arial"/>
                <a:cs typeface="Arial"/>
                <a:sym typeface="Arial"/>
              </a:rPr>
              <a:t>bạn khác cùng toạ độ.</a:t>
            </a:r>
          </a:p>
          <a:p>
            <a:pPr algn="ctr">
              <a:lnSpc>
                <a:spcPts val="4419"/>
              </a:lnSpc>
              <a:spcBef>
                <a:spcPct val="0"/>
              </a:spcBef>
            </a:pPr>
            <a:endParaRPr lang="en-US" sz="3399">
              <a:solidFill>
                <a:srgbClr val="000000"/>
              </a:solidFill>
              <a:latin typeface="Arial"/>
              <a:ea typeface="Arial"/>
              <a:cs typeface="Arial"/>
              <a:sym typeface="Aria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descr="Sharp Handdrawn Rectangle with Textured Edges"/>
          <p:cNvSpPr/>
          <p:nvPr/>
        </p:nvSpPr>
        <p:spPr>
          <a:xfrm rot="-5400000">
            <a:off x="7279354" y="-997598"/>
            <a:ext cx="10652029" cy="12288979"/>
          </a:xfrm>
          <a:custGeom>
            <a:avLst/>
            <a:gdLst/>
            <a:ahLst/>
            <a:cxnLst/>
            <a:rect l="l" t="t" r="r" b="b"/>
            <a:pathLst>
              <a:path w="10652029" h="12288979">
                <a:moveTo>
                  <a:pt x="0" y="0"/>
                </a:moveTo>
                <a:lnTo>
                  <a:pt x="10652028" y="0"/>
                </a:lnTo>
                <a:lnTo>
                  <a:pt x="10652028" y="12288978"/>
                </a:lnTo>
                <a:lnTo>
                  <a:pt x="0" y="12288978"/>
                </a:lnTo>
                <a:lnTo>
                  <a:pt x="0" y="0"/>
                </a:lnTo>
                <a:close/>
              </a:path>
            </a:pathLst>
          </a:custGeom>
          <a:blipFill>
            <a:blip r:embed="rId2">
              <a:extLst>
                <a:ext uri="{96DAC541-7B7A-43D3-8B79-37D633B846F1}">
                  <asvg:svgBlip xmlns:asvg="http://schemas.microsoft.com/office/drawing/2016/SVG/main" xmlns="" r:embed="rId3"/>
                </a:ext>
              </a:extLst>
            </a:blip>
            <a:stretch>
              <a:fillRect l="-123903" r="-44961"/>
            </a:stretch>
          </a:blipFill>
        </p:spPr>
      </p:sp>
      <p:sp>
        <p:nvSpPr>
          <p:cNvPr id="3" name="Freeform 3" descr="Sharp Handdrawn Rectangle with Textured Edges"/>
          <p:cNvSpPr/>
          <p:nvPr/>
        </p:nvSpPr>
        <p:spPr>
          <a:xfrm>
            <a:off x="10050313" y="8140744"/>
            <a:ext cx="1655103" cy="710190"/>
          </a:xfrm>
          <a:custGeom>
            <a:avLst/>
            <a:gdLst/>
            <a:ahLst/>
            <a:cxnLst/>
            <a:rect l="l" t="t" r="r" b="b"/>
            <a:pathLst>
              <a:path w="1655103" h="710190">
                <a:moveTo>
                  <a:pt x="0" y="0"/>
                </a:moveTo>
                <a:lnTo>
                  <a:pt x="1655104" y="0"/>
                </a:lnTo>
                <a:lnTo>
                  <a:pt x="1655104" y="710190"/>
                </a:lnTo>
                <a:lnTo>
                  <a:pt x="0" y="7101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rot="-10800000">
            <a:off x="8928413" y="8040668"/>
            <a:ext cx="910577" cy="910341"/>
            <a:chOff x="0" y="0"/>
            <a:chExt cx="977519" cy="977265"/>
          </a:xfrm>
        </p:grpSpPr>
        <p:sp>
          <p:nvSpPr>
            <p:cNvPr id="5" name="Freeform 5"/>
            <p:cNvSpPr/>
            <p:nvPr/>
          </p:nvSpPr>
          <p:spPr>
            <a:xfrm>
              <a:off x="0" y="0"/>
              <a:ext cx="978408" cy="980313"/>
            </a:xfrm>
            <a:custGeom>
              <a:avLst/>
              <a:gdLst/>
              <a:ahLst/>
              <a:cxnLst/>
              <a:rect l="l" t="t" r="r" b="b"/>
              <a:pathLst>
                <a:path w="978408" h="980313">
                  <a:moveTo>
                    <a:pt x="916178" y="975487"/>
                  </a:moveTo>
                  <a:cubicBezTo>
                    <a:pt x="923417" y="973455"/>
                    <a:pt x="930910" y="970407"/>
                    <a:pt x="937514" y="966216"/>
                  </a:cubicBezTo>
                  <a:cubicBezTo>
                    <a:pt x="930529" y="970534"/>
                    <a:pt x="923036" y="973709"/>
                    <a:pt x="916178" y="975487"/>
                  </a:cubicBezTo>
                  <a:close/>
                  <a:moveTo>
                    <a:pt x="977519" y="881507"/>
                  </a:moveTo>
                  <a:cubicBezTo>
                    <a:pt x="977265" y="892937"/>
                    <a:pt x="976884" y="893318"/>
                    <a:pt x="976503" y="893318"/>
                  </a:cubicBezTo>
                  <a:cubicBezTo>
                    <a:pt x="976249" y="893318"/>
                    <a:pt x="976122" y="893191"/>
                    <a:pt x="975868" y="894207"/>
                  </a:cubicBezTo>
                  <a:cubicBezTo>
                    <a:pt x="975614" y="895477"/>
                    <a:pt x="975741" y="896620"/>
                    <a:pt x="975106" y="904494"/>
                  </a:cubicBezTo>
                  <a:cubicBezTo>
                    <a:pt x="975233" y="910844"/>
                    <a:pt x="973709" y="922147"/>
                    <a:pt x="967613" y="934085"/>
                  </a:cubicBezTo>
                  <a:cubicBezTo>
                    <a:pt x="961644" y="946023"/>
                    <a:pt x="950976" y="958215"/>
                    <a:pt x="937514" y="966216"/>
                  </a:cubicBezTo>
                  <a:cubicBezTo>
                    <a:pt x="952500" y="957326"/>
                    <a:pt x="964057" y="941832"/>
                    <a:pt x="969010" y="928878"/>
                  </a:cubicBezTo>
                  <a:cubicBezTo>
                    <a:pt x="974090" y="915797"/>
                    <a:pt x="973963" y="906399"/>
                    <a:pt x="973328" y="907542"/>
                  </a:cubicBezTo>
                  <a:cubicBezTo>
                    <a:pt x="972058" y="917956"/>
                    <a:pt x="969518" y="923417"/>
                    <a:pt x="968375" y="926592"/>
                  </a:cubicBezTo>
                  <a:cubicBezTo>
                    <a:pt x="967105" y="929767"/>
                    <a:pt x="966216" y="930656"/>
                    <a:pt x="965581" y="931799"/>
                  </a:cubicBezTo>
                  <a:cubicBezTo>
                    <a:pt x="964819" y="933069"/>
                    <a:pt x="964184" y="934085"/>
                    <a:pt x="962533" y="936879"/>
                  </a:cubicBezTo>
                  <a:cubicBezTo>
                    <a:pt x="962279" y="937387"/>
                    <a:pt x="961898" y="938022"/>
                    <a:pt x="961517" y="938530"/>
                  </a:cubicBezTo>
                  <a:cubicBezTo>
                    <a:pt x="961517" y="938530"/>
                    <a:pt x="960247" y="943356"/>
                    <a:pt x="950341" y="953008"/>
                  </a:cubicBezTo>
                  <a:lnTo>
                    <a:pt x="949198" y="956183"/>
                  </a:lnTo>
                  <a:cubicBezTo>
                    <a:pt x="944753" y="960628"/>
                    <a:pt x="937768" y="965454"/>
                    <a:pt x="930275" y="969137"/>
                  </a:cubicBezTo>
                  <a:cubicBezTo>
                    <a:pt x="911479" y="980313"/>
                    <a:pt x="895477" y="976503"/>
                    <a:pt x="895477" y="976503"/>
                  </a:cubicBezTo>
                  <a:lnTo>
                    <a:pt x="869696" y="973074"/>
                  </a:lnTo>
                  <a:lnTo>
                    <a:pt x="862838" y="973455"/>
                  </a:lnTo>
                  <a:lnTo>
                    <a:pt x="815975" y="970280"/>
                  </a:lnTo>
                  <a:cubicBezTo>
                    <a:pt x="743458" y="971804"/>
                    <a:pt x="659892" y="969772"/>
                    <a:pt x="605663" y="969391"/>
                  </a:cubicBezTo>
                  <a:cubicBezTo>
                    <a:pt x="581914" y="969518"/>
                    <a:pt x="519938" y="969010"/>
                    <a:pt x="486918" y="970280"/>
                  </a:cubicBezTo>
                  <a:lnTo>
                    <a:pt x="488442" y="969137"/>
                  </a:lnTo>
                  <a:cubicBezTo>
                    <a:pt x="448945" y="969391"/>
                    <a:pt x="394589" y="971169"/>
                    <a:pt x="370713" y="971550"/>
                  </a:cubicBezTo>
                  <a:lnTo>
                    <a:pt x="371348" y="971042"/>
                  </a:lnTo>
                  <a:cubicBezTo>
                    <a:pt x="355473" y="971169"/>
                    <a:pt x="313817" y="972312"/>
                    <a:pt x="318897" y="974471"/>
                  </a:cubicBezTo>
                  <a:cubicBezTo>
                    <a:pt x="280543" y="973836"/>
                    <a:pt x="287274" y="971804"/>
                    <a:pt x="238633" y="972947"/>
                  </a:cubicBezTo>
                  <a:lnTo>
                    <a:pt x="246126" y="973201"/>
                  </a:lnTo>
                  <a:cubicBezTo>
                    <a:pt x="232156" y="973201"/>
                    <a:pt x="204724" y="973328"/>
                    <a:pt x="170688" y="973328"/>
                  </a:cubicBezTo>
                  <a:cubicBezTo>
                    <a:pt x="153670" y="973328"/>
                    <a:pt x="135001" y="973201"/>
                    <a:pt x="115570" y="973201"/>
                  </a:cubicBezTo>
                  <a:cubicBezTo>
                    <a:pt x="105791" y="973201"/>
                    <a:pt x="95885" y="973201"/>
                    <a:pt x="85852" y="973074"/>
                  </a:cubicBezTo>
                  <a:cubicBezTo>
                    <a:pt x="80645" y="972947"/>
                    <a:pt x="76708" y="973201"/>
                    <a:pt x="68453" y="972693"/>
                  </a:cubicBezTo>
                  <a:cubicBezTo>
                    <a:pt x="61087" y="971804"/>
                    <a:pt x="53975" y="970026"/>
                    <a:pt x="47117" y="967232"/>
                  </a:cubicBezTo>
                  <a:cubicBezTo>
                    <a:pt x="19558" y="956056"/>
                    <a:pt x="1143" y="927481"/>
                    <a:pt x="1270" y="899414"/>
                  </a:cubicBezTo>
                  <a:cubicBezTo>
                    <a:pt x="1270" y="879983"/>
                    <a:pt x="1270" y="861568"/>
                    <a:pt x="1397" y="844931"/>
                  </a:cubicBezTo>
                  <a:cubicBezTo>
                    <a:pt x="1270" y="811911"/>
                    <a:pt x="1270" y="786003"/>
                    <a:pt x="1270" y="773938"/>
                  </a:cubicBezTo>
                  <a:lnTo>
                    <a:pt x="1651" y="778383"/>
                  </a:lnTo>
                  <a:cubicBezTo>
                    <a:pt x="508" y="733679"/>
                    <a:pt x="1778" y="676783"/>
                    <a:pt x="0" y="631190"/>
                  </a:cubicBezTo>
                  <a:cubicBezTo>
                    <a:pt x="1016" y="546354"/>
                    <a:pt x="2413" y="18059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334264" y="508"/>
                    <a:pt x="665861" y="635"/>
                    <a:pt x="827278" y="0"/>
                  </a:cubicBezTo>
                  <a:lnTo>
                    <a:pt x="823087" y="254"/>
                  </a:lnTo>
                  <a:cubicBezTo>
                    <a:pt x="836295" y="254"/>
                    <a:pt x="854456" y="127"/>
                    <a:pt x="876173" y="127"/>
                  </a:cubicBezTo>
                  <a:cubicBezTo>
                    <a:pt x="881634" y="127"/>
                    <a:pt x="887222" y="127"/>
                    <a:pt x="893191" y="127"/>
                  </a:cubicBezTo>
                  <a:lnTo>
                    <a:pt x="895477" y="127"/>
                  </a:lnTo>
                  <a:lnTo>
                    <a:pt x="898906" y="254"/>
                  </a:lnTo>
                  <a:cubicBezTo>
                    <a:pt x="901192" y="381"/>
                    <a:pt x="903478" y="381"/>
                    <a:pt x="905764" y="762"/>
                  </a:cubicBezTo>
                  <a:cubicBezTo>
                    <a:pt x="910336" y="1270"/>
                    <a:pt x="915035" y="2413"/>
                    <a:pt x="919607" y="3810"/>
                  </a:cubicBezTo>
                  <a:cubicBezTo>
                    <a:pt x="937895" y="9525"/>
                    <a:pt x="955040" y="22860"/>
                    <a:pt x="965073" y="41656"/>
                  </a:cubicBezTo>
                  <a:cubicBezTo>
                    <a:pt x="970026" y="51054"/>
                    <a:pt x="973328" y="61722"/>
                    <a:pt x="974090" y="72771"/>
                  </a:cubicBezTo>
                  <a:cubicBezTo>
                    <a:pt x="974471" y="79121"/>
                    <a:pt x="974344" y="81915"/>
                    <a:pt x="974344" y="85725"/>
                  </a:cubicBezTo>
                  <a:cubicBezTo>
                    <a:pt x="974344" y="89408"/>
                    <a:pt x="974344" y="93091"/>
                    <a:pt x="974344" y="96901"/>
                  </a:cubicBezTo>
                  <a:cubicBezTo>
                    <a:pt x="974344" y="111887"/>
                    <a:pt x="974471" y="127254"/>
                    <a:pt x="974471" y="143002"/>
                  </a:cubicBezTo>
                  <a:cubicBezTo>
                    <a:pt x="974598" y="174498"/>
                    <a:pt x="974725" y="207137"/>
                    <a:pt x="974852" y="239776"/>
                  </a:cubicBezTo>
                  <a:cubicBezTo>
                    <a:pt x="975106" y="370459"/>
                    <a:pt x="975487" y="501015"/>
                    <a:pt x="975614" y="553720"/>
                  </a:cubicBezTo>
                  <a:lnTo>
                    <a:pt x="976884" y="574929"/>
                  </a:lnTo>
                  <a:cubicBezTo>
                    <a:pt x="975868" y="597027"/>
                    <a:pt x="976630" y="617728"/>
                    <a:pt x="975868" y="648081"/>
                  </a:cubicBezTo>
                  <a:cubicBezTo>
                    <a:pt x="975995" y="663956"/>
                    <a:pt x="977011" y="657352"/>
                    <a:pt x="977265" y="649859"/>
                  </a:cubicBezTo>
                  <a:cubicBezTo>
                    <a:pt x="976503" y="676275"/>
                    <a:pt x="977519" y="704977"/>
                    <a:pt x="976757" y="719582"/>
                  </a:cubicBezTo>
                  <a:lnTo>
                    <a:pt x="976376" y="715137"/>
                  </a:lnTo>
                  <a:cubicBezTo>
                    <a:pt x="975106" y="756412"/>
                    <a:pt x="978408" y="780415"/>
                    <a:pt x="977011" y="825754"/>
                  </a:cubicBezTo>
                  <a:lnTo>
                    <a:pt x="976757" y="825373"/>
                  </a:lnTo>
                  <a:cubicBezTo>
                    <a:pt x="975868" y="844042"/>
                    <a:pt x="977138" y="865251"/>
                    <a:pt x="977519" y="881507"/>
                  </a:cubicBezTo>
                  <a:close/>
                  <a:moveTo>
                    <a:pt x="935101" y="965835"/>
                  </a:moveTo>
                  <a:cubicBezTo>
                    <a:pt x="934466" y="966216"/>
                    <a:pt x="933958" y="966597"/>
                    <a:pt x="933450" y="966978"/>
                  </a:cubicBezTo>
                  <a:cubicBezTo>
                    <a:pt x="933958" y="966724"/>
                    <a:pt x="934466" y="966597"/>
                    <a:pt x="934974" y="966216"/>
                  </a:cubicBezTo>
                  <a:cubicBezTo>
                    <a:pt x="934974" y="966216"/>
                    <a:pt x="935101" y="965962"/>
                    <a:pt x="935101" y="965835"/>
                  </a:cubicBezTo>
                  <a:close/>
                </a:path>
              </a:pathLst>
            </a:custGeom>
            <a:solidFill>
              <a:srgbClr val="FA9876"/>
            </a:solidFill>
          </p:spPr>
        </p:sp>
      </p:grpSp>
      <p:sp>
        <p:nvSpPr>
          <p:cNvPr id="6" name="Freeform 6" descr="Long Handdrawn Rectangle with Textured Edges"/>
          <p:cNvSpPr/>
          <p:nvPr/>
        </p:nvSpPr>
        <p:spPr>
          <a:xfrm>
            <a:off x="14881145" y="8247266"/>
            <a:ext cx="1995835" cy="497144"/>
          </a:xfrm>
          <a:custGeom>
            <a:avLst/>
            <a:gdLst/>
            <a:ahLst/>
            <a:cxnLst/>
            <a:rect l="l" t="t" r="r" b="b"/>
            <a:pathLst>
              <a:path w="1995835" h="497144">
                <a:moveTo>
                  <a:pt x="0" y="0"/>
                </a:moveTo>
                <a:lnTo>
                  <a:pt x="1995835" y="0"/>
                </a:lnTo>
                <a:lnTo>
                  <a:pt x="1995835" y="497145"/>
                </a:lnTo>
                <a:lnTo>
                  <a:pt x="0" y="4971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descr="Handdrawn Burst with Textured Edges"/>
          <p:cNvSpPr/>
          <p:nvPr/>
        </p:nvSpPr>
        <p:spPr>
          <a:xfrm>
            <a:off x="17088303" y="8156860"/>
            <a:ext cx="690512" cy="677957"/>
          </a:xfrm>
          <a:custGeom>
            <a:avLst/>
            <a:gdLst/>
            <a:ahLst/>
            <a:cxnLst/>
            <a:rect l="l" t="t" r="r" b="b"/>
            <a:pathLst>
              <a:path w="690512" h="677957">
                <a:moveTo>
                  <a:pt x="0" y="0"/>
                </a:moveTo>
                <a:lnTo>
                  <a:pt x="690512" y="0"/>
                </a:lnTo>
                <a:lnTo>
                  <a:pt x="690512" y="677957"/>
                </a:lnTo>
                <a:lnTo>
                  <a:pt x="0" y="6779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8" name="Group 8"/>
          <p:cNvGrpSpPr/>
          <p:nvPr/>
        </p:nvGrpSpPr>
        <p:grpSpPr>
          <a:xfrm>
            <a:off x="0" y="0"/>
            <a:ext cx="6460879" cy="10287000"/>
            <a:chOff x="0" y="0"/>
            <a:chExt cx="8614505" cy="13716000"/>
          </a:xfrm>
        </p:grpSpPr>
        <p:pic>
          <p:nvPicPr>
            <p:cNvPr id="9" name="Picture 9"/>
            <p:cNvPicPr>
              <a:picLocks noChangeAspect="1"/>
            </p:cNvPicPr>
            <p:nvPr/>
          </p:nvPicPr>
          <p:blipFill>
            <a:blip r:embed="rId10"/>
            <a:srcRect t="5219" b="5219"/>
            <a:stretch>
              <a:fillRect/>
            </a:stretch>
          </p:blipFill>
          <p:spPr>
            <a:xfrm>
              <a:off x="0" y="0"/>
              <a:ext cx="8614505" cy="13716000"/>
            </a:xfrm>
            <a:prstGeom prst="rect">
              <a:avLst/>
            </a:prstGeom>
          </p:spPr>
        </p:pic>
      </p:grpSp>
      <p:sp>
        <p:nvSpPr>
          <p:cNvPr id="10" name="TextBox 10"/>
          <p:cNvSpPr txBox="1"/>
          <p:nvPr/>
        </p:nvSpPr>
        <p:spPr>
          <a:xfrm>
            <a:off x="7350147" y="806700"/>
            <a:ext cx="10428669" cy="7234402"/>
          </a:xfrm>
          <a:prstGeom prst="rect">
            <a:avLst/>
          </a:prstGeom>
        </p:spPr>
        <p:txBody>
          <a:bodyPr lIns="0" tIns="0" rIns="0" bIns="0" rtlCol="0" anchor="t">
            <a:spAutoFit/>
          </a:bodyPr>
          <a:lstStyle/>
          <a:p>
            <a:pPr algn="just">
              <a:lnSpc>
                <a:spcPts val="4419"/>
              </a:lnSpc>
              <a:spcBef>
                <a:spcPct val="0"/>
              </a:spcBef>
            </a:pPr>
            <a:r>
              <a:rPr lang="en-US" sz="3399">
                <a:solidFill>
                  <a:srgbClr val="000000"/>
                </a:solidFill>
                <a:latin typeface="Arial"/>
                <a:ea typeface="Arial"/>
                <a:cs typeface="Arial"/>
                <a:sym typeface="Arial"/>
              </a:rPr>
              <a:t>d)Trẻ 5 – 6 tuổi</a:t>
            </a:r>
          </a:p>
          <a:p>
            <a:pPr algn="just">
              <a:lnSpc>
                <a:spcPts val="4419"/>
              </a:lnSpc>
              <a:spcBef>
                <a:spcPct val="0"/>
              </a:spcBef>
            </a:pPr>
            <a:r>
              <a:rPr lang="en-US" sz="3399">
                <a:solidFill>
                  <a:srgbClr val="000000"/>
                </a:solidFill>
                <a:latin typeface="Arial"/>
                <a:ea typeface="Arial"/>
                <a:cs typeface="Arial"/>
                <a:sym typeface="Arial"/>
              </a:rPr>
              <a:t> - Đã hiểu rõ việc phân nhỏ các phần không gian là sự thống nhất và trẻ cảm thụ</a:t>
            </a:r>
          </a:p>
          <a:p>
            <a:pPr algn="just">
              <a:lnSpc>
                <a:spcPts val="4419"/>
              </a:lnSpc>
              <a:spcBef>
                <a:spcPct val="0"/>
              </a:spcBef>
            </a:pPr>
            <a:r>
              <a:rPr lang="en-US" sz="3399">
                <a:solidFill>
                  <a:srgbClr val="000000"/>
                </a:solidFill>
                <a:latin typeface="Arial"/>
                <a:ea typeface="Arial"/>
                <a:cs typeface="Arial"/>
                <a:sym typeface="Arial"/>
              </a:rPr>
              <a:t>được các hướng chính trong không gian.</a:t>
            </a:r>
          </a:p>
          <a:p>
            <a:pPr algn="just">
              <a:lnSpc>
                <a:spcPts val="4419"/>
              </a:lnSpc>
              <a:spcBef>
                <a:spcPct val="0"/>
              </a:spcBef>
            </a:pPr>
            <a:r>
              <a:rPr lang="en-US" sz="3399">
                <a:solidFill>
                  <a:srgbClr val="000000"/>
                </a:solidFill>
                <a:latin typeface="Arial"/>
                <a:ea typeface="Arial"/>
                <a:cs typeface="Arial"/>
                <a:sym typeface="Arial"/>
              </a:rPr>
              <a:t> - Trẻ biết phân chia không gian theo từng cặp theo 2 vùng đối xứng nhau và các</a:t>
            </a:r>
          </a:p>
          <a:p>
            <a:pPr algn="just">
              <a:lnSpc>
                <a:spcPts val="4419"/>
              </a:lnSpc>
              <a:spcBef>
                <a:spcPct val="0"/>
              </a:spcBef>
            </a:pPr>
            <a:r>
              <a:rPr lang="en-US" sz="3399">
                <a:solidFill>
                  <a:srgbClr val="000000"/>
                </a:solidFill>
                <a:latin typeface="Arial"/>
                <a:ea typeface="Arial"/>
                <a:cs typeface="Arial"/>
                <a:sym typeface="Arial"/>
              </a:rPr>
              <a:t>vùng lại được chia nhỏ làm 2 khu vực.</a:t>
            </a:r>
          </a:p>
          <a:p>
            <a:pPr algn="just">
              <a:lnSpc>
                <a:spcPts val="4419"/>
              </a:lnSpc>
              <a:spcBef>
                <a:spcPct val="0"/>
              </a:spcBef>
            </a:pPr>
            <a:r>
              <a:rPr lang="en-US" sz="3399">
                <a:solidFill>
                  <a:srgbClr val="000000"/>
                </a:solidFill>
                <a:latin typeface="Arial"/>
                <a:ea typeface="Arial"/>
                <a:cs typeface="Arial"/>
                <a:sym typeface="Arial"/>
              </a:rPr>
              <a:t> Ví dụ: Phía tay phải của bạn là phía tay trái của tôi</a:t>
            </a:r>
          </a:p>
          <a:p>
            <a:pPr algn="just">
              <a:lnSpc>
                <a:spcPts val="4419"/>
              </a:lnSpc>
              <a:spcBef>
                <a:spcPct val="0"/>
              </a:spcBef>
            </a:pPr>
            <a:r>
              <a:rPr lang="en-US" sz="3399">
                <a:solidFill>
                  <a:srgbClr val="000000"/>
                </a:solidFill>
                <a:latin typeface="Arial"/>
                <a:ea typeface="Arial"/>
                <a:cs typeface="Arial"/>
                <a:sym typeface="Arial"/>
              </a:rPr>
              <a:t> - Trẻ xác định vị trí không gian trẻ thấy các vật đều có toạ độ riêng.</a:t>
            </a:r>
          </a:p>
          <a:p>
            <a:pPr algn="just">
              <a:lnSpc>
                <a:spcPts val="4419"/>
              </a:lnSpc>
              <a:spcBef>
                <a:spcPct val="0"/>
              </a:spcBef>
            </a:pPr>
            <a:r>
              <a:rPr lang="en-US" sz="3399">
                <a:solidFill>
                  <a:srgbClr val="000000"/>
                </a:solidFill>
                <a:latin typeface="Arial"/>
                <a:ea typeface="Arial"/>
                <a:cs typeface="Arial"/>
                <a:sym typeface="Arial"/>
              </a:rPr>
              <a:t> - Trẻ có khả năng định hướng không gian trên đối tượng khác.</a:t>
            </a:r>
          </a:p>
          <a:p>
            <a:pPr algn="just">
              <a:lnSpc>
                <a:spcPts val="4321"/>
              </a:lnSpc>
              <a:spcBef>
                <a:spcPct val="0"/>
              </a:spcBef>
            </a:pPr>
            <a:endParaRPr lang="en-US" sz="3399">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rot="-191449">
            <a:off x="-3234199" y="2727487"/>
            <a:ext cx="13055260" cy="7994703"/>
          </a:xfrm>
          <a:custGeom>
            <a:avLst/>
            <a:gdLst/>
            <a:ahLst/>
            <a:cxnLst/>
            <a:rect l="l" t="t" r="r" b="b"/>
            <a:pathLst>
              <a:path w="13055260" h="7994703">
                <a:moveTo>
                  <a:pt x="0" y="0"/>
                </a:moveTo>
                <a:lnTo>
                  <a:pt x="13055260" y="0"/>
                </a:lnTo>
                <a:lnTo>
                  <a:pt x="13055260" y="7994703"/>
                </a:lnTo>
                <a:lnTo>
                  <a:pt x="0" y="7994703"/>
                </a:lnTo>
                <a:lnTo>
                  <a:pt x="0" y="0"/>
                </a:lnTo>
                <a:close/>
              </a:path>
            </a:pathLst>
          </a:custGeom>
          <a:blipFill>
            <a:blip r:embed="rId2">
              <a:extLst>
                <a:ext uri="{96DAC541-7B7A-43D3-8B79-37D633B846F1}">
                  <asvg:svgBlip xmlns:asvg="http://schemas.microsoft.com/office/drawing/2016/SVG/main" xmlns="" r:embed="rId3"/>
                </a:ext>
              </a:extLst>
            </a:blip>
            <a:stretch>
              <a:fillRect r="-21865"/>
            </a:stretch>
          </a:blipFill>
        </p:spPr>
      </p:sp>
      <p:sp>
        <p:nvSpPr>
          <p:cNvPr id="3" name="Freeform 3"/>
          <p:cNvSpPr/>
          <p:nvPr/>
        </p:nvSpPr>
        <p:spPr>
          <a:xfrm rot="-640375">
            <a:off x="-296281" y="-12765"/>
            <a:ext cx="2478380" cy="3905756"/>
          </a:xfrm>
          <a:custGeom>
            <a:avLst/>
            <a:gdLst/>
            <a:ahLst/>
            <a:cxnLst/>
            <a:rect l="l" t="t" r="r" b="b"/>
            <a:pathLst>
              <a:path w="2478380" h="3905756">
                <a:moveTo>
                  <a:pt x="0" y="0"/>
                </a:moveTo>
                <a:lnTo>
                  <a:pt x="2478380" y="0"/>
                </a:lnTo>
                <a:lnTo>
                  <a:pt x="2478380" y="3905757"/>
                </a:lnTo>
                <a:lnTo>
                  <a:pt x="0" y="3905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5173745">
            <a:off x="15613384" y="-1818719"/>
            <a:ext cx="2448805" cy="4513356"/>
          </a:xfrm>
          <a:custGeom>
            <a:avLst/>
            <a:gdLst/>
            <a:ahLst/>
            <a:cxnLst/>
            <a:rect l="l" t="t" r="r" b="b"/>
            <a:pathLst>
              <a:path w="2448805" h="4513356">
                <a:moveTo>
                  <a:pt x="0" y="0"/>
                </a:moveTo>
                <a:lnTo>
                  <a:pt x="2448805" y="0"/>
                </a:lnTo>
                <a:lnTo>
                  <a:pt x="2448805" y="4513357"/>
                </a:lnTo>
                <a:lnTo>
                  <a:pt x="0" y="4513357"/>
                </a:lnTo>
                <a:lnTo>
                  <a:pt x="0" y="0"/>
                </a:lnTo>
                <a:close/>
              </a:path>
            </a:pathLst>
          </a:custGeom>
          <a:blipFill>
            <a:blip r:embed="rId6">
              <a:extLst>
                <a:ext uri="{96DAC541-7B7A-43D3-8B79-37D633B846F1}">
                  <asvg:svgBlip xmlns:asvg="http://schemas.microsoft.com/office/drawing/2016/SVG/main" xmlns="" r:embed="rId7"/>
                </a:ext>
              </a:extLst>
            </a:blip>
            <a:stretch>
              <a:fillRect l="-463197" t="-53550"/>
            </a:stretch>
          </a:blipFill>
        </p:spPr>
      </p:sp>
      <p:sp>
        <p:nvSpPr>
          <p:cNvPr id="5" name="TextBox 5"/>
          <p:cNvSpPr txBox="1"/>
          <p:nvPr/>
        </p:nvSpPr>
        <p:spPr>
          <a:xfrm>
            <a:off x="901519" y="4333936"/>
            <a:ext cx="8105697" cy="1421765"/>
          </a:xfrm>
          <a:prstGeom prst="rect">
            <a:avLst/>
          </a:prstGeom>
        </p:spPr>
        <p:txBody>
          <a:bodyPr lIns="0" tIns="0" rIns="0" bIns="0" rtlCol="0" anchor="t">
            <a:spAutoFit/>
          </a:bodyPr>
          <a:lstStyle/>
          <a:p>
            <a:pPr algn="l">
              <a:lnSpc>
                <a:spcPts val="3639"/>
              </a:lnSpc>
            </a:pPr>
            <a:r>
              <a:rPr lang="en-US" sz="2799">
                <a:solidFill>
                  <a:srgbClr val="1D4031"/>
                </a:solidFill>
                <a:latin typeface="Arial"/>
                <a:ea typeface="Arial"/>
                <a:cs typeface="Arial"/>
                <a:sym typeface="Arial"/>
              </a:rPr>
              <a:t>Trâm phát hộp nước trái cây tại một sự kiện ở trường. Trong giờ đầu tiên, cô ấy phát 10 hộp</a:t>
            </a:r>
          </a:p>
          <a:p>
            <a:pPr algn="l">
              <a:lnSpc>
                <a:spcPts val="3639"/>
              </a:lnSpc>
            </a:pPr>
            <a:r>
              <a:rPr lang="en-US" sz="2799">
                <a:solidFill>
                  <a:srgbClr val="1D4031"/>
                </a:solidFill>
                <a:latin typeface="Arial"/>
                <a:ea typeface="Arial"/>
                <a:cs typeface="Arial"/>
                <a:sym typeface="Arial"/>
              </a:rPr>
              <a:t>nước trái cây và 10 hộp nữa cho giờ tiếp theo.</a:t>
            </a:r>
          </a:p>
        </p:txBody>
      </p:sp>
      <p:sp>
        <p:nvSpPr>
          <p:cNvPr id="6" name="TextBox 6"/>
          <p:cNvSpPr txBox="1"/>
          <p:nvPr/>
        </p:nvSpPr>
        <p:spPr>
          <a:xfrm>
            <a:off x="1028700" y="6419903"/>
            <a:ext cx="8105697" cy="2793365"/>
          </a:xfrm>
          <a:prstGeom prst="rect">
            <a:avLst/>
          </a:prstGeom>
        </p:spPr>
        <p:txBody>
          <a:bodyPr lIns="0" tIns="0" rIns="0" bIns="0" rtlCol="0" anchor="t">
            <a:spAutoFit/>
          </a:bodyPr>
          <a:lstStyle/>
          <a:p>
            <a:pPr algn="l">
              <a:lnSpc>
                <a:spcPts val="3639"/>
              </a:lnSpc>
            </a:pPr>
            <a:r>
              <a:rPr lang="en-US" sz="2799" b="1">
                <a:solidFill>
                  <a:srgbClr val="1D4031"/>
                </a:solidFill>
                <a:latin typeface="Arial Bold"/>
                <a:ea typeface="Arial Bold"/>
                <a:cs typeface="Arial Bold"/>
                <a:sym typeface="Arial Bold"/>
              </a:rPr>
              <a:t>Nếu Trâm phát số hộp nước trái cây trong giờ</a:t>
            </a:r>
          </a:p>
          <a:p>
            <a:pPr algn="l">
              <a:lnSpc>
                <a:spcPts val="3639"/>
              </a:lnSpc>
            </a:pPr>
            <a:r>
              <a:rPr lang="en-US" sz="2799" b="1">
                <a:solidFill>
                  <a:srgbClr val="1D4031"/>
                </a:solidFill>
                <a:latin typeface="Arial Bold"/>
                <a:ea typeface="Arial Bold"/>
                <a:cs typeface="Arial Bold"/>
                <a:sym typeface="Arial Bold"/>
              </a:rPr>
              <a:t>thứ ba nhiều gấp đôi so với số hộp đã phát trong</a:t>
            </a:r>
          </a:p>
          <a:p>
            <a:pPr algn="l">
              <a:lnSpc>
                <a:spcPts val="3639"/>
              </a:lnSpc>
            </a:pPr>
            <a:r>
              <a:rPr lang="en-US" sz="2799" b="1">
                <a:solidFill>
                  <a:srgbClr val="1D4031"/>
                </a:solidFill>
                <a:latin typeface="Arial Bold"/>
                <a:ea typeface="Arial Bold"/>
                <a:cs typeface="Arial Bold"/>
                <a:sym typeface="Arial Bold"/>
              </a:rPr>
              <a:t>hai giờ đầu tiên, thì biểu thức nào thể hiện số hộp</a:t>
            </a:r>
          </a:p>
          <a:p>
            <a:pPr algn="l">
              <a:lnSpc>
                <a:spcPts val="3639"/>
              </a:lnSpc>
            </a:pPr>
            <a:r>
              <a:rPr lang="en-US" sz="2799" b="1">
                <a:solidFill>
                  <a:srgbClr val="1D4031"/>
                </a:solidFill>
                <a:latin typeface="Arial Bold"/>
                <a:ea typeface="Arial Bold"/>
                <a:cs typeface="Arial Bold"/>
                <a:sym typeface="Arial Bold"/>
              </a:rPr>
              <a:t>nước trái cây cô ấy đã phát trong giờ thứ ba?</a:t>
            </a:r>
          </a:p>
        </p:txBody>
      </p:sp>
      <p:sp>
        <p:nvSpPr>
          <p:cNvPr id="7" name="Freeform 7"/>
          <p:cNvSpPr/>
          <p:nvPr/>
        </p:nvSpPr>
        <p:spPr>
          <a:xfrm rot="-191449">
            <a:off x="-3110821" y="1837888"/>
            <a:ext cx="14684070" cy="8992145"/>
          </a:xfrm>
          <a:custGeom>
            <a:avLst/>
            <a:gdLst/>
            <a:ahLst/>
            <a:cxnLst/>
            <a:rect l="l" t="t" r="r" b="b"/>
            <a:pathLst>
              <a:path w="14684070" h="8992145">
                <a:moveTo>
                  <a:pt x="0" y="0"/>
                </a:moveTo>
                <a:lnTo>
                  <a:pt x="14684070" y="0"/>
                </a:lnTo>
                <a:lnTo>
                  <a:pt x="14684070" y="8992144"/>
                </a:lnTo>
                <a:lnTo>
                  <a:pt x="0" y="8992144"/>
                </a:lnTo>
                <a:lnTo>
                  <a:pt x="0" y="0"/>
                </a:lnTo>
                <a:close/>
              </a:path>
            </a:pathLst>
          </a:custGeom>
          <a:blipFill>
            <a:blip r:embed="rId2">
              <a:extLst>
                <a:ext uri="{96DAC541-7B7A-43D3-8B79-37D633B846F1}">
                  <asvg:svgBlip xmlns:asvg="http://schemas.microsoft.com/office/drawing/2016/SVG/main" xmlns="" r:embed="rId3"/>
                </a:ext>
              </a:extLst>
            </a:blip>
            <a:stretch>
              <a:fillRect r="-21865"/>
            </a:stretch>
          </a:blipFill>
        </p:spPr>
      </p:sp>
      <p:sp>
        <p:nvSpPr>
          <p:cNvPr id="8" name="Freeform 8"/>
          <p:cNvSpPr/>
          <p:nvPr/>
        </p:nvSpPr>
        <p:spPr>
          <a:xfrm>
            <a:off x="11511439" y="3886928"/>
            <a:ext cx="8830817" cy="6678305"/>
          </a:xfrm>
          <a:custGeom>
            <a:avLst/>
            <a:gdLst/>
            <a:ahLst/>
            <a:cxnLst/>
            <a:rect l="l" t="t" r="r" b="b"/>
            <a:pathLst>
              <a:path w="8830817" h="6678305">
                <a:moveTo>
                  <a:pt x="0" y="0"/>
                </a:moveTo>
                <a:lnTo>
                  <a:pt x="8830817" y="0"/>
                </a:lnTo>
                <a:lnTo>
                  <a:pt x="8830817" y="6678305"/>
                </a:lnTo>
                <a:lnTo>
                  <a:pt x="0" y="66783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611325" y="256985"/>
            <a:ext cx="16791782" cy="2177434"/>
          </a:xfrm>
          <a:prstGeom prst="rect">
            <a:avLst/>
          </a:prstGeom>
        </p:spPr>
        <p:txBody>
          <a:bodyPr lIns="0" tIns="0" rIns="0" bIns="0" rtlCol="0" anchor="t">
            <a:spAutoFit/>
          </a:bodyPr>
          <a:lstStyle/>
          <a:p>
            <a:pPr algn="ctr">
              <a:lnSpc>
                <a:spcPts val="8188"/>
              </a:lnSpc>
              <a:spcBef>
                <a:spcPct val="0"/>
              </a:spcBef>
            </a:pPr>
            <a:r>
              <a:rPr lang="en-US" sz="6298" b="1">
                <a:solidFill>
                  <a:srgbClr val="1D4031"/>
                </a:solidFill>
                <a:latin typeface="Arial Bold"/>
                <a:ea typeface="Arial Bold"/>
                <a:cs typeface="Arial Bold"/>
                <a:sym typeface="Arial Bold"/>
              </a:rPr>
              <a:t>1.1.2.5.Biểu tượng về định hướng thời gian </a:t>
            </a:r>
          </a:p>
          <a:p>
            <a:pPr algn="ctr">
              <a:lnSpc>
                <a:spcPts val="8188"/>
              </a:lnSpc>
              <a:spcBef>
                <a:spcPct val="0"/>
              </a:spcBef>
            </a:pPr>
            <a:endParaRPr lang="en-US" sz="6298" b="1">
              <a:solidFill>
                <a:srgbClr val="1D4031"/>
              </a:solidFill>
              <a:latin typeface="Arial Bold"/>
              <a:ea typeface="Arial Bold"/>
              <a:cs typeface="Arial Bold"/>
              <a:sym typeface="Arial Bold"/>
            </a:endParaRPr>
          </a:p>
        </p:txBody>
      </p:sp>
      <p:sp>
        <p:nvSpPr>
          <p:cNvPr id="10" name="TextBox 10"/>
          <p:cNvSpPr txBox="1"/>
          <p:nvPr/>
        </p:nvSpPr>
        <p:spPr>
          <a:xfrm>
            <a:off x="204600" y="1925937"/>
            <a:ext cx="10783761" cy="8999238"/>
          </a:xfrm>
          <a:prstGeom prst="rect">
            <a:avLst/>
          </a:prstGeom>
        </p:spPr>
        <p:txBody>
          <a:bodyPr lIns="0" tIns="0" rIns="0" bIns="0" rtlCol="0" anchor="t">
            <a:spAutoFit/>
          </a:bodyPr>
          <a:lstStyle/>
          <a:p>
            <a:pPr algn="just">
              <a:lnSpc>
                <a:spcPts val="5068"/>
              </a:lnSpc>
              <a:spcBef>
                <a:spcPct val="0"/>
              </a:spcBef>
            </a:pPr>
            <a:endParaRPr/>
          </a:p>
          <a:p>
            <a:pPr algn="just">
              <a:lnSpc>
                <a:spcPts val="5068"/>
              </a:lnSpc>
              <a:spcBef>
                <a:spcPct val="0"/>
              </a:spcBef>
            </a:pPr>
            <a:r>
              <a:rPr lang="en-US" sz="3898">
                <a:solidFill>
                  <a:srgbClr val="000000"/>
                </a:solidFill>
                <a:latin typeface="Arial"/>
                <a:ea typeface="Arial"/>
                <a:cs typeface="Arial"/>
                <a:sym typeface="Arial"/>
              </a:rPr>
              <a:t>a) Trẻ dưới 3 tuổi:</a:t>
            </a:r>
          </a:p>
          <a:p>
            <a:pPr algn="just">
              <a:lnSpc>
                <a:spcPts val="5068"/>
              </a:lnSpc>
              <a:spcBef>
                <a:spcPct val="0"/>
              </a:spcBef>
            </a:pPr>
            <a:r>
              <a:rPr lang="en-US" sz="3898">
                <a:solidFill>
                  <a:srgbClr val="000000"/>
                </a:solidFill>
                <a:latin typeface="Arial"/>
                <a:ea typeface="Arial"/>
                <a:cs typeface="Arial"/>
                <a:sym typeface="Arial"/>
              </a:rPr>
              <a:t>+ Theo các nhà nghiên cứu trẻ 0 - 3 tuổi chưa nắm được thời gian quá khứ và tương lai mà phải từ 3 – 4 tuổi mới bắt đầu. Trẻ càng lớn thì khả năng định trong thời gian càng tốt hơn.</a:t>
            </a:r>
          </a:p>
          <a:p>
            <a:pPr algn="just">
              <a:lnSpc>
                <a:spcPts val="5068"/>
              </a:lnSpc>
              <a:spcBef>
                <a:spcPct val="0"/>
              </a:spcBef>
            </a:pPr>
            <a:r>
              <a:rPr lang="en-US" sz="3898">
                <a:solidFill>
                  <a:srgbClr val="000000"/>
                </a:solidFill>
                <a:latin typeface="Arial"/>
                <a:ea typeface="Arial"/>
                <a:cs typeface="Arial"/>
                <a:sym typeface="Arial"/>
              </a:rPr>
              <a:t>b) Trẻ 3- 4 tuổi:</a:t>
            </a:r>
          </a:p>
          <a:p>
            <a:pPr algn="just">
              <a:lnSpc>
                <a:spcPts val="5068"/>
              </a:lnSpc>
              <a:spcBef>
                <a:spcPct val="0"/>
              </a:spcBef>
            </a:pPr>
            <a:r>
              <a:rPr lang="en-US" sz="3898">
                <a:solidFill>
                  <a:srgbClr val="000000"/>
                </a:solidFill>
                <a:latin typeface="Arial"/>
                <a:ea typeface="Arial"/>
                <a:cs typeface="Arial"/>
                <a:sym typeface="Arial"/>
              </a:rPr>
              <a:t>+ Trẻ nhận biết được các buổi: sáng, trưa, chiều, tối:</a:t>
            </a:r>
          </a:p>
          <a:p>
            <a:pPr algn="just">
              <a:lnSpc>
                <a:spcPts val="5068"/>
              </a:lnSpc>
              <a:spcBef>
                <a:spcPct val="0"/>
              </a:spcBef>
            </a:pPr>
            <a:r>
              <a:rPr lang="en-US" sz="3898">
                <a:solidFill>
                  <a:srgbClr val="000000"/>
                </a:solidFill>
                <a:latin typeface="Arial"/>
                <a:ea typeface="Arial"/>
                <a:cs typeface="Arial"/>
                <a:sym typeface="Arial"/>
              </a:rPr>
              <a:t>+ Trẻ nắm được phong cảnh thiên nhiên buổi: sáng, trưa, chiều, tối.</a:t>
            </a:r>
          </a:p>
          <a:p>
            <a:pPr algn="just">
              <a:lnSpc>
                <a:spcPts val="5068"/>
              </a:lnSpc>
              <a:spcBef>
                <a:spcPct val="0"/>
              </a:spcBef>
            </a:pPr>
            <a:r>
              <a:rPr lang="en-US" sz="3898">
                <a:solidFill>
                  <a:srgbClr val="000000"/>
                </a:solidFill>
                <a:latin typeface="Arial"/>
                <a:ea typeface="Arial"/>
                <a:cs typeface="Arial"/>
                <a:sym typeface="Arial"/>
              </a:rPr>
              <a:t>+ Trẻ nắm được các hoạt động của buổi: sáng, trưa, chiều, tối.</a:t>
            </a:r>
          </a:p>
          <a:p>
            <a:pPr algn="just">
              <a:lnSpc>
                <a:spcPts val="5068"/>
              </a:lnSpc>
              <a:spcBef>
                <a:spcPct val="0"/>
              </a:spcBef>
            </a:pPr>
            <a:endParaRPr lang="en-US" sz="3898">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rot="-5400000">
            <a:off x="9460023" y="-790427"/>
            <a:ext cx="10287000" cy="11867854"/>
          </a:xfrm>
          <a:custGeom>
            <a:avLst/>
            <a:gdLst/>
            <a:ahLst/>
            <a:cxnLst/>
            <a:rect l="l" t="t" r="r" b="b"/>
            <a:pathLst>
              <a:path w="10287000" h="11867854">
                <a:moveTo>
                  <a:pt x="0" y="0"/>
                </a:moveTo>
                <a:lnTo>
                  <a:pt x="10287000" y="0"/>
                </a:lnTo>
                <a:lnTo>
                  <a:pt x="10287000" y="11867854"/>
                </a:lnTo>
                <a:lnTo>
                  <a:pt x="0" y="11867854"/>
                </a:lnTo>
                <a:lnTo>
                  <a:pt x="0" y="0"/>
                </a:lnTo>
                <a:close/>
              </a:path>
            </a:pathLst>
          </a:custGeom>
          <a:blipFill>
            <a:blip r:embed="rId2">
              <a:extLst>
                <a:ext uri="{96DAC541-7B7A-43D3-8B79-37D633B846F1}">
                  <asvg:svgBlip xmlns:asvg="http://schemas.microsoft.com/office/drawing/2016/SVG/main" xmlns="" r:embed="rId3"/>
                </a:ext>
              </a:extLst>
            </a:blip>
            <a:stretch>
              <a:fillRect l="-123903" r="-44961"/>
            </a:stretch>
          </a:blipFill>
        </p:spPr>
      </p:sp>
      <p:sp>
        <p:nvSpPr>
          <p:cNvPr id="3" name="Freeform 3"/>
          <p:cNvSpPr/>
          <p:nvPr/>
        </p:nvSpPr>
        <p:spPr>
          <a:xfrm>
            <a:off x="-1101400" y="-1091235"/>
            <a:ext cx="2881899" cy="2957173"/>
          </a:xfrm>
          <a:custGeom>
            <a:avLst/>
            <a:gdLst/>
            <a:ahLst/>
            <a:cxnLst/>
            <a:rect l="l" t="t" r="r" b="b"/>
            <a:pathLst>
              <a:path w="2881899" h="2957173">
                <a:moveTo>
                  <a:pt x="0" y="0"/>
                </a:moveTo>
                <a:lnTo>
                  <a:pt x="2881899" y="0"/>
                </a:lnTo>
                <a:lnTo>
                  <a:pt x="2881899" y="2957173"/>
                </a:lnTo>
                <a:lnTo>
                  <a:pt x="0" y="29571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546334" y="7478911"/>
            <a:ext cx="3740772" cy="3259148"/>
          </a:xfrm>
          <a:custGeom>
            <a:avLst/>
            <a:gdLst/>
            <a:ahLst/>
            <a:cxnLst/>
            <a:rect l="l" t="t" r="r" b="b"/>
            <a:pathLst>
              <a:path w="3740772" h="3259148">
                <a:moveTo>
                  <a:pt x="0" y="0"/>
                </a:moveTo>
                <a:lnTo>
                  <a:pt x="3740772" y="0"/>
                </a:lnTo>
                <a:lnTo>
                  <a:pt x="3740772" y="3259148"/>
                </a:lnTo>
                <a:lnTo>
                  <a:pt x="0" y="3259148"/>
                </a:lnTo>
                <a:lnTo>
                  <a:pt x="0" y="0"/>
                </a:lnTo>
                <a:close/>
              </a:path>
            </a:pathLst>
          </a:custGeom>
          <a:blipFill>
            <a:blip r:embed="rId6"/>
            <a:stretch>
              <a:fillRect/>
            </a:stretch>
          </a:blipFill>
        </p:spPr>
      </p:sp>
      <p:sp>
        <p:nvSpPr>
          <p:cNvPr id="5" name="TextBox 5"/>
          <p:cNvSpPr txBox="1"/>
          <p:nvPr/>
        </p:nvSpPr>
        <p:spPr>
          <a:xfrm>
            <a:off x="589691" y="1396243"/>
            <a:ext cx="7719530" cy="5808363"/>
          </a:xfrm>
          <a:prstGeom prst="rect">
            <a:avLst/>
          </a:prstGeom>
        </p:spPr>
        <p:txBody>
          <a:bodyPr lIns="0" tIns="0" rIns="0" bIns="0" rtlCol="0" anchor="t">
            <a:spAutoFit/>
          </a:bodyPr>
          <a:lstStyle/>
          <a:p>
            <a:pPr algn="just">
              <a:lnSpc>
                <a:spcPts val="5068"/>
              </a:lnSpc>
              <a:spcBef>
                <a:spcPct val="0"/>
              </a:spcBef>
            </a:pPr>
            <a:r>
              <a:rPr lang="en-US" sz="3898">
                <a:solidFill>
                  <a:srgbClr val="000000"/>
                </a:solidFill>
                <a:latin typeface="Arial"/>
                <a:ea typeface="Arial"/>
                <a:cs typeface="Arial"/>
                <a:sym typeface="Arial"/>
              </a:rPr>
              <a:t>c) Trẻ 4-5 tuổi:</a:t>
            </a:r>
          </a:p>
          <a:p>
            <a:pPr algn="just">
              <a:lnSpc>
                <a:spcPts val="5068"/>
              </a:lnSpc>
              <a:spcBef>
                <a:spcPct val="0"/>
              </a:spcBef>
            </a:pPr>
            <a:r>
              <a:rPr lang="en-US" sz="3898">
                <a:solidFill>
                  <a:srgbClr val="000000"/>
                </a:solidFill>
                <a:latin typeface="Arial"/>
                <a:ea typeface="Arial"/>
                <a:cs typeface="Arial"/>
                <a:sym typeface="Arial"/>
              </a:rPr>
              <a:t>+ Trẻ nhận biết hôm qua, hôm nay, ngày mai:</a:t>
            </a:r>
          </a:p>
          <a:p>
            <a:pPr algn="just">
              <a:lnSpc>
                <a:spcPts val="5068"/>
              </a:lnSpc>
              <a:spcBef>
                <a:spcPct val="0"/>
              </a:spcBef>
            </a:pPr>
            <a:r>
              <a:rPr lang="en-US" sz="3898">
                <a:solidFill>
                  <a:srgbClr val="000000"/>
                </a:solidFill>
                <a:latin typeface="Arial"/>
                <a:ea typeface="Arial"/>
                <a:cs typeface="Arial"/>
                <a:sym typeface="Arial"/>
              </a:rPr>
              <a:t>+ Trẻ nhận biết đặc điểm của tờ lịch: Thứ, ngày, tháng, năm…</a:t>
            </a:r>
          </a:p>
          <a:p>
            <a:pPr algn="just">
              <a:lnSpc>
                <a:spcPts val="5068"/>
              </a:lnSpc>
              <a:spcBef>
                <a:spcPct val="0"/>
              </a:spcBef>
            </a:pPr>
            <a:r>
              <a:rPr lang="en-US" sz="3898">
                <a:solidFill>
                  <a:srgbClr val="000000"/>
                </a:solidFill>
                <a:latin typeface="Arial"/>
                <a:ea typeface="Arial"/>
                <a:cs typeface="Arial"/>
                <a:sym typeface="Arial"/>
              </a:rPr>
              <a:t> + Trẻ nhận biết các hoạt động trong các ngày để hình thành (quá khứ, hiện tại và tương lai)</a:t>
            </a:r>
          </a:p>
          <a:p>
            <a:pPr algn="just">
              <a:lnSpc>
                <a:spcPts val="5068"/>
              </a:lnSpc>
              <a:spcBef>
                <a:spcPct val="0"/>
              </a:spcBef>
            </a:pPr>
            <a:endParaRPr lang="en-US" sz="3898">
              <a:solidFill>
                <a:srgbClr val="000000"/>
              </a:solidFill>
              <a:latin typeface="Arial"/>
              <a:ea typeface="Arial"/>
              <a:cs typeface="Arial"/>
              <a:sym typeface="Arial"/>
            </a:endParaRPr>
          </a:p>
        </p:txBody>
      </p:sp>
      <p:sp>
        <p:nvSpPr>
          <p:cNvPr id="6" name="TextBox 6"/>
          <p:cNvSpPr txBox="1"/>
          <p:nvPr/>
        </p:nvSpPr>
        <p:spPr>
          <a:xfrm>
            <a:off x="9513823" y="1224906"/>
            <a:ext cx="7517150" cy="7722888"/>
          </a:xfrm>
          <a:prstGeom prst="rect">
            <a:avLst/>
          </a:prstGeom>
        </p:spPr>
        <p:txBody>
          <a:bodyPr lIns="0" tIns="0" rIns="0" bIns="0" rtlCol="0" anchor="t">
            <a:spAutoFit/>
          </a:bodyPr>
          <a:lstStyle/>
          <a:p>
            <a:pPr algn="just">
              <a:lnSpc>
                <a:spcPts val="5068"/>
              </a:lnSpc>
            </a:pPr>
            <a:r>
              <a:rPr lang="en-US" sz="3898">
                <a:solidFill>
                  <a:srgbClr val="000000"/>
                </a:solidFill>
                <a:latin typeface="Arial"/>
                <a:ea typeface="Arial"/>
                <a:cs typeface="Arial"/>
                <a:sym typeface="Arial"/>
              </a:rPr>
              <a:t>d) Trẻ 5-6 tuổi:</a:t>
            </a:r>
          </a:p>
          <a:p>
            <a:pPr algn="just">
              <a:lnSpc>
                <a:spcPts val="5068"/>
              </a:lnSpc>
              <a:spcBef>
                <a:spcPct val="0"/>
              </a:spcBef>
            </a:pPr>
            <a:r>
              <a:rPr lang="en-US" sz="3898">
                <a:solidFill>
                  <a:srgbClr val="000000"/>
                </a:solidFill>
                <a:latin typeface="Arial"/>
                <a:ea typeface="Arial"/>
                <a:cs typeface="Arial"/>
                <a:sym typeface="Arial"/>
              </a:rPr>
              <a:t>+ Trẻ gọi tên các thứ trong tuần (dạy trên tờ lịch từ thứ 2 đến CN)</a:t>
            </a:r>
          </a:p>
          <a:p>
            <a:pPr algn="just">
              <a:lnSpc>
                <a:spcPts val="5068"/>
              </a:lnSpc>
              <a:spcBef>
                <a:spcPct val="0"/>
              </a:spcBef>
            </a:pPr>
            <a:r>
              <a:rPr lang="en-US" sz="3898">
                <a:solidFill>
                  <a:srgbClr val="000000"/>
                </a:solidFill>
                <a:latin typeface="Arial"/>
                <a:ea typeface="Arial"/>
                <a:cs typeface="Arial"/>
                <a:sym typeface="Arial"/>
              </a:rPr>
              <a:t>+ Trẻ nhận biết đặc điểm của tờ lịch: Thứ, ngày, tháng, năm… </a:t>
            </a:r>
          </a:p>
          <a:p>
            <a:pPr algn="just">
              <a:lnSpc>
                <a:spcPts val="5068"/>
              </a:lnSpc>
              <a:spcBef>
                <a:spcPct val="0"/>
              </a:spcBef>
            </a:pPr>
            <a:r>
              <a:rPr lang="en-US" sz="3898">
                <a:solidFill>
                  <a:srgbClr val="000000"/>
                </a:solidFill>
                <a:latin typeface="Arial"/>
                <a:ea typeface="Arial"/>
                <a:cs typeface="Arial"/>
                <a:sym typeface="Arial"/>
              </a:rPr>
              <a:t>+ Trẻ nhận biết các hoạt động trong các ngày </a:t>
            </a:r>
          </a:p>
          <a:p>
            <a:pPr algn="just">
              <a:lnSpc>
                <a:spcPts val="5068"/>
              </a:lnSpc>
              <a:spcBef>
                <a:spcPct val="0"/>
              </a:spcBef>
            </a:pPr>
            <a:r>
              <a:rPr lang="en-US" sz="3898">
                <a:solidFill>
                  <a:srgbClr val="000000"/>
                </a:solidFill>
                <a:latin typeface="Arial"/>
                <a:ea typeface="Arial"/>
                <a:cs typeface="Arial"/>
                <a:sym typeface="Arial"/>
              </a:rPr>
              <a:t>+ Trẻ so sánh được các hiện tượng của các ngày khác nhau.</a:t>
            </a:r>
          </a:p>
          <a:p>
            <a:pPr algn="just">
              <a:lnSpc>
                <a:spcPts val="5068"/>
              </a:lnSpc>
              <a:spcBef>
                <a:spcPct val="0"/>
              </a:spcBef>
            </a:pPr>
            <a:r>
              <a:rPr lang="en-US" sz="3898">
                <a:solidFill>
                  <a:srgbClr val="000000"/>
                </a:solidFill>
                <a:latin typeface="Arial"/>
                <a:ea typeface="Arial"/>
                <a:cs typeface="Arial"/>
                <a:sym typeface="Arial"/>
              </a:rPr>
              <a:t>+ Trẻ biết được các mùa trong năm </a:t>
            </a:r>
          </a:p>
          <a:p>
            <a:pPr algn="just">
              <a:lnSpc>
                <a:spcPts val="5068"/>
              </a:lnSpc>
              <a:spcBef>
                <a:spcPct val="0"/>
              </a:spcBef>
            </a:pPr>
            <a:endParaRPr lang="en-US" sz="3898">
              <a:solidFill>
                <a:srgbClr val="000000"/>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ransition>
    <p:fade/>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rot="1246496">
            <a:off x="15758493" y="-1070063"/>
            <a:ext cx="3642249" cy="3709698"/>
          </a:xfrm>
          <a:custGeom>
            <a:avLst/>
            <a:gdLst/>
            <a:ahLst/>
            <a:cxnLst/>
            <a:rect l="l" t="t" r="r" b="b"/>
            <a:pathLst>
              <a:path w="3642249" h="3709698">
                <a:moveTo>
                  <a:pt x="0" y="0"/>
                </a:moveTo>
                <a:lnTo>
                  <a:pt x="3642249" y="0"/>
                </a:lnTo>
                <a:lnTo>
                  <a:pt x="3642249" y="3709698"/>
                </a:lnTo>
                <a:lnTo>
                  <a:pt x="0" y="37096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262563">
            <a:off x="-505043" y="-441969"/>
            <a:ext cx="2543549" cy="2205265"/>
          </a:xfrm>
          <a:custGeom>
            <a:avLst/>
            <a:gdLst/>
            <a:ahLst/>
            <a:cxnLst/>
            <a:rect l="l" t="t" r="r" b="b"/>
            <a:pathLst>
              <a:path w="2543549" h="2205265">
                <a:moveTo>
                  <a:pt x="0" y="0"/>
                </a:moveTo>
                <a:lnTo>
                  <a:pt x="2543549" y="0"/>
                </a:lnTo>
                <a:lnTo>
                  <a:pt x="2543549" y="2205265"/>
                </a:lnTo>
                <a:lnTo>
                  <a:pt x="0" y="22052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4823812" y="4688312"/>
            <a:ext cx="3464188" cy="5598688"/>
          </a:xfrm>
          <a:custGeom>
            <a:avLst/>
            <a:gdLst/>
            <a:ahLst/>
            <a:cxnLst/>
            <a:rect l="l" t="t" r="r" b="b"/>
            <a:pathLst>
              <a:path w="3464188" h="5598688">
                <a:moveTo>
                  <a:pt x="0" y="0"/>
                </a:moveTo>
                <a:lnTo>
                  <a:pt x="3464188" y="0"/>
                </a:lnTo>
                <a:lnTo>
                  <a:pt x="3464188" y="5598688"/>
                </a:lnTo>
                <a:lnTo>
                  <a:pt x="0" y="5598688"/>
                </a:lnTo>
                <a:lnTo>
                  <a:pt x="0" y="0"/>
                </a:lnTo>
                <a:close/>
              </a:path>
            </a:pathLst>
          </a:custGeom>
          <a:blipFill>
            <a:blip r:embed="rId6"/>
            <a:stretch>
              <a:fillRect/>
            </a:stretch>
          </a:blipFill>
        </p:spPr>
      </p:sp>
      <p:sp>
        <p:nvSpPr>
          <p:cNvPr id="5" name="TextBox 5"/>
          <p:cNvSpPr txBox="1"/>
          <p:nvPr/>
        </p:nvSpPr>
        <p:spPr>
          <a:xfrm>
            <a:off x="1485214" y="2270002"/>
            <a:ext cx="14567148" cy="4587894"/>
          </a:xfrm>
          <a:prstGeom prst="rect">
            <a:avLst/>
          </a:prstGeom>
        </p:spPr>
        <p:txBody>
          <a:bodyPr lIns="0" tIns="0" rIns="0" bIns="0" rtlCol="0" anchor="t">
            <a:spAutoFit/>
          </a:bodyPr>
          <a:lstStyle/>
          <a:p>
            <a:pPr algn="ctr">
              <a:lnSpc>
                <a:spcPts val="9098"/>
              </a:lnSpc>
              <a:spcBef>
                <a:spcPct val="0"/>
              </a:spcBef>
            </a:pPr>
            <a:r>
              <a:rPr lang="en-US" sz="6998">
                <a:solidFill>
                  <a:srgbClr val="000000"/>
                </a:solidFill>
                <a:latin typeface="Saira Black"/>
                <a:ea typeface="Saira Black"/>
                <a:cs typeface="Saira Black"/>
                <a:sym typeface="Saira Black"/>
              </a:rPr>
              <a:t> </a:t>
            </a:r>
            <a:r>
              <a:rPr lang="en-US" sz="6998">
                <a:solidFill>
                  <a:srgbClr val="1D4031"/>
                </a:solidFill>
                <a:latin typeface="Saira Black"/>
                <a:ea typeface="Saira Black"/>
                <a:cs typeface="Saira Black"/>
                <a:sym typeface="Saira Black"/>
              </a:rPr>
              <a:t>1.1.3. Nêu nội dung cho trẻ làm quen với biểu tượng toán theo Chương trình GDMN hiện hành</a:t>
            </a:r>
          </a:p>
          <a:p>
            <a:pPr algn="ctr">
              <a:lnSpc>
                <a:spcPts val="9098"/>
              </a:lnSpc>
              <a:spcBef>
                <a:spcPct val="0"/>
              </a:spcBef>
            </a:pPr>
            <a:endParaRPr lang="en-US" sz="6998">
              <a:solidFill>
                <a:srgbClr val="1D4031"/>
              </a:solidFill>
              <a:latin typeface="Saira Black"/>
              <a:ea typeface="Saira Black"/>
              <a:cs typeface="Saira Black"/>
              <a:sym typeface="Saira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CDB2"/>
        </a:solidFill>
        <a:effectLst/>
      </p:bgPr>
    </p:bg>
    <p:spTree>
      <p:nvGrpSpPr>
        <p:cNvPr id="1" name=""/>
        <p:cNvGrpSpPr/>
        <p:nvPr/>
      </p:nvGrpSpPr>
      <p:grpSpPr>
        <a:xfrm>
          <a:off x="0" y="0"/>
          <a:ext cx="0" cy="0"/>
          <a:chOff x="0" y="0"/>
          <a:chExt cx="0" cy="0"/>
        </a:xfrm>
      </p:grpSpPr>
      <p:grpSp>
        <p:nvGrpSpPr>
          <p:cNvPr id="2" name="Group 2"/>
          <p:cNvGrpSpPr/>
          <p:nvPr/>
        </p:nvGrpSpPr>
        <p:grpSpPr>
          <a:xfrm>
            <a:off x="482666" y="2528378"/>
            <a:ext cx="17322669" cy="9344733"/>
            <a:chOff x="0" y="0"/>
            <a:chExt cx="4789753" cy="2583838"/>
          </a:xfrm>
        </p:grpSpPr>
        <p:sp>
          <p:nvSpPr>
            <p:cNvPr id="3" name="Freeform 3"/>
            <p:cNvSpPr/>
            <p:nvPr/>
          </p:nvSpPr>
          <p:spPr>
            <a:xfrm>
              <a:off x="0" y="0"/>
              <a:ext cx="4789753" cy="2583838"/>
            </a:xfrm>
            <a:custGeom>
              <a:avLst/>
              <a:gdLst/>
              <a:ahLst/>
              <a:cxnLst/>
              <a:rect l="l" t="t" r="r" b="b"/>
              <a:pathLst>
                <a:path w="4789753" h="2583838">
                  <a:moveTo>
                    <a:pt x="11173" y="0"/>
                  </a:moveTo>
                  <a:lnTo>
                    <a:pt x="4778580" y="0"/>
                  </a:lnTo>
                  <a:cubicBezTo>
                    <a:pt x="4784751" y="0"/>
                    <a:pt x="4789753" y="5002"/>
                    <a:pt x="4789753" y="11173"/>
                  </a:cubicBezTo>
                  <a:lnTo>
                    <a:pt x="4789753" y="2572665"/>
                  </a:lnTo>
                  <a:cubicBezTo>
                    <a:pt x="4789753" y="2575628"/>
                    <a:pt x="4788576" y="2578470"/>
                    <a:pt x="4786480" y="2580565"/>
                  </a:cubicBezTo>
                  <a:cubicBezTo>
                    <a:pt x="4784385" y="2582661"/>
                    <a:pt x="4781543" y="2583838"/>
                    <a:pt x="4778580" y="2583838"/>
                  </a:cubicBezTo>
                  <a:lnTo>
                    <a:pt x="11173" y="2583838"/>
                  </a:lnTo>
                  <a:cubicBezTo>
                    <a:pt x="5002" y="2583838"/>
                    <a:pt x="0" y="2578835"/>
                    <a:pt x="0" y="2572665"/>
                  </a:cubicBezTo>
                  <a:lnTo>
                    <a:pt x="0" y="11173"/>
                  </a:lnTo>
                  <a:cubicBezTo>
                    <a:pt x="0" y="5002"/>
                    <a:pt x="5002" y="0"/>
                    <a:pt x="11173" y="0"/>
                  </a:cubicBezTo>
                  <a:close/>
                </a:path>
              </a:pathLst>
            </a:custGeom>
            <a:solidFill>
              <a:srgbClr val="FFFFFF"/>
            </a:solidFill>
            <a:ln w="19050" cap="rnd">
              <a:solidFill>
                <a:srgbClr val="000000"/>
              </a:solidFill>
              <a:prstDash val="solid"/>
              <a:round/>
            </a:ln>
          </p:spPr>
        </p:sp>
        <p:sp>
          <p:nvSpPr>
            <p:cNvPr id="4" name="TextBox 4"/>
            <p:cNvSpPr txBox="1"/>
            <p:nvPr/>
          </p:nvSpPr>
          <p:spPr>
            <a:xfrm>
              <a:off x="0" y="-95250"/>
              <a:ext cx="4789753" cy="2679088"/>
            </a:xfrm>
            <a:prstGeom prst="rect">
              <a:avLst/>
            </a:prstGeom>
          </p:spPr>
          <p:txBody>
            <a:bodyPr lIns="50800" tIns="50800" rIns="50800" bIns="50800" rtlCol="0" anchor="ctr"/>
            <a:lstStyle/>
            <a:p>
              <a:pPr marL="0" lvl="0" indent="0" algn="ctr">
                <a:lnSpc>
                  <a:spcPts val="3359"/>
                </a:lnSpc>
              </a:pPr>
              <a:endParaRPr/>
            </a:p>
          </p:txBody>
        </p:sp>
      </p:grpSp>
      <p:sp>
        <p:nvSpPr>
          <p:cNvPr id="5" name="TextBox 5"/>
          <p:cNvSpPr txBox="1"/>
          <p:nvPr/>
        </p:nvSpPr>
        <p:spPr>
          <a:xfrm>
            <a:off x="2167406" y="452874"/>
            <a:ext cx="14296247" cy="3138298"/>
          </a:xfrm>
          <a:prstGeom prst="rect">
            <a:avLst/>
          </a:prstGeom>
        </p:spPr>
        <p:txBody>
          <a:bodyPr lIns="0" tIns="0" rIns="0" bIns="0" rtlCol="0" anchor="t">
            <a:spAutoFit/>
          </a:bodyPr>
          <a:lstStyle/>
          <a:p>
            <a:pPr marL="0" lvl="0" indent="0" algn="ctr">
              <a:lnSpc>
                <a:spcPts val="5148"/>
              </a:lnSpc>
              <a:spcBef>
                <a:spcPct val="0"/>
              </a:spcBef>
            </a:pPr>
            <a:r>
              <a:rPr lang="en-US" sz="4400">
                <a:solidFill>
                  <a:srgbClr val="000000"/>
                </a:solidFill>
                <a:latin typeface="Francois One"/>
                <a:ea typeface="Francois One"/>
                <a:cs typeface="Francois One"/>
                <a:sym typeface="Francois One"/>
              </a:rPr>
              <a:t>*Dù </a:t>
            </a:r>
            <a:r>
              <a:rPr lang="en-US" sz="4400" u="none">
                <a:solidFill>
                  <a:srgbClr val="000000"/>
                </a:solidFill>
                <a:latin typeface="Francois One"/>
                <a:ea typeface="Francois One"/>
                <a:cs typeface="Francois One"/>
                <a:sym typeface="Francois One"/>
              </a:rPr>
              <a:t>hoạt động ở các nhóm tuổi khá giống nhau về hình thức, nhưng nội dung cụ thể và kết quả mong đợi sẽ thay đổi để đáp ứng nhu cầu và khả năng của từng độ tuổi.</a:t>
            </a:r>
          </a:p>
          <a:p>
            <a:pPr marL="0" lvl="0" indent="0" algn="ctr">
              <a:lnSpc>
                <a:spcPts val="9360"/>
              </a:lnSpc>
              <a:spcBef>
                <a:spcPct val="0"/>
              </a:spcBef>
            </a:pPr>
            <a:endParaRPr lang="en-US" sz="4400" u="none">
              <a:solidFill>
                <a:srgbClr val="000000"/>
              </a:solidFill>
              <a:latin typeface="Francois One"/>
              <a:ea typeface="Francois One"/>
              <a:cs typeface="Francois One"/>
              <a:sym typeface="Francois One"/>
            </a:endParaRPr>
          </a:p>
        </p:txBody>
      </p:sp>
      <p:grpSp>
        <p:nvGrpSpPr>
          <p:cNvPr id="6" name="Group 6"/>
          <p:cNvGrpSpPr/>
          <p:nvPr/>
        </p:nvGrpSpPr>
        <p:grpSpPr>
          <a:xfrm>
            <a:off x="7439914" y="4226130"/>
            <a:ext cx="3751231" cy="2121791"/>
            <a:chOff x="0" y="0"/>
            <a:chExt cx="699934" cy="395900"/>
          </a:xfrm>
        </p:grpSpPr>
        <p:sp>
          <p:nvSpPr>
            <p:cNvPr id="7" name="Freeform 7"/>
            <p:cNvSpPr/>
            <p:nvPr/>
          </p:nvSpPr>
          <p:spPr>
            <a:xfrm>
              <a:off x="0" y="0"/>
              <a:ext cx="699934" cy="395900"/>
            </a:xfrm>
            <a:custGeom>
              <a:avLst/>
              <a:gdLst/>
              <a:ahLst/>
              <a:cxnLst/>
              <a:rect l="l" t="t" r="r" b="b"/>
              <a:pathLst>
                <a:path w="699934" h="395900">
                  <a:moveTo>
                    <a:pt x="61915" y="0"/>
                  </a:moveTo>
                  <a:lnTo>
                    <a:pt x="638019" y="0"/>
                  </a:lnTo>
                  <a:cubicBezTo>
                    <a:pt x="672214" y="0"/>
                    <a:pt x="699934" y="27720"/>
                    <a:pt x="699934" y="61915"/>
                  </a:cubicBezTo>
                  <a:lnTo>
                    <a:pt x="699934" y="333985"/>
                  </a:lnTo>
                  <a:cubicBezTo>
                    <a:pt x="699934" y="350406"/>
                    <a:pt x="693411" y="366155"/>
                    <a:pt x="681800" y="377766"/>
                  </a:cubicBezTo>
                  <a:cubicBezTo>
                    <a:pt x="670188" y="389377"/>
                    <a:pt x="654440" y="395900"/>
                    <a:pt x="638019" y="395900"/>
                  </a:cubicBezTo>
                  <a:lnTo>
                    <a:pt x="61915" y="395900"/>
                  </a:lnTo>
                  <a:cubicBezTo>
                    <a:pt x="27720" y="395900"/>
                    <a:pt x="0" y="368180"/>
                    <a:pt x="0" y="333985"/>
                  </a:cubicBezTo>
                  <a:lnTo>
                    <a:pt x="0" y="61915"/>
                  </a:lnTo>
                  <a:cubicBezTo>
                    <a:pt x="0" y="27720"/>
                    <a:pt x="27720" y="0"/>
                    <a:pt x="61915" y="0"/>
                  </a:cubicBezTo>
                  <a:close/>
                </a:path>
              </a:pathLst>
            </a:custGeom>
            <a:solidFill>
              <a:srgbClr val="3C7DF6"/>
            </a:solidFill>
            <a:ln w="19050" cap="rnd">
              <a:solidFill>
                <a:srgbClr val="000000"/>
              </a:solidFill>
              <a:prstDash val="solid"/>
              <a:round/>
            </a:ln>
          </p:spPr>
        </p:sp>
        <p:sp>
          <p:nvSpPr>
            <p:cNvPr id="8" name="TextBox 8"/>
            <p:cNvSpPr txBox="1"/>
            <p:nvPr/>
          </p:nvSpPr>
          <p:spPr>
            <a:xfrm>
              <a:off x="0" y="0"/>
              <a:ext cx="699934" cy="395900"/>
            </a:xfrm>
            <a:prstGeom prst="rect">
              <a:avLst/>
            </a:prstGeom>
          </p:spPr>
          <p:txBody>
            <a:bodyPr lIns="50800" tIns="50800" rIns="50800" bIns="50800" rtlCol="0" anchor="ctr"/>
            <a:lstStyle/>
            <a:p>
              <a:pPr algn="ctr">
                <a:lnSpc>
                  <a:spcPts val="2799"/>
                </a:lnSpc>
              </a:pPr>
              <a:r>
                <a:rPr lang="en-US" sz="2799" spc="-55" dirty="0">
                  <a:solidFill>
                    <a:srgbClr val="FFFFFF"/>
                  </a:solidFill>
                  <a:latin typeface="Arial"/>
                  <a:ea typeface="Arial"/>
                  <a:cs typeface="Arial"/>
                  <a:sym typeface="Arial"/>
                  <a:hlinkClick r:id="rId2" action="ppaction://hlinksldjump"/>
                </a:rPr>
                <a:t>2. </a:t>
              </a:r>
              <a:r>
                <a:rPr lang="en-US" sz="2799" spc="-55" dirty="0" err="1">
                  <a:solidFill>
                    <a:srgbClr val="FFFFFF"/>
                  </a:solidFill>
                  <a:latin typeface="Arial"/>
                  <a:ea typeface="Arial"/>
                  <a:cs typeface="Arial"/>
                  <a:sym typeface="Arial"/>
                  <a:hlinkClick r:id="rId2" action="ppaction://hlinksldjump"/>
                </a:rPr>
                <a:t>Xếp</a:t>
              </a:r>
              <a:r>
                <a:rPr lang="en-US" sz="2799" spc="-55" dirty="0">
                  <a:solidFill>
                    <a:srgbClr val="FFFFFF"/>
                  </a:solidFill>
                  <a:latin typeface="Arial"/>
                  <a:ea typeface="Arial"/>
                  <a:cs typeface="Arial"/>
                  <a:sym typeface="Arial"/>
                  <a:hlinkClick r:id="rId2" action="ppaction://hlinksldjump"/>
                </a:rPr>
                <a:t> </a:t>
              </a:r>
              <a:r>
                <a:rPr lang="en-US" sz="2799" spc="-55" dirty="0" err="1">
                  <a:solidFill>
                    <a:srgbClr val="FFFFFF"/>
                  </a:solidFill>
                  <a:latin typeface="Arial"/>
                  <a:ea typeface="Arial"/>
                  <a:cs typeface="Arial"/>
                  <a:sym typeface="Arial"/>
                  <a:hlinkClick r:id="rId2" action="ppaction://hlinksldjump"/>
                </a:rPr>
                <a:t>tương</a:t>
              </a:r>
              <a:r>
                <a:rPr lang="en-US" sz="2799" spc="-55" dirty="0">
                  <a:solidFill>
                    <a:srgbClr val="FFFFFF"/>
                  </a:solidFill>
                  <a:latin typeface="Arial"/>
                  <a:ea typeface="Arial"/>
                  <a:cs typeface="Arial"/>
                  <a:sym typeface="Arial"/>
                  <a:hlinkClick r:id="rId2" action="ppaction://hlinksldjump"/>
                </a:rPr>
                <a:t> </a:t>
              </a:r>
              <a:r>
                <a:rPr lang="en-US" sz="2799" spc="-55" dirty="0" err="1">
                  <a:solidFill>
                    <a:srgbClr val="FFFFFF"/>
                  </a:solidFill>
                  <a:latin typeface="Arial"/>
                  <a:ea typeface="Arial"/>
                  <a:cs typeface="Arial"/>
                  <a:sym typeface="Arial"/>
                  <a:hlinkClick r:id="rId2" action="ppaction://hlinksldjump"/>
                </a:rPr>
                <a:t>ứng</a:t>
              </a:r>
              <a:endParaRPr lang="en-US" sz="2799" spc="-55" dirty="0">
                <a:solidFill>
                  <a:srgbClr val="FFFFFF"/>
                </a:solidFill>
                <a:latin typeface="Arial"/>
                <a:ea typeface="Arial"/>
                <a:cs typeface="Arial"/>
                <a:sym typeface="Arial"/>
                <a:hlinkClick r:id="rId2" action="ppaction://hlinksldjump"/>
              </a:endParaRPr>
            </a:p>
          </p:txBody>
        </p:sp>
      </p:grpSp>
      <p:grpSp>
        <p:nvGrpSpPr>
          <p:cNvPr id="9" name="Group 9"/>
          <p:cNvGrpSpPr/>
          <p:nvPr/>
        </p:nvGrpSpPr>
        <p:grpSpPr>
          <a:xfrm>
            <a:off x="2167721" y="4226130"/>
            <a:ext cx="3751231" cy="2121791"/>
            <a:chOff x="0" y="0"/>
            <a:chExt cx="699934" cy="395900"/>
          </a:xfrm>
        </p:grpSpPr>
        <p:sp>
          <p:nvSpPr>
            <p:cNvPr id="10" name="Freeform 10"/>
            <p:cNvSpPr/>
            <p:nvPr/>
          </p:nvSpPr>
          <p:spPr>
            <a:xfrm>
              <a:off x="0" y="0"/>
              <a:ext cx="699934" cy="395900"/>
            </a:xfrm>
            <a:custGeom>
              <a:avLst/>
              <a:gdLst/>
              <a:ahLst/>
              <a:cxnLst/>
              <a:rect l="l" t="t" r="r" b="b"/>
              <a:pathLst>
                <a:path w="699934" h="395900">
                  <a:moveTo>
                    <a:pt x="61915" y="0"/>
                  </a:moveTo>
                  <a:lnTo>
                    <a:pt x="638019" y="0"/>
                  </a:lnTo>
                  <a:cubicBezTo>
                    <a:pt x="672214" y="0"/>
                    <a:pt x="699934" y="27720"/>
                    <a:pt x="699934" y="61915"/>
                  </a:cubicBezTo>
                  <a:lnTo>
                    <a:pt x="699934" y="333985"/>
                  </a:lnTo>
                  <a:cubicBezTo>
                    <a:pt x="699934" y="350406"/>
                    <a:pt x="693411" y="366155"/>
                    <a:pt x="681800" y="377766"/>
                  </a:cubicBezTo>
                  <a:cubicBezTo>
                    <a:pt x="670188" y="389377"/>
                    <a:pt x="654440" y="395900"/>
                    <a:pt x="638019" y="395900"/>
                  </a:cubicBezTo>
                  <a:lnTo>
                    <a:pt x="61915" y="395900"/>
                  </a:lnTo>
                  <a:cubicBezTo>
                    <a:pt x="27720" y="395900"/>
                    <a:pt x="0" y="368180"/>
                    <a:pt x="0" y="333985"/>
                  </a:cubicBezTo>
                  <a:lnTo>
                    <a:pt x="0" y="61915"/>
                  </a:lnTo>
                  <a:cubicBezTo>
                    <a:pt x="0" y="27720"/>
                    <a:pt x="27720" y="0"/>
                    <a:pt x="61915" y="0"/>
                  </a:cubicBezTo>
                  <a:close/>
                </a:path>
              </a:pathLst>
            </a:custGeom>
            <a:solidFill>
              <a:srgbClr val="9B8EF8"/>
            </a:solidFill>
            <a:ln w="19050" cap="rnd">
              <a:solidFill>
                <a:srgbClr val="000000"/>
              </a:solidFill>
              <a:prstDash val="solid"/>
              <a:round/>
            </a:ln>
          </p:spPr>
        </p:sp>
        <p:sp>
          <p:nvSpPr>
            <p:cNvPr id="11" name="TextBox 11"/>
            <p:cNvSpPr txBox="1"/>
            <p:nvPr/>
          </p:nvSpPr>
          <p:spPr>
            <a:xfrm>
              <a:off x="0" y="0"/>
              <a:ext cx="699934" cy="395900"/>
            </a:xfrm>
            <a:prstGeom prst="rect">
              <a:avLst/>
            </a:prstGeom>
          </p:spPr>
          <p:txBody>
            <a:bodyPr lIns="50800" tIns="50800" rIns="50800" bIns="50800" rtlCol="0" anchor="ctr"/>
            <a:lstStyle/>
            <a:p>
              <a:pPr algn="ctr">
                <a:lnSpc>
                  <a:spcPts val="2799"/>
                </a:lnSpc>
              </a:pPr>
              <a:r>
                <a:rPr lang="en-US" sz="2799" spc="-55" dirty="0">
                  <a:solidFill>
                    <a:srgbClr val="FFFFFF"/>
                  </a:solidFill>
                  <a:latin typeface="Arial"/>
                  <a:ea typeface="Arial"/>
                  <a:cs typeface="Arial"/>
                  <a:sym typeface="Arial"/>
                  <a:hlinkClick r:id="rId3" action="ppaction://hlinksldjump"/>
                </a:rPr>
                <a:t>1.Tập </a:t>
              </a:r>
              <a:r>
                <a:rPr lang="en-US" sz="2799" spc="-55" dirty="0" err="1">
                  <a:solidFill>
                    <a:srgbClr val="FFFFFF"/>
                  </a:solidFill>
                  <a:latin typeface="Arial"/>
                  <a:ea typeface="Arial"/>
                  <a:cs typeface="Arial"/>
                  <a:sym typeface="Arial"/>
                  <a:hlinkClick r:id="rId3" action="ppaction://hlinksldjump"/>
                </a:rPr>
                <a:t>hợp</a:t>
              </a:r>
              <a:r>
                <a:rPr lang="en-US" sz="2799" spc="-55" dirty="0">
                  <a:solidFill>
                    <a:srgbClr val="FFFFFF"/>
                  </a:solidFill>
                  <a:latin typeface="Arial"/>
                  <a:ea typeface="Arial"/>
                  <a:cs typeface="Arial"/>
                  <a:sym typeface="Arial"/>
                  <a:hlinkClick r:id="rId3" action="ppaction://hlinksldjump"/>
                </a:rPr>
                <a:t>, </a:t>
              </a:r>
              <a:r>
                <a:rPr lang="en-US" sz="2799" spc="-55" dirty="0" err="1">
                  <a:solidFill>
                    <a:srgbClr val="FFFFFF"/>
                  </a:solidFill>
                  <a:latin typeface="Arial"/>
                  <a:ea typeface="Arial"/>
                  <a:cs typeface="Arial"/>
                  <a:sym typeface="Arial"/>
                  <a:hlinkClick r:id="rId3" action="ppaction://hlinksldjump"/>
                </a:rPr>
                <a:t>số</a:t>
              </a:r>
              <a:r>
                <a:rPr lang="en-US" sz="2799" spc="-55" dirty="0">
                  <a:solidFill>
                    <a:srgbClr val="FFFFFF"/>
                  </a:solidFill>
                  <a:latin typeface="Arial"/>
                  <a:ea typeface="Arial"/>
                  <a:cs typeface="Arial"/>
                  <a:sym typeface="Arial"/>
                  <a:hlinkClick r:id="rId3" action="ppaction://hlinksldjump"/>
                </a:rPr>
                <a:t> </a:t>
              </a:r>
              <a:r>
                <a:rPr lang="en-US" sz="2799" spc="-55" dirty="0" err="1">
                  <a:solidFill>
                    <a:srgbClr val="FFFFFF"/>
                  </a:solidFill>
                  <a:latin typeface="Arial"/>
                  <a:ea typeface="Arial"/>
                  <a:cs typeface="Arial"/>
                  <a:sym typeface="Arial"/>
                  <a:hlinkClick r:id="rId3" action="ppaction://hlinksldjump"/>
                </a:rPr>
                <a:t>lượng</a:t>
              </a:r>
              <a:r>
                <a:rPr lang="en-US" sz="2799" spc="-55" dirty="0">
                  <a:solidFill>
                    <a:srgbClr val="FFFFFF"/>
                  </a:solidFill>
                  <a:latin typeface="Arial"/>
                  <a:ea typeface="Arial"/>
                  <a:cs typeface="Arial"/>
                  <a:sym typeface="Arial"/>
                  <a:hlinkClick r:id="rId3" action="ppaction://hlinksldjump"/>
                </a:rPr>
                <a:t>, </a:t>
              </a:r>
              <a:r>
                <a:rPr lang="en-US" sz="2799" spc="-55" dirty="0" err="1">
                  <a:solidFill>
                    <a:srgbClr val="FFFFFF"/>
                  </a:solidFill>
                  <a:latin typeface="Arial"/>
                  <a:ea typeface="Arial"/>
                  <a:cs typeface="Arial"/>
                  <a:sym typeface="Arial"/>
                  <a:hlinkClick r:id="rId3" action="ppaction://hlinksldjump"/>
                </a:rPr>
                <a:t>số</a:t>
              </a:r>
              <a:r>
                <a:rPr lang="en-US" sz="2799" spc="-55" dirty="0">
                  <a:solidFill>
                    <a:srgbClr val="FFFFFF"/>
                  </a:solidFill>
                  <a:latin typeface="Arial"/>
                  <a:ea typeface="Arial"/>
                  <a:cs typeface="Arial"/>
                  <a:sym typeface="Arial"/>
                  <a:hlinkClick r:id="rId3" action="ppaction://hlinksldjump"/>
                </a:rPr>
                <a:t> </a:t>
              </a:r>
              <a:r>
                <a:rPr lang="en-US" sz="2799" spc="-55" dirty="0" err="1">
                  <a:solidFill>
                    <a:srgbClr val="FFFFFF"/>
                  </a:solidFill>
                  <a:latin typeface="Arial"/>
                  <a:ea typeface="Arial"/>
                  <a:cs typeface="Arial"/>
                  <a:sym typeface="Arial"/>
                  <a:hlinkClick r:id="rId3" action="ppaction://hlinksldjump"/>
                </a:rPr>
                <a:t>thứ</a:t>
              </a:r>
              <a:r>
                <a:rPr lang="en-US" sz="2799" spc="-55" dirty="0">
                  <a:solidFill>
                    <a:srgbClr val="FFFFFF"/>
                  </a:solidFill>
                  <a:latin typeface="Arial"/>
                  <a:ea typeface="Arial"/>
                  <a:cs typeface="Arial"/>
                  <a:sym typeface="Arial"/>
                  <a:hlinkClick r:id="rId3" action="ppaction://hlinksldjump"/>
                </a:rPr>
                <a:t> </a:t>
              </a:r>
              <a:r>
                <a:rPr lang="en-US" sz="2799" spc="-55" dirty="0" err="1">
                  <a:solidFill>
                    <a:srgbClr val="FFFFFF"/>
                  </a:solidFill>
                  <a:latin typeface="Arial"/>
                  <a:ea typeface="Arial"/>
                  <a:cs typeface="Arial"/>
                  <a:sym typeface="Arial"/>
                  <a:hlinkClick r:id="rId3" action="ppaction://hlinksldjump"/>
                </a:rPr>
                <a:t>tự</a:t>
              </a:r>
              <a:r>
                <a:rPr lang="en-US" sz="2799" spc="-55" dirty="0">
                  <a:solidFill>
                    <a:srgbClr val="FFFFFF"/>
                  </a:solidFill>
                  <a:latin typeface="Arial"/>
                  <a:ea typeface="Arial"/>
                  <a:cs typeface="Arial"/>
                  <a:sym typeface="Arial"/>
                  <a:hlinkClick r:id="rId3" action="ppaction://hlinksldjump"/>
                </a:rPr>
                <a:t> </a:t>
              </a:r>
              <a:r>
                <a:rPr lang="en-US" sz="2799" spc="-55" dirty="0" err="1">
                  <a:solidFill>
                    <a:srgbClr val="FFFFFF"/>
                  </a:solidFill>
                  <a:latin typeface="Arial"/>
                  <a:ea typeface="Arial"/>
                  <a:cs typeface="Arial"/>
                  <a:sym typeface="Arial"/>
                  <a:hlinkClick r:id="rId3" action="ppaction://hlinksldjump"/>
                </a:rPr>
                <a:t>và</a:t>
              </a:r>
              <a:r>
                <a:rPr lang="en-US" sz="2799" spc="-55" dirty="0">
                  <a:solidFill>
                    <a:srgbClr val="FFFFFF"/>
                  </a:solidFill>
                  <a:latin typeface="Arial"/>
                  <a:ea typeface="Arial"/>
                  <a:cs typeface="Arial"/>
                  <a:sym typeface="Arial"/>
                  <a:hlinkClick r:id="rId3" action="ppaction://hlinksldjump"/>
                </a:rPr>
                <a:t> </a:t>
              </a:r>
              <a:r>
                <a:rPr lang="en-US" sz="2799" spc="-55" dirty="0" err="1">
                  <a:solidFill>
                    <a:srgbClr val="FFFFFF"/>
                  </a:solidFill>
                  <a:latin typeface="Arial"/>
                  <a:ea typeface="Arial"/>
                  <a:cs typeface="Arial"/>
                  <a:sym typeface="Arial"/>
                  <a:hlinkClick r:id="rId3" action="ppaction://hlinksldjump"/>
                </a:rPr>
                <a:t>đếm</a:t>
              </a:r>
              <a:endParaRPr lang="en-US" sz="2799" spc="-55" dirty="0">
                <a:solidFill>
                  <a:srgbClr val="FFFFFF"/>
                </a:solidFill>
                <a:latin typeface="Arial"/>
                <a:ea typeface="Arial"/>
                <a:cs typeface="Arial"/>
                <a:sym typeface="Arial"/>
                <a:hlinkClick r:id="rId3" action="ppaction://hlinksldjump"/>
              </a:endParaRPr>
            </a:p>
          </p:txBody>
        </p:sp>
      </p:grpSp>
      <p:grpSp>
        <p:nvGrpSpPr>
          <p:cNvPr id="12" name="Group 12"/>
          <p:cNvGrpSpPr/>
          <p:nvPr/>
        </p:nvGrpSpPr>
        <p:grpSpPr>
          <a:xfrm>
            <a:off x="12712737" y="4226130"/>
            <a:ext cx="3751231" cy="2121791"/>
            <a:chOff x="0" y="0"/>
            <a:chExt cx="699934" cy="395900"/>
          </a:xfrm>
        </p:grpSpPr>
        <p:sp>
          <p:nvSpPr>
            <p:cNvPr id="13" name="Freeform 13"/>
            <p:cNvSpPr/>
            <p:nvPr/>
          </p:nvSpPr>
          <p:spPr>
            <a:xfrm>
              <a:off x="0" y="0"/>
              <a:ext cx="699934" cy="395900"/>
            </a:xfrm>
            <a:custGeom>
              <a:avLst/>
              <a:gdLst/>
              <a:ahLst/>
              <a:cxnLst/>
              <a:rect l="l" t="t" r="r" b="b"/>
              <a:pathLst>
                <a:path w="699934" h="395900">
                  <a:moveTo>
                    <a:pt x="61915" y="0"/>
                  </a:moveTo>
                  <a:lnTo>
                    <a:pt x="638019" y="0"/>
                  </a:lnTo>
                  <a:cubicBezTo>
                    <a:pt x="672214" y="0"/>
                    <a:pt x="699934" y="27720"/>
                    <a:pt x="699934" y="61915"/>
                  </a:cubicBezTo>
                  <a:lnTo>
                    <a:pt x="699934" y="333985"/>
                  </a:lnTo>
                  <a:cubicBezTo>
                    <a:pt x="699934" y="350406"/>
                    <a:pt x="693411" y="366155"/>
                    <a:pt x="681800" y="377766"/>
                  </a:cubicBezTo>
                  <a:cubicBezTo>
                    <a:pt x="670188" y="389377"/>
                    <a:pt x="654440" y="395900"/>
                    <a:pt x="638019" y="395900"/>
                  </a:cubicBezTo>
                  <a:lnTo>
                    <a:pt x="61915" y="395900"/>
                  </a:lnTo>
                  <a:cubicBezTo>
                    <a:pt x="27720" y="395900"/>
                    <a:pt x="0" y="368180"/>
                    <a:pt x="0" y="333985"/>
                  </a:cubicBezTo>
                  <a:lnTo>
                    <a:pt x="0" y="61915"/>
                  </a:lnTo>
                  <a:cubicBezTo>
                    <a:pt x="0" y="27720"/>
                    <a:pt x="27720" y="0"/>
                    <a:pt x="61915" y="0"/>
                  </a:cubicBezTo>
                  <a:close/>
                </a:path>
              </a:pathLst>
            </a:custGeom>
            <a:solidFill>
              <a:srgbClr val="00926E"/>
            </a:solidFill>
            <a:ln w="19050" cap="rnd">
              <a:solidFill>
                <a:srgbClr val="000000"/>
              </a:solidFill>
              <a:prstDash val="solid"/>
              <a:round/>
            </a:ln>
          </p:spPr>
        </p:sp>
        <p:sp>
          <p:nvSpPr>
            <p:cNvPr id="14" name="TextBox 14"/>
            <p:cNvSpPr txBox="1"/>
            <p:nvPr/>
          </p:nvSpPr>
          <p:spPr>
            <a:xfrm>
              <a:off x="0" y="0"/>
              <a:ext cx="699934" cy="395900"/>
            </a:xfrm>
            <a:prstGeom prst="rect">
              <a:avLst/>
            </a:prstGeom>
          </p:spPr>
          <p:txBody>
            <a:bodyPr lIns="50800" tIns="50800" rIns="50800" bIns="50800" rtlCol="0" anchor="ctr"/>
            <a:lstStyle/>
            <a:p>
              <a:pPr algn="ctr">
                <a:lnSpc>
                  <a:spcPts val="2799"/>
                </a:lnSpc>
              </a:pPr>
              <a:r>
                <a:rPr lang="en-US" sz="2799" spc="-55">
                  <a:solidFill>
                    <a:srgbClr val="FFFFFF"/>
                  </a:solidFill>
                  <a:latin typeface="Arial"/>
                  <a:ea typeface="Arial"/>
                  <a:cs typeface="Arial"/>
                  <a:sym typeface="Arial"/>
                </a:rPr>
                <a:t>3. So sánh, sắp xếp theo quy tắc</a:t>
              </a:r>
            </a:p>
          </p:txBody>
        </p:sp>
      </p:grpSp>
      <p:grpSp>
        <p:nvGrpSpPr>
          <p:cNvPr id="15" name="Group 15"/>
          <p:cNvGrpSpPr/>
          <p:nvPr/>
        </p:nvGrpSpPr>
        <p:grpSpPr>
          <a:xfrm>
            <a:off x="7439914" y="7200744"/>
            <a:ext cx="3751231" cy="2121791"/>
            <a:chOff x="0" y="0"/>
            <a:chExt cx="699934" cy="395900"/>
          </a:xfrm>
        </p:grpSpPr>
        <p:sp>
          <p:nvSpPr>
            <p:cNvPr id="16" name="Freeform 16"/>
            <p:cNvSpPr/>
            <p:nvPr/>
          </p:nvSpPr>
          <p:spPr>
            <a:xfrm>
              <a:off x="0" y="0"/>
              <a:ext cx="699934" cy="395900"/>
            </a:xfrm>
            <a:custGeom>
              <a:avLst/>
              <a:gdLst/>
              <a:ahLst/>
              <a:cxnLst/>
              <a:rect l="l" t="t" r="r" b="b"/>
              <a:pathLst>
                <a:path w="699934" h="395900">
                  <a:moveTo>
                    <a:pt x="61915" y="0"/>
                  </a:moveTo>
                  <a:lnTo>
                    <a:pt x="638019" y="0"/>
                  </a:lnTo>
                  <a:cubicBezTo>
                    <a:pt x="672214" y="0"/>
                    <a:pt x="699934" y="27720"/>
                    <a:pt x="699934" y="61915"/>
                  </a:cubicBezTo>
                  <a:lnTo>
                    <a:pt x="699934" y="333985"/>
                  </a:lnTo>
                  <a:cubicBezTo>
                    <a:pt x="699934" y="350406"/>
                    <a:pt x="693411" y="366155"/>
                    <a:pt x="681800" y="377766"/>
                  </a:cubicBezTo>
                  <a:cubicBezTo>
                    <a:pt x="670188" y="389377"/>
                    <a:pt x="654440" y="395900"/>
                    <a:pt x="638019" y="395900"/>
                  </a:cubicBezTo>
                  <a:lnTo>
                    <a:pt x="61915" y="395900"/>
                  </a:lnTo>
                  <a:cubicBezTo>
                    <a:pt x="27720" y="395900"/>
                    <a:pt x="0" y="368180"/>
                    <a:pt x="0" y="333985"/>
                  </a:cubicBezTo>
                  <a:lnTo>
                    <a:pt x="0" y="61915"/>
                  </a:lnTo>
                  <a:cubicBezTo>
                    <a:pt x="0" y="27720"/>
                    <a:pt x="27720" y="0"/>
                    <a:pt x="61915" y="0"/>
                  </a:cubicBezTo>
                  <a:close/>
                </a:path>
              </a:pathLst>
            </a:custGeom>
            <a:solidFill>
              <a:srgbClr val="ED9BBC"/>
            </a:solidFill>
            <a:ln w="19050" cap="rnd">
              <a:solidFill>
                <a:srgbClr val="000000"/>
              </a:solidFill>
              <a:prstDash val="solid"/>
              <a:round/>
            </a:ln>
          </p:spPr>
        </p:sp>
        <p:sp>
          <p:nvSpPr>
            <p:cNvPr id="17" name="TextBox 17"/>
            <p:cNvSpPr txBox="1"/>
            <p:nvPr/>
          </p:nvSpPr>
          <p:spPr>
            <a:xfrm>
              <a:off x="0" y="0"/>
              <a:ext cx="699934" cy="395900"/>
            </a:xfrm>
            <a:prstGeom prst="rect">
              <a:avLst/>
            </a:prstGeom>
          </p:spPr>
          <p:txBody>
            <a:bodyPr lIns="50800" tIns="50800" rIns="50800" bIns="50800" rtlCol="0" anchor="ctr"/>
            <a:lstStyle/>
            <a:p>
              <a:pPr algn="ctr">
                <a:lnSpc>
                  <a:spcPts val="2799"/>
                </a:lnSpc>
              </a:pPr>
              <a:r>
                <a:rPr lang="en-US" sz="2799" spc="-55">
                  <a:solidFill>
                    <a:srgbClr val="FFFFFF"/>
                  </a:solidFill>
                  <a:latin typeface="Arial"/>
                  <a:ea typeface="Arial"/>
                  <a:cs typeface="Arial"/>
                  <a:sym typeface="Arial"/>
                </a:rPr>
                <a:t>5. Hình dạng</a:t>
              </a:r>
            </a:p>
          </p:txBody>
        </p:sp>
      </p:grpSp>
      <p:grpSp>
        <p:nvGrpSpPr>
          <p:cNvPr id="18" name="Group 18"/>
          <p:cNvGrpSpPr/>
          <p:nvPr/>
        </p:nvGrpSpPr>
        <p:grpSpPr>
          <a:xfrm>
            <a:off x="2167406" y="7200744"/>
            <a:ext cx="3751231" cy="2121791"/>
            <a:chOff x="0" y="0"/>
            <a:chExt cx="699934" cy="395900"/>
          </a:xfrm>
        </p:grpSpPr>
        <p:sp>
          <p:nvSpPr>
            <p:cNvPr id="19" name="Freeform 19"/>
            <p:cNvSpPr/>
            <p:nvPr/>
          </p:nvSpPr>
          <p:spPr>
            <a:xfrm>
              <a:off x="0" y="0"/>
              <a:ext cx="699934" cy="395900"/>
            </a:xfrm>
            <a:custGeom>
              <a:avLst/>
              <a:gdLst/>
              <a:ahLst/>
              <a:cxnLst/>
              <a:rect l="l" t="t" r="r" b="b"/>
              <a:pathLst>
                <a:path w="699934" h="395900">
                  <a:moveTo>
                    <a:pt x="61915" y="0"/>
                  </a:moveTo>
                  <a:lnTo>
                    <a:pt x="638019" y="0"/>
                  </a:lnTo>
                  <a:cubicBezTo>
                    <a:pt x="672214" y="0"/>
                    <a:pt x="699934" y="27720"/>
                    <a:pt x="699934" y="61915"/>
                  </a:cubicBezTo>
                  <a:lnTo>
                    <a:pt x="699934" y="333985"/>
                  </a:lnTo>
                  <a:cubicBezTo>
                    <a:pt x="699934" y="350406"/>
                    <a:pt x="693411" y="366155"/>
                    <a:pt x="681800" y="377766"/>
                  </a:cubicBezTo>
                  <a:cubicBezTo>
                    <a:pt x="670188" y="389377"/>
                    <a:pt x="654440" y="395900"/>
                    <a:pt x="638019" y="395900"/>
                  </a:cubicBezTo>
                  <a:lnTo>
                    <a:pt x="61915" y="395900"/>
                  </a:lnTo>
                  <a:cubicBezTo>
                    <a:pt x="27720" y="395900"/>
                    <a:pt x="0" y="368180"/>
                    <a:pt x="0" y="333985"/>
                  </a:cubicBezTo>
                  <a:lnTo>
                    <a:pt x="0" y="61915"/>
                  </a:lnTo>
                  <a:cubicBezTo>
                    <a:pt x="0" y="27720"/>
                    <a:pt x="27720" y="0"/>
                    <a:pt x="61915" y="0"/>
                  </a:cubicBezTo>
                  <a:close/>
                </a:path>
              </a:pathLst>
            </a:custGeom>
            <a:solidFill>
              <a:srgbClr val="FFB929"/>
            </a:solidFill>
            <a:ln w="19050" cap="rnd">
              <a:solidFill>
                <a:srgbClr val="000000"/>
              </a:solidFill>
              <a:prstDash val="solid"/>
              <a:round/>
            </a:ln>
          </p:spPr>
        </p:sp>
        <p:sp>
          <p:nvSpPr>
            <p:cNvPr id="20" name="TextBox 20"/>
            <p:cNvSpPr txBox="1"/>
            <p:nvPr/>
          </p:nvSpPr>
          <p:spPr>
            <a:xfrm>
              <a:off x="0" y="0"/>
              <a:ext cx="699934" cy="395900"/>
            </a:xfrm>
            <a:prstGeom prst="rect">
              <a:avLst/>
            </a:prstGeom>
          </p:spPr>
          <p:txBody>
            <a:bodyPr lIns="50800" tIns="50800" rIns="50800" bIns="50800" rtlCol="0" anchor="ctr"/>
            <a:lstStyle/>
            <a:p>
              <a:pPr algn="ctr">
                <a:lnSpc>
                  <a:spcPts val="2799"/>
                </a:lnSpc>
              </a:pPr>
              <a:r>
                <a:rPr lang="en-US" sz="2799" spc="-55">
                  <a:solidFill>
                    <a:srgbClr val="FFFFFF"/>
                  </a:solidFill>
                  <a:latin typeface="Arial"/>
                  <a:ea typeface="Arial"/>
                  <a:cs typeface="Arial"/>
                  <a:sym typeface="Arial"/>
                </a:rPr>
                <a:t>4. Đo lường</a:t>
              </a:r>
            </a:p>
          </p:txBody>
        </p:sp>
      </p:grpSp>
      <p:sp>
        <p:nvSpPr>
          <p:cNvPr id="21" name="Freeform 21"/>
          <p:cNvSpPr/>
          <p:nvPr/>
        </p:nvSpPr>
        <p:spPr>
          <a:xfrm>
            <a:off x="8680572" y="3591172"/>
            <a:ext cx="1269915" cy="1269915"/>
          </a:xfrm>
          <a:custGeom>
            <a:avLst/>
            <a:gdLst/>
            <a:ahLst/>
            <a:cxnLst/>
            <a:rect l="l" t="t" r="r" b="b"/>
            <a:pathLst>
              <a:path w="1269915" h="1269915">
                <a:moveTo>
                  <a:pt x="0" y="0"/>
                </a:moveTo>
                <a:lnTo>
                  <a:pt x="1269915" y="0"/>
                </a:lnTo>
                <a:lnTo>
                  <a:pt x="1269915" y="1269916"/>
                </a:lnTo>
                <a:lnTo>
                  <a:pt x="0" y="1269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3408378" y="3591172"/>
            <a:ext cx="1269915" cy="1269915"/>
          </a:xfrm>
          <a:custGeom>
            <a:avLst/>
            <a:gdLst/>
            <a:ahLst/>
            <a:cxnLst/>
            <a:rect l="l" t="t" r="r" b="b"/>
            <a:pathLst>
              <a:path w="1269915" h="1269915">
                <a:moveTo>
                  <a:pt x="0" y="0"/>
                </a:moveTo>
                <a:lnTo>
                  <a:pt x="1269916" y="0"/>
                </a:lnTo>
                <a:lnTo>
                  <a:pt x="1269916" y="1269916"/>
                </a:lnTo>
                <a:lnTo>
                  <a:pt x="0" y="12699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8509042" y="6565787"/>
            <a:ext cx="1269915" cy="1269915"/>
          </a:xfrm>
          <a:custGeom>
            <a:avLst/>
            <a:gdLst/>
            <a:ahLst/>
            <a:cxnLst/>
            <a:rect l="l" t="t" r="r" b="b"/>
            <a:pathLst>
              <a:path w="1269915" h="1269915">
                <a:moveTo>
                  <a:pt x="0" y="0"/>
                </a:moveTo>
                <a:lnTo>
                  <a:pt x="1269916" y="0"/>
                </a:lnTo>
                <a:lnTo>
                  <a:pt x="1269916" y="1269915"/>
                </a:lnTo>
                <a:lnTo>
                  <a:pt x="0" y="12699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13953395" y="3591172"/>
            <a:ext cx="1269915" cy="1269915"/>
          </a:xfrm>
          <a:custGeom>
            <a:avLst/>
            <a:gdLst/>
            <a:ahLst/>
            <a:cxnLst/>
            <a:rect l="l" t="t" r="r" b="b"/>
            <a:pathLst>
              <a:path w="1269915" h="1269915">
                <a:moveTo>
                  <a:pt x="0" y="0"/>
                </a:moveTo>
                <a:lnTo>
                  <a:pt x="1269915" y="0"/>
                </a:lnTo>
                <a:lnTo>
                  <a:pt x="1269915" y="1269916"/>
                </a:lnTo>
                <a:lnTo>
                  <a:pt x="0" y="12699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a:off x="3406065" y="6565787"/>
            <a:ext cx="1272228" cy="1269915"/>
          </a:xfrm>
          <a:custGeom>
            <a:avLst/>
            <a:gdLst/>
            <a:ahLst/>
            <a:cxnLst/>
            <a:rect l="l" t="t" r="r" b="b"/>
            <a:pathLst>
              <a:path w="1272228" h="1269915">
                <a:moveTo>
                  <a:pt x="0" y="0"/>
                </a:moveTo>
                <a:lnTo>
                  <a:pt x="1272229" y="0"/>
                </a:lnTo>
                <a:lnTo>
                  <a:pt x="1272229" y="1269915"/>
                </a:lnTo>
                <a:lnTo>
                  <a:pt x="0" y="12699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9696562">
            <a:off x="-1003804" y="1351404"/>
            <a:ext cx="2733491" cy="3219315"/>
          </a:xfrm>
          <a:custGeom>
            <a:avLst/>
            <a:gdLst/>
            <a:ahLst/>
            <a:cxnLst/>
            <a:rect l="l" t="t" r="r" b="b"/>
            <a:pathLst>
              <a:path w="2733491" h="3219315">
                <a:moveTo>
                  <a:pt x="0" y="0"/>
                </a:moveTo>
                <a:lnTo>
                  <a:pt x="2733491" y="0"/>
                </a:lnTo>
                <a:lnTo>
                  <a:pt x="2733491" y="3219315"/>
                </a:lnTo>
                <a:lnTo>
                  <a:pt x="0" y="3219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7" name="Freeform 27"/>
          <p:cNvSpPr/>
          <p:nvPr/>
        </p:nvSpPr>
        <p:spPr>
          <a:xfrm rot="965326">
            <a:off x="16810550" y="8801123"/>
            <a:ext cx="1610381" cy="1955208"/>
          </a:xfrm>
          <a:custGeom>
            <a:avLst/>
            <a:gdLst/>
            <a:ahLst/>
            <a:cxnLst/>
            <a:rect l="l" t="t" r="r" b="b"/>
            <a:pathLst>
              <a:path w="1610381" h="1955208">
                <a:moveTo>
                  <a:pt x="0" y="0"/>
                </a:moveTo>
                <a:lnTo>
                  <a:pt x="1610381" y="0"/>
                </a:lnTo>
                <a:lnTo>
                  <a:pt x="1610381" y="1955208"/>
                </a:lnTo>
                <a:lnTo>
                  <a:pt x="0" y="195520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12712422" y="7200744"/>
            <a:ext cx="3751231" cy="2121791"/>
            <a:chOff x="0" y="0"/>
            <a:chExt cx="699934" cy="395900"/>
          </a:xfrm>
        </p:grpSpPr>
        <p:sp>
          <p:nvSpPr>
            <p:cNvPr id="29" name="Freeform 29"/>
            <p:cNvSpPr/>
            <p:nvPr/>
          </p:nvSpPr>
          <p:spPr>
            <a:xfrm>
              <a:off x="0" y="0"/>
              <a:ext cx="699934" cy="395900"/>
            </a:xfrm>
            <a:custGeom>
              <a:avLst/>
              <a:gdLst/>
              <a:ahLst/>
              <a:cxnLst/>
              <a:rect l="l" t="t" r="r" b="b"/>
              <a:pathLst>
                <a:path w="699934" h="395900">
                  <a:moveTo>
                    <a:pt x="61915" y="0"/>
                  </a:moveTo>
                  <a:lnTo>
                    <a:pt x="638019" y="0"/>
                  </a:lnTo>
                  <a:cubicBezTo>
                    <a:pt x="672214" y="0"/>
                    <a:pt x="699934" y="27720"/>
                    <a:pt x="699934" y="61915"/>
                  </a:cubicBezTo>
                  <a:lnTo>
                    <a:pt x="699934" y="333985"/>
                  </a:lnTo>
                  <a:cubicBezTo>
                    <a:pt x="699934" y="350406"/>
                    <a:pt x="693411" y="366155"/>
                    <a:pt x="681800" y="377766"/>
                  </a:cubicBezTo>
                  <a:cubicBezTo>
                    <a:pt x="670188" y="389377"/>
                    <a:pt x="654440" y="395900"/>
                    <a:pt x="638019" y="395900"/>
                  </a:cubicBezTo>
                  <a:lnTo>
                    <a:pt x="61915" y="395900"/>
                  </a:lnTo>
                  <a:cubicBezTo>
                    <a:pt x="27720" y="395900"/>
                    <a:pt x="0" y="368180"/>
                    <a:pt x="0" y="333985"/>
                  </a:cubicBezTo>
                  <a:lnTo>
                    <a:pt x="0" y="61915"/>
                  </a:lnTo>
                  <a:cubicBezTo>
                    <a:pt x="0" y="27720"/>
                    <a:pt x="27720" y="0"/>
                    <a:pt x="61915" y="0"/>
                  </a:cubicBezTo>
                  <a:close/>
                </a:path>
              </a:pathLst>
            </a:custGeom>
            <a:solidFill>
              <a:srgbClr val="FFB929"/>
            </a:solidFill>
            <a:ln w="19050" cap="rnd">
              <a:solidFill>
                <a:srgbClr val="000000"/>
              </a:solidFill>
              <a:prstDash val="solid"/>
              <a:round/>
            </a:ln>
          </p:spPr>
        </p:sp>
        <p:sp>
          <p:nvSpPr>
            <p:cNvPr id="30" name="TextBox 30"/>
            <p:cNvSpPr txBox="1"/>
            <p:nvPr/>
          </p:nvSpPr>
          <p:spPr>
            <a:xfrm>
              <a:off x="0" y="0"/>
              <a:ext cx="699934" cy="395900"/>
            </a:xfrm>
            <a:prstGeom prst="rect">
              <a:avLst/>
            </a:prstGeom>
          </p:spPr>
          <p:txBody>
            <a:bodyPr lIns="50800" tIns="50800" rIns="50800" bIns="50800" rtlCol="0" anchor="ctr"/>
            <a:lstStyle/>
            <a:p>
              <a:pPr algn="ctr">
                <a:lnSpc>
                  <a:spcPts val="2799"/>
                </a:lnSpc>
              </a:pPr>
              <a:r>
                <a:rPr lang="en-US" sz="2799" spc="-55">
                  <a:solidFill>
                    <a:srgbClr val="FFFFFF"/>
                  </a:solidFill>
                  <a:latin typeface="Arial"/>
                  <a:ea typeface="Arial"/>
                  <a:cs typeface="Arial"/>
                  <a:sym typeface="Arial"/>
                </a:rPr>
                <a:t>6. Định hướng trong không gian và định hướng thời gian</a:t>
              </a:r>
            </a:p>
          </p:txBody>
        </p:sp>
      </p:grpSp>
      <p:sp>
        <p:nvSpPr>
          <p:cNvPr id="31" name="Freeform 31"/>
          <p:cNvSpPr/>
          <p:nvPr/>
        </p:nvSpPr>
        <p:spPr>
          <a:xfrm>
            <a:off x="14118644" y="6471068"/>
            <a:ext cx="1104351" cy="1104351"/>
          </a:xfrm>
          <a:custGeom>
            <a:avLst/>
            <a:gdLst/>
            <a:ahLst/>
            <a:cxnLst/>
            <a:rect l="l" t="t" r="r" b="b"/>
            <a:pathLst>
              <a:path w="1104351" h="1104351">
                <a:moveTo>
                  <a:pt x="0" y="0"/>
                </a:moveTo>
                <a:lnTo>
                  <a:pt x="1104351" y="0"/>
                </a:lnTo>
                <a:lnTo>
                  <a:pt x="1104351" y="1104350"/>
                </a:lnTo>
                <a:lnTo>
                  <a:pt x="0" y="1104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867220" y="8068049"/>
            <a:ext cx="20022439" cy="4987408"/>
          </a:xfrm>
          <a:custGeom>
            <a:avLst/>
            <a:gdLst/>
            <a:ahLst/>
            <a:cxnLst/>
            <a:rect l="l" t="t" r="r" b="b"/>
            <a:pathLst>
              <a:path w="20022439" h="4987408">
                <a:moveTo>
                  <a:pt x="0" y="0"/>
                </a:moveTo>
                <a:lnTo>
                  <a:pt x="20022440" y="0"/>
                </a:lnTo>
                <a:lnTo>
                  <a:pt x="20022440" y="4987408"/>
                </a:lnTo>
                <a:lnTo>
                  <a:pt x="0" y="4987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6018339" y="1261184"/>
            <a:ext cx="16151420" cy="8237224"/>
          </a:xfrm>
          <a:custGeom>
            <a:avLst/>
            <a:gdLst/>
            <a:ahLst/>
            <a:cxnLst/>
            <a:rect l="l" t="t" r="r" b="b"/>
            <a:pathLst>
              <a:path w="16151420" h="8237224">
                <a:moveTo>
                  <a:pt x="16151421" y="0"/>
                </a:moveTo>
                <a:lnTo>
                  <a:pt x="0" y="0"/>
                </a:lnTo>
                <a:lnTo>
                  <a:pt x="0" y="8237224"/>
                </a:lnTo>
                <a:lnTo>
                  <a:pt x="16151421" y="8237224"/>
                </a:lnTo>
                <a:lnTo>
                  <a:pt x="16151421"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7232126" y="3673615"/>
            <a:ext cx="10626593" cy="2008523"/>
            <a:chOff x="0" y="0"/>
            <a:chExt cx="14168791" cy="2678031"/>
          </a:xfrm>
        </p:grpSpPr>
        <p:sp>
          <p:nvSpPr>
            <p:cNvPr id="5" name="Freeform 5"/>
            <p:cNvSpPr/>
            <p:nvPr/>
          </p:nvSpPr>
          <p:spPr>
            <a:xfrm>
              <a:off x="0" y="0"/>
              <a:ext cx="14168791" cy="2678031"/>
            </a:xfrm>
            <a:custGeom>
              <a:avLst/>
              <a:gdLst/>
              <a:ahLst/>
              <a:cxnLst/>
              <a:rect l="l" t="t" r="r" b="b"/>
              <a:pathLst>
                <a:path w="14168791" h="2678031">
                  <a:moveTo>
                    <a:pt x="0" y="0"/>
                  </a:moveTo>
                  <a:lnTo>
                    <a:pt x="14168791" y="0"/>
                  </a:lnTo>
                  <a:lnTo>
                    <a:pt x="14168791" y="2678031"/>
                  </a:lnTo>
                  <a:lnTo>
                    <a:pt x="0" y="2678031"/>
                  </a:lnTo>
                  <a:lnTo>
                    <a:pt x="0" y="0"/>
                  </a:lnTo>
                  <a:close/>
                </a:path>
              </a:pathLst>
            </a:custGeom>
            <a:blipFill>
              <a:blip r:embed="rId6">
                <a:extLst>
                  <a:ext uri="{96DAC541-7B7A-43D3-8B79-37D633B846F1}">
                    <asvg:svgBlip xmlns:asvg="http://schemas.microsoft.com/office/drawing/2016/SVG/main" xmlns="" r:embed="rId7"/>
                  </a:ext>
                </a:extLst>
              </a:blip>
              <a:stretch>
                <a:fillRect t="-15893" b="-15893"/>
              </a:stretch>
            </a:blipFill>
          </p:spPr>
        </p:sp>
        <p:sp>
          <p:nvSpPr>
            <p:cNvPr id="6" name="TextBox 6"/>
            <p:cNvSpPr txBox="1"/>
            <p:nvPr/>
          </p:nvSpPr>
          <p:spPr>
            <a:xfrm>
              <a:off x="281608" y="223109"/>
              <a:ext cx="13605574" cy="2136563"/>
            </a:xfrm>
            <a:prstGeom prst="rect">
              <a:avLst/>
            </a:prstGeom>
          </p:spPr>
          <p:txBody>
            <a:bodyPr lIns="0" tIns="0" rIns="0" bIns="0" rtlCol="0" anchor="t">
              <a:spAutoFit/>
            </a:bodyPr>
            <a:lstStyle/>
            <a:p>
              <a:pPr marL="0" lvl="0" indent="0" algn="ctr">
                <a:lnSpc>
                  <a:spcPts val="4160"/>
                </a:lnSpc>
                <a:spcBef>
                  <a:spcPct val="0"/>
                </a:spcBef>
              </a:pPr>
              <a:r>
                <a:rPr lang="en-US" sz="3200">
                  <a:solidFill>
                    <a:srgbClr val="1D4031"/>
                  </a:solidFill>
                  <a:latin typeface="Arial"/>
                  <a:ea typeface="Arial"/>
                  <a:cs typeface="Arial"/>
                  <a:sym typeface="Arial"/>
                </a:rPr>
                <a:t> 1.2.2. Thực trạng về xây dựng kế hoạch cho trẻ làm quen với toán (tại 1 trường MN cụ thể)</a:t>
              </a:r>
            </a:p>
            <a:p>
              <a:pPr marL="0" lvl="0" indent="0" algn="ctr">
                <a:lnSpc>
                  <a:spcPts val="4160"/>
                </a:lnSpc>
                <a:spcBef>
                  <a:spcPct val="0"/>
                </a:spcBef>
              </a:pPr>
              <a:endParaRPr lang="en-US" sz="3200">
                <a:solidFill>
                  <a:srgbClr val="1D4031"/>
                </a:solidFill>
                <a:latin typeface="Arial"/>
                <a:ea typeface="Arial"/>
                <a:cs typeface="Arial"/>
                <a:sym typeface="Arial"/>
              </a:endParaRPr>
            </a:p>
          </p:txBody>
        </p:sp>
      </p:grpSp>
      <p:sp>
        <p:nvSpPr>
          <p:cNvPr id="7" name="Freeform 7"/>
          <p:cNvSpPr/>
          <p:nvPr/>
        </p:nvSpPr>
        <p:spPr>
          <a:xfrm>
            <a:off x="1594313" y="-1495872"/>
            <a:ext cx="3080302" cy="2991743"/>
          </a:xfrm>
          <a:custGeom>
            <a:avLst/>
            <a:gdLst/>
            <a:ahLst/>
            <a:cxnLst/>
            <a:rect l="l" t="t" r="r" b="b"/>
            <a:pathLst>
              <a:path w="3080302" h="2991743">
                <a:moveTo>
                  <a:pt x="0" y="0"/>
                </a:moveTo>
                <a:lnTo>
                  <a:pt x="3080302" y="0"/>
                </a:lnTo>
                <a:lnTo>
                  <a:pt x="3080302" y="2991744"/>
                </a:lnTo>
                <a:lnTo>
                  <a:pt x="0" y="29917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675144" y="2300053"/>
            <a:ext cx="5343195" cy="4118723"/>
          </a:xfrm>
          <a:prstGeom prst="rect">
            <a:avLst/>
          </a:prstGeom>
        </p:spPr>
        <p:txBody>
          <a:bodyPr lIns="0" tIns="0" rIns="0" bIns="0" rtlCol="0" anchor="t">
            <a:spAutoFit/>
          </a:bodyPr>
          <a:lstStyle/>
          <a:p>
            <a:pPr marL="0" lvl="0" indent="0" algn="l">
              <a:lnSpc>
                <a:spcPts val="10522"/>
              </a:lnSpc>
            </a:pPr>
            <a:r>
              <a:rPr lang="en-US" sz="7794">
                <a:solidFill>
                  <a:srgbClr val="1D4031"/>
                </a:solidFill>
                <a:latin typeface="Arial"/>
                <a:ea typeface="Arial"/>
                <a:cs typeface="Arial"/>
                <a:sym typeface="Arial"/>
              </a:rPr>
              <a:t> </a:t>
            </a:r>
            <a:r>
              <a:rPr lang="en-US" sz="7794" b="1">
                <a:solidFill>
                  <a:srgbClr val="1D4031"/>
                </a:solidFill>
                <a:latin typeface="Arial Bold"/>
                <a:ea typeface="Arial Bold"/>
                <a:cs typeface="Arial Bold"/>
                <a:sym typeface="Arial Bold"/>
              </a:rPr>
              <a:t>1.2. CƠ SỞ THỰC TIỄN</a:t>
            </a:r>
          </a:p>
        </p:txBody>
      </p:sp>
      <p:grpSp>
        <p:nvGrpSpPr>
          <p:cNvPr id="9" name="Group 9"/>
          <p:cNvGrpSpPr/>
          <p:nvPr/>
        </p:nvGrpSpPr>
        <p:grpSpPr>
          <a:xfrm>
            <a:off x="7232126" y="6225469"/>
            <a:ext cx="10626593" cy="2165500"/>
            <a:chOff x="0" y="0"/>
            <a:chExt cx="14168791" cy="2887333"/>
          </a:xfrm>
        </p:grpSpPr>
        <p:sp>
          <p:nvSpPr>
            <p:cNvPr id="10" name="Freeform 10"/>
            <p:cNvSpPr/>
            <p:nvPr/>
          </p:nvSpPr>
          <p:spPr>
            <a:xfrm>
              <a:off x="0" y="0"/>
              <a:ext cx="14168791" cy="2887333"/>
            </a:xfrm>
            <a:custGeom>
              <a:avLst/>
              <a:gdLst/>
              <a:ahLst/>
              <a:cxnLst/>
              <a:rect l="l" t="t" r="r" b="b"/>
              <a:pathLst>
                <a:path w="14168791" h="2887333">
                  <a:moveTo>
                    <a:pt x="0" y="0"/>
                  </a:moveTo>
                  <a:lnTo>
                    <a:pt x="14168791" y="0"/>
                  </a:lnTo>
                  <a:lnTo>
                    <a:pt x="14168791" y="2887333"/>
                  </a:lnTo>
                  <a:lnTo>
                    <a:pt x="0" y="2887333"/>
                  </a:lnTo>
                  <a:lnTo>
                    <a:pt x="0" y="0"/>
                  </a:lnTo>
                  <a:close/>
                </a:path>
              </a:pathLst>
            </a:custGeom>
            <a:blipFill>
              <a:blip r:embed="rId10">
                <a:extLst>
                  <a:ext uri="{96DAC541-7B7A-43D3-8B79-37D633B846F1}">
                    <asvg:svgBlip xmlns:asvg="http://schemas.microsoft.com/office/drawing/2016/SVG/main" xmlns="" r:embed="rId11"/>
                  </a:ext>
                </a:extLst>
              </a:blip>
              <a:stretch>
                <a:fillRect t="-11117" b="-11117"/>
              </a:stretch>
            </a:blipFill>
          </p:spPr>
        </p:sp>
        <p:sp>
          <p:nvSpPr>
            <p:cNvPr id="11" name="TextBox 11"/>
            <p:cNvSpPr txBox="1"/>
            <p:nvPr/>
          </p:nvSpPr>
          <p:spPr>
            <a:xfrm>
              <a:off x="281608" y="110422"/>
              <a:ext cx="13605574" cy="2580764"/>
            </a:xfrm>
            <a:prstGeom prst="rect">
              <a:avLst/>
            </a:prstGeom>
          </p:spPr>
          <p:txBody>
            <a:bodyPr lIns="0" tIns="0" rIns="0" bIns="0" rtlCol="0" anchor="t">
              <a:spAutoFit/>
            </a:bodyPr>
            <a:lstStyle/>
            <a:p>
              <a:pPr algn="ctr">
                <a:lnSpc>
                  <a:spcPts val="3784"/>
                </a:lnSpc>
              </a:pPr>
              <a:r>
                <a:rPr lang="en-US" sz="2911">
                  <a:solidFill>
                    <a:srgbClr val="1D4031"/>
                  </a:solidFill>
                  <a:latin typeface="Arial"/>
                  <a:ea typeface="Arial"/>
                  <a:cs typeface="Arial"/>
                  <a:sym typeface="Arial"/>
                </a:rPr>
                <a:t> </a:t>
              </a:r>
            </a:p>
            <a:p>
              <a:pPr marL="0" lvl="0" indent="0" algn="l">
                <a:lnSpc>
                  <a:spcPts val="3784"/>
                </a:lnSpc>
                <a:spcBef>
                  <a:spcPct val="0"/>
                </a:spcBef>
              </a:pPr>
              <a:r>
                <a:rPr lang="en-US" sz="2911">
                  <a:solidFill>
                    <a:srgbClr val="1D4031"/>
                  </a:solidFill>
                  <a:latin typeface="Arial"/>
                  <a:ea typeface="Arial"/>
                  <a:cs typeface="Arial"/>
                  <a:sym typeface="Arial"/>
                </a:rPr>
                <a:t> 1.2.3. Thực trạng về hiệu quả tổ chức các hoạt động cho trẻ làm quen vơi biểu tượng toán bằng các hình thức khác nhau.</a:t>
              </a:r>
            </a:p>
            <a:p>
              <a:pPr marL="0" lvl="0" indent="0" algn="ctr">
                <a:lnSpc>
                  <a:spcPts val="3784"/>
                </a:lnSpc>
                <a:spcBef>
                  <a:spcPct val="0"/>
                </a:spcBef>
              </a:pPr>
              <a:endParaRPr lang="en-US" sz="2911">
                <a:solidFill>
                  <a:srgbClr val="1D4031"/>
                </a:solidFill>
                <a:latin typeface="Arial"/>
                <a:ea typeface="Arial"/>
                <a:cs typeface="Arial"/>
                <a:sym typeface="Arial"/>
              </a:endParaRPr>
            </a:p>
          </p:txBody>
        </p:sp>
      </p:grpSp>
      <p:grpSp>
        <p:nvGrpSpPr>
          <p:cNvPr id="12" name="Group 12"/>
          <p:cNvGrpSpPr/>
          <p:nvPr/>
        </p:nvGrpSpPr>
        <p:grpSpPr>
          <a:xfrm>
            <a:off x="7232126" y="1780633"/>
            <a:ext cx="10626593" cy="1892982"/>
            <a:chOff x="0" y="0"/>
            <a:chExt cx="14168791" cy="2523976"/>
          </a:xfrm>
        </p:grpSpPr>
        <p:sp>
          <p:nvSpPr>
            <p:cNvPr id="13" name="Freeform 13"/>
            <p:cNvSpPr/>
            <p:nvPr/>
          </p:nvSpPr>
          <p:spPr>
            <a:xfrm>
              <a:off x="0" y="0"/>
              <a:ext cx="14168791" cy="2523976"/>
            </a:xfrm>
            <a:custGeom>
              <a:avLst/>
              <a:gdLst/>
              <a:ahLst/>
              <a:cxnLst/>
              <a:rect l="l" t="t" r="r" b="b"/>
              <a:pathLst>
                <a:path w="14168791" h="2523976">
                  <a:moveTo>
                    <a:pt x="0" y="0"/>
                  </a:moveTo>
                  <a:lnTo>
                    <a:pt x="14168791" y="0"/>
                  </a:lnTo>
                  <a:lnTo>
                    <a:pt x="14168791" y="2523976"/>
                  </a:lnTo>
                  <a:lnTo>
                    <a:pt x="0" y="2523976"/>
                  </a:lnTo>
                  <a:lnTo>
                    <a:pt x="0" y="0"/>
                  </a:lnTo>
                  <a:close/>
                </a:path>
              </a:pathLst>
            </a:custGeom>
            <a:blipFill>
              <a:blip r:embed="rId12">
                <a:extLst>
                  <a:ext uri="{96DAC541-7B7A-43D3-8B79-37D633B846F1}">
                    <asvg:svgBlip xmlns:asvg="http://schemas.microsoft.com/office/drawing/2016/SVG/main" xmlns="" r:embed="rId13"/>
                  </a:ext>
                </a:extLst>
              </a:blip>
              <a:stretch>
                <a:fillRect t="-19915" b="-19915"/>
              </a:stretch>
            </a:blipFill>
          </p:spPr>
        </p:sp>
        <p:sp>
          <p:nvSpPr>
            <p:cNvPr id="14" name="TextBox 14"/>
            <p:cNvSpPr txBox="1"/>
            <p:nvPr/>
          </p:nvSpPr>
          <p:spPr>
            <a:xfrm>
              <a:off x="281608" y="227284"/>
              <a:ext cx="13605574" cy="1983684"/>
            </a:xfrm>
            <a:prstGeom prst="rect">
              <a:avLst/>
            </a:prstGeom>
          </p:spPr>
          <p:txBody>
            <a:bodyPr lIns="0" tIns="0" rIns="0" bIns="0" rtlCol="0" anchor="t">
              <a:spAutoFit/>
            </a:bodyPr>
            <a:lstStyle/>
            <a:p>
              <a:pPr marL="0" lvl="0" indent="0" algn="ctr">
                <a:lnSpc>
                  <a:spcPts val="3834"/>
                </a:lnSpc>
                <a:spcBef>
                  <a:spcPct val="0"/>
                </a:spcBef>
              </a:pPr>
              <a:r>
                <a:rPr lang="en-US" sz="2949">
                  <a:solidFill>
                    <a:srgbClr val="1D4031"/>
                  </a:solidFill>
                  <a:latin typeface="Arial"/>
                  <a:ea typeface="Arial"/>
                  <a:cs typeface="Arial"/>
                  <a:sym typeface="Arial"/>
                </a:rPr>
                <a:t> 1.2.1. Thực trạng nhận thức, hiểu biết của GVMN về kiến thức cho trẻ làm quen với biểu tượng toán</a:t>
              </a:r>
            </a:p>
            <a:p>
              <a:pPr marL="0" lvl="0" indent="0" algn="ctr">
                <a:lnSpc>
                  <a:spcPts val="3834"/>
                </a:lnSpc>
                <a:spcBef>
                  <a:spcPct val="0"/>
                </a:spcBef>
              </a:pPr>
              <a:endParaRPr lang="en-US" sz="2949">
                <a:solidFill>
                  <a:srgbClr val="1D4031"/>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211841" y="1200085"/>
            <a:ext cx="882269" cy="882269"/>
            <a:chOff x="0" y="0"/>
            <a:chExt cx="812800" cy="812800"/>
          </a:xfrm>
        </p:grpSpPr>
        <p:sp>
          <p:nvSpPr>
            <p:cNvPr id="3" name="Freeform 3"/>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4" name="TextBox 4"/>
            <p:cNvSpPr txBox="1"/>
            <p:nvPr/>
          </p:nvSpPr>
          <p:spPr>
            <a:xfrm>
              <a:off x="190500" y="161925"/>
              <a:ext cx="431800" cy="460375"/>
            </a:xfrm>
            <a:prstGeom prst="rect">
              <a:avLst/>
            </a:prstGeom>
          </p:spPr>
          <p:txBody>
            <a:bodyPr lIns="50800" tIns="50800" rIns="50800" bIns="50800" rtlCol="0" anchor="ctr"/>
            <a:lstStyle/>
            <a:p>
              <a:pPr algn="ctr">
                <a:lnSpc>
                  <a:spcPts val="2694"/>
                </a:lnSpc>
              </a:pPr>
              <a:endParaRPr/>
            </a:p>
          </p:txBody>
        </p:sp>
      </p:grpSp>
      <p:grpSp>
        <p:nvGrpSpPr>
          <p:cNvPr id="5" name="Group 5"/>
          <p:cNvGrpSpPr/>
          <p:nvPr/>
        </p:nvGrpSpPr>
        <p:grpSpPr>
          <a:xfrm rot="2700000">
            <a:off x="2459557" y="1200085"/>
            <a:ext cx="882269" cy="882269"/>
            <a:chOff x="0" y="0"/>
            <a:chExt cx="812800" cy="812800"/>
          </a:xfrm>
        </p:grpSpPr>
        <p:sp>
          <p:nvSpPr>
            <p:cNvPr id="6" name="Freeform 6"/>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7" name="TextBox 7"/>
            <p:cNvSpPr txBox="1"/>
            <p:nvPr/>
          </p:nvSpPr>
          <p:spPr>
            <a:xfrm>
              <a:off x="190500" y="161925"/>
              <a:ext cx="431800" cy="460375"/>
            </a:xfrm>
            <a:prstGeom prst="rect">
              <a:avLst/>
            </a:prstGeom>
          </p:spPr>
          <p:txBody>
            <a:bodyPr lIns="50800" tIns="50800" rIns="50800" bIns="50800" rtlCol="0" anchor="ctr"/>
            <a:lstStyle/>
            <a:p>
              <a:pPr algn="ctr">
                <a:lnSpc>
                  <a:spcPts val="2694"/>
                </a:lnSpc>
              </a:pPr>
              <a:endParaRPr/>
            </a:p>
          </p:txBody>
        </p:sp>
      </p:grpSp>
      <p:grpSp>
        <p:nvGrpSpPr>
          <p:cNvPr id="8" name="Group 8"/>
          <p:cNvGrpSpPr/>
          <p:nvPr/>
        </p:nvGrpSpPr>
        <p:grpSpPr>
          <a:xfrm rot="2700000">
            <a:off x="15075800" y="1200085"/>
            <a:ext cx="882269" cy="882269"/>
            <a:chOff x="0" y="0"/>
            <a:chExt cx="812800" cy="812800"/>
          </a:xfrm>
        </p:grpSpPr>
        <p:sp>
          <p:nvSpPr>
            <p:cNvPr id="9" name="Freeform 9"/>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10" name="TextBox 10"/>
            <p:cNvSpPr txBox="1"/>
            <p:nvPr/>
          </p:nvSpPr>
          <p:spPr>
            <a:xfrm>
              <a:off x="190500" y="161925"/>
              <a:ext cx="431800" cy="460375"/>
            </a:xfrm>
            <a:prstGeom prst="rect">
              <a:avLst/>
            </a:prstGeom>
          </p:spPr>
          <p:txBody>
            <a:bodyPr lIns="50800" tIns="50800" rIns="50800" bIns="50800" rtlCol="0" anchor="ctr"/>
            <a:lstStyle/>
            <a:p>
              <a:pPr algn="ctr">
                <a:lnSpc>
                  <a:spcPts val="2694"/>
                </a:lnSpc>
              </a:pPr>
              <a:endParaRPr/>
            </a:p>
          </p:txBody>
        </p:sp>
      </p:grpSp>
      <p:grpSp>
        <p:nvGrpSpPr>
          <p:cNvPr id="11" name="Group 11"/>
          <p:cNvGrpSpPr/>
          <p:nvPr/>
        </p:nvGrpSpPr>
        <p:grpSpPr>
          <a:xfrm rot="2700000">
            <a:off x="16194724" y="120008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13" name="TextBox 13"/>
            <p:cNvSpPr txBox="1"/>
            <p:nvPr/>
          </p:nvSpPr>
          <p:spPr>
            <a:xfrm>
              <a:off x="190500" y="161925"/>
              <a:ext cx="431800" cy="460375"/>
            </a:xfrm>
            <a:prstGeom prst="rect">
              <a:avLst/>
            </a:prstGeom>
          </p:spPr>
          <p:txBody>
            <a:bodyPr lIns="50800" tIns="50800" rIns="50800" bIns="50800" rtlCol="0" anchor="ctr"/>
            <a:lstStyle/>
            <a:p>
              <a:pPr algn="ctr">
                <a:lnSpc>
                  <a:spcPts val="2694"/>
                </a:lnSpc>
              </a:pPr>
              <a:endParaRPr/>
            </a:p>
          </p:txBody>
        </p:sp>
      </p:grpSp>
      <p:grpSp>
        <p:nvGrpSpPr>
          <p:cNvPr id="14" name="Group 14"/>
          <p:cNvGrpSpPr/>
          <p:nvPr/>
        </p:nvGrpSpPr>
        <p:grpSpPr>
          <a:xfrm>
            <a:off x="4098100" y="976523"/>
            <a:ext cx="10092634" cy="1247716"/>
            <a:chOff x="0" y="0"/>
            <a:chExt cx="1808486" cy="223577"/>
          </a:xfrm>
        </p:grpSpPr>
        <p:sp>
          <p:nvSpPr>
            <p:cNvPr id="15" name="Freeform 15"/>
            <p:cNvSpPr/>
            <p:nvPr/>
          </p:nvSpPr>
          <p:spPr>
            <a:xfrm>
              <a:off x="0" y="0"/>
              <a:ext cx="1808486" cy="223577"/>
            </a:xfrm>
            <a:custGeom>
              <a:avLst/>
              <a:gdLst/>
              <a:ahLst/>
              <a:cxnLst/>
              <a:rect l="l" t="t" r="r" b="b"/>
              <a:pathLst>
                <a:path w="1808486" h="223577">
                  <a:moveTo>
                    <a:pt x="46025" y="0"/>
                  </a:moveTo>
                  <a:lnTo>
                    <a:pt x="1762461" y="0"/>
                  </a:lnTo>
                  <a:cubicBezTo>
                    <a:pt x="1774668" y="0"/>
                    <a:pt x="1786374" y="4849"/>
                    <a:pt x="1795006" y="13480"/>
                  </a:cubicBezTo>
                  <a:cubicBezTo>
                    <a:pt x="1803637" y="22112"/>
                    <a:pt x="1808486" y="33819"/>
                    <a:pt x="1808486" y="46025"/>
                  </a:cubicBezTo>
                  <a:lnTo>
                    <a:pt x="1808486" y="177552"/>
                  </a:lnTo>
                  <a:cubicBezTo>
                    <a:pt x="1808486" y="189758"/>
                    <a:pt x="1803637" y="201465"/>
                    <a:pt x="1795006" y="210096"/>
                  </a:cubicBezTo>
                  <a:cubicBezTo>
                    <a:pt x="1786374" y="218728"/>
                    <a:pt x="1774668" y="223577"/>
                    <a:pt x="1762461" y="223577"/>
                  </a:cubicBezTo>
                  <a:lnTo>
                    <a:pt x="46025" y="223577"/>
                  </a:lnTo>
                  <a:cubicBezTo>
                    <a:pt x="20606" y="223577"/>
                    <a:pt x="0" y="202971"/>
                    <a:pt x="0" y="177552"/>
                  </a:cubicBezTo>
                  <a:lnTo>
                    <a:pt x="0" y="46025"/>
                  </a:lnTo>
                  <a:cubicBezTo>
                    <a:pt x="0" y="33819"/>
                    <a:pt x="4849" y="22112"/>
                    <a:pt x="13480" y="13480"/>
                  </a:cubicBezTo>
                  <a:cubicBezTo>
                    <a:pt x="22112" y="4849"/>
                    <a:pt x="33819" y="0"/>
                    <a:pt x="46025" y="0"/>
                  </a:cubicBezTo>
                  <a:close/>
                </a:path>
              </a:pathLst>
            </a:custGeom>
            <a:solidFill>
              <a:srgbClr val="2B6599"/>
            </a:solidFill>
            <a:ln w="28575" cap="rnd">
              <a:solidFill>
                <a:srgbClr val="000000"/>
              </a:solidFill>
              <a:prstDash val="solid"/>
              <a:round/>
            </a:ln>
          </p:spPr>
        </p:sp>
        <p:sp>
          <p:nvSpPr>
            <p:cNvPr id="16" name="TextBox 16"/>
            <p:cNvSpPr txBox="1"/>
            <p:nvPr/>
          </p:nvSpPr>
          <p:spPr>
            <a:xfrm>
              <a:off x="0" y="-209550"/>
              <a:ext cx="1808486" cy="433127"/>
            </a:xfrm>
            <a:prstGeom prst="rect">
              <a:avLst/>
            </a:prstGeom>
          </p:spPr>
          <p:txBody>
            <a:bodyPr lIns="50800" tIns="50800" rIns="50800" bIns="50800" rtlCol="0" anchor="ctr"/>
            <a:lstStyle/>
            <a:p>
              <a:pPr algn="ctr">
                <a:lnSpc>
                  <a:spcPts val="9100"/>
                </a:lnSpc>
              </a:pPr>
              <a:endParaRPr/>
            </a:p>
          </p:txBody>
        </p:sp>
      </p:grpSp>
      <p:sp>
        <p:nvSpPr>
          <p:cNvPr id="17" name="TextBox 17"/>
          <p:cNvSpPr txBox="1"/>
          <p:nvPr/>
        </p:nvSpPr>
        <p:spPr>
          <a:xfrm>
            <a:off x="4605949" y="976494"/>
            <a:ext cx="9076937" cy="1066800"/>
          </a:xfrm>
          <a:prstGeom prst="rect">
            <a:avLst/>
          </a:prstGeom>
        </p:spPr>
        <p:txBody>
          <a:bodyPr lIns="0" tIns="0" rIns="0" bIns="0" rtlCol="0" anchor="t">
            <a:spAutoFit/>
          </a:bodyPr>
          <a:lstStyle/>
          <a:p>
            <a:pPr algn="ctr">
              <a:lnSpc>
                <a:spcPts val="7440"/>
              </a:lnSpc>
            </a:pPr>
            <a:r>
              <a:rPr lang="en-US" sz="6200" b="1">
                <a:solidFill>
                  <a:srgbClr val="FFFFFF"/>
                </a:solidFill>
                <a:latin typeface="Arial Bold"/>
                <a:ea typeface="Arial Bold"/>
                <a:cs typeface="Arial Bold"/>
                <a:sym typeface="Arial Bold"/>
              </a:rPr>
              <a:t>Khái quát về thực trạng</a:t>
            </a:r>
          </a:p>
        </p:txBody>
      </p:sp>
      <p:sp>
        <p:nvSpPr>
          <p:cNvPr id="18" name="TextBox 18"/>
          <p:cNvSpPr txBox="1"/>
          <p:nvPr/>
        </p:nvSpPr>
        <p:spPr>
          <a:xfrm>
            <a:off x="1028700" y="3756083"/>
            <a:ext cx="3448050" cy="588073"/>
          </a:xfrm>
          <a:prstGeom prst="rect">
            <a:avLst/>
          </a:prstGeom>
        </p:spPr>
        <p:txBody>
          <a:bodyPr lIns="0" tIns="0" rIns="0" bIns="0" rtlCol="0" anchor="t">
            <a:spAutoFit/>
          </a:bodyPr>
          <a:lstStyle/>
          <a:p>
            <a:pPr algn="ctr">
              <a:lnSpc>
                <a:spcPts val="4336"/>
              </a:lnSpc>
              <a:spcBef>
                <a:spcPct val="0"/>
              </a:spcBef>
            </a:pPr>
            <a:r>
              <a:rPr lang="en-US" sz="3097" b="1">
                <a:solidFill>
                  <a:srgbClr val="002060"/>
                </a:solidFill>
                <a:latin typeface="Arial Bold"/>
                <a:ea typeface="Arial Bold"/>
                <a:cs typeface="Arial Bold"/>
                <a:sym typeface="Arial Bold"/>
              </a:rPr>
              <a:t>Mục đích khảo sát</a:t>
            </a:r>
          </a:p>
        </p:txBody>
      </p:sp>
      <p:sp>
        <p:nvSpPr>
          <p:cNvPr id="19" name="TextBox 19"/>
          <p:cNvSpPr txBox="1"/>
          <p:nvPr/>
        </p:nvSpPr>
        <p:spPr>
          <a:xfrm>
            <a:off x="1028700" y="6938006"/>
            <a:ext cx="3438624" cy="588073"/>
          </a:xfrm>
          <a:prstGeom prst="rect">
            <a:avLst/>
          </a:prstGeom>
        </p:spPr>
        <p:txBody>
          <a:bodyPr lIns="0" tIns="0" rIns="0" bIns="0" rtlCol="0" anchor="t">
            <a:spAutoFit/>
          </a:bodyPr>
          <a:lstStyle/>
          <a:p>
            <a:pPr algn="ctr">
              <a:lnSpc>
                <a:spcPts val="4336"/>
              </a:lnSpc>
              <a:spcBef>
                <a:spcPct val="0"/>
              </a:spcBef>
            </a:pPr>
            <a:r>
              <a:rPr lang="en-US" sz="3097" b="1">
                <a:solidFill>
                  <a:srgbClr val="002060"/>
                </a:solidFill>
                <a:latin typeface="Arial Bold"/>
                <a:ea typeface="Arial Bold"/>
                <a:cs typeface="Arial Bold"/>
                <a:sym typeface="Arial Bold"/>
              </a:rPr>
              <a:t>Nội dung khảo sát</a:t>
            </a:r>
          </a:p>
        </p:txBody>
      </p:sp>
      <p:grpSp>
        <p:nvGrpSpPr>
          <p:cNvPr id="20" name="Group 20"/>
          <p:cNvGrpSpPr/>
          <p:nvPr/>
        </p:nvGrpSpPr>
        <p:grpSpPr>
          <a:xfrm>
            <a:off x="5690639" y="3191317"/>
            <a:ext cx="12316383" cy="2784937"/>
            <a:chOff x="0" y="0"/>
            <a:chExt cx="14812847" cy="3349428"/>
          </a:xfrm>
        </p:grpSpPr>
        <p:sp>
          <p:nvSpPr>
            <p:cNvPr id="21" name="Freeform 21"/>
            <p:cNvSpPr/>
            <p:nvPr/>
          </p:nvSpPr>
          <p:spPr>
            <a:xfrm>
              <a:off x="0" y="0"/>
              <a:ext cx="14812820" cy="3349558"/>
            </a:xfrm>
            <a:custGeom>
              <a:avLst/>
              <a:gdLst/>
              <a:ahLst/>
              <a:cxnLst/>
              <a:rect l="l" t="t" r="r" b="b"/>
              <a:pathLst>
                <a:path w="14812820" h="3349558">
                  <a:moveTo>
                    <a:pt x="0" y="256510"/>
                  </a:moveTo>
                  <a:cubicBezTo>
                    <a:pt x="0" y="114812"/>
                    <a:pt x="235589" y="0"/>
                    <a:pt x="526345" y="0"/>
                  </a:cubicBezTo>
                  <a:lnTo>
                    <a:pt x="14286475" y="0"/>
                  </a:lnTo>
                  <a:cubicBezTo>
                    <a:pt x="14577230" y="0"/>
                    <a:pt x="14812820" y="114812"/>
                    <a:pt x="14812820" y="256510"/>
                  </a:cubicBezTo>
                  <a:lnTo>
                    <a:pt x="14812820" y="3093052"/>
                  </a:lnTo>
                  <a:cubicBezTo>
                    <a:pt x="14812820" y="3234749"/>
                    <a:pt x="14577230" y="3349558"/>
                    <a:pt x="14286475" y="3349558"/>
                  </a:cubicBezTo>
                  <a:lnTo>
                    <a:pt x="526345" y="3349558"/>
                  </a:lnTo>
                  <a:cubicBezTo>
                    <a:pt x="235589" y="3349432"/>
                    <a:pt x="0" y="3234619"/>
                    <a:pt x="0" y="3092922"/>
                  </a:cubicBezTo>
                  <a:close/>
                </a:path>
              </a:pathLst>
            </a:custGeom>
            <a:solidFill>
              <a:srgbClr val="F3F3F3"/>
            </a:solidFill>
          </p:spPr>
        </p:sp>
      </p:grpSp>
      <p:grpSp>
        <p:nvGrpSpPr>
          <p:cNvPr id="22" name="Group 22"/>
          <p:cNvGrpSpPr/>
          <p:nvPr/>
        </p:nvGrpSpPr>
        <p:grpSpPr>
          <a:xfrm>
            <a:off x="5690639" y="6465512"/>
            <a:ext cx="12241420" cy="3378412"/>
            <a:chOff x="0" y="0"/>
            <a:chExt cx="14722689" cy="4063198"/>
          </a:xfrm>
        </p:grpSpPr>
        <p:sp>
          <p:nvSpPr>
            <p:cNvPr id="23" name="Freeform 23"/>
            <p:cNvSpPr/>
            <p:nvPr/>
          </p:nvSpPr>
          <p:spPr>
            <a:xfrm>
              <a:off x="0" y="0"/>
              <a:ext cx="14722663" cy="4063328"/>
            </a:xfrm>
            <a:custGeom>
              <a:avLst/>
              <a:gdLst/>
              <a:ahLst/>
              <a:cxnLst/>
              <a:rect l="l" t="t" r="r" b="b"/>
              <a:pathLst>
                <a:path w="14722663" h="4063328">
                  <a:moveTo>
                    <a:pt x="0" y="311172"/>
                  </a:moveTo>
                  <a:cubicBezTo>
                    <a:pt x="0" y="139279"/>
                    <a:pt x="234156" y="0"/>
                    <a:pt x="523142" y="0"/>
                  </a:cubicBezTo>
                  <a:lnTo>
                    <a:pt x="14199521" y="0"/>
                  </a:lnTo>
                  <a:cubicBezTo>
                    <a:pt x="14488506" y="0"/>
                    <a:pt x="14722663" y="139279"/>
                    <a:pt x="14722663" y="311172"/>
                  </a:cubicBezTo>
                  <a:lnTo>
                    <a:pt x="14722663" y="3752187"/>
                  </a:lnTo>
                  <a:cubicBezTo>
                    <a:pt x="14722663" y="3924080"/>
                    <a:pt x="14488506" y="4063328"/>
                    <a:pt x="14199521" y="4063328"/>
                  </a:cubicBezTo>
                  <a:lnTo>
                    <a:pt x="523142" y="4063328"/>
                  </a:lnTo>
                  <a:cubicBezTo>
                    <a:pt x="234156" y="4063201"/>
                    <a:pt x="0" y="3923923"/>
                    <a:pt x="0" y="3752029"/>
                  </a:cubicBezTo>
                  <a:close/>
                </a:path>
              </a:pathLst>
            </a:custGeom>
            <a:solidFill>
              <a:srgbClr val="F3F3F3"/>
            </a:solidFill>
          </p:spPr>
        </p:sp>
      </p:grpSp>
      <p:sp>
        <p:nvSpPr>
          <p:cNvPr id="24" name="TextBox 24"/>
          <p:cNvSpPr txBox="1"/>
          <p:nvPr/>
        </p:nvSpPr>
        <p:spPr>
          <a:xfrm>
            <a:off x="5826419" y="3413449"/>
            <a:ext cx="12044823" cy="2216848"/>
          </a:xfrm>
          <a:prstGeom prst="rect">
            <a:avLst/>
          </a:prstGeom>
        </p:spPr>
        <p:txBody>
          <a:bodyPr lIns="0" tIns="0" rIns="0" bIns="0" rtlCol="0" anchor="t">
            <a:spAutoFit/>
          </a:bodyPr>
          <a:lstStyle/>
          <a:p>
            <a:pPr algn="just">
              <a:lnSpc>
                <a:spcPts val="4336"/>
              </a:lnSpc>
              <a:spcBef>
                <a:spcPct val="0"/>
              </a:spcBef>
            </a:pPr>
            <a:r>
              <a:rPr lang="en-US" sz="3097">
                <a:solidFill>
                  <a:srgbClr val="002060"/>
                </a:solidFill>
                <a:latin typeface="Arial"/>
                <a:ea typeface="Arial"/>
                <a:cs typeface="Arial"/>
                <a:sym typeface="Arial"/>
              </a:rPr>
              <a:t>Chúng tôi điều tra thực tiễn nhận thức của GVMN về dạy trẻ làm quen với biểu tượng toán và xây dựng kế hoạch, từ đó đề xuất và triển khai hoạt động giáo dục theo chủ đề “Đồ vật trong gia đình” nhằm nâng cao hiệu quả.</a:t>
            </a:r>
          </a:p>
        </p:txBody>
      </p:sp>
      <p:sp>
        <p:nvSpPr>
          <p:cNvPr id="25" name="TextBox 25"/>
          <p:cNvSpPr txBox="1"/>
          <p:nvPr/>
        </p:nvSpPr>
        <p:spPr>
          <a:xfrm>
            <a:off x="5690639" y="6712919"/>
            <a:ext cx="11364663" cy="2759773"/>
          </a:xfrm>
          <a:prstGeom prst="rect">
            <a:avLst/>
          </a:prstGeom>
        </p:spPr>
        <p:txBody>
          <a:bodyPr lIns="0" tIns="0" rIns="0" bIns="0" rtlCol="0" anchor="t">
            <a:spAutoFit/>
          </a:bodyPr>
          <a:lstStyle/>
          <a:p>
            <a:pPr marL="668755" lvl="1" indent="-334378" algn="just">
              <a:lnSpc>
                <a:spcPts val="4336"/>
              </a:lnSpc>
              <a:buFont typeface="Arial"/>
              <a:buChar char="•"/>
            </a:pPr>
            <a:r>
              <a:rPr lang="en-US" sz="3097">
                <a:solidFill>
                  <a:srgbClr val="002060"/>
                </a:solidFill>
                <a:latin typeface="Arial"/>
                <a:ea typeface="Arial"/>
                <a:cs typeface="Arial"/>
                <a:sym typeface="Arial"/>
              </a:rPr>
              <a:t> Thực trạng nhận thức, hiểu biết của GV về kiến thức cho trẻ làm quen với biểu tượng toán </a:t>
            </a:r>
          </a:p>
          <a:p>
            <a:pPr marL="668755" lvl="1" indent="-334378" algn="just">
              <a:lnSpc>
                <a:spcPts val="4336"/>
              </a:lnSpc>
              <a:buFont typeface="Arial"/>
              <a:buChar char="•"/>
            </a:pPr>
            <a:r>
              <a:rPr lang="en-US" sz="3097">
                <a:solidFill>
                  <a:srgbClr val="002060"/>
                </a:solidFill>
                <a:latin typeface="Arial"/>
                <a:ea typeface="Arial"/>
                <a:cs typeface="Arial"/>
                <a:sym typeface="Arial"/>
              </a:rPr>
              <a:t> Thực trạng về xây dựng kế hoạch cho trẻ làm quen với toán </a:t>
            </a:r>
          </a:p>
          <a:p>
            <a:pPr marL="668755" lvl="1" indent="-334378" algn="just">
              <a:lnSpc>
                <a:spcPts val="4336"/>
              </a:lnSpc>
              <a:buFont typeface="Arial"/>
              <a:buChar char="•"/>
            </a:pPr>
            <a:r>
              <a:rPr lang="en-US" sz="3097">
                <a:solidFill>
                  <a:srgbClr val="002060"/>
                </a:solidFill>
                <a:latin typeface="Arial"/>
                <a:ea typeface="Arial"/>
                <a:cs typeface="Arial"/>
                <a:sym typeface="Arial"/>
              </a:rPr>
              <a:t> Thực trạng về hiệu quả tổ chức các hoạt động cho trẻ làm quen vơi biểu tượng toán bằng các hình thức khác nhau.</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211841" y="1200085"/>
            <a:ext cx="882269" cy="882269"/>
            <a:chOff x="0" y="0"/>
            <a:chExt cx="812800" cy="812800"/>
          </a:xfrm>
        </p:grpSpPr>
        <p:sp>
          <p:nvSpPr>
            <p:cNvPr id="3" name="Freeform 3"/>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4" name="TextBox 4"/>
            <p:cNvSpPr txBox="1"/>
            <p:nvPr/>
          </p:nvSpPr>
          <p:spPr>
            <a:xfrm>
              <a:off x="190500" y="161925"/>
              <a:ext cx="431800" cy="460375"/>
            </a:xfrm>
            <a:prstGeom prst="rect">
              <a:avLst/>
            </a:prstGeom>
          </p:spPr>
          <p:txBody>
            <a:bodyPr lIns="50800" tIns="50800" rIns="50800" bIns="50800" rtlCol="0" anchor="ctr"/>
            <a:lstStyle/>
            <a:p>
              <a:pPr algn="ctr">
                <a:lnSpc>
                  <a:spcPts val="2694"/>
                </a:lnSpc>
              </a:pPr>
              <a:endParaRPr/>
            </a:p>
          </p:txBody>
        </p:sp>
      </p:grpSp>
      <p:grpSp>
        <p:nvGrpSpPr>
          <p:cNvPr id="5" name="Group 5"/>
          <p:cNvGrpSpPr/>
          <p:nvPr/>
        </p:nvGrpSpPr>
        <p:grpSpPr>
          <a:xfrm rot="2700000">
            <a:off x="2459557" y="1200085"/>
            <a:ext cx="882269" cy="882269"/>
            <a:chOff x="0" y="0"/>
            <a:chExt cx="812800" cy="812800"/>
          </a:xfrm>
        </p:grpSpPr>
        <p:sp>
          <p:nvSpPr>
            <p:cNvPr id="6" name="Freeform 6"/>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7" name="TextBox 7"/>
            <p:cNvSpPr txBox="1"/>
            <p:nvPr/>
          </p:nvSpPr>
          <p:spPr>
            <a:xfrm>
              <a:off x="190500" y="161925"/>
              <a:ext cx="431800" cy="460375"/>
            </a:xfrm>
            <a:prstGeom prst="rect">
              <a:avLst/>
            </a:prstGeom>
          </p:spPr>
          <p:txBody>
            <a:bodyPr lIns="50800" tIns="50800" rIns="50800" bIns="50800" rtlCol="0" anchor="ctr"/>
            <a:lstStyle/>
            <a:p>
              <a:pPr algn="ctr">
                <a:lnSpc>
                  <a:spcPts val="2694"/>
                </a:lnSpc>
              </a:pPr>
              <a:endParaRPr/>
            </a:p>
          </p:txBody>
        </p:sp>
      </p:grpSp>
      <p:grpSp>
        <p:nvGrpSpPr>
          <p:cNvPr id="8" name="Group 8"/>
          <p:cNvGrpSpPr/>
          <p:nvPr/>
        </p:nvGrpSpPr>
        <p:grpSpPr>
          <a:xfrm rot="2700000">
            <a:off x="15075800" y="1200085"/>
            <a:ext cx="882269" cy="882269"/>
            <a:chOff x="0" y="0"/>
            <a:chExt cx="812800" cy="812800"/>
          </a:xfrm>
        </p:grpSpPr>
        <p:sp>
          <p:nvSpPr>
            <p:cNvPr id="9" name="Freeform 9"/>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10" name="TextBox 10"/>
            <p:cNvSpPr txBox="1"/>
            <p:nvPr/>
          </p:nvSpPr>
          <p:spPr>
            <a:xfrm>
              <a:off x="190500" y="161925"/>
              <a:ext cx="431800" cy="460375"/>
            </a:xfrm>
            <a:prstGeom prst="rect">
              <a:avLst/>
            </a:prstGeom>
          </p:spPr>
          <p:txBody>
            <a:bodyPr lIns="50800" tIns="50800" rIns="50800" bIns="50800" rtlCol="0" anchor="ctr"/>
            <a:lstStyle/>
            <a:p>
              <a:pPr algn="ctr">
                <a:lnSpc>
                  <a:spcPts val="2694"/>
                </a:lnSpc>
              </a:pPr>
              <a:endParaRPr/>
            </a:p>
          </p:txBody>
        </p:sp>
      </p:grpSp>
      <p:grpSp>
        <p:nvGrpSpPr>
          <p:cNvPr id="11" name="Group 11"/>
          <p:cNvGrpSpPr/>
          <p:nvPr/>
        </p:nvGrpSpPr>
        <p:grpSpPr>
          <a:xfrm rot="2700000">
            <a:off x="16194724" y="1200085"/>
            <a:ext cx="882269" cy="882269"/>
            <a:chOff x="0" y="0"/>
            <a:chExt cx="812800" cy="812800"/>
          </a:xfrm>
        </p:grpSpPr>
        <p:sp>
          <p:nvSpPr>
            <p:cNvPr id="12" name="Freeform 12"/>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FFFF"/>
            </a:solidFill>
            <a:ln w="28575" cap="sq">
              <a:solidFill>
                <a:srgbClr val="000000"/>
              </a:solidFill>
              <a:prstDash val="solid"/>
              <a:miter/>
            </a:ln>
          </p:spPr>
        </p:sp>
        <p:sp>
          <p:nvSpPr>
            <p:cNvPr id="13" name="TextBox 13"/>
            <p:cNvSpPr txBox="1"/>
            <p:nvPr/>
          </p:nvSpPr>
          <p:spPr>
            <a:xfrm>
              <a:off x="190500" y="161925"/>
              <a:ext cx="431800" cy="460375"/>
            </a:xfrm>
            <a:prstGeom prst="rect">
              <a:avLst/>
            </a:prstGeom>
          </p:spPr>
          <p:txBody>
            <a:bodyPr lIns="50800" tIns="50800" rIns="50800" bIns="50800" rtlCol="0" anchor="ctr"/>
            <a:lstStyle/>
            <a:p>
              <a:pPr algn="ctr">
                <a:lnSpc>
                  <a:spcPts val="2694"/>
                </a:lnSpc>
              </a:pPr>
              <a:endParaRPr/>
            </a:p>
          </p:txBody>
        </p:sp>
      </p:grpSp>
      <p:grpSp>
        <p:nvGrpSpPr>
          <p:cNvPr id="14" name="Group 14"/>
          <p:cNvGrpSpPr/>
          <p:nvPr/>
        </p:nvGrpSpPr>
        <p:grpSpPr>
          <a:xfrm>
            <a:off x="4292858" y="661947"/>
            <a:ext cx="10092634" cy="1247716"/>
            <a:chOff x="0" y="0"/>
            <a:chExt cx="1808486" cy="223577"/>
          </a:xfrm>
        </p:grpSpPr>
        <p:sp>
          <p:nvSpPr>
            <p:cNvPr id="15" name="Freeform 15"/>
            <p:cNvSpPr/>
            <p:nvPr/>
          </p:nvSpPr>
          <p:spPr>
            <a:xfrm>
              <a:off x="0" y="0"/>
              <a:ext cx="1808486" cy="223577"/>
            </a:xfrm>
            <a:custGeom>
              <a:avLst/>
              <a:gdLst/>
              <a:ahLst/>
              <a:cxnLst/>
              <a:rect l="l" t="t" r="r" b="b"/>
              <a:pathLst>
                <a:path w="1808486" h="223577">
                  <a:moveTo>
                    <a:pt x="46025" y="0"/>
                  </a:moveTo>
                  <a:lnTo>
                    <a:pt x="1762461" y="0"/>
                  </a:lnTo>
                  <a:cubicBezTo>
                    <a:pt x="1774668" y="0"/>
                    <a:pt x="1786374" y="4849"/>
                    <a:pt x="1795006" y="13480"/>
                  </a:cubicBezTo>
                  <a:cubicBezTo>
                    <a:pt x="1803637" y="22112"/>
                    <a:pt x="1808486" y="33819"/>
                    <a:pt x="1808486" y="46025"/>
                  </a:cubicBezTo>
                  <a:lnTo>
                    <a:pt x="1808486" y="177552"/>
                  </a:lnTo>
                  <a:cubicBezTo>
                    <a:pt x="1808486" y="189758"/>
                    <a:pt x="1803637" y="201465"/>
                    <a:pt x="1795006" y="210096"/>
                  </a:cubicBezTo>
                  <a:cubicBezTo>
                    <a:pt x="1786374" y="218728"/>
                    <a:pt x="1774668" y="223577"/>
                    <a:pt x="1762461" y="223577"/>
                  </a:cubicBezTo>
                  <a:lnTo>
                    <a:pt x="46025" y="223577"/>
                  </a:lnTo>
                  <a:cubicBezTo>
                    <a:pt x="20606" y="223577"/>
                    <a:pt x="0" y="202971"/>
                    <a:pt x="0" y="177552"/>
                  </a:cubicBezTo>
                  <a:lnTo>
                    <a:pt x="0" y="46025"/>
                  </a:lnTo>
                  <a:cubicBezTo>
                    <a:pt x="0" y="33819"/>
                    <a:pt x="4849" y="22112"/>
                    <a:pt x="13480" y="13480"/>
                  </a:cubicBezTo>
                  <a:cubicBezTo>
                    <a:pt x="22112" y="4849"/>
                    <a:pt x="33819" y="0"/>
                    <a:pt x="46025" y="0"/>
                  </a:cubicBezTo>
                  <a:close/>
                </a:path>
              </a:pathLst>
            </a:custGeom>
            <a:solidFill>
              <a:srgbClr val="2B6599"/>
            </a:solidFill>
            <a:ln w="28575" cap="rnd">
              <a:solidFill>
                <a:srgbClr val="000000"/>
              </a:solidFill>
              <a:prstDash val="solid"/>
              <a:round/>
            </a:ln>
          </p:spPr>
        </p:sp>
        <p:sp>
          <p:nvSpPr>
            <p:cNvPr id="16" name="TextBox 16"/>
            <p:cNvSpPr txBox="1"/>
            <p:nvPr/>
          </p:nvSpPr>
          <p:spPr>
            <a:xfrm>
              <a:off x="0" y="-209550"/>
              <a:ext cx="1808486" cy="433127"/>
            </a:xfrm>
            <a:prstGeom prst="rect">
              <a:avLst/>
            </a:prstGeom>
          </p:spPr>
          <p:txBody>
            <a:bodyPr lIns="50800" tIns="50800" rIns="50800" bIns="50800" rtlCol="0" anchor="ctr"/>
            <a:lstStyle/>
            <a:p>
              <a:pPr algn="ctr">
                <a:lnSpc>
                  <a:spcPts val="9100"/>
                </a:lnSpc>
              </a:pPr>
              <a:endParaRPr/>
            </a:p>
          </p:txBody>
        </p:sp>
      </p:grpSp>
      <p:sp>
        <p:nvSpPr>
          <p:cNvPr id="17" name="TextBox 17"/>
          <p:cNvSpPr txBox="1"/>
          <p:nvPr/>
        </p:nvSpPr>
        <p:spPr>
          <a:xfrm>
            <a:off x="4670344" y="661888"/>
            <a:ext cx="9076937" cy="1066800"/>
          </a:xfrm>
          <a:prstGeom prst="rect">
            <a:avLst/>
          </a:prstGeom>
        </p:spPr>
        <p:txBody>
          <a:bodyPr lIns="0" tIns="0" rIns="0" bIns="0" rtlCol="0" anchor="t">
            <a:spAutoFit/>
          </a:bodyPr>
          <a:lstStyle/>
          <a:p>
            <a:pPr algn="ctr">
              <a:lnSpc>
                <a:spcPts val="7440"/>
              </a:lnSpc>
            </a:pPr>
            <a:r>
              <a:rPr lang="en-US" sz="6200" b="1">
                <a:solidFill>
                  <a:srgbClr val="FFFFFF"/>
                </a:solidFill>
                <a:latin typeface="Arial Bold"/>
                <a:ea typeface="Arial Bold"/>
                <a:cs typeface="Arial Bold"/>
                <a:sym typeface="Arial Bold"/>
              </a:rPr>
              <a:t>Khái quát về thực trạng</a:t>
            </a:r>
          </a:p>
        </p:txBody>
      </p:sp>
      <p:grpSp>
        <p:nvGrpSpPr>
          <p:cNvPr id="18" name="Group 18"/>
          <p:cNvGrpSpPr/>
          <p:nvPr/>
        </p:nvGrpSpPr>
        <p:grpSpPr>
          <a:xfrm>
            <a:off x="5942935" y="3166963"/>
            <a:ext cx="12026606" cy="2158777"/>
            <a:chOff x="0" y="0"/>
            <a:chExt cx="14464333" cy="2596349"/>
          </a:xfrm>
        </p:grpSpPr>
        <p:sp>
          <p:nvSpPr>
            <p:cNvPr id="19" name="Freeform 19"/>
            <p:cNvSpPr/>
            <p:nvPr/>
          </p:nvSpPr>
          <p:spPr>
            <a:xfrm>
              <a:off x="0" y="0"/>
              <a:ext cx="14464306" cy="2596479"/>
            </a:xfrm>
            <a:custGeom>
              <a:avLst/>
              <a:gdLst/>
              <a:ahLst/>
              <a:cxnLst/>
              <a:rect l="l" t="t" r="r" b="b"/>
              <a:pathLst>
                <a:path w="14464306" h="2596479">
                  <a:moveTo>
                    <a:pt x="0" y="198837"/>
                  </a:moveTo>
                  <a:cubicBezTo>
                    <a:pt x="0" y="88998"/>
                    <a:pt x="230047" y="0"/>
                    <a:pt x="513961" y="0"/>
                  </a:cubicBezTo>
                  <a:lnTo>
                    <a:pt x="13950345" y="0"/>
                  </a:lnTo>
                  <a:cubicBezTo>
                    <a:pt x="14234260" y="0"/>
                    <a:pt x="14464306" y="88998"/>
                    <a:pt x="14464306" y="198837"/>
                  </a:cubicBezTo>
                  <a:lnTo>
                    <a:pt x="14464306" y="2397616"/>
                  </a:lnTo>
                  <a:cubicBezTo>
                    <a:pt x="14464306" y="2507454"/>
                    <a:pt x="14234260" y="2596479"/>
                    <a:pt x="13950345" y="2596479"/>
                  </a:cubicBezTo>
                  <a:lnTo>
                    <a:pt x="513961" y="2596479"/>
                  </a:lnTo>
                  <a:cubicBezTo>
                    <a:pt x="230047" y="2596353"/>
                    <a:pt x="0" y="2507354"/>
                    <a:pt x="0" y="2397515"/>
                  </a:cubicBezTo>
                  <a:close/>
                </a:path>
              </a:pathLst>
            </a:custGeom>
            <a:solidFill>
              <a:srgbClr val="F3F3F3"/>
            </a:solidFill>
          </p:spPr>
        </p:sp>
      </p:grpSp>
      <p:sp>
        <p:nvSpPr>
          <p:cNvPr id="20" name="TextBox 20"/>
          <p:cNvSpPr txBox="1"/>
          <p:nvPr/>
        </p:nvSpPr>
        <p:spPr>
          <a:xfrm>
            <a:off x="1029117" y="3653262"/>
            <a:ext cx="3890367" cy="630618"/>
          </a:xfrm>
          <a:prstGeom prst="rect">
            <a:avLst/>
          </a:prstGeom>
        </p:spPr>
        <p:txBody>
          <a:bodyPr lIns="0" tIns="0" rIns="0" bIns="0" rtlCol="0" anchor="t">
            <a:spAutoFit/>
          </a:bodyPr>
          <a:lstStyle/>
          <a:p>
            <a:pPr algn="ctr">
              <a:lnSpc>
                <a:spcPts val="4616"/>
              </a:lnSpc>
              <a:spcBef>
                <a:spcPct val="0"/>
              </a:spcBef>
            </a:pPr>
            <a:r>
              <a:rPr lang="en-US" sz="3297" b="1">
                <a:solidFill>
                  <a:srgbClr val="002060"/>
                </a:solidFill>
                <a:latin typeface="Arial Bold"/>
                <a:ea typeface="Arial Bold"/>
                <a:cs typeface="Arial Bold"/>
                <a:sym typeface="Arial Bold"/>
              </a:rPr>
              <a:t>Đối tượng khảo sát</a:t>
            </a:r>
          </a:p>
        </p:txBody>
      </p:sp>
      <p:sp>
        <p:nvSpPr>
          <p:cNvPr id="21" name="TextBox 21"/>
          <p:cNvSpPr txBox="1"/>
          <p:nvPr/>
        </p:nvSpPr>
        <p:spPr>
          <a:xfrm>
            <a:off x="926723" y="6003278"/>
            <a:ext cx="3366135" cy="630618"/>
          </a:xfrm>
          <a:prstGeom prst="rect">
            <a:avLst/>
          </a:prstGeom>
        </p:spPr>
        <p:txBody>
          <a:bodyPr lIns="0" tIns="0" rIns="0" bIns="0" rtlCol="0" anchor="t">
            <a:spAutoFit/>
          </a:bodyPr>
          <a:lstStyle/>
          <a:p>
            <a:pPr algn="ctr">
              <a:lnSpc>
                <a:spcPts val="4616"/>
              </a:lnSpc>
              <a:spcBef>
                <a:spcPct val="0"/>
              </a:spcBef>
            </a:pPr>
            <a:r>
              <a:rPr lang="en-US" sz="3297" b="1">
                <a:solidFill>
                  <a:srgbClr val="002060"/>
                </a:solidFill>
                <a:latin typeface="Arial Bold"/>
                <a:ea typeface="Arial Bold"/>
                <a:cs typeface="Arial Bold"/>
                <a:sym typeface="Arial Bold"/>
              </a:rPr>
              <a:t>Địa bàn khảo sát</a:t>
            </a:r>
          </a:p>
        </p:txBody>
      </p:sp>
      <p:grpSp>
        <p:nvGrpSpPr>
          <p:cNvPr id="22" name="Group 22"/>
          <p:cNvGrpSpPr/>
          <p:nvPr/>
        </p:nvGrpSpPr>
        <p:grpSpPr>
          <a:xfrm>
            <a:off x="6017898" y="5706913"/>
            <a:ext cx="11951643" cy="1676172"/>
            <a:chOff x="0" y="0"/>
            <a:chExt cx="14374175" cy="2015922"/>
          </a:xfrm>
        </p:grpSpPr>
        <p:sp>
          <p:nvSpPr>
            <p:cNvPr id="23" name="Freeform 23"/>
            <p:cNvSpPr/>
            <p:nvPr/>
          </p:nvSpPr>
          <p:spPr>
            <a:xfrm>
              <a:off x="0" y="0"/>
              <a:ext cx="14374149" cy="2016052"/>
            </a:xfrm>
            <a:custGeom>
              <a:avLst/>
              <a:gdLst/>
              <a:ahLst/>
              <a:cxnLst/>
              <a:rect l="l" t="t" r="r" b="b"/>
              <a:pathLst>
                <a:path w="14374149" h="2016052">
                  <a:moveTo>
                    <a:pt x="0" y="154386"/>
                  </a:moveTo>
                  <a:cubicBezTo>
                    <a:pt x="0" y="69102"/>
                    <a:pt x="228613" y="0"/>
                    <a:pt x="510758" y="0"/>
                  </a:cubicBezTo>
                  <a:lnTo>
                    <a:pt x="13863391" y="0"/>
                  </a:lnTo>
                  <a:cubicBezTo>
                    <a:pt x="14145535" y="0"/>
                    <a:pt x="14374149" y="69102"/>
                    <a:pt x="14374149" y="154386"/>
                  </a:cubicBezTo>
                  <a:lnTo>
                    <a:pt x="14374149" y="1861617"/>
                  </a:lnTo>
                  <a:cubicBezTo>
                    <a:pt x="14374149" y="1946900"/>
                    <a:pt x="14145535" y="2016052"/>
                    <a:pt x="13863391" y="2016052"/>
                  </a:cubicBezTo>
                  <a:lnTo>
                    <a:pt x="510758" y="2016052"/>
                  </a:lnTo>
                  <a:cubicBezTo>
                    <a:pt x="228613" y="2015926"/>
                    <a:pt x="0" y="1946822"/>
                    <a:pt x="0" y="1861539"/>
                  </a:cubicBezTo>
                  <a:close/>
                </a:path>
              </a:pathLst>
            </a:custGeom>
            <a:solidFill>
              <a:srgbClr val="F3F3F3"/>
            </a:solidFill>
          </p:spPr>
        </p:sp>
      </p:grpSp>
      <p:sp>
        <p:nvSpPr>
          <p:cNvPr id="24" name="TextBox 24"/>
          <p:cNvSpPr txBox="1"/>
          <p:nvPr/>
        </p:nvSpPr>
        <p:spPr>
          <a:xfrm>
            <a:off x="687050" y="8011560"/>
            <a:ext cx="3845481" cy="647128"/>
          </a:xfrm>
          <a:prstGeom prst="rect">
            <a:avLst/>
          </a:prstGeom>
        </p:spPr>
        <p:txBody>
          <a:bodyPr lIns="0" tIns="0" rIns="0" bIns="0" rtlCol="0" anchor="t">
            <a:spAutoFit/>
          </a:bodyPr>
          <a:lstStyle/>
          <a:p>
            <a:pPr algn="ctr">
              <a:lnSpc>
                <a:spcPts val="4756"/>
              </a:lnSpc>
              <a:spcBef>
                <a:spcPct val="0"/>
              </a:spcBef>
            </a:pPr>
            <a:r>
              <a:rPr lang="en-US" sz="3397" b="1">
                <a:solidFill>
                  <a:srgbClr val="002060"/>
                </a:solidFill>
                <a:latin typeface="Arial Bold"/>
                <a:ea typeface="Arial Bold"/>
                <a:cs typeface="Arial Bold"/>
                <a:sym typeface="Arial Bold"/>
              </a:rPr>
              <a:t>Thời gian khảo sát</a:t>
            </a:r>
          </a:p>
        </p:txBody>
      </p:sp>
      <p:grpSp>
        <p:nvGrpSpPr>
          <p:cNvPr id="25" name="Group 25"/>
          <p:cNvGrpSpPr/>
          <p:nvPr/>
        </p:nvGrpSpPr>
        <p:grpSpPr>
          <a:xfrm>
            <a:off x="6017898" y="8287960"/>
            <a:ext cx="11951643" cy="1362590"/>
            <a:chOff x="0" y="0"/>
            <a:chExt cx="14374175" cy="1638779"/>
          </a:xfrm>
        </p:grpSpPr>
        <p:sp>
          <p:nvSpPr>
            <p:cNvPr id="26" name="Freeform 26"/>
            <p:cNvSpPr/>
            <p:nvPr/>
          </p:nvSpPr>
          <p:spPr>
            <a:xfrm>
              <a:off x="0" y="0"/>
              <a:ext cx="14374149" cy="1638909"/>
            </a:xfrm>
            <a:custGeom>
              <a:avLst/>
              <a:gdLst/>
              <a:ahLst/>
              <a:cxnLst/>
              <a:rect l="l" t="t" r="r" b="b"/>
              <a:pathLst>
                <a:path w="14374149" h="1638909">
                  <a:moveTo>
                    <a:pt x="0" y="125503"/>
                  </a:moveTo>
                  <a:cubicBezTo>
                    <a:pt x="0" y="56174"/>
                    <a:pt x="228613" y="0"/>
                    <a:pt x="510758" y="0"/>
                  </a:cubicBezTo>
                  <a:lnTo>
                    <a:pt x="13863391" y="0"/>
                  </a:lnTo>
                  <a:cubicBezTo>
                    <a:pt x="14145535" y="0"/>
                    <a:pt x="14374149" y="56174"/>
                    <a:pt x="14374149" y="125503"/>
                  </a:cubicBezTo>
                  <a:lnTo>
                    <a:pt x="14374149" y="1513342"/>
                  </a:lnTo>
                  <a:cubicBezTo>
                    <a:pt x="14374149" y="1582670"/>
                    <a:pt x="14145535" y="1638909"/>
                    <a:pt x="13863391" y="1638909"/>
                  </a:cubicBezTo>
                  <a:lnTo>
                    <a:pt x="510758" y="1638909"/>
                  </a:lnTo>
                  <a:cubicBezTo>
                    <a:pt x="228613" y="1638783"/>
                    <a:pt x="0" y="1582607"/>
                    <a:pt x="0" y="1513278"/>
                  </a:cubicBezTo>
                  <a:close/>
                </a:path>
              </a:pathLst>
            </a:custGeom>
            <a:solidFill>
              <a:srgbClr val="F3F3F3"/>
            </a:solidFill>
          </p:spPr>
        </p:sp>
      </p:grpSp>
      <p:sp>
        <p:nvSpPr>
          <p:cNvPr id="27" name="TextBox 27"/>
          <p:cNvSpPr txBox="1"/>
          <p:nvPr/>
        </p:nvSpPr>
        <p:spPr>
          <a:xfrm>
            <a:off x="6406306" y="3672312"/>
            <a:ext cx="10852994" cy="1033780"/>
          </a:xfrm>
          <a:prstGeom prst="rect">
            <a:avLst/>
          </a:prstGeom>
        </p:spPr>
        <p:txBody>
          <a:bodyPr lIns="0" tIns="0" rIns="0" bIns="0" rtlCol="0" anchor="t">
            <a:spAutoFit/>
          </a:bodyPr>
          <a:lstStyle/>
          <a:p>
            <a:pPr algn="ctr">
              <a:lnSpc>
                <a:spcPts val="3920"/>
              </a:lnSpc>
            </a:pPr>
            <a:r>
              <a:rPr lang="en-US" sz="2800">
                <a:solidFill>
                  <a:srgbClr val="000000"/>
                </a:solidFill>
                <a:latin typeface="Arial"/>
                <a:ea typeface="Arial"/>
                <a:cs typeface="Arial"/>
                <a:sym typeface="Arial"/>
              </a:rPr>
              <a:t>Tìm hiểu, khảo sát 15 GV đã có kinh nghiệm đứng lớp MG 3 – 4 tuổi ở trường MN Quang Trung 1.</a:t>
            </a:r>
          </a:p>
        </p:txBody>
      </p:sp>
      <p:sp>
        <p:nvSpPr>
          <p:cNvPr id="28" name="TextBox 28"/>
          <p:cNvSpPr txBox="1"/>
          <p:nvPr/>
        </p:nvSpPr>
        <p:spPr>
          <a:xfrm>
            <a:off x="9139238" y="4932685"/>
            <a:ext cx="9525" cy="393056"/>
          </a:xfrm>
          <a:prstGeom prst="rect">
            <a:avLst/>
          </a:prstGeom>
        </p:spPr>
        <p:txBody>
          <a:bodyPr lIns="0" tIns="0" rIns="0" bIns="0" rtlCol="0" anchor="t">
            <a:spAutoFit/>
          </a:bodyPr>
          <a:lstStyle/>
          <a:p>
            <a:pPr algn="ctr">
              <a:lnSpc>
                <a:spcPts val="2694"/>
              </a:lnSpc>
              <a:spcBef>
                <a:spcPct val="0"/>
              </a:spcBef>
            </a:pPr>
            <a:endParaRPr/>
          </a:p>
        </p:txBody>
      </p:sp>
      <p:sp>
        <p:nvSpPr>
          <p:cNvPr id="29" name="TextBox 29"/>
          <p:cNvSpPr txBox="1"/>
          <p:nvPr/>
        </p:nvSpPr>
        <p:spPr>
          <a:xfrm>
            <a:off x="6773042" y="5985160"/>
            <a:ext cx="10441354" cy="1529080"/>
          </a:xfrm>
          <a:prstGeom prst="rect">
            <a:avLst/>
          </a:prstGeom>
        </p:spPr>
        <p:txBody>
          <a:bodyPr lIns="0" tIns="0" rIns="0" bIns="0" rtlCol="0" anchor="t">
            <a:spAutoFit/>
          </a:bodyPr>
          <a:lstStyle/>
          <a:p>
            <a:pPr algn="ctr">
              <a:lnSpc>
                <a:spcPts val="3919"/>
              </a:lnSpc>
            </a:pPr>
            <a:r>
              <a:rPr lang="en-US" sz="2799">
                <a:solidFill>
                  <a:srgbClr val="000000"/>
                </a:solidFill>
                <a:latin typeface="Arial"/>
                <a:ea typeface="Arial"/>
                <a:cs typeface="Arial"/>
                <a:sym typeface="Arial"/>
              </a:rPr>
              <a:t> Khảo sát GVMN tại trường MN Quang Trung 1, thành phố Vinh, tỉnh Nghệ An.</a:t>
            </a:r>
          </a:p>
          <a:p>
            <a:pPr algn="ctr">
              <a:lnSpc>
                <a:spcPts val="3919"/>
              </a:lnSpc>
            </a:pPr>
            <a:endParaRPr lang="en-US" sz="2799">
              <a:solidFill>
                <a:srgbClr val="000000"/>
              </a:solidFill>
              <a:latin typeface="Arial"/>
              <a:ea typeface="Arial"/>
              <a:cs typeface="Arial"/>
              <a:sym typeface="Arial"/>
            </a:endParaRPr>
          </a:p>
        </p:txBody>
      </p:sp>
      <p:sp>
        <p:nvSpPr>
          <p:cNvPr id="30" name="TextBox 30"/>
          <p:cNvSpPr txBox="1"/>
          <p:nvPr/>
        </p:nvSpPr>
        <p:spPr>
          <a:xfrm>
            <a:off x="6017898" y="8659375"/>
            <a:ext cx="11951643" cy="538480"/>
          </a:xfrm>
          <a:prstGeom prst="rect">
            <a:avLst/>
          </a:prstGeom>
        </p:spPr>
        <p:txBody>
          <a:bodyPr lIns="0" tIns="0" rIns="0" bIns="0" rtlCol="0" anchor="t">
            <a:spAutoFit/>
          </a:bodyPr>
          <a:lstStyle/>
          <a:p>
            <a:pPr algn="ctr">
              <a:lnSpc>
                <a:spcPts val="3920"/>
              </a:lnSpc>
            </a:pPr>
            <a:r>
              <a:rPr lang="en-US" sz="2800">
                <a:solidFill>
                  <a:srgbClr val="000000"/>
                </a:solidFill>
                <a:latin typeface="Arial"/>
                <a:ea typeface="Arial"/>
                <a:cs typeface="Arial"/>
                <a:sym typeface="Arial"/>
              </a:rPr>
              <a:t>Từ ngày 15/04/2025 đến ngày 30/05/2025</a:t>
            </a: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852287" y="2542208"/>
          <a:ext cx="8539974" cy="2881450"/>
        </p:xfrm>
        <a:graphic>
          <a:graphicData uri="http://schemas.openxmlformats.org/drawingml/2006/table">
            <a:tbl>
              <a:tblPr/>
              <a:tblGrid>
                <a:gridCol w="2071181"/>
                <a:gridCol w="633778"/>
                <a:gridCol w="735544"/>
                <a:gridCol w="692960"/>
                <a:gridCol w="877476"/>
                <a:gridCol w="789993"/>
                <a:gridCol w="960860"/>
                <a:gridCol w="784260"/>
                <a:gridCol w="993922"/>
              </a:tblGrid>
              <a:tr h="1421055">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a:solidFill>
                            <a:srgbClr val="FFFFFF"/>
                          </a:solidFill>
                          <a:latin typeface="Calibri (MS)"/>
                          <a:ea typeface="Calibri (MS)"/>
                          <a:cs typeface="Calibri (MS)"/>
                          <a:sym typeface="Calibri (MS)"/>
                        </a:rPr>
                        <a:t>Rất quan trọng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a:solidFill>
                            <a:srgbClr val="FFFFFF"/>
                          </a:solidFill>
                          <a:latin typeface="Calibri (MS)"/>
                          <a:ea typeface="Calibri (MS)"/>
                          <a:cs typeface="Calibri (MS)"/>
                          <a:sym typeface="Calibri (MS)"/>
                        </a:rPr>
                        <a:t>Rất quan trọng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a:solidFill>
                            <a:srgbClr val="FFFFFF"/>
                          </a:solidFill>
                          <a:latin typeface="Calibri (MS)"/>
                          <a:ea typeface="Calibri (MS)"/>
                          <a:cs typeface="Calibri (MS)"/>
                          <a:sym typeface="Calibri (MS)"/>
                        </a:rPr>
                        <a:t>Quan trọng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a:solidFill>
                            <a:srgbClr val="FFFFFF"/>
                          </a:solidFill>
                          <a:latin typeface="Calibri (MS)"/>
                          <a:ea typeface="Calibri (MS)"/>
                          <a:cs typeface="Calibri (MS)"/>
                          <a:sym typeface="Calibri (MS)"/>
                        </a:rPr>
                        <a:t>Quan trọng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a:solidFill>
                            <a:srgbClr val="FFFFFF"/>
                          </a:solidFill>
                          <a:latin typeface="Calibri (MS)"/>
                          <a:ea typeface="Calibri (MS)"/>
                          <a:cs typeface="Calibri (MS)"/>
                          <a:sym typeface="Calibri (MS)"/>
                        </a:rPr>
                        <a:t>Bình thường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a:solidFill>
                            <a:srgbClr val="FFFFFF"/>
                          </a:solidFill>
                          <a:latin typeface="Calibri (MS)"/>
                          <a:ea typeface="Calibri (MS)"/>
                          <a:cs typeface="Calibri (MS)"/>
                          <a:sym typeface="Calibri (MS)"/>
                        </a:rPr>
                        <a:t>Bình thường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a:solidFill>
                            <a:srgbClr val="FFFFFF"/>
                          </a:solidFill>
                          <a:latin typeface="Calibri (MS)"/>
                          <a:ea typeface="Calibri (MS)"/>
                          <a:cs typeface="Calibri (MS)"/>
                          <a:sym typeface="Calibri (MS)"/>
                        </a:rPr>
                        <a:t>Không quan trọng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a:solidFill>
                            <a:srgbClr val="FFFFFF"/>
                          </a:solidFill>
                          <a:latin typeface="Calibri (MS)"/>
                          <a:ea typeface="Calibri (MS)"/>
                          <a:cs typeface="Calibri (MS)"/>
                          <a:sym typeface="Calibri (MS)"/>
                        </a:rPr>
                        <a:t>Không quan trọng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543824">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916571">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8</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26,67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3" name="TextBox 3"/>
          <p:cNvSpPr txBox="1"/>
          <p:nvPr/>
        </p:nvSpPr>
        <p:spPr>
          <a:xfrm>
            <a:off x="533994" y="1632713"/>
            <a:ext cx="17000888" cy="757094"/>
          </a:xfrm>
          <a:prstGeom prst="rect">
            <a:avLst/>
          </a:prstGeom>
        </p:spPr>
        <p:txBody>
          <a:bodyPr lIns="0" tIns="0" rIns="0" bIns="0" rtlCol="0" anchor="t">
            <a:spAutoFit/>
          </a:bodyPr>
          <a:lstStyle/>
          <a:p>
            <a:pPr algn="ctr">
              <a:lnSpc>
                <a:spcPts val="2858"/>
              </a:lnSpc>
            </a:pPr>
            <a:r>
              <a:rPr lang="en-US" sz="2100" b="1">
                <a:solidFill>
                  <a:srgbClr val="3568CA"/>
                </a:solidFill>
                <a:latin typeface="Arial Bold"/>
                <a:ea typeface="Arial Bold"/>
                <a:cs typeface="Arial Bold"/>
                <a:sym typeface="Arial Bold"/>
              </a:rPr>
              <a:t> Bảng và biểu đồ 1: Vai trò và tầm quan trọng của hoạt động cho trẻ làm quen với biểu tượng toán chủ đề “ Đồ vật trong gia đình”</a:t>
            </a:r>
          </a:p>
          <a:p>
            <a:pPr algn="ctr">
              <a:lnSpc>
                <a:spcPts val="2858"/>
              </a:lnSpc>
            </a:pPr>
            <a:endParaRPr lang="en-US" sz="2100" b="1">
              <a:solidFill>
                <a:srgbClr val="3568CA"/>
              </a:solidFill>
              <a:latin typeface="Arial Bold"/>
              <a:ea typeface="Arial Bold"/>
              <a:cs typeface="Arial Bold"/>
              <a:sym typeface="Arial Bold"/>
            </a:endParaRPr>
          </a:p>
        </p:txBody>
      </p:sp>
      <p:sp>
        <p:nvSpPr>
          <p:cNvPr id="4" name="TextBox 4"/>
          <p:cNvSpPr txBox="1"/>
          <p:nvPr/>
        </p:nvSpPr>
        <p:spPr>
          <a:xfrm>
            <a:off x="495771" y="5866159"/>
            <a:ext cx="17296459" cy="757094"/>
          </a:xfrm>
          <a:prstGeom prst="rect">
            <a:avLst/>
          </a:prstGeom>
        </p:spPr>
        <p:txBody>
          <a:bodyPr lIns="0" tIns="0" rIns="0" bIns="0" rtlCol="0" anchor="t">
            <a:spAutoFit/>
          </a:bodyPr>
          <a:lstStyle/>
          <a:p>
            <a:pPr algn="ctr">
              <a:lnSpc>
                <a:spcPts val="2858"/>
              </a:lnSpc>
            </a:pPr>
            <a:r>
              <a:rPr lang="en-US" sz="2100" b="1">
                <a:solidFill>
                  <a:srgbClr val="3568CA"/>
                </a:solidFill>
                <a:latin typeface="Arial Bold"/>
                <a:ea typeface="Arial Bold"/>
                <a:cs typeface="Arial Bold"/>
                <a:sym typeface="Arial Bold"/>
              </a:rPr>
              <a:t> Bảng  và biểu đồ 2: Vai trò của giáo viên trong việc tổ chức hoạt động cho trẻ làm quen với biểu tượng toán theo chủ đề “Đồ vật trong gia đình”</a:t>
            </a:r>
          </a:p>
        </p:txBody>
      </p:sp>
      <p:graphicFrame>
        <p:nvGraphicFramePr>
          <p:cNvPr id="5" name="Table 5"/>
          <p:cNvGraphicFramePr>
            <a:graphicFrameLocks noGrp="1"/>
          </p:cNvGraphicFramePr>
          <p:nvPr/>
        </p:nvGraphicFramePr>
        <p:xfrm>
          <a:off x="810770" y="6955595"/>
          <a:ext cx="8623008" cy="3112522"/>
        </p:xfrm>
        <a:graphic>
          <a:graphicData uri="http://schemas.openxmlformats.org/drawingml/2006/table">
            <a:tbl>
              <a:tblPr/>
              <a:tblGrid>
                <a:gridCol w="1132967"/>
                <a:gridCol w="742088"/>
                <a:gridCol w="861246"/>
                <a:gridCol w="796888"/>
                <a:gridCol w="978988"/>
                <a:gridCol w="859212"/>
                <a:gridCol w="1030285"/>
                <a:gridCol w="574372"/>
                <a:gridCol w="1646962"/>
              </a:tblGrid>
              <a:tr h="2025008">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Chỉ cần quan sát và đảm bảo an toàn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Chỉ cần quan sát và đảm bảo an toàn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a:solidFill>
                            <a:srgbClr val="FFFFFF"/>
                          </a:solidFill>
                          <a:latin typeface="Calibri (MS)"/>
                          <a:ea typeface="Calibri (MS)"/>
                          <a:cs typeface="Calibri (MS)"/>
                          <a:sym typeface="Calibri (MS)"/>
                        </a:rPr>
                        <a:t>Là người tổ chức, hướng dẫn và hỗ trợ trẻ</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a:solidFill>
                            <a:srgbClr val="FFFFFF"/>
                          </a:solidFill>
                          <a:latin typeface="Calibri (MS)"/>
                          <a:ea typeface="Calibri (MS)"/>
                          <a:cs typeface="Calibri (MS)"/>
                          <a:sym typeface="Calibri (MS)"/>
                        </a:rPr>
                        <a:t>Là người tổ chức, hướng dẫn và hỗ trợ trẻ</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cần can thiệp, để trẻ tự tìm hiểu</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cần can thiệp, để trẻ tự tìm hiểu</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a:solidFill>
                            <a:srgbClr val="FFFFFF"/>
                          </a:solidFill>
                          <a:latin typeface="Calibri (MS)"/>
                          <a:ea typeface="Calibri (MS)"/>
                          <a:cs typeface="Calibri (MS)"/>
                          <a:sym typeface="Calibri (MS)"/>
                        </a:rPr>
                        <a:t>Chủ yếu là người chấm điểm và đánh giá kết quả</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a:solidFill>
                            <a:srgbClr val="FFFFFF"/>
                          </a:solidFill>
                          <a:latin typeface="Calibri (MS)"/>
                          <a:ea typeface="Calibri (MS)"/>
                          <a:cs typeface="Calibri (MS)"/>
                          <a:sym typeface="Calibri (MS)"/>
                        </a:rPr>
                        <a:t>Chủ yếu là người chấm điểm và đánh giá kết quả</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543757">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543757">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66,67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6" name="Freeform 6"/>
          <p:cNvSpPr/>
          <p:nvPr/>
        </p:nvSpPr>
        <p:spPr>
          <a:xfrm>
            <a:off x="10039115" y="2356881"/>
            <a:ext cx="7495767" cy="3252103"/>
          </a:xfrm>
          <a:custGeom>
            <a:avLst/>
            <a:gdLst/>
            <a:ahLst/>
            <a:cxnLst/>
            <a:rect l="l" t="t" r="r" b="b"/>
            <a:pathLst>
              <a:path w="7495767" h="3252103">
                <a:moveTo>
                  <a:pt x="0" y="0"/>
                </a:moveTo>
                <a:lnTo>
                  <a:pt x="7495767" y="0"/>
                </a:lnTo>
                <a:lnTo>
                  <a:pt x="7495767" y="3252103"/>
                </a:lnTo>
                <a:lnTo>
                  <a:pt x="0" y="3252103"/>
                </a:lnTo>
                <a:lnTo>
                  <a:pt x="0" y="0"/>
                </a:lnTo>
                <a:close/>
              </a:path>
            </a:pathLst>
          </a:custGeom>
          <a:blipFill>
            <a:blip r:embed="rId2"/>
            <a:stretch>
              <a:fillRect t="-97" r="-510" b="-97"/>
            </a:stretch>
          </a:blipFill>
        </p:spPr>
      </p:sp>
      <p:sp>
        <p:nvSpPr>
          <p:cNvPr id="7" name="Freeform 7"/>
          <p:cNvSpPr/>
          <p:nvPr/>
        </p:nvSpPr>
        <p:spPr>
          <a:xfrm>
            <a:off x="10299915" y="6775458"/>
            <a:ext cx="7495767" cy="3292659"/>
          </a:xfrm>
          <a:custGeom>
            <a:avLst/>
            <a:gdLst/>
            <a:ahLst/>
            <a:cxnLst/>
            <a:rect l="l" t="t" r="r" b="b"/>
            <a:pathLst>
              <a:path w="7495767" h="3292659">
                <a:moveTo>
                  <a:pt x="0" y="0"/>
                </a:moveTo>
                <a:lnTo>
                  <a:pt x="7495767" y="0"/>
                </a:lnTo>
                <a:lnTo>
                  <a:pt x="7495767" y="3292659"/>
                </a:lnTo>
                <a:lnTo>
                  <a:pt x="0" y="3292659"/>
                </a:lnTo>
                <a:lnTo>
                  <a:pt x="0" y="0"/>
                </a:lnTo>
                <a:close/>
              </a:path>
            </a:pathLst>
          </a:custGeom>
          <a:blipFill>
            <a:blip r:embed="rId3"/>
            <a:stretch>
              <a:fillRect l="-118"/>
            </a:stretch>
          </a:blipFill>
        </p:spPr>
      </p:sp>
      <p:grpSp>
        <p:nvGrpSpPr>
          <p:cNvPr id="8" name="Group 8"/>
          <p:cNvGrpSpPr/>
          <p:nvPr/>
        </p:nvGrpSpPr>
        <p:grpSpPr>
          <a:xfrm>
            <a:off x="0" y="-274354"/>
            <a:ext cx="18288000" cy="1559816"/>
            <a:chOff x="0" y="0"/>
            <a:chExt cx="24384000" cy="2079755"/>
          </a:xfrm>
        </p:grpSpPr>
        <p:sp>
          <p:nvSpPr>
            <p:cNvPr id="9" name="Freeform 9"/>
            <p:cNvSpPr/>
            <p:nvPr/>
          </p:nvSpPr>
          <p:spPr>
            <a:xfrm>
              <a:off x="0" y="0"/>
              <a:ext cx="24384000" cy="2079729"/>
            </a:xfrm>
            <a:custGeom>
              <a:avLst/>
              <a:gdLst/>
              <a:ahLst/>
              <a:cxnLst/>
              <a:rect l="l" t="t" r="r" b="b"/>
              <a:pathLst>
                <a:path w="24384000" h="2079729">
                  <a:moveTo>
                    <a:pt x="0" y="0"/>
                  </a:moveTo>
                  <a:lnTo>
                    <a:pt x="24384000" y="0"/>
                  </a:lnTo>
                  <a:lnTo>
                    <a:pt x="24384000" y="2079729"/>
                  </a:lnTo>
                  <a:lnTo>
                    <a:pt x="0" y="2079729"/>
                  </a:lnTo>
                  <a:close/>
                </a:path>
              </a:pathLst>
            </a:custGeom>
            <a:solidFill>
              <a:srgbClr val="FFF7F2"/>
            </a:solidFill>
          </p:spPr>
        </p:sp>
      </p:grpSp>
      <p:sp>
        <p:nvSpPr>
          <p:cNvPr id="10" name="TextBox 10"/>
          <p:cNvSpPr txBox="1"/>
          <p:nvPr/>
        </p:nvSpPr>
        <p:spPr>
          <a:xfrm>
            <a:off x="-109562" y="-114300"/>
            <a:ext cx="18288000" cy="2100697"/>
          </a:xfrm>
          <a:prstGeom prst="rect">
            <a:avLst/>
          </a:prstGeom>
        </p:spPr>
        <p:txBody>
          <a:bodyPr lIns="0" tIns="0" rIns="0" bIns="0" rtlCol="0" anchor="t">
            <a:spAutoFit/>
          </a:bodyPr>
          <a:lstStyle/>
          <a:p>
            <a:pPr marL="0" lvl="0" indent="0" algn="ctr">
              <a:lnSpc>
                <a:spcPts val="5345"/>
              </a:lnSpc>
            </a:pPr>
            <a:r>
              <a:rPr lang="en-US" sz="4175" b="1">
                <a:solidFill>
                  <a:srgbClr val="1D4031"/>
                </a:solidFill>
                <a:latin typeface="Arial Bold"/>
                <a:ea typeface="Arial Bold"/>
                <a:cs typeface="Arial Bold"/>
                <a:sym typeface="Arial Bold"/>
              </a:rPr>
              <a:t>1.2.2. THỰC TRẠNG NHẬN THỨC, HIỂU BIẾT CỦA GVMN VỀ KIẾN THỨC CHO TRẺ LÀM QUEN VỚI BIỂU TƯỢNG TOÁN</a:t>
            </a:r>
          </a:p>
          <a:p>
            <a:pPr marL="0" lvl="0" indent="0" algn="ctr">
              <a:lnSpc>
                <a:spcPts val="5345"/>
              </a:lnSpc>
            </a:pPr>
            <a:endParaRPr lang="en-US" sz="4175" b="1">
              <a:solidFill>
                <a:srgbClr val="1D4031"/>
              </a:solidFill>
              <a:latin typeface="Arial Bold"/>
              <a:ea typeface="Arial Bold"/>
              <a:cs typeface="Arial Bold"/>
              <a:sym typeface="Arial Bold"/>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TextBox 2"/>
          <p:cNvSpPr txBox="1"/>
          <p:nvPr/>
        </p:nvSpPr>
        <p:spPr>
          <a:xfrm>
            <a:off x="1007209" y="816840"/>
            <a:ext cx="16252091" cy="774097"/>
          </a:xfrm>
          <a:prstGeom prst="rect">
            <a:avLst/>
          </a:prstGeom>
        </p:spPr>
        <p:txBody>
          <a:bodyPr lIns="0" tIns="0" rIns="0" bIns="0" rtlCol="0" anchor="t">
            <a:spAutoFit/>
          </a:bodyPr>
          <a:lstStyle/>
          <a:p>
            <a:pPr algn="ctr">
              <a:lnSpc>
                <a:spcPts val="2994"/>
              </a:lnSpc>
            </a:pPr>
            <a:r>
              <a:rPr lang="en-US" sz="2200" b="1">
                <a:solidFill>
                  <a:srgbClr val="3568CA"/>
                </a:solidFill>
                <a:latin typeface="Arial Bold"/>
                <a:ea typeface="Arial Bold"/>
                <a:cs typeface="Arial Bold"/>
                <a:sym typeface="Arial Bold"/>
              </a:rPr>
              <a:t> Bảng và biểu đồ 3: Thực trạng tham gia các khóa bồi dưỡng về cách tổ chức hoạt động hình thành biểu tượng toán cho trẻ</a:t>
            </a:r>
          </a:p>
        </p:txBody>
      </p:sp>
      <p:graphicFrame>
        <p:nvGraphicFramePr>
          <p:cNvPr id="3" name="Table 3"/>
          <p:cNvGraphicFramePr>
            <a:graphicFrameLocks noGrp="1"/>
          </p:cNvGraphicFramePr>
          <p:nvPr/>
        </p:nvGraphicFramePr>
        <p:xfrm>
          <a:off x="1388509" y="1869367"/>
          <a:ext cx="8362652" cy="2765061"/>
        </p:xfrm>
        <a:graphic>
          <a:graphicData uri="http://schemas.openxmlformats.org/drawingml/2006/table">
            <a:tbl>
              <a:tblPr/>
              <a:tblGrid>
                <a:gridCol w="2016289"/>
                <a:gridCol w="678375"/>
                <a:gridCol w="773098"/>
                <a:gridCol w="733462"/>
                <a:gridCol w="878219"/>
                <a:gridCol w="702337"/>
                <a:gridCol w="861376"/>
                <a:gridCol w="1061022"/>
                <a:gridCol w="658474"/>
              </a:tblGrid>
              <a:tr h="1566517">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Thường xuyên (hàng năm)</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Thường xuyên (hàng năm)</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Thỉnh thoảng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Thỉnh thoảng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Bình thường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Bình thường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quan trọng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quan trọng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599272">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599272">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46,67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4" name="TextBox 4"/>
          <p:cNvSpPr txBox="1"/>
          <p:nvPr/>
        </p:nvSpPr>
        <p:spPr>
          <a:xfrm>
            <a:off x="1221535" y="5473648"/>
            <a:ext cx="16381944" cy="774097"/>
          </a:xfrm>
          <a:prstGeom prst="rect">
            <a:avLst/>
          </a:prstGeom>
        </p:spPr>
        <p:txBody>
          <a:bodyPr lIns="0" tIns="0" rIns="0" bIns="0" rtlCol="0" anchor="t">
            <a:spAutoFit/>
          </a:bodyPr>
          <a:lstStyle/>
          <a:p>
            <a:pPr algn="ctr">
              <a:lnSpc>
                <a:spcPts val="2994"/>
              </a:lnSpc>
            </a:pPr>
            <a:r>
              <a:rPr lang="en-US" sz="2200" b="1">
                <a:solidFill>
                  <a:srgbClr val="3568CA"/>
                </a:solidFill>
                <a:latin typeface="Arial Bold"/>
                <a:ea typeface="Arial Bold"/>
                <a:cs typeface="Arial Bold"/>
                <a:sym typeface="Arial Bold"/>
              </a:rPr>
              <a:t> Bảng và  biểu đồ 4: Bạn đánh giá mức độ hiệu quả của hoạt động hình thành biểu tượng toán trong việc giúp trẻ hiểu về chủ đề “Đồ vật trong gia đình”</a:t>
            </a:r>
          </a:p>
        </p:txBody>
      </p:sp>
      <p:graphicFrame>
        <p:nvGraphicFramePr>
          <p:cNvPr id="5" name="Table 5"/>
          <p:cNvGraphicFramePr>
            <a:graphicFrameLocks noGrp="1"/>
          </p:cNvGraphicFramePr>
          <p:nvPr/>
        </p:nvGraphicFramePr>
        <p:xfrm>
          <a:off x="1221535" y="6995328"/>
          <a:ext cx="8362655" cy="2543471"/>
        </p:xfrm>
        <a:graphic>
          <a:graphicData uri="http://schemas.openxmlformats.org/drawingml/2006/table">
            <a:tbl>
              <a:tblPr/>
              <a:tblGrid>
                <a:gridCol w="2003289"/>
                <a:gridCol w="613003"/>
                <a:gridCol w="711434"/>
                <a:gridCol w="670246"/>
                <a:gridCol w="820670"/>
                <a:gridCol w="637902"/>
                <a:gridCol w="803168"/>
                <a:gridCol w="957482"/>
                <a:gridCol w="1145461"/>
              </a:tblGrid>
              <a:tr h="1016612">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Rất hiệu quả</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Rất hiệu quả</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Hiệu quả trung bình</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Hiệu quả trung bình</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Hiệu quả thấp</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Hiệu quả thấp</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hiệu quả</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hiệu quả</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543944">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982915">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8</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53,33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6" name="Freeform 6"/>
          <p:cNvSpPr/>
          <p:nvPr/>
        </p:nvSpPr>
        <p:spPr>
          <a:xfrm>
            <a:off x="10408140" y="1681060"/>
            <a:ext cx="7195339" cy="3165949"/>
          </a:xfrm>
          <a:custGeom>
            <a:avLst/>
            <a:gdLst/>
            <a:ahLst/>
            <a:cxnLst/>
            <a:rect l="l" t="t" r="r" b="b"/>
            <a:pathLst>
              <a:path w="7195339" h="3165949">
                <a:moveTo>
                  <a:pt x="0" y="0"/>
                </a:moveTo>
                <a:lnTo>
                  <a:pt x="7195339" y="0"/>
                </a:lnTo>
                <a:lnTo>
                  <a:pt x="7195339" y="3165949"/>
                </a:lnTo>
                <a:lnTo>
                  <a:pt x="0" y="3165949"/>
                </a:lnTo>
                <a:lnTo>
                  <a:pt x="0" y="0"/>
                </a:lnTo>
                <a:close/>
              </a:path>
            </a:pathLst>
          </a:custGeom>
          <a:blipFill>
            <a:blip r:embed="rId2"/>
            <a:stretch>
              <a:fillRect/>
            </a:stretch>
          </a:blipFill>
        </p:spPr>
      </p:sp>
      <p:sp>
        <p:nvSpPr>
          <p:cNvPr id="7" name="Freeform 7"/>
          <p:cNvSpPr/>
          <p:nvPr/>
        </p:nvSpPr>
        <p:spPr>
          <a:xfrm>
            <a:off x="10429659" y="6619220"/>
            <a:ext cx="7371727" cy="3467138"/>
          </a:xfrm>
          <a:custGeom>
            <a:avLst/>
            <a:gdLst/>
            <a:ahLst/>
            <a:cxnLst/>
            <a:rect l="l" t="t" r="r" b="b"/>
            <a:pathLst>
              <a:path w="7371727" h="3467138">
                <a:moveTo>
                  <a:pt x="0" y="0"/>
                </a:moveTo>
                <a:lnTo>
                  <a:pt x="7371726" y="0"/>
                </a:lnTo>
                <a:lnTo>
                  <a:pt x="7371726" y="3467138"/>
                </a:lnTo>
                <a:lnTo>
                  <a:pt x="0" y="3467138"/>
                </a:lnTo>
                <a:lnTo>
                  <a:pt x="0" y="0"/>
                </a:lnTo>
                <a:close/>
              </a:path>
            </a:pathLst>
          </a:custGeom>
          <a:blipFill>
            <a:blip r:embed="rId3"/>
            <a:stretch>
              <a:fillRect r="-1418"/>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100049" y="3009310"/>
          <a:ext cx="8369977" cy="2168760"/>
        </p:xfrm>
        <a:graphic>
          <a:graphicData uri="http://schemas.openxmlformats.org/drawingml/2006/table">
            <a:tbl>
              <a:tblPr/>
              <a:tblGrid>
                <a:gridCol w="2088207"/>
                <a:gridCol w="1367767"/>
                <a:gridCol w="1587390"/>
                <a:gridCol w="1495489"/>
                <a:gridCol w="1831124"/>
              </a:tblGrid>
              <a:tr h="846224">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Có</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Có</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661268">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661268">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86,7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graphicFrame>
        <p:nvGraphicFramePr>
          <p:cNvPr id="3" name="Table 3"/>
          <p:cNvGraphicFramePr>
            <a:graphicFrameLocks noGrp="1"/>
          </p:cNvGraphicFramePr>
          <p:nvPr/>
        </p:nvGraphicFramePr>
        <p:xfrm>
          <a:off x="1100049" y="6435539"/>
          <a:ext cx="8369977" cy="3301463"/>
        </p:xfrm>
        <a:graphic>
          <a:graphicData uri="http://schemas.openxmlformats.org/drawingml/2006/table">
            <a:tbl>
              <a:tblPr/>
              <a:tblGrid>
                <a:gridCol w="1508648"/>
                <a:gridCol w="988158"/>
                <a:gridCol w="1146827"/>
                <a:gridCol w="1080432"/>
                <a:gridCol w="1322915"/>
                <a:gridCol w="1028295"/>
                <a:gridCol w="1294702"/>
              </a:tblGrid>
              <a:tr h="1254240">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Luôn luôn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Luôn luôn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Thỉnh thoảng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Thỉnh thoảng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bao giờ</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bao giờ</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1034276">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1012947">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80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4" name="TextBox 4"/>
          <p:cNvSpPr txBox="1"/>
          <p:nvPr/>
        </p:nvSpPr>
        <p:spPr>
          <a:xfrm>
            <a:off x="262247" y="2003125"/>
            <a:ext cx="9470529" cy="863600"/>
          </a:xfrm>
          <a:prstGeom prst="rect">
            <a:avLst/>
          </a:prstGeom>
        </p:spPr>
        <p:txBody>
          <a:bodyPr lIns="0" tIns="0" rIns="0" bIns="0" rtlCol="0" anchor="t">
            <a:spAutoFit/>
          </a:bodyPr>
          <a:lstStyle/>
          <a:p>
            <a:pPr algn="ctr">
              <a:lnSpc>
                <a:spcPts val="3249"/>
              </a:lnSpc>
              <a:spcBef>
                <a:spcPct val="0"/>
              </a:spcBef>
            </a:pPr>
            <a:r>
              <a:rPr lang="en-US" sz="2499" b="1">
                <a:solidFill>
                  <a:srgbClr val="3466CC"/>
                </a:solidFill>
                <a:latin typeface="Arial Bold"/>
                <a:ea typeface="Arial Bold"/>
                <a:cs typeface="Arial Bold"/>
                <a:sym typeface="Arial Bold"/>
              </a:rPr>
              <a:t>Bảng và biểu đồ 1: Cô có xây dựng kế hoạch riêng cho hoạt động làm quen với toán</a:t>
            </a:r>
          </a:p>
        </p:txBody>
      </p:sp>
      <p:sp>
        <p:nvSpPr>
          <p:cNvPr id="5" name="TextBox 5"/>
          <p:cNvSpPr txBox="1"/>
          <p:nvPr/>
        </p:nvSpPr>
        <p:spPr>
          <a:xfrm>
            <a:off x="131124" y="5429064"/>
            <a:ext cx="9732776" cy="863600"/>
          </a:xfrm>
          <a:prstGeom prst="rect">
            <a:avLst/>
          </a:prstGeom>
        </p:spPr>
        <p:txBody>
          <a:bodyPr lIns="0" tIns="0" rIns="0" bIns="0" rtlCol="0" anchor="t">
            <a:spAutoFit/>
          </a:bodyPr>
          <a:lstStyle/>
          <a:p>
            <a:pPr algn="ctr">
              <a:lnSpc>
                <a:spcPts val="3249"/>
              </a:lnSpc>
              <a:spcBef>
                <a:spcPct val="0"/>
              </a:spcBef>
            </a:pPr>
            <a:r>
              <a:rPr lang="en-US" sz="2499" b="1">
                <a:solidFill>
                  <a:srgbClr val="3466CC"/>
                </a:solidFill>
                <a:latin typeface="Arial Bold"/>
                <a:ea typeface="Arial Bold"/>
                <a:cs typeface="Arial Bold"/>
                <a:sym typeface="Arial Bold"/>
              </a:rPr>
              <a:t>Bảng và biểu đồ 2: Nội dung kế hoạch bám sát chương trình GDMN của Bộ GD&amp;ĐT</a:t>
            </a:r>
          </a:p>
        </p:txBody>
      </p:sp>
      <p:sp>
        <p:nvSpPr>
          <p:cNvPr id="6" name="Freeform 6"/>
          <p:cNvSpPr/>
          <p:nvPr/>
        </p:nvSpPr>
        <p:spPr>
          <a:xfrm>
            <a:off x="11475825" y="2298749"/>
            <a:ext cx="5935210" cy="3206515"/>
          </a:xfrm>
          <a:custGeom>
            <a:avLst/>
            <a:gdLst/>
            <a:ahLst/>
            <a:cxnLst/>
            <a:rect l="l" t="t" r="r" b="b"/>
            <a:pathLst>
              <a:path w="5935210" h="3206515">
                <a:moveTo>
                  <a:pt x="0" y="0"/>
                </a:moveTo>
                <a:lnTo>
                  <a:pt x="5935209" y="0"/>
                </a:lnTo>
                <a:lnTo>
                  <a:pt x="5935209" y="3206515"/>
                </a:lnTo>
                <a:lnTo>
                  <a:pt x="0" y="3206515"/>
                </a:lnTo>
                <a:lnTo>
                  <a:pt x="0" y="0"/>
                </a:lnTo>
                <a:close/>
              </a:path>
            </a:pathLst>
          </a:custGeom>
          <a:blipFill>
            <a:blip r:embed="rId2"/>
            <a:stretch>
              <a:fillRect l="-2247" r="-39018" b="-997"/>
            </a:stretch>
          </a:blipFill>
        </p:spPr>
      </p:sp>
      <p:sp>
        <p:nvSpPr>
          <p:cNvPr id="7" name="Freeform 7"/>
          <p:cNvSpPr/>
          <p:nvPr/>
        </p:nvSpPr>
        <p:spPr>
          <a:xfrm>
            <a:off x="11475825" y="6435539"/>
            <a:ext cx="5975322" cy="3493148"/>
          </a:xfrm>
          <a:custGeom>
            <a:avLst/>
            <a:gdLst/>
            <a:ahLst/>
            <a:cxnLst/>
            <a:rect l="l" t="t" r="r" b="b"/>
            <a:pathLst>
              <a:path w="5975322" h="3493148">
                <a:moveTo>
                  <a:pt x="0" y="0"/>
                </a:moveTo>
                <a:lnTo>
                  <a:pt x="5975322" y="0"/>
                </a:lnTo>
                <a:lnTo>
                  <a:pt x="5975322" y="3493147"/>
                </a:lnTo>
                <a:lnTo>
                  <a:pt x="0" y="3493147"/>
                </a:lnTo>
                <a:lnTo>
                  <a:pt x="0" y="0"/>
                </a:lnTo>
                <a:close/>
              </a:path>
            </a:pathLst>
          </a:custGeom>
          <a:blipFill>
            <a:blip r:embed="rId3"/>
            <a:stretch>
              <a:fillRect t="-5147" r="-30784"/>
            </a:stretch>
          </a:blipFill>
        </p:spPr>
      </p:sp>
      <p:sp>
        <p:nvSpPr>
          <p:cNvPr id="8" name="TextBox 8"/>
          <p:cNvSpPr txBox="1"/>
          <p:nvPr/>
        </p:nvSpPr>
        <p:spPr>
          <a:xfrm>
            <a:off x="262247" y="250322"/>
            <a:ext cx="16209260" cy="1442456"/>
          </a:xfrm>
          <a:prstGeom prst="rect">
            <a:avLst/>
          </a:prstGeom>
        </p:spPr>
        <p:txBody>
          <a:bodyPr lIns="0" tIns="0" rIns="0" bIns="0" rtlCol="0" anchor="t">
            <a:spAutoFit/>
          </a:bodyPr>
          <a:lstStyle/>
          <a:p>
            <a:pPr marL="0" lvl="0" indent="0" algn="ctr">
              <a:lnSpc>
                <a:spcPts val="5473"/>
              </a:lnSpc>
            </a:pPr>
            <a:r>
              <a:rPr lang="en-US" sz="4275" b="1">
                <a:solidFill>
                  <a:srgbClr val="1D4031"/>
                </a:solidFill>
                <a:latin typeface="Arial Bold"/>
                <a:ea typeface="Arial Bold"/>
                <a:cs typeface="Arial Bold"/>
                <a:sym typeface="Arial Bold"/>
              </a:rPr>
              <a:t> 1.2.3. THỰC TRẠNG VỀ XÂY DỰNG KẾ HOẠCH CHO TRẺ LÀM QUEN VỚI TOÁN (TẠI 1 TRƯỜNG MN CỤ THỂ)</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899276" y="1333939"/>
          <a:ext cx="8244724" cy="2501839"/>
        </p:xfrm>
        <a:graphic>
          <a:graphicData uri="http://schemas.openxmlformats.org/drawingml/2006/table">
            <a:tbl>
              <a:tblPr/>
              <a:tblGrid>
                <a:gridCol w="1541243"/>
                <a:gridCol w="1009507"/>
                <a:gridCol w="1171605"/>
                <a:gridCol w="1103775"/>
                <a:gridCol w="1351497"/>
                <a:gridCol w="1050511"/>
                <a:gridCol w="1016586"/>
              </a:tblGrid>
              <a:tr h="885880">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Có</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Có</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Một phần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Một phần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923703">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692256">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11</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graphicFrame>
        <p:nvGraphicFramePr>
          <p:cNvPr id="3" name="Table 3"/>
          <p:cNvGraphicFramePr>
            <a:graphicFrameLocks noGrp="1"/>
          </p:cNvGraphicFramePr>
          <p:nvPr/>
        </p:nvGraphicFramePr>
        <p:xfrm>
          <a:off x="899276" y="6026588"/>
          <a:ext cx="8244724" cy="3231712"/>
        </p:xfrm>
        <a:graphic>
          <a:graphicData uri="http://schemas.openxmlformats.org/drawingml/2006/table">
            <a:tbl>
              <a:tblPr/>
              <a:tblGrid>
                <a:gridCol w="1132996"/>
                <a:gridCol w="742107"/>
                <a:gridCol w="861268"/>
                <a:gridCol w="811405"/>
                <a:gridCol w="993510"/>
                <a:gridCol w="903042"/>
                <a:gridCol w="841530"/>
                <a:gridCol w="1003162"/>
                <a:gridCol w="955704"/>
              </a:tblGrid>
              <a:tr h="998323">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Tuần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Tuần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Tháng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Tháng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Chủ đề</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Chủ đề</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Cả ba hình thức trên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Cả ba hình thức trên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906331">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1327058">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4" name="TextBox 4"/>
          <p:cNvSpPr txBox="1"/>
          <p:nvPr/>
        </p:nvSpPr>
        <p:spPr>
          <a:xfrm>
            <a:off x="319474" y="283263"/>
            <a:ext cx="10044711" cy="863600"/>
          </a:xfrm>
          <a:prstGeom prst="rect">
            <a:avLst/>
          </a:prstGeom>
        </p:spPr>
        <p:txBody>
          <a:bodyPr lIns="0" tIns="0" rIns="0" bIns="0" rtlCol="0" anchor="t">
            <a:spAutoFit/>
          </a:bodyPr>
          <a:lstStyle/>
          <a:p>
            <a:pPr algn="ctr">
              <a:lnSpc>
                <a:spcPts val="3249"/>
              </a:lnSpc>
              <a:spcBef>
                <a:spcPct val="0"/>
              </a:spcBef>
            </a:pPr>
            <a:r>
              <a:rPr lang="en-US" sz="2499" b="1">
                <a:solidFill>
                  <a:srgbClr val="3567CD"/>
                </a:solidFill>
                <a:latin typeface="Arial Bold"/>
                <a:ea typeface="Arial Bold"/>
                <a:cs typeface="Arial Bold"/>
                <a:sym typeface="Arial Bold"/>
              </a:rPr>
              <a:t>Bảng và biểu đồ 3: Tỉ lệ kế hoạch được điều chỉnh theo khả năng nhận thức của trẻ trong lớp</a:t>
            </a:r>
          </a:p>
        </p:txBody>
      </p:sp>
      <p:sp>
        <p:nvSpPr>
          <p:cNvPr id="5" name="TextBox 5"/>
          <p:cNvSpPr txBox="1"/>
          <p:nvPr/>
        </p:nvSpPr>
        <p:spPr>
          <a:xfrm>
            <a:off x="0" y="4972488"/>
            <a:ext cx="10482198" cy="863600"/>
          </a:xfrm>
          <a:prstGeom prst="rect">
            <a:avLst/>
          </a:prstGeom>
        </p:spPr>
        <p:txBody>
          <a:bodyPr lIns="0" tIns="0" rIns="0" bIns="0" rtlCol="0" anchor="t">
            <a:spAutoFit/>
          </a:bodyPr>
          <a:lstStyle/>
          <a:p>
            <a:pPr algn="ctr">
              <a:lnSpc>
                <a:spcPts val="3249"/>
              </a:lnSpc>
              <a:spcBef>
                <a:spcPct val="0"/>
              </a:spcBef>
            </a:pPr>
            <a:r>
              <a:rPr lang="en-US" sz="2499" b="1">
                <a:solidFill>
                  <a:srgbClr val="3567CD"/>
                </a:solidFill>
                <a:latin typeface="Arial Bold"/>
                <a:ea typeface="Arial Bold"/>
                <a:cs typeface="Arial Bold"/>
                <a:sym typeface="Arial Bold"/>
              </a:rPr>
              <a:t>Bảng và biểu đồ 4: Hình thức thường xuyên được cô sử dung để xây dựng kế hoạch </a:t>
            </a:r>
          </a:p>
        </p:txBody>
      </p:sp>
      <p:sp>
        <p:nvSpPr>
          <p:cNvPr id="6" name="Freeform 6"/>
          <p:cNvSpPr/>
          <p:nvPr/>
        </p:nvSpPr>
        <p:spPr>
          <a:xfrm>
            <a:off x="11851921" y="753163"/>
            <a:ext cx="5705554" cy="3082615"/>
          </a:xfrm>
          <a:custGeom>
            <a:avLst/>
            <a:gdLst/>
            <a:ahLst/>
            <a:cxnLst/>
            <a:rect l="l" t="t" r="r" b="b"/>
            <a:pathLst>
              <a:path w="5705554" h="3082615">
                <a:moveTo>
                  <a:pt x="0" y="0"/>
                </a:moveTo>
                <a:lnTo>
                  <a:pt x="5705554" y="0"/>
                </a:lnTo>
                <a:lnTo>
                  <a:pt x="5705554" y="3082615"/>
                </a:lnTo>
                <a:lnTo>
                  <a:pt x="0" y="3082615"/>
                </a:lnTo>
                <a:lnTo>
                  <a:pt x="0" y="0"/>
                </a:lnTo>
                <a:close/>
              </a:path>
            </a:pathLst>
          </a:custGeom>
          <a:blipFill>
            <a:blip r:embed="rId2"/>
            <a:stretch>
              <a:fillRect t="-3645" r="-19521" b="-3645"/>
            </a:stretch>
          </a:blipFill>
        </p:spPr>
      </p:sp>
      <p:sp>
        <p:nvSpPr>
          <p:cNvPr id="7" name="Freeform 7"/>
          <p:cNvSpPr/>
          <p:nvPr/>
        </p:nvSpPr>
        <p:spPr>
          <a:xfrm>
            <a:off x="10364185" y="5426513"/>
            <a:ext cx="6895115" cy="3489431"/>
          </a:xfrm>
          <a:custGeom>
            <a:avLst/>
            <a:gdLst/>
            <a:ahLst/>
            <a:cxnLst/>
            <a:rect l="l" t="t" r="r" b="b"/>
            <a:pathLst>
              <a:path w="6895115" h="3489431">
                <a:moveTo>
                  <a:pt x="0" y="0"/>
                </a:moveTo>
                <a:lnTo>
                  <a:pt x="6895115" y="0"/>
                </a:lnTo>
                <a:lnTo>
                  <a:pt x="6895115" y="3489432"/>
                </a:lnTo>
                <a:lnTo>
                  <a:pt x="0" y="3489432"/>
                </a:lnTo>
                <a:lnTo>
                  <a:pt x="0" y="0"/>
                </a:lnTo>
                <a:close/>
              </a:path>
            </a:pathLst>
          </a:custGeom>
          <a:blipFill>
            <a:blip r:embed="rId3"/>
            <a:stretch>
              <a:fillRect r="-13724"/>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899276" y="6522081"/>
          <a:ext cx="8774645" cy="3365358"/>
        </p:xfrm>
        <a:graphic>
          <a:graphicData uri="http://schemas.openxmlformats.org/drawingml/2006/table">
            <a:tbl>
              <a:tblPr/>
              <a:tblGrid>
                <a:gridCol w="1275441"/>
                <a:gridCol w="835408"/>
                <a:gridCol w="969550"/>
                <a:gridCol w="913419"/>
                <a:gridCol w="1118419"/>
                <a:gridCol w="869341"/>
                <a:gridCol w="1094566"/>
                <a:gridCol w="613961"/>
                <a:gridCol w="1084540"/>
              </a:tblGrid>
              <a:tr h="1137381">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Rât 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Rât 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Hứng thú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Hứng thú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Bình thường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Bình thường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1263825">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964152">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66,67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3" name="Freeform 3"/>
          <p:cNvSpPr/>
          <p:nvPr/>
        </p:nvSpPr>
        <p:spPr>
          <a:xfrm>
            <a:off x="10878980" y="6212415"/>
            <a:ext cx="6646966" cy="3675024"/>
          </a:xfrm>
          <a:custGeom>
            <a:avLst/>
            <a:gdLst/>
            <a:ahLst/>
            <a:cxnLst/>
            <a:rect l="l" t="t" r="r" b="b"/>
            <a:pathLst>
              <a:path w="6646966" h="3675024">
                <a:moveTo>
                  <a:pt x="0" y="0"/>
                </a:moveTo>
                <a:lnTo>
                  <a:pt x="6646966" y="0"/>
                </a:lnTo>
                <a:lnTo>
                  <a:pt x="6646966" y="3675025"/>
                </a:lnTo>
                <a:lnTo>
                  <a:pt x="0" y="3675025"/>
                </a:lnTo>
                <a:lnTo>
                  <a:pt x="0" y="0"/>
                </a:lnTo>
                <a:close/>
              </a:path>
            </a:pathLst>
          </a:custGeom>
          <a:blipFill>
            <a:blip r:embed="rId2"/>
            <a:stretch>
              <a:fillRect r="-16704"/>
            </a:stretch>
          </a:blipFill>
        </p:spPr>
      </p:sp>
      <p:graphicFrame>
        <p:nvGraphicFramePr>
          <p:cNvPr id="4" name="Table 4"/>
          <p:cNvGraphicFramePr>
            <a:graphicFrameLocks noGrp="1"/>
          </p:cNvGraphicFramePr>
          <p:nvPr/>
        </p:nvGraphicFramePr>
        <p:xfrm>
          <a:off x="899276" y="1028700"/>
          <a:ext cx="9304784" cy="4262436"/>
        </p:xfrm>
        <a:graphic>
          <a:graphicData uri="http://schemas.openxmlformats.org/drawingml/2006/table">
            <a:tbl>
              <a:tblPr/>
              <a:tblGrid>
                <a:gridCol w="6555759"/>
                <a:gridCol w="1363536"/>
                <a:gridCol w="1385489"/>
              </a:tblGrid>
              <a:tr h="991708">
                <a:tc>
                  <a:txBody>
                    <a:bodyPr/>
                    <a:lstStyle/>
                    <a:p>
                      <a:pPr algn="ctr">
                        <a:lnSpc>
                          <a:spcPts val="3510"/>
                        </a:lnSpc>
                        <a:defRPr/>
                      </a:pPr>
                      <a:r>
                        <a:rPr lang="en-US" sz="2250" b="1">
                          <a:solidFill>
                            <a:srgbClr val="000000"/>
                          </a:solidFill>
                          <a:latin typeface="Calibri (MS) Bold"/>
                          <a:ea typeface="Calibri (MS) Bold"/>
                          <a:cs typeface="Calibri (MS) Bold"/>
                          <a:sym typeface="Calibri (MS) Bold"/>
                        </a:rPr>
                        <a:t>Cô gặp những khó khan nào khi xây dựng kế hoạch làm quen với toán ?</a:t>
                      </a:r>
                      <a:endParaRPr lang="en-US" sz="1100"/>
                    </a:p>
                  </a:txBody>
                  <a:tcPr marL="45720" marR="45720" anchor="ctr">
                    <a:lnL w="4762"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FFFFFF"/>
                          </a:solidFill>
                          <a:latin typeface="Calibri (MS)"/>
                          <a:ea typeface="Calibri (MS)"/>
                          <a:cs typeface="Calibri (MS)"/>
                          <a:sym typeface="Calibri (MS)"/>
                        </a:rPr>
                        <a:t>SL</a:t>
                      </a:r>
                      <a:endParaRPr lang="en-US" sz="1100"/>
                    </a:p>
                  </a:txBody>
                  <a:tcPr marL="45720" marR="4572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a:t>
                      </a:r>
                      <a:endParaRPr lang="en-US" sz="1100"/>
                    </a:p>
                  </a:txBody>
                  <a:tcPr marL="45720" marR="45720" anchor="ctr">
                    <a:lnL w="9525"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553068">
                <a:tc>
                  <a:txBody>
                    <a:bodyPr/>
                    <a:lstStyle/>
                    <a:p>
                      <a:pPr algn="ctr">
                        <a:lnSpc>
                          <a:spcPts val="3510"/>
                        </a:lnSpc>
                        <a:defRPr/>
                      </a:pPr>
                      <a:r>
                        <a:rPr lang="en-US" sz="2250" b="1">
                          <a:solidFill>
                            <a:srgbClr val="FCFDFF"/>
                          </a:solidFill>
                          <a:latin typeface="Calibri (MS) Bold"/>
                          <a:ea typeface="Calibri (MS) Bold"/>
                          <a:cs typeface="Calibri (MS) Bold"/>
                          <a:sym typeface="Calibri (MS) Bold"/>
                        </a:rPr>
                        <a:t>Thiếu tài liệu hướng dẫn cụ thể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Thiếu học liệu ,đồ dùng trực quan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Khó thiết kế hoạt động phù hợp với từng độ tuổi</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Thiếu thời gian chuẩn bị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Thiếu kinh nghiệm chuyên môn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Khác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5" name="Freeform 5"/>
          <p:cNvSpPr/>
          <p:nvPr/>
        </p:nvSpPr>
        <p:spPr>
          <a:xfrm>
            <a:off x="10718825" y="1433338"/>
            <a:ext cx="6807121" cy="3299505"/>
          </a:xfrm>
          <a:custGeom>
            <a:avLst/>
            <a:gdLst/>
            <a:ahLst/>
            <a:cxnLst/>
            <a:rect l="l" t="t" r="r" b="b"/>
            <a:pathLst>
              <a:path w="6807121" h="3299505">
                <a:moveTo>
                  <a:pt x="0" y="0"/>
                </a:moveTo>
                <a:lnTo>
                  <a:pt x="6807121" y="0"/>
                </a:lnTo>
                <a:lnTo>
                  <a:pt x="6807121" y="3299505"/>
                </a:lnTo>
                <a:lnTo>
                  <a:pt x="0" y="3299505"/>
                </a:lnTo>
                <a:lnTo>
                  <a:pt x="0" y="0"/>
                </a:lnTo>
                <a:close/>
              </a:path>
            </a:pathLst>
          </a:custGeom>
          <a:blipFill>
            <a:blip r:embed="rId3"/>
            <a:stretch>
              <a:fillRect l="-9758" r="-10666"/>
            </a:stretch>
          </a:blipFill>
        </p:spPr>
      </p:sp>
      <p:sp>
        <p:nvSpPr>
          <p:cNvPr id="6" name="TextBox 6"/>
          <p:cNvSpPr txBox="1"/>
          <p:nvPr/>
        </p:nvSpPr>
        <p:spPr>
          <a:xfrm>
            <a:off x="899276" y="260350"/>
            <a:ext cx="15450417" cy="454025"/>
          </a:xfrm>
          <a:prstGeom prst="rect">
            <a:avLst/>
          </a:prstGeom>
        </p:spPr>
        <p:txBody>
          <a:bodyPr lIns="0" tIns="0" rIns="0" bIns="0" rtlCol="0" anchor="t">
            <a:spAutoFit/>
          </a:bodyPr>
          <a:lstStyle/>
          <a:p>
            <a:pPr algn="ctr">
              <a:lnSpc>
                <a:spcPts val="3249"/>
              </a:lnSpc>
              <a:spcBef>
                <a:spcPct val="0"/>
              </a:spcBef>
            </a:pPr>
            <a:r>
              <a:rPr lang="en-US" sz="2499" b="1">
                <a:solidFill>
                  <a:srgbClr val="000000"/>
                </a:solidFill>
                <a:latin typeface="Arial Bold"/>
                <a:ea typeface="Arial Bold"/>
                <a:cs typeface="Arial Bold"/>
                <a:sym typeface="Arial Bold"/>
              </a:rPr>
              <a:t>Bảng và biểu đồ 5 : Những khó khăn mà giáo viên gặp phải khi xây dựng kế hoạch làm quen với toán</a:t>
            </a:r>
          </a:p>
        </p:txBody>
      </p:sp>
      <p:sp>
        <p:nvSpPr>
          <p:cNvPr id="7" name="TextBox 7"/>
          <p:cNvSpPr txBox="1"/>
          <p:nvPr/>
        </p:nvSpPr>
        <p:spPr>
          <a:xfrm>
            <a:off x="899276" y="5758390"/>
            <a:ext cx="6737648" cy="454025"/>
          </a:xfrm>
          <a:prstGeom prst="rect">
            <a:avLst/>
          </a:prstGeom>
        </p:spPr>
        <p:txBody>
          <a:bodyPr lIns="0" tIns="0" rIns="0" bIns="0" rtlCol="0" anchor="t">
            <a:spAutoFit/>
          </a:bodyPr>
          <a:lstStyle/>
          <a:p>
            <a:pPr algn="ctr">
              <a:lnSpc>
                <a:spcPts val="3249"/>
              </a:lnSpc>
              <a:spcBef>
                <a:spcPct val="0"/>
              </a:spcBef>
            </a:pPr>
            <a:r>
              <a:rPr lang="en-US" sz="2499" b="1">
                <a:solidFill>
                  <a:srgbClr val="000000"/>
                </a:solidFill>
                <a:latin typeface="Arial Bold"/>
                <a:ea typeface="Arial Bold"/>
                <a:cs typeface="Arial Bold"/>
                <a:sym typeface="Arial Bold"/>
              </a:rPr>
              <a:t>Bảng và biểu đồ 6: Mức độ hứng thú của trẻ</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906276" y="7506900"/>
            <a:ext cx="20022439" cy="4987408"/>
          </a:xfrm>
          <a:custGeom>
            <a:avLst/>
            <a:gdLst/>
            <a:ahLst/>
            <a:cxnLst/>
            <a:rect l="l" t="t" r="r" b="b"/>
            <a:pathLst>
              <a:path w="20022439" h="4987408">
                <a:moveTo>
                  <a:pt x="0" y="0"/>
                </a:moveTo>
                <a:lnTo>
                  <a:pt x="20022440" y="0"/>
                </a:lnTo>
                <a:lnTo>
                  <a:pt x="20022440" y="4987407"/>
                </a:lnTo>
                <a:lnTo>
                  <a:pt x="0" y="49874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634579" y="5965518"/>
            <a:ext cx="5725143" cy="4321482"/>
          </a:xfrm>
          <a:custGeom>
            <a:avLst/>
            <a:gdLst/>
            <a:ahLst/>
            <a:cxnLst/>
            <a:rect l="l" t="t" r="r" b="b"/>
            <a:pathLst>
              <a:path w="5725143" h="4321482">
                <a:moveTo>
                  <a:pt x="0" y="0"/>
                </a:moveTo>
                <a:lnTo>
                  <a:pt x="5725143" y="0"/>
                </a:lnTo>
                <a:lnTo>
                  <a:pt x="5725143" y="4321482"/>
                </a:lnTo>
                <a:lnTo>
                  <a:pt x="0" y="4321482"/>
                </a:lnTo>
                <a:lnTo>
                  <a:pt x="0" y="0"/>
                </a:lnTo>
                <a:close/>
              </a:path>
            </a:pathLst>
          </a:custGeom>
          <a:blipFill>
            <a:blip r:embed="rId4"/>
            <a:stretch>
              <a:fillRect l="-10507" r="-10507"/>
            </a:stretch>
          </a:blipFill>
        </p:spPr>
      </p:sp>
      <p:sp>
        <p:nvSpPr>
          <p:cNvPr id="4" name="Freeform 4"/>
          <p:cNvSpPr/>
          <p:nvPr/>
        </p:nvSpPr>
        <p:spPr>
          <a:xfrm>
            <a:off x="452007" y="2257654"/>
            <a:ext cx="7638171" cy="1843753"/>
          </a:xfrm>
          <a:custGeom>
            <a:avLst/>
            <a:gdLst/>
            <a:ahLst/>
            <a:cxnLst/>
            <a:rect l="l" t="t" r="r" b="b"/>
            <a:pathLst>
              <a:path w="7638171" h="1843753">
                <a:moveTo>
                  <a:pt x="0" y="0"/>
                </a:moveTo>
                <a:lnTo>
                  <a:pt x="7638171" y="0"/>
                </a:lnTo>
                <a:lnTo>
                  <a:pt x="7638171" y="1843753"/>
                </a:lnTo>
                <a:lnTo>
                  <a:pt x="0" y="18437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917923" y="2257654"/>
            <a:ext cx="7667088" cy="1850733"/>
          </a:xfrm>
          <a:custGeom>
            <a:avLst/>
            <a:gdLst/>
            <a:ahLst/>
            <a:cxnLst/>
            <a:rect l="l" t="t" r="r" b="b"/>
            <a:pathLst>
              <a:path w="7667088" h="1850733">
                <a:moveTo>
                  <a:pt x="0" y="0"/>
                </a:moveTo>
                <a:lnTo>
                  <a:pt x="7667088" y="0"/>
                </a:lnTo>
                <a:lnTo>
                  <a:pt x="7667088" y="1850733"/>
                </a:lnTo>
                <a:lnTo>
                  <a:pt x="0" y="18507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5299952" y="6270455"/>
            <a:ext cx="7688095" cy="1855804"/>
          </a:xfrm>
          <a:custGeom>
            <a:avLst/>
            <a:gdLst/>
            <a:ahLst/>
            <a:cxnLst/>
            <a:rect l="l" t="t" r="r" b="b"/>
            <a:pathLst>
              <a:path w="7688095" h="1855804">
                <a:moveTo>
                  <a:pt x="0" y="0"/>
                </a:moveTo>
                <a:lnTo>
                  <a:pt x="7688096" y="0"/>
                </a:lnTo>
                <a:lnTo>
                  <a:pt x="7688096" y="1855804"/>
                </a:lnTo>
                <a:lnTo>
                  <a:pt x="0" y="18558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5322388" y="346074"/>
            <a:ext cx="7565112" cy="1289052"/>
          </a:xfrm>
          <a:prstGeom prst="rect">
            <a:avLst/>
          </a:prstGeom>
        </p:spPr>
        <p:txBody>
          <a:bodyPr lIns="0" tIns="0" rIns="0" bIns="0" rtlCol="0" anchor="t">
            <a:spAutoFit/>
          </a:bodyPr>
          <a:lstStyle/>
          <a:p>
            <a:pPr algn="ctr">
              <a:lnSpc>
                <a:spcPts val="10399"/>
              </a:lnSpc>
              <a:spcBef>
                <a:spcPct val="0"/>
              </a:spcBef>
            </a:pPr>
            <a:r>
              <a:rPr lang="en-US" sz="7999" b="1">
                <a:solidFill>
                  <a:srgbClr val="000000"/>
                </a:solidFill>
                <a:latin typeface="Aileron Bold"/>
                <a:ea typeface="Aileron Bold"/>
                <a:cs typeface="Aileron Bold"/>
                <a:sym typeface="Aileron Bold"/>
              </a:rPr>
              <a:t>Nội dung chính </a:t>
            </a:r>
          </a:p>
        </p:txBody>
      </p:sp>
      <p:sp>
        <p:nvSpPr>
          <p:cNvPr id="8" name="TextBox 8"/>
          <p:cNvSpPr txBox="1"/>
          <p:nvPr/>
        </p:nvSpPr>
        <p:spPr>
          <a:xfrm>
            <a:off x="452007" y="2634975"/>
            <a:ext cx="7440516" cy="898526"/>
          </a:xfrm>
          <a:prstGeom prst="rect">
            <a:avLst/>
          </a:prstGeom>
        </p:spPr>
        <p:txBody>
          <a:bodyPr lIns="0" tIns="0" rIns="0" bIns="0" rtlCol="0" anchor="t">
            <a:spAutoFit/>
          </a:bodyPr>
          <a:lstStyle/>
          <a:p>
            <a:pPr algn="ctr">
              <a:lnSpc>
                <a:spcPts val="6499"/>
              </a:lnSpc>
              <a:spcBef>
                <a:spcPct val="0"/>
              </a:spcBef>
            </a:pPr>
            <a:r>
              <a:rPr lang="en-US" sz="4999" b="1">
                <a:solidFill>
                  <a:srgbClr val="1D4031"/>
                </a:solidFill>
                <a:latin typeface="Arial Bold"/>
                <a:ea typeface="Arial Bold"/>
                <a:cs typeface="Arial Bold"/>
                <a:sym typeface="Arial Bold"/>
              </a:rPr>
              <a:t>I. PHẦN MỞ ĐẦU</a:t>
            </a:r>
          </a:p>
        </p:txBody>
      </p:sp>
      <p:sp>
        <p:nvSpPr>
          <p:cNvPr id="9" name="TextBox 9"/>
          <p:cNvSpPr txBox="1"/>
          <p:nvPr/>
        </p:nvSpPr>
        <p:spPr>
          <a:xfrm>
            <a:off x="9917923" y="2634975"/>
            <a:ext cx="7667088" cy="898526"/>
          </a:xfrm>
          <a:prstGeom prst="rect">
            <a:avLst/>
          </a:prstGeom>
        </p:spPr>
        <p:txBody>
          <a:bodyPr lIns="0" tIns="0" rIns="0" bIns="0" rtlCol="0" anchor="t">
            <a:spAutoFit/>
          </a:bodyPr>
          <a:lstStyle/>
          <a:p>
            <a:pPr algn="ctr">
              <a:lnSpc>
                <a:spcPts val="6499"/>
              </a:lnSpc>
              <a:spcBef>
                <a:spcPct val="0"/>
              </a:spcBef>
            </a:pPr>
            <a:r>
              <a:rPr lang="en-US" sz="4999" b="1">
                <a:solidFill>
                  <a:srgbClr val="133E3D"/>
                </a:solidFill>
                <a:latin typeface="Arial Bold"/>
                <a:ea typeface="Arial Bold"/>
                <a:cs typeface="Arial Bold"/>
                <a:sym typeface="Arial Bold"/>
              </a:rPr>
              <a:t>II. PHẦN NỘI DUNG</a:t>
            </a:r>
          </a:p>
        </p:txBody>
      </p:sp>
      <p:sp>
        <p:nvSpPr>
          <p:cNvPr id="10" name="TextBox 10"/>
          <p:cNvSpPr txBox="1"/>
          <p:nvPr/>
        </p:nvSpPr>
        <p:spPr>
          <a:xfrm>
            <a:off x="5540569" y="6608374"/>
            <a:ext cx="7688095" cy="898526"/>
          </a:xfrm>
          <a:prstGeom prst="rect">
            <a:avLst/>
          </a:prstGeom>
        </p:spPr>
        <p:txBody>
          <a:bodyPr lIns="0" tIns="0" rIns="0" bIns="0" rtlCol="0" anchor="t">
            <a:spAutoFit/>
          </a:bodyPr>
          <a:lstStyle/>
          <a:p>
            <a:pPr algn="ctr">
              <a:lnSpc>
                <a:spcPts val="6499"/>
              </a:lnSpc>
              <a:spcBef>
                <a:spcPct val="0"/>
              </a:spcBef>
            </a:pPr>
            <a:r>
              <a:rPr lang="en-US" sz="4999" b="1">
                <a:solidFill>
                  <a:srgbClr val="133E3D"/>
                </a:solidFill>
                <a:latin typeface="Arial Bold"/>
                <a:ea typeface="Arial Bold"/>
                <a:cs typeface="Arial Bold"/>
                <a:sym typeface="Arial Bold"/>
              </a:rPr>
              <a:t>III. PHẦN KẾT LUẬN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TextBox 2"/>
          <p:cNvSpPr txBox="1"/>
          <p:nvPr/>
        </p:nvSpPr>
        <p:spPr>
          <a:xfrm>
            <a:off x="358293" y="1765512"/>
            <a:ext cx="15459618" cy="507683"/>
          </a:xfrm>
          <a:prstGeom prst="rect">
            <a:avLst/>
          </a:prstGeom>
        </p:spPr>
        <p:txBody>
          <a:bodyPr lIns="0" tIns="0" rIns="0" bIns="0" rtlCol="0" anchor="t">
            <a:spAutoFit/>
          </a:bodyPr>
          <a:lstStyle/>
          <a:p>
            <a:pPr algn="ctr">
              <a:lnSpc>
                <a:spcPts val="3607"/>
              </a:lnSpc>
              <a:spcBef>
                <a:spcPct val="0"/>
              </a:spcBef>
            </a:pPr>
            <a:r>
              <a:rPr lang="en-US" sz="2774" b="1">
                <a:solidFill>
                  <a:srgbClr val="3567CC"/>
                </a:solidFill>
                <a:latin typeface="Arial Bold"/>
                <a:ea typeface="Arial Bold"/>
                <a:cs typeface="Arial Bold"/>
                <a:sym typeface="Arial Bold"/>
              </a:rPr>
              <a:t>Bảng và biểu đồ 1: Mức độ tổ chức các hoạt động làm quen với biểu tượng toán cho trẻ</a:t>
            </a:r>
          </a:p>
        </p:txBody>
      </p:sp>
      <p:sp>
        <p:nvSpPr>
          <p:cNvPr id="3" name="TextBox 3"/>
          <p:cNvSpPr txBox="1"/>
          <p:nvPr/>
        </p:nvSpPr>
        <p:spPr>
          <a:xfrm>
            <a:off x="0" y="5260405"/>
            <a:ext cx="18288000" cy="464907"/>
          </a:xfrm>
          <a:prstGeom prst="rect">
            <a:avLst/>
          </a:prstGeom>
        </p:spPr>
        <p:txBody>
          <a:bodyPr lIns="0" tIns="0" rIns="0" bIns="0" rtlCol="0" anchor="t">
            <a:spAutoFit/>
          </a:bodyPr>
          <a:lstStyle/>
          <a:p>
            <a:pPr algn="ctr">
              <a:lnSpc>
                <a:spcPts val="3323"/>
              </a:lnSpc>
              <a:spcBef>
                <a:spcPct val="0"/>
              </a:spcBef>
            </a:pPr>
            <a:r>
              <a:rPr lang="en-US" sz="2556" b="1">
                <a:solidFill>
                  <a:srgbClr val="3567CC"/>
                </a:solidFill>
                <a:latin typeface="Arial Bold"/>
                <a:ea typeface="Arial Bold"/>
                <a:cs typeface="Arial Bold"/>
                <a:sym typeface="Arial Bold"/>
              </a:rPr>
              <a:t>Bảng và biểu đồ 2: Những hình thức tthường được sử dụng để tổ chức hoạt động làm quen với biểu tượng toán</a:t>
            </a:r>
          </a:p>
        </p:txBody>
      </p:sp>
      <p:sp>
        <p:nvSpPr>
          <p:cNvPr id="4" name="TextBox 4"/>
          <p:cNvSpPr txBox="1"/>
          <p:nvPr/>
        </p:nvSpPr>
        <p:spPr>
          <a:xfrm>
            <a:off x="774466" y="-95250"/>
            <a:ext cx="16739067" cy="2157466"/>
          </a:xfrm>
          <a:prstGeom prst="rect">
            <a:avLst/>
          </a:prstGeom>
        </p:spPr>
        <p:txBody>
          <a:bodyPr lIns="0" tIns="0" rIns="0" bIns="0" rtlCol="0" anchor="t">
            <a:spAutoFit/>
          </a:bodyPr>
          <a:lstStyle/>
          <a:p>
            <a:pPr algn="ctr">
              <a:lnSpc>
                <a:spcPts val="4193"/>
              </a:lnSpc>
            </a:pPr>
            <a:r>
              <a:rPr lang="en-US" sz="3275" b="1">
                <a:solidFill>
                  <a:srgbClr val="1D4031"/>
                </a:solidFill>
                <a:latin typeface="Arial Bold"/>
                <a:ea typeface="Arial Bold"/>
                <a:cs typeface="Arial Bold"/>
                <a:sym typeface="Arial Bold"/>
              </a:rPr>
              <a:t> </a:t>
            </a:r>
          </a:p>
          <a:p>
            <a:pPr marL="0" lvl="0" indent="0" algn="ctr">
              <a:lnSpc>
                <a:spcPts val="4193"/>
              </a:lnSpc>
            </a:pPr>
            <a:r>
              <a:rPr lang="en-US" sz="3275" b="1">
                <a:solidFill>
                  <a:srgbClr val="1D4031"/>
                </a:solidFill>
                <a:latin typeface="Arial Bold"/>
                <a:ea typeface="Arial Bold"/>
                <a:cs typeface="Arial Bold"/>
                <a:sym typeface="Arial Bold"/>
              </a:rPr>
              <a:t> 1.2.4. THỰC TRẠNG VỀ HIỆU QUẢ TỔ CHỨC CÁC HOẠT ĐỘNG CHO TRẺ LÀM QUEN VƠI BIỂU TƯỢNG TOÁN BẰNG CÁC HÌNH THỨC KHÁC NHAU.</a:t>
            </a:r>
          </a:p>
          <a:p>
            <a:pPr marL="0" lvl="0" indent="0" algn="ctr">
              <a:lnSpc>
                <a:spcPts val="4193"/>
              </a:lnSpc>
            </a:pPr>
            <a:endParaRPr lang="en-US" sz="3275" b="1">
              <a:solidFill>
                <a:srgbClr val="1D4031"/>
              </a:solidFill>
              <a:latin typeface="Arial Bold"/>
              <a:ea typeface="Arial Bold"/>
              <a:cs typeface="Arial Bold"/>
              <a:sym typeface="Arial Bold"/>
            </a:endParaRPr>
          </a:p>
        </p:txBody>
      </p:sp>
      <p:graphicFrame>
        <p:nvGraphicFramePr>
          <p:cNvPr id="5" name="Table 5"/>
          <p:cNvGraphicFramePr>
            <a:graphicFrameLocks noGrp="1"/>
          </p:cNvGraphicFramePr>
          <p:nvPr/>
        </p:nvGraphicFramePr>
        <p:xfrm>
          <a:off x="774466" y="2597490"/>
          <a:ext cx="8580339" cy="2091414"/>
        </p:xfrm>
        <a:graphic>
          <a:graphicData uri="http://schemas.openxmlformats.org/drawingml/2006/table">
            <a:tbl>
              <a:tblPr/>
              <a:tblGrid>
                <a:gridCol w="1567993"/>
                <a:gridCol w="802142"/>
                <a:gridCol w="930943"/>
                <a:gridCol w="877046"/>
                <a:gridCol w="1073883"/>
                <a:gridCol w="834723"/>
                <a:gridCol w="875682"/>
                <a:gridCol w="840774"/>
                <a:gridCol w="777153"/>
              </a:tblGrid>
              <a:tr h="983314">
                <a:tc rowSpan="2">
                  <a:txBody>
                    <a:bodyPr/>
                    <a:lstStyle/>
                    <a:p>
                      <a:pPr algn="ctr">
                        <a:lnSpc>
                          <a:spcPts val="3510"/>
                        </a:lnSpc>
                        <a:defRPr/>
                      </a:pP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Rất thường xuyên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Rất thường xuyên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Thỉnh thoảng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Thỉnh thoảng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Ít khi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Ít khi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bao giờ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bao giờ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554050">
                <a:tc vMerge="1">
                  <a:txBody>
                    <a:bodyPr/>
                    <a:lstStyle/>
                    <a:p>
                      <a:pPr algn="ctr">
                        <a:lnSpc>
                          <a:spcPts val="3510"/>
                        </a:lnSpc>
                        <a:defRPr/>
                      </a:pP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554050">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8</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53,3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graphicFrame>
        <p:nvGraphicFramePr>
          <p:cNvPr id="6" name="Table 6"/>
          <p:cNvGraphicFramePr>
            <a:graphicFrameLocks noGrp="1"/>
          </p:cNvGraphicFramePr>
          <p:nvPr/>
        </p:nvGraphicFramePr>
        <p:xfrm>
          <a:off x="774466" y="5758562"/>
          <a:ext cx="8580339" cy="4262436"/>
        </p:xfrm>
        <a:graphic>
          <a:graphicData uri="http://schemas.openxmlformats.org/drawingml/2006/table">
            <a:tbl>
              <a:tblPr/>
              <a:tblGrid>
                <a:gridCol w="6556043"/>
                <a:gridCol w="1073656"/>
                <a:gridCol w="950640"/>
              </a:tblGrid>
              <a:tr h="991708">
                <a:tc>
                  <a:txBody>
                    <a:bodyPr/>
                    <a:lstStyle/>
                    <a:p>
                      <a:pPr algn="ctr">
                        <a:lnSpc>
                          <a:spcPts val="3510"/>
                        </a:lnSpc>
                        <a:defRPr/>
                      </a:pPr>
                      <a:r>
                        <a:rPr lang="en-US" sz="2250" b="1">
                          <a:solidFill>
                            <a:srgbClr val="000000"/>
                          </a:solidFill>
                          <a:latin typeface="Calibri (MS) Bold"/>
                          <a:ea typeface="Calibri (MS) Bold"/>
                          <a:cs typeface="Calibri (MS) Bold"/>
                          <a:sym typeface="Calibri (MS) Bold"/>
                        </a:rPr>
                        <a:t>Những hình thức nào bạn thường sử dụng để tổ chức hoạt động làm quen với biểu tượng toán</a:t>
                      </a:r>
                      <a:endParaRPr lang="en-US" sz="1100"/>
                    </a:p>
                  </a:txBody>
                  <a:tcPr marL="45720" marR="45720" anchor="ctr">
                    <a:lnL w="4762"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FFFFFF"/>
                          </a:solidFill>
                          <a:latin typeface="Calibri (MS)"/>
                          <a:ea typeface="Calibri (MS)"/>
                          <a:cs typeface="Calibri (MS)"/>
                          <a:sym typeface="Calibri (MS)"/>
                        </a:rPr>
                        <a:t>SL</a:t>
                      </a:r>
                      <a:endParaRPr lang="en-US" sz="1100"/>
                    </a:p>
                  </a:txBody>
                  <a:tcPr marL="45720" marR="4572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a:t>
                      </a:r>
                      <a:endParaRPr lang="en-US" sz="1100"/>
                    </a:p>
                  </a:txBody>
                  <a:tcPr marL="45720" marR="45720" anchor="ctr">
                    <a:lnL w="9525"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553068">
                <a:tc>
                  <a:txBody>
                    <a:bodyPr/>
                    <a:lstStyle/>
                    <a:p>
                      <a:pPr algn="ctr">
                        <a:lnSpc>
                          <a:spcPts val="3510"/>
                        </a:lnSpc>
                        <a:defRPr/>
                      </a:pPr>
                      <a:r>
                        <a:rPr lang="en-US" sz="2250" b="1">
                          <a:solidFill>
                            <a:srgbClr val="FCFDFF"/>
                          </a:solidFill>
                          <a:latin typeface="Calibri (MS) Bold"/>
                          <a:ea typeface="Calibri (MS) Bold"/>
                          <a:cs typeface="Calibri (MS) Bold"/>
                          <a:sym typeface="Calibri (MS) Bold"/>
                        </a:rPr>
                        <a:t>Trò chơi học tập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Hoạt động trải nghiệm thực tế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Hoạt động ngoài trời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Hoạt động nhóm nhỏ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r h="543532">
                <a:tc>
                  <a:txBody>
                    <a:bodyPr/>
                    <a:lstStyle/>
                    <a:p>
                      <a:pPr algn="ctr">
                        <a:lnSpc>
                          <a:spcPts val="3510"/>
                        </a:lnSpc>
                        <a:defRPr/>
                      </a:pPr>
                      <a:r>
                        <a:rPr lang="en-US" sz="2250">
                          <a:solidFill>
                            <a:srgbClr val="FFFFFF"/>
                          </a:solidFill>
                          <a:latin typeface="Calibri (MS)"/>
                          <a:ea typeface="Calibri (MS)"/>
                          <a:cs typeface="Calibri (MS)"/>
                          <a:sym typeface="Calibri (MS)"/>
                        </a:rPr>
                        <a:t>Hoạt động cá nhân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r h="543532">
                <a:tc>
                  <a:txBody>
                    <a:bodyPr/>
                    <a:lstStyle/>
                    <a:p>
                      <a:pPr algn="ctr">
                        <a:lnSpc>
                          <a:spcPts val="3510"/>
                        </a:lnSpc>
                        <a:defRPr/>
                      </a:pPr>
                      <a:r>
                        <a:rPr lang="en-US" sz="2250">
                          <a:solidFill>
                            <a:srgbClr val="FFFFFF"/>
                          </a:solidFill>
                          <a:latin typeface="Calibri (MS)"/>
                          <a:ea typeface="Calibri (MS)"/>
                          <a:cs typeface="Calibri (MS)"/>
                          <a:sym typeface="Calibri (MS)"/>
                        </a:rPr>
                        <a:t>Hoạt động theo chủ đề</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7" name="Freeform 7"/>
          <p:cNvSpPr/>
          <p:nvPr/>
        </p:nvSpPr>
        <p:spPr>
          <a:xfrm>
            <a:off x="10941014" y="2474111"/>
            <a:ext cx="6318286" cy="2661578"/>
          </a:xfrm>
          <a:custGeom>
            <a:avLst/>
            <a:gdLst/>
            <a:ahLst/>
            <a:cxnLst/>
            <a:rect l="l" t="t" r="r" b="b"/>
            <a:pathLst>
              <a:path w="6318286" h="2661578">
                <a:moveTo>
                  <a:pt x="0" y="0"/>
                </a:moveTo>
                <a:lnTo>
                  <a:pt x="6318286" y="0"/>
                </a:lnTo>
                <a:lnTo>
                  <a:pt x="6318286" y="2661578"/>
                </a:lnTo>
                <a:lnTo>
                  <a:pt x="0" y="2661578"/>
                </a:lnTo>
                <a:lnTo>
                  <a:pt x="0" y="0"/>
                </a:lnTo>
                <a:close/>
              </a:path>
            </a:pathLst>
          </a:custGeom>
          <a:blipFill>
            <a:blip r:embed="rId2"/>
            <a:stretch>
              <a:fillRect/>
            </a:stretch>
          </a:blipFill>
        </p:spPr>
      </p:sp>
      <p:sp>
        <p:nvSpPr>
          <p:cNvPr id="8" name="Freeform 8"/>
          <p:cNvSpPr/>
          <p:nvPr/>
        </p:nvSpPr>
        <p:spPr>
          <a:xfrm>
            <a:off x="10616336" y="6168137"/>
            <a:ext cx="7389820" cy="3539430"/>
          </a:xfrm>
          <a:custGeom>
            <a:avLst/>
            <a:gdLst/>
            <a:ahLst/>
            <a:cxnLst/>
            <a:rect l="l" t="t" r="r" b="b"/>
            <a:pathLst>
              <a:path w="7389820" h="3539430">
                <a:moveTo>
                  <a:pt x="0" y="0"/>
                </a:moveTo>
                <a:lnTo>
                  <a:pt x="7389820" y="0"/>
                </a:lnTo>
                <a:lnTo>
                  <a:pt x="7389820" y="3539430"/>
                </a:lnTo>
                <a:lnTo>
                  <a:pt x="0" y="3539430"/>
                </a:lnTo>
                <a:lnTo>
                  <a:pt x="0" y="0"/>
                </a:lnTo>
                <a:close/>
              </a:path>
            </a:pathLst>
          </a:custGeom>
          <a:blipFill>
            <a:blip r:embed="rId3"/>
            <a:stretch>
              <a:fillRect t="-2979" b="-2979"/>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TextBox 2"/>
          <p:cNvSpPr txBox="1"/>
          <p:nvPr/>
        </p:nvSpPr>
        <p:spPr>
          <a:xfrm>
            <a:off x="867828" y="319863"/>
            <a:ext cx="15107473" cy="498676"/>
          </a:xfrm>
          <a:prstGeom prst="rect">
            <a:avLst/>
          </a:prstGeom>
        </p:spPr>
        <p:txBody>
          <a:bodyPr lIns="0" tIns="0" rIns="0" bIns="0" rtlCol="0" anchor="t">
            <a:spAutoFit/>
          </a:bodyPr>
          <a:lstStyle/>
          <a:p>
            <a:pPr algn="ctr">
              <a:lnSpc>
                <a:spcPts val="3554"/>
              </a:lnSpc>
              <a:spcBef>
                <a:spcPct val="0"/>
              </a:spcBef>
            </a:pPr>
            <a:r>
              <a:rPr lang="en-US" sz="2734" b="1">
                <a:solidFill>
                  <a:srgbClr val="3566CC"/>
                </a:solidFill>
                <a:latin typeface="Arial Bold"/>
                <a:ea typeface="Arial Bold"/>
                <a:cs typeface="Arial Bold"/>
                <a:sym typeface="Arial Bold"/>
              </a:rPr>
              <a:t>Bảng và biểu đồ 3: Những nội dung biểu tượng toán nào thường được tổ chức cho trẻ</a:t>
            </a:r>
          </a:p>
        </p:txBody>
      </p:sp>
      <p:sp>
        <p:nvSpPr>
          <p:cNvPr id="3" name="TextBox 3"/>
          <p:cNvSpPr txBox="1"/>
          <p:nvPr/>
        </p:nvSpPr>
        <p:spPr>
          <a:xfrm>
            <a:off x="867828" y="5889386"/>
            <a:ext cx="16552345" cy="462598"/>
          </a:xfrm>
          <a:prstGeom prst="rect">
            <a:avLst/>
          </a:prstGeom>
        </p:spPr>
        <p:txBody>
          <a:bodyPr lIns="0" tIns="0" rIns="0" bIns="0" rtlCol="0" anchor="t">
            <a:spAutoFit/>
          </a:bodyPr>
          <a:lstStyle/>
          <a:p>
            <a:pPr algn="ctr">
              <a:lnSpc>
                <a:spcPts val="3347"/>
              </a:lnSpc>
              <a:spcBef>
                <a:spcPct val="0"/>
              </a:spcBef>
            </a:pPr>
            <a:r>
              <a:rPr lang="en-US" sz="2574" b="1">
                <a:solidFill>
                  <a:srgbClr val="3566CC"/>
                </a:solidFill>
                <a:latin typeface="Arial Bold"/>
                <a:ea typeface="Arial Bold"/>
                <a:cs typeface="Arial Bold"/>
                <a:sym typeface="Arial Bold"/>
              </a:rPr>
              <a:t>Bảng và biểu đồ 4: Mức độ hứng thú của trẻ khi tham gia các hoạt động làm quen với biểu tượng toán</a:t>
            </a:r>
          </a:p>
        </p:txBody>
      </p:sp>
      <p:graphicFrame>
        <p:nvGraphicFramePr>
          <p:cNvPr id="4" name="Table 4"/>
          <p:cNvGraphicFramePr>
            <a:graphicFrameLocks noGrp="1"/>
          </p:cNvGraphicFramePr>
          <p:nvPr/>
        </p:nvGraphicFramePr>
        <p:xfrm>
          <a:off x="1028700" y="1113813"/>
          <a:ext cx="8389771" cy="4262436"/>
        </p:xfrm>
        <a:graphic>
          <a:graphicData uri="http://schemas.openxmlformats.org/drawingml/2006/table">
            <a:tbl>
              <a:tblPr/>
              <a:tblGrid>
                <a:gridCol w="5911080"/>
                <a:gridCol w="1229448"/>
                <a:gridCol w="1249243"/>
              </a:tblGrid>
              <a:tr h="991708">
                <a:tc>
                  <a:txBody>
                    <a:bodyPr/>
                    <a:lstStyle/>
                    <a:p>
                      <a:pPr algn="ctr">
                        <a:lnSpc>
                          <a:spcPts val="3510"/>
                        </a:lnSpc>
                        <a:defRPr/>
                      </a:pPr>
                      <a:r>
                        <a:rPr lang="en-US" sz="2250" b="1">
                          <a:solidFill>
                            <a:srgbClr val="000000"/>
                          </a:solidFill>
                          <a:latin typeface="Calibri (MS) Bold"/>
                          <a:ea typeface="Calibri (MS) Bold"/>
                          <a:cs typeface="Calibri (MS) Bold"/>
                          <a:sym typeface="Calibri (MS) Bold"/>
                        </a:rPr>
                        <a:t>Nội dung biểu tượng toán nào thường được tổ chức cho trẻ?</a:t>
                      </a:r>
                      <a:endParaRPr lang="en-US" sz="1100"/>
                    </a:p>
                  </a:txBody>
                  <a:tcPr marL="45720" marR="45720" anchor="ctr">
                    <a:lnL w="4762"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FFFFFF"/>
                          </a:solidFill>
                          <a:latin typeface="Calibri (MS)"/>
                          <a:ea typeface="Calibri (MS)"/>
                          <a:cs typeface="Calibri (MS)"/>
                          <a:sym typeface="Calibri (MS)"/>
                        </a:rPr>
                        <a:t>SL</a:t>
                      </a:r>
                      <a:endParaRPr lang="en-US" sz="1100"/>
                    </a:p>
                  </a:txBody>
                  <a:tcPr marL="45720" marR="4572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a:t>
                      </a:r>
                      <a:endParaRPr lang="en-US" sz="1100"/>
                    </a:p>
                  </a:txBody>
                  <a:tcPr marL="45720" marR="45720" anchor="ctr">
                    <a:lnL w="9525"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553068">
                <a:tc>
                  <a:txBody>
                    <a:bodyPr/>
                    <a:lstStyle/>
                    <a:p>
                      <a:pPr algn="ctr">
                        <a:lnSpc>
                          <a:spcPts val="3510"/>
                        </a:lnSpc>
                        <a:defRPr/>
                      </a:pPr>
                      <a:r>
                        <a:rPr lang="en-US" sz="2250" b="1">
                          <a:solidFill>
                            <a:srgbClr val="FCFDFF"/>
                          </a:solidFill>
                          <a:latin typeface="Calibri (MS) Bold"/>
                          <a:ea typeface="Calibri (MS) Bold"/>
                          <a:cs typeface="Calibri (MS) Bold"/>
                          <a:sym typeface="Calibri (MS) Bold"/>
                        </a:rPr>
                        <a:t>So sánh ( cao – thấp ,to -nhỏ)</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Đếm số</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26</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Nhận biết hình học</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Đo lường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Tạo nhóm – phân loại</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r h="543532">
                <a:tc>
                  <a:txBody>
                    <a:bodyPr/>
                    <a:lstStyle/>
                    <a:p>
                      <a:pPr algn="ctr">
                        <a:lnSpc>
                          <a:spcPts val="3510"/>
                        </a:lnSpc>
                        <a:defRPr/>
                      </a:pPr>
                      <a:r>
                        <a:rPr lang="en-US" sz="2250" b="1">
                          <a:solidFill>
                            <a:srgbClr val="FFFFFF"/>
                          </a:solidFill>
                          <a:latin typeface="Calibri (MS) Bold"/>
                          <a:ea typeface="Calibri (MS) Bold"/>
                          <a:cs typeface="Calibri (MS) Bold"/>
                          <a:sym typeface="Calibri (MS) Bold"/>
                        </a:rPr>
                        <a:t>Định hướng không gian – thời gian</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graphicFrame>
        <p:nvGraphicFramePr>
          <p:cNvPr id="5" name="Table 5"/>
          <p:cNvGraphicFramePr>
            <a:graphicFrameLocks noGrp="1"/>
          </p:cNvGraphicFramePr>
          <p:nvPr/>
        </p:nvGraphicFramePr>
        <p:xfrm>
          <a:off x="1173747" y="6644352"/>
          <a:ext cx="8244724" cy="2817777"/>
        </p:xfrm>
        <a:graphic>
          <a:graphicData uri="http://schemas.openxmlformats.org/drawingml/2006/table">
            <a:tbl>
              <a:tblPr/>
              <a:tblGrid>
                <a:gridCol w="1132996"/>
                <a:gridCol w="742107"/>
                <a:gridCol w="861268"/>
                <a:gridCol w="811405"/>
                <a:gridCol w="971712"/>
                <a:gridCol w="924840"/>
                <a:gridCol w="841530"/>
                <a:gridCol w="1003162"/>
                <a:gridCol w="955704"/>
              </a:tblGrid>
              <a:tr h="998539">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Rất 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Rất 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Bình thường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Bình thường</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Ít 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Ít 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Hứng thú</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906527">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912711">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6</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13,3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6" name="Freeform 6"/>
          <p:cNvSpPr/>
          <p:nvPr/>
        </p:nvSpPr>
        <p:spPr>
          <a:xfrm>
            <a:off x="9892522" y="1113813"/>
            <a:ext cx="7846086" cy="3726891"/>
          </a:xfrm>
          <a:custGeom>
            <a:avLst/>
            <a:gdLst/>
            <a:ahLst/>
            <a:cxnLst/>
            <a:rect l="l" t="t" r="r" b="b"/>
            <a:pathLst>
              <a:path w="7846086" h="3726891">
                <a:moveTo>
                  <a:pt x="0" y="0"/>
                </a:moveTo>
                <a:lnTo>
                  <a:pt x="7846086" y="0"/>
                </a:lnTo>
                <a:lnTo>
                  <a:pt x="7846086" y="3726891"/>
                </a:lnTo>
                <a:lnTo>
                  <a:pt x="0" y="3726891"/>
                </a:lnTo>
                <a:lnTo>
                  <a:pt x="0" y="0"/>
                </a:lnTo>
                <a:close/>
              </a:path>
            </a:pathLst>
          </a:custGeom>
          <a:blipFill>
            <a:blip r:embed="rId2"/>
            <a:stretch>
              <a:fillRect/>
            </a:stretch>
          </a:blipFill>
        </p:spPr>
      </p:sp>
      <p:sp>
        <p:nvSpPr>
          <p:cNvPr id="7" name="Freeform 7"/>
          <p:cNvSpPr/>
          <p:nvPr/>
        </p:nvSpPr>
        <p:spPr>
          <a:xfrm>
            <a:off x="10120793" y="6505598"/>
            <a:ext cx="7389544" cy="3286515"/>
          </a:xfrm>
          <a:custGeom>
            <a:avLst/>
            <a:gdLst/>
            <a:ahLst/>
            <a:cxnLst/>
            <a:rect l="l" t="t" r="r" b="b"/>
            <a:pathLst>
              <a:path w="7389544" h="3286515">
                <a:moveTo>
                  <a:pt x="0" y="0"/>
                </a:moveTo>
                <a:lnTo>
                  <a:pt x="7389544" y="0"/>
                </a:lnTo>
                <a:lnTo>
                  <a:pt x="7389544" y="3286516"/>
                </a:lnTo>
                <a:lnTo>
                  <a:pt x="0" y="3286516"/>
                </a:lnTo>
                <a:lnTo>
                  <a:pt x="0" y="0"/>
                </a:lnTo>
                <a:close/>
              </a:path>
            </a:pathLst>
          </a:custGeom>
          <a:blipFill>
            <a:blip r:embed="rId3"/>
            <a:stretch>
              <a:fillRect b="-1742"/>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9778657" y="2698839"/>
            <a:ext cx="7924385" cy="3672919"/>
          </a:xfrm>
          <a:custGeom>
            <a:avLst/>
            <a:gdLst/>
            <a:ahLst/>
            <a:cxnLst/>
            <a:rect l="l" t="t" r="r" b="b"/>
            <a:pathLst>
              <a:path w="7924385" h="3672919">
                <a:moveTo>
                  <a:pt x="0" y="0"/>
                </a:moveTo>
                <a:lnTo>
                  <a:pt x="7924385" y="0"/>
                </a:lnTo>
                <a:lnTo>
                  <a:pt x="7924385" y="3672919"/>
                </a:lnTo>
                <a:lnTo>
                  <a:pt x="0" y="3672919"/>
                </a:lnTo>
                <a:lnTo>
                  <a:pt x="0" y="0"/>
                </a:lnTo>
                <a:close/>
              </a:path>
            </a:pathLst>
          </a:custGeom>
          <a:blipFill>
            <a:blip r:embed="rId2"/>
            <a:stretch>
              <a:fillRect r="-10028"/>
            </a:stretch>
          </a:blipFill>
        </p:spPr>
      </p:sp>
      <p:graphicFrame>
        <p:nvGraphicFramePr>
          <p:cNvPr id="3" name="Table 3"/>
          <p:cNvGraphicFramePr>
            <a:graphicFrameLocks noGrp="1"/>
          </p:cNvGraphicFramePr>
          <p:nvPr/>
        </p:nvGraphicFramePr>
        <p:xfrm>
          <a:off x="899276" y="2698839"/>
          <a:ext cx="8571514" cy="3322436"/>
        </p:xfrm>
        <a:graphic>
          <a:graphicData uri="http://schemas.openxmlformats.org/drawingml/2006/table">
            <a:tbl>
              <a:tblPr/>
              <a:tblGrid>
                <a:gridCol w="1177903"/>
                <a:gridCol w="771522"/>
                <a:gridCol w="895405"/>
                <a:gridCol w="843566"/>
                <a:gridCol w="1010227"/>
                <a:gridCol w="961498"/>
                <a:gridCol w="874885"/>
                <a:gridCol w="1042924"/>
                <a:gridCol w="993584"/>
              </a:tblGrid>
              <a:tr h="650494">
                <a:tc rowSpan="2">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Rất tốt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Rất tốt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Đạt yêu cầu</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Đạt yêu cầu</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Chưa đạt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Chưa đạt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gridSpan="2">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rõ</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hMerge="1">
                  <a:txBody>
                    <a:bodyPr/>
                    <a:lstStyle/>
                    <a:p>
                      <a:pPr algn="ctr">
                        <a:lnSpc>
                          <a:spcPts val="3510"/>
                        </a:lnSpc>
                        <a:defRPr/>
                      </a:pPr>
                      <a:r>
                        <a:rPr lang="en-US" sz="2250" b="1">
                          <a:solidFill>
                            <a:srgbClr val="FFFFFF"/>
                          </a:solidFill>
                          <a:latin typeface="Calibri (MS) Bold"/>
                          <a:ea typeface="Calibri (MS) Bold"/>
                          <a:cs typeface="Calibri (MS) Bold"/>
                          <a:sym typeface="Calibri (MS) Bold"/>
                        </a:rPr>
                        <a:t>Không rõ</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r>
              <a:tr h="1084300">
                <a:tc vMerge="1">
                  <a:txBody>
                    <a:bodyPr/>
                    <a:lstStyle/>
                    <a:p>
                      <a:pPr algn="ctr">
                        <a:lnSpc>
                          <a:spcPts val="3510"/>
                        </a:lnSpc>
                        <a:defRPr/>
                      </a:pPr>
                      <a:r>
                        <a:rPr lang="en-US" sz="2250" b="1">
                          <a:solidFill>
                            <a:srgbClr val="000000"/>
                          </a:solidFill>
                          <a:latin typeface="Calibri (MS) Bold"/>
                          <a:ea typeface="Calibri (MS) Bold"/>
                          <a:cs typeface="Calibri (MS) Bold"/>
                          <a:sym typeface="Calibri (MS) Bold"/>
                        </a:rPr>
                        <a:t>Số giáo viên khảo sát </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SL</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ctr">
                        <a:lnSpc>
                          <a:spcPts val="3510"/>
                        </a:lnSpc>
                        <a:defRPr/>
                      </a:pPr>
                      <a:r>
                        <a:rPr lang="en-US" sz="2250">
                          <a:solidFill>
                            <a:srgbClr val="000000"/>
                          </a:solidFill>
                          <a:latin typeface="Calibri (MS)"/>
                          <a:ea typeface="Calibri (MS)"/>
                          <a:cs typeface="Calibri (MS)"/>
                          <a:sym typeface="Calibri (MS)"/>
                        </a:rPr>
                        <a:t>%</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r>
              <a:tr h="1587642">
                <a:tc>
                  <a:txBody>
                    <a:bodyPr/>
                    <a:lstStyle/>
                    <a:p>
                      <a:pPr algn="ctr">
                        <a:lnSpc>
                          <a:spcPts val="3510"/>
                        </a:lnSpc>
                        <a:defRPr/>
                      </a:pPr>
                      <a:r>
                        <a:rPr lang="en-US" sz="2250">
                          <a:solidFill>
                            <a:srgbClr val="FFFFFF"/>
                          </a:solidFill>
                          <a:latin typeface="Calibri (MS)"/>
                          <a:ea typeface="Calibri (MS)"/>
                          <a:cs typeface="Calibri (MS)"/>
                          <a:sym typeface="Calibri (MS)"/>
                        </a:rPr>
                        <a:t>15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5B9BD5"/>
                    </a:solidFill>
                  </a:tcPr>
                </a:tc>
                <a:tc>
                  <a:txBody>
                    <a:bodyPr/>
                    <a:lstStyle/>
                    <a:p>
                      <a:pPr algn="ctr">
                        <a:lnSpc>
                          <a:spcPts val="3510"/>
                        </a:lnSpc>
                        <a:defRPr/>
                      </a:pPr>
                      <a:r>
                        <a:rPr lang="en-US" sz="2250">
                          <a:solidFill>
                            <a:srgbClr val="000000"/>
                          </a:solidFill>
                          <a:latin typeface="Calibri (MS)"/>
                          <a:ea typeface="Calibri (MS)"/>
                          <a:cs typeface="Calibri (MS)"/>
                          <a:sym typeface="Calibri (MS)"/>
                        </a:rPr>
                        <a:t>5</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33,3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46,7</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3</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20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ctr">
                        <a:lnSpc>
                          <a:spcPts val="3510"/>
                        </a:lnSpc>
                        <a:defRPr/>
                      </a:pPr>
                      <a:r>
                        <a:rPr lang="en-US" sz="2250">
                          <a:solidFill>
                            <a:srgbClr val="000000"/>
                          </a:solidFill>
                          <a:latin typeface="Calibri (MS)"/>
                          <a:ea typeface="Calibri (MS)"/>
                          <a:cs typeface="Calibri (MS)"/>
                          <a:sym typeface="Calibri (MS)"/>
                        </a:rPr>
                        <a:t>0</a:t>
                      </a:r>
                      <a:endParaRPr lang="en-US" sz="1100"/>
                    </a:p>
                  </a:txBody>
                  <a:tcPr marL="45720" marR="4572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r>
            </a:tbl>
          </a:graphicData>
        </a:graphic>
      </p:graphicFrame>
      <p:sp>
        <p:nvSpPr>
          <p:cNvPr id="4" name="TextBox 4"/>
          <p:cNvSpPr txBox="1"/>
          <p:nvPr/>
        </p:nvSpPr>
        <p:spPr>
          <a:xfrm>
            <a:off x="462264" y="1407666"/>
            <a:ext cx="16043291" cy="462598"/>
          </a:xfrm>
          <a:prstGeom prst="rect">
            <a:avLst/>
          </a:prstGeom>
        </p:spPr>
        <p:txBody>
          <a:bodyPr lIns="0" tIns="0" rIns="0" bIns="0" rtlCol="0" anchor="t">
            <a:spAutoFit/>
          </a:bodyPr>
          <a:lstStyle/>
          <a:p>
            <a:pPr algn="ctr">
              <a:lnSpc>
                <a:spcPts val="3347"/>
              </a:lnSpc>
              <a:spcBef>
                <a:spcPct val="0"/>
              </a:spcBef>
            </a:pPr>
            <a:r>
              <a:rPr lang="en-US" sz="2574" b="1">
                <a:solidFill>
                  <a:srgbClr val="3667CC"/>
                </a:solidFill>
                <a:latin typeface="Arial Bold"/>
                <a:ea typeface="Arial Bold"/>
                <a:cs typeface="Arial Bold"/>
                <a:sym typeface="Arial Bold"/>
              </a:rPr>
              <a:t>Bảng và biểu đồ 5 : Trẻ có đạt được mục tiêu về kiến thức biểu tượng toán sau mỗi hoạt động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E4D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69537"/>
            <a:ext cx="7606664" cy="7609554"/>
            <a:chOff x="0" y="0"/>
            <a:chExt cx="4010240" cy="4011764"/>
          </a:xfrm>
        </p:grpSpPr>
        <p:sp>
          <p:nvSpPr>
            <p:cNvPr id="3" name="Freeform 3"/>
            <p:cNvSpPr/>
            <p:nvPr/>
          </p:nvSpPr>
          <p:spPr>
            <a:xfrm>
              <a:off x="0" y="0"/>
              <a:ext cx="4025429" cy="4016001"/>
            </a:xfrm>
            <a:custGeom>
              <a:avLst/>
              <a:gdLst/>
              <a:ahLst/>
              <a:cxnLst/>
              <a:rect l="l" t="t" r="r" b="b"/>
              <a:pathLst>
                <a:path w="4025429" h="4016001">
                  <a:moveTo>
                    <a:pt x="2276927" y="0"/>
                  </a:moveTo>
                  <a:cubicBezTo>
                    <a:pt x="2320914" y="0"/>
                    <a:pt x="2365164" y="0"/>
                    <a:pt x="2409064" y="0"/>
                  </a:cubicBezTo>
                  <a:cubicBezTo>
                    <a:pt x="2759064" y="67005"/>
                    <a:pt x="2977798" y="290047"/>
                    <a:pt x="3077427" y="655012"/>
                  </a:cubicBezTo>
                  <a:cubicBezTo>
                    <a:pt x="3660935" y="606341"/>
                    <a:pt x="4025429" y="1296440"/>
                    <a:pt x="3826633" y="1973740"/>
                  </a:cubicBezTo>
                  <a:cubicBezTo>
                    <a:pt x="3912609" y="2116062"/>
                    <a:pt x="3984336" y="2275262"/>
                    <a:pt x="4010240" y="2488936"/>
                  </a:cubicBezTo>
                  <a:cubicBezTo>
                    <a:pt x="4010240" y="2550144"/>
                    <a:pt x="4010240" y="2611209"/>
                    <a:pt x="4010240" y="2672408"/>
                  </a:cubicBezTo>
                  <a:cubicBezTo>
                    <a:pt x="3933043" y="3216231"/>
                    <a:pt x="3600864" y="3583708"/>
                    <a:pt x="3055515" y="3484780"/>
                  </a:cubicBezTo>
                  <a:cubicBezTo>
                    <a:pt x="2915200" y="3764009"/>
                    <a:pt x="2665525" y="4016001"/>
                    <a:pt x="2277008" y="4008812"/>
                  </a:cubicBezTo>
                  <a:cubicBezTo>
                    <a:pt x="2076189" y="3990482"/>
                    <a:pt x="1936482" y="3884304"/>
                    <a:pt x="1814163" y="3755307"/>
                  </a:cubicBezTo>
                  <a:cubicBezTo>
                    <a:pt x="1685328" y="3862535"/>
                    <a:pt x="1545797" y="3946687"/>
                    <a:pt x="1344195" y="3947613"/>
                  </a:cubicBezTo>
                  <a:cubicBezTo>
                    <a:pt x="877785" y="3949199"/>
                    <a:pt x="565775" y="3536093"/>
                    <a:pt x="558212" y="2969450"/>
                  </a:cubicBezTo>
                  <a:cubicBezTo>
                    <a:pt x="258372" y="2836890"/>
                    <a:pt x="55291" y="2589450"/>
                    <a:pt x="0" y="2166047"/>
                  </a:cubicBezTo>
                  <a:cubicBezTo>
                    <a:pt x="0" y="2104848"/>
                    <a:pt x="0" y="2043516"/>
                    <a:pt x="0" y="1982575"/>
                  </a:cubicBezTo>
                  <a:cubicBezTo>
                    <a:pt x="61029" y="1563012"/>
                    <a:pt x="253069" y="1299467"/>
                    <a:pt x="572817" y="1187749"/>
                  </a:cubicBezTo>
                  <a:cubicBezTo>
                    <a:pt x="553604" y="479982"/>
                    <a:pt x="1193190" y="37723"/>
                    <a:pt x="1718626" y="349533"/>
                  </a:cubicBezTo>
                  <a:cubicBezTo>
                    <a:pt x="1843727" y="195343"/>
                    <a:pt x="2020722" y="27171"/>
                    <a:pt x="2276927" y="0"/>
                  </a:cubicBezTo>
                  <a:close/>
                </a:path>
              </a:pathLst>
            </a:custGeom>
            <a:solidFill>
              <a:srgbClr val="FFFFFF"/>
            </a:solidFill>
            <a:ln w="19050" cap="sq">
              <a:solidFill>
                <a:srgbClr val="000000"/>
              </a:solidFill>
              <a:prstDash val="solid"/>
              <a:miter/>
            </a:ln>
          </p:spPr>
        </p:sp>
        <p:sp>
          <p:nvSpPr>
            <p:cNvPr id="4" name="TextBox 4"/>
            <p:cNvSpPr txBox="1"/>
            <p:nvPr/>
          </p:nvSpPr>
          <p:spPr>
            <a:xfrm>
              <a:off x="187980" y="792452"/>
              <a:ext cx="3634280" cy="2646202"/>
            </a:xfrm>
            <a:prstGeom prst="rect">
              <a:avLst/>
            </a:prstGeom>
          </p:spPr>
          <p:txBody>
            <a:bodyPr lIns="50800" tIns="50800" rIns="50800" bIns="50800" rtlCol="0" anchor="ctr"/>
            <a:lstStyle/>
            <a:p>
              <a:pPr algn="ctr">
                <a:lnSpc>
                  <a:spcPts val="10856"/>
                </a:lnSpc>
              </a:pPr>
              <a:r>
                <a:rPr lang="en-US" sz="10052" spc="-201">
                  <a:solidFill>
                    <a:srgbClr val="000000"/>
                  </a:solidFill>
                  <a:latin typeface="Francois One"/>
                  <a:ea typeface="Francois One"/>
                  <a:cs typeface="Francois One"/>
                  <a:sym typeface="Francois One"/>
                </a:rPr>
                <a:t>  Ưu điểm:</a:t>
              </a:r>
            </a:p>
          </p:txBody>
        </p:sp>
      </p:grpSp>
      <p:grpSp>
        <p:nvGrpSpPr>
          <p:cNvPr id="5" name="Group 5"/>
          <p:cNvGrpSpPr/>
          <p:nvPr/>
        </p:nvGrpSpPr>
        <p:grpSpPr>
          <a:xfrm>
            <a:off x="9144000" y="2294024"/>
            <a:ext cx="8345102" cy="7485066"/>
            <a:chOff x="0" y="0"/>
            <a:chExt cx="2307438" cy="2069636"/>
          </a:xfrm>
        </p:grpSpPr>
        <p:sp>
          <p:nvSpPr>
            <p:cNvPr id="6" name="Freeform 6"/>
            <p:cNvSpPr/>
            <p:nvPr/>
          </p:nvSpPr>
          <p:spPr>
            <a:xfrm>
              <a:off x="0" y="0"/>
              <a:ext cx="2307438" cy="2069636"/>
            </a:xfrm>
            <a:custGeom>
              <a:avLst/>
              <a:gdLst/>
              <a:ahLst/>
              <a:cxnLst/>
              <a:rect l="l" t="t" r="r" b="b"/>
              <a:pathLst>
                <a:path w="2307438" h="2069636">
                  <a:moveTo>
                    <a:pt x="23193" y="0"/>
                  </a:moveTo>
                  <a:lnTo>
                    <a:pt x="2284245" y="0"/>
                  </a:lnTo>
                  <a:cubicBezTo>
                    <a:pt x="2297054" y="0"/>
                    <a:pt x="2307438" y="10384"/>
                    <a:pt x="2307438" y="23193"/>
                  </a:cubicBezTo>
                  <a:lnTo>
                    <a:pt x="2307438" y="2046443"/>
                  </a:lnTo>
                  <a:cubicBezTo>
                    <a:pt x="2307438" y="2059252"/>
                    <a:pt x="2297054" y="2069636"/>
                    <a:pt x="2284245" y="2069636"/>
                  </a:cubicBezTo>
                  <a:lnTo>
                    <a:pt x="23193" y="2069636"/>
                  </a:lnTo>
                  <a:cubicBezTo>
                    <a:pt x="10384" y="2069636"/>
                    <a:pt x="0" y="2059252"/>
                    <a:pt x="0" y="2046443"/>
                  </a:cubicBezTo>
                  <a:lnTo>
                    <a:pt x="0" y="23193"/>
                  </a:lnTo>
                  <a:cubicBezTo>
                    <a:pt x="0" y="10384"/>
                    <a:pt x="10384" y="0"/>
                    <a:pt x="23193" y="0"/>
                  </a:cubicBezTo>
                  <a:close/>
                </a:path>
              </a:pathLst>
            </a:custGeom>
            <a:solidFill>
              <a:srgbClr val="F9DA4A"/>
            </a:solidFill>
            <a:ln w="19050" cap="rnd">
              <a:solidFill>
                <a:srgbClr val="000000"/>
              </a:solidFill>
              <a:prstDash val="solid"/>
              <a:round/>
            </a:ln>
          </p:spPr>
        </p:sp>
        <p:sp>
          <p:nvSpPr>
            <p:cNvPr id="7" name="TextBox 7"/>
            <p:cNvSpPr txBox="1"/>
            <p:nvPr/>
          </p:nvSpPr>
          <p:spPr>
            <a:xfrm>
              <a:off x="0" y="-142875"/>
              <a:ext cx="2307438" cy="2212511"/>
            </a:xfrm>
            <a:prstGeom prst="rect">
              <a:avLst/>
            </a:prstGeom>
          </p:spPr>
          <p:txBody>
            <a:bodyPr lIns="254000" tIns="254000" rIns="254000" bIns="254000" rtlCol="0" anchor="ctr"/>
            <a:lstStyle/>
            <a:p>
              <a:pPr marL="604523" lvl="1" indent="-302261" algn="just">
                <a:lnSpc>
                  <a:spcPts val="4284"/>
                </a:lnSpc>
                <a:buFont typeface="Arial"/>
                <a:buChar char="•"/>
              </a:pPr>
              <a:r>
                <a:rPr lang="en-US" sz="2800" spc="-56">
                  <a:solidFill>
                    <a:srgbClr val="000000"/>
                  </a:solidFill>
                  <a:latin typeface="Arial"/>
                  <a:ea typeface="Arial"/>
                  <a:cs typeface="Arial"/>
                  <a:sym typeface="Arial"/>
                </a:rPr>
                <a:t>Giáo viên (GV) đã nhận thức rõ tầm quan trọng của hoạt động làm quen với biểu tượng toán.</a:t>
              </a:r>
            </a:p>
            <a:p>
              <a:pPr marL="604523" lvl="1" indent="-302261" algn="just">
                <a:lnSpc>
                  <a:spcPts val="4284"/>
                </a:lnSpc>
                <a:buFont typeface="Arial"/>
                <a:buChar char="•"/>
              </a:pPr>
              <a:r>
                <a:rPr lang="en-US" sz="2800" spc="-56">
                  <a:solidFill>
                    <a:srgbClr val="000000"/>
                  </a:solidFill>
                  <a:latin typeface="Arial"/>
                  <a:ea typeface="Arial"/>
                  <a:cs typeface="Arial"/>
                  <a:sym typeface="Arial"/>
                </a:rPr>
                <a:t>Nhà trường và CBQL có định hướng tốt, đầu tư cơ sở vật chất bước đầu đáp ứng yêu cầu.</a:t>
              </a:r>
            </a:p>
            <a:p>
              <a:pPr marL="604523" lvl="1" indent="-302261" algn="just">
                <a:lnSpc>
                  <a:spcPts val="4284"/>
                </a:lnSpc>
                <a:buFont typeface="Arial"/>
                <a:buChar char="•"/>
              </a:pPr>
              <a:r>
                <a:rPr lang="en-US" sz="2800" spc="-56">
                  <a:solidFill>
                    <a:srgbClr val="000000"/>
                  </a:solidFill>
                  <a:latin typeface="Arial"/>
                  <a:ea typeface="Arial"/>
                  <a:cs typeface="Arial"/>
                  <a:sym typeface="Arial"/>
                </a:rPr>
                <a:t>GV có chuyên môn vững, kinh nghiệm tốt, xây dựng kế hoạch bám sát chương trình.</a:t>
              </a:r>
            </a:p>
            <a:p>
              <a:pPr marL="604523" lvl="1" indent="-302261" algn="just">
                <a:lnSpc>
                  <a:spcPts val="4284"/>
                </a:lnSpc>
                <a:buFont typeface="Arial"/>
                <a:buChar char="•"/>
              </a:pPr>
              <a:r>
                <a:rPr lang="en-US" sz="2800" spc="-56">
                  <a:solidFill>
                    <a:srgbClr val="000000"/>
                  </a:solidFill>
                  <a:latin typeface="Arial"/>
                  <a:ea typeface="Arial"/>
                  <a:cs typeface="Arial"/>
                  <a:sym typeface="Arial"/>
                </a:rPr>
                <a:t>Tuy nhiên, quá trình triển khai còn một số hạn chế trong thiết kế và phối hợp hoạt động.</a:t>
              </a:r>
            </a:p>
            <a:p>
              <a:pPr marL="604523" lvl="1" indent="-302261" algn="just">
                <a:lnSpc>
                  <a:spcPts val="4284"/>
                </a:lnSpc>
                <a:buFont typeface="Arial"/>
                <a:buChar char="•"/>
              </a:pPr>
              <a:r>
                <a:rPr lang="en-US" sz="2800" spc="-56">
                  <a:solidFill>
                    <a:srgbClr val="000000"/>
                  </a:solidFill>
                  <a:latin typeface="Arial"/>
                  <a:ea typeface="Arial"/>
                  <a:cs typeface="Arial"/>
                  <a:sym typeface="Arial"/>
                </a:rPr>
                <a:t>Trẻ em hứng thú với hoạt động, nhưng đa phần mới ở mức khá – cần giải pháp hệ thống để nâng cao hiệu quả giáo dục.</a:t>
              </a:r>
            </a:p>
            <a:p>
              <a:pPr algn="ctr">
                <a:lnSpc>
                  <a:spcPts val="4284"/>
                </a:lnSpc>
              </a:pPr>
              <a:endParaRPr lang="en-US" sz="2800" spc="-56">
                <a:solidFill>
                  <a:srgbClr val="000000"/>
                </a:solidFill>
                <a:latin typeface="Arial"/>
                <a:ea typeface="Arial"/>
                <a:cs typeface="Arial"/>
                <a:sym typeface="Arial"/>
              </a:endParaRPr>
            </a:p>
          </p:txBody>
        </p:sp>
      </p:grpSp>
      <p:sp>
        <p:nvSpPr>
          <p:cNvPr id="8" name="Freeform 8"/>
          <p:cNvSpPr/>
          <p:nvPr/>
        </p:nvSpPr>
        <p:spPr>
          <a:xfrm rot="714874">
            <a:off x="16407338" y="8081079"/>
            <a:ext cx="1383493" cy="1765478"/>
          </a:xfrm>
          <a:custGeom>
            <a:avLst/>
            <a:gdLst/>
            <a:ahLst/>
            <a:cxnLst/>
            <a:rect l="l" t="t" r="r" b="b"/>
            <a:pathLst>
              <a:path w="1383493" h="1765478">
                <a:moveTo>
                  <a:pt x="0" y="0"/>
                </a:moveTo>
                <a:lnTo>
                  <a:pt x="1383493" y="0"/>
                </a:lnTo>
                <a:lnTo>
                  <a:pt x="1383493" y="1765478"/>
                </a:lnTo>
                <a:lnTo>
                  <a:pt x="0" y="17654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769108">
            <a:off x="3433610" y="1560916"/>
            <a:ext cx="2796844" cy="2010385"/>
          </a:xfrm>
          <a:custGeom>
            <a:avLst/>
            <a:gdLst/>
            <a:ahLst/>
            <a:cxnLst/>
            <a:rect l="l" t="t" r="r" b="b"/>
            <a:pathLst>
              <a:path w="2796844" h="2010385">
                <a:moveTo>
                  <a:pt x="0" y="0"/>
                </a:moveTo>
                <a:lnTo>
                  <a:pt x="2796844" y="0"/>
                </a:lnTo>
                <a:lnTo>
                  <a:pt x="2796844" y="2010385"/>
                </a:lnTo>
                <a:lnTo>
                  <a:pt x="0" y="20103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2831108" y="1195705"/>
            <a:ext cx="1237381" cy="1272074"/>
          </a:xfrm>
          <a:custGeom>
            <a:avLst/>
            <a:gdLst/>
            <a:ahLst/>
            <a:cxnLst/>
            <a:rect l="l" t="t" r="r" b="b"/>
            <a:pathLst>
              <a:path w="1237381" h="1272074">
                <a:moveTo>
                  <a:pt x="0" y="0"/>
                </a:moveTo>
                <a:lnTo>
                  <a:pt x="1237381" y="0"/>
                </a:lnTo>
                <a:lnTo>
                  <a:pt x="1237381" y="1272075"/>
                </a:lnTo>
                <a:lnTo>
                  <a:pt x="0" y="12720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TextBox 11"/>
          <p:cNvSpPr txBox="1"/>
          <p:nvPr/>
        </p:nvSpPr>
        <p:spPr>
          <a:xfrm>
            <a:off x="1028700" y="8888730"/>
            <a:ext cx="4143737" cy="369570"/>
          </a:xfrm>
          <a:prstGeom prst="rect">
            <a:avLst/>
          </a:prstGeom>
        </p:spPr>
        <p:txBody>
          <a:bodyPr lIns="0" tIns="0" rIns="0" bIns="0" rtlCol="0" anchor="t">
            <a:spAutoFit/>
          </a:bodyPr>
          <a:lstStyle/>
          <a:p>
            <a:pPr algn="l">
              <a:lnSpc>
                <a:spcPts val="2729"/>
              </a:lnSpc>
            </a:pPr>
            <a:r>
              <a:rPr lang="en-US" sz="1950" u="sng">
                <a:solidFill>
                  <a:srgbClr val="FFFFFF"/>
                </a:solidFill>
                <a:latin typeface="Arial"/>
                <a:ea typeface="Arial"/>
                <a:cs typeface="Arial"/>
                <a:sym typeface="Arial"/>
                <a:hlinkClick r:id="rId8" action="ppaction://hlinksldjump"/>
              </a:rPr>
              <a:t>Quay lại Trang Chương trình</a:t>
            </a:r>
          </a:p>
        </p:txBody>
      </p:sp>
      <p:sp>
        <p:nvSpPr>
          <p:cNvPr id="12" name="AutoShape 12"/>
          <p:cNvSpPr/>
          <p:nvPr/>
        </p:nvSpPr>
        <p:spPr>
          <a:xfrm>
            <a:off x="8323110" y="5974314"/>
            <a:ext cx="820890" cy="62244"/>
          </a:xfrm>
          <a:prstGeom prst="line">
            <a:avLst/>
          </a:prstGeom>
          <a:ln w="19050" cap="flat">
            <a:solidFill>
              <a:srgbClr val="000000"/>
            </a:solidFill>
            <a:prstDash val="lgDash"/>
            <a:headEnd type="none" w="sm" len="sm"/>
            <a:tailEnd type="none" w="sm" len="sm"/>
          </a:ln>
        </p:spPr>
      </p:sp>
      <p:sp>
        <p:nvSpPr>
          <p:cNvPr id="13" name="TextBox 13"/>
          <p:cNvSpPr txBox="1"/>
          <p:nvPr/>
        </p:nvSpPr>
        <p:spPr>
          <a:xfrm>
            <a:off x="2989870" y="233362"/>
            <a:ext cx="11690152" cy="962344"/>
          </a:xfrm>
          <a:prstGeom prst="rect">
            <a:avLst/>
          </a:prstGeom>
        </p:spPr>
        <p:txBody>
          <a:bodyPr lIns="0" tIns="0" rIns="0" bIns="0" rtlCol="0" anchor="t">
            <a:spAutoFit/>
          </a:bodyPr>
          <a:lstStyle/>
          <a:p>
            <a:pPr algn="ctr">
              <a:lnSpc>
                <a:spcPts val="7767"/>
              </a:lnSpc>
              <a:spcBef>
                <a:spcPct val="0"/>
              </a:spcBef>
            </a:pPr>
            <a:r>
              <a:rPr lang="en-US" sz="5974">
                <a:solidFill>
                  <a:srgbClr val="000000"/>
                </a:solidFill>
                <a:latin typeface="Baloo"/>
                <a:ea typeface="Baloo"/>
                <a:cs typeface="Baloo"/>
                <a:sym typeface="Baloo"/>
              </a:rPr>
              <a:t>ĐÁNH GIÁ CHUNG VỀ THỰC TRẠNG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0F2E6"/>
        </a:solidFill>
        <a:effectLst/>
      </p:bgPr>
    </p:bg>
    <p:spTree>
      <p:nvGrpSpPr>
        <p:cNvPr id="1" name=""/>
        <p:cNvGrpSpPr/>
        <p:nvPr/>
      </p:nvGrpSpPr>
      <p:grpSpPr>
        <a:xfrm>
          <a:off x="0" y="0"/>
          <a:ext cx="0" cy="0"/>
          <a:chOff x="0" y="0"/>
          <a:chExt cx="0" cy="0"/>
        </a:xfrm>
      </p:grpSpPr>
      <p:sp>
        <p:nvSpPr>
          <p:cNvPr id="2" name="Freeform 2"/>
          <p:cNvSpPr/>
          <p:nvPr/>
        </p:nvSpPr>
        <p:spPr>
          <a:xfrm>
            <a:off x="702550" y="526548"/>
            <a:ext cx="4626477" cy="4626477"/>
          </a:xfrm>
          <a:custGeom>
            <a:avLst/>
            <a:gdLst/>
            <a:ahLst/>
            <a:cxnLst/>
            <a:rect l="l" t="t" r="r" b="b"/>
            <a:pathLst>
              <a:path w="4626477" h="4626477">
                <a:moveTo>
                  <a:pt x="0" y="0"/>
                </a:moveTo>
                <a:lnTo>
                  <a:pt x="4626477" y="0"/>
                </a:lnTo>
                <a:lnTo>
                  <a:pt x="4626477" y="4626477"/>
                </a:lnTo>
                <a:lnTo>
                  <a:pt x="0" y="46264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702550" y="2259386"/>
            <a:ext cx="7521869" cy="5749296"/>
            <a:chOff x="0" y="0"/>
            <a:chExt cx="4354133" cy="3328056"/>
          </a:xfrm>
        </p:grpSpPr>
        <p:sp>
          <p:nvSpPr>
            <p:cNvPr id="4" name="Freeform 4"/>
            <p:cNvSpPr/>
            <p:nvPr/>
          </p:nvSpPr>
          <p:spPr>
            <a:xfrm>
              <a:off x="0" y="0"/>
              <a:ext cx="4369322" cy="3332293"/>
            </a:xfrm>
            <a:custGeom>
              <a:avLst/>
              <a:gdLst/>
              <a:ahLst/>
              <a:cxnLst/>
              <a:rect l="l" t="t" r="r" b="b"/>
              <a:pathLst>
                <a:path w="4369322" h="3332293">
                  <a:moveTo>
                    <a:pt x="2472181" y="0"/>
                  </a:moveTo>
                  <a:cubicBezTo>
                    <a:pt x="2519941" y="0"/>
                    <a:pt x="2567986" y="0"/>
                    <a:pt x="2615650" y="0"/>
                  </a:cubicBezTo>
                  <a:cubicBezTo>
                    <a:pt x="2995664" y="55586"/>
                    <a:pt x="3233155" y="240615"/>
                    <a:pt x="3341327" y="543381"/>
                  </a:cubicBezTo>
                  <a:cubicBezTo>
                    <a:pt x="3974874" y="503005"/>
                    <a:pt x="4369322" y="1075493"/>
                    <a:pt x="4154782" y="1637364"/>
                  </a:cubicBezTo>
                  <a:cubicBezTo>
                    <a:pt x="4248130" y="1755430"/>
                    <a:pt x="4326008" y="1887499"/>
                    <a:pt x="4354133" y="2064757"/>
                  </a:cubicBezTo>
                  <a:cubicBezTo>
                    <a:pt x="4354133" y="2115534"/>
                    <a:pt x="4354133" y="2166192"/>
                    <a:pt x="4354133" y="2216960"/>
                  </a:cubicBezTo>
                  <a:cubicBezTo>
                    <a:pt x="4270316" y="2668102"/>
                    <a:pt x="3909651" y="2972952"/>
                    <a:pt x="3317536" y="2890884"/>
                  </a:cubicBezTo>
                  <a:cubicBezTo>
                    <a:pt x="3165189" y="3122524"/>
                    <a:pt x="2894104" y="3332293"/>
                    <a:pt x="2472270" y="3325607"/>
                  </a:cubicBezTo>
                  <a:cubicBezTo>
                    <a:pt x="2254230" y="3310401"/>
                    <a:pt x="2102543" y="3222318"/>
                    <a:pt x="1969735" y="3115306"/>
                  </a:cubicBezTo>
                  <a:cubicBezTo>
                    <a:pt x="1829852" y="3204260"/>
                    <a:pt x="1678355" y="3274070"/>
                    <a:pt x="1459465" y="3274838"/>
                  </a:cubicBezTo>
                  <a:cubicBezTo>
                    <a:pt x="953058" y="3276154"/>
                    <a:pt x="614293" y="2933451"/>
                    <a:pt x="606080" y="2463379"/>
                  </a:cubicBezTo>
                  <a:cubicBezTo>
                    <a:pt x="280528" y="2353411"/>
                    <a:pt x="60032" y="2148141"/>
                    <a:pt x="0" y="1796896"/>
                  </a:cubicBezTo>
                  <a:cubicBezTo>
                    <a:pt x="0" y="1746128"/>
                    <a:pt x="0" y="1695248"/>
                    <a:pt x="0" y="1644693"/>
                  </a:cubicBezTo>
                  <a:cubicBezTo>
                    <a:pt x="66262" y="1296634"/>
                    <a:pt x="274770" y="1078005"/>
                    <a:pt x="621938" y="985326"/>
                  </a:cubicBezTo>
                  <a:cubicBezTo>
                    <a:pt x="601078" y="398180"/>
                    <a:pt x="1295511" y="31294"/>
                    <a:pt x="1866005" y="289964"/>
                  </a:cubicBezTo>
                  <a:cubicBezTo>
                    <a:pt x="2001833" y="162052"/>
                    <a:pt x="2194007" y="22541"/>
                    <a:pt x="2472181" y="0"/>
                  </a:cubicBezTo>
                  <a:close/>
                </a:path>
              </a:pathLst>
            </a:custGeom>
            <a:solidFill>
              <a:srgbClr val="FFFFFF"/>
            </a:solidFill>
            <a:ln w="19050" cap="sq">
              <a:solidFill>
                <a:srgbClr val="000000"/>
              </a:solidFill>
              <a:prstDash val="solid"/>
              <a:miter/>
            </a:ln>
          </p:spPr>
        </p:sp>
        <p:sp>
          <p:nvSpPr>
            <p:cNvPr id="5" name="TextBox 5"/>
            <p:cNvSpPr txBox="1"/>
            <p:nvPr/>
          </p:nvSpPr>
          <p:spPr>
            <a:xfrm>
              <a:off x="204100" y="535626"/>
              <a:ext cx="3945933" cy="2316993"/>
            </a:xfrm>
            <a:prstGeom prst="rect">
              <a:avLst/>
            </a:prstGeom>
          </p:spPr>
          <p:txBody>
            <a:bodyPr lIns="50800" tIns="50800" rIns="50800" bIns="50800" rtlCol="0" anchor="ctr"/>
            <a:lstStyle/>
            <a:p>
              <a:pPr algn="ctr">
                <a:lnSpc>
                  <a:spcPts val="11070"/>
                </a:lnSpc>
              </a:pPr>
              <a:r>
                <a:rPr lang="en-US" sz="9000" spc="-179">
                  <a:solidFill>
                    <a:srgbClr val="000000"/>
                  </a:solidFill>
                  <a:latin typeface="Francois One"/>
                  <a:ea typeface="Francois One"/>
                  <a:cs typeface="Francois One"/>
                  <a:sym typeface="Francois One"/>
                </a:rPr>
                <a:t>Hạn chế </a:t>
              </a:r>
            </a:p>
          </p:txBody>
        </p:sp>
      </p:grpSp>
      <p:grpSp>
        <p:nvGrpSpPr>
          <p:cNvPr id="6" name="Group 6"/>
          <p:cNvGrpSpPr/>
          <p:nvPr/>
        </p:nvGrpSpPr>
        <p:grpSpPr>
          <a:xfrm>
            <a:off x="9410495" y="1025572"/>
            <a:ext cx="8078607" cy="8841105"/>
            <a:chOff x="0" y="0"/>
            <a:chExt cx="2233751" cy="2444584"/>
          </a:xfrm>
        </p:grpSpPr>
        <p:sp>
          <p:nvSpPr>
            <p:cNvPr id="7" name="Freeform 7"/>
            <p:cNvSpPr/>
            <p:nvPr/>
          </p:nvSpPr>
          <p:spPr>
            <a:xfrm>
              <a:off x="0" y="0"/>
              <a:ext cx="2233751" cy="2444584"/>
            </a:xfrm>
            <a:custGeom>
              <a:avLst/>
              <a:gdLst/>
              <a:ahLst/>
              <a:cxnLst/>
              <a:rect l="l" t="t" r="r" b="b"/>
              <a:pathLst>
                <a:path w="2233751" h="2444584">
                  <a:moveTo>
                    <a:pt x="23958" y="0"/>
                  </a:moveTo>
                  <a:lnTo>
                    <a:pt x="2209793" y="0"/>
                  </a:lnTo>
                  <a:cubicBezTo>
                    <a:pt x="2223025" y="0"/>
                    <a:pt x="2233751" y="10726"/>
                    <a:pt x="2233751" y="23958"/>
                  </a:cubicBezTo>
                  <a:lnTo>
                    <a:pt x="2233751" y="2420626"/>
                  </a:lnTo>
                  <a:cubicBezTo>
                    <a:pt x="2233751" y="2426980"/>
                    <a:pt x="2231227" y="2433073"/>
                    <a:pt x="2226734" y="2437566"/>
                  </a:cubicBezTo>
                  <a:cubicBezTo>
                    <a:pt x="2222241" y="2442059"/>
                    <a:pt x="2216147" y="2444584"/>
                    <a:pt x="2209793" y="2444584"/>
                  </a:cubicBezTo>
                  <a:lnTo>
                    <a:pt x="23958" y="2444584"/>
                  </a:lnTo>
                  <a:cubicBezTo>
                    <a:pt x="17604" y="2444584"/>
                    <a:pt x="11510" y="2442059"/>
                    <a:pt x="7017" y="2437566"/>
                  </a:cubicBezTo>
                  <a:cubicBezTo>
                    <a:pt x="2524" y="2433073"/>
                    <a:pt x="0" y="2426980"/>
                    <a:pt x="0" y="2420626"/>
                  </a:cubicBezTo>
                  <a:lnTo>
                    <a:pt x="0" y="23958"/>
                  </a:lnTo>
                  <a:cubicBezTo>
                    <a:pt x="0" y="17604"/>
                    <a:pt x="2524" y="11510"/>
                    <a:pt x="7017" y="7017"/>
                  </a:cubicBezTo>
                  <a:cubicBezTo>
                    <a:pt x="11510" y="2524"/>
                    <a:pt x="17604" y="0"/>
                    <a:pt x="23958" y="0"/>
                  </a:cubicBezTo>
                  <a:close/>
                </a:path>
              </a:pathLst>
            </a:custGeom>
            <a:solidFill>
              <a:srgbClr val="ED9BBC"/>
            </a:solidFill>
            <a:ln w="19050" cap="rnd">
              <a:solidFill>
                <a:srgbClr val="000000"/>
              </a:solidFill>
              <a:prstDash val="solid"/>
              <a:round/>
            </a:ln>
          </p:spPr>
        </p:sp>
        <p:sp>
          <p:nvSpPr>
            <p:cNvPr id="8" name="TextBox 8"/>
            <p:cNvSpPr txBox="1"/>
            <p:nvPr/>
          </p:nvSpPr>
          <p:spPr>
            <a:xfrm>
              <a:off x="0" y="-142875"/>
              <a:ext cx="2233751" cy="2587459"/>
            </a:xfrm>
            <a:prstGeom prst="rect">
              <a:avLst/>
            </a:prstGeom>
          </p:spPr>
          <p:txBody>
            <a:bodyPr lIns="254000" tIns="254000" rIns="254000" bIns="254000" rtlCol="0" anchor="ctr"/>
            <a:lstStyle/>
            <a:p>
              <a:pPr marL="647702" lvl="1" indent="-323851" algn="just">
                <a:lnSpc>
                  <a:spcPts val="4440"/>
                </a:lnSpc>
                <a:buFont typeface="Arial"/>
                <a:buChar char="•"/>
              </a:pPr>
              <a:r>
                <a:rPr lang="en-US" sz="3000" spc="-60">
                  <a:solidFill>
                    <a:srgbClr val="000000"/>
                  </a:solidFill>
                  <a:latin typeface="Arial"/>
                  <a:ea typeface="Arial"/>
                  <a:cs typeface="Arial"/>
                  <a:sym typeface="Arial"/>
                </a:rPr>
                <a:t>Giáo viên còn thụ động trong cập nhật kiến thức, ảnh hưởng đến chất lượng và đổi mới phương pháp.</a:t>
              </a:r>
            </a:p>
            <a:p>
              <a:pPr marL="647702" lvl="1" indent="-323851" algn="just">
                <a:lnSpc>
                  <a:spcPts val="4440"/>
                </a:lnSpc>
                <a:buFont typeface="Arial"/>
                <a:buChar char="•"/>
              </a:pPr>
              <a:r>
                <a:rPr lang="en-US" sz="3000" spc="-60">
                  <a:solidFill>
                    <a:srgbClr val="000000"/>
                  </a:solidFill>
                  <a:latin typeface="Arial"/>
                  <a:ea typeface="Arial"/>
                  <a:cs typeface="Arial"/>
                  <a:sym typeface="Arial"/>
                </a:rPr>
                <a:t>Hình thức tổ chức đơn điệu, thiếu sáng tạo, môi trường học tập chưa hấp dẫn.</a:t>
              </a:r>
            </a:p>
            <a:p>
              <a:pPr marL="647702" lvl="1" indent="-323851" algn="just">
                <a:lnSpc>
                  <a:spcPts val="4440"/>
                </a:lnSpc>
                <a:buFont typeface="Arial"/>
                <a:buChar char="•"/>
              </a:pPr>
              <a:r>
                <a:rPr lang="en-US" sz="3000" spc="-60">
                  <a:solidFill>
                    <a:srgbClr val="000000"/>
                  </a:solidFill>
                  <a:latin typeface="Arial"/>
                  <a:ea typeface="Arial"/>
                  <a:cs typeface="Arial"/>
                  <a:sym typeface="Arial"/>
                </a:rPr>
                <a:t>Chưa đánh giá hiệu quả hoạt động đầy đủ, gây khó khăn trong việc điều chỉnh kế hoạch, nội dung, phương pháp.</a:t>
              </a:r>
            </a:p>
            <a:p>
              <a:pPr marL="647702" lvl="1" indent="-323851" algn="just">
                <a:lnSpc>
                  <a:spcPts val="4440"/>
                </a:lnSpc>
                <a:buFont typeface="Arial"/>
                <a:buChar char="•"/>
              </a:pPr>
              <a:r>
                <a:rPr lang="en-US" sz="3000" spc="-60">
                  <a:solidFill>
                    <a:srgbClr val="000000"/>
                  </a:solidFill>
                  <a:latin typeface="Arial"/>
                  <a:ea typeface="Arial"/>
                  <a:cs typeface="Arial"/>
                  <a:sym typeface="Arial"/>
                </a:rPr>
                <a:t>Khó khăn trong xây dựng và triển khai kế hoạch, do thiếu tài liệu, kỹ năng thiết kế hoạt động, hoặc áp lực công việc.</a:t>
              </a:r>
            </a:p>
            <a:p>
              <a:pPr marL="647702" lvl="1" indent="-323851" algn="just">
                <a:lnSpc>
                  <a:spcPts val="4440"/>
                </a:lnSpc>
                <a:buFont typeface="Arial"/>
                <a:buChar char="•"/>
              </a:pPr>
              <a:r>
                <a:rPr lang="en-US" sz="3000" spc="-60">
                  <a:solidFill>
                    <a:srgbClr val="000000"/>
                  </a:solidFill>
                  <a:latin typeface="Arial"/>
                  <a:ea typeface="Arial"/>
                  <a:cs typeface="Arial"/>
                  <a:sym typeface="Arial"/>
                </a:rPr>
                <a:t>Trẻ chưa thực sự hứng thú, phản ánh hoạt động chưa phù hợp với đặc điểm tâm lý lứa tuổi.</a:t>
              </a:r>
            </a:p>
            <a:p>
              <a:pPr algn="just">
                <a:lnSpc>
                  <a:spcPts val="4440"/>
                </a:lnSpc>
              </a:pPr>
              <a:endParaRPr lang="en-US" sz="3000" spc="-60">
                <a:solidFill>
                  <a:srgbClr val="000000"/>
                </a:solidFill>
                <a:latin typeface="Arial"/>
                <a:ea typeface="Arial"/>
                <a:cs typeface="Arial"/>
                <a:sym typeface="Arial"/>
              </a:endParaRPr>
            </a:p>
          </p:txBody>
        </p:sp>
      </p:grpSp>
      <p:sp>
        <p:nvSpPr>
          <p:cNvPr id="9" name="TextBox 9"/>
          <p:cNvSpPr txBox="1"/>
          <p:nvPr/>
        </p:nvSpPr>
        <p:spPr>
          <a:xfrm>
            <a:off x="1028700" y="8888730"/>
            <a:ext cx="4300327" cy="369570"/>
          </a:xfrm>
          <a:prstGeom prst="rect">
            <a:avLst/>
          </a:prstGeom>
        </p:spPr>
        <p:txBody>
          <a:bodyPr lIns="0" tIns="0" rIns="0" bIns="0" rtlCol="0" anchor="t">
            <a:spAutoFit/>
          </a:bodyPr>
          <a:lstStyle/>
          <a:p>
            <a:pPr algn="l">
              <a:lnSpc>
                <a:spcPts val="2729"/>
              </a:lnSpc>
            </a:pPr>
            <a:r>
              <a:rPr lang="en-US" sz="1950" u="sng">
                <a:solidFill>
                  <a:srgbClr val="FFFFFF"/>
                </a:solidFill>
                <a:latin typeface="Arial"/>
                <a:ea typeface="Arial"/>
                <a:cs typeface="Arial"/>
                <a:sym typeface="Arial"/>
                <a:hlinkClick r:id="rId4" action="ppaction://hlinksldjump"/>
              </a:rPr>
              <a:t>Quay lại Trang Chương trình</a:t>
            </a:r>
          </a:p>
        </p:txBody>
      </p:sp>
      <p:sp>
        <p:nvSpPr>
          <p:cNvPr id="10" name="AutoShape 10"/>
          <p:cNvSpPr/>
          <p:nvPr/>
        </p:nvSpPr>
        <p:spPr>
          <a:xfrm>
            <a:off x="7915647" y="5134034"/>
            <a:ext cx="1494848" cy="312090"/>
          </a:xfrm>
          <a:prstGeom prst="line">
            <a:avLst/>
          </a:prstGeom>
          <a:ln w="19050" cap="flat">
            <a:solidFill>
              <a:srgbClr val="000000"/>
            </a:solidFill>
            <a:prstDash val="lgDash"/>
            <a:headEnd type="none" w="sm" len="sm"/>
            <a:tailEnd type="none" w="sm" len="sm"/>
          </a:ln>
        </p:spPr>
      </p:sp>
      <p:sp>
        <p:nvSpPr>
          <p:cNvPr id="11" name="Freeform 11"/>
          <p:cNvSpPr/>
          <p:nvPr/>
        </p:nvSpPr>
        <p:spPr>
          <a:xfrm flipH="1">
            <a:off x="16715794" y="8289464"/>
            <a:ext cx="1724851" cy="2160975"/>
          </a:xfrm>
          <a:custGeom>
            <a:avLst/>
            <a:gdLst/>
            <a:ahLst/>
            <a:cxnLst/>
            <a:rect l="l" t="t" r="r" b="b"/>
            <a:pathLst>
              <a:path w="1724851" h="2160975">
                <a:moveTo>
                  <a:pt x="1724851" y="0"/>
                </a:moveTo>
                <a:lnTo>
                  <a:pt x="0" y="0"/>
                </a:lnTo>
                <a:lnTo>
                  <a:pt x="0" y="2160975"/>
                </a:lnTo>
                <a:lnTo>
                  <a:pt x="1724851" y="2160975"/>
                </a:lnTo>
                <a:lnTo>
                  <a:pt x="1724851"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1923690" y="310110"/>
            <a:ext cx="14440620" cy="9225173"/>
          </a:xfrm>
          <a:custGeom>
            <a:avLst/>
            <a:gdLst/>
            <a:ahLst/>
            <a:cxnLst/>
            <a:rect l="l" t="t" r="r" b="b"/>
            <a:pathLst>
              <a:path w="14440620" h="9225173">
                <a:moveTo>
                  <a:pt x="0" y="0"/>
                </a:moveTo>
                <a:lnTo>
                  <a:pt x="14440620" y="0"/>
                </a:lnTo>
                <a:lnTo>
                  <a:pt x="14440620" y="9225173"/>
                </a:lnTo>
                <a:lnTo>
                  <a:pt x="0" y="9225173"/>
                </a:lnTo>
                <a:lnTo>
                  <a:pt x="0" y="0"/>
                </a:lnTo>
                <a:close/>
              </a:path>
            </a:pathLst>
          </a:custGeom>
          <a:blipFill>
            <a:blip r:embed="rId2">
              <a:extLst>
                <a:ext uri="{96DAC541-7B7A-43D3-8B79-37D633B846F1}">
                  <asvg:svgBlip xmlns:asvg="http://schemas.microsoft.com/office/drawing/2016/SVG/main" xmlns="" r:embed="rId3"/>
                </a:ext>
              </a:extLst>
            </a:blip>
            <a:stretch>
              <a:fillRect l="-4619" t="-7892" r="-5070" b="-7577"/>
            </a:stretch>
          </a:blipFill>
        </p:spPr>
      </p:sp>
      <p:sp>
        <p:nvSpPr>
          <p:cNvPr id="3" name="Freeform 3"/>
          <p:cNvSpPr/>
          <p:nvPr/>
        </p:nvSpPr>
        <p:spPr>
          <a:xfrm flipV="1">
            <a:off x="15856138" y="77932"/>
            <a:ext cx="1690305" cy="1702688"/>
          </a:xfrm>
          <a:custGeom>
            <a:avLst/>
            <a:gdLst/>
            <a:ahLst/>
            <a:cxnLst/>
            <a:rect l="l" t="t" r="r" b="b"/>
            <a:pathLst>
              <a:path w="1690305" h="1702688">
                <a:moveTo>
                  <a:pt x="0" y="1702689"/>
                </a:moveTo>
                <a:lnTo>
                  <a:pt x="1690305" y="1702689"/>
                </a:lnTo>
                <a:lnTo>
                  <a:pt x="1690305" y="0"/>
                </a:lnTo>
                <a:lnTo>
                  <a:pt x="0" y="0"/>
                </a:lnTo>
                <a:lnTo>
                  <a:pt x="0" y="1702689"/>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7731697">
            <a:off x="17083259" y="7013830"/>
            <a:ext cx="1826555" cy="421768"/>
          </a:xfrm>
          <a:custGeom>
            <a:avLst/>
            <a:gdLst/>
            <a:ahLst/>
            <a:cxnLst/>
            <a:rect l="l" t="t" r="r" b="b"/>
            <a:pathLst>
              <a:path w="1826555" h="421768">
                <a:moveTo>
                  <a:pt x="0" y="0"/>
                </a:moveTo>
                <a:lnTo>
                  <a:pt x="1826554" y="0"/>
                </a:lnTo>
                <a:lnTo>
                  <a:pt x="1826554" y="421768"/>
                </a:lnTo>
                <a:lnTo>
                  <a:pt x="0" y="4217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66709" y="5472614"/>
            <a:ext cx="2448284" cy="5596079"/>
          </a:xfrm>
          <a:custGeom>
            <a:avLst/>
            <a:gdLst/>
            <a:ahLst/>
            <a:cxnLst/>
            <a:rect l="l" t="t" r="r" b="b"/>
            <a:pathLst>
              <a:path w="2448284" h="5596079">
                <a:moveTo>
                  <a:pt x="0" y="0"/>
                </a:moveTo>
                <a:lnTo>
                  <a:pt x="2448284" y="0"/>
                </a:lnTo>
                <a:lnTo>
                  <a:pt x="2448284" y="5596079"/>
                </a:lnTo>
                <a:lnTo>
                  <a:pt x="0" y="55960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614993" y="929277"/>
            <a:ext cx="12383608" cy="6642117"/>
          </a:xfrm>
          <a:custGeom>
            <a:avLst/>
            <a:gdLst/>
            <a:ahLst/>
            <a:cxnLst/>
            <a:rect l="l" t="t" r="r" b="b"/>
            <a:pathLst>
              <a:path w="12383608" h="6642117">
                <a:moveTo>
                  <a:pt x="0" y="0"/>
                </a:moveTo>
                <a:lnTo>
                  <a:pt x="12383608" y="0"/>
                </a:lnTo>
                <a:lnTo>
                  <a:pt x="12383608" y="6642117"/>
                </a:lnTo>
                <a:lnTo>
                  <a:pt x="0" y="664211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653593">
            <a:off x="-29109" y="132443"/>
            <a:ext cx="1629282" cy="2387226"/>
          </a:xfrm>
          <a:custGeom>
            <a:avLst/>
            <a:gdLst/>
            <a:ahLst/>
            <a:cxnLst/>
            <a:rect l="l" t="t" r="r" b="b"/>
            <a:pathLst>
              <a:path w="1629282" h="2387226">
                <a:moveTo>
                  <a:pt x="0" y="0"/>
                </a:moveTo>
                <a:lnTo>
                  <a:pt x="1629282" y="0"/>
                </a:lnTo>
                <a:lnTo>
                  <a:pt x="1629282" y="2387226"/>
                </a:lnTo>
                <a:lnTo>
                  <a:pt x="0" y="2387226"/>
                </a:lnTo>
                <a:lnTo>
                  <a:pt x="0" y="0"/>
                </a:lnTo>
                <a:close/>
              </a:path>
            </a:pathLst>
          </a:custGeom>
          <a:blipFill>
            <a:blip r:embed="rId12"/>
            <a:stretch>
              <a:fillRect/>
            </a:stretch>
          </a:blipFill>
        </p:spPr>
      </p:sp>
      <p:sp>
        <p:nvSpPr>
          <p:cNvPr id="8" name="Freeform 8"/>
          <p:cNvSpPr/>
          <p:nvPr/>
        </p:nvSpPr>
        <p:spPr>
          <a:xfrm rot="-10384548">
            <a:off x="824839" y="974233"/>
            <a:ext cx="867830" cy="2016631"/>
          </a:xfrm>
          <a:custGeom>
            <a:avLst/>
            <a:gdLst/>
            <a:ahLst/>
            <a:cxnLst/>
            <a:rect l="l" t="t" r="r" b="b"/>
            <a:pathLst>
              <a:path w="867830" h="2016631">
                <a:moveTo>
                  <a:pt x="0" y="0"/>
                </a:moveTo>
                <a:lnTo>
                  <a:pt x="867830" y="0"/>
                </a:lnTo>
                <a:lnTo>
                  <a:pt x="867830" y="2016631"/>
                </a:lnTo>
                <a:lnTo>
                  <a:pt x="0" y="2016631"/>
                </a:lnTo>
                <a:lnTo>
                  <a:pt x="0" y="0"/>
                </a:lnTo>
                <a:close/>
              </a:path>
            </a:pathLst>
          </a:custGeom>
          <a:blipFill>
            <a:blip r:embed="rId13"/>
            <a:stretch>
              <a:fillRect/>
            </a:stretch>
          </a:blipFill>
        </p:spPr>
      </p:sp>
      <p:sp>
        <p:nvSpPr>
          <p:cNvPr id="9" name="Freeform 9"/>
          <p:cNvSpPr/>
          <p:nvPr/>
        </p:nvSpPr>
        <p:spPr>
          <a:xfrm flipH="1">
            <a:off x="14763307" y="5472614"/>
            <a:ext cx="3202007" cy="4685710"/>
          </a:xfrm>
          <a:custGeom>
            <a:avLst/>
            <a:gdLst/>
            <a:ahLst/>
            <a:cxnLst/>
            <a:rect l="l" t="t" r="r" b="b"/>
            <a:pathLst>
              <a:path w="3202007" h="4685710">
                <a:moveTo>
                  <a:pt x="3202007" y="0"/>
                </a:moveTo>
                <a:lnTo>
                  <a:pt x="0" y="0"/>
                </a:lnTo>
                <a:lnTo>
                  <a:pt x="0" y="4685710"/>
                </a:lnTo>
                <a:lnTo>
                  <a:pt x="3202007" y="4685710"/>
                </a:lnTo>
                <a:lnTo>
                  <a:pt x="320200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TextBox 10"/>
          <p:cNvSpPr txBox="1"/>
          <p:nvPr/>
        </p:nvSpPr>
        <p:spPr>
          <a:xfrm>
            <a:off x="4613045" y="3791439"/>
            <a:ext cx="9061910" cy="2589822"/>
          </a:xfrm>
          <a:prstGeom prst="rect">
            <a:avLst/>
          </a:prstGeom>
        </p:spPr>
        <p:txBody>
          <a:bodyPr lIns="0" tIns="0" rIns="0" bIns="0" rtlCol="0" anchor="t">
            <a:spAutoFit/>
          </a:bodyPr>
          <a:lstStyle/>
          <a:p>
            <a:pPr algn="ctr">
              <a:lnSpc>
                <a:spcPts val="6878"/>
              </a:lnSpc>
              <a:spcBef>
                <a:spcPct val="0"/>
              </a:spcBef>
            </a:pPr>
            <a:r>
              <a:rPr lang="en-US" sz="4913">
                <a:solidFill>
                  <a:srgbClr val="000000"/>
                </a:solidFill>
                <a:latin typeface="Arimo"/>
                <a:ea typeface="Arimo"/>
                <a:cs typeface="Arimo"/>
                <a:sym typeface="Arimo"/>
              </a:rPr>
              <a:t>Phần 2. Thiết kế các kế hoạch hoạt động cho trẻ làm quen với biểu tượng toán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pSp>
        <p:nvGrpSpPr>
          <p:cNvPr id="2" name="Group 2"/>
          <p:cNvGrpSpPr/>
          <p:nvPr/>
        </p:nvGrpSpPr>
        <p:grpSpPr>
          <a:xfrm>
            <a:off x="723057" y="201473"/>
            <a:ext cx="16841886" cy="1720187"/>
            <a:chOff x="0" y="0"/>
            <a:chExt cx="7647956" cy="781142"/>
          </a:xfrm>
        </p:grpSpPr>
        <p:sp>
          <p:nvSpPr>
            <p:cNvPr id="3" name="Freeform 3"/>
            <p:cNvSpPr/>
            <p:nvPr/>
          </p:nvSpPr>
          <p:spPr>
            <a:xfrm>
              <a:off x="0" y="0"/>
              <a:ext cx="7647956" cy="781142"/>
            </a:xfrm>
            <a:custGeom>
              <a:avLst/>
              <a:gdLst/>
              <a:ahLst/>
              <a:cxnLst/>
              <a:rect l="l" t="t" r="r" b="b"/>
              <a:pathLst>
                <a:path w="7647956" h="781142">
                  <a:moveTo>
                    <a:pt x="7444756" y="0"/>
                  </a:moveTo>
                  <a:cubicBezTo>
                    <a:pt x="7556981" y="0"/>
                    <a:pt x="7647956" y="174865"/>
                    <a:pt x="7647956" y="390571"/>
                  </a:cubicBezTo>
                  <a:cubicBezTo>
                    <a:pt x="7647956" y="606278"/>
                    <a:pt x="7556981" y="781142"/>
                    <a:pt x="7444756" y="781142"/>
                  </a:cubicBezTo>
                  <a:lnTo>
                    <a:pt x="203200" y="781142"/>
                  </a:lnTo>
                  <a:cubicBezTo>
                    <a:pt x="90976" y="781142"/>
                    <a:pt x="0" y="606278"/>
                    <a:pt x="0" y="390571"/>
                  </a:cubicBezTo>
                  <a:cubicBezTo>
                    <a:pt x="0" y="174865"/>
                    <a:pt x="90976" y="0"/>
                    <a:pt x="203200" y="0"/>
                  </a:cubicBezTo>
                  <a:close/>
                </a:path>
              </a:pathLst>
            </a:custGeom>
            <a:solidFill>
              <a:srgbClr val="FFA4BA"/>
            </a:solidFill>
          </p:spPr>
        </p:sp>
        <p:sp>
          <p:nvSpPr>
            <p:cNvPr id="4" name="TextBox 4"/>
            <p:cNvSpPr txBox="1"/>
            <p:nvPr/>
          </p:nvSpPr>
          <p:spPr>
            <a:xfrm>
              <a:off x="0" y="-76200"/>
              <a:ext cx="7647956" cy="857342"/>
            </a:xfrm>
            <a:prstGeom prst="rect">
              <a:avLst/>
            </a:prstGeom>
          </p:spPr>
          <p:txBody>
            <a:bodyPr lIns="50800" tIns="50800" rIns="50800" bIns="50800" rtlCol="0" anchor="ctr"/>
            <a:lstStyle/>
            <a:p>
              <a:pPr algn="ctr">
                <a:lnSpc>
                  <a:spcPts val="2827"/>
                </a:lnSpc>
              </a:pPr>
              <a:r>
                <a:rPr lang="en-US" sz="2175">
                  <a:solidFill>
                    <a:srgbClr val="000000"/>
                  </a:solidFill>
                  <a:latin typeface="Arial"/>
                  <a:ea typeface="Arial"/>
                  <a:cs typeface="Arial"/>
                  <a:sym typeface="Arial"/>
                </a:rPr>
                <a:t>.</a:t>
              </a:r>
            </a:p>
            <a:p>
              <a:pPr algn="ctr">
                <a:lnSpc>
                  <a:spcPts val="2827"/>
                </a:lnSpc>
              </a:pPr>
              <a:endParaRPr lang="en-US" sz="2175">
                <a:solidFill>
                  <a:srgbClr val="000000"/>
                </a:solidFill>
                <a:latin typeface="Arial"/>
                <a:ea typeface="Arial"/>
                <a:cs typeface="Arial"/>
                <a:sym typeface="Arial"/>
              </a:endParaRPr>
            </a:p>
          </p:txBody>
        </p:sp>
      </p:grpSp>
      <p:sp>
        <p:nvSpPr>
          <p:cNvPr id="5" name="Freeform 5"/>
          <p:cNvSpPr/>
          <p:nvPr/>
        </p:nvSpPr>
        <p:spPr>
          <a:xfrm>
            <a:off x="1617418" y="5542077"/>
            <a:ext cx="4709132" cy="262927"/>
          </a:xfrm>
          <a:custGeom>
            <a:avLst/>
            <a:gdLst/>
            <a:ahLst/>
            <a:cxnLst/>
            <a:rect l="l" t="t" r="r" b="b"/>
            <a:pathLst>
              <a:path w="4709132" h="262927">
                <a:moveTo>
                  <a:pt x="0" y="0"/>
                </a:moveTo>
                <a:lnTo>
                  <a:pt x="4709132" y="0"/>
                </a:lnTo>
                <a:lnTo>
                  <a:pt x="4709132" y="262926"/>
                </a:lnTo>
                <a:lnTo>
                  <a:pt x="0" y="2629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723057" y="4100623"/>
            <a:ext cx="4372038" cy="3145835"/>
            <a:chOff x="0" y="0"/>
            <a:chExt cx="1811594" cy="1303506"/>
          </a:xfrm>
        </p:grpSpPr>
        <p:sp>
          <p:nvSpPr>
            <p:cNvPr id="7" name="Freeform 7"/>
            <p:cNvSpPr/>
            <p:nvPr/>
          </p:nvSpPr>
          <p:spPr>
            <a:xfrm>
              <a:off x="0" y="0"/>
              <a:ext cx="1811594" cy="1303506"/>
            </a:xfrm>
            <a:custGeom>
              <a:avLst/>
              <a:gdLst/>
              <a:ahLst/>
              <a:cxnLst/>
              <a:rect l="l" t="t" r="r" b="b"/>
              <a:pathLst>
                <a:path w="1811594" h="1303506">
                  <a:moveTo>
                    <a:pt x="1608394" y="0"/>
                  </a:moveTo>
                  <a:cubicBezTo>
                    <a:pt x="1720618" y="0"/>
                    <a:pt x="1811594" y="291800"/>
                    <a:pt x="1811594" y="651753"/>
                  </a:cubicBezTo>
                  <a:cubicBezTo>
                    <a:pt x="1811594" y="1011706"/>
                    <a:pt x="1720618" y="1303506"/>
                    <a:pt x="1608394" y="1303506"/>
                  </a:cubicBezTo>
                  <a:lnTo>
                    <a:pt x="203200" y="1303506"/>
                  </a:lnTo>
                  <a:cubicBezTo>
                    <a:pt x="90976" y="1303506"/>
                    <a:pt x="0" y="1011706"/>
                    <a:pt x="0" y="651753"/>
                  </a:cubicBezTo>
                  <a:cubicBezTo>
                    <a:pt x="0" y="291800"/>
                    <a:pt x="90976" y="0"/>
                    <a:pt x="203200" y="0"/>
                  </a:cubicBezTo>
                  <a:close/>
                </a:path>
              </a:pathLst>
            </a:custGeom>
            <a:solidFill>
              <a:srgbClr val="B3DED5"/>
            </a:solidFill>
          </p:spPr>
        </p:sp>
        <p:sp>
          <p:nvSpPr>
            <p:cNvPr id="8" name="TextBox 8"/>
            <p:cNvSpPr txBox="1"/>
            <p:nvPr/>
          </p:nvSpPr>
          <p:spPr>
            <a:xfrm>
              <a:off x="0" y="-76200"/>
              <a:ext cx="1811594" cy="1379706"/>
            </a:xfrm>
            <a:prstGeom prst="rect">
              <a:avLst/>
            </a:prstGeom>
          </p:spPr>
          <p:txBody>
            <a:bodyPr lIns="50800" tIns="50800" rIns="50800" bIns="50800" rtlCol="0" anchor="ctr"/>
            <a:lstStyle/>
            <a:p>
              <a:pPr algn="ctr">
                <a:lnSpc>
                  <a:spcPts val="2827"/>
                </a:lnSpc>
              </a:pPr>
              <a:r>
                <a:rPr lang="en-US" sz="2175">
                  <a:solidFill>
                    <a:srgbClr val="000000"/>
                  </a:solidFill>
                  <a:latin typeface="Arial"/>
                  <a:ea typeface="Arial"/>
                  <a:cs typeface="Arial"/>
                  <a:sym typeface="Arial"/>
                </a:rPr>
                <a:t>.</a:t>
              </a:r>
            </a:p>
            <a:p>
              <a:pPr algn="ctr">
                <a:lnSpc>
                  <a:spcPts val="2827"/>
                </a:lnSpc>
              </a:pPr>
              <a:endParaRPr lang="en-US" sz="2175">
                <a:solidFill>
                  <a:srgbClr val="000000"/>
                </a:solidFill>
                <a:latin typeface="Arial"/>
                <a:ea typeface="Arial"/>
                <a:cs typeface="Arial"/>
                <a:sym typeface="Arial"/>
              </a:endParaRPr>
            </a:p>
          </p:txBody>
        </p:sp>
      </p:grpSp>
      <p:sp>
        <p:nvSpPr>
          <p:cNvPr id="9" name="Freeform 9"/>
          <p:cNvSpPr/>
          <p:nvPr/>
        </p:nvSpPr>
        <p:spPr>
          <a:xfrm>
            <a:off x="6326550" y="2720997"/>
            <a:ext cx="822611" cy="6537303"/>
          </a:xfrm>
          <a:custGeom>
            <a:avLst/>
            <a:gdLst/>
            <a:ahLst/>
            <a:cxnLst/>
            <a:rect l="l" t="t" r="r" b="b"/>
            <a:pathLst>
              <a:path w="822611" h="6537303">
                <a:moveTo>
                  <a:pt x="0" y="0"/>
                </a:moveTo>
                <a:lnTo>
                  <a:pt x="822610" y="0"/>
                </a:lnTo>
                <a:lnTo>
                  <a:pt x="822610" y="6537303"/>
                </a:lnTo>
                <a:lnTo>
                  <a:pt x="0" y="65373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723057" y="454246"/>
            <a:ext cx="16841886" cy="1855471"/>
          </a:xfrm>
          <a:prstGeom prst="rect">
            <a:avLst/>
          </a:prstGeom>
        </p:spPr>
        <p:txBody>
          <a:bodyPr lIns="0" tIns="0" rIns="0" bIns="0" rtlCol="0" anchor="t">
            <a:spAutoFit/>
          </a:bodyPr>
          <a:lstStyle/>
          <a:p>
            <a:pPr algn="ctr">
              <a:lnSpc>
                <a:spcPts val="4949"/>
              </a:lnSpc>
              <a:spcBef>
                <a:spcPct val="0"/>
              </a:spcBef>
            </a:pPr>
            <a:r>
              <a:rPr lang="en-US" sz="3299" b="1">
                <a:solidFill>
                  <a:srgbClr val="000000"/>
                </a:solidFill>
                <a:latin typeface="Arimo Bold"/>
                <a:ea typeface="Arimo Bold"/>
                <a:cs typeface="Arimo Bold"/>
                <a:sym typeface="Arimo Bold"/>
              </a:rPr>
              <a:t>2.1. Xây dựng kế hoạch giáo dục năm học cho lĩnh vực phát triển nhận thức – bé làm quen với biểu tượng toán </a:t>
            </a:r>
          </a:p>
          <a:p>
            <a:pPr algn="ctr">
              <a:lnSpc>
                <a:spcPts val="4949"/>
              </a:lnSpc>
              <a:spcBef>
                <a:spcPct val="0"/>
              </a:spcBef>
            </a:pPr>
            <a:r>
              <a:rPr lang="en-US" sz="3299" b="1">
                <a:solidFill>
                  <a:srgbClr val="000000"/>
                </a:solidFill>
                <a:latin typeface="Arimo Bold"/>
                <a:ea typeface="Arimo Bold"/>
                <a:cs typeface="Arimo Bold"/>
                <a:sym typeface="Arimo Bold"/>
              </a:rPr>
              <a:t> </a:t>
            </a:r>
          </a:p>
        </p:txBody>
      </p:sp>
      <p:grpSp>
        <p:nvGrpSpPr>
          <p:cNvPr id="11" name="Group 11"/>
          <p:cNvGrpSpPr/>
          <p:nvPr/>
        </p:nvGrpSpPr>
        <p:grpSpPr>
          <a:xfrm>
            <a:off x="7353212" y="2309717"/>
            <a:ext cx="2668751" cy="1445358"/>
            <a:chOff x="0" y="0"/>
            <a:chExt cx="623467" cy="337661"/>
          </a:xfrm>
        </p:grpSpPr>
        <p:sp>
          <p:nvSpPr>
            <p:cNvPr id="12" name="Freeform 12"/>
            <p:cNvSpPr/>
            <p:nvPr/>
          </p:nvSpPr>
          <p:spPr>
            <a:xfrm>
              <a:off x="0" y="0"/>
              <a:ext cx="623467" cy="337661"/>
            </a:xfrm>
            <a:custGeom>
              <a:avLst/>
              <a:gdLst/>
              <a:ahLst/>
              <a:cxnLst/>
              <a:rect l="l" t="t" r="r" b="b"/>
              <a:pathLst>
                <a:path w="623467" h="337661">
                  <a:moveTo>
                    <a:pt x="420267" y="0"/>
                  </a:moveTo>
                  <a:cubicBezTo>
                    <a:pt x="532491" y="0"/>
                    <a:pt x="623467" y="75588"/>
                    <a:pt x="623467" y="168830"/>
                  </a:cubicBezTo>
                  <a:cubicBezTo>
                    <a:pt x="623467" y="262073"/>
                    <a:pt x="532491" y="337661"/>
                    <a:pt x="420267" y="337661"/>
                  </a:cubicBezTo>
                  <a:lnTo>
                    <a:pt x="203200" y="337661"/>
                  </a:lnTo>
                  <a:cubicBezTo>
                    <a:pt x="90976" y="337661"/>
                    <a:pt x="0" y="262073"/>
                    <a:pt x="0" y="168830"/>
                  </a:cubicBezTo>
                  <a:cubicBezTo>
                    <a:pt x="0" y="75588"/>
                    <a:pt x="90976" y="0"/>
                    <a:pt x="203200" y="0"/>
                  </a:cubicBezTo>
                  <a:close/>
                </a:path>
              </a:pathLst>
            </a:custGeom>
            <a:solidFill>
              <a:srgbClr val="B2D2C9"/>
            </a:solidFill>
          </p:spPr>
        </p:sp>
        <p:sp>
          <p:nvSpPr>
            <p:cNvPr id="13" name="TextBox 13"/>
            <p:cNvSpPr txBox="1"/>
            <p:nvPr/>
          </p:nvSpPr>
          <p:spPr>
            <a:xfrm>
              <a:off x="0" y="-76200"/>
              <a:ext cx="623467" cy="413861"/>
            </a:xfrm>
            <a:prstGeom prst="rect">
              <a:avLst/>
            </a:prstGeom>
          </p:spPr>
          <p:txBody>
            <a:bodyPr lIns="50800" tIns="50800" rIns="50800" bIns="50800" rtlCol="0" anchor="ctr"/>
            <a:lstStyle/>
            <a:p>
              <a:pPr algn="ctr">
                <a:lnSpc>
                  <a:spcPts val="2827"/>
                </a:lnSpc>
              </a:pPr>
              <a:endParaRPr/>
            </a:p>
          </p:txBody>
        </p:sp>
      </p:grpSp>
      <p:grpSp>
        <p:nvGrpSpPr>
          <p:cNvPr id="14" name="Group 14"/>
          <p:cNvGrpSpPr/>
          <p:nvPr/>
        </p:nvGrpSpPr>
        <p:grpSpPr>
          <a:xfrm>
            <a:off x="7353212" y="4508599"/>
            <a:ext cx="2668751" cy="1445358"/>
            <a:chOff x="0" y="0"/>
            <a:chExt cx="623467" cy="337661"/>
          </a:xfrm>
        </p:grpSpPr>
        <p:sp>
          <p:nvSpPr>
            <p:cNvPr id="15" name="Freeform 15"/>
            <p:cNvSpPr/>
            <p:nvPr/>
          </p:nvSpPr>
          <p:spPr>
            <a:xfrm>
              <a:off x="0" y="0"/>
              <a:ext cx="623467" cy="337661"/>
            </a:xfrm>
            <a:custGeom>
              <a:avLst/>
              <a:gdLst/>
              <a:ahLst/>
              <a:cxnLst/>
              <a:rect l="l" t="t" r="r" b="b"/>
              <a:pathLst>
                <a:path w="623467" h="337661">
                  <a:moveTo>
                    <a:pt x="420267" y="0"/>
                  </a:moveTo>
                  <a:cubicBezTo>
                    <a:pt x="532491" y="0"/>
                    <a:pt x="623467" y="75588"/>
                    <a:pt x="623467" y="168830"/>
                  </a:cubicBezTo>
                  <a:cubicBezTo>
                    <a:pt x="623467" y="262073"/>
                    <a:pt x="532491" y="337661"/>
                    <a:pt x="420267" y="337661"/>
                  </a:cubicBezTo>
                  <a:lnTo>
                    <a:pt x="203200" y="337661"/>
                  </a:lnTo>
                  <a:cubicBezTo>
                    <a:pt x="90976" y="337661"/>
                    <a:pt x="0" y="262073"/>
                    <a:pt x="0" y="168830"/>
                  </a:cubicBezTo>
                  <a:cubicBezTo>
                    <a:pt x="0" y="75588"/>
                    <a:pt x="90976" y="0"/>
                    <a:pt x="203200" y="0"/>
                  </a:cubicBezTo>
                  <a:close/>
                </a:path>
              </a:pathLst>
            </a:custGeom>
            <a:solidFill>
              <a:srgbClr val="B2D2C9"/>
            </a:solidFill>
          </p:spPr>
        </p:sp>
        <p:sp>
          <p:nvSpPr>
            <p:cNvPr id="16" name="TextBox 16"/>
            <p:cNvSpPr txBox="1"/>
            <p:nvPr/>
          </p:nvSpPr>
          <p:spPr>
            <a:xfrm>
              <a:off x="0" y="-76200"/>
              <a:ext cx="623467" cy="413861"/>
            </a:xfrm>
            <a:prstGeom prst="rect">
              <a:avLst/>
            </a:prstGeom>
          </p:spPr>
          <p:txBody>
            <a:bodyPr lIns="50800" tIns="50800" rIns="50800" bIns="50800" rtlCol="0" anchor="ctr"/>
            <a:lstStyle/>
            <a:p>
              <a:pPr algn="ctr">
                <a:lnSpc>
                  <a:spcPts val="2827"/>
                </a:lnSpc>
              </a:pPr>
              <a:endParaRPr/>
            </a:p>
          </p:txBody>
        </p:sp>
      </p:grpSp>
      <p:grpSp>
        <p:nvGrpSpPr>
          <p:cNvPr id="17" name="Group 17"/>
          <p:cNvGrpSpPr/>
          <p:nvPr/>
        </p:nvGrpSpPr>
        <p:grpSpPr>
          <a:xfrm>
            <a:off x="7353212" y="6344482"/>
            <a:ext cx="2668751" cy="1445358"/>
            <a:chOff x="0" y="0"/>
            <a:chExt cx="623467" cy="337661"/>
          </a:xfrm>
        </p:grpSpPr>
        <p:sp>
          <p:nvSpPr>
            <p:cNvPr id="18" name="Freeform 18"/>
            <p:cNvSpPr/>
            <p:nvPr/>
          </p:nvSpPr>
          <p:spPr>
            <a:xfrm>
              <a:off x="0" y="0"/>
              <a:ext cx="623467" cy="337661"/>
            </a:xfrm>
            <a:custGeom>
              <a:avLst/>
              <a:gdLst/>
              <a:ahLst/>
              <a:cxnLst/>
              <a:rect l="l" t="t" r="r" b="b"/>
              <a:pathLst>
                <a:path w="623467" h="337661">
                  <a:moveTo>
                    <a:pt x="420267" y="0"/>
                  </a:moveTo>
                  <a:cubicBezTo>
                    <a:pt x="532491" y="0"/>
                    <a:pt x="623467" y="75588"/>
                    <a:pt x="623467" y="168830"/>
                  </a:cubicBezTo>
                  <a:cubicBezTo>
                    <a:pt x="623467" y="262073"/>
                    <a:pt x="532491" y="337661"/>
                    <a:pt x="420267" y="337661"/>
                  </a:cubicBezTo>
                  <a:lnTo>
                    <a:pt x="203200" y="337661"/>
                  </a:lnTo>
                  <a:cubicBezTo>
                    <a:pt x="90976" y="337661"/>
                    <a:pt x="0" y="262073"/>
                    <a:pt x="0" y="168830"/>
                  </a:cubicBezTo>
                  <a:cubicBezTo>
                    <a:pt x="0" y="75588"/>
                    <a:pt x="90976" y="0"/>
                    <a:pt x="203200" y="0"/>
                  </a:cubicBezTo>
                  <a:close/>
                </a:path>
              </a:pathLst>
            </a:custGeom>
            <a:solidFill>
              <a:srgbClr val="B2D2C9"/>
            </a:solidFill>
          </p:spPr>
        </p:sp>
        <p:sp>
          <p:nvSpPr>
            <p:cNvPr id="19" name="TextBox 19"/>
            <p:cNvSpPr txBox="1"/>
            <p:nvPr/>
          </p:nvSpPr>
          <p:spPr>
            <a:xfrm>
              <a:off x="0" y="-76200"/>
              <a:ext cx="623467" cy="413861"/>
            </a:xfrm>
            <a:prstGeom prst="rect">
              <a:avLst/>
            </a:prstGeom>
          </p:spPr>
          <p:txBody>
            <a:bodyPr lIns="50800" tIns="50800" rIns="50800" bIns="50800" rtlCol="0" anchor="ctr"/>
            <a:lstStyle/>
            <a:p>
              <a:pPr algn="ctr">
                <a:lnSpc>
                  <a:spcPts val="2827"/>
                </a:lnSpc>
              </a:pPr>
              <a:endParaRPr/>
            </a:p>
          </p:txBody>
        </p:sp>
      </p:grpSp>
      <p:grpSp>
        <p:nvGrpSpPr>
          <p:cNvPr id="20" name="Group 20"/>
          <p:cNvGrpSpPr/>
          <p:nvPr/>
        </p:nvGrpSpPr>
        <p:grpSpPr>
          <a:xfrm>
            <a:off x="7353212" y="8535621"/>
            <a:ext cx="2668751" cy="1445358"/>
            <a:chOff x="0" y="0"/>
            <a:chExt cx="623467" cy="337661"/>
          </a:xfrm>
        </p:grpSpPr>
        <p:sp>
          <p:nvSpPr>
            <p:cNvPr id="21" name="Freeform 21"/>
            <p:cNvSpPr/>
            <p:nvPr/>
          </p:nvSpPr>
          <p:spPr>
            <a:xfrm>
              <a:off x="0" y="0"/>
              <a:ext cx="623467" cy="337661"/>
            </a:xfrm>
            <a:custGeom>
              <a:avLst/>
              <a:gdLst/>
              <a:ahLst/>
              <a:cxnLst/>
              <a:rect l="l" t="t" r="r" b="b"/>
              <a:pathLst>
                <a:path w="623467" h="337661">
                  <a:moveTo>
                    <a:pt x="420267" y="0"/>
                  </a:moveTo>
                  <a:cubicBezTo>
                    <a:pt x="532491" y="0"/>
                    <a:pt x="623467" y="75588"/>
                    <a:pt x="623467" y="168830"/>
                  </a:cubicBezTo>
                  <a:cubicBezTo>
                    <a:pt x="623467" y="262073"/>
                    <a:pt x="532491" y="337661"/>
                    <a:pt x="420267" y="337661"/>
                  </a:cubicBezTo>
                  <a:lnTo>
                    <a:pt x="203200" y="337661"/>
                  </a:lnTo>
                  <a:cubicBezTo>
                    <a:pt x="90976" y="337661"/>
                    <a:pt x="0" y="262073"/>
                    <a:pt x="0" y="168830"/>
                  </a:cubicBezTo>
                  <a:cubicBezTo>
                    <a:pt x="0" y="75588"/>
                    <a:pt x="90976" y="0"/>
                    <a:pt x="203200" y="0"/>
                  </a:cubicBezTo>
                  <a:close/>
                </a:path>
              </a:pathLst>
            </a:custGeom>
            <a:solidFill>
              <a:srgbClr val="B2D2C9"/>
            </a:solidFill>
          </p:spPr>
        </p:sp>
        <p:sp>
          <p:nvSpPr>
            <p:cNvPr id="22" name="TextBox 22"/>
            <p:cNvSpPr txBox="1"/>
            <p:nvPr/>
          </p:nvSpPr>
          <p:spPr>
            <a:xfrm>
              <a:off x="0" y="-76200"/>
              <a:ext cx="623467" cy="413861"/>
            </a:xfrm>
            <a:prstGeom prst="rect">
              <a:avLst/>
            </a:prstGeom>
          </p:spPr>
          <p:txBody>
            <a:bodyPr lIns="50800" tIns="50800" rIns="50800" bIns="50800" rtlCol="0" anchor="ctr"/>
            <a:lstStyle/>
            <a:p>
              <a:pPr algn="ctr">
                <a:lnSpc>
                  <a:spcPts val="2827"/>
                </a:lnSpc>
              </a:pPr>
              <a:endParaRPr/>
            </a:p>
          </p:txBody>
        </p:sp>
      </p:grpSp>
      <p:sp>
        <p:nvSpPr>
          <p:cNvPr id="23" name="Freeform 23"/>
          <p:cNvSpPr/>
          <p:nvPr/>
        </p:nvSpPr>
        <p:spPr>
          <a:xfrm>
            <a:off x="10045080" y="2381980"/>
            <a:ext cx="1512595" cy="1300832"/>
          </a:xfrm>
          <a:custGeom>
            <a:avLst/>
            <a:gdLst/>
            <a:ahLst/>
            <a:cxnLst/>
            <a:rect l="l" t="t" r="r" b="b"/>
            <a:pathLst>
              <a:path w="1512595" h="1300832">
                <a:moveTo>
                  <a:pt x="0" y="0"/>
                </a:moveTo>
                <a:lnTo>
                  <a:pt x="1512595" y="0"/>
                </a:lnTo>
                <a:lnTo>
                  <a:pt x="1512595" y="1300832"/>
                </a:lnTo>
                <a:lnTo>
                  <a:pt x="0" y="13008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4" name="Group 24"/>
          <p:cNvGrpSpPr/>
          <p:nvPr/>
        </p:nvGrpSpPr>
        <p:grpSpPr>
          <a:xfrm>
            <a:off x="11702674" y="2087584"/>
            <a:ext cx="4971740" cy="633414"/>
            <a:chOff x="0" y="0"/>
            <a:chExt cx="1161485" cy="147976"/>
          </a:xfrm>
        </p:grpSpPr>
        <p:sp>
          <p:nvSpPr>
            <p:cNvPr id="25" name="Freeform 25"/>
            <p:cNvSpPr/>
            <p:nvPr/>
          </p:nvSpPr>
          <p:spPr>
            <a:xfrm>
              <a:off x="0" y="0"/>
              <a:ext cx="1161485" cy="147976"/>
            </a:xfrm>
            <a:custGeom>
              <a:avLst/>
              <a:gdLst/>
              <a:ahLst/>
              <a:cxnLst/>
              <a:rect l="l" t="t" r="r" b="b"/>
              <a:pathLst>
                <a:path w="1161485" h="147976">
                  <a:moveTo>
                    <a:pt x="958285" y="0"/>
                  </a:moveTo>
                  <a:cubicBezTo>
                    <a:pt x="1070509" y="0"/>
                    <a:pt x="1161485" y="33126"/>
                    <a:pt x="1161485" y="73988"/>
                  </a:cubicBezTo>
                  <a:cubicBezTo>
                    <a:pt x="1161485" y="114851"/>
                    <a:pt x="1070509" y="147976"/>
                    <a:pt x="958285"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26" name="TextBox 26"/>
            <p:cNvSpPr txBox="1"/>
            <p:nvPr/>
          </p:nvSpPr>
          <p:spPr>
            <a:xfrm>
              <a:off x="0" y="-76200"/>
              <a:ext cx="1161485" cy="224176"/>
            </a:xfrm>
            <a:prstGeom prst="rect">
              <a:avLst/>
            </a:prstGeom>
          </p:spPr>
          <p:txBody>
            <a:bodyPr lIns="50800" tIns="50800" rIns="50800" bIns="50800" rtlCol="0" anchor="ctr"/>
            <a:lstStyle/>
            <a:p>
              <a:pPr algn="ctr">
                <a:lnSpc>
                  <a:spcPts val="2827"/>
                </a:lnSpc>
              </a:pPr>
              <a:endParaRPr/>
            </a:p>
          </p:txBody>
        </p:sp>
      </p:grpSp>
      <p:grpSp>
        <p:nvGrpSpPr>
          <p:cNvPr id="27" name="Group 27"/>
          <p:cNvGrpSpPr/>
          <p:nvPr/>
        </p:nvGrpSpPr>
        <p:grpSpPr>
          <a:xfrm>
            <a:off x="11702674" y="3049399"/>
            <a:ext cx="4971740" cy="633414"/>
            <a:chOff x="0" y="0"/>
            <a:chExt cx="1161485" cy="147976"/>
          </a:xfrm>
        </p:grpSpPr>
        <p:sp>
          <p:nvSpPr>
            <p:cNvPr id="28" name="Freeform 28"/>
            <p:cNvSpPr/>
            <p:nvPr/>
          </p:nvSpPr>
          <p:spPr>
            <a:xfrm>
              <a:off x="0" y="0"/>
              <a:ext cx="1161485" cy="147976"/>
            </a:xfrm>
            <a:custGeom>
              <a:avLst/>
              <a:gdLst/>
              <a:ahLst/>
              <a:cxnLst/>
              <a:rect l="l" t="t" r="r" b="b"/>
              <a:pathLst>
                <a:path w="1161485" h="147976">
                  <a:moveTo>
                    <a:pt x="958285" y="0"/>
                  </a:moveTo>
                  <a:cubicBezTo>
                    <a:pt x="1070509" y="0"/>
                    <a:pt x="1161485" y="33126"/>
                    <a:pt x="1161485" y="73988"/>
                  </a:cubicBezTo>
                  <a:cubicBezTo>
                    <a:pt x="1161485" y="114851"/>
                    <a:pt x="1070509" y="147976"/>
                    <a:pt x="958285"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29" name="TextBox 29"/>
            <p:cNvSpPr txBox="1"/>
            <p:nvPr/>
          </p:nvSpPr>
          <p:spPr>
            <a:xfrm>
              <a:off x="0" y="-76200"/>
              <a:ext cx="1161485" cy="224176"/>
            </a:xfrm>
            <a:prstGeom prst="rect">
              <a:avLst/>
            </a:prstGeom>
          </p:spPr>
          <p:txBody>
            <a:bodyPr lIns="50800" tIns="50800" rIns="50800" bIns="50800" rtlCol="0" anchor="ctr"/>
            <a:lstStyle/>
            <a:p>
              <a:pPr algn="ctr">
                <a:lnSpc>
                  <a:spcPts val="2827"/>
                </a:lnSpc>
              </a:pPr>
              <a:endParaRPr/>
            </a:p>
          </p:txBody>
        </p:sp>
      </p:grpSp>
      <p:sp>
        <p:nvSpPr>
          <p:cNvPr id="30" name="Freeform 30"/>
          <p:cNvSpPr/>
          <p:nvPr/>
        </p:nvSpPr>
        <p:spPr>
          <a:xfrm>
            <a:off x="10021963" y="4585113"/>
            <a:ext cx="1535732" cy="1320729"/>
          </a:xfrm>
          <a:custGeom>
            <a:avLst/>
            <a:gdLst/>
            <a:ahLst/>
            <a:cxnLst/>
            <a:rect l="l" t="t" r="r" b="b"/>
            <a:pathLst>
              <a:path w="1535732" h="1320729">
                <a:moveTo>
                  <a:pt x="0" y="0"/>
                </a:moveTo>
                <a:lnTo>
                  <a:pt x="1535731" y="0"/>
                </a:lnTo>
                <a:lnTo>
                  <a:pt x="1535731" y="1320729"/>
                </a:lnTo>
                <a:lnTo>
                  <a:pt x="0" y="13207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10021963" y="6469127"/>
            <a:ext cx="1535713" cy="1320713"/>
          </a:xfrm>
          <a:custGeom>
            <a:avLst/>
            <a:gdLst/>
            <a:ahLst/>
            <a:cxnLst/>
            <a:rect l="l" t="t" r="r" b="b"/>
            <a:pathLst>
              <a:path w="1535713" h="1320713">
                <a:moveTo>
                  <a:pt x="0" y="0"/>
                </a:moveTo>
                <a:lnTo>
                  <a:pt x="1535712" y="0"/>
                </a:lnTo>
                <a:lnTo>
                  <a:pt x="1535712" y="1320713"/>
                </a:lnTo>
                <a:lnTo>
                  <a:pt x="0" y="13207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2" name="Freeform 32"/>
          <p:cNvSpPr/>
          <p:nvPr/>
        </p:nvSpPr>
        <p:spPr>
          <a:xfrm>
            <a:off x="10021963" y="8539454"/>
            <a:ext cx="1680711" cy="1445411"/>
          </a:xfrm>
          <a:custGeom>
            <a:avLst/>
            <a:gdLst/>
            <a:ahLst/>
            <a:cxnLst/>
            <a:rect l="l" t="t" r="r" b="b"/>
            <a:pathLst>
              <a:path w="1680711" h="1445411">
                <a:moveTo>
                  <a:pt x="0" y="0"/>
                </a:moveTo>
                <a:lnTo>
                  <a:pt x="1680711" y="0"/>
                </a:lnTo>
                <a:lnTo>
                  <a:pt x="1680711" y="1445411"/>
                </a:lnTo>
                <a:lnTo>
                  <a:pt x="0" y="14454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33" name="Group 33"/>
          <p:cNvGrpSpPr/>
          <p:nvPr/>
        </p:nvGrpSpPr>
        <p:grpSpPr>
          <a:xfrm>
            <a:off x="11757719" y="4425762"/>
            <a:ext cx="4971740" cy="633414"/>
            <a:chOff x="0" y="0"/>
            <a:chExt cx="1161485" cy="147976"/>
          </a:xfrm>
        </p:grpSpPr>
        <p:sp>
          <p:nvSpPr>
            <p:cNvPr id="34" name="Freeform 34"/>
            <p:cNvSpPr/>
            <p:nvPr/>
          </p:nvSpPr>
          <p:spPr>
            <a:xfrm>
              <a:off x="0" y="0"/>
              <a:ext cx="1161485" cy="147976"/>
            </a:xfrm>
            <a:custGeom>
              <a:avLst/>
              <a:gdLst/>
              <a:ahLst/>
              <a:cxnLst/>
              <a:rect l="l" t="t" r="r" b="b"/>
              <a:pathLst>
                <a:path w="1161485" h="147976">
                  <a:moveTo>
                    <a:pt x="958285" y="0"/>
                  </a:moveTo>
                  <a:cubicBezTo>
                    <a:pt x="1070509" y="0"/>
                    <a:pt x="1161485" y="33126"/>
                    <a:pt x="1161485" y="73988"/>
                  </a:cubicBezTo>
                  <a:cubicBezTo>
                    <a:pt x="1161485" y="114851"/>
                    <a:pt x="1070509" y="147976"/>
                    <a:pt x="958285"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35" name="TextBox 35"/>
            <p:cNvSpPr txBox="1"/>
            <p:nvPr/>
          </p:nvSpPr>
          <p:spPr>
            <a:xfrm>
              <a:off x="0" y="-76200"/>
              <a:ext cx="1161485" cy="224176"/>
            </a:xfrm>
            <a:prstGeom prst="rect">
              <a:avLst/>
            </a:prstGeom>
          </p:spPr>
          <p:txBody>
            <a:bodyPr lIns="50800" tIns="50800" rIns="50800" bIns="50800" rtlCol="0" anchor="ctr"/>
            <a:lstStyle/>
            <a:p>
              <a:pPr algn="ctr">
                <a:lnSpc>
                  <a:spcPts val="2827"/>
                </a:lnSpc>
              </a:pPr>
              <a:endParaRPr/>
            </a:p>
          </p:txBody>
        </p:sp>
      </p:grpSp>
      <p:grpSp>
        <p:nvGrpSpPr>
          <p:cNvPr id="36" name="Group 36"/>
          <p:cNvGrpSpPr/>
          <p:nvPr/>
        </p:nvGrpSpPr>
        <p:grpSpPr>
          <a:xfrm>
            <a:off x="11757719" y="5488297"/>
            <a:ext cx="4971740" cy="633414"/>
            <a:chOff x="0" y="0"/>
            <a:chExt cx="1161485" cy="147976"/>
          </a:xfrm>
        </p:grpSpPr>
        <p:sp>
          <p:nvSpPr>
            <p:cNvPr id="37" name="Freeform 37"/>
            <p:cNvSpPr/>
            <p:nvPr/>
          </p:nvSpPr>
          <p:spPr>
            <a:xfrm>
              <a:off x="0" y="0"/>
              <a:ext cx="1161485" cy="147976"/>
            </a:xfrm>
            <a:custGeom>
              <a:avLst/>
              <a:gdLst/>
              <a:ahLst/>
              <a:cxnLst/>
              <a:rect l="l" t="t" r="r" b="b"/>
              <a:pathLst>
                <a:path w="1161485" h="147976">
                  <a:moveTo>
                    <a:pt x="958285" y="0"/>
                  </a:moveTo>
                  <a:cubicBezTo>
                    <a:pt x="1070509" y="0"/>
                    <a:pt x="1161485" y="33126"/>
                    <a:pt x="1161485" y="73988"/>
                  </a:cubicBezTo>
                  <a:cubicBezTo>
                    <a:pt x="1161485" y="114851"/>
                    <a:pt x="1070509" y="147976"/>
                    <a:pt x="958285"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38" name="TextBox 38"/>
            <p:cNvSpPr txBox="1"/>
            <p:nvPr/>
          </p:nvSpPr>
          <p:spPr>
            <a:xfrm>
              <a:off x="0" y="-76200"/>
              <a:ext cx="1161485" cy="224176"/>
            </a:xfrm>
            <a:prstGeom prst="rect">
              <a:avLst/>
            </a:prstGeom>
          </p:spPr>
          <p:txBody>
            <a:bodyPr lIns="50800" tIns="50800" rIns="50800" bIns="50800" rtlCol="0" anchor="ctr"/>
            <a:lstStyle/>
            <a:p>
              <a:pPr algn="ctr">
                <a:lnSpc>
                  <a:spcPts val="2827"/>
                </a:lnSpc>
              </a:pPr>
              <a:endParaRPr/>
            </a:p>
          </p:txBody>
        </p:sp>
      </p:grpSp>
      <p:grpSp>
        <p:nvGrpSpPr>
          <p:cNvPr id="39" name="Group 39"/>
          <p:cNvGrpSpPr/>
          <p:nvPr/>
        </p:nvGrpSpPr>
        <p:grpSpPr>
          <a:xfrm>
            <a:off x="11757719" y="6433747"/>
            <a:ext cx="4971740" cy="633414"/>
            <a:chOff x="0" y="0"/>
            <a:chExt cx="1161485" cy="147976"/>
          </a:xfrm>
        </p:grpSpPr>
        <p:sp>
          <p:nvSpPr>
            <p:cNvPr id="40" name="Freeform 40"/>
            <p:cNvSpPr/>
            <p:nvPr/>
          </p:nvSpPr>
          <p:spPr>
            <a:xfrm>
              <a:off x="0" y="0"/>
              <a:ext cx="1161485" cy="147976"/>
            </a:xfrm>
            <a:custGeom>
              <a:avLst/>
              <a:gdLst/>
              <a:ahLst/>
              <a:cxnLst/>
              <a:rect l="l" t="t" r="r" b="b"/>
              <a:pathLst>
                <a:path w="1161485" h="147976">
                  <a:moveTo>
                    <a:pt x="958285" y="0"/>
                  </a:moveTo>
                  <a:cubicBezTo>
                    <a:pt x="1070509" y="0"/>
                    <a:pt x="1161485" y="33126"/>
                    <a:pt x="1161485" y="73988"/>
                  </a:cubicBezTo>
                  <a:cubicBezTo>
                    <a:pt x="1161485" y="114851"/>
                    <a:pt x="1070509" y="147976"/>
                    <a:pt x="958285"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41" name="TextBox 41"/>
            <p:cNvSpPr txBox="1"/>
            <p:nvPr/>
          </p:nvSpPr>
          <p:spPr>
            <a:xfrm>
              <a:off x="0" y="-76200"/>
              <a:ext cx="1161485" cy="224176"/>
            </a:xfrm>
            <a:prstGeom prst="rect">
              <a:avLst/>
            </a:prstGeom>
          </p:spPr>
          <p:txBody>
            <a:bodyPr lIns="50800" tIns="50800" rIns="50800" bIns="50800" rtlCol="0" anchor="ctr"/>
            <a:lstStyle/>
            <a:p>
              <a:pPr algn="ctr">
                <a:lnSpc>
                  <a:spcPts val="2827"/>
                </a:lnSpc>
              </a:pPr>
              <a:endParaRPr/>
            </a:p>
          </p:txBody>
        </p:sp>
      </p:grpSp>
      <p:grpSp>
        <p:nvGrpSpPr>
          <p:cNvPr id="42" name="Group 42"/>
          <p:cNvGrpSpPr/>
          <p:nvPr/>
        </p:nvGrpSpPr>
        <p:grpSpPr>
          <a:xfrm>
            <a:off x="11702674" y="7381486"/>
            <a:ext cx="4971740" cy="633414"/>
            <a:chOff x="0" y="0"/>
            <a:chExt cx="1161485" cy="147976"/>
          </a:xfrm>
        </p:grpSpPr>
        <p:sp>
          <p:nvSpPr>
            <p:cNvPr id="43" name="Freeform 43"/>
            <p:cNvSpPr/>
            <p:nvPr/>
          </p:nvSpPr>
          <p:spPr>
            <a:xfrm>
              <a:off x="0" y="0"/>
              <a:ext cx="1161485" cy="147976"/>
            </a:xfrm>
            <a:custGeom>
              <a:avLst/>
              <a:gdLst/>
              <a:ahLst/>
              <a:cxnLst/>
              <a:rect l="l" t="t" r="r" b="b"/>
              <a:pathLst>
                <a:path w="1161485" h="147976">
                  <a:moveTo>
                    <a:pt x="958285" y="0"/>
                  </a:moveTo>
                  <a:cubicBezTo>
                    <a:pt x="1070509" y="0"/>
                    <a:pt x="1161485" y="33126"/>
                    <a:pt x="1161485" y="73988"/>
                  </a:cubicBezTo>
                  <a:cubicBezTo>
                    <a:pt x="1161485" y="114851"/>
                    <a:pt x="1070509" y="147976"/>
                    <a:pt x="958285"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44" name="TextBox 44"/>
            <p:cNvSpPr txBox="1"/>
            <p:nvPr/>
          </p:nvSpPr>
          <p:spPr>
            <a:xfrm>
              <a:off x="0" y="-76200"/>
              <a:ext cx="1161485" cy="224176"/>
            </a:xfrm>
            <a:prstGeom prst="rect">
              <a:avLst/>
            </a:prstGeom>
          </p:spPr>
          <p:txBody>
            <a:bodyPr lIns="50800" tIns="50800" rIns="50800" bIns="50800" rtlCol="0" anchor="ctr"/>
            <a:lstStyle/>
            <a:p>
              <a:pPr algn="ctr">
                <a:lnSpc>
                  <a:spcPts val="2827"/>
                </a:lnSpc>
              </a:pPr>
              <a:endParaRPr/>
            </a:p>
          </p:txBody>
        </p:sp>
      </p:grpSp>
      <p:grpSp>
        <p:nvGrpSpPr>
          <p:cNvPr id="45" name="Group 45"/>
          <p:cNvGrpSpPr/>
          <p:nvPr/>
        </p:nvGrpSpPr>
        <p:grpSpPr>
          <a:xfrm>
            <a:off x="11757719" y="8338750"/>
            <a:ext cx="4971740" cy="633414"/>
            <a:chOff x="0" y="0"/>
            <a:chExt cx="1161485" cy="147976"/>
          </a:xfrm>
        </p:grpSpPr>
        <p:sp>
          <p:nvSpPr>
            <p:cNvPr id="46" name="Freeform 46"/>
            <p:cNvSpPr/>
            <p:nvPr/>
          </p:nvSpPr>
          <p:spPr>
            <a:xfrm>
              <a:off x="0" y="0"/>
              <a:ext cx="1161485" cy="147976"/>
            </a:xfrm>
            <a:custGeom>
              <a:avLst/>
              <a:gdLst/>
              <a:ahLst/>
              <a:cxnLst/>
              <a:rect l="l" t="t" r="r" b="b"/>
              <a:pathLst>
                <a:path w="1161485" h="147976">
                  <a:moveTo>
                    <a:pt x="958285" y="0"/>
                  </a:moveTo>
                  <a:cubicBezTo>
                    <a:pt x="1070509" y="0"/>
                    <a:pt x="1161485" y="33126"/>
                    <a:pt x="1161485" y="73988"/>
                  </a:cubicBezTo>
                  <a:cubicBezTo>
                    <a:pt x="1161485" y="114851"/>
                    <a:pt x="1070509" y="147976"/>
                    <a:pt x="958285"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47" name="TextBox 47"/>
            <p:cNvSpPr txBox="1"/>
            <p:nvPr/>
          </p:nvSpPr>
          <p:spPr>
            <a:xfrm>
              <a:off x="0" y="-76200"/>
              <a:ext cx="1161485" cy="224176"/>
            </a:xfrm>
            <a:prstGeom prst="rect">
              <a:avLst/>
            </a:prstGeom>
          </p:spPr>
          <p:txBody>
            <a:bodyPr lIns="50800" tIns="50800" rIns="50800" bIns="50800" rtlCol="0" anchor="ctr"/>
            <a:lstStyle/>
            <a:p>
              <a:pPr algn="ctr">
                <a:lnSpc>
                  <a:spcPts val="2827"/>
                </a:lnSpc>
              </a:pPr>
              <a:endParaRPr/>
            </a:p>
          </p:txBody>
        </p:sp>
      </p:grpSp>
      <p:grpSp>
        <p:nvGrpSpPr>
          <p:cNvPr id="48" name="Group 48"/>
          <p:cNvGrpSpPr/>
          <p:nvPr/>
        </p:nvGrpSpPr>
        <p:grpSpPr>
          <a:xfrm>
            <a:off x="11757719" y="9400788"/>
            <a:ext cx="4971740" cy="633414"/>
            <a:chOff x="0" y="0"/>
            <a:chExt cx="1161485" cy="147976"/>
          </a:xfrm>
        </p:grpSpPr>
        <p:sp>
          <p:nvSpPr>
            <p:cNvPr id="49" name="Freeform 49"/>
            <p:cNvSpPr/>
            <p:nvPr/>
          </p:nvSpPr>
          <p:spPr>
            <a:xfrm>
              <a:off x="0" y="0"/>
              <a:ext cx="1161485" cy="147976"/>
            </a:xfrm>
            <a:custGeom>
              <a:avLst/>
              <a:gdLst/>
              <a:ahLst/>
              <a:cxnLst/>
              <a:rect l="l" t="t" r="r" b="b"/>
              <a:pathLst>
                <a:path w="1161485" h="147976">
                  <a:moveTo>
                    <a:pt x="958285" y="0"/>
                  </a:moveTo>
                  <a:cubicBezTo>
                    <a:pt x="1070509" y="0"/>
                    <a:pt x="1161485" y="33126"/>
                    <a:pt x="1161485" y="73988"/>
                  </a:cubicBezTo>
                  <a:cubicBezTo>
                    <a:pt x="1161485" y="114851"/>
                    <a:pt x="1070509" y="147976"/>
                    <a:pt x="958285"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50" name="TextBox 50"/>
            <p:cNvSpPr txBox="1"/>
            <p:nvPr/>
          </p:nvSpPr>
          <p:spPr>
            <a:xfrm>
              <a:off x="0" y="-76200"/>
              <a:ext cx="1161485" cy="224176"/>
            </a:xfrm>
            <a:prstGeom prst="rect">
              <a:avLst/>
            </a:prstGeom>
          </p:spPr>
          <p:txBody>
            <a:bodyPr lIns="50800" tIns="50800" rIns="50800" bIns="50800" rtlCol="0" anchor="ctr"/>
            <a:lstStyle/>
            <a:p>
              <a:pPr algn="ctr">
                <a:lnSpc>
                  <a:spcPts val="2827"/>
                </a:lnSpc>
              </a:pPr>
              <a:endParaRPr/>
            </a:p>
          </p:txBody>
        </p:sp>
      </p:grpSp>
      <p:sp>
        <p:nvSpPr>
          <p:cNvPr id="51" name="Freeform 51"/>
          <p:cNvSpPr/>
          <p:nvPr/>
        </p:nvSpPr>
        <p:spPr>
          <a:xfrm>
            <a:off x="0" y="7418317"/>
            <a:ext cx="3115857" cy="3100277"/>
          </a:xfrm>
          <a:custGeom>
            <a:avLst/>
            <a:gdLst/>
            <a:ahLst/>
            <a:cxnLst/>
            <a:rect l="l" t="t" r="r" b="b"/>
            <a:pathLst>
              <a:path w="3115857" h="3100277">
                <a:moveTo>
                  <a:pt x="0" y="0"/>
                </a:moveTo>
                <a:lnTo>
                  <a:pt x="3115857" y="0"/>
                </a:lnTo>
                <a:lnTo>
                  <a:pt x="3115857" y="3100277"/>
                </a:lnTo>
                <a:lnTo>
                  <a:pt x="0" y="31002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2" name="Freeform 52"/>
          <p:cNvSpPr/>
          <p:nvPr/>
        </p:nvSpPr>
        <p:spPr>
          <a:xfrm>
            <a:off x="0" y="1443894"/>
            <a:ext cx="2540701" cy="1499013"/>
          </a:xfrm>
          <a:custGeom>
            <a:avLst/>
            <a:gdLst/>
            <a:ahLst/>
            <a:cxnLst/>
            <a:rect l="l" t="t" r="r" b="b"/>
            <a:pathLst>
              <a:path w="2540701" h="1499013">
                <a:moveTo>
                  <a:pt x="0" y="0"/>
                </a:moveTo>
                <a:lnTo>
                  <a:pt x="2540701" y="0"/>
                </a:lnTo>
                <a:lnTo>
                  <a:pt x="2540701" y="1499014"/>
                </a:lnTo>
                <a:lnTo>
                  <a:pt x="0" y="14990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3" name="TextBox 53"/>
          <p:cNvSpPr txBox="1"/>
          <p:nvPr/>
        </p:nvSpPr>
        <p:spPr>
          <a:xfrm>
            <a:off x="1028700" y="4422874"/>
            <a:ext cx="4066395" cy="2415607"/>
          </a:xfrm>
          <a:prstGeom prst="rect">
            <a:avLst/>
          </a:prstGeom>
        </p:spPr>
        <p:txBody>
          <a:bodyPr lIns="0" tIns="0" rIns="0" bIns="0" rtlCol="0" anchor="t">
            <a:spAutoFit/>
          </a:bodyPr>
          <a:lstStyle/>
          <a:p>
            <a:pPr algn="l">
              <a:lnSpc>
                <a:spcPts val="3897"/>
              </a:lnSpc>
              <a:spcBef>
                <a:spcPct val="0"/>
              </a:spcBef>
            </a:pPr>
            <a:r>
              <a:rPr lang="en-US" sz="2598">
                <a:solidFill>
                  <a:srgbClr val="000000"/>
                </a:solidFill>
                <a:latin typeface="Arimo"/>
                <a:ea typeface="Arimo"/>
                <a:cs typeface="Arimo"/>
                <a:sym typeface="Arimo"/>
              </a:rPr>
              <a:t>KẾ HOẠCH GIÁO DỤC NĂM HỌC LĨNH VỰC PHÁT TRIỂN NHẬN THỨC – BÉ LÀM QUEN VỚI BIỂU TƯỢNG TOÁN</a:t>
            </a:r>
          </a:p>
        </p:txBody>
      </p:sp>
      <p:sp>
        <p:nvSpPr>
          <p:cNvPr id="54" name="TextBox 54"/>
          <p:cNvSpPr txBox="1"/>
          <p:nvPr/>
        </p:nvSpPr>
        <p:spPr>
          <a:xfrm>
            <a:off x="7594278" y="2698720"/>
            <a:ext cx="2450802"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24- 36 tháng </a:t>
            </a:r>
          </a:p>
        </p:txBody>
      </p:sp>
      <p:sp>
        <p:nvSpPr>
          <p:cNvPr id="55" name="TextBox 55"/>
          <p:cNvSpPr txBox="1"/>
          <p:nvPr/>
        </p:nvSpPr>
        <p:spPr>
          <a:xfrm>
            <a:off x="7594278" y="4894799"/>
            <a:ext cx="2450802"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3-4 tuổi </a:t>
            </a:r>
          </a:p>
        </p:txBody>
      </p:sp>
      <p:sp>
        <p:nvSpPr>
          <p:cNvPr id="56" name="TextBox 56"/>
          <p:cNvSpPr txBox="1"/>
          <p:nvPr/>
        </p:nvSpPr>
        <p:spPr>
          <a:xfrm>
            <a:off x="7868288" y="6716482"/>
            <a:ext cx="1638598"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4- 5 tuổi </a:t>
            </a:r>
          </a:p>
        </p:txBody>
      </p:sp>
      <p:sp>
        <p:nvSpPr>
          <p:cNvPr id="57" name="TextBox 57"/>
          <p:cNvSpPr txBox="1"/>
          <p:nvPr/>
        </p:nvSpPr>
        <p:spPr>
          <a:xfrm>
            <a:off x="7868288" y="8894740"/>
            <a:ext cx="1638598"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5- 6 tuổi </a:t>
            </a:r>
          </a:p>
        </p:txBody>
      </p:sp>
      <p:sp>
        <p:nvSpPr>
          <p:cNvPr id="58" name="TextBox 58"/>
          <p:cNvSpPr txBox="1"/>
          <p:nvPr/>
        </p:nvSpPr>
        <p:spPr>
          <a:xfrm>
            <a:off x="12475333" y="2124414"/>
            <a:ext cx="3426421"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Mục tiêu giáo dục </a:t>
            </a:r>
          </a:p>
        </p:txBody>
      </p:sp>
      <p:sp>
        <p:nvSpPr>
          <p:cNvPr id="59" name="TextBox 59"/>
          <p:cNvSpPr txBox="1"/>
          <p:nvPr/>
        </p:nvSpPr>
        <p:spPr>
          <a:xfrm>
            <a:off x="12431677" y="3086229"/>
            <a:ext cx="3513733"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Nội dung giáo dục </a:t>
            </a:r>
          </a:p>
        </p:txBody>
      </p:sp>
      <p:sp>
        <p:nvSpPr>
          <p:cNvPr id="60" name="TextBox 60"/>
          <p:cNvSpPr txBox="1"/>
          <p:nvPr/>
        </p:nvSpPr>
        <p:spPr>
          <a:xfrm>
            <a:off x="12530379" y="4480338"/>
            <a:ext cx="3426421"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Mục tiêu giáo dục </a:t>
            </a:r>
          </a:p>
        </p:txBody>
      </p:sp>
      <p:sp>
        <p:nvSpPr>
          <p:cNvPr id="61" name="TextBox 61"/>
          <p:cNvSpPr txBox="1"/>
          <p:nvPr/>
        </p:nvSpPr>
        <p:spPr>
          <a:xfrm>
            <a:off x="12530379" y="6356278"/>
            <a:ext cx="3426421"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Mục tiêu giáo dục </a:t>
            </a:r>
          </a:p>
        </p:txBody>
      </p:sp>
      <p:sp>
        <p:nvSpPr>
          <p:cNvPr id="62" name="TextBox 62"/>
          <p:cNvSpPr txBox="1"/>
          <p:nvPr/>
        </p:nvSpPr>
        <p:spPr>
          <a:xfrm>
            <a:off x="12431677" y="8402932"/>
            <a:ext cx="3426421"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Mục tiêu giáo dục </a:t>
            </a:r>
          </a:p>
        </p:txBody>
      </p:sp>
      <p:sp>
        <p:nvSpPr>
          <p:cNvPr id="63" name="TextBox 63"/>
          <p:cNvSpPr txBox="1"/>
          <p:nvPr/>
        </p:nvSpPr>
        <p:spPr>
          <a:xfrm>
            <a:off x="12530379" y="5438871"/>
            <a:ext cx="3513733"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Nội dung giáo dục </a:t>
            </a:r>
          </a:p>
        </p:txBody>
      </p:sp>
      <p:sp>
        <p:nvSpPr>
          <p:cNvPr id="64" name="TextBox 64"/>
          <p:cNvSpPr txBox="1"/>
          <p:nvPr/>
        </p:nvSpPr>
        <p:spPr>
          <a:xfrm>
            <a:off x="12530379" y="7313542"/>
            <a:ext cx="3513733"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Nội dung giáo dục </a:t>
            </a:r>
          </a:p>
        </p:txBody>
      </p:sp>
      <p:sp>
        <p:nvSpPr>
          <p:cNvPr id="65" name="TextBox 65"/>
          <p:cNvSpPr txBox="1"/>
          <p:nvPr/>
        </p:nvSpPr>
        <p:spPr>
          <a:xfrm>
            <a:off x="12530379" y="9384396"/>
            <a:ext cx="3513733" cy="596583"/>
          </a:xfrm>
          <a:prstGeom prst="rect">
            <a:avLst/>
          </a:prstGeom>
        </p:spPr>
        <p:txBody>
          <a:bodyPr lIns="0" tIns="0" rIns="0" bIns="0" rtlCol="0" anchor="t">
            <a:spAutoFit/>
          </a:bodyPr>
          <a:lstStyle/>
          <a:p>
            <a:pPr algn="ctr">
              <a:lnSpc>
                <a:spcPts val="4257"/>
              </a:lnSpc>
              <a:spcBef>
                <a:spcPct val="0"/>
              </a:spcBef>
            </a:pPr>
            <a:r>
              <a:rPr lang="en-US" sz="3274">
                <a:solidFill>
                  <a:srgbClr val="000000"/>
                </a:solidFill>
                <a:latin typeface="Arial"/>
                <a:ea typeface="Arial"/>
                <a:cs typeface="Arial"/>
                <a:sym typeface="Arial"/>
              </a:rPr>
              <a:t>Nội dung giáo dục </a:t>
            </a:r>
          </a:p>
        </p:txBody>
      </p:sp>
    </p:spTree>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pSp>
        <p:nvGrpSpPr>
          <p:cNvPr id="2" name="Group 2"/>
          <p:cNvGrpSpPr/>
          <p:nvPr/>
        </p:nvGrpSpPr>
        <p:grpSpPr>
          <a:xfrm>
            <a:off x="-996468" y="2064060"/>
            <a:ext cx="6088497" cy="634889"/>
            <a:chOff x="0" y="0"/>
            <a:chExt cx="1422379" cy="148321"/>
          </a:xfrm>
        </p:grpSpPr>
        <p:sp>
          <p:nvSpPr>
            <p:cNvPr id="3" name="Freeform 3"/>
            <p:cNvSpPr/>
            <p:nvPr/>
          </p:nvSpPr>
          <p:spPr>
            <a:xfrm>
              <a:off x="0" y="0"/>
              <a:ext cx="1422379" cy="148321"/>
            </a:xfrm>
            <a:custGeom>
              <a:avLst/>
              <a:gdLst/>
              <a:ahLst/>
              <a:cxnLst/>
              <a:rect l="l" t="t" r="r" b="b"/>
              <a:pathLst>
                <a:path w="1422379" h="148321">
                  <a:moveTo>
                    <a:pt x="1219179" y="0"/>
                  </a:moveTo>
                  <a:cubicBezTo>
                    <a:pt x="1331403" y="0"/>
                    <a:pt x="1422379" y="33203"/>
                    <a:pt x="1422379" y="74161"/>
                  </a:cubicBezTo>
                  <a:cubicBezTo>
                    <a:pt x="1422379" y="115118"/>
                    <a:pt x="1331403" y="148321"/>
                    <a:pt x="1219179" y="148321"/>
                  </a:cubicBezTo>
                  <a:lnTo>
                    <a:pt x="203200" y="148321"/>
                  </a:lnTo>
                  <a:cubicBezTo>
                    <a:pt x="90976" y="148321"/>
                    <a:pt x="0" y="115118"/>
                    <a:pt x="0" y="74161"/>
                  </a:cubicBezTo>
                  <a:cubicBezTo>
                    <a:pt x="0" y="33203"/>
                    <a:pt x="90976" y="0"/>
                    <a:pt x="203200" y="0"/>
                  </a:cubicBezTo>
                  <a:close/>
                </a:path>
              </a:pathLst>
            </a:custGeom>
            <a:solidFill>
              <a:srgbClr val="B2D2C9"/>
            </a:solidFill>
          </p:spPr>
        </p:sp>
        <p:sp>
          <p:nvSpPr>
            <p:cNvPr id="4" name="TextBox 4"/>
            <p:cNvSpPr txBox="1"/>
            <p:nvPr/>
          </p:nvSpPr>
          <p:spPr>
            <a:xfrm>
              <a:off x="0" y="-76200"/>
              <a:ext cx="1422379" cy="224521"/>
            </a:xfrm>
            <a:prstGeom prst="rect">
              <a:avLst/>
            </a:prstGeom>
          </p:spPr>
          <p:txBody>
            <a:bodyPr lIns="50800" tIns="50800" rIns="50800" bIns="50800" rtlCol="0" anchor="ctr"/>
            <a:lstStyle/>
            <a:p>
              <a:pPr algn="ctr">
                <a:lnSpc>
                  <a:spcPts val="2827"/>
                </a:lnSpc>
              </a:pPr>
              <a:endParaRPr/>
            </a:p>
          </p:txBody>
        </p:sp>
      </p:grpSp>
      <p:sp>
        <p:nvSpPr>
          <p:cNvPr id="5" name="Freeform 5"/>
          <p:cNvSpPr/>
          <p:nvPr/>
        </p:nvSpPr>
        <p:spPr>
          <a:xfrm>
            <a:off x="4761656" y="960967"/>
            <a:ext cx="8904307" cy="9066753"/>
          </a:xfrm>
          <a:custGeom>
            <a:avLst/>
            <a:gdLst/>
            <a:ahLst/>
            <a:cxnLst/>
            <a:rect l="l" t="t" r="r" b="b"/>
            <a:pathLst>
              <a:path w="8904307" h="9066753">
                <a:moveTo>
                  <a:pt x="0" y="0"/>
                </a:moveTo>
                <a:lnTo>
                  <a:pt x="8904308" y="0"/>
                </a:lnTo>
                <a:lnTo>
                  <a:pt x="8904308" y="9066753"/>
                </a:lnTo>
                <a:lnTo>
                  <a:pt x="0" y="90667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620257" y="1095698"/>
            <a:ext cx="7009446" cy="698543"/>
            <a:chOff x="0" y="0"/>
            <a:chExt cx="1637529" cy="163192"/>
          </a:xfrm>
        </p:grpSpPr>
        <p:sp>
          <p:nvSpPr>
            <p:cNvPr id="7" name="Freeform 7"/>
            <p:cNvSpPr/>
            <p:nvPr/>
          </p:nvSpPr>
          <p:spPr>
            <a:xfrm>
              <a:off x="0" y="0"/>
              <a:ext cx="1637529" cy="163192"/>
            </a:xfrm>
            <a:custGeom>
              <a:avLst/>
              <a:gdLst/>
              <a:ahLst/>
              <a:cxnLst/>
              <a:rect l="l" t="t" r="r" b="b"/>
              <a:pathLst>
                <a:path w="1637529" h="163192">
                  <a:moveTo>
                    <a:pt x="1434329" y="0"/>
                  </a:moveTo>
                  <a:cubicBezTo>
                    <a:pt x="1546553" y="0"/>
                    <a:pt x="1637529" y="36532"/>
                    <a:pt x="1637529" y="81596"/>
                  </a:cubicBezTo>
                  <a:cubicBezTo>
                    <a:pt x="1637529" y="126660"/>
                    <a:pt x="1546553" y="163192"/>
                    <a:pt x="1434329" y="163192"/>
                  </a:cubicBezTo>
                  <a:lnTo>
                    <a:pt x="203200" y="163192"/>
                  </a:lnTo>
                  <a:cubicBezTo>
                    <a:pt x="90976" y="163192"/>
                    <a:pt x="0" y="126660"/>
                    <a:pt x="0" y="81596"/>
                  </a:cubicBezTo>
                  <a:cubicBezTo>
                    <a:pt x="0" y="36532"/>
                    <a:pt x="90976" y="0"/>
                    <a:pt x="203200" y="0"/>
                  </a:cubicBezTo>
                  <a:close/>
                </a:path>
              </a:pathLst>
            </a:custGeom>
            <a:solidFill>
              <a:srgbClr val="B2D2C9"/>
            </a:solidFill>
          </p:spPr>
        </p:sp>
        <p:sp>
          <p:nvSpPr>
            <p:cNvPr id="8" name="TextBox 8"/>
            <p:cNvSpPr txBox="1"/>
            <p:nvPr/>
          </p:nvSpPr>
          <p:spPr>
            <a:xfrm>
              <a:off x="0" y="-76200"/>
              <a:ext cx="1637529" cy="239392"/>
            </a:xfrm>
            <a:prstGeom prst="rect">
              <a:avLst/>
            </a:prstGeom>
          </p:spPr>
          <p:txBody>
            <a:bodyPr lIns="50800" tIns="50800" rIns="50800" bIns="50800" rtlCol="0" anchor="ctr"/>
            <a:lstStyle/>
            <a:p>
              <a:pPr algn="ctr">
                <a:lnSpc>
                  <a:spcPts val="2827"/>
                </a:lnSpc>
              </a:pPr>
              <a:endParaRPr/>
            </a:p>
          </p:txBody>
        </p:sp>
      </p:grpSp>
      <p:grpSp>
        <p:nvGrpSpPr>
          <p:cNvPr id="9" name="Group 9"/>
          <p:cNvGrpSpPr/>
          <p:nvPr/>
        </p:nvGrpSpPr>
        <p:grpSpPr>
          <a:xfrm>
            <a:off x="12918387" y="778992"/>
            <a:ext cx="7009446" cy="633414"/>
            <a:chOff x="0" y="0"/>
            <a:chExt cx="1637529" cy="147976"/>
          </a:xfrm>
        </p:grpSpPr>
        <p:sp>
          <p:nvSpPr>
            <p:cNvPr id="10" name="Freeform 10"/>
            <p:cNvSpPr/>
            <p:nvPr/>
          </p:nvSpPr>
          <p:spPr>
            <a:xfrm>
              <a:off x="0" y="0"/>
              <a:ext cx="1637529" cy="147976"/>
            </a:xfrm>
            <a:custGeom>
              <a:avLst/>
              <a:gdLst/>
              <a:ahLst/>
              <a:cxnLst/>
              <a:rect l="l" t="t" r="r" b="b"/>
              <a:pathLst>
                <a:path w="1637529" h="147976">
                  <a:moveTo>
                    <a:pt x="1434329" y="0"/>
                  </a:moveTo>
                  <a:cubicBezTo>
                    <a:pt x="1546553" y="0"/>
                    <a:pt x="1637529" y="33126"/>
                    <a:pt x="1637529" y="73988"/>
                  </a:cubicBezTo>
                  <a:cubicBezTo>
                    <a:pt x="1637529" y="114851"/>
                    <a:pt x="1546553" y="147976"/>
                    <a:pt x="1434329"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11" name="TextBox 11"/>
            <p:cNvSpPr txBox="1"/>
            <p:nvPr/>
          </p:nvSpPr>
          <p:spPr>
            <a:xfrm>
              <a:off x="0" y="-76200"/>
              <a:ext cx="1637529" cy="224176"/>
            </a:xfrm>
            <a:prstGeom prst="rect">
              <a:avLst/>
            </a:prstGeom>
          </p:spPr>
          <p:txBody>
            <a:bodyPr lIns="50800" tIns="50800" rIns="50800" bIns="50800" rtlCol="0" anchor="ctr"/>
            <a:lstStyle/>
            <a:p>
              <a:pPr algn="ctr">
                <a:lnSpc>
                  <a:spcPts val="2827"/>
                </a:lnSpc>
              </a:pPr>
              <a:endParaRPr/>
            </a:p>
          </p:txBody>
        </p:sp>
      </p:grpSp>
      <p:grpSp>
        <p:nvGrpSpPr>
          <p:cNvPr id="12" name="Group 12"/>
          <p:cNvGrpSpPr/>
          <p:nvPr/>
        </p:nvGrpSpPr>
        <p:grpSpPr>
          <a:xfrm>
            <a:off x="-1259718" y="6127757"/>
            <a:ext cx="7009446" cy="633414"/>
            <a:chOff x="0" y="0"/>
            <a:chExt cx="1637529" cy="147976"/>
          </a:xfrm>
        </p:grpSpPr>
        <p:sp>
          <p:nvSpPr>
            <p:cNvPr id="13" name="Freeform 13"/>
            <p:cNvSpPr/>
            <p:nvPr/>
          </p:nvSpPr>
          <p:spPr>
            <a:xfrm>
              <a:off x="0" y="0"/>
              <a:ext cx="1637529" cy="147976"/>
            </a:xfrm>
            <a:custGeom>
              <a:avLst/>
              <a:gdLst/>
              <a:ahLst/>
              <a:cxnLst/>
              <a:rect l="l" t="t" r="r" b="b"/>
              <a:pathLst>
                <a:path w="1637529" h="147976">
                  <a:moveTo>
                    <a:pt x="1434329" y="0"/>
                  </a:moveTo>
                  <a:cubicBezTo>
                    <a:pt x="1546553" y="0"/>
                    <a:pt x="1637529" y="33126"/>
                    <a:pt x="1637529" y="73988"/>
                  </a:cubicBezTo>
                  <a:cubicBezTo>
                    <a:pt x="1637529" y="114851"/>
                    <a:pt x="1546553" y="147976"/>
                    <a:pt x="1434329"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14" name="TextBox 14"/>
            <p:cNvSpPr txBox="1"/>
            <p:nvPr/>
          </p:nvSpPr>
          <p:spPr>
            <a:xfrm>
              <a:off x="0" y="-76200"/>
              <a:ext cx="1637529" cy="224176"/>
            </a:xfrm>
            <a:prstGeom prst="rect">
              <a:avLst/>
            </a:prstGeom>
          </p:spPr>
          <p:txBody>
            <a:bodyPr lIns="50800" tIns="50800" rIns="50800" bIns="50800" rtlCol="0" anchor="ctr"/>
            <a:lstStyle/>
            <a:p>
              <a:pPr algn="ctr">
                <a:lnSpc>
                  <a:spcPts val="2827"/>
                </a:lnSpc>
              </a:pPr>
              <a:endParaRPr/>
            </a:p>
          </p:txBody>
        </p:sp>
      </p:grpSp>
      <p:grpSp>
        <p:nvGrpSpPr>
          <p:cNvPr id="15" name="Group 15"/>
          <p:cNvGrpSpPr/>
          <p:nvPr/>
        </p:nvGrpSpPr>
        <p:grpSpPr>
          <a:xfrm>
            <a:off x="-1259718" y="7161220"/>
            <a:ext cx="7009446" cy="633414"/>
            <a:chOff x="0" y="0"/>
            <a:chExt cx="1637529" cy="147976"/>
          </a:xfrm>
        </p:grpSpPr>
        <p:sp>
          <p:nvSpPr>
            <p:cNvPr id="16" name="Freeform 16"/>
            <p:cNvSpPr/>
            <p:nvPr/>
          </p:nvSpPr>
          <p:spPr>
            <a:xfrm>
              <a:off x="0" y="0"/>
              <a:ext cx="1637529" cy="147976"/>
            </a:xfrm>
            <a:custGeom>
              <a:avLst/>
              <a:gdLst/>
              <a:ahLst/>
              <a:cxnLst/>
              <a:rect l="l" t="t" r="r" b="b"/>
              <a:pathLst>
                <a:path w="1637529" h="147976">
                  <a:moveTo>
                    <a:pt x="1434329" y="0"/>
                  </a:moveTo>
                  <a:cubicBezTo>
                    <a:pt x="1546553" y="0"/>
                    <a:pt x="1637529" y="33126"/>
                    <a:pt x="1637529" y="73988"/>
                  </a:cubicBezTo>
                  <a:cubicBezTo>
                    <a:pt x="1637529" y="114851"/>
                    <a:pt x="1546553" y="147976"/>
                    <a:pt x="1434329"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17" name="TextBox 17"/>
            <p:cNvSpPr txBox="1"/>
            <p:nvPr/>
          </p:nvSpPr>
          <p:spPr>
            <a:xfrm>
              <a:off x="0" y="-76200"/>
              <a:ext cx="1637529" cy="224176"/>
            </a:xfrm>
            <a:prstGeom prst="rect">
              <a:avLst/>
            </a:prstGeom>
          </p:spPr>
          <p:txBody>
            <a:bodyPr lIns="50800" tIns="50800" rIns="50800" bIns="50800" rtlCol="0" anchor="ctr"/>
            <a:lstStyle/>
            <a:p>
              <a:pPr algn="ctr">
                <a:lnSpc>
                  <a:spcPts val="2827"/>
                </a:lnSpc>
              </a:pPr>
              <a:endParaRPr/>
            </a:p>
          </p:txBody>
        </p:sp>
      </p:grpSp>
      <p:grpSp>
        <p:nvGrpSpPr>
          <p:cNvPr id="18" name="Group 18"/>
          <p:cNvGrpSpPr/>
          <p:nvPr/>
        </p:nvGrpSpPr>
        <p:grpSpPr>
          <a:xfrm>
            <a:off x="-2176813" y="7975609"/>
            <a:ext cx="7927722" cy="633414"/>
            <a:chOff x="0" y="0"/>
            <a:chExt cx="1852054" cy="147976"/>
          </a:xfrm>
        </p:grpSpPr>
        <p:sp>
          <p:nvSpPr>
            <p:cNvPr id="19" name="Freeform 19"/>
            <p:cNvSpPr/>
            <p:nvPr/>
          </p:nvSpPr>
          <p:spPr>
            <a:xfrm>
              <a:off x="0" y="0"/>
              <a:ext cx="1852054" cy="147976"/>
            </a:xfrm>
            <a:custGeom>
              <a:avLst/>
              <a:gdLst/>
              <a:ahLst/>
              <a:cxnLst/>
              <a:rect l="l" t="t" r="r" b="b"/>
              <a:pathLst>
                <a:path w="1852054" h="147976">
                  <a:moveTo>
                    <a:pt x="1648854" y="0"/>
                  </a:moveTo>
                  <a:cubicBezTo>
                    <a:pt x="1761078" y="0"/>
                    <a:pt x="1852054" y="33126"/>
                    <a:pt x="1852054" y="73988"/>
                  </a:cubicBezTo>
                  <a:cubicBezTo>
                    <a:pt x="1852054" y="114851"/>
                    <a:pt x="1761078" y="147976"/>
                    <a:pt x="1648854"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20" name="TextBox 20"/>
            <p:cNvSpPr txBox="1"/>
            <p:nvPr/>
          </p:nvSpPr>
          <p:spPr>
            <a:xfrm>
              <a:off x="0" y="-76200"/>
              <a:ext cx="1852054" cy="224176"/>
            </a:xfrm>
            <a:prstGeom prst="rect">
              <a:avLst/>
            </a:prstGeom>
          </p:spPr>
          <p:txBody>
            <a:bodyPr lIns="50800" tIns="50800" rIns="50800" bIns="50800" rtlCol="0" anchor="ctr"/>
            <a:lstStyle/>
            <a:p>
              <a:pPr algn="ctr">
                <a:lnSpc>
                  <a:spcPts val="2827"/>
                </a:lnSpc>
              </a:pPr>
              <a:endParaRPr/>
            </a:p>
          </p:txBody>
        </p:sp>
      </p:grpSp>
      <p:grpSp>
        <p:nvGrpSpPr>
          <p:cNvPr id="21" name="Group 21"/>
          <p:cNvGrpSpPr/>
          <p:nvPr/>
        </p:nvGrpSpPr>
        <p:grpSpPr>
          <a:xfrm>
            <a:off x="12918387" y="6051557"/>
            <a:ext cx="7009446" cy="709614"/>
            <a:chOff x="0" y="0"/>
            <a:chExt cx="1637529" cy="165778"/>
          </a:xfrm>
        </p:grpSpPr>
        <p:sp>
          <p:nvSpPr>
            <p:cNvPr id="22" name="Freeform 22"/>
            <p:cNvSpPr/>
            <p:nvPr/>
          </p:nvSpPr>
          <p:spPr>
            <a:xfrm>
              <a:off x="0" y="0"/>
              <a:ext cx="1637529" cy="165778"/>
            </a:xfrm>
            <a:custGeom>
              <a:avLst/>
              <a:gdLst/>
              <a:ahLst/>
              <a:cxnLst/>
              <a:rect l="l" t="t" r="r" b="b"/>
              <a:pathLst>
                <a:path w="1637529" h="165778">
                  <a:moveTo>
                    <a:pt x="1434329" y="0"/>
                  </a:moveTo>
                  <a:cubicBezTo>
                    <a:pt x="1546553" y="0"/>
                    <a:pt x="1637529" y="37111"/>
                    <a:pt x="1637529" y="82889"/>
                  </a:cubicBezTo>
                  <a:cubicBezTo>
                    <a:pt x="1637529" y="128667"/>
                    <a:pt x="1546553" y="165778"/>
                    <a:pt x="1434329" y="165778"/>
                  </a:cubicBezTo>
                  <a:lnTo>
                    <a:pt x="203200" y="165778"/>
                  </a:lnTo>
                  <a:cubicBezTo>
                    <a:pt x="90976" y="165778"/>
                    <a:pt x="0" y="128667"/>
                    <a:pt x="0" y="82889"/>
                  </a:cubicBezTo>
                  <a:cubicBezTo>
                    <a:pt x="0" y="37111"/>
                    <a:pt x="90976" y="0"/>
                    <a:pt x="203200" y="0"/>
                  </a:cubicBezTo>
                  <a:close/>
                </a:path>
              </a:pathLst>
            </a:custGeom>
            <a:solidFill>
              <a:srgbClr val="B2D2C9"/>
            </a:solidFill>
          </p:spPr>
        </p:sp>
        <p:sp>
          <p:nvSpPr>
            <p:cNvPr id="23" name="TextBox 23"/>
            <p:cNvSpPr txBox="1"/>
            <p:nvPr/>
          </p:nvSpPr>
          <p:spPr>
            <a:xfrm>
              <a:off x="0" y="-76200"/>
              <a:ext cx="1637529" cy="241978"/>
            </a:xfrm>
            <a:prstGeom prst="rect">
              <a:avLst/>
            </a:prstGeom>
          </p:spPr>
          <p:txBody>
            <a:bodyPr lIns="50800" tIns="50800" rIns="50800" bIns="50800" rtlCol="0" anchor="ctr"/>
            <a:lstStyle/>
            <a:p>
              <a:pPr algn="ctr">
                <a:lnSpc>
                  <a:spcPts val="2827"/>
                </a:lnSpc>
              </a:pPr>
              <a:endParaRPr/>
            </a:p>
          </p:txBody>
        </p:sp>
      </p:grpSp>
      <p:sp>
        <p:nvSpPr>
          <p:cNvPr id="24" name="Freeform 24"/>
          <p:cNvSpPr/>
          <p:nvPr/>
        </p:nvSpPr>
        <p:spPr>
          <a:xfrm>
            <a:off x="6646167" y="9166558"/>
            <a:ext cx="5135286" cy="1020638"/>
          </a:xfrm>
          <a:custGeom>
            <a:avLst/>
            <a:gdLst/>
            <a:ahLst/>
            <a:cxnLst/>
            <a:rect l="l" t="t" r="r" b="b"/>
            <a:pathLst>
              <a:path w="5135286" h="1020638">
                <a:moveTo>
                  <a:pt x="0" y="0"/>
                </a:moveTo>
                <a:lnTo>
                  <a:pt x="5135286" y="0"/>
                </a:lnTo>
                <a:lnTo>
                  <a:pt x="5135286" y="1020638"/>
                </a:lnTo>
                <a:lnTo>
                  <a:pt x="0" y="1020638"/>
                </a:lnTo>
                <a:lnTo>
                  <a:pt x="0" y="0"/>
                </a:lnTo>
                <a:close/>
              </a:path>
            </a:pathLst>
          </a:custGeom>
          <a:blipFill>
            <a:blip r:embed="rId4"/>
            <a:stretch>
              <a:fillRect/>
            </a:stretch>
          </a:blipFill>
        </p:spPr>
      </p:sp>
      <p:grpSp>
        <p:nvGrpSpPr>
          <p:cNvPr id="25" name="Group 25"/>
          <p:cNvGrpSpPr/>
          <p:nvPr/>
        </p:nvGrpSpPr>
        <p:grpSpPr>
          <a:xfrm>
            <a:off x="-2177994" y="2965649"/>
            <a:ext cx="7270022" cy="606288"/>
            <a:chOff x="0" y="0"/>
            <a:chExt cx="1698404" cy="141639"/>
          </a:xfrm>
        </p:grpSpPr>
        <p:sp>
          <p:nvSpPr>
            <p:cNvPr id="26" name="Freeform 26"/>
            <p:cNvSpPr/>
            <p:nvPr/>
          </p:nvSpPr>
          <p:spPr>
            <a:xfrm>
              <a:off x="0" y="0"/>
              <a:ext cx="1698404" cy="141639"/>
            </a:xfrm>
            <a:custGeom>
              <a:avLst/>
              <a:gdLst/>
              <a:ahLst/>
              <a:cxnLst/>
              <a:rect l="l" t="t" r="r" b="b"/>
              <a:pathLst>
                <a:path w="1698404" h="141639">
                  <a:moveTo>
                    <a:pt x="1495204" y="0"/>
                  </a:moveTo>
                  <a:cubicBezTo>
                    <a:pt x="1607428" y="0"/>
                    <a:pt x="1698404" y="31707"/>
                    <a:pt x="1698404" y="70820"/>
                  </a:cubicBezTo>
                  <a:cubicBezTo>
                    <a:pt x="1698404" y="109932"/>
                    <a:pt x="1607428" y="141639"/>
                    <a:pt x="1495204" y="141639"/>
                  </a:cubicBezTo>
                  <a:lnTo>
                    <a:pt x="203200" y="141639"/>
                  </a:lnTo>
                  <a:cubicBezTo>
                    <a:pt x="90976" y="141639"/>
                    <a:pt x="0" y="109932"/>
                    <a:pt x="0" y="70820"/>
                  </a:cubicBezTo>
                  <a:cubicBezTo>
                    <a:pt x="0" y="31707"/>
                    <a:pt x="90976" y="0"/>
                    <a:pt x="203200" y="0"/>
                  </a:cubicBezTo>
                  <a:close/>
                </a:path>
              </a:pathLst>
            </a:custGeom>
            <a:solidFill>
              <a:srgbClr val="B2D2C9"/>
            </a:solidFill>
          </p:spPr>
        </p:sp>
        <p:sp>
          <p:nvSpPr>
            <p:cNvPr id="27" name="TextBox 27"/>
            <p:cNvSpPr txBox="1"/>
            <p:nvPr/>
          </p:nvSpPr>
          <p:spPr>
            <a:xfrm>
              <a:off x="0" y="-76200"/>
              <a:ext cx="1698404" cy="217839"/>
            </a:xfrm>
            <a:prstGeom prst="rect">
              <a:avLst/>
            </a:prstGeom>
          </p:spPr>
          <p:txBody>
            <a:bodyPr lIns="50800" tIns="50800" rIns="50800" bIns="50800" rtlCol="0" anchor="ctr"/>
            <a:lstStyle/>
            <a:p>
              <a:pPr algn="ctr">
                <a:lnSpc>
                  <a:spcPts val="2827"/>
                </a:lnSpc>
              </a:pPr>
              <a:endParaRPr/>
            </a:p>
          </p:txBody>
        </p:sp>
      </p:grpSp>
      <p:grpSp>
        <p:nvGrpSpPr>
          <p:cNvPr id="28" name="Group 28"/>
          <p:cNvGrpSpPr/>
          <p:nvPr/>
        </p:nvGrpSpPr>
        <p:grpSpPr>
          <a:xfrm>
            <a:off x="-2079395" y="8913822"/>
            <a:ext cx="7927722" cy="633414"/>
            <a:chOff x="0" y="0"/>
            <a:chExt cx="1852054" cy="147976"/>
          </a:xfrm>
        </p:grpSpPr>
        <p:sp>
          <p:nvSpPr>
            <p:cNvPr id="29" name="Freeform 29"/>
            <p:cNvSpPr/>
            <p:nvPr/>
          </p:nvSpPr>
          <p:spPr>
            <a:xfrm>
              <a:off x="0" y="0"/>
              <a:ext cx="1852054" cy="147976"/>
            </a:xfrm>
            <a:custGeom>
              <a:avLst/>
              <a:gdLst/>
              <a:ahLst/>
              <a:cxnLst/>
              <a:rect l="l" t="t" r="r" b="b"/>
              <a:pathLst>
                <a:path w="1852054" h="147976">
                  <a:moveTo>
                    <a:pt x="1648854" y="0"/>
                  </a:moveTo>
                  <a:cubicBezTo>
                    <a:pt x="1761078" y="0"/>
                    <a:pt x="1852054" y="33126"/>
                    <a:pt x="1852054" y="73988"/>
                  </a:cubicBezTo>
                  <a:cubicBezTo>
                    <a:pt x="1852054" y="114851"/>
                    <a:pt x="1761078" y="147976"/>
                    <a:pt x="1648854"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30" name="TextBox 30"/>
            <p:cNvSpPr txBox="1"/>
            <p:nvPr/>
          </p:nvSpPr>
          <p:spPr>
            <a:xfrm>
              <a:off x="0" y="-76200"/>
              <a:ext cx="1852054" cy="224176"/>
            </a:xfrm>
            <a:prstGeom prst="rect">
              <a:avLst/>
            </a:prstGeom>
          </p:spPr>
          <p:txBody>
            <a:bodyPr lIns="50800" tIns="50800" rIns="50800" bIns="50800" rtlCol="0" anchor="ctr"/>
            <a:lstStyle/>
            <a:p>
              <a:pPr algn="ctr">
                <a:lnSpc>
                  <a:spcPts val="2827"/>
                </a:lnSpc>
              </a:pPr>
              <a:endParaRPr/>
            </a:p>
          </p:txBody>
        </p:sp>
      </p:grpSp>
      <p:sp>
        <p:nvSpPr>
          <p:cNvPr id="31" name="Freeform 31"/>
          <p:cNvSpPr/>
          <p:nvPr/>
        </p:nvSpPr>
        <p:spPr>
          <a:xfrm>
            <a:off x="3088812" y="-393871"/>
            <a:ext cx="13548062" cy="1033782"/>
          </a:xfrm>
          <a:custGeom>
            <a:avLst/>
            <a:gdLst/>
            <a:ahLst/>
            <a:cxnLst/>
            <a:rect l="l" t="t" r="r" b="b"/>
            <a:pathLst>
              <a:path w="13548062" h="1033782">
                <a:moveTo>
                  <a:pt x="0" y="0"/>
                </a:moveTo>
                <a:lnTo>
                  <a:pt x="13548062" y="0"/>
                </a:lnTo>
                <a:lnTo>
                  <a:pt x="13548062" y="1033782"/>
                </a:lnTo>
                <a:lnTo>
                  <a:pt x="0" y="1033782"/>
                </a:lnTo>
                <a:lnTo>
                  <a:pt x="0" y="0"/>
                </a:lnTo>
                <a:close/>
              </a:path>
            </a:pathLst>
          </a:custGeom>
          <a:blipFill>
            <a:blip r:embed="rId5">
              <a:extLst>
                <a:ext uri="{96DAC541-7B7A-43D3-8B79-37D633B846F1}">
                  <asvg:svgBlip xmlns:asvg="http://schemas.microsoft.com/office/drawing/2016/SVG/main" xmlns="" r:embed="rId6"/>
                </a:ext>
              </a:extLst>
            </a:blip>
            <a:stretch>
              <a:fillRect t="-113220" b="-113220"/>
            </a:stretch>
          </a:blipFill>
        </p:spPr>
      </p:sp>
      <p:sp>
        <p:nvSpPr>
          <p:cNvPr id="32" name="TextBox 32"/>
          <p:cNvSpPr txBox="1"/>
          <p:nvPr/>
        </p:nvSpPr>
        <p:spPr>
          <a:xfrm>
            <a:off x="4144197" y="-42425"/>
            <a:ext cx="11669904" cy="606137"/>
          </a:xfrm>
          <a:prstGeom prst="rect">
            <a:avLst/>
          </a:prstGeom>
        </p:spPr>
        <p:txBody>
          <a:bodyPr lIns="0" tIns="0" rIns="0" bIns="0" rtlCol="0" anchor="t">
            <a:spAutoFit/>
          </a:bodyPr>
          <a:lstStyle/>
          <a:p>
            <a:pPr algn="l">
              <a:lnSpc>
                <a:spcPts val="4858"/>
              </a:lnSpc>
              <a:spcBef>
                <a:spcPct val="0"/>
              </a:spcBef>
            </a:pPr>
            <a:r>
              <a:rPr lang="en-US" sz="3470" b="1">
                <a:solidFill>
                  <a:srgbClr val="1D4031"/>
                </a:solidFill>
                <a:latin typeface="Arimo Bold"/>
                <a:ea typeface="Arimo Bold"/>
                <a:cs typeface="Arimo Bold"/>
                <a:sym typeface="Arimo Bold"/>
              </a:rPr>
              <a:t>2.2. Xây dựng các chủ đề dự kiến trong một năm học </a:t>
            </a:r>
          </a:p>
        </p:txBody>
      </p:sp>
      <p:sp>
        <p:nvSpPr>
          <p:cNvPr id="33" name="TextBox 33"/>
          <p:cNvSpPr txBox="1"/>
          <p:nvPr/>
        </p:nvSpPr>
        <p:spPr>
          <a:xfrm>
            <a:off x="5750909" y="535136"/>
            <a:ext cx="3393091" cy="2275662"/>
          </a:xfrm>
          <a:prstGeom prst="rect">
            <a:avLst/>
          </a:prstGeom>
        </p:spPr>
        <p:txBody>
          <a:bodyPr lIns="0" tIns="0" rIns="0" bIns="0" rtlCol="0" anchor="t">
            <a:spAutoFit/>
          </a:bodyPr>
          <a:lstStyle/>
          <a:p>
            <a:pPr algn="l">
              <a:lnSpc>
                <a:spcPts val="4531"/>
              </a:lnSpc>
              <a:spcBef>
                <a:spcPct val="0"/>
              </a:spcBef>
            </a:pPr>
            <a:r>
              <a:rPr lang="en-US" sz="3021">
                <a:solidFill>
                  <a:srgbClr val="000000"/>
                </a:solidFill>
                <a:latin typeface="Arimo"/>
                <a:ea typeface="Arimo"/>
                <a:cs typeface="Arimo"/>
                <a:sym typeface="Arimo"/>
              </a:rPr>
              <a:t> </a:t>
            </a:r>
          </a:p>
          <a:p>
            <a:pPr algn="l">
              <a:lnSpc>
                <a:spcPts val="4531"/>
              </a:lnSpc>
              <a:spcBef>
                <a:spcPct val="0"/>
              </a:spcBef>
            </a:pPr>
            <a:r>
              <a:rPr lang="en-US" sz="3021" b="1">
                <a:solidFill>
                  <a:srgbClr val="000000"/>
                </a:solidFill>
                <a:latin typeface="Arimo Bold"/>
                <a:ea typeface="Arimo Bold"/>
                <a:cs typeface="Arimo Bold"/>
                <a:sym typeface="Arimo Bold"/>
              </a:rPr>
              <a:t>1.Trường Mầm non của bé + Tết trung thu</a:t>
            </a:r>
          </a:p>
        </p:txBody>
      </p:sp>
      <p:sp>
        <p:nvSpPr>
          <p:cNvPr id="34" name="TextBox 34"/>
          <p:cNvSpPr txBox="1"/>
          <p:nvPr/>
        </p:nvSpPr>
        <p:spPr>
          <a:xfrm>
            <a:off x="-75519" y="1125882"/>
            <a:ext cx="5167548"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Ngày hội đến trường của bé</a:t>
            </a:r>
          </a:p>
        </p:txBody>
      </p:sp>
      <p:sp>
        <p:nvSpPr>
          <p:cNvPr id="35" name="TextBox 35"/>
          <p:cNvSpPr txBox="1"/>
          <p:nvPr/>
        </p:nvSpPr>
        <p:spPr>
          <a:xfrm>
            <a:off x="175707" y="2086928"/>
            <a:ext cx="2562622"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Cô giáo của bé</a:t>
            </a:r>
          </a:p>
        </p:txBody>
      </p:sp>
      <p:sp>
        <p:nvSpPr>
          <p:cNvPr id="36" name="TextBox 36"/>
          <p:cNvSpPr txBox="1"/>
          <p:nvPr/>
        </p:nvSpPr>
        <p:spPr>
          <a:xfrm>
            <a:off x="175707" y="2949705"/>
            <a:ext cx="2668290"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Bé vui trung thu</a:t>
            </a:r>
          </a:p>
        </p:txBody>
      </p:sp>
      <p:grpSp>
        <p:nvGrpSpPr>
          <p:cNvPr id="37" name="Group 37"/>
          <p:cNvGrpSpPr/>
          <p:nvPr/>
        </p:nvGrpSpPr>
        <p:grpSpPr>
          <a:xfrm>
            <a:off x="-2508366" y="3838636"/>
            <a:ext cx="7270022" cy="1165171"/>
            <a:chOff x="0" y="0"/>
            <a:chExt cx="1698404" cy="272204"/>
          </a:xfrm>
        </p:grpSpPr>
        <p:sp>
          <p:nvSpPr>
            <p:cNvPr id="38" name="Freeform 38"/>
            <p:cNvSpPr/>
            <p:nvPr/>
          </p:nvSpPr>
          <p:spPr>
            <a:xfrm>
              <a:off x="0" y="0"/>
              <a:ext cx="1698404" cy="272204"/>
            </a:xfrm>
            <a:custGeom>
              <a:avLst/>
              <a:gdLst/>
              <a:ahLst/>
              <a:cxnLst/>
              <a:rect l="l" t="t" r="r" b="b"/>
              <a:pathLst>
                <a:path w="1698404" h="272204">
                  <a:moveTo>
                    <a:pt x="1495204" y="0"/>
                  </a:moveTo>
                  <a:cubicBezTo>
                    <a:pt x="1607428" y="0"/>
                    <a:pt x="1698404" y="60935"/>
                    <a:pt x="1698404" y="136102"/>
                  </a:cubicBezTo>
                  <a:cubicBezTo>
                    <a:pt x="1698404" y="211269"/>
                    <a:pt x="1607428" y="272204"/>
                    <a:pt x="1495204" y="272204"/>
                  </a:cubicBezTo>
                  <a:lnTo>
                    <a:pt x="203200" y="272204"/>
                  </a:lnTo>
                  <a:cubicBezTo>
                    <a:pt x="90976" y="272204"/>
                    <a:pt x="0" y="211269"/>
                    <a:pt x="0" y="136102"/>
                  </a:cubicBezTo>
                  <a:cubicBezTo>
                    <a:pt x="0" y="60935"/>
                    <a:pt x="90976" y="0"/>
                    <a:pt x="203200" y="0"/>
                  </a:cubicBezTo>
                  <a:close/>
                </a:path>
              </a:pathLst>
            </a:custGeom>
            <a:solidFill>
              <a:srgbClr val="B2D2C9"/>
            </a:solidFill>
          </p:spPr>
        </p:sp>
        <p:sp>
          <p:nvSpPr>
            <p:cNvPr id="39" name="TextBox 39"/>
            <p:cNvSpPr txBox="1"/>
            <p:nvPr/>
          </p:nvSpPr>
          <p:spPr>
            <a:xfrm>
              <a:off x="0" y="-76200"/>
              <a:ext cx="1698404" cy="348404"/>
            </a:xfrm>
            <a:prstGeom prst="rect">
              <a:avLst/>
            </a:prstGeom>
          </p:spPr>
          <p:txBody>
            <a:bodyPr lIns="50800" tIns="50800" rIns="50800" bIns="50800" rtlCol="0" anchor="ctr"/>
            <a:lstStyle/>
            <a:p>
              <a:pPr algn="ctr">
                <a:lnSpc>
                  <a:spcPts val="2827"/>
                </a:lnSpc>
              </a:pPr>
              <a:endParaRPr/>
            </a:p>
          </p:txBody>
        </p:sp>
      </p:grpSp>
      <p:sp>
        <p:nvSpPr>
          <p:cNvPr id="40" name="TextBox 40"/>
          <p:cNvSpPr txBox="1"/>
          <p:nvPr/>
        </p:nvSpPr>
        <p:spPr>
          <a:xfrm>
            <a:off x="175707" y="3803656"/>
            <a:ext cx="4310820" cy="1104901"/>
          </a:xfrm>
          <a:prstGeom prst="rect">
            <a:avLst/>
          </a:prstGeom>
        </p:spPr>
        <p:txBody>
          <a:bodyPr lIns="0" tIns="0" rIns="0" bIns="0" rtlCol="0" anchor="t">
            <a:spAutoFit/>
          </a:bodyPr>
          <a:lstStyle/>
          <a:p>
            <a:pPr algn="l">
              <a:lnSpc>
                <a:spcPts val="4499"/>
              </a:lnSpc>
              <a:spcBef>
                <a:spcPct val="0"/>
              </a:spcBef>
            </a:pPr>
            <a:r>
              <a:rPr lang="en-US" sz="2999">
                <a:solidFill>
                  <a:srgbClr val="000000"/>
                </a:solidFill>
                <a:latin typeface="Arimo"/>
                <a:ea typeface="Arimo"/>
                <a:cs typeface="Arimo"/>
                <a:sym typeface="Arimo"/>
              </a:rPr>
              <a:t>Các cô, các bác trong trường MN</a:t>
            </a:r>
          </a:p>
        </p:txBody>
      </p:sp>
      <p:sp>
        <p:nvSpPr>
          <p:cNvPr id="41" name="TextBox 41"/>
          <p:cNvSpPr txBox="1"/>
          <p:nvPr/>
        </p:nvSpPr>
        <p:spPr>
          <a:xfrm>
            <a:off x="9862843" y="1144932"/>
            <a:ext cx="2336700" cy="1572736"/>
          </a:xfrm>
          <a:prstGeom prst="rect">
            <a:avLst/>
          </a:prstGeom>
        </p:spPr>
        <p:txBody>
          <a:bodyPr lIns="0" tIns="0" rIns="0" bIns="0" rtlCol="0" anchor="t">
            <a:spAutoFit/>
          </a:bodyPr>
          <a:lstStyle/>
          <a:p>
            <a:pPr algn="l">
              <a:lnSpc>
                <a:spcPts val="4138"/>
              </a:lnSpc>
              <a:spcBef>
                <a:spcPct val="0"/>
              </a:spcBef>
            </a:pPr>
            <a:r>
              <a:rPr lang="en-US" sz="2956" b="1">
                <a:solidFill>
                  <a:srgbClr val="000000"/>
                </a:solidFill>
                <a:latin typeface="Arimo Bold"/>
                <a:ea typeface="Arimo Bold"/>
                <a:cs typeface="Arimo Bold"/>
                <a:sym typeface="Arimo Bold"/>
              </a:rPr>
              <a:t>2.Bé và các bạn + Ngày hội 20/10</a:t>
            </a:r>
          </a:p>
        </p:txBody>
      </p:sp>
      <p:sp>
        <p:nvSpPr>
          <p:cNvPr id="42" name="TextBox 42"/>
          <p:cNvSpPr txBox="1"/>
          <p:nvPr/>
        </p:nvSpPr>
        <p:spPr>
          <a:xfrm>
            <a:off x="14746794" y="854399"/>
            <a:ext cx="1559818" cy="558006"/>
          </a:xfrm>
          <a:prstGeom prst="rect">
            <a:avLst/>
          </a:prstGeom>
        </p:spPr>
        <p:txBody>
          <a:bodyPr lIns="0" tIns="0" rIns="0" bIns="0" rtlCol="0" anchor="t">
            <a:spAutoFit/>
          </a:bodyPr>
          <a:lstStyle/>
          <a:p>
            <a:pPr algn="ctr">
              <a:lnSpc>
                <a:spcPts val="4418"/>
              </a:lnSpc>
              <a:spcBef>
                <a:spcPct val="0"/>
              </a:spcBef>
            </a:pPr>
            <a:r>
              <a:rPr lang="en-US" sz="3156">
                <a:solidFill>
                  <a:srgbClr val="000000"/>
                </a:solidFill>
                <a:latin typeface="Arimo"/>
                <a:ea typeface="Arimo"/>
                <a:cs typeface="Arimo"/>
                <a:sym typeface="Arimo"/>
              </a:rPr>
              <a:t>Bé là ai?</a:t>
            </a:r>
          </a:p>
        </p:txBody>
      </p:sp>
      <p:grpSp>
        <p:nvGrpSpPr>
          <p:cNvPr id="43" name="Group 43"/>
          <p:cNvGrpSpPr/>
          <p:nvPr/>
        </p:nvGrpSpPr>
        <p:grpSpPr>
          <a:xfrm>
            <a:off x="12918387" y="1725355"/>
            <a:ext cx="7009446" cy="633414"/>
            <a:chOff x="0" y="0"/>
            <a:chExt cx="1637529" cy="147976"/>
          </a:xfrm>
        </p:grpSpPr>
        <p:sp>
          <p:nvSpPr>
            <p:cNvPr id="44" name="Freeform 44"/>
            <p:cNvSpPr/>
            <p:nvPr/>
          </p:nvSpPr>
          <p:spPr>
            <a:xfrm>
              <a:off x="0" y="0"/>
              <a:ext cx="1637529" cy="147976"/>
            </a:xfrm>
            <a:custGeom>
              <a:avLst/>
              <a:gdLst/>
              <a:ahLst/>
              <a:cxnLst/>
              <a:rect l="l" t="t" r="r" b="b"/>
              <a:pathLst>
                <a:path w="1637529" h="147976">
                  <a:moveTo>
                    <a:pt x="1434329" y="0"/>
                  </a:moveTo>
                  <a:cubicBezTo>
                    <a:pt x="1546553" y="0"/>
                    <a:pt x="1637529" y="33126"/>
                    <a:pt x="1637529" y="73988"/>
                  </a:cubicBezTo>
                  <a:cubicBezTo>
                    <a:pt x="1637529" y="114851"/>
                    <a:pt x="1546553" y="147976"/>
                    <a:pt x="1434329"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45" name="TextBox 45"/>
            <p:cNvSpPr txBox="1"/>
            <p:nvPr/>
          </p:nvSpPr>
          <p:spPr>
            <a:xfrm>
              <a:off x="0" y="-76200"/>
              <a:ext cx="1637529" cy="224176"/>
            </a:xfrm>
            <a:prstGeom prst="rect">
              <a:avLst/>
            </a:prstGeom>
          </p:spPr>
          <p:txBody>
            <a:bodyPr lIns="50800" tIns="50800" rIns="50800" bIns="50800" rtlCol="0" anchor="ctr"/>
            <a:lstStyle/>
            <a:p>
              <a:pPr algn="ctr">
                <a:lnSpc>
                  <a:spcPts val="2827"/>
                </a:lnSpc>
              </a:pPr>
              <a:endParaRPr/>
            </a:p>
          </p:txBody>
        </p:sp>
      </p:grpSp>
      <p:sp>
        <p:nvSpPr>
          <p:cNvPr id="46" name="TextBox 46"/>
          <p:cNvSpPr txBox="1"/>
          <p:nvPr/>
        </p:nvSpPr>
        <p:spPr>
          <a:xfrm>
            <a:off x="13468240" y="1664600"/>
            <a:ext cx="4691722" cy="5334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rimo"/>
                <a:ea typeface="Arimo"/>
                <a:cs typeface="Arimo"/>
                <a:sym typeface="Arimo"/>
              </a:rPr>
              <a:t>Đồ dùng học tập của bé</a:t>
            </a:r>
          </a:p>
        </p:txBody>
      </p:sp>
      <p:grpSp>
        <p:nvGrpSpPr>
          <p:cNvPr id="47" name="Group 47"/>
          <p:cNvGrpSpPr/>
          <p:nvPr/>
        </p:nvGrpSpPr>
        <p:grpSpPr>
          <a:xfrm>
            <a:off x="6815911" y="7718432"/>
            <a:ext cx="4795798" cy="2208022"/>
            <a:chOff x="0" y="0"/>
            <a:chExt cx="1263091" cy="581537"/>
          </a:xfrm>
        </p:grpSpPr>
        <p:sp>
          <p:nvSpPr>
            <p:cNvPr id="48" name="Freeform 48"/>
            <p:cNvSpPr/>
            <p:nvPr/>
          </p:nvSpPr>
          <p:spPr>
            <a:xfrm>
              <a:off x="0" y="0"/>
              <a:ext cx="1263091" cy="581537"/>
            </a:xfrm>
            <a:custGeom>
              <a:avLst/>
              <a:gdLst/>
              <a:ahLst/>
              <a:cxnLst/>
              <a:rect l="l" t="t" r="r" b="b"/>
              <a:pathLst>
                <a:path w="1263091" h="581537">
                  <a:moveTo>
                    <a:pt x="48429" y="0"/>
                  </a:moveTo>
                  <a:lnTo>
                    <a:pt x="1214661" y="0"/>
                  </a:lnTo>
                  <a:cubicBezTo>
                    <a:pt x="1241408" y="0"/>
                    <a:pt x="1263091" y="21683"/>
                    <a:pt x="1263091" y="48429"/>
                  </a:cubicBezTo>
                  <a:lnTo>
                    <a:pt x="1263091" y="533107"/>
                  </a:lnTo>
                  <a:cubicBezTo>
                    <a:pt x="1263091" y="545952"/>
                    <a:pt x="1257988" y="558270"/>
                    <a:pt x="1248906" y="567352"/>
                  </a:cubicBezTo>
                  <a:cubicBezTo>
                    <a:pt x="1239824" y="576434"/>
                    <a:pt x="1227506" y="581537"/>
                    <a:pt x="1214661" y="581537"/>
                  </a:cubicBezTo>
                  <a:lnTo>
                    <a:pt x="48429" y="581537"/>
                  </a:lnTo>
                  <a:cubicBezTo>
                    <a:pt x="35585" y="581537"/>
                    <a:pt x="23267" y="576434"/>
                    <a:pt x="14185" y="567352"/>
                  </a:cubicBezTo>
                  <a:cubicBezTo>
                    <a:pt x="5102" y="558270"/>
                    <a:pt x="0" y="545952"/>
                    <a:pt x="0" y="533107"/>
                  </a:cubicBezTo>
                  <a:lnTo>
                    <a:pt x="0" y="48429"/>
                  </a:lnTo>
                  <a:cubicBezTo>
                    <a:pt x="0" y="35585"/>
                    <a:pt x="5102" y="23267"/>
                    <a:pt x="14185" y="14185"/>
                  </a:cubicBezTo>
                  <a:cubicBezTo>
                    <a:pt x="23267" y="5102"/>
                    <a:pt x="35585" y="0"/>
                    <a:pt x="48429" y="0"/>
                  </a:cubicBezTo>
                  <a:close/>
                </a:path>
              </a:pathLst>
            </a:custGeom>
            <a:solidFill>
              <a:srgbClr val="FFBB59"/>
            </a:solidFill>
          </p:spPr>
        </p:sp>
        <p:sp>
          <p:nvSpPr>
            <p:cNvPr id="49" name="TextBox 49"/>
            <p:cNvSpPr txBox="1"/>
            <p:nvPr/>
          </p:nvSpPr>
          <p:spPr>
            <a:xfrm>
              <a:off x="0" y="-28575"/>
              <a:ext cx="1263091" cy="610112"/>
            </a:xfrm>
            <a:prstGeom prst="rect">
              <a:avLst/>
            </a:prstGeom>
          </p:spPr>
          <p:txBody>
            <a:bodyPr lIns="50800" tIns="50800" rIns="50800" bIns="50800" rtlCol="0" anchor="ctr"/>
            <a:lstStyle/>
            <a:p>
              <a:pPr algn="ctr">
                <a:lnSpc>
                  <a:spcPts val="3354"/>
                </a:lnSpc>
              </a:pPr>
              <a:r>
                <a:rPr lang="en-US" sz="2600" b="1" spc="101">
                  <a:solidFill>
                    <a:srgbClr val="000000"/>
                  </a:solidFill>
                  <a:latin typeface="Aileron Bold"/>
                  <a:ea typeface="Aileron Bold"/>
                  <a:cs typeface="Aileron Bold"/>
                  <a:sym typeface="Aileron Bold"/>
                </a:rPr>
                <a:t>DỰ KIẾN CÁC CHỦ ĐỀ NHÀ TRẺ 24-36 THÁNG TUỔI</a:t>
              </a:r>
            </a:p>
            <a:p>
              <a:pPr algn="ctr">
                <a:lnSpc>
                  <a:spcPts val="3354"/>
                </a:lnSpc>
              </a:pPr>
              <a:r>
                <a:rPr lang="en-US" sz="2600" b="1" spc="101">
                  <a:solidFill>
                    <a:srgbClr val="000000"/>
                  </a:solidFill>
                  <a:latin typeface="Aileron Bold"/>
                  <a:ea typeface="Aileron Bold"/>
                  <a:cs typeface="Aileron Bold"/>
                  <a:sym typeface="Aileron Bold"/>
                </a:rPr>
                <a:t>NĂM HỌC: 2024-2025 </a:t>
              </a:r>
            </a:p>
            <a:p>
              <a:pPr algn="ctr">
                <a:lnSpc>
                  <a:spcPts val="3354"/>
                </a:lnSpc>
              </a:pPr>
              <a:r>
                <a:rPr lang="en-US" sz="2600" b="1" spc="101">
                  <a:solidFill>
                    <a:srgbClr val="000000"/>
                  </a:solidFill>
                  <a:latin typeface="Aileron Bold"/>
                  <a:ea typeface="Aileron Bold"/>
                  <a:cs typeface="Aileron Bold"/>
                  <a:sym typeface="Aileron Bold"/>
                </a:rPr>
                <a:t> Thời gian: 35 tuần</a:t>
              </a:r>
            </a:p>
            <a:p>
              <a:pPr marL="0" lvl="0" indent="0" algn="ctr">
                <a:lnSpc>
                  <a:spcPts val="3354"/>
                </a:lnSpc>
                <a:spcBef>
                  <a:spcPct val="0"/>
                </a:spcBef>
              </a:pPr>
              <a:endParaRPr lang="en-US" sz="2600" b="1" spc="101">
                <a:solidFill>
                  <a:srgbClr val="000000"/>
                </a:solidFill>
                <a:latin typeface="Aileron Bold"/>
                <a:ea typeface="Aileron Bold"/>
                <a:cs typeface="Aileron Bold"/>
                <a:sym typeface="Aileron Bold"/>
              </a:endParaRPr>
            </a:p>
          </p:txBody>
        </p:sp>
      </p:grpSp>
      <p:grpSp>
        <p:nvGrpSpPr>
          <p:cNvPr id="50" name="Group 50"/>
          <p:cNvGrpSpPr/>
          <p:nvPr/>
        </p:nvGrpSpPr>
        <p:grpSpPr>
          <a:xfrm>
            <a:off x="12918387" y="2501643"/>
            <a:ext cx="7009446" cy="633414"/>
            <a:chOff x="0" y="0"/>
            <a:chExt cx="1637529" cy="147976"/>
          </a:xfrm>
        </p:grpSpPr>
        <p:sp>
          <p:nvSpPr>
            <p:cNvPr id="51" name="Freeform 51"/>
            <p:cNvSpPr/>
            <p:nvPr/>
          </p:nvSpPr>
          <p:spPr>
            <a:xfrm>
              <a:off x="0" y="0"/>
              <a:ext cx="1637529" cy="147976"/>
            </a:xfrm>
            <a:custGeom>
              <a:avLst/>
              <a:gdLst/>
              <a:ahLst/>
              <a:cxnLst/>
              <a:rect l="l" t="t" r="r" b="b"/>
              <a:pathLst>
                <a:path w="1637529" h="147976">
                  <a:moveTo>
                    <a:pt x="1434329" y="0"/>
                  </a:moveTo>
                  <a:cubicBezTo>
                    <a:pt x="1546553" y="0"/>
                    <a:pt x="1637529" y="33126"/>
                    <a:pt x="1637529" y="73988"/>
                  </a:cubicBezTo>
                  <a:cubicBezTo>
                    <a:pt x="1637529" y="114851"/>
                    <a:pt x="1546553" y="147976"/>
                    <a:pt x="1434329"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52" name="TextBox 52"/>
            <p:cNvSpPr txBox="1"/>
            <p:nvPr/>
          </p:nvSpPr>
          <p:spPr>
            <a:xfrm>
              <a:off x="0" y="-76200"/>
              <a:ext cx="1637529" cy="224176"/>
            </a:xfrm>
            <a:prstGeom prst="rect">
              <a:avLst/>
            </a:prstGeom>
          </p:spPr>
          <p:txBody>
            <a:bodyPr lIns="50800" tIns="50800" rIns="50800" bIns="50800" rtlCol="0" anchor="ctr"/>
            <a:lstStyle/>
            <a:p>
              <a:pPr algn="ctr">
                <a:lnSpc>
                  <a:spcPts val="2827"/>
                </a:lnSpc>
              </a:pPr>
              <a:endParaRPr/>
            </a:p>
          </p:txBody>
        </p:sp>
      </p:grpSp>
      <p:grpSp>
        <p:nvGrpSpPr>
          <p:cNvPr id="53" name="Group 53"/>
          <p:cNvGrpSpPr/>
          <p:nvPr/>
        </p:nvGrpSpPr>
        <p:grpSpPr>
          <a:xfrm>
            <a:off x="12918387" y="3265493"/>
            <a:ext cx="7009446" cy="633414"/>
            <a:chOff x="0" y="0"/>
            <a:chExt cx="1637529" cy="147976"/>
          </a:xfrm>
        </p:grpSpPr>
        <p:sp>
          <p:nvSpPr>
            <p:cNvPr id="54" name="Freeform 54"/>
            <p:cNvSpPr/>
            <p:nvPr/>
          </p:nvSpPr>
          <p:spPr>
            <a:xfrm>
              <a:off x="0" y="0"/>
              <a:ext cx="1637529" cy="147976"/>
            </a:xfrm>
            <a:custGeom>
              <a:avLst/>
              <a:gdLst/>
              <a:ahLst/>
              <a:cxnLst/>
              <a:rect l="l" t="t" r="r" b="b"/>
              <a:pathLst>
                <a:path w="1637529" h="147976">
                  <a:moveTo>
                    <a:pt x="1434329" y="0"/>
                  </a:moveTo>
                  <a:cubicBezTo>
                    <a:pt x="1546553" y="0"/>
                    <a:pt x="1637529" y="33126"/>
                    <a:pt x="1637529" y="73988"/>
                  </a:cubicBezTo>
                  <a:cubicBezTo>
                    <a:pt x="1637529" y="114851"/>
                    <a:pt x="1546553" y="147976"/>
                    <a:pt x="1434329"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55" name="TextBox 55"/>
            <p:cNvSpPr txBox="1"/>
            <p:nvPr/>
          </p:nvSpPr>
          <p:spPr>
            <a:xfrm>
              <a:off x="0" y="-76200"/>
              <a:ext cx="1637529" cy="224176"/>
            </a:xfrm>
            <a:prstGeom prst="rect">
              <a:avLst/>
            </a:prstGeom>
          </p:spPr>
          <p:txBody>
            <a:bodyPr lIns="50800" tIns="50800" rIns="50800" bIns="50800" rtlCol="0" anchor="ctr"/>
            <a:lstStyle/>
            <a:p>
              <a:pPr algn="ctr">
                <a:lnSpc>
                  <a:spcPts val="2827"/>
                </a:lnSpc>
              </a:pPr>
              <a:endParaRPr/>
            </a:p>
          </p:txBody>
        </p:sp>
      </p:grpSp>
      <p:sp>
        <p:nvSpPr>
          <p:cNvPr id="56" name="TextBox 56"/>
          <p:cNvSpPr txBox="1"/>
          <p:nvPr/>
        </p:nvSpPr>
        <p:spPr>
          <a:xfrm>
            <a:off x="13715564" y="2502029"/>
            <a:ext cx="2579191"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Đồ chơi của bé</a:t>
            </a:r>
          </a:p>
        </p:txBody>
      </p:sp>
      <p:grpSp>
        <p:nvGrpSpPr>
          <p:cNvPr id="57" name="Group 57"/>
          <p:cNvGrpSpPr/>
          <p:nvPr/>
        </p:nvGrpSpPr>
        <p:grpSpPr>
          <a:xfrm>
            <a:off x="13665964" y="4041781"/>
            <a:ext cx="7009446" cy="633414"/>
            <a:chOff x="0" y="0"/>
            <a:chExt cx="1637529" cy="147976"/>
          </a:xfrm>
        </p:grpSpPr>
        <p:sp>
          <p:nvSpPr>
            <p:cNvPr id="58" name="Freeform 58"/>
            <p:cNvSpPr/>
            <p:nvPr/>
          </p:nvSpPr>
          <p:spPr>
            <a:xfrm>
              <a:off x="0" y="0"/>
              <a:ext cx="1637529" cy="147976"/>
            </a:xfrm>
            <a:custGeom>
              <a:avLst/>
              <a:gdLst/>
              <a:ahLst/>
              <a:cxnLst/>
              <a:rect l="l" t="t" r="r" b="b"/>
              <a:pathLst>
                <a:path w="1637529" h="147976">
                  <a:moveTo>
                    <a:pt x="1434329" y="0"/>
                  </a:moveTo>
                  <a:cubicBezTo>
                    <a:pt x="1546553" y="0"/>
                    <a:pt x="1637529" y="33126"/>
                    <a:pt x="1637529" y="73988"/>
                  </a:cubicBezTo>
                  <a:cubicBezTo>
                    <a:pt x="1637529" y="114851"/>
                    <a:pt x="1546553" y="147976"/>
                    <a:pt x="1434329" y="147976"/>
                  </a:cubicBezTo>
                  <a:lnTo>
                    <a:pt x="203200" y="147976"/>
                  </a:lnTo>
                  <a:cubicBezTo>
                    <a:pt x="90976" y="147976"/>
                    <a:pt x="0" y="114851"/>
                    <a:pt x="0" y="73988"/>
                  </a:cubicBezTo>
                  <a:cubicBezTo>
                    <a:pt x="0" y="33126"/>
                    <a:pt x="90976" y="0"/>
                    <a:pt x="203200" y="0"/>
                  </a:cubicBezTo>
                  <a:close/>
                </a:path>
              </a:pathLst>
            </a:custGeom>
            <a:solidFill>
              <a:srgbClr val="B2D2C9"/>
            </a:solidFill>
          </p:spPr>
        </p:sp>
        <p:sp>
          <p:nvSpPr>
            <p:cNvPr id="59" name="TextBox 59"/>
            <p:cNvSpPr txBox="1"/>
            <p:nvPr/>
          </p:nvSpPr>
          <p:spPr>
            <a:xfrm>
              <a:off x="0" y="-76200"/>
              <a:ext cx="1637529" cy="224176"/>
            </a:xfrm>
            <a:prstGeom prst="rect">
              <a:avLst/>
            </a:prstGeom>
          </p:spPr>
          <p:txBody>
            <a:bodyPr lIns="50800" tIns="50800" rIns="50800" bIns="50800" rtlCol="0" anchor="ctr"/>
            <a:lstStyle/>
            <a:p>
              <a:pPr algn="ctr">
                <a:lnSpc>
                  <a:spcPts val="2827"/>
                </a:lnSpc>
              </a:pPr>
              <a:endParaRPr/>
            </a:p>
          </p:txBody>
        </p:sp>
      </p:grpSp>
      <p:sp>
        <p:nvSpPr>
          <p:cNvPr id="60" name="TextBox 60"/>
          <p:cNvSpPr txBox="1"/>
          <p:nvPr/>
        </p:nvSpPr>
        <p:spPr>
          <a:xfrm>
            <a:off x="13468240" y="3306507"/>
            <a:ext cx="4612532" cy="491966"/>
          </a:xfrm>
          <a:prstGeom prst="rect">
            <a:avLst/>
          </a:prstGeom>
        </p:spPr>
        <p:txBody>
          <a:bodyPr lIns="0" tIns="0" rIns="0" bIns="0" rtlCol="0" anchor="t">
            <a:spAutoFit/>
          </a:bodyPr>
          <a:lstStyle/>
          <a:p>
            <a:pPr algn="l">
              <a:lnSpc>
                <a:spcPts val="3858"/>
              </a:lnSpc>
              <a:spcBef>
                <a:spcPct val="0"/>
              </a:spcBef>
            </a:pPr>
            <a:r>
              <a:rPr lang="en-US" sz="2756">
                <a:solidFill>
                  <a:srgbClr val="000000"/>
                </a:solidFill>
                <a:latin typeface="Arimo"/>
                <a:ea typeface="Arimo"/>
                <a:cs typeface="Arimo"/>
                <a:sym typeface="Arimo"/>
              </a:rPr>
              <a:t>Ngày của bà, mẹ và cô giáo</a:t>
            </a:r>
          </a:p>
        </p:txBody>
      </p:sp>
      <p:sp>
        <p:nvSpPr>
          <p:cNvPr id="61" name="TextBox 61"/>
          <p:cNvSpPr txBox="1"/>
          <p:nvPr/>
        </p:nvSpPr>
        <p:spPr>
          <a:xfrm>
            <a:off x="14192459" y="4022731"/>
            <a:ext cx="2668488"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Các bạn của bé</a:t>
            </a:r>
          </a:p>
        </p:txBody>
      </p:sp>
      <p:sp>
        <p:nvSpPr>
          <p:cNvPr id="62" name="TextBox 62"/>
          <p:cNvSpPr txBox="1"/>
          <p:nvPr/>
        </p:nvSpPr>
        <p:spPr>
          <a:xfrm>
            <a:off x="5092029" y="4316447"/>
            <a:ext cx="2974621" cy="1729741"/>
          </a:xfrm>
          <a:prstGeom prst="rect">
            <a:avLst/>
          </a:prstGeom>
        </p:spPr>
        <p:txBody>
          <a:bodyPr lIns="0" tIns="0" rIns="0" bIns="0" rtlCol="0" anchor="t">
            <a:spAutoFit/>
          </a:bodyPr>
          <a:lstStyle/>
          <a:p>
            <a:pPr algn="l">
              <a:lnSpc>
                <a:spcPts val="4649"/>
              </a:lnSpc>
              <a:spcBef>
                <a:spcPct val="0"/>
              </a:spcBef>
            </a:pPr>
            <a:r>
              <a:rPr lang="en-US" sz="3099" b="1">
                <a:solidFill>
                  <a:srgbClr val="000000"/>
                </a:solidFill>
                <a:latin typeface="Arimo Bold"/>
                <a:ea typeface="Arimo Bold"/>
                <a:cs typeface="Arimo Bold"/>
                <a:sym typeface="Arimo Bold"/>
              </a:rPr>
              <a:t>3.Gia đình của bé + Cô giáo là mẹ hiền</a:t>
            </a:r>
          </a:p>
        </p:txBody>
      </p:sp>
      <p:sp>
        <p:nvSpPr>
          <p:cNvPr id="63" name="TextBox 63"/>
          <p:cNvSpPr txBox="1"/>
          <p:nvPr/>
        </p:nvSpPr>
        <p:spPr>
          <a:xfrm>
            <a:off x="10544298" y="4384681"/>
            <a:ext cx="3121666" cy="1666876"/>
          </a:xfrm>
          <a:prstGeom prst="rect">
            <a:avLst/>
          </a:prstGeom>
        </p:spPr>
        <p:txBody>
          <a:bodyPr lIns="0" tIns="0" rIns="0" bIns="0" rtlCol="0" anchor="t">
            <a:spAutoFit/>
          </a:bodyPr>
          <a:lstStyle/>
          <a:p>
            <a:pPr algn="l">
              <a:lnSpc>
                <a:spcPts val="4499"/>
              </a:lnSpc>
              <a:spcBef>
                <a:spcPct val="0"/>
              </a:spcBef>
            </a:pPr>
            <a:r>
              <a:rPr lang="en-US" sz="2999" b="1">
                <a:solidFill>
                  <a:srgbClr val="000000"/>
                </a:solidFill>
                <a:latin typeface="Arimo Bold"/>
                <a:ea typeface="Arimo Bold"/>
                <a:cs typeface="Arimo Bold"/>
                <a:sym typeface="Arimo Bold"/>
              </a:rPr>
              <a:t>Những con vật bé yêu + Cháu yêu chú bộ đội</a:t>
            </a:r>
          </a:p>
        </p:txBody>
      </p:sp>
      <p:sp>
        <p:nvSpPr>
          <p:cNvPr id="64" name="TextBox 64"/>
          <p:cNvSpPr txBox="1"/>
          <p:nvPr/>
        </p:nvSpPr>
        <p:spPr>
          <a:xfrm>
            <a:off x="13165153" y="6111089"/>
            <a:ext cx="5122847" cy="561975"/>
          </a:xfrm>
          <a:prstGeom prst="rect">
            <a:avLst/>
          </a:prstGeom>
        </p:spPr>
        <p:txBody>
          <a:bodyPr lIns="0" tIns="0" rIns="0" bIns="0" rtlCol="0" anchor="t">
            <a:spAutoFit/>
          </a:bodyPr>
          <a:lstStyle/>
          <a:p>
            <a:pPr algn="l">
              <a:lnSpc>
                <a:spcPts val="4500"/>
              </a:lnSpc>
              <a:spcBef>
                <a:spcPct val="0"/>
              </a:spcBef>
            </a:pPr>
            <a:r>
              <a:rPr lang="en-US" sz="3000">
                <a:solidFill>
                  <a:srgbClr val="000000"/>
                </a:solidFill>
                <a:latin typeface="Arimo"/>
                <a:ea typeface="Arimo"/>
                <a:cs typeface="Arimo"/>
                <a:sym typeface="Arimo"/>
              </a:rPr>
              <a:t>Những con vật nuôi trong nhà</a:t>
            </a:r>
          </a:p>
        </p:txBody>
      </p:sp>
      <p:grpSp>
        <p:nvGrpSpPr>
          <p:cNvPr id="65" name="Group 65"/>
          <p:cNvGrpSpPr/>
          <p:nvPr/>
        </p:nvGrpSpPr>
        <p:grpSpPr>
          <a:xfrm>
            <a:off x="13165153" y="6894521"/>
            <a:ext cx="7009446" cy="561975"/>
            <a:chOff x="0" y="0"/>
            <a:chExt cx="1637529" cy="131287"/>
          </a:xfrm>
        </p:grpSpPr>
        <p:sp>
          <p:nvSpPr>
            <p:cNvPr id="66" name="Freeform 66"/>
            <p:cNvSpPr/>
            <p:nvPr/>
          </p:nvSpPr>
          <p:spPr>
            <a:xfrm>
              <a:off x="0" y="0"/>
              <a:ext cx="1637529" cy="131287"/>
            </a:xfrm>
            <a:custGeom>
              <a:avLst/>
              <a:gdLst/>
              <a:ahLst/>
              <a:cxnLst/>
              <a:rect l="l" t="t" r="r" b="b"/>
              <a:pathLst>
                <a:path w="1637529" h="131287">
                  <a:moveTo>
                    <a:pt x="1434329" y="0"/>
                  </a:moveTo>
                  <a:cubicBezTo>
                    <a:pt x="1546553" y="0"/>
                    <a:pt x="1637529" y="29390"/>
                    <a:pt x="1637529" y="65644"/>
                  </a:cubicBezTo>
                  <a:cubicBezTo>
                    <a:pt x="1637529" y="101898"/>
                    <a:pt x="1546553" y="131287"/>
                    <a:pt x="1434329" y="131287"/>
                  </a:cubicBezTo>
                  <a:lnTo>
                    <a:pt x="203200" y="131287"/>
                  </a:lnTo>
                  <a:cubicBezTo>
                    <a:pt x="90976" y="131287"/>
                    <a:pt x="0" y="101898"/>
                    <a:pt x="0" y="65644"/>
                  </a:cubicBezTo>
                  <a:cubicBezTo>
                    <a:pt x="0" y="29390"/>
                    <a:pt x="90976" y="0"/>
                    <a:pt x="203200" y="0"/>
                  </a:cubicBezTo>
                  <a:close/>
                </a:path>
              </a:pathLst>
            </a:custGeom>
            <a:solidFill>
              <a:srgbClr val="B2D2C9"/>
            </a:solidFill>
          </p:spPr>
        </p:sp>
        <p:sp>
          <p:nvSpPr>
            <p:cNvPr id="67" name="TextBox 67"/>
            <p:cNvSpPr txBox="1"/>
            <p:nvPr/>
          </p:nvSpPr>
          <p:spPr>
            <a:xfrm>
              <a:off x="0" y="-76200"/>
              <a:ext cx="1637529" cy="207487"/>
            </a:xfrm>
            <a:prstGeom prst="rect">
              <a:avLst/>
            </a:prstGeom>
          </p:spPr>
          <p:txBody>
            <a:bodyPr lIns="50800" tIns="50800" rIns="50800" bIns="50800" rtlCol="0" anchor="ctr"/>
            <a:lstStyle/>
            <a:p>
              <a:pPr algn="ctr">
                <a:lnSpc>
                  <a:spcPts val="2827"/>
                </a:lnSpc>
              </a:pPr>
              <a:endParaRPr/>
            </a:p>
          </p:txBody>
        </p:sp>
      </p:grpSp>
      <p:sp>
        <p:nvSpPr>
          <p:cNvPr id="68" name="TextBox 68"/>
          <p:cNvSpPr txBox="1"/>
          <p:nvPr/>
        </p:nvSpPr>
        <p:spPr>
          <a:xfrm>
            <a:off x="13257620" y="6894521"/>
            <a:ext cx="3495080" cy="561975"/>
          </a:xfrm>
          <a:prstGeom prst="rect">
            <a:avLst/>
          </a:prstGeom>
        </p:spPr>
        <p:txBody>
          <a:bodyPr lIns="0" tIns="0" rIns="0" bIns="0" rtlCol="0" anchor="t">
            <a:spAutoFit/>
          </a:bodyPr>
          <a:lstStyle/>
          <a:p>
            <a:pPr algn="ctr">
              <a:lnSpc>
                <a:spcPts val="4500"/>
              </a:lnSpc>
              <a:spcBef>
                <a:spcPct val="0"/>
              </a:spcBef>
            </a:pPr>
            <a:r>
              <a:rPr lang="en-US" sz="3000">
                <a:solidFill>
                  <a:srgbClr val="000000"/>
                </a:solidFill>
                <a:latin typeface="Arimo"/>
                <a:ea typeface="Arimo"/>
                <a:cs typeface="Arimo"/>
                <a:sym typeface="Arimo"/>
              </a:rPr>
              <a:t>Cháu yêu chú bộ đội</a:t>
            </a:r>
          </a:p>
        </p:txBody>
      </p:sp>
      <p:grpSp>
        <p:nvGrpSpPr>
          <p:cNvPr id="69" name="Group 69"/>
          <p:cNvGrpSpPr/>
          <p:nvPr/>
        </p:nvGrpSpPr>
        <p:grpSpPr>
          <a:xfrm>
            <a:off x="12918387" y="7612945"/>
            <a:ext cx="7009446" cy="583406"/>
            <a:chOff x="0" y="0"/>
            <a:chExt cx="1637529" cy="136294"/>
          </a:xfrm>
        </p:grpSpPr>
        <p:sp>
          <p:nvSpPr>
            <p:cNvPr id="70" name="Freeform 70"/>
            <p:cNvSpPr/>
            <p:nvPr/>
          </p:nvSpPr>
          <p:spPr>
            <a:xfrm>
              <a:off x="0" y="0"/>
              <a:ext cx="1637529" cy="136294"/>
            </a:xfrm>
            <a:custGeom>
              <a:avLst/>
              <a:gdLst/>
              <a:ahLst/>
              <a:cxnLst/>
              <a:rect l="l" t="t" r="r" b="b"/>
              <a:pathLst>
                <a:path w="1637529" h="136294">
                  <a:moveTo>
                    <a:pt x="1434329" y="0"/>
                  </a:moveTo>
                  <a:cubicBezTo>
                    <a:pt x="1546553" y="0"/>
                    <a:pt x="1637529" y="30510"/>
                    <a:pt x="1637529" y="68147"/>
                  </a:cubicBezTo>
                  <a:cubicBezTo>
                    <a:pt x="1637529" y="105783"/>
                    <a:pt x="1546553" y="136294"/>
                    <a:pt x="1434329" y="136294"/>
                  </a:cubicBezTo>
                  <a:lnTo>
                    <a:pt x="203200" y="136294"/>
                  </a:lnTo>
                  <a:cubicBezTo>
                    <a:pt x="90976" y="136294"/>
                    <a:pt x="0" y="105783"/>
                    <a:pt x="0" y="68147"/>
                  </a:cubicBezTo>
                  <a:cubicBezTo>
                    <a:pt x="0" y="30510"/>
                    <a:pt x="90976" y="0"/>
                    <a:pt x="203200" y="0"/>
                  </a:cubicBezTo>
                  <a:close/>
                </a:path>
              </a:pathLst>
            </a:custGeom>
            <a:solidFill>
              <a:srgbClr val="B2D2C9"/>
            </a:solidFill>
          </p:spPr>
        </p:sp>
        <p:sp>
          <p:nvSpPr>
            <p:cNvPr id="71" name="TextBox 71"/>
            <p:cNvSpPr txBox="1"/>
            <p:nvPr/>
          </p:nvSpPr>
          <p:spPr>
            <a:xfrm>
              <a:off x="0" y="-76200"/>
              <a:ext cx="1637529" cy="212494"/>
            </a:xfrm>
            <a:prstGeom prst="rect">
              <a:avLst/>
            </a:prstGeom>
          </p:spPr>
          <p:txBody>
            <a:bodyPr lIns="50800" tIns="50800" rIns="50800" bIns="50800" rtlCol="0" anchor="ctr"/>
            <a:lstStyle/>
            <a:p>
              <a:pPr algn="ctr">
                <a:lnSpc>
                  <a:spcPts val="2827"/>
                </a:lnSpc>
              </a:pPr>
              <a:endParaRPr/>
            </a:p>
          </p:txBody>
        </p:sp>
      </p:grpSp>
      <p:sp>
        <p:nvSpPr>
          <p:cNvPr id="72" name="TextBox 72"/>
          <p:cNvSpPr txBox="1"/>
          <p:nvPr/>
        </p:nvSpPr>
        <p:spPr>
          <a:xfrm>
            <a:off x="12627216" y="7589846"/>
            <a:ext cx="5532746" cy="561975"/>
          </a:xfrm>
          <a:prstGeom prst="rect">
            <a:avLst/>
          </a:prstGeom>
        </p:spPr>
        <p:txBody>
          <a:bodyPr lIns="0" tIns="0" rIns="0" bIns="0" rtlCol="0" anchor="t">
            <a:spAutoFit/>
          </a:bodyPr>
          <a:lstStyle/>
          <a:p>
            <a:pPr algn="ctr">
              <a:lnSpc>
                <a:spcPts val="4500"/>
              </a:lnSpc>
              <a:spcBef>
                <a:spcPct val="0"/>
              </a:spcBef>
            </a:pPr>
            <a:r>
              <a:rPr lang="en-US" sz="3000">
                <a:solidFill>
                  <a:srgbClr val="000000"/>
                </a:solidFill>
                <a:latin typeface="Arimo"/>
                <a:ea typeface="Arimo"/>
                <a:cs typeface="Arimo"/>
                <a:sym typeface="Arimo"/>
              </a:rPr>
              <a:t>Những con vật dưới nước</a:t>
            </a:r>
          </a:p>
        </p:txBody>
      </p:sp>
      <p:grpSp>
        <p:nvGrpSpPr>
          <p:cNvPr id="73" name="Group 73"/>
          <p:cNvGrpSpPr/>
          <p:nvPr/>
        </p:nvGrpSpPr>
        <p:grpSpPr>
          <a:xfrm>
            <a:off x="12918387" y="8292316"/>
            <a:ext cx="7009446" cy="561975"/>
            <a:chOff x="0" y="0"/>
            <a:chExt cx="1637529" cy="131287"/>
          </a:xfrm>
        </p:grpSpPr>
        <p:sp>
          <p:nvSpPr>
            <p:cNvPr id="74" name="Freeform 74"/>
            <p:cNvSpPr/>
            <p:nvPr/>
          </p:nvSpPr>
          <p:spPr>
            <a:xfrm>
              <a:off x="0" y="0"/>
              <a:ext cx="1637529" cy="131287"/>
            </a:xfrm>
            <a:custGeom>
              <a:avLst/>
              <a:gdLst/>
              <a:ahLst/>
              <a:cxnLst/>
              <a:rect l="l" t="t" r="r" b="b"/>
              <a:pathLst>
                <a:path w="1637529" h="131287">
                  <a:moveTo>
                    <a:pt x="1434329" y="0"/>
                  </a:moveTo>
                  <a:cubicBezTo>
                    <a:pt x="1546553" y="0"/>
                    <a:pt x="1637529" y="29390"/>
                    <a:pt x="1637529" y="65644"/>
                  </a:cubicBezTo>
                  <a:cubicBezTo>
                    <a:pt x="1637529" y="101898"/>
                    <a:pt x="1546553" y="131287"/>
                    <a:pt x="1434329" y="131287"/>
                  </a:cubicBezTo>
                  <a:lnTo>
                    <a:pt x="203200" y="131287"/>
                  </a:lnTo>
                  <a:cubicBezTo>
                    <a:pt x="90976" y="131287"/>
                    <a:pt x="0" y="101898"/>
                    <a:pt x="0" y="65644"/>
                  </a:cubicBezTo>
                  <a:cubicBezTo>
                    <a:pt x="0" y="29390"/>
                    <a:pt x="90976" y="0"/>
                    <a:pt x="203200" y="0"/>
                  </a:cubicBezTo>
                  <a:close/>
                </a:path>
              </a:pathLst>
            </a:custGeom>
            <a:solidFill>
              <a:srgbClr val="B2D2C9"/>
            </a:solidFill>
          </p:spPr>
        </p:sp>
        <p:sp>
          <p:nvSpPr>
            <p:cNvPr id="75" name="TextBox 75"/>
            <p:cNvSpPr txBox="1"/>
            <p:nvPr/>
          </p:nvSpPr>
          <p:spPr>
            <a:xfrm>
              <a:off x="0" y="-76200"/>
              <a:ext cx="1637529" cy="207487"/>
            </a:xfrm>
            <a:prstGeom prst="rect">
              <a:avLst/>
            </a:prstGeom>
          </p:spPr>
          <p:txBody>
            <a:bodyPr lIns="50800" tIns="50800" rIns="50800" bIns="50800" rtlCol="0" anchor="ctr"/>
            <a:lstStyle/>
            <a:p>
              <a:pPr algn="ctr">
                <a:lnSpc>
                  <a:spcPts val="2827"/>
                </a:lnSpc>
              </a:pPr>
              <a:endParaRPr/>
            </a:p>
          </p:txBody>
        </p:sp>
      </p:grpSp>
      <p:grpSp>
        <p:nvGrpSpPr>
          <p:cNvPr id="76" name="Group 76"/>
          <p:cNvGrpSpPr/>
          <p:nvPr/>
        </p:nvGrpSpPr>
        <p:grpSpPr>
          <a:xfrm>
            <a:off x="12918387" y="9051935"/>
            <a:ext cx="7009446" cy="561975"/>
            <a:chOff x="0" y="0"/>
            <a:chExt cx="1637529" cy="131287"/>
          </a:xfrm>
        </p:grpSpPr>
        <p:sp>
          <p:nvSpPr>
            <p:cNvPr id="77" name="Freeform 77"/>
            <p:cNvSpPr/>
            <p:nvPr/>
          </p:nvSpPr>
          <p:spPr>
            <a:xfrm>
              <a:off x="0" y="0"/>
              <a:ext cx="1637529" cy="131287"/>
            </a:xfrm>
            <a:custGeom>
              <a:avLst/>
              <a:gdLst/>
              <a:ahLst/>
              <a:cxnLst/>
              <a:rect l="l" t="t" r="r" b="b"/>
              <a:pathLst>
                <a:path w="1637529" h="131287">
                  <a:moveTo>
                    <a:pt x="1434329" y="0"/>
                  </a:moveTo>
                  <a:cubicBezTo>
                    <a:pt x="1546553" y="0"/>
                    <a:pt x="1637529" y="29390"/>
                    <a:pt x="1637529" y="65644"/>
                  </a:cubicBezTo>
                  <a:cubicBezTo>
                    <a:pt x="1637529" y="101898"/>
                    <a:pt x="1546553" y="131287"/>
                    <a:pt x="1434329" y="131287"/>
                  </a:cubicBezTo>
                  <a:lnTo>
                    <a:pt x="203200" y="131287"/>
                  </a:lnTo>
                  <a:cubicBezTo>
                    <a:pt x="90976" y="131287"/>
                    <a:pt x="0" y="101898"/>
                    <a:pt x="0" y="65644"/>
                  </a:cubicBezTo>
                  <a:cubicBezTo>
                    <a:pt x="0" y="29390"/>
                    <a:pt x="90976" y="0"/>
                    <a:pt x="203200" y="0"/>
                  </a:cubicBezTo>
                  <a:close/>
                </a:path>
              </a:pathLst>
            </a:custGeom>
            <a:solidFill>
              <a:srgbClr val="B2D2C9"/>
            </a:solidFill>
          </p:spPr>
        </p:sp>
        <p:sp>
          <p:nvSpPr>
            <p:cNvPr id="78" name="TextBox 78"/>
            <p:cNvSpPr txBox="1"/>
            <p:nvPr/>
          </p:nvSpPr>
          <p:spPr>
            <a:xfrm>
              <a:off x="0" y="-76200"/>
              <a:ext cx="1637529" cy="207487"/>
            </a:xfrm>
            <a:prstGeom prst="rect">
              <a:avLst/>
            </a:prstGeom>
          </p:spPr>
          <p:txBody>
            <a:bodyPr lIns="50800" tIns="50800" rIns="50800" bIns="50800" rtlCol="0" anchor="ctr"/>
            <a:lstStyle/>
            <a:p>
              <a:pPr algn="ctr">
                <a:lnSpc>
                  <a:spcPts val="2827"/>
                </a:lnSpc>
              </a:pPr>
              <a:endParaRPr/>
            </a:p>
          </p:txBody>
        </p:sp>
      </p:grpSp>
      <p:sp>
        <p:nvSpPr>
          <p:cNvPr id="79" name="TextBox 79"/>
          <p:cNvSpPr txBox="1"/>
          <p:nvPr/>
        </p:nvSpPr>
        <p:spPr>
          <a:xfrm>
            <a:off x="13257620" y="8253501"/>
            <a:ext cx="5331349" cy="561975"/>
          </a:xfrm>
          <a:prstGeom prst="rect">
            <a:avLst/>
          </a:prstGeom>
        </p:spPr>
        <p:txBody>
          <a:bodyPr lIns="0" tIns="0" rIns="0" bIns="0" rtlCol="0" anchor="t">
            <a:spAutoFit/>
          </a:bodyPr>
          <a:lstStyle/>
          <a:p>
            <a:pPr algn="ctr">
              <a:lnSpc>
                <a:spcPts val="4500"/>
              </a:lnSpc>
              <a:spcBef>
                <a:spcPct val="0"/>
              </a:spcBef>
            </a:pPr>
            <a:r>
              <a:rPr lang="en-US" sz="3000">
                <a:solidFill>
                  <a:srgbClr val="000000"/>
                </a:solidFill>
                <a:latin typeface="Arimo"/>
                <a:ea typeface="Arimo"/>
                <a:cs typeface="Arimo"/>
                <a:sym typeface="Arimo"/>
              </a:rPr>
              <a:t>Những con vật trong rừng</a:t>
            </a:r>
          </a:p>
        </p:txBody>
      </p:sp>
      <p:sp>
        <p:nvSpPr>
          <p:cNvPr id="80" name="TextBox 80"/>
          <p:cNvSpPr txBox="1"/>
          <p:nvPr/>
        </p:nvSpPr>
        <p:spPr>
          <a:xfrm>
            <a:off x="13842614" y="8947160"/>
            <a:ext cx="3368179" cy="561975"/>
          </a:xfrm>
          <a:prstGeom prst="rect">
            <a:avLst/>
          </a:prstGeom>
        </p:spPr>
        <p:txBody>
          <a:bodyPr lIns="0" tIns="0" rIns="0" bIns="0" rtlCol="0" anchor="t">
            <a:spAutoFit/>
          </a:bodyPr>
          <a:lstStyle/>
          <a:p>
            <a:pPr algn="ctr">
              <a:lnSpc>
                <a:spcPts val="4500"/>
              </a:lnSpc>
              <a:spcBef>
                <a:spcPct val="0"/>
              </a:spcBef>
            </a:pPr>
            <a:r>
              <a:rPr lang="en-US" sz="3000">
                <a:solidFill>
                  <a:srgbClr val="000000"/>
                </a:solidFill>
                <a:latin typeface="Arimo"/>
                <a:ea typeface="Arimo"/>
                <a:cs typeface="Arimo"/>
                <a:sym typeface="Arimo"/>
              </a:rPr>
              <a:t>Côn trùng quanh bé</a:t>
            </a:r>
          </a:p>
        </p:txBody>
      </p:sp>
      <p:sp>
        <p:nvSpPr>
          <p:cNvPr id="81" name="TextBox 81"/>
          <p:cNvSpPr txBox="1"/>
          <p:nvPr/>
        </p:nvSpPr>
        <p:spPr>
          <a:xfrm>
            <a:off x="870544" y="6079840"/>
            <a:ext cx="2858790"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Bố và mẹ của bé</a:t>
            </a:r>
          </a:p>
        </p:txBody>
      </p:sp>
      <p:sp>
        <p:nvSpPr>
          <p:cNvPr id="82" name="TextBox 82"/>
          <p:cNvSpPr txBox="1"/>
          <p:nvPr/>
        </p:nvSpPr>
        <p:spPr>
          <a:xfrm>
            <a:off x="552845" y="7158839"/>
            <a:ext cx="3176488"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Cô giáo là mẹ hiền</a:t>
            </a:r>
          </a:p>
        </p:txBody>
      </p:sp>
      <p:sp>
        <p:nvSpPr>
          <p:cNvPr id="83" name="TextBox 83"/>
          <p:cNvSpPr txBox="1"/>
          <p:nvPr/>
        </p:nvSpPr>
        <p:spPr>
          <a:xfrm>
            <a:off x="552845" y="8023234"/>
            <a:ext cx="2774454"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Ngôi nhà của bé</a:t>
            </a:r>
          </a:p>
        </p:txBody>
      </p:sp>
      <p:sp>
        <p:nvSpPr>
          <p:cNvPr id="84" name="TextBox 84"/>
          <p:cNvSpPr txBox="1"/>
          <p:nvPr/>
        </p:nvSpPr>
        <p:spPr>
          <a:xfrm>
            <a:off x="432000" y="8856672"/>
            <a:ext cx="4823993" cy="542926"/>
          </a:xfrm>
          <a:prstGeom prst="rect">
            <a:avLst/>
          </a:prstGeom>
        </p:spPr>
        <p:txBody>
          <a:bodyPr lIns="0" tIns="0" rIns="0" bIns="0" rtlCol="0" anchor="t">
            <a:spAutoFit/>
          </a:bodyPr>
          <a:lstStyle/>
          <a:p>
            <a:pPr algn="l">
              <a:lnSpc>
                <a:spcPts val="4499"/>
              </a:lnSpc>
              <a:spcBef>
                <a:spcPct val="0"/>
              </a:spcBef>
            </a:pPr>
            <a:r>
              <a:rPr lang="en-US" sz="2999">
                <a:solidFill>
                  <a:srgbClr val="000000"/>
                </a:solidFill>
                <a:latin typeface="Arimo"/>
                <a:ea typeface="Arimo"/>
                <a:cs typeface="Arimo"/>
                <a:sym typeface="Arimo"/>
              </a:rPr>
              <a:t>Những người thân của bé</a:t>
            </a:r>
          </a:p>
        </p:txBody>
      </p:sp>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0" y="0"/>
            <a:ext cx="7315200" cy="425612"/>
          </a:xfrm>
          <a:custGeom>
            <a:avLst/>
            <a:gdLst/>
            <a:ahLst/>
            <a:cxnLst/>
            <a:rect l="l" t="t" r="r" b="b"/>
            <a:pathLst>
              <a:path w="7315200" h="425612">
                <a:moveTo>
                  <a:pt x="0" y="0"/>
                </a:moveTo>
                <a:lnTo>
                  <a:pt x="7315200" y="0"/>
                </a:lnTo>
                <a:lnTo>
                  <a:pt x="7315200" y="425612"/>
                </a:lnTo>
                <a:lnTo>
                  <a:pt x="0" y="4256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554377" y="9148079"/>
            <a:ext cx="3733623" cy="1053073"/>
          </a:xfrm>
          <a:custGeom>
            <a:avLst/>
            <a:gdLst/>
            <a:ahLst/>
            <a:cxnLst/>
            <a:rect l="l" t="t" r="r" b="b"/>
            <a:pathLst>
              <a:path w="3733623" h="1053073">
                <a:moveTo>
                  <a:pt x="0" y="0"/>
                </a:moveTo>
                <a:lnTo>
                  <a:pt x="3733623" y="0"/>
                </a:lnTo>
                <a:lnTo>
                  <a:pt x="3733623" y="1053073"/>
                </a:lnTo>
                <a:lnTo>
                  <a:pt x="0" y="10530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994697" y="9189875"/>
            <a:ext cx="3889806" cy="1097125"/>
          </a:xfrm>
          <a:custGeom>
            <a:avLst/>
            <a:gdLst/>
            <a:ahLst/>
            <a:cxnLst/>
            <a:rect l="l" t="t" r="r" b="b"/>
            <a:pathLst>
              <a:path w="3889806" h="1097125">
                <a:moveTo>
                  <a:pt x="0" y="0"/>
                </a:moveTo>
                <a:lnTo>
                  <a:pt x="3889806" y="0"/>
                </a:lnTo>
                <a:lnTo>
                  <a:pt x="3889806" y="1097125"/>
                </a:lnTo>
                <a:lnTo>
                  <a:pt x="0" y="10971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5848045" y="9364645"/>
            <a:ext cx="3769611" cy="1063224"/>
          </a:xfrm>
          <a:custGeom>
            <a:avLst/>
            <a:gdLst/>
            <a:ahLst/>
            <a:cxnLst/>
            <a:rect l="l" t="t" r="r" b="b"/>
            <a:pathLst>
              <a:path w="3769611" h="1063224">
                <a:moveTo>
                  <a:pt x="0" y="0"/>
                </a:moveTo>
                <a:lnTo>
                  <a:pt x="3769611" y="0"/>
                </a:lnTo>
                <a:lnTo>
                  <a:pt x="3769611" y="1063223"/>
                </a:lnTo>
                <a:lnTo>
                  <a:pt x="0" y="10632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078434" y="9364645"/>
            <a:ext cx="3769611" cy="1063224"/>
          </a:xfrm>
          <a:custGeom>
            <a:avLst/>
            <a:gdLst/>
            <a:ahLst/>
            <a:cxnLst/>
            <a:rect l="l" t="t" r="r" b="b"/>
            <a:pathLst>
              <a:path w="3769611" h="1063224">
                <a:moveTo>
                  <a:pt x="0" y="0"/>
                </a:moveTo>
                <a:lnTo>
                  <a:pt x="3769611" y="0"/>
                </a:lnTo>
                <a:lnTo>
                  <a:pt x="3769611" y="1063223"/>
                </a:lnTo>
                <a:lnTo>
                  <a:pt x="0" y="10632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438372" y="8680400"/>
            <a:ext cx="1180657" cy="1520753"/>
          </a:xfrm>
          <a:custGeom>
            <a:avLst/>
            <a:gdLst/>
            <a:ahLst/>
            <a:cxnLst/>
            <a:rect l="l" t="t" r="r" b="b"/>
            <a:pathLst>
              <a:path w="1180657" h="1520753">
                <a:moveTo>
                  <a:pt x="0" y="0"/>
                </a:moveTo>
                <a:lnTo>
                  <a:pt x="1180656" y="0"/>
                </a:lnTo>
                <a:lnTo>
                  <a:pt x="1180656" y="1520752"/>
                </a:lnTo>
                <a:lnTo>
                  <a:pt x="0" y="15207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8" name="Group 8"/>
          <p:cNvGrpSpPr/>
          <p:nvPr/>
        </p:nvGrpSpPr>
        <p:grpSpPr>
          <a:xfrm rot="10736649">
            <a:off x="5273051" y="1505807"/>
            <a:ext cx="2295541" cy="2858285"/>
            <a:chOff x="0" y="0"/>
            <a:chExt cx="3060721" cy="3811047"/>
          </a:xfrm>
        </p:grpSpPr>
        <p:sp>
          <p:nvSpPr>
            <p:cNvPr id="9" name="AutoShape 9"/>
            <p:cNvSpPr/>
            <p:nvPr/>
          </p:nvSpPr>
          <p:spPr>
            <a:xfrm>
              <a:off x="3017879" y="0"/>
              <a:ext cx="0" cy="3811047"/>
            </a:xfrm>
            <a:prstGeom prst="line">
              <a:avLst/>
            </a:prstGeom>
            <a:ln w="85684" cap="flat">
              <a:solidFill>
                <a:srgbClr val="C52330"/>
              </a:solidFill>
              <a:prstDash val="solid"/>
              <a:headEnd type="none" w="sm" len="sm"/>
              <a:tailEnd type="none" w="sm" len="sm"/>
            </a:ln>
          </p:spPr>
        </p:sp>
        <p:sp>
          <p:nvSpPr>
            <p:cNvPr id="10" name="AutoShape 10"/>
            <p:cNvSpPr/>
            <p:nvPr/>
          </p:nvSpPr>
          <p:spPr>
            <a:xfrm>
              <a:off x="0" y="3725363"/>
              <a:ext cx="2975037" cy="0"/>
            </a:xfrm>
            <a:prstGeom prst="line">
              <a:avLst/>
            </a:prstGeom>
            <a:ln w="85684" cap="flat">
              <a:solidFill>
                <a:srgbClr val="C52330"/>
              </a:solidFill>
              <a:prstDash val="solid"/>
              <a:headEnd type="oval" w="lg" len="lg"/>
              <a:tailEnd type="none" w="sm" len="sm"/>
            </a:ln>
          </p:spPr>
        </p:sp>
        <p:sp>
          <p:nvSpPr>
            <p:cNvPr id="11" name="AutoShape 11"/>
            <p:cNvSpPr/>
            <p:nvPr/>
          </p:nvSpPr>
          <p:spPr>
            <a:xfrm>
              <a:off x="1310178" y="2538179"/>
              <a:ext cx="1664859" cy="0"/>
            </a:xfrm>
            <a:prstGeom prst="line">
              <a:avLst/>
            </a:prstGeom>
            <a:ln w="85684" cap="flat">
              <a:solidFill>
                <a:srgbClr val="C52330"/>
              </a:solidFill>
              <a:prstDash val="solid"/>
              <a:headEnd type="oval" w="lg" len="lg"/>
              <a:tailEnd type="none" w="sm" len="sm"/>
            </a:ln>
          </p:spPr>
        </p:sp>
        <p:sp>
          <p:nvSpPr>
            <p:cNvPr id="12" name="AutoShape 12"/>
            <p:cNvSpPr/>
            <p:nvPr/>
          </p:nvSpPr>
          <p:spPr>
            <a:xfrm>
              <a:off x="1310178" y="78126"/>
              <a:ext cx="1664859" cy="0"/>
            </a:xfrm>
            <a:prstGeom prst="line">
              <a:avLst/>
            </a:prstGeom>
            <a:ln w="85684" cap="flat">
              <a:solidFill>
                <a:srgbClr val="C52330"/>
              </a:solidFill>
              <a:prstDash val="solid"/>
              <a:headEnd type="oval" w="lg" len="lg"/>
              <a:tailEnd type="none" w="sm" len="sm"/>
            </a:ln>
          </p:spPr>
        </p:sp>
        <p:sp>
          <p:nvSpPr>
            <p:cNvPr id="13" name="AutoShape 13"/>
            <p:cNvSpPr/>
            <p:nvPr/>
          </p:nvSpPr>
          <p:spPr>
            <a:xfrm>
              <a:off x="0" y="1308153"/>
              <a:ext cx="2975037" cy="0"/>
            </a:xfrm>
            <a:prstGeom prst="line">
              <a:avLst/>
            </a:prstGeom>
            <a:ln w="85684" cap="flat">
              <a:solidFill>
                <a:srgbClr val="C52330"/>
              </a:solidFill>
              <a:prstDash val="solid"/>
              <a:headEnd type="oval" w="lg" len="lg"/>
              <a:tailEnd type="none" w="sm" len="sm"/>
            </a:ln>
          </p:spPr>
        </p:sp>
      </p:grpSp>
      <p:sp>
        <p:nvSpPr>
          <p:cNvPr id="14" name="Freeform 14"/>
          <p:cNvSpPr/>
          <p:nvPr/>
        </p:nvSpPr>
        <p:spPr>
          <a:xfrm rot="-10800000">
            <a:off x="3963239" y="2653612"/>
            <a:ext cx="1283672" cy="281338"/>
          </a:xfrm>
          <a:custGeom>
            <a:avLst/>
            <a:gdLst/>
            <a:ahLst/>
            <a:cxnLst/>
            <a:rect l="l" t="t" r="r" b="b"/>
            <a:pathLst>
              <a:path w="1283672" h="281338">
                <a:moveTo>
                  <a:pt x="0" y="0"/>
                </a:moveTo>
                <a:lnTo>
                  <a:pt x="1283672" y="0"/>
                </a:lnTo>
                <a:lnTo>
                  <a:pt x="1283672" y="281338"/>
                </a:lnTo>
                <a:lnTo>
                  <a:pt x="0" y="2813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5" name="Group 15"/>
          <p:cNvGrpSpPr/>
          <p:nvPr/>
        </p:nvGrpSpPr>
        <p:grpSpPr>
          <a:xfrm>
            <a:off x="1492578" y="1892117"/>
            <a:ext cx="3112497" cy="1522989"/>
            <a:chOff x="0" y="0"/>
            <a:chExt cx="1413395" cy="691594"/>
          </a:xfrm>
        </p:grpSpPr>
        <p:sp>
          <p:nvSpPr>
            <p:cNvPr id="16" name="Freeform 16"/>
            <p:cNvSpPr/>
            <p:nvPr/>
          </p:nvSpPr>
          <p:spPr>
            <a:xfrm>
              <a:off x="0" y="0"/>
              <a:ext cx="1413395" cy="691595"/>
            </a:xfrm>
            <a:custGeom>
              <a:avLst/>
              <a:gdLst/>
              <a:ahLst/>
              <a:cxnLst/>
              <a:rect l="l" t="t" r="r" b="b"/>
              <a:pathLst>
                <a:path w="1413395" h="691595">
                  <a:moveTo>
                    <a:pt x="1210195" y="0"/>
                  </a:moveTo>
                  <a:cubicBezTo>
                    <a:pt x="1322420" y="0"/>
                    <a:pt x="1413395" y="154819"/>
                    <a:pt x="1413395" y="345797"/>
                  </a:cubicBezTo>
                  <a:cubicBezTo>
                    <a:pt x="1413395" y="536776"/>
                    <a:pt x="1322420" y="691595"/>
                    <a:pt x="1210195" y="691595"/>
                  </a:cubicBezTo>
                  <a:lnTo>
                    <a:pt x="203200" y="691595"/>
                  </a:lnTo>
                  <a:cubicBezTo>
                    <a:pt x="90976" y="691595"/>
                    <a:pt x="0" y="536776"/>
                    <a:pt x="0" y="345797"/>
                  </a:cubicBezTo>
                  <a:cubicBezTo>
                    <a:pt x="0" y="154819"/>
                    <a:pt x="90976" y="0"/>
                    <a:pt x="203200" y="0"/>
                  </a:cubicBezTo>
                  <a:close/>
                </a:path>
              </a:pathLst>
            </a:custGeom>
            <a:solidFill>
              <a:srgbClr val="FFA4BA"/>
            </a:solidFill>
          </p:spPr>
        </p:sp>
        <p:sp>
          <p:nvSpPr>
            <p:cNvPr id="17" name="TextBox 17"/>
            <p:cNvSpPr txBox="1"/>
            <p:nvPr/>
          </p:nvSpPr>
          <p:spPr>
            <a:xfrm>
              <a:off x="0" y="-76200"/>
              <a:ext cx="1413395" cy="767794"/>
            </a:xfrm>
            <a:prstGeom prst="rect">
              <a:avLst/>
            </a:prstGeom>
          </p:spPr>
          <p:txBody>
            <a:bodyPr lIns="50800" tIns="50800" rIns="50800" bIns="50800" rtlCol="0" anchor="ctr"/>
            <a:lstStyle/>
            <a:p>
              <a:pPr algn="ctr">
                <a:lnSpc>
                  <a:spcPts val="2827"/>
                </a:lnSpc>
              </a:pPr>
              <a:r>
                <a:rPr lang="en-US" sz="2175">
                  <a:solidFill>
                    <a:srgbClr val="000000"/>
                  </a:solidFill>
                  <a:latin typeface="Arial"/>
                  <a:ea typeface="Arial"/>
                  <a:cs typeface="Arial"/>
                  <a:sym typeface="Arial"/>
                </a:rPr>
                <a:t>.</a:t>
              </a:r>
            </a:p>
            <a:p>
              <a:pPr algn="ctr">
                <a:lnSpc>
                  <a:spcPts val="2827"/>
                </a:lnSpc>
              </a:pPr>
              <a:endParaRPr lang="en-US" sz="2175">
                <a:solidFill>
                  <a:srgbClr val="000000"/>
                </a:solidFill>
                <a:latin typeface="Arial"/>
                <a:ea typeface="Arial"/>
                <a:cs typeface="Arial"/>
                <a:sym typeface="Arial"/>
              </a:endParaRPr>
            </a:p>
          </p:txBody>
        </p:sp>
      </p:grpSp>
      <p:sp>
        <p:nvSpPr>
          <p:cNvPr id="18" name="Freeform 18"/>
          <p:cNvSpPr/>
          <p:nvPr/>
        </p:nvSpPr>
        <p:spPr>
          <a:xfrm rot="-10800000">
            <a:off x="4605075" y="6924658"/>
            <a:ext cx="1283672" cy="281338"/>
          </a:xfrm>
          <a:custGeom>
            <a:avLst/>
            <a:gdLst/>
            <a:ahLst/>
            <a:cxnLst/>
            <a:rect l="l" t="t" r="r" b="b"/>
            <a:pathLst>
              <a:path w="1283672" h="281338">
                <a:moveTo>
                  <a:pt x="0" y="0"/>
                </a:moveTo>
                <a:lnTo>
                  <a:pt x="1283672" y="0"/>
                </a:lnTo>
                <a:lnTo>
                  <a:pt x="1283672" y="281338"/>
                </a:lnTo>
                <a:lnTo>
                  <a:pt x="0" y="2813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9" name="Group 19"/>
          <p:cNvGrpSpPr/>
          <p:nvPr/>
        </p:nvGrpSpPr>
        <p:grpSpPr>
          <a:xfrm>
            <a:off x="798636" y="5799955"/>
            <a:ext cx="4180474" cy="2485365"/>
            <a:chOff x="0" y="0"/>
            <a:chExt cx="1495708" cy="889225"/>
          </a:xfrm>
        </p:grpSpPr>
        <p:sp>
          <p:nvSpPr>
            <p:cNvPr id="20" name="Freeform 20"/>
            <p:cNvSpPr/>
            <p:nvPr/>
          </p:nvSpPr>
          <p:spPr>
            <a:xfrm>
              <a:off x="0" y="0"/>
              <a:ext cx="1495708" cy="889225"/>
            </a:xfrm>
            <a:custGeom>
              <a:avLst/>
              <a:gdLst/>
              <a:ahLst/>
              <a:cxnLst/>
              <a:rect l="l" t="t" r="r" b="b"/>
              <a:pathLst>
                <a:path w="1495708" h="889225">
                  <a:moveTo>
                    <a:pt x="1292508" y="0"/>
                  </a:moveTo>
                  <a:cubicBezTo>
                    <a:pt x="1404733" y="0"/>
                    <a:pt x="1495708" y="199060"/>
                    <a:pt x="1495708" y="444612"/>
                  </a:cubicBezTo>
                  <a:cubicBezTo>
                    <a:pt x="1495708" y="690165"/>
                    <a:pt x="1404733" y="889225"/>
                    <a:pt x="1292508" y="889225"/>
                  </a:cubicBezTo>
                  <a:lnTo>
                    <a:pt x="203200" y="889225"/>
                  </a:lnTo>
                  <a:cubicBezTo>
                    <a:pt x="90976" y="889225"/>
                    <a:pt x="0" y="690165"/>
                    <a:pt x="0" y="444612"/>
                  </a:cubicBezTo>
                  <a:cubicBezTo>
                    <a:pt x="0" y="199060"/>
                    <a:pt x="90976" y="0"/>
                    <a:pt x="203200" y="0"/>
                  </a:cubicBezTo>
                  <a:close/>
                </a:path>
              </a:pathLst>
            </a:custGeom>
            <a:solidFill>
              <a:srgbClr val="FFA4BA"/>
            </a:solidFill>
          </p:spPr>
        </p:sp>
        <p:sp>
          <p:nvSpPr>
            <p:cNvPr id="21" name="TextBox 21"/>
            <p:cNvSpPr txBox="1"/>
            <p:nvPr/>
          </p:nvSpPr>
          <p:spPr>
            <a:xfrm>
              <a:off x="0" y="-76200"/>
              <a:ext cx="1495708" cy="965425"/>
            </a:xfrm>
            <a:prstGeom prst="rect">
              <a:avLst/>
            </a:prstGeom>
          </p:spPr>
          <p:txBody>
            <a:bodyPr lIns="50800" tIns="50800" rIns="50800" bIns="50800" rtlCol="0" anchor="ctr"/>
            <a:lstStyle/>
            <a:p>
              <a:pPr algn="ctr">
                <a:lnSpc>
                  <a:spcPts val="2827"/>
                </a:lnSpc>
              </a:pPr>
              <a:r>
                <a:rPr lang="en-US" sz="2175">
                  <a:solidFill>
                    <a:srgbClr val="000000"/>
                  </a:solidFill>
                  <a:latin typeface="Arial"/>
                  <a:ea typeface="Arial"/>
                  <a:cs typeface="Arial"/>
                  <a:sym typeface="Arial"/>
                </a:rPr>
                <a:t>.</a:t>
              </a:r>
            </a:p>
            <a:p>
              <a:pPr algn="ctr">
                <a:lnSpc>
                  <a:spcPts val="2827"/>
                </a:lnSpc>
              </a:pPr>
              <a:endParaRPr lang="en-US" sz="2175">
                <a:solidFill>
                  <a:srgbClr val="000000"/>
                </a:solidFill>
                <a:latin typeface="Arial"/>
                <a:ea typeface="Arial"/>
                <a:cs typeface="Arial"/>
                <a:sym typeface="Arial"/>
              </a:endParaRPr>
            </a:p>
          </p:txBody>
        </p:sp>
      </p:grpSp>
      <p:grpSp>
        <p:nvGrpSpPr>
          <p:cNvPr id="22" name="Group 22"/>
          <p:cNvGrpSpPr/>
          <p:nvPr/>
        </p:nvGrpSpPr>
        <p:grpSpPr>
          <a:xfrm rot="-10800000">
            <a:off x="5875773" y="5636184"/>
            <a:ext cx="2295541" cy="2858285"/>
            <a:chOff x="0" y="0"/>
            <a:chExt cx="3060721" cy="3811047"/>
          </a:xfrm>
        </p:grpSpPr>
        <p:sp>
          <p:nvSpPr>
            <p:cNvPr id="23" name="AutoShape 23"/>
            <p:cNvSpPr/>
            <p:nvPr/>
          </p:nvSpPr>
          <p:spPr>
            <a:xfrm>
              <a:off x="3017879" y="0"/>
              <a:ext cx="0" cy="3811047"/>
            </a:xfrm>
            <a:prstGeom prst="line">
              <a:avLst/>
            </a:prstGeom>
            <a:ln w="85684" cap="flat">
              <a:solidFill>
                <a:srgbClr val="C52330"/>
              </a:solidFill>
              <a:prstDash val="solid"/>
              <a:headEnd type="none" w="sm" len="sm"/>
              <a:tailEnd type="none" w="sm" len="sm"/>
            </a:ln>
          </p:spPr>
        </p:sp>
        <p:sp>
          <p:nvSpPr>
            <p:cNvPr id="24" name="AutoShape 24"/>
            <p:cNvSpPr/>
            <p:nvPr/>
          </p:nvSpPr>
          <p:spPr>
            <a:xfrm>
              <a:off x="0" y="3725363"/>
              <a:ext cx="2975037" cy="0"/>
            </a:xfrm>
            <a:prstGeom prst="line">
              <a:avLst/>
            </a:prstGeom>
            <a:ln w="85684" cap="flat">
              <a:solidFill>
                <a:srgbClr val="C52330"/>
              </a:solidFill>
              <a:prstDash val="solid"/>
              <a:headEnd type="oval" w="lg" len="lg"/>
              <a:tailEnd type="none" w="sm" len="sm"/>
            </a:ln>
          </p:spPr>
        </p:sp>
        <p:sp>
          <p:nvSpPr>
            <p:cNvPr id="25" name="AutoShape 25"/>
            <p:cNvSpPr/>
            <p:nvPr/>
          </p:nvSpPr>
          <p:spPr>
            <a:xfrm>
              <a:off x="1310178" y="2538179"/>
              <a:ext cx="1664859" cy="0"/>
            </a:xfrm>
            <a:prstGeom prst="line">
              <a:avLst/>
            </a:prstGeom>
            <a:ln w="85684" cap="flat">
              <a:solidFill>
                <a:srgbClr val="C52330"/>
              </a:solidFill>
              <a:prstDash val="solid"/>
              <a:headEnd type="oval" w="lg" len="lg"/>
              <a:tailEnd type="none" w="sm" len="sm"/>
            </a:ln>
          </p:spPr>
        </p:sp>
        <p:sp>
          <p:nvSpPr>
            <p:cNvPr id="26" name="AutoShape 26"/>
            <p:cNvSpPr/>
            <p:nvPr/>
          </p:nvSpPr>
          <p:spPr>
            <a:xfrm>
              <a:off x="1310178" y="78126"/>
              <a:ext cx="1664859" cy="0"/>
            </a:xfrm>
            <a:prstGeom prst="line">
              <a:avLst/>
            </a:prstGeom>
            <a:ln w="85684" cap="flat">
              <a:solidFill>
                <a:srgbClr val="C52330"/>
              </a:solidFill>
              <a:prstDash val="solid"/>
              <a:headEnd type="oval" w="lg" len="lg"/>
              <a:tailEnd type="none" w="sm" len="sm"/>
            </a:ln>
          </p:spPr>
        </p:sp>
        <p:sp>
          <p:nvSpPr>
            <p:cNvPr id="27" name="AutoShape 27"/>
            <p:cNvSpPr/>
            <p:nvPr/>
          </p:nvSpPr>
          <p:spPr>
            <a:xfrm>
              <a:off x="0" y="1308153"/>
              <a:ext cx="2975037" cy="0"/>
            </a:xfrm>
            <a:prstGeom prst="line">
              <a:avLst/>
            </a:prstGeom>
            <a:ln w="85684" cap="flat">
              <a:solidFill>
                <a:srgbClr val="C52330"/>
              </a:solidFill>
              <a:prstDash val="solid"/>
              <a:headEnd type="oval" w="lg" len="lg"/>
              <a:tailEnd type="none" w="sm" len="sm"/>
            </a:ln>
          </p:spPr>
        </p:sp>
      </p:grpSp>
      <p:sp>
        <p:nvSpPr>
          <p:cNvPr id="28" name="AutoShape 28"/>
          <p:cNvSpPr/>
          <p:nvPr/>
        </p:nvSpPr>
        <p:spPr>
          <a:xfrm>
            <a:off x="5920679" y="8444756"/>
            <a:ext cx="1000284" cy="729730"/>
          </a:xfrm>
          <a:prstGeom prst="line">
            <a:avLst/>
          </a:prstGeom>
          <a:ln w="38100" cap="flat">
            <a:solidFill>
              <a:srgbClr val="000000"/>
            </a:solidFill>
            <a:prstDash val="solid"/>
            <a:headEnd type="none" w="sm" len="sm"/>
            <a:tailEnd type="none" w="sm" len="sm"/>
          </a:ln>
        </p:spPr>
      </p:sp>
      <p:grpSp>
        <p:nvGrpSpPr>
          <p:cNvPr id="29" name="Group 29"/>
          <p:cNvGrpSpPr/>
          <p:nvPr/>
        </p:nvGrpSpPr>
        <p:grpSpPr>
          <a:xfrm>
            <a:off x="7594731" y="893064"/>
            <a:ext cx="4551471" cy="889546"/>
            <a:chOff x="0" y="0"/>
            <a:chExt cx="1098314" cy="214656"/>
          </a:xfrm>
        </p:grpSpPr>
        <p:sp>
          <p:nvSpPr>
            <p:cNvPr id="30" name="Freeform 30"/>
            <p:cNvSpPr/>
            <p:nvPr/>
          </p:nvSpPr>
          <p:spPr>
            <a:xfrm>
              <a:off x="0" y="0"/>
              <a:ext cx="1098314" cy="214656"/>
            </a:xfrm>
            <a:custGeom>
              <a:avLst/>
              <a:gdLst/>
              <a:ahLst/>
              <a:cxnLst/>
              <a:rect l="l" t="t" r="r" b="b"/>
              <a:pathLst>
                <a:path w="1098314" h="214656">
                  <a:moveTo>
                    <a:pt x="895114" y="0"/>
                  </a:moveTo>
                  <a:cubicBezTo>
                    <a:pt x="1007338" y="0"/>
                    <a:pt x="1098314" y="48052"/>
                    <a:pt x="1098314" y="107328"/>
                  </a:cubicBezTo>
                  <a:cubicBezTo>
                    <a:pt x="1098314" y="166604"/>
                    <a:pt x="1007338" y="214656"/>
                    <a:pt x="895114" y="214656"/>
                  </a:cubicBezTo>
                  <a:lnTo>
                    <a:pt x="203200" y="214656"/>
                  </a:lnTo>
                  <a:cubicBezTo>
                    <a:pt x="90976" y="214656"/>
                    <a:pt x="0" y="166604"/>
                    <a:pt x="0" y="107328"/>
                  </a:cubicBezTo>
                  <a:cubicBezTo>
                    <a:pt x="0" y="48052"/>
                    <a:pt x="90976" y="0"/>
                    <a:pt x="203200" y="0"/>
                  </a:cubicBezTo>
                  <a:close/>
                </a:path>
              </a:pathLst>
            </a:custGeom>
            <a:solidFill>
              <a:srgbClr val="B2D2C9"/>
            </a:solidFill>
          </p:spPr>
        </p:sp>
        <p:sp>
          <p:nvSpPr>
            <p:cNvPr id="31" name="TextBox 31"/>
            <p:cNvSpPr txBox="1"/>
            <p:nvPr/>
          </p:nvSpPr>
          <p:spPr>
            <a:xfrm>
              <a:off x="0" y="-76200"/>
              <a:ext cx="1098314" cy="290856"/>
            </a:xfrm>
            <a:prstGeom prst="rect">
              <a:avLst/>
            </a:prstGeom>
          </p:spPr>
          <p:txBody>
            <a:bodyPr lIns="50800" tIns="50800" rIns="50800" bIns="50800" rtlCol="0" anchor="ctr"/>
            <a:lstStyle/>
            <a:p>
              <a:pPr algn="ctr">
                <a:lnSpc>
                  <a:spcPts val="2827"/>
                </a:lnSpc>
              </a:pPr>
              <a:endParaRPr/>
            </a:p>
          </p:txBody>
        </p:sp>
      </p:grpSp>
      <p:grpSp>
        <p:nvGrpSpPr>
          <p:cNvPr id="32" name="Group 32"/>
          <p:cNvGrpSpPr/>
          <p:nvPr/>
        </p:nvGrpSpPr>
        <p:grpSpPr>
          <a:xfrm>
            <a:off x="6801147" y="1935896"/>
            <a:ext cx="4700728" cy="858385"/>
            <a:chOff x="0" y="0"/>
            <a:chExt cx="1134331" cy="207137"/>
          </a:xfrm>
        </p:grpSpPr>
        <p:sp>
          <p:nvSpPr>
            <p:cNvPr id="33" name="Freeform 33"/>
            <p:cNvSpPr/>
            <p:nvPr/>
          </p:nvSpPr>
          <p:spPr>
            <a:xfrm>
              <a:off x="0" y="0"/>
              <a:ext cx="1134331" cy="207137"/>
            </a:xfrm>
            <a:custGeom>
              <a:avLst/>
              <a:gdLst/>
              <a:ahLst/>
              <a:cxnLst/>
              <a:rect l="l" t="t" r="r" b="b"/>
              <a:pathLst>
                <a:path w="1134331" h="207137">
                  <a:moveTo>
                    <a:pt x="931131" y="0"/>
                  </a:moveTo>
                  <a:cubicBezTo>
                    <a:pt x="1043356" y="0"/>
                    <a:pt x="1134331" y="46369"/>
                    <a:pt x="1134331" y="103568"/>
                  </a:cubicBezTo>
                  <a:cubicBezTo>
                    <a:pt x="1134331" y="160767"/>
                    <a:pt x="1043356" y="207137"/>
                    <a:pt x="931131" y="207137"/>
                  </a:cubicBezTo>
                  <a:lnTo>
                    <a:pt x="203200" y="207137"/>
                  </a:lnTo>
                  <a:cubicBezTo>
                    <a:pt x="90976" y="207137"/>
                    <a:pt x="0" y="160767"/>
                    <a:pt x="0" y="103568"/>
                  </a:cubicBezTo>
                  <a:cubicBezTo>
                    <a:pt x="0" y="46369"/>
                    <a:pt x="90976" y="0"/>
                    <a:pt x="203200" y="0"/>
                  </a:cubicBezTo>
                  <a:close/>
                </a:path>
              </a:pathLst>
            </a:custGeom>
            <a:solidFill>
              <a:srgbClr val="B2D2C9"/>
            </a:solidFill>
          </p:spPr>
        </p:sp>
        <p:sp>
          <p:nvSpPr>
            <p:cNvPr id="34" name="TextBox 34"/>
            <p:cNvSpPr txBox="1"/>
            <p:nvPr/>
          </p:nvSpPr>
          <p:spPr>
            <a:xfrm>
              <a:off x="0" y="-76200"/>
              <a:ext cx="1134331" cy="283337"/>
            </a:xfrm>
            <a:prstGeom prst="rect">
              <a:avLst/>
            </a:prstGeom>
          </p:spPr>
          <p:txBody>
            <a:bodyPr lIns="50800" tIns="50800" rIns="50800" bIns="50800" rtlCol="0" anchor="ctr"/>
            <a:lstStyle/>
            <a:p>
              <a:pPr algn="ctr">
                <a:lnSpc>
                  <a:spcPts val="2827"/>
                </a:lnSpc>
              </a:pPr>
              <a:endParaRPr/>
            </a:p>
          </p:txBody>
        </p:sp>
      </p:grpSp>
      <p:grpSp>
        <p:nvGrpSpPr>
          <p:cNvPr id="35" name="Group 35"/>
          <p:cNvGrpSpPr/>
          <p:nvPr/>
        </p:nvGrpSpPr>
        <p:grpSpPr>
          <a:xfrm>
            <a:off x="7732850" y="2946681"/>
            <a:ext cx="4206749" cy="869059"/>
            <a:chOff x="0" y="0"/>
            <a:chExt cx="1015129" cy="209712"/>
          </a:xfrm>
        </p:grpSpPr>
        <p:sp>
          <p:nvSpPr>
            <p:cNvPr id="36" name="Freeform 36"/>
            <p:cNvSpPr/>
            <p:nvPr/>
          </p:nvSpPr>
          <p:spPr>
            <a:xfrm>
              <a:off x="0" y="0"/>
              <a:ext cx="1015130" cy="209712"/>
            </a:xfrm>
            <a:custGeom>
              <a:avLst/>
              <a:gdLst/>
              <a:ahLst/>
              <a:cxnLst/>
              <a:rect l="l" t="t" r="r" b="b"/>
              <a:pathLst>
                <a:path w="1015130" h="209712">
                  <a:moveTo>
                    <a:pt x="811930" y="0"/>
                  </a:moveTo>
                  <a:cubicBezTo>
                    <a:pt x="924154" y="0"/>
                    <a:pt x="1015130" y="46946"/>
                    <a:pt x="1015130" y="104856"/>
                  </a:cubicBezTo>
                  <a:cubicBezTo>
                    <a:pt x="1015130" y="162767"/>
                    <a:pt x="924154" y="209712"/>
                    <a:pt x="811930" y="209712"/>
                  </a:cubicBezTo>
                  <a:lnTo>
                    <a:pt x="203200" y="209712"/>
                  </a:lnTo>
                  <a:cubicBezTo>
                    <a:pt x="90976" y="209712"/>
                    <a:pt x="0" y="162767"/>
                    <a:pt x="0" y="104856"/>
                  </a:cubicBezTo>
                  <a:cubicBezTo>
                    <a:pt x="0" y="46946"/>
                    <a:pt x="90976" y="0"/>
                    <a:pt x="203200" y="0"/>
                  </a:cubicBezTo>
                  <a:close/>
                </a:path>
              </a:pathLst>
            </a:custGeom>
            <a:solidFill>
              <a:srgbClr val="B2D2C9"/>
            </a:solidFill>
          </p:spPr>
        </p:sp>
        <p:sp>
          <p:nvSpPr>
            <p:cNvPr id="37" name="TextBox 37"/>
            <p:cNvSpPr txBox="1"/>
            <p:nvPr/>
          </p:nvSpPr>
          <p:spPr>
            <a:xfrm>
              <a:off x="0" y="-76200"/>
              <a:ext cx="1015129" cy="285912"/>
            </a:xfrm>
            <a:prstGeom prst="rect">
              <a:avLst/>
            </a:prstGeom>
          </p:spPr>
          <p:txBody>
            <a:bodyPr lIns="50800" tIns="50800" rIns="50800" bIns="50800" rtlCol="0" anchor="ctr"/>
            <a:lstStyle/>
            <a:p>
              <a:pPr algn="ctr">
                <a:lnSpc>
                  <a:spcPts val="2827"/>
                </a:lnSpc>
              </a:pPr>
              <a:endParaRPr/>
            </a:p>
          </p:txBody>
        </p:sp>
      </p:grpSp>
      <p:grpSp>
        <p:nvGrpSpPr>
          <p:cNvPr id="38" name="Group 38"/>
          <p:cNvGrpSpPr/>
          <p:nvPr/>
        </p:nvGrpSpPr>
        <p:grpSpPr>
          <a:xfrm>
            <a:off x="6801147" y="3926807"/>
            <a:ext cx="3768439" cy="842603"/>
            <a:chOff x="0" y="0"/>
            <a:chExt cx="909361" cy="203328"/>
          </a:xfrm>
        </p:grpSpPr>
        <p:sp>
          <p:nvSpPr>
            <p:cNvPr id="39" name="Freeform 39"/>
            <p:cNvSpPr/>
            <p:nvPr/>
          </p:nvSpPr>
          <p:spPr>
            <a:xfrm>
              <a:off x="0" y="0"/>
              <a:ext cx="909361" cy="203328"/>
            </a:xfrm>
            <a:custGeom>
              <a:avLst/>
              <a:gdLst/>
              <a:ahLst/>
              <a:cxnLst/>
              <a:rect l="l" t="t" r="r" b="b"/>
              <a:pathLst>
                <a:path w="909361" h="203328">
                  <a:moveTo>
                    <a:pt x="706161" y="0"/>
                  </a:moveTo>
                  <a:cubicBezTo>
                    <a:pt x="818385" y="0"/>
                    <a:pt x="909361" y="45517"/>
                    <a:pt x="909361" y="101664"/>
                  </a:cubicBezTo>
                  <a:cubicBezTo>
                    <a:pt x="909361" y="157812"/>
                    <a:pt x="818385" y="203328"/>
                    <a:pt x="706161" y="203328"/>
                  </a:cubicBezTo>
                  <a:lnTo>
                    <a:pt x="203200" y="203328"/>
                  </a:lnTo>
                  <a:cubicBezTo>
                    <a:pt x="90976" y="203328"/>
                    <a:pt x="0" y="157812"/>
                    <a:pt x="0" y="101664"/>
                  </a:cubicBezTo>
                  <a:cubicBezTo>
                    <a:pt x="0" y="45517"/>
                    <a:pt x="90976" y="0"/>
                    <a:pt x="203200" y="0"/>
                  </a:cubicBezTo>
                  <a:close/>
                </a:path>
              </a:pathLst>
            </a:custGeom>
            <a:solidFill>
              <a:srgbClr val="B2D2C9"/>
            </a:solidFill>
          </p:spPr>
        </p:sp>
        <p:sp>
          <p:nvSpPr>
            <p:cNvPr id="40" name="TextBox 40"/>
            <p:cNvSpPr txBox="1"/>
            <p:nvPr/>
          </p:nvSpPr>
          <p:spPr>
            <a:xfrm>
              <a:off x="0" y="-76200"/>
              <a:ext cx="909361" cy="279528"/>
            </a:xfrm>
            <a:prstGeom prst="rect">
              <a:avLst/>
            </a:prstGeom>
          </p:spPr>
          <p:txBody>
            <a:bodyPr lIns="50800" tIns="50800" rIns="50800" bIns="50800" rtlCol="0" anchor="ctr"/>
            <a:lstStyle/>
            <a:p>
              <a:pPr algn="ctr">
                <a:lnSpc>
                  <a:spcPts val="2827"/>
                </a:lnSpc>
              </a:pPr>
              <a:endParaRPr/>
            </a:p>
          </p:txBody>
        </p:sp>
      </p:grpSp>
      <p:grpSp>
        <p:nvGrpSpPr>
          <p:cNvPr id="41" name="Group 41"/>
          <p:cNvGrpSpPr/>
          <p:nvPr/>
        </p:nvGrpSpPr>
        <p:grpSpPr>
          <a:xfrm>
            <a:off x="7315200" y="6209958"/>
            <a:ext cx="3932590" cy="914484"/>
            <a:chOff x="0" y="0"/>
            <a:chExt cx="948972" cy="220674"/>
          </a:xfrm>
        </p:grpSpPr>
        <p:sp>
          <p:nvSpPr>
            <p:cNvPr id="42" name="Freeform 42"/>
            <p:cNvSpPr/>
            <p:nvPr/>
          </p:nvSpPr>
          <p:spPr>
            <a:xfrm>
              <a:off x="0" y="0"/>
              <a:ext cx="948972" cy="220674"/>
            </a:xfrm>
            <a:custGeom>
              <a:avLst/>
              <a:gdLst/>
              <a:ahLst/>
              <a:cxnLst/>
              <a:rect l="l" t="t" r="r" b="b"/>
              <a:pathLst>
                <a:path w="948972" h="220674">
                  <a:moveTo>
                    <a:pt x="745772" y="0"/>
                  </a:moveTo>
                  <a:cubicBezTo>
                    <a:pt x="857996" y="0"/>
                    <a:pt x="948972" y="49400"/>
                    <a:pt x="948972" y="110337"/>
                  </a:cubicBezTo>
                  <a:cubicBezTo>
                    <a:pt x="948972" y="171274"/>
                    <a:pt x="857996" y="220674"/>
                    <a:pt x="745772" y="220674"/>
                  </a:cubicBezTo>
                  <a:lnTo>
                    <a:pt x="203200" y="220674"/>
                  </a:lnTo>
                  <a:cubicBezTo>
                    <a:pt x="90976" y="220674"/>
                    <a:pt x="0" y="171274"/>
                    <a:pt x="0" y="110337"/>
                  </a:cubicBezTo>
                  <a:cubicBezTo>
                    <a:pt x="0" y="49400"/>
                    <a:pt x="90976" y="0"/>
                    <a:pt x="203200" y="0"/>
                  </a:cubicBezTo>
                  <a:close/>
                </a:path>
              </a:pathLst>
            </a:custGeom>
            <a:solidFill>
              <a:srgbClr val="B2D2C9"/>
            </a:solidFill>
          </p:spPr>
        </p:sp>
        <p:sp>
          <p:nvSpPr>
            <p:cNvPr id="43" name="TextBox 43"/>
            <p:cNvSpPr txBox="1"/>
            <p:nvPr/>
          </p:nvSpPr>
          <p:spPr>
            <a:xfrm>
              <a:off x="0" y="-76200"/>
              <a:ext cx="948972" cy="296874"/>
            </a:xfrm>
            <a:prstGeom prst="rect">
              <a:avLst/>
            </a:prstGeom>
          </p:spPr>
          <p:txBody>
            <a:bodyPr lIns="50800" tIns="50800" rIns="50800" bIns="50800" rtlCol="0" anchor="ctr"/>
            <a:lstStyle/>
            <a:p>
              <a:pPr algn="ctr">
                <a:lnSpc>
                  <a:spcPts val="2827"/>
                </a:lnSpc>
              </a:pPr>
              <a:endParaRPr/>
            </a:p>
          </p:txBody>
        </p:sp>
      </p:grpSp>
      <p:grpSp>
        <p:nvGrpSpPr>
          <p:cNvPr id="44" name="Group 44"/>
          <p:cNvGrpSpPr/>
          <p:nvPr/>
        </p:nvGrpSpPr>
        <p:grpSpPr>
          <a:xfrm>
            <a:off x="8219544" y="5143500"/>
            <a:ext cx="4234262" cy="867589"/>
            <a:chOff x="0" y="0"/>
            <a:chExt cx="1021768" cy="209358"/>
          </a:xfrm>
        </p:grpSpPr>
        <p:sp>
          <p:nvSpPr>
            <p:cNvPr id="45" name="Freeform 45"/>
            <p:cNvSpPr/>
            <p:nvPr/>
          </p:nvSpPr>
          <p:spPr>
            <a:xfrm>
              <a:off x="0" y="0"/>
              <a:ext cx="1021768" cy="209358"/>
            </a:xfrm>
            <a:custGeom>
              <a:avLst/>
              <a:gdLst/>
              <a:ahLst/>
              <a:cxnLst/>
              <a:rect l="l" t="t" r="r" b="b"/>
              <a:pathLst>
                <a:path w="1021768" h="209358">
                  <a:moveTo>
                    <a:pt x="818568" y="0"/>
                  </a:moveTo>
                  <a:cubicBezTo>
                    <a:pt x="930793" y="0"/>
                    <a:pt x="1021768" y="46866"/>
                    <a:pt x="1021768" y="104679"/>
                  </a:cubicBezTo>
                  <a:cubicBezTo>
                    <a:pt x="1021768" y="162491"/>
                    <a:pt x="930793" y="209358"/>
                    <a:pt x="818568" y="209358"/>
                  </a:cubicBezTo>
                  <a:lnTo>
                    <a:pt x="203200" y="209358"/>
                  </a:lnTo>
                  <a:cubicBezTo>
                    <a:pt x="90976" y="209358"/>
                    <a:pt x="0" y="162491"/>
                    <a:pt x="0" y="104679"/>
                  </a:cubicBezTo>
                  <a:cubicBezTo>
                    <a:pt x="0" y="46866"/>
                    <a:pt x="90976" y="0"/>
                    <a:pt x="203200" y="0"/>
                  </a:cubicBezTo>
                  <a:close/>
                </a:path>
              </a:pathLst>
            </a:custGeom>
            <a:solidFill>
              <a:srgbClr val="B2D2C9"/>
            </a:solidFill>
          </p:spPr>
        </p:sp>
        <p:sp>
          <p:nvSpPr>
            <p:cNvPr id="46" name="TextBox 46"/>
            <p:cNvSpPr txBox="1"/>
            <p:nvPr/>
          </p:nvSpPr>
          <p:spPr>
            <a:xfrm>
              <a:off x="0" y="-76200"/>
              <a:ext cx="1021768" cy="285558"/>
            </a:xfrm>
            <a:prstGeom prst="rect">
              <a:avLst/>
            </a:prstGeom>
          </p:spPr>
          <p:txBody>
            <a:bodyPr lIns="50800" tIns="50800" rIns="50800" bIns="50800" rtlCol="0" anchor="ctr"/>
            <a:lstStyle/>
            <a:p>
              <a:pPr algn="ctr">
                <a:lnSpc>
                  <a:spcPts val="2827"/>
                </a:lnSpc>
              </a:pPr>
              <a:endParaRPr/>
            </a:p>
          </p:txBody>
        </p:sp>
      </p:grpSp>
      <p:grpSp>
        <p:nvGrpSpPr>
          <p:cNvPr id="47" name="Group 47"/>
          <p:cNvGrpSpPr/>
          <p:nvPr/>
        </p:nvGrpSpPr>
        <p:grpSpPr>
          <a:xfrm>
            <a:off x="8219544" y="7238742"/>
            <a:ext cx="4234262" cy="834722"/>
            <a:chOff x="0" y="0"/>
            <a:chExt cx="1021768" cy="201427"/>
          </a:xfrm>
        </p:grpSpPr>
        <p:sp>
          <p:nvSpPr>
            <p:cNvPr id="48" name="Freeform 48"/>
            <p:cNvSpPr/>
            <p:nvPr/>
          </p:nvSpPr>
          <p:spPr>
            <a:xfrm>
              <a:off x="0" y="0"/>
              <a:ext cx="1021768" cy="201427"/>
            </a:xfrm>
            <a:custGeom>
              <a:avLst/>
              <a:gdLst/>
              <a:ahLst/>
              <a:cxnLst/>
              <a:rect l="l" t="t" r="r" b="b"/>
              <a:pathLst>
                <a:path w="1021768" h="201427">
                  <a:moveTo>
                    <a:pt x="818568" y="0"/>
                  </a:moveTo>
                  <a:cubicBezTo>
                    <a:pt x="930793" y="0"/>
                    <a:pt x="1021768" y="45091"/>
                    <a:pt x="1021768" y="100713"/>
                  </a:cubicBezTo>
                  <a:cubicBezTo>
                    <a:pt x="1021768" y="156336"/>
                    <a:pt x="930793" y="201427"/>
                    <a:pt x="818568" y="201427"/>
                  </a:cubicBezTo>
                  <a:lnTo>
                    <a:pt x="203200" y="201427"/>
                  </a:lnTo>
                  <a:cubicBezTo>
                    <a:pt x="90976" y="201427"/>
                    <a:pt x="0" y="156336"/>
                    <a:pt x="0" y="100713"/>
                  </a:cubicBezTo>
                  <a:cubicBezTo>
                    <a:pt x="0" y="45091"/>
                    <a:pt x="90976" y="0"/>
                    <a:pt x="203200" y="0"/>
                  </a:cubicBezTo>
                  <a:close/>
                </a:path>
              </a:pathLst>
            </a:custGeom>
            <a:solidFill>
              <a:srgbClr val="B2D2C9"/>
            </a:solidFill>
          </p:spPr>
        </p:sp>
        <p:sp>
          <p:nvSpPr>
            <p:cNvPr id="49" name="TextBox 49"/>
            <p:cNvSpPr txBox="1"/>
            <p:nvPr/>
          </p:nvSpPr>
          <p:spPr>
            <a:xfrm>
              <a:off x="0" y="-76200"/>
              <a:ext cx="1021768" cy="277627"/>
            </a:xfrm>
            <a:prstGeom prst="rect">
              <a:avLst/>
            </a:prstGeom>
          </p:spPr>
          <p:txBody>
            <a:bodyPr lIns="50800" tIns="50800" rIns="50800" bIns="50800" rtlCol="0" anchor="ctr"/>
            <a:lstStyle/>
            <a:p>
              <a:pPr algn="ctr">
                <a:lnSpc>
                  <a:spcPts val="2827"/>
                </a:lnSpc>
              </a:pPr>
              <a:endParaRPr/>
            </a:p>
          </p:txBody>
        </p:sp>
      </p:grpSp>
      <p:grpSp>
        <p:nvGrpSpPr>
          <p:cNvPr id="50" name="Group 50"/>
          <p:cNvGrpSpPr/>
          <p:nvPr/>
        </p:nvGrpSpPr>
        <p:grpSpPr>
          <a:xfrm>
            <a:off x="7259781" y="8187765"/>
            <a:ext cx="6624722" cy="806232"/>
            <a:chOff x="0" y="0"/>
            <a:chExt cx="1598610" cy="194552"/>
          </a:xfrm>
        </p:grpSpPr>
        <p:sp>
          <p:nvSpPr>
            <p:cNvPr id="51" name="Freeform 51"/>
            <p:cNvSpPr/>
            <p:nvPr/>
          </p:nvSpPr>
          <p:spPr>
            <a:xfrm>
              <a:off x="0" y="0"/>
              <a:ext cx="1598610" cy="194552"/>
            </a:xfrm>
            <a:custGeom>
              <a:avLst/>
              <a:gdLst/>
              <a:ahLst/>
              <a:cxnLst/>
              <a:rect l="l" t="t" r="r" b="b"/>
              <a:pathLst>
                <a:path w="1598610" h="194552">
                  <a:moveTo>
                    <a:pt x="1395410" y="0"/>
                  </a:moveTo>
                  <a:cubicBezTo>
                    <a:pt x="1507634" y="0"/>
                    <a:pt x="1598610" y="43552"/>
                    <a:pt x="1598610" y="97276"/>
                  </a:cubicBezTo>
                  <a:cubicBezTo>
                    <a:pt x="1598610" y="151000"/>
                    <a:pt x="1507634" y="194552"/>
                    <a:pt x="1395410" y="194552"/>
                  </a:cubicBezTo>
                  <a:lnTo>
                    <a:pt x="203200" y="194552"/>
                  </a:lnTo>
                  <a:cubicBezTo>
                    <a:pt x="90976" y="194552"/>
                    <a:pt x="0" y="151000"/>
                    <a:pt x="0" y="97276"/>
                  </a:cubicBezTo>
                  <a:cubicBezTo>
                    <a:pt x="0" y="43552"/>
                    <a:pt x="90976" y="0"/>
                    <a:pt x="203200" y="0"/>
                  </a:cubicBezTo>
                  <a:close/>
                </a:path>
              </a:pathLst>
            </a:custGeom>
            <a:solidFill>
              <a:srgbClr val="B2D2C9"/>
            </a:solidFill>
          </p:spPr>
        </p:sp>
        <p:sp>
          <p:nvSpPr>
            <p:cNvPr id="52" name="TextBox 52"/>
            <p:cNvSpPr txBox="1"/>
            <p:nvPr/>
          </p:nvSpPr>
          <p:spPr>
            <a:xfrm>
              <a:off x="0" y="-76200"/>
              <a:ext cx="1598610" cy="270752"/>
            </a:xfrm>
            <a:prstGeom prst="rect">
              <a:avLst/>
            </a:prstGeom>
          </p:spPr>
          <p:txBody>
            <a:bodyPr lIns="50800" tIns="50800" rIns="50800" bIns="50800" rtlCol="0" anchor="ctr"/>
            <a:lstStyle/>
            <a:p>
              <a:pPr algn="ctr">
                <a:lnSpc>
                  <a:spcPts val="2827"/>
                </a:lnSpc>
              </a:pPr>
              <a:endParaRPr/>
            </a:p>
          </p:txBody>
        </p:sp>
      </p:grpSp>
      <p:grpSp>
        <p:nvGrpSpPr>
          <p:cNvPr id="53" name="Group 53"/>
          <p:cNvGrpSpPr/>
          <p:nvPr/>
        </p:nvGrpSpPr>
        <p:grpSpPr>
          <a:xfrm>
            <a:off x="7023544" y="9090025"/>
            <a:ext cx="3548598" cy="806232"/>
            <a:chOff x="0" y="0"/>
            <a:chExt cx="856311" cy="194552"/>
          </a:xfrm>
        </p:grpSpPr>
        <p:sp>
          <p:nvSpPr>
            <p:cNvPr id="54" name="Freeform 54"/>
            <p:cNvSpPr/>
            <p:nvPr/>
          </p:nvSpPr>
          <p:spPr>
            <a:xfrm>
              <a:off x="0" y="0"/>
              <a:ext cx="856311" cy="194552"/>
            </a:xfrm>
            <a:custGeom>
              <a:avLst/>
              <a:gdLst/>
              <a:ahLst/>
              <a:cxnLst/>
              <a:rect l="l" t="t" r="r" b="b"/>
              <a:pathLst>
                <a:path w="856311" h="194552">
                  <a:moveTo>
                    <a:pt x="653111" y="0"/>
                  </a:moveTo>
                  <a:cubicBezTo>
                    <a:pt x="765335" y="0"/>
                    <a:pt x="856311" y="43552"/>
                    <a:pt x="856311" y="97276"/>
                  </a:cubicBezTo>
                  <a:cubicBezTo>
                    <a:pt x="856311" y="151000"/>
                    <a:pt x="765335" y="194552"/>
                    <a:pt x="653111" y="194552"/>
                  </a:cubicBezTo>
                  <a:lnTo>
                    <a:pt x="203200" y="194552"/>
                  </a:lnTo>
                  <a:cubicBezTo>
                    <a:pt x="90976" y="194552"/>
                    <a:pt x="0" y="151000"/>
                    <a:pt x="0" y="97276"/>
                  </a:cubicBezTo>
                  <a:cubicBezTo>
                    <a:pt x="0" y="43552"/>
                    <a:pt x="90976" y="0"/>
                    <a:pt x="203200" y="0"/>
                  </a:cubicBezTo>
                  <a:close/>
                </a:path>
              </a:pathLst>
            </a:custGeom>
            <a:solidFill>
              <a:srgbClr val="B2D2C9"/>
            </a:solidFill>
          </p:spPr>
        </p:sp>
        <p:sp>
          <p:nvSpPr>
            <p:cNvPr id="55" name="TextBox 55"/>
            <p:cNvSpPr txBox="1"/>
            <p:nvPr/>
          </p:nvSpPr>
          <p:spPr>
            <a:xfrm>
              <a:off x="0" y="-76200"/>
              <a:ext cx="856311" cy="270752"/>
            </a:xfrm>
            <a:prstGeom prst="rect">
              <a:avLst/>
            </a:prstGeom>
          </p:spPr>
          <p:txBody>
            <a:bodyPr lIns="50800" tIns="50800" rIns="50800" bIns="50800" rtlCol="0" anchor="ctr"/>
            <a:lstStyle/>
            <a:p>
              <a:pPr algn="ctr">
                <a:lnSpc>
                  <a:spcPts val="2827"/>
                </a:lnSpc>
              </a:pPr>
              <a:endParaRPr/>
            </a:p>
          </p:txBody>
        </p:sp>
      </p:grpSp>
      <p:sp>
        <p:nvSpPr>
          <p:cNvPr id="56" name="Freeform 56"/>
          <p:cNvSpPr/>
          <p:nvPr/>
        </p:nvSpPr>
        <p:spPr>
          <a:xfrm>
            <a:off x="11495507" y="91755"/>
            <a:ext cx="1301391" cy="1246082"/>
          </a:xfrm>
          <a:custGeom>
            <a:avLst/>
            <a:gdLst/>
            <a:ahLst/>
            <a:cxnLst/>
            <a:rect l="l" t="t" r="r" b="b"/>
            <a:pathLst>
              <a:path w="1301391" h="1246082">
                <a:moveTo>
                  <a:pt x="0" y="0"/>
                </a:moveTo>
                <a:lnTo>
                  <a:pt x="1301391" y="0"/>
                </a:lnTo>
                <a:lnTo>
                  <a:pt x="1301391" y="1246082"/>
                </a:lnTo>
                <a:lnTo>
                  <a:pt x="0" y="1246082"/>
                </a:lnTo>
                <a:lnTo>
                  <a:pt x="0" y="0"/>
                </a:lnTo>
                <a:close/>
              </a:path>
            </a:pathLst>
          </a:custGeom>
          <a:blipFill>
            <a:blip r:embed="rId10"/>
            <a:stretch>
              <a:fillRect/>
            </a:stretch>
          </a:blipFill>
        </p:spPr>
      </p:sp>
      <p:sp>
        <p:nvSpPr>
          <p:cNvPr id="57" name="Freeform 57"/>
          <p:cNvSpPr/>
          <p:nvPr/>
        </p:nvSpPr>
        <p:spPr>
          <a:xfrm flipH="1">
            <a:off x="54148" y="210480"/>
            <a:ext cx="2228459" cy="2254715"/>
          </a:xfrm>
          <a:custGeom>
            <a:avLst/>
            <a:gdLst/>
            <a:ahLst/>
            <a:cxnLst/>
            <a:rect l="l" t="t" r="r" b="b"/>
            <a:pathLst>
              <a:path w="2228459" h="2254715">
                <a:moveTo>
                  <a:pt x="2228459" y="0"/>
                </a:moveTo>
                <a:lnTo>
                  <a:pt x="0" y="0"/>
                </a:lnTo>
                <a:lnTo>
                  <a:pt x="0" y="2254714"/>
                </a:lnTo>
                <a:lnTo>
                  <a:pt x="2228459" y="2254714"/>
                </a:lnTo>
                <a:lnTo>
                  <a:pt x="2228459" y="0"/>
                </a:lnTo>
                <a:close/>
              </a:path>
            </a:pathLst>
          </a:custGeom>
          <a:blipFill>
            <a:blip r:embed="rId11"/>
            <a:stretch>
              <a:fillRect/>
            </a:stretch>
          </a:blipFill>
        </p:spPr>
      </p:sp>
      <p:sp>
        <p:nvSpPr>
          <p:cNvPr id="58" name="Freeform 58"/>
          <p:cNvSpPr/>
          <p:nvPr/>
        </p:nvSpPr>
        <p:spPr>
          <a:xfrm>
            <a:off x="3924097" y="7676014"/>
            <a:ext cx="1322814" cy="1218612"/>
          </a:xfrm>
          <a:custGeom>
            <a:avLst/>
            <a:gdLst/>
            <a:ahLst/>
            <a:cxnLst/>
            <a:rect l="l" t="t" r="r" b="b"/>
            <a:pathLst>
              <a:path w="1322814" h="1218612">
                <a:moveTo>
                  <a:pt x="0" y="0"/>
                </a:moveTo>
                <a:lnTo>
                  <a:pt x="1322814" y="0"/>
                </a:lnTo>
                <a:lnTo>
                  <a:pt x="1322814" y="1218613"/>
                </a:lnTo>
                <a:lnTo>
                  <a:pt x="0" y="1218613"/>
                </a:lnTo>
                <a:lnTo>
                  <a:pt x="0" y="0"/>
                </a:lnTo>
                <a:close/>
              </a:path>
            </a:pathLst>
          </a:custGeom>
          <a:blipFill>
            <a:blip r:embed="rId12"/>
            <a:stretch>
              <a:fillRect/>
            </a:stretch>
          </a:blipFill>
        </p:spPr>
      </p:sp>
      <p:sp>
        <p:nvSpPr>
          <p:cNvPr id="59" name="Freeform 59"/>
          <p:cNvSpPr/>
          <p:nvPr/>
        </p:nvSpPr>
        <p:spPr>
          <a:xfrm>
            <a:off x="17340801" y="546552"/>
            <a:ext cx="893990" cy="4040634"/>
          </a:xfrm>
          <a:custGeom>
            <a:avLst/>
            <a:gdLst/>
            <a:ahLst/>
            <a:cxnLst/>
            <a:rect l="l" t="t" r="r" b="b"/>
            <a:pathLst>
              <a:path w="893990" h="4040634">
                <a:moveTo>
                  <a:pt x="0" y="0"/>
                </a:moveTo>
                <a:lnTo>
                  <a:pt x="893990" y="0"/>
                </a:lnTo>
                <a:lnTo>
                  <a:pt x="893990" y="4040634"/>
                </a:lnTo>
                <a:lnTo>
                  <a:pt x="0" y="4040634"/>
                </a:lnTo>
                <a:lnTo>
                  <a:pt x="0" y="0"/>
                </a:lnTo>
                <a:close/>
              </a:path>
            </a:pathLst>
          </a:custGeom>
          <a:blipFill>
            <a:blip r:embed="rId13"/>
            <a:stretch>
              <a:fillRect/>
            </a:stretch>
          </a:blipFill>
        </p:spPr>
      </p:sp>
      <p:sp>
        <p:nvSpPr>
          <p:cNvPr id="60" name="Freeform 60"/>
          <p:cNvSpPr/>
          <p:nvPr/>
        </p:nvSpPr>
        <p:spPr>
          <a:xfrm>
            <a:off x="14208353" y="7934068"/>
            <a:ext cx="1317214" cy="1346998"/>
          </a:xfrm>
          <a:custGeom>
            <a:avLst/>
            <a:gdLst/>
            <a:ahLst/>
            <a:cxnLst/>
            <a:rect l="l" t="t" r="r" b="b"/>
            <a:pathLst>
              <a:path w="1317214" h="1346998">
                <a:moveTo>
                  <a:pt x="0" y="0"/>
                </a:moveTo>
                <a:lnTo>
                  <a:pt x="1317214" y="0"/>
                </a:lnTo>
                <a:lnTo>
                  <a:pt x="1317214" y="1346998"/>
                </a:lnTo>
                <a:lnTo>
                  <a:pt x="0" y="1346998"/>
                </a:lnTo>
                <a:lnTo>
                  <a:pt x="0" y="0"/>
                </a:lnTo>
                <a:close/>
              </a:path>
            </a:pathLst>
          </a:custGeom>
          <a:blipFill>
            <a:blip r:embed="rId14"/>
            <a:stretch>
              <a:fillRect l="-5702" r="-5702"/>
            </a:stretch>
          </a:blipFill>
        </p:spPr>
      </p:sp>
      <p:sp>
        <p:nvSpPr>
          <p:cNvPr id="61" name="Freeform 61"/>
          <p:cNvSpPr/>
          <p:nvPr/>
        </p:nvSpPr>
        <p:spPr>
          <a:xfrm>
            <a:off x="14379803" y="4769409"/>
            <a:ext cx="3854989" cy="3531833"/>
          </a:xfrm>
          <a:custGeom>
            <a:avLst/>
            <a:gdLst/>
            <a:ahLst/>
            <a:cxnLst/>
            <a:rect l="l" t="t" r="r" b="b"/>
            <a:pathLst>
              <a:path w="3854989" h="3531833">
                <a:moveTo>
                  <a:pt x="0" y="0"/>
                </a:moveTo>
                <a:lnTo>
                  <a:pt x="3854988" y="0"/>
                </a:lnTo>
                <a:lnTo>
                  <a:pt x="3854988" y="3531834"/>
                </a:lnTo>
                <a:lnTo>
                  <a:pt x="0" y="3531834"/>
                </a:lnTo>
                <a:lnTo>
                  <a:pt x="0" y="0"/>
                </a:lnTo>
                <a:close/>
              </a:path>
            </a:pathLst>
          </a:custGeom>
          <a:blipFill>
            <a:blip r:embed="rId15"/>
            <a:stretch>
              <a:fillRect l="-617" r="-617"/>
            </a:stretch>
          </a:blipFill>
        </p:spPr>
      </p:sp>
      <p:sp>
        <p:nvSpPr>
          <p:cNvPr id="62" name="Freeform 62"/>
          <p:cNvSpPr/>
          <p:nvPr/>
        </p:nvSpPr>
        <p:spPr>
          <a:xfrm>
            <a:off x="13884503" y="-941485"/>
            <a:ext cx="4053120" cy="3095570"/>
          </a:xfrm>
          <a:custGeom>
            <a:avLst/>
            <a:gdLst/>
            <a:ahLst/>
            <a:cxnLst/>
            <a:rect l="l" t="t" r="r" b="b"/>
            <a:pathLst>
              <a:path w="4053120" h="3095570">
                <a:moveTo>
                  <a:pt x="0" y="0"/>
                </a:moveTo>
                <a:lnTo>
                  <a:pt x="4053119" y="0"/>
                </a:lnTo>
                <a:lnTo>
                  <a:pt x="4053119" y="3095570"/>
                </a:lnTo>
                <a:lnTo>
                  <a:pt x="0" y="3095570"/>
                </a:lnTo>
                <a:lnTo>
                  <a:pt x="0" y="0"/>
                </a:lnTo>
                <a:close/>
              </a:path>
            </a:pathLst>
          </a:custGeom>
          <a:blipFill>
            <a:blip r:embed="rId16"/>
            <a:stretch>
              <a:fillRect/>
            </a:stretch>
          </a:blipFill>
        </p:spPr>
      </p:sp>
      <p:sp>
        <p:nvSpPr>
          <p:cNvPr id="63" name="Freeform 63"/>
          <p:cNvSpPr/>
          <p:nvPr/>
        </p:nvSpPr>
        <p:spPr>
          <a:xfrm>
            <a:off x="16325667" y="8680400"/>
            <a:ext cx="1811231" cy="1162481"/>
          </a:xfrm>
          <a:custGeom>
            <a:avLst/>
            <a:gdLst/>
            <a:ahLst/>
            <a:cxnLst/>
            <a:rect l="l" t="t" r="r" b="b"/>
            <a:pathLst>
              <a:path w="1811231" h="1162481">
                <a:moveTo>
                  <a:pt x="0" y="0"/>
                </a:moveTo>
                <a:lnTo>
                  <a:pt x="1811231" y="0"/>
                </a:lnTo>
                <a:lnTo>
                  <a:pt x="1811231" y="1162481"/>
                </a:lnTo>
                <a:lnTo>
                  <a:pt x="0" y="11624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64" name="TextBox 64"/>
          <p:cNvSpPr txBox="1"/>
          <p:nvPr/>
        </p:nvSpPr>
        <p:spPr>
          <a:xfrm>
            <a:off x="1854798" y="2049310"/>
            <a:ext cx="2388057" cy="1148716"/>
          </a:xfrm>
          <a:prstGeom prst="rect">
            <a:avLst/>
          </a:prstGeom>
        </p:spPr>
        <p:txBody>
          <a:bodyPr lIns="0" tIns="0" rIns="0" bIns="0" rtlCol="0" anchor="t">
            <a:spAutoFit/>
          </a:bodyPr>
          <a:lstStyle/>
          <a:p>
            <a:pPr algn="ctr">
              <a:lnSpc>
                <a:spcPts val="4649"/>
              </a:lnSpc>
              <a:spcBef>
                <a:spcPct val="0"/>
              </a:spcBef>
            </a:pPr>
            <a:r>
              <a:rPr lang="en-US" sz="3099" b="1">
                <a:solidFill>
                  <a:srgbClr val="000000"/>
                </a:solidFill>
                <a:latin typeface="Arimo Bold"/>
                <a:ea typeface="Arimo Bold"/>
                <a:cs typeface="Arimo Bold"/>
                <a:sym typeface="Arimo Bold"/>
              </a:rPr>
              <a:t>5.Ngày tết vui vẻ</a:t>
            </a:r>
          </a:p>
        </p:txBody>
      </p:sp>
      <p:sp>
        <p:nvSpPr>
          <p:cNvPr id="65" name="TextBox 65"/>
          <p:cNvSpPr txBox="1"/>
          <p:nvPr/>
        </p:nvSpPr>
        <p:spPr>
          <a:xfrm>
            <a:off x="8008972" y="1001604"/>
            <a:ext cx="3217366"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Các loại bánh mứt</a:t>
            </a:r>
          </a:p>
        </p:txBody>
      </p:sp>
      <p:sp>
        <p:nvSpPr>
          <p:cNvPr id="66" name="TextBox 66"/>
          <p:cNvSpPr txBox="1"/>
          <p:nvPr/>
        </p:nvSpPr>
        <p:spPr>
          <a:xfrm>
            <a:off x="6525611" y="2028856"/>
            <a:ext cx="4700728"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Ngày tết vui vẻ</a:t>
            </a:r>
          </a:p>
        </p:txBody>
      </p:sp>
      <p:sp>
        <p:nvSpPr>
          <p:cNvPr id="67" name="TextBox 67"/>
          <p:cNvSpPr txBox="1"/>
          <p:nvPr/>
        </p:nvSpPr>
        <p:spPr>
          <a:xfrm>
            <a:off x="7732850" y="3051456"/>
            <a:ext cx="4206749"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Mùa xuân đến rồi</a:t>
            </a:r>
          </a:p>
        </p:txBody>
      </p:sp>
      <p:sp>
        <p:nvSpPr>
          <p:cNvPr id="68" name="TextBox 68"/>
          <p:cNvSpPr txBox="1"/>
          <p:nvPr/>
        </p:nvSpPr>
        <p:spPr>
          <a:xfrm>
            <a:off x="7541235" y="4019495"/>
            <a:ext cx="1356618"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Nghỉ tết</a:t>
            </a:r>
          </a:p>
        </p:txBody>
      </p:sp>
      <p:sp>
        <p:nvSpPr>
          <p:cNvPr id="69" name="TextBox 69"/>
          <p:cNvSpPr txBox="1"/>
          <p:nvPr/>
        </p:nvSpPr>
        <p:spPr>
          <a:xfrm>
            <a:off x="1168377" y="5903277"/>
            <a:ext cx="3810733" cy="2228851"/>
          </a:xfrm>
          <a:prstGeom prst="rect">
            <a:avLst/>
          </a:prstGeom>
        </p:spPr>
        <p:txBody>
          <a:bodyPr lIns="0" tIns="0" rIns="0" bIns="0" rtlCol="0" anchor="t">
            <a:spAutoFit/>
          </a:bodyPr>
          <a:lstStyle/>
          <a:p>
            <a:pPr algn="l">
              <a:lnSpc>
                <a:spcPts val="4499"/>
              </a:lnSpc>
              <a:spcBef>
                <a:spcPct val="0"/>
              </a:spcBef>
            </a:pPr>
            <a:r>
              <a:rPr lang="en-US" sz="2999" b="1">
                <a:solidFill>
                  <a:srgbClr val="000000"/>
                </a:solidFill>
                <a:latin typeface="Arimo Bold"/>
                <a:ea typeface="Arimo Bold"/>
                <a:cs typeface="Arimo Bold"/>
                <a:sym typeface="Arimo Bold"/>
              </a:rPr>
              <a:t>6.Cây, hoa và rau quanh bé + Ngày hội của bà, mẹ và cô giáo</a:t>
            </a:r>
          </a:p>
        </p:txBody>
      </p:sp>
      <p:sp>
        <p:nvSpPr>
          <p:cNvPr id="70" name="TextBox 70"/>
          <p:cNvSpPr txBox="1"/>
          <p:nvPr/>
        </p:nvSpPr>
        <p:spPr>
          <a:xfrm>
            <a:off x="8685367" y="5226609"/>
            <a:ext cx="2562424"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Rau, củ bé yêu</a:t>
            </a:r>
          </a:p>
        </p:txBody>
      </p:sp>
      <p:sp>
        <p:nvSpPr>
          <p:cNvPr id="71" name="TextBox 71"/>
          <p:cNvSpPr txBox="1"/>
          <p:nvPr/>
        </p:nvSpPr>
        <p:spPr>
          <a:xfrm>
            <a:off x="8008972" y="6344250"/>
            <a:ext cx="2562424"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Bé biết cây gì?</a:t>
            </a:r>
          </a:p>
        </p:txBody>
      </p:sp>
      <p:sp>
        <p:nvSpPr>
          <p:cNvPr id="72" name="TextBox 72"/>
          <p:cNvSpPr txBox="1"/>
          <p:nvPr/>
        </p:nvSpPr>
        <p:spPr>
          <a:xfrm>
            <a:off x="8663504" y="7391142"/>
            <a:ext cx="2880519"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Bé thích quả nào</a:t>
            </a:r>
          </a:p>
        </p:txBody>
      </p:sp>
      <p:sp>
        <p:nvSpPr>
          <p:cNvPr id="73" name="TextBox 73"/>
          <p:cNvSpPr txBox="1"/>
          <p:nvPr/>
        </p:nvSpPr>
        <p:spPr>
          <a:xfrm>
            <a:off x="7732850" y="8262657"/>
            <a:ext cx="5476951"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Ngày hội của bà, mẹ và cô giáo</a:t>
            </a:r>
          </a:p>
        </p:txBody>
      </p:sp>
      <p:sp>
        <p:nvSpPr>
          <p:cNvPr id="74" name="TextBox 74"/>
          <p:cNvSpPr txBox="1"/>
          <p:nvPr/>
        </p:nvSpPr>
        <p:spPr>
          <a:xfrm>
            <a:off x="7561257" y="9122165"/>
            <a:ext cx="2473325"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Hoa quanh bé</a:t>
            </a:r>
          </a:p>
        </p:txBody>
      </p:sp>
      <p:sp>
        <p:nvSpPr>
          <p:cNvPr id="75" name="Freeform 75"/>
          <p:cNvSpPr/>
          <p:nvPr/>
        </p:nvSpPr>
        <p:spPr>
          <a:xfrm>
            <a:off x="12939725" y="1805946"/>
            <a:ext cx="3998794" cy="2784160"/>
          </a:xfrm>
          <a:custGeom>
            <a:avLst/>
            <a:gdLst/>
            <a:ahLst/>
            <a:cxnLst/>
            <a:rect l="l" t="t" r="r" b="b"/>
            <a:pathLst>
              <a:path w="3998794" h="2784160">
                <a:moveTo>
                  <a:pt x="0" y="0"/>
                </a:moveTo>
                <a:lnTo>
                  <a:pt x="3998793" y="0"/>
                </a:lnTo>
                <a:lnTo>
                  <a:pt x="3998793" y="2784160"/>
                </a:lnTo>
                <a:lnTo>
                  <a:pt x="0" y="278416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cSld>
  <p:clrMapOvr>
    <a:masterClrMapping/>
  </p:clrMapOvr>
  <p:transition>
    <p:cover dir="d"/>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0" y="-614928"/>
            <a:ext cx="1708600" cy="3467639"/>
          </a:xfrm>
          <a:custGeom>
            <a:avLst/>
            <a:gdLst/>
            <a:ahLst/>
            <a:cxnLst/>
            <a:rect l="l" t="t" r="r" b="b"/>
            <a:pathLst>
              <a:path w="1708600" h="3467639">
                <a:moveTo>
                  <a:pt x="0" y="0"/>
                </a:moveTo>
                <a:lnTo>
                  <a:pt x="1708600" y="0"/>
                </a:lnTo>
                <a:lnTo>
                  <a:pt x="1708600" y="3467639"/>
                </a:lnTo>
                <a:lnTo>
                  <a:pt x="0" y="34676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9672499"/>
            <a:ext cx="18334532" cy="614501"/>
          </a:xfrm>
          <a:custGeom>
            <a:avLst/>
            <a:gdLst/>
            <a:ahLst/>
            <a:cxnLst/>
            <a:rect l="l" t="t" r="r" b="b"/>
            <a:pathLst>
              <a:path w="18334532" h="614501">
                <a:moveTo>
                  <a:pt x="0" y="0"/>
                </a:moveTo>
                <a:lnTo>
                  <a:pt x="18334532" y="0"/>
                </a:lnTo>
                <a:lnTo>
                  <a:pt x="18334532" y="614501"/>
                </a:lnTo>
                <a:lnTo>
                  <a:pt x="0" y="614501"/>
                </a:lnTo>
                <a:lnTo>
                  <a:pt x="0" y="0"/>
                </a:lnTo>
                <a:close/>
              </a:path>
            </a:pathLst>
          </a:custGeom>
          <a:blipFill>
            <a:blip r:embed="rId4">
              <a:extLst>
                <a:ext uri="{96DAC541-7B7A-43D3-8B79-37D633B846F1}">
                  <asvg:svgBlip xmlns:asvg="http://schemas.microsoft.com/office/drawing/2016/SVG/main" xmlns="" r:embed="rId5"/>
                </a:ext>
              </a:extLst>
            </a:blip>
            <a:stretch>
              <a:fillRect l="-4172" r="-4627" b="-708599"/>
            </a:stretch>
          </a:blipFill>
        </p:spPr>
      </p:sp>
      <p:sp>
        <p:nvSpPr>
          <p:cNvPr id="4" name="Freeform 4"/>
          <p:cNvSpPr/>
          <p:nvPr/>
        </p:nvSpPr>
        <p:spPr>
          <a:xfrm>
            <a:off x="15258289" y="7047846"/>
            <a:ext cx="3551981" cy="2957024"/>
          </a:xfrm>
          <a:custGeom>
            <a:avLst/>
            <a:gdLst/>
            <a:ahLst/>
            <a:cxnLst/>
            <a:rect l="l" t="t" r="r" b="b"/>
            <a:pathLst>
              <a:path w="3551981" h="2957024">
                <a:moveTo>
                  <a:pt x="0" y="0"/>
                </a:moveTo>
                <a:lnTo>
                  <a:pt x="3551981" y="0"/>
                </a:lnTo>
                <a:lnTo>
                  <a:pt x="3551981" y="2957025"/>
                </a:lnTo>
                <a:lnTo>
                  <a:pt x="0" y="2957025"/>
                </a:lnTo>
                <a:lnTo>
                  <a:pt x="0" y="0"/>
                </a:lnTo>
                <a:close/>
              </a:path>
            </a:pathLst>
          </a:custGeom>
          <a:blipFill>
            <a:blip r:embed="rId6"/>
            <a:stretch>
              <a:fillRect/>
            </a:stretch>
          </a:blipFill>
        </p:spPr>
      </p:sp>
      <p:sp>
        <p:nvSpPr>
          <p:cNvPr id="5" name="Freeform 5"/>
          <p:cNvSpPr/>
          <p:nvPr/>
        </p:nvSpPr>
        <p:spPr>
          <a:xfrm>
            <a:off x="-978395" y="4099178"/>
            <a:ext cx="4357324" cy="5573321"/>
          </a:xfrm>
          <a:custGeom>
            <a:avLst/>
            <a:gdLst/>
            <a:ahLst/>
            <a:cxnLst/>
            <a:rect l="l" t="t" r="r" b="b"/>
            <a:pathLst>
              <a:path w="4357324" h="5573321">
                <a:moveTo>
                  <a:pt x="0" y="0"/>
                </a:moveTo>
                <a:lnTo>
                  <a:pt x="4357324" y="0"/>
                </a:lnTo>
                <a:lnTo>
                  <a:pt x="4357324" y="5573321"/>
                </a:lnTo>
                <a:lnTo>
                  <a:pt x="0" y="55733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971449" y="8960021"/>
            <a:ext cx="1316551" cy="1019729"/>
          </a:xfrm>
          <a:custGeom>
            <a:avLst/>
            <a:gdLst/>
            <a:ahLst/>
            <a:cxnLst/>
            <a:rect l="l" t="t" r="r" b="b"/>
            <a:pathLst>
              <a:path w="1316551" h="1019729">
                <a:moveTo>
                  <a:pt x="0" y="0"/>
                </a:moveTo>
                <a:lnTo>
                  <a:pt x="1316551" y="0"/>
                </a:lnTo>
                <a:lnTo>
                  <a:pt x="1316551" y="1019729"/>
                </a:lnTo>
                <a:lnTo>
                  <a:pt x="0" y="10197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7"/>
          <p:cNvPicPr>
            <a:picLocks noChangeAspect="1"/>
          </p:cNvPicPr>
          <p:nvPr/>
        </p:nvPicPr>
        <p:blipFill>
          <a:blip r:embed="rId11"/>
          <a:srcRect/>
          <a:stretch>
            <a:fillRect/>
          </a:stretch>
        </p:blipFill>
        <p:spPr>
          <a:xfrm>
            <a:off x="15162336" y="132101"/>
            <a:ext cx="2852711" cy="2852711"/>
          </a:xfrm>
          <a:prstGeom prst="rect">
            <a:avLst/>
          </a:prstGeom>
        </p:spPr>
      </p:pic>
      <p:sp>
        <p:nvSpPr>
          <p:cNvPr id="8" name="Freeform 8"/>
          <p:cNvSpPr/>
          <p:nvPr/>
        </p:nvSpPr>
        <p:spPr>
          <a:xfrm flipH="1">
            <a:off x="1213555" y="7531355"/>
            <a:ext cx="2889274" cy="2755645"/>
          </a:xfrm>
          <a:custGeom>
            <a:avLst/>
            <a:gdLst/>
            <a:ahLst/>
            <a:cxnLst/>
            <a:rect l="l" t="t" r="r" b="b"/>
            <a:pathLst>
              <a:path w="2889274" h="2755645">
                <a:moveTo>
                  <a:pt x="2889274" y="0"/>
                </a:moveTo>
                <a:lnTo>
                  <a:pt x="0" y="0"/>
                </a:lnTo>
                <a:lnTo>
                  <a:pt x="0" y="2755645"/>
                </a:lnTo>
                <a:lnTo>
                  <a:pt x="2889274" y="2755645"/>
                </a:lnTo>
                <a:lnTo>
                  <a:pt x="2889274" y="0"/>
                </a:lnTo>
                <a:close/>
              </a:path>
            </a:pathLst>
          </a:custGeom>
          <a:blipFill>
            <a:blip r:embed="rId12"/>
            <a:stretch>
              <a:fillRect/>
            </a:stretch>
          </a:blipFill>
        </p:spPr>
      </p:sp>
      <p:sp>
        <p:nvSpPr>
          <p:cNvPr id="9" name="Freeform 9"/>
          <p:cNvSpPr/>
          <p:nvPr/>
        </p:nvSpPr>
        <p:spPr>
          <a:xfrm>
            <a:off x="15093152" y="1972899"/>
            <a:ext cx="2991080" cy="1294322"/>
          </a:xfrm>
          <a:custGeom>
            <a:avLst/>
            <a:gdLst/>
            <a:ahLst/>
            <a:cxnLst/>
            <a:rect l="l" t="t" r="r" b="b"/>
            <a:pathLst>
              <a:path w="2991080" h="1294322">
                <a:moveTo>
                  <a:pt x="0" y="0"/>
                </a:moveTo>
                <a:lnTo>
                  <a:pt x="2991080" y="0"/>
                </a:lnTo>
                <a:lnTo>
                  <a:pt x="2991080" y="1294322"/>
                </a:lnTo>
                <a:lnTo>
                  <a:pt x="0" y="12943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9773163" y="7682211"/>
            <a:ext cx="1589028" cy="1366564"/>
          </a:xfrm>
          <a:custGeom>
            <a:avLst/>
            <a:gdLst/>
            <a:ahLst/>
            <a:cxnLst/>
            <a:rect l="l" t="t" r="r" b="b"/>
            <a:pathLst>
              <a:path w="1589028" h="1366564">
                <a:moveTo>
                  <a:pt x="0" y="0"/>
                </a:moveTo>
                <a:lnTo>
                  <a:pt x="1589028" y="0"/>
                </a:lnTo>
                <a:lnTo>
                  <a:pt x="1589028" y="1366564"/>
                </a:lnTo>
                <a:lnTo>
                  <a:pt x="0" y="136656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1" name="Group 11"/>
          <p:cNvGrpSpPr/>
          <p:nvPr/>
        </p:nvGrpSpPr>
        <p:grpSpPr>
          <a:xfrm>
            <a:off x="6660665" y="7624691"/>
            <a:ext cx="3112497" cy="1522989"/>
            <a:chOff x="0" y="0"/>
            <a:chExt cx="1413395" cy="691594"/>
          </a:xfrm>
        </p:grpSpPr>
        <p:sp>
          <p:nvSpPr>
            <p:cNvPr id="12" name="Freeform 12"/>
            <p:cNvSpPr/>
            <p:nvPr/>
          </p:nvSpPr>
          <p:spPr>
            <a:xfrm>
              <a:off x="0" y="0"/>
              <a:ext cx="1413395" cy="691595"/>
            </a:xfrm>
            <a:custGeom>
              <a:avLst/>
              <a:gdLst/>
              <a:ahLst/>
              <a:cxnLst/>
              <a:rect l="l" t="t" r="r" b="b"/>
              <a:pathLst>
                <a:path w="1413395" h="691595">
                  <a:moveTo>
                    <a:pt x="1210195" y="0"/>
                  </a:moveTo>
                  <a:cubicBezTo>
                    <a:pt x="1322420" y="0"/>
                    <a:pt x="1413395" y="154819"/>
                    <a:pt x="1413395" y="345797"/>
                  </a:cubicBezTo>
                  <a:cubicBezTo>
                    <a:pt x="1413395" y="536776"/>
                    <a:pt x="1322420" y="691595"/>
                    <a:pt x="1210195" y="691595"/>
                  </a:cubicBezTo>
                  <a:lnTo>
                    <a:pt x="203200" y="691595"/>
                  </a:lnTo>
                  <a:cubicBezTo>
                    <a:pt x="90976" y="691595"/>
                    <a:pt x="0" y="536776"/>
                    <a:pt x="0" y="345797"/>
                  </a:cubicBezTo>
                  <a:cubicBezTo>
                    <a:pt x="0" y="154819"/>
                    <a:pt x="90976" y="0"/>
                    <a:pt x="203200" y="0"/>
                  </a:cubicBezTo>
                  <a:close/>
                </a:path>
              </a:pathLst>
            </a:custGeom>
            <a:solidFill>
              <a:srgbClr val="FFA4BA"/>
            </a:solidFill>
          </p:spPr>
        </p:sp>
        <p:sp>
          <p:nvSpPr>
            <p:cNvPr id="13" name="TextBox 13"/>
            <p:cNvSpPr txBox="1"/>
            <p:nvPr/>
          </p:nvSpPr>
          <p:spPr>
            <a:xfrm>
              <a:off x="0" y="-76200"/>
              <a:ext cx="1413395" cy="767794"/>
            </a:xfrm>
            <a:prstGeom prst="rect">
              <a:avLst/>
            </a:prstGeom>
          </p:spPr>
          <p:txBody>
            <a:bodyPr lIns="50800" tIns="50800" rIns="50800" bIns="50800" rtlCol="0" anchor="ctr"/>
            <a:lstStyle/>
            <a:p>
              <a:pPr algn="ctr">
                <a:lnSpc>
                  <a:spcPts val="2827"/>
                </a:lnSpc>
              </a:pPr>
              <a:r>
                <a:rPr lang="en-US" sz="2175">
                  <a:solidFill>
                    <a:srgbClr val="000000"/>
                  </a:solidFill>
                  <a:latin typeface="Arial"/>
                  <a:ea typeface="Arial"/>
                  <a:cs typeface="Arial"/>
                  <a:sym typeface="Arial"/>
                </a:rPr>
                <a:t>.</a:t>
              </a:r>
            </a:p>
            <a:p>
              <a:pPr algn="ctr">
                <a:lnSpc>
                  <a:spcPts val="2827"/>
                </a:lnSpc>
              </a:pPr>
              <a:endParaRPr lang="en-US" sz="2175">
                <a:solidFill>
                  <a:srgbClr val="000000"/>
                </a:solidFill>
                <a:latin typeface="Arial"/>
                <a:ea typeface="Arial"/>
                <a:cs typeface="Arial"/>
                <a:sym typeface="Arial"/>
              </a:endParaRPr>
            </a:p>
          </p:txBody>
        </p:sp>
      </p:grpSp>
      <p:grpSp>
        <p:nvGrpSpPr>
          <p:cNvPr id="14" name="Group 14"/>
          <p:cNvGrpSpPr/>
          <p:nvPr/>
        </p:nvGrpSpPr>
        <p:grpSpPr>
          <a:xfrm>
            <a:off x="11362191" y="7022726"/>
            <a:ext cx="3581774" cy="1122633"/>
            <a:chOff x="0" y="0"/>
            <a:chExt cx="864317" cy="270902"/>
          </a:xfrm>
        </p:grpSpPr>
        <p:sp>
          <p:nvSpPr>
            <p:cNvPr id="15" name="Freeform 15"/>
            <p:cNvSpPr/>
            <p:nvPr/>
          </p:nvSpPr>
          <p:spPr>
            <a:xfrm>
              <a:off x="0" y="0"/>
              <a:ext cx="864317" cy="270902"/>
            </a:xfrm>
            <a:custGeom>
              <a:avLst/>
              <a:gdLst/>
              <a:ahLst/>
              <a:cxnLst/>
              <a:rect l="l" t="t" r="r" b="b"/>
              <a:pathLst>
                <a:path w="864317" h="270902">
                  <a:moveTo>
                    <a:pt x="661117" y="0"/>
                  </a:moveTo>
                  <a:cubicBezTo>
                    <a:pt x="773341" y="0"/>
                    <a:pt x="864317" y="60644"/>
                    <a:pt x="864317" y="135451"/>
                  </a:cubicBezTo>
                  <a:cubicBezTo>
                    <a:pt x="864317" y="210259"/>
                    <a:pt x="773341" y="270902"/>
                    <a:pt x="661117" y="270902"/>
                  </a:cubicBezTo>
                  <a:lnTo>
                    <a:pt x="203200" y="270902"/>
                  </a:lnTo>
                  <a:cubicBezTo>
                    <a:pt x="90976" y="270902"/>
                    <a:pt x="0" y="210259"/>
                    <a:pt x="0" y="135451"/>
                  </a:cubicBezTo>
                  <a:cubicBezTo>
                    <a:pt x="0" y="60644"/>
                    <a:pt x="90976" y="0"/>
                    <a:pt x="203200" y="0"/>
                  </a:cubicBezTo>
                  <a:close/>
                </a:path>
              </a:pathLst>
            </a:custGeom>
            <a:solidFill>
              <a:srgbClr val="B2D2C9"/>
            </a:solidFill>
          </p:spPr>
        </p:sp>
        <p:sp>
          <p:nvSpPr>
            <p:cNvPr id="16" name="TextBox 16"/>
            <p:cNvSpPr txBox="1"/>
            <p:nvPr/>
          </p:nvSpPr>
          <p:spPr>
            <a:xfrm>
              <a:off x="0" y="-76200"/>
              <a:ext cx="864317" cy="347102"/>
            </a:xfrm>
            <a:prstGeom prst="rect">
              <a:avLst/>
            </a:prstGeom>
          </p:spPr>
          <p:txBody>
            <a:bodyPr lIns="50800" tIns="50800" rIns="50800" bIns="50800" rtlCol="0" anchor="ctr"/>
            <a:lstStyle/>
            <a:p>
              <a:pPr algn="ctr">
                <a:lnSpc>
                  <a:spcPts val="2827"/>
                </a:lnSpc>
              </a:pPr>
              <a:endParaRPr/>
            </a:p>
          </p:txBody>
        </p:sp>
      </p:grpSp>
      <p:grpSp>
        <p:nvGrpSpPr>
          <p:cNvPr id="17" name="Group 17"/>
          <p:cNvGrpSpPr/>
          <p:nvPr/>
        </p:nvGrpSpPr>
        <p:grpSpPr>
          <a:xfrm>
            <a:off x="11639869" y="8526359"/>
            <a:ext cx="3863583" cy="1044834"/>
            <a:chOff x="0" y="0"/>
            <a:chExt cx="979994" cy="265021"/>
          </a:xfrm>
        </p:grpSpPr>
        <p:sp>
          <p:nvSpPr>
            <p:cNvPr id="18" name="Freeform 18"/>
            <p:cNvSpPr/>
            <p:nvPr/>
          </p:nvSpPr>
          <p:spPr>
            <a:xfrm>
              <a:off x="0" y="0"/>
              <a:ext cx="979994" cy="265021"/>
            </a:xfrm>
            <a:custGeom>
              <a:avLst/>
              <a:gdLst/>
              <a:ahLst/>
              <a:cxnLst/>
              <a:rect l="l" t="t" r="r" b="b"/>
              <a:pathLst>
                <a:path w="979994" h="265021">
                  <a:moveTo>
                    <a:pt x="776794" y="0"/>
                  </a:moveTo>
                  <a:cubicBezTo>
                    <a:pt x="889018" y="0"/>
                    <a:pt x="979994" y="59327"/>
                    <a:pt x="979994" y="132510"/>
                  </a:cubicBezTo>
                  <a:cubicBezTo>
                    <a:pt x="979994" y="205694"/>
                    <a:pt x="889018" y="265021"/>
                    <a:pt x="776794" y="265021"/>
                  </a:cubicBezTo>
                  <a:lnTo>
                    <a:pt x="203200" y="265021"/>
                  </a:lnTo>
                  <a:cubicBezTo>
                    <a:pt x="90976" y="265021"/>
                    <a:pt x="0" y="205694"/>
                    <a:pt x="0" y="132510"/>
                  </a:cubicBezTo>
                  <a:cubicBezTo>
                    <a:pt x="0" y="59327"/>
                    <a:pt x="90976" y="0"/>
                    <a:pt x="203200" y="0"/>
                  </a:cubicBezTo>
                  <a:close/>
                </a:path>
              </a:pathLst>
            </a:custGeom>
            <a:solidFill>
              <a:srgbClr val="B2D2C9"/>
            </a:solidFill>
          </p:spPr>
        </p:sp>
        <p:sp>
          <p:nvSpPr>
            <p:cNvPr id="19" name="TextBox 19"/>
            <p:cNvSpPr txBox="1"/>
            <p:nvPr/>
          </p:nvSpPr>
          <p:spPr>
            <a:xfrm>
              <a:off x="0" y="-76200"/>
              <a:ext cx="979994" cy="341221"/>
            </a:xfrm>
            <a:prstGeom prst="rect">
              <a:avLst/>
            </a:prstGeom>
          </p:spPr>
          <p:txBody>
            <a:bodyPr lIns="50800" tIns="50800" rIns="50800" bIns="50800" rtlCol="0" anchor="ctr"/>
            <a:lstStyle/>
            <a:p>
              <a:pPr algn="ctr">
                <a:lnSpc>
                  <a:spcPts val="2827"/>
                </a:lnSpc>
              </a:pPr>
              <a:endParaRPr/>
            </a:p>
          </p:txBody>
        </p:sp>
      </p:grpSp>
      <p:grpSp>
        <p:nvGrpSpPr>
          <p:cNvPr id="20" name="Group 20"/>
          <p:cNvGrpSpPr/>
          <p:nvPr/>
        </p:nvGrpSpPr>
        <p:grpSpPr>
          <a:xfrm>
            <a:off x="3248312" y="5101199"/>
            <a:ext cx="3112497" cy="1522989"/>
            <a:chOff x="0" y="0"/>
            <a:chExt cx="1413395" cy="691594"/>
          </a:xfrm>
        </p:grpSpPr>
        <p:sp>
          <p:nvSpPr>
            <p:cNvPr id="21" name="Freeform 21"/>
            <p:cNvSpPr/>
            <p:nvPr/>
          </p:nvSpPr>
          <p:spPr>
            <a:xfrm>
              <a:off x="0" y="0"/>
              <a:ext cx="1413395" cy="691595"/>
            </a:xfrm>
            <a:custGeom>
              <a:avLst/>
              <a:gdLst/>
              <a:ahLst/>
              <a:cxnLst/>
              <a:rect l="l" t="t" r="r" b="b"/>
              <a:pathLst>
                <a:path w="1413395" h="691595">
                  <a:moveTo>
                    <a:pt x="1210195" y="0"/>
                  </a:moveTo>
                  <a:cubicBezTo>
                    <a:pt x="1322420" y="0"/>
                    <a:pt x="1413395" y="154819"/>
                    <a:pt x="1413395" y="345797"/>
                  </a:cubicBezTo>
                  <a:cubicBezTo>
                    <a:pt x="1413395" y="536776"/>
                    <a:pt x="1322420" y="691595"/>
                    <a:pt x="1210195" y="691595"/>
                  </a:cubicBezTo>
                  <a:lnTo>
                    <a:pt x="203200" y="691595"/>
                  </a:lnTo>
                  <a:cubicBezTo>
                    <a:pt x="90976" y="691595"/>
                    <a:pt x="0" y="536776"/>
                    <a:pt x="0" y="345797"/>
                  </a:cubicBezTo>
                  <a:cubicBezTo>
                    <a:pt x="0" y="154819"/>
                    <a:pt x="90976" y="0"/>
                    <a:pt x="203200" y="0"/>
                  </a:cubicBezTo>
                  <a:close/>
                </a:path>
              </a:pathLst>
            </a:custGeom>
            <a:solidFill>
              <a:srgbClr val="FFA4BA"/>
            </a:solidFill>
          </p:spPr>
        </p:sp>
        <p:sp>
          <p:nvSpPr>
            <p:cNvPr id="22" name="TextBox 22"/>
            <p:cNvSpPr txBox="1"/>
            <p:nvPr/>
          </p:nvSpPr>
          <p:spPr>
            <a:xfrm>
              <a:off x="0" y="-76200"/>
              <a:ext cx="1413395" cy="767794"/>
            </a:xfrm>
            <a:prstGeom prst="rect">
              <a:avLst/>
            </a:prstGeom>
          </p:spPr>
          <p:txBody>
            <a:bodyPr lIns="50800" tIns="50800" rIns="50800" bIns="50800" rtlCol="0" anchor="ctr"/>
            <a:lstStyle/>
            <a:p>
              <a:pPr algn="ctr">
                <a:lnSpc>
                  <a:spcPts val="2827"/>
                </a:lnSpc>
              </a:pPr>
              <a:r>
                <a:rPr lang="en-US" sz="2175">
                  <a:solidFill>
                    <a:srgbClr val="000000"/>
                  </a:solidFill>
                  <a:latin typeface="Arial"/>
                  <a:ea typeface="Arial"/>
                  <a:cs typeface="Arial"/>
                  <a:sym typeface="Arial"/>
                </a:rPr>
                <a:t>.</a:t>
              </a:r>
            </a:p>
            <a:p>
              <a:pPr algn="ctr">
                <a:lnSpc>
                  <a:spcPts val="2827"/>
                </a:lnSpc>
              </a:pPr>
              <a:endParaRPr lang="en-US" sz="2175">
                <a:solidFill>
                  <a:srgbClr val="000000"/>
                </a:solidFill>
                <a:latin typeface="Arial"/>
                <a:ea typeface="Arial"/>
                <a:cs typeface="Arial"/>
                <a:sym typeface="Arial"/>
              </a:endParaRPr>
            </a:p>
          </p:txBody>
        </p:sp>
      </p:grpSp>
      <p:grpSp>
        <p:nvGrpSpPr>
          <p:cNvPr id="23" name="Group 23"/>
          <p:cNvGrpSpPr/>
          <p:nvPr/>
        </p:nvGrpSpPr>
        <p:grpSpPr>
          <a:xfrm>
            <a:off x="7305296" y="3949403"/>
            <a:ext cx="3818770" cy="860315"/>
            <a:chOff x="0" y="0"/>
            <a:chExt cx="921506" cy="207602"/>
          </a:xfrm>
        </p:grpSpPr>
        <p:sp>
          <p:nvSpPr>
            <p:cNvPr id="24" name="Freeform 24"/>
            <p:cNvSpPr/>
            <p:nvPr/>
          </p:nvSpPr>
          <p:spPr>
            <a:xfrm>
              <a:off x="0" y="0"/>
              <a:ext cx="921506" cy="207602"/>
            </a:xfrm>
            <a:custGeom>
              <a:avLst/>
              <a:gdLst/>
              <a:ahLst/>
              <a:cxnLst/>
              <a:rect l="l" t="t" r="r" b="b"/>
              <a:pathLst>
                <a:path w="921506" h="207602">
                  <a:moveTo>
                    <a:pt x="718306" y="0"/>
                  </a:moveTo>
                  <a:cubicBezTo>
                    <a:pt x="830531" y="0"/>
                    <a:pt x="921506" y="46473"/>
                    <a:pt x="921506" y="103801"/>
                  </a:cubicBezTo>
                  <a:cubicBezTo>
                    <a:pt x="921506" y="161129"/>
                    <a:pt x="830531" y="207602"/>
                    <a:pt x="718306" y="207602"/>
                  </a:cubicBezTo>
                  <a:lnTo>
                    <a:pt x="203200" y="207602"/>
                  </a:lnTo>
                  <a:cubicBezTo>
                    <a:pt x="90976" y="207602"/>
                    <a:pt x="0" y="161129"/>
                    <a:pt x="0" y="103801"/>
                  </a:cubicBezTo>
                  <a:cubicBezTo>
                    <a:pt x="0" y="46473"/>
                    <a:pt x="90976" y="0"/>
                    <a:pt x="203200" y="0"/>
                  </a:cubicBezTo>
                  <a:close/>
                </a:path>
              </a:pathLst>
            </a:custGeom>
            <a:solidFill>
              <a:srgbClr val="B2D2C9"/>
            </a:solidFill>
          </p:spPr>
        </p:sp>
        <p:sp>
          <p:nvSpPr>
            <p:cNvPr id="25" name="TextBox 25"/>
            <p:cNvSpPr txBox="1"/>
            <p:nvPr/>
          </p:nvSpPr>
          <p:spPr>
            <a:xfrm>
              <a:off x="0" y="-76200"/>
              <a:ext cx="921506" cy="283802"/>
            </a:xfrm>
            <a:prstGeom prst="rect">
              <a:avLst/>
            </a:prstGeom>
          </p:spPr>
          <p:txBody>
            <a:bodyPr lIns="50800" tIns="50800" rIns="50800" bIns="50800" rtlCol="0" anchor="ctr"/>
            <a:lstStyle/>
            <a:p>
              <a:pPr algn="ctr">
                <a:lnSpc>
                  <a:spcPts val="2827"/>
                </a:lnSpc>
              </a:pPr>
              <a:endParaRPr/>
            </a:p>
          </p:txBody>
        </p:sp>
      </p:grpSp>
      <p:grpSp>
        <p:nvGrpSpPr>
          <p:cNvPr id="26" name="Group 26"/>
          <p:cNvGrpSpPr/>
          <p:nvPr/>
        </p:nvGrpSpPr>
        <p:grpSpPr>
          <a:xfrm>
            <a:off x="7355627" y="4981167"/>
            <a:ext cx="4502028" cy="881527"/>
            <a:chOff x="0" y="0"/>
            <a:chExt cx="1086383" cy="212721"/>
          </a:xfrm>
        </p:grpSpPr>
        <p:sp>
          <p:nvSpPr>
            <p:cNvPr id="27" name="Freeform 27"/>
            <p:cNvSpPr/>
            <p:nvPr/>
          </p:nvSpPr>
          <p:spPr>
            <a:xfrm>
              <a:off x="0" y="0"/>
              <a:ext cx="1086383" cy="212721"/>
            </a:xfrm>
            <a:custGeom>
              <a:avLst/>
              <a:gdLst/>
              <a:ahLst/>
              <a:cxnLst/>
              <a:rect l="l" t="t" r="r" b="b"/>
              <a:pathLst>
                <a:path w="1086383" h="212721">
                  <a:moveTo>
                    <a:pt x="883183" y="0"/>
                  </a:moveTo>
                  <a:cubicBezTo>
                    <a:pt x="995407" y="0"/>
                    <a:pt x="1086383" y="47619"/>
                    <a:pt x="1086383" y="106360"/>
                  </a:cubicBezTo>
                  <a:cubicBezTo>
                    <a:pt x="1086383" y="165102"/>
                    <a:pt x="995407" y="212721"/>
                    <a:pt x="883183" y="212721"/>
                  </a:cubicBezTo>
                  <a:lnTo>
                    <a:pt x="203200" y="212721"/>
                  </a:lnTo>
                  <a:cubicBezTo>
                    <a:pt x="90976" y="212721"/>
                    <a:pt x="0" y="165102"/>
                    <a:pt x="0" y="106360"/>
                  </a:cubicBezTo>
                  <a:cubicBezTo>
                    <a:pt x="0" y="47619"/>
                    <a:pt x="90976" y="0"/>
                    <a:pt x="203200" y="0"/>
                  </a:cubicBezTo>
                  <a:close/>
                </a:path>
              </a:pathLst>
            </a:custGeom>
            <a:solidFill>
              <a:srgbClr val="B2D2C9"/>
            </a:solidFill>
          </p:spPr>
        </p:sp>
        <p:sp>
          <p:nvSpPr>
            <p:cNvPr id="28" name="TextBox 28"/>
            <p:cNvSpPr txBox="1"/>
            <p:nvPr/>
          </p:nvSpPr>
          <p:spPr>
            <a:xfrm>
              <a:off x="0" y="-76200"/>
              <a:ext cx="1086383" cy="288921"/>
            </a:xfrm>
            <a:prstGeom prst="rect">
              <a:avLst/>
            </a:prstGeom>
          </p:spPr>
          <p:txBody>
            <a:bodyPr lIns="50800" tIns="50800" rIns="50800" bIns="50800" rtlCol="0" anchor="ctr"/>
            <a:lstStyle/>
            <a:p>
              <a:pPr algn="ctr">
                <a:lnSpc>
                  <a:spcPts val="2827"/>
                </a:lnSpc>
              </a:pPr>
              <a:endParaRPr/>
            </a:p>
          </p:txBody>
        </p:sp>
      </p:grpSp>
      <p:grpSp>
        <p:nvGrpSpPr>
          <p:cNvPr id="29" name="Group 29"/>
          <p:cNvGrpSpPr/>
          <p:nvPr/>
        </p:nvGrpSpPr>
        <p:grpSpPr>
          <a:xfrm>
            <a:off x="7355627" y="6100819"/>
            <a:ext cx="3768439" cy="999054"/>
            <a:chOff x="0" y="0"/>
            <a:chExt cx="909361" cy="241081"/>
          </a:xfrm>
        </p:grpSpPr>
        <p:sp>
          <p:nvSpPr>
            <p:cNvPr id="30" name="Freeform 30"/>
            <p:cNvSpPr/>
            <p:nvPr/>
          </p:nvSpPr>
          <p:spPr>
            <a:xfrm>
              <a:off x="0" y="0"/>
              <a:ext cx="909361" cy="241081"/>
            </a:xfrm>
            <a:custGeom>
              <a:avLst/>
              <a:gdLst/>
              <a:ahLst/>
              <a:cxnLst/>
              <a:rect l="l" t="t" r="r" b="b"/>
              <a:pathLst>
                <a:path w="909361" h="241081">
                  <a:moveTo>
                    <a:pt x="706161" y="0"/>
                  </a:moveTo>
                  <a:cubicBezTo>
                    <a:pt x="818385" y="0"/>
                    <a:pt x="909361" y="53968"/>
                    <a:pt x="909361" y="120541"/>
                  </a:cubicBezTo>
                  <a:cubicBezTo>
                    <a:pt x="909361" y="187113"/>
                    <a:pt x="818385" y="241081"/>
                    <a:pt x="706161" y="241081"/>
                  </a:cubicBezTo>
                  <a:lnTo>
                    <a:pt x="203200" y="241081"/>
                  </a:lnTo>
                  <a:cubicBezTo>
                    <a:pt x="90976" y="241081"/>
                    <a:pt x="0" y="187113"/>
                    <a:pt x="0" y="120541"/>
                  </a:cubicBezTo>
                  <a:cubicBezTo>
                    <a:pt x="0" y="53968"/>
                    <a:pt x="90976" y="0"/>
                    <a:pt x="203200" y="0"/>
                  </a:cubicBezTo>
                  <a:close/>
                </a:path>
              </a:pathLst>
            </a:custGeom>
            <a:solidFill>
              <a:srgbClr val="B2D2C9"/>
            </a:solidFill>
          </p:spPr>
        </p:sp>
        <p:sp>
          <p:nvSpPr>
            <p:cNvPr id="31" name="TextBox 31"/>
            <p:cNvSpPr txBox="1"/>
            <p:nvPr/>
          </p:nvSpPr>
          <p:spPr>
            <a:xfrm>
              <a:off x="0" y="-76200"/>
              <a:ext cx="909361" cy="317281"/>
            </a:xfrm>
            <a:prstGeom prst="rect">
              <a:avLst/>
            </a:prstGeom>
          </p:spPr>
          <p:txBody>
            <a:bodyPr lIns="50800" tIns="50800" rIns="50800" bIns="50800" rtlCol="0" anchor="ctr"/>
            <a:lstStyle/>
            <a:p>
              <a:pPr algn="ctr">
                <a:lnSpc>
                  <a:spcPts val="2827"/>
                </a:lnSpc>
              </a:pPr>
              <a:endParaRPr/>
            </a:p>
          </p:txBody>
        </p:sp>
      </p:grpSp>
      <p:sp>
        <p:nvSpPr>
          <p:cNvPr id="32" name="Freeform 32"/>
          <p:cNvSpPr/>
          <p:nvPr/>
        </p:nvSpPr>
        <p:spPr>
          <a:xfrm>
            <a:off x="6234848" y="4650524"/>
            <a:ext cx="1070447" cy="2220461"/>
          </a:xfrm>
          <a:custGeom>
            <a:avLst/>
            <a:gdLst/>
            <a:ahLst/>
            <a:cxnLst/>
            <a:rect l="l" t="t" r="r" b="b"/>
            <a:pathLst>
              <a:path w="1070447" h="2220461">
                <a:moveTo>
                  <a:pt x="0" y="0"/>
                </a:moveTo>
                <a:lnTo>
                  <a:pt x="1070448" y="0"/>
                </a:lnTo>
                <a:lnTo>
                  <a:pt x="1070448" y="2220462"/>
                </a:lnTo>
                <a:lnTo>
                  <a:pt x="0" y="222046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3" name="Freeform 33"/>
          <p:cNvSpPr/>
          <p:nvPr/>
        </p:nvSpPr>
        <p:spPr>
          <a:xfrm rot="-10800000">
            <a:off x="4735334" y="1941859"/>
            <a:ext cx="1283672" cy="281338"/>
          </a:xfrm>
          <a:custGeom>
            <a:avLst/>
            <a:gdLst/>
            <a:ahLst/>
            <a:cxnLst/>
            <a:rect l="l" t="t" r="r" b="b"/>
            <a:pathLst>
              <a:path w="1283672" h="281338">
                <a:moveTo>
                  <a:pt x="0" y="0"/>
                </a:moveTo>
                <a:lnTo>
                  <a:pt x="1283672" y="0"/>
                </a:lnTo>
                <a:lnTo>
                  <a:pt x="1283672" y="281338"/>
                </a:lnTo>
                <a:lnTo>
                  <a:pt x="0" y="28133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34" name="Group 34"/>
          <p:cNvGrpSpPr/>
          <p:nvPr/>
        </p:nvGrpSpPr>
        <p:grpSpPr>
          <a:xfrm>
            <a:off x="2264673" y="1259561"/>
            <a:ext cx="3112497" cy="1522989"/>
            <a:chOff x="0" y="0"/>
            <a:chExt cx="1413395" cy="691594"/>
          </a:xfrm>
        </p:grpSpPr>
        <p:sp>
          <p:nvSpPr>
            <p:cNvPr id="35" name="Freeform 35"/>
            <p:cNvSpPr/>
            <p:nvPr/>
          </p:nvSpPr>
          <p:spPr>
            <a:xfrm>
              <a:off x="0" y="0"/>
              <a:ext cx="1413395" cy="691595"/>
            </a:xfrm>
            <a:custGeom>
              <a:avLst/>
              <a:gdLst/>
              <a:ahLst/>
              <a:cxnLst/>
              <a:rect l="l" t="t" r="r" b="b"/>
              <a:pathLst>
                <a:path w="1413395" h="691595">
                  <a:moveTo>
                    <a:pt x="1210195" y="0"/>
                  </a:moveTo>
                  <a:cubicBezTo>
                    <a:pt x="1322420" y="0"/>
                    <a:pt x="1413395" y="154819"/>
                    <a:pt x="1413395" y="345797"/>
                  </a:cubicBezTo>
                  <a:cubicBezTo>
                    <a:pt x="1413395" y="536776"/>
                    <a:pt x="1322420" y="691595"/>
                    <a:pt x="1210195" y="691595"/>
                  </a:cubicBezTo>
                  <a:lnTo>
                    <a:pt x="203200" y="691595"/>
                  </a:lnTo>
                  <a:cubicBezTo>
                    <a:pt x="90976" y="691595"/>
                    <a:pt x="0" y="536776"/>
                    <a:pt x="0" y="345797"/>
                  </a:cubicBezTo>
                  <a:cubicBezTo>
                    <a:pt x="0" y="154819"/>
                    <a:pt x="90976" y="0"/>
                    <a:pt x="203200" y="0"/>
                  </a:cubicBezTo>
                  <a:close/>
                </a:path>
              </a:pathLst>
            </a:custGeom>
            <a:solidFill>
              <a:srgbClr val="FFA4BA"/>
            </a:solidFill>
          </p:spPr>
        </p:sp>
        <p:sp>
          <p:nvSpPr>
            <p:cNvPr id="36" name="TextBox 36"/>
            <p:cNvSpPr txBox="1"/>
            <p:nvPr/>
          </p:nvSpPr>
          <p:spPr>
            <a:xfrm>
              <a:off x="0" y="-76200"/>
              <a:ext cx="1413395" cy="767794"/>
            </a:xfrm>
            <a:prstGeom prst="rect">
              <a:avLst/>
            </a:prstGeom>
          </p:spPr>
          <p:txBody>
            <a:bodyPr lIns="50800" tIns="50800" rIns="50800" bIns="50800" rtlCol="0" anchor="ctr"/>
            <a:lstStyle/>
            <a:p>
              <a:pPr algn="ctr">
                <a:lnSpc>
                  <a:spcPts val="2827"/>
                </a:lnSpc>
              </a:pPr>
              <a:r>
                <a:rPr lang="en-US" sz="2175">
                  <a:solidFill>
                    <a:srgbClr val="000000"/>
                  </a:solidFill>
                  <a:latin typeface="Arial"/>
                  <a:ea typeface="Arial"/>
                  <a:cs typeface="Arial"/>
                  <a:sym typeface="Arial"/>
                </a:rPr>
                <a:t>.</a:t>
              </a:r>
            </a:p>
            <a:p>
              <a:pPr algn="ctr">
                <a:lnSpc>
                  <a:spcPts val="2827"/>
                </a:lnSpc>
              </a:pPr>
              <a:endParaRPr lang="en-US" sz="2175">
                <a:solidFill>
                  <a:srgbClr val="000000"/>
                </a:solidFill>
                <a:latin typeface="Arial"/>
                <a:ea typeface="Arial"/>
                <a:cs typeface="Arial"/>
                <a:sym typeface="Arial"/>
              </a:endParaRPr>
            </a:p>
          </p:txBody>
        </p:sp>
      </p:grpSp>
      <p:grpSp>
        <p:nvGrpSpPr>
          <p:cNvPr id="37" name="Group 37"/>
          <p:cNvGrpSpPr/>
          <p:nvPr/>
        </p:nvGrpSpPr>
        <p:grpSpPr>
          <a:xfrm rot="10736649">
            <a:off x="5994288" y="524068"/>
            <a:ext cx="2295541" cy="2858285"/>
            <a:chOff x="0" y="0"/>
            <a:chExt cx="3060721" cy="3811047"/>
          </a:xfrm>
        </p:grpSpPr>
        <p:sp>
          <p:nvSpPr>
            <p:cNvPr id="38" name="AutoShape 38"/>
            <p:cNvSpPr/>
            <p:nvPr/>
          </p:nvSpPr>
          <p:spPr>
            <a:xfrm>
              <a:off x="3017879" y="0"/>
              <a:ext cx="0" cy="3811047"/>
            </a:xfrm>
            <a:prstGeom prst="line">
              <a:avLst/>
            </a:prstGeom>
            <a:ln w="85684" cap="flat">
              <a:solidFill>
                <a:srgbClr val="C52330"/>
              </a:solidFill>
              <a:prstDash val="solid"/>
              <a:headEnd type="none" w="sm" len="sm"/>
              <a:tailEnd type="none" w="sm" len="sm"/>
            </a:ln>
          </p:spPr>
        </p:sp>
        <p:sp>
          <p:nvSpPr>
            <p:cNvPr id="39" name="AutoShape 39"/>
            <p:cNvSpPr/>
            <p:nvPr/>
          </p:nvSpPr>
          <p:spPr>
            <a:xfrm>
              <a:off x="0" y="3725363"/>
              <a:ext cx="2975037" cy="0"/>
            </a:xfrm>
            <a:prstGeom prst="line">
              <a:avLst/>
            </a:prstGeom>
            <a:ln w="85684" cap="flat">
              <a:solidFill>
                <a:srgbClr val="C52330"/>
              </a:solidFill>
              <a:prstDash val="solid"/>
              <a:headEnd type="oval" w="lg" len="lg"/>
              <a:tailEnd type="none" w="sm" len="sm"/>
            </a:ln>
          </p:spPr>
        </p:sp>
        <p:sp>
          <p:nvSpPr>
            <p:cNvPr id="40" name="AutoShape 40"/>
            <p:cNvSpPr/>
            <p:nvPr/>
          </p:nvSpPr>
          <p:spPr>
            <a:xfrm>
              <a:off x="1310178" y="2538179"/>
              <a:ext cx="1664859" cy="0"/>
            </a:xfrm>
            <a:prstGeom prst="line">
              <a:avLst/>
            </a:prstGeom>
            <a:ln w="85684" cap="flat">
              <a:solidFill>
                <a:srgbClr val="C52330"/>
              </a:solidFill>
              <a:prstDash val="solid"/>
              <a:headEnd type="oval" w="lg" len="lg"/>
              <a:tailEnd type="none" w="sm" len="sm"/>
            </a:ln>
          </p:spPr>
        </p:sp>
        <p:sp>
          <p:nvSpPr>
            <p:cNvPr id="41" name="AutoShape 41"/>
            <p:cNvSpPr/>
            <p:nvPr/>
          </p:nvSpPr>
          <p:spPr>
            <a:xfrm>
              <a:off x="1310178" y="78126"/>
              <a:ext cx="1664859" cy="0"/>
            </a:xfrm>
            <a:prstGeom prst="line">
              <a:avLst/>
            </a:prstGeom>
            <a:ln w="85684" cap="flat">
              <a:solidFill>
                <a:srgbClr val="C52330"/>
              </a:solidFill>
              <a:prstDash val="solid"/>
              <a:headEnd type="oval" w="lg" len="lg"/>
              <a:tailEnd type="none" w="sm" len="sm"/>
            </a:ln>
          </p:spPr>
        </p:sp>
        <p:sp>
          <p:nvSpPr>
            <p:cNvPr id="42" name="AutoShape 42"/>
            <p:cNvSpPr/>
            <p:nvPr/>
          </p:nvSpPr>
          <p:spPr>
            <a:xfrm>
              <a:off x="0" y="1308153"/>
              <a:ext cx="2975037" cy="0"/>
            </a:xfrm>
            <a:prstGeom prst="line">
              <a:avLst/>
            </a:prstGeom>
            <a:ln w="85684" cap="flat">
              <a:solidFill>
                <a:srgbClr val="C52330"/>
              </a:solidFill>
              <a:prstDash val="solid"/>
              <a:headEnd type="oval" w="lg" len="lg"/>
              <a:tailEnd type="none" w="sm" len="sm"/>
            </a:ln>
          </p:spPr>
        </p:sp>
      </p:grpSp>
      <p:grpSp>
        <p:nvGrpSpPr>
          <p:cNvPr id="43" name="Group 43"/>
          <p:cNvGrpSpPr/>
          <p:nvPr/>
        </p:nvGrpSpPr>
        <p:grpSpPr>
          <a:xfrm>
            <a:off x="7731063" y="42363"/>
            <a:ext cx="5840598" cy="840015"/>
            <a:chOff x="0" y="0"/>
            <a:chExt cx="1409393" cy="202704"/>
          </a:xfrm>
        </p:grpSpPr>
        <p:sp>
          <p:nvSpPr>
            <p:cNvPr id="44" name="Freeform 44"/>
            <p:cNvSpPr/>
            <p:nvPr/>
          </p:nvSpPr>
          <p:spPr>
            <a:xfrm>
              <a:off x="0" y="0"/>
              <a:ext cx="1409393" cy="202704"/>
            </a:xfrm>
            <a:custGeom>
              <a:avLst/>
              <a:gdLst/>
              <a:ahLst/>
              <a:cxnLst/>
              <a:rect l="l" t="t" r="r" b="b"/>
              <a:pathLst>
                <a:path w="1409393" h="202704">
                  <a:moveTo>
                    <a:pt x="1206193" y="0"/>
                  </a:moveTo>
                  <a:cubicBezTo>
                    <a:pt x="1318417" y="0"/>
                    <a:pt x="1409393" y="45377"/>
                    <a:pt x="1409393" y="101352"/>
                  </a:cubicBezTo>
                  <a:cubicBezTo>
                    <a:pt x="1409393" y="157327"/>
                    <a:pt x="1318417" y="202704"/>
                    <a:pt x="1206193" y="202704"/>
                  </a:cubicBezTo>
                  <a:lnTo>
                    <a:pt x="203200" y="202704"/>
                  </a:lnTo>
                  <a:cubicBezTo>
                    <a:pt x="90976" y="202704"/>
                    <a:pt x="0" y="157327"/>
                    <a:pt x="0" y="101352"/>
                  </a:cubicBezTo>
                  <a:cubicBezTo>
                    <a:pt x="0" y="45377"/>
                    <a:pt x="90976" y="0"/>
                    <a:pt x="203200" y="0"/>
                  </a:cubicBezTo>
                  <a:close/>
                </a:path>
              </a:pathLst>
            </a:custGeom>
            <a:solidFill>
              <a:srgbClr val="B2D2C9"/>
            </a:solidFill>
          </p:spPr>
        </p:sp>
        <p:sp>
          <p:nvSpPr>
            <p:cNvPr id="45" name="TextBox 45"/>
            <p:cNvSpPr txBox="1"/>
            <p:nvPr/>
          </p:nvSpPr>
          <p:spPr>
            <a:xfrm>
              <a:off x="0" y="-76200"/>
              <a:ext cx="1409393" cy="278904"/>
            </a:xfrm>
            <a:prstGeom prst="rect">
              <a:avLst/>
            </a:prstGeom>
          </p:spPr>
          <p:txBody>
            <a:bodyPr lIns="50800" tIns="50800" rIns="50800" bIns="50800" rtlCol="0" anchor="ctr"/>
            <a:lstStyle/>
            <a:p>
              <a:pPr algn="ctr">
                <a:lnSpc>
                  <a:spcPts val="2827"/>
                </a:lnSpc>
              </a:pPr>
              <a:endParaRPr/>
            </a:p>
          </p:txBody>
        </p:sp>
      </p:grpSp>
      <p:grpSp>
        <p:nvGrpSpPr>
          <p:cNvPr id="46" name="Group 46"/>
          <p:cNvGrpSpPr/>
          <p:nvPr/>
        </p:nvGrpSpPr>
        <p:grpSpPr>
          <a:xfrm>
            <a:off x="7142058" y="1118892"/>
            <a:ext cx="5427885" cy="854007"/>
            <a:chOff x="0" y="0"/>
            <a:chExt cx="1309801" cy="206080"/>
          </a:xfrm>
        </p:grpSpPr>
        <p:sp>
          <p:nvSpPr>
            <p:cNvPr id="47" name="Freeform 47"/>
            <p:cNvSpPr/>
            <p:nvPr/>
          </p:nvSpPr>
          <p:spPr>
            <a:xfrm>
              <a:off x="0" y="0"/>
              <a:ext cx="1309801" cy="206080"/>
            </a:xfrm>
            <a:custGeom>
              <a:avLst/>
              <a:gdLst/>
              <a:ahLst/>
              <a:cxnLst/>
              <a:rect l="l" t="t" r="r" b="b"/>
              <a:pathLst>
                <a:path w="1309801" h="206080">
                  <a:moveTo>
                    <a:pt x="1106601" y="0"/>
                  </a:moveTo>
                  <a:cubicBezTo>
                    <a:pt x="1218826" y="0"/>
                    <a:pt x="1309801" y="46133"/>
                    <a:pt x="1309801" y="103040"/>
                  </a:cubicBezTo>
                  <a:cubicBezTo>
                    <a:pt x="1309801" y="159948"/>
                    <a:pt x="1218826" y="206080"/>
                    <a:pt x="1106601" y="206080"/>
                  </a:cubicBezTo>
                  <a:lnTo>
                    <a:pt x="203200" y="206080"/>
                  </a:lnTo>
                  <a:cubicBezTo>
                    <a:pt x="90976" y="206080"/>
                    <a:pt x="0" y="159948"/>
                    <a:pt x="0" y="103040"/>
                  </a:cubicBezTo>
                  <a:cubicBezTo>
                    <a:pt x="0" y="46133"/>
                    <a:pt x="90976" y="0"/>
                    <a:pt x="203200" y="0"/>
                  </a:cubicBezTo>
                  <a:close/>
                </a:path>
              </a:pathLst>
            </a:custGeom>
            <a:solidFill>
              <a:srgbClr val="B2D2C9"/>
            </a:solidFill>
          </p:spPr>
        </p:sp>
        <p:sp>
          <p:nvSpPr>
            <p:cNvPr id="48" name="TextBox 48"/>
            <p:cNvSpPr txBox="1"/>
            <p:nvPr/>
          </p:nvSpPr>
          <p:spPr>
            <a:xfrm>
              <a:off x="0" y="-76200"/>
              <a:ext cx="1309801" cy="282280"/>
            </a:xfrm>
            <a:prstGeom prst="rect">
              <a:avLst/>
            </a:prstGeom>
          </p:spPr>
          <p:txBody>
            <a:bodyPr lIns="50800" tIns="50800" rIns="50800" bIns="50800" rtlCol="0" anchor="ctr"/>
            <a:lstStyle/>
            <a:p>
              <a:pPr algn="ctr">
                <a:lnSpc>
                  <a:spcPts val="2827"/>
                </a:lnSpc>
              </a:pPr>
              <a:endParaRPr/>
            </a:p>
          </p:txBody>
        </p:sp>
      </p:grpSp>
      <p:grpSp>
        <p:nvGrpSpPr>
          <p:cNvPr id="49" name="Group 49"/>
          <p:cNvGrpSpPr/>
          <p:nvPr/>
        </p:nvGrpSpPr>
        <p:grpSpPr>
          <a:xfrm>
            <a:off x="7880964" y="2082528"/>
            <a:ext cx="5399141" cy="711132"/>
            <a:chOff x="0" y="0"/>
            <a:chExt cx="1302865" cy="171603"/>
          </a:xfrm>
        </p:grpSpPr>
        <p:sp>
          <p:nvSpPr>
            <p:cNvPr id="50" name="Freeform 50"/>
            <p:cNvSpPr/>
            <p:nvPr/>
          </p:nvSpPr>
          <p:spPr>
            <a:xfrm>
              <a:off x="0" y="0"/>
              <a:ext cx="1302865" cy="171603"/>
            </a:xfrm>
            <a:custGeom>
              <a:avLst/>
              <a:gdLst/>
              <a:ahLst/>
              <a:cxnLst/>
              <a:rect l="l" t="t" r="r" b="b"/>
              <a:pathLst>
                <a:path w="1302865" h="171603">
                  <a:moveTo>
                    <a:pt x="1099665" y="0"/>
                  </a:moveTo>
                  <a:cubicBezTo>
                    <a:pt x="1211889" y="0"/>
                    <a:pt x="1302865" y="38415"/>
                    <a:pt x="1302865" y="85802"/>
                  </a:cubicBezTo>
                  <a:cubicBezTo>
                    <a:pt x="1302865" y="133188"/>
                    <a:pt x="1211889" y="171603"/>
                    <a:pt x="1099665" y="171603"/>
                  </a:cubicBezTo>
                  <a:lnTo>
                    <a:pt x="203200" y="171603"/>
                  </a:lnTo>
                  <a:cubicBezTo>
                    <a:pt x="90976" y="171603"/>
                    <a:pt x="0" y="133188"/>
                    <a:pt x="0" y="85802"/>
                  </a:cubicBezTo>
                  <a:cubicBezTo>
                    <a:pt x="0" y="38415"/>
                    <a:pt x="90976" y="0"/>
                    <a:pt x="203200" y="0"/>
                  </a:cubicBezTo>
                  <a:close/>
                </a:path>
              </a:pathLst>
            </a:custGeom>
            <a:solidFill>
              <a:srgbClr val="B2D2C9"/>
            </a:solidFill>
          </p:spPr>
        </p:sp>
        <p:sp>
          <p:nvSpPr>
            <p:cNvPr id="51" name="TextBox 51"/>
            <p:cNvSpPr txBox="1"/>
            <p:nvPr/>
          </p:nvSpPr>
          <p:spPr>
            <a:xfrm>
              <a:off x="0" y="-76200"/>
              <a:ext cx="1302865" cy="247803"/>
            </a:xfrm>
            <a:prstGeom prst="rect">
              <a:avLst/>
            </a:prstGeom>
          </p:spPr>
          <p:txBody>
            <a:bodyPr lIns="50800" tIns="50800" rIns="50800" bIns="50800" rtlCol="0" anchor="ctr"/>
            <a:lstStyle/>
            <a:p>
              <a:pPr algn="ctr">
                <a:lnSpc>
                  <a:spcPts val="2827"/>
                </a:lnSpc>
              </a:pPr>
              <a:endParaRPr/>
            </a:p>
          </p:txBody>
        </p:sp>
      </p:grpSp>
      <p:grpSp>
        <p:nvGrpSpPr>
          <p:cNvPr id="52" name="Group 52"/>
          <p:cNvGrpSpPr/>
          <p:nvPr/>
        </p:nvGrpSpPr>
        <p:grpSpPr>
          <a:xfrm>
            <a:off x="6972399" y="1178779"/>
            <a:ext cx="5597544" cy="701607"/>
            <a:chOff x="0" y="0"/>
            <a:chExt cx="1350742" cy="169305"/>
          </a:xfrm>
        </p:grpSpPr>
        <p:sp>
          <p:nvSpPr>
            <p:cNvPr id="53" name="Freeform 53"/>
            <p:cNvSpPr/>
            <p:nvPr/>
          </p:nvSpPr>
          <p:spPr>
            <a:xfrm>
              <a:off x="0" y="0"/>
              <a:ext cx="1350742" cy="169305"/>
            </a:xfrm>
            <a:custGeom>
              <a:avLst/>
              <a:gdLst/>
              <a:ahLst/>
              <a:cxnLst/>
              <a:rect l="l" t="t" r="r" b="b"/>
              <a:pathLst>
                <a:path w="1350742" h="169305">
                  <a:moveTo>
                    <a:pt x="1147542" y="0"/>
                  </a:moveTo>
                  <a:cubicBezTo>
                    <a:pt x="1259766" y="0"/>
                    <a:pt x="1350742" y="37900"/>
                    <a:pt x="1350742" y="84652"/>
                  </a:cubicBezTo>
                  <a:cubicBezTo>
                    <a:pt x="1350742" y="131404"/>
                    <a:pt x="1259766" y="169305"/>
                    <a:pt x="1147542" y="169305"/>
                  </a:cubicBezTo>
                  <a:lnTo>
                    <a:pt x="203200" y="169305"/>
                  </a:lnTo>
                  <a:cubicBezTo>
                    <a:pt x="90976" y="169305"/>
                    <a:pt x="0" y="131404"/>
                    <a:pt x="0" y="84652"/>
                  </a:cubicBezTo>
                  <a:cubicBezTo>
                    <a:pt x="0" y="37900"/>
                    <a:pt x="90976" y="0"/>
                    <a:pt x="203200" y="0"/>
                  </a:cubicBezTo>
                  <a:close/>
                </a:path>
              </a:pathLst>
            </a:custGeom>
            <a:solidFill>
              <a:srgbClr val="B2D2C9"/>
            </a:solidFill>
          </p:spPr>
        </p:sp>
        <p:sp>
          <p:nvSpPr>
            <p:cNvPr id="54" name="TextBox 54"/>
            <p:cNvSpPr txBox="1"/>
            <p:nvPr/>
          </p:nvSpPr>
          <p:spPr>
            <a:xfrm>
              <a:off x="0" y="-76200"/>
              <a:ext cx="1350742" cy="245505"/>
            </a:xfrm>
            <a:prstGeom prst="rect">
              <a:avLst/>
            </a:prstGeom>
          </p:spPr>
          <p:txBody>
            <a:bodyPr lIns="50800" tIns="50800" rIns="50800" bIns="50800" rtlCol="0" anchor="ctr"/>
            <a:lstStyle/>
            <a:p>
              <a:pPr algn="ctr">
                <a:lnSpc>
                  <a:spcPts val="2827"/>
                </a:lnSpc>
              </a:pPr>
              <a:endParaRPr/>
            </a:p>
          </p:txBody>
        </p:sp>
      </p:grpSp>
      <p:grpSp>
        <p:nvGrpSpPr>
          <p:cNvPr id="55" name="Group 55"/>
          <p:cNvGrpSpPr/>
          <p:nvPr/>
        </p:nvGrpSpPr>
        <p:grpSpPr>
          <a:xfrm>
            <a:off x="6972399" y="3050835"/>
            <a:ext cx="7009446" cy="698543"/>
            <a:chOff x="0" y="0"/>
            <a:chExt cx="1637529" cy="163192"/>
          </a:xfrm>
        </p:grpSpPr>
        <p:sp>
          <p:nvSpPr>
            <p:cNvPr id="56" name="Freeform 56"/>
            <p:cNvSpPr/>
            <p:nvPr/>
          </p:nvSpPr>
          <p:spPr>
            <a:xfrm>
              <a:off x="0" y="0"/>
              <a:ext cx="1637529" cy="163192"/>
            </a:xfrm>
            <a:custGeom>
              <a:avLst/>
              <a:gdLst/>
              <a:ahLst/>
              <a:cxnLst/>
              <a:rect l="l" t="t" r="r" b="b"/>
              <a:pathLst>
                <a:path w="1637529" h="163192">
                  <a:moveTo>
                    <a:pt x="1434329" y="0"/>
                  </a:moveTo>
                  <a:cubicBezTo>
                    <a:pt x="1546553" y="0"/>
                    <a:pt x="1637529" y="36532"/>
                    <a:pt x="1637529" y="81596"/>
                  </a:cubicBezTo>
                  <a:cubicBezTo>
                    <a:pt x="1637529" y="126660"/>
                    <a:pt x="1546553" y="163192"/>
                    <a:pt x="1434329" y="163192"/>
                  </a:cubicBezTo>
                  <a:lnTo>
                    <a:pt x="203200" y="163192"/>
                  </a:lnTo>
                  <a:cubicBezTo>
                    <a:pt x="90976" y="163192"/>
                    <a:pt x="0" y="126660"/>
                    <a:pt x="0" y="81596"/>
                  </a:cubicBezTo>
                  <a:cubicBezTo>
                    <a:pt x="0" y="36532"/>
                    <a:pt x="90976" y="0"/>
                    <a:pt x="203200" y="0"/>
                  </a:cubicBezTo>
                  <a:close/>
                </a:path>
              </a:pathLst>
            </a:custGeom>
            <a:solidFill>
              <a:srgbClr val="B2D2C9"/>
            </a:solidFill>
          </p:spPr>
        </p:sp>
        <p:sp>
          <p:nvSpPr>
            <p:cNvPr id="57" name="TextBox 57"/>
            <p:cNvSpPr txBox="1"/>
            <p:nvPr/>
          </p:nvSpPr>
          <p:spPr>
            <a:xfrm>
              <a:off x="0" y="-76200"/>
              <a:ext cx="1637529" cy="239392"/>
            </a:xfrm>
            <a:prstGeom prst="rect">
              <a:avLst/>
            </a:prstGeom>
          </p:spPr>
          <p:txBody>
            <a:bodyPr lIns="50800" tIns="50800" rIns="50800" bIns="50800" rtlCol="0" anchor="ctr"/>
            <a:lstStyle/>
            <a:p>
              <a:pPr algn="ctr">
                <a:lnSpc>
                  <a:spcPts val="2827"/>
                </a:lnSpc>
              </a:pPr>
              <a:endParaRPr/>
            </a:p>
          </p:txBody>
        </p:sp>
      </p:grpSp>
      <p:sp>
        <p:nvSpPr>
          <p:cNvPr id="58" name="Freeform 58"/>
          <p:cNvSpPr/>
          <p:nvPr/>
        </p:nvSpPr>
        <p:spPr>
          <a:xfrm>
            <a:off x="-502889" y="9258300"/>
            <a:ext cx="5829201" cy="1530165"/>
          </a:xfrm>
          <a:custGeom>
            <a:avLst/>
            <a:gdLst/>
            <a:ahLst/>
            <a:cxnLst/>
            <a:rect l="l" t="t" r="r" b="b"/>
            <a:pathLst>
              <a:path w="5829201" h="1530165">
                <a:moveTo>
                  <a:pt x="0" y="0"/>
                </a:moveTo>
                <a:lnTo>
                  <a:pt x="5829201" y="0"/>
                </a:lnTo>
                <a:lnTo>
                  <a:pt x="5829201" y="1530165"/>
                </a:lnTo>
                <a:lnTo>
                  <a:pt x="0" y="15301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59" name="Freeform 59"/>
          <p:cNvSpPr/>
          <p:nvPr/>
        </p:nvSpPr>
        <p:spPr>
          <a:xfrm>
            <a:off x="1708600" y="655934"/>
            <a:ext cx="1128951" cy="1045691"/>
          </a:xfrm>
          <a:custGeom>
            <a:avLst/>
            <a:gdLst/>
            <a:ahLst/>
            <a:cxnLst/>
            <a:rect l="l" t="t" r="r" b="b"/>
            <a:pathLst>
              <a:path w="1128951" h="1045691">
                <a:moveTo>
                  <a:pt x="0" y="0"/>
                </a:moveTo>
                <a:lnTo>
                  <a:pt x="1128951" y="0"/>
                </a:lnTo>
                <a:lnTo>
                  <a:pt x="1128951" y="1045691"/>
                </a:lnTo>
                <a:lnTo>
                  <a:pt x="0" y="1045691"/>
                </a:lnTo>
                <a:lnTo>
                  <a:pt x="0" y="0"/>
                </a:lnTo>
                <a:close/>
              </a:path>
            </a:pathLst>
          </a:custGeom>
          <a:blipFill>
            <a:blip r:embed="rId23"/>
            <a:stretch>
              <a:fillRect/>
            </a:stretch>
          </a:blipFill>
        </p:spPr>
      </p:sp>
      <p:sp>
        <p:nvSpPr>
          <p:cNvPr id="60" name="Freeform 60"/>
          <p:cNvSpPr/>
          <p:nvPr/>
        </p:nvSpPr>
        <p:spPr>
          <a:xfrm rot="1700041">
            <a:off x="6478063" y="7068819"/>
            <a:ext cx="598369" cy="1600988"/>
          </a:xfrm>
          <a:custGeom>
            <a:avLst/>
            <a:gdLst/>
            <a:ahLst/>
            <a:cxnLst/>
            <a:rect l="l" t="t" r="r" b="b"/>
            <a:pathLst>
              <a:path w="598369" h="1600988">
                <a:moveTo>
                  <a:pt x="0" y="0"/>
                </a:moveTo>
                <a:lnTo>
                  <a:pt x="598369" y="0"/>
                </a:lnTo>
                <a:lnTo>
                  <a:pt x="598369" y="1600988"/>
                </a:lnTo>
                <a:lnTo>
                  <a:pt x="0" y="1600988"/>
                </a:lnTo>
                <a:lnTo>
                  <a:pt x="0" y="0"/>
                </a:lnTo>
                <a:close/>
              </a:path>
            </a:pathLst>
          </a:custGeom>
          <a:blipFill>
            <a:blip r:embed="rId24"/>
            <a:stretch>
              <a:fillRect/>
            </a:stretch>
          </a:blipFill>
        </p:spPr>
      </p:sp>
      <p:sp>
        <p:nvSpPr>
          <p:cNvPr id="61" name="TextBox 61"/>
          <p:cNvSpPr txBox="1"/>
          <p:nvPr/>
        </p:nvSpPr>
        <p:spPr>
          <a:xfrm>
            <a:off x="6972399" y="7942087"/>
            <a:ext cx="2489030" cy="1063768"/>
          </a:xfrm>
          <a:prstGeom prst="rect">
            <a:avLst/>
          </a:prstGeom>
        </p:spPr>
        <p:txBody>
          <a:bodyPr lIns="0" tIns="0" rIns="0" bIns="0" rtlCol="0" anchor="t">
            <a:spAutoFit/>
          </a:bodyPr>
          <a:lstStyle/>
          <a:p>
            <a:pPr algn="l">
              <a:lnSpc>
                <a:spcPts val="4244"/>
              </a:lnSpc>
              <a:spcBef>
                <a:spcPct val="0"/>
              </a:spcBef>
            </a:pPr>
            <a:r>
              <a:rPr lang="en-US" sz="2829" b="1">
                <a:solidFill>
                  <a:srgbClr val="000000"/>
                </a:solidFill>
                <a:latin typeface="Arimo Bold"/>
                <a:ea typeface="Arimo Bold"/>
                <a:cs typeface="Arimo Bold"/>
                <a:sym typeface="Arimo Bold"/>
              </a:rPr>
              <a:t>9.Bác Hồ + bé lên Mẫu giáo</a:t>
            </a:r>
          </a:p>
        </p:txBody>
      </p:sp>
      <p:sp>
        <p:nvSpPr>
          <p:cNvPr id="62" name="TextBox 62"/>
          <p:cNvSpPr txBox="1"/>
          <p:nvPr/>
        </p:nvSpPr>
        <p:spPr>
          <a:xfrm>
            <a:off x="11989020" y="7247809"/>
            <a:ext cx="2582168"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Bác Hồ của bé</a:t>
            </a:r>
          </a:p>
        </p:txBody>
      </p:sp>
      <p:sp>
        <p:nvSpPr>
          <p:cNvPr id="63" name="TextBox 63"/>
          <p:cNvSpPr txBox="1"/>
          <p:nvPr/>
        </p:nvSpPr>
        <p:spPr>
          <a:xfrm>
            <a:off x="11857655" y="8728327"/>
            <a:ext cx="2844899"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Bé lên Mẫu giáo</a:t>
            </a:r>
          </a:p>
        </p:txBody>
      </p:sp>
      <p:sp>
        <p:nvSpPr>
          <p:cNvPr id="64" name="TextBox 64"/>
          <p:cNvSpPr txBox="1"/>
          <p:nvPr/>
        </p:nvSpPr>
        <p:spPr>
          <a:xfrm>
            <a:off x="3640973" y="5182608"/>
            <a:ext cx="2327176" cy="1236346"/>
          </a:xfrm>
          <a:prstGeom prst="rect">
            <a:avLst/>
          </a:prstGeom>
        </p:spPr>
        <p:txBody>
          <a:bodyPr lIns="0" tIns="0" rIns="0" bIns="0" rtlCol="0" anchor="t">
            <a:spAutoFit/>
          </a:bodyPr>
          <a:lstStyle/>
          <a:p>
            <a:pPr algn="ctr">
              <a:lnSpc>
                <a:spcPts val="4949"/>
              </a:lnSpc>
              <a:spcBef>
                <a:spcPct val="0"/>
              </a:spcBef>
            </a:pPr>
            <a:r>
              <a:rPr lang="en-US" sz="3299" b="1">
                <a:solidFill>
                  <a:srgbClr val="000000"/>
                </a:solidFill>
                <a:latin typeface="Arimo Bold"/>
                <a:ea typeface="Arimo Bold"/>
                <a:cs typeface="Arimo Bold"/>
                <a:sym typeface="Arimo Bold"/>
              </a:rPr>
              <a:t>8.Mùa hè đến rồ</a:t>
            </a:r>
            <a:r>
              <a:rPr lang="en-US" sz="3299">
                <a:solidFill>
                  <a:srgbClr val="000000"/>
                </a:solidFill>
                <a:latin typeface="Arimo"/>
                <a:ea typeface="Arimo"/>
                <a:cs typeface="Arimo"/>
                <a:sym typeface="Arimo"/>
              </a:rPr>
              <a:t>i</a:t>
            </a:r>
          </a:p>
        </p:txBody>
      </p:sp>
      <p:sp>
        <p:nvSpPr>
          <p:cNvPr id="65" name="TextBox 65"/>
          <p:cNvSpPr txBox="1"/>
          <p:nvPr/>
        </p:nvSpPr>
        <p:spPr>
          <a:xfrm>
            <a:off x="7705346" y="4082833"/>
            <a:ext cx="2861767"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Thời tiết mùa hè</a:t>
            </a:r>
          </a:p>
        </p:txBody>
      </p:sp>
      <p:sp>
        <p:nvSpPr>
          <p:cNvPr id="66" name="TextBox 66"/>
          <p:cNvSpPr txBox="1"/>
          <p:nvPr/>
        </p:nvSpPr>
        <p:spPr>
          <a:xfrm>
            <a:off x="7785184" y="5038725"/>
            <a:ext cx="3399036"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Trang phục mùa hè</a:t>
            </a:r>
          </a:p>
        </p:txBody>
      </p:sp>
      <p:sp>
        <p:nvSpPr>
          <p:cNvPr id="67" name="TextBox 67"/>
          <p:cNvSpPr txBox="1"/>
          <p:nvPr/>
        </p:nvSpPr>
        <p:spPr>
          <a:xfrm>
            <a:off x="7880964" y="6234718"/>
            <a:ext cx="2975174"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Tắm mát mùa hè</a:t>
            </a:r>
          </a:p>
        </p:txBody>
      </p:sp>
      <p:sp>
        <p:nvSpPr>
          <p:cNvPr id="68" name="TextBox 68"/>
          <p:cNvSpPr txBox="1"/>
          <p:nvPr/>
        </p:nvSpPr>
        <p:spPr>
          <a:xfrm>
            <a:off x="2455731" y="1505190"/>
            <a:ext cx="2765286" cy="1059427"/>
          </a:xfrm>
          <a:prstGeom prst="rect">
            <a:avLst/>
          </a:prstGeom>
        </p:spPr>
        <p:txBody>
          <a:bodyPr lIns="0" tIns="0" rIns="0" bIns="0" rtlCol="0" anchor="t">
            <a:spAutoFit/>
          </a:bodyPr>
          <a:lstStyle/>
          <a:p>
            <a:pPr algn="l">
              <a:lnSpc>
                <a:spcPts val="4297"/>
              </a:lnSpc>
              <a:spcBef>
                <a:spcPct val="0"/>
              </a:spcBef>
            </a:pPr>
            <a:r>
              <a:rPr lang="en-US" sz="2864" b="1">
                <a:solidFill>
                  <a:srgbClr val="000000"/>
                </a:solidFill>
                <a:latin typeface="Arimo Bold"/>
                <a:ea typeface="Arimo Bold"/>
                <a:cs typeface="Arimo Bold"/>
                <a:sym typeface="Arimo Bold"/>
              </a:rPr>
              <a:t>7.Bé với các loại giao thông</a:t>
            </a:r>
          </a:p>
        </p:txBody>
      </p:sp>
      <p:sp>
        <p:nvSpPr>
          <p:cNvPr id="69" name="TextBox 69"/>
          <p:cNvSpPr txBox="1"/>
          <p:nvPr/>
        </p:nvSpPr>
        <p:spPr>
          <a:xfrm>
            <a:off x="8160860" y="27326"/>
            <a:ext cx="4409083" cy="567691"/>
          </a:xfrm>
          <a:prstGeom prst="rect">
            <a:avLst/>
          </a:prstGeom>
        </p:spPr>
        <p:txBody>
          <a:bodyPr lIns="0" tIns="0" rIns="0" bIns="0" rtlCol="0" anchor="t">
            <a:spAutoFit/>
          </a:bodyPr>
          <a:lstStyle/>
          <a:p>
            <a:pPr algn="ctr">
              <a:lnSpc>
                <a:spcPts val="4649"/>
              </a:lnSpc>
              <a:spcBef>
                <a:spcPct val="0"/>
              </a:spcBef>
            </a:pPr>
            <a:r>
              <a:rPr lang="en-US" sz="3099">
                <a:solidFill>
                  <a:srgbClr val="000000"/>
                </a:solidFill>
                <a:latin typeface="Arimo"/>
                <a:ea typeface="Arimo"/>
                <a:cs typeface="Arimo"/>
                <a:sym typeface="Arimo"/>
              </a:rPr>
              <a:t>Các loại PTGT đường bộ</a:t>
            </a:r>
          </a:p>
        </p:txBody>
      </p:sp>
      <p:sp>
        <p:nvSpPr>
          <p:cNvPr id="70" name="TextBox 70"/>
          <p:cNvSpPr txBox="1"/>
          <p:nvPr/>
        </p:nvSpPr>
        <p:spPr>
          <a:xfrm>
            <a:off x="7597543" y="1158602"/>
            <a:ext cx="4351238"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Các loại PTGT đường sắt</a:t>
            </a:r>
          </a:p>
        </p:txBody>
      </p:sp>
      <p:sp>
        <p:nvSpPr>
          <p:cNvPr id="71" name="TextBox 71"/>
          <p:cNvSpPr txBox="1"/>
          <p:nvPr/>
        </p:nvSpPr>
        <p:spPr>
          <a:xfrm>
            <a:off x="8285578" y="2172924"/>
            <a:ext cx="4563070"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Các loại PTGT đường thủy</a:t>
            </a:r>
          </a:p>
        </p:txBody>
      </p:sp>
      <p:sp>
        <p:nvSpPr>
          <p:cNvPr id="72" name="TextBox 72"/>
          <p:cNvSpPr txBox="1"/>
          <p:nvPr/>
        </p:nvSpPr>
        <p:spPr>
          <a:xfrm>
            <a:off x="7448271" y="3069885"/>
            <a:ext cx="5834261" cy="542926"/>
          </a:xfrm>
          <a:prstGeom prst="rect">
            <a:avLst/>
          </a:prstGeom>
        </p:spPr>
        <p:txBody>
          <a:bodyPr lIns="0" tIns="0" rIns="0" bIns="0" rtlCol="0" anchor="t">
            <a:spAutoFit/>
          </a:bodyPr>
          <a:lstStyle/>
          <a:p>
            <a:pPr algn="ctr">
              <a:lnSpc>
                <a:spcPts val="4499"/>
              </a:lnSpc>
              <a:spcBef>
                <a:spcPct val="0"/>
              </a:spcBef>
            </a:pPr>
            <a:r>
              <a:rPr lang="en-US" sz="2999">
                <a:solidFill>
                  <a:srgbClr val="000000"/>
                </a:solidFill>
                <a:latin typeface="Arimo"/>
                <a:ea typeface="Arimo"/>
                <a:cs typeface="Arimo"/>
                <a:sym typeface="Arimo"/>
              </a:rPr>
              <a:t>Các loại PTGT đường hàng không</a:t>
            </a: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descr="Sharp Handdrawn Square with Textured Edges"/>
          <p:cNvSpPr/>
          <p:nvPr/>
        </p:nvSpPr>
        <p:spPr>
          <a:xfrm>
            <a:off x="6844120" y="-1748484"/>
            <a:ext cx="11816224" cy="14744771"/>
          </a:xfrm>
          <a:custGeom>
            <a:avLst/>
            <a:gdLst/>
            <a:ahLst/>
            <a:cxnLst/>
            <a:rect l="l" t="t" r="r" b="b"/>
            <a:pathLst>
              <a:path w="11816224" h="14744771">
                <a:moveTo>
                  <a:pt x="0" y="0"/>
                </a:moveTo>
                <a:lnTo>
                  <a:pt x="11816224" y="0"/>
                </a:lnTo>
                <a:lnTo>
                  <a:pt x="11816224" y="14744772"/>
                </a:lnTo>
                <a:lnTo>
                  <a:pt x="0" y="14744772"/>
                </a:lnTo>
                <a:lnTo>
                  <a:pt x="0" y="0"/>
                </a:lnTo>
                <a:close/>
              </a:path>
            </a:pathLst>
          </a:custGeom>
          <a:blipFill>
            <a:blip r:embed="rId2">
              <a:extLst>
                <a:ext uri="{96DAC541-7B7A-43D3-8B79-37D633B846F1}">
                  <asvg:svgBlip xmlns:asvg="http://schemas.microsoft.com/office/drawing/2016/SVG/main" xmlns="" r:embed="rId3"/>
                </a:ext>
              </a:extLst>
            </a:blip>
            <a:stretch>
              <a:fillRect l="-24784"/>
            </a:stretch>
          </a:blipFill>
        </p:spPr>
      </p:sp>
      <p:sp>
        <p:nvSpPr>
          <p:cNvPr id="3" name="Freeform 3" descr="Sharp Handdrawn Square with Textured Edges"/>
          <p:cNvSpPr/>
          <p:nvPr/>
        </p:nvSpPr>
        <p:spPr>
          <a:xfrm>
            <a:off x="9981495" y="-1748484"/>
            <a:ext cx="11816224" cy="14744771"/>
          </a:xfrm>
          <a:custGeom>
            <a:avLst/>
            <a:gdLst/>
            <a:ahLst/>
            <a:cxnLst/>
            <a:rect l="l" t="t" r="r" b="b"/>
            <a:pathLst>
              <a:path w="11816224" h="14744771">
                <a:moveTo>
                  <a:pt x="0" y="0"/>
                </a:moveTo>
                <a:lnTo>
                  <a:pt x="11816224" y="0"/>
                </a:lnTo>
                <a:lnTo>
                  <a:pt x="11816224" y="14744772"/>
                </a:lnTo>
                <a:lnTo>
                  <a:pt x="0" y="14744772"/>
                </a:lnTo>
                <a:lnTo>
                  <a:pt x="0" y="0"/>
                </a:lnTo>
                <a:close/>
              </a:path>
            </a:pathLst>
          </a:custGeom>
          <a:blipFill>
            <a:blip r:embed="rId2">
              <a:extLst>
                <a:ext uri="{96DAC541-7B7A-43D3-8B79-37D633B846F1}">
                  <asvg:svgBlip xmlns:asvg="http://schemas.microsoft.com/office/drawing/2016/SVG/main" xmlns="" r:embed="rId3"/>
                </a:ext>
              </a:extLst>
            </a:blip>
            <a:stretch>
              <a:fillRect l="-24784"/>
            </a:stretch>
          </a:blipFill>
        </p:spPr>
      </p:sp>
      <p:sp>
        <p:nvSpPr>
          <p:cNvPr id="4" name="Freeform 4"/>
          <p:cNvSpPr/>
          <p:nvPr/>
        </p:nvSpPr>
        <p:spPr>
          <a:xfrm rot="2098824">
            <a:off x="6079100" y="-249149"/>
            <a:ext cx="1530039" cy="1800046"/>
          </a:xfrm>
          <a:custGeom>
            <a:avLst/>
            <a:gdLst/>
            <a:ahLst/>
            <a:cxnLst/>
            <a:rect l="l" t="t" r="r" b="b"/>
            <a:pathLst>
              <a:path w="1530039" h="1800046">
                <a:moveTo>
                  <a:pt x="0" y="0"/>
                </a:moveTo>
                <a:lnTo>
                  <a:pt x="1530040" y="0"/>
                </a:lnTo>
                <a:lnTo>
                  <a:pt x="1530040" y="1800047"/>
                </a:lnTo>
                <a:lnTo>
                  <a:pt x="0" y="1800047"/>
                </a:lnTo>
                <a:lnTo>
                  <a:pt x="0" y="0"/>
                </a:lnTo>
                <a:close/>
              </a:path>
            </a:pathLst>
          </a:custGeom>
          <a:blipFill>
            <a:blip r:embed="rId4"/>
            <a:stretch>
              <a:fillRect/>
            </a:stretch>
          </a:blipFill>
        </p:spPr>
      </p:sp>
      <p:sp>
        <p:nvSpPr>
          <p:cNvPr id="5" name="Freeform 5"/>
          <p:cNvSpPr/>
          <p:nvPr/>
        </p:nvSpPr>
        <p:spPr>
          <a:xfrm>
            <a:off x="0" y="2364871"/>
            <a:ext cx="6844120" cy="6518063"/>
          </a:xfrm>
          <a:custGeom>
            <a:avLst/>
            <a:gdLst/>
            <a:ahLst/>
            <a:cxnLst/>
            <a:rect l="l" t="t" r="r" b="b"/>
            <a:pathLst>
              <a:path w="6844120" h="6518063">
                <a:moveTo>
                  <a:pt x="0" y="0"/>
                </a:moveTo>
                <a:lnTo>
                  <a:pt x="6844120" y="0"/>
                </a:lnTo>
                <a:lnTo>
                  <a:pt x="6844120" y="6518062"/>
                </a:lnTo>
                <a:lnTo>
                  <a:pt x="0" y="6518062"/>
                </a:lnTo>
                <a:lnTo>
                  <a:pt x="0" y="0"/>
                </a:lnTo>
                <a:close/>
              </a:path>
            </a:pathLst>
          </a:custGeom>
          <a:blipFill>
            <a:blip r:embed="rId5"/>
            <a:stretch>
              <a:fillRect t="-1261" r="-1707" b="-1261"/>
            </a:stretch>
          </a:blipFill>
        </p:spPr>
      </p:sp>
      <p:sp>
        <p:nvSpPr>
          <p:cNvPr id="6" name="TextBox 6"/>
          <p:cNvSpPr txBox="1"/>
          <p:nvPr/>
        </p:nvSpPr>
        <p:spPr>
          <a:xfrm>
            <a:off x="10455528" y="130174"/>
            <a:ext cx="5068788" cy="898526"/>
          </a:xfrm>
          <a:prstGeom prst="rect">
            <a:avLst/>
          </a:prstGeom>
        </p:spPr>
        <p:txBody>
          <a:bodyPr lIns="0" tIns="0" rIns="0" bIns="0" rtlCol="0" anchor="t">
            <a:spAutoFit/>
          </a:bodyPr>
          <a:lstStyle/>
          <a:p>
            <a:pPr algn="ctr">
              <a:lnSpc>
                <a:spcPts val="6499"/>
              </a:lnSpc>
              <a:spcBef>
                <a:spcPct val="0"/>
              </a:spcBef>
            </a:pPr>
            <a:r>
              <a:rPr lang="en-US" sz="4999" b="1">
                <a:solidFill>
                  <a:srgbClr val="000000"/>
                </a:solidFill>
                <a:latin typeface="Arial Bold"/>
                <a:ea typeface="Arial Bold"/>
                <a:cs typeface="Arial Bold"/>
                <a:sym typeface="Arial Bold"/>
              </a:rPr>
              <a:t>I. PHẦN MỞ ĐẦU</a:t>
            </a:r>
          </a:p>
        </p:txBody>
      </p:sp>
      <p:sp>
        <p:nvSpPr>
          <p:cNvPr id="7" name="TextBox 7"/>
          <p:cNvSpPr txBox="1"/>
          <p:nvPr/>
        </p:nvSpPr>
        <p:spPr>
          <a:xfrm>
            <a:off x="7605138" y="1244507"/>
            <a:ext cx="4445496" cy="720725"/>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Arial"/>
                <a:ea typeface="Arial"/>
                <a:cs typeface="Arial"/>
                <a:sym typeface="Arial"/>
              </a:rPr>
              <a:t>1. Lý do chọn đề tài</a:t>
            </a:r>
          </a:p>
        </p:txBody>
      </p:sp>
      <p:sp>
        <p:nvSpPr>
          <p:cNvPr id="8" name="TextBox 8"/>
          <p:cNvSpPr txBox="1"/>
          <p:nvPr/>
        </p:nvSpPr>
        <p:spPr>
          <a:xfrm>
            <a:off x="7565252" y="2565308"/>
            <a:ext cx="5062141" cy="720725"/>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Arial"/>
                <a:ea typeface="Arial"/>
                <a:cs typeface="Arial"/>
                <a:sym typeface="Arial"/>
              </a:rPr>
              <a:t>2. Mục đích của đồ án</a:t>
            </a:r>
          </a:p>
        </p:txBody>
      </p:sp>
      <p:sp>
        <p:nvSpPr>
          <p:cNvPr id="9" name="TextBox 9"/>
          <p:cNvSpPr txBox="1"/>
          <p:nvPr/>
        </p:nvSpPr>
        <p:spPr>
          <a:xfrm>
            <a:off x="7563467" y="3886108"/>
            <a:ext cx="5173861" cy="720725"/>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Arial"/>
                <a:ea typeface="Arial"/>
                <a:cs typeface="Arial"/>
                <a:sym typeface="Arial"/>
              </a:rPr>
              <a:t>3. Nhiệm vụ của đồ án</a:t>
            </a:r>
          </a:p>
        </p:txBody>
      </p:sp>
      <p:sp>
        <p:nvSpPr>
          <p:cNvPr id="10" name="TextBox 10"/>
          <p:cNvSpPr txBox="1"/>
          <p:nvPr/>
        </p:nvSpPr>
        <p:spPr>
          <a:xfrm>
            <a:off x="7525118" y="5206389"/>
            <a:ext cx="8517632" cy="720725"/>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Arial"/>
                <a:ea typeface="Arial"/>
                <a:cs typeface="Arial"/>
                <a:sym typeface="Arial"/>
              </a:rPr>
              <a:t>4 . Phương pháp thực hiện hoạt động</a:t>
            </a:r>
          </a:p>
        </p:txBody>
      </p:sp>
      <p:sp>
        <p:nvSpPr>
          <p:cNvPr id="11" name="TextBox 11"/>
          <p:cNvSpPr txBox="1"/>
          <p:nvPr/>
        </p:nvSpPr>
        <p:spPr>
          <a:xfrm>
            <a:off x="7564260" y="6627521"/>
            <a:ext cx="8323064" cy="720725"/>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Arial"/>
                <a:ea typeface="Arial"/>
                <a:cs typeface="Arial"/>
                <a:sym typeface="Arial"/>
              </a:rPr>
              <a:t>5. Lập kế hoạch thực hiện hoạt động</a:t>
            </a:r>
          </a:p>
        </p:txBody>
      </p:sp>
      <p:sp>
        <p:nvSpPr>
          <p:cNvPr id="12" name="TextBox 12"/>
          <p:cNvSpPr txBox="1"/>
          <p:nvPr/>
        </p:nvSpPr>
        <p:spPr>
          <a:xfrm>
            <a:off x="7549526" y="8048652"/>
            <a:ext cx="9612213" cy="720725"/>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Arial"/>
                <a:ea typeface="Arial"/>
                <a:cs typeface="Arial"/>
                <a:sym typeface="Arial"/>
              </a:rPr>
              <a:t>6. Phân công nhiệm vụ cho các thành viên</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9575" y="503088"/>
            <a:ext cx="9989259" cy="1642816"/>
            <a:chOff x="0" y="0"/>
            <a:chExt cx="2212446" cy="363855"/>
          </a:xfrm>
        </p:grpSpPr>
        <p:sp>
          <p:nvSpPr>
            <p:cNvPr id="3" name="Freeform 3"/>
            <p:cNvSpPr/>
            <p:nvPr/>
          </p:nvSpPr>
          <p:spPr>
            <a:xfrm>
              <a:off x="0" y="0"/>
              <a:ext cx="2213335" cy="366903"/>
            </a:xfrm>
            <a:custGeom>
              <a:avLst/>
              <a:gdLst/>
              <a:ahLst/>
              <a:cxnLst/>
              <a:rect l="l" t="t" r="r" b="b"/>
              <a:pathLst>
                <a:path w="2213335" h="366903">
                  <a:moveTo>
                    <a:pt x="2151106" y="362077"/>
                  </a:moveTo>
                  <a:cubicBezTo>
                    <a:pt x="2158344" y="360045"/>
                    <a:pt x="2165838" y="356997"/>
                    <a:pt x="2172441" y="352806"/>
                  </a:cubicBezTo>
                  <a:cubicBezTo>
                    <a:pt x="2165456" y="357124"/>
                    <a:pt x="2157963" y="360299"/>
                    <a:pt x="2151106" y="362077"/>
                  </a:cubicBezTo>
                  <a:close/>
                  <a:moveTo>
                    <a:pt x="2212447" y="268097"/>
                  </a:moveTo>
                  <a:cubicBezTo>
                    <a:pt x="2212192" y="279527"/>
                    <a:pt x="2211812" y="279908"/>
                    <a:pt x="2211431" y="279908"/>
                  </a:cubicBezTo>
                  <a:cubicBezTo>
                    <a:pt x="2211176" y="279908"/>
                    <a:pt x="2211050" y="279781"/>
                    <a:pt x="2210795" y="280797"/>
                  </a:cubicBezTo>
                  <a:cubicBezTo>
                    <a:pt x="2210541" y="282067"/>
                    <a:pt x="2210669" y="283210"/>
                    <a:pt x="2210034" y="291084"/>
                  </a:cubicBezTo>
                  <a:cubicBezTo>
                    <a:pt x="2210160" y="297434"/>
                    <a:pt x="2208637" y="308737"/>
                    <a:pt x="2202541" y="320675"/>
                  </a:cubicBezTo>
                  <a:cubicBezTo>
                    <a:pt x="2196572" y="332613"/>
                    <a:pt x="2185904" y="344805"/>
                    <a:pt x="2172441" y="352806"/>
                  </a:cubicBezTo>
                  <a:cubicBezTo>
                    <a:pt x="2187428" y="343916"/>
                    <a:pt x="2198985" y="328422"/>
                    <a:pt x="2203938" y="315468"/>
                  </a:cubicBezTo>
                  <a:cubicBezTo>
                    <a:pt x="2209017" y="302387"/>
                    <a:pt x="2208891" y="292989"/>
                    <a:pt x="2208256" y="294132"/>
                  </a:cubicBezTo>
                  <a:cubicBezTo>
                    <a:pt x="2206985" y="304546"/>
                    <a:pt x="2204445" y="310007"/>
                    <a:pt x="2203303" y="313182"/>
                  </a:cubicBezTo>
                  <a:cubicBezTo>
                    <a:pt x="2202032" y="316357"/>
                    <a:pt x="2201144" y="317246"/>
                    <a:pt x="2200509" y="318389"/>
                  </a:cubicBezTo>
                  <a:cubicBezTo>
                    <a:pt x="2199747" y="319659"/>
                    <a:pt x="2199112" y="320675"/>
                    <a:pt x="2197460" y="323469"/>
                  </a:cubicBezTo>
                  <a:cubicBezTo>
                    <a:pt x="2197207" y="323977"/>
                    <a:pt x="2196825" y="324612"/>
                    <a:pt x="2196444" y="325120"/>
                  </a:cubicBezTo>
                  <a:cubicBezTo>
                    <a:pt x="2196444" y="325120"/>
                    <a:pt x="2195175" y="329946"/>
                    <a:pt x="2185269" y="339598"/>
                  </a:cubicBezTo>
                  <a:lnTo>
                    <a:pt x="2184125" y="342773"/>
                  </a:lnTo>
                  <a:cubicBezTo>
                    <a:pt x="2179681" y="347218"/>
                    <a:pt x="2172695" y="352044"/>
                    <a:pt x="2165203" y="355727"/>
                  </a:cubicBezTo>
                  <a:cubicBezTo>
                    <a:pt x="2146407" y="366903"/>
                    <a:pt x="2130404" y="363093"/>
                    <a:pt x="2130404" y="363093"/>
                  </a:cubicBezTo>
                  <a:lnTo>
                    <a:pt x="2104623" y="359664"/>
                  </a:lnTo>
                  <a:lnTo>
                    <a:pt x="2097766" y="360045"/>
                  </a:lnTo>
                  <a:lnTo>
                    <a:pt x="2050903" y="356870"/>
                  </a:lnTo>
                  <a:cubicBezTo>
                    <a:pt x="1871481" y="358394"/>
                    <a:pt x="1614657" y="356362"/>
                    <a:pt x="1447994" y="355981"/>
                  </a:cubicBezTo>
                  <a:cubicBezTo>
                    <a:pt x="1375006" y="356108"/>
                    <a:pt x="1184534" y="355600"/>
                    <a:pt x="1083054" y="356870"/>
                  </a:cubicBezTo>
                  <a:lnTo>
                    <a:pt x="1087737" y="355727"/>
                  </a:lnTo>
                  <a:cubicBezTo>
                    <a:pt x="966351" y="355981"/>
                    <a:pt x="799298" y="357759"/>
                    <a:pt x="725919" y="358140"/>
                  </a:cubicBezTo>
                  <a:lnTo>
                    <a:pt x="727871" y="357632"/>
                  </a:lnTo>
                  <a:cubicBezTo>
                    <a:pt x="679082" y="357759"/>
                    <a:pt x="551060" y="358902"/>
                    <a:pt x="566672" y="361061"/>
                  </a:cubicBezTo>
                  <a:cubicBezTo>
                    <a:pt x="448799" y="360426"/>
                    <a:pt x="469485" y="358394"/>
                    <a:pt x="319996" y="359537"/>
                  </a:cubicBezTo>
                  <a:lnTo>
                    <a:pt x="343024" y="359791"/>
                  </a:lnTo>
                  <a:cubicBezTo>
                    <a:pt x="300090" y="359791"/>
                    <a:pt x="215783"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13900" y="508"/>
                    <a:pt x="1633001" y="635"/>
                    <a:pt x="2062206" y="0"/>
                  </a:cubicBezTo>
                  <a:lnTo>
                    <a:pt x="2058014" y="254"/>
                  </a:lnTo>
                  <a:cubicBezTo>
                    <a:pt x="2071222" y="254"/>
                    <a:pt x="2089384" y="127"/>
                    <a:pt x="2111100" y="127"/>
                  </a:cubicBezTo>
                  <a:cubicBezTo>
                    <a:pt x="2116562" y="127"/>
                    <a:pt x="2122150" y="127"/>
                    <a:pt x="2128119" y="127"/>
                  </a:cubicBezTo>
                  <a:lnTo>
                    <a:pt x="2130404" y="127"/>
                  </a:lnTo>
                  <a:lnTo>
                    <a:pt x="2133834" y="254"/>
                  </a:lnTo>
                  <a:cubicBezTo>
                    <a:pt x="2136119" y="381"/>
                    <a:pt x="2138406" y="381"/>
                    <a:pt x="2140691" y="762"/>
                  </a:cubicBezTo>
                  <a:cubicBezTo>
                    <a:pt x="2145263" y="1270"/>
                    <a:pt x="2149963" y="2413"/>
                    <a:pt x="2154534" y="3810"/>
                  </a:cubicBezTo>
                  <a:cubicBezTo>
                    <a:pt x="2172822" y="9525"/>
                    <a:pt x="2189967" y="22860"/>
                    <a:pt x="2200000" y="41656"/>
                  </a:cubicBezTo>
                  <a:cubicBezTo>
                    <a:pt x="2204953" y="51054"/>
                    <a:pt x="2208256" y="61722"/>
                    <a:pt x="2209017" y="72771"/>
                  </a:cubicBezTo>
                  <a:cubicBezTo>
                    <a:pt x="2209398" y="79121"/>
                    <a:pt x="2209272" y="81915"/>
                    <a:pt x="2209272" y="85725"/>
                  </a:cubicBezTo>
                  <a:cubicBezTo>
                    <a:pt x="2209272" y="89408"/>
                    <a:pt x="2209272" y="93091"/>
                    <a:pt x="2209272" y="96901"/>
                  </a:cubicBezTo>
                  <a:cubicBezTo>
                    <a:pt x="2209272" y="111887"/>
                    <a:pt x="2209398" y="127254"/>
                    <a:pt x="2209398" y="143002"/>
                  </a:cubicBezTo>
                  <a:cubicBezTo>
                    <a:pt x="2209525" y="171450"/>
                    <a:pt x="2209653" y="171450"/>
                    <a:pt x="2209779" y="171450"/>
                  </a:cubicBezTo>
                  <a:cubicBezTo>
                    <a:pt x="2210034" y="171450"/>
                    <a:pt x="2210414" y="171450"/>
                    <a:pt x="2210541" y="171450"/>
                  </a:cubicBezTo>
                  <a:lnTo>
                    <a:pt x="2211812" y="171450"/>
                  </a:lnTo>
                  <a:cubicBezTo>
                    <a:pt x="2210795" y="171450"/>
                    <a:pt x="2211557" y="171450"/>
                    <a:pt x="2210795" y="171450"/>
                  </a:cubicBezTo>
                  <a:cubicBezTo>
                    <a:pt x="2210922" y="171450"/>
                    <a:pt x="2211938" y="171450"/>
                    <a:pt x="2212192" y="171450"/>
                  </a:cubicBezTo>
                  <a:cubicBezTo>
                    <a:pt x="2211431" y="171450"/>
                    <a:pt x="2212447" y="171450"/>
                    <a:pt x="2211684" y="171450"/>
                  </a:cubicBezTo>
                  <a:lnTo>
                    <a:pt x="2211303" y="171450"/>
                  </a:lnTo>
                  <a:cubicBezTo>
                    <a:pt x="2210034" y="171450"/>
                    <a:pt x="2213335" y="171450"/>
                    <a:pt x="2211938" y="212344"/>
                  </a:cubicBezTo>
                  <a:lnTo>
                    <a:pt x="2211684" y="211963"/>
                  </a:lnTo>
                  <a:cubicBezTo>
                    <a:pt x="2210795" y="230632"/>
                    <a:pt x="2212066" y="251841"/>
                    <a:pt x="2212447" y="268097"/>
                  </a:cubicBezTo>
                  <a:close/>
                  <a:moveTo>
                    <a:pt x="2170028" y="352425"/>
                  </a:moveTo>
                  <a:cubicBezTo>
                    <a:pt x="2169393" y="352806"/>
                    <a:pt x="2168885" y="353187"/>
                    <a:pt x="2168378" y="353568"/>
                  </a:cubicBezTo>
                  <a:cubicBezTo>
                    <a:pt x="2168885" y="353314"/>
                    <a:pt x="2169393" y="353187"/>
                    <a:pt x="2169901" y="352806"/>
                  </a:cubicBezTo>
                  <a:cubicBezTo>
                    <a:pt x="2169901" y="352806"/>
                    <a:pt x="2170028" y="352552"/>
                    <a:pt x="2170028" y="352425"/>
                  </a:cubicBezTo>
                  <a:close/>
                </a:path>
              </a:pathLst>
            </a:custGeom>
            <a:solidFill>
              <a:srgbClr val="FFF7F2"/>
            </a:solidFill>
          </p:spPr>
        </p:sp>
      </p:grpSp>
      <p:sp>
        <p:nvSpPr>
          <p:cNvPr id="4" name="TextBox 4"/>
          <p:cNvSpPr txBox="1"/>
          <p:nvPr/>
        </p:nvSpPr>
        <p:spPr>
          <a:xfrm>
            <a:off x="364960" y="573168"/>
            <a:ext cx="9683874" cy="2096611"/>
          </a:xfrm>
          <a:prstGeom prst="rect">
            <a:avLst/>
          </a:prstGeom>
        </p:spPr>
        <p:txBody>
          <a:bodyPr lIns="0" tIns="0" rIns="0" bIns="0" rtlCol="0" anchor="t">
            <a:spAutoFit/>
          </a:bodyPr>
          <a:lstStyle/>
          <a:p>
            <a:pPr algn="ctr">
              <a:lnSpc>
                <a:spcPts val="4138"/>
              </a:lnSpc>
              <a:spcBef>
                <a:spcPct val="0"/>
              </a:spcBef>
            </a:pPr>
            <a:r>
              <a:rPr lang="en-US" sz="2956" b="1">
                <a:solidFill>
                  <a:srgbClr val="000000"/>
                </a:solidFill>
                <a:latin typeface="Arimo Bold"/>
                <a:ea typeface="Arimo Bold"/>
                <a:cs typeface="Arimo Bold"/>
                <a:sym typeface="Arimo Bold"/>
              </a:rPr>
              <a:t>DỰ KIẾN CÁC CHỦ ĐỀ NHÀ TRẺ 3-4 TUỔI</a:t>
            </a:r>
          </a:p>
          <a:p>
            <a:pPr algn="ctr">
              <a:lnSpc>
                <a:spcPts val="4138"/>
              </a:lnSpc>
              <a:spcBef>
                <a:spcPct val="0"/>
              </a:spcBef>
            </a:pPr>
            <a:r>
              <a:rPr lang="en-US" sz="2956" b="1">
                <a:solidFill>
                  <a:srgbClr val="000000"/>
                </a:solidFill>
                <a:latin typeface="Arimo Bold"/>
                <a:ea typeface="Arimo Bold"/>
                <a:cs typeface="Arimo Bold"/>
                <a:sym typeface="Arimo Bold"/>
              </a:rPr>
              <a:t>NĂM HỌC: 2024-2025 (Thực hiện 05/9/2024 đến 24/5/2025)</a:t>
            </a:r>
          </a:p>
          <a:p>
            <a:pPr algn="ctr">
              <a:lnSpc>
                <a:spcPts val="4138"/>
              </a:lnSpc>
              <a:spcBef>
                <a:spcPct val="0"/>
              </a:spcBef>
            </a:pPr>
            <a:r>
              <a:rPr lang="en-US" sz="2956" b="1">
                <a:solidFill>
                  <a:srgbClr val="000000"/>
                </a:solidFill>
                <a:latin typeface="Arimo Bold"/>
                <a:ea typeface="Arimo Bold"/>
                <a:cs typeface="Arimo Bold"/>
                <a:sym typeface="Arimo Bold"/>
              </a:rPr>
              <a:t> </a:t>
            </a:r>
          </a:p>
        </p:txBody>
      </p:sp>
      <p:grpSp>
        <p:nvGrpSpPr>
          <p:cNvPr id="5" name="Group 5"/>
          <p:cNvGrpSpPr/>
          <p:nvPr/>
        </p:nvGrpSpPr>
        <p:grpSpPr>
          <a:xfrm>
            <a:off x="364960" y="2168010"/>
            <a:ext cx="8355362" cy="7852806"/>
            <a:chOff x="0" y="0"/>
            <a:chExt cx="772356" cy="725901"/>
          </a:xfrm>
        </p:grpSpPr>
        <p:sp>
          <p:nvSpPr>
            <p:cNvPr id="6" name="Freeform 6"/>
            <p:cNvSpPr/>
            <p:nvPr/>
          </p:nvSpPr>
          <p:spPr>
            <a:xfrm>
              <a:off x="0" y="0"/>
              <a:ext cx="772356" cy="725901"/>
            </a:xfrm>
            <a:custGeom>
              <a:avLst/>
              <a:gdLst/>
              <a:ahLst/>
              <a:cxnLst/>
              <a:rect l="l" t="t" r="r" b="b"/>
              <a:pathLst>
                <a:path w="772356" h="725901">
                  <a:moveTo>
                    <a:pt x="569156" y="0"/>
                  </a:moveTo>
                  <a:cubicBezTo>
                    <a:pt x="681380" y="0"/>
                    <a:pt x="772356" y="162498"/>
                    <a:pt x="772356" y="362950"/>
                  </a:cubicBezTo>
                  <a:cubicBezTo>
                    <a:pt x="772356" y="563402"/>
                    <a:pt x="681380" y="725901"/>
                    <a:pt x="569156" y="725901"/>
                  </a:cubicBezTo>
                  <a:lnTo>
                    <a:pt x="203200" y="725901"/>
                  </a:lnTo>
                  <a:cubicBezTo>
                    <a:pt x="90976" y="725901"/>
                    <a:pt x="0" y="563402"/>
                    <a:pt x="0" y="362950"/>
                  </a:cubicBezTo>
                  <a:cubicBezTo>
                    <a:pt x="0" y="162498"/>
                    <a:pt x="90976" y="0"/>
                    <a:pt x="203200" y="0"/>
                  </a:cubicBezTo>
                  <a:close/>
                </a:path>
              </a:pathLst>
            </a:custGeom>
            <a:solidFill>
              <a:srgbClr val="FFA4BA"/>
            </a:solidFill>
          </p:spPr>
        </p:sp>
        <p:sp>
          <p:nvSpPr>
            <p:cNvPr id="7" name="TextBox 7"/>
            <p:cNvSpPr txBox="1"/>
            <p:nvPr/>
          </p:nvSpPr>
          <p:spPr>
            <a:xfrm>
              <a:off x="0" y="-76200"/>
              <a:ext cx="772356" cy="802101"/>
            </a:xfrm>
            <a:prstGeom prst="rect">
              <a:avLst/>
            </a:prstGeom>
          </p:spPr>
          <p:txBody>
            <a:bodyPr lIns="50800" tIns="50800" rIns="50800" bIns="50800" rtlCol="0" anchor="ctr"/>
            <a:lstStyle/>
            <a:p>
              <a:pPr algn="ctr">
                <a:lnSpc>
                  <a:spcPts val="2827"/>
                </a:lnSpc>
              </a:pPr>
              <a:r>
                <a:rPr lang="en-US" sz="2175">
                  <a:solidFill>
                    <a:srgbClr val="000000"/>
                  </a:solidFill>
                  <a:latin typeface="Arial"/>
                  <a:ea typeface="Arial"/>
                  <a:cs typeface="Arial"/>
                  <a:sym typeface="Arial"/>
                </a:rPr>
                <a:t>.</a:t>
              </a:r>
            </a:p>
            <a:p>
              <a:pPr algn="ctr">
                <a:lnSpc>
                  <a:spcPts val="2827"/>
                </a:lnSpc>
              </a:pPr>
              <a:endParaRPr lang="en-US" sz="2175">
                <a:solidFill>
                  <a:srgbClr val="000000"/>
                </a:solidFill>
                <a:latin typeface="Arial"/>
                <a:ea typeface="Arial"/>
                <a:cs typeface="Arial"/>
                <a:sym typeface="Arial"/>
              </a:endParaRPr>
            </a:p>
          </p:txBody>
        </p:sp>
      </p:grpSp>
      <p:grpSp>
        <p:nvGrpSpPr>
          <p:cNvPr id="8" name="Group 8"/>
          <p:cNvGrpSpPr/>
          <p:nvPr/>
        </p:nvGrpSpPr>
        <p:grpSpPr>
          <a:xfrm rot="-10800000">
            <a:off x="10465538" y="503088"/>
            <a:ext cx="7822462" cy="1642816"/>
            <a:chOff x="0" y="0"/>
            <a:chExt cx="1732539" cy="363855"/>
          </a:xfrm>
        </p:grpSpPr>
        <p:sp>
          <p:nvSpPr>
            <p:cNvPr id="9" name="Freeform 9"/>
            <p:cNvSpPr/>
            <p:nvPr/>
          </p:nvSpPr>
          <p:spPr>
            <a:xfrm>
              <a:off x="0" y="0"/>
              <a:ext cx="1733428" cy="366903"/>
            </a:xfrm>
            <a:custGeom>
              <a:avLst/>
              <a:gdLst/>
              <a:ahLst/>
              <a:cxnLst/>
              <a:rect l="l" t="t" r="r" b="b"/>
              <a:pathLst>
                <a:path w="1733428" h="366903">
                  <a:moveTo>
                    <a:pt x="1671198" y="362077"/>
                  </a:moveTo>
                  <a:cubicBezTo>
                    <a:pt x="1678437" y="360045"/>
                    <a:pt x="1685930" y="356997"/>
                    <a:pt x="1692534" y="352806"/>
                  </a:cubicBezTo>
                  <a:cubicBezTo>
                    <a:pt x="1685549" y="357124"/>
                    <a:pt x="1678056" y="360299"/>
                    <a:pt x="1671198" y="362077"/>
                  </a:cubicBezTo>
                  <a:close/>
                  <a:moveTo>
                    <a:pt x="1732539" y="268097"/>
                  </a:moveTo>
                  <a:cubicBezTo>
                    <a:pt x="1732285" y="279527"/>
                    <a:pt x="1731904" y="279908"/>
                    <a:pt x="1731523" y="279908"/>
                  </a:cubicBezTo>
                  <a:cubicBezTo>
                    <a:pt x="1731269" y="279908"/>
                    <a:pt x="1731142" y="279781"/>
                    <a:pt x="1730888" y="280797"/>
                  </a:cubicBezTo>
                  <a:cubicBezTo>
                    <a:pt x="1730634" y="282067"/>
                    <a:pt x="1730761" y="283210"/>
                    <a:pt x="1730126" y="291084"/>
                  </a:cubicBezTo>
                  <a:cubicBezTo>
                    <a:pt x="1730253" y="297434"/>
                    <a:pt x="1728729" y="308737"/>
                    <a:pt x="1722633" y="320675"/>
                  </a:cubicBezTo>
                  <a:cubicBezTo>
                    <a:pt x="1716664" y="332613"/>
                    <a:pt x="1705996" y="344805"/>
                    <a:pt x="1692534" y="352806"/>
                  </a:cubicBezTo>
                  <a:cubicBezTo>
                    <a:pt x="1707520" y="343916"/>
                    <a:pt x="1719077" y="328422"/>
                    <a:pt x="1724030" y="315468"/>
                  </a:cubicBezTo>
                  <a:cubicBezTo>
                    <a:pt x="1729110" y="302387"/>
                    <a:pt x="1728983" y="292989"/>
                    <a:pt x="1728348" y="294132"/>
                  </a:cubicBezTo>
                  <a:cubicBezTo>
                    <a:pt x="1727078" y="304546"/>
                    <a:pt x="1724538" y="310007"/>
                    <a:pt x="1723395" y="313182"/>
                  </a:cubicBezTo>
                  <a:cubicBezTo>
                    <a:pt x="1722125" y="316357"/>
                    <a:pt x="1721236" y="317246"/>
                    <a:pt x="1720601" y="318389"/>
                  </a:cubicBezTo>
                  <a:cubicBezTo>
                    <a:pt x="1719839" y="319659"/>
                    <a:pt x="1719204" y="320675"/>
                    <a:pt x="1717553" y="323469"/>
                  </a:cubicBezTo>
                  <a:cubicBezTo>
                    <a:pt x="1717299" y="323977"/>
                    <a:pt x="1716918" y="324612"/>
                    <a:pt x="1716537" y="325120"/>
                  </a:cubicBezTo>
                  <a:cubicBezTo>
                    <a:pt x="1716537" y="325120"/>
                    <a:pt x="1715267" y="329946"/>
                    <a:pt x="1705361" y="339598"/>
                  </a:cubicBezTo>
                  <a:lnTo>
                    <a:pt x="1704218" y="342773"/>
                  </a:lnTo>
                  <a:cubicBezTo>
                    <a:pt x="1699773" y="347218"/>
                    <a:pt x="1692788" y="352044"/>
                    <a:pt x="1685295" y="355727"/>
                  </a:cubicBezTo>
                  <a:cubicBezTo>
                    <a:pt x="1666499" y="366903"/>
                    <a:pt x="1650497" y="363093"/>
                    <a:pt x="1650497" y="363093"/>
                  </a:cubicBezTo>
                  <a:lnTo>
                    <a:pt x="1624716" y="359664"/>
                  </a:lnTo>
                  <a:lnTo>
                    <a:pt x="1617858" y="360045"/>
                  </a:lnTo>
                  <a:lnTo>
                    <a:pt x="1570995" y="356870"/>
                  </a:lnTo>
                  <a:cubicBezTo>
                    <a:pt x="1433118" y="358394"/>
                    <a:pt x="1243624" y="356362"/>
                    <a:pt x="1120654" y="355981"/>
                  </a:cubicBezTo>
                  <a:cubicBezTo>
                    <a:pt x="1066801" y="356108"/>
                    <a:pt x="926264" y="355600"/>
                    <a:pt x="851388" y="356870"/>
                  </a:cubicBezTo>
                  <a:lnTo>
                    <a:pt x="854844" y="355727"/>
                  </a:lnTo>
                  <a:cubicBezTo>
                    <a:pt x="765281" y="355981"/>
                    <a:pt x="642023" y="357759"/>
                    <a:pt x="587882" y="358140"/>
                  </a:cubicBezTo>
                  <a:lnTo>
                    <a:pt x="589322" y="357632"/>
                  </a:lnTo>
                  <a:cubicBezTo>
                    <a:pt x="553324" y="357759"/>
                    <a:pt x="458865" y="358902"/>
                    <a:pt x="470384" y="361061"/>
                  </a:cubicBezTo>
                  <a:cubicBezTo>
                    <a:pt x="383412" y="360426"/>
                    <a:pt x="398676" y="358394"/>
                    <a:pt x="288377" y="359537"/>
                  </a:cubicBezTo>
                  <a:lnTo>
                    <a:pt x="305369" y="359791"/>
                  </a:lnTo>
                  <a:cubicBezTo>
                    <a:pt x="273690" y="359791"/>
                    <a:pt x="211485"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05230" y="508"/>
                    <a:pt x="1257159" y="635"/>
                    <a:pt x="1582298" y="0"/>
                  </a:cubicBezTo>
                  <a:lnTo>
                    <a:pt x="1578107" y="254"/>
                  </a:lnTo>
                  <a:cubicBezTo>
                    <a:pt x="1591315" y="254"/>
                    <a:pt x="1609476" y="127"/>
                    <a:pt x="1631193" y="127"/>
                  </a:cubicBezTo>
                  <a:cubicBezTo>
                    <a:pt x="1636654" y="127"/>
                    <a:pt x="1642242" y="127"/>
                    <a:pt x="1648211" y="127"/>
                  </a:cubicBezTo>
                  <a:lnTo>
                    <a:pt x="1650497" y="127"/>
                  </a:lnTo>
                  <a:lnTo>
                    <a:pt x="1653926" y="254"/>
                  </a:lnTo>
                  <a:cubicBezTo>
                    <a:pt x="1656212" y="381"/>
                    <a:pt x="1658498" y="381"/>
                    <a:pt x="1660784" y="762"/>
                  </a:cubicBezTo>
                  <a:cubicBezTo>
                    <a:pt x="1665356" y="1270"/>
                    <a:pt x="1670055" y="2413"/>
                    <a:pt x="1674627" y="3810"/>
                  </a:cubicBezTo>
                  <a:cubicBezTo>
                    <a:pt x="1692915" y="9525"/>
                    <a:pt x="1710060" y="22860"/>
                    <a:pt x="1720093" y="41656"/>
                  </a:cubicBezTo>
                  <a:cubicBezTo>
                    <a:pt x="1725046" y="51054"/>
                    <a:pt x="1728348" y="61722"/>
                    <a:pt x="1729110" y="72771"/>
                  </a:cubicBezTo>
                  <a:cubicBezTo>
                    <a:pt x="1729491" y="79121"/>
                    <a:pt x="1729364" y="81915"/>
                    <a:pt x="1729364" y="85725"/>
                  </a:cubicBezTo>
                  <a:cubicBezTo>
                    <a:pt x="1729364" y="89408"/>
                    <a:pt x="1729364" y="93091"/>
                    <a:pt x="1729364" y="96901"/>
                  </a:cubicBezTo>
                  <a:cubicBezTo>
                    <a:pt x="1729364" y="111887"/>
                    <a:pt x="1729491" y="127254"/>
                    <a:pt x="1729491" y="143002"/>
                  </a:cubicBezTo>
                  <a:cubicBezTo>
                    <a:pt x="1729618" y="171450"/>
                    <a:pt x="1729745" y="171450"/>
                    <a:pt x="1729872" y="171450"/>
                  </a:cubicBezTo>
                  <a:cubicBezTo>
                    <a:pt x="1730126" y="171450"/>
                    <a:pt x="1730507" y="171450"/>
                    <a:pt x="1730634" y="171450"/>
                  </a:cubicBezTo>
                  <a:lnTo>
                    <a:pt x="1731904" y="171450"/>
                  </a:lnTo>
                  <a:cubicBezTo>
                    <a:pt x="1730888" y="171450"/>
                    <a:pt x="1731650" y="171450"/>
                    <a:pt x="1730888" y="171450"/>
                  </a:cubicBezTo>
                  <a:cubicBezTo>
                    <a:pt x="1731015" y="171450"/>
                    <a:pt x="1732031" y="171450"/>
                    <a:pt x="1732285" y="171450"/>
                  </a:cubicBezTo>
                  <a:cubicBezTo>
                    <a:pt x="1731523" y="171450"/>
                    <a:pt x="1732539" y="171450"/>
                    <a:pt x="1731777" y="171450"/>
                  </a:cubicBezTo>
                  <a:lnTo>
                    <a:pt x="1731396" y="171450"/>
                  </a:lnTo>
                  <a:cubicBezTo>
                    <a:pt x="1730126" y="171450"/>
                    <a:pt x="1733428" y="171450"/>
                    <a:pt x="1732031" y="212344"/>
                  </a:cubicBezTo>
                  <a:lnTo>
                    <a:pt x="1731777" y="211963"/>
                  </a:lnTo>
                  <a:cubicBezTo>
                    <a:pt x="1730888" y="230632"/>
                    <a:pt x="1732158" y="251841"/>
                    <a:pt x="1732539" y="268097"/>
                  </a:cubicBezTo>
                  <a:close/>
                  <a:moveTo>
                    <a:pt x="1690121" y="352425"/>
                  </a:moveTo>
                  <a:cubicBezTo>
                    <a:pt x="1689486" y="352806"/>
                    <a:pt x="1688978" y="353187"/>
                    <a:pt x="1688470" y="353568"/>
                  </a:cubicBezTo>
                  <a:cubicBezTo>
                    <a:pt x="1688978" y="353314"/>
                    <a:pt x="1689486" y="353187"/>
                    <a:pt x="1689994" y="352806"/>
                  </a:cubicBezTo>
                  <a:cubicBezTo>
                    <a:pt x="1689994" y="352806"/>
                    <a:pt x="1690121" y="352552"/>
                    <a:pt x="1690121" y="352425"/>
                  </a:cubicBezTo>
                  <a:close/>
                </a:path>
              </a:pathLst>
            </a:custGeom>
            <a:solidFill>
              <a:srgbClr val="FFF7F2"/>
            </a:solidFill>
          </p:spPr>
        </p:sp>
      </p:grpSp>
      <p:grpSp>
        <p:nvGrpSpPr>
          <p:cNvPr id="10" name="Group 10"/>
          <p:cNvGrpSpPr/>
          <p:nvPr/>
        </p:nvGrpSpPr>
        <p:grpSpPr>
          <a:xfrm>
            <a:off x="10465538" y="2086532"/>
            <a:ext cx="8355362" cy="7852806"/>
            <a:chOff x="0" y="0"/>
            <a:chExt cx="772356" cy="725901"/>
          </a:xfrm>
        </p:grpSpPr>
        <p:sp>
          <p:nvSpPr>
            <p:cNvPr id="11" name="Freeform 11"/>
            <p:cNvSpPr/>
            <p:nvPr/>
          </p:nvSpPr>
          <p:spPr>
            <a:xfrm>
              <a:off x="0" y="0"/>
              <a:ext cx="772356" cy="725901"/>
            </a:xfrm>
            <a:custGeom>
              <a:avLst/>
              <a:gdLst/>
              <a:ahLst/>
              <a:cxnLst/>
              <a:rect l="l" t="t" r="r" b="b"/>
              <a:pathLst>
                <a:path w="772356" h="725901">
                  <a:moveTo>
                    <a:pt x="569156" y="0"/>
                  </a:moveTo>
                  <a:cubicBezTo>
                    <a:pt x="681380" y="0"/>
                    <a:pt x="772356" y="162498"/>
                    <a:pt x="772356" y="362950"/>
                  </a:cubicBezTo>
                  <a:cubicBezTo>
                    <a:pt x="772356" y="563402"/>
                    <a:pt x="681380" y="725901"/>
                    <a:pt x="569156" y="725901"/>
                  </a:cubicBezTo>
                  <a:lnTo>
                    <a:pt x="203200" y="725901"/>
                  </a:lnTo>
                  <a:cubicBezTo>
                    <a:pt x="90976" y="725901"/>
                    <a:pt x="0" y="563402"/>
                    <a:pt x="0" y="362950"/>
                  </a:cubicBezTo>
                  <a:cubicBezTo>
                    <a:pt x="0" y="162498"/>
                    <a:pt x="90976" y="0"/>
                    <a:pt x="203200" y="0"/>
                  </a:cubicBezTo>
                  <a:close/>
                </a:path>
              </a:pathLst>
            </a:custGeom>
            <a:solidFill>
              <a:srgbClr val="D0DCE6"/>
            </a:solidFill>
          </p:spPr>
        </p:sp>
        <p:sp>
          <p:nvSpPr>
            <p:cNvPr id="12" name="TextBox 12"/>
            <p:cNvSpPr txBox="1"/>
            <p:nvPr/>
          </p:nvSpPr>
          <p:spPr>
            <a:xfrm>
              <a:off x="0" y="-76200"/>
              <a:ext cx="772356" cy="802101"/>
            </a:xfrm>
            <a:prstGeom prst="rect">
              <a:avLst/>
            </a:prstGeom>
          </p:spPr>
          <p:txBody>
            <a:bodyPr lIns="50800" tIns="50800" rIns="50800" bIns="50800" rtlCol="0" anchor="ctr"/>
            <a:lstStyle/>
            <a:p>
              <a:pPr algn="ctr">
                <a:lnSpc>
                  <a:spcPts val="2827"/>
                </a:lnSpc>
              </a:pPr>
              <a:r>
                <a:rPr lang="en-US" sz="2175">
                  <a:solidFill>
                    <a:srgbClr val="000000"/>
                  </a:solidFill>
                  <a:latin typeface="Arial"/>
                  <a:ea typeface="Arial"/>
                  <a:cs typeface="Arial"/>
                  <a:sym typeface="Arial"/>
                </a:rPr>
                <a:t>.</a:t>
              </a:r>
            </a:p>
            <a:p>
              <a:pPr algn="ctr">
                <a:lnSpc>
                  <a:spcPts val="2827"/>
                </a:lnSpc>
              </a:pPr>
              <a:endParaRPr lang="en-US" sz="2175">
                <a:solidFill>
                  <a:srgbClr val="000000"/>
                </a:solidFill>
                <a:latin typeface="Arial"/>
                <a:ea typeface="Arial"/>
                <a:cs typeface="Arial"/>
                <a:sym typeface="Arial"/>
              </a:endParaRPr>
            </a:p>
          </p:txBody>
        </p:sp>
      </p:grpSp>
      <p:sp>
        <p:nvSpPr>
          <p:cNvPr id="13" name="Freeform 13"/>
          <p:cNvSpPr/>
          <p:nvPr/>
        </p:nvSpPr>
        <p:spPr>
          <a:xfrm>
            <a:off x="12533970" y="9456103"/>
            <a:ext cx="4725330" cy="632013"/>
          </a:xfrm>
          <a:custGeom>
            <a:avLst/>
            <a:gdLst/>
            <a:ahLst/>
            <a:cxnLst/>
            <a:rect l="l" t="t" r="r" b="b"/>
            <a:pathLst>
              <a:path w="4725330" h="632013">
                <a:moveTo>
                  <a:pt x="0" y="0"/>
                </a:moveTo>
                <a:lnTo>
                  <a:pt x="4725330" y="0"/>
                </a:lnTo>
                <a:lnTo>
                  <a:pt x="4725330" y="632013"/>
                </a:lnTo>
                <a:lnTo>
                  <a:pt x="0" y="6320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0" y="105884"/>
            <a:ext cx="1322814" cy="1218612"/>
          </a:xfrm>
          <a:custGeom>
            <a:avLst/>
            <a:gdLst/>
            <a:ahLst/>
            <a:cxnLst/>
            <a:rect l="l" t="t" r="r" b="b"/>
            <a:pathLst>
              <a:path w="1322814" h="1218612">
                <a:moveTo>
                  <a:pt x="0" y="0"/>
                </a:moveTo>
                <a:lnTo>
                  <a:pt x="1322814" y="0"/>
                </a:lnTo>
                <a:lnTo>
                  <a:pt x="1322814" y="1218612"/>
                </a:lnTo>
                <a:lnTo>
                  <a:pt x="0" y="1218612"/>
                </a:lnTo>
                <a:lnTo>
                  <a:pt x="0" y="0"/>
                </a:lnTo>
                <a:close/>
              </a:path>
            </a:pathLst>
          </a:custGeom>
          <a:blipFill>
            <a:blip r:embed="rId4"/>
            <a:stretch>
              <a:fillRect/>
            </a:stretch>
          </a:blipFill>
        </p:spPr>
      </p:sp>
      <p:sp>
        <p:nvSpPr>
          <p:cNvPr id="15" name="Freeform 15"/>
          <p:cNvSpPr/>
          <p:nvPr/>
        </p:nvSpPr>
        <p:spPr>
          <a:xfrm>
            <a:off x="8549627" y="4847272"/>
            <a:ext cx="1915911" cy="1348104"/>
          </a:xfrm>
          <a:custGeom>
            <a:avLst/>
            <a:gdLst/>
            <a:ahLst/>
            <a:cxnLst/>
            <a:rect l="l" t="t" r="r" b="b"/>
            <a:pathLst>
              <a:path w="1915911" h="1348104">
                <a:moveTo>
                  <a:pt x="0" y="0"/>
                </a:moveTo>
                <a:lnTo>
                  <a:pt x="1915911" y="0"/>
                </a:lnTo>
                <a:lnTo>
                  <a:pt x="1915911" y="1348104"/>
                </a:lnTo>
                <a:lnTo>
                  <a:pt x="0" y="1348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605712" y="7660958"/>
            <a:ext cx="1434204" cy="2332039"/>
          </a:xfrm>
          <a:custGeom>
            <a:avLst/>
            <a:gdLst/>
            <a:ahLst/>
            <a:cxnLst/>
            <a:rect l="l" t="t" r="r" b="b"/>
            <a:pathLst>
              <a:path w="1434204" h="2332039">
                <a:moveTo>
                  <a:pt x="0" y="0"/>
                </a:moveTo>
                <a:lnTo>
                  <a:pt x="1434204" y="0"/>
                </a:lnTo>
                <a:lnTo>
                  <a:pt x="1434204" y="2332039"/>
                </a:lnTo>
                <a:lnTo>
                  <a:pt x="0" y="2332039"/>
                </a:lnTo>
                <a:lnTo>
                  <a:pt x="0" y="0"/>
                </a:lnTo>
                <a:close/>
              </a:path>
            </a:pathLst>
          </a:custGeom>
          <a:blipFill>
            <a:blip r:embed="rId7"/>
            <a:stretch>
              <a:fillRect/>
            </a:stretch>
          </a:blipFill>
        </p:spPr>
      </p:sp>
      <p:sp>
        <p:nvSpPr>
          <p:cNvPr id="17" name="TextBox 17"/>
          <p:cNvSpPr txBox="1"/>
          <p:nvPr/>
        </p:nvSpPr>
        <p:spPr>
          <a:xfrm>
            <a:off x="1478354" y="2731402"/>
            <a:ext cx="5517803"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1.Trường MN Bé yêu</a:t>
            </a:r>
          </a:p>
        </p:txBody>
      </p:sp>
      <p:sp>
        <p:nvSpPr>
          <p:cNvPr id="18" name="TextBox 18"/>
          <p:cNvSpPr txBox="1"/>
          <p:nvPr/>
        </p:nvSpPr>
        <p:spPr>
          <a:xfrm>
            <a:off x="2395423" y="3400058"/>
            <a:ext cx="2078534"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2.Bản thân </a:t>
            </a:r>
          </a:p>
        </p:txBody>
      </p:sp>
      <p:sp>
        <p:nvSpPr>
          <p:cNvPr id="19" name="TextBox 19"/>
          <p:cNvSpPr txBox="1"/>
          <p:nvPr/>
        </p:nvSpPr>
        <p:spPr>
          <a:xfrm>
            <a:off x="2356996" y="4068714"/>
            <a:ext cx="1875036"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3.Gia đình</a:t>
            </a:r>
          </a:p>
        </p:txBody>
      </p:sp>
      <p:sp>
        <p:nvSpPr>
          <p:cNvPr id="20" name="TextBox 20"/>
          <p:cNvSpPr txBox="1"/>
          <p:nvPr/>
        </p:nvSpPr>
        <p:spPr>
          <a:xfrm>
            <a:off x="2294158" y="4732972"/>
            <a:ext cx="2666008"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4.Ngành nghề</a:t>
            </a:r>
            <a:r>
              <a:rPr lang="en-US" sz="3199" b="1">
                <a:solidFill>
                  <a:srgbClr val="000000"/>
                </a:solidFill>
                <a:latin typeface="Arimo Bold"/>
                <a:ea typeface="Arimo Bold"/>
                <a:cs typeface="Arimo Bold"/>
                <a:sym typeface="Arimo Bold"/>
              </a:rPr>
              <a:t> </a:t>
            </a:r>
          </a:p>
        </p:txBody>
      </p:sp>
      <p:sp>
        <p:nvSpPr>
          <p:cNvPr id="21" name="TextBox 21"/>
          <p:cNvSpPr txBox="1"/>
          <p:nvPr/>
        </p:nvSpPr>
        <p:spPr>
          <a:xfrm>
            <a:off x="1951426" y="5515928"/>
            <a:ext cx="4221744" cy="578485"/>
          </a:xfrm>
          <a:prstGeom prst="rect">
            <a:avLst/>
          </a:prstGeom>
        </p:spPr>
        <p:txBody>
          <a:bodyPr lIns="0" tIns="0" rIns="0" bIns="0" rtlCol="0" anchor="t">
            <a:spAutoFit/>
          </a:bodyPr>
          <a:lstStyle/>
          <a:p>
            <a:pPr algn="ctr">
              <a:lnSpc>
                <a:spcPts val="4160"/>
              </a:lnSpc>
              <a:spcBef>
                <a:spcPct val="0"/>
              </a:spcBef>
            </a:pPr>
            <a:r>
              <a:rPr lang="en-US" sz="3200">
                <a:solidFill>
                  <a:srgbClr val="000000"/>
                </a:solidFill>
                <a:latin typeface="Arial"/>
                <a:ea typeface="Arial"/>
                <a:cs typeface="Arial"/>
                <a:sym typeface="Arial"/>
              </a:rPr>
              <a:t>5.Thế giới động vật </a:t>
            </a:r>
          </a:p>
        </p:txBody>
      </p:sp>
      <p:sp>
        <p:nvSpPr>
          <p:cNvPr id="22" name="TextBox 22"/>
          <p:cNvSpPr txBox="1"/>
          <p:nvPr/>
        </p:nvSpPr>
        <p:spPr>
          <a:xfrm>
            <a:off x="1814709" y="6313488"/>
            <a:ext cx="4358462" cy="578485"/>
          </a:xfrm>
          <a:prstGeom prst="rect">
            <a:avLst/>
          </a:prstGeom>
        </p:spPr>
        <p:txBody>
          <a:bodyPr lIns="0" tIns="0" rIns="0" bIns="0" rtlCol="0" anchor="t">
            <a:spAutoFit/>
          </a:bodyPr>
          <a:lstStyle/>
          <a:p>
            <a:pPr algn="ctr">
              <a:lnSpc>
                <a:spcPts val="4160"/>
              </a:lnSpc>
              <a:spcBef>
                <a:spcPct val="0"/>
              </a:spcBef>
            </a:pPr>
            <a:r>
              <a:rPr lang="en-US" sz="3200">
                <a:solidFill>
                  <a:srgbClr val="000000"/>
                </a:solidFill>
                <a:latin typeface="Arial"/>
                <a:ea typeface="Arial"/>
                <a:cs typeface="Arial"/>
                <a:sym typeface="Arial"/>
              </a:rPr>
              <a:t>6.Tết và mùa xuân </a:t>
            </a:r>
          </a:p>
        </p:txBody>
      </p:sp>
      <p:sp>
        <p:nvSpPr>
          <p:cNvPr id="23" name="TextBox 23"/>
          <p:cNvSpPr txBox="1"/>
          <p:nvPr/>
        </p:nvSpPr>
        <p:spPr>
          <a:xfrm>
            <a:off x="1951426" y="7082473"/>
            <a:ext cx="4381001" cy="578485"/>
          </a:xfrm>
          <a:prstGeom prst="rect">
            <a:avLst/>
          </a:prstGeom>
        </p:spPr>
        <p:txBody>
          <a:bodyPr lIns="0" tIns="0" rIns="0" bIns="0" rtlCol="0" anchor="t">
            <a:spAutoFit/>
          </a:bodyPr>
          <a:lstStyle/>
          <a:p>
            <a:pPr algn="ctr">
              <a:lnSpc>
                <a:spcPts val="4160"/>
              </a:lnSpc>
              <a:spcBef>
                <a:spcPct val="0"/>
              </a:spcBef>
            </a:pPr>
            <a:r>
              <a:rPr lang="en-US" sz="3200">
                <a:solidFill>
                  <a:srgbClr val="000000"/>
                </a:solidFill>
                <a:latin typeface="Arial"/>
                <a:ea typeface="Arial"/>
                <a:cs typeface="Arial"/>
                <a:sym typeface="Arial"/>
              </a:rPr>
              <a:t>7.Cây xanh quanh bé </a:t>
            </a:r>
          </a:p>
        </p:txBody>
      </p:sp>
      <p:sp>
        <p:nvSpPr>
          <p:cNvPr id="24" name="TextBox 24"/>
          <p:cNvSpPr txBox="1"/>
          <p:nvPr/>
        </p:nvSpPr>
        <p:spPr>
          <a:xfrm>
            <a:off x="2041532" y="7880033"/>
            <a:ext cx="4200789" cy="578485"/>
          </a:xfrm>
          <a:prstGeom prst="rect">
            <a:avLst/>
          </a:prstGeom>
        </p:spPr>
        <p:txBody>
          <a:bodyPr lIns="0" tIns="0" rIns="0" bIns="0" rtlCol="0" anchor="t">
            <a:spAutoFit/>
          </a:bodyPr>
          <a:lstStyle/>
          <a:p>
            <a:pPr algn="ctr">
              <a:lnSpc>
                <a:spcPts val="4160"/>
              </a:lnSpc>
              <a:spcBef>
                <a:spcPct val="0"/>
              </a:spcBef>
            </a:pPr>
            <a:r>
              <a:rPr lang="en-US" sz="3200">
                <a:solidFill>
                  <a:srgbClr val="000000"/>
                </a:solidFill>
                <a:latin typeface="Arial"/>
                <a:ea typeface="Arial"/>
                <a:cs typeface="Arial"/>
                <a:sym typeface="Arial"/>
              </a:rPr>
              <a:t>8.PT và Quy định GT </a:t>
            </a:r>
          </a:p>
        </p:txBody>
      </p:sp>
      <p:sp>
        <p:nvSpPr>
          <p:cNvPr id="25" name="TextBox 25"/>
          <p:cNvSpPr txBox="1"/>
          <p:nvPr/>
        </p:nvSpPr>
        <p:spPr>
          <a:xfrm>
            <a:off x="1655453" y="8620443"/>
            <a:ext cx="4517718" cy="578485"/>
          </a:xfrm>
          <a:prstGeom prst="rect">
            <a:avLst/>
          </a:prstGeom>
        </p:spPr>
        <p:txBody>
          <a:bodyPr lIns="0" tIns="0" rIns="0" bIns="0" rtlCol="0" anchor="t">
            <a:spAutoFit/>
          </a:bodyPr>
          <a:lstStyle/>
          <a:p>
            <a:pPr algn="ctr">
              <a:lnSpc>
                <a:spcPts val="4160"/>
              </a:lnSpc>
              <a:spcBef>
                <a:spcPct val="0"/>
              </a:spcBef>
            </a:pPr>
            <a:r>
              <a:rPr lang="en-US" sz="3200">
                <a:solidFill>
                  <a:srgbClr val="000000"/>
                </a:solidFill>
                <a:latin typeface="Arial"/>
                <a:ea typeface="Arial"/>
                <a:cs typeface="Arial"/>
                <a:sym typeface="Arial"/>
              </a:rPr>
              <a:t>9.Nước - Mùa hè </a:t>
            </a:r>
          </a:p>
        </p:txBody>
      </p:sp>
      <p:sp>
        <p:nvSpPr>
          <p:cNvPr id="26" name="TextBox 26"/>
          <p:cNvSpPr txBox="1"/>
          <p:nvPr/>
        </p:nvSpPr>
        <p:spPr>
          <a:xfrm>
            <a:off x="2041532" y="9360853"/>
            <a:ext cx="4381001" cy="578485"/>
          </a:xfrm>
          <a:prstGeom prst="rect">
            <a:avLst/>
          </a:prstGeom>
        </p:spPr>
        <p:txBody>
          <a:bodyPr lIns="0" tIns="0" rIns="0" bIns="0" rtlCol="0" anchor="t">
            <a:spAutoFit/>
          </a:bodyPr>
          <a:lstStyle/>
          <a:p>
            <a:pPr algn="ctr">
              <a:lnSpc>
                <a:spcPts val="4160"/>
              </a:lnSpc>
              <a:spcBef>
                <a:spcPct val="0"/>
              </a:spcBef>
            </a:pPr>
            <a:r>
              <a:rPr lang="en-US" sz="3200">
                <a:solidFill>
                  <a:srgbClr val="000000"/>
                </a:solidFill>
                <a:latin typeface="Arial"/>
                <a:ea typeface="Arial"/>
                <a:cs typeface="Arial"/>
                <a:sym typeface="Arial"/>
              </a:rPr>
              <a:t>10.QH - ĐN - Bác Hồ </a:t>
            </a:r>
          </a:p>
        </p:txBody>
      </p:sp>
      <p:sp>
        <p:nvSpPr>
          <p:cNvPr id="27" name="TextBox 27"/>
          <p:cNvSpPr txBox="1"/>
          <p:nvPr/>
        </p:nvSpPr>
        <p:spPr>
          <a:xfrm>
            <a:off x="10638951" y="426888"/>
            <a:ext cx="7475637" cy="1572641"/>
          </a:xfrm>
          <a:prstGeom prst="rect">
            <a:avLst/>
          </a:prstGeom>
        </p:spPr>
        <p:txBody>
          <a:bodyPr lIns="0" tIns="0" rIns="0" bIns="0" rtlCol="0" anchor="t">
            <a:spAutoFit/>
          </a:bodyPr>
          <a:lstStyle/>
          <a:p>
            <a:pPr algn="ctr">
              <a:lnSpc>
                <a:spcPts val="4144"/>
              </a:lnSpc>
              <a:spcBef>
                <a:spcPct val="0"/>
              </a:spcBef>
            </a:pPr>
            <a:r>
              <a:rPr lang="en-US" sz="2960" b="1">
                <a:solidFill>
                  <a:srgbClr val="000000"/>
                </a:solidFill>
                <a:latin typeface="Arimo Bold"/>
                <a:ea typeface="Arimo Bold"/>
                <a:cs typeface="Arimo Bold"/>
                <a:sym typeface="Arimo Bold"/>
              </a:rPr>
              <a:t> </a:t>
            </a:r>
          </a:p>
          <a:p>
            <a:pPr algn="ctr">
              <a:lnSpc>
                <a:spcPts val="4144"/>
              </a:lnSpc>
              <a:spcBef>
                <a:spcPct val="0"/>
              </a:spcBef>
            </a:pPr>
            <a:r>
              <a:rPr lang="en-US" sz="2960" b="1">
                <a:solidFill>
                  <a:srgbClr val="000000"/>
                </a:solidFill>
                <a:latin typeface="Arimo Bold"/>
                <a:ea typeface="Arimo Bold"/>
                <a:cs typeface="Arimo Bold"/>
                <a:sym typeface="Arimo Bold"/>
              </a:rPr>
              <a:t>DỰ KIẾN CÁC CHỦ ĐỀ NHÀ TRẺ 4-5 TUỔI</a:t>
            </a:r>
          </a:p>
          <a:p>
            <a:pPr algn="ctr">
              <a:lnSpc>
                <a:spcPts val="4144"/>
              </a:lnSpc>
              <a:spcBef>
                <a:spcPct val="0"/>
              </a:spcBef>
            </a:pPr>
            <a:r>
              <a:rPr lang="en-US" sz="2960" b="1">
                <a:solidFill>
                  <a:srgbClr val="000000"/>
                </a:solidFill>
                <a:latin typeface="Arimo Bold"/>
                <a:ea typeface="Arimo Bold"/>
                <a:cs typeface="Arimo Bold"/>
                <a:sym typeface="Arimo Bold"/>
              </a:rPr>
              <a:t>NĂM HỌC: 2024-2025</a:t>
            </a:r>
          </a:p>
        </p:txBody>
      </p:sp>
      <p:sp>
        <p:nvSpPr>
          <p:cNvPr id="28" name="TextBox 28"/>
          <p:cNvSpPr txBox="1"/>
          <p:nvPr/>
        </p:nvSpPr>
        <p:spPr>
          <a:xfrm>
            <a:off x="11224565" y="2731402"/>
            <a:ext cx="6304408"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1.Trường mầm non – Tết trung thu</a:t>
            </a:r>
          </a:p>
        </p:txBody>
      </p:sp>
      <p:sp>
        <p:nvSpPr>
          <p:cNvPr id="29" name="TextBox 29"/>
          <p:cNvSpPr txBox="1"/>
          <p:nvPr/>
        </p:nvSpPr>
        <p:spPr>
          <a:xfrm>
            <a:off x="11144942" y="3434201"/>
            <a:ext cx="2143621" cy="617221"/>
          </a:xfrm>
          <a:prstGeom prst="rect">
            <a:avLst/>
          </a:prstGeom>
        </p:spPr>
        <p:txBody>
          <a:bodyPr lIns="0" tIns="0" rIns="0" bIns="0" rtlCol="0" anchor="t">
            <a:spAutoFit/>
          </a:bodyPr>
          <a:lstStyle/>
          <a:p>
            <a:pPr algn="ctr">
              <a:lnSpc>
                <a:spcPts val="4949"/>
              </a:lnSpc>
              <a:spcBef>
                <a:spcPct val="0"/>
              </a:spcBef>
            </a:pPr>
            <a:r>
              <a:rPr lang="en-US" sz="3299">
                <a:solidFill>
                  <a:srgbClr val="000000"/>
                </a:solidFill>
                <a:latin typeface="Arimo"/>
                <a:ea typeface="Arimo"/>
                <a:cs typeface="Arimo"/>
                <a:sym typeface="Arimo"/>
              </a:rPr>
              <a:t>2.Bản thân </a:t>
            </a:r>
          </a:p>
        </p:txBody>
      </p:sp>
      <p:sp>
        <p:nvSpPr>
          <p:cNvPr id="30" name="TextBox 30"/>
          <p:cNvSpPr txBox="1"/>
          <p:nvPr/>
        </p:nvSpPr>
        <p:spPr>
          <a:xfrm>
            <a:off x="11144942" y="4089522"/>
            <a:ext cx="1933575" cy="617221"/>
          </a:xfrm>
          <a:prstGeom prst="rect">
            <a:avLst/>
          </a:prstGeom>
        </p:spPr>
        <p:txBody>
          <a:bodyPr lIns="0" tIns="0" rIns="0" bIns="0" rtlCol="0" anchor="t">
            <a:spAutoFit/>
          </a:bodyPr>
          <a:lstStyle/>
          <a:p>
            <a:pPr algn="ctr">
              <a:lnSpc>
                <a:spcPts val="4949"/>
              </a:lnSpc>
              <a:spcBef>
                <a:spcPct val="0"/>
              </a:spcBef>
            </a:pPr>
            <a:r>
              <a:rPr lang="en-US" sz="3299">
                <a:solidFill>
                  <a:srgbClr val="000000"/>
                </a:solidFill>
                <a:latin typeface="Arimo"/>
                <a:ea typeface="Arimo"/>
                <a:cs typeface="Arimo"/>
                <a:sym typeface="Arimo"/>
              </a:rPr>
              <a:t>3.Gia đình</a:t>
            </a:r>
          </a:p>
        </p:txBody>
      </p:sp>
      <p:sp>
        <p:nvSpPr>
          <p:cNvPr id="31" name="TextBox 31"/>
          <p:cNvSpPr txBox="1"/>
          <p:nvPr/>
        </p:nvSpPr>
        <p:spPr>
          <a:xfrm>
            <a:off x="11174212" y="4773271"/>
            <a:ext cx="2749451" cy="617221"/>
          </a:xfrm>
          <a:prstGeom prst="rect">
            <a:avLst/>
          </a:prstGeom>
        </p:spPr>
        <p:txBody>
          <a:bodyPr lIns="0" tIns="0" rIns="0" bIns="0" rtlCol="0" anchor="t">
            <a:spAutoFit/>
          </a:bodyPr>
          <a:lstStyle/>
          <a:p>
            <a:pPr algn="ctr">
              <a:lnSpc>
                <a:spcPts val="4949"/>
              </a:lnSpc>
              <a:spcBef>
                <a:spcPct val="0"/>
              </a:spcBef>
            </a:pPr>
            <a:r>
              <a:rPr lang="en-US" sz="3299">
                <a:solidFill>
                  <a:srgbClr val="000000"/>
                </a:solidFill>
                <a:latin typeface="Arimo"/>
                <a:ea typeface="Arimo"/>
                <a:cs typeface="Arimo"/>
                <a:sym typeface="Arimo"/>
              </a:rPr>
              <a:t>4.Ngành nghề </a:t>
            </a:r>
          </a:p>
        </p:txBody>
      </p:sp>
      <p:sp>
        <p:nvSpPr>
          <p:cNvPr id="32" name="TextBox 32"/>
          <p:cNvSpPr txBox="1"/>
          <p:nvPr/>
        </p:nvSpPr>
        <p:spPr>
          <a:xfrm>
            <a:off x="10798134" y="5515928"/>
            <a:ext cx="4454401" cy="604838"/>
          </a:xfrm>
          <a:prstGeom prst="rect">
            <a:avLst/>
          </a:prstGeom>
        </p:spPr>
        <p:txBody>
          <a:bodyPr lIns="0" tIns="0" rIns="0" bIns="0" rtlCol="0" anchor="t">
            <a:spAutoFit/>
          </a:bodyPr>
          <a:lstStyle/>
          <a:p>
            <a:pPr algn="ctr">
              <a:lnSpc>
                <a:spcPts val="4387"/>
              </a:lnSpc>
              <a:spcBef>
                <a:spcPct val="0"/>
              </a:spcBef>
            </a:pPr>
            <a:r>
              <a:rPr lang="en-US" sz="3374">
                <a:solidFill>
                  <a:srgbClr val="000000"/>
                </a:solidFill>
                <a:latin typeface="Arial"/>
                <a:ea typeface="Arial"/>
                <a:cs typeface="Arial"/>
                <a:sym typeface="Arial"/>
              </a:rPr>
              <a:t>5.Thế giới động vật </a:t>
            </a:r>
          </a:p>
        </p:txBody>
      </p:sp>
      <p:sp>
        <p:nvSpPr>
          <p:cNvPr id="33" name="TextBox 33"/>
          <p:cNvSpPr txBox="1"/>
          <p:nvPr/>
        </p:nvSpPr>
        <p:spPr>
          <a:xfrm>
            <a:off x="10698318" y="6186171"/>
            <a:ext cx="4435351" cy="604838"/>
          </a:xfrm>
          <a:prstGeom prst="rect">
            <a:avLst/>
          </a:prstGeom>
        </p:spPr>
        <p:txBody>
          <a:bodyPr lIns="0" tIns="0" rIns="0" bIns="0" rtlCol="0" anchor="t">
            <a:spAutoFit/>
          </a:bodyPr>
          <a:lstStyle/>
          <a:p>
            <a:pPr algn="ctr">
              <a:lnSpc>
                <a:spcPts val="4387"/>
              </a:lnSpc>
              <a:spcBef>
                <a:spcPct val="0"/>
              </a:spcBef>
            </a:pPr>
            <a:r>
              <a:rPr lang="en-US" sz="3374">
                <a:solidFill>
                  <a:srgbClr val="000000"/>
                </a:solidFill>
                <a:latin typeface="Arial"/>
                <a:ea typeface="Arial"/>
                <a:cs typeface="Arial"/>
                <a:sym typeface="Arial"/>
              </a:rPr>
              <a:t>6.Tết và mùa xuân </a:t>
            </a:r>
          </a:p>
        </p:txBody>
      </p:sp>
      <p:sp>
        <p:nvSpPr>
          <p:cNvPr id="34" name="TextBox 34"/>
          <p:cNvSpPr txBox="1"/>
          <p:nvPr/>
        </p:nvSpPr>
        <p:spPr>
          <a:xfrm>
            <a:off x="10916999" y="6856413"/>
            <a:ext cx="4216669" cy="604838"/>
          </a:xfrm>
          <a:prstGeom prst="rect">
            <a:avLst/>
          </a:prstGeom>
        </p:spPr>
        <p:txBody>
          <a:bodyPr lIns="0" tIns="0" rIns="0" bIns="0" rtlCol="0" anchor="t">
            <a:spAutoFit/>
          </a:bodyPr>
          <a:lstStyle/>
          <a:p>
            <a:pPr algn="ctr">
              <a:lnSpc>
                <a:spcPts val="4387"/>
              </a:lnSpc>
              <a:spcBef>
                <a:spcPct val="0"/>
              </a:spcBef>
            </a:pPr>
            <a:r>
              <a:rPr lang="en-US" sz="3374">
                <a:solidFill>
                  <a:srgbClr val="000000"/>
                </a:solidFill>
                <a:latin typeface="Arial"/>
                <a:ea typeface="Arial"/>
                <a:cs typeface="Arial"/>
                <a:sym typeface="Arial"/>
              </a:rPr>
              <a:t>7.Thế giới thực vật  </a:t>
            </a:r>
          </a:p>
        </p:txBody>
      </p:sp>
      <p:sp>
        <p:nvSpPr>
          <p:cNvPr id="35" name="TextBox 35"/>
          <p:cNvSpPr txBox="1"/>
          <p:nvPr/>
        </p:nvSpPr>
        <p:spPr>
          <a:xfrm>
            <a:off x="11055853" y="7487286"/>
            <a:ext cx="3003432" cy="658178"/>
          </a:xfrm>
          <a:prstGeom prst="rect">
            <a:avLst/>
          </a:prstGeom>
        </p:spPr>
        <p:txBody>
          <a:bodyPr lIns="0" tIns="0" rIns="0" bIns="0" rtlCol="0" anchor="t">
            <a:spAutoFit/>
          </a:bodyPr>
          <a:lstStyle/>
          <a:p>
            <a:pPr algn="ctr">
              <a:lnSpc>
                <a:spcPts val="4777"/>
              </a:lnSpc>
              <a:spcBef>
                <a:spcPct val="0"/>
              </a:spcBef>
            </a:pPr>
            <a:r>
              <a:rPr lang="en-US" sz="3674">
                <a:solidFill>
                  <a:srgbClr val="000000"/>
                </a:solidFill>
                <a:latin typeface="Arial"/>
                <a:ea typeface="Arial"/>
                <a:cs typeface="Arial"/>
                <a:sym typeface="Arial"/>
              </a:rPr>
              <a:t>8. Giao thông </a:t>
            </a:r>
          </a:p>
        </p:txBody>
      </p:sp>
      <p:sp>
        <p:nvSpPr>
          <p:cNvPr id="36" name="TextBox 36"/>
          <p:cNvSpPr txBox="1"/>
          <p:nvPr/>
        </p:nvSpPr>
        <p:spPr>
          <a:xfrm>
            <a:off x="11174212" y="8183564"/>
            <a:ext cx="4502944" cy="604838"/>
          </a:xfrm>
          <a:prstGeom prst="rect">
            <a:avLst/>
          </a:prstGeom>
        </p:spPr>
        <p:txBody>
          <a:bodyPr lIns="0" tIns="0" rIns="0" bIns="0" rtlCol="0" anchor="t">
            <a:spAutoFit/>
          </a:bodyPr>
          <a:lstStyle/>
          <a:p>
            <a:pPr algn="ctr">
              <a:lnSpc>
                <a:spcPts val="4387"/>
              </a:lnSpc>
              <a:spcBef>
                <a:spcPct val="0"/>
              </a:spcBef>
            </a:pPr>
            <a:r>
              <a:rPr lang="en-US" sz="3374">
                <a:solidFill>
                  <a:srgbClr val="000000"/>
                </a:solidFill>
                <a:latin typeface="Arial"/>
                <a:ea typeface="Arial"/>
                <a:cs typeface="Arial"/>
                <a:sym typeface="Arial"/>
              </a:rPr>
              <a:t>9.Thiên nhiên quanh bé</a:t>
            </a:r>
          </a:p>
        </p:txBody>
      </p:sp>
      <p:sp>
        <p:nvSpPr>
          <p:cNvPr id="37" name="TextBox 37"/>
          <p:cNvSpPr txBox="1"/>
          <p:nvPr/>
        </p:nvSpPr>
        <p:spPr>
          <a:xfrm>
            <a:off x="11100467" y="8826502"/>
            <a:ext cx="6552605" cy="578803"/>
          </a:xfrm>
          <a:prstGeom prst="rect">
            <a:avLst/>
          </a:prstGeom>
        </p:spPr>
        <p:txBody>
          <a:bodyPr lIns="0" tIns="0" rIns="0" bIns="0" rtlCol="0" anchor="t">
            <a:spAutoFit/>
          </a:bodyPr>
          <a:lstStyle/>
          <a:p>
            <a:pPr algn="ctr">
              <a:lnSpc>
                <a:spcPts val="4127"/>
              </a:lnSpc>
              <a:spcBef>
                <a:spcPct val="0"/>
              </a:spcBef>
            </a:pPr>
            <a:r>
              <a:rPr lang="en-US" sz="3174">
                <a:solidFill>
                  <a:srgbClr val="000000"/>
                </a:solidFill>
                <a:latin typeface="Arial"/>
                <a:ea typeface="Arial"/>
                <a:cs typeface="Arial"/>
                <a:sym typeface="Arial"/>
              </a:rPr>
              <a:t>10.Quê hương – Đất nước – Bác Hồ</a:t>
            </a:r>
          </a:p>
        </p:txBody>
      </p:sp>
      <p:sp>
        <p:nvSpPr>
          <p:cNvPr id="38" name="Freeform 38"/>
          <p:cNvSpPr/>
          <p:nvPr/>
        </p:nvSpPr>
        <p:spPr>
          <a:xfrm>
            <a:off x="679831" y="10077966"/>
            <a:ext cx="16928337" cy="567370"/>
          </a:xfrm>
          <a:custGeom>
            <a:avLst/>
            <a:gdLst/>
            <a:ahLst/>
            <a:cxnLst/>
            <a:rect l="l" t="t" r="r" b="b"/>
            <a:pathLst>
              <a:path w="16928337" h="567370">
                <a:moveTo>
                  <a:pt x="0" y="0"/>
                </a:moveTo>
                <a:lnTo>
                  <a:pt x="16928338" y="0"/>
                </a:lnTo>
                <a:lnTo>
                  <a:pt x="16928338" y="567371"/>
                </a:lnTo>
                <a:lnTo>
                  <a:pt x="0" y="567371"/>
                </a:lnTo>
                <a:lnTo>
                  <a:pt x="0" y="0"/>
                </a:lnTo>
                <a:close/>
              </a:path>
            </a:pathLst>
          </a:custGeom>
          <a:blipFill>
            <a:blip r:embed="rId8">
              <a:extLst>
                <a:ext uri="{96DAC541-7B7A-43D3-8B79-37D633B846F1}">
                  <asvg:svgBlip xmlns:asvg="http://schemas.microsoft.com/office/drawing/2016/SVG/main" xmlns="" r:embed="rId9"/>
                </a:ext>
              </a:extLst>
            </a:blip>
            <a:stretch>
              <a:fillRect l="-4172" r="-4627" b="-708599"/>
            </a:stretch>
          </a:blipFill>
        </p:spPr>
      </p:sp>
    </p:spTree>
  </p:cSld>
  <p:clrMapOvr>
    <a:masterClrMapping/>
  </p:clrMapOvr>
  <p:transition>
    <p:cover dir="rd"/>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808405" y="270085"/>
            <a:ext cx="10084386" cy="1517230"/>
            <a:chOff x="0" y="0"/>
            <a:chExt cx="2418390" cy="363855"/>
          </a:xfrm>
        </p:grpSpPr>
        <p:sp>
          <p:nvSpPr>
            <p:cNvPr id="3" name="Freeform 3"/>
            <p:cNvSpPr/>
            <p:nvPr/>
          </p:nvSpPr>
          <p:spPr>
            <a:xfrm>
              <a:off x="0" y="0"/>
              <a:ext cx="2419279" cy="366903"/>
            </a:xfrm>
            <a:custGeom>
              <a:avLst/>
              <a:gdLst/>
              <a:ahLst/>
              <a:cxnLst/>
              <a:rect l="l" t="t" r="r" b="b"/>
              <a:pathLst>
                <a:path w="2419279" h="366903">
                  <a:moveTo>
                    <a:pt x="2357050" y="362077"/>
                  </a:moveTo>
                  <a:cubicBezTo>
                    <a:pt x="2364288" y="360045"/>
                    <a:pt x="2371782" y="356997"/>
                    <a:pt x="2378385" y="352806"/>
                  </a:cubicBezTo>
                  <a:cubicBezTo>
                    <a:pt x="2371400" y="357124"/>
                    <a:pt x="2363907" y="360299"/>
                    <a:pt x="2357050" y="362077"/>
                  </a:cubicBezTo>
                  <a:close/>
                  <a:moveTo>
                    <a:pt x="2418391" y="268097"/>
                  </a:moveTo>
                  <a:cubicBezTo>
                    <a:pt x="2418137" y="279527"/>
                    <a:pt x="2417756" y="279908"/>
                    <a:pt x="2417375" y="279908"/>
                  </a:cubicBezTo>
                  <a:cubicBezTo>
                    <a:pt x="2417120" y="279908"/>
                    <a:pt x="2416994" y="279781"/>
                    <a:pt x="2416740" y="280797"/>
                  </a:cubicBezTo>
                  <a:cubicBezTo>
                    <a:pt x="2416485" y="282067"/>
                    <a:pt x="2416613" y="283210"/>
                    <a:pt x="2415978" y="291084"/>
                  </a:cubicBezTo>
                  <a:cubicBezTo>
                    <a:pt x="2416104" y="297434"/>
                    <a:pt x="2414581" y="308737"/>
                    <a:pt x="2408485" y="320675"/>
                  </a:cubicBezTo>
                  <a:cubicBezTo>
                    <a:pt x="2402516" y="332613"/>
                    <a:pt x="2391848" y="344805"/>
                    <a:pt x="2378385" y="352806"/>
                  </a:cubicBezTo>
                  <a:cubicBezTo>
                    <a:pt x="2393372" y="343916"/>
                    <a:pt x="2404929" y="328422"/>
                    <a:pt x="2409882" y="315468"/>
                  </a:cubicBezTo>
                  <a:cubicBezTo>
                    <a:pt x="2414962" y="302387"/>
                    <a:pt x="2414835" y="292989"/>
                    <a:pt x="2414200" y="294132"/>
                  </a:cubicBezTo>
                  <a:cubicBezTo>
                    <a:pt x="2412929" y="304546"/>
                    <a:pt x="2410390" y="310007"/>
                    <a:pt x="2409247" y="313182"/>
                  </a:cubicBezTo>
                  <a:cubicBezTo>
                    <a:pt x="2407976" y="316357"/>
                    <a:pt x="2407088" y="317246"/>
                    <a:pt x="2406453" y="318389"/>
                  </a:cubicBezTo>
                  <a:cubicBezTo>
                    <a:pt x="2405691" y="319659"/>
                    <a:pt x="2405056" y="320675"/>
                    <a:pt x="2403404" y="323469"/>
                  </a:cubicBezTo>
                  <a:cubicBezTo>
                    <a:pt x="2403151" y="323977"/>
                    <a:pt x="2402769" y="324612"/>
                    <a:pt x="2402388" y="325120"/>
                  </a:cubicBezTo>
                  <a:cubicBezTo>
                    <a:pt x="2402388" y="325120"/>
                    <a:pt x="2401119" y="329946"/>
                    <a:pt x="2391213" y="339598"/>
                  </a:cubicBezTo>
                  <a:lnTo>
                    <a:pt x="2390069" y="342773"/>
                  </a:lnTo>
                  <a:cubicBezTo>
                    <a:pt x="2385625" y="347218"/>
                    <a:pt x="2378640" y="352044"/>
                    <a:pt x="2371147" y="355727"/>
                  </a:cubicBezTo>
                  <a:cubicBezTo>
                    <a:pt x="2352351" y="366903"/>
                    <a:pt x="2336348" y="363093"/>
                    <a:pt x="2336348" y="363093"/>
                  </a:cubicBezTo>
                  <a:lnTo>
                    <a:pt x="2310567" y="359664"/>
                  </a:lnTo>
                  <a:lnTo>
                    <a:pt x="2303710" y="360045"/>
                  </a:lnTo>
                  <a:lnTo>
                    <a:pt x="2256847" y="356870"/>
                  </a:lnTo>
                  <a:cubicBezTo>
                    <a:pt x="2059597" y="358394"/>
                    <a:pt x="1773879" y="356362"/>
                    <a:pt x="1588467" y="355981"/>
                  </a:cubicBezTo>
                  <a:cubicBezTo>
                    <a:pt x="1507267" y="356108"/>
                    <a:pt x="1295367" y="355600"/>
                    <a:pt x="1182469" y="356870"/>
                  </a:cubicBezTo>
                  <a:lnTo>
                    <a:pt x="1187680" y="355727"/>
                  </a:lnTo>
                  <a:cubicBezTo>
                    <a:pt x="1052636" y="355981"/>
                    <a:pt x="866789" y="357759"/>
                    <a:pt x="785156" y="358140"/>
                  </a:cubicBezTo>
                  <a:lnTo>
                    <a:pt x="787327" y="357632"/>
                  </a:lnTo>
                  <a:cubicBezTo>
                    <a:pt x="733049" y="357759"/>
                    <a:pt x="590624" y="358902"/>
                    <a:pt x="607993" y="361061"/>
                  </a:cubicBezTo>
                  <a:cubicBezTo>
                    <a:pt x="476858" y="360426"/>
                    <a:pt x="499872" y="358394"/>
                    <a:pt x="333565" y="359537"/>
                  </a:cubicBezTo>
                  <a:lnTo>
                    <a:pt x="359184" y="359791"/>
                  </a:lnTo>
                  <a:cubicBezTo>
                    <a:pt x="311419" y="359791"/>
                    <a:pt x="217627"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60534" y="508"/>
                    <a:pt x="1794288" y="635"/>
                    <a:pt x="2268150" y="0"/>
                  </a:cubicBezTo>
                  <a:lnTo>
                    <a:pt x="2263959" y="254"/>
                  </a:lnTo>
                  <a:cubicBezTo>
                    <a:pt x="2277166" y="254"/>
                    <a:pt x="2295328" y="127"/>
                    <a:pt x="2317044" y="127"/>
                  </a:cubicBezTo>
                  <a:cubicBezTo>
                    <a:pt x="2322506" y="127"/>
                    <a:pt x="2328094" y="127"/>
                    <a:pt x="2334063" y="127"/>
                  </a:cubicBezTo>
                  <a:lnTo>
                    <a:pt x="2336348" y="127"/>
                  </a:lnTo>
                  <a:lnTo>
                    <a:pt x="2339778" y="254"/>
                  </a:lnTo>
                  <a:cubicBezTo>
                    <a:pt x="2342063" y="381"/>
                    <a:pt x="2344350" y="381"/>
                    <a:pt x="2346635" y="762"/>
                  </a:cubicBezTo>
                  <a:cubicBezTo>
                    <a:pt x="2351207" y="1270"/>
                    <a:pt x="2355907" y="2413"/>
                    <a:pt x="2360478" y="3810"/>
                  </a:cubicBezTo>
                  <a:cubicBezTo>
                    <a:pt x="2378766" y="9525"/>
                    <a:pt x="2395912" y="22860"/>
                    <a:pt x="2405944" y="41656"/>
                  </a:cubicBezTo>
                  <a:cubicBezTo>
                    <a:pt x="2410897" y="51054"/>
                    <a:pt x="2414200" y="61722"/>
                    <a:pt x="2414962" y="72771"/>
                  </a:cubicBezTo>
                  <a:cubicBezTo>
                    <a:pt x="2415342" y="79121"/>
                    <a:pt x="2415216" y="81915"/>
                    <a:pt x="2415216" y="85725"/>
                  </a:cubicBezTo>
                  <a:cubicBezTo>
                    <a:pt x="2415216" y="89408"/>
                    <a:pt x="2415216" y="93091"/>
                    <a:pt x="2415216" y="96901"/>
                  </a:cubicBezTo>
                  <a:cubicBezTo>
                    <a:pt x="2415216" y="111887"/>
                    <a:pt x="2415342" y="127254"/>
                    <a:pt x="2415342" y="143002"/>
                  </a:cubicBezTo>
                  <a:cubicBezTo>
                    <a:pt x="2415469" y="171450"/>
                    <a:pt x="2415597" y="171450"/>
                    <a:pt x="2415723" y="171450"/>
                  </a:cubicBezTo>
                  <a:cubicBezTo>
                    <a:pt x="2415978" y="171450"/>
                    <a:pt x="2416359" y="171450"/>
                    <a:pt x="2416485" y="171450"/>
                  </a:cubicBezTo>
                  <a:lnTo>
                    <a:pt x="2417756" y="171450"/>
                  </a:lnTo>
                  <a:cubicBezTo>
                    <a:pt x="2416740" y="171450"/>
                    <a:pt x="2417501" y="171450"/>
                    <a:pt x="2416740" y="171450"/>
                  </a:cubicBezTo>
                  <a:cubicBezTo>
                    <a:pt x="2416866" y="171450"/>
                    <a:pt x="2417882" y="171450"/>
                    <a:pt x="2418137" y="171450"/>
                  </a:cubicBezTo>
                  <a:cubicBezTo>
                    <a:pt x="2417375" y="171450"/>
                    <a:pt x="2418391" y="171450"/>
                    <a:pt x="2417628" y="171450"/>
                  </a:cubicBezTo>
                  <a:lnTo>
                    <a:pt x="2417247" y="171450"/>
                  </a:lnTo>
                  <a:cubicBezTo>
                    <a:pt x="2415978" y="171450"/>
                    <a:pt x="2419279" y="171450"/>
                    <a:pt x="2417882" y="212344"/>
                  </a:cubicBezTo>
                  <a:lnTo>
                    <a:pt x="2417628" y="211963"/>
                  </a:lnTo>
                  <a:cubicBezTo>
                    <a:pt x="2416740" y="230632"/>
                    <a:pt x="2418010" y="251841"/>
                    <a:pt x="2418391" y="268097"/>
                  </a:cubicBezTo>
                  <a:close/>
                  <a:moveTo>
                    <a:pt x="2375972" y="352425"/>
                  </a:moveTo>
                  <a:cubicBezTo>
                    <a:pt x="2375337" y="352806"/>
                    <a:pt x="2374829" y="353187"/>
                    <a:pt x="2374322" y="353568"/>
                  </a:cubicBezTo>
                  <a:cubicBezTo>
                    <a:pt x="2374829" y="353314"/>
                    <a:pt x="2375337" y="353187"/>
                    <a:pt x="2375845" y="352806"/>
                  </a:cubicBezTo>
                  <a:cubicBezTo>
                    <a:pt x="2375845" y="352806"/>
                    <a:pt x="2375972" y="352552"/>
                    <a:pt x="2375972" y="352425"/>
                  </a:cubicBezTo>
                  <a:close/>
                </a:path>
              </a:pathLst>
            </a:custGeom>
            <a:solidFill>
              <a:srgbClr val="C7DBF3"/>
            </a:solidFill>
          </p:spPr>
        </p:sp>
      </p:grpSp>
      <p:sp>
        <p:nvSpPr>
          <p:cNvPr id="4" name="TextBox 4"/>
          <p:cNvSpPr txBox="1"/>
          <p:nvPr/>
        </p:nvSpPr>
        <p:spPr>
          <a:xfrm>
            <a:off x="2725775" y="-76200"/>
            <a:ext cx="7465616" cy="1572736"/>
          </a:xfrm>
          <a:prstGeom prst="rect">
            <a:avLst/>
          </a:prstGeom>
        </p:spPr>
        <p:txBody>
          <a:bodyPr lIns="0" tIns="0" rIns="0" bIns="0" rtlCol="0" anchor="t">
            <a:spAutoFit/>
          </a:bodyPr>
          <a:lstStyle/>
          <a:p>
            <a:pPr algn="ctr">
              <a:lnSpc>
                <a:spcPts val="4138"/>
              </a:lnSpc>
              <a:spcBef>
                <a:spcPct val="0"/>
              </a:spcBef>
            </a:pPr>
            <a:r>
              <a:rPr lang="en-US" sz="2956" b="1">
                <a:solidFill>
                  <a:srgbClr val="000000"/>
                </a:solidFill>
                <a:latin typeface="Arimo Bold"/>
                <a:ea typeface="Arimo Bold"/>
                <a:cs typeface="Arimo Bold"/>
                <a:sym typeface="Arimo Bold"/>
              </a:rPr>
              <a:t> </a:t>
            </a:r>
          </a:p>
          <a:p>
            <a:pPr algn="ctr">
              <a:lnSpc>
                <a:spcPts val="4138"/>
              </a:lnSpc>
              <a:spcBef>
                <a:spcPct val="0"/>
              </a:spcBef>
            </a:pPr>
            <a:r>
              <a:rPr lang="en-US" sz="2956" b="1">
                <a:solidFill>
                  <a:srgbClr val="000000"/>
                </a:solidFill>
                <a:latin typeface="Arimo Bold"/>
                <a:ea typeface="Arimo Bold"/>
                <a:cs typeface="Arimo Bold"/>
                <a:sym typeface="Arimo Bold"/>
              </a:rPr>
              <a:t>DỰ KIẾN CÁC CHỦ ĐỀ NHÀ TRẺ 5-6 TUỔI</a:t>
            </a:r>
          </a:p>
          <a:p>
            <a:pPr algn="ctr">
              <a:lnSpc>
                <a:spcPts val="4138"/>
              </a:lnSpc>
              <a:spcBef>
                <a:spcPct val="0"/>
              </a:spcBef>
            </a:pPr>
            <a:r>
              <a:rPr lang="en-US" sz="2956" b="1">
                <a:solidFill>
                  <a:srgbClr val="000000"/>
                </a:solidFill>
                <a:latin typeface="Arimo Bold"/>
                <a:ea typeface="Arimo Bold"/>
                <a:cs typeface="Arimo Bold"/>
                <a:sym typeface="Arimo Bold"/>
              </a:rPr>
              <a:t>NĂM HỌC: 2024-2025</a:t>
            </a:r>
          </a:p>
        </p:txBody>
      </p:sp>
      <p:sp>
        <p:nvSpPr>
          <p:cNvPr id="5" name="Freeform 5"/>
          <p:cNvSpPr/>
          <p:nvPr/>
        </p:nvSpPr>
        <p:spPr>
          <a:xfrm rot="-5400000">
            <a:off x="399121" y="1021472"/>
            <a:ext cx="11721324" cy="13522597"/>
          </a:xfrm>
          <a:custGeom>
            <a:avLst/>
            <a:gdLst/>
            <a:ahLst/>
            <a:cxnLst/>
            <a:rect l="l" t="t" r="r" b="b"/>
            <a:pathLst>
              <a:path w="11721324" h="13522597">
                <a:moveTo>
                  <a:pt x="0" y="0"/>
                </a:moveTo>
                <a:lnTo>
                  <a:pt x="11721324" y="0"/>
                </a:lnTo>
                <a:lnTo>
                  <a:pt x="11721324" y="13522597"/>
                </a:lnTo>
                <a:lnTo>
                  <a:pt x="0" y="13522597"/>
                </a:lnTo>
                <a:lnTo>
                  <a:pt x="0" y="0"/>
                </a:lnTo>
                <a:close/>
              </a:path>
            </a:pathLst>
          </a:custGeom>
          <a:blipFill>
            <a:blip r:embed="rId2">
              <a:extLst>
                <a:ext uri="{96DAC541-7B7A-43D3-8B79-37D633B846F1}">
                  <asvg:svgBlip xmlns:asvg="http://schemas.microsoft.com/office/drawing/2016/SVG/main" xmlns="" r:embed="rId3"/>
                </a:ext>
              </a:extLst>
            </a:blip>
            <a:stretch>
              <a:fillRect l="-123903" r="-44961"/>
            </a:stretch>
          </a:blipFill>
        </p:spPr>
      </p:sp>
      <p:sp>
        <p:nvSpPr>
          <p:cNvPr id="6" name="TextBox 6"/>
          <p:cNvSpPr txBox="1"/>
          <p:nvPr/>
        </p:nvSpPr>
        <p:spPr>
          <a:xfrm>
            <a:off x="2088228" y="2275408"/>
            <a:ext cx="4710613" cy="611505"/>
          </a:xfrm>
          <a:prstGeom prst="rect">
            <a:avLst/>
          </a:prstGeom>
        </p:spPr>
        <p:txBody>
          <a:bodyPr lIns="0" tIns="0" rIns="0" bIns="0" rtlCol="0" anchor="t">
            <a:spAutoFit/>
          </a:bodyPr>
          <a:lstStyle/>
          <a:p>
            <a:pPr algn="ctr">
              <a:lnSpc>
                <a:spcPts val="4800"/>
              </a:lnSpc>
              <a:spcBef>
                <a:spcPct val="0"/>
              </a:spcBef>
            </a:pPr>
            <a:r>
              <a:rPr lang="en-US" sz="3200">
                <a:solidFill>
                  <a:srgbClr val="000000"/>
                </a:solidFill>
                <a:latin typeface="Arimo"/>
                <a:ea typeface="Arimo"/>
                <a:cs typeface="Arimo"/>
                <a:sym typeface="Arimo"/>
              </a:rPr>
              <a:t>1.Trường mầm non </a:t>
            </a:r>
          </a:p>
        </p:txBody>
      </p:sp>
      <p:sp>
        <p:nvSpPr>
          <p:cNvPr id="7" name="TextBox 7"/>
          <p:cNvSpPr txBox="1"/>
          <p:nvPr/>
        </p:nvSpPr>
        <p:spPr>
          <a:xfrm>
            <a:off x="2583530" y="2982163"/>
            <a:ext cx="2143621" cy="617221"/>
          </a:xfrm>
          <a:prstGeom prst="rect">
            <a:avLst/>
          </a:prstGeom>
        </p:spPr>
        <p:txBody>
          <a:bodyPr lIns="0" tIns="0" rIns="0" bIns="0" rtlCol="0" anchor="t">
            <a:spAutoFit/>
          </a:bodyPr>
          <a:lstStyle/>
          <a:p>
            <a:pPr algn="ctr">
              <a:lnSpc>
                <a:spcPts val="4949"/>
              </a:lnSpc>
              <a:spcBef>
                <a:spcPct val="0"/>
              </a:spcBef>
            </a:pPr>
            <a:r>
              <a:rPr lang="en-US" sz="3299">
                <a:solidFill>
                  <a:srgbClr val="000000"/>
                </a:solidFill>
                <a:latin typeface="Arimo"/>
                <a:ea typeface="Arimo"/>
                <a:cs typeface="Arimo"/>
                <a:sym typeface="Arimo"/>
              </a:rPr>
              <a:t>2.Bản thân </a:t>
            </a:r>
          </a:p>
        </p:txBody>
      </p:sp>
      <p:sp>
        <p:nvSpPr>
          <p:cNvPr id="8" name="TextBox 8"/>
          <p:cNvSpPr txBox="1"/>
          <p:nvPr/>
        </p:nvSpPr>
        <p:spPr>
          <a:xfrm>
            <a:off x="2386333" y="3704159"/>
            <a:ext cx="5291940"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3.Gia đình thân yêu của bé</a:t>
            </a:r>
          </a:p>
        </p:txBody>
      </p:sp>
      <p:sp>
        <p:nvSpPr>
          <p:cNvPr id="9" name="TextBox 9"/>
          <p:cNvSpPr txBox="1"/>
          <p:nvPr/>
        </p:nvSpPr>
        <p:spPr>
          <a:xfrm>
            <a:off x="2583530" y="4401390"/>
            <a:ext cx="2756297"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4.Nghề nghiệp </a:t>
            </a:r>
          </a:p>
        </p:txBody>
      </p:sp>
      <p:sp>
        <p:nvSpPr>
          <p:cNvPr id="10" name="TextBox 10"/>
          <p:cNvSpPr txBox="1"/>
          <p:nvPr/>
        </p:nvSpPr>
        <p:spPr>
          <a:xfrm>
            <a:off x="2583530" y="5098621"/>
            <a:ext cx="2078137"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5.Động vật </a:t>
            </a:r>
          </a:p>
        </p:txBody>
      </p:sp>
      <p:sp>
        <p:nvSpPr>
          <p:cNvPr id="11" name="TextBox 11"/>
          <p:cNvSpPr txBox="1"/>
          <p:nvPr/>
        </p:nvSpPr>
        <p:spPr>
          <a:xfrm>
            <a:off x="2583530" y="5795852"/>
            <a:ext cx="3478312"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6.Tết và mùa xuân </a:t>
            </a:r>
          </a:p>
        </p:txBody>
      </p:sp>
      <p:sp>
        <p:nvSpPr>
          <p:cNvPr id="12" name="TextBox 12"/>
          <p:cNvSpPr txBox="1"/>
          <p:nvPr/>
        </p:nvSpPr>
        <p:spPr>
          <a:xfrm>
            <a:off x="2627285" y="6493083"/>
            <a:ext cx="2056110"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7.Thực vật </a:t>
            </a:r>
          </a:p>
        </p:txBody>
      </p:sp>
      <p:sp>
        <p:nvSpPr>
          <p:cNvPr id="13" name="TextBox 13"/>
          <p:cNvSpPr txBox="1"/>
          <p:nvPr/>
        </p:nvSpPr>
        <p:spPr>
          <a:xfrm>
            <a:off x="2627285" y="7190315"/>
            <a:ext cx="3632498"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8.Bé với giao thông </a:t>
            </a:r>
          </a:p>
        </p:txBody>
      </p:sp>
      <p:sp>
        <p:nvSpPr>
          <p:cNvPr id="14" name="TextBox 14"/>
          <p:cNvSpPr txBox="1"/>
          <p:nvPr/>
        </p:nvSpPr>
        <p:spPr>
          <a:xfrm>
            <a:off x="2583530" y="7887546"/>
            <a:ext cx="6498035"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9.Quê hương – Đất nước – Bác Hồ </a:t>
            </a:r>
          </a:p>
        </p:txBody>
      </p:sp>
      <p:sp>
        <p:nvSpPr>
          <p:cNvPr id="15" name="TextBox 15"/>
          <p:cNvSpPr txBox="1"/>
          <p:nvPr/>
        </p:nvSpPr>
        <p:spPr>
          <a:xfrm>
            <a:off x="2583530" y="8584777"/>
            <a:ext cx="7381379" cy="592456"/>
          </a:xfrm>
          <a:prstGeom prst="rect">
            <a:avLst/>
          </a:prstGeom>
        </p:spPr>
        <p:txBody>
          <a:bodyPr lIns="0" tIns="0" rIns="0" bIns="0" rtlCol="0" anchor="t">
            <a:spAutoFit/>
          </a:bodyPr>
          <a:lstStyle/>
          <a:p>
            <a:pPr algn="ctr">
              <a:lnSpc>
                <a:spcPts val="4799"/>
              </a:lnSpc>
              <a:spcBef>
                <a:spcPct val="0"/>
              </a:spcBef>
            </a:pPr>
            <a:r>
              <a:rPr lang="en-US" sz="3199">
                <a:solidFill>
                  <a:srgbClr val="000000"/>
                </a:solidFill>
                <a:latin typeface="Arimo"/>
                <a:ea typeface="Arimo"/>
                <a:cs typeface="Arimo"/>
                <a:sym typeface="Arimo"/>
              </a:rPr>
              <a:t>10.Chuẩn bị tâm thế cho trẻ vào lớp một </a:t>
            </a:r>
          </a:p>
        </p:txBody>
      </p:sp>
      <p:sp>
        <p:nvSpPr>
          <p:cNvPr id="16" name="Freeform 16"/>
          <p:cNvSpPr/>
          <p:nvPr/>
        </p:nvSpPr>
        <p:spPr>
          <a:xfrm>
            <a:off x="13362995" y="6362365"/>
            <a:ext cx="4117388" cy="3757116"/>
          </a:xfrm>
          <a:custGeom>
            <a:avLst/>
            <a:gdLst/>
            <a:ahLst/>
            <a:cxnLst/>
            <a:rect l="l" t="t" r="r" b="b"/>
            <a:pathLst>
              <a:path w="4117388" h="3757116">
                <a:moveTo>
                  <a:pt x="0" y="0"/>
                </a:moveTo>
                <a:lnTo>
                  <a:pt x="4117388" y="0"/>
                </a:lnTo>
                <a:lnTo>
                  <a:pt x="4117388" y="3757117"/>
                </a:lnTo>
                <a:lnTo>
                  <a:pt x="0" y="3757117"/>
                </a:lnTo>
                <a:lnTo>
                  <a:pt x="0" y="0"/>
                </a:lnTo>
                <a:close/>
              </a:path>
            </a:pathLst>
          </a:custGeom>
          <a:blipFill>
            <a:blip r:embed="rId4"/>
            <a:stretch>
              <a:fillRect/>
            </a:stretch>
          </a:blipFill>
        </p:spPr>
      </p:sp>
      <p:sp>
        <p:nvSpPr>
          <p:cNvPr id="17" name="Freeform 17"/>
          <p:cNvSpPr/>
          <p:nvPr/>
        </p:nvSpPr>
        <p:spPr>
          <a:xfrm>
            <a:off x="14227964" y="2584718"/>
            <a:ext cx="3810340" cy="2867281"/>
          </a:xfrm>
          <a:custGeom>
            <a:avLst/>
            <a:gdLst/>
            <a:ahLst/>
            <a:cxnLst/>
            <a:rect l="l" t="t" r="r" b="b"/>
            <a:pathLst>
              <a:path w="3810340" h="2867281">
                <a:moveTo>
                  <a:pt x="0" y="0"/>
                </a:moveTo>
                <a:lnTo>
                  <a:pt x="3810341" y="0"/>
                </a:lnTo>
                <a:lnTo>
                  <a:pt x="3810341" y="2867281"/>
                </a:lnTo>
                <a:lnTo>
                  <a:pt x="0" y="28672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flipH="1">
            <a:off x="15421689" y="183213"/>
            <a:ext cx="2866311" cy="1738895"/>
          </a:xfrm>
          <a:custGeom>
            <a:avLst/>
            <a:gdLst/>
            <a:ahLst/>
            <a:cxnLst/>
            <a:rect l="l" t="t" r="r" b="b"/>
            <a:pathLst>
              <a:path w="2866311" h="1738895">
                <a:moveTo>
                  <a:pt x="2866311" y="0"/>
                </a:moveTo>
                <a:lnTo>
                  <a:pt x="0" y="0"/>
                </a:lnTo>
                <a:lnTo>
                  <a:pt x="0" y="1738896"/>
                </a:lnTo>
                <a:lnTo>
                  <a:pt x="2866311" y="1738896"/>
                </a:lnTo>
                <a:lnTo>
                  <a:pt x="2866311"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a:off x="304078" y="9693870"/>
            <a:ext cx="7315200" cy="425612"/>
          </a:xfrm>
          <a:custGeom>
            <a:avLst/>
            <a:gdLst/>
            <a:ahLst/>
            <a:cxnLst/>
            <a:rect l="l" t="t" r="r" b="b"/>
            <a:pathLst>
              <a:path w="7315200" h="425612">
                <a:moveTo>
                  <a:pt x="0" y="0"/>
                </a:moveTo>
                <a:lnTo>
                  <a:pt x="7315200" y="0"/>
                </a:lnTo>
                <a:lnTo>
                  <a:pt x="7315200" y="425612"/>
                </a:lnTo>
                <a:lnTo>
                  <a:pt x="0" y="4256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0" name="Freeform 20"/>
          <p:cNvSpPr/>
          <p:nvPr/>
        </p:nvSpPr>
        <p:spPr>
          <a:xfrm>
            <a:off x="11572130" y="4296615"/>
            <a:ext cx="641321" cy="590803"/>
          </a:xfrm>
          <a:custGeom>
            <a:avLst/>
            <a:gdLst/>
            <a:ahLst/>
            <a:cxnLst/>
            <a:rect l="l" t="t" r="r" b="b"/>
            <a:pathLst>
              <a:path w="641321" h="590803">
                <a:moveTo>
                  <a:pt x="0" y="0"/>
                </a:moveTo>
                <a:lnTo>
                  <a:pt x="641322" y="0"/>
                </a:lnTo>
                <a:lnTo>
                  <a:pt x="641322" y="590803"/>
                </a:lnTo>
                <a:lnTo>
                  <a:pt x="0" y="590803"/>
                </a:lnTo>
                <a:lnTo>
                  <a:pt x="0" y="0"/>
                </a:lnTo>
                <a:close/>
              </a:path>
            </a:pathLst>
          </a:custGeom>
          <a:blipFill>
            <a:blip r:embed="rId11"/>
            <a:stretch>
              <a:fillRect/>
            </a:stretch>
          </a:blipFill>
        </p:spPr>
      </p:sp>
      <p:sp>
        <p:nvSpPr>
          <p:cNvPr id="21" name="Freeform 21"/>
          <p:cNvSpPr/>
          <p:nvPr/>
        </p:nvSpPr>
        <p:spPr>
          <a:xfrm>
            <a:off x="7895882" y="2886913"/>
            <a:ext cx="641321" cy="590803"/>
          </a:xfrm>
          <a:custGeom>
            <a:avLst/>
            <a:gdLst/>
            <a:ahLst/>
            <a:cxnLst/>
            <a:rect l="l" t="t" r="r" b="b"/>
            <a:pathLst>
              <a:path w="641321" h="590803">
                <a:moveTo>
                  <a:pt x="0" y="0"/>
                </a:moveTo>
                <a:lnTo>
                  <a:pt x="641321" y="0"/>
                </a:lnTo>
                <a:lnTo>
                  <a:pt x="641321" y="590803"/>
                </a:lnTo>
                <a:lnTo>
                  <a:pt x="0" y="590803"/>
                </a:lnTo>
                <a:lnTo>
                  <a:pt x="0" y="0"/>
                </a:lnTo>
                <a:close/>
              </a:path>
            </a:pathLst>
          </a:custGeom>
          <a:blipFill>
            <a:blip r:embed="rId11"/>
            <a:stretch>
              <a:fillRect/>
            </a:stretch>
          </a:blipFill>
        </p:spPr>
      </p:sp>
      <p:sp>
        <p:nvSpPr>
          <p:cNvPr id="22" name="Freeform 22"/>
          <p:cNvSpPr/>
          <p:nvPr/>
        </p:nvSpPr>
        <p:spPr>
          <a:xfrm>
            <a:off x="10569977" y="8001846"/>
            <a:ext cx="641321" cy="590803"/>
          </a:xfrm>
          <a:custGeom>
            <a:avLst/>
            <a:gdLst/>
            <a:ahLst/>
            <a:cxnLst/>
            <a:rect l="l" t="t" r="r" b="b"/>
            <a:pathLst>
              <a:path w="641321" h="590803">
                <a:moveTo>
                  <a:pt x="0" y="0"/>
                </a:moveTo>
                <a:lnTo>
                  <a:pt x="641321" y="0"/>
                </a:lnTo>
                <a:lnTo>
                  <a:pt x="641321" y="590802"/>
                </a:lnTo>
                <a:lnTo>
                  <a:pt x="0" y="590802"/>
                </a:lnTo>
                <a:lnTo>
                  <a:pt x="0" y="0"/>
                </a:lnTo>
                <a:close/>
              </a:path>
            </a:pathLst>
          </a:custGeom>
          <a:blipFill>
            <a:blip r:embed="rId11"/>
            <a:stretch>
              <a:fillRect/>
            </a:stretch>
          </a:blipFill>
        </p:spPr>
      </p:sp>
      <p:sp>
        <p:nvSpPr>
          <p:cNvPr id="23" name="Freeform 23"/>
          <p:cNvSpPr/>
          <p:nvPr/>
        </p:nvSpPr>
        <p:spPr>
          <a:xfrm>
            <a:off x="708039" y="3427556"/>
            <a:ext cx="641321" cy="590803"/>
          </a:xfrm>
          <a:custGeom>
            <a:avLst/>
            <a:gdLst/>
            <a:ahLst/>
            <a:cxnLst/>
            <a:rect l="l" t="t" r="r" b="b"/>
            <a:pathLst>
              <a:path w="641321" h="590803">
                <a:moveTo>
                  <a:pt x="0" y="0"/>
                </a:moveTo>
                <a:lnTo>
                  <a:pt x="641322" y="0"/>
                </a:lnTo>
                <a:lnTo>
                  <a:pt x="641322" y="590803"/>
                </a:lnTo>
                <a:lnTo>
                  <a:pt x="0" y="590803"/>
                </a:lnTo>
                <a:lnTo>
                  <a:pt x="0" y="0"/>
                </a:lnTo>
                <a:close/>
              </a:path>
            </a:pathLst>
          </a:custGeom>
          <a:blipFill>
            <a:blip r:embed="rId11"/>
            <a:stretch>
              <a:fillRect/>
            </a:stretch>
          </a:blipFill>
        </p:spPr>
      </p:sp>
      <p:sp>
        <p:nvSpPr>
          <p:cNvPr id="24" name="Freeform 24"/>
          <p:cNvSpPr/>
          <p:nvPr/>
        </p:nvSpPr>
        <p:spPr>
          <a:xfrm>
            <a:off x="7895882" y="5797506"/>
            <a:ext cx="641321" cy="590803"/>
          </a:xfrm>
          <a:custGeom>
            <a:avLst/>
            <a:gdLst/>
            <a:ahLst/>
            <a:cxnLst/>
            <a:rect l="l" t="t" r="r" b="b"/>
            <a:pathLst>
              <a:path w="641321" h="590803">
                <a:moveTo>
                  <a:pt x="0" y="0"/>
                </a:moveTo>
                <a:lnTo>
                  <a:pt x="641321" y="0"/>
                </a:lnTo>
                <a:lnTo>
                  <a:pt x="641321" y="590802"/>
                </a:lnTo>
                <a:lnTo>
                  <a:pt x="0" y="590802"/>
                </a:lnTo>
                <a:lnTo>
                  <a:pt x="0" y="0"/>
                </a:lnTo>
                <a:close/>
              </a:path>
            </a:pathLst>
          </a:custGeom>
          <a:blipFill>
            <a:blip r:embed="rId11"/>
            <a:stretch>
              <a:fillRect/>
            </a:stretch>
          </a:blipFill>
        </p:spPr>
      </p:sp>
      <p:sp>
        <p:nvSpPr>
          <p:cNvPr id="25" name="Freeform 25"/>
          <p:cNvSpPr/>
          <p:nvPr/>
        </p:nvSpPr>
        <p:spPr>
          <a:xfrm flipH="1">
            <a:off x="54148" y="210480"/>
            <a:ext cx="1754257" cy="1774926"/>
          </a:xfrm>
          <a:custGeom>
            <a:avLst/>
            <a:gdLst/>
            <a:ahLst/>
            <a:cxnLst/>
            <a:rect l="l" t="t" r="r" b="b"/>
            <a:pathLst>
              <a:path w="1754257" h="1774926">
                <a:moveTo>
                  <a:pt x="1754257" y="0"/>
                </a:moveTo>
                <a:lnTo>
                  <a:pt x="0" y="0"/>
                </a:lnTo>
                <a:lnTo>
                  <a:pt x="0" y="1774926"/>
                </a:lnTo>
                <a:lnTo>
                  <a:pt x="1754257" y="1774926"/>
                </a:lnTo>
                <a:lnTo>
                  <a:pt x="1754257" y="0"/>
                </a:lnTo>
                <a:close/>
              </a:path>
            </a:pathLst>
          </a:custGeom>
          <a:blipFill>
            <a:blip r:embed="rId12"/>
            <a:stretch>
              <a:fillRect/>
            </a:stretch>
          </a:blipFill>
        </p:spPr>
      </p:sp>
    </p:spTree>
  </p:cSld>
  <p:clrMapOvr>
    <a:masterClrMapping/>
  </p:clrMapOvr>
  <p:transition>
    <p:cover dir="rd"/>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68475" y="9670204"/>
            <a:ext cx="18403007" cy="616796"/>
          </a:xfrm>
          <a:custGeom>
            <a:avLst/>
            <a:gdLst/>
            <a:ahLst/>
            <a:cxnLst/>
            <a:rect l="l" t="t" r="r" b="b"/>
            <a:pathLst>
              <a:path w="18403007" h="616796">
                <a:moveTo>
                  <a:pt x="0" y="0"/>
                </a:moveTo>
                <a:lnTo>
                  <a:pt x="18403007" y="0"/>
                </a:lnTo>
                <a:lnTo>
                  <a:pt x="18403007" y="616796"/>
                </a:lnTo>
                <a:lnTo>
                  <a:pt x="0" y="616796"/>
                </a:lnTo>
                <a:lnTo>
                  <a:pt x="0" y="0"/>
                </a:lnTo>
                <a:close/>
              </a:path>
            </a:pathLst>
          </a:custGeom>
          <a:blipFill>
            <a:blip r:embed="rId2">
              <a:extLst>
                <a:ext uri="{96DAC541-7B7A-43D3-8B79-37D633B846F1}">
                  <asvg:svgBlip xmlns:asvg="http://schemas.microsoft.com/office/drawing/2016/SVG/main" xmlns="" r:embed="rId3"/>
                </a:ext>
              </a:extLst>
            </a:blip>
            <a:stretch>
              <a:fillRect l="-4172" r="-4627" b="-708599"/>
            </a:stretch>
          </a:blipFill>
        </p:spPr>
      </p:sp>
      <p:grpSp>
        <p:nvGrpSpPr>
          <p:cNvPr id="3" name="Group 3"/>
          <p:cNvGrpSpPr/>
          <p:nvPr/>
        </p:nvGrpSpPr>
        <p:grpSpPr>
          <a:xfrm rot="-10800000">
            <a:off x="326415" y="213073"/>
            <a:ext cx="9158076" cy="9451521"/>
            <a:chOff x="0" y="0"/>
            <a:chExt cx="1221921" cy="1261074"/>
          </a:xfrm>
        </p:grpSpPr>
        <p:sp>
          <p:nvSpPr>
            <p:cNvPr id="4" name="Freeform 4"/>
            <p:cNvSpPr/>
            <p:nvPr/>
          </p:nvSpPr>
          <p:spPr>
            <a:xfrm>
              <a:off x="0" y="0"/>
              <a:ext cx="1222810" cy="1264122"/>
            </a:xfrm>
            <a:custGeom>
              <a:avLst/>
              <a:gdLst/>
              <a:ahLst/>
              <a:cxnLst/>
              <a:rect l="l" t="t" r="r" b="b"/>
              <a:pathLst>
                <a:path w="1222810" h="1264122">
                  <a:moveTo>
                    <a:pt x="1160580" y="1259296"/>
                  </a:moveTo>
                  <a:cubicBezTo>
                    <a:pt x="1167819" y="1257264"/>
                    <a:pt x="1175312" y="1254216"/>
                    <a:pt x="1181916" y="1250025"/>
                  </a:cubicBezTo>
                  <a:cubicBezTo>
                    <a:pt x="1174931" y="1254343"/>
                    <a:pt x="1167438" y="1257518"/>
                    <a:pt x="1160580" y="1259296"/>
                  </a:cubicBezTo>
                  <a:close/>
                  <a:moveTo>
                    <a:pt x="1221921" y="1165316"/>
                  </a:moveTo>
                  <a:cubicBezTo>
                    <a:pt x="1221667" y="1176746"/>
                    <a:pt x="1221286" y="1177127"/>
                    <a:pt x="1220905" y="1177127"/>
                  </a:cubicBezTo>
                  <a:cubicBezTo>
                    <a:pt x="1220651" y="1177127"/>
                    <a:pt x="1220524" y="1177000"/>
                    <a:pt x="1220270" y="1178016"/>
                  </a:cubicBezTo>
                  <a:cubicBezTo>
                    <a:pt x="1220016" y="1179286"/>
                    <a:pt x="1220143" y="1180429"/>
                    <a:pt x="1219508" y="1188303"/>
                  </a:cubicBezTo>
                  <a:cubicBezTo>
                    <a:pt x="1219635" y="1194653"/>
                    <a:pt x="1218111" y="1205956"/>
                    <a:pt x="1212015" y="1217894"/>
                  </a:cubicBezTo>
                  <a:cubicBezTo>
                    <a:pt x="1206046" y="1229832"/>
                    <a:pt x="1195378" y="1242024"/>
                    <a:pt x="1181916" y="1250025"/>
                  </a:cubicBezTo>
                  <a:cubicBezTo>
                    <a:pt x="1196902" y="1241135"/>
                    <a:pt x="1208459" y="1225641"/>
                    <a:pt x="1213412" y="1212687"/>
                  </a:cubicBezTo>
                  <a:cubicBezTo>
                    <a:pt x="1218492" y="1199606"/>
                    <a:pt x="1218365" y="1190208"/>
                    <a:pt x="1217730" y="1191351"/>
                  </a:cubicBezTo>
                  <a:cubicBezTo>
                    <a:pt x="1216460" y="1201765"/>
                    <a:pt x="1213920" y="1207226"/>
                    <a:pt x="1212777" y="1210401"/>
                  </a:cubicBezTo>
                  <a:cubicBezTo>
                    <a:pt x="1211507" y="1213576"/>
                    <a:pt x="1210618" y="1214465"/>
                    <a:pt x="1209983" y="1215608"/>
                  </a:cubicBezTo>
                  <a:cubicBezTo>
                    <a:pt x="1209221" y="1216878"/>
                    <a:pt x="1208586" y="1217894"/>
                    <a:pt x="1206935" y="1220688"/>
                  </a:cubicBezTo>
                  <a:cubicBezTo>
                    <a:pt x="1206681" y="1221196"/>
                    <a:pt x="1206300" y="1221831"/>
                    <a:pt x="1205919" y="1222339"/>
                  </a:cubicBezTo>
                  <a:cubicBezTo>
                    <a:pt x="1205919" y="1222339"/>
                    <a:pt x="1204649" y="1227165"/>
                    <a:pt x="1194743" y="1236817"/>
                  </a:cubicBezTo>
                  <a:lnTo>
                    <a:pt x="1193600" y="1239992"/>
                  </a:lnTo>
                  <a:cubicBezTo>
                    <a:pt x="1189155" y="1244437"/>
                    <a:pt x="1182170" y="1249263"/>
                    <a:pt x="1174677" y="1252946"/>
                  </a:cubicBezTo>
                  <a:cubicBezTo>
                    <a:pt x="1155881" y="1264122"/>
                    <a:pt x="1139879" y="1260312"/>
                    <a:pt x="1139879" y="1260312"/>
                  </a:cubicBezTo>
                  <a:lnTo>
                    <a:pt x="1114098" y="1256883"/>
                  </a:lnTo>
                  <a:lnTo>
                    <a:pt x="1107240" y="1257264"/>
                  </a:lnTo>
                  <a:lnTo>
                    <a:pt x="1060377" y="1254089"/>
                  </a:lnTo>
                  <a:cubicBezTo>
                    <a:pt x="966703" y="1255613"/>
                    <a:pt x="848848" y="1253581"/>
                    <a:pt x="772367" y="1253200"/>
                  </a:cubicBezTo>
                  <a:cubicBezTo>
                    <a:pt x="738873" y="1253327"/>
                    <a:pt x="651467" y="1252819"/>
                    <a:pt x="604898" y="1254089"/>
                  </a:cubicBezTo>
                  <a:lnTo>
                    <a:pt x="607047" y="1252946"/>
                  </a:lnTo>
                  <a:cubicBezTo>
                    <a:pt x="551344" y="1253200"/>
                    <a:pt x="474684" y="1254978"/>
                    <a:pt x="441011" y="1255359"/>
                  </a:cubicBezTo>
                  <a:lnTo>
                    <a:pt x="441907" y="1254851"/>
                  </a:lnTo>
                  <a:cubicBezTo>
                    <a:pt x="419518" y="1254978"/>
                    <a:pt x="360769" y="1256121"/>
                    <a:pt x="367934" y="1258280"/>
                  </a:cubicBezTo>
                  <a:cubicBezTo>
                    <a:pt x="313842" y="1257645"/>
                    <a:pt x="323335" y="1255613"/>
                    <a:pt x="254735" y="1256756"/>
                  </a:cubicBezTo>
                  <a:lnTo>
                    <a:pt x="265303" y="1257010"/>
                  </a:lnTo>
                  <a:cubicBezTo>
                    <a:pt x="245601" y="1257010"/>
                    <a:pt x="206913" y="1257137"/>
                    <a:pt x="170688" y="1257137"/>
                  </a:cubicBezTo>
                  <a:cubicBezTo>
                    <a:pt x="153670" y="1257137"/>
                    <a:pt x="135001" y="1257010"/>
                    <a:pt x="115570" y="1257010"/>
                  </a:cubicBezTo>
                  <a:cubicBezTo>
                    <a:pt x="105791" y="1257010"/>
                    <a:pt x="95885" y="1257010"/>
                    <a:pt x="85852" y="1256883"/>
                  </a:cubicBezTo>
                  <a:cubicBezTo>
                    <a:pt x="80645" y="1256756"/>
                    <a:pt x="76708" y="1257010"/>
                    <a:pt x="68453" y="1256502"/>
                  </a:cubicBezTo>
                  <a:cubicBezTo>
                    <a:pt x="61087" y="1255613"/>
                    <a:pt x="53975" y="1253835"/>
                    <a:pt x="47117" y="1251041"/>
                  </a:cubicBezTo>
                  <a:cubicBezTo>
                    <a:pt x="19558" y="1239865"/>
                    <a:pt x="1143" y="1211290"/>
                    <a:pt x="1270" y="1183223"/>
                  </a:cubicBezTo>
                  <a:cubicBezTo>
                    <a:pt x="1270" y="1163792"/>
                    <a:pt x="1270" y="1145377"/>
                    <a:pt x="1397" y="1128740"/>
                  </a:cubicBezTo>
                  <a:cubicBezTo>
                    <a:pt x="1270" y="1095720"/>
                    <a:pt x="1270" y="1069812"/>
                    <a:pt x="1270" y="1052694"/>
                  </a:cubicBezTo>
                  <a:lnTo>
                    <a:pt x="1651" y="1059196"/>
                  </a:lnTo>
                  <a:cubicBezTo>
                    <a:pt x="508" y="993808"/>
                    <a:pt x="1778" y="910588"/>
                    <a:pt x="0" y="843900"/>
                  </a:cubicBezTo>
                  <a:cubicBezTo>
                    <a:pt x="1016" y="719813"/>
                    <a:pt x="2413" y="18482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389606" y="508"/>
                    <a:pt x="857266" y="635"/>
                    <a:pt x="1071680" y="0"/>
                  </a:cubicBezTo>
                  <a:lnTo>
                    <a:pt x="1067489" y="254"/>
                  </a:lnTo>
                  <a:cubicBezTo>
                    <a:pt x="1080697" y="254"/>
                    <a:pt x="1098858" y="127"/>
                    <a:pt x="1120575" y="127"/>
                  </a:cubicBezTo>
                  <a:cubicBezTo>
                    <a:pt x="1126036" y="127"/>
                    <a:pt x="1131624" y="127"/>
                    <a:pt x="1137593" y="127"/>
                  </a:cubicBezTo>
                  <a:lnTo>
                    <a:pt x="1139879" y="127"/>
                  </a:lnTo>
                  <a:lnTo>
                    <a:pt x="1143308" y="254"/>
                  </a:lnTo>
                  <a:cubicBezTo>
                    <a:pt x="1145594" y="381"/>
                    <a:pt x="1147880" y="381"/>
                    <a:pt x="1150166" y="762"/>
                  </a:cubicBezTo>
                  <a:cubicBezTo>
                    <a:pt x="1154738" y="1270"/>
                    <a:pt x="1159437" y="2413"/>
                    <a:pt x="1164009" y="3810"/>
                  </a:cubicBezTo>
                  <a:cubicBezTo>
                    <a:pt x="1182297" y="9525"/>
                    <a:pt x="1199442" y="22860"/>
                    <a:pt x="1209475" y="41656"/>
                  </a:cubicBezTo>
                  <a:cubicBezTo>
                    <a:pt x="1214428" y="51054"/>
                    <a:pt x="1217730" y="61722"/>
                    <a:pt x="1218492" y="72771"/>
                  </a:cubicBezTo>
                  <a:cubicBezTo>
                    <a:pt x="1218873" y="79121"/>
                    <a:pt x="1218746" y="81915"/>
                    <a:pt x="1218746" y="85725"/>
                  </a:cubicBezTo>
                  <a:cubicBezTo>
                    <a:pt x="1218746" y="89408"/>
                    <a:pt x="1218746" y="93091"/>
                    <a:pt x="1218746" y="96901"/>
                  </a:cubicBezTo>
                  <a:cubicBezTo>
                    <a:pt x="1218746" y="111887"/>
                    <a:pt x="1218873" y="127254"/>
                    <a:pt x="1218873" y="143002"/>
                  </a:cubicBezTo>
                  <a:cubicBezTo>
                    <a:pt x="1219000" y="175908"/>
                    <a:pt x="1219127" y="223648"/>
                    <a:pt x="1219254" y="271389"/>
                  </a:cubicBezTo>
                  <a:cubicBezTo>
                    <a:pt x="1219508" y="462535"/>
                    <a:pt x="1219889" y="653496"/>
                    <a:pt x="1220016" y="730587"/>
                  </a:cubicBezTo>
                  <a:lnTo>
                    <a:pt x="1221286" y="761608"/>
                  </a:lnTo>
                  <a:cubicBezTo>
                    <a:pt x="1220270" y="793931"/>
                    <a:pt x="1221032" y="824209"/>
                    <a:pt x="1220270" y="868606"/>
                  </a:cubicBezTo>
                  <a:cubicBezTo>
                    <a:pt x="1220397" y="891826"/>
                    <a:pt x="1221413" y="882166"/>
                    <a:pt x="1221667" y="871207"/>
                  </a:cubicBezTo>
                  <a:cubicBezTo>
                    <a:pt x="1220905" y="909845"/>
                    <a:pt x="1221921" y="951826"/>
                    <a:pt x="1221159" y="973189"/>
                  </a:cubicBezTo>
                  <a:lnTo>
                    <a:pt x="1220778" y="966687"/>
                  </a:lnTo>
                  <a:cubicBezTo>
                    <a:pt x="1219508" y="1027059"/>
                    <a:pt x="1222810" y="1062168"/>
                    <a:pt x="1221413" y="1109563"/>
                  </a:cubicBezTo>
                  <a:lnTo>
                    <a:pt x="1221159" y="1109182"/>
                  </a:lnTo>
                  <a:cubicBezTo>
                    <a:pt x="1220270" y="1127851"/>
                    <a:pt x="1221540" y="1149060"/>
                    <a:pt x="1221921" y="1165316"/>
                  </a:cubicBezTo>
                  <a:close/>
                  <a:moveTo>
                    <a:pt x="1179503" y="1249644"/>
                  </a:moveTo>
                  <a:cubicBezTo>
                    <a:pt x="1178868" y="1250025"/>
                    <a:pt x="1178360" y="1250406"/>
                    <a:pt x="1177852" y="1250787"/>
                  </a:cubicBezTo>
                  <a:cubicBezTo>
                    <a:pt x="1178360" y="1250533"/>
                    <a:pt x="1178868" y="1250406"/>
                    <a:pt x="1179376" y="1250025"/>
                  </a:cubicBezTo>
                  <a:cubicBezTo>
                    <a:pt x="1179376" y="1250025"/>
                    <a:pt x="1179503" y="1249771"/>
                    <a:pt x="1179503" y="1249644"/>
                  </a:cubicBezTo>
                  <a:close/>
                </a:path>
              </a:pathLst>
            </a:custGeom>
            <a:solidFill>
              <a:srgbClr val="FFF7F2"/>
            </a:solidFill>
          </p:spPr>
        </p:sp>
      </p:grpSp>
      <p:grpSp>
        <p:nvGrpSpPr>
          <p:cNvPr id="5" name="Group 5"/>
          <p:cNvGrpSpPr/>
          <p:nvPr/>
        </p:nvGrpSpPr>
        <p:grpSpPr>
          <a:xfrm rot="-10800000">
            <a:off x="9688406" y="4033129"/>
            <a:ext cx="8599594" cy="5323667"/>
            <a:chOff x="0" y="0"/>
            <a:chExt cx="1207886" cy="747754"/>
          </a:xfrm>
        </p:grpSpPr>
        <p:sp>
          <p:nvSpPr>
            <p:cNvPr id="6" name="Freeform 6"/>
            <p:cNvSpPr/>
            <p:nvPr/>
          </p:nvSpPr>
          <p:spPr>
            <a:xfrm>
              <a:off x="0" y="0"/>
              <a:ext cx="1208775" cy="750802"/>
            </a:xfrm>
            <a:custGeom>
              <a:avLst/>
              <a:gdLst/>
              <a:ahLst/>
              <a:cxnLst/>
              <a:rect l="l" t="t" r="r" b="b"/>
              <a:pathLst>
                <a:path w="1208775" h="750802">
                  <a:moveTo>
                    <a:pt x="1146545" y="745976"/>
                  </a:moveTo>
                  <a:cubicBezTo>
                    <a:pt x="1153784" y="743944"/>
                    <a:pt x="1161277" y="740896"/>
                    <a:pt x="1167881" y="736705"/>
                  </a:cubicBezTo>
                  <a:cubicBezTo>
                    <a:pt x="1160896" y="741023"/>
                    <a:pt x="1153403" y="744198"/>
                    <a:pt x="1146545" y="745976"/>
                  </a:cubicBezTo>
                  <a:close/>
                  <a:moveTo>
                    <a:pt x="1207886" y="651996"/>
                  </a:moveTo>
                  <a:cubicBezTo>
                    <a:pt x="1207632" y="663426"/>
                    <a:pt x="1207251" y="663807"/>
                    <a:pt x="1206870" y="663807"/>
                  </a:cubicBezTo>
                  <a:cubicBezTo>
                    <a:pt x="1206616" y="663807"/>
                    <a:pt x="1206489" y="663680"/>
                    <a:pt x="1206235" y="664696"/>
                  </a:cubicBezTo>
                  <a:cubicBezTo>
                    <a:pt x="1205981" y="665966"/>
                    <a:pt x="1206108" y="667109"/>
                    <a:pt x="1205473" y="674983"/>
                  </a:cubicBezTo>
                  <a:cubicBezTo>
                    <a:pt x="1205600" y="681333"/>
                    <a:pt x="1204076" y="692636"/>
                    <a:pt x="1197980" y="704574"/>
                  </a:cubicBezTo>
                  <a:cubicBezTo>
                    <a:pt x="1192011" y="716512"/>
                    <a:pt x="1181343" y="728704"/>
                    <a:pt x="1167881" y="736705"/>
                  </a:cubicBezTo>
                  <a:cubicBezTo>
                    <a:pt x="1182867" y="727815"/>
                    <a:pt x="1194424" y="712321"/>
                    <a:pt x="1199377" y="699367"/>
                  </a:cubicBezTo>
                  <a:cubicBezTo>
                    <a:pt x="1204457" y="686286"/>
                    <a:pt x="1204330" y="676888"/>
                    <a:pt x="1203695" y="678031"/>
                  </a:cubicBezTo>
                  <a:cubicBezTo>
                    <a:pt x="1202425" y="688445"/>
                    <a:pt x="1199885" y="693906"/>
                    <a:pt x="1198742" y="697081"/>
                  </a:cubicBezTo>
                  <a:cubicBezTo>
                    <a:pt x="1197472" y="700256"/>
                    <a:pt x="1196583" y="701145"/>
                    <a:pt x="1195948" y="702288"/>
                  </a:cubicBezTo>
                  <a:cubicBezTo>
                    <a:pt x="1195186" y="703558"/>
                    <a:pt x="1194551" y="704574"/>
                    <a:pt x="1192900" y="707368"/>
                  </a:cubicBezTo>
                  <a:cubicBezTo>
                    <a:pt x="1192646" y="707876"/>
                    <a:pt x="1192265" y="708511"/>
                    <a:pt x="1191884" y="709019"/>
                  </a:cubicBezTo>
                  <a:cubicBezTo>
                    <a:pt x="1191884" y="709019"/>
                    <a:pt x="1190614" y="713845"/>
                    <a:pt x="1180708" y="723497"/>
                  </a:cubicBezTo>
                  <a:lnTo>
                    <a:pt x="1179565" y="726672"/>
                  </a:lnTo>
                  <a:cubicBezTo>
                    <a:pt x="1175120" y="731117"/>
                    <a:pt x="1168135" y="735943"/>
                    <a:pt x="1160642" y="739626"/>
                  </a:cubicBezTo>
                  <a:cubicBezTo>
                    <a:pt x="1141846" y="750802"/>
                    <a:pt x="1125844" y="746992"/>
                    <a:pt x="1125844" y="746992"/>
                  </a:cubicBezTo>
                  <a:lnTo>
                    <a:pt x="1100063" y="743563"/>
                  </a:lnTo>
                  <a:lnTo>
                    <a:pt x="1093205" y="743944"/>
                  </a:lnTo>
                  <a:lnTo>
                    <a:pt x="1046342" y="740769"/>
                  </a:lnTo>
                  <a:cubicBezTo>
                    <a:pt x="953883" y="742293"/>
                    <a:pt x="837997" y="740261"/>
                    <a:pt x="762794" y="739880"/>
                  </a:cubicBezTo>
                  <a:cubicBezTo>
                    <a:pt x="729860" y="740007"/>
                    <a:pt x="643914" y="739499"/>
                    <a:pt x="598123" y="740769"/>
                  </a:cubicBezTo>
                  <a:lnTo>
                    <a:pt x="600236" y="739626"/>
                  </a:lnTo>
                  <a:cubicBezTo>
                    <a:pt x="545463" y="739880"/>
                    <a:pt x="470085" y="741658"/>
                    <a:pt x="436974" y="742039"/>
                  </a:cubicBezTo>
                  <a:lnTo>
                    <a:pt x="437855" y="741531"/>
                  </a:lnTo>
                  <a:cubicBezTo>
                    <a:pt x="415840" y="741658"/>
                    <a:pt x="358073" y="742801"/>
                    <a:pt x="365118" y="744960"/>
                  </a:cubicBezTo>
                  <a:cubicBezTo>
                    <a:pt x="311930" y="744325"/>
                    <a:pt x="321264" y="742293"/>
                    <a:pt x="253811" y="743436"/>
                  </a:cubicBezTo>
                  <a:lnTo>
                    <a:pt x="264202" y="743690"/>
                  </a:lnTo>
                  <a:cubicBezTo>
                    <a:pt x="244829" y="743690"/>
                    <a:pt x="206787" y="743817"/>
                    <a:pt x="170688" y="743817"/>
                  </a:cubicBezTo>
                  <a:cubicBezTo>
                    <a:pt x="153670" y="743817"/>
                    <a:pt x="135001" y="743690"/>
                    <a:pt x="115570" y="743690"/>
                  </a:cubicBezTo>
                  <a:cubicBezTo>
                    <a:pt x="105791" y="743690"/>
                    <a:pt x="95885" y="743690"/>
                    <a:pt x="85852" y="743563"/>
                  </a:cubicBezTo>
                  <a:cubicBezTo>
                    <a:pt x="80645" y="743436"/>
                    <a:pt x="76708" y="743690"/>
                    <a:pt x="68453" y="743182"/>
                  </a:cubicBezTo>
                  <a:cubicBezTo>
                    <a:pt x="61087" y="742293"/>
                    <a:pt x="53975" y="740515"/>
                    <a:pt x="47117" y="737721"/>
                  </a:cubicBezTo>
                  <a:cubicBezTo>
                    <a:pt x="19558" y="726545"/>
                    <a:pt x="1143" y="697970"/>
                    <a:pt x="1270" y="669903"/>
                  </a:cubicBezTo>
                  <a:cubicBezTo>
                    <a:pt x="1270" y="650472"/>
                    <a:pt x="1270" y="632057"/>
                    <a:pt x="1397" y="615420"/>
                  </a:cubicBezTo>
                  <a:cubicBezTo>
                    <a:pt x="1270" y="582400"/>
                    <a:pt x="1270" y="556492"/>
                    <a:pt x="1270" y="548514"/>
                  </a:cubicBezTo>
                  <a:lnTo>
                    <a:pt x="1651" y="551296"/>
                  </a:lnTo>
                  <a:cubicBezTo>
                    <a:pt x="508" y="523318"/>
                    <a:pt x="1778" y="487710"/>
                    <a:pt x="0" y="459176"/>
                  </a:cubicBezTo>
                  <a:cubicBezTo>
                    <a:pt x="1016" y="406082"/>
                    <a:pt x="2413" y="177173"/>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386428" y="508"/>
                    <a:pt x="846274" y="635"/>
                    <a:pt x="1057645" y="0"/>
                  </a:cubicBezTo>
                  <a:lnTo>
                    <a:pt x="1053454" y="254"/>
                  </a:lnTo>
                  <a:cubicBezTo>
                    <a:pt x="1066662" y="254"/>
                    <a:pt x="1084823" y="127"/>
                    <a:pt x="1106540" y="127"/>
                  </a:cubicBezTo>
                  <a:cubicBezTo>
                    <a:pt x="1112001" y="127"/>
                    <a:pt x="1117589" y="127"/>
                    <a:pt x="1123558" y="127"/>
                  </a:cubicBezTo>
                  <a:lnTo>
                    <a:pt x="1125844" y="127"/>
                  </a:lnTo>
                  <a:lnTo>
                    <a:pt x="1129273" y="254"/>
                  </a:lnTo>
                  <a:cubicBezTo>
                    <a:pt x="1131559" y="381"/>
                    <a:pt x="1133845" y="381"/>
                    <a:pt x="1136131" y="762"/>
                  </a:cubicBezTo>
                  <a:cubicBezTo>
                    <a:pt x="1140703" y="1270"/>
                    <a:pt x="1145402" y="2413"/>
                    <a:pt x="1149974" y="3810"/>
                  </a:cubicBezTo>
                  <a:cubicBezTo>
                    <a:pt x="1168262" y="9525"/>
                    <a:pt x="1185407" y="22860"/>
                    <a:pt x="1195440" y="41656"/>
                  </a:cubicBezTo>
                  <a:cubicBezTo>
                    <a:pt x="1200393" y="51054"/>
                    <a:pt x="1203695" y="61722"/>
                    <a:pt x="1204457" y="72771"/>
                  </a:cubicBezTo>
                  <a:cubicBezTo>
                    <a:pt x="1204838" y="79121"/>
                    <a:pt x="1204711" y="81915"/>
                    <a:pt x="1204711" y="85725"/>
                  </a:cubicBezTo>
                  <a:cubicBezTo>
                    <a:pt x="1204711" y="89408"/>
                    <a:pt x="1204711" y="93091"/>
                    <a:pt x="1204711" y="96901"/>
                  </a:cubicBezTo>
                  <a:cubicBezTo>
                    <a:pt x="1204711" y="111887"/>
                    <a:pt x="1204838" y="127254"/>
                    <a:pt x="1204838" y="143002"/>
                  </a:cubicBezTo>
                  <a:cubicBezTo>
                    <a:pt x="1204965" y="173358"/>
                    <a:pt x="1205092" y="193785"/>
                    <a:pt x="1205219" y="214211"/>
                  </a:cubicBezTo>
                  <a:cubicBezTo>
                    <a:pt x="1205473" y="295999"/>
                    <a:pt x="1205854" y="377706"/>
                    <a:pt x="1205981" y="410692"/>
                  </a:cubicBezTo>
                  <a:lnTo>
                    <a:pt x="1207251" y="423965"/>
                  </a:lnTo>
                  <a:cubicBezTo>
                    <a:pt x="1206235" y="437795"/>
                    <a:pt x="1206997" y="450751"/>
                    <a:pt x="1206235" y="469747"/>
                  </a:cubicBezTo>
                  <a:cubicBezTo>
                    <a:pt x="1206362" y="479682"/>
                    <a:pt x="1207378" y="475549"/>
                    <a:pt x="1207632" y="470860"/>
                  </a:cubicBezTo>
                  <a:cubicBezTo>
                    <a:pt x="1206870" y="487392"/>
                    <a:pt x="1207886" y="505355"/>
                    <a:pt x="1207124" y="514495"/>
                  </a:cubicBezTo>
                  <a:lnTo>
                    <a:pt x="1206743" y="511713"/>
                  </a:lnTo>
                  <a:cubicBezTo>
                    <a:pt x="1205473" y="537545"/>
                    <a:pt x="1208775" y="552567"/>
                    <a:pt x="1207378" y="596243"/>
                  </a:cubicBezTo>
                  <a:lnTo>
                    <a:pt x="1207124" y="595862"/>
                  </a:lnTo>
                  <a:cubicBezTo>
                    <a:pt x="1206235" y="614531"/>
                    <a:pt x="1207505" y="635740"/>
                    <a:pt x="1207886" y="651996"/>
                  </a:cubicBezTo>
                  <a:close/>
                  <a:moveTo>
                    <a:pt x="1165468" y="736324"/>
                  </a:moveTo>
                  <a:cubicBezTo>
                    <a:pt x="1164833" y="736705"/>
                    <a:pt x="1164325" y="737086"/>
                    <a:pt x="1163817" y="737467"/>
                  </a:cubicBezTo>
                  <a:cubicBezTo>
                    <a:pt x="1164325" y="737213"/>
                    <a:pt x="1164833" y="737086"/>
                    <a:pt x="1165341" y="736705"/>
                  </a:cubicBezTo>
                  <a:cubicBezTo>
                    <a:pt x="1165341" y="736705"/>
                    <a:pt x="1165468" y="736451"/>
                    <a:pt x="1165468" y="736324"/>
                  </a:cubicBezTo>
                  <a:close/>
                </a:path>
              </a:pathLst>
            </a:custGeom>
            <a:solidFill>
              <a:srgbClr val="FFF7F2"/>
            </a:solidFill>
          </p:spPr>
        </p:sp>
      </p:grpSp>
      <p:sp>
        <p:nvSpPr>
          <p:cNvPr id="7" name="Freeform 7"/>
          <p:cNvSpPr/>
          <p:nvPr/>
        </p:nvSpPr>
        <p:spPr>
          <a:xfrm rot="-7731697">
            <a:off x="16198456" y="9475902"/>
            <a:ext cx="1682936" cy="388605"/>
          </a:xfrm>
          <a:custGeom>
            <a:avLst/>
            <a:gdLst/>
            <a:ahLst/>
            <a:cxnLst/>
            <a:rect l="l" t="t" r="r" b="b"/>
            <a:pathLst>
              <a:path w="1682936" h="388605">
                <a:moveTo>
                  <a:pt x="0" y="0"/>
                </a:moveTo>
                <a:lnTo>
                  <a:pt x="1682936" y="0"/>
                </a:lnTo>
                <a:lnTo>
                  <a:pt x="1682936" y="388605"/>
                </a:lnTo>
                <a:lnTo>
                  <a:pt x="0" y="3886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1953898" y="0"/>
            <a:ext cx="5305402" cy="1263650"/>
          </a:xfrm>
          <a:custGeom>
            <a:avLst/>
            <a:gdLst/>
            <a:ahLst/>
            <a:cxnLst/>
            <a:rect l="l" t="t" r="r" b="b"/>
            <a:pathLst>
              <a:path w="5305402" h="1263650">
                <a:moveTo>
                  <a:pt x="0" y="0"/>
                </a:moveTo>
                <a:lnTo>
                  <a:pt x="5305402" y="0"/>
                </a:lnTo>
                <a:lnTo>
                  <a:pt x="5305402" y="1263650"/>
                </a:lnTo>
                <a:lnTo>
                  <a:pt x="0" y="12636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4606599" y="1421176"/>
            <a:ext cx="3254776" cy="2945572"/>
          </a:xfrm>
          <a:custGeom>
            <a:avLst/>
            <a:gdLst/>
            <a:ahLst/>
            <a:cxnLst/>
            <a:rect l="l" t="t" r="r" b="b"/>
            <a:pathLst>
              <a:path w="3254776" h="2945572">
                <a:moveTo>
                  <a:pt x="0" y="0"/>
                </a:moveTo>
                <a:lnTo>
                  <a:pt x="3254776" y="0"/>
                </a:lnTo>
                <a:lnTo>
                  <a:pt x="3254776" y="2945572"/>
                </a:lnTo>
                <a:lnTo>
                  <a:pt x="0" y="2945572"/>
                </a:lnTo>
                <a:lnTo>
                  <a:pt x="0" y="0"/>
                </a:lnTo>
                <a:close/>
              </a:path>
            </a:pathLst>
          </a:custGeom>
          <a:blipFill>
            <a:blip r:embed="rId8"/>
            <a:stretch>
              <a:fillRect/>
            </a:stretch>
          </a:blipFill>
        </p:spPr>
      </p:sp>
      <p:pic>
        <p:nvPicPr>
          <p:cNvPr id="10" name="Picture 10"/>
          <p:cNvPicPr>
            <a:picLocks noChangeAspect="1"/>
          </p:cNvPicPr>
          <p:nvPr/>
        </p:nvPicPr>
        <p:blipFill>
          <a:blip r:embed="rId9"/>
          <a:srcRect/>
          <a:stretch>
            <a:fillRect/>
          </a:stretch>
        </p:blipFill>
        <p:spPr>
          <a:xfrm flipH="1">
            <a:off x="10456637" y="1948762"/>
            <a:ext cx="2980925" cy="1341416"/>
          </a:xfrm>
          <a:prstGeom prst="rect">
            <a:avLst/>
          </a:prstGeom>
        </p:spPr>
      </p:pic>
      <p:sp>
        <p:nvSpPr>
          <p:cNvPr id="11" name="Freeform 11"/>
          <p:cNvSpPr/>
          <p:nvPr/>
        </p:nvSpPr>
        <p:spPr>
          <a:xfrm>
            <a:off x="12886923" y="3042202"/>
            <a:ext cx="1101281" cy="770896"/>
          </a:xfrm>
          <a:custGeom>
            <a:avLst/>
            <a:gdLst/>
            <a:ahLst/>
            <a:cxnLst/>
            <a:rect l="l" t="t" r="r" b="b"/>
            <a:pathLst>
              <a:path w="1101281" h="770896">
                <a:moveTo>
                  <a:pt x="0" y="0"/>
                </a:moveTo>
                <a:lnTo>
                  <a:pt x="1101280" y="0"/>
                </a:lnTo>
                <a:lnTo>
                  <a:pt x="1101280" y="770896"/>
                </a:lnTo>
                <a:lnTo>
                  <a:pt x="0" y="7708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TextBox 12"/>
          <p:cNvSpPr txBox="1"/>
          <p:nvPr/>
        </p:nvSpPr>
        <p:spPr>
          <a:xfrm>
            <a:off x="9989444" y="7301942"/>
            <a:ext cx="7997519" cy="1626235"/>
          </a:xfrm>
          <a:prstGeom prst="rect">
            <a:avLst/>
          </a:prstGeom>
        </p:spPr>
        <p:txBody>
          <a:bodyPr lIns="0" tIns="0" rIns="0" bIns="0" rtlCol="0" anchor="t">
            <a:spAutoFit/>
          </a:bodyPr>
          <a:lstStyle/>
          <a:p>
            <a:pPr algn="l">
              <a:lnSpc>
                <a:spcPts val="4339"/>
              </a:lnSpc>
              <a:spcBef>
                <a:spcPct val="0"/>
              </a:spcBef>
            </a:pPr>
            <a:r>
              <a:rPr lang="en-US" sz="3099">
                <a:solidFill>
                  <a:srgbClr val="000000"/>
                </a:solidFill>
                <a:latin typeface="Arimo"/>
                <a:ea typeface="Arimo"/>
                <a:cs typeface="Arimo"/>
                <a:sym typeface="Arimo"/>
              </a:rPr>
              <a:t>Ví dụ các chủ đề nhánh: Các thành viên trong gia đình, vai trò, ngôi nhà, đồ dùng, sinh hoạt gia đình, ...</a:t>
            </a:r>
          </a:p>
        </p:txBody>
      </p:sp>
      <p:sp>
        <p:nvSpPr>
          <p:cNvPr id="13" name="TextBox 13"/>
          <p:cNvSpPr txBox="1"/>
          <p:nvPr/>
        </p:nvSpPr>
        <p:spPr>
          <a:xfrm>
            <a:off x="9989444" y="4123132"/>
            <a:ext cx="8890986" cy="3255010"/>
          </a:xfrm>
          <a:prstGeom prst="rect">
            <a:avLst/>
          </a:prstGeom>
        </p:spPr>
        <p:txBody>
          <a:bodyPr lIns="0" tIns="0" rIns="0" bIns="0" rtlCol="0" anchor="t">
            <a:spAutoFit/>
          </a:bodyPr>
          <a:lstStyle/>
          <a:p>
            <a:pPr algn="l">
              <a:lnSpc>
                <a:spcPts val="4339"/>
              </a:lnSpc>
              <a:spcBef>
                <a:spcPct val="0"/>
              </a:spcBef>
            </a:pPr>
            <a:r>
              <a:rPr lang="en-US" sz="3099" b="1">
                <a:solidFill>
                  <a:srgbClr val="EF4454"/>
                </a:solidFill>
                <a:latin typeface="Arimo Bold"/>
                <a:ea typeface="Arimo Bold"/>
                <a:cs typeface="Arimo Bold"/>
                <a:sym typeface="Arimo Bold"/>
              </a:rPr>
              <a:t>Vai trò:</a:t>
            </a:r>
          </a:p>
          <a:p>
            <a:pPr algn="l">
              <a:lnSpc>
                <a:spcPts val="4339"/>
              </a:lnSpc>
              <a:spcBef>
                <a:spcPct val="0"/>
              </a:spcBef>
            </a:pPr>
            <a:r>
              <a:rPr lang="en-US" sz="3099">
                <a:solidFill>
                  <a:srgbClr val="000000"/>
                </a:solidFill>
                <a:latin typeface="Arimo"/>
                <a:ea typeface="Arimo"/>
                <a:cs typeface="Arimo"/>
                <a:sym typeface="Arimo"/>
              </a:rPr>
              <a:t>- Phát triển nhận thức</a:t>
            </a:r>
          </a:p>
          <a:p>
            <a:pPr algn="l">
              <a:lnSpc>
                <a:spcPts val="4339"/>
              </a:lnSpc>
              <a:spcBef>
                <a:spcPct val="0"/>
              </a:spcBef>
            </a:pPr>
            <a:r>
              <a:rPr lang="en-US" sz="3099">
                <a:solidFill>
                  <a:srgbClr val="000000"/>
                </a:solidFill>
                <a:latin typeface="Arimo"/>
                <a:ea typeface="Arimo"/>
                <a:cs typeface="Arimo"/>
                <a:sym typeface="Arimo"/>
              </a:rPr>
              <a:t>- Phát triển cảm xúc - xã hội.</a:t>
            </a:r>
          </a:p>
          <a:p>
            <a:pPr algn="l">
              <a:lnSpc>
                <a:spcPts val="4339"/>
              </a:lnSpc>
              <a:spcBef>
                <a:spcPct val="0"/>
              </a:spcBef>
            </a:pPr>
            <a:r>
              <a:rPr lang="en-US" sz="3099">
                <a:solidFill>
                  <a:srgbClr val="000000"/>
                </a:solidFill>
                <a:latin typeface="Arimo"/>
                <a:ea typeface="Arimo"/>
                <a:cs typeface="Arimo"/>
                <a:sym typeface="Arimo"/>
              </a:rPr>
              <a:t>- Phát triển ngôn ngữ.</a:t>
            </a:r>
          </a:p>
          <a:p>
            <a:pPr algn="l">
              <a:lnSpc>
                <a:spcPts val="4339"/>
              </a:lnSpc>
              <a:spcBef>
                <a:spcPct val="0"/>
              </a:spcBef>
            </a:pPr>
            <a:r>
              <a:rPr lang="en-US" sz="3099">
                <a:solidFill>
                  <a:srgbClr val="000000"/>
                </a:solidFill>
                <a:latin typeface="Arimo"/>
                <a:ea typeface="Arimo"/>
                <a:cs typeface="Arimo"/>
                <a:sym typeface="Arimo"/>
              </a:rPr>
              <a:t>- Phát triển thể chất.</a:t>
            </a:r>
          </a:p>
          <a:p>
            <a:pPr algn="l">
              <a:lnSpc>
                <a:spcPts val="4339"/>
              </a:lnSpc>
              <a:spcBef>
                <a:spcPct val="0"/>
              </a:spcBef>
            </a:pPr>
            <a:r>
              <a:rPr lang="en-US" sz="3099">
                <a:solidFill>
                  <a:srgbClr val="000000"/>
                </a:solidFill>
                <a:latin typeface="Arimo"/>
                <a:ea typeface="Arimo"/>
                <a:cs typeface="Arimo"/>
                <a:sym typeface="Arimo"/>
              </a:rPr>
              <a:t>- Phát triển thẩm mỹ.</a:t>
            </a:r>
          </a:p>
        </p:txBody>
      </p:sp>
      <p:sp>
        <p:nvSpPr>
          <p:cNvPr id="14" name="TextBox 14"/>
          <p:cNvSpPr txBox="1"/>
          <p:nvPr/>
        </p:nvSpPr>
        <p:spPr>
          <a:xfrm>
            <a:off x="503269" y="298496"/>
            <a:ext cx="8804366" cy="2169160"/>
          </a:xfrm>
          <a:prstGeom prst="rect">
            <a:avLst/>
          </a:prstGeom>
        </p:spPr>
        <p:txBody>
          <a:bodyPr lIns="0" tIns="0" rIns="0" bIns="0" rtlCol="0" anchor="t">
            <a:spAutoFit/>
          </a:bodyPr>
          <a:lstStyle/>
          <a:p>
            <a:pPr algn="l">
              <a:lnSpc>
                <a:spcPts val="4339"/>
              </a:lnSpc>
              <a:spcBef>
                <a:spcPct val="0"/>
              </a:spcBef>
            </a:pPr>
            <a:r>
              <a:rPr lang="en-US" sz="3099" b="1">
                <a:solidFill>
                  <a:srgbClr val="000000"/>
                </a:solidFill>
                <a:latin typeface="Arimo Bold"/>
                <a:ea typeface="Arimo Bold"/>
                <a:cs typeface="Arimo Bold"/>
                <a:sym typeface="Arimo Bold"/>
              </a:rPr>
              <a:t>- Giới thiệu về chủ đề “Đồ vật trong gia đình” </a:t>
            </a:r>
          </a:p>
          <a:p>
            <a:pPr algn="l">
              <a:lnSpc>
                <a:spcPts val="4339"/>
              </a:lnSpc>
              <a:spcBef>
                <a:spcPct val="0"/>
              </a:spcBef>
            </a:pPr>
            <a:r>
              <a:rPr lang="en-US" sz="3099" u="sng">
                <a:solidFill>
                  <a:srgbClr val="000000"/>
                </a:solidFill>
                <a:latin typeface="Arimo"/>
                <a:ea typeface="Arimo"/>
                <a:cs typeface="Arimo"/>
                <a:sym typeface="Arimo"/>
              </a:rPr>
              <a:t>Chủ đề gia đình và đồ dùng trong gia đình là  quan trọng vào việc hình thành nhân cách và phát triển toàn diện cho trẻ nhỏ. </a:t>
            </a:r>
          </a:p>
        </p:txBody>
      </p:sp>
      <p:sp>
        <p:nvSpPr>
          <p:cNvPr id="15" name="TextBox 15"/>
          <p:cNvSpPr txBox="1"/>
          <p:nvPr/>
        </p:nvSpPr>
        <p:spPr>
          <a:xfrm>
            <a:off x="503269" y="2639615"/>
            <a:ext cx="4489748" cy="540385"/>
          </a:xfrm>
          <a:prstGeom prst="rect">
            <a:avLst/>
          </a:prstGeom>
        </p:spPr>
        <p:txBody>
          <a:bodyPr lIns="0" tIns="0" rIns="0" bIns="0" rtlCol="0" anchor="t">
            <a:spAutoFit/>
          </a:bodyPr>
          <a:lstStyle/>
          <a:p>
            <a:pPr algn="ctr">
              <a:lnSpc>
                <a:spcPts val="4339"/>
              </a:lnSpc>
              <a:spcBef>
                <a:spcPct val="0"/>
              </a:spcBef>
            </a:pPr>
            <a:r>
              <a:rPr lang="en-US" sz="3099" b="1">
                <a:solidFill>
                  <a:srgbClr val="000000"/>
                </a:solidFill>
                <a:latin typeface="Arimo Bold"/>
                <a:ea typeface="Arimo Bold"/>
                <a:cs typeface="Arimo Bold"/>
                <a:sym typeface="Arimo Bold"/>
              </a:rPr>
              <a:t>+ Chủ đề lớn “Gia đình”</a:t>
            </a:r>
          </a:p>
        </p:txBody>
      </p:sp>
      <p:sp>
        <p:nvSpPr>
          <p:cNvPr id="16" name="TextBox 16"/>
          <p:cNvSpPr txBox="1"/>
          <p:nvPr/>
        </p:nvSpPr>
        <p:spPr>
          <a:xfrm>
            <a:off x="414842" y="3351450"/>
            <a:ext cx="8892794" cy="3255010"/>
          </a:xfrm>
          <a:prstGeom prst="rect">
            <a:avLst/>
          </a:prstGeom>
        </p:spPr>
        <p:txBody>
          <a:bodyPr lIns="0" tIns="0" rIns="0" bIns="0" rtlCol="0" anchor="t">
            <a:spAutoFit/>
          </a:bodyPr>
          <a:lstStyle/>
          <a:p>
            <a:pPr algn="l">
              <a:lnSpc>
                <a:spcPts val="4339"/>
              </a:lnSpc>
              <a:spcBef>
                <a:spcPct val="0"/>
              </a:spcBef>
            </a:pPr>
            <a:r>
              <a:rPr lang="en-US" sz="3099">
                <a:solidFill>
                  <a:srgbClr val="000000"/>
                </a:solidFill>
                <a:latin typeface="Arimo"/>
                <a:ea typeface="Arimo"/>
                <a:cs typeface="Arimo"/>
                <a:sym typeface="Arimo"/>
              </a:rPr>
              <a:t> </a:t>
            </a:r>
            <a:r>
              <a:rPr lang="en-US" sz="3099" b="1">
                <a:solidFill>
                  <a:srgbClr val="D9472C"/>
                </a:solidFill>
                <a:latin typeface="Arimo Bold"/>
                <a:ea typeface="Arimo Bold"/>
                <a:cs typeface="Arimo Bold"/>
                <a:sym typeface="Arimo Bold"/>
              </a:rPr>
              <a:t>Vị trí:</a:t>
            </a:r>
          </a:p>
          <a:p>
            <a:pPr algn="l">
              <a:lnSpc>
                <a:spcPts val="4339"/>
              </a:lnSpc>
              <a:spcBef>
                <a:spcPct val="0"/>
              </a:spcBef>
            </a:pPr>
            <a:r>
              <a:rPr lang="en-US" sz="3099">
                <a:solidFill>
                  <a:srgbClr val="000000"/>
                </a:solidFill>
                <a:latin typeface="Arimo"/>
                <a:ea typeface="Arimo"/>
                <a:cs typeface="Arimo"/>
                <a:sym typeface="Arimo"/>
              </a:rPr>
              <a:t>- Là một trong những chủ đề trọng tâm.</a:t>
            </a:r>
          </a:p>
          <a:p>
            <a:pPr algn="l">
              <a:lnSpc>
                <a:spcPts val="4339"/>
              </a:lnSpc>
              <a:spcBef>
                <a:spcPct val="0"/>
              </a:spcBef>
            </a:pPr>
            <a:r>
              <a:rPr lang="en-US" sz="3099">
                <a:solidFill>
                  <a:srgbClr val="000000"/>
                </a:solidFill>
                <a:latin typeface="Arimo"/>
                <a:ea typeface="Arimo"/>
                <a:cs typeface="Arimo"/>
                <a:sym typeface="Arimo"/>
              </a:rPr>
              <a:t>- Thường được đưa vào các hoạt động học tập, vui chơi, trải nghiệm của trẻ.</a:t>
            </a:r>
          </a:p>
          <a:p>
            <a:pPr algn="l">
              <a:lnSpc>
                <a:spcPts val="4339"/>
              </a:lnSpc>
              <a:spcBef>
                <a:spcPct val="0"/>
              </a:spcBef>
            </a:pPr>
            <a:r>
              <a:rPr lang="en-US" sz="3099">
                <a:solidFill>
                  <a:srgbClr val="000000"/>
                </a:solidFill>
                <a:latin typeface="Arimo"/>
                <a:ea typeface="Arimo"/>
                <a:cs typeface="Arimo"/>
                <a:sym typeface="Arimo"/>
              </a:rPr>
              <a:t>- Là nền tảng để trẻ phát triển cảm xúc, xã hội và nhận thức.</a:t>
            </a:r>
          </a:p>
        </p:txBody>
      </p:sp>
      <p:sp>
        <p:nvSpPr>
          <p:cNvPr id="17" name="TextBox 17"/>
          <p:cNvSpPr txBox="1"/>
          <p:nvPr/>
        </p:nvSpPr>
        <p:spPr>
          <a:xfrm>
            <a:off x="326415" y="6777910"/>
            <a:ext cx="8729158" cy="2169160"/>
          </a:xfrm>
          <a:prstGeom prst="rect">
            <a:avLst/>
          </a:prstGeom>
        </p:spPr>
        <p:txBody>
          <a:bodyPr lIns="0" tIns="0" rIns="0" bIns="0" rtlCol="0" anchor="t">
            <a:spAutoFit/>
          </a:bodyPr>
          <a:lstStyle/>
          <a:p>
            <a:pPr algn="l">
              <a:lnSpc>
                <a:spcPts val="4339"/>
              </a:lnSpc>
              <a:spcBef>
                <a:spcPct val="0"/>
              </a:spcBef>
            </a:pPr>
            <a:r>
              <a:rPr lang="en-US" sz="3099" b="1">
                <a:solidFill>
                  <a:srgbClr val="D9472C"/>
                </a:solidFill>
                <a:latin typeface="Arimo Bold"/>
                <a:ea typeface="Arimo Bold"/>
                <a:cs typeface="Arimo Bold"/>
                <a:sym typeface="Arimo Bold"/>
              </a:rPr>
              <a:t>Thời gian:</a:t>
            </a:r>
          </a:p>
          <a:p>
            <a:pPr algn="l">
              <a:lnSpc>
                <a:spcPts val="4339"/>
              </a:lnSpc>
              <a:spcBef>
                <a:spcPct val="0"/>
              </a:spcBef>
            </a:pPr>
            <a:r>
              <a:rPr lang="en-US" sz="3099">
                <a:solidFill>
                  <a:srgbClr val="000000"/>
                </a:solidFill>
                <a:latin typeface="Arimo"/>
                <a:ea typeface="Arimo"/>
                <a:cs typeface="Arimo"/>
                <a:sym typeface="Arimo"/>
              </a:rPr>
              <a:t>- Thường được triển khai vào đầu năm học.</a:t>
            </a:r>
          </a:p>
          <a:p>
            <a:pPr algn="l">
              <a:lnSpc>
                <a:spcPts val="4339"/>
              </a:lnSpc>
              <a:spcBef>
                <a:spcPct val="0"/>
              </a:spcBef>
            </a:pPr>
            <a:r>
              <a:rPr lang="en-US" sz="3099">
                <a:solidFill>
                  <a:srgbClr val="000000"/>
                </a:solidFill>
                <a:latin typeface="Arimo"/>
                <a:ea typeface="Arimo"/>
                <a:cs typeface="Arimo"/>
                <a:sym typeface="Arimo"/>
              </a:rPr>
              <a:t>- Có thể lồng ghép vào các hoạt động khác trong suốt năm học.</a:t>
            </a:r>
          </a:p>
        </p:txBody>
      </p:sp>
    </p:spTree>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0" y="9672499"/>
            <a:ext cx="18334532" cy="614501"/>
          </a:xfrm>
          <a:custGeom>
            <a:avLst/>
            <a:gdLst/>
            <a:ahLst/>
            <a:cxnLst/>
            <a:rect l="l" t="t" r="r" b="b"/>
            <a:pathLst>
              <a:path w="18334532" h="614501">
                <a:moveTo>
                  <a:pt x="0" y="0"/>
                </a:moveTo>
                <a:lnTo>
                  <a:pt x="18334532" y="0"/>
                </a:lnTo>
                <a:lnTo>
                  <a:pt x="18334532" y="614501"/>
                </a:lnTo>
                <a:lnTo>
                  <a:pt x="0" y="614501"/>
                </a:lnTo>
                <a:lnTo>
                  <a:pt x="0" y="0"/>
                </a:lnTo>
                <a:close/>
              </a:path>
            </a:pathLst>
          </a:custGeom>
          <a:blipFill>
            <a:blip r:embed="rId2">
              <a:extLst>
                <a:ext uri="{96DAC541-7B7A-43D3-8B79-37D633B846F1}">
                  <asvg:svgBlip xmlns:asvg="http://schemas.microsoft.com/office/drawing/2016/SVG/main" xmlns="" r:embed="rId3"/>
                </a:ext>
              </a:extLst>
            </a:blip>
            <a:stretch>
              <a:fillRect l="-4172" r="-4627" b="-708599"/>
            </a:stretch>
          </a:blipFill>
        </p:spPr>
      </p:sp>
      <p:sp>
        <p:nvSpPr>
          <p:cNvPr id="3" name="Freeform 3"/>
          <p:cNvSpPr/>
          <p:nvPr/>
        </p:nvSpPr>
        <p:spPr>
          <a:xfrm>
            <a:off x="16650182" y="6651324"/>
            <a:ext cx="1684615" cy="3328426"/>
          </a:xfrm>
          <a:custGeom>
            <a:avLst/>
            <a:gdLst/>
            <a:ahLst/>
            <a:cxnLst/>
            <a:rect l="l" t="t" r="r" b="b"/>
            <a:pathLst>
              <a:path w="1684615" h="3328426">
                <a:moveTo>
                  <a:pt x="0" y="0"/>
                </a:moveTo>
                <a:lnTo>
                  <a:pt x="1684614" y="0"/>
                </a:lnTo>
                <a:lnTo>
                  <a:pt x="1684614" y="3328426"/>
                </a:lnTo>
                <a:lnTo>
                  <a:pt x="0" y="3328426"/>
                </a:lnTo>
                <a:lnTo>
                  <a:pt x="0" y="0"/>
                </a:lnTo>
                <a:close/>
              </a:path>
            </a:pathLst>
          </a:custGeom>
          <a:blipFill>
            <a:blip r:embed="rId4"/>
            <a:stretch>
              <a:fillRect l="-17670" r="-17670"/>
            </a:stretch>
          </a:blipFill>
        </p:spPr>
      </p:sp>
      <p:sp>
        <p:nvSpPr>
          <p:cNvPr id="4" name="Freeform 4"/>
          <p:cNvSpPr/>
          <p:nvPr/>
        </p:nvSpPr>
        <p:spPr>
          <a:xfrm>
            <a:off x="314930" y="8642130"/>
            <a:ext cx="1121218" cy="1585270"/>
          </a:xfrm>
          <a:custGeom>
            <a:avLst/>
            <a:gdLst/>
            <a:ahLst/>
            <a:cxnLst/>
            <a:rect l="l" t="t" r="r" b="b"/>
            <a:pathLst>
              <a:path w="1121218" h="1585270">
                <a:moveTo>
                  <a:pt x="0" y="0"/>
                </a:moveTo>
                <a:lnTo>
                  <a:pt x="1121218" y="0"/>
                </a:lnTo>
                <a:lnTo>
                  <a:pt x="1121218" y="1585270"/>
                </a:lnTo>
                <a:lnTo>
                  <a:pt x="0" y="15852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3468510" y="242648"/>
            <a:ext cx="13548062" cy="1033782"/>
          </a:xfrm>
          <a:custGeom>
            <a:avLst/>
            <a:gdLst/>
            <a:ahLst/>
            <a:cxnLst/>
            <a:rect l="l" t="t" r="r" b="b"/>
            <a:pathLst>
              <a:path w="13548062" h="1033782">
                <a:moveTo>
                  <a:pt x="0" y="0"/>
                </a:moveTo>
                <a:lnTo>
                  <a:pt x="13548062" y="0"/>
                </a:lnTo>
                <a:lnTo>
                  <a:pt x="13548062" y="1033782"/>
                </a:lnTo>
                <a:lnTo>
                  <a:pt x="0" y="1033782"/>
                </a:lnTo>
                <a:lnTo>
                  <a:pt x="0" y="0"/>
                </a:lnTo>
                <a:close/>
              </a:path>
            </a:pathLst>
          </a:custGeom>
          <a:blipFill>
            <a:blip r:embed="rId7">
              <a:extLst>
                <a:ext uri="{96DAC541-7B7A-43D3-8B79-37D633B846F1}">
                  <asvg:svgBlip xmlns:asvg="http://schemas.microsoft.com/office/drawing/2016/SVG/main" xmlns="" r:embed="rId8"/>
                </a:ext>
              </a:extLst>
            </a:blip>
            <a:stretch>
              <a:fillRect t="-113220" b="-113220"/>
            </a:stretch>
          </a:blipFill>
        </p:spPr>
      </p:sp>
      <p:grpSp>
        <p:nvGrpSpPr>
          <p:cNvPr id="6" name="Group 6"/>
          <p:cNvGrpSpPr/>
          <p:nvPr/>
        </p:nvGrpSpPr>
        <p:grpSpPr>
          <a:xfrm rot="-10800000">
            <a:off x="0" y="1571300"/>
            <a:ext cx="10301919" cy="7012059"/>
            <a:chOff x="0" y="0"/>
            <a:chExt cx="1328057" cy="903949"/>
          </a:xfrm>
        </p:grpSpPr>
        <p:sp>
          <p:nvSpPr>
            <p:cNvPr id="7" name="Freeform 7"/>
            <p:cNvSpPr/>
            <p:nvPr/>
          </p:nvSpPr>
          <p:spPr>
            <a:xfrm>
              <a:off x="0" y="0"/>
              <a:ext cx="1328946" cy="906998"/>
            </a:xfrm>
            <a:custGeom>
              <a:avLst/>
              <a:gdLst/>
              <a:ahLst/>
              <a:cxnLst/>
              <a:rect l="l" t="t" r="r" b="b"/>
              <a:pathLst>
                <a:path w="1328946" h="906998">
                  <a:moveTo>
                    <a:pt x="1266716" y="902171"/>
                  </a:moveTo>
                  <a:cubicBezTo>
                    <a:pt x="1273955" y="900139"/>
                    <a:pt x="1281448" y="897091"/>
                    <a:pt x="1288052" y="892900"/>
                  </a:cubicBezTo>
                  <a:cubicBezTo>
                    <a:pt x="1281067" y="897218"/>
                    <a:pt x="1273574" y="900393"/>
                    <a:pt x="1266716" y="902171"/>
                  </a:cubicBezTo>
                  <a:close/>
                  <a:moveTo>
                    <a:pt x="1328057" y="808192"/>
                  </a:moveTo>
                  <a:cubicBezTo>
                    <a:pt x="1327803" y="819622"/>
                    <a:pt x="1327422" y="820003"/>
                    <a:pt x="1327041" y="820003"/>
                  </a:cubicBezTo>
                  <a:cubicBezTo>
                    <a:pt x="1326787" y="820003"/>
                    <a:pt x="1326660" y="819876"/>
                    <a:pt x="1326406" y="820892"/>
                  </a:cubicBezTo>
                  <a:cubicBezTo>
                    <a:pt x="1326152" y="822162"/>
                    <a:pt x="1326279" y="823305"/>
                    <a:pt x="1325644" y="831179"/>
                  </a:cubicBezTo>
                  <a:cubicBezTo>
                    <a:pt x="1325771" y="837529"/>
                    <a:pt x="1324247" y="848832"/>
                    <a:pt x="1318151" y="860770"/>
                  </a:cubicBezTo>
                  <a:cubicBezTo>
                    <a:pt x="1312182" y="872708"/>
                    <a:pt x="1301514" y="884900"/>
                    <a:pt x="1288052" y="892901"/>
                  </a:cubicBezTo>
                  <a:cubicBezTo>
                    <a:pt x="1303038" y="884011"/>
                    <a:pt x="1314595" y="868517"/>
                    <a:pt x="1319548" y="855563"/>
                  </a:cubicBezTo>
                  <a:cubicBezTo>
                    <a:pt x="1324628" y="842482"/>
                    <a:pt x="1324501" y="833084"/>
                    <a:pt x="1323866" y="834227"/>
                  </a:cubicBezTo>
                  <a:cubicBezTo>
                    <a:pt x="1322596" y="844641"/>
                    <a:pt x="1320056" y="850102"/>
                    <a:pt x="1318913" y="853277"/>
                  </a:cubicBezTo>
                  <a:cubicBezTo>
                    <a:pt x="1317643" y="856452"/>
                    <a:pt x="1316754" y="857341"/>
                    <a:pt x="1316119" y="858484"/>
                  </a:cubicBezTo>
                  <a:cubicBezTo>
                    <a:pt x="1315357" y="859754"/>
                    <a:pt x="1314722" y="860770"/>
                    <a:pt x="1313071" y="863564"/>
                  </a:cubicBezTo>
                  <a:cubicBezTo>
                    <a:pt x="1312817" y="864072"/>
                    <a:pt x="1312436" y="864707"/>
                    <a:pt x="1312055" y="865215"/>
                  </a:cubicBezTo>
                  <a:cubicBezTo>
                    <a:pt x="1312055" y="865215"/>
                    <a:pt x="1310785" y="870041"/>
                    <a:pt x="1300879" y="879693"/>
                  </a:cubicBezTo>
                  <a:lnTo>
                    <a:pt x="1299736" y="882868"/>
                  </a:lnTo>
                  <a:cubicBezTo>
                    <a:pt x="1295291" y="887313"/>
                    <a:pt x="1288306" y="892139"/>
                    <a:pt x="1280813" y="895822"/>
                  </a:cubicBezTo>
                  <a:cubicBezTo>
                    <a:pt x="1262017" y="906998"/>
                    <a:pt x="1246015" y="903188"/>
                    <a:pt x="1246015" y="903188"/>
                  </a:cubicBezTo>
                  <a:lnTo>
                    <a:pt x="1220234" y="899759"/>
                  </a:lnTo>
                  <a:lnTo>
                    <a:pt x="1213376" y="900140"/>
                  </a:lnTo>
                  <a:lnTo>
                    <a:pt x="1166513" y="896965"/>
                  </a:lnTo>
                  <a:cubicBezTo>
                    <a:pt x="1063651" y="898489"/>
                    <a:pt x="930905" y="896457"/>
                    <a:pt x="844761" y="896076"/>
                  </a:cubicBezTo>
                  <a:cubicBezTo>
                    <a:pt x="807036" y="896203"/>
                    <a:pt x="708586" y="895695"/>
                    <a:pt x="656133" y="896965"/>
                  </a:cubicBezTo>
                  <a:lnTo>
                    <a:pt x="658554" y="895822"/>
                  </a:lnTo>
                  <a:cubicBezTo>
                    <a:pt x="595812" y="896076"/>
                    <a:pt x="509467" y="897854"/>
                    <a:pt x="471539" y="898235"/>
                  </a:cubicBezTo>
                  <a:lnTo>
                    <a:pt x="472548" y="897727"/>
                  </a:lnTo>
                  <a:cubicBezTo>
                    <a:pt x="447330" y="897854"/>
                    <a:pt x="381159" y="898997"/>
                    <a:pt x="389229" y="901156"/>
                  </a:cubicBezTo>
                  <a:cubicBezTo>
                    <a:pt x="328303" y="900521"/>
                    <a:pt x="338995" y="898489"/>
                    <a:pt x="261728" y="899632"/>
                  </a:cubicBezTo>
                  <a:lnTo>
                    <a:pt x="273631" y="899886"/>
                  </a:lnTo>
                  <a:cubicBezTo>
                    <a:pt x="251439" y="899886"/>
                    <a:pt x="207863" y="900013"/>
                    <a:pt x="170688" y="900013"/>
                  </a:cubicBezTo>
                  <a:cubicBezTo>
                    <a:pt x="153670" y="900013"/>
                    <a:pt x="135001" y="899886"/>
                    <a:pt x="115570" y="899886"/>
                  </a:cubicBezTo>
                  <a:cubicBezTo>
                    <a:pt x="105791" y="899886"/>
                    <a:pt x="95885" y="899886"/>
                    <a:pt x="85852" y="899759"/>
                  </a:cubicBezTo>
                  <a:cubicBezTo>
                    <a:pt x="80645" y="899632"/>
                    <a:pt x="76708" y="899886"/>
                    <a:pt x="68453" y="899378"/>
                  </a:cubicBezTo>
                  <a:cubicBezTo>
                    <a:pt x="61087" y="898489"/>
                    <a:pt x="53975" y="896711"/>
                    <a:pt x="47117" y="893917"/>
                  </a:cubicBezTo>
                  <a:cubicBezTo>
                    <a:pt x="19558" y="882741"/>
                    <a:pt x="1143" y="854166"/>
                    <a:pt x="1270" y="826099"/>
                  </a:cubicBezTo>
                  <a:cubicBezTo>
                    <a:pt x="1270" y="806667"/>
                    <a:pt x="1270" y="788253"/>
                    <a:pt x="1397" y="771616"/>
                  </a:cubicBezTo>
                  <a:cubicBezTo>
                    <a:pt x="1270" y="738596"/>
                    <a:pt x="1270" y="712688"/>
                    <a:pt x="1270" y="701928"/>
                  </a:cubicBezTo>
                  <a:lnTo>
                    <a:pt x="1651" y="705842"/>
                  </a:lnTo>
                  <a:cubicBezTo>
                    <a:pt x="508" y="666481"/>
                    <a:pt x="1778" y="616385"/>
                    <a:pt x="0" y="576241"/>
                  </a:cubicBezTo>
                  <a:cubicBezTo>
                    <a:pt x="1016" y="501545"/>
                    <a:pt x="2413" y="179501"/>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413640" y="508"/>
                    <a:pt x="940387" y="635"/>
                    <a:pt x="1177816" y="0"/>
                  </a:cubicBezTo>
                  <a:lnTo>
                    <a:pt x="1173625" y="254"/>
                  </a:lnTo>
                  <a:cubicBezTo>
                    <a:pt x="1186833" y="254"/>
                    <a:pt x="1204994" y="127"/>
                    <a:pt x="1226711" y="127"/>
                  </a:cubicBezTo>
                  <a:cubicBezTo>
                    <a:pt x="1232172" y="127"/>
                    <a:pt x="1237760" y="127"/>
                    <a:pt x="1243729" y="127"/>
                  </a:cubicBezTo>
                  <a:lnTo>
                    <a:pt x="1246015" y="127"/>
                  </a:lnTo>
                  <a:lnTo>
                    <a:pt x="1249444" y="254"/>
                  </a:lnTo>
                  <a:cubicBezTo>
                    <a:pt x="1251730" y="381"/>
                    <a:pt x="1254016" y="381"/>
                    <a:pt x="1256302" y="762"/>
                  </a:cubicBezTo>
                  <a:cubicBezTo>
                    <a:pt x="1260874" y="1270"/>
                    <a:pt x="1265573" y="2413"/>
                    <a:pt x="1270145" y="3810"/>
                  </a:cubicBezTo>
                  <a:cubicBezTo>
                    <a:pt x="1288433" y="9525"/>
                    <a:pt x="1305578" y="22860"/>
                    <a:pt x="1315611" y="41656"/>
                  </a:cubicBezTo>
                  <a:cubicBezTo>
                    <a:pt x="1320564" y="51054"/>
                    <a:pt x="1323866" y="61722"/>
                    <a:pt x="1324628" y="72771"/>
                  </a:cubicBezTo>
                  <a:cubicBezTo>
                    <a:pt x="1325009" y="79121"/>
                    <a:pt x="1324882" y="81915"/>
                    <a:pt x="1324882" y="85725"/>
                  </a:cubicBezTo>
                  <a:cubicBezTo>
                    <a:pt x="1324882" y="89408"/>
                    <a:pt x="1324882" y="93091"/>
                    <a:pt x="1324882" y="96901"/>
                  </a:cubicBezTo>
                  <a:cubicBezTo>
                    <a:pt x="1324882" y="111887"/>
                    <a:pt x="1325009" y="127254"/>
                    <a:pt x="1325009" y="143002"/>
                  </a:cubicBezTo>
                  <a:cubicBezTo>
                    <a:pt x="1325136" y="174134"/>
                    <a:pt x="1325263" y="202872"/>
                    <a:pt x="1325390" y="231610"/>
                  </a:cubicBezTo>
                  <a:cubicBezTo>
                    <a:pt x="1325644" y="346673"/>
                    <a:pt x="1326025" y="461625"/>
                    <a:pt x="1326152" y="508031"/>
                  </a:cubicBezTo>
                  <a:lnTo>
                    <a:pt x="1327422" y="526705"/>
                  </a:lnTo>
                  <a:cubicBezTo>
                    <a:pt x="1326406" y="546161"/>
                    <a:pt x="1327168" y="564388"/>
                    <a:pt x="1326406" y="591113"/>
                  </a:cubicBezTo>
                  <a:cubicBezTo>
                    <a:pt x="1326533" y="605091"/>
                    <a:pt x="1327549" y="599276"/>
                    <a:pt x="1327803" y="592679"/>
                  </a:cubicBezTo>
                  <a:cubicBezTo>
                    <a:pt x="1327041" y="615938"/>
                    <a:pt x="1328057" y="641209"/>
                    <a:pt x="1327295" y="654069"/>
                  </a:cubicBezTo>
                  <a:lnTo>
                    <a:pt x="1326914" y="650155"/>
                  </a:lnTo>
                  <a:cubicBezTo>
                    <a:pt x="1325644" y="686497"/>
                    <a:pt x="1328946" y="707631"/>
                    <a:pt x="1327549" y="752438"/>
                  </a:cubicBezTo>
                  <a:lnTo>
                    <a:pt x="1327295" y="752057"/>
                  </a:lnTo>
                  <a:cubicBezTo>
                    <a:pt x="1326406" y="770726"/>
                    <a:pt x="1327676" y="791935"/>
                    <a:pt x="1328057" y="808192"/>
                  </a:cubicBezTo>
                  <a:close/>
                  <a:moveTo>
                    <a:pt x="1285639" y="892520"/>
                  </a:moveTo>
                  <a:cubicBezTo>
                    <a:pt x="1285004" y="892901"/>
                    <a:pt x="1284496" y="893282"/>
                    <a:pt x="1283988" y="893663"/>
                  </a:cubicBezTo>
                  <a:cubicBezTo>
                    <a:pt x="1284496" y="893409"/>
                    <a:pt x="1285004" y="893282"/>
                    <a:pt x="1285512" y="892901"/>
                  </a:cubicBezTo>
                  <a:cubicBezTo>
                    <a:pt x="1285512" y="892901"/>
                    <a:pt x="1285639" y="892646"/>
                    <a:pt x="1285639" y="892520"/>
                  </a:cubicBezTo>
                  <a:close/>
                </a:path>
              </a:pathLst>
            </a:custGeom>
            <a:solidFill>
              <a:srgbClr val="FFF7F2"/>
            </a:solidFill>
          </p:spPr>
        </p:sp>
      </p:grpSp>
      <p:grpSp>
        <p:nvGrpSpPr>
          <p:cNvPr id="8" name="Group 8"/>
          <p:cNvGrpSpPr/>
          <p:nvPr/>
        </p:nvGrpSpPr>
        <p:grpSpPr>
          <a:xfrm rot="-10800000">
            <a:off x="10756006" y="1028700"/>
            <a:ext cx="7213681" cy="8951050"/>
            <a:chOff x="0" y="0"/>
            <a:chExt cx="1126930" cy="1398344"/>
          </a:xfrm>
        </p:grpSpPr>
        <p:sp>
          <p:nvSpPr>
            <p:cNvPr id="9" name="Freeform 9"/>
            <p:cNvSpPr/>
            <p:nvPr/>
          </p:nvSpPr>
          <p:spPr>
            <a:xfrm>
              <a:off x="0" y="0"/>
              <a:ext cx="1127820" cy="1401392"/>
            </a:xfrm>
            <a:custGeom>
              <a:avLst/>
              <a:gdLst/>
              <a:ahLst/>
              <a:cxnLst/>
              <a:rect l="l" t="t" r="r" b="b"/>
              <a:pathLst>
                <a:path w="1127820" h="1401392">
                  <a:moveTo>
                    <a:pt x="1065590" y="1396566"/>
                  </a:moveTo>
                  <a:cubicBezTo>
                    <a:pt x="1072829" y="1394534"/>
                    <a:pt x="1080322" y="1391486"/>
                    <a:pt x="1086926" y="1387295"/>
                  </a:cubicBezTo>
                  <a:cubicBezTo>
                    <a:pt x="1079940" y="1391613"/>
                    <a:pt x="1072448" y="1394788"/>
                    <a:pt x="1065590" y="1396566"/>
                  </a:cubicBezTo>
                  <a:close/>
                  <a:moveTo>
                    <a:pt x="1126931" y="1302586"/>
                  </a:moveTo>
                  <a:cubicBezTo>
                    <a:pt x="1126677" y="1314016"/>
                    <a:pt x="1126295" y="1314397"/>
                    <a:pt x="1125915" y="1314397"/>
                  </a:cubicBezTo>
                  <a:cubicBezTo>
                    <a:pt x="1125661" y="1314397"/>
                    <a:pt x="1125534" y="1314270"/>
                    <a:pt x="1125280" y="1315286"/>
                  </a:cubicBezTo>
                  <a:cubicBezTo>
                    <a:pt x="1125026" y="1316556"/>
                    <a:pt x="1125153" y="1317700"/>
                    <a:pt x="1124518" y="1325573"/>
                  </a:cubicBezTo>
                  <a:cubicBezTo>
                    <a:pt x="1124645" y="1331923"/>
                    <a:pt x="1123120" y="1343226"/>
                    <a:pt x="1117025" y="1355164"/>
                  </a:cubicBezTo>
                  <a:cubicBezTo>
                    <a:pt x="1111056" y="1367103"/>
                    <a:pt x="1100388" y="1379294"/>
                    <a:pt x="1086926" y="1387295"/>
                  </a:cubicBezTo>
                  <a:cubicBezTo>
                    <a:pt x="1101912" y="1378405"/>
                    <a:pt x="1113469" y="1362911"/>
                    <a:pt x="1118422" y="1349958"/>
                  </a:cubicBezTo>
                  <a:cubicBezTo>
                    <a:pt x="1123502" y="1336876"/>
                    <a:pt x="1123375" y="1327478"/>
                    <a:pt x="1122740" y="1328622"/>
                  </a:cubicBezTo>
                  <a:cubicBezTo>
                    <a:pt x="1121470" y="1339036"/>
                    <a:pt x="1118930" y="1344497"/>
                    <a:pt x="1117787" y="1347672"/>
                  </a:cubicBezTo>
                  <a:cubicBezTo>
                    <a:pt x="1116517" y="1350847"/>
                    <a:pt x="1115628" y="1351736"/>
                    <a:pt x="1114993" y="1352878"/>
                  </a:cubicBezTo>
                  <a:cubicBezTo>
                    <a:pt x="1114231" y="1354148"/>
                    <a:pt x="1113595" y="1355164"/>
                    <a:pt x="1111945" y="1357958"/>
                  </a:cubicBezTo>
                  <a:cubicBezTo>
                    <a:pt x="1111691" y="1358466"/>
                    <a:pt x="1111309" y="1359101"/>
                    <a:pt x="1110929" y="1359609"/>
                  </a:cubicBezTo>
                  <a:cubicBezTo>
                    <a:pt x="1110929" y="1359609"/>
                    <a:pt x="1109659" y="1364436"/>
                    <a:pt x="1099753" y="1374087"/>
                  </a:cubicBezTo>
                  <a:lnTo>
                    <a:pt x="1098609" y="1377262"/>
                  </a:lnTo>
                  <a:cubicBezTo>
                    <a:pt x="1094165" y="1381708"/>
                    <a:pt x="1087180" y="1386533"/>
                    <a:pt x="1079687" y="1390216"/>
                  </a:cubicBezTo>
                  <a:cubicBezTo>
                    <a:pt x="1060891" y="1401392"/>
                    <a:pt x="1044889" y="1397583"/>
                    <a:pt x="1044889" y="1397583"/>
                  </a:cubicBezTo>
                  <a:lnTo>
                    <a:pt x="1019108" y="1394153"/>
                  </a:lnTo>
                  <a:lnTo>
                    <a:pt x="1012250" y="1394534"/>
                  </a:lnTo>
                  <a:lnTo>
                    <a:pt x="965387" y="1391359"/>
                  </a:lnTo>
                  <a:cubicBezTo>
                    <a:pt x="879935" y="1392883"/>
                    <a:pt x="775407" y="1390851"/>
                    <a:pt x="707575" y="1390470"/>
                  </a:cubicBezTo>
                  <a:cubicBezTo>
                    <a:pt x="677869" y="1390597"/>
                    <a:pt x="600346" y="1390089"/>
                    <a:pt x="559043" y="1391359"/>
                  </a:cubicBezTo>
                  <a:lnTo>
                    <a:pt x="560950" y="1390216"/>
                  </a:lnTo>
                  <a:cubicBezTo>
                    <a:pt x="511545" y="1390470"/>
                    <a:pt x="443554" y="1392248"/>
                    <a:pt x="413689" y="1392629"/>
                  </a:cubicBezTo>
                  <a:lnTo>
                    <a:pt x="414483" y="1392122"/>
                  </a:lnTo>
                  <a:cubicBezTo>
                    <a:pt x="394626" y="1392248"/>
                    <a:pt x="342521" y="1393391"/>
                    <a:pt x="348875" y="1395550"/>
                  </a:cubicBezTo>
                  <a:cubicBezTo>
                    <a:pt x="300900" y="1394915"/>
                    <a:pt x="309319" y="1392883"/>
                    <a:pt x="248477" y="1394026"/>
                  </a:cubicBezTo>
                  <a:lnTo>
                    <a:pt x="257850" y="1394280"/>
                  </a:lnTo>
                  <a:cubicBezTo>
                    <a:pt x="240375" y="1394280"/>
                    <a:pt x="206062" y="1394408"/>
                    <a:pt x="170688" y="1394408"/>
                  </a:cubicBezTo>
                  <a:cubicBezTo>
                    <a:pt x="153670" y="1394408"/>
                    <a:pt x="135001" y="1394280"/>
                    <a:pt x="115570" y="1394280"/>
                  </a:cubicBezTo>
                  <a:cubicBezTo>
                    <a:pt x="105791" y="1394280"/>
                    <a:pt x="95885" y="1394280"/>
                    <a:pt x="85852" y="1394153"/>
                  </a:cubicBezTo>
                  <a:cubicBezTo>
                    <a:pt x="80645" y="1394026"/>
                    <a:pt x="76708" y="1394280"/>
                    <a:pt x="68453" y="1393772"/>
                  </a:cubicBezTo>
                  <a:cubicBezTo>
                    <a:pt x="61087" y="1392883"/>
                    <a:pt x="53975" y="1391105"/>
                    <a:pt x="47117" y="1388311"/>
                  </a:cubicBezTo>
                  <a:cubicBezTo>
                    <a:pt x="19558" y="1377136"/>
                    <a:pt x="1143" y="1348561"/>
                    <a:pt x="1270" y="1320493"/>
                  </a:cubicBezTo>
                  <a:cubicBezTo>
                    <a:pt x="1270" y="1301062"/>
                    <a:pt x="1270" y="1282647"/>
                    <a:pt x="1397" y="1266011"/>
                  </a:cubicBezTo>
                  <a:cubicBezTo>
                    <a:pt x="1270" y="1232990"/>
                    <a:pt x="1270" y="1207082"/>
                    <a:pt x="1270" y="1187520"/>
                  </a:cubicBezTo>
                  <a:lnTo>
                    <a:pt x="1651" y="1195016"/>
                  </a:lnTo>
                  <a:cubicBezTo>
                    <a:pt x="508" y="1119625"/>
                    <a:pt x="1778" y="1023672"/>
                    <a:pt x="0" y="946782"/>
                  </a:cubicBezTo>
                  <a:cubicBezTo>
                    <a:pt x="1016" y="803709"/>
                    <a:pt x="2413" y="186871"/>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368097" y="508"/>
                    <a:pt x="782873" y="635"/>
                    <a:pt x="976690" y="0"/>
                  </a:cubicBezTo>
                  <a:lnTo>
                    <a:pt x="972498" y="254"/>
                  </a:lnTo>
                  <a:cubicBezTo>
                    <a:pt x="985707" y="254"/>
                    <a:pt x="1003868" y="127"/>
                    <a:pt x="1025584" y="127"/>
                  </a:cubicBezTo>
                  <a:cubicBezTo>
                    <a:pt x="1031045" y="127"/>
                    <a:pt x="1036634" y="127"/>
                    <a:pt x="1042603" y="127"/>
                  </a:cubicBezTo>
                  <a:lnTo>
                    <a:pt x="1044889" y="127"/>
                  </a:lnTo>
                  <a:lnTo>
                    <a:pt x="1048318" y="254"/>
                  </a:lnTo>
                  <a:cubicBezTo>
                    <a:pt x="1050604" y="381"/>
                    <a:pt x="1052890" y="381"/>
                    <a:pt x="1055176" y="762"/>
                  </a:cubicBezTo>
                  <a:cubicBezTo>
                    <a:pt x="1059748" y="1270"/>
                    <a:pt x="1064447" y="2413"/>
                    <a:pt x="1069018" y="3810"/>
                  </a:cubicBezTo>
                  <a:cubicBezTo>
                    <a:pt x="1087307" y="9525"/>
                    <a:pt x="1104451" y="22860"/>
                    <a:pt x="1114484" y="41656"/>
                  </a:cubicBezTo>
                  <a:cubicBezTo>
                    <a:pt x="1119437" y="51054"/>
                    <a:pt x="1122740" y="61722"/>
                    <a:pt x="1123501" y="72771"/>
                  </a:cubicBezTo>
                  <a:cubicBezTo>
                    <a:pt x="1123882" y="79121"/>
                    <a:pt x="1123756" y="81915"/>
                    <a:pt x="1123756" y="85725"/>
                  </a:cubicBezTo>
                  <a:cubicBezTo>
                    <a:pt x="1123756" y="89408"/>
                    <a:pt x="1123756" y="93091"/>
                    <a:pt x="1123756" y="96901"/>
                  </a:cubicBezTo>
                  <a:cubicBezTo>
                    <a:pt x="1123756" y="111887"/>
                    <a:pt x="1123882" y="127254"/>
                    <a:pt x="1123882" y="143002"/>
                  </a:cubicBezTo>
                  <a:cubicBezTo>
                    <a:pt x="1124009" y="176590"/>
                    <a:pt x="1124137" y="231635"/>
                    <a:pt x="1124264" y="286679"/>
                  </a:cubicBezTo>
                  <a:cubicBezTo>
                    <a:pt x="1124518" y="507070"/>
                    <a:pt x="1124898" y="727247"/>
                    <a:pt x="1125026" y="816132"/>
                  </a:cubicBezTo>
                  <a:lnTo>
                    <a:pt x="1126295" y="851900"/>
                  </a:lnTo>
                  <a:cubicBezTo>
                    <a:pt x="1125279" y="889167"/>
                    <a:pt x="1126042" y="924078"/>
                    <a:pt x="1125279" y="975268"/>
                  </a:cubicBezTo>
                  <a:cubicBezTo>
                    <a:pt x="1125407" y="1002040"/>
                    <a:pt x="1126423" y="990903"/>
                    <a:pt x="1126676" y="978266"/>
                  </a:cubicBezTo>
                  <a:cubicBezTo>
                    <a:pt x="1125915" y="1022815"/>
                    <a:pt x="1126931" y="1071220"/>
                    <a:pt x="1126168" y="1095851"/>
                  </a:cubicBezTo>
                  <a:lnTo>
                    <a:pt x="1125787" y="1088355"/>
                  </a:lnTo>
                  <a:cubicBezTo>
                    <a:pt x="1124518" y="1157963"/>
                    <a:pt x="1127820" y="1198443"/>
                    <a:pt x="1126423" y="1246833"/>
                  </a:cubicBezTo>
                  <a:lnTo>
                    <a:pt x="1126168" y="1246452"/>
                  </a:lnTo>
                  <a:cubicBezTo>
                    <a:pt x="1125279" y="1265121"/>
                    <a:pt x="1126550" y="1286330"/>
                    <a:pt x="1126931" y="1302586"/>
                  </a:cubicBezTo>
                  <a:close/>
                  <a:moveTo>
                    <a:pt x="1084512" y="1386914"/>
                  </a:moveTo>
                  <a:cubicBezTo>
                    <a:pt x="1083877" y="1387295"/>
                    <a:pt x="1083370" y="1387676"/>
                    <a:pt x="1082862" y="1388057"/>
                  </a:cubicBezTo>
                  <a:cubicBezTo>
                    <a:pt x="1083370" y="1387803"/>
                    <a:pt x="1083877" y="1387676"/>
                    <a:pt x="1084385" y="1387295"/>
                  </a:cubicBezTo>
                  <a:cubicBezTo>
                    <a:pt x="1084386" y="1387295"/>
                    <a:pt x="1084512" y="1387041"/>
                    <a:pt x="1084512" y="1386914"/>
                  </a:cubicBezTo>
                  <a:close/>
                </a:path>
              </a:pathLst>
            </a:custGeom>
            <a:solidFill>
              <a:srgbClr val="FFF7F2"/>
            </a:solidFill>
          </p:spPr>
        </p:sp>
      </p:grpSp>
      <p:sp>
        <p:nvSpPr>
          <p:cNvPr id="10" name="Freeform 10"/>
          <p:cNvSpPr/>
          <p:nvPr/>
        </p:nvSpPr>
        <p:spPr>
          <a:xfrm>
            <a:off x="9227121" y="8642130"/>
            <a:ext cx="1704862" cy="1768988"/>
          </a:xfrm>
          <a:custGeom>
            <a:avLst/>
            <a:gdLst/>
            <a:ahLst/>
            <a:cxnLst/>
            <a:rect l="l" t="t" r="r" b="b"/>
            <a:pathLst>
              <a:path w="1704862" h="1768988">
                <a:moveTo>
                  <a:pt x="0" y="0"/>
                </a:moveTo>
                <a:lnTo>
                  <a:pt x="1704862" y="0"/>
                </a:lnTo>
                <a:lnTo>
                  <a:pt x="1704862" y="1768988"/>
                </a:lnTo>
                <a:lnTo>
                  <a:pt x="0" y="1768988"/>
                </a:lnTo>
                <a:lnTo>
                  <a:pt x="0" y="0"/>
                </a:lnTo>
                <a:close/>
              </a:path>
            </a:pathLst>
          </a:custGeom>
          <a:blipFill>
            <a:blip r:embed="rId9"/>
            <a:stretch>
              <a:fillRect/>
            </a:stretch>
          </a:blipFill>
        </p:spPr>
      </p:sp>
      <p:sp>
        <p:nvSpPr>
          <p:cNvPr id="11" name="TextBox 11"/>
          <p:cNvSpPr txBox="1"/>
          <p:nvPr/>
        </p:nvSpPr>
        <p:spPr>
          <a:xfrm>
            <a:off x="674538" y="404653"/>
            <a:ext cx="8492728" cy="624047"/>
          </a:xfrm>
          <a:prstGeom prst="rect">
            <a:avLst/>
          </a:prstGeom>
        </p:spPr>
        <p:txBody>
          <a:bodyPr lIns="0" tIns="0" rIns="0" bIns="0" rtlCol="0" anchor="t">
            <a:spAutoFit/>
          </a:bodyPr>
          <a:lstStyle/>
          <a:p>
            <a:pPr algn="ctr">
              <a:lnSpc>
                <a:spcPts val="4978"/>
              </a:lnSpc>
              <a:spcBef>
                <a:spcPct val="0"/>
              </a:spcBef>
            </a:pPr>
            <a:r>
              <a:rPr lang="en-US" sz="3556" b="1">
                <a:solidFill>
                  <a:srgbClr val="000000"/>
                </a:solidFill>
                <a:latin typeface="Arimo Bold"/>
                <a:ea typeface="Arimo Bold"/>
                <a:cs typeface="Arimo Bold"/>
                <a:sym typeface="Arimo Bold"/>
              </a:rPr>
              <a:t>+Chủ đề nhánh “Đồ vật trong gia đình” </a:t>
            </a:r>
          </a:p>
        </p:txBody>
      </p:sp>
      <p:sp>
        <p:nvSpPr>
          <p:cNvPr id="12" name="TextBox 12"/>
          <p:cNvSpPr txBox="1"/>
          <p:nvPr/>
        </p:nvSpPr>
        <p:spPr>
          <a:xfrm>
            <a:off x="674538" y="1763108"/>
            <a:ext cx="9734586" cy="3797935"/>
          </a:xfrm>
          <a:prstGeom prst="rect">
            <a:avLst/>
          </a:prstGeom>
        </p:spPr>
        <p:txBody>
          <a:bodyPr lIns="0" tIns="0" rIns="0" bIns="0" rtlCol="0" anchor="t">
            <a:spAutoFit/>
          </a:bodyPr>
          <a:lstStyle/>
          <a:p>
            <a:pPr algn="l">
              <a:lnSpc>
                <a:spcPts val="4339"/>
              </a:lnSpc>
              <a:spcBef>
                <a:spcPct val="0"/>
              </a:spcBef>
            </a:pPr>
            <a:r>
              <a:rPr lang="en-US" sz="3099" b="1">
                <a:solidFill>
                  <a:srgbClr val="D9472C"/>
                </a:solidFill>
                <a:latin typeface="Arimo Bold"/>
                <a:ea typeface="Arimo Bold"/>
                <a:cs typeface="Arimo Bold"/>
                <a:sym typeface="Arimo Bold"/>
              </a:rPr>
              <a:t>Vị trí:</a:t>
            </a:r>
          </a:p>
          <a:p>
            <a:pPr algn="l">
              <a:lnSpc>
                <a:spcPts val="4339"/>
              </a:lnSpc>
              <a:spcBef>
                <a:spcPct val="0"/>
              </a:spcBef>
            </a:pPr>
            <a:r>
              <a:rPr lang="en-US" sz="3099">
                <a:solidFill>
                  <a:srgbClr val="000000"/>
                </a:solidFill>
                <a:latin typeface="Arimo"/>
                <a:ea typeface="Arimo"/>
                <a:cs typeface="Arimo"/>
                <a:sym typeface="Arimo"/>
              </a:rPr>
              <a:t>- Là một chủ đề nhánh thuộc chủ đề lớn “Gia đình”. Đồ vật trong gia đình không thể tách rời khỏi khái niệm gia đình. </a:t>
            </a:r>
          </a:p>
          <a:p>
            <a:pPr algn="l">
              <a:lnSpc>
                <a:spcPts val="4339"/>
              </a:lnSpc>
              <a:spcBef>
                <a:spcPct val="0"/>
              </a:spcBef>
            </a:pPr>
            <a:r>
              <a:rPr lang="en-US" sz="3099">
                <a:solidFill>
                  <a:srgbClr val="000000"/>
                </a:solidFill>
                <a:latin typeface="Arimo"/>
                <a:ea typeface="Arimo"/>
                <a:cs typeface="Arimo"/>
                <a:sym typeface="Arimo"/>
              </a:rPr>
              <a:t> - Gắn kết với cuộc sống hàng ngày của trẻ.</a:t>
            </a:r>
          </a:p>
          <a:p>
            <a:pPr algn="l">
              <a:lnSpc>
                <a:spcPts val="4339"/>
              </a:lnSpc>
              <a:spcBef>
                <a:spcPct val="0"/>
              </a:spcBef>
            </a:pPr>
            <a:r>
              <a:rPr lang="en-US" sz="3099">
                <a:solidFill>
                  <a:srgbClr val="000000"/>
                </a:solidFill>
                <a:latin typeface="Arimo"/>
                <a:ea typeface="Arimo"/>
                <a:cs typeface="Arimo"/>
                <a:sym typeface="Arimo"/>
              </a:rPr>
              <a:t> - Nền tảng cho sự phát triển nhận thức và kỹ năng sống.</a:t>
            </a:r>
          </a:p>
        </p:txBody>
      </p:sp>
      <p:sp>
        <p:nvSpPr>
          <p:cNvPr id="13" name="TextBox 13"/>
          <p:cNvSpPr txBox="1"/>
          <p:nvPr/>
        </p:nvSpPr>
        <p:spPr>
          <a:xfrm>
            <a:off x="674538" y="5603489"/>
            <a:ext cx="8453879" cy="2712048"/>
          </a:xfrm>
          <a:prstGeom prst="rect">
            <a:avLst/>
          </a:prstGeom>
        </p:spPr>
        <p:txBody>
          <a:bodyPr lIns="0" tIns="0" rIns="0" bIns="0" rtlCol="0" anchor="t">
            <a:spAutoFit/>
          </a:bodyPr>
          <a:lstStyle/>
          <a:p>
            <a:pPr algn="l">
              <a:lnSpc>
                <a:spcPts val="4342"/>
              </a:lnSpc>
              <a:spcBef>
                <a:spcPct val="0"/>
              </a:spcBef>
            </a:pPr>
            <a:r>
              <a:rPr lang="en-US" sz="3101" b="1">
                <a:solidFill>
                  <a:srgbClr val="D9472C"/>
                </a:solidFill>
                <a:latin typeface="Arimo Bold"/>
                <a:ea typeface="Arimo Bold"/>
                <a:cs typeface="Arimo Bold"/>
                <a:sym typeface="Arimo Bold"/>
              </a:rPr>
              <a:t>Thời gian:</a:t>
            </a:r>
          </a:p>
          <a:p>
            <a:pPr algn="l">
              <a:lnSpc>
                <a:spcPts val="4342"/>
              </a:lnSpc>
              <a:spcBef>
                <a:spcPct val="0"/>
              </a:spcBef>
            </a:pPr>
            <a:r>
              <a:rPr lang="en-US" sz="3101">
                <a:solidFill>
                  <a:srgbClr val="000000"/>
                </a:solidFill>
                <a:latin typeface="Arimo"/>
                <a:ea typeface="Arimo"/>
                <a:cs typeface="Arimo"/>
                <a:sym typeface="Arimo"/>
              </a:rPr>
              <a:t>- Thường được triển khai trong tuần thứ 2 hoặc 3 của chủ đề lớn “Gia đình”</a:t>
            </a:r>
          </a:p>
          <a:p>
            <a:pPr algn="l">
              <a:lnSpc>
                <a:spcPts val="4342"/>
              </a:lnSpc>
              <a:spcBef>
                <a:spcPct val="0"/>
              </a:spcBef>
            </a:pPr>
            <a:r>
              <a:rPr lang="en-US" sz="3101">
                <a:solidFill>
                  <a:srgbClr val="000000"/>
                </a:solidFill>
                <a:latin typeface="Arimo"/>
                <a:ea typeface="Arimo"/>
                <a:cs typeface="Arimo"/>
                <a:sym typeface="Arimo"/>
              </a:rPr>
              <a:t>- Được lồng ghép trong các hoạt động học tập, vui chơi kéo dài từ 15 đến 30 phút.</a:t>
            </a:r>
          </a:p>
        </p:txBody>
      </p:sp>
      <p:sp>
        <p:nvSpPr>
          <p:cNvPr id="14" name="TextBox 14"/>
          <p:cNvSpPr txBox="1"/>
          <p:nvPr/>
        </p:nvSpPr>
        <p:spPr>
          <a:xfrm>
            <a:off x="11130218" y="1200230"/>
            <a:ext cx="6465256" cy="8684260"/>
          </a:xfrm>
          <a:prstGeom prst="rect">
            <a:avLst/>
          </a:prstGeom>
        </p:spPr>
        <p:txBody>
          <a:bodyPr lIns="0" tIns="0" rIns="0" bIns="0" rtlCol="0" anchor="t">
            <a:spAutoFit/>
          </a:bodyPr>
          <a:lstStyle/>
          <a:p>
            <a:pPr algn="l">
              <a:lnSpc>
                <a:spcPts val="4339"/>
              </a:lnSpc>
              <a:spcBef>
                <a:spcPct val="0"/>
              </a:spcBef>
            </a:pPr>
            <a:r>
              <a:rPr lang="en-US" sz="3099" b="1">
                <a:solidFill>
                  <a:srgbClr val="D9472C"/>
                </a:solidFill>
                <a:latin typeface="Arimo Bold"/>
                <a:ea typeface="Arimo Bold"/>
                <a:cs typeface="Arimo Bold"/>
                <a:sym typeface="Arimo Bold"/>
              </a:rPr>
              <a:t>Vai trò:</a:t>
            </a:r>
          </a:p>
          <a:p>
            <a:pPr algn="l">
              <a:lnSpc>
                <a:spcPts val="4339"/>
              </a:lnSpc>
              <a:spcBef>
                <a:spcPct val="0"/>
              </a:spcBef>
            </a:pPr>
            <a:r>
              <a:rPr lang="en-US" sz="3099">
                <a:solidFill>
                  <a:srgbClr val="000000"/>
                </a:solidFill>
                <a:latin typeface="Arimo"/>
                <a:ea typeface="Arimo"/>
                <a:cs typeface="Arimo"/>
                <a:sym typeface="Arimo"/>
              </a:rPr>
              <a:t>- Phát triển nhận thức.</a:t>
            </a:r>
          </a:p>
          <a:p>
            <a:pPr algn="l">
              <a:lnSpc>
                <a:spcPts val="4339"/>
              </a:lnSpc>
              <a:spcBef>
                <a:spcPct val="0"/>
              </a:spcBef>
            </a:pPr>
            <a:r>
              <a:rPr lang="en-US" sz="3099">
                <a:solidFill>
                  <a:srgbClr val="000000"/>
                </a:solidFill>
                <a:latin typeface="Arimo"/>
                <a:ea typeface="Arimo"/>
                <a:cs typeface="Arimo"/>
                <a:sym typeface="Arimo"/>
              </a:rPr>
              <a:t>- Phát triển ngôn ngữ</a:t>
            </a:r>
          </a:p>
          <a:p>
            <a:pPr algn="l">
              <a:lnSpc>
                <a:spcPts val="4339"/>
              </a:lnSpc>
              <a:spcBef>
                <a:spcPct val="0"/>
              </a:spcBef>
            </a:pPr>
            <a:r>
              <a:rPr lang="en-US" sz="3099">
                <a:solidFill>
                  <a:srgbClr val="000000"/>
                </a:solidFill>
                <a:latin typeface="Arimo"/>
                <a:ea typeface="Arimo"/>
                <a:cs typeface="Arimo"/>
                <a:sym typeface="Arimo"/>
              </a:rPr>
              <a:t>- Phát triển vận động tinh</a:t>
            </a:r>
          </a:p>
          <a:p>
            <a:pPr algn="l">
              <a:lnSpc>
                <a:spcPts val="4339"/>
              </a:lnSpc>
              <a:spcBef>
                <a:spcPct val="0"/>
              </a:spcBef>
            </a:pPr>
            <a:r>
              <a:rPr lang="en-US" sz="3099">
                <a:solidFill>
                  <a:srgbClr val="000000"/>
                </a:solidFill>
                <a:latin typeface="Arimo"/>
                <a:ea typeface="Arimo"/>
                <a:cs typeface="Arimo"/>
                <a:sym typeface="Arimo"/>
              </a:rPr>
              <a:t>- Phát triển tư duy logic</a:t>
            </a:r>
          </a:p>
          <a:p>
            <a:pPr algn="l">
              <a:lnSpc>
                <a:spcPts val="4339"/>
              </a:lnSpc>
              <a:spcBef>
                <a:spcPct val="0"/>
              </a:spcBef>
            </a:pPr>
            <a:r>
              <a:rPr lang="en-US" sz="3099">
                <a:solidFill>
                  <a:srgbClr val="000000"/>
                </a:solidFill>
                <a:latin typeface="Arimo"/>
                <a:ea typeface="Arimo"/>
                <a:cs typeface="Arimo"/>
                <a:sym typeface="Arimo"/>
              </a:rPr>
              <a:t>- Giáo dục an toàn.</a:t>
            </a:r>
          </a:p>
          <a:p>
            <a:pPr algn="l">
              <a:lnSpc>
                <a:spcPts val="4339"/>
              </a:lnSpc>
              <a:spcBef>
                <a:spcPct val="0"/>
              </a:spcBef>
            </a:pPr>
            <a:r>
              <a:rPr lang="en-US" sz="3099">
                <a:solidFill>
                  <a:srgbClr val="000000"/>
                </a:solidFill>
                <a:latin typeface="Arimo"/>
                <a:ea typeface="Arimo"/>
                <a:cs typeface="Arimo"/>
                <a:sym typeface="Arimo"/>
              </a:rPr>
              <a:t>- Giáo dục kỹ năng sống.</a:t>
            </a:r>
          </a:p>
          <a:p>
            <a:pPr algn="l">
              <a:lnSpc>
                <a:spcPts val="4339"/>
              </a:lnSpc>
              <a:spcBef>
                <a:spcPct val="0"/>
              </a:spcBef>
            </a:pPr>
            <a:r>
              <a:rPr lang="en-US" sz="3099">
                <a:solidFill>
                  <a:srgbClr val="000000"/>
                </a:solidFill>
                <a:latin typeface="Arimo"/>
                <a:ea typeface="Arimo"/>
                <a:cs typeface="Arimo"/>
                <a:sym typeface="Arimo"/>
              </a:rPr>
              <a:t>- Phát triển thẩm mỹ:</a:t>
            </a:r>
          </a:p>
          <a:p>
            <a:pPr algn="l">
              <a:lnSpc>
                <a:spcPts val="4339"/>
              </a:lnSpc>
              <a:spcBef>
                <a:spcPct val="0"/>
              </a:spcBef>
            </a:pPr>
            <a:r>
              <a:rPr lang="en-US" sz="3099">
                <a:solidFill>
                  <a:srgbClr val="000000"/>
                </a:solidFill>
                <a:latin typeface="Arimo"/>
                <a:ea typeface="Arimo"/>
                <a:cs typeface="Arimo"/>
                <a:sym typeface="Arimo"/>
              </a:rPr>
              <a:t>+Cảm nhận vẻ đẹp</a:t>
            </a:r>
          </a:p>
          <a:p>
            <a:pPr algn="l">
              <a:lnSpc>
                <a:spcPts val="4339"/>
              </a:lnSpc>
              <a:spcBef>
                <a:spcPct val="0"/>
              </a:spcBef>
            </a:pPr>
            <a:r>
              <a:rPr lang="en-US" sz="3099">
                <a:solidFill>
                  <a:srgbClr val="000000"/>
                </a:solidFill>
                <a:latin typeface="Arimo"/>
                <a:ea typeface="Arimo"/>
                <a:cs typeface="Arimo"/>
                <a:sym typeface="Arimo"/>
              </a:rPr>
              <a:t>+Sáng tạo.</a:t>
            </a:r>
          </a:p>
          <a:p>
            <a:pPr algn="l">
              <a:lnSpc>
                <a:spcPts val="4339"/>
              </a:lnSpc>
              <a:spcBef>
                <a:spcPct val="0"/>
              </a:spcBef>
            </a:pPr>
            <a:r>
              <a:rPr lang="en-US" sz="3099">
                <a:solidFill>
                  <a:srgbClr val="000000"/>
                </a:solidFill>
                <a:latin typeface="Arimo"/>
                <a:ea typeface="Arimo"/>
                <a:cs typeface="Arimo"/>
                <a:sym typeface="Arimo"/>
              </a:rPr>
              <a:t>=&gt;Việc triển khai chủ đề nhánh "Đồ vật trong gia đình" sẽ giúp trẻ  không chỉ nắm vững kiến thức mà còn hình thành những kỹ năng sống , góp phần xây dựng sự phát triển toàn diện của bé.</a:t>
            </a:r>
          </a:p>
        </p:txBody>
      </p:sp>
      <p:sp>
        <p:nvSpPr>
          <p:cNvPr id="15" name="Freeform 15"/>
          <p:cNvSpPr/>
          <p:nvPr/>
        </p:nvSpPr>
        <p:spPr>
          <a:xfrm rot="271078">
            <a:off x="16215252" y="183121"/>
            <a:ext cx="1690453" cy="1691158"/>
          </a:xfrm>
          <a:custGeom>
            <a:avLst/>
            <a:gdLst/>
            <a:ahLst/>
            <a:cxnLst/>
            <a:rect l="l" t="t" r="r" b="b"/>
            <a:pathLst>
              <a:path w="1690453" h="1691158">
                <a:moveTo>
                  <a:pt x="0" y="0"/>
                </a:moveTo>
                <a:lnTo>
                  <a:pt x="1690453" y="0"/>
                </a:lnTo>
                <a:lnTo>
                  <a:pt x="1690453" y="1691158"/>
                </a:lnTo>
                <a:lnTo>
                  <a:pt x="0" y="1691158"/>
                </a:lnTo>
                <a:lnTo>
                  <a:pt x="0" y="0"/>
                </a:lnTo>
                <a:close/>
              </a:path>
            </a:pathLst>
          </a:custGeom>
          <a:blipFill>
            <a:blip r:embed="rId10"/>
            <a:stretch>
              <a:fillRect/>
            </a:stretch>
          </a:blipFill>
        </p:spPr>
      </p:sp>
      <p:sp>
        <p:nvSpPr>
          <p:cNvPr id="16" name="Freeform 16"/>
          <p:cNvSpPr/>
          <p:nvPr/>
        </p:nvSpPr>
        <p:spPr>
          <a:xfrm>
            <a:off x="1699101" y="8905443"/>
            <a:ext cx="1267715" cy="1242361"/>
          </a:xfrm>
          <a:custGeom>
            <a:avLst/>
            <a:gdLst/>
            <a:ahLst/>
            <a:cxnLst/>
            <a:rect l="l" t="t" r="r" b="b"/>
            <a:pathLst>
              <a:path w="1267715" h="1242361">
                <a:moveTo>
                  <a:pt x="0" y="0"/>
                </a:moveTo>
                <a:lnTo>
                  <a:pt x="1267715" y="0"/>
                </a:lnTo>
                <a:lnTo>
                  <a:pt x="1267715" y="1242361"/>
                </a:lnTo>
                <a:lnTo>
                  <a:pt x="0" y="124236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p:transition>
    <p:circl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028700" y="420735"/>
            <a:ext cx="14908900" cy="9445529"/>
            <a:chOff x="0" y="0"/>
            <a:chExt cx="1997601" cy="1265580"/>
          </a:xfrm>
        </p:grpSpPr>
        <p:sp>
          <p:nvSpPr>
            <p:cNvPr id="3" name="Freeform 3"/>
            <p:cNvSpPr/>
            <p:nvPr/>
          </p:nvSpPr>
          <p:spPr>
            <a:xfrm>
              <a:off x="0" y="0"/>
              <a:ext cx="1998490" cy="1268628"/>
            </a:xfrm>
            <a:custGeom>
              <a:avLst/>
              <a:gdLst/>
              <a:ahLst/>
              <a:cxnLst/>
              <a:rect l="l" t="t" r="r" b="b"/>
              <a:pathLst>
                <a:path w="1998490" h="1268628">
                  <a:moveTo>
                    <a:pt x="1936260" y="1263802"/>
                  </a:moveTo>
                  <a:cubicBezTo>
                    <a:pt x="1943499" y="1261770"/>
                    <a:pt x="1950993" y="1258722"/>
                    <a:pt x="1957596" y="1254531"/>
                  </a:cubicBezTo>
                  <a:cubicBezTo>
                    <a:pt x="1950611" y="1258849"/>
                    <a:pt x="1943118" y="1262024"/>
                    <a:pt x="1936260" y="1263802"/>
                  </a:cubicBezTo>
                  <a:close/>
                  <a:moveTo>
                    <a:pt x="1997602" y="1169822"/>
                  </a:moveTo>
                  <a:cubicBezTo>
                    <a:pt x="1997347" y="1181252"/>
                    <a:pt x="1996966" y="1181633"/>
                    <a:pt x="1996585" y="1181633"/>
                  </a:cubicBezTo>
                  <a:cubicBezTo>
                    <a:pt x="1996331" y="1181633"/>
                    <a:pt x="1996205" y="1181506"/>
                    <a:pt x="1995950" y="1182522"/>
                  </a:cubicBezTo>
                  <a:cubicBezTo>
                    <a:pt x="1995696" y="1183792"/>
                    <a:pt x="1995824" y="1184935"/>
                    <a:pt x="1995188" y="1192809"/>
                  </a:cubicBezTo>
                  <a:cubicBezTo>
                    <a:pt x="1995315" y="1199159"/>
                    <a:pt x="1993791" y="1210462"/>
                    <a:pt x="1987696" y="1222400"/>
                  </a:cubicBezTo>
                  <a:cubicBezTo>
                    <a:pt x="1981727" y="1234338"/>
                    <a:pt x="1971059" y="1246530"/>
                    <a:pt x="1957596" y="1254531"/>
                  </a:cubicBezTo>
                  <a:cubicBezTo>
                    <a:pt x="1972583" y="1245641"/>
                    <a:pt x="1984140" y="1230147"/>
                    <a:pt x="1989093" y="1217193"/>
                  </a:cubicBezTo>
                  <a:cubicBezTo>
                    <a:pt x="1994172" y="1204112"/>
                    <a:pt x="1994046" y="1194714"/>
                    <a:pt x="1993410" y="1195857"/>
                  </a:cubicBezTo>
                  <a:cubicBezTo>
                    <a:pt x="1992140" y="1206271"/>
                    <a:pt x="1989600" y="1211732"/>
                    <a:pt x="1988458" y="1214907"/>
                  </a:cubicBezTo>
                  <a:cubicBezTo>
                    <a:pt x="1987187" y="1218082"/>
                    <a:pt x="1986299" y="1218971"/>
                    <a:pt x="1985663" y="1220114"/>
                  </a:cubicBezTo>
                  <a:cubicBezTo>
                    <a:pt x="1984902" y="1221384"/>
                    <a:pt x="1984266" y="1222400"/>
                    <a:pt x="1982615" y="1225194"/>
                  </a:cubicBezTo>
                  <a:cubicBezTo>
                    <a:pt x="1982362" y="1225702"/>
                    <a:pt x="1981980" y="1226337"/>
                    <a:pt x="1981599" y="1226845"/>
                  </a:cubicBezTo>
                  <a:cubicBezTo>
                    <a:pt x="1981599" y="1226845"/>
                    <a:pt x="1980330" y="1231671"/>
                    <a:pt x="1970424" y="1241323"/>
                  </a:cubicBezTo>
                  <a:lnTo>
                    <a:pt x="1969280" y="1244498"/>
                  </a:lnTo>
                  <a:cubicBezTo>
                    <a:pt x="1964835" y="1248943"/>
                    <a:pt x="1957850" y="1253769"/>
                    <a:pt x="1950358" y="1257452"/>
                  </a:cubicBezTo>
                  <a:cubicBezTo>
                    <a:pt x="1931562" y="1268628"/>
                    <a:pt x="1915559" y="1264818"/>
                    <a:pt x="1915559" y="1264818"/>
                  </a:cubicBezTo>
                  <a:lnTo>
                    <a:pt x="1889778" y="1261389"/>
                  </a:lnTo>
                  <a:lnTo>
                    <a:pt x="1882921" y="1261770"/>
                  </a:lnTo>
                  <a:lnTo>
                    <a:pt x="1836058" y="1258595"/>
                  </a:lnTo>
                  <a:cubicBezTo>
                    <a:pt x="1675235" y="1260119"/>
                    <a:pt x="1448553" y="1258087"/>
                    <a:pt x="1301451" y="1257706"/>
                  </a:cubicBezTo>
                  <a:cubicBezTo>
                    <a:pt x="1237029" y="1257833"/>
                    <a:pt x="1068912" y="1257325"/>
                    <a:pt x="979342" y="1258595"/>
                  </a:cubicBezTo>
                  <a:lnTo>
                    <a:pt x="983476" y="1257452"/>
                  </a:lnTo>
                  <a:cubicBezTo>
                    <a:pt x="876336" y="1257706"/>
                    <a:pt x="728889" y="1259484"/>
                    <a:pt x="664123" y="1259865"/>
                  </a:cubicBezTo>
                  <a:lnTo>
                    <a:pt x="665845" y="1259357"/>
                  </a:lnTo>
                  <a:cubicBezTo>
                    <a:pt x="622782" y="1259484"/>
                    <a:pt x="509786" y="1260627"/>
                    <a:pt x="523566" y="1262786"/>
                  </a:cubicBezTo>
                  <a:cubicBezTo>
                    <a:pt x="419527" y="1262151"/>
                    <a:pt x="437785" y="1260119"/>
                    <a:pt x="305841" y="1261262"/>
                  </a:cubicBezTo>
                  <a:lnTo>
                    <a:pt x="326167" y="1261516"/>
                  </a:lnTo>
                  <a:cubicBezTo>
                    <a:pt x="288271" y="1261516"/>
                    <a:pt x="213859" y="1261643"/>
                    <a:pt x="170688" y="1261643"/>
                  </a:cubicBezTo>
                  <a:cubicBezTo>
                    <a:pt x="153670" y="1261643"/>
                    <a:pt x="135001" y="1261516"/>
                    <a:pt x="115570" y="1261516"/>
                  </a:cubicBezTo>
                  <a:cubicBezTo>
                    <a:pt x="105791" y="1261516"/>
                    <a:pt x="95885" y="1261516"/>
                    <a:pt x="85852" y="1261389"/>
                  </a:cubicBezTo>
                  <a:cubicBezTo>
                    <a:pt x="80645" y="1261262"/>
                    <a:pt x="76708" y="1261516"/>
                    <a:pt x="68453" y="1261008"/>
                  </a:cubicBezTo>
                  <a:cubicBezTo>
                    <a:pt x="61087" y="1260119"/>
                    <a:pt x="53975" y="1258341"/>
                    <a:pt x="47117" y="1255547"/>
                  </a:cubicBezTo>
                  <a:cubicBezTo>
                    <a:pt x="19558" y="1244371"/>
                    <a:pt x="1143" y="1215796"/>
                    <a:pt x="1270" y="1187729"/>
                  </a:cubicBezTo>
                  <a:cubicBezTo>
                    <a:pt x="1270" y="1168298"/>
                    <a:pt x="1270" y="1149883"/>
                    <a:pt x="1397" y="1133246"/>
                  </a:cubicBezTo>
                  <a:cubicBezTo>
                    <a:pt x="1270" y="1100226"/>
                    <a:pt x="1270" y="1074318"/>
                    <a:pt x="1270" y="1057119"/>
                  </a:cubicBezTo>
                  <a:lnTo>
                    <a:pt x="1651" y="1063653"/>
                  </a:lnTo>
                  <a:cubicBezTo>
                    <a:pt x="508" y="997938"/>
                    <a:pt x="1778" y="914299"/>
                    <a:pt x="0" y="847277"/>
                  </a:cubicBezTo>
                  <a:cubicBezTo>
                    <a:pt x="1016" y="722566"/>
                    <a:pt x="2413" y="184892"/>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65251" y="508"/>
                    <a:pt x="1464744" y="635"/>
                    <a:pt x="1847360" y="0"/>
                  </a:cubicBezTo>
                  <a:lnTo>
                    <a:pt x="1843169" y="254"/>
                  </a:lnTo>
                  <a:cubicBezTo>
                    <a:pt x="1856377" y="254"/>
                    <a:pt x="1874538" y="127"/>
                    <a:pt x="1896255" y="127"/>
                  </a:cubicBezTo>
                  <a:cubicBezTo>
                    <a:pt x="1901716" y="127"/>
                    <a:pt x="1907305" y="127"/>
                    <a:pt x="1913274" y="127"/>
                  </a:cubicBezTo>
                  <a:lnTo>
                    <a:pt x="1915559" y="127"/>
                  </a:lnTo>
                  <a:lnTo>
                    <a:pt x="1918988" y="254"/>
                  </a:lnTo>
                  <a:cubicBezTo>
                    <a:pt x="1921274" y="381"/>
                    <a:pt x="1923560" y="381"/>
                    <a:pt x="1925846" y="762"/>
                  </a:cubicBezTo>
                  <a:cubicBezTo>
                    <a:pt x="1930418" y="1270"/>
                    <a:pt x="1935118" y="2413"/>
                    <a:pt x="1939689" y="3810"/>
                  </a:cubicBezTo>
                  <a:cubicBezTo>
                    <a:pt x="1957977" y="9525"/>
                    <a:pt x="1975122" y="22860"/>
                    <a:pt x="1985155" y="41656"/>
                  </a:cubicBezTo>
                  <a:cubicBezTo>
                    <a:pt x="1990108" y="51054"/>
                    <a:pt x="1993410" y="61722"/>
                    <a:pt x="1994172" y="72771"/>
                  </a:cubicBezTo>
                  <a:cubicBezTo>
                    <a:pt x="1994553" y="79121"/>
                    <a:pt x="1994427" y="81915"/>
                    <a:pt x="1994427" y="85725"/>
                  </a:cubicBezTo>
                  <a:cubicBezTo>
                    <a:pt x="1994427" y="89408"/>
                    <a:pt x="1994427" y="93091"/>
                    <a:pt x="1994427" y="96901"/>
                  </a:cubicBezTo>
                  <a:cubicBezTo>
                    <a:pt x="1994427" y="111887"/>
                    <a:pt x="1994553" y="127254"/>
                    <a:pt x="1994553" y="143002"/>
                  </a:cubicBezTo>
                  <a:cubicBezTo>
                    <a:pt x="1994680" y="175931"/>
                    <a:pt x="1994808" y="223911"/>
                    <a:pt x="1994934" y="271891"/>
                  </a:cubicBezTo>
                  <a:cubicBezTo>
                    <a:pt x="1995188" y="463997"/>
                    <a:pt x="1995569" y="655917"/>
                    <a:pt x="1995696" y="733394"/>
                  </a:cubicBezTo>
                  <a:lnTo>
                    <a:pt x="1996966" y="764572"/>
                  </a:lnTo>
                  <a:cubicBezTo>
                    <a:pt x="1995950" y="797057"/>
                    <a:pt x="1996712" y="827487"/>
                    <a:pt x="1995950" y="872107"/>
                  </a:cubicBezTo>
                  <a:cubicBezTo>
                    <a:pt x="1996077" y="895444"/>
                    <a:pt x="1997093" y="885735"/>
                    <a:pt x="1997347" y="874721"/>
                  </a:cubicBezTo>
                  <a:cubicBezTo>
                    <a:pt x="1996585" y="913553"/>
                    <a:pt x="1997602" y="955745"/>
                    <a:pt x="1996839" y="977215"/>
                  </a:cubicBezTo>
                  <a:lnTo>
                    <a:pt x="1996458" y="970681"/>
                  </a:lnTo>
                  <a:cubicBezTo>
                    <a:pt x="1995188" y="1031356"/>
                    <a:pt x="1998490" y="1066641"/>
                    <a:pt x="1997093" y="1114069"/>
                  </a:cubicBezTo>
                  <a:lnTo>
                    <a:pt x="1996839" y="1113688"/>
                  </a:lnTo>
                  <a:cubicBezTo>
                    <a:pt x="1995950" y="1132357"/>
                    <a:pt x="1997221" y="1153566"/>
                    <a:pt x="1997602" y="1169822"/>
                  </a:cubicBezTo>
                  <a:close/>
                  <a:moveTo>
                    <a:pt x="1955183" y="1254150"/>
                  </a:moveTo>
                  <a:cubicBezTo>
                    <a:pt x="1954548" y="1254531"/>
                    <a:pt x="1954040" y="1254912"/>
                    <a:pt x="1953533" y="1255293"/>
                  </a:cubicBezTo>
                  <a:cubicBezTo>
                    <a:pt x="1954040" y="1255039"/>
                    <a:pt x="1954548" y="1254912"/>
                    <a:pt x="1955056" y="1254531"/>
                  </a:cubicBezTo>
                  <a:cubicBezTo>
                    <a:pt x="1955056" y="1254531"/>
                    <a:pt x="1955183" y="1254277"/>
                    <a:pt x="1955183" y="1254150"/>
                  </a:cubicBezTo>
                  <a:close/>
                </a:path>
              </a:pathLst>
            </a:custGeom>
            <a:solidFill>
              <a:srgbClr val="FFF7F2"/>
            </a:solidFill>
          </p:spPr>
        </p:sp>
      </p:grpSp>
      <p:sp>
        <p:nvSpPr>
          <p:cNvPr id="4" name="Freeform 4"/>
          <p:cNvSpPr/>
          <p:nvPr/>
        </p:nvSpPr>
        <p:spPr>
          <a:xfrm>
            <a:off x="475748" y="168177"/>
            <a:ext cx="5247962" cy="505116"/>
          </a:xfrm>
          <a:custGeom>
            <a:avLst/>
            <a:gdLst/>
            <a:ahLst/>
            <a:cxnLst/>
            <a:rect l="l" t="t" r="r" b="b"/>
            <a:pathLst>
              <a:path w="5247962" h="505116">
                <a:moveTo>
                  <a:pt x="0" y="0"/>
                </a:moveTo>
                <a:lnTo>
                  <a:pt x="5247962" y="0"/>
                </a:lnTo>
                <a:lnTo>
                  <a:pt x="5247962" y="505117"/>
                </a:lnTo>
                <a:lnTo>
                  <a:pt x="0" y="5051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4555197" y="6984726"/>
            <a:ext cx="2764806" cy="3356366"/>
          </a:xfrm>
          <a:custGeom>
            <a:avLst/>
            <a:gdLst/>
            <a:ahLst/>
            <a:cxnLst/>
            <a:rect l="l" t="t" r="r" b="b"/>
            <a:pathLst>
              <a:path w="2764806" h="3356366">
                <a:moveTo>
                  <a:pt x="0" y="0"/>
                </a:moveTo>
                <a:lnTo>
                  <a:pt x="2764806" y="0"/>
                </a:lnTo>
                <a:lnTo>
                  <a:pt x="2764806" y="3356365"/>
                </a:lnTo>
                <a:lnTo>
                  <a:pt x="0" y="33563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382108">
            <a:off x="15318082" y="231702"/>
            <a:ext cx="2170570" cy="3316149"/>
          </a:xfrm>
          <a:custGeom>
            <a:avLst/>
            <a:gdLst/>
            <a:ahLst/>
            <a:cxnLst/>
            <a:rect l="l" t="t" r="r" b="b"/>
            <a:pathLst>
              <a:path w="2170570" h="3316149">
                <a:moveTo>
                  <a:pt x="0" y="0"/>
                </a:moveTo>
                <a:lnTo>
                  <a:pt x="2170570" y="0"/>
                </a:lnTo>
                <a:lnTo>
                  <a:pt x="2170570" y="3316149"/>
                </a:lnTo>
                <a:lnTo>
                  <a:pt x="0" y="3316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485002" y="8587826"/>
            <a:ext cx="1703748" cy="1748249"/>
          </a:xfrm>
          <a:custGeom>
            <a:avLst/>
            <a:gdLst/>
            <a:ahLst/>
            <a:cxnLst/>
            <a:rect l="l" t="t" r="r" b="b"/>
            <a:pathLst>
              <a:path w="1703748" h="1748249">
                <a:moveTo>
                  <a:pt x="0" y="0"/>
                </a:moveTo>
                <a:lnTo>
                  <a:pt x="1703748" y="0"/>
                </a:lnTo>
                <a:lnTo>
                  <a:pt x="1703748" y="1748249"/>
                </a:lnTo>
                <a:lnTo>
                  <a:pt x="0" y="17482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1336876" y="662546"/>
            <a:ext cx="13573275" cy="646584"/>
          </a:xfrm>
          <a:prstGeom prst="rect">
            <a:avLst/>
          </a:prstGeom>
        </p:spPr>
        <p:txBody>
          <a:bodyPr lIns="0" tIns="0" rIns="0" bIns="0" rtlCol="0" anchor="t">
            <a:spAutoFit/>
          </a:bodyPr>
          <a:lstStyle/>
          <a:p>
            <a:pPr algn="ctr">
              <a:lnSpc>
                <a:spcPts val="5115"/>
              </a:lnSpc>
            </a:pPr>
            <a:r>
              <a:rPr lang="en-US" sz="3653" b="1">
                <a:solidFill>
                  <a:srgbClr val="D50E11"/>
                </a:solidFill>
                <a:latin typeface="DejaVu Serif Bold"/>
                <a:ea typeface="DejaVu Serif Bold"/>
                <a:cs typeface="DejaVu Serif Bold"/>
                <a:sym typeface="DejaVu Serif Bold"/>
              </a:rPr>
              <a:t>-10 giáo án theo chủ đề “Đồ dùng trong gia đình” </a:t>
            </a:r>
          </a:p>
        </p:txBody>
      </p:sp>
      <p:sp>
        <p:nvSpPr>
          <p:cNvPr id="9" name="TextBox 9"/>
          <p:cNvSpPr txBox="1"/>
          <p:nvPr/>
        </p:nvSpPr>
        <p:spPr>
          <a:xfrm>
            <a:off x="1640561" y="1560041"/>
            <a:ext cx="6757070" cy="1011098"/>
          </a:xfrm>
          <a:prstGeom prst="rect">
            <a:avLst/>
          </a:prstGeom>
        </p:spPr>
        <p:txBody>
          <a:bodyPr lIns="0" tIns="0" rIns="0" bIns="0" rtlCol="0" anchor="t">
            <a:spAutoFit/>
          </a:bodyPr>
          <a:lstStyle/>
          <a:p>
            <a:pPr algn="l">
              <a:lnSpc>
                <a:spcPts val="3751"/>
              </a:lnSpc>
              <a:spcBef>
                <a:spcPct val="0"/>
              </a:spcBef>
            </a:pPr>
            <a:r>
              <a:rPr lang="en-US" sz="2885">
                <a:solidFill>
                  <a:srgbClr val="000000"/>
                </a:solidFill>
                <a:latin typeface="Arial"/>
                <a:ea typeface="Arial"/>
                <a:cs typeface="Arial"/>
                <a:sym typeface="Arial"/>
              </a:rPr>
              <a:t>-Giáo án 1: Đề tài: “Chữ số, số lượng, số thứ tự 5”</a:t>
            </a:r>
          </a:p>
        </p:txBody>
      </p:sp>
      <p:sp>
        <p:nvSpPr>
          <p:cNvPr id="10" name="TextBox 10"/>
          <p:cNvSpPr txBox="1"/>
          <p:nvPr/>
        </p:nvSpPr>
        <p:spPr>
          <a:xfrm>
            <a:off x="1617629" y="2818789"/>
            <a:ext cx="8863211" cy="1011100"/>
          </a:xfrm>
          <a:prstGeom prst="rect">
            <a:avLst/>
          </a:prstGeom>
        </p:spPr>
        <p:txBody>
          <a:bodyPr lIns="0" tIns="0" rIns="0" bIns="0" rtlCol="0" anchor="t">
            <a:spAutoFit/>
          </a:bodyPr>
          <a:lstStyle/>
          <a:p>
            <a:pPr algn="l">
              <a:lnSpc>
                <a:spcPts val="3751"/>
              </a:lnSpc>
              <a:spcBef>
                <a:spcPct val="0"/>
              </a:spcBef>
            </a:pPr>
            <a:r>
              <a:rPr lang="en-US" sz="2885">
                <a:solidFill>
                  <a:srgbClr val="000000"/>
                </a:solidFill>
                <a:latin typeface="Arial"/>
                <a:ea typeface="Arial"/>
                <a:cs typeface="Arial"/>
                <a:sym typeface="Arial"/>
              </a:rPr>
              <a:t>-Giáo án 2: Đề tài: Mối quan hệ trong phạm vi 5 (Số 5)</a:t>
            </a:r>
          </a:p>
          <a:p>
            <a:pPr algn="l">
              <a:lnSpc>
                <a:spcPts val="3751"/>
              </a:lnSpc>
              <a:spcBef>
                <a:spcPct val="0"/>
              </a:spcBef>
            </a:pPr>
            <a:endParaRPr lang="en-US" sz="2885">
              <a:solidFill>
                <a:srgbClr val="000000"/>
              </a:solidFill>
              <a:latin typeface="Arial"/>
              <a:ea typeface="Arial"/>
              <a:cs typeface="Arial"/>
              <a:sym typeface="Arial"/>
            </a:endParaRPr>
          </a:p>
        </p:txBody>
      </p:sp>
      <p:sp>
        <p:nvSpPr>
          <p:cNvPr id="11" name="TextBox 11"/>
          <p:cNvSpPr txBox="1"/>
          <p:nvPr/>
        </p:nvSpPr>
        <p:spPr>
          <a:xfrm>
            <a:off x="1640560" y="3519269"/>
            <a:ext cx="10856239" cy="1019493"/>
          </a:xfrm>
          <a:prstGeom prst="rect">
            <a:avLst/>
          </a:prstGeom>
        </p:spPr>
        <p:txBody>
          <a:bodyPr wrap="square" lIns="0" tIns="0" rIns="0" bIns="0" rtlCol="0" anchor="t">
            <a:spAutoFit/>
          </a:bodyPr>
          <a:lstStyle/>
          <a:p>
            <a:pPr algn="l">
              <a:lnSpc>
                <a:spcPts val="3867"/>
              </a:lnSpc>
              <a:spcBef>
                <a:spcPct val="0"/>
              </a:spcBef>
            </a:pPr>
            <a:r>
              <a:rPr lang="en-US" sz="2974" dirty="0">
                <a:solidFill>
                  <a:srgbClr val="000000"/>
                </a:solidFill>
                <a:latin typeface="Arial"/>
                <a:ea typeface="Arial"/>
                <a:cs typeface="Arial"/>
                <a:sym typeface="Arial"/>
              </a:rPr>
              <a:t>-</a:t>
            </a:r>
            <a:r>
              <a:rPr lang="en-US" sz="2974" dirty="0" err="1">
                <a:solidFill>
                  <a:srgbClr val="000000"/>
                </a:solidFill>
                <a:latin typeface="Arial"/>
                <a:ea typeface="Arial"/>
                <a:cs typeface="Arial"/>
                <a:sym typeface="Arial"/>
              </a:rPr>
              <a:t>Giáo</a:t>
            </a:r>
            <a:r>
              <a:rPr lang="en-US" sz="2974" dirty="0">
                <a:solidFill>
                  <a:srgbClr val="000000"/>
                </a:solidFill>
                <a:latin typeface="Arial"/>
                <a:ea typeface="Arial"/>
                <a:cs typeface="Arial"/>
                <a:sym typeface="Arial"/>
              </a:rPr>
              <a:t> </a:t>
            </a:r>
            <a:r>
              <a:rPr lang="en-US" sz="2974" dirty="0" err="1">
                <a:solidFill>
                  <a:srgbClr val="000000"/>
                </a:solidFill>
                <a:latin typeface="Arial"/>
                <a:ea typeface="Arial"/>
                <a:cs typeface="Arial"/>
                <a:sym typeface="Arial"/>
              </a:rPr>
              <a:t>án</a:t>
            </a:r>
            <a:r>
              <a:rPr lang="en-US" sz="2974" dirty="0">
                <a:solidFill>
                  <a:srgbClr val="000000"/>
                </a:solidFill>
                <a:latin typeface="Arial"/>
                <a:ea typeface="Arial"/>
                <a:cs typeface="Arial"/>
                <a:sym typeface="Arial"/>
              </a:rPr>
              <a:t> 3: </a:t>
            </a:r>
            <a:r>
              <a:rPr lang="en-US" sz="2974" dirty="0" err="1">
                <a:solidFill>
                  <a:srgbClr val="000000"/>
                </a:solidFill>
                <a:latin typeface="Arial"/>
                <a:ea typeface="Arial"/>
                <a:cs typeface="Arial"/>
                <a:sym typeface="Arial"/>
              </a:rPr>
              <a:t>Đề</a:t>
            </a:r>
            <a:r>
              <a:rPr lang="en-US" sz="2974" dirty="0">
                <a:solidFill>
                  <a:srgbClr val="000000"/>
                </a:solidFill>
                <a:latin typeface="Arial"/>
                <a:ea typeface="Arial"/>
                <a:cs typeface="Arial"/>
                <a:sym typeface="Arial"/>
              </a:rPr>
              <a:t> </a:t>
            </a:r>
            <a:r>
              <a:rPr lang="en-US" sz="2974" dirty="0" err="1">
                <a:solidFill>
                  <a:srgbClr val="000000"/>
                </a:solidFill>
                <a:latin typeface="Arial"/>
                <a:ea typeface="Arial"/>
                <a:cs typeface="Arial"/>
                <a:sym typeface="Arial"/>
              </a:rPr>
              <a:t>tài</a:t>
            </a:r>
            <a:r>
              <a:rPr lang="en-US" sz="2974" dirty="0">
                <a:solidFill>
                  <a:srgbClr val="000000"/>
                </a:solidFill>
                <a:latin typeface="Arial"/>
                <a:ea typeface="Arial"/>
                <a:cs typeface="Arial"/>
                <a:sym typeface="Arial"/>
              </a:rPr>
              <a:t>: </a:t>
            </a:r>
            <a:r>
              <a:rPr lang="en-US" sz="2974" dirty="0" err="1">
                <a:solidFill>
                  <a:srgbClr val="000000"/>
                </a:solidFill>
                <a:latin typeface="Arial"/>
                <a:ea typeface="Arial"/>
                <a:cs typeface="Arial"/>
                <a:sym typeface="Arial"/>
              </a:rPr>
              <a:t>Phân</a:t>
            </a:r>
            <a:r>
              <a:rPr lang="en-US" sz="2974" dirty="0">
                <a:solidFill>
                  <a:srgbClr val="000000"/>
                </a:solidFill>
                <a:latin typeface="Arial"/>
                <a:ea typeface="Arial"/>
                <a:cs typeface="Arial"/>
                <a:sym typeface="Arial"/>
              </a:rPr>
              <a:t> </a:t>
            </a:r>
            <a:r>
              <a:rPr lang="en-US" sz="2974" dirty="0" err="1">
                <a:solidFill>
                  <a:srgbClr val="000000"/>
                </a:solidFill>
                <a:latin typeface="Arial"/>
                <a:ea typeface="Arial"/>
                <a:cs typeface="Arial"/>
                <a:sym typeface="Arial"/>
              </a:rPr>
              <a:t>biệt</a:t>
            </a:r>
            <a:r>
              <a:rPr lang="en-US" sz="2974" dirty="0">
                <a:solidFill>
                  <a:srgbClr val="000000"/>
                </a:solidFill>
                <a:latin typeface="Arial"/>
                <a:ea typeface="Arial"/>
                <a:cs typeface="Arial"/>
                <a:sym typeface="Arial"/>
              </a:rPr>
              <a:t> </a:t>
            </a:r>
            <a:r>
              <a:rPr lang="en-US" sz="2974" dirty="0" err="1">
                <a:solidFill>
                  <a:srgbClr val="000000"/>
                </a:solidFill>
                <a:latin typeface="Arial"/>
                <a:ea typeface="Arial"/>
                <a:cs typeface="Arial"/>
                <a:sym typeface="Arial"/>
              </a:rPr>
              <a:t>hình</a:t>
            </a:r>
            <a:r>
              <a:rPr lang="en-US" sz="2974" dirty="0">
                <a:solidFill>
                  <a:srgbClr val="000000"/>
                </a:solidFill>
                <a:latin typeface="Arial"/>
                <a:ea typeface="Arial"/>
                <a:cs typeface="Arial"/>
                <a:sym typeface="Arial"/>
              </a:rPr>
              <a:t> tam </a:t>
            </a:r>
            <a:r>
              <a:rPr lang="en-US" sz="2974" dirty="0" err="1">
                <a:solidFill>
                  <a:srgbClr val="000000"/>
                </a:solidFill>
                <a:latin typeface="Arial"/>
                <a:ea typeface="Arial"/>
                <a:cs typeface="Arial"/>
                <a:sym typeface="Arial"/>
              </a:rPr>
              <a:t>giác</a:t>
            </a:r>
            <a:r>
              <a:rPr lang="en-US" sz="2974" dirty="0">
                <a:solidFill>
                  <a:srgbClr val="000000"/>
                </a:solidFill>
                <a:latin typeface="Arial"/>
                <a:ea typeface="Arial"/>
                <a:cs typeface="Arial"/>
                <a:sym typeface="Arial"/>
              </a:rPr>
              <a:t> </a:t>
            </a:r>
            <a:r>
              <a:rPr lang="en-US" sz="2974" dirty="0" err="1">
                <a:solidFill>
                  <a:srgbClr val="000000"/>
                </a:solidFill>
                <a:latin typeface="Arial"/>
                <a:ea typeface="Arial"/>
                <a:cs typeface="Arial"/>
                <a:sym typeface="Arial"/>
              </a:rPr>
              <a:t>và</a:t>
            </a:r>
            <a:r>
              <a:rPr lang="en-US" sz="2974" dirty="0">
                <a:solidFill>
                  <a:srgbClr val="000000"/>
                </a:solidFill>
                <a:latin typeface="Arial"/>
                <a:ea typeface="Arial"/>
                <a:cs typeface="Arial"/>
                <a:sym typeface="Arial"/>
              </a:rPr>
              <a:t> </a:t>
            </a:r>
            <a:r>
              <a:rPr lang="en-US" sz="2974" dirty="0" err="1">
                <a:solidFill>
                  <a:srgbClr val="000000"/>
                </a:solidFill>
                <a:latin typeface="Arial"/>
                <a:ea typeface="Arial"/>
                <a:cs typeface="Arial"/>
                <a:sym typeface="Arial"/>
              </a:rPr>
              <a:t>hình</a:t>
            </a:r>
            <a:r>
              <a:rPr lang="en-US" sz="2974" dirty="0">
                <a:solidFill>
                  <a:srgbClr val="000000"/>
                </a:solidFill>
                <a:latin typeface="Arial"/>
                <a:ea typeface="Arial"/>
                <a:cs typeface="Arial"/>
                <a:sym typeface="Arial"/>
              </a:rPr>
              <a:t> </a:t>
            </a:r>
            <a:r>
              <a:rPr lang="en-US" sz="2974" dirty="0" err="1">
                <a:solidFill>
                  <a:srgbClr val="000000"/>
                </a:solidFill>
                <a:latin typeface="Arial"/>
                <a:ea typeface="Arial"/>
                <a:cs typeface="Arial"/>
                <a:sym typeface="Arial"/>
              </a:rPr>
              <a:t>chữ</a:t>
            </a:r>
            <a:r>
              <a:rPr lang="en-US" sz="2974" dirty="0">
                <a:solidFill>
                  <a:srgbClr val="000000"/>
                </a:solidFill>
                <a:latin typeface="Arial"/>
                <a:ea typeface="Arial"/>
                <a:cs typeface="Arial"/>
                <a:sym typeface="Arial"/>
              </a:rPr>
              <a:t> </a:t>
            </a:r>
            <a:r>
              <a:rPr lang="en-US" sz="2974" dirty="0" err="1">
                <a:solidFill>
                  <a:srgbClr val="000000"/>
                </a:solidFill>
                <a:latin typeface="Arial"/>
                <a:ea typeface="Arial"/>
                <a:cs typeface="Arial"/>
                <a:sym typeface="Arial"/>
              </a:rPr>
              <a:t>nhật</a:t>
            </a:r>
            <a:endParaRPr lang="en-US" sz="2974" dirty="0">
              <a:solidFill>
                <a:srgbClr val="000000"/>
              </a:solidFill>
              <a:latin typeface="Arial"/>
              <a:ea typeface="Arial"/>
              <a:cs typeface="Arial"/>
              <a:sym typeface="Arial"/>
            </a:endParaRPr>
          </a:p>
          <a:p>
            <a:pPr algn="l">
              <a:lnSpc>
                <a:spcPts val="3867"/>
              </a:lnSpc>
              <a:spcBef>
                <a:spcPct val="0"/>
              </a:spcBef>
            </a:pPr>
            <a:endParaRPr lang="en-US" sz="2974" dirty="0">
              <a:solidFill>
                <a:srgbClr val="000000"/>
              </a:solidFill>
              <a:latin typeface="Arial"/>
              <a:ea typeface="Arial"/>
              <a:cs typeface="Arial"/>
              <a:sym typeface="Arial"/>
            </a:endParaRPr>
          </a:p>
        </p:txBody>
      </p:sp>
      <p:sp>
        <p:nvSpPr>
          <p:cNvPr id="12" name="TextBox 12"/>
          <p:cNvSpPr txBox="1"/>
          <p:nvPr/>
        </p:nvSpPr>
        <p:spPr>
          <a:xfrm>
            <a:off x="1640561" y="4087064"/>
            <a:ext cx="8166299" cy="551498"/>
          </a:xfrm>
          <a:prstGeom prst="rect">
            <a:avLst/>
          </a:prstGeom>
        </p:spPr>
        <p:txBody>
          <a:bodyPr lIns="0" tIns="0" rIns="0" bIns="0" rtlCol="0" anchor="t">
            <a:spAutoFit/>
          </a:bodyPr>
          <a:lstStyle/>
          <a:p>
            <a:pPr algn="l">
              <a:lnSpc>
                <a:spcPts val="3997"/>
              </a:lnSpc>
              <a:spcBef>
                <a:spcPct val="0"/>
              </a:spcBef>
            </a:pPr>
            <a:r>
              <a:rPr lang="en-US" sz="3074">
                <a:solidFill>
                  <a:srgbClr val="000000"/>
                </a:solidFill>
                <a:latin typeface="Arial"/>
                <a:ea typeface="Arial"/>
                <a:cs typeface="Arial"/>
                <a:sym typeface="Arial"/>
              </a:rPr>
              <a:t>-Giáo án 4:  Đề tài: Phân biệt khối cầu, khối trụ</a:t>
            </a:r>
          </a:p>
        </p:txBody>
      </p:sp>
      <p:sp>
        <p:nvSpPr>
          <p:cNvPr id="13" name="TextBox 13"/>
          <p:cNvSpPr txBox="1"/>
          <p:nvPr/>
        </p:nvSpPr>
        <p:spPr>
          <a:xfrm>
            <a:off x="1640561" y="4608650"/>
            <a:ext cx="10362009" cy="534850"/>
          </a:xfrm>
          <a:prstGeom prst="rect">
            <a:avLst/>
          </a:prstGeom>
        </p:spPr>
        <p:txBody>
          <a:bodyPr lIns="0" tIns="0" rIns="0" bIns="0" rtlCol="0" anchor="t">
            <a:spAutoFit/>
          </a:bodyPr>
          <a:lstStyle/>
          <a:p>
            <a:pPr algn="ctr">
              <a:lnSpc>
                <a:spcPts val="3751"/>
              </a:lnSpc>
              <a:spcBef>
                <a:spcPct val="0"/>
              </a:spcBef>
            </a:pPr>
            <a:r>
              <a:rPr lang="en-US" sz="2885">
                <a:solidFill>
                  <a:srgbClr val="000000"/>
                </a:solidFill>
                <a:latin typeface="Arial"/>
                <a:ea typeface="Arial"/>
                <a:cs typeface="Arial"/>
                <a:sym typeface="Arial"/>
              </a:rPr>
              <a:t>-Giáo án 5: Đề tài: Đo độ dài một đối tượng bằng một đơn vị đo</a:t>
            </a:r>
          </a:p>
        </p:txBody>
      </p:sp>
      <p:sp>
        <p:nvSpPr>
          <p:cNvPr id="14" name="TextBox 14"/>
          <p:cNvSpPr txBox="1"/>
          <p:nvPr/>
        </p:nvSpPr>
        <p:spPr>
          <a:xfrm>
            <a:off x="1580253" y="4608650"/>
            <a:ext cx="8778180" cy="1011100"/>
          </a:xfrm>
          <a:prstGeom prst="rect">
            <a:avLst/>
          </a:prstGeom>
        </p:spPr>
        <p:txBody>
          <a:bodyPr lIns="0" tIns="0" rIns="0" bIns="0" rtlCol="0" anchor="t">
            <a:spAutoFit/>
          </a:bodyPr>
          <a:lstStyle/>
          <a:p>
            <a:pPr algn="ctr">
              <a:lnSpc>
                <a:spcPts val="3751"/>
              </a:lnSpc>
              <a:spcBef>
                <a:spcPct val="0"/>
              </a:spcBef>
            </a:pPr>
            <a:r>
              <a:rPr lang="en-US" sz="2885">
                <a:solidFill>
                  <a:srgbClr val="000000"/>
                </a:solidFill>
                <a:latin typeface="Arial"/>
                <a:ea typeface="Arial"/>
                <a:cs typeface="Arial"/>
                <a:sym typeface="Arial"/>
              </a:rPr>
              <a:t> </a:t>
            </a:r>
          </a:p>
          <a:p>
            <a:pPr algn="ctr">
              <a:lnSpc>
                <a:spcPts val="3751"/>
              </a:lnSpc>
              <a:spcBef>
                <a:spcPct val="0"/>
              </a:spcBef>
            </a:pPr>
            <a:r>
              <a:rPr lang="en-US" sz="2885">
                <a:solidFill>
                  <a:srgbClr val="000000"/>
                </a:solidFill>
                <a:latin typeface="Arial"/>
                <a:ea typeface="Arial"/>
                <a:cs typeface="Arial"/>
                <a:sym typeface="Arial"/>
              </a:rPr>
              <a:t>-Giáo án 6: Đề tài: Đo độ dài các vật bằng 1 đơn vị đo</a:t>
            </a:r>
          </a:p>
        </p:txBody>
      </p:sp>
      <p:sp>
        <p:nvSpPr>
          <p:cNvPr id="15" name="TextBox 15"/>
          <p:cNvSpPr txBox="1"/>
          <p:nvPr/>
        </p:nvSpPr>
        <p:spPr>
          <a:xfrm>
            <a:off x="1617629" y="5686425"/>
            <a:ext cx="7996535" cy="534850"/>
          </a:xfrm>
          <a:prstGeom prst="rect">
            <a:avLst/>
          </a:prstGeom>
        </p:spPr>
        <p:txBody>
          <a:bodyPr lIns="0" tIns="0" rIns="0" bIns="0" rtlCol="0" anchor="t">
            <a:spAutoFit/>
          </a:bodyPr>
          <a:lstStyle/>
          <a:p>
            <a:pPr algn="ctr">
              <a:lnSpc>
                <a:spcPts val="3751"/>
              </a:lnSpc>
              <a:spcBef>
                <a:spcPct val="0"/>
              </a:spcBef>
            </a:pPr>
            <a:r>
              <a:rPr lang="en-US" sz="2885">
                <a:solidFill>
                  <a:srgbClr val="000000"/>
                </a:solidFill>
                <a:latin typeface="Arial"/>
                <a:ea typeface="Arial"/>
                <a:cs typeface="Arial"/>
                <a:sym typeface="Arial"/>
              </a:rPr>
              <a:t>-Giáo án 7: Đề tài: So sánh chiều dài 2 đối tượng</a:t>
            </a:r>
          </a:p>
        </p:txBody>
      </p:sp>
      <p:sp>
        <p:nvSpPr>
          <p:cNvPr id="16" name="TextBox 16"/>
          <p:cNvSpPr txBox="1"/>
          <p:nvPr/>
        </p:nvSpPr>
        <p:spPr>
          <a:xfrm>
            <a:off x="1255084" y="6287950"/>
            <a:ext cx="14682516" cy="534850"/>
          </a:xfrm>
          <a:prstGeom prst="rect">
            <a:avLst/>
          </a:prstGeom>
        </p:spPr>
        <p:txBody>
          <a:bodyPr lIns="0" tIns="0" rIns="0" bIns="0" rtlCol="0" anchor="t">
            <a:spAutoFit/>
          </a:bodyPr>
          <a:lstStyle/>
          <a:p>
            <a:pPr algn="ctr">
              <a:lnSpc>
                <a:spcPts val="3751"/>
              </a:lnSpc>
              <a:spcBef>
                <a:spcPct val="0"/>
              </a:spcBef>
            </a:pPr>
            <a:r>
              <a:rPr lang="en-US" sz="2885">
                <a:solidFill>
                  <a:srgbClr val="000000"/>
                </a:solidFill>
                <a:latin typeface="Arial"/>
                <a:ea typeface="Arial"/>
                <a:cs typeface="Arial"/>
                <a:sym typeface="Arial"/>
              </a:rPr>
              <a:t>-Giáo án 8:  Đề tài: Phân biệt tay phải – tay trái của bản thân trẻ ( Giáo án thử nghiệm)</a:t>
            </a:r>
          </a:p>
        </p:txBody>
      </p:sp>
      <p:sp>
        <p:nvSpPr>
          <p:cNvPr id="17" name="TextBox 17"/>
          <p:cNvSpPr txBox="1"/>
          <p:nvPr/>
        </p:nvSpPr>
        <p:spPr>
          <a:xfrm>
            <a:off x="1580253" y="6889476"/>
            <a:ext cx="8852934" cy="1011100"/>
          </a:xfrm>
          <a:prstGeom prst="rect">
            <a:avLst/>
          </a:prstGeom>
        </p:spPr>
        <p:txBody>
          <a:bodyPr lIns="0" tIns="0" rIns="0" bIns="0" rtlCol="0" anchor="t">
            <a:spAutoFit/>
          </a:bodyPr>
          <a:lstStyle/>
          <a:p>
            <a:pPr algn="ctr">
              <a:lnSpc>
                <a:spcPts val="3751"/>
              </a:lnSpc>
              <a:spcBef>
                <a:spcPct val="0"/>
              </a:spcBef>
            </a:pPr>
            <a:r>
              <a:rPr lang="en-US" sz="2885">
                <a:solidFill>
                  <a:srgbClr val="000000"/>
                </a:solidFill>
                <a:latin typeface="Arial"/>
                <a:ea typeface="Arial"/>
                <a:cs typeface="Arial"/>
                <a:sym typeface="Arial"/>
              </a:rPr>
              <a:t>-Giáo án 9:  Đề tài: Xác định vị trí phía trên-phía dưới,</a:t>
            </a:r>
          </a:p>
          <a:p>
            <a:pPr algn="ctr">
              <a:lnSpc>
                <a:spcPts val="3751"/>
              </a:lnSpc>
              <a:spcBef>
                <a:spcPct val="0"/>
              </a:spcBef>
            </a:pPr>
            <a:r>
              <a:rPr lang="en-US" sz="2885">
                <a:solidFill>
                  <a:srgbClr val="000000"/>
                </a:solidFill>
                <a:latin typeface="Arial"/>
                <a:ea typeface="Arial"/>
                <a:cs typeface="Arial"/>
                <a:sym typeface="Arial"/>
              </a:rPr>
              <a:t>phía trước-phía sau của bạn khác</a:t>
            </a:r>
          </a:p>
        </p:txBody>
      </p:sp>
      <p:sp>
        <p:nvSpPr>
          <p:cNvPr id="18" name="TextBox 18"/>
          <p:cNvSpPr txBox="1"/>
          <p:nvPr/>
        </p:nvSpPr>
        <p:spPr>
          <a:xfrm>
            <a:off x="1580253" y="7872001"/>
            <a:ext cx="11584286" cy="534850"/>
          </a:xfrm>
          <a:prstGeom prst="rect">
            <a:avLst/>
          </a:prstGeom>
        </p:spPr>
        <p:txBody>
          <a:bodyPr lIns="0" tIns="0" rIns="0" bIns="0" rtlCol="0" anchor="t">
            <a:spAutoFit/>
          </a:bodyPr>
          <a:lstStyle/>
          <a:p>
            <a:pPr algn="ctr">
              <a:lnSpc>
                <a:spcPts val="3751"/>
              </a:lnSpc>
              <a:spcBef>
                <a:spcPct val="0"/>
              </a:spcBef>
            </a:pPr>
            <a:r>
              <a:rPr lang="en-US" sz="2885">
                <a:solidFill>
                  <a:srgbClr val="000000"/>
                </a:solidFill>
                <a:latin typeface="Arial"/>
                <a:ea typeface="Arial"/>
                <a:cs typeface="Arial"/>
                <a:sym typeface="Arial"/>
              </a:rPr>
              <a:t>-Giáo án 10 :  Đề tài: Xác định vị trí phía phải, phía trái của bản thân trẻ</a:t>
            </a:r>
          </a:p>
        </p:txBody>
      </p:sp>
    </p:spTree>
  </p:cSld>
  <p:clrMapOvr>
    <a:masterClrMapping/>
  </p:clrMapOvr>
  <p:transition>
    <p:cover dir="d"/>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800100" y="420735"/>
            <a:ext cx="16230600" cy="9445529"/>
            <a:chOff x="0" y="0"/>
            <a:chExt cx="2174692" cy="1265580"/>
          </a:xfrm>
        </p:grpSpPr>
        <p:sp>
          <p:nvSpPr>
            <p:cNvPr id="3" name="Freeform 3"/>
            <p:cNvSpPr/>
            <p:nvPr/>
          </p:nvSpPr>
          <p:spPr>
            <a:xfrm>
              <a:off x="0" y="0"/>
              <a:ext cx="2175581" cy="1268628"/>
            </a:xfrm>
            <a:custGeom>
              <a:avLst/>
              <a:gdLst/>
              <a:ahLst/>
              <a:cxnLst/>
              <a:rect l="l" t="t" r="r" b="b"/>
              <a:pathLst>
                <a:path w="2175581" h="1268628">
                  <a:moveTo>
                    <a:pt x="2113351" y="1263802"/>
                  </a:moveTo>
                  <a:cubicBezTo>
                    <a:pt x="2120590" y="1261770"/>
                    <a:pt x="2128083" y="1258722"/>
                    <a:pt x="2134687" y="1254531"/>
                  </a:cubicBezTo>
                  <a:cubicBezTo>
                    <a:pt x="2127702" y="1258849"/>
                    <a:pt x="2120209" y="1262024"/>
                    <a:pt x="2113351" y="1263802"/>
                  </a:cubicBezTo>
                  <a:close/>
                  <a:moveTo>
                    <a:pt x="2174692" y="1169822"/>
                  </a:moveTo>
                  <a:cubicBezTo>
                    <a:pt x="2174438" y="1181252"/>
                    <a:pt x="2174057" y="1181633"/>
                    <a:pt x="2173676" y="1181633"/>
                  </a:cubicBezTo>
                  <a:cubicBezTo>
                    <a:pt x="2173422" y="1181633"/>
                    <a:pt x="2173295" y="1181506"/>
                    <a:pt x="2173041" y="1182522"/>
                  </a:cubicBezTo>
                  <a:cubicBezTo>
                    <a:pt x="2172787" y="1183792"/>
                    <a:pt x="2172914" y="1184935"/>
                    <a:pt x="2172279" y="1192809"/>
                  </a:cubicBezTo>
                  <a:cubicBezTo>
                    <a:pt x="2172406" y="1199159"/>
                    <a:pt x="2170882" y="1210462"/>
                    <a:pt x="2164786" y="1222400"/>
                  </a:cubicBezTo>
                  <a:cubicBezTo>
                    <a:pt x="2158817" y="1234338"/>
                    <a:pt x="2148149" y="1246530"/>
                    <a:pt x="2134687" y="1254531"/>
                  </a:cubicBezTo>
                  <a:cubicBezTo>
                    <a:pt x="2149673" y="1245641"/>
                    <a:pt x="2161230" y="1230147"/>
                    <a:pt x="2166183" y="1217193"/>
                  </a:cubicBezTo>
                  <a:cubicBezTo>
                    <a:pt x="2171263" y="1204112"/>
                    <a:pt x="2171136" y="1194714"/>
                    <a:pt x="2170501" y="1195857"/>
                  </a:cubicBezTo>
                  <a:cubicBezTo>
                    <a:pt x="2169231" y="1206271"/>
                    <a:pt x="2166691" y="1211732"/>
                    <a:pt x="2165548" y="1214907"/>
                  </a:cubicBezTo>
                  <a:cubicBezTo>
                    <a:pt x="2164278" y="1218082"/>
                    <a:pt x="2163389" y="1218971"/>
                    <a:pt x="2162754" y="1220114"/>
                  </a:cubicBezTo>
                  <a:cubicBezTo>
                    <a:pt x="2161992" y="1221384"/>
                    <a:pt x="2161357" y="1222400"/>
                    <a:pt x="2159706" y="1225194"/>
                  </a:cubicBezTo>
                  <a:cubicBezTo>
                    <a:pt x="2159452" y="1225702"/>
                    <a:pt x="2159071" y="1226337"/>
                    <a:pt x="2158690" y="1226845"/>
                  </a:cubicBezTo>
                  <a:cubicBezTo>
                    <a:pt x="2158690" y="1226845"/>
                    <a:pt x="2157420" y="1231671"/>
                    <a:pt x="2147514" y="1241323"/>
                  </a:cubicBezTo>
                  <a:lnTo>
                    <a:pt x="2146371" y="1244498"/>
                  </a:lnTo>
                  <a:cubicBezTo>
                    <a:pt x="2141926" y="1248943"/>
                    <a:pt x="2134941" y="1253769"/>
                    <a:pt x="2127448" y="1257452"/>
                  </a:cubicBezTo>
                  <a:cubicBezTo>
                    <a:pt x="2108652" y="1268628"/>
                    <a:pt x="2092650" y="1264818"/>
                    <a:pt x="2092650" y="1264818"/>
                  </a:cubicBezTo>
                  <a:lnTo>
                    <a:pt x="2066869" y="1261389"/>
                  </a:lnTo>
                  <a:lnTo>
                    <a:pt x="2060011" y="1261770"/>
                  </a:lnTo>
                  <a:lnTo>
                    <a:pt x="2013148" y="1258595"/>
                  </a:lnTo>
                  <a:cubicBezTo>
                    <a:pt x="1836995" y="1260119"/>
                    <a:pt x="1585468" y="1258087"/>
                    <a:pt x="1422242" y="1257706"/>
                  </a:cubicBezTo>
                  <a:cubicBezTo>
                    <a:pt x="1350760" y="1257833"/>
                    <a:pt x="1164216" y="1257325"/>
                    <a:pt x="1064829" y="1258595"/>
                  </a:cubicBezTo>
                  <a:lnTo>
                    <a:pt x="1069416" y="1257452"/>
                  </a:lnTo>
                  <a:cubicBezTo>
                    <a:pt x="950533" y="1257706"/>
                    <a:pt x="786925" y="1259484"/>
                    <a:pt x="715060" y="1259865"/>
                  </a:cubicBezTo>
                  <a:lnTo>
                    <a:pt x="716971" y="1259357"/>
                  </a:lnTo>
                  <a:cubicBezTo>
                    <a:pt x="669189" y="1259484"/>
                    <a:pt x="543807" y="1260627"/>
                    <a:pt x="559097" y="1262786"/>
                  </a:cubicBezTo>
                  <a:cubicBezTo>
                    <a:pt x="443655" y="1262151"/>
                    <a:pt x="463915" y="1260119"/>
                    <a:pt x="317509" y="1261262"/>
                  </a:cubicBezTo>
                  <a:lnTo>
                    <a:pt x="340062" y="1261516"/>
                  </a:lnTo>
                  <a:cubicBezTo>
                    <a:pt x="298013" y="1261516"/>
                    <a:pt x="215445" y="1261643"/>
                    <a:pt x="170688" y="1261643"/>
                  </a:cubicBezTo>
                  <a:cubicBezTo>
                    <a:pt x="153670" y="1261643"/>
                    <a:pt x="135001" y="1261516"/>
                    <a:pt x="115570" y="1261516"/>
                  </a:cubicBezTo>
                  <a:cubicBezTo>
                    <a:pt x="105791" y="1261516"/>
                    <a:pt x="95885" y="1261516"/>
                    <a:pt x="85852" y="1261389"/>
                  </a:cubicBezTo>
                  <a:cubicBezTo>
                    <a:pt x="80645" y="1261262"/>
                    <a:pt x="76708" y="1261516"/>
                    <a:pt x="68453" y="1261008"/>
                  </a:cubicBezTo>
                  <a:cubicBezTo>
                    <a:pt x="61087" y="1260119"/>
                    <a:pt x="53975" y="1258341"/>
                    <a:pt x="47117" y="1255547"/>
                  </a:cubicBezTo>
                  <a:cubicBezTo>
                    <a:pt x="19558" y="1244371"/>
                    <a:pt x="1143" y="1215796"/>
                    <a:pt x="1270" y="1187729"/>
                  </a:cubicBezTo>
                  <a:cubicBezTo>
                    <a:pt x="1270" y="1168298"/>
                    <a:pt x="1270" y="1149883"/>
                    <a:pt x="1397" y="1133246"/>
                  </a:cubicBezTo>
                  <a:cubicBezTo>
                    <a:pt x="1270" y="1100226"/>
                    <a:pt x="1270" y="1074318"/>
                    <a:pt x="1270" y="1057119"/>
                  </a:cubicBezTo>
                  <a:lnTo>
                    <a:pt x="1651" y="1063653"/>
                  </a:lnTo>
                  <a:cubicBezTo>
                    <a:pt x="508" y="997938"/>
                    <a:pt x="1778" y="914299"/>
                    <a:pt x="0" y="847277"/>
                  </a:cubicBezTo>
                  <a:cubicBezTo>
                    <a:pt x="1016" y="722566"/>
                    <a:pt x="2413" y="184892"/>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05351" y="508"/>
                    <a:pt x="1603434" y="635"/>
                    <a:pt x="2024451" y="0"/>
                  </a:cubicBezTo>
                  <a:lnTo>
                    <a:pt x="2020260" y="254"/>
                  </a:lnTo>
                  <a:cubicBezTo>
                    <a:pt x="2033468" y="254"/>
                    <a:pt x="2051629" y="127"/>
                    <a:pt x="2073346" y="127"/>
                  </a:cubicBezTo>
                  <a:cubicBezTo>
                    <a:pt x="2078807" y="127"/>
                    <a:pt x="2084395" y="127"/>
                    <a:pt x="2090364" y="127"/>
                  </a:cubicBezTo>
                  <a:lnTo>
                    <a:pt x="2092650" y="127"/>
                  </a:lnTo>
                  <a:lnTo>
                    <a:pt x="2096079" y="254"/>
                  </a:lnTo>
                  <a:cubicBezTo>
                    <a:pt x="2098365" y="381"/>
                    <a:pt x="2100651" y="381"/>
                    <a:pt x="2102937" y="762"/>
                  </a:cubicBezTo>
                  <a:cubicBezTo>
                    <a:pt x="2107509" y="1270"/>
                    <a:pt x="2112208" y="2413"/>
                    <a:pt x="2116780" y="3810"/>
                  </a:cubicBezTo>
                  <a:cubicBezTo>
                    <a:pt x="2135068" y="9525"/>
                    <a:pt x="2152213" y="22860"/>
                    <a:pt x="2162246" y="41656"/>
                  </a:cubicBezTo>
                  <a:cubicBezTo>
                    <a:pt x="2167199" y="51054"/>
                    <a:pt x="2170501" y="61722"/>
                    <a:pt x="2171263" y="72771"/>
                  </a:cubicBezTo>
                  <a:cubicBezTo>
                    <a:pt x="2171644" y="79121"/>
                    <a:pt x="2171517" y="81915"/>
                    <a:pt x="2171517" y="85725"/>
                  </a:cubicBezTo>
                  <a:cubicBezTo>
                    <a:pt x="2171517" y="89408"/>
                    <a:pt x="2171517" y="93091"/>
                    <a:pt x="2171517" y="96901"/>
                  </a:cubicBezTo>
                  <a:cubicBezTo>
                    <a:pt x="2171517" y="111887"/>
                    <a:pt x="2171644" y="127254"/>
                    <a:pt x="2171644" y="143002"/>
                  </a:cubicBezTo>
                  <a:cubicBezTo>
                    <a:pt x="2171771" y="175931"/>
                    <a:pt x="2171898" y="223911"/>
                    <a:pt x="2172025" y="271891"/>
                  </a:cubicBezTo>
                  <a:cubicBezTo>
                    <a:pt x="2172279" y="463997"/>
                    <a:pt x="2172660" y="655917"/>
                    <a:pt x="2172787" y="733394"/>
                  </a:cubicBezTo>
                  <a:lnTo>
                    <a:pt x="2174057" y="764572"/>
                  </a:lnTo>
                  <a:cubicBezTo>
                    <a:pt x="2173041" y="797057"/>
                    <a:pt x="2173803" y="827487"/>
                    <a:pt x="2173041" y="872107"/>
                  </a:cubicBezTo>
                  <a:cubicBezTo>
                    <a:pt x="2173168" y="895444"/>
                    <a:pt x="2174184" y="885735"/>
                    <a:pt x="2174438" y="874721"/>
                  </a:cubicBezTo>
                  <a:cubicBezTo>
                    <a:pt x="2173676" y="913553"/>
                    <a:pt x="2174692" y="955745"/>
                    <a:pt x="2173930" y="977215"/>
                  </a:cubicBezTo>
                  <a:lnTo>
                    <a:pt x="2173549" y="970681"/>
                  </a:lnTo>
                  <a:cubicBezTo>
                    <a:pt x="2172279" y="1031356"/>
                    <a:pt x="2175581" y="1066641"/>
                    <a:pt x="2174184" y="1114069"/>
                  </a:cubicBezTo>
                  <a:lnTo>
                    <a:pt x="2173930" y="1113688"/>
                  </a:lnTo>
                  <a:cubicBezTo>
                    <a:pt x="2173041" y="1132357"/>
                    <a:pt x="2174311" y="1153566"/>
                    <a:pt x="2174692" y="1169822"/>
                  </a:cubicBezTo>
                  <a:close/>
                  <a:moveTo>
                    <a:pt x="2132274" y="1254150"/>
                  </a:moveTo>
                  <a:cubicBezTo>
                    <a:pt x="2131639" y="1254531"/>
                    <a:pt x="2131131" y="1254912"/>
                    <a:pt x="2130623" y="1255293"/>
                  </a:cubicBezTo>
                  <a:cubicBezTo>
                    <a:pt x="2131131" y="1255039"/>
                    <a:pt x="2131639" y="1254912"/>
                    <a:pt x="2132147" y="1254531"/>
                  </a:cubicBezTo>
                  <a:cubicBezTo>
                    <a:pt x="2132147" y="1254531"/>
                    <a:pt x="2132274" y="1254277"/>
                    <a:pt x="2132274" y="1254150"/>
                  </a:cubicBezTo>
                  <a:close/>
                </a:path>
              </a:pathLst>
            </a:custGeom>
            <a:solidFill>
              <a:srgbClr val="FFF7F2"/>
            </a:solidFill>
          </p:spPr>
        </p:sp>
      </p:grpSp>
      <p:grpSp>
        <p:nvGrpSpPr>
          <p:cNvPr id="4" name="Group 4"/>
          <p:cNvGrpSpPr/>
          <p:nvPr/>
        </p:nvGrpSpPr>
        <p:grpSpPr>
          <a:xfrm rot="-10800000">
            <a:off x="4605686" y="99452"/>
            <a:ext cx="8524178" cy="1533965"/>
            <a:chOff x="0" y="0"/>
            <a:chExt cx="2418390" cy="435200"/>
          </a:xfrm>
        </p:grpSpPr>
        <p:sp>
          <p:nvSpPr>
            <p:cNvPr id="5" name="Freeform 5"/>
            <p:cNvSpPr/>
            <p:nvPr/>
          </p:nvSpPr>
          <p:spPr>
            <a:xfrm>
              <a:off x="0" y="0"/>
              <a:ext cx="2419279" cy="438248"/>
            </a:xfrm>
            <a:custGeom>
              <a:avLst/>
              <a:gdLst/>
              <a:ahLst/>
              <a:cxnLst/>
              <a:rect l="l" t="t" r="r" b="b"/>
              <a:pathLst>
                <a:path w="2419279" h="438248">
                  <a:moveTo>
                    <a:pt x="2357050" y="433422"/>
                  </a:moveTo>
                  <a:cubicBezTo>
                    <a:pt x="2364288" y="431390"/>
                    <a:pt x="2371782" y="428342"/>
                    <a:pt x="2378385" y="424151"/>
                  </a:cubicBezTo>
                  <a:cubicBezTo>
                    <a:pt x="2371400" y="428469"/>
                    <a:pt x="2363907" y="431644"/>
                    <a:pt x="2357050" y="433422"/>
                  </a:cubicBezTo>
                  <a:close/>
                  <a:moveTo>
                    <a:pt x="2418391" y="339442"/>
                  </a:moveTo>
                  <a:cubicBezTo>
                    <a:pt x="2418137" y="350872"/>
                    <a:pt x="2417756" y="351253"/>
                    <a:pt x="2417375" y="351253"/>
                  </a:cubicBezTo>
                  <a:cubicBezTo>
                    <a:pt x="2417120" y="351253"/>
                    <a:pt x="2416994" y="351126"/>
                    <a:pt x="2416740" y="352142"/>
                  </a:cubicBezTo>
                  <a:cubicBezTo>
                    <a:pt x="2416485" y="353412"/>
                    <a:pt x="2416613" y="354555"/>
                    <a:pt x="2415978" y="362429"/>
                  </a:cubicBezTo>
                  <a:cubicBezTo>
                    <a:pt x="2416104" y="368779"/>
                    <a:pt x="2414581" y="380082"/>
                    <a:pt x="2408485" y="392020"/>
                  </a:cubicBezTo>
                  <a:cubicBezTo>
                    <a:pt x="2402516" y="403958"/>
                    <a:pt x="2391848" y="416150"/>
                    <a:pt x="2378385" y="424151"/>
                  </a:cubicBezTo>
                  <a:cubicBezTo>
                    <a:pt x="2393372" y="415261"/>
                    <a:pt x="2404929" y="399767"/>
                    <a:pt x="2409882" y="386813"/>
                  </a:cubicBezTo>
                  <a:cubicBezTo>
                    <a:pt x="2414962" y="373732"/>
                    <a:pt x="2414835" y="364334"/>
                    <a:pt x="2414200" y="365477"/>
                  </a:cubicBezTo>
                  <a:cubicBezTo>
                    <a:pt x="2412929" y="375891"/>
                    <a:pt x="2410390" y="381352"/>
                    <a:pt x="2409247" y="384527"/>
                  </a:cubicBezTo>
                  <a:cubicBezTo>
                    <a:pt x="2407976" y="387702"/>
                    <a:pt x="2407088" y="388591"/>
                    <a:pt x="2406453" y="389734"/>
                  </a:cubicBezTo>
                  <a:cubicBezTo>
                    <a:pt x="2405691" y="391004"/>
                    <a:pt x="2405056" y="392020"/>
                    <a:pt x="2403404" y="394814"/>
                  </a:cubicBezTo>
                  <a:cubicBezTo>
                    <a:pt x="2403151" y="395322"/>
                    <a:pt x="2402769" y="395957"/>
                    <a:pt x="2402388" y="396465"/>
                  </a:cubicBezTo>
                  <a:cubicBezTo>
                    <a:pt x="2402388" y="396465"/>
                    <a:pt x="2401119" y="401291"/>
                    <a:pt x="2391213" y="410943"/>
                  </a:cubicBezTo>
                  <a:lnTo>
                    <a:pt x="2390069" y="414118"/>
                  </a:lnTo>
                  <a:cubicBezTo>
                    <a:pt x="2385625" y="418563"/>
                    <a:pt x="2378640" y="423389"/>
                    <a:pt x="2371147" y="427072"/>
                  </a:cubicBezTo>
                  <a:cubicBezTo>
                    <a:pt x="2352351" y="438248"/>
                    <a:pt x="2336348" y="434438"/>
                    <a:pt x="2336348" y="434438"/>
                  </a:cubicBezTo>
                  <a:lnTo>
                    <a:pt x="2310567" y="431009"/>
                  </a:lnTo>
                  <a:lnTo>
                    <a:pt x="2303710" y="431390"/>
                  </a:lnTo>
                  <a:lnTo>
                    <a:pt x="2256847" y="428215"/>
                  </a:lnTo>
                  <a:cubicBezTo>
                    <a:pt x="2059597" y="429739"/>
                    <a:pt x="1773879" y="427707"/>
                    <a:pt x="1588467" y="427326"/>
                  </a:cubicBezTo>
                  <a:cubicBezTo>
                    <a:pt x="1507267" y="427453"/>
                    <a:pt x="1295367" y="426945"/>
                    <a:pt x="1182469" y="428215"/>
                  </a:cubicBezTo>
                  <a:lnTo>
                    <a:pt x="1187680" y="427072"/>
                  </a:lnTo>
                  <a:cubicBezTo>
                    <a:pt x="1052636" y="427326"/>
                    <a:pt x="866789" y="429104"/>
                    <a:pt x="785156" y="429485"/>
                  </a:cubicBezTo>
                  <a:lnTo>
                    <a:pt x="787327" y="428977"/>
                  </a:lnTo>
                  <a:cubicBezTo>
                    <a:pt x="733049" y="429104"/>
                    <a:pt x="590624" y="430247"/>
                    <a:pt x="607993" y="432406"/>
                  </a:cubicBezTo>
                  <a:cubicBezTo>
                    <a:pt x="476858" y="431771"/>
                    <a:pt x="499872" y="429739"/>
                    <a:pt x="333565" y="430882"/>
                  </a:cubicBezTo>
                  <a:lnTo>
                    <a:pt x="359184" y="431136"/>
                  </a:lnTo>
                  <a:cubicBezTo>
                    <a:pt x="311419" y="431136"/>
                    <a:pt x="217627" y="431263"/>
                    <a:pt x="170688" y="431263"/>
                  </a:cubicBezTo>
                  <a:cubicBezTo>
                    <a:pt x="153670" y="431263"/>
                    <a:pt x="135001" y="431136"/>
                    <a:pt x="115570" y="431136"/>
                  </a:cubicBezTo>
                  <a:cubicBezTo>
                    <a:pt x="105791" y="431136"/>
                    <a:pt x="95885" y="431136"/>
                    <a:pt x="85852" y="431009"/>
                  </a:cubicBezTo>
                  <a:cubicBezTo>
                    <a:pt x="80645" y="430882"/>
                    <a:pt x="76708" y="431136"/>
                    <a:pt x="68453" y="430628"/>
                  </a:cubicBezTo>
                  <a:cubicBezTo>
                    <a:pt x="61087" y="429739"/>
                    <a:pt x="53975" y="427961"/>
                    <a:pt x="47117" y="425167"/>
                  </a:cubicBezTo>
                  <a:cubicBezTo>
                    <a:pt x="19558" y="413991"/>
                    <a:pt x="1143" y="385416"/>
                    <a:pt x="1270" y="357349"/>
                  </a:cubicBezTo>
                  <a:cubicBezTo>
                    <a:pt x="1270" y="337918"/>
                    <a:pt x="1270" y="319503"/>
                    <a:pt x="1397" y="302866"/>
                  </a:cubicBezTo>
                  <a:cubicBezTo>
                    <a:pt x="1270" y="269846"/>
                    <a:pt x="1270" y="243938"/>
                    <a:pt x="1270" y="241525"/>
                  </a:cubicBezTo>
                  <a:lnTo>
                    <a:pt x="1651" y="242042"/>
                  </a:lnTo>
                  <a:cubicBezTo>
                    <a:pt x="508" y="236843"/>
                    <a:pt x="1778" y="230225"/>
                    <a:pt x="0" y="224922"/>
                  </a:cubicBezTo>
                  <a:cubicBezTo>
                    <a:pt x="1016" y="215055"/>
                    <a:pt x="2413" y="17251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60534" y="508"/>
                    <a:pt x="1794288" y="635"/>
                    <a:pt x="2268150" y="0"/>
                  </a:cubicBezTo>
                  <a:lnTo>
                    <a:pt x="2263959" y="254"/>
                  </a:lnTo>
                  <a:cubicBezTo>
                    <a:pt x="2277166" y="254"/>
                    <a:pt x="2295328" y="127"/>
                    <a:pt x="2317044" y="127"/>
                  </a:cubicBezTo>
                  <a:cubicBezTo>
                    <a:pt x="2322506" y="127"/>
                    <a:pt x="2328094" y="127"/>
                    <a:pt x="2334063" y="127"/>
                  </a:cubicBezTo>
                  <a:lnTo>
                    <a:pt x="2336348" y="127"/>
                  </a:lnTo>
                  <a:lnTo>
                    <a:pt x="2339778" y="254"/>
                  </a:lnTo>
                  <a:cubicBezTo>
                    <a:pt x="2342063" y="381"/>
                    <a:pt x="2344350" y="381"/>
                    <a:pt x="2346635" y="762"/>
                  </a:cubicBezTo>
                  <a:cubicBezTo>
                    <a:pt x="2351207" y="1270"/>
                    <a:pt x="2355907" y="2413"/>
                    <a:pt x="2360478" y="3810"/>
                  </a:cubicBezTo>
                  <a:cubicBezTo>
                    <a:pt x="2378766" y="9525"/>
                    <a:pt x="2395912" y="22860"/>
                    <a:pt x="2405944" y="41656"/>
                  </a:cubicBezTo>
                  <a:cubicBezTo>
                    <a:pt x="2410897" y="51054"/>
                    <a:pt x="2414200" y="61722"/>
                    <a:pt x="2414962" y="72771"/>
                  </a:cubicBezTo>
                  <a:cubicBezTo>
                    <a:pt x="2415342" y="79121"/>
                    <a:pt x="2415216" y="81915"/>
                    <a:pt x="2415216" y="85725"/>
                  </a:cubicBezTo>
                  <a:cubicBezTo>
                    <a:pt x="2415216" y="89408"/>
                    <a:pt x="2415216" y="93091"/>
                    <a:pt x="2415216" y="96901"/>
                  </a:cubicBezTo>
                  <a:cubicBezTo>
                    <a:pt x="2415216" y="111887"/>
                    <a:pt x="2415342" y="127254"/>
                    <a:pt x="2415342" y="143002"/>
                  </a:cubicBezTo>
                  <a:cubicBezTo>
                    <a:pt x="2415469" y="171805"/>
                    <a:pt x="2415597" y="175601"/>
                    <a:pt x="2415723" y="179397"/>
                  </a:cubicBezTo>
                  <a:cubicBezTo>
                    <a:pt x="2415978" y="194597"/>
                    <a:pt x="2416359" y="209782"/>
                    <a:pt x="2416485" y="215912"/>
                  </a:cubicBezTo>
                  <a:lnTo>
                    <a:pt x="2417756" y="218378"/>
                  </a:lnTo>
                  <a:cubicBezTo>
                    <a:pt x="2416740" y="220949"/>
                    <a:pt x="2417501" y="223356"/>
                    <a:pt x="2416740" y="226887"/>
                  </a:cubicBezTo>
                  <a:cubicBezTo>
                    <a:pt x="2416866" y="228733"/>
                    <a:pt x="2417882" y="227965"/>
                    <a:pt x="2418137" y="227093"/>
                  </a:cubicBezTo>
                  <a:cubicBezTo>
                    <a:pt x="2417375" y="230166"/>
                    <a:pt x="2418391" y="233504"/>
                    <a:pt x="2417628" y="235203"/>
                  </a:cubicBezTo>
                  <a:lnTo>
                    <a:pt x="2417247" y="234686"/>
                  </a:lnTo>
                  <a:cubicBezTo>
                    <a:pt x="2415978" y="239487"/>
                    <a:pt x="2419279" y="242278"/>
                    <a:pt x="2417882" y="283689"/>
                  </a:cubicBezTo>
                  <a:lnTo>
                    <a:pt x="2417628" y="283308"/>
                  </a:lnTo>
                  <a:cubicBezTo>
                    <a:pt x="2416740" y="301977"/>
                    <a:pt x="2418010" y="323186"/>
                    <a:pt x="2418391" y="339442"/>
                  </a:cubicBezTo>
                  <a:close/>
                  <a:moveTo>
                    <a:pt x="2375972" y="423770"/>
                  </a:moveTo>
                  <a:cubicBezTo>
                    <a:pt x="2375337" y="424151"/>
                    <a:pt x="2374829" y="424532"/>
                    <a:pt x="2374322" y="424913"/>
                  </a:cubicBezTo>
                  <a:cubicBezTo>
                    <a:pt x="2374829" y="424659"/>
                    <a:pt x="2375337" y="424532"/>
                    <a:pt x="2375845" y="424151"/>
                  </a:cubicBezTo>
                  <a:cubicBezTo>
                    <a:pt x="2375845" y="424151"/>
                    <a:pt x="2375972" y="423897"/>
                    <a:pt x="2375972" y="423770"/>
                  </a:cubicBezTo>
                  <a:close/>
                </a:path>
              </a:pathLst>
            </a:custGeom>
            <a:solidFill>
              <a:srgbClr val="C7DBF3"/>
            </a:solidFill>
          </p:spPr>
        </p:sp>
      </p:grpSp>
      <p:sp>
        <p:nvSpPr>
          <p:cNvPr id="6" name="Freeform 6"/>
          <p:cNvSpPr/>
          <p:nvPr/>
        </p:nvSpPr>
        <p:spPr>
          <a:xfrm flipH="1">
            <a:off x="10831221" y="5143500"/>
            <a:ext cx="4891695" cy="4530932"/>
          </a:xfrm>
          <a:custGeom>
            <a:avLst/>
            <a:gdLst/>
            <a:ahLst/>
            <a:cxnLst/>
            <a:rect l="l" t="t" r="r" b="b"/>
            <a:pathLst>
              <a:path w="4891695" h="4530932">
                <a:moveTo>
                  <a:pt x="4891695" y="0"/>
                </a:moveTo>
                <a:lnTo>
                  <a:pt x="0" y="0"/>
                </a:lnTo>
                <a:lnTo>
                  <a:pt x="0" y="4530932"/>
                </a:lnTo>
                <a:lnTo>
                  <a:pt x="4891695" y="4530932"/>
                </a:lnTo>
                <a:lnTo>
                  <a:pt x="4891695" y="0"/>
                </a:lnTo>
                <a:close/>
              </a:path>
            </a:pathLst>
          </a:custGeom>
          <a:blipFill>
            <a:blip r:embed="rId2"/>
            <a:stretch>
              <a:fillRect/>
            </a:stretch>
          </a:blipFill>
        </p:spPr>
      </p:sp>
      <p:sp>
        <p:nvSpPr>
          <p:cNvPr id="7" name="Freeform 7"/>
          <p:cNvSpPr/>
          <p:nvPr/>
        </p:nvSpPr>
        <p:spPr>
          <a:xfrm>
            <a:off x="5766895" y="251253"/>
            <a:ext cx="673344" cy="1230363"/>
          </a:xfrm>
          <a:custGeom>
            <a:avLst/>
            <a:gdLst/>
            <a:ahLst/>
            <a:cxnLst/>
            <a:rect l="l" t="t" r="r" b="b"/>
            <a:pathLst>
              <a:path w="673344" h="1230363">
                <a:moveTo>
                  <a:pt x="0" y="0"/>
                </a:moveTo>
                <a:lnTo>
                  <a:pt x="673344" y="0"/>
                </a:lnTo>
                <a:lnTo>
                  <a:pt x="673344" y="1230363"/>
                </a:lnTo>
                <a:lnTo>
                  <a:pt x="0" y="12303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422075" y="9508830"/>
            <a:ext cx="5344821" cy="714870"/>
          </a:xfrm>
          <a:custGeom>
            <a:avLst/>
            <a:gdLst/>
            <a:ahLst/>
            <a:cxnLst/>
            <a:rect l="l" t="t" r="r" b="b"/>
            <a:pathLst>
              <a:path w="5344821" h="714870">
                <a:moveTo>
                  <a:pt x="0" y="0"/>
                </a:moveTo>
                <a:lnTo>
                  <a:pt x="5344820" y="0"/>
                </a:lnTo>
                <a:lnTo>
                  <a:pt x="5344820" y="714869"/>
                </a:lnTo>
                <a:lnTo>
                  <a:pt x="0" y="7148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6738364" y="0"/>
            <a:ext cx="1199944" cy="1111449"/>
          </a:xfrm>
          <a:custGeom>
            <a:avLst/>
            <a:gdLst/>
            <a:ahLst/>
            <a:cxnLst/>
            <a:rect l="l" t="t" r="r" b="b"/>
            <a:pathLst>
              <a:path w="1199944" h="1111449">
                <a:moveTo>
                  <a:pt x="0" y="0"/>
                </a:moveTo>
                <a:lnTo>
                  <a:pt x="1199944" y="0"/>
                </a:lnTo>
                <a:lnTo>
                  <a:pt x="1199944" y="1111449"/>
                </a:lnTo>
                <a:lnTo>
                  <a:pt x="0" y="1111449"/>
                </a:lnTo>
                <a:lnTo>
                  <a:pt x="0" y="0"/>
                </a:lnTo>
                <a:close/>
              </a:path>
            </a:pathLst>
          </a:custGeom>
          <a:blipFill>
            <a:blip r:embed="rId7"/>
            <a:stretch>
              <a:fillRect/>
            </a:stretch>
          </a:blipFill>
        </p:spPr>
      </p:sp>
      <p:sp>
        <p:nvSpPr>
          <p:cNvPr id="10" name="TextBox 10"/>
          <p:cNvSpPr txBox="1"/>
          <p:nvPr/>
        </p:nvSpPr>
        <p:spPr>
          <a:xfrm>
            <a:off x="6440239" y="642937"/>
            <a:ext cx="5407521" cy="647701"/>
          </a:xfrm>
          <a:prstGeom prst="rect">
            <a:avLst/>
          </a:prstGeom>
        </p:spPr>
        <p:txBody>
          <a:bodyPr lIns="0" tIns="0" rIns="0" bIns="0" rtlCol="0" anchor="t">
            <a:spAutoFit/>
          </a:bodyPr>
          <a:lstStyle/>
          <a:p>
            <a:pPr algn="ctr">
              <a:lnSpc>
                <a:spcPts val="5249"/>
              </a:lnSpc>
              <a:spcBef>
                <a:spcPct val="0"/>
              </a:spcBef>
            </a:pPr>
            <a:r>
              <a:rPr lang="en-US" sz="3499" b="1">
                <a:solidFill>
                  <a:srgbClr val="000000"/>
                </a:solidFill>
                <a:latin typeface="Arimo Bold"/>
                <a:ea typeface="Arimo Bold"/>
                <a:cs typeface="Arimo Bold"/>
                <a:sym typeface="Arimo Bold"/>
              </a:rPr>
              <a:t>KẾT LUẬN VÀ KIẾN NGHỊ</a:t>
            </a:r>
          </a:p>
        </p:txBody>
      </p:sp>
      <p:sp>
        <p:nvSpPr>
          <p:cNvPr id="11" name="TextBox 11"/>
          <p:cNvSpPr txBox="1"/>
          <p:nvPr/>
        </p:nvSpPr>
        <p:spPr>
          <a:xfrm>
            <a:off x="1549636" y="1528642"/>
            <a:ext cx="15188728" cy="2310766"/>
          </a:xfrm>
          <a:prstGeom prst="rect">
            <a:avLst/>
          </a:prstGeom>
        </p:spPr>
        <p:txBody>
          <a:bodyPr lIns="0" tIns="0" rIns="0" bIns="0" rtlCol="0" anchor="t">
            <a:spAutoFit/>
          </a:bodyPr>
          <a:lstStyle/>
          <a:p>
            <a:pPr algn="l">
              <a:lnSpc>
                <a:spcPts val="4649"/>
              </a:lnSpc>
              <a:spcBef>
                <a:spcPct val="0"/>
              </a:spcBef>
            </a:pPr>
            <a:r>
              <a:rPr lang="en-US" sz="3099" b="1">
                <a:solidFill>
                  <a:srgbClr val="D50E11"/>
                </a:solidFill>
                <a:latin typeface="Arimo Bold"/>
                <a:ea typeface="Arimo Bold"/>
                <a:cs typeface="Arimo Bold"/>
                <a:sym typeface="Arimo Bold"/>
              </a:rPr>
              <a:t>1. Kết luận</a:t>
            </a:r>
          </a:p>
          <a:p>
            <a:pPr algn="l">
              <a:lnSpc>
                <a:spcPts val="4649"/>
              </a:lnSpc>
              <a:spcBef>
                <a:spcPct val="0"/>
              </a:spcBef>
            </a:pPr>
            <a:r>
              <a:rPr lang="en-US" sz="3099">
                <a:solidFill>
                  <a:srgbClr val="000000"/>
                </a:solidFill>
                <a:latin typeface="Arimo"/>
                <a:ea typeface="Arimo"/>
                <a:cs typeface="Arimo"/>
                <a:sym typeface="Arimo"/>
              </a:rPr>
              <a:t>- Hình thành biểu tượng toán ban đầu cho trẻ đóng vai trò quan trọng trong việc cung cấp những kiến thức ban đầu cho trẻ trước khi vào trường tiểu học. Cho trẻ làm quen với toán “nhằm hình thành các biểu tưởng sơ đẳng ban đầu về toán”</a:t>
            </a:r>
          </a:p>
        </p:txBody>
      </p:sp>
      <p:sp>
        <p:nvSpPr>
          <p:cNvPr id="12" name="TextBox 12"/>
          <p:cNvSpPr txBox="1"/>
          <p:nvPr/>
        </p:nvSpPr>
        <p:spPr>
          <a:xfrm>
            <a:off x="1446114" y="4010858"/>
            <a:ext cx="2230735" cy="567691"/>
          </a:xfrm>
          <a:prstGeom prst="rect">
            <a:avLst/>
          </a:prstGeom>
        </p:spPr>
        <p:txBody>
          <a:bodyPr lIns="0" tIns="0" rIns="0" bIns="0" rtlCol="0" anchor="t">
            <a:spAutoFit/>
          </a:bodyPr>
          <a:lstStyle/>
          <a:p>
            <a:pPr algn="ctr">
              <a:lnSpc>
                <a:spcPts val="4649"/>
              </a:lnSpc>
              <a:spcBef>
                <a:spcPct val="0"/>
              </a:spcBef>
            </a:pPr>
            <a:r>
              <a:rPr lang="en-US" sz="3099" b="1">
                <a:solidFill>
                  <a:srgbClr val="D50E11"/>
                </a:solidFill>
                <a:latin typeface="Arimo Bold"/>
                <a:ea typeface="Arimo Bold"/>
                <a:cs typeface="Arimo Bold"/>
                <a:sym typeface="Arimo Bold"/>
              </a:rPr>
              <a:t>2. Kiến nghị</a:t>
            </a:r>
          </a:p>
        </p:txBody>
      </p:sp>
      <p:sp>
        <p:nvSpPr>
          <p:cNvPr id="13" name="TextBox 13"/>
          <p:cNvSpPr txBox="1"/>
          <p:nvPr/>
        </p:nvSpPr>
        <p:spPr>
          <a:xfrm>
            <a:off x="1446114" y="4749999"/>
            <a:ext cx="8078886" cy="589905"/>
          </a:xfrm>
          <a:prstGeom prst="rect">
            <a:avLst/>
          </a:prstGeom>
        </p:spPr>
        <p:txBody>
          <a:bodyPr wrap="square" lIns="0" tIns="0" rIns="0" bIns="0" rtlCol="0" anchor="t">
            <a:spAutoFit/>
          </a:bodyPr>
          <a:lstStyle/>
          <a:p>
            <a:pPr algn="ctr">
              <a:lnSpc>
                <a:spcPts val="4649"/>
              </a:lnSpc>
              <a:spcBef>
                <a:spcPct val="0"/>
              </a:spcBef>
            </a:pPr>
            <a:r>
              <a:rPr lang="en-US" sz="3099" dirty="0">
                <a:solidFill>
                  <a:srgbClr val="000000"/>
                </a:solidFill>
                <a:latin typeface="Arimo"/>
                <a:ea typeface="Arimo"/>
                <a:cs typeface="Arimo"/>
                <a:sym typeface="Arimo"/>
              </a:rPr>
              <a:t>2.1 </a:t>
            </a:r>
            <a:r>
              <a:rPr lang="en-US" sz="3099" dirty="0" err="1">
                <a:solidFill>
                  <a:srgbClr val="000000"/>
                </a:solidFill>
                <a:latin typeface="Arimo"/>
                <a:ea typeface="Arimo"/>
                <a:cs typeface="Arimo"/>
                <a:sym typeface="Arimo"/>
              </a:rPr>
              <a:t>Đối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với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Phòng</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Giáo</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dục</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và</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Đào</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tạo</a:t>
            </a:r>
            <a:endParaRPr lang="en-US" sz="3099" dirty="0">
              <a:solidFill>
                <a:srgbClr val="000000"/>
              </a:solidFill>
              <a:latin typeface="Arimo"/>
              <a:ea typeface="Arimo"/>
              <a:cs typeface="Arimo"/>
              <a:sym typeface="Arimo"/>
            </a:endParaRPr>
          </a:p>
        </p:txBody>
      </p:sp>
      <p:sp>
        <p:nvSpPr>
          <p:cNvPr id="14" name="TextBox 14"/>
          <p:cNvSpPr txBox="1"/>
          <p:nvPr/>
        </p:nvSpPr>
        <p:spPr>
          <a:xfrm>
            <a:off x="1446114" y="5489139"/>
            <a:ext cx="7469286" cy="589905"/>
          </a:xfrm>
          <a:prstGeom prst="rect">
            <a:avLst/>
          </a:prstGeom>
        </p:spPr>
        <p:txBody>
          <a:bodyPr wrap="square" lIns="0" tIns="0" rIns="0" bIns="0" rtlCol="0" anchor="t">
            <a:spAutoFit/>
          </a:bodyPr>
          <a:lstStyle/>
          <a:p>
            <a:pPr algn="ctr">
              <a:lnSpc>
                <a:spcPts val="4649"/>
              </a:lnSpc>
              <a:spcBef>
                <a:spcPct val="0"/>
              </a:spcBef>
            </a:pPr>
            <a:r>
              <a:rPr lang="en-US" sz="3099" dirty="0">
                <a:solidFill>
                  <a:srgbClr val="000000"/>
                </a:solidFill>
                <a:latin typeface="Arimo"/>
                <a:ea typeface="Arimo"/>
                <a:cs typeface="Arimo"/>
                <a:sym typeface="Arimo"/>
              </a:rPr>
              <a:t>2.2. </a:t>
            </a:r>
            <a:r>
              <a:rPr lang="en-US" sz="3099" dirty="0" err="1">
                <a:solidFill>
                  <a:srgbClr val="000000"/>
                </a:solidFill>
                <a:latin typeface="Arimo"/>
                <a:ea typeface="Arimo"/>
                <a:cs typeface="Arimo"/>
                <a:sym typeface="Arimo"/>
              </a:rPr>
              <a:t>Đối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với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khoa</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giáo</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dục</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mầm</a:t>
            </a:r>
            <a:r>
              <a:rPr lang="en-US" sz="3099" dirty="0">
                <a:solidFill>
                  <a:srgbClr val="000000"/>
                </a:solidFill>
                <a:latin typeface="Arimo"/>
                <a:ea typeface="Arimo"/>
                <a:cs typeface="Arimo"/>
                <a:sym typeface="Arimo"/>
              </a:rPr>
              <a:t> non</a:t>
            </a:r>
          </a:p>
        </p:txBody>
      </p:sp>
      <p:sp>
        <p:nvSpPr>
          <p:cNvPr id="15" name="TextBox 15"/>
          <p:cNvSpPr txBox="1"/>
          <p:nvPr/>
        </p:nvSpPr>
        <p:spPr>
          <a:xfrm>
            <a:off x="1549636" y="6225778"/>
            <a:ext cx="6319143" cy="589905"/>
          </a:xfrm>
          <a:prstGeom prst="rect">
            <a:avLst/>
          </a:prstGeom>
        </p:spPr>
        <p:txBody>
          <a:bodyPr lIns="0" tIns="0" rIns="0" bIns="0" rtlCol="0" anchor="t">
            <a:spAutoFit/>
          </a:bodyPr>
          <a:lstStyle/>
          <a:p>
            <a:pPr algn="ctr">
              <a:lnSpc>
                <a:spcPts val="4649"/>
              </a:lnSpc>
              <a:spcBef>
                <a:spcPct val="0"/>
              </a:spcBef>
            </a:pPr>
            <a:r>
              <a:rPr lang="en-US" sz="3099" dirty="0">
                <a:solidFill>
                  <a:srgbClr val="000000"/>
                </a:solidFill>
                <a:latin typeface="Arimo"/>
                <a:ea typeface="Arimo"/>
                <a:cs typeface="Arimo"/>
                <a:sym typeface="Arimo"/>
              </a:rPr>
              <a:t>2.3. </a:t>
            </a:r>
            <a:r>
              <a:rPr lang="en-US" sz="3099" dirty="0" err="1">
                <a:solidFill>
                  <a:srgbClr val="000000"/>
                </a:solidFill>
                <a:latin typeface="Arimo"/>
                <a:ea typeface="Arimo"/>
                <a:cs typeface="Arimo"/>
                <a:sym typeface="Arimo"/>
              </a:rPr>
              <a:t>Đối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với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giáo</a:t>
            </a:r>
            <a:r>
              <a:rPr lang="en-US" sz="3099" dirty="0">
                <a:solidFill>
                  <a:srgbClr val="000000"/>
                </a:solidFill>
                <a:latin typeface="Arimo"/>
                <a:ea typeface="Arimo"/>
                <a:cs typeface="Arimo"/>
                <a:sym typeface="Arimo"/>
              </a:rPr>
              <a:t> </a:t>
            </a:r>
            <a:r>
              <a:rPr lang="en-US" sz="3099" dirty="0" err="1" smtClean="0">
                <a:solidFill>
                  <a:srgbClr val="000000"/>
                </a:solidFill>
                <a:latin typeface="Arimo"/>
                <a:ea typeface="Arimo"/>
                <a:cs typeface="Arimo"/>
                <a:sym typeface="Arimo"/>
              </a:rPr>
              <a:t>viên</a:t>
            </a:r>
            <a:r>
              <a:rPr lang="en-US" sz="3099" dirty="0" smtClean="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mầm</a:t>
            </a:r>
            <a:r>
              <a:rPr lang="en-US" sz="3099" dirty="0">
                <a:solidFill>
                  <a:srgbClr val="000000"/>
                </a:solidFill>
                <a:latin typeface="Arimo"/>
                <a:ea typeface="Arimo"/>
                <a:cs typeface="Arimo"/>
                <a:sym typeface="Arimo"/>
              </a:rPr>
              <a:t> non</a:t>
            </a:r>
          </a:p>
        </p:txBody>
      </p:sp>
      <p:sp>
        <p:nvSpPr>
          <p:cNvPr id="16" name="TextBox 16"/>
          <p:cNvSpPr txBox="1"/>
          <p:nvPr/>
        </p:nvSpPr>
        <p:spPr>
          <a:xfrm>
            <a:off x="1404342" y="7034096"/>
            <a:ext cx="6901458" cy="589905"/>
          </a:xfrm>
          <a:prstGeom prst="rect">
            <a:avLst/>
          </a:prstGeom>
        </p:spPr>
        <p:txBody>
          <a:bodyPr wrap="square" lIns="0" tIns="0" rIns="0" bIns="0" rtlCol="0" anchor="t">
            <a:spAutoFit/>
          </a:bodyPr>
          <a:lstStyle/>
          <a:p>
            <a:pPr algn="ctr">
              <a:lnSpc>
                <a:spcPts val="4649"/>
              </a:lnSpc>
              <a:spcBef>
                <a:spcPct val="0"/>
              </a:spcBef>
            </a:pPr>
            <a:r>
              <a:rPr lang="en-US" sz="3099" dirty="0">
                <a:solidFill>
                  <a:srgbClr val="000000"/>
                </a:solidFill>
                <a:latin typeface="Arimo"/>
                <a:ea typeface="Arimo"/>
                <a:cs typeface="Arimo"/>
                <a:sym typeface="Arimo"/>
              </a:rPr>
              <a:t> 2.4. </a:t>
            </a:r>
            <a:r>
              <a:rPr lang="en-US" sz="3099" dirty="0" err="1">
                <a:solidFill>
                  <a:srgbClr val="000000"/>
                </a:solidFill>
                <a:latin typeface="Arimo"/>
                <a:ea typeface="Arimo"/>
                <a:cs typeface="Arimo"/>
                <a:sym typeface="Arimo"/>
              </a:rPr>
              <a:t>Đối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với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nhà</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trường</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mầm</a:t>
            </a:r>
            <a:r>
              <a:rPr lang="en-US" sz="3099" dirty="0">
                <a:solidFill>
                  <a:srgbClr val="000000"/>
                </a:solidFill>
                <a:latin typeface="Arimo"/>
                <a:ea typeface="Arimo"/>
                <a:cs typeface="Arimo"/>
                <a:sym typeface="Arimo"/>
              </a:rPr>
              <a:t> non</a:t>
            </a:r>
          </a:p>
        </p:txBody>
      </p:sp>
      <p:sp>
        <p:nvSpPr>
          <p:cNvPr id="17" name="TextBox 17"/>
          <p:cNvSpPr txBox="1"/>
          <p:nvPr/>
        </p:nvSpPr>
        <p:spPr>
          <a:xfrm>
            <a:off x="958059" y="7738142"/>
            <a:ext cx="5943501" cy="567691"/>
          </a:xfrm>
          <a:prstGeom prst="rect">
            <a:avLst/>
          </a:prstGeom>
        </p:spPr>
        <p:txBody>
          <a:bodyPr lIns="0" tIns="0" rIns="0" bIns="0" rtlCol="0" anchor="t">
            <a:spAutoFit/>
          </a:bodyPr>
          <a:lstStyle/>
          <a:p>
            <a:pPr algn="ctr">
              <a:lnSpc>
                <a:spcPts val="4649"/>
              </a:lnSpc>
              <a:spcBef>
                <a:spcPct val="0"/>
              </a:spcBef>
            </a:pPr>
            <a:r>
              <a:rPr lang="en-US" sz="3099" dirty="0">
                <a:solidFill>
                  <a:srgbClr val="000000"/>
                </a:solidFill>
                <a:latin typeface="Arimo"/>
                <a:ea typeface="Arimo"/>
                <a:cs typeface="Arimo"/>
                <a:sym typeface="Arimo"/>
              </a:rPr>
              <a:t>2.5. </a:t>
            </a:r>
            <a:r>
              <a:rPr lang="en-US" sz="3099" dirty="0" err="1">
                <a:solidFill>
                  <a:srgbClr val="000000"/>
                </a:solidFill>
                <a:latin typeface="Arimo"/>
                <a:ea typeface="Arimo"/>
                <a:cs typeface="Arimo"/>
                <a:sym typeface="Arimo"/>
              </a:rPr>
              <a:t>Đối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với</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phụ</a:t>
            </a:r>
            <a:r>
              <a:rPr lang="en-US" sz="3099" dirty="0">
                <a:solidFill>
                  <a:srgbClr val="000000"/>
                </a:solidFill>
                <a:latin typeface="Arimo"/>
                <a:ea typeface="Arimo"/>
                <a:cs typeface="Arimo"/>
                <a:sym typeface="Arimo"/>
              </a:rPr>
              <a:t> </a:t>
            </a:r>
            <a:r>
              <a:rPr lang="en-US" sz="3099" dirty="0" err="1">
                <a:solidFill>
                  <a:srgbClr val="000000"/>
                </a:solidFill>
                <a:latin typeface="Arimo"/>
                <a:ea typeface="Arimo"/>
                <a:cs typeface="Arimo"/>
                <a:sym typeface="Arimo"/>
              </a:rPr>
              <a:t>huynh</a:t>
            </a:r>
            <a:endParaRPr lang="en-US" sz="3099" dirty="0">
              <a:solidFill>
                <a:srgbClr val="000000"/>
              </a:solidFill>
              <a:latin typeface="Arimo"/>
              <a:ea typeface="Arimo"/>
              <a:cs typeface="Arimo"/>
              <a:sym typeface="Arimo"/>
            </a:endParaRPr>
          </a:p>
        </p:txBody>
      </p:sp>
    </p:spTree>
  </p:cSld>
  <p:clrMapOvr>
    <a:masterClrMapping/>
  </p:clrMapOvr>
  <p:transition>
    <p:circl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0D0"/>
        </a:solidFill>
        <a:effectLst/>
      </p:bgPr>
    </p:bg>
    <p:spTree>
      <p:nvGrpSpPr>
        <p:cNvPr id="1" name=""/>
        <p:cNvGrpSpPr/>
        <p:nvPr/>
      </p:nvGrpSpPr>
      <p:grpSpPr>
        <a:xfrm>
          <a:off x="0" y="0"/>
          <a:ext cx="0" cy="0"/>
          <a:chOff x="0" y="0"/>
          <a:chExt cx="0" cy="0"/>
        </a:xfrm>
      </p:grpSpPr>
      <p:sp>
        <p:nvSpPr>
          <p:cNvPr id="2" name="Freeform 2"/>
          <p:cNvSpPr/>
          <p:nvPr/>
        </p:nvSpPr>
        <p:spPr>
          <a:xfrm rot="-5400000">
            <a:off x="3837859" y="-4267633"/>
            <a:ext cx="10612281" cy="21204947"/>
          </a:xfrm>
          <a:custGeom>
            <a:avLst/>
            <a:gdLst/>
            <a:ahLst/>
            <a:cxnLst/>
            <a:rect l="l" t="t" r="r" b="b"/>
            <a:pathLst>
              <a:path w="10612281" h="21204947">
                <a:moveTo>
                  <a:pt x="0" y="0"/>
                </a:moveTo>
                <a:lnTo>
                  <a:pt x="10612282" y="0"/>
                </a:lnTo>
                <a:lnTo>
                  <a:pt x="10612282" y="21204947"/>
                </a:lnTo>
                <a:lnTo>
                  <a:pt x="0" y="212049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4198">
            <a:off x="1646164" y="119950"/>
            <a:ext cx="14995671" cy="10047100"/>
          </a:xfrm>
          <a:custGeom>
            <a:avLst/>
            <a:gdLst/>
            <a:ahLst/>
            <a:cxnLst/>
            <a:rect l="l" t="t" r="r" b="b"/>
            <a:pathLst>
              <a:path w="14995671" h="10047100">
                <a:moveTo>
                  <a:pt x="0" y="0"/>
                </a:moveTo>
                <a:lnTo>
                  <a:pt x="14995672" y="0"/>
                </a:lnTo>
                <a:lnTo>
                  <a:pt x="14995672" y="10047100"/>
                </a:lnTo>
                <a:lnTo>
                  <a:pt x="0" y="100471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2010075" flipH="1">
            <a:off x="1961005" y="7416545"/>
            <a:ext cx="1430828" cy="824515"/>
          </a:xfrm>
          <a:custGeom>
            <a:avLst/>
            <a:gdLst/>
            <a:ahLst/>
            <a:cxnLst/>
            <a:rect l="l" t="t" r="r" b="b"/>
            <a:pathLst>
              <a:path w="1430828" h="824515">
                <a:moveTo>
                  <a:pt x="1430829" y="0"/>
                </a:moveTo>
                <a:lnTo>
                  <a:pt x="0" y="0"/>
                </a:lnTo>
                <a:lnTo>
                  <a:pt x="0" y="824514"/>
                </a:lnTo>
                <a:lnTo>
                  <a:pt x="1430829" y="824514"/>
                </a:lnTo>
                <a:lnTo>
                  <a:pt x="1430829"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9684764" flipH="1" flipV="1">
            <a:off x="4902841" y="9255952"/>
            <a:ext cx="1430828" cy="824515"/>
          </a:xfrm>
          <a:custGeom>
            <a:avLst/>
            <a:gdLst/>
            <a:ahLst/>
            <a:cxnLst/>
            <a:rect l="l" t="t" r="r" b="b"/>
            <a:pathLst>
              <a:path w="1430828" h="824515">
                <a:moveTo>
                  <a:pt x="1430828" y="824514"/>
                </a:moveTo>
                <a:lnTo>
                  <a:pt x="0" y="824514"/>
                </a:lnTo>
                <a:lnTo>
                  <a:pt x="0" y="0"/>
                </a:lnTo>
                <a:lnTo>
                  <a:pt x="1430828" y="0"/>
                </a:lnTo>
                <a:lnTo>
                  <a:pt x="1430828" y="824514"/>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3071175">
            <a:off x="2910255" y="7466636"/>
            <a:ext cx="2644850" cy="2471832"/>
          </a:xfrm>
          <a:custGeom>
            <a:avLst/>
            <a:gdLst/>
            <a:ahLst/>
            <a:cxnLst/>
            <a:rect l="l" t="t" r="r" b="b"/>
            <a:pathLst>
              <a:path w="2644850" h="2471832">
                <a:moveTo>
                  <a:pt x="0" y="0"/>
                </a:moveTo>
                <a:lnTo>
                  <a:pt x="2644849" y="0"/>
                </a:lnTo>
                <a:lnTo>
                  <a:pt x="2644849" y="2471832"/>
                </a:lnTo>
                <a:lnTo>
                  <a:pt x="0" y="24718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1263196">
            <a:off x="14204734" y="2822048"/>
            <a:ext cx="1700816" cy="980095"/>
          </a:xfrm>
          <a:custGeom>
            <a:avLst/>
            <a:gdLst/>
            <a:ahLst/>
            <a:cxnLst/>
            <a:rect l="l" t="t" r="r" b="b"/>
            <a:pathLst>
              <a:path w="1700816" h="980095">
                <a:moveTo>
                  <a:pt x="0" y="0"/>
                </a:moveTo>
                <a:lnTo>
                  <a:pt x="1700816" y="0"/>
                </a:lnTo>
                <a:lnTo>
                  <a:pt x="1700816" y="980095"/>
                </a:lnTo>
                <a:lnTo>
                  <a:pt x="0" y="9800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966800">
            <a:off x="9585100" y="7965020"/>
            <a:ext cx="7315200" cy="1588008"/>
          </a:xfrm>
          <a:custGeom>
            <a:avLst/>
            <a:gdLst/>
            <a:ahLst/>
            <a:cxnLst/>
            <a:rect l="l" t="t" r="r" b="b"/>
            <a:pathLst>
              <a:path w="7315200" h="1588008">
                <a:moveTo>
                  <a:pt x="0" y="0"/>
                </a:moveTo>
                <a:lnTo>
                  <a:pt x="7315200" y="0"/>
                </a:lnTo>
                <a:lnTo>
                  <a:pt x="7315200" y="1588008"/>
                </a:lnTo>
                <a:lnTo>
                  <a:pt x="0" y="15880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TextBox 9"/>
          <p:cNvSpPr txBox="1"/>
          <p:nvPr/>
        </p:nvSpPr>
        <p:spPr>
          <a:xfrm>
            <a:off x="3867175" y="4364457"/>
            <a:ext cx="11282498" cy="1667691"/>
          </a:xfrm>
          <a:prstGeom prst="rect">
            <a:avLst/>
          </a:prstGeom>
        </p:spPr>
        <p:txBody>
          <a:bodyPr lIns="0" tIns="0" rIns="0" bIns="0" rtlCol="0" anchor="t">
            <a:spAutoFit/>
          </a:bodyPr>
          <a:lstStyle/>
          <a:p>
            <a:pPr algn="ctr">
              <a:lnSpc>
                <a:spcPts val="12595"/>
              </a:lnSpc>
            </a:pPr>
            <a:r>
              <a:rPr lang="en-US" sz="12470">
                <a:solidFill>
                  <a:srgbClr val="745E49"/>
                </a:solidFill>
                <a:latin typeface="Genty Sans"/>
                <a:ea typeface="Genty Sans"/>
                <a:cs typeface="Genty Sans"/>
                <a:sym typeface="Genty Sans"/>
              </a:rPr>
              <a:t>Thank You</a:t>
            </a:r>
          </a:p>
        </p:txBody>
      </p:sp>
      <p:sp>
        <p:nvSpPr>
          <p:cNvPr id="10" name="Freeform 10"/>
          <p:cNvSpPr/>
          <p:nvPr/>
        </p:nvSpPr>
        <p:spPr>
          <a:xfrm rot="-2119932">
            <a:off x="-157068" y="1153405"/>
            <a:ext cx="7315200" cy="1999488"/>
          </a:xfrm>
          <a:custGeom>
            <a:avLst/>
            <a:gdLst/>
            <a:ahLst/>
            <a:cxnLst/>
            <a:rect l="l" t="t" r="r" b="b"/>
            <a:pathLst>
              <a:path w="7315200" h="1999488">
                <a:moveTo>
                  <a:pt x="0" y="0"/>
                </a:moveTo>
                <a:lnTo>
                  <a:pt x="7315200" y="0"/>
                </a:lnTo>
                <a:lnTo>
                  <a:pt x="7315200" y="1999488"/>
                </a:lnTo>
                <a:lnTo>
                  <a:pt x="0" y="1999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906276" y="7506900"/>
            <a:ext cx="20022439" cy="4987408"/>
          </a:xfrm>
          <a:custGeom>
            <a:avLst/>
            <a:gdLst/>
            <a:ahLst/>
            <a:cxnLst/>
            <a:rect l="l" t="t" r="r" b="b"/>
            <a:pathLst>
              <a:path w="20022439" h="4987408">
                <a:moveTo>
                  <a:pt x="0" y="0"/>
                </a:moveTo>
                <a:lnTo>
                  <a:pt x="20022440" y="0"/>
                </a:lnTo>
                <a:lnTo>
                  <a:pt x="20022440" y="4987407"/>
                </a:lnTo>
                <a:lnTo>
                  <a:pt x="0" y="49874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659604" y="0"/>
            <a:ext cx="11301259" cy="2186604"/>
          </a:xfrm>
          <a:custGeom>
            <a:avLst/>
            <a:gdLst/>
            <a:ahLst/>
            <a:cxnLst/>
            <a:rect l="l" t="t" r="r" b="b"/>
            <a:pathLst>
              <a:path w="11301259" h="2186604">
                <a:moveTo>
                  <a:pt x="0" y="0"/>
                </a:moveTo>
                <a:lnTo>
                  <a:pt x="11301259" y="0"/>
                </a:lnTo>
                <a:lnTo>
                  <a:pt x="11301259" y="2186604"/>
                </a:lnTo>
                <a:lnTo>
                  <a:pt x="0" y="2186604"/>
                </a:lnTo>
                <a:lnTo>
                  <a:pt x="0" y="0"/>
                </a:lnTo>
                <a:close/>
              </a:path>
            </a:pathLst>
          </a:custGeom>
          <a:blipFill>
            <a:blip r:embed="rId4"/>
            <a:stretch>
              <a:fillRect t="-1429"/>
            </a:stretch>
          </a:blipFill>
        </p:spPr>
      </p:sp>
      <p:sp>
        <p:nvSpPr>
          <p:cNvPr id="4" name="Freeform 4"/>
          <p:cNvSpPr/>
          <p:nvPr/>
        </p:nvSpPr>
        <p:spPr>
          <a:xfrm>
            <a:off x="388517" y="2725102"/>
            <a:ext cx="13356780" cy="3224149"/>
          </a:xfrm>
          <a:custGeom>
            <a:avLst/>
            <a:gdLst/>
            <a:ahLst/>
            <a:cxnLst/>
            <a:rect l="l" t="t" r="r" b="b"/>
            <a:pathLst>
              <a:path w="13356780" h="3224149">
                <a:moveTo>
                  <a:pt x="0" y="0"/>
                </a:moveTo>
                <a:lnTo>
                  <a:pt x="13356779" y="0"/>
                </a:lnTo>
                <a:lnTo>
                  <a:pt x="13356779" y="3224149"/>
                </a:lnTo>
                <a:lnTo>
                  <a:pt x="0" y="32241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3579395" y="4050198"/>
            <a:ext cx="4708605" cy="9488372"/>
          </a:xfrm>
          <a:custGeom>
            <a:avLst/>
            <a:gdLst/>
            <a:ahLst/>
            <a:cxnLst/>
            <a:rect l="l" t="t" r="r" b="b"/>
            <a:pathLst>
              <a:path w="4708605" h="9488372">
                <a:moveTo>
                  <a:pt x="0" y="0"/>
                </a:moveTo>
                <a:lnTo>
                  <a:pt x="4708605" y="0"/>
                </a:lnTo>
                <a:lnTo>
                  <a:pt x="4708605" y="9488372"/>
                </a:lnTo>
                <a:lnTo>
                  <a:pt x="0" y="9488372"/>
                </a:lnTo>
                <a:lnTo>
                  <a:pt x="0" y="0"/>
                </a:lnTo>
                <a:close/>
              </a:path>
            </a:pathLst>
          </a:custGeom>
          <a:blipFill>
            <a:blip r:embed="rId7"/>
            <a:stretch>
              <a:fillRect/>
            </a:stretch>
          </a:blipFill>
        </p:spPr>
      </p:sp>
      <p:sp>
        <p:nvSpPr>
          <p:cNvPr id="6" name="TextBox 6"/>
          <p:cNvSpPr txBox="1"/>
          <p:nvPr/>
        </p:nvSpPr>
        <p:spPr>
          <a:xfrm>
            <a:off x="3634330" y="410676"/>
            <a:ext cx="619820" cy="1289053"/>
          </a:xfrm>
          <a:prstGeom prst="rect">
            <a:avLst/>
          </a:prstGeom>
        </p:spPr>
        <p:txBody>
          <a:bodyPr lIns="0" tIns="0" rIns="0" bIns="0" rtlCol="0" anchor="t">
            <a:spAutoFit/>
          </a:bodyPr>
          <a:lstStyle/>
          <a:p>
            <a:pPr algn="ctr">
              <a:lnSpc>
                <a:spcPts val="10399"/>
              </a:lnSpc>
              <a:spcBef>
                <a:spcPct val="0"/>
              </a:spcBef>
            </a:pPr>
            <a:r>
              <a:rPr lang="en-US" sz="7999">
                <a:solidFill>
                  <a:srgbClr val="000000"/>
                </a:solidFill>
                <a:latin typeface="Baloo"/>
                <a:ea typeface="Baloo"/>
                <a:cs typeface="Baloo"/>
                <a:sym typeface="Baloo"/>
              </a:rPr>
              <a:t>II</a:t>
            </a:r>
          </a:p>
        </p:txBody>
      </p:sp>
      <p:sp>
        <p:nvSpPr>
          <p:cNvPr id="7" name="TextBox 7"/>
          <p:cNvSpPr txBox="1"/>
          <p:nvPr/>
        </p:nvSpPr>
        <p:spPr>
          <a:xfrm>
            <a:off x="5792102" y="258276"/>
            <a:ext cx="7395171" cy="1441453"/>
          </a:xfrm>
          <a:prstGeom prst="rect">
            <a:avLst/>
          </a:prstGeom>
        </p:spPr>
        <p:txBody>
          <a:bodyPr lIns="0" tIns="0" rIns="0" bIns="0" rtlCol="0" anchor="t">
            <a:spAutoFit/>
          </a:bodyPr>
          <a:lstStyle/>
          <a:p>
            <a:pPr algn="ctr">
              <a:lnSpc>
                <a:spcPts val="10399"/>
              </a:lnSpc>
              <a:spcBef>
                <a:spcPct val="0"/>
              </a:spcBef>
            </a:pPr>
            <a:r>
              <a:rPr lang="en-US" sz="7999" b="1">
                <a:solidFill>
                  <a:srgbClr val="133E3D"/>
                </a:solidFill>
                <a:latin typeface="Arial Bold"/>
                <a:ea typeface="Arial Bold"/>
                <a:cs typeface="Arial Bold"/>
                <a:sym typeface="Arial Bold"/>
              </a:rPr>
              <a:t>Phần nội</a:t>
            </a:r>
            <a:r>
              <a:rPr lang="en-US" sz="7999" b="1">
                <a:solidFill>
                  <a:srgbClr val="000000"/>
                </a:solidFill>
                <a:latin typeface="Arial Bold"/>
                <a:ea typeface="Arial Bold"/>
                <a:cs typeface="Arial Bold"/>
                <a:sym typeface="Arial Bold"/>
              </a:rPr>
              <a:t> </a:t>
            </a:r>
            <a:r>
              <a:rPr lang="en-US" sz="7999" b="1">
                <a:solidFill>
                  <a:srgbClr val="1D4031"/>
                </a:solidFill>
                <a:latin typeface="Arial Bold"/>
                <a:ea typeface="Arial Bold"/>
                <a:cs typeface="Arial Bold"/>
                <a:sym typeface="Arial Bold"/>
              </a:rPr>
              <a:t>dung</a:t>
            </a:r>
            <a:r>
              <a:rPr lang="en-US" sz="7999" b="1">
                <a:solidFill>
                  <a:srgbClr val="000000"/>
                </a:solidFill>
                <a:latin typeface="Arial Bold"/>
                <a:ea typeface="Arial Bold"/>
                <a:cs typeface="Arial Bold"/>
                <a:sym typeface="Arial Bold"/>
              </a:rPr>
              <a:t> </a:t>
            </a:r>
          </a:p>
        </p:txBody>
      </p:sp>
      <p:sp>
        <p:nvSpPr>
          <p:cNvPr id="8" name="TextBox 8"/>
          <p:cNvSpPr txBox="1"/>
          <p:nvPr/>
        </p:nvSpPr>
        <p:spPr>
          <a:xfrm>
            <a:off x="1236721" y="2964306"/>
            <a:ext cx="10469077" cy="2526666"/>
          </a:xfrm>
          <a:prstGeom prst="rect">
            <a:avLst/>
          </a:prstGeom>
        </p:spPr>
        <p:txBody>
          <a:bodyPr lIns="0" tIns="0" rIns="0" bIns="0" rtlCol="0" anchor="t">
            <a:spAutoFit/>
          </a:bodyPr>
          <a:lstStyle/>
          <a:p>
            <a:pPr algn="ctr">
              <a:lnSpc>
                <a:spcPts val="9489"/>
              </a:lnSpc>
              <a:spcBef>
                <a:spcPct val="0"/>
              </a:spcBef>
            </a:pPr>
            <a:r>
              <a:rPr lang="en-US" sz="7299" b="1">
                <a:solidFill>
                  <a:srgbClr val="000000"/>
                </a:solidFill>
                <a:latin typeface="Arial Bold"/>
                <a:ea typeface="Arial Bold"/>
                <a:cs typeface="Arial Bold"/>
                <a:sym typeface="Arial Bold"/>
              </a:rPr>
              <a:t>Phần 1: Cơ sở lý luận và thực tiễn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descr="Sharp Handdrawn Square with Textured Edges"/>
          <p:cNvSpPr/>
          <p:nvPr/>
        </p:nvSpPr>
        <p:spPr>
          <a:xfrm>
            <a:off x="9921072" y="-780396"/>
            <a:ext cx="11816224" cy="14744771"/>
          </a:xfrm>
          <a:custGeom>
            <a:avLst/>
            <a:gdLst/>
            <a:ahLst/>
            <a:cxnLst/>
            <a:rect l="l" t="t" r="r" b="b"/>
            <a:pathLst>
              <a:path w="11816224" h="14744771">
                <a:moveTo>
                  <a:pt x="0" y="0"/>
                </a:moveTo>
                <a:lnTo>
                  <a:pt x="11816224" y="0"/>
                </a:lnTo>
                <a:lnTo>
                  <a:pt x="11816224" y="14744772"/>
                </a:lnTo>
                <a:lnTo>
                  <a:pt x="0" y="14744772"/>
                </a:lnTo>
                <a:lnTo>
                  <a:pt x="0" y="0"/>
                </a:lnTo>
                <a:close/>
              </a:path>
            </a:pathLst>
          </a:custGeom>
          <a:blipFill>
            <a:blip r:embed="rId2">
              <a:extLst>
                <a:ext uri="{96DAC541-7B7A-43D3-8B79-37D633B846F1}">
                  <asvg:svgBlip xmlns:asvg="http://schemas.microsoft.com/office/drawing/2016/SVG/main" xmlns="" r:embed="rId3"/>
                </a:ext>
              </a:extLst>
            </a:blip>
            <a:stretch>
              <a:fillRect l="-24784"/>
            </a:stretch>
          </a:blipFill>
        </p:spPr>
      </p:sp>
      <p:sp>
        <p:nvSpPr>
          <p:cNvPr id="3" name="Freeform 3"/>
          <p:cNvSpPr/>
          <p:nvPr/>
        </p:nvSpPr>
        <p:spPr>
          <a:xfrm>
            <a:off x="-68475" y="9670204"/>
            <a:ext cx="18403007" cy="616796"/>
          </a:xfrm>
          <a:custGeom>
            <a:avLst/>
            <a:gdLst/>
            <a:ahLst/>
            <a:cxnLst/>
            <a:rect l="l" t="t" r="r" b="b"/>
            <a:pathLst>
              <a:path w="18403007" h="616796">
                <a:moveTo>
                  <a:pt x="0" y="0"/>
                </a:moveTo>
                <a:lnTo>
                  <a:pt x="18403007" y="0"/>
                </a:lnTo>
                <a:lnTo>
                  <a:pt x="18403007" y="616796"/>
                </a:lnTo>
                <a:lnTo>
                  <a:pt x="0" y="616796"/>
                </a:lnTo>
                <a:lnTo>
                  <a:pt x="0" y="0"/>
                </a:lnTo>
                <a:close/>
              </a:path>
            </a:pathLst>
          </a:custGeom>
          <a:blipFill>
            <a:blip r:embed="rId4">
              <a:extLst>
                <a:ext uri="{96DAC541-7B7A-43D3-8B79-37D633B846F1}">
                  <asvg:svgBlip xmlns:asvg="http://schemas.microsoft.com/office/drawing/2016/SVG/main" xmlns="" r:embed="rId5"/>
                </a:ext>
              </a:extLst>
            </a:blip>
            <a:stretch>
              <a:fillRect l="-4172" r="-4627" b="-708599"/>
            </a:stretch>
          </a:blipFill>
        </p:spPr>
      </p:sp>
      <p:sp>
        <p:nvSpPr>
          <p:cNvPr id="4" name="Freeform 4"/>
          <p:cNvSpPr/>
          <p:nvPr/>
        </p:nvSpPr>
        <p:spPr>
          <a:xfrm rot="1721184">
            <a:off x="16687782" y="-472955"/>
            <a:ext cx="1143036" cy="2106978"/>
          </a:xfrm>
          <a:custGeom>
            <a:avLst/>
            <a:gdLst/>
            <a:ahLst/>
            <a:cxnLst/>
            <a:rect l="l" t="t" r="r" b="b"/>
            <a:pathLst>
              <a:path w="1143036" h="2106978">
                <a:moveTo>
                  <a:pt x="0" y="0"/>
                </a:moveTo>
                <a:lnTo>
                  <a:pt x="1143036" y="0"/>
                </a:lnTo>
                <a:lnTo>
                  <a:pt x="1143036" y="2106978"/>
                </a:lnTo>
                <a:lnTo>
                  <a:pt x="0" y="21069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1003754" y="2708064"/>
            <a:ext cx="8387846" cy="1166495"/>
          </a:xfrm>
          <a:prstGeom prst="rect">
            <a:avLst/>
          </a:prstGeom>
        </p:spPr>
        <p:txBody>
          <a:bodyPr lIns="0" tIns="0" rIns="0" bIns="0" rtlCol="0" anchor="t">
            <a:spAutoFit/>
          </a:bodyPr>
          <a:lstStyle/>
          <a:p>
            <a:pPr marL="0" lvl="0" indent="0" algn="l">
              <a:lnSpc>
                <a:spcPts val="4419"/>
              </a:lnSpc>
              <a:spcBef>
                <a:spcPct val="0"/>
              </a:spcBef>
            </a:pPr>
            <a:r>
              <a:rPr lang="en-US" sz="3399">
                <a:solidFill>
                  <a:srgbClr val="1D4031"/>
                </a:solidFill>
                <a:latin typeface="Arial"/>
                <a:ea typeface="Arial"/>
                <a:cs typeface="Arial"/>
                <a:sym typeface="Arial"/>
              </a:rPr>
              <a:t>Giúp trẻ giải quyết các bài toán trong cuộc sống</a:t>
            </a:r>
          </a:p>
        </p:txBody>
      </p:sp>
      <p:sp>
        <p:nvSpPr>
          <p:cNvPr id="6" name="Freeform 6"/>
          <p:cNvSpPr/>
          <p:nvPr/>
        </p:nvSpPr>
        <p:spPr>
          <a:xfrm>
            <a:off x="108282" y="2676038"/>
            <a:ext cx="680025" cy="667661"/>
          </a:xfrm>
          <a:custGeom>
            <a:avLst/>
            <a:gdLst/>
            <a:ahLst/>
            <a:cxnLst/>
            <a:rect l="l" t="t" r="r" b="b"/>
            <a:pathLst>
              <a:path w="680025" h="667661">
                <a:moveTo>
                  <a:pt x="0" y="0"/>
                </a:moveTo>
                <a:lnTo>
                  <a:pt x="680025" y="0"/>
                </a:lnTo>
                <a:lnTo>
                  <a:pt x="680025" y="667661"/>
                </a:lnTo>
                <a:lnTo>
                  <a:pt x="0" y="6676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904240" y="4267846"/>
            <a:ext cx="8487360" cy="1718945"/>
          </a:xfrm>
          <a:prstGeom prst="rect">
            <a:avLst/>
          </a:prstGeom>
        </p:spPr>
        <p:txBody>
          <a:bodyPr lIns="0" tIns="0" rIns="0" bIns="0" rtlCol="0" anchor="t">
            <a:spAutoFit/>
          </a:bodyPr>
          <a:lstStyle/>
          <a:p>
            <a:pPr marL="0" lvl="0" indent="0" algn="just">
              <a:lnSpc>
                <a:spcPts val="4419"/>
              </a:lnSpc>
              <a:spcBef>
                <a:spcPct val="0"/>
              </a:spcBef>
            </a:pPr>
            <a:r>
              <a:rPr lang="en-US" sz="3399">
                <a:solidFill>
                  <a:srgbClr val="1D4031"/>
                </a:solidFill>
                <a:latin typeface="Arial"/>
                <a:ea typeface="Arial"/>
                <a:cs typeface="Arial"/>
                <a:sym typeface="Arial"/>
              </a:rPr>
              <a:t>Góp phần vào sự sự phát triển toàn diện của trẻ.</a:t>
            </a:r>
          </a:p>
          <a:p>
            <a:pPr marL="0" lvl="0" indent="0" algn="l">
              <a:lnSpc>
                <a:spcPts val="4419"/>
              </a:lnSpc>
              <a:spcBef>
                <a:spcPct val="0"/>
              </a:spcBef>
            </a:pPr>
            <a:endParaRPr lang="en-US" sz="3399">
              <a:solidFill>
                <a:srgbClr val="1D4031"/>
              </a:solidFill>
              <a:latin typeface="Arial"/>
              <a:ea typeface="Arial"/>
              <a:cs typeface="Arial"/>
              <a:sym typeface="Arial"/>
            </a:endParaRPr>
          </a:p>
        </p:txBody>
      </p:sp>
      <p:sp>
        <p:nvSpPr>
          <p:cNvPr id="8" name="Freeform 8"/>
          <p:cNvSpPr/>
          <p:nvPr/>
        </p:nvSpPr>
        <p:spPr>
          <a:xfrm>
            <a:off x="108282" y="4308827"/>
            <a:ext cx="692631" cy="680038"/>
          </a:xfrm>
          <a:custGeom>
            <a:avLst/>
            <a:gdLst/>
            <a:ahLst/>
            <a:cxnLst/>
            <a:rect l="l" t="t" r="r" b="b"/>
            <a:pathLst>
              <a:path w="692631" h="680038">
                <a:moveTo>
                  <a:pt x="0" y="0"/>
                </a:moveTo>
                <a:lnTo>
                  <a:pt x="692631" y="0"/>
                </a:lnTo>
                <a:lnTo>
                  <a:pt x="692631" y="680038"/>
                </a:lnTo>
                <a:lnTo>
                  <a:pt x="0" y="6800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5374167" y="-96752"/>
            <a:ext cx="13599324" cy="2575760"/>
          </a:xfrm>
          <a:prstGeom prst="rect">
            <a:avLst/>
          </a:prstGeom>
        </p:spPr>
        <p:txBody>
          <a:bodyPr lIns="0" tIns="0" rIns="0" bIns="0" rtlCol="0" anchor="t">
            <a:spAutoFit/>
          </a:bodyPr>
          <a:lstStyle/>
          <a:p>
            <a:pPr marL="0" lvl="0" indent="0" algn="l">
              <a:lnSpc>
                <a:spcPts val="9088"/>
              </a:lnSpc>
            </a:pPr>
            <a:r>
              <a:rPr lang="en-US" sz="7100">
                <a:solidFill>
                  <a:srgbClr val="1D4031"/>
                </a:solidFill>
                <a:latin typeface="Saira Black"/>
                <a:ea typeface="Saira Black"/>
                <a:cs typeface="Saira Black"/>
                <a:sym typeface="Saira Black"/>
              </a:rPr>
              <a:t> 1.1. CƠ SỞ LÝ LUẬN</a:t>
            </a:r>
          </a:p>
          <a:p>
            <a:pPr marL="0" lvl="0" indent="0" algn="l">
              <a:lnSpc>
                <a:spcPts val="11501"/>
              </a:lnSpc>
            </a:pPr>
            <a:endParaRPr lang="en-US" sz="7100">
              <a:solidFill>
                <a:srgbClr val="1D4031"/>
              </a:solidFill>
              <a:latin typeface="Saira Black"/>
              <a:ea typeface="Saira Black"/>
              <a:cs typeface="Saira Black"/>
              <a:sym typeface="Saira Black"/>
            </a:endParaRPr>
          </a:p>
        </p:txBody>
      </p:sp>
      <p:sp>
        <p:nvSpPr>
          <p:cNvPr id="10" name="TextBox 10"/>
          <p:cNvSpPr txBox="1"/>
          <p:nvPr/>
        </p:nvSpPr>
        <p:spPr>
          <a:xfrm>
            <a:off x="-31723" y="1148266"/>
            <a:ext cx="9914695" cy="2070971"/>
          </a:xfrm>
          <a:prstGeom prst="rect">
            <a:avLst/>
          </a:prstGeom>
        </p:spPr>
        <p:txBody>
          <a:bodyPr lIns="0" tIns="0" rIns="0" bIns="0" rtlCol="0" anchor="t">
            <a:spAutoFit/>
          </a:bodyPr>
          <a:lstStyle/>
          <a:p>
            <a:pPr algn="ctr">
              <a:lnSpc>
                <a:spcPts val="5435"/>
              </a:lnSpc>
              <a:spcBef>
                <a:spcPct val="0"/>
              </a:spcBef>
            </a:pPr>
            <a:r>
              <a:rPr lang="en-US" sz="4181">
                <a:solidFill>
                  <a:srgbClr val="1D4031"/>
                </a:solidFill>
                <a:latin typeface="Arimo"/>
                <a:ea typeface="Arimo"/>
                <a:cs typeface="Arimo"/>
                <a:sym typeface="Arimo"/>
              </a:rPr>
              <a:t> </a:t>
            </a:r>
            <a:r>
              <a:rPr lang="en-US" sz="4181" b="1">
                <a:solidFill>
                  <a:srgbClr val="1D4031"/>
                </a:solidFill>
                <a:latin typeface="Arimo Bold"/>
                <a:ea typeface="Arimo Bold"/>
                <a:cs typeface="Arimo Bold"/>
                <a:sym typeface="Arimo Bold"/>
              </a:rPr>
              <a:t>1.1.1. Ý nghĩa, vai trò của việc tổ chức hình thành biểu tượng toán cho trẻ mn</a:t>
            </a:r>
          </a:p>
          <a:p>
            <a:pPr algn="ctr">
              <a:lnSpc>
                <a:spcPts val="5435"/>
              </a:lnSpc>
              <a:spcBef>
                <a:spcPct val="0"/>
              </a:spcBef>
            </a:pPr>
            <a:endParaRPr lang="en-US" sz="4181" b="1">
              <a:solidFill>
                <a:srgbClr val="1D4031"/>
              </a:solidFill>
              <a:latin typeface="Arimo Bold"/>
              <a:ea typeface="Arimo Bold"/>
              <a:cs typeface="Arimo Bold"/>
              <a:sym typeface="Arimo Bold"/>
            </a:endParaRPr>
          </a:p>
        </p:txBody>
      </p:sp>
      <p:sp>
        <p:nvSpPr>
          <p:cNvPr id="11" name="TextBox 11"/>
          <p:cNvSpPr txBox="1"/>
          <p:nvPr/>
        </p:nvSpPr>
        <p:spPr>
          <a:xfrm>
            <a:off x="904240" y="5725512"/>
            <a:ext cx="8633670" cy="2737992"/>
          </a:xfrm>
          <a:prstGeom prst="rect">
            <a:avLst/>
          </a:prstGeom>
        </p:spPr>
        <p:txBody>
          <a:bodyPr lIns="0" tIns="0" rIns="0" bIns="0" rtlCol="0" anchor="t">
            <a:spAutoFit/>
          </a:bodyPr>
          <a:lstStyle/>
          <a:p>
            <a:pPr marL="0" lvl="0" indent="0" algn="just">
              <a:lnSpc>
                <a:spcPts val="4292"/>
              </a:lnSpc>
              <a:spcBef>
                <a:spcPct val="0"/>
              </a:spcBef>
            </a:pPr>
            <a:r>
              <a:rPr lang="en-US" sz="3301">
                <a:solidFill>
                  <a:srgbClr val="1D4031"/>
                </a:solidFill>
                <a:latin typeface="Arial"/>
                <a:ea typeface="Arial"/>
                <a:cs typeface="Arial"/>
                <a:sym typeface="Arial"/>
              </a:rPr>
              <a:t>Việc hình thành biểu tượng toán góp phần làm tăng vốn từ cho trẻ, giúp trẻ biểu đạt một cách chính xác những suy nghĩ, những hiểu biết của mình.</a:t>
            </a:r>
          </a:p>
          <a:p>
            <a:pPr marL="0" lvl="0" indent="0" algn="just">
              <a:lnSpc>
                <a:spcPts val="4292"/>
              </a:lnSpc>
              <a:spcBef>
                <a:spcPct val="0"/>
              </a:spcBef>
            </a:pPr>
            <a:endParaRPr lang="en-US" sz="3301">
              <a:solidFill>
                <a:srgbClr val="1D4031"/>
              </a:solidFill>
              <a:latin typeface="Arial"/>
              <a:ea typeface="Arial"/>
              <a:cs typeface="Arial"/>
              <a:sym typeface="Arial"/>
            </a:endParaRPr>
          </a:p>
        </p:txBody>
      </p:sp>
      <p:sp>
        <p:nvSpPr>
          <p:cNvPr id="12" name="Freeform 12"/>
          <p:cNvSpPr/>
          <p:nvPr/>
        </p:nvSpPr>
        <p:spPr>
          <a:xfrm>
            <a:off x="108282" y="5627343"/>
            <a:ext cx="602855" cy="591894"/>
          </a:xfrm>
          <a:custGeom>
            <a:avLst/>
            <a:gdLst/>
            <a:ahLst/>
            <a:cxnLst/>
            <a:rect l="l" t="t" r="r" b="b"/>
            <a:pathLst>
              <a:path w="602855" h="591894">
                <a:moveTo>
                  <a:pt x="0" y="0"/>
                </a:moveTo>
                <a:lnTo>
                  <a:pt x="602854" y="0"/>
                </a:lnTo>
                <a:lnTo>
                  <a:pt x="602854" y="591893"/>
                </a:lnTo>
                <a:lnTo>
                  <a:pt x="0" y="5918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10847254" y="2489445"/>
            <a:ext cx="7116916" cy="2271395"/>
          </a:xfrm>
          <a:prstGeom prst="rect">
            <a:avLst/>
          </a:prstGeom>
        </p:spPr>
        <p:txBody>
          <a:bodyPr lIns="0" tIns="0" rIns="0" bIns="0" rtlCol="0" anchor="t">
            <a:spAutoFit/>
          </a:bodyPr>
          <a:lstStyle/>
          <a:p>
            <a:pPr algn="just">
              <a:lnSpc>
                <a:spcPts val="4419"/>
              </a:lnSpc>
              <a:spcBef>
                <a:spcPct val="0"/>
              </a:spcBef>
            </a:pPr>
            <a:r>
              <a:rPr lang="en-US" sz="3399">
                <a:solidFill>
                  <a:srgbClr val="1D4031"/>
                </a:solidFill>
                <a:latin typeface="Arial"/>
                <a:ea typeface="Arial"/>
                <a:cs typeface="Arial"/>
                <a:sym typeface="Arial"/>
              </a:rPr>
              <a:t>Góp phần phát triển và thúc đẩy các quá trình tâm lý của trẻ như: ghi nhớ, chú ý tưởng tượng...</a:t>
            </a:r>
          </a:p>
          <a:p>
            <a:pPr algn="just">
              <a:lnSpc>
                <a:spcPts val="4419"/>
              </a:lnSpc>
              <a:spcBef>
                <a:spcPct val="0"/>
              </a:spcBef>
            </a:pPr>
            <a:endParaRPr lang="en-US" sz="3399">
              <a:solidFill>
                <a:srgbClr val="1D4031"/>
              </a:solidFill>
              <a:latin typeface="Arial"/>
              <a:ea typeface="Arial"/>
              <a:cs typeface="Arial"/>
              <a:sym typeface="Arial"/>
            </a:endParaRPr>
          </a:p>
        </p:txBody>
      </p:sp>
      <p:sp>
        <p:nvSpPr>
          <p:cNvPr id="14" name="Freeform 14"/>
          <p:cNvSpPr/>
          <p:nvPr/>
        </p:nvSpPr>
        <p:spPr>
          <a:xfrm>
            <a:off x="10004902" y="2464022"/>
            <a:ext cx="800913" cy="786351"/>
          </a:xfrm>
          <a:custGeom>
            <a:avLst/>
            <a:gdLst/>
            <a:ahLst/>
            <a:cxnLst/>
            <a:rect l="l" t="t" r="r" b="b"/>
            <a:pathLst>
              <a:path w="800913" h="786351">
                <a:moveTo>
                  <a:pt x="0" y="0"/>
                </a:moveTo>
                <a:lnTo>
                  <a:pt x="800913" y="0"/>
                </a:lnTo>
                <a:lnTo>
                  <a:pt x="800913" y="786351"/>
                </a:lnTo>
                <a:lnTo>
                  <a:pt x="0" y="7863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rot="-1384327">
            <a:off x="-1315166" y="8552503"/>
            <a:ext cx="2630332" cy="2492240"/>
          </a:xfrm>
          <a:custGeom>
            <a:avLst/>
            <a:gdLst/>
            <a:ahLst/>
            <a:cxnLst/>
            <a:rect l="l" t="t" r="r" b="b"/>
            <a:pathLst>
              <a:path w="2630332" h="2492240">
                <a:moveTo>
                  <a:pt x="0" y="0"/>
                </a:moveTo>
                <a:lnTo>
                  <a:pt x="2630332" y="0"/>
                </a:lnTo>
                <a:lnTo>
                  <a:pt x="2630332" y="2492239"/>
                </a:lnTo>
                <a:lnTo>
                  <a:pt x="0" y="24922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TextBox 16"/>
          <p:cNvSpPr txBox="1"/>
          <p:nvPr/>
        </p:nvSpPr>
        <p:spPr>
          <a:xfrm>
            <a:off x="10405358" y="4544071"/>
            <a:ext cx="8065990" cy="1166495"/>
          </a:xfrm>
          <a:prstGeom prst="rect">
            <a:avLst/>
          </a:prstGeom>
        </p:spPr>
        <p:txBody>
          <a:bodyPr lIns="0" tIns="0" rIns="0" bIns="0" rtlCol="0" anchor="t">
            <a:spAutoFit/>
          </a:bodyPr>
          <a:lstStyle/>
          <a:p>
            <a:pPr algn="ctr">
              <a:lnSpc>
                <a:spcPts val="4419"/>
              </a:lnSpc>
              <a:spcBef>
                <a:spcPct val="0"/>
              </a:spcBef>
            </a:pPr>
            <a:r>
              <a:rPr lang="en-US" sz="3399">
                <a:solidFill>
                  <a:srgbClr val="000000"/>
                </a:solidFill>
                <a:latin typeface="Arial"/>
                <a:ea typeface="Arial"/>
                <a:cs typeface="Arial"/>
                <a:sym typeface="Arial"/>
              </a:rPr>
              <a:t> Góp phần vào việc giáo dục đạo đức, thẩm mỹ</a:t>
            </a:r>
          </a:p>
        </p:txBody>
      </p:sp>
      <p:sp>
        <p:nvSpPr>
          <p:cNvPr id="17" name="TextBox 17"/>
          <p:cNvSpPr txBox="1"/>
          <p:nvPr/>
        </p:nvSpPr>
        <p:spPr>
          <a:xfrm>
            <a:off x="9771103" y="5612429"/>
            <a:ext cx="9334500" cy="1166495"/>
          </a:xfrm>
          <a:prstGeom prst="rect">
            <a:avLst/>
          </a:prstGeom>
        </p:spPr>
        <p:txBody>
          <a:bodyPr lIns="0" tIns="0" rIns="0" bIns="0" rtlCol="0" anchor="t">
            <a:spAutoFit/>
          </a:bodyPr>
          <a:lstStyle/>
          <a:p>
            <a:pPr algn="ctr">
              <a:lnSpc>
                <a:spcPts val="4419"/>
              </a:lnSpc>
              <a:spcBef>
                <a:spcPct val="0"/>
              </a:spcBef>
            </a:pPr>
            <a:r>
              <a:rPr lang="en-US" sz="3399">
                <a:solidFill>
                  <a:srgbClr val="000000"/>
                </a:solidFill>
                <a:latin typeface="Arial"/>
                <a:ea typeface="Arial"/>
                <a:cs typeface="Arial"/>
                <a:sym typeface="Arial"/>
              </a:rPr>
              <a:t> Chuẩn bị cho trẻ học toán ở lớp Một: </a:t>
            </a:r>
          </a:p>
          <a:p>
            <a:pPr algn="ctr">
              <a:lnSpc>
                <a:spcPts val="4419"/>
              </a:lnSpc>
              <a:spcBef>
                <a:spcPct val="0"/>
              </a:spcBef>
            </a:pPr>
            <a:endParaRPr lang="en-US" sz="3399">
              <a:solidFill>
                <a:srgbClr val="000000"/>
              </a:solidFill>
              <a:latin typeface="Arial"/>
              <a:ea typeface="Arial"/>
              <a:cs typeface="Arial"/>
              <a:sym typeface="Arial"/>
            </a:endParaRPr>
          </a:p>
        </p:txBody>
      </p:sp>
      <p:sp>
        <p:nvSpPr>
          <p:cNvPr id="18" name="TextBox 18"/>
          <p:cNvSpPr txBox="1"/>
          <p:nvPr/>
        </p:nvSpPr>
        <p:spPr>
          <a:xfrm>
            <a:off x="8629670" y="6363007"/>
            <a:ext cx="9334500" cy="1166495"/>
          </a:xfrm>
          <a:prstGeom prst="rect">
            <a:avLst/>
          </a:prstGeom>
        </p:spPr>
        <p:txBody>
          <a:bodyPr lIns="0" tIns="0" rIns="0" bIns="0" rtlCol="0" anchor="t">
            <a:spAutoFit/>
          </a:bodyPr>
          <a:lstStyle/>
          <a:p>
            <a:pPr algn="ctr">
              <a:lnSpc>
                <a:spcPts val="4419"/>
              </a:lnSpc>
              <a:spcBef>
                <a:spcPct val="0"/>
              </a:spcBef>
            </a:pPr>
            <a:r>
              <a:rPr lang="en-US" sz="3399">
                <a:solidFill>
                  <a:srgbClr val="000000"/>
                </a:solidFill>
                <a:latin typeface="Arial"/>
                <a:ea typeface="Arial"/>
                <a:cs typeface="Arial"/>
                <a:sym typeface="Arial"/>
              </a:rPr>
              <a:t> + Chuẩn bị các biểu tượng toán</a:t>
            </a:r>
          </a:p>
          <a:p>
            <a:pPr algn="ctr">
              <a:lnSpc>
                <a:spcPts val="4419"/>
              </a:lnSpc>
              <a:spcBef>
                <a:spcPct val="0"/>
              </a:spcBef>
            </a:pPr>
            <a:endParaRPr lang="en-US" sz="3399">
              <a:solidFill>
                <a:srgbClr val="000000"/>
              </a:solidFill>
              <a:latin typeface="Arial"/>
              <a:ea typeface="Arial"/>
              <a:cs typeface="Arial"/>
              <a:sym typeface="Arial"/>
            </a:endParaRPr>
          </a:p>
        </p:txBody>
      </p:sp>
      <p:sp>
        <p:nvSpPr>
          <p:cNvPr id="19" name="TextBox 19"/>
          <p:cNvSpPr txBox="1"/>
          <p:nvPr/>
        </p:nvSpPr>
        <p:spPr>
          <a:xfrm>
            <a:off x="10141719" y="7107967"/>
            <a:ext cx="7953166" cy="1166495"/>
          </a:xfrm>
          <a:prstGeom prst="rect">
            <a:avLst/>
          </a:prstGeom>
        </p:spPr>
        <p:txBody>
          <a:bodyPr lIns="0" tIns="0" rIns="0" bIns="0" rtlCol="0" anchor="t">
            <a:spAutoFit/>
          </a:bodyPr>
          <a:lstStyle/>
          <a:p>
            <a:pPr algn="ctr">
              <a:lnSpc>
                <a:spcPts val="4419"/>
              </a:lnSpc>
              <a:spcBef>
                <a:spcPct val="0"/>
              </a:spcBef>
            </a:pPr>
            <a:r>
              <a:rPr lang="en-US" sz="3399">
                <a:solidFill>
                  <a:srgbClr val="000000"/>
                </a:solidFill>
                <a:latin typeface="Arial"/>
                <a:ea typeface="Arial"/>
                <a:cs typeface="Arial"/>
                <a:sym typeface="Arial"/>
              </a:rPr>
              <a:t>+ Chuẩn bị tâm thế cho trẻ vào học lớp Một</a:t>
            </a:r>
          </a:p>
        </p:txBody>
      </p:sp>
      <p:sp>
        <p:nvSpPr>
          <p:cNvPr id="20" name="Freeform 20"/>
          <p:cNvSpPr/>
          <p:nvPr/>
        </p:nvSpPr>
        <p:spPr>
          <a:xfrm>
            <a:off x="10146131" y="5598515"/>
            <a:ext cx="661578" cy="649549"/>
          </a:xfrm>
          <a:custGeom>
            <a:avLst/>
            <a:gdLst/>
            <a:ahLst/>
            <a:cxnLst/>
            <a:rect l="l" t="t" r="r" b="b"/>
            <a:pathLst>
              <a:path w="661578" h="649549">
                <a:moveTo>
                  <a:pt x="0" y="0"/>
                </a:moveTo>
                <a:lnTo>
                  <a:pt x="661578" y="0"/>
                </a:lnTo>
                <a:lnTo>
                  <a:pt x="661578" y="649549"/>
                </a:lnTo>
                <a:lnTo>
                  <a:pt x="0" y="6495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10146131" y="4517198"/>
            <a:ext cx="691597" cy="679023"/>
          </a:xfrm>
          <a:custGeom>
            <a:avLst/>
            <a:gdLst/>
            <a:ahLst/>
            <a:cxnLst/>
            <a:rect l="l" t="t" r="r" b="b"/>
            <a:pathLst>
              <a:path w="691597" h="679023">
                <a:moveTo>
                  <a:pt x="0" y="0"/>
                </a:moveTo>
                <a:lnTo>
                  <a:pt x="691598" y="0"/>
                </a:lnTo>
                <a:lnTo>
                  <a:pt x="691598" y="679023"/>
                </a:lnTo>
                <a:lnTo>
                  <a:pt x="0" y="6790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22"/>
          <p:cNvSpPr/>
          <p:nvPr/>
        </p:nvSpPr>
        <p:spPr>
          <a:xfrm>
            <a:off x="15914909" y="8169049"/>
            <a:ext cx="3740772" cy="3259148"/>
          </a:xfrm>
          <a:custGeom>
            <a:avLst/>
            <a:gdLst/>
            <a:ahLst/>
            <a:cxnLst/>
            <a:rect l="l" t="t" r="r" b="b"/>
            <a:pathLst>
              <a:path w="3740772" h="3259148">
                <a:moveTo>
                  <a:pt x="0" y="0"/>
                </a:moveTo>
                <a:lnTo>
                  <a:pt x="3740772" y="0"/>
                </a:lnTo>
                <a:lnTo>
                  <a:pt x="3740772" y="3259147"/>
                </a:lnTo>
                <a:lnTo>
                  <a:pt x="0" y="3259147"/>
                </a:lnTo>
                <a:lnTo>
                  <a:pt x="0" y="0"/>
                </a:lnTo>
                <a:close/>
              </a:path>
            </a:pathLst>
          </a:custGeom>
          <a:blipFill>
            <a:blip r:embed="rId12"/>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p:cNvGrpSpPr/>
        <p:nvPr/>
      </p:nvGrpSpPr>
      <p:grpSpPr>
        <a:xfrm>
          <a:off x="0" y="0"/>
          <a:ext cx="0" cy="0"/>
          <a:chOff x="0" y="0"/>
          <a:chExt cx="0" cy="0"/>
        </a:xfrm>
      </p:grpSpPr>
      <p:sp>
        <p:nvSpPr>
          <p:cNvPr id="2" name="Freeform 2"/>
          <p:cNvSpPr/>
          <p:nvPr/>
        </p:nvSpPr>
        <p:spPr>
          <a:xfrm>
            <a:off x="-68475" y="9670204"/>
            <a:ext cx="18403007" cy="616796"/>
          </a:xfrm>
          <a:custGeom>
            <a:avLst/>
            <a:gdLst/>
            <a:ahLst/>
            <a:cxnLst/>
            <a:rect l="l" t="t" r="r" b="b"/>
            <a:pathLst>
              <a:path w="18403007" h="616796">
                <a:moveTo>
                  <a:pt x="0" y="0"/>
                </a:moveTo>
                <a:lnTo>
                  <a:pt x="18403007" y="0"/>
                </a:lnTo>
                <a:lnTo>
                  <a:pt x="18403007" y="616796"/>
                </a:lnTo>
                <a:lnTo>
                  <a:pt x="0" y="616796"/>
                </a:lnTo>
                <a:lnTo>
                  <a:pt x="0" y="0"/>
                </a:lnTo>
                <a:close/>
              </a:path>
            </a:pathLst>
          </a:custGeom>
          <a:blipFill>
            <a:blip r:embed="rId2">
              <a:extLst>
                <a:ext uri="{96DAC541-7B7A-43D3-8B79-37D633B846F1}">
                  <asvg:svgBlip xmlns:asvg="http://schemas.microsoft.com/office/drawing/2016/SVG/main" xmlns="" r:embed="rId3"/>
                </a:ext>
              </a:extLst>
            </a:blip>
            <a:stretch>
              <a:fillRect l="-4172" r="-4627" b="-708599"/>
            </a:stretch>
          </a:blipFill>
        </p:spPr>
      </p:sp>
      <p:sp>
        <p:nvSpPr>
          <p:cNvPr id="3" name="Freeform 3"/>
          <p:cNvSpPr/>
          <p:nvPr/>
        </p:nvSpPr>
        <p:spPr>
          <a:xfrm>
            <a:off x="8031057" y="-181216"/>
            <a:ext cx="10303475" cy="9670204"/>
          </a:xfrm>
          <a:custGeom>
            <a:avLst/>
            <a:gdLst/>
            <a:ahLst/>
            <a:cxnLst/>
            <a:rect l="l" t="t" r="r" b="b"/>
            <a:pathLst>
              <a:path w="10303475" h="9670204">
                <a:moveTo>
                  <a:pt x="0" y="0"/>
                </a:moveTo>
                <a:lnTo>
                  <a:pt x="10303475" y="0"/>
                </a:lnTo>
                <a:lnTo>
                  <a:pt x="10303475" y="9670205"/>
                </a:lnTo>
                <a:lnTo>
                  <a:pt x="0" y="9670205"/>
                </a:lnTo>
                <a:lnTo>
                  <a:pt x="0" y="0"/>
                </a:lnTo>
                <a:close/>
              </a:path>
            </a:pathLst>
          </a:custGeom>
          <a:blipFill>
            <a:blip r:embed="rId4"/>
            <a:stretch>
              <a:fillRect t="-6927" b="-6927"/>
            </a:stretch>
          </a:blipFill>
        </p:spPr>
      </p:sp>
      <p:sp>
        <p:nvSpPr>
          <p:cNvPr id="4" name="TextBox 4"/>
          <p:cNvSpPr txBox="1"/>
          <p:nvPr/>
        </p:nvSpPr>
        <p:spPr>
          <a:xfrm>
            <a:off x="262367" y="485101"/>
            <a:ext cx="7376056" cy="7511387"/>
          </a:xfrm>
          <a:prstGeom prst="rect">
            <a:avLst/>
          </a:prstGeom>
        </p:spPr>
        <p:txBody>
          <a:bodyPr lIns="0" tIns="0" rIns="0" bIns="0" rtlCol="0" anchor="t">
            <a:spAutoFit/>
          </a:bodyPr>
          <a:lstStyle/>
          <a:p>
            <a:pPr marL="0" lvl="0" indent="0" algn="just">
              <a:lnSpc>
                <a:spcPts val="9914"/>
              </a:lnSpc>
            </a:pPr>
            <a:r>
              <a:rPr lang="en-US" sz="7236">
                <a:solidFill>
                  <a:srgbClr val="1D4031"/>
                </a:solidFill>
                <a:latin typeface="Saira Black"/>
                <a:ea typeface="Saira Black"/>
                <a:cs typeface="Saira Black"/>
                <a:sym typeface="Saira Black"/>
              </a:rPr>
              <a:t>1.1.2. ĐẶC ĐIỂM HÌNH THÀNH VÀ PHÁ TRIỂN BIỂU TƯỢNG TOÁN Ở TRẺ MN</a:t>
            </a:r>
          </a:p>
          <a:p>
            <a:pPr marL="0" lvl="0" indent="0" algn="l">
              <a:lnSpc>
                <a:spcPts val="9914"/>
              </a:lnSpc>
            </a:pPr>
            <a:endParaRPr lang="en-US" sz="7236">
              <a:solidFill>
                <a:srgbClr val="1D4031"/>
              </a:solidFill>
              <a:latin typeface="Saira Black"/>
              <a:ea typeface="Saira Black"/>
              <a:cs typeface="Saira Black"/>
              <a:sym typeface="Saira Black"/>
            </a:endParaRPr>
          </a:p>
        </p:txBody>
      </p:sp>
      <p:sp>
        <p:nvSpPr>
          <p:cNvPr id="5" name="TextBox 5"/>
          <p:cNvSpPr txBox="1"/>
          <p:nvPr/>
        </p:nvSpPr>
        <p:spPr>
          <a:xfrm>
            <a:off x="8031057" y="960222"/>
            <a:ext cx="9690390" cy="2127885"/>
          </a:xfrm>
          <a:prstGeom prst="rect">
            <a:avLst/>
          </a:prstGeom>
        </p:spPr>
        <p:txBody>
          <a:bodyPr lIns="0" tIns="0" rIns="0" bIns="0" rtlCol="0" anchor="t">
            <a:spAutoFit/>
          </a:bodyPr>
          <a:lstStyle/>
          <a:p>
            <a:pPr algn="ctr">
              <a:lnSpc>
                <a:spcPts val="5460"/>
              </a:lnSpc>
              <a:spcBef>
                <a:spcPct val="0"/>
              </a:spcBef>
            </a:pPr>
            <a:r>
              <a:rPr lang="en-US" sz="4200" b="1">
                <a:solidFill>
                  <a:srgbClr val="1D4031"/>
                </a:solidFill>
                <a:latin typeface="Arial Bold"/>
                <a:ea typeface="Arial Bold"/>
                <a:cs typeface="Arial Bold"/>
                <a:sym typeface="Arial Bold"/>
              </a:rPr>
              <a:t>1.1.2.1. Biểu tượng về tập hợp, con số, phép đếm </a:t>
            </a:r>
          </a:p>
          <a:p>
            <a:pPr algn="ctr">
              <a:lnSpc>
                <a:spcPts val="5460"/>
              </a:lnSpc>
              <a:spcBef>
                <a:spcPct val="0"/>
              </a:spcBef>
            </a:pPr>
            <a:endParaRPr lang="en-US" sz="4200" b="1">
              <a:solidFill>
                <a:srgbClr val="1D4031"/>
              </a:solidFill>
              <a:latin typeface="Arial Bold"/>
              <a:ea typeface="Arial Bold"/>
              <a:cs typeface="Arial Bold"/>
              <a:sym typeface="Arial Bold"/>
            </a:endParaRPr>
          </a:p>
        </p:txBody>
      </p:sp>
      <p:sp>
        <p:nvSpPr>
          <p:cNvPr id="6" name="TextBox 6"/>
          <p:cNvSpPr txBox="1"/>
          <p:nvPr/>
        </p:nvSpPr>
        <p:spPr>
          <a:xfrm>
            <a:off x="8264466" y="2728697"/>
            <a:ext cx="4898529" cy="614045"/>
          </a:xfrm>
          <a:prstGeom prst="rect">
            <a:avLst/>
          </a:prstGeom>
        </p:spPr>
        <p:txBody>
          <a:bodyPr lIns="0" tIns="0" rIns="0" bIns="0" rtlCol="0" anchor="t">
            <a:spAutoFit/>
          </a:bodyPr>
          <a:lstStyle/>
          <a:p>
            <a:pPr algn="ctr">
              <a:lnSpc>
                <a:spcPts val="4419"/>
              </a:lnSpc>
              <a:spcBef>
                <a:spcPct val="0"/>
              </a:spcBef>
            </a:pPr>
            <a:r>
              <a:rPr lang="en-US" sz="3399">
                <a:solidFill>
                  <a:srgbClr val="1D4031"/>
                </a:solidFill>
                <a:latin typeface="Arial"/>
                <a:ea typeface="Arial"/>
                <a:cs typeface="Arial"/>
                <a:sym typeface="Arial"/>
              </a:rPr>
              <a:t>* Nhận thức từng độ tuổi:</a:t>
            </a:r>
          </a:p>
        </p:txBody>
      </p:sp>
      <p:sp>
        <p:nvSpPr>
          <p:cNvPr id="7" name="TextBox 7"/>
          <p:cNvSpPr txBox="1"/>
          <p:nvPr/>
        </p:nvSpPr>
        <p:spPr>
          <a:xfrm>
            <a:off x="8444404" y="3533698"/>
            <a:ext cx="9277042" cy="5586140"/>
          </a:xfrm>
          <a:prstGeom prst="rect">
            <a:avLst/>
          </a:prstGeom>
        </p:spPr>
        <p:txBody>
          <a:bodyPr lIns="0" tIns="0" rIns="0" bIns="0" rtlCol="0" anchor="t">
            <a:spAutoFit/>
          </a:bodyPr>
          <a:lstStyle/>
          <a:p>
            <a:pPr algn="just">
              <a:lnSpc>
                <a:spcPts val="4419"/>
              </a:lnSpc>
              <a:spcBef>
                <a:spcPct val="0"/>
              </a:spcBef>
            </a:pPr>
            <a:r>
              <a:rPr lang="en-US" sz="3399">
                <a:solidFill>
                  <a:srgbClr val="1D4031"/>
                </a:solidFill>
                <a:latin typeface="Arial"/>
                <a:ea typeface="Arial"/>
                <a:cs typeface="Arial"/>
                <a:sym typeface="Arial"/>
              </a:rPr>
              <a:t> a) Trẻ dưới 3 tuổi </a:t>
            </a:r>
          </a:p>
          <a:p>
            <a:pPr algn="just">
              <a:lnSpc>
                <a:spcPts val="4419"/>
              </a:lnSpc>
              <a:spcBef>
                <a:spcPct val="0"/>
              </a:spcBef>
            </a:pPr>
            <a:r>
              <a:rPr lang="en-US" sz="3399">
                <a:solidFill>
                  <a:srgbClr val="1D4031"/>
                </a:solidFill>
                <a:latin typeface="Arial"/>
                <a:ea typeface="Arial"/>
                <a:cs typeface="Arial"/>
                <a:sym typeface="Arial"/>
              </a:rPr>
              <a:t>- Được làm quen với tập hợp các đối tượng có 1 dấu hiệu đồng nhất. </a:t>
            </a:r>
          </a:p>
          <a:p>
            <a:pPr algn="just">
              <a:lnSpc>
                <a:spcPts val="4419"/>
              </a:lnSpc>
              <a:spcBef>
                <a:spcPct val="0"/>
              </a:spcBef>
            </a:pPr>
            <a:r>
              <a:rPr lang="en-US" sz="3399">
                <a:solidFill>
                  <a:srgbClr val="1D4031"/>
                </a:solidFill>
                <a:latin typeface="Arial"/>
                <a:ea typeface="Arial"/>
                <a:cs typeface="Arial"/>
                <a:sym typeface="Arial"/>
              </a:rPr>
              <a:t>- Hiểu và diễn đạt được từ “một – nhiều” </a:t>
            </a:r>
          </a:p>
          <a:p>
            <a:pPr algn="just">
              <a:lnSpc>
                <a:spcPts val="4419"/>
              </a:lnSpc>
              <a:spcBef>
                <a:spcPct val="0"/>
              </a:spcBef>
            </a:pPr>
            <a:r>
              <a:rPr lang="en-US" sz="3399">
                <a:solidFill>
                  <a:srgbClr val="1D4031"/>
                </a:solidFill>
                <a:latin typeface="Arial"/>
                <a:ea typeface="Arial"/>
                <a:cs typeface="Arial"/>
                <a:sym typeface="Arial"/>
              </a:rPr>
              <a:t>- Chưa hiểu đầy đủ biểu tượng “nhiều – ít”, còn nhầm lẫn biểu tượng “to – nhỏ”</a:t>
            </a:r>
          </a:p>
          <a:p>
            <a:pPr algn="just">
              <a:lnSpc>
                <a:spcPts val="4419"/>
              </a:lnSpc>
              <a:spcBef>
                <a:spcPct val="0"/>
              </a:spcBef>
            </a:pPr>
            <a:r>
              <a:rPr lang="en-US" sz="3399">
                <a:solidFill>
                  <a:srgbClr val="1D4031"/>
                </a:solidFill>
                <a:latin typeface="Arial"/>
                <a:ea typeface="Arial"/>
                <a:cs typeface="Arial"/>
                <a:sym typeface="Arial"/>
              </a:rPr>
              <a:t> - Nhận biết tập hợp còn phân tán, không thấy được giới hạn và không nhận ra được từng phần tử của tập hợp, không biết đếm </a:t>
            </a:r>
          </a:p>
          <a:p>
            <a:pPr algn="just">
              <a:lnSpc>
                <a:spcPts val="4410"/>
              </a:lnSpc>
              <a:spcBef>
                <a:spcPct val="0"/>
              </a:spcBef>
            </a:pPr>
            <a:endParaRPr lang="en-US" sz="3399">
              <a:solidFill>
                <a:srgbClr val="1D4031"/>
              </a:solidFill>
              <a:latin typeface="Arial"/>
              <a:ea typeface="Arial"/>
              <a:cs typeface="Arial"/>
              <a:sym typeface="Aria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DBFB5"/>
        </a:solidFill>
        <a:effectLst/>
      </p:bgPr>
    </p:bg>
    <p:spTree>
      <p:nvGrpSpPr>
        <p:cNvPr id="1" name=""/>
        <p:cNvGrpSpPr/>
        <p:nvPr/>
      </p:nvGrpSpPr>
      <p:grpSpPr>
        <a:xfrm>
          <a:off x="0" y="0"/>
          <a:ext cx="0" cy="0"/>
          <a:chOff x="0" y="0"/>
          <a:chExt cx="0" cy="0"/>
        </a:xfrm>
      </p:grpSpPr>
      <p:sp>
        <p:nvSpPr>
          <p:cNvPr id="2" name="Freeform 2"/>
          <p:cNvSpPr/>
          <p:nvPr/>
        </p:nvSpPr>
        <p:spPr>
          <a:xfrm>
            <a:off x="8932586" y="-297574"/>
            <a:ext cx="12622557" cy="13899279"/>
          </a:xfrm>
          <a:custGeom>
            <a:avLst/>
            <a:gdLst/>
            <a:ahLst/>
            <a:cxnLst/>
            <a:rect l="l" t="t" r="r" b="b"/>
            <a:pathLst>
              <a:path w="12622557" h="13899279">
                <a:moveTo>
                  <a:pt x="0" y="0"/>
                </a:moveTo>
                <a:lnTo>
                  <a:pt x="12622557" y="0"/>
                </a:lnTo>
                <a:lnTo>
                  <a:pt x="12622557" y="13899279"/>
                </a:lnTo>
                <a:lnTo>
                  <a:pt x="0" y="13899279"/>
                </a:lnTo>
                <a:lnTo>
                  <a:pt x="0" y="0"/>
                </a:lnTo>
                <a:close/>
              </a:path>
            </a:pathLst>
          </a:custGeom>
          <a:blipFill>
            <a:blip r:embed="rId2">
              <a:extLst>
                <a:ext uri="{96DAC541-7B7A-43D3-8B79-37D633B846F1}">
                  <asvg:svgBlip xmlns:asvg="http://schemas.microsoft.com/office/drawing/2016/SVG/main" xmlns="" r:embed="rId3"/>
                </a:ext>
              </a:extLst>
            </a:blip>
            <a:stretch>
              <a:fillRect r="-10114"/>
            </a:stretch>
          </a:blipFill>
        </p:spPr>
      </p:sp>
      <p:sp>
        <p:nvSpPr>
          <p:cNvPr id="3" name="Freeform 3"/>
          <p:cNvSpPr/>
          <p:nvPr/>
        </p:nvSpPr>
        <p:spPr>
          <a:xfrm>
            <a:off x="16606556" y="92498"/>
            <a:ext cx="1681444" cy="1669215"/>
          </a:xfrm>
          <a:custGeom>
            <a:avLst/>
            <a:gdLst/>
            <a:ahLst/>
            <a:cxnLst/>
            <a:rect l="l" t="t" r="r" b="b"/>
            <a:pathLst>
              <a:path w="1681444" h="1669215">
                <a:moveTo>
                  <a:pt x="0" y="0"/>
                </a:moveTo>
                <a:lnTo>
                  <a:pt x="1681444" y="0"/>
                </a:lnTo>
                <a:lnTo>
                  <a:pt x="1681444" y="1669215"/>
                </a:lnTo>
                <a:lnTo>
                  <a:pt x="0" y="16692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7161826" y="98978"/>
            <a:ext cx="1126174" cy="1662735"/>
          </a:xfrm>
          <a:custGeom>
            <a:avLst/>
            <a:gdLst/>
            <a:ahLst/>
            <a:cxnLst/>
            <a:rect l="l" t="t" r="r" b="b"/>
            <a:pathLst>
              <a:path w="1126174" h="1662735">
                <a:moveTo>
                  <a:pt x="0" y="0"/>
                </a:moveTo>
                <a:lnTo>
                  <a:pt x="1126174" y="0"/>
                </a:lnTo>
                <a:lnTo>
                  <a:pt x="1126174" y="1662735"/>
                </a:lnTo>
                <a:lnTo>
                  <a:pt x="0" y="1662735"/>
                </a:lnTo>
                <a:lnTo>
                  <a:pt x="0" y="0"/>
                </a:lnTo>
                <a:close/>
              </a:path>
            </a:pathLst>
          </a:custGeom>
          <a:blipFill>
            <a:blip r:embed="rId6">
              <a:extLst>
                <a:ext uri="{96DAC541-7B7A-43D3-8B79-37D633B846F1}">
                  <asvg:svgBlip xmlns:asvg="http://schemas.microsoft.com/office/drawing/2016/SVG/main" xmlns="" r:embed="rId7"/>
                </a:ext>
              </a:extLst>
            </a:blip>
            <a:stretch>
              <a:fillRect b="-59878"/>
            </a:stretch>
          </a:blipFill>
        </p:spPr>
      </p:sp>
      <p:sp>
        <p:nvSpPr>
          <p:cNvPr id="5" name="Freeform 5"/>
          <p:cNvSpPr/>
          <p:nvPr/>
        </p:nvSpPr>
        <p:spPr>
          <a:xfrm>
            <a:off x="0" y="7705"/>
            <a:ext cx="1681444" cy="1669215"/>
          </a:xfrm>
          <a:custGeom>
            <a:avLst/>
            <a:gdLst/>
            <a:ahLst/>
            <a:cxnLst/>
            <a:rect l="l" t="t" r="r" b="b"/>
            <a:pathLst>
              <a:path w="1681444" h="1669215">
                <a:moveTo>
                  <a:pt x="0" y="0"/>
                </a:moveTo>
                <a:lnTo>
                  <a:pt x="1681444" y="0"/>
                </a:lnTo>
                <a:lnTo>
                  <a:pt x="1681444" y="1669215"/>
                </a:lnTo>
                <a:lnTo>
                  <a:pt x="0" y="16692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327266" y="22308"/>
            <a:ext cx="1242175" cy="1575564"/>
          </a:xfrm>
          <a:custGeom>
            <a:avLst/>
            <a:gdLst/>
            <a:ahLst/>
            <a:cxnLst/>
            <a:rect l="l" t="t" r="r" b="b"/>
            <a:pathLst>
              <a:path w="1242175" h="1575564">
                <a:moveTo>
                  <a:pt x="0" y="0"/>
                </a:moveTo>
                <a:lnTo>
                  <a:pt x="1242176" y="0"/>
                </a:lnTo>
                <a:lnTo>
                  <a:pt x="1242176" y="1575564"/>
                </a:lnTo>
                <a:lnTo>
                  <a:pt x="0" y="1575564"/>
                </a:lnTo>
                <a:lnTo>
                  <a:pt x="0" y="0"/>
                </a:lnTo>
                <a:close/>
              </a:path>
            </a:pathLst>
          </a:custGeom>
          <a:blipFill>
            <a:blip r:embed="rId10">
              <a:extLst>
                <a:ext uri="{96DAC541-7B7A-43D3-8B79-37D633B846F1}">
                  <asvg:svgBlip xmlns:asvg="http://schemas.microsoft.com/office/drawing/2016/SVG/main" xmlns="" r:embed="rId11"/>
                </a:ext>
              </a:extLst>
            </a:blip>
            <a:stretch>
              <a:fillRect b="-68723"/>
            </a:stretch>
          </a:blipFill>
        </p:spPr>
      </p:sp>
      <p:sp>
        <p:nvSpPr>
          <p:cNvPr id="7" name="Freeform 7"/>
          <p:cNvSpPr/>
          <p:nvPr/>
        </p:nvSpPr>
        <p:spPr>
          <a:xfrm rot="-544502">
            <a:off x="-54282" y="919566"/>
            <a:ext cx="749303" cy="787986"/>
          </a:xfrm>
          <a:custGeom>
            <a:avLst/>
            <a:gdLst/>
            <a:ahLst/>
            <a:cxnLst/>
            <a:rect l="l" t="t" r="r" b="b"/>
            <a:pathLst>
              <a:path w="749303" h="787986">
                <a:moveTo>
                  <a:pt x="0" y="0"/>
                </a:moveTo>
                <a:lnTo>
                  <a:pt x="749303" y="0"/>
                </a:lnTo>
                <a:lnTo>
                  <a:pt x="749303" y="787986"/>
                </a:lnTo>
                <a:lnTo>
                  <a:pt x="0" y="7879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544502">
            <a:off x="16918156" y="1082861"/>
            <a:ext cx="749303" cy="787986"/>
          </a:xfrm>
          <a:custGeom>
            <a:avLst/>
            <a:gdLst/>
            <a:ahLst/>
            <a:cxnLst/>
            <a:rect l="l" t="t" r="r" b="b"/>
            <a:pathLst>
              <a:path w="749303" h="787986">
                <a:moveTo>
                  <a:pt x="0" y="0"/>
                </a:moveTo>
                <a:lnTo>
                  <a:pt x="749303" y="0"/>
                </a:lnTo>
                <a:lnTo>
                  <a:pt x="749303" y="787986"/>
                </a:lnTo>
                <a:lnTo>
                  <a:pt x="0" y="7879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752475" y="9600662"/>
            <a:ext cx="7315200" cy="159604"/>
          </a:xfrm>
          <a:custGeom>
            <a:avLst/>
            <a:gdLst/>
            <a:ahLst/>
            <a:cxnLst/>
            <a:rect l="l" t="t" r="r" b="b"/>
            <a:pathLst>
              <a:path w="7315200" h="159604">
                <a:moveTo>
                  <a:pt x="0" y="0"/>
                </a:moveTo>
                <a:lnTo>
                  <a:pt x="7315200" y="0"/>
                </a:lnTo>
                <a:lnTo>
                  <a:pt x="7315200" y="159604"/>
                </a:lnTo>
                <a:lnTo>
                  <a:pt x="0" y="1596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7338446" y="-297574"/>
            <a:ext cx="2487848" cy="2279774"/>
          </a:xfrm>
          <a:custGeom>
            <a:avLst/>
            <a:gdLst/>
            <a:ahLst/>
            <a:cxnLst/>
            <a:rect l="l" t="t" r="r" b="b"/>
            <a:pathLst>
              <a:path w="2487848" h="2279774">
                <a:moveTo>
                  <a:pt x="0" y="0"/>
                </a:moveTo>
                <a:lnTo>
                  <a:pt x="2487848" y="0"/>
                </a:lnTo>
                <a:lnTo>
                  <a:pt x="2487848" y="2279774"/>
                </a:lnTo>
                <a:lnTo>
                  <a:pt x="0" y="227977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TextBox 11"/>
          <p:cNvSpPr txBox="1"/>
          <p:nvPr/>
        </p:nvSpPr>
        <p:spPr>
          <a:xfrm>
            <a:off x="327266" y="2188099"/>
            <a:ext cx="8255104" cy="4979035"/>
          </a:xfrm>
          <a:prstGeom prst="rect">
            <a:avLst/>
          </a:prstGeom>
        </p:spPr>
        <p:txBody>
          <a:bodyPr lIns="0" tIns="0" rIns="0" bIns="0" rtlCol="0" anchor="t">
            <a:spAutoFit/>
          </a:bodyPr>
          <a:lstStyle/>
          <a:p>
            <a:pPr algn="just">
              <a:lnSpc>
                <a:spcPts val="4419"/>
              </a:lnSpc>
            </a:pPr>
            <a:r>
              <a:rPr lang="en-US" sz="3399">
                <a:solidFill>
                  <a:srgbClr val="000000"/>
                </a:solidFill>
                <a:latin typeface="Arial"/>
                <a:ea typeface="Arial"/>
                <a:cs typeface="Arial"/>
                <a:sym typeface="Arial"/>
              </a:rPr>
              <a:t>b) Trẻ 3 – 4 tuổi</a:t>
            </a:r>
          </a:p>
          <a:p>
            <a:pPr algn="just">
              <a:lnSpc>
                <a:spcPts val="4419"/>
              </a:lnSpc>
              <a:spcBef>
                <a:spcPct val="0"/>
              </a:spcBef>
            </a:pPr>
            <a:r>
              <a:rPr lang="en-US" sz="3399">
                <a:solidFill>
                  <a:srgbClr val="000000"/>
                </a:solidFill>
                <a:latin typeface="Arial"/>
                <a:ea typeface="Arial"/>
                <a:cs typeface="Arial"/>
                <a:sym typeface="Arial"/>
              </a:rPr>
              <a:t> - Nhận biết được tập hợp các vật giống nhau theo một dấu hiệu, chưa phân biệt được từng phần tử trong tập hợp, chưa có khả năng đếm </a:t>
            </a:r>
          </a:p>
          <a:p>
            <a:pPr algn="just">
              <a:lnSpc>
                <a:spcPts val="4419"/>
              </a:lnSpc>
              <a:spcBef>
                <a:spcPct val="0"/>
              </a:spcBef>
            </a:pPr>
            <a:r>
              <a:rPr lang="en-US" sz="3399">
                <a:solidFill>
                  <a:srgbClr val="000000"/>
                </a:solidFill>
                <a:latin typeface="Arial"/>
                <a:ea typeface="Arial"/>
                <a:cs typeface="Arial"/>
                <a:sym typeface="Arial"/>
              </a:rPr>
              <a:t>- Phân biệt số lượng nhiều – ít </a:t>
            </a:r>
          </a:p>
          <a:p>
            <a:pPr algn="just">
              <a:lnSpc>
                <a:spcPts val="4419"/>
              </a:lnSpc>
              <a:spcBef>
                <a:spcPct val="0"/>
              </a:spcBef>
            </a:pPr>
            <a:r>
              <a:rPr lang="en-US" sz="3399">
                <a:solidFill>
                  <a:srgbClr val="000000"/>
                </a:solidFill>
                <a:latin typeface="Arial"/>
                <a:ea typeface="Arial"/>
                <a:cs typeface="Arial"/>
                <a:sym typeface="Arial"/>
              </a:rPr>
              <a:t>- Nhận biết đươc sự khác nhau rõ nét về số lượng giữa 2 tập hợp bằng trực quan.</a:t>
            </a:r>
          </a:p>
          <a:p>
            <a:pPr algn="ctr">
              <a:lnSpc>
                <a:spcPts val="3900"/>
              </a:lnSpc>
              <a:spcBef>
                <a:spcPct val="0"/>
              </a:spcBef>
            </a:pPr>
            <a:endParaRPr lang="en-US" sz="3399">
              <a:solidFill>
                <a:srgbClr val="000000"/>
              </a:solidFill>
              <a:latin typeface="Arial"/>
              <a:ea typeface="Arial"/>
              <a:cs typeface="Arial"/>
              <a:sym typeface="Arial"/>
            </a:endParaRPr>
          </a:p>
        </p:txBody>
      </p:sp>
      <p:sp>
        <p:nvSpPr>
          <p:cNvPr id="12" name="TextBox 12"/>
          <p:cNvSpPr txBox="1"/>
          <p:nvPr/>
        </p:nvSpPr>
        <p:spPr>
          <a:xfrm>
            <a:off x="9410677" y="1877425"/>
            <a:ext cx="8226906" cy="6690995"/>
          </a:xfrm>
          <a:prstGeom prst="rect">
            <a:avLst/>
          </a:prstGeom>
        </p:spPr>
        <p:txBody>
          <a:bodyPr lIns="0" tIns="0" rIns="0" bIns="0" rtlCol="0" anchor="t">
            <a:spAutoFit/>
          </a:bodyPr>
          <a:lstStyle/>
          <a:p>
            <a:pPr algn="just">
              <a:lnSpc>
                <a:spcPts val="4419"/>
              </a:lnSpc>
            </a:pPr>
            <a:r>
              <a:rPr lang="en-US" sz="3399">
                <a:solidFill>
                  <a:srgbClr val="000000"/>
                </a:solidFill>
                <a:latin typeface="Arial"/>
                <a:ea typeface="Arial"/>
                <a:cs typeface="Arial"/>
                <a:sym typeface="Arial"/>
              </a:rPr>
              <a:t>c) 4-5 tuổi </a:t>
            </a:r>
          </a:p>
          <a:p>
            <a:pPr algn="just">
              <a:lnSpc>
                <a:spcPts val="4419"/>
              </a:lnSpc>
              <a:spcBef>
                <a:spcPct val="0"/>
              </a:spcBef>
            </a:pPr>
            <a:r>
              <a:rPr lang="en-US" sz="3399">
                <a:solidFill>
                  <a:srgbClr val="000000"/>
                </a:solidFill>
                <a:latin typeface="Arial"/>
                <a:ea typeface="Arial"/>
                <a:cs typeface="Arial"/>
                <a:sym typeface="Arial"/>
              </a:rPr>
              <a:t>- Có khả năng so sánh tập hợp bằng ghép đôi để hiểu được các MQH: Nhiều hơn – ít hơn – nhiều bằng nhau.</a:t>
            </a:r>
          </a:p>
          <a:p>
            <a:pPr algn="just">
              <a:lnSpc>
                <a:spcPts val="4419"/>
              </a:lnSpc>
              <a:spcBef>
                <a:spcPct val="0"/>
              </a:spcBef>
            </a:pPr>
            <a:r>
              <a:rPr lang="en-US" sz="3399">
                <a:solidFill>
                  <a:srgbClr val="000000"/>
                </a:solidFill>
                <a:latin typeface="Arial"/>
                <a:ea typeface="Arial"/>
                <a:cs typeface="Arial"/>
                <a:sym typeface="Arial"/>
              </a:rPr>
              <a:t> - Có khả năng phân tích từng phần tử của tập hợp. Biết đánh giá độ lớn của tập hợp theo số lượng các phần tử tạo nên tập hợp.</a:t>
            </a:r>
          </a:p>
          <a:p>
            <a:pPr algn="just">
              <a:lnSpc>
                <a:spcPts val="4419"/>
              </a:lnSpc>
              <a:spcBef>
                <a:spcPct val="0"/>
              </a:spcBef>
            </a:pPr>
            <a:r>
              <a:rPr lang="en-US" sz="3399">
                <a:solidFill>
                  <a:srgbClr val="000000"/>
                </a:solidFill>
                <a:latin typeface="Arial"/>
                <a:ea typeface="Arial"/>
                <a:cs typeface="Arial"/>
                <a:sym typeface="Arial"/>
              </a:rPr>
              <a:t>- Trẻ hiểu được rằng: Mỗi tập hợp có 1 số lượng cụ thể, 2 tập hợp có số lượng bằng nhau được gọi bằng cùng 1 số. </a:t>
            </a:r>
          </a:p>
          <a:p>
            <a:pPr algn="ctr">
              <a:lnSpc>
                <a:spcPts val="4419"/>
              </a:lnSpc>
              <a:spcBef>
                <a:spcPct val="0"/>
              </a:spcBef>
            </a:pPr>
            <a:endParaRPr lang="en-US" sz="3399">
              <a:solidFill>
                <a:srgbClr val="000000"/>
              </a:solidFill>
              <a:latin typeface="Arial"/>
              <a:ea typeface="Arial"/>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CDB2"/>
        </a:solidFill>
        <a:effectLst/>
      </p:bgPr>
    </p:bg>
    <p:spTree>
      <p:nvGrpSpPr>
        <p:cNvPr id="1" name=""/>
        <p:cNvGrpSpPr/>
        <p:nvPr/>
      </p:nvGrpSpPr>
      <p:grpSpPr>
        <a:xfrm>
          <a:off x="0" y="0"/>
          <a:ext cx="0" cy="0"/>
          <a:chOff x="0" y="0"/>
          <a:chExt cx="0" cy="0"/>
        </a:xfrm>
      </p:grpSpPr>
      <p:sp>
        <p:nvSpPr>
          <p:cNvPr id="2" name="Freeform 2"/>
          <p:cNvSpPr/>
          <p:nvPr/>
        </p:nvSpPr>
        <p:spPr>
          <a:xfrm>
            <a:off x="-3270948" y="1859064"/>
            <a:ext cx="14107967" cy="8639354"/>
          </a:xfrm>
          <a:custGeom>
            <a:avLst/>
            <a:gdLst/>
            <a:ahLst/>
            <a:cxnLst/>
            <a:rect l="l" t="t" r="r" b="b"/>
            <a:pathLst>
              <a:path w="14107967" h="8639354">
                <a:moveTo>
                  <a:pt x="0" y="0"/>
                </a:moveTo>
                <a:lnTo>
                  <a:pt x="14107967" y="0"/>
                </a:lnTo>
                <a:lnTo>
                  <a:pt x="14107967" y="8639354"/>
                </a:lnTo>
                <a:lnTo>
                  <a:pt x="0" y="8639354"/>
                </a:lnTo>
                <a:lnTo>
                  <a:pt x="0" y="0"/>
                </a:lnTo>
                <a:close/>
              </a:path>
            </a:pathLst>
          </a:custGeom>
          <a:blipFill>
            <a:blip r:embed="rId2">
              <a:extLst>
                <a:ext uri="{96DAC541-7B7A-43D3-8B79-37D633B846F1}">
                  <asvg:svgBlip xmlns:asvg="http://schemas.microsoft.com/office/drawing/2016/SVG/main" xmlns="" r:embed="rId3"/>
                </a:ext>
              </a:extLst>
            </a:blip>
            <a:stretch>
              <a:fillRect r="-21865"/>
            </a:stretch>
          </a:blipFill>
        </p:spPr>
      </p:sp>
      <p:sp>
        <p:nvSpPr>
          <p:cNvPr id="3" name="Freeform 3"/>
          <p:cNvSpPr/>
          <p:nvPr/>
        </p:nvSpPr>
        <p:spPr>
          <a:xfrm rot="5173745">
            <a:off x="905227" y="-1424952"/>
            <a:ext cx="3101855" cy="5716983"/>
          </a:xfrm>
          <a:custGeom>
            <a:avLst/>
            <a:gdLst/>
            <a:ahLst/>
            <a:cxnLst/>
            <a:rect l="l" t="t" r="r" b="b"/>
            <a:pathLst>
              <a:path w="3101855" h="5716983">
                <a:moveTo>
                  <a:pt x="0" y="0"/>
                </a:moveTo>
                <a:lnTo>
                  <a:pt x="3101856" y="0"/>
                </a:lnTo>
                <a:lnTo>
                  <a:pt x="3101856" y="5716982"/>
                </a:lnTo>
                <a:lnTo>
                  <a:pt x="0" y="5716982"/>
                </a:lnTo>
                <a:lnTo>
                  <a:pt x="0" y="0"/>
                </a:lnTo>
                <a:close/>
              </a:path>
            </a:pathLst>
          </a:custGeom>
          <a:blipFill>
            <a:blip r:embed="rId4">
              <a:extLst>
                <a:ext uri="{96DAC541-7B7A-43D3-8B79-37D633B846F1}">
                  <asvg:svgBlip xmlns:asvg="http://schemas.microsoft.com/office/drawing/2016/SVG/main" xmlns="" r:embed="rId5"/>
                </a:ext>
              </a:extLst>
            </a:blip>
            <a:stretch>
              <a:fillRect l="-463197" t="-53550"/>
            </a:stretch>
          </a:blipFill>
        </p:spPr>
      </p:sp>
      <p:sp>
        <p:nvSpPr>
          <p:cNvPr id="4" name="Freeform 4"/>
          <p:cNvSpPr/>
          <p:nvPr/>
        </p:nvSpPr>
        <p:spPr>
          <a:xfrm>
            <a:off x="10972800" y="-302026"/>
            <a:ext cx="7315200" cy="2663483"/>
          </a:xfrm>
          <a:custGeom>
            <a:avLst/>
            <a:gdLst/>
            <a:ahLst/>
            <a:cxnLst/>
            <a:rect l="l" t="t" r="r" b="b"/>
            <a:pathLst>
              <a:path w="7315200" h="2663483">
                <a:moveTo>
                  <a:pt x="0" y="0"/>
                </a:moveTo>
                <a:lnTo>
                  <a:pt x="7315200" y="0"/>
                </a:lnTo>
                <a:lnTo>
                  <a:pt x="7315200" y="2663483"/>
                </a:lnTo>
                <a:lnTo>
                  <a:pt x="0" y="26634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1388597" y="2654122"/>
            <a:ext cx="6483606" cy="7049239"/>
          </a:xfrm>
          <a:custGeom>
            <a:avLst/>
            <a:gdLst/>
            <a:ahLst/>
            <a:cxnLst/>
            <a:rect l="l" t="t" r="r" b="b"/>
            <a:pathLst>
              <a:path w="6483606" h="7049239">
                <a:moveTo>
                  <a:pt x="0" y="0"/>
                </a:moveTo>
                <a:lnTo>
                  <a:pt x="6483606" y="0"/>
                </a:lnTo>
                <a:lnTo>
                  <a:pt x="6483606" y="7049239"/>
                </a:lnTo>
                <a:lnTo>
                  <a:pt x="0" y="7049239"/>
                </a:lnTo>
                <a:lnTo>
                  <a:pt x="0" y="0"/>
                </a:lnTo>
                <a:close/>
              </a:path>
            </a:pathLst>
          </a:custGeom>
          <a:blipFill>
            <a:blip r:embed="rId8"/>
            <a:stretch>
              <a:fillRect l="-32343" t="-3188" r="-17436"/>
            </a:stretch>
          </a:blipFill>
        </p:spPr>
      </p:sp>
      <p:sp>
        <p:nvSpPr>
          <p:cNvPr id="6" name="TextBox 6"/>
          <p:cNvSpPr txBox="1"/>
          <p:nvPr/>
        </p:nvSpPr>
        <p:spPr>
          <a:xfrm>
            <a:off x="328710" y="3064329"/>
            <a:ext cx="10163496" cy="7188835"/>
          </a:xfrm>
          <a:prstGeom prst="rect">
            <a:avLst/>
          </a:prstGeom>
        </p:spPr>
        <p:txBody>
          <a:bodyPr lIns="0" tIns="0" rIns="0" bIns="0" rtlCol="0" anchor="t">
            <a:spAutoFit/>
          </a:bodyPr>
          <a:lstStyle/>
          <a:p>
            <a:pPr algn="just">
              <a:lnSpc>
                <a:spcPts val="4419"/>
              </a:lnSpc>
              <a:spcBef>
                <a:spcPct val="0"/>
              </a:spcBef>
            </a:pPr>
            <a:r>
              <a:rPr lang="en-US" sz="3399">
                <a:solidFill>
                  <a:srgbClr val="000000"/>
                </a:solidFill>
                <a:latin typeface="Arial"/>
                <a:ea typeface="Arial"/>
                <a:cs typeface="Arial"/>
                <a:sym typeface="Arial"/>
              </a:rPr>
              <a:t>d) 5-6 tuổi </a:t>
            </a:r>
          </a:p>
          <a:p>
            <a:pPr algn="just">
              <a:lnSpc>
                <a:spcPts val="4419"/>
              </a:lnSpc>
              <a:spcBef>
                <a:spcPct val="0"/>
              </a:spcBef>
            </a:pPr>
            <a:r>
              <a:rPr lang="en-US" sz="3399">
                <a:solidFill>
                  <a:srgbClr val="000000"/>
                </a:solidFill>
                <a:latin typeface="Arial"/>
                <a:ea typeface="Arial"/>
                <a:cs typeface="Arial"/>
                <a:sym typeface="Arial"/>
              </a:rPr>
              <a:t>- Có khả năng phân tích từng phần tử của tập hợp tốt hơn, trẻ hiểu rằng phần tử có thể là 1 đối tượng riêng lẻ, có thể là 1 nhóm gồm nhiều đối tượng. Trẻ hiểu rõ hơn biểu tượng của từ “một” : Chỉ 1 vật, chỉ 1 nhóm vật.</a:t>
            </a:r>
          </a:p>
          <a:p>
            <a:pPr algn="just">
              <a:lnSpc>
                <a:spcPts val="4419"/>
              </a:lnSpc>
              <a:spcBef>
                <a:spcPct val="0"/>
              </a:spcBef>
            </a:pPr>
            <a:r>
              <a:rPr lang="en-US" sz="3399">
                <a:solidFill>
                  <a:srgbClr val="000000"/>
                </a:solidFill>
                <a:latin typeface="Arial"/>
                <a:ea typeface="Arial"/>
                <a:cs typeface="Arial"/>
                <a:sym typeface="Arial"/>
              </a:rPr>
              <a:t> - Khả năng đánh giá số lượng không còn bị ảnh hưởng bởi các yếu tố bên ngoài.</a:t>
            </a:r>
          </a:p>
          <a:p>
            <a:pPr algn="just">
              <a:lnSpc>
                <a:spcPts val="4419"/>
              </a:lnSpc>
              <a:spcBef>
                <a:spcPct val="0"/>
              </a:spcBef>
            </a:pPr>
            <a:r>
              <a:rPr lang="en-US" sz="3399">
                <a:solidFill>
                  <a:srgbClr val="000000"/>
                </a:solidFill>
                <a:latin typeface="Arial"/>
                <a:ea typeface="Arial"/>
                <a:cs typeface="Arial"/>
                <a:sym typeface="Arial"/>
              </a:rPr>
              <a:t>- Có khả năng đếm thành thạo trong phạm vi 10, nắm vững thứ tự gọi tên các số từ 1 -&gt; 10, hiểu được 2 ý nghĩa của số: Chỉ số lượng và chỉ thứ tự.</a:t>
            </a:r>
          </a:p>
          <a:p>
            <a:pPr algn="just">
              <a:lnSpc>
                <a:spcPts val="4419"/>
              </a:lnSpc>
              <a:spcBef>
                <a:spcPct val="0"/>
              </a:spcBef>
            </a:pPr>
            <a:r>
              <a:rPr lang="en-US" sz="3399">
                <a:solidFill>
                  <a:srgbClr val="000000"/>
                </a:solidFill>
                <a:latin typeface="Arial"/>
                <a:ea typeface="Arial"/>
                <a:cs typeface="Arial"/>
                <a:sym typeface="Arial"/>
              </a:rPr>
              <a:t> - Nhận biết các chữ số từ 1-&gt; 10</a:t>
            </a:r>
          </a:p>
          <a:p>
            <a:pPr algn="ctr">
              <a:lnSpc>
                <a:spcPts val="3900"/>
              </a:lnSpc>
              <a:spcBef>
                <a:spcPct val="0"/>
              </a:spcBef>
            </a:pPr>
            <a:endParaRPr lang="en-US" sz="3399">
              <a:solidFill>
                <a:srgbClr val="000000"/>
              </a:solidFill>
              <a:latin typeface="Arial"/>
              <a:ea typeface="Arial"/>
              <a:cs typeface="Arial"/>
              <a:sym typeface="Arial"/>
            </a:endParaRPr>
          </a:p>
        </p:txBody>
      </p:sp>
    </p:spTree>
  </p:cSld>
  <p:clrMapOvr>
    <a:masterClrMapping/>
  </p:clrMapOvr>
  <p:transition>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5057</Words>
  <Application>Microsoft Office PowerPoint</Application>
  <PresentationFormat>Custom</PresentationFormat>
  <Paragraphs>686</Paragraphs>
  <Slides>46</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46</vt:i4>
      </vt:variant>
    </vt:vector>
  </HeadingPairs>
  <TitlesOfParts>
    <vt:vector size="61" baseType="lpstr">
      <vt:lpstr>Aileron Bold</vt:lpstr>
      <vt:lpstr>Saira Black</vt:lpstr>
      <vt:lpstr>Baloo</vt:lpstr>
      <vt:lpstr>Arial Bold</vt:lpstr>
      <vt:lpstr>Arimo</vt:lpstr>
      <vt:lpstr>Calibri (MS) Bold</vt:lpstr>
      <vt:lpstr>Francois One</vt:lpstr>
      <vt:lpstr>Calibri (MS)</vt:lpstr>
      <vt:lpstr>Arial</vt:lpstr>
      <vt:lpstr>Arial Bold Italics</vt:lpstr>
      <vt:lpstr>Arimo Bold</vt:lpstr>
      <vt:lpstr>DejaVu Serif Bold</vt:lpstr>
      <vt:lpstr>Calibri</vt:lpstr>
      <vt:lpstr>Genty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Thứ tự Phép tính Màu Be Cam Xanh ngọc lam Phong cách Hình minh họa</dc:title>
  <dc:creator>HP</dc:creator>
  <cp:lastModifiedBy>Microsoft account</cp:lastModifiedBy>
  <cp:revision>3</cp:revision>
  <dcterms:created xsi:type="dcterms:W3CDTF">2006-08-16T00:00:00Z</dcterms:created>
  <dcterms:modified xsi:type="dcterms:W3CDTF">2025-06-05T05:00:34Z</dcterms:modified>
  <dc:identifier>DAGpBRNofiw</dc:identifier>
</cp:coreProperties>
</file>