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95" r:id="rId3"/>
    <p:sldId id="296" r:id="rId4"/>
    <p:sldId id="298" r:id="rId5"/>
    <p:sldId id="299" r:id="rId6"/>
    <p:sldId id="330" r:id="rId7"/>
    <p:sldId id="324" r:id="rId8"/>
    <p:sldId id="323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4C775E-21AD-43ED-A5C2-8AB23A0382E6}" type="datetimeFigureOut">
              <a:rPr lang="vi-VN" smtClean="0"/>
              <a:t>30/05/2024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A8D39A-1E29-40C2-AE89-014D3B69F773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AF6B6EA-FA2A-4DFB-9653-ABEE3E089C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0800" y="398586"/>
            <a:ext cx="10707077" cy="4565300"/>
          </a:xfrm>
        </p:spPr>
        <p:txBody>
          <a:bodyPr>
            <a:noAutofit/>
          </a:bodyPr>
          <a:lstStyle/>
          <a:p>
            <a:pPr algn="l"/>
            <a:br>
              <a:rPr lang="en-US" sz="3600" dirty="0">
                <a:solidFill>
                  <a:srgbClr val="FF0000"/>
                </a:solidFill>
                <a:effectLst/>
              </a:rPr>
            </a:br>
            <a:br>
              <a:rPr lang="en-US" sz="3600" dirty="0">
                <a:solidFill>
                  <a:srgbClr val="FF0000"/>
                </a:solidFill>
                <a:effectLst/>
              </a:rPr>
            </a:br>
            <a:br>
              <a:rPr lang="en-US" sz="3600" dirty="0">
                <a:solidFill>
                  <a:srgbClr val="FF0000"/>
                </a:solidFill>
                <a:effectLst/>
              </a:rPr>
            </a:b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b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:NHỮNG VẤN ĐỀ CHUNG CỦA VIỆC TỔ CHỨC CHO TRẺ KHÁM PHÁ MÔI TRƯỜNG XUNG QUANH</a:t>
            </a:r>
            <a:br>
              <a:rPr lang="en-US" sz="3600" dirty="0">
                <a:solidFill>
                  <a:srgbClr val="FF0000"/>
                </a:solidFill>
                <a:effectLst/>
              </a:rPr>
            </a:br>
            <a:br>
              <a:rPr lang="en-US" sz="3600" dirty="0">
                <a:solidFill>
                  <a:srgbClr val="FF0000"/>
                </a:solidFill>
                <a:effectLst/>
              </a:rPr>
            </a:br>
            <a:br>
              <a:rPr lang="en-US" sz="3600" dirty="0">
                <a:solidFill>
                  <a:srgbClr val="FF0000"/>
                </a:solidFill>
                <a:effectLst/>
              </a:rPr>
            </a:br>
            <a:r>
              <a:rPr lang="en-US" sz="3600" dirty="0">
                <a:solidFill>
                  <a:srgbClr val="FF0000"/>
                </a:solidFill>
                <a:effectLst/>
              </a:rPr>
              <a:t> </a:t>
            </a:r>
            <a:endParaRPr lang="en-US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6913DA9-0DBF-48C4-8074-F2885B87856E}"/>
              </a:ext>
            </a:extLst>
          </p:cNvPr>
          <p:cNvSpPr txBox="1">
            <a:spLocks/>
          </p:cNvSpPr>
          <p:nvPr/>
        </p:nvSpPr>
        <p:spPr>
          <a:xfrm>
            <a:off x="3690261" y="4122057"/>
            <a:ext cx="7391400" cy="23513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60000"/>
              </a:lnSpc>
            </a:pPr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2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1. </a:t>
            </a:r>
            <a:r>
              <a:rPr lang="en-US" sz="3200" b="1" dirty="0" err="1"/>
              <a:t>Đối</a:t>
            </a:r>
            <a:r>
              <a:rPr lang="en-US" sz="3200" b="1" dirty="0"/>
              <a:t> </a:t>
            </a:r>
            <a:r>
              <a:rPr lang="en-US" sz="3200" b="1" dirty="0" err="1"/>
              <a:t>tượng</a:t>
            </a:r>
            <a:r>
              <a:rPr lang="en-US" sz="3200" b="1" dirty="0"/>
              <a:t> </a:t>
            </a:r>
            <a:r>
              <a:rPr lang="en-US" sz="3200" b="1" dirty="0" err="1"/>
              <a:t>của</a:t>
            </a:r>
            <a:r>
              <a:rPr lang="en-US" sz="3200" b="1" dirty="0"/>
              <a:t> </a:t>
            </a:r>
            <a:r>
              <a:rPr lang="en-US" sz="3200" b="1" dirty="0" err="1"/>
              <a:t>môn</a:t>
            </a:r>
            <a:r>
              <a:rPr lang="en-US" sz="3200" b="1" dirty="0"/>
              <a:t> </a:t>
            </a:r>
            <a:r>
              <a:rPr lang="en-US" sz="3200" b="1" dirty="0" err="1"/>
              <a:t>học</a:t>
            </a:r>
            <a:endParaRPr lang="en-US" sz="3200" b="1" dirty="0"/>
          </a:p>
          <a:p>
            <a:r>
              <a:rPr lang="en-US" sz="3200" b="1" dirty="0"/>
              <a:t>1.1. </a:t>
            </a:r>
            <a:r>
              <a:rPr lang="en-US" sz="3200" b="1" dirty="0" err="1"/>
              <a:t>Một</a:t>
            </a:r>
            <a:r>
              <a:rPr lang="en-US" sz="3200" b="1" dirty="0"/>
              <a:t> </a:t>
            </a:r>
            <a:r>
              <a:rPr lang="en-US" sz="3200" b="1" dirty="0" err="1"/>
              <a:t>số</a:t>
            </a:r>
            <a:r>
              <a:rPr lang="en-US" sz="3200" b="1" dirty="0"/>
              <a:t> </a:t>
            </a:r>
            <a:r>
              <a:rPr lang="en-US" sz="3200" b="1" dirty="0" err="1"/>
              <a:t>khái</a:t>
            </a:r>
            <a:r>
              <a:rPr lang="en-US" sz="3200" b="1" dirty="0"/>
              <a:t> </a:t>
            </a:r>
            <a:r>
              <a:rPr lang="en-US" sz="3200" b="1" dirty="0" err="1"/>
              <a:t>niệm</a:t>
            </a:r>
            <a:r>
              <a:rPr lang="en-US" sz="3200" b="1" dirty="0"/>
              <a:t> </a:t>
            </a:r>
            <a:r>
              <a:rPr lang="en-US" sz="3200" b="1" dirty="0" err="1"/>
              <a:t>cơ</a:t>
            </a:r>
            <a:r>
              <a:rPr lang="en-US" sz="3200" b="1" dirty="0"/>
              <a:t> </a:t>
            </a:r>
            <a:r>
              <a:rPr lang="en-US" sz="3200" b="1" dirty="0" err="1"/>
              <a:t>bản</a:t>
            </a:r>
            <a:endParaRPr lang="en-US" sz="3200" b="1" u="sng" dirty="0"/>
          </a:p>
          <a:p>
            <a:r>
              <a:rPr lang="en-US" sz="3200" dirty="0" err="1"/>
              <a:t>Khái</a:t>
            </a:r>
            <a:r>
              <a:rPr lang="en-US" sz="3200" dirty="0"/>
              <a:t> </a:t>
            </a:r>
            <a:r>
              <a:rPr lang="en-US" sz="3200" dirty="0" err="1"/>
              <a:t>niệm</a:t>
            </a:r>
            <a:r>
              <a:rPr lang="en-US" sz="3200" dirty="0"/>
              <a:t> “</a:t>
            </a:r>
            <a:r>
              <a:rPr lang="en-US" sz="3200" dirty="0" err="1"/>
              <a:t>Môi</a:t>
            </a:r>
            <a:r>
              <a:rPr lang="en-US" sz="3200" dirty="0"/>
              <a:t>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xung</a:t>
            </a:r>
            <a:r>
              <a:rPr lang="en-US" sz="3200" dirty="0"/>
              <a:t> </a:t>
            </a:r>
            <a:r>
              <a:rPr lang="en-US" sz="3200" dirty="0" err="1"/>
              <a:t>quanh</a:t>
            </a:r>
            <a:r>
              <a:rPr lang="en-US" sz="3200" dirty="0"/>
              <a:t>”:</a:t>
            </a:r>
          </a:p>
          <a:p>
            <a:r>
              <a:rPr lang="en-US" sz="3200" dirty="0" err="1"/>
              <a:t>Khám</a:t>
            </a:r>
            <a:r>
              <a:rPr lang="en-US" sz="3200" dirty="0"/>
              <a:t> </a:t>
            </a:r>
            <a:r>
              <a:rPr lang="en-US" sz="3200" dirty="0" err="1"/>
              <a:t>phá</a:t>
            </a:r>
            <a:r>
              <a:rPr lang="en-US" sz="3200" dirty="0"/>
              <a:t> </a:t>
            </a:r>
            <a:r>
              <a:rPr lang="en-US" sz="3200" dirty="0" err="1"/>
              <a:t>khoa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gì</a:t>
            </a:r>
            <a:r>
              <a:rPr lang="en-US" sz="3200" dirty="0"/>
              <a:t>?</a:t>
            </a:r>
          </a:p>
          <a:p>
            <a:r>
              <a:rPr lang="en-US" sz="3200" dirty="0" err="1"/>
              <a:t>Khám</a:t>
            </a:r>
            <a:r>
              <a:rPr lang="en-US" sz="3200" dirty="0"/>
              <a:t> </a:t>
            </a:r>
            <a:r>
              <a:rPr lang="en-US" sz="3200" dirty="0" err="1"/>
              <a:t>phá</a:t>
            </a:r>
            <a:r>
              <a:rPr lang="en-US" sz="3200" dirty="0"/>
              <a:t> </a:t>
            </a:r>
            <a:r>
              <a:rPr lang="en-US" sz="3200" dirty="0" err="1"/>
              <a:t>xã</a:t>
            </a:r>
            <a:r>
              <a:rPr lang="en-US" sz="3200" dirty="0"/>
              <a:t> </a:t>
            </a:r>
            <a:r>
              <a:rPr lang="en-US" sz="3200" dirty="0" err="1"/>
              <a:t>hội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gì</a:t>
            </a:r>
            <a:r>
              <a:rPr lang="en-US" sz="3200" dirty="0"/>
              <a:t>? </a:t>
            </a:r>
          </a:p>
          <a:p>
            <a:r>
              <a:rPr lang="en-US" sz="3200" dirty="0"/>
              <a:t>-&gt; </a:t>
            </a:r>
            <a:r>
              <a:rPr lang="en-US" sz="3200" dirty="0" err="1"/>
              <a:t>Phương</a:t>
            </a:r>
            <a:r>
              <a:rPr lang="en-US" sz="3200" dirty="0"/>
              <a:t> </a:t>
            </a:r>
            <a:r>
              <a:rPr lang="en-US" sz="3200" dirty="0" err="1"/>
              <a:t>pháp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trẻ</a:t>
            </a:r>
            <a:r>
              <a:rPr lang="en-US" sz="3200" dirty="0"/>
              <a:t>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quen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MTXQ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gì</a:t>
            </a:r>
            <a:r>
              <a:rPr lang="en-US" sz="3200" dirty="0"/>
              <a:t>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/>
              <a:t>I. </a:t>
            </a:r>
            <a:r>
              <a:rPr lang="en-US" sz="4400" b="1" dirty="0" err="1"/>
              <a:t>Một</a:t>
            </a:r>
            <a:r>
              <a:rPr lang="en-US" sz="4400" b="1" dirty="0"/>
              <a:t> </a:t>
            </a:r>
            <a:r>
              <a:rPr lang="en-US" sz="4400" b="1" dirty="0" err="1"/>
              <a:t>số</a:t>
            </a:r>
            <a:r>
              <a:rPr lang="en-US" sz="4400" b="1" dirty="0"/>
              <a:t> </a:t>
            </a:r>
            <a:r>
              <a:rPr lang="en-US" sz="4400" b="1" dirty="0" err="1"/>
              <a:t>vấn</a:t>
            </a:r>
            <a:r>
              <a:rPr lang="en-US" sz="4400" b="1" dirty="0"/>
              <a:t> </a:t>
            </a:r>
            <a:r>
              <a:rPr lang="en-US" sz="4400" b="1" dirty="0" err="1"/>
              <a:t>đề</a:t>
            </a:r>
            <a:r>
              <a:rPr lang="en-US" sz="4400" b="1" dirty="0"/>
              <a:t> </a:t>
            </a:r>
            <a:r>
              <a:rPr lang="en-US" sz="4400" b="1" dirty="0" err="1"/>
              <a:t>lý</a:t>
            </a:r>
            <a:r>
              <a:rPr lang="en-US" sz="4400" b="1" dirty="0"/>
              <a:t> </a:t>
            </a:r>
            <a:r>
              <a:rPr lang="en-US" sz="4400" b="1" dirty="0" err="1"/>
              <a:t>luận</a:t>
            </a:r>
            <a:r>
              <a:rPr lang="en-US" sz="4400" b="1" dirty="0"/>
              <a:t> </a:t>
            </a:r>
            <a:r>
              <a:rPr lang="en-US" sz="4400" b="1" dirty="0" err="1"/>
              <a:t>của</a:t>
            </a:r>
            <a:r>
              <a:rPr lang="en-US" sz="4400" b="1" dirty="0"/>
              <a:t> </a:t>
            </a:r>
            <a:r>
              <a:rPr lang="en-US" sz="4400" b="1" dirty="0" err="1"/>
              <a:t>môn</a:t>
            </a:r>
            <a:r>
              <a:rPr lang="en-US" sz="4400" b="1" dirty="0"/>
              <a:t> </a:t>
            </a:r>
            <a:r>
              <a:rPr lang="en-US" sz="4400" b="1" dirty="0" err="1"/>
              <a:t>học</a:t>
            </a:r>
            <a:r>
              <a:rPr lang="en-US" sz="4400" b="1" dirty="0"/>
              <a:t> </a:t>
            </a:r>
            <a:br>
              <a:rPr lang="en-US" sz="4400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19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-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luận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quen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.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, ý </a:t>
            </a:r>
            <a:r>
              <a:rPr lang="en-US" dirty="0" err="1"/>
              <a:t>nghĩa</a:t>
            </a:r>
            <a:r>
              <a:rPr lang="en-US" dirty="0"/>
              <a:t>,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,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tắc</a:t>
            </a:r>
            <a:r>
              <a:rPr lang="en-US" dirty="0"/>
              <a:t>, </a:t>
            </a:r>
            <a:r>
              <a:rPr lang="en-US" dirty="0" err="1"/>
              <a:t>nội</a:t>
            </a:r>
            <a:r>
              <a:rPr lang="en-US" dirty="0"/>
              <a:t> dung,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tiện</a:t>
            </a:r>
            <a:r>
              <a:rPr lang="en-US" dirty="0"/>
              <a:t> -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quen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-  </a:t>
            </a:r>
            <a:r>
              <a:rPr lang="en-US" dirty="0" err="1"/>
              <a:t>Rèn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kĩ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hoạch</a:t>
            </a:r>
            <a:r>
              <a:rPr lang="en-US" dirty="0"/>
              <a:t>,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quen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-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dục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hứng</a:t>
            </a:r>
            <a:r>
              <a:rPr lang="en-US" dirty="0"/>
              <a:t> </a:t>
            </a:r>
            <a:r>
              <a:rPr lang="en-US" dirty="0" err="1"/>
              <a:t>thú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môn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, </a:t>
            </a:r>
            <a:r>
              <a:rPr lang="en-US" dirty="0" err="1"/>
              <a:t>bồi</a:t>
            </a:r>
            <a:r>
              <a:rPr lang="en-US" dirty="0"/>
              <a:t> </a:t>
            </a:r>
            <a:r>
              <a:rPr lang="en-US" dirty="0" err="1"/>
              <a:t>dưỡng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nghề</a:t>
            </a:r>
            <a:r>
              <a:rPr lang="en-US" dirty="0"/>
              <a:t> </a:t>
            </a:r>
            <a:r>
              <a:rPr lang="en-US" dirty="0" err="1"/>
              <a:t>nghiệp</a:t>
            </a:r>
            <a:r>
              <a:rPr lang="en-US" dirty="0"/>
              <a:t>: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nghề</a:t>
            </a:r>
            <a:r>
              <a:rPr lang="en-US" dirty="0"/>
              <a:t>,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đắn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2. </a:t>
            </a:r>
            <a:r>
              <a:rPr lang="en-US" i="1" dirty="0" err="1"/>
              <a:t>Nhiệm</a:t>
            </a:r>
            <a:r>
              <a:rPr lang="en-US" i="1" dirty="0"/>
              <a:t> </a:t>
            </a:r>
            <a:r>
              <a:rPr lang="en-US" i="1" dirty="0" err="1"/>
              <a:t>vụ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môn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07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3.1. </a:t>
            </a:r>
            <a:r>
              <a:rPr lang="en-US" i="1" dirty="0" err="1"/>
              <a:t>Cơ</a:t>
            </a:r>
            <a:r>
              <a:rPr lang="en-US" i="1" dirty="0"/>
              <a:t> </a:t>
            </a:r>
            <a:r>
              <a:rPr lang="en-US" i="1" dirty="0" err="1"/>
              <a:t>sở</a:t>
            </a:r>
            <a:r>
              <a:rPr lang="en-US" i="1" dirty="0"/>
              <a:t> </a:t>
            </a:r>
            <a:r>
              <a:rPr lang="en-US" i="1" dirty="0" err="1"/>
              <a:t>phương</a:t>
            </a:r>
            <a:r>
              <a:rPr lang="en-US" i="1" dirty="0"/>
              <a:t> </a:t>
            </a:r>
            <a:r>
              <a:rPr lang="en-US" i="1" dirty="0" err="1"/>
              <a:t>pháp</a:t>
            </a:r>
            <a:r>
              <a:rPr lang="en-US" i="1" dirty="0"/>
              <a:t> </a:t>
            </a:r>
            <a:r>
              <a:rPr lang="en-US" i="1" dirty="0" err="1"/>
              <a:t>luận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môn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r>
              <a:rPr lang="en-US" i="1" dirty="0"/>
              <a:t>: </a:t>
            </a:r>
            <a:endParaRPr lang="en-US" dirty="0"/>
          </a:p>
          <a:p>
            <a:r>
              <a:rPr lang="en-US" dirty="0"/>
              <a:t>a.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endParaRPr lang="en-US" dirty="0"/>
          </a:p>
          <a:p>
            <a:r>
              <a:rPr lang="en-US" dirty="0"/>
              <a:t>b. </a:t>
            </a:r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sở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.</a:t>
            </a:r>
          </a:p>
          <a:p>
            <a:r>
              <a:rPr lang="en-US" i="1" dirty="0"/>
              <a:t>3.2. </a:t>
            </a:r>
            <a:r>
              <a:rPr lang="en-US" i="1" dirty="0" err="1"/>
              <a:t>Cơ</a:t>
            </a:r>
            <a:r>
              <a:rPr lang="en-US" i="1" dirty="0"/>
              <a:t> </a:t>
            </a:r>
            <a:r>
              <a:rPr lang="en-US" i="1" dirty="0" err="1"/>
              <a:t>sở</a:t>
            </a:r>
            <a:r>
              <a:rPr lang="en-US" i="1" dirty="0"/>
              <a:t> </a:t>
            </a:r>
            <a:r>
              <a:rPr lang="en-US" i="1" dirty="0" err="1"/>
              <a:t>tự</a:t>
            </a:r>
            <a:r>
              <a:rPr lang="en-US" i="1" dirty="0"/>
              <a:t> </a:t>
            </a:r>
            <a:r>
              <a:rPr lang="en-US" i="1" dirty="0" err="1"/>
              <a:t>nhiên</a:t>
            </a:r>
            <a:r>
              <a:rPr lang="en-US" i="1" dirty="0"/>
              <a:t> </a:t>
            </a:r>
            <a:r>
              <a:rPr lang="en-US" i="1" dirty="0" err="1"/>
              <a:t>xã</a:t>
            </a:r>
            <a:r>
              <a:rPr lang="en-US" i="1" dirty="0"/>
              <a:t> </a:t>
            </a:r>
            <a:r>
              <a:rPr lang="en-US" i="1" dirty="0" err="1"/>
              <a:t>hội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môn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endParaRPr lang="en-US" dirty="0"/>
          </a:p>
          <a:p>
            <a:r>
              <a:rPr lang="vi-VN" i="1" dirty="0"/>
              <a:t>3.3. Cơ sở tâm lý - giáo dục học:</a:t>
            </a:r>
            <a:endParaRPr lang="en-US" dirty="0"/>
          </a:p>
          <a:p>
            <a:r>
              <a:rPr lang="vi-VN" i="1" dirty="0"/>
              <a:t>3.4. Cơ sở thực tiễn.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sở</a:t>
            </a:r>
            <a:r>
              <a:rPr lang="en-US" dirty="0"/>
              <a:t> </a:t>
            </a:r>
            <a:r>
              <a:rPr lang="en-US" dirty="0" err="1"/>
              <a:t>khoa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môn</a:t>
            </a:r>
            <a:r>
              <a:rPr lang="en-US" dirty="0"/>
              <a:t> </a:t>
            </a:r>
            <a:r>
              <a:rPr lang="en-US" dirty="0" err="1"/>
              <a:t>học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5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a,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hiểu</a:t>
            </a:r>
            <a:r>
              <a:rPr lang="en-US" dirty="0"/>
              <a:t>- </a:t>
            </a:r>
            <a:r>
              <a:rPr lang="en-US" dirty="0" err="1"/>
              <a:t>khám</a:t>
            </a:r>
            <a:r>
              <a:rPr lang="en-US" dirty="0"/>
              <a:t> </a:t>
            </a:r>
            <a:r>
              <a:rPr lang="en-US" dirty="0" err="1"/>
              <a:t>phá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nhu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.</a:t>
            </a:r>
          </a:p>
          <a:p>
            <a:r>
              <a:rPr lang="vi-VN" dirty="0"/>
              <a:t>b, Nhận thức của trẻ còn mang nặng tính trực quan, cảm tính.</a:t>
            </a:r>
            <a:endParaRPr lang="en-US" dirty="0"/>
          </a:p>
          <a:p>
            <a:r>
              <a:rPr lang="vi-VN" dirty="0"/>
              <a:t>c, Khả năng nhận thức của trẻ phụ thuộc vào độ tuổi và khả năng  nhận thức ở từng trẻ là không giống  nhau.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2.2. </a:t>
            </a:r>
            <a:r>
              <a:rPr lang="en-US" i="1" dirty="0" err="1"/>
              <a:t>Đặc</a:t>
            </a:r>
            <a:r>
              <a:rPr lang="en-US" i="1" dirty="0"/>
              <a:t> </a:t>
            </a:r>
            <a:r>
              <a:rPr lang="en-US" i="1" dirty="0" err="1"/>
              <a:t>điểm</a:t>
            </a:r>
            <a:r>
              <a:rPr lang="en-US" i="1" dirty="0"/>
              <a:t> </a:t>
            </a:r>
            <a:r>
              <a:rPr lang="en-US" i="1" dirty="0" err="1"/>
              <a:t>nhận</a:t>
            </a:r>
            <a:r>
              <a:rPr lang="en-US" i="1" dirty="0"/>
              <a:t> </a:t>
            </a:r>
            <a:r>
              <a:rPr lang="en-US" i="1" dirty="0" err="1"/>
              <a:t>thức</a:t>
            </a:r>
            <a:r>
              <a:rPr lang="en-US" i="1" dirty="0"/>
              <a:t> </a:t>
            </a:r>
            <a:r>
              <a:rPr lang="en-US" i="1" dirty="0" err="1"/>
              <a:t>về</a:t>
            </a:r>
            <a:r>
              <a:rPr lang="en-US" i="1" dirty="0"/>
              <a:t> </a:t>
            </a:r>
            <a:r>
              <a:rPr lang="en-US" i="1" dirty="0" err="1"/>
              <a:t>môi</a:t>
            </a:r>
            <a:r>
              <a:rPr lang="en-US" i="1" dirty="0"/>
              <a:t> </a:t>
            </a:r>
            <a:r>
              <a:rPr lang="en-US" i="1" dirty="0" err="1"/>
              <a:t>trường</a:t>
            </a:r>
            <a:r>
              <a:rPr lang="en-US" i="1" dirty="0"/>
              <a:t> </a:t>
            </a:r>
            <a:r>
              <a:rPr lang="en-US" i="1" dirty="0" err="1"/>
              <a:t>xung</a:t>
            </a:r>
            <a:r>
              <a:rPr lang="en-US" i="1" dirty="0"/>
              <a:t> </a:t>
            </a:r>
            <a:r>
              <a:rPr lang="en-US" i="1" dirty="0" err="1"/>
              <a:t>quanh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trẻ</a:t>
            </a:r>
            <a:r>
              <a:rPr lang="en-US" i="1" dirty="0"/>
              <a:t> </a:t>
            </a:r>
            <a:r>
              <a:rPr lang="en-US" i="1" dirty="0" err="1"/>
              <a:t>mầm</a:t>
            </a:r>
            <a:r>
              <a:rPr lang="en-US" i="1" dirty="0"/>
              <a:t> non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6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1/</a:t>
            </a:r>
            <a:r>
              <a:rPr lang="vi-VN" dirty="0" err="1"/>
              <a:t>Hiểu</a:t>
            </a:r>
            <a:r>
              <a:rPr lang="vi-VN" dirty="0"/>
              <a:t> </a:t>
            </a:r>
            <a:r>
              <a:rPr lang="vi-VN" dirty="0" err="1"/>
              <a:t>được</a:t>
            </a:r>
            <a:r>
              <a:rPr lang="vi-VN" dirty="0"/>
              <a:t> </a:t>
            </a:r>
            <a:r>
              <a:rPr lang="vi-VN" dirty="0" err="1"/>
              <a:t>đối</a:t>
            </a:r>
            <a:r>
              <a:rPr lang="vi-VN" dirty="0"/>
              <a:t> </a:t>
            </a:r>
            <a:r>
              <a:rPr lang="vi-VN" dirty="0" err="1"/>
              <a:t>tượng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môn </a:t>
            </a:r>
            <a:r>
              <a:rPr lang="vi-VN" dirty="0" err="1"/>
              <a:t>học</a:t>
            </a:r>
            <a:r>
              <a:rPr lang="vi-VN" dirty="0"/>
              <a:t> PP tổ </a:t>
            </a:r>
            <a:r>
              <a:rPr lang="vi-VN" dirty="0" err="1"/>
              <a:t>chức</a:t>
            </a:r>
            <a:r>
              <a:rPr lang="vi-VN" dirty="0"/>
              <a:t> cho </a:t>
            </a:r>
            <a:r>
              <a:rPr lang="vi-VN" dirty="0" err="1"/>
              <a:t>trẻ</a:t>
            </a:r>
            <a:r>
              <a:rPr lang="vi-VN" dirty="0"/>
              <a:t> </a:t>
            </a:r>
            <a:r>
              <a:rPr lang="vi-VN" dirty="0" err="1"/>
              <a:t>khám</a:t>
            </a:r>
            <a:r>
              <a:rPr lang="vi-VN" dirty="0"/>
              <a:t> </a:t>
            </a:r>
            <a:r>
              <a:rPr lang="vi-VN" dirty="0" err="1"/>
              <a:t>phá</a:t>
            </a:r>
            <a:r>
              <a:rPr lang="vi-VN" dirty="0"/>
              <a:t> MTXQ?</a:t>
            </a:r>
          </a:p>
          <a:p>
            <a:r>
              <a:rPr lang="vi-VN" dirty="0"/>
              <a:t>2/ </a:t>
            </a:r>
            <a:r>
              <a:rPr lang="vi-VN" dirty="0" err="1"/>
              <a:t>Nắm</a:t>
            </a:r>
            <a:r>
              <a:rPr lang="vi-VN" dirty="0"/>
              <a:t> </a:t>
            </a:r>
            <a:r>
              <a:rPr lang="vi-VN" dirty="0" err="1"/>
              <a:t>được</a:t>
            </a:r>
            <a:r>
              <a:rPr lang="vi-VN" dirty="0"/>
              <a:t> </a:t>
            </a:r>
            <a:r>
              <a:rPr lang="vi-VN" dirty="0" err="1"/>
              <a:t>nhiệm</a:t>
            </a:r>
            <a:r>
              <a:rPr lang="vi-VN" dirty="0"/>
              <a:t> vụ </a:t>
            </a:r>
            <a:r>
              <a:rPr lang="vi-VN" dirty="0" err="1"/>
              <a:t>của</a:t>
            </a:r>
            <a:r>
              <a:rPr lang="vi-VN" dirty="0"/>
              <a:t> môn </a:t>
            </a:r>
            <a:r>
              <a:rPr lang="vi-VN" dirty="0" err="1"/>
              <a:t>học</a:t>
            </a:r>
            <a:endParaRPr lang="vi-VN" dirty="0"/>
          </a:p>
          <a:p>
            <a:r>
              <a:rPr lang="vi-VN" dirty="0"/>
              <a:t>3/ </a:t>
            </a:r>
            <a:r>
              <a:rPr lang="vi-VN" dirty="0" err="1"/>
              <a:t>Nắm</a:t>
            </a:r>
            <a:r>
              <a:rPr lang="vi-VN" dirty="0"/>
              <a:t> </a:t>
            </a:r>
            <a:r>
              <a:rPr lang="vi-VN" dirty="0" err="1"/>
              <a:t>được</a:t>
            </a:r>
            <a:r>
              <a:rPr lang="vi-VN"/>
              <a:t> các</a:t>
            </a:r>
            <a:r>
              <a:rPr lang="vi-VN" dirty="0"/>
              <a:t> cơ </a:t>
            </a:r>
            <a:r>
              <a:rPr lang="vi-VN" dirty="0" err="1"/>
              <a:t>sở</a:t>
            </a:r>
            <a:r>
              <a:rPr lang="vi-VN" dirty="0"/>
              <a:t> xây </a:t>
            </a:r>
            <a:r>
              <a:rPr lang="vi-VN" dirty="0" err="1"/>
              <a:t>dựng</a:t>
            </a:r>
            <a:r>
              <a:rPr lang="vi-VN" dirty="0"/>
              <a:t> môn </a:t>
            </a:r>
            <a:r>
              <a:rPr lang="vi-VN" dirty="0" err="1"/>
              <a:t>học</a:t>
            </a:r>
            <a:endParaRPr lang="vi-VN" dirty="0"/>
          </a:p>
          <a:p>
            <a:r>
              <a:rPr lang="vi-VN" dirty="0"/>
              <a:t>4/</a:t>
            </a:r>
            <a:r>
              <a:rPr lang="vi-VN" dirty="0" err="1"/>
              <a:t>Hiểu</a:t>
            </a:r>
            <a:r>
              <a:rPr lang="vi-VN" dirty="0"/>
              <a:t> </a:t>
            </a:r>
            <a:r>
              <a:rPr lang="vi-VN" dirty="0" err="1"/>
              <a:t>và</a:t>
            </a:r>
            <a:r>
              <a:rPr lang="vi-VN" dirty="0"/>
              <a:t> </a:t>
            </a:r>
            <a:r>
              <a:rPr lang="vi-VN" dirty="0" err="1"/>
              <a:t>rút</a:t>
            </a:r>
            <a:r>
              <a:rPr lang="vi-VN" dirty="0"/>
              <a:t> ra </a:t>
            </a:r>
            <a:r>
              <a:rPr lang="vi-VN" dirty="0" err="1"/>
              <a:t>kết</a:t>
            </a:r>
            <a:r>
              <a:rPr lang="vi-VN" dirty="0"/>
              <a:t> </a:t>
            </a:r>
            <a:r>
              <a:rPr lang="vi-VN" dirty="0" err="1"/>
              <a:t>luận</a:t>
            </a:r>
            <a:r>
              <a:rPr lang="vi-VN" dirty="0"/>
              <a:t> sư </a:t>
            </a:r>
            <a:r>
              <a:rPr lang="vi-VN" dirty="0" err="1"/>
              <a:t>phạm</a:t>
            </a:r>
            <a:r>
              <a:rPr lang="vi-VN" dirty="0"/>
              <a:t> </a:t>
            </a:r>
            <a:r>
              <a:rPr lang="vi-VN" dirty="0" err="1"/>
              <a:t>về</a:t>
            </a:r>
            <a:r>
              <a:rPr lang="vi-VN" dirty="0"/>
              <a:t> </a:t>
            </a:r>
            <a:r>
              <a:rPr lang="vi-VN" dirty="0" err="1"/>
              <a:t>các</a:t>
            </a:r>
            <a:r>
              <a:rPr lang="vi-VN" dirty="0"/>
              <a:t> </a:t>
            </a:r>
            <a:r>
              <a:rPr lang="vi-VN" dirty="0" err="1"/>
              <a:t>đặc</a:t>
            </a:r>
            <a:r>
              <a:rPr lang="vi-VN" dirty="0"/>
              <a:t> </a:t>
            </a:r>
            <a:r>
              <a:rPr lang="vi-VN" dirty="0" err="1"/>
              <a:t>điểm</a:t>
            </a:r>
            <a:r>
              <a:rPr lang="vi-VN" dirty="0"/>
              <a:t> </a:t>
            </a:r>
            <a:r>
              <a:rPr lang="vi-VN" dirty="0" err="1"/>
              <a:t>nhận</a:t>
            </a:r>
            <a:r>
              <a:rPr lang="vi-VN" dirty="0"/>
              <a:t> </a:t>
            </a:r>
            <a:r>
              <a:rPr lang="vi-VN" dirty="0" err="1"/>
              <a:t>thức</a:t>
            </a:r>
            <a:r>
              <a:rPr lang="vi-VN" dirty="0"/>
              <a:t> </a:t>
            </a:r>
            <a:r>
              <a:rPr lang="vi-VN" dirty="0" err="1"/>
              <a:t>về</a:t>
            </a:r>
            <a:r>
              <a:rPr lang="vi-VN" dirty="0"/>
              <a:t> MTXQ </a:t>
            </a:r>
            <a:r>
              <a:rPr lang="vi-VN" dirty="0" err="1"/>
              <a:t>của</a:t>
            </a:r>
            <a:r>
              <a:rPr lang="vi-VN" dirty="0"/>
              <a:t> </a:t>
            </a:r>
            <a:r>
              <a:rPr lang="vi-VN" dirty="0" err="1"/>
              <a:t>trẻ</a:t>
            </a:r>
            <a:r>
              <a:rPr lang="vi-VN" dirty="0"/>
              <a:t> MN.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/>
              <a:t>Tổng</a:t>
            </a:r>
            <a:r>
              <a:rPr lang="vi-VN" dirty="0"/>
              <a:t> </a:t>
            </a:r>
            <a:r>
              <a:rPr lang="vi-VN" dirty="0" err="1"/>
              <a:t>kết</a:t>
            </a:r>
            <a:r>
              <a:rPr lang="vi-VN" dirty="0"/>
              <a:t> chương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821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5400" y="838200"/>
            <a:ext cx="9982200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8800" spc="-409" dirty="0">
                <a:solidFill>
                  <a:srgbClr val="EC7C30"/>
                </a:solidFill>
                <a:latin typeface="Arial" pitchFamily="34" charset="0"/>
                <a:cs typeface="Arial" pitchFamily="34" charset="0"/>
              </a:rPr>
              <a:t>THE END</a:t>
            </a:r>
            <a:endParaRPr sz="8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Kết quả hình ảnh cho cảm 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971800"/>
            <a:ext cx="5562600" cy="2838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181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9305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1491</TotalTime>
  <Words>475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Lucida Sans Unicode</vt:lpstr>
      <vt:lpstr>Verdana</vt:lpstr>
      <vt:lpstr>Wingdings 2</vt:lpstr>
      <vt:lpstr>Wingdings 3</vt:lpstr>
      <vt:lpstr>Concourse</vt:lpstr>
      <vt:lpstr>   Chương 1 :NHỮNG VẤN ĐỀ CHUNG CỦA VIỆC TỔ CHỨC CHO TRẺ KHÁM PHÁ MÔI TRƯỜNG XUNG QUANH    </vt:lpstr>
      <vt:lpstr>I. Một số vấn đề lý luận của môn học  </vt:lpstr>
      <vt:lpstr>2. Nhiệm vụ của môn học </vt:lpstr>
      <vt:lpstr>3. Cơ sở khoa học của môn học </vt:lpstr>
      <vt:lpstr>2.2. Đặc điểm nhận thức về môi trường xung quanh của trẻ mầm non </vt:lpstr>
      <vt:lpstr>Tổng kết chương</vt:lpstr>
      <vt:lpstr>THE END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Nguyen Thi Thu Hanh</cp:lastModifiedBy>
  <cp:revision>152</cp:revision>
  <dcterms:created xsi:type="dcterms:W3CDTF">2018-05-31T15:10:42Z</dcterms:created>
  <dcterms:modified xsi:type="dcterms:W3CDTF">2024-05-30T12:17:27Z</dcterms:modified>
</cp:coreProperties>
</file>