
<file path=[Content_Types].xml><?xml version="1.0" encoding="utf-8"?>
<Types xmlns="http://schemas.openxmlformats.org/package/2006/content-types">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56" r:id="rId3"/>
    <p:sldId id="257" r:id="rId4"/>
    <p:sldId id="258" r:id="rId5"/>
    <p:sldId id="259" r:id="rId6"/>
    <p:sldId id="261"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C19B17A-2F35-4A17-98C3-29E59AFCEAC6}" type="datetimeFigureOut">
              <a:rPr lang="en-US" smtClean="0"/>
              <a:t>8/24/2019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B988BC-124C-4B17-A8B1-E43E2983E10B}" type="slidenum">
              <a:rPr lang="en-US" smtClean="0"/>
              <a:t>‹#›</a:t>
            </a:fld>
            <a:endParaRPr lang="en-US"/>
          </a:p>
        </p:txBody>
      </p:sp>
    </p:spTree>
    <p:extLst>
      <p:ext uri="{BB962C8B-B14F-4D97-AF65-F5344CB8AC3E}">
        <p14:creationId xmlns:p14="http://schemas.microsoft.com/office/powerpoint/2010/main" val="13564363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C19B17A-2F35-4A17-98C3-29E59AFCEAC6}" type="datetimeFigureOut">
              <a:rPr lang="en-US" smtClean="0"/>
              <a:t>8/24/2019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B988BC-124C-4B17-A8B1-E43E2983E10B}" type="slidenum">
              <a:rPr lang="en-US" smtClean="0"/>
              <a:t>‹#›</a:t>
            </a:fld>
            <a:endParaRPr lang="en-US"/>
          </a:p>
        </p:txBody>
      </p:sp>
    </p:spTree>
    <p:extLst>
      <p:ext uri="{BB962C8B-B14F-4D97-AF65-F5344CB8AC3E}">
        <p14:creationId xmlns:p14="http://schemas.microsoft.com/office/powerpoint/2010/main" val="5108366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C19B17A-2F35-4A17-98C3-29E59AFCEAC6}" type="datetimeFigureOut">
              <a:rPr lang="en-US" smtClean="0"/>
              <a:t>8/24/2019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B988BC-124C-4B17-A8B1-E43E2983E10B}" type="slidenum">
              <a:rPr lang="en-US" smtClean="0"/>
              <a:t>‹#›</a:t>
            </a:fld>
            <a:endParaRPr lang="en-US"/>
          </a:p>
        </p:txBody>
      </p:sp>
    </p:spTree>
    <p:extLst>
      <p:ext uri="{BB962C8B-B14F-4D97-AF65-F5344CB8AC3E}">
        <p14:creationId xmlns:p14="http://schemas.microsoft.com/office/powerpoint/2010/main" val="32700404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C19B17A-2F35-4A17-98C3-29E59AFCEAC6}" type="datetimeFigureOut">
              <a:rPr lang="en-US" smtClean="0"/>
              <a:t>8/24/2019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B988BC-124C-4B17-A8B1-E43E2983E10B}" type="slidenum">
              <a:rPr lang="en-US" smtClean="0"/>
              <a:t>‹#›</a:t>
            </a:fld>
            <a:endParaRPr lang="en-US"/>
          </a:p>
        </p:txBody>
      </p:sp>
    </p:spTree>
    <p:extLst>
      <p:ext uri="{BB962C8B-B14F-4D97-AF65-F5344CB8AC3E}">
        <p14:creationId xmlns:p14="http://schemas.microsoft.com/office/powerpoint/2010/main" val="3172045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C19B17A-2F35-4A17-98C3-29E59AFCEAC6}" type="datetimeFigureOut">
              <a:rPr lang="en-US" smtClean="0"/>
              <a:t>8/24/2019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FB988BC-124C-4B17-A8B1-E43E2983E10B}" type="slidenum">
              <a:rPr lang="en-US" smtClean="0"/>
              <a:t>‹#›</a:t>
            </a:fld>
            <a:endParaRPr lang="en-US"/>
          </a:p>
        </p:txBody>
      </p:sp>
    </p:spTree>
    <p:extLst>
      <p:ext uri="{BB962C8B-B14F-4D97-AF65-F5344CB8AC3E}">
        <p14:creationId xmlns:p14="http://schemas.microsoft.com/office/powerpoint/2010/main" val="42062210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C19B17A-2F35-4A17-98C3-29E59AFCEAC6}" type="datetimeFigureOut">
              <a:rPr lang="en-US" smtClean="0"/>
              <a:t>8/24/2019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FB988BC-124C-4B17-A8B1-E43E2983E10B}" type="slidenum">
              <a:rPr lang="en-US" smtClean="0"/>
              <a:t>‹#›</a:t>
            </a:fld>
            <a:endParaRPr lang="en-US"/>
          </a:p>
        </p:txBody>
      </p:sp>
    </p:spTree>
    <p:extLst>
      <p:ext uri="{BB962C8B-B14F-4D97-AF65-F5344CB8AC3E}">
        <p14:creationId xmlns:p14="http://schemas.microsoft.com/office/powerpoint/2010/main" val="124351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C19B17A-2F35-4A17-98C3-29E59AFCEAC6}" type="datetimeFigureOut">
              <a:rPr lang="en-US" smtClean="0"/>
              <a:t>8/24/2019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FB988BC-124C-4B17-A8B1-E43E2983E10B}" type="slidenum">
              <a:rPr lang="en-US" smtClean="0"/>
              <a:t>‹#›</a:t>
            </a:fld>
            <a:endParaRPr lang="en-US"/>
          </a:p>
        </p:txBody>
      </p:sp>
    </p:spTree>
    <p:extLst>
      <p:ext uri="{BB962C8B-B14F-4D97-AF65-F5344CB8AC3E}">
        <p14:creationId xmlns:p14="http://schemas.microsoft.com/office/powerpoint/2010/main" val="25966146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C19B17A-2F35-4A17-98C3-29E59AFCEAC6}" type="datetimeFigureOut">
              <a:rPr lang="en-US" smtClean="0"/>
              <a:t>8/24/2019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B988BC-124C-4B17-A8B1-E43E2983E10B}" type="slidenum">
              <a:rPr lang="en-US" smtClean="0"/>
              <a:t>‹#›</a:t>
            </a:fld>
            <a:endParaRPr lang="en-US"/>
          </a:p>
        </p:txBody>
      </p:sp>
    </p:spTree>
    <p:extLst>
      <p:ext uri="{BB962C8B-B14F-4D97-AF65-F5344CB8AC3E}">
        <p14:creationId xmlns:p14="http://schemas.microsoft.com/office/powerpoint/2010/main" val="36221160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C19B17A-2F35-4A17-98C3-29E59AFCEAC6}" type="datetimeFigureOut">
              <a:rPr lang="en-US" smtClean="0"/>
              <a:t>8/24/2019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B988BC-124C-4B17-A8B1-E43E2983E10B}" type="slidenum">
              <a:rPr lang="en-US" smtClean="0"/>
              <a:t>‹#›</a:t>
            </a:fld>
            <a:endParaRPr lang="en-US"/>
          </a:p>
        </p:txBody>
      </p:sp>
    </p:spTree>
    <p:extLst>
      <p:ext uri="{BB962C8B-B14F-4D97-AF65-F5344CB8AC3E}">
        <p14:creationId xmlns:p14="http://schemas.microsoft.com/office/powerpoint/2010/main" val="634300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C19B17A-2F35-4A17-98C3-29E59AFCEAC6}" type="datetimeFigureOut">
              <a:rPr lang="en-US" smtClean="0"/>
              <a:t>8/24/2019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B988BC-124C-4B17-A8B1-E43E2983E10B}" type="slidenum">
              <a:rPr lang="en-US" smtClean="0"/>
              <a:t>‹#›</a:t>
            </a:fld>
            <a:endParaRPr lang="en-US"/>
          </a:p>
        </p:txBody>
      </p:sp>
    </p:spTree>
    <p:extLst>
      <p:ext uri="{BB962C8B-B14F-4D97-AF65-F5344CB8AC3E}">
        <p14:creationId xmlns:p14="http://schemas.microsoft.com/office/powerpoint/2010/main" val="7532433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C19B17A-2F35-4A17-98C3-29E59AFCEAC6}" type="datetimeFigureOut">
              <a:rPr lang="en-US" smtClean="0"/>
              <a:t>8/24/2019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B988BC-124C-4B17-A8B1-E43E2983E10B}" type="slidenum">
              <a:rPr lang="en-US" smtClean="0"/>
              <a:t>‹#›</a:t>
            </a:fld>
            <a:endParaRPr lang="en-US"/>
          </a:p>
        </p:txBody>
      </p:sp>
    </p:spTree>
    <p:extLst>
      <p:ext uri="{BB962C8B-B14F-4D97-AF65-F5344CB8AC3E}">
        <p14:creationId xmlns:p14="http://schemas.microsoft.com/office/powerpoint/2010/main" val="16028610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19B17A-2F35-4A17-98C3-29E59AFCEAC6}" type="datetimeFigureOut">
              <a:rPr lang="en-US" smtClean="0"/>
              <a:t>8/24/2019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B988BC-124C-4B17-A8B1-E43E2983E10B}" type="slidenum">
              <a:rPr lang="en-US" smtClean="0"/>
              <a:t>‹#›</a:t>
            </a:fld>
            <a:endParaRPr lang="en-US"/>
          </a:p>
        </p:txBody>
      </p:sp>
    </p:spTree>
    <p:extLst>
      <p:ext uri="{BB962C8B-B14F-4D97-AF65-F5344CB8AC3E}">
        <p14:creationId xmlns:p14="http://schemas.microsoft.com/office/powerpoint/2010/main" val="1516376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4" name="Rectangle 3"/>
          <p:cNvSpPr/>
          <p:nvPr/>
        </p:nvSpPr>
        <p:spPr>
          <a:xfrm>
            <a:off x="762000" y="1600200"/>
            <a:ext cx="7696200" cy="2819400"/>
          </a:xfrm>
          <a:prstGeom prst="rect">
            <a:avLst/>
          </a:prstGeom>
          <a:noFill/>
        </p:spPr>
        <p:txBody>
          <a:bodyPr wrap="square" lIns="91440" tIns="45720" rIns="91440" bIns="45720">
            <a:prstTxWarp prst="textArchUp">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vi-VN" sz="88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j-lt"/>
              </a:rPr>
              <a:t>BÀI THUYẾT TRÌNH NHÓM 2</a:t>
            </a:r>
            <a:endParaRPr lang="en-US" sz="88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j-lt"/>
            </a:endParaRPr>
          </a:p>
        </p:txBody>
      </p:sp>
    </p:spTree>
    <p:extLst>
      <p:ext uri="{BB962C8B-B14F-4D97-AF65-F5344CB8AC3E}">
        <p14:creationId xmlns:p14="http://schemas.microsoft.com/office/powerpoint/2010/main" val="401115531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heel(1)">
                                      <p:cBhvr>
                                        <p:cTn id="7"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447800"/>
            <a:ext cx="7772400" cy="4038600"/>
          </a:xfrm>
        </p:spPr>
        <p:txBody>
          <a:bodyPr>
            <a:normAutofit fontScale="90000"/>
          </a:bodyPr>
          <a:lstStyle/>
          <a:p>
            <a:r>
              <a:rPr lang="vi-VN" b="1" dirty="0" smtClean="0"/>
              <a:t>CHƯƠNG 2:</a:t>
            </a:r>
            <a:br>
              <a:rPr lang="vi-VN" b="1" dirty="0" smtClean="0"/>
            </a:br>
            <a:r>
              <a:rPr lang="vi-VN" b="1" dirty="0" smtClean="0"/>
              <a:t> MỤC ĐÍCH, Ý NGHĨA, NHIỆM VỤ, NGUYÊN TẮC CHO TRẺ LÀM QUEN VỚI MÔI TRƯỜNG XUNG QUANH</a:t>
            </a:r>
            <a:r>
              <a:rPr lang="vi-VN" dirty="0" smtClean="0"/>
              <a:t>	</a:t>
            </a:r>
            <a:endParaRPr lang="en-US" dirty="0"/>
          </a:p>
        </p:txBody>
      </p:sp>
    </p:spTree>
    <p:extLst>
      <p:ext uri="{BB962C8B-B14F-4D97-AF65-F5344CB8AC3E}">
        <p14:creationId xmlns:p14="http://schemas.microsoft.com/office/powerpoint/2010/main" val="294516727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vi-VN" sz="3600" b="1" dirty="0" smtClean="0"/>
              <a:t>2. Nhiệm vụ cho trẻ làm quen với môi trường xung quanh</a:t>
            </a:r>
            <a:endParaRPr lang="en-US" sz="3600" b="1" dirty="0"/>
          </a:p>
        </p:txBody>
      </p:sp>
      <p:sp>
        <p:nvSpPr>
          <p:cNvPr id="3" name="Content Placeholder 2"/>
          <p:cNvSpPr>
            <a:spLocks noGrp="1"/>
          </p:cNvSpPr>
          <p:nvPr>
            <p:ph idx="1"/>
          </p:nvPr>
        </p:nvSpPr>
        <p:spPr>
          <a:xfrm>
            <a:off x="457200" y="1752600"/>
            <a:ext cx="8229600" cy="4495800"/>
          </a:xfrm>
        </p:spPr>
        <p:txBody>
          <a:bodyPr/>
          <a:lstStyle/>
          <a:p>
            <a:pPr marL="0" indent="0">
              <a:buNone/>
            </a:pPr>
            <a:r>
              <a:rPr lang="vi-VN" sz="2400" b="1" dirty="0" smtClean="0">
                <a:latin typeface="+mj-lt"/>
              </a:rPr>
              <a:t>2.2. Rèn luyện và phát triển các quá trình tâm lý đặc biệt là năng lực nhận thức cho trẻ.</a:t>
            </a:r>
          </a:p>
          <a:p>
            <a:pPr marL="514350" indent="-514350">
              <a:buAutoNum type="alphaLcPeriod"/>
            </a:pPr>
            <a:r>
              <a:rPr lang="vi-VN" sz="2400" dirty="0" smtClean="0">
                <a:latin typeface="+mj-lt"/>
              </a:rPr>
              <a:t>Rèn luyện phát triển cảm giác, tri giác cho trẻ.</a:t>
            </a:r>
          </a:p>
          <a:p>
            <a:pPr>
              <a:buFontTx/>
              <a:buChar char="-"/>
            </a:pPr>
            <a:r>
              <a:rPr lang="vi-VN" sz="2400" dirty="0" smtClean="0">
                <a:latin typeface="+mj-lt"/>
              </a:rPr>
              <a:t>Cần tạo cơ hội cho trẻ tiếp xúc trực tiếp với các đối tượng, huy động đến mức tối đa sự tham gia của các giác quan và sự vận động cơ thể để khảo sát sự vật, hiện tượng.</a:t>
            </a:r>
          </a:p>
          <a:p>
            <a:pPr>
              <a:buFontTx/>
              <a:buChar char="-"/>
            </a:pPr>
            <a:r>
              <a:rPr lang="vi-VN" sz="2400" dirty="0" smtClean="0">
                <a:latin typeface="+mj-lt"/>
              </a:rPr>
              <a:t>Tăng cường sử dụng các phương tiện trực quan như tranh ảnh , phim,... Giúp trẻ xem xét đối tượng đầy đủ và chính xác hơn.</a:t>
            </a:r>
          </a:p>
          <a:p>
            <a:pPr marL="0" indent="0">
              <a:buNone/>
            </a:pPr>
            <a:r>
              <a:rPr lang="vi-VN" sz="2400" dirty="0" smtClean="0">
                <a:latin typeface="+mj-lt"/>
              </a:rPr>
              <a:t>Ví dụ: Trong một tiết tìm hiểu về quả xoài thì trẻ được cô cho quan sát, cảm nhận,...về quả xoài.</a:t>
            </a:r>
          </a:p>
          <a:p>
            <a:pPr marL="0" indent="0">
              <a:buNone/>
            </a:pPr>
            <a:endParaRPr lang="en-US" dirty="0"/>
          </a:p>
        </p:txBody>
      </p:sp>
    </p:spTree>
    <p:extLst>
      <p:ext uri="{BB962C8B-B14F-4D97-AF65-F5344CB8AC3E}">
        <p14:creationId xmlns:p14="http://schemas.microsoft.com/office/powerpoint/2010/main" val="2608295930"/>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5"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2000"/>
                                        <p:tgtEl>
                                          <p:spTgt spid="3">
                                            <p:txEl>
                                              <p:pRg st="0" end="0"/>
                                            </p:txEl>
                                          </p:spTgt>
                                        </p:tgtEl>
                                      </p:cBhvr>
                                    </p:animEffect>
                                    <p:anim calcmode="lin" valueType="num">
                                      <p:cBhvr>
                                        <p:cTn id="12"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3"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barn(inVertical)">
                                      <p:cBhvr>
                                        <p:cTn id="18" dur="5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circle(in)">
                                      <p:cBhvr>
                                        <p:cTn id="27" dur="20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wheel(1)">
                                      <p:cBhvr>
                                        <p:cTn id="32"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90600"/>
            <a:ext cx="8229600" cy="5334000"/>
          </a:xfrm>
        </p:spPr>
        <p:txBody>
          <a:bodyPr>
            <a:normAutofit/>
          </a:bodyPr>
          <a:lstStyle/>
          <a:p>
            <a:pPr marL="514350" indent="-514350">
              <a:buAutoNum type="alphaLcPeriod" startAt="2"/>
            </a:pPr>
            <a:r>
              <a:rPr lang="vi-VN" sz="2600" b="1" dirty="0" smtClean="0">
                <a:latin typeface="+mj-lt"/>
              </a:rPr>
              <a:t>Rèn luyện và phát triển ghi nhớ và chú ý có chủ định cho trẻ.</a:t>
            </a:r>
          </a:p>
          <a:p>
            <a:pPr>
              <a:buFontTx/>
              <a:buChar char="-"/>
            </a:pPr>
            <a:r>
              <a:rPr lang="vi-VN" sz="2600" dirty="0" smtClean="0">
                <a:latin typeface="+mj-lt"/>
              </a:rPr>
              <a:t>Khi hướng dẫn trẻ làm quen với các đối tượng mới, cần sử dụng các biện pháp nhằm huy động tri thức đã có của trẻ có liên quan đến đối tượng.</a:t>
            </a:r>
          </a:p>
          <a:p>
            <a:pPr>
              <a:buFontTx/>
              <a:buChar char="-"/>
            </a:pPr>
            <a:r>
              <a:rPr lang="vi-VN" sz="2600" dirty="0" smtClean="0">
                <a:latin typeface="+mj-lt"/>
              </a:rPr>
              <a:t>Trẻ cần lĩnh hội tri thức về một đối tượng trong nhiều hoạt động, lặp lại trong những thời gian nhất định.</a:t>
            </a:r>
          </a:p>
          <a:p>
            <a:pPr>
              <a:buFontTx/>
              <a:buChar char="-"/>
            </a:pPr>
            <a:r>
              <a:rPr lang="vi-VN" sz="2600" dirty="0" smtClean="0">
                <a:latin typeface="+mj-lt"/>
              </a:rPr>
              <a:t>Không những thế cần chú ý hình thành các kĩ năng có liên quan đến việc nhận thức cũng như thái độ đúng với nó.</a:t>
            </a:r>
          </a:p>
          <a:p>
            <a:pPr marL="0" indent="0">
              <a:buNone/>
            </a:pPr>
            <a:r>
              <a:rPr lang="vi-VN" sz="2600" dirty="0" smtClean="0">
                <a:latin typeface="+mj-lt"/>
              </a:rPr>
              <a:t>Ví dụ: Trong tiết học về quả na, đầu tiên cô đưa ra câu hỏi là: Các con có biết quả gì đây không nhỉ? (</a:t>
            </a:r>
            <a:r>
              <a:rPr lang="vi-VN" sz="2600" i="1" dirty="0" smtClean="0">
                <a:latin typeface="+mj-lt"/>
              </a:rPr>
              <a:t>đồng thời đưa quả na ra)</a:t>
            </a:r>
            <a:endParaRPr lang="en-US" sz="2600" i="1" dirty="0">
              <a:latin typeface="+mj-lt"/>
            </a:endParaRPr>
          </a:p>
        </p:txBody>
      </p:sp>
    </p:spTree>
    <p:extLst>
      <p:ext uri="{BB962C8B-B14F-4D97-AF65-F5344CB8AC3E}">
        <p14:creationId xmlns:p14="http://schemas.microsoft.com/office/powerpoint/2010/main" val="39699513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wheel(1)">
                                      <p:cBhvr>
                                        <p:cTn id="14" dur="20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1" presetClass="entr" presetSubtype="1"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wheel(1)">
                                      <p:cBhvr>
                                        <p:cTn id="29"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066800"/>
            <a:ext cx="8229600" cy="5211763"/>
          </a:xfrm>
        </p:spPr>
        <p:txBody>
          <a:bodyPr>
            <a:normAutofit/>
          </a:bodyPr>
          <a:lstStyle/>
          <a:p>
            <a:pPr marL="0" indent="0">
              <a:buNone/>
            </a:pPr>
            <a:r>
              <a:rPr lang="vi-VN" sz="2400" b="1" dirty="0" smtClean="0">
                <a:latin typeface="+mj-lt"/>
              </a:rPr>
              <a:t>c. Cần rèn luyện và phát triển cho trẻ những kỹ năng nhận </a:t>
            </a:r>
            <a:r>
              <a:rPr lang="vi-VN" sz="2400" b="1" dirty="0" smtClean="0">
                <a:latin typeface="+mj-lt"/>
              </a:rPr>
              <a:t>thức</a:t>
            </a:r>
            <a:r>
              <a:rPr lang="vi-VN" sz="2400" b="1" dirty="0">
                <a:latin typeface="+mj-lt"/>
              </a:rPr>
              <a:t> </a:t>
            </a:r>
            <a:r>
              <a:rPr lang="vi-VN" sz="2400" b="1" dirty="0" smtClean="0">
                <a:latin typeface="+mj-lt"/>
              </a:rPr>
              <a:t>( </a:t>
            </a:r>
            <a:r>
              <a:rPr lang="vi-VN" sz="2400" b="1" i="1" dirty="0" smtClean="0">
                <a:latin typeface="+mj-lt"/>
              </a:rPr>
              <a:t>quan sát, so sánh, phân tích,...)</a:t>
            </a:r>
            <a:endParaRPr lang="en-US" sz="2400" b="1" i="1" dirty="0" smtClean="0">
              <a:latin typeface="+mj-lt"/>
            </a:endParaRPr>
          </a:p>
          <a:p>
            <a:pPr>
              <a:buFontTx/>
              <a:buChar char="-"/>
            </a:pPr>
            <a:r>
              <a:rPr lang="vi-VN" sz="2400" dirty="0" smtClean="0">
                <a:latin typeface="+mj-lt"/>
              </a:rPr>
              <a:t>Để phát triển khả năng này, cần cho trẻ có cơ hội luyện tập các thao tác so sánh để tìm ra điểm giống nhau và khác nhau của đối tượng để có thể so sánh, đối chiếu ý tưởng và khái niệm. </a:t>
            </a:r>
          </a:p>
          <a:p>
            <a:pPr>
              <a:buFontTx/>
              <a:buChar char="-"/>
            </a:pPr>
            <a:r>
              <a:rPr lang="vi-VN" sz="2400" dirty="0" smtClean="0">
                <a:latin typeface="+mj-lt"/>
              </a:rPr>
              <a:t>Trẻ cần có cơ hội được luyện tập để học cách phân loại đối tượng thao dấu hiệu khác nhau và mỗi loại có những dấu hiệu chung.</a:t>
            </a:r>
          </a:p>
          <a:p>
            <a:pPr>
              <a:buFontTx/>
              <a:buChar char="-"/>
            </a:pPr>
            <a:r>
              <a:rPr lang="vi-VN" sz="2400" dirty="0" smtClean="0">
                <a:latin typeface="+mj-lt"/>
              </a:rPr>
              <a:t>Học cách đo lường, bằng các đơn vị đo chuẩn hoặc ước lượng cũng rất cần thiết cho việc phân tích, tổng hợp và khái quát.</a:t>
            </a:r>
            <a:r>
              <a:rPr lang="vi-VN" sz="2400" dirty="0" smtClean="0">
                <a:latin typeface="+mj-lt"/>
              </a:rPr>
              <a:t> </a:t>
            </a:r>
          </a:p>
          <a:p>
            <a:pPr marL="0" indent="0">
              <a:buNone/>
            </a:pPr>
            <a:r>
              <a:rPr lang="vi-VN" sz="2400" dirty="0" smtClean="0">
                <a:latin typeface="+mj-lt"/>
              </a:rPr>
              <a:t>Ví dụ: Sau khi học về quả na và quả xoài thì cô cho trẻ tìm ra những điểm khác nhau giữa 2 loại quả.</a:t>
            </a:r>
          </a:p>
        </p:txBody>
      </p:sp>
    </p:spTree>
    <p:extLst>
      <p:ext uri="{BB962C8B-B14F-4D97-AF65-F5344CB8AC3E}">
        <p14:creationId xmlns:p14="http://schemas.microsoft.com/office/powerpoint/2010/main" val="625052059"/>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fade">
                                      <p:cBhvr>
                                        <p:cTn id="16" dur="1000"/>
                                        <p:tgtEl>
                                          <p:spTgt spid="3">
                                            <p:txEl>
                                              <p:pRg st="2" end="2"/>
                                            </p:txEl>
                                          </p:spTgt>
                                        </p:tgtEl>
                                      </p:cBhvr>
                                    </p:animEffect>
                                    <p:anim calcmode="lin" valueType="num">
                                      <p:cBhvr>
                                        <p:cTn id="1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8"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barn(inVertical)">
                                      <p:cBhvr>
                                        <p:cTn id="23" dur="500"/>
                                        <p:tgtEl>
                                          <p:spTgt spid="3">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additive="base">
                                        <p:cTn id="2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457201" y="2057401"/>
            <a:ext cx="7086599" cy="2585323"/>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vi-VN"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j-lt"/>
              </a:rPr>
              <a:t>CẢM ƠN CÔ VÀ CÁC BẠN ĐÃ LẮNG NGHE</a:t>
            </a:r>
            <a:endPar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366787368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80">
                                          <p:stCondLst>
                                            <p:cond delay="0"/>
                                          </p:stCondLst>
                                        </p:cTn>
                                        <p:tgtEl>
                                          <p:spTgt spid="4">
                                            <p:txEl>
                                              <p:pRg st="0" end="0"/>
                                            </p:txEl>
                                          </p:spTgt>
                                        </p:tgtEl>
                                      </p:cBhvr>
                                    </p:animEffect>
                                    <p:anim calcmode="lin" valueType="num">
                                      <p:cBhvr>
                                        <p:cTn id="8" dur="1822" tmFilter="0,0; 0.14,0.36; 0.43,0.73; 0.71,0.91; 1.0,1.0">
                                          <p:stCondLst>
                                            <p:cond delay="0"/>
                                          </p:stCondLst>
                                        </p:cTn>
                                        <p:tgtEl>
                                          <p:spTgt spid="4">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xEl>
                                              <p:pRg st="0" end="0"/>
                                            </p:txEl>
                                          </p:spTgt>
                                        </p:tgtEl>
                                      </p:cBhvr>
                                      <p:to x="100000" y="60000"/>
                                    </p:animScale>
                                    <p:animScale>
                                      <p:cBhvr>
                                        <p:cTn id="14" dur="166" decel="50000">
                                          <p:stCondLst>
                                            <p:cond delay="676"/>
                                          </p:stCondLst>
                                        </p:cTn>
                                        <p:tgtEl>
                                          <p:spTgt spid="4">
                                            <p:txEl>
                                              <p:pRg st="0" end="0"/>
                                            </p:txEl>
                                          </p:spTgt>
                                        </p:tgtEl>
                                      </p:cBhvr>
                                      <p:to x="100000" y="100000"/>
                                    </p:animScale>
                                    <p:animScale>
                                      <p:cBhvr>
                                        <p:cTn id="15" dur="26">
                                          <p:stCondLst>
                                            <p:cond delay="1312"/>
                                          </p:stCondLst>
                                        </p:cTn>
                                        <p:tgtEl>
                                          <p:spTgt spid="4">
                                            <p:txEl>
                                              <p:pRg st="0" end="0"/>
                                            </p:txEl>
                                          </p:spTgt>
                                        </p:tgtEl>
                                      </p:cBhvr>
                                      <p:to x="100000" y="80000"/>
                                    </p:animScale>
                                    <p:animScale>
                                      <p:cBhvr>
                                        <p:cTn id="16" dur="166" decel="50000">
                                          <p:stCondLst>
                                            <p:cond delay="1338"/>
                                          </p:stCondLst>
                                        </p:cTn>
                                        <p:tgtEl>
                                          <p:spTgt spid="4">
                                            <p:txEl>
                                              <p:pRg st="0" end="0"/>
                                            </p:txEl>
                                          </p:spTgt>
                                        </p:tgtEl>
                                      </p:cBhvr>
                                      <p:to x="100000" y="100000"/>
                                    </p:animScale>
                                    <p:animScale>
                                      <p:cBhvr>
                                        <p:cTn id="17" dur="26">
                                          <p:stCondLst>
                                            <p:cond delay="1642"/>
                                          </p:stCondLst>
                                        </p:cTn>
                                        <p:tgtEl>
                                          <p:spTgt spid="4">
                                            <p:txEl>
                                              <p:pRg st="0" end="0"/>
                                            </p:txEl>
                                          </p:spTgt>
                                        </p:tgtEl>
                                      </p:cBhvr>
                                      <p:to x="100000" y="90000"/>
                                    </p:animScale>
                                    <p:animScale>
                                      <p:cBhvr>
                                        <p:cTn id="18" dur="166" decel="50000">
                                          <p:stCondLst>
                                            <p:cond delay="1668"/>
                                          </p:stCondLst>
                                        </p:cTn>
                                        <p:tgtEl>
                                          <p:spTgt spid="4">
                                            <p:txEl>
                                              <p:pRg st="0" end="0"/>
                                            </p:txEl>
                                          </p:spTgt>
                                        </p:tgtEl>
                                      </p:cBhvr>
                                      <p:to x="100000" y="100000"/>
                                    </p:animScale>
                                    <p:animScale>
                                      <p:cBhvr>
                                        <p:cTn id="19" dur="26">
                                          <p:stCondLst>
                                            <p:cond delay="1808"/>
                                          </p:stCondLst>
                                        </p:cTn>
                                        <p:tgtEl>
                                          <p:spTgt spid="4">
                                            <p:txEl>
                                              <p:pRg st="0" end="0"/>
                                            </p:txEl>
                                          </p:spTgt>
                                        </p:tgtEl>
                                      </p:cBhvr>
                                      <p:to x="100000" y="95000"/>
                                    </p:animScale>
                                    <p:animScale>
                                      <p:cBhvr>
                                        <p:cTn id="20" dur="166" decel="50000">
                                          <p:stCondLst>
                                            <p:cond delay="1834"/>
                                          </p:stCondLst>
                                        </p:cTn>
                                        <p:tgtEl>
                                          <p:spTgt spid="4">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198</TotalTime>
  <Words>454</Words>
  <Application>Microsoft Office PowerPoint</Application>
  <PresentationFormat>On-screen Show (4:3)</PresentationFormat>
  <Paragraphs>19</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PowerPoint Presentation</vt:lpstr>
      <vt:lpstr>CHƯƠNG 2:  MỤC ĐÍCH, Ý NGHĨA, NHIỆM VỤ, NGUYÊN TẮC CHO TRẺ LÀM QUEN VỚI MÔI TRƯỜNG XUNG QUANH </vt:lpstr>
      <vt:lpstr>2. Nhiệm vụ cho trẻ làm quen với môi trường xung quanh</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2:  MỤC ĐÍCH, Ý NGHĨA, NHIỆM VỤ, NGUYÊN TẮC CHO TRẺ LÀM QUEN VỚI MÔI TRƯỜNG XUNG QUANH</dc:title>
  <dc:creator>DELL</dc:creator>
  <cp:lastModifiedBy>DELL</cp:lastModifiedBy>
  <cp:revision>10</cp:revision>
  <dcterms:created xsi:type="dcterms:W3CDTF">2019-08-24T10:50:10Z</dcterms:created>
  <dcterms:modified xsi:type="dcterms:W3CDTF">2019-08-24T14:21:24Z</dcterms:modified>
</cp:coreProperties>
</file>