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74" r:id="rId2"/>
    <p:sldId id="284" r:id="rId3"/>
    <p:sldId id="283" r:id="rId4"/>
    <p:sldId id="259" r:id="rId5"/>
    <p:sldId id="261" r:id="rId6"/>
    <p:sldId id="287" r:id="rId7"/>
    <p:sldId id="288" r:id="rId8"/>
    <p:sldId id="291" r:id="rId9"/>
    <p:sldId id="292" r:id="rId10"/>
    <p:sldId id="293" r:id="rId11"/>
    <p:sldId id="294" r:id="rId12"/>
    <p:sldId id="300" r:id="rId13"/>
    <p:sldId id="301" r:id="rId14"/>
    <p:sldId id="302" r:id="rId15"/>
    <p:sldId id="295" r:id="rId16"/>
    <p:sldId id="296" r:id="rId17"/>
    <p:sldId id="297" r:id="rId18"/>
    <p:sldId id="298" r:id="rId19"/>
    <p:sldId id="299" r:id="rId20"/>
    <p:sldId id="273" r:id="rId21"/>
  </p:sldIdLst>
  <p:sldSz cx="18288000" cy="10287000"/>
  <p:notesSz cx="6858000" cy="9144000"/>
  <p:embeddedFontLst>
    <p:embeddedFont>
      <p:font typeface="Cabin" panose="020B0604020202020204" charset="0"/>
      <p:regular r:id="rId23"/>
    </p:embeddedFont>
    <p:embeddedFont>
      <p:font typeface="Muli" panose="020B0604020202020204" charset="0"/>
      <p:regular r:id="rId24"/>
    </p:embeddedFont>
    <p:embeddedFont>
      <p:font typeface="Wedge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FF7"/>
    <a:srgbClr val="D6F4FA"/>
    <a:srgbClr val="5541E9"/>
    <a:srgbClr val="7565ED"/>
    <a:srgbClr val="D6EBF2"/>
    <a:srgbClr val="F1F470"/>
    <a:srgbClr val="EEF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6" autoAdjust="0"/>
  </p:normalViewPr>
  <p:slideViewPr>
    <p:cSldViewPr>
      <p:cViewPr varScale="1">
        <p:scale>
          <a:sx n="39" d="100"/>
          <a:sy n="39" d="100"/>
        </p:scale>
        <p:origin x="964" y="64"/>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52C01-77B5-4152-9171-08BE5815BD42}"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FF079-D3CC-4AC4-A13A-B8EEF7AB4F69}" type="slidenum">
              <a:rPr lang="en-US" smtClean="0"/>
              <a:t>‹#›</a:t>
            </a:fld>
            <a:endParaRPr lang="en-US"/>
          </a:p>
        </p:txBody>
      </p:sp>
    </p:spTree>
    <p:extLst>
      <p:ext uri="{BB962C8B-B14F-4D97-AF65-F5344CB8AC3E}">
        <p14:creationId xmlns:p14="http://schemas.microsoft.com/office/powerpoint/2010/main" val="332002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FF079-D3CC-4AC4-A13A-B8EEF7AB4F69}" type="slidenum">
              <a:rPr lang="en-US" smtClean="0"/>
              <a:t>19</a:t>
            </a:fld>
            <a:endParaRPr lang="en-US"/>
          </a:p>
        </p:txBody>
      </p:sp>
    </p:spTree>
    <p:extLst>
      <p:ext uri="{BB962C8B-B14F-4D97-AF65-F5344CB8AC3E}">
        <p14:creationId xmlns:p14="http://schemas.microsoft.com/office/powerpoint/2010/main" val="291242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3" Type="http://schemas.openxmlformats.org/officeDocument/2006/relationships/image" Target="../media/image24.png"/><Relationship Id="rId7" Type="http://schemas.openxmlformats.org/officeDocument/2006/relationships/image" Target="../media/image6.png"/><Relationship Id="rId12"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26.png"/><Relationship Id="rId1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F01A-E6FA-9C54-2274-5C2F188B5F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F24E67F-4A19-80DB-CDFA-1BA44DDC9F3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6E258078-8BF3-662B-07AF-D65C4A5A0F65}"/>
              </a:ext>
            </a:extLst>
          </p:cNvPr>
          <p:cNvGrpSpPr/>
          <p:nvPr/>
        </p:nvGrpSpPr>
        <p:grpSpPr>
          <a:xfrm>
            <a:off x="1028700" y="1028700"/>
            <a:ext cx="16230600" cy="8229600"/>
            <a:chOff x="0" y="0"/>
            <a:chExt cx="4274726" cy="2167467"/>
          </a:xfrm>
        </p:grpSpPr>
        <p:sp>
          <p:nvSpPr>
            <p:cNvPr id="4" name="Freeform 4">
              <a:extLst>
                <a:ext uri="{FF2B5EF4-FFF2-40B4-BE49-F238E27FC236}">
                  <a16:creationId xmlns:a16="http://schemas.microsoft.com/office/drawing/2014/main" id="{972A2526-409F-DD81-FC2B-AF8372549D55}"/>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B726C5F9-F3A8-BECA-FC87-D8F2279AD16C}"/>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3310B297-9228-6419-0996-C1724984EC69}"/>
              </a:ext>
            </a:extLst>
          </p:cNvPr>
          <p:cNvGrpSpPr/>
          <p:nvPr/>
        </p:nvGrpSpPr>
        <p:grpSpPr>
          <a:xfrm>
            <a:off x="1205720" y="1170762"/>
            <a:ext cx="15876560" cy="7945476"/>
            <a:chOff x="0" y="0"/>
            <a:chExt cx="4181481" cy="2092636"/>
          </a:xfrm>
        </p:grpSpPr>
        <p:sp>
          <p:nvSpPr>
            <p:cNvPr id="7" name="Freeform 7">
              <a:extLst>
                <a:ext uri="{FF2B5EF4-FFF2-40B4-BE49-F238E27FC236}">
                  <a16:creationId xmlns:a16="http://schemas.microsoft.com/office/drawing/2014/main" id="{0CD535FF-67AC-8100-9A38-595AD0B33CA9}"/>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a:extLst>
                <a:ext uri="{FF2B5EF4-FFF2-40B4-BE49-F238E27FC236}">
                  <a16:creationId xmlns:a16="http://schemas.microsoft.com/office/drawing/2014/main" id="{8798CD87-3461-2A27-C2C9-F89F3B35CA10}"/>
                </a:ext>
              </a:extLst>
            </p:cNvPr>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D58D5D40-AE1E-1D3A-C075-441A6E6C59CA}"/>
              </a:ext>
            </a:extLst>
          </p:cNvPr>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62ECCA49-36AC-A1E9-2DFC-F38EDA9B75B1}"/>
              </a:ext>
            </a:extLst>
          </p:cNvPr>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4" name="Freeform 14">
            <a:extLst>
              <a:ext uri="{FF2B5EF4-FFF2-40B4-BE49-F238E27FC236}">
                <a16:creationId xmlns:a16="http://schemas.microsoft.com/office/drawing/2014/main" id="{1A542739-B489-BAEF-5B68-7D9D8DDEA170}"/>
              </a:ext>
            </a:extLst>
          </p:cNvPr>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grpSp>
        <p:nvGrpSpPr>
          <p:cNvPr id="17" name="Group 17">
            <a:extLst>
              <a:ext uri="{FF2B5EF4-FFF2-40B4-BE49-F238E27FC236}">
                <a16:creationId xmlns:a16="http://schemas.microsoft.com/office/drawing/2014/main" id="{9D5628AC-E2B5-CE83-EB6A-A1E6884A800B}"/>
              </a:ext>
            </a:extLst>
          </p:cNvPr>
          <p:cNvGrpSpPr/>
          <p:nvPr/>
        </p:nvGrpSpPr>
        <p:grpSpPr>
          <a:xfrm>
            <a:off x="1640620" y="1529120"/>
            <a:ext cx="15006760" cy="4433783"/>
            <a:chOff x="0" y="-964406"/>
            <a:chExt cx="20009013" cy="5911712"/>
          </a:xfrm>
        </p:grpSpPr>
        <p:grpSp>
          <p:nvGrpSpPr>
            <p:cNvPr id="18" name="Group 18">
              <a:extLst>
                <a:ext uri="{FF2B5EF4-FFF2-40B4-BE49-F238E27FC236}">
                  <a16:creationId xmlns:a16="http://schemas.microsoft.com/office/drawing/2014/main" id="{9A68A798-3D2F-94F9-F4FC-98C71EFDD3D7}"/>
                </a:ext>
              </a:extLst>
            </p:cNvPr>
            <p:cNvGrpSpPr/>
            <p:nvPr/>
          </p:nvGrpSpPr>
          <p:grpSpPr>
            <a:xfrm>
              <a:off x="0" y="-964406"/>
              <a:ext cx="20009013" cy="5911712"/>
              <a:chOff x="0" y="-190500"/>
              <a:chExt cx="3952398" cy="1167746"/>
            </a:xfrm>
          </p:grpSpPr>
          <p:sp>
            <p:nvSpPr>
              <p:cNvPr id="19" name="Freeform 19">
                <a:extLst>
                  <a:ext uri="{FF2B5EF4-FFF2-40B4-BE49-F238E27FC236}">
                    <a16:creationId xmlns:a16="http://schemas.microsoft.com/office/drawing/2014/main" id="{0D060FC7-9C85-7636-27D5-8B9D229FC4DA}"/>
                  </a:ext>
                </a:extLst>
              </p:cNvPr>
              <p:cNvSpPr/>
              <p:nvPr/>
            </p:nvSpPr>
            <p:spPr>
              <a:xfrm>
                <a:off x="0" y="0"/>
                <a:ext cx="3952398" cy="977246"/>
              </a:xfrm>
              <a:custGeom>
                <a:avLst/>
                <a:gdLst/>
                <a:ahLst/>
                <a:cxnLst/>
                <a:rect l="l" t="t" r="r" b="b"/>
                <a:pathLst>
                  <a:path w="3952398" h="977246">
                    <a:moveTo>
                      <a:pt x="26311" y="0"/>
                    </a:moveTo>
                    <a:lnTo>
                      <a:pt x="3926087" y="0"/>
                    </a:lnTo>
                    <a:cubicBezTo>
                      <a:pt x="3940618" y="0"/>
                      <a:pt x="3952398" y="11780"/>
                      <a:pt x="3952398" y="26311"/>
                    </a:cubicBezTo>
                    <a:lnTo>
                      <a:pt x="3952398" y="950935"/>
                    </a:lnTo>
                    <a:cubicBezTo>
                      <a:pt x="3952398" y="957913"/>
                      <a:pt x="3949626" y="964605"/>
                      <a:pt x="3944691" y="969539"/>
                    </a:cubicBezTo>
                    <a:cubicBezTo>
                      <a:pt x="3939757" y="974474"/>
                      <a:pt x="3933065" y="977246"/>
                      <a:pt x="3926087" y="977246"/>
                    </a:cubicBezTo>
                    <a:lnTo>
                      <a:pt x="26311" y="977246"/>
                    </a:lnTo>
                    <a:cubicBezTo>
                      <a:pt x="11780" y="977246"/>
                      <a:pt x="0" y="965466"/>
                      <a:pt x="0" y="950935"/>
                    </a:cubicBezTo>
                    <a:lnTo>
                      <a:pt x="0" y="26311"/>
                    </a:lnTo>
                    <a:cubicBezTo>
                      <a:pt x="0" y="19333"/>
                      <a:pt x="2772" y="12640"/>
                      <a:pt x="7706" y="7706"/>
                    </a:cubicBezTo>
                    <a:cubicBezTo>
                      <a:pt x="12640" y="2772"/>
                      <a:pt x="19333" y="0"/>
                      <a:pt x="26311" y="0"/>
                    </a:cubicBezTo>
                    <a:close/>
                  </a:path>
                </a:pathLst>
              </a:custGeom>
              <a:solidFill>
                <a:srgbClr val="E5F5FF"/>
              </a:solidFill>
            </p:spPr>
          </p:sp>
          <p:sp>
            <p:nvSpPr>
              <p:cNvPr id="20" name="TextBox 20">
                <a:extLst>
                  <a:ext uri="{FF2B5EF4-FFF2-40B4-BE49-F238E27FC236}">
                    <a16:creationId xmlns:a16="http://schemas.microsoft.com/office/drawing/2014/main" id="{CEF39180-82F6-CBA9-AF6B-1FFDAA66FFC3}"/>
                  </a:ext>
                </a:extLst>
              </p:cNvPr>
              <p:cNvSpPr txBox="1"/>
              <p:nvPr/>
            </p:nvSpPr>
            <p:spPr>
              <a:xfrm>
                <a:off x="0" y="-190500"/>
                <a:ext cx="3952398" cy="1167746"/>
              </a:xfrm>
              <a:prstGeom prst="rect">
                <a:avLst/>
              </a:prstGeom>
            </p:spPr>
            <p:txBody>
              <a:bodyPr lIns="50800" tIns="50800" rIns="50800" bIns="50800" rtlCol="0" anchor="ctr"/>
              <a:lstStyle/>
              <a:p>
                <a:pPr algn="ctr">
                  <a:lnSpc>
                    <a:spcPts val="4800"/>
                  </a:lnSpc>
                </a:pPr>
                <a:endParaRPr/>
              </a:p>
            </p:txBody>
          </p:sp>
        </p:grpSp>
        <p:sp>
          <p:nvSpPr>
            <p:cNvPr id="21" name="TextBox 21">
              <a:extLst>
                <a:ext uri="{FF2B5EF4-FFF2-40B4-BE49-F238E27FC236}">
                  <a16:creationId xmlns:a16="http://schemas.microsoft.com/office/drawing/2014/main" id="{D9428443-D057-BDCC-0624-AEFAA797A9E5}"/>
                </a:ext>
              </a:extLst>
            </p:cNvPr>
            <p:cNvSpPr txBox="1"/>
            <p:nvPr/>
          </p:nvSpPr>
          <p:spPr>
            <a:xfrm>
              <a:off x="754411" y="76409"/>
              <a:ext cx="18500192" cy="1117144"/>
            </a:xfrm>
            <a:prstGeom prst="rect">
              <a:avLst/>
            </a:prstGeom>
          </p:spPr>
          <p:txBody>
            <a:bodyPr lIns="0" tIns="0" rIns="0" bIns="0" rtlCol="0" anchor="t">
              <a:spAutoFit/>
            </a:bodyPr>
            <a:lstStyle/>
            <a:p>
              <a:pPr marL="0" lvl="0" indent="0" algn="just">
                <a:lnSpc>
                  <a:spcPts val="7077"/>
                </a:lnSpc>
                <a:spcBef>
                  <a:spcPct val="0"/>
                </a:spcBef>
              </a:pPr>
              <a:endParaRPr lang="en-US" sz="5055" dirty="0">
                <a:solidFill>
                  <a:srgbClr val="0B4FA9"/>
                </a:solidFill>
                <a:latin typeface="Muli"/>
                <a:ea typeface="Muli"/>
                <a:cs typeface="Muli"/>
                <a:sym typeface="Muli"/>
              </a:endParaRPr>
            </a:p>
          </p:txBody>
        </p:sp>
      </p:grpSp>
      <p:sp>
        <p:nvSpPr>
          <p:cNvPr id="22" name="TextBox 21">
            <a:extLst>
              <a:ext uri="{FF2B5EF4-FFF2-40B4-BE49-F238E27FC236}">
                <a16:creationId xmlns:a16="http://schemas.microsoft.com/office/drawing/2014/main" id="{51F14708-9340-37E8-0136-1CE576AC354B}"/>
              </a:ext>
            </a:extLst>
          </p:cNvPr>
          <p:cNvSpPr txBox="1"/>
          <p:nvPr/>
        </p:nvSpPr>
        <p:spPr>
          <a:xfrm>
            <a:off x="2395709" y="3147589"/>
            <a:ext cx="13038634" cy="2369880"/>
          </a:xfrm>
          <a:prstGeom prst="rect">
            <a:avLst/>
          </a:prstGeom>
          <a:noFill/>
        </p:spPr>
        <p:txBody>
          <a:bodyPr wrap="square" rtlCol="0">
            <a:spAutoFit/>
          </a:bodyPr>
          <a:lstStyle/>
          <a:p>
            <a:pPr algn="ctr"/>
            <a:r>
              <a:rPr lang="en-US" sz="6000" b="1">
                <a:solidFill>
                  <a:srgbClr val="5541E9"/>
                </a:solidFill>
                <a:latin typeface="Times New Roman" panose="02020603050405020304" pitchFamily="18" charset="0"/>
                <a:cs typeface="Times New Roman" panose="02020603050405020304" pitchFamily="18" charset="0"/>
              </a:rPr>
              <a:t>MÚA VÀ PHƯƠNG PHÁP DẠY MÚA CHO TRẺ MẦM NON</a:t>
            </a:r>
          </a:p>
          <a:p>
            <a:endParaRPr lang="en-US" sz="2800" b="1"/>
          </a:p>
        </p:txBody>
      </p:sp>
      <p:grpSp>
        <p:nvGrpSpPr>
          <p:cNvPr id="25" name="Group 24">
            <a:extLst>
              <a:ext uri="{FF2B5EF4-FFF2-40B4-BE49-F238E27FC236}">
                <a16:creationId xmlns:a16="http://schemas.microsoft.com/office/drawing/2014/main" id="{748FC85F-AB37-A7DD-29FF-CEAE893E75C0}"/>
              </a:ext>
            </a:extLst>
          </p:cNvPr>
          <p:cNvGrpSpPr/>
          <p:nvPr/>
        </p:nvGrpSpPr>
        <p:grpSpPr>
          <a:xfrm>
            <a:off x="4407441" y="6686207"/>
            <a:ext cx="9015169" cy="1288839"/>
            <a:chOff x="5104213" y="6659254"/>
            <a:chExt cx="9015169" cy="1288839"/>
          </a:xfrm>
        </p:grpSpPr>
        <p:grpSp>
          <p:nvGrpSpPr>
            <p:cNvPr id="12" name="Group 10">
              <a:extLst>
                <a:ext uri="{FF2B5EF4-FFF2-40B4-BE49-F238E27FC236}">
                  <a16:creationId xmlns:a16="http://schemas.microsoft.com/office/drawing/2014/main" id="{492314A0-6119-8DB1-A31C-074CF783B8BC}"/>
                </a:ext>
              </a:extLst>
            </p:cNvPr>
            <p:cNvGrpSpPr/>
            <p:nvPr/>
          </p:nvGrpSpPr>
          <p:grpSpPr>
            <a:xfrm>
              <a:off x="5104213" y="6659254"/>
              <a:ext cx="9015169" cy="1261886"/>
              <a:chOff x="0" y="0"/>
              <a:chExt cx="2774256" cy="332349"/>
            </a:xfrm>
          </p:grpSpPr>
          <p:sp>
            <p:nvSpPr>
              <p:cNvPr id="13" name="Freeform 11">
                <a:extLst>
                  <a:ext uri="{FF2B5EF4-FFF2-40B4-BE49-F238E27FC236}">
                    <a16:creationId xmlns:a16="http://schemas.microsoft.com/office/drawing/2014/main" id="{D4732FE9-0316-48AD-1B2A-757F3AF4F394}"/>
                  </a:ext>
                </a:extLst>
              </p:cNvPr>
              <p:cNvSpPr/>
              <p:nvPr/>
            </p:nvSpPr>
            <p:spPr>
              <a:xfrm>
                <a:off x="0" y="0"/>
                <a:ext cx="2774256" cy="332349"/>
              </a:xfrm>
              <a:custGeom>
                <a:avLst/>
                <a:gdLst/>
                <a:ahLst/>
                <a:cxnLst/>
                <a:rect l="l" t="t" r="r" b="b"/>
                <a:pathLst>
                  <a:path w="2774256" h="332349">
                    <a:moveTo>
                      <a:pt x="16905" y="0"/>
                    </a:moveTo>
                    <a:lnTo>
                      <a:pt x="2757352" y="0"/>
                    </a:lnTo>
                    <a:cubicBezTo>
                      <a:pt x="2761835" y="0"/>
                      <a:pt x="2766135" y="1781"/>
                      <a:pt x="2769305" y="4951"/>
                    </a:cubicBezTo>
                    <a:cubicBezTo>
                      <a:pt x="2772475" y="8121"/>
                      <a:pt x="2774256" y="12421"/>
                      <a:pt x="2774256" y="16905"/>
                    </a:cubicBezTo>
                    <a:lnTo>
                      <a:pt x="2774256" y="315444"/>
                    </a:lnTo>
                    <a:cubicBezTo>
                      <a:pt x="2774256" y="324780"/>
                      <a:pt x="2766688" y="332349"/>
                      <a:pt x="2757352" y="332349"/>
                    </a:cubicBezTo>
                    <a:lnTo>
                      <a:pt x="16905" y="332349"/>
                    </a:lnTo>
                    <a:cubicBezTo>
                      <a:pt x="7568" y="332349"/>
                      <a:pt x="0" y="324780"/>
                      <a:pt x="0" y="315444"/>
                    </a:cubicBezTo>
                    <a:lnTo>
                      <a:pt x="0" y="16905"/>
                    </a:lnTo>
                    <a:cubicBezTo>
                      <a:pt x="0" y="7568"/>
                      <a:pt x="7568" y="0"/>
                      <a:pt x="16905" y="0"/>
                    </a:cubicBezTo>
                    <a:close/>
                  </a:path>
                </a:pathLst>
              </a:custGeom>
              <a:solidFill>
                <a:srgbClr val="FFEECD"/>
              </a:solidFill>
              <a:ln w="38100" cap="rnd">
                <a:solidFill>
                  <a:srgbClr val="FFEECD"/>
                </a:solidFill>
                <a:prstDash val="solid"/>
                <a:round/>
              </a:ln>
            </p:spPr>
          </p:sp>
          <p:sp>
            <p:nvSpPr>
              <p:cNvPr id="15" name="TextBox 12">
                <a:extLst>
                  <a:ext uri="{FF2B5EF4-FFF2-40B4-BE49-F238E27FC236}">
                    <a16:creationId xmlns:a16="http://schemas.microsoft.com/office/drawing/2014/main" id="{B97F25B0-A9CA-C0E9-436D-F8CBB521FC9D}"/>
                  </a:ext>
                </a:extLst>
              </p:cNvPr>
              <p:cNvSpPr txBox="1"/>
              <p:nvPr/>
            </p:nvSpPr>
            <p:spPr>
              <a:xfrm>
                <a:off x="0" y="-47625"/>
                <a:ext cx="2774256" cy="37997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4">
              <a:extLst>
                <a:ext uri="{FF2B5EF4-FFF2-40B4-BE49-F238E27FC236}">
                  <a16:creationId xmlns:a16="http://schemas.microsoft.com/office/drawing/2014/main" id="{3C7A90B7-8142-7CCE-E74E-D6AEBBB222EC}"/>
                </a:ext>
              </a:extLst>
            </p:cNvPr>
            <p:cNvGrpSpPr/>
            <p:nvPr/>
          </p:nvGrpSpPr>
          <p:grpSpPr>
            <a:xfrm>
              <a:off x="5104213" y="6686207"/>
              <a:ext cx="1127606" cy="1261886"/>
              <a:chOff x="0" y="0"/>
              <a:chExt cx="296983" cy="332349"/>
            </a:xfrm>
          </p:grpSpPr>
          <p:sp>
            <p:nvSpPr>
              <p:cNvPr id="23" name="Freeform 15">
                <a:extLst>
                  <a:ext uri="{FF2B5EF4-FFF2-40B4-BE49-F238E27FC236}">
                    <a16:creationId xmlns:a16="http://schemas.microsoft.com/office/drawing/2014/main" id="{02B2BADE-E75F-1024-5823-3748375F0B65}"/>
                  </a:ext>
                </a:extLst>
              </p:cNvPr>
              <p:cNvSpPr/>
              <p:nvPr/>
            </p:nvSpPr>
            <p:spPr>
              <a:xfrm>
                <a:off x="0" y="0"/>
                <a:ext cx="296983" cy="332349"/>
              </a:xfrm>
              <a:custGeom>
                <a:avLst/>
                <a:gdLst/>
                <a:ahLst/>
                <a:cxnLst/>
                <a:rect l="l" t="t" r="r" b="b"/>
                <a:pathLst>
                  <a:path w="296983" h="332349">
                    <a:moveTo>
                      <a:pt x="148491" y="0"/>
                    </a:moveTo>
                    <a:lnTo>
                      <a:pt x="148491" y="0"/>
                    </a:lnTo>
                    <a:cubicBezTo>
                      <a:pt x="230501" y="0"/>
                      <a:pt x="296983" y="66482"/>
                      <a:pt x="296983" y="148491"/>
                    </a:cubicBezTo>
                    <a:lnTo>
                      <a:pt x="296983" y="183857"/>
                    </a:lnTo>
                    <a:cubicBezTo>
                      <a:pt x="296983" y="265867"/>
                      <a:pt x="230501" y="332349"/>
                      <a:pt x="148491" y="332349"/>
                    </a:cubicBezTo>
                    <a:lnTo>
                      <a:pt x="148491" y="332349"/>
                    </a:lnTo>
                    <a:cubicBezTo>
                      <a:pt x="66482" y="332349"/>
                      <a:pt x="0" y="265867"/>
                      <a:pt x="0" y="183857"/>
                    </a:cubicBezTo>
                    <a:lnTo>
                      <a:pt x="0" y="148491"/>
                    </a:lnTo>
                    <a:cubicBezTo>
                      <a:pt x="0" y="66482"/>
                      <a:pt x="66482" y="0"/>
                      <a:pt x="148491" y="0"/>
                    </a:cubicBezTo>
                    <a:close/>
                  </a:path>
                </a:pathLst>
              </a:custGeom>
              <a:solidFill>
                <a:schemeClr val="accent1">
                  <a:lumMod val="60000"/>
                  <a:lumOff val="40000"/>
                </a:schemeClr>
              </a:solidFill>
              <a:ln w="38100" cap="rnd">
                <a:solidFill>
                  <a:srgbClr val="FFEECD"/>
                </a:solidFill>
                <a:prstDash val="lgDash"/>
                <a:round/>
              </a:ln>
            </p:spPr>
          </p:sp>
          <p:sp>
            <p:nvSpPr>
              <p:cNvPr id="24" name="TextBox 16">
                <a:extLst>
                  <a:ext uri="{FF2B5EF4-FFF2-40B4-BE49-F238E27FC236}">
                    <a16:creationId xmlns:a16="http://schemas.microsoft.com/office/drawing/2014/main" id="{C69AE79C-53C5-AF81-FD7E-21EB1EB36844}"/>
                  </a:ext>
                </a:extLst>
              </p:cNvPr>
              <p:cNvSpPr txBox="1"/>
              <p:nvPr/>
            </p:nvSpPr>
            <p:spPr>
              <a:xfrm>
                <a:off x="0" y="-47625"/>
                <a:ext cx="296983" cy="379974"/>
              </a:xfrm>
              <a:prstGeom prst="rect">
                <a:avLst/>
              </a:prstGeom>
            </p:spPr>
            <p:txBody>
              <a:bodyPr lIns="50800" tIns="50800" rIns="50800" bIns="50800" rtlCol="0" anchor="ctr"/>
              <a:lstStyle/>
              <a:p>
                <a:pPr algn="ctr">
                  <a:lnSpc>
                    <a:spcPts val="2659"/>
                  </a:lnSpc>
                  <a:spcBef>
                    <a:spcPct val="0"/>
                  </a:spcBef>
                </a:pPr>
                <a:endParaRPr/>
              </a:p>
            </p:txBody>
          </p:sp>
        </p:grpSp>
      </p:grpSp>
      <p:sp>
        <p:nvSpPr>
          <p:cNvPr id="26" name="TextBox 25">
            <a:extLst>
              <a:ext uri="{FF2B5EF4-FFF2-40B4-BE49-F238E27FC236}">
                <a16:creationId xmlns:a16="http://schemas.microsoft.com/office/drawing/2014/main" id="{CDF1A399-61BA-7901-59A0-47E78869AFCD}"/>
              </a:ext>
            </a:extLst>
          </p:cNvPr>
          <p:cNvSpPr txBox="1"/>
          <p:nvPr/>
        </p:nvSpPr>
        <p:spPr>
          <a:xfrm>
            <a:off x="8016014" y="6963207"/>
            <a:ext cx="2255972" cy="707886"/>
          </a:xfrm>
          <a:prstGeom prst="rect">
            <a:avLst/>
          </a:prstGeom>
          <a:noFill/>
        </p:spPr>
        <p:txBody>
          <a:bodyPr wrap="square" rtlCol="0">
            <a:spAutoFit/>
          </a:bodyPr>
          <a:lstStyle/>
          <a:p>
            <a:r>
              <a:rPr lang="en-US" sz="4000"/>
              <a:t>Nhóm 1</a:t>
            </a:r>
          </a:p>
        </p:txBody>
      </p:sp>
    </p:spTree>
    <p:extLst>
      <p:ext uri="{BB962C8B-B14F-4D97-AF65-F5344CB8AC3E}">
        <p14:creationId xmlns:p14="http://schemas.microsoft.com/office/powerpoint/2010/main" val="2812139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99234-68D2-129F-303C-D5C7485B1D8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6D57A4-CD1C-D367-A7D5-A718DD63351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7B355D64-20F6-1C7E-9E22-91BA39FE6498}"/>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FBE8DF82-32DA-BF67-1F2C-73BA713BAD7C}"/>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A5155605-2E0D-AD48-C14C-024B6C29538B}"/>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BF8B5225-5105-446C-5EA3-253013C40B9E}"/>
              </a:ext>
            </a:extLst>
          </p:cNvPr>
          <p:cNvGrpSpPr/>
          <p:nvPr/>
        </p:nvGrpSpPr>
        <p:grpSpPr>
          <a:xfrm>
            <a:off x="628111" y="421797"/>
            <a:ext cx="17412390" cy="9977550"/>
            <a:chOff x="0" y="0"/>
            <a:chExt cx="4181481" cy="2092636"/>
          </a:xfrm>
        </p:grpSpPr>
        <p:sp>
          <p:nvSpPr>
            <p:cNvPr id="7" name="Freeform 7">
              <a:extLst>
                <a:ext uri="{FF2B5EF4-FFF2-40B4-BE49-F238E27FC236}">
                  <a16:creationId xmlns:a16="http://schemas.microsoft.com/office/drawing/2014/main" id="{2F336DC0-1F05-DE47-16F6-16F95C866143}"/>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5F12553F-F052-DEB1-3363-945BE349B179}"/>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96358A9F-0F16-143D-06F1-83D69A01605A}"/>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B3011122-90DE-51BD-DFBF-D394880754F6}"/>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38158A4C-CFC4-60A0-F36A-946BBEAD8C5A}"/>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877DBE30-4779-7891-B405-B5AD5E043A2F}"/>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579E45D9-AD18-1D8D-9950-1502C1F4CCD8}"/>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794C1A7A-EC5A-E063-5B48-F3A237ED3866}"/>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EE3FA5D4-C40A-5A44-D6D9-36E500BC9B87}"/>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D3450473-97FB-DF55-3378-018A093D2E25}"/>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2. Sự hình thành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CADE1C00-DBF0-01AF-527B-22C7BA58A470}"/>
              </a:ext>
            </a:extLst>
          </p:cNvPr>
          <p:cNvSpPr/>
          <p:nvPr/>
        </p:nvSpPr>
        <p:spPr>
          <a:xfrm>
            <a:off x="1706155" y="1781638"/>
            <a:ext cx="3517654"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8" name="TextBox 17">
            <a:extLst>
              <a:ext uri="{FF2B5EF4-FFF2-40B4-BE49-F238E27FC236}">
                <a16:creationId xmlns:a16="http://schemas.microsoft.com/office/drawing/2014/main" id="{A593E319-7019-1691-0DDE-12DE2D498B58}"/>
              </a:ext>
            </a:extLst>
          </p:cNvPr>
          <p:cNvSpPr txBox="1"/>
          <p:nvPr/>
        </p:nvSpPr>
        <p:spPr>
          <a:xfrm>
            <a:off x="1727259" y="1848838"/>
            <a:ext cx="3475445" cy="556434"/>
          </a:xfrm>
          <a:prstGeom prst="rect">
            <a:avLst/>
          </a:prstGeom>
          <a:noFill/>
        </p:spPr>
        <p:txBody>
          <a:bodyPr wrap="square">
            <a:spAutoFit/>
          </a:bodyPr>
          <a:lstStyle/>
          <a:p>
            <a:pPr marL="0" marR="0" algn="just">
              <a:lnSpc>
                <a:spcPct val="115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2.1. Điều kiện xã hội</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080D97C0-1869-C96D-C8E4-05E0C4420E06}"/>
              </a:ext>
            </a:extLst>
          </p:cNvPr>
          <p:cNvGrpSpPr/>
          <p:nvPr/>
        </p:nvGrpSpPr>
        <p:grpSpPr>
          <a:xfrm>
            <a:off x="6427899" y="4001628"/>
            <a:ext cx="5778146" cy="4893181"/>
            <a:chOff x="5875320" y="3593185"/>
            <a:chExt cx="6537358" cy="4893181"/>
          </a:xfrm>
        </p:grpSpPr>
        <p:pic>
          <p:nvPicPr>
            <p:cNvPr id="12" name="Picture 11">
              <a:extLst>
                <a:ext uri="{FF2B5EF4-FFF2-40B4-BE49-F238E27FC236}">
                  <a16:creationId xmlns:a16="http://schemas.microsoft.com/office/drawing/2014/main" id="{0C104C18-EFAF-F836-D077-DA8DE7C3429D}"/>
                </a:ext>
              </a:extLst>
            </p:cNvPr>
            <p:cNvPicPr>
              <a:picLocks noChangeAspect="1"/>
            </p:cNvPicPr>
            <p:nvPr/>
          </p:nvPicPr>
          <p:blipFill>
            <a:blip r:embed="rId7"/>
            <a:stretch>
              <a:fillRect/>
            </a:stretch>
          </p:blipFill>
          <p:spPr>
            <a:xfrm>
              <a:off x="7125037" y="4211639"/>
              <a:ext cx="4077146" cy="3697494"/>
            </a:xfrm>
            <a:prstGeom prst="rect">
              <a:avLst/>
            </a:prstGeom>
          </p:spPr>
        </p:pic>
        <p:pic>
          <p:nvPicPr>
            <p:cNvPr id="19" name="Picture 18">
              <a:extLst>
                <a:ext uri="{FF2B5EF4-FFF2-40B4-BE49-F238E27FC236}">
                  <a16:creationId xmlns:a16="http://schemas.microsoft.com/office/drawing/2014/main" id="{FD3AD8B0-8465-57F7-3BAF-C40E4A082113}"/>
                </a:ext>
              </a:extLst>
            </p:cNvPr>
            <p:cNvPicPr>
              <a:picLocks noChangeAspect="1"/>
            </p:cNvPicPr>
            <p:nvPr/>
          </p:nvPicPr>
          <p:blipFill>
            <a:blip r:embed="rId8"/>
            <a:stretch>
              <a:fillRect/>
            </a:stretch>
          </p:blipFill>
          <p:spPr>
            <a:xfrm>
              <a:off x="9642974" y="3593185"/>
              <a:ext cx="2769704" cy="719390"/>
            </a:xfrm>
            <a:prstGeom prst="rect">
              <a:avLst/>
            </a:prstGeom>
          </p:spPr>
        </p:pic>
        <p:pic>
          <p:nvPicPr>
            <p:cNvPr id="20" name="Picture 19">
              <a:extLst>
                <a:ext uri="{FF2B5EF4-FFF2-40B4-BE49-F238E27FC236}">
                  <a16:creationId xmlns:a16="http://schemas.microsoft.com/office/drawing/2014/main" id="{E95A2AFC-5B03-8AF3-84D2-2398CCD55A7D}"/>
                </a:ext>
              </a:extLst>
            </p:cNvPr>
            <p:cNvPicPr>
              <a:picLocks noChangeAspect="1"/>
            </p:cNvPicPr>
            <p:nvPr/>
          </p:nvPicPr>
          <p:blipFill>
            <a:blip r:embed="rId8"/>
            <a:stretch>
              <a:fillRect/>
            </a:stretch>
          </p:blipFill>
          <p:spPr>
            <a:xfrm flipV="1">
              <a:off x="9624236" y="7766976"/>
              <a:ext cx="2769704" cy="719390"/>
            </a:xfrm>
            <a:prstGeom prst="rect">
              <a:avLst/>
            </a:prstGeom>
          </p:spPr>
        </p:pic>
        <p:pic>
          <p:nvPicPr>
            <p:cNvPr id="21" name="Picture 20">
              <a:extLst>
                <a:ext uri="{FF2B5EF4-FFF2-40B4-BE49-F238E27FC236}">
                  <a16:creationId xmlns:a16="http://schemas.microsoft.com/office/drawing/2014/main" id="{703B7D81-50D4-7F81-3568-E11288221C3E}"/>
                </a:ext>
              </a:extLst>
            </p:cNvPr>
            <p:cNvPicPr>
              <a:picLocks noChangeAspect="1"/>
            </p:cNvPicPr>
            <p:nvPr/>
          </p:nvPicPr>
          <p:blipFill>
            <a:blip r:embed="rId8"/>
            <a:stretch>
              <a:fillRect/>
            </a:stretch>
          </p:blipFill>
          <p:spPr>
            <a:xfrm rot="10800000" flipV="1">
              <a:off x="5875320" y="3593185"/>
              <a:ext cx="2769704" cy="719390"/>
            </a:xfrm>
            <a:prstGeom prst="rect">
              <a:avLst/>
            </a:prstGeom>
          </p:spPr>
        </p:pic>
        <p:pic>
          <p:nvPicPr>
            <p:cNvPr id="22" name="Picture 21">
              <a:extLst>
                <a:ext uri="{FF2B5EF4-FFF2-40B4-BE49-F238E27FC236}">
                  <a16:creationId xmlns:a16="http://schemas.microsoft.com/office/drawing/2014/main" id="{14F11A66-4CE0-28C8-0884-5FE87CAACDDA}"/>
                </a:ext>
              </a:extLst>
            </p:cNvPr>
            <p:cNvPicPr>
              <a:picLocks noChangeAspect="1"/>
            </p:cNvPicPr>
            <p:nvPr/>
          </p:nvPicPr>
          <p:blipFill>
            <a:blip r:embed="rId8"/>
            <a:stretch>
              <a:fillRect/>
            </a:stretch>
          </p:blipFill>
          <p:spPr>
            <a:xfrm rot="10800000">
              <a:off x="5875320" y="7766976"/>
              <a:ext cx="2769704" cy="719390"/>
            </a:xfrm>
            <a:prstGeom prst="rect">
              <a:avLst/>
            </a:prstGeom>
          </p:spPr>
        </p:pic>
      </p:grpSp>
      <p:sp>
        <p:nvSpPr>
          <p:cNvPr id="25" name="TextBox 24">
            <a:extLst>
              <a:ext uri="{FF2B5EF4-FFF2-40B4-BE49-F238E27FC236}">
                <a16:creationId xmlns:a16="http://schemas.microsoft.com/office/drawing/2014/main" id="{B04C65D5-6E1F-311F-F35A-3908AAEEDD23}"/>
              </a:ext>
            </a:extLst>
          </p:cNvPr>
          <p:cNvSpPr txBox="1"/>
          <p:nvPr/>
        </p:nvSpPr>
        <p:spPr>
          <a:xfrm>
            <a:off x="1347299" y="2927995"/>
            <a:ext cx="5115267" cy="2246769"/>
          </a:xfrm>
          <a:prstGeom prst="rect">
            <a:avLst/>
          </a:prstGeom>
          <a:noFill/>
          <a:ln>
            <a:solidFill>
              <a:schemeClr val="tx1"/>
            </a:solidFill>
            <a:prstDash val="lgDashDot"/>
          </a:ln>
        </p:spPr>
        <p:txBody>
          <a:bodyPr wrap="square">
            <a:spAutoFit/>
          </a:bodyPr>
          <a:lstStyle/>
          <a:p>
            <a:pPr algn="just"/>
            <a:r>
              <a:rPr lang="en-US" sz="2800" kern="0">
                <a:effectLst/>
                <a:latin typeface="+mj-lt"/>
                <a:ea typeface="Calibri" panose="020F0502020204030204" pitchFamily="34" charset="0"/>
              </a:rPr>
              <a:t>Nghệ thuật múa và các loại hình nghệ thuật khác là một biểu hiện nội dung trạng thái, quan niệm thẩm mĩ của con người, dân tộc, từng miền, từng khu vực.</a:t>
            </a:r>
            <a:endParaRPr lang="en-US" sz="2800">
              <a:latin typeface="+mj-lt"/>
            </a:endParaRPr>
          </a:p>
        </p:txBody>
      </p:sp>
      <p:sp>
        <p:nvSpPr>
          <p:cNvPr id="27" name="TextBox 26">
            <a:extLst>
              <a:ext uri="{FF2B5EF4-FFF2-40B4-BE49-F238E27FC236}">
                <a16:creationId xmlns:a16="http://schemas.microsoft.com/office/drawing/2014/main" id="{4AED4CA5-CCCE-3250-D1FB-6E028DA44809}"/>
              </a:ext>
            </a:extLst>
          </p:cNvPr>
          <p:cNvSpPr txBox="1"/>
          <p:nvPr/>
        </p:nvSpPr>
        <p:spPr>
          <a:xfrm>
            <a:off x="12140431" y="2978976"/>
            <a:ext cx="5115267" cy="2045303"/>
          </a:xfrm>
          <a:prstGeom prst="rect">
            <a:avLst/>
          </a:prstGeom>
          <a:noFill/>
          <a:ln>
            <a:solidFill>
              <a:schemeClr val="tx1"/>
            </a:solidFill>
            <a:prstDash val="lgDashDot"/>
          </a:ln>
        </p:spPr>
        <p:txBody>
          <a:bodyPr wrap="square">
            <a:spAutoFit/>
          </a:bodyPr>
          <a:lstStyle/>
          <a:p>
            <a:pPr marL="0" marR="0" algn="just">
              <a:lnSpc>
                <a:spcPct val="115000"/>
              </a:lnSpc>
              <a:spcAft>
                <a:spcPts val="1000"/>
              </a:spcAft>
              <a:buNone/>
            </a:pPr>
            <a:r>
              <a:rPr lang="en-US" sz="2800">
                <a:effectLst/>
                <a:latin typeface="+mj-lt"/>
                <a:ea typeface="Calibri" panose="020F0502020204030204" pitchFamily="34" charset="0"/>
                <a:cs typeface="Times New Roman" panose="02020603050405020304" pitchFamily="18" charset="0"/>
              </a:rPr>
              <a:t>Một trong những chức năng của nghệ thuật múa là giáo dục thẩm mĩ, đem sự cảm thụ về cái đẹp cho mọi người. </a:t>
            </a:r>
          </a:p>
        </p:txBody>
      </p:sp>
      <p:sp>
        <p:nvSpPr>
          <p:cNvPr id="32" name="TextBox 31">
            <a:extLst>
              <a:ext uri="{FF2B5EF4-FFF2-40B4-BE49-F238E27FC236}">
                <a16:creationId xmlns:a16="http://schemas.microsoft.com/office/drawing/2014/main" id="{549A4C3D-D671-23B4-1B33-D2C9E34FF4D8}"/>
              </a:ext>
            </a:extLst>
          </p:cNvPr>
          <p:cNvSpPr txBox="1"/>
          <p:nvPr/>
        </p:nvSpPr>
        <p:spPr>
          <a:xfrm>
            <a:off x="1331854" y="7785551"/>
            <a:ext cx="5131829" cy="2040302"/>
          </a:xfrm>
          <a:prstGeom prst="rect">
            <a:avLst/>
          </a:prstGeom>
          <a:noFill/>
          <a:ln>
            <a:solidFill>
              <a:schemeClr val="tx1"/>
            </a:solidFill>
            <a:prstDash val="lgDashDot"/>
          </a:ln>
        </p:spPr>
        <p:txBody>
          <a:bodyPr wrap="square">
            <a:spAutoFit/>
          </a:bodyPr>
          <a:lstStyle/>
          <a:p>
            <a:pPr marL="0" marR="0" algn="just">
              <a:lnSpc>
                <a:spcPct val="115000"/>
              </a:lnSpc>
              <a:spcAft>
                <a:spcPts val="1000"/>
              </a:spcAft>
              <a:buNone/>
            </a:pPr>
            <a:r>
              <a:rPr lang="en-US" sz="2800">
                <a:effectLst/>
                <a:latin typeface="+mj-lt"/>
                <a:ea typeface="Calibri" panose="020F0502020204030204" pitchFamily="34" charset="0"/>
                <a:cs typeface="Times New Roman" panose="02020603050405020304" pitchFamily="18" charset="0"/>
              </a:rPr>
              <a:t>Cái đẹp ấy lại bắt nguồn từ lý tưởng thẩm mĩ, quan niệm về cái đẹp của mỗi dân tộc. </a:t>
            </a:r>
          </a:p>
          <a:p>
            <a:pPr marL="0" marR="0" algn="just">
              <a:lnSpc>
                <a:spcPct val="115000"/>
              </a:lnSpc>
              <a:spcAft>
                <a:spcPts val="1000"/>
              </a:spcAft>
              <a:buNone/>
            </a:pPr>
            <a:endParaRPr lang="en-US" sz="2000">
              <a:effectLst/>
              <a:latin typeface="+mj-lt"/>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22A558C9-DA80-3AE2-FEC5-0A9AFE752F8F}"/>
              </a:ext>
            </a:extLst>
          </p:cNvPr>
          <p:cNvSpPr txBox="1"/>
          <p:nvPr/>
        </p:nvSpPr>
        <p:spPr>
          <a:xfrm>
            <a:off x="12139182" y="7780550"/>
            <a:ext cx="5115267" cy="2045303"/>
          </a:xfrm>
          <a:prstGeom prst="rect">
            <a:avLst/>
          </a:prstGeom>
          <a:noFill/>
          <a:ln>
            <a:solidFill>
              <a:schemeClr val="tx1"/>
            </a:solidFill>
            <a:prstDash val="lgDashDot"/>
          </a:ln>
        </p:spPr>
        <p:txBody>
          <a:bodyPr wrap="square">
            <a:spAutoFit/>
          </a:bodyPr>
          <a:lstStyle/>
          <a:p>
            <a:pPr marL="0" marR="0" algn="just">
              <a:lnSpc>
                <a:spcPct val="115000"/>
              </a:lnSpc>
              <a:spcAft>
                <a:spcPts val="1000"/>
              </a:spcAft>
              <a:buNone/>
            </a:pPr>
            <a:r>
              <a:rPr lang="en-US" sz="2800">
                <a:effectLst/>
                <a:latin typeface="+mj-lt"/>
                <a:ea typeface="Calibri" panose="020F0502020204030204" pitchFamily="34" charset="0"/>
                <a:cs typeface="Times New Roman" panose="02020603050405020304" pitchFamily="18" charset="0"/>
              </a:rPr>
              <a:t>Và quan niệm thẩm mĩ của mỗi dân tộc đều có sự biến đổi trong quá trình phát triển trong từng giai đoạn lịch sử dân tộc.</a:t>
            </a:r>
            <a:endParaRPr lang="en-US" sz="2000">
              <a:effectLst/>
              <a:latin typeface="+mj-lt"/>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50AB889C-7AEC-2C92-CED7-1EBFE3CDA3DD}"/>
              </a:ext>
            </a:extLst>
          </p:cNvPr>
          <p:cNvSpPr txBox="1"/>
          <p:nvPr/>
        </p:nvSpPr>
        <p:spPr>
          <a:xfrm>
            <a:off x="8302828" y="5920697"/>
            <a:ext cx="2062953" cy="954107"/>
          </a:xfrm>
          <a:prstGeom prst="rect">
            <a:avLst/>
          </a:prstGeom>
          <a:noFill/>
        </p:spPr>
        <p:txBody>
          <a:bodyPr wrap="square">
            <a:spAutoFit/>
          </a:bodyPr>
          <a:lstStyle/>
          <a:p>
            <a:pPr algn="ctr"/>
            <a:r>
              <a:rPr lang="en-US" sz="2800" b="1" kern="0">
                <a:effectLst/>
                <a:latin typeface="Times New Roman" panose="02020603050405020304" pitchFamily="18" charset="0"/>
                <a:ea typeface="Calibri" panose="020F0502020204030204" pitchFamily="34" charset="0"/>
              </a:rPr>
              <a:t>Lý tưởng thẩm mĩ</a:t>
            </a:r>
            <a:endParaRPr lang="en-US" sz="2800" b="1"/>
          </a:p>
        </p:txBody>
      </p:sp>
    </p:spTree>
    <p:extLst>
      <p:ext uri="{BB962C8B-B14F-4D97-AF65-F5344CB8AC3E}">
        <p14:creationId xmlns:p14="http://schemas.microsoft.com/office/powerpoint/2010/main" val="20423677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FAD72-D4E2-BD35-7486-2D7A8A317CC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FF23F3-9382-2918-52D7-4CD5F9825F4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B7B3C532-6375-2AA8-590F-C26A35CB1D58}"/>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681466C4-21D2-382D-01B0-250E0D8A02B3}"/>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4A9A8E1A-D91C-C6F3-1362-AE9F1D9698D3}"/>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157458EA-3547-2760-A852-883C53A4BCA7}"/>
              </a:ext>
            </a:extLst>
          </p:cNvPr>
          <p:cNvGrpSpPr/>
          <p:nvPr/>
        </p:nvGrpSpPr>
        <p:grpSpPr>
          <a:xfrm>
            <a:off x="630791" y="353218"/>
            <a:ext cx="17412390" cy="9977550"/>
            <a:chOff x="0" y="0"/>
            <a:chExt cx="4181481" cy="2092636"/>
          </a:xfrm>
        </p:grpSpPr>
        <p:sp>
          <p:nvSpPr>
            <p:cNvPr id="7" name="Freeform 7">
              <a:extLst>
                <a:ext uri="{FF2B5EF4-FFF2-40B4-BE49-F238E27FC236}">
                  <a16:creationId xmlns:a16="http://schemas.microsoft.com/office/drawing/2014/main" id="{27A04E43-5183-5BE5-A8D1-A023D281BC7B}"/>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0B565BC7-23D2-4BA8-812D-3D41B9D4E363}"/>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3EB77740-3E06-2431-F5FA-66374646C753}"/>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3280CE69-ED14-43BA-603C-94487FA347BD}"/>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1CFE37B1-A06A-8466-4712-0FA356494858}"/>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38CBECB6-CF5E-94D6-0281-C6C834DE9746}"/>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F02E3F8B-6776-F117-A230-9E8D38B54AC6}"/>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58E33709-05B4-5A8B-3EA0-6F2CEE9DB456}"/>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81696F85-7B0D-18F3-A542-31F041989E32}"/>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747A221D-6F38-CD16-B0A6-2B6248B1933C}"/>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2. Sự hình thành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A761F5E2-76D5-E296-3133-813C13A7602A}"/>
              </a:ext>
            </a:extLst>
          </p:cNvPr>
          <p:cNvSpPr/>
          <p:nvPr/>
        </p:nvSpPr>
        <p:spPr>
          <a:xfrm>
            <a:off x="1706155" y="1781638"/>
            <a:ext cx="3517654"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8" name="TextBox 17">
            <a:extLst>
              <a:ext uri="{FF2B5EF4-FFF2-40B4-BE49-F238E27FC236}">
                <a16:creationId xmlns:a16="http://schemas.microsoft.com/office/drawing/2014/main" id="{4E8D253F-AC7D-5E96-8039-B8D7EB501C52}"/>
              </a:ext>
            </a:extLst>
          </p:cNvPr>
          <p:cNvSpPr txBox="1"/>
          <p:nvPr/>
        </p:nvSpPr>
        <p:spPr>
          <a:xfrm>
            <a:off x="1727259" y="1848838"/>
            <a:ext cx="3475445" cy="556434"/>
          </a:xfrm>
          <a:prstGeom prst="rect">
            <a:avLst/>
          </a:prstGeom>
          <a:noFill/>
        </p:spPr>
        <p:txBody>
          <a:bodyPr wrap="square">
            <a:spAutoFit/>
          </a:bodyPr>
          <a:lstStyle/>
          <a:p>
            <a:pPr marL="0" marR="0" algn="just">
              <a:lnSpc>
                <a:spcPct val="115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2.1. Điều kiện xã hội</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1" name="Group 50">
            <a:extLst>
              <a:ext uri="{FF2B5EF4-FFF2-40B4-BE49-F238E27FC236}">
                <a16:creationId xmlns:a16="http://schemas.microsoft.com/office/drawing/2014/main" id="{A37C014F-2803-23C2-8F05-2D90B269058D}"/>
              </a:ext>
            </a:extLst>
          </p:cNvPr>
          <p:cNvGrpSpPr/>
          <p:nvPr/>
        </p:nvGrpSpPr>
        <p:grpSpPr>
          <a:xfrm>
            <a:off x="1081758" y="2637768"/>
            <a:ext cx="16505096" cy="4855058"/>
            <a:chOff x="966691" y="4039751"/>
            <a:chExt cx="16505096" cy="4855058"/>
          </a:xfrm>
        </p:grpSpPr>
        <p:sp>
          <p:nvSpPr>
            <p:cNvPr id="17" name="Rectangle: Rounded Corners 16">
              <a:extLst>
                <a:ext uri="{FF2B5EF4-FFF2-40B4-BE49-F238E27FC236}">
                  <a16:creationId xmlns:a16="http://schemas.microsoft.com/office/drawing/2014/main" id="{0880D8E5-4768-97C5-D83C-98EDFFB7FAF7}"/>
                </a:ext>
              </a:extLst>
            </p:cNvPr>
            <p:cNvSpPr/>
            <p:nvPr/>
          </p:nvSpPr>
          <p:spPr>
            <a:xfrm>
              <a:off x="966691" y="4342236"/>
              <a:ext cx="7226529" cy="1752600"/>
            </a:xfrm>
            <a:prstGeom prst="roundRect">
              <a:avLst>
                <a:gd name="adj" fmla="val 50000"/>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1D8F3D09-2F8A-0566-AD80-B3660E037D80}"/>
                </a:ext>
              </a:extLst>
            </p:cNvPr>
            <p:cNvSpPr/>
            <p:nvPr/>
          </p:nvSpPr>
          <p:spPr>
            <a:xfrm>
              <a:off x="966691" y="6912489"/>
              <a:ext cx="7226529" cy="1752600"/>
            </a:xfrm>
            <a:prstGeom prst="roundRect">
              <a:avLst>
                <a:gd name="adj" fmla="val 50000"/>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40D86210-3E16-A3D3-A487-41F66008A722}"/>
                </a:ext>
              </a:extLst>
            </p:cNvPr>
            <p:cNvSpPr/>
            <p:nvPr/>
          </p:nvSpPr>
          <p:spPr>
            <a:xfrm>
              <a:off x="10245258" y="4342236"/>
              <a:ext cx="7226529" cy="1752600"/>
            </a:xfrm>
            <a:prstGeom prst="roundRect">
              <a:avLst>
                <a:gd name="adj" fmla="val 50000"/>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E39219E7-035A-DD50-847D-B1E1D93E16FE}"/>
                </a:ext>
              </a:extLst>
            </p:cNvPr>
            <p:cNvSpPr/>
            <p:nvPr/>
          </p:nvSpPr>
          <p:spPr>
            <a:xfrm>
              <a:off x="10245258" y="6912489"/>
              <a:ext cx="7226529" cy="1752600"/>
            </a:xfrm>
            <a:prstGeom prst="roundRect">
              <a:avLst>
                <a:gd name="adj" fmla="val 50000"/>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66DCF16-4871-7AA9-95BC-80A8CFFD6682}"/>
                </a:ext>
              </a:extLst>
            </p:cNvPr>
            <p:cNvPicPr>
              <a:picLocks noChangeAspect="1"/>
            </p:cNvPicPr>
            <p:nvPr/>
          </p:nvPicPr>
          <p:blipFill>
            <a:blip r:embed="rId7"/>
            <a:stretch>
              <a:fillRect/>
            </a:stretch>
          </p:blipFill>
          <p:spPr>
            <a:xfrm>
              <a:off x="6873134" y="4039751"/>
              <a:ext cx="4847216" cy="4855058"/>
            </a:xfrm>
            <a:prstGeom prst="rect">
              <a:avLst/>
            </a:prstGeom>
          </p:spPr>
        </p:pic>
        <p:sp>
          <p:nvSpPr>
            <p:cNvPr id="34" name="TextBox 33">
              <a:extLst>
                <a:ext uri="{FF2B5EF4-FFF2-40B4-BE49-F238E27FC236}">
                  <a16:creationId xmlns:a16="http://schemas.microsoft.com/office/drawing/2014/main" id="{31BFD5F8-DBDC-19E6-961B-7C98A8763DD8}"/>
                </a:ext>
              </a:extLst>
            </p:cNvPr>
            <p:cNvSpPr txBox="1"/>
            <p:nvPr/>
          </p:nvSpPr>
          <p:spPr>
            <a:xfrm>
              <a:off x="1727259" y="7016079"/>
              <a:ext cx="5359341" cy="1549783"/>
            </a:xfrm>
            <a:prstGeom prst="rect">
              <a:avLst/>
            </a:prstGeom>
            <a:noFill/>
          </p:spPr>
          <p:txBody>
            <a:bodyPr wrap="square">
              <a:spAutoFit/>
            </a:bodyPr>
            <a:lstStyle/>
            <a:p>
              <a:pPr marL="0" marR="0" algn="just">
                <a:lnSpc>
                  <a:spcPct val="115000"/>
                </a:lnSpc>
                <a:spcAft>
                  <a:spcPts val="1000"/>
                </a:spcAft>
                <a:buNone/>
              </a:pPr>
              <a:r>
                <a:rPr lang="en-US" sz="2800">
                  <a:effectLst/>
                  <a:latin typeface="+mj-lt"/>
                  <a:ea typeface="Calibri" panose="020F0502020204030204" pitchFamily="34" charset="0"/>
                  <a:cs typeface="Times New Roman" panose="02020603050405020304" pitchFamily="18" charset="0"/>
                </a:rPr>
                <a:t>Thông thường dân tộc nào cũng có phong tục tập quán riêng trong sinh hoạt, đời sống và trong nghệ thuật.</a:t>
              </a:r>
              <a:endParaRPr lang="en-US" sz="2000">
                <a:effectLst/>
                <a:latin typeface="+mj-lt"/>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1483D4CA-9787-848B-F0FF-7B54FB088F5C}"/>
                </a:ext>
              </a:extLst>
            </p:cNvPr>
            <p:cNvSpPr txBox="1"/>
            <p:nvPr/>
          </p:nvSpPr>
          <p:spPr>
            <a:xfrm>
              <a:off x="11612306" y="7013897"/>
              <a:ext cx="5751437" cy="1549783"/>
            </a:xfrm>
            <a:prstGeom prst="rect">
              <a:avLst/>
            </a:prstGeom>
            <a:noFill/>
          </p:spPr>
          <p:txBody>
            <a:bodyPr wrap="square">
              <a:spAutoFit/>
            </a:bodyPr>
            <a:lstStyle/>
            <a:p>
              <a:pPr marL="0" marR="0" algn="just">
                <a:lnSpc>
                  <a:spcPct val="115000"/>
                </a:lnSpc>
                <a:spcAft>
                  <a:spcPts val="1000"/>
                </a:spcAft>
                <a:buNone/>
              </a:pPr>
              <a:r>
                <a:rPr lang="en-US" sz="2800">
                  <a:effectLst/>
                  <a:latin typeface="+mj-lt"/>
                  <a:ea typeface="Calibri" panose="020F0502020204030204" pitchFamily="34" charset="0"/>
                  <a:cs typeface="Times New Roman" panose="02020603050405020304" pitchFamily="18" charset="0"/>
                </a:rPr>
                <a:t>Phong tục tập quán của mỗi dân tộc có ảnh hưởng đáng kể trong quá trình hình thành nghệ thuật múa dân tộc.</a:t>
              </a:r>
              <a:endParaRPr lang="en-US" sz="2000">
                <a:effectLst/>
                <a:latin typeface="+mj-lt"/>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70BCE2FC-48D9-D0F1-725C-BADC60355927}"/>
                </a:ext>
              </a:extLst>
            </p:cNvPr>
            <p:cNvSpPr txBox="1"/>
            <p:nvPr/>
          </p:nvSpPr>
          <p:spPr>
            <a:xfrm>
              <a:off x="1821948" y="4490110"/>
              <a:ext cx="5421343" cy="1384995"/>
            </a:xfrm>
            <a:prstGeom prst="rect">
              <a:avLst/>
            </a:prstGeom>
            <a:noFill/>
          </p:spPr>
          <p:txBody>
            <a:bodyPr wrap="square">
              <a:spAutoFit/>
            </a:bodyPr>
            <a:lstStyle/>
            <a:p>
              <a:r>
                <a:rPr lang="en-US" sz="2800" kern="0">
                  <a:effectLst/>
                  <a:latin typeface="+mj-lt"/>
                  <a:ea typeface="Calibri" panose="020F0502020204030204" pitchFamily="34" charset="0"/>
                </a:rPr>
                <a:t>Những điệu múa đó được sáng tạo ra để phản ánh, phục vụ những tập tục, truyền thống của mỗi dân tộc. </a:t>
              </a:r>
              <a:endParaRPr lang="en-US" sz="2800">
                <a:latin typeface="+mj-lt"/>
              </a:endParaRPr>
            </a:p>
          </p:txBody>
        </p:sp>
        <p:sp>
          <p:nvSpPr>
            <p:cNvPr id="48" name="TextBox 47">
              <a:extLst>
                <a:ext uri="{FF2B5EF4-FFF2-40B4-BE49-F238E27FC236}">
                  <a16:creationId xmlns:a16="http://schemas.microsoft.com/office/drawing/2014/main" id="{53012CF5-E9E7-32F0-CC50-2BE9A24A66CE}"/>
                </a:ext>
              </a:extLst>
            </p:cNvPr>
            <p:cNvSpPr txBox="1"/>
            <p:nvPr/>
          </p:nvSpPr>
          <p:spPr>
            <a:xfrm>
              <a:off x="11695366" y="4310595"/>
              <a:ext cx="5438779" cy="1815882"/>
            </a:xfrm>
            <a:prstGeom prst="rect">
              <a:avLst/>
            </a:prstGeom>
            <a:noFill/>
          </p:spPr>
          <p:txBody>
            <a:bodyPr wrap="square">
              <a:spAutoFit/>
            </a:bodyPr>
            <a:lstStyle/>
            <a:p>
              <a:pPr algn="just"/>
              <a:r>
                <a:rPr lang="vi-VN" sz="2800">
                  <a:latin typeface="Calibri" panose="020F0502020204030204" pitchFamily="34" charset="0"/>
                  <a:ea typeface="Calibri" panose="020F0502020204030204" pitchFamily="34" charset="0"/>
                  <a:cs typeface="Calibri" panose="020F0502020204030204" pitchFamily="34" charset="0"/>
                </a:rPr>
                <a:t>Phong tục tập quán như hội hè, đình đám, ma chay, cưới xin, mùa màng, mưa gió đều ảnh hưởng đến sự hình thành</a:t>
              </a:r>
              <a:r>
                <a:rPr lang="en-US" sz="2800">
                  <a:latin typeface="Calibri" panose="020F0502020204030204" pitchFamily="34" charset="0"/>
                  <a:ea typeface="Calibri" panose="020F0502020204030204" pitchFamily="34" charset="0"/>
                  <a:cs typeface="Calibri" panose="020F0502020204030204" pitchFamily="34" charset="0"/>
                </a:rPr>
                <a:t> nghệ thuật</a:t>
              </a:r>
              <a:r>
                <a:rPr lang="vi-VN" sz="2800">
                  <a:latin typeface="Calibri" panose="020F0502020204030204" pitchFamily="34" charset="0"/>
                  <a:ea typeface="Calibri" panose="020F0502020204030204" pitchFamily="34" charset="0"/>
                  <a:cs typeface="Calibri" panose="020F0502020204030204" pitchFamily="34" charset="0"/>
                </a:rPr>
                <a:t> múa.</a:t>
              </a:r>
              <a:endParaRPr lang="en-US" sz="2800">
                <a:latin typeface="Calibri" panose="020F0502020204030204" pitchFamily="34" charset="0"/>
                <a:ea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88A3516B-BFBE-EF39-A57D-F76097140FDE}"/>
                </a:ext>
              </a:extLst>
            </p:cNvPr>
            <p:cNvSpPr txBox="1"/>
            <p:nvPr/>
          </p:nvSpPr>
          <p:spPr>
            <a:xfrm>
              <a:off x="8138971" y="5806308"/>
              <a:ext cx="2135879" cy="954107"/>
            </a:xfrm>
            <a:prstGeom prst="rect">
              <a:avLst/>
            </a:prstGeom>
            <a:noFill/>
          </p:spPr>
          <p:txBody>
            <a:bodyPr wrap="square">
              <a:spAutoFit/>
            </a:bodyPr>
            <a:lstStyle/>
            <a:p>
              <a:pPr algn="ctr"/>
              <a:r>
                <a:rPr lang="en-US" sz="2800" b="1" kern="0">
                  <a:effectLst/>
                  <a:latin typeface="Times New Roman" panose="02020603050405020304" pitchFamily="18" charset="0"/>
                  <a:ea typeface="Calibri" panose="020F0502020204030204" pitchFamily="34" charset="0"/>
                </a:rPr>
                <a:t>Phong tục tập quán</a:t>
              </a:r>
              <a:endParaRPr lang="en-US" sz="2800" b="1"/>
            </a:p>
          </p:txBody>
        </p:sp>
      </p:grpSp>
      <p:sp>
        <p:nvSpPr>
          <p:cNvPr id="53" name="Scroll: Vertical 52">
            <a:extLst>
              <a:ext uri="{FF2B5EF4-FFF2-40B4-BE49-F238E27FC236}">
                <a16:creationId xmlns:a16="http://schemas.microsoft.com/office/drawing/2014/main" id="{0539E462-0D1E-F42E-C3FE-4BCC3B9C7AD1}"/>
              </a:ext>
            </a:extLst>
          </p:cNvPr>
          <p:cNvSpPr/>
          <p:nvPr/>
        </p:nvSpPr>
        <p:spPr>
          <a:xfrm rot="16200000">
            <a:off x="8468631" y="1593170"/>
            <a:ext cx="2265144" cy="14782799"/>
          </a:xfrm>
          <a:prstGeom prst="verticalScroll">
            <a:avLst/>
          </a:prstGeom>
          <a:solidFill>
            <a:srgbClr val="D6F4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0C658E1-ADE4-A9A6-E524-B3A288C76004}"/>
              </a:ext>
            </a:extLst>
          </p:cNvPr>
          <p:cNvSpPr txBox="1"/>
          <p:nvPr/>
        </p:nvSpPr>
        <p:spPr>
          <a:xfrm>
            <a:off x="2458424" y="8160249"/>
            <a:ext cx="14490475" cy="1547475"/>
          </a:xfrm>
          <a:prstGeom prst="rect">
            <a:avLst/>
          </a:prstGeom>
          <a:noFill/>
        </p:spPr>
        <p:txBody>
          <a:bodyPr wrap="square">
            <a:spAutoFit/>
          </a:bodyPr>
          <a:lstStyle/>
          <a:p>
            <a:pPr marL="0" marR="0" algn="just">
              <a:lnSpc>
                <a:spcPct val="115000"/>
              </a:lnSpc>
              <a:spcAft>
                <a:spcPts val="1000"/>
              </a:spcAft>
              <a:buNone/>
            </a:pPr>
            <a:r>
              <a:rPr lang="en-US" sz="2800" i="1">
                <a:effectLst/>
                <a:latin typeface="Times New Roman" panose="02020603050405020304" pitchFamily="18" charset="0"/>
                <a:ea typeface="Calibri" panose="020F0502020204030204" pitchFamily="34" charset="0"/>
                <a:cs typeface="Times New Roman" panose="02020603050405020304" pitchFamily="18" charset="0"/>
              </a:rPr>
              <a:t>Ví dụ: Ở Việt Nam xưa, rất ít có điệu múa nam nữ cầm tay, khoác vai nhau, nam bế nữ múa. Nguyên nhân của những hiện tượng này là do tập tục về đạo đức khắc nghiệt của xã hội phong kiến cũ, một phần quan trọng là do phong tục cổ xưa để lại. Ngày nay, phong tục ấy đã biến đổi khá nhiều. </a:t>
            </a:r>
            <a:endParaRPr lang="en-US" sz="2000" i="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30543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445FE-4A2F-B66F-B805-8450CEF6CD3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385C59-6868-52C5-FD11-F15E78820AA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EC1795D4-0246-DA40-E453-4745319CA0B3}"/>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5912C9A0-941A-7A1C-B261-A2FD04468051}"/>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B743AB90-F7EA-82CF-3E5D-6D1250929C46}"/>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EB462298-1DA5-9CBB-70AE-F3A745394F85}"/>
              </a:ext>
            </a:extLst>
          </p:cNvPr>
          <p:cNvGrpSpPr/>
          <p:nvPr/>
        </p:nvGrpSpPr>
        <p:grpSpPr>
          <a:xfrm>
            <a:off x="586508" y="355513"/>
            <a:ext cx="17412390" cy="9977550"/>
            <a:chOff x="0" y="0"/>
            <a:chExt cx="4181481" cy="2092636"/>
          </a:xfrm>
        </p:grpSpPr>
        <p:sp>
          <p:nvSpPr>
            <p:cNvPr id="7" name="Freeform 7">
              <a:extLst>
                <a:ext uri="{FF2B5EF4-FFF2-40B4-BE49-F238E27FC236}">
                  <a16:creationId xmlns:a16="http://schemas.microsoft.com/office/drawing/2014/main" id="{0E3ADD38-9D7B-FCEB-DF7D-D5826C4C071C}"/>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52509D3D-5452-1768-59E0-3A5E2599E333}"/>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4139035D-A1E8-3817-3A43-FE95EFB840F0}"/>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0A7F2A96-3BF6-7E5A-8425-B01FD26B261F}"/>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E195EC3E-D384-1D7D-1EDB-9F662E1EB23F}"/>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BAAE72BA-C690-036D-44CF-B8949715DFCA}"/>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CC2F10C1-E2E2-0CFA-0614-ADF561696804}"/>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069F3D82-9F8C-C669-DAF4-60036B5E17B0}"/>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A52B5E1C-8F31-3984-499E-CA6E5C015726}"/>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549FB1CD-EF88-6AA0-2C77-A16F3AA762E1}"/>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2. Sự hình thành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8E733A11-DEEF-28D5-9A2E-131F0F37CBBC}"/>
              </a:ext>
            </a:extLst>
          </p:cNvPr>
          <p:cNvSpPr/>
          <p:nvPr/>
        </p:nvSpPr>
        <p:spPr>
          <a:xfrm>
            <a:off x="1706155" y="1781638"/>
            <a:ext cx="3517654"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8" name="TextBox 17">
            <a:extLst>
              <a:ext uri="{FF2B5EF4-FFF2-40B4-BE49-F238E27FC236}">
                <a16:creationId xmlns:a16="http://schemas.microsoft.com/office/drawing/2014/main" id="{F5FAED50-EE3C-B886-72F0-06D8C831FF37}"/>
              </a:ext>
            </a:extLst>
          </p:cNvPr>
          <p:cNvSpPr txBox="1"/>
          <p:nvPr/>
        </p:nvSpPr>
        <p:spPr>
          <a:xfrm>
            <a:off x="1694653" y="1778558"/>
            <a:ext cx="3842490" cy="556434"/>
          </a:xfrm>
          <a:prstGeom prst="rect">
            <a:avLst/>
          </a:prstGeom>
          <a:noFill/>
        </p:spPr>
        <p:txBody>
          <a:bodyPr wrap="square">
            <a:spAutoFit/>
          </a:bodyPr>
          <a:lstStyle/>
          <a:p>
            <a:pPr marL="0" marR="0" algn="just">
              <a:lnSpc>
                <a:spcPct val="115000"/>
              </a:lnSpc>
              <a:spcAft>
                <a:spcPts val="100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nhiên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1" name="Group 50">
            <a:extLst>
              <a:ext uri="{FF2B5EF4-FFF2-40B4-BE49-F238E27FC236}">
                <a16:creationId xmlns:a16="http://schemas.microsoft.com/office/drawing/2014/main" id="{7D545BA5-42FB-9746-7860-6B2846DA63DE}"/>
              </a:ext>
            </a:extLst>
          </p:cNvPr>
          <p:cNvGrpSpPr/>
          <p:nvPr/>
        </p:nvGrpSpPr>
        <p:grpSpPr>
          <a:xfrm>
            <a:off x="1123700" y="2797091"/>
            <a:ext cx="16577792" cy="5926790"/>
            <a:chOff x="983969" y="4342236"/>
            <a:chExt cx="16577792" cy="5926790"/>
          </a:xfrm>
        </p:grpSpPr>
        <p:sp>
          <p:nvSpPr>
            <p:cNvPr id="17" name="Rectangle: Rounded Corners 16">
              <a:extLst>
                <a:ext uri="{FF2B5EF4-FFF2-40B4-BE49-F238E27FC236}">
                  <a16:creationId xmlns:a16="http://schemas.microsoft.com/office/drawing/2014/main" id="{8F876671-D7D5-3203-DC29-A57ACAE7FBFD}"/>
                </a:ext>
              </a:extLst>
            </p:cNvPr>
            <p:cNvSpPr/>
            <p:nvPr/>
          </p:nvSpPr>
          <p:spPr>
            <a:xfrm>
              <a:off x="1049900" y="4342236"/>
              <a:ext cx="7452642" cy="2492918"/>
            </a:xfrm>
            <a:prstGeom prst="roundRect">
              <a:avLst>
                <a:gd name="adj" fmla="val 50000"/>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8420A592-7F9C-A209-E51C-59B58244D89B}"/>
                </a:ext>
              </a:extLst>
            </p:cNvPr>
            <p:cNvSpPr/>
            <p:nvPr/>
          </p:nvSpPr>
          <p:spPr>
            <a:xfrm>
              <a:off x="983969" y="7274170"/>
              <a:ext cx="7435363" cy="2994856"/>
            </a:xfrm>
            <a:prstGeom prst="roundRect">
              <a:avLst>
                <a:gd name="adj" fmla="val 50000"/>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8C1E110-9737-BD35-7410-E871FB56478B}"/>
                </a:ext>
              </a:extLst>
            </p:cNvPr>
            <p:cNvSpPr/>
            <p:nvPr/>
          </p:nvSpPr>
          <p:spPr>
            <a:xfrm>
              <a:off x="9932443" y="5245770"/>
              <a:ext cx="7629318" cy="3402237"/>
            </a:xfrm>
            <a:prstGeom prst="roundRect">
              <a:avLst>
                <a:gd name="adj" fmla="val 50000"/>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C20C846-020F-C5EB-7993-EB68E6BA2483}"/>
                </a:ext>
              </a:extLst>
            </p:cNvPr>
            <p:cNvSpPr txBox="1"/>
            <p:nvPr/>
          </p:nvSpPr>
          <p:spPr>
            <a:xfrm>
              <a:off x="1790770" y="7558959"/>
              <a:ext cx="5841899" cy="2246769"/>
            </a:xfrm>
            <a:prstGeom prst="rect">
              <a:avLst/>
            </a:prstGeom>
            <a:noFill/>
          </p:spPr>
          <p:txBody>
            <a:bodyPr wrap="square">
              <a:spAutoFit/>
            </a:bodyPr>
            <a:lstStyle/>
            <a:p>
              <a:pPr algn="just">
                <a:spcAft>
                  <a:spcPts val="1000"/>
                </a:spcAft>
              </a:pPr>
              <a:r>
                <a:rPr lang="en-US" sz="2800" dirty="0" err="1"/>
                <a:t>Múa</a:t>
              </a:r>
              <a:r>
                <a:rPr lang="en-US" sz="2800" dirty="0"/>
                <a:t> Nga </a:t>
              </a:r>
              <a:r>
                <a:rPr lang="en-US" sz="2800" dirty="0" err="1"/>
                <a:t>thường</a:t>
              </a:r>
              <a:r>
                <a:rPr lang="en-US" sz="2800" dirty="0"/>
                <a:t> </a:t>
              </a:r>
              <a:r>
                <a:rPr lang="en-US" sz="2800" dirty="0" err="1"/>
                <a:t>có</a:t>
              </a:r>
              <a:r>
                <a:rPr lang="en-US" sz="2800" dirty="0"/>
                <a:t> </a:t>
              </a:r>
              <a:r>
                <a:rPr lang="en-US" sz="2800" dirty="0" err="1"/>
                <a:t>động</a:t>
              </a:r>
              <a:r>
                <a:rPr lang="en-US" sz="2800" dirty="0"/>
                <a:t> </a:t>
              </a:r>
              <a:r>
                <a:rPr lang="en-US" sz="2800" dirty="0" err="1"/>
                <a:t>tác</a:t>
              </a:r>
              <a:r>
                <a:rPr lang="en-US" sz="2800" dirty="0"/>
                <a:t> </a:t>
              </a:r>
              <a:r>
                <a:rPr lang="en-US" sz="2800" dirty="0" err="1"/>
                <a:t>đập</a:t>
              </a:r>
              <a:r>
                <a:rPr lang="en-US" sz="2800" dirty="0"/>
                <a:t> </a:t>
              </a:r>
              <a:r>
                <a:rPr lang="en-US" sz="2800" dirty="0" err="1"/>
                <a:t>tay</a:t>
              </a:r>
              <a:r>
                <a:rPr lang="en-US" sz="2800" dirty="0"/>
                <a:t> </a:t>
              </a:r>
              <a:r>
                <a:rPr lang="en-US" sz="2800" dirty="0" err="1"/>
                <a:t>vào</a:t>
              </a:r>
              <a:r>
                <a:rPr lang="en-US" sz="2800" dirty="0"/>
                <a:t> </a:t>
              </a:r>
              <a:r>
                <a:rPr lang="en-US" sz="2800" dirty="0" err="1"/>
                <a:t>ống</a:t>
              </a:r>
              <a:r>
                <a:rPr lang="en-US" sz="2800" dirty="0"/>
                <a:t> </a:t>
              </a:r>
              <a:r>
                <a:rPr lang="en-US" sz="2800" dirty="0" err="1"/>
                <a:t>chân</a:t>
              </a:r>
              <a:r>
                <a:rPr lang="en-US" sz="2800" dirty="0"/>
                <a:t>, </a:t>
              </a:r>
              <a:r>
                <a:rPr lang="en-US" sz="2800" dirty="0" err="1"/>
                <a:t>gót</a:t>
              </a:r>
              <a:r>
                <a:rPr lang="en-US" sz="2800" dirty="0"/>
                <a:t> </a:t>
              </a:r>
              <a:r>
                <a:rPr lang="en-US" sz="2800" dirty="0" err="1"/>
                <a:t>chân</a:t>
              </a:r>
              <a:r>
                <a:rPr lang="en-US" sz="2800" dirty="0"/>
                <a:t>. Trong </a:t>
              </a:r>
              <a:r>
                <a:rPr lang="en-US" sz="2800" dirty="0" err="1"/>
                <a:t>múa</a:t>
              </a:r>
              <a:r>
                <a:rPr lang="en-US" sz="2800" dirty="0"/>
                <a:t> </a:t>
              </a:r>
              <a:r>
                <a:rPr lang="en-US" sz="2800" dirty="0" err="1"/>
                <a:t>dân</a:t>
              </a:r>
              <a:r>
                <a:rPr lang="en-US" sz="2800" dirty="0"/>
                <a:t> </a:t>
              </a:r>
              <a:r>
                <a:rPr lang="en-US" sz="2800" dirty="0" err="1"/>
                <a:t>gian</a:t>
              </a:r>
              <a:r>
                <a:rPr lang="en-US" sz="2800" dirty="0"/>
                <a:t> Nga </a:t>
              </a:r>
              <a:r>
                <a:rPr lang="en-US" sz="2800" dirty="0" err="1"/>
                <a:t>nhiều</a:t>
              </a:r>
              <a:r>
                <a:rPr lang="en-US" sz="2800" dirty="0"/>
                <a:t> </a:t>
              </a:r>
              <a:r>
                <a:rPr lang="en-US" sz="2800" dirty="0" err="1"/>
                <a:t>người</a:t>
              </a:r>
              <a:r>
                <a:rPr lang="en-US" sz="2800" dirty="0"/>
                <a:t> </a:t>
              </a:r>
              <a:r>
                <a:rPr lang="en-US" sz="2800" dirty="0" err="1"/>
                <a:t>cho</a:t>
              </a:r>
              <a:r>
                <a:rPr lang="en-US" sz="2800" dirty="0"/>
                <a:t> </a:t>
              </a:r>
              <a:r>
                <a:rPr lang="en-US" sz="2800" dirty="0" err="1"/>
                <a:t>rằng</a:t>
              </a:r>
              <a:r>
                <a:rPr lang="en-US" sz="2800" dirty="0"/>
                <a:t> </a:t>
              </a:r>
              <a:r>
                <a:rPr lang="en-US" sz="2800" dirty="0" err="1"/>
                <a:t>đó</a:t>
              </a:r>
              <a:r>
                <a:rPr lang="en-US" sz="2800" dirty="0"/>
                <a:t> </a:t>
              </a:r>
              <a:r>
                <a:rPr lang="en-US" sz="2800" dirty="0" err="1"/>
                <a:t>là</a:t>
              </a:r>
              <a:r>
                <a:rPr lang="en-US" sz="2800" dirty="0"/>
                <a:t> </a:t>
              </a:r>
              <a:r>
                <a:rPr lang="en-US" sz="2800" dirty="0" err="1"/>
                <a:t>sự</a:t>
              </a:r>
              <a:r>
                <a:rPr lang="en-US" sz="2800" dirty="0"/>
                <a:t> </a:t>
              </a:r>
              <a:r>
                <a:rPr lang="en-US" sz="2800" dirty="0" err="1"/>
                <a:t>xuất</a:t>
              </a:r>
              <a:r>
                <a:rPr lang="en-US" sz="2800" dirty="0"/>
                <a:t> </a:t>
              </a:r>
              <a:r>
                <a:rPr lang="en-US" sz="2800" dirty="0" err="1"/>
                <a:t>phát</a:t>
              </a:r>
              <a:r>
                <a:rPr lang="en-US" sz="2800" dirty="0"/>
                <a:t> </a:t>
              </a:r>
              <a:r>
                <a:rPr lang="en-US" sz="2800" dirty="0" err="1"/>
                <a:t>của</a:t>
              </a:r>
              <a:r>
                <a:rPr lang="en-US" sz="2800" dirty="0"/>
                <a:t> </a:t>
              </a:r>
              <a:r>
                <a:rPr lang="en-US" sz="2800" dirty="0" err="1"/>
                <a:t>động</a:t>
              </a:r>
              <a:r>
                <a:rPr lang="en-US" sz="2800" dirty="0"/>
                <a:t> </a:t>
              </a:r>
              <a:r>
                <a:rPr lang="en-US" sz="2800" dirty="0" err="1"/>
                <a:t>tác</a:t>
              </a:r>
              <a:r>
                <a:rPr lang="en-US" sz="2800" dirty="0"/>
                <a:t> </a:t>
              </a:r>
              <a:r>
                <a:rPr lang="en-US" sz="2800" dirty="0" err="1"/>
                <a:t>phủi</a:t>
              </a:r>
              <a:r>
                <a:rPr lang="en-US" sz="2800" dirty="0"/>
                <a:t> </a:t>
              </a:r>
              <a:r>
                <a:rPr lang="en-US" sz="2800" dirty="0" err="1"/>
                <a:t>tuyết</a:t>
              </a:r>
              <a:r>
                <a:rPr lang="en-US" sz="2800" dirty="0"/>
                <a:t> </a:t>
              </a:r>
              <a:r>
                <a:rPr lang="en-US" sz="2800" dirty="0" err="1"/>
                <a:t>trên</a:t>
              </a:r>
              <a:r>
                <a:rPr lang="en-US" sz="2800" dirty="0"/>
                <a:t> </a:t>
              </a:r>
              <a:r>
                <a:rPr lang="en-US" sz="2800" dirty="0" err="1"/>
                <a:t>bót</a:t>
              </a:r>
              <a:r>
                <a:rPr lang="en-US" sz="2800" dirty="0"/>
                <a:t> </a:t>
              </a:r>
              <a:r>
                <a:rPr lang="en-US" sz="2800" dirty="0" err="1"/>
                <a:t>ủng</a:t>
              </a:r>
              <a:r>
                <a:rPr lang="en-US" sz="2800" dirty="0"/>
                <a:t>.</a:t>
              </a:r>
            </a:p>
          </p:txBody>
        </p:sp>
        <p:sp>
          <p:nvSpPr>
            <p:cNvPr id="44" name="TextBox 43">
              <a:extLst>
                <a:ext uri="{FF2B5EF4-FFF2-40B4-BE49-F238E27FC236}">
                  <a16:creationId xmlns:a16="http://schemas.microsoft.com/office/drawing/2014/main" id="{9222BD0B-9234-009C-4F4B-A18B72F94698}"/>
                </a:ext>
              </a:extLst>
            </p:cNvPr>
            <p:cNvSpPr txBox="1"/>
            <p:nvPr/>
          </p:nvSpPr>
          <p:spPr>
            <a:xfrm>
              <a:off x="1821948" y="4490110"/>
              <a:ext cx="5967736" cy="2246769"/>
            </a:xfrm>
            <a:prstGeom prst="rect">
              <a:avLst/>
            </a:prstGeom>
            <a:noFill/>
          </p:spPr>
          <p:txBody>
            <a:bodyPr wrap="square">
              <a:spAutoFit/>
            </a:bodyPr>
            <a:lstStyle/>
            <a:p>
              <a:r>
                <a:rPr lang="en-US" sz="2800" dirty="0" err="1"/>
                <a:t>Điều</a:t>
              </a:r>
              <a:r>
                <a:rPr lang="en-US" sz="2800" dirty="0"/>
                <a:t> </a:t>
              </a:r>
              <a:r>
                <a:rPr lang="en-US" sz="2800" dirty="0" err="1"/>
                <a:t>kiện</a:t>
              </a:r>
              <a:r>
                <a:rPr lang="en-US" sz="2800" dirty="0"/>
                <a:t> </a:t>
              </a:r>
              <a:r>
                <a:rPr lang="en-US" sz="2800" dirty="0" err="1"/>
                <a:t>tự</a:t>
              </a:r>
              <a:r>
                <a:rPr lang="en-US" sz="2800" dirty="0"/>
                <a:t> </a:t>
              </a:r>
              <a:r>
                <a:rPr lang="en-US" sz="2800" dirty="0" err="1"/>
                <a:t>nhiên</a:t>
              </a:r>
              <a:r>
                <a:rPr lang="en-US" sz="2800" dirty="0"/>
                <a:t> </a:t>
              </a:r>
              <a:r>
                <a:rPr lang="en-US" sz="2800" dirty="0" err="1"/>
                <a:t>trong</a:t>
              </a:r>
              <a:r>
                <a:rPr lang="en-US" sz="2800" dirty="0"/>
                <a:t> </a:t>
              </a:r>
              <a:r>
                <a:rPr lang="en-US" sz="2800" dirty="0" err="1"/>
                <a:t>một</a:t>
              </a:r>
              <a:r>
                <a:rPr lang="en-US" sz="2800" dirty="0"/>
                <a:t> </a:t>
              </a:r>
              <a:r>
                <a:rPr lang="en-US" sz="2800" dirty="0" err="1"/>
                <a:t>chừng</a:t>
              </a:r>
              <a:r>
                <a:rPr lang="en-US" sz="2800" dirty="0"/>
                <a:t> </a:t>
              </a:r>
              <a:r>
                <a:rPr lang="en-US" sz="2800" dirty="0" err="1"/>
                <a:t>mực</a:t>
              </a:r>
              <a:r>
                <a:rPr lang="en-US" sz="2800" dirty="0"/>
                <a:t> </a:t>
              </a:r>
              <a:r>
                <a:rPr lang="en-US" sz="2800" dirty="0" err="1"/>
                <a:t>nào</a:t>
              </a:r>
              <a:r>
                <a:rPr lang="en-US" sz="2800" dirty="0"/>
                <a:t> </a:t>
              </a:r>
              <a:r>
                <a:rPr lang="en-US" sz="2800" dirty="0" err="1"/>
                <a:t>đó</a:t>
              </a:r>
              <a:r>
                <a:rPr lang="en-US" sz="2800" dirty="0"/>
                <a:t> </a:t>
              </a:r>
              <a:r>
                <a:rPr lang="en-US" sz="2800" dirty="0" err="1"/>
                <a:t>cũng</a:t>
              </a:r>
              <a:r>
                <a:rPr lang="en-US" sz="2800" dirty="0"/>
                <a:t> </a:t>
              </a:r>
              <a:r>
                <a:rPr lang="en-US" sz="2800" dirty="0" err="1"/>
                <a:t>có</a:t>
              </a:r>
              <a:r>
                <a:rPr lang="en-US" sz="2800" dirty="0"/>
                <a:t> </a:t>
              </a:r>
              <a:r>
                <a:rPr lang="en-US" sz="2800" dirty="0" err="1"/>
                <a:t>ảnh</a:t>
              </a:r>
              <a:r>
                <a:rPr lang="en-US" sz="2800" dirty="0"/>
                <a:t> </a:t>
              </a:r>
              <a:r>
                <a:rPr lang="en-US" sz="2800" dirty="0" err="1"/>
                <a:t>hưởng</a:t>
              </a:r>
              <a:r>
                <a:rPr lang="en-US" sz="2800" dirty="0"/>
                <a:t> </a:t>
              </a:r>
              <a:r>
                <a:rPr lang="en-US" sz="2800" dirty="0" err="1"/>
                <a:t>đến</a:t>
              </a:r>
              <a:r>
                <a:rPr lang="en-US" sz="2800" dirty="0"/>
                <a:t> </a:t>
              </a:r>
              <a:r>
                <a:rPr lang="en-US" sz="2800" dirty="0" err="1"/>
                <a:t>tác</a:t>
              </a:r>
              <a:r>
                <a:rPr lang="en-US" sz="2800" dirty="0"/>
                <a:t> </a:t>
              </a:r>
              <a:r>
                <a:rPr lang="en-US" sz="2800" dirty="0" err="1"/>
                <a:t>động</a:t>
              </a:r>
              <a:r>
                <a:rPr lang="en-US" sz="2800" dirty="0"/>
                <a:t> </a:t>
              </a:r>
              <a:r>
                <a:rPr lang="en-US" sz="2800" dirty="0" err="1"/>
                <a:t>của</a:t>
              </a:r>
              <a:r>
                <a:rPr lang="en-US" sz="2800" dirty="0"/>
                <a:t> </a:t>
              </a:r>
              <a:r>
                <a:rPr lang="en-US" sz="2800" dirty="0" err="1"/>
                <a:t>nó</a:t>
              </a:r>
              <a:r>
                <a:rPr lang="en-US" sz="2800" dirty="0"/>
                <a:t>, </a:t>
              </a:r>
              <a:r>
                <a:rPr lang="en-US" sz="2800" dirty="0" err="1"/>
                <a:t>mà</a:t>
              </a:r>
              <a:r>
                <a:rPr lang="en-US" sz="2800" dirty="0"/>
                <a:t> </a:t>
              </a:r>
              <a:r>
                <a:rPr lang="en-US" sz="2800" dirty="0" err="1"/>
                <a:t>phải</a:t>
              </a:r>
              <a:r>
                <a:rPr lang="en-US" sz="2800" dirty="0"/>
                <a:t> </a:t>
              </a:r>
              <a:r>
                <a:rPr lang="en-US" sz="2800" dirty="0" err="1"/>
                <a:t>nhìn</a:t>
              </a:r>
              <a:r>
                <a:rPr lang="en-US" sz="2800" dirty="0"/>
                <a:t> ở </a:t>
              </a:r>
              <a:r>
                <a:rPr lang="en-US" sz="2800" dirty="0" err="1"/>
                <a:t>phạm</a:t>
              </a:r>
              <a:r>
                <a:rPr lang="en-US" sz="2800" dirty="0"/>
                <a:t> </a:t>
              </a:r>
              <a:r>
                <a:rPr lang="en-US" sz="2800" dirty="0" err="1"/>
                <a:t>trù</a:t>
              </a:r>
              <a:r>
                <a:rPr lang="en-US" sz="2800" dirty="0"/>
                <a:t> </a:t>
              </a:r>
              <a:r>
                <a:rPr lang="en-US" sz="2800" dirty="0" err="1"/>
                <a:t>tổng</a:t>
              </a:r>
              <a:r>
                <a:rPr lang="en-US" sz="2800" dirty="0"/>
                <a:t> </a:t>
              </a:r>
              <a:r>
                <a:rPr lang="en-US" sz="2800" dirty="0" err="1"/>
                <a:t>thể</a:t>
              </a:r>
              <a:r>
                <a:rPr lang="en-US" sz="2800" dirty="0"/>
                <a:t> </a:t>
              </a:r>
              <a:r>
                <a:rPr lang="en-US" sz="2800" dirty="0" err="1"/>
                <a:t>mối</a:t>
              </a:r>
              <a:r>
                <a:rPr lang="en-US" sz="2800" dirty="0"/>
                <a:t> </a:t>
              </a:r>
              <a:r>
                <a:rPr lang="en-US" sz="2800" dirty="0" err="1"/>
                <a:t>quan</a:t>
              </a:r>
              <a:r>
                <a:rPr lang="en-US" sz="2800" dirty="0"/>
                <a:t> </a:t>
              </a:r>
              <a:r>
                <a:rPr lang="en-US" sz="2800" dirty="0" err="1"/>
                <a:t>hệ</a:t>
              </a:r>
              <a:r>
                <a:rPr lang="en-US" sz="2800" dirty="0"/>
                <a:t> </a:t>
              </a:r>
              <a:r>
                <a:rPr lang="en-US" sz="2800" dirty="0" err="1"/>
                <a:t>của</a:t>
              </a:r>
              <a:r>
                <a:rPr lang="en-US" sz="2800" dirty="0"/>
                <a:t> </a:t>
              </a:r>
              <a:r>
                <a:rPr lang="en-US" sz="2800" dirty="0" err="1"/>
                <a:t>chúng</a:t>
              </a:r>
              <a:r>
                <a:rPr lang="en-US" sz="2800" dirty="0"/>
                <a:t>.</a:t>
              </a:r>
            </a:p>
            <a:p>
              <a:endParaRPr lang="en-US" sz="2800" dirty="0">
                <a:latin typeface="+mj-lt"/>
              </a:endParaRPr>
            </a:p>
          </p:txBody>
        </p:sp>
        <p:sp>
          <p:nvSpPr>
            <p:cNvPr id="48" name="TextBox 47">
              <a:extLst>
                <a:ext uri="{FF2B5EF4-FFF2-40B4-BE49-F238E27FC236}">
                  <a16:creationId xmlns:a16="http://schemas.microsoft.com/office/drawing/2014/main" id="{454CA1AB-8A88-A0B6-34A0-2F337799EAE2}"/>
                </a:ext>
              </a:extLst>
            </p:cNvPr>
            <p:cNvSpPr txBox="1"/>
            <p:nvPr/>
          </p:nvSpPr>
          <p:spPr>
            <a:xfrm>
              <a:off x="10725251" y="5594635"/>
              <a:ext cx="6317096" cy="3108543"/>
            </a:xfrm>
            <a:prstGeom prst="rect">
              <a:avLst/>
            </a:prstGeom>
            <a:noFill/>
          </p:spPr>
          <p:txBody>
            <a:bodyPr wrap="square">
              <a:spAutoFit/>
            </a:bodyPr>
            <a:lstStyle/>
            <a:p>
              <a:pPr algn="just"/>
              <a:r>
                <a:rPr lang="en-US" sz="2800" dirty="0" err="1"/>
                <a:t>Múa</a:t>
              </a:r>
              <a:r>
                <a:rPr lang="en-US" sz="2800" dirty="0"/>
                <a:t> Thái Việt Nam, </a:t>
              </a:r>
              <a:r>
                <a:rPr lang="en-US" sz="2800" dirty="0" err="1"/>
                <a:t>nữ</a:t>
              </a:r>
              <a:r>
                <a:rPr lang="en-US" sz="2800" dirty="0"/>
                <a:t> </a:t>
              </a:r>
              <a:r>
                <a:rPr lang="en-US" sz="2800" dirty="0" err="1"/>
                <a:t>thường</a:t>
              </a:r>
              <a:r>
                <a:rPr lang="en-US" sz="2800" dirty="0"/>
                <a:t> </a:t>
              </a:r>
              <a:r>
                <a:rPr lang="en-US" sz="2800" dirty="0" err="1"/>
                <a:t>có</a:t>
              </a:r>
              <a:r>
                <a:rPr lang="en-US" sz="2800" dirty="0"/>
                <a:t> </a:t>
              </a:r>
              <a:r>
                <a:rPr lang="en-US" sz="2800" dirty="0" err="1"/>
                <a:t>động</a:t>
              </a:r>
              <a:r>
                <a:rPr lang="en-US" sz="2800" dirty="0"/>
                <a:t> </a:t>
              </a:r>
              <a:r>
                <a:rPr lang="en-US" sz="2800" dirty="0" err="1"/>
                <a:t>tác</a:t>
              </a:r>
              <a:r>
                <a:rPr lang="en-US" sz="2800" dirty="0"/>
                <a:t> </a:t>
              </a:r>
              <a:r>
                <a:rPr lang="en-US" sz="2800" dirty="0" err="1"/>
                <a:t>bấp</a:t>
              </a:r>
              <a:r>
                <a:rPr lang="en-US" sz="2800" dirty="0"/>
                <a:t> </a:t>
              </a:r>
              <a:r>
                <a:rPr lang="en-US" sz="2800" dirty="0" err="1"/>
                <a:t>bênh</a:t>
              </a:r>
              <a:r>
                <a:rPr lang="en-US" sz="2800" dirty="0"/>
                <a:t> </a:t>
              </a:r>
              <a:r>
                <a:rPr lang="en-US" sz="2800" dirty="0" err="1"/>
                <a:t>nhẹ</a:t>
              </a:r>
              <a:r>
                <a:rPr lang="en-US" sz="2800" dirty="0"/>
                <a:t> </a:t>
              </a:r>
              <a:r>
                <a:rPr lang="en-US" sz="2800" dirty="0" err="1"/>
                <a:t>nhàng</a:t>
              </a:r>
              <a:r>
                <a:rPr lang="en-US" sz="2800" dirty="0"/>
                <a:t>, </a:t>
              </a:r>
              <a:r>
                <a:rPr lang="en-US" sz="2800" dirty="0" err="1"/>
                <a:t>bước</a:t>
              </a:r>
              <a:r>
                <a:rPr lang="en-US" sz="2800" dirty="0"/>
                <a:t> </a:t>
              </a:r>
              <a:r>
                <a:rPr lang="en-US" sz="2800" dirty="0" err="1"/>
                <a:t>ngắn</a:t>
              </a:r>
              <a:r>
                <a:rPr lang="en-US" sz="2800" dirty="0"/>
                <a:t>. </a:t>
              </a:r>
              <a:r>
                <a:rPr lang="en-US" sz="2800" dirty="0" err="1"/>
                <a:t>Có</a:t>
              </a:r>
              <a:r>
                <a:rPr lang="en-US" sz="2800" dirty="0"/>
                <a:t> </a:t>
              </a:r>
              <a:r>
                <a:rPr lang="en-US" sz="2800" dirty="0" err="1"/>
                <a:t>thể</a:t>
              </a:r>
              <a:r>
                <a:rPr lang="en-US" sz="2800" dirty="0"/>
                <a:t> do </a:t>
              </a:r>
              <a:r>
                <a:rPr lang="en-US" sz="2800" dirty="0" err="1"/>
                <a:t>đồng</a:t>
              </a:r>
              <a:r>
                <a:rPr lang="en-US" sz="2800" dirty="0"/>
                <a:t> </a:t>
              </a:r>
              <a:r>
                <a:rPr lang="en-US" sz="2800" dirty="0" err="1"/>
                <a:t>bào</a:t>
              </a:r>
              <a:r>
                <a:rPr lang="en-US" sz="2800" dirty="0"/>
                <a:t> Thái ở </a:t>
              </a:r>
              <a:r>
                <a:rPr lang="en-US" sz="2800" dirty="0" err="1"/>
                <a:t>nhà</a:t>
              </a:r>
              <a:r>
                <a:rPr lang="en-US" sz="2800" dirty="0"/>
                <a:t> </a:t>
              </a:r>
              <a:r>
                <a:rPr lang="en-US" sz="2800" dirty="0" err="1"/>
                <a:t>sàn</a:t>
              </a:r>
              <a:r>
                <a:rPr lang="en-US" sz="2800" dirty="0"/>
                <a:t> </a:t>
              </a:r>
              <a:r>
                <a:rPr lang="en-US" sz="2800" dirty="0" err="1"/>
                <a:t>nên</a:t>
              </a:r>
              <a:r>
                <a:rPr lang="en-US" sz="2800" dirty="0"/>
                <a:t> </a:t>
              </a:r>
              <a:r>
                <a:rPr lang="en-US" sz="2800" dirty="0" err="1"/>
                <a:t>tính</a:t>
              </a:r>
              <a:r>
                <a:rPr lang="en-US" sz="2800" dirty="0"/>
                <a:t> </a:t>
              </a:r>
              <a:r>
                <a:rPr lang="en-US" sz="2800" dirty="0" err="1"/>
                <a:t>chất</a:t>
              </a:r>
              <a:r>
                <a:rPr lang="en-US" sz="2800" dirty="0"/>
                <a:t> </a:t>
              </a:r>
              <a:r>
                <a:rPr lang="en-US" sz="2800" dirty="0" err="1"/>
                <a:t>động</a:t>
              </a:r>
              <a:r>
                <a:rPr lang="en-US" sz="2800" dirty="0"/>
                <a:t> </a:t>
              </a:r>
              <a:r>
                <a:rPr lang="en-US" sz="2800" dirty="0" err="1"/>
                <a:t>tác</a:t>
              </a:r>
              <a:r>
                <a:rPr lang="en-US" sz="2800" dirty="0"/>
                <a:t> </a:t>
              </a:r>
              <a:r>
                <a:rPr lang="en-US" sz="2800" dirty="0" err="1"/>
                <a:t>trong</a:t>
              </a:r>
              <a:r>
                <a:rPr lang="en-US" sz="2800" dirty="0"/>
                <a:t> </a:t>
              </a:r>
              <a:r>
                <a:rPr lang="en-US" sz="2800" dirty="0" err="1"/>
                <a:t>sinh</a:t>
              </a:r>
              <a:r>
                <a:rPr lang="en-US" sz="2800" dirty="0"/>
                <a:t> </a:t>
              </a:r>
              <a:r>
                <a:rPr lang="en-US" sz="2800" dirty="0" err="1"/>
                <a:t>hoạt</a:t>
              </a:r>
              <a:r>
                <a:rPr lang="en-US" sz="2800" dirty="0"/>
                <a:t> </a:t>
              </a:r>
              <a:r>
                <a:rPr lang="en-US" sz="2800" dirty="0" err="1"/>
                <a:t>cũng</a:t>
              </a:r>
              <a:r>
                <a:rPr lang="en-US" sz="2800" dirty="0"/>
                <a:t> </a:t>
              </a:r>
              <a:r>
                <a:rPr lang="en-US" sz="2800" dirty="0" err="1"/>
                <a:t>nhẹ</a:t>
              </a:r>
              <a:r>
                <a:rPr lang="en-US" sz="2800" dirty="0"/>
                <a:t> </a:t>
              </a:r>
              <a:r>
                <a:rPr lang="en-US" sz="2800" dirty="0" err="1"/>
                <a:t>nhàng</a:t>
              </a:r>
              <a:r>
                <a:rPr lang="en-US" sz="2800" dirty="0"/>
                <a:t>. </a:t>
              </a:r>
              <a:r>
                <a:rPr lang="en-US" sz="2800" dirty="0" err="1"/>
                <a:t>Nhà</a:t>
              </a:r>
              <a:r>
                <a:rPr lang="en-US" sz="2800" dirty="0"/>
                <a:t> </a:t>
              </a:r>
              <a:r>
                <a:rPr lang="en-US" sz="2800" dirty="0" err="1"/>
                <a:t>sàn</a:t>
              </a:r>
              <a:r>
                <a:rPr lang="en-US" sz="2800" dirty="0"/>
                <a:t> </a:t>
              </a:r>
              <a:r>
                <a:rPr lang="en-US" sz="2800" dirty="0" err="1"/>
                <a:t>làm</a:t>
              </a:r>
              <a:r>
                <a:rPr lang="en-US" sz="2800" dirty="0"/>
                <a:t> </a:t>
              </a:r>
              <a:r>
                <a:rPr lang="en-US" sz="2800" dirty="0" err="1"/>
                <a:t>bằng</a:t>
              </a:r>
              <a:r>
                <a:rPr lang="en-US" sz="2800" dirty="0"/>
                <a:t> </a:t>
              </a:r>
              <a:r>
                <a:rPr lang="en-US" sz="2800" dirty="0" err="1"/>
                <a:t>vâu</a:t>
              </a:r>
              <a:r>
                <a:rPr lang="en-US" sz="2800" dirty="0"/>
                <a:t>, </a:t>
              </a:r>
              <a:r>
                <a:rPr lang="en-US" sz="2800" dirty="0" err="1"/>
                <a:t>nứa</a:t>
              </a:r>
              <a:r>
                <a:rPr lang="en-US" sz="2800" dirty="0"/>
                <a:t> </a:t>
              </a:r>
              <a:r>
                <a:rPr lang="en-US" sz="2800" dirty="0" err="1"/>
                <a:t>nên</a:t>
              </a:r>
              <a:r>
                <a:rPr lang="en-US" sz="2800" dirty="0"/>
                <a:t> </a:t>
              </a:r>
              <a:r>
                <a:rPr lang="en-US" sz="2800" dirty="0" err="1"/>
                <a:t>có</a:t>
              </a:r>
              <a:r>
                <a:rPr lang="en-US" sz="2800" dirty="0"/>
                <a:t> </a:t>
              </a:r>
              <a:r>
                <a:rPr lang="en-US" sz="2800" dirty="0" err="1"/>
                <a:t>thể</a:t>
              </a:r>
              <a:r>
                <a:rPr lang="en-US" sz="2800" dirty="0"/>
                <a:t> </a:t>
              </a:r>
              <a:r>
                <a:rPr lang="en-US" sz="2800" dirty="0" err="1"/>
                <a:t>tạo</a:t>
              </a:r>
              <a:r>
                <a:rPr lang="en-US" sz="2800" dirty="0"/>
                <a:t> </a:t>
              </a:r>
              <a:r>
                <a:rPr lang="en-US" sz="2800" dirty="0" err="1"/>
                <a:t>ra</a:t>
              </a:r>
              <a:r>
                <a:rPr lang="en-US" sz="2800" dirty="0"/>
                <a:t> </a:t>
              </a:r>
              <a:r>
                <a:rPr lang="en-US" sz="2800" dirty="0" err="1"/>
                <a:t>sự</a:t>
              </a:r>
              <a:r>
                <a:rPr lang="en-US" sz="2800" dirty="0"/>
                <a:t> </a:t>
              </a:r>
              <a:r>
                <a:rPr lang="en-US" sz="2800" dirty="0" err="1"/>
                <a:t>bấp</a:t>
              </a:r>
              <a:r>
                <a:rPr lang="en-US" sz="2800" dirty="0"/>
                <a:t> </a:t>
              </a:r>
              <a:r>
                <a:rPr lang="en-US" sz="2800" dirty="0" err="1"/>
                <a:t>bênh</a:t>
              </a:r>
              <a:r>
                <a:rPr lang="en-US" sz="2800" dirty="0"/>
                <a:t> </a:t>
              </a:r>
              <a:r>
                <a:rPr lang="en-US" sz="2800" dirty="0" err="1"/>
                <a:t>đó</a:t>
              </a:r>
              <a:r>
                <a:rPr lang="en-US" sz="2800" dirty="0"/>
                <a:t>.</a:t>
              </a:r>
            </a:p>
            <a:p>
              <a:pPr algn="just"/>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E2736990-8771-E91D-9144-FC7FF95154AE}"/>
                </a:ext>
              </a:extLst>
            </p:cNvPr>
            <p:cNvSpPr txBox="1"/>
            <p:nvPr/>
          </p:nvSpPr>
          <p:spPr>
            <a:xfrm>
              <a:off x="8138971" y="5806308"/>
              <a:ext cx="2135879" cy="523220"/>
            </a:xfrm>
            <a:prstGeom prst="rect">
              <a:avLst/>
            </a:prstGeom>
            <a:noFill/>
          </p:spPr>
          <p:txBody>
            <a:bodyPr wrap="square">
              <a:spAutoFit/>
            </a:bodyPr>
            <a:lstStyle/>
            <a:p>
              <a:pPr algn="ctr"/>
              <a:endParaRPr lang="en-US" sz="2800" b="1" dirty="0"/>
            </a:p>
          </p:txBody>
        </p:sp>
      </p:grpSp>
    </p:spTree>
    <p:extLst>
      <p:ext uri="{BB962C8B-B14F-4D97-AF65-F5344CB8AC3E}">
        <p14:creationId xmlns:p14="http://schemas.microsoft.com/office/powerpoint/2010/main" val="37554362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00AC-6F8C-B995-5A53-F4137F4AE08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DBD583-5A5F-E50C-0781-F9FF662E2BE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F33543C1-70EB-E68A-BDBC-856CBB7D5EAA}"/>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59AA20A3-ACA7-6867-FB9D-8325D96F38EF}"/>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5340850E-8E9A-4FE1-20CC-011C77966E11}"/>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B54A71EB-C95A-1F22-956C-EEAFFA13BAC6}"/>
              </a:ext>
            </a:extLst>
          </p:cNvPr>
          <p:cNvGrpSpPr/>
          <p:nvPr/>
        </p:nvGrpSpPr>
        <p:grpSpPr>
          <a:xfrm>
            <a:off x="306799" y="109422"/>
            <a:ext cx="17412390" cy="9977550"/>
            <a:chOff x="0" y="0"/>
            <a:chExt cx="4181481" cy="2092636"/>
          </a:xfrm>
        </p:grpSpPr>
        <p:sp>
          <p:nvSpPr>
            <p:cNvPr id="7" name="Freeform 7">
              <a:extLst>
                <a:ext uri="{FF2B5EF4-FFF2-40B4-BE49-F238E27FC236}">
                  <a16:creationId xmlns:a16="http://schemas.microsoft.com/office/drawing/2014/main" id="{C771901C-9494-CFF4-EFA4-5DE122C78539}"/>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C06EC745-440C-DB8F-E2B0-D9C361C05EE2}"/>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554CEF57-5B7C-696A-9C08-28B677149165}"/>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0AC43121-AAD0-5290-7579-55751D087034}"/>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EF4D4BF6-C2AA-C28A-D827-076B58BC7EEA}"/>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60180530-6FE4-7F65-1A9C-36D775C45450}"/>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0912E9CB-C62A-971D-3B02-F2DF3ABAF4DD}"/>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DA14D6CB-292C-23C7-65C1-657CFC2DD1CC}"/>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23267B2E-A49E-6091-AC56-A3A9CC922B2D}"/>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D063E8C8-355F-C252-E54D-3D6E2A72A824}"/>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2. Sự hình thành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17873041-E2F4-1E30-3A6C-645FE78AF0E1}"/>
              </a:ext>
            </a:extLst>
          </p:cNvPr>
          <p:cNvSpPr/>
          <p:nvPr/>
        </p:nvSpPr>
        <p:spPr>
          <a:xfrm>
            <a:off x="1706155" y="1781638"/>
            <a:ext cx="3756276"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8" name="TextBox 17">
            <a:extLst>
              <a:ext uri="{FF2B5EF4-FFF2-40B4-BE49-F238E27FC236}">
                <a16:creationId xmlns:a16="http://schemas.microsoft.com/office/drawing/2014/main" id="{EB4F3112-604A-29F6-A01C-FCC9DCCBEB74}"/>
              </a:ext>
            </a:extLst>
          </p:cNvPr>
          <p:cNvSpPr txBox="1"/>
          <p:nvPr/>
        </p:nvSpPr>
        <p:spPr>
          <a:xfrm>
            <a:off x="1782355" y="1848838"/>
            <a:ext cx="3680076" cy="556434"/>
          </a:xfrm>
          <a:prstGeom prst="rect">
            <a:avLst/>
          </a:prstGeom>
          <a:noFill/>
        </p:spPr>
        <p:txBody>
          <a:bodyPr wrap="square">
            <a:spAutoFit/>
          </a:bodyPr>
          <a:lstStyle/>
          <a:p>
            <a:pPr marL="0" marR="0" algn="just">
              <a:lnSpc>
                <a:spcPct val="115000"/>
              </a:lnSpc>
              <a:spcAft>
                <a:spcPts val="100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nhiên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Oval 30">
            <a:extLst>
              <a:ext uri="{FF2B5EF4-FFF2-40B4-BE49-F238E27FC236}">
                <a16:creationId xmlns:a16="http://schemas.microsoft.com/office/drawing/2014/main" id="{96D81C68-2884-FE84-97F8-8A7AFA0AA071}"/>
              </a:ext>
            </a:extLst>
          </p:cNvPr>
          <p:cNvSpPr/>
          <p:nvPr/>
        </p:nvSpPr>
        <p:spPr>
          <a:xfrm>
            <a:off x="432622" y="4349700"/>
            <a:ext cx="3505200" cy="35052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B5C0139-91BC-F609-24FA-4C5FC59054D8}"/>
              </a:ext>
            </a:extLst>
          </p:cNvPr>
          <p:cNvSpPr txBox="1"/>
          <p:nvPr/>
        </p:nvSpPr>
        <p:spPr>
          <a:xfrm>
            <a:off x="542668" y="5185758"/>
            <a:ext cx="3222184" cy="2677656"/>
          </a:xfrm>
          <a:prstGeom prst="rect">
            <a:avLst/>
          </a:prstGeom>
          <a:noFill/>
        </p:spPr>
        <p:txBody>
          <a:bodyPr wrap="square">
            <a:spAutoFit/>
          </a:bodyPr>
          <a:lstStyle/>
          <a:p>
            <a:pPr algn="ctr"/>
            <a:r>
              <a:rPr lang="en-US" sz="2800" b="1" dirty="0" err="1"/>
              <a:t>Khảo</a:t>
            </a:r>
            <a:r>
              <a:rPr lang="en-US" sz="2800" b="1" dirty="0"/>
              <a:t> </a:t>
            </a:r>
            <a:r>
              <a:rPr lang="en-US" sz="2800" b="1" dirty="0" err="1"/>
              <a:t>sát</a:t>
            </a:r>
            <a:r>
              <a:rPr lang="en-US" sz="2800" b="1" dirty="0"/>
              <a:t> </a:t>
            </a:r>
            <a:r>
              <a:rPr lang="en-US" sz="2800" b="1" dirty="0" err="1"/>
              <a:t>nghiên</a:t>
            </a:r>
            <a:r>
              <a:rPr lang="en-US" sz="2800" b="1" dirty="0"/>
              <a:t> </a:t>
            </a:r>
            <a:r>
              <a:rPr lang="en-US" sz="2800" b="1" dirty="0" err="1"/>
              <a:t>cứu</a:t>
            </a:r>
            <a:r>
              <a:rPr lang="en-US" sz="2800" b="1" dirty="0"/>
              <a:t> </a:t>
            </a:r>
            <a:r>
              <a:rPr lang="en-US" sz="2800" b="1" dirty="0" err="1"/>
              <a:t>về</a:t>
            </a:r>
            <a:r>
              <a:rPr lang="en-US" sz="2800" b="1" dirty="0"/>
              <a:t> </a:t>
            </a:r>
            <a:r>
              <a:rPr lang="en-US" sz="2800" b="1" dirty="0" err="1"/>
              <a:t>nguồn</a:t>
            </a:r>
            <a:r>
              <a:rPr lang="en-US" sz="2800" b="1" dirty="0"/>
              <a:t> </a:t>
            </a:r>
            <a:r>
              <a:rPr lang="en-US" sz="2800" b="1" dirty="0" err="1"/>
              <a:t>gốc</a:t>
            </a:r>
            <a:r>
              <a:rPr lang="en-US" sz="2800" b="1" dirty="0"/>
              <a:t> </a:t>
            </a:r>
            <a:r>
              <a:rPr lang="en-US" sz="2800" b="1" dirty="0" err="1"/>
              <a:t>và</a:t>
            </a:r>
            <a:r>
              <a:rPr lang="en-US" sz="2800" b="1" dirty="0"/>
              <a:t> </a:t>
            </a:r>
            <a:r>
              <a:rPr lang="en-US" sz="2800" b="1" dirty="0" err="1"/>
              <a:t>sự</a:t>
            </a:r>
            <a:r>
              <a:rPr lang="en-US" sz="2800" b="1" dirty="0"/>
              <a:t> </a:t>
            </a:r>
            <a:r>
              <a:rPr lang="en-US" sz="2800" b="1" dirty="0" err="1"/>
              <a:t>hình</a:t>
            </a:r>
            <a:r>
              <a:rPr lang="en-US" sz="2800" b="1" dirty="0"/>
              <a:t> </a:t>
            </a:r>
            <a:r>
              <a:rPr lang="en-US" sz="2800" b="1" dirty="0" err="1"/>
              <a:t>thành</a:t>
            </a:r>
            <a:r>
              <a:rPr lang="en-US" sz="2800" b="1" dirty="0"/>
              <a:t> </a:t>
            </a:r>
            <a:r>
              <a:rPr lang="en-US" sz="2800" b="1" dirty="0" err="1"/>
              <a:t>nghệ</a:t>
            </a:r>
            <a:r>
              <a:rPr lang="en-US" sz="2800" b="1" dirty="0"/>
              <a:t> </a:t>
            </a:r>
            <a:r>
              <a:rPr lang="en-US" sz="2800" b="1" dirty="0" err="1"/>
              <a:t>thuật</a:t>
            </a:r>
            <a:r>
              <a:rPr lang="en-US" sz="2800" b="1" dirty="0"/>
              <a:t> </a:t>
            </a:r>
            <a:r>
              <a:rPr lang="en-US" sz="2800" b="1" dirty="0" err="1"/>
              <a:t>múa</a:t>
            </a:r>
            <a:r>
              <a:rPr lang="en-US" sz="2800" b="1" dirty="0"/>
              <a:t> </a:t>
            </a:r>
            <a:r>
              <a:rPr lang="en-US" sz="2800" b="1" dirty="0" err="1"/>
              <a:t>khẳng</a:t>
            </a:r>
            <a:r>
              <a:rPr lang="en-US" sz="2800" b="1" dirty="0"/>
              <a:t> </a:t>
            </a:r>
            <a:r>
              <a:rPr lang="en-US" sz="2800" b="1" dirty="0" err="1"/>
              <a:t>định</a:t>
            </a:r>
            <a:r>
              <a:rPr lang="en-US" sz="2800" b="1" dirty="0"/>
              <a:t> </a:t>
            </a:r>
            <a:r>
              <a:rPr lang="en-US" sz="2800" b="1" dirty="0" err="1"/>
              <a:t>rằng</a:t>
            </a:r>
            <a:r>
              <a:rPr lang="en-US" sz="2800" b="1" dirty="0"/>
              <a:t>:</a:t>
            </a:r>
          </a:p>
          <a:p>
            <a:pPr algn="ctr"/>
            <a:endParaRPr lang="en-US" sz="2800" b="1" dirty="0"/>
          </a:p>
        </p:txBody>
      </p:sp>
      <p:sp>
        <p:nvSpPr>
          <p:cNvPr id="40" name="Rectangle 39">
            <a:extLst>
              <a:ext uri="{FF2B5EF4-FFF2-40B4-BE49-F238E27FC236}">
                <a16:creationId xmlns:a16="http://schemas.microsoft.com/office/drawing/2014/main" id="{1A9EB866-83A7-0E59-6BC3-0D5A592BFED8}"/>
              </a:ext>
            </a:extLst>
          </p:cNvPr>
          <p:cNvSpPr/>
          <p:nvPr/>
        </p:nvSpPr>
        <p:spPr>
          <a:xfrm>
            <a:off x="6148659" y="2670084"/>
            <a:ext cx="11159698" cy="2045302"/>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CA72A90E-4DBC-3200-A18E-6D0281D2BC43}"/>
              </a:ext>
            </a:extLst>
          </p:cNvPr>
          <p:cNvSpPr txBox="1"/>
          <p:nvPr/>
        </p:nvSpPr>
        <p:spPr>
          <a:xfrm>
            <a:off x="6231116" y="5143500"/>
            <a:ext cx="10822683" cy="425501"/>
          </a:xfrm>
          <a:prstGeom prst="rect">
            <a:avLst/>
          </a:prstGeom>
          <a:noFill/>
          <a:ln>
            <a:solidFill>
              <a:schemeClr val="bg1"/>
            </a:solidFill>
            <a:prstDash val="sysDash"/>
          </a:ln>
        </p:spPr>
        <p:txBody>
          <a:bodyPr wrap="square">
            <a:spAutoFit/>
          </a:bodyPr>
          <a:lstStyle/>
          <a:p>
            <a:pPr algn="just">
              <a:lnSpc>
                <a:spcPct val="115000"/>
              </a:lnSpc>
              <a:spcAft>
                <a:spcPts val="1000"/>
              </a:spcAft>
            </a:pPr>
            <a:endParaRPr lang="en-US" sz="2000">
              <a:effectLst/>
              <a:latin typeface="+mj-lt"/>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AA4009CC-0D15-AC58-9934-435079B869E3}"/>
              </a:ext>
            </a:extLst>
          </p:cNvPr>
          <p:cNvSpPr/>
          <p:nvPr/>
        </p:nvSpPr>
        <p:spPr>
          <a:xfrm>
            <a:off x="6148659" y="7389763"/>
            <a:ext cx="11159698" cy="2589355"/>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DB462A-1B91-53A6-E0C1-AD7AFDD9E1D6}"/>
              </a:ext>
            </a:extLst>
          </p:cNvPr>
          <p:cNvSpPr txBox="1"/>
          <p:nvPr/>
        </p:nvSpPr>
        <p:spPr>
          <a:xfrm>
            <a:off x="6132053" y="7427140"/>
            <a:ext cx="11159698" cy="3031343"/>
          </a:xfrm>
          <a:prstGeom prst="rect">
            <a:avLst/>
          </a:prstGeom>
          <a:noFill/>
        </p:spPr>
        <p:txBody>
          <a:bodyPr wrap="square">
            <a:spAutoFit/>
          </a:bodyPr>
          <a:lstStyle/>
          <a:p>
            <a:pPr algn="just">
              <a:lnSpc>
                <a:spcPct val="115000"/>
              </a:lnSpc>
              <a:spcAft>
                <a:spcPts val="1000"/>
              </a:spcAft>
            </a:pPr>
            <a:r>
              <a:rPr lang="en-US" sz="2800" dirty="0"/>
              <a:t>- </a:t>
            </a:r>
            <a:r>
              <a:rPr lang="en-US" sz="2800" dirty="0" err="1"/>
              <a:t>Sự</a:t>
            </a:r>
            <a:r>
              <a:rPr lang="en-US" sz="2800" dirty="0"/>
              <a:t> </a:t>
            </a:r>
            <a:r>
              <a:rPr lang="en-US" sz="2800" dirty="0" err="1"/>
              <a:t>hình</a:t>
            </a:r>
            <a:r>
              <a:rPr lang="en-US" sz="2800" dirty="0"/>
              <a:t> </a:t>
            </a:r>
            <a:r>
              <a:rPr lang="en-US" sz="2800" dirty="0" err="1"/>
              <a:t>thành</a:t>
            </a:r>
            <a:r>
              <a:rPr lang="en-US" sz="2800" dirty="0"/>
              <a:t> </a:t>
            </a:r>
            <a:r>
              <a:rPr lang="en-US" sz="2800" dirty="0" err="1"/>
              <a:t>những</a:t>
            </a:r>
            <a:r>
              <a:rPr lang="en-US" sz="2800" dirty="0"/>
              <a:t> </a:t>
            </a:r>
            <a:r>
              <a:rPr lang="en-US" sz="2800" dirty="0" err="1"/>
              <a:t>đặc</a:t>
            </a:r>
            <a:r>
              <a:rPr lang="en-US" sz="2800" dirty="0"/>
              <a:t> </a:t>
            </a:r>
            <a:r>
              <a:rPr lang="en-US" sz="2800" dirty="0" err="1"/>
              <a:t>điểm</a:t>
            </a:r>
            <a:r>
              <a:rPr lang="en-US" sz="2800" dirty="0"/>
              <a:t> </a:t>
            </a:r>
            <a:r>
              <a:rPr lang="en-US" sz="2800" dirty="0" err="1"/>
              <a:t>của</a:t>
            </a:r>
            <a:r>
              <a:rPr lang="en-US" sz="2800" dirty="0"/>
              <a:t> </a:t>
            </a:r>
            <a:r>
              <a:rPr lang="en-US" sz="2800" dirty="0" err="1"/>
              <a:t>nghệ</a:t>
            </a:r>
            <a:r>
              <a:rPr lang="en-US" sz="2800" dirty="0"/>
              <a:t> </a:t>
            </a:r>
            <a:r>
              <a:rPr lang="en-US" sz="2800" dirty="0" err="1"/>
              <a:t>thuật</a:t>
            </a:r>
            <a:r>
              <a:rPr lang="en-US" sz="2800" dirty="0"/>
              <a:t> </a:t>
            </a:r>
            <a:r>
              <a:rPr lang="en-US" sz="2800" dirty="0" err="1"/>
              <a:t>múa</a:t>
            </a:r>
            <a:r>
              <a:rPr lang="en-US" sz="2800" dirty="0"/>
              <a:t> </a:t>
            </a:r>
            <a:r>
              <a:rPr lang="en-US" sz="2800" dirty="0" err="1"/>
              <a:t>là</a:t>
            </a:r>
            <a:r>
              <a:rPr lang="en-US" sz="2800" dirty="0"/>
              <a:t> do </a:t>
            </a:r>
            <a:r>
              <a:rPr lang="en-US" sz="2800" dirty="0" err="1"/>
              <a:t>điều</a:t>
            </a:r>
            <a:r>
              <a:rPr lang="en-US" sz="2800" dirty="0"/>
              <a:t> </a:t>
            </a:r>
            <a:r>
              <a:rPr lang="en-US" sz="2800" dirty="0" err="1"/>
              <a:t>kiện</a:t>
            </a:r>
            <a:r>
              <a:rPr lang="en-US" sz="2800" dirty="0"/>
              <a:t> </a:t>
            </a:r>
            <a:r>
              <a:rPr lang="en-US" sz="2800" dirty="0" err="1"/>
              <a:t>xã</a:t>
            </a:r>
            <a:r>
              <a:rPr lang="en-US" sz="2800" dirty="0"/>
              <a:t> </a:t>
            </a:r>
            <a:r>
              <a:rPr lang="en-US" sz="2800" dirty="0" err="1"/>
              <a:t>hội</a:t>
            </a:r>
            <a:r>
              <a:rPr lang="en-US" sz="2800" dirty="0"/>
              <a:t>, </a:t>
            </a:r>
            <a:r>
              <a:rPr lang="en-US" sz="2800" dirty="0" err="1"/>
              <a:t>kinh</a:t>
            </a:r>
            <a:r>
              <a:rPr lang="en-US" sz="2800" dirty="0"/>
              <a:t> </a:t>
            </a:r>
            <a:r>
              <a:rPr lang="en-US" sz="2800" dirty="0" err="1"/>
              <a:t>tế</a:t>
            </a:r>
            <a:r>
              <a:rPr lang="en-US" sz="2800" dirty="0"/>
              <a:t>, </a:t>
            </a:r>
            <a:r>
              <a:rPr lang="en-US" sz="2800" dirty="0" err="1"/>
              <a:t>văn</a:t>
            </a:r>
            <a:r>
              <a:rPr lang="en-US" sz="2800" dirty="0"/>
              <a:t> </a:t>
            </a:r>
            <a:r>
              <a:rPr lang="en-US" sz="2800" dirty="0" err="1"/>
              <a:t>hóa</a:t>
            </a:r>
            <a:r>
              <a:rPr lang="en-US" sz="2800" dirty="0"/>
              <a:t> </a:t>
            </a:r>
            <a:r>
              <a:rPr lang="en-US" sz="2800" dirty="0" err="1"/>
              <a:t>và</a:t>
            </a:r>
            <a:r>
              <a:rPr lang="en-US" sz="2800" dirty="0"/>
              <a:t> </a:t>
            </a:r>
            <a:r>
              <a:rPr lang="en-US" sz="2800" dirty="0" err="1"/>
              <a:t>tự</a:t>
            </a:r>
            <a:r>
              <a:rPr lang="en-US" sz="2800" dirty="0"/>
              <a:t> </a:t>
            </a:r>
            <a:r>
              <a:rPr lang="en-US" sz="2800" dirty="0" err="1"/>
              <a:t>nhiên</a:t>
            </a:r>
            <a:r>
              <a:rPr lang="en-US" sz="2800" dirty="0"/>
              <a:t>. </a:t>
            </a:r>
            <a:r>
              <a:rPr lang="en-US" sz="2800" dirty="0" err="1"/>
              <a:t>Điều</a:t>
            </a:r>
            <a:r>
              <a:rPr lang="en-US" sz="2800" dirty="0"/>
              <a:t> </a:t>
            </a:r>
            <a:r>
              <a:rPr lang="en-US" sz="2800" dirty="0" err="1"/>
              <a:t>kiện</a:t>
            </a:r>
            <a:r>
              <a:rPr lang="en-US" sz="2800" dirty="0"/>
              <a:t> </a:t>
            </a:r>
            <a:r>
              <a:rPr lang="en-US" sz="2800" dirty="0" err="1"/>
              <a:t>xã</a:t>
            </a:r>
            <a:r>
              <a:rPr lang="en-US" sz="2800" dirty="0"/>
              <a:t> </a:t>
            </a:r>
            <a:r>
              <a:rPr lang="en-US" sz="2800" dirty="0" err="1"/>
              <a:t>hội</a:t>
            </a:r>
            <a:r>
              <a:rPr lang="en-US" sz="2800" dirty="0"/>
              <a:t> </a:t>
            </a:r>
            <a:r>
              <a:rPr lang="en-US" sz="2800" dirty="0" err="1"/>
              <a:t>là</a:t>
            </a:r>
            <a:r>
              <a:rPr lang="en-US" sz="2800" dirty="0"/>
              <a:t> </a:t>
            </a:r>
            <a:r>
              <a:rPr lang="en-US" sz="2800" dirty="0" err="1"/>
              <a:t>căn</a:t>
            </a:r>
            <a:r>
              <a:rPr lang="en-US" sz="2800" dirty="0"/>
              <a:t> </a:t>
            </a:r>
            <a:r>
              <a:rPr lang="en-US" sz="2800" dirty="0" err="1"/>
              <a:t>bản</a:t>
            </a:r>
            <a:r>
              <a:rPr lang="en-US" sz="2800" dirty="0"/>
              <a:t> </a:t>
            </a:r>
            <a:r>
              <a:rPr lang="en-US" sz="2800" dirty="0" err="1"/>
              <a:t>quan</a:t>
            </a:r>
            <a:r>
              <a:rPr lang="en-US" sz="2800" dirty="0"/>
              <a:t> </a:t>
            </a:r>
            <a:r>
              <a:rPr lang="en-US" sz="2800" dirty="0" err="1"/>
              <a:t>trọng</a:t>
            </a:r>
            <a:r>
              <a:rPr lang="en-US" sz="2800" dirty="0"/>
              <a:t>, </a:t>
            </a:r>
            <a:r>
              <a:rPr lang="en-US" sz="2800" dirty="0" err="1"/>
              <a:t>tác</a:t>
            </a:r>
            <a:r>
              <a:rPr lang="en-US" sz="2800" dirty="0"/>
              <a:t> </a:t>
            </a:r>
            <a:r>
              <a:rPr lang="en-US" sz="2800" dirty="0" err="1"/>
              <a:t>động</a:t>
            </a:r>
            <a:r>
              <a:rPr lang="en-US" sz="2800" dirty="0"/>
              <a:t> </a:t>
            </a:r>
            <a:r>
              <a:rPr lang="en-US" sz="2800" dirty="0" err="1"/>
              <a:t>tới</a:t>
            </a:r>
            <a:r>
              <a:rPr lang="en-US" sz="2800" dirty="0"/>
              <a:t> </a:t>
            </a:r>
            <a:r>
              <a:rPr lang="en-US" sz="2800" dirty="0" err="1"/>
              <a:t>toàn</a:t>
            </a:r>
            <a:r>
              <a:rPr lang="en-US" sz="2800" dirty="0"/>
              <a:t> </a:t>
            </a:r>
            <a:r>
              <a:rPr lang="en-US" sz="2800" dirty="0" err="1"/>
              <a:t>bộ</a:t>
            </a:r>
            <a:r>
              <a:rPr lang="en-US" sz="2800" dirty="0"/>
              <a:t> </a:t>
            </a:r>
            <a:r>
              <a:rPr lang="en-US" sz="2800" dirty="0" err="1"/>
              <a:t>những</a:t>
            </a:r>
            <a:r>
              <a:rPr lang="en-US" sz="2800" dirty="0"/>
              <a:t> </a:t>
            </a:r>
            <a:r>
              <a:rPr lang="en-US" sz="2800" dirty="0" err="1"/>
              <a:t>đặc</a:t>
            </a:r>
            <a:r>
              <a:rPr lang="en-US" sz="2800" dirty="0"/>
              <a:t> </a:t>
            </a:r>
            <a:r>
              <a:rPr lang="en-US" sz="2800" dirty="0" err="1"/>
              <a:t>điểm</a:t>
            </a:r>
            <a:r>
              <a:rPr lang="en-US" sz="2800" dirty="0"/>
              <a:t> </a:t>
            </a:r>
            <a:r>
              <a:rPr lang="en-US" sz="2800" dirty="0" err="1"/>
              <a:t>nền</a:t>
            </a:r>
            <a:r>
              <a:rPr lang="en-US" sz="2800" dirty="0"/>
              <a:t> </a:t>
            </a:r>
            <a:r>
              <a:rPr lang="en-US" sz="2800" dirty="0" err="1"/>
              <a:t>nghệ</a:t>
            </a:r>
            <a:r>
              <a:rPr lang="en-US" sz="2800" dirty="0"/>
              <a:t> </a:t>
            </a:r>
            <a:r>
              <a:rPr lang="en-US" sz="2800" dirty="0" err="1"/>
              <a:t>thuật</a:t>
            </a:r>
            <a:r>
              <a:rPr lang="en-US" sz="2800" dirty="0"/>
              <a:t> </a:t>
            </a:r>
            <a:r>
              <a:rPr lang="en-US" sz="2800" dirty="0" err="1"/>
              <a:t>múa</a:t>
            </a:r>
            <a:r>
              <a:rPr lang="en-US" sz="2800" dirty="0"/>
              <a:t> </a:t>
            </a:r>
            <a:r>
              <a:rPr lang="en-US" sz="2800" dirty="0" err="1"/>
              <a:t>của</a:t>
            </a:r>
            <a:r>
              <a:rPr lang="en-US" sz="2800" dirty="0"/>
              <a:t> </a:t>
            </a:r>
            <a:r>
              <a:rPr lang="en-US" sz="2800" dirty="0" err="1"/>
              <a:t>mọi</a:t>
            </a:r>
            <a:r>
              <a:rPr lang="en-US" sz="2800" dirty="0"/>
              <a:t> </a:t>
            </a:r>
            <a:r>
              <a:rPr lang="en-US" sz="2800" dirty="0" err="1"/>
              <a:t>dân</a:t>
            </a:r>
            <a:r>
              <a:rPr lang="en-US" sz="2800" dirty="0"/>
              <a:t> </a:t>
            </a:r>
            <a:r>
              <a:rPr lang="en-US" sz="2800" dirty="0" err="1"/>
              <a:t>tộc</a:t>
            </a:r>
            <a:r>
              <a:rPr lang="en-US" sz="2800" dirty="0"/>
              <a:t>. </a:t>
            </a:r>
            <a:r>
              <a:rPr lang="en-US" sz="2800" dirty="0" err="1"/>
              <a:t>Điều</a:t>
            </a:r>
            <a:r>
              <a:rPr lang="en-US" sz="2800" dirty="0"/>
              <a:t> </a:t>
            </a:r>
            <a:r>
              <a:rPr lang="en-US" sz="2800" dirty="0" err="1"/>
              <a:t>kiện</a:t>
            </a:r>
            <a:r>
              <a:rPr lang="en-US" sz="2800" dirty="0"/>
              <a:t> </a:t>
            </a:r>
            <a:r>
              <a:rPr lang="en-US" sz="2800" dirty="0" err="1"/>
              <a:t>tự</a:t>
            </a:r>
            <a:r>
              <a:rPr lang="en-US" sz="2800" dirty="0"/>
              <a:t> </a:t>
            </a:r>
            <a:r>
              <a:rPr lang="en-US" sz="2800" dirty="0" err="1"/>
              <a:t>nhiên</a:t>
            </a:r>
            <a:r>
              <a:rPr lang="en-US" sz="2800" dirty="0"/>
              <a:t> </a:t>
            </a:r>
            <a:r>
              <a:rPr lang="en-US" sz="2800" dirty="0" err="1"/>
              <a:t>không</a:t>
            </a:r>
            <a:r>
              <a:rPr lang="en-US" sz="2800" dirty="0"/>
              <a:t> </a:t>
            </a:r>
            <a:r>
              <a:rPr lang="en-US" sz="2800" dirty="0" err="1"/>
              <a:t>phải</a:t>
            </a:r>
            <a:r>
              <a:rPr lang="en-US" sz="2800" dirty="0"/>
              <a:t> </a:t>
            </a:r>
            <a:r>
              <a:rPr lang="en-US" sz="2800" dirty="0" err="1"/>
              <a:t>là</a:t>
            </a:r>
            <a:r>
              <a:rPr lang="en-US" sz="2800" dirty="0"/>
              <a:t> </a:t>
            </a:r>
            <a:r>
              <a:rPr lang="en-US" sz="2800" dirty="0" err="1"/>
              <a:t>điều</a:t>
            </a:r>
            <a:r>
              <a:rPr lang="en-US" sz="2800" dirty="0"/>
              <a:t> </a:t>
            </a:r>
            <a:r>
              <a:rPr lang="en-US" sz="2800" dirty="0" err="1"/>
              <a:t>kiện</a:t>
            </a:r>
            <a:r>
              <a:rPr lang="en-US" sz="2800" dirty="0"/>
              <a:t> </a:t>
            </a:r>
            <a:r>
              <a:rPr lang="en-US" sz="2800" dirty="0" err="1"/>
              <a:t>cơ</a:t>
            </a:r>
            <a:r>
              <a:rPr lang="en-US" sz="2800" dirty="0"/>
              <a:t> </a:t>
            </a:r>
            <a:r>
              <a:rPr lang="en-US" sz="2800" dirty="0" err="1"/>
              <a:t>bản</a:t>
            </a:r>
            <a:r>
              <a:rPr lang="en-US" sz="2800" dirty="0"/>
              <a:t> </a:t>
            </a:r>
            <a:r>
              <a:rPr lang="en-US" sz="2800" dirty="0" err="1"/>
              <a:t>quyết</a:t>
            </a:r>
            <a:r>
              <a:rPr lang="en-US" sz="2800" dirty="0"/>
              <a:t> </a:t>
            </a:r>
            <a:r>
              <a:rPr lang="en-US" sz="2800" dirty="0" err="1"/>
              <a:t>định</a:t>
            </a:r>
            <a:r>
              <a:rPr lang="en-US" sz="2800" dirty="0"/>
              <a:t>, </a:t>
            </a:r>
            <a:r>
              <a:rPr lang="en-US" sz="2800" dirty="0" err="1"/>
              <a:t>chỉ</a:t>
            </a:r>
            <a:r>
              <a:rPr lang="en-US" sz="2800" dirty="0"/>
              <a:t> </a:t>
            </a:r>
            <a:r>
              <a:rPr lang="en-US" sz="2800" dirty="0" err="1"/>
              <a:t>là</a:t>
            </a:r>
            <a:r>
              <a:rPr lang="en-US" sz="2800" dirty="0"/>
              <a:t> </a:t>
            </a:r>
            <a:r>
              <a:rPr lang="en-US" sz="2800" dirty="0" err="1"/>
              <a:t>điều</a:t>
            </a:r>
            <a:r>
              <a:rPr lang="en-US" sz="2800" dirty="0"/>
              <a:t> </a:t>
            </a:r>
            <a:r>
              <a:rPr lang="en-US" sz="2800" dirty="0" err="1"/>
              <a:t>kiện</a:t>
            </a:r>
            <a:r>
              <a:rPr lang="en-US" sz="2800" dirty="0"/>
              <a:t> </a:t>
            </a:r>
            <a:r>
              <a:rPr lang="en-US" sz="2800" dirty="0" err="1"/>
              <a:t>ảnh</a:t>
            </a:r>
            <a:r>
              <a:rPr lang="en-US" sz="2800" dirty="0"/>
              <a:t> </a:t>
            </a:r>
            <a:r>
              <a:rPr lang="en-US" sz="2800" dirty="0" err="1"/>
              <a:t>hưởng</a:t>
            </a:r>
            <a:r>
              <a:rPr lang="en-US" sz="2800" dirty="0"/>
              <a:t> </a:t>
            </a:r>
            <a:r>
              <a:rPr lang="en-US" sz="2800" dirty="0" err="1"/>
              <a:t>có</a:t>
            </a:r>
            <a:r>
              <a:rPr lang="en-US" sz="2800" dirty="0"/>
              <a:t> </a:t>
            </a:r>
            <a:r>
              <a:rPr lang="en-US" sz="2800" dirty="0" err="1"/>
              <a:t>chừng</a:t>
            </a:r>
            <a:r>
              <a:rPr lang="en-US" sz="2800" dirty="0"/>
              <a:t> </a:t>
            </a:r>
            <a:r>
              <a:rPr lang="en-US" sz="2800" dirty="0" err="1"/>
              <a:t>mực</a:t>
            </a:r>
            <a:r>
              <a:rPr lang="en-US" sz="2800" dirty="0"/>
              <a:t>, </a:t>
            </a:r>
            <a:r>
              <a:rPr lang="en-US" sz="2800" dirty="0" err="1"/>
              <a:t>có</a:t>
            </a:r>
            <a:r>
              <a:rPr lang="en-US" sz="2800" dirty="0"/>
              <a:t> </a:t>
            </a:r>
            <a:r>
              <a:rPr lang="en-US" sz="2800" dirty="0" err="1"/>
              <a:t>giới</a:t>
            </a:r>
            <a:r>
              <a:rPr lang="en-US" sz="2800" dirty="0"/>
              <a:t> </a:t>
            </a:r>
            <a:r>
              <a:rPr lang="en-US" sz="2800" dirty="0" err="1"/>
              <a:t>hạn</a:t>
            </a:r>
            <a:r>
              <a:rPr lang="en-US" sz="2800" dirty="0"/>
              <a:t>.</a:t>
            </a:r>
          </a:p>
          <a:p>
            <a:pPr marL="0" marR="0" algn="just">
              <a:lnSpc>
                <a:spcPct val="115000"/>
              </a:lnSpc>
              <a:spcAft>
                <a:spcPts val="1000"/>
              </a:spcAft>
              <a:buNone/>
            </a:pPr>
            <a:endParaRPr lang="en-US" sz="2000" dirty="0">
              <a:effectLst/>
              <a:latin typeface="+mj-lt"/>
              <a:ea typeface="Calibri" panose="020F0502020204030204" pitchFamily="34"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B4078E5D-E891-FBDC-E791-A20964F04923}"/>
              </a:ext>
            </a:extLst>
          </p:cNvPr>
          <p:cNvCxnSpPr>
            <a:cxnSpLocks/>
            <a:stCxn id="31" idx="6"/>
            <a:endCxn id="40" idx="1"/>
          </p:cNvCxnSpPr>
          <p:nvPr/>
        </p:nvCxnSpPr>
        <p:spPr>
          <a:xfrm flipV="1">
            <a:off x="3937822" y="3692735"/>
            <a:ext cx="2210837" cy="24095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EF535185-7548-BE71-336B-D26F17FD68D9}"/>
              </a:ext>
            </a:extLst>
          </p:cNvPr>
          <p:cNvCxnSpPr>
            <a:cxnSpLocks/>
          </p:cNvCxnSpPr>
          <p:nvPr/>
        </p:nvCxnSpPr>
        <p:spPr>
          <a:xfrm>
            <a:off x="3937822" y="6156835"/>
            <a:ext cx="221083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FD0E8F9F-E148-0680-B22F-92CB043A63A3}"/>
              </a:ext>
            </a:extLst>
          </p:cNvPr>
          <p:cNvCxnSpPr>
            <a:cxnSpLocks/>
            <a:endCxn id="49" idx="1"/>
          </p:cNvCxnSpPr>
          <p:nvPr/>
        </p:nvCxnSpPr>
        <p:spPr>
          <a:xfrm>
            <a:off x="3937822" y="6232829"/>
            <a:ext cx="2194231" cy="27099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30410498-6BEF-2506-AB0C-E42DD1E8E9E7}"/>
              </a:ext>
            </a:extLst>
          </p:cNvPr>
          <p:cNvSpPr txBox="1"/>
          <p:nvPr/>
        </p:nvSpPr>
        <p:spPr>
          <a:xfrm>
            <a:off x="6211412" y="2669578"/>
            <a:ext cx="10945122" cy="2535822"/>
          </a:xfrm>
          <a:prstGeom prst="rect">
            <a:avLst/>
          </a:prstGeom>
          <a:noFill/>
        </p:spPr>
        <p:txBody>
          <a:bodyPr wrap="square">
            <a:spAutoFit/>
          </a:bodyPr>
          <a:lstStyle/>
          <a:p>
            <a:pPr algn="just">
              <a:lnSpc>
                <a:spcPct val="115000"/>
              </a:lnSpc>
              <a:spcAft>
                <a:spcPts val="1000"/>
              </a:spcAft>
            </a:pPr>
            <a:r>
              <a:rPr lang="en-US" sz="2800" dirty="0"/>
              <a:t>- </a:t>
            </a:r>
            <a:r>
              <a:rPr lang="en-US" sz="2800" dirty="0" err="1"/>
              <a:t>Nghệ</a:t>
            </a:r>
            <a:r>
              <a:rPr lang="en-US" sz="2800" dirty="0"/>
              <a:t> </a:t>
            </a:r>
            <a:r>
              <a:rPr lang="en-US" sz="2800" dirty="0" err="1"/>
              <a:t>thuật</a:t>
            </a:r>
            <a:r>
              <a:rPr lang="en-US" sz="2800" dirty="0"/>
              <a:t> </a:t>
            </a:r>
            <a:r>
              <a:rPr lang="en-US" sz="2800" dirty="0" err="1"/>
              <a:t>múa</a:t>
            </a:r>
            <a:r>
              <a:rPr lang="en-US" sz="2800" dirty="0"/>
              <a:t> </a:t>
            </a:r>
            <a:r>
              <a:rPr lang="en-US" sz="2800" dirty="0" err="1"/>
              <a:t>có</a:t>
            </a:r>
            <a:r>
              <a:rPr lang="en-US" sz="2800" dirty="0"/>
              <a:t> </a:t>
            </a:r>
            <a:r>
              <a:rPr lang="en-US" sz="2800" dirty="0" err="1"/>
              <a:t>từ</a:t>
            </a:r>
            <a:r>
              <a:rPr lang="en-US" sz="2800" dirty="0"/>
              <a:t> </a:t>
            </a:r>
            <a:r>
              <a:rPr lang="en-US" sz="2800" dirty="0" err="1"/>
              <a:t>thời</a:t>
            </a:r>
            <a:r>
              <a:rPr lang="en-US" sz="2800" dirty="0"/>
              <a:t> </a:t>
            </a:r>
            <a:r>
              <a:rPr lang="en-US" sz="2800" dirty="0" err="1"/>
              <a:t>nguyên</a:t>
            </a:r>
            <a:r>
              <a:rPr lang="en-US" sz="2800" dirty="0"/>
              <a:t> </a:t>
            </a:r>
            <a:r>
              <a:rPr lang="en-US" sz="2800" dirty="0" err="1"/>
              <a:t>thủy</a:t>
            </a:r>
            <a:r>
              <a:rPr lang="en-US" sz="2800" dirty="0"/>
              <a:t>, </a:t>
            </a:r>
            <a:r>
              <a:rPr lang="en-US" sz="2800" dirty="0" err="1"/>
              <a:t>thời</a:t>
            </a:r>
            <a:r>
              <a:rPr lang="en-US" sz="2800" dirty="0"/>
              <a:t> </a:t>
            </a:r>
            <a:r>
              <a:rPr lang="en-US" sz="2800" dirty="0" err="1"/>
              <a:t>kì</a:t>
            </a:r>
            <a:r>
              <a:rPr lang="en-US" sz="2800" dirty="0"/>
              <a:t> </a:t>
            </a:r>
            <a:r>
              <a:rPr lang="en-US" sz="2800" dirty="0" err="1"/>
              <a:t>bầy</a:t>
            </a:r>
            <a:r>
              <a:rPr lang="en-US" sz="2800" dirty="0"/>
              <a:t> </a:t>
            </a:r>
            <a:r>
              <a:rPr lang="en-US" sz="2800" dirty="0" err="1"/>
              <a:t>người</a:t>
            </a:r>
            <a:r>
              <a:rPr lang="en-US" sz="2800" dirty="0"/>
              <a:t> </a:t>
            </a:r>
            <a:r>
              <a:rPr lang="en-US" sz="2800" dirty="0" err="1"/>
              <a:t>nguyên</a:t>
            </a:r>
            <a:r>
              <a:rPr lang="en-US" sz="2800" dirty="0"/>
              <a:t> </a:t>
            </a:r>
            <a:r>
              <a:rPr lang="en-US" sz="2800" dirty="0" err="1"/>
              <a:t>thủy</a:t>
            </a:r>
            <a:r>
              <a:rPr lang="en-US" sz="2800" dirty="0"/>
              <a:t> </a:t>
            </a:r>
            <a:r>
              <a:rPr lang="en-US" sz="2800" dirty="0" err="1"/>
              <a:t>là</a:t>
            </a:r>
            <a:r>
              <a:rPr lang="en-US" sz="2800" dirty="0"/>
              <a:t> </a:t>
            </a:r>
            <a:r>
              <a:rPr lang="en-US" sz="2800" dirty="0" err="1"/>
              <a:t>những</a:t>
            </a:r>
            <a:r>
              <a:rPr lang="en-US" sz="2800" dirty="0"/>
              <a:t> </a:t>
            </a:r>
            <a:r>
              <a:rPr lang="en-US" sz="2800" dirty="0" err="1"/>
              <a:t>manh</a:t>
            </a:r>
            <a:r>
              <a:rPr lang="en-US" sz="2800" dirty="0"/>
              <a:t> </a:t>
            </a:r>
            <a:r>
              <a:rPr lang="en-US" sz="2800" dirty="0" err="1"/>
              <a:t>nha</a:t>
            </a:r>
            <a:r>
              <a:rPr lang="en-US" sz="2800" dirty="0"/>
              <a:t>, </a:t>
            </a:r>
            <a:r>
              <a:rPr lang="en-US" sz="2800" dirty="0" err="1"/>
              <a:t>những</a:t>
            </a:r>
            <a:r>
              <a:rPr lang="en-US" sz="2800" dirty="0"/>
              <a:t> </a:t>
            </a:r>
            <a:r>
              <a:rPr lang="en-US" sz="2800" dirty="0" err="1"/>
              <a:t>yếu</a:t>
            </a:r>
            <a:r>
              <a:rPr lang="en-US" sz="2800" dirty="0"/>
              <a:t> </a:t>
            </a:r>
            <a:r>
              <a:rPr lang="en-US" sz="2800" dirty="0" err="1"/>
              <a:t>tố</a:t>
            </a:r>
            <a:r>
              <a:rPr lang="en-US" sz="2800" dirty="0"/>
              <a:t> </a:t>
            </a:r>
            <a:r>
              <a:rPr lang="en-US" sz="2800" dirty="0" err="1"/>
              <a:t>thô</a:t>
            </a:r>
            <a:r>
              <a:rPr lang="en-US" sz="2800" dirty="0"/>
              <a:t> </a:t>
            </a:r>
            <a:r>
              <a:rPr lang="en-US" sz="2800" dirty="0" err="1"/>
              <a:t>sơ</a:t>
            </a:r>
            <a:r>
              <a:rPr lang="en-US" sz="2800" dirty="0"/>
              <a:t> </a:t>
            </a:r>
            <a:r>
              <a:rPr lang="en-US" sz="2800" dirty="0" err="1"/>
              <a:t>của</a:t>
            </a:r>
            <a:r>
              <a:rPr lang="en-US" sz="2800" dirty="0"/>
              <a:t> </a:t>
            </a:r>
            <a:r>
              <a:rPr lang="en-US" sz="2800" dirty="0" err="1"/>
              <a:t>nghệ</a:t>
            </a:r>
            <a:r>
              <a:rPr lang="en-US" sz="2800" dirty="0"/>
              <a:t> </a:t>
            </a:r>
            <a:r>
              <a:rPr lang="en-US" sz="2800" dirty="0" err="1"/>
              <a:t>thuật</a:t>
            </a:r>
            <a:r>
              <a:rPr lang="en-US" sz="2800" dirty="0"/>
              <a:t> </a:t>
            </a:r>
            <a:r>
              <a:rPr lang="en-US" sz="2800" dirty="0" err="1"/>
              <a:t>múa</a:t>
            </a:r>
            <a:r>
              <a:rPr lang="en-US" sz="2800" dirty="0"/>
              <a:t>. </a:t>
            </a:r>
            <a:r>
              <a:rPr lang="en-US" sz="2800" dirty="0" err="1"/>
              <a:t>Nghệ</a:t>
            </a:r>
            <a:r>
              <a:rPr lang="en-US" sz="2800" dirty="0"/>
              <a:t> </a:t>
            </a:r>
            <a:r>
              <a:rPr lang="en-US" sz="2800" dirty="0" err="1"/>
              <a:t>thuật</a:t>
            </a:r>
            <a:r>
              <a:rPr lang="en-US" sz="2800" dirty="0"/>
              <a:t> </a:t>
            </a:r>
            <a:r>
              <a:rPr lang="en-US" sz="2800" dirty="0" err="1"/>
              <a:t>múa</a:t>
            </a:r>
            <a:r>
              <a:rPr lang="en-US" sz="2800" dirty="0"/>
              <a:t> </a:t>
            </a:r>
            <a:r>
              <a:rPr lang="en-US" sz="2800" dirty="0" err="1"/>
              <a:t>phát</a:t>
            </a:r>
            <a:r>
              <a:rPr lang="en-US" sz="2800" dirty="0"/>
              <a:t> </a:t>
            </a:r>
            <a:r>
              <a:rPr lang="en-US" sz="2800" dirty="0" err="1"/>
              <a:t>triển</a:t>
            </a:r>
            <a:r>
              <a:rPr lang="en-US" sz="2800" dirty="0"/>
              <a:t> </a:t>
            </a:r>
            <a:r>
              <a:rPr lang="en-US" sz="2800" dirty="0" err="1"/>
              <a:t>cùng</a:t>
            </a:r>
            <a:r>
              <a:rPr lang="en-US" sz="2800" dirty="0"/>
              <a:t> </a:t>
            </a:r>
            <a:r>
              <a:rPr lang="en-US" sz="2800" dirty="0" err="1"/>
              <a:t>với</a:t>
            </a:r>
            <a:r>
              <a:rPr lang="en-US" sz="2800" dirty="0"/>
              <a:t> </a:t>
            </a:r>
            <a:r>
              <a:rPr lang="en-US" sz="2800" dirty="0" err="1"/>
              <a:t>lịch</a:t>
            </a:r>
            <a:r>
              <a:rPr lang="en-US" sz="2800" dirty="0"/>
              <a:t> </a:t>
            </a:r>
            <a:r>
              <a:rPr lang="en-US" sz="2800" dirty="0" err="1"/>
              <a:t>sử</a:t>
            </a:r>
            <a:r>
              <a:rPr lang="en-US" sz="2800" dirty="0"/>
              <a:t> </a:t>
            </a:r>
            <a:r>
              <a:rPr lang="en-US" sz="2800" dirty="0" err="1"/>
              <a:t>tiến</a:t>
            </a:r>
            <a:r>
              <a:rPr lang="en-US" sz="2800" dirty="0"/>
              <a:t> </a:t>
            </a:r>
            <a:r>
              <a:rPr lang="en-US" sz="2800" dirty="0" err="1"/>
              <a:t>hóa</a:t>
            </a:r>
            <a:r>
              <a:rPr lang="en-US" sz="2800" dirty="0"/>
              <a:t> </a:t>
            </a:r>
            <a:r>
              <a:rPr lang="en-US" sz="2800" dirty="0" err="1"/>
              <a:t>của</a:t>
            </a:r>
            <a:r>
              <a:rPr lang="en-US" sz="2800" dirty="0"/>
              <a:t> </a:t>
            </a:r>
            <a:r>
              <a:rPr lang="en-US" sz="2800" dirty="0" err="1"/>
              <a:t>loài</a:t>
            </a:r>
            <a:r>
              <a:rPr lang="en-US" sz="2800" dirty="0"/>
              <a:t> </a:t>
            </a:r>
            <a:r>
              <a:rPr lang="en-US" sz="2800" dirty="0" err="1"/>
              <a:t>người</a:t>
            </a:r>
            <a:r>
              <a:rPr lang="en-US" sz="2800" dirty="0"/>
              <a:t>. </a:t>
            </a:r>
            <a:r>
              <a:rPr lang="en-US" sz="2800" dirty="0" err="1"/>
              <a:t>Dấu</a:t>
            </a:r>
            <a:r>
              <a:rPr lang="en-US" sz="2800" dirty="0"/>
              <a:t> </a:t>
            </a:r>
            <a:r>
              <a:rPr lang="en-US" sz="2800" dirty="0" err="1"/>
              <a:t>hiệu</a:t>
            </a:r>
            <a:r>
              <a:rPr lang="en-US" sz="2800" dirty="0"/>
              <a:t> </a:t>
            </a:r>
            <a:r>
              <a:rPr lang="en-US" sz="2800" dirty="0" err="1"/>
              <a:t>nghệ</a:t>
            </a:r>
            <a:r>
              <a:rPr lang="en-US" sz="2800" dirty="0"/>
              <a:t> </a:t>
            </a:r>
            <a:r>
              <a:rPr lang="en-US" sz="2800" dirty="0" err="1"/>
              <a:t>thuật</a:t>
            </a:r>
            <a:r>
              <a:rPr lang="en-US" sz="2800" dirty="0"/>
              <a:t> </a:t>
            </a:r>
            <a:r>
              <a:rPr lang="en-US" sz="2800" dirty="0" err="1"/>
              <a:t>múa</a:t>
            </a:r>
            <a:r>
              <a:rPr lang="en-US" sz="2800" dirty="0"/>
              <a:t> </a:t>
            </a:r>
            <a:r>
              <a:rPr lang="en-US" sz="2800" dirty="0" err="1"/>
              <a:t>của</a:t>
            </a:r>
            <a:r>
              <a:rPr lang="en-US" sz="2800" dirty="0"/>
              <a:t> </a:t>
            </a:r>
            <a:r>
              <a:rPr lang="en-US" sz="2800" dirty="0" err="1"/>
              <a:t>loài</a:t>
            </a:r>
            <a:r>
              <a:rPr lang="en-US" sz="2800" dirty="0"/>
              <a:t> </a:t>
            </a:r>
            <a:r>
              <a:rPr lang="en-US" sz="2800" dirty="0" err="1"/>
              <a:t>người</a:t>
            </a:r>
            <a:r>
              <a:rPr lang="en-US" sz="2800" dirty="0"/>
              <a:t> </a:t>
            </a:r>
            <a:r>
              <a:rPr lang="en-US" sz="2800" dirty="0" err="1"/>
              <a:t>được</a:t>
            </a:r>
            <a:r>
              <a:rPr lang="en-US" sz="2800" dirty="0"/>
              <a:t> </a:t>
            </a:r>
            <a:r>
              <a:rPr lang="en-US" sz="2800" dirty="0" err="1"/>
              <a:t>rõ</a:t>
            </a:r>
            <a:r>
              <a:rPr lang="en-US" sz="2800" dirty="0"/>
              <a:t> </a:t>
            </a:r>
            <a:r>
              <a:rPr lang="en-US" sz="2800" dirty="0" err="1"/>
              <a:t>nét</a:t>
            </a:r>
            <a:r>
              <a:rPr lang="en-US" sz="2800" dirty="0"/>
              <a:t> </a:t>
            </a:r>
            <a:r>
              <a:rPr lang="en-US" sz="2800" dirty="0" err="1"/>
              <a:t>là</a:t>
            </a:r>
            <a:r>
              <a:rPr lang="en-US" sz="2800" dirty="0"/>
              <a:t> </a:t>
            </a:r>
            <a:r>
              <a:rPr lang="en-US" sz="2800" dirty="0" err="1"/>
              <a:t>từ</a:t>
            </a:r>
            <a:r>
              <a:rPr lang="en-US" sz="2800" dirty="0"/>
              <a:t> </a:t>
            </a:r>
            <a:r>
              <a:rPr lang="en-US" sz="2800" dirty="0" err="1"/>
              <a:t>thời</a:t>
            </a:r>
            <a:r>
              <a:rPr lang="en-US" sz="2800" dirty="0"/>
              <a:t> </a:t>
            </a:r>
            <a:r>
              <a:rPr lang="en-US" sz="2800" dirty="0" err="1"/>
              <a:t>đồ</a:t>
            </a:r>
            <a:r>
              <a:rPr lang="en-US" sz="2800" dirty="0"/>
              <a:t> </a:t>
            </a:r>
            <a:r>
              <a:rPr lang="en-US" sz="2800" dirty="0" err="1"/>
              <a:t>đá</a:t>
            </a:r>
            <a:r>
              <a:rPr lang="en-US" sz="2800" dirty="0"/>
              <a:t> </a:t>
            </a:r>
            <a:r>
              <a:rPr lang="en-US" sz="2800" dirty="0" err="1"/>
              <a:t>cũ</a:t>
            </a:r>
            <a:r>
              <a:rPr lang="en-US" sz="2800" dirty="0"/>
              <a:t>.</a:t>
            </a:r>
          </a:p>
          <a:p>
            <a:pPr algn="just">
              <a:lnSpc>
                <a:spcPct val="115000"/>
              </a:lnSpc>
              <a:spcAft>
                <a:spcPts val="1000"/>
              </a:spcAft>
            </a:pPr>
            <a:endParaRPr lang="en-US" sz="2000" dirty="0">
              <a:effectLst/>
              <a:latin typeface="+mj-lt"/>
              <a:ea typeface="Calibri" panose="020F050202020403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63F308F3-65D6-928B-2B18-0DC517F760A6}"/>
              </a:ext>
            </a:extLst>
          </p:cNvPr>
          <p:cNvSpPr/>
          <p:nvPr/>
        </p:nvSpPr>
        <p:spPr>
          <a:xfrm>
            <a:off x="6152428" y="5143499"/>
            <a:ext cx="11159698" cy="2045302"/>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53EEAFF4-2FF8-5FC8-1BE6-B23EF7F2FFDB}"/>
              </a:ext>
            </a:extLst>
          </p:cNvPr>
          <p:cNvSpPr txBox="1"/>
          <p:nvPr/>
        </p:nvSpPr>
        <p:spPr>
          <a:xfrm>
            <a:off x="6236395" y="5282234"/>
            <a:ext cx="10920138" cy="2369880"/>
          </a:xfrm>
          <a:prstGeom prst="rect">
            <a:avLst/>
          </a:prstGeom>
          <a:noFill/>
        </p:spPr>
        <p:txBody>
          <a:bodyPr wrap="square">
            <a:spAutoFit/>
          </a:bodyPr>
          <a:lstStyle/>
          <a:p>
            <a:pPr algn="just"/>
            <a:r>
              <a:rPr lang="en-US" sz="2800" dirty="0"/>
              <a:t>- </a:t>
            </a:r>
            <a:r>
              <a:rPr lang="en-US" sz="2800" dirty="0" err="1"/>
              <a:t>Nguồn</a:t>
            </a:r>
            <a:r>
              <a:rPr lang="en-US" sz="2800" dirty="0"/>
              <a:t> </a:t>
            </a:r>
            <a:r>
              <a:rPr lang="en-US" sz="2800" dirty="0" err="1"/>
              <a:t>gốc</a:t>
            </a:r>
            <a:r>
              <a:rPr lang="en-US" sz="2800" dirty="0"/>
              <a:t> </a:t>
            </a:r>
            <a:r>
              <a:rPr lang="en-US" sz="2800" dirty="0" err="1"/>
              <a:t>nghệ</a:t>
            </a:r>
            <a:r>
              <a:rPr lang="en-US" sz="2800" dirty="0"/>
              <a:t> </a:t>
            </a:r>
            <a:r>
              <a:rPr lang="en-US" sz="2800" dirty="0" err="1"/>
              <a:t>thuật</a:t>
            </a:r>
            <a:r>
              <a:rPr lang="en-US" sz="2800" dirty="0"/>
              <a:t> </a:t>
            </a:r>
            <a:r>
              <a:rPr lang="en-US" sz="2800" dirty="0" err="1"/>
              <a:t>múa</a:t>
            </a:r>
            <a:r>
              <a:rPr lang="en-US" sz="2800" dirty="0"/>
              <a:t> </a:t>
            </a:r>
            <a:r>
              <a:rPr lang="en-US" sz="2800" dirty="0" err="1"/>
              <a:t>là</a:t>
            </a:r>
            <a:r>
              <a:rPr lang="en-US" sz="2800" dirty="0"/>
              <a:t> </a:t>
            </a:r>
            <a:r>
              <a:rPr lang="en-US" sz="2800" dirty="0" err="1"/>
              <a:t>từ</a:t>
            </a:r>
            <a:r>
              <a:rPr lang="en-US" sz="2800" dirty="0"/>
              <a:t> </a:t>
            </a:r>
            <a:r>
              <a:rPr lang="en-US" sz="2800" dirty="0" err="1"/>
              <a:t>lao</a:t>
            </a:r>
            <a:r>
              <a:rPr lang="en-US" sz="2800" dirty="0"/>
              <a:t> </a:t>
            </a:r>
            <a:r>
              <a:rPr lang="en-US" sz="2800" dirty="0" err="1"/>
              <a:t>động</a:t>
            </a:r>
            <a:r>
              <a:rPr lang="en-US" sz="2800" dirty="0"/>
              <a:t> </a:t>
            </a:r>
            <a:r>
              <a:rPr lang="en-US" sz="2800" dirty="0" err="1"/>
              <a:t>của</a:t>
            </a:r>
            <a:r>
              <a:rPr lang="en-US" sz="2800" dirty="0"/>
              <a:t> con </a:t>
            </a:r>
            <a:r>
              <a:rPr lang="en-US" sz="2800" dirty="0" err="1"/>
              <a:t>người</a:t>
            </a:r>
            <a:r>
              <a:rPr lang="en-US" sz="2800" dirty="0"/>
              <a:t>. Con </a:t>
            </a:r>
            <a:r>
              <a:rPr lang="en-US" sz="2800" dirty="0" err="1"/>
              <a:t>người</a:t>
            </a:r>
            <a:r>
              <a:rPr lang="en-US" sz="2800" dirty="0"/>
              <a:t> </a:t>
            </a:r>
            <a:r>
              <a:rPr lang="en-US" sz="2800" dirty="0" err="1"/>
              <a:t>trong</a:t>
            </a:r>
            <a:r>
              <a:rPr lang="en-US" sz="2800" dirty="0"/>
              <a:t> </a:t>
            </a:r>
            <a:r>
              <a:rPr lang="en-US" sz="2800" dirty="0" err="1"/>
              <a:t>lao</a:t>
            </a:r>
            <a:r>
              <a:rPr lang="en-US" sz="2800" dirty="0"/>
              <a:t> </a:t>
            </a:r>
            <a:r>
              <a:rPr lang="en-US" sz="2800" dirty="0" err="1"/>
              <a:t>động</a:t>
            </a:r>
            <a:r>
              <a:rPr lang="en-US" sz="2800" dirty="0"/>
              <a:t>, </a:t>
            </a:r>
            <a:r>
              <a:rPr lang="en-US" sz="2800" dirty="0" err="1"/>
              <a:t>trong</a:t>
            </a:r>
            <a:r>
              <a:rPr lang="en-US" sz="2800" dirty="0"/>
              <a:t> </a:t>
            </a:r>
            <a:r>
              <a:rPr lang="en-US" sz="2800" dirty="0" err="1"/>
              <a:t>chiến</a:t>
            </a:r>
            <a:r>
              <a:rPr lang="en-US" sz="2800" dirty="0"/>
              <a:t> </a:t>
            </a:r>
            <a:r>
              <a:rPr lang="en-US" sz="2800" dirty="0" err="1"/>
              <a:t>đấu</a:t>
            </a:r>
            <a:r>
              <a:rPr lang="en-US" sz="2800" dirty="0"/>
              <a:t> </a:t>
            </a:r>
            <a:r>
              <a:rPr lang="en-US" sz="2800" dirty="0" err="1"/>
              <a:t>có</a:t>
            </a:r>
            <a:r>
              <a:rPr lang="en-US" sz="2800" dirty="0"/>
              <a:t> </a:t>
            </a:r>
            <a:r>
              <a:rPr lang="en-US" sz="2800" dirty="0" err="1"/>
              <a:t>sáng</a:t>
            </a:r>
            <a:r>
              <a:rPr lang="en-US" sz="2800" dirty="0"/>
              <a:t> </a:t>
            </a:r>
            <a:r>
              <a:rPr lang="en-US" sz="2800" dirty="0" err="1"/>
              <a:t>tạo</a:t>
            </a:r>
            <a:r>
              <a:rPr lang="en-US" sz="2800" dirty="0"/>
              <a:t> </a:t>
            </a:r>
            <a:r>
              <a:rPr lang="en-US" sz="2800" dirty="0" err="1"/>
              <a:t>đã</a:t>
            </a:r>
            <a:r>
              <a:rPr lang="en-US" sz="2800" dirty="0"/>
              <a:t> </a:t>
            </a:r>
            <a:r>
              <a:rPr lang="en-US" sz="2800" dirty="0" err="1"/>
              <a:t>sản</a:t>
            </a:r>
            <a:r>
              <a:rPr lang="en-US" sz="2800" dirty="0"/>
              <a:t> </a:t>
            </a:r>
            <a:r>
              <a:rPr lang="en-US" sz="2800" dirty="0" err="1"/>
              <a:t>sinh</a:t>
            </a:r>
            <a:r>
              <a:rPr lang="en-US" sz="2800" dirty="0"/>
              <a:t> </a:t>
            </a:r>
            <a:r>
              <a:rPr lang="en-US" sz="2800" dirty="0" err="1"/>
              <a:t>ra</a:t>
            </a:r>
            <a:r>
              <a:rPr lang="en-US" sz="2800" dirty="0"/>
              <a:t> </a:t>
            </a:r>
            <a:r>
              <a:rPr lang="en-US" sz="2800" dirty="0" err="1"/>
              <a:t>nghệ</a:t>
            </a:r>
            <a:r>
              <a:rPr lang="en-US" sz="2800" dirty="0"/>
              <a:t> </a:t>
            </a:r>
            <a:r>
              <a:rPr lang="en-US" sz="2800" dirty="0" err="1"/>
              <a:t>thuật</a:t>
            </a:r>
            <a:r>
              <a:rPr lang="en-US" sz="2800" dirty="0"/>
              <a:t> </a:t>
            </a:r>
            <a:r>
              <a:rPr lang="en-US" sz="2800" dirty="0" err="1"/>
              <a:t>múa</a:t>
            </a:r>
            <a:r>
              <a:rPr lang="en-US" sz="2800" dirty="0"/>
              <a:t>. Lao </a:t>
            </a:r>
            <a:r>
              <a:rPr lang="en-US" sz="2800" dirty="0" err="1"/>
              <a:t>động</a:t>
            </a:r>
            <a:r>
              <a:rPr lang="en-US" sz="2800" dirty="0"/>
              <a:t> </a:t>
            </a:r>
            <a:r>
              <a:rPr lang="en-US" sz="2800" dirty="0" err="1"/>
              <a:t>là</a:t>
            </a:r>
            <a:r>
              <a:rPr lang="en-US" sz="2800" dirty="0"/>
              <a:t> </a:t>
            </a:r>
            <a:r>
              <a:rPr lang="en-US" sz="2800" dirty="0" err="1"/>
              <a:t>dòng</a:t>
            </a:r>
            <a:r>
              <a:rPr lang="en-US" sz="2800" dirty="0"/>
              <a:t> </a:t>
            </a:r>
            <a:r>
              <a:rPr lang="en-US" sz="2800" dirty="0" err="1"/>
              <a:t>sữa</a:t>
            </a:r>
            <a:r>
              <a:rPr lang="en-US" sz="2800" dirty="0"/>
              <a:t> </a:t>
            </a:r>
            <a:r>
              <a:rPr lang="en-US" sz="2800" dirty="0" err="1"/>
              <a:t>mẹ</a:t>
            </a:r>
            <a:r>
              <a:rPr lang="en-US" sz="2800" dirty="0"/>
              <a:t>, </a:t>
            </a:r>
            <a:r>
              <a:rPr lang="en-US" sz="2800" dirty="0" err="1"/>
              <a:t>là</a:t>
            </a:r>
            <a:r>
              <a:rPr lang="en-US" sz="2800" dirty="0"/>
              <a:t> </a:t>
            </a:r>
            <a:r>
              <a:rPr lang="en-US" sz="2800" dirty="0" err="1"/>
              <a:t>mảnh</a:t>
            </a:r>
            <a:r>
              <a:rPr lang="en-US" sz="2800" dirty="0"/>
              <a:t> </a:t>
            </a:r>
            <a:r>
              <a:rPr lang="en-US" sz="2800" dirty="0" err="1"/>
              <a:t>đất</a:t>
            </a:r>
            <a:r>
              <a:rPr lang="en-US" sz="2800" dirty="0"/>
              <a:t> </a:t>
            </a:r>
            <a:r>
              <a:rPr lang="en-US" sz="2800" dirty="0" err="1"/>
              <a:t>nở</a:t>
            </a:r>
            <a:r>
              <a:rPr lang="en-US" sz="2800" dirty="0"/>
              <a:t> </a:t>
            </a:r>
            <a:r>
              <a:rPr lang="en-US" sz="2800" dirty="0" err="1"/>
              <a:t>hoa</a:t>
            </a:r>
            <a:r>
              <a:rPr lang="en-US" sz="2800" dirty="0"/>
              <a:t> </a:t>
            </a:r>
            <a:r>
              <a:rPr lang="en-US" sz="2800" dirty="0" err="1"/>
              <a:t>xanh</a:t>
            </a:r>
            <a:r>
              <a:rPr lang="en-US" sz="2800" dirty="0"/>
              <a:t> </a:t>
            </a:r>
            <a:r>
              <a:rPr lang="en-US" sz="2800" dirty="0" err="1"/>
              <a:t>lá</a:t>
            </a:r>
            <a:r>
              <a:rPr lang="en-US" sz="2800" dirty="0"/>
              <a:t> </a:t>
            </a:r>
            <a:r>
              <a:rPr lang="en-US" sz="2800" dirty="0" err="1"/>
              <a:t>của</a:t>
            </a:r>
            <a:r>
              <a:rPr lang="en-US" sz="2800" dirty="0"/>
              <a:t> </a:t>
            </a:r>
            <a:r>
              <a:rPr lang="en-US" sz="2800" dirty="0" err="1"/>
              <a:t>nghệ</a:t>
            </a:r>
            <a:r>
              <a:rPr lang="en-US" sz="2800" dirty="0"/>
              <a:t> </a:t>
            </a:r>
            <a:r>
              <a:rPr lang="en-US" sz="2800" dirty="0" err="1"/>
              <a:t>thuật</a:t>
            </a:r>
            <a:r>
              <a:rPr lang="en-US" sz="2800" dirty="0"/>
              <a:t> </a:t>
            </a:r>
            <a:r>
              <a:rPr lang="en-US" sz="2800" dirty="0" err="1"/>
              <a:t>múa</a:t>
            </a:r>
            <a:r>
              <a:rPr lang="en-US" sz="2800" dirty="0"/>
              <a:t>.</a:t>
            </a:r>
          </a:p>
          <a:p>
            <a:pPr algn="just"/>
            <a:endParaRPr lang="en-US" sz="3600" dirty="0">
              <a:latin typeface="+mj-lt"/>
            </a:endParaRPr>
          </a:p>
        </p:txBody>
      </p:sp>
    </p:spTree>
    <p:extLst>
      <p:ext uri="{BB962C8B-B14F-4D97-AF65-F5344CB8AC3E}">
        <p14:creationId xmlns:p14="http://schemas.microsoft.com/office/powerpoint/2010/main" val="15730665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2E377-585B-7D59-0A23-280DE910659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BF7E741-E2E4-30F1-34D8-8915D3912FD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A7C14BB1-1560-9F79-6D7E-5A5DECB773B7}"/>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C24E10B2-9EC2-8A43-4422-2AEA3B1FB1FF}"/>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39E25AC4-177C-DA0A-87B4-8211AA52C045}"/>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6DD10DB0-BEBA-4B2B-DC3D-E1FE8A44CCD2}"/>
              </a:ext>
            </a:extLst>
          </p:cNvPr>
          <p:cNvGrpSpPr/>
          <p:nvPr/>
        </p:nvGrpSpPr>
        <p:grpSpPr>
          <a:xfrm>
            <a:off x="485709" y="260171"/>
            <a:ext cx="17412390" cy="9977550"/>
            <a:chOff x="0" y="0"/>
            <a:chExt cx="4181481" cy="2092636"/>
          </a:xfrm>
        </p:grpSpPr>
        <p:sp>
          <p:nvSpPr>
            <p:cNvPr id="7" name="Freeform 7">
              <a:extLst>
                <a:ext uri="{FF2B5EF4-FFF2-40B4-BE49-F238E27FC236}">
                  <a16:creationId xmlns:a16="http://schemas.microsoft.com/office/drawing/2014/main" id="{21139CD0-9FE7-9CD0-EBDB-1236E0ACD58B}"/>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81D77F43-8585-A8E0-786F-185D125F930C}"/>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D1210CD3-1E90-AA3F-D6FE-A6992D636AC8}"/>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63530567-8335-5E00-BE24-F3DA206EEB4A}"/>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480A1EA5-6432-A666-ECAF-66D8A152E96A}"/>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308D767B-4B04-76CD-7ABF-29FF40D11292}"/>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C111443A-143D-E1E3-CC57-06520465A057}"/>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50490C74-F250-2F58-7A94-9DD19F51E33E}"/>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7F471BF6-6B6E-3A5B-8843-FB55FEA13543}"/>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8EB86154-3672-DA06-60F0-64B12990CD6B}"/>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2. Sự hình thành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AA500E1D-E085-8F16-8AFE-25EF35AC05BB}"/>
              </a:ext>
            </a:extLst>
          </p:cNvPr>
          <p:cNvSpPr/>
          <p:nvPr/>
        </p:nvSpPr>
        <p:spPr>
          <a:xfrm>
            <a:off x="1706155" y="1781638"/>
            <a:ext cx="3756276"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8" name="TextBox 17">
            <a:extLst>
              <a:ext uri="{FF2B5EF4-FFF2-40B4-BE49-F238E27FC236}">
                <a16:creationId xmlns:a16="http://schemas.microsoft.com/office/drawing/2014/main" id="{AA15EB7A-9F07-AC75-0D25-2E4DF1823C7B}"/>
              </a:ext>
            </a:extLst>
          </p:cNvPr>
          <p:cNvSpPr txBox="1"/>
          <p:nvPr/>
        </p:nvSpPr>
        <p:spPr>
          <a:xfrm>
            <a:off x="1782355" y="1848838"/>
            <a:ext cx="3680076" cy="556434"/>
          </a:xfrm>
          <a:prstGeom prst="rect">
            <a:avLst/>
          </a:prstGeom>
          <a:noFill/>
        </p:spPr>
        <p:txBody>
          <a:bodyPr wrap="square">
            <a:spAutoFit/>
          </a:bodyPr>
          <a:lstStyle/>
          <a:p>
            <a:pPr marL="0" marR="0" algn="just">
              <a:lnSpc>
                <a:spcPct val="115000"/>
              </a:lnSpc>
              <a:spcAft>
                <a:spcPts val="100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nhiên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CC8E8681-03DA-49FD-EF4E-672E4B88C867}"/>
              </a:ext>
            </a:extLst>
          </p:cNvPr>
          <p:cNvSpPr/>
          <p:nvPr/>
        </p:nvSpPr>
        <p:spPr>
          <a:xfrm>
            <a:off x="2819400" y="2831164"/>
            <a:ext cx="11159698" cy="2713103"/>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6B6A814-D0C3-6E6D-58DB-ADB2B9FDAFFF}"/>
              </a:ext>
            </a:extLst>
          </p:cNvPr>
          <p:cNvSpPr txBox="1"/>
          <p:nvPr/>
        </p:nvSpPr>
        <p:spPr>
          <a:xfrm>
            <a:off x="6020640" y="5571227"/>
            <a:ext cx="10822683" cy="425501"/>
          </a:xfrm>
          <a:prstGeom prst="rect">
            <a:avLst/>
          </a:prstGeom>
          <a:noFill/>
          <a:ln>
            <a:solidFill>
              <a:schemeClr val="bg1"/>
            </a:solidFill>
            <a:prstDash val="sysDash"/>
          </a:ln>
        </p:spPr>
        <p:txBody>
          <a:bodyPr wrap="square">
            <a:spAutoFit/>
          </a:bodyPr>
          <a:lstStyle/>
          <a:p>
            <a:pPr algn="just">
              <a:lnSpc>
                <a:spcPct val="115000"/>
              </a:lnSpc>
              <a:spcAft>
                <a:spcPts val="1000"/>
              </a:spcAft>
            </a:pPr>
            <a:endParaRPr lang="en-US" sz="2000">
              <a:effectLst/>
              <a:latin typeface="+mj-lt"/>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758B3DE8-DD78-D060-83D9-3366CA66001F}"/>
              </a:ext>
            </a:extLst>
          </p:cNvPr>
          <p:cNvSpPr/>
          <p:nvPr/>
        </p:nvSpPr>
        <p:spPr>
          <a:xfrm>
            <a:off x="2811242" y="8285315"/>
            <a:ext cx="11159698" cy="1742657"/>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A401DBA1-127D-9097-05D1-AA8977D06ED1}"/>
              </a:ext>
            </a:extLst>
          </p:cNvPr>
          <p:cNvSpPr txBox="1"/>
          <p:nvPr/>
        </p:nvSpPr>
        <p:spPr>
          <a:xfrm>
            <a:off x="2884033" y="8299298"/>
            <a:ext cx="11159698" cy="2040302"/>
          </a:xfrm>
          <a:prstGeom prst="rect">
            <a:avLst/>
          </a:prstGeom>
          <a:noFill/>
        </p:spPr>
        <p:txBody>
          <a:bodyPr wrap="square">
            <a:spAutoFit/>
          </a:bodyPr>
          <a:lstStyle/>
          <a:p>
            <a:pPr algn="just">
              <a:lnSpc>
                <a:spcPct val="115000"/>
              </a:lnSpc>
              <a:spcAft>
                <a:spcPts val="1000"/>
              </a:spcAft>
            </a:pPr>
            <a:r>
              <a:rPr lang="en-US" sz="2800" dirty="0"/>
              <a:t>+ </a:t>
            </a:r>
            <a:r>
              <a:rPr lang="en-US" sz="2800" dirty="0" err="1"/>
              <a:t>Kiến</a:t>
            </a:r>
            <a:r>
              <a:rPr lang="en-US" sz="2800" dirty="0"/>
              <a:t> </a:t>
            </a:r>
            <a:r>
              <a:rPr lang="en-US" sz="2800" dirty="0" err="1"/>
              <a:t>trúc</a:t>
            </a:r>
            <a:r>
              <a:rPr lang="en-US" sz="2800" dirty="0"/>
              <a:t> </a:t>
            </a:r>
            <a:r>
              <a:rPr lang="en-US" sz="2800" dirty="0" err="1"/>
              <a:t>thượng</a:t>
            </a:r>
            <a:r>
              <a:rPr lang="en-US" sz="2800" dirty="0"/>
              <a:t> </a:t>
            </a:r>
            <a:r>
              <a:rPr lang="en-US" sz="2800" dirty="0" err="1"/>
              <a:t>tầng</a:t>
            </a:r>
            <a:r>
              <a:rPr lang="en-US" sz="2800" dirty="0"/>
              <a:t>: </a:t>
            </a:r>
            <a:r>
              <a:rPr lang="en-US" sz="2800" dirty="0" err="1"/>
              <a:t>Toàn</a:t>
            </a:r>
            <a:r>
              <a:rPr lang="en-US" sz="2800" dirty="0"/>
              <a:t> </a:t>
            </a:r>
            <a:r>
              <a:rPr lang="en-US" sz="2800" dirty="0" err="1"/>
              <a:t>bộ</a:t>
            </a:r>
            <a:r>
              <a:rPr lang="en-US" sz="2800" dirty="0"/>
              <a:t> </a:t>
            </a:r>
            <a:r>
              <a:rPr lang="en-US" sz="2800" dirty="0" err="1"/>
              <a:t>nói</a:t>
            </a:r>
            <a:r>
              <a:rPr lang="en-US" sz="2800" dirty="0"/>
              <a:t> </a:t>
            </a:r>
            <a:r>
              <a:rPr lang="en-US" sz="2800" dirty="0" err="1"/>
              <a:t>chung</a:t>
            </a:r>
            <a:r>
              <a:rPr lang="en-US" sz="2800" dirty="0"/>
              <a:t> </a:t>
            </a:r>
            <a:r>
              <a:rPr lang="en-US" sz="2800" dirty="0" err="1"/>
              <a:t>những</a:t>
            </a:r>
            <a:r>
              <a:rPr lang="en-US" sz="2800" dirty="0"/>
              <a:t> </a:t>
            </a:r>
            <a:r>
              <a:rPr lang="en-US" sz="2800" dirty="0" err="1"/>
              <a:t>quan</a:t>
            </a:r>
            <a:r>
              <a:rPr lang="en-US" sz="2800" dirty="0"/>
              <a:t> </a:t>
            </a:r>
            <a:r>
              <a:rPr lang="en-US" sz="2800" dirty="0" err="1"/>
              <a:t>điểm</a:t>
            </a:r>
            <a:r>
              <a:rPr lang="en-US" sz="2800" dirty="0"/>
              <a:t> </a:t>
            </a:r>
            <a:r>
              <a:rPr lang="en-US" sz="2800" dirty="0" err="1"/>
              <a:t>về</a:t>
            </a:r>
            <a:r>
              <a:rPr lang="en-US" sz="2800" dirty="0"/>
              <a:t> </a:t>
            </a:r>
            <a:r>
              <a:rPr lang="en-US" sz="2800" dirty="0" err="1"/>
              <a:t>triết</a:t>
            </a:r>
            <a:r>
              <a:rPr lang="en-US" sz="2800" dirty="0"/>
              <a:t> </a:t>
            </a:r>
            <a:r>
              <a:rPr lang="en-US" sz="2800" dirty="0" err="1"/>
              <a:t>học</a:t>
            </a:r>
            <a:r>
              <a:rPr lang="en-US" sz="2800" dirty="0"/>
              <a:t>, </a:t>
            </a:r>
            <a:r>
              <a:rPr lang="en-US" sz="2800" dirty="0" err="1"/>
              <a:t>pháp</a:t>
            </a:r>
            <a:r>
              <a:rPr lang="en-US" sz="2800" dirty="0"/>
              <a:t> </a:t>
            </a:r>
            <a:r>
              <a:rPr lang="en-US" sz="2800" dirty="0" err="1"/>
              <a:t>luật</a:t>
            </a:r>
            <a:r>
              <a:rPr lang="en-US" sz="2800" dirty="0"/>
              <a:t>, </a:t>
            </a:r>
            <a:r>
              <a:rPr lang="en-US" sz="2800" dirty="0" err="1"/>
              <a:t>tôn</a:t>
            </a:r>
            <a:r>
              <a:rPr lang="en-US" sz="2800" dirty="0"/>
              <a:t> </a:t>
            </a:r>
            <a:r>
              <a:rPr lang="en-US" sz="2800" dirty="0" err="1"/>
              <a:t>giáo</a:t>
            </a:r>
            <a:r>
              <a:rPr lang="en-US" sz="2800" dirty="0"/>
              <a:t>, </a:t>
            </a:r>
            <a:r>
              <a:rPr lang="en-US" sz="2800" dirty="0" err="1"/>
              <a:t>nghệ</a:t>
            </a:r>
            <a:r>
              <a:rPr lang="en-US" sz="2800" dirty="0"/>
              <a:t> </a:t>
            </a:r>
            <a:r>
              <a:rPr lang="en-US" sz="2800" dirty="0" err="1"/>
              <a:t>thuật</a:t>
            </a:r>
            <a:r>
              <a:rPr lang="en-US" sz="2800" dirty="0"/>
              <a:t>…, </a:t>
            </a:r>
            <a:r>
              <a:rPr lang="en-US" sz="2800" dirty="0" err="1"/>
              <a:t>và</a:t>
            </a:r>
            <a:r>
              <a:rPr lang="en-US" sz="2800" dirty="0"/>
              <a:t> </a:t>
            </a:r>
            <a:r>
              <a:rPr lang="en-US" sz="2800" dirty="0" err="1"/>
              <a:t>những</a:t>
            </a:r>
            <a:r>
              <a:rPr lang="en-US" sz="2800" dirty="0"/>
              <a:t> </a:t>
            </a:r>
            <a:r>
              <a:rPr lang="en-US" sz="2800" dirty="0" err="1"/>
              <a:t>tổ</a:t>
            </a:r>
            <a:r>
              <a:rPr lang="en-US" sz="2800" dirty="0"/>
              <a:t> </a:t>
            </a:r>
            <a:r>
              <a:rPr lang="en-US" sz="2800" dirty="0" err="1"/>
              <a:t>chức</a:t>
            </a:r>
            <a:r>
              <a:rPr lang="en-US" sz="2800" dirty="0"/>
              <a:t> </a:t>
            </a:r>
            <a:r>
              <a:rPr lang="en-US" sz="2800" dirty="0" err="1"/>
              <a:t>tương</a:t>
            </a:r>
            <a:r>
              <a:rPr lang="en-US" sz="2800" dirty="0"/>
              <a:t> </a:t>
            </a:r>
            <a:r>
              <a:rPr lang="en-US" sz="2800" dirty="0" err="1"/>
              <a:t>ứng</a:t>
            </a:r>
            <a:r>
              <a:rPr lang="en-US" sz="2800" dirty="0"/>
              <a:t> </a:t>
            </a:r>
            <a:r>
              <a:rPr lang="en-US" sz="2800" dirty="0" err="1"/>
              <a:t>với</a:t>
            </a:r>
            <a:r>
              <a:rPr lang="en-US" sz="2800" dirty="0"/>
              <a:t> </a:t>
            </a:r>
            <a:r>
              <a:rPr lang="en-US" sz="2800" dirty="0" err="1"/>
              <a:t>quan</a:t>
            </a:r>
            <a:r>
              <a:rPr lang="en-US" sz="2800" dirty="0"/>
              <a:t> </a:t>
            </a:r>
            <a:r>
              <a:rPr lang="en-US" sz="2800" dirty="0" err="1"/>
              <a:t>điểm</a:t>
            </a:r>
            <a:r>
              <a:rPr lang="en-US" sz="2800" dirty="0"/>
              <a:t> </a:t>
            </a:r>
            <a:r>
              <a:rPr lang="en-US" sz="2800" dirty="0" err="1"/>
              <a:t>đó</a:t>
            </a:r>
            <a:r>
              <a:rPr lang="en-US" sz="2800" dirty="0"/>
              <a:t>.</a:t>
            </a:r>
          </a:p>
          <a:p>
            <a:pPr algn="just">
              <a:lnSpc>
                <a:spcPct val="115000"/>
              </a:lnSpc>
              <a:spcAft>
                <a:spcPts val="1000"/>
              </a:spcAft>
            </a:pPr>
            <a:endParaRPr lang="en-US" sz="2000" dirty="0">
              <a:effectLst/>
              <a:latin typeface="+mj-lt"/>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453B7CB4-0F05-81B4-6084-25B6D05DF381}"/>
              </a:ext>
            </a:extLst>
          </p:cNvPr>
          <p:cNvSpPr txBox="1"/>
          <p:nvPr/>
        </p:nvSpPr>
        <p:spPr>
          <a:xfrm>
            <a:off x="2819400" y="2743161"/>
            <a:ext cx="10945122" cy="3231269"/>
          </a:xfrm>
          <a:prstGeom prst="rect">
            <a:avLst/>
          </a:prstGeom>
          <a:noFill/>
        </p:spPr>
        <p:txBody>
          <a:bodyPr wrap="square">
            <a:spAutoFit/>
          </a:bodyPr>
          <a:lstStyle/>
          <a:p>
            <a:pPr algn="just">
              <a:lnSpc>
                <a:spcPct val="115000"/>
              </a:lnSpc>
              <a:spcAft>
                <a:spcPts val="1000"/>
              </a:spcAft>
            </a:pPr>
            <a:r>
              <a:rPr lang="en-US" sz="2800" dirty="0"/>
              <a:t>     Những </a:t>
            </a:r>
            <a:r>
              <a:rPr lang="en-US" sz="2800" dirty="0" err="1"/>
              <a:t>người</a:t>
            </a:r>
            <a:r>
              <a:rPr lang="en-US" sz="2800" dirty="0"/>
              <a:t> </a:t>
            </a:r>
            <a:r>
              <a:rPr lang="en-US" sz="2800" dirty="0" err="1"/>
              <a:t>làm</a:t>
            </a:r>
            <a:r>
              <a:rPr lang="en-US" sz="2800" dirty="0"/>
              <a:t> </a:t>
            </a:r>
            <a:r>
              <a:rPr lang="en-US" sz="2800" dirty="0" err="1"/>
              <a:t>công</a:t>
            </a:r>
            <a:r>
              <a:rPr lang="en-US" sz="2800" dirty="0"/>
              <a:t> </a:t>
            </a:r>
            <a:r>
              <a:rPr lang="en-US" sz="2800" dirty="0" err="1"/>
              <a:t>tác</a:t>
            </a:r>
            <a:r>
              <a:rPr lang="en-US" sz="2800" dirty="0"/>
              <a:t> </a:t>
            </a:r>
            <a:r>
              <a:rPr lang="en-US" sz="2800" dirty="0" err="1"/>
              <a:t>nghiên</a:t>
            </a:r>
            <a:r>
              <a:rPr lang="en-US" sz="2800" dirty="0"/>
              <a:t> </a:t>
            </a:r>
            <a:r>
              <a:rPr lang="en-US" sz="2800" dirty="0" err="1"/>
              <a:t>cứu</a:t>
            </a:r>
            <a:r>
              <a:rPr lang="en-US" sz="2800" dirty="0"/>
              <a:t> </a:t>
            </a:r>
            <a:r>
              <a:rPr lang="en-US" sz="2800" dirty="0" err="1"/>
              <a:t>lí</a:t>
            </a:r>
            <a:r>
              <a:rPr lang="en-US" sz="2800" dirty="0"/>
              <a:t> </a:t>
            </a:r>
            <a:r>
              <a:rPr lang="en-US" sz="2800" dirty="0" err="1"/>
              <a:t>luận</a:t>
            </a:r>
            <a:r>
              <a:rPr lang="en-US" sz="2800" dirty="0"/>
              <a:t> </a:t>
            </a:r>
            <a:r>
              <a:rPr lang="en-US" sz="2800" dirty="0" err="1"/>
              <a:t>Macxit</a:t>
            </a:r>
            <a:r>
              <a:rPr lang="en-US" sz="2800" dirty="0"/>
              <a:t> </a:t>
            </a:r>
            <a:r>
              <a:rPr lang="en-US" sz="2800" dirty="0" err="1"/>
              <a:t>khẳng</a:t>
            </a:r>
            <a:r>
              <a:rPr lang="en-US" sz="2800" dirty="0"/>
              <a:t> </a:t>
            </a:r>
            <a:r>
              <a:rPr lang="en-US" sz="2800" dirty="0" err="1"/>
              <a:t>định</a:t>
            </a:r>
            <a:r>
              <a:rPr lang="en-US" sz="2800" dirty="0"/>
              <a:t> </a:t>
            </a:r>
            <a:r>
              <a:rPr lang="en-US" sz="2800" dirty="0" err="1"/>
              <a:t>rằng</a:t>
            </a:r>
            <a:r>
              <a:rPr lang="en-US" sz="2800" dirty="0"/>
              <a:t>: </a:t>
            </a:r>
            <a:r>
              <a:rPr lang="en-US" sz="2800" dirty="0" err="1"/>
              <a:t>Điều</a:t>
            </a:r>
            <a:r>
              <a:rPr lang="en-US" sz="2800" dirty="0"/>
              <a:t> </a:t>
            </a:r>
            <a:r>
              <a:rPr lang="en-US" sz="2800" dirty="0" err="1"/>
              <a:t>kiện</a:t>
            </a:r>
            <a:r>
              <a:rPr lang="en-US" sz="2800" dirty="0"/>
              <a:t> </a:t>
            </a:r>
            <a:r>
              <a:rPr lang="en-US" sz="2800" dirty="0" err="1"/>
              <a:t>xã</a:t>
            </a:r>
            <a:r>
              <a:rPr lang="en-US" sz="2800" dirty="0"/>
              <a:t> </a:t>
            </a:r>
            <a:r>
              <a:rPr lang="en-US" sz="2800" dirty="0" err="1"/>
              <a:t>hội</a:t>
            </a:r>
            <a:r>
              <a:rPr lang="en-US" sz="2800" dirty="0"/>
              <a:t> (</a:t>
            </a:r>
            <a:r>
              <a:rPr lang="en-US" sz="2800" dirty="0" err="1"/>
              <a:t>xã</a:t>
            </a:r>
            <a:r>
              <a:rPr lang="en-US" sz="2800" dirty="0"/>
              <a:t> </a:t>
            </a:r>
            <a:r>
              <a:rPr lang="en-US" sz="2800" dirty="0" err="1"/>
              <a:t>hội</a:t>
            </a:r>
            <a:r>
              <a:rPr lang="en-US" sz="2800" dirty="0"/>
              <a:t> – </a:t>
            </a:r>
            <a:r>
              <a:rPr lang="en-US" sz="2800" dirty="0" err="1"/>
              <a:t>chính</a:t>
            </a:r>
            <a:r>
              <a:rPr lang="en-US" sz="2800" dirty="0"/>
              <a:t> </a:t>
            </a:r>
            <a:r>
              <a:rPr lang="en-US" sz="2800" dirty="0" err="1"/>
              <a:t>trị</a:t>
            </a:r>
            <a:r>
              <a:rPr lang="en-US" sz="2800" dirty="0"/>
              <a:t>, </a:t>
            </a:r>
            <a:r>
              <a:rPr lang="en-US" sz="2800" dirty="0" err="1"/>
              <a:t>kinh</a:t>
            </a:r>
            <a:r>
              <a:rPr lang="en-US" sz="2800" dirty="0"/>
              <a:t> </a:t>
            </a:r>
            <a:r>
              <a:rPr lang="en-US" sz="2800" dirty="0" err="1"/>
              <a:t>tế</a:t>
            </a:r>
            <a:r>
              <a:rPr lang="en-US" sz="2800" dirty="0"/>
              <a:t>, </a:t>
            </a:r>
            <a:r>
              <a:rPr lang="en-US" sz="2800" dirty="0" err="1"/>
              <a:t>văn</a:t>
            </a:r>
            <a:r>
              <a:rPr lang="en-US" sz="2800" dirty="0"/>
              <a:t> </a:t>
            </a:r>
            <a:r>
              <a:rPr lang="en-US" sz="2800" dirty="0" err="1"/>
              <a:t>hóa</a:t>
            </a:r>
            <a:r>
              <a:rPr lang="en-US" sz="2800" dirty="0"/>
              <a:t>, </a:t>
            </a:r>
            <a:r>
              <a:rPr lang="en-US" sz="2800" dirty="0" err="1"/>
              <a:t>pháp</a:t>
            </a:r>
            <a:r>
              <a:rPr lang="en-US" sz="2800" dirty="0"/>
              <a:t> </a:t>
            </a:r>
            <a:r>
              <a:rPr lang="en-US" sz="2800" dirty="0" err="1"/>
              <a:t>luật</a:t>
            </a:r>
            <a:r>
              <a:rPr lang="en-US" sz="2800" dirty="0"/>
              <a:t>, </a:t>
            </a:r>
            <a:r>
              <a:rPr lang="en-US" sz="2800" dirty="0" err="1"/>
              <a:t>triết</a:t>
            </a:r>
            <a:r>
              <a:rPr lang="en-US" sz="2800" dirty="0"/>
              <a:t> </a:t>
            </a:r>
            <a:r>
              <a:rPr lang="en-US" sz="2800" dirty="0" err="1"/>
              <a:t>học</a:t>
            </a:r>
            <a:r>
              <a:rPr lang="en-US" sz="2800" dirty="0"/>
              <a:t>,…) </a:t>
            </a:r>
            <a:r>
              <a:rPr lang="en-US" sz="2800" dirty="0" err="1"/>
              <a:t>là</a:t>
            </a:r>
            <a:r>
              <a:rPr lang="en-US" sz="2800" dirty="0"/>
              <a:t> </a:t>
            </a:r>
            <a:r>
              <a:rPr lang="en-US" sz="2800" dirty="0" err="1"/>
              <a:t>điều</a:t>
            </a:r>
            <a:r>
              <a:rPr lang="en-US" sz="2800" dirty="0"/>
              <a:t> </a:t>
            </a:r>
            <a:r>
              <a:rPr lang="en-US" sz="2800" dirty="0" err="1"/>
              <a:t>kiện</a:t>
            </a:r>
            <a:r>
              <a:rPr lang="en-US" sz="2800" dirty="0"/>
              <a:t> </a:t>
            </a:r>
            <a:r>
              <a:rPr lang="en-US" sz="2800" dirty="0" err="1"/>
              <a:t>căn</a:t>
            </a:r>
            <a:r>
              <a:rPr lang="en-US" sz="2800" dirty="0"/>
              <a:t> </a:t>
            </a:r>
            <a:r>
              <a:rPr lang="en-US" sz="2800" dirty="0" err="1"/>
              <a:t>bản</a:t>
            </a:r>
            <a:r>
              <a:rPr lang="en-US" sz="2800" dirty="0"/>
              <a:t> </a:t>
            </a:r>
            <a:r>
              <a:rPr lang="en-US" sz="2800" dirty="0" err="1"/>
              <a:t>quan</a:t>
            </a:r>
            <a:r>
              <a:rPr lang="en-US" sz="2800" dirty="0"/>
              <a:t> </a:t>
            </a:r>
            <a:r>
              <a:rPr lang="en-US" sz="2800" dirty="0" err="1"/>
              <a:t>trọng</a:t>
            </a:r>
            <a:r>
              <a:rPr lang="en-US" sz="2800" dirty="0"/>
              <a:t> </a:t>
            </a:r>
            <a:r>
              <a:rPr lang="en-US" sz="2800" dirty="0" err="1"/>
              <a:t>tác</a:t>
            </a:r>
            <a:r>
              <a:rPr lang="en-US" sz="2800" dirty="0"/>
              <a:t> </a:t>
            </a:r>
            <a:r>
              <a:rPr lang="en-US" sz="2800" dirty="0" err="1"/>
              <a:t>động</a:t>
            </a:r>
            <a:r>
              <a:rPr lang="en-US" sz="2800" dirty="0"/>
              <a:t> </a:t>
            </a:r>
            <a:r>
              <a:rPr lang="en-US" sz="2800" dirty="0" err="1"/>
              <a:t>tới</a:t>
            </a:r>
            <a:r>
              <a:rPr lang="en-US" sz="2800" dirty="0"/>
              <a:t> </a:t>
            </a:r>
            <a:r>
              <a:rPr lang="en-US" sz="2800" dirty="0" err="1"/>
              <a:t>sự</a:t>
            </a:r>
            <a:r>
              <a:rPr lang="en-US" sz="2800" dirty="0"/>
              <a:t> </a:t>
            </a:r>
            <a:r>
              <a:rPr lang="en-US" sz="2800" dirty="0" err="1"/>
              <a:t>hình</a:t>
            </a:r>
            <a:r>
              <a:rPr lang="en-US" sz="2800" dirty="0"/>
              <a:t> </a:t>
            </a:r>
            <a:r>
              <a:rPr lang="en-US" sz="2800" dirty="0" err="1"/>
              <a:t>thành</a:t>
            </a:r>
            <a:r>
              <a:rPr lang="en-US" sz="2800" dirty="0"/>
              <a:t> </a:t>
            </a:r>
            <a:r>
              <a:rPr lang="en-US" sz="2800" dirty="0" err="1"/>
              <a:t>đặc</a:t>
            </a:r>
            <a:r>
              <a:rPr lang="en-US" sz="2800" dirty="0"/>
              <a:t> </a:t>
            </a:r>
            <a:r>
              <a:rPr lang="en-US" sz="2800" dirty="0" err="1"/>
              <a:t>điểm</a:t>
            </a:r>
            <a:r>
              <a:rPr lang="en-US" sz="2800" dirty="0"/>
              <a:t> </a:t>
            </a:r>
            <a:r>
              <a:rPr lang="en-US" sz="2800" dirty="0" err="1"/>
              <a:t>nghệ</a:t>
            </a:r>
            <a:r>
              <a:rPr lang="en-US" sz="2800" dirty="0"/>
              <a:t> </a:t>
            </a:r>
            <a:r>
              <a:rPr lang="en-US" sz="2800" dirty="0" err="1"/>
              <a:t>thuật</a:t>
            </a:r>
            <a:r>
              <a:rPr lang="en-US" sz="2800" dirty="0"/>
              <a:t> </a:t>
            </a:r>
            <a:r>
              <a:rPr lang="en-US" sz="2800" dirty="0" err="1"/>
              <a:t>múa</a:t>
            </a:r>
            <a:r>
              <a:rPr lang="en-US" sz="2800" dirty="0"/>
              <a:t> </a:t>
            </a:r>
            <a:r>
              <a:rPr lang="en-US" sz="2800" dirty="0" err="1"/>
              <a:t>của</a:t>
            </a:r>
            <a:r>
              <a:rPr lang="en-US" sz="2800" dirty="0"/>
              <a:t> </a:t>
            </a:r>
            <a:r>
              <a:rPr lang="en-US" sz="2800" dirty="0" err="1"/>
              <a:t>mỗi</a:t>
            </a:r>
            <a:r>
              <a:rPr lang="en-US" sz="2800" dirty="0"/>
              <a:t> </a:t>
            </a:r>
            <a:r>
              <a:rPr lang="en-US" sz="2800" dirty="0" err="1"/>
              <a:t>dân</a:t>
            </a:r>
            <a:r>
              <a:rPr lang="en-US" sz="2800" dirty="0"/>
              <a:t> </a:t>
            </a:r>
            <a:r>
              <a:rPr lang="en-US" sz="2800" dirty="0" err="1"/>
              <a:t>tộc</a:t>
            </a:r>
            <a:r>
              <a:rPr lang="en-US" sz="2800" dirty="0"/>
              <a:t>. </a:t>
            </a:r>
            <a:r>
              <a:rPr lang="en-US" sz="2800" dirty="0" err="1"/>
              <a:t>Sự</a:t>
            </a:r>
            <a:r>
              <a:rPr lang="en-US" sz="2800" dirty="0"/>
              <a:t> </a:t>
            </a:r>
            <a:r>
              <a:rPr lang="en-US" sz="2800" dirty="0" err="1"/>
              <a:t>biến</a:t>
            </a:r>
            <a:r>
              <a:rPr lang="en-US" sz="2800" dirty="0"/>
              <a:t> </a:t>
            </a:r>
            <a:r>
              <a:rPr lang="en-US" sz="2800" dirty="0" err="1"/>
              <a:t>đổi</a:t>
            </a:r>
            <a:r>
              <a:rPr lang="en-US" sz="2800" dirty="0"/>
              <a:t> </a:t>
            </a:r>
            <a:r>
              <a:rPr lang="en-US" sz="2800" dirty="0" err="1"/>
              <a:t>của</a:t>
            </a:r>
            <a:r>
              <a:rPr lang="en-US" sz="2800" dirty="0"/>
              <a:t> </a:t>
            </a:r>
            <a:r>
              <a:rPr lang="en-US" sz="2800" dirty="0" err="1"/>
              <a:t>hạ</a:t>
            </a:r>
            <a:r>
              <a:rPr lang="en-US" sz="2800" dirty="0"/>
              <a:t> </a:t>
            </a:r>
            <a:r>
              <a:rPr lang="en-US" sz="2800" dirty="0" err="1"/>
              <a:t>tầng</a:t>
            </a:r>
            <a:r>
              <a:rPr lang="en-US" sz="2800" dirty="0"/>
              <a:t> </a:t>
            </a:r>
            <a:r>
              <a:rPr lang="en-US" sz="2800" dirty="0" err="1"/>
              <a:t>cơ</a:t>
            </a:r>
            <a:r>
              <a:rPr lang="en-US" sz="2800" dirty="0"/>
              <a:t> </a:t>
            </a:r>
            <a:r>
              <a:rPr lang="en-US" sz="2800" dirty="0" err="1"/>
              <a:t>sở</a:t>
            </a:r>
            <a:r>
              <a:rPr lang="en-US" sz="2800" dirty="0"/>
              <a:t> </a:t>
            </a:r>
            <a:r>
              <a:rPr lang="en-US" sz="2800" dirty="0" err="1"/>
              <a:t>sẽ</a:t>
            </a:r>
            <a:r>
              <a:rPr lang="en-US" sz="2800" dirty="0"/>
              <a:t> </a:t>
            </a:r>
            <a:r>
              <a:rPr lang="en-US" sz="2800" dirty="0" err="1"/>
              <a:t>dẫn</a:t>
            </a:r>
            <a:r>
              <a:rPr lang="en-US" sz="2800" dirty="0"/>
              <a:t> </a:t>
            </a:r>
            <a:r>
              <a:rPr lang="en-US" sz="2800" dirty="0" err="1"/>
              <a:t>đến</a:t>
            </a:r>
            <a:r>
              <a:rPr lang="en-US" sz="2800" dirty="0"/>
              <a:t> </a:t>
            </a:r>
            <a:r>
              <a:rPr lang="en-US" sz="2800" dirty="0" err="1"/>
              <a:t>sự</a:t>
            </a:r>
            <a:r>
              <a:rPr lang="en-US" sz="2800" dirty="0"/>
              <a:t> </a:t>
            </a:r>
            <a:r>
              <a:rPr lang="en-US" sz="2800" dirty="0" err="1"/>
              <a:t>biến</a:t>
            </a:r>
            <a:r>
              <a:rPr lang="en-US" sz="2800" dirty="0"/>
              <a:t> </a:t>
            </a:r>
            <a:r>
              <a:rPr lang="en-US" sz="2800" dirty="0" err="1"/>
              <a:t>đổi</a:t>
            </a:r>
            <a:r>
              <a:rPr lang="en-US" sz="2800" dirty="0"/>
              <a:t> </a:t>
            </a:r>
            <a:r>
              <a:rPr lang="en-US" sz="2800" dirty="0" err="1"/>
              <a:t>của</a:t>
            </a:r>
            <a:r>
              <a:rPr lang="en-US" sz="2800" dirty="0"/>
              <a:t> </a:t>
            </a:r>
            <a:r>
              <a:rPr lang="en-US" sz="2800" dirty="0" err="1"/>
              <a:t>thượng</a:t>
            </a:r>
            <a:r>
              <a:rPr lang="en-US" sz="2800" dirty="0"/>
              <a:t> </a:t>
            </a:r>
            <a:r>
              <a:rPr lang="en-US" sz="2800" dirty="0" err="1"/>
              <a:t>tầng</a:t>
            </a:r>
            <a:r>
              <a:rPr lang="en-US" sz="2800" dirty="0"/>
              <a:t> </a:t>
            </a:r>
            <a:r>
              <a:rPr lang="en-US" sz="2800" dirty="0" err="1"/>
              <a:t>kiến</a:t>
            </a:r>
            <a:r>
              <a:rPr lang="en-US" sz="2800" dirty="0"/>
              <a:t> </a:t>
            </a:r>
            <a:r>
              <a:rPr lang="en-US" sz="2800" dirty="0" err="1"/>
              <a:t>trúc</a:t>
            </a:r>
            <a:r>
              <a:rPr lang="en-US" dirty="0"/>
              <a:t>.</a:t>
            </a:r>
          </a:p>
          <a:p>
            <a:pPr algn="just">
              <a:lnSpc>
                <a:spcPct val="115000"/>
              </a:lnSpc>
              <a:spcAft>
                <a:spcPts val="1000"/>
              </a:spcAft>
            </a:pPr>
            <a:endParaRPr lang="en-US" sz="3200" dirty="0">
              <a:effectLst/>
              <a:latin typeface="+mj-lt"/>
              <a:ea typeface="Calibri" panose="020F050202020403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C3A4625B-8BD9-BF4C-EA1C-AE0573577355}"/>
              </a:ext>
            </a:extLst>
          </p:cNvPr>
          <p:cNvSpPr/>
          <p:nvPr/>
        </p:nvSpPr>
        <p:spPr>
          <a:xfrm>
            <a:off x="2811242" y="5881321"/>
            <a:ext cx="11159698" cy="2045302"/>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CCAF2BD-071D-8DFC-1187-34DE29F1B846}"/>
              </a:ext>
            </a:extLst>
          </p:cNvPr>
          <p:cNvSpPr txBox="1"/>
          <p:nvPr/>
        </p:nvSpPr>
        <p:spPr>
          <a:xfrm>
            <a:off x="3037186" y="6010711"/>
            <a:ext cx="10920138" cy="2369880"/>
          </a:xfrm>
          <a:prstGeom prst="rect">
            <a:avLst/>
          </a:prstGeom>
          <a:noFill/>
        </p:spPr>
        <p:txBody>
          <a:bodyPr wrap="square">
            <a:spAutoFit/>
          </a:bodyPr>
          <a:lstStyle/>
          <a:p>
            <a:pPr algn="just"/>
            <a:r>
              <a:rPr lang="en-US" sz="2800" dirty="0"/>
              <a:t>+ </a:t>
            </a:r>
            <a:r>
              <a:rPr lang="en-US" sz="2800" dirty="0" err="1"/>
              <a:t>Hạ</a:t>
            </a:r>
            <a:r>
              <a:rPr lang="en-US" sz="2800" dirty="0"/>
              <a:t> </a:t>
            </a:r>
            <a:r>
              <a:rPr lang="en-US" sz="2800" dirty="0" err="1"/>
              <a:t>tầng</a:t>
            </a:r>
            <a:r>
              <a:rPr lang="en-US" sz="2800" dirty="0"/>
              <a:t> </a:t>
            </a:r>
            <a:r>
              <a:rPr lang="en-US" sz="2800" dirty="0" err="1"/>
              <a:t>cơ</a:t>
            </a:r>
            <a:r>
              <a:rPr lang="en-US" sz="2800" dirty="0"/>
              <a:t> </a:t>
            </a:r>
            <a:r>
              <a:rPr lang="en-US" sz="2800" dirty="0" err="1"/>
              <a:t>sở</a:t>
            </a:r>
            <a:r>
              <a:rPr lang="en-US" sz="2800" dirty="0"/>
              <a:t>: </a:t>
            </a:r>
            <a:r>
              <a:rPr lang="en-US" sz="2800" dirty="0" err="1"/>
              <a:t>Nền</a:t>
            </a:r>
            <a:r>
              <a:rPr lang="en-US" sz="2800" dirty="0"/>
              <a:t> </a:t>
            </a:r>
            <a:r>
              <a:rPr lang="en-US" sz="2800" dirty="0" err="1"/>
              <a:t>tảng</a:t>
            </a:r>
            <a:r>
              <a:rPr lang="en-US" sz="2800" dirty="0"/>
              <a:t> </a:t>
            </a:r>
            <a:r>
              <a:rPr lang="en-US" sz="2800" dirty="0" err="1"/>
              <a:t>kinh</a:t>
            </a:r>
            <a:r>
              <a:rPr lang="en-US" sz="2800" dirty="0"/>
              <a:t> </a:t>
            </a:r>
            <a:r>
              <a:rPr lang="en-US" sz="2800" dirty="0" err="1"/>
              <a:t>tế</a:t>
            </a:r>
            <a:r>
              <a:rPr lang="en-US" sz="2800" dirty="0"/>
              <a:t>, bao </a:t>
            </a:r>
            <a:r>
              <a:rPr lang="en-US" sz="2800" dirty="0" err="1"/>
              <a:t>gồm</a:t>
            </a:r>
            <a:r>
              <a:rPr lang="en-US" sz="2800" dirty="0"/>
              <a:t> </a:t>
            </a:r>
            <a:r>
              <a:rPr lang="en-US" sz="2800" dirty="0" err="1"/>
              <a:t>toàn</a:t>
            </a:r>
            <a:r>
              <a:rPr lang="en-US" sz="2800" dirty="0"/>
              <a:t> </a:t>
            </a:r>
            <a:r>
              <a:rPr lang="en-US" sz="2800" dirty="0" err="1"/>
              <a:t>bộ</a:t>
            </a:r>
            <a:r>
              <a:rPr lang="en-US" sz="2800" dirty="0"/>
              <a:t> </a:t>
            </a:r>
            <a:r>
              <a:rPr lang="en-US" sz="2800" dirty="0" err="1"/>
              <a:t>quan</a:t>
            </a:r>
            <a:r>
              <a:rPr lang="en-US" sz="2800" dirty="0"/>
              <a:t> </a:t>
            </a:r>
            <a:r>
              <a:rPr lang="en-US" sz="2800" dirty="0" err="1"/>
              <a:t>hệ</a:t>
            </a:r>
            <a:r>
              <a:rPr lang="en-US" sz="2800" dirty="0"/>
              <a:t> </a:t>
            </a:r>
            <a:r>
              <a:rPr lang="en-US" sz="2800" dirty="0" err="1"/>
              <a:t>sản</a:t>
            </a:r>
            <a:r>
              <a:rPr lang="en-US" sz="2800" dirty="0"/>
              <a:t> </a:t>
            </a:r>
            <a:r>
              <a:rPr lang="en-US" sz="2800" dirty="0" err="1"/>
              <a:t>xuất</a:t>
            </a:r>
            <a:r>
              <a:rPr lang="en-US" sz="2800" dirty="0"/>
              <a:t> </a:t>
            </a:r>
            <a:r>
              <a:rPr lang="en-US" sz="2800" dirty="0" err="1"/>
              <a:t>của</a:t>
            </a:r>
            <a:r>
              <a:rPr lang="en-US" sz="2800" dirty="0"/>
              <a:t> </a:t>
            </a:r>
            <a:r>
              <a:rPr lang="en-US" sz="2800" dirty="0" err="1"/>
              <a:t>xã</a:t>
            </a:r>
            <a:r>
              <a:rPr lang="en-US" sz="2800" dirty="0"/>
              <a:t> </a:t>
            </a:r>
            <a:r>
              <a:rPr lang="en-US" sz="2800" dirty="0" err="1"/>
              <a:t>hội</a:t>
            </a:r>
            <a:r>
              <a:rPr lang="en-US" sz="2800" dirty="0"/>
              <a:t> </a:t>
            </a:r>
            <a:r>
              <a:rPr lang="en-US" sz="2800" dirty="0" err="1"/>
              <a:t>phù</a:t>
            </a:r>
            <a:r>
              <a:rPr lang="en-US" sz="2800" dirty="0"/>
              <a:t> </a:t>
            </a:r>
            <a:r>
              <a:rPr lang="en-US" sz="2800" dirty="0" err="1"/>
              <a:t>hợp</a:t>
            </a:r>
            <a:r>
              <a:rPr lang="en-US" sz="2800" dirty="0"/>
              <a:t> </a:t>
            </a:r>
            <a:r>
              <a:rPr lang="en-US" sz="2800" dirty="0" err="1"/>
              <a:t>với</a:t>
            </a:r>
            <a:r>
              <a:rPr lang="en-US" sz="2800" dirty="0"/>
              <a:t> </a:t>
            </a:r>
            <a:r>
              <a:rPr lang="en-US" sz="2800" dirty="0" err="1"/>
              <a:t>một</a:t>
            </a:r>
            <a:r>
              <a:rPr lang="en-US" sz="2800" dirty="0"/>
              <a:t> </a:t>
            </a:r>
            <a:r>
              <a:rPr lang="en-US" sz="2800" dirty="0" err="1"/>
              <a:t>trình</a:t>
            </a:r>
            <a:r>
              <a:rPr lang="en-US" sz="2800" dirty="0"/>
              <a:t> </a:t>
            </a:r>
            <a:r>
              <a:rPr lang="en-US" sz="2800" dirty="0" err="1"/>
              <a:t>độ</a:t>
            </a:r>
            <a:r>
              <a:rPr lang="en-US" sz="2800" dirty="0"/>
              <a:t> </a:t>
            </a:r>
            <a:r>
              <a:rPr lang="en-US" sz="2800" dirty="0" err="1"/>
              <a:t>phát</a:t>
            </a:r>
            <a:r>
              <a:rPr lang="en-US" sz="2800" dirty="0"/>
              <a:t> </a:t>
            </a:r>
            <a:r>
              <a:rPr lang="en-US" sz="2800" dirty="0" err="1"/>
              <a:t>triển</a:t>
            </a:r>
            <a:r>
              <a:rPr lang="en-US" sz="2800" dirty="0"/>
              <a:t> </a:t>
            </a:r>
            <a:r>
              <a:rPr lang="en-US" sz="2800" dirty="0" err="1"/>
              <a:t>nhất</a:t>
            </a:r>
            <a:r>
              <a:rPr lang="en-US" sz="2800" dirty="0"/>
              <a:t> </a:t>
            </a:r>
            <a:r>
              <a:rPr lang="en-US" sz="2800" dirty="0" err="1"/>
              <a:t>định</a:t>
            </a:r>
            <a:r>
              <a:rPr lang="en-US" sz="2800" dirty="0"/>
              <a:t> </a:t>
            </a:r>
            <a:r>
              <a:rPr lang="en-US" sz="2800" dirty="0" err="1"/>
              <a:t>của</a:t>
            </a:r>
            <a:r>
              <a:rPr lang="en-US" sz="2800" dirty="0"/>
              <a:t> </a:t>
            </a:r>
            <a:r>
              <a:rPr lang="en-US" sz="2800" dirty="0" err="1"/>
              <a:t>lực</a:t>
            </a:r>
            <a:r>
              <a:rPr lang="en-US" sz="2800" dirty="0"/>
              <a:t> </a:t>
            </a:r>
            <a:r>
              <a:rPr lang="en-US" sz="2800" dirty="0" err="1"/>
              <a:t>lượng</a:t>
            </a:r>
            <a:r>
              <a:rPr lang="en-US" sz="2800" dirty="0"/>
              <a:t> </a:t>
            </a:r>
            <a:r>
              <a:rPr lang="en-US" sz="2800" dirty="0" err="1"/>
              <a:t>sản</a:t>
            </a:r>
            <a:r>
              <a:rPr lang="en-US" sz="2800" dirty="0"/>
              <a:t> </a:t>
            </a:r>
            <a:r>
              <a:rPr lang="en-US" sz="2800" dirty="0" err="1"/>
              <a:t>xuất</a:t>
            </a:r>
            <a:r>
              <a:rPr lang="en-US" sz="2800" dirty="0"/>
              <a:t>, </a:t>
            </a:r>
            <a:r>
              <a:rPr lang="en-US" sz="2800" dirty="0" err="1"/>
              <a:t>trong</a:t>
            </a:r>
            <a:r>
              <a:rPr lang="en-US" sz="2800" dirty="0"/>
              <a:t> </a:t>
            </a:r>
            <a:r>
              <a:rPr lang="en-US" sz="2800" dirty="0" err="1"/>
              <a:t>quan</a:t>
            </a:r>
            <a:r>
              <a:rPr lang="en-US" sz="2800" dirty="0"/>
              <a:t> </a:t>
            </a:r>
            <a:r>
              <a:rPr lang="en-US" sz="2800" dirty="0" err="1"/>
              <a:t>hệ</a:t>
            </a:r>
            <a:r>
              <a:rPr lang="en-US" sz="2800" dirty="0"/>
              <a:t> </a:t>
            </a:r>
            <a:r>
              <a:rPr lang="en-US" sz="2800" dirty="0" err="1"/>
              <a:t>với</a:t>
            </a:r>
            <a:r>
              <a:rPr lang="en-US" sz="2800" dirty="0"/>
              <a:t> </a:t>
            </a:r>
            <a:r>
              <a:rPr lang="en-US" sz="2800" dirty="0" err="1"/>
              <a:t>kiến</a:t>
            </a:r>
            <a:r>
              <a:rPr lang="en-US" sz="2800" dirty="0"/>
              <a:t> </a:t>
            </a:r>
            <a:r>
              <a:rPr lang="en-US" sz="2800" dirty="0" err="1"/>
              <a:t>trúc</a:t>
            </a:r>
            <a:r>
              <a:rPr lang="en-US" sz="2800" dirty="0"/>
              <a:t> </a:t>
            </a:r>
            <a:r>
              <a:rPr lang="en-US" sz="2800" dirty="0" err="1"/>
              <a:t>thượng</a:t>
            </a:r>
            <a:r>
              <a:rPr lang="en-US" sz="2800" dirty="0"/>
              <a:t> </a:t>
            </a:r>
            <a:r>
              <a:rPr lang="en-US" sz="2800" dirty="0" err="1"/>
              <a:t>tầng</a:t>
            </a:r>
            <a:r>
              <a:rPr lang="en-US" sz="2800" dirty="0"/>
              <a:t> </a:t>
            </a:r>
            <a:r>
              <a:rPr lang="en-US" sz="2800" dirty="0" err="1"/>
              <a:t>chính</a:t>
            </a:r>
            <a:r>
              <a:rPr lang="en-US" sz="2800" dirty="0"/>
              <a:t> </a:t>
            </a:r>
            <a:r>
              <a:rPr lang="en-US" sz="2800" dirty="0" err="1"/>
              <a:t>trị</a:t>
            </a:r>
            <a:r>
              <a:rPr lang="en-US" sz="2800" dirty="0"/>
              <a:t>, </a:t>
            </a:r>
            <a:r>
              <a:rPr lang="en-US" sz="2800" dirty="0" err="1"/>
              <a:t>tư</a:t>
            </a:r>
            <a:r>
              <a:rPr lang="en-US" sz="2800" dirty="0"/>
              <a:t> </a:t>
            </a:r>
            <a:r>
              <a:rPr lang="en-US" sz="2800" dirty="0" err="1"/>
              <a:t>tưởng</a:t>
            </a:r>
            <a:r>
              <a:rPr lang="en-US" sz="2800" dirty="0"/>
              <a:t>… </a:t>
            </a:r>
            <a:r>
              <a:rPr lang="en-US" sz="2800" dirty="0" err="1"/>
              <a:t>xây</a:t>
            </a:r>
            <a:r>
              <a:rPr lang="en-US" sz="2800" dirty="0"/>
              <a:t> </a:t>
            </a:r>
            <a:r>
              <a:rPr lang="en-US" sz="2800" dirty="0" err="1"/>
              <a:t>dựng</a:t>
            </a:r>
            <a:r>
              <a:rPr lang="en-US" sz="2800" dirty="0"/>
              <a:t> </a:t>
            </a:r>
            <a:r>
              <a:rPr lang="en-US" sz="2800" dirty="0" err="1"/>
              <a:t>trên</a:t>
            </a:r>
            <a:r>
              <a:rPr lang="en-US" sz="2800" dirty="0"/>
              <a:t> </a:t>
            </a:r>
            <a:r>
              <a:rPr lang="en-US" sz="2800" dirty="0" err="1"/>
              <a:t>đó</a:t>
            </a:r>
            <a:r>
              <a:rPr lang="en-US" sz="2800" dirty="0"/>
              <a:t>.</a:t>
            </a:r>
          </a:p>
          <a:p>
            <a:pPr algn="just"/>
            <a:endParaRPr lang="en-US" sz="3600" dirty="0">
              <a:latin typeface="+mj-lt"/>
            </a:endParaRPr>
          </a:p>
        </p:txBody>
      </p:sp>
    </p:spTree>
    <p:extLst>
      <p:ext uri="{BB962C8B-B14F-4D97-AF65-F5344CB8AC3E}">
        <p14:creationId xmlns:p14="http://schemas.microsoft.com/office/powerpoint/2010/main" val="25389066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068B2-7B93-1AB0-45CC-3B16FBDC572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4041CC5-2FA9-F279-1DD6-BF079122A3B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A359E0AA-BCA1-14A5-14A6-351942414B78}"/>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D01C4EF3-104D-B6FA-2684-0347EC096F65}"/>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AE8B1F13-17A3-07CD-7F48-5917AD038E13}"/>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BF75D4F3-3575-2C5C-84BC-02BBF0E4FE64}"/>
              </a:ext>
            </a:extLst>
          </p:cNvPr>
          <p:cNvGrpSpPr/>
          <p:nvPr/>
        </p:nvGrpSpPr>
        <p:grpSpPr>
          <a:xfrm>
            <a:off x="630791" y="353218"/>
            <a:ext cx="17412390" cy="9977550"/>
            <a:chOff x="0" y="0"/>
            <a:chExt cx="4181481" cy="2092636"/>
          </a:xfrm>
        </p:grpSpPr>
        <p:sp>
          <p:nvSpPr>
            <p:cNvPr id="7" name="Freeform 7">
              <a:extLst>
                <a:ext uri="{FF2B5EF4-FFF2-40B4-BE49-F238E27FC236}">
                  <a16:creationId xmlns:a16="http://schemas.microsoft.com/office/drawing/2014/main" id="{5FD64B61-2CB2-51D9-8C16-D2346EB06BCD}"/>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55491102-FCF0-1ADF-2696-793E1C45DA68}"/>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127EE3E7-B0F6-B2AC-60ED-F9CB01286292}"/>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714E15D6-D054-50B6-5AA1-29E146FEF3FA}"/>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4BD76C8E-E7BF-110E-4476-7CAD7EE1B8CB}"/>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3BD95CFA-A067-8ED1-12FC-619E8F5EE1EC}"/>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338CBB06-4B68-3E15-872C-EBE66205187D}"/>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21A539D5-A9A0-5CB3-2359-EDBDC138BA51}"/>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9D477EB9-5974-7A46-E1E6-A7340DAEA846}"/>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F26D3A9D-66B1-91C5-9887-6A97B8B36166}"/>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3. Quá trình phát triển của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7794316D-3887-0FE5-138B-C8A3C10AE2A4}"/>
              </a:ext>
            </a:extLst>
          </p:cNvPr>
          <p:cNvSpPr/>
          <p:nvPr/>
        </p:nvSpPr>
        <p:spPr>
          <a:xfrm>
            <a:off x="1706155" y="1781638"/>
            <a:ext cx="6426140"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8" name="TextBox 17">
            <a:extLst>
              <a:ext uri="{FF2B5EF4-FFF2-40B4-BE49-F238E27FC236}">
                <a16:creationId xmlns:a16="http://schemas.microsoft.com/office/drawing/2014/main" id="{95F00059-8815-86ED-53F5-9EC53EC6325A}"/>
              </a:ext>
            </a:extLst>
          </p:cNvPr>
          <p:cNvSpPr txBox="1"/>
          <p:nvPr/>
        </p:nvSpPr>
        <p:spPr>
          <a:xfrm>
            <a:off x="1727259" y="1848838"/>
            <a:ext cx="6426141" cy="556434"/>
          </a:xfrm>
          <a:prstGeom prst="rect">
            <a:avLst/>
          </a:prstGeom>
          <a:noFill/>
        </p:spPr>
        <p:txBody>
          <a:bodyPr wrap="square">
            <a:spAutoFit/>
          </a:bodyPr>
          <a:lstStyle/>
          <a:p>
            <a:pPr algn="just">
              <a:lnSpc>
                <a:spcPct val="115000"/>
              </a:lnSpc>
              <a:spcAft>
                <a:spcPts val="1000"/>
              </a:spcAft>
            </a:pPr>
            <a:r>
              <a:rPr lang="en-US" sz="2800" b="1">
                <a:latin typeface="Times New Roman" panose="02020603050405020304" pitchFamily="18" charset="0"/>
                <a:ea typeface="Calibri" panose="020F0502020204030204" pitchFamily="34" charset="0"/>
                <a:cs typeface="Times New Roman" panose="02020603050405020304" pitchFamily="18" charset="0"/>
              </a:rPr>
              <a:t>3</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a:latin typeface="Times New Roman" panose="02020603050405020304" pitchFamily="18" charset="0"/>
                <a:ea typeface="Calibri" panose="020F0502020204030204" pitchFamily="34" charset="0"/>
                <a:cs typeface="Times New Roman" panose="02020603050405020304" pitchFamily="18" charset="0"/>
              </a:rPr>
              <a:t>Nghệ thuật múa thời kì nguyên thủy</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6" name="Group 45">
            <a:extLst>
              <a:ext uri="{FF2B5EF4-FFF2-40B4-BE49-F238E27FC236}">
                <a16:creationId xmlns:a16="http://schemas.microsoft.com/office/drawing/2014/main" id="{B164D9F0-560E-DA14-2251-39C48C590D91}"/>
              </a:ext>
            </a:extLst>
          </p:cNvPr>
          <p:cNvGrpSpPr/>
          <p:nvPr/>
        </p:nvGrpSpPr>
        <p:grpSpPr>
          <a:xfrm>
            <a:off x="9139003" y="3563332"/>
            <a:ext cx="8561022" cy="4811644"/>
            <a:chOff x="1474530" y="3693718"/>
            <a:chExt cx="8561022" cy="4811644"/>
          </a:xfrm>
        </p:grpSpPr>
        <p:grpSp>
          <p:nvGrpSpPr>
            <p:cNvPr id="19" name="Group 2">
              <a:extLst>
                <a:ext uri="{FF2B5EF4-FFF2-40B4-BE49-F238E27FC236}">
                  <a16:creationId xmlns:a16="http://schemas.microsoft.com/office/drawing/2014/main" id="{B2B59A42-55A6-DCBB-7BC2-C5D012B87E16}"/>
                </a:ext>
              </a:extLst>
            </p:cNvPr>
            <p:cNvGrpSpPr/>
            <p:nvPr/>
          </p:nvGrpSpPr>
          <p:grpSpPr>
            <a:xfrm>
              <a:off x="1474530" y="3693718"/>
              <a:ext cx="3765199" cy="4811644"/>
              <a:chOff x="-1" y="0"/>
              <a:chExt cx="3987997" cy="5584939"/>
            </a:xfrm>
          </p:grpSpPr>
          <p:grpSp>
            <p:nvGrpSpPr>
              <p:cNvPr id="20" name="Group 6">
                <a:extLst>
                  <a:ext uri="{FF2B5EF4-FFF2-40B4-BE49-F238E27FC236}">
                    <a16:creationId xmlns:a16="http://schemas.microsoft.com/office/drawing/2014/main" id="{F0CFBD62-A1E0-E1AB-1A8B-17AF672D3EC9}"/>
                  </a:ext>
                </a:extLst>
              </p:cNvPr>
              <p:cNvGrpSpPr/>
              <p:nvPr/>
            </p:nvGrpSpPr>
            <p:grpSpPr>
              <a:xfrm rot="5400000">
                <a:off x="-626209" y="970733"/>
                <a:ext cx="5240414" cy="3987997"/>
                <a:chOff x="0" y="-31749"/>
                <a:chExt cx="6806891" cy="5180098"/>
              </a:xfrm>
            </p:grpSpPr>
            <p:sp>
              <p:nvSpPr>
                <p:cNvPr id="22" name="Freeform 7">
                  <a:extLst>
                    <a:ext uri="{FF2B5EF4-FFF2-40B4-BE49-F238E27FC236}">
                      <a16:creationId xmlns:a16="http://schemas.microsoft.com/office/drawing/2014/main" id="{FEE862FC-882D-C484-5974-144A623506BB}"/>
                    </a:ext>
                  </a:extLst>
                </p:cNvPr>
                <p:cNvSpPr/>
                <p:nvPr/>
              </p:nvSpPr>
              <p:spPr>
                <a:xfrm>
                  <a:off x="31749" y="-31749"/>
                  <a:ext cx="6743391" cy="5084849"/>
                </a:xfrm>
                <a:custGeom>
                  <a:avLst/>
                  <a:gdLst/>
                  <a:ahLst/>
                  <a:cxnLst/>
                  <a:rect l="l" t="t" r="r" b="b"/>
                  <a:pathLst>
                    <a:path w="6743391" h="5084849">
                      <a:moveTo>
                        <a:pt x="6650682" y="5084849"/>
                      </a:moveTo>
                      <a:lnTo>
                        <a:pt x="92710" y="5084849"/>
                      </a:lnTo>
                      <a:cubicBezTo>
                        <a:pt x="41910" y="5084849"/>
                        <a:pt x="0" y="5042939"/>
                        <a:pt x="0" y="4992139"/>
                      </a:cubicBezTo>
                      <a:lnTo>
                        <a:pt x="0" y="92710"/>
                      </a:lnTo>
                      <a:cubicBezTo>
                        <a:pt x="0" y="41910"/>
                        <a:pt x="41910" y="0"/>
                        <a:pt x="92710" y="0"/>
                      </a:cubicBezTo>
                      <a:lnTo>
                        <a:pt x="6649411" y="0"/>
                      </a:lnTo>
                      <a:cubicBezTo>
                        <a:pt x="6700211" y="0"/>
                        <a:pt x="6742122" y="41910"/>
                        <a:pt x="6742122" y="92710"/>
                      </a:cubicBezTo>
                      <a:lnTo>
                        <a:pt x="6742122" y="4990869"/>
                      </a:lnTo>
                      <a:cubicBezTo>
                        <a:pt x="6743391" y="5042939"/>
                        <a:pt x="6701482" y="5084849"/>
                        <a:pt x="6650682" y="5084849"/>
                      </a:cubicBezTo>
                      <a:close/>
                    </a:path>
                  </a:pathLst>
                </a:custGeom>
                <a:solidFill>
                  <a:srgbClr val="FFFFFF"/>
                </a:solidFill>
              </p:spPr>
            </p:sp>
            <p:sp>
              <p:nvSpPr>
                <p:cNvPr id="23" name="Freeform 8">
                  <a:extLst>
                    <a:ext uri="{FF2B5EF4-FFF2-40B4-BE49-F238E27FC236}">
                      <a16:creationId xmlns:a16="http://schemas.microsoft.com/office/drawing/2014/main" id="{F36FA32B-7ABD-85B1-9718-977B34F2DC24}"/>
                    </a:ext>
                  </a:extLst>
                </p:cNvPr>
                <p:cNvSpPr/>
                <p:nvPr/>
              </p:nvSpPr>
              <p:spPr>
                <a:xfrm>
                  <a:off x="0" y="0"/>
                  <a:ext cx="6806891" cy="5148349"/>
                </a:xfrm>
                <a:custGeom>
                  <a:avLst/>
                  <a:gdLst/>
                  <a:ahLst/>
                  <a:cxnLst/>
                  <a:rect l="l" t="t" r="r" b="b"/>
                  <a:pathLst>
                    <a:path w="6806891" h="5148349">
                      <a:moveTo>
                        <a:pt x="6682432" y="59690"/>
                      </a:moveTo>
                      <a:cubicBezTo>
                        <a:pt x="6717991" y="59690"/>
                        <a:pt x="6747201" y="88900"/>
                        <a:pt x="6747201" y="124460"/>
                      </a:cubicBezTo>
                      <a:lnTo>
                        <a:pt x="6747201" y="5023889"/>
                      </a:lnTo>
                      <a:cubicBezTo>
                        <a:pt x="6747201" y="5059449"/>
                        <a:pt x="6717991" y="5088659"/>
                        <a:pt x="6682432" y="5088659"/>
                      </a:cubicBezTo>
                      <a:lnTo>
                        <a:pt x="124460" y="5088659"/>
                      </a:lnTo>
                      <a:cubicBezTo>
                        <a:pt x="88900" y="5088659"/>
                        <a:pt x="59690" y="5059449"/>
                        <a:pt x="59690" y="5023889"/>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5023889"/>
                      </a:lnTo>
                      <a:cubicBezTo>
                        <a:pt x="0" y="5092469"/>
                        <a:pt x="55880" y="5148349"/>
                        <a:pt x="124460" y="5148349"/>
                      </a:cubicBezTo>
                      <a:lnTo>
                        <a:pt x="6682432" y="5148349"/>
                      </a:lnTo>
                      <a:cubicBezTo>
                        <a:pt x="6751011" y="5148349"/>
                        <a:pt x="6806891" y="5092469"/>
                        <a:pt x="6806891" y="5023889"/>
                      </a:cubicBezTo>
                      <a:lnTo>
                        <a:pt x="6806891" y="124460"/>
                      </a:lnTo>
                      <a:cubicBezTo>
                        <a:pt x="6806891" y="55880"/>
                        <a:pt x="6751011" y="0"/>
                        <a:pt x="6682432" y="0"/>
                      </a:cubicBezTo>
                      <a:close/>
                    </a:path>
                  </a:pathLst>
                </a:custGeom>
                <a:solidFill>
                  <a:srgbClr val="000000"/>
                </a:solidFill>
              </p:spPr>
            </p:sp>
          </p:grpSp>
          <p:sp>
            <p:nvSpPr>
              <p:cNvPr id="21" name="Freeform 9">
                <a:extLst>
                  <a:ext uri="{FF2B5EF4-FFF2-40B4-BE49-F238E27FC236}">
                    <a16:creationId xmlns:a16="http://schemas.microsoft.com/office/drawing/2014/main" id="{F16C7C6C-8382-DAEC-4832-BE008DB88CA2}"/>
                  </a:ext>
                </a:extLst>
              </p:cNvPr>
              <p:cNvSpPr/>
              <p:nvPr/>
            </p:nvSpPr>
            <p:spPr>
              <a:xfrm>
                <a:off x="1229966" y="0"/>
                <a:ext cx="1684341" cy="689049"/>
              </a:xfrm>
              <a:custGeom>
                <a:avLst/>
                <a:gdLst/>
                <a:ahLst/>
                <a:cxnLst/>
                <a:rect l="l" t="t" r="r" b="b"/>
                <a:pathLst>
                  <a:path w="1684341" h="689049">
                    <a:moveTo>
                      <a:pt x="0" y="0"/>
                    </a:moveTo>
                    <a:lnTo>
                      <a:pt x="1684341" y="0"/>
                    </a:lnTo>
                    <a:lnTo>
                      <a:pt x="1684341" y="689049"/>
                    </a:lnTo>
                    <a:lnTo>
                      <a:pt x="0" y="6890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25" name="TextBox 24">
              <a:extLst>
                <a:ext uri="{FF2B5EF4-FFF2-40B4-BE49-F238E27FC236}">
                  <a16:creationId xmlns:a16="http://schemas.microsoft.com/office/drawing/2014/main" id="{1359913F-5230-FFAD-B227-D5B80687B84E}"/>
                </a:ext>
              </a:extLst>
            </p:cNvPr>
            <p:cNvSpPr txBox="1"/>
            <p:nvPr/>
          </p:nvSpPr>
          <p:spPr>
            <a:xfrm>
              <a:off x="1727259" y="4328392"/>
              <a:ext cx="3209390" cy="3970318"/>
            </a:xfrm>
            <a:prstGeom prst="rect">
              <a:avLst/>
            </a:prstGeom>
            <a:noFill/>
          </p:spPr>
          <p:txBody>
            <a:bodyPr wrap="square">
              <a:spAutoFit/>
            </a:bodyPr>
            <a:lstStyle/>
            <a:p>
              <a:pPr algn="just"/>
              <a:r>
                <a:rPr lang="en-US" sz="2800">
                  <a:effectLst/>
                  <a:latin typeface="+mj-lt"/>
                  <a:ea typeface="Calibri" panose="020F0502020204030204" pitchFamily="34" charset="0"/>
                  <a:cs typeface="Times New Roman" panose="02020603050405020304" pitchFamily="18" charset="0"/>
                </a:rPr>
                <a:t>Nghệ thuật múa thời kì công xã nguyên thủy tồn tại như một nguyên thể thuần nhất của một sản phẩm trong xã hội nguyên thủy, không có sự pha tạp bởi các hình thái khác. </a:t>
              </a:r>
              <a:endParaRPr lang="en-US" sz="2800">
                <a:latin typeface="+mj-lt"/>
              </a:endParaRPr>
            </a:p>
          </p:txBody>
        </p:sp>
        <p:grpSp>
          <p:nvGrpSpPr>
            <p:cNvPr id="32" name="Group 2">
              <a:extLst>
                <a:ext uri="{FF2B5EF4-FFF2-40B4-BE49-F238E27FC236}">
                  <a16:creationId xmlns:a16="http://schemas.microsoft.com/office/drawing/2014/main" id="{C6383173-50AB-F27D-E64C-8F5BC8448BE6}"/>
                </a:ext>
              </a:extLst>
            </p:cNvPr>
            <p:cNvGrpSpPr/>
            <p:nvPr/>
          </p:nvGrpSpPr>
          <p:grpSpPr>
            <a:xfrm>
              <a:off x="6308671" y="3693718"/>
              <a:ext cx="3726881" cy="4790584"/>
              <a:chOff x="-1" y="0"/>
              <a:chExt cx="3987997" cy="5584939"/>
            </a:xfrm>
          </p:grpSpPr>
          <p:grpSp>
            <p:nvGrpSpPr>
              <p:cNvPr id="36" name="Group 6">
                <a:extLst>
                  <a:ext uri="{FF2B5EF4-FFF2-40B4-BE49-F238E27FC236}">
                    <a16:creationId xmlns:a16="http://schemas.microsoft.com/office/drawing/2014/main" id="{E7923AE3-ABF6-F0A9-CAC5-27355DEC6BD6}"/>
                  </a:ext>
                </a:extLst>
              </p:cNvPr>
              <p:cNvGrpSpPr/>
              <p:nvPr/>
            </p:nvGrpSpPr>
            <p:grpSpPr>
              <a:xfrm rot="5400000">
                <a:off x="-626209" y="970733"/>
                <a:ext cx="5240414" cy="3987997"/>
                <a:chOff x="0" y="-31749"/>
                <a:chExt cx="6806891" cy="5180098"/>
              </a:xfrm>
            </p:grpSpPr>
            <p:sp>
              <p:nvSpPr>
                <p:cNvPr id="39" name="Freeform 7">
                  <a:extLst>
                    <a:ext uri="{FF2B5EF4-FFF2-40B4-BE49-F238E27FC236}">
                      <a16:creationId xmlns:a16="http://schemas.microsoft.com/office/drawing/2014/main" id="{0E8D4E5A-BCE8-460F-FC47-83054CC192AC}"/>
                    </a:ext>
                  </a:extLst>
                </p:cNvPr>
                <p:cNvSpPr/>
                <p:nvPr/>
              </p:nvSpPr>
              <p:spPr>
                <a:xfrm>
                  <a:off x="31749" y="-31749"/>
                  <a:ext cx="6743391" cy="5084849"/>
                </a:xfrm>
                <a:custGeom>
                  <a:avLst/>
                  <a:gdLst/>
                  <a:ahLst/>
                  <a:cxnLst/>
                  <a:rect l="l" t="t" r="r" b="b"/>
                  <a:pathLst>
                    <a:path w="6743391" h="5084849">
                      <a:moveTo>
                        <a:pt x="6650682" y="5084849"/>
                      </a:moveTo>
                      <a:lnTo>
                        <a:pt x="92710" y="5084849"/>
                      </a:lnTo>
                      <a:cubicBezTo>
                        <a:pt x="41910" y="5084849"/>
                        <a:pt x="0" y="5042939"/>
                        <a:pt x="0" y="4992139"/>
                      </a:cubicBezTo>
                      <a:lnTo>
                        <a:pt x="0" y="92710"/>
                      </a:lnTo>
                      <a:cubicBezTo>
                        <a:pt x="0" y="41910"/>
                        <a:pt x="41910" y="0"/>
                        <a:pt x="92710" y="0"/>
                      </a:cubicBezTo>
                      <a:lnTo>
                        <a:pt x="6649411" y="0"/>
                      </a:lnTo>
                      <a:cubicBezTo>
                        <a:pt x="6700211" y="0"/>
                        <a:pt x="6742122" y="41910"/>
                        <a:pt x="6742122" y="92710"/>
                      </a:cubicBezTo>
                      <a:lnTo>
                        <a:pt x="6742122" y="4990869"/>
                      </a:lnTo>
                      <a:cubicBezTo>
                        <a:pt x="6743391" y="5042939"/>
                        <a:pt x="6701482" y="5084849"/>
                        <a:pt x="6650682" y="5084849"/>
                      </a:cubicBezTo>
                      <a:close/>
                    </a:path>
                  </a:pathLst>
                </a:custGeom>
                <a:solidFill>
                  <a:srgbClr val="FFFFFF"/>
                </a:solidFill>
              </p:spPr>
            </p:sp>
            <p:sp>
              <p:nvSpPr>
                <p:cNvPr id="40" name="Freeform 8">
                  <a:extLst>
                    <a:ext uri="{FF2B5EF4-FFF2-40B4-BE49-F238E27FC236}">
                      <a16:creationId xmlns:a16="http://schemas.microsoft.com/office/drawing/2014/main" id="{BF0A4CE6-F21F-F18B-D2EE-4174CB6EA0E0}"/>
                    </a:ext>
                  </a:extLst>
                </p:cNvPr>
                <p:cNvSpPr/>
                <p:nvPr/>
              </p:nvSpPr>
              <p:spPr>
                <a:xfrm>
                  <a:off x="0" y="0"/>
                  <a:ext cx="6806891" cy="5148349"/>
                </a:xfrm>
                <a:custGeom>
                  <a:avLst/>
                  <a:gdLst/>
                  <a:ahLst/>
                  <a:cxnLst/>
                  <a:rect l="l" t="t" r="r" b="b"/>
                  <a:pathLst>
                    <a:path w="6806891" h="5148349">
                      <a:moveTo>
                        <a:pt x="6682432" y="59690"/>
                      </a:moveTo>
                      <a:cubicBezTo>
                        <a:pt x="6717991" y="59690"/>
                        <a:pt x="6747201" y="88900"/>
                        <a:pt x="6747201" y="124460"/>
                      </a:cubicBezTo>
                      <a:lnTo>
                        <a:pt x="6747201" y="5023889"/>
                      </a:lnTo>
                      <a:cubicBezTo>
                        <a:pt x="6747201" y="5059449"/>
                        <a:pt x="6717991" y="5088659"/>
                        <a:pt x="6682432" y="5088659"/>
                      </a:cubicBezTo>
                      <a:lnTo>
                        <a:pt x="124460" y="5088659"/>
                      </a:lnTo>
                      <a:cubicBezTo>
                        <a:pt x="88900" y="5088659"/>
                        <a:pt x="59690" y="5059449"/>
                        <a:pt x="59690" y="5023889"/>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5023889"/>
                      </a:lnTo>
                      <a:cubicBezTo>
                        <a:pt x="0" y="5092469"/>
                        <a:pt x="55880" y="5148349"/>
                        <a:pt x="124460" y="5148349"/>
                      </a:cubicBezTo>
                      <a:lnTo>
                        <a:pt x="6682432" y="5148349"/>
                      </a:lnTo>
                      <a:cubicBezTo>
                        <a:pt x="6751011" y="5148349"/>
                        <a:pt x="6806891" y="5092469"/>
                        <a:pt x="6806891" y="5023889"/>
                      </a:cubicBezTo>
                      <a:lnTo>
                        <a:pt x="6806891" y="124460"/>
                      </a:lnTo>
                      <a:cubicBezTo>
                        <a:pt x="6806891" y="55880"/>
                        <a:pt x="6751011" y="0"/>
                        <a:pt x="6682432" y="0"/>
                      </a:cubicBezTo>
                      <a:close/>
                    </a:path>
                  </a:pathLst>
                </a:custGeom>
                <a:solidFill>
                  <a:srgbClr val="000000"/>
                </a:solidFill>
              </p:spPr>
            </p:sp>
          </p:grpSp>
          <p:sp>
            <p:nvSpPr>
              <p:cNvPr id="37" name="Freeform 9">
                <a:extLst>
                  <a:ext uri="{FF2B5EF4-FFF2-40B4-BE49-F238E27FC236}">
                    <a16:creationId xmlns:a16="http://schemas.microsoft.com/office/drawing/2014/main" id="{64128493-6D98-8806-AD1E-BE5F80274DCC}"/>
                  </a:ext>
                </a:extLst>
              </p:cNvPr>
              <p:cNvSpPr/>
              <p:nvPr/>
            </p:nvSpPr>
            <p:spPr>
              <a:xfrm>
                <a:off x="1229966" y="0"/>
                <a:ext cx="1684341" cy="689049"/>
              </a:xfrm>
              <a:custGeom>
                <a:avLst/>
                <a:gdLst/>
                <a:ahLst/>
                <a:cxnLst/>
                <a:rect l="l" t="t" r="r" b="b"/>
                <a:pathLst>
                  <a:path w="1684341" h="689049">
                    <a:moveTo>
                      <a:pt x="0" y="0"/>
                    </a:moveTo>
                    <a:lnTo>
                      <a:pt x="1684341" y="0"/>
                    </a:lnTo>
                    <a:lnTo>
                      <a:pt x="1684341" y="689049"/>
                    </a:lnTo>
                    <a:lnTo>
                      <a:pt x="0" y="6890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41" name="TextBox 40">
              <a:extLst>
                <a:ext uri="{FF2B5EF4-FFF2-40B4-BE49-F238E27FC236}">
                  <a16:creationId xmlns:a16="http://schemas.microsoft.com/office/drawing/2014/main" id="{6303E602-4BAF-CE5C-EC88-D5C8CF2F695B}"/>
                </a:ext>
              </a:extLst>
            </p:cNvPr>
            <p:cNvSpPr txBox="1"/>
            <p:nvPr/>
          </p:nvSpPr>
          <p:spPr>
            <a:xfrm>
              <a:off x="6617698" y="4325793"/>
              <a:ext cx="3029194" cy="2246769"/>
            </a:xfrm>
            <a:prstGeom prst="rect">
              <a:avLst/>
            </a:prstGeom>
            <a:noFill/>
          </p:spPr>
          <p:txBody>
            <a:bodyPr wrap="square">
              <a:spAutoFit/>
            </a:bodyPr>
            <a:lstStyle/>
            <a:p>
              <a:pPr algn="just"/>
              <a:r>
                <a:rPr lang="en-US" sz="2800">
                  <a:effectLst/>
                  <a:latin typeface="+mj-lt"/>
                  <a:ea typeface="Calibri" panose="020F0502020204030204" pitchFamily="34" charset="0"/>
                  <a:cs typeface="Times New Roman" panose="02020603050405020304" pitchFamily="18" charset="0"/>
                </a:rPr>
                <a:t>Đó là hình thái múa dân gian không có âm nhạc mà chỉ là những tiếng reo hò, tĩnh lặng. </a:t>
              </a:r>
              <a:endParaRPr lang="en-US" sz="2800">
                <a:latin typeface="+mj-lt"/>
              </a:endParaRPr>
            </a:p>
          </p:txBody>
        </p:sp>
      </p:grpSp>
      <p:pic>
        <p:nvPicPr>
          <p:cNvPr id="45" name="Picture 44">
            <a:extLst>
              <a:ext uri="{FF2B5EF4-FFF2-40B4-BE49-F238E27FC236}">
                <a16:creationId xmlns:a16="http://schemas.microsoft.com/office/drawing/2014/main" id="{83734356-AE10-E3D0-1317-58DBE492B07F}"/>
              </a:ext>
            </a:extLst>
          </p:cNvPr>
          <p:cNvPicPr>
            <a:picLocks noChangeAspect="1"/>
          </p:cNvPicPr>
          <p:nvPr/>
        </p:nvPicPr>
        <p:blipFill>
          <a:blip r:embed="rId9"/>
          <a:stretch>
            <a:fillRect/>
          </a:stretch>
        </p:blipFill>
        <p:spPr>
          <a:xfrm>
            <a:off x="1155851" y="3617940"/>
            <a:ext cx="6789807" cy="4702570"/>
          </a:xfrm>
          <a:prstGeom prst="rect">
            <a:avLst/>
          </a:prstGeom>
        </p:spPr>
      </p:pic>
    </p:spTree>
    <p:extLst>
      <p:ext uri="{BB962C8B-B14F-4D97-AF65-F5344CB8AC3E}">
        <p14:creationId xmlns:p14="http://schemas.microsoft.com/office/powerpoint/2010/main" val="3557256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572B0-DB01-FE75-F29C-10CA9C813AA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D75B0DD-525B-82E6-A267-4E21D049414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80CE44B2-AFF3-6F4F-5731-7E6E5D81222D}"/>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409BC991-0231-AFCE-EE45-AB9A7677460C}"/>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1F94ABB8-2936-9C1E-DEB3-139F3E2BE0CB}"/>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88C6071D-2A5C-A0E2-0DC1-6B29D4239F77}"/>
              </a:ext>
            </a:extLst>
          </p:cNvPr>
          <p:cNvGrpSpPr/>
          <p:nvPr/>
        </p:nvGrpSpPr>
        <p:grpSpPr>
          <a:xfrm>
            <a:off x="630791" y="353218"/>
            <a:ext cx="17412390" cy="9977550"/>
            <a:chOff x="0" y="0"/>
            <a:chExt cx="4181481" cy="2092636"/>
          </a:xfrm>
        </p:grpSpPr>
        <p:sp>
          <p:nvSpPr>
            <p:cNvPr id="7" name="Freeform 7">
              <a:extLst>
                <a:ext uri="{FF2B5EF4-FFF2-40B4-BE49-F238E27FC236}">
                  <a16:creationId xmlns:a16="http://schemas.microsoft.com/office/drawing/2014/main" id="{D2338802-BBE8-F245-EBAB-000CCCBC484C}"/>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4DA3A672-D8C8-504B-88E3-3749E424EA1B}"/>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D0DB8317-2046-5C10-C9C1-6902A30D8EB8}"/>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326A73B1-BCF0-185C-CF31-FB5E2226EE31}"/>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70EFE9BC-95F8-DCF4-41B5-184396179BA4}"/>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4FFA5549-B99B-B5F9-AD1B-80A4E9EDA948}"/>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4DE3B9D0-5F7C-A455-C156-BFFA3630ECD7}"/>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C3FE4D87-2507-42F3-3DD9-EAF7518B60F2}"/>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DE36477F-517F-9D1B-B180-99ECF02022E8}"/>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58A56BE5-B3F6-1266-C9D2-00952DAE73EC}"/>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3. Quá trình phát triển của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E9B2EC64-4AD7-8325-B165-48ACD6BB6DFA}"/>
              </a:ext>
            </a:extLst>
          </p:cNvPr>
          <p:cNvSpPr/>
          <p:nvPr/>
        </p:nvSpPr>
        <p:spPr>
          <a:xfrm>
            <a:off x="1706155" y="1781638"/>
            <a:ext cx="6426140"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grpSp>
        <p:nvGrpSpPr>
          <p:cNvPr id="32" name="Group 2">
            <a:extLst>
              <a:ext uri="{FF2B5EF4-FFF2-40B4-BE49-F238E27FC236}">
                <a16:creationId xmlns:a16="http://schemas.microsoft.com/office/drawing/2014/main" id="{3E55B077-BF72-4390-28AC-1E22C7C4E9F9}"/>
              </a:ext>
            </a:extLst>
          </p:cNvPr>
          <p:cNvGrpSpPr/>
          <p:nvPr/>
        </p:nvGrpSpPr>
        <p:grpSpPr>
          <a:xfrm>
            <a:off x="7229238" y="4162418"/>
            <a:ext cx="4704003" cy="4638091"/>
            <a:chOff x="-1" y="0"/>
            <a:chExt cx="3987997" cy="5584939"/>
          </a:xfrm>
        </p:grpSpPr>
        <p:grpSp>
          <p:nvGrpSpPr>
            <p:cNvPr id="36" name="Group 6">
              <a:extLst>
                <a:ext uri="{FF2B5EF4-FFF2-40B4-BE49-F238E27FC236}">
                  <a16:creationId xmlns:a16="http://schemas.microsoft.com/office/drawing/2014/main" id="{13CE16D9-870D-3418-60F0-30B93AC1DBD1}"/>
                </a:ext>
              </a:extLst>
            </p:cNvPr>
            <p:cNvGrpSpPr/>
            <p:nvPr/>
          </p:nvGrpSpPr>
          <p:grpSpPr>
            <a:xfrm rot="5400000">
              <a:off x="-626209" y="970733"/>
              <a:ext cx="5240414" cy="3987997"/>
              <a:chOff x="0" y="-31749"/>
              <a:chExt cx="6806891" cy="5180098"/>
            </a:xfrm>
          </p:grpSpPr>
          <p:sp>
            <p:nvSpPr>
              <p:cNvPr id="39" name="Freeform 7">
                <a:extLst>
                  <a:ext uri="{FF2B5EF4-FFF2-40B4-BE49-F238E27FC236}">
                    <a16:creationId xmlns:a16="http://schemas.microsoft.com/office/drawing/2014/main" id="{AAE988D0-3BBD-6D3E-C3F9-14A024A84EDA}"/>
                  </a:ext>
                </a:extLst>
              </p:cNvPr>
              <p:cNvSpPr/>
              <p:nvPr/>
            </p:nvSpPr>
            <p:spPr>
              <a:xfrm>
                <a:off x="31749" y="-31749"/>
                <a:ext cx="6743391" cy="5084849"/>
              </a:xfrm>
              <a:custGeom>
                <a:avLst/>
                <a:gdLst/>
                <a:ahLst/>
                <a:cxnLst/>
                <a:rect l="l" t="t" r="r" b="b"/>
                <a:pathLst>
                  <a:path w="6743391" h="5084849">
                    <a:moveTo>
                      <a:pt x="6650682" y="5084849"/>
                    </a:moveTo>
                    <a:lnTo>
                      <a:pt x="92710" y="5084849"/>
                    </a:lnTo>
                    <a:cubicBezTo>
                      <a:pt x="41910" y="5084849"/>
                      <a:pt x="0" y="5042939"/>
                      <a:pt x="0" y="4992139"/>
                    </a:cubicBezTo>
                    <a:lnTo>
                      <a:pt x="0" y="92710"/>
                    </a:lnTo>
                    <a:cubicBezTo>
                      <a:pt x="0" y="41910"/>
                      <a:pt x="41910" y="0"/>
                      <a:pt x="92710" y="0"/>
                    </a:cubicBezTo>
                    <a:lnTo>
                      <a:pt x="6649411" y="0"/>
                    </a:lnTo>
                    <a:cubicBezTo>
                      <a:pt x="6700211" y="0"/>
                      <a:pt x="6742122" y="41910"/>
                      <a:pt x="6742122" y="92710"/>
                    </a:cubicBezTo>
                    <a:lnTo>
                      <a:pt x="6742122" y="4990869"/>
                    </a:lnTo>
                    <a:cubicBezTo>
                      <a:pt x="6743391" y="5042939"/>
                      <a:pt x="6701482" y="5084849"/>
                      <a:pt x="6650682" y="5084849"/>
                    </a:cubicBezTo>
                    <a:close/>
                  </a:path>
                </a:pathLst>
              </a:custGeom>
              <a:solidFill>
                <a:srgbClr val="FFFFFF"/>
              </a:solidFill>
            </p:spPr>
          </p:sp>
          <p:sp>
            <p:nvSpPr>
              <p:cNvPr id="40" name="Freeform 8">
                <a:extLst>
                  <a:ext uri="{FF2B5EF4-FFF2-40B4-BE49-F238E27FC236}">
                    <a16:creationId xmlns:a16="http://schemas.microsoft.com/office/drawing/2014/main" id="{5FD9572D-6D35-2A27-6DE8-77DBA656C714}"/>
                  </a:ext>
                </a:extLst>
              </p:cNvPr>
              <p:cNvSpPr/>
              <p:nvPr/>
            </p:nvSpPr>
            <p:spPr>
              <a:xfrm>
                <a:off x="0" y="0"/>
                <a:ext cx="6806891" cy="5148349"/>
              </a:xfrm>
              <a:custGeom>
                <a:avLst/>
                <a:gdLst/>
                <a:ahLst/>
                <a:cxnLst/>
                <a:rect l="l" t="t" r="r" b="b"/>
                <a:pathLst>
                  <a:path w="6806891" h="5148349">
                    <a:moveTo>
                      <a:pt x="6682432" y="59690"/>
                    </a:moveTo>
                    <a:cubicBezTo>
                      <a:pt x="6717991" y="59690"/>
                      <a:pt x="6747201" y="88900"/>
                      <a:pt x="6747201" y="124460"/>
                    </a:cubicBezTo>
                    <a:lnTo>
                      <a:pt x="6747201" y="5023889"/>
                    </a:lnTo>
                    <a:cubicBezTo>
                      <a:pt x="6747201" y="5059449"/>
                      <a:pt x="6717991" y="5088659"/>
                      <a:pt x="6682432" y="5088659"/>
                    </a:cubicBezTo>
                    <a:lnTo>
                      <a:pt x="124460" y="5088659"/>
                    </a:lnTo>
                    <a:cubicBezTo>
                      <a:pt x="88900" y="5088659"/>
                      <a:pt x="59690" y="5059449"/>
                      <a:pt x="59690" y="5023889"/>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5023889"/>
                    </a:lnTo>
                    <a:cubicBezTo>
                      <a:pt x="0" y="5092469"/>
                      <a:pt x="55880" y="5148349"/>
                      <a:pt x="124460" y="5148349"/>
                    </a:cubicBezTo>
                    <a:lnTo>
                      <a:pt x="6682432" y="5148349"/>
                    </a:lnTo>
                    <a:cubicBezTo>
                      <a:pt x="6751011" y="5148349"/>
                      <a:pt x="6806891" y="5092469"/>
                      <a:pt x="6806891" y="5023889"/>
                    </a:cubicBezTo>
                    <a:lnTo>
                      <a:pt x="6806891" y="124460"/>
                    </a:lnTo>
                    <a:cubicBezTo>
                      <a:pt x="6806891" y="55880"/>
                      <a:pt x="6751011" y="0"/>
                      <a:pt x="6682432" y="0"/>
                    </a:cubicBezTo>
                    <a:close/>
                  </a:path>
                </a:pathLst>
              </a:custGeom>
              <a:solidFill>
                <a:srgbClr val="000000"/>
              </a:solidFill>
            </p:spPr>
          </p:sp>
        </p:grpSp>
        <p:sp>
          <p:nvSpPr>
            <p:cNvPr id="37" name="Freeform 9">
              <a:extLst>
                <a:ext uri="{FF2B5EF4-FFF2-40B4-BE49-F238E27FC236}">
                  <a16:creationId xmlns:a16="http://schemas.microsoft.com/office/drawing/2014/main" id="{3CE20E78-A807-550E-DD0A-E6CDEDE832DF}"/>
                </a:ext>
              </a:extLst>
            </p:cNvPr>
            <p:cNvSpPr/>
            <p:nvPr/>
          </p:nvSpPr>
          <p:spPr>
            <a:xfrm>
              <a:off x="1229966" y="0"/>
              <a:ext cx="1684341" cy="689049"/>
            </a:xfrm>
            <a:custGeom>
              <a:avLst/>
              <a:gdLst/>
              <a:ahLst/>
              <a:cxnLst/>
              <a:rect l="l" t="t" r="r" b="b"/>
              <a:pathLst>
                <a:path w="1684341" h="689049">
                  <a:moveTo>
                    <a:pt x="0" y="0"/>
                  </a:moveTo>
                  <a:lnTo>
                    <a:pt x="1684341" y="0"/>
                  </a:lnTo>
                  <a:lnTo>
                    <a:pt x="1684341" y="689049"/>
                  </a:lnTo>
                  <a:lnTo>
                    <a:pt x="0" y="6890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24" name="TextBox 23">
            <a:extLst>
              <a:ext uri="{FF2B5EF4-FFF2-40B4-BE49-F238E27FC236}">
                <a16:creationId xmlns:a16="http://schemas.microsoft.com/office/drawing/2014/main" id="{74EA7B61-BB1C-0BDC-A3CB-856581942658}"/>
              </a:ext>
            </a:extLst>
          </p:cNvPr>
          <p:cNvSpPr txBox="1"/>
          <p:nvPr/>
        </p:nvSpPr>
        <p:spPr>
          <a:xfrm>
            <a:off x="7299768" y="4845815"/>
            <a:ext cx="4572895" cy="3970318"/>
          </a:xfrm>
          <a:prstGeom prst="rect">
            <a:avLst/>
          </a:prstGeom>
          <a:noFill/>
        </p:spPr>
        <p:txBody>
          <a:bodyPr wrap="square">
            <a:spAutoFit/>
          </a:bodyPr>
          <a:lstStyle/>
          <a:p>
            <a:pPr algn="just">
              <a:buNone/>
            </a:pPr>
            <a:r>
              <a:rPr lang="vi-VN" sz="2800">
                <a:latin typeface="Calibri" panose="020F0502020204030204" pitchFamily="34" charset="0"/>
                <a:ea typeface="Calibri" panose="020F0502020204030204" pitchFamily="34" charset="0"/>
                <a:cs typeface="Calibri" panose="020F0502020204030204" pitchFamily="34" charset="0"/>
              </a:rPr>
              <a:t>Niềm tin vào số phận, tù trưởng và tộc trưởng đã tạo nên tập tục, luật lệ</a:t>
            </a:r>
            <a:r>
              <a:rPr lang="en-US" sz="2800">
                <a:latin typeface="Calibri" panose="020F0502020204030204" pitchFamily="34" charset="0"/>
                <a:ea typeface="Calibri" panose="020F0502020204030204" pitchFamily="34" charset="0"/>
                <a:cs typeface="Calibri" panose="020F0502020204030204" pitchFamily="34" charset="0"/>
              </a:rPr>
              <a:t>…trong sinh hoạt tín ngưỡng</a:t>
            </a:r>
            <a:r>
              <a:rPr lang="vi-VN" sz="2800">
                <a:latin typeface="Calibri" panose="020F0502020204030204" pitchFamily="34" charset="0"/>
                <a:ea typeface="Calibri" panose="020F0502020204030204" pitchFamily="34" charset="0"/>
                <a:cs typeface="Calibri" panose="020F0502020204030204" pitchFamily="34" charset="0"/>
              </a:rPr>
              <a:t>, từ đó hình thành các hình thái múa</a:t>
            </a:r>
            <a:r>
              <a:rPr lang="en-US" sz="2800">
                <a:latin typeface="Calibri" panose="020F0502020204030204" pitchFamily="34" charset="0"/>
                <a:ea typeface="Calibri" panose="020F0502020204030204" pitchFamily="34" charset="0"/>
                <a:cs typeface="Calibri" panose="020F0502020204030204" pitchFamily="34" charset="0"/>
              </a:rPr>
              <a:t>:</a:t>
            </a:r>
          </a:p>
          <a:p>
            <a:pPr algn="just">
              <a:buNone/>
            </a:pPr>
            <a:r>
              <a:rPr lang="en-US" sz="2800">
                <a:latin typeface="Calibri" panose="020F0502020204030204" pitchFamily="34" charset="0"/>
                <a:ea typeface="Calibri" panose="020F0502020204030204" pitchFamily="34" charset="0"/>
                <a:cs typeface="Calibri" panose="020F0502020204030204" pitchFamily="34" charset="0"/>
              </a:rPr>
              <a:t> </a:t>
            </a:r>
          </a:p>
          <a:p>
            <a:pPr marL="457200" indent="-457200" algn="just">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Hình thái múa dân gian. </a:t>
            </a:r>
          </a:p>
          <a:p>
            <a:pPr marL="457200" indent="-457200" algn="just">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Hình thái múa tín ngưỡng.</a:t>
            </a:r>
          </a:p>
          <a:p>
            <a:pPr algn="just">
              <a:buNone/>
            </a:pPr>
            <a:endParaRPr lang="vi-VN" sz="2800">
              <a:latin typeface="Calibri" panose="020F0502020204030204" pitchFamily="34" charset="0"/>
              <a:ea typeface="Calibri" panose="020F0502020204030204" pitchFamily="34" charset="0"/>
              <a:cs typeface="Calibri" panose="020F0502020204030204" pitchFamily="34" charset="0"/>
            </a:endParaRPr>
          </a:p>
        </p:txBody>
      </p:sp>
      <p:grpSp>
        <p:nvGrpSpPr>
          <p:cNvPr id="34" name="Group 2">
            <a:extLst>
              <a:ext uri="{FF2B5EF4-FFF2-40B4-BE49-F238E27FC236}">
                <a16:creationId xmlns:a16="http://schemas.microsoft.com/office/drawing/2014/main" id="{266D32F3-95D6-FDC3-DE70-837FB7A358E2}"/>
              </a:ext>
            </a:extLst>
          </p:cNvPr>
          <p:cNvGrpSpPr/>
          <p:nvPr/>
        </p:nvGrpSpPr>
        <p:grpSpPr>
          <a:xfrm>
            <a:off x="1315067" y="4182719"/>
            <a:ext cx="4704003" cy="4638091"/>
            <a:chOff x="-1" y="0"/>
            <a:chExt cx="3987997" cy="5584939"/>
          </a:xfrm>
        </p:grpSpPr>
        <p:grpSp>
          <p:nvGrpSpPr>
            <p:cNvPr id="42" name="Group 6">
              <a:extLst>
                <a:ext uri="{FF2B5EF4-FFF2-40B4-BE49-F238E27FC236}">
                  <a16:creationId xmlns:a16="http://schemas.microsoft.com/office/drawing/2014/main" id="{92C0B8A4-7991-C9FD-BC88-ABA4EC3C76F6}"/>
                </a:ext>
              </a:extLst>
            </p:cNvPr>
            <p:cNvGrpSpPr/>
            <p:nvPr/>
          </p:nvGrpSpPr>
          <p:grpSpPr>
            <a:xfrm rot="5400000">
              <a:off x="-626209" y="970733"/>
              <a:ext cx="5240414" cy="3987997"/>
              <a:chOff x="0" y="-31749"/>
              <a:chExt cx="6806891" cy="5180098"/>
            </a:xfrm>
          </p:grpSpPr>
          <p:sp>
            <p:nvSpPr>
              <p:cNvPr id="44" name="Freeform 7">
                <a:extLst>
                  <a:ext uri="{FF2B5EF4-FFF2-40B4-BE49-F238E27FC236}">
                    <a16:creationId xmlns:a16="http://schemas.microsoft.com/office/drawing/2014/main" id="{91A8037D-3C60-324C-B21D-EAF11650035A}"/>
                  </a:ext>
                </a:extLst>
              </p:cNvPr>
              <p:cNvSpPr/>
              <p:nvPr/>
            </p:nvSpPr>
            <p:spPr>
              <a:xfrm>
                <a:off x="31749" y="-31749"/>
                <a:ext cx="6743391" cy="5084849"/>
              </a:xfrm>
              <a:custGeom>
                <a:avLst/>
                <a:gdLst/>
                <a:ahLst/>
                <a:cxnLst/>
                <a:rect l="l" t="t" r="r" b="b"/>
                <a:pathLst>
                  <a:path w="6743391" h="5084849">
                    <a:moveTo>
                      <a:pt x="6650682" y="5084849"/>
                    </a:moveTo>
                    <a:lnTo>
                      <a:pt x="92710" y="5084849"/>
                    </a:lnTo>
                    <a:cubicBezTo>
                      <a:pt x="41910" y="5084849"/>
                      <a:pt x="0" y="5042939"/>
                      <a:pt x="0" y="4992139"/>
                    </a:cubicBezTo>
                    <a:lnTo>
                      <a:pt x="0" y="92710"/>
                    </a:lnTo>
                    <a:cubicBezTo>
                      <a:pt x="0" y="41910"/>
                      <a:pt x="41910" y="0"/>
                      <a:pt x="92710" y="0"/>
                    </a:cubicBezTo>
                    <a:lnTo>
                      <a:pt x="6649411" y="0"/>
                    </a:lnTo>
                    <a:cubicBezTo>
                      <a:pt x="6700211" y="0"/>
                      <a:pt x="6742122" y="41910"/>
                      <a:pt x="6742122" y="92710"/>
                    </a:cubicBezTo>
                    <a:lnTo>
                      <a:pt x="6742122" y="4990869"/>
                    </a:lnTo>
                    <a:cubicBezTo>
                      <a:pt x="6743391" y="5042939"/>
                      <a:pt x="6701482" y="5084849"/>
                      <a:pt x="6650682" y="5084849"/>
                    </a:cubicBezTo>
                    <a:close/>
                  </a:path>
                </a:pathLst>
              </a:custGeom>
              <a:solidFill>
                <a:srgbClr val="FFFFFF"/>
              </a:solidFill>
            </p:spPr>
          </p:sp>
          <p:sp>
            <p:nvSpPr>
              <p:cNvPr id="47" name="Freeform 8">
                <a:extLst>
                  <a:ext uri="{FF2B5EF4-FFF2-40B4-BE49-F238E27FC236}">
                    <a16:creationId xmlns:a16="http://schemas.microsoft.com/office/drawing/2014/main" id="{DE12B1C3-1E18-F97F-ED1B-EF7B26A87D86}"/>
                  </a:ext>
                </a:extLst>
              </p:cNvPr>
              <p:cNvSpPr/>
              <p:nvPr/>
            </p:nvSpPr>
            <p:spPr>
              <a:xfrm>
                <a:off x="0" y="0"/>
                <a:ext cx="6806891" cy="5148349"/>
              </a:xfrm>
              <a:custGeom>
                <a:avLst/>
                <a:gdLst/>
                <a:ahLst/>
                <a:cxnLst/>
                <a:rect l="l" t="t" r="r" b="b"/>
                <a:pathLst>
                  <a:path w="6806891" h="5148349">
                    <a:moveTo>
                      <a:pt x="6682432" y="59690"/>
                    </a:moveTo>
                    <a:cubicBezTo>
                      <a:pt x="6717991" y="59690"/>
                      <a:pt x="6747201" y="88900"/>
                      <a:pt x="6747201" y="124460"/>
                    </a:cubicBezTo>
                    <a:lnTo>
                      <a:pt x="6747201" y="5023889"/>
                    </a:lnTo>
                    <a:cubicBezTo>
                      <a:pt x="6747201" y="5059449"/>
                      <a:pt x="6717991" y="5088659"/>
                      <a:pt x="6682432" y="5088659"/>
                    </a:cubicBezTo>
                    <a:lnTo>
                      <a:pt x="124460" y="5088659"/>
                    </a:lnTo>
                    <a:cubicBezTo>
                      <a:pt x="88900" y="5088659"/>
                      <a:pt x="59690" y="5059449"/>
                      <a:pt x="59690" y="5023889"/>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5023889"/>
                    </a:lnTo>
                    <a:cubicBezTo>
                      <a:pt x="0" y="5092469"/>
                      <a:pt x="55880" y="5148349"/>
                      <a:pt x="124460" y="5148349"/>
                    </a:cubicBezTo>
                    <a:lnTo>
                      <a:pt x="6682432" y="5148349"/>
                    </a:lnTo>
                    <a:cubicBezTo>
                      <a:pt x="6751011" y="5148349"/>
                      <a:pt x="6806891" y="5092469"/>
                      <a:pt x="6806891" y="5023889"/>
                    </a:cubicBezTo>
                    <a:lnTo>
                      <a:pt x="6806891" y="124460"/>
                    </a:lnTo>
                    <a:cubicBezTo>
                      <a:pt x="6806891" y="55880"/>
                      <a:pt x="6751011" y="0"/>
                      <a:pt x="6682432" y="0"/>
                    </a:cubicBezTo>
                    <a:close/>
                  </a:path>
                </a:pathLst>
              </a:custGeom>
              <a:solidFill>
                <a:srgbClr val="000000"/>
              </a:solidFill>
            </p:spPr>
          </p:sp>
        </p:grpSp>
        <p:sp>
          <p:nvSpPr>
            <p:cNvPr id="43" name="Freeform 9">
              <a:extLst>
                <a:ext uri="{FF2B5EF4-FFF2-40B4-BE49-F238E27FC236}">
                  <a16:creationId xmlns:a16="http://schemas.microsoft.com/office/drawing/2014/main" id="{453F8004-17D9-A6DA-A694-674542E0F708}"/>
                </a:ext>
              </a:extLst>
            </p:cNvPr>
            <p:cNvSpPr/>
            <p:nvPr/>
          </p:nvSpPr>
          <p:spPr>
            <a:xfrm>
              <a:off x="1229966" y="0"/>
              <a:ext cx="1684341" cy="689049"/>
            </a:xfrm>
            <a:custGeom>
              <a:avLst/>
              <a:gdLst/>
              <a:ahLst/>
              <a:cxnLst/>
              <a:rect l="l" t="t" r="r" b="b"/>
              <a:pathLst>
                <a:path w="1684341" h="689049">
                  <a:moveTo>
                    <a:pt x="0" y="0"/>
                  </a:moveTo>
                  <a:lnTo>
                    <a:pt x="1684341" y="0"/>
                  </a:lnTo>
                  <a:lnTo>
                    <a:pt x="1684341" y="689049"/>
                  </a:lnTo>
                  <a:lnTo>
                    <a:pt x="0" y="6890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48" name="TextBox 47">
            <a:extLst>
              <a:ext uri="{FF2B5EF4-FFF2-40B4-BE49-F238E27FC236}">
                <a16:creationId xmlns:a16="http://schemas.microsoft.com/office/drawing/2014/main" id="{042796DA-34F9-7ADB-8845-7C4FA01AF557}"/>
              </a:ext>
            </a:extLst>
          </p:cNvPr>
          <p:cNvSpPr txBox="1"/>
          <p:nvPr/>
        </p:nvSpPr>
        <p:spPr>
          <a:xfrm>
            <a:off x="1368547" y="4814475"/>
            <a:ext cx="4568212" cy="2677656"/>
          </a:xfrm>
          <a:prstGeom prst="rect">
            <a:avLst/>
          </a:prstGeom>
          <a:noFill/>
        </p:spPr>
        <p:txBody>
          <a:bodyPr wrap="square">
            <a:spAutoFit/>
          </a:bodyPr>
          <a:lstStyle/>
          <a:p>
            <a:pPr algn="just"/>
            <a:r>
              <a:rPr lang="vi-VN" sz="2800">
                <a:latin typeface="Calibri" panose="020F0502020204030204" pitchFamily="34" charset="0"/>
                <a:ea typeface="Calibri" panose="020F0502020204030204" pitchFamily="34" charset="0"/>
                <a:cs typeface="Calibri" panose="020F0502020204030204" pitchFamily="34" charset="0"/>
              </a:rPr>
              <a:t>Thời kỳ này xuất hiện giai cấp chủ nô và nô lệ, cùng luật lệ xã hội trong cộng đồng, phát triển thành bộ lạc, bộ tộc gắn với nghi lễ tín ngưỡng, thần thánh.</a:t>
            </a:r>
            <a:r>
              <a:rPr lang="en-US" sz="2800">
                <a:latin typeface="Calibri" panose="020F0502020204030204" pitchFamily="34" charset="0"/>
                <a:ea typeface="Calibri" panose="020F0502020204030204" pitchFamily="34" charset="0"/>
                <a:cs typeface="Calibri" panose="020F0502020204030204" pitchFamily="34" charset="0"/>
              </a:rPr>
              <a:t> </a:t>
            </a:r>
          </a:p>
        </p:txBody>
      </p:sp>
      <p:pic>
        <p:nvPicPr>
          <p:cNvPr id="51" name="Picture 50">
            <a:extLst>
              <a:ext uri="{FF2B5EF4-FFF2-40B4-BE49-F238E27FC236}">
                <a16:creationId xmlns:a16="http://schemas.microsoft.com/office/drawing/2014/main" id="{B6C7F4F1-5DEE-97F0-6E41-13EF106B0C12}"/>
              </a:ext>
            </a:extLst>
          </p:cNvPr>
          <p:cNvPicPr>
            <a:picLocks noChangeAspect="1"/>
          </p:cNvPicPr>
          <p:nvPr/>
        </p:nvPicPr>
        <p:blipFill>
          <a:blip r:embed="rId9"/>
          <a:stretch>
            <a:fillRect/>
          </a:stretch>
        </p:blipFill>
        <p:spPr>
          <a:xfrm>
            <a:off x="12481437" y="1598678"/>
            <a:ext cx="5200170" cy="3460477"/>
          </a:xfrm>
          <a:prstGeom prst="rect">
            <a:avLst/>
          </a:prstGeom>
        </p:spPr>
      </p:pic>
      <p:sp>
        <p:nvSpPr>
          <p:cNvPr id="52" name="TextBox 51">
            <a:extLst>
              <a:ext uri="{FF2B5EF4-FFF2-40B4-BE49-F238E27FC236}">
                <a16:creationId xmlns:a16="http://schemas.microsoft.com/office/drawing/2014/main" id="{8D93034C-9717-FBB2-F6C2-0B19226EDECB}"/>
              </a:ext>
            </a:extLst>
          </p:cNvPr>
          <p:cNvSpPr txBox="1"/>
          <p:nvPr/>
        </p:nvSpPr>
        <p:spPr>
          <a:xfrm>
            <a:off x="1721395" y="1867556"/>
            <a:ext cx="9494520" cy="523220"/>
          </a:xfrm>
          <a:prstGeom prst="rect">
            <a:avLst/>
          </a:prstGeom>
          <a:noFill/>
        </p:spPr>
        <p:txBody>
          <a:bodyPr wrap="square">
            <a:spAutoFit/>
          </a:bodyPr>
          <a:lstStyle/>
          <a:p>
            <a:r>
              <a:rPr lang="en-US" sz="2800" b="1" kern="0">
                <a:effectLst/>
                <a:latin typeface="Times New Roman" panose="02020603050405020304" pitchFamily="18" charset="0"/>
                <a:ea typeface="Calibri" panose="020F0502020204030204" pitchFamily="34" charset="0"/>
              </a:rPr>
              <a:t>3.2. Nghệ thuật múa thời kì bộ lạc, bộ tộc</a:t>
            </a:r>
            <a:endParaRPr lang="en-US" sz="2800" b="1"/>
          </a:p>
        </p:txBody>
      </p:sp>
    </p:spTree>
    <p:extLst>
      <p:ext uri="{BB962C8B-B14F-4D97-AF65-F5344CB8AC3E}">
        <p14:creationId xmlns:p14="http://schemas.microsoft.com/office/powerpoint/2010/main" val="22173413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FB655-8195-95E2-6606-30B205ABA0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110DB1-CCA1-1FAC-3611-B73EFD09D58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DD9933BF-99ED-6034-603F-48E1288A5BCD}"/>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DA58A19A-FB18-1283-609E-5758553D553F}"/>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1BB750E3-C8A7-1F40-1C1F-C9866241094F}"/>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9D93E228-A4D9-FDD6-A9E8-ED48B38FDE13}"/>
              </a:ext>
            </a:extLst>
          </p:cNvPr>
          <p:cNvGrpSpPr/>
          <p:nvPr/>
        </p:nvGrpSpPr>
        <p:grpSpPr>
          <a:xfrm>
            <a:off x="585202" y="308032"/>
            <a:ext cx="17412390" cy="9977550"/>
            <a:chOff x="0" y="0"/>
            <a:chExt cx="4181481" cy="2092636"/>
          </a:xfrm>
        </p:grpSpPr>
        <p:sp>
          <p:nvSpPr>
            <p:cNvPr id="7" name="Freeform 7">
              <a:extLst>
                <a:ext uri="{FF2B5EF4-FFF2-40B4-BE49-F238E27FC236}">
                  <a16:creationId xmlns:a16="http://schemas.microsoft.com/office/drawing/2014/main" id="{0DDA0E32-23B9-5979-0DA5-BF8C29C30AB2}"/>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BFD1DFC9-3F8F-4D8A-468E-911BA9F78658}"/>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6EDD4831-8109-B32C-58E6-C1418154ECF4}"/>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002D4FE9-A1EA-2F59-0FE3-F916595360C9}"/>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A8F3C561-EC92-18E6-BFB8-9CBEB7D4E393}"/>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50C1C9B2-FC64-6FE3-A548-BD8FB8389C0E}"/>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90A25E70-95BF-7C9C-132A-F7899ED3C84E}"/>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2B736600-0599-2977-5883-4119C56AECCD}"/>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67542969-4252-DC00-2511-C4369F380EA0}"/>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D7C23363-7CCE-4AA3-9AB3-65A7652CCB7C}"/>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3. Quá trình phát triển của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A85EF6E0-F251-754A-EFD8-2D257C5F562C}"/>
              </a:ext>
            </a:extLst>
          </p:cNvPr>
          <p:cNvSpPr/>
          <p:nvPr/>
        </p:nvSpPr>
        <p:spPr>
          <a:xfrm>
            <a:off x="1706155" y="1781638"/>
            <a:ext cx="5990045"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7685DC49-4062-7D9E-0D85-6668C34D1398}"/>
              </a:ext>
            </a:extLst>
          </p:cNvPr>
          <p:cNvPicPr>
            <a:picLocks noChangeAspect="1"/>
          </p:cNvPicPr>
          <p:nvPr/>
        </p:nvPicPr>
        <p:blipFill>
          <a:blip r:embed="rId7"/>
          <a:stretch>
            <a:fillRect/>
          </a:stretch>
        </p:blipFill>
        <p:spPr>
          <a:xfrm>
            <a:off x="1891278" y="7263687"/>
            <a:ext cx="14200644" cy="1957254"/>
          </a:xfrm>
          <a:prstGeom prst="rect">
            <a:avLst/>
          </a:prstGeom>
        </p:spPr>
      </p:pic>
      <p:sp>
        <p:nvSpPr>
          <p:cNvPr id="49" name="TextBox 48">
            <a:extLst>
              <a:ext uri="{FF2B5EF4-FFF2-40B4-BE49-F238E27FC236}">
                <a16:creationId xmlns:a16="http://schemas.microsoft.com/office/drawing/2014/main" id="{D411C89E-7635-17F1-F5C9-3E7386E8BBCF}"/>
              </a:ext>
            </a:extLst>
          </p:cNvPr>
          <p:cNvSpPr txBox="1"/>
          <p:nvPr/>
        </p:nvSpPr>
        <p:spPr>
          <a:xfrm>
            <a:off x="2515325" y="7467422"/>
            <a:ext cx="12954000" cy="1549783"/>
          </a:xfrm>
          <a:prstGeom prst="rect">
            <a:avLst/>
          </a:prstGeom>
          <a:noFill/>
        </p:spPr>
        <p:txBody>
          <a:bodyPr wrap="square">
            <a:spAutoFit/>
          </a:bodyPr>
          <a:lstStyle/>
          <a:p>
            <a:pPr algn="just">
              <a:lnSpc>
                <a:spcPct val="115000"/>
              </a:lnSpc>
              <a:spcAft>
                <a:spcPts val="1000"/>
              </a:spcAft>
            </a:pPr>
            <a:r>
              <a:rPr lang="en-US" sz="2800">
                <a:effectLst/>
                <a:latin typeface="+mj-lt"/>
                <a:ea typeface="Calibri" panose="020F0502020204030204" pitchFamily="34" charset="0"/>
                <a:cs typeface="Times New Roman" panose="02020603050405020304" pitchFamily="18" charset="0"/>
              </a:rPr>
              <a:t>Nhu cầu lễ nghi, ca ngợi tôn vinh, hội tiết đu quay, vui chơi, giải trí… hình thành văn hóa cung đình ở trình độ cao trong đó có múa cung đình phục vụ cho mọi sinh hoạt văn hóa cung đình. </a:t>
            </a:r>
            <a:r>
              <a:rPr lang="en-US" sz="2800">
                <a:latin typeface="+mj-lt"/>
              </a:rPr>
              <a:t>Từ đó đã hình thành ra hình thái múa cung đình là múa tôn giáo. </a:t>
            </a:r>
            <a:endParaRPr lang="en-US" sz="2000">
              <a:effectLst/>
              <a:latin typeface="+mj-lt"/>
              <a:ea typeface="Calibri" panose="020F0502020204030204" pitchFamily="34" charset="0"/>
              <a:cs typeface="Times New Roman" panose="02020603050405020304" pitchFamily="18" charset="0"/>
            </a:endParaRPr>
          </a:p>
        </p:txBody>
      </p:sp>
      <p:pic>
        <p:nvPicPr>
          <p:cNvPr id="50" name="Picture 49">
            <a:extLst>
              <a:ext uri="{FF2B5EF4-FFF2-40B4-BE49-F238E27FC236}">
                <a16:creationId xmlns:a16="http://schemas.microsoft.com/office/drawing/2014/main" id="{D0DC6805-5C0F-ED09-CCF5-4A9BC21C0309}"/>
              </a:ext>
            </a:extLst>
          </p:cNvPr>
          <p:cNvPicPr>
            <a:picLocks noChangeAspect="1"/>
          </p:cNvPicPr>
          <p:nvPr/>
        </p:nvPicPr>
        <p:blipFill>
          <a:blip r:embed="rId7"/>
          <a:stretch>
            <a:fillRect/>
          </a:stretch>
        </p:blipFill>
        <p:spPr>
          <a:xfrm>
            <a:off x="1891278" y="4925149"/>
            <a:ext cx="14200644" cy="1957254"/>
          </a:xfrm>
          <a:prstGeom prst="rect">
            <a:avLst/>
          </a:prstGeom>
        </p:spPr>
      </p:pic>
      <p:sp>
        <p:nvSpPr>
          <p:cNvPr id="53" name="TextBox 52">
            <a:extLst>
              <a:ext uri="{FF2B5EF4-FFF2-40B4-BE49-F238E27FC236}">
                <a16:creationId xmlns:a16="http://schemas.microsoft.com/office/drawing/2014/main" id="{A64A7ED9-AFFF-B751-E7F3-2BDAC0F1A2CD}"/>
              </a:ext>
            </a:extLst>
          </p:cNvPr>
          <p:cNvSpPr txBox="1"/>
          <p:nvPr/>
        </p:nvSpPr>
        <p:spPr>
          <a:xfrm>
            <a:off x="2515325" y="5322893"/>
            <a:ext cx="12954725" cy="1054263"/>
          </a:xfrm>
          <a:prstGeom prst="rect">
            <a:avLst/>
          </a:prstGeom>
          <a:noFill/>
        </p:spPr>
        <p:txBody>
          <a:bodyPr wrap="square">
            <a:spAutoFit/>
          </a:bodyPr>
          <a:lstStyle/>
          <a:p>
            <a:pPr marL="0" marR="0" algn="just">
              <a:lnSpc>
                <a:spcPct val="115000"/>
              </a:lnSpc>
              <a:spcAft>
                <a:spcPts val="1000"/>
              </a:spcAft>
              <a:buNone/>
            </a:pPr>
            <a:r>
              <a:rPr lang="en-US" sz="2800">
                <a:effectLst/>
                <a:latin typeface="+mj-lt"/>
                <a:ea typeface="Calibri" panose="020F0502020204030204" pitchFamily="34" charset="0"/>
                <a:cs typeface="Times New Roman" panose="02020603050405020304" pitchFamily="18" charset="0"/>
              </a:rPr>
              <a:t>Xã hội loài người có bước đột phá là sự hình thành nhà nước, đánh dấu một thời kì tiến bộ, văn minh trong tiến trình lịch sử của mình.</a:t>
            </a:r>
            <a:endParaRPr lang="en-US" sz="2000">
              <a:effectLst/>
              <a:latin typeface="+mj-lt"/>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566C2E4A-2666-D6F8-8954-9E0971C381BC}"/>
              </a:ext>
            </a:extLst>
          </p:cNvPr>
          <p:cNvSpPr txBox="1"/>
          <p:nvPr/>
        </p:nvSpPr>
        <p:spPr>
          <a:xfrm>
            <a:off x="1706155" y="1789489"/>
            <a:ext cx="6142445" cy="556434"/>
          </a:xfrm>
          <a:prstGeom prst="rect">
            <a:avLst/>
          </a:prstGeom>
          <a:noFill/>
        </p:spPr>
        <p:txBody>
          <a:bodyPr wrap="square">
            <a:spAutoFit/>
          </a:bodyPr>
          <a:lstStyle/>
          <a:p>
            <a:pPr marL="0" marR="0" algn="just">
              <a:lnSpc>
                <a:spcPct val="115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3.3. Nghệ thuật múa thời kì nhà nước</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6" name="Picture 55">
            <a:extLst>
              <a:ext uri="{FF2B5EF4-FFF2-40B4-BE49-F238E27FC236}">
                <a16:creationId xmlns:a16="http://schemas.microsoft.com/office/drawing/2014/main" id="{C5BCB171-28D4-0251-CDF0-BC5517D98F69}"/>
              </a:ext>
            </a:extLst>
          </p:cNvPr>
          <p:cNvPicPr>
            <a:picLocks noChangeAspect="1"/>
          </p:cNvPicPr>
          <p:nvPr/>
        </p:nvPicPr>
        <p:blipFill>
          <a:blip r:embed="rId8"/>
          <a:stretch>
            <a:fillRect/>
          </a:stretch>
        </p:blipFill>
        <p:spPr>
          <a:xfrm>
            <a:off x="13218607" y="1598678"/>
            <a:ext cx="4008109" cy="2665393"/>
          </a:xfrm>
          <a:prstGeom prst="rect">
            <a:avLst/>
          </a:prstGeom>
        </p:spPr>
      </p:pic>
    </p:spTree>
    <p:extLst>
      <p:ext uri="{BB962C8B-B14F-4D97-AF65-F5344CB8AC3E}">
        <p14:creationId xmlns:p14="http://schemas.microsoft.com/office/powerpoint/2010/main" val="2941100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053F8-90D9-5E34-4421-2E44D30BE7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9E0DA9A-9F6C-53CB-4A47-3531DC0CACA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8376BA6A-0CEC-3623-D5F9-A7E8577A25AC}"/>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953A5954-C7F0-13CB-6AB4-B48937CC165F}"/>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3E4E8245-EA87-184D-95E9-8480583A34EB}"/>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F7468DE4-808F-2F96-7701-B2B2809471C5}"/>
              </a:ext>
            </a:extLst>
          </p:cNvPr>
          <p:cNvGrpSpPr/>
          <p:nvPr/>
        </p:nvGrpSpPr>
        <p:grpSpPr>
          <a:xfrm>
            <a:off x="-245400" y="-167915"/>
            <a:ext cx="19073594" cy="10929444"/>
            <a:chOff x="0" y="0"/>
            <a:chExt cx="4181481" cy="2092636"/>
          </a:xfrm>
        </p:grpSpPr>
        <p:sp>
          <p:nvSpPr>
            <p:cNvPr id="7" name="Freeform 7">
              <a:extLst>
                <a:ext uri="{FF2B5EF4-FFF2-40B4-BE49-F238E27FC236}">
                  <a16:creationId xmlns:a16="http://schemas.microsoft.com/office/drawing/2014/main" id="{E0A75C40-C7CA-402E-0094-2CE9725F180A}"/>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DE0A0AFC-43BB-6520-0C32-CF7F7771DBBB}"/>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38C32EF1-7057-ABF7-4A0B-E9332BA412AF}"/>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0B215EEC-2EE7-BFB8-CDB2-E6660902679B}"/>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54390152-3876-7A13-C1EE-CBC63C7D3A4B}"/>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5EC73456-C398-AE2E-D099-47B3B28D20D4}"/>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24C06648-7E4F-E3F0-D7C8-BC6B15D206EB}"/>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8DF7978B-332C-2BFE-09B1-B0F9594A06DC}"/>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CBF6D910-29A5-B33E-487F-0D0CB39421D1}"/>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C8EC34E8-389C-9344-8974-5883452655B6}"/>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3. Quá trình phát triển của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754A7911-3588-E091-CDE7-6C861328C9BE}"/>
              </a:ext>
            </a:extLst>
          </p:cNvPr>
          <p:cNvSpPr/>
          <p:nvPr/>
        </p:nvSpPr>
        <p:spPr>
          <a:xfrm>
            <a:off x="1706155" y="1781638"/>
            <a:ext cx="5990045"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5" name="TextBox 54">
            <a:extLst>
              <a:ext uri="{FF2B5EF4-FFF2-40B4-BE49-F238E27FC236}">
                <a16:creationId xmlns:a16="http://schemas.microsoft.com/office/drawing/2014/main" id="{96ABAE6A-D0AC-C9F7-3135-85A7C4C9C021}"/>
              </a:ext>
            </a:extLst>
          </p:cNvPr>
          <p:cNvSpPr txBox="1"/>
          <p:nvPr/>
        </p:nvSpPr>
        <p:spPr>
          <a:xfrm>
            <a:off x="1706155" y="1789489"/>
            <a:ext cx="6142445" cy="556434"/>
          </a:xfrm>
          <a:prstGeom prst="rect">
            <a:avLst/>
          </a:prstGeom>
          <a:noFill/>
        </p:spPr>
        <p:txBody>
          <a:bodyPr wrap="square">
            <a:spAutoFit/>
          </a:bodyPr>
          <a:lstStyle/>
          <a:p>
            <a:pPr marL="0" marR="0" algn="just">
              <a:lnSpc>
                <a:spcPct val="115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3.3. Nghệ thuật múa thời kì nhà nước</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F2B8862A-89BF-BBB1-9E87-5F7D33F86115}"/>
              </a:ext>
            </a:extLst>
          </p:cNvPr>
          <p:cNvGrpSpPr/>
          <p:nvPr/>
        </p:nvGrpSpPr>
        <p:grpSpPr>
          <a:xfrm>
            <a:off x="1133667" y="2789950"/>
            <a:ext cx="16606638" cy="7521306"/>
            <a:chOff x="2148286" y="2961816"/>
            <a:chExt cx="6142445" cy="6067883"/>
          </a:xfrm>
        </p:grpSpPr>
        <p:sp>
          <p:nvSpPr>
            <p:cNvPr id="11" name="Arrow: Pentagon 10">
              <a:extLst>
                <a:ext uri="{FF2B5EF4-FFF2-40B4-BE49-F238E27FC236}">
                  <a16:creationId xmlns:a16="http://schemas.microsoft.com/office/drawing/2014/main" id="{2A77108C-976D-7EF1-99C6-363C6FA9AEDB}"/>
                </a:ext>
              </a:extLst>
            </p:cNvPr>
            <p:cNvSpPr/>
            <p:nvPr/>
          </p:nvSpPr>
          <p:spPr>
            <a:xfrm rot="16200000">
              <a:off x="2185567" y="2924535"/>
              <a:ext cx="6067883" cy="6142445"/>
            </a:xfrm>
            <a:prstGeom prst="homePlate">
              <a:avLst>
                <a:gd name="adj" fmla="val 20778"/>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Pentagon 19">
              <a:extLst>
                <a:ext uri="{FF2B5EF4-FFF2-40B4-BE49-F238E27FC236}">
                  <a16:creationId xmlns:a16="http://schemas.microsoft.com/office/drawing/2014/main" id="{E72AA6FE-DC5A-C7BF-90FC-BABD73035358}"/>
                </a:ext>
              </a:extLst>
            </p:cNvPr>
            <p:cNvSpPr/>
            <p:nvPr/>
          </p:nvSpPr>
          <p:spPr>
            <a:xfrm rot="16200000">
              <a:off x="2391419" y="3056379"/>
              <a:ext cx="5683990" cy="5932105"/>
            </a:xfrm>
            <a:prstGeom prst="homePlate">
              <a:avLst>
                <a:gd name="adj" fmla="val 20778"/>
              </a:avLst>
            </a:prstGeom>
            <a:solidFill>
              <a:srgbClr val="E9EF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p>
          </p:txBody>
        </p:sp>
      </p:grpSp>
      <p:sp>
        <p:nvSpPr>
          <p:cNvPr id="22" name="TextBox 21">
            <a:extLst>
              <a:ext uri="{FF2B5EF4-FFF2-40B4-BE49-F238E27FC236}">
                <a16:creationId xmlns:a16="http://schemas.microsoft.com/office/drawing/2014/main" id="{5C4C162C-9599-D513-4710-78B024355AA9}"/>
              </a:ext>
            </a:extLst>
          </p:cNvPr>
          <p:cNvSpPr txBox="1"/>
          <p:nvPr/>
        </p:nvSpPr>
        <p:spPr>
          <a:xfrm>
            <a:off x="1611182" y="4607186"/>
            <a:ext cx="10504618" cy="3549305"/>
          </a:xfrm>
          <a:prstGeom prst="rect">
            <a:avLst/>
          </a:prstGeom>
          <a:noFill/>
        </p:spPr>
        <p:txBody>
          <a:bodyPr wrap="square">
            <a:spAutoFit/>
          </a:bodyPr>
          <a:lstStyle/>
          <a:p>
            <a:pPr marL="0" marR="0" algn="just">
              <a:lnSpc>
                <a:spcPct val="115000"/>
              </a:lnSpc>
              <a:spcAft>
                <a:spcPts val="1000"/>
              </a:spcAft>
              <a:buNone/>
            </a:pPr>
            <a:r>
              <a:rPr lang="en-US" sz="2800">
                <a:effectLst/>
                <a:latin typeface="+mj-lt"/>
                <a:ea typeface="Calibri" panose="020F0502020204030204" pitchFamily="34" charset="0"/>
                <a:cs typeface="Times New Roman" panose="02020603050405020304" pitchFamily="18" charset="0"/>
              </a:rPr>
              <a:t>Do nhu cầu phát triển của xã hội nhà nước và xã hội thời kì này đã hoàn thiện 4 hình thái múa:</a:t>
            </a:r>
            <a:endParaRPr lang="en-US" sz="2800">
              <a:latin typeface="+mj-lt"/>
              <a:ea typeface="Calibri" panose="020F0502020204030204" pitchFamily="34" charset="0"/>
              <a:cs typeface="Times New Roman" panose="02020603050405020304" pitchFamily="18" charset="0"/>
            </a:endParaRPr>
          </a:p>
          <a:p>
            <a:pPr marL="285750" marR="0" indent="-285750" algn="just">
              <a:lnSpc>
                <a:spcPct val="115000"/>
              </a:lnSpc>
              <a:spcAft>
                <a:spcPts val="1000"/>
              </a:spcAft>
              <a:buFont typeface="Arial" panose="020B0604020202020204" pitchFamily="34" charset="0"/>
              <a:buChar char="•"/>
            </a:pPr>
            <a:r>
              <a:rPr lang="en-US" sz="2800">
                <a:effectLst/>
                <a:latin typeface="+mj-lt"/>
                <a:ea typeface="Calibri" panose="020F0502020204030204" pitchFamily="34" charset="0"/>
                <a:cs typeface="Times New Roman" panose="02020603050405020304" pitchFamily="18" charset="0"/>
              </a:rPr>
              <a:t>Hình thái múa dân gian.</a:t>
            </a:r>
            <a:endParaRPr lang="en-US" sz="2800">
              <a:latin typeface="+mj-lt"/>
              <a:ea typeface="Calibri" panose="020F0502020204030204" pitchFamily="34" charset="0"/>
              <a:cs typeface="Times New Roman" panose="02020603050405020304" pitchFamily="18" charset="0"/>
            </a:endParaRPr>
          </a:p>
          <a:p>
            <a:pPr marL="285750" marR="0" indent="-285750" algn="just">
              <a:lnSpc>
                <a:spcPct val="115000"/>
              </a:lnSpc>
              <a:spcAft>
                <a:spcPts val="1000"/>
              </a:spcAft>
              <a:buFont typeface="Arial" panose="020B0604020202020204" pitchFamily="34" charset="0"/>
              <a:buChar char="•"/>
            </a:pPr>
            <a:r>
              <a:rPr lang="en-US" sz="2800">
                <a:effectLst/>
                <a:latin typeface="+mj-lt"/>
                <a:ea typeface="Calibri" panose="020F0502020204030204" pitchFamily="34" charset="0"/>
                <a:cs typeface="Times New Roman" panose="02020603050405020304" pitchFamily="18" charset="0"/>
              </a:rPr>
              <a:t>Hình thái múa tín ngưỡng.</a:t>
            </a:r>
            <a:endParaRPr lang="en-US" sz="2800">
              <a:latin typeface="+mj-lt"/>
              <a:ea typeface="Calibri" panose="020F0502020204030204" pitchFamily="34" charset="0"/>
              <a:cs typeface="Times New Roman" panose="02020603050405020304" pitchFamily="18" charset="0"/>
            </a:endParaRPr>
          </a:p>
          <a:p>
            <a:pPr marL="285750" marR="0" indent="-285750" algn="just">
              <a:lnSpc>
                <a:spcPct val="115000"/>
              </a:lnSpc>
              <a:spcAft>
                <a:spcPts val="1000"/>
              </a:spcAft>
              <a:buFont typeface="Arial" panose="020B0604020202020204" pitchFamily="34" charset="0"/>
              <a:buChar char="•"/>
            </a:pPr>
            <a:r>
              <a:rPr lang="en-US" sz="2800">
                <a:effectLst/>
                <a:latin typeface="+mj-lt"/>
                <a:ea typeface="Calibri" panose="020F0502020204030204" pitchFamily="34" charset="0"/>
                <a:cs typeface="Times New Roman" panose="02020603050405020304" pitchFamily="18" charset="0"/>
              </a:rPr>
              <a:t>Hình thái múa cung đình.</a:t>
            </a:r>
            <a:endParaRPr lang="en-US" sz="2800">
              <a:latin typeface="+mj-lt"/>
              <a:ea typeface="Calibri" panose="020F0502020204030204" pitchFamily="34" charset="0"/>
              <a:cs typeface="Times New Roman" panose="02020603050405020304" pitchFamily="18" charset="0"/>
            </a:endParaRPr>
          </a:p>
          <a:p>
            <a:pPr marL="285750" marR="0" indent="-285750" algn="just">
              <a:lnSpc>
                <a:spcPct val="115000"/>
              </a:lnSpc>
              <a:spcAft>
                <a:spcPts val="1000"/>
              </a:spcAft>
              <a:buFont typeface="Arial" panose="020B0604020202020204" pitchFamily="34" charset="0"/>
              <a:buChar char="•"/>
            </a:pPr>
            <a:r>
              <a:rPr lang="en-US" sz="2800">
                <a:effectLst/>
                <a:latin typeface="+mj-lt"/>
                <a:ea typeface="Calibri" panose="020F0502020204030204" pitchFamily="34" charset="0"/>
                <a:cs typeface="Times New Roman" panose="02020603050405020304" pitchFamily="18" charset="0"/>
              </a:rPr>
              <a:t>Hình thái múa tôn giáo.</a:t>
            </a:r>
          </a:p>
        </p:txBody>
      </p:sp>
      <p:sp>
        <p:nvSpPr>
          <p:cNvPr id="26" name="TextBox 25">
            <a:extLst>
              <a:ext uri="{FF2B5EF4-FFF2-40B4-BE49-F238E27FC236}">
                <a16:creationId xmlns:a16="http://schemas.microsoft.com/office/drawing/2014/main" id="{B0F2603C-52C4-CC35-AAD5-6A6BBB1D3679}"/>
              </a:ext>
            </a:extLst>
          </p:cNvPr>
          <p:cNvSpPr txBox="1"/>
          <p:nvPr/>
        </p:nvSpPr>
        <p:spPr>
          <a:xfrm>
            <a:off x="1611182" y="8222260"/>
            <a:ext cx="10211307" cy="1051955"/>
          </a:xfrm>
          <a:prstGeom prst="rect">
            <a:avLst/>
          </a:prstGeom>
          <a:noFill/>
        </p:spPr>
        <p:txBody>
          <a:bodyPr wrap="square">
            <a:spAutoFit/>
          </a:bodyPr>
          <a:lstStyle/>
          <a:p>
            <a:pPr marL="0" marR="0" algn="just">
              <a:lnSpc>
                <a:spcPct val="115000"/>
              </a:lnSpc>
              <a:spcAft>
                <a:spcPts val="1000"/>
              </a:spcAft>
              <a:buNone/>
            </a:pPr>
            <a:r>
              <a:rPr lang="en-US" sz="2800">
                <a:effectLst/>
                <a:latin typeface="+mj-lt"/>
                <a:ea typeface="Calibri" panose="020F0502020204030204" pitchFamily="34" charset="0"/>
                <a:cs typeface="Times New Roman" panose="02020603050405020304" pitchFamily="18" charset="0"/>
              </a:rPr>
              <a:t>Nhu cầu thẩm mĩ, tính giáo dục, vui chơi, giải trí là những đặc điểm chuẩn mực trong nghệ thuật múa trong thời kì này.</a:t>
            </a:r>
            <a:endParaRPr lang="en-US" sz="2000">
              <a:effectLst/>
              <a:latin typeface="+mj-lt"/>
              <a:ea typeface="Calibri" panose="020F050202020403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3042F771-D947-105B-2374-EEF58E8218EE}"/>
              </a:ext>
            </a:extLst>
          </p:cNvPr>
          <p:cNvPicPr>
            <a:picLocks noChangeAspect="1"/>
          </p:cNvPicPr>
          <p:nvPr/>
        </p:nvPicPr>
        <p:blipFill>
          <a:blip r:embed="rId7"/>
          <a:stretch>
            <a:fillRect/>
          </a:stretch>
        </p:blipFill>
        <p:spPr>
          <a:xfrm>
            <a:off x="12469842" y="5575693"/>
            <a:ext cx="4725125" cy="3142208"/>
          </a:xfrm>
          <a:prstGeom prst="rect">
            <a:avLst/>
          </a:prstGeom>
        </p:spPr>
      </p:pic>
    </p:spTree>
    <p:extLst>
      <p:ext uri="{BB962C8B-B14F-4D97-AF65-F5344CB8AC3E}">
        <p14:creationId xmlns:p14="http://schemas.microsoft.com/office/powerpoint/2010/main" val="39828965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85534-D697-DB9D-CF39-9DEFF3E8459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49DE1C-1180-4509-6389-D8A858E2AB5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sp>
      <p:grpSp>
        <p:nvGrpSpPr>
          <p:cNvPr id="3" name="Group 3">
            <a:extLst>
              <a:ext uri="{FF2B5EF4-FFF2-40B4-BE49-F238E27FC236}">
                <a16:creationId xmlns:a16="http://schemas.microsoft.com/office/drawing/2014/main" id="{05D17344-B2D6-1426-3BEA-3BC73B9C37EA}"/>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3BD12DAF-138D-C4BF-D68D-21563072D993}"/>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617B0FA7-B34D-C636-225B-AC6A18078800}"/>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3E6D012D-A374-8D07-F7B9-64051A179582}"/>
              </a:ext>
            </a:extLst>
          </p:cNvPr>
          <p:cNvGrpSpPr/>
          <p:nvPr/>
        </p:nvGrpSpPr>
        <p:grpSpPr>
          <a:xfrm>
            <a:off x="-245400" y="-167915"/>
            <a:ext cx="19073594" cy="10929444"/>
            <a:chOff x="0" y="0"/>
            <a:chExt cx="4181481" cy="2092636"/>
          </a:xfrm>
        </p:grpSpPr>
        <p:sp>
          <p:nvSpPr>
            <p:cNvPr id="7" name="Freeform 7">
              <a:extLst>
                <a:ext uri="{FF2B5EF4-FFF2-40B4-BE49-F238E27FC236}">
                  <a16:creationId xmlns:a16="http://schemas.microsoft.com/office/drawing/2014/main" id="{C41139BC-8887-2E2C-6301-E488A19ABF1B}"/>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9CF9A85A-462E-42B7-4330-CE8B58C2961B}"/>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7AD04482-4A05-3F1F-09C0-A1E5754B5584}"/>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0" name="Freeform 10">
            <a:extLst>
              <a:ext uri="{FF2B5EF4-FFF2-40B4-BE49-F238E27FC236}">
                <a16:creationId xmlns:a16="http://schemas.microsoft.com/office/drawing/2014/main" id="{80A323D3-7E14-EAFC-6ACE-4F6923F3AA47}"/>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3" name="Freeform 13">
            <a:extLst>
              <a:ext uri="{FF2B5EF4-FFF2-40B4-BE49-F238E27FC236}">
                <a16:creationId xmlns:a16="http://schemas.microsoft.com/office/drawing/2014/main" id="{43B68C9C-8125-19C1-01EA-86F807BB7C6C}"/>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a:extLst>
              <a:ext uri="{FF2B5EF4-FFF2-40B4-BE49-F238E27FC236}">
                <a16:creationId xmlns:a16="http://schemas.microsoft.com/office/drawing/2014/main" id="{386C9F00-D786-ECB9-6A19-BEF20DCA8D57}"/>
              </a:ext>
            </a:extLst>
          </p:cNvPr>
          <p:cNvSpPr/>
          <p:nvPr/>
        </p:nvSpPr>
        <p:spPr>
          <a:xfrm>
            <a:off x="16972046" y="9489516"/>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33" name="TextBox 32">
            <a:extLst>
              <a:ext uri="{FF2B5EF4-FFF2-40B4-BE49-F238E27FC236}">
                <a16:creationId xmlns:a16="http://schemas.microsoft.com/office/drawing/2014/main" id="{06C0F815-EB9B-22DC-1E9C-7A4CF179A7EA}"/>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741F12B3-340B-2F3D-002B-FDB7E46B2B9D}"/>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3. Quá trình phát triển của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9962F70D-5D3C-3FA9-E150-7D7FFD4C088A}"/>
              </a:ext>
            </a:extLst>
          </p:cNvPr>
          <p:cNvSpPr/>
          <p:nvPr/>
        </p:nvSpPr>
        <p:spPr>
          <a:xfrm>
            <a:off x="1706155" y="1781638"/>
            <a:ext cx="5075645"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5" name="TextBox 54">
            <a:extLst>
              <a:ext uri="{FF2B5EF4-FFF2-40B4-BE49-F238E27FC236}">
                <a16:creationId xmlns:a16="http://schemas.microsoft.com/office/drawing/2014/main" id="{1E5FABFE-ED50-FEE0-9605-5870DBD19B2B}"/>
              </a:ext>
            </a:extLst>
          </p:cNvPr>
          <p:cNvSpPr txBox="1"/>
          <p:nvPr/>
        </p:nvSpPr>
        <p:spPr>
          <a:xfrm>
            <a:off x="1706155" y="1789489"/>
            <a:ext cx="6142445" cy="556434"/>
          </a:xfrm>
          <a:prstGeom prst="rect">
            <a:avLst/>
          </a:prstGeom>
          <a:noFill/>
        </p:spPr>
        <p:txBody>
          <a:bodyPr wrap="square">
            <a:spAutoFit/>
          </a:bodyPr>
          <a:lstStyle/>
          <a:p>
            <a:pPr marL="0" marR="0" algn="just">
              <a:lnSpc>
                <a:spcPct val="115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3.4. Nghệ thuật múa thời kì n</a:t>
            </a:r>
            <a:r>
              <a:rPr lang="en-US" sz="2800" b="1">
                <a:latin typeface="Times New Roman" panose="02020603050405020304" pitchFamily="18" charset="0"/>
                <a:ea typeface="Calibri" panose="020F0502020204030204" pitchFamily="34" charset="0"/>
                <a:cs typeface="Times New Roman" panose="02020603050405020304" pitchFamily="18" charset="0"/>
              </a:rPr>
              <a:t>ày</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1" name="Group 50">
            <a:extLst>
              <a:ext uri="{FF2B5EF4-FFF2-40B4-BE49-F238E27FC236}">
                <a16:creationId xmlns:a16="http://schemas.microsoft.com/office/drawing/2014/main" id="{C2B22DE4-5B6D-B971-A566-D63A850A6281}"/>
              </a:ext>
            </a:extLst>
          </p:cNvPr>
          <p:cNvGrpSpPr/>
          <p:nvPr/>
        </p:nvGrpSpPr>
        <p:grpSpPr>
          <a:xfrm>
            <a:off x="10198620" y="3169179"/>
            <a:ext cx="8263245" cy="6897568"/>
            <a:chOff x="10690608" y="3559833"/>
            <a:chExt cx="8263245" cy="6897568"/>
          </a:xfrm>
        </p:grpSpPr>
        <p:sp>
          <p:nvSpPr>
            <p:cNvPr id="14" name="Freeform 14">
              <a:extLst>
                <a:ext uri="{FF2B5EF4-FFF2-40B4-BE49-F238E27FC236}">
                  <a16:creationId xmlns:a16="http://schemas.microsoft.com/office/drawing/2014/main" id="{D6BAE547-6A77-8ABB-AC1A-40AF8E57CB56}"/>
                </a:ext>
              </a:extLst>
            </p:cNvPr>
            <p:cNvSpPr/>
            <p:nvPr/>
          </p:nvSpPr>
          <p:spPr>
            <a:xfrm>
              <a:off x="17816231" y="9394198"/>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43" name="Group 42">
              <a:extLst>
                <a:ext uri="{FF2B5EF4-FFF2-40B4-BE49-F238E27FC236}">
                  <a16:creationId xmlns:a16="http://schemas.microsoft.com/office/drawing/2014/main" id="{F75C5EBF-339C-0259-6F1D-CD25AAF82EF6}"/>
                </a:ext>
              </a:extLst>
            </p:cNvPr>
            <p:cNvGrpSpPr/>
            <p:nvPr/>
          </p:nvGrpSpPr>
          <p:grpSpPr>
            <a:xfrm>
              <a:off x="10690608" y="3559833"/>
              <a:ext cx="6725027" cy="6731024"/>
              <a:chOff x="1317766" y="2105166"/>
              <a:chExt cx="2816460" cy="2709430"/>
            </a:xfrm>
          </p:grpSpPr>
          <p:sp>
            <p:nvSpPr>
              <p:cNvPr id="44" name="Google Shape;1076;p28">
                <a:extLst>
                  <a:ext uri="{FF2B5EF4-FFF2-40B4-BE49-F238E27FC236}">
                    <a16:creationId xmlns:a16="http://schemas.microsoft.com/office/drawing/2014/main" id="{C06B189C-AED5-72C2-0C02-761A4C4C0AAE}"/>
                  </a:ext>
                </a:extLst>
              </p:cNvPr>
              <p:cNvSpPr/>
              <p:nvPr/>
            </p:nvSpPr>
            <p:spPr>
              <a:xfrm rot="5400000">
                <a:off x="1602314" y="2471615"/>
                <a:ext cx="2437223" cy="2248740"/>
              </a:xfrm>
              <a:custGeom>
                <a:avLst/>
                <a:gdLst/>
                <a:ahLst/>
                <a:cxnLst/>
                <a:rect l="l" t="t" r="r" b="b"/>
                <a:pathLst>
                  <a:path w="1076829" h="993552" extrusionOk="0">
                    <a:moveTo>
                      <a:pt x="179320" y="0"/>
                    </a:moveTo>
                    <a:lnTo>
                      <a:pt x="917266" y="0"/>
                    </a:lnTo>
                    <a:cubicBezTo>
                      <a:pt x="1005391" y="0"/>
                      <a:pt x="1076830" y="71439"/>
                      <a:pt x="1076830" y="159564"/>
                    </a:cubicBezTo>
                    <a:lnTo>
                      <a:pt x="1076830" y="993553"/>
                    </a:lnTo>
                    <a:lnTo>
                      <a:pt x="1076830" y="993553"/>
                    </a:lnTo>
                    <a:lnTo>
                      <a:pt x="0" y="993553"/>
                    </a:lnTo>
                    <a:lnTo>
                      <a:pt x="0" y="993553"/>
                    </a:lnTo>
                    <a:lnTo>
                      <a:pt x="0" y="179168"/>
                    </a:lnTo>
                    <a:cubicBezTo>
                      <a:pt x="84" y="80191"/>
                      <a:pt x="80343" y="0"/>
                      <a:pt x="179320" y="0"/>
                    </a:cubicBezTo>
                    <a:close/>
                  </a:path>
                </a:pathLst>
              </a:custGeom>
              <a:solidFill>
                <a:schemeClr val="accent3"/>
              </a:solidFill>
              <a:ln>
                <a:noFill/>
              </a:ln>
            </p:spPr>
            <p:txBody>
              <a:bodyPr spcFirstLastPara="1" wrap="square" lIns="91433" tIns="45700" rIns="91433" bIns="45700" anchor="ctr" anchorCtr="0">
                <a:noAutofit/>
              </a:bodyPr>
              <a:lstStyle/>
              <a:p>
                <a:pPr defTabSz="1219170">
                  <a:buClr>
                    <a:srgbClr val="000000"/>
                  </a:buClr>
                </a:pPr>
                <a:endParaRPr sz="1867" kern="0">
                  <a:solidFill>
                    <a:srgbClr val="000000"/>
                  </a:solidFill>
                  <a:ea typeface="Calibri"/>
                  <a:cs typeface="Calibri"/>
                  <a:sym typeface="Calibri"/>
                </a:endParaRPr>
              </a:p>
            </p:txBody>
          </p:sp>
          <p:sp>
            <p:nvSpPr>
              <p:cNvPr id="45" name="Google Shape;1077;p28">
                <a:extLst>
                  <a:ext uri="{FF2B5EF4-FFF2-40B4-BE49-F238E27FC236}">
                    <a16:creationId xmlns:a16="http://schemas.microsoft.com/office/drawing/2014/main" id="{C4D11D32-4668-517B-B9AE-2B0FA8C4D2CC}"/>
                  </a:ext>
                </a:extLst>
              </p:cNvPr>
              <p:cNvSpPr/>
              <p:nvPr/>
            </p:nvSpPr>
            <p:spPr>
              <a:xfrm rot="5400000">
                <a:off x="1290168" y="2404970"/>
                <a:ext cx="2436193" cy="2380997"/>
              </a:xfrm>
              <a:custGeom>
                <a:avLst/>
                <a:gdLst/>
                <a:ahLst/>
                <a:cxnLst/>
                <a:rect l="l" t="t" r="r" b="b"/>
                <a:pathLst>
                  <a:path w="1076374" h="993552" extrusionOk="0">
                    <a:moveTo>
                      <a:pt x="179168" y="0"/>
                    </a:moveTo>
                    <a:lnTo>
                      <a:pt x="897054" y="0"/>
                    </a:lnTo>
                    <a:cubicBezTo>
                      <a:pt x="996090" y="0"/>
                      <a:pt x="1076374" y="80284"/>
                      <a:pt x="1076374" y="179320"/>
                    </a:cubicBezTo>
                    <a:lnTo>
                      <a:pt x="1076374" y="993553"/>
                    </a:lnTo>
                    <a:lnTo>
                      <a:pt x="1076374" y="993553"/>
                    </a:lnTo>
                    <a:lnTo>
                      <a:pt x="0" y="993553"/>
                    </a:lnTo>
                    <a:lnTo>
                      <a:pt x="0" y="993553"/>
                    </a:lnTo>
                    <a:lnTo>
                      <a:pt x="0" y="179168"/>
                    </a:lnTo>
                    <a:cubicBezTo>
                      <a:pt x="84" y="80251"/>
                      <a:pt x="80251" y="84"/>
                      <a:pt x="179168" y="0"/>
                    </a:cubicBezTo>
                    <a:close/>
                  </a:path>
                </a:pathLst>
              </a:custGeom>
              <a:solidFill>
                <a:srgbClr val="F1F2F2"/>
              </a:solidFill>
              <a:ln>
                <a:noFill/>
              </a:ln>
            </p:spPr>
            <p:txBody>
              <a:bodyPr spcFirstLastPara="1" wrap="square" lIns="91433" tIns="45700" rIns="91433" bIns="45700" anchor="ctr" anchorCtr="0">
                <a:noAutofit/>
              </a:bodyPr>
              <a:lstStyle/>
              <a:p>
                <a:pPr defTabSz="1219170">
                  <a:buClr>
                    <a:srgbClr val="000000"/>
                  </a:buClr>
                </a:pPr>
                <a:endParaRPr sz="1867" kern="0">
                  <a:solidFill>
                    <a:srgbClr val="000000"/>
                  </a:solidFill>
                  <a:ea typeface="Calibri"/>
                  <a:cs typeface="Calibri"/>
                  <a:sym typeface="Calibri"/>
                </a:endParaRPr>
              </a:p>
            </p:txBody>
          </p:sp>
          <p:sp>
            <p:nvSpPr>
              <p:cNvPr id="46" name="Google Shape;1078;p28">
                <a:extLst>
                  <a:ext uri="{FF2B5EF4-FFF2-40B4-BE49-F238E27FC236}">
                    <a16:creationId xmlns:a16="http://schemas.microsoft.com/office/drawing/2014/main" id="{976ADEC3-2B48-5099-747D-29344CDE44F3}"/>
                  </a:ext>
                </a:extLst>
              </p:cNvPr>
              <p:cNvSpPr/>
              <p:nvPr/>
            </p:nvSpPr>
            <p:spPr>
              <a:xfrm flipV="1">
                <a:off x="3258704" y="2161993"/>
                <a:ext cx="636445" cy="637384"/>
              </a:xfrm>
              <a:custGeom>
                <a:avLst/>
                <a:gdLst/>
                <a:ahLst/>
                <a:cxnLst/>
                <a:rect l="l" t="t" r="r" b="b"/>
                <a:pathLst>
                  <a:path w="535527" h="535527" extrusionOk="0">
                    <a:moveTo>
                      <a:pt x="535528" y="267764"/>
                    </a:moveTo>
                    <a:cubicBezTo>
                      <a:pt x="535528" y="415646"/>
                      <a:pt x="415646" y="535528"/>
                      <a:pt x="267764" y="535528"/>
                    </a:cubicBezTo>
                    <a:cubicBezTo>
                      <a:pt x="119882" y="535528"/>
                      <a:pt x="0" y="415646"/>
                      <a:pt x="0" y="267764"/>
                    </a:cubicBezTo>
                    <a:cubicBezTo>
                      <a:pt x="0" y="119882"/>
                      <a:pt x="119882" y="0"/>
                      <a:pt x="267764" y="0"/>
                    </a:cubicBezTo>
                    <a:cubicBezTo>
                      <a:pt x="415646" y="0"/>
                      <a:pt x="535528" y="119882"/>
                      <a:pt x="535528" y="267764"/>
                    </a:cubicBezTo>
                    <a:close/>
                  </a:path>
                </a:pathLst>
              </a:custGeom>
              <a:solidFill>
                <a:schemeClr val="accent3"/>
              </a:solidFill>
              <a:ln>
                <a:noFill/>
              </a:ln>
            </p:spPr>
            <p:txBody>
              <a:bodyPr spcFirstLastPara="1" wrap="square" lIns="91433" tIns="45700" rIns="91433" bIns="45700" anchor="ctr" anchorCtr="0">
                <a:noAutofit/>
              </a:bodyPr>
              <a:lstStyle/>
              <a:p>
                <a:pPr defTabSz="1219170">
                  <a:buClr>
                    <a:srgbClr val="000000"/>
                  </a:buClr>
                </a:pPr>
                <a:endParaRPr sz="1867" kern="0">
                  <a:solidFill>
                    <a:srgbClr val="000000"/>
                  </a:solidFill>
                  <a:ea typeface="Calibri"/>
                  <a:cs typeface="Calibri"/>
                  <a:sym typeface="Calibri"/>
                </a:endParaRPr>
              </a:p>
            </p:txBody>
          </p:sp>
          <p:sp>
            <p:nvSpPr>
              <p:cNvPr id="47" name="Google Shape;1087;p28">
                <a:extLst>
                  <a:ext uri="{FF2B5EF4-FFF2-40B4-BE49-F238E27FC236}">
                    <a16:creationId xmlns:a16="http://schemas.microsoft.com/office/drawing/2014/main" id="{079C0129-98ED-2463-5835-74EA68051CDA}"/>
                  </a:ext>
                </a:extLst>
              </p:cNvPr>
              <p:cNvSpPr txBox="1"/>
              <p:nvPr/>
            </p:nvSpPr>
            <p:spPr>
              <a:xfrm>
                <a:off x="3106226" y="2105166"/>
                <a:ext cx="1028000" cy="711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133" kern="0">
                    <a:solidFill>
                      <a:srgbClr val="FFFFFF"/>
                    </a:solidFill>
                    <a:latin typeface="Arial"/>
                    <a:ea typeface="Montserrat SemiBold"/>
                    <a:cs typeface="Montserrat SemiBold"/>
                    <a:sym typeface="Montserrat SemiBold"/>
                  </a:rPr>
                  <a:t>02..</a:t>
                </a:r>
                <a:endParaRPr sz="2133" kern="0">
                  <a:solidFill>
                    <a:srgbClr val="FFFFFF"/>
                  </a:solidFill>
                  <a:latin typeface="Arial"/>
                  <a:ea typeface="Montserrat SemiBold"/>
                  <a:cs typeface="Montserrat SemiBold"/>
                  <a:sym typeface="Montserrat SemiBold"/>
                </a:endParaRPr>
              </a:p>
            </p:txBody>
          </p:sp>
        </p:grpSp>
      </p:grpSp>
      <p:sp>
        <p:nvSpPr>
          <p:cNvPr id="48" name="TextBox 47">
            <a:extLst>
              <a:ext uri="{FF2B5EF4-FFF2-40B4-BE49-F238E27FC236}">
                <a16:creationId xmlns:a16="http://schemas.microsoft.com/office/drawing/2014/main" id="{076B9477-88FC-735B-837A-83C793899F5B}"/>
              </a:ext>
            </a:extLst>
          </p:cNvPr>
          <p:cNvSpPr txBox="1"/>
          <p:nvPr/>
        </p:nvSpPr>
        <p:spPr>
          <a:xfrm>
            <a:off x="10449745" y="4052594"/>
            <a:ext cx="4523828" cy="6555641"/>
          </a:xfrm>
          <a:prstGeom prst="rect">
            <a:avLst/>
          </a:prstGeom>
          <a:noFill/>
        </p:spPr>
        <p:txBody>
          <a:bodyPr wrap="square">
            <a:spAutoFit/>
          </a:bodyPr>
          <a:lstStyle/>
          <a:p>
            <a:pPr algn="just">
              <a:buNone/>
            </a:pPr>
            <a:r>
              <a:rPr lang="vi-VN" sz="2800">
                <a:latin typeface="Calibri" panose="020F0502020204030204" pitchFamily="34" charset="0"/>
                <a:ea typeface="Calibri" panose="020F0502020204030204" pitchFamily="34" charset="0"/>
                <a:cs typeface="Calibri" panose="020F0502020204030204" pitchFamily="34" charset="0"/>
              </a:rPr>
              <a:t>Văn hóa tiên tiến đậm đà bản sắc dân tộc là xu thế chung, con người luôn khát khao vươn tới đỉnh cao, trong đó có nghệ thuật múa. Múa hiện đại đa dạng về quan niệm, khuynh hướng, chức năng, song song với sự tồn tại và phát triển của múa dân gian.</a:t>
            </a:r>
            <a:endParaRPr lang="en-US" sz="2800">
              <a:latin typeface="Calibri" panose="020F0502020204030204" pitchFamily="34" charset="0"/>
              <a:ea typeface="Calibri" panose="020F0502020204030204" pitchFamily="34" charset="0"/>
              <a:cs typeface="Calibri" panose="020F0502020204030204" pitchFamily="34" charset="0"/>
            </a:endParaRPr>
          </a:p>
          <a:p>
            <a:pPr algn="just">
              <a:buNone/>
            </a:pPr>
            <a:endParaRPr lang="en-US" sz="2800">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Hình thái múa tín ngưỡng</a:t>
            </a:r>
          </a:p>
          <a:p>
            <a:pPr marL="457200" indent="-457200" algn="just">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Hình thái múa cung đình</a:t>
            </a:r>
          </a:p>
          <a:p>
            <a:pPr marL="457200" indent="-457200" algn="just">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Hình thái múa tôn giáo</a:t>
            </a:r>
          </a:p>
          <a:p>
            <a:pPr algn="just">
              <a:buNone/>
            </a:pPr>
            <a:endParaRPr lang="en-US" sz="2800">
              <a:latin typeface="Calibri" panose="020F0502020204030204" pitchFamily="34" charset="0"/>
              <a:ea typeface="Calibri" panose="020F0502020204030204" pitchFamily="34" charset="0"/>
              <a:cs typeface="Calibri" panose="020F0502020204030204" pitchFamily="34" charset="0"/>
            </a:endParaRPr>
          </a:p>
          <a:p>
            <a:pPr algn="just">
              <a:buNone/>
            </a:pPr>
            <a:endParaRPr lang="vi-VN" sz="2800">
              <a:latin typeface="Calibri" panose="020F0502020204030204" pitchFamily="34" charset="0"/>
              <a:ea typeface="Calibri" panose="020F050202020403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2E5E5C75-BCDA-3EE4-4FD3-D9D844A161D8}"/>
              </a:ext>
            </a:extLst>
          </p:cNvPr>
          <p:cNvGrpSpPr/>
          <p:nvPr/>
        </p:nvGrpSpPr>
        <p:grpSpPr>
          <a:xfrm>
            <a:off x="2124970" y="3203084"/>
            <a:ext cx="6621637" cy="6699680"/>
            <a:chOff x="1706151" y="3633383"/>
            <a:chExt cx="6621637" cy="6699680"/>
          </a:xfrm>
        </p:grpSpPr>
        <p:grpSp>
          <p:nvGrpSpPr>
            <p:cNvPr id="36" name="Group 35">
              <a:extLst>
                <a:ext uri="{FF2B5EF4-FFF2-40B4-BE49-F238E27FC236}">
                  <a16:creationId xmlns:a16="http://schemas.microsoft.com/office/drawing/2014/main" id="{422687F6-C21E-8579-2D14-CD401333D504}"/>
                </a:ext>
              </a:extLst>
            </p:cNvPr>
            <p:cNvGrpSpPr/>
            <p:nvPr/>
          </p:nvGrpSpPr>
          <p:grpSpPr>
            <a:xfrm>
              <a:off x="1706151" y="3633383"/>
              <a:ext cx="6621637" cy="6699680"/>
              <a:chOff x="1317766" y="2117783"/>
              <a:chExt cx="2773160" cy="2696813"/>
            </a:xfrm>
          </p:grpSpPr>
          <p:sp>
            <p:nvSpPr>
              <p:cNvPr id="37" name="Google Shape;1076;p28">
                <a:extLst>
                  <a:ext uri="{FF2B5EF4-FFF2-40B4-BE49-F238E27FC236}">
                    <a16:creationId xmlns:a16="http://schemas.microsoft.com/office/drawing/2014/main" id="{F6E2B1E3-4FF1-48BA-9B2D-E2314AAE1EAB}"/>
                  </a:ext>
                </a:extLst>
              </p:cNvPr>
              <p:cNvSpPr/>
              <p:nvPr/>
            </p:nvSpPr>
            <p:spPr>
              <a:xfrm rot="5400000">
                <a:off x="1602314" y="2471615"/>
                <a:ext cx="2437223" cy="2248740"/>
              </a:xfrm>
              <a:custGeom>
                <a:avLst/>
                <a:gdLst/>
                <a:ahLst/>
                <a:cxnLst/>
                <a:rect l="l" t="t" r="r" b="b"/>
                <a:pathLst>
                  <a:path w="1076829" h="993552" extrusionOk="0">
                    <a:moveTo>
                      <a:pt x="179320" y="0"/>
                    </a:moveTo>
                    <a:lnTo>
                      <a:pt x="917266" y="0"/>
                    </a:lnTo>
                    <a:cubicBezTo>
                      <a:pt x="1005391" y="0"/>
                      <a:pt x="1076830" y="71439"/>
                      <a:pt x="1076830" y="159564"/>
                    </a:cubicBezTo>
                    <a:lnTo>
                      <a:pt x="1076830" y="993553"/>
                    </a:lnTo>
                    <a:lnTo>
                      <a:pt x="1076830" y="993553"/>
                    </a:lnTo>
                    <a:lnTo>
                      <a:pt x="0" y="993553"/>
                    </a:lnTo>
                    <a:lnTo>
                      <a:pt x="0" y="993553"/>
                    </a:lnTo>
                    <a:lnTo>
                      <a:pt x="0" y="179168"/>
                    </a:lnTo>
                    <a:cubicBezTo>
                      <a:pt x="84" y="80191"/>
                      <a:pt x="80343" y="0"/>
                      <a:pt x="179320" y="0"/>
                    </a:cubicBezTo>
                    <a:close/>
                  </a:path>
                </a:pathLst>
              </a:custGeom>
              <a:solidFill>
                <a:srgbClr val="E18FA3"/>
              </a:solidFill>
              <a:ln>
                <a:noFill/>
              </a:ln>
            </p:spPr>
            <p:txBody>
              <a:bodyPr spcFirstLastPara="1" wrap="square" lIns="91433" tIns="45700" rIns="91433" bIns="45700" anchor="ctr" anchorCtr="0">
                <a:noAutofit/>
              </a:bodyPr>
              <a:lstStyle/>
              <a:p>
                <a:pPr defTabSz="1219170">
                  <a:buClr>
                    <a:srgbClr val="000000"/>
                  </a:buClr>
                </a:pPr>
                <a:endParaRPr sz="1867" kern="0">
                  <a:solidFill>
                    <a:srgbClr val="000000"/>
                  </a:solidFill>
                  <a:ea typeface="Calibri"/>
                  <a:cs typeface="Calibri"/>
                  <a:sym typeface="Calibri"/>
                </a:endParaRPr>
              </a:p>
            </p:txBody>
          </p:sp>
          <p:sp>
            <p:nvSpPr>
              <p:cNvPr id="39" name="Google Shape;1077;p28">
                <a:extLst>
                  <a:ext uri="{FF2B5EF4-FFF2-40B4-BE49-F238E27FC236}">
                    <a16:creationId xmlns:a16="http://schemas.microsoft.com/office/drawing/2014/main" id="{7CA99B8A-CB04-C112-79BC-DC06A052E48E}"/>
                  </a:ext>
                </a:extLst>
              </p:cNvPr>
              <p:cNvSpPr/>
              <p:nvPr/>
            </p:nvSpPr>
            <p:spPr>
              <a:xfrm rot="5400000">
                <a:off x="1290168" y="2404970"/>
                <a:ext cx="2436193" cy="2380997"/>
              </a:xfrm>
              <a:custGeom>
                <a:avLst/>
                <a:gdLst/>
                <a:ahLst/>
                <a:cxnLst/>
                <a:rect l="l" t="t" r="r" b="b"/>
                <a:pathLst>
                  <a:path w="1076374" h="993552" extrusionOk="0">
                    <a:moveTo>
                      <a:pt x="179168" y="0"/>
                    </a:moveTo>
                    <a:lnTo>
                      <a:pt x="897054" y="0"/>
                    </a:lnTo>
                    <a:cubicBezTo>
                      <a:pt x="996090" y="0"/>
                      <a:pt x="1076374" y="80284"/>
                      <a:pt x="1076374" y="179320"/>
                    </a:cubicBezTo>
                    <a:lnTo>
                      <a:pt x="1076374" y="993553"/>
                    </a:lnTo>
                    <a:lnTo>
                      <a:pt x="1076374" y="993553"/>
                    </a:lnTo>
                    <a:lnTo>
                      <a:pt x="0" y="993553"/>
                    </a:lnTo>
                    <a:lnTo>
                      <a:pt x="0" y="993553"/>
                    </a:lnTo>
                    <a:lnTo>
                      <a:pt x="0" y="179168"/>
                    </a:lnTo>
                    <a:cubicBezTo>
                      <a:pt x="84" y="80251"/>
                      <a:pt x="80251" y="84"/>
                      <a:pt x="179168" y="0"/>
                    </a:cubicBezTo>
                    <a:close/>
                  </a:path>
                </a:pathLst>
              </a:custGeom>
              <a:solidFill>
                <a:srgbClr val="F1F2F2"/>
              </a:solidFill>
              <a:ln>
                <a:noFill/>
              </a:ln>
            </p:spPr>
            <p:txBody>
              <a:bodyPr spcFirstLastPara="1" wrap="square" lIns="91433" tIns="45700" rIns="91433" bIns="45700" anchor="ctr" anchorCtr="0">
                <a:noAutofit/>
              </a:bodyPr>
              <a:lstStyle/>
              <a:p>
                <a:pPr defTabSz="1219170">
                  <a:buClr>
                    <a:srgbClr val="000000"/>
                  </a:buClr>
                </a:pPr>
                <a:endParaRPr sz="1867" kern="0">
                  <a:solidFill>
                    <a:srgbClr val="000000"/>
                  </a:solidFill>
                  <a:ea typeface="Calibri"/>
                  <a:cs typeface="Calibri"/>
                  <a:sym typeface="Calibri"/>
                </a:endParaRPr>
              </a:p>
            </p:txBody>
          </p:sp>
          <p:sp>
            <p:nvSpPr>
              <p:cNvPr id="40" name="Google Shape;1078;p28">
                <a:extLst>
                  <a:ext uri="{FF2B5EF4-FFF2-40B4-BE49-F238E27FC236}">
                    <a16:creationId xmlns:a16="http://schemas.microsoft.com/office/drawing/2014/main" id="{6A92890E-7E3B-B43F-3BDB-1F0E3E4D3C7B}"/>
                  </a:ext>
                </a:extLst>
              </p:cNvPr>
              <p:cNvSpPr/>
              <p:nvPr/>
            </p:nvSpPr>
            <p:spPr>
              <a:xfrm flipV="1">
                <a:off x="3258704" y="2161993"/>
                <a:ext cx="636445" cy="637384"/>
              </a:xfrm>
              <a:custGeom>
                <a:avLst/>
                <a:gdLst/>
                <a:ahLst/>
                <a:cxnLst/>
                <a:rect l="l" t="t" r="r" b="b"/>
                <a:pathLst>
                  <a:path w="535527" h="535527" extrusionOk="0">
                    <a:moveTo>
                      <a:pt x="535528" y="267764"/>
                    </a:moveTo>
                    <a:cubicBezTo>
                      <a:pt x="535528" y="415646"/>
                      <a:pt x="415646" y="535528"/>
                      <a:pt x="267764" y="535528"/>
                    </a:cubicBezTo>
                    <a:cubicBezTo>
                      <a:pt x="119882" y="535528"/>
                      <a:pt x="0" y="415646"/>
                      <a:pt x="0" y="267764"/>
                    </a:cubicBezTo>
                    <a:cubicBezTo>
                      <a:pt x="0" y="119882"/>
                      <a:pt x="119882" y="0"/>
                      <a:pt x="267764" y="0"/>
                    </a:cubicBezTo>
                    <a:cubicBezTo>
                      <a:pt x="415646" y="0"/>
                      <a:pt x="535528" y="119882"/>
                      <a:pt x="535528" y="267764"/>
                    </a:cubicBezTo>
                    <a:close/>
                  </a:path>
                </a:pathLst>
              </a:custGeom>
              <a:solidFill>
                <a:srgbClr val="E18FA3"/>
              </a:solidFill>
              <a:ln>
                <a:noFill/>
              </a:ln>
            </p:spPr>
            <p:txBody>
              <a:bodyPr spcFirstLastPara="1" wrap="square" lIns="91433" tIns="45700" rIns="91433" bIns="45700" anchor="ctr" anchorCtr="0">
                <a:noAutofit/>
              </a:bodyPr>
              <a:lstStyle/>
              <a:p>
                <a:pPr defTabSz="1219170">
                  <a:buClr>
                    <a:srgbClr val="000000"/>
                  </a:buClr>
                </a:pPr>
                <a:endParaRPr sz="1867" kern="0">
                  <a:solidFill>
                    <a:srgbClr val="000000"/>
                  </a:solidFill>
                  <a:ea typeface="Calibri"/>
                  <a:cs typeface="Calibri"/>
                  <a:sym typeface="Calibri"/>
                </a:endParaRPr>
              </a:p>
            </p:txBody>
          </p:sp>
          <p:sp>
            <p:nvSpPr>
              <p:cNvPr id="41" name="Google Shape;1087;p28">
                <a:extLst>
                  <a:ext uri="{FF2B5EF4-FFF2-40B4-BE49-F238E27FC236}">
                    <a16:creationId xmlns:a16="http://schemas.microsoft.com/office/drawing/2014/main" id="{CF4D4BBE-5E42-E699-9EA3-8768C982BEE5}"/>
                  </a:ext>
                </a:extLst>
              </p:cNvPr>
              <p:cNvSpPr txBox="1"/>
              <p:nvPr/>
            </p:nvSpPr>
            <p:spPr>
              <a:xfrm>
                <a:off x="3062926" y="2117783"/>
                <a:ext cx="1028000" cy="711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133" kern="0">
                    <a:solidFill>
                      <a:srgbClr val="FFFFFF"/>
                    </a:solidFill>
                    <a:latin typeface="Arial"/>
                    <a:ea typeface="Montserrat SemiBold"/>
                    <a:cs typeface="Montserrat SemiBold"/>
                    <a:sym typeface="Montserrat SemiBold"/>
                  </a:rPr>
                  <a:t>01.</a:t>
                </a:r>
                <a:endParaRPr sz="2133" kern="0">
                  <a:solidFill>
                    <a:srgbClr val="FFFFFF"/>
                  </a:solidFill>
                  <a:latin typeface="Arial"/>
                  <a:ea typeface="Montserrat SemiBold"/>
                  <a:cs typeface="Montserrat SemiBold"/>
                  <a:sym typeface="Montserrat SemiBold"/>
                </a:endParaRPr>
              </a:p>
            </p:txBody>
          </p:sp>
        </p:grpSp>
        <p:sp>
          <p:nvSpPr>
            <p:cNvPr id="49" name="TextBox 48">
              <a:extLst>
                <a:ext uri="{FF2B5EF4-FFF2-40B4-BE49-F238E27FC236}">
                  <a16:creationId xmlns:a16="http://schemas.microsoft.com/office/drawing/2014/main" id="{61494E27-2E00-DA1D-5844-2D7FE7B6917B}"/>
                </a:ext>
              </a:extLst>
            </p:cNvPr>
            <p:cNvSpPr txBox="1"/>
            <p:nvPr/>
          </p:nvSpPr>
          <p:spPr>
            <a:xfrm>
              <a:off x="1812772" y="4507178"/>
              <a:ext cx="4527872" cy="2246769"/>
            </a:xfrm>
            <a:prstGeom prst="rect">
              <a:avLst/>
            </a:prstGeom>
            <a:noFill/>
          </p:spPr>
          <p:txBody>
            <a:bodyPr wrap="square">
              <a:spAutoFit/>
            </a:bodyPr>
            <a:lstStyle/>
            <a:p>
              <a:pPr algn="just"/>
              <a:r>
                <a:rPr lang="vi-VN" sz="2800">
                  <a:latin typeface="Calibri" panose="020F0502020204030204" pitchFamily="34" charset="0"/>
                  <a:ea typeface="Calibri" panose="020F0502020204030204" pitchFamily="34" charset="0"/>
                  <a:cs typeface="Calibri" panose="020F0502020204030204" pitchFamily="34" charset="0"/>
                </a:rPr>
                <a:t>Thời cận hiện đại là giai đoạn rực rỡ, đánh dấu bước ngoặt lịch sử khi khoa học công nghệ thúc đẩy tư duy và sáng tạo văn hóa đạt tầm cao mới.</a:t>
              </a:r>
              <a:endParaRPr lang="en-US" sz="280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280734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2BFBB-D08B-E791-EA7E-EA9FE808C8E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06E3C9-9586-3B69-A76A-7CDFB22674F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sp>
        <p:nvSpPr>
          <p:cNvPr id="4" name="Freeform 4">
            <a:extLst>
              <a:ext uri="{FF2B5EF4-FFF2-40B4-BE49-F238E27FC236}">
                <a16:creationId xmlns:a16="http://schemas.microsoft.com/office/drawing/2014/main" id="{4C9F9E06-0B55-3AAE-73AE-5FC8E1493315}"/>
              </a:ext>
            </a:extLst>
          </p:cNvPr>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6535D565-B994-E7CE-224E-0993D5497F75}"/>
              </a:ext>
            </a:extLst>
          </p:cNvPr>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a:extLst>
              <a:ext uri="{FF2B5EF4-FFF2-40B4-BE49-F238E27FC236}">
                <a16:creationId xmlns:a16="http://schemas.microsoft.com/office/drawing/2014/main" id="{8B093C00-10B6-F452-7F5C-42119AA44611}"/>
              </a:ext>
            </a:extLst>
          </p:cNvPr>
          <p:cNvSpPr/>
          <p:nvPr/>
        </p:nvSpPr>
        <p:spPr>
          <a:xfrm>
            <a:off x="-609600" y="8753390"/>
            <a:ext cx="3041919" cy="1886880"/>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a:extLst>
              <a:ext uri="{FF2B5EF4-FFF2-40B4-BE49-F238E27FC236}">
                <a16:creationId xmlns:a16="http://schemas.microsoft.com/office/drawing/2014/main" id="{74211DBA-5268-61DB-A61A-1E882E12A98C}"/>
              </a:ext>
            </a:extLst>
          </p:cNvPr>
          <p:cNvSpPr/>
          <p:nvPr/>
        </p:nvSpPr>
        <p:spPr>
          <a:xfrm flipH="1">
            <a:off x="16158767" y="8623804"/>
            <a:ext cx="2819400" cy="2055937"/>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1" name="Freeform 11">
            <a:extLst>
              <a:ext uri="{FF2B5EF4-FFF2-40B4-BE49-F238E27FC236}">
                <a16:creationId xmlns:a16="http://schemas.microsoft.com/office/drawing/2014/main" id="{7DD3D79D-332A-D051-803D-B44F48BC2067}"/>
              </a:ext>
            </a:extLst>
          </p:cNvPr>
          <p:cNvSpPr/>
          <p:nvPr/>
        </p:nvSpPr>
        <p:spPr>
          <a:xfrm>
            <a:off x="294216" y="0"/>
            <a:ext cx="734484" cy="693781"/>
          </a:xfrm>
          <a:custGeom>
            <a:avLst/>
            <a:gdLst/>
            <a:ahLst/>
            <a:cxnLst/>
            <a:rect l="l" t="t" r="r" b="b"/>
            <a:pathLst>
              <a:path w="734484" h="693781">
                <a:moveTo>
                  <a:pt x="0" y="0"/>
                </a:moveTo>
                <a:lnTo>
                  <a:pt x="734484" y="0"/>
                </a:lnTo>
                <a:lnTo>
                  <a:pt x="734484" y="693781"/>
                </a:lnTo>
                <a:lnTo>
                  <a:pt x="0" y="6937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7" name="Group 16">
            <a:extLst>
              <a:ext uri="{FF2B5EF4-FFF2-40B4-BE49-F238E27FC236}">
                <a16:creationId xmlns:a16="http://schemas.microsoft.com/office/drawing/2014/main" id="{BE256E31-1091-9019-DD3B-E44B9FAE3C2D}"/>
              </a:ext>
            </a:extLst>
          </p:cNvPr>
          <p:cNvGrpSpPr/>
          <p:nvPr/>
        </p:nvGrpSpPr>
        <p:grpSpPr>
          <a:xfrm>
            <a:off x="2109984" y="2156952"/>
            <a:ext cx="4367016" cy="6873584"/>
            <a:chOff x="2109984" y="2156952"/>
            <a:chExt cx="4367016" cy="6873584"/>
          </a:xfrm>
          <a:solidFill>
            <a:schemeClr val="accent1">
              <a:lumMod val="20000"/>
              <a:lumOff val="80000"/>
            </a:schemeClr>
          </a:solidFill>
        </p:grpSpPr>
        <p:sp>
          <p:nvSpPr>
            <p:cNvPr id="12" name="Flowchart: Alternate Process 11">
              <a:extLst>
                <a:ext uri="{FF2B5EF4-FFF2-40B4-BE49-F238E27FC236}">
                  <a16:creationId xmlns:a16="http://schemas.microsoft.com/office/drawing/2014/main" id="{95E3D3A8-F344-3ECB-E52F-0B29A2BFB450}"/>
                </a:ext>
              </a:extLst>
            </p:cNvPr>
            <p:cNvSpPr/>
            <p:nvPr/>
          </p:nvSpPr>
          <p:spPr>
            <a:xfrm>
              <a:off x="2144733" y="2156952"/>
              <a:ext cx="4332267" cy="1066800"/>
            </a:xfrm>
            <a:prstGeom prst="flowChartAlternateProcess">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a:extLst>
                <a:ext uri="{FF2B5EF4-FFF2-40B4-BE49-F238E27FC236}">
                  <a16:creationId xmlns:a16="http://schemas.microsoft.com/office/drawing/2014/main" id="{33684604-E0A1-132F-8AA2-36492899656F}"/>
                </a:ext>
              </a:extLst>
            </p:cNvPr>
            <p:cNvSpPr/>
            <p:nvPr/>
          </p:nvSpPr>
          <p:spPr>
            <a:xfrm>
              <a:off x="2144733" y="7963736"/>
              <a:ext cx="4332267" cy="1066800"/>
            </a:xfrm>
            <a:prstGeom prst="flowChartAlternateProcess">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Alternate Process 13">
              <a:extLst>
                <a:ext uri="{FF2B5EF4-FFF2-40B4-BE49-F238E27FC236}">
                  <a16:creationId xmlns:a16="http://schemas.microsoft.com/office/drawing/2014/main" id="{2B3120E3-1FDD-15BA-EF1D-75E08DBBF08F}"/>
                </a:ext>
              </a:extLst>
            </p:cNvPr>
            <p:cNvSpPr/>
            <p:nvPr/>
          </p:nvSpPr>
          <p:spPr>
            <a:xfrm>
              <a:off x="2109985" y="3608648"/>
              <a:ext cx="4332267" cy="1066800"/>
            </a:xfrm>
            <a:prstGeom prst="flowChartAlternateProcess">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Alternate Process 14">
              <a:extLst>
                <a:ext uri="{FF2B5EF4-FFF2-40B4-BE49-F238E27FC236}">
                  <a16:creationId xmlns:a16="http://schemas.microsoft.com/office/drawing/2014/main" id="{A6B39318-A4E2-C166-B7AF-5FD57864232B}"/>
                </a:ext>
              </a:extLst>
            </p:cNvPr>
            <p:cNvSpPr/>
            <p:nvPr/>
          </p:nvSpPr>
          <p:spPr>
            <a:xfrm>
              <a:off x="2109984" y="5060344"/>
              <a:ext cx="4332267" cy="1066800"/>
            </a:xfrm>
            <a:prstGeom prst="flowChartAlternateProcess">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a:extLst>
                <a:ext uri="{FF2B5EF4-FFF2-40B4-BE49-F238E27FC236}">
                  <a16:creationId xmlns:a16="http://schemas.microsoft.com/office/drawing/2014/main" id="{08492286-E8E7-EA5F-963E-CDC3A5F8DFCC}"/>
                </a:ext>
              </a:extLst>
            </p:cNvPr>
            <p:cNvSpPr/>
            <p:nvPr/>
          </p:nvSpPr>
          <p:spPr>
            <a:xfrm>
              <a:off x="2144733" y="6512040"/>
              <a:ext cx="4332267" cy="1066800"/>
            </a:xfrm>
            <a:prstGeom prst="flowChartAlternateProcess">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0A10171-3407-5B09-942C-64AAFE30565C}"/>
              </a:ext>
            </a:extLst>
          </p:cNvPr>
          <p:cNvGrpSpPr/>
          <p:nvPr/>
        </p:nvGrpSpPr>
        <p:grpSpPr>
          <a:xfrm>
            <a:off x="11810999" y="2156952"/>
            <a:ext cx="4367016" cy="6873584"/>
            <a:chOff x="2109984" y="2156952"/>
            <a:chExt cx="4367016" cy="6873584"/>
          </a:xfrm>
          <a:solidFill>
            <a:schemeClr val="accent1">
              <a:lumMod val="20000"/>
              <a:lumOff val="80000"/>
            </a:schemeClr>
          </a:solidFill>
        </p:grpSpPr>
        <p:sp>
          <p:nvSpPr>
            <p:cNvPr id="19" name="Flowchart: Alternate Process 18">
              <a:extLst>
                <a:ext uri="{FF2B5EF4-FFF2-40B4-BE49-F238E27FC236}">
                  <a16:creationId xmlns:a16="http://schemas.microsoft.com/office/drawing/2014/main" id="{5308056B-2F3F-E28B-6190-F8CF21A4B936}"/>
                </a:ext>
              </a:extLst>
            </p:cNvPr>
            <p:cNvSpPr/>
            <p:nvPr/>
          </p:nvSpPr>
          <p:spPr>
            <a:xfrm>
              <a:off x="2144733" y="2156952"/>
              <a:ext cx="4332267" cy="1066800"/>
            </a:xfrm>
            <a:prstGeom prst="flowChartAlternateProcess">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Alternate Process 19">
              <a:extLst>
                <a:ext uri="{FF2B5EF4-FFF2-40B4-BE49-F238E27FC236}">
                  <a16:creationId xmlns:a16="http://schemas.microsoft.com/office/drawing/2014/main" id="{16BE39AF-012A-159A-FB64-E2A5E015E9D8}"/>
                </a:ext>
              </a:extLst>
            </p:cNvPr>
            <p:cNvSpPr/>
            <p:nvPr/>
          </p:nvSpPr>
          <p:spPr>
            <a:xfrm>
              <a:off x="2144733" y="7963736"/>
              <a:ext cx="4332267" cy="1066800"/>
            </a:xfrm>
            <a:prstGeom prst="flowChartAlternateProcess">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Alternate Process 20">
              <a:extLst>
                <a:ext uri="{FF2B5EF4-FFF2-40B4-BE49-F238E27FC236}">
                  <a16:creationId xmlns:a16="http://schemas.microsoft.com/office/drawing/2014/main" id="{94E1B4CF-3523-4E24-CD36-2E1442E4BDB7}"/>
                </a:ext>
              </a:extLst>
            </p:cNvPr>
            <p:cNvSpPr/>
            <p:nvPr/>
          </p:nvSpPr>
          <p:spPr>
            <a:xfrm>
              <a:off x="2109985" y="3608648"/>
              <a:ext cx="4332267" cy="1066800"/>
            </a:xfrm>
            <a:prstGeom prst="flowChartAlternateProcess">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Alternate Process 21">
              <a:extLst>
                <a:ext uri="{FF2B5EF4-FFF2-40B4-BE49-F238E27FC236}">
                  <a16:creationId xmlns:a16="http://schemas.microsoft.com/office/drawing/2014/main" id="{1B173902-ADBF-31E6-C9B7-A69DA7C11D3E}"/>
                </a:ext>
              </a:extLst>
            </p:cNvPr>
            <p:cNvSpPr/>
            <p:nvPr/>
          </p:nvSpPr>
          <p:spPr>
            <a:xfrm>
              <a:off x="2109984" y="5060344"/>
              <a:ext cx="4332267" cy="1066800"/>
            </a:xfrm>
            <a:prstGeom prst="flowChartAlternateProcess">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Alternate Process 22">
              <a:extLst>
                <a:ext uri="{FF2B5EF4-FFF2-40B4-BE49-F238E27FC236}">
                  <a16:creationId xmlns:a16="http://schemas.microsoft.com/office/drawing/2014/main" id="{7614E4DB-2F06-054C-F5BB-29D856A05D81}"/>
                </a:ext>
              </a:extLst>
            </p:cNvPr>
            <p:cNvSpPr/>
            <p:nvPr/>
          </p:nvSpPr>
          <p:spPr>
            <a:xfrm>
              <a:off x="2144733" y="6512040"/>
              <a:ext cx="4332267" cy="1066800"/>
            </a:xfrm>
            <a:prstGeom prst="flowChartAlternateProcess">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E479CA21-3648-0430-940E-FFED2F4DDF53}"/>
              </a:ext>
            </a:extLst>
          </p:cNvPr>
          <p:cNvSpPr txBox="1"/>
          <p:nvPr/>
        </p:nvSpPr>
        <p:spPr>
          <a:xfrm>
            <a:off x="6453183" y="346890"/>
            <a:ext cx="5538763" cy="830997"/>
          </a:xfrm>
          <a:prstGeom prst="rect">
            <a:avLst/>
          </a:prstGeom>
          <a:noFill/>
        </p:spPr>
        <p:txBody>
          <a:bodyPr wrap="square" rtlCol="0">
            <a:spAutoFit/>
          </a:bodyPr>
          <a:lstStyle/>
          <a:p>
            <a:r>
              <a:rPr lang="en-US" sz="4800" b="1">
                <a:latin typeface="Times New Roman" panose="02020603050405020304" pitchFamily="18" charset="0"/>
                <a:cs typeface="Times New Roman" panose="02020603050405020304" pitchFamily="18" charset="0"/>
              </a:rPr>
              <a:t>Thành viên nhóm 1</a:t>
            </a:r>
          </a:p>
        </p:txBody>
      </p:sp>
      <p:sp>
        <p:nvSpPr>
          <p:cNvPr id="25" name="TextBox 24">
            <a:extLst>
              <a:ext uri="{FF2B5EF4-FFF2-40B4-BE49-F238E27FC236}">
                <a16:creationId xmlns:a16="http://schemas.microsoft.com/office/drawing/2014/main" id="{BDF1D61D-1372-076A-2CFA-686CA4D798DE}"/>
              </a:ext>
            </a:extLst>
          </p:cNvPr>
          <p:cNvSpPr txBox="1"/>
          <p:nvPr/>
        </p:nvSpPr>
        <p:spPr>
          <a:xfrm>
            <a:off x="2433126" y="2416531"/>
            <a:ext cx="3200400" cy="523220"/>
          </a:xfrm>
          <a:prstGeom prst="rect">
            <a:avLst/>
          </a:prstGeom>
          <a:noFill/>
        </p:spPr>
        <p:txBody>
          <a:bodyPr wrap="square" rtlCol="0">
            <a:spAutoFit/>
          </a:bodyPr>
          <a:lstStyle/>
          <a:p>
            <a:r>
              <a:rPr lang="en-US" sz="2800"/>
              <a:t>1. Nguyễn Thúy An</a:t>
            </a:r>
          </a:p>
        </p:txBody>
      </p:sp>
      <p:sp>
        <p:nvSpPr>
          <p:cNvPr id="26" name="TextBox 25">
            <a:extLst>
              <a:ext uri="{FF2B5EF4-FFF2-40B4-BE49-F238E27FC236}">
                <a16:creationId xmlns:a16="http://schemas.microsoft.com/office/drawing/2014/main" id="{44469057-91CD-D383-BE4A-E46A81F32CC0}"/>
              </a:ext>
            </a:extLst>
          </p:cNvPr>
          <p:cNvSpPr txBox="1"/>
          <p:nvPr/>
        </p:nvSpPr>
        <p:spPr>
          <a:xfrm>
            <a:off x="2432502" y="3839520"/>
            <a:ext cx="2931485" cy="523220"/>
          </a:xfrm>
          <a:prstGeom prst="rect">
            <a:avLst/>
          </a:prstGeom>
          <a:noFill/>
        </p:spPr>
        <p:txBody>
          <a:bodyPr wrap="square" rtlCol="0">
            <a:spAutoFit/>
          </a:bodyPr>
          <a:lstStyle/>
          <a:p>
            <a:r>
              <a:rPr lang="en-US" sz="2800"/>
              <a:t>2. Lê Thị Anh</a:t>
            </a:r>
          </a:p>
        </p:txBody>
      </p:sp>
      <p:sp>
        <p:nvSpPr>
          <p:cNvPr id="27" name="TextBox 26">
            <a:extLst>
              <a:ext uri="{FF2B5EF4-FFF2-40B4-BE49-F238E27FC236}">
                <a16:creationId xmlns:a16="http://schemas.microsoft.com/office/drawing/2014/main" id="{44B10E6F-AB25-8A67-500F-BC7A11A79F79}"/>
              </a:ext>
            </a:extLst>
          </p:cNvPr>
          <p:cNvSpPr txBox="1"/>
          <p:nvPr/>
        </p:nvSpPr>
        <p:spPr>
          <a:xfrm>
            <a:off x="2432319" y="5346257"/>
            <a:ext cx="3468069" cy="523220"/>
          </a:xfrm>
          <a:prstGeom prst="rect">
            <a:avLst/>
          </a:prstGeom>
          <a:noFill/>
        </p:spPr>
        <p:txBody>
          <a:bodyPr wrap="square" rtlCol="0">
            <a:spAutoFit/>
          </a:bodyPr>
          <a:lstStyle/>
          <a:p>
            <a:r>
              <a:rPr lang="en-US" sz="2800"/>
              <a:t>3. Nguyễn Thị Vân Anh</a:t>
            </a:r>
          </a:p>
        </p:txBody>
      </p:sp>
      <p:sp>
        <p:nvSpPr>
          <p:cNvPr id="28" name="TextBox 27">
            <a:extLst>
              <a:ext uri="{FF2B5EF4-FFF2-40B4-BE49-F238E27FC236}">
                <a16:creationId xmlns:a16="http://schemas.microsoft.com/office/drawing/2014/main" id="{3D21F0EC-15C6-DA6A-79A0-86EE4A248917}"/>
              </a:ext>
            </a:extLst>
          </p:cNvPr>
          <p:cNvSpPr txBox="1"/>
          <p:nvPr/>
        </p:nvSpPr>
        <p:spPr>
          <a:xfrm>
            <a:off x="2456791" y="6772674"/>
            <a:ext cx="3193941" cy="523220"/>
          </a:xfrm>
          <a:prstGeom prst="rect">
            <a:avLst/>
          </a:prstGeom>
          <a:noFill/>
        </p:spPr>
        <p:txBody>
          <a:bodyPr wrap="square" rtlCol="0">
            <a:spAutoFit/>
          </a:bodyPr>
          <a:lstStyle/>
          <a:p>
            <a:r>
              <a:rPr lang="en-US" sz="2800"/>
              <a:t>4. Nguyễn Dung Anh</a:t>
            </a:r>
          </a:p>
        </p:txBody>
      </p:sp>
      <p:sp>
        <p:nvSpPr>
          <p:cNvPr id="29" name="TextBox 28">
            <a:extLst>
              <a:ext uri="{FF2B5EF4-FFF2-40B4-BE49-F238E27FC236}">
                <a16:creationId xmlns:a16="http://schemas.microsoft.com/office/drawing/2014/main" id="{BE02879E-14B6-9294-4FB7-CD7C19CE3189}"/>
              </a:ext>
            </a:extLst>
          </p:cNvPr>
          <p:cNvSpPr txBox="1"/>
          <p:nvPr/>
        </p:nvSpPr>
        <p:spPr>
          <a:xfrm>
            <a:off x="2506336" y="8226168"/>
            <a:ext cx="3343883" cy="523220"/>
          </a:xfrm>
          <a:prstGeom prst="rect">
            <a:avLst/>
          </a:prstGeom>
          <a:noFill/>
        </p:spPr>
        <p:txBody>
          <a:bodyPr wrap="square" rtlCol="0">
            <a:spAutoFit/>
          </a:bodyPr>
          <a:lstStyle/>
          <a:p>
            <a:r>
              <a:rPr lang="en-US" sz="2800"/>
              <a:t>5. Nguyễn Ngọc Anh</a:t>
            </a:r>
          </a:p>
        </p:txBody>
      </p:sp>
      <p:sp>
        <p:nvSpPr>
          <p:cNvPr id="30" name="TextBox 29">
            <a:extLst>
              <a:ext uri="{FF2B5EF4-FFF2-40B4-BE49-F238E27FC236}">
                <a16:creationId xmlns:a16="http://schemas.microsoft.com/office/drawing/2014/main" id="{F0C7BE27-A012-1262-3303-ED5AB723669F}"/>
              </a:ext>
            </a:extLst>
          </p:cNvPr>
          <p:cNvSpPr txBox="1"/>
          <p:nvPr/>
        </p:nvSpPr>
        <p:spPr>
          <a:xfrm>
            <a:off x="11991946" y="2417097"/>
            <a:ext cx="3141574" cy="523220"/>
          </a:xfrm>
          <a:prstGeom prst="rect">
            <a:avLst/>
          </a:prstGeom>
          <a:noFill/>
        </p:spPr>
        <p:txBody>
          <a:bodyPr wrap="square" rtlCol="0">
            <a:spAutoFit/>
          </a:bodyPr>
          <a:lstStyle/>
          <a:p>
            <a:r>
              <a:rPr lang="en-US" sz="2800"/>
              <a:t>6. Nguyễn Ngọc Ánh</a:t>
            </a:r>
          </a:p>
        </p:txBody>
      </p:sp>
      <p:sp>
        <p:nvSpPr>
          <p:cNvPr id="31" name="TextBox 30">
            <a:extLst>
              <a:ext uri="{FF2B5EF4-FFF2-40B4-BE49-F238E27FC236}">
                <a16:creationId xmlns:a16="http://schemas.microsoft.com/office/drawing/2014/main" id="{0C8FF86D-0CC1-F1CA-A669-BE3D05EA28DD}"/>
              </a:ext>
            </a:extLst>
          </p:cNvPr>
          <p:cNvSpPr txBox="1"/>
          <p:nvPr/>
        </p:nvSpPr>
        <p:spPr>
          <a:xfrm>
            <a:off x="11991946" y="3839520"/>
            <a:ext cx="4094186" cy="523220"/>
          </a:xfrm>
          <a:prstGeom prst="rect">
            <a:avLst/>
          </a:prstGeom>
          <a:noFill/>
        </p:spPr>
        <p:txBody>
          <a:bodyPr wrap="square" rtlCol="0">
            <a:spAutoFit/>
          </a:bodyPr>
          <a:lstStyle/>
          <a:p>
            <a:r>
              <a:rPr lang="en-US" sz="2800"/>
              <a:t>7. Nguyễn Thị Phương Anh</a:t>
            </a:r>
          </a:p>
        </p:txBody>
      </p:sp>
      <p:sp>
        <p:nvSpPr>
          <p:cNvPr id="32" name="TextBox 31">
            <a:extLst>
              <a:ext uri="{FF2B5EF4-FFF2-40B4-BE49-F238E27FC236}">
                <a16:creationId xmlns:a16="http://schemas.microsoft.com/office/drawing/2014/main" id="{86D91981-5F22-6D09-359F-A6DB9E6D2197}"/>
              </a:ext>
            </a:extLst>
          </p:cNvPr>
          <p:cNvSpPr txBox="1"/>
          <p:nvPr/>
        </p:nvSpPr>
        <p:spPr>
          <a:xfrm>
            <a:off x="11991946" y="5346257"/>
            <a:ext cx="3341628" cy="523220"/>
          </a:xfrm>
          <a:prstGeom prst="rect">
            <a:avLst/>
          </a:prstGeom>
          <a:noFill/>
        </p:spPr>
        <p:txBody>
          <a:bodyPr wrap="square" rtlCol="0">
            <a:spAutoFit/>
          </a:bodyPr>
          <a:lstStyle/>
          <a:p>
            <a:r>
              <a:rPr lang="en-US" sz="2800"/>
              <a:t>8. Lữ Thị Ánh</a:t>
            </a:r>
          </a:p>
        </p:txBody>
      </p:sp>
      <p:sp>
        <p:nvSpPr>
          <p:cNvPr id="33" name="TextBox 32">
            <a:extLst>
              <a:ext uri="{FF2B5EF4-FFF2-40B4-BE49-F238E27FC236}">
                <a16:creationId xmlns:a16="http://schemas.microsoft.com/office/drawing/2014/main" id="{B03FA6A1-5A5B-C54F-BEAE-454DB93E25F2}"/>
              </a:ext>
            </a:extLst>
          </p:cNvPr>
          <p:cNvSpPr txBox="1"/>
          <p:nvPr/>
        </p:nvSpPr>
        <p:spPr>
          <a:xfrm>
            <a:off x="12017923" y="6798388"/>
            <a:ext cx="4094185" cy="523220"/>
          </a:xfrm>
          <a:prstGeom prst="rect">
            <a:avLst/>
          </a:prstGeom>
          <a:noFill/>
        </p:spPr>
        <p:txBody>
          <a:bodyPr wrap="square" rtlCol="0">
            <a:spAutoFit/>
          </a:bodyPr>
          <a:lstStyle/>
          <a:p>
            <a:r>
              <a:rPr lang="en-US" sz="2800"/>
              <a:t>9. Phan Trần Quỳnh Anh</a:t>
            </a:r>
          </a:p>
        </p:txBody>
      </p:sp>
      <p:sp>
        <p:nvSpPr>
          <p:cNvPr id="34" name="TextBox 33">
            <a:extLst>
              <a:ext uri="{FF2B5EF4-FFF2-40B4-BE49-F238E27FC236}">
                <a16:creationId xmlns:a16="http://schemas.microsoft.com/office/drawing/2014/main" id="{E8289E0B-469B-C488-B6FB-CC6DC7DE2270}"/>
              </a:ext>
            </a:extLst>
          </p:cNvPr>
          <p:cNvSpPr txBox="1"/>
          <p:nvPr/>
        </p:nvSpPr>
        <p:spPr>
          <a:xfrm>
            <a:off x="11991946" y="8226168"/>
            <a:ext cx="3531479" cy="523220"/>
          </a:xfrm>
          <a:prstGeom prst="rect">
            <a:avLst/>
          </a:prstGeom>
          <a:noFill/>
        </p:spPr>
        <p:txBody>
          <a:bodyPr wrap="square" rtlCol="0">
            <a:spAutoFit/>
          </a:bodyPr>
          <a:lstStyle/>
          <a:p>
            <a:r>
              <a:rPr lang="en-US" sz="2800"/>
              <a:t>10. Phan Tùng Chi</a:t>
            </a:r>
          </a:p>
        </p:txBody>
      </p:sp>
    </p:spTree>
    <p:extLst>
      <p:ext uri="{BB962C8B-B14F-4D97-AF65-F5344CB8AC3E}">
        <p14:creationId xmlns:p14="http://schemas.microsoft.com/office/powerpoint/2010/main" val="2326109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TextBox 8"/>
          <p:cNvSpPr txBox="1"/>
          <p:nvPr/>
        </p:nvSpPr>
        <p:spPr>
          <a:xfrm>
            <a:off x="4276960" y="4392963"/>
            <a:ext cx="9734081" cy="1580712"/>
          </a:xfrm>
          <a:prstGeom prst="rect">
            <a:avLst/>
          </a:prstGeom>
        </p:spPr>
        <p:txBody>
          <a:bodyPr lIns="0" tIns="0" rIns="0" bIns="0" rtlCol="0" anchor="t">
            <a:spAutoFit/>
          </a:bodyPr>
          <a:lstStyle/>
          <a:p>
            <a:pPr marL="0" lvl="0" indent="0" algn="ctr">
              <a:lnSpc>
                <a:spcPts val="12527"/>
              </a:lnSpc>
              <a:spcBef>
                <a:spcPct val="0"/>
              </a:spcBef>
            </a:pPr>
            <a:r>
              <a:rPr lang="en-US" sz="10616" spc="594">
                <a:solidFill>
                  <a:srgbClr val="65503D"/>
                </a:solidFill>
                <a:latin typeface="Wedges"/>
                <a:ea typeface="Wedges"/>
                <a:cs typeface="Wedges"/>
                <a:sym typeface="Wedges"/>
              </a:rPr>
              <a:t>THANK YOU</a:t>
            </a:r>
          </a:p>
        </p:txBody>
      </p:sp>
      <p:sp>
        <p:nvSpPr>
          <p:cNvPr id="9" name="Freeform 9"/>
          <p:cNvSpPr/>
          <p:nvPr/>
        </p:nvSpPr>
        <p:spPr>
          <a:xfrm flipH="1">
            <a:off x="12717123" y="5460741"/>
            <a:ext cx="1339023" cy="1025868"/>
          </a:xfrm>
          <a:custGeom>
            <a:avLst/>
            <a:gdLst/>
            <a:ahLst/>
            <a:cxnLst/>
            <a:rect l="l" t="t" r="r" b="b"/>
            <a:pathLst>
              <a:path w="1339023" h="1025868">
                <a:moveTo>
                  <a:pt x="1339024" y="0"/>
                </a:moveTo>
                <a:lnTo>
                  <a:pt x="0" y="0"/>
                </a:lnTo>
                <a:lnTo>
                  <a:pt x="0" y="1025868"/>
                </a:lnTo>
                <a:lnTo>
                  <a:pt x="1339024" y="1025868"/>
                </a:lnTo>
                <a:lnTo>
                  <a:pt x="1339024"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rot="-5704622">
            <a:off x="3714588" y="3808059"/>
            <a:ext cx="1124744" cy="990889"/>
          </a:xfrm>
          <a:custGeom>
            <a:avLst/>
            <a:gdLst/>
            <a:ahLst/>
            <a:cxnLst/>
            <a:rect l="l" t="t" r="r" b="b"/>
            <a:pathLst>
              <a:path w="1124744" h="990889">
                <a:moveTo>
                  <a:pt x="0" y="0"/>
                </a:moveTo>
                <a:lnTo>
                  <a:pt x="1124743" y="0"/>
                </a:lnTo>
                <a:lnTo>
                  <a:pt x="1124743" y="990889"/>
                </a:lnTo>
                <a:lnTo>
                  <a:pt x="0" y="990889"/>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11" name="Freeform 11"/>
          <p:cNvSpPr/>
          <p:nvPr/>
        </p:nvSpPr>
        <p:spPr>
          <a:xfrm>
            <a:off x="294216" y="0"/>
            <a:ext cx="734484" cy="693781"/>
          </a:xfrm>
          <a:custGeom>
            <a:avLst/>
            <a:gdLst/>
            <a:ahLst/>
            <a:cxnLst/>
            <a:rect l="l" t="t" r="r" b="b"/>
            <a:pathLst>
              <a:path w="734484" h="693781">
                <a:moveTo>
                  <a:pt x="0" y="0"/>
                </a:moveTo>
                <a:lnTo>
                  <a:pt x="734484" y="0"/>
                </a:lnTo>
                <a:lnTo>
                  <a:pt x="734484" y="693781"/>
                </a:lnTo>
                <a:lnTo>
                  <a:pt x="0" y="69378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94DE9-B63A-AC3A-7E3A-F0C7EA501AE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FE6921C-8EE1-7FCA-AAF6-577176EBDB8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03001A06-69AF-B0B9-AABC-6C4C43889530}"/>
              </a:ext>
            </a:extLst>
          </p:cNvPr>
          <p:cNvGrpSpPr/>
          <p:nvPr/>
        </p:nvGrpSpPr>
        <p:grpSpPr>
          <a:xfrm>
            <a:off x="1028700" y="1028700"/>
            <a:ext cx="16230600" cy="8229600"/>
            <a:chOff x="0" y="0"/>
            <a:chExt cx="4274726" cy="2167467"/>
          </a:xfrm>
        </p:grpSpPr>
        <p:sp>
          <p:nvSpPr>
            <p:cNvPr id="4" name="Freeform 4">
              <a:extLst>
                <a:ext uri="{FF2B5EF4-FFF2-40B4-BE49-F238E27FC236}">
                  <a16:creationId xmlns:a16="http://schemas.microsoft.com/office/drawing/2014/main" id="{FA9A74E6-963E-FD38-8DA1-4C57AD96D1F7}"/>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90003197-C3D1-235E-BD47-4FAE2989EF31}"/>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C41830C0-AA0D-0B73-F394-41811CFE8A3F}"/>
              </a:ext>
            </a:extLst>
          </p:cNvPr>
          <p:cNvGrpSpPr/>
          <p:nvPr/>
        </p:nvGrpSpPr>
        <p:grpSpPr>
          <a:xfrm>
            <a:off x="1205720" y="1170762"/>
            <a:ext cx="15876560" cy="7945476"/>
            <a:chOff x="0" y="0"/>
            <a:chExt cx="4181481" cy="2092636"/>
          </a:xfrm>
        </p:grpSpPr>
        <p:sp>
          <p:nvSpPr>
            <p:cNvPr id="7" name="Freeform 7">
              <a:extLst>
                <a:ext uri="{FF2B5EF4-FFF2-40B4-BE49-F238E27FC236}">
                  <a16:creationId xmlns:a16="http://schemas.microsoft.com/office/drawing/2014/main" id="{D6E1FE0C-387A-1DEC-6650-5C9A54C20B90}"/>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a:extLst>
                <a:ext uri="{FF2B5EF4-FFF2-40B4-BE49-F238E27FC236}">
                  <a16:creationId xmlns:a16="http://schemas.microsoft.com/office/drawing/2014/main" id="{DAD1A88C-1FB5-4B39-8B65-50EA6FDACCA8}"/>
                </a:ext>
              </a:extLst>
            </p:cNvPr>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9FA17EBF-529A-978F-2BAA-032D975881C4}"/>
              </a:ext>
            </a:extLst>
          </p:cNvPr>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1923D15E-E6D5-0A3B-7677-4A4BAD660254}"/>
              </a:ext>
            </a:extLst>
          </p:cNvPr>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4" name="Freeform 14">
            <a:extLst>
              <a:ext uri="{FF2B5EF4-FFF2-40B4-BE49-F238E27FC236}">
                <a16:creationId xmlns:a16="http://schemas.microsoft.com/office/drawing/2014/main" id="{F8F91910-812D-2854-C943-5B3AAF2946CA}"/>
              </a:ext>
            </a:extLst>
          </p:cNvPr>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grpSp>
        <p:nvGrpSpPr>
          <p:cNvPr id="17" name="Group 17">
            <a:extLst>
              <a:ext uri="{FF2B5EF4-FFF2-40B4-BE49-F238E27FC236}">
                <a16:creationId xmlns:a16="http://schemas.microsoft.com/office/drawing/2014/main" id="{241B47EC-9355-D6DD-E3F8-846F13AAF19C}"/>
              </a:ext>
            </a:extLst>
          </p:cNvPr>
          <p:cNvGrpSpPr/>
          <p:nvPr/>
        </p:nvGrpSpPr>
        <p:grpSpPr>
          <a:xfrm>
            <a:off x="1640620" y="2835250"/>
            <a:ext cx="15006760" cy="4433783"/>
            <a:chOff x="0" y="-964406"/>
            <a:chExt cx="20009013" cy="5911712"/>
          </a:xfrm>
        </p:grpSpPr>
        <p:grpSp>
          <p:nvGrpSpPr>
            <p:cNvPr id="18" name="Group 18">
              <a:extLst>
                <a:ext uri="{FF2B5EF4-FFF2-40B4-BE49-F238E27FC236}">
                  <a16:creationId xmlns:a16="http://schemas.microsoft.com/office/drawing/2014/main" id="{6E27CBA2-40AD-B867-953D-3E92B08F86F3}"/>
                </a:ext>
              </a:extLst>
            </p:cNvPr>
            <p:cNvGrpSpPr/>
            <p:nvPr/>
          </p:nvGrpSpPr>
          <p:grpSpPr>
            <a:xfrm>
              <a:off x="0" y="-964406"/>
              <a:ext cx="20009013" cy="5911712"/>
              <a:chOff x="0" y="-190500"/>
              <a:chExt cx="3952398" cy="1167746"/>
            </a:xfrm>
          </p:grpSpPr>
          <p:sp>
            <p:nvSpPr>
              <p:cNvPr id="19" name="Freeform 19">
                <a:extLst>
                  <a:ext uri="{FF2B5EF4-FFF2-40B4-BE49-F238E27FC236}">
                    <a16:creationId xmlns:a16="http://schemas.microsoft.com/office/drawing/2014/main" id="{0AACB4DF-C464-1522-87D4-D8EDA672E7AB}"/>
                  </a:ext>
                </a:extLst>
              </p:cNvPr>
              <p:cNvSpPr/>
              <p:nvPr/>
            </p:nvSpPr>
            <p:spPr>
              <a:xfrm>
                <a:off x="0" y="0"/>
                <a:ext cx="3952398" cy="977246"/>
              </a:xfrm>
              <a:custGeom>
                <a:avLst/>
                <a:gdLst/>
                <a:ahLst/>
                <a:cxnLst/>
                <a:rect l="l" t="t" r="r" b="b"/>
                <a:pathLst>
                  <a:path w="3952398" h="977246">
                    <a:moveTo>
                      <a:pt x="26311" y="0"/>
                    </a:moveTo>
                    <a:lnTo>
                      <a:pt x="3926087" y="0"/>
                    </a:lnTo>
                    <a:cubicBezTo>
                      <a:pt x="3940618" y="0"/>
                      <a:pt x="3952398" y="11780"/>
                      <a:pt x="3952398" y="26311"/>
                    </a:cubicBezTo>
                    <a:lnTo>
                      <a:pt x="3952398" y="950935"/>
                    </a:lnTo>
                    <a:cubicBezTo>
                      <a:pt x="3952398" y="957913"/>
                      <a:pt x="3949626" y="964605"/>
                      <a:pt x="3944691" y="969539"/>
                    </a:cubicBezTo>
                    <a:cubicBezTo>
                      <a:pt x="3939757" y="974474"/>
                      <a:pt x="3933065" y="977246"/>
                      <a:pt x="3926087" y="977246"/>
                    </a:cubicBezTo>
                    <a:lnTo>
                      <a:pt x="26311" y="977246"/>
                    </a:lnTo>
                    <a:cubicBezTo>
                      <a:pt x="11780" y="977246"/>
                      <a:pt x="0" y="965466"/>
                      <a:pt x="0" y="950935"/>
                    </a:cubicBezTo>
                    <a:lnTo>
                      <a:pt x="0" y="26311"/>
                    </a:lnTo>
                    <a:cubicBezTo>
                      <a:pt x="0" y="19333"/>
                      <a:pt x="2772" y="12640"/>
                      <a:pt x="7706" y="7706"/>
                    </a:cubicBezTo>
                    <a:cubicBezTo>
                      <a:pt x="12640" y="2772"/>
                      <a:pt x="19333" y="0"/>
                      <a:pt x="26311" y="0"/>
                    </a:cubicBezTo>
                    <a:close/>
                  </a:path>
                </a:pathLst>
              </a:custGeom>
              <a:solidFill>
                <a:srgbClr val="E5F5FF"/>
              </a:solidFill>
            </p:spPr>
          </p:sp>
          <p:sp>
            <p:nvSpPr>
              <p:cNvPr id="20" name="TextBox 20">
                <a:extLst>
                  <a:ext uri="{FF2B5EF4-FFF2-40B4-BE49-F238E27FC236}">
                    <a16:creationId xmlns:a16="http://schemas.microsoft.com/office/drawing/2014/main" id="{BB42A723-9B0E-836C-3F37-E965EF23748D}"/>
                  </a:ext>
                </a:extLst>
              </p:cNvPr>
              <p:cNvSpPr txBox="1"/>
              <p:nvPr/>
            </p:nvSpPr>
            <p:spPr>
              <a:xfrm>
                <a:off x="0" y="-190500"/>
                <a:ext cx="3952398" cy="1167746"/>
              </a:xfrm>
              <a:prstGeom prst="rect">
                <a:avLst/>
              </a:prstGeom>
            </p:spPr>
            <p:txBody>
              <a:bodyPr lIns="50800" tIns="50800" rIns="50800" bIns="50800" rtlCol="0" anchor="ctr"/>
              <a:lstStyle/>
              <a:p>
                <a:pPr algn="ctr">
                  <a:lnSpc>
                    <a:spcPts val="4800"/>
                  </a:lnSpc>
                </a:pPr>
                <a:endParaRPr/>
              </a:p>
            </p:txBody>
          </p:sp>
        </p:grpSp>
        <p:sp>
          <p:nvSpPr>
            <p:cNvPr id="21" name="TextBox 21">
              <a:extLst>
                <a:ext uri="{FF2B5EF4-FFF2-40B4-BE49-F238E27FC236}">
                  <a16:creationId xmlns:a16="http://schemas.microsoft.com/office/drawing/2014/main" id="{05902A98-DF5A-7680-BC8B-0BD464A50BAB}"/>
                </a:ext>
              </a:extLst>
            </p:cNvPr>
            <p:cNvSpPr txBox="1"/>
            <p:nvPr/>
          </p:nvSpPr>
          <p:spPr>
            <a:xfrm>
              <a:off x="754411" y="76409"/>
              <a:ext cx="18500192" cy="1117144"/>
            </a:xfrm>
            <a:prstGeom prst="rect">
              <a:avLst/>
            </a:prstGeom>
          </p:spPr>
          <p:txBody>
            <a:bodyPr lIns="0" tIns="0" rIns="0" bIns="0" rtlCol="0" anchor="t">
              <a:spAutoFit/>
            </a:bodyPr>
            <a:lstStyle/>
            <a:p>
              <a:pPr marL="0" lvl="0" indent="0" algn="just">
                <a:lnSpc>
                  <a:spcPts val="7077"/>
                </a:lnSpc>
                <a:spcBef>
                  <a:spcPct val="0"/>
                </a:spcBef>
              </a:pPr>
              <a:endParaRPr lang="en-US" sz="5055" dirty="0">
                <a:solidFill>
                  <a:srgbClr val="0B4FA9"/>
                </a:solidFill>
                <a:latin typeface="Muli"/>
                <a:ea typeface="Muli"/>
                <a:cs typeface="Muli"/>
                <a:sym typeface="Muli"/>
              </a:endParaRPr>
            </a:p>
          </p:txBody>
        </p:sp>
      </p:grpSp>
      <p:sp>
        <p:nvSpPr>
          <p:cNvPr id="22" name="TextBox 21">
            <a:extLst>
              <a:ext uri="{FF2B5EF4-FFF2-40B4-BE49-F238E27FC236}">
                <a16:creationId xmlns:a16="http://schemas.microsoft.com/office/drawing/2014/main" id="{9C6EC57C-AF2A-AF75-F2C1-381B0AFC2B57}"/>
              </a:ext>
            </a:extLst>
          </p:cNvPr>
          <p:cNvSpPr txBox="1"/>
          <p:nvPr/>
        </p:nvSpPr>
        <p:spPr>
          <a:xfrm>
            <a:off x="3176628" y="4475074"/>
            <a:ext cx="11563472" cy="1877437"/>
          </a:xfrm>
          <a:prstGeom prst="rect">
            <a:avLst/>
          </a:prstGeom>
          <a:noFill/>
        </p:spPr>
        <p:txBody>
          <a:bodyPr wrap="square" rtlCol="0">
            <a:spAutoFit/>
          </a:bodyPr>
          <a:lstStyle/>
          <a:p>
            <a:pPr algn="ctr"/>
            <a:r>
              <a:rPr lang="nl-NL" sz="4800" b="1">
                <a:solidFill>
                  <a:srgbClr val="5541E9"/>
                </a:solidFill>
                <a:latin typeface="Times New Roman" panose="02020603050405020304" pitchFamily="18" charset="0"/>
                <a:cs typeface="Times New Roman" panose="02020603050405020304" pitchFamily="18" charset="0"/>
              </a:rPr>
              <a:t>CHƯƠNG 1: NHỮNG LÝ LUẬN CƠ</a:t>
            </a:r>
            <a:r>
              <a:rPr lang="vi-VN" sz="4800" b="1">
                <a:solidFill>
                  <a:srgbClr val="5541E9"/>
                </a:solidFill>
                <a:latin typeface="Times New Roman" panose="02020603050405020304" pitchFamily="18" charset="0"/>
                <a:cs typeface="Times New Roman" panose="02020603050405020304" pitchFamily="18" charset="0"/>
              </a:rPr>
              <a:t> BẢN CỦA NGHỆ THUẬT MÚA</a:t>
            </a:r>
            <a:endParaRPr lang="en-US" sz="4800">
              <a:solidFill>
                <a:srgbClr val="5541E9"/>
              </a:solidFill>
              <a:latin typeface="Times New Roman" panose="02020603050405020304" pitchFamily="18" charset="0"/>
              <a:cs typeface="Times New Roman" panose="02020603050405020304" pitchFamily="18" charset="0"/>
            </a:endParaRPr>
          </a:p>
          <a:p>
            <a:endParaRPr lang="en-US" sz="2000"/>
          </a:p>
        </p:txBody>
      </p:sp>
    </p:spTree>
    <p:extLst>
      <p:ext uri="{BB962C8B-B14F-4D97-AF65-F5344CB8AC3E}">
        <p14:creationId xmlns:p14="http://schemas.microsoft.com/office/powerpoint/2010/main" val="2200842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609600" y="1317972"/>
            <a:ext cx="170688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47625"/>
              <a:ext cx="4274726" cy="2215092"/>
            </a:xfrm>
            <a:prstGeom prst="rect">
              <a:avLst/>
            </a:prstGeom>
          </p:spPr>
          <p:txBody>
            <a:bodyPr lIns="50800" tIns="50800" rIns="50800" bIns="50800" rtlCol="0" anchor="ctr"/>
            <a:lstStyle/>
            <a:p>
              <a:pPr algn="ctr">
                <a:lnSpc>
                  <a:spcPts val="3639"/>
                </a:lnSpc>
              </a:pPr>
              <a:endParaRPr/>
            </a:p>
          </p:txBody>
        </p:sp>
      </p:grpSp>
      <p:sp>
        <p:nvSpPr>
          <p:cNvPr id="6" name="Freeform 6" descr="Cloud Object with Crayon Brushes Style"/>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1" name="Group 30"/>
          <p:cNvGrpSpPr/>
          <p:nvPr/>
        </p:nvGrpSpPr>
        <p:grpSpPr>
          <a:xfrm>
            <a:off x="675003" y="2619066"/>
            <a:ext cx="6422164" cy="3526402"/>
            <a:chOff x="675003" y="2657302"/>
            <a:chExt cx="6422164" cy="3526402"/>
          </a:xfrm>
        </p:grpSpPr>
        <p:sp>
          <p:nvSpPr>
            <p:cNvPr id="30" name="Oval Callout 29"/>
            <p:cNvSpPr/>
            <p:nvPr/>
          </p:nvSpPr>
          <p:spPr>
            <a:xfrm>
              <a:off x="675003" y="2657302"/>
              <a:ext cx="6422164" cy="3526402"/>
            </a:xfrm>
            <a:prstGeom prst="wedgeEllipseCallou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9"/>
            <p:cNvSpPr txBox="1"/>
            <p:nvPr/>
          </p:nvSpPr>
          <p:spPr>
            <a:xfrm>
              <a:off x="957713" y="3304497"/>
              <a:ext cx="6018862" cy="602729"/>
            </a:xfrm>
            <a:prstGeom prst="rect">
              <a:avLst/>
            </a:prstGeom>
          </p:spPr>
          <p:txBody>
            <a:bodyPr wrap="square" lIns="0" tIns="0" rIns="0" bIns="0" rtlCol="0" anchor="t">
              <a:spAutoFit/>
            </a:bodyPr>
            <a:lstStyle/>
            <a:p>
              <a:pPr marL="0" lvl="0" indent="0" algn="ctr">
                <a:lnSpc>
                  <a:spcPts val="4740"/>
                </a:lnSpc>
                <a:spcBef>
                  <a:spcPct val="0"/>
                </a:spcBef>
              </a:pPr>
              <a:endParaRPr lang="en-US" sz="3950" b="1" spc="221" dirty="0">
                <a:solidFill>
                  <a:srgbClr val="0B4FA9"/>
                </a:solidFill>
                <a:latin typeface="Arial" panose="020B0604020202020204" pitchFamily="34" charset="0"/>
                <a:ea typeface="Cabin"/>
                <a:cs typeface="Arial" panose="020B0604020202020204" pitchFamily="34" charset="0"/>
                <a:sym typeface="Cabin"/>
              </a:endParaRPr>
            </a:p>
          </p:txBody>
        </p:sp>
      </p:grpSp>
      <p:sp>
        <p:nvSpPr>
          <p:cNvPr id="32" name="TextBox 31">
            <a:extLst>
              <a:ext uri="{FF2B5EF4-FFF2-40B4-BE49-F238E27FC236}">
                <a16:creationId xmlns:a16="http://schemas.microsoft.com/office/drawing/2014/main" id="{D7835B71-0147-19B4-F9C0-01AE7B06FFAC}"/>
              </a:ext>
            </a:extLst>
          </p:cNvPr>
          <p:cNvSpPr txBox="1"/>
          <p:nvPr/>
        </p:nvSpPr>
        <p:spPr>
          <a:xfrm>
            <a:off x="1503670" y="3617224"/>
            <a:ext cx="4764830" cy="1938992"/>
          </a:xfrm>
          <a:prstGeom prst="rect">
            <a:avLst/>
          </a:prstGeom>
          <a:noFill/>
        </p:spPr>
        <p:txBody>
          <a:bodyPr wrap="square" rtlCol="0">
            <a:spAutoFit/>
          </a:bodyPr>
          <a:lstStyle/>
          <a:p>
            <a:pPr algn="ctr"/>
            <a:r>
              <a:rPr lang="en-US" sz="4000" b="1">
                <a:solidFill>
                  <a:srgbClr val="5541E9"/>
                </a:solidFill>
                <a:latin typeface="Times New Roman" panose="02020603050405020304" pitchFamily="18" charset="0"/>
                <a:cs typeface="Times New Roman" panose="02020603050405020304" pitchFamily="18" charset="0"/>
              </a:rPr>
              <a:t>I. Khái niệm chung về nghệ thuật múa</a:t>
            </a:r>
            <a:endParaRPr lang="en-US" sz="4000">
              <a:solidFill>
                <a:srgbClr val="5541E9"/>
              </a:solidFill>
              <a:latin typeface="Times New Roman" panose="02020603050405020304" pitchFamily="18" charset="0"/>
              <a:cs typeface="Times New Roman" panose="02020603050405020304" pitchFamily="18" charset="0"/>
            </a:endParaRPr>
          </a:p>
          <a:p>
            <a:pPr algn="ctr"/>
            <a:endParaRPr lang="en-US" sz="400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CF716C47-3622-0D4F-0C77-E77F9B0813B2}"/>
              </a:ext>
            </a:extLst>
          </p:cNvPr>
          <p:cNvGrpSpPr/>
          <p:nvPr/>
        </p:nvGrpSpPr>
        <p:grpSpPr>
          <a:xfrm>
            <a:off x="7423957" y="2071559"/>
            <a:ext cx="565620" cy="565620"/>
            <a:chOff x="7379877" y="2018275"/>
            <a:chExt cx="792267" cy="792267"/>
          </a:xfrm>
        </p:grpSpPr>
        <p:grpSp>
          <p:nvGrpSpPr>
            <p:cNvPr id="9" name="Group 9"/>
            <p:cNvGrpSpPr/>
            <p:nvPr/>
          </p:nvGrpSpPr>
          <p:grpSpPr>
            <a:xfrm>
              <a:off x="7379877" y="2018275"/>
              <a:ext cx="792267" cy="792267"/>
              <a:chOff x="0" y="0"/>
              <a:chExt cx="1056356" cy="1056356"/>
            </a:xfrm>
          </p:grpSpPr>
          <p:grpSp>
            <p:nvGrpSpPr>
              <p:cNvPr id="11" name="Group 11"/>
              <p:cNvGrpSpPr/>
              <p:nvPr/>
            </p:nvGrpSpPr>
            <p:grpSpPr>
              <a:xfrm>
                <a:off x="0" y="0"/>
                <a:ext cx="1056356" cy="1056356"/>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44B3D"/>
                </a:solidFill>
              </p:spPr>
            </p:sp>
          </p:grpSp>
          <p:sp>
            <p:nvSpPr>
              <p:cNvPr id="13" name="TextBox 13"/>
              <p:cNvSpPr txBox="1"/>
              <p:nvPr/>
            </p:nvSpPr>
            <p:spPr>
              <a:xfrm>
                <a:off x="155161" y="21811"/>
                <a:ext cx="746033" cy="899734"/>
              </a:xfrm>
              <a:prstGeom prst="rect">
                <a:avLst/>
              </a:prstGeom>
            </p:spPr>
            <p:txBody>
              <a:bodyPr lIns="0" tIns="0" rIns="0" bIns="0" rtlCol="0" anchor="t">
                <a:spAutoFit/>
              </a:bodyPr>
              <a:lstStyle/>
              <a:p>
                <a:pPr algn="ctr">
                  <a:lnSpc>
                    <a:spcPts val="5800"/>
                  </a:lnSpc>
                </a:pPr>
                <a:endParaRPr lang="en-US" sz="3694" spc="206">
                  <a:solidFill>
                    <a:srgbClr val="FFFFFF"/>
                  </a:solidFill>
                  <a:latin typeface="Cabin"/>
                  <a:ea typeface="Cabin"/>
                  <a:cs typeface="Cabin"/>
                  <a:sym typeface="Cabin"/>
                </a:endParaRPr>
              </a:p>
            </p:txBody>
          </p:sp>
        </p:grpSp>
        <p:sp>
          <p:nvSpPr>
            <p:cNvPr id="34" name="Star: 5 Points 33">
              <a:extLst>
                <a:ext uri="{FF2B5EF4-FFF2-40B4-BE49-F238E27FC236}">
                  <a16:creationId xmlns:a16="http://schemas.microsoft.com/office/drawing/2014/main" id="{5999BDFC-FC8A-9AF8-6894-2E0DFE45E082}"/>
                </a:ext>
              </a:extLst>
            </p:cNvPr>
            <p:cNvSpPr/>
            <p:nvPr/>
          </p:nvSpPr>
          <p:spPr>
            <a:xfrm>
              <a:off x="7530302" y="2087454"/>
              <a:ext cx="491415" cy="486442"/>
            </a:xfrm>
            <a:prstGeom prst="star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Star: 5 Points 34">
            <a:extLst>
              <a:ext uri="{FF2B5EF4-FFF2-40B4-BE49-F238E27FC236}">
                <a16:creationId xmlns:a16="http://schemas.microsoft.com/office/drawing/2014/main" id="{E8604FE2-A7EA-8C01-A7DA-76654F352356}"/>
              </a:ext>
            </a:extLst>
          </p:cNvPr>
          <p:cNvSpPr/>
          <p:nvPr/>
        </p:nvSpPr>
        <p:spPr>
          <a:xfrm>
            <a:off x="7516505" y="5669375"/>
            <a:ext cx="491415" cy="486442"/>
          </a:xfrm>
          <a:prstGeom prst="star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30B543C5-96B0-D7F4-A02E-6A37C3ABB765}"/>
              </a:ext>
            </a:extLst>
          </p:cNvPr>
          <p:cNvPicPr>
            <a:picLocks noChangeAspect="1"/>
          </p:cNvPicPr>
          <p:nvPr/>
        </p:nvPicPr>
        <p:blipFill>
          <a:blip r:embed="rId5"/>
          <a:srcRect l="10920" r="6979"/>
          <a:stretch>
            <a:fillRect/>
          </a:stretch>
        </p:blipFill>
        <p:spPr>
          <a:xfrm>
            <a:off x="932729" y="6714041"/>
            <a:ext cx="5044107" cy="2657475"/>
          </a:xfrm>
          <a:prstGeom prst="rect">
            <a:avLst/>
          </a:prstGeom>
        </p:spPr>
      </p:pic>
      <p:grpSp>
        <p:nvGrpSpPr>
          <p:cNvPr id="25" name="Group 24">
            <a:extLst>
              <a:ext uri="{FF2B5EF4-FFF2-40B4-BE49-F238E27FC236}">
                <a16:creationId xmlns:a16="http://schemas.microsoft.com/office/drawing/2014/main" id="{458E18F2-C79C-EF92-88B6-489D3FD9C51E}"/>
              </a:ext>
            </a:extLst>
          </p:cNvPr>
          <p:cNvGrpSpPr/>
          <p:nvPr/>
        </p:nvGrpSpPr>
        <p:grpSpPr>
          <a:xfrm>
            <a:off x="7423957" y="8203762"/>
            <a:ext cx="565620" cy="565620"/>
            <a:chOff x="7379877" y="2018275"/>
            <a:chExt cx="792267" cy="792267"/>
          </a:xfrm>
        </p:grpSpPr>
        <p:grpSp>
          <p:nvGrpSpPr>
            <p:cNvPr id="26" name="Group 9">
              <a:extLst>
                <a:ext uri="{FF2B5EF4-FFF2-40B4-BE49-F238E27FC236}">
                  <a16:creationId xmlns:a16="http://schemas.microsoft.com/office/drawing/2014/main" id="{A9568D3E-AF8E-1FEC-09F1-8031B96C94F5}"/>
                </a:ext>
              </a:extLst>
            </p:cNvPr>
            <p:cNvGrpSpPr/>
            <p:nvPr/>
          </p:nvGrpSpPr>
          <p:grpSpPr>
            <a:xfrm>
              <a:off x="7379877" y="2018275"/>
              <a:ext cx="792267" cy="792267"/>
              <a:chOff x="0" y="0"/>
              <a:chExt cx="1056356" cy="1056356"/>
            </a:xfrm>
          </p:grpSpPr>
          <p:grpSp>
            <p:nvGrpSpPr>
              <p:cNvPr id="28" name="Group 11">
                <a:extLst>
                  <a:ext uri="{FF2B5EF4-FFF2-40B4-BE49-F238E27FC236}">
                    <a16:creationId xmlns:a16="http://schemas.microsoft.com/office/drawing/2014/main" id="{C092906D-991E-9884-DD01-0B53F1670280}"/>
                  </a:ext>
                </a:extLst>
              </p:cNvPr>
              <p:cNvGrpSpPr/>
              <p:nvPr/>
            </p:nvGrpSpPr>
            <p:grpSpPr>
              <a:xfrm>
                <a:off x="0" y="0"/>
                <a:ext cx="1056356" cy="1056356"/>
                <a:chOff x="0" y="0"/>
                <a:chExt cx="6350000" cy="6350000"/>
              </a:xfrm>
            </p:grpSpPr>
            <p:sp>
              <p:nvSpPr>
                <p:cNvPr id="37" name="Freeform 12">
                  <a:extLst>
                    <a:ext uri="{FF2B5EF4-FFF2-40B4-BE49-F238E27FC236}">
                      <a16:creationId xmlns:a16="http://schemas.microsoft.com/office/drawing/2014/main" id="{18620590-FBC0-73BB-403D-05E62B7C9C0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44B3D"/>
                </a:solidFill>
              </p:spPr>
            </p:sp>
          </p:grpSp>
          <p:sp>
            <p:nvSpPr>
              <p:cNvPr id="33" name="TextBox 13">
                <a:extLst>
                  <a:ext uri="{FF2B5EF4-FFF2-40B4-BE49-F238E27FC236}">
                    <a16:creationId xmlns:a16="http://schemas.microsoft.com/office/drawing/2014/main" id="{ECA32E8E-D28F-FA08-BD18-9B07699AD89B}"/>
                  </a:ext>
                </a:extLst>
              </p:cNvPr>
              <p:cNvSpPr txBox="1"/>
              <p:nvPr/>
            </p:nvSpPr>
            <p:spPr>
              <a:xfrm>
                <a:off x="155161" y="21811"/>
                <a:ext cx="746033" cy="899734"/>
              </a:xfrm>
              <a:prstGeom prst="rect">
                <a:avLst/>
              </a:prstGeom>
            </p:spPr>
            <p:txBody>
              <a:bodyPr lIns="0" tIns="0" rIns="0" bIns="0" rtlCol="0" anchor="t">
                <a:spAutoFit/>
              </a:bodyPr>
              <a:lstStyle/>
              <a:p>
                <a:pPr algn="ctr">
                  <a:lnSpc>
                    <a:spcPts val="5800"/>
                  </a:lnSpc>
                </a:pPr>
                <a:endParaRPr lang="en-US" sz="3694" spc="206">
                  <a:solidFill>
                    <a:srgbClr val="FFFFFF"/>
                  </a:solidFill>
                  <a:latin typeface="Cabin"/>
                  <a:ea typeface="Cabin"/>
                  <a:cs typeface="Cabin"/>
                  <a:sym typeface="Cabin"/>
                </a:endParaRPr>
              </a:p>
            </p:txBody>
          </p:sp>
        </p:grpSp>
        <p:sp>
          <p:nvSpPr>
            <p:cNvPr id="27" name="Star: 5 Points 26">
              <a:extLst>
                <a:ext uri="{FF2B5EF4-FFF2-40B4-BE49-F238E27FC236}">
                  <a16:creationId xmlns:a16="http://schemas.microsoft.com/office/drawing/2014/main" id="{DAD0C987-3826-B9AB-80A6-DC1F80B07838}"/>
                </a:ext>
              </a:extLst>
            </p:cNvPr>
            <p:cNvSpPr/>
            <p:nvPr/>
          </p:nvSpPr>
          <p:spPr>
            <a:xfrm>
              <a:off x="7530302" y="2087454"/>
              <a:ext cx="491415" cy="486442"/>
            </a:xfrm>
            <a:prstGeom prst="star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794644F-B47D-F268-83C9-A0CC6234D2C7}"/>
              </a:ext>
            </a:extLst>
          </p:cNvPr>
          <p:cNvGrpSpPr/>
          <p:nvPr/>
        </p:nvGrpSpPr>
        <p:grpSpPr>
          <a:xfrm>
            <a:off x="7421314" y="6256919"/>
            <a:ext cx="565620" cy="565620"/>
            <a:chOff x="7379877" y="2018275"/>
            <a:chExt cx="792267" cy="792267"/>
          </a:xfrm>
        </p:grpSpPr>
        <p:grpSp>
          <p:nvGrpSpPr>
            <p:cNvPr id="39" name="Group 9">
              <a:extLst>
                <a:ext uri="{FF2B5EF4-FFF2-40B4-BE49-F238E27FC236}">
                  <a16:creationId xmlns:a16="http://schemas.microsoft.com/office/drawing/2014/main" id="{036C6786-10E8-BD7A-924C-424164E815F0}"/>
                </a:ext>
              </a:extLst>
            </p:cNvPr>
            <p:cNvGrpSpPr/>
            <p:nvPr/>
          </p:nvGrpSpPr>
          <p:grpSpPr>
            <a:xfrm>
              <a:off x="7379877" y="2018275"/>
              <a:ext cx="792267" cy="792267"/>
              <a:chOff x="0" y="0"/>
              <a:chExt cx="1056356" cy="1056356"/>
            </a:xfrm>
          </p:grpSpPr>
          <p:grpSp>
            <p:nvGrpSpPr>
              <p:cNvPr id="41" name="Group 11">
                <a:extLst>
                  <a:ext uri="{FF2B5EF4-FFF2-40B4-BE49-F238E27FC236}">
                    <a16:creationId xmlns:a16="http://schemas.microsoft.com/office/drawing/2014/main" id="{1E109531-CABF-C587-00A1-6F90C1A0F0B8}"/>
                  </a:ext>
                </a:extLst>
              </p:cNvPr>
              <p:cNvGrpSpPr/>
              <p:nvPr/>
            </p:nvGrpSpPr>
            <p:grpSpPr>
              <a:xfrm>
                <a:off x="0" y="0"/>
                <a:ext cx="1056356" cy="1056356"/>
                <a:chOff x="0" y="0"/>
                <a:chExt cx="6350000" cy="6350000"/>
              </a:xfrm>
            </p:grpSpPr>
            <p:sp>
              <p:nvSpPr>
                <p:cNvPr id="43" name="Freeform 12">
                  <a:extLst>
                    <a:ext uri="{FF2B5EF4-FFF2-40B4-BE49-F238E27FC236}">
                      <a16:creationId xmlns:a16="http://schemas.microsoft.com/office/drawing/2014/main" id="{AF0DA6D5-01E7-4F78-04DB-9DDD3D92E13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44B3D"/>
                </a:solidFill>
              </p:spPr>
            </p:sp>
          </p:grpSp>
          <p:sp>
            <p:nvSpPr>
              <p:cNvPr id="42" name="TextBox 13">
                <a:extLst>
                  <a:ext uri="{FF2B5EF4-FFF2-40B4-BE49-F238E27FC236}">
                    <a16:creationId xmlns:a16="http://schemas.microsoft.com/office/drawing/2014/main" id="{8D14C499-0DDC-9ACD-12F5-B003A26FB4A8}"/>
                  </a:ext>
                </a:extLst>
              </p:cNvPr>
              <p:cNvSpPr txBox="1"/>
              <p:nvPr/>
            </p:nvSpPr>
            <p:spPr>
              <a:xfrm>
                <a:off x="155161" y="21811"/>
                <a:ext cx="746033" cy="899734"/>
              </a:xfrm>
              <a:prstGeom prst="rect">
                <a:avLst/>
              </a:prstGeom>
            </p:spPr>
            <p:txBody>
              <a:bodyPr lIns="0" tIns="0" rIns="0" bIns="0" rtlCol="0" anchor="t">
                <a:spAutoFit/>
              </a:bodyPr>
              <a:lstStyle/>
              <a:p>
                <a:pPr algn="ctr">
                  <a:lnSpc>
                    <a:spcPts val="5800"/>
                  </a:lnSpc>
                </a:pPr>
                <a:endParaRPr lang="en-US" sz="3694" spc="206">
                  <a:solidFill>
                    <a:srgbClr val="FFFFFF"/>
                  </a:solidFill>
                  <a:latin typeface="Cabin"/>
                  <a:ea typeface="Cabin"/>
                  <a:cs typeface="Cabin"/>
                  <a:sym typeface="Cabin"/>
                </a:endParaRPr>
              </a:p>
            </p:txBody>
          </p:sp>
        </p:grpSp>
        <p:sp>
          <p:nvSpPr>
            <p:cNvPr id="40" name="Star: 5 Points 39">
              <a:extLst>
                <a:ext uri="{FF2B5EF4-FFF2-40B4-BE49-F238E27FC236}">
                  <a16:creationId xmlns:a16="http://schemas.microsoft.com/office/drawing/2014/main" id="{EBAC66C4-921B-6D6E-D187-813AACAEF2F2}"/>
                </a:ext>
              </a:extLst>
            </p:cNvPr>
            <p:cNvSpPr/>
            <p:nvPr/>
          </p:nvSpPr>
          <p:spPr>
            <a:xfrm>
              <a:off x="7530302" y="2087454"/>
              <a:ext cx="491415" cy="486442"/>
            </a:xfrm>
            <a:prstGeom prst="star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E4FD4FD8-B35E-62B4-AE26-93E168AC51C6}"/>
              </a:ext>
            </a:extLst>
          </p:cNvPr>
          <p:cNvGrpSpPr/>
          <p:nvPr/>
        </p:nvGrpSpPr>
        <p:grpSpPr>
          <a:xfrm>
            <a:off x="7442300" y="4267092"/>
            <a:ext cx="565620" cy="565620"/>
            <a:chOff x="7379877" y="2018275"/>
            <a:chExt cx="792267" cy="792267"/>
          </a:xfrm>
        </p:grpSpPr>
        <p:grpSp>
          <p:nvGrpSpPr>
            <p:cNvPr id="45" name="Group 9">
              <a:extLst>
                <a:ext uri="{FF2B5EF4-FFF2-40B4-BE49-F238E27FC236}">
                  <a16:creationId xmlns:a16="http://schemas.microsoft.com/office/drawing/2014/main" id="{278BA426-2506-387A-B637-3F879F260ABF}"/>
                </a:ext>
              </a:extLst>
            </p:cNvPr>
            <p:cNvGrpSpPr/>
            <p:nvPr/>
          </p:nvGrpSpPr>
          <p:grpSpPr>
            <a:xfrm>
              <a:off x="7379877" y="2018275"/>
              <a:ext cx="792267" cy="792267"/>
              <a:chOff x="0" y="0"/>
              <a:chExt cx="1056356" cy="1056356"/>
            </a:xfrm>
          </p:grpSpPr>
          <p:grpSp>
            <p:nvGrpSpPr>
              <p:cNvPr id="47" name="Group 11">
                <a:extLst>
                  <a:ext uri="{FF2B5EF4-FFF2-40B4-BE49-F238E27FC236}">
                    <a16:creationId xmlns:a16="http://schemas.microsoft.com/office/drawing/2014/main" id="{C11C9B58-3E6D-D917-3FE9-C163A4825D87}"/>
                  </a:ext>
                </a:extLst>
              </p:cNvPr>
              <p:cNvGrpSpPr/>
              <p:nvPr/>
            </p:nvGrpSpPr>
            <p:grpSpPr>
              <a:xfrm>
                <a:off x="0" y="0"/>
                <a:ext cx="1056356" cy="1056356"/>
                <a:chOff x="0" y="0"/>
                <a:chExt cx="6350000" cy="6350000"/>
              </a:xfrm>
            </p:grpSpPr>
            <p:sp>
              <p:nvSpPr>
                <p:cNvPr id="49" name="Freeform 12">
                  <a:extLst>
                    <a:ext uri="{FF2B5EF4-FFF2-40B4-BE49-F238E27FC236}">
                      <a16:creationId xmlns:a16="http://schemas.microsoft.com/office/drawing/2014/main" id="{E444905A-EE42-EFDC-AE35-C86576F740B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44B3D"/>
                </a:solidFill>
              </p:spPr>
            </p:sp>
          </p:grpSp>
          <p:sp>
            <p:nvSpPr>
              <p:cNvPr id="48" name="TextBox 13">
                <a:extLst>
                  <a:ext uri="{FF2B5EF4-FFF2-40B4-BE49-F238E27FC236}">
                    <a16:creationId xmlns:a16="http://schemas.microsoft.com/office/drawing/2014/main" id="{942B643D-68DB-4013-B84F-93654351E5CC}"/>
                  </a:ext>
                </a:extLst>
              </p:cNvPr>
              <p:cNvSpPr txBox="1"/>
              <p:nvPr/>
            </p:nvSpPr>
            <p:spPr>
              <a:xfrm>
                <a:off x="155161" y="21811"/>
                <a:ext cx="746033" cy="899734"/>
              </a:xfrm>
              <a:prstGeom prst="rect">
                <a:avLst/>
              </a:prstGeom>
            </p:spPr>
            <p:txBody>
              <a:bodyPr lIns="0" tIns="0" rIns="0" bIns="0" rtlCol="0" anchor="t">
                <a:spAutoFit/>
              </a:bodyPr>
              <a:lstStyle/>
              <a:p>
                <a:pPr algn="ctr">
                  <a:lnSpc>
                    <a:spcPts val="5800"/>
                  </a:lnSpc>
                </a:pPr>
                <a:endParaRPr lang="en-US" sz="3694" spc="206">
                  <a:solidFill>
                    <a:srgbClr val="FFFFFF"/>
                  </a:solidFill>
                  <a:latin typeface="Cabin"/>
                  <a:ea typeface="Cabin"/>
                  <a:cs typeface="Cabin"/>
                  <a:sym typeface="Cabin"/>
                </a:endParaRPr>
              </a:p>
            </p:txBody>
          </p:sp>
        </p:grpSp>
        <p:sp>
          <p:nvSpPr>
            <p:cNvPr id="46" name="Star: 5 Points 45">
              <a:extLst>
                <a:ext uri="{FF2B5EF4-FFF2-40B4-BE49-F238E27FC236}">
                  <a16:creationId xmlns:a16="http://schemas.microsoft.com/office/drawing/2014/main" id="{D5313320-B925-9A36-46FC-A5DBF07B147C}"/>
                </a:ext>
              </a:extLst>
            </p:cNvPr>
            <p:cNvSpPr/>
            <p:nvPr/>
          </p:nvSpPr>
          <p:spPr>
            <a:xfrm>
              <a:off x="7530302" y="2087454"/>
              <a:ext cx="491415" cy="486442"/>
            </a:xfrm>
            <a:prstGeom prst="star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FBBFDFA5-18C3-9ECE-5113-B5C57540BF73}"/>
              </a:ext>
            </a:extLst>
          </p:cNvPr>
          <p:cNvSpPr txBox="1"/>
          <p:nvPr/>
        </p:nvSpPr>
        <p:spPr>
          <a:xfrm>
            <a:off x="8229509" y="1817536"/>
            <a:ext cx="9144000" cy="954107"/>
          </a:xfrm>
          <a:prstGeom prst="rect">
            <a:avLst/>
          </a:prstGeom>
          <a:noFill/>
        </p:spPr>
        <p:txBody>
          <a:bodyPr wrap="square">
            <a:spAutoFit/>
          </a:bodyPr>
          <a:lstStyle/>
          <a:p>
            <a:r>
              <a:rPr lang="en-US" sz="2800" kern="0">
                <a:solidFill>
                  <a:srgbClr val="5541E9"/>
                </a:solidFill>
                <a:effectLst/>
                <a:latin typeface="+mj-lt"/>
                <a:ea typeface="Calibri" panose="020F0502020204030204" pitchFamily="34" charset="0"/>
              </a:rPr>
              <a:t>Nghệ thuật múa là một loại hình nghệ thuật biểu hiện mang tính tổng hợp, mang tính khách quan đặc thù.</a:t>
            </a:r>
            <a:endParaRPr lang="en-US" sz="2800">
              <a:solidFill>
                <a:srgbClr val="5541E9"/>
              </a:solidFill>
              <a:latin typeface="+mj-lt"/>
            </a:endParaRPr>
          </a:p>
        </p:txBody>
      </p:sp>
      <p:sp>
        <p:nvSpPr>
          <p:cNvPr id="55" name="TextBox 54">
            <a:extLst>
              <a:ext uri="{FF2B5EF4-FFF2-40B4-BE49-F238E27FC236}">
                <a16:creationId xmlns:a16="http://schemas.microsoft.com/office/drawing/2014/main" id="{294096EF-9271-66E7-E443-F2BAB97E82C0}"/>
              </a:ext>
            </a:extLst>
          </p:cNvPr>
          <p:cNvSpPr txBox="1"/>
          <p:nvPr/>
        </p:nvSpPr>
        <p:spPr>
          <a:xfrm>
            <a:off x="8229509" y="3775010"/>
            <a:ext cx="9144000" cy="1549783"/>
          </a:xfrm>
          <a:prstGeom prst="rect">
            <a:avLst/>
          </a:prstGeom>
          <a:noFill/>
        </p:spPr>
        <p:txBody>
          <a:bodyPr wrap="square">
            <a:spAutoFit/>
          </a:bodyPr>
          <a:lstStyle/>
          <a:p>
            <a:pPr marL="0" marR="0" algn="just">
              <a:lnSpc>
                <a:spcPct val="115000"/>
              </a:lnSpc>
              <a:spcAft>
                <a:spcPts val="1000"/>
              </a:spcAft>
              <a:buNone/>
            </a:pPr>
            <a:r>
              <a:rPr lang="en-US" sz="2800">
                <a:solidFill>
                  <a:srgbClr val="5541E9"/>
                </a:solidFill>
                <a:effectLst/>
                <a:latin typeface="+mj-lt"/>
                <a:ea typeface="Calibri" panose="020F0502020204030204" pitchFamily="34" charset="0"/>
                <a:cs typeface="Times New Roman" panose="02020603050405020304" pitchFamily="18" charset="0"/>
              </a:rPr>
              <a:t>Phương tiện thể hiện là ngôn ngữ múa như động tác, dáng dấp, cử chỉ, hành động, điệu bộ, tư thế, đường nét chuyển động trong âm nhạc.</a:t>
            </a:r>
            <a:endParaRPr lang="en-US" sz="2000">
              <a:solidFill>
                <a:srgbClr val="5541E9"/>
              </a:solidFill>
              <a:effectLst/>
              <a:latin typeface="+mj-lt"/>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6F055E1D-0BC9-2029-072E-1774FC88CD43}"/>
              </a:ext>
            </a:extLst>
          </p:cNvPr>
          <p:cNvSpPr txBox="1"/>
          <p:nvPr/>
        </p:nvSpPr>
        <p:spPr>
          <a:xfrm>
            <a:off x="8242429" y="6012597"/>
            <a:ext cx="9144000" cy="1054263"/>
          </a:xfrm>
          <a:prstGeom prst="rect">
            <a:avLst/>
          </a:prstGeom>
          <a:noFill/>
        </p:spPr>
        <p:txBody>
          <a:bodyPr wrap="square">
            <a:spAutoFit/>
          </a:bodyPr>
          <a:lstStyle/>
          <a:p>
            <a:pPr marL="0" marR="0" algn="just">
              <a:lnSpc>
                <a:spcPct val="115000"/>
              </a:lnSpc>
              <a:spcAft>
                <a:spcPts val="1000"/>
              </a:spcAft>
              <a:buNone/>
            </a:pPr>
            <a:r>
              <a:rPr lang="en-US" sz="2800">
                <a:solidFill>
                  <a:srgbClr val="5541E9"/>
                </a:solidFill>
                <a:effectLst/>
                <a:latin typeface="+mj-lt"/>
                <a:ea typeface="Calibri" panose="020F0502020204030204" pitchFamily="34" charset="0"/>
                <a:cs typeface="Times New Roman" panose="02020603050405020304" pitchFamily="18" charset="0"/>
              </a:rPr>
              <a:t>Nghệ thuật múa được diễn ra trong không gian sân khấu và thời gian được ấn định trước.</a:t>
            </a:r>
            <a:endParaRPr lang="en-US" sz="2000">
              <a:solidFill>
                <a:srgbClr val="5541E9"/>
              </a:solidFill>
              <a:effectLst/>
              <a:latin typeface="+mj-lt"/>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F9823B41-DDCB-E791-ABCA-5EDE6B36C163}"/>
              </a:ext>
            </a:extLst>
          </p:cNvPr>
          <p:cNvSpPr txBox="1"/>
          <p:nvPr/>
        </p:nvSpPr>
        <p:spPr>
          <a:xfrm>
            <a:off x="8229509" y="7929188"/>
            <a:ext cx="9144000" cy="1054263"/>
          </a:xfrm>
          <a:prstGeom prst="rect">
            <a:avLst/>
          </a:prstGeom>
          <a:noFill/>
        </p:spPr>
        <p:txBody>
          <a:bodyPr wrap="square">
            <a:spAutoFit/>
          </a:bodyPr>
          <a:lstStyle/>
          <a:p>
            <a:pPr marL="0" marR="0" algn="just">
              <a:lnSpc>
                <a:spcPct val="115000"/>
              </a:lnSpc>
              <a:spcAft>
                <a:spcPts val="1000"/>
              </a:spcAft>
              <a:buNone/>
            </a:pPr>
            <a:r>
              <a:rPr lang="en-US" sz="2800">
                <a:solidFill>
                  <a:srgbClr val="5541E9"/>
                </a:solidFill>
                <a:effectLst/>
                <a:latin typeface="+mj-lt"/>
                <a:ea typeface="Calibri" panose="020F0502020204030204" pitchFamily="34" charset="0"/>
                <a:cs typeface="Times New Roman" panose="02020603050405020304" pitchFamily="18" charset="0"/>
              </a:rPr>
              <a:t>Nghệ thuật múa là dạng văn hóa phi vật thể còn gọi là nghệ thuật của không gian và thời gian.</a:t>
            </a:r>
            <a:endParaRPr lang="en-US" sz="2000">
              <a:solidFill>
                <a:srgbClr val="5541E9"/>
              </a:solidFill>
              <a:effectLst/>
              <a:latin typeface="+mj-lt"/>
              <a:ea typeface="Calibri" panose="020F0502020204030204" pitchFamily="34" charset="0"/>
              <a:cs typeface="Times New Roman" panose="02020603050405020304" pitchFamily="18"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432622" y="130529"/>
            <a:ext cx="17548579" cy="10046129"/>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00927" y="668186"/>
            <a:ext cx="17412390" cy="9306473"/>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a:ln w="38100">
              <a:solidFill>
                <a:schemeClr val="tx1"/>
              </a:solidFill>
            </a:ln>
          </p:spPr>
          <p:txBody>
            <a:bodyPr lIns="50800" tIns="50800" rIns="50800" bIns="50800" rtlCol="0" anchor="ctr"/>
            <a:lstStyle/>
            <a:p>
              <a:pPr algn="ctr">
                <a:lnSpc>
                  <a:spcPts val="2659"/>
                </a:lnSpc>
              </a:pPr>
              <a:endParaRPr/>
            </a:p>
          </p:txBody>
        </p:sp>
      </p:grpSp>
      <p:sp>
        <p:nvSpPr>
          <p:cNvPr id="9" name="Freeform 9"/>
          <p:cNvSpPr/>
          <p:nvPr/>
        </p:nvSpPr>
        <p:spPr>
          <a:xfrm flipH="1">
            <a:off x="5546" y="18087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670825" y="-400353"/>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p:cNvSpPr/>
          <p:nvPr/>
        </p:nvSpPr>
        <p:spPr>
          <a:xfrm>
            <a:off x="93051" y="51903"/>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6844345" y="8640293"/>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219524" y="9171894"/>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525452" y="9011596"/>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9F2F2C45-C21C-6FF5-0ACF-08C44FCC0284}"/>
              </a:ext>
            </a:extLst>
          </p:cNvPr>
          <p:cNvSpPr txBox="1"/>
          <p:nvPr/>
        </p:nvSpPr>
        <p:spPr>
          <a:xfrm>
            <a:off x="1266475" y="594575"/>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CA5EF41E-106A-8796-13C3-4B6421724DDC}"/>
              </a:ext>
            </a:extLst>
          </p:cNvPr>
          <p:cNvSpPr txBox="1"/>
          <p:nvPr/>
        </p:nvSpPr>
        <p:spPr>
          <a:xfrm>
            <a:off x="1019815" y="1595524"/>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1. Nguồn gốc:</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8ECEB846-E6B1-158C-08D4-14CC13A481DF}"/>
              </a:ext>
            </a:extLst>
          </p:cNvPr>
          <p:cNvSpPr/>
          <p:nvPr/>
        </p:nvSpPr>
        <p:spPr>
          <a:xfrm>
            <a:off x="1631017" y="2431258"/>
            <a:ext cx="2788583" cy="3931442"/>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EEAFCC7A-D9FA-2879-BF41-2A8B6605499F}"/>
              </a:ext>
            </a:extLst>
          </p:cNvPr>
          <p:cNvSpPr txBox="1"/>
          <p:nvPr/>
        </p:nvSpPr>
        <p:spPr>
          <a:xfrm rot="10800000" flipV="1">
            <a:off x="1631017" y="3045896"/>
            <a:ext cx="2788583" cy="3034036"/>
          </a:xfrm>
          <a:prstGeom prst="rect">
            <a:avLst/>
          </a:prstGeom>
          <a:noFill/>
        </p:spPr>
        <p:txBody>
          <a:bodyPr wrap="square">
            <a:spAutoFit/>
          </a:bodyPr>
          <a:lstStyle/>
          <a:p>
            <a:pPr marL="0" marR="0" algn="just">
              <a:lnSpc>
                <a:spcPct val="115000"/>
              </a:lnSpc>
              <a:spcAft>
                <a:spcPts val="100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1.1. Học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chước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hý</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khoái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duy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6D7D3C6D-1F7B-181A-7DB2-47D200F0CD98}"/>
              </a:ext>
            </a:extLst>
          </p:cNvPr>
          <p:cNvSpPr txBox="1"/>
          <p:nvPr/>
        </p:nvSpPr>
        <p:spPr>
          <a:xfrm>
            <a:off x="1368078" y="5616036"/>
            <a:ext cx="5566122" cy="425501"/>
          </a:xfrm>
          <a:prstGeom prst="rect">
            <a:avLst/>
          </a:prstGeom>
          <a:noFill/>
        </p:spPr>
        <p:txBody>
          <a:bodyPr wrap="square">
            <a:spAutoFit/>
          </a:bodyPr>
          <a:lstStyle/>
          <a:p>
            <a:pPr marL="0" marR="0" algn="just">
              <a:lnSpc>
                <a:spcPct val="115000"/>
              </a:lnSpc>
              <a:spcAft>
                <a:spcPts val="10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40124646-69F2-41E1-E381-ABF22886223D}"/>
              </a:ext>
            </a:extLst>
          </p:cNvPr>
          <p:cNvCxnSpPr>
            <a:cxnSpLocks/>
          </p:cNvCxnSpPr>
          <p:nvPr/>
        </p:nvCxnSpPr>
        <p:spPr>
          <a:xfrm flipV="1">
            <a:off x="4399472" y="3126796"/>
            <a:ext cx="1570988" cy="14483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6345E95-47D3-D699-0D36-06218A8EDA25}"/>
              </a:ext>
            </a:extLst>
          </p:cNvPr>
          <p:cNvCxnSpPr>
            <a:cxnSpLocks/>
          </p:cNvCxnSpPr>
          <p:nvPr/>
        </p:nvCxnSpPr>
        <p:spPr>
          <a:xfrm>
            <a:off x="4419600" y="4562914"/>
            <a:ext cx="1770384" cy="3362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456E40A5-06AA-5E5F-D749-5FD5BDFC9AB7}"/>
              </a:ext>
            </a:extLst>
          </p:cNvPr>
          <p:cNvSpPr/>
          <p:nvPr/>
        </p:nvSpPr>
        <p:spPr>
          <a:xfrm>
            <a:off x="6218070" y="2348714"/>
            <a:ext cx="9158990" cy="1387775"/>
          </a:xfrm>
          <a:prstGeom prst="round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8788A2-88A1-56EE-2B84-6B0761DEB6CC}"/>
              </a:ext>
            </a:extLst>
          </p:cNvPr>
          <p:cNvSpPr txBox="1"/>
          <p:nvPr/>
        </p:nvSpPr>
        <p:spPr>
          <a:xfrm>
            <a:off x="6276539" y="2544048"/>
            <a:ext cx="8963461" cy="1131400"/>
          </a:xfrm>
          <a:prstGeom prst="rect">
            <a:avLst/>
          </a:prstGeom>
          <a:noFill/>
        </p:spPr>
        <p:txBody>
          <a:bodyPr wrap="square">
            <a:spAutoFit/>
          </a:bodyPr>
          <a:lstStyle/>
          <a:p>
            <a:pPr algn="just">
              <a:lnSpc>
                <a:spcPct val="115000"/>
              </a:lnSpc>
              <a:spcAft>
                <a:spcPts val="1000"/>
              </a:spcAft>
            </a:pPr>
            <a:r>
              <a:rPr lang="vi-VN" sz="2000" dirty="0"/>
              <a:t>- Một số nhà nghiên cứu phương Tây: Nghệ thuật múa xuất phát từ bản năng bắt chước của con người và loài vật, nơi con người bắt chước hiện tượng tự nhiên và hành vi của các loài động vật để nhận thức thế giới.</a:t>
            </a:r>
            <a:endParaRPr lang="en-US" sz="2400" dirty="0">
              <a:effectLst/>
              <a:latin typeface="+mj-lt"/>
              <a:ea typeface="Calibri" panose="020F0502020204030204" pitchFamily="34" charset="0"/>
              <a:cs typeface="Times New Roman" panose="02020603050405020304" pitchFamily="18" charset="0"/>
            </a:endParaRPr>
          </a:p>
        </p:txBody>
      </p:sp>
      <p:sp>
        <p:nvSpPr>
          <p:cNvPr id="56" name="Rectangle: Rounded Corners 55">
            <a:extLst>
              <a:ext uri="{FF2B5EF4-FFF2-40B4-BE49-F238E27FC236}">
                <a16:creationId xmlns:a16="http://schemas.microsoft.com/office/drawing/2014/main" id="{8CC37628-865B-5423-BB44-66856C0A3F4A}"/>
              </a:ext>
            </a:extLst>
          </p:cNvPr>
          <p:cNvSpPr/>
          <p:nvPr/>
        </p:nvSpPr>
        <p:spPr>
          <a:xfrm>
            <a:off x="6303856" y="4266295"/>
            <a:ext cx="9073204" cy="985119"/>
          </a:xfrm>
          <a:prstGeom prst="round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6B4E01D-A061-7CCC-80CD-1641C39A8C4E}"/>
              </a:ext>
            </a:extLst>
          </p:cNvPr>
          <p:cNvSpPr txBox="1"/>
          <p:nvPr/>
        </p:nvSpPr>
        <p:spPr>
          <a:xfrm>
            <a:off x="6550440" y="4319266"/>
            <a:ext cx="8689560" cy="777457"/>
          </a:xfrm>
          <a:prstGeom prst="rect">
            <a:avLst/>
          </a:prstGeom>
          <a:noFill/>
        </p:spPr>
        <p:txBody>
          <a:bodyPr wrap="square">
            <a:spAutoFit/>
          </a:bodyPr>
          <a:lstStyle/>
          <a:p>
            <a:pPr algn="just">
              <a:lnSpc>
                <a:spcPct val="115000"/>
              </a:lnSpc>
              <a:spcAft>
                <a:spcPts val="1000"/>
              </a:spcAft>
            </a:pPr>
            <a:r>
              <a:rPr lang="vi-VN" sz="2000" dirty="0"/>
              <a:t>- Kant: Nghệ thuật múa bắt nguồn từ du hý (vui chơi), là hình thức giải trí, thể hiện năng lượng dư thừa và nhu cầu vui chơi của con người.</a:t>
            </a:r>
            <a:endParaRPr lang="en-US" sz="2400" dirty="0">
              <a:effectLst/>
              <a:latin typeface="+mj-lt"/>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02D68D96-10BF-90F5-0CDE-25A3A6AF5E4E}"/>
              </a:ext>
            </a:extLst>
          </p:cNvPr>
          <p:cNvSpPr/>
          <p:nvPr/>
        </p:nvSpPr>
        <p:spPr>
          <a:xfrm>
            <a:off x="6303856" y="5781220"/>
            <a:ext cx="9073204" cy="1648280"/>
          </a:xfrm>
          <a:prstGeom prst="round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en-US" dirty="0"/>
          </a:p>
          <a:p>
            <a:pPr marL="285750" indent="-285750" algn="ctr">
              <a:buFontTx/>
              <a:buChar char="-"/>
            </a:pPr>
            <a:endParaRPr lang="en-US" dirty="0"/>
          </a:p>
          <a:p>
            <a:pPr marL="285750" indent="-285750" algn="ctr">
              <a:buFontTx/>
              <a:buChar char="-"/>
            </a:pPr>
            <a:endParaRPr lang="en-US" dirty="0"/>
          </a:p>
          <a:p>
            <a:pPr marL="285750" indent="-285750" algn="ctr">
              <a:buFontTx/>
              <a:buChar char="-"/>
            </a:pPr>
            <a:endParaRPr lang="en-US" dirty="0"/>
          </a:p>
          <a:p>
            <a:endParaRPr lang="en-US" sz="2000" b="0" i="0" dirty="0">
              <a:solidFill>
                <a:schemeClr val="tx1"/>
              </a:solidFill>
              <a:effectLst/>
            </a:endParaRPr>
          </a:p>
          <a:p>
            <a:r>
              <a:rPr lang="en-US" sz="2000" b="0" i="0" dirty="0">
                <a:solidFill>
                  <a:schemeClr val="tx1"/>
                </a:solidFill>
                <a:effectLst/>
              </a:rPr>
              <a:t>- </a:t>
            </a:r>
            <a:r>
              <a:rPr lang="vi-VN" sz="2000" b="0" i="0" dirty="0">
                <a:solidFill>
                  <a:schemeClr val="tx1"/>
                </a:solidFill>
                <a:effectLst/>
              </a:rPr>
              <a:t>Saclơ – Đacuyn: Nghệ thuật múa giống như tiếng hát của chim, là bản năng hấp dẫn khá</a:t>
            </a:r>
            <a:r>
              <a:rPr lang="en-US" sz="2000" b="0" i="0" dirty="0">
                <a:solidFill>
                  <a:schemeClr val="tx1"/>
                </a:solidFill>
                <a:effectLst/>
              </a:rPr>
              <a:t>C </a:t>
            </a:r>
            <a:r>
              <a:rPr lang="vi-VN" sz="2000" b="0" i="0" dirty="0">
                <a:solidFill>
                  <a:schemeClr val="tx1"/>
                </a:solidFill>
                <a:effectLst/>
              </a:rPr>
              <a:t> giống, nhằm thu hút sự chú ý của các cá thể khác giống trong quá trình giao phối.</a:t>
            </a:r>
            <a:r>
              <a:rPr lang="vi-VN" sz="2000" dirty="0">
                <a:solidFill>
                  <a:schemeClr val="tx1"/>
                </a:solidFill>
              </a:rPr>
              <a:t>– : Nghệ thuật múa giống như tiếng hát của chim, là bản năng hấp dẫn khác giống, nhằm </a:t>
            </a:r>
            <a:r>
              <a:rPr lang="vi-VN" dirty="0"/>
              <a:t>thu hút sự chú ý của các cá thể khác giống trong quá trình giao phối. Một số nhà lý luận khác: Nghệ thuật múa là vô mục đích, không liên quan đến ý nghĩa xã hội, mang tính chất huyền bí.giao phối.</a:t>
            </a:r>
          </a:p>
          <a:p>
            <a:pPr algn="ctr"/>
            <a:r>
              <a:rPr lang="vi-VN" dirty="0"/>
              <a:t>Một số nhà lý luận khác: Nghệ thuật múa là vô mục đích, không liên quan đến ý nghĩa xã hội, mang tính chất huyền bí.hác giống, nhằm thu hút sự chú ý của các cá thể khác giống trong quá trình giao phối. Một số nhà lý luận khác: Nghệ thuật múa là vô mục đích, không liên quan đến ý nghĩa xã hội, mang tính chất huyền bí.</a:t>
            </a:r>
            <a:endParaRPr lang="en-US" dirty="0"/>
          </a:p>
        </p:txBody>
      </p:sp>
      <p:cxnSp>
        <p:nvCxnSpPr>
          <p:cNvPr id="20" name="Straight Arrow Connector 19">
            <a:extLst>
              <a:ext uri="{FF2B5EF4-FFF2-40B4-BE49-F238E27FC236}">
                <a16:creationId xmlns:a16="http://schemas.microsoft.com/office/drawing/2014/main" id="{8E4F80BB-9305-B419-1FB6-52A19F192363}"/>
              </a:ext>
            </a:extLst>
          </p:cNvPr>
          <p:cNvCxnSpPr>
            <a:cxnSpLocks/>
          </p:cNvCxnSpPr>
          <p:nvPr/>
        </p:nvCxnSpPr>
        <p:spPr>
          <a:xfrm>
            <a:off x="4438675" y="4562914"/>
            <a:ext cx="1799230" cy="1517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163FB0B-4394-08B3-9226-FB39BABD4C2F}"/>
              </a:ext>
            </a:extLst>
          </p:cNvPr>
          <p:cNvCxnSpPr>
            <a:cxnSpLocks/>
          </p:cNvCxnSpPr>
          <p:nvPr/>
        </p:nvCxnSpPr>
        <p:spPr>
          <a:xfrm>
            <a:off x="4426686" y="4529264"/>
            <a:ext cx="1827359" cy="35860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BA82FF00-19A9-F073-575E-2C4A09EFA28E}"/>
              </a:ext>
            </a:extLst>
          </p:cNvPr>
          <p:cNvSpPr/>
          <p:nvPr/>
        </p:nvSpPr>
        <p:spPr>
          <a:xfrm>
            <a:off x="6358618" y="7716182"/>
            <a:ext cx="9073204" cy="1557215"/>
          </a:xfrm>
          <a:prstGeom prst="round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 </a:t>
            </a:r>
            <a:r>
              <a:rPr lang="vi-VN" sz="2000" dirty="0">
                <a:solidFill>
                  <a:schemeClr val="tx1"/>
                </a:solidFill>
              </a:rPr>
              <a:t>Một số nhà lý luận khác: Nghệ thuật múa là vô mục đích, không liên quan đến ý nghĩa xã hội, mang tính chất huyền bí. </a:t>
            </a:r>
            <a:endParaRPr lang="en-US" sz="2000" dirty="0">
              <a:solidFill>
                <a:schemeClr val="tx1"/>
              </a:solidFill>
            </a:endParaRPr>
          </a:p>
          <a:p>
            <a:pPr algn="just"/>
            <a:r>
              <a:rPr lang="en-US" sz="2000" dirty="0">
                <a:solidFill>
                  <a:schemeClr val="tx1"/>
                </a:solidFill>
              </a:rPr>
              <a:t>- </a:t>
            </a:r>
            <a:r>
              <a:rPr lang="vi-VN" sz="2000" dirty="0">
                <a:solidFill>
                  <a:schemeClr val="tx1"/>
                </a:solidFill>
              </a:rPr>
              <a:t>Một số người cho rằng: Nghệ thuật múa là món quà thiêng liêng từ Thượng đế, không liên quan đến đời sống xã hội hay vật chất</a:t>
            </a:r>
            <a:r>
              <a:rPr lang="vi-VN" dirty="0">
                <a:solidFill>
                  <a:schemeClr val="tx1"/>
                </a:solidFill>
              </a:rPr>
              <a:t>.</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49F02-83A8-3DC6-C91F-C9A32C624CD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F44191-C149-1620-B102-E69B524B7D6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1ACB8684-565E-AC39-EAA9-57EB7B913E2F}"/>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000243F8-EF8A-5694-277E-1861914224A5}"/>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F5AC44F9-1401-5901-10D4-D8252417AA5E}"/>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83964F85-1036-C1FE-E67E-0404358D2C35}"/>
              </a:ext>
            </a:extLst>
          </p:cNvPr>
          <p:cNvGrpSpPr/>
          <p:nvPr/>
        </p:nvGrpSpPr>
        <p:grpSpPr>
          <a:xfrm>
            <a:off x="424569" y="427384"/>
            <a:ext cx="17412390" cy="9589264"/>
            <a:chOff x="0" y="0"/>
            <a:chExt cx="4181481" cy="2092636"/>
          </a:xfrm>
        </p:grpSpPr>
        <p:sp>
          <p:nvSpPr>
            <p:cNvPr id="7" name="Freeform 7">
              <a:extLst>
                <a:ext uri="{FF2B5EF4-FFF2-40B4-BE49-F238E27FC236}">
                  <a16:creationId xmlns:a16="http://schemas.microsoft.com/office/drawing/2014/main" id="{00B0E8F2-3A60-7185-E447-E3C72C5AEEAD}"/>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a:extLst>
                <a:ext uri="{FF2B5EF4-FFF2-40B4-BE49-F238E27FC236}">
                  <a16:creationId xmlns:a16="http://schemas.microsoft.com/office/drawing/2014/main" id="{AE67A6DB-89B2-DDB4-AE0D-81D738F15E3B}"/>
                </a:ext>
              </a:extLst>
            </p:cNvPr>
            <p:cNvSpPr txBox="1"/>
            <p:nvPr/>
          </p:nvSpPr>
          <p:spPr>
            <a:xfrm>
              <a:off x="0" y="-38100"/>
              <a:ext cx="4181481" cy="2130736"/>
            </a:xfrm>
            <a:prstGeom prst="rect">
              <a:avLst/>
            </a:prstGeom>
            <a:ln w="38100">
              <a:solidFill>
                <a:schemeClr val="tx1"/>
              </a:solidFill>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5C727C80-79BC-E4F0-39F7-877FB0FAEC77}"/>
              </a:ext>
            </a:extLst>
          </p:cNvPr>
          <p:cNvSpPr/>
          <p:nvPr/>
        </p:nvSpPr>
        <p:spPr>
          <a:xfrm flipH="1">
            <a:off x="-44862" y="290402"/>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FD6275CF-06F5-2933-3C20-E891C2A1A9C2}"/>
              </a:ext>
            </a:extLst>
          </p:cNvPr>
          <p:cNvSpPr/>
          <p:nvPr/>
        </p:nvSpPr>
        <p:spPr>
          <a:xfrm>
            <a:off x="319780" y="-28119"/>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A274D1EC-F4A7-E1BF-7E22-33C14DC129A8}"/>
              </a:ext>
            </a:extLst>
          </p:cNvPr>
          <p:cNvSpPr/>
          <p:nvPr/>
        </p:nvSpPr>
        <p:spPr>
          <a:xfrm>
            <a:off x="17305" y="46889"/>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4CFEBB3D-F89F-18F7-E0A1-5CA2DB251630}"/>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C1FF0864-8313-AC5B-6D23-25FCFD61EE36}"/>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D10BEE5F-18F1-6E0B-DB78-94EDB1778A69}"/>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D191377F-9A6F-F195-E890-ECF183424BDC}"/>
              </a:ext>
            </a:extLst>
          </p:cNvPr>
          <p:cNvSpPr txBox="1"/>
          <p:nvPr/>
        </p:nvSpPr>
        <p:spPr>
          <a:xfrm>
            <a:off x="1253961" y="66784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5EAAB571-4E9E-55F7-D0A5-C0338F2D35BA}"/>
              </a:ext>
            </a:extLst>
          </p:cNvPr>
          <p:cNvSpPr txBox="1"/>
          <p:nvPr/>
        </p:nvSpPr>
        <p:spPr>
          <a:xfrm>
            <a:off x="1118701" y="1458475"/>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1. Nguồn gốc:</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6BFD5355-2483-59C5-55F7-8F7A9BCCBFA7}"/>
              </a:ext>
            </a:extLst>
          </p:cNvPr>
          <p:cNvSpPr/>
          <p:nvPr/>
        </p:nvSpPr>
        <p:spPr>
          <a:xfrm>
            <a:off x="1700999" y="2216814"/>
            <a:ext cx="9298566"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7" name="TextBox 16">
            <a:extLst>
              <a:ext uri="{FF2B5EF4-FFF2-40B4-BE49-F238E27FC236}">
                <a16:creationId xmlns:a16="http://schemas.microsoft.com/office/drawing/2014/main" id="{D90EB53F-331B-8D43-B870-431470A7C25D}"/>
              </a:ext>
            </a:extLst>
          </p:cNvPr>
          <p:cNvSpPr txBox="1"/>
          <p:nvPr/>
        </p:nvSpPr>
        <p:spPr>
          <a:xfrm>
            <a:off x="1253961" y="2162136"/>
            <a:ext cx="9428812" cy="556434"/>
          </a:xfrm>
          <a:prstGeom prst="rect">
            <a:avLst/>
          </a:prstGeom>
          <a:noFill/>
        </p:spPr>
        <p:txBody>
          <a:bodyPr wrap="square">
            <a:spAutoFit/>
          </a:bodyPr>
          <a:lstStyle/>
          <a:p>
            <a:pPr marR="0" lvl="1" algn="just">
              <a:lnSpc>
                <a:spcPct val="115000"/>
              </a:lnSpc>
              <a:spcAft>
                <a:spcPts val="10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1.2 Học thuyết tôn giáo về nguồn gốc của nghệ thuật múa.</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6F7E63CA-71ED-E452-52E6-3E08CE7D3044}"/>
              </a:ext>
            </a:extLst>
          </p:cNvPr>
          <p:cNvPicPr>
            <a:picLocks noChangeAspect="1"/>
          </p:cNvPicPr>
          <p:nvPr/>
        </p:nvPicPr>
        <p:blipFill>
          <a:blip r:embed="rId7"/>
          <a:stretch>
            <a:fillRect/>
          </a:stretch>
        </p:blipFill>
        <p:spPr>
          <a:xfrm>
            <a:off x="1324597" y="3715969"/>
            <a:ext cx="3704604" cy="4354218"/>
          </a:xfrm>
          <a:prstGeom prst="rect">
            <a:avLst/>
          </a:prstGeom>
        </p:spPr>
      </p:pic>
      <p:sp>
        <p:nvSpPr>
          <p:cNvPr id="28" name="TextBox 27">
            <a:extLst>
              <a:ext uri="{FF2B5EF4-FFF2-40B4-BE49-F238E27FC236}">
                <a16:creationId xmlns:a16="http://schemas.microsoft.com/office/drawing/2014/main" id="{DB023239-BDB0-04FF-5D97-A4A88B272673}"/>
              </a:ext>
            </a:extLst>
          </p:cNvPr>
          <p:cNvSpPr txBox="1"/>
          <p:nvPr/>
        </p:nvSpPr>
        <p:spPr>
          <a:xfrm>
            <a:off x="1695556" y="3865289"/>
            <a:ext cx="2952644" cy="3038139"/>
          </a:xfrm>
          <a:prstGeom prst="rect">
            <a:avLst/>
          </a:prstGeom>
          <a:noFill/>
        </p:spPr>
        <p:txBody>
          <a:bodyPr wrap="square">
            <a:spAutoFit/>
          </a:bodyPr>
          <a:lstStyle/>
          <a:p>
            <a:pPr>
              <a:lnSpc>
                <a:spcPct val="115000"/>
              </a:lnSpc>
              <a:spcAft>
                <a:spcPts val="1000"/>
              </a:spcAft>
            </a:pPr>
            <a:r>
              <a:rPr lang="vi-VN" sz="2400" dirty="0"/>
              <a:t>- Nghệ thuật múa ban đầu: Xuất phát từ cuộc sống lao động của con người nguyên thủy, không có liên quan đến tôn giáo.</a:t>
            </a:r>
            <a:endParaRPr lang="en-US" sz="2800" dirty="0">
              <a:effectLst/>
              <a:latin typeface="+mj-lt"/>
              <a:ea typeface="Calibri" panose="020F0502020204030204" pitchFamily="34" charset="0"/>
              <a:cs typeface="Times New Roman" panose="02020603050405020304" pitchFamily="18" charset="0"/>
            </a:endParaRPr>
          </a:p>
        </p:txBody>
      </p:sp>
      <p:pic>
        <p:nvPicPr>
          <p:cNvPr id="32" name="Picture 31">
            <a:extLst>
              <a:ext uri="{FF2B5EF4-FFF2-40B4-BE49-F238E27FC236}">
                <a16:creationId xmlns:a16="http://schemas.microsoft.com/office/drawing/2014/main" id="{7DF60CD1-0148-3302-8944-C98D660AEE15}"/>
              </a:ext>
            </a:extLst>
          </p:cNvPr>
          <p:cNvPicPr>
            <a:picLocks noChangeAspect="1"/>
          </p:cNvPicPr>
          <p:nvPr/>
        </p:nvPicPr>
        <p:blipFill>
          <a:blip r:embed="rId7"/>
          <a:stretch>
            <a:fillRect/>
          </a:stretch>
        </p:blipFill>
        <p:spPr>
          <a:xfrm>
            <a:off x="5289057" y="3773004"/>
            <a:ext cx="3894509" cy="4310279"/>
          </a:xfrm>
          <a:prstGeom prst="rect">
            <a:avLst/>
          </a:prstGeom>
        </p:spPr>
      </p:pic>
      <p:sp>
        <p:nvSpPr>
          <p:cNvPr id="36" name="TextBox 35">
            <a:extLst>
              <a:ext uri="{FF2B5EF4-FFF2-40B4-BE49-F238E27FC236}">
                <a16:creationId xmlns:a16="http://schemas.microsoft.com/office/drawing/2014/main" id="{924041D2-7824-C41C-19AF-F4FF9A39BCDF}"/>
              </a:ext>
            </a:extLst>
          </p:cNvPr>
          <p:cNvSpPr txBox="1"/>
          <p:nvPr/>
        </p:nvSpPr>
        <p:spPr>
          <a:xfrm>
            <a:off x="5715000" y="3929354"/>
            <a:ext cx="3200400" cy="3416320"/>
          </a:xfrm>
          <a:prstGeom prst="rect">
            <a:avLst/>
          </a:prstGeom>
          <a:noFill/>
        </p:spPr>
        <p:txBody>
          <a:bodyPr wrap="square">
            <a:spAutoFit/>
          </a:bodyPr>
          <a:lstStyle/>
          <a:p>
            <a:r>
              <a:rPr lang="en-US" sz="2400" dirty="0"/>
              <a:t>- </a:t>
            </a:r>
            <a:r>
              <a:rPr lang="vi-VN" sz="2400" dirty="0"/>
              <a:t>Tôn giáo ra đời: Tôn giáo chỉ xuất hiện sau thời kỳ đồ đá cũ, khi con người bắt đầu nhân cách hóa thiên nhiên thành các vị thần thánh vì chưa đủ hiểu biết để giải thích thế giới.</a:t>
            </a:r>
            <a:endParaRPr lang="en-US" sz="3600" dirty="0">
              <a:latin typeface="+mj-lt"/>
            </a:endParaRPr>
          </a:p>
        </p:txBody>
      </p:sp>
      <p:pic>
        <p:nvPicPr>
          <p:cNvPr id="11" name="Picture 10">
            <a:extLst>
              <a:ext uri="{FF2B5EF4-FFF2-40B4-BE49-F238E27FC236}">
                <a16:creationId xmlns:a16="http://schemas.microsoft.com/office/drawing/2014/main" id="{7BA7F7BF-45F3-6B1F-752C-A9F99D8A3546}"/>
              </a:ext>
            </a:extLst>
          </p:cNvPr>
          <p:cNvPicPr>
            <a:picLocks noChangeAspect="1"/>
          </p:cNvPicPr>
          <p:nvPr/>
        </p:nvPicPr>
        <p:blipFill>
          <a:blip r:embed="rId7"/>
          <a:stretch>
            <a:fillRect/>
          </a:stretch>
        </p:blipFill>
        <p:spPr>
          <a:xfrm>
            <a:off x="9387198" y="3749021"/>
            <a:ext cx="3704604" cy="4374096"/>
          </a:xfrm>
          <a:prstGeom prst="rect">
            <a:avLst/>
          </a:prstGeom>
        </p:spPr>
      </p:pic>
      <p:pic>
        <p:nvPicPr>
          <p:cNvPr id="20" name="Picture 19">
            <a:extLst>
              <a:ext uri="{FF2B5EF4-FFF2-40B4-BE49-F238E27FC236}">
                <a16:creationId xmlns:a16="http://schemas.microsoft.com/office/drawing/2014/main" id="{4A2625A7-2805-8EAE-B062-AEC325CCFB2D}"/>
              </a:ext>
            </a:extLst>
          </p:cNvPr>
          <p:cNvPicPr>
            <a:picLocks noChangeAspect="1"/>
          </p:cNvPicPr>
          <p:nvPr/>
        </p:nvPicPr>
        <p:blipFill>
          <a:blip r:embed="rId7"/>
          <a:stretch>
            <a:fillRect/>
          </a:stretch>
        </p:blipFill>
        <p:spPr>
          <a:xfrm>
            <a:off x="13465094" y="3701533"/>
            <a:ext cx="4168415" cy="5033265"/>
          </a:xfrm>
          <a:prstGeom prst="rect">
            <a:avLst/>
          </a:prstGeom>
        </p:spPr>
      </p:pic>
      <p:sp>
        <p:nvSpPr>
          <p:cNvPr id="22" name="TextBox 21">
            <a:extLst>
              <a:ext uri="{FF2B5EF4-FFF2-40B4-BE49-F238E27FC236}">
                <a16:creationId xmlns:a16="http://schemas.microsoft.com/office/drawing/2014/main" id="{79691404-3142-4C62-2FFB-FA2B6517B3AE}"/>
              </a:ext>
            </a:extLst>
          </p:cNvPr>
          <p:cNvSpPr txBox="1"/>
          <p:nvPr/>
        </p:nvSpPr>
        <p:spPr>
          <a:xfrm>
            <a:off x="9829799" y="3955513"/>
            <a:ext cx="3228031" cy="4154984"/>
          </a:xfrm>
          <a:prstGeom prst="rect">
            <a:avLst/>
          </a:prstGeom>
          <a:noFill/>
        </p:spPr>
        <p:txBody>
          <a:bodyPr wrap="square">
            <a:spAutoFit/>
          </a:bodyPr>
          <a:lstStyle/>
          <a:p>
            <a:r>
              <a:rPr lang="en-US" sz="2400" b="0" i="0" dirty="0">
                <a:solidFill>
                  <a:srgbClr val="081B3A"/>
                </a:solidFill>
                <a:effectLst/>
              </a:rPr>
              <a:t>- </a:t>
            </a:r>
            <a:r>
              <a:rPr lang="vi-VN" sz="2400" b="0" i="0" dirty="0">
                <a:solidFill>
                  <a:srgbClr val="081B3A"/>
                </a:solidFill>
                <a:effectLst/>
              </a:rPr>
              <a:t>F.Ăngghen đã viết: “Từ thời kì xa xăm tôn giáo đẻ ra những biểu tượng của con người, những biểu tượng không cắt nghĩa được và tất cả đều cổ lỗ đối với bản chất của chính họ, đối với tự nhiên bên ngoài quanh họ”</a:t>
            </a:r>
            <a:endParaRPr lang="en-US" sz="2400" dirty="0"/>
          </a:p>
        </p:txBody>
      </p:sp>
      <p:sp>
        <p:nvSpPr>
          <p:cNvPr id="24" name="TextBox 23">
            <a:extLst>
              <a:ext uri="{FF2B5EF4-FFF2-40B4-BE49-F238E27FC236}">
                <a16:creationId xmlns:a16="http://schemas.microsoft.com/office/drawing/2014/main" id="{4E094DC0-E44C-6D3F-9DFC-3700D9A7DFB0}"/>
              </a:ext>
            </a:extLst>
          </p:cNvPr>
          <p:cNvSpPr txBox="1"/>
          <p:nvPr/>
        </p:nvSpPr>
        <p:spPr>
          <a:xfrm>
            <a:off x="13928907" y="3772763"/>
            <a:ext cx="3704603" cy="4893647"/>
          </a:xfrm>
          <a:prstGeom prst="rect">
            <a:avLst/>
          </a:prstGeom>
          <a:noFill/>
        </p:spPr>
        <p:txBody>
          <a:bodyPr wrap="square">
            <a:spAutoFit/>
          </a:bodyPr>
          <a:lstStyle/>
          <a:p>
            <a:r>
              <a:rPr lang="en-US" sz="2400" b="0" i="0" dirty="0">
                <a:solidFill>
                  <a:srgbClr val="081B3A"/>
                </a:solidFill>
                <a:effectLst/>
              </a:rPr>
              <a:t>-</a:t>
            </a:r>
            <a:r>
              <a:rPr lang="vi-VN" sz="2400" b="0" i="0" dirty="0">
                <a:solidFill>
                  <a:srgbClr val="081B3A"/>
                </a:solidFill>
                <a:effectLst/>
              </a:rPr>
              <a:t>Tôn giáo và nghệ thuật múa: Tôn giáo chiếm lĩnh nghệ thuật múa, biến nó thành công cụ của nghi lễ tôn giáo. Các điệu múa tôn giáo ra đời từ đây.</a:t>
            </a:r>
            <a:endParaRPr lang="en-US" sz="2400" b="0" i="0" dirty="0">
              <a:solidFill>
                <a:srgbClr val="081B3A"/>
              </a:solidFill>
              <a:effectLst/>
            </a:endParaRPr>
          </a:p>
          <a:p>
            <a:r>
              <a:rPr lang="vi-VN" sz="2400" b="0" i="0" dirty="0">
                <a:solidFill>
                  <a:srgbClr val="081B3A"/>
                </a:solidFill>
                <a:effectLst/>
              </a:rPr>
              <a:t> - Quan điểm sai lệch: Mặc dù một số cho rằng múa bắt nguồn từ tôn giáo, thực tế nó bắt nguồn từ sự sáng tạo của con người và múa dân gian.</a:t>
            </a:r>
            <a:endParaRPr lang="en-US" sz="2400" dirty="0"/>
          </a:p>
        </p:txBody>
      </p:sp>
    </p:spTree>
    <p:extLst>
      <p:ext uri="{BB962C8B-B14F-4D97-AF65-F5344CB8AC3E}">
        <p14:creationId xmlns:p14="http://schemas.microsoft.com/office/powerpoint/2010/main" val="10039499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F271E-C84D-D3ED-647A-6D222F25D7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C61C7F-9089-2E05-FECD-A14457066200}"/>
              </a:ext>
            </a:extLst>
          </p:cNvPr>
          <p:cNvSpPr/>
          <p:nvPr/>
        </p:nvSpPr>
        <p:spPr>
          <a:xfrm>
            <a:off x="-63953" y="1153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DB092518-9774-D607-8F31-23AE2C0896D5}"/>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BBEC47DA-EAFB-842C-F7B0-F1809F50593E}"/>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15D5249C-31FE-1467-FFB8-6F2EFF0CD5F8}"/>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F0F46227-BCC4-DBD8-3308-4F404146D93C}"/>
              </a:ext>
            </a:extLst>
          </p:cNvPr>
          <p:cNvGrpSpPr/>
          <p:nvPr/>
        </p:nvGrpSpPr>
        <p:grpSpPr>
          <a:xfrm>
            <a:off x="449053" y="495289"/>
            <a:ext cx="17412390" cy="9589264"/>
            <a:chOff x="0" y="0"/>
            <a:chExt cx="4181481" cy="2092636"/>
          </a:xfrm>
        </p:grpSpPr>
        <p:sp>
          <p:nvSpPr>
            <p:cNvPr id="7" name="Freeform 7">
              <a:extLst>
                <a:ext uri="{FF2B5EF4-FFF2-40B4-BE49-F238E27FC236}">
                  <a16:creationId xmlns:a16="http://schemas.microsoft.com/office/drawing/2014/main" id="{3F8F342A-CC7B-B31A-9978-1494614A0A59}"/>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a:extLst>
                <a:ext uri="{FF2B5EF4-FFF2-40B4-BE49-F238E27FC236}">
                  <a16:creationId xmlns:a16="http://schemas.microsoft.com/office/drawing/2014/main" id="{72750317-85E3-805F-DD82-72A0C16C56E1}"/>
                </a:ext>
              </a:extLst>
            </p:cNvPr>
            <p:cNvSpPr txBox="1"/>
            <p:nvPr/>
          </p:nvSpPr>
          <p:spPr>
            <a:xfrm>
              <a:off x="0" y="-38100"/>
              <a:ext cx="4181481" cy="2130736"/>
            </a:xfrm>
            <a:prstGeom prst="rect">
              <a:avLst/>
            </a:prstGeom>
            <a:ln w="38100">
              <a:solidFill>
                <a:schemeClr val="tx1"/>
              </a:solidFill>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2D2DA083-F46B-E2DD-5E93-43887E47F656}"/>
              </a:ext>
            </a:extLst>
          </p:cNvPr>
          <p:cNvSpPr/>
          <p:nvPr/>
        </p:nvSpPr>
        <p:spPr>
          <a:xfrm flipH="1">
            <a:off x="125823" y="131241"/>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B18A3D58-5DD5-AAE7-5BB9-A14F2F8AC599}"/>
              </a:ext>
            </a:extLst>
          </p:cNvPr>
          <p:cNvSpPr/>
          <p:nvPr/>
        </p:nvSpPr>
        <p:spPr>
          <a:xfrm>
            <a:off x="354257" y="-191066"/>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1288CEFE-017E-3252-D514-FBEEBD89FFB4}"/>
              </a:ext>
            </a:extLst>
          </p:cNvPr>
          <p:cNvSpPr/>
          <p:nvPr/>
        </p:nvSpPr>
        <p:spPr>
          <a:xfrm>
            <a:off x="-165944" y="68149"/>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AB104214-33F8-4778-409C-BE36DA794FF9}"/>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ECD14B36-AA12-4BE0-6B33-001FAD7E7FC1}"/>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17DE488F-CB7C-9406-4198-506E7E63ECD3}"/>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4F07BA85-BF26-0B57-5537-8F3429EED012}"/>
              </a:ext>
            </a:extLst>
          </p:cNvPr>
          <p:cNvSpPr txBox="1"/>
          <p:nvPr/>
        </p:nvSpPr>
        <p:spPr>
          <a:xfrm>
            <a:off x="1325935" y="527215"/>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6AF5EF42-F2F2-0C89-C325-C66D2DF871A8}"/>
              </a:ext>
            </a:extLst>
          </p:cNvPr>
          <p:cNvSpPr txBox="1"/>
          <p:nvPr/>
        </p:nvSpPr>
        <p:spPr>
          <a:xfrm>
            <a:off x="1115406" y="1419517"/>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1. Nguồn gốc:</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9B5C59B8-D9FC-D1E0-EFFA-CCAC40EE1102}"/>
              </a:ext>
            </a:extLst>
          </p:cNvPr>
          <p:cNvSpPr/>
          <p:nvPr/>
        </p:nvSpPr>
        <p:spPr>
          <a:xfrm>
            <a:off x="1849219" y="2114196"/>
            <a:ext cx="11061454"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6600A3B7-DD0A-AC69-506B-7C91B07A0CAA}"/>
              </a:ext>
            </a:extLst>
          </p:cNvPr>
          <p:cNvSpPr txBox="1"/>
          <p:nvPr/>
        </p:nvSpPr>
        <p:spPr>
          <a:xfrm>
            <a:off x="1438454" y="2157971"/>
            <a:ext cx="11706570" cy="556434"/>
          </a:xfrm>
          <a:prstGeom prst="rect">
            <a:avLst/>
          </a:prstGeom>
          <a:noFill/>
        </p:spPr>
        <p:txBody>
          <a:bodyPr wrap="square">
            <a:spAutoFit/>
          </a:bodyPr>
          <a:lstStyle/>
          <a:p>
            <a:pPr marL="0" marR="0" indent="457200" algn="just">
              <a:lnSpc>
                <a:spcPct val="115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1.3. Học thuyết duy vật về nguồn gốc và sự hình thành nghệ thuật múa.</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E8459B8F-4B00-C4E3-DDD5-B4A49D7400E2}"/>
              </a:ext>
            </a:extLst>
          </p:cNvPr>
          <p:cNvGrpSpPr/>
          <p:nvPr/>
        </p:nvGrpSpPr>
        <p:grpSpPr>
          <a:xfrm>
            <a:off x="2824616" y="4421139"/>
            <a:ext cx="5044947" cy="4446344"/>
            <a:chOff x="2430078" y="4447598"/>
            <a:chExt cx="2370522" cy="3134302"/>
          </a:xfrm>
        </p:grpSpPr>
        <p:sp>
          <p:nvSpPr>
            <p:cNvPr id="27" name="Rectangle: Rounded Corners 26">
              <a:extLst>
                <a:ext uri="{FF2B5EF4-FFF2-40B4-BE49-F238E27FC236}">
                  <a16:creationId xmlns:a16="http://schemas.microsoft.com/office/drawing/2014/main" id="{3BC77B4D-3D04-0954-3E86-01B9EDA707F4}"/>
                </a:ext>
              </a:extLst>
            </p:cNvPr>
            <p:cNvSpPr/>
            <p:nvPr/>
          </p:nvSpPr>
          <p:spPr>
            <a:xfrm>
              <a:off x="2430078" y="4447598"/>
              <a:ext cx="2370522" cy="3134302"/>
            </a:xfrm>
            <a:prstGeom prst="roundRect">
              <a:avLst/>
            </a:prstGeom>
            <a:solidFill>
              <a:schemeClr val="accent6">
                <a:lumMod val="60000"/>
                <a:lumOff val="4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7CD673B-9C6F-91B0-4D37-72D2BD0F9375}"/>
                </a:ext>
              </a:extLst>
            </p:cNvPr>
            <p:cNvSpPr/>
            <p:nvPr/>
          </p:nvSpPr>
          <p:spPr>
            <a:xfrm>
              <a:off x="2545087" y="4562748"/>
              <a:ext cx="2140503" cy="2904000"/>
            </a:xfrm>
            <a:prstGeom prst="round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5D8F69B6-0CDF-C2A0-AE05-E53B05023B81}"/>
              </a:ext>
            </a:extLst>
          </p:cNvPr>
          <p:cNvSpPr txBox="1"/>
          <p:nvPr/>
        </p:nvSpPr>
        <p:spPr>
          <a:xfrm>
            <a:off x="3143770" y="4948767"/>
            <a:ext cx="4248700" cy="3416320"/>
          </a:xfrm>
          <a:prstGeom prst="rect">
            <a:avLst/>
          </a:prstGeom>
          <a:noFill/>
        </p:spPr>
        <p:txBody>
          <a:bodyPr wrap="square">
            <a:spAutoFit/>
          </a:bodyPr>
          <a:lstStyle/>
          <a:p>
            <a:pPr algn="just"/>
            <a:r>
              <a:rPr lang="vi-VN" sz="2400" dirty="0"/>
              <a:t>- Học thuyết macxit là nghệ thuật múa bắt nguồn từ lao động, từ cuộc sống của con người, do con người sáng tạo ra là hoàn toàn thỏa đáng, có luận cứ khoa học. Tuyệt nhiên không phải thần thánh, Thượng đế nào sinh ra nghệ thuật múa</a:t>
            </a:r>
            <a:endParaRPr lang="vi-VN" sz="3600" dirty="0">
              <a:latin typeface="Calibri" panose="020F0502020204030204" pitchFamily="34" charset="0"/>
              <a:ea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49DDF813-7872-B571-C41B-9815542982B0}"/>
              </a:ext>
            </a:extLst>
          </p:cNvPr>
          <p:cNvGrpSpPr/>
          <p:nvPr/>
        </p:nvGrpSpPr>
        <p:grpSpPr>
          <a:xfrm>
            <a:off x="9966168" y="4421139"/>
            <a:ext cx="5252454" cy="4473670"/>
            <a:chOff x="2430078" y="4447598"/>
            <a:chExt cx="2370522" cy="3134302"/>
          </a:xfrm>
        </p:grpSpPr>
        <p:sp>
          <p:nvSpPr>
            <p:cNvPr id="43" name="Rectangle: Rounded Corners 42">
              <a:extLst>
                <a:ext uri="{FF2B5EF4-FFF2-40B4-BE49-F238E27FC236}">
                  <a16:creationId xmlns:a16="http://schemas.microsoft.com/office/drawing/2014/main" id="{0AC712C4-CDB2-7E90-A435-F44A3CD645C9}"/>
                </a:ext>
              </a:extLst>
            </p:cNvPr>
            <p:cNvSpPr/>
            <p:nvPr/>
          </p:nvSpPr>
          <p:spPr>
            <a:xfrm>
              <a:off x="2430078" y="4447598"/>
              <a:ext cx="2370522" cy="3134302"/>
            </a:xfrm>
            <a:prstGeom prst="roundRect">
              <a:avLst/>
            </a:prstGeom>
            <a:solidFill>
              <a:schemeClr val="accent6">
                <a:lumMod val="60000"/>
                <a:lumOff val="4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664CA5F-0567-CE0A-C1A0-6DC2A8317AC7}"/>
                </a:ext>
              </a:extLst>
            </p:cNvPr>
            <p:cNvSpPr/>
            <p:nvPr/>
          </p:nvSpPr>
          <p:spPr>
            <a:xfrm>
              <a:off x="2545087" y="4562748"/>
              <a:ext cx="2140503" cy="2904000"/>
            </a:xfrm>
            <a:prstGeom prst="round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E6EBBED2-3570-9BD3-EFEA-0BD2BD08DBBF}"/>
              </a:ext>
            </a:extLst>
          </p:cNvPr>
          <p:cNvSpPr txBox="1"/>
          <p:nvPr/>
        </p:nvSpPr>
        <p:spPr>
          <a:xfrm>
            <a:off x="10235981" y="4805470"/>
            <a:ext cx="4481385" cy="3416320"/>
          </a:xfrm>
          <a:prstGeom prst="rect">
            <a:avLst/>
          </a:prstGeom>
          <a:noFill/>
        </p:spPr>
        <p:txBody>
          <a:bodyPr wrap="square">
            <a:spAutoFit/>
          </a:bodyPr>
          <a:lstStyle/>
          <a:p>
            <a:pPr algn="just"/>
            <a:r>
              <a:rPr lang="vi-VN" sz="2400"/>
              <a:t>- Học thuyết duy vật là cơ bản quyết định, là cách lí giải có sức thuyết phục, có thực tiễn chứng minh. Tuy nhiên, chưa thể hoàn thiện bởi còn có những mối liên hệ để chứng minh, làm rõ mối quan hệ hữu cơ giữa nguồn gốc và tiến trình hình thành nghệ thuật múa.</a:t>
            </a:r>
            <a:endParaRPr lang="en-US" sz="2400" dirty="0"/>
          </a:p>
        </p:txBody>
      </p:sp>
    </p:spTree>
    <p:extLst>
      <p:ext uri="{BB962C8B-B14F-4D97-AF65-F5344CB8AC3E}">
        <p14:creationId xmlns:p14="http://schemas.microsoft.com/office/powerpoint/2010/main" val="3649432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6DC9D-2A6D-E7BF-206A-C8FD094B3ED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500AD6-E863-FE4A-7151-CC7CB3CDDC7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C5D18361-2914-A30E-E3A5-481F85EF3F8F}"/>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8C62FEE0-B1F8-01DB-E9C3-71DF16DB71FD}"/>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DB6E3062-B22D-B88C-C298-DC57EF198922}"/>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F3A9889D-4FC5-B557-4AD8-0C25D6A7EDB7}"/>
              </a:ext>
            </a:extLst>
          </p:cNvPr>
          <p:cNvGrpSpPr/>
          <p:nvPr/>
        </p:nvGrpSpPr>
        <p:grpSpPr>
          <a:xfrm>
            <a:off x="238622" y="26525"/>
            <a:ext cx="17412390" cy="9977550"/>
            <a:chOff x="0" y="0"/>
            <a:chExt cx="4181481" cy="2092636"/>
          </a:xfrm>
        </p:grpSpPr>
        <p:sp>
          <p:nvSpPr>
            <p:cNvPr id="7" name="Freeform 7">
              <a:extLst>
                <a:ext uri="{FF2B5EF4-FFF2-40B4-BE49-F238E27FC236}">
                  <a16:creationId xmlns:a16="http://schemas.microsoft.com/office/drawing/2014/main" id="{BC8AEAC9-9BD8-168F-2804-184477A76C22}"/>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19839A79-1D17-FF79-B103-47031B180AEC}"/>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0CA1B584-9BC1-C156-A32A-F08985A955E0}"/>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4FF008E7-DD0D-D844-67EA-2317E1288F39}"/>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B8DF8BEC-DF59-718B-86D4-403C131E3847}"/>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62C43CA6-2D3B-45AC-B770-BF90330E6930}"/>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EDD69D81-0827-3067-A836-C476B3C2C435}"/>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C05E02DF-6A58-112B-611A-363AA7CEB6A5}"/>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879203FE-9105-D59A-0983-F17C39A76D66}"/>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726966A2-E72F-CE28-C985-566F14CC3D6C}"/>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2. Sự hình thành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0C6318D4-4A70-44FB-06A5-60F8403880D9}"/>
              </a:ext>
            </a:extLst>
          </p:cNvPr>
          <p:cNvSpPr/>
          <p:nvPr/>
        </p:nvSpPr>
        <p:spPr>
          <a:xfrm>
            <a:off x="1706155" y="1781638"/>
            <a:ext cx="3517654"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8" name="TextBox 17">
            <a:extLst>
              <a:ext uri="{FF2B5EF4-FFF2-40B4-BE49-F238E27FC236}">
                <a16:creationId xmlns:a16="http://schemas.microsoft.com/office/drawing/2014/main" id="{C178E6F5-E2D6-C876-0E37-36924AF76BBC}"/>
              </a:ext>
            </a:extLst>
          </p:cNvPr>
          <p:cNvSpPr txBox="1"/>
          <p:nvPr/>
        </p:nvSpPr>
        <p:spPr>
          <a:xfrm>
            <a:off x="1727259" y="1848838"/>
            <a:ext cx="3475445" cy="556434"/>
          </a:xfrm>
          <a:prstGeom prst="rect">
            <a:avLst/>
          </a:prstGeom>
          <a:noFill/>
        </p:spPr>
        <p:txBody>
          <a:bodyPr wrap="square">
            <a:spAutoFit/>
          </a:bodyPr>
          <a:lstStyle/>
          <a:p>
            <a:pPr marL="0" marR="0" algn="just">
              <a:lnSpc>
                <a:spcPct val="115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2.1. Điều kiện xã hội</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Oval 30">
            <a:extLst>
              <a:ext uri="{FF2B5EF4-FFF2-40B4-BE49-F238E27FC236}">
                <a16:creationId xmlns:a16="http://schemas.microsoft.com/office/drawing/2014/main" id="{F463845C-7FD2-092D-35EC-45FA35CE5AED}"/>
              </a:ext>
            </a:extLst>
          </p:cNvPr>
          <p:cNvSpPr/>
          <p:nvPr/>
        </p:nvSpPr>
        <p:spPr>
          <a:xfrm>
            <a:off x="432622" y="4409922"/>
            <a:ext cx="3505200" cy="35052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7F89AE7-03F3-F7C4-C974-A99FF1739278}"/>
              </a:ext>
            </a:extLst>
          </p:cNvPr>
          <p:cNvSpPr txBox="1"/>
          <p:nvPr/>
        </p:nvSpPr>
        <p:spPr>
          <a:xfrm>
            <a:off x="917332" y="5679782"/>
            <a:ext cx="2444645" cy="954107"/>
          </a:xfrm>
          <a:prstGeom prst="rect">
            <a:avLst/>
          </a:prstGeom>
          <a:noFill/>
        </p:spPr>
        <p:txBody>
          <a:bodyPr wrap="square">
            <a:spAutoFit/>
          </a:bodyPr>
          <a:lstStyle/>
          <a:p>
            <a:pPr algn="ctr"/>
            <a:r>
              <a:rPr lang="en-US" sz="2800" b="1" kern="0">
                <a:effectLst/>
                <a:latin typeface="Times New Roman" panose="02020603050405020304" pitchFamily="18" charset="0"/>
                <a:ea typeface="Calibri" panose="020F0502020204030204" pitchFamily="34" charset="0"/>
              </a:rPr>
              <a:t>Điều kiện kinh tế xã hội</a:t>
            </a:r>
            <a:endParaRPr lang="en-US" sz="2800" b="1"/>
          </a:p>
        </p:txBody>
      </p:sp>
      <p:sp>
        <p:nvSpPr>
          <p:cNvPr id="40" name="Rectangle 39">
            <a:extLst>
              <a:ext uri="{FF2B5EF4-FFF2-40B4-BE49-F238E27FC236}">
                <a16:creationId xmlns:a16="http://schemas.microsoft.com/office/drawing/2014/main" id="{2FFB46AA-3201-8DA5-E3AF-0A2C6747C6B4}"/>
              </a:ext>
            </a:extLst>
          </p:cNvPr>
          <p:cNvSpPr/>
          <p:nvPr/>
        </p:nvSpPr>
        <p:spPr>
          <a:xfrm>
            <a:off x="6148659" y="2670084"/>
            <a:ext cx="11159698" cy="2045302"/>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C3C4903A-F803-A339-D9E2-167898FC756B}"/>
              </a:ext>
            </a:extLst>
          </p:cNvPr>
          <p:cNvSpPr txBox="1"/>
          <p:nvPr/>
        </p:nvSpPr>
        <p:spPr>
          <a:xfrm>
            <a:off x="6231116" y="5143500"/>
            <a:ext cx="10822683" cy="425501"/>
          </a:xfrm>
          <a:prstGeom prst="rect">
            <a:avLst/>
          </a:prstGeom>
          <a:noFill/>
          <a:ln>
            <a:solidFill>
              <a:schemeClr val="bg1"/>
            </a:solidFill>
            <a:prstDash val="sysDash"/>
          </a:ln>
        </p:spPr>
        <p:txBody>
          <a:bodyPr wrap="square">
            <a:spAutoFit/>
          </a:bodyPr>
          <a:lstStyle/>
          <a:p>
            <a:pPr algn="just">
              <a:lnSpc>
                <a:spcPct val="115000"/>
              </a:lnSpc>
              <a:spcAft>
                <a:spcPts val="1000"/>
              </a:spcAft>
            </a:pPr>
            <a:endParaRPr lang="en-US" sz="2000">
              <a:effectLst/>
              <a:latin typeface="+mj-lt"/>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37D7BE73-014E-7449-80CC-AF4D06721B12}"/>
              </a:ext>
            </a:extLst>
          </p:cNvPr>
          <p:cNvSpPr/>
          <p:nvPr/>
        </p:nvSpPr>
        <p:spPr>
          <a:xfrm>
            <a:off x="6148659" y="7598286"/>
            <a:ext cx="11159698" cy="2045302"/>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47234A9-D4D1-333F-56FA-FA247DB1A778}"/>
              </a:ext>
            </a:extLst>
          </p:cNvPr>
          <p:cNvSpPr txBox="1"/>
          <p:nvPr/>
        </p:nvSpPr>
        <p:spPr>
          <a:xfrm>
            <a:off x="6156196" y="7836613"/>
            <a:ext cx="10826431" cy="1549783"/>
          </a:xfrm>
          <a:prstGeom prst="rect">
            <a:avLst/>
          </a:prstGeom>
          <a:noFill/>
        </p:spPr>
        <p:txBody>
          <a:bodyPr wrap="square">
            <a:spAutoFit/>
          </a:bodyPr>
          <a:lstStyle/>
          <a:p>
            <a:pPr marL="0" marR="0" algn="just">
              <a:lnSpc>
                <a:spcPct val="115000"/>
              </a:lnSpc>
              <a:spcAft>
                <a:spcPts val="1000"/>
              </a:spcAft>
              <a:buNone/>
            </a:pPr>
            <a:r>
              <a:rPr lang="en-US" sz="2800">
                <a:effectLst/>
                <a:latin typeface="+mj-lt"/>
                <a:ea typeface="Calibri" panose="020F0502020204030204" pitchFamily="34" charset="0"/>
                <a:cs typeface="Times New Roman" panose="02020603050405020304" pitchFamily="18" charset="0"/>
              </a:rPr>
              <a:t>Điều kiện kinh tế, xã hội của mỗi dân tộc, mỗi khu vực có khác nhau. Do đó, nội dung, đặc điểm của nghệ thuật múa mỗi dân tộc phụ thuộc vào xu hướng phát triển của nền kinh tế xã hội của mỗi dân tộc.</a:t>
            </a:r>
            <a:endParaRPr lang="en-US" sz="2000">
              <a:effectLst/>
              <a:latin typeface="+mj-lt"/>
              <a:ea typeface="Calibri" panose="020F0502020204030204" pitchFamily="34"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F9C6243B-4B70-2D03-1CF8-F417AEBD35F7}"/>
              </a:ext>
            </a:extLst>
          </p:cNvPr>
          <p:cNvCxnSpPr>
            <a:cxnSpLocks/>
            <a:stCxn id="31" idx="6"/>
            <a:endCxn id="40" idx="1"/>
          </p:cNvCxnSpPr>
          <p:nvPr/>
        </p:nvCxnSpPr>
        <p:spPr>
          <a:xfrm flipV="1">
            <a:off x="3937822" y="3692735"/>
            <a:ext cx="2210837" cy="24697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78018092-B34F-8C27-B9F3-A0D075E9A498}"/>
              </a:ext>
            </a:extLst>
          </p:cNvPr>
          <p:cNvCxnSpPr>
            <a:cxnSpLocks/>
          </p:cNvCxnSpPr>
          <p:nvPr/>
        </p:nvCxnSpPr>
        <p:spPr>
          <a:xfrm>
            <a:off x="3937822" y="6156835"/>
            <a:ext cx="221083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85369E04-4026-4D6B-733B-6E2BCE8C8CF1}"/>
              </a:ext>
            </a:extLst>
          </p:cNvPr>
          <p:cNvCxnSpPr>
            <a:cxnSpLocks/>
            <a:endCxn id="49" idx="1"/>
          </p:cNvCxnSpPr>
          <p:nvPr/>
        </p:nvCxnSpPr>
        <p:spPr>
          <a:xfrm>
            <a:off x="3937822" y="6156835"/>
            <a:ext cx="2218374" cy="24546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EC10C12C-140E-0EF1-1A83-1B69DE490D7E}"/>
              </a:ext>
            </a:extLst>
          </p:cNvPr>
          <p:cNvSpPr txBox="1"/>
          <p:nvPr/>
        </p:nvSpPr>
        <p:spPr>
          <a:xfrm>
            <a:off x="6211412" y="2669578"/>
            <a:ext cx="10945122" cy="2045303"/>
          </a:xfrm>
          <a:prstGeom prst="rect">
            <a:avLst/>
          </a:prstGeom>
          <a:noFill/>
        </p:spPr>
        <p:txBody>
          <a:bodyPr wrap="square">
            <a:spAutoFit/>
          </a:bodyPr>
          <a:lstStyle/>
          <a:p>
            <a:pPr algn="just">
              <a:lnSpc>
                <a:spcPct val="115000"/>
              </a:lnSpc>
              <a:spcAft>
                <a:spcPts val="1000"/>
              </a:spcAft>
            </a:pPr>
            <a:r>
              <a:rPr lang="en-US" sz="2800">
                <a:effectLst/>
                <a:latin typeface="+mj-lt"/>
                <a:ea typeface="Calibri" panose="020F0502020204030204" pitchFamily="34" charset="0"/>
                <a:cs typeface="Times New Roman" panose="02020603050405020304" pitchFamily="18" charset="0"/>
              </a:rPr>
              <a:t>Xã hội là một điều kiện có tính chất quyết định</a:t>
            </a:r>
            <a:r>
              <a:rPr lang="en-US" sz="2800">
                <a:latin typeface="+mj-lt"/>
              </a:rPr>
              <a:t> trực tiếp sự hình thành và phát triển của nghệ thuật múa và các loại hình nghệ thuật khác. Xã hội gồm nhiều lĩnh vực (chính trị, pháp luật, triết học, nghệ thuật, văn hóa…), trong đó kinh tế giữ vai trò trung tâm, chi phối các lĩnh vực khác.</a:t>
            </a:r>
            <a:endParaRPr lang="en-US" sz="2000">
              <a:effectLst/>
              <a:latin typeface="+mj-lt"/>
              <a:ea typeface="Calibri" panose="020F050202020403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EE5B7118-8CD6-B30C-0970-827BE0652933}"/>
              </a:ext>
            </a:extLst>
          </p:cNvPr>
          <p:cNvSpPr/>
          <p:nvPr/>
        </p:nvSpPr>
        <p:spPr>
          <a:xfrm>
            <a:off x="6152428" y="5143499"/>
            <a:ext cx="11159698" cy="2045302"/>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B4EBFABA-FF94-C543-4258-192DAA06602A}"/>
              </a:ext>
            </a:extLst>
          </p:cNvPr>
          <p:cNvSpPr txBox="1"/>
          <p:nvPr/>
        </p:nvSpPr>
        <p:spPr>
          <a:xfrm>
            <a:off x="6236395" y="5282234"/>
            <a:ext cx="10920138" cy="1815882"/>
          </a:xfrm>
          <a:prstGeom prst="rect">
            <a:avLst/>
          </a:prstGeom>
          <a:noFill/>
        </p:spPr>
        <p:txBody>
          <a:bodyPr wrap="square">
            <a:spAutoFit/>
          </a:bodyPr>
          <a:lstStyle/>
          <a:p>
            <a:pPr algn="just"/>
            <a:r>
              <a:rPr lang="en-US" sz="2800" kern="0">
                <a:effectLst/>
                <a:latin typeface="+mj-lt"/>
                <a:ea typeface="Calibri" panose="020F0502020204030204" pitchFamily="34" charset="0"/>
              </a:rPr>
              <a:t>C</a:t>
            </a:r>
            <a:r>
              <a:rPr lang="en-US" sz="2800" kern="0">
                <a:latin typeface="+mj-lt"/>
                <a:ea typeface="Calibri" panose="020F0502020204030204" pitchFamily="34" charset="0"/>
              </a:rPr>
              <a:t>ác</a:t>
            </a:r>
            <a:r>
              <a:rPr lang="en-US" sz="2800" kern="0">
                <a:effectLst/>
                <a:latin typeface="+mj-lt"/>
                <a:ea typeface="Calibri" panose="020F0502020204030204" pitchFamily="34" charset="0"/>
              </a:rPr>
              <a:t> Mac – Ăngghen đã nhận xét: “Những biến đổi của sinh hoạt kinh tế, quan hệ kinh tế của con người phản ánh vào sự phát triển của nghệ thuật. Sự phát triển của chính trị, pháp luật, triết học, tôn giáo, nghệ thuật là dựa trên sự phát triển kinh tế”. </a:t>
            </a:r>
            <a:endParaRPr lang="en-US" sz="2800">
              <a:latin typeface="+mj-lt"/>
            </a:endParaRPr>
          </a:p>
        </p:txBody>
      </p:sp>
    </p:spTree>
    <p:extLst>
      <p:ext uri="{BB962C8B-B14F-4D97-AF65-F5344CB8AC3E}">
        <p14:creationId xmlns:p14="http://schemas.microsoft.com/office/powerpoint/2010/main" val="4394500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4A929-B494-5E05-749C-A4823E303B0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0EADEB-8D2B-64C8-6500-BBF8C9FE60E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a:extLst>
              <a:ext uri="{FF2B5EF4-FFF2-40B4-BE49-F238E27FC236}">
                <a16:creationId xmlns:a16="http://schemas.microsoft.com/office/drawing/2014/main" id="{044499AB-07F1-E2AE-5D28-1BE86A570322}"/>
              </a:ext>
            </a:extLst>
          </p:cNvPr>
          <p:cNvGrpSpPr/>
          <p:nvPr/>
        </p:nvGrpSpPr>
        <p:grpSpPr>
          <a:xfrm>
            <a:off x="432622" y="130529"/>
            <a:ext cx="17548579" cy="10046129"/>
            <a:chOff x="0" y="0"/>
            <a:chExt cx="4274726" cy="2167467"/>
          </a:xfrm>
        </p:grpSpPr>
        <p:sp>
          <p:nvSpPr>
            <p:cNvPr id="4" name="Freeform 4">
              <a:extLst>
                <a:ext uri="{FF2B5EF4-FFF2-40B4-BE49-F238E27FC236}">
                  <a16:creationId xmlns:a16="http://schemas.microsoft.com/office/drawing/2014/main" id="{CB42F4C1-2598-9FFA-BCE6-40AAA35F8692}"/>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a:extLst>
                <a:ext uri="{FF2B5EF4-FFF2-40B4-BE49-F238E27FC236}">
                  <a16:creationId xmlns:a16="http://schemas.microsoft.com/office/drawing/2014/main" id="{BCEA07B7-A544-7961-012C-F02A7623495C}"/>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C85521B5-1960-77B3-3564-A5DB9042255F}"/>
              </a:ext>
            </a:extLst>
          </p:cNvPr>
          <p:cNvGrpSpPr/>
          <p:nvPr/>
        </p:nvGrpSpPr>
        <p:grpSpPr>
          <a:xfrm>
            <a:off x="542364" y="294636"/>
            <a:ext cx="17412390" cy="9977550"/>
            <a:chOff x="0" y="0"/>
            <a:chExt cx="4181481" cy="2092636"/>
          </a:xfrm>
        </p:grpSpPr>
        <p:sp>
          <p:nvSpPr>
            <p:cNvPr id="7" name="Freeform 7">
              <a:extLst>
                <a:ext uri="{FF2B5EF4-FFF2-40B4-BE49-F238E27FC236}">
                  <a16:creationId xmlns:a16="http://schemas.microsoft.com/office/drawing/2014/main" id="{1C3D8D29-0701-6F7C-2470-D08DB2187D5E}"/>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sysDash"/>
              <a:miter/>
            </a:ln>
          </p:spPr>
        </p:sp>
        <p:sp>
          <p:nvSpPr>
            <p:cNvPr id="8" name="TextBox 8">
              <a:extLst>
                <a:ext uri="{FF2B5EF4-FFF2-40B4-BE49-F238E27FC236}">
                  <a16:creationId xmlns:a16="http://schemas.microsoft.com/office/drawing/2014/main" id="{C30AA61B-8502-EC04-9DC2-7D7849429DCA}"/>
                </a:ext>
              </a:extLst>
            </p:cNvPr>
            <p:cNvSpPr txBox="1"/>
            <p:nvPr/>
          </p:nvSpPr>
          <p:spPr>
            <a:xfrm>
              <a:off x="0" y="-38100"/>
              <a:ext cx="4181481" cy="2130736"/>
            </a:xfrm>
            <a:prstGeom prst="rect">
              <a:avLst/>
            </a:prstGeom>
            <a:ln w="38100">
              <a:solidFill>
                <a:schemeClr val="tx1"/>
              </a:solidFill>
              <a:prstDash val="sysDash"/>
            </a:ln>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32C6356F-5C51-FEC0-CB06-66D4E655D36E}"/>
              </a:ext>
            </a:extLst>
          </p:cNvPr>
          <p:cNvSpPr/>
          <p:nvPr/>
        </p:nvSpPr>
        <p:spPr>
          <a:xfrm flipH="1">
            <a:off x="-345940" y="179970"/>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a:extLst>
              <a:ext uri="{FF2B5EF4-FFF2-40B4-BE49-F238E27FC236}">
                <a16:creationId xmlns:a16="http://schemas.microsoft.com/office/drawing/2014/main" id="{C355F0D9-94E3-B323-FA64-F6A6DE747C8C}"/>
              </a:ext>
            </a:extLst>
          </p:cNvPr>
          <p:cNvSpPr/>
          <p:nvPr/>
        </p:nvSpPr>
        <p:spPr>
          <a:xfrm>
            <a:off x="306799" y="-477171"/>
            <a:ext cx="1151113" cy="779876"/>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3" name="Freeform 13">
            <a:extLst>
              <a:ext uri="{FF2B5EF4-FFF2-40B4-BE49-F238E27FC236}">
                <a16:creationId xmlns:a16="http://schemas.microsoft.com/office/drawing/2014/main" id="{30CB8099-A90E-765F-18FD-32762FBE3FFA}"/>
              </a:ext>
            </a:extLst>
          </p:cNvPr>
          <p:cNvSpPr/>
          <p:nvPr/>
        </p:nvSpPr>
        <p:spPr>
          <a:xfrm>
            <a:off x="-195861" y="-311348"/>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FF2B5EF4-FFF2-40B4-BE49-F238E27FC236}">
                <a16:creationId xmlns:a16="http://schemas.microsoft.com/office/drawing/2014/main" id="{32335D36-E2E7-FF3A-5DDB-2124B0B3E05D}"/>
              </a:ext>
            </a:extLst>
          </p:cNvPr>
          <p:cNvSpPr/>
          <p:nvPr/>
        </p:nvSpPr>
        <p:spPr>
          <a:xfrm>
            <a:off x="17255698" y="8894809"/>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a:extLst>
              <a:ext uri="{FF2B5EF4-FFF2-40B4-BE49-F238E27FC236}">
                <a16:creationId xmlns:a16="http://schemas.microsoft.com/office/drawing/2014/main" id="{1D75152D-8E37-9693-B7B7-6CFEF5DA255C}"/>
              </a:ext>
            </a:extLst>
          </p:cNvPr>
          <p:cNvSpPr/>
          <p:nvPr/>
        </p:nvSpPr>
        <p:spPr>
          <a:xfrm>
            <a:off x="-220290" y="9448490"/>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a:extLst>
              <a:ext uri="{FF2B5EF4-FFF2-40B4-BE49-F238E27FC236}">
                <a16:creationId xmlns:a16="http://schemas.microsoft.com/office/drawing/2014/main" id="{6120E8E0-D35F-0D5F-405E-EBE9F0ACEA06}"/>
              </a:ext>
            </a:extLst>
          </p:cNvPr>
          <p:cNvSpPr/>
          <p:nvPr/>
        </p:nvSpPr>
        <p:spPr>
          <a:xfrm>
            <a:off x="16843323" y="9313608"/>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33" name="TextBox 32">
            <a:extLst>
              <a:ext uri="{FF2B5EF4-FFF2-40B4-BE49-F238E27FC236}">
                <a16:creationId xmlns:a16="http://schemas.microsoft.com/office/drawing/2014/main" id="{C9221C06-D33D-288A-20E1-1176BFB2BC45}"/>
              </a:ext>
            </a:extLst>
          </p:cNvPr>
          <p:cNvSpPr txBox="1"/>
          <p:nvPr/>
        </p:nvSpPr>
        <p:spPr>
          <a:xfrm>
            <a:off x="1186981" y="220253"/>
            <a:ext cx="16294650" cy="740652"/>
          </a:xfrm>
          <a:prstGeom prst="rect">
            <a:avLst/>
          </a:prstGeom>
          <a:noFill/>
        </p:spPr>
        <p:txBody>
          <a:bodyPr wrap="square">
            <a:spAutoFit/>
          </a:bodyPr>
          <a:lstStyle/>
          <a:p>
            <a:pPr marR="0" lvl="0" algn="ctr">
              <a:lnSpc>
                <a:spcPct val="130000"/>
              </a:lnSpc>
              <a:spcAft>
                <a:spcPts val="800"/>
              </a:spcAft>
            </a:pPr>
            <a:r>
              <a:rPr lang="en-US" sz="3600" b="1" kern="100">
                <a:solidFill>
                  <a:srgbClr val="5541E9"/>
                </a:solidFill>
                <a:latin typeface="Times New Roman" panose="02020603050405020304" pitchFamily="18" charset="0"/>
                <a:ea typeface="Calibri" panose="020F0502020204030204" pitchFamily="34" charset="0"/>
                <a:cs typeface="Times New Roman" panose="02020603050405020304" pitchFamily="18" charset="0"/>
              </a:rPr>
              <a:t>II. </a:t>
            </a:r>
            <a:r>
              <a:rPr lang="en-US" sz="3600" b="1"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rPr>
              <a:t> Sơ lược nguồn gốc, sự hình thành và quá trình phát triển của nghệ thuật múa.</a:t>
            </a:r>
            <a:endParaRPr lang="en-US" sz="3600" kern="100">
              <a:solidFill>
                <a:srgbClr val="5541E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31D3C1F-A850-FFBB-3815-C28EA44D52E6}"/>
              </a:ext>
            </a:extLst>
          </p:cNvPr>
          <p:cNvSpPr txBox="1"/>
          <p:nvPr/>
        </p:nvSpPr>
        <p:spPr>
          <a:xfrm>
            <a:off x="1092514" y="1014928"/>
            <a:ext cx="9158990" cy="583750"/>
          </a:xfrm>
          <a:prstGeom prst="rect">
            <a:avLst/>
          </a:prstGeom>
          <a:noFill/>
        </p:spPr>
        <p:txBody>
          <a:bodyPr wrap="square">
            <a:spAutoFit/>
          </a:bodyPr>
          <a:lstStyle/>
          <a:p>
            <a:pPr marR="0" lvl="1" algn="just">
              <a:lnSpc>
                <a:spcPct val="107000"/>
              </a:lnSpc>
              <a:spcAft>
                <a:spcPts val="800"/>
              </a:spcAft>
            </a:pPr>
            <a:r>
              <a:rPr lang="en-US" sz="3200" b="1" kern="100">
                <a:solidFill>
                  <a:srgbClr val="7565ED"/>
                </a:solidFill>
                <a:latin typeface="Times New Roman" panose="02020603050405020304" pitchFamily="18" charset="0"/>
                <a:ea typeface="Calibri" panose="020F0502020204030204" pitchFamily="34" charset="0"/>
                <a:cs typeface="Times New Roman" panose="02020603050405020304" pitchFamily="18" charset="0"/>
              </a:rPr>
              <a:t>2. Sự hình thành nghệ thuật múa</a:t>
            </a:r>
            <a:r>
              <a:rPr lang="en-US" sz="3200" b="1"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a:solidFill>
                <a:srgbClr val="7565E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137879D6-150F-568B-6C4A-53128D085024}"/>
              </a:ext>
            </a:extLst>
          </p:cNvPr>
          <p:cNvSpPr/>
          <p:nvPr/>
        </p:nvSpPr>
        <p:spPr>
          <a:xfrm>
            <a:off x="1706155" y="1781638"/>
            <a:ext cx="3517654" cy="690835"/>
          </a:xfrm>
          <a:prstGeom prst="roundRect">
            <a:avLst/>
          </a:prstGeom>
          <a:solidFill>
            <a:schemeClr val="accent1">
              <a:lumMod val="20000"/>
              <a:lumOff val="80000"/>
            </a:schemeClr>
          </a:solidFill>
          <a:ln>
            <a:solidFill>
              <a:schemeClr val="accent1">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8" name="TextBox 17">
            <a:extLst>
              <a:ext uri="{FF2B5EF4-FFF2-40B4-BE49-F238E27FC236}">
                <a16:creationId xmlns:a16="http://schemas.microsoft.com/office/drawing/2014/main" id="{B999DF83-DA8C-58CB-7E51-58AB25D6D955}"/>
              </a:ext>
            </a:extLst>
          </p:cNvPr>
          <p:cNvSpPr txBox="1"/>
          <p:nvPr/>
        </p:nvSpPr>
        <p:spPr>
          <a:xfrm>
            <a:off x="1727259" y="1848838"/>
            <a:ext cx="3475445" cy="556434"/>
          </a:xfrm>
          <a:prstGeom prst="rect">
            <a:avLst/>
          </a:prstGeom>
          <a:noFill/>
        </p:spPr>
        <p:txBody>
          <a:bodyPr wrap="square">
            <a:spAutoFit/>
          </a:bodyPr>
          <a:lstStyle/>
          <a:p>
            <a:pPr marL="0" marR="0" algn="just">
              <a:lnSpc>
                <a:spcPct val="115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2.1. Điều kiện xã hội</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9" name="Group 58">
            <a:extLst>
              <a:ext uri="{FF2B5EF4-FFF2-40B4-BE49-F238E27FC236}">
                <a16:creationId xmlns:a16="http://schemas.microsoft.com/office/drawing/2014/main" id="{4226D4AF-341B-A783-F9A9-764000E7822C}"/>
              </a:ext>
            </a:extLst>
          </p:cNvPr>
          <p:cNvGrpSpPr/>
          <p:nvPr/>
        </p:nvGrpSpPr>
        <p:grpSpPr>
          <a:xfrm>
            <a:off x="685800" y="3432857"/>
            <a:ext cx="12524968" cy="6596644"/>
            <a:chOff x="1046262" y="3516236"/>
            <a:chExt cx="12524968" cy="6596644"/>
          </a:xfrm>
        </p:grpSpPr>
        <p:grpSp>
          <p:nvGrpSpPr>
            <p:cNvPr id="58" name="Group 57">
              <a:extLst>
                <a:ext uri="{FF2B5EF4-FFF2-40B4-BE49-F238E27FC236}">
                  <a16:creationId xmlns:a16="http://schemas.microsoft.com/office/drawing/2014/main" id="{C8EBCEAE-5C93-4683-5DFC-83E85885EFEB}"/>
                </a:ext>
              </a:extLst>
            </p:cNvPr>
            <p:cNvGrpSpPr/>
            <p:nvPr/>
          </p:nvGrpSpPr>
          <p:grpSpPr>
            <a:xfrm>
              <a:off x="1046262" y="3516236"/>
              <a:ext cx="12524968" cy="6142026"/>
              <a:chOff x="1046262" y="3516236"/>
              <a:chExt cx="12524968" cy="6142026"/>
            </a:xfrm>
          </p:grpSpPr>
          <p:sp>
            <p:nvSpPr>
              <p:cNvPr id="11" name="Oval 10">
                <a:extLst>
                  <a:ext uri="{FF2B5EF4-FFF2-40B4-BE49-F238E27FC236}">
                    <a16:creationId xmlns:a16="http://schemas.microsoft.com/office/drawing/2014/main" id="{33AD4414-CB0D-50BE-3EB7-B5B3452E2DCE}"/>
                  </a:ext>
                </a:extLst>
              </p:cNvPr>
              <p:cNvSpPr/>
              <p:nvPr/>
            </p:nvSpPr>
            <p:spPr>
              <a:xfrm>
                <a:off x="1046262" y="4681167"/>
                <a:ext cx="3745354" cy="3745354"/>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A67183E-DD6F-90EB-1F00-C08D8AA0FB46}"/>
                  </a:ext>
                </a:extLst>
              </p:cNvPr>
              <p:cNvSpPr txBox="1"/>
              <p:nvPr/>
            </p:nvSpPr>
            <p:spPr>
              <a:xfrm>
                <a:off x="1356838" y="5796806"/>
                <a:ext cx="3124200" cy="1547475"/>
              </a:xfrm>
              <a:prstGeom prst="rect">
                <a:avLst/>
              </a:prstGeom>
              <a:noFill/>
            </p:spPr>
            <p:txBody>
              <a:bodyPr wrap="square">
                <a:spAutoFit/>
              </a:bodyPr>
              <a:lstStyle/>
              <a:p>
                <a:pPr marL="0" marR="0" algn="ctr">
                  <a:lnSpc>
                    <a:spcPct val="115000"/>
                  </a:lnSpc>
                  <a:spcAft>
                    <a:spcPts val="1000"/>
                  </a:spcAft>
                  <a:buNone/>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Chế độ chính trị xã hội, pháp luật, triết học.</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8" name="Group 27">
                <a:extLst>
                  <a:ext uri="{FF2B5EF4-FFF2-40B4-BE49-F238E27FC236}">
                    <a16:creationId xmlns:a16="http://schemas.microsoft.com/office/drawing/2014/main" id="{62814FAF-58CA-772D-9697-B554BCF7D3B6}"/>
                  </a:ext>
                </a:extLst>
              </p:cNvPr>
              <p:cNvGrpSpPr/>
              <p:nvPr/>
            </p:nvGrpSpPr>
            <p:grpSpPr>
              <a:xfrm flipH="1" flipV="1">
                <a:off x="2918938" y="8423780"/>
                <a:ext cx="3038621" cy="618219"/>
                <a:chOff x="12344400" y="3382281"/>
                <a:chExt cx="3038621" cy="618219"/>
              </a:xfrm>
            </p:grpSpPr>
            <p:cxnSp>
              <p:nvCxnSpPr>
                <p:cNvPr id="29" name="Straight Connector 28">
                  <a:extLst>
                    <a:ext uri="{FF2B5EF4-FFF2-40B4-BE49-F238E27FC236}">
                      <a16:creationId xmlns:a16="http://schemas.microsoft.com/office/drawing/2014/main" id="{05D09951-BA4C-0E47-D40B-F9440F906A30}"/>
                    </a:ext>
                  </a:extLst>
                </p:cNvPr>
                <p:cNvCxnSpPr>
                  <a:cxnSpLocks/>
                </p:cNvCxnSpPr>
                <p:nvPr/>
              </p:nvCxnSpPr>
              <p:spPr>
                <a:xfrm flipV="1">
                  <a:off x="15383021" y="3382281"/>
                  <a:ext cx="0" cy="6182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7C13E58-87A8-B7D9-8ECB-D34C5B2FE078}"/>
                    </a:ext>
                  </a:extLst>
                </p:cNvPr>
                <p:cNvCxnSpPr>
                  <a:cxnSpLocks/>
                </p:cNvCxnSpPr>
                <p:nvPr/>
              </p:nvCxnSpPr>
              <p:spPr>
                <a:xfrm flipH="1">
                  <a:off x="12344400" y="3390900"/>
                  <a:ext cx="3038621"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B054F445-B6C4-FFFA-08FD-B725B49C0C75}"/>
                  </a:ext>
                </a:extLst>
              </p:cNvPr>
              <p:cNvGrpSpPr/>
              <p:nvPr/>
            </p:nvGrpSpPr>
            <p:grpSpPr>
              <a:xfrm flipH="1">
                <a:off x="2918938" y="4043394"/>
                <a:ext cx="3038621" cy="618219"/>
                <a:chOff x="12344400" y="3382281"/>
                <a:chExt cx="3038621" cy="618219"/>
              </a:xfrm>
            </p:grpSpPr>
            <p:cxnSp>
              <p:nvCxnSpPr>
                <p:cNvPr id="42" name="Straight Connector 41">
                  <a:extLst>
                    <a:ext uri="{FF2B5EF4-FFF2-40B4-BE49-F238E27FC236}">
                      <a16:creationId xmlns:a16="http://schemas.microsoft.com/office/drawing/2014/main" id="{44D04631-4C9C-D2C6-97D7-C7C80307380E}"/>
                    </a:ext>
                  </a:extLst>
                </p:cNvPr>
                <p:cNvCxnSpPr>
                  <a:cxnSpLocks/>
                </p:cNvCxnSpPr>
                <p:nvPr/>
              </p:nvCxnSpPr>
              <p:spPr>
                <a:xfrm flipV="1">
                  <a:off x="15383021" y="3382281"/>
                  <a:ext cx="0" cy="618219"/>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0962463-D817-9B5F-5BB1-71520AFA8036}"/>
                    </a:ext>
                  </a:extLst>
                </p:cNvPr>
                <p:cNvCxnSpPr>
                  <a:cxnSpLocks/>
                </p:cNvCxnSpPr>
                <p:nvPr/>
              </p:nvCxnSpPr>
              <p:spPr>
                <a:xfrm flipH="1">
                  <a:off x="12344400" y="3390900"/>
                  <a:ext cx="3038621"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4" name="Rectangle: Rounded Corners 43">
                <a:extLst>
                  <a:ext uri="{FF2B5EF4-FFF2-40B4-BE49-F238E27FC236}">
                    <a16:creationId xmlns:a16="http://schemas.microsoft.com/office/drawing/2014/main" id="{E2CDD995-89DD-7B71-687E-EEF0DC607EB0}"/>
                  </a:ext>
                </a:extLst>
              </p:cNvPr>
              <p:cNvSpPr/>
              <p:nvPr/>
            </p:nvSpPr>
            <p:spPr>
              <a:xfrm>
                <a:off x="5972335" y="3516236"/>
                <a:ext cx="7598895" cy="265656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9FC6A96-E993-3C3A-76F7-8F8F224C9B8E}"/>
                  </a:ext>
                </a:extLst>
              </p:cNvPr>
              <p:cNvSpPr txBox="1"/>
              <p:nvPr/>
            </p:nvSpPr>
            <p:spPr>
              <a:xfrm>
                <a:off x="6067301" y="3574108"/>
                <a:ext cx="7355572" cy="2540824"/>
              </a:xfrm>
              <a:prstGeom prst="rect">
                <a:avLst/>
              </a:prstGeom>
              <a:noFill/>
            </p:spPr>
            <p:txBody>
              <a:bodyPr wrap="square">
                <a:spAutoFit/>
              </a:bodyPr>
              <a:lstStyle/>
              <a:p>
                <a:pPr algn="just">
                  <a:lnSpc>
                    <a:spcPct val="115000"/>
                  </a:lnSpc>
                  <a:spcAft>
                    <a:spcPts val="1000"/>
                  </a:spcAft>
                </a:pPr>
                <a:r>
                  <a:rPr lang="en-US" sz="2800">
                    <a:effectLst/>
                    <a:latin typeface="+mj-lt"/>
                    <a:ea typeface="Calibri" panose="020F0502020204030204" pitchFamily="34" charset="0"/>
                    <a:cs typeface="Times New Roman" panose="02020603050405020304" pitchFamily="18" charset="0"/>
                  </a:rPr>
                  <a:t>Nghệ thuật múa và nghệ thuật khác</a:t>
                </a:r>
                <a:r>
                  <a:rPr lang="vi-VN" sz="2800">
                    <a:latin typeface="+mj-lt"/>
                  </a:rPr>
                  <a:t> chịu ảnh hưởng của điều kiện xã hội, pháp luật, triết học và phản ánh đặc trưng của từng dân tộc.</a:t>
                </a:r>
                <a:r>
                  <a:rPr lang="en-US" sz="2800">
                    <a:effectLst/>
                    <a:latin typeface="+mj-lt"/>
                    <a:ea typeface="Calibri" panose="020F0502020204030204" pitchFamily="34" charset="0"/>
                    <a:cs typeface="Times New Roman" panose="02020603050405020304" pitchFamily="18" charset="0"/>
                  </a:rPr>
                  <a:t>. </a:t>
                </a:r>
                <a:r>
                  <a:rPr lang="en-US" sz="2800">
                    <a:latin typeface="+mj-lt"/>
                  </a:rPr>
                  <a:t>Theo quan điểm Mác – Lênin, nghệ thuật phải phản ánh đời sống chính trị và tinh thần của nhân dân.</a:t>
                </a:r>
                <a:endParaRPr lang="en-US" sz="2800">
                  <a:effectLst/>
                  <a:latin typeface="+mj-lt"/>
                  <a:ea typeface="Calibri" panose="020F0502020204030204" pitchFamily="34" charset="0"/>
                  <a:cs typeface="Times New Roman" panose="02020603050405020304" pitchFamily="18" charset="0"/>
                </a:endParaRPr>
              </a:p>
            </p:txBody>
          </p:sp>
          <p:sp>
            <p:nvSpPr>
              <p:cNvPr id="50" name="Rectangle: Rounded Corners 49">
                <a:extLst>
                  <a:ext uri="{FF2B5EF4-FFF2-40B4-BE49-F238E27FC236}">
                    <a16:creationId xmlns:a16="http://schemas.microsoft.com/office/drawing/2014/main" id="{9D46BC1D-BFA3-B803-CBF1-02AE28C3A324}"/>
                  </a:ext>
                </a:extLst>
              </p:cNvPr>
              <p:cNvSpPr/>
              <p:nvPr/>
            </p:nvSpPr>
            <p:spPr>
              <a:xfrm>
                <a:off x="5957559" y="7001694"/>
                <a:ext cx="7598895" cy="265656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BB79AB43-CC9B-5BB5-7FBC-F3265B816172}"/>
                </a:ext>
              </a:extLst>
            </p:cNvPr>
            <p:cNvSpPr txBox="1"/>
            <p:nvPr/>
          </p:nvSpPr>
          <p:spPr>
            <a:xfrm>
              <a:off x="5962556" y="7081537"/>
              <a:ext cx="7608674" cy="3031343"/>
            </a:xfrm>
            <a:prstGeom prst="rect">
              <a:avLst/>
            </a:prstGeom>
            <a:noFill/>
          </p:spPr>
          <p:txBody>
            <a:bodyPr wrap="square">
              <a:spAutoFit/>
            </a:bodyPr>
            <a:lstStyle/>
            <a:p>
              <a:pPr algn="just">
                <a:lnSpc>
                  <a:spcPct val="115000"/>
                </a:lnSpc>
                <a:spcAft>
                  <a:spcPts val="1000"/>
                </a:spcAft>
              </a:pPr>
              <a:r>
                <a:rPr lang="en-US" sz="2800">
                  <a:effectLst/>
                  <a:latin typeface="+mj-lt"/>
                  <a:ea typeface="Calibri" panose="020F0502020204030204" pitchFamily="34" charset="0"/>
                  <a:cs typeface="Times New Roman" panose="02020603050405020304" pitchFamily="18" charset="0"/>
                </a:rPr>
                <a:t>Các dân tộc đều trải qua nhiều giai đoạn lịch sử đấu tranh. </a:t>
              </a:r>
              <a:r>
                <a:rPr lang="vi-VN" sz="2800">
                  <a:latin typeface="Calibri" panose="020F0502020204030204" pitchFamily="34" charset="0"/>
                  <a:ea typeface="Calibri" panose="020F0502020204030204" pitchFamily="34" charset="0"/>
                  <a:cs typeface="Calibri" panose="020F0502020204030204" pitchFamily="34" charset="0"/>
                </a:rPr>
                <a:t>Nghệ thuật múa phát triển cùng chặng đường đấu tranh của đất nước, tạo ra tác phẩm mới phản ánh và phục vụ</a:t>
              </a:r>
              <a:r>
                <a:rPr lang="en-US" sz="2800">
                  <a:latin typeface="Calibri" panose="020F0502020204030204" pitchFamily="34" charset="0"/>
                  <a:ea typeface="Calibri" panose="020F0502020204030204" pitchFamily="34" charset="0"/>
                  <a:cs typeface="Calibri" panose="020F0502020204030204" pitchFamily="34" charset="0"/>
                </a:rPr>
                <a:t> </a:t>
              </a:r>
              <a:r>
                <a:rPr lang="en-US" sz="2800"/>
                <a:t>cho chính trị của mỗi đất nước, mỗi dân tộc…</a:t>
              </a:r>
            </a:p>
            <a:p>
              <a:pPr algn="just">
                <a:lnSpc>
                  <a:spcPct val="115000"/>
                </a:lnSpc>
                <a:spcAft>
                  <a:spcPts val="1000"/>
                </a:spcAft>
              </a:pPr>
              <a:endParaRPr lang="en-US" sz="2000">
                <a:effectLst/>
                <a:latin typeface="+mj-lt"/>
                <a:ea typeface="Calibri" panose="020F0502020204030204" pitchFamily="34" charset="0"/>
                <a:cs typeface="Times New Roman" panose="02020603050405020304" pitchFamily="18" charset="0"/>
              </a:endParaRPr>
            </a:p>
          </p:txBody>
        </p:sp>
      </p:grpSp>
      <p:pic>
        <p:nvPicPr>
          <p:cNvPr id="56" name="Picture 55">
            <a:extLst>
              <a:ext uri="{FF2B5EF4-FFF2-40B4-BE49-F238E27FC236}">
                <a16:creationId xmlns:a16="http://schemas.microsoft.com/office/drawing/2014/main" id="{B8223482-0B44-93A1-2DB4-7C7686D1CAF3}"/>
              </a:ext>
            </a:extLst>
          </p:cNvPr>
          <p:cNvPicPr>
            <a:picLocks noChangeAspect="1"/>
          </p:cNvPicPr>
          <p:nvPr/>
        </p:nvPicPr>
        <p:blipFill>
          <a:blip r:embed="rId7"/>
          <a:stretch>
            <a:fillRect/>
          </a:stretch>
        </p:blipFill>
        <p:spPr>
          <a:xfrm>
            <a:off x="13618515" y="4976469"/>
            <a:ext cx="4277015" cy="2808817"/>
          </a:xfrm>
          <a:prstGeom prst="rect">
            <a:avLst/>
          </a:prstGeom>
        </p:spPr>
      </p:pic>
    </p:spTree>
    <p:extLst>
      <p:ext uri="{BB962C8B-B14F-4D97-AF65-F5344CB8AC3E}">
        <p14:creationId xmlns:p14="http://schemas.microsoft.com/office/powerpoint/2010/main" val="15098014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2990</Words>
  <Application>Microsoft Office PowerPoint</Application>
  <PresentationFormat>Custom</PresentationFormat>
  <Paragraphs>135</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Cabin</vt:lpstr>
      <vt:lpstr>Muli</vt:lpstr>
      <vt:lpstr>Calibri</vt:lpstr>
      <vt:lpstr>Arial</vt:lpstr>
      <vt:lpstr>Wedges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Colorful Pastel Cute Illustration Project Presentation</dc:title>
  <dc:creator>PHƯƠNG ANH</dc:creator>
  <cp:lastModifiedBy>Administrator</cp:lastModifiedBy>
  <cp:revision>11</cp:revision>
  <dcterms:created xsi:type="dcterms:W3CDTF">2006-08-16T00:00:00Z</dcterms:created>
  <dcterms:modified xsi:type="dcterms:W3CDTF">2025-09-21T04:12:29Z</dcterms:modified>
  <dc:identifier>DAGeZqpT7ZQ</dc:identifier>
</cp:coreProperties>
</file>