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0"/>
      <p:bold r:id="rId11"/>
      <p:italic r:id="rId12"/>
      <p:boldItalic r:id="rId13"/>
    </p:embeddedFont>
    <p:embeddedFont>
      <p:font typeface="DejaVu Serif" panose="020B0604020202020204" charset="0"/>
      <p:regular r:id="rId14"/>
    </p:embeddedFont>
    <p:embeddedFont>
      <p:font typeface="Montserrat Bold" panose="00000800000000000000" pitchFamily="2" charset="0"/>
      <p:regular r:id="rId15"/>
      <p:bold r:id="rId16"/>
    </p:embeddedFont>
    <p:embeddedFont>
      <p:font typeface="More Sugar" panose="020B0604020202020204" charset="0"/>
      <p:regular r:id="rId17"/>
    </p:embeddedFont>
    <p:embeddedFont>
      <p:font typeface="Saira Bold" panose="020B0604020202020204" charset="0"/>
      <p:regular r:id="rId18"/>
    </p:embeddedFont>
    <p:embeddedFont>
      <p:font typeface="Saira Bold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16" y="1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svg"/><Relationship Id="rId12" Type="http://schemas.openxmlformats.org/officeDocument/2006/relationships/image" Target="../media/image42.sv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8.svg"/><Relationship Id="rId10" Type="http://schemas.openxmlformats.org/officeDocument/2006/relationships/image" Target="../media/image2.svg"/><Relationship Id="rId4" Type="http://schemas.openxmlformats.org/officeDocument/2006/relationships/image" Target="../media/image27.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33.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grpSp>
        <p:nvGrpSpPr>
          <p:cNvPr id="2" name="Group 2"/>
          <p:cNvGrpSpPr/>
          <p:nvPr/>
        </p:nvGrpSpPr>
        <p:grpSpPr>
          <a:xfrm>
            <a:off x="4147295" y="3468899"/>
            <a:ext cx="10379087" cy="3292051"/>
            <a:chOff x="0" y="-76200"/>
            <a:chExt cx="13838783" cy="4389402"/>
          </a:xfrm>
        </p:grpSpPr>
        <p:sp>
          <p:nvSpPr>
            <p:cNvPr id="3" name="TextBox 3"/>
            <p:cNvSpPr txBox="1"/>
            <p:nvPr/>
          </p:nvSpPr>
          <p:spPr>
            <a:xfrm>
              <a:off x="0" y="2027202"/>
              <a:ext cx="13838783" cy="2286000"/>
            </a:xfrm>
            <a:prstGeom prst="rect">
              <a:avLst/>
            </a:prstGeom>
          </p:spPr>
          <p:txBody>
            <a:bodyPr lIns="0" tIns="0" rIns="0" bIns="0" rtlCol="0" anchor="t">
              <a:spAutoFit/>
            </a:bodyPr>
            <a:lstStyle/>
            <a:p>
              <a:pPr algn="ctr">
                <a:lnSpc>
                  <a:spcPts val="13529"/>
                </a:lnSpc>
              </a:pPr>
              <a:endParaRPr lang="en-US" sz="11274" dirty="0">
                <a:solidFill>
                  <a:srgbClr val="000000"/>
                </a:solidFill>
                <a:latin typeface="Montserrat Bold"/>
              </a:endParaRPr>
            </a:p>
          </p:txBody>
        </p:sp>
        <p:sp>
          <p:nvSpPr>
            <p:cNvPr id="4" name="TextBox 4"/>
            <p:cNvSpPr txBox="1"/>
            <p:nvPr/>
          </p:nvSpPr>
          <p:spPr>
            <a:xfrm>
              <a:off x="0" y="-76200"/>
              <a:ext cx="13838783" cy="874599"/>
            </a:xfrm>
            <a:prstGeom prst="rect">
              <a:avLst/>
            </a:prstGeom>
          </p:spPr>
          <p:txBody>
            <a:bodyPr lIns="0" tIns="0" rIns="0" bIns="0" rtlCol="0" anchor="t">
              <a:spAutoFit/>
            </a:bodyPr>
            <a:lstStyle/>
            <a:p>
              <a:pPr algn="ctr">
                <a:lnSpc>
                  <a:spcPts val="4900"/>
                </a:lnSpc>
              </a:pPr>
              <a:r>
                <a:rPr lang="vi-VN" sz="4800" dirty="0">
                  <a:solidFill>
                    <a:srgbClr val="000000"/>
                  </a:solidFill>
                  <a:latin typeface="Saira Bold"/>
                </a:rPr>
                <a:t>Phương pháp Steiner </a:t>
              </a:r>
              <a:endParaRPr lang="en-US" sz="4800" dirty="0">
                <a:solidFill>
                  <a:srgbClr val="000000"/>
                </a:solidFill>
                <a:latin typeface="Saira Bold"/>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9261">
            <a:off x="15266592" y="6288337"/>
            <a:ext cx="4913938" cy="593992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4102">
            <a:off x="15337074" y="-16661"/>
            <a:ext cx="4524890" cy="489899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4612">
            <a:off x="-1900337" y="-36557"/>
            <a:ext cx="5207673" cy="346547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3282">
            <a:off x="-1631611" y="6368261"/>
            <a:ext cx="5320621" cy="462410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9797">
            <a:off x="-1292046" y="3393046"/>
            <a:ext cx="4321518" cy="163432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59855">
            <a:off x="16262970" y="5259252"/>
            <a:ext cx="1209483" cy="21810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7897">
            <a:off x="-1706480" y="841242"/>
            <a:ext cx="6585591" cy="43225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3141" y="2010496"/>
            <a:ext cx="7557685" cy="62660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61983" y="7353393"/>
            <a:ext cx="3629714" cy="380981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1202" y="7760042"/>
            <a:ext cx="4128561" cy="4068509"/>
          </a:xfrm>
          <a:prstGeom prst="rect">
            <a:avLst/>
          </a:prstGeom>
        </p:spPr>
      </p:pic>
      <p:pic>
        <p:nvPicPr>
          <p:cNvPr id="6" name="Picture 6"/>
          <p:cNvPicPr>
            <a:picLocks noChangeAspect="1"/>
          </p:cNvPicPr>
          <p:nvPr/>
        </p:nvPicPr>
        <p:blipFill>
          <a:blip r:embed="rId10"/>
          <a:srcRect l="12411" r="13997"/>
          <a:stretch>
            <a:fillRect/>
          </a:stretch>
        </p:blipFill>
        <p:spPr>
          <a:xfrm>
            <a:off x="3326415" y="3002513"/>
            <a:ext cx="5000944" cy="4533637"/>
          </a:xfrm>
          <a:prstGeom prst="rect">
            <a:avLst/>
          </a:prstGeom>
        </p:spPr>
      </p:pic>
      <p:sp>
        <p:nvSpPr>
          <p:cNvPr id="7" name="TextBox 7"/>
          <p:cNvSpPr txBox="1"/>
          <p:nvPr/>
        </p:nvSpPr>
        <p:spPr>
          <a:xfrm>
            <a:off x="10670905" y="2706686"/>
            <a:ext cx="6363200" cy="3462654"/>
          </a:xfrm>
          <a:prstGeom prst="rect">
            <a:avLst/>
          </a:prstGeom>
        </p:spPr>
        <p:txBody>
          <a:bodyPr lIns="0" tIns="0" rIns="0" bIns="0" rtlCol="0" anchor="t">
            <a:spAutoFit/>
          </a:bodyPr>
          <a:lstStyle/>
          <a:p>
            <a:pPr>
              <a:lnSpc>
                <a:spcPts val="3920"/>
              </a:lnSpc>
            </a:pPr>
            <a:r>
              <a:rPr lang="en-US" sz="2800" dirty="0">
                <a:solidFill>
                  <a:srgbClr val="000000"/>
                </a:solidFill>
                <a:latin typeface="DejaVu Serif"/>
              </a:rPr>
              <a:t>Phương pháp Steiner (</a:t>
            </a:r>
            <a:r>
              <a:rPr lang="en-US" sz="2800" dirty="0" err="1">
                <a:solidFill>
                  <a:srgbClr val="000000"/>
                </a:solidFill>
                <a:latin typeface="DejaVu Serif"/>
              </a:rPr>
              <a:t>còn</a:t>
            </a:r>
            <a:r>
              <a:rPr lang="en-US" sz="2800" dirty="0">
                <a:solidFill>
                  <a:srgbClr val="000000"/>
                </a:solidFill>
                <a:latin typeface="DejaVu Serif"/>
              </a:rPr>
              <a:t> </a:t>
            </a:r>
            <a:r>
              <a:rPr lang="en-US" sz="2800" dirty="0" err="1">
                <a:solidFill>
                  <a:srgbClr val="000000"/>
                </a:solidFill>
                <a:latin typeface="DejaVu Serif"/>
              </a:rPr>
              <a:t>có</a:t>
            </a:r>
            <a:r>
              <a:rPr lang="en-US" sz="2800" dirty="0">
                <a:solidFill>
                  <a:srgbClr val="000000"/>
                </a:solidFill>
                <a:latin typeface="DejaVu Serif"/>
              </a:rPr>
              <a:t> </a:t>
            </a:r>
            <a:r>
              <a:rPr lang="en-US" sz="2800" dirty="0" err="1">
                <a:solidFill>
                  <a:srgbClr val="000000"/>
                </a:solidFill>
                <a:latin typeface="DejaVu Serif"/>
              </a:rPr>
              <a:t>tên</a:t>
            </a:r>
            <a:r>
              <a:rPr lang="en-US" sz="2800" dirty="0">
                <a:solidFill>
                  <a:srgbClr val="000000"/>
                </a:solidFill>
                <a:latin typeface="DejaVu Serif"/>
              </a:rPr>
              <a:t> </a:t>
            </a:r>
            <a:r>
              <a:rPr lang="en-US" sz="2800" dirty="0" err="1">
                <a:solidFill>
                  <a:srgbClr val="000000"/>
                </a:solidFill>
                <a:latin typeface="DejaVu Serif"/>
              </a:rPr>
              <a:t>gọi</a:t>
            </a:r>
            <a:r>
              <a:rPr lang="en-US" sz="2800" dirty="0">
                <a:solidFill>
                  <a:srgbClr val="000000"/>
                </a:solidFill>
                <a:latin typeface="DejaVu Serif"/>
              </a:rPr>
              <a:t> </a:t>
            </a:r>
            <a:r>
              <a:rPr lang="en-US" sz="2800" dirty="0" err="1">
                <a:solidFill>
                  <a:srgbClr val="000000"/>
                </a:solidFill>
                <a:latin typeface="DejaVu Serif"/>
              </a:rPr>
              <a:t>khác</a:t>
            </a:r>
            <a:r>
              <a:rPr lang="en-US" sz="2800" dirty="0">
                <a:solidFill>
                  <a:srgbClr val="000000"/>
                </a:solidFill>
                <a:latin typeface="DejaVu Serif"/>
              </a:rPr>
              <a:t> </a:t>
            </a:r>
            <a:r>
              <a:rPr lang="en-US" sz="2800" dirty="0" err="1">
                <a:solidFill>
                  <a:srgbClr val="000000"/>
                </a:solidFill>
                <a:latin typeface="DejaVu Serif"/>
              </a:rPr>
              <a:t>là</a:t>
            </a:r>
            <a:r>
              <a:rPr lang="en-US" sz="2800" dirty="0">
                <a:solidFill>
                  <a:srgbClr val="000000"/>
                </a:solidFill>
                <a:latin typeface="DejaVu Serif"/>
              </a:rPr>
              <a:t> Waldorf) </a:t>
            </a:r>
            <a:r>
              <a:rPr lang="en-US" sz="2800" dirty="0" err="1">
                <a:solidFill>
                  <a:srgbClr val="000000"/>
                </a:solidFill>
                <a:latin typeface="DejaVu Serif"/>
              </a:rPr>
              <a:t>là</a:t>
            </a:r>
            <a:r>
              <a:rPr lang="en-US" sz="2800" dirty="0">
                <a:solidFill>
                  <a:srgbClr val="000000"/>
                </a:solidFill>
                <a:latin typeface="DejaVu Serif"/>
              </a:rPr>
              <a:t> </a:t>
            </a:r>
            <a:r>
              <a:rPr lang="en-US" sz="2800" dirty="0" err="1">
                <a:solidFill>
                  <a:srgbClr val="000000"/>
                </a:solidFill>
                <a:latin typeface="DejaVu Serif"/>
              </a:rPr>
              <a:t>phương</a:t>
            </a:r>
            <a:r>
              <a:rPr lang="en-US" sz="2800" dirty="0">
                <a:solidFill>
                  <a:srgbClr val="000000"/>
                </a:solidFill>
                <a:latin typeface="DejaVu Serif"/>
              </a:rPr>
              <a:t> pháp </a:t>
            </a:r>
            <a:r>
              <a:rPr lang="en-US" sz="2800" dirty="0" err="1">
                <a:solidFill>
                  <a:srgbClr val="000000"/>
                </a:solidFill>
                <a:latin typeface="DejaVu Serif"/>
              </a:rPr>
              <a:t>giáo</a:t>
            </a:r>
            <a:r>
              <a:rPr lang="en-US" sz="2800" dirty="0">
                <a:solidFill>
                  <a:srgbClr val="000000"/>
                </a:solidFill>
                <a:latin typeface="DejaVu Serif"/>
              </a:rPr>
              <a:t> </a:t>
            </a:r>
            <a:r>
              <a:rPr lang="en-US" sz="2800" dirty="0" err="1">
                <a:solidFill>
                  <a:srgbClr val="000000"/>
                </a:solidFill>
                <a:latin typeface="DejaVu Serif"/>
              </a:rPr>
              <a:t>dục</a:t>
            </a:r>
            <a:r>
              <a:rPr lang="en-US" sz="2800" dirty="0">
                <a:solidFill>
                  <a:srgbClr val="000000"/>
                </a:solidFill>
                <a:latin typeface="DejaVu Serif"/>
              </a:rPr>
              <a:t> </a:t>
            </a:r>
            <a:r>
              <a:rPr lang="en-US" sz="2800" dirty="0" err="1">
                <a:solidFill>
                  <a:srgbClr val="000000"/>
                </a:solidFill>
                <a:latin typeface="DejaVu Serif"/>
              </a:rPr>
              <a:t>mầm</a:t>
            </a:r>
            <a:r>
              <a:rPr lang="en-US" sz="2800" dirty="0">
                <a:solidFill>
                  <a:srgbClr val="000000"/>
                </a:solidFill>
                <a:latin typeface="DejaVu Serif"/>
              </a:rPr>
              <a:t> non </a:t>
            </a:r>
            <a:r>
              <a:rPr lang="en-US" sz="2800" dirty="0" err="1">
                <a:solidFill>
                  <a:srgbClr val="000000"/>
                </a:solidFill>
                <a:latin typeface="DejaVu Serif"/>
              </a:rPr>
              <a:t>được</a:t>
            </a:r>
            <a:r>
              <a:rPr lang="en-US" sz="2800" dirty="0">
                <a:solidFill>
                  <a:srgbClr val="000000"/>
                </a:solidFill>
                <a:latin typeface="DejaVu Serif"/>
              </a:rPr>
              <a:t> </a:t>
            </a:r>
            <a:r>
              <a:rPr lang="en-US" sz="2800" dirty="0" err="1">
                <a:solidFill>
                  <a:srgbClr val="000000"/>
                </a:solidFill>
                <a:latin typeface="DejaVu Serif"/>
              </a:rPr>
              <a:t>hình</a:t>
            </a:r>
            <a:r>
              <a:rPr lang="en-US" sz="2800" dirty="0">
                <a:solidFill>
                  <a:srgbClr val="000000"/>
                </a:solidFill>
                <a:latin typeface="DejaVu Serif"/>
              </a:rPr>
              <a:t> </a:t>
            </a:r>
            <a:r>
              <a:rPr lang="en-US" sz="2800" dirty="0" err="1">
                <a:solidFill>
                  <a:srgbClr val="000000"/>
                </a:solidFill>
                <a:latin typeface="DejaVu Serif"/>
              </a:rPr>
              <a:t>thành</a:t>
            </a:r>
            <a:r>
              <a:rPr lang="en-US" sz="2800" dirty="0">
                <a:solidFill>
                  <a:srgbClr val="000000"/>
                </a:solidFill>
                <a:latin typeface="DejaVu Serif"/>
              </a:rPr>
              <a:t> và </a:t>
            </a:r>
            <a:r>
              <a:rPr lang="en-US" sz="2800" dirty="0" err="1">
                <a:solidFill>
                  <a:srgbClr val="000000"/>
                </a:solidFill>
                <a:latin typeface="DejaVu Serif"/>
              </a:rPr>
              <a:t>phát</a:t>
            </a:r>
            <a:r>
              <a:rPr lang="en-US" sz="2800" dirty="0">
                <a:solidFill>
                  <a:srgbClr val="000000"/>
                </a:solidFill>
                <a:latin typeface="DejaVu Serif"/>
              </a:rPr>
              <a:t> </a:t>
            </a:r>
            <a:r>
              <a:rPr lang="en-US" sz="2800" dirty="0" err="1">
                <a:solidFill>
                  <a:srgbClr val="000000"/>
                </a:solidFill>
                <a:latin typeface="DejaVu Serif"/>
              </a:rPr>
              <a:t>triển</a:t>
            </a:r>
            <a:r>
              <a:rPr lang="en-US" sz="2800" dirty="0">
                <a:solidFill>
                  <a:srgbClr val="000000"/>
                </a:solidFill>
                <a:latin typeface="DejaVu Serif"/>
              </a:rPr>
              <a:t> </a:t>
            </a:r>
            <a:r>
              <a:rPr lang="en-US" sz="2800" dirty="0" err="1">
                <a:solidFill>
                  <a:srgbClr val="000000"/>
                </a:solidFill>
                <a:latin typeface="DejaVu Serif"/>
              </a:rPr>
              <a:t>bởi</a:t>
            </a:r>
            <a:r>
              <a:rPr lang="en-US" sz="2800" dirty="0">
                <a:solidFill>
                  <a:srgbClr val="000000"/>
                </a:solidFill>
                <a:latin typeface="DejaVu Serif"/>
              </a:rPr>
              <a:t> Rudolf Steiner Joseph Lorenz - </a:t>
            </a:r>
            <a:r>
              <a:rPr lang="en-US" sz="2800" dirty="0" err="1">
                <a:solidFill>
                  <a:srgbClr val="000000"/>
                </a:solidFill>
                <a:latin typeface="DejaVu Serif"/>
              </a:rPr>
              <a:t>một</a:t>
            </a:r>
            <a:r>
              <a:rPr lang="en-US" sz="2800" dirty="0">
                <a:solidFill>
                  <a:srgbClr val="000000"/>
                </a:solidFill>
                <a:latin typeface="DejaVu Serif"/>
              </a:rPr>
              <a:t> </a:t>
            </a:r>
            <a:r>
              <a:rPr lang="en-US" sz="2800" dirty="0" err="1">
                <a:solidFill>
                  <a:srgbClr val="000000"/>
                </a:solidFill>
                <a:latin typeface="DejaVu Serif"/>
              </a:rPr>
              <a:t>nhà</a:t>
            </a:r>
            <a:r>
              <a:rPr lang="en-US" sz="2800" dirty="0">
                <a:solidFill>
                  <a:srgbClr val="000000"/>
                </a:solidFill>
                <a:latin typeface="DejaVu Serif"/>
              </a:rPr>
              <a:t> </a:t>
            </a:r>
            <a:r>
              <a:rPr lang="en-US" sz="2800" dirty="0" err="1">
                <a:solidFill>
                  <a:srgbClr val="000000"/>
                </a:solidFill>
                <a:latin typeface="DejaVu Serif"/>
              </a:rPr>
              <a:t>triết</a:t>
            </a:r>
            <a:r>
              <a:rPr lang="en-US" sz="2800" dirty="0">
                <a:solidFill>
                  <a:srgbClr val="000000"/>
                </a:solidFill>
                <a:latin typeface="DejaVu Serif"/>
              </a:rPr>
              <a:t> </a:t>
            </a:r>
            <a:r>
              <a:rPr lang="en-US" sz="2800" dirty="0" err="1">
                <a:solidFill>
                  <a:srgbClr val="000000"/>
                </a:solidFill>
                <a:latin typeface="DejaVu Serif"/>
              </a:rPr>
              <a:t>học</a:t>
            </a:r>
            <a:r>
              <a:rPr lang="en-US" sz="2800" dirty="0">
                <a:solidFill>
                  <a:srgbClr val="000000"/>
                </a:solidFill>
                <a:latin typeface="DejaVu Serif"/>
              </a:rPr>
              <a:t>, </a:t>
            </a:r>
            <a:r>
              <a:rPr lang="en-US" sz="2800" dirty="0" err="1">
                <a:solidFill>
                  <a:srgbClr val="000000"/>
                </a:solidFill>
                <a:latin typeface="DejaVu Serif"/>
              </a:rPr>
              <a:t>nhà</a:t>
            </a:r>
            <a:r>
              <a:rPr lang="en-US" sz="2800" dirty="0">
                <a:solidFill>
                  <a:srgbClr val="000000"/>
                </a:solidFill>
                <a:latin typeface="DejaVu Serif"/>
              </a:rPr>
              <a:t> </a:t>
            </a:r>
            <a:r>
              <a:rPr lang="en-US" sz="2800" dirty="0" err="1">
                <a:solidFill>
                  <a:srgbClr val="000000"/>
                </a:solidFill>
                <a:latin typeface="DejaVu Serif"/>
              </a:rPr>
              <a:t>tư</a:t>
            </a:r>
            <a:r>
              <a:rPr lang="en-US" sz="2800" dirty="0">
                <a:solidFill>
                  <a:srgbClr val="000000"/>
                </a:solidFill>
                <a:latin typeface="DejaVu Serif"/>
              </a:rPr>
              <a:t> </a:t>
            </a:r>
            <a:r>
              <a:rPr lang="en-US" sz="2800" dirty="0" err="1">
                <a:solidFill>
                  <a:srgbClr val="000000"/>
                </a:solidFill>
                <a:latin typeface="DejaVu Serif"/>
              </a:rPr>
              <a:t>tưởng</a:t>
            </a:r>
            <a:r>
              <a:rPr lang="en-US" sz="2800" dirty="0">
                <a:solidFill>
                  <a:srgbClr val="000000"/>
                </a:solidFill>
                <a:latin typeface="DejaVu Serif"/>
              </a:rPr>
              <a:t> </a:t>
            </a:r>
            <a:r>
              <a:rPr lang="en-US" sz="2800" dirty="0" err="1">
                <a:solidFill>
                  <a:srgbClr val="000000"/>
                </a:solidFill>
                <a:latin typeface="DejaVu Serif"/>
              </a:rPr>
              <a:t>xã</a:t>
            </a:r>
            <a:r>
              <a:rPr lang="en-US" sz="2800" dirty="0">
                <a:solidFill>
                  <a:srgbClr val="000000"/>
                </a:solidFill>
                <a:latin typeface="DejaVu Serif"/>
              </a:rPr>
              <a:t> </a:t>
            </a:r>
            <a:r>
              <a:rPr lang="en-US" sz="2800" dirty="0" err="1">
                <a:solidFill>
                  <a:srgbClr val="000000"/>
                </a:solidFill>
                <a:latin typeface="DejaVu Serif"/>
              </a:rPr>
              <a:t>hội</a:t>
            </a:r>
            <a:r>
              <a:rPr lang="en-US" sz="2800" dirty="0">
                <a:solidFill>
                  <a:srgbClr val="000000"/>
                </a:solidFill>
                <a:latin typeface="DejaVu Serif"/>
              </a:rPr>
              <a:t>, </a:t>
            </a:r>
            <a:r>
              <a:rPr lang="en-US" sz="2800" dirty="0" err="1">
                <a:solidFill>
                  <a:srgbClr val="000000"/>
                </a:solidFill>
                <a:latin typeface="DejaVu Serif"/>
              </a:rPr>
              <a:t>kiến</a:t>
            </a:r>
            <a:r>
              <a:rPr lang="en-US" sz="2800" dirty="0">
                <a:solidFill>
                  <a:srgbClr val="000000"/>
                </a:solidFill>
                <a:latin typeface="DejaVu Serif"/>
              </a:rPr>
              <a:t> </a:t>
            </a:r>
            <a:r>
              <a:rPr lang="en-US" sz="2800" dirty="0" err="1">
                <a:solidFill>
                  <a:srgbClr val="000000"/>
                </a:solidFill>
                <a:latin typeface="DejaVu Serif"/>
              </a:rPr>
              <a:t>trúc</a:t>
            </a:r>
            <a:r>
              <a:rPr lang="en-US" sz="2800" dirty="0">
                <a:solidFill>
                  <a:srgbClr val="000000"/>
                </a:solidFill>
                <a:latin typeface="DejaVu Serif"/>
              </a:rPr>
              <a:t> </a:t>
            </a:r>
            <a:r>
              <a:rPr lang="en-US" sz="2800" dirty="0" err="1">
                <a:solidFill>
                  <a:srgbClr val="000000"/>
                </a:solidFill>
                <a:latin typeface="DejaVu Serif"/>
              </a:rPr>
              <a:t>sư</a:t>
            </a:r>
            <a:r>
              <a:rPr lang="en-US" sz="2800" dirty="0">
                <a:solidFill>
                  <a:srgbClr val="000000"/>
                </a:solidFill>
                <a:latin typeface="DejaVu Serif"/>
              </a:rPr>
              <a:t> </a:t>
            </a:r>
            <a:r>
              <a:rPr lang="en-US" sz="2800" dirty="0" err="1">
                <a:solidFill>
                  <a:srgbClr val="000000"/>
                </a:solidFill>
                <a:latin typeface="DejaVu Serif"/>
              </a:rPr>
              <a:t>người</a:t>
            </a:r>
            <a:r>
              <a:rPr lang="en-US" sz="2800" dirty="0">
                <a:solidFill>
                  <a:srgbClr val="000000"/>
                </a:solidFill>
                <a:latin typeface="DejaVu Serif"/>
              </a:rPr>
              <a:t> </a:t>
            </a:r>
            <a:r>
              <a:rPr lang="en-US" sz="2800" dirty="0" err="1">
                <a:solidFill>
                  <a:srgbClr val="000000"/>
                </a:solidFill>
                <a:latin typeface="DejaVu Serif"/>
              </a:rPr>
              <a:t>Áo</a:t>
            </a:r>
            <a:r>
              <a:rPr lang="en-US" sz="2800" dirty="0">
                <a:solidFill>
                  <a:srgbClr val="000000"/>
                </a:solidFill>
                <a:latin typeface="DejaVu Serif"/>
              </a:rPr>
              <a:t>.</a:t>
            </a:r>
          </a:p>
        </p:txBody>
      </p:sp>
      <p:sp>
        <p:nvSpPr>
          <p:cNvPr id="8" name="TextBox 8"/>
          <p:cNvSpPr txBox="1"/>
          <p:nvPr/>
        </p:nvSpPr>
        <p:spPr>
          <a:xfrm>
            <a:off x="10327079" y="1516790"/>
            <a:ext cx="2842498" cy="873112"/>
          </a:xfrm>
          <a:prstGeom prst="rect">
            <a:avLst/>
          </a:prstGeom>
        </p:spPr>
        <p:txBody>
          <a:bodyPr lIns="0" tIns="0" rIns="0" bIns="0" rtlCol="0" anchor="t">
            <a:spAutoFit/>
          </a:bodyPr>
          <a:lstStyle/>
          <a:p>
            <a:pPr algn="ctr">
              <a:lnSpc>
                <a:spcPts val="7000"/>
              </a:lnSpc>
            </a:pPr>
            <a:r>
              <a:rPr lang="en-US" sz="5000">
                <a:solidFill>
                  <a:srgbClr val="000000"/>
                </a:solidFill>
                <a:latin typeface="More Sugar"/>
              </a:rPr>
              <a:t>Khái niệm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5143" y="2493867"/>
            <a:ext cx="7078480" cy="44143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46207">
            <a:off x="423959" y="1165857"/>
            <a:ext cx="1209483" cy="2181035"/>
          </a:xfrm>
          <a:prstGeom prst="rect">
            <a:avLst/>
          </a:prstGeom>
        </p:spPr>
      </p:pic>
      <p:grpSp>
        <p:nvGrpSpPr>
          <p:cNvPr id="4" name="Group 4"/>
          <p:cNvGrpSpPr>
            <a:grpSpLocks noChangeAspect="1"/>
          </p:cNvGrpSpPr>
          <p:nvPr/>
        </p:nvGrpSpPr>
        <p:grpSpPr>
          <a:xfrm rot="301842">
            <a:off x="3429335" y="558234"/>
            <a:ext cx="4058717" cy="3871266"/>
            <a:chOff x="0" y="0"/>
            <a:chExt cx="6324600" cy="6032500"/>
          </a:xfrm>
        </p:grpSpPr>
        <p:sp>
          <p:nvSpPr>
            <p:cNvPr id="5" name="Freeform 5"/>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6"/>
              <a:stretch>
                <a:fillRect l="-21391" r="-21391"/>
              </a:stretch>
            </a:blipFill>
          </p:spPr>
        </p:sp>
        <p:sp>
          <p:nvSpPr>
            <p:cNvPr id="6" name="Freeform 6"/>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grpSp>
      <p:grpSp>
        <p:nvGrpSpPr>
          <p:cNvPr id="7" name="Group 7"/>
          <p:cNvGrpSpPr>
            <a:grpSpLocks noChangeAspect="1"/>
          </p:cNvGrpSpPr>
          <p:nvPr/>
        </p:nvGrpSpPr>
        <p:grpSpPr>
          <a:xfrm rot="-260959">
            <a:off x="1499124" y="5238707"/>
            <a:ext cx="4058717" cy="3871266"/>
            <a:chOff x="0" y="0"/>
            <a:chExt cx="6324600" cy="6032500"/>
          </a:xfrm>
        </p:grpSpPr>
        <p:sp>
          <p:nvSpPr>
            <p:cNvPr id="8" name="Freeform 8"/>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7"/>
              <a:stretch>
                <a:fillRect t="-20491" b="-37090"/>
              </a:stretch>
            </a:blipFill>
          </p:spPr>
        </p:sp>
        <p:sp>
          <p:nvSpPr>
            <p:cNvPr id="9" name="Freeform 9"/>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grpSp>
      <p:sp>
        <p:nvSpPr>
          <p:cNvPr id="10" name="TextBox 10"/>
          <p:cNvSpPr txBox="1"/>
          <p:nvPr/>
        </p:nvSpPr>
        <p:spPr>
          <a:xfrm>
            <a:off x="8322152" y="2349558"/>
            <a:ext cx="9144000" cy="4443730"/>
          </a:xfrm>
          <a:prstGeom prst="rect">
            <a:avLst/>
          </a:prstGeom>
        </p:spPr>
        <p:txBody>
          <a:bodyPr lIns="0" tIns="0" rIns="0" bIns="0" rtlCol="0" anchor="t">
            <a:spAutoFit/>
          </a:bodyPr>
          <a:lstStyle/>
          <a:p>
            <a:pPr>
              <a:lnSpc>
                <a:spcPts val="3919"/>
              </a:lnSpc>
            </a:pPr>
            <a:r>
              <a:rPr lang="en-US" sz="2799" dirty="0">
                <a:solidFill>
                  <a:srgbClr val="000000"/>
                </a:solidFill>
                <a:latin typeface="Saira Bold"/>
              </a:rPr>
              <a:t>2. </a:t>
            </a:r>
            <a:r>
              <a:rPr lang="en-US" sz="2799" dirty="0" err="1">
                <a:solidFill>
                  <a:srgbClr val="000000"/>
                </a:solidFill>
                <a:latin typeface="Saira Bold"/>
              </a:rPr>
              <a:t>Xuất</a:t>
            </a:r>
            <a:r>
              <a:rPr lang="en-US" sz="2799" dirty="0">
                <a:solidFill>
                  <a:srgbClr val="000000"/>
                </a:solidFill>
                <a:latin typeface="Saira Bold"/>
              </a:rPr>
              <a:t> </a:t>
            </a:r>
            <a:r>
              <a:rPr lang="en-US" sz="2799" dirty="0" err="1">
                <a:solidFill>
                  <a:srgbClr val="000000"/>
                </a:solidFill>
                <a:latin typeface="Saira Bold"/>
              </a:rPr>
              <a:t>xứ</a:t>
            </a:r>
            <a:r>
              <a:rPr lang="en-US" sz="2799" dirty="0">
                <a:solidFill>
                  <a:srgbClr val="000000"/>
                </a:solidFill>
                <a:latin typeface="Saira Bold"/>
              </a:rPr>
              <a:t>-</a:t>
            </a:r>
          </a:p>
          <a:p>
            <a:pPr>
              <a:lnSpc>
                <a:spcPts val="3919"/>
              </a:lnSpc>
            </a:pPr>
            <a:r>
              <a:rPr lang="en-US" sz="2799" dirty="0">
                <a:solidFill>
                  <a:srgbClr val="000000"/>
                </a:solidFill>
                <a:latin typeface="DejaVu Serif"/>
              </a:rPr>
              <a:t>Do Rudolf Steiner (1861-1925) – </a:t>
            </a:r>
            <a:r>
              <a:rPr lang="en-US" sz="2799" dirty="0" err="1">
                <a:solidFill>
                  <a:srgbClr val="000000"/>
                </a:solidFill>
                <a:latin typeface="DejaVu Serif"/>
              </a:rPr>
              <a:t>một</a:t>
            </a:r>
            <a:r>
              <a:rPr lang="en-US" sz="2799" dirty="0">
                <a:solidFill>
                  <a:srgbClr val="000000"/>
                </a:solidFill>
                <a:latin typeface="DejaVu Serif"/>
              </a:rPr>
              <a:t> </a:t>
            </a:r>
            <a:r>
              <a:rPr lang="en-US" sz="2799" dirty="0" err="1">
                <a:solidFill>
                  <a:srgbClr val="000000"/>
                </a:solidFill>
                <a:latin typeface="DejaVu Serif"/>
              </a:rPr>
              <a:t>nhà</a:t>
            </a:r>
            <a:r>
              <a:rPr lang="en-US" sz="2799" dirty="0">
                <a:solidFill>
                  <a:srgbClr val="000000"/>
                </a:solidFill>
                <a:latin typeface="DejaVu Serif"/>
              </a:rPr>
              <a:t> </a:t>
            </a:r>
            <a:r>
              <a:rPr lang="en-US" sz="2799" dirty="0" err="1">
                <a:solidFill>
                  <a:srgbClr val="000000"/>
                </a:solidFill>
                <a:latin typeface="DejaVu Serif"/>
              </a:rPr>
              <a:t>giáo</a:t>
            </a:r>
            <a:r>
              <a:rPr lang="en-US" sz="2799" dirty="0">
                <a:solidFill>
                  <a:srgbClr val="000000"/>
                </a:solidFill>
                <a:latin typeface="DejaVu Serif"/>
              </a:rPr>
              <a:t> </a:t>
            </a:r>
            <a:r>
              <a:rPr lang="en-US" sz="2799" dirty="0" err="1">
                <a:solidFill>
                  <a:srgbClr val="000000"/>
                </a:solidFill>
                <a:latin typeface="DejaVu Serif"/>
              </a:rPr>
              <a:t>dục</a:t>
            </a:r>
            <a:r>
              <a:rPr lang="en-US" sz="2799" dirty="0">
                <a:solidFill>
                  <a:srgbClr val="000000"/>
                </a:solidFill>
                <a:latin typeface="DejaVu Serif"/>
              </a:rPr>
              <a:t>, </a:t>
            </a:r>
            <a:r>
              <a:rPr lang="en-US" sz="2799" dirty="0" err="1">
                <a:solidFill>
                  <a:srgbClr val="000000"/>
                </a:solidFill>
                <a:latin typeface="DejaVu Serif"/>
              </a:rPr>
              <a:t>triết</a:t>
            </a:r>
            <a:r>
              <a:rPr lang="en-US" sz="2799" dirty="0">
                <a:solidFill>
                  <a:srgbClr val="000000"/>
                </a:solidFill>
                <a:latin typeface="DejaVu Serif"/>
              </a:rPr>
              <a:t> </a:t>
            </a:r>
            <a:r>
              <a:rPr lang="en-US" sz="2799" dirty="0" err="1">
                <a:solidFill>
                  <a:srgbClr val="000000"/>
                </a:solidFill>
                <a:latin typeface="DejaVu Serif"/>
              </a:rPr>
              <a:t>gia</a:t>
            </a:r>
            <a:r>
              <a:rPr lang="en-US" sz="2799" dirty="0">
                <a:solidFill>
                  <a:srgbClr val="000000"/>
                </a:solidFill>
                <a:latin typeface="DejaVu Serif"/>
              </a:rPr>
              <a:t>, </a:t>
            </a:r>
            <a:r>
              <a:rPr lang="en-US" sz="2799" dirty="0" err="1">
                <a:solidFill>
                  <a:srgbClr val="000000"/>
                </a:solidFill>
                <a:latin typeface="DejaVu Serif"/>
              </a:rPr>
              <a:t>tư</a:t>
            </a:r>
            <a:r>
              <a:rPr lang="en-US" sz="2799" dirty="0">
                <a:solidFill>
                  <a:srgbClr val="000000"/>
                </a:solidFill>
                <a:latin typeface="DejaVu Serif"/>
              </a:rPr>
              <a:t> </a:t>
            </a:r>
            <a:r>
              <a:rPr lang="en-US" sz="2799" dirty="0" err="1">
                <a:solidFill>
                  <a:srgbClr val="000000"/>
                </a:solidFill>
                <a:latin typeface="DejaVu Serif"/>
              </a:rPr>
              <a:t>tưởng</a:t>
            </a:r>
            <a:r>
              <a:rPr lang="en-US" sz="2799" dirty="0">
                <a:solidFill>
                  <a:srgbClr val="000000"/>
                </a:solidFill>
                <a:latin typeface="DejaVu Serif"/>
              </a:rPr>
              <a:t> </a:t>
            </a:r>
            <a:r>
              <a:rPr lang="en-US" sz="2799" dirty="0" err="1">
                <a:solidFill>
                  <a:srgbClr val="000000"/>
                </a:solidFill>
                <a:latin typeface="DejaVu Serif"/>
              </a:rPr>
              <a:t>xã</a:t>
            </a:r>
            <a:r>
              <a:rPr lang="en-US" sz="2799" dirty="0">
                <a:solidFill>
                  <a:srgbClr val="000000"/>
                </a:solidFill>
                <a:latin typeface="DejaVu Serif"/>
              </a:rPr>
              <a:t> </a:t>
            </a:r>
            <a:r>
              <a:rPr lang="en-US" sz="2799" dirty="0" err="1">
                <a:solidFill>
                  <a:srgbClr val="000000"/>
                </a:solidFill>
                <a:latin typeface="DejaVu Serif"/>
              </a:rPr>
              <a:t>hội</a:t>
            </a:r>
            <a:r>
              <a:rPr lang="en-US" sz="2799" dirty="0">
                <a:solidFill>
                  <a:srgbClr val="000000"/>
                </a:solidFill>
                <a:latin typeface="DejaVu Serif"/>
              </a:rPr>
              <a:t> và </a:t>
            </a:r>
            <a:r>
              <a:rPr lang="en-US" sz="2799" dirty="0" err="1">
                <a:solidFill>
                  <a:srgbClr val="000000"/>
                </a:solidFill>
                <a:latin typeface="DejaVu Serif"/>
              </a:rPr>
              <a:t>kiến</a:t>
            </a:r>
            <a:r>
              <a:rPr lang="en-US" sz="2799" dirty="0">
                <a:solidFill>
                  <a:srgbClr val="000000"/>
                </a:solidFill>
                <a:latin typeface="DejaVu Serif"/>
              </a:rPr>
              <a:t> </a:t>
            </a:r>
            <a:r>
              <a:rPr lang="en-US" sz="2799" dirty="0" err="1">
                <a:solidFill>
                  <a:srgbClr val="000000"/>
                </a:solidFill>
                <a:latin typeface="DejaVu Serif"/>
              </a:rPr>
              <a:t>trúc</a:t>
            </a:r>
            <a:r>
              <a:rPr lang="en-US" sz="2799" dirty="0">
                <a:solidFill>
                  <a:srgbClr val="000000"/>
                </a:solidFill>
                <a:latin typeface="DejaVu Serif"/>
              </a:rPr>
              <a:t> </a:t>
            </a:r>
            <a:r>
              <a:rPr lang="en-US" sz="2799" dirty="0" err="1">
                <a:solidFill>
                  <a:srgbClr val="000000"/>
                </a:solidFill>
                <a:latin typeface="DejaVu Serif"/>
              </a:rPr>
              <a:t>sư</a:t>
            </a:r>
            <a:r>
              <a:rPr lang="en-US" sz="2799" dirty="0">
                <a:solidFill>
                  <a:srgbClr val="000000"/>
                </a:solidFill>
                <a:latin typeface="DejaVu Serif"/>
              </a:rPr>
              <a:t> </a:t>
            </a:r>
            <a:r>
              <a:rPr lang="en-US" sz="2799" dirty="0" err="1">
                <a:solidFill>
                  <a:srgbClr val="000000"/>
                </a:solidFill>
                <a:latin typeface="DejaVu Serif"/>
              </a:rPr>
              <a:t>người</a:t>
            </a:r>
            <a:r>
              <a:rPr lang="en-US" sz="2799" dirty="0">
                <a:solidFill>
                  <a:srgbClr val="000000"/>
                </a:solidFill>
                <a:latin typeface="DejaVu Serif"/>
              </a:rPr>
              <a:t> </a:t>
            </a:r>
            <a:r>
              <a:rPr lang="en-US" sz="2799" dirty="0" err="1">
                <a:solidFill>
                  <a:srgbClr val="000000"/>
                </a:solidFill>
                <a:latin typeface="DejaVu Serif"/>
              </a:rPr>
              <a:t>Áo</a:t>
            </a:r>
            <a:r>
              <a:rPr lang="en-US" sz="2799" dirty="0">
                <a:solidFill>
                  <a:srgbClr val="000000"/>
                </a:solidFill>
                <a:latin typeface="DejaVu Serif"/>
              </a:rPr>
              <a:t> </a:t>
            </a:r>
            <a:r>
              <a:rPr lang="en-US" sz="2799" dirty="0" err="1">
                <a:solidFill>
                  <a:srgbClr val="000000"/>
                </a:solidFill>
                <a:latin typeface="DejaVu Serif"/>
              </a:rPr>
              <a:t>nghiên</a:t>
            </a:r>
            <a:r>
              <a:rPr lang="en-US" sz="2799" dirty="0">
                <a:solidFill>
                  <a:srgbClr val="000000"/>
                </a:solidFill>
                <a:latin typeface="DejaVu Serif"/>
              </a:rPr>
              <a:t> </a:t>
            </a:r>
            <a:r>
              <a:rPr lang="en-US" sz="2799" dirty="0" err="1">
                <a:solidFill>
                  <a:srgbClr val="000000"/>
                </a:solidFill>
                <a:latin typeface="DejaVu Serif"/>
              </a:rPr>
              <a:t>cứu</a:t>
            </a:r>
            <a:r>
              <a:rPr lang="en-US" sz="2799" dirty="0">
                <a:solidFill>
                  <a:srgbClr val="000000"/>
                </a:solidFill>
                <a:latin typeface="DejaVu Serif"/>
              </a:rPr>
              <a:t> và </a:t>
            </a:r>
            <a:r>
              <a:rPr lang="en-US" sz="2799" dirty="0" err="1">
                <a:solidFill>
                  <a:srgbClr val="000000"/>
                </a:solidFill>
                <a:latin typeface="DejaVu Serif"/>
              </a:rPr>
              <a:t>sáng</a:t>
            </a:r>
            <a:r>
              <a:rPr lang="en-US" sz="2799" dirty="0">
                <a:solidFill>
                  <a:srgbClr val="000000"/>
                </a:solidFill>
                <a:latin typeface="DejaVu Serif"/>
              </a:rPr>
              <a:t> </a:t>
            </a:r>
            <a:r>
              <a:rPr lang="en-US" sz="2799" dirty="0" err="1">
                <a:solidFill>
                  <a:srgbClr val="000000"/>
                </a:solidFill>
                <a:latin typeface="DejaVu Serif"/>
              </a:rPr>
              <a:t>lập</a:t>
            </a:r>
            <a:r>
              <a:rPr lang="en-US" sz="2799" dirty="0">
                <a:solidFill>
                  <a:srgbClr val="000000"/>
                </a:solidFill>
                <a:latin typeface="DejaVu Serif"/>
              </a:rPr>
              <a:t>.</a:t>
            </a:r>
          </a:p>
          <a:p>
            <a:pPr>
              <a:lnSpc>
                <a:spcPts val="3919"/>
              </a:lnSpc>
            </a:pPr>
            <a:r>
              <a:rPr lang="en-US" sz="2799" dirty="0">
                <a:solidFill>
                  <a:srgbClr val="000000"/>
                </a:solidFill>
                <a:latin typeface="Saira Bold"/>
              </a:rPr>
              <a:t>3. Sự </a:t>
            </a:r>
            <a:r>
              <a:rPr lang="en-US" sz="2799" dirty="0" err="1">
                <a:solidFill>
                  <a:srgbClr val="000000"/>
                </a:solidFill>
                <a:latin typeface="Saira Bold"/>
              </a:rPr>
              <a:t>ra</a:t>
            </a:r>
            <a:r>
              <a:rPr lang="en-US" sz="2799" dirty="0">
                <a:solidFill>
                  <a:srgbClr val="000000"/>
                </a:solidFill>
                <a:latin typeface="Saira Bold"/>
              </a:rPr>
              <a:t> </a:t>
            </a:r>
            <a:r>
              <a:rPr lang="en-US" sz="2799" dirty="0" err="1">
                <a:solidFill>
                  <a:srgbClr val="000000"/>
                </a:solidFill>
                <a:latin typeface="Saira Bold"/>
              </a:rPr>
              <a:t>đời</a:t>
            </a:r>
            <a:endParaRPr lang="en-US" sz="2799" dirty="0">
              <a:solidFill>
                <a:srgbClr val="000000"/>
              </a:solidFill>
              <a:latin typeface="Saira Bold"/>
            </a:endParaRPr>
          </a:p>
          <a:p>
            <a:pPr>
              <a:lnSpc>
                <a:spcPts val="3919"/>
              </a:lnSpc>
            </a:pPr>
            <a:r>
              <a:rPr lang="en-US" sz="2799" dirty="0">
                <a:solidFill>
                  <a:srgbClr val="000000"/>
                </a:solidFill>
                <a:latin typeface="DejaVu Serif"/>
              </a:rPr>
              <a:t>Phương pháp </a:t>
            </a:r>
            <a:r>
              <a:rPr lang="en-US" sz="2799" dirty="0" err="1">
                <a:solidFill>
                  <a:srgbClr val="000000"/>
                </a:solidFill>
                <a:latin typeface="DejaVu Serif"/>
              </a:rPr>
              <a:t>giáo</a:t>
            </a:r>
            <a:r>
              <a:rPr lang="en-US" sz="2799" dirty="0">
                <a:solidFill>
                  <a:srgbClr val="000000"/>
                </a:solidFill>
                <a:latin typeface="DejaVu Serif"/>
              </a:rPr>
              <a:t> </a:t>
            </a:r>
            <a:r>
              <a:rPr lang="en-US" sz="2799" dirty="0" err="1">
                <a:solidFill>
                  <a:srgbClr val="000000"/>
                </a:solidFill>
                <a:latin typeface="DejaVu Serif"/>
              </a:rPr>
              <a:t>dục</a:t>
            </a:r>
            <a:r>
              <a:rPr lang="en-US" sz="2799" dirty="0">
                <a:solidFill>
                  <a:srgbClr val="000000"/>
                </a:solidFill>
                <a:latin typeface="DejaVu Serif"/>
              </a:rPr>
              <a:t> Steiner </a:t>
            </a:r>
            <a:r>
              <a:rPr lang="en-US" sz="2799" dirty="0" err="1">
                <a:solidFill>
                  <a:srgbClr val="000000"/>
                </a:solidFill>
                <a:latin typeface="DejaVu Serif"/>
              </a:rPr>
              <a:t>ra</a:t>
            </a:r>
            <a:r>
              <a:rPr lang="en-US" sz="2799" dirty="0">
                <a:solidFill>
                  <a:srgbClr val="000000"/>
                </a:solidFill>
                <a:latin typeface="DejaVu Serif"/>
              </a:rPr>
              <a:t> </a:t>
            </a:r>
            <a:r>
              <a:rPr lang="en-US" sz="2799" dirty="0" err="1">
                <a:solidFill>
                  <a:srgbClr val="000000"/>
                </a:solidFill>
                <a:latin typeface="DejaVu Serif"/>
              </a:rPr>
              <a:t>đời</a:t>
            </a:r>
            <a:r>
              <a:rPr lang="en-US" sz="2799" dirty="0">
                <a:solidFill>
                  <a:srgbClr val="000000"/>
                </a:solidFill>
                <a:latin typeface="DejaVu Serif"/>
              </a:rPr>
              <a:t> </a:t>
            </a:r>
            <a:r>
              <a:rPr lang="en-US" sz="2799" dirty="0" err="1">
                <a:solidFill>
                  <a:srgbClr val="000000"/>
                </a:solidFill>
                <a:latin typeface="DejaVu Serif"/>
              </a:rPr>
              <a:t>từ</a:t>
            </a:r>
            <a:r>
              <a:rPr lang="en-US" sz="2799" dirty="0">
                <a:solidFill>
                  <a:srgbClr val="000000"/>
                </a:solidFill>
                <a:latin typeface="DejaVu Serif"/>
              </a:rPr>
              <a:t> </a:t>
            </a:r>
            <a:r>
              <a:rPr lang="en-US" sz="2799" dirty="0" err="1">
                <a:solidFill>
                  <a:srgbClr val="000000"/>
                </a:solidFill>
                <a:latin typeface="DejaVu Serif"/>
              </a:rPr>
              <a:t>năm</a:t>
            </a:r>
            <a:r>
              <a:rPr lang="en-US" sz="2799" dirty="0">
                <a:solidFill>
                  <a:srgbClr val="000000"/>
                </a:solidFill>
                <a:latin typeface="DejaVu Serif"/>
              </a:rPr>
              <a:t> 1919 do </a:t>
            </a:r>
            <a:r>
              <a:rPr lang="en-US" sz="2799" dirty="0" err="1">
                <a:solidFill>
                  <a:srgbClr val="000000"/>
                </a:solidFill>
                <a:latin typeface="DejaVu Serif"/>
              </a:rPr>
              <a:t>nhà</a:t>
            </a:r>
            <a:r>
              <a:rPr lang="en-US" sz="2799" dirty="0">
                <a:solidFill>
                  <a:srgbClr val="000000"/>
                </a:solidFill>
                <a:latin typeface="DejaVu Serif"/>
              </a:rPr>
              <a:t> </a:t>
            </a:r>
            <a:r>
              <a:rPr lang="en-US" sz="2799" dirty="0" err="1">
                <a:solidFill>
                  <a:srgbClr val="000000"/>
                </a:solidFill>
                <a:latin typeface="DejaVu Serif"/>
              </a:rPr>
              <a:t>giáo</a:t>
            </a:r>
            <a:r>
              <a:rPr lang="en-US" sz="2799" dirty="0">
                <a:solidFill>
                  <a:srgbClr val="000000"/>
                </a:solidFill>
                <a:latin typeface="DejaVu Serif"/>
              </a:rPr>
              <a:t> </a:t>
            </a:r>
            <a:r>
              <a:rPr lang="en-US" sz="2799" dirty="0" err="1">
                <a:solidFill>
                  <a:srgbClr val="000000"/>
                </a:solidFill>
                <a:latin typeface="DejaVu Serif"/>
              </a:rPr>
              <a:t>dục</a:t>
            </a:r>
            <a:r>
              <a:rPr lang="en-US" sz="2799" dirty="0">
                <a:solidFill>
                  <a:srgbClr val="000000"/>
                </a:solidFill>
                <a:latin typeface="DejaVu Serif"/>
              </a:rPr>
              <a:t>, </a:t>
            </a:r>
            <a:r>
              <a:rPr lang="en-US" sz="2799" dirty="0" err="1">
                <a:solidFill>
                  <a:srgbClr val="000000"/>
                </a:solidFill>
                <a:latin typeface="DejaVu Serif"/>
              </a:rPr>
              <a:t>triết</a:t>
            </a:r>
            <a:r>
              <a:rPr lang="en-US" sz="2799" dirty="0">
                <a:solidFill>
                  <a:srgbClr val="000000"/>
                </a:solidFill>
                <a:latin typeface="DejaVu Serif"/>
              </a:rPr>
              <a:t> </a:t>
            </a:r>
            <a:r>
              <a:rPr lang="en-US" sz="2799" dirty="0" err="1">
                <a:solidFill>
                  <a:srgbClr val="000000"/>
                </a:solidFill>
                <a:latin typeface="DejaVu Serif"/>
              </a:rPr>
              <a:t>gia</a:t>
            </a:r>
            <a:r>
              <a:rPr lang="en-US" sz="2799" dirty="0">
                <a:solidFill>
                  <a:srgbClr val="000000"/>
                </a:solidFill>
                <a:latin typeface="DejaVu Serif"/>
              </a:rPr>
              <a:t> </a:t>
            </a:r>
            <a:r>
              <a:rPr lang="en-US" sz="2799" dirty="0" err="1">
                <a:solidFill>
                  <a:srgbClr val="000000"/>
                </a:solidFill>
                <a:latin typeface="DejaVu Serif"/>
              </a:rPr>
              <a:t>người</a:t>
            </a:r>
            <a:r>
              <a:rPr lang="en-US" sz="2799" dirty="0">
                <a:solidFill>
                  <a:srgbClr val="000000"/>
                </a:solidFill>
                <a:latin typeface="DejaVu Serif"/>
              </a:rPr>
              <a:t> </a:t>
            </a:r>
            <a:r>
              <a:rPr lang="en-US" sz="2799" dirty="0" err="1">
                <a:solidFill>
                  <a:srgbClr val="000000"/>
                </a:solidFill>
                <a:latin typeface="DejaVu Serif"/>
              </a:rPr>
              <a:t>Áo</a:t>
            </a:r>
            <a:r>
              <a:rPr lang="en-US" sz="2799" dirty="0">
                <a:solidFill>
                  <a:srgbClr val="000000"/>
                </a:solidFill>
                <a:latin typeface="DejaVu Serif"/>
              </a:rPr>
              <a:t> Rudolf Steiner </a:t>
            </a:r>
            <a:r>
              <a:rPr lang="en-US" sz="2799" dirty="0" err="1">
                <a:solidFill>
                  <a:srgbClr val="000000"/>
                </a:solidFill>
                <a:latin typeface="DejaVu Serif"/>
              </a:rPr>
              <a:t>sáng</a:t>
            </a:r>
            <a:r>
              <a:rPr lang="en-US" sz="2799" dirty="0">
                <a:solidFill>
                  <a:srgbClr val="000000"/>
                </a:solidFill>
                <a:latin typeface="DejaVu Serif"/>
              </a:rPr>
              <a:t> </a:t>
            </a:r>
            <a:r>
              <a:rPr lang="en-US" sz="2799" dirty="0" err="1">
                <a:solidFill>
                  <a:srgbClr val="000000"/>
                </a:solidFill>
                <a:latin typeface="DejaVu Serif"/>
              </a:rPr>
              <a:t>lập</a:t>
            </a:r>
            <a:r>
              <a:rPr lang="en-US" sz="2799" dirty="0">
                <a:solidFill>
                  <a:srgbClr val="000000"/>
                </a:solidFill>
                <a:latin typeface="DejaVu Serif"/>
              </a:rPr>
              <a:t>. </a:t>
            </a:r>
            <a:r>
              <a:rPr lang="en-US" sz="2799" dirty="0" err="1">
                <a:solidFill>
                  <a:srgbClr val="000000"/>
                </a:solidFill>
                <a:latin typeface="DejaVu Serif"/>
              </a:rPr>
              <a:t>Ngôi</a:t>
            </a:r>
            <a:r>
              <a:rPr lang="en-US" sz="2799" dirty="0">
                <a:solidFill>
                  <a:srgbClr val="000000"/>
                </a:solidFill>
                <a:latin typeface="DejaVu Serif"/>
              </a:rPr>
              <a:t> </a:t>
            </a:r>
            <a:r>
              <a:rPr lang="en-US" sz="2799" dirty="0" err="1">
                <a:solidFill>
                  <a:srgbClr val="000000"/>
                </a:solidFill>
                <a:latin typeface="DejaVu Serif"/>
              </a:rPr>
              <a:t>trường</a:t>
            </a:r>
            <a:r>
              <a:rPr lang="en-US" sz="2799" dirty="0">
                <a:solidFill>
                  <a:srgbClr val="000000"/>
                </a:solidFill>
                <a:latin typeface="DejaVu Serif"/>
              </a:rPr>
              <a:t> </a:t>
            </a:r>
            <a:r>
              <a:rPr lang="en-US" sz="2799" dirty="0" err="1">
                <a:solidFill>
                  <a:srgbClr val="000000"/>
                </a:solidFill>
                <a:latin typeface="DejaVu Serif"/>
              </a:rPr>
              <a:t>đầu</a:t>
            </a:r>
            <a:r>
              <a:rPr lang="en-US" sz="2799" dirty="0">
                <a:solidFill>
                  <a:srgbClr val="000000"/>
                </a:solidFill>
                <a:latin typeface="DejaVu Serif"/>
              </a:rPr>
              <a:t> </a:t>
            </a:r>
            <a:r>
              <a:rPr lang="en-US" sz="2799" dirty="0" err="1">
                <a:solidFill>
                  <a:srgbClr val="000000"/>
                </a:solidFill>
                <a:latin typeface="DejaVu Serif"/>
              </a:rPr>
              <a:t>tiên</a:t>
            </a:r>
            <a:r>
              <a:rPr lang="en-US" sz="2799" dirty="0">
                <a:solidFill>
                  <a:srgbClr val="000000"/>
                </a:solidFill>
                <a:latin typeface="DejaVu Serif"/>
              </a:rPr>
              <a:t> </a:t>
            </a:r>
            <a:r>
              <a:rPr lang="en-US" sz="2799" dirty="0" err="1">
                <a:solidFill>
                  <a:srgbClr val="000000"/>
                </a:solidFill>
                <a:latin typeface="DejaVu Serif"/>
              </a:rPr>
              <a:t>theo</a:t>
            </a:r>
            <a:r>
              <a:rPr lang="en-US" sz="2799" dirty="0">
                <a:solidFill>
                  <a:srgbClr val="000000"/>
                </a:solidFill>
                <a:latin typeface="DejaVu Serif"/>
              </a:rPr>
              <a:t> </a:t>
            </a:r>
            <a:r>
              <a:rPr lang="en-US" sz="2799" dirty="0" err="1">
                <a:solidFill>
                  <a:srgbClr val="000000"/>
                </a:solidFill>
                <a:latin typeface="DejaVu Serif"/>
              </a:rPr>
              <a:t>phương</a:t>
            </a:r>
            <a:r>
              <a:rPr lang="en-US" sz="2799" dirty="0">
                <a:solidFill>
                  <a:srgbClr val="000000"/>
                </a:solidFill>
                <a:latin typeface="DejaVu Serif"/>
              </a:rPr>
              <a:t> pháp </a:t>
            </a:r>
            <a:r>
              <a:rPr lang="en-US" sz="2799" dirty="0" err="1">
                <a:solidFill>
                  <a:srgbClr val="000000"/>
                </a:solidFill>
                <a:latin typeface="DejaVu Serif"/>
              </a:rPr>
              <a:t>này</a:t>
            </a:r>
            <a:r>
              <a:rPr lang="en-US" sz="2799" dirty="0">
                <a:solidFill>
                  <a:srgbClr val="000000"/>
                </a:solidFill>
                <a:latin typeface="DejaVu Serif"/>
              </a:rPr>
              <a:t> </a:t>
            </a:r>
            <a:r>
              <a:rPr lang="en-US" sz="2799" dirty="0" err="1">
                <a:solidFill>
                  <a:srgbClr val="000000"/>
                </a:solidFill>
                <a:latin typeface="DejaVu Serif"/>
              </a:rPr>
              <a:t>được</a:t>
            </a:r>
            <a:r>
              <a:rPr lang="en-US" sz="2799" dirty="0">
                <a:solidFill>
                  <a:srgbClr val="000000"/>
                </a:solidFill>
                <a:latin typeface="DejaVu Serif"/>
              </a:rPr>
              <a:t> </a:t>
            </a:r>
            <a:r>
              <a:rPr lang="en-US" sz="2799" dirty="0" err="1">
                <a:solidFill>
                  <a:srgbClr val="000000"/>
                </a:solidFill>
                <a:latin typeface="DejaVu Serif"/>
              </a:rPr>
              <a:t>thành</a:t>
            </a:r>
            <a:r>
              <a:rPr lang="en-US" sz="2799" dirty="0">
                <a:solidFill>
                  <a:srgbClr val="000000"/>
                </a:solidFill>
                <a:latin typeface="DejaVu Serif"/>
              </a:rPr>
              <a:t> </a:t>
            </a:r>
            <a:r>
              <a:rPr lang="en-US" sz="2799" dirty="0" err="1">
                <a:solidFill>
                  <a:srgbClr val="000000"/>
                </a:solidFill>
                <a:latin typeface="DejaVu Serif"/>
              </a:rPr>
              <a:t>lập</a:t>
            </a:r>
            <a:r>
              <a:rPr lang="en-US" sz="2799" dirty="0">
                <a:solidFill>
                  <a:srgbClr val="000000"/>
                </a:solidFill>
                <a:latin typeface="DejaVu Serif"/>
              </a:rPr>
              <a:t> </a:t>
            </a:r>
            <a:r>
              <a:rPr lang="en-US" sz="2799" dirty="0" err="1">
                <a:solidFill>
                  <a:srgbClr val="000000"/>
                </a:solidFill>
                <a:latin typeface="DejaVu Serif"/>
              </a:rPr>
              <a:t>tại</a:t>
            </a:r>
            <a:r>
              <a:rPr lang="en-US" sz="2799" dirty="0">
                <a:solidFill>
                  <a:srgbClr val="000000"/>
                </a:solidFill>
                <a:latin typeface="DejaVu Serif"/>
              </a:rPr>
              <a:t> </a:t>
            </a:r>
            <a:r>
              <a:rPr lang="en-US" sz="2799" dirty="0" err="1">
                <a:solidFill>
                  <a:srgbClr val="000000"/>
                </a:solidFill>
                <a:latin typeface="DejaVu Serif"/>
              </a:rPr>
              <a:t>Đức</a:t>
            </a:r>
            <a:r>
              <a:rPr lang="en-US" sz="2799" dirty="0">
                <a:solidFill>
                  <a:srgbClr val="000000"/>
                </a:solidFill>
                <a:latin typeface="DejaVu Serif"/>
              </a:rPr>
              <a:t> </a:t>
            </a:r>
            <a:r>
              <a:rPr lang="en-US" sz="2799" dirty="0" err="1">
                <a:solidFill>
                  <a:srgbClr val="000000"/>
                </a:solidFill>
                <a:latin typeface="DejaVu Serif"/>
              </a:rPr>
              <a:t>với</a:t>
            </a:r>
            <a:r>
              <a:rPr lang="en-US" sz="2799" dirty="0">
                <a:solidFill>
                  <a:srgbClr val="000000"/>
                </a:solidFill>
                <a:latin typeface="DejaVu Serif"/>
              </a:rPr>
              <a:t> </a:t>
            </a:r>
            <a:r>
              <a:rPr lang="en-US" sz="2799" dirty="0" err="1">
                <a:solidFill>
                  <a:srgbClr val="000000"/>
                </a:solidFill>
                <a:latin typeface="DejaVu Serif"/>
              </a:rPr>
              <a:t>tên</a:t>
            </a:r>
            <a:r>
              <a:rPr lang="en-US" sz="2799" dirty="0">
                <a:solidFill>
                  <a:srgbClr val="000000"/>
                </a:solidFill>
                <a:latin typeface="DejaVu Serif"/>
              </a:rPr>
              <a:t> </a:t>
            </a:r>
            <a:r>
              <a:rPr lang="en-US" sz="2799" dirty="0" err="1">
                <a:solidFill>
                  <a:srgbClr val="000000"/>
                </a:solidFill>
                <a:latin typeface="DejaVu Serif"/>
              </a:rPr>
              <a:t>gọi</a:t>
            </a:r>
            <a:r>
              <a:rPr lang="en-US" sz="2799" dirty="0">
                <a:solidFill>
                  <a:srgbClr val="000000"/>
                </a:solidFill>
                <a:latin typeface="DejaVu Serif"/>
              </a:rPr>
              <a:t> </a:t>
            </a:r>
            <a:r>
              <a:rPr lang="en-US" sz="2799" dirty="0" err="1">
                <a:solidFill>
                  <a:srgbClr val="000000"/>
                </a:solidFill>
                <a:latin typeface="DejaVu Serif"/>
              </a:rPr>
              <a:t>là</a:t>
            </a:r>
            <a:r>
              <a:rPr lang="en-US" sz="2799" dirty="0">
                <a:solidFill>
                  <a:srgbClr val="000000"/>
                </a:solidFill>
                <a:latin typeface="DejaVu Serif"/>
              </a:rPr>
              <a:t> Waldorf.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grpSp>
        <p:nvGrpSpPr>
          <p:cNvPr id="2" name="Group 2"/>
          <p:cNvGrpSpPr/>
          <p:nvPr/>
        </p:nvGrpSpPr>
        <p:grpSpPr>
          <a:xfrm>
            <a:off x="703538" y="2558657"/>
            <a:ext cx="5066371" cy="2903372"/>
            <a:chOff x="0" y="0"/>
            <a:chExt cx="3339730" cy="1913890"/>
          </a:xfrm>
        </p:grpSpPr>
        <p:sp>
          <p:nvSpPr>
            <p:cNvPr id="3" name="Freeform 3"/>
            <p:cNvSpPr/>
            <p:nvPr/>
          </p:nvSpPr>
          <p:spPr>
            <a:xfrm>
              <a:off x="0" y="0"/>
              <a:ext cx="3339730" cy="1913890"/>
            </a:xfrm>
            <a:custGeom>
              <a:avLst/>
              <a:gdLst/>
              <a:ahLst/>
              <a:cxnLst/>
              <a:rect l="l" t="t" r="r" b="b"/>
              <a:pathLst>
                <a:path w="3339730" h="1913890">
                  <a:moveTo>
                    <a:pt x="3215270" y="1913890"/>
                  </a:moveTo>
                  <a:lnTo>
                    <a:pt x="124460" y="1913890"/>
                  </a:lnTo>
                  <a:cubicBezTo>
                    <a:pt x="55880" y="1913890"/>
                    <a:pt x="0" y="1858010"/>
                    <a:pt x="0" y="1789430"/>
                  </a:cubicBezTo>
                  <a:lnTo>
                    <a:pt x="0" y="124460"/>
                  </a:lnTo>
                  <a:cubicBezTo>
                    <a:pt x="0" y="55880"/>
                    <a:pt x="55880" y="0"/>
                    <a:pt x="124460" y="0"/>
                  </a:cubicBezTo>
                  <a:lnTo>
                    <a:pt x="3215270" y="0"/>
                  </a:lnTo>
                  <a:cubicBezTo>
                    <a:pt x="3283850" y="0"/>
                    <a:pt x="3339730" y="55880"/>
                    <a:pt x="3339730" y="124460"/>
                  </a:cubicBezTo>
                  <a:lnTo>
                    <a:pt x="3339730" y="1789430"/>
                  </a:lnTo>
                  <a:cubicBezTo>
                    <a:pt x="3339730" y="1858010"/>
                    <a:pt x="3283850" y="1913890"/>
                    <a:pt x="3215270" y="1913890"/>
                  </a:cubicBezTo>
                  <a:close/>
                </a:path>
              </a:pathLst>
            </a:custGeom>
            <a:solidFill>
              <a:srgbClr val="000000"/>
            </a:solidFill>
          </p:spPr>
        </p:sp>
      </p:grpSp>
      <p:grpSp>
        <p:nvGrpSpPr>
          <p:cNvPr id="4" name="Group 4"/>
          <p:cNvGrpSpPr/>
          <p:nvPr/>
        </p:nvGrpSpPr>
        <p:grpSpPr>
          <a:xfrm>
            <a:off x="1028700" y="6969296"/>
            <a:ext cx="5066371" cy="2903372"/>
            <a:chOff x="0" y="0"/>
            <a:chExt cx="3339730" cy="1913890"/>
          </a:xfrm>
        </p:grpSpPr>
        <p:sp>
          <p:nvSpPr>
            <p:cNvPr id="5" name="Freeform 5"/>
            <p:cNvSpPr/>
            <p:nvPr/>
          </p:nvSpPr>
          <p:spPr>
            <a:xfrm>
              <a:off x="0" y="0"/>
              <a:ext cx="3339730" cy="1913890"/>
            </a:xfrm>
            <a:custGeom>
              <a:avLst/>
              <a:gdLst/>
              <a:ahLst/>
              <a:cxnLst/>
              <a:rect l="l" t="t" r="r" b="b"/>
              <a:pathLst>
                <a:path w="3339730" h="1913890">
                  <a:moveTo>
                    <a:pt x="3215270" y="1913890"/>
                  </a:moveTo>
                  <a:lnTo>
                    <a:pt x="124460" y="1913890"/>
                  </a:lnTo>
                  <a:cubicBezTo>
                    <a:pt x="55880" y="1913890"/>
                    <a:pt x="0" y="1858010"/>
                    <a:pt x="0" y="1789430"/>
                  </a:cubicBezTo>
                  <a:lnTo>
                    <a:pt x="0" y="124460"/>
                  </a:lnTo>
                  <a:cubicBezTo>
                    <a:pt x="0" y="55880"/>
                    <a:pt x="55880" y="0"/>
                    <a:pt x="124460" y="0"/>
                  </a:cubicBezTo>
                  <a:lnTo>
                    <a:pt x="3215270" y="0"/>
                  </a:lnTo>
                  <a:cubicBezTo>
                    <a:pt x="3283850" y="0"/>
                    <a:pt x="3339730" y="55880"/>
                    <a:pt x="3339730" y="124460"/>
                  </a:cubicBezTo>
                  <a:lnTo>
                    <a:pt x="3339730" y="1789430"/>
                  </a:lnTo>
                  <a:cubicBezTo>
                    <a:pt x="3339730" y="1858010"/>
                    <a:pt x="3283850" y="1913890"/>
                    <a:pt x="3215270" y="1913890"/>
                  </a:cubicBezTo>
                  <a:close/>
                </a:path>
              </a:pathLst>
            </a:custGeom>
            <a:solidFill>
              <a:srgbClr val="000000"/>
            </a:solidFill>
          </p:spPr>
        </p:sp>
      </p:grpSp>
      <p:pic>
        <p:nvPicPr>
          <p:cNvPr id="6" name="Picture 6"/>
          <p:cNvPicPr>
            <a:picLocks noChangeAspect="1"/>
          </p:cNvPicPr>
          <p:nvPr/>
        </p:nvPicPr>
        <p:blipFill>
          <a:blip r:embed="rId2"/>
          <a:srcRect/>
          <a:stretch>
            <a:fillRect/>
          </a:stretch>
        </p:blipFill>
        <p:spPr>
          <a:xfrm>
            <a:off x="703538" y="2610585"/>
            <a:ext cx="5240668" cy="3101411"/>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7790">
            <a:off x="2590869" y="2024388"/>
            <a:ext cx="1803504" cy="796821"/>
          </a:xfrm>
          <a:prstGeom prst="rect">
            <a:avLst/>
          </a:prstGeom>
        </p:spPr>
      </p:pic>
      <p:pic>
        <p:nvPicPr>
          <p:cNvPr id="8" name="Picture 8"/>
          <p:cNvPicPr>
            <a:picLocks noChangeAspect="1"/>
          </p:cNvPicPr>
          <p:nvPr/>
        </p:nvPicPr>
        <p:blipFill>
          <a:blip r:embed="rId5"/>
          <a:srcRect t="5516" b="5516"/>
          <a:stretch>
            <a:fillRect/>
          </a:stretch>
        </p:blipFill>
        <p:spPr>
          <a:xfrm>
            <a:off x="703538" y="6820168"/>
            <a:ext cx="5405750" cy="320162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3567">
            <a:off x="2660133" y="6425355"/>
            <a:ext cx="1803504" cy="79682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14672" y="-221720"/>
            <a:ext cx="3629343" cy="315422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4681247" y="7902007"/>
            <a:ext cx="5126880" cy="2712585"/>
          </a:xfrm>
          <a:prstGeom prst="rect">
            <a:avLst/>
          </a:prstGeom>
        </p:spPr>
      </p:pic>
      <p:sp>
        <p:nvSpPr>
          <p:cNvPr id="12" name="TextBox 12"/>
          <p:cNvSpPr txBox="1"/>
          <p:nvPr/>
        </p:nvSpPr>
        <p:spPr>
          <a:xfrm>
            <a:off x="7213638" y="2184537"/>
            <a:ext cx="10101480" cy="1976754"/>
          </a:xfrm>
          <a:prstGeom prst="rect">
            <a:avLst/>
          </a:prstGeom>
        </p:spPr>
        <p:txBody>
          <a:bodyPr lIns="0" tIns="0" rIns="0" bIns="0" rtlCol="0" anchor="t">
            <a:spAutoFit/>
          </a:bodyPr>
          <a:lstStyle/>
          <a:p>
            <a:pPr>
              <a:lnSpc>
                <a:spcPts val="3920"/>
              </a:lnSpc>
            </a:pPr>
            <a:r>
              <a:rPr lang="en-US" sz="2800" dirty="0">
                <a:solidFill>
                  <a:srgbClr val="000000"/>
                </a:solidFill>
                <a:latin typeface="DejaVu Serif"/>
              </a:rPr>
              <a:t>Phương pháp Steiner (</a:t>
            </a:r>
            <a:r>
              <a:rPr lang="en-US" sz="2800" dirty="0" err="1">
                <a:solidFill>
                  <a:srgbClr val="000000"/>
                </a:solidFill>
                <a:latin typeface="DejaVu Serif"/>
              </a:rPr>
              <a:t>còn</a:t>
            </a:r>
            <a:r>
              <a:rPr lang="en-US" sz="2800" dirty="0">
                <a:solidFill>
                  <a:srgbClr val="000000"/>
                </a:solidFill>
                <a:latin typeface="DejaVu Serif"/>
              </a:rPr>
              <a:t> </a:t>
            </a:r>
            <a:r>
              <a:rPr lang="en-US" sz="2800" dirty="0" err="1">
                <a:solidFill>
                  <a:srgbClr val="000000"/>
                </a:solidFill>
                <a:latin typeface="DejaVu Serif"/>
              </a:rPr>
              <a:t>có</a:t>
            </a:r>
            <a:r>
              <a:rPr lang="en-US" sz="2800" dirty="0">
                <a:solidFill>
                  <a:srgbClr val="000000"/>
                </a:solidFill>
                <a:latin typeface="DejaVu Serif"/>
              </a:rPr>
              <a:t> </a:t>
            </a:r>
            <a:r>
              <a:rPr lang="en-US" sz="2800" dirty="0" err="1">
                <a:solidFill>
                  <a:srgbClr val="000000"/>
                </a:solidFill>
                <a:latin typeface="DejaVu Serif"/>
              </a:rPr>
              <a:t>tên</a:t>
            </a:r>
            <a:r>
              <a:rPr lang="en-US" sz="2800" dirty="0">
                <a:solidFill>
                  <a:srgbClr val="000000"/>
                </a:solidFill>
                <a:latin typeface="DejaVu Serif"/>
              </a:rPr>
              <a:t> </a:t>
            </a:r>
            <a:r>
              <a:rPr lang="en-US" sz="2800" dirty="0" err="1">
                <a:solidFill>
                  <a:srgbClr val="000000"/>
                </a:solidFill>
                <a:latin typeface="DejaVu Serif"/>
              </a:rPr>
              <a:t>gọi</a:t>
            </a:r>
            <a:r>
              <a:rPr lang="en-US" sz="2800" dirty="0">
                <a:solidFill>
                  <a:srgbClr val="000000"/>
                </a:solidFill>
                <a:latin typeface="DejaVu Serif"/>
              </a:rPr>
              <a:t> </a:t>
            </a:r>
            <a:r>
              <a:rPr lang="en-US" sz="2800" dirty="0" err="1">
                <a:solidFill>
                  <a:srgbClr val="000000"/>
                </a:solidFill>
                <a:latin typeface="DejaVu Serif"/>
              </a:rPr>
              <a:t>khác</a:t>
            </a:r>
            <a:r>
              <a:rPr lang="en-US" sz="2800" dirty="0">
                <a:solidFill>
                  <a:srgbClr val="000000"/>
                </a:solidFill>
                <a:latin typeface="DejaVu Serif"/>
              </a:rPr>
              <a:t> </a:t>
            </a:r>
            <a:r>
              <a:rPr lang="en-US" sz="2800" dirty="0" err="1">
                <a:solidFill>
                  <a:srgbClr val="000000"/>
                </a:solidFill>
                <a:latin typeface="DejaVu Serif"/>
              </a:rPr>
              <a:t>là</a:t>
            </a:r>
            <a:r>
              <a:rPr lang="en-US" sz="2800" dirty="0">
                <a:solidFill>
                  <a:srgbClr val="000000"/>
                </a:solidFill>
                <a:latin typeface="DejaVu Serif"/>
              </a:rPr>
              <a:t> Waldorf) </a:t>
            </a:r>
            <a:r>
              <a:rPr lang="en-US" sz="2800" dirty="0" err="1">
                <a:solidFill>
                  <a:srgbClr val="000000"/>
                </a:solidFill>
                <a:latin typeface="DejaVu Serif"/>
              </a:rPr>
              <a:t>là</a:t>
            </a:r>
            <a:r>
              <a:rPr lang="en-US" sz="2800" dirty="0">
                <a:solidFill>
                  <a:srgbClr val="000000"/>
                </a:solidFill>
                <a:latin typeface="DejaVu Serif"/>
              </a:rPr>
              <a:t> </a:t>
            </a:r>
            <a:r>
              <a:rPr lang="en-US" sz="2800" dirty="0" err="1">
                <a:solidFill>
                  <a:srgbClr val="000000"/>
                </a:solidFill>
                <a:latin typeface="DejaVu Serif"/>
              </a:rPr>
              <a:t>phương</a:t>
            </a:r>
            <a:r>
              <a:rPr lang="en-US" sz="2800" dirty="0">
                <a:solidFill>
                  <a:srgbClr val="000000"/>
                </a:solidFill>
                <a:latin typeface="DejaVu Serif"/>
              </a:rPr>
              <a:t> pháp </a:t>
            </a:r>
            <a:r>
              <a:rPr lang="en-US" sz="2800" dirty="0" err="1">
                <a:solidFill>
                  <a:srgbClr val="000000"/>
                </a:solidFill>
                <a:latin typeface="DejaVu Serif"/>
              </a:rPr>
              <a:t>giáo</a:t>
            </a:r>
            <a:r>
              <a:rPr lang="en-US" sz="2800" dirty="0">
                <a:solidFill>
                  <a:srgbClr val="000000"/>
                </a:solidFill>
                <a:latin typeface="DejaVu Serif"/>
              </a:rPr>
              <a:t> </a:t>
            </a:r>
            <a:r>
              <a:rPr lang="en-US" sz="2800" dirty="0" err="1">
                <a:solidFill>
                  <a:srgbClr val="000000"/>
                </a:solidFill>
                <a:latin typeface="DejaVu Serif"/>
              </a:rPr>
              <a:t>dục</a:t>
            </a:r>
            <a:r>
              <a:rPr lang="en-US" sz="2800" dirty="0">
                <a:solidFill>
                  <a:srgbClr val="000000"/>
                </a:solidFill>
                <a:latin typeface="DejaVu Serif"/>
              </a:rPr>
              <a:t> </a:t>
            </a:r>
            <a:r>
              <a:rPr lang="en-US" sz="2800" dirty="0" err="1">
                <a:solidFill>
                  <a:srgbClr val="000000"/>
                </a:solidFill>
                <a:latin typeface="DejaVu Serif"/>
              </a:rPr>
              <a:t>mầm</a:t>
            </a:r>
            <a:r>
              <a:rPr lang="en-US" sz="2800" dirty="0">
                <a:solidFill>
                  <a:srgbClr val="000000"/>
                </a:solidFill>
                <a:latin typeface="DejaVu Serif"/>
              </a:rPr>
              <a:t> non </a:t>
            </a:r>
            <a:r>
              <a:rPr lang="en-US" sz="2800" dirty="0" err="1">
                <a:solidFill>
                  <a:srgbClr val="000000"/>
                </a:solidFill>
                <a:latin typeface="DejaVu Serif"/>
              </a:rPr>
              <a:t>được</a:t>
            </a:r>
            <a:r>
              <a:rPr lang="en-US" sz="2800" dirty="0">
                <a:solidFill>
                  <a:srgbClr val="000000"/>
                </a:solidFill>
                <a:latin typeface="DejaVu Serif"/>
              </a:rPr>
              <a:t> </a:t>
            </a:r>
            <a:r>
              <a:rPr lang="en-US" sz="2800" dirty="0" err="1">
                <a:solidFill>
                  <a:srgbClr val="000000"/>
                </a:solidFill>
                <a:latin typeface="DejaVu Serif"/>
              </a:rPr>
              <a:t>hình</a:t>
            </a:r>
            <a:r>
              <a:rPr lang="en-US" sz="2800" dirty="0">
                <a:solidFill>
                  <a:srgbClr val="000000"/>
                </a:solidFill>
                <a:latin typeface="DejaVu Serif"/>
              </a:rPr>
              <a:t> </a:t>
            </a:r>
            <a:r>
              <a:rPr lang="en-US" sz="2800" dirty="0" err="1">
                <a:solidFill>
                  <a:srgbClr val="000000"/>
                </a:solidFill>
                <a:latin typeface="DejaVu Serif"/>
              </a:rPr>
              <a:t>thành</a:t>
            </a:r>
            <a:r>
              <a:rPr lang="en-US" sz="2800" dirty="0">
                <a:solidFill>
                  <a:srgbClr val="000000"/>
                </a:solidFill>
                <a:latin typeface="DejaVu Serif"/>
              </a:rPr>
              <a:t> và </a:t>
            </a:r>
            <a:r>
              <a:rPr lang="en-US" sz="2800" dirty="0" err="1">
                <a:solidFill>
                  <a:srgbClr val="000000"/>
                </a:solidFill>
                <a:latin typeface="DejaVu Serif"/>
              </a:rPr>
              <a:t>phát</a:t>
            </a:r>
            <a:r>
              <a:rPr lang="en-US" sz="2800" dirty="0">
                <a:solidFill>
                  <a:srgbClr val="000000"/>
                </a:solidFill>
                <a:latin typeface="DejaVu Serif"/>
              </a:rPr>
              <a:t> </a:t>
            </a:r>
            <a:r>
              <a:rPr lang="en-US" sz="2800" dirty="0" err="1">
                <a:solidFill>
                  <a:srgbClr val="000000"/>
                </a:solidFill>
                <a:latin typeface="DejaVu Serif"/>
              </a:rPr>
              <a:t>triển</a:t>
            </a:r>
            <a:r>
              <a:rPr lang="en-US" sz="2800" dirty="0">
                <a:solidFill>
                  <a:srgbClr val="000000"/>
                </a:solidFill>
                <a:latin typeface="DejaVu Serif"/>
              </a:rPr>
              <a:t> </a:t>
            </a:r>
            <a:r>
              <a:rPr lang="en-US" sz="2800" dirty="0" err="1">
                <a:solidFill>
                  <a:srgbClr val="000000"/>
                </a:solidFill>
                <a:latin typeface="DejaVu Serif"/>
              </a:rPr>
              <a:t>bởi</a:t>
            </a:r>
            <a:r>
              <a:rPr lang="en-US" sz="2800" dirty="0">
                <a:solidFill>
                  <a:srgbClr val="000000"/>
                </a:solidFill>
                <a:latin typeface="DejaVu Serif"/>
              </a:rPr>
              <a:t> Rudolf Steiner Joseph Lorenz - </a:t>
            </a:r>
            <a:r>
              <a:rPr lang="en-US" sz="2800" dirty="0" err="1">
                <a:solidFill>
                  <a:srgbClr val="000000"/>
                </a:solidFill>
                <a:latin typeface="DejaVu Serif"/>
              </a:rPr>
              <a:t>một</a:t>
            </a:r>
            <a:r>
              <a:rPr lang="en-US" sz="2800" dirty="0">
                <a:solidFill>
                  <a:srgbClr val="000000"/>
                </a:solidFill>
                <a:latin typeface="DejaVu Serif"/>
              </a:rPr>
              <a:t> </a:t>
            </a:r>
            <a:r>
              <a:rPr lang="en-US" sz="2800" dirty="0" err="1">
                <a:solidFill>
                  <a:srgbClr val="000000"/>
                </a:solidFill>
                <a:latin typeface="DejaVu Serif"/>
              </a:rPr>
              <a:t>nhà</a:t>
            </a:r>
            <a:r>
              <a:rPr lang="en-US" sz="2800" dirty="0">
                <a:solidFill>
                  <a:srgbClr val="000000"/>
                </a:solidFill>
                <a:latin typeface="DejaVu Serif"/>
              </a:rPr>
              <a:t> </a:t>
            </a:r>
            <a:r>
              <a:rPr lang="en-US" sz="2800" dirty="0" err="1">
                <a:solidFill>
                  <a:srgbClr val="000000"/>
                </a:solidFill>
                <a:latin typeface="DejaVu Serif"/>
              </a:rPr>
              <a:t>triết</a:t>
            </a:r>
            <a:r>
              <a:rPr lang="en-US" sz="2800" dirty="0">
                <a:solidFill>
                  <a:srgbClr val="000000"/>
                </a:solidFill>
                <a:latin typeface="DejaVu Serif"/>
              </a:rPr>
              <a:t> </a:t>
            </a:r>
            <a:r>
              <a:rPr lang="en-US" sz="2800" dirty="0" err="1">
                <a:solidFill>
                  <a:srgbClr val="000000"/>
                </a:solidFill>
                <a:latin typeface="DejaVu Serif"/>
              </a:rPr>
              <a:t>học</a:t>
            </a:r>
            <a:r>
              <a:rPr lang="en-US" sz="2800" dirty="0">
                <a:solidFill>
                  <a:srgbClr val="000000"/>
                </a:solidFill>
                <a:latin typeface="DejaVu Serif"/>
              </a:rPr>
              <a:t>, </a:t>
            </a:r>
            <a:r>
              <a:rPr lang="en-US" sz="2800" dirty="0" err="1">
                <a:solidFill>
                  <a:srgbClr val="000000"/>
                </a:solidFill>
                <a:latin typeface="DejaVu Serif"/>
              </a:rPr>
              <a:t>nhà</a:t>
            </a:r>
            <a:r>
              <a:rPr lang="en-US" sz="2800" dirty="0">
                <a:solidFill>
                  <a:srgbClr val="000000"/>
                </a:solidFill>
                <a:latin typeface="DejaVu Serif"/>
              </a:rPr>
              <a:t> </a:t>
            </a:r>
            <a:r>
              <a:rPr lang="en-US" sz="2800" dirty="0" err="1">
                <a:solidFill>
                  <a:srgbClr val="000000"/>
                </a:solidFill>
                <a:latin typeface="DejaVu Serif"/>
              </a:rPr>
              <a:t>tư</a:t>
            </a:r>
            <a:r>
              <a:rPr lang="en-US" sz="2800" dirty="0">
                <a:solidFill>
                  <a:srgbClr val="000000"/>
                </a:solidFill>
                <a:latin typeface="DejaVu Serif"/>
              </a:rPr>
              <a:t> </a:t>
            </a:r>
            <a:r>
              <a:rPr lang="en-US" sz="2800" dirty="0" err="1">
                <a:solidFill>
                  <a:srgbClr val="000000"/>
                </a:solidFill>
                <a:latin typeface="DejaVu Serif"/>
              </a:rPr>
              <a:t>tưởng</a:t>
            </a:r>
            <a:r>
              <a:rPr lang="en-US" sz="2800" dirty="0">
                <a:solidFill>
                  <a:srgbClr val="000000"/>
                </a:solidFill>
                <a:latin typeface="DejaVu Serif"/>
              </a:rPr>
              <a:t> </a:t>
            </a:r>
            <a:r>
              <a:rPr lang="en-US" sz="2800" dirty="0" err="1">
                <a:solidFill>
                  <a:srgbClr val="000000"/>
                </a:solidFill>
                <a:latin typeface="DejaVu Serif"/>
              </a:rPr>
              <a:t>xã</a:t>
            </a:r>
            <a:r>
              <a:rPr lang="en-US" sz="2800" dirty="0">
                <a:solidFill>
                  <a:srgbClr val="000000"/>
                </a:solidFill>
                <a:latin typeface="DejaVu Serif"/>
              </a:rPr>
              <a:t> </a:t>
            </a:r>
            <a:r>
              <a:rPr lang="en-US" sz="2800" dirty="0" err="1">
                <a:solidFill>
                  <a:srgbClr val="000000"/>
                </a:solidFill>
                <a:latin typeface="DejaVu Serif"/>
              </a:rPr>
              <a:t>hội</a:t>
            </a:r>
            <a:r>
              <a:rPr lang="en-US" sz="2800" dirty="0">
                <a:solidFill>
                  <a:srgbClr val="000000"/>
                </a:solidFill>
                <a:latin typeface="DejaVu Serif"/>
              </a:rPr>
              <a:t>, </a:t>
            </a:r>
            <a:r>
              <a:rPr lang="en-US" sz="2800" dirty="0" err="1">
                <a:solidFill>
                  <a:srgbClr val="000000"/>
                </a:solidFill>
                <a:latin typeface="DejaVu Serif"/>
              </a:rPr>
              <a:t>kiến</a:t>
            </a:r>
            <a:r>
              <a:rPr lang="en-US" sz="2800" dirty="0">
                <a:solidFill>
                  <a:srgbClr val="000000"/>
                </a:solidFill>
                <a:latin typeface="DejaVu Serif"/>
              </a:rPr>
              <a:t> </a:t>
            </a:r>
            <a:r>
              <a:rPr lang="en-US" sz="2800" dirty="0" err="1">
                <a:solidFill>
                  <a:srgbClr val="000000"/>
                </a:solidFill>
                <a:latin typeface="DejaVu Serif"/>
              </a:rPr>
              <a:t>trúc</a:t>
            </a:r>
            <a:r>
              <a:rPr lang="en-US" sz="2800" dirty="0">
                <a:solidFill>
                  <a:srgbClr val="000000"/>
                </a:solidFill>
                <a:latin typeface="DejaVu Serif"/>
              </a:rPr>
              <a:t> </a:t>
            </a:r>
            <a:r>
              <a:rPr lang="en-US" sz="2800" dirty="0" err="1">
                <a:solidFill>
                  <a:srgbClr val="000000"/>
                </a:solidFill>
                <a:latin typeface="DejaVu Serif"/>
              </a:rPr>
              <a:t>sư</a:t>
            </a:r>
            <a:r>
              <a:rPr lang="en-US" sz="2800" dirty="0">
                <a:solidFill>
                  <a:srgbClr val="000000"/>
                </a:solidFill>
                <a:latin typeface="DejaVu Serif"/>
              </a:rPr>
              <a:t> </a:t>
            </a:r>
            <a:r>
              <a:rPr lang="en-US" sz="2800" dirty="0" err="1">
                <a:solidFill>
                  <a:srgbClr val="000000"/>
                </a:solidFill>
                <a:latin typeface="DejaVu Serif"/>
              </a:rPr>
              <a:t>người</a:t>
            </a:r>
            <a:r>
              <a:rPr lang="en-US" sz="2800" dirty="0">
                <a:solidFill>
                  <a:srgbClr val="000000"/>
                </a:solidFill>
                <a:latin typeface="DejaVu Serif"/>
              </a:rPr>
              <a:t> </a:t>
            </a:r>
            <a:r>
              <a:rPr lang="en-US" sz="2800" dirty="0" err="1">
                <a:solidFill>
                  <a:srgbClr val="000000"/>
                </a:solidFill>
                <a:latin typeface="DejaVu Serif"/>
              </a:rPr>
              <a:t>Áo</a:t>
            </a:r>
            <a:r>
              <a:rPr lang="en-US" sz="2800" dirty="0">
                <a:solidFill>
                  <a:srgbClr val="000000"/>
                </a:solidFill>
                <a:latin typeface="DejaVu Serif"/>
              </a:rPr>
              <a:t>.</a:t>
            </a:r>
          </a:p>
        </p:txBody>
      </p:sp>
      <p:sp>
        <p:nvSpPr>
          <p:cNvPr id="13" name="TextBox 13"/>
          <p:cNvSpPr txBox="1"/>
          <p:nvPr/>
        </p:nvSpPr>
        <p:spPr>
          <a:xfrm>
            <a:off x="1814672" y="449426"/>
            <a:ext cx="10101480" cy="863587"/>
          </a:xfrm>
          <a:prstGeom prst="rect">
            <a:avLst/>
          </a:prstGeom>
        </p:spPr>
        <p:txBody>
          <a:bodyPr lIns="0" tIns="0" rIns="0" bIns="0" rtlCol="0" anchor="t">
            <a:spAutoFit/>
          </a:bodyPr>
          <a:lstStyle/>
          <a:p>
            <a:pPr algn="ctr">
              <a:lnSpc>
                <a:spcPts val="7000"/>
              </a:lnSpc>
            </a:pPr>
            <a:r>
              <a:rPr lang="en-US" sz="5000" dirty="0" err="1">
                <a:solidFill>
                  <a:srgbClr val="000000"/>
                </a:solidFill>
                <a:latin typeface="Saira Bold Bold"/>
              </a:rPr>
              <a:t>Triết</a:t>
            </a:r>
            <a:r>
              <a:rPr lang="en-US" sz="5000" dirty="0">
                <a:solidFill>
                  <a:srgbClr val="000000"/>
                </a:solidFill>
                <a:latin typeface="Saira Bold Bold"/>
              </a:rPr>
              <a:t> </a:t>
            </a:r>
            <a:r>
              <a:rPr lang="en-US" sz="5000" dirty="0" err="1">
                <a:solidFill>
                  <a:srgbClr val="000000"/>
                </a:solidFill>
                <a:latin typeface="Saira Bold Bold"/>
              </a:rPr>
              <a:t>lý</a:t>
            </a:r>
            <a:r>
              <a:rPr lang="en-US" sz="5000" dirty="0">
                <a:solidFill>
                  <a:srgbClr val="000000"/>
                </a:solidFill>
                <a:latin typeface="Saira Bold Bold"/>
              </a:rPr>
              <a:t>  </a:t>
            </a:r>
            <a:r>
              <a:rPr lang="en-US" sz="5000" dirty="0" err="1">
                <a:solidFill>
                  <a:srgbClr val="000000"/>
                </a:solidFill>
                <a:latin typeface="Saira Bold Bold"/>
              </a:rPr>
              <a:t>phương</a:t>
            </a:r>
            <a:r>
              <a:rPr lang="en-US" sz="5000" dirty="0">
                <a:solidFill>
                  <a:srgbClr val="000000"/>
                </a:solidFill>
                <a:latin typeface="Saira Bold Bold"/>
              </a:rPr>
              <a:t> pháp </a:t>
            </a:r>
            <a:r>
              <a:rPr lang="en-US" sz="5000" dirty="0" err="1">
                <a:solidFill>
                  <a:srgbClr val="000000"/>
                </a:solidFill>
                <a:latin typeface="Saira Bold Bold"/>
              </a:rPr>
              <a:t>steiner</a:t>
            </a:r>
            <a:endParaRPr lang="en-US" sz="5000" dirty="0">
              <a:solidFill>
                <a:srgbClr val="000000"/>
              </a:solidFill>
              <a:latin typeface="Saira Bold Bold"/>
            </a:endParaRPr>
          </a:p>
        </p:txBody>
      </p:sp>
      <p:sp>
        <p:nvSpPr>
          <p:cNvPr id="14" name="TextBox 14"/>
          <p:cNvSpPr txBox="1"/>
          <p:nvPr/>
        </p:nvSpPr>
        <p:spPr>
          <a:xfrm>
            <a:off x="7213638" y="4690281"/>
            <a:ext cx="10304014" cy="1976755"/>
          </a:xfrm>
          <a:prstGeom prst="rect">
            <a:avLst/>
          </a:prstGeom>
        </p:spPr>
        <p:txBody>
          <a:bodyPr lIns="0" tIns="0" rIns="0" bIns="0" rtlCol="0" anchor="t">
            <a:spAutoFit/>
          </a:bodyPr>
          <a:lstStyle/>
          <a:p>
            <a:pPr>
              <a:lnSpc>
                <a:spcPts val="3919"/>
              </a:lnSpc>
            </a:pPr>
            <a:r>
              <a:rPr lang="en-US" sz="2799" dirty="0">
                <a:solidFill>
                  <a:srgbClr val="000000"/>
                </a:solidFill>
                <a:latin typeface="DejaVu Serif"/>
              </a:rPr>
              <a:t>Giáo </a:t>
            </a:r>
            <a:r>
              <a:rPr lang="en-US" sz="2799" dirty="0" err="1">
                <a:solidFill>
                  <a:srgbClr val="000000"/>
                </a:solidFill>
                <a:latin typeface="DejaVu Serif"/>
              </a:rPr>
              <a:t>dục</a:t>
            </a:r>
            <a:r>
              <a:rPr lang="en-US" sz="2799" dirty="0">
                <a:solidFill>
                  <a:srgbClr val="000000"/>
                </a:solidFill>
                <a:latin typeface="DejaVu Serif"/>
              </a:rPr>
              <a:t> Steiner </a:t>
            </a:r>
            <a:r>
              <a:rPr lang="en-US" sz="2799" dirty="0" err="1">
                <a:solidFill>
                  <a:srgbClr val="000000"/>
                </a:solidFill>
                <a:latin typeface="DejaVu Serif"/>
              </a:rPr>
              <a:t>đánh</a:t>
            </a:r>
            <a:r>
              <a:rPr lang="en-US" sz="2799" dirty="0">
                <a:solidFill>
                  <a:srgbClr val="000000"/>
                </a:solidFill>
                <a:latin typeface="DejaVu Serif"/>
              </a:rPr>
              <a:t> </a:t>
            </a:r>
            <a:r>
              <a:rPr lang="en-US" sz="2799" dirty="0" err="1">
                <a:solidFill>
                  <a:srgbClr val="000000"/>
                </a:solidFill>
                <a:latin typeface="DejaVu Serif"/>
              </a:rPr>
              <a:t>giá</a:t>
            </a:r>
            <a:r>
              <a:rPr lang="en-US" sz="2799" dirty="0">
                <a:solidFill>
                  <a:srgbClr val="000000"/>
                </a:solidFill>
                <a:latin typeface="DejaVu Serif"/>
              </a:rPr>
              <a:t> </a:t>
            </a:r>
            <a:r>
              <a:rPr lang="en-US" sz="2799" dirty="0" err="1">
                <a:solidFill>
                  <a:srgbClr val="000000"/>
                </a:solidFill>
                <a:latin typeface="DejaVu Serif"/>
              </a:rPr>
              <a:t>học</a:t>
            </a:r>
            <a:r>
              <a:rPr lang="en-US" sz="2799" dirty="0">
                <a:solidFill>
                  <a:srgbClr val="000000"/>
                </a:solidFill>
                <a:latin typeface="DejaVu Serif"/>
              </a:rPr>
              <a:t> </a:t>
            </a:r>
            <a:r>
              <a:rPr lang="en-US" sz="2799" dirty="0" err="1">
                <a:solidFill>
                  <a:srgbClr val="000000"/>
                </a:solidFill>
                <a:latin typeface="DejaVu Serif"/>
              </a:rPr>
              <a:t>sinh</a:t>
            </a:r>
            <a:r>
              <a:rPr lang="en-US" sz="2799" dirty="0">
                <a:solidFill>
                  <a:srgbClr val="000000"/>
                </a:solidFill>
                <a:latin typeface="DejaVu Serif"/>
              </a:rPr>
              <a:t> </a:t>
            </a:r>
            <a:r>
              <a:rPr lang="en-US" sz="2799" dirty="0" err="1">
                <a:solidFill>
                  <a:srgbClr val="000000"/>
                </a:solidFill>
                <a:latin typeface="DejaVu Serif"/>
              </a:rPr>
              <a:t>không</a:t>
            </a:r>
            <a:r>
              <a:rPr lang="en-US" sz="2799" dirty="0">
                <a:solidFill>
                  <a:srgbClr val="000000"/>
                </a:solidFill>
                <a:latin typeface="DejaVu Serif"/>
              </a:rPr>
              <a:t> </a:t>
            </a:r>
            <a:r>
              <a:rPr lang="en-US" sz="2799" dirty="0" err="1">
                <a:solidFill>
                  <a:srgbClr val="000000"/>
                </a:solidFill>
                <a:latin typeface="DejaVu Serif"/>
              </a:rPr>
              <a:t>nhìn</a:t>
            </a:r>
            <a:r>
              <a:rPr lang="en-US" sz="2799" dirty="0">
                <a:solidFill>
                  <a:srgbClr val="000000"/>
                </a:solidFill>
                <a:latin typeface="DejaVu Serif"/>
              </a:rPr>
              <a:t> vào </a:t>
            </a:r>
            <a:r>
              <a:rPr lang="en-US" sz="2799" dirty="0" err="1">
                <a:solidFill>
                  <a:srgbClr val="000000"/>
                </a:solidFill>
                <a:latin typeface="DejaVu Serif"/>
              </a:rPr>
              <a:t>thành</a:t>
            </a:r>
            <a:r>
              <a:rPr lang="en-US" sz="2799" dirty="0">
                <a:solidFill>
                  <a:srgbClr val="000000"/>
                </a:solidFill>
                <a:latin typeface="DejaVu Serif"/>
              </a:rPr>
              <a:t> </a:t>
            </a:r>
            <a:r>
              <a:rPr lang="en-US" sz="2799" dirty="0" err="1">
                <a:solidFill>
                  <a:srgbClr val="000000"/>
                </a:solidFill>
                <a:latin typeface="DejaVu Serif"/>
              </a:rPr>
              <a:t>tích</a:t>
            </a:r>
            <a:r>
              <a:rPr lang="en-US" sz="2799" dirty="0">
                <a:solidFill>
                  <a:srgbClr val="000000"/>
                </a:solidFill>
                <a:latin typeface="DejaVu Serif"/>
              </a:rPr>
              <a:t>: Mục </a:t>
            </a:r>
            <a:r>
              <a:rPr lang="en-US" sz="2799" dirty="0" err="1">
                <a:solidFill>
                  <a:srgbClr val="000000"/>
                </a:solidFill>
                <a:latin typeface="DejaVu Serif"/>
              </a:rPr>
              <a:t>tiêu</a:t>
            </a:r>
            <a:r>
              <a:rPr lang="en-US" sz="2799" dirty="0">
                <a:solidFill>
                  <a:srgbClr val="000000"/>
                </a:solidFill>
                <a:latin typeface="DejaVu Serif"/>
              </a:rPr>
              <a:t> </a:t>
            </a:r>
            <a:r>
              <a:rPr lang="en-US" sz="2799" dirty="0" err="1">
                <a:solidFill>
                  <a:srgbClr val="000000"/>
                </a:solidFill>
                <a:latin typeface="DejaVu Serif"/>
              </a:rPr>
              <a:t>của</a:t>
            </a:r>
            <a:r>
              <a:rPr lang="en-US" sz="2799" dirty="0">
                <a:solidFill>
                  <a:srgbClr val="000000"/>
                </a:solidFill>
                <a:latin typeface="DejaVu Serif"/>
              </a:rPr>
              <a:t> </a:t>
            </a:r>
            <a:r>
              <a:rPr lang="en-US" sz="2799" dirty="0" err="1">
                <a:solidFill>
                  <a:srgbClr val="000000"/>
                </a:solidFill>
                <a:latin typeface="DejaVu Serif"/>
              </a:rPr>
              <a:t>phương</a:t>
            </a:r>
            <a:r>
              <a:rPr lang="en-US" sz="2799" dirty="0">
                <a:solidFill>
                  <a:srgbClr val="000000"/>
                </a:solidFill>
                <a:latin typeface="DejaVu Serif"/>
              </a:rPr>
              <a:t> pháp </a:t>
            </a:r>
            <a:r>
              <a:rPr lang="en-US" sz="2799" dirty="0" err="1">
                <a:solidFill>
                  <a:srgbClr val="000000"/>
                </a:solidFill>
                <a:latin typeface="DejaVu Serif"/>
              </a:rPr>
              <a:t>này</a:t>
            </a:r>
            <a:r>
              <a:rPr lang="en-US" sz="2799" dirty="0">
                <a:solidFill>
                  <a:srgbClr val="000000"/>
                </a:solidFill>
                <a:latin typeface="DejaVu Serif"/>
              </a:rPr>
              <a:t> </a:t>
            </a:r>
            <a:r>
              <a:rPr lang="en-US" sz="2799" dirty="0" err="1">
                <a:solidFill>
                  <a:srgbClr val="000000"/>
                </a:solidFill>
                <a:latin typeface="DejaVu Serif"/>
              </a:rPr>
              <a:t>là</a:t>
            </a:r>
            <a:r>
              <a:rPr lang="en-US" sz="2799" dirty="0">
                <a:solidFill>
                  <a:srgbClr val="000000"/>
                </a:solidFill>
                <a:latin typeface="DejaVu Serif"/>
              </a:rPr>
              <a:t> </a:t>
            </a:r>
            <a:r>
              <a:rPr lang="en-US" sz="2799" dirty="0" err="1">
                <a:solidFill>
                  <a:srgbClr val="000000"/>
                </a:solidFill>
                <a:latin typeface="DejaVu Serif"/>
              </a:rPr>
              <a:t>tạo</a:t>
            </a:r>
            <a:r>
              <a:rPr lang="en-US" sz="2799" dirty="0">
                <a:solidFill>
                  <a:srgbClr val="000000"/>
                </a:solidFill>
                <a:latin typeface="DejaVu Serif"/>
              </a:rPr>
              <a:t> </a:t>
            </a:r>
            <a:r>
              <a:rPr lang="en-US" sz="2799" dirty="0" err="1">
                <a:solidFill>
                  <a:srgbClr val="000000"/>
                </a:solidFill>
                <a:latin typeface="DejaVu Serif"/>
              </a:rPr>
              <a:t>nên</a:t>
            </a:r>
            <a:r>
              <a:rPr lang="en-US" sz="2799" dirty="0">
                <a:solidFill>
                  <a:srgbClr val="000000"/>
                </a:solidFill>
                <a:latin typeface="DejaVu Serif"/>
              </a:rPr>
              <a:t> </a:t>
            </a:r>
            <a:r>
              <a:rPr lang="en-US" sz="2799" dirty="0" err="1">
                <a:solidFill>
                  <a:srgbClr val="000000"/>
                </a:solidFill>
                <a:latin typeface="DejaVu Serif"/>
              </a:rPr>
              <a:t>những</a:t>
            </a:r>
            <a:r>
              <a:rPr lang="en-US" sz="2799" dirty="0">
                <a:solidFill>
                  <a:srgbClr val="000000"/>
                </a:solidFill>
                <a:latin typeface="DejaVu Serif"/>
              </a:rPr>
              <a:t> </a:t>
            </a:r>
            <a:r>
              <a:rPr lang="en-US" sz="2799" dirty="0" err="1">
                <a:solidFill>
                  <a:srgbClr val="000000"/>
                </a:solidFill>
                <a:latin typeface="DejaVu Serif"/>
              </a:rPr>
              <a:t>công</a:t>
            </a:r>
            <a:r>
              <a:rPr lang="en-US" sz="2799" dirty="0">
                <a:solidFill>
                  <a:srgbClr val="000000"/>
                </a:solidFill>
                <a:latin typeface="DejaVu Serif"/>
              </a:rPr>
              <a:t> </a:t>
            </a:r>
            <a:r>
              <a:rPr lang="en-US" sz="2799" dirty="0" err="1">
                <a:solidFill>
                  <a:srgbClr val="000000"/>
                </a:solidFill>
                <a:latin typeface="DejaVu Serif"/>
              </a:rPr>
              <a:t>dân</a:t>
            </a:r>
            <a:r>
              <a:rPr lang="en-US" sz="2799" dirty="0">
                <a:solidFill>
                  <a:srgbClr val="000000"/>
                </a:solidFill>
                <a:latin typeface="DejaVu Serif"/>
              </a:rPr>
              <a:t> </a:t>
            </a:r>
            <a:r>
              <a:rPr lang="en-US" sz="2799" dirty="0" err="1">
                <a:solidFill>
                  <a:srgbClr val="000000"/>
                </a:solidFill>
                <a:latin typeface="DejaVu Serif"/>
              </a:rPr>
              <a:t>tự</a:t>
            </a:r>
            <a:r>
              <a:rPr lang="en-US" sz="2799" dirty="0">
                <a:solidFill>
                  <a:srgbClr val="000000"/>
                </a:solidFill>
                <a:latin typeface="DejaVu Serif"/>
              </a:rPr>
              <a:t> do, </a:t>
            </a:r>
            <a:r>
              <a:rPr lang="en-US" sz="2799" dirty="0" err="1">
                <a:solidFill>
                  <a:srgbClr val="000000"/>
                </a:solidFill>
                <a:latin typeface="DejaVu Serif"/>
              </a:rPr>
              <a:t>không</a:t>
            </a:r>
            <a:r>
              <a:rPr lang="en-US" sz="2799" dirty="0">
                <a:solidFill>
                  <a:srgbClr val="000000"/>
                </a:solidFill>
                <a:latin typeface="DejaVu Serif"/>
              </a:rPr>
              <a:t> </a:t>
            </a:r>
            <a:r>
              <a:rPr lang="en-US" sz="2799" dirty="0" err="1">
                <a:solidFill>
                  <a:srgbClr val="000000"/>
                </a:solidFill>
                <a:latin typeface="DejaVu Serif"/>
              </a:rPr>
              <a:t>sợ</a:t>
            </a:r>
            <a:r>
              <a:rPr lang="en-US" sz="2799" dirty="0">
                <a:solidFill>
                  <a:srgbClr val="000000"/>
                </a:solidFill>
                <a:latin typeface="DejaVu Serif"/>
              </a:rPr>
              <a:t> </a:t>
            </a:r>
            <a:r>
              <a:rPr lang="en-US" sz="2799" dirty="0" err="1">
                <a:solidFill>
                  <a:srgbClr val="000000"/>
                </a:solidFill>
                <a:latin typeface="DejaVu Serif"/>
              </a:rPr>
              <a:t>hãi</a:t>
            </a:r>
            <a:r>
              <a:rPr lang="en-US" sz="2799" dirty="0">
                <a:solidFill>
                  <a:srgbClr val="000000"/>
                </a:solidFill>
                <a:latin typeface="DejaVu Serif"/>
              </a:rPr>
              <a:t> và </a:t>
            </a:r>
            <a:r>
              <a:rPr lang="en-US" sz="2799" dirty="0" err="1">
                <a:solidFill>
                  <a:srgbClr val="000000"/>
                </a:solidFill>
                <a:latin typeface="DejaVu Serif"/>
              </a:rPr>
              <a:t>luôn</a:t>
            </a:r>
            <a:r>
              <a:rPr lang="en-US" sz="2799" dirty="0">
                <a:solidFill>
                  <a:srgbClr val="000000"/>
                </a:solidFill>
                <a:latin typeface="DejaVu Serif"/>
              </a:rPr>
              <a:t> </a:t>
            </a:r>
            <a:r>
              <a:rPr lang="en-US" sz="2799" dirty="0" err="1">
                <a:solidFill>
                  <a:srgbClr val="000000"/>
                </a:solidFill>
                <a:latin typeface="DejaVu Serif"/>
              </a:rPr>
              <a:t>sống</a:t>
            </a:r>
            <a:r>
              <a:rPr lang="en-US" sz="2799" dirty="0">
                <a:solidFill>
                  <a:srgbClr val="000000"/>
                </a:solidFill>
                <a:latin typeface="DejaVu Serif"/>
              </a:rPr>
              <a:t> </a:t>
            </a:r>
            <a:r>
              <a:rPr lang="en-US" sz="2799" dirty="0" err="1">
                <a:solidFill>
                  <a:srgbClr val="000000"/>
                </a:solidFill>
                <a:latin typeface="DejaVu Serif"/>
              </a:rPr>
              <a:t>vui</a:t>
            </a:r>
            <a:r>
              <a:rPr lang="en-US" sz="2799" dirty="0">
                <a:solidFill>
                  <a:srgbClr val="000000"/>
                </a:solidFill>
                <a:latin typeface="DejaVu Serif"/>
              </a:rPr>
              <a:t> </a:t>
            </a:r>
            <a:r>
              <a:rPr lang="en-US" sz="2799" dirty="0" err="1">
                <a:solidFill>
                  <a:srgbClr val="000000"/>
                </a:solidFill>
                <a:latin typeface="DejaVu Serif"/>
              </a:rPr>
              <a:t>vẻ</a:t>
            </a:r>
            <a:r>
              <a:rPr lang="en-US" sz="2799" dirty="0">
                <a:solidFill>
                  <a:srgbClr val="000000"/>
                </a:solidFill>
                <a:latin typeface="DejaVu Serif"/>
              </a:rPr>
              <a:t>, </a:t>
            </a:r>
            <a:r>
              <a:rPr lang="en-US" sz="2799" dirty="0" err="1">
                <a:solidFill>
                  <a:srgbClr val="000000"/>
                </a:solidFill>
                <a:latin typeface="DejaVu Serif"/>
              </a:rPr>
              <a:t>hòa</a:t>
            </a:r>
            <a:r>
              <a:rPr lang="en-US" sz="2799" dirty="0">
                <a:solidFill>
                  <a:srgbClr val="000000"/>
                </a:solidFill>
                <a:latin typeface="DejaVu Serif"/>
              </a:rPr>
              <a:t> </a:t>
            </a:r>
            <a:r>
              <a:rPr lang="en-US" sz="2799" dirty="0" err="1">
                <a:solidFill>
                  <a:srgbClr val="000000"/>
                </a:solidFill>
                <a:latin typeface="DejaVu Serif"/>
              </a:rPr>
              <a:t>đồng</a:t>
            </a:r>
            <a:endParaRPr lang="en-US" sz="2799" dirty="0">
              <a:solidFill>
                <a:srgbClr val="000000"/>
              </a:solidFill>
              <a:latin typeface="DejaVu Serif"/>
            </a:endParaRPr>
          </a:p>
        </p:txBody>
      </p:sp>
      <p:sp>
        <p:nvSpPr>
          <p:cNvPr id="15" name="TextBox 15"/>
          <p:cNvSpPr txBox="1"/>
          <p:nvPr/>
        </p:nvSpPr>
        <p:spPr>
          <a:xfrm>
            <a:off x="7213638" y="7306885"/>
            <a:ext cx="10585500" cy="1481455"/>
          </a:xfrm>
          <a:prstGeom prst="rect">
            <a:avLst/>
          </a:prstGeom>
        </p:spPr>
        <p:txBody>
          <a:bodyPr lIns="0" tIns="0" rIns="0" bIns="0" rtlCol="0" anchor="t">
            <a:spAutoFit/>
          </a:bodyPr>
          <a:lstStyle/>
          <a:p>
            <a:pPr>
              <a:lnSpc>
                <a:spcPts val="3919"/>
              </a:lnSpc>
            </a:pPr>
            <a:r>
              <a:rPr lang="en-US" sz="2799" dirty="0" err="1">
                <a:solidFill>
                  <a:srgbClr val="000000"/>
                </a:solidFill>
                <a:latin typeface="DejaVu Serif"/>
              </a:rPr>
              <a:t>Không</a:t>
            </a:r>
            <a:r>
              <a:rPr lang="en-US" sz="2799" dirty="0">
                <a:solidFill>
                  <a:srgbClr val="000000"/>
                </a:solidFill>
                <a:latin typeface="DejaVu Serif"/>
              </a:rPr>
              <a:t> </a:t>
            </a:r>
            <a:r>
              <a:rPr lang="en-US" sz="2799" dirty="0" err="1">
                <a:solidFill>
                  <a:srgbClr val="000000"/>
                </a:solidFill>
                <a:latin typeface="DejaVu Serif"/>
              </a:rPr>
              <a:t>áp</a:t>
            </a:r>
            <a:r>
              <a:rPr lang="en-US" sz="2799" dirty="0">
                <a:solidFill>
                  <a:srgbClr val="000000"/>
                </a:solidFill>
                <a:latin typeface="DejaVu Serif"/>
              </a:rPr>
              <a:t> </a:t>
            </a:r>
            <a:r>
              <a:rPr lang="en-US" sz="2799" dirty="0" err="1">
                <a:solidFill>
                  <a:srgbClr val="000000"/>
                </a:solidFill>
                <a:latin typeface="DejaVu Serif"/>
              </a:rPr>
              <a:t>đặt</a:t>
            </a:r>
            <a:r>
              <a:rPr lang="en-US" sz="2799" dirty="0">
                <a:solidFill>
                  <a:srgbClr val="000000"/>
                </a:solidFill>
                <a:latin typeface="DejaVu Serif"/>
              </a:rPr>
              <a:t> </a:t>
            </a:r>
            <a:r>
              <a:rPr lang="en-US" sz="2799" dirty="0" err="1">
                <a:solidFill>
                  <a:srgbClr val="000000"/>
                </a:solidFill>
                <a:latin typeface="DejaVu Serif"/>
              </a:rPr>
              <a:t>uy</a:t>
            </a:r>
            <a:r>
              <a:rPr lang="en-US" sz="2799" dirty="0">
                <a:solidFill>
                  <a:srgbClr val="000000"/>
                </a:solidFill>
                <a:latin typeface="DejaVu Serif"/>
              </a:rPr>
              <a:t> </a:t>
            </a:r>
            <a:r>
              <a:rPr lang="en-US" sz="2799" dirty="0" err="1">
                <a:solidFill>
                  <a:srgbClr val="000000"/>
                </a:solidFill>
                <a:latin typeface="DejaVu Serif"/>
              </a:rPr>
              <a:t>quyền</a:t>
            </a:r>
            <a:r>
              <a:rPr lang="en-US" sz="2799" dirty="0">
                <a:solidFill>
                  <a:srgbClr val="000000"/>
                </a:solidFill>
                <a:latin typeface="DejaVu Serif"/>
              </a:rPr>
              <a:t>, </a:t>
            </a:r>
            <a:r>
              <a:rPr lang="en-US" sz="2799" dirty="0" err="1">
                <a:solidFill>
                  <a:srgbClr val="000000"/>
                </a:solidFill>
                <a:latin typeface="DejaVu Serif"/>
              </a:rPr>
              <a:t>không</a:t>
            </a:r>
            <a:r>
              <a:rPr lang="en-US" sz="2799" dirty="0">
                <a:solidFill>
                  <a:srgbClr val="000000"/>
                </a:solidFill>
                <a:latin typeface="DejaVu Serif"/>
              </a:rPr>
              <a:t> </a:t>
            </a:r>
            <a:r>
              <a:rPr lang="en-US" sz="2799" dirty="0" err="1">
                <a:solidFill>
                  <a:srgbClr val="000000"/>
                </a:solidFill>
                <a:latin typeface="DejaVu Serif"/>
              </a:rPr>
              <a:t>thưởng</a:t>
            </a:r>
            <a:r>
              <a:rPr lang="en-US" sz="2799" dirty="0">
                <a:solidFill>
                  <a:srgbClr val="000000"/>
                </a:solidFill>
                <a:latin typeface="DejaVu Serif"/>
              </a:rPr>
              <a:t> hay </a:t>
            </a:r>
            <a:r>
              <a:rPr lang="en-US" sz="2799" dirty="0" err="1">
                <a:solidFill>
                  <a:srgbClr val="000000"/>
                </a:solidFill>
                <a:latin typeface="DejaVu Serif"/>
              </a:rPr>
              <a:t>phạt</a:t>
            </a:r>
            <a:r>
              <a:rPr lang="en-US" sz="2799" dirty="0">
                <a:solidFill>
                  <a:srgbClr val="000000"/>
                </a:solidFill>
                <a:latin typeface="DejaVu Serif"/>
              </a:rPr>
              <a:t>: </a:t>
            </a:r>
            <a:r>
              <a:rPr lang="en-US" sz="2799" dirty="0" err="1">
                <a:solidFill>
                  <a:srgbClr val="000000"/>
                </a:solidFill>
                <a:latin typeface="DejaVu Serif"/>
              </a:rPr>
              <a:t>Các</a:t>
            </a:r>
            <a:r>
              <a:rPr lang="en-US" sz="2799" dirty="0">
                <a:solidFill>
                  <a:srgbClr val="000000"/>
                </a:solidFill>
                <a:latin typeface="DejaVu Serif"/>
              </a:rPr>
              <a:t> </a:t>
            </a:r>
            <a:r>
              <a:rPr lang="en-US" sz="2799" dirty="0" err="1">
                <a:solidFill>
                  <a:srgbClr val="000000"/>
                </a:solidFill>
                <a:latin typeface="DejaVu Serif"/>
              </a:rPr>
              <a:t>trường</a:t>
            </a:r>
            <a:r>
              <a:rPr lang="en-US" sz="2799" dirty="0">
                <a:solidFill>
                  <a:srgbClr val="000000"/>
                </a:solidFill>
                <a:latin typeface="DejaVu Serif"/>
              </a:rPr>
              <a:t> </a:t>
            </a:r>
            <a:r>
              <a:rPr lang="en-US" sz="2799" dirty="0" err="1">
                <a:solidFill>
                  <a:srgbClr val="000000"/>
                </a:solidFill>
                <a:latin typeface="DejaVu Serif"/>
              </a:rPr>
              <a:t>học</a:t>
            </a:r>
            <a:r>
              <a:rPr lang="en-US" sz="2799" dirty="0">
                <a:solidFill>
                  <a:srgbClr val="000000"/>
                </a:solidFill>
                <a:latin typeface="DejaVu Serif"/>
              </a:rPr>
              <a:t> </a:t>
            </a:r>
            <a:r>
              <a:rPr lang="en-US" sz="2799" dirty="0" err="1">
                <a:solidFill>
                  <a:srgbClr val="000000"/>
                </a:solidFill>
                <a:latin typeface="DejaVu Serif"/>
              </a:rPr>
              <a:t>áp</a:t>
            </a:r>
            <a:r>
              <a:rPr lang="en-US" sz="2799" dirty="0">
                <a:solidFill>
                  <a:srgbClr val="000000"/>
                </a:solidFill>
                <a:latin typeface="DejaVu Serif"/>
              </a:rPr>
              <a:t> </a:t>
            </a:r>
            <a:r>
              <a:rPr lang="en-US" sz="2799" dirty="0" err="1">
                <a:solidFill>
                  <a:srgbClr val="000000"/>
                </a:solidFill>
                <a:latin typeface="DejaVu Serif"/>
              </a:rPr>
              <a:t>dụng</a:t>
            </a:r>
            <a:r>
              <a:rPr lang="en-US" sz="2799" dirty="0">
                <a:solidFill>
                  <a:srgbClr val="000000"/>
                </a:solidFill>
                <a:latin typeface="DejaVu Serif"/>
              </a:rPr>
              <a:t> </a:t>
            </a:r>
            <a:r>
              <a:rPr lang="en-US" sz="2799" dirty="0" err="1">
                <a:solidFill>
                  <a:srgbClr val="000000"/>
                </a:solidFill>
                <a:latin typeface="DejaVu Serif"/>
              </a:rPr>
              <a:t>phương</a:t>
            </a:r>
            <a:r>
              <a:rPr lang="en-US" sz="2799" dirty="0">
                <a:solidFill>
                  <a:srgbClr val="000000"/>
                </a:solidFill>
                <a:latin typeface="DejaVu Serif"/>
              </a:rPr>
              <a:t> pháp Steiner </a:t>
            </a:r>
            <a:r>
              <a:rPr lang="en-US" sz="2799" dirty="0" err="1">
                <a:solidFill>
                  <a:srgbClr val="000000"/>
                </a:solidFill>
                <a:latin typeface="DejaVu Serif"/>
              </a:rPr>
              <a:t>sẽ</a:t>
            </a:r>
            <a:r>
              <a:rPr lang="en-US" sz="2799" dirty="0">
                <a:solidFill>
                  <a:srgbClr val="000000"/>
                </a:solidFill>
                <a:latin typeface="DejaVu Serif"/>
              </a:rPr>
              <a:t> </a:t>
            </a:r>
            <a:r>
              <a:rPr lang="en-US" sz="2799" dirty="0" err="1">
                <a:solidFill>
                  <a:srgbClr val="000000"/>
                </a:solidFill>
                <a:latin typeface="DejaVu Serif"/>
              </a:rPr>
              <a:t>không</a:t>
            </a:r>
            <a:r>
              <a:rPr lang="en-US" sz="2799" dirty="0">
                <a:solidFill>
                  <a:srgbClr val="000000"/>
                </a:solidFill>
                <a:latin typeface="DejaVu Serif"/>
              </a:rPr>
              <a:t> </a:t>
            </a:r>
            <a:r>
              <a:rPr lang="en-US" sz="2799" dirty="0" err="1">
                <a:solidFill>
                  <a:srgbClr val="000000"/>
                </a:solidFill>
                <a:latin typeface="DejaVu Serif"/>
              </a:rPr>
              <a:t>có</a:t>
            </a:r>
            <a:r>
              <a:rPr lang="en-US" sz="2799" dirty="0">
                <a:solidFill>
                  <a:srgbClr val="000000"/>
                </a:solidFill>
                <a:latin typeface="DejaVu Serif"/>
              </a:rPr>
              <a:t> </a:t>
            </a:r>
            <a:r>
              <a:rPr lang="en-US" sz="2799" dirty="0" err="1">
                <a:solidFill>
                  <a:srgbClr val="000000"/>
                </a:solidFill>
                <a:latin typeface="DejaVu Serif"/>
              </a:rPr>
              <a:t>cạnh</a:t>
            </a:r>
            <a:r>
              <a:rPr lang="en-US" sz="2799" dirty="0">
                <a:solidFill>
                  <a:srgbClr val="000000"/>
                </a:solidFill>
                <a:latin typeface="DejaVu Serif"/>
              </a:rPr>
              <a:t> </a:t>
            </a:r>
            <a:r>
              <a:rPr lang="en-US" sz="2799" dirty="0" err="1">
                <a:solidFill>
                  <a:srgbClr val="000000"/>
                </a:solidFill>
                <a:latin typeface="DejaVu Serif"/>
              </a:rPr>
              <a:t>tranh</a:t>
            </a:r>
            <a:r>
              <a:rPr lang="en-US" sz="2799" dirty="0">
                <a:solidFill>
                  <a:srgbClr val="000000"/>
                </a:solidFill>
                <a:latin typeface="DejaVu Serif"/>
              </a:rPr>
              <a:t>, </a:t>
            </a:r>
            <a:r>
              <a:rPr lang="en-US" sz="2799" dirty="0" err="1">
                <a:solidFill>
                  <a:srgbClr val="000000"/>
                </a:solidFill>
                <a:latin typeface="DejaVu Serif"/>
              </a:rPr>
              <a:t>thi</a:t>
            </a:r>
            <a:r>
              <a:rPr lang="en-US" sz="2799" dirty="0">
                <a:solidFill>
                  <a:srgbClr val="000000"/>
                </a:solidFill>
                <a:latin typeface="DejaVu Serif"/>
              </a:rPr>
              <a:t> </a:t>
            </a:r>
            <a:r>
              <a:rPr lang="en-US" sz="2799" dirty="0" err="1">
                <a:solidFill>
                  <a:srgbClr val="000000"/>
                </a:solidFill>
                <a:latin typeface="DejaVu Serif"/>
              </a:rPr>
              <a:t>đua</a:t>
            </a:r>
            <a:r>
              <a:rPr lang="en-US" sz="2799" dirty="0">
                <a:solidFill>
                  <a:srgbClr val="000000"/>
                </a:solidFill>
                <a:latin typeface="DejaVu Serif"/>
              </a:rPr>
              <a:t> và </a:t>
            </a:r>
            <a:r>
              <a:rPr lang="en-US" sz="2799" dirty="0" err="1">
                <a:solidFill>
                  <a:srgbClr val="000000"/>
                </a:solidFill>
                <a:latin typeface="DejaVu Serif"/>
              </a:rPr>
              <a:t>không</a:t>
            </a:r>
            <a:r>
              <a:rPr lang="en-US" sz="2799" dirty="0">
                <a:solidFill>
                  <a:srgbClr val="000000"/>
                </a:solidFill>
                <a:latin typeface="DejaVu Serif"/>
              </a:rPr>
              <a:t> </a:t>
            </a:r>
            <a:r>
              <a:rPr lang="en-US" sz="2799" dirty="0" err="1">
                <a:solidFill>
                  <a:srgbClr val="000000"/>
                </a:solidFill>
                <a:latin typeface="DejaVu Serif"/>
              </a:rPr>
              <a:t>thưởng</a:t>
            </a:r>
            <a:r>
              <a:rPr lang="en-US" sz="2799" dirty="0">
                <a:solidFill>
                  <a:srgbClr val="000000"/>
                </a:solidFill>
                <a:latin typeface="DejaVu Serif"/>
              </a:rPr>
              <a:t>, </a:t>
            </a:r>
            <a:r>
              <a:rPr lang="en-US" sz="2799" dirty="0" err="1">
                <a:solidFill>
                  <a:srgbClr val="000000"/>
                </a:solidFill>
                <a:latin typeface="DejaVu Serif"/>
              </a:rPr>
              <a:t>không</a:t>
            </a:r>
            <a:r>
              <a:rPr lang="en-US" sz="2799" dirty="0">
                <a:solidFill>
                  <a:srgbClr val="000000"/>
                </a:solidFill>
                <a:latin typeface="DejaVu Serif"/>
              </a:rPr>
              <a:t> </a:t>
            </a:r>
            <a:r>
              <a:rPr lang="en-US" sz="2799" dirty="0" err="1">
                <a:solidFill>
                  <a:srgbClr val="000000"/>
                </a:solidFill>
                <a:latin typeface="DejaVu Serif"/>
              </a:rPr>
              <a:t>phạt</a:t>
            </a:r>
            <a:r>
              <a:rPr lang="en-US" sz="2799" dirty="0">
                <a:solidFill>
                  <a:srgbClr val="000000"/>
                </a:solidFill>
                <a:latin typeface="DejaVu Serif"/>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grpSp>
        <p:nvGrpSpPr>
          <p:cNvPr id="2" name="Group 2"/>
          <p:cNvGrpSpPr/>
          <p:nvPr/>
        </p:nvGrpSpPr>
        <p:grpSpPr>
          <a:xfrm>
            <a:off x="8246495" y="1695087"/>
            <a:ext cx="5066371" cy="2903372"/>
            <a:chOff x="0" y="0"/>
            <a:chExt cx="3339730" cy="1913890"/>
          </a:xfrm>
        </p:grpSpPr>
        <p:sp>
          <p:nvSpPr>
            <p:cNvPr id="3" name="Freeform 3"/>
            <p:cNvSpPr/>
            <p:nvPr/>
          </p:nvSpPr>
          <p:spPr>
            <a:xfrm>
              <a:off x="0" y="0"/>
              <a:ext cx="3339730" cy="1913890"/>
            </a:xfrm>
            <a:custGeom>
              <a:avLst/>
              <a:gdLst/>
              <a:ahLst/>
              <a:cxnLst/>
              <a:rect l="l" t="t" r="r" b="b"/>
              <a:pathLst>
                <a:path w="3339730" h="1913890">
                  <a:moveTo>
                    <a:pt x="3215270" y="1913890"/>
                  </a:moveTo>
                  <a:lnTo>
                    <a:pt x="124460" y="1913890"/>
                  </a:lnTo>
                  <a:cubicBezTo>
                    <a:pt x="55880" y="1913890"/>
                    <a:pt x="0" y="1858010"/>
                    <a:pt x="0" y="1789430"/>
                  </a:cubicBezTo>
                  <a:lnTo>
                    <a:pt x="0" y="124460"/>
                  </a:lnTo>
                  <a:cubicBezTo>
                    <a:pt x="0" y="55880"/>
                    <a:pt x="55880" y="0"/>
                    <a:pt x="124460" y="0"/>
                  </a:cubicBezTo>
                  <a:lnTo>
                    <a:pt x="3215270" y="0"/>
                  </a:lnTo>
                  <a:cubicBezTo>
                    <a:pt x="3283850" y="0"/>
                    <a:pt x="3339730" y="55880"/>
                    <a:pt x="3339730" y="124460"/>
                  </a:cubicBezTo>
                  <a:lnTo>
                    <a:pt x="3339730" y="1789430"/>
                  </a:lnTo>
                  <a:cubicBezTo>
                    <a:pt x="3339730" y="1858010"/>
                    <a:pt x="3283850" y="1913890"/>
                    <a:pt x="3215270" y="1913890"/>
                  </a:cubicBezTo>
                  <a:close/>
                </a:path>
              </a:pathLst>
            </a:custGeom>
            <a:solidFill>
              <a:srgbClr val="000000"/>
            </a:solidFill>
          </p:spPr>
        </p:sp>
      </p:grpSp>
      <p:grpSp>
        <p:nvGrpSpPr>
          <p:cNvPr id="4" name="Group 4"/>
          <p:cNvGrpSpPr/>
          <p:nvPr/>
        </p:nvGrpSpPr>
        <p:grpSpPr>
          <a:xfrm>
            <a:off x="11966161" y="3721912"/>
            <a:ext cx="5066371" cy="2903372"/>
            <a:chOff x="0" y="0"/>
            <a:chExt cx="6755161" cy="3871162"/>
          </a:xfrm>
        </p:grpSpPr>
        <p:grpSp>
          <p:nvGrpSpPr>
            <p:cNvPr id="5" name="Group 5"/>
            <p:cNvGrpSpPr/>
            <p:nvPr/>
          </p:nvGrpSpPr>
          <p:grpSpPr>
            <a:xfrm>
              <a:off x="0" y="0"/>
              <a:ext cx="6755161" cy="3871162"/>
              <a:chOff x="0" y="0"/>
              <a:chExt cx="3339730" cy="1913890"/>
            </a:xfrm>
          </p:grpSpPr>
          <p:sp>
            <p:nvSpPr>
              <p:cNvPr id="6" name="Freeform 6"/>
              <p:cNvSpPr/>
              <p:nvPr/>
            </p:nvSpPr>
            <p:spPr>
              <a:xfrm>
                <a:off x="0" y="0"/>
                <a:ext cx="3339730" cy="1913890"/>
              </a:xfrm>
              <a:custGeom>
                <a:avLst/>
                <a:gdLst/>
                <a:ahLst/>
                <a:cxnLst/>
                <a:rect l="l" t="t" r="r" b="b"/>
                <a:pathLst>
                  <a:path w="3339730" h="1913890">
                    <a:moveTo>
                      <a:pt x="3215270" y="1913890"/>
                    </a:moveTo>
                    <a:lnTo>
                      <a:pt x="124460" y="1913890"/>
                    </a:lnTo>
                    <a:cubicBezTo>
                      <a:pt x="55880" y="1913890"/>
                      <a:pt x="0" y="1858010"/>
                      <a:pt x="0" y="1789430"/>
                    </a:cubicBezTo>
                    <a:lnTo>
                      <a:pt x="0" y="124460"/>
                    </a:lnTo>
                    <a:cubicBezTo>
                      <a:pt x="0" y="55880"/>
                      <a:pt x="55880" y="0"/>
                      <a:pt x="124460" y="0"/>
                    </a:cubicBezTo>
                    <a:lnTo>
                      <a:pt x="3215270" y="0"/>
                    </a:lnTo>
                    <a:cubicBezTo>
                      <a:pt x="3283850" y="0"/>
                      <a:pt x="3339730" y="55880"/>
                      <a:pt x="3339730" y="124460"/>
                    </a:cubicBezTo>
                    <a:lnTo>
                      <a:pt x="3339730" y="1789430"/>
                    </a:lnTo>
                    <a:cubicBezTo>
                      <a:pt x="3339730" y="1858010"/>
                      <a:pt x="3283850" y="1913890"/>
                      <a:pt x="3215270" y="1913890"/>
                    </a:cubicBezTo>
                    <a:close/>
                  </a:path>
                </a:pathLst>
              </a:custGeom>
              <a:solidFill>
                <a:srgbClr val="000000"/>
              </a:solidFill>
            </p:spPr>
          </p:sp>
        </p:grpSp>
        <p:grpSp>
          <p:nvGrpSpPr>
            <p:cNvPr id="7" name="Group 7"/>
            <p:cNvGrpSpPr>
              <a:grpSpLocks noChangeAspect="1"/>
            </p:cNvGrpSpPr>
            <p:nvPr/>
          </p:nvGrpSpPr>
          <p:grpSpPr>
            <a:xfrm>
              <a:off x="127561" y="107468"/>
              <a:ext cx="6500038" cy="3656226"/>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4" b="-4"/>
                </a:stretch>
              </a:blipFill>
            </p:spPr>
          </p:sp>
        </p:grpSp>
      </p:grpSp>
      <p:grpSp>
        <p:nvGrpSpPr>
          <p:cNvPr id="9" name="Group 9"/>
          <p:cNvGrpSpPr/>
          <p:nvPr/>
        </p:nvGrpSpPr>
        <p:grpSpPr>
          <a:xfrm>
            <a:off x="9191544" y="6186932"/>
            <a:ext cx="5066371" cy="2903372"/>
            <a:chOff x="0" y="0"/>
            <a:chExt cx="3339730" cy="1913890"/>
          </a:xfrm>
        </p:grpSpPr>
        <p:sp>
          <p:nvSpPr>
            <p:cNvPr id="10" name="Freeform 10"/>
            <p:cNvSpPr/>
            <p:nvPr/>
          </p:nvSpPr>
          <p:spPr>
            <a:xfrm>
              <a:off x="0" y="0"/>
              <a:ext cx="3339730" cy="1913890"/>
            </a:xfrm>
            <a:custGeom>
              <a:avLst/>
              <a:gdLst/>
              <a:ahLst/>
              <a:cxnLst/>
              <a:rect l="l" t="t" r="r" b="b"/>
              <a:pathLst>
                <a:path w="3339730" h="1913890">
                  <a:moveTo>
                    <a:pt x="3215270" y="1913890"/>
                  </a:moveTo>
                  <a:lnTo>
                    <a:pt x="124460" y="1913890"/>
                  </a:lnTo>
                  <a:cubicBezTo>
                    <a:pt x="55880" y="1913890"/>
                    <a:pt x="0" y="1858010"/>
                    <a:pt x="0" y="1789430"/>
                  </a:cubicBezTo>
                  <a:lnTo>
                    <a:pt x="0" y="124460"/>
                  </a:lnTo>
                  <a:cubicBezTo>
                    <a:pt x="0" y="55880"/>
                    <a:pt x="55880" y="0"/>
                    <a:pt x="124460" y="0"/>
                  </a:cubicBezTo>
                  <a:lnTo>
                    <a:pt x="3215270" y="0"/>
                  </a:lnTo>
                  <a:cubicBezTo>
                    <a:pt x="3283850" y="0"/>
                    <a:pt x="3339730" y="55880"/>
                    <a:pt x="3339730" y="124460"/>
                  </a:cubicBezTo>
                  <a:lnTo>
                    <a:pt x="3339730" y="1789430"/>
                  </a:lnTo>
                  <a:cubicBezTo>
                    <a:pt x="3339730" y="1858010"/>
                    <a:pt x="3283850" y="1913890"/>
                    <a:pt x="3215270" y="1913890"/>
                  </a:cubicBezTo>
                  <a:close/>
                </a:path>
              </a:pathLst>
            </a:custGeom>
            <a:solidFill>
              <a:srgbClr val="000000"/>
            </a:solidFill>
          </p:spPr>
        </p:sp>
      </p:grpSp>
      <p:pic>
        <p:nvPicPr>
          <p:cNvPr id="11" name="Picture 11"/>
          <p:cNvPicPr>
            <a:picLocks noChangeAspect="1"/>
          </p:cNvPicPr>
          <p:nvPr/>
        </p:nvPicPr>
        <p:blipFill>
          <a:blip r:embed="rId3"/>
          <a:srcRect t="3118" b="3118"/>
          <a:stretch>
            <a:fillRect/>
          </a:stretch>
        </p:blipFill>
        <p:spPr>
          <a:xfrm>
            <a:off x="8191980" y="1602367"/>
            <a:ext cx="5175401" cy="3119529"/>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7790">
            <a:off x="9877928" y="1307997"/>
            <a:ext cx="1803504" cy="79682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3567">
            <a:off x="13597595" y="3374905"/>
            <a:ext cx="1803504" cy="796821"/>
          </a:xfrm>
          <a:prstGeom prst="rect">
            <a:avLst/>
          </a:prstGeom>
        </p:spPr>
      </p:pic>
      <p:pic>
        <p:nvPicPr>
          <p:cNvPr id="14" name="Picture 14"/>
          <p:cNvPicPr>
            <a:picLocks noChangeAspect="1"/>
          </p:cNvPicPr>
          <p:nvPr/>
        </p:nvPicPr>
        <p:blipFill>
          <a:blip r:embed="rId8"/>
          <a:srcRect b="5797"/>
          <a:stretch>
            <a:fillRect/>
          </a:stretch>
        </p:blipFill>
        <p:spPr>
          <a:xfrm>
            <a:off x="9076458" y="6186932"/>
            <a:ext cx="5296544" cy="3326312"/>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384">
            <a:off x="10822978" y="5762697"/>
            <a:ext cx="1803504" cy="796821"/>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99261">
            <a:off x="14317936" y="-3846416"/>
            <a:ext cx="4913938" cy="5939925"/>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82440">
            <a:off x="16609584" y="7665133"/>
            <a:ext cx="1169454" cy="4231576"/>
          </a:xfrm>
          <a:prstGeom prst="rect">
            <a:avLst/>
          </a:prstGeom>
        </p:spPr>
      </p:pic>
      <p:sp>
        <p:nvSpPr>
          <p:cNvPr id="18" name="TextBox 18"/>
          <p:cNvSpPr txBox="1"/>
          <p:nvPr/>
        </p:nvSpPr>
        <p:spPr>
          <a:xfrm>
            <a:off x="1028700" y="1201375"/>
            <a:ext cx="5704642" cy="873125"/>
          </a:xfrm>
          <a:prstGeom prst="rect">
            <a:avLst/>
          </a:prstGeom>
        </p:spPr>
        <p:txBody>
          <a:bodyPr lIns="0" tIns="0" rIns="0" bIns="0" rtlCol="0" anchor="t">
            <a:spAutoFit/>
          </a:bodyPr>
          <a:lstStyle/>
          <a:p>
            <a:pPr algn="ctr">
              <a:lnSpc>
                <a:spcPts val="7000"/>
              </a:lnSpc>
            </a:pPr>
            <a:r>
              <a:rPr lang="en-US" sz="5000">
                <a:solidFill>
                  <a:srgbClr val="000000"/>
                </a:solidFill>
                <a:latin typeface="More Sugar"/>
              </a:rPr>
              <a:t>Nội dung đặc trưng</a:t>
            </a:r>
          </a:p>
        </p:txBody>
      </p:sp>
      <p:sp>
        <p:nvSpPr>
          <p:cNvPr id="19" name="TextBox 19"/>
          <p:cNvSpPr txBox="1"/>
          <p:nvPr/>
        </p:nvSpPr>
        <p:spPr>
          <a:xfrm>
            <a:off x="1028700" y="2461931"/>
            <a:ext cx="6331970" cy="4453255"/>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000000"/>
                </a:solidFill>
                <a:latin typeface="DejaVu Serif"/>
              </a:rPr>
              <a:t>Giáo viên là người hướng dẫn cho trẻ</a:t>
            </a:r>
          </a:p>
          <a:p>
            <a:pPr marL="604519" lvl="1" indent="-302260">
              <a:lnSpc>
                <a:spcPts val="3919"/>
              </a:lnSpc>
              <a:buFont typeface="Arial"/>
              <a:buChar char="•"/>
            </a:pPr>
            <a:r>
              <a:rPr lang="en-US" sz="2799">
                <a:solidFill>
                  <a:srgbClr val="000000"/>
                </a:solidFill>
                <a:latin typeface="DejaVu Serif"/>
              </a:rPr>
              <a:t>Trẻ mầm non sẽ được vui chơi hoàn toàn</a:t>
            </a:r>
          </a:p>
          <a:p>
            <a:pPr marL="604519" lvl="1" indent="-302260">
              <a:lnSpc>
                <a:spcPts val="3919"/>
              </a:lnSpc>
              <a:buFont typeface="Arial"/>
              <a:buChar char="•"/>
            </a:pPr>
            <a:r>
              <a:rPr lang="en-US" sz="2799">
                <a:solidFill>
                  <a:srgbClr val="000000"/>
                </a:solidFill>
                <a:latin typeface="DejaVu Serif"/>
              </a:rPr>
              <a:t>Các hoạt động lặp lại nhiều lần</a:t>
            </a:r>
          </a:p>
          <a:p>
            <a:pPr marL="604519" lvl="1" indent="-302260">
              <a:lnSpc>
                <a:spcPts val="3919"/>
              </a:lnSpc>
              <a:buFont typeface="Arial"/>
              <a:buChar char="•"/>
            </a:pPr>
            <a:r>
              <a:rPr lang="en-US" sz="2799">
                <a:solidFill>
                  <a:srgbClr val="000000"/>
                </a:solidFill>
                <a:latin typeface="DejaVu Serif"/>
              </a:rPr>
              <a:t>Môi trường giáo dục chân thật và nhẹ nhàng</a:t>
            </a:r>
          </a:p>
          <a:p>
            <a:pPr marL="604519" lvl="1" indent="-302260">
              <a:lnSpc>
                <a:spcPts val="3919"/>
              </a:lnSpc>
              <a:buFont typeface="Arial"/>
              <a:buChar char="•"/>
            </a:pPr>
            <a:r>
              <a:rPr lang="en-US" sz="2799">
                <a:solidFill>
                  <a:srgbClr val="000000"/>
                </a:solidFill>
                <a:latin typeface="DejaVu Serif"/>
              </a:rPr>
              <a:t>Phát huy tư duy sáng tạo của trẻ qua học cụ</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44000" y="1101529"/>
            <a:ext cx="3707855" cy="3829473"/>
            <a:chOff x="0" y="0"/>
            <a:chExt cx="6350000" cy="6558280"/>
          </a:xfrm>
        </p:grpSpPr>
        <p:sp>
          <p:nvSpPr>
            <p:cNvPr id="3" name="Freeform 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18994" r="-18994"/>
              </a:stretch>
            </a:blipFill>
          </p:spPr>
        </p:sp>
        <p:sp>
          <p:nvSpPr>
            <p:cNvPr id="4" name="Freeform 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grpSp>
      <p:grpSp>
        <p:nvGrpSpPr>
          <p:cNvPr id="5" name="Group 5"/>
          <p:cNvGrpSpPr>
            <a:grpSpLocks noChangeAspect="1"/>
          </p:cNvGrpSpPr>
          <p:nvPr/>
        </p:nvGrpSpPr>
        <p:grpSpPr>
          <a:xfrm>
            <a:off x="13224283" y="1101529"/>
            <a:ext cx="3707855" cy="3829473"/>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660" r="-27660"/>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74469">
            <a:off x="10330686" y="6136856"/>
            <a:ext cx="4298513" cy="470952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39005">
            <a:off x="15385382" y="6329360"/>
            <a:ext cx="897205" cy="4655308"/>
          </a:xfrm>
          <a:prstGeom prst="rect">
            <a:avLst/>
          </a:prstGeom>
        </p:spPr>
      </p:pic>
      <p:sp>
        <p:nvSpPr>
          <p:cNvPr id="10" name="TextBox 10"/>
          <p:cNvSpPr txBox="1"/>
          <p:nvPr/>
        </p:nvSpPr>
        <p:spPr>
          <a:xfrm>
            <a:off x="1209911" y="534988"/>
            <a:ext cx="3329226" cy="873125"/>
          </a:xfrm>
          <a:prstGeom prst="rect">
            <a:avLst/>
          </a:prstGeom>
        </p:spPr>
        <p:txBody>
          <a:bodyPr lIns="0" tIns="0" rIns="0" bIns="0" rtlCol="0" anchor="t">
            <a:spAutoFit/>
          </a:bodyPr>
          <a:lstStyle/>
          <a:p>
            <a:pPr algn="ctr">
              <a:lnSpc>
                <a:spcPts val="7000"/>
              </a:lnSpc>
            </a:pPr>
            <a:r>
              <a:rPr lang="en-US" sz="5000">
                <a:solidFill>
                  <a:srgbClr val="000000"/>
                </a:solidFill>
                <a:latin typeface="More Sugar"/>
              </a:rPr>
              <a:t>Nguyên tắc</a:t>
            </a:r>
          </a:p>
        </p:txBody>
      </p:sp>
      <p:sp>
        <p:nvSpPr>
          <p:cNvPr id="11" name="TextBox 11"/>
          <p:cNvSpPr txBox="1"/>
          <p:nvPr/>
        </p:nvSpPr>
        <p:spPr>
          <a:xfrm>
            <a:off x="608238" y="1567312"/>
            <a:ext cx="8714890" cy="8415655"/>
          </a:xfrm>
          <a:prstGeom prst="rect">
            <a:avLst/>
          </a:prstGeom>
        </p:spPr>
        <p:txBody>
          <a:bodyPr lIns="0" tIns="0" rIns="0" bIns="0" rtlCol="0" anchor="t">
            <a:spAutoFit/>
          </a:bodyPr>
          <a:lstStyle/>
          <a:p>
            <a:pPr marL="604519" lvl="1" indent="-302260">
              <a:lnSpc>
                <a:spcPts val="3919"/>
              </a:lnSpc>
              <a:buFont typeface="Arial"/>
              <a:buChar char="•"/>
            </a:pPr>
            <a:r>
              <a:rPr lang="en-US" sz="2799" dirty="0" err="1">
                <a:solidFill>
                  <a:srgbClr val="000000"/>
                </a:solidFill>
                <a:latin typeface="DejaVu Serif"/>
              </a:rPr>
              <a:t>Mỗi</a:t>
            </a:r>
            <a:r>
              <a:rPr lang="en-US" sz="2799" dirty="0">
                <a:solidFill>
                  <a:srgbClr val="000000"/>
                </a:solidFill>
                <a:latin typeface="DejaVu Serif"/>
              </a:rPr>
              <a:t> </a:t>
            </a:r>
            <a:r>
              <a:rPr lang="en-US" sz="2799" dirty="0" err="1">
                <a:solidFill>
                  <a:srgbClr val="000000"/>
                </a:solidFill>
                <a:latin typeface="DejaVu Serif"/>
              </a:rPr>
              <a:t>đứa</a:t>
            </a:r>
            <a:r>
              <a:rPr lang="en-US" sz="2799" dirty="0">
                <a:solidFill>
                  <a:srgbClr val="000000"/>
                </a:solidFill>
                <a:latin typeface="DejaVu Serif"/>
              </a:rPr>
              <a:t> </a:t>
            </a:r>
            <a:r>
              <a:rPr lang="en-US" sz="2799" dirty="0" err="1">
                <a:solidFill>
                  <a:srgbClr val="000000"/>
                </a:solidFill>
                <a:latin typeface="DejaVu Serif"/>
              </a:rPr>
              <a:t>trẻ</a:t>
            </a:r>
            <a:r>
              <a:rPr lang="en-US" sz="2799" dirty="0">
                <a:solidFill>
                  <a:srgbClr val="000000"/>
                </a:solidFill>
                <a:latin typeface="DejaVu Serif"/>
              </a:rPr>
              <a:t> </a:t>
            </a:r>
            <a:r>
              <a:rPr lang="en-US" sz="2799" dirty="0" err="1">
                <a:solidFill>
                  <a:srgbClr val="000000"/>
                </a:solidFill>
                <a:latin typeface="DejaVu Serif"/>
              </a:rPr>
              <a:t>là</a:t>
            </a:r>
            <a:r>
              <a:rPr lang="en-US" sz="2799" dirty="0">
                <a:solidFill>
                  <a:srgbClr val="000000"/>
                </a:solidFill>
                <a:latin typeface="DejaVu Serif"/>
              </a:rPr>
              <a:t> </a:t>
            </a:r>
            <a:r>
              <a:rPr lang="en-US" sz="2799" dirty="0" err="1">
                <a:solidFill>
                  <a:srgbClr val="000000"/>
                </a:solidFill>
                <a:latin typeface="DejaVu Serif"/>
              </a:rPr>
              <a:t>một</a:t>
            </a:r>
            <a:r>
              <a:rPr lang="en-US" sz="2799" dirty="0">
                <a:solidFill>
                  <a:srgbClr val="000000"/>
                </a:solidFill>
                <a:latin typeface="DejaVu Serif"/>
              </a:rPr>
              <a:t> </a:t>
            </a:r>
            <a:r>
              <a:rPr lang="en-US" sz="2799" dirty="0" err="1">
                <a:solidFill>
                  <a:srgbClr val="000000"/>
                </a:solidFill>
                <a:latin typeface="DejaVu Serif"/>
              </a:rPr>
              <a:t>cuốn</a:t>
            </a:r>
            <a:r>
              <a:rPr lang="en-US" sz="2799" dirty="0">
                <a:solidFill>
                  <a:srgbClr val="000000"/>
                </a:solidFill>
                <a:latin typeface="DejaVu Serif"/>
              </a:rPr>
              <a:t> </a:t>
            </a:r>
            <a:r>
              <a:rPr lang="en-US" sz="2799" dirty="0" err="1">
                <a:solidFill>
                  <a:srgbClr val="000000"/>
                </a:solidFill>
                <a:latin typeface="DejaVu Serif"/>
              </a:rPr>
              <a:t>sách</a:t>
            </a:r>
            <a:endParaRPr lang="en-US" sz="2799" dirty="0">
              <a:solidFill>
                <a:srgbClr val="000000"/>
              </a:solidFill>
              <a:latin typeface="DejaVu Serif"/>
            </a:endParaRPr>
          </a:p>
          <a:p>
            <a:pPr marL="604519" lvl="1" indent="-302260">
              <a:lnSpc>
                <a:spcPts val="3919"/>
              </a:lnSpc>
              <a:buFont typeface="Arial"/>
              <a:buChar char="•"/>
            </a:pPr>
            <a:r>
              <a:rPr lang="en-US" sz="2799" dirty="0" err="1">
                <a:solidFill>
                  <a:srgbClr val="000000"/>
                </a:solidFill>
                <a:latin typeface="DejaVu Serif"/>
              </a:rPr>
              <a:t>Mỗi</a:t>
            </a:r>
            <a:r>
              <a:rPr lang="en-US" sz="2799" dirty="0">
                <a:solidFill>
                  <a:srgbClr val="000000"/>
                </a:solidFill>
                <a:latin typeface="DejaVu Serif"/>
              </a:rPr>
              <a:t> </a:t>
            </a:r>
            <a:r>
              <a:rPr lang="en-US" sz="2799" dirty="0" err="1">
                <a:solidFill>
                  <a:srgbClr val="000000"/>
                </a:solidFill>
                <a:latin typeface="DejaVu Serif"/>
              </a:rPr>
              <a:t>câu</a:t>
            </a:r>
            <a:r>
              <a:rPr lang="en-US" sz="2799" dirty="0">
                <a:solidFill>
                  <a:srgbClr val="000000"/>
                </a:solidFill>
                <a:latin typeface="DejaVu Serif"/>
              </a:rPr>
              <a:t> </a:t>
            </a:r>
            <a:r>
              <a:rPr lang="en-US" sz="2799" dirty="0" err="1">
                <a:solidFill>
                  <a:srgbClr val="000000"/>
                </a:solidFill>
                <a:latin typeface="DejaVu Serif"/>
              </a:rPr>
              <a:t>chuyện</a:t>
            </a:r>
            <a:r>
              <a:rPr lang="en-US" sz="2799" dirty="0">
                <a:solidFill>
                  <a:srgbClr val="000000"/>
                </a:solidFill>
                <a:latin typeface="DejaVu Serif"/>
              </a:rPr>
              <a:t> </a:t>
            </a:r>
            <a:r>
              <a:rPr lang="en-US" sz="2799" dirty="0" err="1">
                <a:solidFill>
                  <a:srgbClr val="000000"/>
                </a:solidFill>
                <a:latin typeface="DejaVu Serif"/>
              </a:rPr>
              <a:t>là</a:t>
            </a:r>
            <a:r>
              <a:rPr lang="en-US" sz="2799" dirty="0">
                <a:solidFill>
                  <a:srgbClr val="000000"/>
                </a:solidFill>
                <a:latin typeface="DejaVu Serif"/>
              </a:rPr>
              <a:t> </a:t>
            </a:r>
            <a:r>
              <a:rPr lang="en-US" sz="2799" dirty="0" err="1">
                <a:solidFill>
                  <a:srgbClr val="000000"/>
                </a:solidFill>
                <a:latin typeface="DejaVu Serif"/>
              </a:rPr>
              <a:t>một</a:t>
            </a:r>
            <a:r>
              <a:rPr lang="en-US" sz="2799" dirty="0">
                <a:solidFill>
                  <a:srgbClr val="000000"/>
                </a:solidFill>
                <a:latin typeface="DejaVu Serif"/>
              </a:rPr>
              <a:t> </a:t>
            </a:r>
            <a:r>
              <a:rPr lang="en-US" sz="2799" dirty="0" err="1">
                <a:solidFill>
                  <a:srgbClr val="000000"/>
                </a:solidFill>
                <a:latin typeface="DejaVu Serif"/>
              </a:rPr>
              <a:t>món</a:t>
            </a:r>
            <a:r>
              <a:rPr lang="en-US" sz="2799" dirty="0">
                <a:solidFill>
                  <a:srgbClr val="000000"/>
                </a:solidFill>
                <a:latin typeface="DejaVu Serif"/>
              </a:rPr>
              <a:t> </a:t>
            </a:r>
            <a:r>
              <a:rPr lang="en-US" sz="2799" dirty="0" err="1">
                <a:solidFill>
                  <a:srgbClr val="000000"/>
                </a:solidFill>
                <a:latin typeface="DejaVu Serif"/>
              </a:rPr>
              <a:t>quà</a:t>
            </a:r>
            <a:r>
              <a:rPr lang="en-US" sz="2799" dirty="0">
                <a:solidFill>
                  <a:srgbClr val="000000"/>
                </a:solidFill>
                <a:latin typeface="DejaVu Serif"/>
              </a:rPr>
              <a:t> </a:t>
            </a:r>
          </a:p>
          <a:p>
            <a:pPr marL="604519" lvl="1" indent="-302260">
              <a:lnSpc>
                <a:spcPts val="3919"/>
              </a:lnSpc>
              <a:buFont typeface="Arial"/>
              <a:buChar char="•"/>
            </a:pPr>
            <a:endParaRPr lang="en-US" sz="2799" dirty="0">
              <a:solidFill>
                <a:srgbClr val="000000"/>
              </a:solidFill>
              <a:latin typeface="DejaVu Serif"/>
            </a:endParaRPr>
          </a:p>
          <a:p>
            <a:pPr marL="604519" lvl="1" indent="-302260">
              <a:lnSpc>
                <a:spcPts val="3919"/>
              </a:lnSpc>
              <a:buFont typeface="Arial"/>
              <a:buChar char="•"/>
            </a:pPr>
            <a:r>
              <a:rPr lang="en-US" sz="2799" dirty="0" err="1">
                <a:solidFill>
                  <a:srgbClr val="000000"/>
                </a:solidFill>
                <a:latin typeface="DejaVu Serif"/>
              </a:rPr>
              <a:t>Hòa</a:t>
            </a:r>
            <a:r>
              <a:rPr lang="en-US" sz="2799" dirty="0">
                <a:solidFill>
                  <a:srgbClr val="000000"/>
                </a:solidFill>
                <a:latin typeface="DejaVu Serif"/>
              </a:rPr>
              <a:t> vào </a:t>
            </a:r>
            <a:r>
              <a:rPr lang="en-US" sz="2799" dirty="0" err="1">
                <a:solidFill>
                  <a:srgbClr val="000000"/>
                </a:solidFill>
                <a:latin typeface="DejaVu Serif"/>
              </a:rPr>
              <a:t>thiên</a:t>
            </a:r>
            <a:r>
              <a:rPr lang="en-US" sz="2799" dirty="0">
                <a:solidFill>
                  <a:srgbClr val="000000"/>
                </a:solidFill>
                <a:latin typeface="DejaVu Serif"/>
              </a:rPr>
              <a:t> </a:t>
            </a:r>
            <a:r>
              <a:rPr lang="en-US" sz="2799" dirty="0" err="1">
                <a:solidFill>
                  <a:srgbClr val="000000"/>
                </a:solidFill>
                <a:latin typeface="DejaVu Serif"/>
              </a:rPr>
              <a:t>nhiên</a:t>
            </a:r>
            <a:r>
              <a:rPr lang="en-US" sz="2799" dirty="0">
                <a:solidFill>
                  <a:srgbClr val="000000"/>
                </a:solidFill>
                <a:latin typeface="DejaVu Serif"/>
              </a:rPr>
              <a:t> </a:t>
            </a:r>
            <a:r>
              <a:rPr lang="en-US" sz="2799" dirty="0" err="1">
                <a:solidFill>
                  <a:srgbClr val="000000"/>
                </a:solidFill>
                <a:latin typeface="DejaVu Serif"/>
              </a:rPr>
              <a:t>mỗi</a:t>
            </a:r>
            <a:r>
              <a:rPr lang="en-US" sz="2799" dirty="0">
                <a:solidFill>
                  <a:srgbClr val="000000"/>
                </a:solidFill>
                <a:latin typeface="DejaVu Serif"/>
              </a:rPr>
              <a:t> </a:t>
            </a:r>
            <a:r>
              <a:rPr lang="en-US" sz="2799" dirty="0" err="1">
                <a:solidFill>
                  <a:srgbClr val="000000"/>
                </a:solidFill>
                <a:latin typeface="DejaVu Serif"/>
              </a:rPr>
              <a:t>ngày</a:t>
            </a:r>
            <a:endParaRPr lang="en-US" sz="2799" dirty="0">
              <a:solidFill>
                <a:srgbClr val="000000"/>
              </a:solidFill>
              <a:latin typeface="DejaVu Serif"/>
            </a:endParaRPr>
          </a:p>
          <a:p>
            <a:pPr marL="604519" lvl="1" indent="-302260">
              <a:lnSpc>
                <a:spcPts val="3919"/>
              </a:lnSpc>
              <a:buFont typeface="Arial"/>
              <a:buChar char="•"/>
            </a:pPr>
            <a:r>
              <a:rPr lang="en-US" sz="2799" dirty="0" err="1">
                <a:solidFill>
                  <a:srgbClr val="000000"/>
                </a:solidFill>
                <a:latin typeface="DejaVu Serif"/>
              </a:rPr>
              <a:t>Dạy</a:t>
            </a:r>
            <a:r>
              <a:rPr lang="en-US" sz="2799" dirty="0">
                <a:solidFill>
                  <a:srgbClr val="000000"/>
                </a:solidFill>
                <a:latin typeface="DejaVu Serif"/>
              </a:rPr>
              <a:t> con </a:t>
            </a:r>
            <a:r>
              <a:rPr lang="en-US" sz="2799" dirty="0" err="1">
                <a:solidFill>
                  <a:srgbClr val="000000"/>
                </a:solidFill>
                <a:latin typeface="DejaVu Serif"/>
              </a:rPr>
              <a:t>trẻ</a:t>
            </a:r>
            <a:r>
              <a:rPr lang="en-US" sz="2799" dirty="0">
                <a:solidFill>
                  <a:srgbClr val="000000"/>
                </a:solidFill>
                <a:latin typeface="DejaVu Serif"/>
              </a:rPr>
              <a:t> </a:t>
            </a:r>
            <a:r>
              <a:rPr lang="en-US" sz="2799" dirty="0" err="1">
                <a:solidFill>
                  <a:srgbClr val="000000"/>
                </a:solidFill>
                <a:latin typeface="DejaVu Serif"/>
              </a:rPr>
              <a:t>cách</a:t>
            </a:r>
            <a:r>
              <a:rPr lang="en-US" sz="2799" dirty="0">
                <a:solidFill>
                  <a:srgbClr val="000000"/>
                </a:solidFill>
                <a:latin typeface="DejaVu Serif"/>
              </a:rPr>
              <a:t> </a:t>
            </a:r>
            <a:r>
              <a:rPr lang="en-US" sz="2799" dirty="0" err="1">
                <a:solidFill>
                  <a:srgbClr val="000000"/>
                </a:solidFill>
                <a:latin typeface="DejaVu Serif"/>
              </a:rPr>
              <a:t>chơi</a:t>
            </a:r>
            <a:endParaRPr lang="en-US" sz="2799" dirty="0">
              <a:solidFill>
                <a:srgbClr val="000000"/>
              </a:solidFill>
              <a:latin typeface="DejaVu Serif"/>
            </a:endParaRPr>
          </a:p>
          <a:p>
            <a:pPr marL="604519" lvl="1" indent="-302260">
              <a:lnSpc>
                <a:spcPts val="3919"/>
              </a:lnSpc>
              <a:buFont typeface="Arial"/>
              <a:buChar char="•"/>
            </a:pPr>
            <a:r>
              <a:rPr lang="en-US" sz="2799" dirty="0" err="1">
                <a:solidFill>
                  <a:srgbClr val="000000"/>
                </a:solidFill>
                <a:latin typeface="DejaVu Serif"/>
              </a:rPr>
              <a:t>Tập</a:t>
            </a:r>
            <a:r>
              <a:rPr lang="en-US" sz="2799" dirty="0">
                <a:solidFill>
                  <a:srgbClr val="000000"/>
                </a:solidFill>
                <a:latin typeface="DejaVu Serif"/>
              </a:rPr>
              <a:t> </a:t>
            </a:r>
            <a:r>
              <a:rPr lang="en-US" sz="2799" dirty="0" err="1">
                <a:solidFill>
                  <a:srgbClr val="000000"/>
                </a:solidFill>
                <a:latin typeface="DejaVu Serif"/>
              </a:rPr>
              <a:t>cho</a:t>
            </a:r>
            <a:r>
              <a:rPr lang="en-US" sz="2799" dirty="0">
                <a:solidFill>
                  <a:srgbClr val="000000"/>
                </a:solidFill>
                <a:latin typeface="DejaVu Serif"/>
              </a:rPr>
              <a:t> </a:t>
            </a:r>
            <a:r>
              <a:rPr lang="en-US" sz="2799" dirty="0" err="1">
                <a:solidFill>
                  <a:srgbClr val="000000"/>
                </a:solidFill>
                <a:latin typeface="DejaVu Serif"/>
              </a:rPr>
              <a:t>trẻ</a:t>
            </a:r>
            <a:r>
              <a:rPr lang="en-US" sz="2799" dirty="0">
                <a:solidFill>
                  <a:srgbClr val="000000"/>
                </a:solidFill>
                <a:latin typeface="DejaVu Serif"/>
              </a:rPr>
              <a:t> </a:t>
            </a:r>
            <a:r>
              <a:rPr lang="en-US" sz="2799" dirty="0" err="1">
                <a:solidFill>
                  <a:srgbClr val="000000"/>
                </a:solidFill>
                <a:latin typeface="DejaVu Serif"/>
              </a:rPr>
              <a:t>thói</a:t>
            </a:r>
            <a:r>
              <a:rPr lang="en-US" sz="2799" dirty="0">
                <a:solidFill>
                  <a:srgbClr val="000000"/>
                </a:solidFill>
                <a:latin typeface="DejaVu Serif"/>
              </a:rPr>
              <a:t> </a:t>
            </a:r>
            <a:r>
              <a:rPr lang="en-US" sz="2799" dirty="0" err="1">
                <a:solidFill>
                  <a:srgbClr val="000000"/>
                </a:solidFill>
                <a:latin typeface="DejaVu Serif"/>
              </a:rPr>
              <a:t>quen</a:t>
            </a:r>
            <a:endParaRPr lang="en-US" sz="2799" dirty="0">
              <a:solidFill>
                <a:srgbClr val="000000"/>
              </a:solidFill>
              <a:latin typeface="DejaVu Serif"/>
            </a:endParaRPr>
          </a:p>
          <a:p>
            <a:pPr marL="604519" lvl="1" indent="-302260">
              <a:lnSpc>
                <a:spcPts val="3919"/>
              </a:lnSpc>
              <a:buFont typeface="Arial"/>
              <a:buChar char="•"/>
            </a:pPr>
            <a:r>
              <a:rPr lang="en-US" sz="2799" dirty="0" err="1">
                <a:solidFill>
                  <a:srgbClr val="000000"/>
                </a:solidFill>
                <a:latin typeface="DejaVu Serif"/>
              </a:rPr>
              <a:t>Hãy</a:t>
            </a:r>
            <a:r>
              <a:rPr lang="en-US" sz="2799" dirty="0">
                <a:solidFill>
                  <a:srgbClr val="000000"/>
                </a:solidFill>
                <a:latin typeface="DejaVu Serif"/>
              </a:rPr>
              <a:t> </a:t>
            </a:r>
            <a:r>
              <a:rPr lang="en-US" sz="2799" dirty="0" err="1">
                <a:solidFill>
                  <a:srgbClr val="000000"/>
                </a:solidFill>
                <a:latin typeface="DejaVu Serif"/>
              </a:rPr>
              <a:t>dành</a:t>
            </a:r>
            <a:r>
              <a:rPr lang="en-US" sz="2799" dirty="0">
                <a:solidFill>
                  <a:srgbClr val="000000"/>
                </a:solidFill>
                <a:latin typeface="DejaVu Serif"/>
              </a:rPr>
              <a:t> </a:t>
            </a:r>
            <a:r>
              <a:rPr lang="en-US" sz="2799" dirty="0" err="1">
                <a:solidFill>
                  <a:srgbClr val="000000"/>
                </a:solidFill>
                <a:latin typeface="DejaVu Serif"/>
              </a:rPr>
              <a:t>chỗ</a:t>
            </a:r>
            <a:r>
              <a:rPr lang="en-US" sz="2799" dirty="0">
                <a:solidFill>
                  <a:srgbClr val="000000"/>
                </a:solidFill>
                <a:latin typeface="DejaVu Serif"/>
              </a:rPr>
              <a:t> </a:t>
            </a:r>
            <a:r>
              <a:rPr lang="en-US" sz="2799" dirty="0" err="1">
                <a:solidFill>
                  <a:srgbClr val="000000"/>
                </a:solidFill>
                <a:latin typeface="DejaVu Serif"/>
              </a:rPr>
              <a:t>cho</a:t>
            </a:r>
            <a:r>
              <a:rPr lang="en-US" sz="2799" dirty="0">
                <a:solidFill>
                  <a:srgbClr val="000000"/>
                </a:solidFill>
                <a:latin typeface="DejaVu Serif"/>
              </a:rPr>
              <a:t> </a:t>
            </a:r>
            <a:r>
              <a:rPr lang="en-US" sz="2799" dirty="0" err="1">
                <a:solidFill>
                  <a:srgbClr val="000000"/>
                </a:solidFill>
                <a:latin typeface="DejaVu Serif"/>
              </a:rPr>
              <a:t>nghệ</a:t>
            </a:r>
            <a:r>
              <a:rPr lang="en-US" sz="2799" dirty="0">
                <a:solidFill>
                  <a:srgbClr val="000000"/>
                </a:solidFill>
                <a:latin typeface="DejaVu Serif"/>
              </a:rPr>
              <a:t> </a:t>
            </a:r>
            <a:r>
              <a:rPr lang="en-US" sz="2799" dirty="0" err="1">
                <a:solidFill>
                  <a:srgbClr val="000000"/>
                </a:solidFill>
                <a:latin typeface="DejaVu Serif"/>
              </a:rPr>
              <a:t>thuật</a:t>
            </a:r>
            <a:endParaRPr lang="en-US" sz="2799" dirty="0">
              <a:solidFill>
                <a:srgbClr val="000000"/>
              </a:solidFill>
              <a:latin typeface="DejaVu Serif"/>
            </a:endParaRPr>
          </a:p>
          <a:p>
            <a:pPr marL="604519" lvl="1" indent="-302260">
              <a:lnSpc>
                <a:spcPts val="3919"/>
              </a:lnSpc>
              <a:buFont typeface="Arial"/>
              <a:buChar char="•"/>
            </a:pPr>
            <a:r>
              <a:rPr lang="en-US" sz="2799" dirty="0" err="1">
                <a:solidFill>
                  <a:srgbClr val="000000"/>
                </a:solidFill>
                <a:latin typeface="DejaVu Serif"/>
              </a:rPr>
              <a:t>Áp</a:t>
            </a:r>
            <a:r>
              <a:rPr lang="en-US" sz="2799" dirty="0">
                <a:solidFill>
                  <a:srgbClr val="000000"/>
                </a:solidFill>
                <a:latin typeface="DejaVu Serif"/>
              </a:rPr>
              <a:t> </a:t>
            </a:r>
            <a:r>
              <a:rPr lang="en-US" sz="2799" dirty="0" err="1">
                <a:solidFill>
                  <a:srgbClr val="000000"/>
                </a:solidFill>
                <a:latin typeface="DejaVu Serif"/>
              </a:rPr>
              <a:t>dụng</a:t>
            </a:r>
            <a:r>
              <a:rPr lang="en-US" sz="2799" dirty="0">
                <a:solidFill>
                  <a:srgbClr val="000000"/>
                </a:solidFill>
                <a:latin typeface="DejaVu Serif"/>
              </a:rPr>
              <a:t> </a:t>
            </a:r>
            <a:r>
              <a:rPr lang="en-US" sz="2799" dirty="0" err="1">
                <a:solidFill>
                  <a:srgbClr val="000000"/>
                </a:solidFill>
                <a:latin typeface="DejaVu Serif"/>
              </a:rPr>
              <a:t>phương</a:t>
            </a:r>
            <a:r>
              <a:rPr lang="en-US" sz="2799" dirty="0">
                <a:solidFill>
                  <a:srgbClr val="000000"/>
                </a:solidFill>
                <a:latin typeface="DejaVu Serif"/>
              </a:rPr>
              <a:t> pháp </a:t>
            </a:r>
            <a:r>
              <a:rPr lang="en-US" sz="2799" dirty="0" err="1">
                <a:solidFill>
                  <a:srgbClr val="000000"/>
                </a:solidFill>
                <a:latin typeface="DejaVu Serif"/>
              </a:rPr>
              <a:t>giáo</a:t>
            </a:r>
            <a:r>
              <a:rPr lang="en-US" sz="2799" dirty="0">
                <a:solidFill>
                  <a:srgbClr val="000000"/>
                </a:solidFill>
                <a:latin typeface="DejaVu Serif"/>
              </a:rPr>
              <a:t> </a:t>
            </a:r>
            <a:r>
              <a:rPr lang="en-US" sz="2799" dirty="0" err="1">
                <a:solidFill>
                  <a:srgbClr val="000000"/>
                </a:solidFill>
                <a:latin typeface="DejaVu Serif"/>
              </a:rPr>
              <a:t>dục</a:t>
            </a:r>
            <a:r>
              <a:rPr lang="en-US" sz="2799" dirty="0">
                <a:solidFill>
                  <a:srgbClr val="000000"/>
                </a:solidFill>
                <a:latin typeface="DejaVu Serif"/>
              </a:rPr>
              <a:t> Steiner </a:t>
            </a:r>
            <a:r>
              <a:rPr lang="en-US" sz="2799" dirty="0" err="1">
                <a:solidFill>
                  <a:srgbClr val="000000"/>
                </a:solidFill>
                <a:latin typeface="DejaVu Serif"/>
              </a:rPr>
              <a:t>cho</a:t>
            </a:r>
            <a:r>
              <a:rPr lang="en-US" sz="2799" dirty="0">
                <a:solidFill>
                  <a:srgbClr val="000000"/>
                </a:solidFill>
                <a:latin typeface="DejaVu Serif"/>
              </a:rPr>
              <a:t> </a:t>
            </a:r>
            <a:r>
              <a:rPr lang="en-US" sz="2799" dirty="0" err="1">
                <a:solidFill>
                  <a:srgbClr val="000000"/>
                </a:solidFill>
                <a:latin typeface="DejaVu Serif"/>
              </a:rPr>
              <a:t>trẻ</a:t>
            </a:r>
            <a:endParaRPr lang="en-US" sz="2799" dirty="0">
              <a:solidFill>
                <a:srgbClr val="000000"/>
              </a:solidFill>
              <a:latin typeface="DejaVu Serif"/>
            </a:endParaRPr>
          </a:p>
          <a:p>
            <a:pPr marL="604519" lvl="1" indent="-302260">
              <a:lnSpc>
                <a:spcPts val="3919"/>
              </a:lnSpc>
              <a:buFont typeface="Arial"/>
              <a:buChar char="•"/>
            </a:pPr>
            <a:r>
              <a:rPr lang="en-US" sz="2799" dirty="0">
                <a:solidFill>
                  <a:srgbClr val="000000"/>
                </a:solidFill>
                <a:latin typeface="DejaVu Serif"/>
              </a:rPr>
              <a:t>Theo </a:t>
            </a:r>
            <a:r>
              <a:rPr lang="en-US" sz="2799" dirty="0" err="1">
                <a:solidFill>
                  <a:srgbClr val="000000"/>
                </a:solidFill>
                <a:latin typeface="DejaVu Serif"/>
              </a:rPr>
              <a:t>ông</a:t>
            </a:r>
            <a:r>
              <a:rPr lang="en-US" sz="2799" dirty="0">
                <a:solidFill>
                  <a:srgbClr val="000000"/>
                </a:solidFill>
                <a:latin typeface="DejaVu Serif"/>
              </a:rPr>
              <a:t> Rudolf Steiner, </a:t>
            </a:r>
            <a:r>
              <a:rPr lang="en-US" sz="2799" dirty="0" err="1">
                <a:solidFill>
                  <a:srgbClr val="000000"/>
                </a:solidFill>
                <a:latin typeface="DejaVu Serif"/>
              </a:rPr>
              <a:t>giai</a:t>
            </a:r>
            <a:r>
              <a:rPr lang="en-US" sz="2799" dirty="0">
                <a:solidFill>
                  <a:srgbClr val="000000"/>
                </a:solidFill>
                <a:latin typeface="DejaVu Serif"/>
              </a:rPr>
              <a:t> </a:t>
            </a:r>
            <a:r>
              <a:rPr lang="en-US" sz="2799" dirty="0" err="1">
                <a:solidFill>
                  <a:srgbClr val="000000"/>
                </a:solidFill>
                <a:latin typeface="DejaVu Serif"/>
              </a:rPr>
              <a:t>đoạn</a:t>
            </a:r>
            <a:r>
              <a:rPr lang="en-US" sz="2799" dirty="0">
                <a:solidFill>
                  <a:srgbClr val="000000"/>
                </a:solidFill>
                <a:latin typeface="DejaVu Serif"/>
              </a:rPr>
              <a:t> </a:t>
            </a:r>
            <a:r>
              <a:rPr lang="en-US" sz="2799" dirty="0" err="1">
                <a:solidFill>
                  <a:srgbClr val="000000"/>
                </a:solidFill>
                <a:latin typeface="DejaVu Serif"/>
              </a:rPr>
              <a:t>này</a:t>
            </a:r>
            <a:r>
              <a:rPr lang="en-US" sz="2799" dirty="0">
                <a:solidFill>
                  <a:srgbClr val="000000"/>
                </a:solidFill>
                <a:latin typeface="DejaVu Serif"/>
              </a:rPr>
              <a:t> </a:t>
            </a:r>
            <a:r>
              <a:rPr lang="en-US" sz="2799" dirty="0" err="1">
                <a:solidFill>
                  <a:srgbClr val="000000"/>
                </a:solidFill>
                <a:latin typeface="DejaVu Serif"/>
              </a:rPr>
              <a:t>là</a:t>
            </a:r>
            <a:r>
              <a:rPr lang="en-US" sz="2799" dirty="0">
                <a:solidFill>
                  <a:srgbClr val="000000"/>
                </a:solidFill>
                <a:latin typeface="DejaVu Serif"/>
              </a:rPr>
              <a:t> </a:t>
            </a:r>
            <a:r>
              <a:rPr lang="en-US" sz="2799" dirty="0" err="1">
                <a:solidFill>
                  <a:srgbClr val="000000"/>
                </a:solidFill>
                <a:latin typeface="DejaVu Serif"/>
              </a:rPr>
              <a:t>giai</a:t>
            </a:r>
            <a:r>
              <a:rPr lang="en-US" sz="2799" dirty="0">
                <a:solidFill>
                  <a:srgbClr val="000000"/>
                </a:solidFill>
                <a:latin typeface="DejaVu Serif"/>
              </a:rPr>
              <a:t> </a:t>
            </a:r>
            <a:r>
              <a:rPr lang="en-US" sz="2799" dirty="0" err="1">
                <a:solidFill>
                  <a:srgbClr val="000000"/>
                </a:solidFill>
                <a:latin typeface="DejaVu Serif"/>
              </a:rPr>
              <a:t>đoạn</a:t>
            </a:r>
            <a:r>
              <a:rPr lang="en-US" sz="2799" dirty="0">
                <a:solidFill>
                  <a:srgbClr val="000000"/>
                </a:solidFill>
                <a:latin typeface="DejaVu Serif"/>
              </a:rPr>
              <a:t> </a:t>
            </a:r>
            <a:r>
              <a:rPr lang="en-US" sz="2799" dirty="0" err="1">
                <a:solidFill>
                  <a:srgbClr val="000000"/>
                </a:solidFill>
                <a:latin typeface="DejaVu Serif"/>
              </a:rPr>
              <a:t>phát</a:t>
            </a:r>
            <a:r>
              <a:rPr lang="en-US" sz="2799" dirty="0">
                <a:solidFill>
                  <a:srgbClr val="000000"/>
                </a:solidFill>
                <a:latin typeface="DejaVu Serif"/>
              </a:rPr>
              <a:t> </a:t>
            </a:r>
            <a:r>
              <a:rPr lang="en-US" sz="2799" dirty="0" err="1">
                <a:solidFill>
                  <a:srgbClr val="000000"/>
                </a:solidFill>
                <a:latin typeface="DejaVu Serif"/>
              </a:rPr>
              <a:t>triển</a:t>
            </a:r>
            <a:r>
              <a:rPr lang="en-US" sz="2799" dirty="0">
                <a:solidFill>
                  <a:srgbClr val="000000"/>
                </a:solidFill>
                <a:latin typeface="DejaVu Serif"/>
              </a:rPr>
              <a:t> </a:t>
            </a:r>
            <a:r>
              <a:rPr lang="en-US" sz="2799" dirty="0" err="1">
                <a:solidFill>
                  <a:srgbClr val="000000"/>
                </a:solidFill>
                <a:latin typeface="DejaVu Serif"/>
              </a:rPr>
              <a:t>bền</a:t>
            </a:r>
            <a:r>
              <a:rPr lang="en-US" sz="2799" dirty="0">
                <a:solidFill>
                  <a:srgbClr val="000000"/>
                </a:solidFill>
                <a:latin typeface="DejaVu Serif"/>
              </a:rPr>
              <a:t> </a:t>
            </a:r>
            <a:r>
              <a:rPr lang="en-US" sz="2799" dirty="0" err="1">
                <a:solidFill>
                  <a:srgbClr val="000000"/>
                </a:solidFill>
                <a:latin typeface="DejaVu Serif"/>
              </a:rPr>
              <a:t>vững</a:t>
            </a:r>
            <a:r>
              <a:rPr lang="en-US" sz="2799" dirty="0">
                <a:solidFill>
                  <a:srgbClr val="000000"/>
                </a:solidFill>
                <a:latin typeface="DejaVu Serif"/>
              </a:rPr>
              <a:t> </a:t>
            </a:r>
            <a:r>
              <a:rPr lang="en-US" sz="2799" dirty="0" err="1">
                <a:solidFill>
                  <a:srgbClr val="000000"/>
                </a:solidFill>
                <a:latin typeface="DejaVu Serif"/>
              </a:rPr>
              <a:t>cho</a:t>
            </a:r>
            <a:r>
              <a:rPr lang="en-US" sz="2799" dirty="0">
                <a:solidFill>
                  <a:srgbClr val="000000"/>
                </a:solidFill>
                <a:latin typeface="DejaVu Serif"/>
              </a:rPr>
              <a:t> </a:t>
            </a:r>
            <a:r>
              <a:rPr lang="en-US" sz="2799" dirty="0" err="1">
                <a:solidFill>
                  <a:srgbClr val="000000"/>
                </a:solidFill>
                <a:latin typeface="DejaVu Serif"/>
              </a:rPr>
              <a:t>cơ</a:t>
            </a:r>
            <a:r>
              <a:rPr lang="en-US" sz="2799" dirty="0">
                <a:solidFill>
                  <a:srgbClr val="000000"/>
                </a:solidFill>
                <a:latin typeface="DejaVu Serif"/>
              </a:rPr>
              <a:t> </a:t>
            </a:r>
            <a:r>
              <a:rPr lang="en-US" sz="2799" dirty="0" err="1">
                <a:solidFill>
                  <a:srgbClr val="000000"/>
                </a:solidFill>
                <a:latin typeface="DejaVu Serif"/>
              </a:rPr>
              <a:t>thể</a:t>
            </a:r>
            <a:r>
              <a:rPr lang="en-US" sz="2799" dirty="0">
                <a:solidFill>
                  <a:srgbClr val="000000"/>
                </a:solidFill>
                <a:latin typeface="DejaVu Serif"/>
              </a:rPr>
              <a:t> </a:t>
            </a:r>
            <a:r>
              <a:rPr lang="en-US" sz="2799" dirty="0" err="1">
                <a:solidFill>
                  <a:srgbClr val="000000"/>
                </a:solidFill>
                <a:latin typeface="DejaVu Serif"/>
              </a:rPr>
              <a:t>vật</a:t>
            </a:r>
            <a:r>
              <a:rPr lang="en-US" sz="2799" dirty="0">
                <a:solidFill>
                  <a:srgbClr val="000000"/>
                </a:solidFill>
                <a:latin typeface="DejaVu Serif"/>
              </a:rPr>
              <a:t> </a:t>
            </a:r>
            <a:r>
              <a:rPr lang="en-US" sz="2799" dirty="0" err="1">
                <a:solidFill>
                  <a:srgbClr val="000000"/>
                </a:solidFill>
                <a:latin typeface="DejaVu Serif"/>
              </a:rPr>
              <a:t>chất</a:t>
            </a:r>
            <a:r>
              <a:rPr lang="en-US" sz="2799" dirty="0">
                <a:solidFill>
                  <a:srgbClr val="000000"/>
                </a:solidFill>
                <a:latin typeface="DejaVu Serif"/>
              </a:rPr>
              <a:t>. Trẻ </a:t>
            </a:r>
            <a:r>
              <a:rPr lang="en-US" sz="2799" dirty="0" err="1">
                <a:solidFill>
                  <a:srgbClr val="000000"/>
                </a:solidFill>
                <a:latin typeface="DejaVu Serif"/>
              </a:rPr>
              <a:t>em</a:t>
            </a:r>
            <a:r>
              <a:rPr lang="en-US" sz="2799" dirty="0">
                <a:solidFill>
                  <a:srgbClr val="000000"/>
                </a:solidFill>
                <a:latin typeface="DejaVu Serif"/>
              </a:rPr>
              <a:t> </a:t>
            </a:r>
            <a:r>
              <a:rPr lang="en-US" sz="2799" dirty="0" err="1">
                <a:solidFill>
                  <a:srgbClr val="000000"/>
                </a:solidFill>
                <a:latin typeface="DejaVu Serif"/>
              </a:rPr>
              <a:t>lúc</a:t>
            </a:r>
            <a:r>
              <a:rPr lang="en-US" sz="2799" dirty="0">
                <a:solidFill>
                  <a:srgbClr val="000000"/>
                </a:solidFill>
                <a:latin typeface="DejaVu Serif"/>
              </a:rPr>
              <a:t> </a:t>
            </a:r>
            <a:r>
              <a:rPr lang="en-US" sz="2799" dirty="0" err="1">
                <a:solidFill>
                  <a:srgbClr val="000000"/>
                </a:solidFill>
                <a:latin typeface="DejaVu Serif"/>
              </a:rPr>
              <a:t>này</a:t>
            </a:r>
            <a:r>
              <a:rPr lang="en-US" sz="2799" dirty="0">
                <a:solidFill>
                  <a:srgbClr val="000000"/>
                </a:solidFill>
                <a:latin typeface="DejaVu Serif"/>
              </a:rPr>
              <a:t> </a:t>
            </a:r>
            <a:r>
              <a:rPr lang="en-US" sz="2799" dirty="0" err="1">
                <a:solidFill>
                  <a:srgbClr val="000000"/>
                </a:solidFill>
                <a:latin typeface="DejaVu Serif"/>
              </a:rPr>
              <a:t>sẽ</a:t>
            </a:r>
            <a:r>
              <a:rPr lang="en-US" sz="2799" dirty="0">
                <a:solidFill>
                  <a:srgbClr val="000000"/>
                </a:solidFill>
                <a:latin typeface="DejaVu Serif"/>
              </a:rPr>
              <a:t> </a:t>
            </a:r>
            <a:r>
              <a:rPr lang="en-US" sz="2799" dirty="0" err="1">
                <a:solidFill>
                  <a:srgbClr val="000000"/>
                </a:solidFill>
                <a:latin typeface="DejaVu Serif"/>
              </a:rPr>
              <a:t>không</a:t>
            </a:r>
            <a:r>
              <a:rPr lang="en-US" sz="2799" dirty="0">
                <a:solidFill>
                  <a:srgbClr val="000000"/>
                </a:solidFill>
                <a:latin typeface="DejaVu Serif"/>
              </a:rPr>
              <a:t> </a:t>
            </a:r>
            <a:r>
              <a:rPr lang="en-US" sz="2799" dirty="0" err="1">
                <a:solidFill>
                  <a:srgbClr val="000000"/>
                </a:solidFill>
                <a:latin typeface="DejaVu Serif"/>
              </a:rPr>
              <a:t>hề</a:t>
            </a:r>
            <a:r>
              <a:rPr lang="en-US" sz="2799" dirty="0">
                <a:solidFill>
                  <a:srgbClr val="000000"/>
                </a:solidFill>
                <a:latin typeface="DejaVu Serif"/>
              </a:rPr>
              <a:t> </a:t>
            </a:r>
            <a:r>
              <a:rPr lang="en-US" sz="2799" dirty="0" err="1">
                <a:solidFill>
                  <a:srgbClr val="000000"/>
                </a:solidFill>
                <a:latin typeface="DejaVu Serif"/>
              </a:rPr>
              <a:t>có</a:t>
            </a:r>
            <a:r>
              <a:rPr lang="en-US" sz="2799" dirty="0">
                <a:solidFill>
                  <a:srgbClr val="000000"/>
                </a:solidFill>
                <a:latin typeface="DejaVu Serif"/>
              </a:rPr>
              <a:t> ý </a:t>
            </a:r>
            <a:r>
              <a:rPr lang="en-US" sz="2799" dirty="0" err="1">
                <a:solidFill>
                  <a:srgbClr val="000000"/>
                </a:solidFill>
                <a:latin typeface="DejaVu Serif"/>
              </a:rPr>
              <a:t>thức</a:t>
            </a:r>
            <a:r>
              <a:rPr lang="en-US" sz="2799" dirty="0">
                <a:solidFill>
                  <a:srgbClr val="000000"/>
                </a:solidFill>
                <a:latin typeface="DejaVu Serif"/>
              </a:rPr>
              <a:t> hay </a:t>
            </a:r>
            <a:r>
              <a:rPr lang="en-US" sz="2799" dirty="0" err="1">
                <a:solidFill>
                  <a:srgbClr val="000000"/>
                </a:solidFill>
                <a:latin typeface="DejaVu Serif"/>
              </a:rPr>
              <a:t>suy</a:t>
            </a:r>
            <a:r>
              <a:rPr lang="en-US" sz="2799" dirty="0">
                <a:solidFill>
                  <a:srgbClr val="000000"/>
                </a:solidFill>
                <a:latin typeface="DejaVu Serif"/>
              </a:rPr>
              <a:t> </a:t>
            </a:r>
            <a:r>
              <a:rPr lang="en-US" sz="2799" dirty="0" err="1">
                <a:solidFill>
                  <a:srgbClr val="000000"/>
                </a:solidFill>
                <a:latin typeface="DejaVu Serif"/>
              </a:rPr>
              <a:t>nghĩ</a:t>
            </a:r>
            <a:r>
              <a:rPr lang="en-US" sz="2799" dirty="0">
                <a:solidFill>
                  <a:srgbClr val="000000"/>
                </a:solidFill>
                <a:latin typeface="DejaVu Serif"/>
              </a:rPr>
              <a:t>, </a:t>
            </a:r>
            <a:r>
              <a:rPr lang="en-US" sz="2799" dirty="0" err="1">
                <a:solidFill>
                  <a:srgbClr val="000000"/>
                </a:solidFill>
                <a:latin typeface="DejaVu Serif"/>
              </a:rPr>
              <a:t>trẻ</a:t>
            </a:r>
            <a:r>
              <a:rPr lang="en-US" sz="2799" dirty="0">
                <a:solidFill>
                  <a:srgbClr val="000000"/>
                </a:solidFill>
                <a:latin typeface="DejaVu Serif"/>
              </a:rPr>
              <a:t> </a:t>
            </a:r>
            <a:r>
              <a:rPr lang="en-US" sz="2799" dirty="0" err="1">
                <a:solidFill>
                  <a:srgbClr val="000000"/>
                </a:solidFill>
                <a:latin typeface="DejaVu Serif"/>
              </a:rPr>
              <a:t>sẽ</a:t>
            </a:r>
            <a:r>
              <a:rPr lang="en-US" sz="2799" dirty="0">
                <a:solidFill>
                  <a:srgbClr val="000000"/>
                </a:solidFill>
                <a:latin typeface="DejaVu Serif"/>
              </a:rPr>
              <a:t> </a:t>
            </a:r>
            <a:r>
              <a:rPr lang="en-US" sz="2799" dirty="0" err="1">
                <a:solidFill>
                  <a:srgbClr val="000000"/>
                </a:solidFill>
                <a:latin typeface="DejaVu Serif"/>
              </a:rPr>
              <a:t>phát</a:t>
            </a:r>
            <a:r>
              <a:rPr lang="en-US" sz="2799" dirty="0">
                <a:solidFill>
                  <a:srgbClr val="000000"/>
                </a:solidFill>
                <a:latin typeface="DejaVu Serif"/>
              </a:rPr>
              <a:t> </a:t>
            </a:r>
            <a:r>
              <a:rPr lang="en-US" sz="2799" dirty="0" err="1">
                <a:solidFill>
                  <a:srgbClr val="000000"/>
                </a:solidFill>
                <a:latin typeface="DejaVu Serif"/>
              </a:rPr>
              <a:t>triển</a:t>
            </a:r>
            <a:r>
              <a:rPr lang="en-US" sz="2799" dirty="0">
                <a:solidFill>
                  <a:srgbClr val="000000"/>
                </a:solidFill>
                <a:latin typeface="DejaVu Serif"/>
              </a:rPr>
              <a:t> </a:t>
            </a:r>
            <a:r>
              <a:rPr lang="en-US" sz="2799" dirty="0" err="1">
                <a:solidFill>
                  <a:srgbClr val="000000"/>
                </a:solidFill>
                <a:latin typeface="DejaVu Serif"/>
              </a:rPr>
              <a:t>dựa</a:t>
            </a:r>
            <a:r>
              <a:rPr lang="en-US" sz="2799" dirty="0">
                <a:solidFill>
                  <a:srgbClr val="000000"/>
                </a:solidFill>
                <a:latin typeface="DejaVu Serif"/>
              </a:rPr>
              <a:t> </a:t>
            </a:r>
            <a:r>
              <a:rPr lang="en-US" sz="2799" dirty="0" err="1">
                <a:solidFill>
                  <a:srgbClr val="000000"/>
                </a:solidFill>
                <a:latin typeface="DejaVu Serif"/>
              </a:rPr>
              <a:t>trên</a:t>
            </a:r>
            <a:r>
              <a:rPr lang="en-US" sz="2799" dirty="0">
                <a:solidFill>
                  <a:srgbClr val="000000"/>
                </a:solidFill>
                <a:latin typeface="DejaVu Serif"/>
              </a:rPr>
              <a:t> sự </a:t>
            </a:r>
            <a:r>
              <a:rPr lang="en-US" sz="2799" dirty="0" err="1">
                <a:solidFill>
                  <a:srgbClr val="000000"/>
                </a:solidFill>
                <a:latin typeface="DejaVu Serif"/>
              </a:rPr>
              <a:t>bắt</a:t>
            </a:r>
            <a:r>
              <a:rPr lang="en-US" sz="2799" dirty="0">
                <a:solidFill>
                  <a:srgbClr val="000000"/>
                </a:solidFill>
                <a:latin typeface="DejaVu Serif"/>
              </a:rPr>
              <a:t> </a:t>
            </a:r>
            <a:r>
              <a:rPr lang="en-US" sz="2799" dirty="0" err="1">
                <a:solidFill>
                  <a:srgbClr val="000000"/>
                </a:solidFill>
                <a:latin typeface="DejaVu Serif"/>
              </a:rPr>
              <a:t>chước</a:t>
            </a:r>
            <a:r>
              <a:rPr lang="en-US" sz="2799" dirty="0">
                <a:solidFill>
                  <a:srgbClr val="000000"/>
                </a:solidFill>
                <a:latin typeface="DejaVu Serif"/>
              </a:rPr>
              <a:t> </a:t>
            </a:r>
            <a:r>
              <a:rPr lang="en-US" sz="2799" dirty="0" err="1">
                <a:solidFill>
                  <a:srgbClr val="000000"/>
                </a:solidFill>
                <a:latin typeface="DejaVu Serif"/>
              </a:rPr>
              <a:t>từ</a:t>
            </a:r>
            <a:r>
              <a:rPr lang="en-US" sz="2799" dirty="0">
                <a:solidFill>
                  <a:srgbClr val="000000"/>
                </a:solidFill>
                <a:latin typeface="DejaVu Serif"/>
              </a:rPr>
              <a:t> </a:t>
            </a:r>
            <a:r>
              <a:rPr lang="en-US" sz="2799" dirty="0" err="1">
                <a:solidFill>
                  <a:srgbClr val="000000"/>
                </a:solidFill>
                <a:latin typeface="DejaVu Serif"/>
              </a:rPr>
              <a:t>thế</a:t>
            </a:r>
            <a:r>
              <a:rPr lang="en-US" sz="2799" dirty="0">
                <a:solidFill>
                  <a:srgbClr val="000000"/>
                </a:solidFill>
                <a:latin typeface="DejaVu Serif"/>
              </a:rPr>
              <a:t> </a:t>
            </a:r>
            <a:r>
              <a:rPr lang="en-US" sz="2799" dirty="0" err="1">
                <a:solidFill>
                  <a:srgbClr val="000000"/>
                </a:solidFill>
                <a:latin typeface="DejaVu Serif"/>
              </a:rPr>
              <a:t>giới</a:t>
            </a:r>
            <a:r>
              <a:rPr lang="en-US" sz="2799" dirty="0">
                <a:solidFill>
                  <a:srgbClr val="000000"/>
                </a:solidFill>
                <a:latin typeface="DejaVu Serif"/>
              </a:rPr>
              <a:t> </a:t>
            </a:r>
            <a:r>
              <a:rPr lang="en-US" sz="2799" dirty="0" err="1">
                <a:solidFill>
                  <a:srgbClr val="000000"/>
                </a:solidFill>
                <a:latin typeface="DejaVu Serif"/>
              </a:rPr>
              <a:t>xung</a:t>
            </a:r>
            <a:r>
              <a:rPr lang="en-US" sz="2799" dirty="0">
                <a:solidFill>
                  <a:srgbClr val="000000"/>
                </a:solidFill>
                <a:latin typeface="DejaVu Serif"/>
              </a:rPr>
              <a:t> </a:t>
            </a:r>
            <a:r>
              <a:rPr lang="en-US" sz="2799" dirty="0" err="1">
                <a:solidFill>
                  <a:srgbClr val="000000"/>
                </a:solidFill>
                <a:latin typeface="DejaVu Serif"/>
              </a:rPr>
              <a:t>quanh</a:t>
            </a:r>
            <a:r>
              <a:rPr lang="en-US" sz="2799" dirty="0">
                <a:solidFill>
                  <a:srgbClr val="000000"/>
                </a:solidFill>
                <a:latin typeface="DejaVu Serif"/>
              </a:rPr>
              <a:t>. </a:t>
            </a:r>
          </a:p>
          <a:p>
            <a:pPr marL="604519" lvl="1" indent="-302260">
              <a:lnSpc>
                <a:spcPts val="3919"/>
              </a:lnSpc>
              <a:buFont typeface="Arial"/>
              <a:buChar char="•"/>
            </a:pPr>
            <a:r>
              <a:rPr lang="en-US" sz="2799" dirty="0">
                <a:solidFill>
                  <a:srgbClr val="000000"/>
                </a:solidFill>
                <a:latin typeface="DejaVu Serif"/>
              </a:rPr>
              <a:t>Giai </a:t>
            </a:r>
            <a:r>
              <a:rPr lang="en-US" sz="2799" dirty="0" err="1">
                <a:solidFill>
                  <a:srgbClr val="000000"/>
                </a:solidFill>
                <a:latin typeface="DejaVu Serif"/>
              </a:rPr>
              <a:t>đoạn</a:t>
            </a:r>
            <a:r>
              <a:rPr lang="en-US" sz="2799" dirty="0">
                <a:solidFill>
                  <a:srgbClr val="000000"/>
                </a:solidFill>
                <a:latin typeface="DejaVu Serif"/>
              </a:rPr>
              <a:t> </a:t>
            </a:r>
            <a:r>
              <a:rPr lang="en-US" sz="2799" dirty="0" err="1">
                <a:solidFill>
                  <a:srgbClr val="000000"/>
                </a:solidFill>
                <a:latin typeface="DejaVu Serif"/>
              </a:rPr>
              <a:t>này</a:t>
            </a:r>
            <a:r>
              <a:rPr lang="en-US" sz="2799" dirty="0">
                <a:solidFill>
                  <a:srgbClr val="000000"/>
                </a:solidFill>
                <a:latin typeface="DejaVu Serif"/>
              </a:rPr>
              <a:t> </a:t>
            </a:r>
            <a:r>
              <a:rPr lang="en-US" sz="2799" dirty="0" err="1">
                <a:solidFill>
                  <a:srgbClr val="000000"/>
                </a:solidFill>
                <a:latin typeface="DejaVu Serif"/>
              </a:rPr>
              <a:t>chính</a:t>
            </a:r>
            <a:r>
              <a:rPr lang="en-US" sz="2799" dirty="0">
                <a:solidFill>
                  <a:srgbClr val="000000"/>
                </a:solidFill>
                <a:latin typeface="DejaVu Serif"/>
              </a:rPr>
              <a:t> </a:t>
            </a:r>
            <a:r>
              <a:rPr lang="en-US" sz="2799" dirty="0" err="1">
                <a:solidFill>
                  <a:srgbClr val="000000"/>
                </a:solidFill>
                <a:latin typeface="DejaVu Serif"/>
              </a:rPr>
              <a:t>là</a:t>
            </a:r>
            <a:r>
              <a:rPr lang="en-US" sz="2799" dirty="0">
                <a:solidFill>
                  <a:srgbClr val="000000"/>
                </a:solidFill>
                <a:latin typeface="DejaVu Serif"/>
              </a:rPr>
              <a:t> </a:t>
            </a:r>
            <a:r>
              <a:rPr lang="en-US" sz="2799" dirty="0" err="1">
                <a:solidFill>
                  <a:srgbClr val="000000"/>
                </a:solidFill>
                <a:latin typeface="DejaVu Serif"/>
              </a:rPr>
              <a:t>nền</a:t>
            </a:r>
            <a:r>
              <a:rPr lang="en-US" sz="2799" dirty="0">
                <a:solidFill>
                  <a:srgbClr val="000000"/>
                </a:solidFill>
                <a:latin typeface="DejaVu Serif"/>
              </a:rPr>
              <a:t> </a:t>
            </a:r>
            <a:r>
              <a:rPr lang="en-US" sz="2799" dirty="0" err="1">
                <a:solidFill>
                  <a:srgbClr val="000000"/>
                </a:solidFill>
                <a:latin typeface="DejaVu Serif"/>
              </a:rPr>
              <a:t>tảng</a:t>
            </a:r>
            <a:r>
              <a:rPr lang="en-US" sz="2799" dirty="0">
                <a:solidFill>
                  <a:srgbClr val="000000"/>
                </a:solidFill>
                <a:latin typeface="DejaVu Serif"/>
              </a:rPr>
              <a:t> </a:t>
            </a:r>
            <a:r>
              <a:rPr lang="en-US" sz="2799" dirty="0" err="1">
                <a:solidFill>
                  <a:srgbClr val="000000"/>
                </a:solidFill>
                <a:latin typeface="DejaVu Serif"/>
              </a:rPr>
              <a:t>vững</a:t>
            </a:r>
            <a:r>
              <a:rPr lang="en-US" sz="2799" dirty="0">
                <a:solidFill>
                  <a:srgbClr val="000000"/>
                </a:solidFill>
                <a:latin typeface="DejaVu Serif"/>
              </a:rPr>
              <a:t> </a:t>
            </a:r>
            <a:r>
              <a:rPr lang="en-US" sz="2799" dirty="0" err="1">
                <a:solidFill>
                  <a:srgbClr val="000000"/>
                </a:solidFill>
                <a:latin typeface="DejaVu Serif"/>
              </a:rPr>
              <a:t>chắc</a:t>
            </a:r>
            <a:r>
              <a:rPr lang="en-US" sz="2799" dirty="0">
                <a:solidFill>
                  <a:srgbClr val="000000"/>
                </a:solidFill>
                <a:latin typeface="DejaVu Serif"/>
              </a:rPr>
              <a:t> </a:t>
            </a:r>
            <a:r>
              <a:rPr lang="en-US" sz="2799" dirty="0" err="1">
                <a:solidFill>
                  <a:srgbClr val="000000"/>
                </a:solidFill>
                <a:latin typeface="DejaVu Serif"/>
              </a:rPr>
              <a:t>để</a:t>
            </a:r>
            <a:r>
              <a:rPr lang="en-US" sz="2799" dirty="0">
                <a:solidFill>
                  <a:srgbClr val="000000"/>
                </a:solidFill>
                <a:latin typeface="DejaVu Serif"/>
              </a:rPr>
              <a:t> </a:t>
            </a:r>
            <a:r>
              <a:rPr lang="en-US" sz="2799" dirty="0" err="1">
                <a:solidFill>
                  <a:srgbClr val="000000"/>
                </a:solidFill>
                <a:latin typeface="DejaVu Serif"/>
              </a:rPr>
              <a:t>trẻ</a:t>
            </a:r>
            <a:r>
              <a:rPr lang="en-US" sz="2799" dirty="0">
                <a:solidFill>
                  <a:srgbClr val="000000"/>
                </a:solidFill>
                <a:latin typeface="DejaVu Serif"/>
              </a:rPr>
              <a:t> </a:t>
            </a:r>
            <a:r>
              <a:rPr lang="en-US" sz="2799" dirty="0" err="1">
                <a:solidFill>
                  <a:srgbClr val="000000"/>
                </a:solidFill>
                <a:latin typeface="DejaVu Serif"/>
              </a:rPr>
              <a:t>có</a:t>
            </a:r>
            <a:r>
              <a:rPr lang="en-US" sz="2799" dirty="0">
                <a:solidFill>
                  <a:srgbClr val="000000"/>
                </a:solidFill>
                <a:latin typeface="DejaVu Serif"/>
              </a:rPr>
              <a:t> </a:t>
            </a:r>
            <a:r>
              <a:rPr lang="en-US" sz="2799" dirty="0" err="1">
                <a:solidFill>
                  <a:srgbClr val="000000"/>
                </a:solidFill>
                <a:latin typeface="DejaVu Serif"/>
              </a:rPr>
              <a:t>thể</a:t>
            </a:r>
            <a:r>
              <a:rPr lang="en-US" sz="2799" dirty="0">
                <a:solidFill>
                  <a:srgbClr val="000000"/>
                </a:solidFill>
                <a:latin typeface="DejaVu Serif"/>
              </a:rPr>
              <a:t> </a:t>
            </a:r>
            <a:r>
              <a:rPr lang="en-US" sz="2799" dirty="0" err="1">
                <a:solidFill>
                  <a:srgbClr val="000000"/>
                </a:solidFill>
                <a:latin typeface="DejaVu Serif"/>
              </a:rPr>
              <a:t>phát</a:t>
            </a:r>
            <a:r>
              <a:rPr lang="en-US" sz="2799" dirty="0">
                <a:solidFill>
                  <a:srgbClr val="000000"/>
                </a:solidFill>
                <a:latin typeface="DejaVu Serif"/>
              </a:rPr>
              <a:t> </a:t>
            </a:r>
            <a:r>
              <a:rPr lang="en-US" sz="2799" dirty="0" err="1">
                <a:solidFill>
                  <a:srgbClr val="000000"/>
                </a:solidFill>
                <a:latin typeface="DejaVu Serif"/>
              </a:rPr>
              <a:t>huy</a:t>
            </a:r>
            <a:r>
              <a:rPr lang="en-US" sz="2799" dirty="0">
                <a:solidFill>
                  <a:srgbClr val="000000"/>
                </a:solidFill>
                <a:latin typeface="DejaVu Serif"/>
              </a:rPr>
              <a:t> </a:t>
            </a:r>
            <a:r>
              <a:rPr lang="en-US" sz="2799" dirty="0" err="1">
                <a:solidFill>
                  <a:srgbClr val="000000"/>
                </a:solidFill>
                <a:latin typeface="DejaVu Serif"/>
              </a:rPr>
              <a:t>tối</a:t>
            </a:r>
            <a:r>
              <a:rPr lang="en-US" sz="2799" dirty="0">
                <a:solidFill>
                  <a:srgbClr val="000000"/>
                </a:solidFill>
                <a:latin typeface="DejaVu Serif"/>
              </a:rPr>
              <a:t> </a:t>
            </a:r>
            <a:r>
              <a:rPr lang="en-US" sz="2799" dirty="0" err="1">
                <a:solidFill>
                  <a:srgbClr val="000000"/>
                </a:solidFill>
                <a:latin typeface="DejaVu Serif"/>
              </a:rPr>
              <a:t>đa</a:t>
            </a:r>
            <a:r>
              <a:rPr lang="en-US" sz="2799" dirty="0">
                <a:solidFill>
                  <a:srgbClr val="000000"/>
                </a:solidFill>
                <a:latin typeface="DejaVu Serif"/>
              </a:rPr>
              <a:t> </a:t>
            </a:r>
            <a:r>
              <a:rPr lang="en-US" sz="2799" dirty="0" err="1">
                <a:solidFill>
                  <a:srgbClr val="000000"/>
                </a:solidFill>
                <a:latin typeface="DejaVu Serif"/>
              </a:rPr>
              <a:t>tính</a:t>
            </a:r>
            <a:r>
              <a:rPr lang="en-US" sz="2799" dirty="0">
                <a:solidFill>
                  <a:srgbClr val="000000"/>
                </a:solidFill>
                <a:latin typeface="DejaVu Serif"/>
              </a:rPr>
              <a:t> </a:t>
            </a:r>
            <a:r>
              <a:rPr lang="en-US" sz="2799" dirty="0" err="1">
                <a:solidFill>
                  <a:srgbClr val="000000"/>
                </a:solidFill>
                <a:latin typeface="DejaVu Serif"/>
              </a:rPr>
              <a:t>sáng</a:t>
            </a:r>
            <a:r>
              <a:rPr lang="en-US" sz="2799" dirty="0">
                <a:solidFill>
                  <a:srgbClr val="000000"/>
                </a:solidFill>
                <a:latin typeface="DejaVu Serif"/>
              </a:rPr>
              <a:t> </a:t>
            </a:r>
            <a:r>
              <a:rPr lang="en-US" sz="2799" dirty="0" err="1">
                <a:solidFill>
                  <a:srgbClr val="000000"/>
                </a:solidFill>
                <a:latin typeface="DejaVu Serif"/>
              </a:rPr>
              <a:t>tạo</a:t>
            </a:r>
            <a:r>
              <a:rPr lang="en-US" sz="2799" dirty="0">
                <a:solidFill>
                  <a:srgbClr val="000000"/>
                </a:solidFill>
                <a:latin typeface="DejaVu Serif"/>
              </a:rPr>
              <a:t> </a:t>
            </a:r>
            <a:r>
              <a:rPr lang="en-US" sz="2799" dirty="0" err="1">
                <a:solidFill>
                  <a:srgbClr val="000000"/>
                </a:solidFill>
                <a:latin typeface="DejaVu Serif"/>
              </a:rPr>
              <a:t>của</a:t>
            </a:r>
            <a:r>
              <a:rPr lang="en-US" sz="2799" dirty="0">
                <a:solidFill>
                  <a:srgbClr val="000000"/>
                </a:solidFill>
                <a:latin typeface="DejaVu Serif"/>
              </a:rPr>
              <a:t> </a:t>
            </a:r>
            <a:r>
              <a:rPr lang="en-US" sz="2799" dirty="0" err="1">
                <a:solidFill>
                  <a:srgbClr val="000000"/>
                </a:solidFill>
                <a:latin typeface="DejaVu Serif"/>
              </a:rPr>
              <a:t>mình</a:t>
            </a:r>
            <a:endParaRPr lang="en-US" sz="2799" dirty="0">
              <a:solidFill>
                <a:srgbClr val="000000"/>
              </a:solidFill>
              <a:latin typeface="DejaVu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3514" y="2932560"/>
            <a:ext cx="625666" cy="324637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819" y="2932560"/>
            <a:ext cx="2667933" cy="324637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7743" y="6959967"/>
            <a:ext cx="2273531" cy="224872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62197" y="6984769"/>
            <a:ext cx="715129" cy="2273531"/>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74104" y="6959967"/>
            <a:ext cx="1004487" cy="2273531"/>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759837" y="-826083"/>
            <a:ext cx="3629343" cy="3154229"/>
          </a:xfrm>
          <a:prstGeom prst="rect">
            <a:avLst/>
          </a:prstGeom>
        </p:spPr>
      </p:pic>
      <p:sp>
        <p:nvSpPr>
          <p:cNvPr id="8" name="TextBox 8"/>
          <p:cNvSpPr txBox="1"/>
          <p:nvPr/>
        </p:nvSpPr>
        <p:spPr>
          <a:xfrm>
            <a:off x="433802" y="693881"/>
            <a:ext cx="12479717" cy="9396730"/>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000000"/>
                </a:solidFill>
                <a:latin typeface="Saira Bold"/>
              </a:rPr>
              <a:t>Ở giai đoạn 3 - 4 tuổi </a:t>
            </a:r>
          </a:p>
          <a:p>
            <a:pPr marL="604519" lvl="1" indent="-302260">
              <a:lnSpc>
                <a:spcPts val="3919"/>
              </a:lnSpc>
              <a:buFont typeface="Arial"/>
              <a:buChar char="•"/>
            </a:pPr>
            <a:r>
              <a:rPr lang="en-US" sz="2799">
                <a:solidFill>
                  <a:srgbClr val="000000"/>
                </a:solidFill>
                <a:latin typeface="DejaVu Serif"/>
              </a:rPr>
              <a:t>Trẻ có thể chơi với một miếng vải cotton hay vải lụa. Có thể hôm nay miếng vải đó biến hóa thành một em bé bế trên tay nhưng cũng có thể ngày mai vẫn là miếng phải đó nhưng được biến tấu thành áo choàng hoàng tử. </a:t>
            </a:r>
          </a:p>
          <a:p>
            <a:pPr marL="604519" lvl="1" indent="-302260">
              <a:lnSpc>
                <a:spcPts val="3919"/>
              </a:lnSpc>
              <a:buFont typeface="Arial"/>
              <a:buChar char="•"/>
            </a:pPr>
            <a:r>
              <a:rPr lang="en-US" sz="2799">
                <a:solidFill>
                  <a:srgbClr val="000000"/>
                </a:solidFill>
                <a:latin typeface="Saira Bold"/>
              </a:rPr>
              <a:t>Ở giai đoạn 4 - 5 tuổi </a:t>
            </a:r>
          </a:p>
          <a:p>
            <a:pPr marL="604519" lvl="1" indent="-302260">
              <a:lnSpc>
                <a:spcPts val="3919"/>
              </a:lnSpc>
              <a:buFont typeface="Arial"/>
              <a:buChar char="•"/>
            </a:pPr>
            <a:r>
              <a:rPr lang="en-US" sz="2799">
                <a:solidFill>
                  <a:srgbClr val="000000"/>
                </a:solidFill>
                <a:latin typeface="DejaVu Serif"/>
              </a:rPr>
              <a:t>Ở giai đoạn này trẻ có thể bắt đầu thu thập nhiều món đồ chơi lại để tưởng tượng ra việc xây dựng một ngôi nhà. Bé có thể dùng ghế hoặc xếp kệ tủ lại gần với nhau để làm tường, rồi phủ một lớp vải lên để làm túp lều nhỏ. Trẻ sẽ tưởng tượng và tự đóng vai cha, rồi sau đó làm vai mẹ, vai con.</a:t>
            </a:r>
          </a:p>
          <a:p>
            <a:pPr marL="604519" lvl="1" indent="-302260">
              <a:lnSpc>
                <a:spcPts val="3919"/>
              </a:lnSpc>
              <a:buFont typeface="Arial"/>
              <a:buChar char="•"/>
            </a:pPr>
            <a:r>
              <a:rPr lang="en-US" sz="2799">
                <a:solidFill>
                  <a:srgbClr val="000000"/>
                </a:solidFill>
                <a:latin typeface="Saira Bold"/>
              </a:rPr>
              <a:t> Ở giai đoạn 5 - 6 tuổi </a:t>
            </a:r>
          </a:p>
          <a:p>
            <a:pPr marL="604519" lvl="1" indent="-302260">
              <a:lnSpc>
                <a:spcPts val="3919"/>
              </a:lnSpc>
              <a:buFont typeface="Arial"/>
              <a:buChar char="•"/>
            </a:pPr>
            <a:r>
              <a:rPr lang="en-US" sz="2799">
                <a:solidFill>
                  <a:srgbClr val="000000"/>
                </a:solidFill>
                <a:latin typeface="DejaVu Serif"/>
              </a:rPr>
              <a:t>Đến giai đoạn này, trẻ bắt đầu có suy nghĩ và ý thức. Vì thế, trí tưởng tượng của trẻ phát triển hơn thông qua việc khi nghe cha mẹ, cô giáo kể chuyện. Thông qua ngôn từ của câu chuyện, trẻ có thể tưởng tượng ra các nhân vật trong truyện theo cách suy nghĩ của riêng mình. Thế giới tưởng tượng huyền ảo và đầy sáng tạo ở giai đoạn này tạo nền nền trang vững chắc cho trẻ phát triển tư duy sáng tạo sau này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079281" y="1310939"/>
            <a:ext cx="12775202" cy="766512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672</Words>
  <Application>Microsoft Office PowerPoint</Application>
  <PresentationFormat>Custom</PresentationFormat>
  <Paragraphs>34</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Calibri</vt:lpstr>
      <vt:lpstr>Arial</vt:lpstr>
      <vt:lpstr>Saira Bold</vt:lpstr>
      <vt:lpstr>Saira Bold Bold</vt:lpstr>
      <vt:lpstr>More Sugar</vt:lpstr>
      <vt:lpstr>DejaVu Serif</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và Trắng Dụng cụ Học tập Tiểu học Giới thiệu bản thân Bản thuyết trình Giáo dục Tiểu học</dc:title>
  <cp:lastModifiedBy>Nguyen Thi Thu Hanh</cp:lastModifiedBy>
  <cp:revision>2</cp:revision>
  <dcterms:created xsi:type="dcterms:W3CDTF">2006-08-16T00:00:00Z</dcterms:created>
  <dcterms:modified xsi:type="dcterms:W3CDTF">2025-02-18T00:37:03Z</dcterms:modified>
  <dc:identifier>DAFbk57uXNU</dc:identifier>
</cp:coreProperties>
</file>