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8" r:id="rId2"/>
    <p:sldId id="265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Josefin Sans Regular" panose="020B0604020202020204" charset="0"/>
      <p:regular r:id="rId22"/>
    </p:embeddedFont>
    <p:embeddedFont>
      <p:font typeface="Josefin Sans Regular Bold" panose="020B0604020202020204" charset="0"/>
      <p:regular r:id="rId23"/>
    </p:embeddedFont>
    <p:embeddedFont>
      <p:font typeface="Moontime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1644-80CB-491C-8DB0-287ED13568D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250BF-F9DD-46D0-923A-65F05D03C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5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7440" y="-349084"/>
            <a:ext cx="4813501" cy="549258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92779" y="4406406"/>
            <a:ext cx="16579219" cy="155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1"/>
              </a:lnSpc>
            </a:pPr>
            <a:r>
              <a:rPr lang="en-US" sz="5400" spc="798" dirty="0">
                <a:solidFill>
                  <a:srgbClr val="22423D"/>
                </a:solidFill>
                <a:latin typeface="Josefin Sans Regular Bold"/>
              </a:rPr>
              <a:t>Phương pháp </a:t>
            </a:r>
          </a:p>
          <a:p>
            <a:pPr algn="ctr">
              <a:lnSpc>
                <a:spcPts val="6011"/>
              </a:lnSpc>
            </a:pPr>
            <a:r>
              <a:rPr lang="en-US" sz="5400" spc="798" dirty="0">
                <a:solidFill>
                  <a:srgbClr val="22423D"/>
                </a:solidFill>
                <a:latin typeface="Josefin Sans Regular Bold"/>
              </a:rPr>
              <a:t>Glenn Doman?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6953" y="6431624"/>
            <a:ext cx="1803031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6289608"/>
            <a:ext cx="3771898" cy="399739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7440" y="-1193295"/>
            <a:ext cx="4813501" cy="54925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6446" y="-1469230"/>
            <a:ext cx="508570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76800" y="6266715"/>
            <a:ext cx="6629400" cy="401862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63071" y="578802"/>
            <a:ext cx="13725525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4.3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Chương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trình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Tìm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hiểu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về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thế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giới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xung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quanh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4386" y="1848338"/>
            <a:ext cx="16532014" cy="42524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Dạy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Glenn Doman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tuổi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bạn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nên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thẻ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xung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tâm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trí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con,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hình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mắt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khơi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dậy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tò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mò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hiếu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hoa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quả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đồ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tiện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lưu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,…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Bộ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thẻ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giới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xung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gần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gũi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vừa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đẹp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mắt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sẽ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đưa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khám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thú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cuộc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7440" y="-1193295"/>
            <a:ext cx="4813501" cy="54925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6446" y="-1469230"/>
            <a:ext cx="5085708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62000" y="3419784"/>
            <a:ext cx="6566851" cy="438159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74030" y="578802"/>
            <a:ext cx="16685270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4.4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Chương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trình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vận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động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theo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phương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pháp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Glenn Doman: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16665" y="2225675"/>
            <a:ext cx="9144000" cy="68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7772400" y="2914650"/>
            <a:ext cx="10007053" cy="6437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ctr">
              <a:lnSpc>
                <a:spcPts val="56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Vận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ngừng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 </a:t>
            </a:r>
            <a:endParaRPr lang="vi-VN" sz="2800" dirty="0">
              <a:solidFill>
                <a:srgbClr val="000000"/>
              </a:solidFill>
              <a:latin typeface="Josefin Sans Regular"/>
            </a:endParaRPr>
          </a:p>
          <a:p>
            <a:pPr marL="457200" indent="-457200" algn="ctr">
              <a:lnSpc>
                <a:spcPts val="56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Glenn Doman,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bố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con,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viên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lứa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tăng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Josefin Sans Regular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7440" y="-1193295"/>
            <a:ext cx="4813501" cy="54925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6446" y="-1469230"/>
            <a:ext cx="5085708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4350" y="256608"/>
            <a:ext cx="17259300" cy="772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8"/>
              </a:lnSpc>
              <a:spcBef>
                <a:spcPct val="0"/>
              </a:spcBef>
            </a:pPr>
            <a:r>
              <a:rPr lang="en-US" sz="4484" dirty="0">
                <a:solidFill>
                  <a:srgbClr val="000000"/>
                </a:solidFill>
                <a:latin typeface="Josefin Sans Regular Bold"/>
              </a:rPr>
              <a:t>5. </a:t>
            </a:r>
            <a:r>
              <a:rPr lang="en-US" sz="4484" dirty="0" err="1">
                <a:solidFill>
                  <a:srgbClr val="000000"/>
                </a:solidFill>
                <a:latin typeface="Josefin Sans Regular Bold"/>
              </a:rPr>
              <a:t>Cơ</a:t>
            </a:r>
            <a:r>
              <a:rPr lang="en-US" sz="4484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484" dirty="0" err="1">
                <a:solidFill>
                  <a:srgbClr val="000000"/>
                </a:solidFill>
                <a:latin typeface="Josefin Sans Regular Bold"/>
              </a:rPr>
              <a:t>sở</a:t>
            </a:r>
            <a:r>
              <a:rPr lang="en-US" sz="4484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484" dirty="0" err="1">
                <a:solidFill>
                  <a:srgbClr val="000000"/>
                </a:solidFill>
                <a:latin typeface="Josefin Sans Regular Bold"/>
              </a:rPr>
              <a:t>phương</a:t>
            </a:r>
            <a:r>
              <a:rPr lang="en-US" sz="4484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484" dirty="0" err="1">
                <a:solidFill>
                  <a:srgbClr val="000000"/>
                </a:solidFill>
                <a:latin typeface="Josefin Sans Regular Bold"/>
              </a:rPr>
              <a:t>pháp</a:t>
            </a:r>
            <a:r>
              <a:rPr lang="en-US" sz="4484" dirty="0">
                <a:solidFill>
                  <a:srgbClr val="000000"/>
                </a:solidFill>
                <a:latin typeface="Josefin Sans Regular Bold"/>
              </a:rPr>
              <a:t> Glenn Doman: </a:t>
            </a:r>
            <a:r>
              <a:rPr lang="en-US" sz="4484" dirty="0" err="1">
                <a:solidFill>
                  <a:srgbClr val="000000"/>
                </a:solidFill>
                <a:latin typeface="Josefin Sans Regular Bold"/>
              </a:rPr>
              <a:t>Giai</a:t>
            </a:r>
            <a:r>
              <a:rPr lang="en-US" sz="4484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484" dirty="0" err="1">
                <a:solidFill>
                  <a:srgbClr val="000000"/>
                </a:solidFill>
                <a:latin typeface="Josefin Sans Regular Bold"/>
              </a:rPr>
              <a:t>đoạn”vàng</a:t>
            </a:r>
            <a:r>
              <a:rPr lang="en-US" sz="4484" dirty="0">
                <a:solidFill>
                  <a:srgbClr val="000000"/>
                </a:solidFill>
                <a:latin typeface="Josefin Sans Regular Bold"/>
              </a:rPr>
              <a:t>” </a:t>
            </a:r>
            <a:r>
              <a:rPr lang="en-US" sz="4484" dirty="0" err="1">
                <a:solidFill>
                  <a:srgbClr val="000000"/>
                </a:solidFill>
                <a:latin typeface="Josefin Sans Regular Bold"/>
              </a:rPr>
              <a:t>của</a:t>
            </a:r>
            <a:r>
              <a:rPr lang="en-US" sz="4484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484" dirty="0" err="1">
                <a:solidFill>
                  <a:srgbClr val="000000"/>
                </a:solidFill>
                <a:latin typeface="Josefin Sans Regular Bold"/>
              </a:rPr>
              <a:t>não</a:t>
            </a:r>
            <a:r>
              <a:rPr lang="en-US" sz="4484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484" dirty="0" err="1">
                <a:solidFill>
                  <a:srgbClr val="000000"/>
                </a:solidFill>
                <a:latin typeface="Josefin Sans Regular Bold"/>
              </a:rPr>
              <a:t>bộ</a:t>
            </a:r>
            <a:r>
              <a:rPr lang="en-US" sz="4484" dirty="0">
                <a:solidFill>
                  <a:srgbClr val="000000"/>
                </a:solidFill>
                <a:latin typeface="Josefin Sans Regular Bold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9969" y="1297892"/>
            <a:ext cx="11034831" cy="8835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5275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Giai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đứa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tiếp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tuệ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6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 </a:t>
            </a:r>
            <a:r>
              <a:rPr lang="vi-VN" sz="2800" dirty="0">
                <a:solidFill>
                  <a:srgbClr val="000000"/>
                </a:solidFill>
                <a:latin typeface="Josefin Sans Regular"/>
              </a:rPr>
              <a:t> M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ục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đích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GD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sớm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song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hỗ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trợ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trái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đứa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</a:t>
            </a:r>
            <a:r>
              <a:rPr lang="vi-VN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Glenn Doman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GD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sớm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hữu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hiệu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 </a:t>
            </a:r>
          </a:p>
          <a:p>
            <a:pPr marL="457200" indent="-457200">
              <a:lnSpc>
                <a:spcPts val="5275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Kích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dạy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con Glenn Doman.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GD Glenn Doman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ghi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logic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linh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 </a:t>
            </a:r>
            <a:endParaRPr lang="vi-VN" sz="2800" dirty="0">
              <a:solidFill>
                <a:srgbClr val="000000"/>
              </a:solidFill>
              <a:latin typeface="Josefin Sans Regular"/>
            </a:endParaRPr>
          </a:p>
          <a:p>
            <a:pPr marL="457200" indent="-457200">
              <a:lnSpc>
                <a:spcPts val="5275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Ngoài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dinh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giai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09443" y="3467100"/>
            <a:ext cx="5638800" cy="375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98419" y="1792536"/>
            <a:ext cx="4198776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57230" y="6765405"/>
            <a:ext cx="5085708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47800" y="1289364"/>
            <a:ext cx="14859000" cy="7476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0211" lvl="1">
              <a:lnSpc>
                <a:spcPts val="5320"/>
              </a:lnSpc>
            </a:pPr>
            <a:r>
              <a:rPr lang="vi-VN" sz="3200" dirty="0">
                <a:solidFill>
                  <a:srgbClr val="22423D"/>
                </a:solidFill>
                <a:latin typeface="Josefin Sans Regular"/>
              </a:rPr>
              <a:t>Nguyên tắc 1: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Bắt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đầu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càng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sớm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càng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tốt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.</a:t>
            </a:r>
            <a:endParaRPr lang="vi-VN" sz="3200" dirty="0">
              <a:solidFill>
                <a:srgbClr val="22423D"/>
              </a:solidFill>
              <a:latin typeface="Josefin Sans Regular"/>
            </a:endParaRPr>
          </a:p>
          <a:p>
            <a:pPr marL="410211" lvl="1">
              <a:lnSpc>
                <a:spcPts val="5320"/>
              </a:lnSpc>
            </a:pPr>
            <a:r>
              <a:rPr lang="vi-VN" sz="3200" dirty="0">
                <a:solidFill>
                  <a:srgbClr val="22423D"/>
                </a:solidFill>
                <a:latin typeface="Josefin Sans Regular"/>
              </a:rPr>
              <a:t>Nguyên tắc 2: 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Cha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mẹ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là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người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thầy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đầu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tiên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tốt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nhất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cho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con.</a:t>
            </a:r>
          </a:p>
          <a:p>
            <a:pPr marL="410211" lvl="1">
              <a:lnSpc>
                <a:spcPts val="5320"/>
              </a:lnSpc>
            </a:pPr>
            <a:r>
              <a:rPr lang="vi-VN" sz="3200" dirty="0">
                <a:solidFill>
                  <a:srgbClr val="22423D"/>
                </a:solidFill>
                <a:latin typeface="Josefin Sans Regular"/>
              </a:rPr>
              <a:t>Nguyên tắc 3: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Hãy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dạy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con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chỉ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khi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cả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bạn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con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đều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hứng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thú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.</a:t>
            </a:r>
            <a:endParaRPr lang="vi-VN" sz="3200" dirty="0">
              <a:solidFill>
                <a:srgbClr val="22423D"/>
              </a:solidFill>
              <a:latin typeface="Josefin Sans Regular"/>
            </a:endParaRPr>
          </a:p>
          <a:p>
            <a:pPr marL="410211" lvl="1">
              <a:lnSpc>
                <a:spcPts val="5320"/>
              </a:lnSpc>
            </a:pPr>
            <a:r>
              <a:rPr lang="vi-VN" sz="3200" dirty="0">
                <a:solidFill>
                  <a:srgbClr val="22423D"/>
                </a:solidFill>
                <a:latin typeface="Josefin Sans Regular"/>
              </a:rPr>
              <a:t>Nguyên tắc 4: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Tôn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trọng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đặt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lòng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tin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vào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con.</a:t>
            </a:r>
            <a:endParaRPr lang="vi-VN" sz="3200" dirty="0">
              <a:solidFill>
                <a:srgbClr val="22423D"/>
              </a:solidFill>
              <a:latin typeface="Josefin Sans Regular"/>
            </a:endParaRPr>
          </a:p>
          <a:p>
            <a:pPr marL="410211" lvl="1">
              <a:lnSpc>
                <a:spcPts val="5320"/>
              </a:lnSpc>
            </a:pPr>
            <a:r>
              <a:rPr lang="vi-VN" sz="3200" dirty="0">
                <a:solidFill>
                  <a:srgbClr val="22423D"/>
                </a:solidFill>
                <a:latin typeface="Josefin Sans Regular"/>
              </a:rPr>
              <a:t>Nguyên tắc 5: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Dừng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trước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khi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con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muốn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dừng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hoặc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không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cảm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thấy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vui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nữa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.</a:t>
            </a:r>
            <a:endParaRPr lang="vi-VN" sz="3200" dirty="0">
              <a:solidFill>
                <a:srgbClr val="22423D"/>
              </a:solidFill>
              <a:latin typeface="Josefin Sans Regular"/>
            </a:endParaRPr>
          </a:p>
          <a:p>
            <a:pPr marL="410211" lvl="1">
              <a:lnSpc>
                <a:spcPts val="5320"/>
              </a:lnSpc>
            </a:pPr>
            <a:r>
              <a:rPr lang="vi-VN" sz="3200" dirty="0">
                <a:solidFill>
                  <a:srgbClr val="22423D"/>
                </a:solidFill>
                <a:latin typeface="Josefin Sans Regular"/>
              </a:rPr>
              <a:t>Nguyên tắc 6: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Soạn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trước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học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liệu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lên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trước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khung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chương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trình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cho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trẻ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.</a:t>
            </a:r>
          </a:p>
          <a:p>
            <a:pPr marL="410211" lvl="1">
              <a:lnSpc>
                <a:spcPts val="5320"/>
              </a:lnSpc>
            </a:pPr>
            <a:r>
              <a:rPr lang="vi-VN" sz="3200" dirty="0">
                <a:solidFill>
                  <a:srgbClr val="22423D"/>
                </a:solidFill>
                <a:latin typeface="Josefin Sans Regular"/>
              </a:rPr>
              <a:t>Nguyên tắc 7: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Đừng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bao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giờ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"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kiểm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tra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".</a:t>
            </a:r>
          </a:p>
          <a:p>
            <a:pPr marL="410211" lvl="1">
              <a:lnSpc>
                <a:spcPts val="5320"/>
              </a:lnSpc>
            </a:pPr>
            <a:r>
              <a:rPr lang="vi-VN" sz="3200" dirty="0">
                <a:solidFill>
                  <a:srgbClr val="22423D"/>
                </a:solidFill>
                <a:latin typeface="Josefin Sans Regular"/>
              </a:rPr>
              <a:t>Nguyên tắc 8: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Tạo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một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không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gian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học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ngay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tại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nhà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cho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con.</a:t>
            </a:r>
          </a:p>
          <a:p>
            <a:pPr marL="410211" lvl="1">
              <a:lnSpc>
                <a:spcPts val="5320"/>
              </a:lnSpc>
            </a:pPr>
            <a:r>
              <a:rPr lang="vi-VN" sz="3200" dirty="0">
                <a:solidFill>
                  <a:srgbClr val="22423D"/>
                </a:solidFill>
                <a:latin typeface="Josefin Sans Regular"/>
              </a:rPr>
              <a:t>Nguyên tắc 9: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Nói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rõ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ràng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thật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nhiệt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tình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.</a:t>
            </a:r>
          </a:p>
          <a:p>
            <a:pPr marL="410211" lvl="1">
              <a:lnSpc>
                <a:spcPts val="5320"/>
              </a:lnSpc>
            </a:pPr>
            <a:r>
              <a:rPr lang="vi-VN" sz="3200" dirty="0">
                <a:solidFill>
                  <a:srgbClr val="22423D"/>
                </a:solidFill>
                <a:latin typeface="Josefin Sans Regular"/>
              </a:rPr>
              <a:t>Nguyên tắc 10: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Điều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chỉnh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cách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tiếp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cận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của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bạn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.</a:t>
            </a:r>
          </a:p>
          <a:p>
            <a:pPr marL="410211" lvl="1">
              <a:lnSpc>
                <a:spcPts val="5320"/>
              </a:lnSpc>
              <a:spcBef>
                <a:spcPct val="0"/>
              </a:spcBef>
            </a:pPr>
            <a:r>
              <a:rPr lang="vi-VN" sz="3200" dirty="0">
                <a:solidFill>
                  <a:srgbClr val="22423D"/>
                </a:solidFill>
                <a:latin typeface="Josefin Sans Regular"/>
              </a:rPr>
              <a:t>Nguyên Tắc 11: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Nắm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rõ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chìa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khoá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 an </a:t>
            </a:r>
            <a:r>
              <a:rPr lang="en-US" sz="3200" dirty="0" err="1">
                <a:solidFill>
                  <a:srgbClr val="22423D"/>
                </a:solidFill>
                <a:latin typeface="Josefin Sans Regular"/>
              </a:rPr>
              <a:t>toàn</a:t>
            </a:r>
            <a:r>
              <a:rPr lang="en-US" sz="3200" dirty="0">
                <a:solidFill>
                  <a:srgbClr val="22423D"/>
                </a:solidFill>
                <a:latin typeface="Josefin Sans Regular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64654" y="122483"/>
            <a:ext cx="15525601" cy="906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6"/>
              </a:lnSpc>
              <a:spcBef>
                <a:spcPct val="0"/>
              </a:spcBef>
            </a:pPr>
            <a:r>
              <a:rPr lang="en-US" sz="5197" dirty="0">
                <a:solidFill>
                  <a:srgbClr val="22423D"/>
                </a:solidFill>
                <a:latin typeface="Josefin Sans Regular"/>
              </a:rPr>
              <a:t>II. </a:t>
            </a:r>
            <a:r>
              <a:rPr lang="en-US" sz="5197" dirty="0" err="1">
                <a:solidFill>
                  <a:srgbClr val="22423D"/>
                </a:solidFill>
                <a:latin typeface="Josefin Sans Regular"/>
              </a:rPr>
              <a:t>Nguyên</a:t>
            </a:r>
            <a:r>
              <a:rPr lang="en-US" sz="5197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5197" dirty="0" err="1">
                <a:solidFill>
                  <a:srgbClr val="22423D"/>
                </a:solidFill>
                <a:latin typeface="Josefin Sans Regular"/>
              </a:rPr>
              <a:t>tắc</a:t>
            </a:r>
            <a:r>
              <a:rPr lang="en-US" sz="5197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5197" dirty="0" err="1">
                <a:solidFill>
                  <a:srgbClr val="22423D"/>
                </a:solidFill>
                <a:latin typeface="Josefin Sans Regular"/>
              </a:rPr>
              <a:t>áp</a:t>
            </a:r>
            <a:r>
              <a:rPr lang="en-US" sz="5197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5197" dirty="0" err="1">
                <a:solidFill>
                  <a:srgbClr val="22423D"/>
                </a:solidFill>
                <a:latin typeface="Josefin Sans Regular"/>
              </a:rPr>
              <a:t>dụng</a:t>
            </a:r>
            <a:r>
              <a:rPr lang="en-US" sz="5197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5197" dirty="0" err="1">
                <a:solidFill>
                  <a:srgbClr val="22423D"/>
                </a:solidFill>
                <a:latin typeface="Josefin Sans Regular"/>
              </a:rPr>
              <a:t>phương</a:t>
            </a:r>
            <a:r>
              <a:rPr lang="en-US" sz="5197" dirty="0">
                <a:solidFill>
                  <a:srgbClr val="22423D"/>
                </a:solidFill>
                <a:latin typeface="Josefin Sans Regular"/>
              </a:rPr>
              <a:t> </a:t>
            </a:r>
            <a:r>
              <a:rPr lang="en-US" sz="5197" dirty="0" err="1">
                <a:solidFill>
                  <a:srgbClr val="22423D"/>
                </a:solidFill>
                <a:latin typeface="Josefin Sans Regular"/>
              </a:rPr>
              <a:t>pháp</a:t>
            </a:r>
            <a:r>
              <a:rPr lang="en-US" sz="5197" dirty="0">
                <a:solidFill>
                  <a:srgbClr val="22423D"/>
                </a:solidFill>
                <a:latin typeface="Josefin Sans Regular"/>
              </a:rPr>
              <a:t> Glenn Doman: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99324" y="-2500429"/>
            <a:ext cx="5452110" cy="82296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18732">
            <a:off x="-609755" y="6201256"/>
            <a:ext cx="4198776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33780" y="812365"/>
            <a:ext cx="11566178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III.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Ứng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dụng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phương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pháp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Glenn Doman: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393674"/>
            <a:ext cx="16826935" cy="6422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ctr">
              <a:lnSpc>
                <a:spcPts val="5599"/>
              </a:lnSpc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giáo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dục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Glenn Doman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ứng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khả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chụp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ảnh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nguyên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mảng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não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thông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tráo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thẻ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flashcard,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dotcard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giúp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mầm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non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thông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giới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xung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quanh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dễ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dàng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nhanh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chóng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. </a:t>
            </a:r>
          </a:p>
          <a:p>
            <a:pPr marL="571500" indent="-571500" algn="ctr">
              <a:lnSpc>
                <a:spcPts val="5599"/>
              </a:lnSpc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Đây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giáo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dục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sớm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đem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hiệu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phát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triển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thông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minh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nhỏ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rèn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luyện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tính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kiên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trì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sự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bền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bỉ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. </a:t>
            </a:r>
          </a:p>
          <a:p>
            <a:pPr marL="571500" indent="-571500" algn="ctr">
              <a:lnSpc>
                <a:spcPts val="5599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Thiết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kế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Glenn Doman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ứng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dụng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linh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hoạt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sáng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tạo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ảnh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loài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loài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, hay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tiện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giao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thông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quốc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kỳ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Josefin Sans Regular"/>
              </a:rPr>
              <a:t>nước</a:t>
            </a:r>
            <a:r>
              <a:rPr lang="en-US" sz="3600" dirty="0">
                <a:solidFill>
                  <a:srgbClr val="000000"/>
                </a:solidFill>
                <a:latin typeface="Josefin Sans Regular"/>
              </a:rPr>
              <a:t>,…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2172" y="-668293"/>
            <a:ext cx="2446436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64009" y="6950278"/>
            <a:ext cx="2423991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93156" y="-403679"/>
            <a:ext cx="11009614" cy="1036279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13957" y="4228713"/>
            <a:ext cx="12060086" cy="309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3"/>
              </a:lnSpc>
            </a:pPr>
            <a:r>
              <a:rPr lang="en-US" sz="19874">
                <a:solidFill>
                  <a:srgbClr val="22423D"/>
                </a:solidFill>
                <a:latin typeface="Moontime"/>
              </a:rPr>
              <a:t>Thanks for watching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49246" y="1122805"/>
            <a:ext cx="4114800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313378" y="1377124"/>
            <a:ext cx="3186537" cy="36061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6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38571" y="7050724"/>
            <a:ext cx="3627471" cy="37361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alphaModFix amt="4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38571" y="7094871"/>
            <a:ext cx="3541746" cy="364786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00600" y="946456"/>
            <a:ext cx="654146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Josefin Sans Regular"/>
              </a:rPr>
              <a:t>N</a:t>
            </a:r>
            <a:r>
              <a:rPr lang="vi-VN" sz="5400" dirty="0">
                <a:solidFill>
                  <a:srgbClr val="000000"/>
                </a:solidFill>
                <a:latin typeface="Josefin Sans Regular"/>
              </a:rPr>
              <a:t>ội dung tìm hiểu </a:t>
            </a:r>
            <a:endParaRPr lang="en-US" sz="5400" dirty="0">
              <a:solidFill>
                <a:srgbClr val="000000"/>
              </a:solidFill>
              <a:latin typeface="Josefin Sans Regular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914400" y="2781300"/>
            <a:ext cx="7950625" cy="1447800"/>
          </a:xfrm>
          <a:prstGeom prst="flowChartTerminator">
            <a:avLst/>
          </a:prstGeom>
          <a:solidFill>
            <a:srgbClr val="E79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Phương pháp Glenn Doman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666555" y="5014698"/>
            <a:ext cx="7950625" cy="1447800"/>
          </a:xfrm>
          <a:prstGeom prst="flowChartTerminator">
            <a:avLst/>
          </a:prstGeom>
          <a:solidFill>
            <a:srgbClr val="E79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Nguyên tắc áp dụng phương pháp Glenn Doman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9144000" y="7471003"/>
            <a:ext cx="7950625" cy="1447800"/>
          </a:xfrm>
          <a:prstGeom prst="flowChartTerminator">
            <a:avLst/>
          </a:prstGeom>
          <a:solidFill>
            <a:srgbClr val="E79D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Ứng dụng phương pháp GlennDoman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7440" y="-349084"/>
            <a:ext cx="4813501" cy="54925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65267" y="7366108"/>
            <a:ext cx="4734603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21555" y="914400"/>
            <a:ext cx="8416975" cy="840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6"/>
              </a:lnSpc>
              <a:spcBef>
                <a:spcPct val="0"/>
              </a:spcBef>
            </a:pPr>
            <a:r>
              <a:rPr lang="en-US" sz="4797" dirty="0">
                <a:solidFill>
                  <a:srgbClr val="000000"/>
                </a:solidFill>
                <a:latin typeface="Josefin Sans Regular Bold"/>
              </a:rPr>
              <a:t>I. </a:t>
            </a:r>
            <a:r>
              <a:rPr lang="en-US" sz="4797" dirty="0" err="1">
                <a:solidFill>
                  <a:srgbClr val="000000"/>
                </a:solidFill>
                <a:latin typeface="Josefin Sans Regular Bold"/>
              </a:rPr>
              <a:t>Phương</a:t>
            </a:r>
            <a:r>
              <a:rPr lang="en-US" sz="4797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797" dirty="0" err="1">
                <a:solidFill>
                  <a:srgbClr val="000000"/>
                </a:solidFill>
                <a:latin typeface="Josefin Sans Regular Bold"/>
              </a:rPr>
              <a:t>pháp</a:t>
            </a:r>
            <a:r>
              <a:rPr lang="en-US" sz="4797" dirty="0">
                <a:solidFill>
                  <a:srgbClr val="000000"/>
                </a:solidFill>
                <a:latin typeface="Josefin Sans Regular Bold"/>
              </a:rPr>
              <a:t> Glenn Doman: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9310" y="1920005"/>
            <a:ext cx="11434391" cy="84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7" lvl="1" algn="ctr">
              <a:lnSpc>
                <a:spcPts val="6719"/>
              </a:lnSpc>
              <a:spcBef>
                <a:spcPct val="0"/>
              </a:spcBef>
            </a:pPr>
            <a:r>
              <a:rPr lang="vi-VN" sz="4799" dirty="0">
                <a:solidFill>
                  <a:srgbClr val="000000"/>
                </a:solidFill>
                <a:latin typeface="Josefin Sans Regular Bold"/>
              </a:rPr>
              <a:t>1. </a:t>
            </a:r>
            <a:r>
              <a:rPr lang="en-US" sz="4799" dirty="0" err="1">
                <a:solidFill>
                  <a:srgbClr val="000000"/>
                </a:solidFill>
                <a:latin typeface="Josefin Sans Regular Bold"/>
              </a:rPr>
              <a:t>Phương</a:t>
            </a:r>
            <a:r>
              <a:rPr lang="en-US" sz="47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Josefin Sans Regular Bold"/>
              </a:rPr>
              <a:t>pháp</a:t>
            </a:r>
            <a:r>
              <a:rPr lang="en-US" sz="4799" dirty="0">
                <a:solidFill>
                  <a:srgbClr val="000000"/>
                </a:solidFill>
                <a:latin typeface="Josefin Sans Regular Bold"/>
              </a:rPr>
              <a:t> Glenn Doman </a:t>
            </a:r>
            <a:r>
              <a:rPr lang="en-US" sz="4799" dirty="0" err="1">
                <a:solidFill>
                  <a:srgbClr val="000000"/>
                </a:solidFill>
                <a:latin typeface="Josefin Sans Regular Bold"/>
              </a:rPr>
              <a:t>là</a:t>
            </a:r>
            <a:r>
              <a:rPr lang="en-US" sz="47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799" dirty="0" err="1">
                <a:solidFill>
                  <a:srgbClr val="000000"/>
                </a:solidFill>
                <a:latin typeface="Josefin Sans Regular Bold"/>
              </a:rPr>
              <a:t>gì</a:t>
            </a:r>
            <a:r>
              <a:rPr lang="en-US" sz="4799" dirty="0">
                <a:solidFill>
                  <a:srgbClr val="000000"/>
                </a:solidFill>
                <a:latin typeface="Josefin Sans Regular Bold"/>
              </a:rPr>
              <a:t>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9310" y="3238500"/>
            <a:ext cx="10494245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ctr">
              <a:lnSpc>
                <a:spcPts val="64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Glenn Doman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giáo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dục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sớm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sơ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6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tuổi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đặt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tên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lập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Glenn Doman. </a:t>
            </a:r>
            <a:endParaRPr lang="vi-VN" sz="3200" dirty="0">
              <a:solidFill>
                <a:srgbClr val="000000"/>
              </a:solidFill>
              <a:latin typeface="Josefin Sans Regular"/>
            </a:endParaRPr>
          </a:p>
          <a:p>
            <a:pPr marL="685800" indent="-685800" algn="ctr">
              <a:lnSpc>
                <a:spcPts val="643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ứng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khả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chụp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ảnh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nguyên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mảng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não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cận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tin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về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cách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dễ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dàng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Nhằm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kích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thích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triển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bán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cầu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não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vận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9600" y="40767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542240" y="7526917"/>
            <a:ext cx="4216289" cy="30433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49194">
            <a:off x="15488723" y="-117573"/>
            <a:ext cx="2423991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48259" y="570548"/>
            <a:ext cx="11790840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Josefin Sans Regular Bold"/>
              </a:rPr>
              <a:t>2. </a:t>
            </a:r>
            <a:r>
              <a:rPr lang="en-US" sz="4800" dirty="0" err="1">
                <a:solidFill>
                  <a:srgbClr val="000000"/>
                </a:solidFill>
                <a:latin typeface="Josefin Sans Regular Bold"/>
              </a:rPr>
              <a:t>Nội</a:t>
            </a:r>
            <a:r>
              <a:rPr lang="en-US" sz="4800" dirty="0">
                <a:solidFill>
                  <a:srgbClr val="000000"/>
                </a:solidFill>
                <a:latin typeface="Josefin Sans Regular Bold"/>
              </a:rPr>
              <a:t> dung </a:t>
            </a:r>
            <a:r>
              <a:rPr lang="en-US" sz="4800" dirty="0" err="1">
                <a:solidFill>
                  <a:srgbClr val="000000"/>
                </a:solidFill>
                <a:latin typeface="Josefin Sans Regular Bold"/>
              </a:rPr>
              <a:t>phương</a:t>
            </a:r>
            <a:r>
              <a:rPr lang="en-US" sz="4800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Josefin Sans Regular Bold"/>
              </a:rPr>
              <a:t>pháp</a:t>
            </a:r>
            <a:r>
              <a:rPr lang="en-US" sz="4800" dirty="0">
                <a:solidFill>
                  <a:srgbClr val="000000"/>
                </a:solidFill>
                <a:latin typeface="Josefin Sans Regular Bold"/>
              </a:rPr>
              <a:t> Glenn Doman: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6067" y="1509433"/>
            <a:ext cx="6137612" cy="773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14731" lvl="1" indent="-507365" algn="ctr">
              <a:lnSpc>
                <a:spcPts val="6580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Giáo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dục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tại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nhà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12682" y="2447848"/>
            <a:ext cx="15723683" cy="2108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Glenn Doman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khuyến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khích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đình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hướng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dẫn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xa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bởi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chuyên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cung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cấp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giảng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dạy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phù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9200" y="4752694"/>
            <a:ext cx="10172678" cy="861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14726" lvl="1" indent="-507363" algn="ctr">
              <a:lnSpc>
                <a:spcPts val="6579"/>
              </a:lnSpc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Là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hệ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thống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tích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hợp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nhiều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phương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600" dirty="0" err="1">
                <a:solidFill>
                  <a:srgbClr val="FF3131"/>
                </a:solidFill>
                <a:latin typeface="Josefin Sans Regular"/>
              </a:rPr>
              <a:t>pháp</a:t>
            </a:r>
            <a:r>
              <a:rPr lang="en-US" sz="3600" dirty="0">
                <a:solidFill>
                  <a:srgbClr val="FF3131"/>
                </a:solidFill>
                <a:latin typeface="Josefin Sans Regular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44480" y="5617768"/>
            <a:ext cx="1541482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Glenn Doman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riêng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rẽ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hợp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2267" y="7103724"/>
            <a:ext cx="606141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14726" lvl="1" indent="-507363" algn="ctr">
              <a:lnSpc>
                <a:spcPts val="6579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Đặt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mục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tiêu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cao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44480" y="7956414"/>
            <a:ext cx="15414820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Glenn Doman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hướng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tới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mục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cực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khó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khăn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bởi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bất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mục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tiêu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nhỏ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vô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tình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hạn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chế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tiềm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năng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01746" y="-1717592"/>
            <a:ext cx="4813501" cy="54925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0694" y="7232997"/>
            <a:ext cx="4734603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6298" y="943491"/>
            <a:ext cx="7784415" cy="49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1" lvl="1" indent="-507365">
              <a:lnSpc>
                <a:spcPts val="3948"/>
              </a:lnSpc>
              <a:buFont typeface="Arial"/>
              <a:buChar char="•"/>
            </a:pP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Trao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quyền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cho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cha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mẹ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38075" y="1663200"/>
            <a:ext cx="14374114" cy="280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+ ·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triết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lý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trọng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lời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dạy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Giáo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sư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Doman,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nhiều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nay,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cả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cha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đình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đội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ngũ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chuyên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liệu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tốt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đứa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38075" y="4679176"/>
            <a:ext cx="14374114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+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Trao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quyền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cha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họ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​​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cụ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giúp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cha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nhân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tố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nuôi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dạy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quyết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triển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mình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66298" y="6913026"/>
            <a:ext cx="486331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14726" lvl="1" indent="-507363" algn="ctr">
              <a:lnSpc>
                <a:spcPts val="6579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Liên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tục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tập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luyện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38075" y="7864475"/>
            <a:ext cx="14592082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trở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ngại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phổ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biến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Doman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phải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luyện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tập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–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đúng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07440" y="-349084"/>
            <a:ext cx="4813501" cy="54925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16953" y="6431624"/>
            <a:ext cx="1803031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18255" y="1818799"/>
            <a:ext cx="14651491" cy="281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Doman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thay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đổi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triển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theo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Khi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điều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trị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mới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hơn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thấy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Glenn Doman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cập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nhật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thay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lỗi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751544"/>
            <a:ext cx="6023446" cy="757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14726" lvl="1" indent="-507363" algn="ctr">
              <a:lnSpc>
                <a:spcPts val="6579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Liên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tục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cải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tiến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4562" y="4669742"/>
            <a:ext cx="13186321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14726" lvl="1" indent="-507363" algn="ctr">
              <a:lnSpc>
                <a:spcPts val="6579"/>
              </a:lnSpc>
              <a:spcBef>
                <a:spcPct val="0"/>
              </a:spcBef>
              <a:buFont typeface="Arial"/>
              <a:buChar char="•"/>
            </a:pP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Glenn Doman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vừa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mang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tính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lịch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sử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kế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FF3131"/>
                </a:solidFill>
                <a:latin typeface="Josefin Sans Regular"/>
              </a:rPr>
              <a:t>thừa</a:t>
            </a:r>
            <a:r>
              <a:rPr lang="en-US" sz="3200" dirty="0">
                <a:solidFill>
                  <a:srgbClr val="FF3131"/>
                </a:solidFill>
                <a:latin typeface="Josefin Sans Regular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89952" y="5905500"/>
            <a:ext cx="15768418" cy="280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ông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chúng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từng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dụng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vài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giản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họ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không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hề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hay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giản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triển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toàn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diện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vẫn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hằng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tồn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riêng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rẽ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trò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chơi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ú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oà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điểm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giống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…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phương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pháp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ấy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vẫn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còn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tồn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Josefin Sans Regular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Josefin Sans Regular"/>
              </a:rPr>
              <a:t> nay.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32469" y="-1406956"/>
            <a:ext cx="4813501" cy="54925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19993" y="6194425"/>
            <a:ext cx="4734603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534791"/>
            <a:ext cx="11372255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3.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Lợi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ích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của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phương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pháp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glenn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doman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90093" y="1939117"/>
            <a:ext cx="72009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14726" lvl="1" indent="-507363" algn="ctr">
              <a:lnSpc>
                <a:spcPts val="6579"/>
              </a:lnSpc>
              <a:spcBef>
                <a:spcPct val="0"/>
              </a:spcBef>
              <a:buFont typeface="Arial"/>
              <a:buChar char="•"/>
            </a:pP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Mở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rộng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vốn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từ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vựng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14400" y="3230202"/>
            <a:ext cx="9334500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14726" lvl="1" indent="-507363" algn="ctr">
              <a:lnSpc>
                <a:spcPts val="6579"/>
              </a:lnSpc>
              <a:spcBef>
                <a:spcPct val="0"/>
              </a:spcBef>
              <a:buFont typeface="Arial"/>
              <a:buChar char="•"/>
            </a:pP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Nâng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cao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khả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năng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giao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tiếp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676368"/>
            <a:ext cx="1139871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14726" lvl="1" indent="-507363">
              <a:lnSpc>
                <a:spcPts val="6579"/>
              </a:lnSpc>
              <a:spcBef>
                <a:spcPct val="0"/>
              </a:spcBef>
              <a:buFont typeface="Arial"/>
              <a:buChar char="•"/>
            </a:pP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Tiếp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giúp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trẻ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biết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học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đọc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chủ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động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.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022074" y="6011122"/>
            <a:ext cx="6051444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14726" lvl="1" indent="-507363">
              <a:lnSpc>
                <a:spcPts val="6579"/>
              </a:lnSpc>
              <a:spcBef>
                <a:spcPct val="0"/>
              </a:spcBef>
              <a:buFont typeface="Arial"/>
              <a:buChar char="•"/>
            </a:pP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Trẻ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biết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làm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toán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.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1022074" y="7353300"/>
            <a:ext cx="14913979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26" lvl="1" indent="-507363" algn="l">
              <a:lnSpc>
                <a:spcPts val="6579"/>
              </a:lnSpc>
              <a:spcBef>
                <a:spcPct val="0"/>
              </a:spcBef>
              <a:buFont typeface="Arial"/>
              <a:buChar char="•"/>
            </a:pP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Giúp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trẻ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phát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huy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tiềm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năng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và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trí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</a:t>
            </a:r>
            <a:r>
              <a:rPr lang="en-US" sz="4699" dirty="0" err="1">
                <a:solidFill>
                  <a:srgbClr val="FF3131"/>
                </a:solidFill>
                <a:latin typeface="Josefin Sans Regular"/>
              </a:rPr>
              <a:t>thông</a:t>
            </a:r>
            <a:r>
              <a:rPr lang="en-US" sz="4699" dirty="0">
                <a:solidFill>
                  <a:srgbClr val="FF3131"/>
                </a:solidFill>
                <a:latin typeface="Josefin Sans Regular"/>
              </a:rPr>
              <a:t> minh.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944600" y="349968"/>
            <a:ext cx="4198776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57230" y="6765405"/>
            <a:ext cx="5085708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90601" y="3314700"/>
            <a:ext cx="13169368" cy="5950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08"/>
              </a:lnSpc>
              <a:spcBef>
                <a:spcPct val="0"/>
              </a:spcBef>
            </a:pPr>
            <a:r>
              <a:rPr lang="vi-VN" sz="2800" dirty="0">
                <a:solidFill>
                  <a:srgbClr val="000000"/>
                </a:solidFill>
                <a:latin typeface="Josefin Sans Regular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Cha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flashcard,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bộ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15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 </a:t>
            </a:r>
            <a:endParaRPr lang="vi-VN" sz="2800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5808"/>
              </a:lnSpc>
              <a:spcBef>
                <a:spcPct val="0"/>
              </a:spcBef>
            </a:pPr>
            <a:r>
              <a:rPr lang="vi-VN" sz="2800" dirty="0">
                <a:solidFill>
                  <a:srgbClr val="000000"/>
                </a:solidFill>
                <a:latin typeface="Josefin Sans Regular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cha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dạy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2-3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gắng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nhồi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nhét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vựng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flashcard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tuyệt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vời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cha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dạy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sớm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</a:t>
            </a:r>
            <a:endParaRPr lang="vi-VN" sz="2800" dirty="0">
              <a:solidFill>
                <a:srgbClr val="000000"/>
              </a:solidFill>
              <a:latin typeface="Josefin Sans Regular"/>
            </a:endParaRPr>
          </a:p>
          <a:p>
            <a:pPr>
              <a:lnSpc>
                <a:spcPts val="5808"/>
              </a:lnSpc>
              <a:spcBef>
                <a:spcPct val="0"/>
              </a:spcBef>
            </a:pPr>
            <a:r>
              <a:rPr lang="vi-VN" sz="2800" dirty="0">
                <a:solidFill>
                  <a:srgbClr val="000000"/>
                </a:solidFill>
                <a:latin typeface="Josefin Sans Regular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vựng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flashcard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cụ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tuyệt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vời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cha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dạy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chữ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sớm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140374" y="5753100"/>
            <a:ext cx="4096209" cy="27170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804759" y="164465"/>
            <a:ext cx="16081494" cy="1633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  <a:spcBef>
                <a:spcPct val="0"/>
              </a:spcBef>
            </a:pP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4.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Cách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giáo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dục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sớm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cho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trẻ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với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phương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pháp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Glenn Doman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như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thế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nào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8123" y="2005095"/>
            <a:ext cx="16081177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4.1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Chương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trình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đọc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học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theo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phương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pháp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Glenn Doman: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01746" y="-1717592"/>
            <a:ext cx="4813501" cy="54925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65267" y="7366108"/>
            <a:ext cx="4734603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37877" y="1933415"/>
            <a:ext cx="9989628" cy="7109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55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tiên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cha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chứa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1-5.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nghỉ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ngơi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thoải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mái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hưng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phấn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Bước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sang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hai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cha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6-10.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20.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Lúc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cha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tất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cả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phạm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vi 100.</a:t>
            </a:r>
            <a:endParaRPr lang="vi-VN" sz="2800" dirty="0">
              <a:solidFill>
                <a:srgbClr val="000000"/>
              </a:solidFill>
              <a:latin typeface="Josefin Sans Regular"/>
            </a:endParaRPr>
          </a:p>
          <a:p>
            <a:pPr marL="457200" indent="-457200">
              <a:lnSpc>
                <a:spcPts val="55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Lưu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ý,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2-3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/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xa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khoảng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cạnh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xáo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trộn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thẻ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lần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Josefin Sans Regular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Josefin Sans Regular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785162" y="2628900"/>
            <a:ext cx="5474138" cy="521095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37877" y="578802"/>
            <a:ext cx="16621423" cy="80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4.2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Chương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trình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học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Toán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theo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phương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</a:t>
            </a:r>
            <a:r>
              <a:rPr lang="en-US" sz="4699" dirty="0" err="1">
                <a:solidFill>
                  <a:srgbClr val="000000"/>
                </a:solidFill>
                <a:latin typeface="Josefin Sans Regular Bold"/>
              </a:rPr>
              <a:t>pháp</a:t>
            </a:r>
            <a:r>
              <a:rPr lang="en-US" sz="4699" dirty="0">
                <a:solidFill>
                  <a:srgbClr val="000000"/>
                </a:solidFill>
                <a:latin typeface="Josefin Sans Regular Bold"/>
              </a:rPr>
              <a:t> Glenn Doman: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1540</Words>
  <Application>Microsoft Office PowerPoint</Application>
  <PresentationFormat>Custom</PresentationFormat>
  <Paragraphs>66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Josefin Sans Regular Bold</vt:lpstr>
      <vt:lpstr>Moontime</vt:lpstr>
      <vt:lpstr>Josefin Sans Regular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Minimal Organic Creative Project Presentation</dc:title>
  <cp:lastModifiedBy>Nguyen Thi Thu Hanh</cp:lastModifiedBy>
  <cp:revision>14</cp:revision>
  <dcterms:created xsi:type="dcterms:W3CDTF">2006-08-16T00:00:00Z</dcterms:created>
  <dcterms:modified xsi:type="dcterms:W3CDTF">2025-02-18T00:37:56Z</dcterms:modified>
  <dc:identifier>DAFbiRy20wg</dc:identifier>
</cp:coreProperties>
</file>