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Canva Sans Bold" charset="0"/>
      <p:regular r:id="rId44"/>
    </p:embeddedFont>
    <p:embeddedFont>
      <p:font typeface="Questrial" charset="0"/>
      <p:regular r:id="rId45"/>
    </p:embeddedFont>
    <p:embeddedFont>
      <p:font typeface="Arial Bold" pitchFamily="34" charset="0"/>
      <p:bold r:id="rId46"/>
    </p:embeddedFont>
    <p:embeddedFont>
      <p:font typeface="Calibri" pitchFamily="34" charset="0"/>
      <p:regular r:id="rId47"/>
      <p:bold r:id="rId48"/>
      <p:italic r:id="rId49"/>
      <p:boldItalic r:id="rId50"/>
    </p:embeddedFont>
    <p:embeddedFont>
      <p:font typeface="Times New Roman Bold" pitchFamily="18" charset="0"/>
      <p:bold r:id="rId51"/>
    </p:embeddedFont>
    <p:embeddedFont>
      <p:font typeface="Cormorant Garamond Bold" charset="0"/>
      <p:regular r:id="rId52"/>
    </p:embeddedFont>
    <p:embeddedFont>
      <p:font typeface="Arial Bold Italics"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1256" y="-5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88.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1.png"/><Relationship Id="rId4" Type="http://schemas.openxmlformats.org/officeDocument/2006/relationships/image" Target="../media/image85.svg"/><Relationship Id="rId9" Type="http://schemas.openxmlformats.org/officeDocument/2006/relationships/image" Target="../media/image90.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0" y="-168495"/>
            <a:ext cx="18288000" cy="10455495"/>
          </a:xfrm>
          <a:custGeom>
            <a:avLst/>
            <a:gdLst/>
            <a:ahLst/>
            <a:cxnLst/>
            <a:rect l="l" t="t" r="r" b="b"/>
            <a:pathLst>
              <a:path w="18288000" h="10455495">
                <a:moveTo>
                  <a:pt x="0" y="0"/>
                </a:moveTo>
                <a:lnTo>
                  <a:pt x="18288000" y="0"/>
                </a:lnTo>
                <a:lnTo>
                  <a:pt x="18288000" y="10455495"/>
                </a:lnTo>
                <a:lnTo>
                  <a:pt x="0" y="10455495"/>
                </a:lnTo>
                <a:lnTo>
                  <a:pt x="0" y="0"/>
                </a:lnTo>
                <a:close/>
              </a:path>
            </a:pathLst>
          </a:custGeom>
          <a:blipFill>
            <a:blip r:embed="rId3"/>
            <a:stretch>
              <a:fillRect t="-8267" b="-8267"/>
            </a:stretch>
          </a:blipFill>
        </p:spPr>
      </p:sp>
      <p:sp>
        <p:nvSpPr>
          <p:cNvPr id="4" name="Freeform 4"/>
          <p:cNvSpPr/>
          <p:nvPr/>
        </p:nvSpPr>
        <p:spPr>
          <a:xfrm>
            <a:off x="0" y="0"/>
            <a:ext cx="18288000" cy="2760843"/>
          </a:xfrm>
          <a:custGeom>
            <a:avLst/>
            <a:gdLst/>
            <a:ahLst/>
            <a:cxnLst/>
            <a:rect l="l" t="t" r="r" b="b"/>
            <a:pathLst>
              <a:path w="18288000" h="2760843">
                <a:moveTo>
                  <a:pt x="0" y="0"/>
                </a:moveTo>
                <a:lnTo>
                  <a:pt x="18288000" y="0"/>
                </a:lnTo>
                <a:lnTo>
                  <a:pt x="18288000" y="2760843"/>
                </a:lnTo>
                <a:lnTo>
                  <a:pt x="0" y="2760843"/>
                </a:lnTo>
                <a:lnTo>
                  <a:pt x="0" y="0"/>
                </a:lnTo>
                <a:close/>
              </a:path>
            </a:pathLst>
          </a:custGeom>
          <a:blipFill>
            <a:blip r:embed="rId4"/>
            <a:stretch>
              <a:fillRect t="-14584" b="-14584"/>
            </a:stretch>
          </a:blipFill>
        </p:spPr>
      </p:sp>
      <p:sp>
        <p:nvSpPr>
          <p:cNvPr id="5" name="Freeform 5"/>
          <p:cNvSpPr/>
          <p:nvPr/>
        </p:nvSpPr>
        <p:spPr>
          <a:xfrm>
            <a:off x="505827" y="154543"/>
            <a:ext cx="2714750" cy="2451758"/>
          </a:xfrm>
          <a:custGeom>
            <a:avLst/>
            <a:gdLst/>
            <a:ahLst/>
            <a:cxnLst/>
            <a:rect l="l" t="t" r="r" b="b"/>
            <a:pathLst>
              <a:path w="2714750" h="2451758">
                <a:moveTo>
                  <a:pt x="0" y="0"/>
                </a:moveTo>
                <a:lnTo>
                  <a:pt x="2714750" y="0"/>
                </a:lnTo>
                <a:lnTo>
                  <a:pt x="2714750" y="2451758"/>
                </a:lnTo>
                <a:lnTo>
                  <a:pt x="0" y="2451758"/>
                </a:lnTo>
                <a:lnTo>
                  <a:pt x="0" y="0"/>
                </a:lnTo>
                <a:close/>
              </a:path>
            </a:pathLst>
          </a:custGeom>
          <a:blipFill>
            <a:blip r:embed="rId5"/>
            <a:stretch>
              <a:fillRect/>
            </a:stretch>
          </a:blipFill>
        </p:spPr>
      </p:sp>
      <p:sp>
        <p:nvSpPr>
          <p:cNvPr id="6" name="TextBox 6"/>
          <p:cNvSpPr txBox="1"/>
          <p:nvPr/>
        </p:nvSpPr>
        <p:spPr>
          <a:xfrm>
            <a:off x="172271" y="876300"/>
            <a:ext cx="18288000" cy="1424941"/>
          </a:xfrm>
          <a:prstGeom prst="rect">
            <a:avLst/>
          </a:prstGeom>
        </p:spPr>
        <p:txBody>
          <a:bodyPr lIns="0" tIns="0" rIns="0" bIns="0" rtlCol="0" anchor="t">
            <a:spAutoFit/>
          </a:bodyPr>
          <a:lstStyle/>
          <a:p>
            <a:pPr algn="ctr">
              <a:lnSpc>
                <a:spcPts val="5459"/>
              </a:lnSpc>
              <a:spcBef>
                <a:spcPct val="0"/>
              </a:spcBef>
            </a:pPr>
            <a:r>
              <a:rPr lang="en-US" sz="3899" b="1">
                <a:solidFill>
                  <a:srgbClr val="000000"/>
                </a:solidFill>
                <a:latin typeface="Arial Bold"/>
                <a:ea typeface="Arial Bold"/>
                <a:cs typeface="Arial Bold"/>
                <a:sym typeface="Arial Bold"/>
              </a:rPr>
              <a:t>TRƯỜNG ĐẠI HỌC VINH - TRƯỜNG SƯ PHẠM</a:t>
            </a:r>
          </a:p>
          <a:p>
            <a:pPr algn="ctr">
              <a:lnSpc>
                <a:spcPts val="5459"/>
              </a:lnSpc>
              <a:spcBef>
                <a:spcPct val="0"/>
              </a:spcBef>
            </a:pPr>
            <a:r>
              <a:rPr lang="en-US" sz="3899" b="1">
                <a:solidFill>
                  <a:srgbClr val="000000"/>
                </a:solidFill>
                <a:latin typeface="Arial Bold"/>
                <a:ea typeface="Arial Bold"/>
                <a:cs typeface="Arial Bold"/>
                <a:sym typeface="Arial Bold"/>
              </a:rPr>
              <a:t>KHOA GIÁO DỤC MẦM NON</a:t>
            </a:r>
          </a:p>
        </p:txBody>
      </p:sp>
      <p:sp>
        <p:nvSpPr>
          <p:cNvPr id="7" name="TextBox 7"/>
          <p:cNvSpPr txBox="1"/>
          <p:nvPr/>
        </p:nvSpPr>
        <p:spPr>
          <a:xfrm>
            <a:off x="556745" y="3349755"/>
            <a:ext cx="17174510" cy="4991212"/>
          </a:xfrm>
          <a:prstGeom prst="rect">
            <a:avLst/>
          </a:prstGeom>
        </p:spPr>
        <p:txBody>
          <a:bodyPr lIns="0" tIns="0" rIns="0" bIns="0" rtlCol="0" anchor="t">
            <a:spAutoFit/>
          </a:bodyPr>
          <a:lstStyle/>
          <a:p>
            <a:pPr algn="ctr">
              <a:lnSpc>
                <a:spcPts val="5739"/>
              </a:lnSpc>
              <a:spcBef>
                <a:spcPct val="0"/>
              </a:spcBef>
            </a:pPr>
            <a:r>
              <a:rPr lang="en-US" sz="4099" b="1">
                <a:solidFill>
                  <a:srgbClr val="000000"/>
                </a:solidFill>
                <a:latin typeface="Arial Bold"/>
                <a:ea typeface="Arial Bold"/>
                <a:cs typeface="Arial Bold"/>
                <a:sym typeface="Arial Bold"/>
              </a:rPr>
              <a:t>BÁO CÁO THUYẾT MINH ĐỒ ÁN</a:t>
            </a:r>
          </a:p>
          <a:p>
            <a:pPr algn="ctr">
              <a:lnSpc>
                <a:spcPts val="2049"/>
              </a:lnSpc>
            </a:pPr>
            <a:endParaRPr lang="en-US" sz="4099" b="1">
              <a:solidFill>
                <a:srgbClr val="000000"/>
              </a:solidFill>
              <a:latin typeface="Arial Bold"/>
              <a:ea typeface="Arial Bold"/>
              <a:cs typeface="Arial Bold"/>
              <a:sym typeface="Arial Bold"/>
            </a:endParaRPr>
          </a:p>
          <a:p>
            <a:pPr algn="ctr">
              <a:lnSpc>
                <a:spcPts val="4555"/>
              </a:lnSpc>
            </a:pPr>
            <a:r>
              <a:rPr lang="en-US" sz="3399" b="1">
                <a:solidFill>
                  <a:srgbClr val="0098DA"/>
                </a:solidFill>
                <a:latin typeface="Arial Bold"/>
                <a:ea typeface="Arial Bold"/>
                <a:cs typeface="Arial Bold"/>
                <a:sym typeface="Arial Bold"/>
              </a:rPr>
              <a:t>TỔ CHỨC HOẠT ĐỘNG HÌNH THÀNH BIỂU TƯỢNG TOÁN CHO TRẺ</a:t>
            </a:r>
          </a:p>
          <a:p>
            <a:pPr algn="ctr">
              <a:lnSpc>
                <a:spcPts val="4555"/>
              </a:lnSpc>
            </a:pPr>
            <a:endParaRPr lang="en-US" sz="3399" b="1">
              <a:solidFill>
                <a:srgbClr val="0098DA"/>
              </a:solidFill>
              <a:latin typeface="Arial Bold"/>
              <a:ea typeface="Arial Bold"/>
              <a:cs typeface="Arial Bold"/>
              <a:sym typeface="Arial Bold"/>
            </a:endParaRPr>
          </a:p>
          <a:p>
            <a:pPr algn="ctr">
              <a:lnSpc>
                <a:spcPts val="6323"/>
              </a:lnSpc>
            </a:pPr>
            <a:r>
              <a:rPr lang="en-US" sz="3399">
                <a:solidFill>
                  <a:srgbClr val="000000"/>
                </a:solidFill>
                <a:latin typeface="Arial"/>
                <a:ea typeface="Arial"/>
                <a:cs typeface="Arial"/>
                <a:sym typeface="Arial"/>
              </a:rPr>
              <a:t>Đề tài: Bằng cơ sở lý luận và thực tiễn, hình thành ý tưởng, thiết kế, triển khai và đánh giá hoạt động giáo dục để hình thành biểu tượng toán theo Chủ đề “Tết và mùa xuân” </a:t>
            </a:r>
          </a:p>
          <a:p>
            <a:pPr algn="ctr">
              <a:lnSpc>
                <a:spcPts val="4759"/>
              </a:lnSpc>
              <a:spcBef>
                <a:spcPct val="0"/>
              </a:spcBef>
            </a:pPr>
            <a:r>
              <a:rPr lang="en-US" sz="3399" b="1">
                <a:solidFill>
                  <a:srgbClr val="000000"/>
                </a:solidFill>
                <a:latin typeface="Arial Bold"/>
                <a:ea typeface="Arial Bold"/>
                <a:cs typeface="Arial Bold"/>
                <a:sym typeface="Arial Bold"/>
              </a:rPr>
              <a:t> </a:t>
            </a:r>
          </a:p>
          <a:p>
            <a:pPr algn="ctr">
              <a:lnSpc>
                <a:spcPts val="4759"/>
              </a:lnSpc>
              <a:spcBef>
                <a:spcPct val="0"/>
              </a:spcBef>
            </a:pPr>
            <a:r>
              <a:rPr lang="en-US" sz="3399" b="1">
                <a:solidFill>
                  <a:srgbClr val="000000"/>
                </a:solidFill>
                <a:latin typeface="Arial Bold"/>
                <a:ea typeface="Arial Bold"/>
                <a:cs typeface="Arial Bold"/>
                <a:sym typeface="Arial Bold"/>
              </a:rPr>
              <a:t>           Giảng viên hướng dẫn: Ts. Phạm Thị Hải Châu                </a:t>
            </a:r>
          </a:p>
        </p:txBody>
      </p:sp>
      <p:sp>
        <p:nvSpPr>
          <p:cNvPr id="8" name="TextBox 8"/>
          <p:cNvSpPr txBox="1"/>
          <p:nvPr/>
        </p:nvSpPr>
        <p:spPr>
          <a:xfrm>
            <a:off x="3455200" y="8611235"/>
            <a:ext cx="10623067" cy="647065"/>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Arial Bold"/>
                <a:ea typeface="Arial Bold"/>
                <a:cs typeface="Arial Bold"/>
                <a:sym typeface="Arial Bold"/>
              </a:rPr>
              <a:t>Nhóm sinh viên thực hiện: Nhóm 04- Lớp LT-02</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27759" y="2490118"/>
            <a:ext cx="1759043" cy="879521"/>
          </a:xfrm>
          <a:custGeom>
            <a:avLst/>
            <a:gdLst/>
            <a:ahLst/>
            <a:cxnLst/>
            <a:rect l="l" t="t" r="r" b="b"/>
            <a:pathLst>
              <a:path w="1759043" h="879521">
                <a:moveTo>
                  <a:pt x="0" y="0"/>
                </a:moveTo>
                <a:lnTo>
                  <a:pt x="1759043" y="0"/>
                </a:lnTo>
                <a:lnTo>
                  <a:pt x="1759043" y="879521"/>
                </a:lnTo>
                <a:lnTo>
                  <a:pt x="0" y="8795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4169" y="0"/>
            <a:ext cx="3214898" cy="1153345"/>
          </a:xfrm>
          <a:custGeom>
            <a:avLst/>
            <a:gdLst/>
            <a:ahLst/>
            <a:cxnLst/>
            <a:rect l="l" t="t" r="r" b="b"/>
            <a:pathLst>
              <a:path w="3214898" h="1153345">
                <a:moveTo>
                  <a:pt x="0" y="0"/>
                </a:moveTo>
                <a:lnTo>
                  <a:pt x="3214898" y="0"/>
                </a:lnTo>
                <a:lnTo>
                  <a:pt x="3214898" y="1153345"/>
                </a:lnTo>
                <a:lnTo>
                  <a:pt x="0" y="1153345"/>
                </a:lnTo>
                <a:lnTo>
                  <a:pt x="0" y="0"/>
                </a:lnTo>
                <a:close/>
              </a:path>
            </a:pathLst>
          </a:custGeom>
          <a:blipFill>
            <a:blip r:embed="rId5"/>
            <a:stretch>
              <a:fillRect/>
            </a:stretch>
          </a:blipFill>
        </p:spPr>
      </p:sp>
      <p:grpSp>
        <p:nvGrpSpPr>
          <p:cNvPr id="5" name="Group 5"/>
          <p:cNvGrpSpPr/>
          <p:nvPr/>
        </p:nvGrpSpPr>
        <p:grpSpPr>
          <a:xfrm>
            <a:off x="7612076" y="315313"/>
            <a:ext cx="10080966" cy="2394303"/>
            <a:chOff x="0" y="0"/>
            <a:chExt cx="2655069" cy="630598"/>
          </a:xfrm>
        </p:grpSpPr>
        <p:sp>
          <p:nvSpPr>
            <p:cNvPr id="6" name="Freeform 6"/>
            <p:cNvSpPr/>
            <p:nvPr/>
          </p:nvSpPr>
          <p:spPr>
            <a:xfrm>
              <a:off x="0" y="0"/>
              <a:ext cx="2655069" cy="630598"/>
            </a:xfrm>
            <a:custGeom>
              <a:avLst/>
              <a:gdLst/>
              <a:ahLst/>
              <a:cxnLst/>
              <a:rect l="l" t="t" r="r" b="b"/>
              <a:pathLst>
                <a:path w="2655069" h="630598">
                  <a:moveTo>
                    <a:pt x="39167" y="0"/>
                  </a:moveTo>
                  <a:lnTo>
                    <a:pt x="2615903" y="0"/>
                  </a:lnTo>
                  <a:cubicBezTo>
                    <a:pt x="2637534" y="0"/>
                    <a:pt x="2655069" y="17536"/>
                    <a:pt x="2655069" y="39167"/>
                  </a:cubicBezTo>
                  <a:lnTo>
                    <a:pt x="2655069" y="591432"/>
                  </a:lnTo>
                  <a:cubicBezTo>
                    <a:pt x="2655069" y="601819"/>
                    <a:pt x="2650943" y="611781"/>
                    <a:pt x="2643598" y="619127"/>
                  </a:cubicBezTo>
                  <a:cubicBezTo>
                    <a:pt x="2636252" y="626472"/>
                    <a:pt x="2626290" y="630598"/>
                    <a:pt x="2615903" y="630598"/>
                  </a:cubicBezTo>
                  <a:lnTo>
                    <a:pt x="39167" y="630598"/>
                  </a:lnTo>
                  <a:cubicBezTo>
                    <a:pt x="28779" y="630598"/>
                    <a:pt x="18817" y="626472"/>
                    <a:pt x="11472" y="619127"/>
                  </a:cubicBezTo>
                  <a:cubicBezTo>
                    <a:pt x="4126" y="611781"/>
                    <a:pt x="0" y="601819"/>
                    <a:pt x="0" y="591432"/>
                  </a:cubicBezTo>
                  <a:lnTo>
                    <a:pt x="0" y="39167"/>
                  </a:lnTo>
                  <a:cubicBezTo>
                    <a:pt x="0" y="28779"/>
                    <a:pt x="4126" y="18817"/>
                    <a:pt x="11472" y="11472"/>
                  </a:cubicBezTo>
                  <a:cubicBezTo>
                    <a:pt x="18817" y="4126"/>
                    <a:pt x="28779" y="0"/>
                    <a:pt x="39167" y="0"/>
                  </a:cubicBezTo>
                  <a:close/>
                </a:path>
              </a:pathLst>
            </a:custGeom>
            <a:solidFill>
              <a:srgbClr val="FDE0EB"/>
            </a:solidFill>
            <a:ln w="38100" cap="rnd">
              <a:solidFill>
                <a:srgbClr val="D17188"/>
              </a:solidFill>
              <a:prstDash val="solid"/>
              <a:round/>
            </a:ln>
          </p:spPr>
        </p:sp>
        <p:sp>
          <p:nvSpPr>
            <p:cNvPr id="7" name="TextBox 7"/>
            <p:cNvSpPr txBox="1"/>
            <p:nvPr/>
          </p:nvSpPr>
          <p:spPr>
            <a:xfrm>
              <a:off x="0" y="-95250"/>
              <a:ext cx="2655069" cy="725848"/>
            </a:xfrm>
            <a:prstGeom prst="rect">
              <a:avLst/>
            </a:prstGeom>
          </p:spPr>
          <p:txBody>
            <a:bodyPr lIns="50800" tIns="50800" rIns="50800" bIns="50800" rtlCol="0" anchor="ctr"/>
            <a:lstStyle/>
            <a:p>
              <a:pPr algn="ctr">
                <a:lnSpc>
                  <a:spcPts val="3499"/>
                </a:lnSpc>
              </a:pPr>
              <a:endParaRPr/>
            </a:p>
          </p:txBody>
        </p:sp>
      </p:grpSp>
      <p:grpSp>
        <p:nvGrpSpPr>
          <p:cNvPr id="8" name="Group 8"/>
          <p:cNvGrpSpPr/>
          <p:nvPr/>
        </p:nvGrpSpPr>
        <p:grpSpPr>
          <a:xfrm>
            <a:off x="5598920" y="2887213"/>
            <a:ext cx="10484899" cy="2256287"/>
            <a:chOff x="0" y="0"/>
            <a:chExt cx="2761455" cy="594248"/>
          </a:xfrm>
        </p:grpSpPr>
        <p:sp>
          <p:nvSpPr>
            <p:cNvPr id="9" name="Freeform 9"/>
            <p:cNvSpPr/>
            <p:nvPr/>
          </p:nvSpPr>
          <p:spPr>
            <a:xfrm>
              <a:off x="0" y="0"/>
              <a:ext cx="2761455" cy="594248"/>
            </a:xfrm>
            <a:custGeom>
              <a:avLst/>
              <a:gdLst/>
              <a:ahLst/>
              <a:cxnLst/>
              <a:rect l="l" t="t" r="r" b="b"/>
              <a:pathLst>
                <a:path w="2761455" h="594248">
                  <a:moveTo>
                    <a:pt x="37658" y="0"/>
                  </a:moveTo>
                  <a:lnTo>
                    <a:pt x="2723797" y="0"/>
                  </a:lnTo>
                  <a:cubicBezTo>
                    <a:pt x="2733785" y="0"/>
                    <a:pt x="2743363" y="3968"/>
                    <a:pt x="2750425" y="11030"/>
                  </a:cubicBezTo>
                  <a:cubicBezTo>
                    <a:pt x="2757487" y="18092"/>
                    <a:pt x="2761455" y="27670"/>
                    <a:pt x="2761455" y="37658"/>
                  </a:cubicBezTo>
                  <a:lnTo>
                    <a:pt x="2761455" y="556591"/>
                  </a:lnTo>
                  <a:cubicBezTo>
                    <a:pt x="2761455" y="577388"/>
                    <a:pt x="2744595" y="594248"/>
                    <a:pt x="2723797" y="594248"/>
                  </a:cubicBezTo>
                  <a:lnTo>
                    <a:pt x="37658" y="594248"/>
                  </a:lnTo>
                  <a:cubicBezTo>
                    <a:pt x="27670" y="594248"/>
                    <a:pt x="18092" y="590281"/>
                    <a:pt x="11030" y="583219"/>
                  </a:cubicBezTo>
                  <a:cubicBezTo>
                    <a:pt x="3968" y="576156"/>
                    <a:pt x="0" y="566578"/>
                    <a:pt x="0" y="556591"/>
                  </a:cubicBezTo>
                  <a:lnTo>
                    <a:pt x="0" y="37658"/>
                  </a:lnTo>
                  <a:cubicBezTo>
                    <a:pt x="0" y="27670"/>
                    <a:pt x="3968" y="18092"/>
                    <a:pt x="11030" y="11030"/>
                  </a:cubicBezTo>
                  <a:cubicBezTo>
                    <a:pt x="18092" y="3968"/>
                    <a:pt x="27670" y="0"/>
                    <a:pt x="37658" y="0"/>
                  </a:cubicBezTo>
                  <a:close/>
                </a:path>
              </a:pathLst>
            </a:custGeom>
            <a:solidFill>
              <a:srgbClr val="FDE0EB"/>
            </a:solidFill>
            <a:ln w="38100" cap="rnd">
              <a:solidFill>
                <a:srgbClr val="D17188"/>
              </a:solidFill>
              <a:prstDash val="solid"/>
              <a:round/>
            </a:ln>
          </p:spPr>
        </p:sp>
        <p:sp>
          <p:nvSpPr>
            <p:cNvPr id="10" name="TextBox 10"/>
            <p:cNvSpPr txBox="1"/>
            <p:nvPr/>
          </p:nvSpPr>
          <p:spPr>
            <a:xfrm>
              <a:off x="0" y="-95250"/>
              <a:ext cx="2761455" cy="689498"/>
            </a:xfrm>
            <a:prstGeom prst="rect">
              <a:avLst/>
            </a:prstGeom>
          </p:spPr>
          <p:txBody>
            <a:bodyPr lIns="50800" tIns="50800" rIns="50800" bIns="50800" rtlCol="0" anchor="ctr"/>
            <a:lstStyle/>
            <a:p>
              <a:pPr algn="ctr">
                <a:lnSpc>
                  <a:spcPts val="3499"/>
                </a:lnSpc>
              </a:pPr>
              <a:endParaRPr/>
            </a:p>
          </p:txBody>
        </p:sp>
      </p:grpSp>
      <p:grpSp>
        <p:nvGrpSpPr>
          <p:cNvPr id="11" name="Group 11"/>
          <p:cNvGrpSpPr/>
          <p:nvPr/>
        </p:nvGrpSpPr>
        <p:grpSpPr>
          <a:xfrm>
            <a:off x="9955737" y="5388530"/>
            <a:ext cx="7916050" cy="2211684"/>
            <a:chOff x="0" y="0"/>
            <a:chExt cx="2084886" cy="582501"/>
          </a:xfrm>
        </p:grpSpPr>
        <p:sp>
          <p:nvSpPr>
            <p:cNvPr id="12" name="Freeform 12"/>
            <p:cNvSpPr/>
            <p:nvPr/>
          </p:nvSpPr>
          <p:spPr>
            <a:xfrm>
              <a:off x="0" y="0"/>
              <a:ext cx="2084886" cy="582501"/>
            </a:xfrm>
            <a:custGeom>
              <a:avLst/>
              <a:gdLst/>
              <a:ahLst/>
              <a:cxnLst/>
              <a:rect l="l" t="t" r="r" b="b"/>
              <a:pathLst>
                <a:path w="2084886" h="582501">
                  <a:moveTo>
                    <a:pt x="49878" y="0"/>
                  </a:moveTo>
                  <a:lnTo>
                    <a:pt x="2035008" y="0"/>
                  </a:lnTo>
                  <a:cubicBezTo>
                    <a:pt x="2062555" y="0"/>
                    <a:pt x="2084886" y="22331"/>
                    <a:pt x="2084886" y="49878"/>
                  </a:cubicBezTo>
                  <a:lnTo>
                    <a:pt x="2084886" y="532623"/>
                  </a:lnTo>
                  <a:cubicBezTo>
                    <a:pt x="2084886" y="560170"/>
                    <a:pt x="2062555" y="582501"/>
                    <a:pt x="2035008" y="582501"/>
                  </a:cubicBezTo>
                  <a:lnTo>
                    <a:pt x="49878" y="582501"/>
                  </a:lnTo>
                  <a:cubicBezTo>
                    <a:pt x="22331" y="582501"/>
                    <a:pt x="0" y="560170"/>
                    <a:pt x="0" y="532623"/>
                  </a:cubicBezTo>
                  <a:lnTo>
                    <a:pt x="0" y="49878"/>
                  </a:lnTo>
                  <a:cubicBezTo>
                    <a:pt x="0" y="22331"/>
                    <a:pt x="22331" y="0"/>
                    <a:pt x="49878" y="0"/>
                  </a:cubicBezTo>
                  <a:close/>
                </a:path>
              </a:pathLst>
            </a:custGeom>
            <a:solidFill>
              <a:srgbClr val="FDE0EB"/>
            </a:solidFill>
            <a:ln w="38100" cap="rnd">
              <a:solidFill>
                <a:srgbClr val="D17188"/>
              </a:solidFill>
              <a:prstDash val="solid"/>
              <a:round/>
            </a:ln>
          </p:spPr>
        </p:sp>
        <p:sp>
          <p:nvSpPr>
            <p:cNvPr id="13" name="TextBox 13"/>
            <p:cNvSpPr txBox="1"/>
            <p:nvPr/>
          </p:nvSpPr>
          <p:spPr>
            <a:xfrm>
              <a:off x="0" y="-95250"/>
              <a:ext cx="2084886" cy="677751"/>
            </a:xfrm>
            <a:prstGeom prst="rect">
              <a:avLst/>
            </a:prstGeom>
          </p:spPr>
          <p:txBody>
            <a:bodyPr lIns="50800" tIns="50800" rIns="50800" bIns="50800" rtlCol="0" anchor="ctr"/>
            <a:lstStyle/>
            <a:p>
              <a:pPr algn="ctr">
                <a:lnSpc>
                  <a:spcPts val="3499"/>
                </a:lnSpc>
              </a:pPr>
              <a:endParaRPr/>
            </a:p>
          </p:txBody>
        </p:sp>
      </p:grpSp>
      <p:grpSp>
        <p:nvGrpSpPr>
          <p:cNvPr id="14" name="Group 14"/>
          <p:cNvGrpSpPr/>
          <p:nvPr/>
        </p:nvGrpSpPr>
        <p:grpSpPr>
          <a:xfrm>
            <a:off x="5775050" y="7735690"/>
            <a:ext cx="9507563" cy="2521757"/>
            <a:chOff x="0" y="0"/>
            <a:chExt cx="2504050" cy="664166"/>
          </a:xfrm>
        </p:grpSpPr>
        <p:sp>
          <p:nvSpPr>
            <p:cNvPr id="15" name="Freeform 15"/>
            <p:cNvSpPr/>
            <p:nvPr/>
          </p:nvSpPr>
          <p:spPr>
            <a:xfrm>
              <a:off x="0" y="0"/>
              <a:ext cx="2504050" cy="664166"/>
            </a:xfrm>
            <a:custGeom>
              <a:avLst/>
              <a:gdLst/>
              <a:ahLst/>
              <a:cxnLst/>
              <a:rect l="l" t="t" r="r" b="b"/>
              <a:pathLst>
                <a:path w="2504050" h="664166">
                  <a:moveTo>
                    <a:pt x="41529" y="0"/>
                  </a:moveTo>
                  <a:lnTo>
                    <a:pt x="2462521" y="0"/>
                  </a:lnTo>
                  <a:cubicBezTo>
                    <a:pt x="2473535" y="0"/>
                    <a:pt x="2484098" y="4375"/>
                    <a:pt x="2491886" y="12164"/>
                  </a:cubicBezTo>
                  <a:cubicBezTo>
                    <a:pt x="2499674" y="19952"/>
                    <a:pt x="2504050" y="30515"/>
                    <a:pt x="2504050" y="41529"/>
                  </a:cubicBezTo>
                  <a:lnTo>
                    <a:pt x="2504050" y="622638"/>
                  </a:lnTo>
                  <a:cubicBezTo>
                    <a:pt x="2504050" y="645573"/>
                    <a:pt x="2485457" y="664166"/>
                    <a:pt x="2462521" y="664166"/>
                  </a:cubicBezTo>
                  <a:lnTo>
                    <a:pt x="41529" y="664166"/>
                  </a:lnTo>
                  <a:cubicBezTo>
                    <a:pt x="30515" y="664166"/>
                    <a:pt x="19952" y="659791"/>
                    <a:pt x="12164" y="652003"/>
                  </a:cubicBezTo>
                  <a:cubicBezTo>
                    <a:pt x="4375" y="644215"/>
                    <a:pt x="0" y="633652"/>
                    <a:pt x="0" y="622638"/>
                  </a:cubicBezTo>
                  <a:lnTo>
                    <a:pt x="0" y="41529"/>
                  </a:lnTo>
                  <a:cubicBezTo>
                    <a:pt x="0" y="30515"/>
                    <a:pt x="4375" y="19952"/>
                    <a:pt x="12164" y="12164"/>
                  </a:cubicBezTo>
                  <a:cubicBezTo>
                    <a:pt x="19952" y="4375"/>
                    <a:pt x="30515" y="0"/>
                    <a:pt x="41529" y="0"/>
                  </a:cubicBezTo>
                  <a:close/>
                </a:path>
              </a:pathLst>
            </a:custGeom>
            <a:solidFill>
              <a:srgbClr val="FDE0EB"/>
            </a:solidFill>
            <a:ln w="38100" cap="rnd">
              <a:solidFill>
                <a:srgbClr val="D17188"/>
              </a:solidFill>
              <a:prstDash val="solid"/>
              <a:round/>
            </a:ln>
          </p:spPr>
        </p:sp>
        <p:sp>
          <p:nvSpPr>
            <p:cNvPr id="16" name="TextBox 16"/>
            <p:cNvSpPr txBox="1"/>
            <p:nvPr/>
          </p:nvSpPr>
          <p:spPr>
            <a:xfrm>
              <a:off x="0" y="-95250"/>
              <a:ext cx="2504050" cy="759416"/>
            </a:xfrm>
            <a:prstGeom prst="rect">
              <a:avLst/>
            </a:prstGeom>
          </p:spPr>
          <p:txBody>
            <a:bodyPr lIns="50800" tIns="50800" rIns="50800" bIns="50800" rtlCol="0" anchor="ctr"/>
            <a:lstStyle/>
            <a:p>
              <a:pPr algn="ctr">
                <a:lnSpc>
                  <a:spcPts val="3499"/>
                </a:lnSpc>
              </a:pPr>
              <a:endParaRPr/>
            </a:p>
          </p:txBody>
        </p:sp>
      </p:grpSp>
      <p:sp>
        <p:nvSpPr>
          <p:cNvPr id="17" name="Freeform 17"/>
          <p:cNvSpPr/>
          <p:nvPr/>
        </p:nvSpPr>
        <p:spPr>
          <a:xfrm>
            <a:off x="466755" y="4965902"/>
            <a:ext cx="5132164" cy="3494882"/>
          </a:xfrm>
          <a:custGeom>
            <a:avLst/>
            <a:gdLst/>
            <a:ahLst/>
            <a:cxnLst/>
            <a:rect l="l" t="t" r="r" b="b"/>
            <a:pathLst>
              <a:path w="5132164" h="3494882">
                <a:moveTo>
                  <a:pt x="0" y="0"/>
                </a:moveTo>
                <a:lnTo>
                  <a:pt x="5132165" y="0"/>
                </a:lnTo>
                <a:lnTo>
                  <a:pt x="5132165" y="3494882"/>
                </a:lnTo>
                <a:lnTo>
                  <a:pt x="0" y="3494882"/>
                </a:lnTo>
                <a:lnTo>
                  <a:pt x="0" y="0"/>
                </a:lnTo>
                <a:close/>
              </a:path>
            </a:pathLst>
          </a:custGeom>
          <a:blipFill>
            <a:blip r:embed="rId6"/>
            <a:stretch>
              <a:fillRect l="-1201" r="-19861"/>
            </a:stretch>
          </a:blipFill>
        </p:spPr>
      </p:sp>
      <p:sp>
        <p:nvSpPr>
          <p:cNvPr id="18" name="TextBox 18"/>
          <p:cNvSpPr txBox="1"/>
          <p:nvPr/>
        </p:nvSpPr>
        <p:spPr>
          <a:xfrm>
            <a:off x="1252551" y="1000945"/>
            <a:ext cx="4025102" cy="3389795"/>
          </a:xfrm>
          <a:prstGeom prst="rect">
            <a:avLst/>
          </a:prstGeom>
        </p:spPr>
        <p:txBody>
          <a:bodyPr lIns="0" tIns="0" rIns="0" bIns="0" rtlCol="0" anchor="t">
            <a:spAutoFit/>
          </a:bodyPr>
          <a:lstStyle/>
          <a:p>
            <a:pPr algn="l">
              <a:lnSpc>
                <a:spcPts val="5310"/>
              </a:lnSpc>
            </a:pPr>
            <a:r>
              <a:rPr lang="en-US" sz="3793" b="1" i="1">
                <a:solidFill>
                  <a:srgbClr val="C22A42"/>
                </a:solidFill>
                <a:latin typeface="Arial Bold Italics"/>
                <a:ea typeface="Arial Bold Italics"/>
                <a:cs typeface="Arial Bold Italics"/>
                <a:sym typeface="Arial Bold Italics"/>
              </a:rPr>
              <a:t>1.1.3.1. Đặc điểm hình thành và phát triển biểu tượng toán cho trẻ mầm non</a:t>
            </a:r>
          </a:p>
        </p:txBody>
      </p:sp>
      <p:sp>
        <p:nvSpPr>
          <p:cNvPr id="19" name="TextBox 19"/>
          <p:cNvSpPr txBox="1"/>
          <p:nvPr/>
        </p:nvSpPr>
        <p:spPr>
          <a:xfrm>
            <a:off x="7843770" y="-105140"/>
            <a:ext cx="9849272" cy="2519308"/>
          </a:xfrm>
          <a:prstGeom prst="rect">
            <a:avLst/>
          </a:prstGeom>
        </p:spPr>
        <p:txBody>
          <a:bodyPr lIns="0" tIns="0" rIns="0" bIns="0" rtlCol="0" anchor="t">
            <a:spAutoFit/>
          </a:bodyPr>
          <a:lstStyle/>
          <a:p>
            <a:pPr algn="just">
              <a:lnSpc>
                <a:spcPts val="3920"/>
              </a:lnSpc>
              <a:spcBef>
                <a:spcPct val="0"/>
              </a:spcBef>
            </a:pPr>
            <a:endParaRPr/>
          </a:p>
          <a:p>
            <a:pPr algn="just">
              <a:lnSpc>
                <a:spcPts val="3920"/>
              </a:lnSpc>
              <a:spcBef>
                <a:spcPct val="0"/>
              </a:spcBef>
            </a:pPr>
            <a:r>
              <a:rPr lang="en-US" sz="2800">
                <a:solidFill>
                  <a:srgbClr val="000000"/>
                </a:solidFill>
                <a:latin typeface="Arial"/>
                <a:ea typeface="Arial"/>
                <a:cs typeface="Arial"/>
                <a:sym typeface="Arial"/>
              </a:rPr>
              <a:t> Nhận biết thông qua hoạt động là một đặc điểm nổi bật ở trẻ là sự hiếu động, tò mò, thích khám phá, ham hiều biết, trẻ sẽ dễ nhớ nhưng chóng quên, giúp trẻ dễ dàng nắm bắt được các biểu tượng toán. </a:t>
            </a:r>
          </a:p>
        </p:txBody>
      </p:sp>
      <p:sp>
        <p:nvSpPr>
          <p:cNvPr id="20" name="TextBox 20"/>
          <p:cNvSpPr txBox="1"/>
          <p:nvPr/>
        </p:nvSpPr>
        <p:spPr>
          <a:xfrm>
            <a:off x="5775050" y="2848645"/>
            <a:ext cx="10148901" cy="1904183"/>
          </a:xfrm>
          <a:prstGeom prst="rect">
            <a:avLst/>
          </a:prstGeom>
        </p:spPr>
        <p:txBody>
          <a:bodyPr lIns="0" tIns="0" rIns="0" bIns="0" rtlCol="0" anchor="t">
            <a:spAutoFit/>
          </a:bodyPr>
          <a:lstStyle/>
          <a:p>
            <a:pPr algn="just">
              <a:lnSpc>
                <a:spcPts val="3728"/>
              </a:lnSpc>
              <a:spcBef>
                <a:spcPct val="0"/>
              </a:spcBef>
            </a:pPr>
            <a:r>
              <a:rPr lang="en-US" sz="2663">
                <a:solidFill>
                  <a:srgbClr val="000000"/>
                </a:solidFill>
                <a:latin typeface="Arial"/>
                <a:ea typeface="Arial"/>
                <a:cs typeface="Arial"/>
                <a:sym typeface="Arial"/>
              </a:rPr>
              <a:t>  Nhận thức cảm tính chiếm ưu thế đối với trẻ mầm non là trẻ chủ yếu nhận thức những dấu hiệu bên ngoài của đối tượng (tức không hiểu rõ bản chất bên trong của đối tượng) do vốn sống còn hạn chế , khả năng tổng hợp và khái quát hóa chưa cao.</a:t>
            </a:r>
          </a:p>
        </p:txBody>
      </p:sp>
      <p:sp>
        <p:nvSpPr>
          <p:cNvPr id="21" name="TextBox 21"/>
          <p:cNvSpPr txBox="1"/>
          <p:nvPr/>
        </p:nvSpPr>
        <p:spPr>
          <a:xfrm>
            <a:off x="10067601" y="5691205"/>
            <a:ext cx="7804186" cy="1410257"/>
          </a:xfrm>
          <a:prstGeom prst="rect">
            <a:avLst/>
          </a:prstGeom>
        </p:spPr>
        <p:txBody>
          <a:bodyPr lIns="0" tIns="0" rIns="0" bIns="0" rtlCol="0" anchor="t">
            <a:spAutoFit/>
          </a:bodyPr>
          <a:lstStyle/>
          <a:p>
            <a:pPr algn="just">
              <a:lnSpc>
                <a:spcPts val="3656"/>
              </a:lnSpc>
              <a:spcBef>
                <a:spcPct val="0"/>
              </a:spcBef>
            </a:pPr>
            <a:r>
              <a:rPr lang="en-US" sz="2611">
                <a:solidFill>
                  <a:srgbClr val="000000"/>
                </a:solidFill>
                <a:latin typeface="Arial"/>
                <a:ea typeface="Arial"/>
                <a:cs typeface="Arial"/>
                <a:sym typeface="Arial"/>
              </a:rPr>
              <a:t>  Do đặc điểm nhận thức của trẻ phụ thuộc vào từng độ tuổi và theo khả năng của từng cá nhân trẻ, trẻ càng lớn thì nhận thức càng cao </a:t>
            </a:r>
          </a:p>
        </p:txBody>
      </p:sp>
      <p:sp>
        <p:nvSpPr>
          <p:cNvPr id="22" name="TextBox 22"/>
          <p:cNvSpPr txBox="1"/>
          <p:nvPr/>
        </p:nvSpPr>
        <p:spPr>
          <a:xfrm>
            <a:off x="5922770" y="7960519"/>
            <a:ext cx="8991479" cy="1867833"/>
          </a:xfrm>
          <a:prstGeom prst="rect">
            <a:avLst/>
          </a:prstGeom>
        </p:spPr>
        <p:txBody>
          <a:bodyPr lIns="0" tIns="0" rIns="0" bIns="0" rtlCol="0" anchor="t">
            <a:spAutoFit/>
          </a:bodyPr>
          <a:lstStyle/>
          <a:p>
            <a:pPr algn="just">
              <a:lnSpc>
                <a:spcPts val="3639"/>
              </a:lnSpc>
              <a:spcBef>
                <a:spcPct val="0"/>
              </a:spcBef>
            </a:pPr>
            <a:r>
              <a:rPr lang="en-US" sz="2599">
                <a:solidFill>
                  <a:srgbClr val="000000"/>
                </a:solidFill>
                <a:latin typeface="Arial"/>
                <a:ea typeface="Arial"/>
                <a:cs typeface="Arial"/>
                <a:sym typeface="Arial"/>
              </a:rPr>
              <a:t>  Bản thân trẻ là một thực thể đang phát triển, vì thế quá trình HTBTT cho trẻ phải là một quá trình phát triển. Sự phát triển của trẻ phụ thuộc vào vốn sống, vốn kinh nghiệm, sự tác động của giáo dục</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360213" y="1028700"/>
            <a:ext cx="16230600" cy="8765389"/>
            <a:chOff x="0" y="0"/>
            <a:chExt cx="4274726" cy="2308580"/>
          </a:xfrm>
        </p:grpSpPr>
        <p:sp>
          <p:nvSpPr>
            <p:cNvPr id="4" name="Freeform 4"/>
            <p:cNvSpPr/>
            <p:nvPr/>
          </p:nvSpPr>
          <p:spPr>
            <a:xfrm>
              <a:off x="0" y="0"/>
              <a:ext cx="4274726" cy="2308580"/>
            </a:xfrm>
            <a:custGeom>
              <a:avLst/>
              <a:gdLst/>
              <a:ahLst/>
              <a:cxnLst/>
              <a:rect l="l" t="t" r="r" b="b"/>
              <a:pathLst>
                <a:path w="4274726" h="2308580">
                  <a:moveTo>
                    <a:pt x="0" y="0"/>
                  </a:moveTo>
                  <a:lnTo>
                    <a:pt x="4274726" y="0"/>
                  </a:lnTo>
                  <a:lnTo>
                    <a:pt x="4274726" y="2308580"/>
                  </a:lnTo>
                  <a:lnTo>
                    <a:pt x="0" y="2308580"/>
                  </a:lnTo>
                  <a:close/>
                </a:path>
              </a:pathLst>
            </a:custGeom>
            <a:solidFill>
              <a:srgbClr val="FFFFFF"/>
            </a:solidFill>
          </p:spPr>
        </p:sp>
        <p:sp>
          <p:nvSpPr>
            <p:cNvPr id="5" name="TextBox 5"/>
            <p:cNvSpPr txBox="1"/>
            <p:nvPr/>
          </p:nvSpPr>
          <p:spPr>
            <a:xfrm>
              <a:off x="0" y="-76200"/>
              <a:ext cx="4274726" cy="2384780"/>
            </a:xfrm>
            <a:prstGeom prst="rect">
              <a:avLst/>
            </a:prstGeom>
          </p:spPr>
          <p:txBody>
            <a:bodyPr lIns="50800" tIns="50800" rIns="50800" bIns="50800" rtlCol="0" anchor="ctr"/>
            <a:lstStyle/>
            <a:p>
              <a:pPr algn="ctr">
                <a:lnSpc>
                  <a:spcPts val="2799"/>
                </a:lnSpc>
                <a:spcBef>
                  <a:spcPct val="0"/>
                </a:spcBef>
              </a:pPr>
              <a:endParaRPr/>
            </a:p>
          </p:txBody>
        </p:sp>
      </p:grpSp>
      <p:sp>
        <p:nvSpPr>
          <p:cNvPr id="6" name="TextBox 6"/>
          <p:cNvSpPr txBox="1"/>
          <p:nvPr/>
        </p:nvSpPr>
        <p:spPr>
          <a:xfrm>
            <a:off x="5203774" y="999784"/>
            <a:ext cx="8543479" cy="781685"/>
          </a:xfrm>
          <a:prstGeom prst="rect">
            <a:avLst/>
          </a:prstGeom>
        </p:spPr>
        <p:txBody>
          <a:bodyPr lIns="0" tIns="0" rIns="0" bIns="0" rtlCol="0" anchor="t">
            <a:spAutoFit/>
          </a:bodyPr>
          <a:lstStyle/>
          <a:p>
            <a:pPr algn="ctr">
              <a:lnSpc>
                <a:spcPts val="5739"/>
              </a:lnSpc>
              <a:spcBef>
                <a:spcPct val="0"/>
              </a:spcBef>
            </a:pPr>
            <a:r>
              <a:rPr lang="en-US" sz="4099" b="1">
                <a:solidFill>
                  <a:srgbClr val="000000"/>
                </a:solidFill>
                <a:latin typeface="Arial Bold"/>
                <a:ea typeface="Arial Bold"/>
                <a:cs typeface="Arial Bold"/>
                <a:sym typeface="Arial Bold"/>
              </a:rPr>
              <a:t>1.1.3.2. Phát triển biểu tượng toán</a:t>
            </a:r>
          </a:p>
        </p:txBody>
      </p:sp>
      <p:sp>
        <p:nvSpPr>
          <p:cNvPr id="7" name="Freeform 7"/>
          <p:cNvSpPr/>
          <p:nvPr/>
        </p:nvSpPr>
        <p:spPr>
          <a:xfrm>
            <a:off x="3041131" y="2187180"/>
            <a:ext cx="13417790" cy="1198916"/>
          </a:xfrm>
          <a:custGeom>
            <a:avLst/>
            <a:gdLst/>
            <a:ahLst/>
            <a:cxnLst/>
            <a:rect l="l" t="t" r="r" b="b"/>
            <a:pathLst>
              <a:path w="13417790" h="1198916">
                <a:moveTo>
                  <a:pt x="0" y="0"/>
                </a:moveTo>
                <a:lnTo>
                  <a:pt x="13417790" y="0"/>
                </a:lnTo>
                <a:lnTo>
                  <a:pt x="13417790" y="1198916"/>
                </a:lnTo>
                <a:lnTo>
                  <a:pt x="0" y="1198916"/>
                </a:lnTo>
                <a:lnTo>
                  <a:pt x="0" y="0"/>
                </a:lnTo>
                <a:close/>
              </a:path>
            </a:pathLst>
          </a:custGeom>
          <a:blipFill>
            <a:blip r:embed="rId3"/>
            <a:stretch>
              <a:fillRect l="-12703" r="-12703"/>
            </a:stretch>
          </a:blipFill>
        </p:spPr>
      </p:sp>
      <p:sp>
        <p:nvSpPr>
          <p:cNvPr id="8" name="Freeform 8"/>
          <p:cNvSpPr/>
          <p:nvPr/>
        </p:nvSpPr>
        <p:spPr>
          <a:xfrm>
            <a:off x="2451929" y="1761357"/>
            <a:ext cx="1565207" cy="1865205"/>
          </a:xfrm>
          <a:custGeom>
            <a:avLst/>
            <a:gdLst/>
            <a:ahLst/>
            <a:cxnLst/>
            <a:rect l="l" t="t" r="r" b="b"/>
            <a:pathLst>
              <a:path w="1565207" h="1865205">
                <a:moveTo>
                  <a:pt x="0" y="0"/>
                </a:moveTo>
                <a:lnTo>
                  <a:pt x="1565207" y="0"/>
                </a:lnTo>
                <a:lnTo>
                  <a:pt x="1565207" y="1865206"/>
                </a:lnTo>
                <a:lnTo>
                  <a:pt x="0" y="1865206"/>
                </a:lnTo>
                <a:lnTo>
                  <a:pt x="0" y="0"/>
                </a:lnTo>
                <a:close/>
              </a:path>
            </a:pathLst>
          </a:custGeom>
          <a:blipFill>
            <a:blip r:embed="rId4"/>
            <a:stretch>
              <a:fillRect/>
            </a:stretch>
          </a:blipFill>
        </p:spPr>
      </p:sp>
      <p:sp>
        <p:nvSpPr>
          <p:cNvPr id="9" name="Freeform 9"/>
          <p:cNvSpPr/>
          <p:nvPr/>
        </p:nvSpPr>
        <p:spPr>
          <a:xfrm>
            <a:off x="3041131" y="3657729"/>
            <a:ext cx="13417790" cy="1198916"/>
          </a:xfrm>
          <a:custGeom>
            <a:avLst/>
            <a:gdLst/>
            <a:ahLst/>
            <a:cxnLst/>
            <a:rect l="l" t="t" r="r" b="b"/>
            <a:pathLst>
              <a:path w="13417790" h="1198916">
                <a:moveTo>
                  <a:pt x="0" y="0"/>
                </a:moveTo>
                <a:lnTo>
                  <a:pt x="13417790" y="0"/>
                </a:lnTo>
                <a:lnTo>
                  <a:pt x="13417790" y="1198917"/>
                </a:lnTo>
                <a:lnTo>
                  <a:pt x="0" y="1198917"/>
                </a:lnTo>
                <a:lnTo>
                  <a:pt x="0" y="0"/>
                </a:lnTo>
                <a:close/>
              </a:path>
            </a:pathLst>
          </a:custGeom>
          <a:blipFill>
            <a:blip r:embed="rId5"/>
            <a:stretch>
              <a:fillRect l="-12703" r="-12703"/>
            </a:stretch>
          </a:blipFill>
        </p:spPr>
      </p:sp>
      <p:sp>
        <p:nvSpPr>
          <p:cNvPr id="10" name="Freeform 10"/>
          <p:cNvSpPr/>
          <p:nvPr/>
        </p:nvSpPr>
        <p:spPr>
          <a:xfrm>
            <a:off x="3041131" y="5128279"/>
            <a:ext cx="13417790" cy="1198916"/>
          </a:xfrm>
          <a:custGeom>
            <a:avLst/>
            <a:gdLst/>
            <a:ahLst/>
            <a:cxnLst/>
            <a:rect l="l" t="t" r="r" b="b"/>
            <a:pathLst>
              <a:path w="13417790" h="1198916">
                <a:moveTo>
                  <a:pt x="0" y="0"/>
                </a:moveTo>
                <a:lnTo>
                  <a:pt x="13417790" y="0"/>
                </a:lnTo>
                <a:lnTo>
                  <a:pt x="13417790" y="1198916"/>
                </a:lnTo>
                <a:lnTo>
                  <a:pt x="0" y="1198916"/>
                </a:lnTo>
                <a:lnTo>
                  <a:pt x="0" y="0"/>
                </a:lnTo>
                <a:close/>
              </a:path>
            </a:pathLst>
          </a:custGeom>
          <a:blipFill>
            <a:blip r:embed="rId6"/>
            <a:stretch>
              <a:fillRect l="-12703" r="-12703"/>
            </a:stretch>
          </a:blipFill>
        </p:spPr>
      </p:sp>
      <p:sp>
        <p:nvSpPr>
          <p:cNvPr id="11" name="Freeform 11"/>
          <p:cNvSpPr/>
          <p:nvPr/>
        </p:nvSpPr>
        <p:spPr>
          <a:xfrm>
            <a:off x="3041131" y="6598829"/>
            <a:ext cx="13417790" cy="1198916"/>
          </a:xfrm>
          <a:custGeom>
            <a:avLst/>
            <a:gdLst/>
            <a:ahLst/>
            <a:cxnLst/>
            <a:rect l="l" t="t" r="r" b="b"/>
            <a:pathLst>
              <a:path w="13417790" h="1198916">
                <a:moveTo>
                  <a:pt x="0" y="0"/>
                </a:moveTo>
                <a:lnTo>
                  <a:pt x="13417790" y="0"/>
                </a:lnTo>
                <a:lnTo>
                  <a:pt x="13417790" y="1198916"/>
                </a:lnTo>
                <a:lnTo>
                  <a:pt x="0" y="1198916"/>
                </a:lnTo>
                <a:lnTo>
                  <a:pt x="0" y="0"/>
                </a:lnTo>
                <a:close/>
              </a:path>
            </a:pathLst>
          </a:custGeom>
          <a:blipFill>
            <a:blip r:embed="rId7"/>
            <a:stretch>
              <a:fillRect l="-12703" r="-12703"/>
            </a:stretch>
          </a:blipFill>
        </p:spPr>
      </p:sp>
      <p:sp>
        <p:nvSpPr>
          <p:cNvPr id="12" name="Freeform 12"/>
          <p:cNvSpPr/>
          <p:nvPr/>
        </p:nvSpPr>
        <p:spPr>
          <a:xfrm>
            <a:off x="2217972" y="3263074"/>
            <a:ext cx="1565207" cy="1865205"/>
          </a:xfrm>
          <a:custGeom>
            <a:avLst/>
            <a:gdLst/>
            <a:ahLst/>
            <a:cxnLst/>
            <a:rect l="l" t="t" r="r" b="b"/>
            <a:pathLst>
              <a:path w="1565207" h="1865205">
                <a:moveTo>
                  <a:pt x="0" y="0"/>
                </a:moveTo>
                <a:lnTo>
                  <a:pt x="1565207" y="0"/>
                </a:lnTo>
                <a:lnTo>
                  <a:pt x="1565207" y="1865205"/>
                </a:lnTo>
                <a:lnTo>
                  <a:pt x="0" y="1865205"/>
                </a:lnTo>
                <a:lnTo>
                  <a:pt x="0" y="0"/>
                </a:lnTo>
                <a:close/>
              </a:path>
            </a:pathLst>
          </a:custGeom>
          <a:blipFill>
            <a:blip r:embed="rId4"/>
            <a:stretch>
              <a:fillRect/>
            </a:stretch>
          </a:blipFill>
        </p:spPr>
      </p:sp>
      <p:sp>
        <p:nvSpPr>
          <p:cNvPr id="13" name="Freeform 13"/>
          <p:cNvSpPr/>
          <p:nvPr/>
        </p:nvSpPr>
        <p:spPr>
          <a:xfrm>
            <a:off x="1984015" y="4764791"/>
            <a:ext cx="1565207" cy="1865205"/>
          </a:xfrm>
          <a:custGeom>
            <a:avLst/>
            <a:gdLst/>
            <a:ahLst/>
            <a:cxnLst/>
            <a:rect l="l" t="t" r="r" b="b"/>
            <a:pathLst>
              <a:path w="1565207" h="1865205">
                <a:moveTo>
                  <a:pt x="0" y="0"/>
                </a:moveTo>
                <a:lnTo>
                  <a:pt x="1565207" y="0"/>
                </a:lnTo>
                <a:lnTo>
                  <a:pt x="1565207" y="1865205"/>
                </a:lnTo>
                <a:lnTo>
                  <a:pt x="0" y="1865205"/>
                </a:lnTo>
                <a:lnTo>
                  <a:pt x="0" y="0"/>
                </a:lnTo>
                <a:close/>
              </a:path>
            </a:pathLst>
          </a:custGeom>
          <a:blipFill>
            <a:blip r:embed="rId4"/>
            <a:stretch>
              <a:fillRect/>
            </a:stretch>
          </a:blipFill>
        </p:spPr>
      </p:sp>
      <p:sp>
        <p:nvSpPr>
          <p:cNvPr id="14" name="Freeform 14"/>
          <p:cNvSpPr/>
          <p:nvPr/>
        </p:nvSpPr>
        <p:spPr>
          <a:xfrm>
            <a:off x="1750058" y="6266507"/>
            <a:ext cx="1565207" cy="1865205"/>
          </a:xfrm>
          <a:custGeom>
            <a:avLst/>
            <a:gdLst/>
            <a:ahLst/>
            <a:cxnLst/>
            <a:rect l="l" t="t" r="r" b="b"/>
            <a:pathLst>
              <a:path w="1565207" h="1865205">
                <a:moveTo>
                  <a:pt x="0" y="0"/>
                </a:moveTo>
                <a:lnTo>
                  <a:pt x="1565207" y="0"/>
                </a:lnTo>
                <a:lnTo>
                  <a:pt x="1565207" y="1865205"/>
                </a:lnTo>
                <a:lnTo>
                  <a:pt x="0" y="1865205"/>
                </a:lnTo>
                <a:lnTo>
                  <a:pt x="0" y="0"/>
                </a:lnTo>
                <a:close/>
              </a:path>
            </a:pathLst>
          </a:custGeom>
          <a:blipFill>
            <a:blip r:embed="rId4"/>
            <a:stretch>
              <a:fillRect/>
            </a:stretch>
          </a:blipFill>
        </p:spPr>
      </p:sp>
      <p:sp>
        <p:nvSpPr>
          <p:cNvPr id="15" name="TextBox 15"/>
          <p:cNvSpPr txBox="1"/>
          <p:nvPr/>
        </p:nvSpPr>
        <p:spPr>
          <a:xfrm>
            <a:off x="2217972" y="2506117"/>
            <a:ext cx="13417790" cy="630555"/>
          </a:xfrm>
          <a:prstGeom prst="rect">
            <a:avLst/>
          </a:prstGeom>
        </p:spPr>
        <p:txBody>
          <a:bodyPr lIns="0" tIns="0" rIns="0" bIns="0" rtlCol="0" anchor="t">
            <a:spAutoFit/>
          </a:bodyPr>
          <a:lstStyle/>
          <a:p>
            <a:pPr algn="ctr">
              <a:lnSpc>
                <a:spcPts val="4620"/>
              </a:lnSpc>
              <a:spcBef>
                <a:spcPct val="0"/>
              </a:spcBef>
            </a:pPr>
            <a:r>
              <a:rPr lang="en-US" sz="3300">
                <a:solidFill>
                  <a:srgbClr val="000000"/>
                </a:solidFill>
                <a:latin typeface="Arial"/>
                <a:ea typeface="Arial"/>
                <a:cs typeface="Arial"/>
                <a:sym typeface="Arial"/>
              </a:rPr>
              <a:t>Quá trình phát triển biểu tượng tập hợp và số đếm</a:t>
            </a:r>
          </a:p>
        </p:txBody>
      </p:sp>
      <p:sp>
        <p:nvSpPr>
          <p:cNvPr id="16" name="TextBox 16"/>
          <p:cNvSpPr txBox="1"/>
          <p:nvPr/>
        </p:nvSpPr>
        <p:spPr>
          <a:xfrm>
            <a:off x="3000575" y="4003705"/>
            <a:ext cx="13417790" cy="630555"/>
          </a:xfrm>
          <a:prstGeom prst="rect">
            <a:avLst/>
          </a:prstGeom>
        </p:spPr>
        <p:txBody>
          <a:bodyPr lIns="0" tIns="0" rIns="0" bIns="0" rtlCol="0" anchor="t">
            <a:spAutoFit/>
          </a:bodyPr>
          <a:lstStyle/>
          <a:p>
            <a:pPr algn="ctr">
              <a:lnSpc>
                <a:spcPts val="4620"/>
              </a:lnSpc>
              <a:spcBef>
                <a:spcPct val="0"/>
              </a:spcBef>
            </a:pPr>
            <a:r>
              <a:rPr lang="en-US" sz="3300">
                <a:solidFill>
                  <a:srgbClr val="000000"/>
                </a:solidFill>
                <a:latin typeface="Arial"/>
                <a:ea typeface="Arial"/>
                <a:cs typeface="Arial"/>
                <a:sym typeface="Arial"/>
              </a:rPr>
              <a:t> Quá trình phát triển biểu tượng kích thước cho trẻ mẫu giáo</a:t>
            </a:r>
          </a:p>
        </p:txBody>
      </p:sp>
      <p:sp>
        <p:nvSpPr>
          <p:cNvPr id="17" name="TextBox 17"/>
          <p:cNvSpPr txBox="1"/>
          <p:nvPr/>
        </p:nvSpPr>
        <p:spPr>
          <a:xfrm>
            <a:off x="3000575" y="5325473"/>
            <a:ext cx="13417790" cy="630555"/>
          </a:xfrm>
          <a:prstGeom prst="rect">
            <a:avLst/>
          </a:prstGeom>
        </p:spPr>
        <p:txBody>
          <a:bodyPr lIns="0" tIns="0" rIns="0" bIns="0" rtlCol="0" anchor="t">
            <a:spAutoFit/>
          </a:bodyPr>
          <a:lstStyle/>
          <a:p>
            <a:pPr algn="ctr">
              <a:lnSpc>
                <a:spcPts val="4620"/>
              </a:lnSpc>
              <a:spcBef>
                <a:spcPct val="0"/>
              </a:spcBef>
            </a:pPr>
            <a:r>
              <a:rPr lang="en-US" sz="3300">
                <a:solidFill>
                  <a:srgbClr val="000000"/>
                </a:solidFill>
                <a:latin typeface="Arial"/>
                <a:ea typeface="Arial"/>
                <a:cs typeface="Arial"/>
                <a:sym typeface="Arial"/>
              </a:rPr>
              <a:t> Quá trình phát triển biểu tượng hình dạng cho trẻ mầm non</a:t>
            </a:r>
          </a:p>
        </p:txBody>
      </p:sp>
      <p:sp>
        <p:nvSpPr>
          <p:cNvPr id="18" name="TextBox 18"/>
          <p:cNvSpPr txBox="1"/>
          <p:nvPr/>
        </p:nvSpPr>
        <p:spPr>
          <a:xfrm>
            <a:off x="3000575" y="6825394"/>
            <a:ext cx="13417790" cy="630555"/>
          </a:xfrm>
          <a:prstGeom prst="rect">
            <a:avLst/>
          </a:prstGeom>
        </p:spPr>
        <p:txBody>
          <a:bodyPr lIns="0" tIns="0" rIns="0" bIns="0" rtlCol="0" anchor="t">
            <a:spAutoFit/>
          </a:bodyPr>
          <a:lstStyle/>
          <a:p>
            <a:pPr algn="ctr">
              <a:lnSpc>
                <a:spcPts val="4620"/>
              </a:lnSpc>
              <a:spcBef>
                <a:spcPct val="0"/>
              </a:spcBef>
            </a:pPr>
            <a:r>
              <a:rPr lang="en-US" sz="3300">
                <a:solidFill>
                  <a:srgbClr val="000000"/>
                </a:solidFill>
                <a:latin typeface="Arial"/>
                <a:ea typeface="Arial"/>
                <a:cs typeface="Arial"/>
                <a:sym typeface="Arial"/>
              </a:rPr>
              <a:t> Quá trình phát triển biểu tượng không gian cho trẻ mầm non</a:t>
            </a:r>
          </a:p>
        </p:txBody>
      </p:sp>
      <p:sp>
        <p:nvSpPr>
          <p:cNvPr id="19" name="TextBox 19"/>
          <p:cNvSpPr txBox="1"/>
          <p:nvPr/>
        </p:nvSpPr>
        <p:spPr>
          <a:xfrm>
            <a:off x="3004343" y="1899286"/>
            <a:ext cx="480120" cy="647065"/>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Arial Bold"/>
                <a:ea typeface="Arial Bold"/>
                <a:cs typeface="Arial Bold"/>
                <a:sym typeface="Arial Bold"/>
              </a:rPr>
              <a:t>01</a:t>
            </a:r>
          </a:p>
        </p:txBody>
      </p:sp>
      <p:sp>
        <p:nvSpPr>
          <p:cNvPr id="20" name="TextBox 20"/>
          <p:cNvSpPr txBox="1"/>
          <p:nvPr/>
        </p:nvSpPr>
        <p:spPr>
          <a:xfrm>
            <a:off x="2791229" y="3376571"/>
            <a:ext cx="480120" cy="647065"/>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Arial Bold"/>
                <a:ea typeface="Arial Bold"/>
                <a:cs typeface="Arial Bold"/>
                <a:sym typeface="Arial Bold"/>
              </a:rPr>
              <a:t>02</a:t>
            </a:r>
          </a:p>
        </p:txBody>
      </p:sp>
      <p:sp>
        <p:nvSpPr>
          <p:cNvPr id="21" name="TextBox 21"/>
          <p:cNvSpPr txBox="1"/>
          <p:nvPr/>
        </p:nvSpPr>
        <p:spPr>
          <a:xfrm>
            <a:off x="2578114" y="4853855"/>
            <a:ext cx="480120" cy="647065"/>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Arial Bold"/>
                <a:ea typeface="Arial Bold"/>
                <a:cs typeface="Arial Bold"/>
                <a:sym typeface="Arial Bold"/>
              </a:rPr>
              <a:t>03</a:t>
            </a:r>
          </a:p>
        </p:txBody>
      </p:sp>
      <p:sp>
        <p:nvSpPr>
          <p:cNvPr id="22" name="TextBox 22"/>
          <p:cNvSpPr txBox="1"/>
          <p:nvPr/>
        </p:nvSpPr>
        <p:spPr>
          <a:xfrm>
            <a:off x="2299596" y="6465479"/>
            <a:ext cx="466130" cy="630555"/>
          </a:xfrm>
          <a:prstGeom prst="rect">
            <a:avLst/>
          </a:prstGeom>
        </p:spPr>
        <p:txBody>
          <a:bodyPr lIns="0" tIns="0" rIns="0" bIns="0" rtlCol="0" anchor="t">
            <a:spAutoFit/>
          </a:bodyPr>
          <a:lstStyle/>
          <a:p>
            <a:pPr algn="ctr">
              <a:lnSpc>
                <a:spcPts val="4620"/>
              </a:lnSpc>
              <a:spcBef>
                <a:spcPct val="0"/>
              </a:spcBef>
            </a:pPr>
            <a:r>
              <a:rPr lang="en-US" sz="3300" b="1">
                <a:solidFill>
                  <a:srgbClr val="000000"/>
                </a:solidFill>
                <a:latin typeface="Arial Bold"/>
                <a:ea typeface="Arial Bold"/>
                <a:cs typeface="Arial Bold"/>
                <a:sym typeface="Arial Bold"/>
              </a:rPr>
              <a:t>04</a:t>
            </a:r>
          </a:p>
        </p:txBody>
      </p:sp>
      <p:sp>
        <p:nvSpPr>
          <p:cNvPr id="23" name="Freeform 23"/>
          <p:cNvSpPr/>
          <p:nvPr/>
        </p:nvSpPr>
        <p:spPr>
          <a:xfrm>
            <a:off x="3000575" y="7921570"/>
            <a:ext cx="13458375" cy="1198916"/>
          </a:xfrm>
          <a:custGeom>
            <a:avLst/>
            <a:gdLst/>
            <a:ahLst/>
            <a:cxnLst/>
            <a:rect l="l" t="t" r="r" b="b"/>
            <a:pathLst>
              <a:path w="13458375" h="1198916">
                <a:moveTo>
                  <a:pt x="0" y="0"/>
                </a:moveTo>
                <a:lnTo>
                  <a:pt x="13458375" y="0"/>
                </a:lnTo>
                <a:lnTo>
                  <a:pt x="13458375" y="1198916"/>
                </a:lnTo>
                <a:lnTo>
                  <a:pt x="0" y="1198916"/>
                </a:lnTo>
                <a:lnTo>
                  <a:pt x="0" y="0"/>
                </a:lnTo>
                <a:close/>
              </a:path>
            </a:pathLst>
          </a:custGeom>
          <a:blipFill>
            <a:blip r:embed="rId8"/>
            <a:stretch>
              <a:fillRect l="-12363" r="-12665"/>
            </a:stretch>
          </a:blipFill>
        </p:spPr>
      </p:sp>
      <p:sp>
        <p:nvSpPr>
          <p:cNvPr id="24" name="Freeform 24"/>
          <p:cNvSpPr/>
          <p:nvPr/>
        </p:nvSpPr>
        <p:spPr>
          <a:xfrm>
            <a:off x="1605522" y="7715701"/>
            <a:ext cx="1565207" cy="1865205"/>
          </a:xfrm>
          <a:custGeom>
            <a:avLst/>
            <a:gdLst/>
            <a:ahLst/>
            <a:cxnLst/>
            <a:rect l="l" t="t" r="r" b="b"/>
            <a:pathLst>
              <a:path w="1565207" h="1865205">
                <a:moveTo>
                  <a:pt x="0" y="0"/>
                </a:moveTo>
                <a:lnTo>
                  <a:pt x="1565207" y="0"/>
                </a:lnTo>
                <a:lnTo>
                  <a:pt x="1565207" y="1865205"/>
                </a:lnTo>
                <a:lnTo>
                  <a:pt x="0" y="1865205"/>
                </a:lnTo>
                <a:lnTo>
                  <a:pt x="0" y="0"/>
                </a:lnTo>
                <a:close/>
              </a:path>
            </a:pathLst>
          </a:custGeom>
          <a:blipFill>
            <a:blip r:embed="rId4"/>
            <a:stretch>
              <a:fillRect/>
            </a:stretch>
          </a:blipFill>
        </p:spPr>
      </p:sp>
      <p:sp>
        <p:nvSpPr>
          <p:cNvPr id="25" name="TextBox 25"/>
          <p:cNvSpPr txBox="1"/>
          <p:nvPr/>
        </p:nvSpPr>
        <p:spPr>
          <a:xfrm>
            <a:off x="2766618" y="8147312"/>
            <a:ext cx="13417790" cy="630555"/>
          </a:xfrm>
          <a:prstGeom prst="rect">
            <a:avLst/>
          </a:prstGeom>
        </p:spPr>
        <p:txBody>
          <a:bodyPr lIns="0" tIns="0" rIns="0" bIns="0" rtlCol="0" anchor="t">
            <a:spAutoFit/>
          </a:bodyPr>
          <a:lstStyle/>
          <a:p>
            <a:pPr algn="ctr">
              <a:lnSpc>
                <a:spcPts val="4620"/>
              </a:lnSpc>
              <a:spcBef>
                <a:spcPct val="0"/>
              </a:spcBef>
            </a:pPr>
            <a:r>
              <a:rPr lang="en-US" sz="3300">
                <a:solidFill>
                  <a:srgbClr val="000000"/>
                </a:solidFill>
                <a:latin typeface="Arial"/>
                <a:ea typeface="Arial"/>
                <a:cs typeface="Arial"/>
                <a:sym typeface="Arial"/>
              </a:rPr>
              <a:t> Quá trình phát triển biểu tượng thời gian cho trẻ mầm non</a:t>
            </a:r>
          </a:p>
        </p:txBody>
      </p:sp>
      <p:sp>
        <p:nvSpPr>
          <p:cNvPr id="26" name="TextBox 26"/>
          <p:cNvSpPr txBox="1"/>
          <p:nvPr/>
        </p:nvSpPr>
        <p:spPr>
          <a:xfrm>
            <a:off x="2089358" y="7998362"/>
            <a:ext cx="480120" cy="1247140"/>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Arial Bold"/>
                <a:ea typeface="Arial Bold"/>
                <a:cs typeface="Arial Bold"/>
                <a:sym typeface="Arial Bold"/>
              </a:rPr>
              <a:t>05</a:t>
            </a:r>
          </a:p>
          <a:p>
            <a:pPr algn="ctr">
              <a:lnSpc>
                <a:spcPts val="4759"/>
              </a:lnSpc>
              <a:spcBef>
                <a:spcPct val="0"/>
              </a:spcBef>
            </a:pPr>
            <a:endParaRPr lang="en-US" sz="3399" b="1">
              <a:solidFill>
                <a:srgbClr val="000000"/>
              </a:solidFill>
              <a:latin typeface="Arial Bold"/>
              <a:ea typeface="Arial Bold"/>
              <a:cs typeface="Arial Bold"/>
              <a:sym typeface="Arial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87324" y="1205580"/>
            <a:ext cx="16913352" cy="8798560"/>
            <a:chOff x="0" y="0"/>
            <a:chExt cx="4454545" cy="2317316"/>
          </a:xfrm>
        </p:grpSpPr>
        <p:sp>
          <p:nvSpPr>
            <p:cNvPr id="4" name="Freeform 4"/>
            <p:cNvSpPr/>
            <p:nvPr/>
          </p:nvSpPr>
          <p:spPr>
            <a:xfrm>
              <a:off x="0" y="0"/>
              <a:ext cx="4454546" cy="2317316"/>
            </a:xfrm>
            <a:custGeom>
              <a:avLst/>
              <a:gdLst/>
              <a:ahLst/>
              <a:cxnLst/>
              <a:rect l="l" t="t" r="r" b="b"/>
              <a:pathLst>
                <a:path w="4454546" h="2317316">
                  <a:moveTo>
                    <a:pt x="0" y="0"/>
                  </a:moveTo>
                  <a:lnTo>
                    <a:pt x="4454546" y="0"/>
                  </a:lnTo>
                  <a:lnTo>
                    <a:pt x="4454546" y="2317316"/>
                  </a:lnTo>
                  <a:lnTo>
                    <a:pt x="0" y="2317316"/>
                  </a:lnTo>
                  <a:close/>
                </a:path>
              </a:pathLst>
            </a:custGeom>
            <a:solidFill>
              <a:srgbClr val="FFFFFF"/>
            </a:solidFill>
          </p:spPr>
        </p:sp>
        <p:sp>
          <p:nvSpPr>
            <p:cNvPr id="5" name="TextBox 5"/>
            <p:cNvSpPr txBox="1"/>
            <p:nvPr/>
          </p:nvSpPr>
          <p:spPr>
            <a:xfrm>
              <a:off x="0" y="-123825"/>
              <a:ext cx="4454545" cy="2441141"/>
            </a:xfrm>
            <a:prstGeom prst="rect">
              <a:avLst/>
            </a:prstGeom>
          </p:spPr>
          <p:txBody>
            <a:bodyPr lIns="50800" tIns="50800" rIns="50800" bIns="50800" rtlCol="0" anchor="ctr"/>
            <a:lstStyle/>
            <a:p>
              <a:pPr algn="ctr">
                <a:lnSpc>
                  <a:spcPts val="4480"/>
                </a:lnSpc>
                <a:spcBef>
                  <a:spcPct val="0"/>
                </a:spcBef>
              </a:pPr>
              <a:endParaRPr/>
            </a:p>
          </p:txBody>
        </p:sp>
      </p:grpSp>
      <p:grpSp>
        <p:nvGrpSpPr>
          <p:cNvPr id="6" name="Group 6"/>
          <p:cNvGrpSpPr/>
          <p:nvPr/>
        </p:nvGrpSpPr>
        <p:grpSpPr>
          <a:xfrm>
            <a:off x="5609033" y="888590"/>
            <a:ext cx="7069933" cy="1015663"/>
            <a:chOff x="0" y="0"/>
            <a:chExt cx="1862040" cy="267500"/>
          </a:xfrm>
        </p:grpSpPr>
        <p:sp>
          <p:nvSpPr>
            <p:cNvPr id="7" name="Freeform 7"/>
            <p:cNvSpPr/>
            <p:nvPr/>
          </p:nvSpPr>
          <p:spPr>
            <a:xfrm>
              <a:off x="0" y="0"/>
              <a:ext cx="1862040" cy="267500"/>
            </a:xfrm>
            <a:custGeom>
              <a:avLst/>
              <a:gdLst/>
              <a:ahLst/>
              <a:cxnLst/>
              <a:rect l="l" t="t" r="r" b="b"/>
              <a:pathLst>
                <a:path w="1862040" h="267500">
                  <a:moveTo>
                    <a:pt x="55847" y="0"/>
                  </a:moveTo>
                  <a:lnTo>
                    <a:pt x="1806192" y="0"/>
                  </a:lnTo>
                  <a:cubicBezTo>
                    <a:pt x="1821004" y="0"/>
                    <a:pt x="1835209" y="5884"/>
                    <a:pt x="1845683" y="16357"/>
                  </a:cubicBezTo>
                  <a:cubicBezTo>
                    <a:pt x="1856156" y="26831"/>
                    <a:pt x="1862040" y="41036"/>
                    <a:pt x="1862040" y="55847"/>
                  </a:cubicBezTo>
                  <a:lnTo>
                    <a:pt x="1862040" y="211652"/>
                  </a:lnTo>
                  <a:cubicBezTo>
                    <a:pt x="1862040" y="242496"/>
                    <a:pt x="1837036" y="267500"/>
                    <a:pt x="1806192" y="267500"/>
                  </a:cubicBezTo>
                  <a:lnTo>
                    <a:pt x="55847" y="267500"/>
                  </a:lnTo>
                  <a:cubicBezTo>
                    <a:pt x="25004" y="267500"/>
                    <a:pt x="0" y="242496"/>
                    <a:pt x="0" y="211652"/>
                  </a:cubicBezTo>
                  <a:lnTo>
                    <a:pt x="0" y="55847"/>
                  </a:lnTo>
                  <a:cubicBezTo>
                    <a:pt x="0" y="25004"/>
                    <a:pt x="25004" y="0"/>
                    <a:pt x="55847" y="0"/>
                  </a:cubicBezTo>
                  <a:close/>
                </a:path>
              </a:pathLst>
            </a:custGeom>
            <a:solidFill>
              <a:srgbClr val="FFEAEC"/>
            </a:solidFill>
            <a:ln w="38100" cap="rnd">
              <a:solidFill>
                <a:srgbClr val="D17188"/>
              </a:solidFill>
              <a:prstDash val="solid"/>
              <a:round/>
            </a:ln>
          </p:spPr>
        </p:sp>
        <p:sp>
          <p:nvSpPr>
            <p:cNvPr id="8" name="TextBox 8"/>
            <p:cNvSpPr txBox="1"/>
            <p:nvPr/>
          </p:nvSpPr>
          <p:spPr>
            <a:xfrm>
              <a:off x="0" y="-123825"/>
              <a:ext cx="1862040" cy="391325"/>
            </a:xfrm>
            <a:prstGeom prst="rect">
              <a:avLst/>
            </a:prstGeom>
          </p:spPr>
          <p:txBody>
            <a:bodyPr lIns="50800" tIns="50800" rIns="50800" bIns="50800" rtlCol="0" anchor="ctr"/>
            <a:lstStyle/>
            <a:p>
              <a:pPr algn="ctr">
                <a:lnSpc>
                  <a:spcPts val="4480"/>
                </a:lnSpc>
              </a:pPr>
              <a:endParaRPr/>
            </a:p>
          </p:txBody>
        </p:sp>
      </p:grpSp>
      <p:sp>
        <p:nvSpPr>
          <p:cNvPr id="9" name="Freeform 9"/>
          <p:cNvSpPr/>
          <p:nvPr/>
        </p:nvSpPr>
        <p:spPr>
          <a:xfrm>
            <a:off x="1015645" y="3297459"/>
            <a:ext cx="10283271" cy="6706681"/>
          </a:xfrm>
          <a:custGeom>
            <a:avLst/>
            <a:gdLst/>
            <a:ahLst/>
            <a:cxnLst/>
            <a:rect l="l" t="t" r="r" b="b"/>
            <a:pathLst>
              <a:path w="10283271" h="6706681">
                <a:moveTo>
                  <a:pt x="0" y="0"/>
                </a:moveTo>
                <a:lnTo>
                  <a:pt x="10283271" y="0"/>
                </a:lnTo>
                <a:lnTo>
                  <a:pt x="10283271" y="6706681"/>
                </a:lnTo>
                <a:lnTo>
                  <a:pt x="0" y="6706681"/>
                </a:lnTo>
                <a:lnTo>
                  <a:pt x="0" y="0"/>
                </a:lnTo>
                <a:close/>
              </a:path>
            </a:pathLst>
          </a:custGeom>
          <a:blipFill>
            <a:blip r:embed="rId3"/>
            <a:stretch>
              <a:fillRect l="-17447" t="-2948" r="-16673" b="-7586"/>
            </a:stretch>
          </a:blipFill>
        </p:spPr>
      </p:sp>
      <p:sp>
        <p:nvSpPr>
          <p:cNvPr id="10" name="TextBox 10"/>
          <p:cNvSpPr txBox="1"/>
          <p:nvPr/>
        </p:nvSpPr>
        <p:spPr>
          <a:xfrm>
            <a:off x="5517935" y="943305"/>
            <a:ext cx="7069933" cy="739140"/>
          </a:xfrm>
          <a:prstGeom prst="rect">
            <a:avLst/>
          </a:prstGeom>
        </p:spPr>
        <p:txBody>
          <a:bodyPr lIns="0" tIns="0" rIns="0" bIns="0" rtlCol="0" anchor="t">
            <a:spAutoFit/>
          </a:bodyPr>
          <a:lstStyle/>
          <a:p>
            <a:pPr algn="ctr">
              <a:lnSpc>
                <a:spcPts val="5459"/>
              </a:lnSpc>
              <a:spcBef>
                <a:spcPct val="0"/>
              </a:spcBef>
            </a:pPr>
            <a:r>
              <a:rPr lang="en-US" sz="3899" b="1">
                <a:solidFill>
                  <a:srgbClr val="000000"/>
                </a:solidFill>
                <a:latin typeface="Arial Bold"/>
                <a:ea typeface="Arial Bold"/>
                <a:cs typeface="Arial Bold"/>
                <a:sym typeface="Arial Bold"/>
              </a:rPr>
              <a:t>1.2. Cơ sở thực tiễn</a:t>
            </a:r>
          </a:p>
        </p:txBody>
      </p:sp>
      <p:sp>
        <p:nvSpPr>
          <p:cNvPr id="11" name="TextBox 11"/>
          <p:cNvSpPr txBox="1"/>
          <p:nvPr/>
        </p:nvSpPr>
        <p:spPr>
          <a:xfrm>
            <a:off x="1028700" y="2099425"/>
            <a:ext cx="16571976" cy="1166495"/>
          </a:xfrm>
          <a:prstGeom prst="rect">
            <a:avLst/>
          </a:prstGeom>
        </p:spPr>
        <p:txBody>
          <a:bodyPr lIns="0" tIns="0" rIns="0" bIns="0" rtlCol="0" anchor="t">
            <a:spAutoFit/>
          </a:bodyPr>
          <a:lstStyle/>
          <a:p>
            <a:pPr algn="l">
              <a:lnSpc>
                <a:spcPts val="4480"/>
              </a:lnSpc>
              <a:spcBef>
                <a:spcPct val="0"/>
              </a:spcBef>
            </a:pPr>
            <a:r>
              <a:rPr lang="en-US" sz="3200" b="1">
                <a:solidFill>
                  <a:srgbClr val="000000"/>
                </a:solidFill>
                <a:latin typeface="Arial Bold"/>
                <a:ea typeface="Arial Bold"/>
                <a:cs typeface="Arial Bold"/>
                <a:sym typeface="Arial Bold"/>
              </a:rPr>
              <a:t>1.2.1. Thực trạng nhận thức, hiểu biết của GVMN về kiến thức cho trẻ làm quen với biểu tượng toán</a:t>
            </a:r>
          </a:p>
        </p:txBody>
      </p:sp>
      <p:sp>
        <p:nvSpPr>
          <p:cNvPr id="12" name="TextBox 12"/>
          <p:cNvSpPr txBox="1"/>
          <p:nvPr/>
        </p:nvSpPr>
        <p:spPr>
          <a:xfrm>
            <a:off x="11298916" y="4495668"/>
            <a:ext cx="5960384" cy="4844075"/>
          </a:xfrm>
          <a:prstGeom prst="rect">
            <a:avLst/>
          </a:prstGeom>
        </p:spPr>
        <p:txBody>
          <a:bodyPr lIns="0" tIns="0" rIns="0" bIns="0" rtlCol="0" anchor="t">
            <a:spAutoFit/>
          </a:bodyPr>
          <a:lstStyle/>
          <a:p>
            <a:pPr algn="just">
              <a:lnSpc>
                <a:spcPts val="4043"/>
              </a:lnSpc>
              <a:spcBef>
                <a:spcPct val="0"/>
              </a:spcBef>
            </a:pPr>
            <a:r>
              <a:rPr lang="en-US" sz="2888" b="1">
                <a:solidFill>
                  <a:srgbClr val="000000"/>
                </a:solidFill>
                <a:latin typeface="Arial Bold"/>
                <a:ea typeface="Arial Bold"/>
                <a:cs typeface="Arial Bold"/>
                <a:sym typeface="Arial Bold"/>
              </a:rPr>
              <a:t>Nhận xét </a:t>
            </a:r>
            <a:r>
              <a:rPr lang="en-US" sz="2888">
                <a:solidFill>
                  <a:srgbClr val="000000"/>
                </a:solidFill>
                <a:latin typeface="Arial"/>
                <a:ea typeface="Arial"/>
                <a:cs typeface="Arial"/>
                <a:sym typeface="Arial"/>
              </a:rPr>
              <a:t>:</a:t>
            </a:r>
          </a:p>
          <a:p>
            <a:pPr algn="just">
              <a:lnSpc>
                <a:spcPts val="3763"/>
              </a:lnSpc>
              <a:spcBef>
                <a:spcPct val="0"/>
              </a:spcBef>
            </a:pPr>
            <a:r>
              <a:rPr lang="en-US" sz="2688">
                <a:solidFill>
                  <a:srgbClr val="000000"/>
                </a:solidFill>
                <a:latin typeface="Arial"/>
                <a:ea typeface="Arial"/>
                <a:cs typeface="Arial"/>
                <a:sym typeface="Arial"/>
              </a:rPr>
              <a:t> → Phần lớn giáo viên nhận thức đúng đã cho rằng việc “Hình thành biểu tượng toán là một nội dung thuộc lĩnh vực phát triển nhận thức trong chương chình mầm non có một vai trò đặc biệt cho trẻ mẫu giáo”. Điều này cho thấy đa số giáo viên có cái nhìn đúng và toàn diện về vai khái niệm của biểu tượng toán trong GDMN.</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0" y="449580"/>
            <a:ext cx="10307489" cy="3520331"/>
          </a:xfrm>
          <a:custGeom>
            <a:avLst/>
            <a:gdLst/>
            <a:ahLst/>
            <a:cxnLst/>
            <a:rect l="l" t="t" r="r" b="b"/>
            <a:pathLst>
              <a:path w="10307489" h="3520331">
                <a:moveTo>
                  <a:pt x="0" y="0"/>
                </a:moveTo>
                <a:lnTo>
                  <a:pt x="10307489" y="0"/>
                </a:lnTo>
                <a:lnTo>
                  <a:pt x="10307489" y="3520331"/>
                </a:lnTo>
                <a:lnTo>
                  <a:pt x="0" y="3520331"/>
                </a:lnTo>
                <a:lnTo>
                  <a:pt x="0" y="0"/>
                </a:lnTo>
                <a:close/>
              </a:path>
            </a:pathLst>
          </a:custGeom>
          <a:blipFill>
            <a:blip r:embed="rId3"/>
            <a:stretch>
              <a:fillRect l="-1469" r="-2399"/>
            </a:stretch>
          </a:blipFill>
        </p:spPr>
      </p:sp>
      <p:sp>
        <p:nvSpPr>
          <p:cNvPr id="4" name="TextBox 4"/>
          <p:cNvSpPr txBox="1"/>
          <p:nvPr/>
        </p:nvSpPr>
        <p:spPr>
          <a:xfrm>
            <a:off x="10674804" y="370776"/>
            <a:ext cx="7095508" cy="4586847"/>
          </a:xfrm>
          <a:prstGeom prst="rect">
            <a:avLst/>
          </a:prstGeom>
        </p:spPr>
        <p:txBody>
          <a:bodyPr lIns="0" tIns="0" rIns="0" bIns="0" rtlCol="0" anchor="t">
            <a:spAutoFit/>
          </a:bodyPr>
          <a:lstStyle/>
          <a:p>
            <a:pPr algn="just">
              <a:lnSpc>
                <a:spcPts val="4211"/>
              </a:lnSpc>
              <a:spcBef>
                <a:spcPct val="0"/>
              </a:spcBef>
            </a:pPr>
            <a:r>
              <a:rPr lang="en-US" sz="3008" b="1">
                <a:solidFill>
                  <a:srgbClr val="000000"/>
                </a:solidFill>
                <a:latin typeface="Arial Bold"/>
                <a:ea typeface="Arial Bold"/>
                <a:cs typeface="Arial Bold"/>
                <a:sym typeface="Arial Bold"/>
              </a:rPr>
              <a:t>Nhận xét :</a:t>
            </a:r>
          </a:p>
          <a:p>
            <a:pPr algn="just">
              <a:lnSpc>
                <a:spcPts val="4082"/>
              </a:lnSpc>
            </a:pPr>
            <a:r>
              <a:rPr lang="en-US" sz="2915">
                <a:solidFill>
                  <a:srgbClr val="000000"/>
                </a:solidFill>
                <a:latin typeface="Arial"/>
                <a:ea typeface="Arial"/>
                <a:cs typeface="Arial"/>
                <a:sym typeface="Arial"/>
              </a:rPr>
              <a:t>→ Đa số giáo viên đánh giá cao về mức độ quan trọng của việc làm quen biểu tượng toán cho trẻ. Cho thấy giáo viên mầm non đã có nhận thức và hiểu biết đúng về việc cho trẻ làm quen biểu tượng toán có vai trò rất quan trọng đối với trẻ. </a:t>
            </a:r>
          </a:p>
          <a:p>
            <a:pPr algn="just">
              <a:lnSpc>
                <a:spcPts val="3668"/>
              </a:lnSpc>
            </a:pPr>
            <a:endParaRPr lang="en-US" sz="2915">
              <a:solidFill>
                <a:srgbClr val="000000"/>
              </a:solidFill>
              <a:latin typeface="Arial"/>
              <a:ea typeface="Arial"/>
              <a:cs typeface="Arial"/>
              <a:sym typeface="Arial"/>
            </a:endParaRPr>
          </a:p>
          <a:p>
            <a:pPr algn="just">
              <a:lnSpc>
                <a:spcPts val="3638"/>
              </a:lnSpc>
            </a:pPr>
            <a:endParaRPr lang="en-US" sz="2915">
              <a:solidFill>
                <a:srgbClr val="000000"/>
              </a:solidFill>
              <a:latin typeface="Arial"/>
              <a:ea typeface="Arial"/>
              <a:cs typeface="Arial"/>
              <a:sym typeface="Arial"/>
            </a:endParaRPr>
          </a:p>
        </p:txBody>
      </p:sp>
      <p:sp>
        <p:nvSpPr>
          <p:cNvPr id="5" name="Freeform 5"/>
          <p:cNvSpPr/>
          <p:nvPr/>
        </p:nvSpPr>
        <p:spPr>
          <a:xfrm>
            <a:off x="8621416" y="4957288"/>
            <a:ext cx="9448981" cy="4801341"/>
          </a:xfrm>
          <a:custGeom>
            <a:avLst/>
            <a:gdLst/>
            <a:ahLst/>
            <a:cxnLst/>
            <a:rect l="l" t="t" r="r" b="b"/>
            <a:pathLst>
              <a:path w="9448981" h="4801341">
                <a:moveTo>
                  <a:pt x="0" y="0"/>
                </a:moveTo>
                <a:lnTo>
                  <a:pt x="9448981" y="0"/>
                </a:lnTo>
                <a:lnTo>
                  <a:pt x="9448981" y="4801341"/>
                </a:lnTo>
                <a:lnTo>
                  <a:pt x="0" y="4801341"/>
                </a:lnTo>
                <a:lnTo>
                  <a:pt x="0" y="0"/>
                </a:lnTo>
                <a:close/>
              </a:path>
            </a:pathLst>
          </a:custGeom>
          <a:blipFill>
            <a:blip r:embed="rId4"/>
            <a:stretch>
              <a:fillRect l="-4186" t="-2577" r="-9691" b="-2577"/>
            </a:stretch>
          </a:blipFill>
        </p:spPr>
      </p:sp>
      <p:sp>
        <p:nvSpPr>
          <p:cNvPr id="6" name="TextBox 6"/>
          <p:cNvSpPr txBox="1"/>
          <p:nvPr/>
        </p:nvSpPr>
        <p:spPr>
          <a:xfrm>
            <a:off x="229366" y="5180279"/>
            <a:ext cx="8058056" cy="4586903"/>
          </a:xfrm>
          <a:prstGeom prst="rect">
            <a:avLst/>
          </a:prstGeom>
        </p:spPr>
        <p:txBody>
          <a:bodyPr lIns="0" tIns="0" rIns="0" bIns="0" rtlCol="0" anchor="t">
            <a:spAutoFit/>
          </a:bodyPr>
          <a:lstStyle/>
          <a:p>
            <a:pPr algn="just">
              <a:lnSpc>
                <a:spcPts val="4199"/>
              </a:lnSpc>
              <a:spcBef>
                <a:spcPct val="0"/>
              </a:spcBef>
            </a:pPr>
            <a:r>
              <a:rPr lang="en-US" sz="2999" b="1">
                <a:solidFill>
                  <a:srgbClr val="000000"/>
                </a:solidFill>
                <a:latin typeface="Arial Bold"/>
                <a:ea typeface="Arial Bold"/>
                <a:cs typeface="Arial Bold"/>
                <a:sym typeface="Arial Bold"/>
              </a:rPr>
              <a:t>Nhận xét :</a:t>
            </a:r>
          </a:p>
          <a:p>
            <a:pPr algn="just">
              <a:lnSpc>
                <a:spcPts val="4059"/>
              </a:lnSpc>
              <a:spcBef>
                <a:spcPct val="0"/>
              </a:spcBef>
            </a:pPr>
            <a:r>
              <a:rPr lang="en-US" sz="2899">
                <a:solidFill>
                  <a:srgbClr val="000000"/>
                </a:solidFill>
                <a:latin typeface="Arial"/>
                <a:ea typeface="Arial"/>
                <a:cs typeface="Arial"/>
                <a:sym typeface="Arial"/>
              </a:rPr>
              <a:t>→ Cần tăng cường tổ chức các hoạt động ngoài trời, ứng dụng công nghệ thông tin và lồng ghép các câu chuyện, bài thơ có yếu tố toán học nhằm làm phong phú thêm các hình thức tổ chức hoạt động, nâng cao hiệu quả giáo dục toán cho trẻ mầm non.  </a:t>
            </a:r>
          </a:p>
          <a:p>
            <a:pPr algn="just">
              <a:lnSpc>
                <a:spcPts val="3779"/>
              </a:lnSpc>
              <a:spcBef>
                <a:spcPct val="0"/>
              </a:spcBef>
            </a:pPr>
            <a:endParaRPr lang="en-US" sz="2899">
              <a:solidFill>
                <a:srgbClr val="000000"/>
              </a:solidFill>
              <a:latin typeface="Arial"/>
              <a:ea typeface="Arial"/>
              <a:cs typeface="Arial"/>
              <a:sym typeface="Arial"/>
            </a:endParaRPr>
          </a:p>
          <a:p>
            <a:pPr algn="just">
              <a:lnSpc>
                <a:spcPts val="3640"/>
              </a:lnSpc>
              <a:spcBef>
                <a:spcPct val="0"/>
              </a:spcBef>
            </a:pPr>
            <a:endParaRPr lang="en-US" sz="2899">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10364" y="494710"/>
            <a:ext cx="16990312" cy="9346361"/>
            <a:chOff x="0" y="0"/>
            <a:chExt cx="4474815" cy="2461593"/>
          </a:xfrm>
        </p:grpSpPr>
        <p:sp>
          <p:nvSpPr>
            <p:cNvPr id="4" name="Freeform 4"/>
            <p:cNvSpPr/>
            <p:nvPr/>
          </p:nvSpPr>
          <p:spPr>
            <a:xfrm>
              <a:off x="0" y="0"/>
              <a:ext cx="4474815" cy="2461593"/>
            </a:xfrm>
            <a:custGeom>
              <a:avLst/>
              <a:gdLst/>
              <a:ahLst/>
              <a:cxnLst/>
              <a:rect l="l" t="t" r="r" b="b"/>
              <a:pathLst>
                <a:path w="4474815" h="2461593">
                  <a:moveTo>
                    <a:pt x="0" y="0"/>
                  </a:moveTo>
                  <a:lnTo>
                    <a:pt x="4474815" y="0"/>
                  </a:lnTo>
                  <a:lnTo>
                    <a:pt x="4474815" y="2461593"/>
                  </a:lnTo>
                  <a:lnTo>
                    <a:pt x="0" y="2461593"/>
                  </a:lnTo>
                  <a:close/>
                </a:path>
              </a:pathLst>
            </a:custGeom>
            <a:solidFill>
              <a:srgbClr val="FFFFFF"/>
            </a:solidFill>
          </p:spPr>
        </p:sp>
        <p:sp>
          <p:nvSpPr>
            <p:cNvPr id="5" name="TextBox 5"/>
            <p:cNvSpPr txBox="1"/>
            <p:nvPr/>
          </p:nvSpPr>
          <p:spPr>
            <a:xfrm>
              <a:off x="0" y="-123825"/>
              <a:ext cx="4474815" cy="2585418"/>
            </a:xfrm>
            <a:prstGeom prst="rect">
              <a:avLst/>
            </a:prstGeom>
          </p:spPr>
          <p:txBody>
            <a:bodyPr lIns="50800" tIns="50800" rIns="50800" bIns="50800" rtlCol="0" anchor="ctr"/>
            <a:lstStyle/>
            <a:p>
              <a:pPr algn="ctr">
                <a:lnSpc>
                  <a:spcPts val="4480"/>
                </a:lnSpc>
                <a:spcBef>
                  <a:spcPct val="0"/>
                </a:spcBef>
              </a:pPr>
              <a:endParaRPr/>
            </a:p>
          </p:txBody>
        </p:sp>
      </p:grpSp>
      <p:sp>
        <p:nvSpPr>
          <p:cNvPr id="6" name="Freeform 6"/>
          <p:cNvSpPr/>
          <p:nvPr/>
        </p:nvSpPr>
        <p:spPr>
          <a:xfrm>
            <a:off x="858012" y="3974337"/>
            <a:ext cx="9678881" cy="4642625"/>
          </a:xfrm>
          <a:custGeom>
            <a:avLst/>
            <a:gdLst/>
            <a:ahLst/>
            <a:cxnLst/>
            <a:rect l="l" t="t" r="r" b="b"/>
            <a:pathLst>
              <a:path w="9678881" h="4642625">
                <a:moveTo>
                  <a:pt x="0" y="0"/>
                </a:moveTo>
                <a:lnTo>
                  <a:pt x="9678881" y="0"/>
                </a:lnTo>
                <a:lnTo>
                  <a:pt x="9678881" y="4642626"/>
                </a:lnTo>
                <a:lnTo>
                  <a:pt x="0" y="4642626"/>
                </a:lnTo>
                <a:lnTo>
                  <a:pt x="0" y="0"/>
                </a:lnTo>
                <a:close/>
              </a:path>
            </a:pathLst>
          </a:custGeom>
          <a:blipFill>
            <a:blip r:embed="rId3"/>
            <a:stretch>
              <a:fillRect l="-3279" r="-2723"/>
            </a:stretch>
          </a:blipFill>
        </p:spPr>
      </p:sp>
      <p:sp>
        <p:nvSpPr>
          <p:cNvPr id="7" name="TextBox 7"/>
          <p:cNvSpPr txBox="1"/>
          <p:nvPr/>
        </p:nvSpPr>
        <p:spPr>
          <a:xfrm>
            <a:off x="858012" y="527431"/>
            <a:ext cx="16571976" cy="3087453"/>
          </a:xfrm>
          <a:prstGeom prst="rect">
            <a:avLst/>
          </a:prstGeom>
        </p:spPr>
        <p:txBody>
          <a:bodyPr lIns="0" tIns="0" rIns="0" bIns="0" rtlCol="0" anchor="t">
            <a:spAutoFit/>
          </a:bodyPr>
          <a:lstStyle/>
          <a:p>
            <a:pPr algn="just">
              <a:lnSpc>
                <a:spcPts val="4424"/>
              </a:lnSpc>
            </a:pPr>
            <a:r>
              <a:rPr lang="en-US" sz="2800" b="1">
                <a:solidFill>
                  <a:srgbClr val="000000"/>
                </a:solidFill>
                <a:latin typeface="Arial Bold"/>
                <a:ea typeface="Arial Bold"/>
                <a:cs typeface="Arial Bold"/>
                <a:sym typeface="Arial Bold"/>
              </a:rPr>
              <a:t>1.2.2. Thực trạng về xây dựng kế hoạch cho trẻ làm quen với biểu tượng toán</a:t>
            </a:r>
          </a:p>
          <a:p>
            <a:pPr algn="just">
              <a:lnSpc>
                <a:spcPts val="3920"/>
              </a:lnSpc>
              <a:spcBef>
                <a:spcPct val="0"/>
              </a:spcBef>
            </a:pPr>
            <a:r>
              <a:rPr lang="en-US" sz="2800">
                <a:solidFill>
                  <a:srgbClr val="000000"/>
                </a:solidFill>
                <a:latin typeface="Arial"/>
                <a:ea typeface="Arial"/>
                <a:cs typeface="Arial"/>
                <a:sym typeface="Arial"/>
              </a:rPr>
              <a:t>- Đối tượng khảo sát: 14 giáo viên trường Mầm non Hưng Dũng 1 một trong những trường mầm non tại Thành phố Vinh, tỉnh Nghệ An có địa chỉ tại 41 Nguyễn Gia Thiều, Hưng Dũng, Thành phố Vinh, tỉnh Nghệ An.</a:t>
            </a:r>
          </a:p>
          <a:p>
            <a:pPr algn="just">
              <a:lnSpc>
                <a:spcPts val="3920"/>
              </a:lnSpc>
              <a:spcBef>
                <a:spcPct val="0"/>
              </a:spcBef>
            </a:pPr>
            <a:r>
              <a:rPr lang="en-US" sz="2800">
                <a:solidFill>
                  <a:srgbClr val="000000"/>
                </a:solidFill>
                <a:latin typeface="Arial"/>
                <a:ea typeface="Arial"/>
                <a:cs typeface="Arial"/>
                <a:sym typeface="Arial"/>
              </a:rPr>
              <a:t>- Nội dung khảo sát: Khảo sát thực trạng về xây dựng kế hoạch cho trẻ làm quen với biểu tượng toán.</a:t>
            </a:r>
          </a:p>
          <a:p>
            <a:pPr algn="just">
              <a:lnSpc>
                <a:spcPts val="3920"/>
              </a:lnSpc>
              <a:spcBef>
                <a:spcPct val="0"/>
              </a:spcBef>
            </a:pPr>
            <a:r>
              <a:rPr lang="en-US" sz="2800">
                <a:solidFill>
                  <a:srgbClr val="000000"/>
                </a:solidFill>
                <a:latin typeface="Arial"/>
                <a:ea typeface="Arial"/>
                <a:cs typeface="Arial"/>
                <a:sym typeface="Arial"/>
              </a:rPr>
              <a:t>- Công cụ: Điều tra bằng google froms</a:t>
            </a:r>
          </a:p>
        </p:txBody>
      </p:sp>
      <p:sp>
        <p:nvSpPr>
          <p:cNvPr id="8" name="TextBox 8"/>
          <p:cNvSpPr txBox="1"/>
          <p:nvPr/>
        </p:nvSpPr>
        <p:spPr>
          <a:xfrm>
            <a:off x="10989728" y="4316315"/>
            <a:ext cx="6269572" cy="3705697"/>
          </a:xfrm>
          <a:prstGeom prst="rect">
            <a:avLst/>
          </a:prstGeom>
        </p:spPr>
        <p:txBody>
          <a:bodyPr lIns="0" tIns="0" rIns="0" bIns="0" rtlCol="0" anchor="t">
            <a:spAutoFit/>
          </a:bodyPr>
          <a:lstStyle/>
          <a:p>
            <a:pPr algn="just">
              <a:lnSpc>
                <a:spcPts val="4173"/>
              </a:lnSpc>
            </a:pPr>
            <a:r>
              <a:rPr lang="en-US" sz="2981" b="1">
                <a:solidFill>
                  <a:srgbClr val="000000"/>
                </a:solidFill>
                <a:latin typeface="Arial Bold"/>
                <a:ea typeface="Arial Bold"/>
                <a:cs typeface="Arial Bold"/>
                <a:sym typeface="Arial Bold"/>
              </a:rPr>
              <a:t>Nhận xét:</a:t>
            </a:r>
          </a:p>
          <a:p>
            <a:pPr algn="just">
              <a:lnSpc>
                <a:spcPts val="4173"/>
              </a:lnSpc>
              <a:spcBef>
                <a:spcPct val="0"/>
              </a:spcBef>
            </a:pPr>
            <a:r>
              <a:rPr lang="en-US" sz="2981">
                <a:solidFill>
                  <a:srgbClr val="000000"/>
                </a:solidFill>
                <a:latin typeface="Arial"/>
                <a:ea typeface="Arial"/>
                <a:cs typeface="Arial"/>
                <a:sym typeface="Arial"/>
              </a:rPr>
              <a:t>→ Cho thấy giáo viên có nhận thức đúng đắn về vai trò của kế hoạch trong tổ chức hoạt động toán: Đảm bảo hệ thống phù hợp độ tuổi Hướng đến giáo dục lấy trẻ làm trung tâm</a:t>
            </a:r>
          </a:p>
        </p:txBody>
      </p:sp>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64703" y="480105"/>
            <a:ext cx="8951566" cy="3798467"/>
          </a:xfrm>
          <a:custGeom>
            <a:avLst/>
            <a:gdLst/>
            <a:ahLst/>
            <a:cxnLst/>
            <a:rect l="l" t="t" r="r" b="b"/>
            <a:pathLst>
              <a:path w="8951566" h="3798467">
                <a:moveTo>
                  <a:pt x="0" y="0"/>
                </a:moveTo>
                <a:lnTo>
                  <a:pt x="8951566" y="0"/>
                </a:lnTo>
                <a:lnTo>
                  <a:pt x="8951566" y="3798467"/>
                </a:lnTo>
                <a:lnTo>
                  <a:pt x="0" y="3798467"/>
                </a:lnTo>
                <a:lnTo>
                  <a:pt x="0" y="0"/>
                </a:lnTo>
                <a:close/>
              </a:path>
            </a:pathLst>
          </a:custGeom>
          <a:blipFill>
            <a:blip r:embed="rId3"/>
            <a:stretch>
              <a:fillRect l="-1590" r="-1590"/>
            </a:stretch>
          </a:blipFill>
        </p:spPr>
      </p:sp>
      <p:sp>
        <p:nvSpPr>
          <p:cNvPr id="4" name="TextBox 4"/>
          <p:cNvSpPr txBox="1"/>
          <p:nvPr/>
        </p:nvSpPr>
        <p:spPr>
          <a:xfrm>
            <a:off x="9545024" y="365805"/>
            <a:ext cx="8276354" cy="5155677"/>
          </a:xfrm>
          <a:prstGeom prst="rect">
            <a:avLst/>
          </a:prstGeom>
        </p:spPr>
        <p:txBody>
          <a:bodyPr lIns="0" tIns="0" rIns="0" bIns="0" rtlCol="0" anchor="t">
            <a:spAutoFit/>
          </a:bodyPr>
          <a:lstStyle/>
          <a:p>
            <a:pPr algn="just">
              <a:lnSpc>
                <a:spcPts val="4199"/>
              </a:lnSpc>
              <a:spcBef>
                <a:spcPct val="0"/>
              </a:spcBef>
            </a:pPr>
            <a:r>
              <a:rPr lang="en-US" sz="2999" b="1">
                <a:solidFill>
                  <a:srgbClr val="000000"/>
                </a:solidFill>
                <a:latin typeface="Arial Bold"/>
                <a:ea typeface="Arial Bold"/>
                <a:cs typeface="Arial Bold"/>
                <a:sym typeface="Arial Bold"/>
              </a:rPr>
              <a:t>Nhận xét:</a:t>
            </a:r>
          </a:p>
          <a:p>
            <a:pPr algn="just">
              <a:lnSpc>
                <a:spcPts val="4059"/>
              </a:lnSpc>
              <a:spcBef>
                <a:spcPct val="0"/>
              </a:spcBef>
            </a:pPr>
            <a:r>
              <a:rPr lang="en-US" sz="2899">
                <a:solidFill>
                  <a:srgbClr val="000000"/>
                </a:solidFill>
                <a:latin typeface="Arial"/>
                <a:ea typeface="Arial"/>
                <a:cs typeface="Arial"/>
                <a:sym typeface="Arial"/>
              </a:rPr>
              <a:t>→ Giáo viên đã bước đầu vận dụng CNTT vào công tác  lập kế hoạch, góp phần nâng cao tăng tính sáng tạo và hiệu quả trong việc xây dựng kế hoạch tổ chức.. Tuy nhiên, để khai thác hiệu quả hơn, cần có sự tập huấn chuyên sâu và chia sẻ kinh nghiệm sử dụng công cụ số trong việc thiết kế hoạt động giáo dục phù hợp với trẻ mầm non.</a:t>
            </a:r>
          </a:p>
          <a:p>
            <a:pPr algn="just">
              <a:lnSpc>
                <a:spcPts val="3919"/>
              </a:lnSpc>
              <a:spcBef>
                <a:spcPct val="0"/>
              </a:spcBef>
            </a:pPr>
            <a:r>
              <a:rPr lang="en-US" sz="2799">
                <a:solidFill>
                  <a:srgbClr val="000000"/>
                </a:solidFill>
                <a:latin typeface="Arial"/>
                <a:ea typeface="Arial"/>
                <a:cs typeface="Arial"/>
                <a:sym typeface="Arial"/>
              </a:rPr>
              <a:t> </a:t>
            </a:r>
          </a:p>
          <a:p>
            <a:pPr algn="just">
              <a:lnSpc>
                <a:spcPts val="3919"/>
              </a:lnSpc>
              <a:spcBef>
                <a:spcPct val="0"/>
              </a:spcBef>
            </a:pPr>
            <a:endParaRPr lang="en-US" sz="2799">
              <a:solidFill>
                <a:srgbClr val="000000"/>
              </a:solidFill>
              <a:latin typeface="Arial"/>
              <a:ea typeface="Arial"/>
              <a:cs typeface="Arial"/>
              <a:sym typeface="Arial"/>
            </a:endParaRPr>
          </a:p>
        </p:txBody>
      </p:sp>
      <p:sp>
        <p:nvSpPr>
          <p:cNvPr id="5" name="Freeform 5"/>
          <p:cNvSpPr/>
          <p:nvPr/>
        </p:nvSpPr>
        <p:spPr>
          <a:xfrm>
            <a:off x="8669816" y="5521370"/>
            <a:ext cx="9351957" cy="4071837"/>
          </a:xfrm>
          <a:custGeom>
            <a:avLst/>
            <a:gdLst/>
            <a:ahLst/>
            <a:cxnLst/>
            <a:rect l="l" t="t" r="r" b="b"/>
            <a:pathLst>
              <a:path w="9351957" h="4071837">
                <a:moveTo>
                  <a:pt x="0" y="0"/>
                </a:moveTo>
                <a:lnTo>
                  <a:pt x="9351957" y="0"/>
                </a:lnTo>
                <a:lnTo>
                  <a:pt x="9351957" y="4071838"/>
                </a:lnTo>
                <a:lnTo>
                  <a:pt x="0" y="4071838"/>
                </a:lnTo>
                <a:lnTo>
                  <a:pt x="0" y="0"/>
                </a:lnTo>
                <a:close/>
              </a:path>
            </a:pathLst>
          </a:custGeom>
          <a:blipFill>
            <a:blip r:embed="rId4"/>
            <a:stretch>
              <a:fillRect t="-6404" b="-6709"/>
            </a:stretch>
          </a:blipFill>
        </p:spPr>
      </p:sp>
      <p:sp>
        <p:nvSpPr>
          <p:cNvPr id="6" name="TextBox 6"/>
          <p:cNvSpPr txBox="1"/>
          <p:nvPr/>
        </p:nvSpPr>
        <p:spPr>
          <a:xfrm>
            <a:off x="364703" y="5601069"/>
            <a:ext cx="7953565" cy="3631677"/>
          </a:xfrm>
          <a:prstGeom prst="rect">
            <a:avLst/>
          </a:prstGeom>
        </p:spPr>
        <p:txBody>
          <a:bodyPr lIns="0" tIns="0" rIns="0" bIns="0" rtlCol="0" anchor="t">
            <a:spAutoFit/>
          </a:bodyPr>
          <a:lstStyle/>
          <a:p>
            <a:pPr algn="just">
              <a:lnSpc>
                <a:spcPts val="4199"/>
              </a:lnSpc>
            </a:pPr>
            <a:r>
              <a:rPr lang="en-US" sz="2999" b="1">
                <a:solidFill>
                  <a:srgbClr val="000000"/>
                </a:solidFill>
                <a:latin typeface="Arial Bold"/>
                <a:ea typeface="Arial Bold"/>
                <a:cs typeface="Arial Bold"/>
                <a:sym typeface="Arial Bold"/>
              </a:rPr>
              <a:t>Nhận xét :</a:t>
            </a:r>
          </a:p>
          <a:p>
            <a:pPr algn="just">
              <a:lnSpc>
                <a:spcPts val="4059"/>
              </a:lnSpc>
              <a:spcBef>
                <a:spcPct val="0"/>
              </a:spcBef>
            </a:pPr>
            <a:r>
              <a:rPr lang="en-US" sz="2899">
                <a:solidFill>
                  <a:srgbClr val="000000"/>
                </a:solidFill>
                <a:latin typeface="Arial"/>
                <a:ea typeface="Arial"/>
                <a:cs typeface="Arial"/>
                <a:sym typeface="Arial"/>
              </a:rPr>
              <a:t> →  Qua kết quả khảo sát ta có thể thấy, phần lớn giáo viên rất chú ý đến việc tạo cơ hội cho trẻ được trải nghiệm, thao tác trực tiếp với đồ vật để hình thành biểu tượng toán chiếm phần lớn, điều này rất tích cực</a:t>
            </a:r>
          </a:p>
          <a:p>
            <a:pPr algn="just">
              <a:lnSpc>
                <a:spcPts val="3919"/>
              </a:lnSpc>
              <a:spcBef>
                <a:spcPct val="0"/>
              </a:spcBef>
            </a:pPr>
            <a:endParaRPr lang="en-US" sz="2899">
              <a:solidFill>
                <a:srgbClr val="000000"/>
              </a:solidFill>
              <a:latin typeface="Arial"/>
              <a:ea typeface="Arial"/>
              <a:cs typeface="Arial"/>
              <a:sym typeface="Arial"/>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TextBox 3"/>
          <p:cNvSpPr txBox="1"/>
          <p:nvPr/>
        </p:nvSpPr>
        <p:spPr>
          <a:xfrm>
            <a:off x="9854972" y="426742"/>
            <a:ext cx="8143567" cy="4229399"/>
          </a:xfrm>
          <a:prstGeom prst="rect">
            <a:avLst/>
          </a:prstGeom>
        </p:spPr>
        <p:txBody>
          <a:bodyPr lIns="0" tIns="0" rIns="0" bIns="0" rtlCol="0" anchor="t">
            <a:spAutoFit/>
          </a:bodyPr>
          <a:lstStyle/>
          <a:p>
            <a:pPr algn="l">
              <a:lnSpc>
                <a:spcPts val="3676"/>
              </a:lnSpc>
            </a:pPr>
            <a:r>
              <a:rPr lang="en-US" sz="2626" b="1">
                <a:solidFill>
                  <a:srgbClr val="000000"/>
                </a:solidFill>
                <a:latin typeface="Arial Bold"/>
                <a:ea typeface="Arial Bold"/>
                <a:cs typeface="Arial Bold"/>
                <a:sym typeface="Arial Bold"/>
              </a:rPr>
              <a:t>Nhận xét:</a:t>
            </a:r>
          </a:p>
          <a:p>
            <a:pPr algn="just">
              <a:lnSpc>
                <a:spcPts val="3676"/>
              </a:lnSpc>
              <a:spcBef>
                <a:spcPct val="0"/>
              </a:spcBef>
            </a:pPr>
            <a:r>
              <a:rPr lang="en-US" sz="2626">
                <a:solidFill>
                  <a:srgbClr val="000000"/>
                </a:solidFill>
                <a:latin typeface="Arial"/>
                <a:ea typeface="Arial"/>
                <a:cs typeface="Arial"/>
                <a:sym typeface="Arial"/>
              </a:rPr>
              <a:t>Kết quả khảo sát cho thấy nội dung “Đo lường đơn giản” là phần gây khó khăn nhất cho giáo viên khi xây dựng kế hoạch dạy học. Ngoài ra, các nội dung trừu tượng như “Sắp xếp theo quy tắc”, “Phân loại” và “Nhận biết thời gian” cũng còn nhiều thách thức. Trong khi đó, “Đếm và so sánh số lượng” cùng “Nhận biết hình dạng và không gian” được giáo viên đánh giá dễ tiếp cận hơn.</a:t>
            </a:r>
          </a:p>
        </p:txBody>
      </p:sp>
      <p:sp>
        <p:nvSpPr>
          <p:cNvPr id="4" name="Freeform 4"/>
          <p:cNvSpPr/>
          <p:nvPr/>
        </p:nvSpPr>
        <p:spPr>
          <a:xfrm>
            <a:off x="312888" y="521992"/>
            <a:ext cx="8731925" cy="3775173"/>
          </a:xfrm>
          <a:custGeom>
            <a:avLst/>
            <a:gdLst/>
            <a:ahLst/>
            <a:cxnLst/>
            <a:rect l="l" t="t" r="r" b="b"/>
            <a:pathLst>
              <a:path w="8731925" h="3775173">
                <a:moveTo>
                  <a:pt x="0" y="0"/>
                </a:moveTo>
                <a:lnTo>
                  <a:pt x="8731925" y="0"/>
                </a:lnTo>
                <a:lnTo>
                  <a:pt x="8731925" y="3775174"/>
                </a:lnTo>
                <a:lnTo>
                  <a:pt x="0" y="3775174"/>
                </a:lnTo>
                <a:lnTo>
                  <a:pt x="0" y="0"/>
                </a:lnTo>
                <a:close/>
              </a:path>
            </a:pathLst>
          </a:custGeom>
          <a:blipFill>
            <a:blip r:embed="rId3"/>
            <a:stretch>
              <a:fillRect t="-2475" b="-2475"/>
            </a:stretch>
          </a:blipFill>
        </p:spPr>
      </p:sp>
      <p:sp>
        <p:nvSpPr>
          <p:cNvPr id="5" name="Freeform 5"/>
          <p:cNvSpPr/>
          <p:nvPr/>
        </p:nvSpPr>
        <p:spPr>
          <a:xfrm>
            <a:off x="9613145" y="5248592"/>
            <a:ext cx="8627220" cy="4009708"/>
          </a:xfrm>
          <a:custGeom>
            <a:avLst/>
            <a:gdLst/>
            <a:ahLst/>
            <a:cxnLst/>
            <a:rect l="l" t="t" r="r" b="b"/>
            <a:pathLst>
              <a:path w="8627220" h="4009708">
                <a:moveTo>
                  <a:pt x="0" y="0"/>
                </a:moveTo>
                <a:lnTo>
                  <a:pt x="8627220" y="0"/>
                </a:lnTo>
                <a:lnTo>
                  <a:pt x="8627220" y="4009708"/>
                </a:lnTo>
                <a:lnTo>
                  <a:pt x="0" y="4009708"/>
                </a:lnTo>
                <a:lnTo>
                  <a:pt x="0" y="0"/>
                </a:lnTo>
                <a:close/>
              </a:path>
            </a:pathLst>
          </a:custGeom>
          <a:blipFill>
            <a:blip r:embed="rId4"/>
            <a:stretch>
              <a:fillRect t="-4936" r="-1952" b="-6388"/>
            </a:stretch>
          </a:blipFill>
        </p:spPr>
      </p:sp>
      <p:sp>
        <p:nvSpPr>
          <p:cNvPr id="6" name="TextBox 6"/>
          <p:cNvSpPr txBox="1"/>
          <p:nvPr/>
        </p:nvSpPr>
        <p:spPr>
          <a:xfrm>
            <a:off x="312888" y="4814235"/>
            <a:ext cx="9058431" cy="4697126"/>
          </a:xfrm>
          <a:prstGeom prst="rect">
            <a:avLst/>
          </a:prstGeom>
        </p:spPr>
        <p:txBody>
          <a:bodyPr lIns="0" tIns="0" rIns="0" bIns="0" rtlCol="0" anchor="t">
            <a:spAutoFit/>
          </a:bodyPr>
          <a:lstStyle/>
          <a:p>
            <a:pPr algn="just">
              <a:lnSpc>
                <a:spcPts val="4212"/>
              </a:lnSpc>
            </a:pPr>
            <a:r>
              <a:rPr lang="en-US" sz="3009" b="1">
                <a:solidFill>
                  <a:srgbClr val="000000"/>
                </a:solidFill>
                <a:latin typeface="Arial Bold"/>
                <a:ea typeface="Arial Bold"/>
                <a:cs typeface="Arial Bold"/>
                <a:sym typeface="Arial Bold"/>
              </a:rPr>
              <a:t>Nhận xét:</a:t>
            </a:r>
          </a:p>
          <a:p>
            <a:pPr algn="just">
              <a:lnSpc>
                <a:spcPts val="4072"/>
              </a:lnSpc>
              <a:spcBef>
                <a:spcPct val="0"/>
              </a:spcBef>
            </a:pPr>
            <a:r>
              <a:rPr lang="en-US" sz="2909">
                <a:solidFill>
                  <a:srgbClr val="000000"/>
                </a:solidFill>
                <a:latin typeface="Arial"/>
                <a:ea typeface="Arial"/>
                <a:cs typeface="Arial"/>
                <a:sym typeface="Arial"/>
              </a:rPr>
              <a:t> → Kết quả khảo sát cho thấy khi thiết kế hoạt động, giáo viên có xu hướng ưu tiên lồng ghép các biểu tượng toán học vào nhiều loại hoạt động khác nhau của trẻ. Hoạt động vui chơi (góc chơi, ngoài trời) là loại hình được ưu tiên nhiều nhất. Điều này phản ánh nhận thức tích cực của giáo viên về việc tận dụng những tình huống gần gũi, tự nhiên để trẻ học toán một cách nhẹ nhàng, hứng thú</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BE4"/>
        </a:solidFill>
        <a:effectLst/>
      </p:bgPr>
    </p:bg>
    <p:spTree>
      <p:nvGrpSpPr>
        <p:cNvPr id="1" name=""/>
        <p:cNvGrpSpPr/>
        <p:nvPr/>
      </p:nvGrpSpPr>
      <p:grpSpPr>
        <a:xfrm>
          <a:off x="0" y="0"/>
          <a:ext cx="0" cy="0"/>
          <a:chOff x="0" y="0"/>
          <a:chExt cx="0" cy="0"/>
        </a:xfrm>
      </p:grpSpPr>
      <p:grpSp>
        <p:nvGrpSpPr>
          <p:cNvPr id="2" name="Group 2"/>
          <p:cNvGrpSpPr/>
          <p:nvPr/>
        </p:nvGrpSpPr>
        <p:grpSpPr>
          <a:xfrm>
            <a:off x="687324" y="355694"/>
            <a:ext cx="16913352" cy="9331457"/>
            <a:chOff x="0" y="0"/>
            <a:chExt cx="4454545" cy="2457668"/>
          </a:xfrm>
        </p:grpSpPr>
        <p:sp>
          <p:nvSpPr>
            <p:cNvPr id="3" name="Freeform 3"/>
            <p:cNvSpPr/>
            <p:nvPr/>
          </p:nvSpPr>
          <p:spPr>
            <a:xfrm>
              <a:off x="0" y="0"/>
              <a:ext cx="4454546" cy="2457668"/>
            </a:xfrm>
            <a:custGeom>
              <a:avLst/>
              <a:gdLst/>
              <a:ahLst/>
              <a:cxnLst/>
              <a:rect l="l" t="t" r="r" b="b"/>
              <a:pathLst>
                <a:path w="4454546" h="2457668">
                  <a:moveTo>
                    <a:pt x="0" y="0"/>
                  </a:moveTo>
                  <a:lnTo>
                    <a:pt x="4454546" y="0"/>
                  </a:lnTo>
                  <a:lnTo>
                    <a:pt x="4454546" y="2457668"/>
                  </a:lnTo>
                  <a:lnTo>
                    <a:pt x="0" y="2457668"/>
                  </a:lnTo>
                  <a:close/>
                </a:path>
              </a:pathLst>
            </a:custGeom>
            <a:solidFill>
              <a:srgbClr val="FFFFFF"/>
            </a:solidFill>
          </p:spPr>
        </p:sp>
        <p:sp>
          <p:nvSpPr>
            <p:cNvPr id="4" name="TextBox 4"/>
            <p:cNvSpPr txBox="1"/>
            <p:nvPr/>
          </p:nvSpPr>
          <p:spPr>
            <a:xfrm>
              <a:off x="0" y="-123825"/>
              <a:ext cx="4454545" cy="2581493"/>
            </a:xfrm>
            <a:prstGeom prst="rect">
              <a:avLst/>
            </a:prstGeom>
          </p:spPr>
          <p:txBody>
            <a:bodyPr lIns="50800" tIns="50800" rIns="50800" bIns="50800" rtlCol="0" anchor="ctr"/>
            <a:lstStyle/>
            <a:p>
              <a:pPr algn="ctr">
                <a:lnSpc>
                  <a:spcPts val="4480"/>
                </a:lnSpc>
                <a:spcBef>
                  <a:spcPct val="0"/>
                </a:spcBef>
              </a:pPr>
              <a:endParaRPr/>
            </a:p>
          </p:txBody>
        </p:sp>
      </p:grpSp>
      <p:sp>
        <p:nvSpPr>
          <p:cNvPr id="5" name="Freeform 5"/>
          <p:cNvSpPr/>
          <p:nvPr/>
        </p:nvSpPr>
        <p:spPr>
          <a:xfrm>
            <a:off x="687324" y="1550072"/>
            <a:ext cx="16571976" cy="3901591"/>
          </a:xfrm>
          <a:custGeom>
            <a:avLst/>
            <a:gdLst/>
            <a:ahLst/>
            <a:cxnLst/>
            <a:rect l="l" t="t" r="r" b="b"/>
            <a:pathLst>
              <a:path w="16571976" h="3901591">
                <a:moveTo>
                  <a:pt x="0" y="0"/>
                </a:moveTo>
                <a:lnTo>
                  <a:pt x="16571976" y="0"/>
                </a:lnTo>
                <a:lnTo>
                  <a:pt x="16571976" y="3901591"/>
                </a:lnTo>
                <a:lnTo>
                  <a:pt x="0" y="3901591"/>
                </a:lnTo>
                <a:lnTo>
                  <a:pt x="0" y="0"/>
                </a:lnTo>
                <a:close/>
              </a:path>
            </a:pathLst>
          </a:custGeom>
          <a:blipFill>
            <a:blip r:embed="rId2"/>
            <a:stretch>
              <a:fillRect l="-3178" r="-6429" b="-4750"/>
            </a:stretch>
          </a:blipFill>
        </p:spPr>
      </p:sp>
      <p:sp>
        <p:nvSpPr>
          <p:cNvPr id="6" name="TextBox 6"/>
          <p:cNvSpPr txBox="1"/>
          <p:nvPr/>
        </p:nvSpPr>
        <p:spPr>
          <a:xfrm>
            <a:off x="1028700" y="383503"/>
            <a:ext cx="16571976" cy="1166495"/>
          </a:xfrm>
          <a:prstGeom prst="rect">
            <a:avLst/>
          </a:prstGeom>
        </p:spPr>
        <p:txBody>
          <a:bodyPr lIns="0" tIns="0" rIns="0" bIns="0" rtlCol="0" anchor="t">
            <a:spAutoFit/>
          </a:bodyPr>
          <a:lstStyle/>
          <a:p>
            <a:pPr algn="l">
              <a:lnSpc>
                <a:spcPts val="4480"/>
              </a:lnSpc>
              <a:spcBef>
                <a:spcPct val="0"/>
              </a:spcBef>
            </a:pPr>
            <a:r>
              <a:rPr lang="en-US" sz="3200" b="1">
                <a:solidFill>
                  <a:srgbClr val="000000"/>
                </a:solidFill>
                <a:latin typeface="Arial Bold"/>
                <a:ea typeface="Arial Bold"/>
                <a:cs typeface="Arial Bold"/>
                <a:sym typeface="Arial Bold"/>
              </a:rPr>
              <a:t>1.2.3. Thực trạng về hiệu quả tổ chức các hoạt động cho trẻ làm quen với biểu tượng toán bằng các hình thức khác nhau.</a:t>
            </a:r>
          </a:p>
        </p:txBody>
      </p:sp>
      <p:sp>
        <p:nvSpPr>
          <p:cNvPr id="7" name="TextBox 7"/>
          <p:cNvSpPr txBox="1"/>
          <p:nvPr/>
        </p:nvSpPr>
        <p:spPr>
          <a:xfrm>
            <a:off x="1969461" y="5746446"/>
            <a:ext cx="14334697" cy="2954468"/>
          </a:xfrm>
          <a:prstGeom prst="rect">
            <a:avLst/>
          </a:prstGeom>
        </p:spPr>
        <p:txBody>
          <a:bodyPr lIns="0" tIns="0" rIns="0" bIns="0" rtlCol="0" anchor="t">
            <a:spAutoFit/>
          </a:bodyPr>
          <a:lstStyle/>
          <a:p>
            <a:pPr algn="l">
              <a:lnSpc>
                <a:spcPts val="4620"/>
              </a:lnSpc>
              <a:spcBef>
                <a:spcPct val="0"/>
              </a:spcBef>
            </a:pPr>
            <a:r>
              <a:rPr lang="en-US" sz="3300" b="1">
                <a:solidFill>
                  <a:srgbClr val="000000"/>
                </a:solidFill>
                <a:latin typeface="Arial Bold"/>
                <a:ea typeface="Arial Bold"/>
                <a:cs typeface="Arial Bold"/>
                <a:sym typeface="Arial Bold"/>
              </a:rPr>
              <a:t>Nhận xét:</a:t>
            </a:r>
          </a:p>
          <a:p>
            <a:pPr algn="just">
              <a:lnSpc>
                <a:spcPts val="4620"/>
              </a:lnSpc>
              <a:spcBef>
                <a:spcPct val="0"/>
              </a:spcBef>
            </a:pPr>
            <a:r>
              <a:rPr lang="en-US" sz="3300">
                <a:solidFill>
                  <a:srgbClr val="000000"/>
                </a:solidFill>
                <a:latin typeface="Arial"/>
                <a:ea typeface="Arial"/>
                <a:cs typeface="Arial"/>
                <a:sym typeface="Arial"/>
              </a:rPr>
              <a:t> – Đa số giáo viên thường xuyên tổ chức cho trẻ làm quen với biểu tượng toán, thể hiện sự quan tâm đúng mức đến nội dung này.</a:t>
            </a:r>
          </a:p>
          <a:p>
            <a:pPr algn="just">
              <a:lnSpc>
                <a:spcPts val="4620"/>
              </a:lnSpc>
              <a:spcBef>
                <a:spcPct val="0"/>
              </a:spcBef>
            </a:pPr>
            <a:r>
              <a:rPr lang="en-US" sz="3300">
                <a:solidFill>
                  <a:srgbClr val="000000"/>
                </a:solidFill>
                <a:latin typeface="Arial"/>
                <a:ea typeface="Arial"/>
                <a:cs typeface="Arial"/>
                <a:sym typeface="Arial"/>
              </a:rPr>
              <a:t> – Việc tổ chức thường xuyên góp phần phát triển tư duy logic, so sánh, phân loại và chuẩn bị nền tảng học toán sau này cho trẻ.</a:t>
            </a:r>
            <a:r>
              <a:rPr lang="en-US" sz="3300" b="1">
                <a:solidFill>
                  <a:srgbClr val="000000"/>
                </a:solidFill>
                <a:latin typeface="Arial Bold"/>
                <a:ea typeface="Arial Bold"/>
                <a:cs typeface="Arial Bold"/>
                <a:sym typeface="Arial Bold"/>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6791" y="145867"/>
            <a:ext cx="15902509" cy="4588000"/>
          </a:xfrm>
          <a:custGeom>
            <a:avLst/>
            <a:gdLst/>
            <a:ahLst/>
            <a:cxnLst/>
            <a:rect l="l" t="t" r="r" b="b"/>
            <a:pathLst>
              <a:path w="15902509" h="4588000">
                <a:moveTo>
                  <a:pt x="0" y="0"/>
                </a:moveTo>
                <a:lnTo>
                  <a:pt x="15902509" y="0"/>
                </a:lnTo>
                <a:lnTo>
                  <a:pt x="15902509" y="4588000"/>
                </a:lnTo>
                <a:lnTo>
                  <a:pt x="0" y="4588000"/>
                </a:lnTo>
                <a:lnTo>
                  <a:pt x="0" y="0"/>
                </a:lnTo>
                <a:close/>
              </a:path>
            </a:pathLst>
          </a:custGeom>
          <a:blipFill>
            <a:blip r:embed="rId2"/>
            <a:stretch>
              <a:fillRect l="-6370" r="-7889"/>
            </a:stretch>
          </a:blipFill>
        </p:spPr>
      </p:sp>
      <p:sp>
        <p:nvSpPr>
          <p:cNvPr id="3" name="TextBox 3"/>
          <p:cNvSpPr txBox="1"/>
          <p:nvPr/>
        </p:nvSpPr>
        <p:spPr>
          <a:xfrm>
            <a:off x="2073663" y="5443767"/>
            <a:ext cx="14469250" cy="3770396"/>
          </a:xfrm>
          <a:prstGeom prst="rect">
            <a:avLst/>
          </a:prstGeom>
        </p:spPr>
        <p:txBody>
          <a:bodyPr lIns="0" tIns="0" rIns="0" bIns="0" rtlCol="0" anchor="t">
            <a:spAutoFit/>
          </a:bodyPr>
          <a:lstStyle/>
          <a:p>
            <a:pPr algn="l">
              <a:lnSpc>
                <a:spcPts val="4268"/>
              </a:lnSpc>
            </a:pPr>
            <a:r>
              <a:rPr lang="en-US" sz="3048" b="1">
                <a:solidFill>
                  <a:srgbClr val="000000"/>
                </a:solidFill>
                <a:latin typeface="Arial Bold"/>
                <a:ea typeface="Arial Bold"/>
                <a:cs typeface="Arial Bold"/>
                <a:sym typeface="Arial Bold"/>
              </a:rPr>
              <a:t>Nhận xét:</a:t>
            </a:r>
          </a:p>
          <a:p>
            <a:pPr algn="just">
              <a:lnSpc>
                <a:spcPts val="4268"/>
              </a:lnSpc>
            </a:pPr>
            <a:r>
              <a:rPr lang="en-US" sz="3048">
                <a:solidFill>
                  <a:srgbClr val="000000"/>
                </a:solidFill>
                <a:latin typeface="Arial"/>
                <a:ea typeface="Arial"/>
                <a:cs typeface="Arial"/>
                <a:sym typeface="Arial"/>
              </a:rPr>
              <a:t>Giáo viên ưu tiên tổ chức hoạt động làm quen biểu tượng toán trong các tiết học có kế hoạch và hoạt động ngoài trời, đồng thời tích hợp vào nhiều hoạt động khác. Tuy nhiên, việc khai thác toán học trong sinh hoạt hàng ngày và hoạt động góc còn hạn chế. Vì vậy, cần mở rộng hình thức tổ chức và áp dụng đa dạng hơn để trẻ tiếp cận toán học một cách tự nhiên và sinh động hơn.</a:t>
            </a:r>
          </a:p>
          <a:p>
            <a:pPr algn="l">
              <a:lnSpc>
                <a:spcPts val="4268"/>
              </a:lnSpc>
              <a:spcBef>
                <a:spcPct val="0"/>
              </a:spcBef>
            </a:pPr>
            <a:r>
              <a:rPr lang="en-US" sz="3048">
                <a:solidFill>
                  <a:srgbClr val="000000"/>
                </a:solidFill>
                <a:latin typeface="Arial"/>
                <a:ea typeface="Arial"/>
                <a:cs typeface="Arial"/>
                <a:sym typeface="Arial"/>
              </a:rPr>
              <a:t>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820175" y="716968"/>
            <a:ext cx="16786666" cy="8914936"/>
            <a:chOff x="0" y="0"/>
            <a:chExt cx="4421180" cy="2347967"/>
          </a:xfrm>
        </p:grpSpPr>
        <p:sp>
          <p:nvSpPr>
            <p:cNvPr id="4" name="Freeform 4"/>
            <p:cNvSpPr/>
            <p:nvPr/>
          </p:nvSpPr>
          <p:spPr>
            <a:xfrm>
              <a:off x="0" y="0"/>
              <a:ext cx="4421179" cy="2347967"/>
            </a:xfrm>
            <a:custGeom>
              <a:avLst/>
              <a:gdLst/>
              <a:ahLst/>
              <a:cxnLst/>
              <a:rect l="l" t="t" r="r" b="b"/>
              <a:pathLst>
                <a:path w="4421179" h="2347967">
                  <a:moveTo>
                    <a:pt x="0" y="0"/>
                  </a:moveTo>
                  <a:lnTo>
                    <a:pt x="4421179" y="0"/>
                  </a:lnTo>
                  <a:lnTo>
                    <a:pt x="4421179" y="2347967"/>
                  </a:lnTo>
                  <a:lnTo>
                    <a:pt x="0" y="2347967"/>
                  </a:lnTo>
                  <a:close/>
                </a:path>
              </a:pathLst>
            </a:custGeom>
            <a:solidFill>
              <a:srgbClr val="FFFFFF"/>
            </a:solidFill>
          </p:spPr>
        </p:sp>
        <p:sp>
          <p:nvSpPr>
            <p:cNvPr id="5" name="TextBox 5"/>
            <p:cNvSpPr txBox="1"/>
            <p:nvPr/>
          </p:nvSpPr>
          <p:spPr>
            <a:xfrm>
              <a:off x="0" y="-76200"/>
              <a:ext cx="4421180" cy="24241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176411" y="1936963"/>
            <a:ext cx="13935178" cy="4330461"/>
          </a:xfrm>
          <a:custGeom>
            <a:avLst/>
            <a:gdLst/>
            <a:ahLst/>
            <a:cxnLst/>
            <a:rect l="l" t="t" r="r" b="b"/>
            <a:pathLst>
              <a:path w="13935178" h="4330461">
                <a:moveTo>
                  <a:pt x="0" y="0"/>
                </a:moveTo>
                <a:lnTo>
                  <a:pt x="13935178" y="0"/>
                </a:lnTo>
                <a:lnTo>
                  <a:pt x="13935178" y="4330462"/>
                </a:lnTo>
                <a:lnTo>
                  <a:pt x="0" y="4330462"/>
                </a:lnTo>
                <a:lnTo>
                  <a:pt x="0" y="0"/>
                </a:lnTo>
                <a:close/>
              </a:path>
            </a:pathLst>
          </a:custGeom>
          <a:blipFill>
            <a:blip r:embed="rId3"/>
            <a:stretch>
              <a:fillRect l="-8671" r="-10684"/>
            </a:stretch>
          </a:blipFill>
        </p:spPr>
      </p:sp>
      <p:sp>
        <p:nvSpPr>
          <p:cNvPr id="7" name="TextBox 7"/>
          <p:cNvSpPr txBox="1"/>
          <p:nvPr/>
        </p:nvSpPr>
        <p:spPr>
          <a:xfrm>
            <a:off x="820175" y="847725"/>
            <a:ext cx="4959193" cy="890196"/>
          </a:xfrm>
          <a:prstGeom prst="rect">
            <a:avLst/>
          </a:prstGeom>
        </p:spPr>
        <p:txBody>
          <a:bodyPr lIns="0" tIns="0" rIns="0" bIns="0" rtlCol="0" anchor="t">
            <a:spAutoFit/>
          </a:bodyPr>
          <a:lstStyle/>
          <a:p>
            <a:pPr algn="ctr">
              <a:lnSpc>
                <a:spcPts val="6579"/>
              </a:lnSpc>
              <a:spcBef>
                <a:spcPct val="0"/>
              </a:spcBef>
            </a:pPr>
            <a:r>
              <a:rPr lang="en-US" sz="4699" b="1" i="1">
                <a:solidFill>
                  <a:srgbClr val="000000"/>
                </a:solidFill>
                <a:latin typeface="Arial Bold Italics"/>
                <a:ea typeface="Arial Bold Italics"/>
                <a:cs typeface="Arial Bold Italics"/>
                <a:sym typeface="Arial Bold Italics"/>
              </a:rPr>
              <a:t>1.2.3.1. Tiết học</a:t>
            </a:r>
          </a:p>
        </p:txBody>
      </p:sp>
      <p:sp>
        <p:nvSpPr>
          <p:cNvPr id="8" name="TextBox 8"/>
          <p:cNvSpPr txBox="1"/>
          <p:nvPr/>
        </p:nvSpPr>
        <p:spPr>
          <a:xfrm>
            <a:off x="1249127" y="6261603"/>
            <a:ext cx="15707086" cy="2894051"/>
          </a:xfrm>
          <a:prstGeom prst="rect">
            <a:avLst/>
          </a:prstGeom>
        </p:spPr>
        <p:txBody>
          <a:bodyPr lIns="0" tIns="0" rIns="0" bIns="0" rtlCol="0" anchor="t">
            <a:spAutoFit/>
          </a:bodyPr>
          <a:lstStyle/>
          <a:p>
            <a:pPr algn="l">
              <a:lnSpc>
                <a:spcPts val="3760"/>
              </a:lnSpc>
            </a:pPr>
            <a:r>
              <a:rPr lang="en-US" sz="2685" b="1">
                <a:solidFill>
                  <a:srgbClr val="000000"/>
                </a:solidFill>
                <a:latin typeface="Arial Bold"/>
                <a:ea typeface="Arial Bold"/>
                <a:cs typeface="Arial Bold"/>
                <a:sym typeface="Arial Bold"/>
              </a:rPr>
              <a:t>Nhận xét:</a:t>
            </a:r>
          </a:p>
          <a:p>
            <a:pPr algn="just">
              <a:lnSpc>
                <a:spcPts val="3760"/>
              </a:lnSpc>
              <a:spcBef>
                <a:spcPct val="0"/>
              </a:spcBef>
            </a:pPr>
            <a:r>
              <a:rPr lang="en-US" sz="2685">
                <a:solidFill>
                  <a:srgbClr val="000000"/>
                </a:solidFill>
                <a:latin typeface="Arial"/>
                <a:ea typeface="Arial"/>
                <a:cs typeface="Arial"/>
                <a:sym typeface="Arial"/>
              </a:rPr>
              <a:t>Qua khảo sát, có thể thấy các tiết học có chủ đích mang lại hiệu quả rõ rệt trong việc phát triển biểu tượng toán cho trẻ. Giáo viên đánh giá cao khả năng trẻ tiếp thu và vận dụng các biểu tượng toán học như nhận biết, so sánh, phân biệt số lượng và hình dạng qua các hoạt động này. Đồng thời, không có ý kiến cho rằng trẻ học máy móc hay mất tập trung, chứng tỏ tiết học giúp trẻ hứng thú và phát triển tư duy toán học một cách tích cực.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4772359" y="7351440"/>
            <a:ext cx="3515641" cy="2935560"/>
          </a:xfrm>
          <a:custGeom>
            <a:avLst/>
            <a:gdLst/>
            <a:ahLst/>
            <a:cxnLst/>
            <a:rect l="l" t="t" r="r" b="b"/>
            <a:pathLst>
              <a:path w="3515641" h="2935560">
                <a:moveTo>
                  <a:pt x="0" y="0"/>
                </a:moveTo>
                <a:lnTo>
                  <a:pt x="3515641" y="0"/>
                </a:lnTo>
                <a:lnTo>
                  <a:pt x="3515641" y="2935560"/>
                </a:lnTo>
                <a:lnTo>
                  <a:pt x="0" y="2935560"/>
                </a:lnTo>
                <a:lnTo>
                  <a:pt x="0" y="0"/>
                </a:lnTo>
                <a:close/>
              </a:path>
            </a:pathLst>
          </a:custGeom>
          <a:blipFill>
            <a:blip r:embed="rId3"/>
            <a:stretch>
              <a:fillRect/>
            </a:stretch>
          </a:blipFill>
        </p:spPr>
      </p:sp>
      <p:sp>
        <p:nvSpPr>
          <p:cNvPr id="4" name="Freeform 4"/>
          <p:cNvSpPr/>
          <p:nvPr/>
        </p:nvSpPr>
        <p:spPr>
          <a:xfrm>
            <a:off x="6325865" y="1342565"/>
            <a:ext cx="5742231" cy="1314695"/>
          </a:xfrm>
          <a:custGeom>
            <a:avLst/>
            <a:gdLst/>
            <a:ahLst/>
            <a:cxnLst/>
            <a:rect l="l" t="t" r="r" b="b"/>
            <a:pathLst>
              <a:path w="5742231" h="1314695">
                <a:moveTo>
                  <a:pt x="0" y="0"/>
                </a:moveTo>
                <a:lnTo>
                  <a:pt x="5742231" y="0"/>
                </a:lnTo>
                <a:lnTo>
                  <a:pt x="5742231" y="1314695"/>
                </a:lnTo>
                <a:lnTo>
                  <a:pt x="0" y="1314695"/>
                </a:lnTo>
                <a:lnTo>
                  <a:pt x="0" y="0"/>
                </a:lnTo>
                <a:close/>
              </a:path>
            </a:pathLst>
          </a:custGeom>
          <a:blipFill>
            <a:blip r:embed="rId4"/>
            <a:stretch>
              <a:fillRect l="-10876" r="-5327"/>
            </a:stretch>
          </a:blipFill>
        </p:spPr>
      </p:sp>
      <p:sp>
        <p:nvSpPr>
          <p:cNvPr id="5" name="TextBox 5"/>
          <p:cNvSpPr txBox="1"/>
          <p:nvPr/>
        </p:nvSpPr>
        <p:spPr>
          <a:xfrm>
            <a:off x="5856238" y="-20743"/>
            <a:ext cx="6575524" cy="1277583"/>
          </a:xfrm>
          <a:prstGeom prst="rect">
            <a:avLst/>
          </a:prstGeom>
        </p:spPr>
        <p:txBody>
          <a:bodyPr lIns="0" tIns="0" rIns="0" bIns="0" rtlCol="0" anchor="t">
            <a:spAutoFit/>
          </a:bodyPr>
          <a:lstStyle/>
          <a:p>
            <a:pPr algn="ctr">
              <a:lnSpc>
                <a:spcPts val="9382"/>
              </a:lnSpc>
            </a:pPr>
            <a:r>
              <a:rPr lang="en-US" sz="6701">
                <a:solidFill>
                  <a:srgbClr val="C22A42"/>
                </a:solidFill>
                <a:latin typeface="Arial"/>
                <a:ea typeface="Arial"/>
                <a:cs typeface="Arial"/>
                <a:sym typeface="Arial"/>
              </a:rPr>
              <a:t>Thành viên nhóm</a:t>
            </a:r>
          </a:p>
        </p:txBody>
      </p:sp>
      <p:sp>
        <p:nvSpPr>
          <p:cNvPr id="6" name="TextBox 6"/>
          <p:cNvSpPr txBox="1"/>
          <p:nvPr/>
        </p:nvSpPr>
        <p:spPr>
          <a:xfrm>
            <a:off x="6411343" y="1406945"/>
            <a:ext cx="5571275" cy="1069340"/>
          </a:xfrm>
          <a:prstGeom prst="rect">
            <a:avLst/>
          </a:prstGeom>
        </p:spPr>
        <p:txBody>
          <a:bodyPr lIns="0" tIns="0" rIns="0" bIns="0" rtlCol="0" anchor="t">
            <a:spAutoFit/>
          </a:bodyPr>
          <a:lstStyle/>
          <a:p>
            <a:pPr algn="ctr">
              <a:lnSpc>
                <a:spcPts val="4059"/>
              </a:lnSpc>
            </a:pPr>
            <a:r>
              <a:rPr lang="en-US" sz="2899" b="1">
                <a:solidFill>
                  <a:srgbClr val="000000"/>
                </a:solidFill>
                <a:latin typeface="Arial Bold"/>
                <a:ea typeface="Arial Bold"/>
                <a:cs typeface="Arial Bold"/>
                <a:sym typeface="Arial Bold"/>
              </a:rPr>
              <a:t>Nguyễn Võ Thúy Phượng (NT)</a:t>
            </a:r>
          </a:p>
          <a:p>
            <a:pPr algn="ctr">
              <a:lnSpc>
                <a:spcPts val="4059"/>
              </a:lnSpc>
            </a:pPr>
            <a:r>
              <a:rPr lang="en-US" sz="2899">
                <a:solidFill>
                  <a:srgbClr val="000000"/>
                </a:solidFill>
                <a:latin typeface="Arial"/>
                <a:ea typeface="Arial"/>
                <a:cs typeface="Arial"/>
                <a:sym typeface="Arial"/>
              </a:rPr>
              <a:t>225714020130055</a:t>
            </a:r>
          </a:p>
        </p:txBody>
      </p:sp>
      <p:sp>
        <p:nvSpPr>
          <p:cNvPr id="7" name="Freeform 7"/>
          <p:cNvSpPr/>
          <p:nvPr/>
        </p:nvSpPr>
        <p:spPr>
          <a:xfrm>
            <a:off x="2846087" y="2742985"/>
            <a:ext cx="5423614" cy="1314695"/>
          </a:xfrm>
          <a:custGeom>
            <a:avLst/>
            <a:gdLst/>
            <a:ahLst/>
            <a:cxnLst/>
            <a:rect l="l" t="t" r="r" b="b"/>
            <a:pathLst>
              <a:path w="5423614" h="1314695">
                <a:moveTo>
                  <a:pt x="0" y="0"/>
                </a:moveTo>
                <a:lnTo>
                  <a:pt x="5423614" y="0"/>
                </a:lnTo>
                <a:lnTo>
                  <a:pt x="5423614" y="1314694"/>
                </a:lnTo>
                <a:lnTo>
                  <a:pt x="0" y="1314694"/>
                </a:lnTo>
                <a:lnTo>
                  <a:pt x="0" y="0"/>
                </a:lnTo>
                <a:close/>
              </a:path>
            </a:pathLst>
          </a:custGeom>
          <a:blipFill>
            <a:blip r:embed="rId4"/>
            <a:stretch>
              <a:fillRect l="-11515" r="-11515"/>
            </a:stretch>
          </a:blipFill>
        </p:spPr>
      </p:sp>
      <p:sp>
        <p:nvSpPr>
          <p:cNvPr id="8" name="Freeform 8"/>
          <p:cNvSpPr/>
          <p:nvPr/>
        </p:nvSpPr>
        <p:spPr>
          <a:xfrm>
            <a:off x="2846087" y="8344664"/>
            <a:ext cx="5423614" cy="1314695"/>
          </a:xfrm>
          <a:custGeom>
            <a:avLst/>
            <a:gdLst/>
            <a:ahLst/>
            <a:cxnLst/>
            <a:rect l="l" t="t" r="r" b="b"/>
            <a:pathLst>
              <a:path w="5423614" h="1314695">
                <a:moveTo>
                  <a:pt x="0" y="0"/>
                </a:moveTo>
                <a:lnTo>
                  <a:pt x="5423614" y="0"/>
                </a:lnTo>
                <a:lnTo>
                  <a:pt x="5423614" y="1314695"/>
                </a:lnTo>
                <a:lnTo>
                  <a:pt x="0" y="1314695"/>
                </a:lnTo>
                <a:lnTo>
                  <a:pt x="0" y="0"/>
                </a:lnTo>
                <a:close/>
              </a:path>
            </a:pathLst>
          </a:custGeom>
          <a:blipFill>
            <a:blip r:embed="rId4"/>
            <a:stretch>
              <a:fillRect l="-11515" r="-11515"/>
            </a:stretch>
          </a:blipFill>
        </p:spPr>
      </p:sp>
      <p:sp>
        <p:nvSpPr>
          <p:cNvPr id="9" name="Freeform 9"/>
          <p:cNvSpPr/>
          <p:nvPr/>
        </p:nvSpPr>
        <p:spPr>
          <a:xfrm>
            <a:off x="2846087" y="6944244"/>
            <a:ext cx="5423614" cy="1314695"/>
          </a:xfrm>
          <a:custGeom>
            <a:avLst/>
            <a:gdLst/>
            <a:ahLst/>
            <a:cxnLst/>
            <a:rect l="l" t="t" r="r" b="b"/>
            <a:pathLst>
              <a:path w="5423614" h="1314695">
                <a:moveTo>
                  <a:pt x="0" y="0"/>
                </a:moveTo>
                <a:lnTo>
                  <a:pt x="5423614" y="0"/>
                </a:lnTo>
                <a:lnTo>
                  <a:pt x="5423614" y="1314695"/>
                </a:lnTo>
                <a:lnTo>
                  <a:pt x="0" y="1314695"/>
                </a:lnTo>
                <a:lnTo>
                  <a:pt x="0" y="0"/>
                </a:lnTo>
                <a:close/>
              </a:path>
            </a:pathLst>
          </a:custGeom>
          <a:blipFill>
            <a:blip r:embed="rId4"/>
            <a:stretch>
              <a:fillRect l="-11515" r="-11515"/>
            </a:stretch>
          </a:blipFill>
        </p:spPr>
      </p:sp>
      <p:sp>
        <p:nvSpPr>
          <p:cNvPr id="10" name="Freeform 10"/>
          <p:cNvSpPr/>
          <p:nvPr/>
        </p:nvSpPr>
        <p:spPr>
          <a:xfrm>
            <a:off x="2846087" y="5543824"/>
            <a:ext cx="5423614" cy="1314695"/>
          </a:xfrm>
          <a:custGeom>
            <a:avLst/>
            <a:gdLst/>
            <a:ahLst/>
            <a:cxnLst/>
            <a:rect l="l" t="t" r="r" b="b"/>
            <a:pathLst>
              <a:path w="5423614" h="1314695">
                <a:moveTo>
                  <a:pt x="0" y="0"/>
                </a:moveTo>
                <a:lnTo>
                  <a:pt x="5423614" y="0"/>
                </a:lnTo>
                <a:lnTo>
                  <a:pt x="5423614" y="1314695"/>
                </a:lnTo>
                <a:lnTo>
                  <a:pt x="0" y="1314695"/>
                </a:lnTo>
                <a:lnTo>
                  <a:pt x="0" y="0"/>
                </a:lnTo>
                <a:close/>
              </a:path>
            </a:pathLst>
          </a:custGeom>
          <a:blipFill>
            <a:blip r:embed="rId4"/>
            <a:stretch>
              <a:fillRect l="-11515" r="-11515"/>
            </a:stretch>
          </a:blipFill>
        </p:spPr>
      </p:sp>
      <p:sp>
        <p:nvSpPr>
          <p:cNvPr id="11" name="Freeform 11"/>
          <p:cNvSpPr/>
          <p:nvPr/>
        </p:nvSpPr>
        <p:spPr>
          <a:xfrm>
            <a:off x="2846087" y="4143404"/>
            <a:ext cx="5423614" cy="1314695"/>
          </a:xfrm>
          <a:custGeom>
            <a:avLst/>
            <a:gdLst/>
            <a:ahLst/>
            <a:cxnLst/>
            <a:rect l="l" t="t" r="r" b="b"/>
            <a:pathLst>
              <a:path w="5423614" h="1314695">
                <a:moveTo>
                  <a:pt x="0" y="0"/>
                </a:moveTo>
                <a:lnTo>
                  <a:pt x="5423614" y="0"/>
                </a:lnTo>
                <a:lnTo>
                  <a:pt x="5423614" y="1314695"/>
                </a:lnTo>
                <a:lnTo>
                  <a:pt x="0" y="1314695"/>
                </a:lnTo>
                <a:lnTo>
                  <a:pt x="0" y="0"/>
                </a:lnTo>
                <a:close/>
              </a:path>
            </a:pathLst>
          </a:custGeom>
          <a:blipFill>
            <a:blip r:embed="rId4"/>
            <a:stretch>
              <a:fillRect l="-11515" r="-11515"/>
            </a:stretch>
          </a:blipFill>
        </p:spPr>
      </p:sp>
      <p:sp>
        <p:nvSpPr>
          <p:cNvPr id="12" name="Freeform 12"/>
          <p:cNvSpPr/>
          <p:nvPr/>
        </p:nvSpPr>
        <p:spPr>
          <a:xfrm>
            <a:off x="10208354" y="8344664"/>
            <a:ext cx="5423614" cy="1314695"/>
          </a:xfrm>
          <a:custGeom>
            <a:avLst/>
            <a:gdLst/>
            <a:ahLst/>
            <a:cxnLst/>
            <a:rect l="l" t="t" r="r" b="b"/>
            <a:pathLst>
              <a:path w="5423614" h="1314695">
                <a:moveTo>
                  <a:pt x="0" y="0"/>
                </a:moveTo>
                <a:lnTo>
                  <a:pt x="5423614" y="0"/>
                </a:lnTo>
                <a:lnTo>
                  <a:pt x="5423614" y="1314695"/>
                </a:lnTo>
                <a:lnTo>
                  <a:pt x="0" y="1314695"/>
                </a:lnTo>
                <a:lnTo>
                  <a:pt x="0" y="0"/>
                </a:lnTo>
                <a:close/>
              </a:path>
            </a:pathLst>
          </a:custGeom>
          <a:blipFill>
            <a:blip r:embed="rId4"/>
            <a:stretch>
              <a:fillRect l="-11515" r="-11515"/>
            </a:stretch>
          </a:blipFill>
        </p:spPr>
      </p:sp>
      <p:sp>
        <p:nvSpPr>
          <p:cNvPr id="13" name="Freeform 13"/>
          <p:cNvSpPr/>
          <p:nvPr/>
        </p:nvSpPr>
        <p:spPr>
          <a:xfrm>
            <a:off x="10208354" y="6944244"/>
            <a:ext cx="5423614" cy="1314695"/>
          </a:xfrm>
          <a:custGeom>
            <a:avLst/>
            <a:gdLst/>
            <a:ahLst/>
            <a:cxnLst/>
            <a:rect l="l" t="t" r="r" b="b"/>
            <a:pathLst>
              <a:path w="5423614" h="1314695">
                <a:moveTo>
                  <a:pt x="0" y="0"/>
                </a:moveTo>
                <a:lnTo>
                  <a:pt x="5423614" y="0"/>
                </a:lnTo>
                <a:lnTo>
                  <a:pt x="5423614" y="1314695"/>
                </a:lnTo>
                <a:lnTo>
                  <a:pt x="0" y="1314695"/>
                </a:lnTo>
                <a:lnTo>
                  <a:pt x="0" y="0"/>
                </a:lnTo>
                <a:close/>
              </a:path>
            </a:pathLst>
          </a:custGeom>
          <a:blipFill>
            <a:blip r:embed="rId4"/>
            <a:stretch>
              <a:fillRect l="-11515" r="-11515"/>
            </a:stretch>
          </a:blipFill>
        </p:spPr>
      </p:sp>
      <p:sp>
        <p:nvSpPr>
          <p:cNvPr id="14" name="Freeform 14"/>
          <p:cNvSpPr/>
          <p:nvPr/>
        </p:nvSpPr>
        <p:spPr>
          <a:xfrm>
            <a:off x="10208354" y="5543824"/>
            <a:ext cx="5423614" cy="1314695"/>
          </a:xfrm>
          <a:custGeom>
            <a:avLst/>
            <a:gdLst/>
            <a:ahLst/>
            <a:cxnLst/>
            <a:rect l="l" t="t" r="r" b="b"/>
            <a:pathLst>
              <a:path w="5423614" h="1314695">
                <a:moveTo>
                  <a:pt x="0" y="0"/>
                </a:moveTo>
                <a:lnTo>
                  <a:pt x="5423614" y="0"/>
                </a:lnTo>
                <a:lnTo>
                  <a:pt x="5423614" y="1314695"/>
                </a:lnTo>
                <a:lnTo>
                  <a:pt x="0" y="1314695"/>
                </a:lnTo>
                <a:lnTo>
                  <a:pt x="0" y="0"/>
                </a:lnTo>
                <a:close/>
              </a:path>
            </a:pathLst>
          </a:custGeom>
          <a:blipFill>
            <a:blip r:embed="rId4"/>
            <a:stretch>
              <a:fillRect l="-11515" r="-11515"/>
            </a:stretch>
          </a:blipFill>
        </p:spPr>
      </p:sp>
      <p:sp>
        <p:nvSpPr>
          <p:cNvPr id="15" name="Freeform 15"/>
          <p:cNvSpPr/>
          <p:nvPr/>
        </p:nvSpPr>
        <p:spPr>
          <a:xfrm>
            <a:off x="10208354" y="4143404"/>
            <a:ext cx="5423614" cy="1314695"/>
          </a:xfrm>
          <a:custGeom>
            <a:avLst/>
            <a:gdLst/>
            <a:ahLst/>
            <a:cxnLst/>
            <a:rect l="l" t="t" r="r" b="b"/>
            <a:pathLst>
              <a:path w="5423614" h="1314695">
                <a:moveTo>
                  <a:pt x="0" y="0"/>
                </a:moveTo>
                <a:lnTo>
                  <a:pt x="5423614" y="0"/>
                </a:lnTo>
                <a:lnTo>
                  <a:pt x="5423614" y="1314695"/>
                </a:lnTo>
                <a:lnTo>
                  <a:pt x="0" y="1314695"/>
                </a:lnTo>
                <a:lnTo>
                  <a:pt x="0" y="0"/>
                </a:lnTo>
                <a:close/>
              </a:path>
            </a:pathLst>
          </a:custGeom>
          <a:blipFill>
            <a:blip r:embed="rId4"/>
            <a:stretch>
              <a:fillRect l="-11515" r="-11515"/>
            </a:stretch>
          </a:blipFill>
        </p:spPr>
      </p:sp>
      <p:sp>
        <p:nvSpPr>
          <p:cNvPr id="16" name="Freeform 16"/>
          <p:cNvSpPr/>
          <p:nvPr/>
        </p:nvSpPr>
        <p:spPr>
          <a:xfrm>
            <a:off x="10208354" y="2742985"/>
            <a:ext cx="5423614" cy="1314695"/>
          </a:xfrm>
          <a:custGeom>
            <a:avLst/>
            <a:gdLst/>
            <a:ahLst/>
            <a:cxnLst/>
            <a:rect l="l" t="t" r="r" b="b"/>
            <a:pathLst>
              <a:path w="5423614" h="1314695">
                <a:moveTo>
                  <a:pt x="0" y="0"/>
                </a:moveTo>
                <a:lnTo>
                  <a:pt x="5423614" y="0"/>
                </a:lnTo>
                <a:lnTo>
                  <a:pt x="5423614" y="1314694"/>
                </a:lnTo>
                <a:lnTo>
                  <a:pt x="0" y="1314694"/>
                </a:lnTo>
                <a:lnTo>
                  <a:pt x="0" y="0"/>
                </a:lnTo>
                <a:close/>
              </a:path>
            </a:pathLst>
          </a:custGeom>
          <a:blipFill>
            <a:blip r:embed="rId4"/>
            <a:stretch>
              <a:fillRect l="-11515" r="-11515"/>
            </a:stretch>
          </a:blipFill>
        </p:spPr>
      </p:sp>
      <p:sp>
        <p:nvSpPr>
          <p:cNvPr id="17" name="TextBox 17"/>
          <p:cNvSpPr txBox="1"/>
          <p:nvPr/>
        </p:nvSpPr>
        <p:spPr>
          <a:xfrm>
            <a:off x="2846087" y="2808512"/>
            <a:ext cx="5423614" cy="1069340"/>
          </a:xfrm>
          <a:prstGeom prst="rect">
            <a:avLst/>
          </a:prstGeom>
        </p:spPr>
        <p:txBody>
          <a:bodyPr lIns="0" tIns="0" rIns="0" bIns="0" rtlCol="0" anchor="t">
            <a:spAutoFit/>
          </a:bodyPr>
          <a:lstStyle/>
          <a:p>
            <a:pPr algn="ctr">
              <a:lnSpc>
                <a:spcPts val="4060"/>
              </a:lnSpc>
              <a:spcBef>
                <a:spcPct val="0"/>
              </a:spcBef>
            </a:pPr>
            <a:r>
              <a:rPr lang="en-US" sz="2900" b="1">
                <a:solidFill>
                  <a:srgbClr val="000000"/>
                </a:solidFill>
                <a:latin typeface="Arial Bold"/>
                <a:ea typeface="Arial Bold"/>
                <a:cs typeface="Arial Bold"/>
                <a:sym typeface="Arial Bold"/>
              </a:rPr>
              <a:t>Nguyễn Thị Sương</a:t>
            </a:r>
          </a:p>
          <a:p>
            <a:pPr algn="ctr">
              <a:lnSpc>
                <a:spcPts val="4060"/>
              </a:lnSpc>
              <a:spcBef>
                <a:spcPct val="0"/>
              </a:spcBef>
            </a:pPr>
            <a:r>
              <a:rPr lang="en-US" sz="2900">
                <a:solidFill>
                  <a:srgbClr val="000000"/>
                </a:solidFill>
                <a:latin typeface="Arial"/>
                <a:ea typeface="Arial"/>
                <a:cs typeface="Arial"/>
                <a:sym typeface="Arial"/>
              </a:rPr>
              <a:t>225714020130087</a:t>
            </a:r>
          </a:p>
        </p:txBody>
      </p:sp>
      <p:sp>
        <p:nvSpPr>
          <p:cNvPr id="18" name="TextBox 18"/>
          <p:cNvSpPr txBox="1"/>
          <p:nvPr/>
        </p:nvSpPr>
        <p:spPr>
          <a:xfrm>
            <a:off x="2846087" y="4210079"/>
            <a:ext cx="5423614" cy="1069341"/>
          </a:xfrm>
          <a:prstGeom prst="rect">
            <a:avLst/>
          </a:prstGeom>
        </p:spPr>
        <p:txBody>
          <a:bodyPr lIns="0" tIns="0" rIns="0" bIns="0" rtlCol="0" anchor="t">
            <a:spAutoFit/>
          </a:bodyPr>
          <a:lstStyle/>
          <a:p>
            <a:pPr algn="ctr">
              <a:lnSpc>
                <a:spcPts val="4059"/>
              </a:lnSpc>
              <a:spcBef>
                <a:spcPct val="0"/>
              </a:spcBef>
            </a:pPr>
            <a:r>
              <a:rPr lang="en-US" sz="2899" b="1">
                <a:solidFill>
                  <a:srgbClr val="000000"/>
                </a:solidFill>
                <a:latin typeface="Arial Bold"/>
                <a:ea typeface="Arial Bold"/>
                <a:cs typeface="Arial Bold"/>
                <a:sym typeface="Arial Bold"/>
              </a:rPr>
              <a:t>Ngô Thanh Tâm</a:t>
            </a:r>
          </a:p>
          <a:p>
            <a:pPr algn="ctr">
              <a:lnSpc>
                <a:spcPts val="4059"/>
              </a:lnSpc>
              <a:spcBef>
                <a:spcPct val="0"/>
              </a:spcBef>
            </a:pPr>
            <a:r>
              <a:rPr lang="en-US" sz="2899">
                <a:solidFill>
                  <a:srgbClr val="000000"/>
                </a:solidFill>
                <a:latin typeface="Arial"/>
                <a:ea typeface="Arial"/>
                <a:cs typeface="Arial"/>
                <a:sym typeface="Arial"/>
              </a:rPr>
              <a:t>225714020130143</a:t>
            </a:r>
          </a:p>
        </p:txBody>
      </p:sp>
      <p:sp>
        <p:nvSpPr>
          <p:cNvPr id="19" name="TextBox 19"/>
          <p:cNvSpPr txBox="1"/>
          <p:nvPr/>
        </p:nvSpPr>
        <p:spPr>
          <a:xfrm>
            <a:off x="2846087" y="5610499"/>
            <a:ext cx="5423614" cy="1069340"/>
          </a:xfrm>
          <a:prstGeom prst="rect">
            <a:avLst/>
          </a:prstGeom>
        </p:spPr>
        <p:txBody>
          <a:bodyPr lIns="0" tIns="0" rIns="0" bIns="0" rtlCol="0" anchor="t">
            <a:spAutoFit/>
          </a:bodyPr>
          <a:lstStyle/>
          <a:p>
            <a:pPr algn="ctr">
              <a:lnSpc>
                <a:spcPts val="4060"/>
              </a:lnSpc>
              <a:spcBef>
                <a:spcPct val="0"/>
              </a:spcBef>
            </a:pPr>
            <a:r>
              <a:rPr lang="en-US" sz="2900" b="1">
                <a:solidFill>
                  <a:srgbClr val="000000"/>
                </a:solidFill>
                <a:latin typeface="Arial Bold"/>
                <a:ea typeface="Arial Bold"/>
                <a:cs typeface="Arial Bold"/>
                <a:sym typeface="Arial Bold"/>
              </a:rPr>
              <a:t>Thái Thị Thảo</a:t>
            </a:r>
          </a:p>
          <a:p>
            <a:pPr algn="ctr">
              <a:lnSpc>
                <a:spcPts val="4060"/>
              </a:lnSpc>
              <a:spcBef>
                <a:spcPct val="0"/>
              </a:spcBef>
            </a:pPr>
            <a:r>
              <a:rPr lang="en-US" sz="2900">
                <a:solidFill>
                  <a:srgbClr val="000000"/>
                </a:solidFill>
                <a:latin typeface="Arial"/>
                <a:ea typeface="Arial"/>
                <a:cs typeface="Arial"/>
                <a:sym typeface="Arial"/>
              </a:rPr>
              <a:t>225714020130044</a:t>
            </a:r>
          </a:p>
        </p:txBody>
      </p:sp>
      <p:sp>
        <p:nvSpPr>
          <p:cNvPr id="20" name="TextBox 20"/>
          <p:cNvSpPr txBox="1"/>
          <p:nvPr/>
        </p:nvSpPr>
        <p:spPr>
          <a:xfrm>
            <a:off x="2846087" y="7010919"/>
            <a:ext cx="5423614" cy="1069340"/>
          </a:xfrm>
          <a:prstGeom prst="rect">
            <a:avLst/>
          </a:prstGeom>
        </p:spPr>
        <p:txBody>
          <a:bodyPr lIns="0" tIns="0" rIns="0" bIns="0" rtlCol="0" anchor="t">
            <a:spAutoFit/>
          </a:bodyPr>
          <a:lstStyle/>
          <a:p>
            <a:pPr algn="ctr">
              <a:lnSpc>
                <a:spcPts val="4060"/>
              </a:lnSpc>
              <a:spcBef>
                <a:spcPct val="0"/>
              </a:spcBef>
            </a:pPr>
            <a:r>
              <a:rPr lang="en-US" sz="2900" b="1">
                <a:solidFill>
                  <a:srgbClr val="000000"/>
                </a:solidFill>
                <a:latin typeface="Arial Bold"/>
                <a:ea typeface="Arial Bold"/>
                <a:cs typeface="Arial Bold"/>
                <a:sym typeface="Arial Bold"/>
              </a:rPr>
              <a:t>Phan Thị Thiện</a:t>
            </a:r>
          </a:p>
          <a:p>
            <a:pPr algn="ctr">
              <a:lnSpc>
                <a:spcPts val="4060"/>
              </a:lnSpc>
              <a:spcBef>
                <a:spcPct val="0"/>
              </a:spcBef>
            </a:pPr>
            <a:r>
              <a:rPr lang="en-US" sz="2900">
                <a:solidFill>
                  <a:srgbClr val="000000"/>
                </a:solidFill>
                <a:latin typeface="Arial"/>
                <a:ea typeface="Arial"/>
                <a:cs typeface="Arial"/>
                <a:sym typeface="Arial"/>
              </a:rPr>
              <a:t>225714020130106</a:t>
            </a:r>
          </a:p>
        </p:txBody>
      </p:sp>
      <p:sp>
        <p:nvSpPr>
          <p:cNvPr id="21" name="TextBox 21"/>
          <p:cNvSpPr txBox="1"/>
          <p:nvPr/>
        </p:nvSpPr>
        <p:spPr>
          <a:xfrm>
            <a:off x="2846087" y="8411339"/>
            <a:ext cx="5423614" cy="1069414"/>
          </a:xfrm>
          <a:prstGeom prst="rect">
            <a:avLst/>
          </a:prstGeom>
        </p:spPr>
        <p:txBody>
          <a:bodyPr lIns="0" tIns="0" rIns="0" bIns="0" rtlCol="0" anchor="t">
            <a:spAutoFit/>
          </a:bodyPr>
          <a:lstStyle/>
          <a:p>
            <a:pPr algn="ctr">
              <a:lnSpc>
                <a:spcPts val="4060"/>
              </a:lnSpc>
              <a:spcBef>
                <a:spcPct val="0"/>
              </a:spcBef>
            </a:pPr>
            <a:r>
              <a:rPr lang="en-US" sz="2900" b="1">
                <a:solidFill>
                  <a:srgbClr val="000000"/>
                </a:solidFill>
                <a:latin typeface="Arial Bold"/>
                <a:ea typeface="Arial Bold"/>
                <a:cs typeface="Arial Bold"/>
                <a:sym typeface="Arial Bold"/>
              </a:rPr>
              <a:t>Vi Thị Ánh Thơ</a:t>
            </a:r>
          </a:p>
          <a:p>
            <a:pPr algn="ctr">
              <a:lnSpc>
                <a:spcPts val="4060"/>
              </a:lnSpc>
              <a:spcBef>
                <a:spcPct val="0"/>
              </a:spcBef>
            </a:pPr>
            <a:r>
              <a:rPr lang="en-US" sz="2900">
                <a:solidFill>
                  <a:srgbClr val="000000"/>
                </a:solidFill>
                <a:latin typeface="Arial"/>
                <a:ea typeface="Arial"/>
                <a:cs typeface="Arial"/>
                <a:sym typeface="Arial"/>
              </a:rPr>
              <a:t>225714020130080</a:t>
            </a:r>
          </a:p>
        </p:txBody>
      </p:sp>
      <p:sp>
        <p:nvSpPr>
          <p:cNvPr id="22" name="TextBox 22"/>
          <p:cNvSpPr txBox="1"/>
          <p:nvPr/>
        </p:nvSpPr>
        <p:spPr>
          <a:xfrm>
            <a:off x="10208354" y="2808512"/>
            <a:ext cx="5423614" cy="1069414"/>
          </a:xfrm>
          <a:prstGeom prst="rect">
            <a:avLst/>
          </a:prstGeom>
        </p:spPr>
        <p:txBody>
          <a:bodyPr lIns="0" tIns="0" rIns="0" bIns="0" rtlCol="0" anchor="t">
            <a:spAutoFit/>
          </a:bodyPr>
          <a:lstStyle/>
          <a:p>
            <a:pPr algn="ctr">
              <a:lnSpc>
                <a:spcPts val="4060"/>
              </a:lnSpc>
              <a:spcBef>
                <a:spcPct val="0"/>
              </a:spcBef>
            </a:pPr>
            <a:r>
              <a:rPr lang="en-US" sz="2900" b="1">
                <a:solidFill>
                  <a:srgbClr val="000000"/>
                </a:solidFill>
                <a:latin typeface="Arial Bold"/>
                <a:ea typeface="Arial Bold"/>
                <a:cs typeface="Arial Bold"/>
                <a:sym typeface="Arial Bold"/>
              </a:rPr>
              <a:t>Trần Thị Phượng Thư </a:t>
            </a:r>
          </a:p>
          <a:p>
            <a:pPr algn="ctr">
              <a:lnSpc>
                <a:spcPts val="4060"/>
              </a:lnSpc>
              <a:spcBef>
                <a:spcPct val="0"/>
              </a:spcBef>
            </a:pPr>
            <a:r>
              <a:rPr lang="en-US" sz="2900">
                <a:solidFill>
                  <a:srgbClr val="000000"/>
                </a:solidFill>
                <a:latin typeface="Arial"/>
                <a:ea typeface="Arial"/>
                <a:cs typeface="Arial"/>
                <a:sym typeface="Arial"/>
              </a:rPr>
              <a:t>225714020130140</a:t>
            </a:r>
          </a:p>
        </p:txBody>
      </p:sp>
      <p:sp>
        <p:nvSpPr>
          <p:cNvPr id="23" name="TextBox 23"/>
          <p:cNvSpPr txBox="1"/>
          <p:nvPr/>
        </p:nvSpPr>
        <p:spPr>
          <a:xfrm>
            <a:off x="10208354" y="4210080"/>
            <a:ext cx="5423614" cy="1069340"/>
          </a:xfrm>
          <a:prstGeom prst="rect">
            <a:avLst/>
          </a:prstGeom>
        </p:spPr>
        <p:txBody>
          <a:bodyPr lIns="0" tIns="0" rIns="0" bIns="0" rtlCol="0" anchor="t">
            <a:spAutoFit/>
          </a:bodyPr>
          <a:lstStyle/>
          <a:p>
            <a:pPr algn="ctr">
              <a:lnSpc>
                <a:spcPts val="4060"/>
              </a:lnSpc>
              <a:spcBef>
                <a:spcPct val="0"/>
              </a:spcBef>
            </a:pPr>
            <a:r>
              <a:rPr lang="en-US" sz="2900" b="1">
                <a:solidFill>
                  <a:srgbClr val="000000"/>
                </a:solidFill>
                <a:latin typeface="Arial Bold"/>
                <a:ea typeface="Arial Bold"/>
                <a:cs typeface="Arial Bold"/>
                <a:sym typeface="Arial Bold"/>
              </a:rPr>
              <a:t>Hoàng Thị Thương</a:t>
            </a:r>
          </a:p>
          <a:p>
            <a:pPr algn="ctr">
              <a:lnSpc>
                <a:spcPts val="4060"/>
              </a:lnSpc>
              <a:spcBef>
                <a:spcPct val="0"/>
              </a:spcBef>
            </a:pPr>
            <a:r>
              <a:rPr lang="en-US" sz="2900">
                <a:solidFill>
                  <a:srgbClr val="000000"/>
                </a:solidFill>
                <a:latin typeface="Arial"/>
                <a:ea typeface="Arial"/>
                <a:cs typeface="Arial"/>
                <a:sym typeface="Arial"/>
              </a:rPr>
              <a:t>225714020130142</a:t>
            </a:r>
          </a:p>
        </p:txBody>
      </p:sp>
      <p:sp>
        <p:nvSpPr>
          <p:cNvPr id="24" name="TextBox 24"/>
          <p:cNvSpPr txBox="1"/>
          <p:nvPr/>
        </p:nvSpPr>
        <p:spPr>
          <a:xfrm>
            <a:off x="10208354" y="5609352"/>
            <a:ext cx="5423614" cy="1069414"/>
          </a:xfrm>
          <a:prstGeom prst="rect">
            <a:avLst/>
          </a:prstGeom>
        </p:spPr>
        <p:txBody>
          <a:bodyPr lIns="0" tIns="0" rIns="0" bIns="0" rtlCol="0" anchor="t">
            <a:spAutoFit/>
          </a:bodyPr>
          <a:lstStyle/>
          <a:p>
            <a:pPr algn="ctr">
              <a:lnSpc>
                <a:spcPts val="4060"/>
              </a:lnSpc>
              <a:spcBef>
                <a:spcPct val="0"/>
              </a:spcBef>
            </a:pPr>
            <a:r>
              <a:rPr lang="en-US" sz="2900" b="1">
                <a:solidFill>
                  <a:srgbClr val="000000"/>
                </a:solidFill>
                <a:latin typeface="Arial Bold"/>
                <a:ea typeface="Arial Bold"/>
                <a:cs typeface="Arial Bold"/>
                <a:sym typeface="Arial Bold"/>
              </a:rPr>
              <a:t>Ngô Hoài Thương</a:t>
            </a:r>
          </a:p>
          <a:p>
            <a:pPr algn="ctr">
              <a:lnSpc>
                <a:spcPts val="4060"/>
              </a:lnSpc>
              <a:spcBef>
                <a:spcPct val="0"/>
              </a:spcBef>
            </a:pPr>
            <a:r>
              <a:rPr lang="en-US" sz="2900">
                <a:solidFill>
                  <a:srgbClr val="000000"/>
                </a:solidFill>
                <a:latin typeface="Arial"/>
                <a:ea typeface="Arial"/>
                <a:cs typeface="Arial"/>
                <a:sym typeface="Arial"/>
              </a:rPr>
              <a:t>225714014020130138</a:t>
            </a:r>
          </a:p>
        </p:txBody>
      </p:sp>
      <p:sp>
        <p:nvSpPr>
          <p:cNvPr id="25" name="TextBox 25"/>
          <p:cNvSpPr txBox="1"/>
          <p:nvPr/>
        </p:nvSpPr>
        <p:spPr>
          <a:xfrm>
            <a:off x="10208354" y="7009772"/>
            <a:ext cx="5423614" cy="1069414"/>
          </a:xfrm>
          <a:prstGeom prst="rect">
            <a:avLst/>
          </a:prstGeom>
        </p:spPr>
        <p:txBody>
          <a:bodyPr lIns="0" tIns="0" rIns="0" bIns="0" rtlCol="0" anchor="t">
            <a:spAutoFit/>
          </a:bodyPr>
          <a:lstStyle/>
          <a:p>
            <a:pPr algn="ctr">
              <a:lnSpc>
                <a:spcPts val="4060"/>
              </a:lnSpc>
              <a:spcBef>
                <a:spcPct val="0"/>
              </a:spcBef>
            </a:pPr>
            <a:r>
              <a:rPr lang="en-US" sz="2900" b="1">
                <a:solidFill>
                  <a:srgbClr val="000000"/>
                </a:solidFill>
                <a:latin typeface="Arial Bold"/>
                <a:ea typeface="Arial Bold"/>
                <a:cs typeface="Arial Bold"/>
                <a:sym typeface="Arial Bold"/>
              </a:rPr>
              <a:t>Nguyễn Thị Thương</a:t>
            </a:r>
          </a:p>
          <a:p>
            <a:pPr algn="ctr">
              <a:lnSpc>
                <a:spcPts val="4060"/>
              </a:lnSpc>
              <a:spcBef>
                <a:spcPct val="0"/>
              </a:spcBef>
            </a:pPr>
            <a:r>
              <a:rPr lang="en-US" sz="2900">
                <a:solidFill>
                  <a:srgbClr val="000000"/>
                </a:solidFill>
                <a:latin typeface="Arial"/>
                <a:ea typeface="Arial"/>
                <a:cs typeface="Arial"/>
                <a:sym typeface="Arial"/>
              </a:rPr>
              <a:t>225714020130159</a:t>
            </a:r>
          </a:p>
        </p:txBody>
      </p:sp>
      <p:sp>
        <p:nvSpPr>
          <p:cNvPr id="26" name="TextBox 26"/>
          <p:cNvSpPr txBox="1"/>
          <p:nvPr/>
        </p:nvSpPr>
        <p:spPr>
          <a:xfrm>
            <a:off x="10632346" y="8478014"/>
            <a:ext cx="4575629" cy="1069340"/>
          </a:xfrm>
          <a:prstGeom prst="rect">
            <a:avLst/>
          </a:prstGeom>
        </p:spPr>
        <p:txBody>
          <a:bodyPr lIns="0" tIns="0" rIns="0" bIns="0" rtlCol="0" anchor="t">
            <a:spAutoFit/>
          </a:bodyPr>
          <a:lstStyle/>
          <a:p>
            <a:pPr algn="ctr">
              <a:lnSpc>
                <a:spcPts val="4060"/>
              </a:lnSpc>
              <a:spcBef>
                <a:spcPct val="0"/>
              </a:spcBef>
            </a:pPr>
            <a:r>
              <a:rPr lang="en-US" sz="2900" b="1">
                <a:solidFill>
                  <a:srgbClr val="000000"/>
                </a:solidFill>
                <a:latin typeface="Arial Bold"/>
                <a:ea typeface="Arial Bold"/>
                <a:cs typeface="Arial Bold"/>
                <a:sym typeface="Arial Bold"/>
              </a:rPr>
              <a:t>Đoàn Thị Thanh Thùy</a:t>
            </a:r>
          </a:p>
          <a:p>
            <a:pPr algn="ctr">
              <a:lnSpc>
                <a:spcPts val="4060"/>
              </a:lnSpc>
              <a:spcBef>
                <a:spcPct val="0"/>
              </a:spcBef>
            </a:pPr>
            <a:r>
              <a:rPr lang="en-US" sz="2900">
                <a:solidFill>
                  <a:srgbClr val="000000"/>
                </a:solidFill>
                <a:latin typeface="Arial"/>
                <a:ea typeface="Arial"/>
                <a:cs typeface="Arial"/>
                <a:sym typeface="Arial"/>
              </a:rPr>
              <a:t>225714020130160</a:t>
            </a: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906224" y="-791924"/>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sp>
        <p:nvSpPr>
          <p:cNvPr id="3" name="Freeform 3"/>
          <p:cNvSpPr/>
          <p:nvPr/>
        </p:nvSpPr>
        <p:spPr>
          <a:xfrm>
            <a:off x="10654949" y="-234980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4"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5" name="Freeform 5"/>
          <p:cNvSpPr/>
          <p:nvPr/>
        </p:nvSpPr>
        <p:spPr>
          <a:xfrm rot="4001643">
            <a:off x="7424980" y="1789127"/>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grpSp>
        <p:nvGrpSpPr>
          <p:cNvPr id="6" name="Group 6"/>
          <p:cNvGrpSpPr/>
          <p:nvPr/>
        </p:nvGrpSpPr>
        <p:grpSpPr>
          <a:xfrm>
            <a:off x="829700" y="1028700"/>
            <a:ext cx="16786666" cy="8603204"/>
            <a:chOff x="0" y="0"/>
            <a:chExt cx="4421180" cy="2265864"/>
          </a:xfrm>
        </p:grpSpPr>
        <p:sp>
          <p:nvSpPr>
            <p:cNvPr id="7" name="Freeform 7"/>
            <p:cNvSpPr/>
            <p:nvPr/>
          </p:nvSpPr>
          <p:spPr>
            <a:xfrm>
              <a:off x="0" y="0"/>
              <a:ext cx="4421179" cy="2265864"/>
            </a:xfrm>
            <a:custGeom>
              <a:avLst/>
              <a:gdLst/>
              <a:ahLst/>
              <a:cxnLst/>
              <a:rect l="l" t="t" r="r" b="b"/>
              <a:pathLst>
                <a:path w="4421179" h="2265864">
                  <a:moveTo>
                    <a:pt x="0" y="0"/>
                  </a:moveTo>
                  <a:lnTo>
                    <a:pt x="4421179" y="0"/>
                  </a:lnTo>
                  <a:lnTo>
                    <a:pt x="4421179" y="2265864"/>
                  </a:lnTo>
                  <a:lnTo>
                    <a:pt x="0" y="2265864"/>
                  </a:lnTo>
                  <a:close/>
                </a:path>
              </a:pathLst>
            </a:custGeom>
            <a:solidFill>
              <a:srgbClr val="FFFFFF"/>
            </a:solidFill>
          </p:spPr>
        </p:sp>
        <p:sp>
          <p:nvSpPr>
            <p:cNvPr id="8" name="TextBox 8"/>
            <p:cNvSpPr txBox="1"/>
            <p:nvPr/>
          </p:nvSpPr>
          <p:spPr>
            <a:xfrm>
              <a:off x="0" y="-76200"/>
              <a:ext cx="4421180" cy="2342064"/>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829700" y="1854457"/>
            <a:ext cx="16786666" cy="4533511"/>
          </a:xfrm>
          <a:custGeom>
            <a:avLst/>
            <a:gdLst/>
            <a:ahLst/>
            <a:cxnLst/>
            <a:rect l="l" t="t" r="r" b="b"/>
            <a:pathLst>
              <a:path w="16786666" h="4533511">
                <a:moveTo>
                  <a:pt x="0" y="0"/>
                </a:moveTo>
                <a:lnTo>
                  <a:pt x="16786666" y="0"/>
                </a:lnTo>
                <a:lnTo>
                  <a:pt x="16786666" y="4533510"/>
                </a:lnTo>
                <a:lnTo>
                  <a:pt x="0" y="4533510"/>
                </a:lnTo>
                <a:lnTo>
                  <a:pt x="0" y="0"/>
                </a:lnTo>
                <a:close/>
              </a:path>
            </a:pathLst>
          </a:custGeom>
          <a:blipFill>
            <a:blip r:embed="rId4"/>
            <a:stretch>
              <a:fillRect l="-5948" r="-5111"/>
            </a:stretch>
          </a:blipFill>
        </p:spPr>
      </p:sp>
      <p:sp>
        <p:nvSpPr>
          <p:cNvPr id="10" name="TextBox 10"/>
          <p:cNvSpPr txBox="1"/>
          <p:nvPr/>
        </p:nvSpPr>
        <p:spPr>
          <a:xfrm>
            <a:off x="1003920" y="1115391"/>
            <a:ext cx="5492089" cy="739065"/>
          </a:xfrm>
          <a:prstGeom prst="rect">
            <a:avLst/>
          </a:prstGeom>
        </p:spPr>
        <p:txBody>
          <a:bodyPr lIns="0" tIns="0" rIns="0" bIns="0" rtlCol="0" anchor="t">
            <a:spAutoFit/>
          </a:bodyPr>
          <a:lstStyle/>
          <a:p>
            <a:pPr algn="ctr">
              <a:lnSpc>
                <a:spcPts val="5460"/>
              </a:lnSpc>
              <a:spcBef>
                <a:spcPct val="0"/>
              </a:spcBef>
            </a:pPr>
            <a:r>
              <a:rPr lang="en-US" sz="3900" b="1" i="1">
                <a:solidFill>
                  <a:srgbClr val="000000"/>
                </a:solidFill>
                <a:latin typeface="Arial Bold Italics"/>
                <a:ea typeface="Arial Bold Italics"/>
                <a:cs typeface="Arial Bold Italics"/>
                <a:sym typeface="Arial Bold Italics"/>
              </a:rPr>
              <a:t>1.2.3.2. Ngoài tiết học </a:t>
            </a:r>
          </a:p>
        </p:txBody>
      </p:sp>
      <p:sp>
        <p:nvSpPr>
          <p:cNvPr id="11" name="TextBox 11"/>
          <p:cNvSpPr txBox="1"/>
          <p:nvPr/>
        </p:nvSpPr>
        <p:spPr>
          <a:xfrm>
            <a:off x="1723782" y="6159760"/>
            <a:ext cx="15535518" cy="2660427"/>
          </a:xfrm>
          <a:prstGeom prst="rect">
            <a:avLst/>
          </a:prstGeom>
        </p:spPr>
        <p:txBody>
          <a:bodyPr lIns="0" tIns="0" rIns="0" bIns="0" rtlCol="0" anchor="t">
            <a:spAutoFit/>
          </a:bodyPr>
          <a:lstStyle/>
          <a:p>
            <a:pPr algn="l">
              <a:lnSpc>
                <a:spcPts val="3499"/>
              </a:lnSpc>
            </a:pPr>
            <a:r>
              <a:rPr lang="en-US" sz="2499" b="1">
                <a:solidFill>
                  <a:srgbClr val="000000"/>
                </a:solidFill>
                <a:latin typeface="Arial Bold"/>
                <a:ea typeface="Arial Bold"/>
                <a:cs typeface="Arial Bold"/>
                <a:sym typeface="Arial Bold"/>
              </a:rPr>
              <a:t>Nhận xét:</a:t>
            </a:r>
          </a:p>
          <a:p>
            <a:pPr algn="just">
              <a:lnSpc>
                <a:spcPts val="3499"/>
              </a:lnSpc>
              <a:spcBef>
                <a:spcPct val="0"/>
              </a:spcBef>
            </a:pPr>
            <a:r>
              <a:rPr lang="en-US" sz="2499">
                <a:solidFill>
                  <a:srgbClr val="000000"/>
                </a:solidFill>
                <a:latin typeface="Arial"/>
                <a:ea typeface="Arial"/>
                <a:cs typeface="Arial"/>
                <a:sym typeface="Arial"/>
              </a:rPr>
              <a:t>Kết quả khảo sát cho thấy phần lớn giáo viên thường xuyên tổ chức các hoạt động làm quen với biểu tượng toán ngoài tiết học chính thức. Điều này cho thấy giáo viên đã chú trọng lồng ghép kiến thức toán học vào sinh hoạt và vui chơi hàng ngày của trẻ. Mặc dù tần suất tổ chức có khác nhau, nhưng tất cả đều có ý thức phát triển biểu tượng toán cho trẻ, giúp trẻ phát triển tư duy toán học một cách toàn diện và hứng thú hơn.</a:t>
            </a:r>
          </a:p>
          <a:p>
            <a:pPr algn="l">
              <a:lnSpc>
                <a:spcPts val="3499"/>
              </a:lnSpc>
            </a:pPr>
            <a:endParaRPr lang="en-US" sz="2499">
              <a:solidFill>
                <a:srgbClr val="000000"/>
              </a:solidFill>
              <a:latin typeface="Arial"/>
              <a:ea typeface="Arial"/>
              <a:cs typeface="Arial"/>
              <a:sym typeface="Arial"/>
            </a:endParaRP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7968" y="0"/>
            <a:ext cx="14044780" cy="5445515"/>
          </a:xfrm>
          <a:custGeom>
            <a:avLst/>
            <a:gdLst/>
            <a:ahLst/>
            <a:cxnLst/>
            <a:rect l="l" t="t" r="r" b="b"/>
            <a:pathLst>
              <a:path w="14044780" h="5445515">
                <a:moveTo>
                  <a:pt x="0" y="0"/>
                </a:moveTo>
                <a:lnTo>
                  <a:pt x="14044780" y="0"/>
                </a:lnTo>
                <a:lnTo>
                  <a:pt x="14044780" y="5445515"/>
                </a:lnTo>
                <a:lnTo>
                  <a:pt x="0" y="5445515"/>
                </a:lnTo>
                <a:lnTo>
                  <a:pt x="0" y="0"/>
                </a:lnTo>
                <a:close/>
              </a:path>
            </a:pathLst>
          </a:custGeom>
          <a:blipFill>
            <a:blip r:embed="rId2"/>
            <a:stretch>
              <a:fillRect t="-1759" r="-11147" b="-2648"/>
            </a:stretch>
          </a:blipFill>
        </p:spPr>
      </p:sp>
      <p:sp>
        <p:nvSpPr>
          <p:cNvPr id="3" name="TextBox 3"/>
          <p:cNvSpPr txBox="1"/>
          <p:nvPr/>
        </p:nvSpPr>
        <p:spPr>
          <a:xfrm>
            <a:off x="3983242" y="5618742"/>
            <a:ext cx="12529506" cy="5778329"/>
          </a:xfrm>
          <a:prstGeom prst="rect">
            <a:avLst/>
          </a:prstGeom>
        </p:spPr>
        <p:txBody>
          <a:bodyPr lIns="0" tIns="0" rIns="0" bIns="0" rtlCol="0" anchor="t">
            <a:spAutoFit/>
          </a:bodyPr>
          <a:lstStyle/>
          <a:p>
            <a:pPr algn="l">
              <a:lnSpc>
                <a:spcPts val="3787"/>
              </a:lnSpc>
            </a:pPr>
            <a:r>
              <a:rPr lang="en-US" sz="2705" b="1">
                <a:solidFill>
                  <a:srgbClr val="000000"/>
                </a:solidFill>
                <a:latin typeface="Arial Bold"/>
                <a:ea typeface="Arial Bold"/>
                <a:cs typeface="Arial Bold"/>
                <a:sym typeface="Arial Bold"/>
              </a:rPr>
              <a:t>Nhận xét;</a:t>
            </a:r>
          </a:p>
          <a:p>
            <a:pPr algn="just">
              <a:lnSpc>
                <a:spcPts val="3787"/>
              </a:lnSpc>
              <a:spcBef>
                <a:spcPct val="0"/>
              </a:spcBef>
            </a:pPr>
            <a:r>
              <a:rPr lang="en-US" sz="2705">
                <a:solidFill>
                  <a:srgbClr val="000000"/>
                </a:solidFill>
                <a:latin typeface="Arial"/>
                <a:ea typeface="Arial"/>
                <a:cs typeface="Arial"/>
                <a:sym typeface="Arial"/>
              </a:rPr>
              <a:t>Phần lớn giáo viên đánh giá cao hiệu quả của các hoạt động làm quen với biểu tượng toán ngoài tiết học như chơi, sinh hoạt và hoạt động ngoài trời. Các hoạt động này giúp trẻ hào hứng, tích cực tham gia, dễ dàng tiếp cận và vận dụng kiến thức toán học một cách linh hoạt trong môi trường tự nhiên. Không có ý kiến cho rằng hình thức này kém hiệu quả, cho thấy đây là phương pháp phù hợp và cần được tiếp tục phát huy, đổi mới trong giáo dục mầm non.</a:t>
            </a:r>
          </a:p>
          <a:p>
            <a:pPr algn="l">
              <a:lnSpc>
                <a:spcPts val="3787"/>
              </a:lnSpc>
              <a:spcBef>
                <a:spcPct val="0"/>
              </a:spcBef>
            </a:pPr>
            <a:endParaRPr lang="en-US" sz="2705">
              <a:solidFill>
                <a:srgbClr val="000000"/>
              </a:solidFill>
              <a:latin typeface="Arial"/>
              <a:ea typeface="Arial"/>
              <a:cs typeface="Arial"/>
              <a:sym typeface="Arial"/>
            </a:endParaRPr>
          </a:p>
          <a:p>
            <a:pPr algn="l">
              <a:lnSpc>
                <a:spcPts val="3787"/>
              </a:lnSpc>
              <a:spcBef>
                <a:spcPct val="0"/>
              </a:spcBef>
            </a:pPr>
            <a:endParaRPr lang="en-US" sz="2705">
              <a:solidFill>
                <a:srgbClr val="000000"/>
              </a:solidFill>
              <a:latin typeface="Arial"/>
              <a:ea typeface="Arial"/>
              <a:cs typeface="Arial"/>
              <a:sym typeface="Arial"/>
            </a:endParaRPr>
          </a:p>
          <a:p>
            <a:pPr algn="l">
              <a:lnSpc>
                <a:spcPts val="3787"/>
              </a:lnSpc>
              <a:spcBef>
                <a:spcPct val="0"/>
              </a:spcBef>
            </a:pPr>
            <a:endParaRPr lang="en-US" sz="2705">
              <a:solidFill>
                <a:srgbClr val="000000"/>
              </a:solidFill>
              <a:latin typeface="Arial"/>
              <a:ea typeface="Arial"/>
              <a:cs typeface="Arial"/>
              <a:sym typeface="Arial"/>
            </a:endParaRPr>
          </a:p>
          <a:p>
            <a:pPr algn="l">
              <a:lnSpc>
                <a:spcPts val="3787"/>
              </a:lnSpc>
              <a:spcBef>
                <a:spcPct val="0"/>
              </a:spcBef>
            </a:pPr>
            <a:endParaRPr lang="en-US" sz="2705">
              <a:solidFill>
                <a:srgbClr val="000000"/>
              </a:solidFill>
              <a:latin typeface="Arial"/>
              <a:ea typeface="Arial"/>
              <a:cs typeface="Arial"/>
              <a:sym typeface="Arial"/>
            </a:endParaRPr>
          </a:p>
          <a:p>
            <a:pPr algn="l">
              <a:lnSpc>
                <a:spcPts val="3787"/>
              </a:lnSpc>
              <a:spcBef>
                <a:spcPct val="0"/>
              </a:spcBef>
            </a:pPr>
            <a:endParaRPr lang="en-US" sz="2705">
              <a:solidFill>
                <a:srgbClr val="000000"/>
              </a:solidFill>
              <a:latin typeface="Arial"/>
              <a:ea typeface="Arial"/>
              <a:cs typeface="Arial"/>
              <a:sym typeface="Arial"/>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285750" cap="rnd">
              <a:solidFill>
                <a:srgbClr val="F4BDBC"/>
              </a:solid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382116" y="1436918"/>
            <a:ext cx="9523769" cy="1579037"/>
          </a:xfrm>
          <a:prstGeom prst="rect">
            <a:avLst/>
          </a:prstGeom>
        </p:spPr>
        <p:txBody>
          <a:bodyPr lIns="0" tIns="0" rIns="0" bIns="0" rtlCol="0" anchor="t">
            <a:spAutoFit/>
          </a:bodyPr>
          <a:lstStyle/>
          <a:p>
            <a:pPr algn="ctr">
              <a:lnSpc>
                <a:spcPts val="6045"/>
              </a:lnSpc>
            </a:pPr>
            <a:r>
              <a:rPr lang="en-US" sz="4317" b="1">
                <a:solidFill>
                  <a:srgbClr val="000000"/>
                </a:solidFill>
                <a:latin typeface="Times New Roman Bold"/>
                <a:ea typeface="Times New Roman Bold"/>
                <a:cs typeface="Times New Roman Bold"/>
                <a:sym typeface="Times New Roman Bold"/>
              </a:rPr>
              <a:t>KẾT LUẬN CHƯƠNG 1</a:t>
            </a:r>
          </a:p>
          <a:p>
            <a:pPr algn="ctr">
              <a:lnSpc>
                <a:spcPts val="6045"/>
              </a:lnSpc>
            </a:pPr>
            <a:endParaRPr lang="en-US" sz="4317" b="1">
              <a:solidFill>
                <a:srgbClr val="000000"/>
              </a:solidFill>
              <a:latin typeface="Times New Roman Bold"/>
              <a:ea typeface="Times New Roman Bold"/>
              <a:cs typeface="Times New Roman Bold"/>
              <a:sym typeface="Times New Roman Bold"/>
            </a:endParaRPr>
          </a:p>
        </p:txBody>
      </p:sp>
      <p:sp>
        <p:nvSpPr>
          <p:cNvPr id="6" name="TextBox 6"/>
          <p:cNvSpPr txBox="1"/>
          <p:nvPr/>
        </p:nvSpPr>
        <p:spPr>
          <a:xfrm>
            <a:off x="1615197" y="2569055"/>
            <a:ext cx="15057606" cy="5679008"/>
          </a:xfrm>
          <a:prstGeom prst="rect">
            <a:avLst/>
          </a:prstGeom>
        </p:spPr>
        <p:txBody>
          <a:bodyPr lIns="0" tIns="0" rIns="0" bIns="0" rtlCol="0" anchor="t">
            <a:spAutoFit/>
          </a:bodyPr>
          <a:lstStyle/>
          <a:p>
            <a:pPr algn="just">
              <a:lnSpc>
                <a:spcPts val="4470"/>
              </a:lnSpc>
            </a:pPr>
            <a:r>
              <a:rPr lang="en-US" sz="3193">
                <a:solidFill>
                  <a:srgbClr val="000000"/>
                </a:solidFill>
                <a:latin typeface="Arial"/>
                <a:ea typeface="Arial"/>
                <a:cs typeface="Arial"/>
                <a:sym typeface="Arial"/>
              </a:rPr>
              <a:t>Việc hình thành biểu tượng toán học đóng vai trò nền tảng trong phát triển nhận thức và tư duy ở trẻ mầm non. Thông qua hoạt động chơi, thao tác trực quan và lặp lại, trẻ từng bước phát triển tư duy logic, khả năng quan sát, phân tích và giải quyết vấn đề.</a:t>
            </a:r>
          </a:p>
          <a:p>
            <a:pPr algn="just">
              <a:lnSpc>
                <a:spcPts val="4470"/>
              </a:lnSpc>
            </a:pPr>
            <a:r>
              <a:rPr lang="en-US" sz="3193">
                <a:solidFill>
                  <a:srgbClr val="000000"/>
                </a:solidFill>
                <a:latin typeface="Arial"/>
                <a:ea typeface="Arial"/>
                <a:cs typeface="Arial"/>
                <a:sym typeface="Arial"/>
              </a:rPr>
              <a:t>Giáo viên đã biết vận dụng linh hoạt phương pháp truyền thống và công nghệ hiện đại (Canva, Google Docs, AI) trong xây dựng kế hoạch. Tuy nhiên, cần tiếp tục bồi dưỡng chuyên môn, tăng cường học liệu và chia sẻ kinh nghiệm để nâng cao hiệu quả dạy học biểu tượng toán một cách toàn diện, bền vững.</a:t>
            </a:r>
          </a:p>
          <a:p>
            <a:pPr algn="just">
              <a:lnSpc>
                <a:spcPts val="4470"/>
              </a:lnSpc>
            </a:pPr>
            <a:endParaRPr lang="en-US" sz="3193">
              <a:solidFill>
                <a:srgbClr val="000000"/>
              </a:solidFill>
              <a:latin typeface="Arial"/>
              <a:ea typeface="Arial"/>
              <a:cs typeface="Arial"/>
              <a:sym typeface="Arial"/>
            </a:endParaRPr>
          </a:p>
          <a:p>
            <a:pPr algn="l">
              <a:lnSpc>
                <a:spcPts val="4470"/>
              </a:lnSpc>
            </a:pPr>
            <a:endParaRPr lang="en-US" sz="3193">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835992" y="1028700"/>
            <a:ext cx="14616015" cy="8211543"/>
          </a:xfrm>
          <a:custGeom>
            <a:avLst/>
            <a:gdLst/>
            <a:ahLst/>
            <a:cxnLst/>
            <a:rect l="l" t="t" r="r" b="b"/>
            <a:pathLst>
              <a:path w="14616015" h="8211543">
                <a:moveTo>
                  <a:pt x="0" y="0"/>
                </a:moveTo>
                <a:lnTo>
                  <a:pt x="14616016" y="0"/>
                </a:lnTo>
                <a:lnTo>
                  <a:pt x="14616016" y="8211543"/>
                </a:lnTo>
                <a:lnTo>
                  <a:pt x="0" y="8211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2454958" y="3669508"/>
            <a:ext cx="13378085" cy="2729902"/>
          </a:xfrm>
          <a:prstGeom prst="rect">
            <a:avLst/>
          </a:prstGeom>
        </p:spPr>
        <p:txBody>
          <a:bodyPr lIns="0" tIns="0" rIns="0" bIns="0" rtlCol="0" anchor="t">
            <a:spAutoFit/>
          </a:bodyPr>
          <a:lstStyle/>
          <a:p>
            <a:pPr algn="ctr">
              <a:lnSpc>
                <a:spcPts val="7032"/>
              </a:lnSpc>
            </a:pPr>
            <a:r>
              <a:rPr lang="en-US" sz="5023" b="1">
                <a:solidFill>
                  <a:srgbClr val="E0504E"/>
                </a:solidFill>
                <a:latin typeface="Arial Bold"/>
                <a:ea typeface="Arial Bold"/>
                <a:cs typeface="Arial Bold"/>
                <a:sym typeface="Arial Bold"/>
              </a:rPr>
              <a:t>CHƯƠNG 2 : THIẾT KẾ CÁC KẾ HOẠCH HOẠT ĐỘNG CHO TRẺ LÀM QUEN VỚI BIỂU TƯỢNG TOÁN</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24420">
            <a:off x="-1815113" y="-1917279"/>
            <a:ext cx="6416444" cy="4210791"/>
            <a:chOff x="0" y="0"/>
            <a:chExt cx="812800" cy="533400"/>
          </a:xfrm>
        </p:grpSpPr>
        <p:sp>
          <p:nvSpPr>
            <p:cNvPr id="3" name="Freeform 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4" name="TextBox 4"/>
            <p:cNvSpPr txBox="1"/>
            <p:nvPr/>
          </p:nvSpPr>
          <p:spPr>
            <a:xfrm>
              <a:off x="38100" y="12700"/>
              <a:ext cx="736600" cy="444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1031742">
            <a:off x="13684397" y="-2105396"/>
            <a:ext cx="6416444" cy="4210791"/>
            <a:chOff x="0" y="0"/>
            <a:chExt cx="812800" cy="533400"/>
          </a:xfrm>
        </p:grpSpPr>
        <p:sp>
          <p:nvSpPr>
            <p:cNvPr id="6" name="Freeform 6"/>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7" name="TextBox 7"/>
            <p:cNvSpPr txBox="1"/>
            <p:nvPr/>
          </p:nvSpPr>
          <p:spPr>
            <a:xfrm>
              <a:off x="38100" y="12700"/>
              <a:ext cx="736600" cy="4445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80357" y="1266348"/>
            <a:ext cx="9872675" cy="7674714"/>
          </a:xfrm>
          <a:custGeom>
            <a:avLst/>
            <a:gdLst/>
            <a:ahLst/>
            <a:cxnLst/>
            <a:rect l="l" t="t" r="r" b="b"/>
            <a:pathLst>
              <a:path w="9872675" h="7674714">
                <a:moveTo>
                  <a:pt x="0" y="0"/>
                </a:moveTo>
                <a:lnTo>
                  <a:pt x="9872674" y="0"/>
                </a:lnTo>
                <a:lnTo>
                  <a:pt x="9872674" y="7674714"/>
                </a:lnTo>
                <a:lnTo>
                  <a:pt x="0" y="7674714"/>
                </a:lnTo>
                <a:lnTo>
                  <a:pt x="0" y="0"/>
                </a:lnTo>
                <a:close/>
              </a:path>
            </a:pathLst>
          </a:custGeom>
          <a:blipFill>
            <a:blip r:embed="rId2"/>
            <a:stretch>
              <a:fillRect l="-8197" t="-587" r="-6050"/>
            </a:stretch>
          </a:blipFill>
        </p:spPr>
      </p:sp>
      <p:sp>
        <p:nvSpPr>
          <p:cNvPr id="9" name="TextBox 9"/>
          <p:cNvSpPr txBox="1"/>
          <p:nvPr/>
        </p:nvSpPr>
        <p:spPr>
          <a:xfrm>
            <a:off x="180357" y="54767"/>
            <a:ext cx="17259300" cy="1211581"/>
          </a:xfrm>
          <a:prstGeom prst="rect">
            <a:avLst/>
          </a:prstGeom>
        </p:spPr>
        <p:txBody>
          <a:bodyPr lIns="0" tIns="0" rIns="0" bIns="0" rtlCol="0" anchor="t">
            <a:spAutoFit/>
          </a:bodyPr>
          <a:lstStyle/>
          <a:p>
            <a:pPr algn="l">
              <a:lnSpc>
                <a:spcPts val="4619"/>
              </a:lnSpc>
              <a:spcBef>
                <a:spcPct val="0"/>
              </a:spcBef>
            </a:pPr>
            <a:r>
              <a:rPr lang="en-US" sz="3299" b="1">
                <a:solidFill>
                  <a:srgbClr val="000000"/>
                </a:solidFill>
                <a:latin typeface="Arial Bold"/>
                <a:ea typeface="Arial Bold"/>
                <a:cs typeface="Arial Bold"/>
                <a:sym typeface="Arial Bold"/>
              </a:rPr>
              <a:t>2.1. Xây dựng kế hoạch giáo dục năm học cho lĩnh vực phát triển nhận thức – bé làm quen với biểu tượng toán</a:t>
            </a:r>
          </a:p>
        </p:txBody>
      </p:sp>
      <p:sp>
        <p:nvSpPr>
          <p:cNvPr id="10" name="Freeform 10"/>
          <p:cNvSpPr/>
          <p:nvPr/>
        </p:nvSpPr>
        <p:spPr>
          <a:xfrm>
            <a:off x="10524712" y="1028700"/>
            <a:ext cx="7249290" cy="8855831"/>
          </a:xfrm>
          <a:custGeom>
            <a:avLst/>
            <a:gdLst/>
            <a:ahLst/>
            <a:cxnLst/>
            <a:rect l="l" t="t" r="r" b="b"/>
            <a:pathLst>
              <a:path w="7249290" h="8855831">
                <a:moveTo>
                  <a:pt x="0" y="0"/>
                </a:moveTo>
                <a:lnTo>
                  <a:pt x="7249290" y="0"/>
                </a:lnTo>
                <a:lnTo>
                  <a:pt x="7249290" y="8855831"/>
                </a:lnTo>
                <a:lnTo>
                  <a:pt x="0" y="8855831"/>
                </a:lnTo>
                <a:lnTo>
                  <a:pt x="0" y="0"/>
                </a:lnTo>
                <a:close/>
              </a:path>
            </a:pathLst>
          </a:custGeom>
          <a:blipFill>
            <a:blip r:embed="rId3"/>
            <a:stretch>
              <a:fillRect l="-7581" t="-2873" r="-5643" b="-6331"/>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552944" cy="9917914"/>
          </a:xfrm>
          <a:custGeom>
            <a:avLst/>
            <a:gdLst/>
            <a:ahLst/>
            <a:cxnLst/>
            <a:rect l="l" t="t" r="r" b="b"/>
            <a:pathLst>
              <a:path w="8552944" h="9917914">
                <a:moveTo>
                  <a:pt x="0" y="0"/>
                </a:moveTo>
                <a:lnTo>
                  <a:pt x="8552944" y="0"/>
                </a:lnTo>
                <a:lnTo>
                  <a:pt x="8552944" y="9917914"/>
                </a:lnTo>
                <a:lnTo>
                  <a:pt x="0" y="9917914"/>
                </a:lnTo>
                <a:lnTo>
                  <a:pt x="0" y="0"/>
                </a:lnTo>
                <a:close/>
              </a:path>
            </a:pathLst>
          </a:custGeom>
          <a:blipFill>
            <a:blip r:embed="rId2"/>
            <a:stretch>
              <a:fillRect l="-1604" r="-104088"/>
            </a:stretch>
          </a:blipFill>
        </p:spPr>
      </p:sp>
      <p:sp>
        <p:nvSpPr>
          <p:cNvPr id="3" name="Freeform 3"/>
          <p:cNvSpPr/>
          <p:nvPr/>
        </p:nvSpPr>
        <p:spPr>
          <a:xfrm>
            <a:off x="8871234" y="501579"/>
            <a:ext cx="8991366" cy="8503242"/>
          </a:xfrm>
          <a:custGeom>
            <a:avLst/>
            <a:gdLst/>
            <a:ahLst/>
            <a:cxnLst/>
            <a:rect l="l" t="t" r="r" b="b"/>
            <a:pathLst>
              <a:path w="8991366" h="8503242">
                <a:moveTo>
                  <a:pt x="0" y="0"/>
                </a:moveTo>
                <a:lnTo>
                  <a:pt x="8991366" y="0"/>
                </a:lnTo>
                <a:lnTo>
                  <a:pt x="8991366" y="8503243"/>
                </a:lnTo>
                <a:lnTo>
                  <a:pt x="0" y="8503243"/>
                </a:lnTo>
                <a:lnTo>
                  <a:pt x="0" y="0"/>
                </a:lnTo>
                <a:close/>
              </a:path>
            </a:pathLst>
          </a:custGeom>
          <a:blipFill>
            <a:blip r:embed="rId2"/>
            <a:stretch>
              <a:fillRect l="-127498" t="-5596" r="-4629" b="-32778"/>
            </a:stretch>
          </a:blipFill>
        </p:spPr>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651" y="219257"/>
            <a:ext cx="17998698" cy="9848487"/>
          </a:xfrm>
          <a:custGeom>
            <a:avLst/>
            <a:gdLst/>
            <a:ahLst/>
            <a:cxnLst/>
            <a:rect l="l" t="t" r="r" b="b"/>
            <a:pathLst>
              <a:path w="17998698" h="9848487">
                <a:moveTo>
                  <a:pt x="0" y="0"/>
                </a:moveTo>
                <a:lnTo>
                  <a:pt x="17998698" y="0"/>
                </a:lnTo>
                <a:lnTo>
                  <a:pt x="17998698" y="9848486"/>
                </a:lnTo>
                <a:lnTo>
                  <a:pt x="0" y="9848486"/>
                </a:lnTo>
                <a:lnTo>
                  <a:pt x="0" y="0"/>
                </a:lnTo>
                <a:close/>
              </a:path>
            </a:pathLst>
          </a:custGeom>
          <a:blipFill>
            <a:blip r:embed="rId2"/>
            <a:stretch>
              <a:fillRect t="-2571"/>
            </a:stretch>
          </a:blipFill>
        </p:spPr>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F5"/>
        </a:solidFill>
        <a:effectLst/>
      </p:bgPr>
    </p:bg>
    <p:spTree>
      <p:nvGrpSpPr>
        <p:cNvPr id="1" name=""/>
        <p:cNvGrpSpPr/>
        <p:nvPr/>
      </p:nvGrpSpPr>
      <p:grpSpPr>
        <a:xfrm>
          <a:off x="0" y="0"/>
          <a:ext cx="0" cy="0"/>
          <a:chOff x="0" y="0"/>
          <a:chExt cx="0" cy="0"/>
        </a:xfrm>
      </p:grpSpPr>
      <p:sp>
        <p:nvSpPr>
          <p:cNvPr id="2" name="Freeform 2"/>
          <p:cNvSpPr/>
          <p:nvPr/>
        </p:nvSpPr>
        <p:spPr>
          <a:xfrm>
            <a:off x="382979" y="2428491"/>
            <a:ext cx="4016481" cy="4820358"/>
          </a:xfrm>
          <a:custGeom>
            <a:avLst/>
            <a:gdLst/>
            <a:ahLst/>
            <a:cxnLst/>
            <a:rect l="l" t="t" r="r" b="b"/>
            <a:pathLst>
              <a:path w="4016481" h="4820358">
                <a:moveTo>
                  <a:pt x="0" y="0"/>
                </a:moveTo>
                <a:lnTo>
                  <a:pt x="4016482" y="0"/>
                </a:lnTo>
                <a:lnTo>
                  <a:pt x="4016482" y="4820358"/>
                </a:lnTo>
                <a:lnTo>
                  <a:pt x="0" y="4820358"/>
                </a:lnTo>
                <a:lnTo>
                  <a:pt x="0" y="0"/>
                </a:lnTo>
                <a:close/>
              </a:path>
            </a:pathLst>
          </a:custGeom>
          <a:blipFill>
            <a:blip r:embed="rId2"/>
            <a:stretch>
              <a:fillRect l="-142682" t="-24991" r="-1074993" b="-54794"/>
            </a:stretch>
          </a:blipFill>
        </p:spPr>
      </p:sp>
      <p:sp>
        <p:nvSpPr>
          <p:cNvPr id="3" name="Freeform 3"/>
          <p:cNvSpPr/>
          <p:nvPr/>
        </p:nvSpPr>
        <p:spPr>
          <a:xfrm>
            <a:off x="4565615" y="2428491"/>
            <a:ext cx="4083280" cy="4820358"/>
          </a:xfrm>
          <a:custGeom>
            <a:avLst/>
            <a:gdLst/>
            <a:ahLst/>
            <a:cxnLst/>
            <a:rect l="l" t="t" r="r" b="b"/>
            <a:pathLst>
              <a:path w="4083280" h="4820358">
                <a:moveTo>
                  <a:pt x="0" y="0"/>
                </a:moveTo>
                <a:lnTo>
                  <a:pt x="4083280" y="0"/>
                </a:lnTo>
                <a:lnTo>
                  <a:pt x="4083280" y="4820358"/>
                </a:lnTo>
                <a:lnTo>
                  <a:pt x="0" y="4820358"/>
                </a:lnTo>
                <a:lnTo>
                  <a:pt x="0" y="0"/>
                </a:lnTo>
                <a:close/>
              </a:path>
            </a:pathLst>
          </a:custGeom>
          <a:blipFill>
            <a:blip r:embed="rId3"/>
            <a:stretch>
              <a:fillRect l="-273976" t="-15357" r="-1142003" b="-54794"/>
            </a:stretch>
          </a:blipFill>
        </p:spPr>
      </p:sp>
      <p:sp>
        <p:nvSpPr>
          <p:cNvPr id="4" name="Freeform 4"/>
          <p:cNvSpPr/>
          <p:nvPr/>
        </p:nvSpPr>
        <p:spPr>
          <a:xfrm rot="-30000">
            <a:off x="8942552" y="2409712"/>
            <a:ext cx="4366766" cy="4857916"/>
          </a:xfrm>
          <a:custGeom>
            <a:avLst/>
            <a:gdLst/>
            <a:ahLst/>
            <a:cxnLst/>
            <a:rect l="l" t="t" r="r" b="b"/>
            <a:pathLst>
              <a:path w="4366766" h="4857916">
                <a:moveTo>
                  <a:pt x="42065" y="0"/>
                </a:moveTo>
                <a:lnTo>
                  <a:pt x="4366766" y="37741"/>
                </a:lnTo>
                <a:lnTo>
                  <a:pt x="4324701" y="4857916"/>
                </a:lnTo>
                <a:lnTo>
                  <a:pt x="0" y="4820175"/>
                </a:lnTo>
                <a:lnTo>
                  <a:pt x="42065" y="0"/>
                </a:lnTo>
                <a:close/>
              </a:path>
            </a:pathLst>
          </a:custGeom>
          <a:blipFill>
            <a:blip r:embed="rId4"/>
            <a:stretch>
              <a:fillRect l="-189452" t="-15962" r="-1289628" b="-54369"/>
            </a:stretch>
          </a:blipFill>
        </p:spPr>
      </p:sp>
      <p:sp>
        <p:nvSpPr>
          <p:cNvPr id="5" name="Freeform 5"/>
          <p:cNvSpPr/>
          <p:nvPr/>
        </p:nvSpPr>
        <p:spPr>
          <a:xfrm>
            <a:off x="13621742" y="2428491"/>
            <a:ext cx="4372138" cy="4820358"/>
          </a:xfrm>
          <a:custGeom>
            <a:avLst/>
            <a:gdLst/>
            <a:ahLst/>
            <a:cxnLst/>
            <a:rect l="l" t="t" r="r" b="b"/>
            <a:pathLst>
              <a:path w="4372138" h="4820358">
                <a:moveTo>
                  <a:pt x="0" y="0"/>
                </a:moveTo>
                <a:lnTo>
                  <a:pt x="4372139" y="0"/>
                </a:lnTo>
                <a:lnTo>
                  <a:pt x="4372139" y="4820358"/>
                </a:lnTo>
                <a:lnTo>
                  <a:pt x="0" y="4820358"/>
                </a:lnTo>
                <a:lnTo>
                  <a:pt x="0" y="0"/>
                </a:lnTo>
                <a:close/>
              </a:path>
            </a:pathLst>
          </a:custGeom>
          <a:blipFill>
            <a:blip r:embed="rId3"/>
            <a:stretch>
              <a:fillRect l="-822232" t="-16037" r="-499241" b="-54794"/>
            </a:stretch>
          </a:blipFill>
        </p:spPr>
      </p:sp>
      <p:sp>
        <p:nvSpPr>
          <p:cNvPr id="6" name="TextBox 6"/>
          <p:cNvSpPr txBox="1"/>
          <p:nvPr/>
        </p:nvSpPr>
        <p:spPr>
          <a:xfrm>
            <a:off x="1116635" y="194981"/>
            <a:ext cx="15693735" cy="1505512"/>
          </a:xfrm>
          <a:prstGeom prst="rect">
            <a:avLst/>
          </a:prstGeom>
        </p:spPr>
        <p:txBody>
          <a:bodyPr lIns="0" tIns="0" rIns="0" bIns="0" rtlCol="0" anchor="t">
            <a:spAutoFit/>
          </a:bodyPr>
          <a:lstStyle/>
          <a:p>
            <a:pPr algn="ctr">
              <a:lnSpc>
                <a:spcPts val="5739"/>
              </a:lnSpc>
              <a:spcBef>
                <a:spcPct val="0"/>
              </a:spcBef>
            </a:pPr>
            <a:r>
              <a:rPr lang="en-US" sz="4099" b="1">
                <a:solidFill>
                  <a:srgbClr val="C22A42"/>
                </a:solidFill>
                <a:latin typeface="Arial Bold"/>
                <a:ea typeface="Arial Bold"/>
                <a:cs typeface="Arial Bold"/>
                <a:sym typeface="Arial Bold"/>
              </a:rPr>
              <a:t>2.2. Xây dựng các chủ đề dự kiến trong một năm học</a:t>
            </a:r>
          </a:p>
          <a:p>
            <a:pPr algn="ctr">
              <a:lnSpc>
                <a:spcPts val="5739"/>
              </a:lnSpc>
            </a:pPr>
            <a:r>
              <a:rPr lang="en-US" sz="4099" b="1">
                <a:solidFill>
                  <a:srgbClr val="C22A42"/>
                </a:solidFill>
                <a:latin typeface="Arial Bold"/>
                <a:ea typeface="Arial Bold"/>
                <a:cs typeface="Arial Bold"/>
                <a:sym typeface="Arial Bold"/>
              </a:rPr>
              <a:t>2.2.1. Dự kiến hệ thống chủ đề trong năm ở trường mầm non</a:t>
            </a:r>
          </a:p>
        </p:txBody>
      </p:sp>
      <p:sp>
        <p:nvSpPr>
          <p:cNvPr id="7" name="TextBox 7"/>
          <p:cNvSpPr txBox="1"/>
          <p:nvPr/>
        </p:nvSpPr>
        <p:spPr>
          <a:xfrm>
            <a:off x="543017" y="2667120"/>
            <a:ext cx="3856444" cy="4237990"/>
          </a:xfrm>
          <a:prstGeom prst="rect">
            <a:avLst/>
          </a:prstGeom>
        </p:spPr>
        <p:txBody>
          <a:bodyPr lIns="0" tIns="0" rIns="0" bIns="0" rtlCol="0" anchor="t">
            <a:spAutoFit/>
          </a:bodyPr>
          <a:lstStyle/>
          <a:p>
            <a:pPr algn="ctr">
              <a:lnSpc>
                <a:spcPts val="3709"/>
              </a:lnSpc>
              <a:spcBef>
                <a:spcPct val="0"/>
              </a:spcBef>
            </a:pPr>
            <a:r>
              <a:rPr lang="en-US" sz="2649" b="1" dirty="0">
                <a:solidFill>
                  <a:srgbClr val="000000"/>
                </a:solidFill>
                <a:latin typeface="Arial Bold"/>
                <a:ea typeface="Arial Bold"/>
                <a:cs typeface="Arial Bold"/>
                <a:sym typeface="Arial Bold"/>
              </a:rPr>
              <a:t>DỰ KIẾN CHỦ ĐỀ VÀ THỜI GIAN THỰC HIỆN NĂM HỌC 2024 – 2025</a:t>
            </a:r>
          </a:p>
          <a:p>
            <a:pPr algn="ctr">
              <a:lnSpc>
                <a:spcPts val="3709"/>
              </a:lnSpc>
              <a:spcBef>
                <a:spcPct val="0"/>
              </a:spcBef>
            </a:pPr>
            <a:r>
              <a:rPr lang="en-US" sz="2649" b="1" dirty="0">
                <a:solidFill>
                  <a:srgbClr val="000000"/>
                </a:solidFill>
                <a:latin typeface="Arial Bold"/>
                <a:ea typeface="Arial Bold"/>
                <a:cs typeface="Arial Bold"/>
                <a:sym typeface="Arial Bold"/>
              </a:rPr>
              <a:t>ĐỘ TUỔI: 24 – 36 THÁNG TUỔI</a:t>
            </a:r>
          </a:p>
          <a:p>
            <a:pPr algn="ctr">
              <a:lnSpc>
                <a:spcPts val="3709"/>
              </a:lnSpc>
              <a:spcBef>
                <a:spcPct val="0"/>
              </a:spcBef>
            </a:pPr>
            <a:r>
              <a:rPr lang="en-US" sz="2649" dirty="0" err="1">
                <a:solidFill>
                  <a:srgbClr val="000000"/>
                </a:solidFill>
                <a:latin typeface="Arial Bold"/>
                <a:ea typeface="Arial Bold"/>
                <a:cs typeface="Arial Bold"/>
                <a:sym typeface="Arial Bold"/>
              </a:rPr>
              <a:t>Thực</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hiện</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trong</a:t>
            </a:r>
            <a:r>
              <a:rPr lang="en-US" sz="2649" dirty="0">
                <a:solidFill>
                  <a:srgbClr val="000000"/>
                </a:solidFill>
                <a:latin typeface="Arial Bold"/>
                <a:ea typeface="Arial Bold"/>
                <a:cs typeface="Arial Bold"/>
                <a:sym typeface="Arial Bold"/>
              </a:rPr>
              <a:t> 35 </a:t>
            </a:r>
            <a:r>
              <a:rPr lang="en-US" sz="2649" dirty="0" err="1">
                <a:solidFill>
                  <a:srgbClr val="000000"/>
                </a:solidFill>
                <a:latin typeface="Arial Bold"/>
                <a:ea typeface="Arial Bold"/>
                <a:cs typeface="Arial Bold"/>
                <a:sym typeface="Arial Bold"/>
              </a:rPr>
              <a:t>tuần</a:t>
            </a:r>
            <a:r>
              <a:rPr lang="en-US" sz="2649" dirty="0">
                <a:solidFill>
                  <a:srgbClr val="000000"/>
                </a:solidFill>
                <a:latin typeface="Arial Bold"/>
                <a:ea typeface="Arial Bold"/>
                <a:cs typeface="Arial Bold"/>
                <a:sym typeface="Arial Bold"/>
              </a:rPr>
              <a:t>; 01 </a:t>
            </a:r>
            <a:r>
              <a:rPr lang="en-US" sz="2649" dirty="0" err="1">
                <a:solidFill>
                  <a:srgbClr val="000000"/>
                </a:solidFill>
                <a:latin typeface="Arial Bold"/>
                <a:ea typeface="Arial Bold"/>
                <a:cs typeface="Arial Bold"/>
                <a:sym typeface="Arial Bold"/>
              </a:rPr>
              <a:t>tuần</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ổn</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định</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gồm</a:t>
            </a:r>
            <a:r>
              <a:rPr lang="en-US" sz="2649" dirty="0">
                <a:solidFill>
                  <a:srgbClr val="000000"/>
                </a:solidFill>
                <a:latin typeface="Arial Bold"/>
                <a:ea typeface="Arial Bold"/>
                <a:cs typeface="Arial Bold"/>
                <a:sym typeface="Arial Bold"/>
              </a:rPr>
              <a:t> 09 </a:t>
            </a:r>
            <a:r>
              <a:rPr lang="en-US" sz="2649" dirty="0" err="1">
                <a:solidFill>
                  <a:srgbClr val="000000"/>
                </a:solidFill>
                <a:latin typeface="Arial Bold"/>
                <a:ea typeface="Arial Bold"/>
                <a:cs typeface="Arial Bold"/>
                <a:sym typeface="Arial Bold"/>
              </a:rPr>
              <a:t>chủ</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đề</a:t>
            </a:r>
            <a:r>
              <a:rPr lang="en-US" sz="2649" dirty="0">
                <a:solidFill>
                  <a:srgbClr val="000000"/>
                </a:solidFill>
                <a:latin typeface="Arial Bold"/>
                <a:ea typeface="Arial Bold"/>
                <a:cs typeface="Arial Bold"/>
                <a:sym typeface="Arial Bold"/>
              </a:rPr>
              <a:t>.</a:t>
            </a:r>
          </a:p>
          <a:p>
            <a:pPr algn="l">
              <a:lnSpc>
                <a:spcPts val="3709"/>
              </a:lnSpc>
              <a:spcBef>
                <a:spcPct val="0"/>
              </a:spcBef>
            </a:pPr>
            <a:endParaRPr lang="en-US" sz="2649" b="1" dirty="0">
              <a:solidFill>
                <a:srgbClr val="000000"/>
              </a:solidFill>
              <a:latin typeface="Arial Bold"/>
              <a:ea typeface="Arial Bold"/>
              <a:cs typeface="Arial Bold"/>
              <a:sym typeface="Arial Bold"/>
            </a:endParaRPr>
          </a:p>
        </p:txBody>
      </p:sp>
      <p:sp>
        <p:nvSpPr>
          <p:cNvPr id="8" name="TextBox 8"/>
          <p:cNvSpPr txBox="1"/>
          <p:nvPr/>
        </p:nvSpPr>
        <p:spPr>
          <a:xfrm>
            <a:off x="4618536" y="2667120"/>
            <a:ext cx="3773466" cy="4744889"/>
          </a:xfrm>
          <a:prstGeom prst="rect">
            <a:avLst/>
          </a:prstGeom>
        </p:spPr>
        <p:txBody>
          <a:bodyPr lIns="0" tIns="0" rIns="0" bIns="0" rtlCol="0" anchor="t">
            <a:spAutoFit/>
          </a:bodyPr>
          <a:lstStyle/>
          <a:p>
            <a:pPr algn="ctr">
              <a:lnSpc>
                <a:spcPts val="3709"/>
              </a:lnSpc>
              <a:spcBef>
                <a:spcPct val="0"/>
              </a:spcBef>
            </a:pPr>
            <a:r>
              <a:rPr lang="en-US" sz="2649" b="1" dirty="0">
                <a:solidFill>
                  <a:srgbClr val="000000"/>
                </a:solidFill>
                <a:latin typeface="Arial Bold"/>
                <a:ea typeface="Arial Bold"/>
                <a:cs typeface="Arial Bold"/>
                <a:sym typeface="Arial Bold"/>
              </a:rPr>
              <a:t>DỰ KIẾN CHỦ ĐỀ VÀ THỜI GIAN THỰC HIỆN NĂM HỌC 2024 – 2025</a:t>
            </a:r>
          </a:p>
          <a:p>
            <a:pPr algn="ctr">
              <a:lnSpc>
                <a:spcPts val="3709"/>
              </a:lnSpc>
              <a:spcBef>
                <a:spcPct val="0"/>
              </a:spcBef>
            </a:pPr>
            <a:r>
              <a:rPr lang="en-US" sz="2649" b="1" dirty="0">
                <a:solidFill>
                  <a:srgbClr val="000000"/>
                </a:solidFill>
                <a:latin typeface="Arial Bold"/>
                <a:ea typeface="Arial Bold"/>
                <a:cs typeface="Arial Bold"/>
                <a:sym typeface="Arial Bold"/>
              </a:rPr>
              <a:t>ĐỘ TUỔI: 3 – 4 </a:t>
            </a:r>
            <a:r>
              <a:rPr lang="en-US" sz="2649" b="1" dirty="0" smtClean="0">
                <a:solidFill>
                  <a:srgbClr val="000000"/>
                </a:solidFill>
                <a:latin typeface="Arial Bold"/>
                <a:ea typeface="Arial Bold"/>
                <a:cs typeface="Arial Bold"/>
                <a:sym typeface="Arial Bold"/>
              </a:rPr>
              <a:t>TUỔI</a:t>
            </a:r>
          </a:p>
          <a:p>
            <a:pPr algn="ctr">
              <a:lnSpc>
                <a:spcPts val="3709"/>
              </a:lnSpc>
              <a:spcBef>
                <a:spcPct val="0"/>
              </a:spcBef>
            </a:pPr>
            <a:endParaRPr lang="en-US" sz="2649" b="1" dirty="0">
              <a:solidFill>
                <a:srgbClr val="000000"/>
              </a:solidFill>
              <a:latin typeface="Arial Bold"/>
              <a:ea typeface="Arial Bold"/>
              <a:cs typeface="Arial Bold"/>
              <a:sym typeface="Arial Bold"/>
            </a:endParaRPr>
          </a:p>
          <a:p>
            <a:pPr algn="ctr">
              <a:lnSpc>
                <a:spcPts val="3709"/>
              </a:lnSpc>
              <a:spcBef>
                <a:spcPct val="0"/>
              </a:spcBef>
            </a:pPr>
            <a:r>
              <a:rPr lang="en-US" sz="2649" dirty="0" err="1">
                <a:solidFill>
                  <a:srgbClr val="000000"/>
                </a:solidFill>
                <a:latin typeface="Arial Bold"/>
                <a:ea typeface="Arial Bold"/>
                <a:cs typeface="Arial Bold"/>
                <a:sym typeface="Arial Bold"/>
              </a:rPr>
              <a:t>Thực</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hiện</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trong</a:t>
            </a:r>
            <a:r>
              <a:rPr lang="en-US" sz="2649" dirty="0">
                <a:solidFill>
                  <a:srgbClr val="000000"/>
                </a:solidFill>
                <a:latin typeface="Arial Bold"/>
                <a:ea typeface="Arial Bold"/>
                <a:cs typeface="Arial Bold"/>
                <a:sym typeface="Arial Bold"/>
              </a:rPr>
              <a:t> 35 </a:t>
            </a:r>
            <a:r>
              <a:rPr lang="en-US" sz="2649" dirty="0" err="1">
                <a:solidFill>
                  <a:srgbClr val="000000"/>
                </a:solidFill>
                <a:latin typeface="Arial Bold"/>
                <a:ea typeface="Arial Bold"/>
                <a:cs typeface="Arial Bold"/>
                <a:sym typeface="Arial Bold"/>
              </a:rPr>
              <a:t>tuần</a:t>
            </a:r>
            <a:r>
              <a:rPr lang="en-US" sz="2649" dirty="0">
                <a:solidFill>
                  <a:srgbClr val="000000"/>
                </a:solidFill>
                <a:latin typeface="Arial Bold"/>
                <a:ea typeface="Arial Bold"/>
                <a:cs typeface="Arial Bold"/>
                <a:sym typeface="Arial Bold"/>
              </a:rPr>
              <a:t>; 01 </a:t>
            </a:r>
            <a:r>
              <a:rPr lang="en-US" sz="2649" dirty="0" err="1">
                <a:solidFill>
                  <a:srgbClr val="000000"/>
                </a:solidFill>
                <a:latin typeface="Arial Bold"/>
                <a:ea typeface="Arial Bold"/>
                <a:cs typeface="Arial Bold"/>
                <a:sym typeface="Arial Bold"/>
              </a:rPr>
              <a:t>tuần</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ổn</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định</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gồm</a:t>
            </a:r>
            <a:r>
              <a:rPr lang="en-US" sz="2649" dirty="0">
                <a:solidFill>
                  <a:srgbClr val="000000"/>
                </a:solidFill>
                <a:latin typeface="Arial Bold"/>
                <a:ea typeface="Arial Bold"/>
                <a:cs typeface="Arial Bold"/>
                <a:sym typeface="Arial Bold"/>
              </a:rPr>
              <a:t> 09 </a:t>
            </a:r>
            <a:r>
              <a:rPr lang="en-US" sz="2649" dirty="0" err="1">
                <a:solidFill>
                  <a:srgbClr val="000000"/>
                </a:solidFill>
                <a:latin typeface="Arial Bold"/>
                <a:ea typeface="Arial Bold"/>
                <a:cs typeface="Arial Bold"/>
                <a:sym typeface="Arial Bold"/>
              </a:rPr>
              <a:t>chủ</a:t>
            </a:r>
            <a:r>
              <a:rPr lang="en-US" sz="2649" dirty="0">
                <a:solidFill>
                  <a:srgbClr val="000000"/>
                </a:solidFill>
                <a:latin typeface="Arial Bold"/>
                <a:ea typeface="Arial Bold"/>
                <a:cs typeface="Arial Bold"/>
                <a:sym typeface="Arial Bold"/>
              </a:rPr>
              <a:t> </a:t>
            </a:r>
            <a:r>
              <a:rPr lang="en-US" sz="2649" dirty="0" err="1">
                <a:solidFill>
                  <a:srgbClr val="000000"/>
                </a:solidFill>
                <a:latin typeface="Arial Bold"/>
                <a:ea typeface="Arial Bold"/>
                <a:cs typeface="Arial Bold"/>
                <a:sym typeface="Arial Bold"/>
              </a:rPr>
              <a:t>đề</a:t>
            </a:r>
            <a:r>
              <a:rPr lang="en-US" sz="2649" dirty="0">
                <a:solidFill>
                  <a:srgbClr val="000000"/>
                </a:solidFill>
                <a:latin typeface="Arial Bold"/>
                <a:ea typeface="Arial Bold"/>
                <a:cs typeface="Arial Bold"/>
                <a:sym typeface="Arial Bold"/>
              </a:rPr>
              <a:t>.</a:t>
            </a:r>
          </a:p>
          <a:p>
            <a:pPr algn="l">
              <a:lnSpc>
                <a:spcPts val="3709"/>
              </a:lnSpc>
              <a:spcBef>
                <a:spcPct val="0"/>
              </a:spcBef>
            </a:pPr>
            <a:endParaRPr lang="en-US" sz="2649" b="1" dirty="0">
              <a:solidFill>
                <a:srgbClr val="000000"/>
              </a:solidFill>
              <a:latin typeface="Arial Bold"/>
              <a:ea typeface="Arial Bold"/>
              <a:cs typeface="Arial Bold"/>
              <a:sym typeface="Arial Bold"/>
            </a:endParaRPr>
          </a:p>
          <a:p>
            <a:pPr algn="l">
              <a:lnSpc>
                <a:spcPts val="3709"/>
              </a:lnSpc>
              <a:spcBef>
                <a:spcPct val="0"/>
              </a:spcBef>
            </a:pPr>
            <a:endParaRPr lang="en-US" sz="2649" b="1" dirty="0">
              <a:solidFill>
                <a:srgbClr val="000000"/>
              </a:solidFill>
              <a:latin typeface="Arial Bold"/>
              <a:ea typeface="Arial Bold"/>
              <a:cs typeface="Arial Bold"/>
              <a:sym typeface="Arial Bold"/>
            </a:endParaRPr>
          </a:p>
        </p:txBody>
      </p:sp>
      <p:sp>
        <p:nvSpPr>
          <p:cNvPr id="9" name="TextBox 9"/>
          <p:cNvSpPr txBox="1"/>
          <p:nvPr/>
        </p:nvSpPr>
        <p:spPr>
          <a:xfrm>
            <a:off x="9202425" y="2667120"/>
            <a:ext cx="3847019" cy="4238325"/>
          </a:xfrm>
          <a:prstGeom prst="rect">
            <a:avLst/>
          </a:prstGeom>
        </p:spPr>
        <p:txBody>
          <a:bodyPr lIns="0" tIns="0" rIns="0" bIns="0" rtlCol="0" anchor="t">
            <a:spAutoFit/>
          </a:bodyPr>
          <a:lstStyle/>
          <a:p>
            <a:pPr algn="ctr">
              <a:lnSpc>
                <a:spcPts val="3709"/>
              </a:lnSpc>
              <a:spcBef>
                <a:spcPct val="0"/>
              </a:spcBef>
            </a:pPr>
            <a:r>
              <a:rPr lang="en-US" sz="2649" b="1" dirty="0">
                <a:solidFill>
                  <a:srgbClr val="000000"/>
                </a:solidFill>
                <a:latin typeface="Arial Bold"/>
                <a:ea typeface="Arial Bold"/>
                <a:cs typeface="Arial Bold"/>
                <a:sym typeface="Arial Bold"/>
              </a:rPr>
              <a:t>DỰ KIẾN CHỦ ĐỀ VÀ THỜI GIAN THỰC HIỆN NĂM HỌC 2024 – 2025</a:t>
            </a:r>
          </a:p>
          <a:p>
            <a:pPr algn="ctr">
              <a:lnSpc>
                <a:spcPts val="3709"/>
              </a:lnSpc>
              <a:spcBef>
                <a:spcPct val="0"/>
              </a:spcBef>
            </a:pPr>
            <a:r>
              <a:rPr lang="en-US" sz="2649" b="1" dirty="0">
                <a:solidFill>
                  <a:srgbClr val="000000"/>
                </a:solidFill>
                <a:latin typeface="Arial Bold"/>
                <a:ea typeface="Arial Bold"/>
                <a:cs typeface="Arial Bold"/>
                <a:sym typeface="Arial Bold"/>
              </a:rPr>
              <a:t>ĐỘ TUỔI: 4 - 5 TUỔI</a:t>
            </a:r>
          </a:p>
          <a:p>
            <a:pPr algn="l">
              <a:lnSpc>
                <a:spcPts val="3709"/>
              </a:lnSpc>
              <a:spcBef>
                <a:spcPct val="0"/>
              </a:spcBef>
            </a:pPr>
            <a:endParaRPr lang="en-US" sz="2649" b="1" dirty="0">
              <a:solidFill>
                <a:srgbClr val="000000"/>
              </a:solidFill>
              <a:latin typeface="Arial Bold"/>
              <a:ea typeface="Arial Bold"/>
              <a:cs typeface="Arial Bold"/>
              <a:sym typeface="Arial Bold"/>
            </a:endParaRPr>
          </a:p>
          <a:p>
            <a:pPr algn="ctr">
              <a:lnSpc>
                <a:spcPts val="3709"/>
              </a:lnSpc>
              <a:spcBef>
                <a:spcPct val="0"/>
              </a:spcBef>
            </a:pPr>
            <a:r>
              <a:rPr lang="en-US" sz="2649" b="1" dirty="0" err="1">
                <a:solidFill>
                  <a:srgbClr val="000000"/>
                </a:solidFill>
                <a:latin typeface="Arial Bold"/>
                <a:ea typeface="Arial Bold"/>
                <a:cs typeface="Arial Bold"/>
                <a:sym typeface="Arial Bold"/>
              </a:rPr>
              <a:t>Thực</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hiện</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trong</a:t>
            </a:r>
            <a:r>
              <a:rPr lang="en-US" sz="2649" b="1" dirty="0">
                <a:solidFill>
                  <a:srgbClr val="000000"/>
                </a:solidFill>
                <a:latin typeface="Arial Bold"/>
                <a:ea typeface="Arial Bold"/>
                <a:cs typeface="Arial Bold"/>
                <a:sym typeface="Arial Bold"/>
              </a:rPr>
              <a:t> 35 </a:t>
            </a:r>
            <a:r>
              <a:rPr lang="en-US" sz="2649" b="1" dirty="0" err="1">
                <a:solidFill>
                  <a:srgbClr val="000000"/>
                </a:solidFill>
                <a:latin typeface="Arial Bold"/>
                <a:ea typeface="Arial Bold"/>
                <a:cs typeface="Arial Bold"/>
                <a:sym typeface="Arial Bold"/>
              </a:rPr>
              <a:t>tuần</a:t>
            </a:r>
            <a:r>
              <a:rPr lang="en-US" sz="2649" b="1" dirty="0">
                <a:solidFill>
                  <a:srgbClr val="000000"/>
                </a:solidFill>
                <a:latin typeface="Arial Bold"/>
                <a:ea typeface="Arial Bold"/>
                <a:cs typeface="Arial Bold"/>
                <a:sym typeface="Arial Bold"/>
              </a:rPr>
              <a:t>; 01 </a:t>
            </a:r>
            <a:r>
              <a:rPr lang="en-US" sz="2649" b="1" dirty="0" err="1">
                <a:solidFill>
                  <a:srgbClr val="000000"/>
                </a:solidFill>
                <a:latin typeface="Arial Bold"/>
                <a:ea typeface="Arial Bold"/>
                <a:cs typeface="Arial Bold"/>
                <a:sym typeface="Arial Bold"/>
              </a:rPr>
              <a:t>tuần</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ổn</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định</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gồm</a:t>
            </a:r>
            <a:r>
              <a:rPr lang="en-US" sz="2649" b="1" dirty="0">
                <a:solidFill>
                  <a:srgbClr val="000000"/>
                </a:solidFill>
                <a:latin typeface="Arial Bold"/>
                <a:ea typeface="Arial Bold"/>
                <a:cs typeface="Arial Bold"/>
                <a:sym typeface="Arial Bold"/>
              </a:rPr>
              <a:t> 09 </a:t>
            </a:r>
            <a:r>
              <a:rPr lang="en-US" sz="2649" b="1" dirty="0" err="1">
                <a:solidFill>
                  <a:srgbClr val="000000"/>
                </a:solidFill>
                <a:latin typeface="Arial Bold"/>
                <a:ea typeface="Arial Bold"/>
                <a:cs typeface="Arial Bold"/>
                <a:sym typeface="Arial Bold"/>
              </a:rPr>
              <a:t>chủ</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đề</a:t>
            </a:r>
            <a:r>
              <a:rPr lang="en-US" sz="2649" b="1" dirty="0">
                <a:solidFill>
                  <a:srgbClr val="000000"/>
                </a:solidFill>
                <a:latin typeface="Arial Bold"/>
                <a:ea typeface="Arial Bold"/>
                <a:cs typeface="Arial Bold"/>
                <a:sym typeface="Arial Bold"/>
              </a:rPr>
              <a:t>.</a:t>
            </a:r>
          </a:p>
          <a:p>
            <a:pPr algn="l">
              <a:lnSpc>
                <a:spcPts val="3709"/>
              </a:lnSpc>
              <a:spcBef>
                <a:spcPct val="0"/>
              </a:spcBef>
            </a:pPr>
            <a:endParaRPr lang="en-US" sz="2649" b="1" dirty="0">
              <a:solidFill>
                <a:srgbClr val="000000"/>
              </a:solidFill>
              <a:latin typeface="Arial Bold"/>
              <a:ea typeface="Arial Bold"/>
              <a:cs typeface="Arial Bold"/>
              <a:sym typeface="Arial Bold"/>
            </a:endParaRPr>
          </a:p>
        </p:txBody>
      </p:sp>
      <p:sp>
        <p:nvSpPr>
          <p:cNvPr id="11" name="TextBox 11"/>
          <p:cNvSpPr txBox="1"/>
          <p:nvPr/>
        </p:nvSpPr>
        <p:spPr>
          <a:xfrm>
            <a:off x="13797252" y="2200358"/>
            <a:ext cx="4021119" cy="4705087"/>
          </a:xfrm>
          <a:prstGeom prst="rect">
            <a:avLst/>
          </a:prstGeom>
        </p:spPr>
        <p:txBody>
          <a:bodyPr lIns="0" tIns="0" rIns="0" bIns="0" rtlCol="0" anchor="t">
            <a:spAutoFit/>
          </a:bodyPr>
          <a:lstStyle/>
          <a:p>
            <a:pPr algn="l">
              <a:lnSpc>
                <a:spcPts val="3709"/>
              </a:lnSpc>
              <a:spcBef>
                <a:spcPct val="0"/>
              </a:spcBef>
            </a:pPr>
            <a:r>
              <a:rPr lang="en-US" sz="2649" dirty="0">
                <a:solidFill>
                  <a:srgbClr val="000000"/>
                </a:solidFill>
                <a:latin typeface="Arial"/>
                <a:ea typeface="Arial"/>
                <a:cs typeface="Arial"/>
                <a:sym typeface="Arial"/>
              </a:rPr>
              <a:t> </a:t>
            </a:r>
          </a:p>
          <a:p>
            <a:pPr algn="ctr">
              <a:lnSpc>
                <a:spcPts val="3709"/>
              </a:lnSpc>
              <a:spcBef>
                <a:spcPct val="0"/>
              </a:spcBef>
            </a:pPr>
            <a:r>
              <a:rPr lang="en-US" sz="2649" b="1" dirty="0">
                <a:solidFill>
                  <a:srgbClr val="000000"/>
                </a:solidFill>
                <a:latin typeface="Arial Bold"/>
                <a:ea typeface="Arial Bold"/>
                <a:cs typeface="Arial Bold"/>
                <a:sym typeface="Arial Bold"/>
              </a:rPr>
              <a:t>DỰ KIẾN CHỦ ĐỀ VÀ THỜI GIAN THỰC HIỆN NĂM HỌC 2024 – 2025</a:t>
            </a:r>
          </a:p>
          <a:p>
            <a:pPr algn="ctr">
              <a:lnSpc>
                <a:spcPts val="3709"/>
              </a:lnSpc>
              <a:spcBef>
                <a:spcPct val="0"/>
              </a:spcBef>
            </a:pPr>
            <a:r>
              <a:rPr lang="en-US" sz="2649" b="1" dirty="0">
                <a:solidFill>
                  <a:srgbClr val="000000"/>
                </a:solidFill>
                <a:latin typeface="Arial Bold"/>
                <a:ea typeface="Arial Bold"/>
                <a:cs typeface="Arial Bold"/>
                <a:sym typeface="Arial Bold"/>
              </a:rPr>
              <a:t>ĐỘ TUỔI: 5 - 6 TUỔI</a:t>
            </a:r>
          </a:p>
          <a:p>
            <a:pPr algn="l">
              <a:lnSpc>
                <a:spcPts val="3709"/>
              </a:lnSpc>
              <a:spcBef>
                <a:spcPct val="0"/>
              </a:spcBef>
            </a:pPr>
            <a:endParaRPr lang="en-US" sz="2649" b="1" dirty="0">
              <a:solidFill>
                <a:srgbClr val="000000"/>
              </a:solidFill>
              <a:latin typeface="Arial Bold"/>
              <a:ea typeface="Arial Bold"/>
              <a:cs typeface="Arial Bold"/>
              <a:sym typeface="Arial Bold"/>
            </a:endParaRPr>
          </a:p>
          <a:p>
            <a:pPr algn="l">
              <a:lnSpc>
                <a:spcPts val="3709"/>
              </a:lnSpc>
              <a:spcBef>
                <a:spcPct val="0"/>
              </a:spcBef>
            </a:pPr>
            <a:r>
              <a:rPr lang="en-US" sz="2649" b="1" dirty="0" err="1">
                <a:solidFill>
                  <a:srgbClr val="000000"/>
                </a:solidFill>
                <a:latin typeface="Arial Bold"/>
                <a:ea typeface="Arial Bold"/>
                <a:cs typeface="Arial Bold"/>
                <a:sym typeface="Arial Bold"/>
              </a:rPr>
              <a:t>Thực</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hiện</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trong</a:t>
            </a:r>
            <a:r>
              <a:rPr lang="en-US" sz="2649" b="1" dirty="0">
                <a:solidFill>
                  <a:srgbClr val="000000"/>
                </a:solidFill>
                <a:latin typeface="Arial Bold"/>
                <a:ea typeface="Arial Bold"/>
                <a:cs typeface="Arial Bold"/>
                <a:sym typeface="Arial Bold"/>
              </a:rPr>
              <a:t> 35 </a:t>
            </a:r>
            <a:r>
              <a:rPr lang="en-US" sz="2649" b="1" dirty="0" err="1">
                <a:solidFill>
                  <a:srgbClr val="000000"/>
                </a:solidFill>
                <a:latin typeface="Arial Bold"/>
                <a:ea typeface="Arial Bold"/>
                <a:cs typeface="Arial Bold"/>
                <a:sym typeface="Arial Bold"/>
              </a:rPr>
              <a:t>tuần</a:t>
            </a:r>
            <a:r>
              <a:rPr lang="en-US" sz="2649" b="1" dirty="0">
                <a:solidFill>
                  <a:srgbClr val="000000"/>
                </a:solidFill>
                <a:latin typeface="Arial Bold"/>
                <a:ea typeface="Arial Bold"/>
                <a:cs typeface="Arial Bold"/>
                <a:sym typeface="Arial Bold"/>
              </a:rPr>
              <a:t>; 01 </a:t>
            </a:r>
            <a:r>
              <a:rPr lang="en-US" sz="2649" b="1" dirty="0" err="1">
                <a:solidFill>
                  <a:srgbClr val="000000"/>
                </a:solidFill>
                <a:latin typeface="Arial Bold"/>
                <a:ea typeface="Arial Bold"/>
                <a:cs typeface="Arial Bold"/>
                <a:sym typeface="Arial Bold"/>
              </a:rPr>
              <a:t>tuần</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ổn</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định</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gồm</a:t>
            </a:r>
            <a:r>
              <a:rPr lang="en-US" sz="2649" b="1" dirty="0">
                <a:solidFill>
                  <a:srgbClr val="000000"/>
                </a:solidFill>
                <a:latin typeface="Arial Bold"/>
                <a:ea typeface="Arial Bold"/>
                <a:cs typeface="Arial Bold"/>
                <a:sym typeface="Arial Bold"/>
              </a:rPr>
              <a:t> 10 </a:t>
            </a:r>
            <a:r>
              <a:rPr lang="en-US" sz="2649" dirty="0" err="1">
                <a:solidFill>
                  <a:srgbClr val="000000"/>
                </a:solidFill>
                <a:latin typeface="Arial Bold"/>
                <a:ea typeface="Arial Bold"/>
                <a:cs typeface="Arial Bold"/>
                <a:sym typeface="Arial Bold"/>
              </a:rPr>
              <a:t>chủ</a:t>
            </a:r>
            <a:r>
              <a:rPr lang="en-US" sz="2649" b="1" dirty="0">
                <a:solidFill>
                  <a:srgbClr val="000000"/>
                </a:solidFill>
                <a:latin typeface="Arial Bold"/>
                <a:ea typeface="Arial Bold"/>
                <a:cs typeface="Arial Bold"/>
                <a:sym typeface="Arial Bold"/>
              </a:rPr>
              <a:t> </a:t>
            </a:r>
            <a:r>
              <a:rPr lang="en-US" sz="2649" b="1" dirty="0" err="1">
                <a:solidFill>
                  <a:srgbClr val="000000"/>
                </a:solidFill>
                <a:latin typeface="Arial Bold"/>
                <a:ea typeface="Arial Bold"/>
                <a:cs typeface="Arial Bold"/>
                <a:sym typeface="Arial Bold"/>
              </a:rPr>
              <a:t>đề</a:t>
            </a:r>
            <a:r>
              <a:rPr lang="en-US" sz="2649" b="1" dirty="0">
                <a:solidFill>
                  <a:srgbClr val="000000"/>
                </a:solidFill>
                <a:latin typeface="Arial Bold"/>
                <a:ea typeface="Arial Bold"/>
                <a:cs typeface="Arial Bold"/>
                <a:sym typeface="Arial Bold"/>
              </a:rPr>
              <a:t>.</a:t>
            </a:r>
          </a:p>
          <a:p>
            <a:pPr algn="l">
              <a:lnSpc>
                <a:spcPts val="3709"/>
              </a:lnSpc>
              <a:spcBef>
                <a:spcPct val="0"/>
              </a:spcBef>
            </a:pPr>
            <a:endParaRPr lang="en-US" sz="2649" b="1" dirty="0">
              <a:solidFill>
                <a:srgbClr val="000000"/>
              </a:solidFill>
              <a:latin typeface="Arial Bold"/>
              <a:ea typeface="Arial Bold"/>
              <a:cs typeface="Arial Bold"/>
              <a:sym typeface="Arial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FBF7"/>
        </a:solidFill>
        <a:effectLst/>
      </p:bgPr>
    </p:bg>
    <p:spTree>
      <p:nvGrpSpPr>
        <p:cNvPr id="1" name=""/>
        <p:cNvGrpSpPr/>
        <p:nvPr/>
      </p:nvGrpSpPr>
      <p:grpSpPr>
        <a:xfrm>
          <a:off x="0" y="0"/>
          <a:ext cx="0" cy="0"/>
          <a:chOff x="0" y="0"/>
          <a:chExt cx="0" cy="0"/>
        </a:xfrm>
      </p:grpSpPr>
      <p:sp>
        <p:nvSpPr>
          <p:cNvPr id="2" name="Freeform 2"/>
          <p:cNvSpPr/>
          <p:nvPr/>
        </p:nvSpPr>
        <p:spPr>
          <a:xfrm>
            <a:off x="700683" y="1377715"/>
            <a:ext cx="7843461" cy="8561743"/>
          </a:xfrm>
          <a:custGeom>
            <a:avLst/>
            <a:gdLst/>
            <a:ahLst/>
            <a:cxnLst/>
            <a:rect l="l" t="t" r="r" b="b"/>
            <a:pathLst>
              <a:path w="7843461" h="8561743">
                <a:moveTo>
                  <a:pt x="0" y="0"/>
                </a:moveTo>
                <a:lnTo>
                  <a:pt x="7843460" y="0"/>
                </a:lnTo>
                <a:lnTo>
                  <a:pt x="7843460" y="8561744"/>
                </a:lnTo>
                <a:lnTo>
                  <a:pt x="0" y="8561744"/>
                </a:lnTo>
                <a:lnTo>
                  <a:pt x="0" y="0"/>
                </a:lnTo>
                <a:close/>
              </a:path>
            </a:pathLst>
          </a:custGeom>
          <a:blipFill>
            <a:blip r:embed="rId2"/>
            <a:stretch>
              <a:fillRect t="-3246" r="-1561" b="-4059"/>
            </a:stretch>
          </a:blipFill>
        </p:spPr>
      </p:sp>
      <p:sp>
        <p:nvSpPr>
          <p:cNvPr id="3" name="Freeform 3"/>
          <p:cNvSpPr/>
          <p:nvPr/>
        </p:nvSpPr>
        <p:spPr>
          <a:xfrm>
            <a:off x="8544143" y="1028700"/>
            <a:ext cx="9023861" cy="9002644"/>
          </a:xfrm>
          <a:custGeom>
            <a:avLst/>
            <a:gdLst/>
            <a:ahLst/>
            <a:cxnLst/>
            <a:rect l="l" t="t" r="r" b="b"/>
            <a:pathLst>
              <a:path w="9023861" h="9002644">
                <a:moveTo>
                  <a:pt x="0" y="0"/>
                </a:moveTo>
                <a:lnTo>
                  <a:pt x="9023862" y="0"/>
                </a:lnTo>
                <a:lnTo>
                  <a:pt x="9023862" y="9002644"/>
                </a:lnTo>
                <a:lnTo>
                  <a:pt x="0" y="9002644"/>
                </a:lnTo>
                <a:lnTo>
                  <a:pt x="0" y="0"/>
                </a:lnTo>
                <a:close/>
              </a:path>
            </a:pathLst>
          </a:custGeom>
          <a:blipFill>
            <a:blip r:embed="rId3"/>
            <a:stretch>
              <a:fillRect l="-7655" r="-1131" b="-8165"/>
            </a:stretch>
          </a:blipFill>
        </p:spPr>
      </p:sp>
      <p:sp>
        <p:nvSpPr>
          <p:cNvPr id="4" name="TextBox 4"/>
          <p:cNvSpPr txBox="1"/>
          <p:nvPr/>
        </p:nvSpPr>
        <p:spPr>
          <a:xfrm>
            <a:off x="4220282" y="-66675"/>
            <a:ext cx="9847437" cy="1238250"/>
          </a:xfrm>
          <a:prstGeom prst="rect">
            <a:avLst/>
          </a:prstGeom>
        </p:spPr>
        <p:txBody>
          <a:bodyPr lIns="0" tIns="0" rIns="0" bIns="0" rtlCol="0" anchor="t">
            <a:spAutoFit/>
          </a:bodyPr>
          <a:lstStyle/>
          <a:p>
            <a:pPr algn="ctr">
              <a:lnSpc>
                <a:spcPts val="3840"/>
              </a:lnSpc>
              <a:spcBef>
                <a:spcPct val="0"/>
              </a:spcBef>
            </a:pPr>
            <a:endParaRPr/>
          </a:p>
          <a:p>
            <a:pPr algn="ctr">
              <a:lnSpc>
                <a:spcPts val="2760"/>
              </a:lnSpc>
              <a:spcBef>
                <a:spcPct val="0"/>
              </a:spcBef>
            </a:pPr>
            <a:r>
              <a:rPr lang="en-US" sz="2300" spc="-23">
                <a:solidFill>
                  <a:srgbClr val="000000"/>
                </a:solidFill>
                <a:latin typeface="Arial"/>
                <a:ea typeface="Arial"/>
                <a:cs typeface="Arial"/>
                <a:sym typeface="Arial"/>
              </a:rPr>
              <a:t>DỰ KIẾN CHỦ ĐỀ VÀ THỜI GIAN THỰC HIỆN NĂM HỌC 2024 – 20225</a:t>
            </a:r>
          </a:p>
          <a:p>
            <a:pPr algn="ctr">
              <a:lnSpc>
                <a:spcPts val="2760"/>
              </a:lnSpc>
              <a:spcBef>
                <a:spcPct val="0"/>
              </a:spcBef>
            </a:pPr>
            <a:r>
              <a:rPr lang="en-US" sz="2300" spc="-23">
                <a:solidFill>
                  <a:srgbClr val="000000"/>
                </a:solidFill>
                <a:latin typeface="Arial"/>
                <a:ea typeface="Arial"/>
                <a:cs typeface="Arial"/>
                <a:sym typeface="Arial"/>
              </a:rPr>
              <a:t>ĐỘ TUỔI: 24 – 36 THÁNG TUỔI</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FBF7"/>
        </a:solidFill>
        <a:effectLst/>
      </p:bgPr>
    </p:bg>
    <p:spTree>
      <p:nvGrpSpPr>
        <p:cNvPr id="1" name=""/>
        <p:cNvGrpSpPr/>
        <p:nvPr/>
      </p:nvGrpSpPr>
      <p:grpSpPr>
        <a:xfrm>
          <a:off x="0" y="0"/>
          <a:ext cx="0" cy="0"/>
          <a:chOff x="0" y="0"/>
          <a:chExt cx="0" cy="0"/>
        </a:xfrm>
      </p:grpSpPr>
      <p:sp>
        <p:nvSpPr>
          <p:cNvPr id="2" name="Freeform 2"/>
          <p:cNvSpPr/>
          <p:nvPr/>
        </p:nvSpPr>
        <p:spPr>
          <a:xfrm>
            <a:off x="0" y="1483399"/>
            <a:ext cx="9441447" cy="8803601"/>
          </a:xfrm>
          <a:custGeom>
            <a:avLst/>
            <a:gdLst/>
            <a:ahLst/>
            <a:cxnLst/>
            <a:rect l="l" t="t" r="r" b="b"/>
            <a:pathLst>
              <a:path w="9441447" h="8803601">
                <a:moveTo>
                  <a:pt x="0" y="0"/>
                </a:moveTo>
                <a:lnTo>
                  <a:pt x="9441447" y="0"/>
                </a:lnTo>
                <a:lnTo>
                  <a:pt x="9441447" y="8803601"/>
                </a:lnTo>
                <a:lnTo>
                  <a:pt x="0" y="8803601"/>
                </a:lnTo>
                <a:lnTo>
                  <a:pt x="0" y="0"/>
                </a:lnTo>
                <a:close/>
              </a:path>
            </a:pathLst>
          </a:custGeom>
          <a:blipFill>
            <a:blip r:embed="rId2"/>
            <a:stretch>
              <a:fillRect t="-1842" r="-3926"/>
            </a:stretch>
          </a:blipFill>
        </p:spPr>
      </p:sp>
      <p:sp>
        <p:nvSpPr>
          <p:cNvPr id="3" name="Freeform 3"/>
          <p:cNvSpPr/>
          <p:nvPr/>
        </p:nvSpPr>
        <p:spPr>
          <a:xfrm>
            <a:off x="9744333" y="1420105"/>
            <a:ext cx="8473909" cy="7838195"/>
          </a:xfrm>
          <a:custGeom>
            <a:avLst/>
            <a:gdLst/>
            <a:ahLst/>
            <a:cxnLst/>
            <a:rect l="l" t="t" r="r" b="b"/>
            <a:pathLst>
              <a:path w="8473909" h="7838195">
                <a:moveTo>
                  <a:pt x="0" y="0"/>
                </a:moveTo>
                <a:lnTo>
                  <a:pt x="8473909" y="0"/>
                </a:lnTo>
                <a:lnTo>
                  <a:pt x="8473909" y="7838195"/>
                </a:lnTo>
                <a:lnTo>
                  <a:pt x="0" y="7838195"/>
                </a:lnTo>
                <a:lnTo>
                  <a:pt x="0" y="0"/>
                </a:lnTo>
                <a:close/>
              </a:path>
            </a:pathLst>
          </a:custGeom>
          <a:blipFill>
            <a:blip r:embed="rId3"/>
            <a:stretch>
              <a:fillRect l="-5829" r="-2550" b="-2110"/>
            </a:stretch>
          </a:blipFill>
        </p:spPr>
      </p:sp>
      <p:sp>
        <p:nvSpPr>
          <p:cNvPr id="4" name="TextBox 4"/>
          <p:cNvSpPr txBox="1"/>
          <p:nvPr/>
        </p:nvSpPr>
        <p:spPr>
          <a:xfrm>
            <a:off x="1293680" y="360107"/>
            <a:ext cx="15700640" cy="1280130"/>
          </a:xfrm>
          <a:prstGeom prst="rect">
            <a:avLst/>
          </a:prstGeom>
        </p:spPr>
        <p:txBody>
          <a:bodyPr lIns="0" tIns="0" rIns="0" bIns="0" rtlCol="0" anchor="t">
            <a:spAutoFit/>
          </a:bodyPr>
          <a:lstStyle/>
          <a:p>
            <a:pPr algn="ctr">
              <a:lnSpc>
                <a:spcPts val="3222"/>
              </a:lnSpc>
              <a:spcBef>
                <a:spcPct val="0"/>
              </a:spcBef>
            </a:pPr>
            <a:r>
              <a:rPr lang="en-US" sz="2685" spc="-26">
                <a:solidFill>
                  <a:srgbClr val="000000"/>
                </a:solidFill>
                <a:latin typeface="Arial"/>
                <a:ea typeface="Arial"/>
                <a:cs typeface="Arial"/>
                <a:sym typeface="Arial"/>
              </a:rPr>
              <a:t>DỰ KIẾN CHỦ ĐỀ VÀ THỜI GIAN THỰC HIỆN NĂM HỌC 2024 – 2025</a:t>
            </a:r>
          </a:p>
          <a:p>
            <a:pPr algn="ctr">
              <a:lnSpc>
                <a:spcPts val="3222"/>
              </a:lnSpc>
              <a:spcBef>
                <a:spcPct val="0"/>
              </a:spcBef>
            </a:pPr>
            <a:r>
              <a:rPr lang="en-US" sz="2685" spc="-26">
                <a:solidFill>
                  <a:srgbClr val="000000"/>
                </a:solidFill>
                <a:latin typeface="Arial"/>
                <a:ea typeface="Arial"/>
                <a:cs typeface="Arial"/>
                <a:sym typeface="Arial"/>
              </a:rPr>
              <a:t>ĐỘ TUỔI: 3 – 4 TUỔI</a:t>
            </a:r>
          </a:p>
          <a:p>
            <a:pPr algn="ctr">
              <a:lnSpc>
                <a:spcPts val="3222"/>
              </a:lnSpc>
              <a:spcBef>
                <a:spcPct val="0"/>
              </a:spcBef>
            </a:pPr>
            <a:endParaRPr lang="en-US" sz="2685" spc="-26">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AutoShape 3"/>
          <p:cNvSpPr/>
          <p:nvPr/>
        </p:nvSpPr>
        <p:spPr>
          <a:xfrm>
            <a:off x="8757107" y="342298"/>
            <a:ext cx="8920214" cy="872582"/>
          </a:xfrm>
          <a:prstGeom prst="rect">
            <a:avLst/>
          </a:prstGeom>
          <a:solidFill>
            <a:srgbClr val="FAD3D5"/>
          </a:solidFill>
        </p:spPr>
      </p:sp>
      <p:sp>
        <p:nvSpPr>
          <p:cNvPr id="4" name="AutoShape 4"/>
          <p:cNvSpPr/>
          <p:nvPr/>
        </p:nvSpPr>
        <p:spPr>
          <a:xfrm>
            <a:off x="8934758" y="3117530"/>
            <a:ext cx="8908789" cy="907307"/>
          </a:xfrm>
          <a:prstGeom prst="rect">
            <a:avLst/>
          </a:prstGeom>
          <a:solidFill>
            <a:srgbClr val="FAD3D5"/>
          </a:solidFill>
        </p:spPr>
      </p:sp>
      <p:sp>
        <p:nvSpPr>
          <p:cNvPr id="5" name="AutoShape 5"/>
          <p:cNvSpPr/>
          <p:nvPr/>
        </p:nvSpPr>
        <p:spPr>
          <a:xfrm>
            <a:off x="8863171" y="1726579"/>
            <a:ext cx="8908789" cy="879252"/>
          </a:xfrm>
          <a:prstGeom prst="rect">
            <a:avLst/>
          </a:prstGeom>
          <a:solidFill>
            <a:srgbClr val="FAD3D5"/>
          </a:solidFill>
        </p:spPr>
      </p:sp>
      <p:sp>
        <p:nvSpPr>
          <p:cNvPr id="6" name="AutoShape 6"/>
          <p:cNvSpPr/>
          <p:nvPr/>
        </p:nvSpPr>
        <p:spPr>
          <a:xfrm>
            <a:off x="8934758" y="4604748"/>
            <a:ext cx="8908789" cy="1057681"/>
          </a:xfrm>
          <a:prstGeom prst="rect">
            <a:avLst/>
          </a:prstGeom>
          <a:solidFill>
            <a:srgbClr val="FAD3D5"/>
          </a:solidFill>
        </p:spPr>
      </p:sp>
      <p:grpSp>
        <p:nvGrpSpPr>
          <p:cNvPr id="7" name="Group 7"/>
          <p:cNvGrpSpPr>
            <a:grpSpLocks noChangeAspect="1"/>
          </p:cNvGrpSpPr>
          <p:nvPr/>
        </p:nvGrpSpPr>
        <p:grpSpPr>
          <a:xfrm rot="5400000">
            <a:off x="7409356" y="355631"/>
            <a:ext cx="1104593" cy="956806"/>
            <a:chOff x="0" y="0"/>
            <a:chExt cx="1841500" cy="1595120"/>
          </a:xfrm>
        </p:grpSpPr>
        <p:sp>
          <p:nvSpPr>
            <p:cNvPr id="8" name="Freeform 8"/>
            <p:cNvSpPr/>
            <p:nvPr/>
          </p:nvSpPr>
          <p:spPr>
            <a:xfrm>
              <a:off x="0" y="0"/>
              <a:ext cx="1841500" cy="1595120"/>
            </a:xfrm>
            <a:custGeom>
              <a:avLst/>
              <a:gdLst/>
              <a:ahLst/>
              <a:cxnLst/>
              <a:rect l="l" t="t" r="r" b="b"/>
              <a:pathLst>
                <a:path w="1841500" h="1595120">
                  <a:moveTo>
                    <a:pt x="1380490" y="0"/>
                  </a:moveTo>
                  <a:lnTo>
                    <a:pt x="459740" y="0"/>
                  </a:lnTo>
                  <a:lnTo>
                    <a:pt x="0" y="797560"/>
                  </a:lnTo>
                  <a:lnTo>
                    <a:pt x="459740" y="1595120"/>
                  </a:lnTo>
                  <a:lnTo>
                    <a:pt x="1380490" y="1595120"/>
                  </a:lnTo>
                  <a:lnTo>
                    <a:pt x="1841500" y="797560"/>
                  </a:lnTo>
                  <a:close/>
                </a:path>
              </a:pathLst>
            </a:custGeom>
            <a:solidFill>
              <a:srgbClr val="FFFFFF"/>
            </a:solidFill>
          </p:spPr>
        </p:sp>
      </p:grpSp>
      <p:grpSp>
        <p:nvGrpSpPr>
          <p:cNvPr id="9" name="Group 9"/>
          <p:cNvGrpSpPr>
            <a:grpSpLocks noChangeAspect="1"/>
          </p:cNvGrpSpPr>
          <p:nvPr/>
        </p:nvGrpSpPr>
        <p:grpSpPr>
          <a:xfrm rot="5400000">
            <a:off x="7457663" y="3004408"/>
            <a:ext cx="1308691" cy="1133597"/>
            <a:chOff x="0" y="0"/>
            <a:chExt cx="1841500" cy="1595120"/>
          </a:xfrm>
        </p:grpSpPr>
        <p:sp>
          <p:nvSpPr>
            <p:cNvPr id="10" name="Freeform 10"/>
            <p:cNvSpPr/>
            <p:nvPr/>
          </p:nvSpPr>
          <p:spPr>
            <a:xfrm>
              <a:off x="0" y="0"/>
              <a:ext cx="1841500" cy="1595120"/>
            </a:xfrm>
            <a:custGeom>
              <a:avLst/>
              <a:gdLst/>
              <a:ahLst/>
              <a:cxnLst/>
              <a:rect l="l" t="t" r="r" b="b"/>
              <a:pathLst>
                <a:path w="1841500" h="1595120">
                  <a:moveTo>
                    <a:pt x="1380490" y="0"/>
                  </a:moveTo>
                  <a:lnTo>
                    <a:pt x="459740" y="0"/>
                  </a:lnTo>
                  <a:lnTo>
                    <a:pt x="0" y="797560"/>
                  </a:lnTo>
                  <a:lnTo>
                    <a:pt x="459740" y="1595120"/>
                  </a:lnTo>
                  <a:lnTo>
                    <a:pt x="1380490" y="1595120"/>
                  </a:lnTo>
                  <a:lnTo>
                    <a:pt x="1841500" y="797560"/>
                  </a:lnTo>
                  <a:close/>
                </a:path>
              </a:pathLst>
            </a:custGeom>
            <a:solidFill>
              <a:srgbClr val="FFFFFF"/>
            </a:solidFill>
          </p:spPr>
        </p:sp>
      </p:grpSp>
      <p:grpSp>
        <p:nvGrpSpPr>
          <p:cNvPr id="11" name="Group 11"/>
          <p:cNvGrpSpPr>
            <a:grpSpLocks noChangeAspect="1"/>
          </p:cNvGrpSpPr>
          <p:nvPr/>
        </p:nvGrpSpPr>
        <p:grpSpPr>
          <a:xfrm rot="5400000">
            <a:off x="7553752" y="7818916"/>
            <a:ext cx="1325933" cy="1148533"/>
            <a:chOff x="0" y="0"/>
            <a:chExt cx="1841500" cy="1595120"/>
          </a:xfrm>
        </p:grpSpPr>
        <p:sp>
          <p:nvSpPr>
            <p:cNvPr id="12" name="Freeform 12"/>
            <p:cNvSpPr/>
            <p:nvPr/>
          </p:nvSpPr>
          <p:spPr>
            <a:xfrm>
              <a:off x="0" y="0"/>
              <a:ext cx="1841500" cy="1595120"/>
            </a:xfrm>
            <a:custGeom>
              <a:avLst/>
              <a:gdLst/>
              <a:ahLst/>
              <a:cxnLst/>
              <a:rect l="l" t="t" r="r" b="b"/>
              <a:pathLst>
                <a:path w="1841500" h="1595120">
                  <a:moveTo>
                    <a:pt x="1380490" y="0"/>
                  </a:moveTo>
                  <a:lnTo>
                    <a:pt x="459740" y="0"/>
                  </a:lnTo>
                  <a:lnTo>
                    <a:pt x="0" y="797560"/>
                  </a:lnTo>
                  <a:lnTo>
                    <a:pt x="459740" y="1595120"/>
                  </a:lnTo>
                  <a:lnTo>
                    <a:pt x="1380490" y="1595120"/>
                  </a:lnTo>
                  <a:lnTo>
                    <a:pt x="1841500" y="797560"/>
                  </a:lnTo>
                  <a:close/>
                </a:path>
              </a:pathLst>
            </a:custGeom>
            <a:solidFill>
              <a:srgbClr val="FFFFFF"/>
            </a:solidFill>
          </p:spPr>
        </p:sp>
      </p:grpSp>
      <p:grpSp>
        <p:nvGrpSpPr>
          <p:cNvPr id="13" name="Group 13"/>
          <p:cNvGrpSpPr>
            <a:grpSpLocks noChangeAspect="1"/>
          </p:cNvGrpSpPr>
          <p:nvPr/>
        </p:nvGrpSpPr>
        <p:grpSpPr>
          <a:xfrm rot="5400000">
            <a:off x="7556970" y="1591799"/>
            <a:ext cx="1277839" cy="1106873"/>
            <a:chOff x="0" y="0"/>
            <a:chExt cx="1841500" cy="1595120"/>
          </a:xfrm>
        </p:grpSpPr>
        <p:sp>
          <p:nvSpPr>
            <p:cNvPr id="14" name="Freeform 14"/>
            <p:cNvSpPr/>
            <p:nvPr/>
          </p:nvSpPr>
          <p:spPr>
            <a:xfrm>
              <a:off x="0" y="0"/>
              <a:ext cx="1841500" cy="1595120"/>
            </a:xfrm>
            <a:custGeom>
              <a:avLst/>
              <a:gdLst/>
              <a:ahLst/>
              <a:cxnLst/>
              <a:rect l="l" t="t" r="r" b="b"/>
              <a:pathLst>
                <a:path w="1841500" h="1595120">
                  <a:moveTo>
                    <a:pt x="1380490" y="0"/>
                  </a:moveTo>
                  <a:lnTo>
                    <a:pt x="459740" y="0"/>
                  </a:lnTo>
                  <a:lnTo>
                    <a:pt x="0" y="797560"/>
                  </a:lnTo>
                  <a:lnTo>
                    <a:pt x="459740" y="1595120"/>
                  </a:lnTo>
                  <a:lnTo>
                    <a:pt x="1380490" y="1595120"/>
                  </a:lnTo>
                  <a:lnTo>
                    <a:pt x="1841500" y="797560"/>
                  </a:lnTo>
                  <a:close/>
                </a:path>
              </a:pathLst>
            </a:custGeom>
            <a:solidFill>
              <a:srgbClr val="FFFFFF"/>
            </a:solidFill>
          </p:spPr>
        </p:sp>
      </p:grpSp>
      <p:grpSp>
        <p:nvGrpSpPr>
          <p:cNvPr id="15" name="Group 15"/>
          <p:cNvGrpSpPr>
            <a:grpSpLocks noChangeAspect="1"/>
          </p:cNvGrpSpPr>
          <p:nvPr/>
        </p:nvGrpSpPr>
        <p:grpSpPr>
          <a:xfrm rot="5400000">
            <a:off x="7582901" y="4547301"/>
            <a:ext cx="1250049" cy="1082801"/>
            <a:chOff x="0" y="0"/>
            <a:chExt cx="1841500" cy="1595120"/>
          </a:xfrm>
        </p:grpSpPr>
        <p:sp>
          <p:nvSpPr>
            <p:cNvPr id="16" name="Freeform 16"/>
            <p:cNvSpPr/>
            <p:nvPr/>
          </p:nvSpPr>
          <p:spPr>
            <a:xfrm>
              <a:off x="0" y="0"/>
              <a:ext cx="1841500" cy="1595120"/>
            </a:xfrm>
            <a:custGeom>
              <a:avLst/>
              <a:gdLst/>
              <a:ahLst/>
              <a:cxnLst/>
              <a:rect l="l" t="t" r="r" b="b"/>
              <a:pathLst>
                <a:path w="1841500" h="1595120">
                  <a:moveTo>
                    <a:pt x="1380490" y="0"/>
                  </a:moveTo>
                  <a:lnTo>
                    <a:pt x="459740" y="0"/>
                  </a:lnTo>
                  <a:lnTo>
                    <a:pt x="0" y="797560"/>
                  </a:lnTo>
                  <a:lnTo>
                    <a:pt x="459740" y="1595120"/>
                  </a:lnTo>
                  <a:lnTo>
                    <a:pt x="1380490" y="1595120"/>
                  </a:lnTo>
                  <a:lnTo>
                    <a:pt x="1841500" y="797560"/>
                  </a:lnTo>
                  <a:close/>
                </a:path>
              </a:pathLst>
            </a:custGeom>
            <a:solidFill>
              <a:srgbClr val="FFFFFF"/>
            </a:solidFill>
          </p:spPr>
        </p:sp>
      </p:grpSp>
      <p:sp>
        <p:nvSpPr>
          <p:cNvPr id="17" name="TextBox 17"/>
          <p:cNvSpPr txBox="1"/>
          <p:nvPr/>
        </p:nvSpPr>
        <p:spPr>
          <a:xfrm>
            <a:off x="11095329" y="7690285"/>
            <a:ext cx="4336414" cy="630556"/>
          </a:xfrm>
          <a:prstGeom prst="rect">
            <a:avLst/>
          </a:prstGeom>
        </p:spPr>
        <p:txBody>
          <a:bodyPr lIns="0" tIns="0" rIns="0" bIns="0" rtlCol="0" anchor="t">
            <a:spAutoFit/>
          </a:bodyPr>
          <a:lstStyle/>
          <a:p>
            <a:pPr algn="ctr">
              <a:lnSpc>
                <a:spcPts val="4799"/>
              </a:lnSpc>
            </a:pPr>
            <a:r>
              <a:rPr lang="en-US" sz="3199" b="1" i="1">
                <a:solidFill>
                  <a:srgbClr val="FFFFFF"/>
                </a:solidFill>
                <a:latin typeface="Arial Bold Italics"/>
                <a:ea typeface="Arial Bold Italics"/>
                <a:cs typeface="Arial Bold Italics"/>
                <a:sym typeface="Arial Bold Italics"/>
              </a:rPr>
              <a:t>Đặt hàng!</a:t>
            </a:r>
          </a:p>
        </p:txBody>
      </p:sp>
      <p:sp>
        <p:nvSpPr>
          <p:cNvPr id="18" name="AutoShape 18"/>
          <p:cNvSpPr/>
          <p:nvPr/>
        </p:nvSpPr>
        <p:spPr>
          <a:xfrm>
            <a:off x="8879997" y="7860617"/>
            <a:ext cx="8920214" cy="1419088"/>
          </a:xfrm>
          <a:prstGeom prst="rect">
            <a:avLst/>
          </a:prstGeom>
          <a:solidFill>
            <a:srgbClr val="FAD3D5"/>
          </a:solidFill>
        </p:spPr>
      </p:sp>
      <p:sp>
        <p:nvSpPr>
          <p:cNvPr id="19" name="AutoShape 19"/>
          <p:cNvSpPr/>
          <p:nvPr/>
        </p:nvSpPr>
        <p:spPr>
          <a:xfrm>
            <a:off x="9032001" y="6186805"/>
            <a:ext cx="8908789" cy="906016"/>
          </a:xfrm>
          <a:prstGeom prst="rect">
            <a:avLst/>
          </a:prstGeom>
          <a:solidFill>
            <a:srgbClr val="FAD3D5"/>
          </a:solidFill>
        </p:spPr>
      </p:sp>
      <p:grpSp>
        <p:nvGrpSpPr>
          <p:cNvPr id="20" name="Group 20"/>
          <p:cNvGrpSpPr>
            <a:grpSpLocks noChangeAspect="1"/>
          </p:cNvGrpSpPr>
          <p:nvPr/>
        </p:nvGrpSpPr>
        <p:grpSpPr>
          <a:xfrm rot="5400000">
            <a:off x="7823689" y="6379978"/>
            <a:ext cx="1036644" cy="897948"/>
            <a:chOff x="0" y="0"/>
            <a:chExt cx="1841500" cy="1595120"/>
          </a:xfrm>
        </p:grpSpPr>
        <p:sp>
          <p:nvSpPr>
            <p:cNvPr id="21" name="Freeform 21"/>
            <p:cNvSpPr/>
            <p:nvPr/>
          </p:nvSpPr>
          <p:spPr>
            <a:xfrm>
              <a:off x="0" y="0"/>
              <a:ext cx="1841500" cy="1595120"/>
            </a:xfrm>
            <a:custGeom>
              <a:avLst/>
              <a:gdLst/>
              <a:ahLst/>
              <a:cxnLst/>
              <a:rect l="l" t="t" r="r" b="b"/>
              <a:pathLst>
                <a:path w="1841500" h="1595120">
                  <a:moveTo>
                    <a:pt x="1380490" y="0"/>
                  </a:moveTo>
                  <a:lnTo>
                    <a:pt x="459740" y="0"/>
                  </a:lnTo>
                  <a:lnTo>
                    <a:pt x="0" y="797560"/>
                  </a:lnTo>
                  <a:lnTo>
                    <a:pt x="459740" y="1595120"/>
                  </a:lnTo>
                  <a:lnTo>
                    <a:pt x="1380490" y="1595120"/>
                  </a:lnTo>
                  <a:lnTo>
                    <a:pt x="1841500" y="797560"/>
                  </a:lnTo>
                  <a:close/>
                </a:path>
              </a:pathLst>
            </a:custGeom>
            <a:solidFill>
              <a:srgbClr val="FFFFFF">
                <a:alpha val="60000"/>
              </a:srgbClr>
            </a:solidFill>
          </p:spPr>
        </p:sp>
      </p:grpSp>
      <p:grpSp>
        <p:nvGrpSpPr>
          <p:cNvPr id="22" name="Group 22"/>
          <p:cNvGrpSpPr/>
          <p:nvPr/>
        </p:nvGrpSpPr>
        <p:grpSpPr>
          <a:xfrm rot="-1288629">
            <a:off x="7748176" y="366538"/>
            <a:ext cx="738751" cy="738751"/>
            <a:chOff x="0" y="0"/>
            <a:chExt cx="812800" cy="812800"/>
          </a:xfrm>
        </p:grpSpPr>
        <p:sp>
          <p:nvSpPr>
            <p:cNvPr id="23" name="Freeform 2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33333"/>
            </a:solidFill>
          </p:spPr>
        </p:sp>
        <p:sp>
          <p:nvSpPr>
            <p:cNvPr id="24" name="TextBox 24"/>
            <p:cNvSpPr txBox="1"/>
            <p:nvPr/>
          </p:nvSpPr>
          <p:spPr>
            <a:xfrm>
              <a:off x="0" y="127000"/>
              <a:ext cx="711200" cy="482600"/>
            </a:xfrm>
            <a:prstGeom prst="rect">
              <a:avLst/>
            </a:prstGeom>
          </p:spPr>
          <p:txBody>
            <a:bodyPr lIns="50800" tIns="50800" rIns="50800" bIns="50800" rtlCol="0" anchor="ctr"/>
            <a:lstStyle/>
            <a:p>
              <a:pPr algn="ctr">
                <a:lnSpc>
                  <a:spcPts val="2799"/>
                </a:lnSpc>
              </a:pPr>
              <a:endParaRPr/>
            </a:p>
          </p:txBody>
        </p:sp>
      </p:grpSp>
      <p:sp>
        <p:nvSpPr>
          <p:cNvPr id="25" name="TextBox 25"/>
          <p:cNvSpPr txBox="1"/>
          <p:nvPr/>
        </p:nvSpPr>
        <p:spPr>
          <a:xfrm>
            <a:off x="9309763" y="552711"/>
            <a:ext cx="5383301" cy="495300"/>
          </a:xfrm>
          <a:prstGeom prst="rect">
            <a:avLst/>
          </a:prstGeom>
        </p:spPr>
        <p:txBody>
          <a:bodyPr lIns="0" tIns="0" rIns="0" bIns="0" rtlCol="0" anchor="t">
            <a:spAutoFit/>
          </a:bodyPr>
          <a:lstStyle/>
          <a:p>
            <a:pPr algn="ctr">
              <a:lnSpc>
                <a:spcPts val="3480"/>
              </a:lnSpc>
            </a:pPr>
            <a:r>
              <a:rPr lang="en-US" sz="2900" b="1" i="1" spc="290">
                <a:solidFill>
                  <a:srgbClr val="000000"/>
                </a:solidFill>
                <a:latin typeface="Arial Bold Italics"/>
                <a:ea typeface="Arial Bold Italics"/>
                <a:cs typeface="Arial Bold Italics"/>
                <a:sym typeface="Arial Bold Italics"/>
              </a:rPr>
              <a:t>1.LÝ DO CHỌN ĐỀ TÀI</a:t>
            </a:r>
          </a:p>
        </p:txBody>
      </p:sp>
      <p:sp>
        <p:nvSpPr>
          <p:cNvPr id="26" name="TextBox 26"/>
          <p:cNvSpPr txBox="1"/>
          <p:nvPr/>
        </p:nvSpPr>
        <p:spPr>
          <a:xfrm>
            <a:off x="54085" y="4281803"/>
            <a:ext cx="6958314" cy="1008382"/>
          </a:xfrm>
          <a:prstGeom prst="rect">
            <a:avLst/>
          </a:prstGeom>
        </p:spPr>
        <p:txBody>
          <a:bodyPr lIns="0" tIns="0" rIns="0" bIns="0" rtlCol="0" anchor="t">
            <a:spAutoFit/>
          </a:bodyPr>
          <a:lstStyle/>
          <a:p>
            <a:pPr algn="ctr">
              <a:lnSpc>
                <a:spcPts val="7419"/>
              </a:lnSpc>
            </a:pPr>
            <a:r>
              <a:rPr lang="en-US" sz="5299" b="1" i="1">
                <a:solidFill>
                  <a:srgbClr val="13538A"/>
                </a:solidFill>
                <a:latin typeface="Arial Bold Italics"/>
                <a:ea typeface="Arial Bold Italics"/>
                <a:cs typeface="Arial Bold Italics"/>
                <a:sym typeface="Arial Bold Italics"/>
              </a:rPr>
              <a:t>I. PHẦN MỞ ĐẦU</a:t>
            </a:r>
          </a:p>
        </p:txBody>
      </p:sp>
      <p:sp>
        <p:nvSpPr>
          <p:cNvPr id="27" name="TextBox 27"/>
          <p:cNvSpPr txBox="1"/>
          <p:nvPr/>
        </p:nvSpPr>
        <p:spPr>
          <a:xfrm>
            <a:off x="9144000" y="1828067"/>
            <a:ext cx="4726237" cy="561975"/>
          </a:xfrm>
          <a:prstGeom prst="rect">
            <a:avLst/>
          </a:prstGeom>
        </p:spPr>
        <p:txBody>
          <a:bodyPr lIns="0" tIns="0" rIns="0" bIns="0" rtlCol="0" anchor="t">
            <a:spAutoFit/>
          </a:bodyPr>
          <a:lstStyle/>
          <a:p>
            <a:pPr algn="ctr">
              <a:lnSpc>
                <a:spcPts val="4199"/>
              </a:lnSpc>
            </a:pPr>
            <a:r>
              <a:rPr lang="en-US" sz="2999" b="1" i="1">
                <a:solidFill>
                  <a:srgbClr val="000000"/>
                </a:solidFill>
                <a:latin typeface="Arial Bold Italics"/>
                <a:ea typeface="Arial Bold Italics"/>
                <a:cs typeface="Arial Bold Italics"/>
                <a:sym typeface="Arial Bold Italics"/>
              </a:rPr>
              <a:t>2. MỤC ĐÍCH ĐỒ ÁN</a:t>
            </a:r>
          </a:p>
        </p:txBody>
      </p:sp>
      <p:sp>
        <p:nvSpPr>
          <p:cNvPr id="28" name="TextBox 28"/>
          <p:cNvSpPr txBox="1"/>
          <p:nvPr/>
        </p:nvSpPr>
        <p:spPr>
          <a:xfrm>
            <a:off x="9348196" y="3317054"/>
            <a:ext cx="4522042" cy="561975"/>
          </a:xfrm>
          <a:prstGeom prst="rect">
            <a:avLst/>
          </a:prstGeom>
        </p:spPr>
        <p:txBody>
          <a:bodyPr lIns="0" tIns="0" rIns="0" bIns="0" rtlCol="0" anchor="t">
            <a:spAutoFit/>
          </a:bodyPr>
          <a:lstStyle/>
          <a:p>
            <a:pPr algn="ctr">
              <a:lnSpc>
                <a:spcPts val="4199"/>
              </a:lnSpc>
              <a:spcBef>
                <a:spcPct val="0"/>
              </a:spcBef>
            </a:pPr>
            <a:r>
              <a:rPr lang="en-US" sz="2999" b="1" i="1">
                <a:solidFill>
                  <a:srgbClr val="000000"/>
                </a:solidFill>
                <a:latin typeface="Arial Bold Italics"/>
                <a:ea typeface="Arial Bold Italics"/>
                <a:cs typeface="Arial Bold Italics"/>
                <a:sym typeface="Arial Bold Italics"/>
              </a:rPr>
              <a:t>3. NHIỆM VỤ ĐỒ ÁN</a:t>
            </a:r>
          </a:p>
        </p:txBody>
      </p:sp>
      <p:sp>
        <p:nvSpPr>
          <p:cNvPr id="29" name="TextBox 29"/>
          <p:cNvSpPr txBox="1"/>
          <p:nvPr/>
        </p:nvSpPr>
        <p:spPr>
          <a:xfrm>
            <a:off x="8195889" y="4698365"/>
            <a:ext cx="9564924" cy="1069340"/>
          </a:xfrm>
          <a:prstGeom prst="rect">
            <a:avLst/>
          </a:prstGeom>
        </p:spPr>
        <p:txBody>
          <a:bodyPr lIns="0" tIns="0" rIns="0" bIns="0" rtlCol="0" anchor="t">
            <a:spAutoFit/>
          </a:bodyPr>
          <a:lstStyle/>
          <a:p>
            <a:pPr algn="ctr">
              <a:lnSpc>
                <a:spcPts val="4059"/>
              </a:lnSpc>
            </a:pPr>
            <a:r>
              <a:rPr lang="en-US" sz="2899" b="1" i="1">
                <a:solidFill>
                  <a:srgbClr val="000000"/>
                </a:solidFill>
                <a:latin typeface="Arial Bold Italics"/>
                <a:ea typeface="Arial Bold Italics"/>
                <a:cs typeface="Arial Bold Italics"/>
                <a:sym typeface="Arial Bold Italics"/>
              </a:rPr>
              <a:t>4. THỜI GIAN- ĐỊA ĐIỂM THỰC HIỆN</a:t>
            </a:r>
          </a:p>
          <a:p>
            <a:pPr algn="ctr">
              <a:lnSpc>
                <a:spcPts val="4059"/>
              </a:lnSpc>
            </a:pPr>
            <a:r>
              <a:rPr lang="en-US" sz="2899" b="1" i="1">
                <a:solidFill>
                  <a:srgbClr val="000000"/>
                </a:solidFill>
                <a:latin typeface="Arial Bold Italics"/>
                <a:ea typeface="Arial Bold Italics"/>
                <a:cs typeface="Arial Bold Italics"/>
                <a:sym typeface="Arial Bold Italics"/>
              </a:rPr>
              <a:t> ĐỒ ÁN</a:t>
            </a:r>
          </a:p>
        </p:txBody>
      </p:sp>
      <p:sp>
        <p:nvSpPr>
          <p:cNvPr id="30" name="TextBox 30"/>
          <p:cNvSpPr txBox="1"/>
          <p:nvPr/>
        </p:nvSpPr>
        <p:spPr>
          <a:xfrm>
            <a:off x="9705651" y="6341694"/>
            <a:ext cx="7115770" cy="604521"/>
          </a:xfrm>
          <a:prstGeom prst="rect">
            <a:avLst/>
          </a:prstGeom>
        </p:spPr>
        <p:txBody>
          <a:bodyPr lIns="0" tIns="0" rIns="0" bIns="0" rtlCol="0" anchor="t">
            <a:spAutoFit/>
          </a:bodyPr>
          <a:lstStyle/>
          <a:p>
            <a:pPr algn="ctr">
              <a:lnSpc>
                <a:spcPts val="4479"/>
              </a:lnSpc>
            </a:pPr>
            <a:r>
              <a:rPr lang="en-US" sz="3199" b="1" i="1">
                <a:solidFill>
                  <a:srgbClr val="000000"/>
                </a:solidFill>
                <a:latin typeface="Arial Bold Italics"/>
                <a:ea typeface="Arial Bold Italics"/>
                <a:cs typeface="Arial Bold Italics"/>
                <a:sym typeface="Arial Bold Italics"/>
              </a:rPr>
              <a:t>6. LẬP KẾ HOẠCH THỰC HIỆN ĐỒ ÁN</a:t>
            </a:r>
          </a:p>
        </p:txBody>
      </p:sp>
      <p:sp>
        <p:nvSpPr>
          <p:cNvPr id="31" name="TextBox 31"/>
          <p:cNvSpPr txBox="1"/>
          <p:nvPr/>
        </p:nvSpPr>
        <p:spPr>
          <a:xfrm>
            <a:off x="9600663" y="7976922"/>
            <a:ext cx="7225078" cy="1069340"/>
          </a:xfrm>
          <a:prstGeom prst="rect">
            <a:avLst/>
          </a:prstGeom>
        </p:spPr>
        <p:txBody>
          <a:bodyPr lIns="0" tIns="0" rIns="0" bIns="0" rtlCol="0" anchor="t">
            <a:spAutoFit/>
          </a:bodyPr>
          <a:lstStyle/>
          <a:p>
            <a:pPr algn="ctr">
              <a:lnSpc>
                <a:spcPts val="4059"/>
              </a:lnSpc>
              <a:spcBef>
                <a:spcPct val="0"/>
              </a:spcBef>
            </a:pPr>
            <a:r>
              <a:rPr lang="en-US" sz="2899" b="1" i="1" dirty="0">
                <a:solidFill>
                  <a:srgbClr val="000000"/>
                </a:solidFill>
                <a:latin typeface="Arial Bold Italics"/>
                <a:ea typeface="Arial Bold Italics"/>
                <a:cs typeface="Arial Bold Italics"/>
                <a:sym typeface="Arial Bold Italics"/>
              </a:rPr>
              <a:t>7. PHÂN CÔNG NHIỆM VỤ CHO CÁC </a:t>
            </a:r>
          </a:p>
          <a:p>
            <a:pPr algn="ctr">
              <a:lnSpc>
                <a:spcPts val="4059"/>
              </a:lnSpc>
              <a:spcBef>
                <a:spcPct val="0"/>
              </a:spcBef>
            </a:pPr>
            <a:r>
              <a:rPr lang="en-US" sz="2899" b="1" i="1" dirty="0">
                <a:solidFill>
                  <a:srgbClr val="000000"/>
                </a:solidFill>
                <a:latin typeface="Arial Bold Italics"/>
                <a:ea typeface="Arial Bold Italics"/>
                <a:cs typeface="Arial Bold Italics"/>
                <a:sym typeface="Arial Bold Italics"/>
              </a:rPr>
              <a:t>THÀNH VIÊN TRONG NHÓM</a:t>
            </a:r>
          </a:p>
        </p:txBody>
      </p:sp>
      <p:grpSp>
        <p:nvGrpSpPr>
          <p:cNvPr id="32" name="Group 32"/>
          <p:cNvGrpSpPr/>
          <p:nvPr/>
        </p:nvGrpSpPr>
        <p:grpSpPr>
          <a:xfrm rot="-1288629">
            <a:off x="7900984" y="1782220"/>
            <a:ext cx="738751" cy="738751"/>
            <a:chOff x="0" y="0"/>
            <a:chExt cx="812800" cy="812800"/>
          </a:xfrm>
        </p:grpSpPr>
        <p:sp>
          <p:nvSpPr>
            <p:cNvPr id="33" name="Freeform 3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33333"/>
            </a:solidFill>
          </p:spPr>
        </p:sp>
        <p:sp>
          <p:nvSpPr>
            <p:cNvPr id="34" name="TextBox 34"/>
            <p:cNvSpPr txBox="1"/>
            <p:nvPr/>
          </p:nvSpPr>
          <p:spPr>
            <a:xfrm>
              <a:off x="0" y="127000"/>
              <a:ext cx="711200" cy="482600"/>
            </a:xfrm>
            <a:prstGeom prst="rect">
              <a:avLst/>
            </a:prstGeom>
          </p:spPr>
          <p:txBody>
            <a:bodyPr lIns="50800" tIns="50800" rIns="50800" bIns="50800" rtlCol="0" anchor="ctr"/>
            <a:lstStyle/>
            <a:p>
              <a:pPr algn="ctr">
                <a:lnSpc>
                  <a:spcPts val="2799"/>
                </a:lnSpc>
              </a:pPr>
              <a:endParaRPr/>
            </a:p>
          </p:txBody>
        </p:sp>
      </p:grpSp>
      <p:grpSp>
        <p:nvGrpSpPr>
          <p:cNvPr id="35" name="Group 35"/>
          <p:cNvGrpSpPr/>
          <p:nvPr/>
        </p:nvGrpSpPr>
        <p:grpSpPr>
          <a:xfrm rot="-1288629">
            <a:off x="8053791" y="3197903"/>
            <a:ext cx="738751" cy="738751"/>
            <a:chOff x="0" y="0"/>
            <a:chExt cx="812800" cy="812800"/>
          </a:xfrm>
        </p:grpSpPr>
        <p:sp>
          <p:nvSpPr>
            <p:cNvPr id="36" name="Freeform 3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33333"/>
            </a:solidFill>
          </p:spPr>
        </p:sp>
        <p:sp>
          <p:nvSpPr>
            <p:cNvPr id="37" name="TextBox 37"/>
            <p:cNvSpPr txBox="1"/>
            <p:nvPr/>
          </p:nvSpPr>
          <p:spPr>
            <a:xfrm>
              <a:off x="0" y="127000"/>
              <a:ext cx="711200" cy="482600"/>
            </a:xfrm>
            <a:prstGeom prst="rect">
              <a:avLst/>
            </a:prstGeom>
          </p:spPr>
          <p:txBody>
            <a:bodyPr lIns="50800" tIns="50800" rIns="50800" bIns="50800" rtlCol="0" anchor="ctr"/>
            <a:lstStyle/>
            <a:p>
              <a:pPr algn="ctr">
                <a:lnSpc>
                  <a:spcPts val="2799"/>
                </a:lnSpc>
              </a:pPr>
              <a:endParaRPr/>
            </a:p>
          </p:txBody>
        </p:sp>
      </p:grpSp>
      <p:grpSp>
        <p:nvGrpSpPr>
          <p:cNvPr id="38" name="Group 38"/>
          <p:cNvGrpSpPr/>
          <p:nvPr/>
        </p:nvGrpSpPr>
        <p:grpSpPr>
          <a:xfrm rot="-1288629">
            <a:off x="8086416" y="4649468"/>
            <a:ext cx="738751" cy="738751"/>
            <a:chOff x="0" y="0"/>
            <a:chExt cx="812800" cy="812800"/>
          </a:xfrm>
        </p:grpSpPr>
        <p:sp>
          <p:nvSpPr>
            <p:cNvPr id="39" name="Freeform 39"/>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33333"/>
            </a:solidFill>
          </p:spPr>
        </p:sp>
        <p:sp>
          <p:nvSpPr>
            <p:cNvPr id="40" name="TextBox 40"/>
            <p:cNvSpPr txBox="1"/>
            <p:nvPr/>
          </p:nvSpPr>
          <p:spPr>
            <a:xfrm>
              <a:off x="0" y="127000"/>
              <a:ext cx="711200" cy="482600"/>
            </a:xfrm>
            <a:prstGeom prst="rect">
              <a:avLst/>
            </a:prstGeom>
          </p:spPr>
          <p:txBody>
            <a:bodyPr lIns="50800" tIns="50800" rIns="50800" bIns="50800" rtlCol="0" anchor="ctr"/>
            <a:lstStyle/>
            <a:p>
              <a:pPr algn="ctr">
                <a:lnSpc>
                  <a:spcPts val="2799"/>
                </a:lnSpc>
              </a:pPr>
              <a:endParaRPr/>
            </a:p>
          </p:txBody>
        </p:sp>
      </p:grpSp>
      <p:grpSp>
        <p:nvGrpSpPr>
          <p:cNvPr id="41" name="Group 41"/>
          <p:cNvGrpSpPr/>
          <p:nvPr/>
        </p:nvGrpSpPr>
        <p:grpSpPr>
          <a:xfrm rot="-1288629">
            <a:off x="8183659" y="6296397"/>
            <a:ext cx="738751" cy="738751"/>
            <a:chOff x="0" y="0"/>
            <a:chExt cx="812800" cy="812800"/>
          </a:xfrm>
        </p:grpSpPr>
        <p:sp>
          <p:nvSpPr>
            <p:cNvPr id="42" name="Freeform 42"/>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33333"/>
            </a:solidFill>
          </p:spPr>
        </p:sp>
        <p:sp>
          <p:nvSpPr>
            <p:cNvPr id="43" name="TextBox 43"/>
            <p:cNvSpPr txBox="1"/>
            <p:nvPr/>
          </p:nvSpPr>
          <p:spPr>
            <a:xfrm>
              <a:off x="0" y="127000"/>
              <a:ext cx="711200" cy="482600"/>
            </a:xfrm>
            <a:prstGeom prst="rect">
              <a:avLst/>
            </a:prstGeom>
          </p:spPr>
          <p:txBody>
            <a:bodyPr lIns="50800" tIns="50800" rIns="50800" bIns="50800" rtlCol="0" anchor="ctr"/>
            <a:lstStyle/>
            <a:p>
              <a:pPr algn="ctr">
                <a:lnSpc>
                  <a:spcPts val="2799"/>
                </a:lnSpc>
              </a:pPr>
              <a:endParaRPr/>
            </a:p>
          </p:txBody>
        </p:sp>
      </p:grpSp>
      <p:grpSp>
        <p:nvGrpSpPr>
          <p:cNvPr id="44" name="Group 44"/>
          <p:cNvGrpSpPr/>
          <p:nvPr/>
        </p:nvGrpSpPr>
        <p:grpSpPr>
          <a:xfrm rot="-1288629">
            <a:off x="8070680" y="7971215"/>
            <a:ext cx="738751" cy="738751"/>
            <a:chOff x="0" y="0"/>
            <a:chExt cx="812800" cy="812800"/>
          </a:xfrm>
        </p:grpSpPr>
        <p:sp>
          <p:nvSpPr>
            <p:cNvPr id="45" name="Freeform 4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33333"/>
            </a:solidFill>
          </p:spPr>
        </p:sp>
        <p:sp>
          <p:nvSpPr>
            <p:cNvPr id="46" name="TextBox 46"/>
            <p:cNvSpPr txBox="1"/>
            <p:nvPr/>
          </p:nvSpPr>
          <p:spPr>
            <a:xfrm>
              <a:off x="0" y="127000"/>
              <a:ext cx="711200" cy="482600"/>
            </a:xfrm>
            <a:prstGeom prst="rect">
              <a:avLst/>
            </a:prstGeom>
          </p:spPr>
          <p:txBody>
            <a:bodyPr lIns="50800" tIns="50800" rIns="50800" bIns="50800" rtlCol="0" anchor="ctr"/>
            <a:lstStyle/>
            <a:p>
              <a:pPr algn="ctr">
                <a:lnSpc>
                  <a:spcPts val="2799"/>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EF5"/>
        </a:solidFill>
        <a:effectLst/>
      </p:bgPr>
    </p:bg>
    <p:spTree>
      <p:nvGrpSpPr>
        <p:cNvPr id="1" name=""/>
        <p:cNvGrpSpPr/>
        <p:nvPr/>
      </p:nvGrpSpPr>
      <p:grpSpPr>
        <a:xfrm>
          <a:off x="0" y="0"/>
          <a:ext cx="0" cy="0"/>
          <a:chOff x="0" y="0"/>
          <a:chExt cx="0" cy="0"/>
        </a:xfrm>
      </p:grpSpPr>
      <p:sp>
        <p:nvSpPr>
          <p:cNvPr id="2" name="Freeform 2"/>
          <p:cNvSpPr/>
          <p:nvPr/>
        </p:nvSpPr>
        <p:spPr>
          <a:xfrm>
            <a:off x="1453299" y="1571005"/>
            <a:ext cx="15771067" cy="8481641"/>
          </a:xfrm>
          <a:custGeom>
            <a:avLst/>
            <a:gdLst/>
            <a:ahLst/>
            <a:cxnLst/>
            <a:rect l="l" t="t" r="r" b="b"/>
            <a:pathLst>
              <a:path w="15771067" h="8481641">
                <a:moveTo>
                  <a:pt x="0" y="0"/>
                </a:moveTo>
                <a:lnTo>
                  <a:pt x="15771067" y="0"/>
                </a:lnTo>
                <a:lnTo>
                  <a:pt x="15771067" y="8481641"/>
                </a:lnTo>
                <a:lnTo>
                  <a:pt x="0" y="8481641"/>
                </a:lnTo>
                <a:lnTo>
                  <a:pt x="0" y="0"/>
                </a:lnTo>
                <a:close/>
              </a:path>
            </a:pathLst>
          </a:custGeom>
          <a:blipFill>
            <a:blip r:embed="rId2"/>
            <a:stretch>
              <a:fillRect l="-3467" r="-5729"/>
            </a:stretch>
          </a:blipFill>
        </p:spPr>
      </p:sp>
      <p:sp>
        <p:nvSpPr>
          <p:cNvPr id="3" name="TextBox 3"/>
          <p:cNvSpPr txBox="1"/>
          <p:nvPr/>
        </p:nvSpPr>
        <p:spPr>
          <a:xfrm>
            <a:off x="3060964" y="324255"/>
            <a:ext cx="13398235" cy="974626"/>
          </a:xfrm>
          <a:prstGeom prst="rect">
            <a:avLst/>
          </a:prstGeom>
        </p:spPr>
        <p:txBody>
          <a:bodyPr wrap="square" lIns="0" tIns="0" rIns="0" bIns="0" rtlCol="0" anchor="t">
            <a:spAutoFit/>
          </a:bodyPr>
          <a:lstStyle/>
          <a:p>
            <a:pPr algn="ctr">
              <a:lnSpc>
                <a:spcPts val="3840"/>
              </a:lnSpc>
              <a:spcBef>
                <a:spcPct val="0"/>
              </a:spcBef>
            </a:pPr>
            <a:r>
              <a:rPr lang="en-US" sz="3000" spc="-32" dirty="0">
                <a:solidFill>
                  <a:srgbClr val="000000"/>
                </a:solidFill>
                <a:latin typeface="Arial"/>
                <a:ea typeface="Arial"/>
                <a:cs typeface="Arial"/>
                <a:sym typeface="Arial"/>
              </a:rPr>
              <a:t>DỰ KIẾN CHỦ ĐỀ VÀ THỜI GIAN THỰC HIỆN NĂM HỌC 2024 – 2025</a:t>
            </a:r>
          </a:p>
          <a:p>
            <a:pPr algn="ctr">
              <a:lnSpc>
                <a:spcPts val="3840"/>
              </a:lnSpc>
              <a:spcBef>
                <a:spcPct val="0"/>
              </a:spcBef>
            </a:pPr>
            <a:r>
              <a:rPr lang="en-US" sz="3000" spc="-32" dirty="0">
                <a:solidFill>
                  <a:srgbClr val="000000"/>
                </a:solidFill>
                <a:latin typeface="Arial"/>
                <a:ea typeface="Arial"/>
                <a:cs typeface="Arial"/>
                <a:sym typeface="Arial"/>
              </a:rPr>
              <a:t>ĐỘ TUỔI: 4 - 5 TUỔI</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EF5"/>
        </a:solidFill>
        <a:effectLst/>
      </p:bgPr>
    </p:bg>
    <p:spTree>
      <p:nvGrpSpPr>
        <p:cNvPr id="1" name=""/>
        <p:cNvGrpSpPr/>
        <p:nvPr/>
      </p:nvGrpSpPr>
      <p:grpSpPr>
        <a:xfrm>
          <a:off x="0" y="0"/>
          <a:ext cx="0" cy="0"/>
          <a:chOff x="0" y="0"/>
          <a:chExt cx="0" cy="0"/>
        </a:xfrm>
      </p:grpSpPr>
      <p:sp>
        <p:nvSpPr>
          <p:cNvPr id="2" name="Freeform 2"/>
          <p:cNvSpPr/>
          <p:nvPr/>
        </p:nvSpPr>
        <p:spPr>
          <a:xfrm>
            <a:off x="1774319" y="1419262"/>
            <a:ext cx="14787623" cy="8636044"/>
          </a:xfrm>
          <a:custGeom>
            <a:avLst/>
            <a:gdLst/>
            <a:ahLst/>
            <a:cxnLst/>
            <a:rect l="l" t="t" r="r" b="b"/>
            <a:pathLst>
              <a:path w="14787623" h="8636044">
                <a:moveTo>
                  <a:pt x="0" y="0"/>
                </a:moveTo>
                <a:lnTo>
                  <a:pt x="14787623" y="0"/>
                </a:lnTo>
                <a:lnTo>
                  <a:pt x="14787623" y="8636044"/>
                </a:lnTo>
                <a:lnTo>
                  <a:pt x="0" y="8636044"/>
                </a:lnTo>
                <a:lnTo>
                  <a:pt x="0" y="0"/>
                </a:lnTo>
                <a:close/>
              </a:path>
            </a:pathLst>
          </a:custGeom>
          <a:blipFill>
            <a:blip r:embed="rId2"/>
            <a:stretch>
              <a:fillRect l="-5797" t="-2027" r="-5640" b="-2682"/>
            </a:stretch>
          </a:blipFill>
        </p:spPr>
      </p:sp>
      <p:sp>
        <p:nvSpPr>
          <p:cNvPr id="3" name="TextBox 3"/>
          <p:cNvSpPr txBox="1"/>
          <p:nvPr/>
        </p:nvSpPr>
        <p:spPr>
          <a:xfrm>
            <a:off x="3190358" y="485812"/>
            <a:ext cx="12354442" cy="870110"/>
          </a:xfrm>
          <a:prstGeom prst="rect">
            <a:avLst/>
          </a:prstGeom>
        </p:spPr>
        <p:txBody>
          <a:bodyPr wrap="square" lIns="0" tIns="0" rIns="0" bIns="0" rtlCol="0" anchor="t">
            <a:spAutoFit/>
          </a:bodyPr>
          <a:lstStyle/>
          <a:p>
            <a:pPr algn="ctr">
              <a:lnSpc>
                <a:spcPts val="3480"/>
              </a:lnSpc>
              <a:spcBef>
                <a:spcPct val="0"/>
              </a:spcBef>
            </a:pPr>
            <a:r>
              <a:rPr lang="en-US" sz="2900" spc="-29" dirty="0">
                <a:solidFill>
                  <a:srgbClr val="000000"/>
                </a:solidFill>
                <a:latin typeface="Arial"/>
                <a:ea typeface="Arial"/>
                <a:cs typeface="Arial"/>
                <a:sym typeface="Arial"/>
              </a:rPr>
              <a:t>DỰ KIẾN CHỦ ĐỀ VÀ THỜI GIAN THỰC HIỆN NĂM HỌC 2024 – 2025</a:t>
            </a:r>
          </a:p>
          <a:p>
            <a:pPr algn="ctr">
              <a:lnSpc>
                <a:spcPts val="3480"/>
              </a:lnSpc>
              <a:spcBef>
                <a:spcPct val="0"/>
              </a:spcBef>
            </a:pPr>
            <a:r>
              <a:rPr lang="en-US" sz="2900" spc="-29" dirty="0">
                <a:solidFill>
                  <a:srgbClr val="000000"/>
                </a:solidFill>
                <a:latin typeface="Arial"/>
                <a:ea typeface="Arial"/>
                <a:cs typeface="Arial"/>
                <a:sym typeface="Arial"/>
              </a:rPr>
              <a:t>ĐỘ TUỔI: 5 - 6 TUỔI</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BF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90399" cy="10287000"/>
            <a:chOff x="0" y="0"/>
            <a:chExt cx="208171" cy="2709333"/>
          </a:xfrm>
        </p:grpSpPr>
        <p:sp>
          <p:nvSpPr>
            <p:cNvPr id="3" name="Freeform 3"/>
            <p:cNvSpPr/>
            <p:nvPr/>
          </p:nvSpPr>
          <p:spPr>
            <a:xfrm>
              <a:off x="0" y="0"/>
              <a:ext cx="208171" cy="2709333"/>
            </a:xfrm>
            <a:custGeom>
              <a:avLst/>
              <a:gdLst/>
              <a:ahLst/>
              <a:cxnLst/>
              <a:rect l="l" t="t" r="r" b="b"/>
              <a:pathLst>
                <a:path w="208171" h="2709333">
                  <a:moveTo>
                    <a:pt x="0" y="0"/>
                  </a:moveTo>
                  <a:lnTo>
                    <a:pt x="208171" y="0"/>
                  </a:lnTo>
                  <a:lnTo>
                    <a:pt x="208171" y="2709333"/>
                  </a:lnTo>
                  <a:lnTo>
                    <a:pt x="0" y="2709333"/>
                  </a:lnTo>
                  <a:close/>
                </a:path>
              </a:pathLst>
            </a:custGeom>
            <a:solidFill>
              <a:srgbClr val="E86E81"/>
            </a:solidFill>
          </p:spPr>
        </p:sp>
        <p:sp>
          <p:nvSpPr>
            <p:cNvPr id="4" name="TextBox 4"/>
            <p:cNvSpPr txBox="1"/>
            <p:nvPr/>
          </p:nvSpPr>
          <p:spPr>
            <a:xfrm>
              <a:off x="0" y="-76200"/>
              <a:ext cx="208171" cy="27855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2858078">
            <a:off x="15053710" y="1273376"/>
            <a:ext cx="6468580" cy="2304432"/>
          </a:xfrm>
          <a:custGeom>
            <a:avLst/>
            <a:gdLst/>
            <a:ahLst/>
            <a:cxnLst/>
            <a:rect l="l" t="t" r="r" b="b"/>
            <a:pathLst>
              <a:path w="6468580" h="2304432">
                <a:moveTo>
                  <a:pt x="0" y="0"/>
                </a:moveTo>
                <a:lnTo>
                  <a:pt x="6468580" y="0"/>
                </a:lnTo>
                <a:lnTo>
                  <a:pt x="6468580" y="2304432"/>
                </a:lnTo>
                <a:lnTo>
                  <a:pt x="0" y="2304432"/>
                </a:lnTo>
                <a:lnTo>
                  <a:pt x="0" y="0"/>
                </a:lnTo>
                <a:close/>
              </a:path>
            </a:pathLst>
          </a:custGeom>
          <a:blipFill>
            <a:blip r:embed="rId2"/>
            <a:stretch>
              <a:fillRect/>
            </a:stretch>
          </a:blipFill>
        </p:spPr>
      </p:sp>
      <p:sp>
        <p:nvSpPr>
          <p:cNvPr id="6" name="TextBox 6"/>
          <p:cNvSpPr txBox="1"/>
          <p:nvPr/>
        </p:nvSpPr>
        <p:spPr>
          <a:xfrm>
            <a:off x="1028700" y="634028"/>
            <a:ext cx="15718477" cy="8712201"/>
          </a:xfrm>
          <a:prstGeom prst="rect">
            <a:avLst/>
          </a:prstGeom>
        </p:spPr>
        <p:txBody>
          <a:bodyPr lIns="0" tIns="0" rIns="0" bIns="0" rtlCol="0" anchor="t">
            <a:spAutoFit/>
          </a:bodyPr>
          <a:lstStyle/>
          <a:p>
            <a:pPr algn="l">
              <a:lnSpc>
                <a:spcPts val="4899"/>
              </a:lnSpc>
              <a:spcBef>
                <a:spcPct val="0"/>
              </a:spcBef>
            </a:pPr>
            <a:r>
              <a:rPr lang="en-US" sz="3499" b="1">
                <a:solidFill>
                  <a:srgbClr val="000000"/>
                </a:solidFill>
                <a:latin typeface="Arial Bold"/>
                <a:ea typeface="Arial Bold"/>
                <a:cs typeface="Arial Bold"/>
                <a:sym typeface="Arial Bold"/>
              </a:rPr>
              <a:t>2.2.2. Vị trí, vai trò của chủ đề “Tết và mùa xuân" trong chương trình giáo dục mầm non</a:t>
            </a:r>
          </a:p>
          <a:p>
            <a:pPr marL="755644" lvl="1" indent="-377822" algn="l">
              <a:lnSpc>
                <a:spcPts val="4899"/>
              </a:lnSpc>
              <a:spcBef>
                <a:spcPct val="0"/>
              </a:spcBef>
              <a:buFont typeface="Arial"/>
              <a:buChar char="•"/>
            </a:pPr>
            <a:r>
              <a:rPr lang="en-US" sz="3499">
                <a:solidFill>
                  <a:srgbClr val="000000"/>
                </a:solidFill>
                <a:latin typeface="Arial"/>
                <a:ea typeface="Arial"/>
                <a:cs typeface="Arial"/>
                <a:sym typeface="Arial"/>
              </a:rPr>
              <a:t> Chủ đề “Tết và mùa Xuân” thường được thực hiện từ tháng 1 đến hết tháng 2, với hình thức tổ chức linh hoạt, đa dạng, lấy trẻ làm trung tâm.</a:t>
            </a:r>
          </a:p>
          <a:p>
            <a:pPr marL="755644" lvl="1" indent="-377822" algn="l">
              <a:lnSpc>
                <a:spcPts val="4899"/>
              </a:lnSpc>
              <a:spcBef>
                <a:spcPct val="0"/>
              </a:spcBef>
              <a:buFont typeface="Arial"/>
              <a:buChar char="•"/>
            </a:pPr>
            <a:r>
              <a:rPr lang="en-US" sz="3499">
                <a:solidFill>
                  <a:srgbClr val="000000"/>
                </a:solidFill>
                <a:latin typeface="Arial"/>
                <a:ea typeface="Arial"/>
                <a:cs typeface="Arial"/>
                <a:sym typeface="Arial"/>
              </a:rPr>
              <a:t>Trẻ được trải nghiệm các hoạt động như: khám phá cảnh sắc mùa xuân, trang trí lớp học, hội chợ xuân, gói bánh chưng, thiết kế lịch Tết, buffet ngày Tết, tặng quà cho bạn khó khăn...</a:t>
            </a:r>
          </a:p>
          <a:p>
            <a:pPr marL="755644" lvl="1" indent="-377822" algn="l">
              <a:lnSpc>
                <a:spcPts val="4899"/>
              </a:lnSpc>
              <a:spcBef>
                <a:spcPct val="0"/>
              </a:spcBef>
              <a:buFont typeface="Arial"/>
              <a:buChar char="•"/>
            </a:pPr>
            <a:r>
              <a:rPr lang="en-US" sz="3499">
                <a:solidFill>
                  <a:srgbClr val="000000"/>
                </a:solidFill>
                <a:latin typeface="Arial"/>
                <a:ea typeface="Arial"/>
                <a:cs typeface="Arial"/>
                <a:sym typeface="Arial"/>
              </a:rPr>
              <a:t>Qua đó, trẻ hiểu phong tục, ý nghĩa ngày Tết, biết đoàn kết, chia sẻ, thể hiện lòng biết ơn, phát triển toàn diện trên 5 lĩnh vực.</a:t>
            </a:r>
          </a:p>
          <a:p>
            <a:pPr marL="755644" lvl="1" indent="-377822" algn="l">
              <a:lnSpc>
                <a:spcPts val="4899"/>
              </a:lnSpc>
              <a:spcBef>
                <a:spcPct val="0"/>
              </a:spcBef>
              <a:buFont typeface="Arial"/>
              <a:buChar char="•"/>
            </a:pPr>
            <a:r>
              <a:rPr lang="en-US" sz="3499">
                <a:solidFill>
                  <a:srgbClr val="000000"/>
                </a:solidFill>
                <a:latin typeface="Arial"/>
                <a:ea typeface="Arial"/>
                <a:cs typeface="Arial"/>
                <a:sym typeface="Arial"/>
              </a:rPr>
              <a:t>Các trường đã tạo môi trường học tập mang đậm bản sắc văn hóa Việt với sắc màu Tết, không gian hội lễ, góc nghệ thuật, góc chợ quê, trò chơi dân gian… giúp trẻ hòa mình vào không khí Tết cổ truyền một cách tự nhiên, sinh động.</a:t>
            </a:r>
          </a:p>
          <a:p>
            <a:pPr algn="l">
              <a:lnSpc>
                <a:spcPts val="4899"/>
              </a:lnSpc>
              <a:spcBef>
                <a:spcPct val="0"/>
              </a:spcBef>
            </a:pPr>
            <a:endParaRPr lang="en-US" sz="3499">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906224" y="-272951"/>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sp>
        <p:nvSpPr>
          <p:cNvPr id="3" name="Freeform 3"/>
          <p:cNvSpPr/>
          <p:nvPr/>
        </p:nvSpPr>
        <p:spPr>
          <a:xfrm>
            <a:off x="10654949" y="-234980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4"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grpSp>
        <p:nvGrpSpPr>
          <p:cNvPr id="5" name="Group 5"/>
          <p:cNvGrpSpPr/>
          <p:nvPr/>
        </p:nvGrpSpPr>
        <p:grpSpPr>
          <a:xfrm>
            <a:off x="849510" y="744220"/>
            <a:ext cx="16913352" cy="8798560"/>
            <a:chOff x="0" y="0"/>
            <a:chExt cx="4454545" cy="2317316"/>
          </a:xfrm>
        </p:grpSpPr>
        <p:sp>
          <p:nvSpPr>
            <p:cNvPr id="6" name="Freeform 6"/>
            <p:cNvSpPr/>
            <p:nvPr/>
          </p:nvSpPr>
          <p:spPr>
            <a:xfrm>
              <a:off x="0" y="0"/>
              <a:ext cx="4454546" cy="2317316"/>
            </a:xfrm>
            <a:custGeom>
              <a:avLst/>
              <a:gdLst/>
              <a:ahLst/>
              <a:cxnLst/>
              <a:rect l="l" t="t" r="r" b="b"/>
              <a:pathLst>
                <a:path w="4454546" h="2317316">
                  <a:moveTo>
                    <a:pt x="0" y="0"/>
                  </a:moveTo>
                  <a:lnTo>
                    <a:pt x="4454546" y="0"/>
                  </a:lnTo>
                  <a:lnTo>
                    <a:pt x="4454546" y="2317316"/>
                  </a:lnTo>
                  <a:lnTo>
                    <a:pt x="0" y="2317316"/>
                  </a:lnTo>
                  <a:close/>
                </a:path>
              </a:pathLst>
            </a:custGeom>
            <a:solidFill>
              <a:srgbClr val="FFFFFF"/>
            </a:solidFill>
          </p:spPr>
        </p:sp>
        <p:sp>
          <p:nvSpPr>
            <p:cNvPr id="7" name="TextBox 7"/>
            <p:cNvSpPr txBox="1"/>
            <p:nvPr/>
          </p:nvSpPr>
          <p:spPr>
            <a:xfrm>
              <a:off x="0" y="-123825"/>
              <a:ext cx="4454545" cy="2441141"/>
            </a:xfrm>
            <a:prstGeom prst="rect">
              <a:avLst/>
            </a:prstGeom>
          </p:spPr>
          <p:txBody>
            <a:bodyPr lIns="50800" tIns="50800" rIns="50800" bIns="50800" rtlCol="0" anchor="ctr"/>
            <a:lstStyle/>
            <a:p>
              <a:pPr algn="ctr">
                <a:lnSpc>
                  <a:spcPts val="4480"/>
                </a:lnSpc>
                <a:spcBef>
                  <a:spcPct val="0"/>
                </a:spcBef>
              </a:pPr>
              <a:endParaRPr/>
            </a:p>
          </p:txBody>
        </p:sp>
      </p:grpSp>
      <p:sp>
        <p:nvSpPr>
          <p:cNvPr id="8" name="TextBox 8"/>
          <p:cNvSpPr txBox="1"/>
          <p:nvPr/>
        </p:nvSpPr>
        <p:spPr>
          <a:xfrm>
            <a:off x="1237225" y="969714"/>
            <a:ext cx="16525637" cy="2009626"/>
          </a:xfrm>
          <a:prstGeom prst="rect">
            <a:avLst/>
          </a:prstGeom>
        </p:spPr>
        <p:txBody>
          <a:bodyPr lIns="0" tIns="0" rIns="0" bIns="0" rtlCol="0" anchor="t">
            <a:spAutoFit/>
          </a:bodyPr>
          <a:lstStyle/>
          <a:p>
            <a:pPr algn="l">
              <a:lnSpc>
                <a:spcPts val="3840"/>
              </a:lnSpc>
              <a:spcBef>
                <a:spcPct val="0"/>
              </a:spcBef>
            </a:pPr>
            <a:r>
              <a:rPr lang="en-US" sz="3200" b="1" spc="-32">
                <a:solidFill>
                  <a:srgbClr val="000000"/>
                </a:solidFill>
                <a:latin typeface="Arial Bold"/>
                <a:ea typeface="Arial Bold"/>
                <a:cs typeface="Arial Bold"/>
                <a:sym typeface="Arial Bold"/>
              </a:rPr>
              <a:t>2.3. Thiết kế các kế hoạch giáo dục tổ chức hoạt động cho trẻ làm quen với biểu tượng toán</a:t>
            </a:r>
          </a:p>
          <a:p>
            <a:pPr algn="l">
              <a:lnSpc>
                <a:spcPts val="3840"/>
              </a:lnSpc>
              <a:spcBef>
                <a:spcPct val="0"/>
              </a:spcBef>
            </a:pPr>
            <a:endParaRPr lang="en-US" sz="3200" b="1" spc="-32">
              <a:solidFill>
                <a:srgbClr val="000000"/>
              </a:solidFill>
              <a:latin typeface="Arial Bold"/>
              <a:ea typeface="Arial Bold"/>
              <a:cs typeface="Arial Bold"/>
              <a:sym typeface="Arial Bold"/>
            </a:endParaRPr>
          </a:p>
          <a:p>
            <a:pPr algn="l">
              <a:lnSpc>
                <a:spcPts val="3840"/>
              </a:lnSpc>
              <a:spcBef>
                <a:spcPct val="0"/>
              </a:spcBef>
            </a:pPr>
            <a:r>
              <a:rPr lang="en-US" sz="3200" b="1" i="1" spc="-32">
                <a:solidFill>
                  <a:srgbClr val="000000"/>
                </a:solidFill>
                <a:latin typeface="Arial Bold Italics"/>
                <a:ea typeface="Arial Bold Italics"/>
                <a:cs typeface="Arial Bold Italics"/>
                <a:sym typeface="Arial Bold Italics"/>
              </a:rPr>
              <a:t> 2.3.1. Mục đích</a:t>
            </a:r>
          </a:p>
        </p:txBody>
      </p:sp>
      <p:sp>
        <p:nvSpPr>
          <p:cNvPr id="9" name="TextBox 9"/>
          <p:cNvSpPr txBox="1"/>
          <p:nvPr/>
        </p:nvSpPr>
        <p:spPr>
          <a:xfrm>
            <a:off x="1052892" y="3362771"/>
            <a:ext cx="16215933" cy="5895529"/>
          </a:xfrm>
          <a:prstGeom prst="rect">
            <a:avLst/>
          </a:prstGeom>
        </p:spPr>
        <p:txBody>
          <a:bodyPr lIns="0" tIns="0" rIns="0" bIns="0" rtlCol="0" anchor="t">
            <a:spAutoFit/>
          </a:bodyPr>
          <a:lstStyle/>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Giúp trẻ hình thành biểu tượng toán học ban đầu một cách tự nhiên, phù hợp với đặc điểm phát triển của lứa tuổi.</a:t>
            </a:r>
          </a:p>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Thông qua các hoạt động đa dạng, trẻ được tiếp cận với các khái niệm toán học như: số lượng, hình dạng, kích thước, vị trí, định hướng không gian…</a:t>
            </a:r>
          </a:p>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Phát triển tư duy logic, khả năng quan sát, so sánh, phân loại và kỹ năng giải quyết vấn đề.</a:t>
            </a:r>
          </a:p>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Góp phần phát triển ngôn ngữ, khả năng diễn đạt bằng thuật ngữ toán học đơn giản.</a:t>
            </a:r>
          </a:p>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Các hoạt động được thiết kế linh hoạt, gần gũi với cuộc sống, tạo hứng thú và niềm yêu thích học tập.</a:t>
            </a:r>
          </a:p>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Chuẩn bị cho trẻ nền tảng vững chắc khi bước vào tiểu học và phát triển toàn diện về trí tuệ, thể chất, ngôn ngữ và cảm xúc – xã hội.</a:t>
            </a:r>
          </a:p>
          <a:p>
            <a:pPr algn="l">
              <a:lnSpc>
                <a:spcPts val="3840"/>
              </a:lnSpc>
              <a:spcBef>
                <a:spcPct val="0"/>
              </a:spcBef>
            </a:pPr>
            <a:endParaRPr lang="en-US" sz="3200" spc="-32">
              <a:solidFill>
                <a:srgbClr val="000000"/>
              </a:solidFill>
              <a:latin typeface="Arial"/>
              <a:ea typeface="Arial"/>
              <a:cs typeface="Arial"/>
              <a:sym typeface="Arial"/>
            </a:endParaRPr>
          </a:p>
        </p:txBody>
      </p:sp>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EF5"/>
        </a:solidFill>
        <a:effectLst/>
      </p:bgPr>
    </p:bg>
    <p:spTree>
      <p:nvGrpSpPr>
        <p:cNvPr id="1" name=""/>
        <p:cNvGrpSpPr/>
        <p:nvPr/>
      </p:nvGrpSpPr>
      <p:grpSpPr>
        <a:xfrm>
          <a:off x="0" y="0"/>
          <a:ext cx="0" cy="0"/>
          <a:chOff x="0" y="0"/>
          <a:chExt cx="0" cy="0"/>
        </a:xfrm>
      </p:grpSpPr>
      <p:sp>
        <p:nvSpPr>
          <p:cNvPr id="2" name="Freeform 2"/>
          <p:cNvSpPr/>
          <p:nvPr/>
        </p:nvSpPr>
        <p:spPr>
          <a:xfrm rot="-5400000">
            <a:off x="4131593"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grpSp>
        <p:nvGrpSpPr>
          <p:cNvPr id="5" name="Group 5"/>
          <p:cNvGrpSpPr/>
          <p:nvPr/>
        </p:nvGrpSpPr>
        <p:grpSpPr>
          <a:xfrm>
            <a:off x="1337391" y="420250"/>
            <a:ext cx="16230600" cy="9301179"/>
            <a:chOff x="0" y="0"/>
            <a:chExt cx="4274726" cy="2449693"/>
          </a:xfrm>
        </p:grpSpPr>
        <p:sp>
          <p:nvSpPr>
            <p:cNvPr id="6" name="Freeform 6"/>
            <p:cNvSpPr/>
            <p:nvPr/>
          </p:nvSpPr>
          <p:spPr>
            <a:xfrm>
              <a:off x="0" y="0"/>
              <a:ext cx="4274726" cy="2449693"/>
            </a:xfrm>
            <a:custGeom>
              <a:avLst/>
              <a:gdLst/>
              <a:ahLst/>
              <a:cxnLst/>
              <a:rect l="l" t="t" r="r" b="b"/>
              <a:pathLst>
                <a:path w="4274726" h="2449693">
                  <a:moveTo>
                    <a:pt x="0" y="0"/>
                  </a:moveTo>
                  <a:lnTo>
                    <a:pt x="4274726" y="0"/>
                  </a:lnTo>
                  <a:lnTo>
                    <a:pt x="4274726" y="2449693"/>
                  </a:lnTo>
                  <a:lnTo>
                    <a:pt x="0" y="2449693"/>
                  </a:lnTo>
                  <a:close/>
                </a:path>
              </a:pathLst>
            </a:custGeom>
            <a:solidFill>
              <a:srgbClr val="FFFFFF"/>
            </a:solidFill>
          </p:spPr>
        </p:sp>
        <p:sp>
          <p:nvSpPr>
            <p:cNvPr id="7" name="TextBox 7"/>
            <p:cNvSpPr txBox="1"/>
            <p:nvPr/>
          </p:nvSpPr>
          <p:spPr>
            <a:xfrm>
              <a:off x="0" y="-76200"/>
              <a:ext cx="4274726" cy="2525893"/>
            </a:xfrm>
            <a:prstGeom prst="rect">
              <a:avLst/>
            </a:prstGeom>
          </p:spPr>
          <p:txBody>
            <a:bodyPr lIns="50800" tIns="50800" rIns="50800" bIns="50800" rtlCol="0" anchor="ctr"/>
            <a:lstStyle/>
            <a:p>
              <a:pPr algn="ctr">
                <a:lnSpc>
                  <a:spcPts val="2659"/>
                </a:lnSpc>
                <a:spcBef>
                  <a:spcPct val="0"/>
                </a:spcBef>
              </a:pPr>
              <a:endParaRPr sz="2700"/>
            </a:p>
          </p:txBody>
        </p:sp>
      </p:grpSp>
      <p:sp>
        <p:nvSpPr>
          <p:cNvPr id="8" name="AutoShape 8"/>
          <p:cNvSpPr/>
          <p:nvPr/>
        </p:nvSpPr>
        <p:spPr>
          <a:xfrm>
            <a:off x="847419" y="2154931"/>
            <a:ext cx="16018303" cy="7449730"/>
          </a:xfrm>
          <a:prstGeom prst="rect">
            <a:avLst/>
          </a:prstGeom>
          <a:solidFill>
            <a:srgbClr val="FFFFFF"/>
          </a:solidFill>
        </p:spPr>
      </p:sp>
      <p:grpSp>
        <p:nvGrpSpPr>
          <p:cNvPr id="9" name="Group 9"/>
          <p:cNvGrpSpPr/>
          <p:nvPr/>
        </p:nvGrpSpPr>
        <p:grpSpPr>
          <a:xfrm>
            <a:off x="10790823" y="2154931"/>
            <a:ext cx="5256197" cy="2482922"/>
            <a:chOff x="0" y="0"/>
            <a:chExt cx="1589060" cy="750640"/>
          </a:xfrm>
        </p:grpSpPr>
        <p:sp>
          <p:nvSpPr>
            <p:cNvPr id="10" name="Freeform 10"/>
            <p:cNvSpPr/>
            <p:nvPr/>
          </p:nvSpPr>
          <p:spPr>
            <a:xfrm>
              <a:off x="0" y="0"/>
              <a:ext cx="1589060" cy="750640"/>
            </a:xfrm>
            <a:custGeom>
              <a:avLst/>
              <a:gdLst/>
              <a:ahLst/>
              <a:cxnLst/>
              <a:rect l="l" t="t" r="r" b="b"/>
              <a:pathLst>
                <a:path w="1589060" h="750640">
                  <a:moveTo>
                    <a:pt x="10310" y="0"/>
                  </a:moveTo>
                  <a:lnTo>
                    <a:pt x="1578749" y="0"/>
                  </a:lnTo>
                  <a:cubicBezTo>
                    <a:pt x="1584444" y="0"/>
                    <a:pt x="1589060" y="4616"/>
                    <a:pt x="1589060" y="10310"/>
                  </a:cubicBezTo>
                  <a:lnTo>
                    <a:pt x="1589060" y="740330"/>
                  </a:lnTo>
                  <a:cubicBezTo>
                    <a:pt x="1589060" y="743064"/>
                    <a:pt x="1587974" y="745687"/>
                    <a:pt x="1586040" y="747620"/>
                  </a:cubicBezTo>
                  <a:cubicBezTo>
                    <a:pt x="1584107" y="749554"/>
                    <a:pt x="1581484" y="750640"/>
                    <a:pt x="1578749" y="750640"/>
                  </a:cubicBezTo>
                  <a:lnTo>
                    <a:pt x="10310" y="750640"/>
                  </a:lnTo>
                  <a:cubicBezTo>
                    <a:pt x="4616" y="750640"/>
                    <a:pt x="0" y="746024"/>
                    <a:pt x="0" y="740330"/>
                  </a:cubicBezTo>
                  <a:lnTo>
                    <a:pt x="0" y="10310"/>
                  </a:lnTo>
                  <a:cubicBezTo>
                    <a:pt x="0" y="4616"/>
                    <a:pt x="4616" y="0"/>
                    <a:pt x="10310" y="0"/>
                  </a:cubicBezTo>
                  <a:close/>
                </a:path>
              </a:pathLst>
            </a:custGeom>
            <a:solidFill>
              <a:srgbClr val="FCF7FA"/>
            </a:solidFill>
            <a:ln w="9525" cap="sq">
              <a:solidFill>
                <a:srgbClr val="000000"/>
              </a:solidFill>
              <a:prstDash val="solid"/>
              <a:miter/>
            </a:ln>
          </p:spPr>
        </p:sp>
        <p:sp>
          <p:nvSpPr>
            <p:cNvPr id="11" name="TextBox 11"/>
            <p:cNvSpPr txBox="1"/>
            <p:nvPr/>
          </p:nvSpPr>
          <p:spPr>
            <a:xfrm>
              <a:off x="0" y="-9525"/>
              <a:ext cx="1589060" cy="760165"/>
            </a:xfrm>
            <a:prstGeom prst="rect">
              <a:avLst/>
            </a:prstGeom>
          </p:spPr>
          <p:txBody>
            <a:bodyPr lIns="23354" tIns="23354" rIns="23354" bIns="23354" rtlCol="0" anchor="ctr"/>
            <a:lstStyle/>
            <a:p>
              <a:pPr algn="ctr">
                <a:lnSpc>
                  <a:spcPts val="772"/>
                </a:lnSpc>
              </a:pPr>
              <a:endParaRPr sz="2700"/>
            </a:p>
          </p:txBody>
        </p:sp>
      </p:grpSp>
      <p:grpSp>
        <p:nvGrpSpPr>
          <p:cNvPr id="12" name="Group 12"/>
          <p:cNvGrpSpPr/>
          <p:nvPr/>
        </p:nvGrpSpPr>
        <p:grpSpPr>
          <a:xfrm>
            <a:off x="11621970" y="4791300"/>
            <a:ext cx="5637330" cy="2682518"/>
            <a:chOff x="0" y="0"/>
            <a:chExt cx="1704285" cy="810982"/>
          </a:xfrm>
        </p:grpSpPr>
        <p:sp>
          <p:nvSpPr>
            <p:cNvPr id="13" name="Freeform 13"/>
            <p:cNvSpPr/>
            <p:nvPr/>
          </p:nvSpPr>
          <p:spPr>
            <a:xfrm>
              <a:off x="0" y="0"/>
              <a:ext cx="1704285" cy="810982"/>
            </a:xfrm>
            <a:custGeom>
              <a:avLst/>
              <a:gdLst/>
              <a:ahLst/>
              <a:cxnLst/>
              <a:rect l="l" t="t" r="r" b="b"/>
              <a:pathLst>
                <a:path w="1704285" h="810982">
                  <a:moveTo>
                    <a:pt x="9613" y="0"/>
                  </a:moveTo>
                  <a:lnTo>
                    <a:pt x="1694671" y="0"/>
                  </a:lnTo>
                  <a:cubicBezTo>
                    <a:pt x="1697221" y="0"/>
                    <a:pt x="1699666" y="1013"/>
                    <a:pt x="1701469" y="2816"/>
                  </a:cubicBezTo>
                  <a:cubicBezTo>
                    <a:pt x="1703272" y="4619"/>
                    <a:pt x="1704285" y="7064"/>
                    <a:pt x="1704285" y="9613"/>
                  </a:cubicBezTo>
                  <a:lnTo>
                    <a:pt x="1704285" y="801369"/>
                  </a:lnTo>
                  <a:cubicBezTo>
                    <a:pt x="1704285" y="803918"/>
                    <a:pt x="1703272" y="806364"/>
                    <a:pt x="1701469" y="808166"/>
                  </a:cubicBezTo>
                  <a:cubicBezTo>
                    <a:pt x="1699666" y="809969"/>
                    <a:pt x="1697221" y="810982"/>
                    <a:pt x="1694671" y="810982"/>
                  </a:cubicBezTo>
                  <a:lnTo>
                    <a:pt x="9613" y="810982"/>
                  </a:lnTo>
                  <a:cubicBezTo>
                    <a:pt x="7064" y="810982"/>
                    <a:pt x="4619" y="809969"/>
                    <a:pt x="2816" y="808166"/>
                  </a:cubicBezTo>
                  <a:cubicBezTo>
                    <a:pt x="1013" y="806364"/>
                    <a:pt x="0" y="803918"/>
                    <a:pt x="0" y="801369"/>
                  </a:cubicBezTo>
                  <a:lnTo>
                    <a:pt x="0" y="9613"/>
                  </a:lnTo>
                  <a:cubicBezTo>
                    <a:pt x="0" y="7064"/>
                    <a:pt x="1013" y="4619"/>
                    <a:pt x="2816" y="2816"/>
                  </a:cubicBezTo>
                  <a:cubicBezTo>
                    <a:pt x="4619" y="1013"/>
                    <a:pt x="7064" y="0"/>
                    <a:pt x="9613" y="0"/>
                  </a:cubicBezTo>
                  <a:close/>
                </a:path>
              </a:pathLst>
            </a:custGeom>
            <a:solidFill>
              <a:srgbClr val="FFFBFD"/>
            </a:solidFill>
            <a:ln w="9525" cap="sq">
              <a:solidFill>
                <a:srgbClr val="000000"/>
              </a:solidFill>
              <a:prstDash val="solid"/>
              <a:miter/>
            </a:ln>
          </p:spPr>
        </p:sp>
        <p:sp>
          <p:nvSpPr>
            <p:cNvPr id="14" name="TextBox 14"/>
            <p:cNvSpPr txBox="1"/>
            <p:nvPr/>
          </p:nvSpPr>
          <p:spPr>
            <a:xfrm>
              <a:off x="0" y="-9525"/>
              <a:ext cx="1704285" cy="820507"/>
            </a:xfrm>
            <a:prstGeom prst="rect">
              <a:avLst/>
            </a:prstGeom>
          </p:spPr>
          <p:txBody>
            <a:bodyPr lIns="23354" tIns="23354" rIns="23354" bIns="23354" rtlCol="0" anchor="ctr"/>
            <a:lstStyle/>
            <a:p>
              <a:pPr algn="ctr">
                <a:lnSpc>
                  <a:spcPts val="772"/>
                </a:lnSpc>
              </a:pPr>
              <a:endParaRPr sz="2700"/>
            </a:p>
          </p:txBody>
        </p:sp>
      </p:grpSp>
      <p:grpSp>
        <p:nvGrpSpPr>
          <p:cNvPr id="15" name="Group 15"/>
          <p:cNvGrpSpPr/>
          <p:nvPr/>
        </p:nvGrpSpPr>
        <p:grpSpPr>
          <a:xfrm>
            <a:off x="847419" y="5916180"/>
            <a:ext cx="5407342" cy="3688481"/>
            <a:chOff x="0" y="0"/>
            <a:chExt cx="1634754" cy="1115106"/>
          </a:xfrm>
        </p:grpSpPr>
        <p:sp>
          <p:nvSpPr>
            <p:cNvPr id="16" name="Freeform 16"/>
            <p:cNvSpPr/>
            <p:nvPr/>
          </p:nvSpPr>
          <p:spPr>
            <a:xfrm>
              <a:off x="0" y="0"/>
              <a:ext cx="1634754" cy="1115106"/>
            </a:xfrm>
            <a:custGeom>
              <a:avLst/>
              <a:gdLst/>
              <a:ahLst/>
              <a:cxnLst/>
              <a:rect l="l" t="t" r="r" b="b"/>
              <a:pathLst>
                <a:path w="1634754" h="1115106">
                  <a:moveTo>
                    <a:pt x="10022" y="0"/>
                  </a:moveTo>
                  <a:lnTo>
                    <a:pt x="1624732" y="0"/>
                  </a:lnTo>
                  <a:cubicBezTo>
                    <a:pt x="1627390" y="0"/>
                    <a:pt x="1629939" y="1056"/>
                    <a:pt x="1631819" y="2935"/>
                  </a:cubicBezTo>
                  <a:cubicBezTo>
                    <a:pt x="1633698" y="4815"/>
                    <a:pt x="1634754" y="7364"/>
                    <a:pt x="1634754" y="10022"/>
                  </a:cubicBezTo>
                  <a:lnTo>
                    <a:pt x="1634754" y="1105084"/>
                  </a:lnTo>
                  <a:cubicBezTo>
                    <a:pt x="1634754" y="1110619"/>
                    <a:pt x="1630267" y="1115106"/>
                    <a:pt x="1624732" y="1115106"/>
                  </a:cubicBezTo>
                  <a:lnTo>
                    <a:pt x="10022" y="1115106"/>
                  </a:lnTo>
                  <a:cubicBezTo>
                    <a:pt x="7364" y="1115106"/>
                    <a:pt x="4815" y="1114050"/>
                    <a:pt x="2935" y="1112171"/>
                  </a:cubicBezTo>
                  <a:cubicBezTo>
                    <a:pt x="1056" y="1110291"/>
                    <a:pt x="0" y="1107742"/>
                    <a:pt x="0" y="1105084"/>
                  </a:cubicBezTo>
                  <a:lnTo>
                    <a:pt x="0" y="10022"/>
                  </a:lnTo>
                  <a:cubicBezTo>
                    <a:pt x="0" y="7364"/>
                    <a:pt x="1056" y="4815"/>
                    <a:pt x="2935" y="2935"/>
                  </a:cubicBezTo>
                  <a:cubicBezTo>
                    <a:pt x="4815" y="1056"/>
                    <a:pt x="7364" y="0"/>
                    <a:pt x="10022" y="0"/>
                  </a:cubicBezTo>
                  <a:close/>
                </a:path>
              </a:pathLst>
            </a:custGeom>
            <a:solidFill>
              <a:srgbClr val="FCFBF7"/>
            </a:solidFill>
            <a:ln w="9525" cap="sq">
              <a:solidFill>
                <a:srgbClr val="000000"/>
              </a:solidFill>
              <a:prstDash val="solid"/>
              <a:miter/>
            </a:ln>
          </p:spPr>
        </p:sp>
        <p:sp>
          <p:nvSpPr>
            <p:cNvPr id="17" name="TextBox 17"/>
            <p:cNvSpPr txBox="1"/>
            <p:nvPr/>
          </p:nvSpPr>
          <p:spPr>
            <a:xfrm>
              <a:off x="0" y="-9525"/>
              <a:ext cx="1634754" cy="1124631"/>
            </a:xfrm>
            <a:prstGeom prst="rect">
              <a:avLst/>
            </a:prstGeom>
          </p:spPr>
          <p:txBody>
            <a:bodyPr lIns="23354" tIns="23354" rIns="23354" bIns="23354" rtlCol="0" anchor="ctr"/>
            <a:lstStyle/>
            <a:p>
              <a:pPr algn="ctr">
                <a:lnSpc>
                  <a:spcPts val="772"/>
                </a:lnSpc>
              </a:pPr>
              <a:endParaRPr sz="2700"/>
            </a:p>
          </p:txBody>
        </p:sp>
      </p:grpSp>
      <p:sp>
        <p:nvSpPr>
          <p:cNvPr id="18" name="Freeform 18"/>
          <p:cNvSpPr/>
          <p:nvPr/>
        </p:nvSpPr>
        <p:spPr>
          <a:xfrm>
            <a:off x="6922914" y="8262600"/>
            <a:ext cx="3862906" cy="762924"/>
          </a:xfrm>
          <a:custGeom>
            <a:avLst/>
            <a:gdLst/>
            <a:ahLst/>
            <a:cxnLst/>
            <a:rect l="l" t="t" r="r" b="b"/>
            <a:pathLst>
              <a:path w="3862906" h="762924">
                <a:moveTo>
                  <a:pt x="0" y="0"/>
                </a:moveTo>
                <a:lnTo>
                  <a:pt x="3862906" y="0"/>
                </a:lnTo>
                <a:lnTo>
                  <a:pt x="3862906" y="762924"/>
                </a:lnTo>
                <a:lnTo>
                  <a:pt x="0" y="762924"/>
                </a:lnTo>
                <a:lnTo>
                  <a:pt x="0" y="0"/>
                </a:lnTo>
                <a:close/>
              </a:path>
            </a:pathLst>
          </a:custGeom>
          <a:blipFill>
            <a:blip r:embed="rId3">
              <a:alphaModFix amt="44999"/>
            </a:blip>
            <a:stretch>
              <a:fillRect/>
            </a:stretch>
          </a:blipFill>
        </p:spPr>
      </p:sp>
      <p:grpSp>
        <p:nvGrpSpPr>
          <p:cNvPr id="19" name="Group 19"/>
          <p:cNvGrpSpPr/>
          <p:nvPr/>
        </p:nvGrpSpPr>
        <p:grpSpPr>
          <a:xfrm>
            <a:off x="10654949" y="7760421"/>
            <a:ext cx="5743278" cy="2251897"/>
            <a:chOff x="0" y="0"/>
            <a:chExt cx="1736315" cy="680796"/>
          </a:xfrm>
        </p:grpSpPr>
        <p:sp>
          <p:nvSpPr>
            <p:cNvPr id="20" name="Freeform 20"/>
            <p:cNvSpPr/>
            <p:nvPr/>
          </p:nvSpPr>
          <p:spPr>
            <a:xfrm>
              <a:off x="0" y="0"/>
              <a:ext cx="1736315" cy="680796"/>
            </a:xfrm>
            <a:custGeom>
              <a:avLst/>
              <a:gdLst/>
              <a:ahLst/>
              <a:cxnLst/>
              <a:rect l="l" t="t" r="r" b="b"/>
              <a:pathLst>
                <a:path w="1736315" h="680796">
                  <a:moveTo>
                    <a:pt x="9436" y="0"/>
                  </a:moveTo>
                  <a:lnTo>
                    <a:pt x="1726879" y="0"/>
                  </a:lnTo>
                  <a:cubicBezTo>
                    <a:pt x="1732090" y="0"/>
                    <a:pt x="1736315" y="4225"/>
                    <a:pt x="1736315" y="9436"/>
                  </a:cubicBezTo>
                  <a:lnTo>
                    <a:pt x="1736315" y="671360"/>
                  </a:lnTo>
                  <a:cubicBezTo>
                    <a:pt x="1736315" y="673863"/>
                    <a:pt x="1735321" y="676263"/>
                    <a:pt x="1733551" y="678033"/>
                  </a:cubicBezTo>
                  <a:cubicBezTo>
                    <a:pt x="1731782" y="679802"/>
                    <a:pt x="1729382" y="680796"/>
                    <a:pt x="1726879" y="680796"/>
                  </a:cubicBezTo>
                  <a:lnTo>
                    <a:pt x="9436" y="680796"/>
                  </a:lnTo>
                  <a:cubicBezTo>
                    <a:pt x="6933" y="680796"/>
                    <a:pt x="4533" y="679802"/>
                    <a:pt x="2764" y="678033"/>
                  </a:cubicBezTo>
                  <a:cubicBezTo>
                    <a:pt x="994" y="676263"/>
                    <a:pt x="0" y="673863"/>
                    <a:pt x="0" y="671360"/>
                  </a:cubicBezTo>
                  <a:lnTo>
                    <a:pt x="0" y="9436"/>
                  </a:lnTo>
                  <a:cubicBezTo>
                    <a:pt x="0" y="6933"/>
                    <a:pt x="994" y="4533"/>
                    <a:pt x="2764" y="2764"/>
                  </a:cubicBezTo>
                  <a:cubicBezTo>
                    <a:pt x="4533" y="994"/>
                    <a:pt x="6933" y="0"/>
                    <a:pt x="9436" y="0"/>
                  </a:cubicBezTo>
                  <a:close/>
                </a:path>
              </a:pathLst>
            </a:custGeom>
            <a:solidFill>
              <a:srgbClr val="FFFFFF"/>
            </a:solidFill>
            <a:ln w="9525" cap="sq">
              <a:solidFill>
                <a:srgbClr val="000000"/>
              </a:solidFill>
              <a:prstDash val="solid"/>
              <a:miter/>
            </a:ln>
          </p:spPr>
        </p:sp>
        <p:sp>
          <p:nvSpPr>
            <p:cNvPr id="21" name="TextBox 21"/>
            <p:cNvSpPr txBox="1"/>
            <p:nvPr/>
          </p:nvSpPr>
          <p:spPr>
            <a:xfrm>
              <a:off x="0" y="-9525"/>
              <a:ext cx="1736315" cy="690321"/>
            </a:xfrm>
            <a:prstGeom prst="rect">
              <a:avLst/>
            </a:prstGeom>
          </p:spPr>
          <p:txBody>
            <a:bodyPr lIns="23354" tIns="23354" rIns="23354" bIns="23354" rtlCol="0" anchor="ctr"/>
            <a:lstStyle/>
            <a:p>
              <a:pPr algn="ctr">
                <a:lnSpc>
                  <a:spcPts val="772"/>
                </a:lnSpc>
              </a:pPr>
              <a:endParaRPr sz="2700"/>
            </a:p>
          </p:txBody>
        </p:sp>
      </p:grpSp>
      <p:grpSp>
        <p:nvGrpSpPr>
          <p:cNvPr id="22" name="Group 22"/>
          <p:cNvGrpSpPr/>
          <p:nvPr/>
        </p:nvGrpSpPr>
        <p:grpSpPr>
          <a:xfrm>
            <a:off x="847419" y="2432077"/>
            <a:ext cx="5587276" cy="2638762"/>
            <a:chOff x="0" y="0"/>
            <a:chExt cx="1689152" cy="797754"/>
          </a:xfrm>
        </p:grpSpPr>
        <p:sp>
          <p:nvSpPr>
            <p:cNvPr id="23" name="Freeform 23"/>
            <p:cNvSpPr/>
            <p:nvPr/>
          </p:nvSpPr>
          <p:spPr>
            <a:xfrm>
              <a:off x="0" y="0"/>
              <a:ext cx="1689152" cy="797754"/>
            </a:xfrm>
            <a:custGeom>
              <a:avLst/>
              <a:gdLst/>
              <a:ahLst/>
              <a:cxnLst/>
              <a:rect l="l" t="t" r="r" b="b"/>
              <a:pathLst>
                <a:path w="1689152" h="797754">
                  <a:moveTo>
                    <a:pt x="9699" y="0"/>
                  </a:moveTo>
                  <a:lnTo>
                    <a:pt x="1679453" y="0"/>
                  </a:lnTo>
                  <a:cubicBezTo>
                    <a:pt x="1684810" y="0"/>
                    <a:pt x="1689152" y="4343"/>
                    <a:pt x="1689152" y="9699"/>
                  </a:cubicBezTo>
                  <a:lnTo>
                    <a:pt x="1689152" y="788054"/>
                  </a:lnTo>
                  <a:cubicBezTo>
                    <a:pt x="1689152" y="793411"/>
                    <a:pt x="1684810" y="797754"/>
                    <a:pt x="1679453" y="797754"/>
                  </a:cubicBezTo>
                  <a:lnTo>
                    <a:pt x="9699" y="797754"/>
                  </a:lnTo>
                  <a:cubicBezTo>
                    <a:pt x="4343" y="797754"/>
                    <a:pt x="0" y="793411"/>
                    <a:pt x="0" y="788054"/>
                  </a:cubicBezTo>
                  <a:lnTo>
                    <a:pt x="0" y="9699"/>
                  </a:lnTo>
                  <a:cubicBezTo>
                    <a:pt x="0" y="4343"/>
                    <a:pt x="4343" y="0"/>
                    <a:pt x="9699" y="0"/>
                  </a:cubicBezTo>
                  <a:close/>
                </a:path>
              </a:pathLst>
            </a:custGeom>
            <a:solidFill>
              <a:srgbClr val="FFFEF5"/>
            </a:solidFill>
            <a:ln w="9525" cap="sq">
              <a:solidFill>
                <a:srgbClr val="000000"/>
              </a:solidFill>
              <a:prstDash val="solid"/>
              <a:miter/>
            </a:ln>
          </p:spPr>
        </p:sp>
        <p:sp>
          <p:nvSpPr>
            <p:cNvPr id="24" name="TextBox 24"/>
            <p:cNvSpPr txBox="1"/>
            <p:nvPr/>
          </p:nvSpPr>
          <p:spPr>
            <a:xfrm>
              <a:off x="0" y="-9525"/>
              <a:ext cx="1689152" cy="807279"/>
            </a:xfrm>
            <a:prstGeom prst="rect">
              <a:avLst/>
            </a:prstGeom>
          </p:spPr>
          <p:txBody>
            <a:bodyPr lIns="23354" tIns="23354" rIns="23354" bIns="23354" rtlCol="0" anchor="ctr"/>
            <a:lstStyle/>
            <a:p>
              <a:pPr algn="ctr">
                <a:lnSpc>
                  <a:spcPts val="772"/>
                </a:lnSpc>
              </a:pPr>
              <a:endParaRPr sz="2700"/>
            </a:p>
          </p:txBody>
        </p:sp>
      </p:grpSp>
      <p:sp>
        <p:nvSpPr>
          <p:cNvPr id="25" name="AutoShape 25"/>
          <p:cNvSpPr/>
          <p:nvPr/>
        </p:nvSpPr>
        <p:spPr>
          <a:xfrm flipV="1">
            <a:off x="9460957" y="2432077"/>
            <a:ext cx="1329865" cy="1886707"/>
          </a:xfrm>
          <a:prstGeom prst="line">
            <a:avLst/>
          </a:prstGeom>
          <a:ln w="19050" cap="flat">
            <a:solidFill>
              <a:srgbClr val="000000"/>
            </a:solidFill>
            <a:prstDash val="solid"/>
            <a:headEnd type="oval" w="lg" len="lg"/>
            <a:tailEnd type="none" w="sm" len="sm"/>
          </a:ln>
        </p:spPr>
      </p:sp>
      <p:sp>
        <p:nvSpPr>
          <p:cNvPr id="26" name="AutoShape 26"/>
          <p:cNvSpPr/>
          <p:nvPr/>
        </p:nvSpPr>
        <p:spPr>
          <a:xfrm flipH="1" flipV="1">
            <a:off x="6440546" y="3334565"/>
            <a:ext cx="2192390" cy="1968440"/>
          </a:xfrm>
          <a:prstGeom prst="line">
            <a:avLst/>
          </a:prstGeom>
          <a:ln w="19050" cap="flat">
            <a:solidFill>
              <a:srgbClr val="000000"/>
            </a:solidFill>
            <a:prstDash val="solid"/>
            <a:headEnd type="oval" w="lg" len="lg"/>
            <a:tailEnd type="none" w="sm" len="sm"/>
          </a:ln>
        </p:spPr>
      </p:sp>
      <p:sp>
        <p:nvSpPr>
          <p:cNvPr id="27" name="AutoShape 27"/>
          <p:cNvSpPr/>
          <p:nvPr/>
        </p:nvSpPr>
        <p:spPr>
          <a:xfrm>
            <a:off x="9957475" y="4924811"/>
            <a:ext cx="1664494" cy="372255"/>
          </a:xfrm>
          <a:prstGeom prst="line">
            <a:avLst/>
          </a:prstGeom>
          <a:ln w="19050" cap="flat">
            <a:solidFill>
              <a:srgbClr val="000000"/>
            </a:solidFill>
            <a:prstDash val="solid"/>
            <a:headEnd type="oval" w="lg" len="lg"/>
            <a:tailEnd type="none" w="sm" len="sm"/>
          </a:ln>
        </p:spPr>
      </p:sp>
      <p:sp>
        <p:nvSpPr>
          <p:cNvPr id="28" name="AutoShape 28"/>
          <p:cNvSpPr/>
          <p:nvPr/>
        </p:nvSpPr>
        <p:spPr>
          <a:xfrm flipH="1">
            <a:off x="6254761" y="5110939"/>
            <a:ext cx="2305713" cy="1700196"/>
          </a:xfrm>
          <a:prstGeom prst="line">
            <a:avLst/>
          </a:prstGeom>
          <a:ln w="19050" cap="flat">
            <a:solidFill>
              <a:srgbClr val="000000"/>
            </a:solidFill>
            <a:prstDash val="solid"/>
            <a:headEnd type="oval" w="lg" len="lg"/>
            <a:tailEnd type="none" w="sm" len="sm"/>
          </a:ln>
        </p:spPr>
      </p:sp>
      <p:sp>
        <p:nvSpPr>
          <p:cNvPr id="29" name="AutoShape 29"/>
          <p:cNvSpPr/>
          <p:nvPr/>
        </p:nvSpPr>
        <p:spPr>
          <a:xfrm>
            <a:off x="10265612" y="6222271"/>
            <a:ext cx="419003" cy="1453183"/>
          </a:xfrm>
          <a:prstGeom prst="line">
            <a:avLst/>
          </a:prstGeom>
          <a:ln w="19050" cap="flat">
            <a:solidFill>
              <a:srgbClr val="000000"/>
            </a:solidFill>
            <a:prstDash val="solid"/>
            <a:headEnd type="oval" w="lg" len="lg"/>
            <a:tailEnd type="none" w="sm" len="sm"/>
          </a:ln>
        </p:spPr>
      </p:sp>
      <p:sp>
        <p:nvSpPr>
          <p:cNvPr id="38" name="Freeform 38"/>
          <p:cNvSpPr/>
          <p:nvPr/>
        </p:nvSpPr>
        <p:spPr>
          <a:xfrm>
            <a:off x="6688956" y="3320816"/>
            <a:ext cx="4101867" cy="4503048"/>
          </a:xfrm>
          <a:custGeom>
            <a:avLst/>
            <a:gdLst/>
            <a:ahLst/>
            <a:cxnLst/>
            <a:rect l="l" t="t" r="r" b="b"/>
            <a:pathLst>
              <a:path w="4101867" h="4503048">
                <a:moveTo>
                  <a:pt x="0" y="0"/>
                </a:moveTo>
                <a:lnTo>
                  <a:pt x="4101867" y="0"/>
                </a:lnTo>
                <a:lnTo>
                  <a:pt x="4101867" y="4503048"/>
                </a:lnTo>
                <a:lnTo>
                  <a:pt x="0" y="4503048"/>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39" name="TextBox 39"/>
          <p:cNvSpPr txBox="1"/>
          <p:nvPr/>
        </p:nvSpPr>
        <p:spPr>
          <a:xfrm>
            <a:off x="10943515" y="2091784"/>
            <a:ext cx="4949946" cy="2981325"/>
          </a:xfrm>
          <a:prstGeom prst="rect">
            <a:avLst/>
          </a:prstGeom>
        </p:spPr>
        <p:txBody>
          <a:bodyPr lIns="0" tIns="0" rIns="0" bIns="0" rtlCol="0" anchor="t">
            <a:spAutoFit/>
          </a:bodyPr>
          <a:lstStyle/>
          <a:p>
            <a:pPr algn="just">
              <a:lnSpc>
                <a:spcPts val="3840"/>
              </a:lnSpc>
            </a:pPr>
            <a:r>
              <a:rPr lang="en-US" sz="2700" spc="-32" dirty="0" err="1">
                <a:solidFill>
                  <a:srgbClr val="000000"/>
                </a:solidFill>
                <a:latin typeface="Arial"/>
                <a:ea typeface="Arial"/>
                <a:cs typeface="Arial"/>
                <a:sym typeface="Arial"/>
              </a:rPr>
              <a:t>Chủ</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 </a:t>
            </a:r>
            <a:r>
              <a:rPr lang="en-US" sz="2700" spc="-32" dirty="0" err="1">
                <a:solidFill>
                  <a:srgbClr val="000000"/>
                </a:solidFill>
                <a:latin typeface="Arial"/>
                <a:ea typeface="Arial"/>
                <a:cs typeface="Arial"/>
                <a:sym typeface="Arial"/>
              </a:rPr>
              <a:t>Tết</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và</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mùa</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xuân</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tài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Nhận</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biết</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số</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lượng</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một</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và</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nhiều</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Độ</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tuổi</a:t>
            </a:r>
            <a:r>
              <a:rPr lang="en-US" sz="2700" spc="-32" dirty="0">
                <a:solidFill>
                  <a:srgbClr val="000000"/>
                </a:solidFill>
                <a:latin typeface="Arial"/>
                <a:ea typeface="Arial"/>
                <a:cs typeface="Arial"/>
                <a:sym typeface="Arial"/>
              </a:rPr>
              <a:t>: </a:t>
            </a:r>
            <a:r>
              <a:rPr lang="en-US" sz="2700" spc="-32" dirty="0" smtClean="0">
                <a:solidFill>
                  <a:srgbClr val="000000"/>
                </a:solidFill>
                <a:latin typeface="Arial"/>
                <a:ea typeface="Arial"/>
                <a:cs typeface="Arial"/>
                <a:sym typeface="Arial"/>
              </a:rPr>
              <a:t>24 - 36 </a:t>
            </a:r>
            <a:r>
              <a:rPr lang="en-US" sz="2700" spc="-32" dirty="0" err="1">
                <a:solidFill>
                  <a:srgbClr val="000000"/>
                </a:solidFill>
                <a:latin typeface="Arial"/>
                <a:ea typeface="Arial"/>
                <a:cs typeface="Arial"/>
                <a:sym typeface="Arial"/>
              </a:rPr>
              <a:t>tháng</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tuổi</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Thời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gian</a:t>
            </a:r>
            <a:r>
              <a:rPr lang="en-US" sz="2700" spc="-32" dirty="0">
                <a:solidFill>
                  <a:srgbClr val="000000"/>
                </a:solidFill>
                <a:latin typeface="Arial"/>
                <a:ea typeface="Arial"/>
                <a:cs typeface="Arial"/>
                <a:sym typeface="Arial"/>
              </a:rPr>
              <a:t>: </a:t>
            </a:r>
            <a:r>
              <a:rPr lang="en-US" sz="2700" spc="-32" dirty="0" smtClean="0">
                <a:solidFill>
                  <a:srgbClr val="000000"/>
                </a:solidFill>
                <a:latin typeface="Arial"/>
                <a:ea typeface="Arial"/>
                <a:cs typeface="Arial"/>
                <a:sym typeface="Arial"/>
              </a:rPr>
              <a:t>15 - 20 </a:t>
            </a:r>
            <a:r>
              <a:rPr lang="en-US" sz="2700" spc="-32" dirty="0" err="1">
                <a:solidFill>
                  <a:srgbClr val="000000"/>
                </a:solidFill>
                <a:latin typeface="Arial"/>
                <a:ea typeface="Arial"/>
                <a:cs typeface="Arial"/>
                <a:sym typeface="Arial"/>
              </a:rPr>
              <a:t>phút</a:t>
            </a:r>
            <a:r>
              <a:rPr lang="en-US" sz="2700" spc="-32" dirty="0">
                <a:solidFill>
                  <a:srgbClr val="000000"/>
                </a:solidFill>
                <a:latin typeface="Arial"/>
                <a:ea typeface="Arial"/>
                <a:cs typeface="Arial"/>
                <a:sym typeface="Arial"/>
              </a:rPr>
              <a:t> </a:t>
            </a:r>
          </a:p>
          <a:p>
            <a:pPr algn="just">
              <a:lnSpc>
                <a:spcPts val="3840"/>
              </a:lnSpc>
            </a:pPr>
            <a:endParaRPr lang="en-US" sz="2700" spc="-32" dirty="0">
              <a:solidFill>
                <a:srgbClr val="000000"/>
              </a:solidFill>
              <a:latin typeface="Arial"/>
              <a:ea typeface="Arial"/>
              <a:cs typeface="Arial"/>
              <a:sym typeface="Arial"/>
            </a:endParaRPr>
          </a:p>
        </p:txBody>
      </p:sp>
      <p:sp>
        <p:nvSpPr>
          <p:cNvPr id="40" name="TextBox 40"/>
          <p:cNvSpPr txBox="1"/>
          <p:nvPr/>
        </p:nvSpPr>
        <p:spPr>
          <a:xfrm>
            <a:off x="991920" y="2577559"/>
            <a:ext cx="5442776" cy="2393540"/>
          </a:xfrm>
          <a:prstGeom prst="rect">
            <a:avLst/>
          </a:prstGeom>
        </p:spPr>
        <p:txBody>
          <a:bodyPr lIns="0" tIns="0" rIns="0" bIns="0" rtlCol="0" anchor="t">
            <a:spAutoFit/>
          </a:bodyPr>
          <a:lstStyle/>
          <a:p>
            <a:pPr algn="just">
              <a:lnSpc>
                <a:spcPts val="3840"/>
              </a:lnSpc>
            </a:pPr>
            <a:r>
              <a:rPr lang="en-US" sz="2700" spc="-32" dirty="0" err="1">
                <a:solidFill>
                  <a:srgbClr val="000000"/>
                </a:solidFill>
                <a:latin typeface="Arial"/>
                <a:ea typeface="Arial"/>
                <a:cs typeface="Arial"/>
                <a:sym typeface="Arial"/>
              </a:rPr>
              <a:t>Chủ</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 </a:t>
            </a:r>
            <a:r>
              <a:rPr lang="en-US" sz="2700" spc="-32" dirty="0" err="1">
                <a:solidFill>
                  <a:srgbClr val="000000"/>
                </a:solidFill>
                <a:latin typeface="Arial"/>
                <a:ea typeface="Arial"/>
                <a:cs typeface="Arial"/>
                <a:sym typeface="Arial"/>
              </a:rPr>
              <a:t>Tết</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và</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mùa</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xuân</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tài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Nhận</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biết</a:t>
            </a:r>
            <a:r>
              <a:rPr lang="en-US" sz="2700" spc="-32" dirty="0">
                <a:solidFill>
                  <a:srgbClr val="000000"/>
                </a:solidFill>
                <a:latin typeface="Arial"/>
                <a:ea typeface="Arial"/>
                <a:cs typeface="Arial"/>
                <a:sym typeface="Arial"/>
              </a:rPr>
              <a:t> to - </a:t>
            </a:r>
            <a:r>
              <a:rPr lang="en-US" sz="2700" spc="-32" dirty="0" err="1">
                <a:solidFill>
                  <a:srgbClr val="000000"/>
                </a:solidFill>
                <a:latin typeface="Arial"/>
                <a:ea typeface="Arial"/>
                <a:cs typeface="Arial"/>
                <a:sym typeface="Arial"/>
              </a:rPr>
              <a:t>nhỏ</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Độ</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tuổi</a:t>
            </a:r>
            <a:r>
              <a:rPr lang="en-US" sz="2700" spc="-32" dirty="0">
                <a:solidFill>
                  <a:srgbClr val="000000"/>
                </a:solidFill>
                <a:latin typeface="Arial"/>
                <a:ea typeface="Arial"/>
                <a:cs typeface="Arial"/>
                <a:sym typeface="Arial"/>
              </a:rPr>
              <a:t>: </a:t>
            </a:r>
            <a:r>
              <a:rPr lang="en-US" sz="2700" spc="-32" dirty="0" smtClean="0">
                <a:solidFill>
                  <a:srgbClr val="000000"/>
                </a:solidFill>
                <a:latin typeface="Arial"/>
                <a:ea typeface="Arial"/>
                <a:cs typeface="Arial"/>
                <a:sym typeface="Arial"/>
              </a:rPr>
              <a:t>24 - 36 </a:t>
            </a:r>
            <a:r>
              <a:rPr lang="en-US" sz="2700" spc="-32" dirty="0" err="1">
                <a:solidFill>
                  <a:srgbClr val="000000"/>
                </a:solidFill>
                <a:latin typeface="Arial"/>
                <a:ea typeface="Arial"/>
                <a:cs typeface="Arial"/>
                <a:sym typeface="Arial"/>
              </a:rPr>
              <a:t>tháng</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tuổi</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Thời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gian</a:t>
            </a:r>
            <a:r>
              <a:rPr lang="en-US" sz="2700" spc="-32" dirty="0">
                <a:solidFill>
                  <a:srgbClr val="000000"/>
                </a:solidFill>
                <a:latin typeface="Arial"/>
                <a:ea typeface="Arial"/>
                <a:cs typeface="Arial"/>
                <a:sym typeface="Arial"/>
              </a:rPr>
              <a:t>: </a:t>
            </a:r>
            <a:r>
              <a:rPr lang="en-US" sz="2700" spc="-32" dirty="0" smtClean="0">
                <a:solidFill>
                  <a:srgbClr val="000000"/>
                </a:solidFill>
                <a:latin typeface="Arial"/>
                <a:ea typeface="Arial"/>
                <a:cs typeface="Arial"/>
                <a:sym typeface="Arial"/>
              </a:rPr>
              <a:t>15 - 20 </a:t>
            </a:r>
            <a:r>
              <a:rPr lang="en-US" sz="2700" spc="-32" dirty="0" err="1">
                <a:solidFill>
                  <a:srgbClr val="000000"/>
                </a:solidFill>
                <a:latin typeface="Arial"/>
                <a:ea typeface="Arial"/>
                <a:cs typeface="Arial"/>
                <a:sym typeface="Arial"/>
              </a:rPr>
              <a:t>phút</a:t>
            </a:r>
            <a:r>
              <a:rPr lang="en-US" sz="2700" b="1" spc="-32" dirty="0">
                <a:solidFill>
                  <a:srgbClr val="000000"/>
                </a:solidFill>
                <a:latin typeface="Arial Bold"/>
                <a:ea typeface="Arial Bold"/>
                <a:cs typeface="Arial Bold"/>
                <a:sym typeface="Arial Bold"/>
              </a:rPr>
              <a:t> </a:t>
            </a:r>
          </a:p>
          <a:p>
            <a:pPr algn="just">
              <a:lnSpc>
                <a:spcPts val="3840"/>
              </a:lnSpc>
            </a:pPr>
            <a:endParaRPr lang="en-US" sz="2700" b="1" spc="-32" dirty="0">
              <a:solidFill>
                <a:srgbClr val="000000"/>
              </a:solidFill>
              <a:latin typeface="Arial Bold"/>
              <a:ea typeface="Arial Bold"/>
              <a:cs typeface="Arial Bold"/>
              <a:sym typeface="Arial Bold"/>
            </a:endParaRPr>
          </a:p>
        </p:txBody>
      </p:sp>
      <p:sp>
        <p:nvSpPr>
          <p:cNvPr id="41" name="TextBox 41"/>
          <p:cNvSpPr txBox="1"/>
          <p:nvPr/>
        </p:nvSpPr>
        <p:spPr>
          <a:xfrm>
            <a:off x="11766923" y="4851669"/>
            <a:ext cx="5345039" cy="2779672"/>
          </a:xfrm>
          <a:prstGeom prst="rect">
            <a:avLst/>
          </a:prstGeom>
        </p:spPr>
        <p:txBody>
          <a:bodyPr lIns="0" tIns="0" rIns="0" bIns="0" rtlCol="0" anchor="t">
            <a:spAutoFit/>
          </a:bodyPr>
          <a:lstStyle/>
          <a:p>
            <a:pPr algn="l">
              <a:lnSpc>
                <a:spcPts val="3587"/>
              </a:lnSpc>
            </a:pPr>
            <a:r>
              <a:rPr lang="en-US" sz="2700" spc="-29" dirty="0" err="1">
                <a:solidFill>
                  <a:srgbClr val="000000"/>
                </a:solidFill>
                <a:latin typeface="Arial"/>
                <a:ea typeface="Arial"/>
                <a:cs typeface="Arial"/>
                <a:sym typeface="Arial"/>
              </a:rPr>
              <a:t>Chủ</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đề</a:t>
            </a:r>
            <a:r>
              <a:rPr lang="en-US" sz="2700" spc="-29" dirty="0">
                <a:solidFill>
                  <a:srgbClr val="000000"/>
                </a:solidFill>
                <a:latin typeface="Arial"/>
                <a:ea typeface="Arial"/>
                <a:cs typeface="Arial"/>
                <a:sym typeface="Arial"/>
              </a:rPr>
              <a:t> : </a:t>
            </a:r>
            <a:r>
              <a:rPr lang="en-US" sz="2700" spc="-29" dirty="0" err="1">
                <a:solidFill>
                  <a:srgbClr val="000000"/>
                </a:solidFill>
                <a:latin typeface="Arial"/>
                <a:ea typeface="Arial"/>
                <a:cs typeface="Arial"/>
                <a:sym typeface="Arial"/>
              </a:rPr>
              <a:t>Tết</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và</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mùa</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xuân</a:t>
            </a:r>
            <a:r>
              <a:rPr lang="en-US" sz="2700" spc="-29" dirty="0">
                <a:solidFill>
                  <a:srgbClr val="000000"/>
                </a:solidFill>
                <a:latin typeface="Arial"/>
                <a:ea typeface="Arial"/>
                <a:cs typeface="Arial"/>
                <a:sym typeface="Arial"/>
              </a:rPr>
              <a:t> </a:t>
            </a:r>
          </a:p>
          <a:p>
            <a:pPr algn="l">
              <a:lnSpc>
                <a:spcPts val="3587"/>
              </a:lnSpc>
            </a:pPr>
            <a:r>
              <a:rPr lang="en-US" sz="2700" spc="-29" dirty="0" err="1">
                <a:solidFill>
                  <a:srgbClr val="000000"/>
                </a:solidFill>
                <a:latin typeface="Arial"/>
                <a:ea typeface="Arial"/>
                <a:cs typeface="Arial"/>
                <a:sym typeface="Arial"/>
              </a:rPr>
              <a:t>Đề</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tài</a:t>
            </a:r>
            <a:r>
              <a:rPr lang="en-US" sz="2700" spc="-29" dirty="0">
                <a:solidFill>
                  <a:srgbClr val="000000"/>
                </a:solidFill>
                <a:latin typeface="Arial"/>
                <a:ea typeface="Arial"/>
                <a:cs typeface="Arial"/>
                <a:sym typeface="Arial"/>
              </a:rPr>
              <a:t> : So </a:t>
            </a:r>
            <a:r>
              <a:rPr lang="en-US" sz="2700" spc="-29" dirty="0" err="1">
                <a:solidFill>
                  <a:srgbClr val="000000"/>
                </a:solidFill>
                <a:latin typeface="Arial"/>
                <a:ea typeface="Arial"/>
                <a:cs typeface="Arial"/>
                <a:sym typeface="Arial"/>
              </a:rPr>
              <a:t>sánh</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chiều</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dài</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của</a:t>
            </a:r>
            <a:r>
              <a:rPr lang="en-US" sz="2700" spc="-29" dirty="0">
                <a:solidFill>
                  <a:srgbClr val="000000"/>
                </a:solidFill>
                <a:latin typeface="Arial"/>
                <a:ea typeface="Arial"/>
                <a:cs typeface="Arial"/>
                <a:sym typeface="Arial"/>
              </a:rPr>
              <a:t> 2 </a:t>
            </a:r>
            <a:r>
              <a:rPr lang="en-US" sz="2700" spc="-29" dirty="0" err="1">
                <a:solidFill>
                  <a:srgbClr val="000000"/>
                </a:solidFill>
                <a:latin typeface="Arial"/>
                <a:ea typeface="Arial"/>
                <a:cs typeface="Arial"/>
                <a:sym typeface="Arial"/>
              </a:rPr>
              <a:t>đối</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tượng</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dài</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hơn</a:t>
            </a:r>
            <a:r>
              <a:rPr lang="en-US" sz="2700" spc="-29" dirty="0">
                <a:solidFill>
                  <a:srgbClr val="000000"/>
                </a:solidFill>
                <a:latin typeface="Arial"/>
                <a:ea typeface="Arial"/>
                <a:cs typeface="Arial"/>
                <a:sym typeface="Arial"/>
              </a:rPr>
              <a:t> - </a:t>
            </a:r>
            <a:r>
              <a:rPr lang="en-US" sz="2700" spc="-29" dirty="0" err="1">
                <a:solidFill>
                  <a:srgbClr val="000000"/>
                </a:solidFill>
                <a:latin typeface="Arial"/>
                <a:ea typeface="Arial"/>
                <a:cs typeface="Arial"/>
                <a:sym typeface="Arial"/>
              </a:rPr>
              <a:t>ngắn</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hơn</a:t>
            </a:r>
            <a:r>
              <a:rPr lang="en-US" sz="2700" spc="-29" dirty="0">
                <a:solidFill>
                  <a:srgbClr val="000000"/>
                </a:solidFill>
                <a:latin typeface="Arial"/>
                <a:ea typeface="Arial"/>
                <a:cs typeface="Arial"/>
                <a:sym typeface="Arial"/>
              </a:rPr>
              <a:t>)</a:t>
            </a:r>
          </a:p>
          <a:p>
            <a:pPr algn="l">
              <a:lnSpc>
                <a:spcPts val="3587"/>
              </a:lnSpc>
            </a:pPr>
            <a:r>
              <a:rPr lang="en-US" sz="2700" spc="-29" dirty="0" err="1">
                <a:solidFill>
                  <a:srgbClr val="000000"/>
                </a:solidFill>
                <a:latin typeface="Arial"/>
                <a:ea typeface="Arial"/>
                <a:cs typeface="Arial"/>
                <a:sym typeface="Arial"/>
              </a:rPr>
              <a:t>Độ</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tuổi</a:t>
            </a:r>
            <a:r>
              <a:rPr lang="en-US" sz="2700" spc="-29" dirty="0">
                <a:solidFill>
                  <a:srgbClr val="000000"/>
                </a:solidFill>
                <a:latin typeface="Arial"/>
                <a:ea typeface="Arial"/>
                <a:cs typeface="Arial"/>
                <a:sym typeface="Arial"/>
              </a:rPr>
              <a:t> : 3 – 4 </a:t>
            </a:r>
            <a:r>
              <a:rPr lang="en-US" sz="2700" spc="-29" dirty="0" err="1">
                <a:solidFill>
                  <a:srgbClr val="000000"/>
                </a:solidFill>
                <a:latin typeface="Arial"/>
                <a:ea typeface="Arial"/>
                <a:cs typeface="Arial"/>
                <a:sym typeface="Arial"/>
              </a:rPr>
              <a:t>tuổi</a:t>
            </a:r>
            <a:r>
              <a:rPr lang="en-US" sz="2700" spc="-29" dirty="0">
                <a:solidFill>
                  <a:srgbClr val="000000"/>
                </a:solidFill>
                <a:latin typeface="Arial"/>
                <a:ea typeface="Arial"/>
                <a:cs typeface="Arial"/>
                <a:sym typeface="Arial"/>
              </a:rPr>
              <a:t> </a:t>
            </a:r>
          </a:p>
          <a:p>
            <a:pPr algn="l">
              <a:lnSpc>
                <a:spcPts val="3587"/>
              </a:lnSpc>
            </a:pPr>
            <a:r>
              <a:rPr lang="en-US" sz="2700" spc="-29" dirty="0" err="1">
                <a:solidFill>
                  <a:srgbClr val="000000"/>
                </a:solidFill>
                <a:latin typeface="Arial"/>
                <a:ea typeface="Arial"/>
                <a:cs typeface="Arial"/>
                <a:sym typeface="Arial"/>
              </a:rPr>
              <a:t>Thời</a:t>
            </a:r>
            <a:r>
              <a:rPr lang="en-US" sz="2700" spc="-29" dirty="0">
                <a:solidFill>
                  <a:srgbClr val="000000"/>
                </a:solidFill>
                <a:latin typeface="Arial"/>
                <a:ea typeface="Arial"/>
                <a:cs typeface="Arial"/>
                <a:sym typeface="Arial"/>
              </a:rPr>
              <a:t> </a:t>
            </a:r>
            <a:r>
              <a:rPr lang="en-US" sz="2700" spc="-29" dirty="0" err="1">
                <a:solidFill>
                  <a:srgbClr val="000000"/>
                </a:solidFill>
                <a:latin typeface="Arial"/>
                <a:ea typeface="Arial"/>
                <a:cs typeface="Arial"/>
                <a:sym typeface="Arial"/>
              </a:rPr>
              <a:t>gian</a:t>
            </a:r>
            <a:r>
              <a:rPr lang="en-US" sz="2700" spc="-29" dirty="0">
                <a:solidFill>
                  <a:srgbClr val="000000"/>
                </a:solidFill>
                <a:latin typeface="Arial"/>
                <a:ea typeface="Arial"/>
                <a:cs typeface="Arial"/>
                <a:sym typeface="Arial"/>
              </a:rPr>
              <a:t> : </a:t>
            </a:r>
            <a:r>
              <a:rPr lang="en-US" sz="2700" spc="-29" dirty="0" smtClean="0">
                <a:solidFill>
                  <a:srgbClr val="000000"/>
                </a:solidFill>
                <a:latin typeface="Arial"/>
                <a:ea typeface="Arial"/>
                <a:cs typeface="Arial"/>
                <a:sym typeface="Arial"/>
              </a:rPr>
              <a:t>20 - 25 </a:t>
            </a:r>
            <a:r>
              <a:rPr lang="en-US" sz="2700" spc="-29" dirty="0" err="1">
                <a:solidFill>
                  <a:srgbClr val="000000"/>
                </a:solidFill>
                <a:latin typeface="Arial"/>
                <a:ea typeface="Arial"/>
                <a:cs typeface="Arial"/>
                <a:sym typeface="Arial"/>
              </a:rPr>
              <a:t>phút</a:t>
            </a:r>
            <a:r>
              <a:rPr lang="en-US" sz="2700" spc="-29" dirty="0">
                <a:solidFill>
                  <a:srgbClr val="000000"/>
                </a:solidFill>
                <a:latin typeface="Arial"/>
                <a:ea typeface="Arial"/>
                <a:cs typeface="Arial"/>
                <a:sym typeface="Arial"/>
              </a:rPr>
              <a:t> </a:t>
            </a:r>
          </a:p>
          <a:p>
            <a:pPr algn="l">
              <a:lnSpc>
                <a:spcPts val="3587"/>
              </a:lnSpc>
            </a:pPr>
            <a:endParaRPr lang="en-US" sz="2700" spc="-29" dirty="0">
              <a:solidFill>
                <a:srgbClr val="000000"/>
              </a:solidFill>
              <a:latin typeface="Arial"/>
              <a:ea typeface="Arial"/>
              <a:cs typeface="Arial"/>
              <a:sym typeface="Arial"/>
            </a:endParaRPr>
          </a:p>
        </p:txBody>
      </p:sp>
      <p:sp>
        <p:nvSpPr>
          <p:cNvPr id="42" name="TextBox 42"/>
          <p:cNvSpPr txBox="1"/>
          <p:nvPr/>
        </p:nvSpPr>
        <p:spPr>
          <a:xfrm>
            <a:off x="1028700" y="6059591"/>
            <a:ext cx="5001333" cy="3368166"/>
          </a:xfrm>
          <a:prstGeom prst="rect">
            <a:avLst/>
          </a:prstGeom>
        </p:spPr>
        <p:txBody>
          <a:bodyPr lIns="0" tIns="0" rIns="0" bIns="0" rtlCol="0" anchor="t">
            <a:spAutoFit/>
          </a:bodyPr>
          <a:lstStyle/>
          <a:p>
            <a:pPr algn="just">
              <a:lnSpc>
                <a:spcPts val="3840"/>
              </a:lnSpc>
            </a:pPr>
            <a:r>
              <a:rPr lang="en-US" sz="2700" spc="-32" dirty="0" err="1">
                <a:solidFill>
                  <a:srgbClr val="000000"/>
                </a:solidFill>
                <a:latin typeface="Arial"/>
                <a:ea typeface="Arial"/>
                <a:cs typeface="Arial"/>
                <a:sym typeface="Arial"/>
              </a:rPr>
              <a:t>Chủ</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 </a:t>
            </a:r>
            <a:r>
              <a:rPr lang="en-US" sz="2700" spc="-32" dirty="0" err="1">
                <a:solidFill>
                  <a:srgbClr val="000000"/>
                </a:solidFill>
                <a:latin typeface="Arial"/>
                <a:ea typeface="Arial"/>
                <a:cs typeface="Arial"/>
                <a:sym typeface="Arial"/>
              </a:rPr>
              <a:t>Tết</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và</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mùa</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xuân</a:t>
            </a:r>
            <a:r>
              <a:rPr lang="en-US" sz="2700" spc="-32" dirty="0">
                <a:solidFill>
                  <a:srgbClr val="000000"/>
                </a:solidFill>
                <a:latin typeface="Arial"/>
                <a:ea typeface="Arial"/>
                <a:cs typeface="Arial"/>
                <a:sym typeface="Arial"/>
              </a:rPr>
              <a:t> </a:t>
            </a:r>
          </a:p>
          <a:p>
            <a:pPr algn="just">
              <a:lnSpc>
                <a:spcPts val="3840"/>
              </a:lnSpc>
            </a:pP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tài</a:t>
            </a:r>
            <a:r>
              <a:rPr lang="en-US" sz="2700" spc="-32" dirty="0">
                <a:solidFill>
                  <a:srgbClr val="000000"/>
                </a:solidFill>
                <a:latin typeface="Arial"/>
                <a:ea typeface="Arial"/>
                <a:cs typeface="Arial"/>
                <a:sym typeface="Arial"/>
              </a:rPr>
              <a:t> : </a:t>
            </a:r>
            <a:r>
              <a:rPr lang="en-US" sz="2700" spc="-32" dirty="0" err="1">
                <a:solidFill>
                  <a:srgbClr val="000000"/>
                </a:solidFill>
                <a:latin typeface="Arial"/>
                <a:ea typeface="Arial"/>
                <a:cs typeface="Arial"/>
                <a:sym typeface="Arial"/>
              </a:rPr>
              <a:t>Nhận</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biết</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gọi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tên</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hình</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tròn</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hình</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vuông</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và</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nhận</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dạng</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các</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hình</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đó</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trong</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thực</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tế</a:t>
            </a:r>
            <a:r>
              <a:rPr lang="en-US" sz="2700" spc="-32" dirty="0">
                <a:solidFill>
                  <a:srgbClr val="000000"/>
                </a:solidFill>
                <a:latin typeface="Arial"/>
                <a:ea typeface="Arial"/>
                <a:cs typeface="Arial"/>
                <a:sym typeface="Arial"/>
              </a:rPr>
              <a:t> </a:t>
            </a:r>
          </a:p>
          <a:p>
            <a:pPr algn="just">
              <a:lnSpc>
                <a:spcPts val="3840"/>
              </a:lnSpc>
            </a:pPr>
            <a:r>
              <a:rPr lang="en-US" sz="2700" spc="-32" dirty="0" err="1">
                <a:solidFill>
                  <a:srgbClr val="000000"/>
                </a:solidFill>
                <a:latin typeface="Arial"/>
                <a:ea typeface="Arial"/>
                <a:cs typeface="Arial"/>
                <a:sym typeface="Arial"/>
              </a:rPr>
              <a:t>Độ</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tuổi</a:t>
            </a:r>
            <a:r>
              <a:rPr lang="en-US" sz="2700" spc="-32" dirty="0">
                <a:solidFill>
                  <a:srgbClr val="000000"/>
                </a:solidFill>
                <a:latin typeface="Arial"/>
                <a:ea typeface="Arial"/>
                <a:cs typeface="Arial"/>
                <a:sym typeface="Arial"/>
              </a:rPr>
              <a:t> : 3 – 4 </a:t>
            </a:r>
            <a:r>
              <a:rPr lang="en-US" sz="2700" spc="-32" dirty="0" err="1">
                <a:solidFill>
                  <a:srgbClr val="000000"/>
                </a:solidFill>
                <a:latin typeface="Arial"/>
                <a:ea typeface="Arial"/>
                <a:cs typeface="Arial"/>
                <a:sym typeface="Arial"/>
              </a:rPr>
              <a:t>tuổi</a:t>
            </a:r>
            <a:r>
              <a:rPr lang="en-US" sz="2700" spc="-32" dirty="0">
                <a:solidFill>
                  <a:srgbClr val="000000"/>
                </a:solidFill>
                <a:latin typeface="Arial"/>
                <a:ea typeface="Arial"/>
                <a:cs typeface="Arial"/>
                <a:sym typeface="Arial"/>
              </a:rPr>
              <a:t> </a:t>
            </a:r>
          </a:p>
          <a:p>
            <a:pPr algn="just">
              <a:lnSpc>
                <a:spcPts val="3840"/>
              </a:lnSpc>
            </a:pPr>
            <a:r>
              <a:rPr lang="en-US" sz="2700" spc="-32" dirty="0" err="1">
                <a:solidFill>
                  <a:srgbClr val="000000"/>
                </a:solidFill>
                <a:latin typeface="Arial"/>
                <a:ea typeface="Arial"/>
                <a:cs typeface="Arial"/>
                <a:sym typeface="Arial"/>
              </a:rPr>
              <a:t>Thời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gian</a:t>
            </a:r>
            <a:r>
              <a:rPr lang="en-US" sz="2700" spc="-32" dirty="0">
                <a:solidFill>
                  <a:srgbClr val="000000"/>
                </a:solidFill>
                <a:latin typeface="Arial"/>
                <a:ea typeface="Arial"/>
                <a:cs typeface="Arial"/>
                <a:sym typeface="Arial"/>
              </a:rPr>
              <a:t> : </a:t>
            </a:r>
            <a:r>
              <a:rPr lang="en-US" sz="2700" spc="-32" dirty="0" smtClean="0">
                <a:solidFill>
                  <a:srgbClr val="000000"/>
                </a:solidFill>
                <a:latin typeface="Arial"/>
                <a:ea typeface="Arial"/>
                <a:cs typeface="Arial"/>
                <a:sym typeface="Arial"/>
              </a:rPr>
              <a:t>20 - 25 </a:t>
            </a:r>
            <a:r>
              <a:rPr lang="en-US" sz="2700" spc="-32" dirty="0" err="1">
                <a:solidFill>
                  <a:srgbClr val="000000"/>
                </a:solidFill>
                <a:latin typeface="Arial"/>
                <a:ea typeface="Arial"/>
                <a:cs typeface="Arial"/>
                <a:sym typeface="Arial"/>
              </a:rPr>
              <a:t>phút</a:t>
            </a:r>
            <a:r>
              <a:rPr lang="en-US" sz="2700" spc="-32" dirty="0">
                <a:solidFill>
                  <a:srgbClr val="000000"/>
                </a:solidFill>
                <a:latin typeface="Arial"/>
                <a:ea typeface="Arial"/>
                <a:cs typeface="Arial"/>
                <a:sym typeface="Arial"/>
              </a:rPr>
              <a:t> </a:t>
            </a:r>
          </a:p>
          <a:p>
            <a:pPr algn="just">
              <a:lnSpc>
                <a:spcPts val="3840"/>
              </a:lnSpc>
            </a:pPr>
            <a:endParaRPr lang="en-US" sz="2700" spc="-32" dirty="0">
              <a:solidFill>
                <a:srgbClr val="000000"/>
              </a:solidFill>
              <a:latin typeface="Arial"/>
              <a:ea typeface="Arial"/>
              <a:cs typeface="Arial"/>
              <a:sym typeface="Arial"/>
            </a:endParaRPr>
          </a:p>
        </p:txBody>
      </p:sp>
      <p:sp>
        <p:nvSpPr>
          <p:cNvPr id="43" name="TextBox 43"/>
          <p:cNvSpPr txBox="1"/>
          <p:nvPr/>
        </p:nvSpPr>
        <p:spPr>
          <a:xfrm>
            <a:off x="10790823" y="7791543"/>
            <a:ext cx="5482234" cy="2393540"/>
          </a:xfrm>
          <a:prstGeom prst="rect">
            <a:avLst/>
          </a:prstGeom>
        </p:spPr>
        <p:txBody>
          <a:bodyPr lIns="0" tIns="0" rIns="0" bIns="0" rtlCol="0" anchor="t">
            <a:spAutoFit/>
          </a:bodyPr>
          <a:lstStyle/>
          <a:p>
            <a:pPr algn="just">
              <a:lnSpc>
                <a:spcPts val="3840"/>
              </a:lnSpc>
            </a:pPr>
            <a:r>
              <a:rPr lang="en-US" sz="2700" spc="-32" dirty="0" err="1">
                <a:solidFill>
                  <a:srgbClr val="000000"/>
                </a:solidFill>
                <a:latin typeface="Arial"/>
                <a:ea typeface="Arial"/>
                <a:cs typeface="Arial"/>
                <a:sym typeface="Arial"/>
              </a:rPr>
              <a:t>Chủ</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 </a:t>
            </a:r>
            <a:r>
              <a:rPr lang="en-US" sz="2700" spc="-32" dirty="0" err="1">
                <a:solidFill>
                  <a:srgbClr val="000000"/>
                </a:solidFill>
                <a:latin typeface="Arial"/>
                <a:ea typeface="Arial"/>
                <a:cs typeface="Arial"/>
                <a:sym typeface="Arial"/>
              </a:rPr>
              <a:t>Tết</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và</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mùa</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xuân</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tài:Làm</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quen</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với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thời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gian</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Độ</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tuổi</a:t>
            </a:r>
            <a:r>
              <a:rPr lang="en-US" sz="2700" spc="-32" dirty="0">
                <a:solidFill>
                  <a:srgbClr val="000000"/>
                </a:solidFill>
                <a:latin typeface="Arial"/>
                <a:ea typeface="Arial"/>
                <a:cs typeface="Arial"/>
                <a:sym typeface="Arial"/>
              </a:rPr>
              <a:t>: </a:t>
            </a:r>
            <a:r>
              <a:rPr lang="en-US" sz="2700" spc="-32" dirty="0" smtClean="0">
                <a:solidFill>
                  <a:srgbClr val="000000"/>
                </a:solidFill>
                <a:latin typeface="Arial"/>
                <a:ea typeface="Arial"/>
                <a:cs typeface="Arial"/>
                <a:sym typeface="Arial"/>
              </a:rPr>
              <a:t>5 - 6 </a:t>
            </a:r>
            <a:r>
              <a:rPr lang="en-US" sz="2700" spc="-32" dirty="0" err="1">
                <a:solidFill>
                  <a:srgbClr val="000000"/>
                </a:solidFill>
                <a:latin typeface="Arial"/>
                <a:ea typeface="Arial"/>
                <a:cs typeface="Arial"/>
                <a:sym typeface="Arial"/>
              </a:rPr>
              <a:t>tuổi</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Thời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gian</a:t>
            </a:r>
            <a:r>
              <a:rPr lang="en-US" sz="2700" spc="-32" dirty="0">
                <a:solidFill>
                  <a:srgbClr val="000000"/>
                </a:solidFill>
                <a:latin typeface="Arial"/>
                <a:ea typeface="Arial"/>
                <a:cs typeface="Arial"/>
                <a:sym typeface="Arial"/>
              </a:rPr>
              <a:t>: </a:t>
            </a:r>
            <a:r>
              <a:rPr lang="en-US" sz="2700" spc="-32" dirty="0" smtClean="0">
                <a:solidFill>
                  <a:srgbClr val="000000"/>
                </a:solidFill>
                <a:latin typeface="Arial"/>
                <a:ea typeface="Arial"/>
                <a:cs typeface="Arial"/>
                <a:sym typeface="Arial"/>
              </a:rPr>
              <a:t>30 - 35 </a:t>
            </a:r>
            <a:r>
              <a:rPr lang="en-US" sz="2700" spc="-32" dirty="0" err="1">
                <a:solidFill>
                  <a:srgbClr val="000000"/>
                </a:solidFill>
                <a:latin typeface="Arial"/>
                <a:ea typeface="Arial"/>
                <a:cs typeface="Arial"/>
                <a:sym typeface="Arial"/>
              </a:rPr>
              <a:t>phút</a:t>
            </a:r>
            <a:endParaRPr lang="en-US" sz="2700" spc="-32" dirty="0">
              <a:solidFill>
                <a:srgbClr val="000000"/>
              </a:solidFill>
              <a:latin typeface="Arial"/>
              <a:ea typeface="Arial"/>
              <a:cs typeface="Arial"/>
              <a:sym typeface="Arial"/>
            </a:endParaRPr>
          </a:p>
          <a:p>
            <a:pPr algn="just">
              <a:lnSpc>
                <a:spcPts val="3840"/>
              </a:lnSpc>
            </a:pPr>
            <a:endParaRPr lang="en-US" sz="2700" spc="-32" dirty="0">
              <a:solidFill>
                <a:srgbClr val="000000"/>
              </a:solidFill>
              <a:latin typeface="Arial"/>
              <a:ea typeface="Arial"/>
              <a:cs typeface="Arial"/>
              <a:sym typeface="Arial"/>
            </a:endParaRPr>
          </a:p>
        </p:txBody>
      </p:sp>
      <p:grpSp>
        <p:nvGrpSpPr>
          <p:cNvPr id="44" name="Group 44"/>
          <p:cNvGrpSpPr/>
          <p:nvPr/>
        </p:nvGrpSpPr>
        <p:grpSpPr>
          <a:xfrm>
            <a:off x="3170729" y="645653"/>
            <a:ext cx="13478695" cy="1223528"/>
            <a:chOff x="0" y="0"/>
            <a:chExt cx="3549944" cy="322246"/>
          </a:xfrm>
        </p:grpSpPr>
        <p:sp>
          <p:nvSpPr>
            <p:cNvPr id="45" name="Freeform 45"/>
            <p:cNvSpPr/>
            <p:nvPr/>
          </p:nvSpPr>
          <p:spPr>
            <a:xfrm>
              <a:off x="0" y="0"/>
              <a:ext cx="3549945" cy="322246"/>
            </a:xfrm>
            <a:custGeom>
              <a:avLst/>
              <a:gdLst/>
              <a:ahLst/>
              <a:cxnLst/>
              <a:rect l="l" t="t" r="r" b="b"/>
              <a:pathLst>
                <a:path w="3549945" h="322246">
                  <a:moveTo>
                    <a:pt x="29293" y="0"/>
                  </a:moveTo>
                  <a:lnTo>
                    <a:pt x="3520651" y="0"/>
                  </a:lnTo>
                  <a:cubicBezTo>
                    <a:pt x="3528420" y="0"/>
                    <a:pt x="3535871" y="3086"/>
                    <a:pt x="3541365" y="8580"/>
                  </a:cubicBezTo>
                  <a:cubicBezTo>
                    <a:pt x="3546858" y="14073"/>
                    <a:pt x="3549945" y="21524"/>
                    <a:pt x="3549945" y="29293"/>
                  </a:cubicBezTo>
                  <a:lnTo>
                    <a:pt x="3549945" y="292952"/>
                  </a:lnTo>
                  <a:cubicBezTo>
                    <a:pt x="3549945" y="300722"/>
                    <a:pt x="3546858" y="308173"/>
                    <a:pt x="3541365" y="313666"/>
                  </a:cubicBezTo>
                  <a:cubicBezTo>
                    <a:pt x="3535871" y="319160"/>
                    <a:pt x="3528420" y="322246"/>
                    <a:pt x="3520651" y="322246"/>
                  </a:cubicBezTo>
                  <a:lnTo>
                    <a:pt x="29293" y="322246"/>
                  </a:lnTo>
                  <a:cubicBezTo>
                    <a:pt x="13115" y="322246"/>
                    <a:pt x="0" y="309131"/>
                    <a:pt x="0" y="292952"/>
                  </a:cubicBezTo>
                  <a:lnTo>
                    <a:pt x="0" y="29293"/>
                  </a:lnTo>
                  <a:cubicBezTo>
                    <a:pt x="0" y="21524"/>
                    <a:pt x="3086" y="14073"/>
                    <a:pt x="8580" y="8580"/>
                  </a:cubicBezTo>
                  <a:cubicBezTo>
                    <a:pt x="14073" y="3086"/>
                    <a:pt x="21524" y="0"/>
                    <a:pt x="29293" y="0"/>
                  </a:cubicBezTo>
                  <a:close/>
                </a:path>
              </a:pathLst>
            </a:custGeom>
            <a:solidFill>
              <a:srgbClr val="FFFFFF"/>
            </a:solidFill>
            <a:ln w="38100" cap="rnd">
              <a:solidFill>
                <a:srgbClr val="D17188"/>
              </a:solidFill>
              <a:prstDash val="solid"/>
              <a:round/>
            </a:ln>
          </p:spPr>
        </p:sp>
        <p:sp>
          <p:nvSpPr>
            <p:cNvPr id="46" name="TextBox 46"/>
            <p:cNvSpPr txBox="1"/>
            <p:nvPr/>
          </p:nvSpPr>
          <p:spPr>
            <a:xfrm>
              <a:off x="0" y="-123825"/>
              <a:ext cx="3549944" cy="446071"/>
            </a:xfrm>
            <a:prstGeom prst="rect">
              <a:avLst/>
            </a:prstGeom>
          </p:spPr>
          <p:txBody>
            <a:bodyPr lIns="50800" tIns="50800" rIns="50800" bIns="50800" rtlCol="0" anchor="ctr"/>
            <a:lstStyle/>
            <a:p>
              <a:pPr algn="ctr">
                <a:lnSpc>
                  <a:spcPts val="4480"/>
                </a:lnSpc>
              </a:pPr>
              <a:endParaRPr sz="2700"/>
            </a:p>
          </p:txBody>
        </p:sp>
      </p:grpSp>
      <p:sp>
        <p:nvSpPr>
          <p:cNvPr id="47" name="TextBox 47"/>
          <p:cNvSpPr txBox="1"/>
          <p:nvPr/>
        </p:nvSpPr>
        <p:spPr>
          <a:xfrm>
            <a:off x="7145803" y="4071063"/>
            <a:ext cx="3421534" cy="1133580"/>
          </a:xfrm>
          <a:prstGeom prst="rect">
            <a:avLst/>
          </a:prstGeom>
        </p:spPr>
        <p:txBody>
          <a:bodyPr lIns="0" tIns="0" rIns="0" bIns="0" rtlCol="0" anchor="t">
            <a:spAutoFit/>
          </a:bodyPr>
          <a:lstStyle/>
          <a:p>
            <a:pPr algn="ctr">
              <a:lnSpc>
                <a:spcPts val="4671"/>
              </a:lnSpc>
              <a:spcBef>
                <a:spcPct val="0"/>
              </a:spcBef>
            </a:pPr>
            <a:r>
              <a:rPr lang="en-US" sz="2700" b="1" dirty="0" err="1">
                <a:solidFill>
                  <a:srgbClr val="FFFFFF"/>
                </a:solidFill>
                <a:latin typeface="Arial Bold"/>
                <a:ea typeface="Arial Bold"/>
                <a:cs typeface="Arial Bold"/>
                <a:sym typeface="Arial Bold"/>
              </a:rPr>
              <a:t>Lĩnh</a:t>
            </a:r>
            <a:r>
              <a:rPr lang="en-US" sz="2700" b="1" dirty="0">
                <a:solidFill>
                  <a:srgbClr val="FFFFFF"/>
                </a:solidFill>
                <a:latin typeface="Arial Bold"/>
                <a:ea typeface="Arial Bold"/>
                <a:cs typeface="Arial Bold"/>
                <a:sym typeface="Arial Bold"/>
              </a:rPr>
              <a:t> </a:t>
            </a:r>
            <a:r>
              <a:rPr lang="en-US" sz="2700" b="1" dirty="0" err="1">
                <a:solidFill>
                  <a:srgbClr val="FFFFFF"/>
                </a:solidFill>
                <a:latin typeface="Arial Bold"/>
                <a:ea typeface="Arial Bold"/>
                <a:cs typeface="Arial Bold"/>
                <a:sym typeface="Arial Bold"/>
              </a:rPr>
              <a:t>vực</a:t>
            </a:r>
            <a:r>
              <a:rPr lang="en-US" sz="2700" b="1" dirty="0">
                <a:solidFill>
                  <a:srgbClr val="FFFFFF"/>
                </a:solidFill>
                <a:latin typeface="Arial Bold"/>
                <a:ea typeface="Arial Bold"/>
                <a:cs typeface="Arial Bold"/>
                <a:sym typeface="Arial Bold"/>
              </a:rPr>
              <a:t> </a:t>
            </a:r>
            <a:r>
              <a:rPr lang="en-US" sz="2700" b="1" dirty="0" err="1">
                <a:solidFill>
                  <a:srgbClr val="FFFFFF"/>
                </a:solidFill>
                <a:latin typeface="Arial Bold"/>
                <a:ea typeface="Arial Bold"/>
                <a:cs typeface="Arial Bold"/>
                <a:sym typeface="Arial Bold"/>
              </a:rPr>
              <a:t>phát</a:t>
            </a:r>
            <a:r>
              <a:rPr lang="en-US" sz="2700" b="1" dirty="0">
                <a:solidFill>
                  <a:srgbClr val="FFFFFF"/>
                </a:solidFill>
                <a:latin typeface="Arial Bold"/>
                <a:ea typeface="Arial Bold"/>
                <a:cs typeface="Arial Bold"/>
                <a:sym typeface="Arial Bold"/>
              </a:rPr>
              <a:t> </a:t>
            </a:r>
            <a:r>
              <a:rPr lang="en-US" sz="2700" b="1" dirty="0" err="1">
                <a:solidFill>
                  <a:srgbClr val="FFFFFF"/>
                </a:solidFill>
                <a:latin typeface="Arial Bold"/>
                <a:ea typeface="Arial Bold"/>
                <a:cs typeface="Arial Bold"/>
                <a:sym typeface="Arial Bold"/>
              </a:rPr>
              <a:t>triển</a:t>
            </a:r>
            <a:r>
              <a:rPr lang="en-US" sz="2700" b="1" dirty="0">
                <a:solidFill>
                  <a:srgbClr val="FFFFFF"/>
                </a:solidFill>
                <a:latin typeface="Arial Bold"/>
                <a:ea typeface="Arial Bold"/>
                <a:cs typeface="Arial Bold"/>
                <a:sym typeface="Arial Bold"/>
              </a:rPr>
              <a:t> </a:t>
            </a:r>
            <a:r>
              <a:rPr lang="en-US" sz="2700" b="1" dirty="0" err="1">
                <a:solidFill>
                  <a:srgbClr val="FFFFFF"/>
                </a:solidFill>
                <a:latin typeface="Arial Bold"/>
                <a:ea typeface="Arial Bold"/>
                <a:cs typeface="Arial Bold"/>
                <a:sym typeface="Arial Bold"/>
              </a:rPr>
              <a:t>nhận</a:t>
            </a:r>
            <a:r>
              <a:rPr lang="en-US" sz="2700" b="1" dirty="0">
                <a:solidFill>
                  <a:srgbClr val="FFFFFF"/>
                </a:solidFill>
                <a:latin typeface="Arial Bold"/>
                <a:ea typeface="Arial Bold"/>
                <a:cs typeface="Arial Bold"/>
                <a:sym typeface="Arial Bold"/>
              </a:rPr>
              <a:t> </a:t>
            </a:r>
            <a:r>
              <a:rPr lang="en-US" sz="2700" b="1" dirty="0" err="1">
                <a:solidFill>
                  <a:srgbClr val="FFFFFF"/>
                </a:solidFill>
                <a:latin typeface="Arial Bold"/>
                <a:ea typeface="Arial Bold"/>
                <a:cs typeface="Arial Bold"/>
                <a:sym typeface="Arial Bold"/>
              </a:rPr>
              <a:t>thức</a:t>
            </a:r>
            <a:endParaRPr lang="en-US" sz="2700" b="1" dirty="0">
              <a:solidFill>
                <a:srgbClr val="FFFFFF"/>
              </a:solidFill>
              <a:latin typeface="Arial Bold"/>
              <a:ea typeface="Arial Bold"/>
              <a:cs typeface="Arial Bold"/>
              <a:sym typeface="Arial Bold"/>
            </a:endParaRPr>
          </a:p>
        </p:txBody>
      </p:sp>
      <p:sp>
        <p:nvSpPr>
          <p:cNvPr id="48" name="TextBox 48"/>
          <p:cNvSpPr txBox="1"/>
          <p:nvPr/>
        </p:nvSpPr>
        <p:spPr>
          <a:xfrm>
            <a:off x="3189610" y="593304"/>
            <a:ext cx="13535729" cy="1605761"/>
          </a:xfrm>
          <a:prstGeom prst="rect">
            <a:avLst/>
          </a:prstGeom>
        </p:spPr>
        <p:txBody>
          <a:bodyPr wrap="square" lIns="0" tIns="0" rIns="0" bIns="0" rtlCol="0" anchor="t">
            <a:spAutoFit/>
          </a:bodyPr>
          <a:lstStyle/>
          <a:p>
            <a:pPr algn="ctr">
              <a:lnSpc>
                <a:spcPts val="4285"/>
              </a:lnSpc>
            </a:pPr>
            <a:r>
              <a:rPr lang="en-US" sz="2700" b="1" dirty="0">
                <a:solidFill>
                  <a:srgbClr val="000000"/>
                </a:solidFill>
                <a:latin typeface="Arial Bold"/>
                <a:ea typeface="Arial Bold"/>
                <a:cs typeface="Arial Bold"/>
                <a:sym typeface="Arial Bold"/>
              </a:rPr>
              <a:t>2.3.2. THIẾT KẾ CÁC KẾ HOẠCH GIÁO DỤC TỔ CHỨC HOẠT ĐỘNG CHO TRẺ LÀM QUEN VỚI BIỂU TƯỢNG TOÁN CHỦ ĐỀ “TẾT VÀ MÙA XUÂN”</a:t>
            </a:r>
          </a:p>
          <a:p>
            <a:pPr algn="ctr">
              <a:lnSpc>
                <a:spcPts val="4285"/>
              </a:lnSpc>
              <a:spcBef>
                <a:spcPct val="0"/>
              </a:spcBef>
            </a:pPr>
            <a:endParaRPr lang="en-US" sz="2700" b="1" dirty="0">
              <a:solidFill>
                <a:srgbClr val="000000"/>
              </a:solidFill>
              <a:latin typeface="Arial Bold"/>
              <a:ea typeface="Arial Bold"/>
              <a:cs typeface="Arial Bold"/>
              <a:sym typeface="Arial Bold"/>
            </a:endParaRPr>
          </a:p>
        </p:txBody>
      </p:sp>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4131593"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grpSp>
        <p:nvGrpSpPr>
          <p:cNvPr id="5" name="Group 5"/>
          <p:cNvGrpSpPr/>
          <p:nvPr/>
        </p:nvGrpSpPr>
        <p:grpSpPr>
          <a:xfrm>
            <a:off x="1165083" y="492911"/>
            <a:ext cx="16230600" cy="9301179"/>
            <a:chOff x="0" y="0"/>
            <a:chExt cx="4274726" cy="2449693"/>
          </a:xfrm>
        </p:grpSpPr>
        <p:sp>
          <p:nvSpPr>
            <p:cNvPr id="6" name="Freeform 6"/>
            <p:cNvSpPr/>
            <p:nvPr/>
          </p:nvSpPr>
          <p:spPr>
            <a:xfrm>
              <a:off x="0" y="0"/>
              <a:ext cx="4274726" cy="2449693"/>
            </a:xfrm>
            <a:custGeom>
              <a:avLst/>
              <a:gdLst/>
              <a:ahLst/>
              <a:cxnLst/>
              <a:rect l="l" t="t" r="r" b="b"/>
              <a:pathLst>
                <a:path w="4274726" h="2449693">
                  <a:moveTo>
                    <a:pt x="0" y="0"/>
                  </a:moveTo>
                  <a:lnTo>
                    <a:pt x="4274726" y="0"/>
                  </a:lnTo>
                  <a:lnTo>
                    <a:pt x="4274726" y="2449693"/>
                  </a:lnTo>
                  <a:lnTo>
                    <a:pt x="0" y="2449693"/>
                  </a:lnTo>
                  <a:close/>
                </a:path>
              </a:pathLst>
            </a:custGeom>
            <a:solidFill>
              <a:srgbClr val="FFFFFF"/>
            </a:solidFill>
          </p:spPr>
        </p:sp>
        <p:sp>
          <p:nvSpPr>
            <p:cNvPr id="7" name="TextBox 7"/>
            <p:cNvSpPr txBox="1"/>
            <p:nvPr/>
          </p:nvSpPr>
          <p:spPr>
            <a:xfrm>
              <a:off x="0" y="-76200"/>
              <a:ext cx="4274726" cy="2525893"/>
            </a:xfrm>
            <a:prstGeom prst="rect">
              <a:avLst/>
            </a:prstGeom>
          </p:spPr>
          <p:txBody>
            <a:bodyPr lIns="50800" tIns="50800" rIns="50800" bIns="50800" rtlCol="0" anchor="ctr"/>
            <a:lstStyle/>
            <a:p>
              <a:pPr algn="ctr">
                <a:lnSpc>
                  <a:spcPts val="2659"/>
                </a:lnSpc>
                <a:spcBef>
                  <a:spcPct val="0"/>
                </a:spcBef>
              </a:pPr>
              <a:endParaRPr/>
            </a:p>
          </p:txBody>
        </p:sp>
      </p:grpSp>
      <p:sp>
        <p:nvSpPr>
          <p:cNvPr id="8" name="AutoShape 8"/>
          <p:cNvSpPr/>
          <p:nvPr/>
        </p:nvSpPr>
        <p:spPr>
          <a:xfrm>
            <a:off x="847419" y="2154931"/>
            <a:ext cx="16018303" cy="7449730"/>
          </a:xfrm>
          <a:prstGeom prst="rect">
            <a:avLst/>
          </a:prstGeom>
          <a:solidFill>
            <a:srgbClr val="FFFFFF"/>
          </a:solidFill>
        </p:spPr>
      </p:sp>
      <p:grpSp>
        <p:nvGrpSpPr>
          <p:cNvPr id="9" name="Group 9"/>
          <p:cNvGrpSpPr/>
          <p:nvPr/>
        </p:nvGrpSpPr>
        <p:grpSpPr>
          <a:xfrm>
            <a:off x="10790823" y="1764996"/>
            <a:ext cx="4808082" cy="2553789"/>
            <a:chOff x="0" y="0"/>
            <a:chExt cx="1453585" cy="772065"/>
          </a:xfrm>
        </p:grpSpPr>
        <p:sp>
          <p:nvSpPr>
            <p:cNvPr id="10" name="Freeform 10"/>
            <p:cNvSpPr/>
            <p:nvPr/>
          </p:nvSpPr>
          <p:spPr>
            <a:xfrm>
              <a:off x="0" y="0"/>
              <a:ext cx="1453585" cy="772065"/>
            </a:xfrm>
            <a:custGeom>
              <a:avLst/>
              <a:gdLst/>
              <a:ahLst/>
              <a:cxnLst/>
              <a:rect l="l" t="t" r="r" b="b"/>
              <a:pathLst>
                <a:path w="1453585" h="772065">
                  <a:moveTo>
                    <a:pt x="11271" y="0"/>
                  </a:moveTo>
                  <a:lnTo>
                    <a:pt x="1442314" y="0"/>
                  </a:lnTo>
                  <a:cubicBezTo>
                    <a:pt x="1448539" y="0"/>
                    <a:pt x="1453585" y="5046"/>
                    <a:pt x="1453585" y="11271"/>
                  </a:cubicBezTo>
                  <a:lnTo>
                    <a:pt x="1453585" y="760793"/>
                  </a:lnTo>
                  <a:cubicBezTo>
                    <a:pt x="1453585" y="767018"/>
                    <a:pt x="1448539" y="772065"/>
                    <a:pt x="1442314" y="772065"/>
                  </a:cubicBezTo>
                  <a:lnTo>
                    <a:pt x="11271" y="772065"/>
                  </a:lnTo>
                  <a:cubicBezTo>
                    <a:pt x="5046" y="772065"/>
                    <a:pt x="0" y="767018"/>
                    <a:pt x="0" y="760793"/>
                  </a:cubicBezTo>
                  <a:lnTo>
                    <a:pt x="0" y="11271"/>
                  </a:lnTo>
                  <a:cubicBezTo>
                    <a:pt x="0" y="5046"/>
                    <a:pt x="5046" y="0"/>
                    <a:pt x="11271" y="0"/>
                  </a:cubicBezTo>
                  <a:close/>
                </a:path>
              </a:pathLst>
            </a:custGeom>
            <a:solidFill>
              <a:srgbClr val="FFFBFD"/>
            </a:solidFill>
            <a:ln w="9525" cap="sq">
              <a:solidFill>
                <a:srgbClr val="000000"/>
              </a:solidFill>
              <a:prstDash val="solid"/>
              <a:miter/>
            </a:ln>
          </p:spPr>
        </p:sp>
        <p:sp>
          <p:nvSpPr>
            <p:cNvPr id="11" name="TextBox 11"/>
            <p:cNvSpPr txBox="1"/>
            <p:nvPr/>
          </p:nvSpPr>
          <p:spPr>
            <a:xfrm>
              <a:off x="0" y="-9525"/>
              <a:ext cx="1453585" cy="781590"/>
            </a:xfrm>
            <a:prstGeom prst="rect">
              <a:avLst/>
            </a:prstGeom>
          </p:spPr>
          <p:txBody>
            <a:bodyPr lIns="23354" tIns="23354" rIns="23354" bIns="23354" rtlCol="0" anchor="ctr"/>
            <a:lstStyle/>
            <a:p>
              <a:pPr algn="ctr">
                <a:lnSpc>
                  <a:spcPts val="772"/>
                </a:lnSpc>
              </a:pPr>
              <a:endParaRPr/>
            </a:p>
          </p:txBody>
        </p:sp>
      </p:grpSp>
      <p:grpSp>
        <p:nvGrpSpPr>
          <p:cNvPr id="12" name="Group 12"/>
          <p:cNvGrpSpPr/>
          <p:nvPr/>
        </p:nvGrpSpPr>
        <p:grpSpPr>
          <a:xfrm>
            <a:off x="11621970" y="4460084"/>
            <a:ext cx="5637330" cy="2580977"/>
            <a:chOff x="0" y="0"/>
            <a:chExt cx="1704285" cy="780284"/>
          </a:xfrm>
        </p:grpSpPr>
        <p:sp>
          <p:nvSpPr>
            <p:cNvPr id="13" name="Freeform 13"/>
            <p:cNvSpPr/>
            <p:nvPr/>
          </p:nvSpPr>
          <p:spPr>
            <a:xfrm>
              <a:off x="0" y="0"/>
              <a:ext cx="1704285" cy="780284"/>
            </a:xfrm>
            <a:custGeom>
              <a:avLst/>
              <a:gdLst/>
              <a:ahLst/>
              <a:cxnLst/>
              <a:rect l="l" t="t" r="r" b="b"/>
              <a:pathLst>
                <a:path w="1704285" h="780284">
                  <a:moveTo>
                    <a:pt x="9613" y="0"/>
                  </a:moveTo>
                  <a:lnTo>
                    <a:pt x="1694671" y="0"/>
                  </a:lnTo>
                  <a:cubicBezTo>
                    <a:pt x="1697221" y="0"/>
                    <a:pt x="1699666" y="1013"/>
                    <a:pt x="1701469" y="2816"/>
                  </a:cubicBezTo>
                  <a:cubicBezTo>
                    <a:pt x="1703272" y="4619"/>
                    <a:pt x="1704285" y="7064"/>
                    <a:pt x="1704285" y="9613"/>
                  </a:cubicBezTo>
                  <a:lnTo>
                    <a:pt x="1704285" y="770671"/>
                  </a:lnTo>
                  <a:cubicBezTo>
                    <a:pt x="1704285" y="773220"/>
                    <a:pt x="1703272" y="775666"/>
                    <a:pt x="1701469" y="777468"/>
                  </a:cubicBezTo>
                  <a:cubicBezTo>
                    <a:pt x="1699666" y="779271"/>
                    <a:pt x="1697221" y="780284"/>
                    <a:pt x="1694671" y="780284"/>
                  </a:cubicBezTo>
                  <a:lnTo>
                    <a:pt x="9613" y="780284"/>
                  </a:lnTo>
                  <a:cubicBezTo>
                    <a:pt x="7064" y="780284"/>
                    <a:pt x="4619" y="779271"/>
                    <a:pt x="2816" y="777468"/>
                  </a:cubicBezTo>
                  <a:cubicBezTo>
                    <a:pt x="1013" y="775666"/>
                    <a:pt x="0" y="773220"/>
                    <a:pt x="0" y="770671"/>
                  </a:cubicBezTo>
                  <a:lnTo>
                    <a:pt x="0" y="9613"/>
                  </a:lnTo>
                  <a:cubicBezTo>
                    <a:pt x="0" y="7064"/>
                    <a:pt x="1013" y="4619"/>
                    <a:pt x="2816" y="2816"/>
                  </a:cubicBezTo>
                  <a:cubicBezTo>
                    <a:pt x="4619" y="1013"/>
                    <a:pt x="7064" y="0"/>
                    <a:pt x="9613" y="0"/>
                  </a:cubicBezTo>
                  <a:close/>
                </a:path>
              </a:pathLst>
            </a:custGeom>
            <a:solidFill>
              <a:srgbClr val="FCF7FA"/>
            </a:solidFill>
            <a:ln w="9525" cap="sq">
              <a:solidFill>
                <a:srgbClr val="000000"/>
              </a:solidFill>
              <a:prstDash val="solid"/>
              <a:miter/>
            </a:ln>
          </p:spPr>
        </p:sp>
        <p:sp>
          <p:nvSpPr>
            <p:cNvPr id="14" name="TextBox 14"/>
            <p:cNvSpPr txBox="1"/>
            <p:nvPr/>
          </p:nvSpPr>
          <p:spPr>
            <a:xfrm>
              <a:off x="0" y="-9525"/>
              <a:ext cx="1704285" cy="789809"/>
            </a:xfrm>
            <a:prstGeom prst="rect">
              <a:avLst/>
            </a:prstGeom>
          </p:spPr>
          <p:txBody>
            <a:bodyPr lIns="23354" tIns="23354" rIns="23354" bIns="23354" rtlCol="0" anchor="ctr"/>
            <a:lstStyle/>
            <a:p>
              <a:pPr algn="ctr">
                <a:lnSpc>
                  <a:spcPts val="772"/>
                </a:lnSpc>
              </a:pPr>
              <a:endParaRPr/>
            </a:p>
          </p:txBody>
        </p:sp>
      </p:grpSp>
      <p:grpSp>
        <p:nvGrpSpPr>
          <p:cNvPr id="15" name="Group 15"/>
          <p:cNvGrpSpPr/>
          <p:nvPr/>
        </p:nvGrpSpPr>
        <p:grpSpPr>
          <a:xfrm>
            <a:off x="847419" y="6222271"/>
            <a:ext cx="5407342" cy="3439146"/>
            <a:chOff x="0" y="0"/>
            <a:chExt cx="1634754" cy="1039727"/>
          </a:xfrm>
        </p:grpSpPr>
        <p:sp>
          <p:nvSpPr>
            <p:cNvPr id="16" name="Freeform 16"/>
            <p:cNvSpPr/>
            <p:nvPr/>
          </p:nvSpPr>
          <p:spPr>
            <a:xfrm>
              <a:off x="0" y="0"/>
              <a:ext cx="1634754" cy="1039727"/>
            </a:xfrm>
            <a:custGeom>
              <a:avLst/>
              <a:gdLst/>
              <a:ahLst/>
              <a:cxnLst/>
              <a:rect l="l" t="t" r="r" b="b"/>
              <a:pathLst>
                <a:path w="1634754" h="1039727">
                  <a:moveTo>
                    <a:pt x="10022" y="0"/>
                  </a:moveTo>
                  <a:lnTo>
                    <a:pt x="1624732" y="0"/>
                  </a:lnTo>
                  <a:cubicBezTo>
                    <a:pt x="1627390" y="0"/>
                    <a:pt x="1629939" y="1056"/>
                    <a:pt x="1631819" y="2935"/>
                  </a:cubicBezTo>
                  <a:cubicBezTo>
                    <a:pt x="1633698" y="4815"/>
                    <a:pt x="1634754" y="7364"/>
                    <a:pt x="1634754" y="10022"/>
                  </a:cubicBezTo>
                  <a:lnTo>
                    <a:pt x="1634754" y="1029705"/>
                  </a:lnTo>
                  <a:cubicBezTo>
                    <a:pt x="1634754" y="1032363"/>
                    <a:pt x="1633698" y="1034912"/>
                    <a:pt x="1631819" y="1036791"/>
                  </a:cubicBezTo>
                  <a:cubicBezTo>
                    <a:pt x="1629939" y="1038671"/>
                    <a:pt x="1627390" y="1039727"/>
                    <a:pt x="1624732" y="1039727"/>
                  </a:cubicBezTo>
                  <a:lnTo>
                    <a:pt x="10022" y="1039727"/>
                  </a:lnTo>
                  <a:cubicBezTo>
                    <a:pt x="4487" y="1039727"/>
                    <a:pt x="0" y="1035240"/>
                    <a:pt x="0" y="1029705"/>
                  </a:cubicBezTo>
                  <a:lnTo>
                    <a:pt x="0" y="10022"/>
                  </a:lnTo>
                  <a:cubicBezTo>
                    <a:pt x="0" y="7364"/>
                    <a:pt x="1056" y="4815"/>
                    <a:pt x="2935" y="2935"/>
                  </a:cubicBezTo>
                  <a:cubicBezTo>
                    <a:pt x="4815" y="1056"/>
                    <a:pt x="7364" y="0"/>
                    <a:pt x="10022" y="0"/>
                  </a:cubicBezTo>
                  <a:close/>
                </a:path>
              </a:pathLst>
            </a:custGeom>
            <a:solidFill>
              <a:srgbClr val="FFFFFF"/>
            </a:solidFill>
            <a:ln w="9525" cap="sq">
              <a:solidFill>
                <a:srgbClr val="000000"/>
              </a:solidFill>
              <a:prstDash val="solid"/>
              <a:miter/>
            </a:ln>
          </p:spPr>
        </p:sp>
        <p:sp>
          <p:nvSpPr>
            <p:cNvPr id="17" name="TextBox 17"/>
            <p:cNvSpPr txBox="1"/>
            <p:nvPr/>
          </p:nvSpPr>
          <p:spPr>
            <a:xfrm>
              <a:off x="0" y="-9525"/>
              <a:ext cx="1634754" cy="1049252"/>
            </a:xfrm>
            <a:prstGeom prst="rect">
              <a:avLst/>
            </a:prstGeom>
          </p:spPr>
          <p:txBody>
            <a:bodyPr lIns="23354" tIns="23354" rIns="23354" bIns="23354" rtlCol="0" anchor="ctr"/>
            <a:lstStyle/>
            <a:p>
              <a:pPr algn="ctr">
                <a:lnSpc>
                  <a:spcPts val="772"/>
                </a:lnSpc>
              </a:pPr>
              <a:endParaRPr/>
            </a:p>
          </p:txBody>
        </p:sp>
      </p:grpSp>
      <p:sp>
        <p:nvSpPr>
          <p:cNvPr id="18" name="Freeform 18"/>
          <p:cNvSpPr/>
          <p:nvPr/>
        </p:nvSpPr>
        <p:spPr>
          <a:xfrm>
            <a:off x="6922914" y="8262600"/>
            <a:ext cx="3862906" cy="762924"/>
          </a:xfrm>
          <a:custGeom>
            <a:avLst/>
            <a:gdLst/>
            <a:ahLst/>
            <a:cxnLst/>
            <a:rect l="l" t="t" r="r" b="b"/>
            <a:pathLst>
              <a:path w="3862906" h="762924">
                <a:moveTo>
                  <a:pt x="0" y="0"/>
                </a:moveTo>
                <a:lnTo>
                  <a:pt x="3862906" y="0"/>
                </a:lnTo>
                <a:lnTo>
                  <a:pt x="3862906" y="762924"/>
                </a:lnTo>
                <a:lnTo>
                  <a:pt x="0" y="762924"/>
                </a:lnTo>
                <a:lnTo>
                  <a:pt x="0" y="0"/>
                </a:lnTo>
                <a:close/>
              </a:path>
            </a:pathLst>
          </a:custGeom>
          <a:blipFill>
            <a:blip r:embed="rId3">
              <a:alphaModFix amt="44999"/>
            </a:blip>
            <a:stretch>
              <a:fillRect/>
            </a:stretch>
          </a:blipFill>
        </p:spPr>
      </p:sp>
      <p:grpSp>
        <p:nvGrpSpPr>
          <p:cNvPr id="19" name="Group 19"/>
          <p:cNvGrpSpPr/>
          <p:nvPr/>
        </p:nvGrpSpPr>
        <p:grpSpPr>
          <a:xfrm>
            <a:off x="10684615" y="7263635"/>
            <a:ext cx="6574685" cy="2530455"/>
            <a:chOff x="0" y="0"/>
            <a:chExt cx="1987667" cy="765010"/>
          </a:xfrm>
        </p:grpSpPr>
        <p:sp>
          <p:nvSpPr>
            <p:cNvPr id="20" name="Freeform 20"/>
            <p:cNvSpPr/>
            <p:nvPr/>
          </p:nvSpPr>
          <p:spPr>
            <a:xfrm>
              <a:off x="0" y="0"/>
              <a:ext cx="1987667" cy="765010"/>
            </a:xfrm>
            <a:custGeom>
              <a:avLst/>
              <a:gdLst/>
              <a:ahLst/>
              <a:cxnLst/>
              <a:rect l="l" t="t" r="r" b="b"/>
              <a:pathLst>
                <a:path w="1987667" h="765010">
                  <a:moveTo>
                    <a:pt x="8243" y="0"/>
                  </a:moveTo>
                  <a:lnTo>
                    <a:pt x="1979424" y="0"/>
                  </a:lnTo>
                  <a:cubicBezTo>
                    <a:pt x="1983977" y="0"/>
                    <a:pt x="1987667" y="3690"/>
                    <a:pt x="1987667" y="8243"/>
                  </a:cubicBezTo>
                  <a:lnTo>
                    <a:pt x="1987667" y="756767"/>
                  </a:lnTo>
                  <a:cubicBezTo>
                    <a:pt x="1987667" y="761320"/>
                    <a:pt x="1983977" y="765010"/>
                    <a:pt x="1979424" y="765010"/>
                  </a:cubicBezTo>
                  <a:lnTo>
                    <a:pt x="8243" y="765010"/>
                  </a:lnTo>
                  <a:cubicBezTo>
                    <a:pt x="3690" y="765010"/>
                    <a:pt x="0" y="761320"/>
                    <a:pt x="0" y="756767"/>
                  </a:cubicBezTo>
                  <a:lnTo>
                    <a:pt x="0" y="8243"/>
                  </a:lnTo>
                  <a:cubicBezTo>
                    <a:pt x="0" y="3690"/>
                    <a:pt x="3690" y="0"/>
                    <a:pt x="8243" y="0"/>
                  </a:cubicBezTo>
                  <a:close/>
                </a:path>
              </a:pathLst>
            </a:custGeom>
            <a:solidFill>
              <a:srgbClr val="FFFEF5"/>
            </a:solidFill>
            <a:ln w="9525" cap="sq">
              <a:solidFill>
                <a:srgbClr val="000000"/>
              </a:solidFill>
              <a:prstDash val="solid"/>
              <a:miter/>
            </a:ln>
          </p:spPr>
        </p:sp>
        <p:sp>
          <p:nvSpPr>
            <p:cNvPr id="21" name="TextBox 21"/>
            <p:cNvSpPr txBox="1"/>
            <p:nvPr/>
          </p:nvSpPr>
          <p:spPr>
            <a:xfrm>
              <a:off x="0" y="-9525"/>
              <a:ext cx="1987667" cy="774535"/>
            </a:xfrm>
            <a:prstGeom prst="rect">
              <a:avLst/>
            </a:prstGeom>
          </p:spPr>
          <p:txBody>
            <a:bodyPr lIns="23354" tIns="23354" rIns="23354" bIns="23354" rtlCol="0" anchor="ctr"/>
            <a:lstStyle/>
            <a:p>
              <a:pPr algn="ctr">
                <a:lnSpc>
                  <a:spcPts val="772"/>
                </a:lnSpc>
              </a:pPr>
              <a:endParaRPr/>
            </a:p>
          </p:txBody>
        </p:sp>
      </p:grpSp>
      <p:grpSp>
        <p:nvGrpSpPr>
          <p:cNvPr id="22" name="Group 22"/>
          <p:cNvGrpSpPr/>
          <p:nvPr/>
        </p:nvGrpSpPr>
        <p:grpSpPr>
          <a:xfrm>
            <a:off x="1326447" y="2388092"/>
            <a:ext cx="5108249" cy="3115195"/>
            <a:chOff x="0" y="0"/>
            <a:chExt cx="1544332" cy="941790"/>
          </a:xfrm>
        </p:grpSpPr>
        <p:sp>
          <p:nvSpPr>
            <p:cNvPr id="23" name="Freeform 23"/>
            <p:cNvSpPr/>
            <p:nvPr/>
          </p:nvSpPr>
          <p:spPr>
            <a:xfrm>
              <a:off x="0" y="0"/>
              <a:ext cx="1544332" cy="941790"/>
            </a:xfrm>
            <a:custGeom>
              <a:avLst/>
              <a:gdLst/>
              <a:ahLst/>
              <a:cxnLst/>
              <a:rect l="l" t="t" r="r" b="b"/>
              <a:pathLst>
                <a:path w="1544332" h="941790">
                  <a:moveTo>
                    <a:pt x="10609" y="0"/>
                  </a:moveTo>
                  <a:lnTo>
                    <a:pt x="1533723" y="0"/>
                  </a:lnTo>
                  <a:cubicBezTo>
                    <a:pt x="1539582" y="0"/>
                    <a:pt x="1544332" y="4750"/>
                    <a:pt x="1544332" y="10609"/>
                  </a:cubicBezTo>
                  <a:lnTo>
                    <a:pt x="1544332" y="931180"/>
                  </a:lnTo>
                  <a:cubicBezTo>
                    <a:pt x="1544332" y="937040"/>
                    <a:pt x="1539582" y="941790"/>
                    <a:pt x="1533723" y="941790"/>
                  </a:cubicBezTo>
                  <a:lnTo>
                    <a:pt x="10609" y="941790"/>
                  </a:lnTo>
                  <a:cubicBezTo>
                    <a:pt x="4750" y="941790"/>
                    <a:pt x="0" y="937040"/>
                    <a:pt x="0" y="931180"/>
                  </a:cubicBezTo>
                  <a:lnTo>
                    <a:pt x="0" y="10609"/>
                  </a:lnTo>
                  <a:cubicBezTo>
                    <a:pt x="0" y="4750"/>
                    <a:pt x="4750" y="0"/>
                    <a:pt x="10609" y="0"/>
                  </a:cubicBezTo>
                  <a:close/>
                </a:path>
              </a:pathLst>
            </a:custGeom>
            <a:solidFill>
              <a:srgbClr val="FFFEF5"/>
            </a:solidFill>
            <a:ln w="9525" cap="sq">
              <a:solidFill>
                <a:srgbClr val="000000"/>
              </a:solidFill>
              <a:prstDash val="solid"/>
              <a:miter/>
            </a:ln>
          </p:spPr>
        </p:sp>
        <p:sp>
          <p:nvSpPr>
            <p:cNvPr id="24" name="TextBox 24"/>
            <p:cNvSpPr txBox="1"/>
            <p:nvPr/>
          </p:nvSpPr>
          <p:spPr>
            <a:xfrm>
              <a:off x="0" y="-9525"/>
              <a:ext cx="1544332" cy="951315"/>
            </a:xfrm>
            <a:prstGeom prst="rect">
              <a:avLst/>
            </a:prstGeom>
          </p:spPr>
          <p:txBody>
            <a:bodyPr lIns="23354" tIns="23354" rIns="23354" bIns="23354" rtlCol="0" anchor="ctr"/>
            <a:lstStyle/>
            <a:p>
              <a:pPr algn="ctr">
                <a:lnSpc>
                  <a:spcPts val="772"/>
                </a:lnSpc>
              </a:pPr>
              <a:endParaRPr/>
            </a:p>
          </p:txBody>
        </p:sp>
      </p:grpSp>
      <p:sp>
        <p:nvSpPr>
          <p:cNvPr id="25" name="AutoShape 25"/>
          <p:cNvSpPr/>
          <p:nvPr/>
        </p:nvSpPr>
        <p:spPr>
          <a:xfrm flipV="1">
            <a:off x="9460957" y="2050052"/>
            <a:ext cx="1329865" cy="2268732"/>
          </a:xfrm>
          <a:prstGeom prst="line">
            <a:avLst/>
          </a:prstGeom>
          <a:ln w="19050" cap="flat">
            <a:solidFill>
              <a:srgbClr val="000000"/>
            </a:solidFill>
            <a:prstDash val="solid"/>
            <a:headEnd type="oval" w="lg" len="lg"/>
            <a:tailEnd type="none" w="sm" len="sm"/>
          </a:ln>
        </p:spPr>
      </p:sp>
      <p:sp>
        <p:nvSpPr>
          <p:cNvPr id="26" name="AutoShape 26"/>
          <p:cNvSpPr/>
          <p:nvPr/>
        </p:nvSpPr>
        <p:spPr>
          <a:xfrm flipH="1" flipV="1">
            <a:off x="6440546" y="3334565"/>
            <a:ext cx="2192390" cy="1968440"/>
          </a:xfrm>
          <a:prstGeom prst="line">
            <a:avLst/>
          </a:prstGeom>
          <a:ln w="19050" cap="flat">
            <a:solidFill>
              <a:srgbClr val="000000"/>
            </a:solidFill>
            <a:prstDash val="solid"/>
            <a:headEnd type="oval" w="lg" len="lg"/>
            <a:tailEnd type="none" w="sm" len="sm"/>
          </a:ln>
        </p:spPr>
      </p:sp>
      <p:sp>
        <p:nvSpPr>
          <p:cNvPr id="27" name="AutoShape 27"/>
          <p:cNvSpPr/>
          <p:nvPr/>
        </p:nvSpPr>
        <p:spPr>
          <a:xfrm>
            <a:off x="9957475" y="4924811"/>
            <a:ext cx="1664494" cy="372255"/>
          </a:xfrm>
          <a:prstGeom prst="line">
            <a:avLst/>
          </a:prstGeom>
          <a:ln w="19050" cap="flat">
            <a:solidFill>
              <a:srgbClr val="000000"/>
            </a:solidFill>
            <a:prstDash val="solid"/>
            <a:headEnd type="oval" w="lg" len="lg"/>
            <a:tailEnd type="none" w="sm" len="sm"/>
          </a:ln>
        </p:spPr>
      </p:sp>
      <p:sp>
        <p:nvSpPr>
          <p:cNvPr id="28" name="AutoShape 28"/>
          <p:cNvSpPr/>
          <p:nvPr/>
        </p:nvSpPr>
        <p:spPr>
          <a:xfrm flipH="1">
            <a:off x="6254761" y="5110939"/>
            <a:ext cx="2305713" cy="1700196"/>
          </a:xfrm>
          <a:prstGeom prst="line">
            <a:avLst/>
          </a:prstGeom>
          <a:ln w="19050" cap="flat">
            <a:solidFill>
              <a:srgbClr val="000000"/>
            </a:solidFill>
            <a:prstDash val="solid"/>
            <a:headEnd type="oval" w="lg" len="lg"/>
            <a:tailEnd type="none" w="sm" len="sm"/>
          </a:ln>
        </p:spPr>
      </p:sp>
      <p:sp>
        <p:nvSpPr>
          <p:cNvPr id="29" name="AutoShape 29"/>
          <p:cNvSpPr/>
          <p:nvPr/>
        </p:nvSpPr>
        <p:spPr>
          <a:xfrm>
            <a:off x="10265612" y="6222271"/>
            <a:ext cx="419003" cy="1453183"/>
          </a:xfrm>
          <a:prstGeom prst="line">
            <a:avLst/>
          </a:prstGeom>
          <a:ln w="19050" cap="flat">
            <a:solidFill>
              <a:srgbClr val="000000"/>
            </a:solidFill>
            <a:prstDash val="solid"/>
            <a:headEnd type="oval" w="lg" len="lg"/>
            <a:tailEnd type="none" w="sm" len="sm"/>
          </a:ln>
        </p:spPr>
      </p:sp>
      <p:sp>
        <p:nvSpPr>
          <p:cNvPr id="38" name="Freeform 38"/>
          <p:cNvSpPr/>
          <p:nvPr/>
        </p:nvSpPr>
        <p:spPr>
          <a:xfrm>
            <a:off x="6509540" y="3499049"/>
            <a:ext cx="4101867" cy="4503048"/>
          </a:xfrm>
          <a:custGeom>
            <a:avLst/>
            <a:gdLst/>
            <a:ahLst/>
            <a:cxnLst/>
            <a:rect l="l" t="t" r="r" b="b"/>
            <a:pathLst>
              <a:path w="4101867" h="4503048">
                <a:moveTo>
                  <a:pt x="0" y="0"/>
                </a:moveTo>
                <a:lnTo>
                  <a:pt x="4101868" y="0"/>
                </a:lnTo>
                <a:lnTo>
                  <a:pt x="4101868" y="4503047"/>
                </a:lnTo>
                <a:lnTo>
                  <a:pt x="0" y="4503047"/>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39" name="TextBox 39"/>
          <p:cNvSpPr txBox="1"/>
          <p:nvPr/>
        </p:nvSpPr>
        <p:spPr>
          <a:xfrm>
            <a:off x="10911378" y="1752880"/>
            <a:ext cx="4638214" cy="2857500"/>
          </a:xfrm>
          <a:prstGeom prst="rect">
            <a:avLst/>
          </a:prstGeom>
        </p:spPr>
        <p:txBody>
          <a:bodyPr lIns="0" tIns="0" rIns="0" bIns="0" rtlCol="0" anchor="t">
            <a:spAutoFit/>
          </a:bodyPr>
          <a:lstStyle/>
          <a:p>
            <a:pPr algn="just">
              <a:lnSpc>
                <a:spcPts val="3840"/>
              </a:lnSpc>
            </a:pPr>
            <a:r>
              <a:rPr lang="en-US" sz="2700" spc="-32" dirty="0" err="1">
                <a:solidFill>
                  <a:srgbClr val="000000"/>
                </a:solidFill>
                <a:latin typeface="Arial"/>
                <a:ea typeface="Arial"/>
                <a:cs typeface="Arial"/>
                <a:sym typeface="Arial"/>
              </a:rPr>
              <a:t>Chủ</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Tết</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và</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mùa</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xuân</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tài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Đếm</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đến</a:t>
            </a:r>
            <a:r>
              <a:rPr lang="en-US" sz="2700" spc="-32" dirty="0">
                <a:solidFill>
                  <a:srgbClr val="000000"/>
                </a:solidFill>
                <a:latin typeface="Arial"/>
                <a:ea typeface="Arial"/>
                <a:cs typeface="Arial"/>
                <a:sym typeface="Arial"/>
              </a:rPr>
              <a:t> 6 </a:t>
            </a:r>
            <a:r>
              <a:rPr lang="en-US" sz="2700" spc="-32" dirty="0" err="1">
                <a:solidFill>
                  <a:srgbClr val="000000"/>
                </a:solidFill>
                <a:latin typeface="Arial"/>
                <a:ea typeface="Arial"/>
                <a:cs typeface="Arial"/>
                <a:sym typeface="Arial"/>
              </a:rPr>
              <a:t>và</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đếm</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theo</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khả</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năng</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Độ</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tuổi</a:t>
            </a:r>
            <a:r>
              <a:rPr lang="en-US" sz="2700" spc="-32" dirty="0">
                <a:solidFill>
                  <a:srgbClr val="000000"/>
                </a:solidFill>
                <a:latin typeface="Arial"/>
                <a:ea typeface="Arial"/>
                <a:cs typeface="Arial"/>
                <a:sym typeface="Arial"/>
              </a:rPr>
              <a:t>: 4 -</a:t>
            </a:r>
            <a:r>
              <a:rPr lang="en-US" sz="2700" spc="-32" dirty="0" smtClean="0">
                <a:solidFill>
                  <a:srgbClr val="000000"/>
                </a:solidFill>
                <a:latin typeface="Arial"/>
                <a:ea typeface="Arial"/>
                <a:cs typeface="Arial"/>
                <a:sym typeface="Arial"/>
              </a:rPr>
              <a:t> </a:t>
            </a:r>
            <a:r>
              <a:rPr lang="en-US" sz="2700" spc="-32" dirty="0">
                <a:solidFill>
                  <a:srgbClr val="000000"/>
                </a:solidFill>
                <a:latin typeface="Arial"/>
                <a:ea typeface="Arial"/>
                <a:cs typeface="Arial"/>
                <a:sym typeface="Arial"/>
              </a:rPr>
              <a:t>5 </a:t>
            </a:r>
            <a:r>
              <a:rPr lang="en-US" sz="2700" spc="-32" dirty="0" err="1">
                <a:solidFill>
                  <a:srgbClr val="000000"/>
                </a:solidFill>
                <a:latin typeface="Arial"/>
                <a:ea typeface="Arial"/>
                <a:cs typeface="Arial"/>
                <a:sym typeface="Arial"/>
              </a:rPr>
              <a:t>tuổi</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Thời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gian</a:t>
            </a:r>
            <a:r>
              <a:rPr lang="en-US" sz="2700" spc="-32" dirty="0">
                <a:solidFill>
                  <a:srgbClr val="000000"/>
                </a:solidFill>
                <a:latin typeface="Arial"/>
                <a:ea typeface="Arial"/>
                <a:cs typeface="Arial"/>
                <a:sym typeface="Arial"/>
              </a:rPr>
              <a:t>: 25 </a:t>
            </a:r>
            <a:r>
              <a:rPr lang="en-US" sz="2700" spc="-32" dirty="0" err="1">
                <a:solidFill>
                  <a:srgbClr val="000000"/>
                </a:solidFill>
                <a:latin typeface="Arial"/>
                <a:ea typeface="Arial"/>
                <a:cs typeface="Arial"/>
                <a:sym typeface="Arial"/>
              </a:rPr>
              <a:t>đến</a:t>
            </a:r>
            <a:r>
              <a:rPr lang="en-US" sz="2700" spc="-32" dirty="0">
                <a:solidFill>
                  <a:srgbClr val="000000"/>
                </a:solidFill>
                <a:latin typeface="Arial"/>
                <a:ea typeface="Arial"/>
                <a:cs typeface="Arial"/>
                <a:sym typeface="Arial"/>
              </a:rPr>
              <a:t> 30 </a:t>
            </a:r>
            <a:r>
              <a:rPr lang="en-US" sz="2700" spc="-32" dirty="0" err="1">
                <a:solidFill>
                  <a:srgbClr val="000000"/>
                </a:solidFill>
                <a:latin typeface="Arial"/>
                <a:ea typeface="Arial"/>
                <a:cs typeface="Arial"/>
                <a:sym typeface="Arial"/>
              </a:rPr>
              <a:t>phút</a:t>
            </a:r>
            <a:endParaRPr lang="en-US" sz="2700" spc="-32" dirty="0">
              <a:solidFill>
                <a:srgbClr val="000000"/>
              </a:solidFill>
              <a:latin typeface="Arial"/>
              <a:ea typeface="Arial"/>
              <a:cs typeface="Arial"/>
              <a:sym typeface="Arial"/>
            </a:endParaRPr>
          </a:p>
          <a:p>
            <a:pPr algn="just">
              <a:lnSpc>
                <a:spcPts val="2893"/>
              </a:lnSpc>
            </a:pPr>
            <a:endParaRPr lang="en-US" sz="3200" spc="-32" dirty="0">
              <a:solidFill>
                <a:srgbClr val="000000"/>
              </a:solidFill>
              <a:latin typeface="Arial"/>
              <a:ea typeface="Arial"/>
              <a:cs typeface="Arial"/>
              <a:sym typeface="Arial"/>
            </a:endParaRPr>
          </a:p>
        </p:txBody>
      </p:sp>
      <p:sp>
        <p:nvSpPr>
          <p:cNvPr id="40" name="TextBox 40"/>
          <p:cNvSpPr txBox="1"/>
          <p:nvPr/>
        </p:nvSpPr>
        <p:spPr>
          <a:xfrm>
            <a:off x="1490151" y="2513797"/>
            <a:ext cx="4800044" cy="3543300"/>
          </a:xfrm>
          <a:prstGeom prst="rect">
            <a:avLst/>
          </a:prstGeom>
        </p:spPr>
        <p:txBody>
          <a:bodyPr lIns="0" tIns="0" rIns="0" bIns="0" rtlCol="0" anchor="t">
            <a:spAutoFit/>
          </a:bodyPr>
          <a:lstStyle/>
          <a:p>
            <a:pPr algn="just">
              <a:lnSpc>
                <a:spcPts val="3840"/>
              </a:lnSpc>
            </a:pPr>
            <a:r>
              <a:rPr lang="en-US" sz="2700" spc="-32" dirty="0" err="1">
                <a:solidFill>
                  <a:srgbClr val="000000"/>
                </a:solidFill>
                <a:latin typeface="Arial"/>
                <a:ea typeface="Arial"/>
                <a:cs typeface="Arial"/>
                <a:sym typeface="Arial"/>
              </a:rPr>
              <a:t>Chủ</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Tết</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và</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mùa</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xuân</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tài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Tách</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nhóm</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có</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số</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lượng</a:t>
            </a:r>
            <a:r>
              <a:rPr lang="en-US" sz="2700" spc="-32" dirty="0">
                <a:solidFill>
                  <a:srgbClr val="000000"/>
                </a:solidFill>
                <a:latin typeface="Arial"/>
                <a:ea typeface="Arial"/>
                <a:cs typeface="Arial"/>
                <a:sym typeface="Arial"/>
              </a:rPr>
              <a:t> 5 </a:t>
            </a:r>
            <a:r>
              <a:rPr lang="en-US" sz="2700" spc="-32" dirty="0" err="1">
                <a:solidFill>
                  <a:srgbClr val="000000"/>
                </a:solidFill>
                <a:latin typeface="Arial"/>
                <a:ea typeface="Arial"/>
                <a:cs typeface="Arial"/>
                <a:sym typeface="Arial"/>
              </a:rPr>
              <a:t>thành</a:t>
            </a:r>
            <a:r>
              <a:rPr lang="en-US" sz="2700" spc="-32" dirty="0">
                <a:solidFill>
                  <a:srgbClr val="000000"/>
                </a:solidFill>
                <a:latin typeface="Arial"/>
                <a:ea typeface="Arial"/>
                <a:cs typeface="Arial"/>
                <a:sym typeface="Arial"/>
              </a:rPr>
              <a:t> 2 </a:t>
            </a:r>
            <a:r>
              <a:rPr lang="en-US" sz="2700" spc="-32" dirty="0" err="1">
                <a:solidFill>
                  <a:srgbClr val="000000"/>
                </a:solidFill>
                <a:latin typeface="Arial"/>
                <a:ea typeface="Arial"/>
                <a:cs typeface="Arial"/>
                <a:sym typeface="Arial"/>
              </a:rPr>
              <a:t>nhóm</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nhỏ</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theo</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các</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cách</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khác</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nhau</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Độ</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tuổi</a:t>
            </a:r>
            <a:r>
              <a:rPr lang="en-US" sz="2700" spc="-32" dirty="0">
                <a:solidFill>
                  <a:srgbClr val="000000"/>
                </a:solidFill>
                <a:latin typeface="Arial"/>
                <a:ea typeface="Arial"/>
                <a:cs typeface="Arial"/>
                <a:sym typeface="Arial"/>
              </a:rPr>
              <a:t>: 4 - 5 </a:t>
            </a:r>
            <a:r>
              <a:rPr lang="en-US" sz="2700" spc="-32" dirty="0" err="1">
                <a:solidFill>
                  <a:srgbClr val="000000"/>
                </a:solidFill>
                <a:latin typeface="Arial"/>
                <a:ea typeface="Arial"/>
                <a:cs typeface="Arial"/>
                <a:sym typeface="Arial"/>
              </a:rPr>
              <a:t>tuổi</a:t>
            </a:r>
            <a:endParaRPr lang="en-US" sz="2700" spc="-32" dirty="0">
              <a:solidFill>
                <a:srgbClr val="000000"/>
              </a:solidFill>
              <a:latin typeface="Arial"/>
              <a:ea typeface="Arial"/>
              <a:cs typeface="Arial"/>
              <a:sym typeface="Arial"/>
            </a:endParaRPr>
          </a:p>
          <a:p>
            <a:pPr algn="just">
              <a:lnSpc>
                <a:spcPts val="3840"/>
              </a:lnSpc>
            </a:pPr>
            <a:r>
              <a:rPr lang="en-US" sz="2700" spc="-32" dirty="0" err="1">
                <a:solidFill>
                  <a:srgbClr val="000000"/>
                </a:solidFill>
                <a:latin typeface="Arial"/>
                <a:ea typeface="Arial"/>
                <a:cs typeface="Arial"/>
                <a:sym typeface="Arial"/>
              </a:rPr>
              <a:t>Thời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gian</a:t>
            </a:r>
            <a:r>
              <a:rPr lang="en-US" sz="2700" spc="-32" dirty="0">
                <a:solidFill>
                  <a:srgbClr val="000000"/>
                </a:solidFill>
                <a:latin typeface="Arial"/>
                <a:ea typeface="Arial"/>
                <a:cs typeface="Arial"/>
                <a:sym typeface="Arial"/>
              </a:rPr>
              <a:t>: 25 - 30 </a:t>
            </a:r>
            <a:r>
              <a:rPr lang="en-US" sz="2700" spc="-32" dirty="0" err="1">
                <a:solidFill>
                  <a:srgbClr val="000000"/>
                </a:solidFill>
                <a:latin typeface="Arial"/>
                <a:ea typeface="Arial"/>
                <a:cs typeface="Arial"/>
                <a:sym typeface="Arial"/>
              </a:rPr>
              <a:t>phút</a:t>
            </a:r>
            <a:endParaRPr lang="en-US" sz="2700" spc="-32" dirty="0">
              <a:solidFill>
                <a:srgbClr val="000000"/>
              </a:solidFill>
              <a:latin typeface="Arial"/>
              <a:ea typeface="Arial"/>
              <a:cs typeface="Arial"/>
              <a:sym typeface="Arial"/>
            </a:endParaRPr>
          </a:p>
          <a:p>
            <a:pPr algn="just">
              <a:lnSpc>
                <a:spcPts val="4488"/>
              </a:lnSpc>
            </a:pPr>
            <a:endParaRPr lang="en-US" sz="3200" spc="-32" dirty="0">
              <a:solidFill>
                <a:srgbClr val="000000"/>
              </a:solidFill>
              <a:latin typeface="Arial"/>
              <a:ea typeface="Arial"/>
              <a:cs typeface="Arial"/>
              <a:sym typeface="Arial"/>
            </a:endParaRPr>
          </a:p>
        </p:txBody>
      </p:sp>
      <p:sp>
        <p:nvSpPr>
          <p:cNvPr id="41" name="TextBox 41"/>
          <p:cNvSpPr txBox="1"/>
          <p:nvPr/>
        </p:nvSpPr>
        <p:spPr>
          <a:xfrm>
            <a:off x="11735764" y="4532783"/>
            <a:ext cx="5523536" cy="2449700"/>
          </a:xfrm>
          <a:prstGeom prst="rect">
            <a:avLst/>
          </a:prstGeom>
        </p:spPr>
        <p:txBody>
          <a:bodyPr lIns="0" tIns="0" rIns="0" bIns="0" rtlCol="0" anchor="t">
            <a:spAutoFit/>
          </a:bodyPr>
          <a:lstStyle/>
          <a:p>
            <a:pPr algn="just">
              <a:lnSpc>
                <a:spcPts val="3292"/>
              </a:lnSpc>
            </a:pPr>
            <a:r>
              <a:rPr lang="en-US" sz="2743" spc="-27" dirty="0" err="1">
                <a:solidFill>
                  <a:srgbClr val="000000"/>
                </a:solidFill>
                <a:latin typeface="Arial"/>
                <a:ea typeface="Arial"/>
                <a:cs typeface="Arial"/>
                <a:sym typeface="Arial"/>
              </a:rPr>
              <a:t>Chủ</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đề</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Tết</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và</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mùa</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xuân</a:t>
            </a:r>
            <a:endParaRPr lang="en-US" sz="2743" spc="-27" dirty="0">
              <a:solidFill>
                <a:srgbClr val="000000"/>
              </a:solidFill>
              <a:latin typeface="Arial"/>
              <a:ea typeface="Arial"/>
              <a:cs typeface="Arial"/>
              <a:sym typeface="Arial"/>
            </a:endParaRPr>
          </a:p>
          <a:p>
            <a:pPr algn="just">
              <a:lnSpc>
                <a:spcPts val="3292"/>
              </a:lnSpc>
            </a:pPr>
            <a:r>
              <a:rPr lang="en-US" sz="2743" spc="-27" dirty="0" err="1">
                <a:solidFill>
                  <a:srgbClr val="000000"/>
                </a:solidFill>
                <a:latin typeface="Arial"/>
                <a:ea typeface="Arial"/>
                <a:cs typeface="Arial"/>
                <a:sym typeface="Arial"/>
              </a:rPr>
              <a:t>Đề</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tài</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Phân</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biệt</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hình</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tròn</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hình</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vuông</a:t>
            </a:r>
            <a:r>
              <a:rPr lang="en-US" sz="2743" spc="-27" dirty="0">
                <a:solidFill>
                  <a:srgbClr val="000000"/>
                </a:solidFill>
                <a:latin typeface="Arial"/>
                <a:ea typeface="Arial"/>
                <a:cs typeface="Arial"/>
                <a:sym typeface="Arial"/>
              </a:rPr>
              <a:t>, tam </a:t>
            </a:r>
            <a:r>
              <a:rPr lang="en-US" sz="2743" spc="-27" dirty="0" err="1">
                <a:solidFill>
                  <a:srgbClr val="000000"/>
                </a:solidFill>
                <a:latin typeface="Arial"/>
                <a:ea typeface="Arial"/>
                <a:cs typeface="Arial"/>
                <a:sym typeface="Arial"/>
              </a:rPr>
              <a:t>giác</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chữ</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nhật</a:t>
            </a:r>
            <a:endParaRPr lang="en-US" sz="2743" spc="-27" dirty="0">
              <a:solidFill>
                <a:srgbClr val="000000"/>
              </a:solidFill>
              <a:latin typeface="Arial"/>
              <a:ea typeface="Arial"/>
              <a:cs typeface="Arial"/>
              <a:sym typeface="Arial"/>
            </a:endParaRPr>
          </a:p>
          <a:p>
            <a:pPr algn="just">
              <a:lnSpc>
                <a:spcPts val="3292"/>
              </a:lnSpc>
            </a:pPr>
            <a:r>
              <a:rPr lang="en-US" sz="2743" spc="-27" dirty="0" err="1">
                <a:solidFill>
                  <a:srgbClr val="000000"/>
                </a:solidFill>
                <a:latin typeface="Arial"/>
                <a:ea typeface="Arial"/>
                <a:cs typeface="Arial"/>
                <a:sym typeface="Arial"/>
              </a:rPr>
              <a:t>Độ</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tuổi</a:t>
            </a:r>
            <a:r>
              <a:rPr lang="en-US" sz="2743" spc="-27" dirty="0">
                <a:solidFill>
                  <a:srgbClr val="000000"/>
                </a:solidFill>
                <a:latin typeface="Arial"/>
                <a:ea typeface="Arial"/>
                <a:cs typeface="Arial"/>
                <a:sym typeface="Arial"/>
              </a:rPr>
              <a:t>: 4 </a:t>
            </a:r>
            <a:r>
              <a:rPr lang="en-US" sz="2743" spc="-27" dirty="0" err="1">
                <a:solidFill>
                  <a:srgbClr val="000000"/>
                </a:solidFill>
                <a:latin typeface="Arial"/>
                <a:ea typeface="Arial"/>
                <a:cs typeface="Arial"/>
                <a:sym typeface="Arial"/>
              </a:rPr>
              <a:t>đến</a:t>
            </a:r>
            <a:r>
              <a:rPr lang="en-US" sz="2743" spc="-27" dirty="0">
                <a:solidFill>
                  <a:srgbClr val="000000"/>
                </a:solidFill>
                <a:latin typeface="Arial"/>
                <a:ea typeface="Arial"/>
                <a:cs typeface="Arial"/>
                <a:sym typeface="Arial"/>
              </a:rPr>
              <a:t> 5 </a:t>
            </a:r>
            <a:r>
              <a:rPr lang="en-US" sz="2743" spc="-27" dirty="0" err="1">
                <a:solidFill>
                  <a:srgbClr val="000000"/>
                </a:solidFill>
                <a:latin typeface="Arial"/>
                <a:ea typeface="Arial"/>
                <a:cs typeface="Arial"/>
                <a:sym typeface="Arial"/>
              </a:rPr>
              <a:t>tuổi</a:t>
            </a:r>
            <a:endParaRPr lang="en-US" sz="2743" spc="-27" dirty="0">
              <a:solidFill>
                <a:srgbClr val="000000"/>
              </a:solidFill>
              <a:latin typeface="Arial"/>
              <a:ea typeface="Arial"/>
              <a:cs typeface="Arial"/>
              <a:sym typeface="Arial"/>
            </a:endParaRPr>
          </a:p>
          <a:p>
            <a:pPr algn="just">
              <a:lnSpc>
                <a:spcPts val="3292"/>
              </a:lnSpc>
            </a:pPr>
            <a:r>
              <a:rPr lang="en-US" sz="2743" spc="-27" dirty="0" err="1">
                <a:solidFill>
                  <a:srgbClr val="000000"/>
                </a:solidFill>
                <a:latin typeface="Arial"/>
                <a:ea typeface="Arial"/>
                <a:cs typeface="Arial"/>
                <a:sym typeface="Arial"/>
              </a:rPr>
              <a:t>Thời</a:t>
            </a:r>
            <a:r>
              <a:rPr lang="en-US" sz="2743" spc="-27" dirty="0">
                <a:solidFill>
                  <a:srgbClr val="000000"/>
                </a:solidFill>
                <a:latin typeface="Arial"/>
                <a:ea typeface="Arial"/>
                <a:cs typeface="Arial"/>
                <a:sym typeface="Arial"/>
              </a:rPr>
              <a:t> </a:t>
            </a:r>
            <a:r>
              <a:rPr lang="en-US" sz="2743" spc="-27" dirty="0" err="1">
                <a:solidFill>
                  <a:srgbClr val="000000"/>
                </a:solidFill>
                <a:latin typeface="Arial"/>
                <a:ea typeface="Arial"/>
                <a:cs typeface="Arial"/>
                <a:sym typeface="Arial"/>
              </a:rPr>
              <a:t>gian</a:t>
            </a:r>
            <a:r>
              <a:rPr lang="en-US" sz="2743" spc="-27" dirty="0">
                <a:solidFill>
                  <a:srgbClr val="000000"/>
                </a:solidFill>
                <a:latin typeface="Arial"/>
                <a:ea typeface="Arial"/>
                <a:cs typeface="Arial"/>
                <a:sym typeface="Arial"/>
              </a:rPr>
              <a:t>: 25 </a:t>
            </a:r>
            <a:r>
              <a:rPr lang="en-US" sz="2743" spc="-27" dirty="0" err="1">
                <a:solidFill>
                  <a:srgbClr val="000000"/>
                </a:solidFill>
                <a:latin typeface="Arial"/>
                <a:ea typeface="Arial"/>
                <a:cs typeface="Arial"/>
                <a:sym typeface="Arial"/>
              </a:rPr>
              <a:t>đến</a:t>
            </a:r>
            <a:r>
              <a:rPr lang="en-US" sz="2743" spc="-27" dirty="0">
                <a:solidFill>
                  <a:srgbClr val="000000"/>
                </a:solidFill>
                <a:latin typeface="Arial"/>
                <a:ea typeface="Arial"/>
                <a:cs typeface="Arial"/>
                <a:sym typeface="Arial"/>
              </a:rPr>
              <a:t> 30 </a:t>
            </a:r>
            <a:r>
              <a:rPr lang="en-US" sz="2743" spc="-27" dirty="0" err="1">
                <a:solidFill>
                  <a:srgbClr val="000000"/>
                </a:solidFill>
                <a:latin typeface="Arial"/>
                <a:ea typeface="Arial"/>
                <a:cs typeface="Arial"/>
                <a:sym typeface="Arial"/>
              </a:rPr>
              <a:t>phút</a:t>
            </a:r>
            <a:endParaRPr lang="en-US" sz="2743" spc="-27" dirty="0">
              <a:solidFill>
                <a:srgbClr val="000000"/>
              </a:solidFill>
              <a:latin typeface="Arial"/>
              <a:ea typeface="Arial"/>
              <a:cs typeface="Arial"/>
              <a:sym typeface="Arial"/>
            </a:endParaRPr>
          </a:p>
          <a:p>
            <a:pPr algn="just">
              <a:lnSpc>
                <a:spcPts val="2459"/>
              </a:lnSpc>
            </a:pPr>
            <a:endParaRPr lang="en-US" sz="2743" spc="-27" dirty="0">
              <a:solidFill>
                <a:srgbClr val="000000"/>
              </a:solidFill>
              <a:latin typeface="Arial"/>
              <a:ea typeface="Arial"/>
              <a:cs typeface="Arial"/>
              <a:sym typeface="Arial"/>
            </a:endParaRPr>
          </a:p>
        </p:txBody>
      </p:sp>
      <p:sp>
        <p:nvSpPr>
          <p:cNvPr id="42" name="TextBox 42"/>
          <p:cNvSpPr txBox="1"/>
          <p:nvPr/>
        </p:nvSpPr>
        <p:spPr>
          <a:xfrm>
            <a:off x="10774996" y="7279074"/>
            <a:ext cx="6484304" cy="2981325"/>
          </a:xfrm>
          <a:prstGeom prst="rect">
            <a:avLst/>
          </a:prstGeom>
        </p:spPr>
        <p:txBody>
          <a:bodyPr lIns="0" tIns="0" rIns="0" bIns="0" rtlCol="0" anchor="t">
            <a:spAutoFit/>
          </a:bodyPr>
          <a:lstStyle/>
          <a:p>
            <a:pPr algn="just">
              <a:lnSpc>
                <a:spcPts val="3840"/>
              </a:lnSpc>
            </a:pPr>
            <a:r>
              <a:rPr lang="en-US" sz="32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Chủ</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Tết</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và</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mùa</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xuân</a:t>
            </a:r>
            <a:endParaRPr lang="en-US" sz="2700" spc="-32" dirty="0">
              <a:solidFill>
                <a:srgbClr val="000000"/>
              </a:solidFill>
              <a:latin typeface="Arial"/>
              <a:ea typeface="Arial"/>
              <a:cs typeface="Arial"/>
              <a:sym typeface="Arial"/>
            </a:endParaRPr>
          </a:p>
          <a:p>
            <a:pPr algn="just">
              <a:lnSpc>
                <a:spcPts val="3840"/>
              </a:lnSpc>
            </a:pP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Đề</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tài</a:t>
            </a:r>
            <a:r>
              <a:rPr lang="en-US" sz="2700" spc="-32" dirty="0">
                <a:solidFill>
                  <a:srgbClr val="000000"/>
                </a:solidFill>
                <a:latin typeface="Arial"/>
                <a:ea typeface="Arial"/>
                <a:cs typeface="Arial"/>
                <a:sym typeface="Arial"/>
              </a:rPr>
              <a:t> : </a:t>
            </a:r>
            <a:r>
              <a:rPr lang="en-US" sz="2700" spc="-32" dirty="0" err="1">
                <a:solidFill>
                  <a:srgbClr val="000000"/>
                </a:solidFill>
                <a:latin typeface="Arial"/>
                <a:ea typeface="Arial"/>
                <a:cs typeface="Arial"/>
                <a:sym typeface="Arial"/>
              </a:rPr>
              <a:t>Đo</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độ</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dài</a:t>
            </a:r>
            <a:r>
              <a:rPr lang="en-US" sz="2700" spc="-32" dirty="0">
                <a:solidFill>
                  <a:srgbClr val="000000"/>
                </a:solidFill>
                <a:latin typeface="Arial"/>
                <a:ea typeface="Arial"/>
                <a:cs typeface="Arial"/>
                <a:sym typeface="Arial"/>
              </a:rPr>
              <a:t> 1 </a:t>
            </a:r>
            <a:r>
              <a:rPr lang="en-US" sz="2700" spc="-32" dirty="0" err="1">
                <a:solidFill>
                  <a:srgbClr val="000000"/>
                </a:solidFill>
                <a:latin typeface="Arial"/>
                <a:ea typeface="Arial"/>
                <a:cs typeface="Arial"/>
                <a:sym typeface="Arial"/>
              </a:rPr>
              <a:t>vật</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bằng</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các</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đơn</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vị</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đo</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khác</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nhau</a:t>
            </a:r>
            <a:endParaRPr lang="en-US" sz="2700" spc="-32" dirty="0">
              <a:solidFill>
                <a:srgbClr val="000000"/>
              </a:solidFill>
              <a:latin typeface="Arial"/>
              <a:ea typeface="Arial"/>
              <a:cs typeface="Arial"/>
              <a:sym typeface="Arial"/>
            </a:endParaRPr>
          </a:p>
          <a:p>
            <a:pPr algn="just">
              <a:lnSpc>
                <a:spcPts val="3840"/>
              </a:lnSpc>
            </a:pP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Độ</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tuổi</a:t>
            </a:r>
            <a:r>
              <a:rPr lang="en-US" sz="2700" spc="-32" dirty="0">
                <a:solidFill>
                  <a:srgbClr val="000000"/>
                </a:solidFill>
                <a:latin typeface="Arial"/>
                <a:ea typeface="Arial"/>
                <a:cs typeface="Arial"/>
                <a:sym typeface="Arial"/>
              </a:rPr>
              <a:t>: 5-6 </a:t>
            </a:r>
            <a:r>
              <a:rPr lang="en-US" sz="2700" spc="-32" dirty="0" err="1">
                <a:solidFill>
                  <a:srgbClr val="000000"/>
                </a:solidFill>
                <a:latin typeface="Arial"/>
                <a:ea typeface="Arial"/>
                <a:cs typeface="Arial"/>
                <a:sym typeface="Arial"/>
              </a:rPr>
              <a:t>tuổi</a:t>
            </a:r>
            <a:endParaRPr lang="en-US" sz="2700" spc="-32" dirty="0">
              <a:solidFill>
                <a:srgbClr val="000000"/>
              </a:solidFill>
              <a:latin typeface="Arial"/>
              <a:ea typeface="Arial"/>
              <a:cs typeface="Arial"/>
              <a:sym typeface="Arial"/>
            </a:endParaRPr>
          </a:p>
          <a:p>
            <a:pPr algn="just">
              <a:lnSpc>
                <a:spcPts val="3840"/>
              </a:lnSpc>
            </a:pP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Thời</a:t>
            </a:r>
            <a:r>
              <a:rPr lang="en-US" sz="2700" spc="-32" dirty="0">
                <a:solidFill>
                  <a:srgbClr val="000000"/>
                </a:solidFill>
                <a:latin typeface="Arial"/>
                <a:ea typeface="Arial"/>
                <a:cs typeface="Arial"/>
                <a:sym typeface="Arial"/>
              </a:rPr>
              <a:t> </a:t>
            </a:r>
            <a:r>
              <a:rPr lang="en-US" sz="2700" spc="-32" dirty="0" err="1">
                <a:solidFill>
                  <a:srgbClr val="000000"/>
                </a:solidFill>
                <a:latin typeface="Arial"/>
                <a:ea typeface="Arial"/>
                <a:cs typeface="Arial"/>
                <a:sym typeface="Arial"/>
              </a:rPr>
              <a:t>gian</a:t>
            </a:r>
            <a:r>
              <a:rPr lang="en-US" sz="2700" spc="-32" dirty="0">
                <a:solidFill>
                  <a:srgbClr val="000000"/>
                </a:solidFill>
                <a:latin typeface="Arial"/>
                <a:ea typeface="Arial"/>
                <a:cs typeface="Arial"/>
                <a:sym typeface="Arial"/>
              </a:rPr>
              <a:t>: 30-35 </a:t>
            </a:r>
            <a:r>
              <a:rPr lang="en-US" sz="2700" spc="-32" dirty="0" err="1">
                <a:solidFill>
                  <a:srgbClr val="000000"/>
                </a:solidFill>
                <a:latin typeface="Arial"/>
                <a:ea typeface="Arial"/>
                <a:cs typeface="Arial"/>
                <a:sym typeface="Arial"/>
              </a:rPr>
              <a:t>phút</a:t>
            </a:r>
            <a:endParaRPr lang="en-US" sz="2700" spc="-32" dirty="0">
              <a:solidFill>
                <a:srgbClr val="000000"/>
              </a:solidFill>
              <a:latin typeface="Arial"/>
              <a:ea typeface="Arial"/>
              <a:cs typeface="Arial"/>
              <a:sym typeface="Arial"/>
            </a:endParaRPr>
          </a:p>
          <a:p>
            <a:pPr algn="l">
              <a:lnSpc>
                <a:spcPts val="3840"/>
              </a:lnSpc>
            </a:pPr>
            <a:endParaRPr lang="en-US" sz="3200" spc="-32" dirty="0">
              <a:solidFill>
                <a:srgbClr val="000000"/>
              </a:solidFill>
              <a:latin typeface="Arial"/>
              <a:ea typeface="Arial"/>
              <a:cs typeface="Arial"/>
              <a:sym typeface="Arial"/>
            </a:endParaRPr>
          </a:p>
        </p:txBody>
      </p:sp>
      <p:sp>
        <p:nvSpPr>
          <p:cNvPr id="43" name="TextBox 43"/>
          <p:cNvSpPr txBox="1"/>
          <p:nvPr/>
        </p:nvSpPr>
        <p:spPr>
          <a:xfrm>
            <a:off x="963578" y="6172622"/>
            <a:ext cx="5291183" cy="3414395"/>
          </a:xfrm>
          <a:prstGeom prst="rect">
            <a:avLst/>
          </a:prstGeom>
        </p:spPr>
        <p:txBody>
          <a:bodyPr lIns="0" tIns="0" rIns="0" bIns="0" rtlCol="0" anchor="t">
            <a:spAutoFit/>
          </a:bodyPr>
          <a:lstStyle/>
          <a:p>
            <a:pPr algn="just">
              <a:lnSpc>
                <a:spcPts val="4480"/>
              </a:lnSpc>
              <a:spcBef>
                <a:spcPct val="0"/>
              </a:spcBef>
            </a:pPr>
            <a:r>
              <a:rPr lang="en-US" sz="2700" dirty="0" err="1">
                <a:solidFill>
                  <a:srgbClr val="000000"/>
                </a:solidFill>
                <a:latin typeface="Arial"/>
                <a:ea typeface="Arial"/>
                <a:cs typeface="Arial"/>
                <a:sym typeface="Arial"/>
              </a:rPr>
              <a:t>Đề</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tài</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Đếm</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đến</a:t>
            </a:r>
            <a:r>
              <a:rPr lang="en-US" sz="2700" dirty="0">
                <a:solidFill>
                  <a:srgbClr val="000000"/>
                </a:solidFill>
                <a:latin typeface="Arial"/>
                <a:ea typeface="Arial"/>
                <a:cs typeface="Arial"/>
                <a:sym typeface="Arial"/>
              </a:rPr>
              <a:t> 9, </a:t>
            </a:r>
            <a:r>
              <a:rPr lang="en-US" sz="2700" dirty="0" err="1">
                <a:solidFill>
                  <a:srgbClr val="000000"/>
                </a:solidFill>
                <a:latin typeface="Arial"/>
                <a:ea typeface="Arial"/>
                <a:cs typeface="Arial"/>
                <a:sym typeface="Arial"/>
              </a:rPr>
              <a:t>nhận</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biết</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nhóm</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có</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số</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lượng</a:t>
            </a:r>
            <a:r>
              <a:rPr lang="en-US" sz="2700" dirty="0">
                <a:solidFill>
                  <a:srgbClr val="000000"/>
                </a:solidFill>
                <a:latin typeface="Arial"/>
                <a:ea typeface="Arial"/>
                <a:cs typeface="Arial"/>
                <a:sym typeface="Arial"/>
              </a:rPr>
              <a:t> 9. </a:t>
            </a:r>
            <a:r>
              <a:rPr lang="en-US" sz="2700" dirty="0" err="1">
                <a:solidFill>
                  <a:srgbClr val="000000"/>
                </a:solidFill>
                <a:latin typeface="Arial"/>
                <a:ea typeface="Arial"/>
                <a:cs typeface="Arial"/>
                <a:sym typeface="Arial"/>
              </a:rPr>
              <a:t>Nhận</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biết</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số</a:t>
            </a:r>
            <a:r>
              <a:rPr lang="en-US" sz="2700" dirty="0">
                <a:solidFill>
                  <a:srgbClr val="000000"/>
                </a:solidFill>
                <a:latin typeface="Arial"/>
                <a:ea typeface="Arial"/>
                <a:cs typeface="Arial"/>
                <a:sym typeface="Arial"/>
              </a:rPr>
              <a:t> 9</a:t>
            </a:r>
          </a:p>
          <a:p>
            <a:pPr algn="just">
              <a:lnSpc>
                <a:spcPts val="4480"/>
              </a:lnSpc>
              <a:spcBef>
                <a:spcPct val="0"/>
              </a:spcBef>
            </a:pP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Chủ</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đề</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Tết</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và</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mùa</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xuân</a:t>
            </a:r>
            <a:endParaRPr lang="en-US" sz="2700" dirty="0">
              <a:solidFill>
                <a:srgbClr val="000000"/>
              </a:solidFill>
              <a:latin typeface="Arial"/>
              <a:ea typeface="Arial"/>
              <a:cs typeface="Arial"/>
              <a:sym typeface="Arial"/>
            </a:endParaRPr>
          </a:p>
          <a:p>
            <a:pPr algn="just">
              <a:lnSpc>
                <a:spcPts val="4480"/>
              </a:lnSpc>
              <a:spcBef>
                <a:spcPct val="0"/>
              </a:spcBef>
            </a:pP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Độ</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tuổi</a:t>
            </a:r>
            <a:r>
              <a:rPr lang="en-US" sz="2700" dirty="0">
                <a:solidFill>
                  <a:srgbClr val="000000"/>
                </a:solidFill>
                <a:latin typeface="Arial"/>
                <a:ea typeface="Arial"/>
                <a:cs typeface="Arial"/>
                <a:sym typeface="Arial"/>
              </a:rPr>
              <a:t>: 5-6 </a:t>
            </a:r>
            <a:r>
              <a:rPr lang="en-US" sz="2700" dirty="0" err="1">
                <a:solidFill>
                  <a:srgbClr val="000000"/>
                </a:solidFill>
                <a:latin typeface="Arial"/>
                <a:ea typeface="Arial"/>
                <a:cs typeface="Arial"/>
                <a:sym typeface="Arial"/>
              </a:rPr>
              <a:t>tuổi</a:t>
            </a:r>
            <a:endParaRPr lang="en-US" sz="2700" dirty="0">
              <a:solidFill>
                <a:srgbClr val="000000"/>
              </a:solidFill>
              <a:latin typeface="Arial"/>
              <a:ea typeface="Arial"/>
              <a:cs typeface="Arial"/>
              <a:sym typeface="Arial"/>
            </a:endParaRPr>
          </a:p>
          <a:p>
            <a:pPr algn="just">
              <a:lnSpc>
                <a:spcPts val="4480"/>
              </a:lnSpc>
              <a:spcBef>
                <a:spcPct val="0"/>
              </a:spcBef>
            </a:pP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Thời</a:t>
            </a:r>
            <a:r>
              <a:rPr lang="en-US" sz="2700" dirty="0">
                <a:solidFill>
                  <a:srgbClr val="000000"/>
                </a:solidFill>
                <a:latin typeface="Arial"/>
                <a:ea typeface="Arial"/>
                <a:cs typeface="Arial"/>
                <a:sym typeface="Arial"/>
              </a:rPr>
              <a:t> </a:t>
            </a:r>
            <a:r>
              <a:rPr lang="en-US" sz="2700" dirty="0" err="1">
                <a:solidFill>
                  <a:srgbClr val="000000"/>
                </a:solidFill>
                <a:latin typeface="Arial"/>
                <a:ea typeface="Arial"/>
                <a:cs typeface="Arial"/>
                <a:sym typeface="Arial"/>
              </a:rPr>
              <a:t>gian</a:t>
            </a:r>
            <a:r>
              <a:rPr lang="en-US" sz="2700" dirty="0">
                <a:solidFill>
                  <a:srgbClr val="000000"/>
                </a:solidFill>
                <a:latin typeface="Arial"/>
                <a:ea typeface="Arial"/>
                <a:cs typeface="Arial"/>
                <a:sym typeface="Arial"/>
              </a:rPr>
              <a:t>: 30-35 </a:t>
            </a:r>
            <a:r>
              <a:rPr lang="en-US" sz="2700" dirty="0" err="1">
                <a:solidFill>
                  <a:srgbClr val="000000"/>
                </a:solidFill>
                <a:latin typeface="Arial"/>
                <a:ea typeface="Arial"/>
                <a:cs typeface="Arial"/>
                <a:sym typeface="Arial"/>
              </a:rPr>
              <a:t>phút</a:t>
            </a:r>
            <a:endParaRPr lang="en-US" sz="2700" dirty="0">
              <a:solidFill>
                <a:srgbClr val="000000"/>
              </a:solidFill>
              <a:latin typeface="Arial"/>
              <a:ea typeface="Arial"/>
              <a:cs typeface="Arial"/>
              <a:sym typeface="Arial"/>
            </a:endParaRPr>
          </a:p>
        </p:txBody>
      </p:sp>
      <p:grpSp>
        <p:nvGrpSpPr>
          <p:cNvPr id="44" name="Group 44"/>
          <p:cNvGrpSpPr/>
          <p:nvPr/>
        </p:nvGrpSpPr>
        <p:grpSpPr>
          <a:xfrm>
            <a:off x="6030033" y="645653"/>
            <a:ext cx="5271204" cy="928253"/>
            <a:chOff x="0" y="0"/>
            <a:chExt cx="1388301" cy="244478"/>
          </a:xfrm>
        </p:grpSpPr>
        <p:sp>
          <p:nvSpPr>
            <p:cNvPr id="45" name="Freeform 45"/>
            <p:cNvSpPr/>
            <p:nvPr/>
          </p:nvSpPr>
          <p:spPr>
            <a:xfrm>
              <a:off x="0" y="0"/>
              <a:ext cx="1388301" cy="244478"/>
            </a:xfrm>
            <a:custGeom>
              <a:avLst/>
              <a:gdLst/>
              <a:ahLst/>
              <a:cxnLst/>
              <a:rect l="l" t="t" r="r" b="b"/>
              <a:pathLst>
                <a:path w="1388301" h="244478">
                  <a:moveTo>
                    <a:pt x="74905" y="0"/>
                  </a:moveTo>
                  <a:lnTo>
                    <a:pt x="1313396" y="0"/>
                  </a:lnTo>
                  <a:cubicBezTo>
                    <a:pt x="1354765" y="0"/>
                    <a:pt x="1388301" y="33536"/>
                    <a:pt x="1388301" y="74905"/>
                  </a:cubicBezTo>
                  <a:lnTo>
                    <a:pt x="1388301" y="169573"/>
                  </a:lnTo>
                  <a:cubicBezTo>
                    <a:pt x="1388301" y="210942"/>
                    <a:pt x="1354765" y="244478"/>
                    <a:pt x="1313396" y="244478"/>
                  </a:cubicBezTo>
                  <a:lnTo>
                    <a:pt x="74905" y="244478"/>
                  </a:lnTo>
                  <a:cubicBezTo>
                    <a:pt x="33536" y="244478"/>
                    <a:pt x="0" y="210942"/>
                    <a:pt x="0" y="169573"/>
                  </a:cubicBezTo>
                  <a:lnTo>
                    <a:pt x="0" y="74905"/>
                  </a:lnTo>
                  <a:cubicBezTo>
                    <a:pt x="0" y="33536"/>
                    <a:pt x="33536" y="0"/>
                    <a:pt x="74905" y="0"/>
                  </a:cubicBezTo>
                  <a:close/>
                </a:path>
              </a:pathLst>
            </a:custGeom>
            <a:solidFill>
              <a:srgbClr val="FFFFFF"/>
            </a:solidFill>
            <a:ln w="38100" cap="rnd">
              <a:solidFill>
                <a:srgbClr val="D17188"/>
              </a:solidFill>
              <a:prstDash val="solid"/>
              <a:round/>
            </a:ln>
          </p:spPr>
        </p:sp>
        <p:sp>
          <p:nvSpPr>
            <p:cNvPr id="46" name="TextBox 46"/>
            <p:cNvSpPr txBox="1"/>
            <p:nvPr/>
          </p:nvSpPr>
          <p:spPr>
            <a:xfrm>
              <a:off x="0" y="-123825"/>
              <a:ext cx="1388301" cy="368303"/>
            </a:xfrm>
            <a:prstGeom prst="rect">
              <a:avLst/>
            </a:prstGeom>
          </p:spPr>
          <p:txBody>
            <a:bodyPr lIns="50800" tIns="50800" rIns="50800" bIns="50800" rtlCol="0" anchor="ctr"/>
            <a:lstStyle/>
            <a:p>
              <a:pPr algn="ctr">
                <a:lnSpc>
                  <a:spcPts val="4480"/>
                </a:lnSpc>
              </a:pPr>
              <a:endParaRPr/>
            </a:p>
          </p:txBody>
        </p:sp>
      </p:grpSp>
      <p:sp>
        <p:nvSpPr>
          <p:cNvPr id="47" name="TextBox 47"/>
          <p:cNvSpPr txBox="1"/>
          <p:nvPr/>
        </p:nvSpPr>
        <p:spPr>
          <a:xfrm>
            <a:off x="6434696" y="535755"/>
            <a:ext cx="4508820" cy="1152525"/>
          </a:xfrm>
          <a:prstGeom prst="rect">
            <a:avLst/>
          </a:prstGeom>
        </p:spPr>
        <p:txBody>
          <a:bodyPr lIns="0" tIns="0" rIns="0" bIns="0" rtlCol="0" anchor="t">
            <a:spAutoFit/>
          </a:bodyPr>
          <a:lstStyle/>
          <a:p>
            <a:pPr algn="ctr">
              <a:lnSpc>
                <a:spcPts val="8400"/>
              </a:lnSpc>
              <a:spcBef>
                <a:spcPct val="0"/>
              </a:spcBef>
            </a:pPr>
            <a:r>
              <a:rPr lang="en-US" sz="6000" b="1">
                <a:solidFill>
                  <a:srgbClr val="000000"/>
                </a:solidFill>
                <a:latin typeface="Arial Bold"/>
                <a:ea typeface="Arial Bold"/>
                <a:cs typeface="Arial Bold"/>
                <a:sym typeface="Arial Bold"/>
              </a:rPr>
              <a:t>GIÁO ÁN</a:t>
            </a:r>
          </a:p>
        </p:txBody>
      </p:sp>
      <p:sp>
        <p:nvSpPr>
          <p:cNvPr id="48" name="TextBox 48"/>
          <p:cNvSpPr txBox="1"/>
          <p:nvPr/>
        </p:nvSpPr>
        <p:spPr>
          <a:xfrm>
            <a:off x="6688557" y="3998082"/>
            <a:ext cx="3712530" cy="1326814"/>
          </a:xfrm>
          <a:prstGeom prst="rect">
            <a:avLst/>
          </a:prstGeom>
        </p:spPr>
        <p:txBody>
          <a:bodyPr lIns="0" tIns="0" rIns="0" bIns="0" rtlCol="0" anchor="t">
            <a:spAutoFit/>
          </a:bodyPr>
          <a:lstStyle/>
          <a:p>
            <a:pPr algn="ctr">
              <a:lnSpc>
                <a:spcPts val="5068"/>
              </a:lnSpc>
              <a:spcBef>
                <a:spcPct val="0"/>
              </a:spcBef>
            </a:pPr>
            <a:r>
              <a:rPr lang="en-US" sz="3620" b="1">
                <a:solidFill>
                  <a:srgbClr val="FFFFFF"/>
                </a:solidFill>
                <a:latin typeface="Arial Bold"/>
                <a:ea typeface="Arial Bold"/>
                <a:cs typeface="Arial Bold"/>
                <a:sym typeface="Arial Bold"/>
              </a:rPr>
              <a:t>Lĩnh vực phát triển nhận thức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4131593"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sp>
        <p:nvSpPr>
          <p:cNvPr id="5" name="TextBox 5"/>
          <p:cNvSpPr txBox="1"/>
          <p:nvPr/>
        </p:nvSpPr>
        <p:spPr>
          <a:xfrm>
            <a:off x="4548554" y="7625675"/>
            <a:ext cx="9190891" cy="589914"/>
          </a:xfrm>
          <a:prstGeom prst="rect">
            <a:avLst/>
          </a:prstGeom>
        </p:spPr>
        <p:txBody>
          <a:bodyPr lIns="0" tIns="0" rIns="0" bIns="0" rtlCol="0" anchor="t">
            <a:spAutoFit/>
          </a:bodyPr>
          <a:lstStyle/>
          <a:p>
            <a:pPr algn="ctr">
              <a:lnSpc>
                <a:spcPts val="4760"/>
              </a:lnSpc>
            </a:pPr>
            <a:r>
              <a:rPr lang="en-US" sz="3400">
                <a:solidFill>
                  <a:srgbClr val="000000"/>
                </a:solidFill>
                <a:latin typeface="Questrial"/>
                <a:ea typeface="Questrial"/>
                <a:cs typeface="Questrial"/>
                <a:sym typeface="Questrial"/>
              </a:rPr>
              <a:t>Borcelle Studio</a:t>
            </a:r>
          </a:p>
        </p:txBody>
      </p:sp>
      <p:grpSp>
        <p:nvGrpSpPr>
          <p:cNvPr id="6" name="Group 6"/>
          <p:cNvGrpSpPr/>
          <p:nvPr/>
        </p:nvGrpSpPr>
        <p:grpSpPr>
          <a:xfrm>
            <a:off x="381000" y="647700"/>
            <a:ext cx="16913352" cy="9149266"/>
            <a:chOff x="0" y="0"/>
            <a:chExt cx="4454545" cy="2409683"/>
          </a:xfrm>
        </p:grpSpPr>
        <p:sp>
          <p:nvSpPr>
            <p:cNvPr id="7" name="Freeform 7"/>
            <p:cNvSpPr/>
            <p:nvPr/>
          </p:nvSpPr>
          <p:spPr>
            <a:xfrm>
              <a:off x="0" y="0"/>
              <a:ext cx="4454546" cy="2409683"/>
            </a:xfrm>
            <a:custGeom>
              <a:avLst/>
              <a:gdLst/>
              <a:ahLst/>
              <a:cxnLst/>
              <a:rect l="l" t="t" r="r" b="b"/>
              <a:pathLst>
                <a:path w="4454546" h="2409683">
                  <a:moveTo>
                    <a:pt x="0" y="0"/>
                  </a:moveTo>
                  <a:lnTo>
                    <a:pt x="4454546" y="0"/>
                  </a:lnTo>
                  <a:lnTo>
                    <a:pt x="4454546" y="2409683"/>
                  </a:lnTo>
                  <a:lnTo>
                    <a:pt x="0" y="2409683"/>
                  </a:lnTo>
                  <a:close/>
                </a:path>
              </a:pathLst>
            </a:custGeom>
            <a:solidFill>
              <a:srgbClr val="FFFFFF"/>
            </a:solidFill>
          </p:spPr>
        </p:sp>
        <p:sp>
          <p:nvSpPr>
            <p:cNvPr id="8" name="TextBox 8"/>
            <p:cNvSpPr txBox="1"/>
            <p:nvPr/>
          </p:nvSpPr>
          <p:spPr>
            <a:xfrm>
              <a:off x="0" y="-123825"/>
              <a:ext cx="4454545" cy="2533508"/>
            </a:xfrm>
            <a:prstGeom prst="rect">
              <a:avLst/>
            </a:prstGeom>
          </p:spPr>
          <p:txBody>
            <a:bodyPr lIns="50800" tIns="50800" rIns="50800" bIns="50800" rtlCol="0" anchor="ctr"/>
            <a:lstStyle/>
            <a:p>
              <a:pPr algn="ctr">
                <a:lnSpc>
                  <a:spcPts val="4480"/>
                </a:lnSpc>
                <a:spcBef>
                  <a:spcPct val="0"/>
                </a:spcBef>
              </a:pPr>
              <a:endParaRPr/>
            </a:p>
          </p:txBody>
        </p:sp>
      </p:grpSp>
      <p:sp>
        <p:nvSpPr>
          <p:cNvPr id="11" name="TextBox 11"/>
          <p:cNvSpPr txBox="1"/>
          <p:nvPr/>
        </p:nvSpPr>
        <p:spPr>
          <a:xfrm>
            <a:off x="9452691" y="3212913"/>
            <a:ext cx="8011998" cy="604557"/>
          </a:xfrm>
          <a:prstGeom prst="rect">
            <a:avLst/>
          </a:prstGeom>
        </p:spPr>
        <p:txBody>
          <a:bodyPr lIns="0" tIns="0" rIns="0" bIns="0" rtlCol="0" anchor="t">
            <a:spAutoFit/>
          </a:bodyPr>
          <a:lstStyle/>
          <a:p>
            <a:pPr algn="ctr">
              <a:lnSpc>
                <a:spcPts val="4480"/>
              </a:lnSpc>
              <a:spcBef>
                <a:spcPct val="0"/>
              </a:spcBef>
            </a:pPr>
            <a:r>
              <a:rPr lang="en-US" sz="3200" b="1">
                <a:solidFill>
                  <a:srgbClr val="000000"/>
                </a:solidFill>
                <a:latin typeface="Arial Bold"/>
                <a:ea typeface="Arial Bold"/>
                <a:cs typeface="Arial Bold"/>
                <a:sym typeface="Arial Bold"/>
              </a:rPr>
              <a:t>2.4.6. Đánh giá hoạt động thử nghiệm</a:t>
            </a:r>
          </a:p>
        </p:txBody>
      </p:sp>
      <p:grpSp>
        <p:nvGrpSpPr>
          <p:cNvPr id="12" name="Group 12"/>
          <p:cNvGrpSpPr/>
          <p:nvPr/>
        </p:nvGrpSpPr>
        <p:grpSpPr>
          <a:xfrm>
            <a:off x="990387" y="840088"/>
            <a:ext cx="7586481" cy="4264918"/>
            <a:chOff x="0" y="0"/>
            <a:chExt cx="2293554" cy="1289375"/>
          </a:xfrm>
        </p:grpSpPr>
        <p:sp>
          <p:nvSpPr>
            <p:cNvPr id="13" name="Freeform 13"/>
            <p:cNvSpPr/>
            <p:nvPr/>
          </p:nvSpPr>
          <p:spPr>
            <a:xfrm>
              <a:off x="0" y="0"/>
              <a:ext cx="2293554" cy="1289375"/>
            </a:xfrm>
            <a:custGeom>
              <a:avLst/>
              <a:gdLst/>
              <a:ahLst/>
              <a:cxnLst/>
              <a:rect l="l" t="t" r="r" b="b"/>
              <a:pathLst>
                <a:path w="2293554" h="1289375">
                  <a:moveTo>
                    <a:pt x="7143" y="0"/>
                  </a:moveTo>
                  <a:lnTo>
                    <a:pt x="2286411" y="0"/>
                  </a:lnTo>
                  <a:cubicBezTo>
                    <a:pt x="2290356" y="0"/>
                    <a:pt x="2293554" y="3198"/>
                    <a:pt x="2293554" y="7143"/>
                  </a:cubicBezTo>
                  <a:lnTo>
                    <a:pt x="2293554" y="1282232"/>
                  </a:lnTo>
                  <a:cubicBezTo>
                    <a:pt x="2293554" y="1284126"/>
                    <a:pt x="2292802" y="1285943"/>
                    <a:pt x="2291462" y="1287283"/>
                  </a:cubicBezTo>
                  <a:cubicBezTo>
                    <a:pt x="2290122" y="1288623"/>
                    <a:pt x="2288305" y="1289375"/>
                    <a:pt x="2286411" y="1289375"/>
                  </a:cubicBezTo>
                  <a:lnTo>
                    <a:pt x="7143" y="1289375"/>
                  </a:lnTo>
                  <a:cubicBezTo>
                    <a:pt x="5249" y="1289375"/>
                    <a:pt x="3432" y="1288623"/>
                    <a:pt x="2092" y="1287283"/>
                  </a:cubicBezTo>
                  <a:cubicBezTo>
                    <a:pt x="753" y="1285943"/>
                    <a:pt x="0" y="1284126"/>
                    <a:pt x="0" y="1282232"/>
                  </a:cubicBezTo>
                  <a:lnTo>
                    <a:pt x="0" y="7143"/>
                  </a:lnTo>
                  <a:cubicBezTo>
                    <a:pt x="0" y="5249"/>
                    <a:pt x="753" y="3432"/>
                    <a:pt x="2092" y="2092"/>
                  </a:cubicBezTo>
                  <a:cubicBezTo>
                    <a:pt x="3432" y="753"/>
                    <a:pt x="5249" y="0"/>
                    <a:pt x="7143" y="0"/>
                  </a:cubicBezTo>
                  <a:close/>
                </a:path>
              </a:pathLst>
            </a:custGeom>
            <a:solidFill>
              <a:srgbClr val="FCFBE4"/>
            </a:solidFill>
            <a:ln w="9525" cap="sq">
              <a:solidFill>
                <a:srgbClr val="000000"/>
              </a:solidFill>
              <a:prstDash val="solid"/>
              <a:miter/>
            </a:ln>
          </p:spPr>
        </p:sp>
        <p:sp>
          <p:nvSpPr>
            <p:cNvPr id="14" name="TextBox 14"/>
            <p:cNvSpPr txBox="1"/>
            <p:nvPr/>
          </p:nvSpPr>
          <p:spPr>
            <a:xfrm>
              <a:off x="0" y="-9525"/>
              <a:ext cx="2293554" cy="1298900"/>
            </a:xfrm>
            <a:prstGeom prst="rect">
              <a:avLst/>
            </a:prstGeom>
          </p:spPr>
          <p:txBody>
            <a:bodyPr lIns="23354" tIns="23354" rIns="23354" bIns="23354" rtlCol="0" anchor="ctr"/>
            <a:lstStyle/>
            <a:p>
              <a:pPr algn="ctr">
                <a:lnSpc>
                  <a:spcPts val="772"/>
                </a:lnSpc>
              </a:pPr>
              <a:endParaRPr/>
            </a:p>
          </p:txBody>
        </p:sp>
      </p:grpSp>
      <p:sp>
        <p:nvSpPr>
          <p:cNvPr id="15" name="TextBox 15"/>
          <p:cNvSpPr txBox="1"/>
          <p:nvPr/>
        </p:nvSpPr>
        <p:spPr>
          <a:xfrm>
            <a:off x="1016891" y="2204804"/>
            <a:ext cx="7658192" cy="2502555"/>
          </a:xfrm>
          <a:prstGeom prst="rect">
            <a:avLst/>
          </a:prstGeom>
        </p:spPr>
        <p:txBody>
          <a:bodyPr lIns="0" tIns="0" rIns="0" bIns="0" rtlCol="0" anchor="t">
            <a:spAutoFit/>
          </a:bodyPr>
          <a:lstStyle/>
          <a:p>
            <a:pPr algn="l">
              <a:lnSpc>
                <a:spcPts val="3858"/>
              </a:lnSpc>
              <a:spcBef>
                <a:spcPct val="0"/>
              </a:spcBef>
            </a:pPr>
            <a:r>
              <a:rPr lang="en-US" sz="3215" spc="-32" dirty="0">
                <a:solidFill>
                  <a:srgbClr val="000000"/>
                </a:solidFill>
                <a:latin typeface="Arial"/>
                <a:ea typeface="Arial"/>
                <a:cs typeface="Arial"/>
                <a:sym typeface="Arial"/>
              </a:rPr>
              <a:t>LĨNH VỰC PHÁT TRIỂN NHẬN THỨC</a:t>
            </a:r>
          </a:p>
          <a:p>
            <a:pPr algn="l">
              <a:lnSpc>
                <a:spcPts val="3858"/>
              </a:lnSpc>
              <a:spcBef>
                <a:spcPct val="0"/>
              </a:spcBef>
            </a:pPr>
            <a:r>
              <a:rPr lang="en-US" sz="3215" spc="-32" dirty="0" err="1">
                <a:solidFill>
                  <a:srgbClr val="000000"/>
                </a:solidFill>
                <a:latin typeface="Arial"/>
                <a:ea typeface="Arial"/>
                <a:cs typeface="Arial"/>
                <a:sym typeface="Arial"/>
              </a:rPr>
              <a:t>Chủ</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đề</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Tết</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và</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mùa</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xuân</a:t>
            </a:r>
            <a:endParaRPr lang="en-US" sz="3215" spc="-32" dirty="0">
              <a:solidFill>
                <a:srgbClr val="000000"/>
              </a:solidFill>
              <a:latin typeface="Arial"/>
              <a:ea typeface="Arial"/>
              <a:cs typeface="Arial"/>
              <a:sym typeface="Arial"/>
            </a:endParaRPr>
          </a:p>
          <a:p>
            <a:pPr algn="l">
              <a:lnSpc>
                <a:spcPts val="3858"/>
              </a:lnSpc>
              <a:spcBef>
                <a:spcPct val="0"/>
              </a:spcBef>
            </a:pPr>
            <a:r>
              <a:rPr lang="en-US" sz="3215" spc="-32" dirty="0" err="1">
                <a:solidFill>
                  <a:srgbClr val="000000"/>
                </a:solidFill>
                <a:latin typeface="Arial"/>
                <a:ea typeface="Arial"/>
                <a:cs typeface="Arial"/>
                <a:sym typeface="Arial"/>
              </a:rPr>
              <a:t>Đề</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tài</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Đếm</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đến</a:t>
            </a:r>
            <a:r>
              <a:rPr lang="en-US" sz="3215" spc="-32" dirty="0">
                <a:solidFill>
                  <a:srgbClr val="000000"/>
                </a:solidFill>
                <a:latin typeface="Arial"/>
                <a:ea typeface="Arial"/>
                <a:cs typeface="Arial"/>
                <a:sym typeface="Arial"/>
              </a:rPr>
              <a:t> 6 </a:t>
            </a:r>
            <a:r>
              <a:rPr lang="en-US" sz="3215" spc="-32" dirty="0" err="1">
                <a:solidFill>
                  <a:srgbClr val="000000"/>
                </a:solidFill>
                <a:latin typeface="Arial"/>
                <a:ea typeface="Arial"/>
                <a:cs typeface="Arial"/>
                <a:sym typeface="Arial"/>
              </a:rPr>
              <a:t>và</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đếm</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theo</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khả</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năng</a:t>
            </a:r>
            <a:endParaRPr lang="en-US" sz="3215" spc="-32" dirty="0">
              <a:solidFill>
                <a:srgbClr val="000000"/>
              </a:solidFill>
              <a:latin typeface="Arial"/>
              <a:ea typeface="Arial"/>
              <a:cs typeface="Arial"/>
              <a:sym typeface="Arial"/>
            </a:endParaRPr>
          </a:p>
          <a:p>
            <a:pPr algn="l">
              <a:lnSpc>
                <a:spcPts val="3858"/>
              </a:lnSpc>
              <a:spcBef>
                <a:spcPct val="0"/>
              </a:spcBef>
            </a:pPr>
            <a:r>
              <a:rPr lang="en-US" sz="3215" spc="-32" dirty="0" err="1">
                <a:solidFill>
                  <a:srgbClr val="000000"/>
                </a:solidFill>
                <a:latin typeface="Arial"/>
                <a:ea typeface="Arial"/>
                <a:cs typeface="Arial"/>
                <a:sym typeface="Arial"/>
              </a:rPr>
              <a:t>Độ</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tuổi</a:t>
            </a:r>
            <a:r>
              <a:rPr lang="en-US" sz="3215" spc="-32" dirty="0">
                <a:solidFill>
                  <a:srgbClr val="000000"/>
                </a:solidFill>
                <a:latin typeface="Arial"/>
                <a:ea typeface="Arial"/>
                <a:cs typeface="Arial"/>
                <a:sym typeface="Arial"/>
              </a:rPr>
              <a:t>: 4 - 5 </a:t>
            </a:r>
            <a:r>
              <a:rPr lang="en-US" sz="3215" spc="-32" dirty="0" err="1">
                <a:solidFill>
                  <a:srgbClr val="000000"/>
                </a:solidFill>
                <a:latin typeface="Arial"/>
                <a:ea typeface="Arial"/>
                <a:cs typeface="Arial"/>
                <a:sym typeface="Arial"/>
              </a:rPr>
              <a:t>tuổi</a:t>
            </a:r>
            <a:endParaRPr lang="en-US" sz="3215" spc="-32" dirty="0">
              <a:solidFill>
                <a:srgbClr val="000000"/>
              </a:solidFill>
              <a:latin typeface="Arial"/>
              <a:ea typeface="Arial"/>
              <a:cs typeface="Arial"/>
              <a:sym typeface="Arial"/>
            </a:endParaRPr>
          </a:p>
          <a:p>
            <a:pPr algn="l">
              <a:lnSpc>
                <a:spcPts val="3858"/>
              </a:lnSpc>
              <a:spcBef>
                <a:spcPct val="0"/>
              </a:spcBef>
            </a:pPr>
            <a:r>
              <a:rPr lang="en-US" sz="3215" spc="-32" dirty="0" err="1">
                <a:solidFill>
                  <a:srgbClr val="000000"/>
                </a:solidFill>
                <a:latin typeface="Arial"/>
                <a:ea typeface="Arial"/>
                <a:cs typeface="Arial"/>
                <a:sym typeface="Arial"/>
              </a:rPr>
              <a:t>Thời</a:t>
            </a:r>
            <a:r>
              <a:rPr lang="en-US" sz="3215" spc="-32" dirty="0">
                <a:solidFill>
                  <a:srgbClr val="000000"/>
                </a:solidFill>
                <a:latin typeface="Arial"/>
                <a:ea typeface="Arial"/>
                <a:cs typeface="Arial"/>
                <a:sym typeface="Arial"/>
              </a:rPr>
              <a:t> </a:t>
            </a:r>
            <a:r>
              <a:rPr lang="en-US" sz="3215" spc="-32" dirty="0" err="1">
                <a:solidFill>
                  <a:srgbClr val="000000"/>
                </a:solidFill>
                <a:latin typeface="Arial"/>
                <a:ea typeface="Arial"/>
                <a:cs typeface="Arial"/>
                <a:sym typeface="Arial"/>
              </a:rPr>
              <a:t>gian</a:t>
            </a:r>
            <a:r>
              <a:rPr lang="en-US" sz="3215" spc="-32" dirty="0">
                <a:solidFill>
                  <a:srgbClr val="000000"/>
                </a:solidFill>
                <a:latin typeface="Arial"/>
                <a:ea typeface="Arial"/>
                <a:cs typeface="Arial"/>
                <a:sym typeface="Arial"/>
              </a:rPr>
              <a:t>: 25 - 30 </a:t>
            </a:r>
            <a:r>
              <a:rPr lang="en-US" sz="3215" spc="-32" dirty="0" err="1">
                <a:solidFill>
                  <a:srgbClr val="000000"/>
                </a:solidFill>
                <a:latin typeface="Arial"/>
                <a:ea typeface="Arial"/>
                <a:cs typeface="Arial"/>
                <a:sym typeface="Arial"/>
              </a:rPr>
              <a:t>phút</a:t>
            </a:r>
            <a:endParaRPr lang="en-US" sz="3215" spc="-32" dirty="0">
              <a:solidFill>
                <a:srgbClr val="000000"/>
              </a:solidFill>
              <a:latin typeface="Arial"/>
              <a:ea typeface="Arial"/>
              <a:cs typeface="Arial"/>
              <a:sym typeface="Arial"/>
            </a:endParaRPr>
          </a:p>
        </p:txBody>
      </p:sp>
      <p:sp>
        <p:nvSpPr>
          <p:cNvPr id="16" name="TextBox 16"/>
          <p:cNvSpPr txBox="1"/>
          <p:nvPr/>
        </p:nvSpPr>
        <p:spPr>
          <a:xfrm>
            <a:off x="1099957" y="952500"/>
            <a:ext cx="7476911" cy="1038151"/>
          </a:xfrm>
          <a:prstGeom prst="rect">
            <a:avLst/>
          </a:prstGeom>
        </p:spPr>
        <p:txBody>
          <a:bodyPr lIns="0" tIns="0" rIns="0" bIns="0" rtlCol="0" anchor="t">
            <a:spAutoFit/>
          </a:bodyPr>
          <a:lstStyle/>
          <a:p>
            <a:pPr algn="l">
              <a:lnSpc>
                <a:spcPts val="3851"/>
              </a:lnSpc>
              <a:spcBef>
                <a:spcPct val="0"/>
              </a:spcBef>
            </a:pPr>
            <a:r>
              <a:rPr lang="en-US" sz="3209" b="1" spc="-32" dirty="0">
                <a:solidFill>
                  <a:srgbClr val="000000"/>
                </a:solidFill>
                <a:latin typeface="Arial Bold"/>
                <a:ea typeface="Arial Bold"/>
                <a:cs typeface="Arial Bold"/>
                <a:sym typeface="Arial Bold"/>
              </a:rPr>
              <a:t>2.4.5. </a:t>
            </a:r>
            <a:r>
              <a:rPr lang="en-US" sz="3209" b="1" spc="-32" dirty="0" err="1">
                <a:solidFill>
                  <a:srgbClr val="000000"/>
                </a:solidFill>
                <a:latin typeface="Arial Bold"/>
                <a:ea typeface="Arial Bold"/>
                <a:cs typeface="Arial Bold"/>
                <a:sym typeface="Arial Bold"/>
              </a:rPr>
              <a:t>Thiết</a:t>
            </a:r>
            <a:r>
              <a:rPr lang="en-US" sz="3209" b="1" spc="-32" dirty="0">
                <a:solidFill>
                  <a:srgbClr val="000000"/>
                </a:solidFill>
                <a:latin typeface="Arial Bold"/>
                <a:ea typeface="Arial Bold"/>
                <a:cs typeface="Arial Bold"/>
                <a:sym typeface="Arial Bold"/>
              </a:rPr>
              <a:t> </a:t>
            </a:r>
            <a:r>
              <a:rPr lang="en-US" sz="3209" b="1" spc="-32" dirty="0" err="1">
                <a:solidFill>
                  <a:srgbClr val="000000"/>
                </a:solidFill>
                <a:latin typeface="Arial Bold"/>
                <a:ea typeface="Arial Bold"/>
                <a:cs typeface="Arial Bold"/>
                <a:sym typeface="Arial Bold"/>
              </a:rPr>
              <a:t>kế</a:t>
            </a:r>
            <a:r>
              <a:rPr lang="en-US" sz="3209" b="1" spc="-32" dirty="0">
                <a:solidFill>
                  <a:srgbClr val="000000"/>
                </a:solidFill>
                <a:latin typeface="Arial Bold"/>
                <a:ea typeface="Arial Bold"/>
                <a:cs typeface="Arial Bold"/>
                <a:sym typeface="Arial Bold"/>
              </a:rPr>
              <a:t> </a:t>
            </a:r>
            <a:r>
              <a:rPr lang="en-US" sz="3209" b="1" spc="-32" dirty="0" err="1">
                <a:solidFill>
                  <a:srgbClr val="000000"/>
                </a:solidFill>
                <a:latin typeface="Arial Bold"/>
                <a:ea typeface="Arial Bold"/>
                <a:cs typeface="Arial Bold"/>
                <a:sym typeface="Arial Bold"/>
              </a:rPr>
              <a:t>hoạt</a:t>
            </a:r>
            <a:r>
              <a:rPr lang="en-US" sz="3209" b="1" spc="-32" dirty="0">
                <a:solidFill>
                  <a:srgbClr val="000000"/>
                </a:solidFill>
                <a:latin typeface="Arial Bold"/>
                <a:ea typeface="Arial Bold"/>
                <a:cs typeface="Arial Bold"/>
                <a:sym typeface="Arial Bold"/>
              </a:rPr>
              <a:t> </a:t>
            </a:r>
            <a:r>
              <a:rPr lang="en-US" sz="3209" b="1" spc="-32" dirty="0" err="1">
                <a:solidFill>
                  <a:srgbClr val="000000"/>
                </a:solidFill>
                <a:latin typeface="Arial Bold"/>
                <a:ea typeface="Arial Bold"/>
                <a:cs typeface="Arial Bold"/>
                <a:sym typeface="Arial Bold"/>
              </a:rPr>
              <a:t>động</a:t>
            </a:r>
            <a:r>
              <a:rPr lang="en-US" sz="3209" b="1" spc="-32" dirty="0">
                <a:solidFill>
                  <a:srgbClr val="000000"/>
                </a:solidFill>
                <a:latin typeface="Arial Bold"/>
                <a:ea typeface="Arial Bold"/>
                <a:cs typeface="Arial Bold"/>
                <a:sym typeface="Arial Bold"/>
              </a:rPr>
              <a:t> </a:t>
            </a:r>
            <a:r>
              <a:rPr lang="en-US" sz="3209" b="1" spc="-32" dirty="0" err="1">
                <a:solidFill>
                  <a:srgbClr val="000000"/>
                </a:solidFill>
                <a:latin typeface="Arial Bold"/>
                <a:ea typeface="Arial Bold"/>
                <a:cs typeface="Arial Bold"/>
                <a:sym typeface="Arial Bold"/>
              </a:rPr>
              <a:t>thử</a:t>
            </a:r>
            <a:r>
              <a:rPr lang="en-US" sz="3209" b="1" spc="-32" dirty="0">
                <a:solidFill>
                  <a:srgbClr val="000000"/>
                </a:solidFill>
                <a:latin typeface="Arial Bold"/>
                <a:ea typeface="Arial Bold"/>
                <a:cs typeface="Arial Bold"/>
                <a:sym typeface="Arial Bold"/>
              </a:rPr>
              <a:t> </a:t>
            </a:r>
            <a:r>
              <a:rPr lang="en-US" sz="3209" b="1" spc="-32" dirty="0" err="1">
                <a:solidFill>
                  <a:srgbClr val="000000"/>
                </a:solidFill>
                <a:latin typeface="Arial Bold"/>
                <a:ea typeface="Arial Bold"/>
                <a:cs typeface="Arial Bold"/>
                <a:sym typeface="Arial Bold"/>
              </a:rPr>
              <a:t>nghiệm</a:t>
            </a:r>
            <a:r>
              <a:rPr lang="en-US" sz="3209" b="1" spc="-32" dirty="0">
                <a:solidFill>
                  <a:srgbClr val="000000"/>
                </a:solidFill>
                <a:latin typeface="Arial Bold"/>
                <a:ea typeface="Arial Bold"/>
                <a:cs typeface="Arial Bold"/>
                <a:sym typeface="Arial Bold"/>
              </a:rPr>
              <a:t> </a:t>
            </a:r>
            <a:r>
              <a:rPr lang="en-US" sz="3209" b="1" spc="-32" dirty="0" err="1">
                <a:solidFill>
                  <a:srgbClr val="000000"/>
                </a:solidFill>
                <a:latin typeface="Arial Bold"/>
                <a:ea typeface="Arial Bold"/>
                <a:cs typeface="Arial Bold"/>
                <a:sym typeface="Arial Bold"/>
              </a:rPr>
              <a:t>trên</a:t>
            </a:r>
            <a:r>
              <a:rPr lang="en-US" sz="3209" b="1" spc="-32" dirty="0">
                <a:solidFill>
                  <a:srgbClr val="000000"/>
                </a:solidFill>
                <a:latin typeface="Arial Bold"/>
                <a:ea typeface="Arial Bold"/>
                <a:cs typeface="Arial Bold"/>
                <a:sym typeface="Arial Bold"/>
              </a:rPr>
              <a:t> </a:t>
            </a:r>
            <a:r>
              <a:rPr lang="en-US" sz="3209" b="1" spc="-32" dirty="0" err="1">
                <a:solidFill>
                  <a:srgbClr val="000000"/>
                </a:solidFill>
                <a:latin typeface="Arial Bold"/>
                <a:ea typeface="Arial Bold"/>
                <a:cs typeface="Arial Bold"/>
                <a:sym typeface="Arial Bold"/>
              </a:rPr>
              <a:t>trẻ</a:t>
            </a:r>
            <a:endParaRPr lang="en-US" sz="3209" b="1" spc="-32" dirty="0">
              <a:solidFill>
                <a:srgbClr val="000000"/>
              </a:solidFill>
              <a:latin typeface="Arial Bold"/>
              <a:ea typeface="Arial Bold"/>
              <a:cs typeface="Arial Bold"/>
              <a:sym typeface="Arial Bold"/>
            </a:endParaRPr>
          </a:p>
        </p:txBody>
      </p:sp>
      <p:grpSp>
        <p:nvGrpSpPr>
          <p:cNvPr id="17" name="Group 17"/>
          <p:cNvGrpSpPr/>
          <p:nvPr/>
        </p:nvGrpSpPr>
        <p:grpSpPr>
          <a:xfrm>
            <a:off x="9144000" y="2904074"/>
            <a:ext cx="8765367" cy="7000891"/>
            <a:chOff x="0" y="0"/>
            <a:chExt cx="2649957" cy="2116518"/>
          </a:xfrm>
        </p:grpSpPr>
        <p:sp>
          <p:nvSpPr>
            <p:cNvPr id="18" name="Freeform 18"/>
            <p:cNvSpPr/>
            <p:nvPr/>
          </p:nvSpPr>
          <p:spPr>
            <a:xfrm>
              <a:off x="0" y="0"/>
              <a:ext cx="2649957" cy="2116518"/>
            </a:xfrm>
            <a:custGeom>
              <a:avLst/>
              <a:gdLst/>
              <a:ahLst/>
              <a:cxnLst/>
              <a:rect l="l" t="t" r="r" b="b"/>
              <a:pathLst>
                <a:path w="2649957" h="2116518">
                  <a:moveTo>
                    <a:pt x="6183" y="0"/>
                  </a:moveTo>
                  <a:lnTo>
                    <a:pt x="2643774" y="0"/>
                  </a:lnTo>
                  <a:cubicBezTo>
                    <a:pt x="2645414" y="0"/>
                    <a:pt x="2646986" y="651"/>
                    <a:pt x="2648146" y="1811"/>
                  </a:cubicBezTo>
                  <a:cubicBezTo>
                    <a:pt x="2649305" y="2970"/>
                    <a:pt x="2649957" y="4543"/>
                    <a:pt x="2649957" y="6183"/>
                  </a:cubicBezTo>
                  <a:lnTo>
                    <a:pt x="2649957" y="2110335"/>
                  </a:lnTo>
                  <a:cubicBezTo>
                    <a:pt x="2649957" y="2113750"/>
                    <a:pt x="2647189" y="2116518"/>
                    <a:pt x="2643774" y="2116518"/>
                  </a:cubicBezTo>
                  <a:lnTo>
                    <a:pt x="6183" y="2116518"/>
                  </a:lnTo>
                  <a:cubicBezTo>
                    <a:pt x="4543" y="2116518"/>
                    <a:pt x="2970" y="2115867"/>
                    <a:pt x="1811" y="2114707"/>
                  </a:cubicBezTo>
                  <a:cubicBezTo>
                    <a:pt x="651" y="2113548"/>
                    <a:pt x="0" y="2111975"/>
                    <a:pt x="0" y="2110335"/>
                  </a:cubicBezTo>
                  <a:lnTo>
                    <a:pt x="0" y="6183"/>
                  </a:lnTo>
                  <a:cubicBezTo>
                    <a:pt x="0" y="4543"/>
                    <a:pt x="651" y="2970"/>
                    <a:pt x="1811" y="1811"/>
                  </a:cubicBezTo>
                  <a:cubicBezTo>
                    <a:pt x="2970" y="651"/>
                    <a:pt x="4543" y="0"/>
                    <a:pt x="6183" y="0"/>
                  </a:cubicBezTo>
                  <a:close/>
                </a:path>
              </a:pathLst>
            </a:custGeom>
            <a:solidFill>
              <a:srgbClr val="FFFBFD"/>
            </a:solidFill>
            <a:ln w="9525" cap="sq">
              <a:solidFill>
                <a:srgbClr val="000000"/>
              </a:solidFill>
              <a:prstDash val="solid"/>
              <a:miter/>
            </a:ln>
          </p:spPr>
        </p:sp>
        <p:sp>
          <p:nvSpPr>
            <p:cNvPr id="19" name="TextBox 19"/>
            <p:cNvSpPr txBox="1"/>
            <p:nvPr/>
          </p:nvSpPr>
          <p:spPr>
            <a:xfrm>
              <a:off x="0" y="-9525"/>
              <a:ext cx="2649957" cy="2126043"/>
            </a:xfrm>
            <a:prstGeom prst="rect">
              <a:avLst/>
            </a:prstGeom>
          </p:spPr>
          <p:txBody>
            <a:bodyPr lIns="23354" tIns="23354" rIns="23354" bIns="23354" rtlCol="0" anchor="ctr"/>
            <a:lstStyle/>
            <a:p>
              <a:pPr algn="ctr">
                <a:lnSpc>
                  <a:spcPts val="772"/>
                </a:lnSpc>
              </a:pPr>
              <a:endParaRPr/>
            </a:p>
          </p:txBody>
        </p:sp>
      </p:grpSp>
      <p:sp>
        <p:nvSpPr>
          <p:cNvPr id="20" name="TextBox 20"/>
          <p:cNvSpPr txBox="1"/>
          <p:nvPr/>
        </p:nvSpPr>
        <p:spPr>
          <a:xfrm>
            <a:off x="9076007" y="3955274"/>
            <a:ext cx="8765367" cy="6224679"/>
          </a:xfrm>
          <a:prstGeom prst="rect">
            <a:avLst/>
          </a:prstGeom>
        </p:spPr>
        <p:txBody>
          <a:bodyPr lIns="0" tIns="0" rIns="0" bIns="0" rtlCol="0" anchor="t">
            <a:spAutoFit/>
          </a:bodyPr>
          <a:lstStyle/>
          <a:p>
            <a:pPr algn="ctr">
              <a:lnSpc>
                <a:spcPts val="4480"/>
              </a:lnSpc>
              <a:spcBef>
                <a:spcPct val="0"/>
              </a:spcBef>
            </a:pPr>
            <a:r>
              <a:rPr lang="en-US" sz="3200" b="1">
                <a:solidFill>
                  <a:srgbClr val="000000"/>
                </a:solidFill>
                <a:latin typeface="Arial Bold"/>
                <a:ea typeface="Arial Bold"/>
                <a:cs typeface="Arial Bold"/>
                <a:sym typeface="Arial Bold"/>
              </a:rPr>
              <a:t>* Đánh giá tổ chức hoạt động</a:t>
            </a:r>
          </a:p>
          <a:p>
            <a:pPr marL="690881" lvl="1" indent="-345440" algn="l">
              <a:lnSpc>
                <a:spcPts val="4480"/>
              </a:lnSpc>
              <a:spcBef>
                <a:spcPct val="0"/>
              </a:spcBef>
              <a:buFont typeface="Arial"/>
              <a:buChar char="•"/>
            </a:pPr>
            <a:r>
              <a:rPr lang="en-US" sz="3200">
                <a:solidFill>
                  <a:srgbClr val="000000"/>
                </a:solidFill>
                <a:latin typeface="Arial"/>
                <a:ea typeface="Arial"/>
                <a:cs typeface="Arial"/>
                <a:sym typeface="Arial"/>
              </a:rPr>
              <a:t>Chuẩn bị chu đáo đồ dùng (thẻ số, đồ vật đếm…) phù hợp độ tuổi.</a:t>
            </a:r>
          </a:p>
          <a:p>
            <a:pPr marL="690881" lvl="1" indent="-345440" algn="l">
              <a:lnSpc>
                <a:spcPts val="4480"/>
              </a:lnSpc>
              <a:spcBef>
                <a:spcPct val="0"/>
              </a:spcBef>
              <a:buFont typeface="Arial"/>
              <a:buChar char="•"/>
            </a:pPr>
            <a:r>
              <a:rPr lang="en-US" sz="3200">
                <a:solidFill>
                  <a:srgbClr val="000000"/>
                </a:solidFill>
                <a:latin typeface="Arial"/>
                <a:ea typeface="Arial"/>
                <a:cs typeface="Arial"/>
                <a:sym typeface="Arial"/>
              </a:rPr>
              <a:t>Tổ chức hoạt động linh hoạt, sáng tạo, sử dụng nhiều phương pháp tích cực: đàm thoại, quan sát, thực hành, trò chơi.</a:t>
            </a:r>
          </a:p>
          <a:p>
            <a:pPr marL="690881" lvl="1" indent="-345440" algn="l">
              <a:lnSpc>
                <a:spcPts val="4480"/>
              </a:lnSpc>
              <a:spcBef>
                <a:spcPct val="0"/>
              </a:spcBef>
              <a:buFont typeface="Arial"/>
              <a:buChar char="•"/>
            </a:pPr>
            <a:r>
              <a:rPr lang="en-US" sz="3200">
                <a:solidFill>
                  <a:srgbClr val="000000"/>
                </a:solidFill>
                <a:latin typeface="Arial"/>
                <a:ea typeface="Arial"/>
                <a:cs typeface="Arial"/>
                <a:sym typeface="Arial"/>
              </a:rPr>
              <a:t>Cô giảng rõ ràng, truyền cảm, tương tác tốt, tạo hứng thú cho trẻ.</a:t>
            </a:r>
          </a:p>
          <a:p>
            <a:pPr marL="690881" lvl="1" indent="-345440" algn="l">
              <a:lnSpc>
                <a:spcPts val="4480"/>
              </a:lnSpc>
              <a:spcBef>
                <a:spcPct val="0"/>
              </a:spcBef>
              <a:buFont typeface="Arial"/>
              <a:buChar char="•"/>
            </a:pPr>
            <a:r>
              <a:rPr lang="en-US" sz="3200">
                <a:solidFill>
                  <a:srgbClr val="000000"/>
                </a:solidFill>
                <a:latin typeface="Arial"/>
                <a:ea typeface="Arial"/>
                <a:cs typeface="Arial"/>
                <a:sym typeface="Arial"/>
              </a:rPr>
              <a:t>Trò chơi sinh động, giúp trẻ củng cố kiến thức hiệu qu</a:t>
            </a:r>
            <a:r>
              <a:rPr lang="en-US" sz="3200" b="1">
                <a:solidFill>
                  <a:srgbClr val="000000"/>
                </a:solidFill>
                <a:latin typeface="Arial Bold"/>
                <a:ea typeface="Arial Bold"/>
                <a:cs typeface="Arial Bold"/>
                <a:sym typeface="Arial Bold"/>
              </a:rPr>
              <a:t>ả.</a:t>
            </a:r>
          </a:p>
          <a:p>
            <a:pPr algn="ctr">
              <a:lnSpc>
                <a:spcPts val="4480"/>
              </a:lnSpc>
              <a:spcBef>
                <a:spcPct val="0"/>
              </a:spcBef>
            </a:pPr>
            <a:endParaRPr lang="en-US" sz="3200" b="1">
              <a:solidFill>
                <a:srgbClr val="000000"/>
              </a:solidFill>
              <a:latin typeface="Arial Bold"/>
              <a:ea typeface="Arial Bold"/>
              <a:cs typeface="Arial Bold"/>
              <a:sym typeface="Arial Bold"/>
            </a:endParaRPr>
          </a:p>
        </p:txBody>
      </p:sp>
      <p:sp>
        <p:nvSpPr>
          <p:cNvPr id="21" name="TextBox 21"/>
          <p:cNvSpPr txBox="1"/>
          <p:nvPr/>
        </p:nvSpPr>
        <p:spPr>
          <a:xfrm>
            <a:off x="9520685" y="2972547"/>
            <a:ext cx="8011998" cy="604557"/>
          </a:xfrm>
          <a:prstGeom prst="rect">
            <a:avLst/>
          </a:prstGeom>
        </p:spPr>
        <p:txBody>
          <a:bodyPr lIns="0" tIns="0" rIns="0" bIns="0" rtlCol="0" anchor="t">
            <a:spAutoFit/>
          </a:bodyPr>
          <a:lstStyle/>
          <a:p>
            <a:pPr algn="ctr">
              <a:lnSpc>
                <a:spcPts val="4480"/>
              </a:lnSpc>
              <a:spcBef>
                <a:spcPct val="0"/>
              </a:spcBef>
            </a:pPr>
            <a:r>
              <a:rPr lang="en-US" sz="3200" b="1">
                <a:solidFill>
                  <a:srgbClr val="000000"/>
                </a:solidFill>
                <a:latin typeface="Arial Bold"/>
                <a:ea typeface="Arial Bold"/>
                <a:cs typeface="Arial Bold"/>
                <a:sym typeface="Arial Bold"/>
              </a:rPr>
              <a:t>2.4.6. Đánh giá hoạt động thử nghiệm</a:t>
            </a:r>
          </a:p>
        </p:txBody>
      </p:sp>
      <p:sp>
        <p:nvSpPr>
          <p:cNvPr id="3" name="TextBox 2"/>
          <p:cNvSpPr txBox="1"/>
          <p:nvPr/>
        </p:nvSpPr>
        <p:spPr>
          <a:xfrm>
            <a:off x="9520685" y="1866900"/>
            <a:ext cx="7944004" cy="492443"/>
          </a:xfrm>
          <a:prstGeom prst="rect">
            <a:avLst/>
          </a:prstGeom>
          <a:noFill/>
        </p:spPr>
        <p:txBody>
          <a:bodyPr wrap="square" rtlCol="0">
            <a:spAutoFit/>
          </a:bodyPr>
          <a:lstStyle/>
          <a:p>
            <a:r>
              <a:rPr lang="en-US" sz="2600" u="sng" dirty="0">
                <a:solidFill>
                  <a:schemeClr val="accent1"/>
                </a:solidFill>
                <a:latin typeface="Arial" pitchFamily="34" charset="0"/>
                <a:cs typeface="Arial" pitchFamily="34" charset="0"/>
              </a:rPr>
              <a:t>https://youtu.be/I-4owCi8gJQ?si=ZC9eF03J2iilJ9IW</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8310" y="5732720"/>
            <a:ext cx="6730507" cy="378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4131593"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sp>
        <p:nvSpPr>
          <p:cNvPr id="5" name="TextBox 5"/>
          <p:cNvSpPr txBox="1"/>
          <p:nvPr/>
        </p:nvSpPr>
        <p:spPr>
          <a:xfrm>
            <a:off x="4548554" y="7625675"/>
            <a:ext cx="9190891" cy="589914"/>
          </a:xfrm>
          <a:prstGeom prst="rect">
            <a:avLst/>
          </a:prstGeom>
        </p:spPr>
        <p:txBody>
          <a:bodyPr lIns="0" tIns="0" rIns="0" bIns="0" rtlCol="0" anchor="t">
            <a:spAutoFit/>
          </a:bodyPr>
          <a:lstStyle/>
          <a:p>
            <a:pPr algn="ctr">
              <a:lnSpc>
                <a:spcPts val="4760"/>
              </a:lnSpc>
            </a:pPr>
            <a:r>
              <a:rPr lang="en-US" sz="3400">
                <a:solidFill>
                  <a:srgbClr val="000000"/>
                </a:solidFill>
                <a:latin typeface="Questrial"/>
                <a:ea typeface="Questrial"/>
                <a:cs typeface="Questrial"/>
                <a:sym typeface="Questrial"/>
              </a:rPr>
              <a:t>Borcelle Studio</a:t>
            </a:r>
          </a:p>
        </p:txBody>
      </p:sp>
      <p:grpSp>
        <p:nvGrpSpPr>
          <p:cNvPr id="6" name="Group 6"/>
          <p:cNvGrpSpPr/>
          <p:nvPr/>
        </p:nvGrpSpPr>
        <p:grpSpPr>
          <a:xfrm>
            <a:off x="996015" y="883237"/>
            <a:ext cx="16913352" cy="8798560"/>
            <a:chOff x="0" y="0"/>
            <a:chExt cx="4454545" cy="2317316"/>
          </a:xfrm>
        </p:grpSpPr>
        <p:sp>
          <p:nvSpPr>
            <p:cNvPr id="7" name="Freeform 7"/>
            <p:cNvSpPr/>
            <p:nvPr/>
          </p:nvSpPr>
          <p:spPr>
            <a:xfrm>
              <a:off x="0" y="0"/>
              <a:ext cx="4454546" cy="2317316"/>
            </a:xfrm>
            <a:custGeom>
              <a:avLst/>
              <a:gdLst/>
              <a:ahLst/>
              <a:cxnLst/>
              <a:rect l="l" t="t" r="r" b="b"/>
              <a:pathLst>
                <a:path w="4454546" h="2317316">
                  <a:moveTo>
                    <a:pt x="0" y="0"/>
                  </a:moveTo>
                  <a:lnTo>
                    <a:pt x="4454546" y="0"/>
                  </a:lnTo>
                  <a:lnTo>
                    <a:pt x="4454546" y="2317316"/>
                  </a:lnTo>
                  <a:lnTo>
                    <a:pt x="0" y="2317316"/>
                  </a:lnTo>
                  <a:close/>
                </a:path>
              </a:pathLst>
            </a:custGeom>
            <a:solidFill>
              <a:srgbClr val="FFFFFF"/>
            </a:solidFill>
          </p:spPr>
        </p:sp>
        <p:sp>
          <p:nvSpPr>
            <p:cNvPr id="8" name="TextBox 8"/>
            <p:cNvSpPr txBox="1"/>
            <p:nvPr/>
          </p:nvSpPr>
          <p:spPr>
            <a:xfrm>
              <a:off x="0" y="-123825"/>
              <a:ext cx="4454545" cy="2441141"/>
            </a:xfrm>
            <a:prstGeom prst="rect">
              <a:avLst/>
            </a:prstGeom>
          </p:spPr>
          <p:txBody>
            <a:bodyPr lIns="50800" tIns="50800" rIns="50800" bIns="50800" rtlCol="0" anchor="ctr"/>
            <a:lstStyle/>
            <a:p>
              <a:pPr algn="ctr">
                <a:lnSpc>
                  <a:spcPts val="4480"/>
                </a:lnSpc>
                <a:spcBef>
                  <a:spcPct val="0"/>
                </a:spcBef>
              </a:pPr>
              <a:endParaRPr/>
            </a:p>
          </p:txBody>
        </p:sp>
      </p:grpSp>
      <p:grpSp>
        <p:nvGrpSpPr>
          <p:cNvPr id="9" name="Group 9"/>
          <p:cNvGrpSpPr/>
          <p:nvPr/>
        </p:nvGrpSpPr>
        <p:grpSpPr>
          <a:xfrm>
            <a:off x="807874" y="2280575"/>
            <a:ext cx="8813665" cy="7829059"/>
            <a:chOff x="0" y="0"/>
            <a:chExt cx="2664558" cy="2366891"/>
          </a:xfrm>
        </p:grpSpPr>
        <p:sp>
          <p:nvSpPr>
            <p:cNvPr id="10" name="Freeform 10"/>
            <p:cNvSpPr/>
            <p:nvPr/>
          </p:nvSpPr>
          <p:spPr>
            <a:xfrm>
              <a:off x="0" y="0"/>
              <a:ext cx="2664558" cy="2366891"/>
            </a:xfrm>
            <a:custGeom>
              <a:avLst/>
              <a:gdLst/>
              <a:ahLst/>
              <a:cxnLst/>
              <a:rect l="l" t="t" r="r" b="b"/>
              <a:pathLst>
                <a:path w="2664558" h="2366891">
                  <a:moveTo>
                    <a:pt x="6149" y="0"/>
                  </a:moveTo>
                  <a:lnTo>
                    <a:pt x="2658409" y="0"/>
                  </a:lnTo>
                  <a:cubicBezTo>
                    <a:pt x="2661805" y="0"/>
                    <a:pt x="2664558" y="2753"/>
                    <a:pt x="2664558" y="6149"/>
                  </a:cubicBezTo>
                  <a:lnTo>
                    <a:pt x="2664558" y="2360742"/>
                  </a:lnTo>
                  <a:cubicBezTo>
                    <a:pt x="2664558" y="2364138"/>
                    <a:pt x="2661805" y="2366891"/>
                    <a:pt x="2658409" y="2366891"/>
                  </a:cubicBezTo>
                  <a:lnTo>
                    <a:pt x="6149" y="2366891"/>
                  </a:lnTo>
                  <a:cubicBezTo>
                    <a:pt x="2753" y="2366891"/>
                    <a:pt x="0" y="2364138"/>
                    <a:pt x="0" y="2360742"/>
                  </a:cubicBezTo>
                  <a:lnTo>
                    <a:pt x="0" y="6149"/>
                  </a:lnTo>
                  <a:cubicBezTo>
                    <a:pt x="0" y="2753"/>
                    <a:pt x="2753" y="0"/>
                    <a:pt x="6149" y="0"/>
                  </a:cubicBezTo>
                  <a:close/>
                </a:path>
              </a:pathLst>
            </a:custGeom>
            <a:solidFill>
              <a:srgbClr val="FCFBE4"/>
            </a:solidFill>
            <a:ln w="9525" cap="sq">
              <a:solidFill>
                <a:srgbClr val="000000"/>
              </a:solidFill>
              <a:prstDash val="solid"/>
              <a:miter/>
            </a:ln>
          </p:spPr>
        </p:sp>
        <p:sp>
          <p:nvSpPr>
            <p:cNvPr id="11" name="TextBox 11"/>
            <p:cNvSpPr txBox="1"/>
            <p:nvPr/>
          </p:nvSpPr>
          <p:spPr>
            <a:xfrm>
              <a:off x="0" y="-9525"/>
              <a:ext cx="2664558" cy="2376416"/>
            </a:xfrm>
            <a:prstGeom prst="rect">
              <a:avLst/>
            </a:prstGeom>
          </p:spPr>
          <p:txBody>
            <a:bodyPr lIns="23354" tIns="23354" rIns="23354" bIns="23354" rtlCol="0" anchor="ctr"/>
            <a:lstStyle/>
            <a:p>
              <a:pPr algn="ctr">
                <a:lnSpc>
                  <a:spcPts val="772"/>
                </a:lnSpc>
              </a:pPr>
              <a:endParaRPr/>
            </a:p>
          </p:txBody>
        </p:sp>
      </p:grpSp>
      <p:sp>
        <p:nvSpPr>
          <p:cNvPr id="12" name="TextBox 12"/>
          <p:cNvSpPr txBox="1"/>
          <p:nvPr/>
        </p:nvSpPr>
        <p:spPr>
          <a:xfrm>
            <a:off x="742420" y="3419996"/>
            <a:ext cx="8710271" cy="6867004"/>
          </a:xfrm>
          <a:prstGeom prst="rect">
            <a:avLst/>
          </a:prstGeom>
        </p:spPr>
        <p:txBody>
          <a:bodyPr lIns="0" tIns="0" rIns="0" bIns="0" rtlCol="0" anchor="t">
            <a:spAutoFit/>
          </a:bodyPr>
          <a:lstStyle/>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Trẻ đếm đúng đến 6 qua các hoạt động cụ thể (bánh chưng, bông hoa…).</a:t>
            </a:r>
          </a:p>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Hiểu nhóm có số lượng là 6 (6 bông hoa, 6 lì xì…).</a:t>
            </a:r>
          </a:p>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Đếm thành thạo các nhóm đối tượng trong phạm vi 6.</a:t>
            </a:r>
          </a:p>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Tự tin tham gia trò chơi học tập, thao tác đúng khi chơi Quizzi, trang trí cây đào.</a:t>
            </a:r>
          </a:p>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Rèn kỹ năng làm việc nhóm, phối hợp tốt trong trò chơi.</a:t>
            </a:r>
          </a:p>
          <a:p>
            <a:pPr marL="690881" lvl="1" indent="-345440" algn="l">
              <a:lnSpc>
                <a:spcPts val="3840"/>
              </a:lnSpc>
              <a:spcBef>
                <a:spcPct val="0"/>
              </a:spcBef>
              <a:buFont typeface="Arial"/>
              <a:buChar char="•"/>
            </a:pPr>
            <a:r>
              <a:rPr lang="en-US" sz="3200" spc="-32">
                <a:solidFill>
                  <a:srgbClr val="000000"/>
                </a:solidFill>
                <a:latin typeface="Arial"/>
                <a:ea typeface="Arial"/>
                <a:cs typeface="Arial"/>
                <a:sym typeface="Arial"/>
              </a:rPr>
              <a:t>Trẻ hứng thú, tích cực, biết ý nghĩa Tết cổ truyền, biết giúp đỡ, lễ phép và quan tâm đến gia đình dịp Tết.</a:t>
            </a:r>
          </a:p>
          <a:p>
            <a:pPr algn="l">
              <a:lnSpc>
                <a:spcPts val="3840"/>
              </a:lnSpc>
              <a:spcBef>
                <a:spcPct val="0"/>
              </a:spcBef>
            </a:pPr>
            <a:endParaRPr lang="en-US" sz="3200" spc="-32">
              <a:solidFill>
                <a:srgbClr val="000000"/>
              </a:solidFill>
              <a:latin typeface="Arial"/>
              <a:ea typeface="Arial"/>
              <a:cs typeface="Arial"/>
              <a:sym typeface="Arial"/>
            </a:endParaRPr>
          </a:p>
        </p:txBody>
      </p:sp>
      <p:sp>
        <p:nvSpPr>
          <p:cNvPr id="13" name="TextBox 13"/>
          <p:cNvSpPr txBox="1"/>
          <p:nvPr/>
        </p:nvSpPr>
        <p:spPr>
          <a:xfrm>
            <a:off x="4959756" y="1193533"/>
            <a:ext cx="8985870" cy="723826"/>
          </a:xfrm>
          <a:prstGeom prst="rect">
            <a:avLst/>
          </a:prstGeom>
        </p:spPr>
        <p:txBody>
          <a:bodyPr lIns="0" tIns="0" rIns="0" bIns="0" rtlCol="0" anchor="t">
            <a:spAutoFit/>
          </a:bodyPr>
          <a:lstStyle/>
          <a:p>
            <a:pPr algn="ctr">
              <a:lnSpc>
                <a:spcPts val="5039"/>
              </a:lnSpc>
              <a:spcBef>
                <a:spcPct val="0"/>
              </a:spcBef>
            </a:pPr>
            <a:r>
              <a:rPr lang="en-US" sz="4199" b="1" spc="-41">
                <a:solidFill>
                  <a:srgbClr val="000000"/>
                </a:solidFill>
                <a:latin typeface="Arial Bold"/>
                <a:ea typeface="Arial Bold"/>
                <a:cs typeface="Arial Bold"/>
                <a:sym typeface="Arial Bold"/>
              </a:rPr>
              <a:t>* Đánh giá kết quả đạt được trên trẻ</a:t>
            </a:r>
          </a:p>
        </p:txBody>
      </p:sp>
      <p:grpSp>
        <p:nvGrpSpPr>
          <p:cNvPr id="14" name="Group 14"/>
          <p:cNvGrpSpPr/>
          <p:nvPr/>
        </p:nvGrpSpPr>
        <p:grpSpPr>
          <a:xfrm>
            <a:off x="10879641" y="3419996"/>
            <a:ext cx="7029726" cy="5820938"/>
            <a:chOff x="0" y="0"/>
            <a:chExt cx="2125235" cy="1759793"/>
          </a:xfrm>
        </p:grpSpPr>
        <p:sp>
          <p:nvSpPr>
            <p:cNvPr id="15" name="Freeform 15"/>
            <p:cNvSpPr/>
            <p:nvPr/>
          </p:nvSpPr>
          <p:spPr>
            <a:xfrm>
              <a:off x="0" y="0"/>
              <a:ext cx="2125235" cy="1759793"/>
            </a:xfrm>
            <a:custGeom>
              <a:avLst/>
              <a:gdLst/>
              <a:ahLst/>
              <a:cxnLst/>
              <a:rect l="l" t="t" r="r" b="b"/>
              <a:pathLst>
                <a:path w="2125235" h="1759793">
                  <a:moveTo>
                    <a:pt x="7709" y="0"/>
                  </a:moveTo>
                  <a:lnTo>
                    <a:pt x="2117526" y="0"/>
                  </a:lnTo>
                  <a:cubicBezTo>
                    <a:pt x="2121784" y="0"/>
                    <a:pt x="2125235" y="3452"/>
                    <a:pt x="2125235" y="7709"/>
                  </a:cubicBezTo>
                  <a:lnTo>
                    <a:pt x="2125235" y="1752084"/>
                  </a:lnTo>
                  <a:cubicBezTo>
                    <a:pt x="2125235" y="1756342"/>
                    <a:pt x="2121784" y="1759793"/>
                    <a:pt x="2117526" y="1759793"/>
                  </a:cubicBezTo>
                  <a:lnTo>
                    <a:pt x="7709" y="1759793"/>
                  </a:lnTo>
                  <a:cubicBezTo>
                    <a:pt x="3452" y="1759793"/>
                    <a:pt x="0" y="1756342"/>
                    <a:pt x="0" y="1752084"/>
                  </a:cubicBezTo>
                  <a:lnTo>
                    <a:pt x="0" y="7709"/>
                  </a:lnTo>
                  <a:cubicBezTo>
                    <a:pt x="0" y="3452"/>
                    <a:pt x="3452" y="0"/>
                    <a:pt x="7709" y="0"/>
                  </a:cubicBezTo>
                  <a:close/>
                </a:path>
              </a:pathLst>
            </a:custGeom>
            <a:solidFill>
              <a:srgbClr val="FFFEF5"/>
            </a:solidFill>
            <a:ln w="9525" cap="sq">
              <a:solidFill>
                <a:srgbClr val="000000"/>
              </a:solidFill>
              <a:prstDash val="solid"/>
              <a:miter/>
            </a:ln>
          </p:spPr>
        </p:sp>
        <p:sp>
          <p:nvSpPr>
            <p:cNvPr id="16" name="TextBox 16"/>
            <p:cNvSpPr txBox="1"/>
            <p:nvPr/>
          </p:nvSpPr>
          <p:spPr>
            <a:xfrm>
              <a:off x="0" y="-9525"/>
              <a:ext cx="2125235" cy="1769318"/>
            </a:xfrm>
            <a:prstGeom prst="rect">
              <a:avLst/>
            </a:prstGeom>
          </p:spPr>
          <p:txBody>
            <a:bodyPr lIns="23354" tIns="23354" rIns="23354" bIns="23354" rtlCol="0" anchor="ctr"/>
            <a:lstStyle/>
            <a:p>
              <a:pPr algn="ctr">
                <a:lnSpc>
                  <a:spcPts val="772"/>
                </a:lnSpc>
              </a:pPr>
              <a:endParaRPr/>
            </a:p>
          </p:txBody>
        </p:sp>
      </p:grpSp>
      <p:sp>
        <p:nvSpPr>
          <p:cNvPr id="17" name="TextBox 17"/>
          <p:cNvSpPr txBox="1"/>
          <p:nvPr/>
        </p:nvSpPr>
        <p:spPr>
          <a:xfrm>
            <a:off x="10879642" y="4457700"/>
            <a:ext cx="6604351" cy="4438315"/>
          </a:xfrm>
          <a:prstGeom prst="rect">
            <a:avLst/>
          </a:prstGeom>
        </p:spPr>
        <p:txBody>
          <a:bodyPr lIns="0" tIns="0" rIns="0" bIns="0" rtlCol="0" anchor="t">
            <a:spAutoFit/>
          </a:bodyPr>
          <a:lstStyle/>
          <a:p>
            <a:pPr marL="690881" lvl="1" indent="-345440" algn="l">
              <a:lnSpc>
                <a:spcPts val="3840"/>
              </a:lnSpc>
              <a:buFont typeface="Arial"/>
              <a:buChar char="•"/>
            </a:pP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Một</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số</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trẻ</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chưa</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đếm</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chính</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xác</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đến</a:t>
            </a:r>
            <a:r>
              <a:rPr lang="en-US" sz="3200" spc="-32" dirty="0">
                <a:solidFill>
                  <a:srgbClr val="000000"/>
                </a:solidFill>
                <a:latin typeface="Arial"/>
                <a:ea typeface="Arial"/>
                <a:cs typeface="Arial"/>
                <a:sym typeface="Arial"/>
              </a:rPr>
              <a:t> 6, </a:t>
            </a:r>
            <a:r>
              <a:rPr lang="en-US" sz="3200" spc="-32" dirty="0" err="1">
                <a:solidFill>
                  <a:srgbClr val="000000"/>
                </a:solidFill>
                <a:latin typeface="Arial"/>
                <a:ea typeface="Arial"/>
                <a:cs typeface="Arial"/>
                <a:sym typeface="Arial"/>
              </a:rPr>
              <a:t>có</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thể</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bỏ</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sót</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hoặc</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đếm</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lặp</a:t>
            </a:r>
            <a:r>
              <a:rPr lang="en-US" sz="3200" spc="-32" dirty="0">
                <a:solidFill>
                  <a:srgbClr val="000000"/>
                </a:solidFill>
                <a:latin typeface="Arial"/>
                <a:ea typeface="Arial"/>
                <a:cs typeface="Arial"/>
                <a:sym typeface="Arial"/>
              </a:rPr>
              <a:t>.</a:t>
            </a:r>
          </a:p>
          <a:p>
            <a:pPr marL="690881" lvl="1" indent="-345440" algn="l">
              <a:lnSpc>
                <a:spcPts val="3840"/>
              </a:lnSpc>
              <a:buFont typeface="Arial"/>
              <a:buChar char="•"/>
            </a:pPr>
            <a:r>
              <a:rPr lang="en-US" sz="3200" spc="-32" dirty="0" err="1">
                <a:solidFill>
                  <a:srgbClr val="000000"/>
                </a:solidFill>
                <a:latin typeface="Arial"/>
                <a:ea typeface="Arial"/>
                <a:cs typeface="Arial"/>
                <a:sym typeface="Arial"/>
              </a:rPr>
              <a:t>Trẻ</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nhầm</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lẫn</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nhóm</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có</a:t>
            </a:r>
            <a:r>
              <a:rPr lang="en-US" sz="3200" spc="-32" dirty="0">
                <a:solidFill>
                  <a:srgbClr val="000000"/>
                </a:solidFill>
                <a:latin typeface="Arial"/>
                <a:ea typeface="Arial"/>
                <a:cs typeface="Arial"/>
                <a:sym typeface="Arial"/>
              </a:rPr>
              <a:t> 6 </a:t>
            </a:r>
            <a:r>
              <a:rPr lang="en-US" sz="3200" spc="-32" dirty="0" err="1">
                <a:solidFill>
                  <a:srgbClr val="000000"/>
                </a:solidFill>
                <a:latin typeface="Arial"/>
                <a:ea typeface="Arial"/>
                <a:cs typeface="Arial"/>
                <a:sym typeface="Arial"/>
              </a:rPr>
              <a:t>với</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các</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nhóm</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gần</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số</a:t>
            </a:r>
            <a:r>
              <a:rPr lang="en-US" sz="3200" spc="-32" dirty="0">
                <a:solidFill>
                  <a:srgbClr val="000000"/>
                </a:solidFill>
                <a:latin typeface="Arial"/>
                <a:ea typeface="Arial"/>
                <a:cs typeface="Arial"/>
                <a:sym typeface="Arial"/>
              </a:rPr>
              <a:t> 6</a:t>
            </a:r>
          </a:p>
          <a:p>
            <a:pPr marL="690881" lvl="1" indent="-345440" algn="l">
              <a:lnSpc>
                <a:spcPts val="3840"/>
              </a:lnSpc>
              <a:buFont typeface="Arial"/>
              <a:buChar char="•"/>
            </a:pP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Một</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vài</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trẻ</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khả</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năng</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tập</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trung</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chưa</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cao</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dễ</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mất</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chú</a:t>
            </a:r>
            <a:r>
              <a:rPr lang="en-US" sz="3200" spc="-32" dirty="0">
                <a:solidFill>
                  <a:srgbClr val="000000"/>
                </a:solidFill>
                <a:latin typeface="Arial"/>
                <a:ea typeface="Arial"/>
                <a:cs typeface="Arial"/>
                <a:sym typeface="Arial"/>
              </a:rPr>
              <a:t> ý </a:t>
            </a:r>
            <a:r>
              <a:rPr lang="en-US" sz="3200" spc="-32" dirty="0" err="1">
                <a:solidFill>
                  <a:srgbClr val="000000"/>
                </a:solidFill>
                <a:latin typeface="Arial"/>
                <a:ea typeface="Arial"/>
                <a:cs typeface="Arial"/>
                <a:sym typeface="Arial"/>
              </a:rPr>
              <a:t>khi</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đếm</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nhiều</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vật</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nhỏ</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hoặc</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gần</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giống</a:t>
            </a:r>
            <a:r>
              <a:rPr lang="en-US" sz="3200" spc="-32" dirty="0">
                <a:solidFill>
                  <a:srgbClr val="000000"/>
                </a:solidFill>
                <a:latin typeface="Arial"/>
                <a:ea typeface="Arial"/>
                <a:cs typeface="Arial"/>
                <a:sym typeface="Arial"/>
              </a:rPr>
              <a:t> </a:t>
            </a:r>
            <a:r>
              <a:rPr lang="en-US" sz="3200" spc="-32" dirty="0" err="1">
                <a:solidFill>
                  <a:srgbClr val="000000"/>
                </a:solidFill>
                <a:latin typeface="Arial"/>
                <a:ea typeface="Arial"/>
                <a:cs typeface="Arial"/>
                <a:sym typeface="Arial"/>
              </a:rPr>
              <a:t>nhau</a:t>
            </a:r>
            <a:r>
              <a:rPr lang="en-US" sz="3200" spc="-32" dirty="0">
                <a:solidFill>
                  <a:srgbClr val="000000"/>
                </a:solidFill>
                <a:latin typeface="Arial"/>
                <a:ea typeface="Arial"/>
                <a:cs typeface="Arial"/>
                <a:sym typeface="Arial"/>
              </a:rPr>
              <a:t>.</a:t>
            </a:r>
          </a:p>
        </p:txBody>
      </p:sp>
      <p:sp>
        <p:nvSpPr>
          <p:cNvPr id="18" name="TextBox 18"/>
          <p:cNvSpPr txBox="1"/>
          <p:nvPr/>
        </p:nvSpPr>
        <p:spPr>
          <a:xfrm>
            <a:off x="11125200" y="3619500"/>
            <a:ext cx="1978484" cy="638212"/>
          </a:xfrm>
          <a:prstGeom prst="rect">
            <a:avLst/>
          </a:prstGeom>
        </p:spPr>
        <p:txBody>
          <a:bodyPr lIns="0" tIns="0" rIns="0" bIns="0" rtlCol="0" anchor="t">
            <a:spAutoFit/>
          </a:bodyPr>
          <a:lstStyle/>
          <a:p>
            <a:pPr algn="l">
              <a:lnSpc>
                <a:spcPts val="4439"/>
              </a:lnSpc>
              <a:spcBef>
                <a:spcPct val="0"/>
              </a:spcBef>
            </a:pPr>
            <a:r>
              <a:rPr lang="en-US" sz="3699" b="1" spc="-36" dirty="0" err="1">
                <a:solidFill>
                  <a:srgbClr val="000000"/>
                </a:solidFill>
                <a:latin typeface="Arial Bold"/>
                <a:ea typeface="Arial Bold"/>
                <a:cs typeface="Arial Bold"/>
                <a:sym typeface="Arial Bold"/>
              </a:rPr>
              <a:t>Hạn</a:t>
            </a:r>
            <a:r>
              <a:rPr lang="en-US" sz="3699" b="1" spc="-36" dirty="0">
                <a:solidFill>
                  <a:srgbClr val="000000"/>
                </a:solidFill>
                <a:latin typeface="Arial Bold"/>
                <a:ea typeface="Arial Bold"/>
                <a:cs typeface="Arial Bold"/>
                <a:sym typeface="Arial Bold"/>
              </a:rPr>
              <a:t> </a:t>
            </a:r>
            <a:r>
              <a:rPr lang="en-US" sz="3699" b="1" spc="-36" dirty="0" err="1">
                <a:solidFill>
                  <a:srgbClr val="000000"/>
                </a:solidFill>
                <a:latin typeface="Arial Bold"/>
                <a:ea typeface="Arial Bold"/>
                <a:cs typeface="Arial Bold"/>
                <a:sym typeface="Arial Bold"/>
              </a:rPr>
              <a:t>chế</a:t>
            </a:r>
            <a:r>
              <a:rPr lang="en-US" sz="3699" b="1" spc="-36" dirty="0">
                <a:solidFill>
                  <a:srgbClr val="000000"/>
                </a:solidFill>
                <a:latin typeface="Arial Bold"/>
                <a:ea typeface="Arial Bold"/>
                <a:cs typeface="Arial Bold"/>
                <a:sym typeface="Arial Bold"/>
              </a:rPr>
              <a:t>:</a:t>
            </a:r>
          </a:p>
        </p:txBody>
      </p:sp>
      <p:sp>
        <p:nvSpPr>
          <p:cNvPr id="19" name="TextBox 19"/>
          <p:cNvSpPr txBox="1"/>
          <p:nvPr/>
        </p:nvSpPr>
        <p:spPr>
          <a:xfrm>
            <a:off x="1034115" y="2452224"/>
            <a:ext cx="1989460" cy="663575"/>
          </a:xfrm>
          <a:prstGeom prst="rect">
            <a:avLst/>
          </a:prstGeom>
        </p:spPr>
        <p:txBody>
          <a:bodyPr lIns="0" tIns="0" rIns="0" bIns="0" rtlCol="0" anchor="t">
            <a:spAutoFit/>
          </a:bodyPr>
          <a:lstStyle/>
          <a:p>
            <a:pPr algn="ctr">
              <a:lnSpc>
                <a:spcPts val="4899"/>
              </a:lnSpc>
              <a:spcBef>
                <a:spcPct val="0"/>
              </a:spcBef>
            </a:pPr>
            <a:r>
              <a:rPr lang="en-US" sz="3499" b="1" dirty="0" err="1">
                <a:solidFill>
                  <a:srgbClr val="000000"/>
                </a:solidFill>
                <a:latin typeface="Arial Bold"/>
                <a:ea typeface="Arial Bold"/>
                <a:cs typeface="Arial Bold"/>
                <a:sym typeface="Arial Bold"/>
              </a:rPr>
              <a:t>Ưu</a:t>
            </a:r>
            <a:r>
              <a:rPr lang="en-US" sz="3499" b="1" dirty="0">
                <a:solidFill>
                  <a:srgbClr val="000000"/>
                </a:solidFill>
                <a:latin typeface="Arial Bold"/>
                <a:ea typeface="Arial Bold"/>
                <a:cs typeface="Arial Bold"/>
                <a:sym typeface="Arial Bold"/>
              </a:rPr>
              <a:t> </a:t>
            </a:r>
            <a:r>
              <a:rPr lang="en-US" sz="3499" b="1" dirty="0" err="1">
                <a:solidFill>
                  <a:srgbClr val="000000"/>
                </a:solidFill>
                <a:latin typeface="Arial Bold"/>
                <a:ea typeface="Arial Bold"/>
                <a:cs typeface="Arial Bold"/>
                <a:sym typeface="Arial Bold"/>
              </a:rPr>
              <a:t>điểm</a:t>
            </a:r>
            <a:r>
              <a:rPr lang="en-US" sz="3499" b="1" dirty="0">
                <a:solidFill>
                  <a:srgbClr val="000000"/>
                </a:solidFill>
                <a:latin typeface="Arial Bold"/>
                <a:ea typeface="Arial Bold"/>
                <a:cs typeface="Arial Bold"/>
                <a:sym typeface="Arial Bold"/>
              </a:rPr>
              <a:t>:</a:t>
            </a:r>
          </a:p>
        </p:txBody>
      </p:sp>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EF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38100" cap="sq">
              <a:solidFill>
                <a:srgbClr val="677EA4"/>
              </a:solidFill>
              <a:prstDash val="solid"/>
              <a:miter/>
            </a:ln>
          </p:spPr>
        </p:sp>
        <p:sp>
          <p:nvSpPr>
            <p:cNvPr id="4" name="TextBox 4"/>
            <p:cNvSpPr txBox="1"/>
            <p:nvPr/>
          </p:nvSpPr>
          <p:spPr>
            <a:xfrm>
              <a:off x="0" y="-76200"/>
              <a:ext cx="4274726" cy="224366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978030">
            <a:off x="2202506" y="8795935"/>
            <a:ext cx="343462" cy="810529"/>
          </a:xfrm>
          <a:custGeom>
            <a:avLst/>
            <a:gdLst/>
            <a:ahLst/>
            <a:cxnLst/>
            <a:rect l="l" t="t" r="r" b="b"/>
            <a:pathLst>
              <a:path w="343462" h="810529">
                <a:moveTo>
                  <a:pt x="0" y="0"/>
                </a:moveTo>
                <a:lnTo>
                  <a:pt x="343462" y="0"/>
                </a:lnTo>
                <a:lnTo>
                  <a:pt x="343462" y="810529"/>
                </a:lnTo>
                <a:lnTo>
                  <a:pt x="0" y="810529"/>
                </a:lnTo>
                <a:lnTo>
                  <a:pt x="0" y="0"/>
                </a:lnTo>
                <a:close/>
              </a:path>
            </a:pathLst>
          </a:custGeom>
          <a:blipFill>
            <a:blip r:embed="rId2"/>
            <a:stretch>
              <a:fillRect/>
            </a:stretch>
          </a:blipFill>
        </p:spPr>
      </p:sp>
      <p:sp>
        <p:nvSpPr>
          <p:cNvPr id="6" name="TextBox 6"/>
          <p:cNvSpPr txBox="1"/>
          <p:nvPr/>
        </p:nvSpPr>
        <p:spPr>
          <a:xfrm>
            <a:off x="3832664" y="1384410"/>
            <a:ext cx="11307130" cy="1369732"/>
          </a:xfrm>
          <a:prstGeom prst="rect">
            <a:avLst/>
          </a:prstGeom>
        </p:spPr>
        <p:txBody>
          <a:bodyPr lIns="0" tIns="0" rIns="0" bIns="0" rtlCol="0" anchor="t">
            <a:spAutoFit/>
          </a:bodyPr>
          <a:lstStyle/>
          <a:p>
            <a:pPr algn="ctr">
              <a:lnSpc>
                <a:spcPts val="10080"/>
              </a:lnSpc>
            </a:pPr>
            <a:r>
              <a:rPr lang="en-US" sz="7200" spc="288">
                <a:solidFill>
                  <a:srgbClr val="000000"/>
                </a:solidFill>
                <a:latin typeface="Times New Roman"/>
                <a:ea typeface="Times New Roman"/>
                <a:cs typeface="Times New Roman"/>
                <a:sym typeface="Times New Roman"/>
              </a:rPr>
              <a:t>KẾT LUẬN CHƯƠNG 2</a:t>
            </a:r>
          </a:p>
        </p:txBody>
      </p:sp>
      <p:grpSp>
        <p:nvGrpSpPr>
          <p:cNvPr id="7" name="Group 7"/>
          <p:cNvGrpSpPr/>
          <p:nvPr/>
        </p:nvGrpSpPr>
        <p:grpSpPr>
          <a:xfrm>
            <a:off x="3456649" y="1476371"/>
            <a:ext cx="12059159" cy="1277771"/>
            <a:chOff x="0" y="0"/>
            <a:chExt cx="3176075" cy="336532"/>
          </a:xfrm>
        </p:grpSpPr>
        <p:sp>
          <p:nvSpPr>
            <p:cNvPr id="8" name="Freeform 8"/>
            <p:cNvSpPr/>
            <p:nvPr/>
          </p:nvSpPr>
          <p:spPr>
            <a:xfrm>
              <a:off x="0" y="0"/>
              <a:ext cx="3176075" cy="336532"/>
            </a:xfrm>
            <a:custGeom>
              <a:avLst/>
              <a:gdLst/>
              <a:ahLst/>
              <a:cxnLst/>
              <a:rect l="l" t="t" r="r" b="b"/>
              <a:pathLst>
                <a:path w="3176075" h="336532">
                  <a:moveTo>
                    <a:pt x="49434" y="0"/>
                  </a:moveTo>
                  <a:lnTo>
                    <a:pt x="3126641" y="0"/>
                  </a:lnTo>
                  <a:cubicBezTo>
                    <a:pt x="3153943" y="0"/>
                    <a:pt x="3176075" y="22132"/>
                    <a:pt x="3176075" y="49434"/>
                  </a:cubicBezTo>
                  <a:lnTo>
                    <a:pt x="3176075" y="287099"/>
                  </a:lnTo>
                  <a:cubicBezTo>
                    <a:pt x="3176075" y="314400"/>
                    <a:pt x="3153943" y="336532"/>
                    <a:pt x="3126641" y="336532"/>
                  </a:cubicBezTo>
                  <a:lnTo>
                    <a:pt x="49434" y="336532"/>
                  </a:lnTo>
                  <a:cubicBezTo>
                    <a:pt x="22132" y="336532"/>
                    <a:pt x="0" y="314400"/>
                    <a:pt x="0" y="287099"/>
                  </a:cubicBezTo>
                  <a:lnTo>
                    <a:pt x="0" y="49434"/>
                  </a:lnTo>
                  <a:cubicBezTo>
                    <a:pt x="0" y="22132"/>
                    <a:pt x="22132" y="0"/>
                    <a:pt x="49434" y="0"/>
                  </a:cubicBezTo>
                  <a:close/>
                </a:path>
              </a:pathLst>
            </a:custGeom>
            <a:solidFill>
              <a:srgbClr val="000000">
                <a:alpha val="0"/>
              </a:srgbClr>
            </a:solidFill>
            <a:ln w="28575" cap="rnd">
              <a:solidFill>
                <a:srgbClr val="F5D486"/>
              </a:solidFill>
              <a:prstDash val="solid"/>
              <a:round/>
            </a:ln>
          </p:spPr>
        </p:sp>
        <p:sp>
          <p:nvSpPr>
            <p:cNvPr id="9" name="TextBox 9"/>
            <p:cNvSpPr txBox="1"/>
            <p:nvPr/>
          </p:nvSpPr>
          <p:spPr>
            <a:xfrm>
              <a:off x="0" y="-76200"/>
              <a:ext cx="3176075" cy="412732"/>
            </a:xfrm>
            <a:prstGeom prst="rect">
              <a:avLst/>
            </a:prstGeom>
          </p:spPr>
          <p:txBody>
            <a:bodyPr lIns="50800" tIns="50800" rIns="50800" bIns="50800" rtlCol="0" anchor="ctr"/>
            <a:lstStyle/>
            <a:p>
              <a:pPr algn="ctr">
                <a:lnSpc>
                  <a:spcPts val="2659"/>
                </a:lnSpc>
              </a:pPr>
              <a:endParaRPr>
                <a:latin typeface="Arial" pitchFamily="34" charset="0"/>
                <a:cs typeface="Arial" pitchFamily="34" charset="0"/>
              </a:endParaRPr>
            </a:p>
          </p:txBody>
        </p:sp>
      </p:grpSp>
      <p:sp>
        <p:nvSpPr>
          <p:cNvPr id="10" name="Freeform 10"/>
          <p:cNvSpPr/>
          <p:nvPr/>
        </p:nvSpPr>
        <p:spPr>
          <a:xfrm rot="917865" flipH="1">
            <a:off x="-1550267" y="6305986"/>
            <a:ext cx="3016578" cy="4744329"/>
          </a:xfrm>
          <a:custGeom>
            <a:avLst/>
            <a:gdLst/>
            <a:ahLst/>
            <a:cxnLst/>
            <a:rect l="l" t="t" r="r" b="b"/>
            <a:pathLst>
              <a:path w="3016578" h="4744329">
                <a:moveTo>
                  <a:pt x="3016578" y="0"/>
                </a:moveTo>
                <a:lnTo>
                  <a:pt x="0" y="0"/>
                </a:lnTo>
                <a:lnTo>
                  <a:pt x="0" y="4744329"/>
                </a:lnTo>
                <a:lnTo>
                  <a:pt x="3016578" y="4744329"/>
                </a:lnTo>
                <a:lnTo>
                  <a:pt x="3016578" y="0"/>
                </a:lnTo>
                <a:close/>
              </a:path>
            </a:pathLst>
          </a:custGeom>
          <a:blipFill>
            <a:blip r:embed="rId3"/>
            <a:stretch>
              <a:fillRect l="-1605" r="-1605"/>
            </a:stretch>
          </a:blipFill>
        </p:spPr>
      </p:sp>
      <p:sp>
        <p:nvSpPr>
          <p:cNvPr id="11" name="Freeform 11"/>
          <p:cNvSpPr/>
          <p:nvPr/>
        </p:nvSpPr>
        <p:spPr>
          <a:xfrm rot="369602" flipH="1">
            <a:off x="-5553" y="7576964"/>
            <a:ext cx="1345069" cy="3362672"/>
          </a:xfrm>
          <a:custGeom>
            <a:avLst/>
            <a:gdLst/>
            <a:ahLst/>
            <a:cxnLst/>
            <a:rect l="l" t="t" r="r" b="b"/>
            <a:pathLst>
              <a:path w="1345069" h="3362672">
                <a:moveTo>
                  <a:pt x="1345069" y="0"/>
                </a:moveTo>
                <a:lnTo>
                  <a:pt x="0" y="0"/>
                </a:lnTo>
                <a:lnTo>
                  <a:pt x="0" y="3362672"/>
                </a:lnTo>
                <a:lnTo>
                  <a:pt x="1345069" y="3362672"/>
                </a:lnTo>
                <a:lnTo>
                  <a:pt x="1345069" y="0"/>
                </a:lnTo>
                <a:close/>
              </a:path>
            </a:pathLst>
          </a:custGeom>
          <a:blipFill>
            <a:blip r:embed="rId4"/>
            <a:stretch>
              <a:fillRect/>
            </a:stretch>
          </a:blipFill>
        </p:spPr>
      </p:sp>
      <p:sp>
        <p:nvSpPr>
          <p:cNvPr id="12" name="Freeform 12"/>
          <p:cNvSpPr/>
          <p:nvPr/>
        </p:nvSpPr>
        <p:spPr>
          <a:xfrm rot="-3838062">
            <a:off x="3309842" y="9458852"/>
            <a:ext cx="293615" cy="692897"/>
          </a:xfrm>
          <a:custGeom>
            <a:avLst/>
            <a:gdLst/>
            <a:ahLst/>
            <a:cxnLst/>
            <a:rect l="l" t="t" r="r" b="b"/>
            <a:pathLst>
              <a:path w="293615" h="692897">
                <a:moveTo>
                  <a:pt x="0" y="0"/>
                </a:moveTo>
                <a:lnTo>
                  <a:pt x="293615" y="0"/>
                </a:lnTo>
                <a:lnTo>
                  <a:pt x="293615" y="692898"/>
                </a:lnTo>
                <a:lnTo>
                  <a:pt x="0" y="692898"/>
                </a:lnTo>
                <a:lnTo>
                  <a:pt x="0" y="0"/>
                </a:lnTo>
                <a:close/>
              </a:path>
            </a:pathLst>
          </a:custGeom>
          <a:blipFill>
            <a:blip r:embed="rId2"/>
            <a:stretch>
              <a:fillRect/>
            </a:stretch>
          </a:blipFill>
        </p:spPr>
      </p:sp>
      <p:sp>
        <p:nvSpPr>
          <p:cNvPr id="13" name="Freeform 13"/>
          <p:cNvSpPr/>
          <p:nvPr/>
        </p:nvSpPr>
        <p:spPr>
          <a:xfrm rot="-8517225">
            <a:off x="16909403" y="-701532"/>
            <a:ext cx="1559085" cy="3198124"/>
          </a:xfrm>
          <a:custGeom>
            <a:avLst/>
            <a:gdLst/>
            <a:ahLst/>
            <a:cxnLst/>
            <a:rect l="l" t="t" r="r" b="b"/>
            <a:pathLst>
              <a:path w="1559085" h="3198124">
                <a:moveTo>
                  <a:pt x="0" y="0"/>
                </a:moveTo>
                <a:lnTo>
                  <a:pt x="1559085" y="0"/>
                </a:lnTo>
                <a:lnTo>
                  <a:pt x="1559085" y="3198123"/>
                </a:lnTo>
                <a:lnTo>
                  <a:pt x="0" y="3198123"/>
                </a:lnTo>
                <a:lnTo>
                  <a:pt x="0" y="0"/>
                </a:lnTo>
                <a:close/>
              </a:path>
            </a:pathLst>
          </a:custGeom>
          <a:blipFill>
            <a:blip r:embed="rId5"/>
            <a:stretch>
              <a:fillRect/>
            </a:stretch>
          </a:blipFill>
        </p:spPr>
      </p:sp>
      <p:sp>
        <p:nvSpPr>
          <p:cNvPr id="14" name="TextBox 14"/>
          <p:cNvSpPr txBox="1"/>
          <p:nvPr/>
        </p:nvSpPr>
        <p:spPr>
          <a:xfrm>
            <a:off x="3080918" y="3656012"/>
            <a:ext cx="13584513" cy="4561917"/>
          </a:xfrm>
          <a:prstGeom prst="rect">
            <a:avLst/>
          </a:prstGeom>
        </p:spPr>
        <p:txBody>
          <a:bodyPr lIns="0" tIns="0" rIns="0" bIns="0" rtlCol="0" anchor="t">
            <a:spAutoFit/>
          </a:bodyPr>
          <a:lstStyle/>
          <a:p>
            <a:pPr algn="l">
              <a:lnSpc>
                <a:spcPts val="3919"/>
              </a:lnSpc>
            </a:pPr>
            <a:r>
              <a:rPr lang="en-US" sz="2799">
                <a:solidFill>
                  <a:srgbClr val="000000"/>
                </a:solidFill>
                <a:latin typeface="Arial"/>
                <a:ea typeface="Arial"/>
                <a:cs typeface="Arial"/>
                <a:sym typeface="Arial"/>
              </a:rPr>
              <a:t>Việc xây dựng kế hoạch giáo dục toán đảm bảo tính khoa học, phù hợp với sự phát triển nhận thức của trẻ từ 24 tháng đến 6 tuổi. Trẻ được tiếp cận toán học tự nhiên, phát triển tư duy logic và kỹ năng giải quyết vấn đề sớm.</a:t>
            </a:r>
          </a:p>
          <a:p>
            <a:pPr algn="l">
              <a:lnSpc>
                <a:spcPts val="3919"/>
              </a:lnSpc>
            </a:pPr>
            <a:r>
              <a:rPr lang="en-US" sz="2799">
                <a:solidFill>
                  <a:srgbClr val="000000"/>
                </a:solidFill>
                <a:latin typeface="Arial"/>
                <a:ea typeface="Arial"/>
                <a:cs typeface="Arial"/>
                <a:sym typeface="Arial"/>
              </a:rPr>
              <a:t>Chủ đề “Tết và mùa Xuân” không chỉ giàu giá trị văn hóa mà còn giúp trẻ vận dụng kiến thức toán học vào thực tiễn, qua các nội dung như: số lượng, kích thước, hình dạng, thời gian...</a:t>
            </a:r>
          </a:p>
          <a:p>
            <a:pPr algn="l">
              <a:lnSpc>
                <a:spcPts val="3919"/>
              </a:lnSpc>
            </a:pPr>
            <a:r>
              <a:rPr lang="en-US" sz="2799">
                <a:solidFill>
                  <a:srgbClr val="000000"/>
                </a:solidFill>
                <a:latin typeface="Arial"/>
                <a:ea typeface="Arial"/>
                <a:cs typeface="Arial"/>
                <a:sym typeface="Arial"/>
              </a:rPr>
              <a:t>Hệ thống kế hoạch trong chương 2 mang tính toàn diện, góp phần trang bị cho trẻ nền tảng tư duy và tâm thế sẵn sàng bước vào bậc tiểu học.</a:t>
            </a:r>
          </a:p>
          <a:p>
            <a:pPr algn="l">
              <a:lnSpc>
                <a:spcPts val="4480"/>
              </a:lnSpc>
            </a:pPr>
            <a:endParaRPr lang="en-US" sz="2799">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78" b="-10178"/>
            </a:stretch>
          </a:blipFill>
        </p:spPr>
      </p:sp>
      <p:sp>
        <p:nvSpPr>
          <p:cNvPr id="3" name="Freeform 3"/>
          <p:cNvSpPr/>
          <p:nvPr/>
        </p:nvSpPr>
        <p:spPr>
          <a:xfrm>
            <a:off x="11557431" y="1028700"/>
            <a:ext cx="1686558" cy="1729803"/>
          </a:xfrm>
          <a:custGeom>
            <a:avLst/>
            <a:gdLst/>
            <a:ahLst/>
            <a:cxnLst/>
            <a:rect l="l" t="t" r="r" b="b"/>
            <a:pathLst>
              <a:path w="1686558" h="1729803">
                <a:moveTo>
                  <a:pt x="0" y="0"/>
                </a:moveTo>
                <a:lnTo>
                  <a:pt x="1686559" y="0"/>
                </a:lnTo>
                <a:lnTo>
                  <a:pt x="1686559" y="1729803"/>
                </a:lnTo>
                <a:lnTo>
                  <a:pt x="0" y="1729803"/>
                </a:lnTo>
                <a:lnTo>
                  <a:pt x="0" y="0"/>
                </a:lnTo>
                <a:close/>
              </a:path>
            </a:pathLst>
          </a:custGeom>
          <a:blipFill>
            <a:blip r:embed="rId3"/>
            <a:stretch>
              <a:fillRect/>
            </a:stretch>
          </a:blipFill>
        </p:spPr>
      </p:sp>
      <p:sp>
        <p:nvSpPr>
          <p:cNvPr id="4" name="Freeform 4"/>
          <p:cNvSpPr/>
          <p:nvPr/>
        </p:nvSpPr>
        <p:spPr>
          <a:xfrm rot="229353">
            <a:off x="12689057" y="1642728"/>
            <a:ext cx="4779371" cy="8809900"/>
          </a:xfrm>
          <a:custGeom>
            <a:avLst/>
            <a:gdLst/>
            <a:ahLst/>
            <a:cxnLst/>
            <a:rect l="l" t="t" r="r" b="b"/>
            <a:pathLst>
              <a:path w="4779371" h="8809900">
                <a:moveTo>
                  <a:pt x="0" y="0"/>
                </a:moveTo>
                <a:lnTo>
                  <a:pt x="4779371" y="0"/>
                </a:lnTo>
                <a:lnTo>
                  <a:pt x="4779371" y="8809900"/>
                </a:lnTo>
                <a:lnTo>
                  <a:pt x="0" y="8809900"/>
                </a:lnTo>
                <a:lnTo>
                  <a:pt x="0" y="0"/>
                </a:lnTo>
                <a:close/>
              </a:path>
            </a:pathLst>
          </a:custGeom>
          <a:blipFill>
            <a:blip r:embed="rId4"/>
            <a:stretch>
              <a:fillRect/>
            </a:stretch>
          </a:blipFill>
        </p:spPr>
      </p:sp>
      <p:sp>
        <p:nvSpPr>
          <p:cNvPr id="5" name="Freeform 5"/>
          <p:cNvSpPr/>
          <p:nvPr/>
        </p:nvSpPr>
        <p:spPr>
          <a:xfrm rot="-707236">
            <a:off x="16299821" y="7312387"/>
            <a:ext cx="3586793" cy="8775028"/>
          </a:xfrm>
          <a:custGeom>
            <a:avLst/>
            <a:gdLst/>
            <a:ahLst/>
            <a:cxnLst/>
            <a:rect l="l" t="t" r="r" b="b"/>
            <a:pathLst>
              <a:path w="3586793" h="8775028">
                <a:moveTo>
                  <a:pt x="0" y="0"/>
                </a:moveTo>
                <a:lnTo>
                  <a:pt x="3586793" y="0"/>
                </a:lnTo>
                <a:lnTo>
                  <a:pt x="3586793" y="8775028"/>
                </a:lnTo>
                <a:lnTo>
                  <a:pt x="0" y="8775028"/>
                </a:lnTo>
                <a:lnTo>
                  <a:pt x="0" y="0"/>
                </a:lnTo>
                <a:close/>
              </a:path>
            </a:pathLst>
          </a:custGeom>
          <a:blipFill>
            <a:blip r:embed="rId5"/>
            <a:stretch>
              <a:fillRect/>
            </a:stretch>
          </a:blipFill>
        </p:spPr>
      </p:sp>
      <p:sp>
        <p:nvSpPr>
          <p:cNvPr id="6" name="Freeform 6"/>
          <p:cNvSpPr/>
          <p:nvPr/>
        </p:nvSpPr>
        <p:spPr>
          <a:xfrm rot="-1719519">
            <a:off x="17610780" y="2254565"/>
            <a:ext cx="3304415" cy="7043159"/>
          </a:xfrm>
          <a:custGeom>
            <a:avLst/>
            <a:gdLst/>
            <a:ahLst/>
            <a:cxnLst/>
            <a:rect l="l" t="t" r="r" b="b"/>
            <a:pathLst>
              <a:path w="3304415" h="7043159">
                <a:moveTo>
                  <a:pt x="0" y="0"/>
                </a:moveTo>
                <a:lnTo>
                  <a:pt x="3304415" y="0"/>
                </a:lnTo>
                <a:lnTo>
                  <a:pt x="3304415" y="7043159"/>
                </a:lnTo>
                <a:lnTo>
                  <a:pt x="0" y="7043159"/>
                </a:lnTo>
                <a:lnTo>
                  <a:pt x="0" y="0"/>
                </a:lnTo>
                <a:close/>
              </a:path>
            </a:pathLst>
          </a:custGeom>
          <a:blipFill>
            <a:blip r:embed="rId6"/>
            <a:stretch>
              <a:fillRect/>
            </a:stretch>
          </a:blipFill>
        </p:spPr>
      </p:sp>
      <p:sp>
        <p:nvSpPr>
          <p:cNvPr id="7" name="Freeform 7"/>
          <p:cNvSpPr/>
          <p:nvPr/>
        </p:nvSpPr>
        <p:spPr>
          <a:xfrm flipH="1">
            <a:off x="16609759" y="6253566"/>
            <a:ext cx="832234" cy="853574"/>
          </a:xfrm>
          <a:custGeom>
            <a:avLst/>
            <a:gdLst/>
            <a:ahLst/>
            <a:cxnLst/>
            <a:rect l="l" t="t" r="r" b="b"/>
            <a:pathLst>
              <a:path w="832234" h="853574">
                <a:moveTo>
                  <a:pt x="832234" y="0"/>
                </a:moveTo>
                <a:lnTo>
                  <a:pt x="0" y="0"/>
                </a:lnTo>
                <a:lnTo>
                  <a:pt x="0" y="853574"/>
                </a:lnTo>
                <a:lnTo>
                  <a:pt x="832234" y="853574"/>
                </a:lnTo>
                <a:lnTo>
                  <a:pt x="832234" y="0"/>
                </a:lnTo>
                <a:close/>
              </a:path>
            </a:pathLst>
          </a:custGeom>
          <a:blipFill>
            <a:blip r:embed="rId3"/>
            <a:stretch>
              <a:fillRect/>
            </a:stretch>
          </a:blipFill>
        </p:spPr>
      </p:sp>
      <p:sp>
        <p:nvSpPr>
          <p:cNvPr id="8" name="Freeform 8"/>
          <p:cNvSpPr/>
          <p:nvPr/>
        </p:nvSpPr>
        <p:spPr>
          <a:xfrm rot="210002">
            <a:off x="11090154" y="6597850"/>
            <a:ext cx="3256376" cy="6696917"/>
          </a:xfrm>
          <a:custGeom>
            <a:avLst/>
            <a:gdLst/>
            <a:ahLst/>
            <a:cxnLst/>
            <a:rect l="l" t="t" r="r" b="b"/>
            <a:pathLst>
              <a:path w="3256376" h="6696917">
                <a:moveTo>
                  <a:pt x="0" y="0"/>
                </a:moveTo>
                <a:lnTo>
                  <a:pt x="3256376" y="0"/>
                </a:lnTo>
                <a:lnTo>
                  <a:pt x="3256376" y="6696917"/>
                </a:lnTo>
                <a:lnTo>
                  <a:pt x="0" y="6696917"/>
                </a:lnTo>
                <a:lnTo>
                  <a:pt x="0" y="0"/>
                </a:lnTo>
                <a:close/>
              </a:path>
            </a:pathLst>
          </a:custGeom>
          <a:blipFill>
            <a:blip r:embed="rId7"/>
            <a:stretch>
              <a:fillRect/>
            </a:stretch>
          </a:blipFill>
        </p:spPr>
      </p:sp>
      <p:sp>
        <p:nvSpPr>
          <p:cNvPr id="9" name="Freeform 9"/>
          <p:cNvSpPr/>
          <p:nvPr/>
        </p:nvSpPr>
        <p:spPr>
          <a:xfrm>
            <a:off x="206197" y="7931768"/>
            <a:ext cx="5882282" cy="5551404"/>
          </a:xfrm>
          <a:custGeom>
            <a:avLst/>
            <a:gdLst/>
            <a:ahLst/>
            <a:cxnLst/>
            <a:rect l="l" t="t" r="r" b="b"/>
            <a:pathLst>
              <a:path w="5882282" h="5551404">
                <a:moveTo>
                  <a:pt x="0" y="0"/>
                </a:moveTo>
                <a:lnTo>
                  <a:pt x="5882283" y="0"/>
                </a:lnTo>
                <a:lnTo>
                  <a:pt x="5882283" y="5551404"/>
                </a:lnTo>
                <a:lnTo>
                  <a:pt x="0" y="5551404"/>
                </a:lnTo>
                <a:lnTo>
                  <a:pt x="0" y="0"/>
                </a:lnTo>
                <a:close/>
              </a:path>
            </a:pathLst>
          </a:custGeom>
          <a:blipFill>
            <a:blip r:embed="rId8"/>
            <a:stretch>
              <a:fillRect/>
            </a:stretch>
          </a:blipFill>
        </p:spPr>
      </p:sp>
      <p:sp>
        <p:nvSpPr>
          <p:cNvPr id="10" name="Freeform 10"/>
          <p:cNvSpPr/>
          <p:nvPr/>
        </p:nvSpPr>
        <p:spPr>
          <a:xfrm rot="832899">
            <a:off x="5309233" y="8452042"/>
            <a:ext cx="5338953" cy="8229600"/>
          </a:xfrm>
          <a:custGeom>
            <a:avLst/>
            <a:gdLst/>
            <a:ahLst/>
            <a:cxnLst/>
            <a:rect l="l" t="t" r="r" b="b"/>
            <a:pathLst>
              <a:path w="5338953" h="8229600">
                <a:moveTo>
                  <a:pt x="0" y="0"/>
                </a:moveTo>
                <a:lnTo>
                  <a:pt x="5338953" y="0"/>
                </a:lnTo>
                <a:lnTo>
                  <a:pt x="5338953" y="8229600"/>
                </a:lnTo>
                <a:lnTo>
                  <a:pt x="0" y="8229600"/>
                </a:lnTo>
                <a:lnTo>
                  <a:pt x="0" y="0"/>
                </a:lnTo>
                <a:close/>
              </a:path>
            </a:pathLst>
          </a:custGeom>
          <a:blipFill>
            <a:blip r:embed="rId9"/>
            <a:stretch>
              <a:fillRect/>
            </a:stretch>
          </a:blipFill>
        </p:spPr>
      </p:sp>
      <p:sp>
        <p:nvSpPr>
          <p:cNvPr id="11" name="Freeform 11"/>
          <p:cNvSpPr/>
          <p:nvPr/>
        </p:nvSpPr>
        <p:spPr>
          <a:xfrm rot="-3452855" flipH="1">
            <a:off x="9583560" y="8488515"/>
            <a:ext cx="1031277" cy="832756"/>
          </a:xfrm>
          <a:custGeom>
            <a:avLst/>
            <a:gdLst/>
            <a:ahLst/>
            <a:cxnLst/>
            <a:rect l="l" t="t" r="r" b="b"/>
            <a:pathLst>
              <a:path w="1031277" h="832756">
                <a:moveTo>
                  <a:pt x="1031278" y="0"/>
                </a:moveTo>
                <a:lnTo>
                  <a:pt x="0" y="0"/>
                </a:lnTo>
                <a:lnTo>
                  <a:pt x="0" y="832756"/>
                </a:lnTo>
                <a:lnTo>
                  <a:pt x="1031278" y="832756"/>
                </a:lnTo>
                <a:lnTo>
                  <a:pt x="1031278" y="0"/>
                </a:lnTo>
                <a:close/>
              </a:path>
            </a:pathLst>
          </a:custGeom>
          <a:blipFill>
            <a:blip r:embed="rId10"/>
            <a:stretch>
              <a:fillRect/>
            </a:stretch>
          </a:blipFill>
        </p:spPr>
      </p:sp>
      <p:sp>
        <p:nvSpPr>
          <p:cNvPr id="12" name="Freeform 12"/>
          <p:cNvSpPr/>
          <p:nvPr/>
        </p:nvSpPr>
        <p:spPr>
          <a:xfrm rot="-5400000">
            <a:off x="2544403" y="801892"/>
            <a:ext cx="590673" cy="585505"/>
          </a:xfrm>
          <a:custGeom>
            <a:avLst/>
            <a:gdLst/>
            <a:ahLst/>
            <a:cxnLst/>
            <a:rect l="l" t="t" r="r" b="b"/>
            <a:pathLst>
              <a:path w="590673" h="585505">
                <a:moveTo>
                  <a:pt x="0" y="0"/>
                </a:moveTo>
                <a:lnTo>
                  <a:pt x="590673" y="0"/>
                </a:lnTo>
                <a:lnTo>
                  <a:pt x="590673" y="585504"/>
                </a:lnTo>
                <a:lnTo>
                  <a:pt x="0" y="585504"/>
                </a:lnTo>
                <a:lnTo>
                  <a:pt x="0" y="0"/>
                </a:lnTo>
                <a:close/>
              </a:path>
            </a:pathLst>
          </a:custGeom>
          <a:blipFill>
            <a:blip r:embed="rId11"/>
            <a:stretch>
              <a:fillRect/>
            </a:stretch>
          </a:blipFill>
        </p:spPr>
      </p:sp>
      <p:sp>
        <p:nvSpPr>
          <p:cNvPr id="13" name="TextBox 13"/>
          <p:cNvSpPr txBox="1"/>
          <p:nvPr/>
        </p:nvSpPr>
        <p:spPr>
          <a:xfrm>
            <a:off x="634820" y="4332236"/>
            <a:ext cx="13102976" cy="2197248"/>
          </a:xfrm>
          <a:prstGeom prst="rect">
            <a:avLst/>
          </a:prstGeom>
        </p:spPr>
        <p:txBody>
          <a:bodyPr lIns="0" tIns="0" rIns="0" bIns="0" rtlCol="0" anchor="t">
            <a:spAutoFit/>
          </a:bodyPr>
          <a:lstStyle/>
          <a:p>
            <a:pPr algn="l">
              <a:lnSpc>
                <a:spcPts val="8499"/>
              </a:lnSpc>
            </a:pPr>
            <a:r>
              <a:rPr lang="en-US" sz="8499" b="1" spc="424" dirty="0">
                <a:solidFill>
                  <a:srgbClr val="000000"/>
                </a:solidFill>
                <a:latin typeface="Cormorant Garamond Bold"/>
                <a:ea typeface="Cormorant Garamond Bold"/>
                <a:cs typeface="Cormorant Garamond Bold"/>
                <a:sym typeface="Cormorant Garamond Bold"/>
              </a:rPr>
              <a:t>KẾT LUẬN, KIẾN NGHỊ</a:t>
            </a:r>
          </a:p>
          <a:p>
            <a:pPr algn="l">
              <a:lnSpc>
                <a:spcPts val="8499"/>
              </a:lnSpc>
            </a:pPr>
            <a:endParaRPr lang="en-US" sz="8499" b="1" spc="424" dirty="0">
              <a:solidFill>
                <a:srgbClr val="000000"/>
              </a:solidFill>
              <a:latin typeface="Cormorant Garamond Bold"/>
              <a:ea typeface="Cormorant Garamond Bold"/>
              <a:cs typeface="Cormorant Garamond Bold"/>
              <a:sym typeface="Cormorant Garamond Bo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6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0" y="0"/>
            <a:ext cx="18288000" cy="2394509"/>
            <a:chOff x="0" y="0"/>
            <a:chExt cx="4816593" cy="630653"/>
          </a:xfrm>
        </p:grpSpPr>
        <p:sp>
          <p:nvSpPr>
            <p:cNvPr id="4" name="Freeform 4"/>
            <p:cNvSpPr/>
            <p:nvPr/>
          </p:nvSpPr>
          <p:spPr>
            <a:xfrm>
              <a:off x="0" y="0"/>
              <a:ext cx="4816592" cy="630653"/>
            </a:xfrm>
            <a:custGeom>
              <a:avLst/>
              <a:gdLst/>
              <a:ahLst/>
              <a:cxnLst/>
              <a:rect l="l" t="t" r="r" b="b"/>
              <a:pathLst>
                <a:path w="4816592" h="630653">
                  <a:moveTo>
                    <a:pt x="0" y="0"/>
                  </a:moveTo>
                  <a:lnTo>
                    <a:pt x="4816592" y="0"/>
                  </a:lnTo>
                  <a:lnTo>
                    <a:pt x="4816592" y="630653"/>
                  </a:lnTo>
                  <a:lnTo>
                    <a:pt x="0" y="630653"/>
                  </a:lnTo>
                  <a:close/>
                </a:path>
              </a:pathLst>
            </a:custGeom>
            <a:solidFill>
              <a:srgbClr val="FCFBE4">
                <a:alpha val="29804"/>
              </a:srgbClr>
            </a:solidFill>
          </p:spPr>
        </p:sp>
        <p:sp>
          <p:nvSpPr>
            <p:cNvPr id="5" name="TextBox 5"/>
            <p:cNvSpPr txBox="1"/>
            <p:nvPr/>
          </p:nvSpPr>
          <p:spPr>
            <a:xfrm>
              <a:off x="0" y="-38100"/>
              <a:ext cx="4816593" cy="66875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262487" y="700505"/>
            <a:ext cx="11763025" cy="1168146"/>
          </a:xfrm>
          <a:prstGeom prst="rect">
            <a:avLst/>
          </a:prstGeom>
        </p:spPr>
        <p:txBody>
          <a:bodyPr lIns="0" tIns="0" rIns="0" bIns="0" rtlCol="0" anchor="t">
            <a:spAutoFit/>
          </a:bodyPr>
          <a:lstStyle/>
          <a:p>
            <a:pPr algn="ctr">
              <a:lnSpc>
                <a:spcPts val="7991"/>
              </a:lnSpc>
            </a:pPr>
            <a:r>
              <a:rPr lang="en-US" sz="7199" b="1">
                <a:solidFill>
                  <a:srgbClr val="000000"/>
                </a:solidFill>
                <a:latin typeface="Arial Bold"/>
                <a:ea typeface="Arial Bold"/>
                <a:cs typeface="Arial Bold"/>
                <a:sym typeface="Arial Bold"/>
              </a:rPr>
              <a:t>2. Mục đích đồ án </a:t>
            </a:r>
          </a:p>
        </p:txBody>
      </p:sp>
      <p:sp>
        <p:nvSpPr>
          <p:cNvPr id="7" name="Freeform 7"/>
          <p:cNvSpPr/>
          <p:nvPr/>
        </p:nvSpPr>
        <p:spPr>
          <a:xfrm flipH="1">
            <a:off x="-1471070" y="251995"/>
            <a:ext cx="4360450" cy="1553410"/>
          </a:xfrm>
          <a:custGeom>
            <a:avLst/>
            <a:gdLst/>
            <a:ahLst/>
            <a:cxnLst/>
            <a:rect l="l" t="t" r="r" b="b"/>
            <a:pathLst>
              <a:path w="4360450" h="1553410">
                <a:moveTo>
                  <a:pt x="4360450" y="0"/>
                </a:moveTo>
                <a:lnTo>
                  <a:pt x="0" y="0"/>
                </a:lnTo>
                <a:lnTo>
                  <a:pt x="0" y="1553410"/>
                </a:lnTo>
                <a:lnTo>
                  <a:pt x="4360450" y="1553410"/>
                </a:lnTo>
                <a:lnTo>
                  <a:pt x="4360450" y="0"/>
                </a:lnTo>
                <a:close/>
              </a:path>
            </a:pathLst>
          </a:custGeom>
          <a:blipFill>
            <a:blip r:embed="rId3"/>
            <a:stretch>
              <a:fillRect/>
            </a:stretch>
          </a:blipFill>
        </p:spPr>
      </p:sp>
      <p:sp>
        <p:nvSpPr>
          <p:cNvPr id="8" name="Freeform 8"/>
          <p:cNvSpPr/>
          <p:nvPr/>
        </p:nvSpPr>
        <p:spPr>
          <a:xfrm>
            <a:off x="15398620" y="251995"/>
            <a:ext cx="4360450" cy="1553410"/>
          </a:xfrm>
          <a:custGeom>
            <a:avLst/>
            <a:gdLst/>
            <a:ahLst/>
            <a:cxnLst/>
            <a:rect l="l" t="t" r="r" b="b"/>
            <a:pathLst>
              <a:path w="4360450" h="1553410">
                <a:moveTo>
                  <a:pt x="0" y="0"/>
                </a:moveTo>
                <a:lnTo>
                  <a:pt x="4360450" y="0"/>
                </a:lnTo>
                <a:lnTo>
                  <a:pt x="4360450" y="1553410"/>
                </a:lnTo>
                <a:lnTo>
                  <a:pt x="0" y="1553410"/>
                </a:lnTo>
                <a:lnTo>
                  <a:pt x="0" y="0"/>
                </a:lnTo>
                <a:close/>
              </a:path>
            </a:pathLst>
          </a:custGeom>
          <a:blipFill>
            <a:blip r:embed="rId3"/>
            <a:stretch>
              <a:fillRect/>
            </a:stretch>
          </a:blipFill>
        </p:spPr>
      </p:sp>
      <p:sp>
        <p:nvSpPr>
          <p:cNvPr id="9" name="Freeform 9"/>
          <p:cNvSpPr/>
          <p:nvPr/>
        </p:nvSpPr>
        <p:spPr>
          <a:xfrm>
            <a:off x="709155" y="2628297"/>
            <a:ext cx="7440097" cy="7093689"/>
          </a:xfrm>
          <a:custGeom>
            <a:avLst/>
            <a:gdLst/>
            <a:ahLst/>
            <a:cxnLst/>
            <a:rect l="l" t="t" r="r" b="b"/>
            <a:pathLst>
              <a:path w="7440097" h="7093689">
                <a:moveTo>
                  <a:pt x="0" y="0"/>
                </a:moveTo>
                <a:lnTo>
                  <a:pt x="7440096" y="0"/>
                </a:lnTo>
                <a:lnTo>
                  <a:pt x="7440096" y="7093689"/>
                </a:lnTo>
                <a:lnTo>
                  <a:pt x="0" y="7093689"/>
                </a:lnTo>
                <a:lnTo>
                  <a:pt x="0" y="0"/>
                </a:lnTo>
                <a:close/>
              </a:path>
            </a:pathLst>
          </a:custGeom>
          <a:blipFill>
            <a:blip r:embed="rId4"/>
            <a:stretch>
              <a:fillRect t="-16396" r="-3103" b="-38640"/>
            </a:stretch>
          </a:blipFill>
        </p:spPr>
      </p:sp>
      <p:sp>
        <p:nvSpPr>
          <p:cNvPr id="10" name="TextBox 10"/>
          <p:cNvSpPr txBox="1"/>
          <p:nvPr/>
        </p:nvSpPr>
        <p:spPr>
          <a:xfrm>
            <a:off x="832092" y="2695976"/>
            <a:ext cx="7194221" cy="6924973"/>
          </a:xfrm>
          <a:prstGeom prst="rect">
            <a:avLst/>
          </a:prstGeom>
        </p:spPr>
        <p:txBody>
          <a:bodyPr lIns="0" tIns="0" rIns="0" bIns="0" rtlCol="0" anchor="t">
            <a:spAutoFit/>
          </a:bodyPr>
          <a:lstStyle/>
          <a:p>
            <a:pPr algn="just">
              <a:lnSpc>
                <a:spcPts val="4480"/>
              </a:lnSpc>
            </a:pPr>
            <a:r>
              <a:rPr lang="en-US" sz="3200" spc="192" dirty="0">
                <a:solidFill>
                  <a:srgbClr val="000000"/>
                </a:solidFill>
                <a:latin typeface="Arial"/>
                <a:ea typeface="Arial"/>
                <a:cs typeface="Arial"/>
                <a:sym typeface="Arial"/>
              </a:rPr>
              <a:t>            </a:t>
            </a:r>
            <a:r>
              <a:rPr lang="en-US" sz="3200" b="1" spc="192" dirty="0">
                <a:solidFill>
                  <a:srgbClr val="000000"/>
                </a:solidFill>
                <a:latin typeface="Arial Bold"/>
                <a:ea typeface="Arial Bold"/>
                <a:cs typeface="Arial Bold"/>
                <a:sym typeface="Arial Bold"/>
              </a:rPr>
              <a:t> </a:t>
            </a:r>
            <a:r>
              <a:rPr lang="en-US" sz="3200" b="1" spc="192" dirty="0" err="1">
                <a:solidFill>
                  <a:srgbClr val="000000"/>
                </a:solidFill>
                <a:latin typeface="Arial" pitchFamily="34" charset="0"/>
                <a:ea typeface="Arial Bold"/>
                <a:cs typeface="Arial" pitchFamily="34" charset="0"/>
                <a:sym typeface="Arial Bold"/>
              </a:rPr>
              <a:t>Đối</a:t>
            </a:r>
            <a:r>
              <a:rPr lang="en-US" sz="3200" b="1" spc="192" dirty="0">
                <a:solidFill>
                  <a:srgbClr val="000000"/>
                </a:solidFill>
                <a:latin typeface="Arial" pitchFamily="34" charset="0"/>
                <a:ea typeface="Arial Bold"/>
                <a:cs typeface="Arial" pitchFamily="34" charset="0"/>
                <a:sym typeface="Arial Bold"/>
              </a:rPr>
              <a:t> </a:t>
            </a:r>
            <a:r>
              <a:rPr lang="en-US" sz="3200" b="1" spc="192" dirty="0" err="1">
                <a:solidFill>
                  <a:srgbClr val="000000"/>
                </a:solidFill>
                <a:latin typeface="Arial" pitchFamily="34" charset="0"/>
                <a:ea typeface="Arial Bold"/>
                <a:cs typeface="Arial" pitchFamily="34" charset="0"/>
                <a:sym typeface="Arial Bold"/>
              </a:rPr>
              <a:t>với</a:t>
            </a:r>
            <a:r>
              <a:rPr lang="en-US" sz="3200" b="1" spc="192" dirty="0">
                <a:solidFill>
                  <a:srgbClr val="000000"/>
                </a:solidFill>
                <a:latin typeface="Arial" pitchFamily="34" charset="0"/>
                <a:ea typeface="Arial Bold"/>
                <a:cs typeface="Arial" pitchFamily="34" charset="0"/>
                <a:sym typeface="Arial Bold"/>
              </a:rPr>
              <a:t> </a:t>
            </a:r>
            <a:r>
              <a:rPr lang="en-US" sz="3200" b="1" spc="192" dirty="0" err="1">
                <a:solidFill>
                  <a:srgbClr val="000000"/>
                </a:solidFill>
                <a:latin typeface="Arial" pitchFamily="34" charset="0"/>
                <a:ea typeface="Arial Bold"/>
                <a:cs typeface="Arial" pitchFamily="34" charset="0"/>
                <a:sym typeface="Arial Bold"/>
              </a:rPr>
              <a:t>sinh</a:t>
            </a:r>
            <a:r>
              <a:rPr lang="en-US" sz="3200" b="1" spc="192" dirty="0">
                <a:solidFill>
                  <a:srgbClr val="000000"/>
                </a:solidFill>
                <a:latin typeface="Arial" pitchFamily="34" charset="0"/>
                <a:ea typeface="Arial Bold"/>
                <a:cs typeface="Arial" pitchFamily="34" charset="0"/>
                <a:sym typeface="Arial Bold"/>
              </a:rPr>
              <a:t> </a:t>
            </a:r>
            <a:r>
              <a:rPr lang="en-US" sz="3200" b="1" spc="192" dirty="0" err="1">
                <a:solidFill>
                  <a:srgbClr val="000000"/>
                </a:solidFill>
                <a:latin typeface="Arial" pitchFamily="34" charset="0"/>
                <a:ea typeface="Arial Bold"/>
                <a:cs typeface="Arial" pitchFamily="34" charset="0"/>
                <a:sym typeface="Arial Bold"/>
              </a:rPr>
              <a:t>viên</a:t>
            </a:r>
            <a:r>
              <a:rPr lang="en-US" sz="3200" b="1" spc="192" dirty="0">
                <a:solidFill>
                  <a:srgbClr val="000000"/>
                </a:solidFill>
                <a:latin typeface="Arial" pitchFamily="34" charset="0"/>
                <a:ea typeface="Arial Bold"/>
                <a:cs typeface="Arial" pitchFamily="34" charset="0"/>
                <a:sym typeface="Arial Bold"/>
              </a:rPr>
              <a:t>:</a:t>
            </a:r>
          </a:p>
          <a:p>
            <a:pPr algn="just">
              <a:lnSpc>
                <a:spcPts val="4480"/>
              </a:lnSpc>
            </a:pPr>
            <a:r>
              <a:rPr lang="en-US" sz="3200" spc="192" dirty="0">
                <a:solidFill>
                  <a:srgbClr val="000000"/>
                </a:solidFill>
                <a:latin typeface="Arial"/>
                <a:ea typeface="Arial"/>
                <a:cs typeface="Arial"/>
                <a:sym typeface="Arial"/>
              </a:rPr>
              <a:t> - </a:t>
            </a:r>
            <a:r>
              <a:rPr lang="en-US" sz="3200" spc="192" dirty="0" err="1">
                <a:solidFill>
                  <a:srgbClr val="000000"/>
                </a:solidFill>
                <a:latin typeface="Arial"/>
                <a:ea typeface="Arial"/>
                <a:cs typeface="Arial"/>
                <a:sym typeface="Arial"/>
              </a:rPr>
              <a:t>Phát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triển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kỹ</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năng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nhóm</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thuyết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trình</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phản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biện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ứng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dụng</a:t>
            </a:r>
            <a:r>
              <a:rPr lang="en-US" sz="3200" spc="192" dirty="0">
                <a:solidFill>
                  <a:srgbClr val="000000"/>
                </a:solidFill>
                <a:latin typeface="Arial"/>
                <a:ea typeface="Arial"/>
                <a:cs typeface="Arial"/>
                <a:sym typeface="Arial"/>
              </a:rPr>
              <a:t> CNTT.</a:t>
            </a:r>
          </a:p>
          <a:p>
            <a:pPr algn="just">
              <a:lnSpc>
                <a:spcPts val="4480"/>
              </a:lnSpc>
            </a:pPr>
            <a:r>
              <a:rPr lang="en-US" sz="3200" spc="192" dirty="0">
                <a:solidFill>
                  <a:srgbClr val="000000"/>
                </a:solidFill>
                <a:latin typeface="Arial"/>
                <a:ea typeface="Arial"/>
                <a:cs typeface="Arial"/>
                <a:sym typeface="Arial"/>
              </a:rPr>
              <a:t> - </a:t>
            </a:r>
            <a:r>
              <a:rPr lang="en-US" sz="3200" spc="192" dirty="0" err="1">
                <a:solidFill>
                  <a:srgbClr val="000000"/>
                </a:solidFill>
                <a:latin typeface="Arial"/>
                <a:ea typeface="Arial"/>
                <a:cs typeface="Arial"/>
                <a:sym typeface="Arial"/>
              </a:rPr>
              <a:t>Thiết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kế</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triển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khai</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hoạt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động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toán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phù</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hợp</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với</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chủ</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đề</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Tết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và</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mùa</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xuân</a:t>
            </a:r>
            <a:r>
              <a:rPr lang="en-US" sz="3200" spc="192" dirty="0">
                <a:solidFill>
                  <a:srgbClr val="000000"/>
                </a:solidFill>
                <a:latin typeface="Arial"/>
                <a:ea typeface="Arial"/>
                <a:cs typeface="Arial"/>
                <a:sym typeface="Arial"/>
              </a:rPr>
              <a:t>”.</a:t>
            </a:r>
          </a:p>
          <a:p>
            <a:pPr algn="just">
              <a:lnSpc>
                <a:spcPts val="4480"/>
              </a:lnSpc>
            </a:pPr>
            <a:r>
              <a:rPr lang="en-US" sz="3200" spc="192" dirty="0">
                <a:solidFill>
                  <a:srgbClr val="000000"/>
                </a:solidFill>
                <a:latin typeface="Arial"/>
                <a:ea typeface="Arial"/>
                <a:cs typeface="Arial"/>
                <a:sym typeface="Arial"/>
              </a:rPr>
              <a:t> - </a:t>
            </a:r>
            <a:r>
              <a:rPr lang="en-US" sz="3200" spc="192" dirty="0" err="1">
                <a:solidFill>
                  <a:srgbClr val="000000"/>
                </a:solidFill>
                <a:latin typeface="Arial"/>
                <a:ea typeface="Arial"/>
                <a:cs typeface="Arial"/>
                <a:sym typeface="Arial"/>
              </a:rPr>
              <a:t>Lựa</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chọn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phối</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hợp</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hoạt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động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tích</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hợp</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giúp</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trẻ</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hình</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thành</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biểu</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tượng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toán</a:t>
            </a:r>
            <a:r>
              <a:rPr lang="en-US" sz="3200" spc="192" dirty="0">
                <a:solidFill>
                  <a:srgbClr val="000000"/>
                </a:solidFill>
                <a:latin typeface="Arial"/>
                <a:ea typeface="Arial"/>
                <a:cs typeface="Arial"/>
                <a:sym typeface="Arial"/>
              </a:rPr>
              <a:t>.</a:t>
            </a:r>
          </a:p>
          <a:p>
            <a:pPr algn="just">
              <a:lnSpc>
                <a:spcPts val="4480"/>
              </a:lnSpc>
            </a:pPr>
            <a:r>
              <a:rPr lang="en-US" sz="3200" spc="192" dirty="0">
                <a:solidFill>
                  <a:srgbClr val="000000"/>
                </a:solidFill>
                <a:latin typeface="Arial"/>
                <a:ea typeface="Arial"/>
                <a:cs typeface="Arial"/>
                <a:sym typeface="Arial"/>
              </a:rPr>
              <a:t> - </a:t>
            </a:r>
            <a:r>
              <a:rPr lang="en-US" sz="3200" spc="192" dirty="0" err="1">
                <a:solidFill>
                  <a:srgbClr val="000000"/>
                </a:solidFill>
                <a:latin typeface="Arial"/>
                <a:ea typeface="Arial"/>
                <a:cs typeface="Arial"/>
                <a:sym typeface="Arial"/>
              </a:rPr>
              <a:t>Nâng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cao</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kỹ</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năng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chuyên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môn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hiểu</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rõ</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vai</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trò</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biểu</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tượng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toán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trong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phát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triển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tư</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duy</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của</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trẻ</a:t>
            </a:r>
            <a:r>
              <a:rPr lang="en-US" sz="3200" spc="192" dirty="0">
                <a:solidFill>
                  <a:srgbClr val="000000"/>
                </a:solidFill>
                <a:latin typeface="Arial"/>
                <a:ea typeface="Arial"/>
                <a:cs typeface="Arial"/>
                <a:sym typeface="Arial"/>
              </a:rPr>
              <a:t>.</a:t>
            </a:r>
          </a:p>
        </p:txBody>
      </p:sp>
      <p:sp>
        <p:nvSpPr>
          <p:cNvPr id="11" name="Freeform 11"/>
          <p:cNvSpPr/>
          <p:nvPr/>
        </p:nvSpPr>
        <p:spPr>
          <a:xfrm>
            <a:off x="9831601" y="3422990"/>
            <a:ext cx="7670978" cy="5835310"/>
          </a:xfrm>
          <a:custGeom>
            <a:avLst/>
            <a:gdLst/>
            <a:ahLst/>
            <a:cxnLst/>
            <a:rect l="l" t="t" r="r" b="b"/>
            <a:pathLst>
              <a:path w="7670978" h="5835310">
                <a:moveTo>
                  <a:pt x="0" y="0"/>
                </a:moveTo>
                <a:lnTo>
                  <a:pt x="7670978" y="0"/>
                </a:lnTo>
                <a:lnTo>
                  <a:pt x="7670978" y="5835310"/>
                </a:lnTo>
                <a:lnTo>
                  <a:pt x="0" y="5835310"/>
                </a:lnTo>
                <a:lnTo>
                  <a:pt x="0" y="0"/>
                </a:lnTo>
                <a:close/>
              </a:path>
            </a:pathLst>
          </a:custGeom>
          <a:blipFill>
            <a:blip r:embed="rId4"/>
            <a:stretch>
              <a:fillRect t="-64799" b="-23670"/>
            </a:stretch>
          </a:blipFill>
        </p:spPr>
      </p:sp>
      <p:sp>
        <p:nvSpPr>
          <p:cNvPr id="12" name="TextBox 12"/>
          <p:cNvSpPr txBox="1"/>
          <p:nvPr/>
        </p:nvSpPr>
        <p:spPr>
          <a:xfrm>
            <a:off x="10074880" y="3728573"/>
            <a:ext cx="7184420" cy="5100655"/>
          </a:xfrm>
          <a:prstGeom prst="rect">
            <a:avLst/>
          </a:prstGeom>
        </p:spPr>
        <p:txBody>
          <a:bodyPr lIns="0" tIns="0" rIns="0" bIns="0" rtlCol="0" anchor="t">
            <a:spAutoFit/>
          </a:bodyPr>
          <a:lstStyle/>
          <a:p>
            <a:pPr algn="just">
              <a:lnSpc>
                <a:spcPts val="4480"/>
              </a:lnSpc>
            </a:pPr>
            <a:r>
              <a:rPr lang="en-US" sz="3200" spc="192" dirty="0">
                <a:solidFill>
                  <a:srgbClr val="000000"/>
                </a:solidFill>
                <a:latin typeface="Arial"/>
                <a:ea typeface="Arial"/>
                <a:cs typeface="Arial"/>
                <a:sym typeface="Arial"/>
              </a:rPr>
              <a:t>              </a:t>
            </a:r>
            <a:r>
              <a:rPr lang="en-US" sz="3200" b="1" spc="192" dirty="0" err="1">
                <a:solidFill>
                  <a:srgbClr val="000000"/>
                </a:solidFill>
                <a:latin typeface="Arial Bold"/>
                <a:ea typeface="Arial Bold"/>
                <a:cs typeface="Arial Bold"/>
                <a:sym typeface="Arial Bold"/>
              </a:rPr>
              <a:t>Đối</a:t>
            </a:r>
            <a:r>
              <a:rPr lang="en-US" sz="3200" b="1" spc="192" dirty="0">
                <a:solidFill>
                  <a:srgbClr val="000000"/>
                </a:solidFill>
                <a:latin typeface="Arial Bold"/>
                <a:ea typeface="Arial Bold"/>
                <a:cs typeface="Arial Bold"/>
                <a:sym typeface="Arial Bold"/>
              </a:rPr>
              <a:t> </a:t>
            </a:r>
            <a:r>
              <a:rPr lang="en-US" sz="3200" b="1" spc="192" dirty="0" err="1">
                <a:solidFill>
                  <a:srgbClr val="000000"/>
                </a:solidFill>
                <a:latin typeface="Arial Bold"/>
                <a:ea typeface="Arial Bold"/>
                <a:cs typeface="Arial Bold"/>
                <a:sym typeface="Arial Bold"/>
              </a:rPr>
              <a:t>với</a:t>
            </a:r>
            <a:r>
              <a:rPr lang="en-US" sz="3200" b="1" spc="192" dirty="0">
                <a:solidFill>
                  <a:srgbClr val="000000"/>
                </a:solidFill>
                <a:latin typeface="Arial Bold"/>
                <a:ea typeface="Arial Bold"/>
                <a:cs typeface="Arial Bold"/>
                <a:sym typeface="Arial Bold"/>
              </a:rPr>
              <a:t> </a:t>
            </a:r>
            <a:r>
              <a:rPr lang="en-US" sz="3200" b="1" spc="192" dirty="0" err="1">
                <a:solidFill>
                  <a:srgbClr val="000000"/>
                </a:solidFill>
                <a:latin typeface="Arial Bold"/>
                <a:ea typeface="Arial Bold"/>
                <a:cs typeface="Arial Bold"/>
                <a:sym typeface="Arial Bold"/>
              </a:rPr>
              <a:t>trẻ</a:t>
            </a:r>
            <a:r>
              <a:rPr lang="en-US" sz="3200" b="1" spc="192" dirty="0">
                <a:solidFill>
                  <a:srgbClr val="000000"/>
                </a:solidFill>
                <a:latin typeface="Arial Bold"/>
                <a:ea typeface="Arial Bold"/>
                <a:cs typeface="Arial Bold"/>
                <a:sym typeface="Arial Bold"/>
              </a:rPr>
              <a:t>:</a:t>
            </a:r>
          </a:p>
          <a:p>
            <a:pPr algn="just">
              <a:lnSpc>
                <a:spcPts val="4480"/>
              </a:lnSpc>
            </a:pPr>
            <a:r>
              <a:rPr lang="en-US" sz="3200" spc="192" dirty="0" smtClean="0">
                <a:solidFill>
                  <a:srgbClr val="000000"/>
                </a:solidFill>
                <a:latin typeface="Arial"/>
                <a:ea typeface="Arial"/>
                <a:cs typeface="Arial"/>
                <a:sym typeface="Arial"/>
              </a:rPr>
              <a:t>- </a:t>
            </a:r>
            <a:r>
              <a:rPr lang="en-US" sz="3200" spc="192" dirty="0" err="1" smtClean="0">
                <a:solidFill>
                  <a:srgbClr val="000000"/>
                </a:solidFill>
                <a:latin typeface="Arial"/>
                <a:ea typeface="Arial"/>
                <a:cs typeface="Arial"/>
                <a:sym typeface="Arial"/>
              </a:rPr>
              <a:t>Hình</a:t>
            </a:r>
            <a:r>
              <a:rPr lang="en-US" sz="3200" spc="192" dirty="0" smtClean="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thành</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biểu</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tượng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về</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số</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lượng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kích</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thước</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hình</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dạng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không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gian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thời</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gian</a:t>
            </a:r>
            <a:r>
              <a:rPr lang="en-US" sz="3200" spc="192" dirty="0">
                <a:solidFill>
                  <a:srgbClr val="000000"/>
                </a:solidFill>
                <a:latin typeface="Arial"/>
                <a:ea typeface="Arial"/>
                <a:cs typeface="Arial"/>
                <a:sym typeface="Arial"/>
              </a:rPr>
              <a:t>.</a:t>
            </a:r>
          </a:p>
          <a:p>
            <a:pPr algn="just">
              <a:lnSpc>
                <a:spcPts val="4480"/>
              </a:lnSpc>
            </a:pPr>
            <a:r>
              <a:rPr lang="en-US" sz="3200" spc="192" dirty="0">
                <a:solidFill>
                  <a:srgbClr val="000000"/>
                </a:solidFill>
                <a:latin typeface="Arial"/>
                <a:ea typeface="Arial"/>
                <a:cs typeface="Arial"/>
                <a:sym typeface="Arial"/>
              </a:rPr>
              <a:t> - </a:t>
            </a:r>
            <a:r>
              <a:rPr lang="en-US" sz="3200" spc="192" dirty="0" err="1">
                <a:solidFill>
                  <a:srgbClr val="000000"/>
                </a:solidFill>
                <a:latin typeface="Arial"/>
                <a:ea typeface="Arial"/>
                <a:cs typeface="Arial"/>
                <a:sym typeface="Arial"/>
              </a:rPr>
              <a:t>Phát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triển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kỹ</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năng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quan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sát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giao</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tiếp</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giải</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quyết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vấn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đề</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tư</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duy</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sáng</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tạo</a:t>
            </a:r>
            <a:r>
              <a:rPr lang="en-US" sz="3200" spc="192" dirty="0">
                <a:solidFill>
                  <a:srgbClr val="000000"/>
                </a:solidFill>
                <a:latin typeface="Arial"/>
                <a:ea typeface="Arial"/>
                <a:cs typeface="Arial"/>
                <a:sym typeface="Arial"/>
              </a:rPr>
              <a:t>.</a:t>
            </a:r>
          </a:p>
          <a:p>
            <a:pPr algn="just">
              <a:lnSpc>
                <a:spcPts val="4480"/>
              </a:lnSpc>
            </a:pPr>
            <a:r>
              <a:rPr lang="en-US" sz="3200" spc="192" dirty="0">
                <a:solidFill>
                  <a:srgbClr val="000000"/>
                </a:solidFill>
                <a:latin typeface="Arial"/>
                <a:ea typeface="Arial"/>
                <a:cs typeface="Arial"/>
                <a:sym typeface="Arial"/>
              </a:rPr>
              <a:t> - </a:t>
            </a:r>
            <a:r>
              <a:rPr lang="en-US" sz="3200" spc="192" dirty="0" err="1">
                <a:solidFill>
                  <a:srgbClr val="000000"/>
                </a:solidFill>
                <a:latin typeface="Arial"/>
                <a:ea typeface="Arial"/>
                <a:cs typeface="Arial"/>
                <a:sym typeface="Arial"/>
              </a:rPr>
              <a:t>Tiếp</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cận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toán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học</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gần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gũi</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hiểu</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biết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văn</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hóa</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Tết</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cổ</a:t>
            </a:r>
            <a:r>
              <a:rPr lang="en-US" sz="3200" spc="192" dirty="0">
                <a:solidFill>
                  <a:srgbClr val="000000"/>
                </a:solidFill>
                <a:latin typeface="Arial"/>
                <a:ea typeface="Arial"/>
                <a:cs typeface="Arial"/>
                <a:sym typeface="Arial"/>
              </a:rPr>
              <a:t> </a:t>
            </a:r>
            <a:r>
              <a:rPr lang="en-US" sz="3200" spc="192" dirty="0" err="1">
                <a:solidFill>
                  <a:srgbClr val="000000"/>
                </a:solidFill>
                <a:latin typeface="Arial"/>
                <a:ea typeface="Arial"/>
                <a:cs typeface="Arial"/>
                <a:sym typeface="Arial"/>
              </a:rPr>
              <a:t>truyền</a:t>
            </a:r>
            <a:r>
              <a:rPr lang="en-US" sz="3200" spc="192" dirty="0">
                <a:solidFill>
                  <a:srgbClr val="000000"/>
                </a:solidFill>
                <a:latin typeface="Arial"/>
                <a:ea typeface="Arial"/>
                <a:cs typeface="Arial"/>
                <a:sym typeface="Arial"/>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99403">
            <a:off x="1649302" y="814702"/>
            <a:ext cx="15155529" cy="8657596"/>
          </a:xfrm>
          <a:custGeom>
            <a:avLst/>
            <a:gdLst/>
            <a:ahLst/>
            <a:cxnLst/>
            <a:rect l="l" t="t" r="r" b="b"/>
            <a:pathLst>
              <a:path w="15155529" h="8657596">
                <a:moveTo>
                  <a:pt x="0" y="0"/>
                </a:moveTo>
                <a:lnTo>
                  <a:pt x="15155529" y="0"/>
                </a:lnTo>
                <a:lnTo>
                  <a:pt x="15155529" y="8657596"/>
                </a:lnTo>
                <a:lnTo>
                  <a:pt x="0" y="86575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6207075">
            <a:off x="6602061" y="-2825236"/>
            <a:ext cx="3482104" cy="5650473"/>
          </a:xfrm>
          <a:custGeom>
            <a:avLst/>
            <a:gdLst/>
            <a:ahLst/>
            <a:cxnLst/>
            <a:rect l="l" t="t" r="r" b="b"/>
            <a:pathLst>
              <a:path w="3482104" h="5650473">
                <a:moveTo>
                  <a:pt x="0" y="0"/>
                </a:moveTo>
                <a:lnTo>
                  <a:pt x="3482104" y="0"/>
                </a:lnTo>
                <a:lnTo>
                  <a:pt x="3482104" y="5650472"/>
                </a:lnTo>
                <a:lnTo>
                  <a:pt x="0" y="5650472"/>
                </a:lnTo>
                <a:lnTo>
                  <a:pt x="0" y="0"/>
                </a:lnTo>
                <a:close/>
              </a:path>
            </a:pathLst>
          </a:custGeom>
          <a:blipFill>
            <a:blip r:embed="rId5"/>
            <a:stretch>
              <a:fillRect/>
            </a:stretch>
          </a:blipFill>
        </p:spPr>
      </p:sp>
      <p:sp>
        <p:nvSpPr>
          <p:cNvPr id="5" name="Freeform 5"/>
          <p:cNvSpPr/>
          <p:nvPr/>
        </p:nvSpPr>
        <p:spPr>
          <a:xfrm rot="2700000">
            <a:off x="15705929" y="7306291"/>
            <a:ext cx="450739" cy="3305416"/>
          </a:xfrm>
          <a:custGeom>
            <a:avLst/>
            <a:gdLst/>
            <a:ahLst/>
            <a:cxnLst/>
            <a:rect l="l" t="t" r="r" b="b"/>
            <a:pathLst>
              <a:path w="450739" h="3305416">
                <a:moveTo>
                  <a:pt x="0" y="0"/>
                </a:moveTo>
                <a:lnTo>
                  <a:pt x="450739" y="0"/>
                </a:lnTo>
                <a:lnTo>
                  <a:pt x="450739" y="3305416"/>
                </a:lnTo>
                <a:lnTo>
                  <a:pt x="0" y="33054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643934" y="6199918"/>
            <a:ext cx="1301773" cy="4114800"/>
          </a:xfrm>
          <a:custGeom>
            <a:avLst/>
            <a:gdLst/>
            <a:ahLst/>
            <a:cxnLst/>
            <a:rect l="l" t="t" r="r" b="b"/>
            <a:pathLst>
              <a:path w="1301773" h="4114800">
                <a:moveTo>
                  <a:pt x="0" y="0"/>
                </a:moveTo>
                <a:lnTo>
                  <a:pt x="1301774" y="0"/>
                </a:lnTo>
                <a:lnTo>
                  <a:pt x="130177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718619" y="7858470"/>
            <a:ext cx="867546" cy="2742242"/>
          </a:xfrm>
          <a:custGeom>
            <a:avLst/>
            <a:gdLst/>
            <a:ahLst/>
            <a:cxnLst/>
            <a:rect l="l" t="t" r="r" b="b"/>
            <a:pathLst>
              <a:path w="867546" h="2742242">
                <a:moveTo>
                  <a:pt x="0" y="0"/>
                </a:moveTo>
                <a:lnTo>
                  <a:pt x="867546" y="0"/>
                </a:lnTo>
                <a:lnTo>
                  <a:pt x="867546" y="2742242"/>
                </a:lnTo>
                <a:lnTo>
                  <a:pt x="0" y="274224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flipH="1">
            <a:off x="16384486" y="7544039"/>
            <a:ext cx="1084659" cy="3428521"/>
          </a:xfrm>
          <a:custGeom>
            <a:avLst/>
            <a:gdLst/>
            <a:ahLst/>
            <a:cxnLst/>
            <a:rect l="l" t="t" r="r" b="b"/>
            <a:pathLst>
              <a:path w="1084659" h="3428521">
                <a:moveTo>
                  <a:pt x="1084659" y="0"/>
                </a:moveTo>
                <a:lnTo>
                  <a:pt x="0" y="0"/>
                </a:lnTo>
                <a:lnTo>
                  <a:pt x="0" y="3428522"/>
                </a:lnTo>
                <a:lnTo>
                  <a:pt x="1084659" y="3428522"/>
                </a:lnTo>
                <a:lnTo>
                  <a:pt x="1084659"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flipH="1">
            <a:off x="16971366" y="5526512"/>
            <a:ext cx="1514814" cy="4788206"/>
          </a:xfrm>
          <a:custGeom>
            <a:avLst/>
            <a:gdLst/>
            <a:ahLst/>
            <a:cxnLst/>
            <a:rect l="l" t="t" r="r" b="b"/>
            <a:pathLst>
              <a:path w="1514814" h="4788206">
                <a:moveTo>
                  <a:pt x="1514814" y="0"/>
                </a:moveTo>
                <a:lnTo>
                  <a:pt x="0" y="0"/>
                </a:lnTo>
                <a:lnTo>
                  <a:pt x="0" y="4788206"/>
                </a:lnTo>
                <a:lnTo>
                  <a:pt x="1514814" y="4788206"/>
                </a:lnTo>
                <a:lnTo>
                  <a:pt x="1514814"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2329104" y="9323023"/>
            <a:ext cx="3500100" cy="991695"/>
          </a:xfrm>
          <a:custGeom>
            <a:avLst/>
            <a:gdLst/>
            <a:ahLst/>
            <a:cxnLst/>
            <a:rect l="l" t="t" r="r" b="b"/>
            <a:pathLst>
              <a:path w="3500100" h="991695">
                <a:moveTo>
                  <a:pt x="0" y="0"/>
                </a:moveTo>
                <a:lnTo>
                  <a:pt x="3500100" y="0"/>
                </a:lnTo>
                <a:lnTo>
                  <a:pt x="3500100" y="991695"/>
                </a:lnTo>
                <a:lnTo>
                  <a:pt x="0" y="991695"/>
                </a:lnTo>
                <a:lnTo>
                  <a:pt x="0" y="0"/>
                </a:lnTo>
                <a:close/>
              </a:path>
            </a:pathLst>
          </a:custGeom>
          <a:blipFill>
            <a:blip r:embed="rId10"/>
            <a:stretch>
              <a:fillRect/>
            </a:stretch>
          </a:blipFill>
        </p:spPr>
      </p:sp>
      <p:sp>
        <p:nvSpPr>
          <p:cNvPr id="11" name="TextBox 11"/>
          <p:cNvSpPr txBox="1"/>
          <p:nvPr/>
        </p:nvSpPr>
        <p:spPr>
          <a:xfrm>
            <a:off x="2049050" y="2381611"/>
            <a:ext cx="14232094" cy="6127877"/>
          </a:xfrm>
          <a:prstGeom prst="rect">
            <a:avLst/>
          </a:prstGeom>
        </p:spPr>
        <p:txBody>
          <a:bodyPr lIns="0" tIns="0" rIns="0" bIns="0" rtlCol="0" anchor="t">
            <a:spAutoFit/>
          </a:bodyPr>
          <a:lstStyle/>
          <a:p>
            <a:pPr marL="690881" lvl="1" indent="-345440" algn="l">
              <a:lnSpc>
                <a:spcPts val="4864"/>
              </a:lnSpc>
              <a:buFont typeface="Arial"/>
              <a:buChar char="•"/>
            </a:pPr>
            <a:r>
              <a:rPr lang="en-US" sz="3200" spc="198">
                <a:solidFill>
                  <a:srgbClr val="000000"/>
                </a:solidFill>
                <a:latin typeface="Arial"/>
                <a:ea typeface="Arial"/>
                <a:cs typeface="Arial"/>
                <a:sym typeface="Arial"/>
              </a:rPr>
              <a:t>Qua quá trình thực hiện đồ án, chúng em nhận thấy hoạt động hình thành biểu tượng toán theo chủ đề “Tết và mùa xuân” rất ý nghĩa và thiết thực, giúp trẻ tiếp cận kiến thức toán học một cách tự nhiên.</a:t>
            </a:r>
          </a:p>
          <a:p>
            <a:pPr marL="690881" lvl="1" indent="-345440" algn="l">
              <a:lnSpc>
                <a:spcPts val="4864"/>
              </a:lnSpc>
              <a:buFont typeface="Arial"/>
              <a:buChar char="•"/>
            </a:pPr>
            <a:r>
              <a:rPr lang="en-US" sz="3200" spc="198">
                <a:solidFill>
                  <a:srgbClr val="000000"/>
                </a:solidFill>
                <a:latin typeface="Arial"/>
                <a:ea typeface="Arial"/>
                <a:cs typeface="Arial"/>
                <a:sym typeface="Arial"/>
              </a:rPr>
              <a:t>Hoạt động góp phần phát triển tư duy logic, khả năng quan sát, so sánh, phân loại, đo lường… và giúp trẻ hứng thú tham gia học tập.</a:t>
            </a:r>
          </a:p>
          <a:p>
            <a:pPr marL="690881" lvl="1" indent="-345440" algn="l">
              <a:lnSpc>
                <a:spcPts val="4864"/>
              </a:lnSpc>
              <a:buFont typeface="Arial"/>
              <a:buChar char="•"/>
            </a:pPr>
            <a:r>
              <a:rPr lang="en-US" sz="3200" spc="198">
                <a:solidFill>
                  <a:srgbClr val="000000"/>
                </a:solidFill>
                <a:latin typeface="Arial"/>
                <a:ea typeface="Arial"/>
                <a:cs typeface="Arial"/>
                <a:sym typeface="Arial"/>
              </a:rPr>
              <a:t>Đồ án giúp chúng em hiểu rõ hơn về quy trình tổ chức hoạt động, rèn luyện kỹ năng nghề nghiệp và tích lũy kinh nghiệm thực tiễn, tạo nền tảng vững chắc cho công việc giảng dạy sau này.</a:t>
            </a:r>
          </a:p>
        </p:txBody>
      </p:sp>
      <p:sp>
        <p:nvSpPr>
          <p:cNvPr id="12" name="TextBox 12"/>
          <p:cNvSpPr txBox="1"/>
          <p:nvPr/>
        </p:nvSpPr>
        <p:spPr>
          <a:xfrm>
            <a:off x="5825978" y="-171450"/>
            <a:ext cx="5948214" cy="1566544"/>
          </a:xfrm>
          <a:prstGeom prst="rect">
            <a:avLst/>
          </a:prstGeom>
        </p:spPr>
        <p:txBody>
          <a:bodyPr lIns="0" tIns="0" rIns="0" bIns="0" rtlCol="0" anchor="t">
            <a:spAutoFit/>
          </a:bodyPr>
          <a:lstStyle/>
          <a:p>
            <a:pPr algn="ctr">
              <a:lnSpc>
                <a:spcPts val="12880"/>
              </a:lnSpc>
            </a:pPr>
            <a:r>
              <a:rPr lang="en-US" sz="9200" b="1">
                <a:solidFill>
                  <a:srgbClr val="000000"/>
                </a:solidFill>
                <a:latin typeface="Canva Sans Bold"/>
                <a:ea typeface="Canva Sans Bold"/>
                <a:cs typeface="Canva Sans Bold"/>
                <a:sym typeface="Canva Sans Bold"/>
              </a:rPr>
              <a:t>KẾT LUẬN </a:t>
            </a:r>
          </a:p>
        </p:txBody>
      </p:sp>
    </p:spTree>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AEC"/>
        </a:solidFill>
        <a:effectLst/>
      </p:bgPr>
    </p:bg>
    <p:spTree>
      <p:nvGrpSpPr>
        <p:cNvPr id="1" name=""/>
        <p:cNvGrpSpPr/>
        <p:nvPr/>
      </p:nvGrpSpPr>
      <p:grpSpPr>
        <a:xfrm>
          <a:off x="0" y="0"/>
          <a:ext cx="0" cy="0"/>
          <a:chOff x="0" y="0"/>
          <a:chExt cx="0" cy="0"/>
        </a:xfrm>
      </p:grpSpPr>
      <p:grpSp>
        <p:nvGrpSpPr>
          <p:cNvPr id="2" name="Group 2"/>
          <p:cNvGrpSpPr/>
          <p:nvPr/>
        </p:nvGrpSpPr>
        <p:grpSpPr>
          <a:xfrm>
            <a:off x="497200" y="1310531"/>
            <a:ext cx="8516876" cy="4808051"/>
            <a:chOff x="0" y="0"/>
            <a:chExt cx="83379365" cy="47070340"/>
          </a:xfrm>
        </p:grpSpPr>
        <p:sp>
          <p:nvSpPr>
            <p:cNvPr id="3" name="Freeform 3"/>
            <p:cNvSpPr/>
            <p:nvPr/>
          </p:nvSpPr>
          <p:spPr>
            <a:xfrm>
              <a:off x="72390" y="72390"/>
              <a:ext cx="83234587" cy="46925560"/>
            </a:xfrm>
            <a:custGeom>
              <a:avLst/>
              <a:gdLst/>
              <a:ahLst/>
              <a:cxnLst/>
              <a:rect l="l" t="t" r="r" b="b"/>
              <a:pathLst>
                <a:path w="83234587" h="46925560">
                  <a:moveTo>
                    <a:pt x="0" y="0"/>
                  </a:moveTo>
                  <a:lnTo>
                    <a:pt x="83234587" y="0"/>
                  </a:lnTo>
                  <a:lnTo>
                    <a:pt x="83234587" y="46925560"/>
                  </a:lnTo>
                  <a:lnTo>
                    <a:pt x="0" y="46925560"/>
                  </a:lnTo>
                  <a:lnTo>
                    <a:pt x="0" y="0"/>
                  </a:lnTo>
                  <a:close/>
                </a:path>
              </a:pathLst>
            </a:custGeom>
            <a:solidFill>
              <a:srgbClr val="FFFFFF"/>
            </a:solidFill>
          </p:spPr>
        </p:sp>
        <p:sp>
          <p:nvSpPr>
            <p:cNvPr id="4" name="Freeform 4"/>
            <p:cNvSpPr/>
            <p:nvPr/>
          </p:nvSpPr>
          <p:spPr>
            <a:xfrm>
              <a:off x="0" y="0"/>
              <a:ext cx="83379363" cy="47070339"/>
            </a:xfrm>
            <a:custGeom>
              <a:avLst/>
              <a:gdLst/>
              <a:ahLst/>
              <a:cxnLst/>
              <a:rect l="l" t="t" r="r" b="b"/>
              <a:pathLst>
                <a:path w="83379363" h="47070339">
                  <a:moveTo>
                    <a:pt x="83234585" y="46925561"/>
                  </a:moveTo>
                  <a:lnTo>
                    <a:pt x="83379363" y="46925561"/>
                  </a:lnTo>
                  <a:lnTo>
                    <a:pt x="83379363" y="47070339"/>
                  </a:lnTo>
                  <a:lnTo>
                    <a:pt x="83234585" y="47070339"/>
                  </a:lnTo>
                  <a:lnTo>
                    <a:pt x="83234585" y="46925561"/>
                  </a:lnTo>
                  <a:close/>
                  <a:moveTo>
                    <a:pt x="0" y="144780"/>
                  </a:moveTo>
                  <a:lnTo>
                    <a:pt x="144780" y="144780"/>
                  </a:lnTo>
                  <a:lnTo>
                    <a:pt x="144780" y="46925561"/>
                  </a:lnTo>
                  <a:lnTo>
                    <a:pt x="0" y="46925561"/>
                  </a:lnTo>
                  <a:lnTo>
                    <a:pt x="0" y="144780"/>
                  </a:lnTo>
                  <a:close/>
                  <a:moveTo>
                    <a:pt x="0" y="46925561"/>
                  </a:moveTo>
                  <a:lnTo>
                    <a:pt x="144780" y="46925561"/>
                  </a:lnTo>
                  <a:lnTo>
                    <a:pt x="144780" y="47070339"/>
                  </a:lnTo>
                  <a:lnTo>
                    <a:pt x="0" y="47070339"/>
                  </a:lnTo>
                  <a:lnTo>
                    <a:pt x="0" y="46925561"/>
                  </a:lnTo>
                  <a:close/>
                  <a:moveTo>
                    <a:pt x="83234585" y="144780"/>
                  </a:moveTo>
                  <a:lnTo>
                    <a:pt x="83379363" y="144780"/>
                  </a:lnTo>
                  <a:lnTo>
                    <a:pt x="83379363" y="46925561"/>
                  </a:lnTo>
                  <a:lnTo>
                    <a:pt x="83234585" y="46925561"/>
                  </a:lnTo>
                  <a:lnTo>
                    <a:pt x="83234585" y="144780"/>
                  </a:lnTo>
                  <a:close/>
                  <a:moveTo>
                    <a:pt x="144780" y="46925561"/>
                  </a:moveTo>
                  <a:lnTo>
                    <a:pt x="83234585" y="46925561"/>
                  </a:lnTo>
                  <a:lnTo>
                    <a:pt x="83234585" y="47070339"/>
                  </a:lnTo>
                  <a:lnTo>
                    <a:pt x="144780" y="47070339"/>
                  </a:lnTo>
                  <a:lnTo>
                    <a:pt x="144780" y="46925561"/>
                  </a:lnTo>
                  <a:close/>
                  <a:moveTo>
                    <a:pt x="83234585" y="0"/>
                  </a:moveTo>
                  <a:lnTo>
                    <a:pt x="83379363" y="0"/>
                  </a:lnTo>
                  <a:lnTo>
                    <a:pt x="83379363" y="144780"/>
                  </a:lnTo>
                  <a:lnTo>
                    <a:pt x="83234585" y="144780"/>
                  </a:lnTo>
                  <a:lnTo>
                    <a:pt x="83234585" y="0"/>
                  </a:lnTo>
                  <a:close/>
                  <a:moveTo>
                    <a:pt x="0" y="0"/>
                  </a:moveTo>
                  <a:lnTo>
                    <a:pt x="144780" y="0"/>
                  </a:lnTo>
                  <a:lnTo>
                    <a:pt x="144780" y="144780"/>
                  </a:lnTo>
                  <a:lnTo>
                    <a:pt x="0" y="144780"/>
                  </a:lnTo>
                  <a:lnTo>
                    <a:pt x="0" y="0"/>
                  </a:lnTo>
                  <a:close/>
                  <a:moveTo>
                    <a:pt x="144780" y="0"/>
                  </a:moveTo>
                  <a:lnTo>
                    <a:pt x="83234585" y="0"/>
                  </a:lnTo>
                  <a:lnTo>
                    <a:pt x="83234585" y="144780"/>
                  </a:lnTo>
                  <a:lnTo>
                    <a:pt x="144780" y="144780"/>
                  </a:lnTo>
                  <a:lnTo>
                    <a:pt x="144780" y="0"/>
                  </a:lnTo>
                  <a:close/>
                </a:path>
              </a:pathLst>
            </a:custGeom>
            <a:solidFill>
              <a:srgbClr val="2C66B4"/>
            </a:solidFill>
          </p:spPr>
        </p:sp>
      </p:grpSp>
      <p:grpSp>
        <p:nvGrpSpPr>
          <p:cNvPr id="5" name="Group 5"/>
          <p:cNvGrpSpPr/>
          <p:nvPr/>
        </p:nvGrpSpPr>
        <p:grpSpPr>
          <a:xfrm>
            <a:off x="512941" y="6656495"/>
            <a:ext cx="17262118" cy="3237577"/>
            <a:chOff x="0" y="0"/>
            <a:chExt cx="168994421" cy="31695553"/>
          </a:xfrm>
        </p:grpSpPr>
        <p:sp>
          <p:nvSpPr>
            <p:cNvPr id="6" name="Freeform 6"/>
            <p:cNvSpPr/>
            <p:nvPr/>
          </p:nvSpPr>
          <p:spPr>
            <a:xfrm>
              <a:off x="72390" y="72390"/>
              <a:ext cx="168849640" cy="31550774"/>
            </a:xfrm>
            <a:custGeom>
              <a:avLst/>
              <a:gdLst/>
              <a:ahLst/>
              <a:cxnLst/>
              <a:rect l="l" t="t" r="r" b="b"/>
              <a:pathLst>
                <a:path w="168849640" h="31550774">
                  <a:moveTo>
                    <a:pt x="0" y="0"/>
                  </a:moveTo>
                  <a:lnTo>
                    <a:pt x="168849640" y="0"/>
                  </a:lnTo>
                  <a:lnTo>
                    <a:pt x="168849640" y="31550774"/>
                  </a:lnTo>
                  <a:lnTo>
                    <a:pt x="0" y="31550774"/>
                  </a:lnTo>
                  <a:lnTo>
                    <a:pt x="0" y="0"/>
                  </a:lnTo>
                  <a:close/>
                </a:path>
              </a:pathLst>
            </a:custGeom>
            <a:solidFill>
              <a:srgbClr val="FFFFFF"/>
            </a:solidFill>
          </p:spPr>
        </p:sp>
        <p:sp>
          <p:nvSpPr>
            <p:cNvPr id="7" name="Freeform 7"/>
            <p:cNvSpPr/>
            <p:nvPr/>
          </p:nvSpPr>
          <p:spPr>
            <a:xfrm>
              <a:off x="0" y="0"/>
              <a:ext cx="168994423" cy="31695554"/>
            </a:xfrm>
            <a:custGeom>
              <a:avLst/>
              <a:gdLst/>
              <a:ahLst/>
              <a:cxnLst/>
              <a:rect l="l" t="t" r="r" b="b"/>
              <a:pathLst>
                <a:path w="168994423" h="31695554">
                  <a:moveTo>
                    <a:pt x="168849638" y="31550772"/>
                  </a:moveTo>
                  <a:lnTo>
                    <a:pt x="168994423" y="31550772"/>
                  </a:lnTo>
                  <a:lnTo>
                    <a:pt x="168994423" y="31695554"/>
                  </a:lnTo>
                  <a:lnTo>
                    <a:pt x="168849638" y="31695554"/>
                  </a:lnTo>
                  <a:lnTo>
                    <a:pt x="168849638" y="31550772"/>
                  </a:lnTo>
                  <a:close/>
                  <a:moveTo>
                    <a:pt x="0" y="144780"/>
                  </a:moveTo>
                  <a:lnTo>
                    <a:pt x="144780" y="144780"/>
                  </a:lnTo>
                  <a:lnTo>
                    <a:pt x="144780" y="31550772"/>
                  </a:lnTo>
                  <a:lnTo>
                    <a:pt x="0" y="31550772"/>
                  </a:lnTo>
                  <a:lnTo>
                    <a:pt x="0" y="144780"/>
                  </a:lnTo>
                  <a:close/>
                  <a:moveTo>
                    <a:pt x="0" y="31550772"/>
                  </a:moveTo>
                  <a:lnTo>
                    <a:pt x="144780" y="31550772"/>
                  </a:lnTo>
                  <a:lnTo>
                    <a:pt x="144780" y="31695554"/>
                  </a:lnTo>
                  <a:lnTo>
                    <a:pt x="0" y="31695554"/>
                  </a:lnTo>
                  <a:lnTo>
                    <a:pt x="0" y="31550772"/>
                  </a:lnTo>
                  <a:close/>
                  <a:moveTo>
                    <a:pt x="168849638" y="144780"/>
                  </a:moveTo>
                  <a:lnTo>
                    <a:pt x="168994423" y="144780"/>
                  </a:lnTo>
                  <a:lnTo>
                    <a:pt x="168994423" y="31550772"/>
                  </a:lnTo>
                  <a:lnTo>
                    <a:pt x="168849638" y="31550772"/>
                  </a:lnTo>
                  <a:lnTo>
                    <a:pt x="168849638" y="144780"/>
                  </a:lnTo>
                  <a:close/>
                  <a:moveTo>
                    <a:pt x="144780" y="31550772"/>
                  </a:moveTo>
                  <a:lnTo>
                    <a:pt x="168849638" y="31550772"/>
                  </a:lnTo>
                  <a:lnTo>
                    <a:pt x="168849638" y="31695554"/>
                  </a:lnTo>
                  <a:lnTo>
                    <a:pt x="144780" y="31695554"/>
                  </a:lnTo>
                  <a:lnTo>
                    <a:pt x="144780" y="31550772"/>
                  </a:lnTo>
                  <a:close/>
                  <a:moveTo>
                    <a:pt x="168849638" y="0"/>
                  </a:moveTo>
                  <a:lnTo>
                    <a:pt x="168994423" y="0"/>
                  </a:lnTo>
                  <a:lnTo>
                    <a:pt x="168994423" y="144780"/>
                  </a:lnTo>
                  <a:lnTo>
                    <a:pt x="168849638" y="144780"/>
                  </a:lnTo>
                  <a:lnTo>
                    <a:pt x="168849638" y="0"/>
                  </a:lnTo>
                  <a:close/>
                  <a:moveTo>
                    <a:pt x="0" y="0"/>
                  </a:moveTo>
                  <a:lnTo>
                    <a:pt x="144780" y="0"/>
                  </a:lnTo>
                  <a:lnTo>
                    <a:pt x="144780" y="144780"/>
                  </a:lnTo>
                  <a:lnTo>
                    <a:pt x="0" y="144780"/>
                  </a:lnTo>
                  <a:lnTo>
                    <a:pt x="0" y="0"/>
                  </a:lnTo>
                  <a:close/>
                  <a:moveTo>
                    <a:pt x="144780" y="0"/>
                  </a:moveTo>
                  <a:lnTo>
                    <a:pt x="168849638" y="0"/>
                  </a:lnTo>
                  <a:lnTo>
                    <a:pt x="168849638" y="144780"/>
                  </a:lnTo>
                  <a:lnTo>
                    <a:pt x="144780" y="144780"/>
                  </a:lnTo>
                  <a:lnTo>
                    <a:pt x="144780" y="0"/>
                  </a:lnTo>
                  <a:close/>
                </a:path>
              </a:pathLst>
            </a:custGeom>
            <a:solidFill>
              <a:srgbClr val="2C66B4"/>
            </a:solidFill>
          </p:spPr>
        </p:sp>
      </p:grpSp>
      <p:grpSp>
        <p:nvGrpSpPr>
          <p:cNvPr id="8" name="Group 8"/>
          <p:cNvGrpSpPr/>
          <p:nvPr/>
        </p:nvGrpSpPr>
        <p:grpSpPr>
          <a:xfrm>
            <a:off x="6309781" y="158590"/>
            <a:ext cx="6119941" cy="993989"/>
            <a:chOff x="0" y="0"/>
            <a:chExt cx="59913609" cy="9731054"/>
          </a:xfrm>
        </p:grpSpPr>
        <p:sp>
          <p:nvSpPr>
            <p:cNvPr id="9" name="Freeform 9"/>
            <p:cNvSpPr/>
            <p:nvPr/>
          </p:nvSpPr>
          <p:spPr>
            <a:xfrm>
              <a:off x="72390" y="72390"/>
              <a:ext cx="59768832" cy="9586275"/>
            </a:xfrm>
            <a:custGeom>
              <a:avLst/>
              <a:gdLst/>
              <a:ahLst/>
              <a:cxnLst/>
              <a:rect l="l" t="t" r="r" b="b"/>
              <a:pathLst>
                <a:path w="59768832" h="9586275">
                  <a:moveTo>
                    <a:pt x="0" y="0"/>
                  </a:moveTo>
                  <a:lnTo>
                    <a:pt x="59768832" y="0"/>
                  </a:lnTo>
                  <a:lnTo>
                    <a:pt x="59768832" y="9586275"/>
                  </a:lnTo>
                  <a:lnTo>
                    <a:pt x="0" y="9586275"/>
                  </a:lnTo>
                  <a:lnTo>
                    <a:pt x="0" y="0"/>
                  </a:lnTo>
                  <a:close/>
                </a:path>
              </a:pathLst>
            </a:custGeom>
            <a:solidFill>
              <a:srgbClr val="FFFFFF"/>
            </a:solidFill>
          </p:spPr>
        </p:sp>
        <p:sp>
          <p:nvSpPr>
            <p:cNvPr id="10" name="Freeform 10"/>
            <p:cNvSpPr/>
            <p:nvPr/>
          </p:nvSpPr>
          <p:spPr>
            <a:xfrm>
              <a:off x="0" y="0"/>
              <a:ext cx="59913608" cy="9731054"/>
            </a:xfrm>
            <a:custGeom>
              <a:avLst/>
              <a:gdLst/>
              <a:ahLst/>
              <a:cxnLst/>
              <a:rect l="l" t="t" r="r" b="b"/>
              <a:pathLst>
                <a:path w="59913608" h="9731054">
                  <a:moveTo>
                    <a:pt x="59768829" y="9586275"/>
                  </a:moveTo>
                  <a:lnTo>
                    <a:pt x="59913608" y="9586275"/>
                  </a:lnTo>
                  <a:lnTo>
                    <a:pt x="59913608" y="9731054"/>
                  </a:lnTo>
                  <a:lnTo>
                    <a:pt x="59768829" y="9731054"/>
                  </a:lnTo>
                  <a:lnTo>
                    <a:pt x="59768829" y="9586275"/>
                  </a:lnTo>
                  <a:close/>
                  <a:moveTo>
                    <a:pt x="0" y="144780"/>
                  </a:moveTo>
                  <a:lnTo>
                    <a:pt x="144780" y="144780"/>
                  </a:lnTo>
                  <a:lnTo>
                    <a:pt x="144780" y="9586275"/>
                  </a:lnTo>
                  <a:lnTo>
                    <a:pt x="0" y="9586275"/>
                  </a:lnTo>
                  <a:lnTo>
                    <a:pt x="0" y="144780"/>
                  </a:lnTo>
                  <a:close/>
                  <a:moveTo>
                    <a:pt x="0" y="9586275"/>
                  </a:moveTo>
                  <a:lnTo>
                    <a:pt x="144780" y="9586275"/>
                  </a:lnTo>
                  <a:lnTo>
                    <a:pt x="144780" y="9731054"/>
                  </a:lnTo>
                  <a:lnTo>
                    <a:pt x="0" y="9731054"/>
                  </a:lnTo>
                  <a:lnTo>
                    <a:pt x="0" y="9586275"/>
                  </a:lnTo>
                  <a:close/>
                  <a:moveTo>
                    <a:pt x="59768829" y="144780"/>
                  </a:moveTo>
                  <a:lnTo>
                    <a:pt x="59913608" y="144780"/>
                  </a:lnTo>
                  <a:lnTo>
                    <a:pt x="59913608" y="9586275"/>
                  </a:lnTo>
                  <a:lnTo>
                    <a:pt x="59768829" y="9586275"/>
                  </a:lnTo>
                  <a:lnTo>
                    <a:pt x="59768829" y="144780"/>
                  </a:lnTo>
                  <a:close/>
                  <a:moveTo>
                    <a:pt x="144780" y="9586275"/>
                  </a:moveTo>
                  <a:lnTo>
                    <a:pt x="59768829" y="9586275"/>
                  </a:lnTo>
                  <a:lnTo>
                    <a:pt x="59768829" y="9731054"/>
                  </a:lnTo>
                  <a:lnTo>
                    <a:pt x="144780" y="9731054"/>
                  </a:lnTo>
                  <a:lnTo>
                    <a:pt x="144780" y="9586275"/>
                  </a:lnTo>
                  <a:close/>
                  <a:moveTo>
                    <a:pt x="59768829" y="0"/>
                  </a:moveTo>
                  <a:lnTo>
                    <a:pt x="59913608" y="0"/>
                  </a:lnTo>
                  <a:lnTo>
                    <a:pt x="59913608" y="144780"/>
                  </a:lnTo>
                  <a:lnTo>
                    <a:pt x="59768829" y="144780"/>
                  </a:lnTo>
                  <a:lnTo>
                    <a:pt x="59768829" y="0"/>
                  </a:lnTo>
                  <a:close/>
                  <a:moveTo>
                    <a:pt x="0" y="0"/>
                  </a:moveTo>
                  <a:lnTo>
                    <a:pt x="144780" y="0"/>
                  </a:lnTo>
                  <a:lnTo>
                    <a:pt x="144780" y="144780"/>
                  </a:lnTo>
                  <a:lnTo>
                    <a:pt x="0" y="144780"/>
                  </a:lnTo>
                  <a:lnTo>
                    <a:pt x="0" y="0"/>
                  </a:lnTo>
                  <a:close/>
                  <a:moveTo>
                    <a:pt x="144780" y="0"/>
                  </a:moveTo>
                  <a:lnTo>
                    <a:pt x="59768829" y="0"/>
                  </a:lnTo>
                  <a:lnTo>
                    <a:pt x="59768829" y="144780"/>
                  </a:lnTo>
                  <a:lnTo>
                    <a:pt x="144780" y="144780"/>
                  </a:lnTo>
                  <a:lnTo>
                    <a:pt x="144780" y="0"/>
                  </a:lnTo>
                  <a:close/>
                </a:path>
              </a:pathLst>
            </a:custGeom>
            <a:solidFill>
              <a:srgbClr val="2C66B4"/>
            </a:solidFill>
          </p:spPr>
        </p:sp>
      </p:grpSp>
      <p:grpSp>
        <p:nvGrpSpPr>
          <p:cNvPr id="11" name="Group 11"/>
          <p:cNvGrpSpPr/>
          <p:nvPr/>
        </p:nvGrpSpPr>
        <p:grpSpPr>
          <a:xfrm>
            <a:off x="12352564" y="1666929"/>
            <a:ext cx="154316" cy="154316"/>
            <a:chOff x="0" y="0"/>
            <a:chExt cx="205755" cy="205755"/>
          </a:xfrm>
        </p:grpSpPr>
        <p:grpSp>
          <p:nvGrpSpPr>
            <p:cNvPr id="12" name="Group 12"/>
            <p:cNvGrpSpPr/>
            <p:nvPr/>
          </p:nvGrpSpPr>
          <p:grpSpPr>
            <a:xfrm>
              <a:off x="0" y="0"/>
              <a:ext cx="205755" cy="205755"/>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C66B4"/>
              </a:solidFill>
            </p:spPr>
          </p:sp>
        </p:grpSp>
        <p:grpSp>
          <p:nvGrpSpPr>
            <p:cNvPr id="14" name="Group 14"/>
            <p:cNvGrpSpPr/>
            <p:nvPr/>
          </p:nvGrpSpPr>
          <p:grpSpPr>
            <a:xfrm>
              <a:off x="19480" y="19480"/>
              <a:ext cx="166795" cy="166795"/>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sp>
        <p:nvSpPr>
          <p:cNvPr id="16" name="TextBox 16"/>
          <p:cNvSpPr txBox="1"/>
          <p:nvPr/>
        </p:nvSpPr>
        <p:spPr>
          <a:xfrm>
            <a:off x="376558" y="1222549"/>
            <a:ext cx="8637518" cy="4976161"/>
          </a:xfrm>
          <a:prstGeom prst="rect">
            <a:avLst/>
          </a:prstGeom>
        </p:spPr>
        <p:txBody>
          <a:bodyPr lIns="0" tIns="0" rIns="0" bIns="0" rtlCol="0" anchor="t">
            <a:spAutoFit/>
          </a:bodyPr>
          <a:lstStyle/>
          <a:p>
            <a:pPr algn="ctr">
              <a:lnSpc>
                <a:spcPts val="4886"/>
              </a:lnSpc>
            </a:pPr>
            <a:r>
              <a:rPr lang="en-US" sz="3092">
                <a:solidFill>
                  <a:srgbClr val="000001"/>
                </a:solidFill>
                <a:latin typeface="Arial"/>
                <a:ea typeface="Arial"/>
                <a:cs typeface="Arial"/>
                <a:sym typeface="Arial"/>
              </a:rPr>
              <a:t>   </a:t>
            </a:r>
            <a:r>
              <a:rPr lang="en-US" sz="3092" b="1">
                <a:solidFill>
                  <a:srgbClr val="000001"/>
                </a:solidFill>
                <a:latin typeface="Arial Bold"/>
                <a:ea typeface="Arial Bold"/>
                <a:cs typeface="Arial Bold"/>
                <a:sym typeface="Arial Bold"/>
              </a:rPr>
              <a:t>2.1. Đối với giáo viên</a:t>
            </a:r>
          </a:p>
          <a:p>
            <a:pPr marL="667757" lvl="1" indent="-333878" algn="l">
              <a:lnSpc>
                <a:spcPts val="4577"/>
              </a:lnSpc>
              <a:buFont typeface="Arial"/>
              <a:buChar char="•"/>
            </a:pPr>
            <a:r>
              <a:rPr lang="en-US" sz="3092">
                <a:solidFill>
                  <a:srgbClr val="000001"/>
                </a:solidFill>
                <a:latin typeface="Arial"/>
                <a:ea typeface="Arial"/>
                <a:cs typeface="Arial"/>
                <a:sym typeface="Arial"/>
              </a:rPr>
              <a:t>Tạo điều kiện cho sinh viên quan sát, học hỏi và chia sẻ kinh nghiệm tổ chức hoạt động.</a:t>
            </a:r>
          </a:p>
          <a:p>
            <a:pPr marL="667757" lvl="1" indent="-333878" algn="l">
              <a:lnSpc>
                <a:spcPts val="4577"/>
              </a:lnSpc>
              <a:buFont typeface="Arial"/>
              <a:buChar char="•"/>
            </a:pPr>
            <a:r>
              <a:rPr lang="en-US" sz="3092">
                <a:solidFill>
                  <a:srgbClr val="000001"/>
                </a:solidFill>
                <a:latin typeface="Arial"/>
                <a:ea typeface="Arial"/>
                <a:cs typeface="Arial"/>
                <a:sym typeface="Arial"/>
              </a:rPr>
              <a:t>Hướng dẫn sinh viên quản lý lớp, xử lý tình huống sư phạm và góp ý hoàn thiện kỹ năng.</a:t>
            </a:r>
          </a:p>
          <a:p>
            <a:pPr marL="667757" lvl="1" indent="-333878" algn="l">
              <a:lnSpc>
                <a:spcPts val="4577"/>
              </a:lnSpc>
              <a:buFont typeface="Arial"/>
              <a:buChar char="•"/>
            </a:pPr>
            <a:r>
              <a:rPr lang="en-US" sz="3092">
                <a:solidFill>
                  <a:srgbClr val="000001"/>
                </a:solidFill>
                <a:latin typeface="Arial"/>
                <a:ea typeface="Arial"/>
                <a:cs typeface="Arial"/>
                <a:sym typeface="Arial"/>
              </a:rPr>
              <a:t>Bồi dưỡng chuyên môn, đổi mới phương pháp và phối hợp với phụ huynh chuẩn bị đồ dùng.</a:t>
            </a:r>
          </a:p>
          <a:p>
            <a:pPr algn="ctr">
              <a:lnSpc>
                <a:spcPts val="1832"/>
              </a:lnSpc>
            </a:pPr>
            <a:endParaRPr lang="en-US" sz="3092">
              <a:solidFill>
                <a:srgbClr val="000001"/>
              </a:solidFill>
              <a:latin typeface="Arial"/>
              <a:ea typeface="Arial"/>
              <a:cs typeface="Arial"/>
              <a:sym typeface="Arial"/>
            </a:endParaRPr>
          </a:p>
        </p:txBody>
      </p:sp>
      <p:sp>
        <p:nvSpPr>
          <p:cNvPr id="17" name="TextBox 17"/>
          <p:cNvSpPr txBox="1"/>
          <p:nvPr/>
        </p:nvSpPr>
        <p:spPr>
          <a:xfrm>
            <a:off x="497200" y="6887089"/>
            <a:ext cx="17342898" cy="3126497"/>
          </a:xfrm>
          <a:prstGeom prst="rect">
            <a:avLst/>
          </a:prstGeom>
        </p:spPr>
        <p:txBody>
          <a:bodyPr lIns="0" tIns="0" rIns="0" bIns="0" rtlCol="0" anchor="t">
            <a:spAutoFit/>
          </a:bodyPr>
          <a:lstStyle/>
          <a:p>
            <a:pPr algn="l">
              <a:lnSpc>
                <a:spcPts val="4905"/>
              </a:lnSpc>
            </a:pPr>
            <a:r>
              <a:rPr lang="en-US" sz="3104">
                <a:solidFill>
                  <a:srgbClr val="000001"/>
                </a:solidFill>
                <a:latin typeface="Arial"/>
                <a:ea typeface="Arial"/>
                <a:cs typeface="Arial"/>
                <a:sym typeface="Arial"/>
              </a:rPr>
              <a:t>                                                                 </a:t>
            </a:r>
            <a:r>
              <a:rPr lang="en-US" sz="3104" b="1">
                <a:solidFill>
                  <a:srgbClr val="000001"/>
                </a:solidFill>
                <a:latin typeface="Arial Bold"/>
                <a:ea typeface="Arial Bold"/>
                <a:cs typeface="Arial Bold"/>
                <a:sym typeface="Arial Bold"/>
              </a:rPr>
              <a:t>2.3. Đối với nhà trường</a:t>
            </a:r>
          </a:p>
          <a:p>
            <a:pPr marL="670276" lvl="1" indent="-335138" algn="l">
              <a:lnSpc>
                <a:spcPts val="4905"/>
              </a:lnSpc>
              <a:buFont typeface="Arial"/>
              <a:buChar char="•"/>
            </a:pPr>
            <a:r>
              <a:rPr lang="en-US" sz="3104">
                <a:solidFill>
                  <a:srgbClr val="000001"/>
                </a:solidFill>
                <a:latin typeface="Arial"/>
                <a:ea typeface="Arial"/>
                <a:cs typeface="Arial"/>
                <a:sym typeface="Arial"/>
              </a:rPr>
              <a:t>Chỉ đạo thực hiện chương trình GDMN đúng quy định, tổ chức chuyên đề và tập huấn.</a:t>
            </a:r>
          </a:p>
          <a:p>
            <a:pPr marL="670276" lvl="1" indent="-335138" algn="l">
              <a:lnSpc>
                <a:spcPts val="4905"/>
              </a:lnSpc>
              <a:buFont typeface="Arial"/>
              <a:buChar char="•"/>
            </a:pPr>
            <a:r>
              <a:rPr lang="en-US" sz="3104">
                <a:solidFill>
                  <a:srgbClr val="000001"/>
                </a:solidFill>
                <a:latin typeface="Arial"/>
                <a:ea typeface="Arial"/>
                <a:cs typeface="Arial"/>
                <a:sym typeface="Arial"/>
              </a:rPr>
              <a:t>Tăng cường cơ sở vật chất, thiết bị, đồ dùng dạy học, tổ chức hoạt động trải nghiệm.</a:t>
            </a:r>
          </a:p>
          <a:p>
            <a:pPr marL="670276" lvl="1" indent="-335138" algn="l">
              <a:lnSpc>
                <a:spcPts val="4905"/>
              </a:lnSpc>
              <a:buFont typeface="Arial"/>
              <a:buChar char="•"/>
            </a:pPr>
            <a:r>
              <a:rPr lang="en-US" sz="3104">
                <a:solidFill>
                  <a:srgbClr val="000001"/>
                </a:solidFill>
                <a:latin typeface="Arial"/>
                <a:ea typeface="Arial"/>
                <a:cs typeface="Arial"/>
                <a:sym typeface="Arial"/>
              </a:rPr>
              <a:t>Khuyến khích giáo viên nghiên cứu, đổi mới phương pháp, sáng tạo trong tổ chức hoạt động.</a:t>
            </a:r>
          </a:p>
          <a:p>
            <a:pPr algn="ctr">
              <a:lnSpc>
                <a:spcPts val="4905"/>
              </a:lnSpc>
            </a:pPr>
            <a:endParaRPr lang="en-US" sz="3104">
              <a:solidFill>
                <a:srgbClr val="000001"/>
              </a:solidFill>
              <a:latin typeface="Arial"/>
              <a:ea typeface="Arial"/>
              <a:cs typeface="Arial"/>
              <a:sym typeface="Arial"/>
            </a:endParaRPr>
          </a:p>
        </p:txBody>
      </p:sp>
      <p:grpSp>
        <p:nvGrpSpPr>
          <p:cNvPr id="18" name="Group 18"/>
          <p:cNvGrpSpPr/>
          <p:nvPr/>
        </p:nvGrpSpPr>
        <p:grpSpPr>
          <a:xfrm>
            <a:off x="9672756" y="1310531"/>
            <a:ext cx="8167341" cy="4808051"/>
            <a:chOff x="0" y="0"/>
            <a:chExt cx="79957457" cy="47070340"/>
          </a:xfrm>
        </p:grpSpPr>
        <p:sp>
          <p:nvSpPr>
            <p:cNvPr id="19" name="Freeform 19"/>
            <p:cNvSpPr/>
            <p:nvPr/>
          </p:nvSpPr>
          <p:spPr>
            <a:xfrm>
              <a:off x="72390" y="72390"/>
              <a:ext cx="79812675" cy="46925560"/>
            </a:xfrm>
            <a:custGeom>
              <a:avLst/>
              <a:gdLst/>
              <a:ahLst/>
              <a:cxnLst/>
              <a:rect l="l" t="t" r="r" b="b"/>
              <a:pathLst>
                <a:path w="79812675" h="46925560">
                  <a:moveTo>
                    <a:pt x="0" y="0"/>
                  </a:moveTo>
                  <a:lnTo>
                    <a:pt x="79812675" y="0"/>
                  </a:lnTo>
                  <a:lnTo>
                    <a:pt x="79812675" y="46925560"/>
                  </a:lnTo>
                  <a:lnTo>
                    <a:pt x="0" y="46925560"/>
                  </a:lnTo>
                  <a:lnTo>
                    <a:pt x="0" y="0"/>
                  </a:lnTo>
                  <a:close/>
                </a:path>
              </a:pathLst>
            </a:custGeom>
            <a:solidFill>
              <a:srgbClr val="FFFFFF"/>
            </a:solidFill>
          </p:spPr>
        </p:sp>
        <p:sp>
          <p:nvSpPr>
            <p:cNvPr id="20" name="Freeform 20"/>
            <p:cNvSpPr/>
            <p:nvPr/>
          </p:nvSpPr>
          <p:spPr>
            <a:xfrm>
              <a:off x="0" y="0"/>
              <a:ext cx="79957457" cy="47070339"/>
            </a:xfrm>
            <a:custGeom>
              <a:avLst/>
              <a:gdLst/>
              <a:ahLst/>
              <a:cxnLst/>
              <a:rect l="l" t="t" r="r" b="b"/>
              <a:pathLst>
                <a:path w="79957457" h="47070339">
                  <a:moveTo>
                    <a:pt x="79812679" y="46925561"/>
                  </a:moveTo>
                  <a:lnTo>
                    <a:pt x="79957457" y="46925561"/>
                  </a:lnTo>
                  <a:lnTo>
                    <a:pt x="79957457" y="47070339"/>
                  </a:lnTo>
                  <a:lnTo>
                    <a:pt x="79812679" y="47070339"/>
                  </a:lnTo>
                  <a:lnTo>
                    <a:pt x="79812679" y="46925561"/>
                  </a:lnTo>
                  <a:close/>
                  <a:moveTo>
                    <a:pt x="0" y="144780"/>
                  </a:moveTo>
                  <a:lnTo>
                    <a:pt x="144780" y="144780"/>
                  </a:lnTo>
                  <a:lnTo>
                    <a:pt x="144780" y="46925561"/>
                  </a:lnTo>
                  <a:lnTo>
                    <a:pt x="0" y="46925561"/>
                  </a:lnTo>
                  <a:lnTo>
                    <a:pt x="0" y="144780"/>
                  </a:lnTo>
                  <a:close/>
                  <a:moveTo>
                    <a:pt x="0" y="46925561"/>
                  </a:moveTo>
                  <a:lnTo>
                    <a:pt x="144780" y="46925561"/>
                  </a:lnTo>
                  <a:lnTo>
                    <a:pt x="144780" y="47070339"/>
                  </a:lnTo>
                  <a:lnTo>
                    <a:pt x="0" y="47070339"/>
                  </a:lnTo>
                  <a:lnTo>
                    <a:pt x="0" y="46925561"/>
                  </a:lnTo>
                  <a:close/>
                  <a:moveTo>
                    <a:pt x="79812679" y="144780"/>
                  </a:moveTo>
                  <a:lnTo>
                    <a:pt x="79957457" y="144780"/>
                  </a:lnTo>
                  <a:lnTo>
                    <a:pt x="79957457" y="46925561"/>
                  </a:lnTo>
                  <a:lnTo>
                    <a:pt x="79812679" y="46925561"/>
                  </a:lnTo>
                  <a:lnTo>
                    <a:pt x="79812679" y="144780"/>
                  </a:lnTo>
                  <a:close/>
                  <a:moveTo>
                    <a:pt x="144780" y="46925561"/>
                  </a:moveTo>
                  <a:lnTo>
                    <a:pt x="79812679" y="46925561"/>
                  </a:lnTo>
                  <a:lnTo>
                    <a:pt x="79812679" y="47070339"/>
                  </a:lnTo>
                  <a:lnTo>
                    <a:pt x="144780" y="47070339"/>
                  </a:lnTo>
                  <a:lnTo>
                    <a:pt x="144780" y="46925561"/>
                  </a:lnTo>
                  <a:close/>
                  <a:moveTo>
                    <a:pt x="79812679" y="0"/>
                  </a:moveTo>
                  <a:lnTo>
                    <a:pt x="79957457" y="0"/>
                  </a:lnTo>
                  <a:lnTo>
                    <a:pt x="79957457" y="144780"/>
                  </a:lnTo>
                  <a:lnTo>
                    <a:pt x="79812679" y="144780"/>
                  </a:lnTo>
                  <a:lnTo>
                    <a:pt x="79812679" y="0"/>
                  </a:lnTo>
                  <a:close/>
                  <a:moveTo>
                    <a:pt x="0" y="0"/>
                  </a:moveTo>
                  <a:lnTo>
                    <a:pt x="144780" y="0"/>
                  </a:lnTo>
                  <a:lnTo>
                    <a:pt x="144780" y="144780"/>
                  </a:lnTo>
                  <a:lnTo>
                    <a:pt x="0" y="144780"/>
                  </a:lnTo>
                  <a:lnTo>
                    <a:pt x="0" y="0"/>
                  </a:lnTo>
                  <a:close/>
                  <a:moveTo>
                    <a:pt x="144780" y="0"/>
                  </a:moveTo>
                  <a:lnTo>
                    <a:pt x="79812679" y="0"/>
                  </a:lnTo>
                  <a:lnTo>
                    <a:pt x="79812679" y="144780"/>
                  </a:lnTo>
                  <a:lnTo>
                    <a:pt x="144780" y="144780"/>
                  </a:lnTo>
                  <a:lnTo>
                    <a:pt x="144780" y="0"/>
                  </a:lnTo>
                  <a:close/>
                </a:path>
              </a:pathLst>
            </a:custGeom>
            <a:solidFill>
              <a:srgbClr val="2C66B4"/>
            </a:solidFill>
          </p:spPr>
        </p:sp>
      </p:grpSp>
      <p:sp>
        <p:nvSpPr>
          <p:cNvPr id="21" name="TextBox 21"/>
          <p:cNvSpPr txBox="1"/>
          <p:nvPr/>
        </p:nvSpPr>
        <p:spPr>
          <a:xfrm>
            <a:off x="9672756" y="1302676"/>
            <a:ext cx="8102303" cy="4770963"/>
          </a:xfrm>
          <a:prstGeom prst="rect">
            <a:avLst/>
          </a:prstGeom>
        </p:spPr>
        <p:txBody>
          <a:bodyPr lIns="0" tIns="0" rIns="0" bIns="0" rtlCol="0" anchor="t">
            <a:spAutoFit/>
          </a:bodyPr>
          <a:lstStyle/>
          <a:p>
            <a:pPr algn="l">
              <a:lnSpc>
                <a:spcPts val="4877"/>
              </a:lnSpc>
            </a:pPr>
            <a:r>
              <a:rPr lang="en-US" sz="3087" spc="-30">
                <a:solidFill>
                  <a:srgbClr val="000001"/>
                </a:solidFill>
                <a:latin typeface="Arial"/>
                <a:ea typeface="Arial"/>
                <a:cs typeface="Arial"/>
                <a:sym typeface="Arial"/>
              </a:rPr>
              <a:t>                   </a:t>
            </a:r>
            <a:r>
              <a:rPr lang="en-US" sz="3087" b="1" spc="-30">
                <a:solidFill>
                  <a:srgbClr val="000001"/>
                </a:solidFill>
                <a:latin typeface="Arial Bold"/>
                <a:ea typeface="Arial Bold"/>
                <a:cs typeface="Arial Bold"/>
                <a:sym typeface="Arial Bold"/>
              </a:rPr>
              <a:t>2.2. Đối với phụ huynh</a:t>
            </a:r>
          </a:p>
          <a:p>
            <a:pPr marL="666553" lvl="1" indent="-333276" algn="l">
              <a:lnSpc>
                <a:spcPts val="4630"/>
              </a:lnSpc>
              <a:buFont typeface="Arial"/>
              <a:buChar char="•"/>
            </a:pPr>
            <a:r>
              <a:rPr lang="en-US" sz="3087" spc="-30">
                <a:solidFill>
                  <a:srgbClr val="000001"/>
                </a:solidFill>
                <a:latin typeface="Arial"/>
                <a:ea typeface="Arial"/>
                <a:cs typeface="Arial"/>
                <a:sym typeface="Arial"/>
              </a:rPr>
              <a:t>Cung cấp thông tin về trẻ để giáo viên thiết kế hoạt động phù hợp.</a:t>
            </a:r>
          </a:p>
          <a:p>
            <a:pPr marL="666553" lvl="1" indent="-333276" algn="l">
              <a:lnSpc>
                <a:spcPts val="4630"/>
              </a:lnSpc>
              <a:buFont typeface="Arial"/>
              <a:buChar char="•"/>
            </a:pPr>
            <a:r>
              <a:rPr lang="en-US" sz="3087" spc="-30">
                <a:solidFill>
                  <a:srgbClr val="000001"/>
                </a:solidFill>
                <a:latin typeface="Arial"/>
                <a:ea typeface="Arial"/>
                <a:cs typeface="Arial"/>
                <a:sym typeface="Arial"/>
              </a:rPr>
              <a:t>Hỗ trợ làm đồ dùng, tham gia cùng trẻ các hoạt động trải nghiệm Tết – mùa xuân.</a:t>
            </a:r>
          </a:p>
          <a:p>
            <a:pPr marL="666553" lvl="1" indent="-333276" algn="l">
              <a:lnSpc>
                <a:spcPts val="4630"/>
              </a:lnSpc>
              <a:buFont typeface="Arial"/>
              <a:buChar char="•"/>
            </a:pPr>
            <a:r>
              <a:rPr lang="en-US" sz="3087" spc="-30">
                <a:solidFill>
                  <a:srgbClr val="000001"/>
                </a:solidFill>
                <a:latin typeface="Arial"/>
                <a:ea typeface="Arial"/>
                <a:cs typeface="Arial"/>
                <a:sym typeface="Arial"/>
              </a:rPr>
              <a:t>Tạo môi trường học tập tại nhà qua các hoạt động thường ngày để củng cố kiến thức.</a:t>
            </a:r>
          </a:p>
        </p:txBody>
      </p:sp>
      <p:sp>
        <p:nvSpPr>
          <p:cNvPr id="22" name="TextBox 22"/>
          <p:cNvSpPr txBox="1"/>
          <p:nvPr/>
        </p:nvSpPr>
        <p:spPr>
          <a:xfrm>
            <a:off x="5670094" y="261821"/>
            <a:ext cx="6947812" cy="923559"/>
          </a:xfrm>
          <a:prstGeom prst="rect">
            <a:avLst/>
          </a:prstGeom>
        </p:spPr>
        <p:txBody>
          <a:bodyPr lIns="0" tIns="0" rIns="0" bIns="0" rtlCol="0" anchor="t">
            <a:spAutoFit/>
          </a:bodyPr>
          <a:lstStyle/>
          <a:p>
            <a:pPr algn="ctr">
              <a:lnSpc>
                <a:spcPts val="6746"/>
              </a:lnSpc>
              <a:spcBef>
                <a:spcPct val="0"/>
              </a:spcBef>
            </a:pPr>
            <a:r>
              <a:rPr lang="en-US" sz="4819" b="1">
                <a:solidFill>
                  <a:srgbClr val="000000"/>
                </a:solidFill>
                <a:latin typeface="Arial Bold"/>
                <a:ea typeface="Arial Bold"/>
                <a:cs typeface="Arial Bold"/>
                <a:sym typeface="Arial Bold"/>
              </a:rPr>
              <a:t>KIẾN NGHỊ</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4131593"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sp>
        <p:nvSpPr>
          <p:cNvPr id="3" name="Freeform 3"/>
          <p:cNvSpPr/>
          <p:nvPr/>
        </p:nvSpPr>
        <p:spPr>
          <a:xfrm>
            <a:off x="10654949" y="-234980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4"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5" name="TextBox 5"/>
          <p:cNvSpPr txBox="1"/>
          <p:nvPr/>
        </p:nvSpPr>
        <p:spPr>
          <a:xfrm>
            <a:off x="1892308" y="3688403"/>
            <a:ext cx="14636407" cy="2801090"/>
          </a:xfrm>
          <a:prstGeom prst="rect">
            <a:avLst/>
          </a:prstGeom>
        </p:spPr>
        <p:txBody>
          <a:bodyPr lIns="0" tIns="0" rIns="0" bIns="0" rtlCol="0" anchor="t">
            <a:spAutoFit/>
          </a:bodyPr>
          <a:lstStyle/>
          <a:p>
            <a:pPr algn="ctr">
              <a:lnSpc>
                <a:spcPts val="22499"/>
              </a:lnSpc>
            </a:pPr>
            <a:r>
              <a:rPr lang="en-US" sz="17578">
                <a:solidFill>
                  <a:srgbClr val="000000"/>
                </a:solidFill>
                <a:latin typeface="Brittany"/>
                <a:ea typeface="Brittany"/>
                <a:cs typeface="Brittany"/>
                <a:sym typeface="Brittany"/>
              </a:rPr>
              <a:t>Thank You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5996614" y="481392"/>
            <a:ext cx="6292247" cy="1316606"/>
          </a:xfrm>
          <a:custGeom>
            <a:avLst/>
            <a:gdLst/>
            <a:ahLst/>
            <a:cxnLst/>
            <a:rect l="l" t="t" r="r" b="b"/>
            <a:pathLst>
              <a:path w="6292247" h="1316606">
                <a:moveTo>
                  <a:pt x="0" y="0"/>
                </a:moveTo>
                <a:lnTo>
                  <a:pt x="6292248" y="0"/>
                </a:lnTo>
                <a:lnTo>
                  <a:pt x="6292248" y="1316606"/>
                </a:lnTo>
                <a:lnTo>
                  <a:pt x="0" y="1316606"/>
                </a:lnTo>
                <a:lnTo>
                  <a:pt x="0" y="0"/>
                </a:lnTo>
                <a:close/>
              </a:path>
            </a:pathLst>
          </a:custGeom>
          <a:blipFill>
            <a:blip r:embed="rId3"/>
            <a:stretch>
              <a:fillRect/>
            </a:stretch>
          </a:blipFill>
        </p:spPr>
      </p:sp>
      <p:sp>
        <p:nvSpPr>
          <p:cNvPr id="4" name="Freeform 4"/>
          <p:cNvSpPr/>
          <p:nvPr/>
        </p:nvSpPr>
        <p:spPr>
          <a:xfrm>
            <a:off x="2433843" y="2112323"/>
            <a:ext cx="13417790" cy="1010040"/>
          </a:xfrm>
          <a:custGeom>
            <a:avLst/>
            <a:gdLst/>
            <a:ahLst/>
            <a:cxnLst/>
            <a:rect l="l" t="t" r="r" b="b"/>
            <a:pathLst>
              <a:path w="13417790" h="1010040">
                <a:moveTo>
                  <a:pt x="0" y="0"/>
                </a:moveTo>
                <a:lnTo>
                  <a:pt x="13417790" y="0"/>
                </a:lnTo>
                <a:lnTo>
                  <a:pt x="13417790" y="1010040"/>
                </a:lnTo>
                <a:lnTo>
                  <a:pt x="0" y="1010040"/>
                </a:lnTo>
                <a:lnTo>
                  <a:pt x="0" y="0"/>
                </a:lnTo>
                <a:close/>
              </a:path>
            </a:pathLst>
          </a:custGeom>
          <a:blipFill>
            <a:blip r:embed="rId4"/>
            <a:stretch>
              <a:fillRect l="-7348" r="-7348" b="-8562"/>
            </a:stretch>
          </a:blipFill>
        </p:spPr>
      </p:sp>
      <p:sp>
        <p:nvSpPr>
          <p:cNvPr id="5" name="Freeform 5"/>
          <p:cNvSpPr/>
          <p:nvPr/>
        </p:nvSpPr>
        <p:spPr>
          <a:xfrm>
            <a:off x="2467981" y="3436688"/>
            <a:ext cx="13383652" cy="1221105"/>
          </a:xfrm>
          <a:custGeom>
            <a:avLst/>
            <a:gdLst/>
            <a:ahLst/>
            <a:cxnLst/>
            <a:rect l="l" t="t" r="r" b="b"/>
            <a:pathLst>
              <a:path w="13383652" h="1221105">
                <a:moveTo>
                  <a:pt x="0" y="0"/>
                </a:moveTo>
                <a:lnTo>
                  <a:pt x="13383652" y="0"/>
                </a:lnTo>
                <a:lnTo>
                  <a:pt x="13383652" y="1221106"/>
                </a:lnTo>
                <a:lnTo>
                  <a:pt x="0" y="1221106"/>
                </a:lnTo>
                <a:lnTo>
                  <a:pt x="0" y="0"/>
                </a:lnTo>
                <a:close/>
              </a:path>
            </a:pathLst>
          </a:custGeom>
          <a:blipFill>
            <a:blip r:embed="rId4"/>
            <a:stretch>
              <a:fillRect l="-14027" r="-14027"/>
            </a:stretch>
          </a:blipFill>
        </p:spPr>
      </p:sp>
      <p:sp>
        <p:nvSpPr>
          <p:cNvPr id="6" name="Freeform 6"/>
          <p:cNvSpPr/>
          <p:nvPr/>
        </p:nvSpPr>
        <p:spPr>
          <a:xfrm>
            <a:off x="2467981" y="5129070"/>
            <a:ext cx="13383652" cy="1293861"/>
          </a:xfrm>
          <a:custGeom>
            <a:avLst/>
            <a:gdLst/>
            <a:ahLst/>
            <a:cxnLst/>
            <a:rect l="l" t="t" r="r" b="b"/>
            <a:pathLst>
              <a:path w="13383652" h="1293861">
                <a:moveTo>
                  <a:pt x="0" y="0"/>
                </a:moveTo>
                <a:lnTo>
                  <a:pt x="13383652" y="0"/>
                </a:lnTo>
                <a:lnTo>
                  <a:pt x="13383652" y="1293860"/>
                </a:lnTo>
                <a:lnTo>
                  <a:pt x="0" y="1293860"/>
                </a:lnTo>
                <a:lnTo>
                  <a:pt x="0" y="0"/>
                </a:lnTo>
                <a:close/>
              </a:path>
            </a:pathLst>
          </a:custGeom>
          <a:blipFill>
            <a:blip r:embed="rId4"/>
            <a:stretch>
              <a:fillRect l="-17841" r="-17841"/>
            </a:stretch>
          </a:blipFill>
        </p:spPr>
      </p:sp>
      <p:sp>
        <p:nvSpPr>
          <p:cNvPr id="7" name="Freeform 7"/>
          <p:cNvSpPr/>
          <p:nvPr/>
        </p:nvSpPr>
        <p:spPr>
          <a:xfrm>
            <a:off x="2467981" y="6899180"/>
            <a:ext cx="13383652" cy="1123832"/>
          </a:xfrm>
          <a:custGeom>
            <a:avLst/>
            <a:gdLst/>
            <a:ahLst/>
            <a:cxnLst/>
            <a:rect l="l" t="t" r="r" b="b"/>
            <a:pathLst>
              <a:path w="13383652" h="1123832">
                <a:moveTo>
                  <a:pt x="0" y="0"/>
                </a:moveTo>
                <a:lnTo>
                  <a:pt x="13383652" y="0"/>
                </a:lnTo>
                <a:lnTo>
                  <a:pt x="13383652" y="1123833"/>
                </a:lnTo>
                <a:lnTo>
                  <a:pt x="0" y="1123833"/>
                </a:lnTo>
                <a:lnTo>
                  <a:pt x="0" y="0"/>
                </a:lnTo>
                <a:close/>
              </a:path>
            </a:pathLst>
          </a:custGeom>
          <a:blipFill>
            <a:blip r:embed="rId4"/>
            <a:stretch>
              <a:fillRect l="-16706" r="-1147"/>
            </a:stretch>
          </a:blipFill>
        </p:spPr>
      </p:sp>
      <p:sp>
        <p:nvSpPr>
          <p:cNvPr id="8" name="Freeform 8"/>
          <p:cNvSpPr/>
          <p:nvPr/>
        </p:nvSpPr>
        <p:spPr>
          <a:xfrm>
            <a:off x="2433843" y="8453085"/>
            <a:ext cx="13417790" cy="1055557"/>
          </a:xfrm>
          <a:custGeom>
            <a:avLst/>
            <a:gdLst/>
            <a:ahLst/>
            <a:cxnLst/>
            <a:rect l="l" t="t" r="r" b="b"/>
            <a:pathLst>
              <a:path w="13417790" h="1055557">
                <a:moveTo>
                  <a:pt x="0" y="0"/>
                </a:moveTo>
                <a:lnTo>
                  <a:pt x="13417790" y="0"/>
                </a:lnTo>
                <a:lnTo>
                  <a:pt x="13417790" y="1055557"/>
                </a:lnTo>
                <a:lnTo>
                  <a:pt x="0" y="1055557"/>
                </a:lnTo>
                <a:lnTo>
                  <a:pt x="0" y="0"/>
                </a:lnTo>
                <a:close/>
              </a:path>
            </a:pathLst>
          </a:custGeom>
          <a:blipFill>
            <a:blip r:embed="rId4"/>
            <a:stretch>
              <a:fillRect l="-12409" t="-2407" r="-3318" b="-2407"/>
            </a:stretch>
          </a:blipFill>
        </p:spPr>
      </p:sp>
      <p:sp>
        <p:nvSpPr>
          <p:cNvPr id="9" name="Freeform 9"/>
          <p:cNvSpPr/>
          <p:nvPr/>
        </p:nvSpPr>
        <p:spPr>
          <a:xfrm>
            <a:off x="679201" y="2229739"/>
            <a:ext cx="1210686" cy="892625"/>
          </a:xfrm>
          <a:custGeom>
            <a:avLst/>
            <a:gdLst/>
            <a:ahLst/>
            <a:cxnLst/>
            <a:rect l="l" t="t" r="r" b="b"/>
            <a:pathLst>
              <a:path w="1210686" h="892625">
                <a:moveTo>
                  <a:pt x="0" y="0"/>
                </a:moveTo>
                <a:lnTo>
                  <a:pt x="1210686" y="0"/>
                </a:lnTo>
                <a:lnTo>
                  <a:pt x="1210686" y="892624"/>
                </a:lnTo>
                <a:lnTo>
                  <a:pt x="0" y="892624"/>
                </a:lnTo>
                <a:lnTo>
                  <a:pt x="0" y="0"/>
                </a:lnTo>
                <a:close/>
              </a:path>
            </a:pathLst>
          </a:custGeom>
          <a:blipFill>
            <a:blip r:embed="rId5"/>
            <a:stretch>
              <a:fillRect/>
            </a:stretch>
          </a:blipFill>
        </p:spPr>
      </p:sp>
      <p:sp>
        <p:nvSpPr>
          <p:cNvPr id="10" name="TextBox 10"/>
          <p:cNvSpPr txBox="1"/>
          <p:nvPr/>
        </p:nvSpPr>
        <p:spPr>
          <a:xfrm>
            <a:off x="5063601" y="693925"/>
            <a:ext cx="7953448" cy="739141"/>
          </a:xfrm>
          <a:prstGeom prst="rect">
            <a:avLst/>
          </a:prstGeom>
        </p:spPr>
        <p:txBody>
          <a:bodyPr lIns="0" tIns="0" rIns="0" bIns="0" rtlCol="0" anchor="t">
            <a:spAutoFit/>
          </a:bodyPr>
          <a:lstStyle/>
          <a:p>
            <a:pPr algn="ctr">
              <a:lnSpc>
                <a:spcPts val="5459"/>
              </a:lnSpc>
              <a:spcBef>
                <a:spcPct val="0"/>
              </a:spcBef>
            </a:pPr>
            <a:r>
              <a:rPr lang="en-US" sz="3899" b="1">
                <a:solidFill>
                  <a:srgbClr val="000000"/>
                </a:solidFill>
                <a:latin typeface="Arial Bold"/>
                <a:ea typeface="Arial Bold"/>
                <a:cs typeface="Arial Bold"/>
                <a:sym typeface="Arial Bold"/>
              </a:rPr>
              <a:t>3.NHIỆM VỤ ĐỒ ÁN</a:t>
            </a:r>
          </a:p>
        </p:txBody>
      </p:sp>
      <p:sp>
        <p:nvSpPr>
          <p:cNvPr id="11" name="TextBox 11"/>
          <p:cNvSpPr txBox="1"/>
          <p:nvPr/>
        </p:nvSpPr>
        <p:spPr>
          <a:xfrm>
            <a:off x="2775219" y="2235391"/>
            <a:ext cx="13076414" cy="630555"/>
          </a:xfrm>
          <a:prstGeom prst="rect">
            <a:avLst/>
          </a:prstGeom>
        </p:spPr>
        <p:txBody>
          <a:bodyPr lIns="0" tIns="0" rIns="0" bIns="0" rtlCol="0" anchor="t">
            <a:spAutoFit/>
          </a:bodyPr>
          <a:lstStyle/>
          <a:p>
            <a:pPr algn="l">
              <a:lnSpc>
                <a:spcPts val="4619"/>
              </a:lnSpc>
              <a:spcBef>
                <a:spcPct val="0"/>
              </a:spcBef>
            </a:pPr>
            <a:r>
              <a:rPr lang="en-US" sz="3299">
                <a:solidFill>
                  <a:srgbClr val="000000"/>
                </a:solidFill>
                <a:latin typeface="Arial"/>
                <a:ea typeface="Arial"/>
                <a:cs typeface="Arial"/>
                <a:sym typeface="Arial"/>
              </a:rPr>
              <a:t> Hình thành ý tưởng, lập kế hoạch thực hiện</a:t>
            </a:r>
          </a:p>
        </p:txBody>
      </p:sp>
      <p:sp>
        <p:nvSpPr>
          <p:cNvPr id="12" name="TextBox 12"/>
          <p:cNvSpPr txBox="1"/>
          <p:nvPr/>
        </p:nvSpPr>
        <p:spPr>
          <a:xfrm>
            <a:off x="2521298" y="3374776"/>
            <a:ext cx="12114116" cy="1211506"/>
          </a:xfrm>
          <a:prstGeom prst="rect">
            <a:avLst/>
          </a:prstGeom>
        </p:spPr>
        <p:txBody>
          <a:bodyPr lIns="0" tIns="0" rIns="0" bIns="0" rtlCol="0" anchor="t">
            <a:spAutoFit/>
          </a:bodyPr>
          <a:lstStyle/>
          <a:p>
            <a:pPr algn="just">
              <a:lnSpc>
                <a:spcPts val="4620"/>
              </a:lnSpc>
              <a:spcBef>
                <a:spcPct val="0"/>
              </a:spcBef>
            </a:pPr>
            <a:r>
              <a:rPr lang="en-US" sz="3300">
                <a:solidFill>
                  <a:srgbClr val="000000"/>
                </a:solidFill>
                <a:latin typeface="Arial"/>
                <a:ea typeface="Arial"/>
                <a:cs typeface="Arial"/>
                <a:sym typeface="Arial"/>
              </a:rPr>
              <a:t>Phân chia nhiệm vụ cho từng thành viên và tổ chức thực hiện nhiệm vụ</a:t>
            </a:r>
          </a:p>
        </p:txBody>
      </p:sp>
      <p:sp>
        <p:nvSpPr>
          <p:cNvPr id="13" name="TextBox 13"/>
          <p:cNvSpPr txBox="1"/>
          <p:nvPr/>
        </p:nvSpPr>
        <p:spPr>
          <a:xfrm>
            <a:off x="2433843" y="5211350"/>
            <a:ext cx="13212964" cy="1211506"/>
          </a:xfrm>
          <a:prstGeom prst="rect">
            <a:avLst/>
          </a:prstGeom>
        </p:spPr>
        <p:txBody>
          <a:bodyPr lIns="0" tIns="0" rIns="0" bIns="0" rtlCol="0" anchor="t">
            <a:spAutoFit/>
          </a:bodyPr>
          <a:lstStyle/>
          <a:p>
            <a:pPr algn="just">
              <a:lnSpc>
                <a:spcPts val="4619"/>
              </a:lnSpc>
              <a:spcBef>
                <a:spcPct val="0"/>
              </a:spcBef>
            </a:pPr>
            <a:r>
              <a:rPr lang="en-US" sz="3299">
                <a:solidFill>
                  <a:srgbClr val="000000"/>
                </a:solidFill>
                <a:latin typeface="Arial"/>
                <a:ea typeface="Arial"/>
                <a:cs typeface="Arial"/>
                <a:sym typeface="Arial"/>
              </a:rPr>
              <a:t>Triển khai và đánh giá hoạt động giáo dục để hình thành biểu tượng toán theo chủ đề “Tết và mùa xuân”</a:t>
            </a:r>
          </a:p>
        </p:txBody>
      </p:sp>
      <p:sp>
        <p:nvSpPr>
          <p:cNvPr id="14" name="TextBox 14"/>
          <p:cNvSpPr txBox="1"/>
          <p:nvPr/>
        </p:nvSpPr>
        <p:spPr>
          <a:xfrm>
            <a:off x="2433843" y="7056055"/>
            <a:ext cx="12848830" cy="630555"/>
          </a:xfrm>
          <a:prstGeom prst="rect">
            <a:avLst/>
          </a:prstGeom>
        </p:spPr>
        <p:txBody>
          <a:bodyPr lIns="0" tIns="0" rIns="0" bIns="0" rtlCol="0" anchor="t">
            <a:spAutoFit/>
          </a:bodyPr>
          <a:lstStyle/>
          <a:p>
            <a:pPr algn="ctr">
              <a:lnSpc>
                <a:spcPts val="4619"/>
              </a:lnSpc>
              <a:spcBef>
                <a:spcPct val="0"/>
              </a:spcBef>
            </a:pPr>
            <a:r>
              <a:rPr lang="en-US" sz="3299">
                <a:solidFill>
                  <a:srgbClr val="000000"/>
                </a:solidFill>
                <a:latin typeface="Arial"/>
                <a:ea typeface="Arial"/>
                <a:cs typeface="Arial"/>
                <a:sym typeface="Arial"/>
              </a:rPr>
              <a:t> Dựng video giới thiệu, quá trình hoạt động nhóm và tiết dạy trên trẻ</a:t>
            </a:r>
          </a:p>
        </p:txBody>
      </p:sp>
      <p:sp>
        <p:nvSpPr>
          <p:cNvPr id="15" name="TextBox 15"/>
          <p:cNvSpPr txBox="1"/>
          <p:nvPr/>
        </p:nvSpPr>
        <p:spPr>
          <a:xfrm>
            <a:off x="679201" y="8632613"/>
            <a:ext cx="11301259" cy="1211580"/>
          </a:xfrm>
          <a:prstGeom prst="rect">
            <a:avLst/>
          </a:prstGeom>
        </p:spPr>
        <p:txBody>
          <a:bodyPr lIns="0" tIns="0" rIns="0" bIns="0" rtlCol="0" anchor="t">
            <a:spAutoFit/>
          </a:bodyPr>
          <a:lstStyle/>
          <a:p>
            <a:pPr algn="ctr">
              <a:lnSpc>
                <a:spcPts val="4619"/>
              </a:lnSpc>
              <a:spcBef>
                <a:spcPct val="0"/>
              </a:spcBef>
            </a:pPr>
            <a:r>
              <a:rPr lang="en-US" sz="3299">
                <a:solidFill>
                  <a:srgbClr val="000000"/>
                </a:solidFill>
                <a:latin typeface="Arial"/>
                <a:ea typeface="Arial"/>
                <a:cs typeface="Arial"/>
                <a:sym typeface="Arial"/>
              </a:rPr>
              <a:t> Hoàn thiện đồ án và báo cáo thuyết trình</a:t>
            </a:r>
          </a:p>
          <a:p>
            <a:pPr algn="ctr">
              <a:lnSpc>
                <a:spcPts val="4619"/>
              </a:lnSpc>
              <a:spcBef>
                <a:spcPct val="0"/>
              </a:spcBef>
            </a:pPr>
            <a:r>
              <a:rPr lang="en-US" sz="3299">
                <a:solidFill>
                  <a:srgbClr val="000000"/>
                </a:solidFill>
                <a:latin typeface="Arial"/>
                <a:ea typeface="Arial"/>
                <a:cs typeface="Arial"/>
                <a:sym typeface="Arial"/>
              </a:rPr>
              <a:t> </a:t>
            </a:r>
          </a:p>
        </p:txBody>
      </p:sp>
      <p:sp>
        <p:nvSpPr>
          <p:cNvPr id="16" name="Freeform 16"/>
          <p:cNvSpPr/>
          <p:nvPr/>
        </p:nvSpPr>
        <p:spPr>
          <a:xfrm>
            <a:off x="679201" y="3600929"/>
            <a:ext cx="1210686" cy="892625"/>
          </a:xfrm>
          <a:custGeom>
            <a:avLst/>
            <a:gdLst/>
            <a:ahLst/>
            <a:cxnLst/>
            <a:rect l="l" t="t" r="r" b="b"/>
            <a:pathLst>
              <a:path w="1210686" h="892625">
                <a:moveTo>
                  <a:pt x="0" y="0"/>
                </a:moveTo>
                <a:lnTo>
                  <a:pt x="1210686" y="0"/>
                </a:lnTo>
                <a:lnTo>
                  <a:pt x="1210686" y="892625"/>
                </a:lnTo>
                <a:lnTo>
                  <a:pt x="0" y="892625"/>
                </a:lnTo>
                <a:lnTo>
                  <a:pt x="0" y="0"/>
                </a:lnTo>
                <a:close/>
              </a:path>
            </a:pathLst>
          </a:custGeom>
          <a:blipFill>
            <a:blip r:embed="rId5"/>
            <a:stretch>
              <a:fillRect/>
            </a:stretch>
          </a:blipFill>
        </p:spPr>
      </p:sp>
      <p:sp>
        <p:nvSpPr>
          <p:cNvPr id="17" name="Freeform 17"/>
          <p:cNvSpPr/>
          <p:nvPr/>
        </p:nvSpPr>
        <p:spPr>
          <a:xfrm>
            <a:off x="679201" y="5329688"/>
            <a:ext cx="1210686" cy="892625"/>
          </a:xfrm>
          <a:custGeom>
            <a:avLst/>
            <a:gdLst/>
            <a:ahLst/>
            <a:cxnLst/>
            <a:rect l="l" t="t" r="r" b="b"/>
            <a:pathLst>
              <a:path w="1210686" h="892625">
                <a:moveTo>
                  <a:pt x="0" y="0"/>
                </a:moveTo>
                <a:lnTo>
                  <a:pt x="1210686" y="0"/>
                </a:lnTo>
                <a:lnTo>
                  <a:pt x="1210686" y="892625"/>
                </a:lnTo>
                <a:lnTo>
                  <a:pt x="0" y="892625"/>
                </a:lnTo>
                <a:lnTo>
                  <a:pt x="0" y="0"/>
                </a:lnTo>
                <a:close/>
              </a:path>
            </a:pathLst>
          </a:custGeom>
          <a:blipFill>
            <a:blip r:embed="rId5"/>
            <a:stretch>
              <a:fillRect/>
            </a:stretch>
          </a:blipFill>
        </p:spPr>
      </p:sp>
      <p:sp>
        <p:nvSpPr>
          <p:cNvPr id="18" name="Freeform 18"/>
          <p:cNvSpPr/>
          <p:nvPr/>
        </p:nvSpPr>
        <p:spPr>
          <a:xfrm>
            <a:off x="679201" y="6972853"/>
            <a:ext cx="1210686" cy="892625"/>
          </a:xfrm>
          <a:custGeom>
            <a:avLst/>
            <a:gdLst/>
            <a:ahLst/>
            <a:cxnLst/>
            <a:rect l="l" t="t" r="r" b="b"/>
            <a:pathLst>
              <a:path w="1210686" h="892625">
                <a:moveTo>
                  <a:pt x="0" y="0"/>
                </a:moveTo>
                <a:lnTo>
                  <a:pt x="1210686" y="0"/>
                </a:lnTo>
                <a:lnTo>
                  <a:pt x="1210686" y="892624"/>
                </a:lnTo>
                <a:lnTo>
                  <a:pt x="0" y="892624"/>
                </a:lnTo>
                <a:lnTo>
                  <a:pt x="0" y="0"/>
                </a:lnTo>
                <a:close/>
              </a:path>
            </a:pathLst>
          </a:custGeom>
          <a:blipFill>
            <a:blip r:embed="rId5"/>
            <a:stretch>
              <a:fillRect/>
            </a:stretch>
          </a:blipFill>
        </p:spPr>
      </p:sp>
      <p:sp>
        <p:nvSpPr>
          <p:cNvPr id="19" name="Freeform 19"/>
          <p:cNvSpPr/>
          <p:nvPr/>
        </p:nvSpPr>
        <p:spPr>
          <a:xfrm>
            <a:off x="679201" y="8616018"/>
            <a:ext cx="1210686" cy="892625"/>
          </a:xfrm>
          <a:custGeom>
            <a:avLst/>
            <a:gdLst/>
            <a:ahLst/>
            <a:cxnLst/>
            <a:rect l="l" t="t" r="r" b="b"/>
            <a:pathLst>
              <a:path w="1210686" h="892625">
                <a:moveTo>
                  <a:pt x="0" y="0"/>
                </a:moveTo>
                <a:lnTo>
                  <a:pt x="1210686" y="0"/>
                </a:lnTo>
                <a:lnTo>
                  <a:pt x="1210686" y="892624"/>
                </a:lnTo>
                <a:lnTo>
                  <a:pt x="0" y="892624"/>
                </a:lnTo>
                <a:lnTo>
                  <a:pt x="0" y="0"/>
                </a:lnTo>
                <a:close/>
              </a:path>
            </a:pathLst>
          </a:custGeom>
          <a:blipFill>
            <a:blip r:embed="rId5"/>
            <a:stretch>
              <a:fillRect/>
            </a:stretch>
          </a:blipFill>
        </p:spPr>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0" y="-672999"/>
            <a:ext cx="3284855" cy="11209554"/>
          </a:xfrm>
          <a:custGeom>
            <a:avLst/>
            <a:gdLst/>
            <a:ahLst/>
            <a:cxnLst/>
            <a:rect l="l" t="t" r="r" b="b"/>
            <a:pathLst>
              <a:path w="3284855" h="11209554">
                <a:moveTo>
                  <a:pt x="0" y="0"/>
                </a:moveTo>
                <a:lnTo>
                  <a:pt x="3284855" y="0"/>
                </a:lnTo>
                <a:lnTo>
                  <a:pt x="3284855" y="11209554"/>
                </a:lnTo>
                <a:lnTo>
                  <a:pt x="0" y="11209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0667832" y="188079"/>
            <a:ext cx="1977164" cy="2069844"/>
          </a:xfrm>
          <a:custGeom>
            <a:avLst/>
            <a:gdLst/>
            <a:ahLst/>
            <a:cxnLst/>
            <a:rect l="l" t="t" r="r" b="b"/>
            <a:pathLst>
              <a:path w="1977164" h="2069844">
                <a:moveTo>
                  <a:pt x="0" y="0"/>
                </a:moveTo>
                <a:lnTo>
                  <a:pt x="1977164" y="0"/>
                </a:lnTo>
                <a:lnTo>
                  <a:pt x="1977164" y="2069844"/>
                </a:lnTo>
                <a:lnTo>
                  <a:pt x="0" y="20698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7589454" y="8119017"/>
            <a:ext cx="4335966" cy="4335966"/>
          </a:xfrm>
          <a:custGeom>
            <a:avLst/>
            <a:gdLst/>
            <a:ahLst/>
            <a:cxnLst/>
            <a:rect l="l" t="t" r="r" b="b"/>
            <a:pathLst>
              <a:path w="4335966" h="4335966">
                <a:moveTo>
                  <a:pt x="0" y="0"/>
                </a:moveTo>
                <a:lnTo>
                  <a:pt x="4335966" y="0"/>
                </a:lnTo>
                <a:lnTo>
                  <a:pt x="4335966" y="4335966"/>
                </a:lnTo>
                <a:lnTo>
                  <a:pt x="0" y="433596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2984660">
            <a:off x="14744700" y="6679015"/>
            <a:ext cx="5029200" cy="4114800"/>
          </a:xfrm>
          <a:custGeom>
            <a:avLst/>
            <a:gdLst/>
            <a:ahLst/>
            <a:cxnLst/>
            <a:rect l="l" t="t" r="r" b="b"/>
            <a:pathLst>
              <a:path w="5029200" h="4114800">
                <a:moveTo>
                  <a:pt x="0" y="0"/>
                </a:moveTo>
                <a:lnTo>
                  <a:pt x="5029200" y="0"/>
                </a:lnTo>
                <a:lnTo>
                  <a:pt x="502920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t="-115" b="-115"/>
            </a:stretch>
          </a:blipFill>
        </p:spPr>
      </p:sp>
      <p:sp>
        <p:nvSpPr>
          <p:cNvPr id="7" name="Freeform 7"/>
          <p:cNvSpPr/>
          <p:nvPr/>
        </p:nvSpPr>
        <p:spPr>
          <a:xfrm rot="-1324648">
            <a:off x="2798702" y="-2589178"/>
            <a:ext cx="5029200" cy="4114800"/>
          </a:xfrm>
          <a:custGeom>
            <a:avLst/>
            <a:gdLst/>
            <a:ahLst/>
            <a:cxnLst/>
            <a:rect l="l" t="t" r="r" b="b"/>
            <a:pathLst>
              <a:path w="5029200" h="4114800">
                <a:moveTo>
                  <a:pt x="0" y="0"/>
                </a:moveTo>
                <a:lnTo>
                  <a:pt x="5029200" y="0"/>
                </a:lnTo>
                <a:lnTo>
                  <a:pt x="502920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t="-115" b="-115"/>
            </a:stretch>
          </a:blipFill>
        </p:spPr>
      </p:sp>
      <p:grpSp>
        <p:nvGrpSpPr>
          <p:cNvPr id="8" name="Group 8"/>
          <p:cNvGrpSpPr/>
          <p:nvPr/>
        </p:nvGrpSpPr>
        <p:grpSpPr>
          <a:xfrm rot="-601543">
            <a:off x="125730" y="-111760"/>
            <a:ext cx="3102610" cy="2034540"/>
            <a:chOff x="0" y="0"/>
            <a:chExt cx="4136813" cy="2712720"/>
          </a:xfrm>
        </p:grpSpPr>
        <p:sp>
          <p:nvSpPr>
            <p:cNvPr id="9" name="Freeform 9"/>
            <p:cNvSpPr/>
            <p:nvPr/>
          </p:nvSpPr>
          <p:spPr>
            <a:xfrm flipH="1">
              <a:off x="0" y="0"/>
              <a:ext cx="4136771" cy="2712720"/>
            </a:xfrm>
            <a:custGeom>
              <a:avLst/>
              <a:gdLst/>
              <a:ahLst/>
              <a:cxnLst/>
              <a:rect l="l" t="t" r="r" b="b"/>
              <a:pathLst>
                <a:path w="4136771" h="2712720">
                  <a:moveTo>
                    <a:pt x="4136771" y="0"/>
                  </a:moveTo>
                  <a:lnTo>
                    <a:pt x="0" y="0"/>
                  </a:lnTo>
                  <a:lnTo>
                    <a:pt x="0" y="2712720"/>
                  </a:lnTo>
                  <a:lnTo>
                    <a:pt x="4136771" y="2712720"/>
                  </a:lnTo>
                  <a:lnTo>
                    <a:pt x="4136771" y="0"/>
                  </a:lnTo>
                  <a:close/>
                </a:path>
              </a:pathLst>
            </a:custGeom>
            <a:blipFill>
              <a:blip r:embed="rId11"/>
              <a:stretch>
                <a:fillRect l="-9421" r="-9422"/>
              </a:stretch>
            </a:blipFill>
          </p:spPr>
        </p:sp>
      </p:grpSp>
      <p:sp>
        <p:nvSpPr>
          <p:cNvPr id="10" name="TextBox 10"/>
          <p:cNvSpPr txBox="1"/>
          <p:nvPr/>
        </p:nvSpPr>
        <p:spPr>
          <a:xfrm>
            <a:off x="1677035" y="3157533"/>
            <a:ext cx="14251197" cy="4298707"/>
          </a:xfrm>
          <a:prstGeom prst="rect">
            <a:avLst/>
          </a:prstGeom>
        </p:spPr>
        <p:txBody>
          <a:bodyPr lIns="0" tIns="0" rIns="0" bIns="0" rtlCol="0" anchor="t">
            <a:spAutoFit/>
          </a:bodyPr>
          <a:lstStyle/>
          <a:p>
            <a:pPr algn="ctr">
              <a:lnSpc>
                <a:spcPts val="11145"/>
              </a:lnSpc>
            </a:pPr>
            <a:r>
              <a:rPr lang="en-US" sz="7430" b="1">
                <a:solidFill>
                  <a:srgbClr val="333333"/>
                </a:solidFill>
                <a:latin typeface="Arial Bold"/>
                <a:ea typeface="Arial Bold"/>
                <a:cs typeface="Arial Bold"/>
                <a:sym typeface="Arial Bold"/>
              </a:rPr>
              <a:t>CHƯƠNG 1 </a:t>
            </a:r>
          </a:p>
          <a:p>
            <a:pPr algn="ctr">
              <a:lnSpc>
                <a:spcPts val="11035"/>
              </a:lnSpc>
            </a:pPr>
            <a:r>
              <a:rPr lang="en-US" sz="7357" b="1">
                <a:solidFill>
                  <a:srgbClr val="333333"/>
                </a:solidFill>
                <a:latin typeface="Arial Bold"/>
                <a:ea typeface="Arial Bold"/>
                <a:cs typeface="Arial Bold"/>
                <a:sym typeface="Arial Bold"/>
              </a:rPr>
              <a:t>CƠ SỞ LÍ LUẬN VÀ THỰC TIỄN</a:t>
            </a:r>
          </a:p>
          <a:p>
            <a:pPr algn="ctr">
              <a:lnSpc>
                <a:spcPts val="11035"/>
              </a:lnSpc>
            </a:pPr>
            <a:endParaRPr lang="en-US" sz="7357" b="1">
              <a:solidFill>
                <a:srgbClr val="333333"/>
              </a:solidFill>
              <a:latin typeface="Arial Bold"/>
              <a:ea typeface="Arial Bold"/>
              <a:cs typeface="Arial Bold"/>
              <a:sym typeface="Arial Bol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4131593"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sp>
        <p:nvSpPr>
          <p:cNvPr id="3" name="Freeform 3"/>
          <p:cNvSpPr/>
          <p:nvPr/>
        </p:nvSpPr>
        <p:spPr>
          <a:xfrm>
            <a:off x="10654949" y="-234980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4"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grpSp>
        <p:nvGrpSpPr>
          <p:cNvPr id="5" name="Group 5"/>
          <p:cNvGrpSpPr/>
          <p:nvPr/>
        </p:nvGrpSpPr>
        <p:grpSpPr>
          <a:xfrm>
            <a:off x="1337391" y="760805"/>
            <a:ext cx="16230600" cy="8765389"/>
            <a:chOff x="0" y="0"/>
            <a:chExt cx="4274726" cy="2308580"/>
          </a:xfrm>
        </p:grpSpPr>
        <p:sp>
          <p:nvSpPr>
            <p:cNvPr id="6" name="Freeform 6"/>
            <p:cNvSpPr/>
            <p:nvPr/>
          </p:nvSpPr>
          <p:spPr>
            <a:xfrm>
              <a:off x="0" y="0"/>
              <a:ext cx="4274726" cy="2308580"/>
            </a:xfrm>
            <a:custGeom>
              <a:avLst/>
              <a:gdLst/>
              <a:ahLst/>
              <a:cxnLst/>
              <a:rect l="l" t="t" r="r" b="b"/>
              <a:pathLst>
                <a:path w="4274726" h="2308580">
                  <a:moveTo>
                    <a:pt x="0" y="0"/>
                  </a:moveTo>
                  <a:lnTo>
                    <a:pt x="4274726" y="0"/>
                  </a:lnTo>
                  <a:lnTo>
                    <a:pt x="4274726" y="2308580"/>
                  </a:lnTo>
                  <a:lnTo>
                    <a:pt x="0" y="2308580"/>
                  </a:lnTo>
                  <a:close/>
                </a:path>
              </a:pathLst>
            </a:custGeom>
            <a:solidFill>
              <a:srgbClr val="FFFFFF"/>
            </a:solidFill>
          </p:spPr>
        </p:sp>
        <p:sp>
          <p:nvSpPr>
            <p:cNvPr id="7" name="TextBox 7"/>
            <p:cNvSpPr txBox="1"/>
            <p:nvPr/>
          </p:nvSpPr>
          <p:spPr>
            <a:xfrm>
              <a:off x="0" y="-76200"/>
              <a:ext cx="4274726" cy="2384780"/>
            </a:xfrm>
            <a:prstGeom prst="rect">
              <a:avLst/>
            </a:prstGeom>
          </p:spPr>
          <p:txBody>
            <a:bodyPr lIns="50800" tIns="50800" rIns="50800" bIns="50800" rtlCol="0" anchor="ctr"/>
            <a:lstStyle/>
            <a:p>
              <a:pPr algn="ctr">
                <a:lnSpc>
                  <a:spcPts val="2799"/>
                </a:lnSpc>
                <a:spcBef>
                  <a:spcPct val="0"/>
                </a:spcBef>
              </a:pPr>
              <a:endParaRPr/>
            </a:p>
          </p:txBody>
        </p:sp>
      </p:grpSp>
      <p:grpSp>
        <p:nvGrpSpPr>
          <p:cNvPr id="8" name="Group 8"/>
          <p:cNvGrpSpPr/>
          <p:nvPr/>
        </p:nvGrpSpPr>
        <p:grpSpPr>
          <a:xfrm>
            <a:off x="11558632" y="4566056"/>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38888" r="-38888"/>
              </a:stretch>
            </a:blipFill>
          </p:spPr>
        </p:sp>
      </p:grpSp>
      <p:sp>
        <p:nvSpPr>
          <p:cNvPr id="10" name="TextBox 10"/>
          <p:cNvSpPr txBox="1"/>
          <p:nvPr/>
        </p:nvSpPr>
        <p:spPr>
          <a:xfrm>
            <a:off x="2509271" y="2403254"/>
            <a:ext cx="8145678" cy="5859408"/>
          </a:xfrm>
          <a:prstGeom prst="rect">
            <a:avLst/>
          </a:prstGeom>
        </p:spPr>
        <p:txBody>
          <a:bodyPr lIns="0" tIns="0" rIns="0" bIns="0" rtlCol="0" anchor="t">
            <a:spAutoFit/>
          </a:bodyPr>
          <a:lstStyle/>
          <a:p>
            <a:pPr algn="just">
              <a:lnSpc>
                <a:spcPts val="4619"/>
              </a:lnSpc>
              <a:spcBef>
                <a:spcPct val="0"/>
              </a:spcBef>
            </a:pPr>
            <a:r>
              <a:rPr lang="en-US" sz="3299">
                <a:solidFill>
                  <a:srgbClr val="000000"/>
                </a:solidFill>
                <a:latin typeface="Arial"/>
                <a:ea typeface="Arial"/>
                <a:cs typeface="Arial"/>
                <a:sym typeface="Arial"/>
              </a:rPr>
              <a:t>Hình thành biểu tượng toán cho trẻ mầm non là một trong các môn học ở trường mầm non nằm trong lĩnh vực phát triển nhận thức. HTBTT cho trẻ mầm non có một vị trí quan trọng đặc biệt trong việc giáo dục trí tuệ cho trẻ mẫu giáo, đặt nền móng cho sự phát triển tư duy, năng lực nhận biết của trẻ, góp phần vào sự phát triển toàn diện nhân cách trẻ và chuẩn bị cho trẻ bước vào lớp 1</a:t>
            </a:r>
          </a:p>
        </p:txBody>
      </p:sp>
      <p:sp>
        <p:nvSpPr>
          <p:cNvPr id="11" name="TextBox 11"/>
          <p:cNvSpPr txBox="1"/>
          <p:nvPr/>
        </p:nvSpPr>
        <p:spPr>
          <a:xfrm>
            <a:off x="1976789" y="1117930"/>
            <a:ext cx="12861341" cy="647065"/>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Arial Bold"/>
                <a:ea typeface="Arial Bold"/>
                <a:cs typeface="Arial Bold"/>
                <a:sym typeface="Arial Bold"/>
              </a:rPr>
              <a:t>1.1.1. Khái niệm hình thành biểu tượng toán cho trẻ mầm non</a:t>
            </a:r>
            <a:r>
              <a:rPr lang="en-US" sz="3399">
                <a:solidFill>
                  <a:srgbClr val="000000"/>
                </a:solidFill>
                <a:latin typeface="Arial"/>
                <a:ea typeface="Arial"/>
                <a:cs typeface="Arial"/>
                <a:sym typeface="Arial"/>
              </a:rPr>
              <a:t>.</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flipH="1">
            <a:off x="12136764" y="8430608"/>
            <a:ext cx="6069539" cy="4285063"/>
          </a:xfrm>
          <a:custGeom>
            <a:avLst/>
            <a:gdLst/>
            <a:ahLst/>
            <a:cxnLst/>
            <a:rect l="l" t="t" r="r" b="b"/>
            <a:pathLst>
              <a:path w="6069539" h="4285063">
                <a:moveTo>
                  <a:pt x="6069539" y="0"/>
                </a:moveTo>
                <a:lnTo>
                  <a:pt x="0" y="0"/>
                </a:lnTo>
                <a:lnTo>
                  <a:pt x="0" y="4285064"/>
                </a:lnTo>
                <a:lnTo>
                  <a:pt x="6069539" y="4285064"/>
                </a:lnTo>
                <a:lnTo>
                  <a:pt x="6069539" y="0"/>
                </a:lnTo>
                <a:close/>
              </a:path>
            </a:pathLst>
          </a:custGeom>
          <a:blipFill>
            <a:blip r:embed="rId3"/>
            <a:stretch>
              <a:fillRect/>
            </a:stretch>
          </a:blipFill>
        </p:spPr>
      </p:sp>
      <p:sp>
        <p:nvSpPr>
          <p:cNvPr id="4" name="TextBox 4"/>
          <p:cNvSpPr txBox="1"/>
          <p:nvPr/>
        </p:nvSpPr>
        <p:spPr>
          <a:xfrm>
            <a:off x="1028700" y="351319"/>
            <a:ext cx="15945200" cy="1069340"/>
          </a:xfrm>
          <a:prstGeom prst="rect">
            <a:avLst/>
          </a:prstGeom>
        </p:spPr>
        <p:txBody>
          <a:bodyPr lIns="0" tIns="0" rIns="0" bIns="0" rtlCol="0" anchor="t">
            <a:spAutoFit/>
          </a:bodyPr>
          <a:lstStyle/>
          <a:p>
            <a:pPr algn="ctr">
              <a:lnSpc>
                <a:spcPts val="3910"/>
              </a:lnSpc>
            </a:pPr>
            <a:r>
              <a:rPr lang="en-US" sz="3400" b="1" i="1" spc="61">
                <a:solidFill>
                  <a:srgbClr val="000000"/>
                </a:solidFill>
                <a:latin typeface="Arial Bold Italics"/>
                <a:ea typeface="Arial Bold Italics"/>
                <a:cs typeface="Arial Bold Italics"/>
                <a:sym typeface="Arial Bold Italics"/>
              </a:rPr>
              <a:t>1.1.2. Ý NGHĨA, VAI TRÒ CỦA VIỆC TỔ CHỨC HÌNH THÀNH BIỂU TƯỢNG TOÁN CHO TRẺ MẦM NON</a:t>
            </a:r>
          </a:p>
        </p:txBody>
      </p:sp>
      <p:sp>
        <p:nvSpPr>
          <p:cNvPr id="5" name="Freeform 5"/>
          <p:cNvSpPr/>
          <p:nvPr/>
        </p:nvSpPr>
        <p:spPr>
          <a:xfrm>
            <a:off x="15909977" y="1690323"/>
            <a:ext cx="1349323" cy="1112067"/>
          </a:xfrm>
          <a:custGeom>
            <a:avLst/>
            <a:gdLst/>
            <a:ahLst/>
            <a:cxnLst/>
            <a:rect l="l" t="t" r="r" b="b"/>
            <a:pathLst>
              <a:path w="1349323" h="1112067">
                <a:moveTo>
                  <a:pt x="0" y="0"/>
                </a:moveTo>
                <a:lnTo>
                  <a:pt x="1349323" y="0"/>
                </a:lnTo>
                <a:lnTo>
                  <a:pt x="1349323" y="1112068"/>
                </a:lnTo>
                <a:lnTo>
                  <a:pt x="0" y="1112068"/>
                </a:lnTo>
                <a:lnTo>
                  <a:pt x="0" y="0"/>
                </a:lnTo>
                <a:close/>
              </a:path>
            </a:pathLst>
          </a:custGeom>
          <a:blipFill>
            <a:blip r:embed="rId4"/>
            <a:stretch>
              <a:fillRect/>
            </a:stretch>
          </a:blipFill>
        </p:spPr>
      </p:sp>
      <p:grpSp>
        <p:nvGrpSpPr>
          <p:cNvPr id="6" name="Group 6"/>
          <p:cNvGrpSpPr/>
          <p:nvPr/>
        </p:nvGrpSpPr>
        <p:grpSpPr>
          <a:xfrm>
            <a:off x="1028700" y="3101029"/>
            <a:ext cx="4618539" cy="6594244"/>
            <a:chOff x="0" y="0"/>
            <a:chExt cx="1216405" cy="1736756"/>
          </a:xfrm>
        </p:grpSpPr>
        <p:sp>
          <p:nvSpPr>
            <p:cNvPr id="7" name="Freeform 7"/>
            <p:cNvSpPr/>
            <p:nvPr/>
          </p:nvSpPr>
          <p:spPr>
            <a:xfrm>
              <a:off x="0" y="0"/>
              <a:ext cx="1216406" cy="1736756"/>
            </a:xfrm>
            <a:custGeom>
              <a:avLst/>
              <a:gdLst/>
              <a:ahLst/>
              <a:cxnLst/>
              <a:rect l="l" t="t" r="r" b="b"/>
              <a:pathLst>
                <a:path w="1216406" h="1736756">
                  <a:moveTo>
                    <a:pt x="83814" y="0"/>
                  </a:moveTo>
                  <a:lnTo>
                    <a:pt x="1132592" y="0"/>
                  </a:lnTo>
                  <a:cubicBezTo>
                    <a:pt x="1154821" y="0"/>
                    <a:pt x="1176139" y="8830"/>
                    <a:pt x="1191857" y="24548"/>
                  </a:cubicBezTo>
                  <a:cubicBezTo>
                    <a:pt x="1207575" y="40266"/>
                    <a:pt x="1216406" y="61585"/>
                    <a:pt x="1216406" y="83814"/>
                  </a:cubicBezTo>
                  <a:lnTo>
                    <a:pt x="1216406" y="1652942"/>
                  </a:lnTo>
                  <a:cubicBezTo>
                    <a:pt x="1216406" y="1675171"/>
                    <a:pt x="1207575" y="1696489"/>
                    <a:pt x="1191857" y="1712207"/>
                  </a:cubicBezTo>
                  <a:cubicBezTo>
                    <a:pt x="1176139" y="1727925"/>
                    <a:pt x="1154821" y="1736756"/>
                    <a:pt x="1132592" y="1736756"/>
                  </a:cubicBezTo>
                  <a:lnTo>
                    <a:pt x="83814" y="1736756"/>
                  </a:lnTo>
                  <a:cubicBezTo>
                    <a:pt x="61585" y="1736756"/>
                    <a:pt x="40266" y="1727925"/>
                    <a:pt x="24548" y="1712207"/>
                  </a:cubicBezTo>
                  <a:cubicBezTo>
                    <a:pt x="8830" y="1696489"/>
                    <a:pt x="0" y="1675171"/>
                    <a:pt x="0" y="1652942"/>
                  </a:cubicBezTo>
                  <a:lnTo>
                    <a:pt x="0" y="83814"/>
                  </a:lnTo>
                  <a:cubicBezTo>
                    <a:pt x="0" y="61585"/>
                    <a:pt x="8830" y="40266"/>
                    <a:pt x="24548" y="24548"/>
                  </a:cubicBezTo>
                  <a:cubicBezTo>
                    <a:pt x="40266" y="8830"/>
                    <a:pt x="61585" y="0"/>
                    <a:pt x="83814" y="0"/>
                  </a:cubicBezTo>
                  <a:close/>
                </a:path>
              </a:pathLst>
            </a:custGeom>
            <a:solidFill>
              <a:srgbClr val="FCFBF7"/>
            </a:solidFill>
            <a:ln w="38100" cap="rnd">
              <a:solidFill>
                <a:srgbClr val="6E954B"/>
              </a:solidFill>
              <a:prstDash val="solid"/>
              <a:round/>
            </a:ln>
          </p:spPr>
        </p:sp>
        <p:sp>
          <p:nvSpPr>
            <p:cNvPr id="8" name="TextBox 8"/>
            <p:cNvSpPr txBox="1"/>
            <p:nvPr/>
          </p:nvSpPr>
          <p:spPr>
            <a:xfrm>
              <a:off x="0" y="-133350"/>
              <a:ext cx="1216405" cy="1870106"/>
            </a:xfrm>
            <a:prstGeom prst="rect">
              <a:avLst/>
            </a:prstGeom>
          </p:spPr>
          <p:txBody>
            <a:bodyPr lIns="50800" tIns="50800" rIns="50800" bIns="50800" rtlCol="0" anchor="ctr"/>
            <a:lstStyle/>
            <a:p>
              <a:pPr algn="ctr">
                <a:lnSpc>
                  <a:spcPts val="4619"/>
                </a:lnSpc>
              </a:pPr>
              <a:endParaRPr/>
            </a:p>
          </p:txBody>
        </p:sp>
      </p:grpSp>
      <p:sp>
        <p:nvSpPr>
          <p:cNvPr id="9" name="TextBox 9"/>
          <p:cNvSpPr txBox="1"/>
          <p:nvPr/>
        </p:nvSpPr>
        <p:spPr>
          <a:xfrm>
            <a:off x="1838859" y="5818493"/>
            <a:ext cx="811286" cy="462152"/>
          </a:xfrm>
          <a:prstGeom prst="rect">
            <a:avLst/>
          </a:prstGeom>
        </p:spPr>
        <p:txBody>
          <a:bodyPr lIns="0" tIns="0" rIns="0" bIns="0" rtlCol="0" anchor="t">
            <a:spAutoFit/>
          </a:bodyPr>
          <a:lstStyle/>
          <a:p>
            <a:pPr algn="ctr">
              <a:lnSpc>
                <a:spcPts val="2870"/>
              </a:lnSpc>
            </a:pPr>
            <a:r>
              <a:rPr lang="en-US" sz="3299" spc="-118">
                <a:solidFill>
                  <a:srgbClr val="FFFFFF"/>
                </a:solidFill>
                <a:latin typeface="Arial"/>
                <a:ea typeface="Arial"/>
                <a:cs typeface="Arial"/>
                <a:sym typeface="Arial"/>
              </a:rPr>
              <a:t>2</a:t>
            </a:r>
          </a:p>
        </p:txBody>
      </p:sp>
      <p:sp>
        <p:nvSpPr>
          <p:cNvPr id="10" name="TextBox 10"/>
          <p:cNvSpPr txBox="1"/>
          <p:nvPr/>
        </p:nvSpPr>
        <p:spPr>
          <a:xfrm>
            <a:off x="1315330" y="3181337"/>
            <a:ext cx="4331910" cy="5278421"/>
          </a:xfrm>
          <a:prstGeom prst="rect">
            <a:avLst/>
          </a:prstGeom>
        </p:spPr>
        <p:txBody>
          <a:bodyPr lIns="0" tIns="0" rIns="0" bIns="0" rtlCol="0" anchor="t">
            <a:spAutoFit/>
          </a:bodyPr>
          <a:lstStyle/>
          <a:p>
            <a:pPr algn="l">
              <a:lnSpc>
                <a:spcPts val="4619"/>
              </a:lnSpc>
            </a:pPr>
            <a:r>
              <a:rPr lang="en-US" sz="3299" b="1" spc="-89">
                <a:solidFill>
                  <a:srgbClr val="000000"/>
                </a:solidFill>
                <a:latin typeface="Arial Bold"/>
                <a:ea typeface="Arial Bold"/>
                <a:cs typeface="Arial Bold"/>
                <a:sym typeface="Arial Bold"/>
              </a:rPr>
              <a:t>Giúp trẻ giải quyết tình huống trong cuộc sống: </a:t>
            </a:r>
          </a:p>
          <a:p>
            <a:pPr algn="l">
              <a:lnSpc>
                <a:spcPts val="4619"/>
              </a:lnSpc>
            </a:pPr>
            <a:r>
              <a:rPr lang="en-US" sz="3299" spc="-89">
                <a:solidFill>
                  <a:srgbClr val="000000"/>
                </a:solidFill>
                <a:latin typeface="Arial"/>
                <a:ea typeface="Arial"/>
                <a:cs typeface="Arial"/>
                <a:sym typeface="Arial"/>
              </a:rPr>
              <a:t>Trẻ hiểu và xử lý tốt các tình huống hàng ngày như chia đồ vật, so sánh số lượng, từ đó phát triển khả năng tư duy và biểu đạt.</a:t>
            </a:r>
          </a:p>
        </p:txBody>
      </p:sp>
      <p:grpSp>
        <p:nvGrpSpPr>
          <p:cNvPr id="11" name="Group 11"/>
          <p:cNvGrpSpPr/>
          <p:nvPr/>
        </p:nvGrpSpPr>
        <p:grpSpPr>
          <a:xfrm>
            <a:off x="6422849" y="3101029"/>
            <a:ext cx="4618539" cy="6594244"/>
            <a:chOff x="0" y="0"/>
            <a:chExt cx="1216405" cy="1736756"/>
          </a:xfrm>
        </p:grpSpPr>
        <p:sp>
          <p:nvSpPr>
            <p:cNvPr id="12" name="Freeform 12"/>
            <p:cNvSpPr/>
            <p:nvPr/>
          </p:nvSpPr>
          <p:spPr>
            <a:xfrm>
              <a:off x="0" y="0"/>
              <a:ext cx="1216406" cy="1736756"/>
            </a:xfrm>
            <a:custGeom>
              <a:avLst/>
              <a:gdLst/>
              <a:ahLst/>
              <a:cxnLst/>
              <a:rect l="l" t="t" r="r" b="b"/>
              <a:pathLst>
                <a:path w="1216406" h="1736756">
                  <a:moveTo>
                    <a:pt x="83814" y="0"/>
                  </a:moveTo>
                  <a:lnTo>
                    <a:pt x="1132592" y="0"/>
                  </a:lnTo>
                  <a:cubicBezTo>
                    <a:pt x="1154821" y="0"/>
                    <a:pt x="1176139" y="8830"/>
                    <a:pt x="1191857" y="24548"/>
                  </a:cubicBezTo>
                  <a:cubicBezTo>
                    <a:pt x="1207575" y="40266"/>
                    <a:pt x="1216406" y="61585"/>
                    <a:pt x="1216406" y="83814"/>
                  </a:cubicBezTo>
                  <a:lnTo>
                    <a:pt x="1216406" y="1652942"/>
                  </a:lnTo>
                  <a:cubicBezTo>
                    <a:pt x="1216406" y="1675171"/>
                    <a:pt x="1207575" y="1696489"/>
                    <a:pt x="1191857" y="1712207"/>
                  </a:cubicBezTo>
                  <a:cubicBezTo>
                    <a:pt x="1176139" y="1727925"/>
                    <a:pt x="1154821" y="1736756"/>
                    <a:pt x="1132592" y="1736756"/>
                  </a:cubicBezTo>
                  <a:lnTo>
                    <a:pt x="83814" y="1736756"/>
                  </a:lnTo>
                  <a:cubicBezTo>
                    <a:pt x="61585" y="1736756"/>
                    <a:pt x="40266" y="1727925"/>
                    <a:pt x="24548" y="1712207"/>
                  </a:cubicBezTo>
                  <a:cubicBezTo>
                    <a:pt x="8830" y="1696489"/>
                    <a:pt x="0" y="1675171"/>
                    <a:pt x="0" y="1652942"/>
                  </a:cubicBezTo>
                  <a:lnTo>
                    <a:pt x="0" y="83814"/>
                  </a:lnTo>
                  <a:cubicBezTo>
                    <a:pt x="0" y="61585"/>
                    <a:pt x="8830" y="40266"/>
                    <a:pt x="24548" y="24548"/>
                  </a:cubicBezTo>
                  <a:cubicBezTo>
                    <a:pt x="40266" y="8830"/>
                    <a:pt x="61585" y="0"/>
                    <a:pt x="83814" y="0"/>
                  </a:cubicBezTo>
                  <a:close/>
                </a:path>
              </a:pathLst>
            </a:custGeom>
            <a:solidFill>
              <a:srgbClr val="FCFBF7"/>
            </a:solidFill>
            <a:ln w="38100" cap="rnd">
              <a:solidFill>
                <a:srgbClr val="6E954B"/>
              </a:solidFill>
              <a:prstDash val="solid"/>
              <a:round/>
            </a:ln>
          </p:spPr>
        </p:sp>
        <p:sp>
          <p:nvSpPr>
            <p:cNvPr id="13" name="TextBox 13"/>
            <p:cNvSpPr txBox="1"/>
            <p:nvPr/>
          </p:nvSpPr>
          <p:spPr>
            <a:xfrm>
              <a:off x="0" y="-133350"/>
              <a:ext cx="1216405" cy="1870106"/>
            </a:xfrm>
            <a:prstGeom prst="rect">
              <a:avLst/>
            </a:prstGeom>
          </p:spPr>
          <p:txBody>
            <a:bodyPr lIns="50800" tIns="50800" rIns="50800" bIns="50800" rtlCol="0" anchor="ctr"/>
            <a:lstStyle/>
            <a:p>
              <a:pPr algn="ctr">
                <a:lnSpc>
                  <a:spcPts val="4619"/>
                </a:lnSpc>
              </a:pPr>
              <a:endParaRPr/>
            </a:p>
          </p:txBody>
        </p:sp>
      </p:grpSp>
      <p:grpSp>
        <p:nvGrpSpPr>
          <p:cNvPr id="14" name="Group 14"/>
          <p:cNvGrpSpPr/>
          <p:nvPr/>
        </p:nvGrpSpPr>
        <p:grpSpPr>
          <a:xfrm>
            <a:off x="11812914" y="2717428"/>
            <a:ext cx="6068281" cy="7155877"/>
            <a:chOff x="0" y="0"/>
            <a:chExt cx="1598230" cy="1884675"/>
          </a:xfrm>
        </p:grpSpPr>
        <p:sp>
          <p:nvSpPr>
            <p:cNvPr id="15" name="Freeform 15"/>
            <p:cNvSpPr/>
            <p:nvPr/>
          </p:nvSpPr>
          <p:spPr>
            <a:xfrm>
              <a:off x="0" y="0"/>
              <a:ext cx="1598230" cy="1884675"/>
            </a:xfrm>
            <a:custGeom>
              <a:avLst/>
              <a:gdLst/>
              <a:ahLst/>
              <a:cxnLst/>
              <a:rect l="l" t="t" r="r" b="b"/>
              <a:pathLst>
                <a:path w="1598230" h="1884675">
                  <a:moveTo>
                    <a:pt x="63790" y="0"/>
                  </a:moveTo>
                  <a:lnTo>
                    <a:pt x="1534440" y="0"/>
                  </a:lnTo>
                  <a:cubicBezTo>
                    <a:pt x="1569671" y="0"/>
                    <a:pt x="1598230" y="28560"/>
                    <a:pt x="1598230" y="63790"/>
                  </a:cubicBezTo>
                  <a:lnTo>
                    <a:pt x="1598230" y="1820885"/>
                  </a:lnTo>
                  <a:cubicBezTo>
                    <a:pt x="1598230" y="1856116"/>
                    <a:pt x="1569671" y="1884675"/>
                    <a:pt x="1534440" y="1884675"/>
                  </a:cubicBezTo>
                  <a:lnTo>
                    <a:pt x="63790" y="1884675"/>
                  </a:lnTo>
                  <a:cubicBezTo>
                    <a:pt x="28560" y="1884675"/>
                    <a:pt x="0" y="1856116"/>
                    <a:pt x="0" y="1820885"/>
                  </a:cubicBezTo>
                  <a:lnTo>
                    <a:pt x="0" y="63790"/>
                  </a:lnTo>
                  <a:cubicBezTo>
                    <a:pt x="0" y="28560"/>
                    <a:pt x="28560" y="0"/>
                    <a:pt x="63790" y="0"/>
                  </a:cubicBezTo>
                  <a:close/>
                </a:path>
              </a:pathLst>
            </a:custGeom>
            <a:solidFill>
              <a:srgbClr val="FCFBF7"/>
            </a:solidFill>
            <a:ln w="38100" cap="rnd">
              <a:solidFill>
                <a:srgbClr val="6E954B"/>
              </a:solidFill>
              <a:prstDash val="solid"/>
              <a:round/>
            </a:ln>
          </p:spPr>
        </p:sp>
        <p:sp>
          <p:nvSpPr>
            <p:cNvPr id="16" name="TextBox 16"/>
            <p:cNvSpPr txBox="1"/>
            <p:nvPr/>
          </p:nvSpPr>
          <p:spPr>
            <a:xfrm>
              <a:off x="0" y="-133350"/>
              <a:ext cx="1598230" cy="2018025"/>
            </a:xfrm>
            <a:prstGeom prst="rect">
              <a:avLst/>
            </a:prstGeom>
          </p:spPr>
          <p:txBody>
            <a:bodyPr lIns="50800" tIns="50800" rIns="50800" bIns="50800" rtlCol="0" anchor="ctr"/>
            <a:lstStyle/>
            <a:p>
              <a:pPr algn="ctr">
                <a:lnSpc>
                  <a:spcPts val="4619"/>
                </a:lnSpc>
              </a:pPr>
              <a:endParaRPr/>
            </a:p>
          </p:txBody>
        </p:sp>
      </p:grpSp>
      <p:sp>
        <p:nvSpPr>
          <p:cNvPr id="17" name="TextBox 17"/>
          <p:cNvSpPr txBox="1"/>
          <p:nvPr/>
        </p:nvSpPr>
        <p:spPr>
          <a:xfrm>
            <a:off x="6604820" y="3476671"/>
            <a:ext cx="4280703" cy="4116445"/>
          </a:xfrm>
          <a:prstGeom prst="rect">
            <a:avLst/>
          </a:prstGeom>
        </p:spPr>
        <p:txBody>
          <a:bodyPr lIns="0" tIns="0" rIns="0" bIns="0" rtlCol="0" anchor="t">
            <a:spAutoFit/>
          </a:bodyPr>
          <a:lstStyle/>
          <a:p>
            <a:pPr algn="l">
              <a:lnSpc>
                <a:spcPts val="4619"/>
              </a:lnSpc>
            </a:pPr>
            <a:r>
              <a:rPr lang="en-US" sz="3299">
                <a:solidFill>
                  <a:srgbClr val="000000"/>
                </a:solidFill>
                <a:latin typeface="Arial"/>
                <a:ea typeface="Arial"/>
                <a:cs typeface="Arial"/>
                <a:sym typeface="Arial"/>
              </a:rPr>
              <a:t>  </a:t>
            </a:r>
            <a:r>
              <a:rPr lang="en-US" sz="3299" b="1">
                <a:solidFill>
                  <a:srgbClr val="000000"/>
                </a:solidFill>
                <a:latin typeface="Arial Bold"/>
                <a:ea typeface="Arial Bold"/>
                <a:cs typeface="Arial Bold"/>
                <a:sym typeface="Arial Bold"/>
              </a:rPr>
              <a:t>Góp phần phát triển toàn diện:</a:t>
            </a:r>
          </a:p>
          <a:p>
            <a:pPr algn="l">
              <a:lnSpc>
                <a:spcPts val="4619"/>
              </a:lnSpc>
              <a:spcBef>
                <a:spcPct val="0"/>
              </a:spcBef>
            </a:pPr>
            <a:r>
              <a:rPr lang="en-US" sz="3299">
                <a:solidFill>
                  <a:srgbClr val="000000"/>
                </a:solidFill>
                <a:latin typeface="Arial"/>
                <a:ea typeface="Arial"/>
                <a:cs typeface="Arial"/>
                <a:sym typeface="Arial"/>
              </a:rPr>
              <a:t>+ Giáo dục trí tuệ</a:t>
            </a:r>
          </a:p>
          <a:p>
            <a:pPr algn="l">
              <a:lnSpc>
                <a:spcPts val="4619"/>
              </a:lnSpc>
              <a:spcBef>
                <a:spcPct val="0"/>
              </a:spcBef>
            </a:pPr>
            <a:r>
              <a:rPr lang="en-US" sz="3299">
                <a:solidFill>
                  <a:srgbClr val="000000"/>
                </a:solidFill>
                <a:latin typeface="Arial"/>
                <a:ea typeface="Arial"/>
                <a:cs typeface="Arial"/>
                <a:sym typeface="Arial"/>
              </a:rPr>
              <a:t>+ Giáo dục đạo đức</a:t>
            </a:r>
          </a:p>
          <a:p>
            <a:pPr algn="l">
              <a:lnSpc>
                <a:spcPts val="4619"/>
              </a:lnSpc>
              <a:spcBef>
                <a:spcPct val="0"/>
              </a:spcBef>
            </a:pPr>
            <a:r>
              <a:rPr lang="en-US" sz="3299">
                <a:solidFill>
                  <a:srgbClr val="000000"/>
                </a:solidFill>
                <a:latin typeface="Arial"/>
                <a:ea typeface="Arial"/>
                <a:cs typeface="Arial"/>
                <a:sym typeface="Arial"/>
              </a:rPr>
              <a:t>+ Giáo dục thẩm mỹ và lao động</a:t>
            </a:r>
          </a:p>
          <a:p>
            <a:pPr algn="l">
              <a:lnSpc>
                <a:spcPts val="4619"/>
              </a:lnSpc>
              <a:spcBef>
                <a:spcPct val="0"/>
              </a:spcBef>
            </a:pPr>
            <a:r>
              <a:rPr lang="en-US" sz="3299">
                <a:solidFill>
                  <a:srgbClr val="000000"/>
                </a:solidFill>
                <a:latin typeface="Arial"/>
                <a:ea typeface="Arial"/>
                <a:cs typeface="Arial"/>
                <a:sym typeface="Arial"/>
              </a:rPr>
              <a:t>+ Giáo dục thể chất</a:t>
            </a:r>
          </a:p>
        </p:txBody>
      </p:sp>
      <p:sp>
        <p:nvSpPr>
          <p:cNvPr id="18" name="TextBox 18"/>
          <p:cNvSpPr txBox="1"/>
          <p:nvPr/>
        </p:nvSpPr>
        <p:spPr>
          <a:xfrm>
            <a:off x="12003414" y="2935741"/>
            <a:ext cx="5877781" cy="1211506"/>
          </a:xfrm>
          <a:prstGeom prst="rect">
            <a:avLst/>
          </a:prstGeom>
        </p:spPr>
        <p:txBody>
          <a:bodyPr lIns="0" tIns="0" rIns="0" bIns="0" rtlCol="0" anchor="t">
            <a:spAutoFit/>
          </a:bodyPr>
          <a:lstStyle/>
          <a:p>
            <a:pPr algn="l">
              <a:lnSpc>
                <a:spcPts val="4619"/>
              </a:lnSpc>
              <a:spcBef>
                <a:spcPct val="0"/>
              </a:spcBef>
            </a:pPr>
            <a:r>
              <a:rPr lang="en-US" sz="3299" b="1">
                <a:solidFill>
                  <a:srgbClr val="000000"/>
                </a:solidFill>
                <a:latin typeface="Arial Bold"/>
                <a:ea typeface="Arial Bold"/>
                <a:cs typeface="Arial Bold"/>
                <a:sym typeface="Arial Bold"/>
              </a:rPr>
              <a:t> Chuẩn bị cho trẻ học toán ở lớp 1:</a:t>
            </a:r>
          </a:p>
        </p:txBody>
      </p:sp>
      <p:grpSp>
        <p:nvGrpSpPr>
          <p:cNvPr id="19" name="Group 19"/>
          <p:cNvGrpSpPr/>
          <p:nvPr/>
        </p:nvGrpSpPr>
        <p:grpSpPr>
          <a:xfrm>
            <a:off x="6422849" y="1690323"/>
            <a:ext cx="4618539" cy="832448"/>
            <a:chOff x="0" y="0"/>
            <a:chExt cx="1216405" cy="219246"/>
          </a:xfrm>
        </p:grpSpPr>
        <p:sp>
          <p:nvSpPr>
            <p:cNvPr id="20" name="Freeform 20"/>
            <p:cNvSpPr/>
            <p:nvPr/>
          </p:nvSpPr>
          <p:spPr>
            <a:xfrm>
              <a:off x="0" y="0"/>
              <a:ext cx="1216406" cy="219246"/>
            </a:xfrm>
            <a:custGeom>
              <a:avLst/>
              <a:gdLst/>
              <a:ahLst/>
              <a:cxnLst/>
              <a:rect l="l" t="t" r="r" b="b"/>
              <a:pathLst>
                <a:path w="1216406" h="219246">
                  <a:moveTo>
                    <a:pt x="83814" y="0"/>
                  </a:moveTo>
                  <a:lnTo>
                    <a:pt x="1132592" y="0"/>
                  </a:lnTo>
                  <a:cubicBezTo>
                    <a:pt x="1154821" y="0"/>
                    <a:pt x="1176139" y="8830"/>
                    <a:pt x="1191857" y="24548"/>
                  </a:cubicBezTo>
                  <a:cubicBezTo>
                    <a:pt x="1207575" y="40266"/>
                    <a:pt x="1216406" y="61585"/>
                    <a:pt x="1216406" y="83814"/>
                  </a:cubicBezTo>
                  <a:lnTo>
                    <a:pt x="1216406" y="135432"/>
                  </a:lnTo>
                  <a:cubicBezTo>
                    <a:pt x="1216406" y="157661"/>
                    <a:pt x="1207575" y="178979"/>
                    <a:pt x="1191857" y="194697"/>
                  </a:cubicBezTo>
                  <a:cubicBezTo>
                    <a:pt x="1176139" y="210415"/>
                    <a:pt x="1154821" y="219246"/>
                    <a:pt x="1132592" y="219246"/>
                  </a:cubicBezTo>
                  <a:lnTo>
                    <a:pt x="83814" y="219246"/>
                  </a:lnTo>
                  <a:cubicBezTo>
                    <a:pt x="61585" y="219246"/>
                    <a:pt x="40266" y="210415"/>
                    <a:pt x="24548" y="194697"/>
                  </a:cubicBezTo>
                  <a:cubicBezTo>
                    <a:pt x="8830" y="178979"/>
                    <a:pt x="0" y="157661"/>
                    <a:pt x="0" y="135432"/>
                  </a:cubicBezTo>
                  <a:lnTo>
                    <a:pt x="0" y="83814"/>
                  </a:lnTo>
                  <a:cubicBezTo>
                    <a:pt x="0" y="61585"/>
                    <a:pt x="8830" y="40266"/>
                    <a:pt x="24548" y="24548"/>
                  </a:cubicBezTo>
                  <a:cubicBezTo>
                    <a:pt x="40266" y="8830"/>
                    <a:pt x="61585" y="0"/>
                    <a:pt x="83814" y="0"/>
                  </a:cubicBezTo>
                  <a:close/>
                </a:path>
              </a:pathLst>
            </a:custGeom>
            <a:solidFill>
              <a:srgbClr val="EFF1E7"/>
            </a:solidFill>
            <a:ln w="38100" cap="rnd">
              <a:solidFill>
                <a:srgbClr val="397405"/>
              </a:solidFill>
              <a:prstDash val="solid"/>
              <a:round/>
            </a:ln>
          </p:spPr>
        </p:sp>
        <p:sp>
          <p:nvSpPr>
            <p:cNvPr id="21" name="TextBox 21"/>
            <p:cNvSpPr txBox="1"/>
            <p:nvPr/>
          </p:nvSpPr>
          <p:spPr>
            <a:xfrm>
              <a:off x="0" y="-133350"/>
              <a:ext cx="1216405" cy="352596"/>
            </a:xfrm>
            <a:prstGeom prst="rect">
              <a:avLst/>
            </a:prstGeom>
          </p:spPr>
          <p:txBody>
            <a:bodyPr lIns="50800" tIns="50800" rIns="50800" bIns="50800" rtlCol="0" anchor="ctr"/>
            <a:lstStyle/>
            <a:p>
              <a:pPr algn="ctr">
                <a:lnSpc>
                  <a:spcPts val="4619"/>
                </a:lnSpc>
              </a:pPr>
              <a:endParaRPr/>
            </a:p>
          </p:txBody>
        </p:sp>
      </p:grpSp>
      <p:sp>
        <p:nvSpPr>
          <p:cNvPr id="22" name="TextBox 22"/>
          <p:cNvSpPr txBox="1"/>
          <p:nvPr/>
        </p:nvSpPr>
        <p:spPr>
          <a:xfrm>
            <a:off x="6422849" y="1653792"/>
            <a:ext cx="4618539" cy="706120"/>
          </a:xfrm>
          <a:prstGeom prst="rect">
            <a:avLst/>
          </a:prstGeom>
        </p:spPr>
        <p:txBody>
          <a:bodyPr lIns="0" tIns="0" rIns="0" bIns="0" rtlCol="0" anchor="t">
            <a:spAutoFit/>
          </a:bodyPr>
          <a:lstStyle/>
          <a:p>
            <a:pPr algn="ctr">
              <a:lnSpc>
                <a:spcPts val="5179"/>
              </a:lnSpc>
              <a:spcBef>
                <a:spcPct val="0"/>
              </a:spcBef>
            </a:pPr>
            <a:r>
              <a:rPr lang="en-US" sz="3699" b="1" i="1">
                <a:solidFill>
                  <a:srgbClr val="000000"/>
                </a:solidFill>
                <a:latin typeface="Arial Bold Italics"/>
                <a:ea typeface="Arial Bold Italics"/>
                <a:cs typeface="Arial Bold Italics"/>
                <a:sym typeface="Arial Bold Italics"/>
              </a:rPr>
              <a:t>1.1.2.1: Ý nghĩa</a:t>
            </a:r>
          </a:p>
        </p:txBody>
      </p:sp>
      <p:sp>
        <p:nvSpPr>
          <p:cNvPr id="23" name="TextBox 23"/>
          <p:cNvSpPr txBox="1"/>
          <p:nvPr/>
        </p:nvSpPr>
        <p:spPr>
          <a:xfrm>
            <a:off x="11585697" y="4013896"/>
            <a:ext cx="6295498" cy="5859408"/>
          </a:xfrm>
          <a:prstGeom prst="rect">
            <a:avLst/>
          </a:prstGeom>
        </p:spPr>
        <p:txBody>
          <a:bodyPr lIns="0" tIns="0" rIns="0" bIns="0" rtlCol="0" anchor="t">
            <a:spAutoFit/>
          </a:bodyPr>
          <a:lstStyle/>
          <a:p>
            <a:pPr marL="712467" lvl="1" indent="-356233" algn="l">
              <a:lnSpc>
                <a:spcPts val="4619"/>
              </a:lnSpc>
              <a:buFont typeface="Arial"/>
              <a:buChar char="•"/>
            </a:pPr>
            <a:r>
              <a:rPr lang="en-US" sz="3299">
                <a:solidFill>
                  <a:srgbClr val="000000"/>
                </a:solidFill>
                <a:latin typeface="Arial"/>
                <a:ea typeface="Arial"/>
                <a:cs typeface="Arial"/>
                <a:sym typeface="Arial"/>
              </a:rPr>
              <a:t>Giúp trẻ sẵn sàng về tâm thế, tránh bỡ ngỡ khi vào môi trường mới.</a:t>
            </a:r>
          </a:p>
          <a:p>
            <a:pPr marL="712467" lvl="1" indent="-356233" algn="l">
              <a:lnSpc>
                <a:spcPts val="4619"/>
              </a:lnSpc>
              <a:buFont typeface="Arial"/>
              <a:buChar char="•"/>
            </a:pPr>
            <a:r>
              <a:rPr lang="en-US" sz="3299">
                <a:solidFill>
                  <a:srgbClr val="000000"/>
                </a:solidFill>
                <a:latin typeface="Arial"/>
                <a:ea typeface="Arial"/>
                <a:cs typeface="Arial"/>
                <a:sym typeface="Arial"/>
              </a:rPr>
              <a:t>Trẻ mầm non học qua chơi; lên tiểu học phải học nghiêm túc, theo tiết, có đánh giá điểm số.</a:t>
            </a:r>
          </a:p>
          <a:p>
            <a:pPr marL="712467" lvl="1" indent="-356233" algn="l">
              <a:lnSpc>
                <a:spcPts val="4619"/>
              </a:lnSpc>
              <a:buFont typeface="Arial"/>
              <a:buChar char="•"/>
            </a:pPr>
            <a:r>
              <a:rPr lang="en-US" sz="3299">
                <a:solidFill>
                  <a:srgbClr val="000000"/>
                </a:solidFill>
                <a:latin typeface="Arial"/>
                <a:ea typeface="Arial"/>
                <a:cs typeface="Arial"/>
                <a:sym typeface="Arial"/>
              </a:rPr>
              <a:t>Cần rèn ý thức, thói quen, kỹ năng học tập để trẻ dễ thích nghi.</a:t>
            </a: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5400000">
            <a:off x="-906224"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3">
              <a:alphaModFix amt="30000"/>
            </a:blip>
            <a:stretch>
              <a:fillRect/>
            </a:stretch>
          </a:blipFill>
        </p:spPr>
      </p:sp>
      <p:grpSp>
        <p:nvGrpSpPr>
          <p:cNvPr id="4" name="Group 4"/>
          <p:cNvGrpSpPr/>
          <p:nvPr/>
        </p:nvGrpSpPr>
        <p:grpSpPr>
          <a:xfrm>
            <a:off x="1060170" y="1434889"/>
            <a:ext cx="16369875" cy="3022320"/>
            <a:chOff x="0" y="0"/>
            <a:chExt cx="4311407" cy="796002"/>
          </a:xfrm>
        </p:grpSpPr>
        <p:sp>
          <p:nvSpPr>
            <p:cNvPr id="5" name="Freeform 5"/>
            <p:cNvSpPr/>
            <p:nvPr/>
          </p:nvSpPr>
          <p:spPr>
            <a:xfrm>
              <a:off x="0" y="0"/>
              <a:ext cx="4311407" cy="796002"/>
            </a:xfrm>
            <a:custGeom>
              <a:avLst/>
              <a:gdLst/>
              <a:ahLst/>
              <a:cxnLst/>
              <a:rect l="l" t="t" r="r" b="b"/>
              <a:pathLst>
                <a:path w="4311407" h="796002">
                  <a:moveTo>
                    <a:pt x="24120" y="0"/>
                  </a:moveTo>
                  <a:lnTo>
                    <a:pt x="4287288" y="0"/>
                  </a:lnTo>
                  <a:cubicBezTo>
                    <a:pt x="4293684" y="0"/>
                    <a:pt x="4299820" y="2541"/>
                    <a:pt x="4304343" y="7065"/>
                  </a:cubicBezTo>
                  <a:cubicBezTo>
                    <a:pt x="4308866" y="11588"/>
                    <a:pt x="4311407" y="17723"/>
                    <a:pt x="4311407" y="24120"/>
                  </a:cubicBezTo>
                  <a:lnTo>
                    <a:pt x="4311407" y="771882"/>
                  </a:lnTo>
                  <a:cubicBezTo>
                    <a:pt x="4311407" y="778279"/>
                    <a:pt x="4308866" y="784414"/>
                    <a:pt x="4304343" y="788937"/>
                  </a:cubicBezTo>
                  <a:cubicBezTo>
                    <a:pt x="4299820" y="793461"/>
                    <a:pt x="4293684" y="796002"/>
                    <a:pt x="4287288" y="796002"/>
                  </a:cubicBezTo>
                  <a:lnTo>
                    <a:pt x="24120" y="796002"/>
                  </a:lnTo>
                  <a:cubicBezTo>
                    <a:pt x="17723" y="796002"/>
                    <a:pt x="11588" y="793461"/>
                    <a:pt x="7065" y="788937"/>
                  </a:cubicBezTo>
                  <a:cubicBezTo>
                    <a:pt x="2541" y="784414"/>
                    <a:pt x="0" y="778279"/>
                    <a:pt x="0" y="771882"/>
                  </a:cubicBezTo>
                  <a:lnTo>
                    <a:pt x="0" y="24120"/>
                  </a:lnTo>
                  <a:cubicBezTo>
                    <a:pt x="0" y="17723"/>
                    <a:pt x="2541" y="11588"/>
                    <a:pt x="7065" y="7065"/>
                  </a:cubicBezTo>
                  <a:cubicBezTo>
                    <a:pt x="11588" y="2541"/>
                    <a:pt x="17723" y="0"/>
                    <a:pt x="24120" y="0"/>
                  </a:cubicBezTo>
                  <a:close/>
                </a:path>
              </a:pathLst>
            </a:custGeom>
            <a:solidFill>
              <a:srgbClr val="FFFFFF"/>
            </a:solidFill>
            <a:ln w="38100" cap="rnd">
              <a:solidFill>
                <a:srgbClr val="D17188"/>
              </a:solidFill>
              <a:prstDash val="solid"/>
              <a:round/>
            </a:ln>
          </p:spPr>
        </p:sp>
        <p:sp>
          <p:nvSpPr>
            <p:cNvPr id="6" name="TextBox 6"/>
            <p:cNvSpPr txBox="1"/>
            <p:nvPr/>
          </p:nvSpPr>
          <p:spPr>
            <a:xfrm>
              <a:off x="0" y="-123825"/>
              <a:ext cx="4311407" cy="919827"/>
            </a:xfrm>
            <a:prstGeom prst="rect">
              <a:avLst/>
            </a:prstGeom>
          </p:spPr>
          <p:txBody>
            <a:bodyPr lIns="50800" tIns="50800" rIns="50800" bIns="50800" rtlCol="0" anchor="ctr"/>
            <a:lstStyle/>
            <a:p>
              <a:pPr algn="ctr">
                <a:lnSpc>
                  <a:spcPts val="4480"/>
                </a:lnSpc>
              </a:pPr>
              <a:endParaRPr/>
            </a:p>
          </p:txBody>
        </p:sp>
      </p:grpSp>
      <p:grpSp>
        <p:nvGrpSpPr>
          <p:cNvPr id="7" name="Group 7"/>
          <p:cNvGrpSpPr/>
          <p:nvPr/>
        </p:nvGrpSpPr>
        <p:grpSpPr>
          <a:xfrm>
            <a:off x="1028700" y="4723909"/>
            <a:ext cx="16401345" cy="2879085"/>
            <a:chOff x="0" y="0"/>
            <a:chExt cx="4319696" cy="758278"/>
          </a:xfrm>
        </p:grpSpPr>
        <p:sp>
          <p:nvSpPr>
            <p:cNvPr id="8" name="Freeform 8"/>
            <p:cNvSpPr/>
            <p:nvPr/>
          </p:nvSpPr>
          <p:spPr>
            <a:xfrm>
              <a:off x="0" y="0"/>
              <a:ext cx="4319696" cy="758278"/>
            </a:xfrm>
            <a:custGeom>
              <a:avLst/>
              <a:gdLst/>
              <a:ahLst/>
              <a:cxnLst/>
              <a:rect l="l" t="t" r="r" b="b"/>
              <a:pathLst>
                <a:path w="4319696" h="758278">
                  <a:moveTo>
                    <a:pt x="24074" y="0"/>
                  </a:moveTo>
                  <a:lnTo>
                    <a:pt x="4295623" y="0"/>
                  </a:lnTo>
                  <a:cubicBezTo>
                    <a:pt x="4308918" y="0"/>
                    <a:pt x="4319696" y="10778"/>
                    <a:pt x="4319696" y="24074"/>
                  </a:cubicBezTo>
                  <a:lnTo>
                    <a:pt x="4319696" y="734204"/>
                  </a:lnTo>
                  <a:cubicBezTo>
                    <a:pt x="4319696" y="747499"/>
                    <a:pt x="4308918" y="758278"/>
                    <a:pt x="4295623" y="758278"/>
                  </a:cubicBezTo>
                  <a:lnTo>
                    <a:pt x="24074" y="758278"/>
                  </a:lnTo>
                  <a:cubicBezTo>
                    <a:pt x="10778" y="758278"/>
                    <a:pt x="0" y="747499"/>
                    <a:pt x="0" y="734204"/>
                  </a:cubicBezTo>
                  <a:lnTo>
                    <a:pt x="0" y="24074"/>
                  </a:lnTo>
                  <a:cubicBezTo>
                    <a:pt x="0" y="10778"/>
                    <a:pt x="10778" y="0"/>
                    <a:pt x="24074" y="0"/>
                  </a:cubicBezTo>
                  <a:close/>
                </a:path>
              </a:pathLst>
            </a:custGeom>
            <a:solidFill>
              <a:srgbClr val="FFFFFF"/>
            </a:solidFill>
            <a:ln w="38100" cap="rnd">
              <a:solidFill>
                <a:srgbClr val="D17188"/>
              </a:solidFill>
              <a:prstDash val="solid"/>
              <a:round/>
            </a:ln>
          </p:spPr>
        </p:sp>
        <p:sp>
          <p:nvSpPr>
            <p:cNvPr id="9" name="TextBox 9"/>
            <p:cNvSpPr txBox="1"/>
            <p:nvPr/>
          </p:nvSpPr>
          <p:spPr>
            <a:xfrm>
              <a:off x="0" y="-123825"/>
              <a:ext cx="4319696" cy="882103"/>
            </a:xfrm>
            <a:prstGeom prst="rect">
              <a:avLst/>
            </a:prstGeom>
          </p:spPr>
          <p:txBody>
            <a:bodyPr lIns="50800" tIns="50800" rIns="50800" bIns="50800" rtlCol="0" anchor="ctr"/>
            <a:lstStyle/>
            <a:p>
              <a:pPr algn="ctr">
                <a:lnSpc>
                  <a:spcPts val="4480"/>
                </a:lnSpc>
              </a:pPr>
              <a:endParaRPr/>
            </a:p>
          </p:txBody>
        </p:sp>
      </p:grpSp>
      <p:sp>
        <p:nvSpPr>
          <p:cNvPr id="10" name="TextBox 10"/>
          <p:cNvSpPr txBox="1"/>
          <p:nvPr/>
        </p:nvSpPr>
        <p:spPr>
          <a:xfrm>
            <a:off x="1299491" y="1673793"/>
            <a:ext cx="15959809" cy="2290445"/>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00000"/>
                </a:solidFill>
                <a:latin typeface="Arial"/>
                <a:ea typeface="Arial"/>
                <a:cs typeface="Arial"/>
                <a:sym typeface="Arial"/>
              </a:rPr>
              <a:t> Giúp trẻ phát triển tư duy logic, khả năng suy luận và trí tuệ một cách toàn diện ngay từ những năm đầu đời.</a:t>
            </a:r>
          </a:p>
          <a:p>
            <a:pPr marL="690881" lvl="1" indent="-345440" algn="l">
              <a:lnSpc>
                <a:spcPts val="4480"/>
              </a:lnSpc>
              <a:buFont typeface="Arial"/>
              <a:buChar char="•"/>
            </a:pPr>
            <a:r>
              <a:rPr lang="en-US" sz="3200">
                <a:solidFill>
                  <a:srgbClr val="000000"/>
                </a:solidFill>
                <a:latin typeface="Arial"/>
                <a:ea typeface="Arial"/>
                <a:cs typeface="Arial"/>
                <a:sym typeface="Arial"/>
              </a:rPr>
              <a:t> Thông qua việc làm quen với các khái niệm toán học, trẻ được phát triển ngôn ngữ, mở rộng vốn từ và khả năng diễn đạt suy nghĩ một cách rõ ràng, mạch lạc hơn.</a:t>
            </a:r>
          </a:p>
        </p:txBody>
      </p:sp>
      <p:sp>
        <p:nvSpPr>
          <p:cNvPr id="11" name="TextBox 11"/>
          <p:cNvSpPr txBox="1"/>
          <p:nvPr/>
        </p:nvSpPr>
        <p:spPr>
          <a:xfrm>
            <a:off x="1453802" y="4842077"/>
            <a:ext cx="15366453" cy="1166495"/>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00000"/>
                </a:solidFill>
                <a:latin typeface="Arial"/>
                <a:ea typeface="Arial"/>
                <a:cs typeface="Arial"/>
                <a:sym typeface="Arial"/>
              </a:rPr>
              <a:t>Các hoạt động toán học mang tính giáo dục tích hợp, góp phần hình thành cho trẻ những phẩm chất đạo đức, thẩm mỹ và ý thức lao động </a:t>
            </a:r>
          </a:p>
        </p:txBody>
      </p:sp>
      <p:grpSp>
        <p:nvGrpSpPr>
          <p:cNvPr id="12" name="Group 12"/>
          <p:cNvGrpSpPr/>
          <p:nvPr/>
        </p:nvGrpSpPr>
        <p:grpSpPr>
          <a:xfrm>
            <a:off x="1028700" y="7945894"/>
            <a:ext cx="16369875" cy="1917830"/>
            <a:chOff x="0" y="0"/>
            <a:chExt cx="4311407" cy="505107"/>
          </a:xfrm>
        </p:grpSpPr>
        <p:sp>
          <p:nvSpPr>
            <p:cNvPr id="13" name="Freeform 13"/>
            <p:cNvSpPr/>
            <p:nvPr/>
          </p:nvSpPr>
          <p:spPr>
            <a:xfrm>
              <a:off x="0" y="0"/>
              <a:ext cx="4311407" cy="505107"/>
            </a:xfrm>
            <a:custGeom>
              <a:avLst/>
              <a:gdLst/>
              <a:ahLst/>
              <a:cxnLst/>
              <a:rect l="l" t="t" r="r" b="b"/>
              <a:pathLst>
                <a:path w="4311407" h="505107">
                  <a:moveTo>
                    <a:pt x="24120" y="0"/>
                  </a:moveTo>
                  <a:lnTo>
                    <a:pt x="4287288" y="0"/>
                  </a:lnTo>
                  <a:cubicBezTo>
                    <a:pt x="4293684" y="0"/>
                    <a:pt x="4299820" y="2541"/>
                    <a:pt x="4304343" y="7065"/>
                  </a:cubicBezTo>
                  <a:cubicBezTo>
                    <a:pt x="4308866" y="11588"/>
                    <a:pt x="4311407" y="17723"/>
                    <a:pt x="4311407" y="24120"/>
                  </a:cubicBezTo>
                  <a:lnTo>
                    <a:pt x="4311407" y="480988"/>
                  </a:lnTo>
                  <a:cubicBezTo>
                    <a:pt x="4311407" y="487385"/>
                    <a:pt x="4308866" y="493520"/>
                    <a:pt x="4304343" y="498043"/>
                  </a:cubicBezTo>
                  <a:cubicBezTo>
                    <a:pt x="4299820" y="502566"/>
                    <a:pt x="4293684" y="505107"/>
                    <a:pt x="4287288" y="505107"/>
                  </a:cubicBezTo>
                  <a:lnTo>
                    <a:pt x="24120" y="505107"/>
                  </a:lnTo>
                  <a:cubicBezTo>
                    <a:pt x="17723" y="505107"/>
                    <a:pt x="11588" y="502566"/>
                    <a:pt x="7065" y="498043"/>
                  </a:cubicBezTo>
                  <a:cubicBezTo>
                    <a:pt x="2541" y="493520"/>
                    <a:pt x="0" y="487385"/>
                    <a:pt x="0" y="480988"/>
                  </a:cubicBezTo>
                  <a:lnTo>
                    <a:pt x="0" y="24120"/>
                  </a:lnTo>
                  <a:cubicBezTo>
                    <a:pt x="0" y="17723"/>
                    <a:pt x="2541" y="11588"/>
                    <a:pt x="7065" y="7065"/>
                  </a:cubicBezTo>
                  <a:cubicBezTo>
                    <a:pt x="11588" y="2541"/>
                    <a:pt x="17723" y="0"/>
                    <a:pt x="24120" y="0"/>
                  </a:cubicBezTo>
                  <a:close/>
                </a:path>
              </a:pathLst>
            </a:custGeom>
            <a:solidFill>
              <a:srgbClr val="FFFFFF"/>
            </a:solidFill>
            <a:ln w="38100" cap="rnd">
              <a:solidFill>
                <a:srgbClr val="D17188"/>
              </a:solidFill>
              <a:prstDash val="solid"/>
              <a:round/>
            </a:ln>
          </p:spPr>
        </p:sp>
        <p:sp>
          <p:nvSpPr>
            <p:cNvPr id="14" name="TextBox 14"/>
            <p:cNvSpPr txBox="1"/>
            <p:nvPr/>
          </p:nvSpPr>
          <p:spPr>
            <a:xfrm>
              <a:off x="0" y="-123825"/>
              <a:ext cx="4311407" cy="628932"/>
            </a:xfrm>
            <a:prstGeom prst="rect">
              <a:avLst/>
            </a:prstGeom>
          </p:spPr>
          <p:txBody>
            <a:bodyPr lIns="50800" tIns="50800" rIns="50800" bIns="50800" rtlCol="0" anchor="ctr"/>
            <a:lstStyle/>
            <a:p>
              <a:pPr algn="ctr">
                <a:lnSpc>
                  <a:spcPts val="4480"/>
                </a:lnSpc>
              </a:pPr>
              <a:endParaRPr/>
            </a:p>
          </p:txBody>
        </p:sp>
      </p:grpSp>
      <p:sp>
        <p:nvSpPr>
          <p:cNvPr id="15" name="TextBox 15"/>
          <p:cNvSpPr txBox="1"/>
          <p:nvPr/>
        </p:nvSpPr>
        <p:spPr>
          <a:xfrm>
            <a:off x="1285548" y="8184019"/>
            <a:ext cx="15760085" cy="1166495"/>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00000"/>
                </a:solidFill>
                <a:latin typeface="Arial"/>
                <a:ea typeface="Arial"/>
                <a:cs typeface="Arial"/>
                <a:sym typeface="Arial"/>
              </a:rPr>
              <a:t>Trẻ được tiếp cận và hình thành các khái niệm cơ bản về số lượng, hình dạng, kích thước, vị trí, thời gian, các phép toán thông qua các trò chơi và tình huống thực tế.</a:t>
            </a:r>
          </a:p>
        </p:txBody>
      </p:sp>
      <p:sp>
        <p:nvSpPr>
          <p:cNvPr id="16" name="TextBox 16"/>
          <p:cNvSpPr txBox="1"/>
          <p:nvPr/>
        </p:nvSpPr>
        <p:spPr>
          <a:xfrm>
            <a:off x="1453802" y="6151447"/>
            <a:ext cx="15591831" cy="1166495"/>
          </a:xfrm>
          <a:prstGeom prst="rect">
            <a:avLst/>
          </a:prstGeom>
        </p:spPr>
        <p:txBody>
          <a:bodyPr lIns="0" tIns="0" rIns="0" bIns="0" rtlCol="0" anchor="t">
            <a:spAutoFit/>
          </a:bodyPr>
          <a:lstStyle/>
          <a:p>
            <a:pPr marL="690881" lvl="1" indent="-345440" algn="just">
              <a:lnSpc>
                <a:spcPts val="4480"/>
              </a:lnSpc>
              <a:buFont typeface="Arial"/>
              <a:buChar char="•"/>
            </a:pPr>
            <a:r>
              <a:rPr lang="en-US" sz="3200">
                <a:solidFill>
                  <a:srgbClr val="000000"/>
                </a:solidFill>
                <a:latin typeface="Arial"/>
                <a:ea typeface="Arial"/>
                <a:cs typeface="Arial"/>
                <a:sym typeface="Arial"/>
              </a:rPr>
              <a:t>Việc rèn luyện kỹ năng vận dụng toán học vào cuộc sống giúp trẻ hiểu được tính thiết thực của toán học</a:t>
            </a:r>
          </a:p>
        </p:txBody>
      </p:sp>
      <p:grpSp>
        <p:nvGrpSpPr>
          <p:cNvPr id="17" name="Group 17"/>
          <p:cNvGrpSpPr/>
          <p:nvPr/>
        </p:nvGrpSpPr>
        <p:grpSpPr>
          <a:xfrm>
            <a:off x="5517935" y="80042"/>
            <a:ext cx="7069933" cy="1015663"/>
            <a:chOff x="0" y="0"/>
            <a:chExt cx="1862040" cy="267500"/>
          </a:xfrm>
        </p:grpSpPr>
        <p:sp>
          <p:nvSpPr>
            <p:cNvPr id="18" name="Freeform 18"/>
            <p:cNvSpPr/>
            <p:nvPr/>
          </p:nvSpPr>
          <p:spPr>
            <a:xfrm>
              <a:off x="0" y="0"/>
              <a:ext cx="1862040" cy="267500"/>
            </a:xfrm>
            <a:custGeom>
              <a:avLst/>
              <a:gdLst/>
              <a:ahLst/>
              <a:cxnLst/>
              <a:rect l="l" t="t" r="r" b="b"/>
              <a:pathLst>
                <a:path w="1862040" h="267500">
                  <a:moveTo>
                    <a:pt x="55847" y="0"/>
                  </a:moveTo>
                  <a:lnTo>
                    <a:pt x="1806192" y="0"/>
                  </a:lnTo>
                  <a:cubicBezTo>
                    <a:pt x="1821004" y="0"/>
                    <a:pt x="1835209" y="5884"/>
                    <a:pt x="1845683" y="16357"/>
                  </a:cubicBezTo>
                  <a:cubicBezTo>
                    <a:pt x="1856156" y="26831"/>
                    <a:pt x="1862040" y="41036"/>
                    <a:pt x="1862040" y="55847"/>
                  </a:cubicBezTo>
                  <a:lnTo>
                    <a:pt x="1862040" y="211652"/>
                  </a:lnTo>
                  <a:cubicBezTo>
                    <a:pt x="1862040" y="242496"/>
                    <a:pt x="1837036" y="267500"/>
                    <a:pt x="1806192" y="267500"/>
                  </a:cubicBezTo>
                  <a:lnTo>
                    <a:pt x="55847" y="267500"/>
                  </a:lnTo>
                  <a:cubicBezTo>
                    <a:pt x="25004" y="267500"/>
                    <a:pt x="0" y="242496"/>
                    <a:pt x="0" y="211652"/>
                  </a:cubicBezTo>
                  <a:lnTo>
                    <a:pt x="0" y="55847"/>
                  </a:lnTo>
                  <a:cubicBezTo>
                    <a:pt x="0" y="25004"/>
                    <a:pt x="25004" y="0"/>
                    <a:pt x="55847" y="0"/>
                  </a:cubicBezTo>
                  <a:close/>
                </a:path>
              </a:pathLst>
            </a:custGeom>
            <a:solidFill>
              <a:srgbClr val="FFEAEC"/>
            </a:solidFill>
            <a:ln w="38100" cap="rnd">
              <a:solidFill>
                <a:srgbClr val="D17188"/>
              </a:solidFill>
              <a:prstDash val="solid"/>
              <a:round/>
            </a:ln>
          </p:spPr>
        </p:sp>
        <p:sp>
          <p:nvSpPr>
            <p:cNvPr id="19" name="TextBox 19"/>
            <p:cNvSpPr txBox="1"/>
            <p:nvPr/>
          </p:nvSpPr>
          <p:spPr>
            <a:xfrm>
              <a:off x="0" y="-123825"/>
              <a:ext cx="1862040" cy="391325"/>
            </a:xfrm>
            <a:prstGeom prst="rect">
              <a:avLst/>
            </a:prstGeom>
          </p:spPr>
          <p:txBody>
            <a:bodyPr lIns="50800" tIns="50800" rIns="50800" bIns="50800" rtlCol="0" anchor="ctr"/>
            <a:lstStyle/>
            <a:p>
              <a:pPr algn="ctr">
                <a:lnSpc>
                  <a:spcPts val="4480"/>
                </a:lnSpc>
              </a:pPr>
              <a:endParaRPr/>
            </a:p>
          </p:txBody>
        </p:sp>
      </p:grpSp>
      <p:sp>
        <p:nvSpPr>
          <p:cNvPr id="20" name="TextBox 20"/>
          <p:cNvSpPr txBox="1"/>
          <p:nvPr/>
        </p:nvSpPr>
        <p:spPr>
          <a:xfrm>
            <a:off x="5338361" y="142103"/>
            <a:ext cx="7069933" cy="739140"/>
          </a:xfrm>
          <a:prstGeom prst="rect">
            <a:avLst/>
          </a:prstGeom>
        </p:spPr>
        <p:txBody>
          <a:bodyPr lIns="0" tIns="0" rIns="0" bIns="0" rtlCol="0" anchor="t">
            <a:spAutoFit/>
          </a:bodyPr>
          <a:lstStyle/>
          <a:p>
            <a:pPr algn="ctr">
              <a:lnSpc>
                <a:spcPts val="5459"/>
              </a:lnSpc>
              <a:spcBef>
                <a:spcPct val="0"/>
              </a:spcBef>
            </a:pPr>
            <a:r>
              <a:rPr lang="en-US" sz="3899" b="1">
                <a:solidFill>
                  <a:srgbClr val="000000"/>
                </a:solidFill>
                <a:latin typeface="Arial Bold"/>
                <a:ea typeface="Arial Bold"/>
                <a:cs typeface="Arial Bold"/>
                <a:sym typeface="Arial Bold"/>
              </a:rPr>
              <a:t> 1.1.2.2. Vai trò</a:t>
            </a:r>
          </a:p>
        </p:txBody>
      </p:sp>
      <p:sp>
        <p:nvSpPr>
          <p:cNvPr id="21" name="Freeform 21"/>
          <p:cNvSpPr/>
          <p:nvPr/>
        </p:nvSpPr>
        <p:spPr>
          <a:xfrm>
            <a:off x="14282360" y="-567435"/>
            <a:ext cx="5423826" cy="1735624"/>
          </a:xfrm>
          <a:custGeom>
            <a:avLst/>
            <a:gdLst/>
            <a:ahLst/>
            <a:cxnLst/>
            <a:rect l="l" t="t" r="r" b="b"/>
            <a:pathLst>
              <a:path w="5423826" h="1735624">
                <a:moveTo>
                  <a:pt x="0" y="0"/>
                </a:moveTo>
                <a:lnTo>
                  <a:pt x="5423826" y="0"/>
                </a:lnTo>
                <a:lnTo>
                  <a:pt x="5423826" y="1735624"/>
                </a:lnTo>
                <a:lnTo>
                  <a:pt x="0" y="17356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4417</Words>
  <Application>Microsoft Office PowerPoint</Application>
  <PresentationFormat>Custom</PresentationFormat>
  <Paragraphs>283</Paragraphs>
  <Slides>42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Times New Roman</vt:lpstr>
      <vt:lpstr>Canva Sans Bold</vt:lpstr>
      <vt:lpstr>Questrial</vt:lpstr>
      <vt:lpstr>Arial Bold</vt:lpstr>
      <vt:lpstr>Calibri</vt:lpstr>
      <vt:lpstr>Brittany</vt:lpstr>
      <vt:lpstr>Times New Roman Bold</vt:lpstr>
      <vt:lpstr>Cormorant Garamond Bold</vt:lpstr>
      <vt:lpstr>Arial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White Watercolor Brush Group Project Presentation</dc:title>
  <dc:creator>Admin</dc:creator>
  <cp:lastModifiedBy>nvtphuong.dv@gmail.com</cp:lastModifiedBy>
  <cp:revision>4</cp:revision>
  <dcterms:created xsi:type="dcterms:W3CDTF">2006-08-16T00:00:00Z</dcterms:created>
  <dcterms:modified xsi:type="dcterms:W3CDTF">2025-06-04T15:37:53Z</dcterms:modified>
  <dc:identifier>DAGovyaTlF0</dc:identifier>
</cp:coreProperties>
</file>