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463" r:id="rId2"/>
    <p:sldId id="464" r:id="rId3"/>
    <p:sldId id="412" r:id="rId4"/>
    <p:sldId id="411" r:id="rId5"/>
    <p:sldId id="410" r:id="rId6"/>
    <p:sldId id="418" r:id="rId7"/>
    <p:sldId id="454" r:id="rId8"/>
    <p:sldId id="458" r:id="rId9"/>
    <p:sldId id="459" r:id="rId10"/>
    <p:sldId id="443" r:id="rId11"/>
    <p:sldId id="460" r:id="rId12"/>
    <p:sldId id="419" r:id="rId13"/>
    <p:sldId id="446" r:id="rId14"/>
    <p:sldId id="449" r:id="rId15"/>
    <p:sldId id="438" r:id="rId16"/>
    <p:sldId id="440" r:id="rId17"/>
    <p:sldId id="441" r:id="rId18"/>
    <p:sldId id="448" r:id="rId19"/>
    <p:sldId id="450" r:id="rId20"/>
    <p:sldId id="451" r:id="rId21"/>
    <p:sldId id="452" r:id="rId22"/>
    <p:sldId id="453" r:id="rId23"/>
    <p:sldId id="425" r:id="rId24"/>
    <p:sldId id="426" r:id="rId25"/>
    <p:sldId id="427" r:id="rId26"/>
    <p:sldId id="428" r:id="rId27"/>
    <p:sldId id="429" r:id="rId28"/>
    <p:sldId id="42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3" autoAdjust="0"/>
    <p:restoredTop sz="94660"/>
  </p:normalViewPr>
  <p:slideViewPr>
    <p:cSldViewPr>
      <p:cViewPr varScale="1">
        <p:scale>
          <a:sx n="75" d="100"/>
          <a:sy n="75" d="100"/>
        </p:scale>
        <p:origin x="116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F9EA8-36DC-44F1-BFD2-FE111F46247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B5AF454-77BB-40F0-B52D-4BB96ABFEAB3}">
      <dgm:prSet phldrT="[Text]" phldr="1"/>
      <dgm:spPr/>
      <dgm:t>
        <a:bodyPr/>
        <a:lstStyle/>
        <a:p>
          <a:endParaRPr lang="en-US" dirty="0"/>
        </a:p>
      </dgm:t>
    </dgm:pt>
    <dgm:pt modelId="{827B96EA-A13B-4E79-931F-1495D49583CC}" type="parTrans" cxnId="{CD9F7FBE-C5BA-41F9-8C76-EE3AB655313C}">
      <dgm:prSet/>
      <dgm:spPr/>
      <dgm:t>
        <a:bodyPr/>
        <a:lstStyle/>
        <a:p>
          <a:endParaRPr lang="en-US"/>
        </a:p>
      </dgm:t>
    </dgm:pt>
    <dgm:pt modelId="{857E709D-BCCE-4007-AB73-0DE9B63E04EA}" type="sibTrans" cxnId="{CD9F7FBE-C5BA-41F9-8C76-EE3AB655313C}">
      <dgm:prSet/>
      <dgm:spPr/>
      <dgm:t>
        <a:bodyPr/>
        <a:lstStyle/>
        <a:p>
          <a:endParaRPr lang="en-US"/>
        </a:p>
      </dgm:t>
    </dgm:pt>
    <dgm:pt modelId="{26333CA8-B624-42E5-BDF0-69E58F49CDAC}">
      <dgm:prSet phldrT="[Text]" custT="1"/>
      <dgm:spPr/>
      <dgm:t>
        <a:bodyPr/>
        <a:lstStyle/>
        <a:p>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endParaRPr lang="en-US" sz="3200" b="1" dirty="0">
            <a:latin typeface="Times New Roman" pitchFamily="18" charset="0"/>
            <a:cs typeface="Times New Roman" pitchFamily="18" charset="0"/>
          </a:endParaRPr>
        </a:p>
      </dgm:t>
    </dgm:pt>
    <dgm:pt modelId="{9B373A4B-26E7-4BC4-A3D4-95447E24C08B}" type="parTrans" cxnId="{493D000D-AE00-484E-9CDF-2164C18CFC2D}">
      <dgm:prSet/>
      <dgm:spPr/>
      <dgm:t>
        <a:bodyPr/>
        <a:lstStyle/>
        <a:p>
          <a:endParaRPr lang="en-US"/>
        </a:p>
      </dgm:t>
    </dgm:pt>
    <dgm:pt modelId="{29BE4B7F-C205-48E9-BAB8-A9C048872ABB}" type="sibTrans" cxnId="{493D000D-AE00-484E-9CDF-2164C18CFC2D}">
      <dgm:prSet/>
      <dgm:spPr/>
      <dgm:t>
        <a:bodyPr/>
        <a:lstStyle/>
        <a:p>
          <a:endParaRPr lang="en-US"/>
        </a:p>
      </dgm:t>
    </dgm:pt>
    <dgm:pt modelId="{00794589-FCC9-4D4E-85F8-5BBA6C83461A}">
      <dgm:prSet phldrT="[Text]" custT="1"/>
      <dgm:spPr/>
      <dgm:t>
        <a:bodyPr/>
        <a:lstStyle/>
        <a:p>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trời</a:t>
          </a:r>
          <a:endParaRPr lang="en-US" sz="3200" b="1" dirty="0">
            <a:latin typeface="Times New Roman" pitchFamily="18" charset="0"/>
            <a:cs typeface="Times New Roman" pitchFamily="18" charset="0"/>
          </a:endParaRPr>
        </a:p>
      </dgm:t>
    </dgm:pt>
    <dgm:pt modelId="{FC740941-56EA-45F4-BA52-D3756F4711E7}" type="parTrans" cxnId="{FA4DE47E-265F-4C1D-B41F-B756AB543F52}">
      <dgm:prSet/>
      <dgm:spPr/>
      <dgm:t>
        <a:bodyPr/>
        <a:lstStyle/>
        <a:p>
          <a:endParaRPr lang="en-US"/>
        </a:p>
      </dgm:t>
    </dgm:pt>
    <dgm:pt modelId="{7B38CB9A-7156-4A9D-9CAD-7A3352A93D0C}" type="sibTrans" cxnId="{FA4DE47E-265F-4C1D-B41F-B756AB543F52}">
      <dgm:prSet/>
      <dgm:spPr/>
      <dgm:t>
        <a:bodyPr/>
        <a:lstStyle/>
        <a:p>
          <a:endParaRPr lang="en-US"/>
        </a:p>
      </dgm:t>
    </dgm:pt>
    <dgm:pt modelId="{D378BBE0-5014-467A-9E33-F0D69378C3EB}">
      <dgm:prSet phldrT="[Text]" phldr="1"/>
      <dgm:spPr/>
      <dgm:t>
        <a:bodyPr/>
        <a:lstStyle/>
        <a:p>
          <a:endParaRPr lang="en-US" dirty="0"/>
        </a:p>
      </dgm:t>
    </dgm:pt>
    <dgm:pt modelId="{646AAA69-E8E6-4E75-9BDD-EC5437EE6B02}" type="parTrans" cxnId="{0FD85EB0-B392-4AA0-A16B-3FDC95A63B0F}">
      <dgm:prSet/>
      <dgm:spPr/>
      <dgm:t>
        <a:bodyPr/>
        <a:lstStyle/>
        <a:p>
          <a:endParaRPr lang="en-US"/>
        </a:p>
      </dgm:t>
    </dgm:pt>
    <dgm:pt modelId="{71FF1C94-1032-48CA-B43C-EDA53985024E}" type="sibTrans" cxnId="{0FD85EB0-B392-4AA0-A16B-3FDC95A63B0F}">
      <dgm:prSet/>
      <dgm:spPr/>
      <dgm:t>
        <a:bodyPr/>
        <a:lstStyle/>
        <a:p>
          <a:endParaRPr lang="en-US"/>
        </a:p>
      </dgm:t>
    </dgm:pt>
    <dgm:pt modelId="{67B85A19-F120-4EDC-B7CD-A4F635C76AA5}">
      <dgm:prSet phldrT="[Text]" custT="1"/>
      <dgm:spPr/>
      <dgm:t>
        <a:bodyPr/>
        <a:lstStyle/>
        <a:p>
          <a:r>
            <a:rPr lang="en-US" sz="3200" b="1" dirty="0" err="1">
              <a:latin typeface="Times New Roman" pitchFamily="18" charset="0"/>
              <a:cs typeface="Times New Roman" pitchFamily="18" charset="0"/>
            </a:rPr>
            <a:t>Tham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endParaRPr lang="en-US" sz="3200" b="1" dirty="0">
            <a:latin typeface="Times New Roman" pitchFamily="18" charset="0"/>
            <a:cs typeface="Times New Roman" pitchFamily="18" charset="0"/>
          </a:endParaRPr>
        </a:p>
      </dgm:t>
    </dgm:pt>
    <dgm:pt modelId="{B550A401-A4FB-4E7A-A5F8-E9CB83D17401}" type="parTrans" cxnId="{9464D813-AEB9-4531-93C3-8675B6B89910}">
      <dgm:prSet/>
      <dgm:spPr/>
      <dgm:t>
        <a:bodyPr/>
        <a:lstStyle/>
        <a:p>
          <a:endParaRPr lang="en-US"/>
        </a:p>
      </dgm:t>
    </dgm:pt>
    <dgm:pt modelId="{1C04FDBA-84CA-4250-9F46-159441677502}" type="sibTrans" cxnId="{9464D813-AEB9-4531-93C3-8675B6B89910}">
      <dgm:prSet/>
      <dgm:spPr/>
      <dgm:t>
        <a:bodyPr/>
        <a:lstStyle/>
        <a:p>
          <a:endParaRPr lang="en-US"/>
        </a:p>
      </dgm:t>
    </dgm:pt>
    <dgm:pt modelId="{5F73DC34-A56C-4B1F-A209-CF2A9E17B291}">
      <dgm:prSet phldrT="[Text]" custT="1"/>
      <dgm:spPr/>
      <dgm:t>
        <a:bodyPr/>
        <a:lstStyle/>
        <a:p>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góc</a:t>
          </a:r>
          <a:endParaRPr lang="en-US" sz="3200" b="1" dirty="0">
            <a:latin typeface="Times New Roman" pitchFamily="18" charset="0"/>
            <a:cs typeface="Times New Roman" pitchFamily="18" charset="0"/>
          </a:endParaRPr>
        </a:p>
      </dgm:t>
    </dgm:pt>
    <dgm:pt modelId="{AFD7BCC0-1DA2-4F2F-83B8-2E482EAA708B}" type="parTrans" cxnId="{FA916290-A77B-45F3-9194-859CD03778CF}">
      <dgm:prSet/>
      <dgm:spPr/>
      <dgm:t>
        <a:bodyPr/>
        <a:lstStyle/>
        <a:p>
          <a:endParaRPr lang="en-US"/>
        </a:p>
      </dgm:t>
    </dgm:pt>
    <dgm:pt modelId="{D853F16E-BE98-4A59-8640-CC708CBD4A5E}" type="sibTrans" cxnId="{FA916290-A77B-45F3-9194-859CD03778CF}">
      <dgm:prSet/>
      <dgm:spPr/>
      <dgm:t>
        <a:bodyPr/>
        <a:lstStyle/>
        <a:p>
          <a:endParaRPr lang="en-US"/>
        </a:p>
      </dgm:t>
    </dgm:pt>
    <dgm:pt modelId="{9BC56076-D078-40D3-957E-38A478D76060}">
      <dgm:prSet phldrT="[Text]" phldr="1"/>
      <dgm:spPr/>
      <dgm:t>
        <a:bodyPr/>
        <a:lstStyle/>
        <a:p>
          <a:endParaRPr lang="en-US"/>
        </a:p>
      </dgm:t>
    </dgm:pt>
    <dgm:pt modelId="{1B49488B-0F70-4884-B154-076A77CEF48D}" type="parTrans" cxnId="{E444E6EF-BDA3-4246-AFDF-78ED9B0319AB}">
      <dgm:prSet/>
      <dgm:spPr/>
      <dgm:t>
        <a:bodyPr/>
        <a:lstStyle/>
        <a:p>
          <a:endParaRPr lang="en-US"/>
        </a:p>
      </dgm:t>
    </dgm:pt>
    <dgm:pt modelId="{2A743434-44EF-4643-9836-822EE59F070F}" type="sibTrans" cxnId="{E444E6EF-BDA3-4246-AFDF-78ED9B0319AB}">
      <dgm:prSet/>
      <dgm:spPr/>
      <dgm:t>
        <a:bodyPr/>
        <a:lstStyle/>
        <a:p>
          <a:endParaRPr lang="en-US"/>
        </a:p>
      </dgm:t>
    </dgm:pt>
    <dgm:pt modelId="{80204960-1FCB-4D04-BC4C-99683E902158}">
      <dgm:prSet phldrT="[Text]" custT="1"/>
      <dgm:spPr/>
      <dgm:t>
        <a:bodyPr/>
        <a:lstStyle/>
        <a:p>
          <a:r>
            <a:rPr lang="en-US" sz="3200" b="1" dirty="0">
              <a:latin typeface="Times New Roman" pitchFamily="18" charset="0"/>
              <a:cs typeface="Times New Roman" pitchFamily="18" charset="0"/>
            </a:rPr>
            <a:t>Lao </a:t>
          </a:r>
          <a:r>
            <a:rPr lang="en-US" sz="3200" b="1" dirty="0" err="1">
              <a:latin typeface="Times New Roman" pitchFamily="18" charset="0"/>
              <a:cs typeface="Times New Roman" pitchFamily="18" charset="0"/>
            </a:rPr>
            <a:t>động</a:t>
          </a:r>
          <a:endParaRPr lang="en-US" sz="3200" b="1" dirty="0">
            <a:latin typeface="Times New Roman" pitchFamily="18" charset="0"/>
            <a:cs typeface="Times New Roman" pitchFamily="18" charset="0"/>
          </a:endParaRPr>
        </a:p>
      </dgm:t>
    </dgm:pt>
    <dgm:pt modelId="{C4345DC9-1012-4542-9FC3-11BB95AEFC88}" type="parTrans" cxnId="{5C96FAE4-D7FF-426A-8B8B-2DBE1AD0651D}">
      <dgm:prSet/>
      <dgm:spPr/>
      <dgm:t>
        <a:bodyPr/>
        <a:lstStyle/>
        <a:p>
          <a:endParaRPr lang="en-US"/>
        </a:p>
      </dgm:t>
    </dgm:pt>
    <dgm:pt modelId="{2BA94C88-7237-4846-BC13-59C292484B2E}" type="sibTrans" cxnId="{5C96FAE4-D7FF-426A-8B8B-2DBE1AD0651D}">
      <dgm:prSet/>
      <dgm:spPr/>
      <dgm:t>
        <a:bodyPr/>
        <a:lstStyle/>
        <a:p>
          <a:endParaRPr lang="en-US"/>
        </a:p>
      </dgm:t>
    </dgm:pt>
    <dgm:pt modelId="{B183AF95-7F7B-46DA-A239-0150657AD348}">
      <dgm:prSet phldrT="[Text]" custT="1"/>
      <dgm:spPr/>
      <dgm:t>
        <a:bodyPr/>
        <a:lstStyle/>
        <a:p>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chế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endParaRPr lang="en-US" sz="3200" b="1" dirty="0">
            <a:latin typeface="Times New Roman" pitchFamily="18" charset="0"/>
            <a:cs typeface="Times New Roman" pitchFamily="18" charset="0"/>
          </a:endParaRPr>
        </a:p>
      </dgm:t>
    </dgm:pt>
    <dgm:pt modelId="{7837C679-9173-4D11-9D29-4C574607830E}" type="parTrans" cxnId="{FA8EF34F-8B5B-446A-81E6-DB6A2955DCAC}">
      <dgm:prSet/>
      <dgm:spPr/>
      <dgm:t>
        <a:bodyPr/>
        <a:lstStyle/>
        <a:p>
          <a:endParaRPr lang="en-US"/>
        </a:p>
      </dgm:t>
    </dgm:pt>
    <dgm:pt modelId="{6793F150-6354-4744-B73F-FFC0F75C9592}" type="sibTrans" cxnId="{FA8EF34F-8B5B-446A-81E6-DB6A2955DCAC}">
      <dgm:prSet/>
      <dgm:spPr/>
      <dgm:t>
        <a:bodyPr/>
        <a:lstStyle/>
        <a:p>
          <a:endParaRPr lang="en-US"/>
        </a:p>
      </dgm:t>
    </dgm:pt>
    <dgm:pt modelId="{50994D14-49AE-40B7-AE48-AAA4343B4D60}" type="pres">
      <dgm:prSet presAssocID="{7C7F9EA8-36DC-44F1-BFD2-FE111F46247B}" presName="linearFlow" presStyleCnt="0">
        <dgm:presLayoutVars>
          <dgm:dir/>
          <dgm:animLvl val="lvl"/>
          <dgm:resizeHandles val="exact"/>
        </dgm:presLayoutVars>
      </dgm:prSet>
      <dgm:spPr/>
    </dgm:pt>
    <dgm:pt modelId="{1A3B4936-75D6-4209-AB05-E0D8A2E8AC25}" type="pres">
      <dgm:prSet presAssocID="{9B5AF454-77BB-40F0-B52D-4BB96ABFEAB3}" presName="composite" presStyleCnt="0"/>
      <dgm:spPr/>
    </dgm:pt>
    <dgm:pt modelId="{8AB6BC63-48DA-4A3B-87DC-0CCD14F03E2E}" type="pres">
      <dgm:prSet presAssocID="{9B5AF454-77BB-40F0-B52D-4BB96ABFEAB3}" presName="parentText" presStyleLbl="alignNode1" presStyleIdx="0" presStyleCnt="3">
        <dgm:presLayoutVars>
          <dgm:chMax val="1"/>
          <dgm:bulletEnabled val="1"/>
        </dgm:presLayoutVars>
      </dgm:prSet>
      <dgm:spPr/>
    </dgm:pt>
    <dgm:pt modelId="{45801D37-D517-405D-95F8-2AAB08EE1742}" type="pres">
      <dgm:prSet presAssocID="{9B5AF454-77BB-40F0-B52D-4BB96ABFEAB3}" presName="descendantText" presStyleLbl="alignAcc1" presStyleIdx="0" presStyleCnt="3">
        <dgm:presLayoutVars>
          <dgm:bulletEnabled val="1"/>
        </dgm:presLayoutVars>
      </dgm:prSet>
      <dgm:spPr/>
    </dgm:pt>
    <dgm:pt modelId="{1BB81081-B329-4513-AFF4-A126D56CB30B}" type="pres">
      <dgm:prSet presAssocID="{857E709D-BCCE-4007-AB73-0DE9B63E04EA}" presName="sp" presStyleCnt="0"/>
      <dgm:spPr/>
    </dgm:pt>
    <dgm:pt modelId="{DC6B7993-B91A-4079-AF96-30E0926C63DE}" type="pres">
      <dgm:prSet presAssocID="{D378BBE0-5014-467A-9E33-F0D69378C3EB}" presName="composite" presStyleCnt="0"/>
      <dgm:spPr/>
    </dgm:pt>
    <dgm:pt modelId="{FCFE7ED8-EAF7-4445-9FB5-DF89F8BF7EA1}" type="pres">
      <dgm:prSet presAssocID="{D378BBE0-5014-467A-9E33-F0D69378C3EB}" presName="parentText" presStyleLbl="alignNode1" presStyleIdx="1" presStyleCnt="3">
        <dgm:presLayoutVars>
          <dgm:chMax val="1"/>
          <dgm:bulletEnabled val="1"/>
        </dgm:presLayoutVars>
      </dgm:prSet>
      <dgm:spPr/>
    </dgm:pt>
    <dgm:pt modelId="{3A6ACBF4-1970-42A5-9674-DBF3F6AF6E85}" type="pres">
      <dgm:prSet presAssocID="{D378BBE0-5014-467A-9E33-F0D69378C3EB}" presName="descendantText" presStyleLbl="alignAcc1" presStyleIdx="1" presStyleCnt="3" custLinFactNeighborX="975" custLinFactNeighborY="1575">
        <dgm:presLayoutVars>
          <dgm:bulletEnabled val="1"/>
        </dgm:presLayoutVars>
      </dgm:prSet>
      <dgm:spPr/>
    </dgm:pt>
    <dgm:pt modelId="{37DA8E6D-C44E-44E9-BA3F-A7C7A8708251}" type="pres">
      <dgm:prSet presAssocID="{71FF1C94-1032-48CA-B43C-EDA53985024E}" presName="sp" presStyleCnt="0"/>
      <dgm:spPr/>
    </dgm:pt>
    <dgm:pt modelId="{EF7CA252-9701-4F62-ABDC-BB68D2D90F78}" type="pres">
      <dgm:prSet presAssocID="{9BC56076-D078-40D3-957E-38A478D76060}" presName="composite" presStyleCnt="0"/>
      <dgm:spPr/>
    </dgm:pt>
    <dgm:pt modelId="{6FDECBF3-C878-42E7-816C-736A7D681D2C}" type="pres">
      <dgm:prSet presAssocID="{9BC56076-D078-40D3-957E-38A478D76060}" presName="parentText" presStyleLbl="alignNode1" presStyleIdx="2" presStyleCnt="3">
        <dgm:presLayoutVars>
          <dgm:chMax val="1"/>
          <dgm:bulletEnabled val="1"/>
        </dgm:presLayoutVars>
      </dgm:prSet>
      <dgm:spPr/>
    </dgm:pt>
    <dgm:pt modelId="{9AD674D0-5C73-4DFA-9065-8CF36E7705AE}" type="pres">
      <dgm:prSet presAssocID="{9BC56076-D078-40D3-957E-38A478D76060}" presName="descendantText" presStyleLbl="alignAcc1" presStyleIdx="2" presStyleCnt="3">
        <dgm:presLayoutVars>
          <dgm:bulletEnabled val="1"/>
        </dgm:presLayoutVars>
      </dgm:prSet>
      <dgm:spPr/>
    </dgm:pt>
  </dgm:ptLst>
  <dgm:cxnLst>
    <dgm:cxn modelId="{493D000D-AE00-484E-9CDF-2164C18CFC2D}" srcId="{9B5AF454-77BB-40F0-B52D-4BB96ABFEAB3}" destId="{26333CA8-B624-42E5-BDF0-69E58F49CDAC}" srcOrd="0" destOrd="0" parTransId="{9B373A4B-26E7-4BC4-A3D4-95447E24C08B}" sibTransId="{29BE4B7F-C205-48E9-BAB8-A9C048872ABB}"/>
    <dgm:cxn modelId="{9464D813-AEB9-4531-93C3-8675B6B89910}" srcId="{D378BBE0-5014-467A-9E33-F0D69378C3EB}" destId="{67B85A19-F120-4EDC-B7CD-A4F635C76AA5}" srcOrd="0" destOrd="0" parTransId="{B550A401-A4FB-4E7A-A5F8-E9CB83D17401}" sibTransId="{1C04FDBA-84CA-4250-9F46-159441677502}"/>
    <dgm:cxn modelId="{63BC5414-00CF-4707-B662-EAEBC4E505DF}" type="presOf" srcId="{80204960-1FCB-4D04-BC4C-99683E902158}" destId="{9AD674D0-5C73-4DFA-9065-8CF36E7705AE}" srcOrd="0" destOrd="0" presId="urn:microsoft.com/office/officeart/2005/8/layout/chevron2"/>
    <dgm:cxn modelId="{F30EAC20-117F-485F-BB89-7CBE287CE014}" type="presOf" srcId="{26333CA8-B624-42E5-BDF0-69E58F49CDAC}" destId="{45801D37-D517-405D-95F8-2AAB08EE1742}" srcOrd="0" destOrd="0" presId="urn:microsoft.com/office/officeart/2005/8/layout/chevron2"/>
    <dgm:cxn modelId="{13A7085E-6CC1-40A7-AFA0-0892735B3414}" type="presOf" srcId="{5F73DC34-A56C-4B1F-A209-CF2A9E17B291}" destId="{3A6ACBF4-1970-42A5-9674-DBF3F6AF6E85}" srcOrd="0" destOrd="1" presId="urn:microsoft.com/office/officeart/2005/8/layout/chevron2"/>
    <dgm:cxn modelId="{5F25CF61-C7A9-4147-80DF-FDBF4E3D3FF1}" type="presOf" srcId="{D378BBE0-5014-467A-9E33-F0D69378C3EB}" destId="{FCFE7ED8-EAF7-4445-9FB5-DF89F8BF7EA1}" srcOrd="0" destOrd="0" presId="urn:microsoft.com/office/officeart/2005/8/layout/chevron2"/>
    <dgm:cxn modelId="{FA8EF34F-8B5B-446A-81E6-DB6A2955DCAC}" srcId="{9BC56076-D078-40D3-957E-38A478D76060}" destId="{B183AF95-7F7B-46DA-A239-0150657AD348}" srcOrd="1" destOrd="0" parTransId="{7837C679-9173-4D11-9D29-4C574607830E}" sibTransId="{6793F150-6354-4744-B73F-FFC0F75C9592}"/>
    <dgm:cxn modelId="{FA4DE47E-265F-4C1D-B41F-B756AB543F52}" srcId="{9B5AF454-77BB-40F0-B52D-4BB96ABFEAB3}" destId="{00794589-FCC9-4D4E-85F8-5BBA6C83461A}" srcOrd="1" destOrd="0" parTransId="{FC740941-56EA-45F4-BA52-D3756F4711E7}" sibTransId="{7B38CB9A-7156-4A9D-9CAD-7A3352A93D0C}"/>
    <dgm:cxn modelId="{7C98E38C-2099-47BB-9604-B82E47235F22}" type="presOf" srcId="{7C7F9EA8-36DC-44F1-BFD2-FE111F46247B}" destId="{50994D14-49AE-40B7-AE48-AAA4343B4D60}" srcOrd="0" destOrd="0" presId="urn:microsoft.com/office/officeart/2005/8/layout/chevron2"/>
    <dgm:cxn modelId="{FA916290-A77B-45F3-9194-859CD03778CF}" srcId="{D378BBE0-5014-467A-9E33-F0D69378C3EB}" destId="{5F73DC34-A56C-4B1F-A209-CF2A9E17B291}" srcOrd="1" destOrd="0" parTransId="{AFD7BCC0-1DA2-4F2F-83B8-2E482EAA708B}" sibTransId="{D853F16E-BE98-4A59-8640-CC708CBD4A5E}"/>
    <dgm:cxn modelId="{0FD85EB0-B392-4AA0-A16B-3FDC95A63B0F}" srcId="{7C7F9EA8-36DC-44F1-BFD2-FE111F46247B}" destId="{D378BBE0-5014-467A-9E33-F0D69378C3EB}" srcOrd="1" destOrd="0" parTransId="{646AAA69-E8E6-4E75-9BDD-EC5437EE6B02}" sibTransId="{71FF1C94-1032-48CA-B43C-EDA53985024E}"/>
    <dgm:cxn modelId="{E4DF6BB3-BB2F-4700-80EF-988ACFE0F796}" type="presOf" srcId="{9B5AF454-77BB-40F0-B52D-4BB96ABFEAB3}" destId="{8AB6BC63-48DA-4A3B-87DC-0CCD14F03E2E}" srcOrd="0" destOrd="0" presId="urn:microsoft.com/office/officeart/2005/8/layout/chevron2"/>
    <dgm:cxn modelId="{CD9F7FBE-C5BA-41F9-8C76-EE3AB655313C}" srcId="{7C7F9EA8-36DC-44F1-BFD2-FE111F46247B}" destId="{9B5AF454-77BB-40F0-B52D-4BB96ABFEAB3}" srcOrd="0" destOrd="0" parTransId="{827B96EA-A13B-4E79-931F-1495D49583CC}" sibTransId="{857E709D-BCCE-4007-AB73-0DE9B63E04EA}"/>
    <dgm:cxn modelId="{2C85B9DD-8918-4521-B8E0-2FD9D80959C4}" type="presOf" srcId="{00794589-FCC9-4D4E-85F8-5BBA6C83461A}" destId="{45801D37-D517-405D-95F8-2AAB08EE1742}" srcOrd="0" destOrd="1" presId="urn:microsoft.com/office/officeart/2005/8/layout/chevron2"/>
    <dgm:cxn modelId="{5C96FAE4-D7FF-426A-8B8B-2DBE1AD0651D}" srcId="{9BC56076-D078-40D3-957E-38A478D76060}" destId="{80204960-1FCB-4D04-BC4C-99683E902158}" srcOrd="0" destOrd="0" parTransId="{C4345DC9-1012-4542-9FC3-11BB95AEFC88}" sibTransId="{2BA94C88-7237-4846-BC13-59C292484B2E}"/>
    <dgm:cxn modelId="{7C9B16E7-6209-4A9B-9932-6D24BCD80AA8}" type="presOf" srcId="{67B85A19-F120-4EDC-B7CD-A4F635C76AA5}" destId="{3A6ACBF4-1970-42A5-9674-DBF3F6AF6E85}" srcOrd="0" destOrd="0" presId="urn:microsoft.com/office/officeart/2005/8/layout/chevron2"/>
    <dgm:cxn modelId="{E444E6EF-BDA3-4246-AFDF-78ED9B0319AB}" srcId="{7C7F9EA8-36DC-44F1-BFD2-FE111F46247B}" destId="{9BC56076-D078-40D3-957E-38A478D76060}" srcOrd="2" destOrd="0" parTransId="{1B49488B-0F70-4884-B154-076A77CEF48D}" sibTransId="{2A743434-44EF-4643-9836-822EE59F070F}"/>
    <dgm:cxn modelId="{FE6AB7FB-78B2-4458-95D2-7AFDDD0CD99D}" type="presOf" srcId="{9BC56076-D078-40D3-957E-38A478D76060}" destId="{6FDECBF3-C878-42E7-816C-736A7D681D2C}" srcOrd="0" destOrd="0" presId="urn:microsoft.com/office/officeart/2005/8/layout/chevron2"/>
    <dgm:cxn modelId="{85C7EBFE-A5E0-4FD8-8B7C-D5F11E6345BF}" type="presOf" srcId="{B183AF95-7F7B-46DA-A239-0150657AD348}" destId="{9AD674D0-5C73-4DFA-9065-8CF36E7705AE}" srcOrd="0" destOrd="1" presId="urn:microsoft.com/office/officeart/2005/8/layout/chevron2"/>
    <dgm:cxn modelId="{922FCE13-0426-4F3F-AC68-0D37CA3E7830}" type="presParOf" srcId="{50994D14-49AE-40B7-AE48-AAA4343B4D60}" destId="{1A3B4936-75D6-4209-AB05-E0D8A2E8AC25}" srcOrd="0" destOrd="0" presId="urn:microsoft.com/office/officeart/2005/8/layout/chevron2"/>
    <dgm:cxn modelId="{F1086385-ECA8-4BF4-882D-1951C1D46465}" type="presParOf" srcId="{1A3B4936-75D6-4209-AB05-E0D8A2E8AC25}" destId="{8AB6BC63-48DA-4A3B-87DC-0CCD14F03E2E}" srcOrd="0" destOrd="0" presId="urn:microsoft.com/office/officeart/2005/8/layout/chevron2"/>
    <dgm:cxn modelId="{B0C7BC5B-0C2C-4E1E-B9FD-D5B207F7BBAB}" type="presParOf" srcId="{1A3B4936-75D6-4209-AB05-E0D8A2E8AC25}" destId="{45801D37-D517-405D-95F8-2AAB08EE1742}" srcOrd="1" destOrd="0" presId="urn:microsoft.com/office/officeart/2005/8/layout/chevron2"/>
    <dgm:cxn modelId="{EA284067-2230-4403-9A4D-4BE8BD3ECFBB}" type="presParOf" srcId="{50994D14-49AE-40B7-AE48-AAA4343B4D60}" destId="{1BB81081-B329-4513-AFF4-A126D56CB30B}" srcOrd="1" destOrd="0" presId="urn:microsoft.com/office/officeart/2005/8/layout/chevron2"/>
    <dgm:cxn modelId="{5BE0BF75-E1C9-4986-95DD-AAD5F13C5B47}" type="presParOf" srcId="{50994D14-49AE-40B7-AE48-AAA4343B4D60}" destId="{DC6B7993-B91A-4079-AF96-30E0926C63DE}" srcOrd="2" destOrd="0" presId="urn:microsoft.com/office/officeart/2005/8/layout/chevron2"/>
    <dgm:cxn modelId="{84914554-7DDD-4E26-A37B-0673AB97AD11}" type="presParOf" srcId="{DC6B7993-B91A-4079-AF96-30E0926C63DE}" destId="{FCFE7ED8-EAF7-4445-9FB5-DF89F8BF7EA1}" srcOrd="0" destOrd="0" presId="urn:microsoft.com/office/officeart/2005/8/layout/chevron2"/>
    <dgm:cxn modelId="{388E5613-32FA-4D9E-BA48-752ACAC6CCE0}" type="presParOf" srcId="{DC6B7993-B91A-4079-AF96-30E0926C63DE}" destId="{3A6ACBF4-1970-42A5-9674-DBF3F6AF6E85}" srcOrd="1" destOrd="0" presId="urn:microsoft.com/office/officeart/2005/8/layout/chevron2"/>
    <dgm:cxn modelId="{FFA17FB8-AC25-4479-B121-F636284144D8}" type="presParOf" srcId="{50994D14-49AE-40B7-AE48-AAA4343B4D60}" destId="{37DA8E6D-C44E-44E9-BA3F-A7C7A8708251}" srcOrd="3" destOrd="0" presId="urn:microsoft.com/office/officeart/2005/8/layout/chevron2"/>
    <dgm:cxn modelId="{DBE02B9B-29CA-4C62-BB9B-C92437BA5738}" type="presParOf" srcId="{50994D14-49AE-40B7-AE48-AAA4343B4D60}" destId="{EF7CA252-9701-4F62-ABDC-BB68D2D90F78}" srcOrd="4" destOrd="0" presId="urn:microsoft.com/office/officeart/2005/8/layout/chevron2"/>
    <dgm:cxn modelId="{F15DCCF1-D57E-484A-A5DA-53E8B5BF746E}" type="presParOf" srcId="{EF7CA252-9701-4F62-ABDC-BB68D2D90F78}" destId="{6FDECBF3-C878-42E7-816C-736A7D681D2C}" srcOrd="0" destOrd="0" presId="urn:microsoft.com/office/officeart/2005/8/layout/chevron2"/>
    <dgm:cxn modelId="{9F0984C6-3C56-4CDF-99E9-A8ABD60F9B1C}" type="presParOf" srcId="{EF7CA252-9701-4F62-ABDC-BB68D2D90F78}" destId="{9AD674D0-5C73-4DFA-9065-8CF36E7705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6BC63-48DA-4A3B-87DC-0CCD14F03E2E}">
      <dsp:nvSpPr>
        <dsp:cNvPr id="0" name=""/>
        <dsp:cNvSpPr/>
      </dsp:nvSpPr>
      <dsp:spPr>
        <a:xfrm rot="5400000">
          <a:off x="-283945" y="289809"/>
          <a:ext cx="1892967" cy="13250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rot="-5400000">
        <a:off x="1" y="668403"/>
        <a:ext cx="1325077" cy="567890"/>
      </dsp:txXfrm>
    </dsp:sp>
    <dsp:sp modelId="{45801D37-D517-405D-95F8-2AAB08EE1742}">
      <dsp:nvSpPr>
        <dsp:cNvPr id="0" name=""/>
        <dsp:cNvSpPr/>
      </dsp:nvSpPr>
      <dsp:spPr>
        <a:xfrm rot="5400000">
          <a:off x="3095324" y="-1764382"/>
          <a:ext cx="1230428" cy="477092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học</a:t>
          </a:r>
          <a:endParaRPr lang="en-US" sz="3200" b="1"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ngoài</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trời</a:t>
          </a:r>
          <a:endParaRPr lang="en-US" sz="3200" b="1" kern="1200" dirty="0">
            <a:latin typeface="Times New Roman" pitchFamily="18" charset="0"/>
            <a:cs typeface="Times New Roman" pitchFamily="18" charset="0"/>
          </a:endParaRPr>
        </a:p>
      </dsp:txBody>
      <dsp:txXfrm rot="-5400000">
        <a:off x="1325078" y="65929"/>
        <a:ext cx="4710857" cy="1110298"/>
      </dsp:txXfrm>
    </dsp:sp>
    <dsp:sp modelId="{FCFE7ED8-EAF7-4445-9FB5-DF89F8BF7EA1}">
      <dsp:nvSpPr>
        <dsp:cNvPr id="0" name=""/>
        <dsp:cNvSpPr/>
      </dsp:nvSpPr>
      <dsp:spPr>
        <a:xfrm rot="5400000">
          <a:off x="-283945" y="1991761"/>
          <a:ext cx="1892967" cy="13250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rot="-5400000">
        <a:off x="1" y="2370355"/>
        <a:ext cx="1325077" cy="567890"/>
      </dsp:txXfrm>
    </dsp:sp>
    <dsp:sp modelId="{3A6ACBF4-1970-42A5-9674-DBF3F6AF6E85}">
      <dsp:nvSpPr>
        <dsp:cNvPr id="0" name=""/>
        <dsp:cNvSpPr/>
      </dsp:nvSpPr>
      <dsp:spPr>
        <a:xfrm rot="5400000">
          <a:off x="3095324" y="-43051"/>
          <a:ext cx="1230428" cy="477092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Tham</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quan</a:t>
          </a:r>
          <a:endParaRPr lang="en-US" sz="3200" b="1"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góc</a:t>
          </a:r>
          <a:endParaRPr lang="en-US" sz="3200" b="1" kern="1200" dirty="0">
            <a:latin typeface="Times New Roman" pitchFamily="18" charset="0"/>
            <a:cs typeface="Times New Roman" pitchFamily="18" charset="0"/>
          </a:endParaRPr>
        </a:p>
      </dsp:txBody>
      <dsp:txXfrm rot="-5400000">
        <a:off x="1325078" y="1787260"/>
        <a:ext cx="4710857" cy="1110298"/>
      </dsp:txXfrm>
    </dsp:sp>
    <dsp:sp modelId="{6FDECBF3-C878-42E7-816C-736A7D681D2C}">
      <dsp:nvSpPr>
        <dsp:cNvPr id="0" name=""/>
        <dsp:cNvSpPr/>
      </dsp:nvSpPr>
      <dsp:spPr>
        <a:xfrm rot="5400000">
          <a:off x="-283945" y="3693713"/>
          <a:ext cx="1892967" cy="13250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rot="-5400000">
        <a:off x="1" y="4072307"/>
        <a:ext cx="1325077" cy="567890"/>
      </dsp:txXfrm>
    </dsp:sp>
    <dsp:sp modelId="{9AD674D0-5C73-4DFA-9065-8CF36E7705AE}">
      <dsp:nvSpPr>
        <dsp:cNvPr id="0" name=""/>
        <dsp:cNvSpPr/>
      </dsp:nvSpPr>
      <dsp:spPr>
        <a:xfrm rot="5400000">
          <a:off x="3095324" y="1639521"/>
          <a:ext cx="1230428" cy="477092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Times New Roman" pitchFamily="18" charset="0"/>
              <a:cs typeface="Times New Roman" pitchFamily="18" charset="0"/>
            </a:rPr>
            <a:t>Lao </a:t>
          </a:r>
          <a:r>
            <a:rPr lang="en-US" sz="3200" b="1" kern="1200" dirty="0" err="1">
              <a:latin typeface="Times New Roman" pitchFamily="18" charset="0"/>
              <a:cs typeface="Times New Roman" pitchFamily="18" charset="0"/>
            </a:rPr>
            <a:t>động</a:t>
          </a:r>
          <a:endParaRPr lang="en-US" sz="3200" b="1"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Thông</a:t>
          </a:r>
          <a:r>
            <a:rPr lang="en-US" sz="3200" b="1" kern="1200" dirty="0">
              <a:latin typeface="Times New Roman" pitchFamily="18" charset="0"/>
              <a:cs typeface="Times New Roman" pitchFamily="18" charset="0"/>
            </a:rPr>
            <a:t> qua </a:t>
          </a:r>
          <a:r>
            <a:rPr lang="en-US" sz="3200" b="1" kern="1200" dirty="0" err="1">
              <a:latin typeface="Times New Roman" pitchFamily="18" charset="0"/>
              <a:cs typeface="Times New Roman" pitchFamily="18" charset="0"/>
            </a:rPr>
            <a:t>chế</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sinh</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hàng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ngày</a:t>
          </a:r>
          <a:endParaRPr lang="en-US" sz="3200" b="1" kern="1200" dirty="0">
            <a:latin typeface="Times New Roman" pitchFamily="18" charset="0"/>
            <a:cs typeface="Times New Roman" pitchFamily="18" charset="0"/>
          </a:endParaRPr>
        </a:p>
      </dsp:txBody>
      <dsp:txXfrm rot="-5400000">
        <a:off x="1325078" y="3469833"/>
        <a:ext cx="4710857" cy="11102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4/24/2024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4/24/2024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4/24/2024</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4/24/2024</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4/24/2024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4/24/2024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heel spokes="8"/>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a:solidFill>
                  <a:srgbClr val="FF0000"/>
                </a:solidFill>
                <a:latin typeface="Times New Roman" pitchFamily="18" charset="0"/>
                <a:cs typeface="Times New Roman" pitchFamily="18" charset="0"/>
              </a:rPr>
              <a:t>Chương</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quen</a:t>
            </a:r>
            <a:r>
              <a:rPr lang="en-US" sz="3600" b="1" dirty="0">
                <a:solidFill>
                  <a:srgbClr val="FF0000"/>
                </a:solidFill>
                <a:latin typeface="Times New Roman" pitchFamily="18" charset="0"/>
                <a:cs typeface="Times New Roman" pitchFamily="18" charset="0"/>
              </a:rPr>
              <a:t> MTXQ</a:t>
            </a:r>
          </a:p>
        </p:txBody>
      </p:sp>
      <p:sp>
        <p:nvSpPr>
          <p:cNvPr id="3" name="Rectangle 2"/>
          <p:cNvSpPr/>
          <p:nvPr/>
        </p:nvSpPr>
        <p:spPr>
          <a:xfrm>
            <a:off x="381000" y="1905000"/>
            <a:ext cx="8458200" cy="3231654"/>
          </a:xfrm>
          <a:prstGeom prst="rect">
            <a:avLst/>
          </a:prstGeom>
        </p:spPr>
        <p:txBody>
          <a:bodyPr wrap="square">
            <a:spAutoFit/>
          </a:bodyPr>
          <a:lstStyle/>
          <a:p>
            <a:pPr algn="just"/>
            <a:r>
              <a:rPr lang="en-US" sz="3600" b="1" dirty="0">
                <a:solidFill>
                  <a:srgbClr val="FF0000"/>
                </a:solidFill>
              </a:rPr>
              <a:t>4. </a:t>
            </a:r>
            <a:r>
              <a:rPr lang="en-US" sz="3600" b="1" dirty="0" err="1">
                <a:solidFill>
                  <a:srgbClr val="FF0000"/>
                </a:solidFill>
              </a:rPr>
              <a:t>Tham</a:t>
            </a:r>
            <a:r>
              <a:rPr lang="en-US" sz="3600" b="1" dirty="0">
                <a:solidFill>
                  <a:srgbClr val="FF0000"/>
                </a:solidFill>
              </a:rPr>
              <a:t> </a:t>
            </a:r>
            <a:r>
              <a:rPr lang="en-US" sz="3600" b="1" dirty="0" err="1">
                <a:solidFill>
                  <a:srgbClr val="FF0000"/>
                </a:solidFill>
              </a:rPr>
              <a:t>quan</a:t>
            </a:r>
            <a:endParaRPr lang="en-US" sz="3600" b="1" dirty="0">
              <a:latin typeface="Times New Roman" pitchFamily="18" charset="0"/>
              <a:cs typeface="Times New Roman" pitchFamily="18" charset="0"/>
            </a:endParaRPr>
          </a:p>
          <a:p>
            <a:pPr algn="just"/>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dạy</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đích</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MN.</a:t>
            </a:r>
          </a:p>
          <a:p>
            <a:pPr algn="just"/>
            <a:r>
              <a:rPr lang="en-US" sz="2800" b="1" dirty="0">
                <a:latin typeface="Times New Roman" pitchFamily="18" charset="0"/>
                <a:cs typeface="Times New Roman" pitchFamily="18" charset="0"/>
              </a:rPr>
              <a:t>3.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4.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a:t>
            </a:r>
            <a:endParaRPr lang="en-US" sz="2800" dirty="0"/>
          </a:p>
        </p:txBody>
      </p:sp>
    </p:spTree>
    <p:extLst>
      <p:ext uri="{BB962C8B-B14F-4D97-AF65-F5344CB8AC3E}">
        <p14:creationId xmlns:p14="http://schemas.microsoft.com/office/powerpoint/2010/main" val="3186868403"/>
      </p:ext>
    </p:extLst>
  </p:cSld>
  <p:clrMapOvr>
    <a:masterClrMapping/>
  </p:clrMapOvr>
  <p:transition spd="med">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fn.longbien.edu.vn/UploadImages/mnphucloi/15644948_566926310178973_958868485_n.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599"/>
            <a:ext cx="8836025" cy="659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68928"/>
      </p:ext>
    </p:extLst>
  </p:cSld>
  <p:clrMapOvr>
    <a:masterClrMapping/>
  </p:clrMapOvr>
  <p:transition spd="med">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ésultat de recherche d'images pour &quot;trẻ nhặt lá và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65532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Ảnh minh họ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05200"/>
            <a:ext cx="6629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99123"/>
      </p:ext>
    </p:extLst>
  </p:cSld>
  <p:clrMapOvr>
    <a:masterClrMapping/>
  </p:clrMapOvr>
  <p:transition spd="med">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FF0000"/>
                </a:solidFill>
              </a:rPr>
              <a:t>* </a:t>
            </a:r>
            <a:r>
              <a:rPr lang="vi-VN" b="1" u="sng" dirty="0">
                <a:solidFill>
                  <a:srgbClr val="FF0000"/>
                </a:solidFill>
              </a:rPr>
              <a:t>Tiến hành</a:t>
            </a:r>
            <a:r>
              <a:rPr lang="vi-VN" b="1" dirty="0">
                <a:solidFill>
                  <a:srgbClr val="FF0000"/>
                </a:solidFill>
              </a:rPr>
              <a:t> </a:t>
            </a:r>
            <a:endParaRPr lang="en-US" dirty="0"/>
          </a:p>
        </p:txBody>
      </p:sp>
      <p:sp>
        <p:nvSpPr>
          <p:cNvPr id="3" name="Content Placeholder 2"/>
          <p:cNvSpPr>
            <a:spLocks noGrp="1"/>
          </p:cNvSpPr>
          <p:nvPr>
            <p:ph sz="quarter" idx="1"/>
          </p:nvPr>
        </p:nvSpPr>
        <p:spPr/>
        <p:txBody>
          <a:bodyPr>
            <a:normAutofit/>
          </a:bodyPr>
          <a:lstStyle/>
          <a:p>
            <a:pPr marL="0" indent="0" algn="just">
              <a:buNone/>
            </a:pPr>
            <a:r>
              <a:rPr lang="en-US" b="1" dirty="0">
                <a:latin typeface="Times New Roman" pitchFamily="18" charset="0"/>
                <a:cs typeface="Times New Roman" pitchFamily="18" charset="0"/>
              </a:rPr>
              <a:t>* T</a:t>
            </a:r>
            <a:r>
              <a:rPr lang="vi-VN" b="1" dirty="0">
                <a:latin typeface="Times New Roman" pitchFamily="18" charset="0"/>
                <a:cs typeface="Times New Roman" pitchFamily="18" charset="0"/>
              </a:rPr>
              <a:t>ham quan nơi lao động sản 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T</a:t>
            </a:r>
            <a:r>
              <a:rPr lang="vi-VN" b="1" dirty="0">
                <a:latin typeface="Times New Roman" pitchFamily="18" charset="0"/>
                <a:cs typeface="Times New Roman" pitchFamily="18" charset="0"/>
              </a:rPr>
              <a:t>ổ chức cho trẻ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sát</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công 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vi-VN" b="1" dirty="0">
                <a:latin typeface="Times New Roman" pitchFamily="18" charset="0"/>
                <a:cs typeface="Times New Roman" pitchFamily="18" charset="0"/>
              </a:rPr>
              <a:t>, dụng cụ, sản phẩm lao 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vi-VN" b="1" dirty="0">
                <a:latin typeface="Times New Roman" pitchFamily="18" charset="0"/>
                <a:cs typeface="Times New Roman" pitchFamily="18" charset="0"/>
              </a:rPr>
              <a:t> do con người làm ra</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5782114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ruongthsp.vinhuni.edu.vn/data/1/upload/1125/images/2017/04/về%20quê%20bác/image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52400"/>
            <a:ext cx="8836025" cy="640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009439"/>
      </p:ext>
    </p:extLst>
  </p:cSld>
  <p:clrMapOvr>
    <a:masterClrMapping/>
  </p:clrMapOvr>
  <p:transition spd="med">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4" name="Picture 2" descr="C:\Users\ACER\Desktop\DSC_42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71" y="77534"/>
            <a:ext cx="9508669" cy="632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4374"/>
      </p:ext>
    </p:extLst>
  </p:cSld>
  <p:clrMapOvr>
    <a:masterClrMapping/>
  </p:clrMapOvr>
  <p:transition spd="med">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Desktop\DSC_42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88" y="229172"/>
            <a:ext cx="8936883" cy="59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45530"/>
      </p:ext>
    </p:extLst>
  </p:cSld>
  <p:clrMapOvr>
    <a:masterClrMapping/>
  </p:clrMapOvr>
  <p:transition spd="med">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n.longbien.edu.vn/UploadImages/mnbaccau/admin/%E1%BA%A2nh%20Tham%20Quan%202016/4.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1"/>
            <a:ext cx="815657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09805"/>
      </p:ext>
    </p:extLst>
  </p:cSld>
  <p:clrMapOvr>
    <a:masterClrMapping/>
  </p:clrMapOvr>
  <p:transition spd="med">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n.longbien.edu.vn/UploadImages/mnbaccau/admin/%E1%BA%A2nh%20Tham%20Quan%202016/8.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52400"/>
            <a:ext cx="883602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10649"/>
      </p:ext>
    </p:extLst>
  </p:cSld>
  <p:clrMapOvr>
    <a:masterClrMapping/>
  </p:clrMapOvr>
  <p:transition spd="med">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afamily1.vcmedia.vn/UserUpload/2750328/2015/04/trang%20trai%20ba%20vi%202201504262242215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92" y="152400"/>
            <a:ext cx="8912225"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431336"/>
      </p:ext>
    </p:extLst>
  </p:cSld>
  <p:clrMapOvr>
    <a:masterClrMapping/>
  </p:clrMapOvr>
  <p:transition spd="med">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thúc</a:t>
            </a:r>
            <a:r>
              <a:rPr lang="en-US" b="1" dirty="0">
                <a:solidFill>
                  <a:srgbClr val="FF0000"/>
                </a:solidFill>
                <a:latin typeface="Times New Roman" pitchFamily="18" charset="0"/>
                <a:cs typeface="Times New Roman" pitchFamily="18" charset="0"/>
              </a:rPr>
              <a:t> </a:t>
            </a:r>
            <a:br>
              <a:rPr lang="en-US" b="1"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p:txBody>
          <a:bodyPr>
            <a:normAutofit lnSpcReduction="10000"/>
          </a:bodyPr>
          <a:lstStyle/>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xét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N</a:t>
            </a:r>
            <a:r>
              <a:rPr lang="vi-VN" b="1" dirty="0">
                <a:latin typeface="Times New Roman" pitchFamily="18" charset="0"/>
                <a:cs typeface="Times New Roman" pitchFamily="18" charset="0"/>
              </a:rPr>
              <a:t>ên tổ chức cho trẻ thực hiện một thao tác nào đó trong quy trình lao động. Hoặc sử dụng trò chơi mô phỏng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lại</a:t>
            </a:r>
            <a:r>
              <a:rPr lang="en-US" b="1" dirty="0">
                <a:latin typeface="Times New Roman" pitchFamily="18" charset="0"/>
                <a:cs typeface="Times New Roman" pitchFamily="18" charset="0"/>
              </a:rPr>
              <a:t>.</a:t>
            </a:r>
          </a:p>
          <a:p>
            <a:pPr marL="0" indent="0" algn="just">
              <a:buNone/>
            </a:pPr>
            <a:r>
              <a:rPr lang="vi-VN" b="1" dirty="0">
                <a:latin typeface="Times New Roman" pitchFamily="18" charset="0"/>
                <a:cs typeface="Times New Roman" pitchFamily="18" charset="0"/>
              </a:rPr>
              <a:t>Ví dụ: tập nặn cái bát, chén, trò chơi tập làm Bác sỹ…</a:t>
            </a:r>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66575585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trẻ</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quen</a:t>
            </a:r>
            <a:r>
              <a:rPr lang="en-US" sz="3600" dirty="0">
                <a:latin typeface="Times New Roman" pitchFamily="18" charset="0"/>
                <a:cs typeface="Times New Roman" pitchFamily="18" charset="0"/>
              </a:rPr>
              <a:t> MTXQ</a:t>
            </a:r>
          </a:p>
        </p:txBody>
      </p:sp>
      <p:graphicFrame>
        <p:nvGraphicFramePr>
          <p:cNvPr id="12" name="Diagram 11"/>
          <p:cNvGraphicFramePr/>
          <p:nvPr>
            <p:extLst>
              <p:ext uri="{D42A27DB-BD31-4B8C-83A1-F6EECF244321}">
                <p14:modId xmlns:p14="http://schemas.microsoft.com/office/powerpoint/2010/main" val="2378392384"/>
              </p:ext>
            </p:extLst>
          </p:nvPr>
        </p:nvGraphicFramePr>
        <p:xfrm>
          <a:off x="1524000" y="1397000"/>
          <a:ext cx="60960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410237"/>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mnvanphai.thainguyen.edu.vn/Uploads/mnvanphaipy/20123/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683625" cy="710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67488"/>
      </p:ext>
    </p:extLst>
  </p:cSld>
  <p:clrMapOvr>
    <a:masterClrMapping/>
  </p:clrMapOvr>
  <p:transition spd="med">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OẠT &amp;Dstrok;ỘNG GÓ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3" y="838200"/>
            <a:ext cx="8759825"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258352"/>
      </p:ext>
    </p:extLst>
  </p:cSld>
  <p:clrMapOvr>
    <a:masterClrMapping/>
  </p:clrMapOvr>
  <p:transition spd="med">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fn.thainguyen.edu.vn/UploadImages/mn195thanhpho/thuvienanh/ảnh%20sinh%20hoat%20chuyen%20mon/17474601_298945270525117_146781466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759825" cy="591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54405"/>
      </p:ext>
    </p:extLst>
  </p:cSld>
  <p:clrMapOvr>
    <a:masterClrMapping/>
  </p:clrMapOvr>
  <p:transition spd="med">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5846"/>
            <a:ext cx="8839200" cy="5632311"/>
          </a:xfrm>
          <a:prstGeom prst="rect">
            <a:avLst/>
          </a:prstGeom>
        </p:spPr>
        <p:txBody>
          <a:bodyPr wrap="square">
            <a:spAutoFit/>
          </a:bodyPr>
          <a:lstStyle/>
          <a:p>
            <a:pPr algn="just"/>
            <a:r>
              <a:rPr lang="en-US" sz="2400" b="1" dirty="0" err="1">
                <a:solidFill>
                  <a:srgbClr val="FF0000"/>
                </a:solidFill>
              </a:rPr>
              <a:t>Chủ</a:t>
            </a:r>
            <a:r>
              <a:rPr lang="en-US" sz="2400" b="1" dirty="0">
                <a:solidFill>
                  <a:srgbClr val="FF0000"/>
                </a:solidFill>
              </a:rPr>
              <a:t> </a:t>
            </a:r>
            <a:r>
              <a:rPr lang="en-US" sz="2400" b="1" dirty="0" err="1">
                <a:solidFill>
                  <a:srgbClr val="FF0000"/>
                </a:solidFill>
              </a:rPr>
              <a:t>đề</a:t>
            </a:r>
            <a:r>
              <a:rPr lang="en-US" sz="2400" b="1" dirty="0">
                <a:solidFill>
                  <a:srgbClr val="FF0000"/>
                </a:solidFill>
              </a:rPr>
              <a:t>: “BÉ VỀ THĂM QUÊ BÁC”</a:t>
            </a:r>
            <a:endParaRPr lang="en-US" sz="2400" dirty="0">
              <a:solidFill>
                <a:srgbClr val="FF0000"/>
              </a:solidFill>
            </a:endParaRPr>
          </a:p>
          <a:p>
            <a:pPr algn="just"/>
            <a:r>
              <a:rPr lang="en-US" sz="2400" dirty="0" err="1">
                <a:solidFill>
                  <a:srgbClr val="FF0000"/>
                </a:solidFill>
              </a:rPr>
              <a:t>Độ</a:t>
            </a:r>
            <a:r>
              <a:rPr lang="en-US" sz="2400" dirty="0">
                <a:solidFill>
                  <a:srgbClr val="FF0000"/>
                </a:solidFill>
              </a:rPr>
              <a:t> </a:t>
            </a:r>
            <a:r>
              <a:rPr lang="en-US" sz="2400" dirty="0" err="1">
                <a:solidFill>
                  <a:srgbClr val="FF0000"/>
                </a:solidFill>
              </a:rPr>
              <a:t>tuổi</a:t>
            </a:r>
            <a:r>
              <a:rPr lang="en-US" sz="2400" dirty="0">
                <a:solidFill>
                  <a:srgbClr val="FF0000"/>
                </a:solidFill>
              </a:rPr>
              <a:t>: </a:t>
            </a:r>
            <a:r>
              <a:rPr lang="en-US" sz="2400" dirty="0" err="1">
                <a:solidFill>
                  <a:srgbClr val="FF0000"/>
                </a:solidFill>
              </a:rPr>
              <a:t>Trẻ</a:t>
            </a:r>
            <a:r>
              <a:rPr lang="en-US" sz="2400" dirty="0">
                <a:solidFill>
                  <a:srgbClr val="FF0000"/>
                </a:solidFill>
              </a:rPr>
              <a:t> </a:t>
            </a:r>
            <a:r>
              <a:rPr lang="en-US" sz="2400" dirty="0" err="1">
                <a:solidFill>
                  <a:srgbClr val="FF0000"/>
                </a:solidFill>
              </a:rPr>
              <a:t>mẫu</a:t>
            </a:r>
            <a:r>
              <a:rPr lang="en-US" sz="2400" dirty="0">
                <a:solidFill>
                  <a:srgbClr val="FF0000"/>
                </a:solidFill>
              </a:rPr>
              <a:t> </a:t>
            </a:r>
            <a:r>
              <a:rPr lang="en-US" sz="2400" dirty="0" err="1">
                <a:solidFill>
                  <a:srgbClr val="FF0000"/>
                </a:solidFill>
              </a:rPr>
              <a:t>giáo</a:t>
            </a:r>
            <a:r>
              <a:rPr lang="en-US" sz="2400" dirty="0">
                <a:solidFill>
                  <a:srgbClr val="FF0000"/>
                </a:solidFill>
              </a:rPr>
              <a:t> 5 – 6 </a:t>
            </a:r>
            <a:r>
              <a:rPr lang="en-US" sz="2400" dirty="0" err="1">
                <a:solidFill>
                  <a:srgbClr val="FF0000"/>
                </a:solidFill>
              </a:rPr>
              <a:t>tuổi</a:t>
            </a:r>
            <a:endParaRPr lang="en-US" sz="2400" dirty="0">
              <a:solidFill>
                <a:srgbClr val="FF0000"/>
              </a:solidFill>
            </a:endParaRPr>
          </a:p>
          <a:p>
            <a:pPr algn="just"/>
            <a:endParaRPr lang="en-US" sz="2400" dirty="0"/>
          </a:p>
          <a:p>
            <a:pPr lvl="0" algn="just"/>
            <a:r>
              <a:rPr lang="en-US" sz="2400" b="1" dirty="0">
                <a:solidFill>
                  <a:srgbClr val="7030A0"/>
                </a:solidFill>
              </a:rPr>
              <a:t>I. MỤC TIÊU CỦA HOẠT ĐỘNG</a:t>
            </a:r>
            <a:endParaRPr lang="en-US" sz="2400" dirty="0">
              <a:solidFill>
                <a:srgbClr val="7030A0"/>
              </a:solidFill>
            </a:endParaRPr>
          </a:p>
          <a:p>
            <a:pPr algn="just"/>
            <a:r>
              <a:rPr lang="en-US" sz="2400" dirty="0" err="1"/>
              <a:t>Thông</a:t>
            </a:r>
            <a:r>
              <a:rPr lang="en-US" sz="2400" dirty="0"/>
              <a:t> qua </a:t>
            </a:r>
            <a:r>
              <a:rPr lang="en-US" sz="2400" dirty="0" err="1"/>
              <a:t>chuyến</a:t>
            </a:r>
            <a:r>
              <a:rPr lang="en-US" sz="2400" dirty="0"/>
              <a:t> </a:t>
            </a:r>
            <a:r>
              <a:rPr lang="en-US" sz="2400" dirty="0" err="1"/>
              <a:t>tham</a:t>
            </a:r>
            <a:r>
              <a:rPr lang="en-US" sz="2400" dirty="0"/>
              <a:t> </a:t>
            </a:r>
            <a:r>
              <a:rPr lang="en-US" sz="2400" dirty="0" err="1"/>
              <a:t>quan</a:t>
            </a:r>
            <a:r>
              <a:rPr lang="en-US" sz="2400" dirty="0"/>
              <a:t>, </a:t>
            </a:r>
            <a:r>
              <a:rPr lang="en-US" sz="2400" dirty="0" err="1"/>
              <a:t>trẻ</a:t>
            </a:r>
            <a:r>
              <a:rPr lang="en-US" sz="2400" dirty="0"/>
              <a:t> </a:t>
            </a:r>
            <a:r>
              <a:rPr lang="en-US" sz="2400" dirty="0" err="1"/>
              <a:t>được</a:t>
            </a:r>
            <a:r>
              <a:rPr lang="en-US" sz="2400" dirty="0"/>
              <a:t> </a:t>
            </a:r>
            <a:r>
              <a:rPr lang="en-US" sz="2400" dirty="0" err="1"/>
              <a:t>trải</a:t>
            </a:r>
            <a:r>
              <a:rPr lang="en-US" sz="2400" dirty="0"/>
              <a:t> </a:t>
            </a:r>
            <a:r>
              <a:rPr lang="en-US" sz="2400" dirty="0" err="1"/>
              <a:t>nghiệm</a:t>
            </a:r>
            <a:r>
              <a:rPr lang="en-US" sz="2400" dirty="0"/>
              <a:t> </a:t>
            </a:r>
            <a:r>
              <a:rPr lang="en-US" sz="2400" dirty="0" err="1"/>
              <a:t>và</a:t>
            </a:r>
            <a:r>
              <a:rPr lang="en-US" sz="2400" dirty="0"/>
              <a:t> qua </a:t>
            </a:r>
            <a:r>
              <a:rPr lang="en-US" sz="2400" dirty="0" err="1"/>
              <a:t>đó</a:t>
            </a:r>
            <a:r>
              <a:rPr lang="en-US" sz="2400" dirty="0"/>
              <a:t> </a:t>
            </a:r>
            <a:r>
              <a:rPr lang="en-US" sz="2400" dirty="0" err="1"/>
              <a:t>trẻ</a:t>
            </a:r>
            <a:r>
              <a:rPr lang="en-US" sz="2400" dirty="0"/>
              <a:t> </a:t>
            </a:r>
            <a:r>
              <a:rPr lang="en-US" sz="2400" dirty="0" err="1"/>
              <a:t>giúp</a:t>
            </a:r>
            <a:r>
              <a:rPr lang="en-US" sz="2400" dirty="0"/>
              <a:t> </a:t>
            </a:r>
            <a:r>
              <a:rPr lang="en-US" sz="2400" dirty="0" err="1"/>
              <a:t>trẻ</a:t>
            </a:r>
            <a:r>
              <a:rPr lang="en-US" sz="2400" dirty="0"/>
              <a:t>:</a:t>
            </a:r>
          </a:p>
          <a:p>
            <a:pPr lvl="0" algn="just"/>
            <a:r>
              <a:rPr lang="en-US" sz="2400" dirty="0"/>
              <a:t>-</a:t>
            </a:r>
            <a:r>
              <a:rPr lang="en-US" sz="2400" dirty="0" err="1"/>
              <a:t>Biết</a:t>
            </a:r>
            <a:r>
              <a:rPr lang="en-US" sz="2400" dirty="0"/>
              <a:t> </a:t>
            </a:r>
            <a:r>
              <a:rPr lang="en-US" sz="2400" dirty="0" err="1"/>
              <a:t>được</a:t>
            </a:r>
            <a:r>
              <a:rPr lang="en-US" sz="2400" dirty="0"/>
              <a:t> </a:t>
            </a:r>
            <a:r>
              <a:rPr lang="en-US" sz="2400" dirty="0" err="1"/>
              <a:t>một</a:t>
            </a:r>
            <a:r>
              <a:rPr lang="en-US" sz="2400" dirty="0"/>
              <a:t> </a:t>
            </a:r>
            <a:r>
              <a:rPr lang="en-US" sz="2400" dirty="0" err="1"/>
              <a:t>số</a:t>
            </a:r>
            <a:r>
              <a:rPr lang="en-US" sz="2400" dirty="0"/>
              <a:t> </a:t>
            </a:r>
            <a:r>
              <a:rPr lang="en-US" sz="2400" dirty="0" err="1"/>
              <a:t>thông</a:t>
            </a:r>
            <a:r>
              <a:rPr lang="en-US" sz="2400" dirty="0"/>
              <a:t> tin, </a:t>
            </a:r>
            <a:r>
              <a:rPr lang="en-US" sz="2400" dirty="0" err="1"/>
              <a:t>hiểu</a:t>
            </a:r>
            <a:r>
              <a:rPr lang="en-US" sz="2400" dirty="0"/>
              <a:t> </a:t>
            </a:r>
            <a:r>
              <a:rPr lang="en-US" sz="2400" dirty="0" err="1"/>
              <a:t>biết</a:t>
            </a:r>
            <a:r>
              <a:rPr lang="en-US" sz="2400" dirty="0"/>
              <a:t> </a:t>
            </a:r>
            <a:r>
              <a:rPr lang="en-US" sz="2400" dirty="0" err="1"/>
              <a:t>cơ</a:t>
            </a:r>
            <a:r>
              <a:rPr lang="en-US" sz="2400" dirty="0"/>
              <a:t> </a:t>
            </a:r>
            <a:r>
              <a:rPr lang="en-US" sz="2400" dirty="0" err="1"/>
              <a:t>bản</a:t>
            </a:r>
            <a:r>
              <a:rPr lang="en-US" sz="2400" dirty="0"/>
              <a:t> </a:t>
            </a:r>
            <a:r>
              <a:rPr lang="en-US" sz="2400" dirty="0" err="1"/>
              <a:t>về</a:t>
            </a:r>
            <a:r>
              <a:rPr lang="en-US" sz="2400" dirty="0"/>
              <a:t> </a:t>
            </a:r>
            <a:r>
              <a:rPr lang="en-US" sz="2400" dirty="0" err="1"/>
              <a:t>Bác</a:t>
            </a:r>
            <a:r>
              <a:rPr lang="en-US" sz="2400" dirty="0"/>
              <a:t> </a:t>
            </a:r>
            <a:r>
              <a:rPr lang="en-US" sz="2400" dirty="0" err="1"/>
              <a:t>Hồ</a:t>
            </a:r>
            <a:r>
              <a:rPr lang="en-US" sz="2400" dirty="0"/>
              <a:t>, </a:t>
            </a:r>
            <a:r>
              <a:rPr lang="en-US" sz="2400" dirty="0" err="1"/>
              <a:t>gia</a:t>
            </a:r>
            <a:r>
              <a:rPr lang="en-US" sz="2400" dirty="0"/>
              <a:t> </a:t>
            </a:r>
            <a:r>
              <a:rPr lang="en-US" sz="2400" dirty="0" err="1"/>
              <a:t>đình</a:t>
            </a:r>
            <a:r>
              <a:rPr lang="en-US" sz="2400" dirty="0"/>
              <a:t>, </a:t>
            </a:r>
            <a:r>
              <a:rPr lang="en-US" sz="2400" dirty="0" err="1"/>
              <a:t>quê</a:t>
            </a:r>
            <a:r>
              <a:rPr lang="en-US" sz="2400" dirty="0"/>
              <a:t> </a:t>
            </a:r>
            <a:r>
              <a:rPr lang="en-US" sz="2400" dirty="0" err="1"/>
              <a:t>hương</a:t>
            </a:r>
            <a:r>
              <a:rPr lang="en-US" sz="2400" dirty="0"/>
              <a:t> </a:t>
            </a:r>
            <a:r>
              <a:rPr lang="en-US" sz="2400" dirty="0" err="1"/>
              <a:t>của</a:t>
            </a:r>
            <a:r>
              <a:rPr lang="en-US" sz="2400" dirty="0"/>
              <a:t> </a:t>
            </a:r>
            <a:r>
              <a:rPr lang="en-US" sz="2400" dirty="0" err="1"/>
              <a:t>Bác</a:t>
            </a:r>
            <a:r>
              <a:rPr lang="en-US" sz="2400" dirty="0"/>
              <a:t> </a:t>
            </a:r>
            <a:r>
              <a:rPr lang="en-US" sz="2400" dirty="0" err="1"/>
              <a:t>Hồ</a:t>
            </a:r>
            <a:r>
              <a:rPr lang="en-US" sz="2400" dirty="0"/>
              <a:t>, </a:t>
            </a:r>
            <a:r>
              <a:rPr lang="en-US" sz="2400" dirty="0" err="1"/>
              <a:t>biết</a:t>
            </a:r>
            <a:r>
              <a:rPr lang="en-US" sz="2400" dirty="0"/>
              <a:t> </a:t>
            </a:r>
            <a:r>
              <a:rPr lang="en-US" sz="2400" dirty="0" err="1"/>
              <a:t>được</a:t>
            </a:r>
            <a:r>
              <a:rPr lang="en-US" sz="2400" dirty="0"/>
              <a:t> </a:t>
            </a:r>
            <a:r>
              <a:rPr lang="en-US" sz="2400" dirty="0" err="1"/>
              <a:t>một</a:t>
            </a:r>
            <a:r>
              <a:rPr lang="en-US" sz="2400" dirty="0"/>
              <a:t> </a:t>
            </a:r>
            <a:r>
              <a:rPr lang="en-US" sz="2400" dirty="0" err="1"/>
              <a:t>số</a:t>
            </a:r>
            <a:r>
              <a:rPr lang="en-US" sz="2400" dirty="0"/>
              <a:t> </a:t>
            </a:r>
            <a:r>
              <a:rPr lang="en-US" sz="2400" dirty="0" err="1"/>
              <a:t>hoạt</a:t>
            </a:r>
            <a:r>
              <a:rPr lang="en-US" sz="2400" dirty="0"/>
              <a:t> </a:t>
            </a:r>
            <a:r>
              <a:rPr lang="en-US" sz="2400" dirty="0" err="1"/>
              <a:t>động</a:t>
            </a:r>
            <a:r>
              <a:rPr lang="en-US" sz="2400" dirty="0"/>
              <a:t> </a:t>
            </a:r>
            <a:r>
              <a:rPr lang="en-US" sz="2400" dirty="0" err="1"/>
              <a:t>của</a:t>
            </a:r>
            <a:r>
              <a:rPr lang="en-US" sz="2400" dirty="0"/>
              <a:t> </a:t>
            </a:r>
            <a:r>
              <a:rPr lang="en-US" sz="2400" dirty="0" err="1"/>
              <a:t>Bác</a:t>
            </a:r>
            <a:r>
              <a:rPr lang="en-US" sz="2400" dirty="0"/>
              <a:t> </a:t>
            </a:r>
            <a:r>
              <a:rPr lang="en-US" sz="2400" dirty="0" err="1"/>
              <a:t>với</a:t>
            </a:r>
            <a:r>
              <a:rPr lang="en-US" sz="2400" dirty="0"/>
              <a:t> </a:t>
            </a:r>
            <a:r>
              <a:rPr lang="en-US" sz="2400" dirty="0" err="1"/>
              <a:t>quê</a:t>
            </a:r>
            <a:r>
              <a:rPr lang="en-US" sz="2400" dirty="0"/>
              <a:t> </a:t>
            </a:r>
            <a:r>
              <a:rPr lang="en-US" sz="2400" dirty="0" err="1"/>
              <a:t>hương</a:t>
            </a:r>
            <a:r>
              <a:rPr lang="en-US" sz="2400" dirty="0"/>
              <a:t> </a:t>
            </a:r>
            <a:r>
              <a:rPr lang="en-US" sz="2400" dirty="0" err="1"/>
              <a:t>khi</a:t>
            </a:r>
            <a:r>
              <a:rPr lang="en-US" sz="2400" dirty="0"/>
              <a:t> </a:t>
            </a:r>
            <a:r>
              <a:rPr lang="en-US" sz="2400" dirty="0" err="1"/>
              <a:t>Bác</a:t>
            </a:r>
            <a:r>
              <a:rPr lang="en-US" sz="2400" dirty="0"/>
              <a:t> </a:t>
            </a:r>
            <a:r>
              <a:rPr lang="en-US" sz="2400" dirty="0" err="1"/>
              <a:t>còn</a:t>
            </a:r>
            <a:r>
              <a:rPr lang="en-US" sz="2400" dirty="0"/>
              <a:t> </a:t>
            </a:r>
            <a:r>
              <a:rPr lang="en-US" sz="2400" dirty="0" err="1"/>
              <a:t>sống</a:t>
            </a:r>
            <a:r>
              <a:rPr lang="en-US" sz="2400" dirty="0"/>
              <a:t>.</a:t>
            </a:r>
          </a:p>
          <a:p>
            <a:pPr lvl="0" algn="just"/>
            <a:r>
              <a:rPr lang="en-US" sz="2400" dirty="0"/>
              <a:t>-</a:t>
            </a:r>
            <a:r>
              <a:rPr lang="en-US" sz="2400" dirty="0" err="1"/>
              <a:t>Hình</a:t>
            </a:r>
            <a:r>
              <a:rPr lang="en-US" sz="2400" dirty="0"/>
              <a:t> </a:t>
            </a:r>
            <a:r>
              <a:rPr lang="en-US" sz="2400" dirty="0" err="1"/>
              <a:t>thành</a:t>
            </a:r>
            <a:r>
              <a:rPr lang="en-US" sz="2400" dirty="0"/>
              <a:t> </a:t>
            </a:r>
            <a:r>
              <a:rPr lang="en-US" sz="2400" dirty="0" err="1"/>
              <a:t>và</a:t>
            </a:r>
            <a:r>
              <a:rPr lang="en-US" sz="2400" dirty="0"/>
              <a:t> </a:t>
            </a:r>
            <a:r>
              <a:rPr lang="en-US" sz="2400" dirty="0" err="1"/>
              <a:t>rèn</a:t>
            </a:r>
            <a:r>
              <a:rPr lang="en-US" sz="2400" dirty="0"/>
              <a:t> </a:t>
            </a:r>
            <a:r>
              <a:rPr lang="en-US" sz="2400" dirty="0" err="1"/>
              <a:t>luyện</a:t>
            </a:r>
            <a:r>
              <a:rPr lang="en-US" sz="2400" dirty="0"/>
              <a:t> </a:t>
            </a:r>
            <a:r>
              <a:rPr lang="en-US" sz="2400" dirty="0" err="1"/>
              <a:t>cho</a:t>
            </a:r>
            <a:r>
              <a:rPr lang="en-US" sz="2400" dirty="0"/>
              <a:t> </a:t>
            </a:r>
            <a:r>
              <a:rPr lang="en-US" sz="2400" dirty="0" err="1"/>
              <a:t>trẻ</a:t>
            </a:r>
            <a:r>
              <a:rPr lang="en-US" sz="2400" dirty="0"/>
              <a:t> </a:t>
            </a:r>
            <a:r>
              <a:rPr lang="en-US" sz="2400" dirty="0" err="1"/>
              <a:t>một</a:t>
            </a:r>
            <a:r>
              <a:rPr lang="en-US" sz="2400" dirty="0"/>
              <a:t> </a:t>
            </a:r>
            <a:r>
              <a:rPr lang="en-US" sz="2400" dirty="0" err="1"/>
              <a:t>số</a:t>
            </a:r>
            <a:r>
              <a:rPr lang="en-US" sz="2400" dirty="0"/>
              <a:t> </a:t>
            </a:r>
            <a:r>
              <a:rPr lang="en-US" sz="2400" dirty="0" err="1"/>
              <a:t>kỹ</a:t>
            </a:r>
            <a:r>
              <a:rPr lang="en-US" sz="2400" dirty="0"/>
              <a:t> </a:t>
            </a:r>
            <a:r>
              <a:rPr lang="en-US" sz="2400" dirty="0" err="1"/>
              <a:t>năng</a:t>
            </a:r>
            <a:r>
              <a:rPr lang="en-US" sz="2400" dirty="0"/>
              <a:t> </a:t>
            </a:r>
            <a:r>
              <a:rPr lang="en-US" sz="2400" dirty="0" err="1"/>
              <a:t>sống</a:t>
            </a:r>
            <a:r>
              <a:rPr lang="en-US" sz="2400" dirty="0"/>
              <a:t>: </a:t>
            </a:r>
            <a:r>
              <a:rPr lang="en-US" sz="2400" dirty="0" err="1"/>
              <a:t>Xếp</a:t>
            </a:r>
            <a:r>
              <a:rPr lang="en-US" sz="2400" dirty="0"/>
              <a:t> </a:t>
            </a:r>
            <a:r>
              <a:rPr lang="en-US" sz="2400" dirty="0" err="1"/>
              <a:t>hàng</a:t>
            </a:r>
            <a:r>
              <a:rPr lang="en-US" sz="2400" dirty="0"/>
              <a:t> </a:t>
            </a:r>
            <a:r>
              <a:rPr lang="en-US" sz="2400" dirty="0" err="1"/>
              <a:t>khi</a:t>
            </a:r>
            <a:r>
              <a:rPr lang="en-US" sz="2400" dirty="0"/>
              <a:t> </a:t>
            </a:r>
            <a:r>
              <a:rPr lang="en-US" sz="2400" dirty="0" err="1"/>
              <a:t>tham</a:t>
            </a:r>
            <a:r>
              <a:rPr lang="en-US" sz="2400" dirty="0"/>
              <a:t> </a:t>
            </a:r>
            <a:r>
              <a:rPr lang="en-US" sz="2400" dirty="0" err="1"/>
              <a:t>gia</a:t>
            </a:r>
            <a:r>
              <a:rPr lang="en-US" sz="2400" dirty="0"/>
              <a:t> </a:t>
            </a:r>
            <a:r>
              <a:rPr lang="en-US" sz="2400" dirty="0" err="1"/>
              <a:t>hoạt</a:t>
            </a:r>
            <a:r>
              <a:rPr lang="en-US" sz="2400" dirty="0"/>
              <a:t> </a:t>
            </a:r>
            <a:r>
              <a:rPr lang="en-US" sz="2400" dirty="0" err="1"/>
              <a:t>động</a:t>
            </a:r>
            <a:r>
              <a:rPr lang="en-US" sz="2400" dirty="0"/>
              <a:t> </a:t>
            </a:r>
            <a:r>
              <a:rPr lang="en-US" sz="2400" dirty="0" err="1"/>
              <a:t>nơi</a:t>
            </a:r>
            <a:r>
              <a:rPr lang="en-US" sz="2400" dirty="0"/>
              <a:t> </a:t>
            </a:r>
            <a:r>
              <a:rPr lang="en-US" sz="2400" dirty="0" err="1"/>
              <a:t>công</a:t>
            </a:r>
            <a:r>
              <a:rPr lang="en-US" sz="2400" dirty="0"/>
              <a:t> </a:t>
            </a:r>
            <a:r>
              <a:rPr lang="en-US" sz="2400" dirty="0" err="1"/>
              <a:t>cộng</a:t>
            </a:r>
            <a:r>
              <a:rPr lang="en-US" sz="2400" dirty="0"/>
              <a:t>, </a:t>
            </a:r>
            <a:r>
              <a:rPr lang="en-US" sz="2400" dirty="0" err="1"/>
              <a:t>chấp</a:t>
            </a:r>
            <a:r>
              <a:rPr lang="en-US" sz="2400" dirty="0"/>
              <a:t> </a:t>
            </a:r>
            <a:r>
              <a:rPr lang="en-US" sz="2400" dirty="0" err="1"/>
              <a:t>hành</a:t>
            </a:r>
            <a:r>
              <a:rPr lang="en-US" sz="2400" dirty="0"/>
              <a:t> </a:t>
            </a:r>
            <a:r>
              <a:rPr lang="en-US" sz="2400" dirty="0" err="1"/>
              <a:t>các</a:t>
            </a:r>
            <a:r>
              <a:rPr lang="en-US" sz="2400" dirty="0"/>
              <a:t> </a:t>
            </a:r>
            <a:r>
              <a:rPr lang="en-US" sz="2400" dirty="0" err="1"/>
              <a:t>nội</a:t>
            </a:r>
            <a:r>
              <a:rPr lang="en-US" sz="2400" dirty="0"/>
              <a:t> </a:t>
            </a:r>
            <a:r>
              <a:rPr lang="en-US" sz="2400" dirty="0" err="1"/>
              <a:t>quy</a:t>
            </a:r>
            <a:r>
              <a:rPr lang="en-US" sz="2400" dirty="0"/>
              <a:t>, </a:t>
            </a:r>
            <a:r>
              <a:rPr lang="en-US" sz="2400" dirty="0" err="1"/>
              <a:t>quy</a:t>
            </a:r>
            <a:r>
              <a:rPr lang="en-US" sz="2400" dirty="0"/>
              <a:t> </a:t>
            </a:r>
            <a:r>
              <a:rPr lang="en-US" sz="2400" dirty="0" err="1"/>
              <a:t>định</a:t>
            </a:r>
            <a:r>
              <a:rPr lang="en-US" sz="2400" dirty="0"/>
              <a:t>,</a:t>
            </a:r>
            <a:r>
              <a:rPr lang="vi-VN" sz="2400" dirty="0"/>
              <a:t> đoàn kết, hợp tác, chia sẻ, </a:t>
            </a:r>
            <a:r>
              <a:rPr lang="en-US" sz="2400" dirty="0" err="1"/>
              <a:t>phát</a:t>
            </a:r>
            <a:r>
              <a:rPr lang="en-US" sz="2400" dirty="0"/>
              <a:t> </a:t>
            </a:r>
            <a:r>
              <a:rPr lang="en-US" sz="2400" dirty="0" err="1"/>
              <a:t>triển</a:t>
            </a:r>
            <a:r>
              <a:rPr lang="en-US" sz="2400" dirty="0"/>
              <a:t> </a:t>
            </a:r>
            <a:r>
              <a:rPr lang="en-US" sz="2400" dirty="0" err="1"/>
              <a:t>khả</a:t>
            </a:r>
            <a:r>
              <a:rPr lang="en-US" sz="2400" dirty="0"/>
              <a:t> </a:t>
            </a:r>
            <a:r>
              <a:rPr lang="en-US" sz="2400" dirty="0" err="1"/>
              <a:t>năng</a:t>
            </a:r>
            <a:r>
              <a:rPr lang="en-US" sz="2400" dirty="0"/>
              <a:t> </a:t>
            </a:r>
            <a:r>
              <a:rPr lang="en-US" sz="2400" dirty="0" err="1"/>
              <a:t>sáng</a:t>
            </a:r>
            <a:r>
              <a:rPr lang="en-US" sz="2400" dirty="0"/>
              <a:t> </a:t>
            </a:r>
            <a:r>
              <a:rPr lang="en-US" sz="2400" dirty="0" err="1"/>
              <a:t>tạo</a:t>
            </a:r>
            <a:r>
              <a:rPr lang="en-US" sz="2400" dirty="0"/>
              <a:t> </a:t>
            </a:r>
            <a:r>
              <a:rPr lang="en-US" sz="2400" dirty="0" err="1"/>
              <a:t>cho</a:t>
            </a:r>
            <a:r>
              <a:rPr lang="en-US" sz="2400" dirty="0"/>
              <a:t> </a:t>
            </a:r>
            <a:r>
              <a:rPr lang="en-US" sz="2400" dirty="0" err="1"/>
              <a:t>trẻ</a:t>
            </a:r>
            <a:r>
              <a:rPr lang="en-US" sz="2400" dirty="0"/>
              <a:t> </a:t>
            </a:r>
            <a:r>
              <a:rPr lang="en-US" sz="2400" dirty="0" err="1"/>
              <a:t>thông</a:t>
            </a:r>
            <a:r>
              <a:rPr lang="en-US" sz="2400" dirty="0"/>
              <a:t> qua</a:t>
            </a:r>
            <a:r>
              <a:rPr lang="vi-VN" sz="2400" dirty="0"/>
              <a:t> các </a:t>
            </a:r>
            <a:r>
              <a:rPr lang="en-US" sz="2400" dirty="0" err="1"/>
              <a:t>hoạt</a:t>
            </a:r>
            <a:r>
              <a:rPr lang="en-US" sz="2400" dirty="0"/>
              <a:t> </a:t>
            </a:r>
            <a:r>
              <a:rPr lang="en-US" sz="2400" dirty="0" err="1"/>
              <a:t>động</a:t>
            </a:r>
            <a:r>
              <a:rPr lang="vi-VN" sz="2400" dirty="0"/>
              <a:t>: </a:t>
            </a:r>
            <a:r>
              <a:rPr lang="en-US" sz="2400" dirty="0"/>
              <a:t> </a:t>
            </a:r>
            <a:r>
              <a:rPr lang="en-US" sz="2400" dirty="0" err="1"/>
              <a:t>vẽ</a:t>
            </a:r>
            <a:r>
              <a:rPr lang="en-US" sz="2400" dirty="0"/>
              <a:t> </a:t>
            </a:r>
            <a:r>
              <a:rPr lang="en-US" sz="2400" dirty="0" err="1"/>
              <a:t>tranh</a:t>
            </a:r>
            <a:r>
              <a:rPr lang="en-US" sz="2400" dirty="0"/>
              <a:t> </a:t>
            </a:r>
            <a:r>
              <a:rPr lang="en-US" sz="2400" dirty="0" err="1"/>
              <a:t>về</a:t>
            </a:r>
            <a:r>
              <a:rPr lang="en-US" sz="2400" dirty="0"/>
              <a:t> </a:t>
            </a:r>
            <a:r>
              <a:rPr lang="en-US" sz="2400" dirty="0" err="1"/>
              <a:t>quê</a:t>
            </a:r>
            <a:r>
              <a:rPr lang="en-US" sz="2400" dirty="0"/>
              <a:t> </a:t>
            </a:r>
            <a:r>
              <a:rPr lang="en-US" sz="2400" dirty="0" err="1"/>
              <a:t>Bác</a:t>
            </a:r>
            <a:r>
              <a:rPr lang="vi-VN" sz="2400" dirty="0"/>
              <a:t>, lao động,...</a:t>
            </a:r>
            <a:endParaRPr lang="en-US" sz="2400" dirty="0"/>
          </a:p>
          <a:p>
            <a:pPr lvl="0" algn="just"/>
            <a:r>
              <a:rPr lang="en-US" sz="2400" dirty="0"/>
              <a:t>-</a:t>
            </a:r>
            <a:r>
              <a:rPr lang="en-US" sz="2400" dirty="0" err="1"/>
              <a:t>Giáo</a:t>
            </a:r>
            <a:r>
              <a:rPr lang="en-US" sz="2400" dirty="0"/>
              <a:t> </a:t>
            </a:r>
            <a:r>
              <a:rPr lang="en-US" sz="2400" dirty="0" err="1"/>
              <a:t>dục</a:t>
            </a:r>
            <a:r>
              <a:rPr lang="en-US" sz="2400" dirty="0"/>
              <a:t> </a:t>
            </a:r>
            <a:r>
              <a:rPr lang="en-US" sz="2400" dirty="0" err="1"/>
              <a:t>trẻ</a:t>
            </a:r>
            <a:r>
              <a:rPr lang="en-US" sz="2400" dirty="0"/>
              <a:t> </a:t>
            </a:r>
            <a:r>
              <a:rPr lang="en-US" sz="2400" dirty="0" err="1"/>
              <a:t>lòng</a:t>
            </a:r>
            <a:r>
              <a:rPr lang="en-US" sz="2400" dirty="0"/>
              <a:t> </a:t>
            </a:r>
            <a:r>
              <a:rPr lang="en-US" sz="2400" dirty="0" err="1"/>
              <a:t>biết</a:t>
            </a:r>
            <a:r>
              <a:rPr lang="en-US" sz="2400" dirty="0"/>
              <a:t> </a:t>
            </a:r>
            <a:r>
              <a:rPr lang="en-US" sz="2400" dirty="0" err="1"/>
              <a:t>ơn</a:t>
            </a:r>
            <a:r>
              <a:rPr lang="en-US" sz="2400" dirty="0"/>
              <a:t>, </a:t>
            </a:r>
            <a:r>
              <a:rPr lang="en-US" sz="2400" dirty="0" err="1"/>
              <a:t>kính</a:t>
            </a:r>
            <a:r>
              <a:rPr lang="en-US" sz="2400" dirty="0"/>
              <a:t> </a:t>
            </a:r>
            <a:r>
              <a:rPr lang="en-US" sz="2400" dirty="0" err="1"/>
              <a:t>trọng</a:t>
            </a:r>
            <a:r>
              <a:rPr lang="en-US" sz="2400" dirty="0"/>
              <a:t> </a:t>
            </a:r>
            <a:r>
              <a:rPr lang="en-US" sz="2400" dirty="0" err="1"/>
              <a:t>và</a:t>
            </a:r>
            <a:r>
              <a:rPr lang="en-US" sz="2400" dirty="0"/>
              <a:t> </a:t>
            </a:r>
            <a:r>
              <a:rPr lang="en-US" sz="2400" dirty="0" err="1"/>
              <a:t>có</a:t>
            </a:r>
            <a:r>
              <a:rPr lang="en-US" sz="2400" dirty="0"/>
              <a:t> ý </a:t>
            </a:r>
            <a:r>
              <a:rPr lang="en-US" sz="2400" dirty="0" err="1"/>
              <a:t>thức</a:t>
            </a:r>
            <a:r>
              <a:rPr lang="en-US" sz="2400" dirty="0"/>
              <a:t> </a:t>
            </a:r>
            <a:r>
              <a:rPr lang="en-US" sz="2400" dirty="0" err="1"/>
              <a:t>bảo</a:t>
            </a:r>
            <a:r>
              <a:rPr lang="en-US" sz="2400" dirty="0"/>
              <a:t> </a:t>
            </a:r>
            <a:r>
              <a:rPr lang="en-US" sz="2400" dirty="0" err="1"/>
              <a:t>vệ</a:t>
            </a:r>
            <a:r>
              <a:rPr lang="en-US" sz="2400" dirty="0"/>
              <a:t> di </a:t>
            </a:r>
            <a:r>
              <a:rPr lang="en-US" sz="2400" dirty="0" err="1"/>
              <a:t>tích</a:t>
            </a:r>
            <a:r>
              <a:rPr lang="en-US" sz="2400" dirty="0"/>
              <a:t> </a:t>
            </a:r>
            <a:r>
              <a:rPr lang="en-US" sz="2400" dirty="0" err="1"/>
              <a:t>như</a:t>
            </a:r>
            <a:r>
              <a:rPr lang="en-US" sz="2400" dirty="0"/>
              <a:t>: </a:t>
            </a:r>
            <a:r>
              <a:rPr lang="en-US" sz="2400" dirty="0" err="1"/>
              <a:t>vệ</a:t>
            </a:r>
            <a:r>
              <a:rPr lang="en-US" sz="2400" dirty="0"/>
              <a:t> </a:t>
            </a:r>
            <a:r>
              <a:rPr lang="en-US" sz="2400" dirty="0" err="1"/>
              <a:t>sinh</a:t>
            </a:r>
            <a:r>
              <a:rPr lang="en-US" sz="2400" dirty="0"/>
              <a:t> </a:t>
            </a:r>
            <a:r>
              <a:rPr lang="en-US" sz="2400" dirty="0" err="1"/>
              <a:t>sạch</a:t>
            </a:r>
            <a:r>
              <a:rPr lang="en-US" sz="2400" dirty="0"/>
              <a:t> </a:t>
            </a:r>
            <a:r>
              <a:rPr lang="en-US" sz="2400" dirty="0" err="1"/>
              <a:t>sẽ</a:t>
            </a:r>
            <a:r>
              <a:rPr lang="en-US" sz="2400" dirty="0"/>
              <a:t>, </a:t>
            </a:r>
            <a:r>
              <a:rPr lang="en-US" sz="2400" dirty="0" err="1"/>
              <a:t>bỏ</a:t>
            </a:r>
            <a:r>
              <a:rPr lang="en-US" sz="2400" dirty="0"/>
              <a:t> </a:t>
            </a:r>
            <a:r>
              <a:rPr lang="en-US" sz="2400" dirty="0" err="1"/>
              <a:t>rác</a:t>
            </a:r>
            <a:r>
              <a:rPr lang="en-US" sz="2400" dirty="0"/>
              <a:t> </a:t>
            </a:r>
            <a:r>
              <a:rPr lang="en-US" sz="2400" dirty="0" err="1"/>
              <a:t>đúng</a:t>
            </a:r>
            <a:r>
              <a:rPr lang="en-US" sz="2400" dirty="0"/>
              <a:t> </a:t>
            </a:r>
            <a:r>
              <a:rPr lang="en-US" sz="2400" dirty="0" err="1"/>
              <a:t>nơi</a:t>
            </a:r>
            <a:r>
              <a:rPr lang="en-US" sz="2400" dirty="0"/>
              <a:t> </a:t>
            </a:r>
            <a:r>
              <a:rPr lang="en-US" sz="2400" dirty="0" err="1"/>
              <a:t>quy</a:t>
            </a:r>
            <a:r>
              <a:rPr lang="en-US" sz="2400" dirty="0"/>
              <a:t> </a:t>
            </a:r>
            <a:r>
              <a:rPr lang="en-US" sz="2400" dirty="0" err="1"/>
              <a:t>định</a:t>
            </a:r>
            <a:r>
              <a:rPr lang="en-US" sz="2400" dirty="0"/>
              <a:t>,…</a:t>
            </a:r>
          </a:p>
        </p:txBody>
      </p:sp>
    </p:spTree>
    <p:extLst>
      <p:ext uri="{BB962C8B-B14F-4D97-AF65-F5344CB8AC3E}">
        <p14:creationId xmlns:p14="http://schemas.microsoft.com/office/powerpoint/2010/main" val="146931024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7848600" cy="10402848"/>
          </a:xfrm>
          <a:prstGeom prst="rect">
            <a:avLst/>
          </a:prstGeom>
        </p:spPr>
        <p:txBody>
          <a:bodyPr wrap="square">
            <a:spAutoFit/>
          </a:bodyPr>
          <a:lstStyle/>
          <a:p>
            <a:pPr lvl="0"/>
            <a:r>
              <a:rPr lang="en-US" sz="4000" b="1" dirty="0">
                <a:solidFill>
                  <a:srgbClr val="7030A0"/>
                </a:solidFill>
              </a:rPr>
              <a:t>II. NỘI DUNG </a:t>
            </a:r>
            <a:endParaRPr lang="en-US" sz="4000" dirty="0">
              <a:solidFill>
                <a:srgbClr val="7030A0"/>
              </a:solidFill>
            </a:endParaRPr>
          </a:p>
          <a:p>
            <a:pPr lvl="0" algn="just"/>
            <a:r>
              <a:rPr lang="en-US" sz="3600" b="1" dirty="0" err="1">
                <a:latin typeface="Times New Roman" pitchFamily="18" charset="0"/>
                <a:cs typeface="Times New Roman" pitchFamily="18" charset="0"/>
              </a:rPr>
              <a:t>Tham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Quê</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Nội, Quê Ngoại của Bác Hồ</a:t>
            </a:r>
            <a:endParaRPr lang="en-US" sz="3600" b="1" dirty="0">
              <a:latin typeface="Times New Roman" pitchFamily="18" charset="0"/>
              <a:cs typeface="Times New Roman" pitchFamily="18" charset="0"/>
            </a:endParaRPr>
          </a:p>
          <a:p>
            <a:pPr lvl="0"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hướng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thuyết</a:t>
            </a:r>
            <a:r>
              <a:rPr lang="en-US" sz="3600" dirty="0">
                <a:latin typeface="Times New Roman" pitchFamily="18" charset="0"/>
                <a:cs typeface="Times New Roman" pitchFamily="18" charset="0"/>
              </a:rPr>
              <a:t> minh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kỷ</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a:t>
            </a:r>
            <a:r>
              <a:rPr lang="en-US" sz="3600" dirty="0">
                <a:latin typeface="Times New Roman" pitchFamily="18" charset="0"/>
                <a:cs typeface="Times New Roman" pitchFamily="18" charset="0"/>
              </a:rPr>
              <a:t>.</a:t>
            </a:r>
          </a:p>
          <a:p>
            <a:pPr lvl="0"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trẻ</a:t>
            </a:r>
            <a:r>
              <a:rPr lang="en-US" sz="3600" dirty="0">
                <a:latin typeface="Times New Roman" pitchFamily="18" charset="0"/>
                <a:cs typeface="Times New Roman" pitchFamily="18" charset="0"/>
              </a:rPr>
              <a:t> v</a:t>
            </a:r>
            <a:r>
              <a:rPr lang="vi-VN" sz="3600" dirty="0">
                <a:latin typeface="Times New Roman" pitchFamily="18" charset="0"/>
                <a:cs typeface="Times New Roman" pitchFamily="18" charset="0"/>
              </a:rPr>
              <a:t>ệ sinh vườn nhà bác</a:t>
            </a:r>
            <a:endParaRPr lang="en-US" sz="3600" dirty="0">
              <a:latin typeface="Times New Roman" pitchFamily="18" charset="0"/>
              <a:cs typeface="Times New Roman" pitchFamily="18" charset="0"/>
            </a:endParaRP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trẻ</a:t>
            </a:r>
            <a:r>
              <a:rPr lang="en-US" sz="3600" dirty="0">
                <a:latin typeface="Times New Roman" pitchFamily="18" charset="0"/>
                <a:cs typeface="Times New Roman" pitchFamily="18" charset="0"/>
              </a:rPr>
              <a:t> v</a:t>
            </a:r>
            <a:r>
              <a:rPr lang="vi-VN" sz="3600" dirty="0">
                <a:latin typeface="Times New Roman" pitchFamily="18" charset="0"/>
                <a:cs typeface="Times New Roman" pitchFamily="18" charset="0"/>
              </a:rPr>
              <a:t>ẽ tranh về Quê hương bác Hồ </a:t>
            </a:r>
            <a:endParaRPr lang="en-US" sz="3600" dirty="0">
              <a:latin typeface="Times New Roman" pitchFamily="18" charset="0"/>
              <a:cs typeface="Times New Roman"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73621978"/>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1"/>
            <a:ext cx="8839200" cy="8925520"/>
          </a:xfrm>
          <a:prstGeom prst="rect">
            <a:avLst/>
          </a:prstGeom>
        </p:spPr>
        <p:txBody>
          <a:bodyPr wrap="square">
            <a:spAutoFit/>
          </a:bodyPr>
          <a:lstStyle/>
          <a:p>
            <a:pPr lvl="0" algn="just"/>
            <a:r>
              <a:rPr lang="en-US" sz="2400" b="1" dirty="0">
                <a:solidFill>
                  <a:srgbClr val="7030A0"/>
                </a:solidFill>
              </a:rPr>
              <a:t>III. </a:t>
            </a:r>
            <a:r>
              <a:rPr lang="vi-VN" sz="2400" b="1" dirty="0">
                <a:solidFill>
                  <a:srgbClr val="7030A0"/>
                </a:solidFill>
              </a:rPr>
              <a:t>CHUẨN BỊ</a:t>
            </a:r>
            <a:endParaRPr lang="en-US" sz="2400" dirty="0">
              <a:solidFill>
                <a:srgbClr val="7030A0"/>
              </a:solidFill>
            </a:endParaRPr>
          </a:p>
          <a:p>
            <a:pPr lvl="0" algn="just"/>
            <a:r>
              <a:rPr lang="vi-VN" sz="2400" dirty="0"/>
              <a:t>Lập kế hoạch, phân công nhiệm vụ (Phụ trách: Hiệu phó chuyên môn)</a:t>
            </a:r>
            <a:endParaRPr lang="en-US" sz="2400" dirty="0"/>
          </a:p>
          <a:p>
            <a:pPr lvl="0" algn="just"/>
            <a:r>
              <a:rPr lang="vi-VN" sz="2400" b="1" dirty="0"/>
              <a:t>Chuẩn bị về mặt tâm thế cho trẻ: </a:t>
            </a:r>
            <a:endParaRPr lang="en-US" sz="2400" dirty="0"/>
          </a:p>
          <a:p>
            <a:pPr algn="just"/>
            <a:r>
              <a:rPr lang="vi-VN" sz="2400" dirty="0"/>
              <a:t>Trước khi tiến hành chuyến tham quan, </a:t>
            </a:r>
            <a:r>
              <a:rPr lang="en-US" sz="2400" dirty="0"/>
              <a:t>GV </a:t>
            </a:r>
            <a:r>
              <a:rPr lang="vi-VN" sz="2400" dirty="0"/>
              <a:t>tổ chức buổi trò chuyện về Bác Hồ để cung cấp cho trẻ những hiểu biết đơn giản về </a:t>
            </a:r>
            <a:r>
              <a:rPr lang="en-US" sz="2400" dirty="0"/>
              <a:t>B</a:t>
            </a:r>
            <a:r>
              <a:rPr lang="vi-VN" sz="2400" dirty="0"/>
              <a:t>ác Hồ. </a:t>
            </a:r>
            <a:r>
              <a:rPr lang="en-US" sz="2400" dirty="0"/>
              <a:t>GV </a:t>
            </a:r>
            <a:r>
              <a:rPr lang="vi-VN" sz="2400" dirty="0"/>
              <a:t>nói về chuyến đi sắp tới để tạo tâm thế hồ hới, háo hức chờ đợi cho </a:t>
            </a:r>
            <a:r>
              <a:rPr lang="vi-VN" sz="2800" dirty="0"/>
              <a:t>trẻ</a:t>
            </a:r>
            <a:r>
              <a:rPr lang="en-US" sz="2800" dirty="0"/>
              <a:t> </a:t>
            </a:r>
            <a:r>
              <a:rPr lang="en-US" sz="2800" dirty="0" err="1"/>
              <a:t>và</a:t>
            </a:r>
            <a:r>
              <a:rPr lang="en-US" sz="2800" dirty="0"/>
              <a:t> </a:t>
            </a:r>
            <a:r>
              <a:rPr lang="en-US" sz="2800" dirty="0" err="1"/>
              <a:t>đưa</a:t>
            </a:r>
            <a:r>
              <a:rPr lang="en-US" sz="2800" dirty="0"/>
              <a:t> </a:t>
            </a:r>
            <a:r>
              <a:rPr lang="en-US" sz="2800" dirty="0" err="1"/>
              <a:t>ra</a:t>
            </a:r>
            <a:r>
              <a:rPr lang="en-US" sz="2800" dirty="0"/>
              <a:t> </a:t>
            </a:r>
            <a:r>
              <a:rPr lang="en-US" sz="2800" dirty="0" err="1"/>
              <a:t>những</a:t>
            </a:r>
            <a:r>
              <a:rPr lang="en-US" sz="2800" dirty="0"/>
              <a:t> </a:t>
            </a:r>
            <a:r>
              <a:rPr lang="en-US" sz="2800" dirty="0" err="1"/>
              <a:t>quy</a:t>
            </a:r>
            <a:r>
              <a:rPr lang="en-US" sz="2800" dirty="0"/>
              <a:t> </a:t>
            </a:r>
            <a:r>
              <a:rPr lang="en-US" sz="2800" dirty="0" err="1"/>
              <a:t>định</a:t>
            </a:r>
            <a:r>
              <a:rPr lang="en-US" sz="2800" dirty="0"/>
              <a:t>.</a:t>
            </a:r>
          </a:p>
          <a:p>
            <a:pPr lvl="0" algn="just"/>
            <a:r>
              <a:rPr lang="vi-VN" sz="2400" b="1" dirty="0"/>
              <a:t>Chuẩn bị về mặt vật chất:</a:t>
            </a:r>
            <a:endParaRPr lang="en-US" sz="2400" dirty="0"/>
          </a:p>
          <a:p>
            <a:pPr algn="just"/>
            <a:r>
              <a:rPr lang="vi-VN" sz="2400" dirty="0"/>
              <a:t>Trang phục cho trẻ, bánh ngọt, nước uống, chuẩn bị về y tế, chuẩn bị xe, phương tiện di chuyển.</a:t>
            </a:r>
            <a:endParaRPr lang="en-US" sz="2400" dirty="0"/>
          </a:p>
          <a:p>
            <a:pPr lvl="0" algn="just"/>
            <a:r>
              <a:rPr lang="vi-VN" sz="2400" b="1" dirty="0"/>
              <a:t>Công tác phối hợp với gia đình và các tổ chức:</a:t>
            </a:r>
            <a:endParaRPr lang="en-US" sz="2400" dirty="0"/>
          </a:p>
          <a:p>
            <a:pPr algn="just"/>
            <a:r>
              <a:rPr lang="vi-VN" sz="2400" dirty="0"/>
              <a:t>+ Trao đổi với phụ huynh về mục đích, kế hoạch chuyến tham quan và đề nghị phụ huynh cùng phối hợp tham gia.</a:t>
            </a:r>
            <a:endParaRPr lang="en-US" sz="2400" dirty="0"/>
          </a:p>
          <a:p>
            <a:pPr algn="just"/>
            <a:r>
              <a:rPr lang="vi-VN" sz="2400" dirty="0"/>
              <a:t>+ Phối hợp với Ban quản lý di tích Quê Bác đề cùng thống nhất kế hoạch, chuẩn bị môi trường hoạt động cho trẻ</a:t>
            </a:r>
            <a:r>
              <a:rPr lang="en-US" sz="2400" dirty="0"/>
              <a:t>.</a:t>
            </a:r>
          </a:p>
          <a:p>
            <a:pPr algn="just"/>
            <a:r>
              <a:rPr lang="vi-VN" sz="2400" dirty="0"/>
              <a:t> </a:t>
            </a:r>
            <a:r>
              <a:rPr lang="en-US" sz="2400" b="1" dirty="0">
                <a:solidFill>
                  <a:srgbClr val="7030A0"/>
                </a:solidFill>
                <a:latin typeface="Times New Roman" pitchFamily="18" charset="0"/>
                <a:cs typeface="Times New Roman" pitchFamily="18" charset="0"/>
              </a:rPr>
              <a:t>IV TIẾN HÀNH TỔ CHỨC</a:t>
            </a:r>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p:txBody>
      </p:sp>
    </p:spTree>
    <p:extLst>
      <p:ext uri="{BB962C8B-B14F-4D97-AF65-F5344CB8AC3E}">
        <p14:creationId xmlns:p14="http://schemas.microsoft.com/office/powerpoint/2010/main" val="410599760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 calcmode="lin" valueType="num">
                                      <p:cBhvr additive="base">
                                        <p:cTn id="5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0297188"/>
              </p:ext>
            </p:extLst>
          </p:nvPr>
        </p:nvGraphicFramePr>
        <p:xfrm>
          <a:off x="76200" y="381000"/>
          <a:ext cx="8686799" cy="6746431"/>
        </p:xfrm>
        <a:graphic>
          <a:graphicData uri="http://schemas.openxmlformats.org/drawingml/2006/table">
            <a:tbl>
              <a:tblPr firstRow="1" firstCol="1" bandRow="1">
                <a:tableStyleId>{5C22544A-7EE6-4342-B048-85BDC9FD1C3A}</a:tableStyleId>
              </a:tblPr>
              <a:tblGrid>
                <a:gridCol w="2383104">
                  <a:extLst>
                    <a:ext uri="{9D8B030D-6E8A-4147-A177-3AD203B41FA5}">
                      <a16:colId xmlns:a16="http://schemas.microsoft.com/office/drawing/2014/main" val="20000"/>
                    </a:ext>
                  </a:extLst>
                </a:gridCol>
                <a:gridCol w="6303695">
                  <a:extLst>
                    <a:ext uri="{9D8B030D-6E8A-4147-A177-3AD203B41FA5}">
                      <a16:colId xmlns:a16="http://schemas.microsoft.com/office/drawing/2014/main" val="20001"/>
                    </a:ext>
                  </a:extLst>
                </a:gridCol>
              </a:tblGrid>
              <a:tr h="339196">
                <a:tc>
                  <a:txBody>
                    <a:bodyPr/>
                    <a:lstStyle/>
                    <a:p>
                      <a:pPr marL="0" marR="0" algn="ctr">
                        <a:lnSpc>
                          <a:spcPct val="150000"/>
                        </a:lnSpc>
                        <a:spcBef>
                          <a:spcPts val="0"/>
                        </a:spcBef>
                        <a:spcAft>
                          <a:spcPts val="0"/>
                        </a:spcAft>
                      </a:pPr>
                      <a:r>
                        <a:rPr lang="vi-VN" sz="1400" dirty="0">
                          <a:effectLst/>
                        </a:rPr>
                        <a:t>Nội dung</a:t>
                      </a:r>
                      <a:endParaRPr lang="en-US" sz="1400" dirty="0">
                        <a:effectLst/>
                        <a:latin typeface=".VnTime"/>
                        <a:ea typeface="Times New Roman"/>
                        <a:cs typeface="Times New Roman"/>
                      </a:endParaRPr>
                    </a:p>
                  </a:txBody>
                  <a:tcPr marL="31285" marR="31285" marT="0" marB="0"/>
                </a:tc>
                <a:tc>
                  <a:txBody>
                    <a:bodyPr/>
                    <a:lstStyle/>
                    <a:p>
                      <a:pPr marL="0" marR="0" algn="ctr">
                        <a:lnSpc>
                          <a:spcPct val="150000"/>
                        </a:lnSpc>
                        <a:spcBef>
                          <a:spcPts val="0"/>
                        </a:spcBef>
                        <a:spcAft>
                          <a:spcPts val="0"/>
                        </a:spcAft>
                      </a:pPr>
                      <a:r>
                        <a:rPr lang="vi-VN" sz="1400">
                          <a:effectLst/>
                        </a:rPr>
                        <a:t>Cách thức thực hiện</a:t>
                      </a:r>
                      <a:endParaRPr lang="en-US" sz="1400">
                        <a:effectLst/>
                        <a:latin typeface=".VnTime"/>
                        <a:ea typeface="Times New Roman"/>
                        <a:cs typeface="Times New Roman"/>
                      </a:endParaRPr>
                    </a:p>
                  </a:txBody>
                  <a:tcPr marL="31285" marR="31285" marT="0" marB="0"/>
                </a:tc>
                <a:extLst>
                  <a:ext uri="{0D108BD9-81ED-4DB2-BD59-A6C34878D82A}">
                    <a16:rowId xmlns:a16="http://schemas.microsoft.com/office/drawing/2014/main" val="10000"/>
                  </a:ext>
                </a:extLst>
              </a:tr>
              <a:tr h="6407235">
                <a:tc>
                  <a:txBody>
                    <a:bodyPr/>
                    <a:lstStyle/>
                    <a:p>
                      <a:pPr marL="0" marR="0" algn="just">
                        <a:lnSpc>
                          <a:spcPct val="150000"/>
                        </a:lnSpc>
                        <a:spcBef>
                          <a:spcPts val="0"/>
                        </a:spcBef>
                        <a:spcAft>
                          <a:spcPts val="0"/>
                        </a:spcAft>
                      </a:pPr>
                      <a:r>
                        <a:rPr lang="vi-VN" sz="1400" dirty="0">
                          <a:effectLst/>
                        </a:rPr>
                        <a:t> </a:t>
                      </a:r>
                      <a:endParaRPr lang="en-US" sz="1400" dirty="0">
                        <a:effectLst/>
                      </a:endParaRPr>
                    </a:p>
                    <a:p>
                      <a:pPr marL="0" marR="0" algn="just">
                        <a:lnSpc>
                          <a:spcPct val="150000"/>
                        </a:lnSpc>
                        <a:spcBef>
                          <a:spcPts val="0"/>
                        </a:spcBef>
                        <a:spcAft>
                          <a:spcPts val="0"/>
                        </a:spcAft>
                      </a:pPr>
                      <a:r>
                        <a:rPr lang="vi-VN" sz="1400" dirty="0">
                          <a:effectLst/>
                        </a:rPr>
                        <a:t>7H. Chuẩn bị xuất phát</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7H30.Tham quan quê Nội</a:t>
                      </a:r>
                      <a:endParaRPr lang="en-US" sz="1400" dirty="0">
                        <a:effectLst/>
                      </a:endParaRPr>
                    </a:p>
                    <a:p>
                      <a:pPr marL="0" marR="0" algn="just">
                        <a:lnSpc>
                          <a:spcPct val="150000"/>
                        </a:lnSpc>
                        <a:spcBef>
                          <a:spcPts val="0"/>
                        </a:spcBef>
                        <a:spcAft>
                          <a:spcPts val="0"/>
                        </a:spcAft>
                      </a:pPr>
                      <a:r>
                        <a:rPr lang="vi-VN" sz="1400" dirty="0">
                          <a:effectLst/>
                        </a:rPr>
                        <a:t>(Làng Sen)</a:t>
                      </a:r>
                      <a:endParaRPr lang="en-US" sz="1400" dirty="0">
                        <a:effectLst/>
                      </a:endParaRPr>
                    </a:p>
                    <a:p>
                      <a:pPr marL="0" marR="0" algn="just">
                        <a:lnSpc>
                          <a:spcPct val="150000"/>
                        </a:lnSpc>
                        <a:spcBef>
                          <a:spcPts val="0"/>
                        </a:spcBef>
                        <a:spcAft>
                          <a:spcPts val="0"/>
                        </a:spcAft>
                      </a:pPr>
                      <a:r>
                        <a:rPr lang="vi-VN" sz="1400" dirty="0">
                          <a:effectLst/>
                        </a:rPr>
                        <a:t> </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8h15.Tổ chức cho trẻ lao động vệ sinh vườn Bác</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9H. Tham quan Quê Ngoại (Làng Hoàng Trù)</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nSpc>
                          <a:spcPct val="150000"/>
                        </a:lnSpc>
                        <a:spcBef>
                          <a:spcPts val="0"/>
                        </a:spcBef>
                        <a:spcAft>
                          <a:spcPts val="0"/>
                        </a:spcAft>
                      </a:pPr>
                      <a:r>
                        <a:rPr lang="vi-VN" sz="1400" dirty="0">
                          <a:effectLst/>
                        </a:rPr>
                        <a:t>9H45.Hoạt động vẽ tranh với chủ đề “Vẽ về quê Bác</a:t>
                      </a:r>
                      <a:r>
                        <a:rPr lang="en-US" sz="1400" dirty="0">
                          <a:effectLst/>
                        </a:rPr>
                        <a:t>”</a:t>
                      </a:r>
                      <a:r>
                        <a:rPr lang="vi-VN" sz="1400" dirty="0">
                          <a:effectLst/>
                        </a:rPr>
                        <a:t> </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10H45. Trở về Trường mầm non. </a:t>
                      </a:r>
                      <a:endParaRPr lang="en-US" sz="1400" dirty="0">
                        <a:effectLst/>
                        <a:latin typeface=".VnTime"/>
                        <a:ea typeface="Times New Roman"/>
                        <a:cs typeface="Times New Roman"/>
                      </a:endParaRPr>
                    </a:p>
                  </a:txBody>
                  <a:tcPr marL="31285" marR="31285" marT="0" marB="0"/>
                </a:tc>
                <a:tc>
                  <a:txBody>
                    <a:bodyPr/>
                    <a:lstStyle/>
                    <a:p>
                      <a:pPr marL="0" marR="0" algn="just">
                        <a:lnSpc>
                          <a:spcPct val="150000"/>
                        </a:lnSpc>
                        <a:spcBef>
                          <a:spcPts val="0"/>
                        </a:spcBef>
                        <a:spcAft>
                          <a:spcPts val="0"/>
                        </a:spcAft>
                      </a:pPr>
                      <a:r>
                        <a:rPr lang="vi-VN" sz="1400" dirty="0">
                          <a:effectLst/>
                        </a:rPr>
                        <a:t>Giáo viên, phụ huynh phối hợp cùng chuẩn bị chu đáo cho trẻ. Căn dặn trẻ những nội quy nhằm đảm bảo an toàn và thực hiện tốt các hoạt động.</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Đoàn vào dâng hương tại nhà tưởng niệm Bác, vào ngôi nhà tranh, nghe hướng dẫn viên thuyết minh về các kỷ vật, các hoạt động của Bác. </a:t>
                      </a:r>
                      <a:endParaRPr lang="en-US" sz="1400" dirty="0">
                        <a:effectLst/>
                      </a:endParaRPr>
                    </a:p>
                    <a:p>
                      <a:pPr marL="0" marR="0" algn="just">
                        <a:lnSpc>
                          <a:spcPct val="150000"/>
                        </a:lnSpc>
                        <a:spcBef>
                          <a:spcPts val="0"/>
                        </a:spcBef>
                        <a:spcAft>
                          <a:spcPts val="0"/>
                        </a:spcAft>
                      </a:pPr>
                      <a:r>
                        <a:rPr lang="vi-VN" sz="1400" dirty="0">
                          <a:effectLst/>
                        </a:rPr>
                        <a:t>- Thăm ao sen, giếng Cốc.</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Trẻ thực hiện lao động vệ sinh vườn Bác: nhặt rác, lá vàng, nhổ cỏ, cuốc đất...</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Dâng hương Quê Ngoại, nghe hướng dẫn viên thuyết minh về ngôi nhà nơi bà Hoàng Thị Loan sinh ra.</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Tổ chức cho trẻ vẽ lại khung cảnh Quê bác theo sự sáng tạo của trẻ. Chọn </a:t>
                      </a:r>
                      <a:r>
                        <a:rPr lang="en-US" sz="1400" dirty="0" err="1">
                          <a:effectLst/>
                        </a:rPr>
                        <a:t>một</a:t>
                      </a:r>
                      <a:r>
                        <a:rPr lang="en-US" sz="1400" baseline="0" dirty="0">
                          <a:effectLst/>
                        </a:rPr>
                        <a:t> </a:t>
                      </a:r>
                      <a:r>
                        <a:rPr lang="en-US" sz="1400" baseline="0" dirty="0" err="1">
                          <a:effectLst/>
                        </a:rPr>
                        <a:t>số</a:t>
                      </a:r>
                      <a:r>
                        <a:rPr lang="vi-VN" sz="1400" dirty="0">
                          <a:effectLst/>
                        </a:rPr>
                        <a:t> bức tranh đẹp đóng khung tặng lưu kỷ niệm tại Nhà bảo tàng Quê Bác. Số tranh còn lại đưa về trường mở cuộc triển lãm nhỏ để các em khối dưới </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342900" marR="0" lvl="0" indent="-342900" algn="just">
                        <a:lnSpc>
                          <a:spcPct val="150000"/>
                        </a:lnSpc>
                        <a:spcBef>
                          <a:spcPts val="0"/>
                        </a:spcBef>
                        <a:spcAft>
                          <a:spcPts val="0"/>
                        </a:spcAft>
                        <a:buFont typeface="Times New Roman"/>
                        <a:buChar char="-"/>
                      </a:pPr>
                      <a:r>
                        <a:rPr lang="vi-VN" sz="1400" dirty="0">
                          <a:effectLst/>
                        </a:rPr>
                        <a:t>Trẻ lên xe trở về trường</a:t>
                      </a:r>
                      <a:r>
                        <a:rPr lang="en-US" sz="1400" dirty="0">
                          <a:effectLst/>
                        </a:rPr>
                        <a:t>.</a:t>
                      </a:r>
                      <a:r>
                        <a:rPr lang="vi-VN" sz="1400" dirty="0">
                          <a:effectLst/>
                        </a:rPr>
                        <a:t> Kết thúc chuyến tham quan</a:t>
                      </a:r>
                      <a:endParaRPr lang="en-US" sz="1400" dirty="0">
                        <a:effectLst/>
                        <a:latin typeface=".VnTime"/>
                        <a:ea typeface="Times New Roman"/>
                        <a:cs typeface="Times New Roman"/>
                      </a:endParaRPr>
                    </a:p>
                  </a:txBody>
                  <a:tcPr marL="31285" marR="3128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2065129"/>
      </p:ext>
    </p:extLst>
  </p:cSld>
  <p:clrMapOvr>
    <a:masterClrMapping/>
  </p:clrMapOvr>
  <p:transition spd="med">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763000" cy="9325630"/>
          </a:xfrm>
          <a:prstGeom prst="rect">
            <a:avLst/>
          </a:prstGeom>
        </p:spPr>
        <p:txBody>
          <a:bodyPr wrap="square">
            <a:spAutoFit/>
          </a:bodyPr>
          <a:lstStyle/>
          <a:p>
            <a:pPr lvl="0" algn="just"/>
            <a:r>
              <a:rPr lang="en-US" sz="3200" b="1" dirty="0">
                <a:solidFill>
                  <a:srgbClr val="7030A0"/>
                </a:solidFill>
              </a:rPr>
              <a:t>V. </a:t>
            </a:r>
            <a:r>
              <a:rPr lang="vi-VN" sz="3200" b="1" dirty="0">
                <a:solidFill>
                  <a:srgbClr val="7030A0"/>
                </a:solidFill>
              </a:rPr>
              <a:t>TỔNG KẾT, ĐÁNH GIÁ</a:t>
            </a:r>
            <a:endParaRPr lang="en-US" sz="3200" dirty="0">
              <a:solidFill>
                <a:srgbClr val="7030A0"/>
              </a:solidFill>
            </a:endParaRPr>
          </a:p>
          <a:p>
            <a:pPr lvl="0" algn="just"/>
            <a:r>
              <a:rPr lang="vi-VN" sz="3200" dirty="0"/>
              <a:t>Tổ chức đánh giá trên 2 phương diện</a:t>
            </a:r>
            <a:endParaRPr lang="en-US" sz="3200" dirty="0"/>
          </a:p>
          <a:p>
            <a:pPr algn="just"/>
            <a:r>
              <a:rPr lang="vi-VN" sz="3200" dirty="0"/>
              <a:t>1: Công tác tổ chức, điều hành và việc thực hiện nhiệm vụ cụ thể của giáo viên</a:t>
            </a:r>
            <a:endParaRPr lang="en-US" sz="3200" dirty="0"/>
          </a:p>
          <a:p>
            <a:pPr algn="just"/>
            <a:r>
              <a:rPr lang="vi-VN" sz="3200" dirty="0"/>
              <a:t>Đánh giá hiệu quả thực hiện nhiệm vụ của mỗi giáo viên, người được phân công nhiệm vụ.</a:t>
            </a:r>
            <a:endParaRPr lang="en-US" sz="3200" dirty="0"/>
          </a:p>
          <a:p>
            <a:pPr algn="just"/>
            <a:r>
              <a:rPr lang="vi-VN" sz="3200" dirty="0"/>
              <a:t>2: Kết quả thu được trên trẻ</a:t>
            </a:r>
            <a:endParaRPr lang="en-US" sz="3200" dirty="0"/>
          </a:p>
          <a:p>
            <a:pPr algn="just"/>
            <a:r>
              <a:rPr lang="vi-VN" sz="3200" dirty="0"/>
              <a:t>Đối chiếu mục tiêu đã đề ra để đánh giá trẻ đạt được các mục tiêu đó ở mức độ nào.</a:t>
            </a:r>
            <a:endParaRPr lang="en-US" sz="3200" dirty="0"/>
          </a:p>
          <a:p>
            <a:pPr lvl="0" algn="just"/>
            <a:r>
              <a:rPr lang="vi-VN" sz="3200" dirty="0"/>
              <a:t>Tổng kết, rút ra những mặt đạt được, những mặt chưa đạt được để rút kinh nghiệm cho những lần</a:t>
            </a:r>
            <a:r>
              <a:rPr lang="en-US" sz="3200" dirty="0"/>
              <a:t> </a:t>
            </a:r>
            <a:r>
              <a:rPr lang="en-US" sz="3200" b="1" dirty="0" err="1"/>
              <a:t>tham</a:t>
            </a:r>
            <a:r>
              <a:rPr lang="en-US" sz="3200" b="1" dirty="0"/>
              <a:t> </a:t>
            </a:r>
            <a:r>
              <a:rPr lang="en-US" sz="3200" b="1" dirty="0" err="1"/>
              <a:t>quan</a:t>
            </a:r>
            <a:r>
              <a:rPr lang="vi-VN" sz="3200" b="1" dirty="0"/>
              <a:t> </a:t>
            </a:r>
            <a:r>
              <a:rPr lang="vi-VN" sz="3200" dirty="0"/>
              <a:t>sau.</a:t>
            </a:r>
            <a:endParaRPr lang="en-US" sz="3200"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algn="just"/>
            <a:r>
              <a:rPr lang="vi-VN" dirty="0"/>
              <a:t> </a:t>
            </a:r>
            <a:endParaRPr lang="en-US" dirty="0"/>
          </a:p>
        </p:txBody>
      </p:sp>
    </p:spTree>
    <p:extLst>
      <p:ext uri="{BB962C8B-B14F-4D97-AF65-F5344CB8AC3E}">
        <p14:creationId xmlns:p14="http://schemas.microsoft.com/office/powerpoint/2010/main" val="229276679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Times New Roman" pitchFamily="18" charset="0"/>
                <a:cs typeface="Times New Roman" pitchFamily="18" charset="0"/>
              </a:rPr>
              <a:t>Bài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tập</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thảo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luận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nhóm</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marL="0" indent="0">
              <a:buNone/>
            </a:pPr>
            <a:r>
              <a:rPr lang="en-US" dirty="0" err="1"/>
              <a:t>Mỗi</a:t>
            </a:r>
            <a:r>
              <a:rPr lang="en-US" dirty="0"/>
              <a:t> </a:t>
            </a:r>
            <a:r>
              <a:rPr lang="en-US" dirty="0" err="1"/>
              <a:t>nhóm</a:t>
            </a:r>
            <a:r>
              <a:rPr lang="en-US" dirty="0"/>
              <a:t> </a:t>
            </a:r>
            <a:r>
              <a:rPr lang="en-US" dirty="0" err="1"/>
              <a:t>lập</a:t>
            </a:r>
            <a:r>
              <a:rPr lang="en-US" dirty="0"/>
              <a:t> </a:t>
            </a:r>
            <a:r>
              <a:rPr lang="en-US" dirty="0" err="1"/>
              <a:t>kế</a:t>
            </a:r>
            <a:r>
              <a:rPr lang="en-US" dirty="0"/>
              <a:t> </a:t>
            </a:r>
            <a:r>
              <a:rPr lang="en-US" dirty="0" err="1"/>
              <a:t>hoạch</a:t>
            </a:r>
            <a:r>
              <a:rPr lang="en-US" dirty="0"/>
              <a:t> </a:t>
            </a:r>
            <a:r>
              <a:rPr lang="en-US" dirty="0" err="1"/>
              <a:t>tham</a:t>
            </a:r>
            <a:r>
              <a:rPr lang="en-US" dirty="0"/>
              <a:t> </a:t>
            </a:r>
            <a:r>
              <a:rPr lang="en-US" dirty="0" err="1"/>
              <a:t>quan</a:t>
            </a:r>
            <a:r>
              <a:rPr lang="en-US" dirty="0"/>
              <a:t> </a:t>
            </a:r>
            <a:r>
              <a:rPr lang="en-US" dirty="0" err="1"/>
              <a:t>theo</a:t>
            </a:r>
            <a:r>
              <a:rPr lang="en-US" dirty="0"/>
              <a:t> </a:t>
            </a:r>
            <a:r>
              <a:rPr lang="en-US" dirty="0" err="1"/>
              <a:t>các</a:t>
            </a:r>
            <a:r>
              <a:rPr lang="en-US" dirty="0"/>
              <a:t> </a:t>
            </a:r>
            <a:r>
              <a:rPr lang="en-US" dirty="0" err="1"/>
              <a:t>chủ</a:t>
            </a:r>
            <a:r>
              <a:rPr lang="en-US" dirty="0"/>
              <a:t> </a:t>
            </a:r>
            <a:r>
              <a:rPr lang="en-US" dirty="0" err="1"/>
              <a:t>đề</a:t>
            </a:r>
            <a:r>
              <a:rPr lang="en-US" dirty="0"/>
              <a:t>:</a:t>
            </a:r>
          </a:p>
          <a:p>
            <a:pPr marL="0" indent="0">
              <a:buNone/>
            </a:pPr>
            <a:r>
              <a:rPr lang="en-US" dirty="0"/>
              <a:t>	</a:t>
            </a:r>
            <a:r>
              <a:rPr lang="en-US" dirty="0" err="1"/>
              <a:t>Nhóm</a:t>
            </a:r>
            <a:r>
              <a:rPr lang="en-US" dirty="0"/>
              <a:t> 1: </a:t>
            </a:r>
            <a:r>
              <a:rPr lang="en-US" dirty="0" err="1"/>
              <a:t>Tham</a:t>
            </a:r>
            <a:r>
              <a:rPr lang="en-US" dirty="0"/>
              <a:t> </a:t>
            </a:r>
            <a:r>
              <a:rPr lang="en-US" dirty="0" err="1"/>
              <a:t>quan</a:t>
            </a:r>
            <a:r>
              <a:rPr lang="en-US" dirty="0"/>
              <a:t> </a:t>
            </a:r>
            <a:r>
              <a:rPr lang="en-US" dirty="0" err="1"/>
              <a:t>trường</a:t>
            </a:r>
            <a:r>
              <a:rPr lang="en-US" dirty="0"/>
              <a:t> </a:t>
            </a:r>
            <a:r>
              <a:rPr lang="en-US" dirty="0" err="1"/>
              <a:t>tiểu</a:t>
            </a:r>
            <a:r>
              <a:rPr lang="en-US" dirty="0"/>
              <a:t> </a:t>
            </a:r>
            <a:r>
              <a:rPr lang="en-US" dirty="0" err="1"/>
              <a:t>học</a:t>
            </a:r>
            <a:endParaRPr lang="en-US" dirty="0"/>
          </a:p>
          <a:p>
            <a:pPr marL="0" indent="0">
              <a:buNone/>
            </a:pPr>
            <a:r>
              <a:rPr lang="en-US" dirty="0"/>
              <a:t>	</a:t>
            </a:r>
            <a:r>
              <a:rPr lang="en-US" dirty="0" err="1"/>
              <a:t>Nhóm</a:t>
            </a:r>
            <a:r>
              <a:rPr lang="en-US" dirty="0"/>
              <a:t> 2: </a:t>
            </a:r>
            <a:r>
              <a:rPr lang="en-US" dirty="0" err="1"/>
              <a:t>Tham</a:t>
            </a:r>
            <a:r>
              <a:rPr lang="en-US" dirty="0"/>
              <a:t> </a:t>
            </a:r>
            <a:r>
              <a:rPr lang="en-US" dirty="0" err="1"/>
              <a:t>quan</a:t>
            </a:r>
            <a:r>
              <a:rPr lang="en-US" dirty="0"/>
              <a:t> </a:t>
            </a:r>
            <a:r>
              <a:rPr lang="en-US" dirty="0" err="1"/>
              <a:t>bảo</a:t>
            </a:r>
            <a:r>
              <a:rPr lang="en-US" dirty="0"/>
              <a:t> </a:t>
            </a:r>
            <a:r>
              <a:rPr lang="en-US" dirty="0" err="1"/>
              <a:t>tàng</a:t>
            </a:r>
            <a:endParaRPr lang="en-US" dirty="0"/>
          </a:p>
          <a:p>
            <a:pPr marL="0" indent="0">
              <a:buNone/>
            </a:pPr>
            <a:r>
              <a:rPr lang="en-US" dirty="0"/>
              <a:t>	</a:t>
            </a:r>
            <a:r>
              <a:rPr lang="en-US" dirty="0" err="1"/>
              <a:t>Nhóm</a:t>
            </a:r>
            <a:r>
              <a:rPr lang="en-US" dirty="0"/>
              <a:t> 3: </a:t>
            </a:r>
            <a:r>
              <a:rPr lang="en-US" dirty="0" err="1"/>
              <a:t>Tham</a:t>
            </a:r>
            <a:r>
              <a:rPr lang="en-US" dirty="0"/>
              <a:t> </a:t>
            </a:r>
            <a:r>
              <a:rPr lang="en-US" dirty="0" err="1"/>
              <a:t>quan</a:t>
            </a:r>
            <a:r>
              <a:rPr lang="en-US" dirty="0"/>
              <a:t> </a:t>
            </a:r>
            <a:r>
              <a:rPr lang="en-US" dirty="0" err="1"/>
              <a:t>đơn</a:t>
            </a:r>
            <a:r>
              <a:rPr lang="en-US" dirty="0"/>
              <a:t> </a:t>
            </a:r>
            <a:r>
              <a:rPr lang="en-US" dirty="0" err="1"/>
              <a:t>vị</a:t>
            </a:r>
            <a:r>
              <a:rPr lang="en-US" dirty="0"/>
              <a:t> </a:t>
            </a:r>
            <a:r>
              <a:rPr lang="en-US" dirty="0" err="1"/>
              <a:t>Bộ</a:t>
            </a:r>
            <a:r>
              <a:rPr lang="en-US" dirty="0"/>
              <a:t> </a:t>
            </a:r>
            <a:r>
              <a:rPr lang="en-US" dirty="0" err="1"/>
              <a:t>đội</a:t>
            </a:r>
            <a:r>
              <a:rPr lang="en-US" dirty="0"/>
              <a:t> </a:t>
            </a:r>
          </a:p>
          <a:p>
            <a:pPr marL="0" indent="0">
              <a:buNone/>
            </a:pPr>
            <a:r>
              <a:rPr lang="en-US" dirty="0"/>
              <a:t>	</a:t>
            </a:r>
            <a:r>
              <a:rPr lang="en-US" dirty="0" err="1"/>
              <a:t>Nhóm</a:t>
            </a:r>
            <a:r>
              <a:rPr lang="en-US" dirty="0"/>
              <a:t> 4: </a:t>
            </a:r>
            <a:r>
              <a:rPr lang="en-US" dirty="0" err="1"/>
              <a:t>Tham</a:t>
            </a:r>
            <a:r>
              <a:rPr lang="en-US" dirty="0"/>
              <a:t> </a:t>
            </a:r>
            <a:r>
              <a:rPr lang="en-US" dirty="0" err="1"/>
              <a:t>quan</a:t>
            </a:r>
            <a:r>
              <a:rPr lang="en-US" dirty="0"/>
              <a:t> </a:t>
            </a:r>
            <a:r>
              <a:rPr lang="en-US" dirty="0" err="1"/>
              <a:t>núi</a:t>
            </a:r>
            <a:r>
              <a:rPr lang="en-US" dirty="0"/>
              <a:t> </a:t>
            </a:r>
            <a:r>
              <a:rPr lang="en-US" dirty="0" err="1"/>
              <a:t>Quyết</a:t>
            </a:r>
            <a:endParaRPr lang="en-US" dirty="0"/>
          </a:p>
          <a:p>
            <a:pPr marL="0" indent="0">
              <a:buNone/>
            </a:pPr>
            <a:r>
              <a:rPr lang="en-US" dirty="0"/>
              <a:t>	</a:t>
            </a:r>
            <a:r>
              <a:rPr lang="en-US" dirty="0" err="1"/>
              <a:t>Nhóm</a:t>
            </a:r>
            <a:r>
              <a:rPr lang="en-US" dirty="0"/>
              <a:t> 5: </a:t>
            </a:r>
            <a:r>
              <a:rPr lang="en-US" dirty="0" err="1"/>
              <a:t>Tham</a:t>
            </a:r>
            <a:r>
              <a:rPr lang="en-US" dirty="0"/>
              <a:t> </a:t>
            </a:r>
            <a:r>
              <a:rPr lang="en-US" dirty="0" err="1"/>
              <a:t>quan</a:t>
            </a:r>
            <a:r>
              <a:rPr lang="en-US" dirty="0"/>
              <a:t> </a:t>
            </a:r>
            <a:r>
              <a:rPr lang="en-US" dirty="0" err="1"/>
              <a:t>Quảng</a:t>
            </a:r>
            <a:r>
              <a:rPr lang="en-US" dirty="0"/>
              <a:t> </a:t>
            </a:r>
            <a:r>
              <a:rPr lang="en-US" dirty="0" err="1"/>
              <a:t>trường</a:t>
            </a:r>
            <a:r>
              <a:rPr lang="en-US" dirty="0"/>
              <a:t> HCM</a:t>
            </a:r>
          </a:p>
        </p:txBody>
      </p:sp>
    </p:spTree>
    <p:extLst>
      <p:ext uri="{BB962C8B-B14F-4D97-AF65-F5344CB8AC3E}">
        <p14:creationId xmlns:p14="http://schemas.microsoft.com/office/powerpoint/2010/main" val="2027785426"/>
      </p:ext>
    </p:extLst>
  </p:cSld>
  <p:clrMapOvr>
    <a:masterClrMapping/>
  </p:clrMapOvr>
  <p:transition spd="med">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Tham quan</a:t>
            </a:r>
            <a:endParaRPr lang="en-US" dirty="0"/>
          </a:p>
        </p:txBody>
      </p:sp>
      <p:sp>
        <p:nvSpPr>
          <p:cNvPr id="3" name="Content Placeholder 2"/>
          <p:cNvSpPr>
            <a:spLocks noGrp="1"/>
          </p:cNvSpPr>
          <p:nvPr>
            <p:ph sz="quarter" idx="1"/>
          </p:nvPr>
        </p:nvSpPr>
        <p:spPr>
          <a:xfrm>
            <a:off x="612648" y="1600200"/>
            <a:ext cx="8153400" cy="5105400"/>
          </a:xfrm>
        </p:spPr>
        <p:txBody>
          <a:bodyPr>
            <a:normAutofit fontScale="85000" lnSpcReduction="20000"/>
          </a:bodyPr>
          <a:lstStyle/>
          <a:p>
            <a:pPr marL="0" indent="0" algn="just">
              <a:buNone/>
            </a:pPr>
            <a:r>
              <a:rPr lang="en-US" b="1" dirty="0" err="1">
                <a:solidFill>
                  <a:srgbClr val="FF0000"/>
                </a:solidFill>
                <a:latin typeface="Times New Roman" pitchFamily="18" charset="0"/>
                <a:cs typeface="Times New Roman" pitchFamily="18" charset="0"/>
              </a:rPr>
              <a:t>Mục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đích</a:t>
            </a:r>
            <a:endParaRPr lang="en-US" b="1" dirty="0">
              <a:solidFill>
                <a:srgbClr val="FF0000"/>
              </a:solidFill>
              <a:latin typeface="Times New Roman" pitchFamily="18" charset="0"/>
              <a:cs typeface="Times New Roman" pitchFamily="18" charset="0"/>
            </a:endParaRPr>
          </a:p>
          <a:p>
            <a:pPr marL="0" indent="0" algn="just">
              <a:buNone/>
            </a:pPr>
            <a:r>
              <a:rPr lang="vi-VN" b="1" dirty="0">
                <a:latin typeface="Times New Roman" pitchFamily="18" charset="0"/>
                <a:cs typeface="Times New Roman" pitchFamily="18" charset="0"/>
              </a:rPr>
              <a:t>- Tham quan giúp trẻ </a:t>
            </a:r>
            <a:r>
              <a:rPr lang="en-US" b="1" dirty="0" err="1">
                <a:latin typeface="Times New Roman" pitchFamily="18" charset="0"/>
                <a:cs typeface="Times New Roman" pitchFamily="18" charset="0"/>
              </a:rPr>
              <a:t>trải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khám phá sự vật hiện tượng trong mối quan hệ thực của môi trường sống (Tự nhiên và Xã hội)</a:t>
            </a:r>
            <a:r>
              <a:rPr lang="en-US" b="1" dirty="0">
                <a:latin typeface="Times New Roman" pitchFamily="18" charset="0"/>
                <a:cs typeface="Times New Roman" pitchFamily="18" charset="0"/>
              </a:rPr>
              <a:t>,</a:t>
            </a:r>
            <a:r>
              <a:rPr lang="vi-VN"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góp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lũy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vốn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luyện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góp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kỷ</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chia </a:t>
            </a:r>
            <a:r>
              <a:rPr lang="en-US" b="1" dirty="0" err="1">
                <a:latin typeface="Times New Roman" pitchFamily="18" charset="0"/>
                <a:cs typeface="Times New Roman" pitchFamily="18" charset="0"/>
              </a:rPr>
              <a:t>sẻ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thương</a:t>
            </a:r>
            <a:r>
              <a:rPr lang="en-US" b="1" dirty="0">
                <a:latin typeface="Times New Roman" pitchFamily="18" charset="0"/>
                <a:cs typeface="Times New Roman" pitchFamily="18" charset="0"/>
              </a:rPr>
              <a:t>, …</a:t>
            </a:r>
          </a:p>
          <a:p>
            <a:pPr marL="0" indent="0" algn="just">
              <a:buNone/>
            </a:pPr>
            <a:r>
              <a:rPr lang="vi-VN" b="1" dirty="0">
                <a:latin typeface="Times New Roman" pitchFamily="18" charset="0"/>
                <a:cs typeface="Times New Roman" pitchFamily="18" charset="0"/>
              </a:rPr>
              <a:t>- Tạo cơ hội cho trẻ cảm nhận cái đẹp của cuộc sống xung quanh,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cơ hội cho trẻ tìm kiếm vật liệu tự nhiên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vui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vi-VN" b="1" dirty="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a:solidFill>
                  <a:srgbClr val="FF0000"/>
                </a:solidFill>
                <a:latin typeface="Times New Roman" pitchFamily="18" charset="0"/>
                <a:cs typeface="Times New Roman" pitchFamily="18" charset="0"/>
              </a:rPr>
              <a:t>b. Các hình thức tham quan:</a:t>
            </a:r>
            <a:br>
              <a:rPr lang="en-US" dirty="0">
                <a:solidFill>
                  <a:srgbClr val="FF0000"/>
                </a:solidFill>
                <a:latin typeface="Times New Roman" pitchFamily="18" charset="0"/>
                <a:cs typeface="Times New Roman" pitchFamily="18" charset="0"/>
              </a:rPr>
            </a:br>
            <a:endParaRPr lang="en-US" dirty="0">
              <a:solidFill>
                <a:srgbClr val="FF0000"/>
              </a:solidFill>
            </a:endParaRPr>
          </a:p>
        </p:txBody>
      </p:sp>
      <p:sp>
        <p:nvSpPr>
          <p:cNvPr id="3" name="Content Placeholder 2"/>
          <p:cNvSpPr>
            <a:spLocks noGrp="1"/>
          </p:cNvSpPr>
          <p:nvPr>
            <p:ph sz="quarter" idx="1"/>
          </p:nvPr>
        </p:nvSpPr>
        <p:spPr/>
        <p:txBody>
          <a:bodyPr>
            <a:normAutofit fontScale="92500"/>
          </a:bodyPr>
          <a:lstStyle/>
          <a:p>
            <a:pPr marL="0" indent="0" algn="just">
              <a:buNone/>
            </a:pPr>
            <a:r>
              <a:rPr lang="pt-BR" b="1" dirty="0">
                <a:latin typeface="Times New Roman" pitchFamily="18" charset="0"/>
                <a:cs typeface="Times New Roman" pitchFamily="18" charset="0"/>
              </a:rPr>
              <a:t>- Tham quan môi trường</a:t>
            </a:r>
            <a:r>
              <a:rPr lang="vi-VN" b="1" dirty="0">
                <a:latin typeface="Times New Roman" pitchFamily="18" charset="0"/>
                <a:cs typeface="Times New Roman" pitchFamily="18" charset="0"/>
              </a:rPr>
              <a:t> tự nhiên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núi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rừng</a:t>
            </a:r>
            <a:r>
              <a:rPr lang="en-US" b="1" dirty="0">
                <a:latin typeface="Times New Roman" pitchFamily="18" charset="0"/>
                <a:cs typeface="Times New Roman" pitchFamily="18" charset="0"/>
              </a:rPr>
              <a:t>,… </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thú</a:t>
            </a:r>
            <a:r>
              <a:rPr lang="en-US" b="1" dirty="0">
                <a:latin typeface="Times New Roman" pitchFamily="18" charset="0"/>
                <a:cs typeface="Times New Roman" pitchFamily="18" charset="0"/>
              </a:rPr>
              <a:t>,…</a:t>
            </a:r>
          </a:p>
          <a:p>
            <a:pPr marL="0" indent="0" algn="just">
              <a:buNone/>
            </a:pPr>
            <a:r>
              <a:rPr lang="vi-VN" b="1" dirty="0">
                <a:latin typeface="Times New Roman" pitchFamily="18" charset="0"/>
                <a:cs typeface="Times New Roman" pitchFamily="18" charset="0"/>
              </a:rPr>
              <a:t>- Tham 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nơi</a:t>
            </a:r>
            <a:r>
              <a:rPr lang="vi-VN" b="1" dirty="0">
                <a:latin typeface="Times New Roman" pitchFamily="18" charset="0"/>
                <a:cs typeface="Times New Roman" pitchFamily="18" charset="0"/>
              </a:rPr>
              <a:t> lao động sản 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mùa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gặt</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doanh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chú</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đội</a:t>
            </a:r>
            <a:r>
              <a:rPr lang="en-US" b="1" dirty="0">
                <a:latin typeface="Times New Roman" pitchFamily="18" charset="0"/>
                <a:cs typeface="Times New Roman" pitchFamily="18" charset="0"/>
              </a:rPr>
              <a:t>,…</a:t>
            </a:r>
          </a:p>
          <a:p>
            <a:pPr marL="0" indent="0" algn="just">
              <a:buNone/>
            </a:pPr>
            <a:endParaRPr lang="en-US" b="1"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VD: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90600"/>
          </a:xfrm>
        </p:spPr>
        <p:txBody>
          <a:bodyPr>
            <a:noAutofit/>
          </a:bodyPr>
          <a:lstStyle/>
          <a:p>
            <a:r>
              <a:rPr lang="vi-VN" sz="3600" b="1" dirty="0">
                <a:solidFill>
                  <a:srgbClr val="FF0000"/>
                </a:solidFill>
                <a:latin typeface="Times New Roman" pitchFamily="18" charset="0"/>
                <a:cs typeface="Times New Roman" pitchFamily="18" charset="0"/>
              </a:rPr>
              <a:t>c.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hành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tổ</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br>
              <a:rPr lang="en-US" sz="3600" b="1" dirty="0">
                <a:solidFill>
                  <a:srgbClr val="FF0000"/>
                </a:solidFill>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524000"/>
            <a:ext cx="9067800" cy="5181600"/>
          </a:xfrm>
        </p:spPr>
        <p:txBody>
          <a:bodyPr>
            <a:noAutofit/>
          </a:bodyPr>
          <a:lstStyle/>
          <a:p>
            <a:pPr marL="0" indent="0" algn="just">
              <a:buNone/>
            </a:pPr>
            <a:r>
              <a:rPr lang="en-US" sz="2400" b="1"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Chuẩn</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bị</a:t>
            </a:r>
            <a:endParaRPr lang="en-US" sz="2400" b="1" dirty="0">
              <a:solidFill>
                <a:srgbClr val="FF0000"/>
              </a:solidFill>
              <a:latin typeface="Times New Roman" pitchFamily="18" charset="0"/>
              <a:cs typeface="Times New Roman" pitchFamily="18" charset="0"/>
            </a:endParaRPr>
          </a:p>
          <a:p>
            <a:pPr marL="0" indent="0" algn="just">
              <a:buNone/>
            </a:pPr>
            <a:r>
              <a:rPr lang="vi-VN" sz="2400" b="1" dirty="0">
                <a:latin typeface="Times New Roman" pitchFamily="18" charset="0"/>
                <a:cs typeface="Times New Roman" pitchFamily="18" charset="0"/>
              </a:rPr>
              <a:t>- Lập kế hoạch tổ chức tham quan</a:t>
            </a:r>
            <a:r>
              <a:rPr lang="en-US" sz="2400" b="1" dirty="0">
                <a:latin typeface="Times New Roman" pitchFamily="18" charset="0"/>
                <a:cs typeface="Times New Roman" pitchFamily="18" charset="0"/>
              </a:rPr>
              <a:t>:</a:t>
            </a: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X</a:t>
            </a:r>
            <a:r>
              <a:rPr lang="vi-VN" sz="2400" b="1" dirty="0">
                <a:latin typeface="Times New Roman" pitchFamily="18" charset="0"/>
                <a:cs typeface="Times New Roman" pitchFamily="18" charset="0"/>
              </a:rPr>
              <a:t>ác định chủ đề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X</a:t>
            </a:r>
            <a:r>
              <a:rPr lang="vi-VN" sz="2400" b="1" dirty="0">
                <a:latin typeface="Times New Roman" pitchFamily="18" charset="0"/>
                <a:cs typeface="Times New Roman" pitchFamily="18" charset="0"/>
              </a:rPr>
              <a:t>ác định mục đích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X</a:t>
            </a:r>
            <a:r>
              <a:rPr lang="vi-VN" sz="2400" b="1" dirty="0">
                <a:latin typeface="Times New Roman" pitchFamily="18" charset="0"/>
                <a:cs typeface="Times New Roman" pitchFamily="18" charset="0"/>
              </a:rPr>
              <a:t>ác định nội dung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hoạch</a:t>
            </a:r>
            <a:r>
              <a:rPr lang="vi-VN"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endParaRPr lang="en-US" sz="2400" b="1" dirty="0">
              <a:latin typeface="Times New Roman" pitchFamily="18" charset="0"/>
              <a:cs typeface="Times New Roman" pitchFamily="18" charset="0"/>
            </a:endParaRPr>
          </a:p>
          <a:p>
            <a:pPr marL="0" indent="0" algn="just">
              <a:buNone/>
            </a:pPr>
            <a:r>
              <a:rPr lang="vi-VN" sz="2400" b="1" dirty="0">
                <a:latin typeface="Times New Roman" pitchFamily="18" charset="0"/>
                <a:cs typeface="Times New Roman" pitchFamily="18" charset="0"/>
              </a:rPr>
              <a:t>- Chuẩn bị tâm thế chờ đợi, mong muốn cho trẻ (đàm thoại với trẻ)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an </a:t>
            </a:r>
            <a:r>
              <a:rPr lang="en-US" sz="2400" b="1" dirty="0" err="1">
                <a:latin typeface="Times New Roman" pitchFamily="18" charset="0"/>
                <a:cs typeface="Times New Roman" pitchFamily="18" charset="0"/>
              </a:rPr>
              <a:t>toàn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a:t>
            </a:r>
          </a:p>
          <a:p>
            <a:pPr marL="0"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huynh</a:t>
            </a:r>
            <a:r>
              <a:rPr lang="en-US" sz="2400" b="1" dirty="0">
                <a:latin typeface="Times New Roman" pitchFamily="18" charset="0"/>
                <a:cs typeface="Times New Roman" pitchFamily="18" charset="0"/>
              </a:rPr>
              <a:t>, Ban </a:t>
            </a:r>
            <a:r>
              <a:rPr lang="en-US" sz="2400" b="1" dirty="0" err="1">
                <a:latin typeface="Times New Roman" pitchFamily="18" charset="0"/>
                <a:cs typeface="Times New Roman" pitchFamily="18" charset="0"/>
              </a:rPr>
              <a:t>quản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a:t>
            </a:r>
          </a:p>
          <a:p>
            <a:pPr marL="0" indent="0" algn="just">
              <a:buNone/>
            </a:pPr>
            <a:r>
              <a:rPr lang="vi-VN" sz="2400" b="1" dirty="0">
                <a:latin typeface="Times New Roman" pitchFamily="18" charset="0"/>
                <a:cs typeface="Times New Roman" pitchFamily="18" charset="0"/>
              </a:rPr>
              <a:t>- Chuẩn bị về mặt vật chất: xe cộ, trang phục, đồ ăn, nước uống</a:t>
            </a:r>
            <a:r>
              <a:rPr lang="en-US" sz="2400" b="1" dirty="0">
                <a:latin typeface="Times New Roman" pitchFamily="18" charset="0"/>
                <a:cs typeface="Times New Roman" pitchFamily="18" charset="0"/>
              </a:rPr>
              <a:t>, y </a:t>
            </a:r>
            <a:r>
              <a:rPr lang="en-US" sz="2400" b="1" dirty="0" err="1">
                <a:latin typeface="Times New Roman" pitchFamily="18" charset="0"/>
                <a:cs typeface="Times New Roman" pitchFamily="18" charset="0"/>
              </a:rPr>
              <a:t>tế</a:t>
            </a:r>
            <a:r>
              <a:rPr lang="vi-VN" sz="2400" b="1"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FF0000"/>
                </a:solidFill>
              </a:rPr>
              <a:t>* </a:t>
            </a:r>
            <a:r>
              <a:rPr lang="vi-VN" b="1" u="sng" dirty="0">
                <a:solidFill>
                  <a:srgbClr val="FF0000"/>
                </a:solidFill>
              </a:rPr>
              <a:t>Tiến hành</a:t>
            </a:r>
            <a:r>
              <a:rPr lang="vi-VN" b="1" dirty="0">
                <a:solidFill>
                  <a:srgbClr val="FF0000"/>
                </a:solidFill>
              </a:rPr>
              <a:t> </a:t>
            </a:r>
            <a:endParaRPr lang="en-US" dirty="0">
              <a:solidFill>
                <a:srgbClr val="FF0000"/>
              </a:solidFill>
            </a:endParaRPr>
          </a:p>
        </p:txBody>
      </p:sp>
      <p:sp>
        <p:nvSpPr>
          <p:cNvPr id="3" name="Content Placeholder 2"/>
          <p:cNvSpPr>
            <a:spLocks noGrp="1"/>
          </p:cNvSpPr>
          <p:nvPr>
            <p:ph sz="quarter" idx="1"/>
          </p:nvPr>
        </p:nvSpPr>
        <p:spPr>
          <a:xfrm>
            <a:off x="0" y="1600200"/>
            <a:ext cx="8991600" cy="5105400"/>
          </a:xfrm>
        </p:spPr>
        <p:txBody>
          <a:bodyPr>
            <a:normAutofit/>
          </a:bodyPr>
          <a:lstStyle/>
          <a:p>
            <a:pPr marL="0" indent="0" algn="just">
              <a:buNone/>
            </a:pPr>
            <a:r>
              <a:rPr lang="en-US" b="1" dirty="0">
                <a:latin typeface="Times New Roman" pitchFamily="18" charset="0"/>
                <a:cs typeface="Times New Roman" pitchFamily="18" charset="0"/>
              </a:rPr>
              <a:t>* T</a:t>
            </a:r>
            <a:r>
              <a:rPr lang="vi-VN" b="1" dirty="0">
                <a:latin typeface="Times New Roman" pitchFamily="18" charset="0"/>
                <a:cs typeface="Times New Roman" pitchFamily="18" charset="0"/>
              </a:rPr>
              <a:t>ham quan môi trường tự nhiên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gồm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bước</a:t>
            </a:r>
            <a:r>
              <a:rPr lang="en-US" b="1" dirty="0">
                <a:latin typeface="Times New Roman" pitchFamily="18" charset="0"/>
                <a:cs typeface="Times New Roman" pitchFamily="18" charset="0"/>
              </a:rPr>
              <a:t>:</a:t>
            </a:r>
          </a:p>
          <a:p>
            <a:pPr marL="0" indent="0" algn="just">
              <a:buNone/>
            </a:pPr>
            <a:r>
              <a:rPr lang="en-US" b="1" u="sng" dirty="0" err="1">
                <a:latin typeface="Times New Roman" pitchFamily="18" charset="0"/>
                <a:cs typeface="Times New Roman" pitchFamily="18" charset="0"/>
              </a:rPr>
              <a:t>Bước</a:t>
            </a:r>
            <a:r>
              <a:rPr lang="en-US" b="1" u="sng" dirty="0">
                <a:latin typeface="Times New Roman" pitchFamily="18" charset="0"/>
                <a:cs typeface="Times New Roman" pitchFamily="18" charset="0"/>
              </a:rPr>
              <a:t> 1:</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Tổ chức cho trẻ được quan sát tập thể</a:t>
            </a:r>
            <a:r>
              <a:rPr lang="en-US" b="1" dirty="0">
                <a:latin typeface="Times New Roman" pitchFamily="18" charset="0"/>
                <a:cs typeface="Times New Roman" pitchFamily="18" charset="0"/>
              </a:rPr>
              <a:t>.</a:t>
            </a:r>
            <a:r>
              <a:rPr lang="vi-VN" b="1" dirty="0">
                <a:latin typeface="Times New Roman" pitchFamily="18" charset="0"/>
                <a:cs typeface="Times New Roman" pitchFamily="18" charset="0"/>
              </a:rPr>
              <a:t> </a:t>
            </a:r>
            <a:r>
              <a:rPr lang="en-US" b="1" dirty="0">
                <a:latin typeface="Times New Roman" pitchFamily="18" charset="0"/>
                <a:cs typeface="Times New Roman" pitchFamily="18" charset="0"/>
              </a:rPr>
              <a:t>GV đ</a:t>
            </a:r>
            <a:r>
              <a:rPr lang="vi-VN" b="1" dirty="0">
                <a:latin typeface="Times New Roman" pitchFamily="18" charset="0"/>
                <a:cs typeface="Times New Roman" pitchFamily="18" charset="0"/>
              </a:rPr>
              <a:t>àm thoại gợi mở hướng dẫn đối tượng quan sát.</a:t>
            </a:r>
            <a:endParaRPr lang="en-US" b="1" dirty="0">
              <a:latin typeface="Times New Roman" pitchFamily="18" charset="0"/>
              <a:cs typeface="Times New Roman" pitchFamily="18" charset="0"/>
            </a:endParaRPr>
          </a:p>
          <a:p>
            <a:pPr marL="0" indent="0" algn="just">
              <a:buNone/>
            </a:pPr>
            <a:r>
              <a:rPr lang="en-US" b="1" u="sng" dirty="0" err="1">
                <a:latin typeface="Times New Roman" pitchFamily="18" charset="0"/>
                <a:cs typeface="Times New Roman" pitchFamily="18" charset="0"/>
              </a:rPr>
              <a:t>Bước</a:t>
            </a:r>
            <a:r>
              <a:rPr lang="en-US" b="1" u="sng" dirty="0">
                <a:latin typeface="Times New Roman" pitchFamily="18" charset="0"/>
                <a:cs typeface="Times New Roman" pitchFamily="18" charset="0"/>
              </a:rPr>
              <a:t> 2: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vi-VN" b="1" dirty="0">
                <a:latin typeface="Times New Roman" pitchFamily="18" charset="0"/>
                <a:cs typeface="Times New Roman" pitchFamily="18" charset="0"/>
              </a:rPr>
              <a:t> quan sát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độc lập tự do theo sở thích cá nhân</a:t>
            </a:r>
            <a:r>
              <a:rPr lang="en-US" b="1" dirty="0">
                <a:latin typeface="Times New Roman" pitchFamily="18" charset="0"/>
                <a:cs typeface="Times New Roman" pitchFamily="18" charset="0"/>
              </a:rPr>
              <a:t>.</a:t>
            </a:r>
          </a:p>
          <a:p>
            <a:pPr marL="0" indent="0" algn="just">
              <a:buNone/>
            </a:pPr>
            <a:r>
              <a:rPr lang="en-US" sz="3200" b="1" u="sng" dirty="0" err="1">
                <a:latin typeface="Times New Roman" pitchFamily="18" charset="0"/>
                <a:cs typeface="Times New Roman" pitchFamily="18" charset="0"/>
              </a:rPr>
              <a:t>Bước</a:t>
            </a:r>
            <a:r>
              <a:rPr lang="en-US" sz="3200" b="1" u="sng" dirty="0">
                <a:latin typeface="Times New Roman" pitchFamily="18" charset="0"/>
                <a:cs typeface="Times New Roman" pitchFamily="18" charset="0"/>
              </a:rPr>
              <a:t> 3:</a:t>
            </a:r>
            <a:r>
              <a:rPr lang="en-US" sz="3200" b="1" dirty="0">
                <a:latin typeface="Times New Roman" pitchFamily="18" charset="0"/>
                <a:cs typeface="Times New Roman" pitchFamily="18" charset="0"/>
              </a:rPr>
              <a:t> T</a:t>
            </a:r>
            <a:r>
              <a:rPr lang="vi-VN" sz="3200" b="1" dirty="0">
                <a:latin typeface="Times New Roman" pitchFamily="18" charset="0"/>
                <a:cs typeface="Times New Roman" pitchFamily="18" charset="0"/>
              </a:rPr>
              <a:t>ìm địa điểm cho trẻ chơi, cho trẻ thu thập vật liệu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mang về.</a:t>
            </a:r>
            <a:r>
              <a:rPr lang="en-US" sz="3200" b="1" dirty="0">
                <a:latin typeface="Times New Roman" pitchFamily="18" charset="0"/>
                <a:cs typeface="Times New Roman" pitchFamily="18" charset="0"/>
              </a:rPr>
              <a:t> VD: </a:t>
            </a:r>
            <a:r>
              <a:rPr lang="en-US" sz="3200" b="1" dirty="0" err="1">
                <a:latin typeface="Times New Roman" pitchFamily="18" charset="0"/>
                <a:cs typeface="Times New Roman" pitchFamily="18" charset="0"/>
              </a:rPr>
              <a:t>sỏi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a:t>
            </a: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831702025"/>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647974"/>
          </a:xfrm>
          <a:prstGeom prst="rect">
            <a:avLst/>
          </a:prstGeom>
        </p:spPr>
        <p:txBody>
          <a:bodyPr wrap="square">
            <a:spAutoFit/>
          </a:bodyPr>
          <a:lstStyle/>
          <a:p>
            <a:pPr algn="just"/>
            <a:r>
              <a:rPr lang="en-US" sz="2400" b="1" u="sng" dirty="0" err="1">
                <a:latin typeface="Times New Roman" pitchFamily="18" charset="0"/>
                <a:cs typeface="Times New Roman" pitchFamily="18" charset="0"/>
              </a:rPr>
              <a:t>Bước</a:t>
            </a:r>
            <a:r>
              <a:rPr lang="en-US" sz="2400" b="1" u="sng" dirty="0">
                <a:latin typeface="Times New Roman" pitchFamily="18" charset="0"/>
                <a:cs typeface="Times New Roman" pitchFamily="18" charset="0"/>
              </a:rPr>
              <a:t> 1:</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Tổ chức cho trẻ được quan sát tập thể</a:t>
            </a:r>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GV đ</a:t>
            </a:r>
            <a:r>
              <a:rPr lang="vi-VN" sz="2400" b="1" dirty="0">
                <a:latin typeface="Times New Roman" pitchFamily="18" charset="0"/>
                <a:cs typeface="Times New Roman" pitchFamily="18" charset="0"/>
              </a:rPr>
              <a:t>àm thoại gợi mở hướng dẫn đối tượng quan sát.</a:t>
            </a:r>
            <a:endParaRPr lang="en-US" sz="2400"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pic>
        <p:nvPicPr>
          <p:cNvPr id="3" name="Picture 2" descr="http://gl-mngialuong.haiduong.edu.vn/null/20164211048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600200"/>
            <a:ext cx="860742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39309"/>
      </p:ext>
    </p:extLst>
  </p:cSld>
  <p:clrMapOvr>
    <a:masterClrMapping/>
  </p:clrMapOvr>
  <p:transition spd="med">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91600" cy="6647974"/>
          </a:xfrm>
          <a:prstGeom prst="rect">
            <a:avLst/>
          </a:prstGeom>
        </p:spPr>
        <p:txBody>
          <a:bodyPr wrap="square">
            <a:spAutoFit/>
          </a:bodyPr>
          <a:lstStyle/>
          <a:p>
            <a:r>
              <a:rPr lang="en-US" sz="2400" b="1" u="sng" dirty="0" err="1">
                <a:latin typeface="Times New Roman" pitchFamily="18" charset="0"/>
                <a:cs typeface="Times New Roman" pitchFamily="18" charset="0"/>
              </a:rPr>
              <a:t>Bước</a:t>
            </a:r>
            <a:r>
              <a:rPr lang="en-US" sz="2400" b="1" u="sng"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vi-VN" sz="2400" b="1" dirty="0">
                <a:latin typeface="Times New Roman" pitchFamily="18" charset="0"/>
                <a:cs typeface="Times New Roman" pitchFamily="18" charset="0"/>
              </a:rPr>
              <a:t> quan sát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nhóm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độc lập tự do theo sở thích cá nhân</a:t>
            </a:r>
            <a:endParaRPr lang="en-US" sz="2400"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dirty="0"/>
          </a:p>
        </p:txBody>
      </p:sp>
      <p:pic>
        <p:nvPicPr>
          <p:cNvPr id="3" name="Picture 2" descr="sao viet no nuc ru nhau cho con vao rung da ngoai ngay he -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7312026"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17724"/>
      </p:ext>
    </p:extLst>
  </p:cSld>
  <p:clrMapOvr>
    <a:masterClrMapping/>
  </p:clrMapOvr>
  <p:transition spd="med">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6647974"/>
          </a:xfrm>
          <a:prstGeom prst="rect">
            <a:avLst/>
          </a:prstGeom>
        </p:spPr>
        <p:txBody>
          <a:bodyPr wrap="square">
            <a:spAutoFit/>
          </a:bodyPr>
          <a:lstStyle/>
          <a:p>
            <a:pPr algn="just"/>
            <a:r>
              <a:rPr lang="en-US" sz="2400" b="1" u="sng" dirty="0" err="1">
                <a:latin typeface="Times New Roman" pitchFamily="18" charset="0"/>
                <a:cs typeface="Times New Roman" pitchFamily="18" charset="0"/>
              </a:rPr>
              <a:t>Bước</a:t>
            </a:r>
            <a:r>
              <a:rPr lang="en-US" sz="2400" b="1" u="sng" dirty="0">
                <a:latin typeface="Times New Roman" pitchFamily="18" charset="0"/>
                <a:cs typeface="Times New Roman" pitchFamily="18" charset="0"/>
              </a:rPr>
              <a:t> 3:</a:t>
            </a:r>
            <a:r>
              <a:rPr lang="en-US" sz="2400" b="1" dirty="0">
                <a:latin typeface="Times New Roman" pitchFamily="18" charset="0"/>
                <a:cs typeface="Times New Roman" pitchFamily="18" charset="0"/>
              </a:rPr>
              <a:t> T</a:t>
            </a:r>
            <a:r>
              <a:rPr lang="vi-VN" sz="2400" b="1" dirty="0">
                <a:latin typeface="Times New Roman" pitchFamily="18" charset="0"/>
                <a:cs typeface="Times New Roman" pitchFamily="18" charset="0"/>
              </a:rPr>
              <a:t>ìm địa điểm cho trẻ chơi, cho trẻ thu thập vật liệu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mang về.</a:t>
            </a:r>
            <a:r>
              <a:rPr lang="en-US" sz="2400" b="1" dirty="0">
                <a:latin typeface="Times New Roman" pitchFamily="18" charset="0"/>
                <a:cs typeface="Times New Roman" pitchFamily="18" charset="0"/>
              </a:rPr>
              <a:t> VD: </a:t>
            </a:r>
            <a:r>
              <a:rPr lang="en-US" sz="2400" b="1" dirty="0" err="1">
                <a:latin typeface="Times New Roman" pitchFamily="18" charset="0"/>
                <a:cs typeface="Times New Roman" pitchFamily="18" charset="0"/>
              </a:rPr>
              <a:t>sỏi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a:t>
            </a: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pic>
        <p:nvPicPr>
          <p:cNvPr id="3" name="Picture 2" descr="http://fn.longbien.edu.vn/UploadImages/mnanhsao/admin/anhtruong/THAM%20TRUONG%20TIEU%20HOC2017/image020.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199"/>
            <a:ext cx="7540626"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227107"/>
      </p:ext>
    </p:extLst>
  </p:cSld>
  <p:clrMapOvr>
    <a:masterClrMapping/>
  </p:clrMapOvr>
  <p:transition spd="med">
    <p:wheel spokes="8"/>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2972</TotalTime>
  <Words>1762</Words>
  <Application>Microsoft Office PowerPoint</Application>
  <PresentationFormat>On-screen Show (4:3)</PresentationFormat>
  <Paragraphs>211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.VnTime</vt:lpstr>
      <vt:lpstr>Tahoma</vt:lpstr>
      <vt:lpstr>Times New Roman</vt:lpstr>
      <vt:lpstr>Tw Cen MT</vt:lpstr>
      <vt:lpstr>Wingdings</vt:lpstr>
      <vt:lpstr>Wingdings 2</vt:lpstr>
      <vt:lpstr>Median</vt:lpstr>
      <vt:lpstr>Chương 4. Hình thức và phương tiện cho trẻ làm quen MTXQ</vt:lpstr>
      <vt:lpstr>Các hình thức cho trẻ làm quen MTXQ</vt:lpstr>
      <vt:lpstr>Tham quan</vt:lpstr>
      <vt:lpstr>b. Các hình thức tham quan: </vt:lpstr>
      <vt:lpstr>c. Các bước tiến hành tổ chức tham quan </vt:lpstr>
      <vt:lpstr>* Tiến hành </vt:lpstr>
      <vt:lpstr>PowerPoint Presentation</vt:lpstr>
      <vt:lpstr>PowerPoint Presentation</vt:lpstr>
      <vt:lpstr>PowerPoint Presentation</vt:lpstr>
      <vt:lpstr>PowerPoint Presentation</vt:lpstr>
      <vt:lpstr>PowerPoint Presentation</vt:lpstr>
      <vt:lpstr>* Tiến hành </vt:lpstr>
      <vt:lpstr>PowerPoint Presentation</vt:lpstr>
      <vt:lpstr>PowerPoint Presentation</vt:lpstr>
      <vt:lpstr>PowerPoint Presentation</vt:lpstr>
      <vt:lpstr>PowerPoint Presentation</vt:lpstr>
      <vt:lpstr>PowerPoint Presentation</vt:lpstr>
      <vt:lpstr>PowerPoint Presentation</vt:lpstr>
      <vt:lpstr>* Kết thúc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thảo luận nhóm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Nguyen Thi Thu Hanh</cp:lastModifiedBy>
  <cp:revision>461</cp:revision>
  <dcterms:created xsi:type="dcterms:W3CDTF">2006-08-16T00:00:00Z</dcterms:created>
  <dcterms:modified xsi:type="dcterms:W3CDTF">2024-04-24T10:03:26Z</dcterms:modified>
</cp:coreProperties>
</file>