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9" r:id="rId3"/>
    <p:sldId id="260" r:id="rId4"/>
    <p:sldId id="261" r:id="rId5"/>
    <p:sldId id="266" r:id="rId6"/>
    <p:sldId id="262" r:id="rId7"/>
    <p:sldId id="267" r:id="rId8"/>
    <p:sldId id="263" r:id="rId9"/>
    <p:sldId id="268" r:id="rId10"/>
    <p:sldId id="264" r:id="rId11"/>
    <p:sldId id="271"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80451CC-A341-46FE-BEF2-4FE5532B0EC9}" type="datetimeFigureOut">
              <a:rPr lang="en-US" smtClean="0"/>
              <a:t>12/11/2021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4997D6-F420-4593-A639-ACD548BB549D}" type="slidenum">
              <a:rPr lang="en-US" smtClean="0"/>
              <a:t>‹#›</a:t>
            </a:fld>
            <a:endParaRPr lang="en-US"/>
          </a:p>
        </p:txBody>
      </p:sp>
    </p:spTree>
    <p:extLst>
      <p:ext uri="{BB962C8B-B14F-4D97-AF65-F5344CB8AC3E}">
        <p14:creationId xmlns:p14="http://schemas.microsoft.com/office/powerpoint/2010/main" val="944089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80451CC-A341-46FE-BEF2-4FE5532B0EC9}" type="datetimeFigureOut">
              <a:rPr lang="en-US" smtClean="0"/>
              <a:t>12/11/2021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4997D6-F420-4593-A639-ACD548BB549D}" type="slidenum">
              <a:rPr lang="en-US" smtClean="0"/>
              <a:t>‹#›</a:t>
            </a:fld>
            <a:endParaRPr lang="en-US"/>
          </a:p>
        </p:txBody>
      </p:sp>
    </p:spTree>
    <p:extLst>
      <p:ext uri="{BB962C8B-B14F-4D97-AF65-F5344CB8AC3E}">
        <p14:creationId xmlns:p14="http://schemas.microsoft.com/office/powerpoint/2010/main" val="2243471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80451CC-A341-46FE-BEF2-4FE5532B0EC9}" type="datetimeFigureOut">
              <a:rPr lang="en-US" smtClean="0"/>
              <a:t>12/11/2021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4997D6-F420-4593-A639-ACD548BB549D}" type="slidenum">
              <a:rPr lang="en-US" smtClean="0"/>
              <a:t>‹#›</a:t>
            </a:fld>
            <a:endParaRPr lang="en-US"/>
          </a:p>
        </p:txBody>
      </p:sp>
    </p:spTree>
    <p:extLst>
      <p:ext uri="{BB962C8B-B14F-4D97-AF65-F5344CB8AC3E}">
        <p14:creationId xmlns:p14="http://schemas.microsoft.com/office/powerpoint/2010/main" val="1240346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80451CC-A341-46FE-BEF2-4FE5532B0EC9}" type="datetimeFigureOut">
              <a:rPr lang="en-US" smtClean="0"/>
              <a:t>12/11/2021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4997D6-F420-4593-A639-ACD548BB549D}" type="slidenum">
              <a:rPr lang="en-US" smtClean="0"/>
              <a:t>‹#›</a:t>
            </a:fld>
            <a:endParaRPr lang="en-US"/>
          </a:p>
        </p:txBody>
      </p:sp>
    </p:spTree>
    <p:extLst>
      <p:ext uri="{BB962C8B-B14F-4D97-AF65-F5344CB8AC3E}">
        <p14:creationId xmlns:p14="http://schemas.microsoft.com/office/powerpoint/2010/main" val="2710980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0451CC-A341-46FE-BEF2-4FE5532B0EC9}" type="datetimeFigureOut">
              <a:rPr lang="en-US" smtClean="0"/>
              <a:t>12/11/2021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4997D6-F420-4593-A639-ACD548BB549D}" type="slidenum">
              <a:rPr lang="en-US" smtClean="0"/>
              <a:t>‹#›</a:t>
            </a:fld>
            <a:endParaRPr lang="en-US"/>
          </a:p>
        </p:txBody>
      </p:sp>
    </p:spTree>
    <p:extLst>
      <p:ext uri="{BB962C8B-B14F-4D97-AF65-F5344CB8AC3E}">
        <p14:creationId xmlns:p14="http://schemas.microsoft.com/office/powerpoint/2010/main" val="1571846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80451CC-A341-46FE-BEF2-4FE5532B0EC9}" type="datetimeFigureOut">
              <a:rPr lang="en-US" smtClean="0"/>
              <a:t>12/11/2021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4997D6-F420-4593-A639-ACD548BB549D}" type="slidenum">
              <a:rPr lang="en-US" smtClean="0"/>
              <a:t>‹#›</a:t>
            </a:fld>
            <a:endParaRPr lang="en-US"/>
          </a:p>
        </p:txBody>
      </p:sp>
    </p:spTree>
    <p:extLst>
      <p:ext uri="{BB962C8B-B14F-4D97-AF65-F5344CB8AC3E}">
        <p14:creationId xmlns:p14="http://schemas.microsoft.com/office/powerpoint/2010/main" val="23106631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80451CC-A341-46FE-BEF2-4FE5532B0EC9}" type="datetimeFigureOut">
              <a:rPr lang="en-US" smtClean="0"/>
              <a:t>12/11/2021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4997D6-F420-4593-A639-ACD548BB549D}" type="slidenum">
              <a:rPr lang="en-US" smtClean="0"/>
              <a:t>‹#›</a:t>
            </a:fld>
            <a:endParaRPr lang="en-US"/>
          </a:p>
        </p:txBody>
      </p:sp>
    </p:spTree>
    <p:extLst>
      <p:ext uri="{BB962C8B-B14F-4D97-AF65-F5344CB8AC3E}">
        <p14:creationId xmlns:p14="http://schemas.microsoft.com/office/powerpoint/2010/main" val="4094188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80451CC-A341-46FE-BEF2-4FE5532B0EC9}" type="datetimeFigureOut">
              <a:rPr lang="en-US" smtClean="0"/>
              <a:t>12/11/2021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4997D6-F420-4593-A639-ACD548BB549D}" type="slidenum">
              <a:rPr lang="en-US" smtClean="0"/>
              <a:t>‹#›</a:t>
            </a:fld>
            <a:endParaRPr lang="en-US"/>
          </a:p>
        </p:txBody>
      </p:sp>
    </p:spTree>
    <p:extLst>
      <p:ext uri="{BB962C8B-B14F-4D97-AF65-F5344CB8AC3E}">
        <p14:creationId xmlns:p14="http://schemas.microsoft.com/office/powerpoint/2010/main" val="1176081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0451CC-A341-46FE-BEF2-4FE5532B0EC9}" type="datetimeFigureOut">
              <a:rPr lang="en-US" smtClean="0"/>
              <a:t>12/11/2021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4997D6-F420-4593-A639-ACD548BB549D}" type="slidenum">
              <a:rPr lang="en-US" smtClean="0"/>
              <a:t>‹#›</a:t>
            </a:fld>
            <a:endParaRPr lang="en-US"/>
          </a:p>
        </p:txBody>
      </p:sp>
    </p:spTree>
    <p:extLst>
      <p:ext uri="{BB962C8B-B14F-4D97-AF65-F5344CB8AC3E}">
        <p14:creationId xmlns:p14="http://schemas.microsoft.com/office/powerpoint/2010/main" val="1448850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0451CC-A341-46FE-BEF2-4FE5532B0EC9}" type="datetimeFigureOut">
              <a:rPr lang="en-US" smtClean="0"/>
              <a:t>12/11/2021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4997D6-F420-4593-A639-ACD548BB549D}" type="slidenum">
              <a:rPr lang="en-US" smtClean="0"/>
              <a:t>‹#›</a:t>
            </a:fld>
            <a:endParaRPr lang="en-US"/>
          </a:p>
        </p:txBody>
      </p:sp>
    </p:spTree>
    <p:extLst>
      <p:ext uri="{BB962C8B-B14F-4D97-AF65-F5344CB8AC3E}">
        <p14:creationId xmlns:p14="http://schemas.microsoft.com/office/powerpoint/2010/main" val="831855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0451CC-A341-46FE-BEF2-4FE5532B0EC9}" type="datetimeFigureOut">
              <a:rPr lang="en-US" smtClean="0"/>
              <a:t>12/11/2021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4997D6-F420-4593-A639-ACD548BB549D}" type="slidenum">
              <a:rPr lang="en-US" smtClean="0"/>
              <a:t>‹#›</a:t>
            </a:fld>
            <a:endParaRPr lang="en-US"/>
          </a:p>
        </p:txBody>
      </p:sp>
    </p:spTree>
    <p:extLst>
      <p:ext uri="{BB962C8B-B14F-4D97-AF65-F5344CB8AC3E}">
        <p14:creationId xmlns:p14="http://schemas.microsoft.com/office/powerpoint/2010/main" val="3064890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0451CC-A341-46FE-BEF2-4FE5532B0EC9}" type="datetimeFigureOut">
              <a:rPr lang="en-US" smtClean="0"/>
              <a:t>12/11/2021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4997D6-F420-4593-A639-ACD548BB549D}" type="slidenum">
              <a:rPr lang="en-US" smtClean="0"/>
              <a:t>‹#›</a:t>
            </a:fld>
            <a:endParaRPr lang="en-US"/>
          </a:p>
        </p:txBody>
      </p:sp>
    </p:spTree>
    <p:extLst>
      <p:ext uri="{BB962C8B-B14F-4D97-AF65-F5344CB8AC3E}">
        <p14:creationId xmlns:p14="http://schemas.microsoft.com/office/powerpoint/2010/main" val="30678387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Content Placeholder 19"/>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8850591" cy="6629400"/>
          </a:xfrm>
        </p:spPr>
      </p:pic>
      <p:sp>
        <p:nvSpPr>
          <p:cNvPr id="18" name="Oval 17"/>
          <p:cNvSpPr/>
          <p:nvPr/>
        </p:nvSpPr>
        <p:spPr>
          <a:xfrm>
            <a:off x="1066800" y="76200"/>
            <a:ext cx="6629400" cy="1341438"/>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371600" y="274638"/>
            <a:ext cx="6400800" cy="1143000"/>
          </a:xfrm>
        </p:spPr>
        <p:txBody>
          <a:bodyPr>
            <a:normAutofit fontScale="90000"/>
          </a:bodyPr>
          <a:lstStyle/>
          <a:p>
            <a:r>
              <a:rPr lang="vi-VN"/>
              <a:t>Cho trẻ làm quen với mtxq góp phần GD</a:t>
            </a:r>
            <a:endParaRPr lang="en-US"/>
          </a:p>
        </p:txBody>
      </p:sp>
      <p:cxnSp>
        <p:nvCxnSpPr>
          <p:cNvPr id="7" name="Straight Arrow Connector 6"/>
          <p:cNvCxnSpPr>
            <a:stCxn id="2" idx="2"/>
          </p:cNvCxnSpPr>
          <p:nvPr/>
        </p:nvCxnSpPr>
        <p:spPr>
          <a:xfrm flipH="1">
            <a:off x="1524000" y="1417638"/>
            <a:ext cx="3048000" cy="5635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Rounded Rectangle 7"/>
          <p:cNvSpPr/>
          <p:nvPr/>
        </p:nvSpPr>
        <p:spPr>
          <a:xfrm>
            <a:off x="1066800" y="1981200"/>
            <a:ext cx="914400" cy="2438400"/>
          </a:xfrm>
          <a:prstGeom prst="roundRect">
            <a:avLst/>
          </a:prstGeom>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vi-VN"/>
              <a:t>GD đạo đức</a:t>
            </a:r>
            <a:endParaRPr lang="en-US"/>
          </a:p>
        </p:txBody>
      </p:sp>
      <p:cxnSp>
        <p:nvCxnSpPr>
          <p:cNvPr id="10" name="Straight Arrow Connector 9"/>
          <p:cNvCxnSpPr>
            <a:stCxn id="2" idx="2"/>
          </p:cNvCxnSpPr>
          <p:nvPr/>
        </p:nvCxnSpPr>
        <p:spPr>
          <a:xfrm flipH="1">
            <a:off x="3581400" y="1417638"/>
            <a:ext cx="990600" cy="5635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Rounded Rectangle 10"/>
          <p:cNvSpPr/>
          <p:nvPr/>
        </p:nvSpPr>
        <p:spPr>
          <a:xfrm>
            <a:off x="2819400" y="1981200"/>
            <a:ext cx="914400" cy="24384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vi-VN"/>
              <a:t>GD thẩm mỹ</a:t>
            </a:r>
            <a:endParaRPr lang="en-US"/>
          </a:p>
        </p:txBody>
      </p:sp>
      <p:cxnSp>
        <p:nvCxnSpPr>
          <p:cNvPr id="13" name="Straight Arrow Connector 12"/>
          <p:cNvCxnSpPr>
            <a:stCxn id="2" idx="2"/>
          </p:cNvCxnSpPr>
          <p:nvPr/>
        </p:nvCxnSpPr>
        <p:spPr>
          <a:xfrm>
            <a:off x="4572000" y="1417638"/>
            <a:ext cx="685800" cy="5635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Rounded Rectangle 13"/>
          <p:cNvSpPr/>
          <p:nvPr/>
        </p:nvSpPr>
        <p:spPr>
          <a:xfrm>
            <a:off x="4648200" y="1981200"/>
            <a:ext cx="914400" cy="24384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vi-VN"/>
              <a:t>Gd lao động</a:t>
            </a:r>
            <a:endParaRPr lang="en-US"/>
          </a:p>
        </p:txBody>
      </p:sp>
      <p:cxnSp>
        <p:nvCxnSpPr>
          <p:cNvPr id="16" name="Straight Arrow Connector 15"/>
          <p:cNvCxnSpPr>
            <a:stCxn id="2" idx="2"/>
          </p:cNvCxnSpPr>
          <p:nvPr/>
        </p:nvCxnSpPr>
        <p:spPr>
          <a:xfrm>
            <a:off x="4572000" y="1417638"/>
            <a:ext cx="2286000" cy="5635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Rounded Rectangle 16"/>
          <p:cNvSpPr/>
          <p:nvPr/>
        </p:nvSpPr>
        <p:spPr>
          <a:xfrm>
            <a:off x="6477000" y="1981200"/>
            <a:ext cx="838200" cy="243840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vi-VN"/>
              <a:t>Phát triển thể chất cho trẻ</a:t>
            </a:r>
            <a:endParaRPr lang="en-US"/>
          </a:p>
        </p:txBody>
      </p:sp>
    </p:spTree>
    <p:extLst>
      <p:ext uri="{BB962C8B-B14F-4D97-AF65-F5344CB8AC3E}">
        <p14:creationId xmlns:p14="http://schemas.microsoft.com/office/powerpoint/2010/main" val="2156395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55" y="0"/>
            <a:ext cx="9155784" cy="6858000"/>
          </a:xfrm>
          <a:prstGeom prst="rect">
            <a:avLst/>
          </a:prstGeom>
        </p:spPr>
      </p:pic>
      <p:sp>
        <p:nvSpPr>
          <p:cNvPr id="2" name="Title 1"/>
          <p:cNvSpPr>
            <a:spLocks noGrp="1"/>
          </p:cNvSpPr>
          <p:nvPr>
            <p:ph type="title"/>
          </p:nvPr>
        </p:nvSpPr>
        <p:spPr>
          <a:xfrm>
            <a:off x="457200" y="274638"/>
            <a:ext cx="8229600" cy="258762"/>
          </a:xfrm>
        </p:spPr>
        <p:txBody>
          <a:bodyPr>
            <a:normAutofit fontScale="90000"/>
          </a:bodyPr>
          <a:lstStyle/>
          <a:p>
            <a:endParaRPr lang="en-US"/>
          </a:p>
        </p:txBody>
      </p:sp>
      <p:sp>
        <p:nvSpPr>
          <p:cNvPr id="3" name="Content Placeholder 2"/>
          <p:cNvSpPr>
            <a:spLocks noGrp="1"/>
          </p:cNvSpPr>
          <p:nvPr>
            <p:ph idx="1"/>
          </p:nvPr>
        </p:nvSpPr>
        <p:spPr>
          <a:xfrm>
            <a:off x="457200" y="685800"/>
            <a:ext cx="8229600" cy="5440363"/>
          </a:xfrm>
        </p:spPr>
        <p:txBody>
          <a:bodyPr/>
          <a:lstStyle/>
          <a:p>
            <a:pPr marL="0" indent="0" algn="just">
              <a:buNone/>
            </a:pPr>
            <a:r>
              <a:rPr lang="vi-VN"/>
              <a:t>     Như vậy, trong quá trình hướng dẫn cho trẻ làm quen với mtxq, nhiệm vụ GD trí tuệ được thực hiện thống nhất với các nhiệm vụ Gd khác nhằm phát triển toàn diện nhân cách cho trẻ. Trong đó GD trí tuệ giữ vai trò trung tâm</a:t>
            </a:r>
          </a:p>
          <a:p>
            <a:pPr marL="0" indent="0" algn="just">
              <a:buNone/>
            </a:pPr>
            <a:r>
              <a:rPr lang="vi-VN"/>
              <a:t>                            </a:t>
            </a:r>
            <a:r>
              <a:rPr lang="vi-VN" sz="1600">
                <a:solidFill>
                  <a:prstClr val="black"/>
                </a:solidFill>
              </a:rPr>
              <a:t> GD đạo đức</a:t>
            </a:r>
          </a:p>
          <a:p>
            <a:pPr marL="0" indent="0" algn="just">
              <a:buNone/>
            </a:pPr>
            <a:r>
              <a:rPr lang="vi-VN" sz="1600">
                <a:solidFill>
                  <a:prstClr val="black"/>
                </a:solidFill>
              </a:rPr>
              <a:t>    </a:t>
            </a:r>
          </a:p>
          <a:p>
            <a:pPr marL="0" indent="0" algn="just">
              <a:buNone/>
            </a:pPr>
            <a:r>
              <a:rPr lang="vi-VN" sz="1600">
                <a:solidFill>
                  <a:prstClr val="black"/>
                </a:solidFill>
              </a:rPr>
              <a:t>                   GD thẩm mỹ                                                  GD lao động</a:t>
            </a:r>
          </a:p>
          <a:p>
            <a:pPr marL="0" indent="0" algn="just">
              <a:buNone/>
            </a:pPr>
            <a:r>
              <a:rPr lang="vi-VN"/>
              <a:t> </a:t>
            </a:r>
          </a:p>
          <a:p>
            <a:pPr marL="0" indent="0" algn="just">
              <a:buNone/>
            </a:pPr>
            <a:r>
              <a:rPr lang="vi-VN" sz="1600"/>
              <a:t>                                                       GD thể chất</a:t>
            </a:r>
          </a:p>
        </p:txBody>
      </p:sp>
      <p:sp>
        <p:nvSpPr>
          <p:cNvPr id="4" name="Flowchart: Decision 3"/>
          <p:cNvSpPr/>
          <p:nvPr/>
        </p:nvSpPr>
        <p:spPr>
          <a:xfrm>
            <a:off x="2971800" y="4281053"/>
            <a:ext cx="2590800" cy="914401"/>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t>GD trí tuệ</a:t>
            </a:r>
            <a:endParaRPr lang="en-US"/>
          </a:p>
        </p:txBody>
      </p:sp>
      <p:sp>
        <p:nvSpPr>
          <p:cNvPr id="7" name="Right Arrow 6"/>
          <p:cNvSpPr/>
          <p:nvPr/>
        </p:nvSpPr>
        <p:spPr>
          <a:xfrm>
            <a:off x="533400" y="762000"/>
            <a:ext cx="5334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t> </a:t>
            </a:r>
            <a:endParaRPr lang="en-US"/>
          </a:p>
        </p:txBody>
      </p:sp>
    </p:spTree>
    <p:extLst>
      <p:ext uri="{BB962C8B-B14F-4D97-AF65-F5344CB8AC3E}">
        <p14:creationId xmlns:p14="http://schemas.microsoft.com/office/powerpoint/2010/main" val="3885305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a:t>=&gt; Kết luận sư phạm</a:t>
            </a:r>
            <a:endParaRPr lang="en-US"/>
          </a:p>
        </p:txBody>
      </p:sp>
      <p:sp>
        <p:nvSpPr>
          <p:cNvPr id="3" name="Content Placeholder 2"/>
          <p:cNvSpPr>
            <a:spLocks noGrp="1"/>
          </p:cNvSpPr>
          <p:nvPr>
            <p:ph idx="1"/>
          </p:nvPr>
        </p:nvSpPr>
        <p:spPr/>
        <p:txBody>
          <a:bodyPr>
            <a:normAutofit fontScale="92500" lnSpcReduction="20000"/>
          </a:bodyPr>
          <a:lstStyle/>
          <a:p>
            <a:pPr algn="just"/>
            <a:r>
              <a:rPr lang="vi-VN"/>
              <a:t>- Người giáo viên cần hiểu rõ về mối quan hệ giữa các nhiệm vụ GD để từ đó lựa chọn nội dung, hình thức cho phù hợp với năng lực, tâm lí của trẻ để trẻ phát triển toàn diện</a:t>
            </a:r>
          </a:p>
          <a:p>
            <a:pPr algn="just"/>
            <a:r>
              <a:rPr lang="vi-VN"/>
              <a:t>- Cần tạo điều kiện cho trẻ trực tiếp tham gia các hoạt động để từ đó hình thành các phẩm chất đạo đức, thị hiếu thẩm mĩ, phát triển lao động và thể chất</a:t>
            </a:r>
          </a:p>
          <a:p>
            <a:pPr algn="just"/>
            <a:r>
              <a:rPr lang="vi-VN"/>
              <a:t>- Chuẩn bị đồ dùng đồ chơi phong phú, đa dạng về màu sắc, hình dáng, kích thước để kích thích nguồn cảm hứng của trẻ.</a:t>
            </a:r>
          </a:p>
          <a:p>
            <a:pPr algn="just"/>
            <a:endParaRPr lang="vi-VN"/>
          </a:p>
          <a:p>
            <a:pPr marL="0" indent="0" algn="just">
              <a:buNone/>
            </a:pPr>
            <a:endParaRPr lang="en-US"/>
          </a:p>
        </p:txBody>
      </p:sp>
    </p:spTree>
    <p:extLst>
      <p:ext uri="{BB962C8B-B14F-4D97-AF65-F5344CB8AC3E}">
        <p14:creationId xmlns:p14="http://schemas.microsoft.com/office/powerpoint/2010/main" val="23160034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927" y="0"/>
            <a:ext cx="9093200" cy="6858000"/>
          </a:xfrm>
        </p:spPr>
      </p:pic>
    </p:spTree>
    <p:extLst>
      <p:ext uri="{BB962C8B-B14F-4D97-AF65-F5344CB8AC3E}">
        <p14:creationId xmlns:p14="http://schemas.microsoft.com/office/powerpoint/2010/main" val="3929131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712"/>
            <a:ext cx="8229600" cy="1143000"/>
          </a:xfrm>
        </p:spPr>
        <p:txBody>
          <a:bodyPr/>
          <a:lstStyle/>
          <a:p>
            <a:pPr algn="just"/>
            <a:endParaRPr lang="en-US"/>
          </a:p>
        </p:txBody>
      </p:sp>
      <p:sp>
        <p:nvSpPr>
          <p:cNvPr id="3" name="Content Placeholder 2"/>
          <p:cNvSpPr>
            <a:spLocks noGrp="1"/>
          </p:cNvSpPr>
          <p:nvPr>
            <p:ph idx="1"/>
          </p:nvPr>
        </p:nvSpPr>
        <p:spPr>
          <a:xfrm>
            <a:off x="457200" y="1593274"/>
            <a:ext cx="8229600" cy="4525963"/>
          </a:xfrm>
        </p:spPr>
        <p:txBody>
          <a:bodyPr/>
          <a:lstStyle/>
          <a:p>
            <a:pPr algn="just"/>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55" y="0"/>
            <a:ext cx="9134764" cy="6851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56335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9170737" cy="6858000"/>
          </a:xfrm>
          <a:prstGeom prst="rect">
            <a:avLst/>
          </a:prstGeom>
        </p:spPr>
      </p:pic>
      <p:sp>
        <p:nvSpPr>
          <p:cNvPr id="2" name="Title 1"/>
          <p:cNvSpPr>
            <a:spLocks noGrp="1"/>
          </p:cNvSpPr>
          <p:nvPr>
            <p:ph type="title"/>
          </p:nvPr>
        </p:nvSpPr>
        <p:spPr/>
        <p:txBody>
          <a:bodyPr/>
          <a:lstStyle/>
          <a:p>
            <a:r>
              <a:rPr lang="vi-VN"/>
              <a:t>1.nhiệm vụ GD đạo đức cho trẻ</a:t>
            </a:r>
            <a:endParaRPr lang="en-US"/>
          </a:p>
        </p:txBody>
      </p:sp>
      <p:sp>
        <p:nvSpPr>
          <p:cNvPr id="3" name="Content Placeholder 2"/>
          <p:cNvSpPr>
            <a:spLocks noGrp="1"/>
          </p:cNvSpPr>
          <p:nvPr>
            <p:ph idx="1"/>
          </p:nvPr>
        </p:nvSpPr>
        <p:spPr/>
        <p:txBody>
          <a:bodyPr>
            <a:normAutofit fontScale="85000" lnSpcReduction="10000"/>
          </a:bodyPr>
          <a:lstStyle/>
          <a:p>
            <a:pPr algn="just"/>
            <a:r>
              <a:rPr lang="vi-VN"/>
              <a:t>- gd trẻ tình yêu với thiên nhiên, có thái độ giữ gìn và bảo vệ môi trường xung quanh</a:t>
            </a:r>
          </a:p>
          <a:p>
            <a:pPr algn="just"/>
            <a:r>
              <a:rPr lang="vi-VN"/>
              <a:t>- gd trẻ thái độ trân trọng lao động, yêu lao động, có trách nhiệm với công việc được giao</a:t>
            </a:r>
          </a:p>
          <a:p>
            <a:pPr algn="just"/>
            <a:r>
              <a:rPr lang="vi-VN"/>
              <a:t>- gd trẻ lòng hiếu thảo, biết ơn, kính trên nhường dưới, hòa thuận với mọi người xung quanh...</a:t>
            </a:r>
          </a:p>
          <a:p>
            <a:pPr algn="just"/>
            <a:r>
              <a:rPr lang="vi-VN"/>
              <a:t>- hình thành ở trẻ sự nhạy cảm với các trạng thái của sự vật, hiện tượng, với con người xung quanh</a:t>
            </a:r>
          </a:p>
          <a:p>
            <a:pPr algn="just"/>
            <a:r>
              <a:rPr lang="vi-VN"/>
              <a:t>- dạy trẻ biết cách thể hiện sự đồng cảm, chia sẻ với mọi người</a:t>
            </a:r>
            <a:endParaRPr lang="en-US"/>
          </a:p>
        </p:txBody>
      </p:sp>
    </p:spTree>
    <p:extLst>
      <p:ext uri="{BB962C8B-B14F-4D97-AF65-F5344CB8AC3E}">
        <p14:creationId xmlns:p14="http://schemas.microsoft.com/office/powerpoint/2010/main" val="2922772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9170737" cy="6858000"/>
          </a:xfrm>
          <a:prstGeom prst="rect">
            <a:avLst/>
          </a:prstGeom>
        </p:spPr>
      </p:pic>
      <p:sp>
        <p:nvSpPr>
          <p:cNvPr id="2" name="Title 1"/>
          <p:cNvSpPr>
            <a:spLocks noGrp="1"/>
          </p:cNvSpPr>
          <p:nvPr>
            <p:ph type="title"/>
          </p:nvPr>
        </p:nvSpPr>
        <p:spPr/>
        <p:txBody>
          <a:bodyPr>
            <a:normAutofit fontScale="90000"/>
          </a:bodyPr>
          <a:lstStyle/>
          <a:p>
            <a:r>
              <a:rPr lang="vi-VN"/>
              <a:t>2. Nhiệm vụ giáo dục thẩm mỹ cho trẻ</a:t>
            </a:r>
            <a:endParaRPr lang="en-US"/>
          </a:p>
        </p:txBody>
      </p:sp>
      <p:sp>
        <p:nvSpPr>
          <p:cNvPr id="3" name="Content Placeholder 2"/>
          <p:cNvSpPr>
            <a:spLocks noGrp="1"/>
          </p:cNvSpPr>
          <p:nvPr>
            <p:ph idx="1"/>
          </p:nvPr>
        </p:nvSpPr>
        <p:spPr/>
        <p:txBody>
          <a:bodyPr>
            <a:normAutofit lnSpcReduction="10000"/>
          </a:bodyPr>
          <a:lstStyle/>
          <a:p>
            <a:pPr algn="just"/>
            <a:r>
              <a:rPr lang="vi-VN"/>
              <a:t>- dạy trẻ quan sát và cảm thụ vẻ đẹp của thiên nhiên</a:t>
            </a:r>
          </a:p>
          <a:p>
            <a:pPr algn="just"/>
            <a:r>
              <a:rPr lang="vi-VN"/>
              <a:t>- dạy trẻ hành vi văn hóa: dáng đi, kiểu đứng, ăn uống, giữ gìn vệ sinh, ý thức bảo vệ môi trường...</a:t>
            </a:r>
          </a:p>
          <a:p>
            <a:pPr algn="just"/>
            <a:r>
              <a:rPr lang="vi-VN"/>
              <a:t>- gd trẻ vẻ đẹp trong mối quan hệ với đồ vật xung quanh</a:t>
            </a:r>
          </a:p>
          <a:p>
            <a:pPr algn="just"/>
            <a:r>
              <a:rPr lang="vi-VN"/>
              <a:t>- bước đầu cho trẻ làm quen với nghệ thuật( văn học, âm nhạc, hội họa...)</a:t>
            </a:r>
          </a:p>
          <a:p>
            <a:pPr algn="just"/>
            <a:endParaRPr lang="en-US"/>
          </a:p>
        </p:txBody>
      </p:sp>
    </p:spTree>
    <p:extLst>
      <p:ext uri="{BB962C8B-B14F-4D97-AF65-F5344CB8AC3E}">
        <p14:creationId xmlns:p14="http://schemas.microsoft.com/office/powerpoint/2010/main" val="701611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95400" y="381000"/>
            <a:ext cx="6400800" cy="5897563"/>
          </a:xfrm>
        </p:spPr>
      </p:pic>
    </p:spTree>
    <p:extLst>
      <p:ext uri="{BB962C8B-B14F-4D97-AF65-F5344CB8AC3E}">
        <p14:creationId xmlns:p14="http://schemas.microsoft.com/office/powerpoint/2010/main" val="786514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9170737" cy="6858000"/>
          </a:xfrm>
          <a:prstGeom prst="rect">
            <a:avLst/>
          </a:prstGeom>
        </p:spPr>
      </p:pic>
      <p:sp>
        <p:nvSpPr>
          <p:cNvPr id="2" name="Title 1"/>
          <p:cNvSpPr>
            <a:spLocks noGrp="1"/>
          </p:cNvSpPr>
          <p:nvPr>
            <p:ph type="title"/>
          </p:nvPr>
        </p:nvSpPr>
        <p:spPr/>
        <p:txBody>
          <a:bodyPr/>
          <a:lstStyle/>
          <a:p>
            <a:r>
              <a:rPr lang="vi-VN"/>
              <a:t>3. Nhiệm vụ GD lao động cho trẻ</a:t>
            </a:r>
            <a:endParaRPr lang="en-US"/>
          </a:p>
        </p:txBody>
      </p:sp>
      <p:sp>
        <p:nvSpPr>
          <p:cNvPr id="3" name="Content Placeholder 2"/>
          <p:cNvSpPr>
            <a:spLocks noGrp="1"/>
          </p:cNvSpPr>
          <p:nvPr>
            <p:ph idx="1"/>
          </p:nvPr>
        </p:nvSpPr>
        <p:spPr/>
        <p:txBody>
          <a:bodyPr/>
          <a:lstStyle/>
          <a:p>
            <a:pPr algn="just"/>
            <a:r>
              <a:rPr lang="vi-VN"/>
              <a:t>- kích thích trẻ hứng thú với quá trình lao động bằng chính kết quả lao động của trẻ</a:t>
            </a:r>
          </a:p>
          <a:p>
            <a:pPr algn="just"/>
            <a:r>
              <a:rPr lang="vi-VN"/>
              <a:t>- hình thành các kĩ năng lao động đơn giản ở trẻ, tạo điều kiện cho trẻ tham gia lao động vừa sức với trẻ</a:t>
            </a:r>
          </a:p>
          <a:p>
            <a:pPr algn="just"/>
            <a:r>
              <a:rPr lang="vi-VN"/>
              <a:t>- gd trẻ trân trọng lao động, quý trọng sản phẩm lao động và yêu thương, tôn trọng người lao động</a:t>
            </a:r>
            <a:endParaRPr lang="en-US"/>
          </a:p>
        </p:txBody>
      </p:sp>
    </p:spTree>
    <p:extLst>
      <p:ext uri="{BB962C8B-B14F-4D97-AF65-F5344CB8AC3E}">
        <p14:creationId xmlns:p14="http://schemas.microsoft.com/office/powerpoint/2010/main" val="314912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00125" y="1447800"/>
            <a:ext cx="7143750" cy="4410869"/>
          </a:xfrm>
        </p:spPr>
      </p:pic>
    </p:spTree>
    <p:extLst>
      <p:ext uri="{BB962C8B-B14F-4D97-AF65-F5344CB8AC3E}">
        <p14:creationId xmlns:p14="http://schemas.microsoft.com/office/powerpoint/2010/main" val="777601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709" y="6926"/>
            <a:ext cx="9160812" cy="6851074"/>
          </a:xfrm>
          <a:prstGeom prst="rect">
            <a:avLst/>
          </a:prstGeom>
        </p:spPr>
      </p:pic>
      <p:sp>
        <p:nvSpPr>
          <p:cNvPr id="2" name="Title 1"/>
          <p:cNvSpPr>
            <a:spLocks noGrp="1"/>
          </p:cNvSpPr>
          <p:nvPr>
            <p:ph type="title"/>
          </p:nvPr>
        </p:nvSpPr>
        <p:spPr/>
        <p:txBody>
          <a:bodyPr/>
          <a:lstStyle/>
          <a:p>
            <a:r>
              <a:rPr lang="vi-VN"/>
              <a:t>4.Giúp phát triển thể chất cho trẻ </a:t>
            </a:r>
            <a:endParaRPr lang="en-US"/>
          </a:p>
        </p:txBody>
      </p:sp>
      <p:sp>
        <p:nvSpPr>
          <p:cNvPr id="3" name="Content Placeholder 2"/>
          <p:cNvSpPr>
            <a:spLocks noGrp="1"/>
          </p:cNvSpPr>
          <p:nvPr>
            <p:ph idx="1"/>
          </p:nvPr>
        </p:nvSpPr>
        <p:spPr/>
        <p:txBody>
          <a:bodyPr>
            <a:normAutofit fontScale="92500" lnSpcReduction="10000"/>
          </a:bodyPr>
          <a:lstStyle/>
          <a:p>
            <a:pPr algn="just"/>
            <a:r>
              <a:rPr lang="vi-VN"/>
              <a:t>- trực tiếp: trẻ được trực tiếp tham gia các hoạt động vui chơi, học tập, lao động...đây là cơ hội để trẻ vận động, để cơ thể trẻ được linh hoạt hơn, sự phối hợp các giác quan được tăng cường, giúp cho hệ tim mạch của trẻ phát triển cân đối...</a:t>
            </a:r>
          </a:p>
          <a:p>
            <a:pPr algn="just"/>
            <a:r>
              <a:rPr lang="vi-VN"/>
              <a:t>- gián tiếp: khi trẻ được thỏa thích vui chơi thì sẽ giúp tinh thần trẻ được vui tươi phấn khởi, giúp những trẻ tự kỉ có thể bày tỏ tâm tư tình cảm khi được giáo viên hỏi. </a:t>
            </a:r>
            <a:endParaRPr lang="en-US"/>
          </a:p>
        </p:txBody>
      </p:sp>
    </p:spTree>
    <p:extLst>
      <p:ext uri="{BB962C8B-B14F-4D97-AF65-F5344CB8AC3E}">
        <p14:creationId xmlns:p14="http://schemas.microsoft.com/office/powerpoint/2010/main" val="4004969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43000" y="1371600"/>
            <a:ext cx="6629400" cy="4419600"/>
          </a:xfrm>
        </p:spPr>
      </p:pic>
    </p:spTree>
    <p:extLst>
      <p:ext uri="{BB962C8B-B14F-4D97-AF65-F5344CB8AC3E}">
        <p14:creationId xmlns:p14="http://schemas.microsoft.com/office/powerpoint/2010/main" val="24736214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603</Words>
  <Application>Microsoft Office PowerPoint</Application>
  <PresentationFormat>On-screen Show (4:3)</PresentationFormat>
  <Paragraphs>35</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Times New Roman</vt:lpstr>
      <vt:lpstr>Office Theme</vt:lpstr>
      <vt:lpstr>Cho trẻ làm quen với mtxq góp phần GD</vt:lpstr>
      <vt:lpstr>PowerPoint Presentation</vt:lpstr>
      <vt:lpstr>1.nhiệm vụ GD đạo đức cho trẻ</vt:lpstr>
      <vt:lpstr>2. Nhiệm vụ giáo dục thẩm mỹ cho trẻ</vt:lpstr>
      <vt:lpstr>PowerPoint Presentation</vt:lpstr>
      <vt:lpstr>3. Nhiệm vụ GD lao động cho trẻ</vt:lpstr>
      <vt:lpstr>PowerPoint Presentation</vt:lpstr>
      <vt:lpstr>4.Giúp phát triển thể chất cho trẻ </vt:lpstr>
      <vt:lpstr>PowerPoint Presentation</vt:lpstr>
      <vt:lpstr>PowerPoint Presentation</vt:lpstr>
      <vt:lpstr>=&gt; Kết luận sư phạm</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Hieu Da LeKien</cp:lastModifiedBy>
  <cp:revision>12</cp:revision>
  <dcterms:created xsi:type="dcterms:W3CDTF">2019-08-25T02:16:25Z</dcterms:created>
  <dcterms:modified xsi:type="dcterms:W3CDTF">2021-11-12T03:01:56Z</dcterms:modified>
</cp:coreProperties>
</file>