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4" r:id="rId2"/>
    <p:sldId id="279" r:id="rId3"/>
    <p:sldId id="304" r:id="rId4"/>
    <p:sldId id="373" r:id="rId5"/>
    <p:sldId id="374" r:id="rId6"/>
    <p:sldId id="375" r:id="rId7"/>
    <p:sldId id="376" r:id="rId8"/>
    <p:sldId id="377" r:id="rId9"/>
    <p:sldId id="378" r:id="rId10"/>
    <p:sldId id="370" r:id="rId11"/>
    <p:sldId id="372" r:id="rId12"/>
    <p:sldId id="362" r:id="rId13"/>
    <p:sldId id="363" r:id="rId14"/>
    <p:sldId id="371" r:id="rId15"/>
  </p:sldIdLst>
  <p:sldSz cx="9144000" cy="5143500" type="screen16x9"/>
  <p:notesSz cx="6858000" cy="9144000"/>
  <p:embeddedFontLst>
    <p:embeddedFont>
      <p:font typeface="Agency FB" panose="020B0503020202020204" pitchFamily="34" charset="77"/>
      <p:regular r:id="rId17"/>
      <p:bold r:id="rId18"/>
    </p:embeddedFont>
    <p:embeddedFont>
      <p:font typeface="UTM Swiss Condensed" panose="02000500000000000000" pitchFamily="2" charset="77"/>
      <p:regular r:id="rId19"/>
      <p:bold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86400" autoAdjust="0"/>
  </p:normalViewPr>
  <p:slideViewPr>
    <p:cSldViewPr>
      <p:cViewPr varScale="1">
        <p:scale>
          <a:sx n="148" d="100"/>
          <a:sy n="148" d="100"/>
        </p:scale>
        <p:origin x="64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00AD-E896-4269-AF2A-CE0A2985B0B2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05E0-9724-45AA-927A-CAD65B7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1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9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30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9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0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38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09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0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129" y="1342187"/>
            <a:ext cx="7772400" cy="991343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HỌC PHẦN&gt;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82"/>
            <a:ext cx="9180512" cy="133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266950"/>
            <a:ext cx="7772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sinh viên Khoa/Ngành..…..)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048000" y="2724150"/>
            <a:ext cx="3048000" cy="20574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235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596313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785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478706" y="3501450"/>
            <a:ext cx="4032448" cy="79992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000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31" y="4329346"/>
            <a:ext cx="3672407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90" y="3663487"/>
            <a:ext cx="801797" cy="9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6" y="3677377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3651870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36512" y="0"/>
            <a:ext cx="9215682" cy="33638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11561" y="1203598"/>
            <a:ext cx="7729020" cy="629183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792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>
            <a:extLst>
              <a:ext uri="{FF2B5EF4-FFF2-40B4-BE49-F238E27FC236}">
                <a16:creationId xmlns:a16="http://schemas.microsoft.com/office/drawing/2014/main" id="{4F76FE1B-95E4-4334-9377-08263419CC41}"/>
              </a:ext>
            </a:extLst>
          </p:cNvPr>
          <p:cNvSpPr/>
          <p:nvPr userDrawn="1"/>
        </p:nvSpPr>
        <p:spPr bwMode="auto">
          <a:xfrm>
            <a:off x="0" y="0"/>
            <a:ext cx="9215682" cy="16573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34729"/>
            <a:ext cx="7749480" cy="477264"/>
          </a:xfrm>
        </p:spPr>
        <p:txBody>
          <a:bodyPr anchor="b"/>
          <a:lstStyle>
            <a:lvl1pPr marL="0" indent="0" algn="r">
              <a:buNone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711994"/>
            <a:ext cx="7749479" cy="869156"/>
          </a:xfrm>
        </p:spPr>
        <p:txBody>
          <a:bodyPr anchor="t">
            <a:normAutofit/>
          </a:bodyPr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944CA-A907-417F-967F-70B622D42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733550"/>
            <a:ext cx="8740775" cy="30194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2187C2-7C0F-4A89-A604-4F9D3C539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6721"/>
            <a:ext cx="990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0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8392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00005423-9FC7-4A2A-8AC6-EFE00022D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5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chung về học phần&gt;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74008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5344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19822"/>
            <a:ext cx="8712968" cy="40506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24884"/>
            <a:ext cx="8712968" cy="7067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79512" y="4340920"/>
            <a:ext cx="8712968" cy="4559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" y="26749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31840" y="206152"/>
            <a:ext cx="5760640" cy="301366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75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1729" y="590550"/>
            <a:ext cx="8839200" cy="1981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52400" y="2647950"/>
            <a:ext cx="8839200" cy="201203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20000" y="8191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9527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52400" y="5905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52400" y="27241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4803998"/>
            <a:ext cx="8839200" cy="28235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61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4714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9154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89831"/>
            <a:ext cx="2209800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0"/>
            <a:ext cx="2164432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7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863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</p:spTree>
    <p:extLst>
      <p:ext uri="{BB962C8B-B14F-4D97-AF65-F5344CB8AC3E}">
        <p14:creationId xmlns:p14="http://schemas.microsoft.com/office/powerpoint/2010/main" val="39981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90550"/>
            <a:ext cx="8839200" cy="400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4818186"/>
            <a:ext cx="129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1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60" r:id="rId6"/>
    <p:sldLayoutId id="2147483664" r:id="rId7"/>
    <p:sldLayoutId id="2147483661" r:id="rId8"/>
    <p:sldLayoutId id="2147483662" r:id="rId9"/>
    <p:sldLayoutId id="2147483654" r:id="rId10"/>
    <p:sldLayoutId id="2147483655" r:id="rId11"/>
    <p:sldLayoutId id="2147483663" r:id="rId12"/>
    <p:sldLayoutId id="2147483667" r:id="rId13"/>
    <p:sldLayoutId id="2147483668" r:id="rId14"/>
    <p:sldLayoutId id="214748366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TM Swiss Condensed" pitchFamily="2" charset="-93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602" y="109238"/>
            <a:ext cx="7749480" cy="477264"/>
          </a:xfrm>
        </p:spPr>
        <p:txBody>
          <a:bodyPr>
            <a:normAutofit/>
          </a:bodyPr>
          <a:lstStyle/>
          <a:p>
            <a:pPr lvl="0" algn="r"/>
            <a:r>
              <a:rPr lang="en-US" sz="1100" dirty="0" err="1"/>
              <a:t>Thạc</a:t>
            </a:r>
            <a:r>
              <a:rPr lang="en-US" sz="1100" dirty="0"/>
              <a:t> </a:t>
            </a:r>
            <a:r>
              <a:rPr lang="en-US" sz="1100" dirty="0" err="1"/>
              <a:t>sĩ</a:t>
            </a:r>
            <a:r>
              <a:rPr lang="en-US" sz="1100" dirty="0"/>
              <a:t>: </a:t>
            </a:r>
            <a:r>
              <a:rPr lang="en-US" sz="1100" dirty="0" err="1"/>
              <a:t>Đặng</a:t>
            </a:r>
            <a:r>
              <a:rPr lang="en-US" sz="1100" dirty="0"/>
              <a:t> </a:t>
            </a:r>
            <a:r>
              <a:rPr lang="en-US" sz="1100" dirty="0" err="1"/>
              <a:t>Thị</a:t>
            </a:r>
            <a:r>
              <a:rPr lang="en-US" sz="1100" dirty="0"/>
              <a:t> Lê Na </a:t>
            </a:r>
            <a:endParaRPr lang="vi-VN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11993"/>
            <a:ext cx="8077199" cy="869157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effectLst/>
              </a:rPr>
              <a:t>CHƯƠNG 1: NHỮNG LÍ LUẬN CƠ BẢN CỦA NGHỆ THUẬT MÚA</a:t>
            </a:r>
            <a:endParaRPr lang="vi-VN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AE6951-5D88-4222-9750-E0C7BF74D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2000" b="1" u="sng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Mục</a:t>
            </a: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2000" b="1" u="sng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tiêu</a:t>
            </a: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học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nắm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thức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về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thuật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múa</a:t>
            </a:r>
            <a:r>
              <a:rPr lang="en-US" sz="2000" dirty="0">
                <a:solidFill>
                  <a:srgbClr val="0070C0"/>
                </a:solidFill>
              </a:rPr>
              <a:t>: </a:t>
            </a:r>
            <a:r>
              <a:rPr lang="en-US" sz="2000" dirty="0" err="1">
                <a:solidFill>
                  <a:srgbClr val="0070C0"/>
                </a:solidFill>
              </a:rPr>
              <a:t>Hiểu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khái</a:t>
            </a:r>
            <a:r>
              <a:rPr lang="vi-VN" sz="2000" dirty="0">
                <a:solidFill>
                  <a:srgbClr val="0070C0"/>
                </a:solidFill>
              </a:rPr>
              <a:t> niệm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nguồn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gốc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sự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thành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thuật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múa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 err="1">
                <a:solidFill>
                  <a:srgbClr val="0070C0"/>
                </a:solidFill>
              </a:rPr>
              <a:t>Nắm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 err="1">
                <a:solidFill>
                  <a:srgbClr val="0070C0"/>
                </a:solidFill>
              </a:rPr>
              <a:t>được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những</a:t>
            </a:r>
            <a:r>
              <a:rPr lang="vi-VN" sz="2000" dirty="0">
                <a:solidFill>
                  <a:srgbClr val="0070C0"/>
                </a:solidFill>
              </a:rPr>
              <a:t> đ</a:t>
            </a:r>
            <a:r>
              <a:rPr lang="en-US" sz="2000" dirty="0" err="1">
                <a:solidFill>
                  <a:srgbClr val="0070C0"/>
                </a:solidFill>
              </a:rPr>
              <a:t>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thuật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múa</a:t>
            </a:r>
            <a:r>
              <a:rPr lang="vi-VN" sz="2000" dirty="0">
                <a:solidFill>
                  <a:srgbClr val="0070C0"/>
                </a:solidFill>
              </a:rPr>
              <a:t>, khái niệm </a:t>
            </a:r>
            <a:r>
              <a:rPr lang="en-US" sz="2000" dirty="0" err="1">
                <a:solidFill>
                  <a:srgbClr val="0070C0"/>
                </a:solidFill>
              </a:rPr>
              <a:t>Ngôn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</a:t>
            </a:r>
            <a:r>
              <a:rPr lang="en-US" sz="2000" dirty="0">
                <a:solidFill>
                  <a:srgbClr val="0070C0"/>
                </a:solidFill>
              </a:rPr>
              <a:t>̃ </a:t>
            </a:r>
            <a:r>
              <a:rPr lang="en-US" sz="2000" dirty="0" err="1">
                <a:solidFill>
                  <a:srgbClr val="0070C0"/>
                </a:solidFill>
              </a:rPr>
              <a:t>múa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 err="1">
                <a:solidFill>
                  <a:srgbClr val="0070C0"/>
                </a:solidFill>
              </a:rPr>
              <a:t>và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 err="1">
                <a:solidFill>
                  <a:srgbClr val="0070C0"/>
                </a:solidFill>
              </a:rPr>
              <a:t>biết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 err="1">
                <a:solidFill>
                  <a:srgbClr val="0070C0"/>
                </a:solidFill>
              </a:rPr>
              <a:t>phân</a:t>
            </a:r>
            <a:r>
              <a:rPr lang="vi-VN" sz="2000" dirty="0">
                <a:solidFill>
                  <a:srgbClr val="0070C0"/>
                </a:solidFill>
              </a:rPr>
              <a:t> loại ngôn ngữ múa. </a:t>
            </a:r>
            <a:r>
              <a:rPr lang="nl-NL" sz="2000" dirty="0" err="1">
                <a:solidFill>
                  <a:srgbClr val="0070C0"/>
                </a:solidFill>
              </a:rPr>
              <a:t>Hiểu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 err="1">
                <a:solidFill>
                  <a:srgbClr val="0070C0"/>
                </a:solidFill>
              </a:rPr>
              <a:t>được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 err="1">
                <a:solidFill>
                  <a:srgbClr val="0070C0"/>
                </a:solidFill>
              </a:rPr>
              <a:t>chức</a:t>
            </a:r>
            <a:r>
              <a:rPr lang="vi-VN" sz="2000" dirty="0">
                <a:solidFill>
                  <a:srgbClr val="0070C0"/>
                </a:solidFill>
              </a:rPr>
              <a:t> năng cơ bản của nghệ thuật múa đối với sự phát triển toàn diện của trẻ mầm non. </a:t>
            </a:r>
            <a:r>
              <a:rPr lang="en-US" sz="2000" dirty="0" err="1">
                <a:solidFill>
                  <a:srgbClr val="0070C0"/>
                </a:solidFill>
              </a:rPr>
              <a:t>Biết</a:t>
            </a:r>
            <a:r>
              <a:rPr lang="vi-VN" sz="2000" dirty="0">
                <a:solidFill>
                  <a:srgbClr val="0070C0"/>
                </a:solidFill>
              </a:rPr>
              <a:t> phân loại nghệ thuật múa và các dạng múa ở trường mầm non</a:t>
            </a:r>
            <a:r>
              <a:rPr lang="en-VN" sz="2000" dirty="0">
                <a:solidFill>
                  <a:srgbClr val="0070C0"/>
                </a:solidFill>
              </a:rPr>
              <a:t>   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u="sng" dirty="0">
              <a:solidFill>
                <a:schemeClr val="accent2">
                  <a:lumMod val="75000"/>
                </a:schemeClr>
              </a:solidFill>
              <a:latin typeface="UTM Swiss Condensed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u="sng" dirty="0">
              <a:solidFill>
                <a:srgbClr val="FF0000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B4B76-A4FC-4D45-9C44-99A967BD8387}"/>
              </a:ext>
            </a:extLst>
          </p:cNvPr>
          <p:cNvSpPr txBox="1">
            <a:spLocks/>
          </p:cNvSpPr>
          <p:nvPr/>
        </p:nvSpPr>
        <p:spPr>
          <a:xfrm>
            <a:off x="152400" y="2419350"/>
            <a:ext cx="8839200" cy="2240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ea typeface="+mn-ea"/>
                <a:cs typeface="Arial" pitchFamily="34" charset="0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i="0" u="none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UTM Swiss Condensed" panose="02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2600" y="1581150"/>
            <a:ext cx="6477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CHÀO MỪNG CÁC BẠN ĐÃ ĐẾN VỚI PHẦN CÂU HỎI TRẮC NGHIỆM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5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449">
        <p:fade/>
      </p:transition>
    </mc:Choice>
    <mc:Fallback xmlns="">
      <p:transition spd="med" advClick="0" advTm="64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64938" y="51469"/>
            <a:ext cx="13056538" cy="516787"/>
          </a:xfrm>
        </p:spPr>
        <p:txBody>
          <a:bodyPr/>
          <a:lstStyle/>
          <a:p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0145"/>
            <a:ext cx="13056538" cy="45433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Sau </a:t>
            </a:r>
            <a:r>
              <a:rPr lang="en-US" dirty="0" err="1">
                <a:solidFill>
                  <a:srgbClr val="C00000"/>
                </a:solidFill>
              </a:rPr>
              <a:t>khi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nghe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giảng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Elearning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sinh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viên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nắm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vấn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đề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chính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4017646" y="4803999"/>
            <a:ext cx="12910126" cy="322324"/>
          </a:xfrm>
        </p:spPr>
        <p:txBody>
          <a:bodyPr/>
          <a:lstStyle/>
          <a:p>
            <a:endParaRPr lang="en-US"/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5278B322-99BE-415E-9D7F-EA82FDF2A80A}"/>
              </a:ext>
            </a:extLst>
          </p:cNvPr>
          <p:cNvGrpSpPr/>
          <p:nvPr/>
        </p:nvGrpSpPr>
        <p:grpSpPr>
          <a:xfrm>
            <a:off x="2839219" y="1955007"/>
            <a:ext cx="2712109" cy="2062740"/>
            <a:chOff x="3291154" y="905935"/>
            <a:chExt cx="2256891" cy="2256891"/>
          </a:xfrm>
        </p:grpSpPr>
        <p:sp>
          <p:nvSpPr>
            <p:cNvPr id="64" name="Hình Bầu dục 63">
              <a:extLst>
                <a:ext uri="{FF2B5EF4-FFF2-40B4-BE49-F238E27FC236}">
                  <a16:creationId xmlns:a16="http://schemas.microsoft.com/office/drawing/2014/main" id="{10349232-6F33-4933-9CED-189DE65D1EA5}"/>
                </a:ext>
              </a:extLst>
            </p:cNvPr>
            <p:cNvSpPr/>
            <p:nvPr/>
          </p:nvSpPr>
          <p:spPr>
            <a:xfrm>
              <a:off x="3291154" y="905935"/>
              <a:ext cx="2256891" cy="22568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5" name="Hình Bầu dục 4">
              <a:extLst>
                <a:ext uri="{FF2B5EF4-FFF2-40B4-BE49-F238E27FC236}">
                  <a16:creationId xmlns:a16="http://schemas.microsoft.com/office/drawing/2014/main" id="{C22AE682-AD07-4007-9BFE-15C907169A54}"/>
                </a:ext>
              </a:extLst>
            </p:cNvPr>
            <p:cNvSpPr txBox="1"/>
            <p:nvPr/>
          </p:nvSpPr>
          <p:spPr>
            <a:xfrm>
              <a:off x="3621668" y="1236449"/>
              <a:ext cx="1613393" cy="1595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solidFill>
                    <a:srgbClr val="C00000"/>
                  </a:solidFill>
                </a:rPr>
                <a:t>Những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lí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luận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cơ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bản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của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nghệ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thuật</a:t>
              </a:r>
              <a:r>
                <a:rPr lang="en-US" sz="2400" kern="1200" dirty="0">
                  <a:solidFill>
                    <a:srgbClr val="C00000"/>
                  </a:solidFill>
                </a:rPr>
                <a:t> </a:t>
              </a:r>
              <a:r>
                <a:rPr lang="en-US" sz="2400" kern="1200" dirty="0" err="1">
                  <a:solidFill>
                    <a:srgbClr val="C00000"/>
                  </a:solidFill>
                </a:rPr>
                <a:t>múa</a:t>
              </a:r>
              <a:endParaRPr lang="en-US" sz="2400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23732CFE-D7E1-404A-98F6-D27177F6EB41}"/>
              </a:ext>
            </a:extLst>
          </p:cNvPr>
          <p:cNvGrpSpPr/>
          <p:nvPr/>
        </p:nvGrpSpPr>
        <p:grpSpPr>
          <a:xfrm>
            <a:off x="3312758" y="1212907"/>
            <a:ext cx="1801703" cy="919566"/>
            <a:chOff x="3855377" y="402"/>
            <a:chExt cx="1128445" cy="1128445"/>
          </a:xfrm>
        </p:grpSpPr>
        <p:sp>
          <p:nvSpPr>
            <p:cNvPr id="62" name="Hình Bầu dục 61">
              <a:extLst>
                <a:ext uri="{FF2B5EF4-FFF2-40B4-BE49-F238E27FC236}">
                  <a16:creationId xmlns:a16="http://schemas.microsoft.com/office/drawing/2014/main" id="{861C99AC-364D-49DF-AE66-454AA08FB7CB}"/>
                </a:ext>
              </a:extLst>
            </p:cNvPr>
            <p:cNvSpPr/>
            <p:nvPr/>
          </p:nvSpPr>
          <p:spPr>
            <a:xfrm>
              <a:off x="3855377" y="402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3" name="Hình Bầu dục 6">
              <a:extLst>
                <a:ext uri="{FF2B5EF4-FFF2-40B4-BE49-F238E27FC236}">
                  <a16:creationId xmlns:a16="http://schemas.microsoft.com/office/drawing/2014/main" id="{A25C7749-5EF1-49E9-9CA5-2624E65DD6B8}"/>
                </a:ext>
              </a:extLst>
            </p:cNvPr>
            <p:cNvSpPr txBox="1"/>
            <p:nvPr/>
          </p:nvSpPr>
          <p:spPr>
            <a:xfrm>
              <a:off x="4020634" y="165659"/>
              <a:ext cx="797931" cy="797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1.1.1.Khái </a:t>
              </a:r>
              <a:r>
                <a:rPr lang="en-US" sz="1200" kern="1200" dirty="0" err="1"/>
                <a:t>niệm</a:t>
              </a:r>
              <a:r>
                <a:rPr lang="en-US" sz="1200" kern="1200" dirty="0"/>
                <a:t> </a:t>
              </a:r>
              <a:r>
                <a:rPr lang="en-US" sz="1200" dirty="0" err="1"/>
                <a:t>về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nghệ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thuật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múa</a:t>
              </a:r>
              <a:endParaRPr lang="en-US" sz="1200" kern="1200" dirty="0"/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0AB4FD58-3DCC-4581-9449-20477EEDD1E4}"/>
              </a:ext>
            </a:extLst>
          </p:cNvPr>
          <p:cNvGrpSpPr/>
          <p:nvPr/>
        </p:nvGrpSpPr>
        <p:grpSpPr>
          <a:xfrm>
            <a:off x="4912207" y="1523634"/>
            <a:ext cx="2094448" cy="1261810"/>
            <a:chOff x="5203896" y="683305"/>
            <a:chExt cx="1128445" cy="1128445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BDACBF12-4569-406A-971A-997A68495B91}"/>
                </a:ext>
              </a:extLst>
            </p:cNvPr>
            <p:cNvSpPr/>
            <p:nvPr/>
          </p:nvSpPr>
          <p:spPr>
            <a:xfrm>
              <a:off x="5203896" y="683305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1" name="Hình Bầu dục 8">
              <a:extLst>
                <a:ext uri="{FF2B5EF4-FFF2-40B4-BE49-F238E27FC236}">
                  <a16:creationId xmlns:a16="http://schemas.microsoft.com/office/drawing/2014/main" id="{42FF4117-C1DA-438F-947B-27E787BC34E1}"/>
                </a:ext>
              </a:extLst>
            </p:cNvPr>
            <p:cNvSpPr txBox="1"/>
            <p:nvPr/>
          </p:nvSpPr>
          <p:spPr>
            <a:xfrm>
              <a:off x="5312866" y="909399"/>
              <a:ext cx="797931" cy="797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1.1.2.Sơ </a:t>
              </a:r>
              <a:r>
                <a:rPr lang="en-US" sz="1200" kern="1200" dirty="0" err="1"/>
                <a:t>lược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về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nguồn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gốc</a:t>
              </a:r>
              <a:r>
                <a:rPr lang="en-US" sz="1200" kern="1200" dirty="0"/>
                <a:t>, </a:t>
              </a:r>
              <a:r>
                <a:rPr lang="en-US" sz="1200" kern="1200" dirty="0" err="1"/>
                <a:t>sự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hình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thành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của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nghệ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thuật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múa</a:t>
              </a:r>
              <a:r>
                <a:rPr lang="en-US" sz="1200" kern="1200" dirty="0"/>
                <a:t> 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F3B7C232-9138-4AC2-B663-E9E3B04D2D4B}"/>
              </a:ext>
            </a:extLst>
          </p:cNvPr>
          <p:cNvGrpSpPr/>
          <p:nvPr/>
        </p:nvGrpSpPr>
        <p:grpSpPr>
          <a:xfrm>
            <a:off x="4948727" y="3182386"/>
            <a:ext cx="2119040" cy="1178848"/>
            <a:chOff x="5218352" y="2213948"/>
            <a:chExt cx="1128445" cy="1128445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FFDA94BA-7390-483B-8BAF-B6680ED4911B}"/>
                </a:ext>
              </a:extLst>
            </p:cNvPr>
            <p:cNvSpPr/>
            <p:nvPr/>
          </p:nvSpPr>
          <p:spPr>
            <a:xfrm>
              <a:off x="5218352" y="2213948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9" name="Hình Bầu dục 10">
              <a:extLst>
                <a:ext uri="{FF2B5EF4-FFF2-40B4-BE49-F238E27FC236}">
                  <a16:creationId xmlns:a16="http://schemas.microsoft.com/office/drawing/2014/main" id="{78D313D7-1DC5-4438-81AC-148552A3E8C5}"/>
                </a:ext>
              </a:extLst>
            </p:cNvPr>
            <p:cNvSpPr txBox="1"/>
            <p:nvPr/>
          </p:nvSpPr>
          <p:spPr>
            <a:xfrm>
              <a:off x="5293479" y="2370293"/>
              <a:ext cx="797931" cy="797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1.1.3. </a:t>
              </a:r>
              <a:r>
                <a:rPr lang="en-US" sz="1200" kern="1200" dirty="0" err="1"/>
                <a:t>Đặc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trưng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cơ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bản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của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nghệ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thuật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múa</a:t>
              </a:r>
              <a:r>
                <a:rPr lang="en-US" sz="1200" kern="1200" dirty="0"/>
                <a:t> </a:t>
              </a:r>
            </a:p>
          </p:txBody>
        </p: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A8C580A2-2C53-4A59-B4F4-97F0775FB467}"/>
              </a:ext>
            </a:extLst>
          </p:cNvPr>
          <p:cNvGrpSpPr/>
          <p:nvPr/>
        </p:nvGrpSpPr>
        <p:grpSpPr>
          <a:xfrm>
            <a:off x="1322780" y="2838898"/>
            <a:ext cx="1969429" cy="1178849"/>
            <a:chOff x="2163670" y="1418845"/>
            <a:chExt cx="1128445" cy="1128445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8BBC8995-0153-400A-B1AA-B5B1E50611C1}"/>
                </a:ext>
              </a:extLst>
            </p:cNvPr>
            <p:cNvSpPr/>
            <p:nvPr/>
          </p:nvSpPr>
          <p:spPr>
            <a:xfrm>
              <a:off x="2163670" y="1418845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7" name="Hình Bầu dục 12">
              <a:extLst>
                <a:ext uri="{FF2B5EF4-FFF2-40B4-BE49-F238E27FC236}">
                  <a16:creationId xmlns:a16="http://schemas.microsoft.com/office/drawing/2014/main" id="{9EE68613-D455-4F35-BB0A-1E49A9620E78}"/>
                </a:ext>
              </a:extLst>
            </p:cNvPr>
            <p:cNvSpPr txBox="1"/>
            <p:nvPr/>
          </p:nvSpPr>
          <p:spPr>
            <a:xfrm>
              <a:off x="2280040" y="1568905"/>
              <a:ext cx="797931" cy="797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1.1.5. </a:t>
              </a:r>
              <a:r>
                <a:rPr lang="en-US" sz="1200" kern="1200" dirty="0" err="1"/>
                <a:t>Các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chức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năng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cơ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bản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của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nghệ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thuật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múa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đối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với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sự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phát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triển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của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trẻ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mầm</a:t>
              </a:r>
              <a:r>
                <a:rPr lang="en-US" sz="1200" kern="1200" dirty="0"/>
                <a:t> non</a:t>
              </a:r>
            </a:p>
          </p:txBody>
        </p: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C9650722-5BD9-4820-8FB8-5DE833760E11}"/>
              </a:ext>
            </a:extLst>
          </p:cNvPr>
          <p:cNvGrpSpPr/>
          <p:nvPr/>
        </p:nvGrpSpPr>
        <p:grpSpPr>
          <a:xfrm>
            <a:off x="3121568" y="3831635"/>
            <a:ext cx="1992893" cy="919566"/>
            <a:chOff x="2582531" y="2205036"/>
            <a:chExt cx="1128445" cy="1128445"/>
          </a:xfrm>
        </p:grpSpPr>
        <p:sp>
          <p:nvSpPr>
            <p:cNvPr id="54" name="Hình Bầu dục 53">
              <a:extLst>
                <a:ext uri="{FF2B5EF4-FFF2-40B4-BE49-F238E27FC236}">
                  <a16:creationId xmlns:a16="http://schemas.microsoft.com/office/drawing/2014/main" id="{912AE568-7125-4A0B-BA57-08ABE3A6848A}"/>
                </a:ext>
              </a:extLst>
            </p:cNvPr>
            <p:cNvSpPr/>
            <p:nvPr/>
          </p:nvSpPr>
          <p:spPr>
            <a:xfrm>
              <a:off x="2582531" y="2205036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Hình Bầu dục 14">
              <a:extLst>
                <a:ext uri="{FF2B5EF4-FFF2-40B4-BE49-F238E27FC236}">
                  <a16:creationId xmlns:a16="http://schemas.microsoft.com/office/drawing/2014/main" id="{F0B0DD0C-3CE8-48E7-A253-AF2F5DAD3464}"/>
                </a:ext>
              </a:extLst>
            </p:cNvPr>
            <p:cNvSpPr txBox="1"/>
            <p:nvPr/>
          </p:nvSpPr>
          <p:spPr>
            <a:xfrm>
              <a:off x="2747788" y="2370293"/>
              <a:ext cx="797931" cy="797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1.1.4. </a:t>
              </a:r>
              <a:r>
                <a:rPr lang="en-US" sz="1200" kern="1200" dirty="0" err="1"/>
                <a:t>Ngôn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ngữ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múa</a:t>
              </a:r>
              <a:endParaRPr lang="en-US" sz="1200" kern="1200" dirty="0"/>
            </a:p>
          </p:txBody>
        </p:sp>
      </p:grpSp>
      <p:grpSp>
        <p:nvGrpSpPr>
          <p:cNvPr id="51" name="Nhóm 50">
            <a:extLst>
              <a:ext uri="{FF2B5EF4-FFF2-40B4-BE49-F238E27FC236}">
                <a16:creationId xmlns:a16="http://schemas.microsoft.com/office/drawing/2014/main" id="{FCE2E4FE-DDA4-47CD-A925-D807D6C3FFA0}"/>
              </a:ext>
            </a:extLst>
          </p:cNvPr>
          <p:cNvGrpSpPr/>
          <p:nvPr/>
        </p:nvGrpSpPr>
        <p:grpSpPr>
          <a:xfrm>
            <a:off x="1322780" y="1492636"/>
            <a:ext cx="2094449" cy="1178849"/>
            <a:chOff x="2582531" y="735280"/>
            <a:chExt cx="1128445" cy="1128445"/>
          </a:xfrm>
        </p:grpSpPr>
        <p:sp>
          <p:nvSpPr>
            <p:cNvPr id="52" name="Hình Bầu dục 51">
              <a:extLst>
                <a:ext uri="{FF2B5EF4-FFF2-40B4-BE49-F238E27FC236}">
                  <a16:creationId xmlns:a16="http://schemas.microsoft.com/office/drawing/2014/main" id="{DD805824-434B-4C26-8B3C-9D0E9B163885}"/>
                </a:ext>
              </a:extLst>
            </p:cNvPr>
            <p:cNvSpPr/>
            <p:nvPr/>
          </p:nvSpPr>
          <p:spPr>
            <a:xfrm>
              <a:off x="2582531" y="735280"/>
              <a:ext cx="1128445" cy="11284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3" name="Hình Bầu dục 16">
              <a:extLst>
                <a:ext uri="{FF2B5EF4-FFF2-40B4-BE49-F238E27FC236}">
                  <a16:creationId xmlns:a16="http://schemas.microsoft.com/office/drawing/2014/main" id="{5551CDA5-EF9B-4DBF-828E-41B09AF74FBF}"/>
                </a:ext>
              </a:extLst>
            </p:cNvPr>
            <p:cNvSpPr txBox="1"/>
            <p:nvPr/>
          </p:nvSpPr>
          <p:spPr>
            <a:xfrm>
              <a:off x="2747788" y="900537"/>
              <a:ext cx="797931" cy="797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1.1.6. </a:t>
              </a:r>
              <a:r>
                <a:rPr lang="en-US" sz="1200" kern="1200" dirty="0" err="1"/>
                <a:t>Phân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loại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nghệ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thuật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múa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và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các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dạng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múa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ở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trường</a:t>
              </a:r>
              <a:r>
                <a:rPr lang="en-US" sz="1200" kern="1200" dirty="0"/>
                <a:t> </a:t>
              </a:r>
              <a:r>
                <a:rPr lang="en-US" sz="1200" kern="1200" dirty="0" err="1"/>
                <a:t>mầm</a:t>
              </a:r>
              <a:r>
                <a:rPr lang="en-US" sz="1200" kern="1200" dirty="0"/>
                <a:t> non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13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Các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nhiệm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vụ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cần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chuẩn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bị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cho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học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trực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tiếp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Sinh </a:t>
            </a:r>
            <a:r>
              <a:rPr lang="en-US" dirty="0" err="1">
                <a:solidFill>
                  <a:srgbClr val="C00000"/>
                </a:solidFill>
              </a:rPr>
              <a:t>viên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đọc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giáo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trình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liệu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khảo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 err="1">
                <a:solidFill>
                  <a:srgbClr val="C00000"/>
                </a:solidFill>
              </a:rPr>
              <a:t>Trình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bày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nội</a:t>
            </a:r>
            <a:r>
              <a:rPr lang="en-US" dirty="0">
                <a:solidFill>
                  <a:srgbClr val="C00000"/>
                </a:solidFill>
              </a:rPr>
              <a:t> dung </a:t>
            </a:r>
            <a:r>
              <a:rPr lang="en-US" dirty="0" err="1">
                <a:solidFill>
                  <a:srgbClr val="C00000"/>
                </a:solidFill>
              </a:rPr>
              <a:t>sau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vở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tự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học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de-DE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de-DE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học thuyết về nguồn gốc của nghệ thuật múa</a:t>
            </a:r>
            <a:endParaRPr lang="de-DE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b="1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de-DE" sz="18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endParaRPr lang="de-DE" sz="1800" spc="-3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endParaRPr lang="de-DE" sz="1800" spc="-3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endParaRPr lang="de-DE" sz="1800" spc="-3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nănng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</a:t>
            </a:r>
          </a:p>
          <a:p>
            <a:pPr marL="0" indent="0">
              <a:buNone/>
            </a:pP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de-DE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de-DE" sz="1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endParaRPr lang="en-US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Thạc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. </a:t>
            </a:r>
            <a:r>
              <a:rPr lang="en-US" dirty="0" err="1"/>
              <a:t>Đặng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Lê Na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     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Gợi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ý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các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vấn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đề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thảo</a:t>
            </a:r>
            <a:r>
              <a:rPr lang="en-US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50000"/>
                  </a:srgbClr>
                </a:solidFill>
              </a:rPr>
              <a:t>luận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                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endParaRPr lang="nl-NL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Khái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niệm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Nghệ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thuật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múa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Nguồn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gốc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sự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hình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thành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và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quá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trình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phát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triển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nghệ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thuật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múa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Đặc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trưng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cơ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bản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nghệ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thuật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múa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Ngôn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ngữ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múa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Chức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năng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cơ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bản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nghệ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thuật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múa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đối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với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sự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phát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triển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toàn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diện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trẻ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mầm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non</a:t>
            </a: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Phân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loại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nghệ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thuật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múa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và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các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dạng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múa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ở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trường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mầm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Thạc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. </a:t>
            </a:r>
            <a:r>
              <a:rPr lang="en-US" dirty="0" err="1"/>
              <a:t>Đặng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Lê 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gency FB" pitchFamily="34" charset="0"/>
              </a:rPr>
              <a:t>Hẹn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gặp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lại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err="1">
                <a:latin typeface="Agency FB" pitchFamily="34" charset="0"/>
              </a:rPr>
              <a:t>các</a:t>
            </a:r>
            <a:r>
              <a:rPr lang="en-US">
                <a:latin typeface="Agency FB" pitchFamily="34" charset="0"/>
              </a:rPr>
              <a:t> bạn </a:t>
            </a:r>
            <a:r>
              <a:rPr lang="en-US" dirty="0">
                <a:latin typeface="Agency FB" pitchFamily="34" charset="0"/>
              </a:rPr>
              <a:t>ở </a:t>
            </a:r>
            <a:r>
              <a:rPr lang="en-US" dirty="0" err="1">
                <a:latin typeface="Agency FB" pitchFamily="34" charset="0"/>
              </a:rPr>
              <a:t>nội</a:t>
            </a:r>
            <a:r>
              <a:rPr lang="en-US" dirty="0">
                <a:latin typeface="Agency FB" pitchFamily="34" charset="0"/>
              </a:rPr>
              <a:t> dung </a:t>
            </a:r>
            <a:r>
              <a:rPr lang="en-US" dirty="0" err="1">
                <a:latin typeface="Agency FB" pitchFamily="34" charset="0"/>
              </a:rPr>
              <a:t>tiếp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theo.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Chúc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err="1">
                <a:latin typeface="Agency FB" pitchFamily="34" charset="0"/>
              </a:rPr>
              <a:t>các</a:t>
            </a:r>
            <a:r>
              <a:rPr lang="en-US">
                <a:latin typeface="Agency FB" pitchFamily="34" charset="0"/>
              </a:rPr>
              <a:t> bạn </a:t>
            </a:r>
            <a:r>
              <a:rPr lang="en-US" dirty="0" err="1">
                <a:latin typeface="Agency FB" pitchFamily="34" charset="0"/>
              </a:rPr>
              <a:t>thành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công</a:t>
            </a:r>
            <a:r>
              <a:rPr lang="en-US" dirty="0">
                <a:latin typeface="Agency FB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4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dirty="0"/>
            </a:br>
            <a:r>
              <a:rPr lang="en-US" dirty="0"/>
              <a:t>1.1.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Khái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niệm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chung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về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nghệ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thuật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múa</a:t>
            </a:r>
            <a:br>
              <a:rPr lang="en-US" dirty="0">
                <a:effectLst/>
              </a:rPr>
            </a:br>
            <a:r>
              <a:rPr lang="en-US" dirty="0"/>
              <a:t> 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Khái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niệm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thuật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múa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/>
              <a:t>      </a:t>
            </a:r>
            <a:r>
              <a:rPr lang="en-US" sz="1400" dirty="0" err="1"/>
              <a:t>Nghệ</a:t>
            </a:r>
            <a:r>
              <a:rPr lang="en-US" sz="1400" dirty="0"/>
              <a:t> </a:t>
            </a:r>
            <a:r>
              <a:rPr lang="en-US" sz="1400" dirty="0" err="1"/>
              <a:t>thuật</a:t>
            </a:r>
            <a:r>
              <a:rPr lang="en-US" sz="1400" dirty="0"/>
              <a:t> </a:t>
            </a:r>
            <a:r>
              <a:rPr lang="en-US" sz="1400" dirty="0" err="1"/>
              <a:t>múa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một</a:t>
            </a:r>
            <a:r>
              <a:rPr lang="en-US" sz="1400" dirty="0"/>
              <a:t> </a:t>
            </a:r>
            <a:r>
              <a:rPr lang="en-US" sz="1400" dirty="0" err="1"/>
              <a:t>loại</a:t>
            </a:r>
            <a:r>
              <a:rPr lang="en-US" sz="1400" dirty="0"/>
              <a:t> </a:t>
            </a:r>
            <a:r>
              <a:rPr lang="en-US" sz="1400" dirty="0" err="1"/>
              <a:t>hình</a:t>
            </a:r>
            <a:r>
              <a:rPr lang="en-US" sz="1400" dirty="0"/>
              <a:t> </a:t>
            </a:r>
            <a:r>
              <a:rPr lang="en-US" sz="1400" dirty="0" err="1"/>
              <a:t>nghệ</a:t>
            </a:r>
            <a:r>
              <a:rPr lang="en-US" sz="1400" dirty="0"/>
              <a:t> </a:t>
            </a:r>
            <a:r>
              <a:rPr lang="en-US" sz="1400" dirty="0" err="1"/>
              <a:t>thuật</a:t>
            </a:r>
            <a:r>
              <a:rPr lang="en-US" sz="1400" dirty="0"/>
              <a:t> </a:t>
            </a:r>
            <a:r>
              <a:rPr lang="en-US" sz="1400" dirty="0" err="1"/>
              <a:t>biểu</a:t>
            </a:r>
            <a:r>
              <a:rPr lang="en-US" sz="1400" dirty="0"/>
              <a:t> </a:t>
            </a:r>
            <a:r>
              <a:rPr lang="en-US" sz="1400" dirty="0" err="1"/>
              <a:t>hiện</a:t>
            </a:r>
            <a:r>
              <a:rPr lang="en-US" sz="1400" dirty="0"/>
              <a:t> </a:t>
            </a:r>
            <a:r>
              <a:rPr lang="en-US" sz="1400" dirty="0" err="1"/>
              <a:t>mang</a:t>
            </a:r>
            <a:r>
              <a:rPr lang="en-US" sz="1400" dirty="0"/>
              <a:t> </a:t>
            </a:r>
            <a:r>
              <a:rPr lang="en-US" sz="1400" dirty="0" err="1"/>
              <a:t>tính</a:t>
            </a:r>
            <a:r>
              <a:rPr lang="en-US" sz="1400" dirty="0"/>
              <a:t> </a:t>
            </a:r>
            <a:r>
              <a:rPr lang="en-US" sz="1400" dirty="0" err="1"/>
              <a:t>tổng</a:t>
            </a:r>
            <a:r>
              <a:rPr lang="en-US" sz="1400" dirty="0"/>
              <a:t> </a:t>
            </a:r>
            <a:r>
              <a:rPr lang="en-US" sz="1400" dirty="0" err="1"/>
              <a:t>hợp</a:t>
            </a:r>
            <a:r>
              <a:rPr lang="en-US" sz="1400" dirty="0"/>
              <a:t>, </a:t>
            </a:r>
            <a:r>
              <a:rPr lang="en-US" sz="1400" dirty="0" err="1"/>
              <a:t>mang</a:t>
            </a:r>
            <a:r>
              <a:rPr lang="en-US" sz="1400" dirty="0"/>
              <a:t> </a:t>
            </a:r>
            <a:r>
              <a:rPr lang="en-US" sz="1400" dirty="0" err="1"/>
              <a:t>tính</a:t>
            </a:r>
            <a:r>
              <a:rPr lang="en-US" sz="1400" dirty="0"/>
              <a:t> </a:t>
            </a:r>
            <a:r>
              <a:rPr lang="en-US" sz="1400" dirty="0" err="1"/>
              <a:t>khách</a:t>
            </a:r>
            <a:r>
              <a:rPr lang="en-US" sz="1400" dirty="0"/>
              <a:t> </a:t>
            </a:r>
            <a:r>
              <a:rPr lang="en-US" sz="1400" dirty="0" err="1"/>
              <a:t>quan</a:t>
            </a:r>
            <a:r>
              <a:rPr lang="en-US" sz="1400" dirty="0"/>
              <a:t> </a:t>
            </a:r>
            <a:r>
              <a:rPr lang="en-US" sz="1400" dirty="0" err="1"/>
              <a:t>đặc</a:t>
            </a:r>
            <a:r>
              <a:rPr lang="en-US" sz="1400" dirty="0"/>
              <a:t> </a:t>
            </a:r>
            <a:r>
              <a:rPr lang="en-US" sz="1400" dirty="0" err="1"/>
              <a:t>thù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</a:t>
            </a:r>
            <a:r>
              <a:rPr lang="en-US" sz="1400" dirty="0" err="1"/>
              <a:t>Phương</a:t>
            </a:r>
            <a:r>
              <a:rPr lang="en-US" sz="1400" dirty="0"/>
              <a:t> </a:t>
            </a:r>
            <a:r>
              <a:rPr lang="en-US" sz="1400" dirty="0" err="1"/>
              <a:t>tiện</a:t>
            </a:r>
            <a:r>
              <a:rPr lang="en-US" sz="1400" dirty="0"/>
              <a:t> </a:t>
            </a:r>
            <a:r>
              <a:rPr lang="en-US" sz="1400" dirty="0" err="1"/>
              <a:t>thể</a:t>
            </a:r>
            <a:r>
              <a:rPr lang="en-US" sz="1400" dirty="0"/>
              <a:t> </a:t>
            </a:r>
            <a:r>
              <a:rPr lang="en-US" sz="1400" dirty="0" err="1"/>
              <a:t>hiện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nghệ</a:t>
            </a:r>
            <a:r>
              <a:rPr lang="en-US" sz="1400" dirty="0"/>
              <a:t> </a:t>
            </a:r>
            <a:r>
              <a:rPr lang="en-US" sz="1400" dirty="0" err="1"/>
              <a:t>thuật</a:t>
            </a:r>
            <a:r>
              <a:rPr lang="en-US" sz="1400" dirty="0"/>
              <a:t> </a:t>
            </a:r>
            <a:r>
              <a:rPr lang="en-US" sz="1400" dirty="0" err="1"/>
              <a:t>múa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ngôn</a:t>
            </a:r>
            <a:r>
              <a:rPr lang="en-US" sz="1400" dirty="0"/>
              <a:t> </a:t>
            </a:r>
            <a:r>
              <a:rPr lang="en-US" sz="1400" dirty="0" err="1"/>
              <a:t>ngữ</a:t>
            </a:r>
            <a:r>
              <a:rPr lang="en-US" sz="1400" dirty="0"/>
              <a:t> </a:t>
            </a:r>
            <a:r>
              <a:rPr lang="en-US" sz="1400" dirty="0" err="1"/>
              <a:t>múa</a:t>
            </a:r>
            <a:r>
              <a:rPr lang="en-US" sz="1400" dirty="0"/>
              <a:t> </a:t>
            </a:r>
            <a:r>
              <a:rPr lang="en-US" sz="1400" dirty="0" err="1"/>
              <a:t>như</a:t>
            </a:r>
            <a:r>
              <a:rPr lang="en-US" sz="1400" dirty="0"/>
              <a:t> </a:t>
            </a:r>
            <a:r>
              <a:rPr lang="en-US" sz="1400" dirty="0" err="1"/>
              <a:t>động</a:t>
            </a:r>
            <a:r>
              <a:rPr lang="en-US" sz="1400" dirty="0"/>
              <a:t> </a:t>
            </a:r>
            <a:r>
              <a:rPr lang="en-US" sz="1400" dirty="0" err="1"/>
              <a:t>tác</a:t>
            </a:r>
            <a:r>
              <a:rPr lang="en-US" sz="1400" dirty="0"/>
              <a:t>, </a:t>
            </a:r>
            <a:r>
              <a:rPr lang="en-US" sz="1400" dirty="0" err="1"/>
              <a:t>dáng</a:t>
            </a:r>
            <a:r>
              <a:rPr lang="en-US" sz="1400" dirty="0"/>
              <a:t> </a:t>
            </a:r>
            <a:r>
              <a:rPr lang="en-US" sz="1400" dirty="0" err="1"/>
              <a:t>dấp</a:t>
            </a:r>
            <a:r>
              <a:rPr lang="en-US" sz="1400" dirty="0"/>
              <a:t>, </a:t>
            </a:r>
            <a:r>
              <a:rPr lang="en-US" sz="1400" dirty="0" err="1"/>
              <a:t>cử</a:t>
            </a:r>
            <a:r>
              <a:rPr lang="en-US" sz="1400" dirty="0"/>
              <a:t> </a:t>
            </a:r>
            <a:r>
              <a:rPr lang="en-US" sz="1400" dirty="0" err="1"/>
              <a:t>chỉ</a:t>
            </a:r>
            <a:r>
              <a:rPr lang="en-US" sz="1400" dirty="0"/>
              <a:t>, </a:t>
            </a:r>
            <a:r>
              <a:rPr lang="en-US" sz="1400" dirty="0" err="1"/>
              <a:t>hành</a:t>
            </a:r>
            <a:r>
              <a:rPr lang="en-US" sz="1400" dirty="0"/>
              <a:t> </a:t>
            </a:r>
            <a:r>
              <a:rPr lang="en-US" sz="1400" dirty="0" err="1"/>
              <a:t>động</a:t>
            </a:r>
            <a:r>
              <a:rPr lang="en-US" sz="1400" dirty="0"/>
              <a:t>, </a:t>
            </a:r>
            <a:r>
              <a:rPr lang="en-US" sz="1400" dirty="0" err="1"/>
              <a:t>điệu</a:t>
            </a:r>
            <a:r>
              <a:rPr lang="en-US" sz="1400" dirty="0"/>
              <a:t> </a:t>
            </a:r>
            <a:r>
              <a:rPr lang="en-US" sz="1400" dirty="0" err="1"/>
              <a:t>bộ</a:t>
            </a:r>
            <a:r>
              <a:rPr lang="en-US" sz="1400" dirty="0"/>
              <a:t>, </a:t>
            </a:r>
            <a:r>
              <a:rPr lang="en-US" sz="1400" dirty="0" err="1"/>
              <a:t>tư</a:t>
            </a:r>
            <a:r>
              <a:rPr lang="en-US" sz="1400" dirty="0"/>
              <a:t> </a:t>
            </a:r>
            <a:r>
              <a:rPr lang="en-US" sz="1400" dirty="0" err="1"/>
              <a:t>thế</a:t>
            </a:r>
            <a:r>
              <a:rPr lang="en-US" sz="1400" dirty="0"/>
              <a:t>, </a:t>
            </a:r>
            <a:r>
              <a:rPr lang="en-US" sz="1400" dirty="0" err="1"/>
              <a:t>đường</a:t>
            </a:r>
            <a:r>
              <a:rPr lang="en-US" sz="1400" dirty="0"/>
              <a:t> </a:t>
            </a:r>
            <a:r>
              <a:rPr lang="en-US" sz="1400" dirty="0" err="1"/>
              <a:t>nét</a:t>
            </a:r>
            <a:r>
              <a:rPr lang="en-US" sz="1400" dirty="0"/>
              <a:t> </a:t>
            </a:r>
            <a:r>
              <a:rPr lang="en-US" sz="1400" dirty="0" err="1"/>
              <a:t>chuyển</a:t>
            </a:r>
            <a:r>
              <a:rPr lang="en-US" sz="1400" dirty="0"/>
              <a:t> </a:t>
            </a:r>
            <a:r>
              <a:rPr lang="en-US" sz="1400" dirty="0" err="1"/>
              <a:t>động</a:t>
            </a:r>
            <a:r>
              <a:rPr lang="en-US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âm</a:t>
            </a:r>
            <a:r>
              <a:rPr lang="en-US" sz="1400" dirty="0"/>
              <a:t> </a:t>
            </a:r>
            <a:r>
              <a:rPr lang="en-US" sz="1400" dirty="0" err="1"/>
              <a:t>nhạc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</a:t>
            </a:r>
            <a:r>
              <a:rPr lang="en-US" sz="1400" dirty="0" err="1"/>
              <a:t>Nghệ</a:t>
            </a:r>
            <a:r>
              <a:rPr lang="en-US" sz="1400" dirty="0"/>
              <a:t> </a:t>
            </a:r>
            <a:r>
              <a:rPr lang="en-US" sz="1400" dirty="0" err="1"/>
              <a:t>thuật</a:t>
            </a:r>
            <a:r>
              <a:rPr lang="en-US" sz="1400" dirty="0"/>
              <a:t> </a:t>
            </a:r>
            <a:r>
              <a:rPr lang="en-US" sz="1400" dirty="0" err="1"/>
              <a:t>múa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diễn</a:t>
            </a:r>
            <a:r>
              <a:rPr lang="en-US" sz="1400" dirty="0"/>
              <a:t> </a:t>
            </a:r>
            <a:r>
              <a:rPr lang="en-US" sz="1400" dirty="0" err="1"/>
              <a:t>ra</a:t>
            </a:r>
            <a:r>
              <a:rPr lang="en-US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không</a:t>
            </a:r>
            <a:r>
              <a:rPr lang="en-US" sz="1400" dirty="0"/>
              <a:t> </a:t>
            </a:r>
            <a:r>
              <a:rPr lang="en-US" sz="1400" dirty="0" err="1"/>
              <a:t>gian</a:t>
            </a:r>
            <a:r>
              <a:rPr lang="en-US" sz="1400" dirty="0"/>
              <a:t> </a:t>
            </a:r>
            <a:r>
              <a:rPr lang="en-US" sz="1400" dirty="0" err="1"/>
              <a:t>sân</a:t>
            </a:r>
            <a:r>
              <a:rPr lang="en-US" sz="1400" dirty="0"/>
              <a:t> </a:t>
            </a:r>
            <a:r>
              <a:rPr lang="en-US" sz="1400" dirty="0" err="1"/>
              <a:t>khấu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thời</a:t>
            </a:r>
            <a:r>
              <a:rPr lang="en-US" sz="1400" dirty="0"/>
              <a:t> </a:t>
            </a:r>
            <a:r>
              <a:rPr lang="en-US" sz="1400" dirty="0" err="1"/>
              <a:t>gian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ấn</a:t>
            </a:r>
            <a:r>
              <a:rPr lang="en-US" sz="1400" dirty="0"/>
              <a:t> </a:t>
            </a:r>
            <a:r>
              <a:rPr lang="en-US" sz="1400" dirty="0" err="1"/>
              <a:t>định</a:t>
            </a:r>
            <a:r>
              <a:rPr lang="en-US" sz="1400" dirty="0"/>
              <a:t> </a:t>
            </a:r>
            <a:r>
              <a:rPr lang="en-US" sz="1400" dirty="0" err="1"/>
              <a:t>trước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</a:t>
            </a:r>
            <a:r>
              <a:rPr lang="en-US" sz="1400" dirty="0" err="1"/>
              <a:t>Nghệ</a:t>
            </a:r>
            <a:r>
              <a:rPr lang="en-US" sz="1400" dirty="0"/>
              <a:t> </a:t>
            </a:r>
            <a:r>
              <a:rPr lang="en-US" sz="1400" dirty="0" err="1"/>
              <a:t>thuật</a:t>
            </a:r>
            <a:r>
              <a:rPr lang="en-US" sz="1400" dirty="0"/>
              <a:t> </a:t>
            </a:r>
            <a:r>
              <a:rPr lang="en-US" sz="1400" dirty="0" err="1"/>
              <a:t>múa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dạng</a:t>
            </a:r>
            <a:r>
              <a:rPr lang="en-US" sz="1400" dirty="0"/>
              <a:t> </a:t>
            </a:r>
            <a:r>
              <a:rPr lang="en-US" sz="1400" dirty="0" err="1"/>
              <a:t>văn</a:t>
            </a:r>
            <a:r>
              <a:rPr lang="en-US" sz="1400" dirty="0"/>
              <a:t> </a:t>
            </a:r>
            <a:r>
              <a:rPr lang="en-US" sz="1400" dirty="0" err="1"/>
              <a:t>hoá</a:t>
            </a:r>
            <a:r>
              <a:rPr lang="en-US" sz="1400" dirty="0"/>
              <a:t> phi </a:t>
            </a:r>
            <a:r>
              <a:rPr lang="en-US" sz="1400" dirty="0" err="1"/>
              <a:t>vật</a:t>
            </a:r>
            <a:r>
              <a:rPr lang="en-US" sz="1400" dirty="0"/>
              <a:t> </a:t>
            </a:r>
            <a:r>
              <a:rPr lang="en-US" sz="1400" dirty="0" err="1"/>
              <a:t>thể</a:t>
            </a:r>
            <a:r>
              <a:rPr lang="en-US" sz="1400" dirty="0"/>
              <a:t> </a:t>
            </a:r>
            <a:r>
              <a:rPr lang="en-US" sz="1400" dirty="0" err="1"/>
              <a:t>còn</a:t>
            </a:r>
            <a:r>
              <a:rPr lang="en-US" sz="1400" dirty="0"/>
              <a:t> </a:t>
            </a:r>
            <a:r>
              <a:rPr lang="en-US" sz="1400" dirty="0" err="1"/>
              <a:t>gọi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en-US" sz="1400" dirty="0"/>
              <a:t> </a:t>
            </a:r>
            <a:r>
              <a:rPr lang="en-US" sz="1400" dirty="0" err="1"/>
              <a:t>nghệ</a:t>
            </a:r>
            <a:r>
              <a:rPr lang="en-US" sz="1400" dirty="0"/>
              <a:t> </a:t>
            </a:r>
            <a:r>
              <a:rPr lang="en-US" sz="1400" dirty="0" err="1"/>
              <a:t>thuật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không</a:t>
            </a:r>
            <a:r>
              <a:rPr lang="en-US" sz="1400" dirty="0"/>
              <a:t> </a:t>
            </a:r>
            <a:r>
              <a:rPr lang="en-US" sz="1400" dirty="0" err="1"/>
              <a:t>gian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thời</a:t>
            </a:r>
            <a:r>
              <a:rPr lang="en-US" sz="1400" dirty="0"/>
              <a:t> </a:t>
            </a:r>
            <a:r>
              <a:rPr lang="en-US" sz="1400" dirty="0" err="1"/>
              <a:t>gian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&lt;Chương 1&gt;</a:t>
            </a:r>
          </a:p>
          <a:p>
            <a:endParaRPr lang="en-US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CDFF3C-1DF8-0987-F07C-5F63D5A6DD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r="15445"/>
          <a:stretch>
            <a:fillRect/>
          </a:stretch>
        </p:blipFill>
        <p:spPr>
          <a:xfrm>
            <a:off x="4648200" y="446533"/>
            <a:ext cx="4343400" cy="42134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6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1.2. </a:t>
            </a:r>
            <a:r>
              <a:rPr lang="en-US" sz="2000" dirty="0" err="1">
                <a:effectLst/>
              </a:rPr>
              <a:t>Sơ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lược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nguồn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gốc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sự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hình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thành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và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quá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trình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phát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triển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củ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nghệ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thuật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1.2.1. </a:t>
            </a:r>
            <a:r>
              <a:rPr lang="en-US" b="1" i="1" dirty="0" err="1">
                <a:solidFill>
                  <a:srgbClr val="FF0000"/>
                </a:solidFill>
              </a:rPr>
              <a:t>Nguồn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gốc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thuật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múa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1.2.1.1. </a:t>
            </a:r>
            <a:r>
              <a:rPr lang="en-US" sz="2000" b="1" i="1" dirty="0" err="1">
                <a:solidFill>
                  <a:srgbClr val="FF0000"/>
                </a:solidFill>
              </a:rPr>
              <a:t>Học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thuyết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bản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năng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sinh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vật</a:t>
            </a:r>
            <a:r>
              <a:rPr lang="en-US" sz="2000" b="1" i="1" dirty="0">
                <a:solidFill>
                  <a:srgbClr val="FF0000"/>
                </a:solidFill>
              </a:rPr>
              <a:t> – </a:t>
            </a:r>
            <a:r>
              <a:rPr lang="en-US" sz="2000" b="1" i="1" dirty="0" err="1">
                <a:solidFill>
                  <a:srgbClr val="FF0000"/>
                </a:solidFill>
              </a:rPr>
              <a:t>bắt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chước</a:t>
            </a:r>
            <a:r>
              <a:rPr lang="en-US" sz="2000" b="1" i="1" dirty="0">
                <a:solidFill>
                  <a:srgbClr val="FF0000"/>
                </a:solidFill>
              </a:rPr>
              <a:t>, du </a:t>
            </a:r>
            <a:r>
              <a:rPr lang="en-US" sz="2000" b="1" i="1" dirty="0" err="1">
                <a:solidFill>
                  <a:srgbClr val="FF0000"/>
                </a:solidFill>
              </a:rPr>
              <a:t>hý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khoái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cảm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về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nguồn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gốc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của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nghệ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thuật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múa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1.2.1.2. </a:t>
            </a:r>
            <a:r>
              <a:rPr lang="en-US" sz="2000" b="1" i="1" dirty="0" err="1">
                <a:solidFill>
                  <a:srgbClr val="FF0000"/>
                </a:solidFill>
              </a:rPr>
              <a:t>Học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thuyết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tôn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giáo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về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nguồn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gốc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của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nghệ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thuật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múa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1.2.1.3. </a:t>
            </a:r>
            <a:r>
              <a:rPr lang="en-US" sz="2000" b="1" i="1" dirty="0" err="1">
                <a:solidFill>
                  <a:srgbClr val="FF0000"/>
                </a:solidFill>
              </a:rPr>
              <a:t>Học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thuyết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duy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vật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về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nguồn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gốc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của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nghệ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thuật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múa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&lt; Chương 1&gt;</a:t>
            </a:r>
          </a:p>
          <a:p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BAA6C6A-E91F-AA65-68E7-D60F5402466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6197"/>
          <a:stretch>
            <a:fillRect/>
          </a:stretch>
        </p:blipFill>
        <p:spPr>
          <a:xfrm>
            <a:off x="4648200" y="933450"/>
            <a:ext cx="4343400" cy="32765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5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1.2. </a:t>
            </a:r>
            <a:r>
              <a:rPr lang="en-US" sz="2000" dirty="0" err="1">
                <a:effectLst/>
              </a:rPr>
              <a:t>Sơ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lược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nguồn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gốc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sự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hình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thành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và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quá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trình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phát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triển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củ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nghệ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thuật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572000" cy="4069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1.2.2. </a:t>
            </a:r>
            <a:r>
              <a:rPr lang="en-US" b="1" i="1" dirty="0" err="1">
                <a:solidFill>
                  <a:srgbClr val="FF0000"/>
                </a:solidFill>
              </a:rPr>
              <a:t>Sự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thành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thuật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múa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1.2.2.1. </a:t>
            </a:r>
            <a:r>
              <a:rPr lang="en-US" sz="2000" b="1" i="1" dirty="0" err="1">
                <a:solidFill>
                  <a:srgbClr val="FF0000"/>
                </a:solidFill>
              </a:rPr>
              <a:t>Điều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kiện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xã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hội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1.2.2.2. </a:t>
            </a:r>
            <a:r>
              <a:rPr lang="en-US" sz="2000" b="1" i="1" dirty="0" err="1">
                <a:solidFill>
                  <a:srgbClr val="FF0000"/>
                </a:solidFill>
              </a:rPr>
              <a:t>Điều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kiện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tự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nhiên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&lt; Chương 1&gt;</a:t>
            </a:r>
          </a:p>
          <a:p>
            <a:endParaRPr lang="en-US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BE6A558-27C4-7942-9B87-EF3102930E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12414"/>
          <a:stretch>
            <a:fillRect/>
          </a:stretch>
        </p:blipFill>
        <p:spPr>
          <a:xfrm>
            <a:off x="4724400" y="765516"/>
            <a:ext cx="4267200" cy="37194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1.2. </a:t>
            </a:r>
            <a:r>
              <a:rPr lang="en-US" sz="2000" dirty="0" err="1">
                <a:effectLst/>
              </a:rPr>
              <a:t>Sơ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lược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nguồn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gốc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sự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hình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thành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và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quá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trình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phát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triển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của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nghệ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thuật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800600" cy="406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1.2.3.Quá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phát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triển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thuật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múa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1.2.3.1. </a:t>
            </a:r>
            <a:r>
              <a:rPr lang="en-US" sz="2000" b="1" i="1" dirty="0" err="1">
                <a:solidFill>
                  <a:srgbClr val="FF0000"/>
                </a:solidFill>
              </a:rPr>
              <a:t>Nghệ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thuật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múa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thời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kì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nguyên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thuỷ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1.2.3.2. </a:t>
            </a:r>
            <a:r>
              <a:rPr lang="en-US" sz="2000" b="1" i="1" dirty="0" err="1">
                <a:solidFill>
                  <a:srgbClr val="FF0000"/>
                </a:solidFill>
              </a:rPr>
              <a:t>Nghệ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thuật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múa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thời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kì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bộ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tộc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bộ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lạc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1.2.3.3. </a:t>
            </a:r>
            <a:r>
              <a:rPr lang="en-US" sz="2000" b="1" i="1" dirty="0" err="1">
                <a:solidFill>
                  <a:srgbClr val="FF0000"/>
                </a:solidFill>
              </a:rPr>
              <a:t>Nghệ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thuật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múa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thời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kì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phong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kiến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1.2.3.4. </a:t>
            </a:r>
            <a:r>
              <a:rPr lang="en-US" sz="2000" b="1" i="1" dirty="0" err="1">
                <a:solidFill>
                  <a:srgbClr val="FF0000"/>
                </a:solidFill>
              </a:rPr>
              <a:t>Nghệ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thuật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múa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thời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kì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nhà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nước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1.2.3.5. </a:t>
            </a:r>
            <a:r>
              <a:rPr lang="en-US" sz="2000" b="1" i="1" dirty="0" err="1">
                <a:solidFill>
                  <a:srgbClr val="FF0000"/>
                </a:solidFill>
              </a:rPr>
              <a:t>Nghệ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thuật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múa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thời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kì</a:t>
            </a:r>
            <a:r>
              <a:rPr lang="en-US" sz="2000" b="1" i="1" dirty="0">
                <a:solidFill>
                  <a:srgbClr val="FF0000"/>
                </a:solidFill>
              </a:rPr>
              <a:t> nay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&lt; Chương 1&gt;</a:t>
            </a:r>
          </a:p>
          <a:p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8CFE905-7FA0-7410-C1BF-9244C15B7D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r="14606"/>
          <a:stretch>
            <a:fillRect/>
          </a:stretch>
        </p:blipFill>
        <p:spPr>
          <a:xfrm>
            <a:off x="4953000" y="658367"/>
            <a:ext cx="4038600" cy="3657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2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1.3. </a:t>
            </a:r>
            <a:r>
              <a:rPr lang="en-US" sz="2000" dirty="0" err="1">
                <a:effectLst/>
              </a:rPr>
              <a:t>Đặc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trưng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bản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của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nghệ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thuật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1.3.1. </a:t>
            </a:r>
            <a:r>
              <a:rPr lang="en-US" b="1" i="1" dirty="0" err="1">
                <a:solidFill>
                  <a:srgbClr val="FF0000"/>
                </a:solidFill>
              </a:rPr>
              <a:t>Đặc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trưng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điệu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1.3.2. </a:t>
            </a:r>
            <a:r>
              <a:rPr lang="en-US" b="1" i="1" dirty="0" err="1">
                <a:solidFill>
                  <a:srgbClr val="FF0000"/>
                </a:solidFill>
              </a:rPr>
              <a:t>Đặc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trưng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tượng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trưng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1.3.3. </a:t>
            </a:r>
            <a:r>
              <a:rPr lang="en-US" b="1" i="1" dirty="0" err="1">
                <a:solidFill>
                  <a:srgbClr val="FF0000"/>
                </a:solidFill>
              </a:rPr>
              <a:t>Đặc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trưng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khái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quát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1.3.4. </a:t>
            </a:r>
            <a:r>
              <a:rPr lang="en-US" b="1" i="1" dirty="0" err="1">
                <a:solidFill>
                  <a:srgbClr val="FF0000"/>
                </a:solidFill>
              </a:rPr>
              <a:t>Đặc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trưng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tạo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hình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1.3.5. </a:t>
            </a:r>
            <a:r>
              <a:rPr lang="en-US" b="1" i="1" dirty="0" err="1">
                <a:solidFill>
                  <a:srgbClr val="FF0000"/>
                </a:solidFill>
              </a:rPr>
              <a:t>Mối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quan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giữa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đặc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trưng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cơ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bản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thuật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múa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&lt; Chương 1&gt;</a:t>
            </a:r>
          </a:p>
          <a:p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5477298-30C5-F123-3182-84E2CD316E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r="13851"/>
          <a:stretch>
            <a:fillRect/>
          </a:stretch>
        </p:blipFill>
        <p:spPr>
          <a:xfrm>
            <a:off x="4572000" y="819150"/>
            <a:ext cx="4343400" cy="3505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1.4. </a:t>
            </a:r>
            <a:r>
              <a:rPr lang="en-US" sz="2000" dirty="0" err="1">
                <a:effectLst/>
              </a:rPr>
              <a:t>Ngôn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ngữ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1.4.1. </a:t>
            </a:r>
            <a:r>
              <a:rPr lang="en-US" b="1" i="1" dirty="0" err="1">
                <a:solidFill>
                  <a:srgbClr val="FF0000"/>
                </a:solidFill>
              </a:rPr>
              <a:t>Ngôn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ngữ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múa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gì</a:t>
            </a:r>
            <a:r>
              <a:rPr lang="en-US" b="1" i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1.4.2. </a:t>
            </a:r>
            <a:r>
              <a:rPr lang="en-US" b="1" i="1" dirty="0" err="1">
                <a:solidFill>
                  <a:srgbClr val="FF0000"/>
                </a:solidFill>
              </a:rPr>
              <a:t>Phân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loại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ngôn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ngữ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múa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1.4.3. </a:t>
            </a:r>
            <a:r>
              <a:rPr lang="en-US" b="1" i="1" dirty="0" err="1">
                <a:solidFill>
                  <a:srgbClr val="FF0000"/>
                </a:solidFill>
              </a:rPr>
              <a:t>Đặc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trưng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cơ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bản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ngôn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ngữ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múa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&lt; Chương 1&gt;</a:t>
            </a:r>
          </a:p>
          <a:p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3C92BD2-A87F-92A4-EB8C-D8B071A386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 r="11251"/>
          <a:stretch>
            <a:fillRect/>
          </a:stretch>
        </p:blipFill>
        <p:spPr>
          <a:xfrm>
            <a:off x="4572000" y="590550"/>
            <a:ext cx="4191000" cy="3810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4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1470"/>
            <a:ext cx="9296400" cy="462880"/>
          </a:xfrm>
        </p:spPr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1.5. </a:t>
            </a:r>
            <a:r>
              <a:rPr lang="en-US" sz="2000" dirty="0" err="1">
                <a:effectLst/>
              </a:rPr>
              <a:t>Chức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năng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bản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của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nghệ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thuật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đối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với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phát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triển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toàn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diện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của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trẻ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mầm</a:t>
            </a:r>
            <a:r>
              <a:rPr lang="en-US" sz="2000" dirty="0">
                <a:effectLst/>
              </a:rPr>
              <a:t> non</a:t>
            </a: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1.5.1.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năng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thành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phẩm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chát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đạo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đức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1.5.2.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năng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giáo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dục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1.5.3.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năng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phản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ánh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xã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hội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1.5.4.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năng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định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hướng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thẩm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mĩ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phát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triển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thẩm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mĩ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1.5.5.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năng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giải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trí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góp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phần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nâng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cao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thể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chất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&lt; Chương 1&gt;</a:t>
            </a:r>
          </a:p>
          <a:p>
            <a:endParaRPr lang="en-US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EACA472-82E7-8D32-90F0-19C4897F32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r="13683"/>
          <a:stretch>
            <a:fillRect/>
          </a:stretch>
        </p:blipFill>
        <p:spPr>
          <a:xfrm>
            <a:off x="4572000" y="590550"/>
            <a:ext cx="4419600" cy="38099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6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1470"/>
            <a:ext cx="9296400" cy="462880"/>
          </a:xfrm>
        </p:spPr>
        <p:txBody>
          <a:bodyPr/>
          <a:lstStyle/>
          <a:p>
            <a:pPr algn="l"/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1.6. </a:t>
            </a:r>
            <a:r>
              <a:rPr lang="en-US" sz="2000" dirty="0" err="1">
                <a:effectLst/>
              </a:rPr>
              <a:t>Phân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loại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nghệ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thuật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và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các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dạng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múa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ở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trường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mầm</a:t>
            </a:r>
            <a:r>
              <a:rPr lang="en-US" sz="2000" dirty="0">
                <a:effectLst/>
              </a:rPr>
              <a:t> non</a:t>
            </a:r>
            <a:br>
              <a:rPr lang="en-US" sz="2000" dirty="0">
                <a:effectLst/>
              </a:rPr>
            </a:br>
            <a:endParaRPr lang="vi-VN" sz="20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1.5.1.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thể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loại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nội</a:t>
            </a:r>
            <a:r>
              <a:rPr lang="en-US" b="1" i="1" dirty="0">
                <a:solidFill>
                  <a:srgbClr val="FF0000"/>
                </a:solidFill>
              </a:rPr>
              <a:t> dung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1.5.2.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thể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loại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thức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1.5.3.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múa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ở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trường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mầm</a:t>
            </a:r>
            <a:r>
              <a:rPr lang="en-US" b="1" i="1" dirty="0">
                <a:solidFill>
                  <a:srgbClr val="FF0000"/>
                </a:solidFill>
              </a:rPr>
              <a:t> non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&lt; Chương 1&gt;</a:t>
            </a:r>
          </a:p>
          <a:p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763511A-4863-FBF1-EE84-B376F87F65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r="12006"/>
          <a:stretch>
            <a:fillRect/>
          </a:stretch>
        </p:blipFill>
        <p:spPr>
          <a:xfrm>
            <a:off x="4572000" y="590550"/>
            <a:ext cx="4343400" cy="35813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7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5421&quot;&gt;&lt;/object&gt;&lt;object type=&quot;2&quot; unique_id=&quot;15422&quot;&gt;&lt;object type=&quot;3&quot; unique_id=&quot;15433&quot;&gt;&lt;property id=&quot;20148&quot; value=&quot;5&quot;/&gt;&lt;property id=&quot;20300&quot; value=&quot;Slide 10 - &amp;quot;Thank you!&amp;quot;&quot;/&gt;&lt;property id=&quot;20307&quot; value=&quot;263&quot;/&gt;&lt;/object&gt;&lt;object type=&quot;3&quot; unique_id=&quot;16321&quot;&gt;&lt;property id=&quot;20148&quot; value=&quot;5&quot;/&gt;&lt;property id=&quot;20300&quot; value=&quot;Slide 1&quot;/&gt;&lt;property id=&quot;20307&quot; value=&quot;276&quot;/&gt;&lt;/object&gt;&lt;object type=&quot;3&quot; unique_id=&quot;16322&quot;&gt;&lt;property id=&quot;20148&quot; value=&quot;5&quot;/&gt;&lt;property id=&quot;20300&quot; value=&quot;Slide 2&quot;/&gt;&lt;property id=&quot;20307&quot; value=&quot;279&quot;/&gt;&lt;/object&gt;&lt;object type=&quot;3&quot; unique_id=&quot;16323&quot;&gt;&lt;property id=&quot;20148&quot; value=&quot;5&quot;/&gt;&lt;property id=&quot;20300&quot; value=&quot;Slide 3&quot;/&gt;&lt;property id=&quot;20307&quot; value=&quot;278&quot;/&gt;&lt;/object&gt;&lt;object type=&quot;3&quot; unique_id=&quot;16329&quot;&gt;&lt;property id=&quot;20148&quot; value=&quot;5&quot;/&gt;&lt;property id=&quot;20300&quot; value=&quot;Slide 8&quot;/&gt;&lt;property id=&quot;20307&quot; value=&quot;284&quot;/&gt;&lt;/object&gt;&lt;object type=&quot;3&quot; unique_id=&quot;16414&quot;&gt;&lt;property id=&quot;20148&quot; value=&quot;5&quot;/&gt;&lt;property id=&quot;20300&quot; value=&quot;Slide 9&quot;/&gt;&lt;property id=&quot;20307&quot; value=&quot;292&quot;/&gt;&lt;/object&gt;&lt;object type=&quot;3&quot; unique_id=&quot;17674&quot;&gt;&lt;property id=&quot;20148&quot; value=&quot;5&quot;/&gt;&lt;property id=&quot;20300&quot; value=&quot;Slide 4&quot;/&gt;&lt;property id=&quot;20307&quot; value=&quot;293&quot;/&gt;&lt;/object&gt;&lt;object type=&quot;3&quot; unique_id=&quot;17675&quot;&gt;&lt;property id=&quot;20148&quot; value=&quot;5&quot;/&gt;&lt;property id=&quot;20300&quot; value=&quot;Slide 5&quot;/&gt;&lt;property id=&quot;20307&quot; value=&quot;294&quot;/&gt;&lt;/object&gt;&lt;object type=&quot;3&quot; unique_id=&quot;17676&quot;&gt;&lt;property id=&quot;20148&quot; value=&quot;5&quot;/&gt;&lt;property id=&quot;20300&quot; value=&quot;Slide 6&quot;/&gt;&lt;property id=&quot;20307&quot; value=&quot;295&quot;/&gt;&lt;/object&gt;&lt;object type=&quot;3&quot; unique_id=&quot;17677&quot;&gt;&lt;property id=&quot;20148&quot; value=&quot;5&quot;/&gt;&lt;property id=&quot;20300&quot; value=&quot;Slide 7&quot;/&gt;&lt;property id=&quot;20307&quot; value=&quot;296&quot;/&gt;&lt;/object&gt;&lt;/object&gt;&lt;/object&gt;&lt;/database&gt;"/>
  <p:tag name="SECTOMILLISECCONVERTED" val="1"/>
  <p:tag name="ISPRING_UUID" val="{27B138BF-0F7E-42CE-9CCB-96C74855B4FA}"/>
  <p:tag name="ISPRING_PROJECT_VERSION" val="9.3"/>
  <p:tag name="ISPRING_PROJECT_FOLDER_UPDATED" val="1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DgWElTzLdR1m8GAAAqGQAAHQAAAHVuaXZlcnNhbC9jb21tb25fbWVzc2FnZXMubG5nrVnbbuM2EH1fYP+BMBCgBbbZ3QIbFEXiBS0zthBZ0kp0vOkFAmPRNhFJdCXKSfrUr+mH9Us6pGTH3gskOQGSIJIxZ4bDM2eG9PnHhzRBG54XQmYXvfen73qIZ3MZi2x50ZvSy59+6aFCsSxmicz4RS+TPfSx//rVecKyZcmWHP5//Qqh85QXBTwWff309IxEfNHzBxG2LBKG9sAhEQ5sHDl4QJxogK2riHrRgIxst9cfSaTgZ8XRLV+KLIMgkFyYF0UiYn7+tkbt5sSj1JtEPnaJ0+sPpFIyRQOWH4fm4mt7hKntudFgCsBu2Ou7bCOWTEEK0W0J8FlxHHZIKLXdESDi+RwMxK1IhHpEIVcKcnEsqmMPSa8fHp9B6vnb9FG57pq76dD2IG1BUGXNQMIKy1hIlLE8N4nrAOg7+IYEUWgRANXQHo3Cqe97ASVDiFCzRaRlUm2IKFAmFSrK9VrmisdIZIZQ7CDDqeyUm/DKdiNwb9ZXv7Ydm95EE0/nmpZ5hsD5izlxvWCCnQP0xeIF4P2AhMSlkE5/7FGv1/dzXvBM8RytV1LJLniaZpEbeZeR5U1dWjMOnXyaktDsvDudDEhwokv6hHoU1rP9KDzp4Oga/HyDUNfg7DhCzTAkYIKDqyonVkDgxTCa2XTc61s5Z5o290KtkAjXuRYlvmFJWfGr1s4md1ulw75f68Y27gGb3zVZW94E6u8mcrwRiKU9grBkumbZI3LkUv6R/fDz2dnD+w9nP3YCCoFSziEUMkgf3rUAcmngOZUsRC75DPut/3az86bUsV2gdP1PN2sg7zUwFv422k2DAGhec9QOjWboXDjEaMaNLNGKbbhuPxvB741CQBmIvO48+oO5hBdZ2VhjQ2+CgUZQWTSwLU1RKAWZ549vKuEp1Urm4K5AsSjYbQLk0j41r/Tn66oCK3ZJLVYgYbFMmchOm13PXMfDQ0OzCfAbj7Re7BYFSAfwhtQbXThvwMV9lkgWo0XOAdALEVuvEzGvZbRmvp+wx8YoAjyDNgZ095wQFGy4fdPrkyxGw5zpxXZECXBIAgDIWcHzI2wjw3VjjnCSdEMY26OxA79UhzAWy1UCv6prHD4BJvi8UStqQcZhOPOCoU6a1mOG1qwo7mUeH7B0fz+bgG3X8qAQLLoHrtvlDhj4IWD6y3M+V81gECU2/K7rCpYKBIyoEQNdUmlZKCibdJ1wxU20Qi+FzatRiS8k1FfCYXoy3Afvptgaae7gqWuNowHdiajDymy+amkHxfnN+tivhhJoss/5xphqNJg2P4O6gBh6XSy8K9DAqy4WNwTGRPjTZLM3r4LubUVpK3pzpjUmeaxHCc2mjZBlAW90SkCazI4Up93chAQ6u0tt7HxHWyvU7Sy2FBsOceQxzxsdgdxbZKiL6tPU/i26xLZjevWX1GOPZu5j8YZlc32gmDO9p4/wWSxi85mmvfH/Vyn+RkzVUn9Sdwl3SD6fdI3noLF8pyKYUjxdqybXOmF1+MdEoUv8uyG0Wfpx/ndj+YvszN4g/+z9OTgwdNmjxiCeman2u/XSkdSzP4GBRTdHmDGS9lZj7XZge7ojNp88nuxs9/LgoGFnC9ne2vVqAFeiYzHCMeTYRB7CqJNCF2pva04f++Gbc0d7+xkZhDaFrjPjt4VQjZ5NPbfur6acj2+sezPrQbOhNnXIwT0HQCYihfjjFpjTCdlmoGoRByuZyTKJTfkn4s60CchtmfKvp+FFLlPzNmHFlv5Vm/r4nCiqxQWVU7/DPLWr4Nb7s1fAx+9SSHAAY4yFXUvPPpau9qSlEZSPToVDw+3oBHWUMjVfQTteyDKLWwJVR7AhucQAVq855CxvnsJqgC/CqN6i+u2vnUD0RAciSnZgv7tS8eLPziB6GTuM6vpC8QfVDDQdGBaFkXd5CZPcYtFkQfHgMGTz0MaqPipv7VqenKkN7H+RIymrmmIqU3h12uyX6is7QxZMKbbGE6i/0JSbLHMYOrsgbOlmedMAjnR15VoABAMEFSrhiDwwXW9dUPXVDyizOaT1+hOW34GsUymTTrGZDdTlpLqt6ekOpFSJyDpF/rymqhdMbT/Cw6G5EIJMwnn/rpohYjhwzuuboUQuW4NZY+xC1/gCj8dCdQUMCNld+OhLDXOB4Eimv5v4759/m+yra8Jak0H2qucn0dt83bd3T4X5VuP87d6XHP8DUEsDBBQAAgAIAOBYSVMAAAAAAgAAAAAAAAAuAAAAdW5pdmVyc2FsL3BsYXliYWNrX2FuZF9uYXZpZ2F0aW9uX3NldHRpbmdzLnhtbAMAUEsDBBQAAgAIAOBYSVPZCkXwUQUAABoeAAAnAAAAdW5pdmVyc2FsL2ZsYXNoX3B1Ymxpc2hpbmdfc2V0dGluZ3MueG1s5Vndcto4FL7PU2i808uG0CRtmgEyFMzEU/4WO20zOzsZYQusjSy5kkxKr/Zp9sH2SfbIDgZCfkRbOt32IkMsn+/TkY7On1w7+5QwNCNSUcHrTnX/wEGEhyKifFp3LoLO8xMHKY15hJngpO5w4aCzxl4tzcaMqtgnWoOoQkDD1Wmq606sdXpaqdzc3OxTlUrzVrBMA7/aD0VSSSVRhGsiKynDc/jR85Qo55bBggD+EsFvYY29PYRqBVNPRBkjiEagOadmUZh1GFaxUynExji8nkqR8aglmJBITsd157eW2662DxcyBVWbJoSbPVENGDTD+hRHETVaYObTzwTFhE5jULd6cOSgGxrpuO4cHrwwPCBf2eTJ2YvFY8PTErALXN9OkBCNI6xx8VjMKMmESDAHUQ0tMwKka2Mrkpp80uVAMRTNOU5oGMAbZPaq7rSDq5HbcUduv+VeXYy6harWiMALuq4Vxu96bfeqPwhc/+o86HW3BgXuh2AL0LaaWdMPR67v9gN3dPXGG2yJsFdqiXF7Ta+7Jea9+8b3gm1n6jd720KG54O+Heb8cuiOul7/7VUwGHQDb7hE5Wd45bTWKusHvwYOIjK5erx1nCVjjimDYHPnjCuiIVwxLKckEB0K3jjBTBEH/ZWS6e8ZZlTPjYdCVLsmJG2qlIR6ZLyv7hiPcpZ0BSEoBi5Z+vbx69K1X52sLb1SzL5c1r1a1spgN4yFFt9Z++rBcan+66PH1X9A0dqMRkT0sZR5yNpcwJMqvFhGx+rhy5ePa/HAbDWsNQ5jCKV6EQlXRxZS1OiPQ01nEKfJHV0nGWN+lqZC6mUwXR0slXiApjYRfO38mWc0Fiwq7UaSMYn6OCErCci/prwDklUHTcBTGFh0kBKOfMwh6VENVg5LApWNlaY6T3adW+mmpJgh4IOsTFDP37B6GGOp1lyjtI9JNGHjj77QRP1ZbHcx9KCoz8AEyDiolbzLI9SW+AaStI34kHAbsXM4PMwcICKtlJBYbSGJmoxZCSfgzTaC78lYUU2sREXGIjQXGWL0GvZZIPC7LIH/YoJWiwM0kSLJR6GA0UjlZplRckOiM5uJLmGKJAMkVEspI7qY4WNGP6MxmQgJvATPwGwwTlXBv78VcYqVWpLihY7PihTr9dvuh2dmgTiaYShXtiMH9yZJqnfCj+eIC73AwXaEOINTYYwS0Sh/Z7O2/S83QxlhwM7fyBpr/IomGcPfkr7ckBXqHZp8N7NsY/gnNbCeNsaz3NGN8+bU4OIUTFJwwosQsgPlGbElDDFHgrM5wiGUScqEjRkVmYKRIkAU1OrLNSzwcEzzpylkMphRRkRaUR5UXxweHb98dfL6dL/y79//PH8UdFtADhk20xUVZOvRtsMaeafFeQL3QCthh7rTUDwBerCtsMZtq+YjLYY18p5Gwxp7t92wBm40HU8gH2k9NrAdIRMTdaINe97fhVrAPaN0sxV477zg8h6C3BU2C7ZaxRST99eWeaX/o5aWvtsctc4RmOuiG/inNuGhLyAS6zCGADMxVzGWmLw1sJEdXARgf9eK1pjZqm4due+sCMHgVlHXbtr+wGrBb22kRkWdOVypMa1UgLphWuRBqBwYTaDQjb5bFviamGzlw984nO8szP0/QtVXt8FFrNtRqCJYhvHOju6vkUx2aaCfeNt/7Puhn/kSZ7S4TrYR7mF5TSQKhGBW8sPFpSny+MSqOPEJQQk05HYbGJHvGq7WD77v9rw3g277F0gNP+gOFk/lh5K1LyPljf36p0TzJqGcJrCtpokvvz82jo8OapX7X+3tAdv699zG3n9QSwMEFAACAAgA4FhJUxtpMzuHAwAAOwwAACEAAAB1bml2ZXJzYWwvZmxhc2hfc2tpbl9zZXR0aW5ncy54bWyNVlFv2jAQfi6/ArF3WCkbrZRGopRK1dharYx3JznAwrEj26Fjv35nJw4OBAgREr77vvP57suZQG0p7+5AKir4Y2/UCzs3QZxLCVwvIM0Y0dCNiILX5LH38mc+7w0sQjAhP0BrytcKDaWlSxEVizQjfD8Xa9GPSLxdS5HzpBd+ebkzTzCw0CPSZp+BZJRvEfdteP/0/NKMY1TpVw1pf0Vi6AtMHAmz29lwNmxDyCQoBSaZh+fJcPL9CoeRCJjbZTQe3Y8mrRiHbV7spxVpRxXVljQeju/Go2YSlhax9bpe2CMTWZ61b0MmxdrkfsQYm+cKgwmSoBoQ/vxgnitwVNbebHKl3xr+6iu1j3KtBe/HgmsUbZ8LmRKGnJX9tOKUHW7BsCqqtsDMo6QFwSkoGifxucKQNdSrHkNym5zrE1YPZB1/KftCNX4xSTNQMZpgHkImNmP4ap4DtPzlvfmBqaEU7N3sUJsIRs8Rg1DLHIKBWxmP2ojPt1zj6w7hijCFbt/kIO94yHeSKxeibnOo3/BJeeJBSoPzLwXLU5gWWXqwut2hp9Mn2zc/r8pWJSZhV5q8zA5Gh/uF9T7BeUaH+zBFf+NsfwI+9hiGe4WeiG3ehULfBMAJ/nbVcSvrMuHnZvAob7/SYAGpSCC0eljQFExngoG1mSQGR1kEnOzommi8RX4aTLS3qatgcOQoNNQomUBTzeBUSLHIpcIk0LksD1d2p8FjCMWrpyZ6DivtsHWjK725pfxe2/Vl9ZaBiiIVi67G6+uxlxK5BbkQgqlet6TgCMMI9tY8hptbAqcPyFe+Em0IXGjwI9u8G5GieJVaYYnWJN6kmElz1lXpbO8aexSU+532judpBHKG/abghFa3GdSGrjcMv3pJ4ROSOvyM0/D0BkNxQisNewbbYSAy3jh9FwtjT3OmKYMduIHgGcwhzxwnUCjp0zMa3dS15lmuCq2cHQcl+Ki64wS+xHxEfQb5jss61iRS9jCHeeAm8CGiN5PLmWY06I8zu7Yy8QOis6FW2BCvbiTX4kMTqctwh7U9KNnBhNPUjg40e9s2eAyDCZGVFbAuV8gTu9vcXCZVIOXgDZ5mghmL4bCJYD31qbjAdy1cSQB/Ilpjp5rTP2AfCSKTXxWgNrgb3IaLJ8OLzA5XHMpppoOBZ7Kt8DqQUk7Nf/5prrRI6T8bZ1a7Ji5COhgOfWGn8x9QSwMEFAACAAgA4FhJU9EeaH1OBQAApB0AACYAAAB1bml2ZXJzYWwvaHRtbF9wdWJsaXNoaW5nX3NldHRpbmdzLnhtbN1Z227bOBB9z1cQWvSxcS5N2gZ2AsdWEKG+raW0DRaLgJZoixuKVEnKqfu0X7Mftl+yQymW7dhx6G6con0oUtFzDoecmcOhVD37mjA0JlJRwWvO/u6egwgPRUT5qOZcBRev3zlIacwjzAQnNYcLB52d7lTTbMCoin2iNZgqBDRcnaS65sRapyeVyt3d3S5VqTS/CpZp4Fe7oUgqqSSKcE1kJWV4An/0JCXKuWewIIB/ieD3sNOdHYSqBVNbRBkjiEbgOadmUZhd6oQ5lcJqgMPbkRQZjxqCCYnkaFBzfmu4zf3m4dSmYGrShHCzJeoUBs2wPsFRRI0TmPn0G0ExoaMYvN3fe+OgOxrpuOYc7h0YHrCvLPPk7MXaseFpCNgEru8nSIjGEda4eCxmlGRIJESDqFMtMwKkC2Nzlpp81eVAMRRNOE5oGMAvyGxVzWkGN333wu27nYZ7c9VvFa5aIwIvaLlWGL/lNd2bTjdw/ZvLoN3aGBS4n4MNQJt6Zk3f67u+2wnc/s25190QYe/UDOO2615rQ8wn99z3gk1n6tTbm0J6l92OHebyuuf2W17nw03Q7bYCrzdD5Tk8l63VymLiV6FARCbn01vHWTLgmDLQmgc5rogGtWJYjkggLihU4xAzRRz0V0pGv2eYUT0xFQqidktIWlcpCXXfVF/NMRXlzOgKQnAMSrKs7aP3ZWm/fbew9Eox+2xZK72sllrXi4UWL+z9/t5R6f77N+vdf8TR6phGRHSwlLlkLS/gSRcOZuq4f3h8vN6LR2arYq1xGIOU6qkSzo9MrajxH4eajkGnyQNfhxljfpamQuqZmM4Plk48QlMdCr6Qf+YZDQSLyriRZECiDk6gCnoX3EFDKA0GIeymhCMfczjkqIawhiVCZQOlqc4Pt4t767qkmCE4wOAUJqjtL4U5jLFUC7VQBsScLOHpHx2hifqz2N9i6FFTn8GeI1ORVvYuj1BT4js4lG3Me4TbmF1CtjCTMURaOSGx2sAS1RmzMk6gfG0MP5GBoppYmYqMRWgiMsToLeyzQFBoWQL/iwma7wbQUIokH2VYaaTysIwpuSPRmc1E1zBFkgESuqOUEV3M8CWj39CADIUEXoLHEDYYp6rg392IOMVKzUjx1MdXxZnqdZru51dmgTgaY+hPNiOHeiZJqrfCjyeICz3FwXaEOIOsMEGJaJT/ZrO23e8PQykpEOdnisYCv6JJxvBz0pcbMke9xZBvZ5ZNAv+kB9bTxnicF7op3pwaSpxCSApO+CGEg4PyjNgShpgjwdkE4RD6ImVkY0xFpmCkEIiCWn2/hwUe0jR/GsHVCWaUEZFWlHv7B4dvjo7fvnt/slv59+9/Xq8F3XeMPYbNdEXL2Fh7z7BGPrjTPIF75O5gh3pwg3gC9Og9whq3qZtr7hTWyBU3C2vsw/uFNXDplvEEcs1dYwl7IWRiVCdaiufqa6cF3DNO1xuB99ELrlcQ5KWw3LBVK6Z7XN1M5q39g15y8OOaSd+t9xuXCAJ01Qr8ExtB6AjQXh3GIClD87bFEpN3/za23asAIu5a0ZrAWnWqffejFSGE2Epn7abtdK0W/MHGql90lr25rtLKBegURsXJB70Cowm0ttGL6f7/UWGrqn1mAd+asP0c4rTypkvXqlOhZ1sSJ4JlGG8tWX/iA+PHxeQX3umV2a9WHc7IJwk1oBc6pX/l9zL96SthG+M2lrdEokAIZmXfm774RB4fWnUfPiEogTu23QZG5EXVaTHpfbftnXdbza1mP7VL/59Ccp53+4qn8kvHwqeN8pX74rfAHRhf/LJ6uvMfUEsDBBQAAgAIAOBYSVN60heixAEAAIoGAAAfAAAAdW5pdmVyc2FsL2h0bWxfc2tpbl9zZXR0aW5ncy5qc42UwU7DMAyG7zzFVK5ogm5Qxm1om4TEAQluiEOael21NI6SrDAQ707TMkhaF5Zcmr9ff8dJ7Y+TUT0iHo1uRh/Nc7N+CNeNBk6zegdnoS4G9NLpkRFFBk9FCaKQEHWQ6vDpj/z5S1DGkWxM0/2jszWeX4TuzZoJ4+OKsNCEZgitIrRXQnujAr8HmX1n1WbkHXO6sxblmKO0IO1Yoi5Zw0Sn62b4CXZgrED/g64Zh8D0Mr5Os0Hy13GaJhmf+RzHUjG5v8ccxynj21zjTmYtvZq46dObvQJdX/j2J+ztYuUDojD2zkLZDby8WMbLeJhUGoyB77izxTyeX5GwYCkIP6Fkej2d/4EGxqtm/EFXhSnsgU7iZJJMfVqxHHqnxCG7yCYhJmuv3mn2grechTfrJcMCQrA96J5V/8dQqHbqiAtUGnN3In00cZNEBbKskHnLLWZukpzbrLMd+jeajjFOUWeH24NzN32mcxjzKCizMqzStjV4ZbchqrgcajZHdApLFrvpRL2n+oSgRCouEpqiPq7Izdhu53Hr5zptpregnxBF3UzdJYGpmwvoO7lGJzBrGd+UtVan8+I3DnLn/OgcO9s8+fwCUEsDBBQAAgAIAOBYSVO45zzyXgAAAGMAAAAcAAAAdW5pdmVyc2FsL2xvY2FsX3NldHRpbmdzLnhtbA3KvQ5AQAwA4N1TNN39bQbHZrTgARoakfRacUd4e7d9w9f2rxd4+AqHqcO6qBBYV9sO3R0u85A3CCGSbiSm7FANoe+yVmwlmTjGFAOcQh9fM/uEyCP5NIdbBMsu+wFQSwECAAAUAAIACADjhgJTw8SYdkcDAADhCQAAFAAAAAAAAAABAAAAAAAAAAAAdW5pdmVyc2FsL3BsYXllci54bWxQSwECAAAUAAIACADgWElTzLdR1m8GAAAqGQAAHQAAAAAAAAABAAAAAAB5AwAAdW5pdmVyc2FsL2NvbW1vbl9tZXNzYWdlcy5sbmdQSwECAAAUAAIACADgWElTAAAAAAIAAAAAAAAALgAAAAAAAAAAAAAAAAAjCgAAdW5pdmVyc2FsL3BsYXliYWNrX2FuZF9uYXZpZ2F0aW9uX3NldHRpbmdzLnhtbFBLAQIAABQAAgAIAOBYSVPZCkXwUQUAABoeAAAnAAAAAAAAAAEAAAAAAHEKAAB1bml2ZXJzYWwvZmxhc2hfcHVibGlzaGluZ19zZXR0aW5ncy54bWxQSwECAAAUAAIACADgWElTG2kzO4cDAAA7DAAAIQAAAAAAAAABAAAAAAAHEAAAdW5pdmVyc2FsL2ZsYXNoX3NraW5fc2V0dGluZ3MueG1sUEsBAgAAFAACAAgA4FhJU9EeaH1OBQAApB0AACYAAAAAAAAAAQAAAAAAzRMAAHVuaXZlcnNhbC9odG1sX3B1Ymxpc2hpbmdfc2V0dGluZ3MueG1sUEsBAgAAFAACAAgA4FhJU3rSF6LEAQAAigYAAB8AAAAAAAAAAQAAAAAAXxkAAHVuaXZlcnNhbC9odG1sX3NraW5fc2V0dGluZ3MuanNQSwECAAAUAAIACADgWElTuOc88l4AAABjAAAAHAAAAAAAAAABAAAAAABgGwAAdW5pdmVyc2FsL2xvY2FsX3NldHRpbmdzLnhtbFBLBQYAAAAACAAIAHgCAAD4GwAAAAA="/>
  <p:tag name="ISPRING_FIRST_PUBLISH" val="1"/>
  <p:tag name="ISPRING_LMS_API_VERSION" val="SCORM 2004 (2nd edition)"/>
  <p:tag name="ISPRING_ULTRA_SCORM_COURSE_ID" val="D99D2122-8CA1-49D8-A080-51D87ADC585F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CURRENT_PLAYER_ID" val="universal"/>
  <p:tag name="FLASHSPRING_ZOOM_TAG" val="68"/>
  <p:tag name="ISPRING_ULTRA_SCORM_COURCE_TITLE" val="Âm nhạc -  bai giang tuan 1- khai quat am nhạc"/>
  <p:tag name="ISPRING_PRESENTATION_TITLE" val="Âm nhạc -  bai giang tuan 1- khai quat am nhạc"/>
  <p:tag name="ISPRING_RESOURCE_FOLDER" val="F:\BÀI GIẢNG ÂM NHẠC TỪNG TUÂN TIÊU HỌC\BÀI GIẢNG TỪNG TUẦN\Âm nhạc - 1.1. bai giang - Copy_1\"/>
  <p:tag name="ISPRING_RESOURCE_FOLDER_STATIC" val="F:\BÀI GIẢNG ÂM NHẠC TỪNG TUÂN TIÊU HỌC\BÀI GIẢNG TỪNG TUẦN\Âm nhạc - 1.1. bai giang - Copy_1\"/>
  <p:tag name="ISPRING_PRESENTATION_PATH" val="F:\BÀI GIẢNG ÂM NHẠC TỪNG TUÂN TIÊU HỌC\BÀI GIẢNG TỪNG TUẦN\Âm nhạc - 1.1. bai giang - Copy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SCORM_USE_CUSTOM_PASSING_SCORE" val="1"/>
  <p:tag name="ISPRING_SCORM_PASSING_SCORE" val="70.000000"/>
  <p:tag name="ISPRING_OUTPUT_FOLDER" val="[[&quot;\uFFFD0\uFFFDh{70924068-EA32-4385-BB34-4D75E100A45B}&quot;,&quot;F:\\BÀI GIẢNG ÂM NHẠC TỪNG TUÂN TIÊU HỌC&quot;]]"/>
  <p:tag name="ISPRING_SCREEN_RECS_UPDATED" val="F:\BÀI GIẢNG ÂM NHẠC TỪNG TUÂN TIÊU HỌC\BÀI GIẢNG TỪNG TUẦN\Âm nhạc - 1.1. bai giang - Copy_1\"/>
  <p:tag name="ISPRING_PRESENTATION_INFO_2" val="&lt;?xml version=&quot;1.0&quot; encoding=&quot;UTF-8&quot; standalone=&quot;no&quot; ?&gt;&#10;&lt;presentation2&gt;&#10;&#10;  &lt;slides&gt;&#10;    &lt;slide id=&quot;{C7D7399C-F0FE-4743-950A-DB44840DE1BD}&quot; pptId=&quot;284&quot;/&gt;&#10;    &lt;slide id=&quot;{C8F008BE-5972-4F06-818D-88A8047AB969}&quot; pptId=&quot;279&quot;/&gt;&#10;    &lt;slide id=&quot;{949BB7A2-FBBD-4F32-A03B-9C81EFDB876C}&quot; pptId=&quot;304&quot;/&gt;&#10;    &lt;slide id=&quot;{090B147A-42B6-4A7B-8517-A80E0DBD0FAC}&quot; pptId=&quot;305&quot;/&gt;&#10;    &lt;slide id=&quot;{43371E23-5BA7-4717-B6B2-6770D1C7207F}&quot; pptId=&quot;306&quot;/&gt;&#10;    &lt;slide id=&quot;{6EBD1693-E510-483C-9446-20F412649BB3}&quot; pptId=&quot;309&quot;/&gt;&#10;    &lt;slide id=&quot;{5E877C32-F317-4EE4-8EA9-B9462FD586D8}&quot; pptId=&quot;310&quot;/&gt;&#10;    &lt;slide id=&quot;{175A183B-FB77-4B0E-B5D1-713BB1B7959A}&quot; pptId=&quot;311&quot;/&gt;&#10;    &lt;slide id=&quot;{071E0CB6-8938-4F5B-B100-5E180786456A}&quot; pptId=&quot;312&quot;/&gt;&#10;    &lt;slide id=&quot;{2EDC31DA-F2C9-4205-9134-5412BE1D1E78}&quot; pptId=&quot;315&quot;/&gt;&#10;    &lt;slide id=&quot;{7D7BD7E0-1DFC-4604-9673-D4E2F8C902B3}&quot; pptId=&quot;316&quot;/&gt;&#10;    &lt;slide id=&quot;{9E9A6094-34E6-474E-A95F-5688D062AAD1}&quot; pptId=&quot;317&quot;/&gt;&#10;    &lt;slide id=&quot;{EAADA838-DE2E-4472-BB68-73A93F63557A}&quot; pptId=&quot;318&quot;/&gt;&#10;    &lt;slide id=&quot;{7BA6EA13-0EA7-4D68-A561-65C7E3464403}&quot; pptId=&quot;319&quot;/&gt;&#10;    &lt;slide id=&quot;{5D8CF180-AEEA-4058-AF00-0F577CB6D3C6}&quot; pptId=&quot;370&quot;/&gt;&#10;    &lt;slide id=&quot;{23DB99CB-4CFC-4B4F-86A2-CA5A1BC83B74}&quot; pptId=&quot;367&quot;/&gt;&#10;    &lt;slide id=&quot;{FA5D93BE-12F1-4550-BC2C-6C6737CA36AB}&quot; pptId=&quot;372&quot;/&gt;&#10;    &lt;slide id=&quot;{3FA13393-AE23-408E-994C-D8F66869095B}&quot; pptId=&quot;362&quot;/&gt;&#10;    &lt;slide id=&quot;{B30C8FD6-A1D4-4628-86EF-A9C1AB6122A1}&quot; pptId=&quot;363&quot;/&gt;&#10;    &lt;slide id=&quot;{4EB593DF-61C4-4DB7-B782-CC910D7A4286}&quot; pptId=&quot;371&quot;/&gt;&#10;  &lt;/slides&gt;&#10;&#10;  &lt;narration&gt;&#10;    &lt;audioTracks&gt;&#10;      &lt;audioTrack muted=&quot;false&quot; name=&quot;side gioi thieu&quot; resource=&quot;3b3f1b8c&quot; slideId=&quot;{C7D7399C-F0FE-4743-950A-DB44840DE1BD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2-01&quot; resource=&quot;e04c4b5e&quot; slideId=&quot;{C8F008BE-5972-4F06-818D-88A8047AB969}&quot; startTime=&quot;252&quot; stepIndex=&quot;0&quot; volume=&quot;1&quot;&gt;&#10;        &lt;audio channels=&quot;2&quot; format=&quot;fltp&quot; sampleRate=&quot;44100&quot;/&gt;&#10;      &lt;/audioTrack&gt;&#10;      &lt;audioTrack muted=&quot;false&quot; name=&quot;slide 3-01&quot; resource=&quot;53c15ea9&quot; slideId=&quot;{949BB7A2-FBBD-4F32-A03B-9C81EFDB876C}&quot; startTime=&quot;0&quot; volume=&quot;1&quot;&gt;&#10;        &lt;audio channels=&quot;2&quot; format=&quot;fltp&quot; sampleRate=&quot;44100&quot;/&gt;&#10;      &lt;/audioTrack&gt;&#10;      &lt;audioTrack muted=&quot;false&quot; name=&quot;slide 4&quot; resource=&quot;4cdcea3e&quot; slideId=&quot;{090B147A-42B6-4A7B-8517-A80E0DBD0FAC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5&quot; resource=&quot;f6de84c2&quot; slideId=&quot;{43371E23-5BA7-4717-B6B2-6770D1C7207F}&quot; startTime=&quot;0&quot; volume=&quot;1&quot;&gt;&#10;        &lt;audio channels=&quot;2&quot; format=&quot;fltp&quot; sampleRate=&quot;44100&quot;/&gt;&#10;      &lt;/audioTrack&gt;&#10;      &lt;audioTrack muted=&quot;false&quot; name=&quot;slide 6&quot; resource=&quot;870029d3&quot; slideId=&quot;{6EBD1693-E510-483C-9446-20F412649BB3}&quot; startTime=&quot;0&quot; volume=&quot;1&quot;&gt;&#10;        &lt;audio channels=&quot;2&quot; format=&quot;fltp&quot; sampleRate=&quot;44100&quot;/&gt;&#10;      &lt;/audioTrack&gt;&#10;      &lt;audioTrack muted=&quot;false&quot; name=&quot;slide 7&quot; resource=&quot;374ae5fc&quot; slideId=&quot;{5E877C32-F317-4EE4-8EA9-B9462FD586D8}&quot; startTime=&quot;0&quot; volume=&quot;1&quot;&gt;&#10;        &lt;audio channels=&quot;2&quot; format=&quot;fltp&quot; sampleRate=&quot;44100&quot;/&gt;&#10;      &lt;/audioTrack&gt;&#10;      &lt;audioTrack muted=&quot;false&quot; name=&quot;slide 8&quot; resource=&quot;0c6bf203&quot; slideId=&quot;{175A183B-FB77-4B0E-B5D1-713BB1B7959A}&quot; startTime=&quot;0&quot; volume=&quot;1&quot;&gt;&#10;        &lt;audio channels=&quot;2&quot; format=&quot;fltp&quot; sampleRate=&quot;44100&quot;/&gt;&#10;      &lt;/audioTrack&gt;&#10;      &lt;audioTrack muted=&quot;false&quot; name=&quot;slide 9&quot; resource=&quot;dcd7adda&quot; slideId=&quot;{071E0CB6-8938-4F5B-B100-5E180786456A}&quot; startTime=&quot;0&quot; volume=&quot;1&quot;&gt;&#10;        &lt;audio channels=&quot;2&quot; format=&quot;fltp&quot; sampleRate=&quot;44100&quot;/&gt;&#10;      &lt;/audioTrack&gt;&#10;      &lt;audioTrack muted=&quot;false&quot; name=&quot;slide 10&quot; resource=&quot;8a2ca1ff&quot; slideId=&quot;{2EDC31DA-F2C9-4205-9134-5412BE1D1E78}&quot; startTime=&quot;0&quot; volume=&quot;1&quot;&gt;&#10;        &lt;audio channels=&quot;2&quot; format=&quot;fltp&quot; sampleRate=&quot;44100&quot;/&gt;&#10;      &lt;/audioTrack&gt;&#10;      &lt;audioTrack muted=&quot;false&quot; name=&quot;slide 11&quot; resource=&quot;147e123b&quot; slideId=&quot;{7D7BD7E0-1DFC-4604-9673-D4E2F8C902B3}&quot; startTime=&quot;0&quot; volume=&quot;1&quot;&gt;&#10;        &lt;audio channels=&quot;2&quot; format=&quot;fltp&quot; sampleRate=&quot;44100&quot;/&gt;&#10;      &lt;/audioTrack&gt;&#10;      &lt;audioTrack muted=&quot;false&quot; name=&quot;slide 12&quot; resource=&quot;9a18eaf4&quot; slideId=&quot;{9E9A6094-34E6-474E-A95F-5688D062AAD1}&quot; startTime=&quot;0&quot; volume=&quot;1&quot;&gt;&#10;        &lt;audio channels=&quot;2&quot; format=&quot;fltp&quot; sampleRate=&quot;44100&quot;/&gt;&#10;      &lt;/audioTrack&gt;&#10;      &lt;audioTrack muted=&quot;false&quot; name=&quot;slide 13&quot; resource=&quot;8ea3450a&quot; slideId=&quot;{EAADA838-DE2E-4472-BB68-73A93F63557A}&quot; startTime=&quot;0&quot; volume=&quot;1&quot;&gt;&#10;        &lt;audio channels=&quot;2&quot; format=&quot;fltp&quot; sampleRate=&quot;44100&quot;/&gt;&#10;      &lt;/audioTrack&gt;&#10;      &lt;audioTrack muted=&quot;false&quot; name=&quot;slide 14&quot; resource=&quot;e7765d7c&quot; slideId=&quot;{7BA6EA13-0EA7-4D68-A561-65C7E3464403}&quot; startTime=&quot;0&quot; volume=&quot;1&quot;&gt;&#10;        &lt;audio channels=&quot;2&quot; format=&quot;fltp&quot; sampleRate=&quot;44100&quot;/&gt;&#10;      &lt;/audioTrack&gt;&#10;      &lt;audioTrack muted=&quot;false&quot; name=&quot;slide 15&quot; resource=&quot;b1ccdd76&quot; slideId=&quot;{5D8CF180-AEEA-4058-AF00-0F577CB6D3C6}&quot; startTime=&quot;0&quot; volume=&quot;1&quot;&gt;&#10;        &lt;audio channels=&quot;2&quot; format=&quot;fltp&quot; sampleRate=&quot;44100&quot;/&gt;&#10;      &lt;/audioTrack&gt;&#10;      &lt;audioTrack muted=&quot;false&quot; name=&quot;slide 16&quot; resource=&quot;33f3e159&quot; slideId=&quot;{FA5D93BE-12F1-4550-BC2C-6C6737CA36AB}&quot; startTime=&quot;0&quot; volume=&quot;1&quot;&gt;&#10;        &lt;audio channels=&quot;2&quot; format=&quot;fltp&quot; sampleRate=&quot;44100&quot;/&gt;&#10;      &lt;/audioTrack&gt;&#10;      &lt;audioTrack muted=&quot;false&quot; name=&quot;slide 17&quot; resource=&quot;1da9a48e&quot; slideId=&quot;{3FA13393-AE23-408E-994C-D8F66869095B}&quot; startTime=&quot;0&quot; volume=&quot;1&quot;&gt;&#10;        &lt;audio channels=&quot;2&quot; format=&quot;fltp&quot; sampleRate=&quot;44100&quot;/&gt;&#10;      &lt;/audioTrack&gt;&#10;      &lt;audioTrack muted=&quot;false&quot; name=&quot;slide 18&quot; resource=&quot;1f34b7e5&quot; slideId=&quot;{B30C8FD6-A1D4-4628-86EF-A9C1AB6122A1}&quot; startTime=&quot;0&quot; stepIndex=&quot;0&quot; volume=&quot;1&quot;&gt;&#10;        &lt;audio channels=&quot;2&quot; format=&quot;fltp&quot; sampleRate=&quot;44100&quot;/&gt;&#10;      &lt;/audioTrack&gt;&#10;      &lt;audioTrack muted=&quot;false&quot; name=&quot;slide 19-01&quot; resource=&quot;3289ba3f&quot; slideId=&quot;{4EB593DF-61C4-4DB7-B782-CC910D7A4286}&quot; startTime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980D56B4-463E-4D27-A8CC-0F9188CC7F88}:370"/>
  <p:tag name="ISPRING_SLIDE_INDENT_LEVEL" val="0"/>
  <p:tag name="GENSWF_ADVANCE_TIME" val="6.449"/>
  <p:tag name="TIMING" val="|0.784"/>
  <p:tag name="ISPRING_SLIDE_ID_2" val="{5D8CF180-AEEA-4058-AF00-0F577CB6D3C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8.322"/>
  <p:tag name="TIMING" val="|1.056|6.202|3.269|3.293|2.987|3.314|3.252"/>
  <p:tag name="GENSWF_SLIDE_UID" val="{4BD6F17B-E487-45B7-AB07-4FA687DA368F}:372"/>
  <p:tag name="ISPRING_SLIDE_ID_2" val="{FA5D93BE-12F1-4550-BC2C-6C6737CA36A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EA711DE-9A61-4C73-A23B-3ACF64C7167E}:362"/>
  <p:tag name="GENSWF_ADVANCE_TIME" val="14.252"/>
  <p:tag name="TIMING" val="|4.772|4.459|0.637|0.092|0.468"/>
  <p:tag name="ISPRING_SLIDE_ID_2" val="{3FA13393-AE23-408E-994C-D8F66869095B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A4306EB2-E9AF-4741-90DD-DB61EA0404AD}:363"/>
  <p:tag name="GENSWF_ADVANCE_TIME" val="14.655"/>
  <p:tag name="TIMING" val="|0.712|3.93|0.944|0.358"/>
  <p:tag name="ISPRING_SLIDE_ID_2" val="{B30C8FD6-A1D4-4628-86EF-A9C1AB6122A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905C1968-1077-478A-8ABD-7FB411F31997}:371"/>
  <p:tag name="GENSWF_ADVANCE_TIME" val="8.186"/>
  <p:tag name="TIMING" val="|4.093"/>
  <p:tag name="ISPRING_SLIDE_ID_2" val="{4EB593DF-61C4-4DB7-B782-CC910D7A428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E0E225-BD10-49F4-B18C-1D546F875C79}:284"/>
  <p:tag name="ISPRING_CUSTOM_TIMING_USED" val="1"/>
  <p:tag name="TIMING" val="|1.378|1.059|3.844"/>
  <p:tag name="GENSWF_ADVANCE_TIME" val="29.176"/>
  <p:tag name="ISPRING_SLIDE_ID_2" val="{C7D7399C-F0FE-4743-950A-DB44840DE1B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968940-417D-4135-8990-4BE0ABED3C1D}:279"/>
  <p:tag name="ISPRING_CUSTOM_TIMING_USED" val="1"/>
  <p:tag name="GENSWF_ADVANCE_TIME" val="22.713"/>
  <p:tag name="TIMING" val="|4.073|3.54"/>
  <p:tag name="ISPRING_SLIDE_ID_2" val="{C8F008BE-5972-4F06-818D-88A8047AB96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A7EC73-60AC-4969-9288-962A314B7C88}:304"/>
  <p:tag name="ISPRING_CUSTOM_TIMING_USED" val="1"/>
  <p:tag name="GENSWF_ADVANCE_TIME" val="44.658"/>
  <p:tag name="TIMING" val="|10.729|7.41|8.329|8.016"/>
  <p:tag name="ISPRING_SLIDE_ID_2" val="{949BB7A2-FBBD-4F32-A03B-9C81EFDB876C}"/>
</p:tagLst>
</file>

<file path=ppt/theme/theme1.xml><?xml version="1.0" encoding="utf-8"?>
<a:theme xmlns:a="http://schemas.openxmlformats.org/drawingml/2006/main" name="VinhUni (16-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hUni Fonts">
      <a:majorFont>
        <a:latin typeface="UTM Swiss Condensed"/>
        <a:ea typeface=""/>
        <a:cs typeface=""/>
      </a:majorFont>
      <a:minorFont>
        <a:latin typeface="UTM Swis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 Mẫu Presentation.potx" id="{E89C0247-89E1-4F81-A2B6-8F1C94A65A65}" vid="{2F9F0F4D-34C0-4E55-B2AE-54E024C04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Mẫu Presentation</Template>
  <TotalTime>1349</TotalTime>
  <Words>1038</Words>
  <Application>Microsoft Macintosh PowerPoint</Application>
  <PresentationFormat>On-screen Show (16:9)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Wingdings</vt:lpstr>
      <vt:lpstr>UTM Swiss Condensed</vt:lpstr>
      <vt:lpstr>Verdana</vt:lpstr>
      <vt:lpstr>Arial</vt:lpstr>
      <vt:lpstr>Minion</vt:lpstr>
      <vt:lpstr>Times New Roman</vt:lpstr>
      <vt:lpstr>Agency FB</vt:lpstr>
      <vt:lpstr>VinhUni (16-9)</vt:lpstr>
      <vt:lpstr>CHƯƠNG 1: NHỮNG LÍ LUẬN CƠ BẢN CỦA NGHỆ THUẬT MÚA</vt:lpstr>
      <vt:lpstr> 1.1. Khái niệm chung về nghệ thuật múa  </vt:lpstr>
      <vt:lpstr> 1.2. Sơ lược nguồn gốc, sự hình thành và quá trình phát triển củ nghệ thuật múa </vt:lpstr>
      <vt:lpstr> 1.2. Sơ lược nguồn gốc, sự hình thành và quá trình phát triển củ nghệ thuật múa </vt:lpstr>
      <vt:lpstr> 1.2. Sơ lược nguồn gốc, sự hình thành và quá trình phát triển của nghệ thuật múa </vt:lpstr>
      <vt:lpstr> 1.3. Đặc trưng cơ bản của nghệ thuật múa </vt:lpstr>
      <vt:lpstr> 1.4. Ngôn ngữ múa </vt:lpstr>
      <vt:lpstr> 1.5. Chức năng cơ bản của nghệ thuật múa đối với sự phát triển toàn diện của trẻ mầm non </vt:lpstr>
      <vt:lpstr> 1.6. Phân loại nghệ thuật múa và các dạng múa ở trường mầm non </vt:lpstr>
      <vt:lpstr>PowerPoint Presentation</vt:lpstr>
      <vt:lpstr>Tóm tắt nội dung</vt:lpstr>
      <vt:lpstr>Các nhiệm vụ cần chuẩn bị cho học trực tiếp</vt:lpstr>
      <vt:lpstr>       Gợi ý các vấn đề thảo luận</vt:lpstr>
      <vt:lpstr>Hẹn gặp lại các bạn ở nội dung tiếp theo. Chúc các bạn thành công!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Âm nhạc -  bai giang tuan 1- khai quat am nhạc</dc:title>
  <dc:creator>HH</dc:creator>
  <cp:lastModifiedBy>Đặng Thị Lê Na</cp:lastModifiedBy>
  <cp:revision>195</cp:revision>
  <dcterms:created xsi:type="dcterms:W3CDTF">2021-09-10T09:18:21Z</dcterms:created>
  <dcterms:modified xsi:type="dcterms:W3CDTF">2024-12-26T06:05:26Z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