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4" r:id="rId2"/>
    <p:sldId id="282" r:id="rId3"/>
    <p:sldId id="258" r:id="rId4"/>
    <p:sldId id="259" r:id="rId5"/>
    <p:sldId id="278" r:id="rId6"/>
    <p:sldId id="280" r:id="rId7"/>
    <p:sldId id="279" r:id="rId8"/>
    <p:sldId id="277" r:id="rId9"/>
    <p:sldId id="260" r:id="rId10"/>
    <p:sldId id="261" r:id="rId11"/>
    <p:sldId id="262" r:id="rId12"/>
    <p:sldId id="263" r:id="rId13"/>
    <p:sldId id="267" r:id="rId14"/>
    <p:sldId id="268" r:id="rId15"/>
    <p:sldId id="269" r:id="rId16"/>
    <p:sldId id="270" r:id="rId17"/>
    <p:sldId id="271" r:id="rId18"/>
    <p:sldId id="272" r:id="rId19"/>
    <p:sldId id="273" r:id="rId20"/>
    <p:sldId id="274" r:id="rId21"/>
    <p:sldId id="275" r:id="rId22"/>
    <p:sldId id="276" r:id="rId23"/>
  </p:sldIdLst>
  <p:sldSz cx="18288000" cy="10287000"/>
  <p:notesSz cx="6858000" cy="9144000"/>
  <p:embeddedFontLst>
    <p:embeddedFont>
      <p:font typeface="Arimo" panose="020B0604020202020204" charset="0"/>
      <p:regular r:id="rId24"/>
    </p:embeddedFont>
    <p:embeddedFont>
      <p:font typeface="Arimo Bold" panose="020B0604020202020204" charset="0"/>
      <p:regular r:id="rId25"/>
    </p:embeddedFont>
    <p:embeddedFont>
      <p:font typeface="Calibri" panose="020F0502020204030204" pitchFamily="34" charset="0"/>
      <p:regular r:id="rId26"/>
      <p:bold r:id="rId27"/>
      <p:italic r:id="rId28"/>
      <p:boldItalic r:id="rId29"/>
    </p:embeddedFont>
    <p:embeddedFont>
      <p:font typeface="Clear Sans Bold" panose="020B0604020202020204" charset="0"/>
      <p:regular r:id="rId30"/>
    </p:embeddedFont>
    <p:embeddedFont>
      <p:font typeface="Livvic Bold" panose="020B0604020202020204" charset="0"/>
      <p:regular r:id="rId31"/>
    </p:embeddedFont>
    <p:embeddedFont>
      <p:font typeface="More Sugar" panose="020B0604020202020204" charset="0"/>
      <p:regular r:id="rId32"/>
    </p:embeddedFont>
    <p:embeddedFont>
      <p:font typeface="Sniglet"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30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7.png"/><Relationship Id="rId10" Type="http://schemas.openxmlformats.org/officeDocument/2006/relationships/image" Target="../media/image6.png"/><Relationship Id="rId4" Type="http://schemas.openxmlformats.org/officeDocument/2006/relationships/image" Target="../media/image26.png"/><Relationship Id="rId9"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9.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tuoitre.vn/ung-dung-phuong-phap-montessori-vao-giao-duc-mam-non-tai-viet-nam-542657.htm" TargetMode="External"/><Relationship Id="rId5" Type="http://schemas.openxmlformats.org/officeDocument/2006/relationships/hyperlink" Target="https://monkey.edu.vn/" TargetMode="Externa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6.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4.jpeg"/><Relationship Id="rId4" Type="http://schemas.openxmlformats.org/officeDocument/2006/relationships/image" Target="../media/image3.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6.jpeg"/><Relationship Id="rId4" Type="http://schemas.openxmlformats.org/officeDocument/2006/relationships/image" Target="../media/image3.pn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74333" y="1117732"/>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900503" y="1579858"/>
            <a:ext cx="1429289" cy="1634020"/>
            <a:chOff x="0" y="0"/>
            <a:chExt cx="812800" cy="812800"/>
          </a:xfrm>
        </p:grpSpPr>
        <p:sp>
          <p:nvSpPr>
            <p:cNvPr id="58" name="Freeform 5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CF91"/>
            </a:solidFill>
            <a:ln w="47625">
              <a:solidFill>
                <a:srgbClr val="E76262"/>
              </a:solidFill>
            </a:ln>
          </p:spPr>
        </p:sp>
        <p:sp>
          <p:nvSpPr>
            <p:cNvPr id="59" name="TextBox 59"/>
            <p:cNvSpPr txBox="1"/>
            <p:nvPr/>
          </p:nvSpPr>
          <p:spPr>
            <a:xfrm>
              <a:off x="76200" y="-57150"/>
              <a:ext cx="660400" cy="793750"/>
            </a:xfrm>
            <a:prstGeom prst="rect">
              <a:avLst/>
            </a:prstGeom>
          </p:spPr>
          <p:txBody>
            <a:bodyPr lIns="47486" tIns="47486" rIns="47486" bIns="47486" rtlCol="0" anchor="ctr"/>
            <a:lstStyle/>
            <a:p>
              <a:pPr algn="ctr">
                <a:lnSpc>
                  <a:spcPts val="9799"/>
                </a:lnSpc>
              </a:pPr>
              <a:r>
                <a:rPr lang="en-US" sz="6999">
                  <a:solidFill>
                    <a:srgbClr val="503D36"/>
                  </a:solidFill>
                  <a:latin typeface="Sniglet"/>
                </a:rPr>
                <a:t>I.</a:t>
              </a:r>
            </a:p>
          </p:txBody>
        </p:sp>
      </p:grpSp>
      <p:grpSp>
        <p:nvGrpSpPr>
          <p:cNvPr id="60" name="Group 60"/>
          <p:cNvGrpSpPr/>
          <p:nvPr/>
        </p:nvGrpSpPr>
        <p:grpSpPr>
          <a:xfrm>
            <a:off x="4074555" y="1650229"/>
            <a:ext cx="11182392" cy="1799321"/>
            <a:chOff x="0" y="0"/>
            <a:chExt cx="3393203" cy="982983"/>
          </a:xfrm>
        </p:grpSpPr>
        <p:sp>
          <p:nvSpPr>
            <p:cNvPr id="61" name="Freeform 61"/>
            <p:cNvSpPr/>
            <p:nvPr/>
          </p:nvSpPr>
          <p:spPr>
            <a:xfrm>
              <a:off x="0" y="0"/>
              <a:ext cx="3393203" cy="982983"/>
            </a:xfrm>
            <a:custGeom>
              <a:avLst/>
              <a:gdLst/>
              <a:ahLst/>
              <a:cxnLst/>
              <a:rect l="l" t="t" r="r" b="b"/>
              <a:pathLst>
                <a:path w="3393203" h="982983">
                  <a:moveTo>
                    <a:pt x="71033" y="0"/>
                  </a:moveTo>
                  <a:lnTo>
                    <a:pt x="3322170" y="0"/>
                  </a:lnTo>
                  <a:cubicBezTo>
                    <a:pt x="3341010" y="0"/>
                    <a:pt x="3359077" y="7484"/>
                    <a:pt x="3372398" y="20805"/>
                  </a:cubicBezTo>
                  <a:cubicBezTo>
                    <a:pt x="3385720" y="34126"/>
                    <a:pt x="3393203" y="52194"/>
                    <a:pt x="3393203" y="71033"/>
                  </a:cubicBezTo>
                  <a:lnTo>
                    <a:pt x="3393203" y="911951"/>
                  </a:lnTo>
                  <a:cubicBezTo>
                    <a:pt x="3393203" y="930790"/>
                    <a:pt x="3385720" y="948857"/>
                    <a:pt x="3372398" y="962178"/>
                  </a:cubicBezTo>
                  <a:cubicBezTo>
                    <a:pt x="3359077" y="975500"/>
                    <a:pt x="3341010" y="982983"/>
                    <a:pt x="3322170" y="982983"/>
                  </a:cubicBezTo>
                  <a:lnTo>
                    <a:pt x="71033" y="982983"/>
                  </a:lnTo>
                  <a:cubicBezTo>
                    <a:pt x="52194" y="982983"/>
                    <a:pt x="34126" y="975500"/>
                    <a:pt x="20805" y="962178"/>
                  </a:cubicBezTo>
                  <a:cubicBezTo>
                    <a:pt x="7484" y="948857"/>
                    <a:pt x="0" y="930790"/>
                    <a:pt x="0" y="911951"/>
                  </a:cubicBezTo>
                  <a:lnTo>
                    <a:pt x="0" y="71033"/>
                  </a:lnTo>
                  <a:cubicBezTo>
                    <a:pt x="0" y="52194"/>
                    <a:pt x="7484" y="34126"/>
                    <a:pt x="20805" y="20805"/>
                  </a:cubicBezTo>
                  <a:cubicBezTo>
                    <a:pt x="34126" y="7484"/>
                    <a:pt x="52194" y="0"/>
                    <a:pt x="71033" y="0"/>
                  </a:cubicBezTo>
                  <a:close/>
                </a:path>
              </a:pathLst>
            </a:custGeom>
            <a:solidFill>
              <a:srgbClr val="000000">
                <a:alpha val="0"/>
              </a:srgbClr>
            </a:solidFill>
            <a:ln w="47625">
              <a:solidFill>
                <a:srgbClr val="E76262"/>
              </a:solidFill>
            </a:ln>
          </p:spPr>
        </p:sp>
        <p:sp>
          <p:nvSpPr>
            <p:cNvPr id="62" name="TextBox 62"/>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grpSp>
        <p:nvGrpSpPr>
          <p:cNvPr id="63" name="Group 63"/>
          <p:cNvGrpSpPr/>
          <p:nvPr/>
        </p:nvGrpSpPr>
        <p:grpSpPr>
          <a:xfrm>
            <a:off x="15564542" y="3904500"/>
            <a:ext cx="2186870" cy="1191585"/>
            <a:chOff x="0" y="0"/>
            <a:chExt cx="595553" cy="324506"/>
          </a:xfrm>
        </p:grpSpPr>
        <p:sp>
          <p:nvSpPr>
            <p:cNvPr id="64" name="Freeform 6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5" name="TextBox 65"/>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6" name="Group 66"/>
          <p:cNvGrpSpPr/>
          <p:nvPr/>
        </p:nvGrpSpPr>
        <p:grpSpPr>
          <a:xfrm>
            <a:off x="15666322" y="3992410"/>
            <a:ext cx="1998307" cy="1015766"/>
            <a:chOff x="0" y="0"/>
            <a:chExt cx="544201" cy="276625"/>
          </a:xfrm>
        </p:grpSpPr>
        <p:sp>
          <p:nvSpPr>
            <p:cNvPr id="67" name="Freeform 6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68" name="TextBox 68"/>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503D36"/>
                  </a:solidFill>
                  <a:latin typeface="Sniglet"/>
                </a:rPr>
                <a:t>Chapter 1</a:t>
              </a:r>
            </a:p>
          </p:txBody>
        </p:sp>
      </p:grpSp>
      <p:grpSp>
        <p:nvGrpSpPr>
          <p:cNvPr id="69" name="Group 69"/>
          <p:cNvGrpSpPr/>
          <p:nvPr/>
        </p:nvGrpSpPr>
        <p:grpSpPr>
          <a:xfrm>
            <a:off x="1540290" y="1622751"/>
            <a:ext cx="263115" cy="263115"/>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2470372"/>
            <a:ext cx="263115" cy="263115"/>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3317993"/>
            <a:ext cx="263115" cy="263115"/>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4165614"/>
            <a:ext cx="263115" cy="263115"/>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013235"/>
            <a:ext cx="263115" cy="263115"/>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5860856"/>
            <a:ext cx="263115" cy="263115"/>
            <a:chOff x="0" y="0"/>
            <a:chExt cx="812800" cy="812800"/>
          </a:xfrm>
        </p:grpSpPr>
        <p:sp>
          <p:nvSpPr>
            <p:cNvPr id="85" name="Freeform 8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6708477"/>
            <a:ext cx="263115" cy="263115"/>
            <a:chOff x="0" y="0"/>
            <a:chExt cx="812800" cy="812800"/>
          </a:xfrm>
        </p:grpSpPr>
        <p:sp>
          <p:nvSpPr>
            <p:cNvPr id="88" name="Freeform 8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7556097"/>
            <a:ext cx="263115" cy="263115"/>
            <a:chOff x="0" y="0"/>
            <a:chExt cx="812800" cy="812800"/>
          </a:xfrm>
        </p:grpSpPr>
        <p:sp>
          <p:nvSpPr>
            <p:cNvPr id="91" name="Freeform 9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3" name="Group 93"/>
          <p:cNvGrpSpPr/>
          <p:nvPr/>
        </p:nvGrpSpPr>
        <p:grpSpPr>
          <a:xfrm>
            <a:off x="1540290" y="8403718"/>
            <a:ext cx="263115" cy="263115"/>
            <a:chOff x="0" y="0"/>
            <a:chExt cx="812800" cy="812800"/>
          </a:xfrm>
        </p:grpSpPr>
        <p:sp>
          <p:nvSpPr>
            <p:cNvPr id="94" name="Freeform 9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95" name="TextBox 9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97" name="Picture 9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086843" y="3240753"/>
            <a:ext cx="1911848" cy="417595"/>
          </a:xfrm>
          <a:prstGeom prst="rect">
            <a:avLst/>
          </a:prstGeom>
        </p:spPr>
      </p:pic>
      <p:pic>
        <p:nvPicPr>
          <p:cNvPr id="98" name="Picture 98"/>
          <p:cNvPicPr>
            <a:picLocks noChangeAspect="1"/>
          </p:cNvPicPr>
          <p:nvPr/>
        </p:nvPicPr>
        <p:blipFill>
          <a:blip r:embed="rId6"/>
          <a:srcRect t="17398" r="65930" b="54795"/>
          <a:stretch>
            <a:fillRect/>
          </a:stretch>
        </p:blipFill>
        <p:spPr>
          <a:xfrm rot="-1910158">
            <a:off x="12923317" y="7782953"/>
            <a:ext cx="1011795" cy="696741"/>
          </a:xfrm>
          <a:prstGeom prst="rect">
            <a:avLst/>
          </a:prstGeom>
        </p:spPr>
      </p:pic>
      <p:pic>
        <p:nvPicPr>
          <p:cNvPr id="99" name="Picture 99"/>
          <p:cNvPicPr>
            <a:picLocks noChangeAspect="1"/>
          </p:cNvPicPr>
          <p:nvPr/>
        </p:nvPicPr>
        <p:blipFill>
          <a:blip r:embed="rId7"/>
          <a:srcRect t="17398" r="65930" b="54795"/>
          <a:stretch>
            <a:fillRect/>
          </a:stretch>
        </p:blipFill>
        <p:spPr>
          <a:xfrm rot="-9330707">
            <a:off x="2823895" y="7819040"/>
            <a:ext cx="1011795" cy="696741"/>
          </a:xfrm>
          <a:prstGeom prst="rect">
            <a:avLst/>
          </a:prstGeom>
        </p:spPr>
      </p:pic>
      <p:pic>
        <p:nvPicPr>
          <p:cNvPr id="100" name="Picture 100"/>
          <p:cNvPicPr>
            <a:picLocks noChangeAspect="1"/>
          </p:cNvPicPr>
          <p:nvPr/>
        </p:nvPicPr>
        <p:blipFill>
          <a:blip r:embed="rId8"/>
          <a:srcRect t="17398" r="65930" b="54795"/>
          <a:stretch>
            <a:fillRect/>
          </a:stretch>
        </p:blipFill>
        <p:spPr>
          <a:xfrm rot="3830762">
            <a:off x="11560713" y="2030422"/>
            <a:ext cx="1011795" cy="696741"/>
          </a:xfrm>
          <a:prstGeom prst="rect">
            <a:avLst/>
          </a:prstGeom>
        </p:spPr>
      </p:pic>
      <p:grpSp>
        <p:nvGrpSpPr>
          <p:cNvPr id="101" name="Group 101"/>
          <p:cNvGrpSpPr/>
          <p:nvPr/>
        </p:nvGrpSpPr>
        <p:grpSpPr>
          <a:xfrm>
            <a:off x="594866" y="1690137"/>
            <a:ext cx="1232729" cy="7134324"/>
            <a:chOff x="0" y="0"/>
            <a:chExt cx="1643639" cy="9512432"/>
          </a:xfrm>
        </p:grpSpPr>
        <p:sp>
          <p:nvSpPr>
            <p:cNvPr id="102" name="TextBox 10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11" name="Picture 1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419199" y="8117681"/>
            <a:ext cx="1911848" cy="417595"/>
          </a:xfrm>
          <a:prstGeom prst="rect">
            <a:avLst/>
          </a:prstGeom>
        </p:spPr>
      </p:pic>
      <p:sp>
        <p:nvSpPr>
          <p:cNvPr id="112" name="TextBox 112"/>
          <p:cNvSpPr txBox="1"/>
          <p:nvPr/>
        </p:nvSpPr>
        <p:spPr>
          <a:xfrm>
            <a:off x="3890553" y="4781329"/>
            <a:ext cx="9846688" cy="1626279"/>
          </a:xfrm>
          <a:prstGeom prst="rect">
            <a:avLst/>
          </a:prstGeom>
        </p:spPr>
        <p:txBody>
          <a:bodyPr lIns="0" tIns="0" rIns="0" bIns="0" rtlCol="0" anchor="t">
            <a:spAutoFit/>
          </a:bodyPr>
          <a:lstStyle/>
          <a:p>
            <a:pPr algn="ctr">
              <a:lnSpc>
                <a:spcPts val="8185"/>
              </a:lnSpc>
            </a:pPr>
            <a:endParaRPr lang="en-US" sz="6000" b="1" dirty="0">
              <a:solidFill>
                <a:srgbClr val="503D36"/>
              </a:solidFill>
              <a:latin typeface="Times New Roman" pitchFamily="18" charset="0"/>
              <a:cs typeface="Times New Roman" pitchFamily="18" charset="0"/>
            </a:endParaRPr>
          </a:p>
          <a:p>
            <a:pPr algn="ctr">
              <a:lnSpc>
                <a:spcPts val="4132"/>
              </a:lnSpc>
            </a:pPr>
            <a:endParaRPr lang="en-US" sz="6000" b="1" dirty="0">
              <a:solidFill>
                <a:srgbClr val="503D36"/>
              </a:solidFill>
              <a:latin typeface="Times New Roman" pitchFamily="18" charset="0"/>
              <a:cs typeface="Times New Roman" pitchFamily="18" charset="0"/>
            </a:endParaRPr>
          </a:p>
        </p:txBody>
      </p:sp>
      <p:grpSp>
        <p:nvGrpSpPr>
          <p:cNvPr id="113" name="Group 57"/>
          <p:cNvGrpSpPr/>
          <p:nvPr/>
        </p:nvGrpSpPr>
        <p:grpSpPr>
          <a:xfrm>
            <a:off x="1941895" y="4031001"/>
            <a:ext cx="1523784" cy="1657381"/>
            <a:chOff x="0" y="0"/>
            <a:chExt cx="812800" cy="812800"/>
          </a:xfrm>
        </p:grpSpPr>
        <p:sp>
          <p:nvSpPr>
            <p:cNvPr id="114" name="Freeform 5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CF91"/>
            </a:solidFill>
            <a:ln w="47625">
              <a:solidFill>
                <a:srgbClr val="E76262"/>
              </a:solidFill>
            </a:ln>
          </p:spPr>
        </p:sp>
        <p:sp>
          <p:nvSpPr>
            <p:cNvPr id="115" name="TextBox 59"/>
            <p:cNvSpPr txBox="1"/>
            <p:nvPr/>
          </p:nvSpPr>
          <p:spPr>
            <a:xfrm>
              <a:off x="76200" y="-57150"/>
              <a:ext cx="660400" cy="793750"/>
            </a:xfrm>
            <a:prstGeom prst="rect">
              <a:avLst/>
            </a:prstGeom>
          </p:spPr>
          <p:txBody>
            <a:bodyPr lIns="47486" tIns="47486" rIns="47486" bIns="47486" rtlCol="0" anchor="ctr"/>
            <a:lstStyle/>
            <a:p>
              <a:pPr algn="ctr">
                <a:lnSpc>
                  <a:spcPts val="9799"/>
                </a:lnSpc>
              </a:pPr>
              <a:r>
                <a:rPr lang="en-US" sz="6999" dirty="0">
                  <a:solidFill>
                    <a:srgbClr val="503D36"/>
                  </a:solidFill>
                  <a:latin typeface="Sniglet"/>
                </a:rPr>
                <a:t>II.</a:t>
              </a:r>
            </a:p>
          </p:txBody>
        </p:sp>
      </p:grpSp>
      <p:grpSp>
        <p:nvGrpSpPr>
          <p:cNvPr id="116" name="Group 57"/>
          <p:cNvGrpSpPr/>
          <p:nvPr/>
        </p:nvGrpSpPr>
        <p:grpSpPr>
          <a:xfrm>
            <a:off x="1967559" y="6701348"/>
            <a:ext cx="1472454" cy="1664070"/>
            <a:chOff x="0" y="0"/>
            <a:chExt cx="812800" cy="812800"/>
          </a:xfrm>
        </p:grpSpPr>
        <p:sp>
          <p:nvSpPr>
            <p:cNvPr id="117" name="Freeform 5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CF91"/>
            </a:solidFill>
            <a:ln w="47625">
              <a:solidFill>
                <a:srgbClr val="E76262"/>
              </a:solidFill>
            </a:ln>
          </p:spPr>
        </p:sp>
        <p:sp>
          <p:nvSpPr>
            <p:cNvPr id="118" name="TextBox 59"/>
            <p:cNvSpPr txBox="1"/>
            <p:nvPr/>
          </p:nvSpPr>
          <p:spPr>
            <a:xfrm>
              <a:off x="76200" y="-57150"/>
              <a:ext cx="660400" cy="793750"/>
            </a:xfrm>
            <a:prstGeom prst="rect">
              <a:avLst/>
            </a:prstGeom>
          </p:spPr>
          <p:txBody>
            <a:bodyPr lIns="47486" tIns="47486" rIns="47486" bIns="47486" rtlCol="0" anchor="ctr"/>
            <a:lstStyle/>
            <a:p>
              <a:pPr algn="ctr">
                <a:lnSpc>
                  <a:spcPts val="9799"/>
                </a:lnSpc>
              </a:pPr>
              <a:r>
                <a:rPr lang="en-US" sz="6999" dirty="0">
                  <a:solidFill>
                    <a:srgbClr val="503D36"/>
                  </a:solidFill>
                  <a:latin typeface="Sniglet"/>
                </a:rPr>
                <a:t>III.</a:t>
              </a:r>
            </a:p>
          </p:txBody>
        </p:sp>
      </p:grpSp>
      <p:grpSp>
        <p:nvGrpSpPr>
          <p:cNvPr id="119" name="Group 60"/>
          <p:cNvGrpSpPr/>
          <p:nvPr/>
        </p:nvGrpSpPr>
        <p:grpSpPr>
          <a:xfrm>
            <a:off x="3934585" y="4174274"/>
            <a:ext cx="11229616" cy="1511819"/>
            <a:chOff x="0" y="0"/>
            <a:chExt cx="3393203" cy="982983"/>
          </a:xfrm>
        </p:grpSpPr>
        <p:sp>
          <p:nvSpPr>
            <p:cNvPr id="120" name="Freeform 61"/>
            <p:cNvSpPr/>
            <p:nvPr/>
          </p:nvSpPr>
          <p:spPr>
            <a:xfrm>
              <a:off x="0" y="0"/>
              <a:ext cx="3393203" cy="982983"/>
            </a:xfrm>
            <a:custGeom>
              <a:avLst/>
              <a:gdLst/>
              <a:ahLst/>
              <a:cxnLst/>
              <a:rect l="l" t="t" r="r" b="b"/>
              <a:pathLst>
                <a:path w="3393203" h="982983">
                  <a:moveTo>
                    <a:pt x="71033" y="0"/>
                  </a:moveTo>
                  <a:lnTo>
                    <a:pt x="3322170" y="0"/>
                  </a:lnTo>
                  <a:cubicBezTo>
                    <a:pt x="3341010" y="0"/>
                    <a:pt x="3359077" y="7484"/>
                    <a:pt x="3372398" y="20805"/>
                  </a:cubicBezTo>
                  <a:cubicBezTo>
                    <a:pt x="3385720" y="34126"/>
                    <a:pt x="3393203" y="52194"/>
                    <a:pt x="3393203" y="71033"/>
                  </a:cubicBezTo>
                  <a:lnTo>
                    <a:pt x="3393203" y="911951"/>
                  </a:lnTo>
                  <a:cubicBezTo>
                    <a:pt x="3393203" y="930790"/>
                    <a:pt x="3385720" y="948857"/>
                    <a:pt x="3372398" y="962178"/>
                  </a:cubicBezTo>
                  <a:cubicBezTo>
                    <a:pt x="3359077" y="975500"/>
                    <a:pt x="3341010" y="982983"/>
                    <a:pt x="3322170" y="982983"/>
                  </a:cubicBezTo>
                  <a:lnTo>
                    <a:pt x="71033" y="982983"/>
                  </a:lnTo>
                  <a:cubicBezTo>
                    <a:pt x="52194" y="982983"/>
                    <a:pt x="34126" y="975500"/>
                    <a:pt x="20805" y="962178"/>
                  </a:cubicBezTo>
                  <a:cubicBezTo>
                    <a:pt x="7484" y="948857"/>
                    <a:pt x="0" y="930790"/>
                    <a:pt x="0" y="911951"/>
                  </a:cubicBezTo>
                  <a:lnTo>
                    <a:pt x="0" y="71033"/>
                  </a:lnTo>
                  <a:cubicBezTo>
                    <a:pt x="0" y="52194"/>
                    <a:pt x="7484" y="34126"/>
                    <a:pt x="20805" y="20805"/>
                  </a:cubicBezTo>
                  <a:cubicBezTo>
                    <a:pt x="34126" y="7484"/>
                    <a:pt x="52194" y="0"/>
                    <a:pt x="71033" y="0"/>
                  </a:cubicBezTo>
                  <a:close/>
                </a:path>
              </a:pathLst>
            </a:custGeom>
            <a:solidFill>
              <a:srgbClr val="000000">
                <a:alpha val="0"/>
              </a:srgbClr>
            </a:solidFill>
            <a:ln w="47625">
              <a:solidFill>
                <a:srgbClr val="E76262"/>
              </a:solidFill>
            </a:ln>
          </p:spPr>
        </p:sp>
        <p:sp>
          <p:nvSpPr>
            <p:cNvPr id="121" name="TextBox 62"/>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grpSp>
        <p:nvGrpSpPr>
          <p:cNvPr id="122" name="Group 60"/>
          <p:cNvGrpSpPr/>
          <p:nvPr/>
        </p:nvGrpSpPr>
        <p:grpSpPr>
          <a:xfrm>
            <a:off x="3897696" y="6813463"/>
            <a:ext cx="11322363" cy="1395948"/>
            <a:chOff x="0" y="0"/>
            <a:chExt cx="3393203" cy="982983"/>
          </a:xfrm>
        </p:grpSpPr>
        <p:sp>
          <p:nvSpPr>
            <p:cNvPr id="123" name="Freeform 61"/>
            <p:cNvSpPr/>
            <p:nvPr/>
          </p:nvSpPr>
          <p:spPr>
            <a:xfrm>
              <a:off x="0" y="0"/>
              <a:ext cx="3393203" cy="982983"/>
            </a:xfrm>
            <a:custGeom>
              <a:avLst/>
              <a:gdLst/>
              <a:ahLst/>
              <a:cxnLst/>
              <a:rect l="l" t="t" r="r" b="b"/>
              <a:pathLst>
                <a:path w="3393203" h="982983">
                  <a:moveTo>
                    <a:pt x="71033" y="0"/>
                  </a:moveTo>
                  <a:lnTo>
                    <a:pt x="3322170" y="0"/>
                  </a:lnTo>
                  <a:cubicBezTo>
                    <a:pt x="3341010" y="0"/>
                    <a:pt x="3359077" y="7484"/>
                    <a:pt x="3372398" y="20805"/>
                  </a:cubicBezTo>
                  <a:cubicBezTo>
                    <a:pt x="3385720" y="34126"/>
                    <a:pt x="3393203" y="52194"/>
                    <a:pt x="3393203" y="71033"/>
                  </a:cubicBezTo>
                  <a:lnTo>
                    <a:pt x="3393203" y="911951"/>
                  </a:lnTo>
                  <a:cubicBezTo>
                    <a:pt x="3393203" y="930790"/>
                    <a:pt x="3385720" y="948857"/>
                    <a:pt x="3372398" y="962178"/>
                  </a:cubicBezTo>
                  <a:cubicBezTo>
                    <a:pt x="3359077" y="975500"/>
                    <a:pt x="3341010" y="982983"/>
                    <a:pt x="3322170" y="982983"/>
                  </a:cubicBezTo>
                  <a:lnTo>
                    <a:pt x="71033" y="982983"/>
                  </a:lnTo>
                  <a:cubicBezTo>
                    <a:pt x="52194" y="982983"/>
                    <a:pt x="34126" y="975500"/>
                    <a:pt x="20805" y="962178"/>
                  </a:cubicBezTo>
                  <a:cubicBezTo>
                    <a:pt x="7484" y="948857"/>
                    <a:pt x="0" y="930790"/>
                    <a:pt x="0" y="911951"/>
                  </a:cubicBezTo>
                  <a:lnTo>
                    <a:pt x="0" y="71033"/>
                  </a:lnTo>
                  <a:cubicBezTo>
                    <a:pt x="0" y="52194"/>
                    <a:pt x="7484" y="34126"/>
                    <a:pt x="20805" y="20805"/>
                  </a:cubicBezTo>
                  <a:cubicBezTo>
                    <a:pt x="34126" y="7484"/>
                    <a:pt x="52194" y="0"/>
                    <a:pt x="71033" y="0"/>
                  </a:cubicBezTo>
                  <a:close/>
                </a:path>
              </a:pathLst>
            </a:custGeom>
            <a:solidFill>
              <a:srgbClr val="000000">
                <a:alpha val="0"/>
              </a:srgbClr>
            </a:solidFill>
            <a:ln w="47625">
              <a:solidFill>
                <a:srgbClr val="E76262"/>
              </a:solidFill>
            </a:ln>
          </p:spPr>
        </p:sp>
        <p:sp>
          <p:nvSpPr>
            <p:cNvPr id="124" name="TextBox 62"/>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sp>
        <p:nvSpPr>
          <p:cNvPr id="125" name="TextBox 124"/>
          <p:cNvSpPr txBox="1"/>
          <p:nvPr/>
        </p:nvSpPr>
        <p:spPr>
          <a:xfrm>
            <a:off x="4114800" y="2046501"/>
            <a:ext cx="11049401" cy="1077218"/>
          </a:xfrm>
          <a:prstGeom prst="rect">
            <a:avLst/>
          </a:prstGeom>
          <a:noFill/>
        </p:spPr>
        <p:txBody>
          <a:bodyPr wrap="square" rtlCol="0">
            <a:spAutoFit/>
          </a:bodyPr>
          <a:lstStyle/>
          <a:p>
            <a:pPr algn="ctr"/>
            <a:r>
              <a:rPr lang="en-US" sz="3200" b="1" dirty="0" err="1">
                <a:latin typeface="Times New Roman" pitchFamily="18" charset="0"/>
                <a:cs typeface="Times New Roman" pitchFamily="18" charset="0"/>
              </a:rPr>
              <a:t>Phương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pháp</a:t>
            </a:r>
            <a:r>
              <a:rPr lang="en-US" sz="3200" b="1" dirty="0">
                <a:latin typeface="Times New Roman" pitchFamily="18" charset="0"/>
                <a:cs typeface="Times New Roman" pitchFamily="18" charset="0"/>
              </a:rPr>
              <a:t> Montessori –  </a:t>
            </a:r>
            <a:r>
              <a:rPr lang="en-US" sz="3200" b="1" dirty="0" err="1">
                <a:latin typeface="Times New Roman" pitchFamily="18" charset="0"/>
                <a:cs typeface="Times New Roman" pitchFamily="18" charset="0"/>
              </a:rPr>
              <a:t>sự</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lựa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chọn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ưu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6 </a:t>
            </a:r>
            <a:r>
              <a:rPr lang="en-US" sz="3200" b="1" dirty="0" err="1">
                <a:latin typeface="Times New Roman" pitchFamily="18" charset="0"/>
                <a:cs typeface="Times New Roman" pitchFamily="18" charset="0"/>
              </a:rPr>
              <a:t>năm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đầu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đời</a:t>
            </a:r>
            <a:endParaRPr lang="en-US" sz="3200" b="1" dirty="0">
              <a:latin typeface="Times New Roman" pitchFamily="18" charset="0"/>
              <a:cs typeface="Times New Roman" pitchFamily="18" charset="0"/>
            </a:endParaRPr>
          </a:p>
        </p:txBody>
      </p:sp>
      <p:sp>
        <p:nvSpPr>
          <p:cNvPr id="126" name="TextBox 125"/>
          <p:cNvSpPr txBox="1"/>
          <p:nvPr/>
        </p:nvSpPr>
        <p:spPr>
          <a:xfrm>
            <a:off x="4270032" y="4588236"/>
            <a:ext cx="9525000" cy="584775"/>
          </a:xfrm>
          <a:prstGeom prst="rect">
            <a:avLst/>
          </a:prstGeom>
          <a:noFill/>
        </p:spPr>
        <p:txBody>
          <a:bodyPr wrap="square" rtlCol="0">
            <a:spAutoFit/>
          </a:bodyPr>
          <a:lstStyle/>
          <a:p>
            <a:r>
              <a:rPr lang="en-US" sz="3200" b="1" dirty="0" err="1">
                <a:latin typeface="Times New Roman" pitchFamily="18" charset="0"/>
                <a:cs typeface="Times New Roman" pitchFamily="18" charset="0"/>
              </a:rPr>
              <a:t>Nguyên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tắc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áp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pháp</a:t>
            </a:r>
            <a:r>
              <a:rPr lang="en-US" sz="3200" b="1" dirty="0">
                <a:latin typeface="Times New Roman" pitchFamily="18" charset="0"/>
                <a:cs typeface="Times New Roman" pitchFamily="18" charset="0"/>
              </a:rPr>
              <a:t> Montessori</a:t>
            </a:r>
          </a:p>
        </p:txBody>
      </p:sp>
      <p:sp>
        <p:nvSpPr>
          <p:cNvPr id="127" name="TextBox 126"/>
          <p:cNvSpPr txBox="1"/>
          <p:nvPr/>
        </p:nvSpPr>
        <p:spPr>
          <a:xfrm>
            <a:off x="4157658" y="7214260"/>
            <a:ext cx="11062401" cy="584775"/>
          </a:xfrm>
          <a:prstGeom prst="rect">
            <a:avLst/>
          </a:prstGeom>
          <a:noFill/>
        </p:spPr>
        <p:txBody>
          <a:bodyPr wrap="square" rtlCol="0">
            <a:spAutoFit/>
          </a:bodyPr>
          <a:lstStyle/>
          <a:p>
            <a:r>
              <a:rPr lang="en-US" sz="3200" b="1" dirty="0" err="1">
                <a:latin typeface="Times New Roman" pitchFamily="18" charset="0"/>
                <a:cs typeface="Times New Roman" pitchFamily="18" charset="0"/>
              </a:rPr>
              <a:t>Ứng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pháp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dục</a:t>
            </a:r>
            <a:r>
              <a:rPr lang="en-US" sz="3200" b="1" dirty="0">
                <a:latin typeface="Times New Roman" pitchFamily="18" charset="0"/>
                <a:cs typeface="Times New Roman" pitchFamily="18" charset="0"/>
              </a:rPr>
              <a:t> Montessori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dạy</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32680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74333" y="1117732"/>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5" name="AutoShape 55"/>
          <p:cNvSpPr/>
          <p:nvPr/>
        </p:nvSpPr>
        <p:spPr>
          <a:xfrm rot="-8791684">
            <a:off x="8604721" y="3770665"/>
            <a:ext cx="3145302" cy="0"/>
          </a:xfrm>
          <a:prstGeom prst="line">
            <a:avLst/>
          </a:prstGeom>
          <a:ln w="47625" cap="flat">
            <a:solidFill>
              <a:srgbClr val="E76262"/>
            </a:solidFill>
            <a:prstDash val="solid"/>
            <a:headEnd type="none" w="sm" len="sm"/>
            <a:tailEnd type="none" w="sm" len="sm"/>
          </a:ln>
        </p:spPr>
      </p:sp>
      <p:sp>
        <p:nvSpPr>
          <p:cNvPr id="56" name="AutoShape 56"/>
          <p:cNvSpPr/>
          <p:nvPr/>
        </p:nvSpPr>
        <p:spPr>
          <a:xfrm rot="-2000892">
            <a:off x="5923015" y="3770665"/>
            <a:ext cx="3145302" cy="0"/>
          </a:xfrm>
          <a:prstGeom prst="line">
            <a:avLst/>
          </a:prstGeom>
          <a:ln w="47625" cap="flat">
            <a:solidFill>
              <a:srgbClr val="E76262"/>
            </a:solidFill>
            <a:prstDash val="solid"/>
            <a:headEnd type="none" w="sm" len="sm"/>
            <a:tailEnd type="none" w="sm" len="sm"/>
          </a:ln>
        </p:spPr>
      </p:sp>
      <p:grpSp>
        <p:nvGrpSpPr>
          <p:cNvPr id="57" name="Group 57"/>
          <p:cNvGrpSpPr/>
          <p:nvPr/>
        </p:nvGrpSpPr>
        <p:grpSpPr>
          <a:xfrm>
            <a:off x="7862637" y="2179520"/>
            <a:ext cx="1902518" cy="1902518"/>
            <a:chOff x="0" y="0"/>
            <a:chExt cx="812800" cy="812800"/>
          </a:xfrm>
        </p:grpSpPr>
        <p:sp>
          <p:nvSpPr>
            <p:cNvPr id="58" name="Freeform 5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CF91"/>
            </a:solidFill>
            <a:ln w="47625">
              <a:solidFill>
                <a:srgbClr val="E76262"/>
              </a:solidFill>
            </a:ln>
          </p:spPr>
        </p:sp>
        <p:sp>
          <p:nvSpPr>
            <p:cNvPr id="59" name="TextBox 59"/>
            <p:cNvSpPr txBox="1"/>
            <p:nvPr/>
          </p:nvSpPr>
          <p:spPr>
            <a:xfrm>
              <a:off x="76200" y="-57150"/>
              <a:ext cx="660400" cy="793750"/>
            </a:xfrm>
            <a:prstGeom prst="rect">
              <a:avLst/>
            </a:prstGeom>
          </p:spPr>
          <p:txBody>
            <a:bodyPr lIns="47486" tIns="47486" rIns="47486" bIns="47486" rtlCol="0" anchor="ctr"/>
            <a:lstStyle/>
            <a:p>
              <a:pPr algn="ctr">
                <a:lnSpc>
                  <a:spcPts val="9799"/>
                </a:lnSpc>
              </a:pPr>
              <a:r>
                <a:rPr lang="en-US" sz="6999">
                  <a:solidFill>
                    <a:srgbClr val="503D36"/>
                  </a:solidFill>
                  <a:latin typeface="Sniglet"/>
                </a:rPr>
                <a:t>II.</a:t>
              </a:r>
            </a:p>
          </p:txBody>
        </p:sp>
      </p:grpSp>
      <p:grpSp>
        <p:nvGrpSpPr>
          <p:cNvPr id="60" name="Group 60"/>
          <p:cNvGrpSpPr/>
          <p:nvPr/>
        </p:nvGrpSpPr>
        <p:grpSpPr>
          <a:xfrm>
            <a:off x="3384801" y="4661839"/>
            <a:ext cx="10899074" cy="3157373"/>
            <a:chOff x="0" y="0"/>
            <a:chExt cx="3393203" cy="982983"/>
          </a:xfrm>
        </p:grpSpPr>
        <p:sp>
          <p:nvSpPr>
            <p:cNvPr id="61" name="Freeform 61"/>
            <p:cNvSpPr/>
            <p:nvPr/>
          </p:nvSpPr>
          <p:spPr>
            <a:xfrm>
              <a:off x="0" y="0"/>
              <a:ext cx="3393203" cy="982983"/>
            </a:xfrm>
            <a:custGeom>
              <a:avLst/>
              <a:gdLst/>
              <a:ahLst/>
              <a:cxnLst/>
              <a:rect l="l" t="t" r="r" b="b"/>
              <a:pathLst>
                <a:path w="3393203" h="982983">
                  <a:moveTo>
                    <a:pt x="71033" y="0"/>
                  </a:moveTo>
                  <a:lnTo>
                    <a:pt x="3322170" y="0"/>
                  </a:lnTo>
                  <a:cubicBezTo>
                    <a:pt x="3341010" y="0"/>
                    <a:pt x="3359077" y="7484"/>
                    <a:pt x="3372398" y="20805"/>
                  </a:cubicBezTo>
                  <a:cubicBezTo>
                    <a:pt x="3385720" y="34126"/>
                    <a:pt x="3393203" y="52194"/>
                    <a:pt x="3393203" y="71033"/>
                  </a:cubicBezTo>
                  <a:lnTo>
                    <a:pt x="3393203" y="911951"/>
                  </a:lnTo>
                  <a:cubicBezTo>
                    <a:pt x="3393203" y="930790"/>
                    <a:pt x="3385720" y="948857"/>
                    <a:pt x="3372398" y="962178"/>
                  </a:cubicBezTo>
                  <a:cubicBezTo>
                    <a:pt x="3359077" y="975500"/>
                    <a:pt x="3341010" y="982983"/>
                    <a:pt x="3322170" y="982983"/>
                  </a:cubicBezTo>
                  <a:lnTo>
                    <a:pt x="71033" y="982983"/>
                  </a:lnTo>
                  <a:cubicBezTo>
                    <a:pt x="52194" y="982983"/>
                    <a:pt x="34126" y="975500"/>
                    <a:pt x="20805" y="962178"/>
                  </a:cubicBezTo>
                  <a:cubicBezTo>
                    <a:pt x="7484" y="948857"/>
                    <a:pt x="0" y="930790"/>
                    <a:pt x="0" y="911951"/>
                  </a:cubicBezTo>
                  <a:lnTo>
                    <a:pt x="0" y="71033"/>
                  </a:lnTo>
                  <a:cubicBezTo>
                    <a:pt x="0" y="52194"/>
                    <a:pt x="7484" y="34126"/>
                    <a:pt x="20805" y="20805"/>
                  </a:cubicBezTo>
                  <a:cubicBezTo>
                    <a:pt x="34126" y="7484"/>
                    <a:pt x="52194" y="0"/>
                    <a:pt x="71033" y="0"/>
                  </a:cubicBezTo>
                  <a:close/>
                </a:path>
              </a:pathLst>
            </a:custGeom>
            <a:solidFill>
              <a:srgbClr val="000000">
                <a:alpha val="0"/>
              </a:srgbClr>
            </a:solidFill>
            <a:ln w="47625">
              <a:solidFill>
                <a:srgbClr val="E76262"/>
              </a:solidFill>
            </a:ln>
          </p:spPr>
        </p:sp>
        <p:sp>
          <p:nvSpPr>
            <p:cNvPr id="62" name="TextBox 62"/>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grpSp>
        <p:nvGrpSpPr>
          <p:cNvPr id="63" name="Group 63"/>
          <p:cNvGrpSpPr/>
          <p:nvPr/>
        </p:nvGrpSpPr>
        <p:grpSpPr>
          <a:xfrm>
            <a:off x="15564542" y="3904500"/>
            <a:ext cx="2186870" cy="1191585"/>
            <a:chOff x="0" y="0"/>
            <a:chExt cx="595553" cy="324506"/>
          </a:xfrm>
        </p:grpSpPr>
        <p:sp>
          <p:nvSpPr>
            <p:cNvPr id="64" name="Freeform 6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5" name="TextBox 65"/>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6" name="Group 66"/>
          <p:cNvGrpSpPr/>
          <p:nvPr/>
        </p:nvGrpSpPr>
        <p:grpSpPr>
          <a:xfrm>
            <a:off x="15666322" y="3992410"/>
            <a:ext cx="1998307" cy="1015766"/>
            <a:chOff x="0" y="0"/>
            <a:chExt cx="544201" cy="276625"/>
          </a:xfrm>
        </p:grpSpPr>
        <p:sp>
          <p:nvSpPr>
            <p:cNvPr id="67" name="Freeform 6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68" name="TextBox 68"/>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503D36"/>
                  </a:solidFill>
                  <a:latin typeface="Sniglet"/>
                </a:rPr>
                <a:t>Chapter 1</a:t>
              </a:r>
            </a:p>
          </p:txBody>
        </p:sp>
      </p:grpSp>
      <p:grpSp>
        <p:nvGrpSpPr>
          <p:cNvPr id="69" name="Group 69"/>
          <p:cNvGrpSpPr/>
          <p:nvPr/>
        </p:nvGrpSpPr>
        <p:grpSpPr>
          <a:xfrm>
            <a:off x="1540290" y="1622751"/>
            <a:ext cx="263115" cy="263115"/>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2470372"/>
            <a:ext cx="263115" cy="263115"/>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3317993"/>
            <a:ext cx="263115" cy="263115"/>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4165614"/>
            <a:ext cx="263115" cy="263115"/>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013235"/>
            <a:ext cx="263115" cy="263115"/>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5860856"/>
            <a:ext cx="263115" cy="263115"/>
            <a:chOff x="0" y="0"/>
            <a:chExt cx="812800" cy="812800"/>
          </a:xfrm>
        </p:grpSpPr>
        <p:sp>
          <p:nvSpPr>
            <p:cNvPr id="85" name="Freeform 8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6708477"/>
            <a:ext cx="263115" cy="263115"/>
            <a:chOff x="0" y="0"/>
            <a:chExt cx="812800" cy="812800"/>
          </a:xfrm>
        </p:grpSpPr>
        <p:sp>
          <p:nvSpPr>
            <p:cNvPr id="88" name="Freeform 8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7556097"/>
            <a:ext cx="263115" cy="263115"/>
            <a:chOff x="0" y="0"/>
            <a:chExt cx="812800" cy="812800"/>
          </a:xfrm>
        </p:grpSpPr>
        <p:sp>
          <p:nvSpPr>
            <p:cNvPr id="91" name="Freeform 9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3" name="Group 93"/>
          <p:cNvGrpSpPr/>
          <p:nvPr/>
        </p:nvGrpSpPr>
        <p:grpSpPr>
          <a:xfrm>
            <a:off x="1540290" y="8403718"/>
            <a:ext cx="263115" cy="263115"/>
            <a:chOff x="0" y="0"/>
            <a:chExt cx="812800" cy="812800"/>
          </a:xfrm>
        </p:grpSpPr>
        <p:sp>
          <p:nvSpPr>
            <p:cNvPr id="94" name="Freeform 9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95" name="TextBox 9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96" name="Picture 9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2725000" y="2169995"/>
            <a:ext cx="1911848" cy="417595"/>
          </a:xfrm>
          <a:prstGeom prst="rect">
            <a:avLst/>
          </a:prstGeom>
        </p:spPr>
      </p:pic>
      <p:pic>
        <p:nvPicPr>
          <p:cNvPr id="97" name="Picture 9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086843" y="3240753"/>
            <a:ext cx="1911848" cy="417595"/>
          </a:xfrm>
          <a:prstGeom prst="rect">
            <a:avLst/>
          </a:prstGeom>
        </p:spPr>
      </p:pic>
      <p:pic>
        <p:nvPicPr>
          <p:cNvPr id="98" name="Picture 98"/>
          <p:cNvPicPr>
            <a:picLocks noChangeAspect="1"/>
          </p:cNvPicPr>
          <p:nvPr/>
        </p:nvPicPr>
        <p:blipFill>
          <a:blip r:embed="rId6"/>
          <a:srcRect t="17398" r="65930" b="54795"/>
          <a:stretch>
            <a:fillRect/>
          </a:stretch>
        </p:blipFill>
        <p:spPr>
          <a:xfrm rot="-1910158">
            <a:off x="12923317" y="7782953"/>
            <a:ext cx="1011795" cy="696741"/>
          </a:xfrm>
          <a:prstGeom prst="rect">
            <a:avLst/>
          </a:prstGeom>
        </p:spPr>
      </p:pic>
      <p:pic>
        <p:nvPicPr>
          <p:cNvPr id="99" name="Picture 99"/>
          <p:cNvPicPr>
            <a:picLocks noChangeAspect="1"/>
          </p:cNvPicPr>
          <p:nvPr/>
        </p:nvPicPr>
        <p:blipFill>
          <a:blip r:embed="rId7"/>
          <a:srcRect t="17398" r="65930" b="54795"/>
          <a:stretch>
            <a:fillRect/>
          </a:stretch>
        </p:blipFill>
        <p:spPr>
          <a:xfrm rot="-9330707">
            <a:off x="2823895" y="7819040"/>
            <a:ext cx="1011795" cy="696741"/>
          </a:xfrm>
          <a:prstGeom prst="rect">
            <a:avLst/>
          </a:prstGeom>
        </p:spPr>
      </p:pic>
      <p:pic>
        <p:nvPicPr>
          <p:cNvPr id="100" name="Picture 100"/>
          <p:cNvPicPr>
            <a:picLocks noChangeAspect="1"/>
          </p:cNvPicPr>
          <p:nvPr/>
        </p:nvPicPr>
        <p:blipFill>
          <a:blip r:embed="rId8"/>
          <a:srcRect t="17398" r="65930" b="54795"/>
          <a:stretch>
            <a:fillRect/>
          </a:stretch>
        </p:blipFill>
        <p:spPr>
          <a:xfrm rot="3830762">
            <a:off x="11560713" y="2030422"/>
            <a:ext cx="1011795" cy="696741"/>
          </a:xfrm>
          <a:prstGeom prst="rect">
            <a:avLst/>
          </a:prstGeom>
        </p:spPr>
      </p:pic>
      <p:sp>
        <p:nvSpPr>
          <p:cNvPr id="101" name="TextBox 101"/>
          <p:cNvSpPr txBox="1"/>
          <p:nvPr/>
        </p:nvSpPr>
        <p:spPr>
          <a:xfrm>
            <a:off x="3813589" y="4929352"/>
            <a:ext cx="10077626" cy="2552700"/>
          </a:xfrm>
          <a:prstGeom prst="rect">
            <a:avLst/>
          </a:prstGeom>
        </p:spPr>
        <p:txBody>
          <a:bodyPr lIns="0" tIns="0" rIns="0" bIns="0" rtlCol="0" anchor="t">
            <a:spAutoFit/>
          </a:bodyPr>
          <a:lstStyle/>
          <a:p>
            <a:pPr marL="0" lvl="0" indent="0" algn="ctr">
              <a:lnSpc>
                <a:spcPts val="6720"/>
              </a:lnSpc>
              <a:spcBef>
                <a:spcPct val="0"/>
              </a:spcBef>
            </a:pPr>
            <a:r>
              <a:rPr lang="en-US" sz="5600">
                <a:solidFill>
                  <a:srgbClr val="503D36"/>
                </a:solidFill>
                <a:latin typeface="More Sugar"/>
              </a:rPr>
              <a:t>NGUYÊN TẮC ÁP DỤNG PHƯƠNG PHÁP MONTESSORI</a:t>
            </a:r>
          </a:p>
        </p:txBody>
      </p:sp>
      <p:grpSp>
        <p:nvGrpSpPr>
          <p:cNvPr id="102" name="Group 102"/>
          <p:cNvGrpSpPr/>
          <p:nvPr/>
        </p:nvGrpSpPr>
        <p:grpSpPr>
          <a:xfrm>
            <a:off x="594866" y="1690137"/>
            <a:ext cx="1232729" cy="7134324"/>
            <a:chOff x="0" y="0"/>
            <a:chExt cx="1643639" cy="9512432"/>
          </a:xfrm>
        </p:grpSpPr>
        <p:sp>
          <p:nvSpPr>
            <p:cNvPr id="103" name="TextBox 103"/>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12" name="Picture 1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419199" y="8117681"/>
            <a:ext cx="1911848" cy="4175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57536" y="981285"/>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5" name="Group 85"/>
          <p:cNvGrpSpPr/>
          <p:nvPr/>
        </p:nvGrpSpPr>
        <p:grpSpPr>
          <a:xfrm>
            <a:off x="15666322" y="1419581"/>
            <a:ext cx="1998307" cy="1015766"/>
            <a:chOff x="0" y="0"/>
            <a:chExt cx="544201" cy="276625"/>
          </a:xfrm>
        </p:grpSpPr>
        <p:sp>
          <p:nvSpPr>
            <p:cNvPr id="86" name="Freeform 8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FFFFFF"/>
                  </a:solidFill>
                  <a:latin typeface="Sniglet"/>
                </a:rPr>
                <a:t>Intro</a:t>
              </a:r>
            </a:p>
          </p:txBody>
        </p:sp>
      </p:grpSp>
      <p:grpSp>
        <p:nvGrpSpPr>
          <p:cNvPr id="88" name="Group 88"/>
          <p:cNvGrpSpPr/>
          <p:nvPr/>
        </p:nvGrpSpPr>
        <p:grpSpPr>
          <a:xfrm>
            <a:off x="2493695" y="3809671"/>
            <a:ext cx="10213745" cy="4630776"/>
            <a:chOff x="0" y="0"/>
            <a:chExt cx="2690040" cy="1219628"/>
          </a:xfrm>
        </p:grpSpPr>
        <p:sp>
          <p:nvSpPr>
            <p:cNvPr id="89" name="Freeform 89"/>
            <p:cNvSpPr/>
            <p:nvPr/>
          </p:nvSpPr>
          <p:spPr>
            <a:xfrm>
              <a:off x="0" y="0"/>
              <a:ext cx="2690040" cy="1219628"/>
            </a:xfrm>
            <a:custGeom>
              <a:avLst/>
              <a:gdLst/>
              <a:ahLst/>
              <a:cxnLst/>
              <a:rect l="l" t="t" r="r" b="b"/>
              <a:pathLst>
                <a:path w="2690040" h="1219628">
                  <a:moveTo>
                    <a:pt x="45479" y="0"/>
                  </a:moveTo>
                  <a:lnTo>
                    <a:pt x="2644560" y="0"/>
                  </a:lnTo>
                  <a:cubicBezTo>
                    <a:pt x="2656622" y="0"/>
                    <a:pt x="2668190" y="4792"/>
                    <a:pt x="2676719" y="13321"/>
                  </a:cubicBezTo>
                  <a:cubicBezTo>
                    <a:pt x="2685248" y="21850"/>
                    <a:pt x="2690040" y="33418"/>
                    <a:pt x="2690040" y="45479"/>
                  </a:cubicBezTo>
                  <a:lnTo>
                    <a:pt x="2690040" y="1174149"/>
                  </a:lnTo>
                  <a:cubicBezTo>
                    <a:pt x="2690040" y="1186211"/>
                    <a:pt x="2685248" y="1197778"/>
                    <a:pt x="2676719" y="1206307"/>
                  </a:cubicBezTo>
                  <a:cubicBezTo>
                    <a:pt x="2668190" y="1214837"/>
                    <a:pt x="2656622" y="1219628"/>
                    <a:pt x="2644560" y="1219628"/>
                  </a:cubicBezTo>
                  <a:lnTo>
                    <a:pt x="45479" y="1219628"/>
                  </a:lnTo>
                  <a:cubicBezTo>
                    <a:pt x="20362" y="1219628"/>
                    <a:pt x="0" y="1199266"/>
                    <a:pt x="0" y="1174149"/>
                  </a:cubicBezTo>
                  <a:lnTo>
                    <a:pt x="0" y="45479"/>
                  </a:lnTo>
                  <a:cubicBezTo>
                    <a:pt x="0" y="20362"/>
                    <a:pt x="20362" y="0"/>
                    <a:pt x="45479" y="0"/>
                  </a:cubicBezTo>
                  <a:close/>
                </a:path>
              </a:pathLst>
            </a:custGeom>
            <a:solidFill>
              <a:srgbClr val="000000">
                <a:alpha val="0"/>
              </a:srgbClr>
            </a:solidFill>
            <a:ln w="28575">
              <a:solidFill>
                <a:srgbClr val="E76262"/>
              </a:solidFill>
            </a:ln>
          </p:spPr>
        </p:sp>
        <p:sp>
          <p:nvSpPr>
            <p:cNvPr id="90" name="TextBox 9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1" name="TextBox 91"/>
          <p:cNvSpPr txBox="1"/>
          <p:nvPr/>
        </p:nvSpPr>
        <p:spPr>
          <a:xfrm>
            <a:off x="2890321" y="4079889"/>
            <a:ext cx="9420492" cy="4579523"/>
          </a:xfrm>
          <a:prstGeom prst="rect">
            <a:avLst/>
          </a:prstGeom>
        </p:spPr>
        <p:txBody>
          <a:bodyPr lIns="0" tIns="0" rIns="0" bIns="0" rtlCol="0" anchor="t">
            <a:spAutoFit/>
          </a:bodyPr>
          <a:lstStyle/>
          <a:p>
            <a:pPr algn="ctr">
              <a:lnSpc>
                <a:spcPts val="4499"/>
              </a:lnSpc>
            </a:pPr>
            <a:r>
              <a:rPr lang="en-US" sz="2999" dirty="0">
                <a:solidFill>
                  <a:srgbClr val="503D36"/>
                </a:solidFill>
                <a:latin typeface="Sniglet"/>
              </a:rPr>
              <a:t>+</a:t>
            </a:r>
            <a:r>
              <a:rPr lang="en-US" sz="2999" dirty="0" err="1">
                <a:solidFill>
                  <a:srgbClr val="503D36"/>
                </a:solidFill>
                <a:latin typeface="Times New Roman" panose="02020603050405020304" pitchFamily="18" charset="0"/>
                <a:cs typeface="Times New Roman" panose="02020603050405020304" pitchFamily="18" charset="0"/>
              </a:rPr>
              <a:t>Nguyên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tắc</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tôn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trọng</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trong</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phương</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pháp</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giáo</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dục</a:t>
            </a:r>
            <a:r>
              <a:rPr lang="en-US" sz="2999" dirty="0">
                <a:solidFill>
                  <a:srgbClr val="503D36"/>
                </a:solidFill>
                <a:latin typeface="Times New Roman" panose="02020603050405020304" pitchFamily="18" charset="0"/>
                <a:cs typeface="Times New Roman" panose="02020603050405020304" pitchFamily="18" charset="0"/>
              </a:rPr>
              <a:t> Montessori </a:t>
            </a:r>
            <a:r>
              <a:rPr lang="en-US" sz="2999" dirty="0" err="1">
                <a:solidFill>
                  <a:srgbClr val="503D36"/>
                </a:solidFill>
                <a:latin typeface="Times New Roman" panose="02020603050405020304" pitchFamily="18" charset="0"/>
                <a:cs typeface="Times New Roman" panose="02020603050405020304" pitchFamily="18" charset="0"/>
              </a:rPr>
              <a:t>là</a:t>
            </a:r>
            <a:r>
              <a:rPr lang="en-US" sz="2999" dirty="0">
                <a:solidFill>
                  <a:srgbClr val="503D36"/>
                </a:solidFill>
                <a:latin typeface="Times New Roman" panose="02020603050405020304" pitchFamily="18" charset="0"/>
                <a:cs typeface="Times New Roman" panose="02020603050405020304" pitchFamily="18" charset="0"/>
              </a:rPr>
              <a:t> cha </a:t>
            </a:r>
            <a:r>
              <a:rPr lang="en-US" sz="2999" dirty="0" err="1">
                <a:solidFill>
                  <a:srgbClr val="503D36"/>
                </a:solidFill>
                <a:latin typeface="Times New Roman" panose="02020603050405020304" pitchFamily="18" charset="0"/>
                <a:cs typeface="Times New Roman" panose="02020603050405020304" pitchFamily="18" charset="0"/>
              </a:rPr>
              <a:t>mẹ</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tôn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trọng</a:t>
            </a:r>
            <a:r>
              <a:rPr lang="en-US" sz="2999" dirty="0">
                <a:solidFill>
                  <a:srgbClr val="503D36"/>
                </a:solidFill>
                <a:latin typeface="Times New Roman" panose="02020603050405020304" pitchFamily="18" charset="0"/>
                <a:cs typeface="Times New Roman" panose="02020603050405020304" pitchFamily="18" charset="0"/>
              </a:rPr>
              <a:t> con </a:t>
            </a:r>
            <a:r>
              <a:rPr lang="en-US" sz="2999" dirty="0" err="1">
                <a:solidFill>
                  <a:srgbClr val="503D36"/>
                </a:solidFill>
                <a:latin typeface="Times New Roman" panose="02020603050405020304" pitchFamily="18" charset="0"/>
                <a:cs typeface="Times New Roman" panose="02020603050405020304" pitchFamily="18" charset="0"/>
              </a:rPr>
              <a:t>cái</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Tôn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trọng</a:t>
            </a:r>
            <a:r>
              <a:rPr lang="en-US" sz="2999" dirty="0">
                <a:solidFill>
                  <a:srgbClr val="503D36"/>
                </a:solidFill>
                <a:latin typeface="Times New Roman" panose="02020603050405020304" pitchFamily="18" charset="0"/>
                <a:cs typeface="Times New Roman" panose="02020603050405020304" pitchFamily="18" charset="0"/>
              </a:rPr>
              <a:t> con </a:t>
            </a:r>
            <a:r>
              <a:rPr lang="en-US" sz="2999" dirty="0" err="1">
                <a:solidFill>
                  <a:srgbClr val="503D36"/>
                </a:solidFill>
                <a:latin typeface="Times New Roman" panose="02020603050405020304" pitchFamily="18" charset="0"/>
                <a:cs typeface="Times New Roman" panose="02020603050405020304" pitchFamily="18" charset="0"/>
              </a:rPr>
              <a:t>chính</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là</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cách</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gián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tiếp</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dạy</a:t>
            </a:r>
            <a:r>
              <a:rPr lang="en-US" sz="2999" dirty="0">
                <a:solidFill>
                  <a:srgbClr val="503D36"/>
                </a:solidFill>
                <a:latin typeface="Times New Roman" panose="02020603050405020304" pitchFamily="18" charset="0"/>
                <a:cs typeface="Times New Roman" panose="02020603050405020304" pitchFamily="18" charset="0"/>
              </a:rPr>
              <a:t> con </a:t>
            </a:r>
            <a:r>
              <a:rPr lang="en-US" sz="2999" dirty="0" err="1">
                <a:solidFill>
                  <a:srgbClr val="503D36"/>
                </a:solidFill>
                <a:latin typeface="Times New Roman" panose="02020603050405020304" pitchFamily="18" charset="0"/>
                <a:cs typeface="Times New Roman" panose="02020603050405020304" pitchFamily="18" charset="0"/>
              </a:rPr>
              <a:t>hiểu</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tôn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trọng</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và</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lịch</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sự</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với</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mọi</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người</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xung</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quanh</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như</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thế</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nào</a:t>
            </a:r>
            <a:r>
              <a:rPr lang="en-US" sz="2999" dirty="0">
                <a:solidFill>
                  <a:srgbClr val="503D36"/>
                </a:solidFill>
                <a:latin typeface="Times New Roman" panose="02020603050405020304" pitchFamily="18" charset="0"/>
                <a:cs typeface="Times New Roman" panose="02020603050405020304" pitchFamily="18" charset="0"/>
              </a:rPr>
              <a:t>. </a:t>
            </a:r>
          </a:p>
          <a:p>
            <a:pPr algn="ctr">
              <a:lnSpc>
                <a:spcPts val="4499"/>
              </a:lnSpc>
            </a:pPr>
            <a:r>
              <a:rPr lang="en-US" sz="2999" dirty="0">
                <a:solidFill>
                  <a:srgbClr val="503D36"/>
                </a:solidFill>
                <a:latin typeface="Times New Roman" panose="02020603050405020304" pitchFamily="18" charset="0"/>
                <a:cs typeface="Times New Roman" panose="02020603050405020304" pitchFamily="18" charset="0"/>
              </a:rPr>
              <a:t>+</a:t>
            </a:r>
            <a:r>
              <a:rPr lang="en-US" sz="2999" dirty="0" err="1">
                <a:solidFill>
                  <a:srgbClr val="503D36"/>
                </a:solidFill>
                <a:latin typeface="Times New Roman" panose="02020603050405020304" pitchFamily="18" charset="0"/>
                <a:cs typeface="Times New Roman" panose="02020603050405020304" pitchFamily="18" charset="0"/>
              </a:rPr>
              <a:t>Sự</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tôn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trọng</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của</a:t>
            </a:r>
            <a:r>
              <a:rPr lang="en-US" sz="2999" dirty="0">
                <a:solidFill>
                  <a:srgbClr val="503D36"/>
                </a:solidFill>
                <a:latin typeface="Times New Roman" panose="02020603050405020304" pitchFamily="18" charset="0"/>
                <a:cs typeface="Times New Roman" panose="02020603050405020304" pitchFamily="18" charset="0"/>
              </a:rPr>
              <a:t> cha </a:t>
            </a:r>
            <a:r>
              <a:rPr lang="en-US" sz="2999" dirty="0" err="1">
                <a:solidFill>
                  <a:srgbClr val="503D36"/>
                </a:solidFill>
                <a:latin typeface="Times New Roman" panose="02020603050405020304" pitchFamily="18" charset="0"/>
                <a:cs typeface="Times New Roman" panose="02020603050405020304" pitchFamily="18" charset="0"/>
              </a:rPr>
              <a:t>mẹ</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dành</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cho</a:t>
            </a:r>
            <a:r>
              <a:rPr lang="en-US" sz="2999" dirty="0">
                <a:solidFill>
                  <a:srgbClr val="503D36"/>
                </a:solidFill>
                <a:latin typeface="Times New Roman" panose="02020603050405020304" pitchFamily="18" charset="0"/>
                <a:cs typeface="Times New Roman" panose="02020603050405020304" pitchFamily="18" charset="0"/>
              </a:rPr>
              <a:t> con </a:t>
            </a:r>
            <a:r>
              <a:rPr lang="en-US" sz="2999" dirty="0" err="1">
                <a:solidFill>
                  <a:srgbClr val="503D36"/>
                </a:solidFill>
                <a:latin typeface="Times New Roman" panose="02020603050405020304" pitchFamily="18" charset="0"/>
                <a:cs typeface="Times New Roman" panose="02020603050405020304" pitchFamily="18" charset="0"/>
              </a:rPr>
              <a:t>được</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thể</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hiện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đơn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giản</a:t>
            </a:r>
            <a:r>
              <a:rPr lang="en-US" sz="2999" dirty="0">
                <a:solidFill>
                  <a:srgbClr val="503D36"/>
                </a:solidFill>
                <a:latin typeface="Times New Roman" panose="02020603050405020304" pitchFamily="18" charset="0"/>
                <a:cs typeface="Times New Roman" panose="02020603050405020304" pitchFamily="18" charset="0"/>
              </a:rPr>
              <a:t> qua </a:t>
            </a:r>
            <a:r>
              <a:rPr lang="en-US" sz="2999" dirty="0" err="1">
                <a:solidFill>
                  <a:srgbClr val="503D36"/>
                </a:solidFill>
                <a:latin typeface="Times New Roman" panose="02020603050405020304" pitchFamily="18" charset="0"/>
                <a:cs typeface="Times New Roman" panose="02020603050405020304" pitchFamily="18" charset="0"/>
              </a:rPr>
              <a:t>việc</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đặt</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bản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thân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bạn</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vào</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vị</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trí</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của</a:t>
            </a:r>
            <a:r>
              <a:rPr lang="en-US" sz="2999" dirty="0">
                <a:solidFill>
                  <a:srgbClr val="503D36"/>
                </a:solidFill>
                <a:latin typeface="Times New Roman" panose="02020603050405020304" pitchFamily="18" charset="0"/>
                <a:cs typeface="Times New Roman" panose="02020603050405020304" pitchFamily="18" charset="0"/>
              </a:rPr>
              <a:t> con </a:t>
            </a:r>
            <a:r>
              <a:rPr lang="en-US" sz="2999" dirty="0" err="1">
                <a:solidFill>
                  <a:srgbClr val="503D36"/>
                </a:solidFill>
                <a:latin typeface="Times New Roman" panose="02020603050405020304" pitchFamily="18" charset="0"/>
                <a:cs typeface="Times New Roman" panose="02020603050405020304" pitchFamily="18" charset="0"/>
              </a:rPr>
              <a:t>và</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hỏi</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tại</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sao</a:t>
            </a:r>
            <a:r>
              <a:rPr lang="en-US" sz="2999" dirty="0">
                <a:solidFill>
                  <a:srgbClr val="503D36"/>
                </a:solidFill>
                <a:latin typeface="Times New Roman" panose="02020603050405020304" pitchFamily="18" charset="0"/>
                <a:cs typeface="Times New Roman" panose="02020603050405020304" pitchFamily="18" charset="0"/>
              </a:rPr>
              <a:t> con </a:t>
            </a:r>
            <a:r>
              <a:rPr lang="en-US" sz="2999" dirty="0" err="1">
                <a:solidFill>
                  <a:srgbClr val="503D36"/>
                </a:solidFill>
                <a:latin typeface="Times New Roman" panose="02020603050405020304" pitchFamily="18" charset="0"/>
                <a:cs typeface="Times New Roman" panose="02020603050405020304" pitchFamily="18" charset="0"/>
              </a:rPr>
              <a:t>lại</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làm</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những</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điều</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như</a:t>
            </a:r>
            <a:r>
              <a:rPr lang="en-US" sz="2999" dirty="0">
                <a:solidFill>
                  <a:srgbClr val="503D36"/>
                </a:solidFill>
                <a:latin typeface="Times New Roman" panose="02020603050405020304" pitchFamily="18" charset="0"/>
                <a:cs typeface="Times New Roman" panose="02020603050405020304" pitchFamily="18" charset="0"/>
              </a:rPr>
              <a:t> </a:t>
            </a:r>
            <a:r>
              <a:rPr lang="en-US" sz="2999" dirty="0" err="1">
                <a:solidFill>
                  <a:srgbClr val="503D36"/>
                </a:solidFill>
                <a:latin typeface="Times New Roman" panose="02020603050405020304" pitchFamily="18" charset="0"/>
                <a:cs typeface="Times New Roman" panose="02020603050405020304" pitchFamily="18" charset="0"/>
              </a:rPr>
              <a:t>vậy</a:t>
            </a:r>
            <a:r>
              <a:rPr lang="en-US" sz="2999" dirty="0">
                <a:solidFill>
                  <a:srgbClr val="503D36"/>
                </a:solidFill>
                <a:latin typeface="Times New Roman" panose="02020603050405020304" pitchFamily="18" charset="0"/>
                <a:cs typeface="Times New Roman" panose="02020603050405020304" pitchFamily="18" charset="0"/>
              </a:rPr>
              <a:t>. </a:t>
            </a:r>
          </a:p>
          <a:p>
            <a:pPr marL="0" lvl="0" indent="0" algn="ctr">
              <a:lnSpc>
                <a:spcPts val="4499"/>
              </a:lnSpc>
              <a:spcBef>
                <a:spcPct val="0"/>
              </a:spcBef>
            </a:pPr>
            <a:endParaRPr lang="en-US" sz="2999" dirty="0">
              <a:solidFill>
                <a:srgbClr val="503D36"/>
              </a:solidFill>
              <a:latin typeface="Sniglet"/>
            </a:endParaRPr>
          </a:p>
        </p:txBody>
      </p:sp>
      <p:pic>
        <p:nvPicPr>
          <p:cNvPr id="92" name="Picture 9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915304" y="3449550"/>
            <a:ext cx="1911848" cy="417595"/>
          </a:xfrm>
          <a:prstGeom prst="rect">
            <a:avLst/>
          </a:prstGeom>
        </p:spPr>
      </p:pic>
      <p:pic>
        <p:nvPicPr>
          <p:cNvPr id="93" name="Picture 93"/>
          <p:cNvPicPr>
            <a:picLocks noChangeAspect="1"/>
          </p:cNvPicPr>
          <p:nvPr/>
        </p:nvPicPr>
        <p:blipFill>
          <a:blip r:embed="rId6"/>
          <a:srcRect t="17398" r="65930" b="54795"/>
          <a:stretch>
            <a:fillRect/>
          </a:stretch>
        </p:blipFill>
        <p:spPr>
          <a:xfrm rot="1255237">
            <a:off x="2136994" y="7645083"/>
            <a:ext cx="1180043" cy="812600"/>
          </a:xfrm>
          <a:prstGeom prst="rect">
            <a:avLst/>
          </a:prstGeom>
        </p:spPr>
      </p:pic>
      <p:pic>
        <p:nvPicPr>
          <p:cNvPr id="94" name="Picture 94"/>
          <p:cNvPicPr>
            <a:picLocks noChangeAspect="1"/>
          </p:cNvPicPr>
          <p:nvPr/>
        </p:nvPicPr>
        <p:blipFill>
          <a:blip r:embed="rId7"/>
          <a:srcRect t="17398" r="65930" b="54795"/>
          <a:stretch>
            <a:fillRect/>
          </a:stretch>
        </p:blipFill>
        <p:spPr>
          <a:xfrm rot="-298565">
            <a:off x="3143090" y="8072793"/>
            <a:ext cx="728793" cy="501861"/>
          </a:xfrm>
          <a:prstGeom prst="rect">
            <a:avLst/>
          </a:prstGeom>
        </p:spPr>
      </p:pic>
      <p:pic>
        <p:nvPicPr>
          <p:cNvPr id="95" name="Picture 9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232152" y="8117681"/>
            <a:ext cx="1911848" cy="417595"/>
          </a:xfrm>
          <a:prstGeom prst="rect">
            <a:avLst/>
          </a:prstGeom>
        </p:spPr>
      </p:pic>
      <p:grpSp>
        <p:nvGrpSpPr>
          <p:cNvPr id="96" name="Group 96"/>
          <p:cNvGrpSpPr/>
          <p:nvPr/>
        </p:nvGrpSpPr>
        <p:grpSpPr>
          <a:xfrm>
            <a:off x="3715023" y="1698847"/>
            <a:ext cx="10200281" cy="1543050"/>
            <a:chOff x="0" y="0"/>
            <a:chExt cx="2686494" cy="406400"/>
          </a:xfrm>
        </p:grpSpPr>
        <p:sp>
          <p:nvSpPr>
            <p:cNvPr id="97" name="Freeform 97"/>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a:solidFill>
                <a:srgbClr val="E76262"/>
              </a:solidFill>
            </a:ln>
          </p:spPr>
        </p:sp>
        <p:sp>
          <p:nvSpPr>
            <p:cNvPr id="98" name="TextBox 9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99" name="Picture 9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3568" y="3965180"/>
            <a:ext cx="3276877" cy="4114800"/>
          </a:xfrm>
          <a:prstGeom prst="rect">
            <a:avLst/>
          </a:prstGeom>
        </p:spPr>
      </p:pic>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TextBox 110"/>
          <p:cNvSpPr txBox="1"/>
          <p:nvPr/>
        </p:nvSpPr>
        <p:spPr>
          <a:xfrm>
            <a:off x="4119856" y="1993751"/>
            <a:ext cx="9431499" cy="1009650"/>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503D36"/>
                </a:solidFill>
                <a:latin typeface="More Sugar"/>
              </a:rPr>
              <a:t>1.TÔN TRỌNG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540290" y="1622751"/>
            <a:ext cx="263115" cy="263115"/>
            <a:chOff x="0" y="0"/>
            <a:chExt cx="812800" cy="812800"/>
          </a:xfrm>
        </p:grpSpPr>
        <p:sp>
          <p:nvSpPr>
            <p:cNvPr id="53" name="Freeform 5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54" name="TextBox 5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5" name="Group 55"/>
          <p:cNvGrpSpPr/>
          <p:nvPr/>
        </p:nvGrpSpPr>
        <p:grpSpPr>
          <a:xfrm>
            <a:off x="1540290" y="2470372"/>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8" name="Group 58"/>
          <p:cNvGrpSpPr/>
          <p:nvPr/>
        </p:nvGrpSpPr>
        <p:grpSpPr>
          <a:xfrm>
            <a:off x="1540290" y="3317993"/>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1" name="Group 61"/>
          <p:cNvGrpSpPr/>
          <p:nvPr/>
        </p:nvGrpSpPr>
        <p:grpSpPr>
          <a:xfrm>
            <a:off x="1540290" y="4165614"/>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5013235"/>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5860856"/>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6708477"/>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755609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8403718"/>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564542" y="1331671"/>
            <a:ext cx="2186870" cy="1191585"/>
            <a:chOff x="0" y="0"/>
            <a:chExt cx="595553" cy="324506"/>
          </a:xfrm>
        </p:grpSpPr>
        <p:sp>
          <p:nvSpPr>
            <p:cNvPr id="80" name="Freeform 8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1" name="TextBox 81"/>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2" name="Group 82"/>
          <p:cNvGrpSpPr/>
          <p:nvPr/>
        </p:nvGrpSpPr>
        <p:grpSpPr>
          <a:xfrm>
            <a:off x="15666322" y="1419581"/>
            <a:ext cx="1998307" cy="1015766"/>
            <a:chOff x="0" y="0"/>
            <a:chExt cx="544201" cy="276625"/>
          </a:xfrm>
        </p:grpSpPr>
        <p:sp>
          <p:nvSpPr>
            <p:cNvPr id="83" name="Freeform 8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4" name="TextBox 84"/>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FFFFFF"/>
                  </a:solidFill>
                  <a:latin typeface="Sniglet"/>
                </a:rPr>
                <a:t>Intro</a:t>
              </a:r>
            </a:p>
          </p:txBody>
        </p:sp>
      </p:grpSp>
      <p:grpSp>
        <p:nvGrpSpPr>
          <p:cNvPr id="85" name="Group 85"/>
          <p:cNvGrpSpPr/>
          <p:nvPr/>
        </p:nvGrpSpPr>
        <p:grpSpPr>
          <a:xfrm>
            <a:off x="2030811" y="3533365"/>
            <a:ext cx="9815935" cy="5522499"/>
            <a:chOff x="0" y="0"/>
            <a:chExt cx="2585267" cy="1454485"/>
          </a:xfrm>
        </p:grpSpPr>
        <p:sp>
          <p:nvSpPr>
            <p:cNvPr id="86" name="Freeform 86"/>
            <p:cNvSpPr/>
            <p:nvPr/>
          </p:nvSpPr>
          <p:spPr>
            <a:xfrm>
              <a:off x="0" y="0"/>
              <a:ext cx="2585267" cy="1454485"/>
            </a:xfrm>
            <a:custGeom>
              <a:avLst/>
              <a:gdLst/>
              <a:ahLst/>
              <a:cxnLst/>
              <a:rect l="l" t="t" r="r" b="b"/>
              <a:pathLst>
                <a:path w="2585267" h="1454485">
                  <a:moveTo>
                    <a:pt x="47323" y="0"/>
                  </a:moveTo>
                  <a:lnTo>
                    <a:pt x="2537944" y="0"/>
                  </a:lnTo>
                  <a:cubicBezTo>
                    <a:pt x="2550495" y="0"/>
                    <a:pt x="2562532" y="4986"/>
                    <a:pt x="2571406" y="13860"/>
                  </a:cubicBezTo>
                  <a:cubicBezTo>
                    <a:pt x="2580281" y="22735"/>
                    <a:pt x="2585267" y="34772"/>
                    <a:pt x="2585267" y="47323"/>
                  </a:cubicBezTo>
                  <a:lnTo>
                    <a:pt x="2585267" y="1407163"/>
                  </a:lnTo>
                  <a:cubicBezTo>
                    <a:pt x="2585267" y="1433298"/>
                    <a:pt x="2564080" y="1454485"/>
                    <a:pt x="2537944" y="1454485"/>
                  </a:cubicBezTo>
                  <a:lnTo>
                    <a:pt x="47323" y="1454485"/>
                  </a:lnTo>
                  <a:cubicBezTo>
                    <a:pt x="21187" y="1454485"/>
                    <a:pt x="0" y="1433298"/>
                    <a:pt x="0" y="1407163"/>
                  </a:cubicBezTo>
                  <a:lnTo>
                    <a:pt x="0" y="47323"/>
                  </a:lnTo>
                  <a:cubicBezTo>
                    <a:pt x="0" y="21187"/>
                    <a:pt x="21187" y="0"/>
                    <a:pt x="47323" y="0"/>
                  </a:cubicBezTo>
                  <a:close/>
                </a:path>
              </a:pathLst>
            </a:custGeom>
            <a:solidFill>
              <a:srgbClr val="000000">
                <a:alpha val="0"/>
              </a:srgbClr>
            </a:solidFill>
            <a:ln w="28575">
              <a:solidFill>
                <a:srgbClr val="E76262"/>
              </a:solidFill>
            </a:ln>
          </p:spPr>
        </p:sp>
        <p:sp>
          <p:nvSpPr>
            <p:cNvPr id="87" name="TextBox 87"/>
            <p:cNvSpPr txBox="1"/>
            <p:nvPr/>
          </p:nvSpPr>
          <p:spPr>
            <a:xfrm>
              <a:off x="27731" y="376964"/>
              <a:ext cx="2529804" cy="869950"/>
            </a:xfrm>
            <a:prstGeom prst="rect">
              <a:avLst/>
            </a:prstGeom>
          </p:spPr>
          <p:txBody>
            <a:bodyPr lIns="50800" tIns="50800" rIns="50800" bIns="50800" rtlCol="0" anchor="ctr"/>
            <a:lstStyle/>
            <a:p>
              <a:pPr marL="755639" lvl="1" indent="-377820" algn="ctr">
                <a:lnSpc>
                  <a:spcPts val="4899"/>
                </a:lnSpc>
                <a:buFont typeface="Arial"/>
                <a:buChar char="•"/>
              </a:pPr>
              <a:r>
                <a:rPr lang="en-US" sz="3499" dirty="0" err="1">
                  <a:solidFill>
                    <a:srgbClr val="503D36"/>
                  </a:solidFill>
                  <a:latin typeface="Times New Roman" panose="02020603050405020304" pitchFamily="18" charset="0"/>
                  <a:cs typeface="Times New Roman" panose="02020603050405020304" pitchFamily="18" charset="0"/>
                </a:rPr>
                <a:t>Một</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trong</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những</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đặc</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điểm</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quan</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trọng</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của</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phương</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pháp</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giáo</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dục</a:t>
              </a:r>
              <a:r>
                <a:rPr lang="en-US" sz="3499" dirty="0">
                  <a:solidFill>
                    <a:srgbClr val="503D36"/>
                  </a:solidFill>
                  <a:latin typeface="Times New Roman" panose="02020603050405020304" pitchFamily="18" charset="0"/>
                  <a:cs typeface="Times New Roman" panose="02020603050405020304" pitchFamily="18" charset="0"/>
                </a:rPr>
                <a:t> Montessori </a:t>
              </a:r>
              <a:r>
                <a:rPr lang="en-US" sz="3499" dirty="0" err="1">
                  <a:solidFill>
                    <a:srgbClr val="503D36"/>
                  </a:solidFill>
                  <a:latin typeface="Times New Roman" panose="02020603050405020304" pitchFamily="18" charset="0"/>
                  <a:cs typeface="Times New Roman" panose="02020603050405020304" pitchFamily="18" charset="0"/>
                </a:rPr>
                <a:t>là</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việc</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trẻ</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được</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tự</a:t>
              </a:r>
              <a:r>
                <a:rPr lang="en-US" sz="3499" dirty="0">
                  <a:solidFill>
                    <a:srgbClr val="503D36"/>
                  </a:solidFill>
                  <a:latin typeface="Times New Roman" panose="02020603050405020304" pitchFamily="18" charset="0"/>
                  <a:cs typeface="Times New Roman" panose="02020603050405020304" pitchFamily="18" charset="0"/>
                </a:rPr>
                <a:t> do di </a:t>
              </a:r>
              <a:r>
                <a:rPr lang="en-US" sz="3499" dirty="0" err="1">
                  <a:solidFill>
                    <a:srgbClr val="503D36"/>
                  </a:solidFill>
                  <a:latin typeface="Times New Roman" panose="02020603050405020304" pitchFamily="18" charset="0"/>
                  <a:cs typeface="Times New Roman" panose="02020603050405020304" pitchFamily="18" charset="0"/>
                </a:rPr>
                <a:t>chuyển</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tự</a:t>
              </a:r>
              <a:r>
                <a:rPr lang="en-US" sz="3499" dirty="0">
                  <a:solidFill>
                    <a:srgbClr val="503D36"/>
                  </a:solidFill>
                  <a:latin typeface="Times New Roman" panose="02020603050405020304" pitchFamily="18" charset="0"/>
                  <a:cs typeface="Times New Roman" panose="02020603050405020304" pitchFamily="18" charset="0"/>
                </a:rPr>
                <a:t> do </a:t>
              </a:r>
              <a:r>
                <a:rPr lang="en-US" sz="3499" dirty="0" err="1">
                  <a:solidFill>
                    <a:srgbClr val="503D36"/>
                  </a:solidFill>
                  <a:latin typeface="Times New Roman" panose="02020603050405020304" pitchFamily="18" charset="0"/>
                  <a:cs typeface="Times New Roman" panose="02020603050405020304" pitchFamily="18" charset="0"/>
                </a:rPr>
                <a:t>lựa</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chọn</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hoạt</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động</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yêu</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thích</a:t>
              </a:r>
              <a:r>
                <a:rPr lang="en-US" sz="3499" dirty="0">
                  <a:solidFill>
                    <a:srgbClr val="503D36"/>
                  </a:solidFill>
                  <a:latin typeface="Times New Roman" panose="02020603050405020304" pitchFamily="18" charset="0"/>
                  <a:cs typeface="Times New Roman" panose="02020603050405020304" pitchFamily="18" charset="0"/>
                </a:rPr>
                <a:t>. </a:t>
              </a:r>
            </a:p>
            <a:p>
              <a:pPr marL="755639" lvl="1" indent="-377820" algn="ctr">
                <a:lnSpc>
                  <a:spcPts val="4899"/>
                </a:lnSpc>
                <a:buFont typeface="Arial"/>
                <a:buChar char="•"/>
              </a:pPr>
              <a:r>
                <a:rPr lang="en-US" sz="3499" dirty="0" err="1">
                  <a:solidFill>
                    <a:srgbClr val="503D36"/>
                  </a:solidFill>
                  <a:latin typeface="Times New Roman" panose="02020603050405020304" pitchFamily="18" charset="0"/>
                  <a:cs typeface="Times New Roman" panose="02020603050405020304" pitchFamily="18" charset="0"/>
                </a:rPr>
                <a:t>Tự</a:t>
              </a:r>
              <a:r>
                <a:rPr lang="en-US" sz="3499" dirty="0">
                  <a:solidFill>
                    <a:srgbClr val="503D36"/>
                  </a:solidFill>
                  <a:latin typeface="Times New Roman" panose="02020603050405020304" pitchFamily="18" charset="0"/>
                  <a:cs typeface="Times New Roman" panose="02020603050405020304" pitchFamily="18" charset="0"/>
                </a:rPr>
                <a:t> do di </a:t>
              </a:r>
              <a:r>
                <a:rPr lang="en-US" sz="3499" dirty="0" err="1">
                  <a:solidFill>
                    <a:srgbClr val="503D36"/>
                  </a:solidFill>
                  <a:latin typeface="Times New Roman" panose="02020603050405020304" pitchFamily="18" charset="0"/>
                  <a:cs typeface="Times New Roman" panose="02020603050405020304" pitchFamily="18" charset="0"/>
                </a:rPr>
                <a:t>chuyển</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theo</a:t>
              </a:r>
              <a:r>
                <a:rPr lang="en-US" sz="3499" dirty="0">
                  <a:solidFill>
                    <a:srgbClr val="503D36"/>
                  </a:solidFill>
                  <a:latin typeface="Times New Roman" panose="02020603050405020304" pitchFamily="18" charset="0"/>
                  <a:cs typeface="Times New Roman" panose="02020603050405020304" pitchFamily="18" charset="0"/>
                </a:rPr>
                <a:t> ý </a:t>
              </a:r>
              <a:r>
                <a:rPr lang="en-US" sz="3499" dirty="0" err="1">
                  <a:solidFill>
                    <a:srgbClr val="503D36"/>
                  </a:solidFill>
                  <a:latin typeface="Times New Roman" panose="02020603050405020304" pitchFamily="18" charset="0"/>
                  <a:cs typeface="Times New Roman" panose="02020603050405020304" pitchFamily="18" charset="0"/>
                </a:rPr>
                <a:t>mình</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sẽ</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khiến</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trẻ</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khám</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phá</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môi</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trường</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sống</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và</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trải</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nghiệm</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những</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kỹ</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năng</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vận</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động</a:t>
              </a:r>
              <a:r>
                <a:rPr lang="en-US" sz="3499" dirty="0">
                  <a:solidFill>
                    <a:srgbClr val="503D36"/>
                  </a:solidFill>
                  <a:latin typeface="Times New Roman" panose="02020603050405020304" pitchFamily="18" charset="0"/>
                  <a:cs typeface="Times New Roman" panose="02020603050405020304" pitchFamily="18" charset="0"/>
                </a:rPr>
                <a:t> </a:t>
              </a:r>
              <a:r>
                <a:rPr lang="en-US" sz="3499" dirty="0" err="1">
                  <a:solidFill>
                    <a:srgbClr val="503D36"/>
                  </a:solidFill>
                  <a:latin typeface="Times New Roman" panose="02020603050405020304" pitchFamily="18" charset="0"/>
                  <a:cs typeface="Times New Roman" panose="02020603050405020304" pitchFamily="18" charset="0"/>
                </a:rPr>
                <a:t>mới</a:t>
              </a:r>
              <a:r>
                <a:rPr lang="en-US" sz="3499" dirty="0">
                  <a:solidFill>
                    <a:srgbClr val="503D36"/>
                  </a:solidFill>
                  <a:latin typeface="Times New Roman" panose="02020603050405020304" pitchFamily="18" charset="0"/>
                  <a:cs typeface="Times New Roman" panose="02020603050405020304" pitchFamily="18" charset="0"/>
                </a:rPr>
                <a:t>.</a:t>
              </a:r>
            </a:p>
            <a:p>
              <a:pPr algn="ctr">
                <a:lnSpc>
                  <a:spcPts val="8119"/>
                </a:lnSpc>
              </a:pPr>
              <a:endParaRPr lang="en-US" sz="3499" dirty="0">
                <a:solidFill>
                  <a:srgbClr val="503D36"/>
                </a:solidFill>
                <a:latin typeface="Sniglet"/>
              </a:endParaRPr>
            </a:p>
          </p:txBody>
        </p:sp>
      </p:grpSp>
      <p:pic>
        <p:nvPicPr>
          <p:cNvPr id="88" name="Picture 8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915304" y="3449550"/>
            <a:ext cx="1911848" cy="417595"/>
          </a:xfrm>
          <a:prstGeom prst="rect">
            <a:avLst/>
          </a:prstGeom>
        </p:spPr>
      </p:pic>
      <p:pic>
        <p:nvPicPr>
          <p:cNvPr id="89" name="Picture 89"/>
          <p:cNvPicPr>
            <a:picLocks noChangeAspect="1"/>
          </p:cNvPicPr>
          <p:nvPr/>
        </p:nvPicPr>
        <p:blipFill>
          <a:blip r:embed="rId6"/>
          <a:srcRect t="17398" r="65930" b="54795"/>
          <a:stretch>
            <a:fillRect/>
          </a:stretch>
        </p:blipFill>
        <p:spPr>
          <a:xfrm rot="1255237">
            <a:off x="2136994" y="7645083"/>
            <a:ext cx="1180043" cy="812600"/>
          </a:xfrm>
          <a:prstGeom prst="rect">
            <a:avLst/>
          </a:prstGeom>
        </p:spPr>
      </p:pic>
      <p:pic>
        <p:nvPicPr>
          <p:cNvPr id="90" name="Picture 90"/>
          <p:cNvPicPr>
            <a:picLocks noChangeAspect="1"/>
          </p:cNvPicPr>
          <p:nvPr/>
        </p:nvPicPr>
        <p:blipFill>
          <a:blip r:embed="rId7"/>
          <a:srcRect t="17398" r="65930" b="54795"/>
          <a:stretch>
            <a:fillRect/>
          </a:stretch>
        </p:blipFill>
        <p:spPr>
          <a:xfrm rot="-298565">
            <a:off x="3143090" y="8072793"/>
            <a:ext cx="728793" cy="501861"/>
          </a:xfrm>
          <a:prstGeom prst="rect">
            <a:avLst/>
          </a:prstGeom>
        </p:spPr>
      </p:pic>
      <p:pic>
        <p:nvPicPr>
          <p:cNvPr id="91" name="Picture 9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232152" y="8117681"/>
            <a:ext cx="1911848" cy="417595"/>
          </a:xfrm>
          <a:prstGeom prst="rect">
            <a:avLst/>
          </a:prstGeom>
        </p:spPr>
      </p:pic>
      <p:grpSp>
        <p:nvGrpSpPr>
          <p:cNvPr id="92" name="Group 92"/>
          <p:cNvGrpSpPr/>
          <p:nvPr/>
        </p:nvGrpSpPr>
        <p:grpSpPr>
          <a:xfrm>
            <a:off x="3715023" y="1698847"/>
            <a:ext cx="10200281" cy="1543050"/>
            <a:chOff x="0" y="0"/>
            <a:chExt cx="2686494" cy="406400"/>
          </a:xfrm>
        </p:grpSpPr>
        <p:sp>
          <p:nvSpPr>
            <p:cNvPr id="93" name="Freeform 93"/>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a:solidFill>
                <a:srgbClr val="E76262"/>
              </a:solidFill>
            </a:ln>
          </p:spPr>
        </p:sp>
        <p:sp>
          <p:nvSpPr>
            <p:cNvPr id="94" name="TextBox 9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95" name="Picture 95"/>
          <p:cNvPicPr>
            <a:picLocks noChangeAspect="1"/>
          </p:cNvPicPr>
          <p:nvPr/>
        </p:nvPicPr>
        <p:blipFill>
          <a:blip r:embed="rId8"/>
          <a:srcRect/>
          <a:stretch>
            <a:fillRect/>
          </a:stretch>
        </p:blipFill>
        <p:spPr>
          <a:xfrm>
            <a:off x="11636159" y="3809671"/>
            <a:ext cx="5029317" cy="5029317"/>
          </a:xfrm>
          <a:prstGeom prst="rect">
            <a:avLst/>
          </a:prstGeom>
        </p:spPr>
      </p:pic>
      <p:grpSp>
        <p:nvGrpSpPr>
          <p:cNvPr id="96" name="Group 96"/>
          <p:cNvGrpSpPr/>
          <p:nvPr/>
        </p:nvGrpSpPr>
        <p:grpSpPr>
          <a:xfrm>
            <a:off x="594866" y="1690137"/>
            <a:ext cx="1232729" cy="7134324"/>
            <a:chOff x="0" y="0"/>
            <a:chExt cx="1643639" cy="9512432"/>
          </a:xfrm>
        </p:grpSpPr>
        <p:sp>
          <p:nvSpPr>
            <p:cNvPr id="97" name="TextBox 9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8" name="TextBox 9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0" name="TextBox 10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6" name="TextBox 106"/>
          <p:cNvSpPr txBox="1"/>
          <p:nvPr/>
        </p:nvSpPr>
        <p:spPr>
          <a:xfrm>
            <a:off x="4119856" y="1993751"/>
            <a:ext cx="9431499" cy="1009650"/>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503D36"/>
                </a:solidFill>
                <a:latin typeface="More Sugar"/>
              </a:rPr>
              <a:t>2. TỰ DO DI CHUYỂN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975840" y="0"/>
            <a:ext cx="10504374" cy="1114599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277906" y="743240"/>
            <a:ext cx="15026104" cy="8384795"/>
            <a:chOff x="0" y="0"/>
            <a:chExt cx="3957492" cy="2208341"/>
          </a:xfrm>
        </p:grpSpPr>
        <p:sp>
          <p:nvSpPr>
            <p:cNvPr id="53" name="Freeform 53"/>
            <p:cNvSpPr/>
            <p:nvPr/>
          </p:nvSpPr>
          <p:spPr>
            <a:xfrm>
              <a:off x="0" y="0"/>
              <a:ext cx="3957492" cy="2208341"/>
            </a:xfrm>
            <a:custGeom>
              <a:avLst/>
              <a:gdLst/>
              <a:ahLst/>
              <a:cxnLst/>
              <a:rect l="l" t="t" r="r" b="b"/>
              <a:pathLst>
                <a:path w="3957492" h="2208341">
                  <a:moveTo>
                    <a:pt x="10305" y="0"/>
                  </a:moveTo>
                  <a:lnTo>
                    <a:pt x="3947187" y="0"/>
                  </a:lnTo>
                  <a:cubicBezTo>
                    <a:pt x="3952878" y="0"/>
                    <a:pt x="3957492" y="4614"/>
                    <a:pt x="3957492" y="10305"/>
                  </a:cubicBezTo>
                  <a:lnTo>
                    <a:pt x="3957492" y="2198036"/>
                  </a:lnTo>
                  <a:cubicBezTo>
                    <a:pt x="3957492" y="2203728"/>
                    <a:pt x="3952878" y="2208341"/>
                    <a:pt x="3947187" y="2208341"/>
                  </a:cubicBezTo>
                  <a:lnTo>
                    <a:pt x="10305" y="2208341"/>
                  </a:lnTo>
                  <a:cubicBezTo>
                    <a:pt x="4614" y="2208341"/>
                    <a:pt x="0" y="2203728"/>
                    <a:pt x="0" y="2198036"/>
                  </a:cubicBezTo>
                  <a:lnTo>
                    <a:pt x="0" y="10305"/>
                  </a:lnTo>
                  <a:cubicBezTo>
                    <a:pt x="0" y="4614"/>
                    <a:pt x="4614" y="0"/>
                    <a:pt x="10305"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dirty="0"/>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5" name="Group 85"/>
          <p:cNvGrpSpPr/>
          <p:nvPr/>
        </p:nvGrpSpPr>
        <p:grpSpPr>
          <a:xfrm>
            <a:off x="15666322" y="1419581"/>
            <a:ext cx="1998307" cy="1015766"/>
            <a:chOff x="0" y="0"/>
            <a:chExt cx="544201" cy="276625"/>
          </a:xfrm>
        </p:grpSpPr>
        <p:sp>
          <p:nvSpPr>
            <p:cNvPr id="86" name="Freeform 8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FFFFFF"/>
                  </a:solidFill>
                  <a:latin typeface="Sniglet"/>
                </a:rPr>
                <a:t>Intro</a:t>
              </a:r>
            </a:p>
          </p:txBody>
        </p:sp>
      </p:grpSp>
      <p:grpSp>
        <p:nvGrpSpPr>
          <p:cNvPr id="88" name="Group 88"/>
          <p:cNvGrpSpPr/>
          <p:nvPr/>
        </p:nvGrpSpPr>
        <p:grpSpPr>
          <a:xfrm>
            <a:off x="2030811" y="3778992"/>
            <a:ext cx="8212691" cy="4630776"/>
            <a:chOff x="0" y="0"/>
            <a:chExt cx="2163013" cy="1219628"/>
          </a:xfrm>
        </p:grpSpPr>
        <p:sp>
          <p:nvSpPr>
            <p:cNvPr id="89" name="Freeform 89"/>
            <p:cNvSpPr/>
            <p:nvPr/>
          </p:nvSpPr>
          <p:spPr>
            <a:xfrm>
              <a:off x="0" y="0"/>
              <a:ext cx="2163013" cy="1219628"/>
            </a:xfrm>
            <a:custGeom>
              <a:avLst/>
              <a:gdLst/>
              <a:ahLst/>
              <a:cxnLst/>
              <a:rect l="l" t="t" r="r" b="b"/>
              <a:pathLst>
                <a:path w="2163013" h="1219628">
                  <a:moveTo>
                    <a:pt x="56561" y="0"/>
                  </a:moveTo>
                  <a:lnTo>
                    <a:pt x="2106453" y="0"/>
                  </a:lnTo>
                  <a:cubicBezTo>
                    <a:pt x="2121453" y="0"/>
                    <a:pt x="2135840" y="5959"/>
                    <a:pt x="2146447" y="16566"/>
                  </a:cubicBezTo>
                  <a:cubicBezTo>
                    <a:pt x="2157054" y="27173"/>
                    <a:pt x="2163013" y="41560"/>
                    <a:pt x="2163013" y="56561"/>
                  </a:cubicBezTo>
                  <a:lnTo>
                    <a:pt x="2163013" y="1163067"/>
                  </a:lnTo>
                  <a:cubicBezTo>
                    <a:pt x="2163013" y="1178068"/>
                    <a:pt x="2157054" y="1192455"/>
                    <a:pt x="2146447" y="1203062"/>
                  </a:cubicBezTo>
                  <a:cubicBezTo>
                    <a:pt x="2135840" y="1213669"/>
                    <a:pt x="2121453" y="1219628"/>
                    <a:pt x="2106453" y="1219628"/>
                  </a:cubicBezTo>
                  <a:lnTo>
                    <a:pt x="56561" y="1219628"/>
                  </a:lnTo>
                  <a:cubicBezTo>
                    <a:pt x="41560" y="1219628"/>
                    <a:pt x="27173" y="1213669"/>
                    <a:pt x="16566" y="1203062"/>
                  </a:cubicBezTo>
                  <a:cubicBezTo>
                    <a:pt x="5959" y="1192455"/>
                    <a:pt x="0" y="1178068"/>
                    <a:pt x="0" y="1163067"/>
                  </a:cubicBezTo>
                  <a:lnTo>
                    <a:pt x="0" y="56561"/>
                  </a:lnTo>
                  <a:cubicBezTo>
                    <a:pt x="0" y="41560"/>
                    <a:pt x="5959" y="27173"/>
                    <a:pt x="16566" y="16566"/>
                  </a:cubicBezTo>
                  <a:cubicBezTo>
                    <a:pt x="27173" y="5959"/>
                    <a:pt x="41560" y="0"/>
                    <a:pt x="56561" y="0"/>
                  </a:cubicBezTo>
                  <a:close/>
                </a:path>
              </a:pathLst>
            </a:custGeom>
            <a:solidFill>
              <a:srgbClr val="000000">
                <a:alpha val="0"/>
              </a:srgbClr>
            </a:solidFill>
            <a:ln w="28575">
              <a:solidFill>
                <a:srgbClr val="E76262"/>
              </a:solidFill>
            </a:ln>
          </p:spPr>
        </p:sp>
        <p:sp>
          <p:nvSpPr>
            <p:cNvPr id="90" name="TextBox 9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91" name="Picture 91"/>
          <p:cNvPicPr>
            <a:picLocks noChangeAspect="1"/>
          </p:cNvPicPr>
          <p:nvPr/>
        </p:nvPicPr>
        <p:blipFill>
          <a:blip r:embed="rId4"/>
          <a:srcRect t="17398" r="65930" b="54795"/>
          <a:stretch>
            <a:fillRect/>
          </a:stretch>
        </p:blipFill>
        <p:spPr>
          <a:xfrm rot="1255237">
            <a:off x="2136994" y="7645083"/>
            <a:ext cx="1180043" cy="812600"/>
          </a:xfrm>
          <a:prstGeom prst="rect">
            <a:avLst/>
          </a:prstGeom>
        </p:spPr>
      </p:pic>
      <p:pic>
        <p:nvPicPr>
          <p:cNvPr id="92" name="Picture 92"/>
          <p:cNvPicPr>
            <a:picLocks noChangeAspect="1"/>
          </p:cNvPicPr>
          <p:nvPr/>
        </p:nvPicPr>
        <p:blipFill>
          <a:blip r:embed="rId5"/>
          <a:srcRect t="17398" r="65930" b="54795"/>
          <a:stretch>
            <a:fillRect/>
          </a:stretch>
        </p:blipFill>
        <p:spPr>
          <a:xfrm rot="-298565">
            <a:off x="3143090" y="8072793"/>
            <a:ext cx="728793" cy="501861"/>
          </a:xfrm>
          <a:prstGeom prst="rect">
            <a:avLst/>
          </a:prstGeom>
        </p:spPr>
      </p:pic>
      <p:grpSp>
        <p:nvGrpSpPr>
          <p:cNvPr id="93" name="Group 93"/>
          <p:cNvGrpSpPr/>
          <p:nvPr/>
        </p:nvGrpSpPr>
        <p:grpSpPr>
          <a:xfrm>
            <a:off x="3715023" y="1698847"/>
            <a:ext cx="10200281" cy="1543050"/>
            <a:chOff x="0" y="0"/>
            <a:chExt cx="2686494" cy="406400"/>
          </a:xfrm>
        </p:grpSpPr>
        <p:sp>
          <p:nvSpPr>
            <p:cNvPr id="94" name="Freeform 94"/>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a:solidFill>
                <a:srgbClr val="E76262"/>
              </a:solidFill>
            </a:ln>
          </p:spPr>
        </p:sp>
        <p:sp>
          <p:nvSpPr>
            <p:cNvPr id="95" name="TextBox 9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96" name="Picture 96"/>
          <p:cNvPicPr>
            <a:picLocks noChangeAspect="1"/>
          </p:cNvPicPr>
          <p:nvPr/>
        </p:nvPicPr>
        <p:blipFill>
          <a:blip r:embed="rId6"/>
          <a:srcRect l="11466" r="4929"/>
          <a:stretch>
            <a:fillRect/>
          </a:stretch>
        </p:blipFill>
        <p:spPr>
          <a:xfrm>
            <a:off x="10443527" y="3731777"/>
            <a:ext cx="5508275" cy="4935056"/>
          </a:xfrm>
          <a:prstGeom prst="rect">
            <a:avLst/>
          </a:prstGeom>
        </p:spPr>
      </p:pic>
      <p:grpSp>
        <p:nvGrpSpPr>
          <p:cNvPr id="97" name="Group 97"/>
          <p:cNvGrpSpPr/>
          <p:nvPr/>
        </p:nvGrpSpPr>
        <p:grpSpPr>
          <a:xfrm>
            <a:off x="594866" y="1690137"/>
            <a:ext cx="1232729" cy="7134324"/>
            <a:chOff x="0" y="0"/>
            <a:chExt cx="1643639" cy="9512432"/>
          </a:xfrm>
        </p:grpSpPr>
        <p:sp>
          <p:nvSpPr>
            <p:cNvPr id="98" name="TextBox 98"/>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0" name="TextBox 100"/>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7" name="TextBox 107"/>
          <p:cNvSpPr txBox="1"/>
          <p:nvPr/>
        </p:nvSpPr>
        <p:spPr>
          <a:xfrm>
            <a:off x="4119856" y="1993751"/>
            <a:ext cx="9431499" cy="1009650"/>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503D36"/>
                </a:solidFill>
                <a:latin typeface="More Sugar"/>
              </a:rPr>
              <a:t>4. DẠY TRẺ TỰ LẬP  </a:t>
            </a:r>
          </a:p>
        </p:txBody>
      </p:sp>
      <p:sp>
        <p:nvSpPr>
          <p:cNvPr id="108" name="TextBox 108"/>
          <p:cNvSpPr txBox="1"/>
          <p:nvPr/>
        </p:nvSpPr>
        <p:spPr>
          <a:xfrm>
            <a:off x="2062553" y="3837825"/>
            <a:ext cx="8212691" cy="4310828"/>
          </a:xfrm>
          <a:prstGeom prst="rect">
            <a:avLst/>
          </a:prstGeom>
        </p:spPr>
        <p:txBody>
          <a:bodyPr lIns="0" tIns="0" rIns="0" bIns="0" rtlCol="0" anchor="t">
            <a:spAutoFit/>
          </a:bodyPr>
          <a:lstStyle/>
          <a:p>
            <a:pPr algn="ctr">
              <a:lnSpc>
                <a:spcPts val="4945"/>
              </a:lnSpc>
              <a:spcBef>
                <a:spcPct val="0"/>
              </a:spcBef>
            </a:pPr>
            <a:r>
              <a:rPr lang="en-US" sz="3532" dirty="0">
                <a:solidFill>
                  <a:srgbClr val="503D36"/>
                </a:solidFill>
                <a:latin typeface="Times New Roman" panose="02020603050405020304" pitchFamily="18" charset="0"/>
                <a:cs typeface="Times New Roman" panose="02020603050405020304" pitchFamily="18" charset="0"/>
              </a:rPr>
              <a:t>Hãy tạo cơ hội để trẻ tự làm mọi việc mà trẻ có thể làm, giúp trẻ tự khám phá, tự trải nghiệm và ghi nhớ lâu hơn. Hãy cố gắng đơn giản hóa các công việc liên quan đến trẻ, lập thành trình tự dễ thực hiện. Trao cơ hội cho trẻ tự thực hiện mặc quần áo, dọn đồ chơi, đánh răng…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37094" y="1028700"/>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5" name="Group 85"/>
          <p:cNvGrpSpPr/>
          <p:nvPr/>
        </p:nvGrpSpPr>
        <p:grpSpPr>
          <a:xfrm>
            <a:off x="15666322" y="1419581"/>
            <a:ext cx="1998307" cy="1015766"/>
            <a:chOff x="0" y="0"/>
            <a:chExt cx="544201" cy="276625"/>
          </a:xfrm>
        </p:grpSpPr>
        <p:sp>
          <p:nvSpPr>
            <p:cNvPr id="86" name="Freeform 8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FFFFFF"/>
                  </a:solidFill>
                  <a:latin typeface="Sniglet"/>
                </a:rPr>
                <a:t>Intro</a:t>
              </a:r>
            </a:p>
          </p:txBody>
        </p:sp>
      </p:grpSp>
      <p:grpSp>
        <p:nvGrpSpPr>
          <p:cNvPr id="88" name="Group 88"/>
          <p:cNvGrpSpPr/>
          <p:nvPr/>
        </p:nvGrpSpPr>
        <p:grpSpPr>
          <a:xfrm>
            <a:off x="2493695" y="3809671"/>
            <a:ext cx="9610591" cy="4630776"/>
            <a:chOff x="0" y="0"/>
            <a:chExt cx="2531184" cy="1219628"/>
          </a:xfrm>
        </p:grpSpPr>
        <p:sp>
          <p:nvSpPr>
            <p:cNvPr id="89" name="Freeform 89"/>
            <p:cNvSpPr/>
            <p:nvPr/>
          </p:nvSpPr>
          <p:spPr>
            <a:xfrm>
              <a:off x="0" y="0"/>
              <a:ext cx="2531184" cy="1219628"/>
            </a:xfrm>
            <a:custGeom>
              <a:avLst/>
              <a:gdLst/>
              <a:ahLst/>
              <a:cxnLst/>
              <a:rect l="l" t="t" r="r" b="b"/>
              <a:pathLst>
                <a:path w="2531184" h="1219628">
                  <a:moveTo>
                    <a:pt x="48334" y="0"/>
                  </a:moveTo>
                  <a:lnTo>
                    <a:pt x="2482851" y="0"/>
                  </a:lnTo>
                  <a:cubicBezTo>
                    <a:pt x="2509545" y="0"/>
                    <a:pt x="2531184" y="21640"/>
                    <a:pt x="2531184" y="48334"/>
                  </a:cubicBezTo>
                  <a:lnTo>
                    <a:pt x="2531184" y="1171294"/>
                  </a:lnTo>
                  <a:cubicBezTo>
                    <a:pt x="2531184" y="1197988"/>
                    <a:pt x="2509545" y="1219628"/>
                    <a:pt x="2482851" y="1219628"/>
                  </a:cubicBezTo>
                  <a:lnTo>
                    <a:pt x="48334" y="1219628"/>
                  </a:lnTo>
                  <a:cubicBezTo>
                    <a:pt x="21640" y="1219628"/>
                    <a:pt x="0" y="1197988"/>
                    <a:pt x="0" y="1171294"/>
                  </a:cubicBezTo>
                  <a:lnTo>
                    <a:pt x="0" y="48334"/>
                  </a:lnTo>
                  <a:cubicBezTo>
                    <a:pt x="0" y="21640"/>
                    <a:pt x="21640" y="0"/>
                    <a:pt x="48334" y="0"/>
                  </a:cubicBezTo>
                  <a:close/>
                </a:path>
              </a:pathLst>
            </a:custGeom>
            <a:solidFill>
              <a:srgbClr val="000000">
                <a:alpha val="0"/>
              </a:srgbClr>
            </a:solidFill>
            <a:ln w="28575">
              <a:solidFill>
                <a:srgbClr val="E76262"/>
              </a:solidFill>
            </a:ln>
          </p:spPr>
        </p:sp>
        <p:sp>
          <p:nvSpPr>
            <p:cNvPr id="90" name="TextBox 9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91" name="Picture 9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915304" y="3449550"/>
            <a:ext cx="1911848" cy="417595"/>
          </a:xfrm>
          <a:prstGeom prst="rect">
            <a:avLst/>
          </a:prstGeom>
        </p:spPr>
      </p:pic>
      <p:pic>
        <p:nvPicPr>
          <p:cNvPr id="92" name="Picture 92"/>
          <p:cNvPicPr>
            <a:picLocks noChangeAspect="1"/>
          </p:cNvPicPr>
          <p:nvPr/>
        </p:nvPicPr>
        <p:blipFill>
          <a:blip r:embed="rId6"/>
          <a:srcRect t="17398" r="65930" b="54795"/>
          <a:stretch>
            <a:fillRect/>
          </a:stretch>
        </p:blipFill>
        <p:spPr>
          <a:xfrm rot="1255237">
            <a:off x="2136994" y="7645083"/>
            <a:ext cx="1180043" cy="812600"/>
          </a:xfrm>
          <a:prstGeom prst="rect">
            <a:avLst/>
          </a:prstGeom>
        </p:spPr>
      </p:pic>
      <p:pic>
        <p:nvPicPr>
          <p:cNvPr id="93" name="Picture 93"/>
          <p:cNvPicPr>
            <a:picLocks noChangeAspect="1"/>
          </p:cNvPicPr>
          <p:nvPr/>
        </p:nvPicPr>
        <p:blipFill>
          <a:blip r:embed="rId7"/>
          <a:srcRect t="17398" r="65930" b="54795"/>
          <a:stretch>
            <a:fillRect/>
          </a:stretch>
        </p:blipFill>
        <p:spPr>
          <a:xfrm rot="-298565">
            <a:off x="3143090" y="8072793"/>
            <a:ext cx="728793" cy="501861"/>
          </a:xfrm>
          <a:prstGeom prst="rect">
            <a:avLst/>
          </a:prstGeom>
        </p:spPr>
      </p:pic>
      <p:pic>
        <p:nvPicPr>
          <p:cNvPr id="94" name="Picture 9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232152" y="8117681"/>
            <a:ext cx="1911848" cy="417595"/>
          </a:xfrm>
          <a:prstGeom prst="rect">
            <a:avLst/>
          </a:prstGeom>
        </p:spPr>
      </p:pic>
      <p:grpSp>
        <p:nvGrpSpPr>
          <p:cNvPr id="95" name="Group 95"/>
          <p:cNvGrpSpPr/>
          <p:nvPr/>
        </p:nvGrpSpPr>
        <p:grpSpPr>
          <a:xfrm>
            <a:off x="3715023" y="1698847"/>
            <a:ext cx="10200281" cy="1543050"/>
            <a:chOff x="0" y="0"/>
            <a:chExt cx="2686494" cy="406400"/>
          </a:xfrm>
        </p:grpSpPr>
        <p:sp>
          <p:nvSpPr>
            <p:cNvPr id="96" name="Freeform 96"/>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a:solidFill>
                <a:srgbClr val="E76262"/>
              </a:solidFill>
            </a:ln>
          </p:spPr>
        </p:sp>
        <p:sp>
          <p:nvSpPr>
            <p:cNvPr id="97" name="TextBox 9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98" name="Picture 9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21449" y="4477583"/>
            <a:ext cx="4323044" cy="3434855"/>
          </a:xfrm>
          <a:prstGeom prst="rect">
            <a:avLst/>
          </a:prstGeom>
        </p:spPr>
      </p:pic>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9" name="TextBox 109"/>
          <p:cNvSpPr txBox="1"/>
          <p:nvPr/>
        </p:nvSpPr>
        <p:spPr>
          <a:xfrm>
            <a:off x="4119856" y="1993751"/>
            <a:ext cx="9431499" cy="1009650"/>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503D36"/>
                </a:solidFill>
                <a:latin typeface="More Sugar"/>
              </a:rPr>
              <a:t>5.GIAO TIẾP</a:t>
            </a:r>
          </a:p>
        </p:txBody>
      </p:sp>
      <p:sp>
        <p:nvSpPr>
          <p:cNvPr id="110" name="TextBox 110"/>
          <p:cNvSpPr txBox="1"/>
          <p:nvPr/>
        </p:nvSpPr>
        <p:spPr>
          <a:xfrm>
            <a:off x="2451637" y="3951935"/>
            <a:ext cx="9341213" cy="4191084"/>
          </a:xfrm>
          <a:prstGeom prst="rect">
            <a:avLst/>
          </a:prstGeom>
        </p:spPr>
        <p:txBody>
          <a:bodyPr lIns="0" tIns="0" rIns="0" bIns="0" rtlCol="0" anchor="t">
            <a:spAutoFit/>
          </a:bodyPr>
          <a:lstStyle/>
          <a:p>
            <a:pPr algn="ctr">
              <a:lnSpc>
                <a:spcPts val="5505"/>
              </a:lnSpc>
              <a:spcBef>
                <a:spcPct val="0"/>
              </a:spcBef>
            </a:pPr>
            <a:r>
              <a:rPr lang="en-US" sz="3932" dirty="0">
                <a:solidFill>
                  <a:srgbClr val="503D36"/>
                </a:solidFill>
                <a:latin typeface="Times New Roman" panose="02020603050405020304" pitchFamily="18" charset="0"/>
                <a:cs typeface="Times New Roman" panose="02020603050405020304" pitchFamily="18" charset="0"/>
              </a:rPr>
              <a:t>Giao tiếp là nguyên tắc quan trọng trong phương pháp giáo dục sớm Montessori. Hãy luôn nói với trẻ bằng một giọng nói rõ ràng, chi tiết, dễ hiểu và cụ thể. Điều này sẽ giúp trẻ học được kỹ năng sử dụng ngôn ngữ, phát triển ngôn ngữ hàng ngày.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4" name="Group 14"/>
          <p:cNvGrpSpPr/>
          <p:nvPr/>
        </p:nvGrpSpPr>
        <p:grpSpPr>
          <a:xfrm>
            <a:off x="15164201" y="2618086"/>
            <a:ext cx="2279617" cy="1191585"/>
            <a:chOff x="0" y="0"/>
            <a:chExt cx="3039489" cy="1588780"/>
          </a:xfrm>
        </p:grpSpPr>
        <p:grpSp>
          <p:nvGrpSpPr>
            <p:cNvPr id="15" name="Group 15"/>
            <p:cNvGrpSpPr/>
            <p:nvPr/>
          </p:nvGrpSpPr>
          <p:grpSpPr>
            <a:xfrm>
              <a:off x="0" y="0"/>
              <a:ext cx="3039489" cy="1588780"/>
              <a:chOff x="0" y="0"/>
              <a:chExt cx="620810" cy="324506"/>
            </a:xfrm>
          </p:grpSpPr>
          <p:sp>
            <p:nvSpPr>
              <p:cNvPr id="16" name="Freeform 1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8" name="Group 18"/>
            <p:cNvGrpSpPr/>
            <p:nvPr/>
          </p:nvGrpSpPr>
          <p:grpSpPr>
            <a:xfrm>
              <a:off x="1234950" y="117213"/>
              <a:ext cx="1688828" cy="1354354"/>
              <a:chOff x="0" y="0"/>
              <a:chExt cx="344940" cy="276625"/>
            </a:xfrm>
          </p:grpSpPr>
          <p:sp>
            <p:nvSpPr>
              <p:cNvPr id="19" name="Freeform 1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20" name="TextBox 2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1" name="Group 21"/>
          <p:cNvGrpSpPr/>
          <p:nvPr/>
        </p:nvGrpSpPr>
        <p:grpSpPr>
          <a:xfrm>
            <a:off x="15164201" y="3904500"/>
            <a:ext cx="2279617" cy="1191585"/>
            <a:chOff x="0" y="0"/>
            <a:chExt cx="3039489" cy="1588780"/>
          </a:xfrm>
        </p:grpSpPr>
        <p:grpSp>
          <p:nvGrpSpPr>
            <p:cNvPr id="22" name="Group 22"/>
            <p:cNvGrpSpPr/>
            <p:nvPr/>
          </p:nvGrpSpPr>
          <p:grpSpPr>
            <a:xfrm>
              <a:off x="0" y="0"/>
              <a:ext cx="3039489" cy="1588780"/>
              <a:chOff x="0" y="0"/>
              <a:chExt cx="620810" cy="324506"/>
            </a:xfrm>
          </p:grpSpPr>
          <p:sp>
            <p:nvSpPr>
              <p:cNvPr id="23" name="Freeform 2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5" name="Group 25"/>
            <p:cNvGrpSpPr/>
            <p:nvPr/>
          </p:nvGrpSpPr>
          <p:grpSpPr>
            <a:xfrm>
              <a:off x="1234950" y="117213"/>
              <a:ext cx="1688828" cy="1354354"/>
              <a:chOff x="0" y="0"/>
              <a:chExt cx="344940" cy="276625"/>
            </a:xfrm>
          </p:grpSpPr>
          <p:sp>
            <p:nvSpPr>
              <p:cNvPr id="26" name="Freeform 2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7" name="TextBox 2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8" name="Group 28"/>
          <p:cNvGrpSpPr/>
          <p:nvPr/>
        </p:nvGrpSpPr>
        <p:grpSpPr>
          <a:xfrm>
            <a:off x="15164201" y="5190915"/>
            <a:ext cx="2279617" cy="1191585"/>
            <a:chOff x="0" y="0"/>
            <a:chExt cx="3039489" cy="1588780"/>
          </a:xfrm>
        </p:grpSpPr>
        <p:grpSp>
          <p:nvGrpSpPr>
            <p:cNvPr id="29" name="Group 29"/>
            <p:cNvGrpSpPr/>
            <p:nvPr/>
          </p:nvGrpSpPr>
          <p:grpSpPr>
            <a:xfrm>
              <a:off x="0" y="0"/>
              <a:ext cx="3039489" cy="1588780"/>
              <a:chOff x="0" y="0"/>
              <a:chExt cx="620810" cy="324506"/>
            </a:xfrm>
          </p:grpSpPr>
          <p:sp>
            <p:nvSpPr>
              <p:cNvPr id="30" name="Freeform 3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2" name="Group 32"/>
            <p:cNvGrpSpPr/>
            <p:nvPr/>
          </p:nvGrpSpPr>
          <p:grpSpPr>
            <a:xfrm>
              <a:off x="1234950" y="117213"/>
              <a:ext cx="1688828" cy="1354354"/>
              <a:chOff x="0" y="0"/>
              <a:chExt cx="344940" cy="276625"/>
            </a:xfrm>
          </p:grpSpPr>
          <p:sp>
            <p:nvSpPr>
              <p:cNvPr id="33" name="Freeform 3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34" name="TextBox 3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5" name="Group 35"/>
          <p:cNvGrpSpPr/>
          <p:nvPr/>
        </p:nvGrpSpPr>
        <p:grpSpPr>
          <a:xfrm>
            <a:off x="15164201" y="6477329"/>
            <a:ext cx="2279617" cy="1191585"/>
            <a:chOff x="0" y="0"/>
            <a:chExt cx="3039489" cy="1588780"/>
          </a:xfrm>
        </p:grpSpPr>
        <p:grpSp>
          <p:nvGrpSpPr>
            <p:cNvPr id="36" name="Group 36"/>
            <p:cNvGrpSpPr/>
            <p:nvPr/>
          </p:nvGrpSpPr>
          <p:grpSpPr>
            <a:xfrm>
              <a:off x="0" y="0"/>
              <a:ext cx="3039489" cy="1588780"/>
              <a:chOff x="0" y="0"/>
              <a:chExt cx="620810" cy="324506"/>
            </a:xfrm>
          </p:grpSpPr>
          <p:sp>
            <p:nvSpPr>
              <p:cNvPr id="37" name="Freeform 3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9" name="Group 39"/>
            <p:cNvGrpSpPr/>
            <p:nvPr/>
          </p:nvGrpSpPr>
          <p:grpSpPr>
            <a:xfrm>
              <a:off x="1234950" y="117213"/>
              <a:ext cx="1688828" cy="1354354"/>
              <a:chOff x="0" y="0"/>
              <a:chExt cx="344940" cy="276625"/>
            </a:xfrm>
          </p:grpSpPr>
          <p:sp>
            <p:nvSpPr>
              <p:cNvPr id="40" name="Freeform 4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41" name="TextBox 4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2" name="Group 42"/>
          <p:cNvGrpSpPr/>
          <p:nvPr/>
        </p:nvGrpSpPr>
        <p:grpSpPr>
          <a:xfrm>
            <a:off x="15164201" y="7763743"/>
            <a:ext cx="2279617" cy="1191585"/>
            <a:chOff x="0" y="0"/>
            <a:chExt cx="3039489" cy="1588780"/>
          </a:xfrm>
        </p:grpSpPr>
        <p:grpSp>
          <p:nvGrpSpPr>
            <p:cNvPr id="43" name="Group 43"/>
            <p:cNvGrpSpPr/>
            <p:nvPr/>
          </p:nvGrpSpPr>
          <p:grpSpPr>
            <a:xfrm>
              <a:off x="0" y="0"/>
              <a:ext cx="3039489" cy="1588780"/>
              <a:chOff x="0" y="0"/>
              <a:chExt cx="620810" cy="324506"/>
            </a:xfrm>
          </p:grpSpPr>
          <p:sp>
            <p:nvSpPr>
              <p:cNvPr id="44" name="Freeform 4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5" name="TextBox 4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6" name="Group 46"/>
            <p:cNvGrpSpPr/>
            <p:nvPr/>
          </p:nvGrpSpPr>
          <p:grpSpPr>
            <a:xfrm>
              <a:off x="1234950" y="117213"/>
              <a:ext cx="1688828" cy="1354354"/>
              <a:chOff x="0" y="0"/>
              <a:chExt cx="344940" cy="276625"/>
            </a:xfrm>
          </p:grpSpPr>
          <p:sp>
            <p:nvSpPr>
              <p:cNvPr id="47" name="Freeform 4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48" name="TextBox 4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9" name="Group 49"/>
          <p:cNvGrpSpPr/>
          <p:nvPr/>
        </p:nvGrpSpPr>
        <p:grpSpPr>
          <a:xfrm>
            <a:off x="15564542" y="1331671"/>
            <a:ext cx="2186870" cy="1191585"/>
            <a:chOff x="0" y="0"/>
            <a:chExt cx="2915827" cy="1588780"/>
          </a:xfrm>
        </p:grpSpPr>
        <p:grpSp>
          <p:nvGrpSpPr>
            <p:cNvPr id="50" name="Group 50"/>
            <p:cNvGrpSpPr/>
            <p:nvPr/>
          </p:nvGrpSpPr>
          <p:grpSpPr>
            <a:xfrm>
              <a:off x="0" y="0"/>
              <a:ext cx="2915827" cy="1588780"/>
              <a:chOff x="0" y="0"/>
              <a:chExt cx="595553" cy="324506"/>
            </a:xfrm>
          </p:grpSpPr>
          <p:sp>
            <p:nvSpPr>
              <p:cNvPr id="51" name="Freeform 5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2" name="TextBox 5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3" name="Group 53"/>
            <p:cNvGrpSpPr/>
            <p:nvPr/>
          </p:nvGrpSpPr>
          <p:grpSpPr>
            <a:xfrm>
              <a:off x="135707" y="117213"/>
              <a:ext cx="2664410" cy="1354354"/>
              <a:chOff x="0" y="0"/>
              <a:chExt cx="544201" cy="276625"/>
            </a:xfrm>
          </p:grpSpPr>
          <p:sp>
            <p:nvSpPr>
              <p:cNvPr id="54" name="Freeform 5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55" name="TextBox 5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56" name="Group 56"/>
          <p:cNvGrpSpPr/>
          <p:nvPr/>
        </p:nvGrpSpPr>
        <p:grpSpPr>
          <a:xfrm>
            <a:off x="1028700" y="74324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357536" y="1053683"/>
            <a:ext cx="14956138"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61" name="TextBox 6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540290" y="1622751"/>
            <a:ext cx="263115" cy="7044082"/>
            <a:chOff x="0" y="0"/>
            <a:chExt cx="350819" cy="9392109"/>
          </a:xfrm>
        </p:grpSpPr>
        <p:grpSp>
          <p:nvGrpSpPr>
            <p:cNvPr id="63" name="Group 63"/>
            <p:cNvGrpSpPr/>
            <p:nvPr/>
          </p:nvGrpSpPr>
          <p:grpSpPr>
            <a:xfrm>
              <a:off x="0" y="0"/>
              <a:ext cx="350819" cy="350819"/>
              <a:chOff x="0" y="0"/>
              <a:chExt cx="812800" cy="812800"/>
            </a:xfrm>
          </p:grpSpPr>
          <p:sp>
            <p:nvSpPr>
              <p:cNvPr id="64" name="Freeform 6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0" y="1130161"/>
              <a:ext cx="350819" cy="350819"/>
              <a:chOff x="0" y="0"/>
              <a:chExt cx="812800" cy="812800"/>
            </a:xfrm>
          </p:grpSpPr>
          <p:sp>
            <p:nvSpPr>
              <p:cNvPr id="67" name="Freeform 6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0" y="2260322"/>
              <a:ext cx="350819" cy="350819"/>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0" y="3390484"/>
              <a:ext cx="350819" cy="350819"/>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0" y="4520645"/>
              <a:ext cx="350819" cy="350819"/>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0" y="5650806"/>
              <a:ext cx="350819" cy="350819"/>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0" y="6780967"/>
              <a:ext cx="350819" cy="350819"/>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0" y="7911128"/>
              <a:ext cx="350819" cy="350819"/>
              <a:chOff x="0" y="0"/>
              <a:chExt cx="812800" cy="812800"/>
            </a:xfrm>
          </p:grpSpPr>
          <p:sp>
            <p:nvSpPr>
              <p:cNvPr id="85" name="Freeform 8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0" y="9041289"/>
              <a:ext cx="350819" cy="350819"/>
              <a:chOff x="0" y="0"/>
              <a:chExt cx="812800" cy="812800"/>
            </a:xfrm>
          </p:grpSpPr>
          <p:sp>
            <p:nvSpPr>
              <p:cNvPr id="88" name="Freeform 8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grpSp>
        <p:nvGrpSpPr>
          <p:cNvPr id="90" name="Group 90"/>
          <p:cNvGrpSpPr/>
          <p:nvPr/>
        </p:nvGrpSpPr>
        <p:grpSpPr>
          <a:xfrm>
            <a:off x="9144000" y="2583992"/>
            <a:ext cx="6327796" cy="5961365"/>
            <a:chOff x="0" y="0"/>
            <a:chExt cx="1666580" cy="1570071"/>
          </a:xfrm>
        </p:grpSpPr>
        <p:sp>
          <p:nvSpPr>
            <p:cNvPr id="91" name="Freeform 91"/>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93" name="Group 93"/>
          <p:cNvGrpSpPr/>
          <p:nvPr/>
        </p:nvGrpSpPr>
        <p:grpSpPr>
          <a:xfrm>
            <a:off x="2507810" y="2612011"/>
            <a:ext cx="6327796" cy="5961365"/>
            <a:chOff x="0" y="0"/>
            <a:chExt cx="1666580" cy="1570071"/>
          </a:xfrm>
        </p:grpSpPr>
        <p:sp>
          <p:nvSpPr>
            <p:cNvPr id="94" name="Freeform 94"/>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ln>
          </p:spPr>
        </p:sp>
        <p:sp>
          <p:nvSpPr>
            <p:cNvPr id="95" name="TextBox 9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96" name="Group 96"/>
          <p:cNvGrpSpPr/>
          <p:nvPr/>
        </p:nvGrpSpPr>
        <p:grpSpPr>
          <a:xfrm>
            <a:off x="9254920" y="3595955"/>
            <a:ext cx="244068" cy="244068"/>
            <a:chOff x="0" y="0"/>
            <a:chExt cx="812800" cy="812800"/>
          </a:xfrm>
        </p:grpSpPr>
        <p:sp>
          <p:nvSpPr>
            <p:cNvPr id="97" name="Freeform 9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98" name="TextBox 98"/>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99" name="Group 99"/>
          <p:cNvGrpSpPr/>
          <p:nvPr/>
        </p:nvGrpSpPr>
        <p:grpSpPr>
          <a:xfrm>
            <a:off x="9254920" y="4382219"/>
            <a:ext cx="244068" cy="244068"/>
            <a:chOff x="0" y="0"/>
            <a:chExt cx="812800" cy="812800"/>
          </a:xfrm>
        </p:grpSpPr>
        <p:sp>
          <p:nvSpPr>
            <p:cNvPr id="100" name="Freeform 10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1" name="TextBox 101"/>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2" name="Group 102"/>
          <p:cNvGrpSpPr/>
          <p:nvPr/>
        </p:nvGrpSpPr>
        <p:grpSpPr>
          <a:xfrm>
            <a:off x="9254920" y="5168483"/>
            <a:ext cx="244068" cy="244068"/>
            <a:chOff x="0" y="0"/>
            <a:chExt cx="812800" cy="812800"/>
          </a:xfrm>
        </p:grpSpPr>
        <p:sp>
          <p:nvSpPr>
            <p:cNvPr id="103" name="Freeform 10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4" name="TextBox 104"/>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5" name="Group 105"/>
          <p:cNvGrpSpPr/>
          <p:nvPr/>
        </p:nvGrpSpPr>
        <p:grpSpPr>
          <a:xfrm>
            <a:off x="9254920" y="5954747"/>
            <a:ext cx="244068" cy="244068"/>
            <a:chOff x="0" y="0"/>
            <a:chExt cx="812800" cy="812800"/>
          </a:xfrm>
        </p:grpSpPr>
        <p:sp>
          <p:nvSpPr>
            <p:cNvPr id="106" name="Freeform 10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7" name="TextBox 107"/>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8" name="Group 108"/>
          <p:cNvGrpSpPr/>
          <p:nvPr/>
        </p:nvGrpSpPr>
        <p:grpSpPr>
          <a:xfrm>
            <a:off x="9254920" y="6741011"/>
            <a:ext cx="244068" cy="244068"/>
            <a:chOff x="0" y="0"/>
            <a:chExt cx="812800" cy="812800"/>
          </a:xfrm>
        </p:grpSpPr>
        <p:sp>
          <p:nvSpPr>
            <p:cNvPr id="109" name="Freeform 10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0" name="TextBox 11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1" name="Group 111"/>
          <p:cNvGrpSpPr/>
          <p:nvPr/>
        </p:nvGrpSpPr>
        <p:grpSpPr>
          <a:xfrm>
            <a:off x="9254920" y="7527274"/>
            <a:ext cx="244068" cy="244068"/>
            <a:chOff x="0" y="0"/>
            <a:chExt cx="812800" cy="812800"/>
          </a:xfrm>
        </p:grpSpPr>
        <p:sp>
          <p:nvSpPr>
            <p:cNvPr id="112" name="Freeform 1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3" name="TextBox 11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4" name="Group 114"/>
          <p:cNvGrpSpPr/>
          <p:nvPr/>
        </p:nvGrpSpPr>
        <p:grpSpPr>
          <a:xfrm>
            <a:off x="8479191" y="3595955"/>
            <a:ext cx="244068" cy="244068"/>
            <a:chOff x="0" y="0"/>
            <a:chExt cx="812800" cy="812800"/>
          </a:xfrm>
        </p:grpSpPr>
        <p:sp>
          <p:nvSpPr>
            <p:cNvPr id="115" name="Freeform 1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6" name="TextBox 116"/>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7" name="Group 117"/>
          <p:cNvGrpSpPr/>
          <p:nvPr/>
        </p:nvGrpSpPr>
        <p:grpSpPr>
          <a:xfrm>
            <a:off x="8479191" y="4382219"/>
            <a:ext cx="244068" cy="244068"/>
            <a:chOff x="0" y="0"/>
            <a:chExt cx="812800" cy="812800"/>
          </a:xfrm>
        </p:grpSpPr>
        <p:sp>
          <p:nvSpPr>
            <p:cNvPr id="118" name="Freeform 1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9" name="TextBox 119"/>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0" name="Group 120"/>
          <p:cNvGrpSpPr/>
          <p:nvPr/>
        </p:nvGrpSpPr>
        <p:grpSpPr>
          <a:xfrm>
            <a:off x="8479191" y="5168483"/>
            <a:ext cx="244068" cy="244068"/>
            <a:chOff x="0" y="0"/>
            <a:chExt cx="812800" cy="812800"/>
          </a:xfrm>
        </p:grpSpPr>
        <p:sp>
          <p:nvSpPr>
            <p:cNvPr id="121" name="Freeform 1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2" name="TextBox 122"/>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3" name="Group 123"/>
          <p:cNvGrpSpPr/>
          <p:nvPr/>
        </p:nvGrpSpPr>
        <p:grpSpPr>
          <a:xfrm>
            <a:off x="8479191" y="5954747"/>
            <a:ext cx="244068" cy="244068"/>
            <a:chOff x="0" y="0"/>
            <a:chExt cx="812800" cy="812800"/>
          </a:xfrm>
        </p:grpSpPr>
        <p:sp>
          <p:nvSpPr>
            <p:cNvPr id="124" name="Freeform 1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5" name="TextBox 125"/>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6" name="Group 126"/>
          <p:cNvGrpSpPr/>
          <p:nvPr/>
        </p:nvGrpSpPr>
        <p:grpSpPr>
          <a:xfrm>
            <a:off x="8479191" y="6741011"/>
            <a:ext cx="244068" cy="244068"/>
            <a:chOff x="0" y="0"/>
            <a:chExt cx="812800" cy="812800"/>
          </a:xfrm>
        </p:grpSpPr>
        <p:sp>
          <p:nvSpPr>
            <p:cNvPr id="127" name="Freeform 1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8" name="TextBox 128"/>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9" name="Group 129"/>
          <p:cNvGrpSpPr/>
          <p:nvPr/>
        </p:nvGrpSpPr>
        <p:grpSpPr>
          <a:xfrm>
            <a:off x="8479191" y="7527274"/>
            <a:ext cx="244068" cy="244068"/>
            <a:chOff x="0" y="0"/>
            <a:chExt cx="812800" cy="812800"/>
          </a:xfrm>
        </p:grpSpPr>
        <p:sp>
          <p:nvSpPr>
            <p:cNvPr id="130" name="Freeform 1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31" name="TextBox 131"/>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sp>
        <p:nvSpPr>
          <p:cNvPr id="132" name="TextBox 132"/>
          <p:cNvSpPr txBox="1"/>
          <p:nvPr/>
        </p:nvSpPr>
        <p:spPr>
          <a:xfrm rot="5400000">
            <a:off x="8859902" y="2382624"/>
            <a:ext cx="330566" cy="1286370"/>
          </a:xfrm>
          <a:prstGeom prst="rect">
            <a:avLst/>
          </a:prstGeom>
        </p:spPr>
        <p:txBody>
          <a:bodyPr lIns="0" tIns="0" rIns="0" bIns="0" rtlCol="0" anchor="t">
            <a:spAutoFit/>
          </a:bodyPr>
          <a:lstStyle/>
          <a:p>
            <a:pPr algn="ctr">
              <a:lnSpc>
                <a:spcPts val="10560"/>
              </a:lnSpc>
            </a:pPr>
            <a:r>
              <a:rPr lang="en-US" sz="7543">
                <a:solidFill>
                  <a:srgbClr val="503D36"/>
                </a:solidFill>
                <a:latin typeface="Sniglet"/>
              </a:rPr>
              <a:t>)</a:t>
            </a:r>
          </a:p>
        </p:txBody>
      </p:sp>
      <p:sp>
        <p:nvSpPr>
          <p:cNvPr id="133" name="TextBox 133"/>
          <p:cNvSpPr txBox="1"/>
          <p:nvPr/>
        </p:nvSpPr>
        <p:spPr>
          <a:xfrm rot="5400000">
            <a:off x="8860700" y="3168870"/>
            <a:ext cx="330566" cy="1284772"/>
          </a:xfrm>
          <a:prstGeom prst="rect">
            <a:avLst/>
          </a:prstGeom>
        </p:spPr>
        <p:txBody>
          <a:bodyPr lIns="0" tIns="0" rIns="0" bIns="0" rtlCol="0" anchor="t">
            <a:spAutoFit/>
          </a:bodyPr>
          <a:lstStyle/>
          <a:p>
            <a:pPr algn="ctr">
              <a:lnSpc>
                <a:spcPts val="10560"/>
              </a:lnSpc>
            </a:pPr>
            <a:r>
              <a:rPr lang="en-US" sz="7543">
                <a:solidFill>
                  <a:srgbClr val="C46848"/>
                </a:solidFill>
                <a:latin typeface="Sniglet"/>
              </a:rPr>
              <a:t>)</a:t>
            </a:r>
          </a:p>
        </p:txBody>
      </p:sp>
      <p:sp>
        <p:nvSpPr>
          <p:cNvPr id="134" name="TextBox 134"/>
          <p:cNvSpPr txBox="1"/>
          <p:nvPr/>
        </p:nvSpPr>
        <p:spPr>
          <a:xfrm rot="5400000">
            <a:off x="8860700" y="395478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5" name="TextBox 135"/>
          <p:cNvSpPr txBox="1"/>
          <p:nvPr/>
        </p:nvSpPr>
        <p:spPr>
          <a:xfrm rot="5400000">
            <a:off x="8860700" y="4740700"/>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6" name="TextBox 136"/>
          <p:cNvSpPr txBox="1"/>
          <p:nvPr/>
        </p:nvSpPr>
        <p:spPr>
          <a:xfrm rot="5400000">
            <a:off x="8860700" y="552661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7" name="TextBox 137"/>
          <p:cNvSpPr txBox="1"/>
          <p:nvPr/>
        </p:nvSpPr>
        <p:spPr>
          <a:xfrm rot="5400000">
            <a:off x="8860700" y="6312532"/>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8" name="TextBox 138"/>
          <p:cNvSpPr txBox="1"/>
          <p:nvPr/>
        </p:nvSpPr>
        <p:spPr>
          <a:xfrm rot="5400000">
            <a:off x="8860700" y="7098447"/>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pic>
        <p:nvPicPr>
          <p:cNvPr id="139" name="Picture 139"/>
          <p:cNvPicPr>
            <a:picLocks noChangeAspect="1"/>
          </p:cNvPicPr>
          <p:nvPr/>
        </p:nvPicPr>
        <p:blipFill>
          <a:blip r:embed="rId4"/>
          <a:srcRect/>
          <a:stretch>
            <a:fillRect/>
          </a:stretch>
        </p:blipFill>
        <p:spPr>
          <a:xfrm>
            <a:off x="13643621" y="1927464"/>
            <a:ext cx="1897572" cy="1674608"/>
          </a:xfrm>
          <a:prstGeom prst="rect">
            <a:avLst/>
          </a:prstGeom>
        </p:spPr>
      </p:pic>
      <p:pic>
        <p:nvPicPr>
          <p:cNvPr id="140" name="Picture 140"/>
          <p:cNvPicPr>
            <a:picLocks noChangeAspect="1"/>
          </p:cNvPicPr>
          <p:nvPr/>
        </p:nvPicPr>
        <p:blipFill>
          <a:blip r:embed="rId5"/>
          <a:srcRect/>
          <a:stretch>
            <a:fillRect/>
          </a:stretch>
        </p:blipFill>
        <p:spPr>
          <a:xfrm>
            <a:off x="2238122" y="7583692"/>
            <a:ext cx="1352776" cy="1371636"/>
          </a:xfrm>
          <a:prstGeom prst="rect">
            <a:avLst/>
          </a:prstGeom>
        </p:spPr>
      </p:pic>
      <p:pic>
        <p:nvPicPr>
          <p:cNvPr id="141" name="Picture 14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52888"/>
          <a:stretch>
            <a:fillRect/>
          </a:stretch>
        </p:blipFill>
        <p:spPr>
          <a:xfrm>
            <a:off x="3018566" y="1745323"/>
            <a:ext cx="1395047" cy="304713"/>
          </a:xfrm>
          <a:prstGeom prst="rect">
            <a:avLst/>
          </a:prstGeom>
        </p:spPr>
      </p:pic>
      <p:pic>
        <p:nvPicPr>
          <p:cNvPr id="142" name="Picture 14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36717" b="42966"/>
          <a:stretch>
            <a:fillRect/>
          </a:stretch>
        </p:blipFill>
        <p:spPr>
          <a:xfrm rot="-63734">
            <a:off x="3477935" y="3743001"/>
            <a:ext cx="801563" cy="693516"/>
          </a:xfrm>
          <a:prstGeom prst="rect">
            <a:avLst/>
          </a:prstGeom>
        </p:spPr>
      </p:pic>
      <p:pic>
        <p:nvPicPr>
          <p:cNvPr id="143" name="Picture 143"/>
          <p:cNvPicPr>
            <a:picLocks noChangeAspect="1"/>
          </p:cNvPicPr>
          <p:nvPr/>
        </p:nvPicPr>
        <p:blipFill>
          <a:blip r:embed="rId10"/>
          <a:srcRect t="17398" r="65930" b="54795"/>
          <a:stretch>
            <a:fillRect/>
          </a:stretch>
        </p:blipFill>
        <p:spPr>
          <a:xfrm rot="-3955797">
            <a:off x="14751050" y="8020834"/>
            <a:ext cx="1011795" cy="696741"/>
          </a:xfrm>
          <a:prstGeom prst="rect">
            <a:avLst/>
          </a:prstGeom>
        </p:spPr>
      </p:pic>
      <p:pic>
        <p:nvPicPr>
          <p:cNvPr id="144" name="Picture 14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36717" b="42966"/>
          <a:stretch>
            <a:fillRect/>
          </a:stretch>
        </p:blipFill>
        <p:spPr>
          <a:xfrm rot="107698">
            <a:off x="11069685" y="3793442"/>
            <a:ext cx="801563" cy="693516"/>
          </a:xfrm>
          <a:prstGeom prst="rect">
            <a:avLst/>
          </a:prstGeom>
        </p:spPr>
      </p:pic>
      <p:pic>
        <p:nvPicPr>
          <p:cNvPr id="145" name="Picture 14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36717" b="42966"/>
          <a:stretch>
            <a:fillRect/>
          </a:stretch>
        </p:blipFill>
        <p:spPr>
          <a:xfrm rot="248596" flipH="1" flipV="1">
            <a:off x="13146288" y="4011515"/>
            <a:ext cx="801563" cy="693516"/>
          </a:xfrm>
          <a:prstGeom prst="rect">
            <a:avLst/>
          </a:prstGeom>
        </p:spPr>
      </p:pic>
      <p:pic>
        <p:nvPicPr>
          <p:cNvPr id="146" name="Picture 14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36717" b="42966"/>
          <a:stretch>
            <a:fillRect/>
          </a:stretch>
        </p:blipFill>
        <p:spPr>
          <a:xfrm rot="248596" flipH="1" flipV="1">
            <a:off x="7126653" y="4030711"/>
            <a:ext cx="801563" cy="693516"/>
          </a:xfrm>
          <a:prstGeom prst="rect">
            <a:avLst/>
          </a:prstGeom>
        </p:spPr>
      </p:pic>
      <p:grpSp>
        <p:nvGrpSpPr>
          <p:cNvPr id="147" name="Group 147"/>
          <p:cNvGrpSpPr/>
          <p:nvPr/>
        </p:nvGrpSpPr>
        <p:grpSpPr>
          <a:xfrm>
            <a:off x="594866" y="1690137"/>
            <a:ext cx="1232729" cy="7134324"/>
            <a:chOff x="0" y="0"/>
            <a:chExt cx="1643639" cy="9512432"/>
          </a:xfrm>
        </p:grpSpPr>
        <p:sp>
          <p:nvSpPr>
            <p:cNvPr id="148" name="TextBox 148"/>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49" name="TextBox 149"/>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0" name="TextBox 150"/>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1" name="TextBox 151"/>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2" name="TextBox 152"/>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3" name="TextBox 153"/>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4" name="TextBox 154"/>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5" name="TextBox 155"/>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6" name="TextBox 156"/>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57" name="Group 157"/>
          <p:cNvGrpSpPr/>
          <p:nvPr/>
        </p:nvGrpSpPr>
        <p:grpSpPr>
          <a:xfrm>
            <a:off x="3077313" y="1470992"/>
            <a:ext cx="11515094" cy="1708391"/>
            <a:chOff x="0" y="0"/>
            <a:chExt cx="3462057" cy="513634"/>
          </a:xfrm>
        </p:grpSpPr>
        <p:sp>
          <p:nvSpPr>
            <p:cNvPr id="158" name="Freeform 158"/>
            <p:cNvSpPr/>
            <p:nvPr/>
          </p:nvSpPr>
          <p:spPr>
            <a:xfrm>
              <a:off x="0" y="0"/>
              <a:ext cx="3462057" cy="513634"/>
            </a:xfrm>
            <a:custGeom>
              <a:avLst/>
              <a:gdLst/>
              <a:ahLst/>
              <a:cxnLst/>
              <a:rect l="l" t="t" r="r" b="b"/>
              <a:pathLst>
                <a:path w="3462057" h="513634">
                  <a:moveTo>
                    <a:pt x="67233" y="0"/>
                  </a:moveTo>
                  <a:lnTo>
                    <a:pt x="3394824" y="0"/>
                  </a:lnTo>
                  <a:cubicBezTo>
                    <a:pt x="3412655" y="0"/>
                    <a:pt x="3429756" y="7083"/>
                    <a:pt x="3442364" y="19692"/>
                  </a:cubicBezTo>
                  <a:cubicBezTo>
                    <a:pt x="3454973" y="32301"/>
                    <a:pt x="3462057" y="49402"/>
                    <a:pt x="3462057" y="67233"/>
                  </a:cubicBezTo>
                  <a:lnTo>
                    <a:pt x="3462057" y="446402"/>
                  </a:lnTo>
                  <a:cubicBezTo>
                    <a:pt x="3462057" y="464233"/>
                    <a:pt x="3454973" y="481334"/>
                    <a:pt x="3442364" y="493942"/>
                  </a:cubicBezTo>
                  <a:cubicBezTo>
                    <a:pt x="3429756" y="506551"/>
                    <a:pt x="3412655" y="513634"/>
                    <a:pt x="3394824" y="513634"/>
                  </a:cubicBezTo>
                  <a:lnTo>
                    <a:pt x="67233" y="513634"/>
                  </a:lnTo>
                  <a:cubicBezTo>
                    <a:pt x="49402" y="513634"/>
                    <a:pt x="32301" y="506551"/>
                    <a:pt x="19692" y="493942"/>
                  </a:cubicBezTo>
                  <a:cubicBezTo>
                    <a:pt x="7083" y="481334"/>
                    <a:pt x="0" y="464233"/>
                    <a:pt x="0" y="446402"/>
                  </a:cubicBezTo>
                  <a:lnTo>
                    <a:pt x="0" y="67233"/>
                  </a:lnTo>
                  <a:cubicBezTo>
                    <a:pt x="0" y="49402"/>
                    <a:pt x="7083" y="32301"/>
                    <a:pt x="19692" y="19692"/>
                  </a:cubicBezTo>
                  <a:cubicBezTo>
                    <a:pt x="32301" y="7083"/>
                    <a:pt x="49402" y="0"/>
                    <a:pt x="67233" y="0"/>
                  </a:cubicBezTo>
                  <a:close/>
                </a:path>
              </a:pathLst>
            </a:custGeom>
            <a:solidFill>
              <a:srgbClr val="FFCF91"/>
            </a:solidFill>
            <a:ln w="47625">
              <a:solidFill>
                <a:srgbClr val="E76262"/>
              </a:solidFill>
            </a:ln>
          </p:spPr>
        </p:sp>
        <p:sp>
          <p:nvSpPr>
            <p:cNvPr id="159" name="TextBox 159"/>
            <p:cNvSpPr txBox="1"/>
            <p:nvPr/>
          </p:nvSpPr>
          <p:spPr>
            <a:xfrm>
              <a:off x="0" y="-28575"/>
              <a:ext cx="812800" cy="841375"/>
            </a:xfrm>
            <a:prstGeom prst="rect">
              <a:avLst/>
            </a:prstGeom>
          </p:spPr>
          <p:txBody>
            <a:bodyPr lIns="44501" tIns="44501" rIns="44501" bIns="44501" rtlCol="0" anchor="ctr"/>
            <a:lstStyle/>
            <a:p>
              <a:pPr algn="ctr">
                <a:lnSpc>
                  <a:spcPts val="2659"/>
                </a:lnSpc>
              </a:pPr>
              <a:endParaRPr/>
            </a:p>
          </p:txBody>
        </p:sp>
      </p:grpSp>
      <p:sp>
        <p:nvSpPr>
          <p:cNvPr id="160" name="TextBox 160"/>
          <p:cNvSpPr txBox="1"/>
          <p:nvPr/>
        </p:nvSpPr>
        <p:spPr>
          <a:xfrm>
            <a:off x="3393332" y="1658438"/>
            <a:ext cx="11120832" cy="1333500"/>
          </a:xfrm>
          <a:prstGeom prst="rect">
            <a:avLst/>
          </a:prstGeom>
        </p:spPr>
        <p:txBody>
          <a:bodyPr lIns="0" tIns="0" rIns="0" bIns="0" rtlCol="0" anchor="t">
            <a:spAutoFit/>
          </a:bodyPr>
          <a:lstStyle/>
          <a:p>
            <a:pPr marL="0" lvl="0" indent="0" algn="ctr">
              <a:lnSpc>
                <a:spcPts val="5280"/>
              </a:lnSpc>
              <a:spcBef>
                <a:spcPct val="0"/>
              </a:spcBef>
            </a:pPr>
            <a:r>
              <a:rPr lang="en-US" sz="4400">
                <a:solidFill>
                  <a:srgbClr val="503D36"/>
                </a:solidFill>
                <a:latin typeface="More Sugar"/>
              </a:rPr>
              <a:t>6.ƯU TIÊN ĐỒ CHƠI ,VẬT LIỆU NGUỒN GỐC THIÊN NHIÊN </a:t>
            </a:r>
          </a:p>
        </p:txBody>
      </p:sp>
      <p:sp>
        <p:nvSpPr>
          <p:cNvPr id="161" name="TextBox 161"/>
          <p:cNvSpPr txBox="1"/>
          <p:nvPr/>
        </p:nvSpPr>
        <p:spPr>
          <a:xfrm>
            <a:off x="3077313" y="4180347"/>
            <a:ext cx="5306284" cy="2883047"/>
          </a:xfrm>
          <a:prstGeom prst="rect">
            <a:avLst/>
          </a:prstGeom>
        </p:spPr>
        <p:txBody>
          <a:bodyPr lIns="0" tIns="0" rIns="0" bIns="0" rtlCol="0" anchor="t">
            <a:spAutoFit/>
          </a:bodyPr>
          <a:lstStyle/>
          <a:p>
            <a:pPr algn="ctr">
              <a:lnSpc>
                <a:spcPts val="4619"/>
              </a:lnSpc>
            </a:pPr>
            <a:r>
              <a:rPr lang="en-US" sz="3079" dirty="0">
                <a:solidFill>
                  <a:srgbClr val="503D36"/>
                </a:solidFill>
                <a:latin typeface="Times New Roman" panose="02020603050405020304" pitchFamily="18" charset="0"/>
                <a:cs typeface="Times New Roman" panose="02020603050405020304" pitchFamily="18" charset="0"/>
              </a:rPr>
              <a:t>Ba mẹ có thể tận dụng những hộp bìa cứng, bóng bay, các thanh vòng… sáng tạo thành đồ chơi thích hợp với trẻ.</a:t>
            </a:r>
          </a:p>
          <a:p>
            <a:pPr marL="0" lvl="0" indent="0" algn="ctr">
              <a:lnSpc>
                <a:spcPts val="4619"/>
              </a:lnSpc>
              <a:spcBef>
                <a:spcPct val="0"/>
              </a:spcBef>
            </a:pPr>
            <a:endParaRPr lang="en-US" sz="3079" dirty="0">
              <a:solidFill>
                <a:srgbClr val="503D36"/>
              </a:solidFill>
              <a:latin typeface="Times New Roman" panose="02020603050405020304" pitchFamily="18" charset="0"/>
              <a:cs typeface="Times New Roman" panose="02020603050405020304" pitchFamily="18" charset="0"/>
            </a:endParaRPr>
          </a:p>
        </p:txBody>
      </p:sp>
      <p:sp>
        <p:nvSpPr>
          <p:cNvPr id="162" name="TextBox 162"/>
          <p:cNvSpPr txBox="1"/>
          <p:nvPr/>
        </p:nvSpPr>
        <p:spPr>
          <a:xfrm>
            <a:off x="9857917" y="3617308"/>
            <a:ext cx="5306284" cy="5271700"/>
          </a:xfrm>
          <a:prstGeom prst="rect">
            <a:avLst/>
          </a:prstGeom>
        </p:spPr>
        <p:txBody>
          <a:bodyPr lIns="0" tIns="0" rIns="0" bIns="0" rtlCol="0" anchor="t">
            <a:spAutoFit/>
          </a:bodyPr>
          <a:lstStyle/>
          <a:p>
            <a:pPr algn="ctr">
              <a:lnSpc>
                <a:spcPts val="4619"/>
              </a:lnSpc>
            </a:pPr>
            <a:r>
              <a:rPr lang="en-US" sz="3079" dirty="0">
                <a:solidFill>
                  <a:srgbClr val="503D36"/>
                </a:solidFill>
                <a:latin typeface="Times New Roman" panose="02020603050405020304" pitchFamily="18" charset="0"/>
                <a:cs typeface="Times New Roman" panose="02020603050405020304" pitchFamily="18" charset="0"/>
              </a:rPr>
              <a:t>Hãy đưa cho trẻ những đồ vật mà trẻ có thể cầm nắm được, kích thích các giác quan phát triển. Chọn sử dụng những đồ chơi kích thích trẻ dùng tay như thả bóng vào hộp, xếp các vòng tròn… tạo sự mới mẻ và hứng thú cho trẻ.</a:t>
            </a:r>
          </a:p>
          <a:p>
            <a:pPr marL="0" lvl="0" indent="0" algn="ctr">
              <a:lnSpc>
                <a:spcPts val="4619"/>
              </a:lnSpc>
              <a:spcBef>
                <a:spcPct val="0"/>
              </a:spcBef>
            </a:pPr>
            <a:endParaRPr lang="en-US" sz="3079" dirty="0">
              <a:solidFill>
                <a:srgbClr val="503D36"/>
              </a:solidFill>
              <a:latin typeface="Snigle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4" name="Group 14"/>
          <p:cNvGrpSpPr/>
          <p:nvPr/>
        </p:nvGrpSpPr>
        <p:grpSpPr>
          <a:xfrm>
            <a:off x="15164201" y="2618086"/>
            <a:ext cx="2279617" cy="1191585"/>
            <a:chOff x="0" y="0"/>
            <a:chExt cx="3039489" cy="1588780"/>
          </a:xfrm>
        </p:grpSpPr>
        <p:grpSp>
          <p:nvGrpSpPr>
            <p:cNvPr id="15" name="Group 15"/>
            <p:cNvGrpSpPr/>
            <p:nvPr/>
          </p:nvGrpSpPr>
          <p:grpSpPr>
            <a:xfrm>
              <a:off x="0" y="0"/>
              <a:ext cx="3039489" cy="1588780"/>
              <a:chOff x="0" y="0"/>
              <a:chExt cx="620810" cy="324506"/>
            </a:xfrm>
          </p:grpSpPr>
          <p:sp>
            <p:nvSpPr>
              <p:cNvPr id="16" name="Freeform 1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8" name="Group 18"/>
            <p:cNvGrpSpPr/>
            <p:nvPr/>
          </p:nvGrpSpPr>
          <p:grpSpPr>
            <a:xfrm>
              <a:off x="1234950" y="117213"/>
              <a:ext cx="1688828" cy="1354354"/>
              <a:chOff x="0" y="0"/>
              <a:chExt cx="344940" cy="276625"/>
            </a:xfrm>
          </p:grpSpPr>
          <p:sp>
            <p:nvSpPr>
              <p:cNvPr id="19" name="Freeform 1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20" name="TextBox 2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1" name="Group 21"/>
          <p:cNvGrpSpPr/>
          <p:nvPr/>
        </p:nvGrpSpPr>
        <p:grpSpPr>
          <a:xfrm>
            <a:off x="15164201" y="3904500"/>
            <a:ext cx="2279617" cy="1191585"/>
            <a:chOff x="0" y="0"/>
            <a:chExt cx="3039489" cy="1588780"/>
          </a:xfrm>
        </p:grpSpPr>
        <p:grpSp>
          <p:nvGrpSpPr>
            <p:cNvPr id="22" name="Group 22"/>
            <p:cNvGrpSpPr/>
            <p:nvPr/>
          </p:nvGrpSpPr>
          <p:grpSpPr>
            <a:xfrm>
              <a:off x="0" y="0"/>
              <a:ext cx="3039489" cy="1588780"/>
              <a:chOff x="0" y="0"/>
              <a:chExt cx="620810" cy="324506"/>
            </a:xfrm>
          </p:grpSpPr>
          <p:sp>
            <p:nvSpPr>
              <p:cNvPr id="23" name="Freeform 2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5" name="Group 25"/>
            <p:cNvGrpSpPr/>
            <p:nvPr/>
          </p:nvGrpSpPr>
          <p:grpSpPr>
            <a:xfrm>
              <a:off x="1234950" y="117213"/>
              <a:ext cx="1688828" cy="1354354"/>
              <a:chOff x="0" y="0"/>
              <a:chExt cx="344940" cy="276625"/>
            </a:xfrm>
          </p:grpSpPr>
          <p:sp>
            <p:nvSpPr>
              <p:cNvPr id="26" name="Freeform 2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7" name="TextBox 2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8" name="Group 28"/>
          <p:cNvGrpSpPr/>
          <p:nvPr/>
        </p:nvGrpSpPr>
        <p:grpSpPr>
          <a:xfrm>
            <a:off x="15164201" y="5190915"/>
            <a:ext cx="2279617" cy="1191585"/>
            <a:chOff x="0" y="0"/>
            <a:chExt cx="3039489" cy="1588780"/>
          </a:xfrm>
        </p:grpSpPr>
        <p:grpSp>
          <p:nvGrpSpPr>
            <p:cNvPr id="29" name="Group 29"/>
            <p:cNvGrpSpPr/>
            <p:nvPr/>
          </p:nvGrpSpPr>
          <p:grpSpPr>
            <a:xfrm>
              <a:off x="0" y="0"/>
              <a:ext cx="3039489" cy="1588780"/>
              <a:chOff x="0" y="0"/>
              <a:chExt cx="620810" cy="324506"/>
            </a:xfrm>
          </p:grpSpPr>
          <p:sp>
            <p:nvSpPr>
              <p:cNvPr id="30" name="Freeform 3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2" name="Group 32"/>
            <p:cNvGrpSpPr/>
            <p:nvPr/>
          </p:nvGrpSpPr>
          <p:grpSpPr>
            <a:xfrm>
              <a:off x="1234950" y="117213"/>
              <a:ext cx="1688828" cy="1354354"/>
              <a:chOff x="0" y="0"/>
              <a:chExt cx="344940" cy="276625"/>
            </a:xfrm>
          </p:grpSpPr>
          <p:sp>
            <p:nvSpPr>
              <p:cNvPr id="33" name="Freeform 3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34" name="TextBox 3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5" name="Group 35"/>
          <p:cNvGrpSpPr/>
          <p:nvPr/>
        </p:nvGrpSpPr>
        <p:grpSpPr>
          <a:xfrm>
            <a:off x="15164201" y="6477329"/>
            <a:ext cx="2279617" cy="1191585"/>
            <a:chOff x="0" y="0"/>
            <a:chExt cx="3039489" cy="1588780"/>
          </a:xfrm>
        </p:grpSpPr>
        <p:grpSp>
          <p:nvGrpSpPr>
            <p:cNvPr id="36" name="Group 36"/>
            <p:cNvGrpSpPr/>
            <p:nvPr/>
          </p:nvGrpSpPr>
          <p:grpSpPr>
            <a:xfrm>
              <a:off x="0" y="0"/>
              <a:ext cx="3039489" cy="1588780"/>
              <a:chOff x="0" y="0"/>
              <a:chExt cx="620810" cy="324506"/>
            </a:xfrm>
          </p:grpSpPr>
          <p:sp>
            <p:nvSpPr>
              <p:cNvPr id="37" name="Freeform 3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9" name="Group 39"/>
            <p:cNvGrpSpPr/>
            <p:nvPr/>
          </p:nvGrpSpPr>
          <p:grpSpPr>
            <a:xfrm>
              <a:off x="1234950" y="117213"/>
              <a:ext cx="1688828" cy="1354354"/>
              <a:chOff x="0" y="0"/>
              <a:chExt cx="344940" cy="276625"/>
            </a:xfrm>
          </p:grpSpPr>
          <p:sp>
            <p:nvSpPr>
              <p:cNvPr id="40" name="Freeform 4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41" name="TextBox 4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2" name="Group 42"/>
          <p:cNvGrpSpPr/>
          <p:nvPr/>
        </p:nvGrpSpPr>
        <p:grpSpPr>
          <a:xfrm>
            <a:off x="15164201" y="7763743"/>
            <a:ext cx="2279617" cy="1191585"/>
            <a:chOff x="0" y="0"/>
            <a:chExt cx="3039489" cy="1588780"/>
          </a:xfrm>
        </p:grpSpPr>
        <p:grpSp>
          <p:nvGrpSpPr>
            <p:cNvPr id="43" name="Group 43"/>
            <p:cNvGrpSpPr/>
            <p:nvPr/>
          </p:nvGrpSpPr>
          <p:grpSpPr>
            <a:xfrm>
              <a:off x="0" y="0"/>
              <a:ext cx="3039489" cy="1588780"/>
              <a:chOff x="0" y="0"/>
              <a:chExt cx="620810" cy="324506"/>
            </a:xfrm>
          </p:grpSpPr>
          <p:sp>
            <p:nvSpPr>
              <p:cNvPr id="44" name="Freeform 4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5" name="TextBox 4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6" name="Group 46"/>
            <p:cNvGrpSpPr/>
            <p:nvPr/>
          </p:nvGrpSpPr>
          <p:grpSpPr>
            <a:xfrm>
              <a:off x="1234950" y="117213"/>
              <a:ext cx="1688828" cy="1354354"/>
              <a:chOff x="0" y="0"/>
              <a:chExt cx="344940" cy="276625"/>
            </a:xfrm>
          </p:grpSpPr>
          <p:sp>
            <p:nvSpPr>
              <p:cNvPr id="47" name="Freeform 4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48" name="TextBox 4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9" name="Group 49"/>
          <p:cNvGrpSpPr/>
          <p:nvPr/>
        </p:nvGrpSpPr>
        <p:grpSpPr>
          <a:xfrm>
            <a:off x="15564542" y="1331671"/>
            <a:ext cx="2186870" cy="1191585"/>
            <a:chOff x="0" y="0"/>
            <a:chExt cx="2915827" cy="1588780"/>
          </a:xfrm>
        </p:grpSpPr>
        <p:grpSp>
          <p:nvGrpSpPr>
            <p:cNvPr id="50" name="Group 50"/>
            <p:cNvGrpSpPr/>
            <p:nvPr/>
          </p:nvGrpSpPr>
          <p:grpSpPr>
            <a:xfrm>
              <a:off x="0" y="0"/>
              <a:ext cx="2915827" cy="1588780"/>
              <a:chOff x="0" y="0"/>
              <a:chExt cx="595553" cy="324506"/>
            </a:xfrm>
          </p:grpSpPr>
          <p:sp>
            <p:nvSpPr>
              <p:cNvPr id="51" name="Freeform 5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2" name="TextBox 5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3" name="Group 53"/>
            <p:cNvGrpSpPr/>
            <p:nvPr/>
          </p:nvGrpSpPr>
          <p:grpSpPr>
            <a:xfrm>
              <a:off x="135707" y="117213"/>
              <a:ext cx="2664410" cy="1354354"/>
              <a:chOff x="0" y="0"/>
              <a:chExt cx="544201" cy="276625"/>
            </a:xfrm>
          </p:grpSpPr>
          <p:sp>
            <p:nvSpPr>
              <p:cNvPr id="54" name="Freeform 5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55" name="TextBox 5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56" name="Group 56"/>
          <p:cNvGrpSpPr/>
          <p:nvPr/>
        </p:nvGrpSpPr>
        <p:grpSpPr>
          <a:xfrm>
            <a:off x="1028700" y="74324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357536" y="939668"/>
            <a:ext cx="14956138" cy="8318632"/>
            <a:chOff x="0" y="0"/>
            <a:chExt cx="3939065" cy="2190915"/>
          </a:xfrm>
        </p:grpSpPr>
        <p:sp>
          <p:nvSpPr>
            <p:cNvPr id="60" name="Freeform 60"/>
            <p:cNvSpPr/>
            <p:nvPr/>
          </p:nvSpPr>
          <p:spPr>
            <a:xfrm>
              <a:off x="0" y="0"/>
              <a:ext cx="3939065" cy="2190915"/>
            </a:xfrm>
            <a:custGeom>
              <a:avLst/>
              <a:gdLst/>
              <a:ahLst/>
              <a:cxnLst/>
              <a:rect l="l" t="t" r="r" b="b"/>
              <a:pathLst>
                <a:path w="3939065" h="2190915">
                  <a:moveTo>
                    <a:pt x="10353" y="0"/>
                  </a:moveTo>
                  <a:lnTo>
                    <a:pt x="3928713" y="0"/>
                  </a:lnTo>
                  <a:cubicBezTo>
                    <a:pt x="3931458" y="0"/>
                    <a:pt x="3934092" y="1091"/>
                    <a:pt x="3936033" y="3032"/>
                  </a:cubicBezTo>
                  <a:cubicBezTo>
                    <a:pt x="3937975" y="4974"/>
                    <a:pt x="3939065" y="7607"/>
                    <a:pt x="3939065" y="10353"/>
                  </a:cubicBezTo>
                  <a:lnTo>
                    <a:pt x="3939065" y="2180563"/>
                  </a:lnTo>
                  <a:cubicBezTo>
                    <a:pt x="3939065" y="2183308"/>
                    <a:pt x="3937975" y="2185942"/>
                    <a:pt x="3936033" y="2187883"/>
                  </a:cubicBezTo>
                  <a:cubicBezTo>
                    <a:pt x="3934092" y="2189825"/>
                    <a:pt x="3931458" y="2190915"/>
                    <a:pt x="3928713" y="2190915"/>
                  </a:cubicBezTo>
                  <a:lnTo>
                    <a:pt x="10353" y="2190915"/>
                  </a:lnTo>
                  <a:cubicBezTo>
                    <a:pt x="7607" y="2190915"/>
                    <a:pt x="4974" y="2189825"/>
                    <a:pt x="3032" y="2187883"/>
                  </a:cubicBezTo>
                  <a:cubicBezTo>
                    <a:pt x="1091" y="2185942"/>
                    <a:pt x="0" y="2183308"/>
                    <a:pt x="0" y="2180563"/>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61" name="TextBox 6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540290" y="1622751"/>
            <a:ext cx="263115" cy="7044082"/>
            <a:chOff x="0" y="0"/>
            <a:chExt cx="350819" cy="9392109"/>
          </a:xfrm>
        </p:grpSpPr>
        <p:grpSp>
          <p:nvGrpSpPr>
            <p:cNvPr id="63" name="Group 63"/>
            <p:cNvGrpSpPr/>
            <p:nvPr/>
          </p:nvGrpSpPr>
          <p:grpSpPr>
            <a:xfrm>
              <a:off x="0" y="0"/>
              <a:ext cx="350819" cy="350819"/>
              <a:chOff x="0" y="0"/>
              <a:chExt cx="812800" cy="812800"/>
            </a:xfrm>
          </p:grpSpPr>
          <p:sp>
            <p:nvSpPr>
              <p:cNvPr id="64" name="Freeform 6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0" y="1130161"/>
              <a:ext cx="350819" cy="350819"/>
              <a:chOff x="0" y="0"/>
              <a:chExt cx="812800" cy="812800"/>
            </a:xfrm>
          </p:grpSpPr>
          <p:sp>
            <p:nvSpPr>
              <p:cNvPr id="67" name="Freeform 6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0" y="2260322"/>
              <a:ext cx="350819" cy="350819"/>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0" y="3390484"/>
              <a:ext cx="350819" cy="350819"/>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0" y="4520645"/>
              <a:ext cx="350819" cy="350819"/>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0" y="5650806"/>
              <a:ext cx="350819" cy="350819"/>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0" y="6780967"/>
              <a:ext cx="350819" cy="350819"/>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0" y="7911128"/>
              <a:ext cx="350819" cy="350819"/>
              <a:chOff x="0" y="0"/>
              <a:chExt cx="812800" cy="812800"/>
            </a:xfrm>
          </p:grpSpPr>
          <p:sp>
            <p:nvSpPr>
              <p:cNvPr id="85" name="Freeform 8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0" y="9041289"/>
              <a:ext cx="350819" cy="350819"/>
              <a:chOff x="0" y="0"/>
              <a:chExt cx="812800" cy="812800"/>
            </a:xfrm>
          </p:grpSpPr>
          <p:sp>
            <p:nvSpPr>
              <p:cNvPr id="88" name="Freeform 8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grpSp>
        <p:nvGrpSpPr>
          <p:cNvPr id="90" name="Group 90"/>
          <p:cNvGrpSpPr/>
          <p:nvPr/>
        </p:nvGrpSpPr>
        <p:grpSpPr>
          <a:xfrm>
            <a:off x="9236746" y="2560310"/>
            <a:ext cx="6020201" cy="7536191"/>
            <a:chOff x="0" y="-57150"/>
            <a:chExt cx="1585567" cy="1984840"/>
          </a:xfrm>
        </p:grpSpPr>
        <p:sp>
          <p:nvSpPr>
            <p:cNvPr id="91" name="Freeform 91"/>
            <p:cNvSpPr/>
            <p:nvPr/>
          </p:nvSpPr>
          <p:spPr>
            <a:xfrm>
              <a:off x="0" y="0"/>
              <a:ext cx="1585567" cy="1554453"/>
            </a:xfrm>
            <a:custGeom>
              <a:avLst/>
              <a:gdLst/>
              <a:ahLst/>
              <a:cxnLst/>
              <a:rect l="l" t="t" r="r" b="b"/>
              <a:pathLst>
                <a:path w="1585567" h="1554453">
                  <a:moveTo>
                    <a:pt x="64300" y="0"/>
                  </a:moveTo>
                  <a:lnTo>
                    <a:pt x="1521268" y="0"/>
                  </a:lnTo>
                  <a:cubicBezTo>
                    <a:pt x="1538321" y="0"/>
                    <a:pt x="1554676" y="6774"/>
                    <a:pt x="1566735" y="18833"/>
                  </a:cubicBezTo>
                  <a:cubicBezTo>
                    <a:pt x="1578793" y="30891"/>
                    <a:pt x="1585567" y="47246"/>
                    <a:pt x="1585567" y="64300"/>
                  </a:cubicBezTo>
                  <a:lnTo>
                    <a:pt x="1585567" y="1490154"/>
                  </a:lnTo>
                  <a:cubicBezTo>
                    <a:pt x="1585567" y="1507207"/>
                    <a:pt x="1578793" y="1523562"/>
                    <a:pt x="1566735" y="1535621"/>
                  </a:cubicBezTo>
                  <a:cubicBezTo>
                    <a:pt x="1554676" y="1547679"/>
                    <a:pt x="1538321" y="1554453"/>
                    <a:pt x="1521268" y="1554453"/>
                  </a:cubicBezTo>
                  <a:lnTo>
                    <a:pt x="64300" y="1554453"/>
                  </a:lnTo>
                  <a:cubicBezTo>
                    <a:pt x="47246" y="1554453"/>
                    <a:pt x="30891" y="1547679"/>
                    <a:pt x="18833" y="1535621"/>
                  </a:cubicBezTo>
                  <a:cubicBezTo>
                    <a:pt x="6774" y="1523562"/>
                    <a:pt x="0" y="1507207"/>
                    <a:pt x="0" y="1490154"/>
                  </a:cubicBezTo>
                  <a:lnTo>
                    <a:pt x="0" y="64300"/>
                  </a:lnTo>
                  <a:cubicBezTo>
                    <a:pt x="0" y="47246"/>
                    <a:pt x="6774" y="30891"/>
                    <a:pt x="18833" y="18833"/>
                  </a:cubicBezTo>
                  <a:cubicBezTo>
                    <a:pt x="30891" y="6774"/>
                    <a:pt x="47246" y="0"/>
                    <a:pt x="64300" y="0"/>
                  </a:cubicBezTo>
                  <a:close/>
                </a:path>
              </a:pathLst>
            </a:custGeom>
            <a:solidFill>
              <a:srgbClr val="000000">
                <a:alpha val="0"/>
              </a:srgbClr>
            </a:solidFill>
            <a:ln w="47625">
              <a:solidFill>
                <a:srgbClr val="E76262"/>
              </a:solidFill>
            </a:ln>
          </p:spPr>
        </p:sp>
        <p:sp>
          <p:nvSpPr>
            <p:cNvPr id="92" name="TextBox 92"/>
            <p:cNvSpPr txBox="1"/>
            <p:nvPr/>
          </p:nvSpPr>
          <p:spPr>
            <a:xfrm>
              <a:off x="0" y="-57150"/>
              <a:ext cx="1505200" cy="1984840"/>
            </a:xfrm>
            <a:prstGeom prst="rect">
              <a:avLst/>
            </a:prstGeom>
          </p:spPr>
          <p:txBody>
            <a:bodyPr lIns="50800" tIns="50800" rIns="50800" bIns="50800" rtlCol="0" anchor="ctr"/>
            <a:lstStyle/>
            <a:p>
              <a:pPr algn="ctr">
                <a:lnSpc>
                  <a:spcPts val="3934"/>
                </a:lnSpc>
              </a:pPr>
              <a:r>
                <a:rPr lang="en-US" sz="2810" dirty="0">
                  <a:solidFill>
                    <a:srgbClr val="503D36"/>
                  </a:solidFill>
                  <a:latin typeface="Times New Roman" panose="02020603050405020304" pitchFamily="18" charset="0"/>
                  <a:cs typeface="Times New Roman" panose="02020603050405020304" pitchFamily="18" charset="0"/>
                </a:rPr>
                <a:t>Ví dụ: Con là rơi vỡ bát đĩa khi mẹ bận rộn với chuyện bếp núc sau mỗi buổi đi làm muộn. Con vô tình là mất dữ liệu trên laptop khi bố đang làm công việc quan trọng. Nếu không kiên nhẫn, các bậc phụ huynh có thể ngay lập tức đánh mắng khiến con bị sợ hãi, hoảng hốt.</a:t>
              </a:r>
            </a:p>
            <a:p>
              <a:pPr algn="ctr">
                <a:lnSpc>
                  <a:spcPts val="3934"/>
                </a:lnSpc>
              </a:pPr>
              <a:endParaRPr lang="en-US" sz="2810" dirty="0">
                <a:solidFill>
                  <a:srgbClr val="503D36"/>
                </a:solidFill>
                <a:latin typeface="Times New Roman" panose="02020603050405020304" pitchFamily="18" charset="0"/>
                <a:cs typeface="Times New Roman" panose="02020603050405020304" pitchFamily="18" charset="0"/>
              </a:endParaRPr>
            </a:p>
          </p:txBody>
        </p:sp>
      </p:grpSp>
      <p:grpSp>
        <p:nvGrpSpPr>
          <p:cNvPr id="93" name="Group 93"/>
          <p:cNvGrpSpPr/>
          <p:nvPr/>
        </p:nvGrpSpPr>
        <p:grpSpPr>
          <a:xfrm>
            <a:off x="2454254" y="2718001"/>
            <a:ext cx="6327796" cy="5961365"/>
            <a:chOff x="0" y="0"/>
            <a:chExt cx="1666580" cy="1570071"/>
          </a:xfrm>
        </p:grpSpPr>
        <p:sp>
          <p:nvSpPr>
            <p:cNvPr id="94" name="Freeform 94"/>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ln>
          </p:spPr>
        </p:sp>
        <p:sp>
          <p:nvSpPr>
            <p:cNvPr id="95" name="TextBox 9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96" name="Group 96"/>
          <p:cNvGrpSpPr/>
          <p:nvPr/>
        </p:nvGrpSpPr>
        <p:grpSpPr>
          <a:xfrm>
            <a:off x="9254920" y="3595955"/>
            <a:ext cx="244068" cy="244068"/>
            <a:chOff x="0" y="0"/>
            <a:chExt cx="812800" cy="812800"/>
          </a:xfrm>
        </p:grpSpPr>
        <p:sp>
          <p:nvSpPr>
            <p:cNvPr id="97" name="Freeform 9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98" name="TextBox 98"/>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99" name="Group 99"/>
          <p:cNvGrpSpPr/>
          <p:nvPr/>
        </p:nvGrpSpPr>
        <p:grpSpPr>
          <a:xfrm>
            <a:off x="9254920" y="4382219"/>
            <a:ext cx="244068" cy="244068"/>
            <a:chOff x="0" y="0"/>
            <a:chExt cx="812800" cy="812800"/>
          </a:xfrm>
        </p:grpSpPr>
        <p:sp>
          <p:nvSpPr>
            <p:cNvPr id="100" name="Freeform 10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1" name="TextBox 101"/>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2" name="Group 102"/>
          <p:cNvGrpSpPr/>
          <p:nvPr/>
        </p:nvGrpSpPr>
        <p:grpSpPr>
          <a:xfrm>
            <a:off x="9254920" y="5168483"/>
            <a:ext cx="244068" cy="244068"/>
            <a:chOff x="0" y="0"/>
            <a:chExt cx="812800" cy="812800"/>
          </a:xfrm>
        </p:grpSpPr>
        <p:sp>
          <p:nvSpPr>
            <p:cNvPr id="103" name="Freeform 10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4" name="TextBox 104"/>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5" name="Group 105"/>
          <p:cNvGrpSpPr/>
          <p:nvPr/>
        </p:nvGrpSpPr>
        <p:grpSpPr>
          <a:xfrm>
            <a:off x="9254920" y="5954747"/>
            <a:ext cx="244068" cy="244068"/>
            <a:chOff x="0" y="0"/>
            <a:chExt cx="812800" cy="812800"/>
          </a:xfrm>
        </p:grpSpPr>
        <p:sp>
          <p:nvSpPr>
            <p:cNvPr id="106" name="Freeform 10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7" name="TextBox 107"/>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8" name="Group 108"/>
          <p:cNvGrpSpPr/>
          <p:nvPr/>
        </p:nvGrpSpPr>
        <p:grpSpPr>
          <a:xfrm>
            <a:off x="9254920" y="6741011"/>
            <a:ext cx="244068" cy="244068"/>
            <a:chOff x="0" y="0"/>
            <a:chExt cx="812800" cy="812800"/>
          </a:xfrm>
        </p:grpSpPr>
        <p:sp>
          <p:nvSpPr>
            <p:cNvPr id="109" name="Freeform 10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0" name="TextBox 11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1" name="Group 111"/>
          <p:cNvGrpSpPr/>
          <p:nvPr/>
        </p:nvGrpSpPr>
        <p:grpSpPr>
          <a:xfrm>
            <a:off x="9254920" y="7527274"/>
            <a:ext cx="244068" cy="244068"/>
            <a:chOff x="0" y="0"/>
            <a:chExt cx="812800" cy="812800"/>
          </a:xfrm>
        </p:grpSpPr>
        <p:sp>
          <p:nvSpPr>
            <p:cNvPr id="112" name="Freeform 1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3" name="TextBox 11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4" name="Group 114"/>
          <p:cNvGrpSpPr/>
          <p:nvPr/>
        </p:nvGrpSpPr>
        <p:grpSpPr>
          <a:xfrm>
            <a:off x="8479191" y="3595955"/>
            <a:ext cx="244068" cy="244068"/>
            <a:chOff x="0" y="0"/>
            <a:chExt cx="812800" cy="812800"/>
          </a:xfrm>
        </p:grpSpPr>
        <p:sp>
          <p:nvSpPr>
            <p:cNvPr id="115" name="Freeform 1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6" name="TextBox 116"/>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7" name="Group 117"/>
          <p:cNvGrpSpPr/>
          <p:nvPr/>
        </p:nvGrpSpPr>
        <p:grpSpPr>
          <a:xfrm>
            <a:off x="8479191" y="4382219"/>
            <a:ext cx="244068" cy="244068"/>
            <a:chOff x="0" y="0"/>
            <a:chExt cx="812800" cy="812800"/>
          </a:xfrm>
        </p:grpSpPr>
        <p:sp>
          <p:nvSpPr>
            <p:cNvPr id="118" name="Freeform 1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9" name="TextBox 119"/>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0" name="Group 120"/>
          <p:cNvGrpSpPr/>
          <p:nvPr/>
        </p:nvGrpSpPr>
        <p:grpSpPr>
          <a:xfrm>
            <a:off x="8479191" y="5168483"/>
            <a:ext cx="244068" cy="244068"/>
            <a:chOff x="0" y="0"/>
            <a:chExt cx="812800" cy="812800"/>
          </a:xfrm>
        </p:grpSpPr>
        <p:sp>
          <p:nvSpPr>
            <p:cNvPr id="121" name="Freeform 1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2" name="TextBox 122"/>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3" name="Group 123"/>
          <p:cNvGrpSpPr/>
          <p:nvPr/>
        </p:nvGrpSpPr>
        <p:grpSpPr>
          <a:xfrm>
            <a:off x="8479191" y="5954747"/>
            <a:ext cx="244068" cy="244068"/>
            <a:chOff x="0" y="0"/>
            <a:chExt cx="812800" cy="812800"/>
          </a:xfrm>
        </p:grpSpPr>
        <p:sp>
          <p:nvSpPr>
            <p:cNvPr id="124" name="Freeform 1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5" name="TextBox 125"/>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6" name="Group 126"/>
          <p:cNvGrpSpPr/>
          <p:nvPr/>
        </p:nvGrpSpPr>
        <p:grpSpPr>
          <a:xfrm>
            <a:off x="8479191" y="6741011"/>
            <a:ext cx="244068" cy="244068"/>
            <a:chOff x="0" y="0"/>
            <a:chExt cx="812800" cy="812800"/>
          </a:xfrm>
        </p:grpSpPr>
        <p:sp>
          <p:nvSpPr>
            <p:cNvPr id="127" name="Freeform 1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8" name="TextBox 128"/>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9" name="Group 129"/>
          <p:cNvGrpSpPr/>
          <p:nvPr/>
        </p:nvGrpSpPr>
        <p:grpSpPr>
          <a:xfrm>
            <a:off x="8479191" y="7527274"/>
            <a:ext cx="244068" cy="244068"/>
            <a:chOff x="0" y="0"/>
            <a:chExt cx="812800" cy="812800"/>
          </a:xfrm>
        </p:grpSpPr>
        <p:sp>
          <p:nvSpPr>
            <p:cNvPr id="130" name="Freeform 1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31" name="TextBox 131"/>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sp>
        <p:nvSpPr>
          <p:cNvPr id="132" name="TextBox 132"/>
          <p:cNvSpPr txBox="1"/>
          <p:nvPr/>
        </p:nvSpPr>
        <p:spPr>
          <a:xfrm rot="5400000">
            <a:off x="8860700" y="3168870"/>
            <a:ext cx="330566" cy="1284772"/>
          </a:xfrm>
          <a:prstGeom prst="rect">
            <a:avLst/>
          </a:prstGeom>
        </p:spPr>
        <p:txBody>
          <a:bodyPr lIns="0" tIns="0" rIns="0" bIns="0" rtlCol="0" anchor="t">
            <a:spAutoFit/>
          </a:bodyPr>
          <a:lstStyle/>
          <a:p>
            <a:pPr algn="ctr">
              <a:lnSpc>
                <a:spcPts val="10560"/>
              </a:lnSpc>
            </a:pPr>
            <a:r>
              <a:rPr lang="en-US" sz="7543">
                <a:solidFill>
                  <a:srgbClr val="C46848"/>
                </a:solidFill>
                <a:latin typeface="Sniglet"/>
              </a:rPr>
              <a:t>)</a:t>
            </a:r>
          </a:p>
        </p:txBody>
      </p:sp>
      <p:sp>
        <p:nvSpPr>
          <p:cNvPr id="133" name="TextBox 133"/>
          <p:cNvSpPr txBox="1"/>
          <p:nvPr/>
        </p:nvSpPr>
        <p:spPr>
          <a:xfrm rot="5400000">
            <a:off x="8860700" y="395478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4" name="TextBox 134"/>
          <p:cNvSpPr txBox="1"/>
          <p:nvPr/>
        </p:nvSpPr>
        <p:spPr>
          <a:xfrm rot="5400000">
            <a:off x="8860700" y="4740700"/>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5" name="TextBox 135"/>
          <p:cNvSpPr txBox="1"/>
          <p:nvPr/>
        </p:nvSpPr>
        <p:spPr>
          <a:xfrm rot="5400000">
            <a:off x="8860700" y="552661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6" name="TextBox 136"/>
          <p:cNvSpPr txBox="1"/>
          <p:nvPr/>
        </p:nvSpPr>
        <p:spPr>
          <a:xfrm rot="5400000">
            <a:off x="8860700" y="6312532"/>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7" name="TextBox 137"/>
          <p:cNvSpPr txBox="1"/>
          <p:nvPr/>
        </p:nvSpPr>
        <p:spPr>
          <a:xfrm rot="5400000">
            <a:off x="8860700" y="7098447"/>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pic>
        <p:nvPicPr>
          <p:cNvPr id="138" name="Picture 138"/>
          <p:cNvPicPr>
            <a:picLocks noChangeAspect="1"/>
          </p:cNvPicPr>
          <p:nvPr/>
        </p:nvPicPr>
        <p:blipFill>
          <a:blip r:embed="rId4"/>
          <a:srcRect/>
          <a:stretch>
            <a:fillRect/>
          </a:stretch>
        </p:blipFill>
        <p:spPr>
          <a:xfrm>
            <a:off x="2238122" y="7583692"/>
            <a:ext cx="1352776" cy="1371636"/>
          </a:xfrm>
          <a:prstGeom prst="rect">
            <a:avLst/>
          </a:prstGeom>
        </p:spPr>
      </p:pic>
      <p:pic>
        <p:nvPicPr>
          <p:cNvPr id="139" name="Picture 13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r="36717" b="42966"/>
          <a:stretch>
            <a:fillRect/>
          </a:stretch>
        </p:blipFill>
        <p:spPr>
          <a:xfrm rot="-63734">
            <a:off x="3477935" y="3743001"/>
            <a:ext cx="801563" cy="693516"/>
          </a:xfrm>
          <a:prstGeom prst="rect">
            <a:avLst/>
          </a:prstGeom>
        </p:spPr>
      </p:pic>
      <p:pic>
        <p:nvPicPr>
          <p:cNvPr id="140" name="Picture 140"/>
          <p:cNvPicPr>
            <a:picLocks noChangeAspect="1"/>
          </p:cNvPicPr>
          <p:nvPr/>
        </p:nvPicPr>
        <p:blipFill>
          <a:blip r:embed="rId7"/>
          <a:srcRect t="17398" r="65930" b="54795"/>
          <a:stretch>
            <a:fillRect/>
          </a:stretch>
        </p:blipFill>
        <p:spPr>
          <a:xfrm rot="-3955797">
            <a:off x="14751050" y="8020834"/>
            <a:ext cx="1011795" cy="696741"/>
          </a:xfrm>
          <a:prstGeom prst="rect">
            <a:avLst/>
          </a:prstGeom>
        </p:spPr>
      </p:pic>
      <p:pic>
        <p:nvPicPr>
          <p:cNvPr id="141" name="Picture 14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r="36717" b="42966"/>
          <a:stretch>
            <a:fillRect/>
          </a:stretch>
        </p:blipFill>
        <p:spPr>
          <a:xfrm rot="107698">
            <a:off x="11069685" y="3793442"/>
            <a:ext cx="801563" cy="693516"/>
          </a:xfrm>
          <a:prstGeom prst="rect">
            <a:avLst/>
          </a:prstGeom>
        </p:spPr>
      </p:pic>
      <p:pic>
        <p:nvPicPr>
          <p:cNvPr id="142" name="Picture 14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r="36717" b="42966"/>
          <a:stretch>
            <a:fillRect/>
          </a:stretch>
        </p:blipFill>
        <p:spPr>
          <a:xfrm rot="248596" flipH="1" flipV="1">
            <a:off x="13146288" y="4011515"/>
            <a:ext cx="801563" cy="693516"/>
          </a:xfrm>
          <a:prstGeom prst="rect">
            <a:avLst/>
          </a:prstGeom>
        </p:spPr>
      </p:pic>
      <p:pic>
        <p:nvPicPr>
          <p:cNvPr id="143" name="Picture 14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r="36717" b="42966"/>
          <a:stretch>
            <a:fillRect/>
          </a:stretch>
        </p:blipFill>
        <p:spPr>
          <a:xfrm rot="248596" flipH="1" flipV="1">
            <a:off x="7126653" y="4030711"/>
            <a:ext cx="801563" cy="693516"/>
          </a:xfrm>
          <a:prstGeom prst="rect">
            <a:avLst/>
          </a:prstGeom>
        </p:spPr>
      </p:pic>
      <p:grpSp>
        <p:nvGrpSpPr>
          <p:cNvPr id="144" name="Group 144"/>
          <p:cNvGrpSpPr/>
          <p:nvPr/>
        </p:nvGrpSpPr>
        <p:grpSpPr>
          <a:xfrm>
            <a:off x="594866" y="1690137"/>
            <a:ext cx="1232729" cy="7134324"/>
            <a:chOff x="0" y="0"/>
            <a:chExt cx="1643639" cy="9512432"/>
          </a:xfrm>
        </p:grpSpPr>
        <p:sp>
          <p:nvSpPr>
            <p:cNvPr id="145" name="TextBox 14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46" name="TextBox 14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47" name="TextBox 14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48" name="TextBox 14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49" name="TextBox 14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0" name="TextBox 15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1" name="TextBox 15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2" name="TextBox 15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3" name="TextBox 15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54" name="Group 154"/>
          <p:cNvGrpSpPr/>
          <p:nvPr/>
        </p:nvGrpSpPr>
        <p:grpSpPr>
          <a:xfrm>
            <a:off x="4701351" y="1331672"/>
            <a:ext cx="8161397" cy="1397618"/>
            <a:chOff x="0" y="0"/>
            <a:chExt cx="2453755" cy="406456"/>
          </a:xfrm>
        </p:grpSpPr>
        <p:sp>
          <p:nvSpPr>
            <p:cNvPr id="155" name="Freeform 155"/>
            <p:cNvSpPr/>
            <p:nvPr/>
          </p:nvSpPr>
          <p:spPr>
            <a:xfrm>
              <a:off x="0" y="0"/>
              <a:ext cx="2453755" cy="406456"/>
            </a:xfrm>
            <a:custGeom>
              <a:avLst/>
              <a:gdLst/>
              <a:ahLst/>
              <a:cxnLst/>
              <a:rect l="l" t="t" r="r" b="b"/>
              <a:pathLst>
                <a:path w="2453755" h="406456">
                  <a:moveTo>
                    <a:pt x="94860" y="0"/>
                  </a:moveTo>
                  <a:lnTo>
                    <a:pt x="2358895" y="0"/>
                  </a:lnTo>
                  <a:cubicBezTo>
                    <a:pt x="2384053" y="0"/>
                    <a:pt x="2408181" y="9994"/>
                    <a:pt x="2425971" y="27784"/>
                  </a:cubicBezTo>
                  <a:cubicBezTo>
                    <a:pt x="2443761" y="45574"/>
                    <a:pt x="2453755" y="69702"/>
                    <a:pt x="2453755" y="94860"/>
                  </a:cubicBezTo>
                  <a:lnTo>
                    <a:pt x="2453755" y="311595"/>
                  </a:lnTo>
                  <a:cubicBezTo>
                    <a:pt x="2453755" y="336754"/>
                    <a:pt x="2443761" y="360882"/>
                    <a:pt x="2425971" y="378672"/>
                  </a:cubicBezTo>
                  <a:cubicBezTo>
                    <a:pt x="2408181" y="396461"/>
                    <a:pt x="2384053" y="406456"/>
                    <a:pt x="2358895" y="406456"/>
                  </a:cubicBezTo>
                  <a:lnTo>
                    <a:pt x="94860" y="406456"/>
                  </a:lnTo>
                  <a:cubicBezTo>
                    <a:pt x="69702" y="406456"/>
                    <a:pt x="45574" y="396461"/>
                    <a:pt x="27784" y="378672"/>
                  </a:cubicBezTo>
                  <a:cubicBezTo>
                    <a:pt x="9994" y="360882"/>
                    <a:pt x="0" y="336754"/>
                    <a:pt x="0" y="311595"/>
                  </a:cubicBezTo>
                  <a:lnTo>
                    <a:pt x="0" y="94860"/>
                  </a:lnTo>
                  <a:cubicBezTo>
                    <a:pt x="0" y="69702"/>
                    <a:pt x="9994" y="45574"/>
                    <a:pt x="27784" y="27784"/>
                  </a:cubicBezTo>
                  <a:cubicBezTo>
                    <a:pt x="45574" y="9994"/>
                    <a:pt x="69702" y="0"/>
                    <a:pt x="94860" y="0"/>
                  </a:cubicBezTo>
                  <a:close/>
                </a:path>
              </a:pathLst>
            </a:custGeom>
            <a:solidFill>
              <a:srgbClr val="FFCF91"/>
            </a:solidFill>
            <a:ln w="47625">
              <a:solidFill>
                <a:srgbClr val="E76262"/>
              </a:solidFill>
            </a:ln>
          </p:spPr>
        </p:sp>
        <p:sp>
          <p:nvSpPr>
            <p:cNvPr id="156" name="TextBox 156"/>
            <p:cNvSpPr txBox="1"/>
            <p:nvPr/>
          </p:nvSpPr>
          <p:spPr>
            <a:xfrm>
              <a:off x="0" y="-28575"/>
              <a:ext cx="812800" cy="841375"/>
            </a:xfrm>
            <a:prstGeom prst="rect">
              <a:avLst/>
            </a:prstGeom>
          </p:spPr>
          <p:txBody>
            <a:bodyPr lIns="44501" tIns="44501" rIns="44501" bIns="44501" rtlCol="0" anchor="ctr"/>
            <a:lstStyle/>
            <a:p>
              <a:pPr algn="ctr">
                <a:lnSpc>
                  <a:spcPts val="2659"/>
                </a:lnSpc>
              </a:pPr>
              <a:endParaRPr/>
            </a:p>
          </p:txBody>
        </p:sp>
      </p:grpSp>
      <p:sp>
        <p:nvSpPr>
          <p:cNvPr id="157" name="TextBox 157"/>
          <p:cNvSpPr txBox="1"/>
          <p:nvPr/>
        </p:nvSpPr>
        <p:spPr>
          <a:xfrm>
            <a:off x="5170126" y="1413076"/>
            <a:ext cx="7330959" cy="885825"/>
          </a:xfrm>
          <a:prstGeom prst="rect">
            <a:avLst/>
          </a:prstGeom>
        </p:spPr>
        <p:txBody>
          <a:bodyPr lIns="0" tIns="0" rIns="0" bIns="0" rtlCol="0" anchor="t">
            <a:spAutoFit/>
          </a:bodyPr>
          <a:lstStyle/>
          <a:p>
            <a:pPr marL="0" lvl="0" indent="0" algn="ctr">
              <a:lnSpc>
                <a:spcPts val="6960"/>
              </a:lnSpc>
              <a:spcBef>
                <a:spcPct val="0"/>
              </a:spcBef>
            </a:pPr>
            <a:r>
              <a:rPr lang="en-US" sz="5800">
                <a:solidFill>
                  <a:srgbClr val="503D36"/>
                </a:solidFill>
                <a:latin typeface="More Sugar"/>
              </a:rPr>
              <a:t>7. HÃY KIÊN NHẪN </a:t>
            </a:r>
          </a:p>
        </p:txBody>
      </p:sp>
      <p:sp>
        <p:nvSpPr>
          <p:cNvPr id="158" name="TextBox 158"/>
          <p:cNvSpPr txBox="1"/>
          <p:nvPr/>
        </p:nvSpPr>
        <p:spPr>
          <a:xfrm>
            <a:off x="2845047" y="3051682"/>
            <a:ext cx="5784603" cy="5312805"/>
          </a:xfrm>
          <a:prstGeom prst="rect">
            <a:avLst/>
          </a:prstGeom>
        </p:spPr>
        <p:txBody>
          <a:bodyPr lIns="0" tIns="0" rIns="0" bIns="0" rtlCol="0" anchor="t">
            <a:spAutoFit/>
          </a:bodyPr>
          <a:lstStyle/>
          <a:p>
            <a:pPr algn="ctr">
              <a:lnSpc>
                <a:spcPts val="4209"/>
              </a:lnSpc>
            </a:pPr>
            <a:r>
              <a:rPr lang="en-US" sz="2806" dirty="0">
                <a:solidFill>
                  <a:srgbClr val="503D36"/>
                </a:solidFill>
                <a:latin typeface="Times New Roman" panose="02020603050405020304" pitchFamily="18" charset="0"/>
                <a:cs typeface="Times New Roman" panose="02020603050405020304" pitchFamily="18" charset="0"/>
              </a:rPr>
              <a:t>Cha mẹ nên nhớ nguyên tắc kiên nhẫn với trẻ, đây là cách hạn chế làm tổn thương con</a:t>
            </a:r>
          </a:p>
          <a:p>
            <a:pPr algn="ctr">
              <a:lnSpc>
                <a:spcPts val="4209"/>
              </a:lnSpc>
            </a:pPr>
            <a:r>
              <a:rPr lang="en-US" sz="2806" dirty="0">
                <a:solidFill>
                  <a:srgbClr val="503D36"/>
                </a:solidFill>
                <a:latin typeface="Times New Roman" panose="02020603050405020304" pitchFamily="18" charset="0"/>
                <a:cs typeface="Times New Roman" panose="02020603050405020304" pitchFamily="18" charset="0"/>
              </a:rPr>
              <a:t> Thay vì phản ứng vội vàng, thái quá, hãy bình tĩnh lắng nghe, chia sẻ cảm xúc với con. Sau đó cùng con tìm ra hướng giải quyết tích cực nhất. Điều này sẽ khiến cho sợi dây kết nối giữa ba mẹ và con thêm bền chặt.</a:t>
            </a:r>
          </a:p>
          <a:p>
            <a:pPr marL="0" lvl="0" indent="0" algn="ctr">
              <a:lnSpc>
                <a:spcPts val="4209"/>
              </a:lnSpc>
              <a:spcBef>
                <a:spcPct val="0"/>
              </a:spcBef>
            </a:pPr>
            <a:endParaRPr lang="en-US" sz="2806" dirty="0">
              <a:solidFill>
                <a:srgbClr val="503D36"/>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57536" y="961683"/>
            <a:ext cx="14956138" cy="8363634"/>
            <a:chOff x="0" y="0"/>
            <a:chExt cx="3939065" cy="2202768"/>
          </a:xfrm>
        </p:grpSpPr>
        <p:sp>
          <p:nvSpPr>
            <p:cNvPr id="53" name="Freeform 53"/>
            <p:cNvSpPr/>
            <p:nvPr/>
          </p:nvSpPr>
          <p:spPr>
            <a:xfrm>
              <a:off x="0" y="0"/>
              <a:ext cx="3939065" cy="2202768"/>
            </a:xfrm>
            <a:custGeom>
              <a:avLst/>
              <a:gdLst/>
              <a:ahLst/>
              <a:cxnLst/>
              <a:rect l="l" t="t" r="r" b="b"/>
              <a:pathLst>
                <a:path w="3939065" h="2202768">
                  <a:moveTo>
                    <a:pt x="10353" y="0"/>
                  </a:moveTo>
                  <a:lnTo>
                    <a:pt x="3928713" y="0"/>
                  </a:lnTo>
                  <a:cubicBezTo>
                    <a:pt x="3931458" y="0"/>
                    <a:pt x="3934092" y="1091"/>
                    <a:pt x="3936033" y="3032"/>
                  </a:cubicBezTo>
                  <a:cubicBezTo>
                    <a:pt x="3937975" y="4974"/>
                    <a:pt x="3939065" y="7607"/>
                    <a:pt x="3939065" y="10353"/>
                  </a:cubicBezTo>
                  <a:lnTo>
                    <a:pt x="3939065" y="2192415"/>
                  </a:lnTo>
                  <a:cubicBezTo>
                    <a:pt x="3939065" y="2195161"/>
                    <a:pt x="3937975" y="2197794"/>
                    <a:pt x="3936033" y="2199736"/>
                  </a:cubicBezTo>
                  <a:cubicBezTo>
                    <a:pt x="3934092" y="2201677"/>
                    <a:pt x="3931458" y="2202768"/>
                    <a:pt x="3928713" y="2202768"/>
                  </a:cubicBezTo>
                  <a:lnTo>
                    <a:pt x="10353" y="2202768"/>
                  </a:lnTo>
                  <a:cubicBezTo>
                    <a:pt x="7607" y="2202768"/>
                    <a:pt x="4974" y="2201677"/>
                    <a:pt x="3032" y="2199736"/>
                  </a:cubicBezTo>
                  <a:cubicBezTo>
                    <a:pt x="1091" y="2197794"/>
                    <a:pt x="0" y="2195161"/>
                    <a:pt x="0" y="2192415"/>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40290" y="1622751"/>
            <a:ext cx="263115" cy="263115"/>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57" name="TextBox 5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58" name="Group 58"/>
          <p:cNvGrpSpPr/>
          <p:nvPr/>
        </p:nvGrpSpPr>
        <p:grpSpPr>
          <a:xfrm>
            <a:off x="1540290" y="2470372"/>
            <a:ext cx="263115" cy="263115"/>
            <a:chOff x="0" y="0"/>
            <a:chExt cx="812800" cy="812800"/>
          </a:xfrm>
        </p:grpSpPr>
        <p:sp>
          <p:nvSpPr>
            <p:cNvPr id="59" name="Freeform 5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0" name="TextBox 6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1" name="Group 61"/>
          <p:cNvGrpSpPr/>
          <p:nvPr/>
        </p:nvGrpSpPr>
        <p:grpSpPr>
          <a:xfrm>
            <a:off x="1540290" y="3317993"/>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4165614"/>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5013235"/>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5860856"/>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6708477"/>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7556097"/>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8403718"/>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564542" y="1331671"/>
            <a:ext cx="2186870" cy="1191585"/>
            <a:chOff x="0" y="0"/>
            <a:chExt cx="595553" cy="324506"/>
          </a:xfrm>
        </p:grpSpPr>
        <p:sp>
          <p:nvSpPr>
            <p:cNvPr id="83" name="Freeform 8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4" name="TextBox 84"/>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5" name="Group 85"/>
          <p:cNvGrpSpPr/>
          <p:nvPr/>
        </p:nvGrpSpPr>
        <p:grpSpPr>
          <a:xfrm>
            <a:off x="15666322" y="1419581"/>
            <a:ext cx="1998307" cy="1015766"/>
            <a:chOff x="0" y="0"/>
            <a:chExt cx="544201" cy="276625"/>
          </a:xfrm>
        </p:grpSpPr>
        <p:sp>
          <p:nvSpPr>
            <p:cNvPr id="86" name="Freeform 8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7" name="TextBox 87"/>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FFFFFF"/>
                  </a:solidFill>
                  <a:latin typeface="Sniglet"/>
                </a:rPr>
                <a:t>Intro</a:t>
              </a:r>
            </a:p>
          </p:txBody>
        </p:sp>
      </p:grpSp>
      <p:grpSp>
        <p:nvGrpSpPr>
          <p:cNvPr id="88" name="Group 88"/>
          <p:cNvGrpSpPr/>
          <p:nvPr/>
        </p:nvGrpSpPr>
        <p:grpSpPr>
          <a:xfrm>
            <a:off x="2493695" y="3809671"/>
            <a:ext cx="6795871" cy="4630776"/>
            <a:chOff x="0" y="0"/>
            <a:chExt cx="1789859" cy="1219628"/>
          </a:xfrm>
        </p:grpSpPr>
        <p:sp>
          <p:nvSpPr>
            <p:cNvPr id="89" name="Freeform 89"/>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a:solidFill>
                <a:srgbClr val="E76262"/>
              </a:solidFill>
            </a:ln>
          </p:spPr>
        </p:sp>
        <p:sp>
          <p:nvSpPr>
            <p:cNvPr id="90" name="TextBox 9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1" name="TextBox 91"/>
          <p:cNvSpPr txBox="1"/>
          <p:nvPr/>
        </p:nvSpPr>
        <p:spPr>
          <a:xfrm>
            <a:off x="2727016" y="3213218"/>
            <a:ext cx="6033516" cy="5219378"/>
          </a:xfrm>
          <a:prstGeom prst="rect">
            <a:avLst/>
          </a:prstGeom>
        </p:spPr>
        <p:txBody>
          <a:bodyPr lIns="0" tIns="0" rIns="0" bIns="0" rtlCol="0" anchor="t">
            <a:spAutoFit/>
          </a:bodyPr>
          <a:lstStyle/>
          <a:p>
            <a:pPr algn="ctr">
              <a:lnSpc>
                <a:spcPts val="6299"/>
              </a:lnSpc>
            </a:pPr>
            <a:endParaRPr dirty="0"/>
          </a:p>
          <a:p>
            <a:pPr algn="ctr">
              <a:lnSpc>
                <a:spcPts val="4349"/>
              </a:lnSpc>
            </a:pPr>
            <a:r>
              <a:rPr lang="en-US" sz="2899" dirty="0" err="1">
                <a:solidFill>
                  <a:srgbClr val="503D36"/>
                </a:solidFill>
                <a:latin typeface="Times New Roman" panose="02020603050405020304" pitchFamily="18" charset="0"/>
                <a:cs typeface="Times New Roman" panose="02020603050405020304" pitchFamily="18" charset="0"/>
              </a:rPr>
              <a:t>Hãy</a:t>
            </a:r>
            <a:r>
              <a:rPr lang="en-US" sz="2899" dirty="0">
                <a:solidFill>
                  <a:srgbClr val="503D36"/>
                </a:solidFill>
                <a:latin typeface="Times New Roman" panose="02020603050405020304" pitchFamily="18" charset="0"/>
                <a:cs typeface="Times New Roman" panose="02020603050405020304" pitchFamily="18" charset="0"/>
              </a:rPr>
              <a:t> tin </a:t>
            </a:r>
            <a:r>
              <a:rPr lang="en-US" sz="2899" dirty="0" err="1">
                <a:solidFill>
                  <a:srgbClr val="503D36"/>
                </a:solidFill>
                <a:latin typeface="Times New Roman" panose="02020603050405020304" pitchFamily="18" charset="0"/>
                <a:cs typeface="Times New Roman" panose="02020603050405020304" pitchFamily="18" charset="0"/>
              </a:rPr>
              <a:t>vào</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chính</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bản</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thân</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mình</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rằng</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bạn</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đang</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làm</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điều</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đúng</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nhất</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cho</a:t>
            </a:r>
            <a:r>
              <a:rPr lang="en-US" sz="2899" dirty="0">
                <a:solidFill>
                  <a:srgbClr val="503D36"/>
                </a:solidFill>
                <a:latin typeface="Times New Roman" panose="02020603050405020304" pitchFamily="18" charset="0"/>
                <a:cs typeface="Times New Roman" panose="02020603050405020304" pitchFamily="18" charset="0"/>
              </a:rPr>
              <a:t> con, </a:t>
            </a:r>
            <a:r>
              <a:rPr lang="en-US" sz="2899" dirty="0" err="1">
                <a:solidFill>
                  <a:srgbClr val="503D36"/>
                </a:solidFill>
                <a:latin typeface="Times New Roman" panose="02020603050405020304" pitchFamily="18" charset="0"/>
                <a:cs typeface="Times New Roman" panose="02020603050405020304" pitchFamily="18" charset="0"/>
              </a:rPr>
              <a:t>nếu</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bạn</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cảm</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thấy</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như</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vậy</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Đừng</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vì</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những</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áp</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lực</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dư</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luận</a:t>
            </a:r>
            <a:r>
              <a:rPr lang="en-US" sz="2899" dirty="0">
                <a:solidFill>
                  <a:srgbClr val="503D36"/>
                </a:solidFill>
                <a:latin typeface="Times New Roman" panose="02020603050405020304" pitchFamily="18" charset="0"/>
                <a:cs typeface="Times New Roman" panose="02020603050405020304" pitchFamily="18" charset="0"/>
              </a:rPr>
              <a:t> hay </a:t>
            </a:r>
            <a:r>
              <a:rPr lang="en-US" sz="2899" dirty="0" err="1">
                <a:solidFill>
                  <a:srgbClr val="503D36"/>
                </a:solidFill>
                <a:latin typeface="Times New Roman" panose="02020603050405020304" pitchFamily="18" charset="0"/>
                <a:cs typeface="Times New Roman" panose="02020603050405020304" pitchFamily="18" charset="0"/>
              </a:rPr>
              <a:t>những</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lời</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nhận</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xét</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từ</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mọi</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người</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xung</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quanh</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mà</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áp</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đặt</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những</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điều</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tiêu</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cực</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vào</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phương</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pháp</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dạy</a:t>
            </a:r>
            <a:r>
              <a:rPr lang="en-US" sz="2899" dirty="0">
                <a:solidFill>
                  <a:srgbClr val="503D36"/>
                </a:solidFill>
                <a:latin typeface="Times New Roman" panose="02020603050405020304" pitchFamily="18" charset="0"/>
                <a:cs typeface="Times New Roman" panose="02020603050405020304" pitchFamily="18" charset="0"/>
              </a:rPr>
              <a:t> con </a:t>
            </a:r>
            <a:r>
              <a:rPr lang="en-US" sz="2899" dirty="0" err="1">
                <a:solidFill>
                  <a:srgbClr val="503D36"/>
                </a:solidFill>
                <a:latin typeface="Times New Roman" panose="02020603050405020304" pitchFamily="18" charset="0"/>
                <a:cs typeface="Times New Roman" panose="02020603050405020304" pitchFamily="18" charset="0"/>
              </a:rPr>
              <a:t>của</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chính</a:t>
            </a:r>
            <a:r>
              <a:rPr lang="en-US" sz="2899" dirty="0">
                <a:solidFill>
                  <a:srgbClr val="503D36"/>
                </a:solidFill>
                <a:latin typeface="Times New Roman" panose="02020603050405020304" pitchFamily="18" charset="0"/>
                <a:cs typeface="Times New Roman" panose="02020603050405020304" pitchFamily="18" charset="0"/>
              </a:rPr>
              <a:t> </a:t>
            </a:r>
            <a:r>
              <a:rPr lang="en-US" sz="2899" dirty="0" err="1">
                <a:solidFill>
                  <a:srgbClr val="503D36"/>
                </a:solidFill>
                <a:latin typeface="Times New Roman" panose="02020603050405020304" pitchFamily="18" charset="0"/>
                <a:cs typeface="Times New Roman" panose="02020603050405020304" pitchFamily="18" charset="0"/>
              </a:rPr>
              <a:t>bạn</a:t>
            </a:r>
            <a:r>
              <a:rPr lang="en-US" sz="2899" dirty="0">
                <a:solidFill>
                  <a:srgbClr val="503D36"/>
                </a:solidFill>
                <a:latin typeface="Sniglet"/>
              </a:rPr>
              <a:t>.</a:t>
            </a:r>
          </a:p>
          <a:p>
            <a:pPr marL="0" lvl="0" indent="0" algn="ctr">
              <a:lnSpc>
                <a:spcPts val="4349"/>
              </a:lnSpc>
              <a:spcBef>
                <a:spcPct val="0"/>
              </a:spcBef>
            </a:pPr>
            <a:endParaRPr lang="en-US" sz="2899" dirty="0">
              <a:solidFill>
                <a:srgbClr val="503D36"/>
              </a:solidFill>
              <a:latin typeface="Sniglet"/>
            </a:endParaRPr>
          </a:p>
        </p:txBody>
      </p:sp>
      <p:pic>
        <p:nvPicPr>
          <p:cNvPr id="92" name="Picture 9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915304" y="3449550"/>
            <a:ext cx="1911848" cy="417595"/>
          </a:xfrm>
          <a:prstGeom prst="rect">
            <a:avLst/>
          </a:prstGeom>
        </p:spPr>
      </p:pic>
      <p:pic>
        <p:nvPicPr>
          <p:cNvPr id="93" name="Picture 93"/>
          <p:cNvPicPr>
            <a:picLocks noChangeAspect="1"/>
          </p:cNvPicPr>
          <p:nvPr/>
        </p:nvPicPr>
        <p:blipFill>
          <a:blip r:embed="rId6"/>
          <a:srcRect t="17398" r="65930" b="54795"/>
          <a:stretch>
            <a:fillRect/>
          </a:stretch>
        </p:blipFill>
        <p:spPr>
          <a:xfrm rot="1255237">
            <a:off x="2136994" y="7645083"/>
            <a:ext cx="1180043" cy="812600"/>
          </a:xfrm>
          <a:prstGeom prst="rect">
            <a:avLst/>
          </a:prstGeom>
        </p:spPr>
      </p:pic>
      <p:pic>
        <p:nvPicPr>
          <p:cNvPr id="94" name="Picture 94"/>
          <p:cNvPicPr>
            <a:picLocks noChangeAspect="1"/>
          </p:cNvPicPr>
          <p:nvPr/>
        </p:nvPicPr>
        <p:blipFill>
          <a:blip r:embed="rId7"/>
          <a:srcRect t="17398" r="65930" b="54795"/>
          <a:stretch>
            <a:fillRect/>
          </a:stretch>
        </p:blipFill>
        <p:spPr>
          <a:xfrm rot="-298565">
            <a:off x="3143090" y="8072793"/>
            <a:ext cx="728793" cy="501861"/>
          </a:xfrm>
          <a:prstGeom prst="rect">
            <a:avLst/>
          </a:prstGeom>
        </p:spPr>
      </p:pic>
      <p:pic>
        <p:nvPicPr>
          <p:cNvPr id="95" name="Picture 9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232152" y="8117681"/>
            <a:ext cx="1911848" cy="417595"/>
          </a:xfrm>
          <a:prstGeom prst="rect">
            <a:avLst/>
          </a:prstGeom>
        </p:spPr>
      </p:pic>
      <p:grpSp>
        <p:nvGrpSpPr>
          <p:cNvPr id="96" name="Group 96"/>
          <p:cNvGrpSpPr/>
          <p:nvPr/>
        </p:nvGrpSpPr>
        <p:grpSpPr>
          <a:xfrm>
            <a:off x="2030811" y="1698847"/>
            <a:ext cx="12840417" cy="1543050"/>
            <a:chOff x="0" y="0"/>
            <a:chExt cx="3381838" cy="406400"/>
          </a:xfrm>
        </p:grpSpPr>
        <p:sp>
          <p:nvSpPr>
            <p:cNvPr id="97" name="Freeform 97"/>
            <p:cNvSpPr/>
            <p:nvPr/>
          </p:nvSpPr>
          <p:spPr>
            <a:xfrm>
              <a:off x="0" y="0"/>
              <a:ext cx="3381838" cy="406400"/>
            </a:xfrm>
            <a:custGeom>
              <a:avLst/>
              <a:gdLst/>
              <a:ahLst/>
              <a:cxnLst/>
              <a:rect l="l" t="t" r="r" b="b"/>
              <a:pathLst>
                <a:path w="3381838" h="406400">
                  <a:moveTo>
                    <a:pt x="60293" y="0"/>
                  </a:moveTo>
                  <a:lnTo>
                    <a:pt x="3321545" y="0"/>
                  </a:lnTo>
                  <a:cubicBezTo>
                    <a:pt x="3337535" y="0"/>
                    <a:pt x="3352871" y="6352"/>
                    <a:pt x="3364179" y="17660"/>
                  </a:cubicBezTo>
                  <a:cubicBezTo>
                    <a:pt x="3375486" y="28967"/>
                    <a:pt x="3381838" y="44303"/>
                    <a:pt x="3381838" y="60293"/>
                  </a:cubicBezTo>
                  <a:lnTo>
                    <a:pt x="3381838" y="346107"/>
                  </a:lnTo>
                  <a:cubicBezTo>
                    <a:pt x="3381838" y="379406"/>
                    <a:pt x="3354844" y="406400"/>
                    <a:pt x="3321545" y="406400"/>
                  </a:cubicBezTo>
                  <a:lnTo>
                    <a:pt x="60293" y="406400"/>
                  </a:lnTo>
                  <a:cubicBezTo>
                    <a:pt x="26994" y="406400"/>
                    <a:pt x="0" y="379406"/>
                    <a:pt x="0" y="346107"/>
                  </a:cubicBezTo>
                  <a:lnTo>
                    <a:pt x="0" y="60293"/>
                  </a:lnTo>
                  <a:cubicBezTo>
                    <a:pt x="0" y="26994"/>
                    <a:pt x="26994" y="0"/>
                    <a:pt x="60293" y="0"/>
                  </a:cubicBezTo>
                  <a:close/>
                </a:path>
              </a:pathLst>
            </a:custGeom>
            <a:solidFill>
              <a:srgbClr val="FFCF91"/>
            </a:solidFill>
            <a:ln w="47625">
              <a:solidFill>
                <a:srgbClr val="E76262"/>
              </a:solidFill>
            </a:ln>
          </p:spPr>
        </p:sp>
        <p:sp>
          <p:nvSpPr>
            <p:cNvPr id="98" name="TextBox 9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99" name="Picture 99"/>
          <p:cNvPicPr>
            <a:picLocks noChangeAspect="1"/>
          </p:cNvPicPr>
          <p:nvPr/>
        </p:nvPicPr>
        <p:blipFill>
          <a:blip r:embed="rId8"/>
          <a:srcRect l="1409" t="2208" r="1409"/>
          <a:stretch>
            <a:fillRect/>
          </a:stretch>
        </p:blipFill>
        <p:spPr>
          <a:xfrm>
            <a:off x="9489591" y="3867145"/>
            <a:ext cx="6634761" cy="4456578"/>
          </a:xfrm>
          <a:prstGeom prst="rect">
            <a:avLst/>
          </a:prstGeom>
        </p:spPr>
      </p:pic>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TextBox 110"/>
          <p:cNvSpPr txBox="1"/>
          <p:nvPr/>
        </p:nvSpPr>
        <p:spPr>
          <a:xfrm>
            <a:off x="2727016" y="1876341"/>
            <a:ext cx="11044346" cy="1400175"/>
          </a:xfrm>
          <a:prstGeom prst="rect">
            <a:avLst/>
          </a:prstGeom>
        </p:spPr>
        <p:txBody>
          <a:bodyPr lIns="0" tIns="0" rIns="0" bIns="0" rtlCol="0" anchor="t">
            <a:spAutoFit/>
          </a:bodyPr>
          <a:lstStyle/>
          <a:p>
            <a:pPr marL="0" lvl="0" indent="0" algn="ctr">
              <a:lnSpc>
                <a:spcPts val="5520"/>
              </a:lnSpc>
              <a:spcBef>
                <a:spcPct val="0"/>
              </a:spcBef>
            </a:pPr>
            <a:r>
              <a:rPr lang="en-US" sz="4600">
                <a:solidFill>
                  <a:srgbClr val="503D36"/>
                </a:solidFill>
                <a:latin typeface="More Sugar"/>
              </a:rPr>
              <a:t>8. HÃY LÀM THEO ĐIỀU BA MẸ THẤY LÀ ĐÚNG NHẤT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841247" y="-1461379"/>
            <a:ext cx="7053169" cy="9063108"/>
          </a:xfrm>
          <a:prstGeom prst="rect">
            <a:avLst/>
          </a:prstGeom>
        </p:spPr>
      </p:pic>
      <p:grpSp>
        <p:nvGrpSpPr>
          <p:cNvPr id="3" name="Group 3"/>
          <p:cNvGrpSpPr/>
          <p:nvPr/>
        </p:nvGrpSpPr>
        <p:grpSpPr>
          <a:xfrm>
            <a:off x="1639990" y="1329375"/>
            <a:ext cx="15820754" cy="8638808"/>
            <a:chOff x="0" y="0"/>
            <a:chExt cx="13836260" cy="7555190"/>
          </a:xfrm>
        </p:grpSpPr>
        <p:sp>
          <p:nvSpPr>
            <p:cNvPr id="4" name="Freeform 4"/>
            <p:cNvSpPr/>
            <p:nvPr/>
          </p:nvSpPr>
          <p:spPr>
            <a:xfrm>
              <a:off x="31750" y="31750"/>
              <a:ext cx="13772759" cy="7491690"/>
            </a:xfrm>
            <a:custGeom>
              <a:avLst/>
              <a:gdLst/>
              <a:ahLst/>
              <a:cxnLst/>
              <a:rect l="l" t="t" r="r" b="b"/>
              <a:pathLst>
                <a:path w="13772759" h="7491690">
                  <a:moveTo>
                    <a:pt x="13680050" y="7491689"/>
                  </a:moveTo>
                  <a:lnTo>
                    <a:pt x="92710" y="7491689"/>
                  </a:lnTo>
                  <a:cubicBezTo>
                    <a:pt x="41910" y="7491689"/>
                    <a:pt x="0" y="7449779"/>
                    <a:pt x="0" y="7398979"/>
                  </a:cubicBezTo>
                  <a:lnTo>
                    <a:pt x="0" y="92710"/>
                  </a:lnTo>
                  <a:cubicBezTo>
                    <a:pt x="0" y="41910"/>
                    <a:pt x="41910" y="0"/>
                    <a:pt x="92710" y="0"/>
                  </a:cubicBezTo>
                  <a:lnTo>
                    <a:pt x="13678779" y="0"/>
                  </a:lnTo>
                  <a:cubicBezTo>
                    <a:pt x="13729579" y="0"/>
                    <a:pt x="13771490" y="41910"/>
                    <a:pt x="13771490" y="92710"/>
                  </a:cubicBezTo>
                  <a:lnTo>
                    <a:pt x="13771490" y="7397710"/>
                  </a:lnTo>
                  <a:cubicBezTo>
                    <a:pt x="13772759" y="7449779"/>
                    <a:pt x="13730850" y="7491690"/>
                    <a:pt x="13680050" y="7491690"/>
                  </a:cubicBezTo>
                  <a:close/>
                </a:path>
              </a:pathLst>
            </a:custGeom>
            <a:solidFill>
              <a:srgbClr val="FFFFFF"/>
            </a:solidFill>
          </p:spPr>
        </p:sp>
        <p:sp>
          <p:nvSpPr>
            <p:cNvPr id="5" name="Freeform 5"/>
            <p:cNvSpPr/>
            <p:nvPr/>
          </p:nvSpPr>
          <p:spPr>
            <a:xfrm>
              <a:off x="0" y="0"/>
              <a:ext cx="13836259" cy="7555190"/>
            </a:xfrm>
            <a:custGeom>
              <a:avLst/>
              <a:gdLst/>
              <a:ahLst/>
              <a:cxnLst/>
              <a:rect l="l" t="t" r="r" b="b"/>
              <a:pathLst>
                <a:path w="13836259" h="7555190">
                  <a:moveTo>
                    <a:pt x="13711800" y="59690"/>
                  </a:moveTo>
                  <a:cubicBezTo>
                    <a:pt x="13747359" y="59690"/>
                    <a:pt x="13776570" y="88900"/>
                    <a:pt x="13776570" y="124460"/>
                  </a:cubicBezTo>
                  <a:lnTo>
                    <a:pt x="13776570" y="7430729"/>
                  </a:lnTo>
                  <a:cubicBezTo>
                    <a:pt x="13776570" y="7466290"/>
                    <a:pt x="13747359" y="7495500"/>
                    <a:pt x="13711800" y="7495500"/>
                  </a:cubicBezTo>
                  <a:lnTo>
                    <a:pt x="124460" y="7495500"/>
                  </a:lnTo>
                  <a:cubicBezTo>
                    <a:pt x="88900" y="7495500"/>
                    <a:pt x="59690" y="7466290"/>
                    <a:pt x="59690" y="7430729"/>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7430729"/>
                  </a:lnTo>
                  <a:cubicBezTo>
                    <a:pt x="0" y="7499310"/>
                    <a:pt x="55880" y="7555190"/>
                    <a:pt x="124460" y="7555190"/>
                  </a:cubicBezTo>
                  <a:lnTo>
                    <a:pt x="13711800" y="7555190"/>
                  </a:lnTo>
                  <a:cubicBezTo>
                    <a:pt x="13780379" y="7555190"/>
                    <a:pt x="13836259" y="7499310"/>
                    <a:pt x="13836259" y="7430729"/>
                  </a:cubicBezTo>
                  <a:lnTo>
                    <a:pt x="13836259" y="124460"/>
                  </a:lnTo>
                  <a:cubicBezTo>
                    <a:pt x="13836259" y="55880"/>
                    <a:pt x="13780379" y="0"/>
                    <a:pt x="13711800" y="0"/>
                  </a:cubicBezTo>
                  <a:close/>
                </a:path>
              </a:pathLst>
            </a:custGeom>
            <a:solidFill>
              <a:srgbClr val="403C38"/>
            </a:solidFill>
          </p:spPr>
        </p:sp>
      </p:grpSp>
      <p:grpSp>
        <p:nvGrpSpPr>
          <p:cNvPr id="6" name="Group 6"/>
          <p:cNvGrpSpPr/>
          <p:nvPr/>
        </p:nvGrpSpPr>
        <p:grpSpPr>
          <a:xfrm>
            <a:off x="1792554" y="1028700"/>
            <a:ext cx="15820754" cy="601350"/>
            <a:chOff x="0" y="0"/>
            <a:chExt cx="60810011" cy="2311400"/>
          </a:xfrm>
        </p:grpSpPr>
        <p:sp>
          <p:nvSpPr>
            <p:cNvPr id="7" name="Freeform 7"/>
            <p:cNvSpPr/>
            <p:nvPr/>
          </p:nvSpPr>
          <p:spPr>
            <a:xfrm>
              <a:off x="0" y="0"/>
              <a:ext cx="60810012" cy="2311400"/>
            </a:xfrm>
            <a:custGeom>
              <a:avLst/>
              <a:gdLst/>
              <a:ahLst/>
              <a:cxnLst/>
              <a:rect l="l" t="t" r="r" b="b"/>
              <a:pathLst>
                <a:path w="60810012" h="2311400">
                  <a:moveTo>
                    <a:pt x="60505212" y="0"/>
                  </a:moveTo>
                  <a:lnTo>
                    <a:pt x="304800" y="0"/>
                  </a:lnTo>
                  <a:cubicBezTo>
                    <a:pt x="135890" y="0"/>
                    <a:pt x="0" y="135890"/>
                    <a:pt x="0" y="304800"/>
                  </a:cubicBezTo>
                  <a:lnTo>
                    <a:pt x="0" y="2006600"/>
                  </a:lnTo>
                  <a:cubicBezTo>
                    <a:pt x="0" y="2175510"/>
                    <a:pt x="135890" y="2311400"/>
                    <a:pt x="304800" y="2311400"/>
                  </a:cubicBezTo>
                  <a:lnTo>
                    <a:pt x="60505212" y="2311400"/>
                  </a:lnTo>
                  <a:cubicBezTo>
                    <a:pt x="60674120" y="2311400"/>
                    <a:pt x="60810012" y="2175510"/>
                    <a:pt x="60810012" y="2006600"/>
                  </a:cubicBezTo>
                  <a:lnTo>
                    <a:pt x="60810012" y="304800"/>
                  </a:lnTo>
                  <a:cubicBezTo>
                    <a:pt x="60810012" y="135890"/>
                    <a:pt x="60674120" y="0"/>
                    <a:pt x="60505212" y="0"/>
                  </a:cubicBezTo>
                  <a:close/>
                </a:path>
              </a:pathLst>
            </a:custGeom>
            <a:solidFill>
              <a:srgbClr val="403C38"/>
            </a:solidFill>
          </p:spPr>
        </p:sp>
      </p:grpSp>
      <p:grpSp>
        <p:nvGrpSpPr>
          <p:cNvPr id="8" name="Group 8"/>
          <p:cNvGrpSpPr/>
          <p:nvPr/>
        </p:nvGrpSpPr>
        <p:grpSpPr>
          <a:xfrm>
            <a:off x="2310074" y="3674756"/>
            <a:ext cx="14949226" cy="5844008"/>
            <a:chOff x="0" y="0"/>
            <a:chExt cx="13074052" cy="5110958"/>
          </a:xfrm>
        </p:grpSpPr>
        <p:sp>
          <p:nvSpPr>
            <p:cNvPr id="9" name="Freeform 9"/>
            <p:cNvSpPr/>
            <p:nvPr/>
          </p:nvSpPr>
          <p:spPr>
            <a:xfrm>
              <a:off x="31750" y="31750"/>
              <a:ext cx="13010553" cy="5047458"/>
            </a:xfrm>
            <a:custGeom>
              <a:avLst/>
              <a:gdLst/>
              <a:ahLst/>
              <a:cxnLst/>
              <a:rect l="l" t="t" r="r" b="b"/>
              <a:pathLst>
                <a:path w="13010553" h="5047458">
                  <a:moveTo>
                    <a:pt x="12917843" y="5047458"/>
                  </a:moveTo>
                  <a:lnTo>
                    <a:pt x="92710" y="5047458"/>
                  </a:lnTo>
                  <a:cubicBezTo>
                    <a:pt x="41910" y="5047458"/>
                    <a:pt x="0" y="5005548"/>
                    <a:pt x="0" y="4954748"/>
                  </a:cubicBezTo>
                  <a:lnTo>
                    <a:pt x="0" y="92710"/>
                  </a:lnTo>
                  <a:cubicBezTo>
                    <a:pt x="0" y="41910"/>
                    <a:pt x="41910" y="0"/>
                    <a:pt x="92710" y="0"/>
                  </a:cubicBezTo>
                  <a:lnTo>
                    <a:pt x="12916573" y="0"/>
                  </a:lnTo>
                  <a:cubicBezTo>
                    <a:pt x="12967373" y="0"/>
                    <a:pt x="13009282" y="41910"/>
                    <a:pt x="13009282" y="92710"/>
                  </a:cubicBezTo>
                  <a:lnTo>
                    <a:pt x="13009282" y="4953478"/>
                  </a:lnTo>
                  <a:cubicBezTo>
                    <a:pt x="13010553" y="5005548"/>
                    <a:pt x="12968643" y="5047458"/>
                    <a:pt x="12917843" y="5047458"/>
                  </a:cubicBezTo>
                  <a:close/>
                </a:path>
              </a:pathLst>
            </a:custGeom>
            <a:solidFill>
              <a:srgbClr val="FFFFFF"/>
            </a:solidFill>
          </p:spPr>
        </p:sp>
        <p:sp>
          <p:nvSpPr>
            <p:cNvPr id="10" name="Freeform 10"/>
            <p:cNvSpPr/>
            <p:nvPr/>
          </p:nvSpPr>
          <p:spPr>
            <a:xfrm>
              <a:off x="0" y="0"/>
              <a:ext cx="13074053" cy="5110958"/>
            </a:xfrm>
            <a:custGeom>
              <a:avLst/>
              <a:gdLst/>
              <a:ahLst/>
              <a:cxnLst/>
              <a:rect l="l" t="t" r="r" b="b"/>
              <a:pathLst>
                <a:path w="13074053" h="5110958">
                  <a:moveTo>
                    <a:pt x="12949593" y="59690"/>
                  </a:moveTo>
                  <a:cubicBezTo>
                    <a:pt x="12985152" y="59690"/>
                    <a:pt x="13014362" y="88900"/>
                    <a:pt x="13014362" y="124460"/>
                  </a:cubicBezTo>
                  <a:lnTo>
                    <a:pt x="13014362" y="4986498"/>
                  </a:lnTo>
                  <a:cubicBezTo>
                    <a:pt x="13014362" y="5022058"/>
                    <a:pt x="12985152" y="5051268"/>
                    <a:pt x="12949593" y="5051268"/>
                  </a:cubicBezTo>
                  <a:lnTo>
                    <a:pt x="124460" y="5051268"/>
                  </a:lnTo>
                  <a:cubicBezTo>
                    <a:pt x="88900" y="5051268"/>
                    <a:pt x="59690" y="5022058"/>
                    <a:pt x="59690" y="4986498"/>
                  </a:cubicBezTo>
                  <a:lnTo>
                    <a:pt x="59690" y="124460"/>
                  </a:lnTo>
                  <a:cubicBezTo>
                    <a:pt x="59690" y="88900"/>
                    <a:pt x="88900" y="59690"/>
                    <a:pt x="124460" y="59690"/>
                  </a:cubicBezTo>
                  <a:lnTo>
                    <a:pt x="12949593" y="59690"/>
                  </a:lnTo>
                  <a:moveTo>
                    <a:pt x="12949593" y="0"/>
                  </a:moveTo>
                  <a:lnTo>
                    <a:pt x="124460" y="0"/>
                  </a:lnTo>
                  <a:cubicBezTo>
                    <a:pt x="55880" y="0"/>
                    <a:pt x="0" y="55880"/>
                    <a:pt x="0" y="124460"/>
                  </a:cubicBezTo>
                  <a:lnTo>
                    <a:pt x="0" y="4986498"/>
                  </a:lnTo>
                  <a:cubicBezTo>
                    <a:pt x="0" y="5055078"/>
                    <a:pt x="55880" y="5110958"/>
                    <a:pt x="124460" y="5110958"/>
                  </a:cubicBezTo>
                  <a:lnTo>
                    <a:pt x="12949593" y="5110958"/>
                  </a:lnTo>
                  <a:cubicBezTo>
                    <a:pt x="13018173" y="5110958"/>
                    <a:pt x="13074053" y="5055078"/>
                    <a:pt x="13074053" y="4986498"/>
                  </a:cubicBezTo>
                  <a:lnTo>
                    <a:pt x="13074053" y="124460"/>
                  </a:lnTo>
                  <a:cubicBezTo>
                    <a:pt x="13074053" y="55880"/>
                    <a:pt x="13018173" y="0"/>
                    <a:pt x="12949593" y="0"/>
                  </a:cubicBezTo>
                  <a:close/>
                </a:path>
              </a:pathLst>
            </a:custGeom>
            <a:solidFill>
              <a:srgbClr val="403C38"/>
            </a:solidFill>
          </p:spPr>
        </p:sp>
      </p:grpSp>
      <p:sp>
        <p:nvSpPr>
          <p:cNvPr id="11" name="TextBox 11"/>
          <p:cNvSpPr txBox="1"/>
          <p:nvPr/>
        </p:nvSpPr>
        <p:spPr>
          <a:xfrm>
            <a:off x="4852933" y="2019105"/>
            <a:ext cx="9699996" cy="1694942"/>
          </a:xfrm>
          <a:prstGeom prst="rect">
            <a:avLst/>
          </a:prstGeom>
        </p:spPr>
        <p:txBody>
          <a:bodyPr lIns="0" tIns="0" rIns="0" bIns="0" rtlCol="0" anchor="t">
            <a:spAutoFit/>
          </a:bodyPr>
          <a:lstStyle/>
          <a:p>
            <a:pPr algn="ctr">
              <a:lnSpc>
                <a:spcPts val="6649"/>
              </a:lnSpc>
            </a:pPr>
            <a:r>
              <a:rPr lang="en-US" sz="6100">
                <a:solidFill>
                  <a:srgbClr val="403C38"/>
                </a:solidFill>
                <a:latin typeface="Livvic Bold"/>
              </a:rPr>
              <a:t>9. HÃY YÊU THƯƠNG VÀ HỖ TRỢ CON </a:t>
            </a:r>
          </a:p>
        </p:txBody>
      </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99683" y="4231150"/>
            <a:ext cx="498152" cy="489095"/>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76685" flipH="1" flipV="1">
            <a:off x="619980" y="-207727"/>
            <a:ext cx="4303536" cy="4123570"/>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32460" y="1854058"/>
            <a:ext cx="815060" cy="81506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39168" y="696795"/>
            <a:ext cx="1265160" cy="1265160"/>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7911">
            <a:off x="-338159" y="6738499"/>
            <a:ext cx="4807744" cy="3889902"/>
          </a:xfrm>
          <a:prstGeom prst="rect">
            <a:avLst/>
          </a:prstGeom>
        </p:spPr>
      </p:pic>
      <p:sp>
        <p:nvSpPr>
          <p:cNvPr id="17" name="TextBox 17"/>
          <p:cNvSpPr txBox="1"/>
          <p:nvPr/>
        </p:nvSpPr>
        <p:spPr>
          <a:xfrm>
            <a:off x="3956164" y="4154950"/>
            <a:ext cx="12249382" cy="4231928"/>
          </a:xfrm>
          <a:prstGeom prst="rect">
            <a:avLst/>
          </a:prstGeom>
        </p:spPr>
        <p:txBody>
          <a:bodyPr lIns="0" tIns="0" rIns="0" bIns="0" rtlCol="0" anchor="t">
            <a:spAutoFit/>
          </a:bodyPr>
          <a:lstStyle/>
          <a:p>
            <a:pPr algn="ctr">
              <a:lnSpc>
                <a:spcPts val="5505"/>
              </a:lnSpc>
              <a:spcBef>
                <a:spcPct val="0"/>
              </a:spcBef>
            </a:pPr>
            <a:r>
              <a:rPr lang="en-US" sz="3932" dirty="0">
                <a:solidFill>
                  <a:srgbClr val="403C38"/>
                </a:solidFill>
                <a:latin typeface="Times New Roman" panose="02020603050405020304" pitchFamily="18" charset="0"/>
                <a:cs typeface="Times New Roman" panose="02020603050405020304" pitchFamily="18" charset="0"/>
              </a:rPr>
              <a:t>Cha mẹ hãy lắng nghe con bằng tình yêu thương, sẵn sàng hỗ trợ khi con cần trợ giúp.Đừng quên thể hiện tình yêu vô bờ bến của cha mẹ dành cho con mỗi ngày. Trẻ sẽ được vun đắp tình yêu, cảm nhận niềm hạnh phúc, cảm nhận sự bình an khi có cha mẹ ở bên. Con trưởng thành trong hạnh phúc chính là điều tốt đẹp nhất mà ba mẹ mong muốn.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6477329"/>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7763743"/>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256948" y="1331671"/>
            <a:ext cx="2186870" cy="1191585"/>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2618086"/>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3904921"/>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37094" y="1028700"/>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564542" y="5190915"/>
            <a:ext cx="2186870" cy="1191585"/>
            <a:chOff x="0" y="0"/>
            <a:chExt cx="595553" cy="324506"/>
          </a:xfrm>
        </p:grpSpPr>
        <p:sp>
          <p:nvSpPr>
            <p:cNvPr id="56" name="Freeform 5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7" name="TextBox 5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58" name="Group 58"/>
          <p:cNvGrpSpPr/>
          <p:nvPr/>
        </p:nvGrpSpPr>
        <p:grpSpPr>
          <a:xfrm>
            <a:off x="15666322" y="5278824"/>
            <a:ext cx="1998307" cy="1015766"/>
            <a:chOff x="0" y="0"/>
            <a:chExt cx="544201" cy="276625"/>
          </a:xfrm>
        </p:grpSpPr>
        <p:sp>
          <p:nvSpPr>
            <p:cNvPr id="59" name="Freeform 5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60" name="TextBox 60"/>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FFFFFF"/>
                  </a:solidFill>
                  <a:latin typeface="Sniglet"/>
                </a:rPr>
                <a:t>Chapter 2</a:t>
              </a: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88" name="AutoShape 88"/>
          <p:cNvSpPr/>
          <p:nvPr/>
        </p:nvSpPr>
        <p:spPr>
          <a:xfrm rot="-8791684">
            <a:off x="8604721" y="3770665"/>
            <a:ext cx="3145302" cy="0"/>
          </a:xfrm>
          <a:prstGeom prst="line">
            <a:avLst/>
          </a:prstGeom>
          <a:ln w="47625" cap="flat">
            <a:solidFill>
              <a:srgbClr val="E76262"/>
            </a:solidFill>
            <a:prstDash val="solid"/>
            <a:headEnd type="none" w="sm" len="sm"/>
            <a:tailEnd type="none" w="sm" len="sm"/>
          </a:ln>
        </p:spPr>
      </p:sp>
      <p:sp>
        <p:nvSpPr>
          <p:cNvPr id="89" name="AutoShape 89"/>
          <p:cNvSpPr/>
          <p:nvPr/>
        </p:nvSpPr>
        <p:spPr>
          <a:xfrm rot="-2000892">
            <a:off x="5923015" y="3770665"/>
            <a:ext cx="3145302" cy="0"/>
          </a:xfrm>
          <a:prstGeom prst="line">
            <a:avLst/>
          </a:prstGeom>
          <a:ln w="47625" cap="flat">
            <a:solidFill>
              <a:srgbClr val="E76262"/>
            </a:solidFill>
            <a:prstDash val="solid"/>
            <a:headEnd type="none" w="sm" len="sm"/>
            <a:tailEnd type="none" w="sm" len="sm"/>
          </a:ln>
        </p:spPr>
      </p:sp>
      <p:grpSp>
        <p:nvGrpSpPr>
          <p:cNvPr id="90" name="Group 90"/>
          <p:cNvGrpSpPr/>
          <p:nvPr/>
        </p:nvGrpSpPr>
        <p:grpSpPr>
          <a:xfrm>
            <a:off x="7862637" y="2179520"/>
            <a:ext cx="1902518" cy="1902518"/>
            <a:chOff x="0" y="0"/>
            <a:chExt cx="812800" cy="812800"/>
          </a:xfrm>
        </p:grpSpPr>
        <p:sp>
          <p:nvSpPr>
            <p:cNvPr id="91" name="Freeform 9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CF91"/>
            </a:solidFill>
            <a:ln w="47625">
              <a:solidFill>
                <a:srgbClr val="E76262"/>
              </a:solidFill>
            </a:ln>
          </p:spPr>
        </p:sp>
        <p:sp>
          <p:nvSpPr>
            <p:cNvPr id="92" name="TextBox 92"/>
            <p:cNvSpPr txBox="1"/>
            <p:nvPr/>
          </p:nvSpPr>
          <p:spPr>
            <a:xfrm>
              <a:off x="76200" y="-57150"/>
              <a:ext cx="660400" cy="793750"/>
            </a:xfrm>
            <a:prstGeom prst="rect">
              <a:avLst/>
            </a:prstGeom>
          </p:spPr>
          <p:txBody>
            <a:bodyPr lIns="47486" tIns="47486" rIns="47486" bIns="47486" rtlCol="0" anchor="ctr"/>
            <a:lstStyle/>
            <a:p>
              <a:pPr algn="ctr">
                <a:lnSpc>
                  <a:spcPts val="9799"/>
                </a:lnSpc>
              </a:pPr>
              <a:r>
                <a:rPr lang="en-US" sz="6999">
                  <a:solidFill>
                    <a:srgbClr val="503D36"/>
                  </a:solidFill>
                  <a:latin typeface="Sniglet"/>
                </a:rPr>
                <a:t>III</a:t>
              </a:r>
            </a:p>
          </p:txBody>
        </p:sp>
      </p:grpSp>
      <p:grpSp>
        <p:nvGrpSpPr>
          <p:cNvPr id="93" name="Group 93"/>
          <p:cNvGrpSpPr/>
          <p:nvPr/>
        </p:nvGrpSpPr>
        <p:grpSpPr>
          <a:xfrm>
            <a:off x="3384801" y="4661839"/>
            <a:ext cx="10899074" cy="1303365"/>
            <a:chOff x="0" y="0"/>
            <a:chExt cx="3393203" cy="405776"/>
          </a:xfrm>
        </p:grpSpPr>
        <p:sp>
          <p:nvSpPr>
            <p:cNvPr id="94" name="Freeform 94"/>
            <p:cNvSpPr/>
            <p:nvPr/>
          </p:nvSpPr>
          <p:spPr>
            <a:xfrm>
              <a:off x="0" y="0"/>
              <a:ext cx="3393203" cy="405776"/>
            </a:xfrm>
            <a:custGeom>
              <a:avLst/>
              <a:gdLst/>
              <a:ahLst/>
              <a:cxnLst/>
              <a:rect l="l" t="t" r="r" b="b"/>
              <a:pathLst>
                <a:path w="3393203" h="405776">
                  <a:moveTo>
                    <a:pt x="71033" y="0"/>
                  </a:moveTo>
                  <a:lnTo>
                    <a:pt x="3322170" y="0"/>
                  </a:lnTo>
                  <a:cubicBezTo>
                    <a:pt x="3341010" y="0"/>
                    <a:pt x="3359077" y="7484"/>
                    <a:pt x="3372398" y="20805"/>
                  </a:cubicBezTo>
                  <a:cubicBezTo>
                    <a:pt x="3385720" y="34126"/>
                    <a:pt x="3393203" y="52194"/>
                    <a:pt x="3393203" y="71033"/>
                  </a:cubicBezTo>
                  <a:lnTo>
                    <a:pt x="3393203" y="334743"/>
                  </a:lnTo>
                  <a:cubicBezTo>
                    <a:pt x="3393203" y="353582"/>
                    <a:pt x="3385720" y="371650"/>
                    <a:pt x="3372398" y="384971"/>
                  </a:cubicBezTo>
                  <a:cubicBezTo>
                    <a:pt x="3359077" y="398292"/>
                    <a:pt x="3341010" y="405776"/>
                    <a:pt x="3322170" y="405776"/>
                  </a:cubicBezTo>
                  <a:lnTo>
                    <a:pt x="71033" y="405776"/>
                  </a:lnTo>
                  <a:cubicBezTo>
                    <a:pt x="52194" y="405776"/>
                    <a:pt x="34126" y="398292"/>
                    <a:pt x="20805" y="384971"/>
                  </a:cubicBezTo>
                  <a:cubicBezTo>
                    <a:pt x="7484" y="371650"/>
                    <a:pt x="0" y="353582"/>
                    <a:pt x="0" y="334743"/>
                  </a:cubicBezTo>
                  <a:lnTo>
                    <a:pt x="0" y="71033"/>
                  </a:lnTo>
                  <a:cubicBezTo>
                    <a:pt x="0" y="52194"/>
                    <a:pt x="7484" y="34126"/>
                    <a:pt x="20805" y="20805"/>
                  </a:cubicBezTo>
                  <a:cubicBezTo>
                    <a:pt x="34126" y="7484"/>
                    <a:pt x="52194" y="0"/>
                    <a:pt x="71033" y="0"/>
                  </a:cubicBezTo>
                  <a:close/>
                </a:path>
              </a:pathLst>
            </a:custGeom>
            <a:solidFill>
              <a:srgbClr val="000000">
                <a:alpha val="0"/>
              </a:srgbClr>
            </a:solidFill>
            <a:ln w="47625">
              <a:solidFill>
                <a:srgbClr val="E76262"/>
              </a:solidFill>
            </a:ln>
          </p:spPr>
        </p:sp>
        <p:sp>
          <p:nvSpPr>
            <p:cNvPr id="95" name="TextBox 95"/>
            <p:cNvSpPr txBox="1"/>
            <p:nvPr/>
          </p:nvSpPr>
          <p:spPr>
            <a:xfrm>
              <a:off x="0" y="-28575"/>
              <a:ext cx="812800" cy="841375"/>
            </a:xfrm>
            <a:prstGeom prst="rect">
              <a:avLst/>
            </a:prstGeom>
          </p:spPr>
          <p:txBody>
            <a:bodyPr lIns="42975" tIns="42975" rIns="42975" bIns="42975" rtlCol="0" anchor="ctr"/>
            <a:lstStyle/>
            <a:p>
              <a:pPr algn="ctr">
                <a:lnSpc>
                  <a:spcPts val="2659"/>
                </a:lnSpc>
              </a:pPr>
              <a:endParaRPr/>
            </a:p>
          </p:txBody>
        </p:sp>
      </p:grpSp>
      <p:pic>
        <p:nvPicPr>
          <p:cNvPr id="96" name="Picture 9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2475899" y="2128839"/>
            <a:ext cx="1911848" cy="417595"/>
          </a:xfrm>
          <a:prstGeom prst="rect">
            <a:avLst/>
          </a:prstGeom>
        </p:spPr>
      </p:pic>
      <p:pic>
        <p:nvPicPr>
          <p:cNvPr id="97" name="Picture 9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652694" y="3487326"/>
            <a:ext cx="1911848" cy="417595"/>
          </a:xfrm>
          <a:prstGeom prst="rect">
            <a:avLst/>
          </a:prstGeom>
        </p:spPr>
      </p:pic>
      <p:pic>
        <p:nvPicPr>
          <p:cNvPr id="98" name="Picture 98"/>
          <p:cNvPicPr>
            <a:picLocks noChangeAspect="1"/>
          </p:cNvPicPr>
          <p:nvPr/>
        </p:nvPicPr>
        <p:blipFill>
          <a:blip r:embed="rId6"/>
          <a:srcRect t="17398" r="65930" b="54795"/>
          <a:stretch>
            <a:fillRect/>
          </a:stretch>
        </p:blipFill>
        <p:spPr>
          <a:xfrm rot="-8982838">
            <a:off x="5050431" y="3005036"/>
            <a:ext cx="1011795" cy="696741"/>
          </a:xfrm>
          <a:prstGeom prst="rect">
            <a:avLst/>
          </a:prstGeom>
        </p:spPr>
      </p:pic>
      <p:pic>
        <p:nvPicPr>
          <p:cNvPr id="99" name="Picture 99"/>
          <p:cNvPicPr>
            <a:picLocks noChangeAspect="1"/>
          </p:cNvPicPr>
          <p:nvPr/>
        </p:nvPicPr>
        <p:blipFill>
          <a:blip r:embed="rId7"/>
          <a:srcRect t="17398" r="65930" b="54795"/>
          <a:stretch>
            <a:fillRect/>
          </a:stretch>
        </p:blipFill>
        <p:spPr>
          <a:xfrm rot="9777171">
            <a:off x="2878904" y="6726354"/>
            <a:ext cx="1011795" cy="696741"/>
          </a:xfrm>
          <a:prstGeom prst="rect">
            <a:avLst/>
          </a:prstGeom>
        </p:spPr>
      </p:pic>
      <p:pic>
        <p:nvPicPr>
          <p:cNvPr id="100" name="Picture 10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755813" y="8298758"/>
            <a:ext cx="1911848" cy="417595"/>
          </a:xfrm>
          <a:prstGeom prst="rect">
            <a:avLst/>
          </a:prstGeom>
        </p:spPr>
      </p:pic>
      <p:pic>
        <p:nvPicPr>
          <p:cNvPr id="101" name="Picture 101"/>
          <p:cNvPicPr>
            <a:picLocks noChangeAspect="1"/>
          </p:cNvPicPr>
          <p:nvPr/>
        </p:nvPicPr>
        <p:blipFill>
          <a:blip r:embed="rId8"/>
          <a:srcRect/>
          <a:stretch>
            <a:fillRect/>
          </a:stretch>
        </p:blipFill>
        <p:spPr>
          <a:xfrm>
            <a:off x="12829425" y="6504237"/>
            <a:ext cx="2427523" cy="2366835"/>
          </a:xfrm>
          <a:prstGeom prst="rect">
            <a:avLst/>
          </a:prstGeom>
        </p:spPr>
      </p:pic>
      <p:grpSp>
        <p:nvGrpSpPr>
          <p:cNvPr id="102" name="Group 102"/>
          <p:cNvGrpSpPr/>
          <p:nvPr/>
        </p:nvGrpSpPr>
        <p:grpSpPr>
          <a:xfrm>
            <a:off x="594866" y="1690137"/>
            <a:ext cx="1232729" cy="7134324"/>
            <a:chOff x="0" y="0"/>
            <a:chExt cx="1643639" cy="9512432"/>
          </a:xfrm>
        </p:grpSpPr>
        <p:sp>
          <p:nvSpPr>
            <p:cNvPr id="103" name="TextBox 103"/>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2" name="TextBox 112"/>
          <p:cNvSpPr txBox="1"/>
          <p:nvPr/>
        </p:nvSpPr>
        <p:spPr>
          <a:xfrm>
            <a:off x="3047892" y="4909850"/>
            <a:ext cx="11616577" cy="885825"/>
          </a:xfrm>
          <a:prstGeom prst="rect">
            <a:avLst/>
          </a:prstGeom>
        </p:spPr>
        <p:txBody>
          <a:bodyPr lIns="0" tIns="0" rIns="0" bIns="0" rtlCol="0" anchor="t">
            <a:spAutoFit/>
          </a:bodyPr>
          <a:lstStyle/>
          <a:p>
            <a:pPr marL="0" lvl="0" indent="0" algn="ctr">
              <a:lnSpc>
                <a:spcPts val="6959"/>
              </a:lnSpc>
              <a:spcBef>
                <a:spcPct val="0"/>
              </a:spcBef>
            </a:pPr>
            <a:r>
              <a:rPr lang="en-US" sz="5799">
                <a:solidFill>
                  <a:srgbClr val="503D36"/>
                </a:solidFill>
                <a:latin typeface="More Sugar"/>
              </a:rPr>
              <a:t>ỨNG DỤNG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74333" y="1117732"/>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5" name="AutoShape 55"/>
          <p:cNvSpPr/>
          <p:nvPr/>
        </p:nvSpPr>
        <p:spPr>
          <a:xfrm rot="-8791684">
            <a:off x="8604721" y="3770665"/>
            <a:ext cx="3145302" cy="0"/>
          </a:xfrm>
          <a:prstGeom prst="line">
            <a:avLst/>
          </a:prstGeom>
          <a:ln w="47625" cap="flat">
            <a:solidFill>
              <a:srgbClr val="E76262"/>
            </a:solidFill>
            <a:prstDash val="solid"/>
            <a:headEnd type="none" w="sm" len="sm"/>
            <a:tailEnd type="none" w="sm" len="sm"/>
          </a:ln>
        </p:spPr>
      </p:sp>
      <p:sp>
        <p:nvSpPr>
          <p:cNvPr id="56" name="AutoShape 56"/>
          <p:cNvSpPr/>
          <p:nvPr/>
        </p:nvSpPr>
        <p:spPr>
          <a:xfrm rot="-2000892">
            <a:off x="5923015" y="3770665"/>
            <a:ext cx="3145302" cy="0"/>
          </a:xfrm>
          <a:prstGeom prst="line">
            <a:avLst/>
          </a:prstGeom>
          <a:ln w="47625" cap="flat">
            <a:solidFill>
              <a:srgbClr val="E76262"/>
            </a:solidFill>
            <a:prstDash val="solid"/>
            <a:headEnd type="none" w="sm" len="sm"/>
            <a:tailEnd type="none" w="sm" len="sm"/>
          </a:ln>
        </p:spPr>
      </p:sp>
      <p:grpSp>
        <p:nvGrpSpPr>
          <p:cNvPr id="57" name="Group 57"/>
          <p:cNvGrpSpPr/>
          <p:nvPr/>
        </p:nvGrpSpPr>
        <p:grpSpPr>
          <a:xfrm>
            <a:off x="7862637" y="2179520"/>
            <a:ext cx="1902518" cy="1902518"/>
            <a:chOff x="0" y="0"/>
            <a:chExt cx="812800" cy="812800"/>
          </a:xfrm>
        </p:grpSpPr>
        <p:sp>
          <p:nvSpPr>
            <p:cNvPr id="58" name="Freeform 5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CF91"/>
            </a:solidFill>
            <a:ln w="47625">
              <a:solidFill>
                <a:srgbClr val="E76262"/>
              </a:solidFill>
            </a:ln>
          </p:spPr>
        </p:sp>
        <p:sp>
          <p:nvSpPr>
            <p:cNvPr id="59" name="TextBox 59"/>
            <p:cNvSpPr txBox="1"/>
            <p:nvPr/>
          </p:nvSpPr>
          <p:spPr>
            <a:xfrm>
              <a:off x="76200" y="-57150"/>
              <a:ext cx="660400" cy="793750"/>
            </a:xfrm>
            <a:prstGeom prst="rect">
              <a:avLst/>
            </a:prstGeom>
          </p:spPr>
          <p:txBody>
            <a:bodyPr lIns="47486" tIns="47486" rIns="47486" bIns="47486" rtlCol="0" anchor="ctr"/>
            <a:lstStyle/>
            <a:p>
              <a:pPr algn="ctr">
                <a:lnSpc>
                  <a:spcPts val="9799"/>
                </a:lnSpc>
              </a:pPr>
              <a:r>
                <a:rPr lang="en-US" sz="6999">
                  <a:solidFill>
                    <a:srgbClr val="503D36"/>
                  </a:solidFill>
                  <a:latin typeface="Sniglet"/>
                </a:rPr>
                <a:t>I.</a:t>
              </a:r>
            </a:p>
          </p:txBody>
        </p:sp>
      </p:grpSp>
      <p:grpSp>
        <p:nvGrpSpPr>
          <p:cNvPr id="60" name="Group 60"/>
          <p:cNvGrpSpPr/>
          <p:nvPr/>
        </p:nvGrpSpPr>
        <p:grpSpPr>
          <a:xfrm>
            <a:off x="3279869" y="4803813"/>
            <a:ext cx="10899074" cy="3157373"/>
            <a:chOff x="0" y="0"/>
            <a:chExt cx="3393203" cy="982983"/>
          </a:xfrm>
        </p:grpSpPr>
        <p:sp>
          <p:nvSpPr>
            <p:cNvPr id="61" name="Freeform 61"/>
            <p:cNvSpPr/>
            <p:nvPr/>
          </p:nvSpPr>
          <p:spPr>
            <a:xfrm>
              <a:off x="0" y="0"/>
              <a:ext cx="3393203" cy="982983"/>
            </a:xfrm>
            <a:custGeom>
              <a:avLst/>
              <a:gdLst/>
              <a:ahLst/>
              <a:cxnLst/>
              <a:rect l="l" t="t" r="r" b="b"/>
              <a:pathLst>
                <a:path w="3393203" h="982983">
                  <a:moveTo>
                    <a:pt x="71033" y="0"/>
                  </a:moveTo>
                  <a:lnTo>
                    <a:pt x="3322170" y="0"/>
                  </a:lnTo>
                  <a:cubicBezTo>
                    <a:pt x="3341010" y="0"/>
                    <a:pt x="3359077" y="7484"/>
                    <a:pt x="3372398" y="20805"/>
                  </a:cubicBezTo>
                  <a:cubicBezTo>
                    <a:pt x="3385720" y="34126"/>
                    <a:pt x="3393203" y="52194"/>
                    <a:pt x="3393203" y="71033"/>
                  </a:cubicBezTo>
                  <a:lnTo>
                    <a:pt x="3393203" y="911951"/>
                  </a:lnTo>
                  <a:cubicBezTo>
                    <a:pt x="3393203" y="930790"/>
                    <a:pt x="3385720" y="948857"/>
                    <a:pt x="3372398" y="962178"/>
                  </a:cubicBezTo>
                  <a:cubicBezTo>
                    <a:pt x="3359077" y="975500"/>
                    <a:pt x="3341010" y="982983"/>
                    <a:pt x="3322170" y="982983"/>
                  </a:cubicBezTo>
                  <a:lnTo>
                    <a:pt x="71033" y="982983"/>
                  </a:lnTo>
                  <a:cubicBezTo>
                    <a:pt x="52194" y="982983"/>
                    <a:pt x="34126" y="975500"/>
                    <a:pt x="20805" y="962178"/>
                  </a:cubicBezTo>
                  <a:cubicBezTo>
                    <a:pt x="7484" y="948857"/>
                    <a:pt x="0" y="930790"/>
                    <a:pt x="0" y="911951"/>
                  </a:cubicBezTo>
                  <a:lnTo>
                    <a:pt x="0" y="71033"/>
                  </a:lnTo>
                  <a:cubicBezTo>
                    <a:pt x="0" y="52194"/>
                    <a:pt x="7484" y="34126"/>
                    <a:pt x="20805" y="20805"/>
                  </a:cubicBezTo>
                  <a:cubicBezTo>
                    <a:pt x="34126" y="7484"/>
                    <a:pt x="52194" y="0"/>
                    <a:pt x="71033" y="0"/>
                  </a:cubicBezTo>
                  <a:close/>
                </a:path>
              </a:pathLst>
            </a:custGeom>
            <a:solidFill>
              <a:srgbClr val="000000">
                <a:alpha val="0"/>
              </a:srgbClr>
            </a:solidFill>
            <a:ln w="47625">
              <a:solidFill>
                <a:srgbClr val="E76262"/>
              </a:solidFill>
            </a:ln>
          </p:spPr>
        </p:sp>
        <p:sp>
          <p:nvSpPr>
            <p:cNvPr id="62" name="TextBox 62"/>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grpSp>
        <p:nvGrpSpPr>
          <p:cNvPr id="63" name="Group 63"/>
          <p:cNvGrpSpPr/>
          <p:nvPr/>
        </p:nvGrpSpPr>
        <p:grpSpPr>
          <a:xfrm>
            <a:off x="15564542" y="3904500"/>
            <a:ext cx="2186870" cy="1191585"/>
            <a:chOff x="0" y="0"/>
            <a:chExt cx="595553" cy="324506"/>
          </a:xfrm>
        </p:grpSpPr>
        <p:sp>
          <p:nvSpPr>
            <p:cNvPr id="64" name="Freeform 6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5" name="TextBox 65"/>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6" name="Group 66"/>
          <p:cNvGrpSpPr/>
          <p:nvPr/>
        </p:nvGrpSpPr>
        <p:grpSpPr>
          <a:xfrm>
            <a:off x="15666322" y="3992410"/>
            <a:ext cx="1998307" cy="1015766"/>
            <a:chOff x="0" y="0"/>
            <a:chExt cx="544201" cy="276625"/>
          </a:xfrm>
        </p:grpSpPr>
        <p:sp>
          <p:nvSpPr>
            <p:cNvPr id="67" name="Freeform 6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68" name="TextBox 68"/>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503D36"/>
                  </a:solidFill>
                  <a:latin typeface="Sniglet"/>
                </a:rPr>
                <a:t>Chapter 1</a:t>
              </a:r>
            </a:p>
          </p:txBody>
        </p:sp>
      </p:grpSp>
      <p:grpSp>
        <p:nvGrpSpPr>
          <p:cNvPr id="69" name="Group 69"/>
          <p:cNvGrpSpPr/>
          <p:nvPr/>
        </p:nvGrpSpPr>
        <p:grpSpPr>
          <a:xfrm>
            <a:off x="1540290" y="1622751"/>
            <a:ext cx="263115" cy="263115"/>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2470372"/>
            <a:ext cx="263115" cy="263115"/>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3317993"/>
            <a:ext cx="263115" cy="263115"/>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4165614"/>
            <a:ext cx="263115" cy="263115"/>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013235"/>
            <a:ext cx="263115" cy="263115"/>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5860856"/>
            <a:ext cx="263115" cy="263115"/>
            <a:chOff x="0" y="0"/>
            <a:chExt cx="812800" cy="812800"/>
          </a:xfrm>
        </p:grpSpPr>
        <p:sp>
          <p:nvSpPr>
            <p:cNvPr id="85" name="Freeform 8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6708477"/>
            <a:ext cx="263115" cy="263115"/>
            <a:chOff x="0" y="0"/>
            <a:chExt cx="812800" cy="812800"/>
          </a:xfrm>
        </p:grpSpPr>
        <p:sp>
          <p:nvSpPr>
            <p:cNvPr id="88" name="Freeform 8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7556097"/>
            <a:ext cx="263115" cy="263115"/>
            <a:chOff x="0" y="0"/>
            <a:chExt cx="812800" cy="812800"/>
          </a:xfrm>
        </p:grpSpPr>
        <p:sp>
          <p:nvSpPr>
            <p:cNvPr id="91" name="Freeform 9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3" name="Group 93"/>
          <p:cNvGrpSpPr/>
          <p:nvPr/>
        </p:nvGrpSpPr>
        <p:grpSpPr>
          <a:xfrm>
            <a:off x="1540290" y="8403718"/>
            <a:ext cx="263115" cy="263115"/>
            <a:chOff x="0" y="0"/>
            <a:chExt cx="812800" cy="812800"/>
          </a:xfrm>
        </p:grpSpPr>
        <p:sp>
          <p:nvSpPr>
            <p:cNvPr id="94" name="Freeform 9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95" name="TextBox 9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96" name="Picture 9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2725000" y="2169995"/>
            <a:ext cx="1911848" cy="417595"/>
          </a:xfrm>
          <a:prstGeom prst="rect">
            <a:avLst/>
          </a:prstGeom>
        </p:spPr>
      </p:pic>
      <p:pic>
        <p:nvPicPr>
          <p:cNvPr id="97" name="Picture 9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086843" y="3240753"/>
            <a:ext cx="1911848" cy="417595"/>
          </a:xfrm>
          <a:prstGeom prst="rect">
            <a:avLst/>
          </a:prstGeom>
        </p:spPr>
      </p:pic>
      <p:pic>
        <p:nvPicPr>
          <p:cNvPr id="98" name="Picture 98"/>
          <p:cNvPicPr>
            <a:picLocks noChangeAspect="1"/>
          </p:cNvPicPr>
          <p:nvPr/>
        </p:nvPicPr>
        <p:blipFill>
          <a:blip r:embed="rId6"/>
          <a:srcRect t="17398" r="65930" b="54795"/>
          <a:stretch>
            <a:fillRect/>
          </a:stretch>
        </p:blipFill>
        <p:spPr>
          <a:xfrm rot="-1910158">
            <a:off x="12923317" y="7782953"/>
            <a:ext cx="1011795" cy="696741"/>
          </a:xfrm>
          <a:prstGeom prst="rect">
            <a:avLst/>
          </a:prstGeom>
        </p:spPr>
      </p:pic>
      <p:pic>
        <p:nvPicPr>
          <p:cNvPr id="99" name="Picture 99"/>
          <p:cNvPicPr>
            <a:picLocks noChangeAspect="1"/>
          </p:cNvPicPr>
          <p:nvPr/>
        </p:nvPicPr>
        <p:blipFill>
          <a:blip r:embed="rId7"/>
          <a:srcRect t="17398" r="65930" b="54795"/>
          <a:stretch>
            <a:fillRect/>
          </a:stretch>
        </p:blipFill>
        <p:spPr>
          <a:xfrm rot="-9330707">
            <a:off x="2823895" y="7819040"/>
            <a:ext cx="1011795" cy="696741"/>
          </a:xfrm>
          <a:prstGeom prst="rect">
            <a:avLst/>
          </a:prstGeom>
        </p:spPr>
      </p:pic>
      <p:pic>
        <p:nvPicPr>
          <p:cNvPr id="100" name="Picture 100"/>
          <p:cNvPicPr>
            <a:picLocks noChangeAspect="1"/>
          </p:cNvPicPr>
          <p:nvPr/>
        </p:nvPicPr>
        <p:blipFill>
          <a:blip r:embed="rId8"/>
          <a:srcRect t="17398" r="65930" b="54795"/>
          <a:stretch>
            <a:fillRect/>
          </a:stretch>
        </p:blipFill>
        <p:spPr>
          <a:xfrm rot="3830762">
            <a:off x="11560713" y="2030422"/>
            <a:ext cx="1011795" cy="696741"/>
          </a:xfrm>
          <a:prstGeom prst="rect">
            <a:avLst/>
          </a:prstGeom>
        </p:spPr>
      </p:pic>
      <p:grpSp>
        <p:nvGrpSpPr>
          <p:cNvPr id="101" name="Group 101"/>
          <p:cNvGrpSpPr/>
          <p:nvPr/>
        </p:nvGrpSpPr>
        <p:grpSpPr>
          <a:xfrm>
            <a:off x="594866" y="1690137"/>
            <a:ext cx="1232729" cy="7134324"/>
            <a:chOff x="0" y="0"/>
            <a:chExt cx="1643639" cy="9512432"/>
          </a:xfrm>
        </p:grpSpPr>
        <p:sp>
          <p:nvSpPr>
            <p:cNvPr id="102" name="TextBox 10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11" name="Picture 1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419199" y="8117681"/>
            <a:ext cx="1911848" cy="417595"/>
          </a:xfrm>
          <a:prstGeom prst="rect">
            <a:avLst/>
          </a:prstGeom>
        </p:spPr>
      </p:pic>
      <p:sp>
        <p:nvSpPr>
          <p:cNvPr id="112" name="TextBox 112"/>
          <p:cNvSpPr txBox="1"/>
          <p:nvPr/>
        </p:nvSpPr>
        <p:spPr>
          <a:xfrm>
            <a:off x="3890553" y="4781329"/>
            <a:ext cx="9846688" cy="3719736"/>
          </a:xfrm>
          <a:prstGeom prst="rect">
            <a:avLst/>
          </a:prstGeom>
        </p:spPr>
        <p:txBody>
          <a:bodyPr lIns="0" tIns="0" rIns="0" bIns="0" rtlCol="0" anchor="t">
            <a:spAutoFit/>
          </a:bodyPr>
          <a:lstStyle/>
          <a:p>
            <a:pPr algn="ctr">
              <a:lnSpc>
                <a:spcPts val="8185"/>
              </a:lnSpc>
            </a:pPr>
            <a:r>
              <a:rPr lang="en-US" sz="6000" b="1" dirty="0">
                <a:solidFill>
                  <a:srgbClr val="503D36"/>
                </a:solidFill>
                <a:latin typeface="Times New Roman" pitchFamily="18" charset="0"/>
                <a:cs typeface="Times New Roman" pitchFamily="18" charset="0"/>
              </a:rPr>
              <a:t>    </a:t>
            </a:r>
            <a:r>
              <a:rPr lang="en-US" sz="6000" b="1" dirty="0" err="1">
                <a:solidFill>
                  <a:srgbClr val="503D36"/>
                </a:solidFill>
                <a:latin typeface="Times New Roman" pitchFamily="18" charset="0"/>
                <a:cs typeface="Times New Roman" pitchFamily="18" charset="0"/>
              </a:rPr>
              <a:t>Phương</a:t>
            </a:r>
            <a:r>
              <a:rPr lang="en-US" sz="6000" b="1" dirty="0">
                <a:solidFill>
                  <a:srgbClr val="503D36"/>
                </a:solidFill>
                <a:latin typeface="Times New Roman" pitchFamily="18" charset="0"/>
                <a:cs typeface="Times New Roman" pitchFamily="18" charset="0"/>
              </a:rPr>
              <a:t> </a:t>
            </a:r>
            <a:r>
              <a:rPr lang="en-US" sz="6000" b="1" dirty="0" err="1">
                <a:solidFill>
                  <a:srgbClr val="503D36"/>
                </a:solidFill>
                <a:latin typeface="Times New Roman" pitchFamily="18" charset="0"/>
                <a:cs typeface="Times New Roman" pitchFamily="18" charset="0"/>
              </a:rPr>
              <a:t>pháp</a:t>
            </a:r>
            <a:r>
              <a:rPr lang="en-US" sz="6000" b="1" dirty="0">
                <a:solidFill>
                  <a:srgbClr val="503D36"/>
                </a:solidFill>
                <a:latin typeface="Times New Roman" pitchFamily="18" charset="0"/>
                <a:cs typeface="Times New Roman" pitchFamily="18" charset="0"/>
              </a:rPr>
              <a:t> Montessori</a:t>
            </a:r>
          </a:p>
          <a:p>
            <a:pPr algn="ctr">
              <a:lnSpc>
                <a:spcPts val="8185"/>
              </a:lnSpc>
            </a:pPr>
            <a:r>
              <a:rPr lang="en-US" sz="6000" b="1" dirty="0">
                <a:solidFill>
                  <a:srgbClr val="503D36"/>
                </a:solidFill>
                <a:latin typeface="Times New Roman" pitchFamily="18" charset="0"/>
                <a:cs typeface="Times New Roman" pitchFamily="18" charset="0"/>
              </a:rPr>
              <a:t>  </a:t>
            </a:r>
            <a:r>
              <a:rPr lang="en-US" sz="6000" b="1" dirty="0" err="1">
                <a:solidFill>
                  <a:srgbClr val="503D36"/>
                </a:solidFill>
                <a:latin typeface="Times New Roman" pitchFamily="18" charset="0"/>
                <a:cs typeface="Times New Roman" pitchFamily="18" charset="0"/>
              </a:rPr>
              <a:t>sự</a:t>
            </a:r>
            <a:r>
              <a:rPr lang="en-US" sz="6000" b="1" dirty="0">
                <a:solidFill>
                  <a:srgbClr val="503D36"/>
                </a:solidFill>
                <a:latin typeface="Times New Roman" pitchFamily="18" charset="0"/>
                <a:cs typeface="Times New Roman" pitchFamily="18" charset="0"/>
              </a:rPr>
              <a:t> </a:t>
            </a:r>
            <a:r>
              <a:rPr lang="en-US" sz="6000" b="1" dirty="0" err="1">
                <a:solidFill>
                  <a:srgbClr val="503D36"/>
                </a:solidFill>
                <a:latin typeface="Times New Roman" pitchFamily="18" charset="0"/>
                <a:cs typeface="Times New Roman" pitchFamily="18" charset="0"/>
              </a:rPr>
              <a:t>lựa</a:t>
            </a:r>
            <a:r>
              <a:rPr lang="en-US" sz="6000" b="1" dirty="0">
                <a:solidFill>
                  <a:srgbClr val="503D36"/>
                </a:solidFill>
                <a:latin typeface="Times New Roman" pitchFamily="18" charset="0"/>
                <a:cs typeface="Times New Roman" pitchFamily="18" charset="0"/>
              </a:rPr>
              <a:t> </a:t>
            </a:r>
            <a:r>
              <a:rPr lang="en-US" sz="6000" b="1" dirty="0" err="1">
                <a:solidFill>
                  <a:srgbClr val="503D36"/>
                </a:solidFill>
                <a:latin typeface="Times New Roman" pitchFamily="18" charset="0"/>
                <a:cs typeface="Times New Roman" pitchFamily="18" charset="0"/>
              </a:rPr>
              <a:t>chọn</a:t>
            </a:r>
            <a:r>
              <a:rPr lang="en-US" sz="6000" b="1" dirty="0">
                <a:solidFill>
                  <a:srgbClr val="503D36"/>
                </a:solidFill>
                <a:latin typeface="Times New Roman" pitchFamily="18" charset="0"/>
                <a:cs typeface="Times New Roman" pitchFamily="18" charset="0"/>
              </a:rPr>
              <a:t> </a:t>
            </a:r>
            <a:r>
              <a:rPr lang="en-US" sz="6000" b="1" dirty="0" err="1">
                <a:solidFill>
                  <a:srgbClr val="503D36"/>
                </a:solidFill>
                <a:latin typeface="Times New Roman" pitchFamily="18" charset="0"/>
                <a:cs typeface="Times New Roman" pitchFamily="18" charset="0"/>
              </a:rPr>
              <a:t>tối</a:t>
            </a:r>
            <a:r>
              <a:rPr lang="en-US" sz="6000" b="1" dirty="0">
                <a:solidFill>
                  <a:srgbClr val="503D36"/>
                </a:solidFill>
                <a:latin typeface="Times New Roman" pitchFamily="18" charset="0"/>
                <a:cs typeface="Times New Roman" pitchFamily="18" charset="0"/>
              </a:rPr>
              <a:t> </a:t>
            </a:r>
            <a:r>
              <a:rPr lang="en-US" sz="6000" b="1" dirty="0" err="1">
                <a:solidFill>
                  <a:srgbClr val="503D36"/>
                </a:solidFill>
                <a:latin typeface="Times New Roman" pitchFamily="18" charset="0"/>
                <a:cs typeface="Times New Roman" pitchFamily="18" charset="0"/>
              </a:rPr>
              <a:t>ưu</a:t>
            </a:r>
            <a:r>
              <a:rPr lang="en-US" sz="6000" b="1" dirty="0">
                <a:solidFill>
                  <a:srgbClr val="503D36"/>
                </a:solidFill>
                <a:latin typeface="Times New Roman" pitchFamily="18" charset="0"/>
                <a:cs typeface="Times New Roman" pitchFamily="18" charset="0"/>
              </a:rPr>
              <a:t> </a:t>
            </a:r>
          </a:p>
          <a:p>
            <a:pPr algn="ctr">
              <a:lnSpc>
                <a:spcPts val="8185"/>
              </a:lnSpc>
            </a:pPr>
            <a:r>
              <a:rPr lang="en-US" sz="6000" b="1" dirty="0" err="1">
                <a:solidFill>
                  <a:srgbClr val="503D36"/>
                </a:solidFill>
                <a:latin typeface="Times New Roman" pitchFamily="18" charset="0"/>
                <a:cs typeface="Times New Roman" pitchFamily="18" charset="0"/>
              </a:rPr>
              <a:t>cho</a:t>
            </a:r>
            <a:r>
              <a:rPr lang="en-US" sz="6000" b="1" dirty="0">
                <a:solidFill>
                  <a:srgbClr val="503D36"/>
                </a:solidFill>
                <a:latin typeface="Times New Roman" pitchFamily="18" charset="0"/>
                <a:cs typeface="Times New Roman" pitchFamily="18" charset="0"/>
              </a:rPr>
              <a:t> </a:t>
            </a:r>
            <a:r>
              <a:rPr lang="en-US" sz="6000" b="1" dirty="0" err="1">
                <a:solidFill>
                  <a:srgbClr val="503D36"/>
                </a:solidFill>
                <a:latin typeface="Times New Roman" pitchFamily="18" charset="0"/>
                <a:cs typeface="Times New Roman" pitchFamily="18" charset="0"/>
              </a:rPr>
              <a:t>trẻ</a:t>
            </a:r>
            <a:r>
              <a:rPr lang="en-US" sz="6000" b="1" dirty="0">
                <a:solidFill>
                  <a:srgbClr val="503D36"/>
                </a:solidFill>
                <a:latin typeface="Times New Roman" pitchFamily="18" charset="0"/>
                <a:cs typeface="Times New Roman" pitchFamily="18" charset="0"/>
              </a:rPr>
              <a:t> </a:t>
            </a:r>
            <a:r>
              <a:rPr lang="en-US" sz="6000" b="1" dirty="0" err="1">
                <a:solidFill>
                  <a:srgbClr val="503D36"/>
                </a:solidFill>
                <a:latin typeface="Times New Roman" pitchFamily="18" charset="0"/>
                <a:cs typeface="Times New Roman" pitchFamily="18" charset="0"/>
              </a:rPr>
              <a:t>trong</a:t>
            </a:r>
            <a:r>
              <a:rPr lang="en-US" sz="6000" b="1" dirty="0">
                <a:solidFill>
                  <a:srgbClr val="503D36"/>
                </a:solidFill>
                <a:latin typeface="Times New Roman" pitchFamily="18" charset="0"/>
                <a:cs typeface="Times New Roman" pitchFamily="18" charset="0"/>
              </a:rPr>
              <a:t> 6 </a:t>
            </a:r>
            <a:r>
              <a:rPr lang="en-US" sz="6000" b="1" dirty="0" err="1">
                <a:solidFill>
                  <a:srgbClr val="503D36"/>
                </a:solidFill>
                <a:latin typeface="Times New Roman" pitchFamily="18" charset="0"/>
                <a:cs typeface="Times New Roman" pitchFamily="18" charset="0"/>
              </a:rPr>
              <a:t>năm</a:t>
            </a:r>
            <a:r>
              <a:rPr lang="en-US" sz="6000" b="1" dirty="0">
                <a:solidFill>
                  <a:srgbClr val="503D36"/>
                </a:solidFill>
                <a:latin typeface="Times New Roman" pitchFamily="18" charset="0"/>
                <a:cs typeface="Times New Roman" pitchFamily="18" charset="0"/>
              </a:rPr>
              <a:t> </a:t>
            </a:r>
            <a:r>
              <a:rPr lang="en-US" sz="6000" b="1" dirty="0" err="1">
                <a:solidFill>
                  <a:srgbClr val="503D36"/>
                </a:solidFill>
                <a:latin typeface="Times New Roman" pitchFamily="18" charset="0"/>
                <a:cs typeface="Times New Roman" pitchFamily="18" charset="0"/>
              </a:rPr>
              <a:t>đầu</a:t>
            </a:r>
            <a:r>
              <a:rPr lang="en-US" sz="6000" b="1" dirty="0">
                <a:solidFill>
                  <a:srgbClr val="503D36"/>
                </a:solidFill>
                <a:latin typeface="Times New Roman" pitchFamily="18" charset="0"/>
                <a:cs typeface="Times New Roman" pitchFamily="18" charset="0"/>
              </a:rPr>
              <a:t> </a:t>
            </a:r>
            <a:r>
              <a:rPr lang="en-US" sz="6000" b="1" dirty="0" err="1">
                <a:solidFill>
                  <a:srgbClr val="503D36"/>
                </a:solidFill>
                <a:latin typeface="Times New Roman" pitchFamily="18" charset="0"/>
                <a:cs typeface="Times New Roman" pitchFamily="18" charset="0"/>
              </a:rPr>
              <a:t>đời</a:t>
            </a:r>
            <a:endParaRPr lang="en-US" sz="6000" b="1" dirty="0">
              <a:solidFill>
                <a:srgbClr val="503D36"/>
              </a:solidFill>
              <a:latin typeface="Times New Roman" pitchFamily="18" charset="0"/>
              <a:cs typeface="Times New Roman" pitchFamily="18" charset="0"/>
            </a:endParaRPr>
          </a:p>
          <a:p>
            <a:pPr algn="ctr">
              <a:lnSpc>
                <a:spcPts val="4132"/>
              </a:lnSpc>
            </a:pPr>
            <a:endParaRPr lang="en-US" sz="6000" b="1" dirty="0">
              <a:solidFill>
                <a:srgbClr val="503D36"/>
              </a:solidFill>
              <a:latin typeface="Times New Roman" pitchFamily="18" charset="0"/>
              <a:cs typeface="Times New Roman" pitchFamily="18" charset="0"/>
            </a:endParaRPr>
          </a:p>
        </p:txBody>
      </p:sp>
    </p:spTree>
    <p:extLst>
      <p:ext uri="{BB962C8B-B14F-4D97-AF65-F5344CB8AC3E}">
        <p14:creationId xmlns:p14="http://schemas.microsoft.com/office/powerpoint/2010/main" val="74852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CBA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841247" y="-1461379"/>
            <a:ext cx="7053169" cy="9063108"/>
          </a:xfrm>
          <a:prstGeom prst="rect">
            <a:avLst/>
          </a:prstGeom>
        </p:spPr>
      </p:pic>
      <p:grpSp>
        <p:nvGrpSpPr>
          <p:cNvPr id="3" name="Group 3"/>
          <p:cNvGrpSpPr/>
          <p:nvPr/>
        </p:nvGrpSpPr>
        <p:grpSpPr>
          <a:xfrm>
            <a:off x="1792554" y="619492"/>
            <a:ext cx="15820754" cy="8638808"/>
            <a:chOff x="0" y="0"/>
            <a:chExt cx="13836260" cy="7555190"/>
          </a:xfrm>
        </p:grpSpPr>
        <p:sp>
          <p:nvSpPr>
            <p:cNvPr id="4" name="Freeform 4"/>
            <p:cNvSpPr/>
            <p:nvPr/>
          </p:nvSpPr>
          <p:spPr>
            <a:xfrm>
              <a:off x="31750" y="31750"/>
              <a:ext cx="13772759" cy="7491690"/>
            </a:xfrm>
            <a:custGeom>
              <a:avLst/>
              <a:gdLst/>
              <a:ahLst/>
              <a:cxnLst/>
              <a:rect l="l" t="t" r="r" b="b"/>
              <a:pathLst>
                <a:path w="13772759" h="7491690">
                  <a:moveTo>
                    <a:pt x="13680050" y="7491689"/>
                  </a:moveTo>
                  <a:lnTo>
                    <a:pt x="92710" y="7491689"/>
                  </a:lnTo>
                  <a:cubicBezTo>
                    <a:pt x="41910" y="7491689"/>
                    <a:pt x="0" y="7449779"/>
                    <a:pt x="0" y="7398979"/>
                  </a:cubicBezTo>
                  <a:lnTo>
                    <a:pt x="0" y="92710"/>
                  </a:lnTo>
                  <a:cubicBezTo>
                    <a:pt x="0" y="41910"/>
                    <a:pt x="41910" y="0"/>
                    <a:pt x="92710" y="0"/>
                  </a:cubicBezTo>
                  <a:lnTo>
                    <a:pt x="13678779" y="0"/>
                  </a:lnTo>
                  <a:cubicBezTo>
                    <a:pt x="13729579" y="0"/>
                    <a:pt x="13771490" y="41910"/>
                    <a:pt x="13771490" y="92710"/>
                  </a:cubicBezTo>
                  <a:lnTo>
                    <a:pt x="13771490" y="7397710"/>
                  </a:lnTo>
                  <a:cubicBezTo>
                    <a:pt x="13772759" y="7449779"/>
                    <a:pt x="13730850" y="7491690"/>
                    <a:pt x="13680050" y="7491690"/>
                  </a:cubicBezTo>
                  <a:close/>
                </a:path>
              </a:pathLst>
            </a:custGeom>
            <a:solidFill>
              <a:srgbClr val="FFFFFF"/>
            </a:solidFill>
          </p:spPr>
        </p:sp>
        <p:sp>
          <p:nvSpPr>
            <p:cNvPr id="5" name="Freeform 5"/>
            <p:cNvSpPr/>
            <p:nvPr/>
          </p:nvSpPr>
          <p:spPr>
            <a:xfrm>
              <a:off x="0" y="0"/>
              <a:ext cx="13836259" cy="7555190"/>
            </a:xfrm>
            <a:custGeom>
              <a:avLst/>
              <a:gdLst/>
              <a:ahLst/>
              <a:cxnLst/>
              <a:rect l="l" t="t" r="r" b="b"/>
              <a:pathLst>
                <a:path w="13836259" h="7555190">
                  <a:moveTo>
                    <a:pt x="13711800" y="59690"/>
                  </a:moveTo>
                  <a:cubicBezTo>
                    <a:pt x="13747359" y="59690"/>
                    <a:pt x="13776570" y="88900"/>
                    <a:pt x="13776570" y="124460"/>
                  </a:cubicBezTo>
                  <a:lnTo>
                    <a:pt x="13776570" y="7430729"/>
                  </a:lnTo>
                  <a:cubicBezTo>
                    <a:pt x="13776570" y="7466290"/>
                    <a:pt x="13747359" y="7495500"/>
                    <a:pt x="13711800" y="7495500"/>
                  </a:cubicBezTo>
                  <a:lnTo>
                    <a:pt x="124460" y="7495500"/>
                  </a:lnTo>
                  <a:cubicBezTo>
                    <a:pt x="88900" y="7495500"/>
                    <a:pt x="59690" y="7466290"/>
                    <a:pt x="59690" y="7430729"/>
                  </a:cubicBezTo>
                  <a:lnTo>
                    <a:pt x="59690" y="124460"/>
                  </a:lnTo>
                  <a:cubicBezTo>
                    <a:pt x="59690" y="88900"/>
                    <a:pt x="88900" y="59690"/>
                    <a:pt x="124460" y="59690"/>
                  </a:cubicBezTo>
                  <a:lnTo>
                    <a:pt x="13711800" y="59690"/>
                  </a:lnTo>
                  <a:moveTo>
                    <a:pt x="13711800" y="0"/>
                  </a:moveTo>
                  <a:lnTo>
                    <a:pt x="124460" y="0"/>
                  </a:lnTo>
                  <a:cubicBezTo>
                    <a:pt x="55880" y="0"/>
                    <a:pt x="0" y="55880"/>
                    <a:pt x="0" y="124460"/>
                  </a:cubicBezTo>
                  <a:lnTo>
                    <a:pt x="0" y="7430729"/>
                  </a:lnTo>
                  <a:cubicBezTo>
                    <a:pt x="0" y="7499310"/>
                    <a:pt x="55880" y="7555190"/>
                    <a:pt x="124460" y="7555190"/>
                  </a:cubicBezTo>
                  <a:lnTo>
                    <a:pt x="13711800" y="7555190"/>
                  </a:lnTo>
                  <a:cubicBezTo>
                    <a:pt x="13780379" y="7555190"/>
                    <a:pt x="13836259" y="7499310"/>
                    <a:pt x="13836259" y="7430729"/>
                  </a:cubicBezTo>
                  <a:lnTo>
                    <a:pt x="13836259" y="124460"/>
                  </a:lnTo>
                  <a:cubicBezTo>
                    <a:pt x="13836259" y="55880"/>
                    <a:pt x="13780379" y="0"/>
                    <a:pt x="13711800" y="0"/>
                  </a:cubicBezTo>
                  <a:close/>
                </a:path>
              </a:pathLst>
            </a:custGeom>
            <a:solidFill>
              <a:srgbClr val="403C38"/>
            </a:solidFill>
          </p:spPr>
        </p:sp>
      </p:grpSp>
      <p:grpSp>
        <p:nvGrpSpPr>
          <p:cNvPr id="6" name="Group 6"/>
          <p:cNvGrpSpPr/>
          <p:nvPr/>
        </p:nvGrpSpPr>
        <p:grpSpPr>
          <a:xfrm>
            <a:off x="1792554" y="1028700"/>
            <a:ext cx="15820754" cy="601350"/>
            <a:chOff x="0" y="0"/>
            <a:chExt cx="60810011" cy="2311400"/>
          </a:xfrm>
        </p:grpSpPr>
        <p:sp>
          <p:nvSpPr>
            <p:cNvPr id="7" name="Freeform 7"/>
            <p:cNvSpPr/>
            <p:nvPr/>
          </p:nvSpPr>
          <p:spPr>
            <a:xfrm>
              <a:off x="0" y="0"/>
              <a:ext cx="60810012" cy="2311400"/>
            </a:xfrm>
            <a:custGeom>
              <a:avLst/>
              <a:gdLst/>
              <a:ahLst/>
              <a:cxnLst/>
              <a:rect l="l" t="t" r="r" b="b"/>
              <a:pathLst>
                <a:path w="60810012" h="2311400">
                  <a:moveTo>
                    <a:pt x="60505212" y="0"/>
                  </a:moveTo>
                  <a:lnTo>
                    <a:pt x="304800" y="0"/>
                  </a:lnTo>
                  <a:cubicBezTo>
                    <a:pt x="135890" y="0"/>
                    <a:pt x="0" y="135890"/>
                    <a:pt x="0" y="304800"/>
                  </a:cubicBezTo>
                  <a:lnTo>
                    <a:pt x="0" y="2006600"/>
                  </a:lnTo>
                  <a:cubicBezTo>
                    <a:pt x="0" y="2175510"/>
                    <a:pt x="135890" y="2311400"/>
                    <a:pt x="304800" y="2311400"/>
                  </a:cubicBezTo>
                  <a:lnTo>
                    <a:pt x="60505212" y="2311400"/>
                  </a:lnTo>
                  <a:cubicBezTo>
                    <a:pt x="60674120" y="2311400"/>
                    <a:pt x="60810012" y="2175510"/>
                    <a:pt x="60810012" y="2006600"/>
                  </a:cubicBezTo>
                  <a:lnTo>
                    <a:pt x="60810012" y="304800"/>
                  </a:lnTo>
                  <a:cubicBezTo>
                    <a:pt x="60810012" y="135890"/>
                    <a:pt x="60674120" y="0"/>
                    <a:pt x="60505212" y="0"/>
                  </a:cubicBezTo>
                  <a:close/>
                </a:path>
              </a:pathLst>
            </a:custGeom>
            <a:solidFill>
              <a:srgbClr val="403C38"/>
            </a:solidFill>
          </p:spPr>
        </p:sp>
      </p:grpSp>
      <p:grpSp>
        <p:nvGrpSpPr>
          <p:cNvPr id="8" name="Group 8"/>
          <p:cNvGrpSpPr/>
          <p:nvPr/>
        </p:nvGrpSpPr>
        <p:grpSpPr>
          <a:xfrm>
            <a:off x="2139168" y="1630050"/>
            <a:ext cx="14949226" cy="7557669"/>
            <a:chOff x="0" y="0"/>
            <a:chExt cx="13074052" cy="6609664"/>
          </a:xfrm>
        </p:grpSpPr>
        <p:sp>
          <p:nvSpPr>
            <p:cNvPr id="9" name="Freeform 9"/>
            <p:cNvSpPr/>
            <p:nvPr/>
          </p:nvSpPr>
          <p:spPr>
            <a:xfrm>
              <a:off x="31750" y="31750"/>
              <a:ext cx="13010553" cy="6546165"/>
            </a:xfrm>
            <a:custGeom>
              <a:avLst/>
              <a:gdLst/>
              <a:ahLst/>
              <a:cxnLst/>
              <a:rect l="l" t="t" r="r" b="b"/>
              <a:pathLst>
                <a:path w="13010553" h="6546165">
                  <a:moveTo>
                    <a:pt x="12917843" y="6546165"/>
                  </a:moveTo>
                  <a:lnTo>
                    <a:pt x="92710" y="6546165"/>
                  </a:lnTo>
                  <a:cubicBezTo>
                    <a:pt x="41910" y="6546165"/>
                    <a:pt x="0" y="6504254"/>
                    <a:pt x="0" y="6453455"/>
                  </a:cubicBezTo>
                  <a:lnTo>
                    <a:pt x="0" y="92710"/>
                  </a:lnTo>
                  <a:cubicBezTo>
                    <a:pt x="0" y="41910"/>
                    <a:pt x="41910" y="0"/>
                    <a:pt x="92710" y="0"/>
                  </a:cubicBezTo>
                  <a:lnTo>
                    <a:pt x="12916573" y="0"/>
                  </a:lnTo>
                  <a:cubicBezTo>
                    <a:pt x="12967373" y="0"/>
                    <a:pt x="13009282" y="41910"/>
                    <a:pt x="13009282" y="92710"/>
                  </a:cubicBezTo>
                  <a:lnTo>
                    <a:pt x="13009282" y="6452184"/>
                  </a:lnTo>
                  <a:cubicBezTo>
                    <a:pt x="13010553" y="6504254"/>
                    <a:pt x="12968643" y="6546165"/>
                    <a:pt x="12917843" y="6546165"/>
                  </a:cubicBezTo>
                  <a:close/>
                </a:path>
              </a:pathLst>
            </a:custGeom>
            <a:solidFill>
              <a:srgbClr val="FFFFFF"/>
            </a:solidFill>
          </p:spPr>
        </p:sp>
        <p:sp>
          <p:nvSpPr>
            <p:cNvPr id="10" name="Freeform 10"/>
            <p:cNvSpPr/>
            <p:nvPr/>
          </p:nvSpPr>
          <p:spPr>
            <a:xfrm>
              <a:off x="0" y="0"/>
              <a:ext cx="13074053" cy="6609665"/>
            </a:xfrm>
            <a:custGeom>
              <a:avLst/>
              <a:gdLst/>
              <a:ahLst/>
              <a:cxnLst/>
              <a:rect l="l" t="t" r="r" b="b"/>
              <a:pathLst>
                <a:path w="13074053" h="6609665">
                  <a:moveTo>
                    <a:pt x="12949593" y="59690"/>
                  </a:moveTo>
                  <a:cubicBezTo>
                    <a:pt x="12985152" y="59690"/>
                    <a:pt x="13014362" y="88900"/>
                    <a:pt x="13014362" y="124460"/>
                  </a:cubicBezTo>
                  <a:lnTo>
                    <a:pt x="13014362" y="6485205"/>
                  </a:lnTo>
                  <a:cubicBezTo>
                    <a:pt x="13014362" y="6520765"/>
                    <a:pt x="12985152" y="6549975"/>
                    <a:pt x="12949593" y="6549975"/>
                  </a:cubicBezTo>
                  <a:lnTo>
                    <a:pt x="124460" y="6549975"/>
                  </a:lnTo>
                  <a:cubicBezTo>
                    <a:pt x="88900" y="6549975"/>
                    <a:pt x="59690" y="6520765"/>
                    <a:pt x="59690" y="6485205"/>
                  </a:cubicBezTo>
                  <a:lnTo>
                    <a:pt x="59690" y="124460"/>
                  </a:lnTo>
                  <a:cubicBezTo>
                    <a:pt x="59690" y="88900"/>
                    <a:pt x="88900" y="59690"/>
                    <a:pt x="124460" y="59690"/>
                  </a:cubicBezTo>
                  <a:lnTo>
                    <a:pt x="12949593" y="59690"/>
                  </a:lnTo>
                  <a:moveTo>
                    <a:pt x="12949593" y="0"/>
                  </a:moveTo>
                  <a:lnTo>
                    <a:pt x="124460" y="0"/>
                  </a:lnTo>
                  <a:cubicBezTo>
                    <a:pt x="55880" y="0"/>
                    <a:pt x="0" y="55880"/>
                    <a:pt x="0" y="124460"/>
                  </a:cubicBezTo>
                  <a:lnTo>
                    <a:pt x="0" y="6485205"/>
                  </a:lnTo>
                  <a:cubicBezTo>
                    <a:pt x="0" y="6553784"/>
                    <a:pt x="55880" y="6609665"/>
                    <a:pt x="124460" y="6609665"/>
                  </a:cubicBezTo>
                  <a:lnTo>
                    <a:pt x="12949593" y="6609665"/>
                  </a:lnTo>
                  <a:cubicBezTo>
                    <a:pt x="13018173" y="6609665"/>
                    <a:pt x="13074053" y="6553784"/>
                    <a:pt x="13074053" y="6485205"/>
                  </a:cubicBezTo>
                  <a:lnTo>
                    <a:pt x="13074053" y="124460"/>
                  </a:lnTo>
                  <a:cubicBezTo>
                    <a:pt x="13074053" y="55880"/>
                    <a:pt x="13018173" y="0"/>
                    <a:pt x="12949593" y="0"/>
                  </a:cubicBezTo>
                  <a:close/>
                </a:path>
              </a:pathLst>
            </a:custGeom>
            <a:solidFill>
              <a:srgbClr val="403C38"/>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99683" y="4231150"/>
            <a:ext cx="498152" cy="48909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76685" flipH="1" flipV="1">
            <a:off x="619980" y="-207727"/>
            <a:ext cx="4303536" cy="4123570"/>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32460" y="1854058"/>
            <a:ext cx="815060" cy="815060"/>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39168" y="696795"/>
            <a:ext cx="1265160" cy="1265160"/>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7911">
            <a:off x="-338159" y="6738499"/>
            <a:ext cx="4807744" cy="3889902"/>
          </a:xfrm>
          <a:prstGeom prst="rect">
            <a:avLst/>
          </a:prstGeom>
        </p:spPr>
      </p:pic>
      <p:sp>
        <p:nvSpPr>
          <p:cNvPr id="16" name="TextBox 16"/>
          <p:cNvSpPr txBox="1"/>
          <p:nvPr/>
        </p:nvSpPr>
        <p:spPr>
          <a:xfrm>
            <a:off x="3539545" y="1988831"/>
            <a:ext cx="12960138" cy="6119239"/>
          </a:xfrm>
          <a:prstGeom prst="rect">
            <a:avLst/>
          </a:prstGeom>
        </p:spPr>
        <p:txBody>
          <a:bodyPr lIns="0" tIns="0" rIns="0" bIns="0" rtlCol="0" anchor="t">
            <a:spAutoFit/>
          </a:bodyPr>
          <a:lstStyle/>
          <a:p>
            <a:pPr marL="741045" lvl="1" indent="-370522" algn="ctr">
              <a:lnSpc>
                <a:spcPts val="4805"/>
              </a:lnSpc>
              <a:spcBef>
                <a:spcPct val="0"/>
              </a:spcBef>
              <a:buFont typeface="Arial"/>
              <a:buChar char="•"/>
            </a:pPr>
            <a:r>
              <a:rPr lang="en-US" sz="3432" dirty="0">
                <a:solidFill>
                  <a:srgbClr val="000000"/>
                </a:solidFill>
                <a:latin typeface="Times New Roman" panose="02020603050405020304" pitchFamily="18" charset="0"/>
                <a:cs typeface="Times New Roman" panose="02020603050405020304" pitchFamily="18" charset="0"/>
              </a:rPr>
              <a:t>Nền tảng của phương pháp Montessori là tiến trình giáo dục đặc biệt dựa vào việc học qua trực quan sinh động, giáo viên chỉ đóng vai trò là “người hướng dẫn”, hỗ trợ và định hướng cho trẻ thực hiện các hoạt động, nhiệm vụ được giao. Sự hướng dẫn này liên quan chặt chẽ đến các phụ huynh trong việc giáo dục con em mình, do đó, mối liên kết giữa giáo viên – các bé – gia đình cần được chú trọng.</a:t>
            </a:r>
          </a:p>
          <a:p>
            <a:pPr marL="741045" lvl="1" indent="-370522" algn="ctr">
              <a:lnSpc>
                <a:spcPts val="4805"/>
              </a:lnSpc>
              <a:spcBef>
                <a:spcPct val="0"/>
              </a:spcBef>
              <a:buFont typeface="Arial"/>
              <a:buChar char="•"/>
            </a:pPr>
            <a:r>
              <a:rPr lang="en-US" sz="3432" dirty="0">
                <a:solidFill>
                  <a:srgbClr val="000000"/>
                </a:solidFill>
                <a:latin typeface="Times New Roman" panose="02020603050405020304" pitchFamily="18" charset="0"/>
                <a:cs typeface="Times New Roman" panose="02020603050405020304" pitchFamily="18" charset="0"/>
              </a:rPr>
              <a:t>Điểm đặc biệt của phương pháp Montessori cho trẻ mầm non chính là tập trung vào nhiều lĩnh vực khác nhau. Điều này sẽ giúp bé phát triển một cách toàn diện cả về nhận thức, tư duy lẫn cảm xúc và giác quan: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sp>
        <p:nvSpPr>
          <p:cNvPr id="2" name="AutoShape 2"/>
          <p:cNvSpPr/>
          <p:nvPr/>
        </p:nvSpPr>
        <p:spPr>
          <a:xfrm>
            <a:off x="7703426" y="972022"/>
            <a:ext cx="9299260" cy="1644902"/>
          </a:xfrm>
          <a:prstGeom prst="rect">
            <a:avLst/>
          </a:prstGeom>
          <a:solidFill>
            <a:srgbClr val="E16F1F"/>
          </a:solidFill>
        </p:spPr>
      </p:sp>
      <p:sp>
        <p:nvSpPr>
          <p:cNvPr id="3" name="AutoShape 3"/>
          <p:cNvSpPr/>
          <p:nvPr/>
        </p:nvSpPr>
        <p:spPr>
          <a:xfrm>
            <a:off x="7703426" y="2645263"/>
            <a:ext cx="9299260" cy="1644902"/>
          </a:xfrm>
          <a:prstGeom prst="rect">
            <a:avLst/>
          </a:prstGeom>
          <a:solidFill>
            <a:srgbClr val="E76262"/>
          </a:solidFill>
        </p:spPr>
      </p:sp>
      <p:sp>
        <p:nvSpPr>
          <p:cNvPr id="4" name="AutoShape 4"/>
          <p:cNvSpPr/>
          <p:nvPr/>
        </p:nvSpPr>
        <p:spPr>
          <a:xfrm>
            <a:off x="7703426" y="4321049"/>
            <a:ext cx="9299260" cy="1644902"/>
          </a:xfrm>
          <a:prstGeom prst="rect">
            <a:avLst/>
          </a:prstGeom>
          <a:solidFill>
            <a:srgbClr val="FFBF6C"/>
          </a:solidFill>
        </p:spPr>
      </p:sp>
      <p:sp>
        <p:nvSpPr>
          <p:cNvPr id="5" name="AutoShape 5"/>
          <p:cNvSpPr/>
          <p:nvPr/>
        </p:nvSpPr>
        <p:spPr>
          <a:xfrm>
            <a:off x="7703426" y="6051586"/>
            <a:ext cx="9299260" cy="1644902"/>
          </a:xfrm>
          <a:prstGeom prst="rect">
            <a:avLst/>
          </a:prstGeom>
          <a:solidFill>
            <a:srgbClr val="EDABB5"/>
          </a:solidFill>
        </p:spPr>
      </p:sp>
      <p:sp>
        <p:nvSpPr>
          <p:cNvPr id="6" name="AutoShape 6"/>
          <p:cNvSpPr/>
          <p:nvPr/>
        </p:nvSpPr>
        <p:spPr>
          <a:xfrm>
            <a:off x="7655801" y="7782213"/>
            <a:ext cx="9346885" cy="1592076"/>
          </a:xfrm>
          <a:prstGeom prst="rect">
            <a:avLst/>
          </a:prstGeom>
          <a:solidFill>
            <a:srgbClr val="13538A"/>
          </a:solidFill>
        </p:spPr>
      </p:sp>
      <p:grpSp>
        <p:nvGrpSpPr>
          <p:cNvPr id="7" name="Group 7"/>
          <p:cNvGrpSpPr/>
          <p:nvPr/>
        </p:nvGrpSpPr>
        <p:grpSpPr>
          <a:xfrm>
            <a:off x="8086995" y="1024848"/>
            <a:ext cx="783092" cy="1539250"/>
            <a:chOff x="0" y="0"/>
            <a:chExt cx="1044123" cy="2052334"/>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562" r="24562"/>
            <a:stretch>
              <a:fillRect/>
            </a:stretch>
          </p:blipFill>
          <p:spPr>
            <a:xfrm>
              <a:off x="0" y="0"/>
              <a:ext cx="1044123" cy="2052334"/>
            </a:xfrm>
            <a:prstGeom prst="rect">
              <a:avLst/>
            </a:prstGeom>
          </p:spPr>
        </p:pic>
        <p:sp>
          <p:nvSpPr>
            <p:cNvPr id="9" name="TextBox 9"/>
            <p:cNvSpPr txBox="1"/>
            <p:nvPr/>
          </p:nvSpPr>
          <p:spPr>
            <a:xfrm>
              <a:off x="135672" y="618370"/>
              <a:ext cx="772779" cy="767969"/>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86EAE9"/>
                  </a:solidFill>
                  <a:latin typeface="Clear Sans Bold"/>
                </a:rPr>
                <a:t>01</a:t>
              </a:r>
            </a:p>
          </p:txBody>
        </p:sp>
      </p:grpSp>
      <p:grpSp>
        <p:nvGrpSpPr>
          <p:cNvPr id="10" name="Group 10"/>
          <p:cNvGrpSpPr/>
          <p:nvPr/>
        </p:nvGrpSpPr>
        <p:grpSpPr>
          <a:xfrm>
            <a:off x="8126642" y="2834625"/>
            <a:ext cx="783092" cy="1539250"/>
            <a:chOff x="0" y="0"/>
            <a:chExt cx="1044123" cy="2052334"/>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562" r="24562"/>
            <a:stretch>
              <a:fillRect/>
            </a:stretch>
          </p:blipFill>
          <p:spPr>
            <a:xfrm>
              <a:off x="0" y="0"/>
              <a:ext cx="1044123" cy="2052334"/>
            </a:xfrm>
            <a:prstGeom prst="rect">
              <a:avLst/>
            </a:prstGeom>
          </p:spPr>
        </p:pic>
        <p:sp>
          <p:nvSpPr>
            <p:cNvPr id="12" name="TextBox 12"/>
            <p:cNvSpPr txBox="1"/>
            <p:nvPr/>
          </p:nvSpPr>
          <p:spPr>
            <a:xfrm>
              <a:off x="135672" y="618370"/>
              <a:ext cx="772779" cy="767969"/>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3EDAD8"/>
                  </a:solidFill>
                  <a:latin typeface="Clear Sans Bold"/>
                </a:rPr>
                <a:t>02</a:t>
              </a:r>
            </a:p>
          </p:txBody>
        </p:sp>
      </p:grpSp>
      <p:grpSp>
        <p:nvGrpSpPr>
          <p:cNvPr id="13" name="Group 13"/>
          <p:cNvGrpSpPr/>
          <p:nvPr/>
        </p:nvGrpSpPr>
        <p:grpSpPr>
          <a:xfrm>
            <a:off x="8086995" y="4373875"/>
            <a:ext cx="862387" cy="1539250"/>
            <a:chOff x="0" y="0"/>
            <a:chExt cx="1149850" cy="2052334"/>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986" r="21986"/>
            <a:stretch>
              <a:fillRect/>
            </a:stretch>
          </p:blipFill>
          <p:spPr>
            <a:xfrm>
              <a:off x="0" y="0"/>
              <a:ext cx="1149850" cy="2052334"/>
            </a:xfrm>
            <a:prstGeom prst="rect">
              <a:avLst/>
            </a:prstGeom>
          </p:spPr>
        </p:pic>
        <p:sp>
          <p:nvSpPr>
            <p:cNvPr id="15" name="TextBox 15"/>
            <p:cNvSpPr txBox="1"/>
            <p:nvPr/>
          </p:nvSpPr>
          <p:spPr>
            <a:xfrm>
              <a:off x="149410" y="618370"/>
              <a:ext cx="851030" cy="767969"/>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37C9EF"/>
                  </a:solidFill>
                  <a:latin typeface="Clear Sans Bold"/>
                </a:rPr>
                <a:t>03</a:t>
              </a:r>
            </a:p>
          </p:txBody>
        </p:sp>
      </p:grpSp>
      <p:grpSp>
        <p:nvGrpSpPr>
          <p:cNvPr id="16" name="Group 16"/>
          <p:cNvGrpSpPr/>
          <p:nvPr/>
        </p:nvGrpSpPr>
        <p:grpSpPr>
          <a:xfrm>
            <a:off x="8126642" y="6157238"/>
            <a:ext cx="783092" cy="1539250"/>
            <a:chOff x="0" y="0"/>
            <a:chExt cx="1044123" cy="2052334"/>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562" r="24562"/>
            <a:stretch>
              <a:fillRect/>
            </a:stretch>
          </p:blipFill>
          <p:spPr>
            <a:xfrm>
              <a:off x="0" y="0"/>
              <a:ext cx="1044123" cy="2052334"/>
            </a:xfrm>
            <a:prstGeom prst="rect">
              <a:avLst/>
            </a:prstGeom>
          </p:spPr>
        </p:pic>
        <p:sp>
          <p:nvSpPr>
            <p:cNvPr id="18" name="TextBox 18"/>
            <p:cNvSpPr txBox="1"/>
            <p:nvPr/>
          </p:nvSpPr>
          <p:spPr>
            <a:xfrm>
              <a:off x="135672" y="618370"/>
              <a:ext cx="772779" cy="767969"/>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2C92D5"/>
                  </a:solidFill>
                  <a:latin typeface="Clear Sans Bold"/>
                </a:rPr>
                <a:t>04</a:t>
              </a:r>
            </a:p>
          </p:txBody>
        </p:sp>
      </p:grpSp>
      <p:grpSp>
        <p:nvGrpSpPr>
          <p:cNvPr id="19" name="Group 19"/>
          <p:cNvGrpSpPr/>
          <p:nvPr/>
        </p:nvGrpSpPr>
        <p:grpSpPr>
          <a:xfrm>
            <a:off x="8126642" y="7761063"/>
            <a:ext cx="783092" cy="1539250"/>
            <a:chOff x="0" y="0"/>
            <a:chExt cx="1044123" cy="2052334"/>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562" r="24562"/>
            <a:stretch>
              <a:fillRect/>
            </a:stretch>
          </p:blipFill>
          <p:spPr>
            <a:xfrm>
              <a:off x="0" y="0"/>
              <a:ext cx="1044123" cy="2052334"/>
            </a:xfrm>
            <a:prstGeom prst="rect">
              <a:avLst/>
            </a:prstGeom>
          </p:spPr>
        </p:pic>
        <p:sp>
          <p:nvSpPr>
            <p:cNvPr id="21" name="TextBox 21"/>
            <p:cNvSpPr txBox="1"/>
            <p:nvPr/>
          </p:nvSpPr>
          <p:spPr>
            <a:xfrm>
              <a:off x="135672" y="618370"/>
              <a:ext cx="772779" cy="767969"/>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13538A"/>
                  </a:solidFill>
                  <a:latin typeface="Clear Sans Bold"/>
                </a:rPr>
                <a:t>05</a:t>
              </a:r>
            </a:p>
          </p:txBody>
        </p:sp>
      </p:grpSp>
      <p:pic>
        <p:nvPicPr>
          <p:cNvPr id="22" name="Picture 22"/>
          <p:cNvPicPr>
            <a:picLocks noChangeAspect="1"/>
          </p:cNvPicPr>
          <p:nvPr/>
        </p:nvPicPr>
        <p:blipFill>
          <a:blip r:embed="rId4"/>
          <a:srcRect l="25847" r="2948"/>
          <a:stretch>
            <a:fillRect/>
          </a:stretch>
        </p:blipFill>
        <p:spPr>
          <a:xfrm>
            <a:off x="333375" y="2304859"/>
            <a:ext cx="6898387" cy="6448030"/>
          </a:xfrm>
          <a:prstGeom prst="rect">
            <a:avLst/>
          </a:prstGeom>
        </p:spPr>
      </p:pic>
      <p:sp>
        <p:nvSpPr>
          <p:cNvPr id="23" name="TextBox 23"/>
          <p:cNvSpPr txBox="1"/>
          <p:nvPr/>
        </p:nvSpPr>
        <p:spPr>
          <a:xfrm>
            <a:off x="10008978" y="1529314"/>
            <a:ext cx="6161954" cy="544449"/>
          </a:xfrm>
          <a:prstGeom prst="rect">
            <a:avLst/>
          </a:prstGeom>
        </p:spPr>
        <p:txBody>
          <a:bodyPr lIns="0" tIns="0" rIns="0" bIns="0" rtlCol="0" anchor="t">
            <a:spAutoFit/>
          </a:bodyPr>
          <a:lstStyle/>
          <a:p>
            <a:pPr marL="0" lvl="0" indent="0" algn="l">
              <a:lnSpc>
                <a:spcPts val="4127"/>
              </a:lnSpc>
              <a:spcBef>
                <a:spcPct val="0"/>
              </a:spcBef>
            </a:pPr>
            <a:r>
              <a:rPr lang="en-US" sz="3199" spc="124">
                <a:solidFill>
                  <a:srgbClr val="FFFFFF"/>
                </a:solidFill>
                <a:latin typeface="Arimo Bold"/>
              </a:rPr>
              <a:t>THỰC HÀNH CUỘC SỐNG</a:t>
            </a:r>
          </a:p>
        </p:txBody>
      </p:sp>
      <p:sp>
        <p:nvSpPr>
          <p:cNvPr id="24" name="TextBox 24"/>
          <p:cNvSpPr txBox="1"/>
          <p:nvPr/>
        </p:nvSpPr>
        <p:spPr>
          <a:xfrm>
            <a:off x="10008978" y="3154930"/>
            <a:ext cx="3235874" cy="544449"/>
          </a:xfrm>
          <a:prstGeom prst="rect">
            <a:avLst/>
          </a:prstGeom>
        </p:spPr>
        <p:txBody>
          <a:bodyPr lIns="0" tIns="0" rIns="0" bIns="0" rtlCol="0" anchor="t">
            <a:spAutoFit/>
          </a:bodyPr>
          <a:lstStyle/>
          <a:p>
            <a:pPr marL="0" lvl="0" indent="0" algn="l">
              <a:lnSpc>
                <a:spcPts val="4127"/>
              </a:lnSpc>
              <a:spcBef>
                <a:spcPct val="0"/>
              </a:spcBef>
            </a:pPr>
            <a:r>
              <a:rPr lang="en-US" sz="3199" spc="124">
                <a:solidFill>
                  <a:srgbClr val="FFFFFF"/>
                </a:solidFill>
                <a:latin typeface="Arimo"/>
              </a:rPr>
              <a:t>GIÁC QUAN</a:t>
            </a:r>
          </a:p>
        </p:txBody>
      </p:sp>
      <p:sp>
        <p:nvSpPr>
          <p:cNvPr id="25" name="TextBox 25"/>
          <p:cNvSpPr txBox="1"/>
          <p:nvPr/>
        </p:nvSpPr>
        <p:spPr>
          <a:xfrm>
            <a:off x="10008978" y="4870076"/>
            <a:ext cx="3235874" cy="544449"/>
          </a:xfrm>
          <a:prstGeom prst="rect">
            <a:avLst/>
          </a:prstGeom>
        </p:spPr>
        <p:txBody>
          <a:bodyPr lIns="0" tIns="0" rIns="0" bIns="0" rtlCol="0" anchor="t">
            <a:spAutoFit/>
          </a:bodyPr>
          <a:lstStyle/>
          <a:p>
            <a:pPr marL="0" lvl="0" indent="0" algn="l">
              <a:lnSpc>
                <a:spcPts val="4127"/>
              </a:lnSpc>
              <a:spcBef>
                <a:spcPct val="0"/>
              </a:spcBef>
            </a:pPr>
            <a:r>
              <a:rPr lang="en-US" sz="3199" spc="124">
                <a:solidFill>
                  <a:srgbClr val="FFFFFF"/>
                </a:solidFill>
                <a:latin typeface="Arimo Bold"/>
              </a:rPr>
              <a:t>NGÔN NGỮ </a:t>
            </a:r>
          </a:p>
        </p:txBody>
      </p:sp>
      <p:sp>
        <p:nvSpPr>
          <p:cNvPr id="26" name="TextBox 26"/>
          <p:cNvSpPr txBox="1"/>
          <p:nvPr/>
        </p:nvSpPr>
        <p:spPr>
          <a:xfrm>
            <a:off x="10008978" y="6329588"/>
            <a:ext cx="3235874" cy="544449"/>
          </a:xfrm>
          <a:prstGeom prst="rect">
            <a:avLst/>
          </a:prstGeom>
        </p:spPr>
        <p:txBody>
          <a:bodyPr lIns="0" tIns="0" rIns="0" bIns="0" rtlCol="0" anchor="t">
            <a:spAutoFit/>
          </a:bodyPr>
          <a:lstStyle/>
          <a:p>
            <a:pPr marL="0" lvl="0" indent="0" algn="l">
              <a:lnSpc>
                <a:spcPts val="4127"/>
              </a:lnSpc>
              <a:spcBef>
                <a:spcPct val="0"/>
              </a:spcBef>
            </a:pPr>
            <a:r>
              <a:rPr lang="en-US" sz="3199" spc="124">
                <a:solidFill>
                  <a:srgbClr val="FFFFFF"/>
                </a:solidFill>
                <a:latin typeface="Arimo Bold"/>
              </a:rPr>
              <a:t>TOÁN HỌC </a:t>
            </a:r>
          </a:p>
        </p:txBody>
      </p:sp>
      <p:sp>
        <p:nvSpPr>
          <p:cNvPr id="27" name="TextBox 27"/>
          <p:cNvSpPr txBox="1"/>
          <p:nvPr/>
        </p:nvSpPr>
        <p:spPr>
          <a:xfrm>
            <a:off x="10008978" y="8229888"/>
            <a:ext cx="3235874" cy="544449"/>
          </a:xfrm>
          <a:prstGeom prst="rect">
            <a:avLst/>
          </a:prstGeom>
        </p:spPr>
        <p:txBody>
          <a:bodyPr lIns="0" tIns="0" rIns="0" bIns="0" rtlCol="0" anchor="t">
            <a:spAutoFit/>
          </a:bodyPr>
          <a:lstStyle/>
          <a:p>
            <a:pPr marL="0" lvl="0" indent="0" algn="l">
              <a:lnSpc>
                <a:spcPts val="4127"/>
              </a:lnSpc>
              <a:spcBef>
                <a:spcPct val="0"/>
              </a:spcBef>
            </a:pPr>
            <a:r>
              <a:rPr lang="en-US" sz="3199" spc="124">
                <a:solidFill>
                  <a:srgbClr val="FFFFFF"/>
                </a:solidFill>
                <a:latin typeface="Arimo Bold"/>
              </a:rPr>
              <a:t>VĂN HÓA</a:t>
            </a:r>
          </a:p>
        </p:txBody>
      </p:sp>
      <p:sp>
        <p:nvSpPr>
          <p:cNvPr id="28" name="Rectangle 27"/>
          <p:cNvSpPr/>
          <p:nvPr/>
        </p:nvSpPr>
        <p:spPr>
          <a:xfrm>
            <a:off x="317136" y="9374289"/>
            <a:ext cx="8534400" cy="738664"/>
          </a:xfrm>
          <a:prstGeom prst="rect">
            <a:avLst/>
          </a:prstGeom>
        </p:spPr>
        <p:txBody>
          <a:bodyPr wrap="square">
            <a:spAutoFit/>
          </a:bodyPr>
          <a:lstStyle/>
          <a:p>
            <a:r>
              <a:rPr lang="vi-VN" sz="2400" b="1" kern="0" dirty="0">
                <a:solidFill>
                  <a:srgbClr val="000000"/>
                </a:solidFill>
                <a:latin typeface="Times New Roman" panose="02020603050405020304" pitchFamily="18" charset="0"/>
                <a:ea typeface="Times New Roman" panose="02020603050405020304" pitchFamily="18" charset="0"/>
              </a:rPr>
              <a:t>( Nguồn : </a:t>
            </a:r>
            <a:r>
              <a:rPr lang="vi-VN" sz="2400" b="1" u="sng" kern="0"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5"/>
              </a:rPr>
              <a:t>https://monkey.edu.vn</a:t>
            </a:r>
            <a:r>
              <a:rPr lang="vi-VN" sz="2400" b="1" kern="0" dirty="0">
                <a:solidFill>
                  <a:srgbClr val="000000"/>
                </a:solidFill>
                <a:latin typeface="Times New Roman" panose="02020603050405020304" pitchFamily="18" charset="0"/>
                <a:ea typeface="Times New Roman" panose="02020603050405020304" pitchFamily="18" charset="0"/>
              </a:rPr>
              <a:t> và </a:t>
            </a:r>
            <a:r>
              <a:rPr lang="en-US" u="sng" kern="0" dirty="0">
                <a:solidFill>
                  <a:srgbClr val="0563C1"/>
                </a:solidFill>
                <a:latin typeface="Calibri" panose="020F0502020204030204" pitchFamily="34" charset="0"/>
                <a:ea typeface="Calibri" panose="020F0502020204030204" pitchFamily="34" charset="0"/>
                <a:hlinkClick r:id="rId6"/>
              </a:rPr>
              <a:t>Ứng dụng phương pháp Montessori vào giáo dục mầm non tại Việt Nam - Tuổi Trẻ Online (tuoitre.vn)</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256948" y="1331671"/>
            <a:ext cx="2186870" cy="1191585"/>
            <a:chOff x="0" y="0"/>
            <a:chExt cx="2915827" cy="1588780"/>
          </a:xfrm>
        </p:grpSpPr>
        <p:grpSp>
          <p:nvGrpSpPr>
            <p:cNvPr id="5" name="Group 5"/>
            <p:cNvGrpSpPr/>
            <p:nvPr/>
          </p:nvGrpSpPr>
          <p:grpSpPr>
            <a:xfrm>
              <a:off x="0" y="0"/>
              <a:ext cx="2915827" cy="1588780"/>
              <a:chOff x="0" y="0"/>
              <a:chExt cx="595553" cy="324506"/>
            </a:xfrm>
          </p:grpSpPr>
          <p:sp>
            <p:nvSpPr>
              <p:cNvPr id="6" name="Freeform 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35707" y="117213"/>
              <a:ext cx="2664410" cy="1354354"/>
              <a:chOff x="0" y="0"/>
              <a:chExt cx="544201" cy="276625"/>
            </a:xfrm>
          </p:grpSpPr>
          <p:sp>
            <p:nvSpPr>
              <p:cNvPr id="9" name="Freeform 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256948" y="2618086"/>
            <a:ext cx="2186870" cy="1191585"/>
            <a:chOff x="0" y="0"/>
            <a:chExt cx="2915827" cy="1588780"/>
          </a:xfrm>
        </p:grpSpPr>
        <p:grpSp>
          <p:nvGrpSpPr>
            <p:cNvPr id="12" name="Group 12"/>
            <p:cNvGrpSpPr/>
            <p:nvPr/>
          </p:nvGrpSpPr>
          <p:grpSpPr>
            <a:xfrm>
              <a:off x="0" y="0"/>
              <a:ext cx="2915827" cy="1588780"/>
              <a:chOff x="0" y="0"/>
              <a:chExt cx="595553" cy="324506"/>
            </a:xfrm>
          </p:grpSpPr>
          <p:sp>
            <p:nvSpPr>
              <p:cNvPr id="13" name="Freeform 1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35707" y="117213"/>
              <a:ext cx="2664410" cy="1354354"/>
              <a:chOff x="0" y="0"/>
              <a:chExt cx="544201" cy="276625"/>
            </a:xfrm>
          </p:grpSpPr>
          <p:sp>
            <p:nvSpPr>
              <p:cNvPr id="16" name="Freeform 1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256948" y="3904921"/>
            <a:ext cx="2186870" cy="1191585"/>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5190915"/>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6477329"/>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256948" y="7763743"/>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45" name="TextBox 4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6" name="Group 46"/>
          <p:cNvGrpSpPr/>
          <p:nvPr/>
        </p:nvGrpSpPr>
        <p:grpSpPr>
          <a:xfrm>
            <a:off x="661541" y="1470992"/>
            <a:ext cx="1232729" cy="7134324"/>
            <a:chOff x="0" y="0"/>
            <a:chExt cx="1643639" cy="9512432"/>
          </a:xfrm>
        </p:grpSpPr>
        <p:sp>
          <p:nvSpPr>
            <p:cNvPr id="47" name="TextBox 47"/>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56" name="Group 56"/>
          <p:cNvGrpSpPr/>
          <p:nvPr/>
        </p:nvGrpSpPr>
        <p:grpSpPr>
          <a:xfrm>
            <a:off x="1028700" y="74324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337094" y="1028700"/>
            <a:ext cx="14956138"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61" name="TextBox 6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540290" y="1622751"/>
            <a:ext cx="263115" cy="263115"/>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89" name="Picture 8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3526" b="48099"/>
          <a:stretch>
            <a:fillRect/>
          </a:stretch>
        </p:blipFill>
        <p:spPr>
          <a:xfrm>
            <a:off x="13630826" y="2200421"/>
            <a:ext cx="1111914" cy="1135417"/>
          </a:xfrm>
          <a:prstGeom prst="rect">
            <a:avLst/>
          </a:prstGeom>
        </p:spPr>
      </p:pic>
      <p:pic>
        <p:nvPicPr>
          <p:cNvPr id="90" name="Picture 9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52888"/>
          <a:stretch>
            <a:fillRect/>
          </a:stretch>
        </p:blipFill>
        <p:spPr>
          <a:xfrm>
            <a:off x="2900234" y="2687947"/>
            <a:ext cx="1466811" cy="320388"/>
          </a:xfrm>
          <a:prstGeom prst="rect">
            <a:avLst/>
          </a:prstGeom>
        </p:spPr>
      </p:pic>
      <p:pic>
        <p:nvPicPr>
          <p:cNvPr id="91" name="Picture 9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52888"/>
          <a:stretch>
            <a:fillRect/>
          </a:stretch>
        </p:blipFill>
        <p:spPr>
          <a:xfrm>
            <a:off x="13790137" y="7073122"/>
            <a:ext cx="1466811" cy="320388"/>
          </a:xfrm>
          <a:prstGeom prst="rect">
            <a:avLst/>
          </a:prstGeom>
        </p:spPr>
      </p:pic>
      <p:grpSp>
        <p:nvGrpSpPr>
          <p:cNvPr id="92" name="Group 92"/>
          <p:cNvGrpSpPr/>
          <p:nvPr/>
        </p:nvGrpSpPr>
        <p:grpSpPr>
          <a:xfrm>
            <a:off x="594866" y="1690137"/>
            <a:ext cx="1232729" cy="7134324"/>
            <a:chOff x="0" y="0"/>
            <a:chExt cx="1643639" cy="9512432"/>
          </a:xfrm>
        </p:grpSpPr>
        <p:sp>
          <p:nvSpPr>
            <p:cNvPr id="93" name="TextBox 93"/>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4" name="TextBox 94"/>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5" name="TextBox 95"/>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6" name="TextBox 96"/>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7" name="TextBox 97"/>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8" name="TextBox 98"/>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0" name="TextBox 100"/>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2" name="TextBox 102"/>
          <p:cNvSpPr txBox="1"/>
          <p:nvPr/>
        </p:nvSpPr>
        <p:spPr>
          <a:xfrm>
            <a:off x="3734959" y="3548793"/>
            <a:ext cx="10546136" cy="2495550"/>
          </a:xfrm>
          <a:prstGeom prst="rect">
            <a:avLst/>
          </a:prstGeom>
        </p:spPr>
        <p:txBody>
          <a:bodyPr lIns="0" tIns="0" rIns="0" bIns="0" rtlCol="0" anchor="t">
            <a:spAutoFit/>
          </a:bodyPr>
          <a:lstStyle/>
          <a:p>
            <a:pPr marL="0" lvl="0" indent="0" algn="ctr">
              <a:lnSpc>
                <a:spcPts val="19514"/>
              </a:lnSpc>
              <a:spcBef>
                <a:spcPct val="0"/>
              </a:spcBef>
            </a:pPr>
            <a:r>
              <a:rPr lang="en-US" sz="16262">
                <a:solidFill>
                  <a:srgbClr val="402E27"/>
                </a:solidFill>
                <a:latin typeface="More Sugar"/>
              </a:rPr>
              <a:t>Thank You</a:t>
            </a:r>
          </a:p>
        </p:txBody>
      </p:sp>
      <p:sp>
        <p:nvSpPr>
          <p:cNvPr id="103" name="TextBox 103"/>
          <p:cNvSpPr txBox="1"/>
          <p:nvPr/>
        </p:nvSpPr>
        <p:spPr>
          <a:xfrm>
            <a:off x="3755401" y="3603087"/>
            <a:ext cx="10525694" cy="2476500"/>
          </a:xfrm>
          <a:prstGeom prst="rect">
            <a:avLst/>
          </a:prstGeom>
        </p:spPr>
        <p:txBody>
          <a:bodyPr lIns="0" tIns="0" rIns="0" bIns="0" rtlCol="0" anchor="t">
            <a:spAutoFit/>
          </a:bodyPr>
          <a:lstStyle/>
          <a:p>
            <a:pPr marL="0" lvl="0" indent="0" algn="ctr">
              <a:lnSpc>
                <a:spcPts val="19477"/>
              </a:lnSpc>
              <a:spcBef>
                <a:spcPct val="0"/>
              </a:spcBef>
            </a:pPr>
            <a:r>
              <a:rPr lang="en-US" sz="16230">
                <a:solidFill>
                  <a:srgbClr val="AD813E"/>
                </a:solidFill>
                <a:latin typeface="More Sugar"/>
              </a:rPr>
              <a:t>Thank You</a:t>
            </a:r>
          </a:p>
        </p:txBody>
      </p:sp>
      <p:pic>
        <p:nvPicPr>
          <p:cNvPr id="104" name="Picture 10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52888"/>
          <a:stretch>
            <a:fillRect/>
          </a:stretch>
        </p:blipFill>
        <p:spPr>
          <a:xfrm>
            <a:off x="9673683" y="2149984"/>
            <a:ext cx="1466811" cy="320388"/>
          </a:xfrm>
          <a:prstGeom prst="rect">
            <a:avLst/>
          </a:prstGeom>
        </p:spPr>
      </p:pic>
      <p:pic>
        <p:nvPicPr>
          <p:cNvPr id="105" name="Picture 10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52888"/>
          <a:stretch>
            <a:fillRect/>
          </a:stretch>
        </p:blipFill>
        <p:spPr>
          <a:xfrm>
            <a:off x="6042537" y="8083331"/>
            <a:ext cx="1466811" cy="320388"/>
          </a:xfrm>
          <a:prstGeom prst="rect">
            <a:avLst/>
          </a:prstGeom>
        </p:spPr>
      </p:pic>
      <p:pic>
        <p:nvPicPr>
          <p:cNvPr id="106" name="Picture 10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940" t="16946" b="32452"/>
          <a:stretch>
            <a:fillRect/>
          </a:stretch>
        </p:blipFill>
        <p:spPr>
          <a:xfrm rot="813216">
            <a:off x="14186783" y="2566351"/>
            <a:ext cx="1111914" cy="1135417"/>
          </a:xfrm>
          <a:prstGeom prst="rect">
            <a:avLst/>
          </a:prstGeom>
        </p:spPr>
      </p:pic>
      <p:pic>
        <p:nvPicPr>
          <p:cNvPr id="107" name="Picture 10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3526" b="48099"/>
          <a:stretch>
            <a:fillRect/>
          </a:stretch>
        </p:blipFill>
        <p:spPr>
          <a:xfrm rot="-1135901">
            <a:off x="2951332" y="6255516"/>
            <a:ext cx="1236269" cy="1262401"/>
          </a:xfrm>
          <a:prstGeom prst="rect">
            <a:avLst/>
          </a:prstGeom>
        </p:spPr>
      </p:pic>
      <p:pic>
        <p:nvPicPr>
          <p:cNvPr id="108" name="Picture 10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940" t="16946" b="32452"/>
          <a:stretch>
            <a:fillRect/>
          </a:stretch>
        </p:blipFill>
        <p:spPr>
          <a:xfrm rot="813216">
            <a:off x="3671595" y="6571533"/>
            <a:ext cx="965941" cy="986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grpSp>
        <p:nvGrpSpPr>
          <p:cNvPr id="61" name="Group 61"/>
          <p:cNvGrpSpPr/>
          <p:nvPr/>
        </p:nvGrpSpPr>
        <p:grpSpPr>
          <a:xfrm>
            <a:off x="15666322" y="3992410"/>
            <a:ext cx="1998307" cy="1015766"/>
            <a:chOff x="0" y="0"/>
            <a:chExt cx="544201" cy="276625"/>
          </a:xfrm>
        </p:grpSpPr>
        <p:sp>
          <p:nvSpPr>
            <p:cNvPr id="62" name="Freeform 6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63" name="TextBox 63"/>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dirty="0">
                <a:solidFill>
                  <a:srgbClr val="503D36"/>
                </a:solidFill>
                <a:latin typeface="Sniglet"/>
              </a:endParaRPr>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593837"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028700" y="594861"/>
            <a:ext cx="15613811" cy="8948898"/>
            <a:chOff x="0" y="0"/>
            <a:chExt cx="4112279" cy="2356912"/>
          </a:xfrm>
        </p:grpSpPr>
        <p:sp>
          <p:nvSpPr>
            <p:cNvPr id="53" name="Freeform 53"/>
            <p:cNvSpPr/>
            <p:nvPr/>
          </p:nvSpPr>
          <p:spPr>
            <a:xfrm>
              <a:off x="0" y="0"/>
              <a:ext cx="4112280" cy="2356912"/>
            </a:xfrm>
            <a:custGeom>
              <a:avLst/>
              <a:gdLst/>
              <a:ahLst/>
              <a:cxnLst/>
              <a:rect l="l" t="t" r="r" b="b"/>
              <a:pathLst>
                <a:path w="4112280" h="2356912">
                  <a:moveTo>
                    <a:pt x="9917" y="0"/>
                  </a:moveTo>
                  <a:lnTo>
                    <a:pt x="4102363" y="0"/>
                  </a:lnTo>
                  <a:cubicBezTo>
                    <a:pt x="4107840" y="0"/>
                    <a:pt x="4112280" y="4440"/>
                    <a:pt x="4112280" y="9917"/>
                  </a:cubicBezTo>
                  <a:lnTo>
                    <a:pt x="4112280" y="2346995"/>
                  </a:lnTo>
                  <a:cubicBezTo>
                    <a:pt x="4112280" y="2349625"/>
                    <a:pt x="4111235" y="2352147"/>
                    <a:pt x="4109375" y="2354007"/>
                  </a:cubicBezTo>
                  <a:cubicBezTo>
                    <a:pt x="4107515" y="2355867"/>
                    <a:pt x="4104993" y="2356912"/>
                    <a:pt x="4102363" y="2356912"/>
                  </a:cubicBezTo>
                  <a:lnTo>
                    <a:pt x="9917" y="2356912"/>
                  </a:lnTo>
                  <a:cubicBezTo>
                    <a:pt x="4440" y="2356912"/>
                    <a:pt x="0" y="2352472"/>
                    <a:pt x="0" y="2346995"/>
                  </a:cubicBezTo>
                  <a:lnTo>
                    <a:pt x="0" y="9917"/>
                  </a:lnTo>
                  <a:cubicBezTo>
                    <a:pt x="0" y="4440"/>
                    <a:pt x="4440" y="0"/>
                    <a:pt x="9917"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827595" y="2259488"/>
            <a:ext cx="6783005" cy="6345828"/>
            <a:chOff x="0" y="0"/>
            <a:chExt cx="2111749" cy="1975643"/>
          </a:xfrm>
        </p:grpSpPr>
        <p:sp>
          <p:nvSpPr>
            <p:cNvPr id="56" name="Freeform 56"/>
            <p:cNvSpPr/>
            <p:nvPr/>
          </p:nvSpPr>
          <p:spPr>
            <a:xfrm>
              <a:off x="0" y="0"/>
              <a:ext cx="2111749" cy="1975643"/>
            </a:xfrm>
            <a:custGeom>
              <a:avLst/>
              <a:gdLst/>
              <a:ahLst/>
              <a:cxnLst/>
              <a:rect l="l" t="t" r="r" b="b"/>
              <a:pathLst>
                <a:path w="2111749" h="1975643">
                  <a:moveTo>
                    <a:pt x="114137" y="0"/>
                  </a:moveTo>
                  <a:lnTo>
                    <a:pt x="1997612" y="0"/>
                  </a:lnTo>
                  <a:cubicBezTo>
                    <a:pt x="2060648" y="0"/>
                    <a:pt x="2111749" y="51101"/>
                    <a:pt x="2111749" y="114137"/>
                  </a:cubicBezTo>
                  <a:lnTo>
                    <a:pt x="2111749" y="1861506"/>
                  </a:lnTo>
                  <a:cubicBezTo>
                    <a:pt x="2111749" y="1924542"/>
                    <a:pt x="2060648" y="1975643"/>
                    <a:pt x="1997612" y="1975643"/>
                  </a:cubicBezTo>
                  <a:lnTo>
                    <a:pt x="114137" y="1975643"/>
                  </a:lnTo>
                  <a:cubicBezTo>
                    <a:pt x="83866" y="1975643"/>
                    <a:pt x="54835" y="1963618"/>
                    <a:pt x="33430" y="1942213"/>
                  </a:cubicBezTo>
                  <a:cubicBezTo>
                    <a:pt x="12025" y="1920809"/>
                    <a:pt x="0" y="1891777"/>
                    <a:pt x="0" y="1861506"/>
                  </a:cubicBezTo>
                  <a:lnTo>
                    <a:pt x="0" y="114137"/>
                  </a:lnTo>
                  <a:cubicBezTo>
                    <a:pt x="0" y="51101"/>
                    <a:pt x="51101" y="0"/>
                    <a:pt x="114137" y="0"/>
                  </a:cubicBezTo>
                  <a:close/>
                </a:path>
              </a:pathLst>
            </a:custGeom>
            <a:solidFill>
              <a:srgbClr val="000000">
                <a:alpha val="0"/>
              </a:srgbClr>
            </a:solidFill>
            <a:ln w="47625">
              <a:solidFill>
                <a:srgbClr val="E76262"/>
              </a:solidFill>
            </a:ln>
          </p:spPr>
        </p:sp>
        <p:sp>
          <p:nvSpPr>
            <p:cNvPr id="57" name="TextBox 57"/>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grpSp>
        <p:nvGrpSpPr>
          <p:cNvPr id="58" name="Group 58"/>
          <p:cNvGrpSpPr/>
          <p:nvPr/>
        </p:nvGrpSpPr>
        <p:grpSpPr>
          <a:xfrm>
            <a:off x="15564542" y="3904500"/>
            <a:ext cx="2186870" cy="1191585"/>
            <a:chOff x="0" y="0"/>
            <a:chExt cx="595553" cy="324506"/>
          </a:xfrm>
        </p:grpSpPr>
        <p:sp>
          <p:nvSpPr>
            <p:cNvPr id="59" name="Freeform 5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0" name="TextBox 60"/>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91" name="Picture 9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086843" y="3240753"/>
            <a:ext cx="1911848" cy="417595"/>
          </a:xfrm>
          <a:prstGeom prst="rect">
            <a:avLst/>
          </a:prstGeom>
        </p:spPr>
      </p:pic>
      <p:pic>
        <p:nvPicPr>
          <p:cNvPr id="92" name="Picture 92"/>
          <p:cNvPicPr>
            <a:picLocks noChangeAspect="1"/>
          </p:cNvPicPr>
          <p:nvPr/>
        </p:nvPicPr>
        <p:blipFill>
          <a:blip r:embed="rId6"/>
          <a:srcRect t="17398" r="65930" b="54795"/>
          <a:stretch>
            <a:fillRect/>
          </a:stretch>
        </p:blipFill>
        <p:spPr>
          <a:xfrm rot="-1910158">
            <a:off x="12923317" y="7782953"/>
            <a:ext cx="1011795" cy="696741"/>
          </a:xfrm>
          <a:prstGeom prst="rect">
            <a:avLst/>
          </a:prstGeom>
        </p:spPr>
      </p:pic>
      <p:pic>
        <p:nvPicPr>
          <p:cNvPr id="93" name="Picture 93"/>
          <p:cNvPicPr>
            <a:picLocks noChangeAspect="1"/>
          </p:cNvPicPr>
          <p:nvPr/>
        </p:nvPicPr>
        <p:blipFill>
          <a:blip r:embed="rId7"/>
          <a:srcRect t="17398" r="65930" b="54795"/>
          <a:stretch>
            <a:fillRect/>
          </a:stretch>
        </p:blipFill>
        <p:spPr>
          <a:xfrm rot="-9330707">
            <a:off x="2823895" y="7819040"/>
            <a:ext cx="1011795" cy="696741"/>
          </a:xfrm>
          <a:prstGeom prst="rect">
            <a:avLst/>
          </a:prstGeom>
        </p:spPr>
      </p:pic>
      <p:pic>
        <p:nvPicPr>
          <p:cNvPr id="94" name="Picture 94"/>
          <p:cNvPicPr>
            <a:picLocks noChangeAspect="1"/>
          </p:cNvPicPr>
          <p:nvPr/>
        </p:nvPicPr>
        <p:blipFill>
          <a:blip r:embed="rId8"/>
          <a:srcRect t="17398" r="65930" b="54795"/>
          <a:stretch>
            <a:fillRect/>
          </a:stretch>
        </p:blipFill>
        <p:spPr>
          <a:xfrm rot="3830762">
            <a:off x="11560713" y="2030422"/>
            <a:ext cx="1011795" cy="696741"/>
          </a:xfrm>
          <a:prstGeom prst="rect">
            <a:avLst/>
          </a:prstGeom>
        </p:spPr>
      </p:pic>
      <p:pic>
        <p:nvPicPr>
          <p:cNvPr id="95" name="Picture 9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419199" y="8117681"/>
            <a:ext cx="1911848" cy="417595"/>
          </a:xfrm>
          <a:prstGeom prst="rect">
            <a:avLst/>
          </a:prstGeom>
        </p:spPr>
      </p:pic>
      <p:sp>
        <p:nvSpPr>
          <p:cNvPr id="96" name="TextBox 96"/>
          <p:cNvSpPr txBox="1"/>
          <p:nvPr/>
        </p:nvSpPr>
        <p:spPr>
          <a:xfrm>
            <a:off x="1894270" y="2785254"/>
            <a:ext cx="6716328" cy="4979697"/>
          </a:xfrm>
          <a:prstGeom prst="rect">
            <a:avLst/>
          </a:prstGeom>
        </p:spPr>
        <p:txBody>
          <a:bodyPr lIns="0" tIns="0" rIns="0" bIns="0" rtlCol="0" anchor="t">
            <a:spAutoFit/>
          </a:bodyPr>
          <a:lstStyle/>
          <a:p>
            <a:pPr algn="ctr">
              <a:lnSpc>
                <a:spcPts val="4651"/>
              </a:lnSpc>
            </a:pPr>
            <a:r>
              <a:rPr lang="en-US" sz="3322" dirty="0" err="1">
                <a:solidFill>
                  <a:srgbClr val="503D36"/>
                </a:solidFill>
                <a:latin typeface="Sniglet "/>
                <a:cs typeface="Times New Roman" pitchFamily="18" charset="0"/>
              </a:rPr>
              <a:t>Phương</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pháp</a:t>
            </a:r>
            <a:r>
              <a:rPr lang="en-US" sz="3322" dirty="0">
                <a:solidFill>
                  <a:srgbClr val="503D36"/>
                </a:solidFill>
                <a:latin typeface="Sniglet "/>
                <a:cs typeface="Times New Roman" pitchFamily="18" charset="0"/>
              </a:rPr>
              <a:t> Montessori </a:t>
            </a:r>
            <a:r>
              <a:rPr lang="en-US" sz="3322" dirty="0" err="1">
                <a:solidFill>
                  <a:srgbClr val="503D36"/>
                </a:solidFill>
                <a:latin typeface="Sniglet "/>
                <a:cs typeface="Times New Roman" pitchFamily="18" charset="0"/>
              </a:rPr>
              <a:t>cho</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trẻ</a:t>
            </a:r>
            <a:r>
              <a:rPr lang="en-US" sz="3322" dirty="0">
                <a:solidFill>
                  <a:srgbClr val="503D36"/>
                </a:solidFill>
                <a:latin typeface="Sniglet "/>
                <a:cs typeface="Times New Roman" pitchFamily="18" charset="0"/>
              </a:rPr>
              <a:t> 0 - 6 </a:t>
            </a:r>
            <a:r>
              <a:rPr lang="en-US" sz="3322" dirty="0" err="1">
                <a:solidFill>
                  <a:srgbClr val="503D36"/>
                </a:solidFill>
                <a:latin typeface="Sniglet "/>
                <a:cs typeface="Times New Roman" pitchFamily="18" charset="0"/>
              </a:rPr>
              <a:t>tuổi</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là</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một</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phương</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pháp</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giáo</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dục</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trẻ</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em</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duy</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nhất</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trên</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thế</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giới</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học</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tập</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thông</a:t>
            </a:r>
            <a:r>
              <a:rPr lang="en-US" sz="3322" dirty="0">
                <a:solidFill>
                  <a:srgbClr val="503D36"/>
                </a:solidFill>
                <a:latin typeface="Sniglet "/>
                <a:cs typeface="Times New Roman" pitchFamily="18" charset="0"/>
              </a:rPr>
              <a:t> qua </a:t>
            </a:r>
            <a:r>
              <a:rPr lang="en-US" sz="3322" dirty="0" err="1">
                <a:solidFill>
                  <a:srgbClr val="503D36"/>
                </a:solidFill>
                <a:latin typeface="Sniglet "/>
                <a:cs typeface="Times New Roman" pitchFamily="18" charset="0"/>
              </a:rPr>
              <a:t>các</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giao</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cụ</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trực</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quan</a:t>
            </a:r>
            <a:r>
              <a:rPr lang="en-US" sz="3322" dirty="0">
                <a:solidFill>
                  <a:srgbClr val="503D36"/>
                </a:solidFill>
                <a:latin typeface="Sniglet "/>
                <a:cs typeface="Times New Roman" pitchFamily="18" charset="0"/>
              </a:rPr>
              <a:t>,</a:t>
            </a:r>
          </a:p>
          <a:p>
            <a:pPr algn="ctr">
              <a:lnSpc>
                <a:spcPts val="4651"/>
              </a:lnSpc>
            </a:pP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với</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trẻ</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là</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trung</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tâm</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và</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giáo</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viên</a:t>
            </a:r>
            <a:endParaRPr lang="en-US" sz="3322" dirty="0">
              <a:solidFill>
                <a:srgbClr val="503D36"/>
              </a:solidFill>
              <a:latin typeface="Sniglet "/>
              <a:cs typeface="Times New Roman" pitchFamily="18" charset="0"/>
            </a:endParaRPr>
          </a:p>
          <a:p>
            <a:pPr algn="ctr">
              <a:lnSpc>
                <a:spcPts val="4651"/>
              </a:lnSpc>
            </a:pP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đóng</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vai</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trò</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là</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người</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hướng</a:t>
            </a:r>
            <a:r>
              <a:rPr lang="en-US" sz="3322" dirty="0">
                <a:solidFill>
                  <a:srgbClr val="503D36"/>
                </a:solidFill>
                <a:latin typeface="Sniglet "/>
                <a:cs typeface="Times New Roman" pitchFamily="18" charset="0"/>
              </a:rPr>
              <a:t> </a:t>
            </a:r>
            <a:r>
              <a:rPr lang="en-US" sz="3322" dirty="0" err="1">
                <a:solidFill>
                  <a:srgbClr val="503D36"/>
                </a:solidFill>
                <a:latin typeface="Sniglet "/>
                <a:cs typeface="Times New Roman" pitchFamily="18" charset="0"/>
              </a:rPr>
              <a:t>dẫn</a:t>
            </a:r>
            <a:r>
              <a:rPr lang="en-US" sz="3322" dirty="0">
                <a:solidFill>
                  <a:srgbClr val="503D36"/>
                </a:solidFill>
                <a:latin typeface="Sniglet "/>
              </a:rPr>
              <a:t>.</a:t>
            </a:r>
          </a:p>
          <a:p>
            <a:pPr algn="ctr">
              <a:lnSpc>
                <a:spcPts val="6911"/>
              </a:lnSpc>
            </a:pPr>
            <a:endParaRPr lang="en-US" sz="3322" dirty="0">
              <a:solidFill>
                <a:srgbClr val="503D36"/>
              </a:solidFill>
              <a:latin typeface="Sniglet "/>
            </a:endParaRPr>
          </a:p>
        </p:txBody>
      </p:sp>
      <p:sp>
        <p:nvSpPr>
          <p:cNvPr id="97" name="TextBox 97"/>
          <p:cNvSpPr txBox="1"/>
          <p:nvPr/>
        </p:nvSpPr>
        <p:spPr>
          <a:xfrm rot="5400000">
            <a:off x="8860700" y="5740114"/>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grpSp>
        <p:nvGrpSpPr>
          <p:cNvPr id="98" name="Group 98"/>
          <p:cNvGrpSpPr/>
          <p:nvPr/>
        </p:nvGrpSpPr>
        <p:grpSpPr>
          <a:xfrm>
            <a:off x="9329535" y="2266434"/>
            <a:ext cx="7157933" cy="6345828"/>
            <a:chOff x="0" y="0"/>
            <a:chExt cx="2228476" cy="1975643"/>
          </a:xfrm>
        </p:grpSpPr>
        <p:sp>
          <p:nvSpPr>
            <p:cNvPr id="99" name="Freeform 99"/>
            <p:cNvSpPr/>
            <p:nvPr/>
          </p:nvSpPr>
          <p:spPr>
            <a:xfrm>
              <a:off x="0" y="0"/>
              <a:ext cx="2228475" cy="1975643"/>
            </a:xfrm>
            <a:custGeom>
              <a:avLst/>
              <a:gdLst/>
              <a:ahLst/>
              <a:cxnLst/>
              <a:rect l="l" t="t" r="r" b="b"/>
              <a:pathLst>
                <a:path w="2228475" h="1975643">
                  <a:moveTo>
                    <a:pt x="108159" y="0"/>
                  </a:moveTo>
                  <a:lnTo>
                    <a:pt x="2120317" y="0"/>
                  </a:lnTo>
                  <a:cubicBezTo>
                    <a:pt x="2180051" y="0"/>
                    <a:pt x="2228475" y="48424"/>
                    <a:pt x="2228475" y="108159"/>
                  </a:cubicBezTo>
                  <a:lnTo>
                    <a:pt x="2228475" y="1867485"/>
                  </a:lnTo>
                  <a:cubicBezTo>
                    <a:pt x="2228475" y="1927219"/>
                    <a:pt x="2180051" y="1975643"/>
                    <a:pt x="2120317" y="1975643"/>
                  </a:cubicBezTo>
                  <a:lnTo>
                    <a:pt x="108159" y="1975643"/>
                  </a:lnTo>
                  <a:cubicBezTo>
                    <a:pt x="48424" y="1975643"/>
                    <a:pt x="0" y="1927219"/>
                    <a:pt x="0" y="1867485"/>
                  </a:cubicBezTo>
                  <a:lnTo>
                    <a:pt x="0" y="108159"/>
                  </a:lnTo>
                  <a:cubicBezTo>
                    <a:pt x="0" y="48424"/>
                    <a:pt x="48424" y="0"/>
                    <a:pt x="108159" y="0"/>
                  </a:cubicBezTo>
                  <a:close/>
                </a:path>
              </a:pathLst>
            </a:custGeom>
            <a:solidFill>
              <a:srgbClr val="000000">
                <a:alpha val="0"/>
              </a:srgbClr>
            </a:solidFill>
            <a:ln w="47625">
              <a:solidFill>
                <a:srgbClr val="E76262"/>
              </a:solidFill>
            </a:ln>
          </p:spPr>
        </p:sp>
        <p:sp>
          <p:nvSpPr>
            <p:cNvPr id="100" name="TextBox 100"/>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pic>
        <p:nvPicPr>
          <p:cNvPr id="101" name="Picture 10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31047" y="3087433"/>
            <a:ext cx="784743" cy="493675"/>
          </a:xfrm>
          <a:prstGeom prst="rect">
            <a:avLst/>
          </a:prstGeom>
        </p:spPr>
      </p:pic>
      <p:grpSp>
        <p:nvGrpSpPr>
          <p:cNvPr id="102" name="Group 102"/>
          <p:cNvGrpSpPr/>
          <p:nvPr/>
        </p:nvGrpSpPr>
        <p:grpSpPr>
          <a:xfrm>
            <a:off x="594866" y="1690137"/>
            <a:ext cx="1232729" cy="7134324"/>
            <a:chOff x="0" y="0"/>
            <a:chExt cx="1643639" cy="9512432"/>
          </a:xfrm>
        </p:grpSpPr>
        <p:sp>
          <p:nvSpPr>
            <p:cNvPr id="103" name="TextBox 103"/>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dirty="0">
                  <a:solidFill>
                    <a:srgbClr val="503D36"/>
                  </a:solidFill>
                  <a:latin typeface="Sniglet"/>
                </a:rPr>
                <a:t>)</a:t>
              </a:r>
            </a:p>
          </p:txBody>
        </p:sp>
        <p:sp>
          <p:nvSpPr>
            <p:cNvPr id="109" name="TextBox 109"/>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2" name="TextBox 112"/>
          <p:cNvSpPr txBox="1"/>
          <p:nvPr/>
        </p:nvSpPr>
        <p:spPr>
          <a:xfrm rot="5400000">
            <a:off x="8860700" y="505318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13" name="TextBox 113"/>
          <p:cNvSpPr txBox="1"/>
          <p:nvPr/>
        </p:nvSpPr>
        <p:spPr>
          <a:xfrm rot="5400000">
            <a:off x="8860700" y="420050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14" name="TextBox 114"/>
          <p:cNvSpPr txBox="1"/>
          <p:nvPr/>
        </p:nvSpPr>
        <p:spPr>
          <a:xfrm rot="5400000">
            <a:off x="8860700" y="3427398"/>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15" name="TextBox 115"/>
          <p:cNvSpPr txBox="1"/>
          <p:nvPr/>
        </p:nvSpPr>
        <p:spPr>
          <a:xfrm>
            <a:off x="9668369" y="2523256"/>
            <a:ext cx="6356538" cy="1680396"/>
          </a:xfrm>
          <a:prstGeom prst="rect">
            <a:avLst/>
          </a:prstGeom>
        </p:spPr>
        <p:txBody>
          <a:bodyPr lIns="0" tIns="0" rIns="0" bIns="0" rtlCol="0" anchor="t">
            <a:spAutoFit/>
          </a:bodyPr>
          <a:lstStyle/>
          <a:p>
            <a:pPr algn="ctr">
              <a:lnSpc>
                <a:spcPts val="4480"/>
              </a:lnSpc>
            </a:pPr>
            <a:r>
              <a:rPr lang="en-US" sz="3200" dirty="0" err="1">
                <a:solidFill>
                  <a:srgbClr val="000000"/>
                </a:solidFill>
                <a:latin typeface="Times New Roman" pitchFamily="18" charset="0"/>
                <a:cs typeface="Times New Roman" pitchFamily="18" charset="0"/>
              </a:rPr>
              <a:t>Phương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pháp</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này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đặc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biệt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xây</a:t>
            </a:r>
            <a:endParaRPr lang="en-US" sz="3200" dirty="0">
              <a:solidFill>
                <a:srgbClr val="000000"/>
              </a:solidFill>
              <a:latin typeface="Times New Roman" pitchFamily="18" charset="0"/>
              <a:cs typeface="Times New Roman" pitchFamily="18" charset="0"/>
            </a:endParaRPr>
          </a:p>
          <a:p>
            <a:pPr algn="ctr">
              <a:lnSpc>
                <a:spcPts val="4480"/>
              </a:lnSpc>
            </a:pP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dựng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nền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tảng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cơ</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bản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một</a:t>
            </a:r>
            <a:endParaRPr lang="en-US" sz="3200" dirty="0">
              <a:solidFill>
                <a:srgbClr val="000000"/>
              </a:solidFill>
              <a:latin typeface="Times New Roman" pitchFamily="18" charset="0"/>
              <a:cs typeface="Times New Roman" pitchFamily="18" charset="0"/>
            </a:endParaRPr>
          </a:p>
          <a:p>
            <a:pPr algn="ctr">
              <a:lnSpc>
                <a:spcPts val="4480"/>
              </a:lnSpc>
            </a:pP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đứa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trẻ</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từ</a:t>
            </a:r>
            <a:r>
              <a:rPr lang="en-US" sz="3200" dirty="0">
                <a:solidFill>
                  <a:srgbClr val="000000"/>
                </a:solidFill>
                <a:latin typeface="Times New Roman" pitchFamily="18" charset="0"/>
                <a:cs typeface="Times New Roman" pitchFamily="18" charset="0"/>
              </a:rPr>
              <a:t> 0 </a:t>
            </a:r>
            <a:r>
              <a:rPr lang="en-US" sz="3200" dirty="0" err="1">
                <a:solidFill>
                  <a:srgbClr val="000000"/>
                </a:solidFill>
                <a:latin typeface="Times New Roman" pitchFamily="18" charset="0"/>
                <a:cs typeface="Times New Roman" pitchFamily="18" charset="0"/>
              </a:rPr>
              <a:t>đến</a:t>
            </a:r>
            <a:r>
              <a:rPr lang="en-US" sz="3200" dirty="0">
                <a:solidFill>
                  <a:srgbClr val="000000"/>
                </a:solidFill>
                <a:latin typeface="Times New Roman" pitchFamily="18" charset="0"/>
                <a:cs typeface="Times New Roman" pitchFamily="18" charset="0"/>
              </a:rPr>
              <a:t> 6 </a:t>
            </a:r>
            <a:r>
              <a:rPr lang="en-US" sz="3200" dirty="0" err="1">
                <a:solidFill>
                  <a:srgbClr val="000000"/>
                </a:solidFill>
                <a:latin typeface="Times New Roman" pitchFamily="18" charset="0"/>
                <a:cs typeface="Times New Roman" pitchFamily="18" charset="0"/>
              </a:rPr>
              <a:t>tuổi</a:t>
            </a:r>
            <a:endParaRPr lang="en-US" sz="3200" dirty="0">
              <a:solidFill>
                <a:srgbClr val="000000"/>
              </a:solidFill>
              <a:latin typeface="Times New Roman" pitchFamily="18" charset="0"/>
              <a:cs typeface="Times New Roman" pitchFamily="18" charset="0"/>
            </a:endParaRPr>
          </a:p>
        </p:txBody>
      </p:sp>
      <p:pic>
        <p:nvPicPr>
          <p:cNvPr id="116" name="Picture 1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31047" y="4428728"/>
            <a:ext cx="784743" cy="493675"/>
          </a:xfrm>
          <a:prstGeom prst="rect">
            <a:avLst/>
          </a:prstGeom>
        </p:spPr>
      </p:pic>
      <p:sp>
        <p:nvSpPr>
          <p:cNvPr id="117" name="TextBox 117"/>
          <p:cNvSpPr txBox="1"/>
          <p:nvPr/>
        </p:nvSpPr>
        <p:spPr>
          <a:xfrm>
            <a:off x="9668369" y="4410054"/>
            <a:ext cx="6695039" cy="2260234"/>
          </a:xfrm>
          <a:prstGeom prst="rect">
            <a:avLst/>
          </a:prstGeom>
        </p:spPr>
        <p:txBody>
          <a:bodyPr lIns="0" tIns="0" rIns="0" bIns="0" rtlCol="0" anchor="t">
            <a:spAutoFit/>
          </a:bodyPr>
          <a:lstStyle/>
          <a:p>
            <a:pPr algn="ctr">
              <a:lnSpc>
                <a:spcPts val="4480"/>
              </a:lnSpc>
            </a:pPr>
            <a:r>
              <a:rPr lang="en-US" sz="3200" dirty="0" err="1">
                <a:solidFill>
                  <a:srgbClr val="000000"/>
                </a:solidFill>
                <a:latin typeface="Times New Roman" pitchFamily="18" charset="0"/>
                <a:cs typeface="Times New Roman" pitchFamily="18" charset="0"/>
              </a:rPr>
              <a:t>Chấp</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nhận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sự</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duy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nhất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mỗi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trẻ</a:t>
            </a:r>
            <a:r>
              <a:rPr lang="en-US" sz="3200" dirty="0">
                <a:solidFill>
                  <a:srgbClr val="000000"/>
                </a:solidFill>
                <a:latin typeface="Times New Roman" pitchFamily="18" charset="0"/>
                <a:cs typeface="Times New Roman" pitchFamily="18" charset="0"/>
              </a:rPr>
              <a:t> </a:t>
            </a:r>
          </a:p>
          <a:p>
            <a:pPr algn="ctr">
              <a:lnSpc>
                <a:spcPts val="4480"/>
              </a:lnSpc>
            </a:pP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phép</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trẻ</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phát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triển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tuỳ</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theo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những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năng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riêng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mình</a:t>
            </a:r>
            <a:endParaRPr lang="en-US" sz="3200" dirty="0">
              <a:solidFill>
                <a:srgbClr val="000000"/>
              </a:solidFill>
              <a:latin typeface="Times New Roman" pitchFamily="18" charset="0"/>
              <a:cs typeface="Times New Roman" pitchFamily="18" charset="0"/>
            </a:endParaRPr>
          </a:p>
          <a:p>
            <a:pPr algn="ctr">
              <a:lnSpc>
                <a:spcPts val="4480"/>
              </a:lnSpc>
            </a:pP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thời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gian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riêng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mình</a:t>
            </a:r>
            <a:r>
              <a:rPr lang="en-US" sz="3200" dirty="0">
                <a:solidFill>
                  <a:srgbClr val="000000"/>
                </a:solidFill>
                <a:latin typeface="Times New Roman" pitchFamily="18" charset="0"/>
                <a:cs typeface="Times New Roman" pitchFamily="18" charset="0"/>
              </a:rPr>
              <a:t>. </a:t>
            </a:r>
          </a:p>
        </p:txBody>
      </p:sp>
      <p:pic>
        <p:nvPicPr>
          <p:cNvPr id="118" name="Picture 1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31047" y="6724754"/>
            <a:ext cx="784743" cy="493675"/>
          </a:xfrm>
          <a:prstGeom prst="rect">
            <a:avLst/>
          </a:prstGeom>
        </p:spPr>
      </p:pic>
      <p:sp>
        <p:nvSpPr>
          <p:cNvPr id="119" name="TextBox 119"/>
          <p:cNvSpPr txBox="1"/>
          <p:nvPr/>
        </p:nvSpPr>
        <p:spPr>
          <a:xfrm>
            <a:off x="9947472" y="6728698"/>
            <a:ext cx="6402911" cy="1731243"/>
          </a:xfrm>
          <a:prstGeom prst="rect">
            <a:avLst/>
          </a:prstGeom>
        </p:spPr>
        <p:txBody>
          <a:bodyPr lIns="0" tIns="0" rIns="0" bIns="0" rtlCol="0" anchor="t">
            <a:spAutoFit/>
          </a:bodyPr>
          <a:lstStyle/>
          <a:p>
            <a:pPr algn="ctr">
              <a:lnSpc>
                <a:spcPts val="4480"/>
              </a:lnSpc>
            </a:pPr>
            <a:r>
              <a:rPr lang="en-US" sz="3300" dirty="0" err="1">
                <a:solidFill>
                  <a:srgbClr val="000000"/>
                </a:solidFill>
                <a:latin typeface="Times New Roman" pitchFamily="18" charset="0"/>
                <a:cs typeface="Times New Roman" pitchFamily="18" charset="0"/>
              </a:rPr>
              <a:t>Nhấn</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mạnh</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đến</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vai</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trò</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của</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tính</a:t>
            </a:r>
            <a:r>
              <a:rPr lang="en-US" sz="3300" dirty="0">
                <a:solidFill>
                  <a:srgbClr val="000000"/>
                </a:solidFill>
                <a:latin typeface="Times New Roman" pitchFamily="18" charset="0"/>
                <a:cs typeface="Times New Roman" pitchFamily="18" charset="0"/>
              </a:rPr>
              <a:t> </a:t>
            </a:r>
          </a:p>
          <a:p>
            <a:pPr algn="ctr">
              <a:lnSpc>
                <a:spcPts val="4480"/>
              </a:lnSpc>
            </a:pPr>
            <a:r>
              <a:rPr lang="en-US" sz="3300" dirty="0" err="1">
                <a:solidFill>
                  <a:srgbClr val="000000"/>
                </a:solidFill>
                <a:latin typeface="Times New Roman" pitchFamily="18" charset="0"/>
                <a:cs typeface="Times New Roman" pitchFamily="18" charset="0"/>
              </a:rPr>
              <a:t>tự</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lập</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tự</a:t>
            </a:r>
            <a:r>
              <a:rPr lang="en-US" sz="3300" dirty="0">
                <a:solidFill>
                  <a:srgbClr val="000000"/>
                </a:solidFill>
                <a:latin typeface="Times New Roman" pitchFamily="18" charset="0"/>
                <a:cs typeface="Times New Roman" pitchFamily="18" charset="0"/>
              </a:rPr>
              <a:t> do </a:t>
            </a:r>
            <a:r>
              <a:rPr lang="en-US" sz="3300" dirty="0" err="1">
                <a:solidFill>
                  <a:srgbClr val="000000"/>
                </a:solidFill>
                <a:latin typeface="Times New Roman" pitchFamily="18" charset="0"/>
                <a:cs typeface="Times New Roman" pitchFamily="18" charset="0"/>
              </a:rPr>
              <a:t>trong</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việc</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hình</a:t>
            </a:r>
            <a:endParaRPr lang="en-US" sz="3300" dirty="0">
              <a:solidFill>
                <a:srgbClr val="000000"/>
              </a:solidFill>
              <a:latin typeface="Times New Roman" pitchFamily="18" charset="0"/>
              <a:cs typeface="Times New Roman" pitchFamily="18" charset="0"/>
            </a:endParaRPr>
          </a:p>
          <a:p>
            <a:pPr algn="ctr">
              <a:lnSpc>
                <a:spcPts val="4480"/>
              </a:lnSpc>
            </a:pP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thành</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nhân</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cách</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trẻ</a:t>
            </a:r>
            <a:r>
              <a:rPr lang="en-US" sz="3300" dirty="0">
                <a:solidFill>
                  <a:srgbClr val="000000"/>
                </a:solidFill>
                <a:latin typeface="Times New Roman" pitchFamily="18" charset="0"/>
                <a:cs typeface="Times New Roman" pitchFamily="18"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74333" y="1117732"/>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564542" y="3904500"/>
            <a:ext cx="2186870" cy="1191585"/>
            <a:chOff x="0" y="0"/>
            <a:chExt cx="595553" cy="324506"/>
          </a:xfrm>
        </p:grpSpPr>
        <p:sp>
          <p:nvSpPr>
            <p:cNvPr id="56" name="Freeform 5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57" name="TextBox 5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58" name="Group 58"/>
          <p:cNvGrpSpPr/>
          <p:nvPr/>
        </p:nvGrpSpPr>
        <p:grpSpPr>
          <a:xfrm>
            <a:off x="15666322" y="3992410"/>
            <a:ext cx="1998307" cy="1015766"/>
            <a:chOff x="0" y="0"/>
            <a:chExt cx="544201" cy="276625"/>
          </a:xfrm>
        </p:grpSpPr>
        <p:sp>
          <p:nvSpPr>
            <p:cNvPr id="59" name="Freeform 5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60" name="TextBox 60"/>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503D36"/>
                  </a:solidFill>
                  <a:latin typeface="Sniglet"/>
                </a:rPr>
                <a:t>Chapter 1</a:t>
              </a: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88" name="Picture 8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086843" y="3240753"/>
            <a:ext cx="1911848" cy="417595"/>
          </a:xfrm>
          <a:prstGeom prst="rect">
            <a:avLst/>
          </a:prstGeom>
        </p:spPr>
      </p:pic>
      <p:pic>
        <p:nvPicPr>
          <p:cNvPr id="89" name="Picture 89"/>
          <p:cNvPicPr>
            <a:picLocks noChangeAspect="1"/>
          </p:cNvPicPr>
          <p:nvPr/>
        </p:nvPicPr>
        <p:blipFill>
          <a:blip r:embed="rId6"/>
          <a:srcRect t="17398" r="65930" b="54795"/>
          <a:stretch>
            <a:fillRect/>
          </a:stretch>
        </p:blipFill>
        <p:spPr>
          <a:xfrm rot="-1910158">
            <a:off x="12923317" y="7782953"/>
            <a:ext cx="1011795" cy="696741"/>
          </a:xfrm>
          <a:prstGeom prst="rect">
            <a:avLst/>
          </a:prstGeom>
        </p:spPr>
      </p:pic>
      <p:pic>
        <p:nvPicPr>
          <p:cNvPr id="90" name="Picture 90"/>
          <p:cNvPicPr>
            <a:picLocks noChangeAspect="1"/>
          </p:cNvPicPr>
          <p:nvPr/>
        </p:nvPicPr>
        <p:blipFill>
          <a:blip r:embed="rId7"/>
          <a:srcRect t="17398" r="65930" b="54795"/>
          <a:stretch>
            <a:fillRect/>
          </a:stretch>
        </p:blipFill>
        <p:spPr>
          <a:xfrm rot="-9330707">
            <a:off x="2823895" y="7819040"/>
            <a:ext cx="1011795" cy="696741"/>
          </a:xfrm>
          <a:prstGeom prst="rect">
            <a:avLst/>
          </a:prstGeom>
        </p:spPr>
      </p:pic>
      <p:pic>
        <p:nvPicPr>
          <p:cNvPr id="91" name="Picture 91"/>
          <p:cNvPicPr>
            <a:picLocks noChangeAspect="1"/>
          </p:cNvPicPr>
          <p:nvPr/>
        </p:nvPicPr>
        <p:blipFill>
          <a:blip r:embed="rId8"/>
          <a:srcRect t="17398" r="65930" b="54795"/>
          <a:stretch>
            <a:fillRect/>
          </a:stretch>
        </p:blipFill>
        <p:spPr>
          <a:xfrm rot="3830762">
            <a:off x="11560713" y="2030422"/>
            <a:ext cx="1011795" cy="696741"/>
          </a:xfrm>
          <a:prstGeom prst="rect">
            <a:avLst/>
          </a:prstGeom>
        </p:spPr>
      </p:pic>
      <p:pic>
        <p:nvPicPr>
          <p:cNvPr id="92" name="Picture 9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419199" y="8117681"/>
            <a:ext cx="1911848" cy="417595"/>
          </a:xfrm>
          <a:prstGeom prst="rect">
            <a:avLst/>
          </a:prstGeom>
        </p:spPr>
      </p:pic>
      <p:grpSp>
        <p:nvGrpSpPr>
          <p:cNvPr id="93" name="Group 93"/>
          <p:cNvGrpSpPr/>
          <p:nvPr/>
        </p:nvGrpSpPr>
        <p:grpSpPr>
          <a:xfrm>
            <a:off x="3842486" y="1109736"/>
            <a:ext cx="10200281" cy="1623751"/>
            <a:chOff x="0" y="0"/>
            <a:chExt cx="2686494" cy="427655"/>
          </a:xfrm>
        </p:grpSpPr>
        <p:sp>
          <p:nvSpPr>
            <p:cNvPr id="94" name="Freeform 94"/>
            <p:cNvSpPr/>
            <p:nvPr/>
          </p:nvSpPr>
          <p:spPr>
            <a:xfrm>
              <a:off x="0" y="0"/>
              <a:ext cx="2686494" cy="427655"/>
            </a:xfrm>
            <a:custGeom>
              <a:avLst/>
              <a:gdLst/>
              <a:ahLst/>
              <a:cxnLst/>
              <a:rect l="l" t="t" r="r" b="b"/>
              <a:pathLst>
                <a:path w="2686494" h="427655">
                  <a:moveTo>
                    <a:pt x="75899" y="0"/>
                  </a:moveTo>
                  <a:lnTo>
                    <a:pt x="2610595" y="0"/>
                  </a:lnTo>
                  <a:cubicBezTo>
                    <a:pt x="2652513" y="0"/>
                    <a:pt x="2686494" y="33981"/>
                    <a:pt x="2686494" y="75899"/>
                  </a:cubicBezTo>
                  <a:lnTo>
                    <a:pt x="2686494" y="351756"/>
                  </a:lnTo>
                  <a:cubicBezTo>
                    <a:pt x="2686494" y="393673"/>
                    <a:pt x="2652513" y="427655"/>
                    <a:pt x="2610595" y="427655"/>
                  </a:cubicBezTo>
                  <a:lnTo>
                    <a:pt x="75899" y="427655"/>
                  </a:lnTo>
                  <a:cubicBezTo>
                    <a:pt x="33981" y="427655"/>
                    <a:pt x="0" y="393673"/>
                    <a:pt x="0" y="351756"/>
                  </a:cubicBezTo>
                  <a:lnTo>
                    <a:pt x="0" y="75899"/>
                  </a:lnTo>
                  <a:cubicBezTo>
                    <a:pt x="0" y="33981"/>
                    <a:pt x="33981" y="0"/>
                    <a:pt x="75899" y="0"/>
                  </a:cubicBezTo>
                  <a:close/>
                </a:path>
              </a:pathLst>
            </a:custGeom>
            <a:solidFill>
              <a:srgbClr val="FFCF91"/>
            </a:solidFill>
            <a:ln w="47625">
              <a:solidFill>
                <a:srgbClr val="E76262"/>
              </a:solidFill>
            </a:ln>
          </p:spPr>
        </p:sp>
        <p:sp>
          <p:nvSpPr>
            <p:cNvPr id="95" name="TextBox 9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TextBox 110"/>
          <p:cNvSpPr txBox="1"/>
          <p:nvPr/>
        </p:nvSpPr>
        <p:spPr>
          <a:xfrm>
            <a:off x="3715023" y="1051057"/>
            <a:ext cx="10200281" cy="1904365"/>
          </a:xfrm>
          <a:prstGeom prst="rect">
            <a:avLst/>
          </a:prstGeom>
        </p:spPr>
        <p:txBody>
          <a:bodyPr lIns="0" tIns="0" rIns="0" bIns="0" rtlCol="0" anchor="t">
            <a:spAutoFit/>
          </a:bodyPr>
          <a:lstStyle/>
          <a:p>
            <a:pPr algn="ctr">
              <a:lnSpc>
                <a:spcPts val="4759"/>
              </a:lnSpc>
            </a:pPr>
            <a:endParaRPr/>
          </a:p>
          <a:p>
            <a:pPr algn="ctr">
              <a:lnSpc>
                <a:spcPts val="5739"/>
              </a:lnSpc>
            </a:pPr>
            <a:r>
              <a:rPr lang="en-US" sz="4099">
                <a:solidFill>
                  <a:srgbClr val="503D36"/>
                </a:solidFill>
                <a:latin typeface="More Sugar"/>
              </a:rPr>
              <a:t>Montessori giúp trẻ phát triển giác quan</a:t>
            </a:r>
          </a:p>
          <a:p>
            <a:pPr algn="ctr">
              <a:lnSpc>
                <a:spcPts val="4759"/>
              </a:lnSpc>
            </a:pPr>
            <a:endParaRPr lang="en-US" sz="4099">
              <a:solidFill>
                <a:srgbClr val="503D36"/>
              </a:solidFill>
              <a:latin typeface="More Sugar"/>
            </a:endParaRPr>
          </a:p>
        </p:txBody>
      </p:sp>
      <p:sp>
        <p:nvSpPr>
          <p:cNvPr id="111" name="AutoShape 2" descr="BẢO HÀNH TRỌN ĐỜI] Đồ Chơi Gỗ Thông Minh Cho Bé, Đồ Chơi Trí Tuệ, Đồ"/>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AutoShape 4" descr="BẢO HÀNH TRỌN ĐỜI] Đồ Chơi Gỗ Thông Minh Cho Bé, Đồ Chơi Trí Tuệ, Đồ"/>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12"/>
          <p:cNvSpPr/>
          <p:nvPr/>
        </p:nvSpPr>
        <p:spPr>
          <a:xfrm>
            <a:off x="2133600" y="3213878"/>
            <a:ext cx="6809026" cy="5016758"/>
          </a:xfrm>
          <a:prstGeom prst="rect">
            <a:avLst/>
          </a:prstGeom>
        </p:spPr>
        <p:txBody>
          <a:bodyPr wrap="square">
            <a:spAutoFit/>
          </a:bodyPr>
          <a:lstStyle/>
          <a:p>
            <a:r>
              <a:rPr lang="en-US" sz="3200" dirty="0">
                <a:latin typeface="Times New Roman" pitchFamily="18" charset="0"/>
                <a:cs typeface="Times New Roman" pitchFamily="18" charset="0"/>
              </a:rPr>
              <a:t>THỊ GIÁC: </a:t>
            </a:r>
            <a:r>
              <a:rPr lang="vi-VN" sz="3200" dirty="0">
                <a:latin typeface="Times New Roman" pitchFamily="18" charset="0"/>
                <a:cs typeface="Times New Roman" pitchFamily="18" charset="0"/>
              </a:rPr>
              <a:t>Những giáo cụ trực quan được sử dụng kích thích thị giác như hình trụ có núm, cầu thang, tủ hình học, hộp màu… Các bé sẽ được làm quen, quan sát và nhận biết kích thước to-nhỏ, độ rộng-hẹp, dài-ngắn… Bên cạnh đó, các bé còn phân biệt được hình dáng, màu sắc đậm-nhạt… và biết sắp xếp những hình khối này từ thấp đến cao, từ nhỏ đến lớn.</a:t>
            </a:r>
            <a:endParaRPr lang="en-US" sz="3200" dirty="0">
              <a:latin typeface="Times New Roman" pitchFamily="18" charset="0"/>
              <a:cs typeface="Times New Roman" pitchFamily="18" charset="0"/>
            </a:endParaRPr>
          </a:p>
        </p:txBody>
      </p:sp>
      <p:pic>
        <p:nvPicPr>
          <p:cNvPr id="1030" name="Picture 6" descr="Biến chứng viêm dây thần kinh thị giác | Vinme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1199" y="3658348"/>
            <a:ext cx="6477135" cy="4727108"/>
          </a:xfrm>
          <a:prstGeom prst="rect">
            <a:avLst/>
          </a:prstGeom>
          <a:noFill/>
          <a:extLst>
            <a:ext uri="{909E8E84-426E-40DD-AFC4-6F175D3DCCD1}">
              <a14:hiddenFill xmlns:a14="http://schemas.microsoft.com/office/drawing/2010/main">
                <a:solidFill>
                  <a:srgbClr val="FFFFFF"/>
                </a:solidFill>
              </a14:hiddenFill>
            </a:ext>
          </a:extLst>
        </p:spPr>
      </p:pic>
      <p:grpSp>
        <p:nvGrpSpPr>
          <p:cNvPr id="115" name="Group 55"/>
          <p:cNvGrpSpPr/>
          <p:nvPr/>
        </p:nvGrpSpPr>
        <p:grpSpPr>
          <a:xfrm>
            <a:off x="1814898" y="3155099"/>
            <a:ext cx="7577657" cy="5504590"/>
            <a:chOff x="0" y="-684443"/>
            <a:chExt cx="2954861" cy="1975643"/>
          </a:xfrm>
        </p:grpSpPr>
        <p:sp>
          <p:nvSpPr>
            <p:cNvPr id="117" name="TextBox 57"/>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sp>
          <p:nvSpPr>
            <p:cNvPr id="116" name="Freeform 56"/>
            <p:cNvSpPr/>
            <p:nvPr/>
          </p:nvSpPr>
          <p:spPr>
            <a:xfrm>
              <a:off x="54935" y="-684443"/>
              <a:ext cx="2899926" cy="1975643"/>
            </a:xfrm>
            <a:custGeom>
              <a:avLst/>
              <a:gdLst/>
              <a:ahLst/>
              <a:cxnLst/>
              <a:rect l="l" t="t" r="r" b="b"/>
              <a:pathLst>
                <a:path w="2111749" h="1975643">
                  <a:moveTo>
                    <a:pt x="114137" y="0"/>
                  </a:moveTo>
                  <a:lnTo>
                    <a:pt x="1997612" y="0"/>
                  </a:lnTo>
                  <a:cubicBezTo>
                    <a:pt x="2060648" y="0"/>
                    <a:pt x="2111749" y="51101"/>
                    <a:pt x="2111749" y="114137"/>
                  </a:cubicBezTo>
                  <a:lnTo>
                    <a:pt x="2111749" y="1861506"/>
                  </a:lnTo>
                  <a:cubicBezTo>
                    <a:pt x="2111749" y="1924542"/>
                    <a:pt x="2060648" y="1975643"/>
                    <a:pt x="1997612" y="1975643"/>
                  </a:cubicBezTo>
                  <a:lnTo>
                    <a:pt x="114137" y="1975643"/>
                  </a:lnTo>
                  <a:cubicBezTo>
                    <a:pt x="83866" y="1975643"/>
                    <a:pt x="54835" y="1963618"/>
                    <a:pt x="33430" y="1942213"/>
                  </a:cubicBezTo>
                  <a:cubicBezTo>
                    <a:pt x="12025" y="1920809"/>
                    <a:pt x="0" y="1891777"/>
                    <a:pt x="0" y="1861506"/>
                  </a:cubicBezTo>
                  <a:lnTo>
                    <a:pt x="0" y="114137"/>
                  </a:lnTo>
                  <a:cubicBezTo>
                    <a:pt x="0" y="51101"/>
                    <a:pt x="51101" y="0"/>
                    <a:pt x="114137" y="0"/>
                  </a:cubicBezTo>
                  <a:close/>
                </a:path>
              </a:pathLst>
            </a:custGeom>
            <a:solidFill>
              <a:srgbClr val="000000">
                <a:alpha val="0"/>
              </a:srgbClr>
            </a:solidFill>
            <a:ln w="47625">
              <a:solidFill>
                <a:srgbClr val="E76262"/>
              </a:solidFill>
            </a:ln>
          </p:spPr>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74333" y="1117732"/>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564542" y="3904500"/>
            <a:ext cx="2186870" cy="1191585"/>
            <a:chOff x="0" y="0"/>
            <a:chExt cx="595553" cy="324506"/>
          </a:xfrm>
        </p:grpSpPr>
        <p:sp>
          <p:nvSpPr>
            <p:cNvPr id="56" name="Freeform 5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57" name="TextBox 5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58" name="Group 58"/>
          <p:cNvGrpSpPr/>
          <p:nvPr/>
        </p:nvGrpSpPr>
        <p:grpSpPr>
          <a:xfrm>
            <a:off x="15666322" y="3992410"/>
            <a:ext cx="1998307" cy="1015766"/>
            <a:chOff x="0" y="0"/>
            <a:chExt cx="544201" cy="276625"/>
          </a:xfrm>
        </p:grpSpPr>
        <p:sp>
          <p:nvSpPr>
            <p:cNvPr id="59" name="Freeform 5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60" name="TextBox 60"/>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503D36"/>
                  </a:solidFill>
                  <a:latin typeface="Sniglet"/>
                </a:rPr>
                <a:t>Chapter 1</a:t>
              </a: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88" name="Picture 8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086843" y="3240753"/>
            <a:ext cx="1911848" cy="417595"/>
          </a:xfrm>
          <a:prstGeom prst="rect">
            <a:avLst/>
          </a:prstGeom>
        </p:spPr>
      </p:pic>
      <p:pic>
        <p:nvPicPr>
          <p:cNvPr id="89" name="Picture 89"/>
          <p:cNvPicPr>
            <a:picLocks noChangeAspect="1"/>
          </p:cNvPicPr>
          <p:nvPr/>
        </p:nvPicPr>
        <p:blipFill>
          <a:blip r:embed="rId6"/>
          <a:srcRect t="17398" r="65930" b="54795"/>
          <a:stretch>
            <a:fillRect/>
          </a:stretch>
        </p:blipFill>
        <p:spPr>
          <a:xfrm rot="-1910158">
            <a:off x="12923317" y="7782953"/>
            <a:ext cx="1011795" cy="696741"/>
          </a:xfrm>
          <a:prstGeom prst="rect">
            <a:avLst/>
          </a:prstGeom>
        </p:spPr>
      </p:pic>
      <p:pic>
        <p:nvPicPr>
          <p:cNvPr id="90" name="Picture 90"/>
          <p:cNvPicPr>
            <a:picLocks noChangeAspect="1"/>
          </p:cNvPicPr>
          <p:nvPr/>
        </p:nvPicPr>
        <p:blipFill>
          <a:blip r:embed="rId7"/>
          <a:srcRect t="17398" r="65930" b="54795"/>
          <a:stretch>
            <a:fillRect/>
          </a:stretch>
        </p:blipFill>
        <p:spPr>
          <a:xfrm rot="-9330707">
            <a:off x="2823895" y="7819040"/>
            <a:ext cx="1011795" cy="696741"/>
          </a:xfrm>
          <a:prstGeom prst="rect">
            <a:avLst/>
          </a:prstGeom>
        </p:spPr>
      </p:pic>
      <p:pic>
        <p:nvPicPr>
          <p:cNvPr id="91" name="Picture 91"/>
          <p:cNvPicPr>
            <a:picLocks noChangeAspect="1"/>
          </p:cNvPicPr>
          <p:nvPr/>
        </p:nvPicPr>
        <p:blipFill>
          <a:blip r:embed="rId8"/>
          <a:srcRect t="17398" r="65930" b="54795"/>
          <a:stretch>
            <a:fillRect/>
          </a:stretch>
        </p:blipFill>
        <p:spPr>
          <a:xfrm rot="3830762">
            <a:off x="11560713" y="2030422"/>
            <a:ext cx="1011795" cy="696741"/>
          </a:xfrm>
          <a:prstGeom prst="rect">
            <a:avLst/>
          </a:prstGeom>
        </p:spPr>
      </p:pic>
      <p:pic>
        <p:nvPicPr>
          <p:cNvPr id="92" name="Picture 9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419199" y="8117681"/>
            <a:ext cx="1911848" cy="417595"/>
          </a:xfrm>
          <a:prstGeom prst="rect">
            <a:avLst/>
          </a:prstGeom>
        </p:spPr>
      </p:pic>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TextBox 110"/>
          <p:cNvSpPr txBox="1"/>
          <p:nvPr/>
        </p:nvSpPr>
        <p:spPr>
          <a:xfrm>
            <a:off x="3715023" y="1051057"/>
            <a:ext cx="10200281" cy="1346522"/>
          </a:xfrm>
          <a:prstGeom prst="rect">
            <a:avLst/>
          </a:prstGeom>
        </p:spPr>
        <p:txBody>
          <a:bodyPr lIns="0" tIns="0" rIns="0" bIns="0" rtlCol="0" anchor="t">
            <a:spAutoFit/>
          </a:bodyPr>
          <a:lstStyle/>
          <a:p>
            <a:pPr algn="ctr">
              <a:lnSpc>
                <a:spcPts val="5739"/>
              </a:lnSpc>
            </a:pPr>
            <a:endParaRPr lang="en-US" sz="4099" dirty="0">
              <a:solidFill>
                <a:srgbClr val="503D36"/>
              </a:solidFill>
              <a:latin typeface="More Sugar"/>
            </a:endParaRPr>
          </a:p>
          <a:p>
            <a:pPr algn="ctr">
              <a:lnSpc>
                <a:spcPts val="4759"/>
              </a:lnSpc>
            </a:pPr>
            <a:endParaRPr lang="en-US" sz="4099" dirty="0">
              <a:solidFill>
                <a:srgbClr val="503D36"/>
              </a:solidFill>
              <a:latin typeface="More Sugar"/>
            </a:endParaRPr>
          </a:p>
        </p:txBody>
      </p:sp>
      <p:sp>
        <p:nvSpPr>
          <p:cNvPr id="111" name="AutoShape 2" descr="BẢO HÀNH TRỌN ĐỜI] Đồ Chơi Gỗ Thông Minh Cho Bé, Đồ Chơi Trí Tuệ, Đồ"/>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AutoShape 4" descr="BẢO HÀNH TRỌN ĐỜI] Đồ Chơi Gỗ Thông Minh Cho Bé, Đồ Chơi Trí Tuệ, Đồ"/>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6" name="Group 55"/>
          <p:cNvGrpSpPr/>
          <p:nvPr/>
        </p:nvGrpSpPr>
        <p:grpSpPr>
          <a:xfrm>
            <a:off x="1827595" y="2259487"/>
            <a:ext cx="6783005" cy="6909115"/>
            <a:chOff x="0" y="0"/>
            <a:chExt cx="2111749" cy="1975643"/>
          </a:xfrm>
        </p:grpSpPr>
        <p:sp>
          <p:nvSpPr>
            <p:cNvPr id="117" name="Freeform 56"/>
            <p:cNvSpPr/>
            <p:nvPr/>
          </p:nvSpPr>
          <p:spPr>
            <a:xfrm>
              <a:off x="0" y="0"/>
              <a:ext cx="2111749" cy="1975643"/>
            </a:xfrm>
            <a:custGeom>
              <a:avLst/>
              <a:gdLst/>
              <a:ahLst/>
              <a:cxnLst/>
              <a:rect l="l" t="t" r="r" b="b"/>
              <a:pathLst>
                <a:path w="2111749" h="1975643">
                  <a:moveTo>
                    <a:pt x="114137" y="0"/>
                  </a:moveTo>
                  <a:lnTo>
                    <a:pt x="1997612" y="0"/>
                  </a:lnTo>
                  <a:cubicBezTo>
                    <a:pt x="2060648" y="0"/>
                    <a:pt x="2111749" y="51101"/>
                    <a:pt x="2111749" y="114137"/>
                  </a:cubicBezTo>
                  <a:lnTo>
                    <a:pt x="2111749" y="1861506"/>
                  </a:lnTo>
                  <a:cubicBezTo>
                    <a:pt x="2111749" y="1924542"/>
                    <a:pt x="2060648" y="1975643"/>
                    <a:pt x="1997612" y="1975643"/>
                  </a:cubicBezTo>
                  <a:lnTo>
                    <a:pt x="114137" y="1975643"/>
                  </a:lnTo>
                  <a:cubicBezTo>
                    <a:pt x="83866" y="1975643"/>
                    <a:pt x="54835" y="1963618"/>
                    <a:pt x="33430" y="1942213"/>
                  </a:cubicBezTo>
                  <a:cubicBezTo>
                    <a:pt x="12025" y="1920809"/>
                    <a:pt x="0" y="1891777"/>
                    <a:pt x="0" y="1861506"/>
                  </a:cubicBezTo>
                  <a:lnTo>
                    <a:pt x="0" y="114137"/>
                  </a:lnTo>
                  <a:cubicBezTo>
                    <a:pt x="0" y="51101"/>
                    <a:pt x="51101" y="0"/>
                    <a:pt x="114137" y="0"/>
                  </a:cubicBezTo>
                  <a:close/>
                </a:path>
              </a:pathLst>
            </a:custGeom>
            <a:solidFill>
              <a:srgbClr val="000000">
                <a:alpha val="0"/>
              </a:srgbClr>
            </a:solidFill>
            <a:ln w="47625">
              <a:solidFill>
                <a:srgbClr val="E76262"/>
              </a:solidFill>
            </a:ln>
          </p:spPr>
        </p:sp>
        <p:sp>
          <p:nvSpPr>
            <p:cNvPr id="118" name="TextBox 57"/>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grpSp>
        <p:nvGrpSpPr>
          <p:cNvPr id="119" name="Group 55"/>
          <p:cNvGrpSpPr/>
          <p:nvPr/>
        </p:nvGrpSpPr>
        <p:grpSpPr>
          <a:xfrm>
            <a:off x="8861546" y="2331536"/>
            <a:ext cx="6783005" cy="6837065"/>
            <a:chOff x="0" y="0"/>
            <a:chExt cx="2111749" cy="1975643"/>
          </a:xfrm>
        </p:grpSpPr>
        <p:sp>
          <p:nvSpPr>
            <p:cNvPr id="120" name="Freeform 56"/>
            <p:cNvSpPr/>
            <p:nvPr/>
          </p:nvSpPr>
          <p:spPr>
            <a:xfrm>
              <a:off x="0" y="0"/>
              <a:ext cx="2111749" cy="1975643"/>
            </a:xfrm>
            <a:custGeom>
              <a:avLst/>
              <a:gdLst/>
              <a:ahLst/>
              <a:cxnLst/>
              <a:rect l="l" t="t" r="r" b="b"/>
              <a:pathLst>
                <a:path w="2111749" h="1975643">
                  <a:moveTo>
                    <a:pt x="114137" y="0"/>
                  </a:moveTo>
                  <a:lnTo>
                    <a:pt x="1997612" y="0"/>
                  </a:lnTo>
                  <a:cubicBezTo>
                    <a:pt x="2060648" y="0"/>
                    <a:pt x="2111749" y="51101"/>
                    <a:pt x="2111749" y="114137"/>
                  </a:cubicBezTo>
                  <a:lnTo>
                    <a:pt x="2111749" y="1861506"/>
                  </a:lnTo>
                  <a:cubicBezTo>
                    <a:pt x="2111749" y="1924542"/>
                    <a:pt x="2060648" y="1975643"/>
                    <a:pt x="1997612" y="1975643"/>
                  </a:cubicBezTo>
                  <a:lnTo>
                    <a:pt x="114137" y="1975643"/>
                  </a:lnTo>
                  <a:cubicBezTo>
                    <a:pt x="83866" y="1975643"/>
                    <a:pt x="54835" y="1963618"/>
                    <a:pt x="33430" y="1942213"/>
                  </a:cubicBezTo>
                  <a:cubicBezTo>
                    <a:pt x="12025" y="1920809"/>
                    <a:pt x="0" y="1891777"/>
                    <a:pt x="0" y="1861506"/>
                  </a:cubicBezTo>
                  <a:lnTo>
                    <a:pt x="0" y="114137"/>
                  </a:lnTo>
                  <a:cubicBezTo>
                    <a:pt x="0" y="51101"/>
                    <a:pt x="51101" y="0"/>
                    <a:pt x="114137" y="0"/>
                  </a:cubicBezTo>
                  <a:close/>
                </a:path>
              </a:pathLst>
            </a:custGeom>
            <a:solidFill>
              <a:srgbClr val="000000">
                <a:alpha val="0"/>
              </a:srgbClr>
            </a:solidFill>
            <a:ln w="47625">
              <a:solidFill>
                <a:srgbClr val="E76262"/>
              </a:solidFill>
            </a:ln>
          </p:spPr>
        </p:sp>
        <p:sp>
          <p:nvSpPr>
            <p:cNvPr id="121" name="TextBox 57"/>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sp>
        <p:nvSpPr>
          <p:cNvPr id="96" name="Rectangle 95"/>
          <p:cNvSpPr/>
          <p:nvPr/>
        </p:nvSpPr>
        <p:spPr>
          <a:xfrm>
            <a:off x="2152755" y="5184843"/>
            <a:ext cx="6096000" cy="3046988"/>
          </a:xfrm>
          <a:prstGeom prst="rect">
            <a:avLst/>
          </a:prstGeom>
        </p:spPr>
        <p:txBody>
          <a:bodyPr wrap="square">
            <a:spAutoFit/>
          </a:bodyPr>
          <a:lstStyle/>
          <a:p>
            <a:r>
              <a:rPr lang="en-US" sz="3200" dirty="0">
                <a:latin typeface="Times New Roman" pitchFamily="18" charset="0"/>
                <a:cs typeface="Times New Roman" pitchFamily="18" charset="0"/>
              </a:rPr>
              <a:t>XÚC GIÁC: </a:t>
            </a:r>
            <a:r>
              <a:rPr lang="vi-VN" sz="3200" dirty="0">
                <a:latin typeface="Times New Roman" pitchFamily="18" charset="0"/>
                <a:cs typeface="Times New Roman" pitchFamily="18" charset="0"/>
              </a:rPr>
              <a:t>Bé được thỏa sức vui chơi, cầm nắm và có thể cảm nhận được tính chất đồ vật một cách chân thực nhất. Nhờ vậy, xúc giác của bé sẽ nhạy bén và phát triển hoàn thiện tối đa.</a:t>
            </a:r>
            <a:endParaRPr lang="en-US" sz="3200" dirty="0">
              <a:latin typeface="Times New Roman" pitchFamily="18" charset="0"/>
              <a:cs typeface="Times New Roman" pitchFamily="18" charset="0"/>
            </a:endParaRPr>
          </a:p>
        </p:txBody>
      </p:sp>
      <p:sp>
        <p:nvSpPr>
          <p:cNvPr id="97" name="AutoShape 2" descr="Xúc giác là gì? Tổng quan về 5 giác quan của con ngườ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Xúc giác là gì? Tổng quan về 5 giác quan của con ngườ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5556" y="1493066"/>
            <a:ext cx="5704529" cy="2672548"/>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p:cNvSpPr/>
          <p:nvPr/>
        </p:nvSpPr>
        <p:spPr>
          <a:xfrm>
            <a:off x="8861546" y="4404836"/>
            <a:ext cx="6702996" cy="4524315"/>
          </a:xfrm>
          <a:prstGeom prst="rect">
            <a:avLst/>
          </a:prstGeom>
        </p:spPr>
        <p:txBody>
          <a:bodyPr wrap="square">
            <a:spAutoFit/>
          </a:bodyPr>
          <a:lstStyle/>
          <a:p>
            <a:r>
              <a:rPr lang="en-US" sz="3200" dirty="0">
                <a:latin typeface="Times New Roman" pitchFamily="18" charset="0"/>
                <a:cs typeface="Times New Roman" pitchFamily="18" charset="0"/>
              </a:rPr>
              <a:t>THÍNH GIÁC: </a:t>
            </a:r>
            <a:r>
              <a:rPr lang="vi-VN" sz="3200" dirty="0">
                <a:latin typeface="Times New Roman" pitchFamily="18" charset="0"/>
                <a:cs typeface="Times New Roman" pitchFamily="18" charset="0"/>
              </a:rPr>
              <a:t>Lợi ích của Montessori còn mang giúp kích thích thính giác của bé phát triển, trẻ có thể phân biệt được các âm sắc, so sánh âm điệu, nhận biết độ to-nhỏ của những âm thanh khác nhau. </a:t>
            </a:r>
            <a:r>
              <a:rPr lang="en-US" sz="3200" dirty="0">
                <a:latin typeface="Times New Roman" pitchFamily="18" charset="0"/>
                <a:cs typeface="Times New Roman" pitchFamily="18" charset="0"/>
              </a:rPr>
              <a:t>K</a:t>
            </a:r>
            <a:r>
              <a:rPr lang="vi-VN" sz="3200" dirty="0">
                <a:latin typeface="Times New Roman" pitchFamily="18" charset="0"/>
                <a:cs typeface="Times New Roman" pitchFamily="18" charset="0"/>
              </a:rPr>
              <a:t>hả năng âm nhạc của cũng được phát triển với năng khiếu cảm nhạc, múa theo giai điệu và nhẹ nhàng, năng động với những bài hát vui nhộn. </a:t>
            </a:r>
            <a:endParaRPr lang="en-US" sz="3200" dirty="0">
              <a:latin typeface="Times New Roman" pitchFamily="18" charset="0"/>
              <a:cs typeface="Times New Roman" pitchFamily="18" charset="0"/>
            </a:endParaRPr>
          </a:p>
        </p:txBody>
      </p:sp>
      <p:pic>
        <p:nvPicPr>
          <p:cNvPr id="4102" name="Picture 6" descr="THỰC HIỆN PHÁT HIỆN VÀ CAN THIỆP THÍNH GIÁC SỚM ĐƯỢC TÁI PHÊ DUYỆT ĐẾN NĂM  2022 | Phonak Việt N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3669" y="1508576"/>
            <a:ext cx="5238750" cy="256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14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74333" y="1117732"/>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564542" y="3904500"/>
            <a:ext cx="2186870" cy="1191585"/>
            <a:chOff x="0" y="0"/>
            <a:chExt cx="595553" cy="324506"/>
          </a:xfrm>
        </p:grpSpPr>
        <p:sp>
          <p:nvSpPr>
            <p:cNvPr id="56" name="Freeform 5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57" name="TextBox 5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58" name="Group 58"/>
          <p:cNvGrpSpPr/>
          <p:nvPr/>
        </p:nvGrpSpPr>
        <p:grpSpPr>
          <a:xfrm>
            <a:off x="15666322" y="3992410"/>
            <a:ext cx="1998307" cy="1015766"/>
            <a:chOff x="0" y="0"/>
            <a:chExt cx="544201" cy="276625"/>
          </a:xfrm>
        </p:grpSpPr>
        <p:sp>
          <p:nvSpPr>
            <p:cNvPr id="59" name="Freeform 5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60" name="TextBox 60"/>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503D36"/>
                  </a:solidFill>
                  <a:latin typeface="Sniglet"/>
                </a:rPr>
                <a:t>Chapter 1</a:t>
              </a: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88" name="Picture 8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086843" y="3240753"/>
            <a:ext cx="1911848" cy="417595"/>
          </a:xfrm>
          <a:prstGeom prst="rect">
            <a:avLst/>
          </a:prstGeom>
        </p:spPr>
      </p:pic>
      <p:pic>
        <p:nvPicPr>
          <p:cNvPr id="89" name="Picture 89"/>
          <p:cNvPicPr>
            <a:picLocks noChangeAspect="1"/>
          </p:cNvPicPr>
          <p:nvPr/>
        </p:nvPicPr>
        <p:blipFill>
          <a:blip r:embed="rId6"/>
          <a:srcRect t="17398" r="65930" b="54795"/>
          <a:stretch>
            <a:fillRect/>
          </a:stretch>
        </p:blipFill>
        <p:spPr>
          <a:xfrm rot="-1910158">
            <a:off x="12923317" y="7782953"/>
            <a:ext cx="1011795" cy="696741"/>
          </a:xfrm>
          <a:prstGeom prst="rect">
            <a:avLst/>
          </a:prstGeom>
        </p:spPr>
      </p:pic>
      <p:pic>
        <p:nvPicPr>
          <p:cNvPr id="90" name="Picture 90"/>
          <p:cNvPicPr>
            <a:picLocks noChangeAspect="1"/>
          </p:cNvPicPr>
          <p:nvPr/>
        </p:nvPicPr>
        <p:blipFill>
          <a:blip r:embed="rId7"/>
          <a:srcRect t="17398" r="65930" b="54795"/>
          <a:stretch>
            <a:fillRect/>
          </a:stretch>
        </p:blipFill>
        <p:spPr>
          <a:xfrm rot="-9330707">
            <a:off x="2823895" y="7819040"/>
            <a:ext cx="1011795" cy="696741"/>
          </a:xfrm>
          <a:prstGeom prst="rect">
            <a:avLst/>
          </a:prstGeom>
        </p:spPr>
      </p:pic>
      <p:pic>
        <p:nvPicPr>
          <p:cNvPr id="91" name="Picture 91"/>
          <p:cNvPicPr>
            <a:picLocks noChangeAspect="1"/>
          </p:cNvPicPr>
          <p:nvPr/>
        </p:nvPicPr>
        <p:blipFill>
          <a:blip r:embed="rId8"/>
          <a:srcRect t="17398" r="65930" b="54795"/>
          <a:stretch>
            <a:fillRect/>
          </a:stretch>
        </p:blipFill>
        <p:spPr>
          <a:xfrm rot="3830762">
            <a:off x="11560713" y="2030422"/>
            <a:ext cx="1011795" cy="696741"/>
          </a:xfrm>
          <a:prstGeom prst="rect">
            <a:avLst/>
          </a:prstGeom>
        </p:spPr>
      </p:pic>
      <p:pic>
        <p:nvPicPr>
          <p:cNvPr id="92" name="Picture 9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419199" y="8117681"/>
            <a:ext cx="1911848" cy="417595"/>
          </a:xfrm>
          <a:prstGeom prst="rect">
            <a:avLst/>
          </a:prstGeom>
        </p:spPr>
      </p:pic>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TextBox 110"/>
          <p:cNvSpPr txBox="1"/>
          <p:nvPr/>
        </p:nvSpPr>
        <p:spPr>
          <a:xfrm>
            <a:off x="3715023" y="1051057"/>
            <a:ext cx="10200281" cy="1346522"/>
          </a:xfrm>
          <a:prstGeom prst="rect">
            <a:avLst/>
          </a:prstGeom>
        </p:spPr>
        <p:txBody>
          <a:bodyPr lIns="0" tIns="0" rIns="0" bIns="0" rtlCol="0" anchor="t">
            <a:spAutoFit/>
          </a:bodyPr>
          <a:lstStyle/>
          <a:p>
            <a:pPr algn="ctr">
              <a:lnSpc>
                <a:spcPts val="5739"/>
              </a:lnSpc>
            </a:pPr>
            <a:endParaRPr lang="en-US" sz="4099" dirty="0">
              <a:solidFill>
                <a:srgbClr val="503D36"/>
              </a:solidFill>
              <a:latin typeface="More Sugar"/>
            </a:endParaRPr>
          </a:p>
          <a:p>
            <a:pPr algn="ctr">
              <a:lnSpc>
                <a:spcPts val="4759"/>
              </a:lnSpc>
            </a:pPr>
            <a:endParaRPr lang="en-US" sz="4099" dirty="0">
              <a:solidFill>
                <a:srgbClr val="503D36"/>
              </a:solidFill>
              <a:latin typeface="More Sugar"/>
            </a:endParaRPr>
          </a:p>
        </p:txBody>
      </p:sp>
      <p:sp>
        <p:nvSpPr>
          <p:cNvPr id="111" name="AutoShape 2" descr="BẢO HÀNH TRỌN ĐỜI] Đồ Chơi Gỗ Thông Minh Cho Bé, Đồ Chơi Trí Tuệ, Đồ"/>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AutoShape 4" descr="BẢO HÀNH TRỌN ĐỜI] Đồ Chơi Gỗ Thông Minh Cho Bé, Đồ Chơi Trí Tuệ, Đồ"/>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6" name="Group 55"/>
          <p:cNvGrpSpPr/>
          <p:nvPr/>
        </p:nvGrpSpPr>
        <p:grpSpPr>
          <a:xfrm>
            <a:off x="1827595" y="2259487"/>
            <a:ext cx="6783005" cy="6909115"/>
            <a:chOff x="0" y="0"/>
            <a:chExt cx="2111749" cy="1975643"/>
          </a:xfrm>
        </p:grpSpPr>
        <p:sp>
          <p:nvSpPr>
            <p:cNvPr id="117" name="Freeform 56"/>
            <p:cNvSpPr/>
            <p:nvPr/>
          </p:nvSpPr>
          <p:spPr>
            <a:xfrm>
              <a:off x="0" y="0"/>
              <a:ext cx="2111749" cy="1975643"/>
            </a:xfrm>
            <a:custGeom>
              <a:avLst/>
              <a:gdLst/>
              <a:ahLst/>
              <a:cxnLst/>
              <a:rect l="l" t="t" r="r" b="b"/>
              <a:pathLst>
                <a:path w="2111749" h="1975643">
                  <a:moveTo>
                    <a:pt x="114137" y="0"/>
                  </a:moveTo>
                  <a:lnTo>
                    <a:pt x="1997612" y="0"/>
                  </a:lnTo>
                  <a:cubicBezTo>
                    <a:pt x="2060648" y="0"/>
                    <a:pt x="2111749" y="51101"/>
                    <a:pt x="2111749" y="114137"/>
                  </a:cubicBezTo>
                  <a:lnTo>
                    <a:pt x="2111749" y="1861506"/>
                  </a:lnTo>
                  <a:cubicBezTo>
                    <a:pt x="2111749" y="1924542"/>
                    <a:pt x="2060648" y="1975643"/>
                    <a:pt x="1997612" y="1975643"/>
                  </a:cubicBezTo>
                  <a:lnTo>
                    <a:pt x="114137" y="1975643"/>
                  </a:lnTo>
                  <a:cubicBezTo>
                    <a:pt x="83866" y="1975643"/>
                    <a:pt x="54835" y="1963618"/>
                    <a:pt x="33430" y="1942213"/>
                  </a:cubicBezTo>
                  <a:cubicBezTo>
                    <a:pt x="12025" y="1920809"/>
                    <a:pt x="0" y="1891777"/>
                    <a:pt x="0" y="1861506"/>
                  </a:cubicBezTo>
                  <a:lnTo>
                    <a:pt x="0" y="114137"/>
                  </a:lnTo>
                  <a:cubicBezTo>
                    <a:pt x="0" y="51101"/>
                    <a:pt x="51101" y="0"/>
                    <a:pt x="114137" y="0"/>
                  </a:cubicBezTo>
                  <a:close/>
                </a:path>
              </a:pathLst>
            </a:custGeom>
            <a:solidFill>
              <a:srgbClr val="000000">
                <a:alpha val="0"/>
              </a:srgbClr>
            </a:solidFill>
            <a:ln w="47625">
              <a:solidFill>
                <a:srgbClr val="E76262"/>
              </a:solidFill>
            </a:ln>
          </p:spPr>
        </p:sp>
        <p:sp>
          <p:nvSpPr>
            <p:cNvPr id="118" name="TextBox 57"/>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grpSp>
        <p:nvGrpSpPr>
          <p:cNvPr id="119" name="Group 55"/>
          <p:cNvGrpSpPr/>
          <p:nvPr/>
        </p:nvGrpSpPr>
        <p:grpSpPr>
          <a:xfrm>
            <a:off x="8861546" y="2331536"/>
            <a:ext cx="6783005" cy="6837065"/>
            <a:chOff x="0" y="0"/>
            <a:chExt cx="2111749" cy="1975643"/>
          </a:xfrm>
        </p:grpSpPr>
        <p:sp>
          <p:nvSpPr>
            <p:cNvPr id="120" name="Freeform 56"/>
            <p:cNvSpPr/>
            <p:nvPr/>
          </p:nvSpPr>
          <p:spPr>
            <a:xfrm>
              <a:off x="0" y="0"/>
              <a:ext cx="2111749" cy="1975643"/>
            </a:xfrm>
            <a:custGeom>
              <a:avLst/>
              <a:gdLst/>
              <a:ahLst/>
              <a:cxnLst/>
              <a:rect l="l" t="t" r="r" b="b"/>
              <a:pathLst>
                <a:path w="2111749" h="1975643">
                  <a:moveTo>
                    <a:pt x="114137" y="0"/>
                  </a:moveTo>
                  <a:lnTo>
                    <a:pt x="1997612" y="0"/>
                  </a:lnTo>
                  <a:cubicBezTo>
                    <a:pt x="2060648" y="0"/>
                    <a:pt x="2111749" y="51101"/>
                    <a:pt x="2111749" y="114137"/>
                  </a:cubicBezTo>
                  <a:lnTo>
                    <a:pt x="2111749" y="1861506"/>
                  </a:lnTo>
                  <a:cubicBezTo>
                    <a:pt x="2111749" y="1924542"/>
                    <a:pt x="2060648" y="1975643"/>
                    <a:pt x="1997612" y="1975643"/>
                  </a:cubicBezTo>
                  <a:lnTo>
                    <a:pt x="114137" y="1975643"/>
                  </a:lnTo>
                  <a:cubicBezTo>
                    <a:pt x="83866" y="1975643"/>
                    <a:pt x="54835" y="1963618"/>
                    <a:pt x="33430" y="1942213"/>
                  </a:cubicBezTo>
                  <a:cubicBezTo>
                    <a:pt x="12025" y="1920809"/>
                    <a:pt x="0" y="1891777"/>
                    <a:pt x="0" y="1861506"/>
                  </a:cubicBezTo>
                  <a:lnTo>
                    <a:pt x="0" y="114137"/>
                  </a:lnTo>
                  <a:cubicBezTo>
                    <a:pt x="0" y="51101"/>
                    <a:pt x="51101" y="0"/>
                    <a:pt x="114137" y="0"/>
                  </a:cubicBezTo>
                  <a:close/>
                </a:path>
              </a:pathLst>
            </a:custGeom>
            <a:solidFill>
              <a:srgbClr val="000000">
                <a:alpha val="0"/>
              </a:srgbClr>
            </a:solidFill>
            <a:ln w="47625">
              <a:solidFill>
                <a:srgbClr val="E76262"/>
              </a:solidFill>
            </a:ln>
          </p:spPr>
        </p:sp>
        <p:sp>
          <p:nvSpPr>
            <p:cNvPr id="121" name="TextBox 57"/>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sp>
        <p:nvSpPr>
          <p:cNvPr id="97" name="AutoShape 2" descr="Xúc giác là gì? Tổng quan về 5 giác quan của con ngườ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Rectangle 92"/>
          <p:cNvSpPr/>
          <p:nvPr/>
        </p:nvSpPr>
        <p:spPr>
          <a:xfrm>
            <a:off x="2002483" y="4995776"/>
            <a:ext cx="6433228" cy="3539430"/>
          </a:xfrm>
          <a:prstGeom prst="rect">
            <a:avLst/>
          </a:prstGeom>
        </p:spPr>
        <p:txBody>
          <a:bodyPr wrap="square">
            <a:spAutoFit/>
          </a:bodyPr>
          <a:lstStyle/>
          <a:p>
            <a:r>
              <a:rPr lang="en-US" sz="3200" dirty="0">
                <a:latin typeface="Times New Roman" pitchFamily="18" charset="0"/>
                <a:cs typeface="Times New Roman" pitchFamily="18" charset="0"/>
              </a:rPr>
              <a:t>VỊ GIÁC : </a:t>
            </a:r>
            <a:r>
              <a:rPr lang="vi-VN" sz="3200" dirty="0">
                <a:latin typeface="Times New Roman" pitchFamily="18" charset="0"/>
                <a:cs typeface="Times New Roman" pitchFamily="18" charset="0"/>
              </a:rPr>
              <a:t>Môi trường Montessori sẽ giúp các bé có thể phân biệt được những mùi vị cơ bản thông qua bài tập phát triển thị giác. Bẽ sẽ thực hành cùng lọ vị giác, dùng lưỡi tiếp xúc trực tiếp với chất mang nhiều vị khác nhau như chua, ngọt, mặn.</a:t>
            </a:r>
            <a:endParaRPr lang="en-US" sz="3200" dirty="0">
              <a:latin typeface="Times New Roman" pitchFamily="18" charset="0"/>
              <a:cs typeface="Times New Roman" pitchFamily="18" charset="0"/>
            </a:endParaRPr>
          </a:p>
        </p:txBody>
      </p:sp>
      <p:sp>
        <p:nvSpPr>
          <p:cNvPr id="94" name="Rectangle 93"/>
          <p:cNvSpPr/>
          <p:nvPr/>
        </p:nvSpPr>
        <p:spPr>
          <a:xfrm>
            <a:off x="8991600" y="5381865"/>
            <a:ext cx="6572942" cy="3046988"/>
          </a:xfrm>
          <a:prstGeom prst="rect">
            <a:avLst/>
          </a:prstGeom>
        </p:spPr>
        <p:txBody>
          <a:bodyPr wrap="square">
            <a:spAutoFit/>
          </a:bodyPr>
          <a:lstStyle/>
          <a:p>
            <a:r>
              <a:rPr lang="en-US" sz="3200" dirty="0">
                <a:latin typeface="Times New Roman" pitchFamily="18" charset="0"/>
                <a:cs typeface="Times New Roman" pitchFamily="18" charset="0"/>
              </a:rPr>
              <a:t>KHỨU GIÁC: </a:t>
            </a:r>
            <a:r>
              <a:rPr lang="vi-VN" sz="3200" dirty="0">
                <a:latin typeface="Times New Roman" pitchFamily="18" charset="0"/>
                <a:cs typeface="Times New Roman" pitchFamily="18" charset="0"/>
              </a:rPr>
              <a:t>Trẻ sẽ được ngửi, phân biệt mùi khác nhau như mùi hoa, mùi đồ ăn…Hoạt động này không chỉ giúp cho bé có sự nhạy bén về khứu giác mà còn linh hoạt, năng động hơn trong việc học tập và rèn luyện. </a:t>
            </a:r>
            <a:endParaRPr lang="en-US" sz="3200" dirty="0">
              <a:latin typeface="Times New Roman" pitchFamily="18" charset="0"/>
              <a:cs typeface="Times New Roman" pitchFamily="18" charset="0"/>
            </a:endParaRPr>
          </a:p>
        </p:txBody>
      </p:sp>
      <p:pic>
        <p:nvPicPr>
          <p:cNvPr id="6146" name="Picture 2" descr="Rối loạn vị giác và biểu hiện của bệnh - Benh.v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2078" y="1270440"/>
            <a:ext cx="4040722" cy="272197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ẻ từng mắc Covid-19 có thể bị thay đổi về khứu giá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75896" y="1331671"/>
            <a:ext cx="4604350" cy="293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38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74333" y="1117732"/>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564542" y="3904500"/>
            <a:ext cx="2186870" cy="1191585"/>
            <a:chOff x="0" y="0"/>
            <a:chExt cx="595553" cy="324506"/>
          </a:xfrm>
        </p:grpSpPr>
        <p:sp>
          <p:nvSpPr>
            <p:cNvPr id="56" name="Freeform 5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57" name="TextBox 5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58" name="Group 58"/>
          <p:cNvGrpSpPr/>
          <p:nvPr/>
        </p:nvGrpSpPr>
        <p:grpSpPr>
          <a:xfrm>
            <a:off x="15666322" y="3992410"/>
            <a:ext cx="1998307" cy="1015766"/>
            <a:chOff x="0" y="0"/>
            <a:chExt cx="544201" cy="276625"/>
          </a:xfrm>
        </p:grpSpPr>
        <p:sp>
          <p:nvSpPr>
            <p:cNvPr id="59" name="Freeform 5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60" name="TextBox 60"/>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503D36"/>
                  </a:solidFill>
                  <a:latin typeface="Sniglet"/>
                </a:rPr>
                <a:t>Chapter 1</a:t>
              </a: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88" name="Picture 8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086843" y="3240753"/>
            <a:ext cx="1911848" cy="417595"/>
          </a:xfrm>
          <a:prstGeom prst="rect">
            <a:avLst/>
          </a:prstGeom>
        </p:spPr>
      </p:pic>
      <p:pic>
        <p:nvPicPr>
          <p:cNvPr id="89" name="Picture 89"/>
          <p:cNvPicPr>
            <a:picLocks noChangeAspect="1"/>
          </p:cNvPicPr>
          <p:nvPr/>
        </p:nvPicPr>
        <p:blipFill>
          <a:blip r:embed="rId6"/>
          <a:srcRect t="17398" r="65930" b="54795"/>
          <a:stretch>
            <a:fillRect/>
          </a:stretch>
        </p:blipFill>
        <p:spPr>
          <a:xfrm rot="-1910158">
            <a:off x="12923317" y="7782953"/>
            <a:ext cx="1011795" cy="696741"/>
          </a:xfrm>
          <a:prstGeom prst="rect">
            <a:avLst/>
          </a:prstGeom>
        </p:spPr>
      </p:pic>
      <p:pic>
        <p:nvPicPr>
          <p:cNvPr id="90" name="Picture 90"/>
          <p:cNvPicPr>
            <a:picLocks noChangeAspect="1"/>
          </p:cNvPicPr>
          <p:nvPr/>
        </p:nvPicPr>
        <p:blipFill>
          <a:blip r:embed="rId7"/>
          <a:srcRect t="17398" r="65930" b="54795"/>
          <a:stretch>
            <a:fillRect/>
          </a:stretch>
        </p:blipFill>
        <p:spPr>
          <a:xfrm rot="-9330707">
            <a:off x="2823895" y="7819040"/>
            <a:ext cx="1011795" cy="696741"/>
          </a:xfrm>
          <a:prstGeom prst="rect">
            <a:avLst/>
          </a:prstGeom>
        </p:spPr>
      </p:pic>
      <p:pic>
        <p:nvPicPr>
          <p:cNvPr id="91" name="Picture 91"/>
          <p:cNvPicPr>
            <a:picLocks noChangeAspect="1"/>
          </p:cNvPicPr>
          <p:nvPr/>
        </p:nvPicPr>
        <p:blipFill>
          <a:blip r:embed="rId8"/>
          <a:srcRect t="17398" r="65930" b="54795"/>
          <a:stretch>
            <a:fillRect/>
          </a:stretch>
        </p:blipFill>
        <p:spPr>
          <a:xfrm rot="3830762">
            <a:off x="11560713" y="2030422"/>
            <a:ext cx="1011795" cy="696741"/>
          </a:xfrm>
          <a:prstGeom prst="rect">
            <a:avLst/>
          </a:prstGeom>
        </p:spPr>
      </p:pic>
      <p:pic>
        <p:nvPicPr>
          <p:cNvPr id="92" name="Picture 9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419199" y="8117681"/>
            <a:ext cx="1911848" cy="417595"/>
          </a:xfrm>
          <a:prstGeom prst="rect">
            <a:avLst/>
          </a:prstGeom>
        </p:spPr>
      </p:pic>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0" name="TextBox 110"/>
          <p:cNvSpPr txBox="1"/>
          <p:nvPr/>
        </p:nvSpPr>
        <p:spPr>
          <a:xfrm>
            <a:off x="3715023" y="1051057"/>
            <a:ext cx="10200281" cy="1346522"/>
          </a:xfrm>
          <a:prstGeom prst="rect">
            <a:avLst/>
          </a:prstGeom>
        </p:spPr>
        <p:txBody>
          <a:bodyPr lIns="0" tIns="0" rIns="0" bIns="0" rtlCol="0" anchor="t">
            <a:spAutoFit/>
          </a:bodyPr>
          <a:lstStyle/>
          <a:p>
            <a:pPr algn="ctr">
              <a:lnSpc>
                <a:spcPts val="5739"/>
              </a:lnSpc>
            </a:pPr>
            <a:endParaRPr lang="en-US" sz="4099" dirty="0">
              <a:solidFill>
                <a:srgbClr val="503D36"/>
              </a:solidFill>
              <a:latin typeface="More Sugar"/>
            </a:endParaRPr>
          </a:p>
          <a:p>
            <a:pPr algn="ctr">
              <a:lnSpc>
                <a:spcPts val="4759"/>
              </a:lnSpc>
            </a:pPr>
            <a:endParaRPr lang="en-US" sz="4099" dirty="0">
              <a:solidFill>
                <a:srgbClr val="503D36"/>
              </a:solidFill>
              <a:latin typeface="More Sugar"/>
            </a:endParaRPr>
          </a:p>
        </p:txBody>
      </p:sp>
      <p:sp>
        <p:nvSpPr>
          <p:cNvPr id="111" name="AutoShape 2" descr="BẢO HÀNH TRỌN ĐỜI] Đồ Chơi Gỗ Thông Minh Cho Bé, Đồ Chơi Trí Tuệ, Đồ"/>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AutoShape 4" descr="BẢO HÀNH TRỌN ĐỜI] Đồ Chơi Gỗ Thông Minh Cho Bé, Đồ Chơi Trí Tuệ, Đồ"/>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6" name="Group 55"/>
          <p:cNvGrpSpPr/>
          <p:nvPr/>
        </p:nvGrpSpPr>
        <p:grpSpPr>
          <a:xfrm>
            <a:off x="1827595" y="2259487"/>
            <a:ext cx="6783005" cy="6909115"/>
            <a:chOff x="0" y="0"/>
            <a:chExt cx="2111749" cy="1975643"/>
          </a:xfrm>
        </p:grpSpPr>
        <p:sp>
          <p:nvSpPr>
            <p:cNvPr id="117" name="Freeform 56"/>
            <p:cNvSpPr/>
            <p:nvPr/>
          </p:nvSpPr>
          <p:spPr>
            <a:xfrm>
              <a:off x="0" y="0"/>
              <a:ext cx="2111749" cy="1975643"/>
            </a:xfrm>
            <a:custGeom>
              <a:avLst/>
              <a:gdLst/>
              <a:ahLst/>
              <a:cxnLst/>
              <a:rect l="l" t="t" r="r" b="b"/>
              <a:pathLst>
                <a:path w="2111749" h="1975643">
                  <a:moveTo>
                    <a:pt x="114137" y="0"/>
                  </a:moveTo>
                  <a:lnTo>
                    <a:pt x="1997612" y="0"/>
                  </a:lnTo>
                  <a:cubicBezTo>
                    <a:pt x="2060648" y="0"/>
                    <a:pt x="2111749" y="51101"/>
                    <a:pt x="2111749" y="114137"/>
                  </a:cubicBezTo>
                  <a:lnTo>
                    <a:pt x="2111749" y="1861506"/>
                  </a:lnTo>
                  <a:cubicBezTo>
                    <a:pt x="2111749" y="1924542"/>
                    <a:pt x="2060648" y="1975643"/>
                    <a:pt x="1997612" y="1975643"/>
                  </a:cubicBezTo>
                  <a:lnTo>
                    <a:pt x="114137" y="1975643"/>
                  </a:lnTo>
                  <a:cubicBezTo>
                    <a:pt x="83866" y="1975643"/>
                    <a:pt x="54835" y="1963618"/>
                    <a:pt x="33430" y="1942213"/>
                  </a:cubicBezTo>
                  <a:cubicBezTo>
                    <a:pt x="12025" y="1920809"/>
                    <a:pt x="0" y="1891777"/>
                    <a:pt x="0" y="1861506"/>
                  </a:cubicBezTo>
                  <a:lnTo>
                    <a:pt x="0" y="114137"/>
                  </a:lnTo>
                  <a:cubicBezTo>
                    <a:pt x="0" y="51101"/>
                    <a:pt x="51101" y="0"/>
                    <a:pt x="114137" y="0"/>
                  </a:cubicBezTo>
                  <a:close/>
                </a:path>
              </a:pathLst>
            </a:custGeom>
            <a:solidFill>
              <a:srgbClr val="000000">
                <a:alpha val="0"/>
              </a:srgbClr>
            </a:solidFill>
            <a:ln w="47625">
              <a:solidFill>
                <a:srgbClr val="E76262"/>
              </a:solidFill>
            </a:ln>
          </p:spPr>
        </p:sp>
        <p:sp>
          <p:nvSpPr>
            <p:cNvPr id="118" name="TextBox 57"/>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grpSp>
        <p:nvGrpSpPr>
          <p:cNvPr id="119" name="Group 55"/>
          <p:cNvGrpSpPr/>
          <p:nvPr/>
        </p:nvGrpSpPr>
        <p:grpSpPr>
          <a:xfrm>
            <a:off x="8835607" y="2318237"/>
            <a:ext cx="6783005" cy="6837065"/>
            <a:chOff x="0" y="0"/>
            <a:chExt cx="2111749" cy="1975643"/>
          </a:xfrm>
        </p:grpSpPr>
        <p:sp>
          <p:nvSpPr>
            <p:cNvPr id="120" name="Freeform 56"/>
            <p:cNvSpPr/>
            <p:nvPr/>
          </p:nvSpPr>
          <p:spPr>
            <a:xfrm>
              <a:off x="0" y="0"/>
              <a:ext cx="2111749" cy="1975643"/>
            </a:xfrm>
            <a:custGeom>
              <a:avLst/>
              <a:gdLst/>
              <a:ahLst/>
              <a:cxnLst/>
              <a:rect l="l" t="t" r="r" b="b"/>
              <a:pathLst>
                <a:path w="2111749" h="1975643">
                  <a:moveTo>
                    <a:pt x="114137" y="0"/>
                  </a:moveTo>
                  <a:lnTo>
                    <a:pt x="1997612" y="0"/>
                  </a:lnTo>
                  <a:cubicBezTo>
                    <a:pt x="2060648" y="0"/>
                    <a:pt x="2111749" y="51101"/>
                    <a:pt x="2111749" y="114137"/>
                  </a:cubicBezTo>
                  <a:lnTo>
                    <a:pt x="2111749" y="1861506"/>
                  </a:lnTo>
                  <a:cubicBezTo>
                    <a:pt x="2111749" y="1924542"/>
                    <a:pt x="2060648" y="1975643"/>
                    <a:pt x="1997612" y="1975643"/>
                  </a:cubicBezTo>
                  <a:lnTo>
                    <a:pt x="114137" y="1975643"/>
                  </a:lnTo>
                  <a:cubicBezTo>
                    <a:pt x="83866" y="1975643"/>
                    <a:pt x="54835" y="1963618"/>
                    <a:pt x="33430" y="1942213"/>
                  </a:cubicBezTo>
                  <a:cubicBezTo>
                    <a:pt x="12025" y="1920809"/>
                    <a:pt x="0" y="1891777"/>
                    <a:pt x="0" y="1861506"/>
                  </a:cubicBezTo>
                  <a:lnTo>
                    <a:pt x="0" y="114137"/>
                  </a:lnTo>
                  <a:cubicBezTo>
                    <a:pt x="0" y="51101"/>
                    <a:pt x="51101" y="0"/>
                    <a:pt x="114137" y="0"/>
                  </a:cubicBezTo>
                  <a:close/>
                </a:path>
              </a:pathLst>
            </a:custGeom>
            <a:solidFill>
              <a:srgbClr val="000000">
                <a:alpha val="0"/>
              </a:srgbClr>
            </a:solidFill>
            <a:ln w="47625">
              <a:solidFill>
                <a:srgbClr val="E76262"/>
              </a:solidFill>
            </a:ln>
          </p:spPr>
        </p:sp>
        <p:sp>
          <p:nvSpPr>
            <p:cNvPr id="121" name="TextBox 57"/>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sp>
        <p:nvSpPr>
          <p:cNvPr id="97" name="AutoShape 2" descr="Xúc giác là gì? Tổng quan về 5 giác quan của con ngườ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Rectangle 92"/>
          <p:cNvSpPr/>
          <p:nvPr/>
        </p:nvSpPr>
        <p:spPr>
          <a:xfrm>
            <a:off x="1962364" y="4873162"/>
            <a:ext cx="6668705" cy="4031873"/>
          </a:xfrm>
          <a:prstGeom prst="rect">
            <a:avLst/>
          </a:prstGeom>
        </p:spPr>
        <p:txBody>
          <a:bodyPr wrap="square">
            <a:spAutoFit/>
          </a:bodyPr>
          <a:lstStyle/>
          <a:p>
            <a:r>
              <a:rPr lang="en-US" sz="3200" dirty="0">
                <a:latin typeface="Times New Roman" pitchFamily="18" charset="0"/>
                <a:cs typeface="Times New Roman" pitchFamily="18" charset="0"/>
              </a:rPr>
              <a:t>NGÔN NGỮ: C</a:t>
            </a:r>
            <a:r>
              <a:rPr lang="vi-VN" sz="3200" dirty="0">
                <a:latin typeface="Times New Roman" pitchFamily="18" charset="0"/>
                <a:cs typeface="Times New Roman" pitchFamily="18" charset="0"/>
              </a:rPr>
              <a:t>ác em sẽ được nhận biết về mặt chữ, học thông qua hoạt động tô chữ, hình ảnh để hoàn thiện về khả năng đánh vần và đọc hiểu. Bên cạnh đó, để tăng cường hơn về ngôn ngữ, các con sẽ được tiếp xúc qua nhiều nguồn tài liệu như sách báo, tranh ảnh, ứng dụng học tập</a:t>
            </a:r>
            <a:endParaRPr lang="en-US" sz="3200" dirty="0">
              <a:latin typeface="Times New Roman" pitchFamily="18" charset="0"/>
              <a:cs typeface="Times New Roman" pitchFamily="18" charset="0"/>
            </a:endParaRPr>
          </a:p>
        </p:txBody>
      </p:sp>
      <p:sp>
        <p:nvSpPr>
          <p:cNvPr id="95" name="Rectangle 94"/>
          <p:cNvSpPr/>
          <p:nvPr/>
        </p:nvSpPr>
        <p:spPr>
          <a:xfrm>
            <a:off x="9063135" y="5669652"/>
            <a:ext cx="6496742" cy="2554545"/>
          </a:xfrm>
          <a:prstGeom prst="rect">
            <a:avLst/>
          </a:prstGeom>
        </p:spPr>
        <p:txBody>
          <a:bodyPr wrap="square">
            <a:spAutoFit/>
          </a:bodyPr>
          <a:lstStyle/>
          <a:p>
            <a:r>
              <a:rPr lang="en-US" sz="3200" dirty="0">
                <a:latin typeface="Times New Roman" pitchFamily="18" charset="0"/>
                <a:cs typeface="Times New Roman" pitchFamily="18" charset="0"/>
              </a:rPr>
              <a:t>VĂN HÓA : </a:t>
            </a:r>
            <a:r>
              <a:rPr lang="vi-VN" sz="3200" dirty="0">
                <a:latin typeface="Times New Roman" pitchFamily="18" charset="0"/>
                <a:cs typeface="Times New Roman" pitchFamily="18" charset="0"/>
              </a:rPr>
              <a:t>Trong lĩnh vực văn hóa, phương pháp Montessori cho trẻ 0 6 tuổi giúp bé nhận biết về nhiều chủ đề khác nhau như địa lý, lịch sử, nghệ thuật, âm nhạc…</a:t>
            </a:r>
            <a:endParaRPr lang="en-US" sz="3200" dirty="0">
              <a:latin typeface="Times New Roman" pitchFamily="18" charset="0"/>
              <a:cs typeface="Times New Roman" pitchFamily="18" charset="0"/>
            </a:endParaRPr>
          </a:p>
        </p:txBody>
      </p:sp>
      <p:pic>
        <p:nvPicPr>
          <p:cNvPr id="7170" name="Picture 2" descr="Trẻ phát triển ngôn ngữ thế nào trong 4 năm đầu đời? | Vinme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5000" y="1331671"/>
            <a:ext cx="51054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ăn hóa ứng xử của giới trẻ nơi công cộ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50623" y="1597421"/>
            <a:ext cx="5622576" cy="304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00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74333" y="1117732"/>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564542" y="3904500"/>
            <a:ext cx="2186870" cy="1191585"/>
            <a:chOff x="0" y="0"/>
            <a:chExt cx="595553" cy="324506"/>
          </a:xfrm>
        </p:grpSpPr>
        <p:sp>
          <p:nvSpPr>
            <p:cNvPr id="56" name="Freeform 5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57" name="TextBox 5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58" name="Group 58"/>
          <p:cNvGrpSpPr/>
          <p:nvPr/>
        </p:nvGrpSpPr>
        <p:grpSpPr>
          <a:xfrm>
            <a:off x="15666322" y="3992410"/>
            <a:ext cx="1998307" cy="1015766"/>
            <a:chOff x="0" y="0"/>
            <a:chExt cx="544201" cy="276625"/>
          </a:xfrm>
        </p:grpSpPr>
        <p:sp>
          <p:nvSpPr>
            <p:cNvPr id="59" name="Freeform 5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60" name="TextBox 60"/>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503D36"/>
                  </a:solidFill>
                  <a:latin typeface="Sniglet"/>
                </a:rPr>
                <a:t>Chapter 1</a:t>
              </a: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88" name="Picture 8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086843" y="3240753"/>
            <a:ext cx="1911848" cy="417595"/>
          </a:xfrm>
          <a:prstGeom prst="rect">
            <a:avLst/>
          </a:prstGeom>
        </p:spPr>
      </p:pic>
      <p:pic>
        <p:nvPicPr>
          <p:cNvPr id="89" name="Picture 89"/>
          <p:cNvPicPr>
            <a:picLocks noChangeAspect="1"/>
          </p:cNvPicPr>
          <p:nvPr/>
        </p:nvPicPr>
        <p:blipFill>
          <a:blip r:embed="rId6"/>
          <a:srcRect t="17398" r="65930" b="54795"/>
          <a:stretch>
            <a:fillRect/>
          </a:stretch>
        </p:blipFill>
        <p:spPr>
          <a:xfrm rot="-1910158">
            <a:off x="12923317" y="7782953"/>
            <a:ext cx="1011795" cy="696741"/>
          </a:xfrm>
          <a:prstGeom prst="rect">
            <a:avLst/>
          </a:prstGeom>
        </p:spPr>
      </p:pic>
      <p:pic>
        <p:nvPicPr>
          <p:cNvPr id="90" name="Picture 90"/>
          <p:cNvPicPr>
            <a:picLocks noChangeAspect="1"/>
          </p:cNvPicPr>
          <p:nvPr/>
        </p:nvPicPr>
        <p:blipFill>
          <a:blip r:embed="rId7"/>
          <a:srcRect t="17398" r="65930" b="54795"/>
          <a:stretch>
            <a:fillRect/>
          </a:stretch>
        </p:blipFill>
        <p:spPr>
          <a:xfrm rot="-9330707">
            <a:off x="2823895" y="7819040"/>
            <a:ext cx="1011795" cy="696741"/>
          </a:xfrm>
          <a:prstGeom prst="rect">
            <a:avLst/>
          </a:prstGeom>
        </p:spPr>
      </p:pic>
      <p:pic>
        <p:nvPicPr>
          <p:cNvPr id="91" name="Picture 91"/>
          <p:cNvPicPr>
            <a:picLocks noChangeAspect="1"/>
          </p:cNvPicPr>
          <p:nvPr/>
        </p:nvPicPr>
        <p:blipFill>
          <a:blip r:embed="rId8"/>
          <a:srcRect t="17398" r="65930" b="54795"/>
          <a:stretch>
            <a:fillRect/>
          </a:stretch>
        </p:blipFill>
        <p:spPr>
          <a:xfrm rot="3830762">
            <a:off x="11560713" y="2030422"/>
            <a:ext cx="1011795" cy="696741"/>
          </a:xfrm>
          <a:prstGeom prst="rect">
            <a:avLst/>
          </a:prstGeom>
        </p:spPr>
      </p:pic>
      <p:pic>
        <p:nvPicPr>
          <p:cNvPr id="92" name="Picture 9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419199" y="8117681"/>
            <a:ext cx="1911848" cy="417595"/>
          </a:xfrm>
          <a:prstGeom prst="rect">
            <a:avLst/>
          </a:prstGeom>
        </p:spPr>
      </p:pic>
      <p:grpSp>
        <p:nvGrpSpPr>
          <p:cNvPr id="100" name="Group 100"/>
          <p:cNvGrpSpPr/>
          <p:nvPr/>
        </p:nvGrpSpPr>
        <p:grpSpPr>
          <a:xfrm>
            <a:off x="594866" y="1690137"/>
            <a:ext cx="1232729" cy="7134324"/>
            <a:chOff x="0" y="0"/>
            <a:chExt cx="1643639" cy="9512432"/>
          </a:xfrm>
        </p:grpSpPr>
        <p:sp>
          <p:nvSpPr>
            <p:cNvPr id="101" name="TextBox 10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1" name="AutoShape 2" descr="BẢO HÀNH TRỌN ĐỜI] Đồ Chơi Gỗ Thông Minh Cho Bé, Đồ Chơi Trí Tuệ, Đồ"/>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AutoShape 4" descr="BẢO HÀNH TRỌN ĐỜI] Đồ Chơi Gỗ Thông Minh Cho Bé, Đồ Chơi Trí Tuệ, Đồ"/>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3" name="Group 55"/>
          <p:cNvGrpSpPr/>
          <p:nvPr/>
        </p:nvGrpSpPr>
        <p:grpSpPr>
          <a:xfrm>
            <a:off x="1827595" y="2259487"/>
            <a:ext cx="6783005" cy="6909115"/>
            <a:chOff x="0" y="0"/>
            <a:chExt cx="2111749" cy="1975643"/>
          </a:xfrm>
        </p:grpSpPr>
        <p:sp>
          <p:nvSpPr>
            <p:cNvPr id="114" name="Freeform 56"/>
            <p:cNvSpPr/>
            <p:nvPr/>
          </p:nvSpPr>
          <p:spPr>
            <a:xfrm>
              <a:off x="0" y="0"/>
              <a:ext cx="2111749" cy="1975643"/>
            </a:xfrm>
            <a:custGeom>
              <a:avLst/>
              <a:gdLst/>
              <a:ahLst/>
              <a:cxnLst/>
              <a:rect l="l" t="t" r="r" b="b"/>
              <a:pathLst>
                <a:path w="2111749" h="1975643">
                  <a:moveTo>
                    <a:pt x="114137" y="0"/>
                  </a:moveTo>
                  <a:lnTo>
                    <a:pt x="1997612" y="0"/>
                  </a:lnTo>
                  <a:cubicBezTo>
                    <a:pt x="2060648" y="0"/>
                    <a:pt x="2111749" y="51101"/>
                    <a:pt x="2111749" y="114137"/>
                  </a:cubicBezTo>
                  <a:lnTo>
                    <a:pt x="2111749" y="1861506"/>
                  </a:lnTo>
                  <a:cubicBezTo>
                    <a:pt x="2111749" y="1924542"/>
                    <a:pt x="2060648" y="1975643"/>
                    <a:pt x="1997612" y="1975643"/>
                  </a:cubicBezTo>
                  <a:lnTo>
                    <a:pt x="114137" y="1975643"/>
                  </a:lnTo>
                  <a:cubicBezTo>
                    <a:pt x="83866" y="1975643"/>
                    <a:pt x="54835" y="1963618"/>
                    <a:pt x="33430" y="1942213"/>
                  </a:cubicBezTo>
                  <a:cubicBezTo>
                    <a:pt x="12025" y="1920809"/>
                    <a:pt x="0" y="1891777"/>
                    <a:pt x="0" y="1861506"/>
                  </a:cubicBezTo>
                  <a:lnTo>
                    <a:pt x="0" y="114137"/>
                  </a:lnTo>
                  <a:cubicBezTo>
                    <a:pt x="0" y="51101"/>
                    <a:pt x="51101" y="0"/>
                    <a:pt x="114137" y="0"/>
                  </a:cubicBezTo>
                  <a:close/>
                </a:path>
              </a:pathLst>
            </a:custGeom>
            <a:solidFill>
              <a:srgbClr val="000000">
                <a:alpha val="0"/>
              </a:srgbClr>
            </a:solidFill>
            <a:ln w="47625">
              <a:solidFill>
                <a:srgbClr val="E76262"/>
              </a:solidFill>
            </a:ln>
          </p:spPr>
        </p:sp>
        <p:sp>
          <p:nvSpPr>
            <p:cNvPr id="115" name="TextBox 57"/>
            <p:cNvSpPr txBox="1"/>
            <p:nvPr/>
          </p:nvSpPr>
          <p:spPr>
            <a:xfrm>
              <a:off x="0" y="-47625"/>
              <a:ext cx="812800" cy="860425"/>
            </a:xfrm>
            <a:prstGeom prst="rect">
              <a:avLst/>
            </a:prstGeom>
          </p:spPr>
          <p:txBody>
            <a:bodyPr lIns="42975" tIns="42975" rIns="42975" bIns="42975" rtlCol="0" anchor="ctr"/>
            <a:lstStyle/>
            <a:p>
              <a:pPr algn="ctr">
                <a:lnSpc>
                  <a:spcPts val="2659"/>
                </a:lnSpc>
              </a:pPr>
              <a:endParaRPr/>
            </a:p>
          </p:txBody>
        </p:sp>
      </p:grpSp>
      <p:sp>
        <p:nvSpPr>
          <p:cNvPr id="96" name="Rectangle 95"/>
          <p:cNvSpPr/>
          <p:nvPr/>
        </p:nvSpPr>
        <p:spPr>
          <a:xfrm>
            <a:off x="2002483" y="3589766"/>
            <a:ext cx="6433228" cy="4031873"/>
          </a:xfrm>
          <a:prstGeom prst="rect">
            <a:avLst/>
          </a:prstGeom>
        </p:spPr>
        <p:txBody>
          <a:bodyPr wrap="square">
            <a:spAutoFit/>
          </a:bodyPr>
          <a:lstStyle/>
          <a:p>
            <a:r>
              <a:rPr lang="en-US" sz="3200" dirty="0">
                <a:latin typeface="Times New Roman" pitchFamily="18" charset="0"/>
                <a:cs typeface="Times New Roman" pitchFamily="18" charset="0"/>
              </a:rPr>
              <a:t>TOÁN HỌC: </a:t>
            </a:r>
            <a:r>
              <a:rPr lang="vi-VN" sz="3200" dirty="0">
                <a:latin typeface="Times New Roman" pitchFamily="18" charset="0"/>
                <a:cs typeface="Times New Roman" pitchFamily="18" charset="0"/>
              </a:rPr>
              <a:t>Trẻ nhỏ từ sơ sinh đến giai đoạn 6 tuổi phát triển không ngừng, các bé hiếu động và thích làm quen với những thứ mới mẻ. Chính vì vậy, mô hình Montessori được nghiên cứu để trẻ làm quen với những biểu tượng số học, hình học bằng nhiều cách thức khác nhau. </a:t>
            </a:r>
            <a:endParaRPr lang="en-US" sz="3200" dirty="0">
              <a:latin typeface="Times New Roman" pitchFamily="18" charset="0"/>
              <a:cs typeface="Times New Roman" pitchFamily="18" charset="0"/>
            </a:endParaRPr>
          </a:p>
        </p:txBody>
      </p:sp>
      <p:pic>
        <p:nvPicPr>
          <p:cNvPr id="5122" name="Picture 2" descr="Top 5+ đồ chơi toán học giúp bé phát triển tư duy vượt trộ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2430" y="3788196"/>
            <a:ext cx="6496202" cy="3613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17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0B5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74333" y="1117732"/>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0B5A9"/>
              </a:solidFill>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564542" y="3904500"/>
            <a:ext cx="2186870" cy="1191585"/>
            <a:chOff x="0" y="0"/>
            <a:chExt cx="595553" cy="324506"/>
          </a:xfrm>
        </p:grpSpPr>
        <p:sp>
          <p:nvSpPr>
            <p:cNvPr id="56" name="Freeform 5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57" name="TextBox 5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58" name="Group 58"/>
          <p:cNvGrpSpPr/>
          <p:nvPr/>
        </p:nvGrpSpPr>
        <p:grpSpPr>
          <a:xfrm>
            <a:off x="15666322" y="3992410"/>
            <a:ext cx="1998307" cy="1015766"/>
            <a:chOff x="0" y="0"/>
            <a:chExt cx="544201" cy="276625"/>
          </a:xfrm>
        </p:grpSpPr>
        <p:sp>
          <p:nvSpPr>
            <p:cNvPr id="59" name="Freeform 5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60" name="TextBox 60"/>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503D36"/>
                  </a:solidFill>
                  <a:latin typeface="Sniglet"/>
                </a:rPr>
                <a:t>Chapter 1</a:t>
              </a: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0B5A9"/>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88" name="Picture 8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13086843" y="3240753"/>
            <a:ext cx="1911848" cy="417595"/>
          </a:xfrm>
          <a:prstGeom prst="rect">
            <a:avLst/>
          </a:prstGeom>
        </p:spPr>
      </p:pic>
      <p:pic>
        <p:nvPicPr>
          <p:cNvPr id="89" name="Picture 89"/>
          <p:cNvPicPr>
            <a:picLocks noChangeAspect="1"/>
          </p:cNvPicPr>
          <p:nvPr/>
        </p:nvPicPr>
        <p:blipFill>
          <a:blip r:embed="rId6"/>
          <a:srcRect t="17398" r="65930" b="54795"/>
          <a:stretch>
            <a:fillRect/>
          </a:stretch>
        </p:blipFill>
        <p:spPr>
          <a:xfrm rot="-1910158">
            <a:off x="12923317" y="7782953"/>
            <a:ext cx="1011795" cy="696741"/>
          </a:xfrm>
          <a:prstGeom prst="rect">
            <a:avLst/>
          </a:prstGeom>
        </p:spPr>
      </p:pic>
      <p:pic>
        <p:nvPicPr>
          <p:cNvPr id="90" name="Picture 90"/>
          <p:cNvPicPr>
            <a:picLocks noChangeAspect="1"/>
          </p:cNvPicPr>
          <p:nvPr/>
        </p:nvPicPr>
        <p:blipFill>
          <a:blip r:embed="rId7"/>
          <a:srcRect t="17398" r="65930" b="54795"/>
          <a:stretch>
            <a:fillRect/>
          </a:stretch>
        </p:blipFill>
        <p:spPr>
          <a:xfrm rot="-9330707">
            <a:off x="2823895" y="7819040"/>
            <a:ext cx="1011795" cy="696741"/>
          </a:xfrm>
          <a:prstGeom prst="rect">
            <a:avLst/>
          </a:prstGeom>
        </p:spPr>
      </p:pic>
      <p:pic>
        <p:nvPicPr>
          <p:cNvPr id="91" name="Picture 91"/>
          <p:cNvPicPr>
            <a:picLocks noChangeAspect="1"/>
          </p:cNvPicPr>
          <p:nvPr/>
        </p:nvPicPr>
        <p:blipFill>
          <a:blip r:embed="rId8"/>
          <a:srcRect t="17398" r="65930" b="54795"/>
          <a:stretch>
            <a:fillRect/>
          </a:stretch>
        </p:blipFill>
        <p:spPr>
          <a:xfrm rot="3830762">
            <a:off x="11560713" y="2030422"/>
            <a:ext cx="1011795" cy="696741"/>
          </a:xfrm>
          <a:prstGeom prst="rect">
            <a:avLst/>
          </a:prstGeom>
        </p:spPr>
      </p:pic>
      <p:pic>
        <p:nvPicPr>
          <p:cNvPr id="92" name="Picture 9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2888"/>
          <a:stretch>
            <a:fillRect/>
          </a:stretch>
        </p:blipFill>
        <p:spPr>
          <a:xfrm>
            <a:off x="7419199" y="8117681"/>
            <a:ext cx="1911848" cy="417595"/>
          </a:xfrm>
          <a:prstGeom prst="rect">
            <a:avLst/>
          </a:prstGeom>
        </p:spPr>
      </p:pic>
      <p:grpSp>
        <p:nvGrpSpPr>
          <p:cNvPr id="93" name="Group 93"/>
          <p:cNvGrpSpPr/>
          <p:nvPr/>
        </p:nvGrpSpPr>
        <p:grpSpPr>
          <a:xfrm>
            <a:off x="3842486" y="1109736"/>
            <a:ext cx="10200281" cy="1623751"/>
            <a:chOff x="0" y="0"/>
            <a:chExt cx="2686494" cy="427655"/>
          </a:xfrm>
        </p:grpSpPr>
        <p:sp>
          <p:nvSpPr>
            <p:cNvPr id="94" name="Freeform 94"/>
            <p:cNvSpPr/>
            <p:nvPr/>
          </p:nvSpPr>
          <p:spPr>
            <a:xfrm>
              <a:off x="0" y="0"/>
              <a:ext cx="2686494" cy="427655"/>
            </a:xfrm>
            <a:custGeom>
              <a:avLst/>
              <a:gdLst/>
              <a:ahLst/>
              <a:cxnLst/>
              <a:rect l="l" t="t" r="r" b="b"/>
              <a:pathLst>
                <a:path w="2686494" h="427655">
                  <a:moveTo>
                    <a:pt x="75899" y="0"/>
                  </a:moveTo>
                  <a:lnTo>
                    <a:pt x="2610595" y="0"/>
                  </a:lnTo>
                  <a:cubicBezTo>
                    <a:pt x="2652513" y="0"/>
                    <a:pt x="2686494" y="33981"/>
                    <a:pt x="2686494" y="75899"/>
                  </a:cubicBezTo>
                  <a:lnTo>
                    <a:pt x="2686494" y="351756"/>
                  </a:lnTo>
                  <a:cubicBezTo>
                    <a:pt x="2686494" y="393673"/>
                    <a:pt x="2652513" y="427655"/>
                    <a:pt x="2610595" y="427655"/>
                  </a:cubicBezTo>
                  <a:lnTo>
                    <a:pt x="75899" y="427655"/>
                  </a:lnTo>
                  <a:cubicBezTo>
                    <a:pt x="33981" y="427655"/>
                    <a:pt x="0" y="393673"/>
                    <a:pt x="0" y="351756"/>
                  </a:cubicBezTo>
                  <a:lnTo>
                    <a:pt x="0" y="75899"/>
                  </a:lnTo>
                  <a:cubicBezTo>
                    <a:pt x="0" y="33981"/>
                    <a:pt x="33981" y="0"/>
                    <a:pt x="75899" y="0"/>
                  </a:cubicBezTo>
                  <a:close/>
                </a:path>
              </a:pathLst>
            </a:custGeom>
            <a:solidFill>
              <a:srgbClr val="FFCF91"/>
            </a:solidFill>
            <a:ln w="47625">
              <a:solidFill>
                <a:srgbClr val="E76262"/>
              </a:solidFill>
            </a:ln>
          </p:spPr>
        </p:sp>
        <p:sp>
          <p:nvSpPr>
            <p:cNvPr id="95" name="TextBox 9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6" name="TextBox 96"/>
          <p:cNvSpPr txBox="1"/>
          <p:nvPr/>
        </p:nvSpPr>
        <p:spPr>
          <a:xfrm>
            <a:off x="3715023" y="1032007"/>
            <a:ext cx="10200281" cy="2762250"/>
          </a:xfrm>
          <a:prstGeom prst="rect">
            <a:avLst/>
          </a:prstGeom>
        </p:spPr>
        <p:txBody>
          <a:bodyPr lIns="0" tIns="0" rIns="0" bIns="0" rtlCol="0" anchor="t">
            <a:spAutoFit/>
          </a:bodyPr>
          <a:lstStyle/>
          <a:p>
            <a:pPr algn="ctr">
              <a:lnSpc>
                <a:spcPts val="5739"/>
              </a:lnSpc>
            </a:pPr>
            <a:endParaRPr/>
          </a:p>
          <a:p>
            <a:pPr algn="ctr">
              <a:lnSpc>
                <a:spcPts val="5739"/>
              </a:lnSpc>
            </a:pPr>
            <a:r>
              <a:rPr lang="en-US" sz="4099">
                <a:solidFill>
                  <a:srgbClr val="503D36"/>
                </a:solidFill>
                <a:latin typeface="More Sugar"/>
              </a:rPr>
              <a:t>Montessori giúp trẻ phát triển trí tuệ</a:t>
            </a:r>
          </a:p>
          <a:p>
            <a:pPr algn="ctr">
              <a:lnSpc>
                <a:spcPts val="5739"/>
              </a:lnSpc>
            </a:pPr>
            <a:endParaRPr lang="en-US" sz="4099">
              <a:solidFill>
                <a:srgbClr val="503D36"/>
              </a:solidFill>
              <a:latin typeface="More Sugar"/>
            </a:endParaRPr>
          </a:p>
          <a:p>
            <a:pPr algn="ctr">
              <a:lnSpc>
                <a:spcPts val="4759"/>
              </a:lnSpc>
            </a:pPr>
            <a:endParaRPr lang="en-US" sz="4099">
              <a:solidFill>
                <a:srgbClr val="503D36"/>
              </a:solidFill>
              <a:latin typeface="More Sugar"/>
            </a:endParaRPr>
          </a:p>
        </p:txBody>
      </p:sp>
      <p:grpSp>
        <p:nvGrpSpPr>
          <p:cNvPr id="97" name="Group 97"/>
          <p:cNvGrpSpPr/>
          <p:nvPr/>
        </p:nvGrpSpPr>
        <p:grpSpPr>
          <a:xfrm>
            <a:off x="2069814" y="3056879"/>
            <a:ext cx="7261233" cy="4630776"/>
            <a:chOff x="0" y="0"/>
            <a:chExt cx="1912424" cy="1219628"/>
          </a:xfrm>
        </p:grpSpPr>
        <p:sp>
          <p:nvSpPr>
            <p:cNvPr id="98" name="Freeform 98"/>
            <p:cNvSpPr/>
            <p:nvPr/>
          </p:nvSpPr>
          <p:spPr>
            <a:xfrm>
              <a:off x="0" y="0"/>
              <a:ext cx="1912424" cy="1219628"/>
            </a:xfrm>
            <a:custGeom>
              <a:avLst/>
              <a:gdLst/>
              <a:ahLst/>
              <a:cxnLst/>
              <a:rect l="l" t="t" r="r" b="b"/>
              <a:pathLst>
                <a:path w="1912424" h="1219628">
                  <a:moveTo>
                    <a:pt x="63972" y="0"/>
                  </a:moveTo>
                  <a:lnTo>
                    <a:pt x="1848452" y="0"/>
                  </a:lnTo>
                  <a:cubicBezTo>
                    <a:pt x="1865418" y="0"/>
                    <a:pt x="1881690" y="6740"/>
                    <a:pt x="1893687" y="18737"/>
                  </a:cubicBezTo>
                  <a:cubicBezTo>
                    <a:pt x="1905684" y="30734"/>
                    <a:pt x="1912424" y="47006"/>
                    <a:pt x="1912424" y="63972"/>
                  </a:cubicBezTo>
                  <a:lnTo>
                    <a:pt x="1912424" y="1155656"/>
                  </a:lnTo>
                  <a:cubicBezTo>
                    <a:pt x="1912424" y="1172623"/>
                    <a:pt x="1905684" y="1188894"/>
                    <a:pt x="1893687" y="1200891"/>
                  </a:cubicBezTo>
                  <a:cubicBezTo>
                    <a:pt x="1881690" y="1212888"/>
                    <a:pt x="1865418" y="1219628"/>
                    <a:pt x="1848452" y="1219628"/>
                  </a:cubicBezTo>
                  <a:lnTo>
                    <a:pt x="63972" y="1219628"/>
                  </a:lnTo>
                  <a:cubicBezTo>
                    <a:pt x="47006" y="1219628"/>
                    <a:pt x="30734" y="1212888"/>
                    <a:pt x="18737" y="1200891"/>
                  </a:cubicBezTo>
                  <a:cubicBezTo>
                    <a:pt x="6740" y="1188894"/>
                    <a:pt x="0" y="1172623"/>
                    <a:pt x="0" y="1155656"/>
                  </a:cubicBezTo>
                  <a:lnTo>
                    <a:pt x="0" y="63972"/>
                  </a:lnTo>
                  <a:cubicBezTo>
                    <a:pt x="0" y="47006"/>
                    <a:pt x="6740" y="30734"/>
                    <a:pt x="18737" y="18737"/>
                  </a:cubicBezTo>
                  <a:cubicBezTo>
                    <a:pt x="30734" y="6740"/>
                    <a:pt x="47006" y="0"/>
                    <a:pt x="63972" y="0"/>
                  </a:cubicBezTo>
                  <a:close/>
                </a:path>
              </a:pathLst>
            </a:custGeom>
            <a:solidFill>
              <a:srgbClr val="000000">
                <a:alpha val="0"/>
              </a:srgbClr>
            </a:solidFill>
            <a:ln w="28575">
              <a:solidFill>
                <a:srgbClr val="E76262"/>
              </a:solidFill>
            </a:ln>
          </p:spPr>
        </p:sp>
        <p:sp>
          <p:nvSpPr>
            <p:cNvPr id="99" name="TextBox 9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100" name="Picture 100"/>
          <p:cNvPicPr>
            <a:picLocks noChangeAspect="1"/>
          </p:cNvPicPr>
          <p:nvPr/>
        </p:nvPicPr>
        <p:blipFill>
          <a:blip r:embed="rId9"/>
          <a:srcRect b="15363"/>
          <a:stretch>
            <a:fillRect/>
          </a:stretch>
        </p:blipFill>
        <p:spPr>
          <a:xfrm>
            <a:off x="9455879" y="3056879"/>
            <a:ext cx="6210443" cy="5256279"/>
          </a:xfrm>
          <a:prstGeom prst="rect">
            <a:avLst/>
          </a:prstGeom>
        </p:spPr>
      </p:pic>
      <p:grpSp>
        <p:nvGrpSpPr>
          <p:cNvPr id="101" name="Group 101"/>
          <p:cNvGrpSpPr/>
          <p:nvPr/>
        </p:nvGrpSpPr>
        <p:grpSpPr>
          <a:xfrm>
            <a:off x="594866" y="1690137"/>
            <a:ext cx="1232729" cy="7134324"/>
            <a:chOff x="0" y="0"/>
            <a:chExt cx="1643639" cy="9512432"/>
          </a:xfrm>
        </p:grpSpPr>
        <p:sp>
          <p:nvSpPr>
            <p:cNvPr id="102" name="TextBox 10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1" name="TextBox 111"/>
          <p:cNvSpPr txBox="1"/>
          <p:nvPr/>
        </p:nvSpPr>
        <p:spPr>
          <a:xfrm>
            <a:off x="1540290" y="3523958"/>
            <a:ext cx="7915589" cy="2462213"/>
          </a:xfrm>
          <a:prstGeom prst="rect">
            <a:avLst/>
          </a:prstGeom>
        </p:spPr>
        <p:txBody>
          <a:bodyPr lIns="0" tIns="0" rIns="0" bIns="0" rtlCol="0" anchor="t">
            <a:spAutoFit/>
          </a:bodyPr>
          <a:lstStyle/>
          <a:p>
            <a:pPr algn="ctr">
              <a:lnSpc>
                <a:spcPts val="4787"/>
              </a:lnSpc>
            </a:pPr>
            <a:r>
              <a:rPr lang="en-US" sz="3419" dirty="0">
                <a:solidFill>
                  <a:srgbClr val="503D36"/>
                </a:solidFill>
                <a:latin typeface="Times New Roman" pitchFamily="18" charset="0"/>
                <a:cs typeface="Times New Roman" pitchFamily="18" charset="0"/>
              </a:rPr>
              <a:t>  0-6 </a:t>
            </a:r>
            <a:r>
              <a:rPr lang="en-US" sz="3419" dirty="0" err="1">
                <a:solidFill>
                  <a:srgbClr val="503D36"/>
                </a:solidFill>
                <a:latin typeface="Times New Roman" pitchFamily="18" charset="0"/>
                <a:cs typeface="Times New Roman" pitchFamily="18" charset="0"/>
              </a:rPr>
              <a:t>tuổi</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có</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những</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thời</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điểm</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tối</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ưu</a:t>
            </a:r>
            <a:endParaRPr lang="en-US" sz="3419" dirty="0">
              <a:solidFill>
                <a:srgbClr val="503D36"/>
              </a:solidFill>
              <a:latin typeface="Times New Roman" pitchFamily="18" charset="0"/>
              <a:cs typeface="Times New Roman" pitchFamily="18" charset="0"/>
            </a:endParaRPr>
          </a:p>
          <a:p>
            <a:pPr algn="ctr">
              <a:lnSpc>
                <a:spcPts val="4787"/>
              </a:lnSpc>
            </a:pP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để</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học</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nếu</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ba</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mẹ</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bỏ</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lỡ</a:t>
            </a:r>
            <a:endParaRPr lang="en-US" sz="3419" dirty="0">
              <a:solidFill>
                <a:srgbClr val="503D36"/>
              </a:solidFill>
              <a:latin typeface="Times New Roman" pitchFamily="18" charset="0"/>
              <a:cs typeface="Times New Roman" pitchFamily="18" charset="0"/>
            </a:endParaRPr>
          </a:p>
          <a:p>
            <a:pPr algn="ctr">
              <a:lnSpc>
                <a:spcPts val="4787"/>
              </a:lnSpc>
            </a:pP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những</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thời</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điểm</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quý</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nhất</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của</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trẻ</a:t>
            </a:r>
            <a:r>
              <a:rPr lang="en-US" sz="3419" dirty="0">
                <a:solidFill>
                  <a:srgbClr val="503D36"/>
                </a:solidFill>
                <a:latin typeface="Times New Roman" pitchFamily="18" charset="0"/>
                <a:cs typeface="Times New Roman" pitchFamily="18" charset="0"/>
              </a:rPr>
              <a:t>,</a:t>
            </a:r>
          </a:p>
          <a:p>
            <a:pPr algn="ctr">
              <a:lnSpc>
                <a:spcPts val="4787"/>
              </a:lnSpc>
            </a:pP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sau</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này</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sẽ</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rất</a:t>
            </a:r>
            <a:r>
              <a:rPr lang="en-US" sz="3419" dirty="0">
                <a:solidFill>
                  <a:srgbClr val="503D36"/>
                </a:solidFill>
                <a:latin typeface="Times New Roman" pitchFamily="18" charset="0"/>
                <a:cs typeface="Times New Roman" pitchFamily="18" charset="0"/>
              </a:rPr>
              <a:t> </a:t>
            </a:r>
            <a:r>
              <a:rPr lang="en-US" sz="3419" dirty="0" err="1">
                <a:solidFill>
                  <a:srgbClr val="503D36"/>
                </a:solidFill>
                <a:latin typeface="Times New Roman" pitchFamily="18" charset="0"/>
                <a:cs typeface="Times New Roman" pitchFamily="18" charset="0"/>
              </a:rPr>
              <a:t>khó</a:t>
            </a:r>
            <a:r>
              <a:rPr lang="en-US" sz="3419" dirty="0">
                <a:solidFill>
                  <a:srgbClr val="503D36"/>
                </a:solidFill>
                <a:latin typeface="Times New Roman" pitchFamily="18" charset="0"/>
                <a:cs typeface="Times New Roman" pitchFamily="18" charset="0"/>
              </a:rPr>
              <a:t> quay </a:t>
            </a:r>
            <a:r>
              <a:rPr lang="en-US" sz="3419" dirty="0" err="1">
                <a:solidFill>
                  <a:srgbClr val="503D36"/>
                </a:solidFill>
                <a:latin typeface="Times New Roman" pitchFamily="18" charset="0"/>
                <a:cs typeface="Times New Roman" pitchFamily="18" charset="0"/>
              </a:rPr>
              <a:t>lại</a:t>
            </a:r>
            <a:endParaRPr lang="en-US" sz="3419" dirty="0">
              <a:solidFill>
                <a:srgbClr val="503D36"/>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1281</TotalTime>
  <Words>2003</Words>
  <Application>Microsoft Office PowerPoint</Application>
  <PresentationFormat>Custom</PresentationFormat>
  <Paragraphs>453</Paragraphs>
  <Slides>22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Sniglet </vt:lpstr>
      <vt:lpstr>Arimo Bold</vt:lpstr>
      <vt:lpstr>Livvic Bold</vt:lpstr>
      <vt:lpstr>More Sugar</vt:lpstr>
      <vt:lpstr>Sniglet</vt:lpstr>
      <vt:lpstr>Arial</vt:lpstr>
      <vt:lpstr>Times New Roman</vt:lpstr>
      <vt:lpstr>Calibri</vt:lpstr>
      <vt:lpstr>Clear Sans Bold</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Orange Playful Illustration Memory Game Presentation</dc:title>
  <dc:creator>PC</dc:creator>
  <cp:lastModifiedBy>Nguyễn Thị Thu Hạnh</cp:lastModifiedBy>
  <cp:revision>14</cp:revision>
  <dcterms:created xsi:type="dcterms:W3CDTF">2006-08-16T00:00:00Z</dcterms:created>
  <dcterms:modified xsi:type="dcterms:W3CDTF">2025-06-06T09:00:58Z</dcterms:modified>
  <dc:identifier>DAFbc39Iuf8</dc:identifier>
</cp:coreProperties>
</file>