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76" r:id="rId2"/>
    <p:sldId id="279" r:id="rId3"/>
    <p:sldId id="297" r:id="rId4"/>
    <p:sldId id="300" r:id="rId5"/>
    <p:sldId id="332" r:id="rId6"/>
    <p:sldId id="304" r:id="rId7"/>
    <p:sldId id="333" r:id="rId8"/>
    <p:sldId id="334" r:id="rId9"/>
    <p:sldId id="335" r:id="rId10"/>
    <p:sldId id="302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336" r:id="rId19"/>
    <p:sldId id="312" r:id="rId20"/>
    <p:sldId id="316" r:id="rId21"/>
    <p:sldId id="317" r:id="rId22"/>
    <p:sldId id="313" r:id="rId23"/>
    <p:sldId id="314" r:id="rId24"/>
    <p:sldId id="315" r:id="rId25"/>
    <p:sldId id="318" r:id="rId26"/>
    <p:sldId id="319" r:id="rId27"/>
    <p:sldId id="320" r:id="rId28"/>
    <p:sldId id="321" r:id="rId29"/>
    <p:sldId id="325" r:id="rId30"/>
    <p:sldId id="322" r:id="rId31"/>
    <p:sldId id="323" r:id="rId32"/>
    <p:sldId id="324" r:id="rId33"/>
    <p:sldId id="326" r:id="rId34"/>
    <p:sldId id="327" r:id="rId35"/>
    <p:sldId id="328" r:id="rId36"/>
    <p:sldId id="330" r:id="rId37"/>
    <p:sldId id="331" r:id="rId38"/>
    <p:sldId id="263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Edwardian Script ITC" panose="030303020407070D0804" pitchFamily="66" charset="0"/>
      <p:regular r:id="rId45"/>
    </p:embeddedFont>
    <p:embeddedFont>
      <p:font typeface="Sitka Heading" panose="02000505000000020004" pitchFamily="2" charset="0"/>
      <p:regular r:id="rId46"/>
      <p:bold r:id="rId47"/>
      <p:italic r:id="rId48"/>
      <p:boldItalic r:id="rId49"/>
    </p:embeddedFont>
    <p:embeddedFont>
      <p:font typeface="Tahoma" panose="020B0604030504040204" pitchFamily="34" charset="0"/>
      <p:regular r:id="rId50"/>
      <p:bold r:id="rId51"/>
    </p:embeddedFont>
    <p:embeddedFont>
      <p:font typeface="UTM Swiss Condensed" panose="02000500000000000000" charset="0"/>
      <p:regular r:id="rId52"/>
      <p:bold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</p:embeddedFontLst>
  <p:custDataLst>
    <p:tags r:id="rId5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400" autoAdjust="0"/>
  </p:normalViewPr>
  <p:slideViewPr>
    <p:cSldViewPr>
      <p:cViewPr varScale="1">
        <p:scale>
          <a:sx n="103" d="100"/>
          <a:sy n="103" d="100"/>
        </p:scale>
        <p:origin x="213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00AD-E896-4269-AF2A-CE0A2985B0B2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105E0-9724-45AA-927A-CAD65B74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129" y="1342187"/>
            <a:ext cx="7772400" cy="991343"/>
          </a:xfrm>
        </p:spPr>
        <p:txBody>
          <a:bodyPr>
            <a:normAutofit/>
          </a:bodyPr>
          <a:lstStyle>
            <a:lvl1pPr>
              <a:defRPr sz="54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CHUYÊN ĐỀ&gt;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82"/>
            <a:ext cx="9180512" cy="133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266950"/>
            <a:ext cx="7772400" cy="381000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học viên cao học ngành 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3048000" y="2724150"/>
            <a:ext cx="3048000" cy="20574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235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785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478706" y="3501450"/>
            <a:ext cx="4032448" cy="799924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US" sz="2000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000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000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31" y="4329346"/>
            <a:ext cx="3672407" cy="33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90" y="3663487"/>
            <a:ext cx="801797" cy="9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146" y="3677377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51" y="3651870"/>
            <a:ext cx="487800" cy="94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36512" y="0"/>
            <a:ext cx="9215682" cy="33638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11561" y="1203598"/>
            <a:ext cx="7729020" cy="629183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7922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0550"/>
            <a:ext cx="8839200" cy="4069432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600"/>
              </a:spcBef>
              <a:defRPr sz="18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600"/>
              </a:spcBef>
              <a:defRPr sz="16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767263"/>
            <a:ext cx="819200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219822"/>
            <a:ext cx="8712968" cy="405060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24884"/>
            <a:ext cx="8712968" cy="7067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79512" y="4340920"/>
            <a:ext cx="8712968" cy="45598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" y="267494"/>
            <a:ext cx="1199972" cy="1199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3131840" y="206152"/>
            <a:ext cx="5760640" cy="301366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" y="4803999"/>
            <a:ext cx="874008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75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1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51729" y="590550"/>
            <a:ext cx="8839200" cy="1981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152400" y="2647950"/>
            <a:ext cx="8839200" cy="2012032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620000" y="8191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620000" y="2952750"/>
            <a:ext cx="1080000" cy="14400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152400" y="590550"/>
            <a:ext cx="71628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152400" y="2724150"/>
            <a:ext cx="71628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4803998"/>
            <a:ext cx="8839200" cy="28235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361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4714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9154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89831"/>
            <a:ext cx="2209800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0"/>
            <a:ext cx="2164432" cy="406948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90550"/>
            <a:ext cx="4343400" cy="4069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96336" y="4818186"/>
            <a:ext cx="1395264" cy="273844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839200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572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858000" y="590551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7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863195" y="2647950"/>
            <a:ext cx="2133600" cy="1981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81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36512" y="4803998"/>
            <a:ext cx="9215682" cy="33950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803999"/>
            <a:ext cx="8596313" cy="288702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86591" y="514350"/>
            <a:ext cx="898120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1470"/>
            <a:ext cx="8839200" cy="46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590550"/>
            <a:ext cx="8839200" cy="4004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4818186"/>
            <a:ext cx="129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1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4" r:id="rId6"/>
    <p:sldLayoutId id="2147483661" r:id="rId7"/>
    <p:sldLayoutId id="2147483662" r:id="rId8"/>
    <p:sldLayoutId id="2147483654" r:id="rId9"/>
    <p:sldLayoutId id="2147483655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TM Swiss Condensed" pitchFamily="2" charset="-93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129" y="1342187"/>
            <a:ext cx="7772400" cy="619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GIÁO DỤC MẦM NON TRONG XU THẾ ĐỔI MỚI</a:t>
            </a:r>
            <a:endParaRPr lang="vi-VN" sz="2400" dirty="0"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2038349"/>
            <a:ext cx="7772400" cy="739551"/>
          </a:xfrm>
        </p:spPr>
        <p:txBody>
          <a:bodyPr/>
          <a:lstStyle/>
          <a:p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Lớp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bồi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dưỡng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tiêu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chuẩn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chức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danh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nghề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nghiệp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giáo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viên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mầm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non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</a:rPr>
              <a:t>hạng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</a:rPr>
              <a:t> II) </a:t>
            </a:r>
            <a:endParaRPr lang="vi-VN" sz="2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52400" y="4803998"/>
            <a:ext cx="8740080" cy="339501"/>
          </a:xfrm>
        </p:spPr>
        <p:txBody>
          <a:bodyPr/>
          <a:lstStyle/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Nghệ An, tháng 4 năm 2020</a:t>
            </a:r>
            <a:endParaRPr lang="vi-V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3048000" y="2952750"/>
            <a:ext cx="3505200" cy="1752600"/>
          </a:xfrm>
        </p:spPr>
      </p:pic>
      <p:sp>
        <p:nvSpPr>
          <p:cNvPr id="6" name="TextBox 5"/>
          <p:cNvSpPr txBox="1"/>
          <p:nvPr/>
        </p:nvSpPr>
        <p:spPr>
          <a:xfrm>
            <a:off x="4571329" y="3283117"/>
            <a:ext cx="392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3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79646">
                    <a:lumMod val="50000"/>
                  </a:srgbClr>
                </a:solidFill>
                <a:latin typeface="Sitka Heading" panose="02000505000000020004" pitchFamily="2" charset="0"/>
              </a:rPr>
              <a:t>I. XU HƯỚNG PHÁT TRIỂN GDMN TRÊN THẾ GIỚI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2. Xu </a:t>
            </a:r>
            <a:r>
              <a:rPr lang="en-US" b="1" dirty="0" err="1">
                <a:solidFill>
                  <a:srgbClr val="0070C0"/>
                </a:solidFill>
              </a:rPr>
              <a:t>hướng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giáo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dục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mầm</a:t>
            </a:r>
            <a:r>
              <a:rPr lang="en-US" b="1" dirty="0">
                <a:solidFill>
                  <a:srgbClr val="0070C0"/>
                </a:solidFill>
              </a:rPr>
              <a:t> non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một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nước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tiêu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biểu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Tiêu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biểu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các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nước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Bắc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Âu</a:t>
            </a:r>
            <a:r>
              <a:rPr lang="en-US" sz="2600" dirty="0">
                <a:solidFill>
                  <a:srgbClr val="FF0000"/>
                </a:solidFill>
              </a:rPr>
              <a:t> (Na </a:t>
            </a:r>
            <a:r>
              <a:rPr lang="en-US" sz="2600" dirty="0" err="1">
                <a:solidFill>
                  <a:srgbClr val="FF0000"/>
                </a:solidFill>
              </a:rPr>
              <a:t>Uy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Thụy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Sĩ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Đan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Mạch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</a:rPr>
              <a:t>Chú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trọng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sự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phát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triển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toàn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diện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của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trẻ</a:t>
            </a:r>
            <a:endParaRPr lang="en-US" sz="2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</a:rPr>
              <a:t>Chương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trình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khung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ngắn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gọn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giáo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viên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được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sáng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tạo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linh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hoạt</a:t>
            </a:r>
            <a:endParaRPr lang="en-US" sz="2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</a:rPr>
              <a:t>Chương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trình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học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linh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hoat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mở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tiếp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cận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tích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hợp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và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học</a:t>
            </a:r>
            <a:r>
              <a:rPr lang="en-US" sz="2600" dirty="0">
                <a:solidFill>
                  <a:srgbClr val="0070C0"/>
                </a:solidFill>
              </a:rPr>
              <a:t> qua </a:t>
            </a:r>
            <a:r>
              <a:rPr lang="en-US" sz="2600" dirty="0" err="1">
                <a:solidFill>
                  <a:srgbClr val="0070C0"/>
                </a:solidFill>
              </a:rPr>
              <a:t>vui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chơi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trải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nghiệm</a:t>
            </a:r>
            <a:endParaRPr lang="en-US" sz="2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</a:rPr>
              <a:t>Có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nhiều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chương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trình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bổ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trợ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ngoại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khóa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phát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triển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kĩ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năng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sống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tình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yêu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thiên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nhiên</a:t>
            </a:r>
            <a:endParaRPr lang="en-US" sz="2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79646">
                    <a:lumMod val="50000"/>
                  </a:srgbClr>
                </a:solidFill>
                <a:latin typeface="Sitka Heading" panose="02000505000000020004" pitchFamily="2" charset="0"/>
              </a:rPr>
              <a:t>I. XU HƯỚNG PHÁT TRIỂN GDMN TRÊN THẾ GIỚI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2. Xu </a:t>
            </a:r>
            <a:r>
              <a:rPr lang="en-US" b="1" dirty="0" err="1">
                <a:solidFill>
                  <a:srgbClr val="0070C0"/>
                </a:solidFill>
              </a:rPr>
              <a:t>hướng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giáo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dục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mầm</a:t>
            </a:r>
            <a:r>
              <a:rPr lang="en-US" b="1" dirty="0">
                <a:solidFill>
                  <a:srgbClr val="0070C0"/>
                </a:solidFill>
              </a:rPr>
              <a:t> non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một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nước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tiêu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biểu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</a:rPr>
              <a:t>Chương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trình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đề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cao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Thử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thách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khám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phá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và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phiêu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lưu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của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trẻ</a:t>
            </a:r>
            <a:r>
              <a:rPr lang="en-US" sz="2600" dirty="0">
                <a:solidFill>
                  <a:srgbClr val="0070C0"/>
                </a:solidFill>
              </a:rPr>
              <a:t>; </a:t>
            </a:r>
            <a:r>
              <a:rPr lang="en-US" sz="2600" dirty="0" err="1">
                <a:solidFill>
                  <a:srgbClr val="0070C0"/>
                </a:solidFill>
              </a:rPr>
              <a:t>giáo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dục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tinh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thần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dân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chủ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tôn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trọng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sự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khác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biệt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tính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sáng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tạo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hứng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thú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và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khả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năng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tự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học</a:t>
            </a:r>
            <a:endParaRPr lang="en-US" sz="2600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70C0"/>
                </a:solidFill>
              </a:rPr>
              <a:t>Xu </a:t>
            </a:r>
            <a:r>
              <a:rPr lang="en-US" sz="2600" dirty="0" err="1">
                <a:solidFill>
                  <a:srgbClr val="0070C0"/>
                </a:solidFill>
              </a:rPr>
              <a:t>hướng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đánh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giá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chính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là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đánh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giá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quá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trình</a:t>
            </a:r>
            <a:r>
              <a:rPr lang="en-US" sz="2600" dirty="0">
                <a:solidFill>
                  <a:srgbClr val="0070C0"/>
                </a:solidFill>
              </a:rPr>
              <a:t>: </a:t>
            </a:r>
            <a:r>
              <a:rPr lang="en-US" sz="2600" dirty="0" err="1">
                <a:solidFill>
                  <a:srgbClr val="0070C0"/>
                </a:solidFill>
              </a:rPr>
              <a:t>học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và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sự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phát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triển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của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trẻ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thông</a:t>
            </a:r>
            <a:r>
              <a:rPr lang="en-US" sz="2600" dirty="0">
                <a:solidFill>
                  <a:srgbClr val="0070C0"/>
                </a:solidFill>
              </a:rPr>
              <a:t> qua </a:t>
            </a:r>
            <a:r>
              <a:rPr lang="en-US" sz="2600" dirty="0" err="1">
                <a:solidFill>
                  <a:srgbClr val="0070C0"/>
                </a:solidFill>
              </a:rPr>
              <a:t>hoạt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động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hàng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ngày</a:t>
            </a:r>
            <a:endParaRPr lang="en-US" sz="26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</a:rPr>
              <a:t>Môi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trường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lớp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học</a:t>
            </a:r>
            <a:r>
              <a:rPr lang="en-US" sz="2600" dirty="0">
                <a:solidFill>
                  <a:srgbClr val="0070C0"/>
                </a:solidFill>
              </a:rPr>
              <a:t>: chia </a:t>
            </a:r>
            <a:r>
              <a:rPr lang="en-US" sz="2600" dirty="0" err="1">
                <a:solidFill>
                  <a:srgbClr val="0070C0"/>
                </a:solidFill>
              </a:rPr>
              <a:t>thành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nhiều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góc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thúc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đẩy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hoạt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động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nhóm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err="1">
                <a:solidFill>
                  <a:srgbClr val="0070C0"/>
                </a:solidFill>
              </a:rPr>
              <a:t>hoạt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động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cá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nhân</a:t>
            </a:r>
            <a:r>
              <a:rPr lang="en-US" sz="2600" dirty="0">
                <a:solidFill>
                  <a:srgbClr val="0070C0"/>
                </a:solidFill>
              </a:rPr>
              <a:t> do </a:t>
            </a:r>
            <a:r>
              <a:rPr lang="en-US" sz="2600" dirty="0" err="1">
                <a:solidFill>
                  <a:srgbClr val="0070C0"/>
                </a:solidFill>
              </a:rPr>
              <a:t>trẻ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khởi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xướng</a:t>
            </a:r>
            <a:endParaRPr lang="en-US" sz="2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3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79646">
                    <a:lumMod val="50000"/>
                  </a:srgbClr>
                </a:solidFill>
                <a:latin typeface="Sitka Heading" panose="02000505000000020004" pitchFamily="2" charset="0"/>
              </a:rPr>
              <a:t>I. XU HƯỚNG PHÁT TRIỂN GDMN TRÊN THẾ GIỚI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2. Xu </a:t>
            </a:r>
            <a:r>
              <a:rPr lang="en-US" b="1" dirty="0" err="1">
                <a:solidFill>
                  <a:srgbClr val="0070C0"/>
                </a:solidFill>
              </a:rPr>
              <a:t>hướng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giáo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dục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mầm</a:t>
            </a:r>
            <a:r>
              <a:rPr lang="en-US" b="1" dirty="0">
                <a:solidFill>
                  <a:srgbClr val="0070C0"/>
                </a:solidFill>
              </a:rPr>
              <a:t> non </a:t>
            </a:r>
            <a:r>
              <a:rPr lang="en-US" b="1" dirty="0" err="1">
                <a:solidFill>
                  <a:srgbClr val="0070C0"/>
                </a:solidFill>
              </a:rPr>
              <a:t>của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một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nước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tiêu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biểu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Châu</a:t>
            </a:r>
            <a:r>
              <a:rPr lang="en-US" b="1" dirty="0">
                <a:solidFill>
                  <a:srgbClr val="FF0000"/>
                </a:solidFill>
              </a:rPr>
              <a:t> Á (</a:t>
            </a:r>
            <a:r>
              <a:rPr lang="en-US" b="1" dirty="0" err="1">
                <a:solidFill>
                  <a:srgbClr val="FF0000"/>
                </a:solidFill>
              </a:rPr>
              <a:t>Singapor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Nhật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Bản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Hàn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Quốc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70C0"/>
                </a:solidFill>
              </a:rPr>
              <a:t>Tiệm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cận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với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chuẩn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mực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nước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châu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Âu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về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chương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phương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pháp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70C0"/>
                </a:solidFill>
              </a:rPr>
              <a:t>Sử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dụng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nhiều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GDMN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nước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70C0"/>
                </a:solidFill>
              </a:rPr>
              <a:t>Phương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pháp</a:t>
            </a:r>
            <a:r>
              <a:rPr lang="en-US" dirty="0">
                <a:solidFill>
                  <a:srgbClr val="0070C0"/>
                </a:solidFill>
              </a:rPr>
              <a:t> GDMN:  </a:t>
            </a:r>
            <a:r>
              <a:rPr lang="en-US" dirty="0" err="1">
                <a:solidFill>
                  <a:srgbClr val="0070C0"/>
                </a:solidFill>
              </a:rPr>
              <a:t>lấy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làm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trung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tâm</a:t>
            </a:r>
            <a:r>
              <a:rPr lang="en-US" dirty="0">
                <a:solidFill>
                  <a:srgbClr val="0070C0"/>
                </a:solidFill>
              </a:rPr>
              <a:t>; </a:t>
            </a:r>
            <a:r>
              <a:rPr lang="en-US" dirty="0" err="1">
                <a:solidFill>
                  <a:srgbClr val="0070C0"/>
                </a:solidFill>
              </a:rPr>
              <a:t>tích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cực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tích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hợp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70C0"/>
                </a:solidFill>
              </a:rPr>
              <a:t>Riêng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Bản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đặc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trưng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 err="1">
                <a:solidFill>
                  <a:srgbClr val="0070C0"/>
                </a:solidFill>
              </a:rPr>
              <a:t>giáo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tính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tự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lập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gọn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gàng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tinh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thần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vượt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khó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79646">
                    <a:lumMod val="50000"/>
                  </a:srgbClr>
                </a:solidFill>
                <a:latin typeface="Sitka Heading" panose="02000505000000020004" pitchFamily="2" charset="0"/>
              </a:rPr>
              <a:t>I. XU HƯỚNG PHÁT TRIỂN GDMN TRÊN THẾ GIỚI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ea typeface="+mj-ea"/>
              </a:rPr>
              <a:t>2. Xu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hướng</a:t>
            </a:r>
            <a:r>
              <a:rPr lang="en-US" b="1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giáo</a:t>
            </a:r>
            <a:r>
              <a:rPr lang="en-US" b="1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dục</a:t>
            </a:r>
            <a:r>
              <a:rPr lang="en-US" b="1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mầm</a:t>
            </a:r>
            <a:r>
              <a:rPr lang="en-US" b="1" dirty="0">
                <a:solidFill>
                  <a:srgbClr val="0070C0"/>
                </a:solidFill>
                <a:ea typeface="+mj-ea"/>
              </a:rPr>
              <a:t> non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của</a:t>
            </a:r>
            <a:r>
              <a:rPr lang="en-US" b="1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một</a:t>
            </a:r>
            <a:r>
              <a:rPr lang="en-US" b="1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số</a:t>
            </a:r>
            <a:r>
              <a:rPr lang="en-US" b="1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nước</a:t>
            </a:r>
            <a:r>
              <a:rPr lang="en-US" b="1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tiêu</a:t>
            </a:r>
            <a:r>
              <a:rPr lang="en-US" b="1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biểu</a:t>
            </a:r>
            <a:endParaRPr lang="en-US" b="1" dirty="0">
              <a:solidFill>
                <a:srgbClr val="0070C0"/>
              </a:solidFill>
              <a:ea typeface="+mj-ea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rgbClr val="FF0000"/>
                </a:solidFill>
                <a:ea typeface="+mj-ea"/>
              </a:rPr>
              <a:t>Một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số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mô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hình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GDMN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cổ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điển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và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hiện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đại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đang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được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sử</a:t>
            </a:r>
            <a:r>
              <a:rPr lang="en-US" b="1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+mj-ea"/>
              </a:rPr>
              <a:t>dụng</a:t>
            </a:r>
            <a:endParaRPr lang="en-US" b="1" dirty="0">
              <a:solidFill>
                <a:srgbClr val="FF0000"/>
              </a:solidFill>
              <a:ea typeface="+mj-ea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ea typeface="+mj-ea"/>
              </a:rPr>
              <a:t>Cổ</a:t>
            </a:r>
            <a:r>
              <a:rPr lang="en-US" b="1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điển</a:t>
            </a:r>
            <a:endParaRPr lang="en-US" b="1" dirty="0">
              <a:solidFill>
                <a:srgbClr val="0070C0"/>
              </a:solidFill>
              <a:ea typeface="+mj-ea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ea typeface="+mj-ea"/>
              </a:rPr>
              <a:t>Froebek</a:t>
            </a:r>
            <a:endParaRPr lang="en-US" dirty="0">
              <a:solidFill>
                <a:srgbClr val="0070C0"/>
              </a:solidFill>
              <a:ea typeface="+mj-ea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0070C0"/>
                </a:solidFill>
                <a:ea typeface="+mj-ea"/>
              </a:rPr>
              <a:t>Montessori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70C0"/>
                </a:solidFill>
                <a:ea typeface="+mj-ea"/>
              </a:rPr>
              <a:t>Steiner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ea typeface="+mj-ea"/>
              </a:rPr>
              <a:t>Hiện</a:t>
            </a:r>
            <a:r>
              <a:rPr lang="en-US" b="1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+mj-ea"/>
              </a:rPr>
              <a:t>đại</a:t>
            </a:r>
            <a:endParaRPr lang="en-US" b="1" dirty="0">
              <a:solidFill>
                <a:srgbClr val="0070C0"/>
              </a:solidFill>
              <a:ea typeface="+mj-ea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ea typeface="+mj-ea"/>
              </a:rPr>
              <a:t>Hiper</a:t>
            </a:r>
            <a:r>
              <a:rPr lang="en-US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j-ea"/>
              </a:rPr>
              <a:t>Csope</a:t>
            </a:r>
            <a:r>
              <a:rPr lang="en-US" dirty="0">
                <a:solidFill>
                  <a:srgbClr val="0070C0"/>
                </a:solidFill>
                <a:ea typeface="+mj-ea"/>
              </a:rPr>
              <a:t> (</a:t>
            </a:r>
            <a:r>
              <a:rPr lang="en-US" dirty="0" err="1">
                <a:solidFill>
                  <a:srgbClr val="0070C0"/>
                </a:solidFill>
                <a:ea typeface="+mj-ea"/>
              </a:rPr>
              <a:t>xuất</a:t>
            </a:r>
            <a:r>
              <a:rPr lang="en-US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j-ea"/>
              </a:rPr>
              <a:t>phát</a:t>
            </a:r>
            <a:r>
              <a:rPr lang="en-US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j-ea"/>
              </a:rPr>
              <a:t>từ</a:t>
            </a:r>
            <a:r>
              <a:rPr lang="en-US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j-ea"/>
              </a:rPr>
              <a:t>Mỹ</a:t>
            </a:r>
            <a:r>
              <a:rPr lang="en-US" dirty="0">
                <a:solidFill>
                  <a:srgbClr val="0070C0"/>
                </a:solidFill>
                <a:ea typeface="+mj-ea"/>
              </a:rPr>
              <a:t>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70C0"/>
                </a:solidFill>
                <a:ea typeface="+mj-ea"/>
              </a:rPr>
              <a:t>Reggio Emilia (</a:t>
            </a:r>
            <a:r>
              <a:rPr lang="en-US" dirty="0" err="1">
                <a:solidFill>
                  <a:srgbClr val="0070C0"/>
                </a:solidFill>
                <a:ea typeface="+mj-ea"/>
              </a:rPr>
              <a:t>xuất</a:t>
            </a:r>
            <a:r>
              <a:rPr lang="en-US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j-ea"/>
              </a:rPr>
              <a:t>phát</a:t>
            </a:r>
            <a:r>
              <a:rPr lang="en-US" dirty="0">
                <a:solidFill>
                  <a:srgbClr val="0070C0"/>
                </a:solidFill>
                <a:ea typeface="+mj-ea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j-ea"/>
              </a:rPr>
              <a:t>từ</a:t>
            </a:r>
            <a:r>
              <a:rPr lang="en-US" dirty="0">
                <a:solidFill>
                  <a:srgbClr val="0070C0"/>
                </a:solidFill>
                <a:ea typeface="+mj-ea"/>
              </a:rPr>
              <a:t> Ý)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II. CHỦ TRƯƠNG, CHÍNH SÁCH PHÁT TRIỂN GD, GDMN Ở VIỆT 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b="1" dirty="0" err="1">
                <a:solidFill>
                  <a:srgbClr val="FF0000"/>
                </a:solidFill>
              </a:rPr>
              <a:t>Giai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đoạn</a:t>
            </a:r>
            <a:r>
              <a:rPr lang="en-US" b="1" dirty="0">
                <a:solidFill>
                  <a:srgbClr val="FF0000"/>
                </a:solidFill>
              </a:rPr>
              <a:t> 1946 – 1965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10/8/1946 CT </a:t>
            </a:r>
            <a:r>
              <a:rPr lang="en-US" dirty="0" err="1">
                <a:solidFill>
                  <a:srgbClr val="0070C0"/>
                </a:solidFill>
              </a:rPr>
              <a:t>Hồ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Chí</a:t>
            </a:r>
            <a:r>
              <a:rPr lang="en-US" dirty="0">
                <a:solidFill>
                  <a:srgbClr val="0070C0"/>
                </a:solidFill>
              </a:rPr>
              <a:t> Minh ban </a:t>
            </a:r>
            <a:r>
              <a:rPr lang="en-US" dirty="0" err="1">
                <a:solidFill>
                  <a:srgbClr val="0070C0"/>
                </a:solidFill>
              </a:rPr>
              <a:t>hành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sắc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lệnh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về</a:t>
            </a:r>
            <a:r>
              <a:rPr lang="en-US" dirty="0">
                <a:solidFill>
                  <a:srgbClr val="0070C0"/>
                </a:solidFill>
              </a:rPr>
              <a:t> GDMN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70C0"/>
                </a:solidFill>
              </a:rPr>
              <a:t>Quan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điểm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 err="1">
                <a:solidFill>
                  <a:srgbClr val="0070C0"/>
                </a:solidFill>
              </a:rPr>
              <a:t>Nhà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nước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bảo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vệ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quyền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lợi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mẹ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em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đảm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bảo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phát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triển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cuả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đẻ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nhà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70C0"/>
                </a:solidFill>
              </a:rPr>
              <a:t>Quan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tâm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khía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cạnh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chăm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sóc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5000 </a:t>
            </a:r>
            <a:r>
              <a:rPr lang="en-US" dirty="0" err="1">
                <a:solidFill>
                  <a:srgbClr val="0070C0"/>
                </a:solidFill>
              </a:rPr>
              <a:t>lớp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mẫu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giáo</a:t>
            </a:r>
            <a:r>
              <a:rPr lang="en-US" dirty="0">
                <a:solidFill>
                  <a:srgbClr val="0070C0"/>
                </a:solidFill>
              </a:rPr>
              <a:t>, 150,000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được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đến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lớp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79646">
                    <a:lumMod val="50000"/>
                  </a:srgbClr>
                </a:solidFill>
              </a:rPr>
              <a:t>II. CHỦ TRƯƠNG, CHÍNH SÁCH PHÁT TRIỂN GD, GDMN Ở VIỆT 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2.Giai </a:t>
            </a:r>
            <a:r>
              <a:rPr lang="en-US" b="1" dirty="0" err="1">
                <a:solidFill>
                  <a:srgbClr val="FF0000"/>
                </a:solidFill>
              </a:rPr>
              <a:t>đoạn</a:t>
            </a:r>
            <a:r>
              <a:rPr lang="en-US" b="1" dirty="0">
                <a:solidFill>
                  <a:srgbClr val="FF0000"/>
                </a:solidFill>
              </a:rPr>
              <a:t> 1965 – 1975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70C0"/>
                </a:solidFill>
              </a:rPr>
              <a:t>19/1/1966 </a:t>
            </a:r>
            <a:r>
              <a:rPr lang="en-US" dirty="0" err="1">
                <a:solidFill>
                  <a:srgbClr val="0070C0"/>
                </a:solidFill>
              </a:rPr>
              <a:t>Vụ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Mẫu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được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thành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lập</a:t>
            </a:r>
            <a:r>
              <a:rPr lang="en-US" dirty="0">
                <a:solidFill>
                  <a:srgbClr val="0070C0"/>
                </a:solidFill>
              </a:rPr>
              <a:t>. GDMN </a:t>
            </a:r>
            <a:r>
              <a:rPr lang="en-US" dirty="0" err="1">
                <a:solidFill>
                  <a:srgbClr val="0070C0"/>
                </a:solidFill>
              </a:rPr>
              <a:t>là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bậc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học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của</a:t>
            </a:r>
            <a:r>
              <a:rPr lang="en-US" dirty="0">
                <a:solidFill>
                  <a:srgbClr val="0070C0"/>
                </a:solidFill>
              </a:rPr>
              <a:t> GD </a:t>
            </a:r>
            <a:r>
              <a:rPr lang="en-US" dirty="0" err="1">
                <a:solidFill>
                  <a:srgbClr val="0070C0"/>
                </a:solidFill>
              </a:rPr>
              <a:t>quốc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dân</a:t>
            </a:r>
            <a:endParaRPr lang="en-US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</a:rPr>
              <a:t>Nhận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thức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rõ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tầm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quan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trọng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của</a:t>
            </a:r>
            <a:r>
              <a:rPr lang="en-US" dirty="0">
                <a:solidFill>
                  <a:srgbClr val="0070C0"/>
                </a:solidFill>
              </a:rPr>
              <a:t> GDMN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sự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phát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triển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đất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nước</a:t>
            </a:r>
            <a:endParaRPr lang="en-US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</a:rPr>
              <a:t>Cuối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năm</a:t>
            </a:r>
            <a:r>
              <a:rPr lang="en-US" dirty="0">
                <a:solidFill>
                  <a:srgbClr val="0070C0"/>
                </a:solidFill>
              </a:rPr>
              <a:t> 1975: 33,000 </a:t>
            </a:r>
            <a:r>
              <a:rPr lang="en-US" dirty="0" err="1">
                <a:solidFill>
                  <a:srgbClr val="0070C0"/>
                </a:solidFill>
              </a:rPr>
              <a:t>nhà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nhóm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, 550,000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dưới</a:t>
            </a:r>
            <a:r>
              <a:rPr lang="en-US" dirty="0">
                <a:solidFill>
                  <a:srgbClr val="0070C0"/>
                </a:solidFill>
              </a:rPr>
              <a:t> 3 </a:t>
            </a:r>
            <a:r>
              <a:rPr lang="en-US" dirty="0" err="1">
                <a:solidFill>
                  <a:srgbClr val="0070C0"/>
                </a:solidFill>
              </a:rPr>
              <a:t>tuổi</a:t>
            </a:r>
            <a:r>
              <a:rPr lang="en-US" dirty="0">
                <a:solidFill>
                  <a:srgbClr val="0070C0"/>
                </a:solidFill>
              </a:rPr>
              <a:t>;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325000 </a:t>
            </a:r>
            <a:r>
              <a:rPr lang="en-US" dirty="0" err="1">
                <a:solidFill>
                  <a:srgbClr val="0070C0"/>
                </a:solidFill>
              </a:rPr>
              <a:t>lớp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học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mẫu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với</a:t>
            </a:r>
            <a:r>
              <a:rPr lang="en-US" dirty="0">
                <a:solidFill>
                  <a:srgbClr val="0070C0"/>
                </a:solidFill>
              </a:rPr>
              <a:t> 1,200,000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đến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lớp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79646">
                    <a:lumMod val="50000"/>
                  </a:srgbClr>
                </a:solidFill>
              </a:rPr>
              <a:t>II. CHỦ TRƯƠNG, CHÍNH SÁCH PHÁT TRIỂN GD, GDMN Ở VIỆT 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en-US" b="1" dirty="0" err="1">
                <a:solidFill>
                  <a:srgbClr val="FF0000"/>
                </a:solidFill>
              </a:rPr>
              <a:t>Giai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đoạn</a:t>
            </a:r>
            <a:r>
              <a:rPr lang="en-US" b="1" dirty="0">
                <a:solidFill>
                  <a:srgbClr val="FF0000"/>
                </a:solidFill>
              </a:rPr>
              <a:t> 1975 – 1985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</a:rPr>
              <a:t>Chú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trọng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nâng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chất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lượng</a:t>
            </a:r>
            <a:r>
              <a:rPr lang="en-US" dirty="0">
                <a:solidFill>
                  <a:srgbClr val="0070C0"/>
                </a:solidFill>
              </a:rPr>
              <a:t> CS – GD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endParaRPr lang="en-US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</a:rPr>
              <a:t>Chính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sách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nghiên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cứu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phát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triển</a:t>
            </a:r>
            <a:r>
              <a:rPr lang="en-US" dirty="0">
                <a:solidFill>
                  <a:srgbClr val="0070C0"/>
                </a:solidFill>
              </a:rPr>
              <a:t> GDMN (</a:t>
            </a:r>
            <a:r>
              <a:rPr lang="en-US" dirty="0" err="1">
                <a:solidFill>
                  <a:srgbClr val="0070C0"/>
                </a:solidFill>
              </a:rPr>
              <a:t>về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tâm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sinh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lí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chăm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sóc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nuôi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dưỡng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phát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triển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ngôn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ngữ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xây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dựng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chương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trình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cơ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chất</a:t>
            </a:r>
            <a:r>
              <a:rPr lang="en-US" dirty="0">
                <a:solidFill>
                  <a:srgbClr val="0070C0"/>
                </a:solidFill>
              </a:rPr>
              <a:t> …); </a:t>
            </a:r>
            <a:r>
              <a:rPr lang="en-US" dirty="0" err="1">
                <a:solidFill>
                  <a:srgbClr val="0070C0"/>
                </a:solidFill>
              </a:rPr>
              <a:t>bồi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dưỡng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đội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ngũ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bộ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giáo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viên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</a:rPr>
              <a:t>Chương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trình</a:t>
            </a:r>
            <a:r>
              <a:rPr lang="en-US" dirty="0">
                <a:solidFill>
                  <a:srgbClr val="0070C0"/>
                </a:solidFill>
              </a:rPr>
              <a:t> GDMN: </a:t>
            </a:r>
            <a:r>
              <a:rPr lang="en-US" dirty="0" err="1">
                <a:solidFill>
                  <a:srgbClr val="0070C0"/>
                </a:solidFill>
              </a:rPr>
              <a:t>chương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cải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cách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như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Liên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Xô</a:t>
            </a:r>
            <a:r>
              <a:rPr lang="en-US" dirty="0">
                <a:solidFill>
                  <a:srgbClr val="0070C0"/>
                </a:solidFill>
              </a:rPr>
              <a:t>): </a:t>
            </a:r>
            <a:r>
              <a:rPr lang="en-US" dirty="0" err="1">
                <a:solidFill>
                  <a:srgbClr val="0070C0"/>
                </a:solidFill>
              </a:rPr>
              <a:t>phân</a:t>
            </a:r>
            <a:r>
              <a:rPr lang="en-US" dirty="0">
                <a:solidFill>
                  <a:srgbClr val="0070C0"/>
                </a:solidFill>
              </a:rPr>
              <a:t> chia </a:t>
            </a: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môn</a:t>
            </a:r>
            <a:r>
              <a:rPr lang="en-US" dirty="0">
                <a:solidFill>
                  <a:srgbClr val="0070C0"/>
                </a:solidFill>
              </a:rPr>
              <a:t> hoc, </a:t>
            </a:r>
            <a:r>
              <a:rPr lang="en-US" dirty="0" err="1">
                <a:solidFill>
                  <a:srgbClr val="0070C0"/>
                </a:solidFill>
              </a:rPr>
              <a:t>kế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hoạch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chương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xác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định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sẵn</a:t>
            </a:r>
            <a:r>
              <a:rPr lang="en-US" dirty="0">
                <a:solidFill>
                  <a:srgbClr val="0070C0"/>
                </a:solidFill>
              </a:rPr>
              <a:t> chi </a:t>
            </a:r>
            <a:r>
              <a:rPr lang="en-US" dirty="0" err="1">
                <a:solidFill>
                  <a:srgbClr val="0070C0"/>
                </a:solidFill>
              </a:rPr>
              <a:t>tiết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thực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hiện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56 </a:t>
            </a:r>
            <a:r>
              <a:rPr lang="en-US" dirty="0" err="1">
                <a:solidFill>
                  <a:srgbClr val="0070C0"/>
                </a:solidFill>
              </a:rPr>
              <a:t>tuần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tất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cả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địa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bàn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riêng</a:t>
            </a:r>
            <a:r>
              <a:rPr lang="en-US" dirty="0">
                <a:solidFill>
                  <a:srgbClr val="0070C0"/>
                </a:solidFill>
              </a:rPr>
              <a:t> 36 </a:t>
            </a:r>
            <a:r>
              <a:rPr lang="en-US" dirty="0" err="1">
                <a:solidFill>
                  <a:srgbClr val="0070C0"/>
                </a:solidFill>
              </a:rPr>
              <a:t>tuần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vùng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sâu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vùng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xa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79646">
                    <a:lumMod val="50000"/>
                  </a:srgbClr>
                </a:solidFill>
              </a:rPr>
              <a:t>II. CHỦ TRƯƠNG, CHÍNH SÁCH PHÁT TRIỂN GD, GDMN Ở VIỆT 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4. </a:t>
            </a:r>
            <a:r>
              <a:rPr lang="en-US" b="1" dirty="0" err="1">
                <a:solidFill>
                  <a:srgbClr val="FF0000"/>
                </a:solidFill>
              </a:rPr>
              <a:t>Giai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đoạn</a:t>
            </a:r>
            <a:r>
              <a:rPr lang="en-US" b="1" dirty="0">
                <a:solidFill>
                  <a:srgbClr val="FF0000"/>
                </a:solidFill>
              </a:rPr>
              <a:t> 1985 </a:t>
            </a:r>
            <a:r>
              <a:rPr lang="en-US" b="1" dirty="0" err="1">
                <a:solidFill>
                  <a:srgbClr val="FF0000"/>
                </a:solidFill>
              </a:rPr>
              <a:t>đến</a:t>
            </a:r>
            <a:r>
              <a:rPr lang="en-US" b="1" dirty="0">
                <a:solidFill>
                  <a:srgbClr val="FF0000"/>
                </a:solidFill>
              </a:rPr>
              <a:t> nay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Hợp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nhất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2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độ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tuổi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NT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MG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thành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trường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MN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Các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xu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hướng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PT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chính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: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Xã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hội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hóa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GDMN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Về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chính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sách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cho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GVMN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Định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hướng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PT GDMN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tổng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thể</a:t>
            </a:r>
            <a:endParaRPr lang="en-US" sz="260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0" lvl="0" indent="0" algn="l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-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Triết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lí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cách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tiếp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cận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GDMN: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đổi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CT, PP (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lấy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trẻ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làm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TT,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dạy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học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tích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cực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tích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hợp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)</a:t>
            </a:r>
            <a:endParaRPr lang="en-US" sz="2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79646">
                    <a:lumMod val="50000"/>
                  </a:srgbClr>
                </a:solidFill>
              </a:rPr>
              <a:t>II. CHỦ TRƯƠNG, CHÍNH SÁCH PHÁT TRIỂN GD, GDMN Ở VIỆT 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2015: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 GV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đạt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chuẩn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97%;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Trên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chuẩn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60%; 25%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trẻ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3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tuổi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được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đến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trường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31%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trường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đạt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chuẩn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QG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Hạn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chế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có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nhiều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trường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nhỏ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lẻ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thiếu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phòng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thiếu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đò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dùng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đồ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chỏi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thiếu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GV; ở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miền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núi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chưa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tiếp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cận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được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PP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chăm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sóc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giáo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dục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với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mặt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bằng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chung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91" y="-168747"/>
            <a:ext cx="8839200" cy="767680"/>
          </a:xfrm>
        </p:spPr>
        <p:txBody>
          <a:bodyPr/>
          <a:lstStyle/>
          <a:p>
            <a:r>
              <a:rPr lang="en-US" sz="2000"/>
              <a:t>III.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PHÁT TRIỂN GDMN VÀ CHƯƠNG TRÌNH GDMN HIỆN NAY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0"/>
            <a:ext cx="8839200" cy="406943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GDMN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– 2025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70C0"/>
                </a:solidFill>
              </a:rPr>
              <a:t>Mục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tiêu</a:t>
            </a:r>
            <a:endParaRPr lang="en-US" dirty="0">
              <a:solidFill>
                <a:srgbClr val="0070C0"/>
              </a:solidFill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Củng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cố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, PT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mạng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lưới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trường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MN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theo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hướng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chuẩn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hóa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hiện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đại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hóa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và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hội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nhập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QT,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phù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hợp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với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địa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phương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...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Nâng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cao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chất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nuôi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dưỡng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, CS – GD,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chuẩn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bị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tốt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cho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trẻ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vào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lớp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1.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Củng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cố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nâng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cao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chất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phổ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cập</a:t>
            </a:r>
            <a:endParaRPr lang="en-US" sz="2600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PTGDMN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dưới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5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tuổi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phấn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đấu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đạt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chuẩn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GDMN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cho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trẻ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MG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vào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năm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2025.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Thực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hiện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bằng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bình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đẳng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tiếp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Calibri"/>
                <a:cs typeface="+mn-cs"/>
              </a:rPr>
              <a:t>cận</a:t>
            </a:r>
            <a:r>
              <a:rPr lang="en-US" sz="2600" dirty="0">
                <a:solidFill>
                  <a:srgbClr val="0070C0"/>
                </a:solidFill>
                <a:latin typeface="Calibri"/>
                <a:cs typeface="+mn-cs"/>
              </a:rPr>
              <a:t> GDMN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0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</a:rPr>
              <a:t>NỘI DUNG</a:t>
            </a:r>
            <a:endParaRPr lang="vi-VN" sz="24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700" dirty="0">
                <a:solidFill>
                  <a:srgbClr val="FF0000"/>
                </a:solidFill>
                <a:latin typeface="Calibri"/>
                <a:cs typeface="+mn-cs"/>
              </a:rPr>
              <a:t>XU HƯỚNG PHÁT TRIỂN GDMN TRÊN THẾ GIỚI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700" dirty="0">
                <a:solidFill>
                  <a:srgbClr val="FF0000"/>
                </a:solidFill>
                <a:latin typeface="Calibri"/>
                <a:cs typeface="+mn-cs"/>
              </a:rPr>
              <a:t>CHỦ TRƯƠNG CHÍNH SÁCH PHÁT TRIỂN GIÁO DỤC VÀ GDMN Ở VI</a:t>
            </a:r>
            <a:r>
              <a:rPr lang="vi-VN" sz="2700" dirty="0">
                <a:solidFill>
                  <a:srgbClr val="FF0000"/>
                </a:solidFill>
                <a:latin typeface="Times New Roman"/>
                <a:cs typeface="+mn-cs"/>
              </a:rPr>
              <a:t>Ệ</a:t>
            </a:r>
            <a:r>
              <a:rPr lang="en-US" sz="2700" dirty="0">
                <a:solidFill>
                  <a:srgbClr val="FF0000"/>
                </a:solidFill>
                <a:latin typeface="Calibri"/>
                <a:cs typeface="+mn-cs"/>
              </a:rPr>
              <a:t>T NAM QUA CÁC THỜI KÌ</a:t>
            </a:r>
          </a:p>
          <a:p>
            <a:pPr lvl="0" algn="l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700" dirty="0">
                <a:solidFill>
                  <a:srgbClr val="FF0000"/>
                </a:solidFill>
                <a:latin typeface="Calibri"/>
                <a:cs typeface="+mn-cs"/>
              </a:rPr>
              <a:t>ĐỊNH HƯỚNG PHÁT TRIỂN GDMN VÀ CHƯƠNG TRÌNH GDMN HI</a:t>
            </a:r>
            <a:r>
              <a:rPr lang="vi-VN" sz="2700" dirty="0">
                <a:solidFill>
                  <a:srgbClr val="FF0000"/>
                </a:solidFill>
                <a:latin typeface="Times New Roman"/>
                <a:cs typeface="+mn-cs"/>
              </a:rPr>
              <a:t>Ệ</a:t>
            </a:r>
            <a:r>
              <a:rPr lang="en-US" sz="2700" dirty="0">
                <a:solidFill>
                  <a:srgbClr val="FF0000"/>
                </a:solidFill>
                <a:latin typeface="Calibri"/>
                <a:cs typeface="+mn-cs"/>
              </a:rPr>
              <a:t>N NAY</a:t>
            </a:r>
            <a:endParaRPr lang="vi-VN" sz="2100" dirty="0">
              <a:latin typeface="UTM Swiss Condensed" panose="020005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726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7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Nhiệm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vụ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và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giải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pháp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+mn-cs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Hoàn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thiện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cơ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chế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chính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sách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đối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với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GDMN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(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huy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động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nguồn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vốn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ưu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tiên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chi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thường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xuyên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cơ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chế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khuyến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khích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phát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triển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cơ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sở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GDMN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công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lập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tự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chủ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nhà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trẻ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khu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công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nghiệp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).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Đổi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mới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công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tác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quản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lí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GDMN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(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tăng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cường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lãnh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đạo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chỉ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đạo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của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cấp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trên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phân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cấp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quản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lí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theo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hướng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tự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chủ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tự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chịu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trách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nhiệm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xây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dựng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hoàn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thiện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văn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bản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pháp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quy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về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các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HĐ ở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trường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MN;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Đổi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mới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công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tác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kiểm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tra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đánh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700" dirty="0" err="1">
                <a:solidFill>
                  <a:srgbClr val="0070C0"/>
                </a:solidFill>
                <a:latin typeface="+mj-lt"/>
                <a:cs typeface="+mn-cs"/>
              </a:rPr>
              <a:t>giá</a:t>
            </a:r>
            <a:r>
              <a:rPr lang="en-US" sz="2700" dirty="0">
                <a:solidFill>
                  <a:srgbClr val="0070C0"/>
                </a:solidFill>
                <a:latin typeface="+mj-lt"/>
                <a:cs typeface="+mn-cs"/>
              </a:rPr>
              <a:t>)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Nhiệm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vụ,giải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pháp</a:t>
            </a:r>
            <a:endParaRPr lang="en-US" sz="26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Đẩy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mạnh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tác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tuyên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truyền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GDMN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(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nâng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cao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thức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;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đưa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Mục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tiêu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phát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triển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GDMN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vào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chương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trình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PT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kinh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tế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-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xã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hội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;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tác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truyền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thông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biện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soạn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tài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liệu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;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nêu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gương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nhà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giáo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tiêu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biểu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Đổi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mới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ND,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Chương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trình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GDMN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nâng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cao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chất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CS – GD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trẻ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rgbClr val="FF0000"/>
                </a:solidFill>
                <a:latin typeface="+mj-lt"/>
                <a:cs typeface="+mn-cs"/>
              </a:rPr>
              <a:t>Nhiệm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+mn-cs"/>
              </a:rPr>
              <a:t>vụ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+mn-cs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+mn-cs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+mn-cs"/>
              </a:rPr>
              <a:t>pháp</a:t>
            </a:r>
            <a:endParaRPr lang="en-US" sz="3200" dirty="0">
              <a:solidFill>
                <a:srgbClr val="FF0000"/>
              </a:solidFill>
              <a:latin typeface="+mj-lt"/>
              <a:cs typeface="+mn-cs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Hoàn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thiện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quy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hoạch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mạng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lưới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trường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lớp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tăng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cương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CSVC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tài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chính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UTM Swiss Condensed"/>
              </a:rPr>
              <a:t>cho</a:t>
            </a:r>
            <a:r>
              <a:rPr lang="en-US" sz="2600" dirty="0">
                <a:solidFill>
                  <a:srgbClr val="0070C0"/>
                </a:solidFill>
                <a:latin typeface="UTM Swiss Condensed"/>
              </a:rPr>
              <a:t> GDMN</a:t>
            </a:r>
            <a:endParaRPr lang="en-US" sz="2600" dirty="0">
              <a:solidFill>
                <a:srgbClr val="0070C0"/>
              </a:solidFill>
              <a:latin typeface="+mj-lt"/>
              <a:cs typeface="+mn-cs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Nâng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cao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chất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lượng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đội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ngũ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GV, CBQL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Đẩy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mạnh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công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tác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xã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hội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hóa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GDMN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Nâng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cao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hiệu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quả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hợp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tác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quốc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tế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+mj-lt"/>
                <a:cs typeface="+mn-cs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+mj-lt"/>
                <a:cs typeface="+mn-cs"/>
              </a:rPr>
              <a:t> GDMN</a:t>
            </a:r>
            <a:endParaRPr lang="en-US" sz="2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+mn-cs"/>
              </a:rPr>
              <a:t>Chương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+mn-cs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+mn-cs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+mn-cs"/>
              </a:rPr>
              <a:t>dục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+mn-cs"/>
              </a:rPr>
              <a:t>mầm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 non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+mn-cs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+mn-cs"/>
              </a:rPr>
              <a:t> nay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chương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GDMN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ban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hành</a:t>
            </a:r>
            <a:endParaRPr lang="en-US" sz="2800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Chương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cải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tiến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đời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trước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1980.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dục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dưỡng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Hạn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cấu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trúc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cứng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nhắc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phổ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MN.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PP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giảng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dạy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áp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GV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nặng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giảng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giải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300" b="1" dirty="0" err="1">
                <a:solidFill>
                  <a:srgbClr val="0070C0"/>
                </a:solidFill>
                <a:latin typeface="Calibri"/>
                <a:cs typeface="+mn-cs"/>
              </a:rPr>
              <a:t>Chương</a:t>
            </a:r>
            <a:r>
              <a:rPr lang="en-US" sz="2300" b="1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Calibri"/>
                <a:cs typeface="+mn-cs"/>
              </a:rPr>
              <a:t>trình</a:t>
            </a:r>
            <a:r>
              <a:rPr lang="en-US" sz="2300" b="1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Calibri"/>
                <a:cs typeface="+mn-cs"/>
              </a:rPr>
              <a:t>cải</a:t>
            </a:r>
            <a:r>
              <a:rPr lang="en-US" sz="2300" b="1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Calibri"/>
                <a:cs typeface="+mn-cs"/>
              </a:rPr>
              <a:t>cách</a:t>
            </a:r>
            <a:r>
              <a:rPr lang="en-US" sz="2300" b="1" dirty="0">
                <a:solidFill>
                  <a:srgbClr val="0070C0"/>
                </a:solidFill>
                <a:latin typeface="Calibri"/>
                <a:cs typeface="+mn-cs"/>
              </a:rPr>
              <a:t>: </a:t>
            </a:r>
            <a:r>
              <a:rPr lang="en-US" sz="2300" b="1" dirty="0" err="1">
                <a:solidFill>
                  <a:srgbClr val="0070C0"/>
                </a:solidFill>
                <a:latin typeface="Calibri"/>
                <a:cs typeface="+mn-cs"/>
              </a:rPr>
              <a:t>ra</a:t>
            </a:r>
            <a:r>
              <a:rPr lang="en-US" sz="2300" b="1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Calibri"/>
                <a:cs typeface="+mn-cs"/>
              </a:rPr>
              <a:t>đời</a:t>
            </a:r>
            <a:r>
              <a:rPr lang="en-US" sz="2300" b="1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Calibri"/>
                <a:cs typeface="+mn-cs"/>
              </a:rPr>
              <a:t>năm</a:t>
            </a:r>
            <a:r>
              <a:rPr lang="en-US" sz="2300" b="1" dirty="0">
                <a:solidFill>
                  <a:srgbClr val="0070C0"/>
                </a:solidFill>
                <a:latin typeface="Calibri"/>
                <a:cs typeface="+mn-cs"/>
              </a:rPr>
              <a:t> 1986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Mục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tiêu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: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trang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bị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kiến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thức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hình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thành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kĩ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năng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Một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số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cải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cách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cơ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bản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: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ND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gồm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có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4 HĐ: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Vui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chơi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học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tập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lao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động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ngày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lễ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hội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Phương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pháp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: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lấy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GV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làm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trung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tâm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tiết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học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mềm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hóa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hơn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Nội dung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môn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học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xây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dựng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theo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logic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riêng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lẻ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độc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lập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hệ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thống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liên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tục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giữa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các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loại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tiết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độ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tuổi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Chương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trình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có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các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bài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cụ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thể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trong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từng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giai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đoạn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tháng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của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năm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học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-   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Phần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hướng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dẫn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cho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từng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loại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bài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loại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tiết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có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kèm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Giáo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án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300" dirty="0" err="1">
                <a:solidFill>
                  <a:srgbClr val="0070C0"/>
                </a:solidFill>
                <a:latin typeface="+mj-lt"/>
                <a:cs typeface="+mn-cs"/>
              </a:rPr>
              <a:t>gợi</a:t>
            </a:r>
            <a:r>
              <a:rPr lang="en-US" sz="2300" dirty="0">
                <a:solidFill>
                  <a:srgbClr val="0070C0"/>
                </a:solidFill>
                <a:latin typeface="+mj-lt"/>
                <a:cs typeface="+mn-cs"/>
              </a:rPr>
              <a:t> ý.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Chương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cải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đời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năm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1986</a:t>
            </a:r>
          </a:p>
          <a:p>
            <a:pPr marL="0" lvl="0" indent="0" algn="l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Hạn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: 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ND, PP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hướng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chi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cụ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GV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hạn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sự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  <a:p>
            <a:pPr marL="0" lvl="0" indent="0" algn="l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-  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yếu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nhớ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nhắc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phám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tòi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trải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nghiệm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Chương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mới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tổ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chức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HĐ GDMN</a:t>
            </a:r>
          </a:p>
          <a:p>
            <a:pPr marL="0" lvl="0" indent="0" algn="l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                                 (1998 – 2008)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CT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 CT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xây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dựng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nhằm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PT 5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lĩnh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GD (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ngôn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-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xã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hội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thẩm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mĩ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).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Ưu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PP GD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linh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áp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vai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trò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Coi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trọng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GV.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Hạn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: 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rõ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trạng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dàn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trải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mất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trọng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tâm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Tx/>
              <a:buChar char="-"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GV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ôm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đồm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kiến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mệt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mỏi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căng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kém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2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+mj-lt"/>
                <a:cs typeface="+mn-cs"/>
              </a:rPr>
              <a:t>CHƯƠNG TRÌNH GDMN HIỆN NAY</a:t>
            </a:r>
          </a:p>
          <a:p>
            <a:pPr marL="0" lvl="0" indent="0" algn="l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600" b="1" dirty="0">
                <a:solidFill>
                  <a:srgbClr val="0070C0"/>
                </a:solidFill>
                <a:latin typeface="+mj-lt"/>
                <a:cs typeface="+mn-cs"/>
              </a:rPr>
              <a:t>		 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tựu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đạt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: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: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Hệ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thống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kịp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thời</a:t>
            </a:r>
            <a:endParaRPr lang="en-US" sz="280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QL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CT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nay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CBQL, GVMN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tâm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huyết</a:t>
            </a:r>
            <a:endParaRPr lang="en-US" sz="2800" dirty="0">
              <a:solidFill>
                <a:srgbClr val="0070C0"/>
              </a:solidFill>
              <a:latin typeface="+mj-lt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giám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CBQL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nền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nếp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nhất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quán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trọng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tâm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...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6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chương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 GV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tổ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HĐGD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địa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;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 Linh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kinh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nghiệm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;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Lập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kế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hoạch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năm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/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tháng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tốt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;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 CBQL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GV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tốt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tổ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môi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    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Swiss Condensed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UTM Swiss Condensed"/>
              </a:rPr>
              <a:t>.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Arial" panose="020B0604020202020204" pitchFamily="34" charset="0"/>
              </a:rPr>
              <a:t>TÀI LIỆU THAM KHẢO</a:t>
            </a:r>
            <a:endParaRPr lang="vi-VN" sz="200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Bộ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Đào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(2017),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Tài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liệu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bồi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dưỡng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theo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tiêu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chuẩn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chức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năng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nghề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nghiệp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viên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mầm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non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hạng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2, NXB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Việt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Nam.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Bộ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Đào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 (2016),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Báo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cáo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10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năm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phát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triển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mầm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non,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Bộ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Đào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,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Thống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kê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số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liệu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mầm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non.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Vụ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mầm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non (2006), 60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năm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mầm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non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Việt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Nam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AutoNum type="arabicPeriod"/>
            </a:pP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Bộ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và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Đào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(2018),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Chương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trình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mầm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non, NXB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Giáo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dục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UTM Swiss Condensed" panose="02000500000000000000" pitchFamily="2" charset="0"/>
              </a:rPr>
              <a:t>Việt</a:t>
            </a:r>
            <a:r>
              <a:rPr lang="en-US" sz="2100" dirty="0">
                <a:solidFill>
                  <a:srgbClr val="0070C0"/>
                </a:solidFill>
                <a:latin typeface="UTM Swiss Condensed" panose="02000500000000000000" pitchFamily="2" charset="0"/>
              </a:rPr>
              <a:t> Nam.</a:t>
            </a:r>
            <a:endParaRPr lang="vi-VN" sz="2100" dirty="0">
              <a:solidFill>
                <a:srgbClr val="0070C0"/>
              </a:solidFill>
              <a:latin typeface="UTM Swiss Condensed" panose="020005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826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CT: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CT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cấu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trúc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rõ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ràng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;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GV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hưởng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đầy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đủ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; CSVC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ứng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;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Đội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ngũ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PT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nhanh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;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Kĩ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lập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hoạch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quản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lí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chương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nghiêm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túc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;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hướng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CT.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			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cs typeface="+mn-cs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cs typeface="+mn-cs"/>
              </a:rPr>
              <a:t>tồn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j-lt"/>
                <a:cs typeface="+mn-cs"/>
              </a:rPr>
              <a:t>tại</a:t>
            </a:r>
            <a:endParaRPr lang="en-US" sz="3200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quản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lý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chương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: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lực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CBQL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hạn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;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kinh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nghiệm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quản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lí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đánh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CT;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linh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;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lúng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túng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lập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kế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hoạch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tổ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; CBQL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kiêm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;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vùng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địa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khó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giám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Calibri"/>
                <a:cs typeface="+mn-cs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Calibri"/>
                <a:cs typeface="+mn-cs"/>
              </a:rPr>
              <a:t>.</a:t>
            </a:r>
            <a:endParaRPr lang="en-US" sz="2800" dirty="0">
              <a:solidFill>
                <a:srgbClr val="0070C0"/>
              </a:solidFill>
              <a:latin typeface="+mj-lt"/>
              <a:cs typeface="+mn-cs"/>
            </a:endParaRPr>
          </a:p>
          <a:p>
            <a:pPr lvl="6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>
              <a:solidFill>
                <a:srgbClr val="0070C0"/>
              </a:solidFill>
              <a:latin typeface="+mj-lt"/>
              <a:cs typeface="+mn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chương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Kĩ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lập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hoạch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UDCNTT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hạn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GV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lựa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chọn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địa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khai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thác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vận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PP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trải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nghiệm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Môi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GD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mang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hính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tận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kiệm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;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Hạn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lập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chỉnh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hoạch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GD.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>
              <a:lnSpc>
                <a:spcPct val="100000"/>
              </a:lnSpc>
              <a:spcBef>
                <a:spcPct val="20000"/>
              </a:spcBef>
              <a:buNone/>
            </a:pPr>
            <a:endParaRPr lang="en-US" sz="32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CT: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GV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thấp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trẻ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; CSVC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đạt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; CBQL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GV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thiếu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chưa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linh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...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3000" dirty="0">
                <a:solidFill>
                  <a:prstClr val="black"/>
                </a:solidFill>
                <a:latin typeface="Calibri"/>
                <a:cs typeface="+mn-cs"/>
              </a:rPr>
              <a:t>			</a:t>
            </a:r>
            <a:r>
              <a:rPr lang="en-US" sz="3000" b="1" dirty="0" err="1">
                <a:solidFill>
                  <a:srgbClr val="0070C0"/>
                </a:solidFill>
                <a:latin typeface="+mj-lt"/>
                <a:cs typeface="+mn-cs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+mj-lt"/>
                <a:cs typeface="+mn-cs"/>
              </a:rPr>
              <a:t>giải</a:t>
            </a:r>
            <a:r>
              <a:rPr lang="en-US" sz="30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+mj-lt"/>
                <a:cs typeface="+mn-cs"/>
              </a:rPr>
              <a:t>pháp</a:t>
            </a:r>
            <a:endParaRPr lang="en-US" sz="3000" b="1" dirty="0">
              <a:solidFill>
                <a:srgbClr val="0070C0"/>
              </a:solidFill>
              <a:latin typeface="+mj-lt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mưu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Ban,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Ngành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phối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bộ</a:t>
            </a:r>
            <a:endParaRPr lang="en-US" sz="2800" dirty="0">
              <a:solidFill>
                <a:srgbClr val="0070C0"/>
              </a:solidFill>
              <a:latin typeface="+mj-lt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Hỗ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trợ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ngân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CTGDMN,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liệu</a:t>
            </a:r>
            <a:endParaRPr lang="en-US" sz="2800" dirty="0">
              <a:solidFill>
                <a:srgbClr val="0070C0"/>
              </a:solidFill>
              <a:latin typeface="+mj-lt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huấn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bồi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dưỡng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CBQL, GVMN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Tăng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cường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kiểm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đánh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triển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khai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chương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trình</a:t>
            </a:r>
            <a:endParaRPr lang="en-US" sz="2800" dirty="0">
              <a:solidFill>
                <a:srgbClr val="0070C0"/>
              </a:solidFill>
              <a:latin typeface="+mj-lt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Tuyên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truyền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hút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tâm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cấp</a:t>
            </a:r>
            <a:endParaRPr lang="en-US" sz="2800" dirty="0">
              <a:solidFill>
                <a:srgbClr val="0070C0"/>
              </a:solidFill>
              <a:latin typeface="+mj-lt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GV,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bổ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sung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đúng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mức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quy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Bổ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sung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hỗ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trợ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...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pháp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quản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lý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GVMN.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l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hướng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điều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+mj-lt"/>
                <a:cs typeface="+mn-cs"/>
              </a:rPr>
              <a:t>chỉnh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+mn-cs"/>
              </a:rPr>
              <a:t> GVMN 2016 – 2020</a:t>
            </a:r>
          </a:p>
          <a:p>
            <a:pPr lvl="0" algn="l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quản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lý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GDĐT: ban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xây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dựng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hướng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CT;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mưu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phối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ban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hỗ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trợ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GVMN;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Tổ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huấn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chuyên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môn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...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Sở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GD ĐT/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Phòng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GDĐT: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mưu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CT  GDMN;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tăng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cường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kiểm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đánh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CT;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Tuyên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truyền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sâu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rộng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tầm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GDMN;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Khen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thưởng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đơn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vị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đạo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+mn-cs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+mn-cs"/>
              </a:rPr>
              <a:t>...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solidFill>
                  <a:srgbClr val="F79646">
                    <a:lumMod val="50000"/>
                  </a:srgbClr>
                </a:solidFill>
              </a:rPr>
              <a:t>III. ĐỊNH HƯỚNG PHÁT TRIỂN GDMN VÀ CHƯƠNG TRÌNH GDMN HIỆN NAY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Về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điều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kiện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thực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hiện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: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Tiếp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tục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đầu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tư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kinh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phí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tăng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cường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kinh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phí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từ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chương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trình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mục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tiêu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GD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quốc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gia</a:t>
            </a:r>
            <a:endParaRPr lang="en-US" sz="3000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Tăng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cường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tổ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chức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tập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huấn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bồi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dưỡng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CM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Bổ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sung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tài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liệu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hướng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dẫn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mới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hiện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đại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cho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GV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Đảm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bảo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số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lượng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trẻ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/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lớp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theo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quy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định</a:t>
            </a:r>
            <a:endParaRPr lang="en-US" sz="3000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chính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sách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đặc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biệt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cho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GV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lớp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MG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ghép</a:t>
            </a:r>
            <a:endParaRPr lang="en-US" sz="3000" dirty="0">
              <a:solidFill>
                <a:srgbClr val="0070C0"/>
              </a:solidFill>
              <a:latin typeface="Calibri"/>
              <a:cs typeface="+mn-cs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giải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pháp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quản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lý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chất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lượng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với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đào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tạo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GVMN (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kĩ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năng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thực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Calibri"/>
                <a:cs typeface="+mn-cs"/>
              </a:rPr>
              <a:t>hành</a:t>
            </a:r>
            <a:r>
              <a:rPr lang="en-US" sz="3000" dirty="0">
                <a:solidFill>
                  <a:srgbClr val="0070C0"/>
                </a:solidFill>
                <a:latin typeface="Calibri"/>
                <a:cs typeface="+mn-cs"/>
              </a:rPr>
              <a:t> NVSP)</a:t>
            </a:r>
            <a:r>
              <a:rPr lang="en-US" sz="3000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FF0000"/>
                </a:solidFill>
                <a:effectLst/>
                <a:latin typeface="Calibri"/>
                <a:ea typeface="+mn-ea"/>
                <a:cs typeface="+mn-cs"/>
              </a:rPr>
              <a:t>THẢO LUẬN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Những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kinh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nghiệm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/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bài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học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nào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của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thế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giới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có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thể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ứng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dụng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vào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thực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tế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đổi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mới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GDMN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và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xác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định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hướng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đi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cho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GDMN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Việt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Nam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trong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tương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lai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?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Hãy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phân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tích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quá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trình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đổi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mới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GDMN ở VN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từ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1998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đến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nay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dựa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trên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sự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hiểu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biết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và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kinh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nghiệm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của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anh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chị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?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Hãy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nói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về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những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thành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công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ở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trường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MN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anh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chị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công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tác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đạt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được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trong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những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năm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gần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đây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.</a:t>
            </a:r>
          </a:p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Chính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phủ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và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Bộ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GD ĐT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cần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quan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tâm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đến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vấn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đề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chính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gì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để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thúc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đẩy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sự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phát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triển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của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mạng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lưới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trường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mầm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non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và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nâng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cao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chất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lượng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đội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ngũ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giáo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 </a:t>
            </a:r>
            <a:r>
              <a:rPr lang="en-US" sz="2700" dirty="0" err="1">
                <a:solidFill>
                  <a:schemeClr val="accent2"/>
                </a:solidFill>
                <a:latin typeface="Calibri"/>
                <a:cs typeface="+mn-cs"/>
              </a:rPr>
              <a:t>viên</a:t>
            </a:r>
            <a:r>
              <a:rPr lang="en-US" sz="2700" dirty="0">
                <a:solidFill>
                  <a:schemeClr val="accent2"/>
                </a:solidFill>
                <a:latin typeface="Calibri"/>
                <a:cs typeface="+mn-cs"/>
              </a:rPr>
              <a:t>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200150"/>
            <a:ext cx="7729020" cy="629183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Edwardian Script ITC" panose="030303020407070D0804" pitchFamily="66" charset="0"/>
              </a:rPr>
              <a:t>Thank you!</a:t>
            </a:r>
            <a:endParaRPr lang="vi-VN" sz="6000" b="1" dirty="0"/>
          </a:p>
        </p:txBody>
      </p:sp>
    </p:spTree>
    <p:extLst>
      <p:ext uri="{BB962C8B-B14F-4D97-AF65-F5344CB8AC3E}">
        <p14:creationId xmlns:p14="http://schemas.microsoft.com/office/powerpoint/2010/main" val="2236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600" dirty="0">
                <a:latin typeface="Sitka Heading" panose="02000505000000020004" pitchFamily="2" charset="0"/>
              </a:rPr>
              <a:t>I. XU HƯỚNG PHÁT TRIỂN GDMN TRÊN THẾ GIỚI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mầm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hỗ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sở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GDMN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Tây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Châu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Á: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Mĩ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Anh,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Thụy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Singapor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Kông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1990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79646">
                    <a:lumMod val="50000"/>
                  </a:srgbClr>
                </a:solidFill>
                <a:latin typeface="Sitka Heading" panose="02000505000000020004" pitchFamily="2" charset="0"/>
              </a:rPr>
              <a:t>I. XU HƯỚNG PHÁT TRIỂN GDMN TRÊN THẾ GIỚI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itchFamily="34" charset="0"/>
              <a:buAutoNum type="arabicPeriod"/>
            </a:pP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 </a:t>
            </a:r>
            <a:r>
              <a:rPr lang="en-US" sz="2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mầm</a:t>
            </a: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sz="2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endParaRPr lang="en-US" sz="2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Tx/>
              <a:buChar char="-"/>
            </a:pP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thục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endParaRPr lang="en-US" sz="2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lưới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nâng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GDMN;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hỗ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sở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GDMN,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Hỗ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trợ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huynh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khía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trách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GDMN sang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GDMN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GD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79646">
                    <a:lumMod val="50000"/>
                  </a:srgbClr>
                </a:solidFill>
                <a:latin typeface="Sitka Heading" panose="02000505000000020004" pitchFamily="2" charset="0"/>
              </a:rPr>
              <a:t>I. XU HƯỚNG PHÁT TRIỂN GDMN TRÊN THẾ GIỚI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1.Xu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mầm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mầm</a:t>
            </a:r>
            <a:r>
              <a:rPr lang="en-US" dirty="0"/>
              <a:t> non</a:t>
            </a:r>
            <a:r>
              <a:rPr lang="en-US" dirty="0">
                <a:solidFill>
                  <a:srgbClr val="0070C0"/>
                </a:solidFill>
              </a:rPr>
              <a:t> (</a:t>
            </a:r>
            <a:r>
              <a:rPr lang="en-US" dirty="0" err="1">
                <a:solidFill>
                  <a:srgbClr val="0070C0"/>
                </a:solidFill>
              </a:rPr>
              <a:t>chủ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hữu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mô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chương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trình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thời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hoạt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động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độ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tuổi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tiếp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nhận</a:t>
            </a:r>
            <a:r>
              <a:rPr lang="en-US" dirty="0">
                <a:solidFill>
                  <a:srgbClr val="0070C0"/>
                </a:solidFill>
              </a:rPr>
              <a:t>)…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Pieget</a:t>
            </a:r>
            <a:r>
              <a:rPr lang="en-US" dirty="0"/>
              <a:t>: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Xem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chủ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thể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tích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cực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tạo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điều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kiện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tương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tác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môi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trường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xung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quanh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chú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trọng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phát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triển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phát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triển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tính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độc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lập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sự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tự</a:t>
            </a:r>
            <a:r>
              <a:rPr lang="en-US" dirty="0">
                <a:solidFill>
                  <a:srgbClr val="0070C0"/>
                </a:solidFill>
              </a:rPr>
              <a:t> tin, </a:t>
            </a:r>
            <a:r>
              <a:rPr lang="en-US" dirty="0" err="1">
                <a:solidFill>
                  <a:srgbClr val="0070C0"/>
                </a:solidFill>
              </a:rPr>
              <a:t>không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gò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ép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>
                <a:solidFill>
                  <a:srgbClr val="0070C0"/>
                </a:solidFill>
              </a:rPr>
              <a:t>Đề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việc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xây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dựng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môi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trường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vật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chất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trải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nghiệm</a:t>
            </a:r>
            <a:r>
              <a:rPr lang="en-US" dirty="0">
                <a:solidFill>
                  <a:srgbClr val="0070C0"/>
                </a:solidFill>
              </a:rPr>
              <a:t>;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>
                <a:solidFill>
                  <a:srgbClr val="0070C0"/>
                </a:solidFill>
              </a:rPr>
              <a:t>Coi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trọng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tới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cá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nhân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hóa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trong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dạy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học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79646">
                    <a:lumMod val="50000"/>
                  </a:srgbClr>
                </a:solidFill>
                <a:latin typeface="Sitka Heading" panose="02000505000000020004" pitchFamily="2" charset="0"/>
              </a:rPr>
              <a:t>I. XU HƯỚNG PHÁT TRIỂN GDMN TRÊN THẾ GIỚI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1.Xu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mầm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thuyết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lịch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Vưgotsky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sung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khía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nhìn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Pieget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bè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bối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cực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dắt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79646">
                    <a:lumMod val="50000"/>
                  </a:srgbClr>
                </a:solidFill>
                <a:latin typeface="Sitka Heading" panose="02000505000000020004" pitchFamily="2" charset="0"/>
              </a:rPr>
              <a:t>I. XU HƯỚNG PHÁT TRIỂN GDMN TRÊN THẾ GIỚI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1.Xu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mầm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solidFill>
                  <a:srgbClr val="FF0000"/>
                </a:solidFill>
              </a:rPr>
              <a:t>Cải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GDMN </a:t>
            </a:r>
            <a:r>
              <a:rPr lang="en-US" dirty="0" err="1">
                <a:solidFill>
                  <a:srgbClr val="FF0000"/>
                </a:solidFill>
              </a:rPr>
              <a:t>theo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hướng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giảm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bó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lấy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trẻ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tâm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âu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gò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dạy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,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tin, </a:t>
            </a:r>
            <a:r>
              <a:rPr lang="en-US" dirty="0" err="1"/>
              <a:t>tự</a:t>
            </a:r>
            <a:r>
              <a:rPr lang="en-US" dirty="0"/>
              <a:t> do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Bớt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kỷ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</a:t>
            </a:r>
            <a:r>
              <a:rPr lang="en-US" dirty="0" err="1"/>
              <a:t>khắt</a:t>
            </a:r>
            <a:r>
              <a:rPr lang="en-US" dirty="0"/>
              <a:t> </a:t>
            </a:r>
            <a:r>
              <a:rPr lang="en-US" dirty="0" err="1"/>
              <a:t>khe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trẻ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F79646">
                    <a:lumMod val="50000"/>
                  </a:srgbClr>
                </a:solidFill>
                <a:latin typeface="Sitka Heading" panose="02000505000000020004" pitchFamily="2" charset="0"/>
              </a:rPr>
              <a:t>I. XU HƯỚNG PHÁT TRIỂN GDMN TRÊN THẾ GIỚI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Theo </a:t>
            </a:r>
            <a:r>
              <a:rPr lang="en-US" dirty="0" err="1">
                <a:solidFill>
                  <a:srgbClr val="FF0000"/>
                </a:solidFill>
              </a:rPr>
              <a:t>xu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hướng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GDMn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tâm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Châu</a:t>
            </a:r>
            <a:r>
              <a:rPr lang="en-US" dirty="0"/>
              <a:t> á: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Nổ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GDMN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xu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tâm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Tuy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5421&quot;&gt;&lt;/object&gt;&lt;object type=&quot;2&quot; unique_id=&quot;15422&quot;&gt;&lt;object type=&quot;3&quot; unique_id=&quot;15433&quot;&gt;&lt;property id=&quot;20148&quot; value=&quot;5&quot;/&gt;&lt;property id=&quot;20300&quot; value=&quot;Slide 10 - &amp;quot;Thank you!&amp;quot;&quot;/&gt;&lt;property id=&quot;20307&quot; value=&quot;263&quot;/&gt;&lt;/object&gt;&lt;object type=&quot;3&quot; unique_id=&quot;16321&quot;&gt;&lt;property id=&quot;20148&quot; value=&quot;5&quot;/&gt;&lt;property id=&quot;20300&quot; value=&quot;Slide 1&quot;/&gt;&lt;property id=&quot;20307&quot; value=&quot;276&quot;/&gt;&lt;/object&gt;&lt;object type=&quot;3&quot; unique_id=&quot;16322&quot;&gt;&lt;property id=&quot;20148&quot; value=&quot;5&quot;/&gt;&lt;property id=&quot;20300&quot; value=&quot;Slide 2&quot;/&gt;&lt;property id=&quot;20307&quot; value=&quot;279&quot;/&gt;&lt;/object&gt;&lt;object type=&quot;3&quot; unique_id=&quot;16323&quot;&gt;&lt;property id=&quot;20148&quot; value=&quot;5&quot;/&gt;&lt;property id=&quot;20300&quot; value=&quot;Slide 3&quot;/&gt;&lt;property id=&quot;20307&quot; value=&quot;278&quot;/&gt;&lt;/object&gt;&lt;object type=&quot;3&quot; unique_id=&quot;16329&quot;&gt;&lt;property id=&quot;20148&quot; value=&quot;5&quot;/&gt;&lt;property id=&quot;20300&quot; value=&quot;Slide 8&quot;/&gt;&lt;property id=&quot;20307&quot; value=&quot;284&quot;/&gt;&lt;/object&gt;&lt;object type=&quot;3&quot; unique_id=&quot;16414&quot;&gt;&lt;property id=&quot;20148&quot; value=&quot;5&quot;/&gt;&lt;property id=&quot;20300&quot; value=&quot;Slide 9&quot;/&gt;&lt;property id=&quot;20307&quot; value=&quot;292&quot;/&gt;&lt;/object&gt;&lt;object type=&quot;3&quot; unique_id=&quot;17674&quot;&gt;&lt;property id=&quot;20148&quot; value=&quot;5&quot;/&gt;&lt;property id=&quot;20300&quot; value=&quot;Slide 4&quot;/&gt;&lt;property id=&quot;20307&quot; value=&quot;293&quot;/&gt;&lt;/object&gt;&lt;object type=&quot;3&quot; unique_id=&quot;17675&quot;&gt;&lt;property id=&quot;20148&quot; value=&quot;5&quot;/&gt;&lt;property id=&quot;20300&quot; value=&quot;Slide 5&quot;/&gt;&lt;property id=&quot;20307&quot; value=&quot;294&quot;/&gt;&lt;/object&gt;&lt;object type=&quot;3&quot; unique_id=&quot;17676&quot;&gt;&lt;property id=&quot;20148&quot; value=&quot;5&quot;/&gt;&lt;property id=&quot;20300&quot; value=&quot;Slide 6&quot;/&gt;&lt;property id=&quot;20307&quot; value=&quot;295&quot;/&gt;&lt;/object&gt;&lt;object type=&quot;3&quot; unique_id=&quot;17677&quot;&gt;&lt;property id=&quot;20148&quot; value=&quot;5&quot;/&gt;&lt;property id=&quot;20300&quot; value=&quot;Slide 7&quot;/&gt;&lt;property id=&quot;20307&quot; value=&quot;2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VinhUni (16-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hUni Fonts">
      <a:majorFont>
        <a:latin typeface="UTM Swiss Condensed"/>
        <a:ea typeface=""/>
        <a:cs typeface=""/>
      </a:majorFont>
      <a:minorFont>
        <a:latin typeface="UTM Swis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. Mẫu Presentation.potx" id="{E89C0247-89E1-4F81-A2B6-8F1C94A65A65}" vid="{2F9F0F4D-34C0-4E55-B2AE-54E024C04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Mẫu Presentation</Template>
  <TotalTime>1563</TotalTime>
  <Words>3263</Words>
  <Application>Microsoft Office PowerPoint</Application>
  <PresentationFormat>Trình chiếu Trên màn hình (16:9)</PresentationFormat>
  <Paragraphs>236</Paragraphs>
  <Slides>38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49" baseType="lpstr">
      <vt:lpstr>UTM Swiss Condensed</vt:lpstr>
      <vt:lpstr>Arial</vt:lpstr>
      <vt:lpstr>Verdana</vt:lpstr>
      <vt:lpstr>Tahoma</vt:lpstr>
      <vt:lpstr>Calibri</vt:lpstr>
      <vt:lpstr>Times New Roman</vt:lpstr>
      <vt:lpstr>Minion</vt:lpstr>
      <vt:lpstr>Sitka Heading</vt:lpstr>
      <vt:lpstr>Edwardian Script ITC</vt:lpstr>
      <vt:lpstr>Wingdings</vt:lpstr>
      <vt:lpstr>VinhUni (16-9)</vt:lpstr>
      <vt:lpstr>GIÁO DỤC MẦM NON TRONG XU THẾ ĐỔI MỚI</vt:lpstr>
      <vt:lpstr>NỘI DUNG</vt:lpstr>
      <vt:lpstr>TÀI LIỆU THAM KHẢO</vt:lpstr>
      <vt:lpstr>I. XU HƯỚNG PHÁT TRIỂN GDMN TRÊN THẾ GIỚI</vt:lpstr>
      <vt:lpstr>I. XU HƯỚNG PHÁT TRIỂN GDMN TRÊN THẾ GIỚI</vt:lpstr>
      <vt:lpstr>I. XU HƯỚNG PHÁT TRIỂN GDMN TRÊN THẾ GIỚI</vt:lpstr>
      <vt:lpstr>I. XU HƯỚNG PHÁT TRIỂN GDMN TRÊN THẾ GIỚI</vt:lpstr>
      <vt:lpstr>I. XU HƯỚNG PHÁT TRIỂN GDMN TRÊN THẾ GIỚI</vt:lpstr>
      <vt:lpstr>I. XU HƯỚNG PHÁT TRIỂN GDMN TRÊN THẾ GIỚI</vt:lpstr>
      <vt:lpstr>I. XU HƯỚNG PHÁT TRIỂN GDMN TRÊN THẾ GIỚI</vt:lpstr>
      <vt:lpstr>I. XU HƯỚNG PHÁT TRIỂN GDMN TRÊN THẾ GIỚI</vt:lpstr>
      <vt:lpstr>I. XU HƯỚNG PHÁT TRIỂN GDMN TRÊN THẾ GIỚI</vt:lpstr>
      <vt:lpstr>I. XU HƯỚNG PHÁT TRIỂN GDMN TRÊN THẾ GIỚI</vt:lpstr>
      <vt:lpstr>II. CHỦ TRƯƠNG, CHÍNH SÁCH PHÁT TRIỂN GD, GDMN Ở VIỆT NAM</vt:lpstr>
      <vt:lpstr>II. CHỦ TRƯƠNG, CHÍNH SÁCH PHÁT TRIỂN GD, GDMN Ở VIỆT NAM</vt:lpstr>
      <vt:lpstr>II. CHỦ TRƯƠNG, CHÍNH SÁCH PHÁT TRIỂN GD, GDMN Ở VIỆT NAM</vt:lpstr>
      <vt:lpstr>II. CHỦ TRƯƠNG, CHÍNH SÁCH PHÁT TRIỂN GD, GDMN Ở VIỆT NAM</vt:lpstr>
      <vt:lpstr>II. CHỦ TRƯƠNG, CHÍNH SÁCH PHÁT TRIỂN GD, GDMN Ở VIỆT NAM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III. ĐỊNH HƯỚNG PHÁT TRIỂN GDMN VÀ CHƯƠNG TRÌNH GDMN HIỆN NAY</vt:lpstr>
      <vt:lpstr>THẢO LUẬN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 Thi Hoang Yen</cp:lastModifiedBy>
  <cp:revision>55</cp:revision>
  <dcterms:created xsi:type="dcterms:W3CDTF">2020-04-16T10:22:49Z</dcterms:created>
  <dcterms:modified xsi:type="dcterms:W3CDTF">2022-09-04T15:44:27Z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