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79" r:id="rId2"/>
    <p:sldId id="361" r:id="rId3"/>
    <p:sldId id="363" r:id="rId4"/>
    <p:sldId id="364" r:id="rId5"/>
    <p:sldId id="365" r:id="rId6"/>
    <p:sldId id="366" r:id="rId7"/>
    <p:sldId id="367" r:id="rId8"/>
    <p:sldId id="368" r:id="rId9"/>
    <p:sldId id="369" r:id="rId10"/>
    <p:sldId id="370" r:id="rId11"/>
    <p:sldId id="371" r:id="rId12"/>
    <p:sldId id="372" r:id="rId13"/>
    <p:sldId id="373" r:id="rId14"/>
    <p:sldId id="374" r:id="rId15"/>
    <p:sldId id="375" r:id="rId16"/>
    <p:sldId id="376" r:id="rId17"/>
    <p:sldId id="377" r:id="rId18"/>
    <p:sldId id="378" r:id="rId19"/>
    <p:sldId id="379" r:id="rId20"/>
    <p:sldId id="384" r:id="rId21"/>
    <p:sldId id="382" r:id="rId22"/>
    <p:sldId id="383" r:id="rId23"/>
    <p:sldId id="385" r:id="rId24"/>
    <p:sldId id="386" r:id="rId25"/>
    <p:sldId id="387" r:id="rId26"/>
    <p:sldId id="388" r:id="rId27"/>
    <p:sldId id="389" r:id="rId28"/>
    <p:sldId id="390" r:id="rId29"/>
    <p:sldId id="391" r:id="rId30"/>
    <p:sldId id="392" r:id="rId31"/>
    <p:sldId id="394" r:id="rId32"/>
    <p:sldId id="395" r:id="rId33"/>
    <p:sldId id="396" r:id="rId34"/>
    <p:sldId id="397" r:id="rId35"/>
    <p:sldId id="398" r:id="rId36"/>
    <p:sldId id="399" r:id="rId37"/>
    <p:sldId id="401" r:id="rId38"/>
    <p:sldId id="402" r:id="rId39"/>
    <p:sldId id="403" r:id="rId40"/>
    <p:sldId id="404"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varScale="1">
        <p:scale>
          <a:sx n="78" d="100"/>
          <a:sy n="78" d="100"/>
        </p:scale>
        <p:origin x="186" y="51"/>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7ACB44-2730-45E4-9571-A6156A4D0C6C}" type="datetimeFigureOut">
              <a:rPr lang="en-US" smtClean="0"/>
              <a:t>4/3/2024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D70045-DCE6-4B0A-B702-5856CC55B9E2}" type="slidenum">
              <a:rPr lang="en-US" smtClean="0"/>
              <a:t>‹#›</a:t>
            </a:fld>
            <a:endParaRPr lang="en-US"/>
          </a:p>
        </p:txBody>
      </p:sp>
    </p:spTree>
    <p:extLst>
      <p:ext uri="{BB962C8B-B14F-4D97-AF65-F5344CB8AC3E}">
        <p14:creationId xmlns:p14="http://schemas.microsoft.com/office/powerpoint/2010/main" val="322776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a:lstStyle/>
          <a:p>
            <a:endParaRPr lang="en-US"/>
          </a:p>
        </p:txBody>
      </p:sp>
      <p:sp>
        <p:nvSpPr>
          <p:cNvPr id="4" name="Chỗ dành sẵn cho Số hiệu Bản chiếu 3"/>
          <p:cNvSpPr>
            <a:spLocks noGrp="1"/>
          </p:cNvSpPr>
          <p:nvPr>
            <p:ph type="sldNum" sz="quarter" idx="5"/>
          </p:nvPr>
        </p:nvSpPr>
        <p:spPr/>
        <p:txBody>
          <a:bodyPr/>
          <a:lstStyle/>
          <a:p>
            <a:fld id="{EF0105E0-9724-45AA-927A-CAD65B74E560}" type="slidenum">
              <a:rPr lang="en-US" smtClean="0"/>
              <a:t>1</a:t>
            </a:fld>
            <a:endParaRPr lang="en-US"/>
          </a:p>
        </p:txBody>
      </p:sp>
    </p:spTree>
    <p:extLst>
      <p:ext uri="{BB962C8B-B14F-4D97-AF65-F5344CB8AC3E}">
        <p14:creationId xmlns:p14="http://schemas.microsoft.com/office/powerpoint/2010/main" val="943381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7D0D0CA-F768-426A-A367-96B1564B247F}"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737489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D0D0CA-F768-426A-A367-96B1564B247F}"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21036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D0D0CA-F768-426A-A367-96B1564B247F}"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2752696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userDrawn="1">
  <p:cSld name="Tiêu đề Bản chiếu">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13505" y="1789583"/>
            <a:ext cx="10363200" cy="1321791"/>
          </a:xfrm>
        </p:spPr>
        <p:txBody>
          <a:bodyPr>
            <a:normAutofit/>
          </a:bodyPr>
          <a:lstStyle>
            <a:lvl1pPr>
              <a:defRPr sz="7200" b="1" baseline="0">
                <a:solidFill>
                  <a:srgbClr val="FF0000"/>
                </a:solidFill>
                <a:effectLst>
                  <a:outerShdw blurRad="38100" dist="38100" dir="2700000" algn="tl">
                    <a:srgbClr val="000000">
                      <a:alpha val="43137"/>
                    </a:srgbClr>
                  </a:outerShdw>
                </a:effectLst>
                <a:latin typeface="UTM Swiss Condensed" pitchFamily="2" charset="-93"/>
              </a:defRPr>
            </a:lvl1pPr>
          </a:lstStyle>
          <a:p>
            <a:r>
              <a:rPr lang="en-US"/>
              <a:t>&lt;TÊN HỌC PHẦN&gt;</a:t>
            </a:r>
            <a:endParaRPr lang="vi-VN"/>
          </a:p>
        </p:txBody>
      </p:sp>
      <p:sp>
        <p:nvSpPr>
          <p:cNvPr id="9" name="Rechthoek 18"/>
          <p:cNvSpPr/>
          <p:nvPr userDrawn="1"/>
        </p:nvSpPr>
        <p:spPr bwMode="auto">
          <a:xfrm>
            <a:off x="-48683" y="6405331"/>
            <a:ext cx="12287576" cy="452669"/>
          </a:xfrm>
          <a:prstGeom prst="rect">
            <a:avLst/>
          </a:prstGeom>
          <a:solidFill>
            <a:srgbClr val="0070C0"/>
          </a:solidFill>
          <a:ln>
            <a:noFill/>
          </a:ln>
          <a:effectLst/>
        </p:spPr>
        <p:txBody>
          <a:bodyPr vert="horz" wrap="square" lIns="121920" tIns="60960" rIns="121920" bIns="60960" numCol="1" rtlCol="0" anchor="t" anchorCtr="0" compatLnSpc="1">
            <a:prstTxWarp prst="textNoShape">
              <a:avLst/>
            </a:prstTxWarp>
          </a:bodyPr>
          <a:lstStyle/>
          <a:p>
            <a:pPr marL="0" marR="0" indent="0" algn="l" defTabSz="1219170" rtl="0" eaLnBrk="1" fontAlgn="base" latinLnBrk="0" hangingPunct="1">
              <a:lnSpc>
                <a:spcPct val="95000"/>
              </a:lnSpc>
              <a:spcBef>
                <a:spcPct val="0"/>
              </a:spcBef>
              <a:spcAft>
                <a:spcPct val="0"/>
              </a:spcAft>
              <a:buClrTx/>
              <a:buSzTx/>
              <a:buFont typeface="Arial" charset="0"/>
              <a:buNone/>
              <a:tabLst/>
            </a:pPr>
            <a:endParaRPr kumimoji="0" lang="en-GB" sz="2667" b="0" i="0" u="none" strike="noStrike" cap="none" normalizeH="0" baseline="0" noProof="0" dirty="0">
              <a:ln>
                <a:noFill/>
              </a:ln>
              <a:solidFill>
                <a:schemeClr val="bg1"/>
              </a:solidFill>
              <a:effectLst/>
              <a:latin typeface="Minion" pitchFamily="2" charset="0"/>
            </a:endParaRPr>
          </a:p>
        </p:txBody>
      </p:sp>
      <p:pic>
        <p:nvPicPr>
          <p:cNvPr id="5"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683" y="3043"/>
            <a:ext cx="12240683" cy="1786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Slide Number Placeholder 5"/>
          <p:cNvSpPr>
            <a:spLocks noGrp="1"/>
          </p:cNvSpPr>
          <p:nvPr>
            <p:ph type="sldNum" sz="quarter" idx="11"/>
          </p:nvPr>
        </p:nvSpPr>
        <p:spPr/>
        <p:txBody>
          <a:bodyPr/>
          <a:lstStyle/>
          <a:p>
            <a:fld id="{15BFCA54-6B67-44C2-89EB-D6940E9985E7}" type="slidenum">
              <a:rPr lang="vi-VN" smtClean="0"/>
              <a:t>‹#›</a:t>
            </a:fld>
            <a:endParaRPr lang="vi-VN"/>
          </a:p>
        </p:txBody>
      </p:sp>
      <p:sp>
        <p:nvSpPr>
          <p:cNvPr id="13" name="Text Placeholder 12"/>
          <p:cNvSpPr>
            <a:spLocks noGrp="1"/>
          </p:cNvSpPr>
          <p:nvPr>
            <p:ph type="body" sz="quarter" idx="12" hasCustomPrompt="1"/>
          </p:nvPr>
        </p:nvSpPr>
        <p:spPr>
          <a:xfrm>
            <a:off x="914400" y="3022600"/>
            <a:ext cx="10363200" cy="508000"/>
          </a:xfrm>
        </p:spPr>
        <p:txBody>
          <a:bodyPr>
            <a:noAutofit/>
          </a:bodyPr>
          <a:lstStyle>
            <a:lvl1pPr marL="0" indent="0" algn="ctr">
              <a:buNone/>
              <a:defRPr sz="3200" b="1" baseline="0">
                <a:solidFill>
                  <a:schemeClr val="tx1"/>
                </a:solidFill>
                <a:effectLst>
                  <a:outerShdw blurRad="38100" dist="38100" dir="2700000" algn="tl">
                    <a:srgbClr val="000000">
                      <a:alpha val="43137"/>
                    </a:srgbClr>
                  </a:outerShdw>
                </a:effectLst>
                <a:latin typeface="UTM Swiss Condensed" pitchFamily="2" charset="-93"/>
              </a:defRPr>
            </a:lvl1pPr>
          </a:lstStyle>
          <a:p>
            <a:pPr lvl="0"/>
            <a:r>
              <a:rPr lang="en-US"/>
              <a:t>(Dành cho sinh viên Khoa/Ngành..…..)</a:t>
            </a:r>
            <a:endParaRPr lang="vi-VN"/>
          </a:p>
        </p:txBody>
      </p:sp>
      <p:sp>
        <p:nvSpPr>
          <p:cNvPr id="22" name="Picture Placeholder 21"/>
          <p:cNvSpPr>
            <a:spLocks noGrp="1"/>
          </p:cNvSpPr>
          <p:nvPr>
            <p:ph type="pic" sz="quarter" idx="13"/>
          </p:nvPr>
        </p:nvSpPr>
        <p:spPr>
          <a:xfrm>
            <a:off x="4064000" y="3632200"/>
            <a:ext cx="4064000" cy="2743200"/>
          </a:xfrm>
        </p:spPr>
        <p:txBody>
          <a:bodyPr>
            <a:normAutofit/>
          </a:bodyPr>
          <a:lstStyle>
            <a:lvl1pPr>
              <a:defRPr sz="2400"/>
            </a:lvl1pPr>
          </a:lstStyle>
          <a:p>
            <a:r>
              <a:rPr lang="vi-VN"/>
              <a:t>Bấm biểu tượng để thêm hình ảnh</a:t>
            </a:r>
          </a:p>
        </p:txBody>
      </p:sp>
      <p:sp>
        <p:nvSpPr>
          <p:cNvPr id="25" name="Text Placeholder 9"/>
          <p:cNvSpPr>
            <a:spLocks noGrp="1"/>
          </p:cNvSpPr>
          <p:nvPr>
            <p:ph type="body" sz="quarter" idx="15" hasCustomPrompt="1"/>
          </p:nvPr>
        </p:nvSpPr>
        <p:spPr>
          <a:xfrm>
            <a:off x="203200" y="6405332"/>
            <a:ext cx="11653440" cy="384936"/>
          </a:xfrm>
        </p:spPr>
        <p:txBody>
          <a:bodyPr>
            <a:noAutofit/>
          </a:bodyPr>
          <a:lstStyle>
            <a:lvl1pPr marL="0" indent="0" algn="ctr">
              <a:buNone/>
              <a:defRPr sz="1867" b="1">
                <a:solidFill>
                  <a:srgbClr val="FFFF00"/>
                </a:solidFill>
                <a:effectLst>
                  <a:outerShdw blurRad="38100" dist="38100" dir="2700000" algn="tl">
                    <a:srgbClr val="000000">
                      <a:alpha val="43137"/>
                    </a:srgbClr>
                  </a:outerShdw>
                </a:effectLst>
              </a:defRPr>
            </a:lvl1pPr>
          </a:lstStyle>
          <a:p>
            <a:pPr lvl="0"/>
            <a:r>
              <a:rPr lang="en-US" dirty="0"/>
              <a:t>Click to add text</a:t>
            </a:r>
          </a:p>
        </p:txBody>
      </p:sp>
    </p:spTree>
    <p:extLst>
      <p:ext uri="{BB962C8B-B14F-4D97-AF65-F5344CB8AC3E}">
        <p14:creationId xmlns:p14="http://schemas.microsoft.com/office/powerpoint/2010/main" val="3948362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userDrawn="1">
  <p:cSld name="Tiêu đề và Nội dun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03200" y="68627"/>
            <a:ext cx="11785600" cy="617173"/>
          </a:xfrm>
        </p:spPr>
        <p:txBody>
          <a:bodyPr>
            <a:noAutofit/>
          </a:bodyPr>
          <a:lstStyle>
            <a:lvl1pPr>
              <a:defRPr sz="3733">
                <a:solidFill>
                  <a:schemeClr val="accent6">
                    <a:lumMod val="50000"/>
                  </a:schemeClr>
                </a:solidFill>
                <a:effectLst>
                  <a:outerShdw blurRad="38100" dist="38100" dir="2700000" algn="tl">
                    <a:srgbClr val="000000">
                      <a:alpha val="43137"/>
                    </a:srgbClr>
                  </a:outerShdw>
                </a:effectLst>
                <a:latin typeface="UTM Swiss Condensed" pitchFamily="2" charset="-93"/>
                <a:cs typeface="Arial" pitchFamily="34" charset="0"/>
              </a:defRPr>
            </a:lvl1pPr>
          </a:lstStyle>
          <a:p>
            <a:r>
              <a:rPr lang="en-US"/>
              <a:t>&lt;Thông tin chung về học phần&gt;</a:t>
            </a:r>
            <a:endParaRPr lang="vi-VN"/>
          </a:p>
        </p:txBody>
      </p:sp>
      <p:sp>
        <p:nvSpPr>
          <p:cNvPr id="3" name="Content Placeholder 2"/>
          <p:cNvSpPr>
            <a:spLocks noGrp="1"/>
          </p:cNvSpPr>
          <p:nvPr>
            <p:ph idx="1"/>
          </p:nvPr>
        </p:nvSpPr>
        <p:spPr>
          <a:xfrm>
            <a:off x="203200" y="787400"/>
            <a:ext cx="11653440" cy="5425909"/>
          </a:xfrm>
        </p:spPr>
        <p:txBody>
          <a:bodyPr>
            <a:normAutofit/>
          </a:bodyPr>
          <a:lstStyle>
            <a:lvl1pPr algn="just">
              <a:lnSpc>
                <a:spcPct val="110000"/>
              </a:lnSpc>
              <a:spcBef>
                <a:spcPts val="800"/>
              </a:spcBef>
              <a:defRPr sz="3200">
                <a:solidFill>
                  <a:schemeClr val="tx1"/>
                </a:solidFill>
                <a:effectLst/>
                <a:latin typeface="UTM Swiss Condensed" pitchFamily="2" charset="-93"/>
                <a:cs typeface="Arial" pitchFamily="34" charset="0"/>
              </a:defRPr>
            </a:lvl1pPr>
            <a:lvl2pPr algn="just">
              <a:lnSpc>
                <a:spcPct val="110000"/>
              </a:lnSpc>
              <a:spcBef>
                <a:spcPts val="800"/>
              </a:spcBef>
              <a:defRPr sz="2667">
                <a:solidFill>
                  <a:schemeClr val="tx1"/>
                </a:solidFill>
                <a:effectLst/>
                <a:latin typeface="UTM Swiss Condensed" pitchFamily="2" charset="-93"/>
                <a:cs typeface="Arial" pitchFamily="34" charset="0"/>
              </a:defRPr>
            </a:lvl2pPr>
            <a:lvl3pPr algn="just">
              <a:lnSpc>
                <a:spcPct val="110000"/>
              </a:lnSpc>
              <a:spcBef>
                <a:spcPts val="800"/>
              </a:spcBef>
              <a:defRPr sz="2400">
                <a:solidFill>
                  <a:schemeClr val="tx1"/>
                </a:solidFill>
                <a:effectLst/>
                <a:latin typeface="UTM Swiss Condensed" pitchFamily="2" charset="-93"/>
                <a:cs typeface="Arial" pitchFamily="34" charset="0"/>
              </a:defRPr>
            </a:lvl3pPr>
            <a:lvl4pPr algn="just">
              <a:lnSpc>
                <a:spcPct val="110000"/>
              </a:lnSpc>
              <a:spcBef>
                <a:spcPts val="800"/>
              </a:spcBef>
              <a:defRPr sz="2133">
                <a:solidFill>
                  <a:schemeClr val="tx1"/>
                </a:solidFill>
                <a:effectLst/>
                <a:latin typeface="UTM Swiss Condensed" pitchFamily="2" charset="-93"/>
                <a:cs typeface="Arial" pitchFamily="34" charset="0"/>
              </a:defRPr>
            </a:lvl4pPr>
            <a:lvl5pPr algn="just">
              <a:lnSpc>
                <a:spcPct val="110000"/>
              </a:lnSpc>
              <a:spcBef>
                <a:spcPts val="800"/>
              </a:spcBef>
              <a:defRPr sz="2133">
                <a:solidFill>
                  <a:schemeClr val="tx1"/>
                </a:solidFill>
                <a:effectLst/>
                <a:latin typeface="UTM Swiss Condensed" pitchFamily="2" charset="-93"/>
                <a:cs typeface="Arial" pitchFamily="34" charset="0"/>
              </a:defRPr>
            </a:lvl5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p>
        </p:txBody>
      </p:sp>
      <p:sp>
        <p:nvSpPr>
          <p:cNvPr id="6" name="Slide Number Placeholder 5"/>
          <p:cNvSpPr>
            <a:spLocks noGrp="1"/>
          </p:cNvSpPr>
          <p:nvPr>
            <p:ph type="sldNum" sz="quarter" idx="12"/>
          </p:nvPr>
        </p:nvSpPr>
        <p:spPr>
          <a:xfrm>
            <a:off x="10896533" y="6356351"/>
            <a:ext cx="1092267" cy="365125"/>
          </a:xfrm>
        </p:spPr>
        <p:txBody>
          <a:bodyPr/>
          <a:lstStyle/>
          <a:p>
            <a:fld id="{15BFCA54-6B67-44C2-89EB-D6940E9985E7}" type="slidenum">
              <a:rPr lang="vi-VN" smtClean="0"/>
              <a:t>‹#›</a:t>
            </a:fld>
            <a:endParaRPr lang="vi-VN"/>
          </a:p>
        </p:txBody>
      </p:sp>
      <p:sp>
        <p:nvSpPr>
          <p:cNvPr id="7" name="Rechthoek 18"/>
          <p:cNvSpPr/>
          <p:nvPr userDrawn="1"/>
        </p:nvSpPr>
        <p:spPr bwMode="auto">
          <a:xfrm>
            <a:off x="-48683" y="6405331"/>
            <a:ext cx="12287576" cy="452669"/>
          </a:xfrm>
          <a:prstGeom prst="rect">
            <a:avLst/>
          </a:prstGeom>
          <a:solidFill>
            <a:srgbClr val="0070C0"/>
          </a:solidFill>
          <a:ln>
            <a:noFill/>
          </a:ln>
          <a:effectLst/>
        </p:spPr>
        <p:txBody>
          <a:bodyPr vert="horz" wrap="square" lIns="121920" tIns="60960" rIns="121920" bIns="60960" numCol="1" rtlCol="0" anchor="t" anchorCtr="0" compatLnSpc="1">
            <a:prstTxWarp prst="textNoShape">
              <a:avLst/>
            </a:prstTxWarp>
          </a:bodyPr>
          <a:lstStyle/>
          <a:p>
            <a:pPr marL="0" marR="0" indent="0" algn="l" defTabSz="1219170" rtl="0" eaLnBrk="1" fontAlgn="base" latinLnBrk="0" hangingPunct="1">
              <a:lnSpc>
                <a:spcPct val="95000"/>
              </a:lnSpc>
              <a:spcBef>
                <a:spcPct val="0"/>
              </a:spcBef>
              <a:spcAft>
                <a:spcPct val="0"/>
              </a:spcAft>
              <a:buClrTx/>
              <a:buSzTx/>
              <a:buFont typeface="Arial" charset="0"/>
              <a:buNone/>
              <a:tabLst/>
            </a:pPr>
            <a:endParaRPr kumimoji="0" lang="en-GB" sz="2400" b="0" i="0" u="none" strike="noStrike" cap="none" normalizeH="0" baseline="0" noProof="0" dirty="0">
              <a:ln>
                <a:noFill/>
              </a:ln>
              <a:solidFill>
                <a:schemeClr val="bg1"/>
              </a:solidFill>
              <a:effectLst/>
              <a:latin typeface="Minion" pitchFamily="2" charset="0"/>
            </a:endParaRPr>
          </a:p>
        </p:txBody>
      </p:sp>
      <p:sp>
        <p:nvSpPr>
          <p:cNvPr id="10" name="Text Placeholder 9"/>
          <p:cNvSpPr>
            <a:spLocks noGrp="1"/>
          </p:cNvSpPr>
          <p:nvPr>
            <p:ph type="body" sz="quarter" idx="13" hasCustomPrompt="1"/>
          </p:nvPr>
        </p:nvSpPr>
        <p:spPr>
          <a:xfrm>
            <a:off x="203200" y="6405332"/>
            <a:ext cx="11653440" cy="384936"/>
          </a:xfrm>
        </p:spPr>
        <p:txBody>
          <a:bodyPr>
            <a:noAutofit/>
          </a:bodyPr>
          <a:lstStyle>
            <a:lvl1pPr marL="0" indent="0">
              <a:buNone/>
              <a:defRPr sz="1867" b="1">
                <a:solidFill>
                  <a:srgbClr val="FFFF00"/>
                </a:solidFill>
                <a:effectLst>
                  <a:outerShdw blurRad="38100" dist="38100" dir="2700000" algn="tl">
                    <a:srgbClr val="000000">
                      <a:alpha val="43137"/>
                    </a:srgbClr>
                  </a:outerShdw>
                </a:effectLst>
              </a:defRPr>
            </a:lvl1pPr>
          </a:lstStyle>
          <a:p>
            <a:pPr lvl="0"/>
            <a:r>
              <a:rPr lang="en-US"/>
              <a:t>&lt;Tên học phần&gt;</a:t>
            </a:r>
          </a:p>
        </p:txBody>
      </p:sp>
      <p:cxnSp>
        <p:nvCxnSpPr>
          <p:cNvPr id="9" name="Straight Connector 8">
            <a:extLst>
              <a:ext uri="{FF2B5EF4-FFF2-40B4-BE49-F238E27FC236}">
                <a16:creationId xmlns:a16="http://schemas.microsoft.com/office/drawing/2014/main" id="{4363B7C4-91F5-427A-A6DA-76917B8E5EDD}"/>
              </a:ext>
            </a:extLst>
          </p:cNvPr>
          <p:cNvCxnSpPr>
            <a:cxnSpLocks/>
          </p:cNvCxnSpPr>
          <p:nvPr userDrawn="1"/>
        </p:nvCxnSpPr>
        <p:spPr>
          <a:xfrm>
            <a:off x="115456" y="685800"/>
            <a:ext cx="11974945"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0326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D0D0CA-F768-426A-A367-96B1564B247F}"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1185137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D0D0CA-F768-426A-A367-96B1564B247F}"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4293607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7D0D0CA-F768-426A-A367-96B1564B247F}"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2193434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D0D0CA-F768-426A-A367-96B1564B247F}" type="datetimeFigureOut">
              <a:rPr lang="en-US" smtClean="0"/>
              <a:t>4/3/2024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2057292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7D0D0CA-F768-426A-A367-96B1564B247F}" type="datetimeFigureOut">
              <a:rPr lang="en-US" smtClean="0"/>
              <a:t>4/3/2024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1729841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D0D0CA-F768-426A-A367-96B1564B247F}" type="datetimeFigureOut">
              <a:rPr lang="en-US" smtClean="0"/>
              <a:t>4/3/2024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1946106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D0D0CA-F768-426A-A367-96B1564B247F}"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28945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7D0D0CA-F768-426A-A367-96B1564B247F}"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6FE488-88B4-49BD-8712-2FF0E0DA533F}" type="slidenum">
              <a:rPr lang="en-US" smtClean="0"/>
              <a:t>‹#›</a:t>
            </a:fld>
            <a:endParaRPr lang="en-US"/>
          </a:p>
        </p:txBody>
      </p:sp>
    </p:spTree>
    <p:extLst>
      <p:ext uri="{BB962C8B-B14F-4D97-AF65-F5344CB8AC3E}">
        <p14:creationId xmlns:p14="http://schemas.microsoft.com/office/powerpoint/2010/main" val="1343797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D0D0CA-F768-426A-A367-96B1564B247F}" type="datetimeFigureOut">
              <a:rPr lang="en-US" smtClean="0"/>
              <a:t>4/3/2024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6FE488-88B4-49BD-8712-2FF0E0DA533F}" type="slidenum">
              <a:rPr lang="en-US" smtClean="0"/>
              <a:t>‹#›</a:t>
            </a:fld>
            <a:endParaRPr lang="en-US"/>
          </a:p>
        </p:txBody>
      </p:sp>
    </p:spTree>
    <p:extLst>
      <p:ext uri="{BB962C8B-B14F-4D97-AF65-F5344CB8AC3E}">
        <p14:creationId xmlns:p14="http://schemas.microsoft.com/office/powerpoint/2010/main" val="1429687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1.xml"/><Relationship Id="rId7" Type="http://schemas.openxmlformats.org/officeDocument/2006/relationships/image" Target="../media/image5.svg"/><Relationship Id="rId2" Type="http://schemas.openxmlformats.org/officeDocument/2006/relationships/slideLayout" Target="../slideLayouts/slideLayout12.xm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image" Target="../media/image7.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3505" y="2311400"/>
            <a:ext cx="10363200" cy="799973"/>
          </a:xfrm>
        </p:spPr>
        <p:txBody>
          <a:bodyPr>
            <a:noAutofit/>
          </a:bodyPr>
          <a:lstStyle/>
          <a:p>
            <a:pPr algn="ctr"/>
            <a:r>
              <a:rPr lang="vi-VN" sz="3600">
                <a:latin typeface="Candara" panose="020E0502030303020204" pitchFamily="34" charset="0"/>
              </a:rPr>
              <a:t>TỔ CHỨC HOẠT ĐỘNG TRẢI NGHIỆM CHO TRẺ </a:t>
            </a:r>
            <a:br>
              <a:rPr lang="en-US" sz="3600">
                <a:latin typeface="Candara" panose="020E0502030303020204" pitchFamily="34" charset="0"/>
              </a:rPr>
            </a:br>
            <a:r>
              <a:rPr lang="vi-VN" sz="3600">
                <a:latin typeface="Candara" panose="020E0502030303020204" pitchFamily="34" charset="0"/>
              </a:rPr>
              <a:t>Ở TRƯỜNG MẦM NON</a:t>
            </a:r>
            <a:endParaRPr lang="vi-VN" sz="3600" dirty="0">
              <a:latin typeface="Candara" panose="020E0502030303020204" pitchFamily="34" charset="0"/>
            </a:endParaRPr>
          </a:p>
        </p:txBody>
      </p:sp>
      <p:sp>
        <p:nvSpPr>
          <p:cNvPr id="3" name="Text Placeholder 2"/>
          <p:cNvSpPr>
            <a:spLocks noGrp="1"/>
          </p:cNvSpPr>
          <p:nvPr>
            <p:ph type="body" sz="quarter" idx="12"/>
          </p:nvPr>
        </p:nvSpPr>
        <p:spPr>
          <a:xfrm>
            <a:off x="914400" y="3461367"/>
            <a:ext cx="10363200" cy="551765"/>
          </a:xfrm>
        </p:spPr>
        <p:txBody>
          <a:bodyPr/>
          <a:lstStyle/>
          <a:p>
            <a:r>
              <a:rPr lang="en-US" sz="2400" dirty="0" err="1">
                <a:solidFill>
                  <a:schemeClr val="tx2">
                    <a:lumMod val="60000"/>
                    <a:lumOff val="40000"/>
                  </a:schemeClr>
                </a:solidFill>
              </a:rPr>
              <a:t>Dành</a:t>
            </a:r>
            <a:r>
              <a:rPr lang="en-US" sz="2400" dirty="0">
                <a:solidFill>
                  <a:schemeClr val="tx2">
                    <a:lumMod val="60000"/>
                    <a:lumOff val="40000"/>
                  </a:schemeClr>
                </a:solidFill>
              </a:rPr>
              <a:t> </a:t>
            </a:r>
            <a:r>
              <a:rPr lang="en-US" sz="2400" dirty="0" err="1">
                <a:solidFill>
                  <a:schemeClr val="tx2">
                    <a:lumMod val="60000"/>
                    <a:lumOff val="40000"/>
                  </a:schemeClr>
                </a:solidFill>
              </a:rPr>
              <a:t>cho</a:t>
            </a:r>
            <a:r>
              <a:rPr lang="en-US" sz="2400" dirty="0">
                <a:solidFill>
                  <a:schemeClr val="tx2">
                    <a:lumMod val="60000"/>
                    <a:lumOff val="40000"/>
                  </a:schemeClr>
                </a:solidFill>
              </a:rPr>
              <a:t> </a:t>
            </a:r>
            <a:r>
              <a:rPr lang="en-US" sz="2400" dirty="0" err="1">
                <a:solidFill>
                  <a:schemeClr val="tx2">
                    <a:lumMod val="60000"/>
                    <a:lumOff val="40000"/>
                  </a:schemeClr>
                </a:solidFill>
              </a:rPr>
              <a:t>Sinh</a:t>
            </a:r>
            <a:r>
              <a:rPr lang="en-US" sz="2400" dirty="0">
                <a:solidFill>
                  <a:schemeClr val="tx2">
                    <a:lumMod val="60000"/>
                    <a:lumOff val="40000"/>
                  </a:schemeClr>
                </a:solidFill>
              </a:rPr>
              <a:t> </a:t>
            </a:r>
            <a:r>
              <a:rPr lang="en-US" sz="2400" err="1">
                <a:solidFill>
                  <a:schemeClr val="tx2">
                    <a:lumMod val="60000"/>
                    <a:lumOff val="40000"/>
                  </a:schemeClr>
                </a:solidFill>
              </a:rPr>
              <a:t>viên</a:t>
            </a:r>
            <a:r>
              <a:rPr lang="en-US" sz="2400">
                <a:solidFill>
                  <a:schemeClr val="tx2">
                    <a:lumMod val="60000"/>
                    <a:lumOff val="40000"/>
                  </a:schemeClr>
                </a:solidFill>
              </a:rPr>
              <a:t> </a:t>
            </a:r>
            <a:r>
              <a:rPr lang="vi-VN" sz="2400">
                <a:solidFill>
                  <a:schemeClr val="tx2">
                    <a:lumMod val="60000"/>
                    <a:lumOff val="40000"/>
                  </a:schemeClr>
                </a:solidFill>
              </a:rPr>
              <a:t>ngành</a:t>
            </a:r>
            <a:r>
              <a:rPr lang="en-US" sz="2400">
                <a:solidFill>
                  <a:schemeClr val="tx2">
                    <a:lumMod val="60000"/>
                    <a:lumOff val="40000"/>
                  </a:schemeClr>
                </a:solidFill>
              </a:rPr>
              <a:t> </a:t>
            </a:r>
            <a:r>
              <a:rPr lang="en-US" sz="2400" dirty="0" err="1">
                <a:solidFill>
                  <a:schemeClr val="tx2">
                    <a:lumMod val="60000"/>
                    <a:lumOff val="40000"/>
                  </a:schemeClr>
                </a:solidFill>
              </a:rPr>
              <a:t>Giáo</a:t>
            </a:r>
            <a:r>
              <a:rPr lang="en-US" sz="2400" dirty="0">
                <a:solidFill>
                  <a:schemeClr val="tx2">
                    <a:lumMod val="60000"/>
                    <a:lumOff val="40000"/>
                  </a:schemeClr>
                </a:solidFill>
              </a:rPr>
              <a:t> </a:t>
            </a:r>
            <a:r>
              <a:rPr lang="en-US" sz="2400" dirty="0" err="1">
                <a:solidFill>
                  <a:schemeClr val="tx2">
                    <a:lumMod val="60000"/>
                    <a:lumOff val="40000"/>
                  </a:schemeClr>
                </a:solidFill>
              </a:rPr>
              <a:t>dục</a:t>
            </a:r>
            <a:r>
              <a:rPr lang="en-US" sz="2400" dirty="0">
                <a:solidFill>
                  <a:schemeClr val="tx2">
                    <a:lumMod val="60000"/>
                    <a:lumOff val="40000"/>
                  </a:schemeClr>
                </a:solidFill>
              </a:rPr>
              <a:t> </a:t>
            </a:r>
            <a:r>
              <a:rPr lang="en-US" sz="2400" dirty="0" err="1">
                <a:solidFill>
                  <a:schemeClr val="tx2">
                    <a:lumMod val="60000"/>
                    <a:lumOff val="40000"/>
                  </a:schemeClr>
                </a:solidFill>
              </a:rPr>
              <a:t>Mầm</a:t>
            </a:r>
            <a:r>
              <a:rPr lang="en-US" sz="2400" dirty="0">
                <a:solidFill>
                  <a:schemeClr val="tx2">
                    <a:lumMod val="60000"/>
                    <a:lumOff val="40000"/>
                  </a:schemeClr>
                </a:solidFill>
              </a:rPr>
              <a:t> non</a:t>
            </a:r>
            <a:endParaRPr lang="vi-VN" sz="2400" dirty="0">
              <a:solidFill>
                <a:schemeClr val="tx2">
                  <a:lumMod val="60000"/>
                  <a:lumOff val="40000"/>
                </a:schemeClr>
              </a:solidFill>
            </a:endParaRPr>
          </a:p>
        </p:txBody>
      </p:sp>
      <p:sp>
        <p:nvSpPr>
          <p:cNvPr id="10" name="Text Placeholder 9"/>
          <p:cNvSpPr>
            <a:spLocks noGrp="1"/>
          </p:cNvSpPr>
          <p:nvPr>
            <p:ph type="body" sz="quarter" idx="15"/>
          </p:nvPr>
        </p:nvSpPr>
        <p:spPr/>
        <p:txBody>
          <a:bodyPr/>
          <a:lstStyle/>
          <a:p>
            <a:r>
              <a:rPr lang="en-US" dirty="0">
                <a:solidFill>
                  <a:schemeClr val="bg1"/>
                </a:solidFill>
              </a:rPr>
              <a:t>Vinh, </a:t>
            </a:r>
            <a:r>
              <a:rPr lang="en-US" dirty="0" err="1">
                <a:solidFill>
                  <a:schemeClr val="bg1"/>
                </a:solidFill>
              </a:rPr>
              <a:t>tháng</a:t>
            </a:r>
            <a:r>
              <a:rPr lang="vi-VN" dirty="0">
                <a:solidFill>
                  <a:schemeClr val="bg1"/>
                </a:solidFill>
              </a:rPr>
              <a:t> 09/</a:t>
            </a:r>
            <a:r>
              <a:rPr lang="en-US" dirty="0">
                <a:solidFill>
                  <a:schemeClr val="bg1"/>
                </a:solidFill>
              </a:rPr>
              <a:t>2021</a:t>
            </a:r>
            <a:endParaRPr lang="vi-VN" dirty="0">
              <a:solidFill>
                <a:schemeClr val="bg1"/>
              </a:solidFill>
            </a:endParaRPr>
          </a:p>
        </p:txBody>
      </p:sp>
      <p:pic>
        <p:nvPicPr>
          <p:cNvPr id="12" name="Picture 6">
            <a:extLst>
              <a:ext uri="{FF2B5EF4-FFF2-40B4-BE49-F238E27FC236}">
                <a16:creationId xmlns:a16="http://schemas.microsoft.com/office/drawing/2014/main" id="{B077B68A-E633-448D-8403-05A1D27B912F}"/>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p:blipFill>
        <p:spPr>
          <a:xfrm>
            <a:off x="4683198" y="4574280"/>
            <a:ext cx="1944257" cy="1566009"/>
          </a:xfrm>
          <a:prstGeom prst="rect">
            <a:avLst/>
          </a:prstGeom>
        </p:spPr>
      </p:pic>
      <p:pic>
        <p:nvPicPr>
          <p:cNvPr id="13" name="Picture 5">
            <a:extLst>
              <a:ext uri="{FF2B5EF4-FFF2-40B4-BE49-F238E27FC236}">
                <a16:creationId xmlns:a16="http://schemas.microsoft.com/office/drawing/2014/main" id="{165062E8-C31D-441A-8E5C-2412D0F95BA8}"/>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p:blipFill>
        <p:spPr>
          <a:xfrm>
            <a:off x="3685583" y="4648200"/>
            <a:ext cx="1494677" cy="1407139"/>
          </a:xfrm>
          <a:prstGeom prst="rect">
            <a:avLst/>
          </a:prstGeom>
        </p:spPr>
      </p:pic>
      <p:pic>
        <p:nvPicPr>
          <p:cNvPr id="14" name="Picture 4">
            <a:extLst>
              <a:ext uri="{FF2B5EF4-FFF2-40B4-BE49-F238E27FC236}">
                <a16:creationId xmlns:a16="http://schemas.microsoft.com/office/drawing/2014/main" id="{DF223B20-E1EC-44E0-889C-B0B1926A158F}"/>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p:blipFill>
        <p:spPr>
          <a:xfrm>
            <a:off x="6299200" y="4574279"/>
            <a:ext cx="1447195" cy="1481060"/>
          </a:xfrm>
          <a:prstGeom prst="rect">
            <a:avLst/>
          </a:prstGeom>
        </p:spPr>
      </p:pic>
    </p:spTree>
    <p:custDataLst>
      <p:tags r:id="rId1"/>
    </p:custDataLst>
    <p:extLst>
      <p:ext uri="{BB962C8B-B14F-4D97-AF65-F5344CB8AC3E}">
        <p14:creationId xmlns:p14="http://schemas.microsoft.com/office/powerpoint/2010/main" val="1613935592"/>
      </p:ext>
    </p:extLst>
  </p:cSld>
  <p:clrMapOvr>
    <a:masterClrMapping/>
  </p:clrMapOvr>
  <mc:AlternateContent xmlns:mc="http://schemas.openxmlformats.org/markup-compatibility/2006" xmlns:p14="http://schemas.microsoft.com/office/powerpoint/2010/main">
    <mc:Choice Requires="p14">
      <p:transition spd="med" p14:dur="700" advTm="17222">
        <p:fade/>
      </p:transition>
    </mc:Choice>
    <mc:Fallback xmlns="">
      <p:transition spd="med" advTm="17222">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8F19B3A-C740-5B21-6291-C37CF5E5211F}"/>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A7270DBB-18A8-7009-9532-D89BE63710BE}"/>
              </a:ext>
            </a:extLst>
          </p:cNvPr>
          <p:cNvSpPr>
            <a:spLocks noGrp="1"/>
          </p:cNvSpPr>
          <p:nvPr>
            <p:ph idx="1"/>
          </p:nvPr>
        </p:nvSpPr>
        <p:spPr/>
        <p:txBody>
          <a:bodyPr/>
          <a:lstStyle/>
          <a:p>
            <a:pPr>
              <a:buFont typeface="Wingdings" panose="05000000000000000000" pitchFamily="2" charset="2"/>
              <a:buChar char="Ø"/>
            </a:pPr>
            <a:r>
              <a:rPr lang="en-US">
                <a:solidFill>
                  <a:schemeClr val="accent2"/>
                </a:solidFill>
              </a:rPr>
              <a:t>Xây dựng kế hoạch tổ chức HĐ trải nghiệm </a:t>
            </a:r>
          </a:p>
          <a:p>
            <a:pPr marL="0" indent="0">
              <a:buNone/>
            </a:pPr>
            <a:r>
              <a:rPr lang="en-US">
                <a:solidFill>
                  <a:schemeClr val="accent2"/>
                </a:solidFill>
              </a:rPr>
              <a:t>- </a:t>
            </a:r>
            <a:r>
              <a:rPr lang="en-US"/>
              <a:t>Căn cứ: chương trình GDMN các độ tuổi. Phân chia theo tháng, tuần; chỉ rõ thời gian, thời điểm, hình thức tổ chức chính/hỗ trợ.</a:t>
            </a:r>
          </a:p>
          <a:p>
            <a:pPr>
              <a:buFontTx/>
              <a:buChar char="-"/>
            </a:pPr>
            <a:r>
              <a:rPr lang="en-US"/>
              <a:t>Gợi ý mẫu kế hoạch: </a:t>
            </a:r>
          </a:p>
          <a:p>
            <a:pPr marL="0" indent="0">
              <a:buNone/>
            </a:pPr>
            <a:endParaRPr lang="en-US"/>
          </a:p>
        </p:txBody>
      </p:sp>
      <p:sp>
        <p:nvSpPr>
          <p:cNvPr id="4" name="Chỗ dành sẵn cho Văn bản 3">
            <a:extLst>
              <a:ext uri="{FF2B5EF4-FFF2-40B4-BE49-F238E27FC236}">
                <a16:creationId xmlns:a16="http://schemas.microsoft.com/office/drawing/2014/main" id="{8B9F8284-442A-797C-95CC-FBAF19B3C4A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36795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AF45F77-AF66-F211-2F90-9C3911F58472}"/>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graphicFrame>
        <p:nvGraphicFramePr>
          <p:cNvPr id="5" name="Bảng 5">
            <a:extLst>
              <a:ext uri="{FF2B5EF4-FFF2-40B4-BE49-F238E27FC236}">
                <a16:creationId xmlns:a16="http://schemas.microsoft.com/office/drawing/2014/main" id="{F791CF98-3437-9617-4646-9A939796969D}"/>
              </a:ext>
            </a:extLst>
          </p:cNvPr>
          <p:cNvGraphicFramePr>
            <a:graphicFrameLocks noGrp="1"/>
          </p:cNvGraphicFramePr>
          <p:nvPr>
            <p:ph idx="1"/>
            <p:extLst>
              <p:ext uri="{D42A27DB-BD31-4B8C-83A1-F6EECF244321}">
                <p14:modId xmlns:p14="http://schemas.microsoft.com/office/powerpoint/2010/main" val="3971260359"/>
              </p:ext>
            </p:extLst>
          </p:nvPr>
        </p:nvGraphicFramePr>
        <p:xfrm>
          <a:off x="589144" y="810072"/>
          <a:ext cx="11499022" cy="6044405"/>
        </p:xfrm>
        <a:graphic>
          <a:graphicData uri="http://schemas.openxmlformats.org/drawingml/2006/table">
            <a:tbl>
              <a:tblPr firstRow="1" bandRow="1">
                <a:tableStyleId>{5C22544A-7EE6-4342-B048-85BDC9FD1C3A}</a:tableStyleId>
              </a:tblPr>
              <a:tblGrid>
                <a:gridCol w="865505">
                  <a:extLst>
                    <a:ext uri="{9D8B030D-6E8A-4147-A177-3AD203B41FA5}">
                      <a16:colId xmlns:a16="http://schemas.microsoft.com/office/drawing/2014/main" val="1789672480"/>
                    </a:ext>
                  </a:extLst>
                </a:gridCol>
                <a:gridCol w="2588215">
                  <a:extLst>
                    <a:ext uri="{9D8B030D-6E8A-4147-A177-3AD203B41FA5}">
                      <a16:colId xmlns:a16="http://schemas.microsoft.com/office/drawing/2014/main" val="2316322224"/>
                    </a:ext>
                  </a:extLst>
                </a:gridCol>
                <a:gridCol w="2849069">
                  <a:extLst>
                    <a:ext uri="{9D8B030D-6E8A-4147-A177-3AD203B41FA5}">
                      <a16:colId xmlns:a16="http://schemas.microsoft.com/office/drawing/2014/main" val="3996693529"/>
                    </a:ext>
                  </a:extLst>
                </a:gridCol>
                <a:gridCol w="2537854">
                  <a:extLst>
                    <a:ext uri="{9D8B030D-6E8A-4147-A177-3AD203B41FA5}">
                      <a16:colId xmlns:a16="http://schemas.microsoft.com/office/drawing/2014/main" val="3832786300"/>
                    </a:ext>
                  </a:extLst>
                </a:gridCol>
                <a:gridCol w="2658379">
                  <a:extLst>
                    <a:ext uri="{9D8B030D-6E8A-4147-A177-3AD203B41FA5}">
                      <a16:colId xmlns:a16="http://schemas.microsoft.com/office/drawing/2014/main" val="3324077756"/>
                    </a:ext>
                  </a:extLst>
                </a:gridCol>
              </a:tblGrid>
              <a:tr h="641532">
                <a:tc>
                  <a:txBody>
                    <a:bodyPr/>
                    <a:lstStyle/>
                    <a:p>
                      <a:r>
                        <a:rPr lang="en-US"/>
                        <a:t>Tháng </a:t>
                      </a:r>
                    </a:p>
                  </a:txBody>
                  <a:tcPr>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a:t>Tuần </a:t>
                      </a:r>
                    </a:p>
                  </a:txBody>
                  <a:tcPr>
                    <a:lnB w="12700" cap="flat" cmpd="sng" algn="ctr">
                      <a:solidFill>
                        <a:schemeClr val="tx1"/>
                      </a:solidFill>
                      <a:prstDash val="solid"/>
                      <a:round/>
                      <a:headEnd type="none" w="med" len="med"/>
                      <a:tailEnd type="none" w="med" len="med"/>
                    </a:lnB>
                  </a:tcPr>
                </a:tc>
                <a:tc>
                  <a:txBody>
                    <a:bodyPr/>
                    <a:lstStyle/>
                    <a:p>
                      <a:pPr algn="ctr"/>
                      <a:endParaRPr lang="en-US"/>
                    </a:p>
                  </a:txBody>
                  <a:tcPr>
                    <a:lnB w="12700" cap="flat" cmpd="sng" algn="ctr">
                      <a:solidFill>
                        <a:schemeClr val="tx1"/>
                      </a:solidFill>
                      <a:prstDash val="solid"/>
                      <a:round/>
                      <a:headEnd type="none" w="med" len="med"/>
                      <a:tailEnd type="none" w="med" len="med"/>
                    </a:lnB>
                  </a:tcPr>
                </a:tc>
                <a:tc>
                  <a:txBody>
                    <a:bodyPr/>
                    <a:lstStyle/>
                    <a:p>
                      <a:endParaRPr lang="en-US"/>
                    </a:p>
                    <a:p>
                      <a:endParaRPr lang="en-US"/>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74912083"/>
                  </a:ext>
                </a:extLst>
              </a:tr>
              <a:tr h="366590">
                <a:tc>
                  <a:txBody>
                    <a:bodyPr/>
                    <a:lstStyle/>
                    <a:p>
                      <a:endParaRPr lang="en-US"/>
                    </a:p>
                  </a:txBody>
                  <a:tcPr/>
                </a:tc>
                <a:tc>
                  <a:txBody>
                    <a:bodyPr/>
                    <a:lstStyle/>
                    <a:p>
                      <a:pPr algn="ctr"/>
                      <a:r>
                        <a:rPr lang="en-US"/>
                        <a:t>1</a:t>
                      </a:r>
                    </a:p>
                  </a:txBody>
                  <a:tcPr>
                    <a:lnT w="12700" cap="flat" cmpd="sng" algn="ctr">
                      <a:solidFill>
                        <a:schemeClr val="tx1"/>
                      </a:solidFill>
                      <a:prstDash val="solid"/>
                      <a:round/>
                      <a:headEnd type="none" w="med" len="med"/>
                      <a:tailEnd type="none" w="med" len="med"/>
                    </a:lnT>
                  </a:tcPr>
                </a:tc>
                <a:tc>
                  <a:txBody>
                    <a:bodyPr/>
                    <a:lstStyle/>
                    <a:p>
                      <a:pPr algn="ctr"/>
                      <a:r>
                        <a:rPr lang="en-US"/>
                        <a:t>2</a:t>
                      </a:r>
                    </a:p>
                  </a:txBody>
                  <a:tcPr>
                    <a:lnT w="12700" cap="flat" cmpd="sng" algn="ctr">
                      <a:solidFill>
                        <a:schemeClr val="tx1"/>
                      </a:solidFill>
                      <a:prstDash val="solid"/>
                      <a:round/>
                      <a:headEnd type="none" w="med" len="med"/>
                      <a:tailEnd type="none" w="med" len="med"/>
                    </a:lnT>
                  </a:tcPr>
                </a:tc>
                <a:tc>
                  <a:txBody>
                    <a:bodyPr/>
                    <a:lstStyle/>
                    <a:p>
                      <a:pPr algn="ctr"/>
                      <a:r>
                        <a:rPr lang="en-US"/>
                        <a:t>3</a:t>
                      </a:r>
                    </a:p>
                  </a:txBody>
                  <a:tcPr>
                    <a:lnT w="12700" cap="flat" cmpd="sng" algn="ctr">
                      <a:solidFill>
                        <a:schemeClr val="tx1"/>
                      </a:solidFill>
                      <a:prstDash val="solid"/>
                      <a:round/>
                      <a:headEnd type="none" w="med" len="med"/>
                      <a:tailEnd type="none" w="med" len="med"/>
                    </a:lnT>
                  </a:tcPr>
                </a:tc>
                <a:tc>
                  <a:txBody>
                    <a:bodyPr/>
                    <a:lstStyle/>
                    <a:p>
                      <a:pPr algn="ctr"/>
                      <a:r>
                        <a:rPr lang="en-US"/>
                        <a:t>4</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57707755"/>
                  </a:ext>
                </a:extLst>
              </a:tr>
              <a:tr h="638448">
                <a:tc>
                  <a:txBody>
                    <a:bodyPr/>
                    <a:lstStyle/>
                    <a:p>
                      <a:r>
                        <a:rPr lang="en-US" sz="1500"/>
                        <a:t>9</a:t>
                      </a:r>
                    </a:p>
                  </a:txBody>
                  <a:tcPr/>
                </a:tc>
                <a:tc>
                  <a:txBody>
                    <a:bodyPr/>
                    <a:lstStyle/>
                    <a:p>
                      <a:r>
                        <a:rPr lang="en-US" sz="1500"/>
                        <a:t>Hoạt động lễ hội “Ngày hội đến trường”</a:t>
                      </a:r>
                    </a:p>
                  </a:txBody>
                  <a:tcPr/>
                </a:tc>
                <a:tc>
                  <a:txBody>
                    <a:bodyPr/>
                    <a:lstStyle/>
                    <a:p>
                      <a:endParaRPr lang="en-US" sz="1500"/>
                    </a:p>
                  </a:txBody>
                  <a:tcPr/>
                </a:tc>
                <a:tc>
                  <a:txBody>
                    <a:bodyPr/>
                    <a:lstStyle/>
                    <a:p>
                      <a:r>
                        <a:rPr lang="en-US" sz="1500"/>
                        <a:t>Hoạt động chơi “Làm đen ông sao”</a:t>
                      </a:r>
                    </a:p>
                  </a:txBody>
                  <a:tcPr/>
                </a:tc>
                <a:tc>
                  <a:txBody>
                    <a:bodyPr/>
                    <a:lstStyle/>
                    <a:p>
                      <a:endParaRPr lang="en-US" sz="1500"/>
                    </a:p>
                  </a:txBody>
                  <a:tcPr/>
                </a:tc>
                <a:extLst>
                  <a:ext uri="{0D108BD9-81ED-4DB2-BD59-A6C34878D82A}">
                    <a16:rowId xmlns:a16="http://schemas.microsoft.com/office/drawing/2014/main" val="3387169289"/>
                  </a:ext>
                </a:extLst>
              </a:tr>
              <a:tr h="549885">
                <a:tc>
                  <a:txBody>
                    <a:bodyPr/>
                    <a:lstStyle/>
                    <a:p>
                      <a:r>
                        <a:rPr lang="en-US" sz="1500"/>
                        <a:t>10</a:t>
                      </a:r>
                    </a:p>
                  </a:txBody>
                  <a:tcPr/>
                </a:tc>
                <a:tc>
                  <a:txBody>
                    <a:bodyPr/>
                    <a:lstStyle/>
                    <a:p>
                      <a:r>
                        <a:rPr lang="en-US" sz="1500"/>
                        <a:t>Hoạt động chơi “Quà tặng bà, mẹ, cô giáo”</a:t>
                      </a:r>
                    </a:p>
                  </a:txBody>
                  <a:tcPr/>
                </a:tc>
                <a:tc>
                  <a:txBody>
                    <a:bodyPr/>
                    <a:lstStyle/>
                    <a:p>
                      <a:endParaRPr lang="en-US" sz="1500"/>
                    </a:p>
                  </a:txBody>
                  <a:tcPr/>
                </a:tc>
                <a:tc>
                  <a:txBody>
                    <a:bodyPr/>
                    <a:lstStyle/>
                    <a:p>
                      <a:endParaRPr lang="en-US" sz="1500"/>
                    </a:p>
                  </a:txBody>
                  <a:tcPr/>
                </a:tc>
                <a:tc>
                  <a:txBody>
                    <a:bodyPr/>
                    <a:lstStyle/>
                    <a:p>
                      <a:r>
                        <a:rPr lang="en-US" sz="1500"/>
                        <a:t>Hoạt động lao động “Bé dọn dẹp lớp học”</a:t>
                      </a:r>
                    </a:p>
                  </a:txBody>
                  <a:tcPr/>
                </a:tc>
                <a:extLst>
                  <a:ext uri="{0D108BD9-81ED-4DB2-BD59-A6C34878D82A}">
                    <a16:rowId xmlns:a16="http://schemas.microsoft.com/office/drawing/2014/main" val="1828060775"/>
                  </a:ext>
                </a:extLst>
              </a:tr>
              <a:tr h="549885">
                <a:tc>
                  <a:txBody>
                    <a:bodyPr/>
                    <a:lstStyle/>
                    <a:p>
                      <a:r>
                        <a:rPr lang="en-US" sz="1500"/>
                        <a:t>11</a:t>
                      </a:r>
                    </a:p>
                  </a:txBody>
                  <a:tcPr/>
                </a:tc>
                <a:tc>
                  <a:txBody>
                    <a:bodyPr/>
                    <a:lstStyle/>
                    <a:p>
                      <a:endParaRPr lang="en-US" sz="1500"/>
                    </a:p>
                  </a:txBody>
                  <a:tcPr/>
                </a:tc>
                <a:tc>
                  <a:txBody>
                    <a:bodyPr/>
                    <a:lstStyle/>
                    <a:p>
                      <a:endParaRPr lang="en-US" sz="1500"/>
                    </a:p>
                  </a:txBody>
                  <a:tcPr/>
                </a:tc>
                <a:tc>
                  <a:txBody>
                    <a:bodyPr/>
                    <a:lstStyle/>
                    <a:p>
                      <a:r>
                        <a:rPr lang="en-US" sz="1500"/>
                        <a:t>Hoạt động lễ hội “Ngày hội của thầy, cô giáo:</a:t>
                      </a:r>
                    </a:p>
                  </a:txBody>
                  <a:tcPr/>
                </a:tc>
                <a:tc>
                  <a:txBody>
                    <a:bodyPr/>
                    <a:lstStyle/>
                    <a:p>
                      <a:endParaRPr lang="en-US" sz="1500"/>
                    </a:p>
                  </a:txBody>
                  <a:tcPr/>
                </a:tc>
                <a:extLst>
                  <a:ext uri="{0D108BD9-81ED-4DB2-BD59-A6C34878D82A}">
                    <a16:rowId xmlns:a16="http://schemas.microsoft.com/office/drawing/2014/main" val="1399159093"/>
                  </a:ext>
                </a:extLst>
              </a:tr>
              <a:tr h="549885">
                <a:tc>
                  <a:txBody>
                    <a:bodyPr/>
                    <a:lstStyle/>
                    <a:p>
                      <a:pPr marL="0" indent="0">
                        <a:buFont typeface="Arial" panose="020B0604020202020204" pitchFamily="34" charset="0"/>
                        <a:buNone/>
                      </a:pPr>
                      <a:r>
                        <a:rPr lang="en-US" sz="1500"/>
                        <a:t>12</a:t>
                      </a:r>
                    </a:p>
                  </a:txBody>
                  <a:tcPr/>
                </a:tc>
                <a:tc>
                  <a:txBody>
                    <a:bodyPr/>
                    <a:lstStyle/>
                    <a:p>
                      <a:endParaRPr lang="en-US" sz="1500"/>
                    </a:p>
                  </a:txBody>
                  <a:tcPr/>
                </a:tc>
                <a:tc>
                  <a:txBody>
                    <a:bodyPr/>
                    <a:lstStyle/>
                    <a:p>
                      <a:endParaRPr lang="en-US" sz="1500"/>
                    </a:p>
                  </a:txBody>
                  <a:tcPr/>
                </a:tc>
                <a:tc>
                  <a:txBody>
                    <a:bodyPr/>
                    <a:lstStyle/>
                    <a:p>
                      <a:r>
                        <a:rPr lang="en-US" sz="1500"/>
                        <a:t>Hoạt động lao động “Chuẩn bị đón giáng sinh”</a:t>
                      </a:r>
                    </a:p>
                  </a:txBody>
                  <a:tcPr/>
                </a:tc>
                <a:tc>
                  <a:txBody>
                    <a:bodyPr/>
                    <a:lstStyle/>
                    <a:p>
                      <a:r>
                        <a:rPr lang="en-US" sz="1500"/>
                        <a:t>Hoạt động giao lưu “Bé với biển đảo”</a:t>
                      </a:r>
                    </a:p>
                  </a:txBody>
                  <a:tcPr/>
                </a:tc>
                <a:extLst>
                  <a:ext uri="{0D108BD9-81ED-4DB2-BD59-A6C34878D82A}">
                    <a16:rowId xmlns:a16="http://schemas.microsoft.com/office/drawing/2014/main" val="3409998268"/>
                  </a:ext>
                </a:extLst>
              </a:tr>
              <a:tr h="420219">
                <a:tc>
                  <a:txBody>
                    <a:bodyPr/>
                    <a:lstStyle/>
                    <a:p>
                      <a:r>
                        <a:rPr lang="en-US" sz="1500"/>
                        <a:t>1</a:t>
                      </a:r>
                    </a:p>
                  </a:txBody>
                  <a:tcPr/>
                </a:tc>
                <a:tc>
                  <a:txBody>
                    <a:bodyPr/>
                    <a:lstStyle/>
                    <a:p>
                      <a:endParaRPr lang="en-US" sz="1500"/>
                    </a:p>
                  </a:txBody>
                  <a:tcPr/>
                </a:tc>
                <a:tc>
                  <a:txBody>
                    <a:bodyPr/>
                    <a:lstStyle/>
                    <a:p>
                      <a:r>
                        <a:rPr lang="en-US" sz="1500"/>
                        <a:t>Hoạt động tham quan “Làng nghề”</a:t>
                      </a:r>
                    </a:p>
                  </a:txBody>
                  <a:tcPr/>
                </a:tc>
                <a:tc>
                  <a:txBody>
                    <a:bodyPr/>
                    <a:lstStyle/>
                    <a:p>
                      <a:endParaRPr lang="en-US" sz="1500"/>
                    </a:p>
                  </a:txBody>
                  <a:tcPr/>
                </a:tc>
                <a:tc>
                  <a:txBody>
                    <a:bodyPr/>
                    <a:lstStyle/>
                    <a:p>
                      <a:endParaRPr lang="en-US" sz="1500"/>
                    </a:p>
                  </a:txBody>
                  <a:tcPr/>
                </a:tc>
                <a:extLst>
                  <a:ext uri="{0D108BD9-81ED-4DB2-BD59-A6C34878D82A}">
                    <a16:rowId xmlns:a16="http://schemas.microsoft.com/office/drawing/2014/main" val="1853682642"/>
                  </a:ext>
                </a:extLst>
              </a:tr>
              <a:tr h="549885">
                <a:tc>
                  <a:txBody>
                    <a:bodyPr/>
                    <a:lstStyle/>
                    <a:p>
                      <a:r>
                        <a:rPr lang="en-US" sz="1500"/>
                        <a:t>2</a:t>
                      </a:r>
                    </a:p>
                  </a:txBody>
                  <a:tcPr/>
                </a:tc>
                <a:tc>
                  <a:txBody>
                    <a:bodyPr/>
                    <a:lstStyle/>
                    <a:p>
                      <a:r>
                        <a:rPr lang="en-US" sz="1500"/>
                        <a:t>Hoạt động lao động “Chăm sóc cây”</a:t>
                      </a:r>
                    </a:p>
                  </a:txBody>
                  <a:tcPr/>
                </a:tc>
                <a:tc>
                  <a:txBody>
                    <a:bodyPr/>
                    <a:lstStyle/>
                    <a:p>
                      <a:endParaRPr lang="en-US" sz="1500"/>
                    </a:p>
                  </a:txBody>
                  <a:tcPr/>
                </a:tc>
                <a:tc>
                  <a:txBody>
                    <a:bodyPr/>
                    <a:lstStyle/>
                    <a:p>
                      <a:r>
                        <a:rPr lang="en-US" sz="1500"/>
                        <a:t>Hoạt động lễ hội “Phiên chợ ngày xuân”</a:t>
                      </a:r>
                    </a:p>
                  </a:txBody>
                  <a:tcPr/>
                </a:tc>
                <a:tc>
                  <a:txBody>
                    <a:bodyPr/>
                    <a:lstStyle/>
                    <a:p>
                      <a:endParaRPr lang="en-US" sz="1500"/>
                    </a:p>
                  </a:txBody>
                  <a:tcPr/>
                </a:tc>
                <a:extLst>
                  <a:ext uri="{0D108BD9-81ED-4DB2-BD59-A6C34878D82A}">
                    <a16:rowId xmlns:a16="http://schemas.microsoft.com/office/drawing/2014/main" val="495837032"/>
                  </a:ext>
                </a:extLst>
              </a:tr>
              <a:tr h="549885">
                <a:tc>
                  <a:txBody>
                    <a:bodyPr/>
                    <a:lstStyle/>
                    <a:p>
                      <a:r>
                        <a:rPr lang="en-US" sz="1500"/>
                        <a:t>3</a:t>
                      </a:r>
                    </a:p>
                  </a:txBody>
                  <a:tcPr/>
                </a:tc>
                <a:tc>
                  <a:txBody>
                    <a:bodyPr/>
                    <a:lstStyle/>
                    <a:p>
                      <a:endParaRPr lang="en-US" sz="1500"/>
                    </a:p>
                  </a:txBody>
                  <a:tcPr/>
                </a:tc>
                <a:tc>
                  <a:txBody>
                    <a:bodyPr/>
                    <a:lstStyle/>
                    <a:p>
                      <a:r>
                        <a:rPr lang="en-US" sz="1500"/>
                        <a:t>Hoạt động lao động “Bé với môi trường”</a:t>
                      </a:r>
                    </a:p>
                  </a:txBody>
                  <a:tcPr/>
                </a:tc>
                <a:tc>
                  <a:txBody>
                    <a:bodyPr/>
                    <a:lstStyle/>
                    <a:p>
                      <a:endParaRPr lang="en-US" sz="1500"/>
                    </a:p>
                  </a:txBody>
                  <a:tcPr/>
                </a:tc>
                <a:tc>
                  <a:txBody>
                    <a:bodyPr/>
                    <a:lstStyle/>
                    <a:p>
                      <a:endParaRPr lang="en-US" sz="1500"/>
                    </a:p>
                  </a:txBody>
                  <a:tcPr/>
                </a:tc>
                <a:extLst>
                  <a:ext uri="{0D108BD9-81ED-4DB2-BD59-A6C34878D82A}">
                    <a16:rowId xmlns:a16="http://schemas.microsoft.com/office/drawing/2014/main" val="1934255401"/>
                  </a:ext>
                </a:extLst>
              </a:tr>
              <a:tr h="549885">
                <a:tc>
                  <a:txBody>
                    <a:bodyPr/>
                    <a:lstStyle/>
                    <a:p>
                      <a:r>
                        <a:rPr lang="en-US" sz="1500"/>
                        <a:t>4</a:t>
                      </a:r>
                    </a:p>
                  </a:txBody>
                  <a:tcPr/>
                </a:tc>
                <a:tc>
                  <a:txBody>
                    <a:bodyPr/>
                    <a:lstStyle/>
                    <a:p>
                      <a:r>
                        <a:rPr lang="en-US" sz="1500"/>
                        <a:t>Hoạt động chơi “Làm bánh trôi, bành dày”</a:t>
                      </a:r>
                    </a:p>
                  </a:txBody>
                  <a:tcPr/>
                </a:tc>
                <a:tc>
                  <a:txBody>
                    <a:bodyPr/>
                    <a:lstStyle/>
                    <a:p>
                      <a:endParaRPr lang="en-US" sz="1500"/>
                    </a:p>
                  </a:txBody>
                  <a:tcPr/>
                </a:tc>
                <a:tc>
                  <a:txBody>
                    <a:bodyPr/>
                    <a:lstStyle/>
                    <a:p>
                      <a:endParaRPr lang="en-US" sz="1500"/>
                    </a:p>
                  </a:txBody>
                  <a:tcPr/>
                </a:tc>
                <a:tc>
                  <a:txBody>
                    <a:bodyPr/>
                    <a:lstStyle/>
                    <a:p>
                      <a:r>
                        <a:rPr lang="en-US" sz="1500"/>
                        <a:t>Hoạt động lễ hội “Chào mùa hè”</a:t>
                      </a:r>
                    </a:p>
                  </a:txBody>
                  <a:tcPr/>
                </a:tc>
                <a:extLst>
                  <a:ext uri="{0D108BD9-81ED-4DB2-BD59-A6C34878D82A}">
                    <a16:rowId xmlns:a16="http://schemas.microsoft.com/office/drawing/2014/main" val="153206991"/>
                  </a:ext>
                </a:extLst>
              </a:tr>
              <a:tr h="549885">
                <a:tc>
                  <a:txBody>
                    <a:bodyPr/>
                    <a:lstStyle/>
                    <a:p>
                      <a:r>
                        <a:rPr lang="en-US" sz="1500"/>
                        <a:t>5</a:t>
                      </a:r>
                    </a:p>
                  </a:txBody>
                  <a:tcPr/>
                </a:tc>
                <a:tc>
                  <a:txBody>
                    <a:bodyPr/>
                    <a:lstStyle/>
                    <a:p>
                      <a:r>
                        <a:rPr lang="en-US" sz="1500"/>
                        <a:t>HĐ tham quan “Nhà văn hóa” “Đình làng”</a:t>
                      </a:r>
                    </a:p>
                  </a:txBody>
                  <a:tcPr/>
                </a:tc>
                <a:tc>
                  <a:txBody>
                    <a:bodyPr/>
                    <a:lstStyle/>
                    <a:p>
                      <a:endParaRPr lang="en-US" sz="1500"/>
                    </a:p>
                  </a:txBody>
                  <a:tcPr/>
                </a:tc>
                <a:tc>
                  <a:txBody>
                    <a:bodyPr/>
                    <a:lstStyle/>
                    <a:p>
                      <a:endParaRPr lang="en-US" sz="1500"/>
                    </a:p>
                  </a:txBody>
                  <a:tcPr/>
                </a:tc>
                <a:tc>
                  <a:txBody>
                    <a:bodyPr/>
                    <a:lstStyle/>
                    <a:p>
                      <a:endParaRPr lang="en-US" sz="1500"/>
                    </a:p>
                  </a:txBody>
                  <a:tcPr/>
                </a:tc>
                <a:extLst>
                  <a:ext uri="{0D108BD9-81ED-4DB2-BD59-A6C34878D82A}">
                    <a16:rowId xmlns:a16="http://schemas.microsoft.com/office/drawing/2014/main" val="3660860886"/>
                  </a:ext>
                </a:extLst>
              </a:tr>
            </a:tbl>
          </a:graphicData>
        </a:graphic>
      </p:graphicFrame>
      <p:sp>
        <p:nvSpPr>
          <p:cNvPr id="4" name="Chỗ dành sẵn cho Văn bản 3">
            <a:extLst>
              <a:ext uri="{FF2B5EF4-FFF2-40B4-BE49-F238E27FC236}">
                <a16:creationId xmlns:a16="http://schemas.microsoft.com/office/drawing/2014/main" id="{5DADB1EF-C0AC-5EB3-14AF-9E55EE046E35}"/>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64842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78D3474-A5E0-E4FE-B5A7-4C2B03C7660F}"/>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D09D5D5E-7B86-8DF6-1191-46B76B765619}"/>
              </a:ext>
            </a:extLst>
          </p:cNvPr>
          <p:cNvSpPr>
            <a:spLocks noGrp="1"/>
          </p:cNvSpPr>
          <p:nvPr>
            <p:ph idx="1"/>
          </p:nvPr>
        </p:nvSpPr>
        <p:spPr/>
        <p:txBody>
          <a:bodyPr>
            <a:normAutofit lnSpcReduction="10000"/>
          </a:bodyPr>
          <a:lstStyle/>
          <a:p>
            <a:pPr marL="0" indent="0">
              <a:buNone/>
            </a:pPr>
            <a:r>
              <a:rPr lang="en-US">
                <a:solidFill>
                  <a:srgbClr val="C00000"/>
                </a:solidFill>
              </a:rPr>
              <a:t>2.3. Xây dựng môi trường HĐ trải nghiệm cho trẻ</a:t>
            </a:r>
          </a:p>
          <a:p>
            <a:pPr>
              <a:buFont typeface="Wingdings" panose="05000000000000000000" pitchFamily="2" charset="2"/>
              <a:buChar char="q"/>
            </a:pPr>
            <a:r>
              <a:rPr lang="en-US" i="1">
                <a:solidFill>
                  <a:srgbClr val="C00000"/>
                </a:solidFill>
              </a:rPr>
              <a:t>Yêu cầu chung về môi trường</a:t>
            </a:r>
          </a:p>
          <a:p>
            <a:pPr>
              <a:buFont typeface="Wingdings" panose="05000000000000000000" pitchFamily="2" charset="2"/>
              <a:buChar char="Ø"/>
            </a:pPr>
            <a:r>
              <a:rPr lang="en-US">
                <a:solidFill>
                  <a:schemeClr val="accent2"/>
                </a:solidFill>
              </a:rPr>
              <a:t>Đảm bảo sự phát triển toàn diện cho trẻ</a:t>
            </a:r>
          </a:p>
          <a:p>
            <a:pPr>
              <a:buFontTx/>
              <a:buChar char="-"/>
            </a:pPr>
            <a:r>
              <a:rPr lang="en-US"/>
              <a:t>Bảo vệ tăng cường sức khỏe, thể chất</a:t>
            </a:r>
          </a:p>
          <a:p>
            <a:pPr>
              <a:buFontTx/>
              <a:buChar char="-"/>
            </a:pPr>
            <a:r>
              <a:rPr lang="en-US"/>
              <a:t>Thỏa mãn nhu cầu tâm sinh lý</a:t>
            </a:r>
          </a:p>
          <a:p>
            <a:pPr>
              <a:buFontTx/>
              <a:buChar char="-"/>
            </a:pPr>
            <a:r>
              <a:rPr lang="en-US"/>
              <a:t>Thúc đẩy sự phát triển các KN cần thiết</a:t>
            </a:r>
          </a:p>
          <a:p>
            <a:pPr>
              <a:buFontTx/>
              <a:buChar char="-"/>
            </a:pPr>
            <a:r>
              <a:rPr lang="en-US"/>
              <a:t>Kích thích phát triển trí tuệ, tích lũy kinh nghiệm</a:t>
            </a:r>
          </a:p>
          <a:p>
            <a:pPr>
              <a:buFontTx/>
              <a:buChar char="-"/>
            </a:pPr>
            <a:r>
              <a:rPr lang="en-US"/>
              <a:t>Tạo cơ hội phát triển kĩ năng giao tiếp</a:t>
            </a:r>
          </a:p>
          <a:p>
            <a:pPr>
              <a:buFontTx/>
              <a:buChar char="-"/>
            </a:pPr>
            <a:r>
              <a:rPr lang="en-US"/>
              <a:t>Hình thành ý thức tự lập …</a:t>
            </a:r>
          </a:p>
        </p:txBody>
      </p:sp>
      <p:sp>
        <p:nvSpPr>
          <p:cNvPr id="4" name="Chỗ dành sẵn cho Văn bản 3">
            <a:extLst>
              <a:ext uri="{FF2B5EF4-FFF2-40B4-BE49-F238E27FC236}">
                <a16:creationId xmlns:a16="http://schemas.microsoft.com/office/drawing/2014/main" id="{15902BED-0D6F-112A-5C18-C6155ADE18A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2793964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4F1D7D6-7E8A-10B0-6EE6-70EB065ABE7C}"/>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E79D4DF7-0C92-3F35-BADC-903F8B4FDACB}"/>
              </a:ext>
            </a:extLst>
          </p:cNvPr>
          <p:cNvSpPr>
            <a:spLocks noGrp="1"/>
          </p:cNvSpPr>
          <p:nvPr>
            <p:ph idx="1"/>
          </p:nvPr>
        </p:nvSpPr>
        <p:spPr/>
        <p:txBody>
          <a:bodyPr/>
          <a:lstStyle/>
          <a:p>
            <a:pPr>
              <a:buFont typeface="Wingdings" panose="05000000000000000000" pitchFamily="2" charset="2"/>
              <a:buChar char="Ø"/>
            </a:pPr>
            <a:r>
              <a:rPr lang="en-US" i="1">
                <a:solidFill>
                  <a:schemeClr val="accent2"/>
                </a:solidFill>
              </a:rPr>
              <a:t>Đảm bảo an toàn cho trẻ trong quá trình hoạt động</a:t>
            </a:r>
          </a:p>
          <a:p>
            <a:pPr>
              <a:buFontTx/>
              <a:buChar char="-"/>
            </a:pPr>
            <a:r>
              <a:rPr lang="en-US"/>
              <a:t>An toàn thể chất</a:t>
            </a:r>
          </a:p>
          <a:p>
            <a:pPr>
              <a:buFontTx/>
              <a:buChar char="-"/>
            </a:pPr>
            <a:r>
              <a:rPr lang="en-US"/>
              <a:t>An toàn tâm lý</a:t>
            </a:r>
          </a:p>
          <a:p>
            <a:pPr>
              <a:buFontTx/>
              <a:buChar char="-"/>
            </a:pPr>
            <a:r>
              <a:rPr lang="en-US"/>
              <a:t>Loại trừ các yếu tố tiềm ẩn: thiếu trí thức về sự an toàn, nội quy không rõ ràng, trách nhiệm không quy rõ …</a:t>
            </a:r>
          </a:p>
          <a:p>
            <a:pPr>
              <a:buFont typeface="Wingdings" panose="05000000000000000000" pitchFamily="2" charset="2"/>
              <a:buChar char="Ø"/>
            </a:pPr>
            <a:r>
              <a:rPr lang="en-US" i="1">
                <a:solidFill>
                  <a:schemeClr val="accent2"/>
                </a:solidFill>
              </a:rPr>
              <a:t>Đảm bảo sự tương tác tích cực của trẻ</a:t>
            </a:r>
          </a:p>
          <a:p>
            <a:pPr>
              <a:buFontTx/>
              <a:buChar char="-"/>
            </a:pPr>
            <a:r>
              <a:rPr lang="en-US"/>
              <a:t>Chú ý đặc điểm lứa tuổi, hứng thú, nhu cầu</a:t>
            </a:r>
          </a:p>
          <a:p>
            <a:pPr>
              <a:buFontTx/>
              <a:buChar char="-"/>
            </a:pPr>
            <a:r>
              <a:rPr lang="en-US"/>
              <a:t>Tạo cơ hội trẻ tham gia hoạt động nhiều nhất, tích cực nhất.</a:t>
            </a:r>
          </a:p>
        </p:txBody>
      </p:sp>
      <p:sp>
        <p:nvSpPr>
          <p:cNvPr id="4" name="Chỗ dành sẵn cho Văn bản 3">
            <a:extLst>
              <a:ext uri="{FF2B5EF4-FFF2-40B4-BE49-F238E27FC236}">
                <a16:creationId xmlns:a16="http://schemas.microsoft.com/office/drawing/2014/main" id="{B4D6EA0A-85DD-AF2F-4AEB-CE05B0707753}"/>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742663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BA9FD789-C1AE-BF09-A413-2F630E0296B1}"/>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D7B291F4-CBC8-CC43-AEAA-52F19325279C}"/>
              </a:ext>
            </a:extLst>
          </p:cNvPr>
          <p:cNvSpPr>
            <a:spLocks noGrp="1"/>
          </p:cNvSpPr>
          <p:nvPr>
            <p:ph idx="1"/>
          </p:nvPr>
        </p:nvSpPr>
        <p:spPr/>
        <p:txBody>
          <a:bodyPr/>
          <a:lstStyle/>
          <a:p>
            <a:pPr>
              <a:buFont typeface="Wingdings" panose="05000000000000000000" pitchFamily="2" charset="2"/>
              <a:buChar char="Ø"/>
            </a:pPr>
            <a:r>
              <a:rPr lang="en-US">
                <a:solidFill>
                  <a:schemeClr val="accent2"/>
                </a:solidFill>
              </a:rPr>
              <a:t>Đảm bảo hiệu quả sử dụng môi trường cao nhất</a:t>
            </a:r>
          </a:p>
          <a:p>
            <a:pPr>
              <a:buFontTx/>
              <a:buChar char="-"/>
            </a:pPr>
            <a:r>
              <a:rPr lang="en-US"/>
              <a:t>Cách thức tổ chức môi trường</a:t>
            </a:r>
          </a:p>
          <a:p>
            <a:pPr>
              <a:buFontTx/>
              <a:buChar char="-"/>
            </a:pPr>
            <a:r>
              <a:rPr lang="en-US"/>
              <a:t>Bố trí lắp đặt đồ dung, vật liệu có nhiều công dụng</a:t>
            </a:r>
          </a:p>
          <a:p>
            <a:pPr>
              <a:buFontTx/>
              <a:buChar char="-"/>
            </a:pPr>
            <a:r>
              <a:rPr lang="en-US"/>
              <a:t>Tiết kiệm thiết bị đồ dùng …</a:t>
            </a:r>
          </a:p>
          <a:p>
            <a:pPr marL="0" indent="0">
              <a:buNone/>
            </a:pPr>
            <a:endParaRPr lang="en-US"/>
          </a:p>
        </p:txBody>
      </p:sp>
      <p:sp>
        <p:nvSpPr>
          <p:cNvPr id="4" name="Chỗ dành sẵn cho Văn bản 3">
            <a:extLst>
              <a:ext uri="{FF2B5EF4-FFF2-40B4-BE49-F238E27FC236}">
                <a16:creationId xmlns:a16="http://schemas.microsoft.com/office/drawing/2014/main" id="{FDDE0E0C-241F-9E0E-B0CF-F429133CD5F7}"/>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033327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C2F826D-035E-31F8-023A-28DC9515ABA7}"/>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B4372859-8728-FCEB-01A0-73B07B26960B}"/>
              </a:ext>
            </a:extLst>
          </p:cNvPr>
          <p:cNvSpPr>
            <a:spLocks noGrp="1"/>
          </p:cNvSpPr>
          <p:nvPr>
            <p:ph idx="1"/>
          </p:nvPr>
        </p:nvSpPr>
        <p:spPr/>
        <p:txBody>
          <a:bodyPr/>
          <a:lstStyle/>
          <a:p>
            <a:pPr>
              <a:buFont typeface="Wingdings" panose="05000000000000000000" pitchFamily="2" charset="2"/>
              <a:buChar char="q"/>
            </a:pPr>
            <a:r>
              <a:rPr lang="en-US">
                <a:solidFill>
                  <a:srgbClr val="C00000"/>
                </a:solidFill>
              </a:rPr>
              <a:t>Xây dựng môi trường vật chất</a:t>
            </a:r>
          </a:p>
          <a:p>
            <a:pPr>
              <a:buFont typeface="Wingdings" panose="05000000000000000000" pitchFamily="2" charset="2"/>
              <a:buChar char="Ø"/>
            </a:pPr>
            <a:r>
              <a:rPr lang="en-US" i="1">
                <a:solidFill>
                  <a:srgbClr val="FFC000"/>
                </a:solidFill>
              </a:rPr>
              <a:t>Bố trí không gian cho các khu vực hoạt động</a:t>
            </a:r>
          </a:p>
          <a:p>
            <a:pPr>
              <a:buFontTx/>
              <a:buChar char="-"/>
            </a:pPr>
            <a:r>
              <a:rPr lang="en-US"/>
              <a:t>Riêng biệt cho mỗi nhóm trẻ</a:t>
            </a:r>
          </a:p>
          <a:p>
            <a:pPr>
              <a:buFontTx/>
              <a:buChar char="-"/>
            </a:pPr>
            <a:r>
              <a:rPr lang="en-US"/>
              <a:t>Hài hòa, ngăn nắp, thuận tiện</a:t>
            </a:r>
          </a:p>
          <a:p>
            <a:pPr>
              <a:buFontTx/>
              <a:buChar char="-"/>
            </a:pPr>
            <a:r>
              <a:rPr lang="en-US"/>
              <a:t>Đảm bảo nguyên tắc Động – Tĩnh</a:t>
            </a:r>
          </a:p>
          <a:p>
            <a:pPr>
              <a:buFontTx/>
              <a:buChar char="-"/>
            </a:pPr>
            <a:r>
              <a:rPr lang="en-US"/>
              <a:t>Có tính liên hệ giữa các khu vực</a:t>
            </a:r>
          </a:p>
          <a:p>
            <a:pPr>
              <a:buFontTx/>
              <a:buChar char="-"/>
            </a:pPr>
            <a:r>
              <a:rPr lang="en-US"/>
              <a:t>Bố trí khu vực nhỏ cần độc lập tương đối với khu vực chung</a:t>
            </a:r>
          </a:p>
          <a:p>
            <a:pPr>
              <a:buFontTx/>
              <a:buChar char="-"/>
            </a:pPr>
            <a:r>
              <a:rPr lang="en-US"/>
              <a:t>Tạo cơ hội trao đổi thông tin giữa trẻ với nhau.</a:t>
            </a:r>
          </a:p>
        </p:txBody>
      </p:sp>
      <p:sp>
        <p:nvSpPr>
          <p:cNvPr id="4" name="Chỗ dành sẵn cho Văn bản 3">
            <a:extLst>
              <a:ext uri="{FF2B5EF4-FFF2-40B4-BE49-F238E27FC236}">
                <a16:creationId xmlns:a16="http://schemas.microsoft.com/office/drawing/2014/main" id="{C133507A-5D2D-A790-044C-778F91B4026A}"/>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235742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EFA7130-BDEE-EBBD-5634-FB47237EC5EE}"/>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6C8550FA-A6E2-92C7-EC5E-931BD2C54170}"/>
              </a:ext>
            </a:extLst>
          </p:cNvPr>
          <p:cNvSpPr>
            <a:spLocks noGrp="1"/>
          </p:cNvSpPr>
          <p:nvPr>
            <p:ph idx="1"/>
          </p:nvPr>
        </p:nvSpPr>
        <p:spPr/>
        <p:txBody>
          <a:bodyPr/>
          <a:lstStyle/>
          <a:p>
            <a:pPr>
              <a:buFont typeface="Wingdings" panose="05000000000000000000" pitchFamily="2" charset="2"/>
              <a:buChar char="Ø"/>
            </a:pPr>
            <a:r>
              <a:rPr lang="en-US" i="1">
                <a:solidFill>
                  <a:srgbClr val="FFC000"/>
                </a:solidFill>
              </a:rPr>
              <a:t>Lựa chọn các dụng cụ, tài liệu, đồ chơi cho trẻ hoạt động</a:t>
            </a:r>
          </a:p>
          <a:p>
            <a:pPr>
              <a:buFontTx/>
              <a:buChar char="-"/>
            </a:pPr>
            <a:r>
              <a:rPr lang="en-US"/>
              <a:t>Có nhiều công dụng</a:t>
            </a:r>
          </a:p>
          <a:p>
            <a:pPr>
              <a:buFontTx/>
              <a:buChar char="-"/>
            </a:pPr>
            <a:r>
              <a:rPr lang="en-US"/>
              <a:t>Có tính nguyên sơ</a:t>
            </a:r>
          </a:p>
          <a:p>
            <a:pPr>
              <a:buFontTx/>
              <a:buChar char="-"/>
            </a:pPr>
            <a:r>
              <a:rPr lang="en-US"/>
              <a:t>Có tính phức hợp</a:t>
            </a:r>
          </a:p>
          <a:p>
            <a:pPr>
              <a:buFontTx/>
              <a:buChar char="-"/>
            </a:pPr>
            <a:r>
              <a:rPr lang="en-US"/>
              <a:t>Đảm bảo số lượng</a:t>
            </a:r>
          </a:p>
          <a:p>
            <a:pPr>
              <a:buFontTx/>
              <a:buChar char="-"/>
            </a:pPr>
            <a:r>
              <a:rPr lang="en-US"/>
              <a:t>Thường xuyên thay đổi</a:t>
            </a:r>
          </a:p>
          <a:p>
            <a:pPr>
              <a:buFontTx/>
              <a:buChar char="-"/>
            </a:pPr>
            <a:r>
              <a:rPr lang="en-US"/>
              <a:t>Cần đảm bảo an toàn và vệ sinh</a:t>
            </a:r>
          </a:p>
          <a:p>
            <a:pPr>
              <a:buFontTx/>
              <a:buChar char="-"/>
            </a:pPr>
            <a:endParaRPr lang="en-US" i="1">
              <a:solidFill>
                <a:srgbClr val="FFC000"/>
              </a:solidFill>
            </a:endParaRPr>
          </a:p>
          <a:p>
            <a:pPr marL="0" indent="0">
              <a:buNone/>
            </a:pPr>
            <a:endParaRPr lang="en-US"/>
          </a:p>
        </p:txBody>
      </p:sp>
      <p:sp>
        <p:nvSpPr>
          <p:cNvPr id="4" name="Chỗ dành sẵn cho Văn bản 3">
            <a:extLst>
              <a:ext uri="{FF2B5EF4-FFF2-40B4-BE49-F238E27FC236}">
                <a16:creationId xmlns:a16="http://schemas.microsoft.com/office/drawing/2014/main" id="{63424EC1-EBA2-D615-0A02-C4FA2EF797EE}"/>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874465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4FBE2DDB-D228-1EB4-5D48-966ECE61D4ED}"/>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09DF1E64-8C0E-0810-3536-0FDC0002F974}"/>
              </a:ext>
            </a:extLst>
          </p:cNvPr>
          <p:cNvSpPr>
            <a:spLocks noGrp="1"/>
          </p:cNvSpPr>
          <p:nvPr>
            <p:ph idx="1"/>
          </p:nvPr>
        </p:nvSpPr>
        <p:spPr/>
        <p:txBody>
          <a:bodyPr/>
          <a:lstStyle/>
          <a:p>
            <a:pPr>
              <a:buFont typeface="Wingdings" panose="05000000000000000000" pitchFamily="2" charset="2"/>
              <a:buChar char="Ø"/>
            </a:pPr>
            <a:r>
              <a:rPr lang="en-US" i="1">
                <a:solidFill>
                  <a:schemeClr val="accent2"/>
                </a:solidFill>
              </a:rPr>
              <a:t>Sắp xếp các khu vực hoạt động của trẻ</a:t>
            </a:r>
          </a:p>
          <a:p>
            <a:pPr>
              <a:buFontTx/>
              <a:buChar char="-"/>
            </a:pPr>
            <a:r>
              <a:rPr lang="en-US"/>
              <a:t>Tạo không gian cho trẻ hoạt động</a:t>
            </a:r>
          </a:p>
          <a:p>
            <a:pPr>
              <a:buFontTx/>
              <a:buChar char="-"/>
            </a:pPr>
            <a:r>
              <a:rPr lang="en-US"/>
              <a:t>Làm biểu tượng cho các khu vực hoạt động</a:t>
            </a:r>
          </a:p>
          <a:p>
            <a:pPr>
              <a:buFontTx/>
              <a:buChar char="-"/>
            </a:pPr>
            <a:r>
              <a:rPr lang="en-US"/>
              <a:t>Thiết kế sơ đồ các khu vực hoạt động</a:t>
            </a:r>
          </a:p>
          <a:p>
            <a:pPr>
              <a:buFontTx/>
              <a:buChar char="-"/>
            </a:pPr>
            <a:r>
              <a:rPr lang="en-US"/>
              <a:t>Lập thời gian biểu về chương trình hoạt động trải nghiệm của trẻ</a:t>
            </a:r>
          </a:p>
        </p:txBody>
      </p:sp>
      <p:sp>
        <p:nvSpPr>
          <p:cNvPr id="4" name="Chỗ dành sẵn cho Văn bản 3">
            <a:extLst>
              <a:ext uri="{FF2B5EF4-FFF2-40B4-BE49-F238E27FC236}">
                <a16:creationId xmlns:a16="http://schemas.microsoft.com/office/drawing/2014/main" id="{5375F578-7193-CD55-C66F-786C043A9447}"/>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516331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FB5816A-C461-95B2-6F03-94921D874CBA}"/>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6CB22D35-B535-14F3-4F76-9B20ACCBB43B}"/>
              </a:ext>
            </a:extLst>
          </p:cNvPr>
          <p:cNvSpPr>
            <a:spLocks noGrp="1"/>
          </p:cNvSpPr>
          <p:nvPr>
            <p:ph idx="1"/>
          </p:nvPr>
        </p:nvSpPr>
        <p:spPr/>
        <p:txBody>
          <a:bodyPr/>
          <a:lstStyle/>
          <a:p>
            <a:pPr>
              <a:buFont typeface="Wingdings" panose="05000000000000000000" pitchFamily="2" charset="2"/>
              <a:buChar char="q"/>
            </a:pPr>
            <a:r>
              <a:rPr lang="en-US">
                <a:solidFill>
                  <a:srgbClr val="C00000"/>
                </a:solidFill>
              </a:rPr>
              <a:t>Xây dựng môi trường tâm lí, xã hội</a:t>
            </a:r>
          </a:p>
          <a:p>
            <a:pPr marL="0" indent="0">
              <a:buNone/>
            </a:pPr>
            <a:r>
              <a:rPr lang="en-US"/>
              <a:t>Ý nghĩa: Tạo quan hệ tốt giữa cô  - trẻ; làm giảm các xung đột và các hành vi không phù hợp với trẻ; giúp trẻ tham gia tích cực các HĐ, thể hiện tình cảm, suy nghĩ.</a:t>
            </a:r>
          </a:p>
          <a:p>
            <a:pPr>
              <a:buFont typeface="Wingdings" panose="05000000000000000000" pitchFamily="2" charset="2"/>
              <a:buChar char="Ø"/>
            </a:pPr>
            <a:r>
              <a:rPr lang="en-US">
                <a:solidFill>
                  <a:schemeClr val="accent2"/>
                </a:solidFill>
              </a:rPr>
              <a:t>Tạo sự tự tin cho trẻ trong môi trường</a:t>
            </a:r>
          </a:p>
          <a:p>
            <a:pPr>
              <a:buFont typeface="Wingdings" panose="05000000000000000000" pitchFamily="2" charset="2"/>
              <a:buChar char="Ø"/>
            </a:pPr>
            <a:r>
              <a:rPr lang="en-US">
                <a:solidFill>
                  <a:schemeClr val="accent2"/>
                </a:solidFill>
              </a:rPr>
              <a:t>Tạo sự tin tưởng của trẻ vào giáo viên</a:t>
            </a:r>
          </a:p>
          <a:p>
            <a:pPr>
              <a:buFontTx/>
              <a:buChar char="-"/>
            </a:pPr>
            <a:r>
              <a:rPr lang="en-US"/>
              <a:t>Giúp trẻ tin vào sự cho phép và ủng hộ của GV</a:t>
            </a:r>
          </a:p>
          <a:p>
            <a:pPr>
              <a:buFontTx/>
              <a:buChar char="-"/>
            </a:pPr>
            <a:r>
              <a:rPr lang="en-US"/>
              <a:t>Dành thời gian cho trẻ; quan tâm đến trẻ và phụ huynh) </a:t>
            </a:r>
          </a:p>
          <a:p>
            <a:pPr>
              <a:buFontTx/>
              <a:buChar char="-"/>
            </a:pPr>
            <a:endParaRPr lang="en-US"/>
          </a:p>
        </p:txBody>
      </p:sp>
      <p:sp>
        <p:nvSpPr>
          <p:cNvPr id="4" name="Chỗ dành sẵn cho Văn bản 3">
            <a:extLst>
              <a:ext uri="{FF2B5EF4-FFF2-40B4-BE49-F238E27FC236}">
                <a16:creationId xmlns:a16="http://schemas.microsoft.com/office/drawing/2014/main" id="{3B2952E0-69A4-FEE8-6F0B-B9CD408C90A7}"/>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521414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479C8A4-65B7-8898-88FE-DC31F36C7A2C}"/>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730C5F44-CFC4-AD69-3AF8-86346B60E4DE}"/>
              </a:ext>
            </a:extLst>
          </p:cNvPr>
          <p:cNvSpPr>
            <a:spLocks noGrp="1"/>
          </p:cNvSpPr>
          <p:nvPr>
            <p:ph idx="1"/>
          </p:nvPr>
        </p:nvSpPr>
        <p:spPr/>
        <p:txBody>
          <a:bodyPr/>
          <a:lstStyle/>
          <a:p>
            <a:pPr>
              <a:buFont typeface="Wingdings" panose="05000000000000000000" pitchFamily="2" charset="2"/>
              <a:buChar char="Ø"/>
            </a:pPr>
            <a:r>
              <a:rPr lang="en-US" i="1">
                <a:solidFill>
                  <a:schemeClr val="accent2"/>
                </a:solidFill>
              </a:rPr>
              <a:t>Tạo mối quan hệ gắn bó, tôn trọng lẫn nhau giữa trẻ với bạn bè</a:t>
            </a:r>
          </a:p>
          <a:p>
            <a:pPr>
              <a:buFontTx/>
              <a:buChar char="-"/>
            </a:pPr>
            <a:r>
              <a:rPr lang="en-US"/>
              <a:t>Làm cho trẻ quan tâm đến bạn ngay khi chọn hoạt động;</a:t>
            </a:r>
          </a:p>
          <a:p>
            <a:pPr>
              <a:buFontTx/>
              <a:buChar char="-"/>
            </a:pPr>
            <a:r>
              <a:rPr lang="en-US"/>
              <a:t> Tạo cho trẻ được quyền tham gia vào hoạt động chung)</a:t>
            </a:r>
          </a:p>
          <a:p>
            <a:pPr>
              <a:buFont typeface="Wingdings" panose="05000000000000000000" pitchFamily="2" charset="2"/>
              <a:buChar char="Ø"/>
            </a:pPr>
            <a:r>
              <a:rPr lang="en-US" i="1">
                <a:solidFill>
                  <a:schemeClr val="accent2"/>
                </a:solidFill>
              </a:rPr>
              <a:t>Tạo sự thoải mái cho trẻ trong môi trường</a:t>
            </a:r>
          </a:p>
          <a:p>
            <a:pPr>
              <a:buFontTx/>
              <a:buChar char="-"/>
            </a:pPr>
            <a:r>
              <a:rPr lang="en-US"/>
              <a:t>Kích thích hứng thú của trẻ với vật liệu</a:t>
            </a:r>
          </a:p>
          <a:p>
            <a:pPr>
              <a:buFontTx/>
              <a:buChar char="-"/>
            </a:pPr>
            <a:r>
              <a:rPr lang="en-US"/>
              <a:t>GV cần quan tâm chăm sóc môi trường</a:t>
            </a:r>
          </a:p>
        </p:txBody>
      </p:sp>
      <p:sp>
        <p:nvSpPr>
          <p:cNvPr id="4" name="Chỗ dành sẵn cho Văn bản 3">
            <a:extLst>
              <a:ext uri="{FF2B5EF4-FFF2-40B4-BE49-F238E27FC236}">
                <a16:creationId xmlns:a16="http://schemas.microsoft.com/office/drawing/2014/main" id="{9974584B-4000-6495-3A15-D7C87341F13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1978478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C57291B-9D86-3AB9-3A9A-82AD2DEDA3EF}"/>
              </a:ext>
            </a:extLst>
          </p:cNvPr>
          <p:cNvSpPr>
            <a:spLocks noGrp="1"/>
          </p:cNvSpPr>
          <p:nvPr>
            <p:ph type="title"/>
          </p:nvPr>
        </p:nvSpPr>
        <p:spPr/>
        <p:txBody>
          <a:bodyPr/>
          <a:lstStyle/>
          <a:p>
            <a:r>
              <a:rPr kumimoji="0" lang="en-US" sz="2200" b="1" i="0" u="none" strike="noStrike" kern="1200" cap="none" spc="0" normalizeH="0" baseline="0" noProof="0">
                <a:ln>
                  <a:noFill/>
                </a:ln>
                <a:solidFill>
                  <a:srgbClr val="C00000"/>
                </a:solidFill>
                <a:effectLst/>
                <a:uLnTx/>
                <a:uFillTx/>
                <a:latin typeface="Tahoma" panose="020B0604030504040204" pitchFamily="34" charset="0"/>
                <a:ea typeface="Tahoma" panose="020B0604030504040204" pitchFamily="34" charset="0"/>
                <a:cs typeface="Tahoma" panose="020B0604030504040204" pitchFamily="34" charset="0"/>
              </a:rPr>
              <a:t>            CHƯƠNG 2. MÔ HÌNH HOẠT ĐỘNG TRẢI NGHIỆM CỦA TRẺ MẦM NON</a:t>
            </a:r>
            <a:endParaRPr lang="en-US"/>
          </a:p>
        </p:txBody>
      </p:sp>
      <p:sp>
        <p:nvSpPr>
          <p:cNvPr id="3" name="Chỗ dành sẵn cho Nội dung 2">
            <a:extLst>
              <a:ext uri="{FF2B5EF4-FFF2-40B4-BE49-F238E27FC236}">
                <a16:creationId xmlns:a16="http://schemas.microsoft.com/office/drawing/2014/main" id="{46226876-2C70-1E74-1C19-5A953A7C73BC}"/>
              </a:ext>
            </a:extLst>
          </p:cNvPr>
          <p:cNvSpPr>
            <a:spLocks noGrp="1"/>
          </p:cNvSpPr>
          <p:nvPr>
            <p:ph idx="1"/>
          </p:nvPr>
        </p:nvSpPr>
        <p:spPr/>
        <p:txBody>
          <a:bodyPr/>
          <a:lstStyle/>
          <a:p>
            <a:endParaRPr lang="en-US"/>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400">
                <a:solidFill>
                  <a:srgbClr val="0070C0"/>
                </a:solidFill>
                <a:latin typeface="Calibri" panose="020F0502020204030204"/>
                <a:cs typeface="+mn-cs"/>
              </a:rPr>
              <a:t>				MỤC TIÊU CHƯƠNG 2:</a:t>
            </a:r>
            <a:endPar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 Cung cấp</a:t>
            </a:r>
            <a:r>
              <a:rPr kumimoji="0" lang="vi-VN" sz="2400" b="0" i="0" u="none" strike="noStrike" kern="1200" cap="none" spc="0" normalizeH="0" baseline="0" noProof="0">
                <a:ln>
                  <a:noFill/>
                </a:ln>
                <a:solidFill>
                  <a:srgbClr val="0070C0"/>
                </a:solidFill>
                <a:effectLst/>
                <a:uLnTx/>
                <a:uFillTx/>
                <a:latin typeface="Arial" panose="020B0604020202020204" pitchFamily="34" charset="0"/>
                <a:ea typeface="+mn-ea"/>
                <a:cs typeface="+mn-cs"/>
              </a:rPr>
              <a:t> những kiến thức</a:t>
            </a: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 về: căn cứ, nguyên tắc xây dựng mô hình tổ chức hoạt động trải nghiệm cho trẻ; cấu trúc, mô hình trải nghiệm, hướng dẫn sử dụng mô hình trải nghiệm.</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 Hình thành và rèn luyện </a:t>
            </a:r>
            <a:r>
              <a:rPr kumimoji="0" lang="vi-VN" sz="2400" b="0" i="0" u="none" strike="noStrike" kern="1200" cap="none" spc="0" normalizeH="0" baseline="0" noProof="0">
                <a:ln>
                  <a:noFill/>
                </a:ln>
                <a:solidFill>
                  <a:srgbClr val="0070C0"/>
                </a:solidFill>
                <a:effectLst/>
                <a:uLnTx/>
                <a:uFillTx/>
                <a:latin typeface="Arial" panose="020B0604020202020204" pitchFamily="34" charset="0"/>
                <a:ea typeface="+mn-ea"/>
                <a:cs typeface="+mn-cs"/>
              </a:rPr>
              <a:t>các </a:t>
            </a: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kĩ năng nghiên cứu, phân tích về các mô hình trải nghiệm của trẻ.</a:t>
            </a:r>
            <a:endParaRPr kumimoji="0" lang="en-US" sz="2400" b="1" i="0" u="none" strike="noStrike" kern="1200" cap="none" spc="0" normalizeH="0" baseline="0" noProof="0">
              <a:ln>
                <a:noFill/>
              </a:ln>
              <a:solidFill>
                <a:srgbClr val="0070C0"/>
              </a:solidFill>
              <a:effectLst/>
              <a:uLnTx/>
              <a:uFillTx/>
              <a:latin typeface="Candara" panose="020E0502030303020204" pitchFamily="34"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a:ln>
                  <a:noFill/>
                </a:ln>
                <a:solidFill>
                  <a:srgbClr val="0070C0"/>
                </a:solidFill>
                <a:effectLst/>
                <a:uLnTx/>
                <a:uFillTx/>
                <a:latin typeface="Candara" panose="020E0502030303020204" pitchFamily="34" charset="0"/>
                <a:ea typeface="+mn-ea"/>
                <a:cs typeface="Times New Roman" panose="02020603050405020304" pitchFamily="18" charset="0"/>
                <a:sym typeface="Wingdings" panose="05000000000000000000" pitchFamily="2" charset="2"/>
              </a:rPr>
              <a:t>- G</a:t>
            </a: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iúp sinh viên</a:t>
            </a:r>
            <a:r>
              <a:rPr kumimoji="0" lang="vi-VN" sz="2400" b="0" i="0" u="none" strike="noStrike" kern="1200" cap="none" spc="0" normalizeH="0" baseline="0" noProof="0">
                <a:ln>
                  <a:noFill/>
                </a:ln>
                <a:solidFill>
                  <a:srgbClr val="0070C0"/>
                </a:solidFill>
                <a:effectLst/>
                <a:uLnTx/>
                <a:uFillTx/>
                <a:latin typeface="Arial" panose="020B0604020202020204" pitchFamily="34" charset="0"/>
                <a:ea typeface="+mn-ea"/>
                <a:cs typeface="+mn-cs"/>
              </a:rPr>
              <a:t> </a:t>
            </a:r>
            <a:r>
              <a:rPr kumimoji="0" lang="en-US" sz="2400" b="0" i="0" u="none" strike="noStrike" kern="1200" cap="none" spc="0" normalizeH="0" baseline="0" noProof="0">
                <a:ln>
                  <a:noFill/>
                </a:ln>
                <a:solidFill>
                  <a:srgbClr val="0070C0"/>
                </a:solidFill>
                <a:effectLst/>
                <a:uLnTx/>
                <a:uFillTx/>
                <a:latin typeface="Calibri" panose="020F0502020204030204"/>
                <a:ea typeface="+mn-ea"/>
                <a:cs typeface="+mn-cs"/>
              </a:rPr>
              <a:t>học tập, nghiên cứu theo hình thức cá nhân, nhóm làm việc theo yêu cầu của giảng viên.</a:t>
            </a:r>
            <a:endParaRPr lang="en-US"/>
          </a:p>
        </p:txBody>
      </p:sp>
      <p:sp>
        <p:nvSpPr>
          <p:cNvPr id="4" name="Chỗ dành sẵn cho Văn bản 3">
            <a:extLst>
              <a:ext uri="{FF2B5EF4-FFF2-40B4-BE49-F238E27FC236}">
                <a16:creationId xmlns:a16="http://schemas.microsoft.com/office/drawing/2014/main" id="{B278C7CB-824E-3CE4-9CCF-6FC5FF28F9F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1697446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75E5632-A2A1-98CF-1AC6-BB527115D445}"/>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A8D2AE18-8175-CC5D-C97E-F9A114900476}"/>
              </a:ext>
            </a:extLst>
          </p:cNvPr>
          <p:cNvSpPr>
            <a:spLocks noGrp="1"/>
          </p:cNvSpPr>
          <p:nvPr>
            <p:ph idx="1"/>
          </p:nvPr>
        </p:nvSpPr>
        <p:spPr/>
        <p:txBody>
          <a:bodyPr/>
          <a:lstStyle/>
          <a:p>
            <a:pPr marL="0" indent="0">
              <a:buNone/>
            </a:pPr>
            <a:r>
              <a:rPr lang="en-US" b="1">
                <a:solidFill>
                  <a:srgbClr val="C00000"/>
                </a:solidFill>
              </a:rPr>
              <a:t>2</a:t>
            </a:r>
            <a:r>
              <a:rPr kumimoji="0" lang="en-US" sz="3200" b="1" i="0" u="none" strike="noStrike" kern="1200" cap="none" spc="0" normalizeH="0" baseline="0" noProof="0">
                <a:ln>
                  <a:noFill/>
                </a:ln>
                <a:solidFill>
                  <a:srgbClr val="C00000"/>
                </a:solidFill>
                <a:effectLst/>
                <a:uLnTx/>
                <a:uFillTx/>
                <a:ea typeface="+mn-ea"/>
                <a:cs typeface="Arial" pitchFamily="34" charset="0"/>
              </a:rPr>
              <a:t>.</a:t>
            </a:r>
            <a:r>
              <a:rPr lang="vi-VN" b="1">
                <a:solidFill>
                  <a:srgbClr val="C00000"/>
                </a:solidFill>
              </a:rPr>
              <a:t>4</a:t>
            </a:r>
            <a:r>
              <a:rPr kumimoji="0" lang="en-US" sz="3200" b="1" i="0" u="none" strike="noStrike" kern="1200" cap="none" spc="0" normalizeH="0" baseline="0" noProof="0">
                <a:ln>
                  <a:noFill/>
                </a:ln>
                <a:solidFill>
                  <a:srgbClr val="C00000"/>
                </a:solidFill>
                <a:effectLst/>
                <a:uLnTx/>
                <a:uFillTx/>
                <a:ea typeface="+mn-ea"/>
                <a:cs typeface="Arial" pitchFamily="34" charset="0"/>
              </a:rPr>
              <a:t>. Hướng dẫn tổ chức hoạt động trải nghiệm cho trẻ</a:t>
            </a:r>
          </a:p>
          <a:p>
            <a:pPr>
              <a:buFont typeface="Wingdings" panose="05000000000000000000" pitchFamily="2" charset="2"/>
              <a:buChar char="q"/>
            </a:pPr>
            <a:r>
              <a:rPr lang="en-US">
                <a:solidFill>
                  <a:srgbClr val="C00000"/>
                </a:solidFill>
              </a:rPr>
              <a:t>Giai đoạn 1: Trải nghiệm thực tế của trẻ</a:t>
            </a:r>
          </a:p>
          <a:p>
            <a:pPr>
              <a:buFont typeface="Wingdings" panose="05000000000000000000" pitchFamily="2" charset="2"/>
              <a:buChar char="q"/>
            </a:pPr>
            <a:r>
              <a:rPr kumimoji="0" lang="en-US" sz="3200" b="0" i="0" u="none" strike="noStrike" kern="1200" cap="none" spc="0" normalizeH="0" baseline="0" noProof="0">
                <a:ln>
                  <a:noFill/>
                </a:ln>
                <a:solidFill>
                  <a:srgbClr val="C00000"/>
                </a:solidFill>
                <a:effectLst/>
                <a:uLnTx/>
                <a:uFillTx/>
                <a:ea typeface="+mn-ea"/>
                <a:cs typeface="Arial" pitchFamily="34" charset="0"/>
              </a:rPr>
              <a:t>Giai đoạn 2: Trẻ chia sẻ kinh nghiệm</a:t>
            </a:r>
          </a:p>
          <a:p>
            <a:pPr>
              <a:buFont typeface="Wingdings" panose="05000000000000000000" pitchFamily="2" charset="2"/>
              <a:buChar char="q"/>
            </a:pPr>
            <a:r>
              <a:rPr lang="en-US">
                <a:solidFill>
                  <a:srgbClr val="C00000"/>
                </a:solidFill>
              </a:rPr>
              <a:t>Giai đoạn 3: Trẻ rút ra kinh nghiệm cho bản thân</a:t>
            </a:r>
          </a:p>
          <a:p>
            <a:pPr>
              <a:buFont typeface="Wingdings" panose="05000000000000000000" pitchFamily="2" charset="2"/>
              <a:buChar char="q"/>
            </a:pPr>
            <a:r>
              <a:rPr kumimoji="0" lang="en-US" sz="3200" b="0" i="0" u="none" strike="noStrike" kern="1200" cap="none" spc="0" normalizeH="0" baseline="0" noProof="0">
                <a:ln>
                  <a:noFill/>
                </a:ln>
                <a:solidFill>
                  <a:srgbClr val="C00000"/>
                </a:solidFill>
                <a:effectLst/>
                <a:uLnTx/>
                <a:uFillTx/>
                <a:ea typeface="+mn-ea"/>
                <a:cs typeface="Arial" pitchFamily="34" charset="0"/>
              </a:rPr>
              <a:t>Giai </a:t>
            </a:r>
            <a:r>
              <a:rPr lang="en-US">
                <a:solidFill>
                  <a:srgbClr val="C00000"/>
                </a:solidFill>
              </a:rPr>
              <a:t>đoạn 4: Trẻ vận dụng kinh nghiệm vào cuộc sống</a:t>
            </a:r>
          </a:p>
          <a:p>
            <a:pPr marL="0" indent="0">
              <a:buNone/>
            </a:pPr>
            <a:endParaRPr kumimoji="0" lang="en-US" sz="3200" b="0" i="0" u="none" strike="noStrike" kern="1200" cap="none" spc="0" normalizeH="0" baseline="0" noProof="0">
              <a:ln>
                <a:noFill/>
              </a:ln>
              <a:solidFill>
                <a:srgbClr val="C00000"/>
              </a:solidFill>
              <a:effectLst/>
              <a:uLnTx/>
              <a:uFillTx/>
              <a:ea typeface="+mn-ea"/>
              <a:cs typeface="Arial" pitchFamily="34" charset="0"/>
            </a:endParaRPr>
          </a:p>
          <a:p>
            <a:pPr marL="0" indent="0">
              <a:buNone/>
            </a:pPr>
            <a:endParaRPr lang="en-US"/>
          </a:p>
        </p:txBody>
      </p:sp>
      <p:sp>
        <p:nvSpPr>
          <p:cNvPr id="4" name="Chỗ dành sẵn cho Văn bản 3">
            <a:extLst>
              <a:ext uri="{FF2B5EF4-FFF2-40B4-BE49-F238E27FC236}">
                <a16:creationId xmlns:a16="http://schemas.microsoft.com/office/drawing/2014/main" id="{DB471959-BC80-0914-AF8D-954E495AA3F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258781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C269632-D113-340A-E14A-494F8EB608B5}"/>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94E71151-2660-13FB-857E-2A42BE210BD5}"/>
              </a:ext>
            </a:extLst>
          </p:cNvPr>
          <p:cNvSpPr>
            <a:spLocks noGrp="1"/>
          </p:cNvSpPr>
          <p:nvPr>
            <p:ph idx="1"/>
          </p:nvPr>
        </p:nvSpPr>
        <p:spPr/>
        <p:txBody>
          <a:bodyPr/>
          <a:lstStyle/>
          <a:p>
            <a:pPr marL="228600" marR="0" lvl="0" indent="-228600" algn="just" defTabSz="914400" rtl="0" eaLnBrk="1" fontAlgn="auto" latinLnBrk="0" hangingPunct="1">
              <a:lnSpc>
                <a:spcPct val="110000"/>
              </a:lnSpc>
              <a:spcBef>
                <a:spcPts val="800"/>
              </a:spcBef>
              <a:spcAft>
                <a:spcPts val="0"/>
              </a:spcAft>
              <a:buClrTx/>
              <a:buSzTx/>
              <a:buFont typeface="Wingdings" panose="05000000000000000000" pitchFamily="2" charset="2"/>
              <a:buChar char="q"/>
              <a:tabLst/>
              <a:defRPr/>
            </a:pPr>
            <a:r>
              <a:rPr kumimoji="0" lang="en-US" sz="3200" b="0" i="0" u="none" strike="noStrike" kern="1200" cap="none" spc="0" normalizeH="0" baseline="0" noProof="0">
                <a:ln>
                  <a:noFill/>
                </a:ln>
                <a:solidFill>
                  <a:srgbClr val="C00000"/>
                </a:solidFill>
                <a:effectLst/>
                <a:uLnTx/>
                <a:uFillTx/>
                <a:ea typeface="+mn-ea"/>
                <a:cs typeface="Arial" pitchFamily="34" charset="0"/>
              </a:rPr>
              <a:t>Giai đoạn 1: Trải nghiệm thực tế của trẻ</a:t>
            </a:r>
          </a:p>
          <a:p>
            <a:pPr marR="0" lvl="0" algn="just" defTabSz="914400" rtl="0" eaLnBrk="1" fontAlgn="auto" latinLnBrk="0" hangingPunct="1">
              <a:lnSpc>
                <a:spcPct val="110000"/>
              </a:lnSpc>
              <a:spcBef>
                <a:spcPts val="800"/>
              </a:spcBef>
              <a:spcAft>
                <a:spcPts val="0"/>
              </a:spcAft>
              <a:buClrTx/>
              <a:buSzTx/>
              <a:buFont typeface="Wingdings" panose="05000000000000000000" pitchFamily="2" charset="2"/>
              <a:buChar char="Ø"/>
              <a:tabLst/>
              <a:defRPr/>
            </a:pPr>
            <a:r>
              <a:rPr lang="en-US">
                <a:solidFill>
                  <a:schemeClr val="accent2"/>
                </a:solidFill>
              </a:rPr>
              <a:t>Lựa chọn chủ đề/đề tài hoạt động</a:t>
            </a:r>
          </a:p>
          <a:p>
            <a:pPr marR="0" lvl="0" algn="just" defTabSz="914400" rtl="0" eaLnBrk="1" fontAlgn="auto" latinLnBrk="0" hangingPunct="1">
              <a:lnSpc>
                <a:spcPct val="110000"/>
              </a:lnSpc>
              <a:spcBef>
                <a:spcPts val="800"/>
              </a:spcBef>
              <a:spcAft>
                <a:spcPts val="0"/>
              </a:spcAft>
              <a:buClrTx/>
              <a:buSzTx/>
              <a:buFont typeface="Wingdings" panose="05000000000000000000" pitchFamily="2" charset="2"/>
              <a:buChar char="Ø"/>
              <a:tabLst/>
              <a:defRPr/>
            </a:pPr>
            <a:r>
              <a:rPr kumimoji="0" lang="en-US" sz="3200" b="0" i="0" u="none" strike="noStrike" kern="1200" cap="none" spc="0" normalizeH="0" baseline="0" noProof="0">
                <a:ln>
                  <a:noFill/>
                </a:ln>
                <a:solidFill>
                  <a:schemeClr val="accent2"/>
                </a:solidFill>
                <a:effectLst/>
                <a:uLnTx/>
                <a:uFillTx/>
                <a:ea typeface="+mn-ea"/>
                <a:cs typeface="Arial" pitchFamily="34" charset="0"/>
              </a:rPr>
              <a:t>Xác định mục tiêu hoạt động</a:t>
            </a:r>
          </a:p>
          <a:p>
            <a:pPr marL="0" marR="0" lvl="0" indent="0" algn="just" defTabSz="914400" rtl="0" eaLnBrk="1" fontAlgn="auto" latinLnBrk="0" hangingPunct="1">
              <a:lnSpc>
                <a:spcPct val="110000"/>
              </a:lnSpc>
              <a:spcBef>
                <a:spcPts val="800"/>
              </a:spcBef>
              <a:spcAft>
                <a:spcPts val="0"/>
              </a:spcAft>
              <a:buClrTx/>
              <a:buSzTx/>
              <a:buNone/>
              <a:tabLst/>
              <a:defRPr/>
            </a:pPr>
            <a:r>
              <a:rPr lang="en-US"/>
              <a:t>(kiến thức, kĩ năng, thái độ; mục tiêu từng lĩnh vực phát triển; ưu tiên lĩnh vực chiếm ưu thế của từng hoạt động cụ thể)</a:t>
            </a:r>
          </a:p>
          <a:p>
            <a:pPr marL="0" marR="0" lvl="0" indent="0" algn="just" defTabSz="914400" rtl="0" eaLnBrk="1" fontAlgn="auto" latinLnBrk="0" hangingPunct="1">
              <a:lnSpc>
                <a:spcPct val="110000"/>
              </a:lnSpc>
              <a:spcBef>
                <a:spcPts val="800"/>
              </a:spcBef>
              <a:spcAft>
                <a:spcPts val="0"/>
              </a:spcAft>
              <a:buClrTx/>
              <a:buSzTx/>
              <a:buNone/>
              <a:tabLst/>
              <a:defRPr/>
            </a:pPr>
            <a:r>
              <a:rPr kumimoji="0" lang="en-US" sz="3200" b="0" i="0" u="none" strike="noStrike" kern="1200" cap="none" spc="0" normalizeH="0" baseline="0" noProof="0">
                <a:ln>
                  <a:noFill/>
                </a:ln>
                <a:effectLst/>
                <a:uLnTx/>
                <a:uFillTx/>
                <a:ea typeface="+mn-ea"/>
                <a:cs typeface="Arial" pitchFamily="34" charset="0"/>
              </a:rPr>
              <a:t>V</a:t>
            </a:r>
            <a:r>
              <a:rPr lang="en-US"/>
              <a:t>í dụ: Hoạt động “Hội chợ xuân” ưu tiên lĩnh vực “Tình cảm – xã hội”</a:t>
            </a:r>
            <a:endParaRPr kumimoji="0" lang="en-US" sz="3200" b="0" i="0" u="none" strike="noStrike" kern="1200" cap="none" spc="0" normalizeH="0" baseline="0" noProof="0">
              <a:ln>
                <a:noFill/>
              </a:ln>
              <a:effectLst/>
              <a:uLnTx/>
              <a:uFillTx/>
              <a:ea typeface="+mn-ea"/>
              <a:cs typeface="Arial" pitchFamily="34" charset="0"/>
            </a:endParaRPr>
          </a:p>
          <a:p>
            <a:pPr marL="0" indent="0">
              <a:buNone/>
            </a:pPr>
            <a:endParaRPr lang="en-US"/>
          </a:p>
        </p:txBody>
      </p:sp>
      <p:sp>
        <p:nvSpPr>
          <p:cNvPr id="4" name="Chỗ dành sẵn cho Văn bản 3">
            <a:extLst>
              <a:ext uri="{FF2B5EF4-FFF2-40B4-BE49-F238E27FC236}">
                <a16:creationId xmlns:a16="http://schemas.microsoft.com/office/drawing/2014/main" id="{FBF426C3-0EB0-B95E-56F7-F02288F5FD4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768642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96521DE-A027-656D-09BD-C7623079E1A5}"/>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F3D368C7-9982-250D-20FF-998D1363FA3D}"/>
              </a:ext>
            </a:extLst>
          </p:cNvPr>
          <p:cNvSpPr>
            <a:spLocks noGrp="1"/>
          </p:cNvSpPr>
          <p:nvPr>
            <p:ph idx="1"/>
          </p:nvPr>
        </p:nvSpPr>
        <p:spPr/>
        <p:txBody>
          <a:bodyPr/>
          <a:lstStyle/>
          <a:p>
            <a:pPr>
              <a:buFont typeface="Wingdings" panose="05000000000000000000" pitchFamily="2" charset="2"/>
              <a:buChar char="Ø"/>
            </a:pPr>
            <a:r>
              <a:rPr lang="en-US" i="1">
                <a:solidFill>
                  <a:schemeClr val="accent2"/>
                </a:solidFill>
              </a:rPr>
              <a:t>Xác định nội dung trải nghiệm thực tế</a:t>
            </a:r>
          </a:p>
          <a:p>
            <a:pPr marL="0" indent="0">
              <a:buNone/>
            </a:pPr>
            <a:r>
              <a:rPr lang="en-US"/>
              <a:t>Gồm các HĐ cụ thể trẻ tham gia trong quá trình trải nghiệm.</a:t>
            </a:r>
          </a:p>
          <a:p>
            <a:pPr marL="0" indent="0">
              <a:buNone/>
            </a:pPr>
            <a:r>
              <a:rPr lang="en-US"/>
              <a:t>Nội dung phụ thuộc kinh nghiệm, lứa tuổi</a:t>
            </a:r>
          </a:p>
          <a:p>
            <a:pPr marL="0" indent="0">
              <a:buNone/>
            </a:pPr>
            <a:r>
              <a:rPr lang="en-US"/>
              <a:t>Thời gian, không gian trải nghiệm: gia tăng số lượng hoạt động</a:t>
            </a:r>
          </a:p>
          <a:p>
            <a:pPr>
              <a:buFont typeface="Wingdings" panose="05000000000000000000" pitchFamily="2" charset="2"/>
              <a:buChar char="Ø"/>
            </a:pPr>
            <a:r>
              <a:rPr lang="en-US" i="1">
                <a:solidFill>
                  <a:schemeClr val="accent2"/>
                </a:solidFill>
              </a:rPr>
              <a:t>Chuẩn bị môi trường trải nghiệm cho trẻ</a:t>
            </a:r>
          </a:p>
          <a:p>
            <a:pPr marL="0" indent="0">
              <a:buNone/>
            </a:pPr>
            <a:r>
              <a:rPr lang="en-US"/>
              <a:t>Dựa vào số lượng hoạt động cụ thể của trẻ</a:t>
            </a:r>
          </a:p>
          <a:p>
            <a:pPr marL="0" indent="0">
              <a:buNone/>
            </a:pPr>
            <a:r>
              <a:rPr lang="en-US"/>
              <a:t>Phác thảo sơ đồ và cho trẻ quan sát trước sơ đồ</a:t>
            </a:r>
          </a:p>
        </p:txBody>
      </p:sp>
      <p:sp>
        <p:nvSpPr>
          <p:cNvPr id="4" name="Chỗ dành sẵn cho Văn bản 3">
            <a:extLst>
              <a:ext uri="{FF2B5EF4-FFF2-40B4-BE49-F238E27FC236}">
                <a16:creationId xmlns:a16="http://schemas.microsoft.com/office/drawing/2014/main" id="{C05FBBA2-D5BB-59DC-BA0F-6BEF271B79E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959407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EB38B1F-2356-83E3-D989-446E1DE192F2}"/>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F44D967B-7AD1-FA11-3AE5-33E41EB2FB56}"/>
              </a:ext>
            </a:extLst>
          </p:cNvPr>
          <p:cNvSpPr>
            <a:spLocks noGrp="1"/>
          </p:cNvSpPr>
          <p:nvPr>
            <p:ph idx="1"/>
          </p:nvPr>
        </p:nvSpPr>
        <p:spPr/>
        <p:txBody>
          <a:bodyPr>
            <a:normAutofit fontScale="92500" lnSpcReduction="10000"/>
          </a:bodyPr>
          <a:lstStyle/>
          <a:p>
            <a:pPr>
              <a:buFont typeface="Wingdings" panose="05000000000000000000" pitchFamily="2" charset="2"/>
              <a:buChar char="Ø"/>
            </a:pPr>
            <a:r>
              <a:rPr lang="en-US" i="1">
                <a:solidFill>
                  <a:schemeClr val="accent2"/>
                </a:solidFill>
              </a:rPr>
              <a:t>Hướng dẫn quá trình trải nghiệm thực tế của trẻ</a:t>
            </a:r>
          </a:p>
          <a:p>
            <a:pPr marL="0" indent="0">
              <a:buNone/>
            </a:pPr>
            <a:r>
              <a:rPr lang="en-US"/>
              <a:t>Thực hiện theo chương trình chuẩn bị trước, gồm:</a:t>
            </a:r>
          </a:p>
          <a:p>
            <a:pPr>
              <a:buFontTx/>
              <a:buChar char="-"/>
            </a:pPr>
            <a:r>
              <a:rPr lang="en-US" b="1">
                <a:solidFill>
                  <a:srgbClr val="C00000"/>
                </a:solidFill>
              </a:rPr>
              <a:t>Mở đầu</a:t>
            </a:r>
            <a:r>
              <a:rPr lang="en-US">
                <a:solidFill>
                  <a:srgbClr val="C00000"/>
                </a:solidFill>
              </a:rPr>
              <a:t>:</a:t>
            </a:r>
            <a:r>
              <a:rPr lang="en-US"/>
              <a:t> gây hứng thú, giới thiệu thành viên tham gia, nội dung, vị trí, thời gian tiến hành</a:t>
            </a:r>
          </a:p>
          <a:p>
            <a:pPr>
              <a:buFontTx/>
              <a:buChar char="-"/>
            </a:pPr>
            <a:r>
              <a:rPr lang="en-US" b="1">
                <a:solidFill>
                  <a:srgbClr val="C00000"/>
                </a:solidFill>
              </a:rPr>
              <a:t>Trọng tâm</a:t>
            </a:r>
            <a:r>
              <a:rPr lang="en-US">
                <a:solidFill>
                  <a:srgbClr val="C00000"/>
                </a:solidFill>
              </a:rPr>
              <a:t>:</a:t>
            </a:r>
            <a:r>
              <a:rPr lang="en-US"/>
              <a:t> GV thực hiện các nhiệm vụ</a:t>
            </a:r>
          </a:p>
          <a:p>
            <a:pPr>
              <a:buFont typeface="Wingdings" panose="05000000000000000000" pitchFamily="2" charset="2"/>
              <a:buChar char="§"/>
            </a:pPr>
            <a:r>
              <a:rPr lang="en-US"/>
              <a:t>Quan sát hành vi hoạt động của trẻ (hứng thú, ngôn ngữ, tương tác của trẻ với đồ vật, bạn chơi)</a:t>
            </a:r>
          </a:p>
          <a:p>
            <a:pPr>
              <a:buFont typeface="Wingdings" panose="05000000000000000000" pitchFamily="2" charset="2"/>
              <a:buChar char="§"/>
            </a:pPr>
            <a:r>
              <a:rPr lang="en-US"/>
              <a:t>Định hướng tác động đến trẻ một cách phù hợp (khuyến khích trẻ, đưa ra đề nghị  định hướng HĐ cho trẻ; không can thiệp vào HĐ trẻ)</a:t>
            </a:r>
          </a:p>
          <a:p>
            <a:pPr>
              <a:buFont typeface="Wingdings" panose="05000000000000000000" pitchFamily="2" charset="2"/>
              <a:buChar char="§"/>
            </a:pPr>
            <a:endParaRPr lang="en-US"/>
          </a:p>
          <a:p>
            <a:pPr>
              <a:buFont typeface="Wingdings" panose="05000000000000000000" pitchFamily="2" charset="2"/>
              <a:buChar char="§"/>
            </a:pPr>
            <a:endParaRPr lang="en-US"/>
          </a:p>
          <a:p>
            <a:pPr>
              <a:buFont typeface="Wingdings" panose="05000000000000000000" pitchFamily="2" charset="2"/>
              <a:buChar char="§"/>
            </a:pPr>
            <a:endParaRPr lang="en-US"/>
          </a:p>
          <a:p>
            <a:pPr>
              <a:buFont typeface="Wingdings" panose="05000000000000000000" pitchFamily="2" charset="2"/>
              <a:buChar char="§"/>
            </a:pPr>
            <a:endParaRPr lang="en-US"/>
          </a:p>
          <a:p>
            <a:pPr>
              <a:buFont typeface="Wingdings" panose="05000000000000000000" pitchFamily="2" charset="2"/>
              <a:buChar char="§"/>
            </a:pPr>
            <a:endParaRPr lang="en-US"/>
          </a:p>
          <a:p>
            <a:pPr>
              <a:buFontTx/>
              <a:buChar char="-"/>
            </a:pPr>
            <a:endParaRPr lang="en-US"/>
          </a:p>
          <a:p>
            <a:pPr>
              <a:buFont typeface="Wingdings" panose="05000000000000000000" pitchFamily="2" charset="2"/>
              <a:buChar char="Ø"/>
            </a:pPr>
            <a:endParaRPr lang="en-US"/>
          </a:p>
        </p:txBody>
      </p:sp>
      <p:sp>
        <p:nvSpPr>
          <p:cNvPr id="4" name="Chỗ dành sẵn cho Văn bản 3">
            <a:extLst>
              <a:ext uri="{FF2B5EF4-FFF2-40B4-BE49-F238E27FC236}">
                <a16:creationId xmlns:a16="http://schemas.microsoft.com/office/drawing/2014/main" id="{3D8D478D-F344-9E69-9991-D34561914DF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123422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A5A935F-7ECE-02C4-AF61-94C267DE951A}"/>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22808A7F-5620-D45F-8B7D-A1D7C3E4439E}"/>
              </a:ext>
            </a:extLst>
          </p:cNvPr>
          <p:cNvSpPr>
            <a:spLocks noGrp="1"/>
          </p:cNvSpPr>
          <p:nvPr>
            <p:ph idx="1"/>
          </p:nvPr>
        </p:nvSpPr>
        <p:spPr/>
        <p:txBody>
          <a:bodyPr/>
          <a:lstStyle/>
          <a:p>
            <a:pPr>
              <a:buFont typeface="Wingdings" panose="05000000000000000000" pitchFamily="2" charset="2"/>
              <a:buChar char="§"/>
            </a:pPr>
            <a:r>
              <a:rPr lang="en-US"/>
              <a:t>Cung cấp mẫu hành vi cho trẻ (hành vi chuẩn mực của GV; GV là người tham gia tích cực; GV quan tâm bản than, trẻ, môi trường)</a:t>
            </a:r>
          </a:p>
          <a:p>
            <a:pPr>
              <a:buFontTx/>
              <a:buChar char="-"/>
            </a:pPr>
            <a:r>
              <a:rPr lang="en-US" b="1">
                <a:solidFill>
                  <a:srgbClr val="C00000"/>
                </a:solidFill>
              </a:rPr>
              <a:t>Kết thúc:</a:t>
            </a:r>
          </a:p>
          <a:p>
            <a:pPr>
              <a:buFont typeface="Wingdings" panose="05000000000000000000" pitchFamily="2" charset="2"/>
              <a:buChar char="§"/>
            </a:pPr>
            <a:r>
              <a:rPr lang="en-US"/>
              <a:t>GV tổng kết, khen thưởng</a:t>
            </a:r>
          </a:p>
          <a:p>
            <a:pPr>
              <a:buFont typeface="Wingdings" panose="05000000000000000000" pitchFamily="2" charset="2"/>
              <a:buChar char="§"/>
            </a:pPr>
            <a:r>
              <a:rPr lang="en-US"/>
              <a:t>Hướng dẫn trẻ thu dọn dụng cụ …</a:t>
            </a:r>
          </a:p>
          <a:p>
            <a:pPr>
              <a:buFont typeface="Wingdings" panose="05000000000000000000" pitchFamily="2" charset="2"/>
              <a:buChar char="§"/>
            </a:pPr>
            <a:r>
              <a:rPr lang="en-US"/>
              <a:t>Cám ơn các thành viên tham gia, định hướng HĐ tiếp theo</a:t>
            </a:r>
          </a:p>
          <a:p>
            <a:pPr marL="0" indent="0">
              <a:buNone/>
            </a:pPr>
            <a:endParaRPr lang="en-US"/>
          </a:p>
          <a:p>
            <a:pPr marL="0" indent="0">
              <a:buNone/>
            </a:pPr>
            <a:endParaRPr lang="en-US"/>
          </a:p>
        </p:txBody>
      </p:sp>
      <p:sp>
        <p:nvSpPr>
          <p:cNvPr id="4" name="Chỗ dành sẵn cho Văn bản 3">
            <a:extLst>
              <a:ext uri="{FF2B5EF4-FFF2-40B4-BE49-F238E27FC236}">
                <a16:creationId xmlns:a16="http://schemas.microsoft.com/office/drawing/2014/main" id="{0844D309-4CF7-0CFD-94F5-D642EA65179F}"/>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418681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70E6EA1E-BB4A-BED5-7DC4-604D1D235748}"/>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9493E2B5-3A81-7D77-72CD-A71147D619DE}"/>
              </a:ext>
            </a:extLst>
          </p:cNvPr>
          <p:cNvSpPr>
            <a:spLocks noGrp="1"/>
          </p:cNvSpPr>
          <p:nvPr>
            <p:ph idx="1"/>
          </p:nvPr>
        </p:nvSpPr>
        <p:spPr/>
        <p:txBody>
          <a:bodyPr>
            <a:normAutofit fontScale="70000" lnSpcReduction="20000"/>
          </a:bodyPr>
          <a:lstStyle/>
          <a:p>
            <a:pPr>
              <a:buFont typeface="Wingdings" panose="05000000000000000000" pitchFamily="2" charset="2"/>
              <a:buChar char="q"/>
            </a:pPr>
            <a:r>
              <a:rPr lang="en-US" sz="3600" b="1">
                <a:solidFill>
                  <a:srgbClr val="C00000"/>
                </a:solidFill>
              </a:rPr>
              <a:t>Giai đoạn 2: Trẻ chia sẻ kinh nghiệm</a:t>
            </a:r>
          </a:p>
          <a:p>
            <a:pPr>
              <a:buFont typeface="Wingdings" panose="05000000000000000000" pitchFamily="2" charset="2"/>
              <a:buChar char="Ø"/>
            </a:pPr>
            <a:r>
              <a:rPr lang="en-US">
                <a:solidFill>
                  <a:srgbClr val="C00000"/>
                </a:solidFill>
              </a:rPr>
              <a:t>Nhiệm vụ của GV: </a:t>
            </a:r>
          </a:p>
          <a:p>
            <a:pPr>
              <a:buFontTx/>
              <a:buChar char="-"/>
            </a:pPr>
            <a:r>
              <a:rPr lang="en-US" sz="3000"/>
              <a:t>Giúp khơi dậy cảm xúc, suy nghĩ về SVHT trong trải nghiệm đã quá.</a:t>
            </a:r>
          </a:p>
          <a:p>
            <a:pPr>
              <a:buFontTx/>
              <a:buChar char="-"/>
            </a:pPr>
            <a:r>
              <a:rPr lang="en-US" sz="3000"/>
              <a:t>Xác định thời gian, địa điểm, nội dung, phương pháp, hình thức trải nghiệm</a:t>
            </a:r>
          </a:p>
          <a:p>
            <a:pPr>
              <a:buFont typeface="Wingdings" panose="05000000000000000000" pitchFamily="2" charset="2"/>
              <a:buChar char="Ø"/>
            </a:pPr>
            <a:r>
              <a:rPr lang="en-US">
                <a:solidFill>
                  <a:srgbClr val="C00000"/>
                </a:solidFill>
              </a:rPr>
              <a:t>Cấu trúc hoạt động chia sẻ kinh nghiệm</a:t>
            </a:r>
          </a:p>
          <a:p>
            <a:pPr>
              <a:buFontTx/>
              <a:buChar char="-"/>
            </a:pPr>
            <a:r>
              <a:rPr lang="en-US">
                <a:solidFill>
                  <a:srgbClr val="C00000"/>
                </a:solidFill>
              </a:rPr>
              <a:t>Phần mở đầu: nêu lí do chia sẻ trải nghiệm</a:t>
            </a:r>
          </a:p>
          <a:p>
            <a:pPr>
              <a:buFontTx/>
              <a:buChar char="-"/>
            </a:pPr>
            <a:r>
              <a:rPr lang="en-US">
                <a:solidFill>
                  <a:srgbClr val="C00000"/>
                </a:solidFill>
              </a:rPr>
              <a:t>Phần trọng tâm </a:t>
            </a:r>
          </a:p>
          <a:p>
            <a:pPr marL="0" indent="0">
              <a:buNone/>
            </a:pPr>
            <a:r>
              <a:rPr lang="en-US">
                <a:solidFill>
                  <a:srgbClr val="C00000"/>
                </a:solidFill>
              </a:rPr>
              <a:t>+ </a:t>
            </a:r>
            <a:r>
              <a:rPr lang="vi-VN" sz="3200" i="1">
                <a:effectLst/>
                <a:latin typeface="Times New Roman" panose="02020603050405020304" pitchFamily="18" charset="0"/>
                <a:ea typeface="Times New Roman" panose="02020603050405020304" pitchFamily="18" charset="0"/>
              </a:rPr>
              <a:t>Hướng dẫn trẻ chia sẻ cảm xúc, suy nghĩ</a:t>
            </a:r>
            <a:r>
              <a:rPr lang="en-US" i="1">
                <a:latin typeface="Times New Roman" panose="02020603050405020304" pitchFamily="18" charset="0"/>
                <a:ea typeface="Times New Roman" panose="02020603050405020304" pitchFamily="18" charset="0"/>
              </a:rPr>
              <a:t> </a:t>
            </a:r>
          </a:p>
          <a:p>
            <a:pPr marL="0" indent="0">
              <a:buNone/>
            </a:pPr>
            <a:r>
              <a:rPr lang="en-US" i="1">
                <a:solidFill>
                  <a:srgbClr val="C00000"/>
                </a:solidFill>
                <a:latin typeface="Times New Roman" panose="02020603050405020304" pitchFamily="18" charset="0"/>
              </a:rPr>
              <a:t>+ S</a:t>
            </a:r>
            <a:r>
              <a:rPr lang="vi-VN" sz="3200" i="1">
                <a:effectLst/>
                <a:latin typeface="Times New Roman" panose="02020603050405020304" pitchFamily="18" charset="0"/>
                <a:ea typeface="Times New Roman" panose="02020603050405020304" pitchFamily="18" charset="0"/>
              </a:rPr>
              <a:t>ử dụng phương tiện trực quan</a:t>
            </a:r>
            <a:endParaRPr lang="en-US" i="1">
              <a:latin typeface="Times New Roman" panose="02020603050405020304" pitchFamily="18" charset="0"/>
              <a:ea typeface="Times New Roman" panose="02020603050405020304" pitchFamily="18" charset="0"/>
            </a:endParaRPr>
          </a:p>
          <a:p>
            <a:pPr marL="0" indent="0">
              <a:buNone/>
            </a:pPr>
            <a:r>
              <a:rPr lang="en-US" i="1">
                <a:solidFill>
                  <a:srgbClr val="C00000"/>
                </a:solidFill>
                <a:latin typeface="Times New Roman" panose="02020603050405020304" pitchFamily="18" charset="0"/>
              </a:rPr>
              <a:t>+</a:t>
            </a:r>
            <a:r>
              <a:rPr lang="vi-VN" sz="3200" i="1">
                <a:effectLst/>
                <a:latin typeface="Times New Roman" panose="02020603050405020304" pitchFamily="18" charset="0"/>
                <a:ea typeface="Times New Roman" panose="02020603050405020304" pitchFamily="18" charset="0"/>
              </a:rPr>
              <a:t>Hướng dẫn trẻ thể hiện các ấn tượng về trải nghiệm bằng các hoạt động thực hành</a:t>
            </a:r>
            <a:endParaRPr lang="en-US" sz="3200" i="1">
              <a:effectLst/>
              <a:latin typeface="Times New Roman" panose="02020603050405020304" pitchFamily="18" charset="0"/>
              <a:ea typeface="Times New Roman" panose="02020603050405020304" pitchFamily="18" charset="0"/>
            </a:endParaRPr>
          </a:p>
          <a:p>
            <a:pPr>
              <a:buFontTx/>
              <a:buChar char="-"/>
            </a:pPr>
            <a:r>
              <a:rPr lang="en-US">
                <a:solidFill>
                  <a:srgbClr val="C00000"/>
                </a:solidFill>
              </a:rPr>
              <a:t>Phần kết thúc </a:t>
            </a:r>
          </a:p>
          <a:p>
            <a:pPr marL="0" indent="0">
              <a:buNone/>
            </a:pPr>
            <a:r>
              <a:rPr lang="en-US"/>
              <a:t>+</a:t>
            </a:r>
            <a:r>
              <a:rPr lang="en-US" i="1">
                <a:latin typeface="Times New Roman" panose="02020603050405020304" pitchFamily="18" charset="0"/>
                <a:cs typeface="Times New Roman" panose="02020603050405020304" pitchFamily="18" charset="0"/>
              </a:rPr>
              <a:t> Hướng dẫn trẻ trưng bày sản phẩm</a:t>
            </a:r>
          </a:p>
          <a:p>
            <a:pPr marL="0" indent="0">
              <a:buNone/>
            </a:pPr>
            <a:r>
              <a:rPr lang="en-US" i="1">
                <a:latin typeface="Times New Roman" panose="02020603050405020304" pitchFamily="18" charset="0"/>
                <a:cs typeface="Times New Roman" panose="02020603050405020304" pitchFamily="18" charset="0"/>
              </a:rPr>
              <a:t>+ Khuyến khích trẻ tham quan sản phẩm</a:t>
            </a:r>
          </a:p>
          <a:p>
            <a:pPr marL="0" indent="0">
              <a:buNone/>
            </a:pPr>
            <a:endParaRPr lang="en-US">
              <a:solidFill>
                <a:srgbClr val="C00000"/>
              </a:solidFill>
            </a:endParaRPr>
          </a:p>
          <a:p>
            <a:pPr marL="0" indent="0">
              <a:buNone/>
            </a:pPr>
            <a:endParaRPr lang="en-US">
              <a:solidFill>
                <a:srgbClr val="C00000"/>
              </a:solidFill>
            </a:endParaRPr>
          </a:p>
          <a:p>
            <a:pPr>
              <a:buFontTx/>
              <a:buChar char="-"/>
            </a:pPr>
            <a:endParaRPr lang="en-US">
              <a:solidFill>
                <a:srgbClr val="C00000"/>
              </a:solidFill>
            </a:endParaRPr>
          </a:p>
          <a:p>
            <a:pPr>
              <a:buFontTx/>
              <a:buChar char="-"/>
            </a:pPr>
            <a:endParaRPr lang="en-US">
              <a:solidFill>
                <a:srgbClr val="C00000"/>
              </a:solidFill>
            </a:endParaRPr>
          </a:p>
          <a:p>
            <a:pPr marL="0" indent="0">
              <a:buNone/>
            </a:pPr>
            <a:endParaRPr lang="en-US">
              <a:solidFill>
                <a:srgbClr val="C00000"/>
              </a:solidFill>
            </a:endParaRPr>
          </a:p>
        </p:txBody>
      </p:sp>
      <p:sp>
        <p:nvSpPr>
          <p:cNvPr id="4" name="Chỗ dành sẵn cho Văn bản 3">
            <a:extLst>
              <a:ext uri="{FF2B5EF4-FFF2-40B4-BE49-F238E27FC236}">
                <a16:creationId xmlns:a16="http://schemas.microsoft.com/office/drawing/2014/main" id="{9728A108-370C-F6F9-B7EF-435647A0EB2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601770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21AF04E-BC9D-4623-72A8-1BE59862F4A8}"/>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F05430EA-2F8B-DD7E-7F89-5D341FC04ABB}"/>
              </a:ext>
            </a:extLst>
          </p:cNvPr>
          <p:cNvSpPr>
            <a:spLocks noGrp="1"/>
          </p:cNvSpPr>
          <p:nvPr>
            <p:ph idx="1"/>
          </p:nvPr>
        </p:nvSpPr>
        <p:spPr/>
        <p:txBody>
          <a:bodyPr>
            <a:normAutofit fontScale="55000" lnSpcReduction="20000"/>
          </a:bodyPr>
          <a:lstStyle/>
          <a:p>
            <a:pPr>
              <a:buFont typeface="Wingdings" panose="05000000000000000000" pitchFamily="2" charset="2"/>
              <a:buChar char="q"/>
            </a:pPr>
            <a:r>
              <a:rPr lang="en-US" sz="4200" b="1">
                <a:solidFill>
                  <a:srgbClr val="FF0000"/>
                </a:solidFill>
              </a:rPr>
              <a:t>Giai đoạn 3: Trẻ rút ra kinh nghiệm cho bản thân</a:t>
            </a:r>
          </a:p>
          <a:p>
            <a:pPr>
              <a:buFontTx/>
              <a:buChar char="-"/>
            </a:pPr>
            <a:r>
              <a:rPr lang="en-US" sz="4200" b="1"/>
              <a:t>Tổ chức đàm thoại cho trẻ chia sẻ kinh nghiệm</a:t>
            </a:r>
          </a:p>
          <a:p>
            <a:pPr marL="0" indent="0">
              <a:buNone/>
            </a:pPr>
            <a:r>
              <a:rPr lang="en-US" sz="4200"/>
              <a:t>GV xác định các câu hỏi định hướng vào mục đích tổ chức HĐTN cho trẻ, gồm: kiến thức, kĩ năng, thái độ</a:t>
            </a:r>
          </a:p>
          <a:p>
            <a:pPr>
              <a:buFontTx/>
              <a:buChar char="-"/>
            </a:pPr>
            <a:r>
              <a:rPr lang="en-US" sz="4200"/>
              <a:t>Câu hỏi xác định kiến thức, kĩ năng của trẻ qua trải nghiệm:</a:t>
            </a:r>
          </a:p>
          <a:p>
            <a:pPr marL="0" indent="0">
              <a:buNone/>
            </a:pPr>
            <a:r>
              <a:rPr lang="en-US" sz="4200"/>
              <a:t>+ Các con đã được tham gia vào hoạt động nào?</a:t>
            </a:r>
          </a:p>
          <a:p>
            <a:pPr marL="0" indent="0">
              <a:buNone/>
            </a:pPr>
            <a:r>
              <a:rPr lang="en-US" sz="4200"/>
              <a:t>+ Các con đã được làm công việc gì? Với ai?</a:t>
            </a:r>
          </a:p>
          <a:p>
            <a:pPr marL="0" indent="0">
              <a:buNone/>
            </a:pPr>
            <a:r>
              <a:rPr lang="en-US" sz="4200"/>
              <a:t>+ Cần phải làm công việc đó như thế nào cho tốt?</a:t>
            </a:r>
          </a:p>
          <a:p>
            <a:pPr marL="0" indent="0">
              <a:buNone/>
            </a:pPr>
            <a:r>
              <a:rPr lang="en-US" sz="4200"/>
              <a:t>+ Cần phải cư xử với các bạn, mọi người thế nào cho đúng?</a:t>
            </a:r>
          </a:p>
          <a:p>
            <a:pPr marL="0" indent="0">
              <a:buNone/>
            </a:pPr>
            <a:r>
              <a:rPr lang="en-US" sz="4200"/>
              <a:t>GV khẳng định lại các kinh nghiệm mà trẻ đúc kết qua trải nghiệm và khuyến khích trẻ thể hiện hành vi tích cực.</a:t>
            </a:r>
          </a:p>
          <a:p>
            <a:pPr marL="0" indent="0">
              <a:buNone/>
            </a:pPr>
            <a:br>
              <a:rPr lang="en-US"/>
            </a:br>
            <a:endParaRPr lang="en-US"/>
          </a:p>
          <a:p>
            <a:pPr marL="0" indent="0">
              <a:buNone/>
            </a:pPr>
            <a:endParaRPr lang="en-US"/>
          </a:p>
          <a:p>
            <a:pPr>
              <a:buFontTx/>
              <a:buChar char="-"/>
            </a:pPr>
            <a:endParaRPr lang="en-US"/>
          </a:p>
          <a:p>
            <a:pPr>
              <a:buFontTx/>
              <a:buChar char="-"/>
            </a:pPr>
            <a:endParaRPr lang="en-US"/>
          </a:p>
        </p:txBody>
      </p:sp>
      <p:sp>
        <p:nvSpPr>
          <p:cNvPr id="4" name="Chỗ dành sẵn cho Văn bản 3">
            <a:extLst>
              <a:ext uri="{FF2B5EF4-FFF2-40B4-BE49-F238E27FC236}">
                <a16:creationId xmlns:a16="http://schemas.microsoft.com/office/drawing/2014/main" id="{052E7FAA-5759-271F-833F-4E057DB198E9}"/>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589959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29FBA2D-1B9D-7E7A-763E-FB21E2249B0D}"/>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6BD9FB0F-497E-B89D-A998-E306186B5B86}"/>
              </a:ext>
            </a:extLst>
          </p:cNvPr>
          <p:cNvSpPr>
            <a:spLocks noGrp="1"/>
          </p:cNvSpPr>
          <p:nvPr>
            <p:ph idx="1"/>
          </p:nvPr>
        </p:nvSpPr>
        <p:spPr/>
        <p:txBody>
          <a:bodyPr/>
          <a:lstStyle/>
          <a:p>
            <a:pPr>
              <a:buFontTx/>
              <a:buChar char="-"/>
            </a:pPr>
            <a:endParaRPr lang="en-US" sz="2600" b="1"/>
          </a:p>
          <a:p>
            <a:pPr>
              <a:buFontTx/>
              <a:buChar char="-"/>
            </a:pPr>
            <a:r>
              <a:rPr lang="en-US" sz="2600" b="1"/>
              <a:t>Tổ chức trò chơi củng cố kinh  nghiệm</a:t>
            </a:r>
          </a:p>
          <a:p>
            <a:pPr marL="0" indent="0">
              <a:buNone/>
            </a:pPr>
            <a:r>
              <a:rPr lang="en-US" sz="2600"/>
              <a:t>+ Trò chơi học tập</a:t>
            </a:r>
          </a:p>
          <a:p>
            <a:pPr marL="0" indent="0">
              <a:buNone/>
            </a:pPr>
            <a:r>
              <a:rPr lang="en-US" sz="2600"/>
              <a:t>+ Trò chơi vận động</a:t>
            </a:r>
          </a:p>
          <a:p>
            <a:pPr marL="0" indent="0">
              <a:buNone/>
            </a:pPr>
            <a:r>
              <a:rPr lang="en-US" sz="2600"/>
              <a:t>+ Trò chơi sáng tạo</a:t>
            </a:r>
          </a:p>
          <a:p>
            <a:pPr marL="0" indent="0">
              <a:buNone/>
            </a:pPr>
            <a:endParaRPr lang="en-US"/>
          </a:p>
        </p:txBody>
      </p:sp>
      <p:sp>
        <p:nvSpPr>
          <p:cNvPr id="4" name="Chỗ dành sẵn cho Văn bản 3">
            <a:extLst>
              <a:ext uri="{FF2B5EF4-FFF2-40B4-BE49-F238E27FC236}">
                <a16:creationId xmlns:a16="http://schemas.microsoft.com/office/drawing/2014/main" id="{617DB426-F9B9-E4DD-A2F3-D7D910B95B1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808842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CD351C9-E548-42CD-BECC-F231AFC4923F}"/>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B010B095-6317-A469-B2B2-710C79AF9B19}"/>
              </a:ext>
            </a:extLst>
          </p:cNvPr>
          <p:cNvSpPr>
            <a:spLocks noGrp="1"/>
          </p:cNvSpPr>
          <p:nvPr>
            <p:ph idx="1"/>
          </p:nvPr>
        </p:nvSpPr>
        <p:spPr/>
        <p:txBody>
          <a:bodyPr>
            <a:normAutofit fontScale="92500" lnSpcReduction="10000"/>
          </a:bodyPr>
          <a:lstStyle/>
          <a:p>
            <a:pPr>
              <a:buFont typeface="Wingdings" panose="05000000000000000000" pitchFamily="2" charset="2"/>
              <a:buChar char="q"/>
            </a:pPr>
            <a:r>
              <a:rPr lang="en-US">
                <a:solidFill>
                  <a:srgbClr val="FF0000"/>
                </a:solidFill>
              </a:rPr>
              <a:t>Giai đoạn 4: Trẻ vận dụng kinh nghiệm vào cuộc sống</a:t>
            </a:r>
          </a:p>
          <a:p>
            <a:pPr>
              <a:buFont typeface="Wingdings" panose="05000000000000000000" pitchFamily="2" charset="2"/>
              <a:buChar char="Ø"/>
            </a:pPr>
            <a:r>
              <a:rPr lang="en-US">
                <a:solidFill>
                  <a:srgbClr val="FF0000"/>
                </a:solidFill>
              </a:rPr>
              <a:t>GV khơi gợi các hành vi trải nghiệm trước khi trẻ hoạt động</a:t>
            </a:r>
          </a:p>
          <a:p>
            <a:pPr marL="0" indent="0">
              <a:buNone/>
            </a:pPr>
            <a:r>
              <a:rPr lang="en-US">
                <a:solidFill>
                  <a:srgbClr val="FF0000"/>
                </a:solidFill>
              </a:rPr>
              <a:t>- </a:t>
            </a:r>
            <a:r>
              <a:rPr lang="en-US"/>
              <a:t>Thời gian đón trả trẻ: GV trò chuyện với trẻ</a:t>
            </a:r>
          </a:p>
          <a:p>
            <a:pPr marL="0" indent="0">
              <a:buNone/>
            </a:pPr>
            <a:r>
              <a:rPr lang="en-US"/>
              <a:t>- Thứ hai hàng tuần: GV khuyến khích trẻ nhắc lại các quy định trong hoạt động, giao tiếp …</a:t>
            </a:r>
          </a:p>
          <a:p>
            <a:pPr marL="0" indent="0">
              <a:buNone/>
            </a:pPr>
            <a:r>
              <a:rPr lang="en-US"/>
              <a:t>- Phối hợp chặt chẽ với việc sử dụng trực quan minh họa hành vi đúng/sai của trẻ, kĩ năng hoạt động, nội quy …</a:t>
            </a:r>
          </a:p>
          <a:p>
            <a:pPr>
              <a:buFont typeface="Wingdings" panose="05000000000000000000" pitchFamily="2" charset="2"/>
              <a:buChar char="Ø"/>
            </a:pPr>
            <a:r>
              <a:rPr lang="en-US">
                <a:solidFill>
                  <a:srgbClr val="FF0000"/>
                </a:solidFill>
              </a:rPr>
              <a:t>GV đánh giá hành vi của trẻ:</a:t>
            </a:r>
          </a:p>
          <a:p>
            <a:pPr>
              <a:buFontTx/>
              <a:buChar char="-"/>
            </a:pPr>
            <a:r>
              <a:rPr lang="en-US"/>
              <a:t>Đánh giá quá trình</a:t>
            </a:r>
          </a:p>
          <a:p>
            <a:pPr>
              <a:buFontTx/>
              <a:buChar char="-"/>
            </a:pPr>
            <a:r>
              <a:rPr lang="en-US"/>
              <a:t>Đánh giá cuối hoạt động/cuối ngày/cuối tuần</a:t>
            </a:r>
          </a:p>
          <a:p>
            <a:pPr marL="0" indent="0">
              <a:buNone/>
            </a:pPr>
            <a:endParaRPr lang="en-US">
              <a:solidFill>
                <a:srgbClr val="FF0000"/>
              </a:solidFill>
            </a:endParaRPr>
          </a:p>
        </p:txBody>
      </p:sp>
      <p:sp>
        <p:nvSpPr>
          <p:cNvPr id="4" name="Chỗ dành sẵn cho Văn bản 3">
            <a:extLst>
              <a:ext uri="{FF2B5EF4-FFF2-40B4-BE49-F238E27FC236}">
                <a16:creationId xmlns:a16="http://schemas.microsoft.com/office/drawing/2014/main" id="{53D22B79-2788-374A-B2F5-09D9BB190F3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553245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5C69448-2BAE-AA2D-A79B-6857008D9DD2}"/>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0B8E3CEF-27C3-8E1B-23EF-1C6A5665E159}"/>
              </a:ext>
            </a:extLst>
          </p:cNvPr>
          <p:cNvSpPr>
            <a:spLocks noGrp="1"/>
          </p:cNvSpPr>
          <p:nvPr>
            <p:ph idx="1"/>
          </p:nvPr>
        </p:nvSpPr>
        <p:spPr/>
        <p:txBody>
          <a:bodyPr/>
          <a:lstStyle/>
          <a:p>
            <a:pPr>
              <a:buFont typeface="Wingdings" panose="05000000000000000000" pitchFamily="2" charset="2"/>
              <a:buChar char="q"/>
            </a:pPr>
            <a:r>
              <a:rPr lang="en-US" b="1">
                <a:solidFill>
                  <a:srgbClr val="C00000"/>
                </a:solidFill>
              </a:rPr>
              <a:t>Đánh giá các hoạt động trải nghiệm cho trẻ</a:t>
            </a:r>
          </a:p>
          <a:p>
            <a:pPr>
              <a:buFont typeface="Wingdings" panose="05000000000000000000" pitchFamily="2" charset="2"/>
              <a:buChar char="Ø"/>
            </a:pPr>
            <a:r>
              <a:rPr lang="en-US">
                <a:solidFill>
                  <a:srgbClr val="C00000"/>
                </a:solidFill>
              </a:rPr>
              <a:t>Đánh giá năng lực của trẻ MN</a:t>
            </a:r>
          </a:p>
          <a:p>
            <a:pPr marL="0" indent="0">
              <a:buNone/>
            </a:pPr>
            <a:r>
              <a:rPr lang="en-US" i="1">
                <a:solidFill>
                  <a:srgbClr val="C00000"/>
                </a:solidFill>
              </a:rPr>
              <a:t>Căn cứ xây dựng các tiêu chí đánh giá năng lực trẻ</a:t>
            </a:r>
          </a:p>
          <a:p>
            <a:pPr>
              <a:buFontTx/>
              <a:buChar char="-"/>
            </a:pPr>
            <a:r>
              <a:rPr lang="en-US"/>
              <a:t>Mục tiêu phát triển trẻ trong chương trình GDMN</a:t>
            </a:r>
          </a:p>
          <a:p>
            <a:pPr>
              <a:buFontTx/>
              <a:buChar char="-"/>
            </a:pPr>
            <a:r>
              <a:rPr lang="en-US"/>
              <a:t>Đặc trưng hoạt động trải nghiệm</a:t>
            </a:r>
          </a:p>
          <a:p>
            <a:pPr>
              <a:buFontTx/>
              <a:buChar char="-"/>
            </a:pPr>
            <a:r>
              <a:rPr lang="en-US"/>
              <a:t>Sự phát triển năng lực (hành vi, ngôn ngữ)</a:t>
            </a:r>
          </a:p>
        </p:txBody>
      </p:sp>
      <p:sp>
        <p:nvSpPr>
          <p:cNvPr id="4" name="Chỗ dành sẵn cho Văn bản 3">
            <a:extLst>
              <a:ext uri="{FF2B5EF4-FFF2-40B4-BE49-F238E27FC236}">
                <a16:creationId xmlns:a16="http://schemas.microsoft.com/office/drawing/2014/main" id="{8719F3B1-2779-42CC-1616-1775EEA8FD82}"/>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110601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C2B8022-E6FE-DC75-DCCB-F15BBF2EA750}"/>
              </a:ext>
            </a:extLst>
          </p:cNvPr>
          <p:cNvSpPr>
            <a:spLocks noGrp="1"/>
          </p:cNvSpPr>
          <p:nvPr>
            <p:ph type="title"/>
          </p:nvPr>
        </p:nvSpPr>
        <p:spPr/>
        <p:txBody>
          <a:bodyPr/>
          <a:lstStyle/>
          <a:p>
            <a:r>
              <a:rPr lang="en-US"/>
              <a:t>			Nội dung chương 2</a:t>
            </a:r>
          </a:p>
        </p:txBody>
      </p:sp>
      <p:sp>
        <p:nvSpPr>
          <p:cNvPr id="3" name="Chỗ dành sẵn cho Nội dung 2">
            <a:extLst>
              <a:ext uri="{FF2B5EF4-FFF2-40B4-BE49-F238E27FC236}">
                <a16:creationId xmlns:a16="http://schemas.microsoft.com/office/drawing/2014/main" id="{AC77E21E-05C4-B1EB-64F0-28CD1C5C7F59}"/>
              </a:ext>
            </a:extLst>
          </p:cNvPr>
          <p:cNvSpPr>
            <a:spLocks noGrp="1"/>
          </p:cNvSpPr>
          <p:nvPr>
            <p:ph idx="1"/>
          </p:nvPr>
        </p:nvSpPr>
        <p:spPr/>
        <p:txBody>
          <a:bodyPr/>
          <a:lstStyle/>
          <a:p>
            <a:pPr marL="0" indent="0">
              <a:buNone/>
            </a:pPr>
            <a:r>
              <a:rPr lang="en-US"/>
              <a:t>				Gồm 3 phần:</a:t>
            </a:r>
          </a:p>
          <a:p>
            <a:pPr>
              <a:lnSpc>
                <a:spcPct val="150000"/>
              </a:lnSpc>
              <a:buFont typeface="Wingdings" panose="05000000000000000000" pitchFamily="2" charset="2"/>
              <a:buChar char="q"/>
            </a:pPr>
            <a:r>
              <a:rPr kumimoji="0" lang="en-US" sz="3000" b="1" i="0" u="none" strike="noStrike" kern="1200" cap="none" spc="0" normalizeH="0" baseline="0" noProof="0">
                <a:ln>
                  <a:noFill/>
                </a:ln>
                <a:solidFill>
                  <a:srgbClr val="C00000"/>
                </a:solidFill>
                <a:effectLst/>
                <a:uLnTx/>
                <a:uFillTx/>
                <a:latin typeface="Candara" panose="020E0502030303020204" pitchFamily="34" charset="0"/>
                <a:ea typeface="+mn-ea"/>
                <a:cs typeface="Times New Roman" panose="02020603050405020304" pitchFamily="18" charset="0"/>
              </a:rPr>
              <a:t>Căn cứ, nguyên tắc xây dựng mô hình hoạt động giáo dục trải nghiệm cho trẻ</a:t>
            </a:r>
          </a:p>
          <a:p>
            <a:pPr marR="0" lvl="0" algn="l" defTabSz="914400" rtl="0" eaLnBrk="1" fontAlgn="auto" latinLnBrk="0" hangingPunct="1">
              <a:lnSpc>
                <a:spcPct val="150000"/>
              </a:lnSpc>
              <a:spcBef>
                <a:spcPts val="0"/>
              </a:spcBef>
              <a:spcAft>
                <a:spcPts val="0"/>
              </a:spcAft>
              <a:buClrTx/>
              <a:buSzTx/>
              <a:buFont typeface="Wingdings" panose="05000000000000000000" pitchFamily="2" charset="2"/>
              <a:buChar char="q"/>
              <a:tabLst/>
              <a:defRPr/>
            </a:pPr>
            <a:r>
              <a:rPr kumimoji="0" lang="en-US" sz="3000" b="1" i="0" u="none" strike="noStrike" kern="1200" cap="none" spc="0" normalizeH="0" baseline="0" noProof="0">
                <a:ln>
                  <a:noFill/>
                </a:ln>
                <a:solidFill>
                  <a:srgbClr val="C00000"/>
                </a:solidFill>
                <a:effectLst/>
                <a:uLnTx/>
                <a:uFillTx/>
                <a:latin typeface="Candara" panose="020E0502030303020204" pitchFamily="34" charset="0"/>
                <a:ea typeface="+mn-ea"/>
                <a:cs typeface="Times New Roman" panose="02020603050405020304" pitchFamily="18" charset="0"/>
              </a:rPr>
              <a:t>Cấu trúc và nội dung mô hình tổ chức hoạt động trải nghiệm</a:t>
            </a:r>
          </a:p>
          <a:p>
            <a:pPr marR="0" lvl="0" algn="l" defTabSz="914400" rtl="0" eaLnBrk="1" fontAlgn="auto" latinLnBrk="0" hangingPunct="1">
              <a:lnSpc>
                <a:spcPct val="150000"/>
              </a:lnSpc>
              <a:spcBef>
                <a:spcPts val="0"/>
              </a:spcBef>
              <a:spcAft>
                <a:spcPts val="0"/>
              </a:spcAft>
              <a:buClrTx/>
              <a:buSzTx/>
              <a:buFont typeface="Wingdings" panose="05000000000000000000" pitchFamily="2" charset="2"/>
              <a:buChar char="q"/>
              <a:tabLst/>
              <a:defRPr/>
            </a:pPr>
            <a:r>
              <a:rPr kumimoji="0" lang="en-US" sz="3000" b="1" i="0" u="none" strike="noStrike" kern="1200" cap="none" spc="0" normalizeH="0" baseline="0" noProof="0">
                <a:ln>
                  <a:noFill/>
                </a:ln>
                <a:solidFill>
                  <a:srgbClr val="C00000"/>
                </a:solidFill>
                <a:effectLst/>
                <a:uLnTx/>
                <a:uFillTx/>
                <a:latin typeface="Candara" panose="020E0502030303020204" pitchFamily="34" charset="0"/>
                <a:ea typeface="+mn-ea"/>
                <a:cs typeface="Times New Roman" panose="02020603050405020304" pitchFamily="18" charset="0"/>
              </a:rPr>
              <a:t>Hướng dẫn sử dụng mô hình trải nghiệm  cho trẻ </a:t>
            </a:r>
          </a:p>
          <a:p>
            <a:pPr>
              <a:buFont typeface="Wingdings" panose="05000000000000000000" pitchFamily="2" charset="2"/>
              <a:buChar char="q"/>
            </a:pPr>
            <a:endParaRPr lang="en-US"/>
          </a:p>
        </p:txBody>
      </p:sp>
      <p:sp>
        <p:nvSpPr>
          <p:cNvPr id="4" name="Chỗ dành sẵn cho Văn bản 3">
            <a:extLst>
              <a:ext uri="{FF2B5EF4-FFF2-40B4-BE49-F238E27FC236}">
                <a16:creationId xmlns:a16="http://schemas.microsoft.com/office/drawing/2014/main" id="{FD6118A8-ED11-DFBB-C0FF-D22AED806C2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64600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48F77AA-8B82-8C3A-F04F-B2E4E20B8497}"/>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6BCCAC6B-795D-32FC-45EF-C21E958443A8}"/>
              </a:ext>
            </a:extLst>
          </p:cNvPr>
          <p:cNvSpPr>
            <a:spLocks noGrp="1"/>
          </p:cNvSpPr>
          <p:nvPr>
            <p:ph idx="1"/>
          </p:nvPr>
        </p:nvSpPr>
        <p:spPr/>
        <p:txBody>
          <a:bodyPr/>
          <a:lstStyle/>
          <a:p>
            <a:pPr marL="0" indent="0">
              <a:buNone/>
            </a:pPr>
            <a:r>
              <a:rPr lang="en-US" i="1">
                <a:solidFill>
                  <a:srgbClr val="C00000"/>
                </a:solidFill>
              </a:rPr>
              <a:t>Các tiêu chí đánh giá</a:t>
            </a:r>
          </a:p>
          <a:p>
            <a:pPr>
              <a:buFontTx/>
              <a:buChar char="-"/>
            </a:pPr>
            <a:r>
              <a:rPr lang="en-US"/>
              <a:t>TC1: Trẻ có cảm giác thoải mái trong HĐ</a:t>
            </a:r>
          </a:p>
          <a:p>
            <a:pPr>
              <a:buFontTx/>
              <a:buChar char="-"/>
            </a:pPr>
            <a:r>
              <a:rPr lang="en-US"/>
              <a:t>TC2: Trẻ chủ động tham gia các HĐ</a:t>
            </a:r>
          </a:p>
          <a:p>
            <a:pPr>
              <a:buFontTx/>
              <a:buChar char="-"/>
            </a:pPr>
            <a:r>
              <a:rPr lang="en-US"/>
              <a:t>TC 3: Trẻ thực hiện các HĐ hiệu quả</a:t>
            </a:r>
          </a:p>
          <a:p>
            <a:pPr>
              <a:buFontTx/>
              <a:buChar char="-"/>
            </a:pPr>
            <a:r>
              <a:rPr lang="en-US"/>
              <a:t>TC4: Trẻ đánh giá kết quả HĐ</a:t>
            </a:r>
          </a:p>
          <a:p>
            <a:pPr>
              <a:buFontTx/>
              <a:buChar char="-"/>
            </a:pPr>
            <a:r>
              <a:rPr lang="en-US"/>
              <a:t>TC5: Trẻ vận dụng kinh nghiệm vào cuộc sống</a:t>
            </a:r>
          </a:p>
          <a:p>
            <a:pPr marL="0" indent="0">
              <a:buNone/>
            </a:pPr>
            <a:r>
              <a:rPr lang="en-US">
                <a:solidFill>
                  <a:srgbClr val="C00000"/>
                </a:solidFill>
              </a:rPr>
              <a:t>Sinh viên nghiên cứu thảo luận về các Tiêu chí này (Giáo trình)</a:t>
            </a:r>
          </a:p>
        </p:txBody>
      </p:sp>
      <p:sp>
        <p:nvSpPr>
          <p:cNvPr id="4" name="Chỗ dành sẵn cho Văn bản 3">
            <a:extLst>
              <a:ext uri="{FF2B5EF4-FFF2-40B4-BE49-F238E27FC236}">
                <a16:creationId xmlns:a16="http://schemas.microsoft.com/office/drawing/2014/main" id="{5B540085-AD2F-5CF2-8B13-999FE2576D71}"/>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4111231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4105816-B87F-E22D-DEBF-7340B54F0973}"/>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0B325B59-E4E9-27BC-5CB7-0EDFE66C20C9}"/>
              </a:ext>
            </a:extLst>
          </p:cNvPr>
          <p:cNvSpPr>
            <a:spLocks noGrp="1"/>
          </p:cNvSpPr>
          <p:nvPr>
            <p:ph idx="1"/>
          </p:nvPr>
        </p:nvSpPr>
        <p:spPr/>
        <p:txBody>
          <a:bodyPr/>
          <a:lstStyle/>
          <a:p>
            <a:pPr>
              <a:buFont typeface="Wingdings" panose="05000000000000000000" pitchFamily="2" charset="2"/>
              <a:buChar char="q"/>
            </a:pPr>
            <a:r>
              <a:rPr lang="en-US">
                <a:solidFill>
                  <a:srgbClr val="C00000"/>
                </a:solidFill>
              </a:rPr>
              <a:t>Điều chỉnh mô hình tổ chức hoạt động giáo dục theo hướng trải nghiệm cho trẻ</a:t>
            </a:r>
          </a:p>
          <a:p>
            <a:pPr>
              <a:buFont typeface="Wingdings" panose="05000000000000000000" pitchFamily="2" charset="2"/>
              <a:buChar char="Ø"/>
            </a:pPr>
            <a:r>
              <a:rPr lang="en-US"/>
              <a:t>Điều chỉnh chương trình tổ chức các hoạt động giáo dục</a:t>
            </a:r>
          </a:p>
          <a:p>
            <a:pPr>
              <a:buFont typeface="Wingdings" panose="05000000000000000000" pitchFamily="2" charset="2"/>
              <a:buChar char="Ø"/>
            </a:pPr>
            <a:r>
              <a:rPr lang="en-US"/>
              <a:t>Điều chỉnh môi trường trải nghiệm</a:t>
            </a:r>
          </a:p>
          <a:p>
            <a:pPr>
              <a:buFont typeface="Wingdings" panose="05000000000000000000" pitchFamily="2" charset="2"/>
              <a:buChar char="Ø"/>
            </a:pPr>
            <a:r>
              <a:rPr lang="en-US"/>
              <a:t>Điều chỉnh cách thức tổ chức các hoạt động</a:t>
            </a:r>
          </a:p>
          <a:p>
            <a:pPr>
              <a:buFont typeface="Wingdings" panose="05000000000000000000" pitchFamily="2" charset="2"/>
              <a:buChar char="Ø"/>
            </a:pPr>
            <a:r>
              <a:rPr lang="en-US"/>
              <a:t>Điều chỉnh cách đánh giá hoạt động</a:t>
            </a:r>
          </a:p>
        </p:txBody>
      </p:sp>
      <p:sp>
        <p:nvSpPr>
          <p:cNvPr id="4" name="Chỗ dành sẵn cho Văn bản 3">
            <a:extLst>
              <a:ext uri="{FF2B5EF4-FFF2-40B4-BE49-F238E27FC236}">
                <a16:creationId xmlns:a16="http://schemas.microsoft.com/office/drawing/2014/main" id="{4B0DD861-4374-DD92-71BA-072E6C522FFA}"/>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268146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6150C3B4-64F6-A5C9-30A2-CB8CBB386EEE}"/>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180DA9E8-B5B9-EC32-0D23-FEC2E48F5887}"/>
              </a:ext>
            </a:extLst>
          </p:cNvPr>
          <p:cNvSpPr>
            <a:spLocks noGrp="1"/>
          </p:cNvSpPr>
          <p:nvPr>
            <p:ph idx="1"/>
          </p:nvPr>
        </p:nvSpPr>
        <p:spPr/>
        <p:txBody>
          <a:bodyPr>
            <a:normAutofit lnSpcReduction="10000"/>
          </a:bodyPr>
          <a:lstStyle/>
          <a:p>
            <a:pPr marL="0" indent="0">
              <a:buNone/>
            </a:pPr>
            <a:r>
              <a:rPr lang="en-US" b="1">
                <a:solidFill>
                  <a:srgbClr val="C00000"/>
                </a:solidFill>
              </a:rPr>
              <a:t>2.5.</a:t>
            </a:r>
            <a:r>
              <a:rPr lang="vi-VN" b="1">
                <a:solidFill>
                  <a:srgbClr val="C00000"/>
                </a:solidFill>
              </a:rPr>
              <a:t>Hướng dẫn sử dụng mô hình tổ chức HĐ trải nghiệm</a:t>
            </a:r>
          </a:p>
          <a:p>
            <a:pPr>
              <a:buFont typeface="Wingdings" panose="05000000000000000000" pitchFamily="2" charset="2"/>
              <a:buChar char="q"/>
            </a:pPr>
            <a:r>
              <a:rPr lang="vi-VN" i="1">
                <a:solidFill>
                  <a:srgbClr val="C00000"/>
                </a:solidFill>
              </a:rPr>
              <a:t>Sử dụng mô hình trải nghiệm trong các HĐ GD (học tập, vui chơi, lao động, tham quan, lễ hội, giao lưu…)</a:t>
            </a:r>
          </a:p>
          <a:p>
            <a:pPr>
              <a:buFont typeface="Wingdings" panose="05000000000000000000" pitchFamily="2" charset="2"/>
              <a:buChar char="Ø"/>
            </a:pPr>
            <a:r>
              <a:rPr lang="vi-VN"/>
              <a:t> Đảm bảo sự phù hợp (lứa tuổi, </a:t>
            </a:r>
            <a:r>
              <a:rPr lang="en-US"/>
              <a:t>cá nhân, </a:t>
            </a:r>
            <a:r>
              <a:rPr lang="vi-VN"/>
              <a:t>văn hóa)</a:t>
            </a:r>
          </a:p>
          <a:p>
            <a:pPr>
              <a:buFont typeface="Wingdings" panose="05000000000000000000" pitchFamily="2" charset="2"/>
              <a:buChar char="Ø"/>
            </a:pPr>
            <a:r>
              <a:rPr lang="vi-VN"/>
              <a:t>Đảm bảo thực hiện đầy đủ các bước của mô hình trải nghiệm</a:t>
            </a:r>
          </a:p>
          <a:p>
            <a:pPr>
              <a:buFont typeface="Wingdings" panose="05000000000000000000" pitchFamily="2" charset="2"/>
              <a:buChar char="Ø"/>
            </a:pPr>
            <a:r>
              <a:rPr lang="vi-VN"/>
              <a:t>Linh hoạt lựa chọn chủ đề cho trẻ trải nghiệm</a:t>
            </a:r>
            <a:r>
              <a:rPr lang="en-US"/>
              <a:t> (và thể hiện nhiệm vụ chính của HĐ)</a:t>
            </a:r>
            <a:endParaRPr lang="vi-VN"/>
          </a:p>
          <a:p>
            <a:pPr>
              <a:buFont typeface="Wingdings" panose="05000000000000000000" pitchFamily="2" charset="2"/>
              <a:buChar char="Ø"/>
            </a:pPr>
            <a:r>
              <a:rPr lang="vi-VN"/>
              <a:t>Phân bố thời gian cho các giai đoạn hoạt động của trẻ</a:t>
            </a:r>
          </a:p>
          <a:p>
            <a:pPr>
              <a:buFont typeface="Wingdings" panose="05000000000000000000" pitchFamily="2" charset="2"/>
              <a:buChar char="Ø"/>
            </a:pPr>
            <a:r>
              <a:rPr lang="vi-VN"/>
              <a:t>Xen kẽ các hình thức tổ chức hoạt động</a:t>
            </a:r>
          </a:p>
          <a:p>
            <a:pPr>
              <a:buFont typeface="Wingdings" panose="05000000000000000000" pitchFamily="2" charset="2"/>
              <a:buChar char="Ø"/>
            </a:pPr>
            <a:endParaRPr lang="vi-VN"/>
          </a:p>
          <a:p>
            <a:pPr marL="0" indent="0">
              <a:buNone/>
            </a:pPr>
            <a:endParaRPr lang="en-US"/>
          </a:p>
        </p:txBody>
      </p:sp>
      <p:sp>
        <p:nvSpPr>
          <p:cNvPr id="4" name="Chỗ dành sẵn cho Văn bản 3">
            <a:extLst>
              <a:ext uri="{FF2B5EF4-FFF2-40B4-BE49-F238E27FC236}">
                <a16:creationId xmlns:a16="http://schemas.microsoft.com/office/drawing/2014/main" id="{EB8E67B4-C50A-7203-EF5D-B1383292F367}"/>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1989028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531B90F-D73F-E501-A1FF-5F823974EEE4}"/>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1307C32A-C519-6BAB-E35F-7BE95448FA7B}"/>
              </a:ext>
            </a:extLst>
          </p:cNvPr>
          <p:cNvSpPr>
            <a:spLocks noGrp="1"/>
          </p:cNvSpPr>
          <p:nvPr>
            <p:ph idx="1"/>
          </p:nvPr>
        </p:nvSpPr>
        <p:spPr/>
        <p:txBody>
          <a:bodyPr>
            <a:normAutofit fontScale="92500"/>
          </a:bodyPr>
          <a:lstStyle/>
          <a:p>
            <a:pPr>
              <a:buFont typeface="Wingdings" panose="05000000000000000000" pitchFamily="2" charset="2"/>
              <a:buChar char="q"/>
            </a:pPr>
            <a:r>
              <a:rPr lang="vi-VN">
                <a:solidFill>
                  <a:srgbClr val="C00000"/>
                </a:solidFill>
              </a:rPr>
              <a:t>Sử dụng mô hình trải nghiệm cho trẻ các độ tuổi</a:t>
            </a:r>
          </a:p>
          <a:p>
            <a:pPr>
              <a:buFont typeface="Wingdings" panose="05000000000000000000" pitchFamily="2" charset="2"/>
              <a:buChar char="Ø"/>
            </a:pPr>
            <a:r>
              <a:rPr lang="vi-VN" i="1">
                <a:solidFill>
                  <a:srgbClr val="C00000"/>
                </a:solidFill>
              </a:rPr>
              <a:t>Sử dụng mô hình trải nghiệm cho trẻ dưới 3 tuổi</a:t>
            </a:r>
          </a:p>
          <a:p>
            <a:pPr>
              <a:buFontTx/>
              <a:buChar char="-"/>
            </a:pPr>
            <a:r>
              <a:rPr lang="vi-VN"/>
              <a:t>Chú trọng mục tiêu phát triển cảm giác, ngôn ngữ, tăng cường HĐ giúp trẻ cảm nhận, khám phá (HĐ đồ vật, đồ chơi; quan sát; tập các HĐ sinh hoạt; chơi với đất nặn, cát, nước, gọi tên đồ vật…)</a:t>
            </a:r>
          </a:p>
          <a:p>
            <a:pPr>
              <a:buFontTx/>
              <a:buChar char="-"/>
            </a:pPr>
            <a:r>
              <a:rPr lang="vi-VN"/>
              <a:t>Lựa chọn chủ đề gần gũi các sự kiện hàng ngày của trẻ</a:t>
            </a:r>
          </a:p>
          <a:p>
            <a:pPr>
              <a:buFontTx/>
              <a:buChar char="-"/>
            </a:pPr>
            <a:r>
              <a:rPr lang="vi-VN"/>
              <a:t>Kế hoạch cần chi tiết, cần đảm bảo an toàn với trẻ</a:t>
            </a:r>
          </a:p>
          <a:p>
            <a:pPr>
              <a:buFontTx/>
              <a:buChar char="-"/>
            </a:pPr>
            <a:r>
              <a:rPr lang="vi-VN"/>
              <a:t>Hướng dẫn HĐ trải nghiệm cần đủ 4 giai đoạn</a:t>
            </a:r>
          </a:p>
          <a:p>
            <a:pPr>
              <a:buFontTx/>
              <a:buChar char="-"/>
            </a:pPr>
            <a:r>
              <a:rPr lang="vi-VN"/>
              <a:t>Cần tạo điều kiện cho trẻ tự làm.</a:t>
            </a:r>
          </a:p>
          <a:p>
            <a:pPr>
              <a:buFontTx/>
              <a:buChar char="-"/>
            </a:pPr>
            <a:endParaRPr lang="vi-VN"/>
          </a:p>
        </p:txBody>
      </p:sp>
      <p:sp>
        <p:nvSpPr>
          <p:cNvPr id="4" name="Chỗ dành sẵn cho Văn bản 3">
            <a:extLst>
              <a:ext uri="{FF2B5EF4-FFF2-40B4-BE49-F238E27FC236}">
                <a16:creationId xmlns:a16="http://schemas.microsoft.com/office/drawing/2014/main" id="{70E7AB4C-6092-73AE-1C44-6960AE18E60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891484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E480799-C162-CA15-3DF8-B7A854A0E038}"/>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B07C7494-B5DF-AE81-9C66-C6049F29C40D}"/>
              </a:ext>
            </a:extLst>
          </p:cNvPr>
          <p:cNvSpPr>
            <a:spLocks noGrp="1"/>
          </p:cNvSpPr>
          <p:nvPr>
            <p:ph idx="1"/>
          </p:nvPr>
        </p:nvSpPr>
        <p:spPr/>
        <p:txBody>
          <a:bodyPr>
            <a:normAutofit fontScale="92500"/>
          </a:bodyPr>
          <a:lstStyle/>
          <a:p>
            <a:pPr>
              <a:buFont typeface="Wingdings" panose="05000000000000000000" pitchFamily="2" charset="2"/>
              <a:buChar char="Ø"/>
            </a:pPr>
            <a:r>
              <a:rPr lang="vi-VN" i="1">
                <a:solidFill>
                  <a:srgbClr val="C00000"/>
                </a:solidFill>
              </a:rPr>
              <a:t>Sử dụng mô hình trải nghiệm cho trẻ 3 – 4 tuổi</a:t>
            </a:r>
          </a:p>
          <a:p>
            <a:pPr>
              <a:buFontTx/>
              <a:buChar char="-"/>
            </a:pPr>
            <a:r>
              <a:rPr lang="vi-VN"/>
              <a:t>Tiếp tục chú trọng mục tiêu phát triển khả năng quan sát, khám phá …</a:t>
            </a:r>
          </a:p>
          <a:p>
            <a:pPr>
              <a:buFontTx/>
              <a:buChar char="-"/>
            </a:pPr>
            <a:r>
              <a:rPr lang="vi-VN"/>
              <a:t>Sử dụng tất cả các hình thức trải nghiệm</a:t>
            </a:r>
          </a:p>
          <a:p>
            <a:pPr>
              <a:buFontTx/>
              <a:buChar char="-"/>
            </a:pPr>
            <a:r>
              <a:rPr lang="vi-VN"/>
              <a:t>Kế hoạch thống nhất với chương trình GDMN nhưng mở rộng hơn</a:t>
            </a:r>
          </a:p>
          <a:p>
            <a:pPr>
              <a:buFontTx/>
              <a:buChar char="-"/>
            </a:pPr>
            <a:r>
              <a:rPr lang="vi-VN"/>
              <a:t>Xây dựng môi trường GD cần an toàn, cần chia sẻ, hỗ trợ trẻ</a:t>
            </a:r>
          </a:p>
          <a:p>
            <a:pPr>
              <a:buFontTx/>
              <a:buChar char="-"/>
            </a:pPr>
            <a:r>
              <a:rPr lang="vi-VN"/>
              <a:t>Tổ chức HĐ TN cần đủ 4 giai đoạn, khuyến khích trẻ trao đổi, thể hiện kinh nghiệm…</a:t>
            </a:r>
          </a:p>
          <a:p>
            <a:pPr>
              <a:buFontTx/>
              <a:buChar char="-"/>
            </a:pPr>
            <a:r>
              <a:rPr lang="vi-VN"/>
              <a:t>Đánh giá năng lực trẻ áp dụng 5 tiêu chí.</a:t>
            </a:r>
          </a:p>
          <a:p>
            <a:pPr>
              <a:buFontTx/>
              <a:buChar char="-"/>
            </a:pPr>
            <a:endParaRPr lang="vi-VN"/>
          </a:p>
        </p:txBody>
      </p:sp>
      <p:sp>
        <p:nvSpPr>
          <p:cNvPr id="4" name="Chỗ dành sẵn cho Văn bản 3">
            <a:extLst>
              <a:ext uri="{FF2B5EF4-FFF2-40B4-BE49-F238E27FC236}">
                <a16:creationId xmlns:a16="http://schemas.microsoft.com/office/drawing/2014/main" id="{ADF593FE-EDC9-030F-CBA9-F2FB0C7429A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69314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12B494B-39E1-DDB1-77AF-213E30D31E11}"/>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9A1EA4DF-C6F8-A784-6483-2CB627AFFE07}"/>
              </a:ext>
            </a:extLst>
          </p:cNvPr>
          <p:cNvSpPr>
            <a:spLocks noGrp="1"/>
          </p:cNvSpPr>
          <p:nvPr>
            <p:ph idx="1"/>
          </p:nvPr>
        </p:nvSpPr>
        <p:spPr/>
        <p:txBody>
          <a:bodyPr>
            <a:normAutofit fontScale="92500" lnSpcReduction="10000"/>
          </a:bodyPr>
          <a:lstStyle/>
          <a:p>
            <a:pPr>
              <a:buFont typeface="Wingdings" panose="05000000000000000000" pitchFamily="2" charset="2"/>
              <a:buChar char="Ø"/>
            </a:pPr>
            <a:r>
              <a:rPr lang="vi-VN" i="1">
                <a:solidFill>
                  <a:srgbClr val="C00000"/>
                </a:solidFill>
              </a:rPr>
              <a:t>Sử dụng mô hình trải nghiệm cho trẻ 4 – 5 tuổi</a:t>
            </a:r>
          </a:p>
          <a:p>
            <a:pPr>
              <a:buFontTx/>
              <a:buChar char="-"/>
            </a:pPr>
            <a:r>
              <a:rPr lang="vi-VN"/>
              <a:t>Mục tiêu cần chú ý đến mục tiêu từng lĩnh vực phát triển</a:t>
            </a:r>
          </a:p>
          <a:p>
            <a:pPr>
              <a:buFontTx/>
              <a:buChar char="-"/>
            </a:pPr>
            <a:r>
              <a:rPr lang="vi-VN"/>
              <a:t>Sử dụng tất cả các hình thức trải nghiệm</a:t>
            </a:r>
          </a:p>
          <a:p>
            <a:pPr>
              <a:buFontTx/>
              <a:buChar char="-"/>
            </a:pPr>
            <a:r>
              <a:rPr lang="vi-VN"/>
              <a:t>Kế hoạch trải nghiệm thống nhất với CT GDMN, trẻ tham gia lựa chọn chủ đề, hoạt động, trò chơi …</a:t>
            </a:r>
          </a:p>
          <a:p>
            <a:pPr>
              <a:buFontTx/>
              <a:buChar char="-"/>
            </a:pPr>
            <a:r>
              <a:rPr lang="vi-VN"/>
              <a:t>Môi trường trải nghiệm cần đảm bảo sự tham gia tích cực của trẻ (ý tưởng, chuẩn bị nguyên vật liệu, quy tắc tham gia hoạt động …</a:t>
            </a:r>
          </a:p>
          <a:p>
            <a:pPr>
              <a:buFontTx/>
              <a:buChar char="-"/>
            </a:pPr>
            <a:r>
              <a:rPr lang="vi-VN"/>
              <a:t>Tổ chức HĐ T</a:t>
            </a:r>
            <a:r>
              <a:rPr lang="en-US"/>
              <a:t>N</a:t>
            </a:r>
            <a:r>
              <a:rPr lang="vi-VN"/>
              <a:t> đủ 4 giai đoạn</a:t>
            </a:r>
          </a:p>
          <a:p>
            <a:pPr>
              <a:buFontTx/>
              <a:buChar char="-"/>
            </a:pPr>
            <a:r>
              <a:rPr lang="vi-VN"/>
              <a:t>Đánh giá năng lực </a:t>
            </a:r>
            <a:r>
              <a:rPr lang="en-US"/>
              <a:t>áp dụng 5 tiêu chí, chú ý về năng lực thực hiện hoạt động.</a:t>
            </a:r>
            <a:endParaRPr lang="vi-VN"/>
          </a:p>
          <a:p>
            <a:pPr>
              <a:buFont typeface="Wingdings" panose="05000000000000000000" pitchFamily="2" charset="2"/>
              <a:buChar char="Ø"/>
            </a:pPr>
            <a:endParaRPr lang="en-US"/>
          </a:p>
        </p:txBody>
      </p:sp>
      <p:sp>
        <p:nvSpPr>
          <p:cNvPr id="4" name="Chỗ dành sẵn cho Văn bản 3">
            <a:extLst>
              <a:ext uri="{FF2B5EF4-FFF2-40B4-BE49-F238E27FC236}">
                <a16:creationId xmlns:a16="http://schemas.microsoft.com/office/drawing/2014/main" id="{BA0AE09A-B6E1-98C8-A0FC-65A28F02A2F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754093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E94681D-1E37-5857-3828-E38AEE2D8D2D}"/>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6E1C383A-A246-6BF3-4C44-34EE1CB863D2}"/>
              </a:ext>
            </a:extLst>
          </p:cNvPr>
          <p:cNvSpPr>
            <a:spLocks noGrp="1"/>
          </p:cNvSpPr>
          <p:nvPr>
            <p:ph idx="1"/>
          </p:nvPr>
        </p:nvSpPr>
        <p:spPr/>
        <p:txBody>
          <a:bodyPr>
            <a:normAutofit fontScale="85000" lnSpcReduction="20000"/>
          </a:bodyPr>
          <a:lstStyle/>
          <a:p>
            <a:pPr>
              <a:buFont typeface="Wingdings" panose="05000000000000000000" pitchFamily="2" charset="2"/>
              <a:buChar char="Ø"/>
            </a:pPr>
            <a:r>
              <a:rPr lang="en-US">
                <a:solidFill>
                  <a:srgbClr val="FF0000"/>
                </a:solidFill>
              </a:rPr>
              <a:t>Sử dụng mô hình trải nghiệm cho trẻ 5 – 6 tuổi</a:t>
            </a:r>
          </a:p>
          <a:p>
            <a:pPr marL="228600" marR="0" lvl="0" indent="-228600" algn="just" defTabSz="914400" rtl="0" eaLnBrk="1" fontAlgn="auto" latinLnBrk="0" hangingPunct="1">
              <a:lnSpc>
                <a:spcPct val="110000"/>
              </a:lnSpc>
              <a:spcBef>
                <a:spcPts val="800"/>
              </a:spcBef>
              <a:spcAft>
                <a:spcPts val="0"/>
              </a:spcAft>
              <a:buClrTx/>
              <a:buSzTx/>
              <a:buFontTx/>
              <a:buChar char="-"/>
              <a:tabLst/>
              <a:defRPr/>
            </a:pPr>
            <a:r>
              <a:rPr kumimoji="0" lang="vi-VN"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Mục tiêu cần chú ý đến mục tiêu từng lĩnh vực phát triển</a:t>
            </a:r>
            <a:endParaRPr kumimoji="0" lang="en-US"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endParaRPr>
          </a:p>
          <a:p>
            <a:pPr marL="228600" marR="0" lvl="0" indent="-228600" algn="just" defTabSz="914400" rtl="0" eaLnBrk="1" fontAlgn="auto" latinLnBrk="0" hangingPunct="1">
              <a:lnSpc>
                <a:spcPct val="110000"/>
              </a:lnSpc>
              <a:spcBef>
                <a:spcPts val="800"/>
              </a:spcBef>
              <a:spcAft>
                <a:spcPts val="0"/>
              </a:spcAft>
              <a:buClrTx/>
              <a:buSzTx/>
              <a:buFontTx/>
              <a:buChar char="-"/>
              <a:tabLst/>
              <a:defRPr/>
            </a:pPr>
            <a:r>
              <a:rPr kumimoji="0" lang="en-US"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Lựa chọn chủ đề trải nghiệm cần phối hợp các nội dung học tập</a:t>
            </a:r>
            <a:endParaRPr kumimoji="0" lang="vi-VN"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endParaRPr>
          </a:p>
          <a:p>
            <a:pPr marL="228600" marR="0" lvl="0" indent="-228600" algn="just" defTabSz="914400" rtl="0" eaLnBrk="1" fontAlgn="auto" latinLnBrk="0" hangingPunct="1">
              <a:lnSpc>
                <a:spcPct val="110000"/>
              </a:lnSpc>
              <a:spcBef>
                <a:spcPts val="800"/>
              </a:spcBef>
              <a:spcAft>
                <a:spcPts val="0"/>
              </a:spcAft>
              <a:buClrTx/>
              <a:buSzTx/>
              <a:buFontTx/>
              <a:buChar char="-"/>
              <a:tabLst/>
              <a:defRPr/>
            </a:pPr>
            <a:r>
              <a:rPr kumimoji="0" lang="vi-VN"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Sử dụng tất cả các hình thức trải nghiệm</a:t>
            </a:r>
            <a:r>
              <a:rPr kumimoji="0" lang="en-US"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 quan tâm tính độc lập của trẻ trong các HĐ</a:t>
            </a:r>
            <a:endParaRPr kumimoji="0" lang="vi-VN"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endParaRPr>
          </a:p>
          <a:p>
            <a:pPr marL="228600" marR="0" lvl="0" indent="-228600" algn="just" defTabSz="914400" rtl="0" eaLnBrk="1" fontAlgn="auto" latinLnBrk="0" hangingPunct="1">
              <a:lnSpc>
                <a:spcPct val="110000"/>
              </a:lnSpc>
              <a:spcBef>
                <a:spcPts val="800"/>
              </a:spcBef>
              <a:spcAft>
                <a:spcPts val="0"/>
              </a:spcAft>
              <a:buClrTx/>
              <a:buSzTx/>
              <a:buFontTx/>
              <a:buChar char="-"/>
              <a:tabLst/>
              <a:defRPr/>
            </a:pPr>
            <a:r>
              <a:rPr kumimoji="0" lang="vi-VN"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Kế hoạch trải nghiệm thống nhất với CT GDMN, trẻ tham gia lựa chọn chủ đề, hoạt động, trò chơi …</a:t>
            </a:r>
          </a:p>
          <a:p>
            <a:pPr marL="228600" marR="0" lvl="0" indent="-228600" algn="just" defTabSz="914400" rtl="0" eaLnBrk="1" fontAlgn="auto" latinLnBrk="0" hangingPunct="1">
              <a:lnSpc>
                <a:spcPct val="110000"/>
              </a:lnSpc>
              <a:spcBef>
                <a:spcPts val="800"/>
              </a:spcBef>
              <a:spcAft>
                <a:spcPts val="0"/>
              </a:spcAft>
              <a:buClrTx/>
              <a:buSzTx/>
              <a:buFontTx/>
              <a:buChar char="-"/>
              <a:tabLst/>
              <a:defRPr/>
            </a:pPr>
            <a:r>
              <a:rPr kumimoji="0" lang="vi-VN"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Môi trường trải nghiệm cần </a:t>
            </a:r>
            <a:r>
              <a:rPr kumimoji="0" lang="en-US"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sự tự lập và tham gia </a:t>
            </a:r>
            <a:r>
              <a:rPr kumimoji="0" lang="vi-VN"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của trẻ (ý tưởng, chuẩn bị nguyên vật liệu, quy tắc tham gia hoạt động …</a:t>
            </a:r>
          </a:p>
          <a:p>
            <a:pPr marL="228600" marR="0" lvl="0" indent="-228600" algn="just" defTabSz="914400" rtl="0" eaLnBrk="1" fontAlgn="auto" latinLnBrk="0" hangingPunct="1">
              <a:lnSpc>
                <a:spcPct val="110000"/>
              </a:lnSpc>
              <a:spcBef>
                <a:spcPts val="800"/>
              </a:spcBef>
              <a:spcAft>
                <a:spcPts val="0"/>
              </a:spcAft>
              <a:buClrTx/>
              <a:buSzTx/>
              <a:buFontTx/>
              <a:buChar char="-"/>
              <a:tabLst/>
              <a:defRPr/>
            </a:pPr>
            <a:r>
              <a:rPr kumimoji="0" lang="vi-VN"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Tổ chức HĐT</a:t>
            </a:r>
            <a:r>
              <a:rPr kumimoji="0" lang="en-US"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N</a:t>
            </a:r>
            <a:r>
              <a:rPr kumimoji="0" lang="vi-VN"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 đủ 4 giai đoạ</a:t>
            </a:r>
            <a:r>
              <a:rPr kumimoji="0" lang="en-US"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n</a:t>
            </a:r>
            <a:endParaRPr kumimoji="0" lang="vi-VN"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endParaRPr>
          </a:p>
          <a:p>
            <a:pPr marL="228600" marR="0" lvl="0" indent="-228600" algn="just" defTabSz="914400" rtl="0" eaLnBrk="1" fontAlgn="auto" latinLnBrk="0" hangingPunct="1">
              <a:lnSpc>
                <a:spcPct val="110000"/>
              </a:lnSpc>
              <a:spcBef>
                <a:spcPts val="800"/>
              </a:spcBef>
              <a:spcAft>
                <a:spcPts val="0"/>
              </a:spcAft>
              <a:buClrTx/>
              <a:buSzTx/>
              <a:buFontTx/>
              <a:buChar char="-"/>
              <a:tabLst/>
              <a:defRPr/>
            </a:pPr>
            <a:r>
              <a:rPr kumimoji="0" lang="vi-VN" sz="3000" b="0" i="0" u="none" strike="noStrike" kern="1200" cap="none" spc="0" normalizeH="0" baseline="0" noProof="0">
                <a:ln>
                  <a:noFill/>
                </a:ln>
                <a:solidFill>
                  <a:prstClr val="black"/>
                </a:solidFill>
                <a:effectLst/>
                <a:uLnTx/>
                <a:uFillTx/>
                <a:latin typeface="UTM Swiss Condensed" pitchFamily="2" charset="-93"/>
                <a:ea typeface="+mn-ea"/>
                <a:cs typeface="Arial" pitchFamily="34" charset="0"/>
              </a:rPr>
              <a:t>Đánh giá năng lực </a:t>
            </a:r>
            <a:r>
              <a:rPr kumimoji="0" lang="en-US" sz="3000" b="0" i="0" u="none" strike="noStrike" kern="1200" cap="none" spc="0" normalizeH="0" baseline="0" noProof="0">
                <a:ln>
                  <a:noFill/>
                </a:ln>
                <a:solidFill>
                  <a:prstClr val="black"/>
                </a:solidFill>
                <a:effectLst/>
                <a:uLnTx/>
                <a:uFillTx/>
                <a:ea typeface="+mn-ea"/>
                <a:cs typeface="Arial" pitchFamily="34" charset="0"/>
              </a:rPr>
              <a:t>áp dụng 5 tiêu chí, chú ý về năng lực thực hiện hoạt động. Đánh giá khách quan.</a:t>
            </a:r>
            <a:endParaRPr lang="en-US">
              <a:solidFill>
                <a:srgbClr val="FF0000"/>
              </a:solidFill>
            </a:endParaRPr>
          </a:p>
          <a:p>
            <a:pPr marL="0" indent="0">
              <a:buNone/>
            </a:pPr>
            <a:endParaRPr lang="en-US"/>
          </a:p>
        </p:txBody>
      </p:sp>
      <p:sp>
        <p:nvSpPr>
          <p:cNvPr id="4" name="Chỗ dành sẵn cho Văn bản 3">
            <a:extLst>
              <a:ext uri="{FF2B5EF4-FFF2-40B4-BE49-F238E27FC236}">
                <a16:creationId xmlns:a16="http://schemas.microsoft.com/office/drawing/2014/main" id="{6F9E1854-678E-573D-3B2D-09B1E1B34CE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0675513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EB4C2BAB-2410-7D55-93DB-AD64077C1200}"/>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DAB1E241-F709-E8B1-7015-348BE77677D6}"/>
              </a:ext>
            </a:extLst>
          </p:cNvPr>
          <p:cNvSpPr>
            <a:spLocks noGrp="1"/>
          </p:cNvSpPr>
          <p:nvPr>
            <p:ph idx="1"/>
          </p:nvPr>
        </p:nvSpPr>
        <p:spPr/>
        <p:txBody>
          <a:bodyPr/>
          <a:lstStyle/>
          <a:p>
            <a:pPr>
              <a:buFont typeface="Wingdings" panose="05000000000000000000" pitchFamily="2" charset="2"/>
              <a:buChar char="q"/>
            </a:pPr>
            <a:r>
              <a:rPr lang="en-US">
                <a:solidFill>
                  <a:srgbClr val="FF0000"/>
                </a:solidFill>
              </a:rPr>
              <a:t>Sử dụng mô hình giáo dục trong các loại hình trường MN</a:t>
            </a:r>
          </a:p>
          <a:p>
            <a:pPr>
              <a:buFont typeface="Wingdings" panose="05000000000000000000" pitchFamily="2" charset="2"/>
              <a:buChar char="Ø"/>
            </a:pPr>
            <a:r>
              <a:rPr lang="en-US"/>
              <a:t>Trường MN công lập</a:t>
            </a:r>
          </a:p>
          <a:p>
            <a:pPr>
              <a:buFont typeface="Wingdings" panose="05000000000000000000" pitchFamily="2" charset="2"/>
              <a:buChar char="Ø"/>
            </a:pPr>
            <a:r>
              <a:rPr lang="en-US"/>
              <a:t>Trường MN ngoài công lập</a:t>
            </a:r>
          </a:p>
          <a:p>
            <a:pPr marL="0" indent="0">
              <a:buNone/>
            </a:pPr>
            <a:r>
              <a:rPr lang="en-US"/>
              <a:t> 			(sinh viên tự nghiên cứu)</a:t>
            </a:r>
          </a:p>
          <a:p>
            <a:pPr marL="0" indent="0">
              <a:buNone/>
            </a:pPr>
            <a:endParaRPr lang="en-US">
              <a:solidFill>
                <a:srgbClr val="FF0000"/>
              </a:solidFill>
            </a:endParaRPr>
          </a:p>
          <a:p>
            <a:pPr>
              <a:buFont typeface="Wingdings" panose="05000000000000000000" pitchFamily="2" charset="2"/>
              <a:buChar char="Ø"/>
            </a:pPr>
            <a:endParaRPr lang="en-US">
              <a:solidFill>
                <a:srgbClr val="FF0000"/>
              </a:solidFill>
            </a:endParaRPr>
          </a:p>
        </p:txBody>
      </p:sp>
      <p:sp>
        <p:nvSpPr>
          <p:cNvPr id="4" name="Chỗ dành sẵn cho Văn bản 3">
            <a:extLst>
              <a:ext uri="{FF2B5EF4-FFF2-40B4-BE49-F238E27FC236}">
                <a16:creationId xmlns:a16="http://schemas.microsoft.com/office/drawing/2014/main" id="{4E99CD7E-B14F-9E60-FC57-3C78377EB01B}"/>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1632470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E564A47-0322-C008-FA79-0DA3D204B82A}"/>
              </a:ext>
            </a:extLst>
          </p:cNvPr>
          <p:cNvSpPr>
            <a:spLocks noGrp="1"/>
          </p:cNvSpPr>
          <p:nvPr>
            <p:ph type="title"/>
          </p:nvPr>
        </p:nvSpPr>
        <p:spPr/>
        <p:txBody>
          <a:bodyPr/>
          <a:lstStyle/>
          <a:p>
            <a:r>
              <a:rPr lang="en-US"/>
              <a:t>				  Bài tập cá nhân</a:t>
            </a:r>
          </a:p>
        </p:txBody>
      </p:sp>
      <p:sp>
        <p:nvSpPr>
          <p:cNvPr id="3" name="Chỗ dành sẵn cho Nội dung 2">
            <a:extLst>
              <a:ext uri="{FF2B5EF4-FFF2-40B4-BE49-F238E27FC236}">
                <a16:creationId xmlns:a16="http://schemas.microsoft.com/office/drawing/2014/main" id="{95DB2977-E5CB-9FD3-A2FE-101BEF559BA7}"/>
              </a:ext>
            </a:extLst>
          </p:cNvPr>
          <p:cNvSpPr>
            <a:spLocks noGrp="1"/>
          </p:cNvSpPr>
          <p:nvPr>
            <p:ph idx="1"/>
          </p:nvPr>
        </p:nvSpPr>
        <p:spPr/>
        <p:txBody>
          <a:bodyPr/>
          <a:lstStyle/>
          <a:p>
            <a:pPr marL="514350" indent="-514350">
              <a:buAutoNum type="arabicPeriod"/>
            </a:pPr>
            <a:r>
              <a:rPr lang="en-US"/>
              <a:t>So sánh hoạt động giáo dục truyền thống với giáo dục theo hướng trải nghiệm. </a:t>
            </a:r>
          </a:p>
          <a:p>
            <a:pPr marL="514350" indent="-514350">
              <a:buAutoNum type="arabicPeriod"/>
            </a:pPr>
            <a:r>
              <a:rPr lang="en-US"/>
              <a:t>Trình bày các nhiệm vụ của giáo viên khi tổ chức hoạt động GD theo hướng trải nghiệm.</a:t>
            </a:r>
          </a:p>
        </p:txBody>
      </p:sp>
      <p:sp>
        <p:nvSpPr>
          <p:cNvPr id="4" name="Chỗ dành sẵn cho Văn bản 3">
            <a:extLst>
              <a:ext uri="{FF2B5EF4-FFF2-40B4-BE49-F238E27FC236}">
                <a16:creationId xmlns:a16="http://schemas.microsoft.com/office/drawing/2014/main" id="{CFA9FECD-F2B8-F857-B1C4-34AD4CC96CF8}"/>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594267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1E1F11B-EF05-A0B6-40EF-0189858AABCF}"/>
              </a:ext>
            </a:extLst>
          </p:cNvPr>
          <p:cNvSpPr>
            <a:spLocks noGrp="1"/>
          </p:cNvSpPr>
          <p:nvPr>
            <p:ph type="title"/>
          </p:nvPr>
        </p:nvSpPr>
        <p:spPr/>
        <p:txBody>
          <a:bodyPr/>
          <a:lstStyle/>
          <a:p>
            <a:r>
              <a:rPr kumimoji="0" lang="en-US" sz="2500" b="0" i="0" u="none" strike="noStrike" kern="1200" cap="none" spc="0" normalizeH="0" baseline="0" noProof="0">
                <a:ln>
                  <a:noFill/>
                </a:ln>
                <a:solidFill>
                  <a:prstClr val="black"/>
                </a:solidFill>
                <a:effectLst/>
                <a:uLnTx/>
                <a:uFillTx/>
                <a:ea typeface="+mn-ea"/>
                <a:cs typeface="Arial" pitchFamily="34" charset="0"/>
              </a:rPr>
              <a:t>				Hướng dẫn bài tập:</a:t>
            </a:r>
            <a:br>
              <a:rPr kumimoji="0" lang="en-US" sz="2500" b="0" i="0" u="none" strike="noStrike" kern="1200" cap="none" spc="0" normalizeH="0" baseline="0" noProof="0">
                <a:ln>
                  <a:noFill/>
                </a:ln>
                <a:solidFill>
                  <a:prstClr val="black"/>
                </a:solidFill>
                <a:effectLst/>
                <a:uLnTx/>
                <a:uFillTx/>
                <a:ea typeface="+mn-ea"/>
                <a:cs typeface="Arial" pitchFamily="34" charset="0"/>
              </a:rPr>
            </a:br>
            <a:r>
              <a:rPr kumimoji="0" lang="en-US" sz="2500" b="0" i="0" u="none" strike="noStrike" kern="1200" cap="none" spc="0" normalizeH="0" baseline="0" noProof="0">
                <a:ln>
                  <a:noFill/>
                </a:ln>
                <a:solidFill>
                  <a:prstClr val="black"/>
                </a:solidFill>
                <a:effectLst/>
                <a:uLnTx/>
                <a:uFillTx/>
                <a:ea typeface="+mn-ea"/>
                <a:cs typeface="Arial" pitchFamily="34" charset="0"/>
              </a:rPr>
              <a:t>Câu 1. So sánh hoạt động giáo dục truyền thống với giáo dục theo hướng TN</a:t>
            </a:r>
            <a:endParaRPr lang="en-US"/>
          </a:p>
        </p:txBody>
      </p:sp>
      <p:graphicFrame>
        <p:nvGraphicFramePr>
          <p:cNvPr id="5" name="Bảng 5">
            <a:extLst>
              <a:ext uri="{FF2B5EF4-FFF2-40B4-BE49-F238E27FC236}">
                <a16:creationId xmlns:a16="http://schemas.microsoft.com/office/drawing/2014/main" id="{B115FA67-282B-4129-31E0-514CD5396DDD}"/>
              </a:ext>
            </a:extLst>
          </p:cNvPr>
          <p:cNvGraphicFramePr>
            <a:graphicFrameLocks noGrp="1"/>
          </p:cNvGraphicFramePr>
          <p:nvPr>
            <p:ph idx="1"/>
            <p:extLst>
              <p:ext uri="{D42A27DB-BD31-4B8C-83A1-F6EECF244321}">
                <p14:modId xmlns:p14="http://schemas.microsoft.com/office/powerpoint/2010/main" val="4049759392"/>
              </p:ext>
            </p:extLst>
          </p:nvPr>
        </p:nvGraphicFramePr>
        <p:xfrm>
          <a:off x="203200" y="787400"/>
          <a:ext cx="11653836" cy="5598160"/>
        </p:xfrm>
        <a:graphic>
          <a:graphicData uri="http://schemas.openxmlformats.org/drawingml/2006/table">
            <a:tbl>
              <a:tblPr firstRow="1" bandRow="1">
                <a:tableStyleId>{5C22544A-7EE6-4342-B048-85BDC9FD1C3A}</a:tableStyleId>
              </a:tblPr>
              <a:tblGrid>
                <a:gridCol w="3884612">
                  <a:extLst>
                    <a:ext uri="{9D8B030D-6E8A-4147-A177-3AD203B41FA5}">
                      <a16:colId xmlns:a16="http://schemas.microsoft.com/office/drawing/2014/main" val="2471532562"/>
                    </a:ext>
                  </a:extLst>
                </a:gridCol>
                <a:gridCol w="3884612">
                  <a:extLst>
                    <a:ext uri="{9D8B030D-6E8A-4147-A177-3AD203B41FA5}">
                      <a16:colId xmlns:a16="http://schemas.microsoft.com/office/drawing/2014/main" val="139371209"/>
                    </a:ext>
                  </a:extLst>
                </a:gridCol>
                <a:gridCol w="3884612">
                  <a:extLst>
                    <a:ext uri="{9D8B030D-6E8A-4147-A177-3AD203B41FA5}">
                      <a16:colId xmlns:a16="http://schemas.microsoft.com/office/drawing/2014/main" val="2330296087"/>
                    </a:ext>
                  </a:extLst>
                </a:gridCol>
              </a:tblGrid>
              <a:tr h="370840">
                <a:tc>
                  <a:txBody>
                    <a:bodyPr/>
                    <a:lstStyle/>
                    <a:p>
                      <a:r>
                        <a:rPr lang="vi-VN" dirty="0"/>
                        <a:t>Nội</a:t>
                      </a:r>
                      <a:r>
                        <a:rPr lang="vi-VN" baseline="0" dirty="0"/>
                        <a:t> dung </a:t>
                      </a:r>
                    </a:p>
                    <a:p>
                      <a:r>
                        <a:rPr lang="vi-VN" baseline="0" dirty="0"/>
                        <a:t> so sánh</a:t>
                      </a:r>
                      <a:endParaRPr lang="en-US" dirty="0"/>
                    </a:p>
                  </a:txBody>
                  <a:tcPr/>
                </a:tc>
                <a:tc>
                  <a:txBody>
                    <a:bodyPr/>
                    <a:lstStyle/>
                    <a:p>
                      <a:r>
                        <a:rPr lang="vi-VN" dirty="0"/>
                        <a:t>Giáo</a:t>
                      </a:r>
                      <a:r>
                        <a:rPr lang="vi-VN" baseline="0" dirty="0"/>
                        <a:t> dục truyền thống</a:t>
                      </a:r>
                      <a:endParaRPr lang="en-US" dirty="0"/>
                    </a:p>
                  </a:txBody>
                  <a:tcPr/>
                </a:tc>
                <a:tc>
                  <a:txBody>
                    <a:bodyPr/>
                    <a:lstStyle/>
                    <a:p>
                      <a:r>
                        <a:rPr lang="vi-VN" dirty="0"/>
                        <a:t>Giáo</a:t>
                      </a:r>
                      <a:r>
                        <a:rPr lang="vi-VN" baseline="0" dirty="0"/>
                        <a:t> dục qua trải nghiệm</a:t>
                      </a:r>
                      <a:endParaRPr lang="en-US" dirty="0"/>
                    </a:p>
                  </a:txBody>
                  <a:tcPr/>
                </a:tc>
                <a:extLst>
                  <a:ext uri="{0D108BD9-81ED-4DB2-BD59-A6C34878D82A}">
                    <a16:rowId xmlns:a16="http://schemas.microsoft.com/office/drawing/2014/main" val="2254186190"/>
                  </a:ext>
                </a:extLst>
              </a:tr>
              <a:tr h="370840">
                <a:tc>
                  <a:txBody>
                    <a:bodyPr/>
                    <a:lstStyle/>
                    <a:p>
                      <a:r>
                        <a:rPr lang="vi-VN" dirty="0"/>
                        <a:t>Cách</a:t>
                      </a:r>
                      <a:r>
                        <a:rPr lang="vi-VN" baseline="0" dirty="0"/>
                        <a:t> tiếp cận</a:t>
                      </a:r>
                      <a:endParaRPr lang="en-US" dirty="0"/>
                    </a:p>
                  </a:txBody>
                  <a:tcPr/>
                </a:tc>
                <a:tc>
                  <a:txBody>
                    <a:bodyPr/>
                    <a:lstStyle/>
                    <a:p>
                      <a:r>
                        <a:rPr lang="vi-VN" sz="1800" kern="1200" dirty="0">
                          <a:solidFill>
                            <a:schemeClr val="dk1"/>
                          </a:solidFill>
                          <a:latin typeface="+mn-lt"/>
                          <a:ea typeface="+mn-ea"/>
                          <a:cs typeface="+mn-cs"/>
                        </a:rPr>
                        <a:t>Học </a:t>
                      </a:r>
                      <a:r>
                        <a:rPr lang="vi-VN" sz="1800" kern="1200" dirty="0">
                          <a:solidFill>
                            <a:schemeClr val="dk1"/>
                          </a:solidFill>
                          <a:latin typeface="+mn-lt"/>
                          <a:ea typeface="+mn-ea"/>
                          <a:cs typeface="+mn-cs"/>
                          <a:sym typeface="Wingdings"/>
                        </a:rPr>
                        <a:t></a:t>
                      </a:r>
                      <a:r>
                        <a:rPr lang="vi-VN" sz="1800" kern="1200" dirty="0">
                          <a:solidFill>
                            <a:schemeClr val="dk1"/>
                          </a:solidFill>
                          <a:latin typeface="+mn-lt"/>
                          <a:ea typeface="+mn-ea"/>
                          <a:cs typeface="+mn-cs"/>
                        </a:rPr>
                        <a:t> Thực hành (vận dụng)</a:t>
                      </a:r>
                      <a:endParaRPr lang="en-US" dirty="0"/>
                    </a:p>
                  </a:txBody>
                  <a:tcPr/>
                </a:tc>
                <a:tc>
                  <a:txBody>
                    <a:bodyPr/>
                    <a:lstStyle/>
                    <a:p>
                      <a:r>
                        <a:rPr lang="vi-VN" sz="1800" kern="1200" dirty="0">
                          <a:solidFill>
                            <a:schemeClr val="dk1"/>
                          </a:solidFill>
                          <a:latin typeface="+mn-lt"/>
                          <a:ea typeface="+mn-ea"/>
                          <a:cs typeface="+mn-cs"/>
                        </a:rPr>
                        <a:t>Khám phá </a:t>
                      </a:r>
                      <a:r>
                        <a:rPr lang="vi-VN" sz="1800" kern="1200" dirty="0">
                          <a:solidFill>
                            <a:schemeClr val="dk1"/>
                          </a:solidFill>
                          <a:latin typeface="+mn-lt"/>
                          <a:ea typeface="+mn-ea"/>
                          <a:cs typeface="+mn-cs"/>
                          <a:sym typeface="Wingdings"/>
                        </a:rPr>
                        <a:t></a:t>
                      </a:r>
                      <a:r>
                        <a:rPr lang="vi-VN" sz="1800" kern="1200" dirty="0">
                          <a:solidFill>
                            <a:schemeClr val="dk1"/>
                          </a:solidFill>
                          <a:latin typeface="+mn-lt"/>
                          <a:ea typeface="+mn-ea"/>
                          <a:cs typeface="+mn-cs"/>
                        </a:rPr>
                        <a:t> Học (kinh nghiệm)</a:t>
                      </a:r>
                      <a:endParaRPr lang="en-US" dirty="0"/>
                    </a:p>
                  </a:txBody>
                  <a:tcPr/>
                </a:tc>
                <a:extLst>
                  <a:ext uri="{0D108BD9-81ED-4DB2-BD59-A6C34878D82A}">
                    <a16:rowId xmlns:a16="http://schemas.microsoft.com/office/drawing/2014/main" val="692460889"/>
                  </a:ext>
                </a:extLst>
              </a:tr>
              <a:tr h="370840">
                <a:tc>
                  <a:txBody>
                    <a:bodyPr/>
                    <a:lstStyle/>
                    <a:p>
                      <a:r>
                        <a:rPr lang="vi-VN" sz="1800" kern="1200" dirty="0">
                          <a:solidFill>
                            <a:schemeClr val="dk1"/>
                          </a:solidFill>
                          <a:latin typeface="+mn-lt"/>
                          <a:ea typeface="+mn-ea"/>
                          <a:cs typeface="+mn-cs"/>
                        </a:rPr>
                        <a:t>Vị trí trẻ</a:t>
                      </a:r>
                      <a:endParaRPr lang="en-US" dirty="0"/>
                    </a:p>
                  </a:txBody>
                  <a:tcPr/>
                </a:tc>
                <a:tc>
                  <a:txBody>
                    <a:bodyPr/>
                    <a:lstStyle/>
                    <a:p>
                      <a:r>
                        <a:rPr lang="vi-VN" sz="1800" kern="1200" dirty="0">
                          <a:solidFill>
                            <a:schemeClr val="dk1"/>
                          </a:solidFill>
                          <a:latin typeface="+mn-lt"/>
                          <a:ea typeface="+mn-ea"/>
                          <a:cs typeface="+mn-cs"/>
                        </a:rPr>
                        <a:t>Bị động, bị áp đặt hơn tự chủ</a:t>
                      </a:r>
                      <a:endParaRPr lang="en-US" dirty="0"/>
                    </a:p>
                  </a:txBody>
                  <a:tcPr/>
                </a:tc>
                <a:tc>
                  <a:txBody>
                    <a:bodyPr/>
                    <a:lstStyle/>
                    <a:p>
                      <a:r>
                        <a:rPr lang="vi-VN" sz="1800" kern="1200" dirty="0">
                          <a:solidFill>
                            <a:schemeClr val="dk1"/>
                          </a:solidFill>
                          <a:latin typeface="+mn-lt"/>
                          <a:ea typeface="+mn-ea"/>
                          <a:cs typeface="+mn-cs"/>
                        </a:rPr>
                        <a:t>Chủ động, tích cực, sáng tạo</a:t>
                      </a:r>
                      <a:endParaRPr lang="en-US" dirty="0"/>
                    </a:p>
                  </a:txBody>
                  <a:tcPr/>
                </a:tc>
                <a:extLst>
                  <a:ext uri="{0D108BD9-81ED-4DB2-BD59-A6C34878D82A}">
                    <a16:rowId xmlns:a16="http://schemas.microsoft.com/office/drawing/2014/main" val="38454312"/>
                  </a:ext>
                </a:extLst>
              </a:tr>
              <a:tr h="370840">
                <a:tc>
                  <a:txBody>
                    <a:bodyPr/>
                    <a:lstStyle/>
                    <a:p>
                      <a:r>
                        <a:rPr lang="vi-VN" sz="1800" kern="1200" dirty="0">
                          <a:solidFill>
                            <a:schemeClr val="dk1"/>
                          </a:solidFill>
                          <a:latin typeface="+mn-lt"/>
                          <a:ea typeface="+mn-ea"/>
                          <a:cs typeface="+mn-cs"/>
                        </a:rPr>
                        <a:t>Vị trí giáo viên</a:t>
                      </a:r>
                      <a:endParaRPr lang="en-US" dirty="0"/>
                    </a:p>
                  </a:txBody>
                  <a:tcPr/>
                </a:tc>
                <a:tc>
                  <a:txBody>
                    <a:bodyPr/>
                    <a:lstStyle/>
                    <a:p>
                      <a:r>
                        <a:rPr lang="vi-VN" sz="1800" kern="1200" dirty="0">
                          <a:solidFill>
                            <a:schemeClr val="dk1"/>
                          </a:solidFill>
                          <a:latin typeface="+mn-lt"/>
                          <a:ea typeface="+mn-ea"/>
                          <a:cs typeface="+mn-cs"/>
                        </a:rPr>
                        <a:t>Giữ vai trò chính</a:t>
                      </a:r>
                      <a:endParaRPr lang="en-US" dirty="0"/>
                    </a:p>
                  </a:txBody>
                  <a:tcPr/>
                </a:tc>
                <a:tc>
                  <a:txBody>
                    <a:bodyPr/>
                    <a:lstStyle/>
                    <a:p>
                      <a:r>
                        <a:rPr lang="vi-VN" sz="1800" kern="1200" dirty="0">
                          <a:solidFill>
                            <a:schemeClr val="dk1"/>
                          </a:solidFill>
                          <a:latin typeface="+mn-lt"/>
                          <a:ea typeface="+mn-ea"/>
                          <a:cs typeface="+mn-cs"/>
                        </a:rPr>
                        <a:t>Giúp đỡ, tạo điều kiện cho trẻ</a:t>
                      </a:r>
                      <a:endParaRPr lang="en-US" dirty="0"/>
                    </a:p>
                  </a:txBody>
                  <a:tcPr/>
                </a:tc>
                <a:extLst>
                  <a:ext uri="{0D108BD9-81ED-4DB2-BD59-A6C34878D82A}">
                    <a16:rowId xmlns:a16="http://schemas.microsoft.com/office/drawing/2014/main" val="125668226"/>
                  </a:ext>
                </a:extLst>
              </a:tr>
              <a:tr h="370840">
                <a:tc>
                  <a:txBody>
                    <a:bodyPr/>
                    <a:lstStyle/>
                    <a:p>
                      <a:r>
                        <a:rPr lang="vi-VN" sz="1800" kern="1200" dirty="0">
                          <a:solidFill>
                            <a:schemeClr val="dk1"/>
                          </a:solidFill>
                          <a:latin typeface="+mn-lt"/>
                          <a:ea typeface="+mn-ea"/>
                          <a:cs typeface="+mn-cs"/>
                        </a:rPr>
                        <a:t>Mục tiêu</a:t>
                      </a:r>
                      <a:endParaRPr lang="en-US" dirty="0"/>
                    </a:p>
                  </a:txBody>
                  <a:tcPr/>
                </a:tc>
                <a:tc>
                  <a:txBody>
                    <a:bodyPr/>
                    <a:lstStyle/>
                    <a:p>
                      <a:r>
                        <a:rPr lang="vi-VN" sz="1800" kern="1200" dirty="0">
                          <a:solidFill>
                            <a:schemeClr val="dk1"/>
                          </a:solidFill>
                          <a:latin typeface="+mn-lt"/>
                          <a:ea typeface="+mn-ea"/>
                          <a:cs typeface="+mn-cs"/>
                        </a:rPr>
                        <a:t>Coi trọng kiến thức, hạn chế kĩ năng, thái độ</a:t>
                      </a:r>
                      <a:endParaRPr lang="en-US" dirty="0"/>
                    </a:p>
                  </a:txBody>
                  <a:tcPr/>
                </a:tc>
                <a:tc>
                  <a:txBody>
                    <a:bodyPr/>
                    <a:lstStyle/>
                    <a:p>
                      <a:r>
                        <a:rPr lang="vi-VN" sz="1800" kern="1200" dirty="0">
                          <a:solidFill>
                            <a:schemeClr val="dk1"/>
                          </a:solidFill>
                          <a:latin typeface="+mn-lt"/>
                          <a:ea typeface="+mn-ea"/>
                          <a:cs typeface="+mn-cs"/>
                        </a:rPr>
                        <a:t>Phối hợp kiến thức, kĩ năng, thái độ để giải quyết vấn đề thực</a:t>
                      </a:r>
                      <a:r>
                        <a:rPr lang="vi-VN" sz="1800" kern="1200" baseline="0" dirty="0">
                          <a:solidFill>
                            <a:schemeClr val="dk1"/>
                          </a:solidFill>
                          <a:latin typeface="+mn-lt"/>
                          <a:ea typeface="+mn-ea"/>
                          <a:cs typeface="+mn-cs"/>
                        </a:rPr>
                        <a:t> tế</a:t>
                      </a:r>
                      <a:endParaRPr lang="en-US" dirty="0"/>
                    </a:p>
                  </a:txBody>
                  <a:tcPr/>
                </a:tc>
                <a:extLst>
                  <a:ext uri="{0D108BD9-81ED-4DB2-BD59-A6C34878D82A}">
                    <a16:rowId xmlns:a16="http://schemas.microsoft.com/office/drawing/2014/main" val="1646548488"/>
                  </a:ext>
                </a:extLst>
              </a:tr>
              <a:tr h="370840">
                <a:tc>
                  <a:txBody>
                    <a:bodyPr/>
                    <a:lstStyle/>
                    <a:p>
                      <a:r>
                        <a:rPr lang="vi-VN" sz="1800" kern="1200" dirty="0">
                          <a:solidFill>
                            <a:schemeClr val="dk1"/>
                          </a:solidFill>
                          <a:latin typeface="+mn-lt"/>
                          <a:ea typeface="+mn-ea"/>
                          <a:cs typeface="+mn-cs"/>
                        </a:rPr>
                        <a:t>Nội dung</a:t>
                      </a:r>
                      <a:endParaRPr lang="en-US" dirty="0"/>
                    </a:p>
                  </a:txBody>
                  <a:tcPr/>
                </a:tc>
                <a:tc>
                  <a:txBody>
                    <a:bodyPr/>
                    <a:lstStyle/>
                    <a:p>
                      <a:r>
                        <a:rPr lang="vi-VN" sz="1800" kern="1200" dirty="0">
                          <a:solidFill>
                            <a:schemeClr val="dk1"/>
                          </a:solidFill>
                          <a:latin typeface="+mn-lt"/>
                          <a:ea typeface="+mn-ea"/>
                          <a:cs typeface="+mn-cs"/>
                        </a:rPr>
                        <a:t>Theo chủ đề (giáo viên lựa chọn và ấn định trước)</a:t>
                      </a:r>
                      <a:endParaRPr lang="en-US" dirty="0"/>
                    </a:p>
                  </a:txBody>
                  <a:tcPr/>
                </a:tc>
                <a:tc>
                  <a:txBody>
                    <a:bodyPr/>
                    <a:lstStyle/>
                    <a:p>
                      <a:r>
                        <a:rPr lang="vi-VN" sz="1800" kern="1200" dirty="0">
                          <a:solidFill>
                            <a:schemeClr val="dk1"/>
                          </a:solidFill>
                          <a:latin typeface="+mn-lt"/>
                          <a:ea typeface="+mn-ea"/>
                          <a:cs typeface="+mn-cs"/>
                        </a:rPr>
                        <a:t>Theo chủ đề (trẻ được tham gia; có</a:t>
                      </a:r>
                      <a:r>
                        <a:rPr lang="vi-VN" sz="1800" kern="1200" baseline="0" dirty="0">
                          <a:solidFill>
                            <a:schemeClr val="dk1"/>
                          </a:solidFill>
                          <a:latin typeface="+mn-lt"/>
                          <a:ea typeface="+mn-ea"/>
                          <a:cs typeface="+mn-cs"/>
                        </a:rPr>
                        <a:t> thể thay</a:t>
                      </a:r>
                      <a:r>
                        <a:rPr lang="vi-VN" sz="1800" kern="1200" dirty="0">
                          <a:solidFill>
                            <a:schemeClr val="dk1"/>
                          </a:solidFill>
                          <a:latin typeface="+mn-lt"/>
                          <a:ea typeface="+mn-ea"/>
                          <a:cs typeface="+mn-cs"/>
                        </a:rPr>
                        <a:t> đổi)</a:t>
                      </a:r>
                      <a:endParaRPr lang="en-US" dirty="0"/>
                    </a:p>
                  </a:txBody>
                  <a:tcPr/>
                </a:tc>
                <a:extLst>
                  <a:ext uri="{0D108BD9-81ED-4DB2-BD59-A6C34878D82A}">
                    <a16:rowId xmlns:a16="http://schemas.microsoft.com/office/drawing/2014/main" val="2256562242"/>
                  </a:ext>
                </a:extLst>
              </a:tr>
              <a:tr h="370840">
                <a:tc>
                  <a:txBody>
                    <a:bodyPr/>
                    <a:lstStyle/>
                    <a:p>
                      <a:r>
                        <a:rPr lang="vi-VN" sz="1800" kern="1200" dirty="0">
                          <a:solidFill>
                            <a:schemeClr val="dk1"/>
                          </a:solidFill>
                          <a:latin typeface="+mn-lt"/>
                          <a:ea typeface="+mn-ea"/>
                          <a:cs typeface="+mn-cs"/>
                        </a:rPr>
                        <a:t>Phương pháp</a:t>
                      </a:r>
                      <a:endParaRPr lang="en-US" dirty="0"/>
                    </a:p>
                  </a:txBody>
                  <a:tcPr/>
                </a:tc>
                <a:tc>
                  <a:txBody>
                    <a:bodyPr/>
                    <a:lstStyle/>
                    <a:p>
                      <a:r>
                        <a:rPr lang="vi-VN" sz="1800" kern="1200" dirty="0">
                          <a:solidFill>
                            <a:schemeClr val="dk1"/>
                          </a:solidFill>
                          <a:latin typeface="+mn-lt"/>
                          <a:ea typeface="+mn-ea"/>
                          <a:cs typeface="+mn-cs"/>
                        </a:rPr>
                        <a:t>Các phương pháp truyền thống (trực quan, dùng lời chiếm ưu thế)</a:t>
                      </a:r>
                      <a:endParaRPr lang="en-US" dirty="0"/>
                    </a:p>
                  </a:txBody>
                  <a:tcPr/>
                </a:tc>
                <a:tc>
                  <a:txBody>
                    <a:bodyPr/>
                    <a:lstStyle/>
                    <a:p>
                      <a:r>
                        <a:rPr lang="vi-VN" sz="1800" kern="1200" dirty="0">
                          <a:solidFill>
                            <a:schemeClr val="dk1"/>
                          </a:solidFill>
                          <a:latin typeface="+mn-lt"/>
                          <a:ea typeface="+mn-ea"/>
                          <a:cs typeface="+mn-cs"/>
                        </a:rPr>
                        <a:t>Các phương pháp tích cực (khám phá trải nghiệm chiếm ưu thế)</a:t>
                      </a:r>
                      <a:endParaRPr lang="en-US" dirty="0"/>
                    </a:p>
                  </a:txBody>
                  <a:tcPr/>
                </a:tc>
                <a:extLst>
                  <a:ext uri="{0D108BD9-81ED-4DB2-BD59-A6C34878D82A}">
                    <a16:rowId xmlns:a16="http://schemas.microsoft.com/office/drawing/2014/main" val="769904040"/>
                  </a:ext>
                </a:extLst>
              </a:tr>
              <a:tr h="370840">
                <a:tc>
                  <a:txBody>
                    <a:bodyPr/>
                    <a:lstStyle/>
                    <a:p>
                      <a:r>
                        <a:rPr lang="vi-VN" sz="1800" kern="1200" dirty="0">
                          <a:solidFill>
                            <a:schemeClr val="dk1"/>
                          </a:solidFill>
                          <a:latin typeface="+mn-lt"/>
                          <a:ea typeface="+mn-ea"/>
                          <a:cs typeface="+mn-cs"/>
                        </a:rPr>
                        <a:t>Hình thức</a:t>
                      </a:r>
                      <a:endParaRPr lang="en-US" dirty="0"/>
                    </a:p>
                  </a:txBody>
                  <a:tcPr/>
                </a:tc>
                <a:tc>
                  <a:txBody>
                    <a:bodyPr/>
                    <a:lstStyle/>
                    <a:p>
                      <a:r>
                        <a:rPr lang="vi-VN" sz="1800" kern="1200" dirty="0">
                          <a:solidFill>
                            <a:schemeClr val="dk1"/>
                          </a:solidFill>
                          <a:latin typeface="+mn-lt"/>
                          <a:ea typeface="+mn-ea"/>
                          <a:cs typeface="+mn-cs"/>
                        </a:rPr>
                        <a:t>Cọi trọng hoạt động học hơn các hoạt động khác</a:t>
                      </a:r>
                      <a:endParaRPr lang="en-US" dirty="0"/>
                    </a:p>
                  </a:txBody>
                  <a:tcPr/>
                </a:tc>
                <a:tc>
                  <a:txBody>
                    <a:bodyPr/>
                    <a:lstStyle/>
                    <a:p>
                      <a:r>
                        <a:rPr lang="vi-VN" sz="1800" kern="1200" dirty="0">
                          <a:solidFill>
                            <a:schemeClr val="dk1"/>
                          </a:solidFill>
                          <a:latin typeface="+mn-lt"/>
                          <a:ea typeface="+mn-ea"/>
                          <a:cs typeface="+mn-cs"/>
                        </a:rPr>
                        <a:t>Tận dụng ưu thế các hoạt động để tạo môi trường trải nghiệm đa dạng</a:t>
                      </a:r>
                      <a:endParaRPr lang="en-US" dirty="0"/>
                    </a:p>
                  </a:txBody>
                  <a:tcPr/>
                </a:tc>
                <a:extLst>
                  <a:ext uri="{0D108BD9-81ED-4DB2-BD59-A6C34878D82A}">
                    <a16:rowId xmlns:a16="http://schemas.microsoft.com/office/drawing/2014/main" val="548183242"/>
                  </a:ext>
                </a:extLst>
              </a:tr>
              <a:tr h="370840">
                <a:tc>
                  <a:txBody>
                    <a:bodyPr/>
                    <a:lstStyle/>
                    <a:p>
                      <a:r>
                        <a:rPr lang="vi-VN" sz="1800" kern="1200" dirty="0">
                          <a:solidFill>
                            <a:schemeClr val="dk1"/>
                          </a:solidFill>
                          <a:latin typeface="+mn-lt"/>
                          <a:ea typeface="+mn-ea"/>
                          <a:cs typeface="+mn-cs"/>
                        </a:rPr>
                        <a:t>Phương tiện</a:t>
                      </a:r>
                      <a:endParaRPr lang="en-US" dirty="0"/>
                    </a:p>
                  </a:txBody>
                  <a:tcPr/>
                </a:tc>
                <a:tc>
                  <a:txBody>
                    <a:bodyPr/>
                    <a:lstStyle/>
                    <a:p>
                      <a:r>
                        <a:rPr lang="vi-VN" sz="1800" kern="1200" dirty="0">
                          <a:solidFill>
                            <a:schemeClr val="dk1"/>
                          </a:solidFill>
                          <a:latin typeface="+mn-lt"/>
                          <a:ea typeface="+mn-ea"/>
                          <a:cs typeface="+mn-cs"/>
                        </a:rPr>
                        <a:t>Tăng cường sử dụng tranh ảnh, đồ chơi có sẵn</a:t>
                      </a:r>
                      <a:endParaRPr lang="en-US" dirty="0"/>
                    </a:p>
                  </a:txBody>
                  <a:tcPr/>
                </a:tc>
                <a:tc>
                  <a:txBody>
                    <a:bodyPr/>
                    <a:lstStyle/>
                    <a:p>
                      <a:r>
                        <a:rPr lang="vi-VN" sz="1800" kern="1200" dirty="0">
                          <a:solidFill>
                            <a:schemeClr val="dk1"/>
                          </a:solidFill>
                          <a:latin typeface="+mn-lt"/>
                          <a:ea typeface="+mn-ea"/>
                          <a:cs typeface="+mn-cs"/>
                        </a:rPr>
                        <a:t>Tăng cường sử dụng vật liệu tự nhiên, phế liệu, thiết bị hiện đại để thu thập thông tin chính</a:t>
                      </a:r>
                      <a:r>
                        <a:rPr lang="vi-VN" sz="1800" kern="1200" baseline="0" dirty="0">
                          <a:solidFill>
                            <a:schemeClr val="dk1"/>
                          </a:solidFill>
                          <a:latin typeface="+mn-lt"/>
                          <a:ea typeface="+mn-ea"/>
                          <a:cs typeface="+mn-cs"/>
                        </a:rPr>
                        <a:t> xác.</a:t>
                      </a:r>
                      <a:endParaRPr lang="en-US" dirty="0"/>
                    </a:p>
                  </a:txBody>
                  <a:tcPr/>
                </a:tc>
                <a:extLst>
                  <a:ext uri="{0D108BD9-81ED-4DB2-BD59-A6C34878D82A}">
                    <a16:rowId xmlns:a16="http://schemas.microsoft.com/office/drawing/2014/main" val="4093516968"/>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39637634"/>
                  </a:ext>
                </a:extLst>
              </a:tr>
            </a:tbl>
          </a:graphicData>
        </a:graphic>
      </p:graphicFrame>
      <p:sp>
        <p:nvSpPr>
          <p:cNvPr id="4" name="Chỗ dành sẵn cho Văn bản 3">
            <a:extLst>
              <a:ext uri="{FF2B5EF4-FFF2-40B4-BE49-F238E27FC236}">
                <a16:creationId xmlns:a16="http://schemas.microsoft.com/office/drawing/2014/main" id="{4706F0F4-3A36-6CF5-DA3A-9932D98109C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809661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BCFDF14B-2924-CA48-39E0-01CBDD3F09AE}"/>
              </a:ext>
            </a:extLst>
          </p:cNvPr>
          <p:cNvSpPr>
            <a:spLocks noGrp="1"/>
          </p:cNvSpPr>
          <p:nvPr>
            <p:ph type="title"/>
          </p:nvPr>
        </p:nvSpPr>
        <p:spPr>
          <a:xfrm>
            <a:off x="0" y="0"/>
            <a:ext cx="11945842" cy="624901"/>
          </a:xfrm>
        </p:spPr>
        <p:txBody>
          <a:bodyPr/>
          <a:lstStyle/>
          <a:p>
            <a:pPr algn="ctr"/>
            <a:r>
              <a:rPr lang="en-US" sz="2800"/>
              <a:t>Chương 2. </a:t>
            </a:r>
            <a:br>
              <a:rPr lang="en-US" sz="2800"/>
            </a:br>
            <a:r>
              <a:rPr lang="en-US" sz="2800"/>
              <a:t>Mô hình tổ chức hoạt động trải nghiệm cho trẻ ở trường MN</a:t>
            </a:r>
          </a:p>
        </p:txBody>
      </p:sp>
      <p:sp>
        <p:nvSpPr>
          <p:cNvPr id="3" name="Chỗ dành sẵn cho Nội dung 2">
            <a:extLst>
              <a:ext uri="{FF2B5EF4-FFF2-40B4-BE49-F238E27FC236}">
                <a16:creationId xmlns:a16="http://schemas.microsoft.com/office/drawing/2014/main" id="{402AD20D-A699-0280-9356-3E0A0A14BAF0}"/>
              </a:ext>
            </a:extLst>
          </p:cNvPr>
          <p:cNvSpPr>
            <a:spLocks noGrp="1"/>
          </p:cNvSpPr>
          <p:nvPr>
            <p:ph idx="1"/>
          </p:nvPr>
        </p:nvSpPr>
        <p:spPr>
          <a:xfrm>
            <a:off x="306846" y="846894"/>
            <a:ext cx="11549793" cy="5366415"/>
          </a:xfrm>
        </p:spPr>
        <p:txBody>
          <a:bodyPr/>
          <a:lstStyle/>
          <a:p>
            <a:pPr marL="0" indent="0">
              <a:buNone/>
            </a:pPr>
            <a:r>
              <a:rPr lang="en-US">
                <a:solidFill>
                  <a:srgbClr val="C00000"/>
                </a:solidFill>
              </a:rPr>
              <a:t>2.1. Căn cứ và nguyên tắc xây dựng mô hình tổ chức hoạt động trải nghiệm</a:t>
            </a:r>
          </a:p>
          <a:p>
            <a:pPr>
              <a:buFont typeface="Wingdings" panose="05000000000000000000" pitchFamily="2" charset="2"/>
              <a:buChar char="q"/>
            </a:pPr>
            <a:r>
              <a:rPr lang="en-US">
                <a:solidFill>
                  <a:srgbClr val="C00000"/>
                </a:solidFill>
              </a:rPr>
              <a:t>Căn cứ</a:t>
            </a:r>
          </a:p>
          <a:p>
            <a:pPr>
              <a:buFontTx/>
              <a:buChar char="-"/>
            </a:pPr>
            <a:r>
              <a:rPr lang="en-US"/>
              <a:t>Chương trình GDMN hiện hành (mục tiêu, hình thức HĐ, kế hoạch thực hiện CT)</a:t>
            </a:r>
          </a:p>
          <a:p>
            <a:pPr>
              <a:buFontTx/>
              <a:buChar char="-"/>
            </a:pPr>
            <a:r>
              <a:rPr lang="en-US"/>
              <a:t>Quy trình GD theo hướng trải nghiệm (4 GĐ)</a:t>
            </a:r>
          </a:p>
          <a:p>
            <a:pPr>
              <a:buFontTx/>
              <a:buChar char="-"/>
            </a:pPr>
            <a:r>
              <a:rPr lang="en-US"/>
              <a:t>Đặc điểm phát triển của trẻ mầm non </a:t>
            </a:r>
          </a:p>
          <a:p>
            <a:pPr>
              <a:buFontTx/>
              <a:buChar char="-"/>
            </a:pPr>
            <a:r>
              <a:rPr lang="en-US"/>
              <a:t>Thực trạng tổ chức các HĐGD cho trẻ ở trường MN hiện nay</a:t>
            </a:r>
          </a:p>
          <a:p>
            <a:pPr>
              <a:buFont typeface="Wingdings" panose="05000000000000000000" pitchFamily="2" charset="2"/>
              <a:buChar char="q"/>
            </a:pPr>
            <a:endParaRPr lang="en-US"/>
          </a:p>
        </p:txBody>
      </p:sp>
      <p:sp>
        <p:nvSpPr>
          <p:cNvPr id="4" name="Chỗ dành sẵn cho Văn bản 3">
            <a:extLst>
              <a:ext uri="{FF2B5EF4-FFF2-40B4-BE49-F238E27FC236}">
                <a16:creationId xmlns:a16="http://schemas.microsoft.com/office/drawing/2014/main" id="{377D8B91-BBBD-902F-AAD2-C49D41E0711C}"/>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220683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09BC9807-6612-A79F-0E5E-C2673E76470C}"/>
              </a:ext>
            </a:extLst>
          </p:cNvPr>
          <p:cNvSpPr>
            <a:spLocks noGrp="1"/>
          </p:cNvSpPr>
          <p:nvPr>
            <p:ph type="title"/>
          </p:nvPr>
        </p:nvSpPr>
        <p:spPr/>
        <p:txBody>
          <a:bodyPr/>
          <a:lstStyle/>
          <a:p>
            <a:r>
              <a:rPr lang="en-US"/>
              <a:t>  </a:t>
            </a:r>
            <a:r>
              <a:rPr lang="en-US" sz="2400"/>
              <a:t>Câu 2. </a:t>
            </a:r>
            <a:r>
              <a:rPr lang="en-US" sz="2400">
                <a:solidFill>
                  <a:prstClr val="black"/>
                </a:solidFill>
                <a:effectLst/>
                <a:ea typeface="+mn-ea"/>
              </a:rPr>
              <a:t>C</a:t>
            </a:r>
            <a:r>
              <a:rPr kumimoji="0" lang="en-US" sz="2400" b="0" i="0" u="none" strike="noStrike" kern="1200" cap="none" spc="0" normalizeH="0" baseline="0" noProof="0">
                <a:ln>
                  <a:noFill/>
                </a:ln>
                <a:solidFill>
                  <a:prstClr val="black"/>
                </a:solidFill>
                <a:effectLst/>
                <a:uLnTx/>
                <a:uFillTx/>
                <a:ea typeface="+mn-ea"/>
                <a:cs typeface="Arial" pitchFamily="34" charset="0"/>
              </a:rPr>
              <a:t>ác nhiệm vụ của giáo viên khi tổ chức hoạt động GD theo hướng TN</a:t>
            </a:r>
            <a:r>
              <a:rPr kumimoji="0" lang="en-US" sz="3200" b="0" i="0" u="none" strike="noStrike" kern="1200" cap="none" spc="0" normalizeH="0" baseline="0" noProof="0">
                <a:ln>
                  <a:noFill/>
                </a:ln>
                <a:solidFill>
                  <a:prstClr val="black"/>
                </a:solidFill>
                <a:effectLst/>
                <a:uLnTx/>
                <a:uFillTx/>
                <a:ea typeface="+mn-ea"/>
                <a:cs typeface="Arial" pitchFamily="34" charset="0"/>
              </a:rPr>
              <a:t>.</a:t>
            </a:r>
            <a:r>
              <a:rPr lang="en-US"/>
              <a:t> </a:t>
            </a:r>
          </a:p>
        </p:txBody>
      </p:sp>
      <p:sp>
        <p:nvSpPr>
          <p:cNvPr id="3" name="Chỗ dành sẵn cho Nội dung 2">
            <a:extLst>
              <a:ext uri="{FF2B5EF4-FFF2-40B4-BE49-F238E27FC236}">
                <a16:creationId xmlns:a16="http://schemas.microsoft.com/office/drawing/2014/main" id="{0CDFDD6F-DC7B-7E94-0700-B55F0C84B29B}"/>
              </a:ext>
            </a:extLst>
          </p:cNvPr>
          <p:cNvSpPr>
            <a:spLocks noGrp="1"/>
          </p:cNvSpPr>
          <p:nvPr>
            <p:ph idx="1"/>
          </p:nvPr>
        </p:nvSpPr>
        <p:spPr/>
        <p:txBody>
          <a:bodyPr/>
          <a:lstStyle/>
          <a:p>
            <a:pPr marL="274320" marR="0" lvl="0" indent="-274320" algn="l" defTabSz="914400" rtl="0" eaLnBrk="1" fontAlgn="auto" latinLnBrk="0" hangingPunct="1">
              <a:lnSpc>
                <a:spcPct val="100000"/>
              </a:lnSpc>
              <a:spcBef>
                <a:spcPts val="600"/>
              </a:spcBef>
              <a:spcAft>
                <a:spcPts val="0"/>
              </a:spcAft>
              <a:buClr>
                <a:srgbClr val="7FD13B"/>
              </a:buClr>
              <a:buSzPct val="70000"/>
              <a:buFont typeface="Wingdings"/>
              <a:buChar char=""/>
              <a:tabLst/>
              <a:defRPr/>
            </a:pPr>
            <a:r>
              <a:rPr kumimoji="0" lang="vi-VN"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Lựa chọn chủ đề</a:t>
            </a:r>
          </a:p>
          <a:p>
            <a:pPr marL="274320" marR="0" lvl="0" indent="-274320" algn="l" defTabSz="914400" rtl="0" eaLnBrk="1" fontAlgn="auto" latinLnBrk="0" hangingPunct="1">
              <a:lnSpc>
                <a:spcPct val="100000"/>
              </a:lnSpc>
              <a:spcBef>
                <a:spcPts val="600"/>
              </a:spcBef>
              <a:spcAft>
                <a:spcPts val="0"/>
              </a:spcAft>
              <a:buClr>
                <a:srgbClr val="7FD13B"/>
              </a:buClr>
              <a:buSzPct val="70000"/>
              <a:buFont typeface="Wingdings"/>
              <a:buChar char=""/>
              <a:tabLst/>
              <a:defRPr/>
            </a:pPr>
            <a:r>
              <a:rPr kumimoji="0" lang="vi-VN"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Xác định mục tiêu</a:t>
            </a:r>
          </a:p>
          <a:p>
            <a:pPr marL="274320" marR="0" lvl="0" indent="-274320" algn="l" defTabSz="914400" rtl="0" eaLnBrk="1" fontAlgn="auto" latinLnBrk="0" hangingPunct="1">
              <a:lnSpc>
                <a:spcPct val="100000"/>
              </a:lnSpc>
              <a:spcBef>
                <a:spcPts val="600"/>
              </a:spcBef>
              <a:spcAft>
                <a:spcPts val="0"/>
              </a:spcAft>
              <a:buClr>
                <a:srgbClr val="7FD13B"/>
              </a:buClr>
              <a:buSzPct val="70000"/>
              <a:buFont typeface="Wingdings"/>
              <a:buChar char=""/>
              <a:tabLst/>
              <a:defRPr/>
            </a:pPr>
            <a:r>
              <a:rPr kumimoji="0" lang="vi-VN"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Xác định nội dung</a:t>
            </a:r>
          </a:p>
          <a:p>
            <a:pPr marL="274320" marR="0" lvl="0" indent="-274320" algn="l" defTabSz="914400" rtl="0" eaLnBrk="1" fontAlgn="auto" latinLnBrk="0" hangingPunct="1">
              <a:lnSpc>
                <a:spcPct val="100000"/>
              </a:lnSpc>
              <a:spcBef>
                <a:spcPts val="600"/>
              </a:spcBef>
              <a:spcAft>
                <a:spcPts val="0"/>
              </a:spcAft>
              <a:buClr>
                <a:srgbClr val="7FD13B"/>
              </a:buClr>
              <a:buSzPct val="70000"/>
              <a:buFont typeface="Wingdings"/>
              <a:buChar char=""/>
              <a:tabLst/>
              <a:defRPr/>
            </a:pPr>
            <a:r>
              <a:rPr kumimoji="0" lang="vi-VN"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Chuẩn bị môi trường </a:t>
            </a:r>
          </a:p>
          <a:p>
            <a:pPr marL="274320" marR="0" lvl="0" indent="-274320" algn="l" defTabSz="914400" rtl="0" eaLnBrk="1" fontAlgn="auto" latinLnBrk="0" hangingPunct="1">
              <a:lnSpc>
                <a:spcPct val="100000"/>
              </a:lnSpc>
              <a:spcBef>
                <a:spcPts val="600"/>
              </a:spcBef>
              <a:spcAft>
                <a:spcPts val="0"/>
              </a:spcAft>
              <a:buClr>
                <a:srgbClr val="7FD13B"/>
              </a:buClr>
              <a:buSzPct val="70000"/>
              <a:buFont typeface="Wingdings"/>
              <a:buChar char=""/>
              <a:tabLst/>
              <a:defRPr/>
            </a:pPr>
            <a:r>
              <a:rPr kumimoji="0" lang="vi-VN"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Tiến hành hoạt động</a:t>
            </a:r>
          </a:p>
          <a:p>
            <a:pPr marL="274320" marR="0" lvl="0" indent="-274320" algn="l" defTabSz="914400" rtl="0" eaLnBrk="1" fontAlgn="auto" latinLnBrk="0" hangingPunct="1">
              <a:lnSpc>
                <a:spcPct val="100000"/>
              </a:lnSpc>
              <a:spcBef>
                <a:spcPts val="600"/>
              </a:spcBef>
              <a:spcAft>
                <a:spcPts val="0"/>
              </a:spcAft>
              <a:buClr>
                <a:srgbClr val="7FD13B"/>
              </a:buClr>
              <a:buSzPct val="70000"/>
              <a:buFont typeface="Wingdings"/>
              <a:buNone/>
              <a:tabLst/>
              <a:defRPr/>
            </a:pPr>
            <a:r>
              <a:rPr kumimoji="0" lang="vi-VN"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Bước 1</a:t>
            </a:r>
            <a:r>
              <a:rPr kumimoji="0" lang="vi-VN" sz="2400" b="1"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a:t>
            </a:r>
            <a:r>
              <a:rPr kumimoji="0" lang="vi-VN"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 Trải nghiệm thực tế</a:t>
            </a:r>
          </a:p>
          <a:p>
            <a:pPr marL="274320" marR="0" lvl="0" indent="-274320" algn="l" defTabSz="914400" rtl="0" eaLnBrk="1" fontAlgn="auto" latinLnBrk="0" hangingPunct="1">
              <a:lnSpc>
                <a:spcPct val="100000"/>
              </a:lnSpc>
              <a:spcBef>
                <a:spcPts val="600"/>
              </a:spcBef>
              <a:spcAft>
                <a:spcPts val="0"/>
              </a:spcAft>
              <a:buClr>
                <a:srgbClr val="7FD13B"/>
              </a:buClr>
              <a:buSzPct val="70000"/>
              <a:buFont typeface="Wingdings"/>
              <a:buNone/>
              <a:tabLst/>
              <a:defRPr/>
            </a:pPr>
            <a:r>
              <a:rPr kumimoji="0" lang="vi-VN"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Bước 2: Chia sẻ kinh nghiệm</a:t>
            </a:r>
          </a:p>
          <a:p>
            <a:pPr marL="274320" marR="0" lvl="0" indent="-274320" algn="l" defTabSz="914400" rtl="0" eaLnBrk="1" fontAlgn="auto" latinLnBrk="0" hangingPunct="1">
              <a:lnSpc>
                <a:spcPct val="100000"/>
              </a:lnSpc>
              <a:spcBef>
                <a:spcPts val="600"/>
              </a:spcBef>
              <a:spcAft>
                <a:spcPts val="0"/>
              </a:spcAft>
              <a:buClr>
                <a:srgbClr val="7FD13B"/>
              </a:buClr>
              <a:buSzPct val="70000"/>
              <a:buFont typeface="Wingdings"/>
              <a:buNone/>
              <a:tabLst/>
              <a:defRPr/>
            </a:pPr>
            <a:r>
              <a:rPr kumimoji="0" lang="vi-VN"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Bước 3: Đúc kết kinh nghiệm</a:t>
            </a:r>
          </a:p>
          <a:p>
            <a:pPr marL="274320" marR="0" lvl="0" indent="-274320" algn="l" defTabSz="914400" rtl="0" eaLnBrk="1" fontAlgn="auto" latinLnBrk="0" hangingPunct="1">
              <a:lnSpc>
                <a:spcPct val="100000"/>
              </a:lnSpc>
              <a:spcBef>
                <a:spcPts val="600"/>
              </a:spcBef>
              <a:spcAft>
                <a:spcPts val="0"/>
              </a:spcAft>
              <a:buClr>
                <a:srgbClr val="7FD13B"/>
              </a:buClr>
              <a:buSzPct val="70000"/>
              <a:buFont typeface="Wingdings"/>
              <a:buNone/>
              <a:tabLst/>
              <a:defRPr/>
            </a:pPr>
            <a:r>
              <a:rPr kumimoji="0" lang="vi-VN"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Bước 4: Vận dụng kinh nghiệm</a:t>
            </a:r>
            <a:endParaRPr lang="en-US"/>
          </a:p>
        </p:txBody>
      </p:sp>
      <p:sp>
        <p:nvSpPr>
          <p:cNvPr id="4" name="Chỗ dành sẵn cho Văn bản 3">
            <a:extLst>
              <a:ext uri="{FF2B5EF4-FFF2-40B4-BE49-F238E27FC236}">
                <a16:creationId xmlns:a16="http://schemas.microsoft.com/office/drawing/2014/main" id="{865308A3-AAC6-B333-79D8-49103ED9D494}"/>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178316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B6BD448F-3223-4C63-7169-3D104FB8F275}"/>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5C1AF247-5AA0-20D7-2A4A-6BF560E3A1F0}"/>
              </a:ext>
            </a:extLst>
          </p:cNvPr>
          <p:cNvSpPr>
            <a:spLocks noGrp="1"/>
          </p:cNvSpPr>
          <p:nvPr>
            <p:ph idx="1"/>
          </p:nvPr>
        </p:nvSpPr>
        <p:spPr>
          <a:xfrm>
            <a:off x="203200" y="910138"/>
            <a:ext cx="11653440" cy="5425909"/>
          </a:xfrm>
        </p:spPr>
        <p:txBody>
          <a:bodyPr>
            <a:normAutofit fontScale="40000" lnSpcReduction="20000"/>
          </a:bodyPr>
          <a:lstStyle/>
          <a:p>
            <a:pPr>
              <a:lnSpc>
                <a:spcPct val="170000"/>
              </a:lnSpc>
              <a:buFont typeface="Wingdings" panose="05000000000000000000" pitchFamily="2" charset="2"/>
              <a:buChar char="q"/>
            </a:pPr>
            <a:r>
              <a:rPr lang="en-US" sz="5900">
                <a:solidFill>
                  <a:srgbClr val="C00000"/>
                </a:solidFill>
              </a:rPr>
              <a:t>Nguyên tắc</a:t>
            </a:r>
          </a:p>
          <a:p>
            <a:pPr>
              <a:lnSpc>
                <a:spcPct val="170000"/>
              </a:lnSpc>
              <a:buFont typeface="Wingdings" panose="05000000000000000000" pitchFamily="2" charset="2"/>
              <a:buChar char="Ø"/>
            </a:pPr>
            <a:r>
              <a:rPr lang="en-US" sz="5900"/>
              <a:t>Đảm bảo thực hiện có hiệu quả mục tiêu phát triển năng lực trẻ MN </a:t>
            </a:r>
          </a:p>
          <a:p>
            <a:pPr>
              <a:lnSpc>
                <a:spcPct val="170000"/>
              </a:lnSpc>
              <a:buFont typeface="Wingdings" panose="05000000000000000000" pitchFamily="2" charset="2"/>
              <a:buChar char="Ø"/>
            </a:pPr>
            <a:r>
              <a:rPr lang="en-US" sz="5900"/>
              <a:t>Đảm bảo sử dụng tối đa các hình thức hoạt động của trẻ ở trường MN</a:t>
            </a:r>
          </a:p>
          <a:p>
            <a:pPr algn="l">
              <a:lnSpc>
                <a:spcPct val="170000"/>
              </a:lnSpc>
              <a:buFont typeface="Wingdings" panose="05000000000000000000" pitchFamily="2" charset="2"/>
              <a:buChar char="Ø"/>
            </a:pPr>
            <a:r>
              <a:rPr lang="en-US" sz="5900"/>
              <a:t>Đảm bảo  tính khả thi của mô hình tổ chức các HĐ trải nghiệm</a:t>
            </a:r>
          </a:p>
          <a:p>
            <a:pPr algn="l">
              <a:lnSpc>
                <a:spcPct val="170000"/>
              </a:lnSpc>
              <a:buFont typeface="Wingdings" panose="05000000000000000000" pitchFamily="2" charset="2"/>
              <a:buChar char="Ø"/>
            </a:pPr>
            <a:r>
              <a:rPr lang="en-US" sz="5900"/>
              <a:t>Đảm bảo tính cơ hội và sự tham gia, hỗ trợ theo khả năng của các lực lượng GD vào quá trình GD trẻ theo hướng xã hội hóa giáo dục</a:t>
            </a:r>
            <a:br>
              <a:rPr lang="en-US" sz="5900"/>
            </a:br>
            <a:endParaRPr lang="en-US" sz="5900"/>
          </a:p>
          <a:p>
            <a:pPr marL="0" indent="0" algn="l">
              <a:buNone/>
            </a:pPr>
            <a:br>
              <a:rPr lang="en-US"/>
            </a:br>
            <a:endParaRPr lang="en-US"/>
          </a:p>
        </p:txBody>
      </p:sp>
      <p:sp>
        <p:nvSpPr>
          <p:cNvPr id="4" name="Chỗ dành sẵn cho Văn bản 3">
            <a:extLst>
              <a:ext uri="{FF2B5EF4-FFF2-40B4-BE49-F238E27FC236}">
                <a16:creationId xmlns:a16="http://schemas.microsoft.com/office/drawing/2014/main" id="{AD17F5CF-3BDE-0749-B880-B0FAFE5D5486}"/>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342429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8F2162E-C07D-F376-31F2-34D43E8CC976}"/>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D98E0486-1370-F68F-28F2-1B0A249F0CDA}"/>
              </a:ext>
            </a:extLst>
          </p:cNvPr>
          <p:cNvSpPr>
            <a:spLocks noGrp="1"/>
          </p:cNvSpPr>
          <p:nvPr>
            <p:ph idx="1"/>
          </p:nvPr>
        </p:nvSpPr>
        <p:spPr/>
        <p:txBody>
          <a:bodyPr/>
          <a:lstStyle/>
          <a:p>
            <a:pPr marL="0" indent="0">
              <a:buNone/>
            </a:pPr>
            <a:r>
              <a:rPr lang="en-US" b="1">
                <a:solidFill>
                  <a:srgbClr val="FF0000"/>
                </a:solidFill>
              </a:rPr>
              <a:t>2.2. Cấu trúc và nội dung mô hình tổ chức hoạt động GD trải nghiệm</a:t>
            </a:r>
          </a:p>
          <a:p>
            <a:pPr>
              <a:buFont typeface="Wingdings" panose="05000000000000000000" pitchFamily="2" charset="2"/>
              <a:buChar char="q"/>
            </a:pPr>
            <a:r>
              <a:rPr lang="en-US">
                <a:solidFill>
                  <a:srgbClr val="FF0000"/>
                </a:solidFill>
              </a:rPr>
              <a:t>Mô hình gồm các thành tố: </a:t>
            </a:r>
          </a:p>
          <a:p>
            <a:pPr>
              <a:buFontTx/>
              <a:buChar char="-"/>
            </a:pPr>
            <a:r>
              <a:rPr lang="en-US"/>
              <a:t>Mục tiêu</a:t>
            </a:r>
          </a:p>
          <a:p>
            <a:pPr>
              <a:buFontTx/>
              <a:buChar char="-"/>
            </a:pPr>
            <a:r>
              <a:rPr lang="en-US"/>
              <a:t>Nội dung</a:t>
            </a:r>
          </a:p>
          <a:p>
            <a:pPr>
              <a:buFontTx/>
              <a:buChar char="-"/>
            </a:pPr>
            <a:r>
              <a:rPr lang="en-US"/>
              <a:t>Phương pháp</a:t>
            </a:r>
          </a:p>
          <a:p>
            <a:pPr>
              <a:buFontTx/>
              <a:buChar char="-"/>
            </a:pPr>
            <a:r>
              <a:rPr lang="en-US"/>
              <a:t>Hình thức, phương tiện, đánh giá …</a:t>
            </a:r>
          </a:p>
          <a:p>
            <a:pPr>
              <a:buFontTx/>
              <a:buChar char="-"/>
            </a:pPr>
            <a:endParaRPr lang="en-US"/>
          </a:p>
        </p:txBody>
      </p:sp>
      <p:sp>
        <p:nvSpPr>
          <p:cNvPr id="4" name="Chỗ dành sẵn cho Văn bản 3">
            <a:extLst>
              <a:ext uri="{FF2B5EF4-FFF2-40B4-BE49-F238E27FC236}">
                <a16:creationId xmlns:a16="http://schemas.microsoft.com/office/drawing/2014/main" id="{D3DB3DA6-7DF3-A055-911D-FEB34F5D88BA}"/>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778241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345B1BA7-F60D-5BA7-1012-73F857B4E1D5}"/>
              </a:ext>
            </a:extLst>
          </p:cNvPr>
          <p:cNvSpPr>
            <a:spLocks noGrp="1"/>
          </p:cNvSpPr>
          <p:nvPr>
            <p:ph type="title"/>
          </p:nvPr>
        </p:nvSpPr>
        <p:spPr>
          <a:xfrm>
            <a:off x="0" y="-7723"/>
            <a:ext cx="11785600" cy="617173"/>
          </a:xfrm>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A48A7941-480C-37DD-3D57-8AD094025B4D}"/>
              </a:ext>
            </a:extLst>
          </p:cNvPr>
          <p:cNvSpPr>
            <a:spLocks noGrp="1"/>
          </p:cNvSpPr>
          <p:nvPr>
            <p:ph idx="1"/>
          </p:nvPr>
        </p:nvSpPr>
        <p:spPr>
          <a:xfrm>
            <a:off x="203200" y="1012591"/>
            <a:ext cx="11653440" cy="5200718"/>
          </a:xfrm>
        </p:spPr>
        <p:txBody>
          <a:bodyPr/>
          <a:lstStyle/>
          <a:p>
            <a:pPr>
              <a:buFont typeface="Wingdings" panose="05000000000000000000" pitchFamily="2" charset="2"/>
              <a:buChar char="q"/>
            </a:pPr>
            <a:r>
              <a:rPr lang="en-US" b="1">
                <a:solidFill>
                  <a:srgbClr val="FF0000"/>
                </a:solidFill>
              </a:rPr>
              <a:t>Cấu trúc hoạt động trải nghiệm: 4 thành phần</a:t>
            </a:r>
          </a:p>
          <a:p>
            <a:pPr>
              <a:buFont typeface="Wingdings" panose="05000000000000000000" pitchFamily="2" charset="2"/>
              <a:buChar char="Ø"/>
            </a:pPr>
            <a:r>
              <a:rPr lang="en-US"/>
              <a:t>Chương trình tổ chức hoạt động giáo dục của trẻ</a:t>
            </a:r>
          </a:p>
          <a:p>
            <a:pPr>
              <a:buFont typeface="Wingdings" panose="05000000000000000000" pitchFamily="2" charset="2"/>
              <a:buChar char="Ø"/>
            </a:pPr>
            <a:r>
              <a:rPr lang="en-US"/>
              <a:t>Môi trường hoạt động giáo dục của trẻ</a:t>
            </a:r>
          </a:p>
          <a:p>
            <a:pPr>
              <a:buFont typeface="Wingdings" panose="05000000000000000000" pitchFamily="2" charset="2"/>
              <a:buChar char="Ø"/>
            </a:pPr>
            <a:r>
              <a:rPr lang="en-US"/>
              <a:t>Tổ chức hoạt động giáo dục của trẻ</a:t>
            </a:r>
          </a:p>
          <a:p>
            <a:pPr>
              <a:buFont typeface="Wingdings" panose="05000000000000000000" pitchFamily="2" charset="2"/>
              <a:buChar char="Ø"/>
            </a:pPr>
            <a:r>
              <a:rPr lang="en-US"/>
              <a:t>Đánh giá hoạt động giáo dục trẻ</a:t>
            </a:r>
          </a:p>
          <a:p>
            <a:pPr>
              <a:buFont typeface="Wingdings" panose="05000000000000000000" pitchFamily="2" charset="2"/>
              <a:buChar char="Ø"/>
            </a:pPr>
            <a:endParaRPr lang="en-US"/>
          </a:p>
          <a:p>
            <a:pPr marL="0" indent="0">
              <a:buNone/>
            </a:pPr>
            <a:endParaRPr lang="en-US"/>
          </a:p>
        </p:txBody>
      </p:sp>
      <p:sp>
        <p:nvSpPr>
          <p:cNvPr id="4" name="Chỗ dành sẵn cho Văn bản 3">
            <a:extLst>
              <a:ext uri="{FF2B5EF4-FFF2-40B4-BE49-F238E27FC236}">
                <a16:creationId xmlns:a16="http://schemas.microsoft.com/office/drawing/2014/main" id="{2D90FE07-BFCA-A9F1-3B49-C2D0F9CB2363}"/>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825347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8AC5AB78-6B3E-06EF-42E3-D9BF17C0E5C6}"/>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4AA35117-0202-DF4F-92F8-428844D16DBD}"/>
              </a:ext>
            </a:extLst>
          </p:cNvPr>
          <p:cNvSpPr>
            <a:spLocks noGrp="1"/>
          </p:cNvSpPr>
          <p:nvPr>
            <p:ph idx="1"/>
          </p:nvPr>
        </p:nvSpPr>
        <p:spPr/>
        <p:txBody>
          <a:bodyPr>
            <a:normAutofit fontScale="92500" lnSpcReduction="20000"/>
          </a:bodyPr>
          <a:lstStyle/>
          <a:p>
            <a:pPr>
              <a:buFont typeface="Wingdings" panose="05000000000000000000" pitchFamily="2" charset="2"/>
              <a:buChar char="q"/>
            </a:pPr>
            <a:r>
              <a:rPr lang="en-US">
                <a:solidFill>
                  <a:srgbClr val="FF0000"/>
                </a:solidFill>
              </a:rPr>
              <a:t>Chương trình tổ chức hoạt động trải nghiệm cho trẻ MN</a:t>
            </a:r>
          </a:p>
          <a:p>
            <a:pPr marL="0" indent="0">
              <a:buNone/>
            </a:pPr>
            <a:r>
              <a:rPr lang="en-US"/>
              <a:t>Gồm các bước:</a:t>
            </a:r>
          </a:p>
          <a:p>
            <a:pPr>
              <a:buFont typeface="Wingdings" panose="05000000000000000000" pitchFamily="2" charset="2"/>
              <a:buChar char="Ø"/>
            </a:pPr>
            <a:r>
              <a:rPr lang="en-US" i="1">
                <a:solidFill>
                  <a:schemeClr val="accent2"/>
                </a:solidFill>
              </a:rPr>
              <a:t>Xác định mục tiêu chương trình</a:t>
            </a:r>
          </a:p>
          <a:p>
            <a:pPr marL="0" indent="0">
              <a:buNone/>
            </a:pPr>
            <a:r>
              <a:rPr lang="en-US" b="1"/>
              <a:t>Căn cứ</a:t>
            </a:r>
            <a:r>
              <a:rPr lang="en-US"/>
              <a:t>: xây dựng theo từng năm học, phân bổ theo từng giai đoạn.</a:t>
            </a:r>
          </a:p>
          <a:p>
            <a:pPr marL="0" indent="0">
              <a:buNone/>
            </a:pPr>
            <a:r>
              <a:rPr lang="en-US" b="1"/>
              <a:t>Các bước:</a:t>
            </a:r>
            <a:r>
              <a:rPr lang="en-US"/>
              <a:t> </a:t>
            </a:r>
          </a:p>
          <a:p>
            <a:pPr>
              <a:buFontTx/>
              <a:buChar char="-"/>
            </a:pPr>
            <a:r>
              <a:rPr lang="en-US"/>
              <a:t>Xem xét mục tiêu GD theo lĩnh vực phát triển dành cho các độ tuổi (hướng đến cung cấp kiến thức, hình thành KN, thái độ).</a:t>
            </a:r>
          </a:p>
          <a:p>
            <a:pPr>
              <a:buFontTx/>
              <a:buChar char="-"/>
            </a:pPr>
            <a:r>
              <a:rPr lang="en-US"/>
              <a:t>Xác định năng lực của trẻ được phát triển qua HĐGD trải nghiệm.</a:t>
            </a:r>
          </a:p>
          <a:p>
            <a:pPr marL="0" indent="0">
              <a:buNone/>
            </a:pPr>
            <a:r>
              <a:rPr lang="en-US"/>
              <a:t>(cảm xúc, chủ động tham gia hoạt động, đánh giá HĐ, vận dụng kinh nghiệm).</a:t>
            </a:r>
          </a:p>
          <a:p>
            <a:pPr>
              <a:buFontTx/>
              <a:buChar char="-"/>
            </a:pPr>
            <a:endParaRPr lang="en-US"/>
          </a:p>
          <a:p>
            <a:pPr>
              <a:buFontTx/>
              <a:buChar char="-"/>
            </a:pPr>
            <a:endParaRPr lang="en-US"/>
          </a:p>
        </p:txBody>
      </p:sp>
      <p:sp>
        <p:nvSpPr>
          <p:cNvPr id="4" name="Chỗ dành sẵn cho Văn bản 3">
            <a:extLst>
              <a:ext uri="{FF2B5EF4-FFF2-40B4-BE49-F238E27FC236}">
                <a16:creationId xmlns:a16="http://schemas.microsoft.com/office/drawing/2014/main" id="{8E5EB2FB-1546-D511-602C-30668A13B045}"/>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3176863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A88E919-A047-B307-EC29-E02AA4039946}"/>
              </a:ext>
            </a:extLst>
          </p:cNvPr>
          <p:cNvSpPr>
            <a:spLocks noGrp="1"/>
          </p:cNvSpPr>
          <p:nvPr>
            <p:ph type="title"/>
          </p:nvPr>
        </p:nvSpPr>
        <p:spPr/>
        <p:txBody>
          <a:bodyPr/>
          <a:lstStyle/>
          <a:p>
            <a:pPr algn="ct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Chương 2. </a:t>
            </a:r>
            <a:b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br>
            <a:r>
              <a:rPr kumimoji="0" lang="en-US" sz="2800" b="0" i="0" u="none" strike="noStrike" kern="1200" cap="none" spc="0" normalizeH="0" baseline="0" noProof="0">
                <a:ln>
                  <a:noFill/>
                </a:ln>
                <a:solidFill>
                  <a:srgbClr val="70AD47">
                    <a:lumMod val="50000"/>
                  </a:srgbClr>
                </a:solidFill>
                <a:effectLst>
                  <a:outerShdw blurRad="38100" dist="38100" dir="2700000" algn="tl">
                    <a:srgbClr val="000000">
                      <a:alpha val="43137"/>
                    </a:srgbClr>
                  </a:outerShdw>
                </a:effectLst>
                <a:uLnTx/>
                <a:uFillTx/>
                <a:ea typeface="+mj-ea"/>
                <a:cs typeface="Arial" pitchFamily="34" charset="0"/>
              </a:rPr>
              <a:t>Mô hình tổ chức hoạt động trải nghiệm cho trẻ ở trường MN</a:t>
            </a:r>
            <a:endParaRPr lang="en-US"/>
          </a:p>
        </p:txBody>
      </p:sp>
      <p:sp>
        <p:nvSpPr>
          <p:cNvPr id="3" name="Chỗ dành sẵn cho Nội dung 2">
            <a:extLst>
              <a:ext uri="{FF2B5EF4-FFF2-40B4-BE49-F238E27FC236}">
                <a16:creationId xmlns:a16="http://schemas.microsoft.com/office/drawing/2014/main" id="{2A8FF595-1012-6144-00FB-A176D0F69D77}"/>
              </a:ext>
            </a:extLst>
          </p:cNvPr>
          <p:cNvSpPr>
            <a:spLocks noGrp="1"/>
          </p:cNvSpPr>
          <p:nvPr>
            <p:ph idx="1"/>
          </p:nvPr>
        </p:nvSpPr>
        <p:spPr/>
        <p:txBody>
          <a:bodyPr/>
          <a:lstStyle/>
          <a:p>
            <a:pPr>
              <a:buFont typeface="Wingdings" panose="05000000000000000000" pitchFamily="2" charset="2"/>
              <a:buChar char="Ø"/>
            </a:pPr>
            <a:r>
              <a:rPr lang="en-US">
                <a:solidFill>
                  <a:schemeClr val="accent2"/>
                </a:solidFill>
              </a:rPr>
              <a:t>Lựa chọn nội dung, hình thức tổ chức HĐ trải nghiệm cho trẻ</a:t>
            </a:r>
          </a:p>
          <a:p>
            <a:pPr>
              <a:buFontTx/>
              <a:buChar char="-"/>
            </a:pPr>
            <a:r>
              <a:rPr lang="en-US" i="1"/>
              <a:t>Nội dung:</a:t>
            </a:r>
            <a:r>
              <a:rPr lang="en-US"/>
              <a:t> xác định dựa trên các chủ đề/đề tài liên quan đến môi trường tự nhiên/xã hội, các sự kiện diễn ra tại  các địa phương (tháng 9: khai giảng – “Ngày hội đến trường”; T10: 20/10 – “Quà tặng bà, mẹ, cô giáo”…..</a:t>
            </a:r>
          </a:p>
          <a:p>
            <a:pPr>
              <a:buFontTx/>
              <a:buChar char="-"/>
            </a:pPr>
            <a:r>
              <a:rPr lang="en-US" i="1"/>
              <a:t>Hình thức</a:t>
            </a:r>
            <a:r>
              <a:rPr lang="en-US"/>
              <a:t>: vui chơi, học tập, lao động, lễ hội, tham quan. Các hình thức này có thể thiết kế dưới dạng chủ đề/đề tài trải nghiệm cho trẻ.</a:t>
            </a:r>
          </a:p>
          <a:p>
            <a:pPr marL="0" indent="0">
              <a:buNone/>
            </a:pPr>
            <a:endParaRPr lang="en-US">
              <a:solidFill>
                <a:srgbClr val="FFC000"/>
              </a:solidFill>
            </a:endParaRPr>
          </a:p>
          <a:p>
            <a:pPr marL="0" indent="0">
              <a:buNone/>
            </a:pPr>
            <a:endParaRPr lang="en-US">
              <a:solidFill>
                <a:srgbClr val="FFC000"/>
              </a:solidFill>
            </a:endParaRPr>
          </a:p>
          <a:p>
            <a:pPr>
              <a:buFont typeface="Wingdings" panose="05000000000000000000" pitchFamily="2" charset="2"/>
              <a:buChar char="Ø"/>
            </a:pPr>
            <a:endParaRPr lang="en-US"/>
          </a:p>
        </p:txBody>
      </p:sp>
      <p:sp>
        <p:nvSpPr>
          <p:cNvPr id="4" name="Chỗ dành sẵn cho Văn bản 3">
            <a:extLst>
              <a:ext uri="{FF2B5EF4-FFF2-40B4-BE49-F238E27FC236}">
                <a16:creationId xmlns:a16="http://schemas.microsoft.com/office/drawing/2014/main" id="{0062A79C-8D98-B782-CF15-D89AB6FCC6E3}"/>
              </a:ext>
            </a:extLst>
          </p:cNvPr>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798253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GENSWF_SLIDE_UID" val="{43FF9559-5DF9-4294-B997-450A8CCE6503}:27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4138</TotalTime>
  <Words>3907</Words>
  <Application>Microsoft Office PowerPoint</Application>
  <PresentationFormat>Màn hình rộng</PresentationFormat>
  <Paragraphs>341</Paragraphs>
  <Slides>40</Slides>
  <Notes>1</Notes>
  <HiddenSlides>0</HiddenSlides>
  <MMClips>0</MMClips>
  <ScaleCrop>false</ScaleCrop>
  <HeadingPairs>
    <vt:vector size="6" baseType="variant">
      <vt:variant>
        <vt:lpstr>Phông được Dùng</vt:lpstr>
      </vt:variant>
      <vt:variant>
        <vt:i4>9</vt:i4>
      </vt:variant>
      <vt:variant>
        <vt:lpstr>Chủ đề</vt:lpstr>
      </vt:variant>
      <vt:variant>
        <vt:i4>1</vt:i4>
      </vt:variant>
      <vt:variant>
        <vt:lpstr>Tiêu đề Bản chiếu</vt:lpstr>
      </vt:variant>
      <vt:variant>
        <vt:i4>40</vt:i4>
      </vt:variant>
    </vt:vector>
  </HeadingPairs>
  <TitlesOfParts>
    <vt:vector size="50" baseType="lpstr">
      <vt:lpstr>Arial</vt:lpstr>
      <vt:lpstr>Calibri</vt:lpstr>
      <vt:lpstr>Calibri Light</vt:lpstr>
      <vt:lpstr>Candara</vt:lpstr>
      <vt:lpstr>Minion</vt:lpstr>
      <vt:lpstr>Tahoma</vt:lpstr>
      <vt:lpstr>Times New Roman</vt:lpstr>
      <vt:lpstr>UTM Swiss Condensed</vt:lpstr>
      <vt:lpstr>Wingdings</vt:lpstr>
      <vt:lpstr>Office Theme</vt:lpstr>
      <vt:lpstr>TỔ CHỨC HOẠT ĐỘNG TRẢI NGHIỆM CHO TRẺ  Ở TRƯỜNG MẦM NON</vt:lpstr>
      <vt:lpstr>            CHƯƠNG 2. MÔ HÌNH HOẠT ĐỘNG TRẢI NGHIỆM CỦA TRẺ MẦM NON</vt:lpstr>
      <vt:lpstr>   Nội dung chương 2</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Chương 2.  Mô hình tổ chức hoạt động trải nghiệm cho trẻ ở trường MN</vt:lpstr>
      <vt:lpstr>      Bài tập cá nhân</vt:lpstr>
      <vt:lpstr>    Hướng dẫn bài tập: Câu 1. So sánh hoạt động giáo dục truyền thống với giáo dục theo hướng TN</vt:lpstr>
      <vt:lpstr>  Câu 2. Các nhiệm vụ của giáo viên khi tổ chức hoạt động GD theo hướng TN.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Tran Thi Hoang Yen</cp:lastModifiedBy>
  <cp:revision>86</cp:revision>
  <dcterms:created xsi:type="dcterms:W3CDTF">2021-08-29T23:33:46Z</dcterms:created>
  <dcterms:modified xsi:type="dcterms:W3CDTF">2024-04-03T08:28:37Z</dcterms:modified>
</cp:coreProperties>
</file>