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333" r:id="rId3"/>
    <p:sldId id="350" r:id="rId4"/>
    <p:sldId id="308" r:id="rId5"/>
    <p:sldId id="354" r:id="rId6"/>
    <p:sldId id="339" r:id="rId7"/>
    <p:sldId id="342" r:id="rId8"/>
    <p:sldId id="323" r:id="rId9"/>
    <p:sldId id="351" r:id="rId10"/>
    <p:sldId id="352" r:id="rId11"/>
    <p:sldId id="353" r:id="rId12"/>
    <p:sldId id="325" r:id="rId13"/>
    <p:sldId id="330" r:id="rId14"/>
    <p:sldId id="346" r:id="rId15"/>
    <p:sldId id="313" r:id="rId16"/>
    <p:sldId id="348" r:id="rId17"/>
    <p:sldId id="349" r:id="rId18"/>
    <p:sldId id="3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00" y="4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24A1D-2E5B-4456-B4DB-3AB0B01AB5B2}"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DAC43-53A8-4B03-AB59-436136F1F209}" type="slidenum">
              <a:rPr lang="en-US" smtClean="0"/>
              <a:t>‹#›</a:t>
            </a:fld>
            <a:endParaRPr lang="en-US"/>
          </a:p>
        </p:txBody>
      </p:sp>
    </p:spTree>
    <p:extLst>
      <p:ext uri="{BB962C8B-B14F-4D97-AF65-F5344CB8AC3E}">
        <p14:creationId xmlns:p14="http://schemas.microsoft.com/office/powerpoint/2010/main" val="23024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0" i="0" kern="1200" dirty="0" smtClean="0">
                <a:solidFill>
                  <a:schemeClr val="tx1"/>
                </a:solidFill>
                <a:effectLst/>
                <a:latin typeface="+mn-lt"/>
                <a:ea typeface="+mn-ea"/>
                <a:cs typeface="+mn-cs"/>
              </a:rPr>
              <a:t>Từ năm 2011 - 2016, khu vực Tây Bắc ghi nhận số trường hợp mắc viêm não vi rút ở mức cao so với cả nước. Nghiên cứu cắt ngang nhằm mô tả đặc điểm dịch tễ của viêm não vi rút tại 3 tỉnh khu vực Tây Bắc: Điện Biên, Sơn La và Lào Cai, năm 2017-2018. Kết quả cho thấy tổng số 473 trường hợp bệnh viêm não vi rút được đưa vào nghiên cứu, ghi nhận tại 28/31 huyện/thị xã/thành phố của 3 tỉnh Sơn La, Điện Biên, Lào Cai, 17 trường hợp tử vong. Tỷ lệ chết/mắc là 3,6% và tỷ lệ có di chứng thần kinh ở các mức độ là 9,5%. Ca bệnh ghi nhận vào tất cả các tháng trong năm nhưng đỉnh dịch vào tháng 6 - 7. Tỷ lệ nam là 55%, cao hơn nữ giới. Nhóm trẻ 5 - 14 tuổi chiếm tỷ lệ cao nhất với 26,8%, số trường hợp mắc ở lứa tuổi 15 - 29 tuổi chiếm tỷ lệ đáng kể (23,5% tổng số trường hợp mắc). Phân bố tác nhân phát hiện được ở các mẫu dịch não tuỷ có xét nghiệm dương tính cho thấy vi rút viêm não Nhật Bản chiếm 91,9%, các tác nhân còn lại là vi rút đường ruột không định tuýp (4,6%), vi rút Cytomegalo (2,3%), Herpes (1,2%) chiếm tỷ lệ nhỏ. Hầu hết các trường hợp mắc không được tiêm chủng vắc xin viêm não Nhật Bản, chiếm tới 97,1%.</a:t>
            </a:r>
            <a:r>
              <a:rPr lang="en-US" sz="1200" b="0" i="0" kern="1200" dirty="0" smtClean="0">
                <a:solidFill>
                  <a:schemeClr val="tx1"/>
                </a:solidFill>
                <a:effectLst/>
                <a:latin typeface="+mn-lt"/>
                <a:ea typeface="+mn-ea"/>
                <a:cs typeface="+mn-cs"/>
              </a:rPr>
              <a:t> https://vjpm.vn/index.php/vjpm/article/view/298</a:t>
            </a:r>
            <a:endParaRPr lang="en-US" dirty="0"/>
          </a:p>
        </p:txBody>
      </p:sp>
      <p:sp>
        <p:nvSpPr>
          <p:cNvPr id="4" name="Slide Number Placeholder 3"/>
          <p:cNvSpPr>
            <a:spLocks noGrp="1"/>
          </p:cNvSpPr>
          <p:nvPr>
            <p:ph type="sldNum" sz="quarter" idx="10"/>
          </p:nvPr>
        </p:nvSpPr>
        <p:spPr/>
        <p:txBody>
          <a:bodyPr/>
          <a:lstStyle/>
          <a:p>
            <a:fld id="{0B7DAC43-53A8-4B03-AB59-436136F1F209}" type="slidenum">
              <a:rPr lang="en-US" smtClean="0"/>
              <a:t>1</a:t>
            </a:fld>
            <a:endParaRPr lang="en-US"/>
          </a:p>
        </p:txBody>
      </p:sp>
    </p:spTree>
    <p:extLst>
      <p:ext uri="{BB962C8B-B14F-4D97-AF65-F5344CB8AC3E}">
        <p14:creationId xmlns:p14="http://schemas.microsoft.com/office/powerpoint/2010/main" val="329157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DAC43-53A8-4B03-AB59-436136F1F209}" type="slidenum">
              <a:rPr lang="en-US" smtClean="0"/>
              <a:t>11</a:t>
            </a:fld>
            <a:endParaRPr lang="en-US"/>
          </a:p>
        </p:txBody>
      </p:sp>
    </p:spTree>
    <p:extLst>
      <p:ext uri="{BB962C8B-B14F-4D97-AF65-F5344CB8AC3E}">
        <p14:creationId xmlns:p14="http://schemas.microsoft.com/office/powerpoint/2010/main" val="42409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DAC43-53A8-4B03-AB59-436136F1F209}" type="slidenum">
              <a:rPr lang="en-US" smtClean="0"/>
              <a:t>12</a:t>
            </a:fld>
            <a:endParaRPr lang="en-US"/>
          </a:p>
        </p:txBody>
      </p:sp>
    </p:spTree>
    <p:extLst>
      <p:ext uri="{BB962C8B-B14F-4D97-AF65-F5344CB8AC3E}">
        <p14:creationId xmlns:p14="http://schemas.microsoft.com/office/powerpoint/2010/main" val="188521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smtClean="0">
                <a:solidFill>
                  <a:schemeClr val="tx1"/>
                </a:solidFill>
                <a:effectLst/>
                <a:latin typeface="+mn-lt"/>
                <a:ea typeface="+mn-ea"/>
                <a:cs typeface="+mn-cs"/>
              </a:rPr>
              <a:t>Điều trị</a:t>
            </a:r>
            <a:r>
              <a:rPr lang="vi-VN" sz="1200" b="0" i="0" kern="1200" dirty="0" smtClean="0">
                <a:solidFill>
                  <a:schemeClr val="tx1"/>
                </a:solidFill>
                <a:effectLst/>
                <a:latin typeface="+mn-lt"/>
                <a:ea typeface="+mn-ea"/>
                <a:cs typeface="+mn-cs"/>
              </a:rPr>
              <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Nguyên tắc</a:t>
            </a:r>
          </a:p>
          <a:p>
            <a:r>
              <a:rPr lang="vi-VN" sz="1200" b="0" i="0" kern="1200" dirty="0" smtClean="0">
                <a:solidFill>
                  <a:schemeClr val="tx1"/>
                </a:solidFill>
                <a:effectLst/>
                <a:latin typeface="+mn-lt"/>
                <a:ea typeface="+mn-ea"/>
                <a:cs typeface="+mn-cs"/>
              </a:rPr>
              <a:t>Không có thuốc đặc hiệu, điều trị triệu chứng là chủ yếu</a:t>
            </a:r>
          </a:p>
          <a:p>
            <a:r>
              <a:rPr lang="vi-VN" sz="1200" b="0" i="0" kern="1200" dirty="0" smtClean="0">
                <a:solidFill>
                  <a:schemeClr val="tx1"/>
                </a:solidFill>
                <a:effectLst/>
                <a:latin typeface="+mn-lt"/>
                <a:ea typeface="+mn-ea"/>
                <a:cs typeface="+mn-cs"/>
              </a:rPr>
              <a:t>Cần được phát hiện và điều trị biến chứng kịp thời</a:t>
            </a:r>
          </a:p>
          <a:p>
            <a:r>
              <a:rPr lang="vi-VN" sz="1200" b="0" i="0" kern="1200" dirty="0" smtClean="0">
                <a:solidFill>
                  <a:schemeClr val="tx1"/>
                </a:solidFill>
                <a:effectLst/>
                <a:latin typeface="+mn-lt"/>
                <a:ea typeface="+mn-ea"/>
                <a:cs typeface="+mn-cs"/>
              </a:rPr>
              <a:t>Hạ nhiệt tích cực</a:t>
            </a:r>
          </a:p>
          <a:p>
            <a:r>
              <a:rPr lang="vi-VN" sz="1200" b="0" i="0" kern="1200" dirty="0" smtClean="0">
                <a:solidFill>
                  <a:schemeClr val="tx1"/>
                </a:solidFill>
                <a:effectLst/>
                <a:latin typeface="+mn-lt"/>
                <a:ea typeface="+mn-ea"/>
                <a:cs typeface="+mn-cs"/>
              </a:rPr>
              <a:t>Chống co giật</a:t>
            </a:r>
          </a:p>
          <a:p>
            <a:r>
              <a:rPr lang="vi-VN" sz="1200" b="0" i="0" kern="1200" dirty="0" smtClean="0">
                <a:solidFill>
                  <a:schemeClr val="tx1"/>
                </a:solidFill>
                <a:effectLst/>
                <a:latin typeface="+mn-lt"/>
                <a:ea typeface="+mn-ea"/>
                <a:cs typeface="+mn-cs"/>
              </a:rPr>
              <a:t>Chống suy hô hấp – thở máy</a:t>
            </a:r>
          </a:p>
          <a:p>
            <a:r>
              <a:rPr lang="vi-VN" sz="1200" b="0" i="0" kern="1200" dirty="0" smtClean="0">
                <a:solidFill>
                  <a:schemeClr val="tx1"/>
                </a:solidFill>
                <a:effectLst/>
                <a:latin typeface="+mn-lt"/>
                <a:ea typeface="+mn-ea"/>
                <a:cs typeface="+mn-cs"/>
              </a:rPr>
              <a:t>Chống phù não</a:t>
            </a:r>
          </a:p>
          <a:p>
            <a:r>
              <a:rPr lang="vi-VN" sz="1200" b="0" i="0" kern="1200" dirty="0" smtClean="0">
                <a:solidFill>
                  <a:schemeClr val="tx1"/>
                </a:solidFill>
                <a:effectLst/>
                <a:latin typeface="+mn-lt"/>
                <a:ea typeface="+mn-ea"/>
                <a:cs typeface="+mn-cs"/>
              </a:rPr>
              <a:t>Cân bằng nước, điện giải, thăng bằng kiềm toan</a:t>
            </a:r>
          </a:p>
          <a:p>
            <a:r>
              <a:rPr lang="vi-VN" sz="1200" b="0" i="0" kern="1200" dirty="0" smtClean="0">
                <a:solidFill>
                  <a:schemeClr val="tx1"/>
                </a:solidFill>
                <a:effectLst/>
                <a:latin typeface="+mn-lt"/>
                <a:ea typeface="+mn-ea"/>
                <a:cs typeface="+mn-cs"/>
              </a:rPr>
              <a:t>Dựa vào điện giải đồ và đường máu để điều chỉnh nếu có rối loạn</a:t>
            </a:r>
          </a:p>
          <a:p>
            <a:r>
              <a:rPr lang="vi-VN" sz="1200" b="0" i="0" kern="1200" dirty="0" smtClean="0">
                <a:solidFill>
                  <a:schemeClr val="tx1"/>
                </a:solidFill>
                <a:effectLst/>
                <a:latin typeface="+mn-lt"/>
                <a:ea typeface="+mn-ea"/>
                <a:cs typeface="+mn-cs"/>
              </a:rPr>
              <a:t>Nếu có điều kiện đo các thông số về khí máu để điều chỉnh thăng bằng toan – kiềm</a:t>
            </a:r>
          </a:p>
          <a:p>
            <a:r>
              <a:rPr lang="vi-VN" sz="1200" b="0" i="0" kern="1200" dirty="0" smtClean="0">
                <a:solidFill>
                  <a:schemeClr val="tx1"/>
                </a:solidFill>
                <a:effectLst/>
                <a:latin typeface="+mn-lt"/>
                <a:ea typeface="+mn-ea"/>
                <a:cs typeface="+mn-cs"/>
              </a:rPr>
              <a:t>Dinh dưỡng chăm sóc</a:t>
            </a:r>
          </a:p>
          <a:p>
            <a:r>
              <a:rPr lang="vi-VN" sz="1200" b="0" i="0" kern="1200" dirty="0" smtClean="0">
                <a:solidFill>
                  <a:schemeClr val="tx1"/>
                </a:solidFill>
                <a:effectLst/>
                <a:latin typeface="+mn-lt"/>
                <a:ea typeface="+mn-ea"/>
                <a:cs typeface="+mn-cs"/>
              </a:rPr>
              <a:t>Chống bội nhiễm</a:t>
            </a:r>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7DAC43-53A8-4B03-AB59-436136F1F209}" type="slidenum">
              <a:rPr lang="en-US" smtClean="0"/>
              <a:t>13</a:t>
            </a:fld>
            <a:endParaRPr lang="en-US"/>
          </a:p>
        </p:txBody>
      </p:sp>
    </p:spTree>
    <p:extLst>
      <p:ext uri="{BB962C8B-B14F-4D97-AF65-F5344CB8AC3E}">
        <p14:creationId xmlns:p14="http://schemas.microsoft.com/office/powerpoint/2010/main" val="1597390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smtClean="0">
                <a:solidFill>
                  <a:schemeClr val="tx1"/>
                </a:solidFill>
                <a:effectLst/>
                <a:latin typeface="+mn-lt"/>
                <a:ea typeface="+mn-ea"/>
                <a:cs typeface="+mn-cs"/>
              </a:rPr>
              <a:t>Phòng ngừa</a:t>
            </a:r>
            <a:r>
              <a:rPr lang="vi-VN" sz="1200" b="0" i="0" kern="1200" dirty="0" smtClean="0">
                <a:solidFill>
                  <a:schemeClr val="tx1"/>
                </a:solidFill>
                <a:effectLst/>
                <a:latin typeface="+mn-lt"/>
                <a:ea typeface="+mn-ea"/>
                <a:cs typeface="+mn-cs"/>
              </a:rPr>
              <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Chủ động đưa con em đi tiêm chủng đầy đủ, đúng lịch tất cả các mũi VNNB, bởi vì vaccin chính là biện pháp phòng bệnh quan trọng nhất, hiệu quả nhất và chỉ có tỷ lệ tiêm chủng cao mới có khả năng bảo vệ được cá nhân và cộng đồng trước các dịch bệnh nguy hiểm trong đó có VNNB. Viêm não Nhật Bản được đưa vào chương trình tiêm chủng quốc gia tại Việt Nam từ 1997 áp dụng cho tất cả các trẻ trên 1 tuổi với lịch chích 3 mũi</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Đối với trẻ em dưới 5 tuổi : Tiêm 3 liều cơ bản theo lịch tiêm của chương trình tiêm chủng mở rộng.</a:t>
            </a:r>
          </a:p>
          <a:p>
            <a:r>
              <a:rPr lang="vi-VN" sz="1200" b="0" i="0" kern="1200" dirty="0" smtClean="0">
                <a:solidFill>
                  <a:schemeClr val="tx1"/>
                </a:solidFill>
                <a:effectLst/>
                <a:latin typeface="+mn-lt"/>
                <a:ea typeface="+mn-ea"/>
                <a:cs typeface="+mn-cs"/>
              </a:rPr>
              <a:t>Mũi 1: lúc trẻ đủ 1 tuổi</a:t>
            </a:r>
          </a:p>
          <a:p>
            <a:r>
              <a:rPr lang="vi-VN" sz="1200" b="0" i="0" kern="1200" dirty="0" smtClean="0">
                <a:solidFill>
                  <a:schemeClr val="tx1"/>
                </a:solidFill>
                <a:effectLst/>
                <a:latin typeface="+mn-lt"/>
                <a:ea typeface="+mn-ea"/>
                <a:cs typeface="+mn-cs"/>
              </a:rPr>
              <a:t>Mũi 2: sau mũi 1 từ 1 đến 2 tuần</a:t>
            </a:r>
          </a:p>
          <a:p>
            <a:r>
              <a:rPr lang="vi-VN" sz="1200" b="0" i="0" kern="1200" dirty="0" smtClean="0">
                <a:solidFill>
                  <a:schemeClr val="tx1"/>
                </a:solidFill>
                <a:effectLst/>
                <a:latin typeface="+mn-lt"/>
                <a:ea typeface="+mn-ea"/>
                <a:cs typeface="+mn-cs"/>
              </a:rPr>
              <a:t>Mũi 3: sau mũi 2 là một năm</a:t>
            </a:r>
          </a:p>
          <a:p>
            <a:r>
              <a:rPr lang="vi-VN" sz="1200" b="0" i="0" kern="1200" dirty="0" smtClean="0">
                <a:solidFill>
                  <a:schemeClr val="tx1"/>
                </a:solidFill>
                <a:effectLst/>
                <a:latin typeface="+mn-lt"/>
                <a:ea typeface="+mn-ea"/>
                <a:cs typeface="+mn-cs"/>
              </a:rPr>
              <a:t>Sau đó cứ 3-4 năm tiêm nhắc lại một lần cho đến khi trẻ qua 15 tuổi.</a:t>
            </a:r>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7DAC43-53A8-4B03-AB59-436136F1F209}" type="slidenum">
              <a:rPr lang="en-US" smtClean="0"/>
              <a:t>14</a:t>
            </a:fld>
            <a:endParaRPr lang="en-US"/>
          </a:p>
        </p:txBody>
      </p:sp>
    </p:spTree>
    <p:extLst>
      <p:ext uri="{BB962C8B-B14F-4D97-AF65-F5344CB8AC3E}">
        <p14:creationId xmlns:p14="http://schemas.microsoft.com/office/powerpoint/2010/main" val="417918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https://dongnaicdc.vn/infographic-bo-y-te-khuyen-cao-phong-chong-sot-xuat-huyet</a:t>
            </a:r>
            <a:endParaRPr lang="en-US" dirty="0"/>
          </a:p>
        </p:txBody>
      </p:sp>
      <p:sp>
        <p:nvSpPr>
          <p:cNvPr id="4" name="Slide Number Placeholder 3"/>
          <p:cNvSpPr>
            <a:spLocks noGrp="1"/>
          </p:cNvSpPr>
          <p:nvPr>
            <p:ph type="sldNum" sz="quarter" idx="10"/>
          </p:nvPr>
        </p:nvSpPr>
        <p:spPr/>
        <p:txBody>
          <a:bodyPr/>
          <a:lstStyle/>
          <a:p>
            <a:fld id="{0B7DAC43-53A8-4B03-AB59-436136F1F209}" type="slidenum">
              <a:rPr lang="en-US" smtClean="0"/>
              <a:t>15</a:t>
            </a:fld>
            <a:endParaRPr lang="en-US"/>
          </a:p>
        </p:txBody>
      </p:sp>
    </p:spTree>
    <p:extLst>
      <p:ext uri="{BB962C8B-B14F-4D97-AF65-F5344CB8AC3E}">
        <p14:creationId xmlns:p14="http://schemas.microsoft.com/office/powerpoint/2010/main" val="111509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7DAC43-53A8-4B03-AB59-436136F1F209}" type="slidenum">
              <a:rPr lang="en-US" smtClean="0"/>
              <a:t>16</a:t>
            </a:fld>
            <a:endParaRPr lang="en-US"/>
          </a:p>
        </p:txBody>
      </p:sp>
    </p:spTree>
    <p:extLst>
      <p:ext uri="{BB962C8B-B14F-4D97-AF65-F5344CB8AC3E}">
        <p14:creationId xmlns:p14="http://schemas.microsoft.com/office/powerpoint/2010/main" val="3635815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https://baosonla.vn/muong-la/kho-khan-trong-cong-tac-tiem-chung-o-cac-xa-vung-cao-muong-la-38315.html</a:t>
            </a:r>
          </a:p>
          <a:p>
            <a:endParaRPr lang="en-US" dirty="0" smtClean="0"/>
          </a:p>
          <a:p>
            <a:r>
              <a:rPr lang="vi-VN" sz="1200" b="1" i="0" kern="1200" dirty="0" smtClean="0">
                <a:solidFill>
                  <a:schemeClr val="tx1"/>
                </a:solidFill>
                <a:effectLst/>
                <a:latin typeface="+mn-lt"/>
                <a:ea typeface="+mn-ea"/>
                <a:cs typeface="+mn-cs"/>
              </a:rPr>
              <a:t>A. KHÓ KHĂN VÀ THÁCH THỨC:</a:t>
            </a:r>
            <a:endParaRPr lang="vi-VN" sz="1200" b="0" i="0" kern="1200" dirty="0" smtClean="0">
              <a:solidFill>
                <a:schemeClr val="tx1"/>
              </a:solidFill>
              <a:effectLst/>
              <a:latin typeface="+mn-lt"/>
              <a:ea typeface="+mn-ea"/>
              <a:cs typeface="+mn-cs"/>
            </a:endParaRPr>
          </a:p>
          <a:p>
            <a:r>
              <a:rPr lang="vi-VN" sz="1200" b="1" i="0" kern="1200" dirty="0" smtClean="0">
                <a:solidFill>
                  <a:schemeClr val="tx1"/>
                </a:solidFill>
                <a:effectLst/>
                <a:latin typeface="+mn-lt"/>
                <a:ea typeface="+mn-ea"/>
                <a:cs typeface="+mn-cs"/>
              </a:rPr>
              <a:t>Địa lý và giao thông:</a:t>
            </a:r>
            <a:endParaRPr lang="vi-VN" sz="1200" b="0" i="0" kern="1200" dirty="0" smtClean="0">
              <a:solidFill>
                <a:schemeClr val="tx1"/>
              </a:solidFill>
              <a:effectLst/>
              <a:latin typeface="+mn-lt"/>
              <a:ea typeface="+mn-ea"/>
              <a:cs typeface="+mn-cs"/>
            </a:endParaRPr>
          </a:p>
          <a:p>
            <a:pPr lvl="1"/>
            <a:r>
              <a:rPr lang="vi-VN" sz="1200" b="0" i="0" kern="1200" dirty="0" smtClean="0">
                <a:solidFill>
                  <a:schemeClr val="tx1"/>
                </a:solidFill>
                <a:effectLst/>
                <a:latin typeface="+mn-lt"/>
                <a:ea typeface="+mn-ea"/>
                <a:cs typeface="+mn-cs"/>
              </a:rPr>
              <a:t>Địa hình hiểm trở: Vùng núi, sông ngòi chia cắt, gây khó khăn cho việc di chuyển của cán bộ y tế và vận chuyển vaccine.</a:t>
            </a:r>
          </a:p>
          <a:p>
            <a:pPr lvl="1"/>
            <a:r>
              <a:rPr lang="vi-VN" sz="1200" b="0" i="0" kern="1200" dirty="0" smtClean="0">
                <a:solidFill>
                  <a:schemeClr val="tx1"/>
                </a:solidFill>
                <a:effectLst/>
                <a:latin typeface="+mn-lt"/>
                <a:ea typeface="+mn-ea"/>
                <a:cs typeface="+mn-cs"/>
              </a:rPr>
              <a:t>Cơ sở hạ tầng giao thông kém: Đường xá xuống cấp, thiếu phương tiện di chuyển phù hợp.</a:t>
            </a:r>
          </a:p>
          <a:p>
            <a:pPr lvl="1"/>
            <a:r>
              <a:rPr lang="vi-VN" sz="1200" b="0" i="0" kern="1200" dirty="0" smtClean="0">
                <a:solidFill>
                  <a:schemeClr val="tx1"/>
                </a:solidFill>
                <a:effectLst/>
                <a:latin typeface="+mn-lt"/>
                <a:ea typeface="+mn-ea"/>
                <a:cs typeface="+mn-cs"/>
              </a:rPr>
              <a:t>Thời tiết khắc nghiệt: Mưa lũ, sạt lở đất gây tắc nghẽn giao thông, gián đoạn lịch tiêm chủng.</a:t>
            </a:r>
          </a:p>
          <a:p>
            <a:r>
              <a:rPr lang="vi-VN" sz="1200" b="1" i="0" kern="1200" dirty="0" smtClean="0">
                <a:solidFill>
                  <a:schemeClr val="tx1"/>
                </a:solidFill>
                <a:effectLst/>
                <a:latin typeface="+mn-lt"/>
                <a:ea typeface="+mn-ea"/>
                <a:cs typeface="+mn-cs"/>
              </a:rPr>
              <a:t>Nguồn lực:</a:t>
            </a:r>
            <a:endParaRPr lang="vi-VN" sz="1200" b="0" i="0" kern="1200" dirty="0" smtClean="0">
              <a:solidFill>
                <a:schemeClr val="tx1"/>
              </a:solidFill>
              <a:effectLst/>
              <a:latin typeface="+mn-lt"/>
              <a:ea typeface="+mn-ea"/>
              <a:cs typeface="+mn-cs"/>
            </a:endParaRPr>
          </a:p>
          <a:p>
            <a:pPr lvl="1"/>
            <a:r>
              <a:rPr lang="vi-VN" sz="1200" b="0" i="0" kern="1200" dirty="0" smtClean="0">
                <a:solidFill>
                  <a:schemeClr val="tx1"/>
                </a:solidFill>
                <a:effectLst/>
                <a:latin typeface="+mn-lt"/>
                <a:ea typeface="+mn-ea"/>
                <a:cs typeface="+mn-cs"/>
              </a:rPr>
              <a:t>Thiếu nhân lực y tế: Đặc biệt là cán bộ y tế có trình độ chuyên môn về tiêm chủng và xử trí phản ứng sau tiêm.</a:t>
            </a:r>
          </a:p>
          <a:p>
            <a:pPr lvl="1"/>
            <a:r>
              <a:rPr lang="vi-VN" sz="1200" b="0" i="0" kern="1200" dirty="0" smtClean="0">
                <a:solidFill>
                  <a:schemeClr val="tx1"/>
                </a:solidFill>
                <a:effectLst/>
                <a:latin typeface="+mn-lt"/>
                <a:ea typeface="+mn-ea"/>
                <a:cs typeface="+mn-cs"/>
              </a:rPr>
              <a:t>Thiếu trang thiết bị y tế: Tủ lạnh bảo quản vaccine, hộp đựng vaccine, bơm kim tiêm, vật tư tiêu hao.</a:t>
            </a:r>
          </a:p>
          <a:p>
            <a:pPr lvl="1"/>
            <a:r>
              <a:rPr lang="vi-VN" sz="1200" b="0" i="0" kern="1200" dirty="0" smtClean="0">
                <a:solidFill>
                  <a:schemeClr val="tx1"/>
                </a:solidFill>
                <a:effectLst/>
                <a:latin typeface="+mn-lt"/>
                <a:ea typeface="+mn-ea"/>
                <a:cs typeface="+mn-cs"/>
              </a:rPr>
              <a:t>Kinh phí hạn hẹp: Gây khó khăn cho việc tổ chức các buổi tiêm chủng, vận chuyển vaccine, trả lương cho cán bộ y tế.</a:t>
            </a:r>
          </a:p>
          <a:p>
            <a:r>
              <a:rPr lang="vi-VN" sz="1200" b="1" i="0" kern="1200" dirty="0" smtClean="0">
                <a:solidFill>
                  <a:schemeClr val="tx1"/>
                </a:solidFill>
                <a:effectLst/>
                <a:latin typeface="+mn-lt"/>
                <a:ea typeface="+mn-ea"/>
                <a:cs typeface="+mn-cs"/>
              </a:rPr>
              <a:t>Nhận thức và văn hóa:</a:t>
            </a:r>
            <a:endParaRPr lang="vi-VN" sz="1200" b="0" i="0" kern="1200" dirty="0" smtClean="0">
              <a:solidFill>
                <a:schemeClr val="tx1"/>
              </a:solidFill>
              <a:effectLst/>
              <a:latin typeface="+mn-lt"/>
              <a:ea typeface="+mn-ea"/>
              <a:cs typeface="+mn-cs"/>
            </a:endParaRPr>
          </a:p>
          <a:p>
            <a:pPr lvl="1"/>
            <a:r>
              <a:rPr lang="vi-VN" sz="1200" b="0" i="0" kern="1200" dirty="0" smtClean="0">
                <a:solidFill>
                  <a:schemeClr val="tx1"/>
                </a:solidFill>
                <a:effectLst/>
                <a:latin typeface="+mn-lt"/>
                <a:ea typeface="+mn-ea"/>
                <a:cs typeface="+mn-cs"/>
              </a:rPr>
              <a:t>Trình độ dân trí thấp: Khó tiếp thu kiến thức về lợi ích của vaccine và tác hại của bệnh JE.</a:t>
            </a:r>
          </a:p>
          <a:p>
            <a:pPr lvl="1"/>
            <a:r>
              <a:rPr lang="vi-VN" sz="1200" b="0" i="0" kern="1200" dirty="0" smtClean="0">
                <a:solidFill>
                  <a:schemeClr val="tx1"/>
                </a:solidFill>
                <a:effectLst/>
                <a:latin typeface="+mn-lt"/>
                <a:ea typeface="+mn-ea"/>
                <a:cs typeface="+mn-cs"/>
              </a:rPr>
              <a:t>Phong tục tập quán lạc hậu: Một số cộng đồng có quan niệm sai lầm về tiêm chủng, tin vào các phương pháp chữa bệnh truyền thống.</a:t>
            </a:r>
          </a:p>
          <a:p>
            <a:pPr lvl="1"/>
            <a:r>
              <a:rPr lang="vi-VN" sz="1200" b="0" i="0" kern="1200" dirty="0" smtClean="0">
                <a:solidFill>
                  <a:schemeClr val="tx1"/>
                </a:solidFill>
                <a:effectLst/>
                <a:latin typeface="+mn-lt"/>
                <a:ea typeface="+mn-ea"/>
                <a:cs typeface="+mn-cs"/>
              </a:rPr>
              <a:t>Rào cản ngôn ngữ: Gây khó khăn cho việc truyền thông và tư vấn về tiêm chủng.</a:t>
            </a:r>
          </a:p>
          <a:p>
            <a:pPr lvl="1"/>
            <a:r>
              <a:rPr lang="vi-VN" sz="1200" b="0" i="0" kern="1200" dirty="0" smtClean="0">
                <a:solidFill>
                  <a:schemeClr val="tx1"/>
                </a:solidFill>
                <a:effectLst/>
                <a:latin typeface="+mn-lt"/>
                <a:ea typeface="+mn-ea"/>
                <a:cs typeface="+mn-cs"/>
              </a:rPr>
              <a:t>Sự thờ ơ, thiếu quan tâm của một số bậc phụ huynh: Do bận rộn với công việc hoặc không nhận thức được tầm quan trọng của việc tiêm chủng.</a:t>
            </a:r>
          </a:p>
          <a:p>
            <a:r>
              <a:rPr lang="vi-VN" sz="1200" b="1" i="0" kern="1200" dirty="0" smtClean="0">
                <a:solidFill>
                  <a:schemeClr val="tx1"/>
                </a:solidFill>
                <a:effectLst/>
                <a:latin typeface="+mn-lt"/>
                <a:ea typeface="+mn-ea"/>
                <a:cs typeface="+mn-cs"/>
              </a:rPr>
              <a:t>Hệ thống y tế:</a:t>
            </a:r>
            <a:endParaRPr lang="vi-VN" sz="1200" b="0" i="0" kern="1200" dirty="0" smtClean="0">
              <a:solidFill>
                <a:schemeClr val="tx1"/>
              </a:solidFill>
              <a:effectLst/>
              <a:latin typeface="+mn-lt"/>
              <a:ea typeface="+mn-ea"/>
              <a:cs typeface="+mn-cs"/>
            </a:endParaRPr>
          </a:p>
          <a:p>
            <a:pPr lvl="1"/>
            <a:r>
              <a:rPr lang="vi-VN" sz="1200" b="0" i="0" kern="1200" dirty="0" smtClean="0">
                <a:solidFill>
                  <a:schemeClr val="tx1"/>
                </a:solidFill>
                <a:effectLst/>
                <a:latin typeface="+mn-lt"/>
                <a:ea typeface="+mn-ea"/>
                <a:cs typeface="+mn-cs"/>
              </a:rPr>
              <a:t>Mạng lưới y tế cơ sở yếu: Trạm y tế xã thiếu nhân lực, trang thiết bị, và năng lực chuyên môn.</a:t>
            </a:r>
          </a:p>
          <a:p>
            <a:pPr lvl="1"/>
            <a:r>
              <a:rPr lang="vi-VN" sz="1200" b="0" i="0" kern="1200" dirty="0" smtClean="0">
                <a:solidFill>
                  <a:schemeClr val="tx1"/>
                </a:solidFill>
                <a:effectLst/>
                <a:latin typeface="+mn-lt"/>
                <a:ea typeface="+mn-ea"/>
                <a:cs typeface="+mn-cs"/>
              </a:rPr>
              <a:t>Khả năng tiếp cận dịch vụ y tế hạn chế: Người dân ở vùng sâu vùng xa khó tiếp cận với các dịch vụ tiêm chủng do khoảng cách xa, chi phí cao.</a:t>
            </a:r>
          </a:p>
          <a:p>
            <a:pPr lvl="1"/>
            <a:r>
              <a:rPr lang="vi-VN" sz="1200" b="0" i="0" kern="1200" dirty="0" smtClean="0">
                <a:solidFill>
                  <a:schemeClr val="tx1"/>
                </a:solidFill>
                <a:effectLst/>
                <a:latin typeface="+mn-lt"/>
                <a:ea typeface="+mn-ea"/>
                <a:cs typeface="+mn-cs"/>
              </a:rPr>
              <a:t>Hệ thống theo dõi và báo cáo chưa hiệu quả: Gây khó khăn cho việc đánh giá hiệu quả của chương trình tiêm chủng và phát hiện sớm các ca bệnh.</a:t>
            </a:r>
          </a:p>
          <a:p>
            <a:r>
              <a:rPr lang="vi-VN" sz="1200" b="1" i="0" kern="1200" dirty="0" smtClean="0">
                <a:solidFill>
                  <a:schemeClr val="tx1"/>
                </a:solidFill>
                <a:effectLst/>
                <a:latin typeface="+mn-lt"/>
                <a:ea typeface="+mn-ea"/>
                <a:cs typeface="+mn-cs"/>
              </a:rPr>
              <a:t>Bảo quản và vận chuyển vaccine:</a:t>
            </a:r>
            <a:endParaRPr lang="vi-VN" sz="1200" b="0" i="0" kern="1200" dirty="0" smtClean="0">
              <a:solidFill>
                <a:schemeClr val="tx1"/>
              </a:solidFill>
              <a:effectLst/>
              <a:latin typeface="+mn-lt"/>
              <a:ea typeface="+mn-ea"/>
              <a:cs typeface="+mn-cs"/>
            </a:endParaRPr>
          </a:p>
          <a:p>
            <a:pPr lvl="1"/>
            <a:r>
              <a:rPr lang="vi-VN" sz="1200" b="0" i="0" kern="1200" dirty="0" smtClean="0">
                <a:solidFill>
                  <a:schemeClr val="tx1"/>
                </a:solidFill>
                <a:effectLst/>
                <a:latin typeface="+mn-lt"/>
                <a:ea typeface="+mn-ea"/>
                <a:cs typeface="+mn-cs"/>
              </a:rPr>
              <a:t>Chuỗi cung ứng lạnh (cold chain) không đảm bảo: Gây nguy cơ hỏng vaccine do nhiệt độ không phù hợp.</a:t>
            </a:r>
          </a:p>
          <a:p>
            <a:pPr lvl="1"/>
            <a:r>
              <a:rPr lang="vi-VN" sz="1200" b="0" i="0" kern="1200" dirty="0" smtClean="0">
                <a:solidFill>
                  <a:schemeClr val="tx1"/>
                </a:solidFill>
                <a:effectLst/>
                <a:latin typeface="+mn-lt"/>
                <a:ea typeface="+mn-ea"/>
                <a:cs typeface="+mn-cs"/>
              </a:rPr>
              <a:t>Vận chuyển vaccine khó khăn: Do địa hình hiểm trở, thiếu phương tiện vận chuyển chuyên dụng.</a:t>
            </a:r>
          </a:p>
          <a:p>
            <a:r>
              <a:rPr lang="vi-VN" sz="1200" b="1" i="0" kern="1200" dirty="0" smtClean="0">
                <a:solidFill>
                  <a:schemeClr val="tx1"/>
                </a:solidFill>
                <a:effectLst/>
                <a:latin typeface="+mn-lt"/>
                <a:ea typeface="+mn-ea"/>
                <a:cs typeface="+mn-cs"/>
              </a:rPr>
              <a:t>B. GIẢI PHÁP KHẢ THI:</a:t>
            </a:r>
            <a:endParaRPr lang="vi-VN" sz="1200" b="0" i="0" kern="1200" dirty="0" smtClean="0">
              <a:solidFill>
                <a:schemeClr val="tx1"/>
              </a:solidFill>
              <a:effectLst/>
              <a:latin typeface="+mn-lt"/>
              <a:ea typeface="+mn-ea"/>
              <a:cs typeface="+mn-cs"/>
            </a:endParaRPr>
          </a:p>
          <a:p>
            <a:r>
              <a:rPr lang="vi-VN" sz="1200" b="1" i="0" kern="1200" dirty="0" smtClean="0">
                <a:solidFill>
                  <a:schemeClr val="tx1"/>
                </a:solidFill>
                <a:effectLst/>
                <a:latin typeface="+mn-lt"/>
                <a:ea typeface="+mn-ea"/>
                <a:cs typeface="+mn-cs"/>
              </a:rPr>
              <a:t>Tăng cường đầu tư:</a:t>
            </a:r>
            <a:endParaRPr lang="vi-VN" sz="1200" b="0" i="0" kern="1200" dirty="0" smtClean="0">
              <a:solidFill>
                <a:schemeClr val="tx1"/>
              </a:solidFill>
              <a:effectLst/>
              <a:latin typeface="+mn-lt"/>
              <a:ea typeface="+mn-ea"/>
              <a:cs typeface="+mn-cs"/>
            </a:endParaRPr>
          </a:p>
          <a:p>
            <a:pPr lvl="1"/>
            <a:r>
              <a:rPr lang="vi-VN" sz="1200" b="0" i="0" kern="1200" dirty="0" smtClean="0">
                <a:solidFill>
                  <a:schemeClr val="tx1"/>
                </a:solidFill>
                <a:effectLst/>
                <a:latin typeface="+mn-lt"/>
                <a:ea typeface="+mn-ea"/>
                <a:cs typeface="+mn-cs"/>
              </a:rPr>
              <a:t>Ưu tiên đầu tư vào cơ sở hạ tầng giao thông: Xây dựng và nâng cấp đường xá, cầu cống để tạo điều kiện thuận lợi cho việc di chuyển.</a:t>
            </a:r>
          </a:p>
          <a:p>
            <a:pPr lvl="1"/>
            <a:r>
              <a:rPr lang="vi-VN" sz="1200" b="0" i="0" kern="1200" dirty="0" smtClean="0">
                <a:solidFill>
                  <a:schemeClr val="tx1"/>
                </a:solidFill>
                <a:effectLst/>
                <a:latin typeface="+mn-lt"/>
                <a:ea typeface="+mn-ea"/>
                <a:cs typeface="+mn-cs"/>
              </a:rPr>
              <a:t>Tăng cường nguồn lực cho y tế cơ sở: Bổ sung nhân lực, trang thiết bị, và kinh phí hoạt động cho các trạm y tế xã.</a:t>
            </a:r>
          </a:p>
          <a:p>
            <a:pPr lvl="1"/>
            <a:r>
              <a:rPr lang="vi-VN" sz="1200" b="0" i="0" kern="1200" dirty="0" smtClean="0">
                <a:solidFill>
                  <a:schemeClr val="tx1"/>
                </a:solidFill>
                <a:effectLst/>
                <a:latin typeface="+mn-lt"/>
                <a:ea typeface="+mn-ea"/>
                <a:cs typeface="+mn-cs"/>
              </a:rPr>
              <a:t>Đảm bảo cung ứng vaccine đầy đủ và kịp thời: Xây dựng kế hoạch cung ứng vaccine phù hợp với nhu cầu thực tế của từng địa phương.</a:t>
            </a:r>
          </a:p>
          <a:p>
            <a:r>
              <a:rPr lang="vi-VN" sz="1200" b="1" i="0" kern="1200" dirty="0" smtClean="0">
                <a:solidFill>
                  <a:schemeClr val="tx1"/>
                </a:solidFill>
                <a:effectLst/>
                <a:latin typeface="+mn-lt"/>
                <a:ea typeface="+mn-ea"/>
                <a:cs typeface="+mn-cs"/>
              </a:rPr>
              <a:t>Nâng cao năng lực:</a:t>
            </a:r>
            <a:endParaRPr lang="vi-VN" sz="1200" b="0" i="0" kern="1200" dirty="0" smtClean="0">
              <a:solidFill>
                <a:schemeClr val="tx1"/>
              </a:solidFill>
              <a:effectLst/>
              <a:latin typeface="+mn-lt"/>
              <a:ea typeface="+mn-ea"/>
              <a:cs typeface="+mn-cs"/>
            </a:endParaRPr>
          </a:p>
          <a:p>
            <a:pPr lvl="1"/>
            <a:r>
              <a:rPr lang="vi-VN" sz="1200" b="0" i="0" kern="1200" dirty="0" smtClean="0">
                <a:solidFill>
                  <a:schemeClr val="tx1"/>
                </a:solidFill>
                <a:effectLst/>
                <a:latin typeface="+mn-lt"/>
                <a:ea typeface="+mn-ea"/>
                <a:cs typeface="+mn-cs"/>
              </a:rPr>
              <a:t>Đào tạo và bồi dưỡng cán bộ y tế: Nâng cao kiến thức chuyên môn, kỹ năng thực hành về tiêm chủng và xử trí phản ứng sau tiêm.</a:t>
            </a:r>
          </a:p>
          <a:p>
            <a:pPr lvl="1"/>
            <a:r>
              <a:rPr lang="vi-VN" sz="1200" b="0" i="0" kern="1200" dirty="0" smtClean="0">
                <a:solidFill>
                  <a:schemeClr val="tx1"/>
                </a:solidFill>
                <a:effectLst/>
                <a:latin typeface="+mn-lt"/>
                <a:ea typeface="+mn-ea"/>
                <a:cs typeface="+mn-cs"/>
              </a:rPr>
              <a:t>Tăng cường công tác truyền thông giáo dục sức khỏe: Sử dụng nhiều hình thức truyền thông khác nhau (tờ rơi, áp phích, phát thanh, truyền hình,...) để nâng cao nhận thức của người dân về lợi ích của vaccine.</a:t>
            </a:r>
          </a:p>
          <a:p>
            <a:pPr lvl="1"/>
            <a:r>
              <a:rPr lang="vi-VN" sz="1200" b="0" i="0" kern="1200" dirty="0" smtClean="0">
                <a:solidFill>
                  <a:schemeClr val="tx1"/>
                </a:solidFill>
                <a:effectLst/>
                <a:latin typeface="+mn-lt"/>
                <a:ea typeface="+mn-ea"/>
                <a:cs typeface="+mn-cs"/>
              </a:rPr>
              <a:t>Phối hợp với các tổ chức xã hội: Huy động sự tham gia của các tổ chức đoàn thể (hội phụ nữ, hội nông dân,...) trong công tác tuyên truyền và vận động tiêm chủng.</a:t>
            </a:r>
          </a:p>
          <a:p>
            <a:r>
              <a:rPr lang="vi-VN" sz="1200" b="1" i="0" kern="1200" dirty="0" smtClean="0">
                <a:solidFill>
                  <a:schemeClr val="tx1"/>
                </a:solidFill>
                <a:effectLst/>
                <a:latin typeface="+mn-lt"/>
                <a:ea typeface="+mn-ea"/>
                <a:cs typeface="+mn-cs"/>
              </a:rPr>
              <a:t>Tăng cường tiếp cận:</a:t>
            </a:r>
            <a:endParaRPr lang="vi-VN" sz="1200" b="0" i="0" kern="1200" dirty="0" smtClean="0">
              <a:solidFill>
                <a:schemeClr val="tx1"/>
              </a:solidFill>
              <a:effectLst/>
              <a:latin typeface="+mn-lt"/>
              <a:ea typeface="+mn-ea"/>
              <a:cs typeface="+mn-cs"/>
            </a:endParaRPr>
          </a:p>
          <a:p>
            <a:pPr lvl="1"/>
            <a:r>
              <a:rPr lang="vi-VN" sz="1200" b="0" i="0" kern="1200" dirty="0" smtClean="0">
                <a:solidFill>
                  <a:schemeClr val="tx1"/>
                </a:solidFill>
                <a:effectLst/>
                <a:latin typeface="+mn-lt"/>
                <a:ea typeface="+mn-ea"/>
                <a:cs typeface="+mn-cs"/>
              </a:rPr>
              <a:t>Tổ chức các buổi tiêm chủng lưu động: Đưa vaccine đến tận các thôn bản, khu dân cư để tạo điều kiện thuận lợi cho người dân tiêm chủng.</a:t>
            </a:r>
          </a:p>
          <a:p>
            <a:pPr lvl="1"/>
            <a:r>
              <a:rPr lang="vi-VN" sz="1200" b="0" i="0" kern="1200" dirty="0" smtClean="0">
                <a:solidFill>
                  <a:schemeClr val="tx1"/>
                </a:solidFill>
                <a:effectLst/>
                <a:latin typeface="+mn-lt"/>
                <a:ea typeface="+mn-ea"/>
                <a:cs typeface="+mn-cs"/>
              </a:rPr>
              <a:t>Lồng ghép các hoạt động tiêm chủng với các chương trình y tế khác: Như chương trình phòng chống suy dinh dưỡng, chương trình chăm sóc sức khỏe bà mẹ trẻ em.</a:t>
            </a:r>
          </a:p>
          <a:p>
            <a:pPr lvl="1"/>
            <a:r>
              <a:rPr lang="vi-VN" sz="1200" b="0" i="0" kern="1200" dirty="0" smtClean="0">
                <a:solidFill>
                  <a:schemeClr val="tx1"/>
                </a:solidFill>
                <a:effectLst/>
                <a:latin typeface="+mn-lt"/>
                <a:ea typeface="+mn-ea"/>
                <a:cs typeface="+mn-cs"/>
              </a:rPr>
              <a:t>Xây dựng mạng lưới cộng tác viên y tế: Sử dụng lực lượng cộng tác viên y tế thôn bản để hỗ trợ công tác tuyên truyền, vận động, và theo dõi sau tiêm chủng.</a:t>
            </a:r>
          </a:p>
          <a:p>
            <a:pPr lvl="1"/>
            <a:r>
              <a:rPr lang="vi-VN" sz="1200" b="0" i="0" kern="1200" dirty="0" smtClean="0">
                <a:solidFill>
                  <a:schemeClr val="tx1"/>
                </a:solidFill>
                <a:effectLst/>
                <a:latin typeface="+mn-lt"/>
                <a:ea typeface="+mn-ea"/>
                <a:cs typeface="+mn-cs"/>
              </a:rPr>
              <a:t>Áp dụng các giải pháp công nghệ: Sử dụng ứng dụng trên điện thoại di động để quản lý thông tin tiêm chủng, theo dõi lịch tiêm, và gửi tin nhắn nhắc nhở.</a:t>
            </a:r>
          </a:p>
          <a:p>
            <a:r>
              <a:rPr lang="vi-VN" sz="1200" b="1" i="0" kern="1200" dirty="0" smtClean="0">
                <a:solidFill>
                  <a:schemeClr val="tx1"/>
                </a:solidFill>
                <a:effectLst/>
                <a:latin typeface="+mn-lt"/>
                <a:ea typeface="+mn-ea"/>
                <a:cs typeface="+mn-cs"/>
              </a:rPr>
              <a:t>Đảm bảo chất lượng vaccine:</a:t>
            </a:r>
            <a:endParaRPr lang="vi-VN" sz="1200" b="0" i="0" kern="1200" dirty="0" smtClean="0">
              <a:solidFill>
                <a:schemeClr val="tx1"/>
              </a:solidFill>
              <a:effectLst/>
              <a:latin typeface="+mn-lt"/>
              <a:ea typeface="+mn-ea"/>
              <a:cs typeface="+mn-cs"/>
            </a:endParaRPr>
          </a:p>
          <a:p>
            <a:pPr lvl="1"/>
            <a:r>
              <a:rPr lang="vi-VN" sz="1200" b="0" i="0" kern="1200" dirty="0" smtClean="0">
                <a:solidFill>
                  <a:schemeClr val="tx1"/>
                </a:solidFill>
                <a:effectLst/>
                <a:latin typeface="+mn-lt"/>
                <a:ea typeface="+mn-ea"/>
                <a:cs typeface="+mn-cs"/>
              </a:rPr>
              <a:t>Tăng cường kiểm tra và giám sát chuỗi cung ứng lạnh: Đảm bảo vaccine được bảo quản và vận chuyển đúng nhiệt độ quy định.</a:t>
            </a:r>
          </a:p>
          <a:p>
            <a:pPr lvl="1"/>
            <a:r>
              <a:rPr lang="vi-VN" sz="1200" b="0" i="0" kern="1200" dirty="0" smtClean="0">
                <a:solidFill>
                  <a:schemeClr val="tx1"/>
                </a:solidFill>
                <a:effectLst/>
                <a:latin typeface="+mn-lt"/>
                <a:ea typeface="+mn-ea"/>
                <a:cs typeface="+mn-cs"/>
              </a:rPr>
              <a:t>Sử dụng các thiết bị theo dõi nhiệt độ vaccine: Để phát hiện sớm các sự cố về nhiệt độ và có biện pháp xử lý kịp thời.</a:t>
            </a:r>
          </a:p>
          <a:p>
            <a:pPr lvl="1"/>
            <a:r>
              <a:rPr lang="vi-VN" sz="1200" b="0" i="0" kern="1200" dirty="0" smtClean="0">
                <a:solidFill>
                  <a:schemeClr val="tx1"/>
                </a:solidFill>
                <a:effectLst/>
                <a:latin typeface="+mn-lt"/>
                <a:ea typeface="+mn-ea"/>
                <a:cs typeface="+mn-cs"/>
              </a:rPr>
              <a:t>Phân công trách nhiệm rõ ràng: Cho từng cán bộ y tế trong việc bảo quản và vận chuyển vaccine.</a:t>
            </a:r>
          </a:p>
          <a:p>
            <a:r>
              <a:rPr lang="vi-VN" sz="1200" b="1" i="0" kern="1200" dirty="0" smtClean="0">
                <a:solidFill>
                  <a:schemeClr val="tx1"/>
                </a:solidFill>
                <a:effectLst/>
                <a:latin typeface="+mn-lt"/>
                <a:ea typeface="+mn-ea"/>
                <a:cs typeface="+mn-cs"/>
              </a:rPr>
              <a:t>Hợp tác và phối hợp:</a:t>
            </a:r>
            <a:endParaRPr lang="vi-VN" sz="1200" b="0" i="0" kern="1200" dirty="0" smtClean="0">
              <a:solidFill>
                <a:schemeClr val="tx1"/>
              </a:solidFill>
              <a:effectLst/>
              <a:latin typeface="+mn-lt"/>
              <a:ea typeface="+mn-ea"/>
              <a:cs typeface="+mn-cs"/>
            </a:endParaRPr>
          </a:p>
          <a:p>
            <a:pPr lvl="1"/>
            <a:r>
              <a:rPr lang="vi-VN" sz="1200" b="0" i="0" kern="1200" dirty="0" smtClean="0">
                <a:solidFill>
                  <a:schemeClr val="tx1"/>
                </a:solidFill>
                <a:effectLst/>
                <a:latin typeface="+mn-lt"/>
                <a:ea typeface="+mn-ea"/>
                <a:cs typeface="+mn-cs"/>
              </a:rPr>
              <a:t>Tăng cường hợp tác giữa các ban ngành, đoàn thể: Y tế, giáo dục, thông tin truyền thông, chính quyền địa phương.</a:t>
            </a:r>
          </a:p>
          <a:p>
            <a:pPr lvl="1"/>
            <a:r>
              <a:rPr lang="vi-VN" sz="1200" b="0" i="0" kern="1200" dirty="0" smtClean="0">
                <a:solidFill>
                  <a:schemeClr val="tx1"/>
                </a:solidFill>
                <a:effectLst/>
                <a:latin typeface="+mn-lt"/>
                <a:ea typeface="+mn-ea"/>
                <a:cs typeface="+mn-cs"/>
              </a:rPr>
              <a:t>Hợp tác với các tổ chức quốc tế: Để nhận được hỗ trợ về kỹ thuật, tài chính, và vaccine.</a:t>
            </a:r>
          </a:p>
          <a:p>
            <a:r>
              <a:rPr lang="vi-VN" sz="1200" b="1" i="0" kern="1200" dirty="0" smtClean="0">
                <a:solidFill>
                  <a:schemeClr val="tx1"/>
                </a:solidFill>
                <a:effectLst/>
                <a:latin typeface="+mn-lt"/>
                <a:ea typeface="+mn-ea"/>
                <a:cs typeface="+mn-cs"/>
              </a:rPr>
              <a:t>Giải pháp đặc thù theo vùng miền:</a:t>
            </a:r>
            <a:endParaRPr lang="vi-VN" sz="1200" b="0" i="0" kern="1200" dirty="0" smtClean="0">
              <a:solidFill>
                <a:schemeClr val="tx1"/>
              </a:solidFill>
              <a:effectLst/>
              <a:latin typeface="+mn-lt"/>
              <a:ea typeface="+mn-ea"/>
              <a:cs typeface="+mn-cs"/>
            </a:endParaRPr>
          </a:p>
          <a:p>
            <a:pPr lvl="1"/>
            <a:r>
              <a:rPr lang="vi-VN" sz="1200" b="1" i="0" kern="1200" dirty="0" smtClean="0">
                <a:solidFill>
                  <a:schemeClr val="tx1"/>
                </a:solidFill>
                <a:effectLst/>
                <a:latin typeface="+mn-lt"/>
                <a:ea typeface="+mn-ea"/>
                <a:cs typeface="+mn-cs"/>
              </a:rPr>
              <a:t>Vùng núi:</a:t>
            </a:r>
            <a:r>
              <a:rPr lang="vi-VN" sz="1200" b="0" i="0" kern="1200" dirty="0" smtClean="0">
                <a:solidFill>
                  <a:schemeClr val="tx1"/>
                </a:solidFill>
                <a:effectLst/>
                <a:latin typeface="+mn-lt"/>
                <a:ea typeface="+mn-ea"/>
                <a:cs typeface="+mn-cs"/>
              </a:rPr>
              <a:t> Sử dụng các phương tiện vận chuyển phù hợp với địa hình (xe máy, ngựa, thuyền,...), tổ chức các đội tiêm chủng cơ động, tăng cường truyền thông bằng tiếng địa phương.</a:t>
            </a:r>
          </a:p>
          <a:p>
            <a:pPr lvl="1"/>
            <a:r>
              <a:rPr lang="vi-VN" sz="1200" b="1" i="0" kern="1200" dirty="0" smtClean="0">
                <a:solidFill>
                  <a:schemeClr val="tx1"/>
                </a:solidFill>
                <a:effectLst/>
                <a:latin typeface="+mn-lt"/>
                <a:ea typeface="+mn-ea"/>
                <a:cs typeface="+mn-cs"/>
              </a:rPr>
              <a:t>Vùng sông nước:</a:t>
            </a:r>
            <a:r>
              <a:rPr lang="vi-VN" sz="1200" b="0" i="0" kern="1200" dirty="0" smtClean="0">
                <a:solidFill>
                  <a:schemeClr val="tx1"/>
                </a:solidFill>
                <a:effectLst/>
                <a:latin typeface="+mn-lt"/>
                <a:ea typeface="+mn-ea"/>
                <a:cs typeface="+mn-cs"/>
              </a:rPr>
              <a:t> Sử dụng thuyền, đò để tiếp cận các khu dân cư ven sông, tổ chức tiêm chủng tại các chợ nổi, bến đò.</a:t>
            </a:r>
          </a:p>
          <a:p>
            <a:r>
              <a:rPr lang="vi-VN" sz="1200" b="1" i="0" kern="1200" dirty="0" smtClean="0">
                <a:solidFill>
                  <a:schemeClr val="tx1"/>
                </a:solidFill>
                <a:effectLst/>
                <a:latin typeface="+mn-lt"/>
                <a:ea typeface="+mn-ea"/>
                <a:cs typeface="+mn-cs"/>
              </a:rPr>
              <a:t>Lưu ý:</a:t>
            </a:r>
            <a:endParaRPr lang="vi-VN" sz="1200" b="0" i="0" kern="1200" dirty="0" smtClean="0">
              <a:solidFill>
                <a:schemeClr val="tx1"/>
              </a:solidFill>
              <a:effectLst/>
              <a:latin typeface="+mn-lt"/>
              <a:ea typeface="+mn-ea"/>
              <a:cs typeface="+mn-cs"/>
            </a:endParaRPr>
          </a:p>
          <a:p>
            <a:r>
              <a:rPr lang="vi-VN" sz="1200" b="0" i="0" kern="1200" dirty="0" smtClean="0">
                <a:solidFill>
                  <a:schemeClr val="tx1"/>
                </a:solidFill>
                <a:effectLst/>
                <a:latin typeface="+mn-lt"/>
                <a:ea typeface="+mn-ea"/>
                <a:cs typeface="+mn-cs"/>
              </a:rPr>
              <a:t>Các giải pháp trên cần được triển khai một cách đồng bộ và linh hoạt, phù hợp với điều kiện thực tế của từng địa phương.</a:t>
            </a:r>
          </a:p>
          <a:p>
            <a:r>
              <a:rPr lang="vi-VN" sz="1200" b="0" i="0" kern="1200" dirty="0" smtClean="0">
                <a:solidFill>
                  <a:schemeClr val="tx1"/>
                </a:solidFill>
                <a:effectLst/>
                <a:latin typeface="+mn-lt"/>
                <a:ea typeface="+mn-ea"/>
                <a:cs typeface="+mn-cs"/>
              </a:rPr>
              <a:t>Cần có sự cam kết mạnh mẽ từ phía chính quyền địa phương và sự tham gia tích cực của cộng đồng.</a:t>
            </a:r>
          </a:p>
          <a:p>
            <a:r>
              <a:rPr lang="vi-VN" sz="1200" b="0" i="0" kern="1200" dirty="0" smtClean="0">
                <a:solidFill>
                  <a:schemeClr val="tx1"/>
                </a:solidFill>
                <a:effectLst/>
                <a:latin typeface="+mn-lt"/>
                <a:ea typeface="+mn-ea"/>
                <a:cs typeface="+mn-cs"/>
              </a:rPr>
              <a:t>Việc đánh giá hiệu quả của chương trình tiêm chủng cần được thực hiện thường xuyên để có những điều chỉnh phù hợp.</a:t>
            </a:r>
          </a:p>
          <a:p>
            <a:endParaRPr lang="en-US" dirty="0"/>
          </a:p>
        </p:txBody>
      </p:sp>
      <p:sp>
        <p:nvSpPr>
          <p:cNvPr id="4" name="Slide Number Placeholder 3"/>
          <p:cNvSpPr>
            <a:spLocks noGrp="1"/>
          </p:cNvSpPr>
          <p:nvPr>
            <p:ph type="sldNum" sz="quarter" idx="5"/>
          </p:nvPr>
        </p:nvSpPr>
        <p:spPr/>
        <p:txBody>
          <a:bodyPr/>
          <a:lstStyle/>
          <a:p>
            <a:fld id="{0B7DAC43-53A8-4B03-AB59-436136F1F209}" type="slidenum">
              <a:rPr lang="en-US" smtClean="0"/>
              <a:t>17</a:t>
            </a:fld>
            <a:endParaRPr lang="en-US"/>
          </a:p>
        </p:txBody>
      </p:sp>
    </p:spTree>
    <p:extLst>
      <p:ext uri="{BB962C8B-B14F-4D97-AF65-F5344CB8AC3E}">
        <p14:creationId xmlns:p14="http://schemas.microsoft.com/office/powerpoint/2010/main" val="1776479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0" i="0" kern="1200" dirty="0" smtClean="0">
                <a:solidFill>
                  <a:schemeClr val="tx1"/>
                </a:solidFill>
                <a:effectLst/>
                <a:latin typeface="+mn-lt"/>
                <a:ea typeface="+mn-ea"/>
                <a:cs typeface="+mn-cs"/>
              </a:rPr>
              <a:t>quyết định số 2760/QĐ-BYT ngày 04/7/2023 của Bộ Y tế về việc ban hành Hướng dẫn chẩn đoán, điều trị Sốt xuất huyết Dengue</a:t>
            </a:r>
          </a:p>
          <a:p>
            <a:endParaRPr lang="en-US" b="0" dirty="0"/>
          </a:p>
        </p:txBody>
      </p:sp>
      <p:sp>
        <p:nvSpPr>
          <p:cNvPr id="4" name="Slide Number Placeholder 3"/>
          <p:cNvSpPr>
            <a:spLocks noGrp="1"/>
          </p:cNvSpPr>
          <p:nvPr>
            <p:ph type="sldNum" sz="quarter" idx="10"/>
          </p:nvPr>
        </p:nvSpPr>
        <p:spPr/>
        <p:txBody>
          <a:bodyPr/>
          <a:lstStyle/>
          <a:p>
            <a:fld id="{0B7DAC43-53A8-4B03-AB59-436136F1F209}" type="slidenum">
              <a:rPr lang="en-US" smtClean="0"/>
              <a:t>18</a:t>
            </a:fld>
            <a:endParaRPr lang="en-US"/>
          </a:p>
        </p:txBody>
      </p:sp>
    </p:spTree>
    <p:extLst>
      <p:ext uri="{BB962C8B-B14F-4D97-AF65-F5344CB8AC3E}">
        <p14:creationId xmlns:p14="http://schemas.microsoft.com/office/powerpoint/2010/main" val="89141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1" kern="1200" dirty="0" smtClean="0">
                <a:solidFill>
                  <a:schemeClr val="tx1"/>
                </a:solidFill>
                <a:effectLst/>
                <a:latin typeface="+mn-lt"/>
                <a:ea typeface="+mn-ea"/>
                <a:cs typeface="+mn-cs"/>
              </a:rPr>
              <a:t>các biểu hiện của bệnh và nguyên nhân nào gây bệnh Viêm não vi rút?</a:t>
            </a:r>
            <a:r>
              <a:rPr lang="vi-VN" dirty="0" smtClean="0"/>
              <a:t/>
            </a:r>
            <a:br>
              <a:rPr lang="vi-VN" dirty="0" smtClean="0"/>
            </a:br>
            <a:r>
              <a:rPr lang="vi-VN" sz="1200" b="0" i="0" kern="1200" dirty="0" smtClean="0">
                <a:solidFill>
                  <a:schemeClr val="tx1"/>
                </a:solidFill>
                <a:effectLst/>
                <a:latin typeface="+mn-lt"/>
                <a:ea typeface="+mn-ea"/>
                <a:cs typeface="+mn-cs"/>
              </a:rPr>
              <a:t> Về triệu chứng của bệnh viêm não vi rút là một tình trạng bệnh nguy hiểm do nhiều loại vi rút gây nên thường gây tổn thương ở não, để lại di chứng thần kinh và tử vong cao. Biểu hiện chính của bệnh  là có sốt cao và kèm theo các triệu chứng liên quan đến tổn thương hệ thần kinh trung ương bao gồm: nhức đầu dữ dội, buồn nôn và nôn mửa, cứng cổ,  lú lẫn, mất định hướng, thay đổi nhân cách, co giật, rối loạn nghe nói, ảo giác, mất trí nhớ, đờ đẫn, hôn mê... Người già và trẻ em là những người có nguy cơ cao bị mắc bệnh nặng, biến chứng và tử vong.</a:t>
            </a:r>
            <a:r>
              <a:rPr lang="vi-VN" dirty="0" smtClean="0"/>
              <a:t/>
            </a:r>
            <a:br>
              <a:rPr lang="vi-VN" dirty="0" smtClean="0"/>
            </a:br>
            <a:r>
              <a:rPr lang="vi-VN" sz="1200" b="0" i="0" kern="1200" dirty="0" smtClean="0">
                <a:solidFill>
                  <a:schemeClr val="tx1"/>
                </a:solidFill>
                <a:effectLst/>
                <a:latin typeface="+mn-lt"/>
                <a:ea typeface="+mn-ea"/>
                <a:cs typeface="+mn-cs"/>
              </a:rPr>
              <a:t>Về nguyên nhân tại nước ta, các căn nguyên gây viêm não thường là các vi rút arbo (trong đó có vi rút viêm não Nhật Bản), vi rút herpes, các vi rút đường ruột (như EV 71 gây bệnh tay chân miệng), sởi, quai bị và các vi rút khác mà ta chưa biết rõ, ... Do các triệu chứng lâm sàng rất khó phân biệt giữa các chủng vi rút do đó việc chẩn đoán nguyên nhân phải thông qua việc xét nghiệm xác định vi rút. Như vậy, bệnh viêm não Nhật Bản chỉ là một trong những nguyên nhân phổ biến gây bệnh viêm não vi rút ở nước ta. Từ trước những năm 1997, khi nước ta bắt đầu triển khai tiêm vắc xin phòng bệnh viêm não Nhật Bản, nguyên nhân gây viêm não vi rút chủ yếu là vi rút viêm não Nhật Bản chiếm tới 61,3% trong tổng số các ca viêm não vào năm 1995. Nhờ kết quả phòng bệnh của chương trình triển khai tiêm vắc xin viêm não Nhật Bản tại nước ta, số trường hợp viêm não do vi rút viêm não Nhật Bản đã giảm đáng kể, đến nay chỉ còn chiếm khoảng 10-15% tổng số các trường hợp mắc bệnh viêm não vi rút.</a:t>
            </a:r>
            <a:endParaRPr lang="en-US" dirty="0"/>
          </a:p>
        </p:txBody>
      </p:sp>
      <p:sp>
        <p:nvSpPr>
          <p:cNvPr id="4" name="Slide Number Placeholder 3"/>
          <p:cNvSpPr>
            <a:spLocks noGrp="1"/>
          </p:cNvSpPr>
          <p:nvPr>
            <p:ph type="sldNum" sz="quarter" idx="10"/>
          </p:nvPr>
        </p:nvSpPr>
        <p:spPr/>
        <p:txBody>
          <a:bodyPr/>
          <a:lstStyle/>
          <a:p>
            <a:fld id="{0B7DAC43-53A8-4B03-AB59-436136F1F209}" type="slidenum">
              <a:rPr lang="en-US" smtClean="0"/>
              <a:t>2</a:t>
            </a:fld>
            <a:endParaRPr lang="en-US"/>
          </a:p>
        </p:txBody>
      </p:sp>
    </p:spTree>
    <p:extLst>
      <p:ext uri="{BB962C8B-B14F-4D97-AF65-F5344CB8AC3E}">
        <p14:creationId xmlns:p14="http://schemas.microsoft.com/office/powerpoint/2010/main" val="207972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Bệnh được phát hiện lần đầu tiên tại Nhật Bản khi gây dịch ở nước này với số người mắc và tử vong rất cao. Năm 1935 các nhà khoa học Nhật Bản đã tìm ra căn nguyên gây bệnh là một loại vi rút được đặt tên là vi rút Viêm não Nhật Bản và từ đó tên bệnh cũng được gọi là viêm não Nhật Bản.</a:t>
            </a:r>
            <a:endParaRPr lang="en-US" dirty="0"/>
          </a:p>
        </p:txBody>
      </p:sp>
      <p:sp>
        <p:nvSpPr>
          <p:cNvPr id="4" name="Slide Number Placeholder 3"/>
          <p:cNvSpPr>
            <a:spLocks noGrp="1"/>
          </p:cNvSpPr>
          <p:nvPr>
            <p:ph type="sldNum" sz="quarter" idx="5"/>
          </p:nvPr>
        </p:nvSpPr>
        <p:spPr/>
        <p:txBody>
          <a:bodyPr/>
          <a:lstStyle/>
          <a:p>
            <a:fld id="{0B7DAC43-53A8-4B03-AB59-436136F1F209}" type="slidenum">
              <a:rPr lang="en-US" smtClean="0"/>
              <a:t>3</a:t>
            </a:fld>
            <a:endParaRPr lang="en-US"/>
          </a:p>
        </p:txBody>
      </p:sp>
    </p:spTree>
    <p:extLst>
      <p:ext uri="{BB962C8B-B14F-4D97-AF65-F5344CB8AC3E}">
        <p14:creationId xmlns:p14="http://schemas.microsoft.com/office/powerpoint/2010/main" val="2960074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Là một bệnh t</a:t>
            </a:r>
            <a:r>
              <a:rPr lang="en-US" sz="1200" b="0" i="0" kern="1200" dirty="0" smtClean="0">
                <a:solidFill>
                  <a:schemeClr val="tx1"/>
                </a:solidFill>
                <a:effectLst/>
                <a:latin typeface="+mn-lt"/>
                <a:ea typeface="+mn-ea"/>
                <a:cs typeface="+mn-cs"/>
              </a:rPr>
              <a:t>r</a:t>
            </a:r>
            <a:r>
              <a:rPr lang="vi-VN" sz="1200" b="0" i="0" kern="1200" dirty="0" smtClean="0">
                <a:solidFill>
                  <a:schemeClr val="tx1"/>
                </a:solidFill>
                <a:effectLst/>
                <a:latin typeface="+mn-lt"/>
                <a:ea typeface="+mn-ea"/>
                <a:cs typeface="+mn-cs"/>
              </a:rPr>
              <a:t>uyền nhiễm đường máu cấp tính, có ổ bệnh thiên nhiên, do virut Asbor gây nên, muỗi là vật trung gian truyền bệnh, bệnh nhân có tổn thương ở não, thường có hội chứng thần kinh khu trú, khỏi hay để </a:t>
            </a:r>
            <a:r>
              <a:rPr lang="en-US" sz="1200" b="0" i="0" kern="1200" dirty="0" smtClean="0">
                <a:solidFill>
                  <a:schemeClr val="tx1"/>
                </a:solidFill>
                <a:effectLst/>
                <a:latin typeface="+mn-lt"/>
                <a:ea typeface="+mn-ea"/>
                <a:cs typeface="+mn-cs"/>
              </a:rPr>
              <a:t>lại</a:t>
            </a:r>
            <a:r>
              <a:rPr lang="vi-VN" sz="1200" b="0" i="0" kern="1200" dirty="0" smtClean="0">
                <a:solidFill>
                  <a:schemeClr val="tx1"/>
                </a:solidFill>
                <a:effectLst/>
                <a:latin typeface="+mn-lt"/>
                <a:ea typeface="+mn-ea"/>
                <a:cs typeface="+mn-cs"/>
              </a:rPr>
              <a:t> di chứng. </a:t>
            </a:r>
            <a:endParaRPr lang="en-US" sz="1200" b="0" i="0" kern="1200" dirty="0" smtClean="0">
              <a:solidFill>
                <a:schemeClr val="tx1"/>
              </a:solidFill>
              <a:effectLst/>
              <a:latin typeface="+mn-lt"/>
              <a:ea typeface="+mn-ea"/>
              <a:cs typeface="+mn-cs"/>
            </a:endParaRPr>
          </a:p>
          <a:p>
            <a:pPr marL="171450" indent="-171450">
              <a:buFontTx/>
              <a:buChar char="-"/>
            </a:pPr>
            <a:r>
              <a:rPr lang="vi-VN" sz="1200" b="0" i="0" kern="1200" dirty="0" smtClean="0">
                <a:solidFill>
                  <a:schemeClr val="tx1"/>
                </a:solidFill>
                <a:effectLst/>
                <a:latin typeface="+mn-lt"/>
                <a:ea typeface="+mn-ea"/>
                <a:cs typeface="+mn-cs"/>
              </a:rPr>
              <a:t>Bệnh Viêm não Nhật bản (VNNB) là một trong những bệnh nhiễm vi rút nguy hiểm nhất ở - nước ta có tỷ lệ tử vong cao (14%), để lại di chứng nặng nề ở hệ thần kinh. (31,2%). Bệnh thường lưu hành quanh năm và gây dịch trong mùa hè (từ tháng 4 đến tháng 8). Bệnh thường xẩy ra ở những vùng đồng bằng đông dân cư (đồng bằng sông Hồng, sông Cửu Long), mọi lứa tuổi đều bị mắc nhưng chủ yếu dưới 15 tuổi (từ 1-4 tuổi chiếm 44,4%; 5-9 tuổi chiếm 35,5%) </a:t>
            </a:r>
            <a:endParaRPr lang="en-US" sz="1200" b="0" i="0" kern="1200" dirty="0" smtClean="0">
              <a:solidFill>
                <a:schemeClr val="tx1"/>
              </a:solidFill>
              <a:effectLst/>
              <a:latin typeface="+mn-lt"/>
              <a:ea typeface="+mn-ea"/>
              <a:cs typeface="+mn-cs"/>
            </a:endParaRPr>
          </a:p>
          <a:p>
            <a:pPr marL="171450" indent="-171450">
              <a:buFontTx/>
              <a:buChar char="-"/>
            </a:pPr>
            <a:r>
              <a:rPr lang="vi-VN" sz="1200" b="0" i="0" kern="1200" dirty="0" smtClean="0">
                <a:solidFill>
                  <a:schemeClr val="tx1"/>
                </a:solidFill>
                <a:effectLst/>
                <a:latin typeface="+mn-lt"/>
                <a:ea typeface="+mn-ea"/>
                <a:cs typeface="+mn-cs"/>
              </a:rPr>
              <a:t>1. NGUỒN BỆNH VÀ ĐƯỜNG LÂY TRUYỀN. </a:t>
            </a:r>
            <a:r>
              <a:rPr lang="vi-VN" dirty="0" smtClean="0"/>
              <a:t/>
            </a:r>
            <a:br>
              <a:rPr lang="vi-VN" dirty="0" smtClean="0"/>
            </a:br>
            <a:endParaRPr lang="en-US" dirty="0"/>
          </a:p>
        </p:txBody>
      </p:sp>
      <p:sp>
        <p:nvSpPr>
          <p:cNvPr id="4" name="Slide Number Placeholder 3"/>
          <p:cNvSpPr>
            <a:spLocks noGrp="1"/>
          </p:cNvSpPr>
          <p:nvPr>
            <p:ph type="sldNum" sz="quarter" idx="10"/>
          </p:nvPr>
        </p:nvSpPr>
        <p:spPr/>
        <p:txBody>
          <a:bodyPr/>
          <a:lstStyle/>
          <a:p>
            <a:fld id="{0B7DAC43-53A8-4B03-AB59-436136F1F209}" type="slidenum">
              <a:rPr lang="en-US" smtClean="0"/>
              <a:t>4</a:t>
            </a:fld>
            <a:endParaRPr lang="en-US"/>
          </a:p>
        </p:txBody>
      </p:sp>
    </p:spTree>
    <p:extLst>
      <p:ext uri="{BB962C8B-B14F-4D97-AF65-F5344CB8AC3E}">
        <p14:creationId xmlns:p14="http://schemas.microsoft.com/office/powerpoint/2010/main" val="61126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70C0"/>
                </a:solidFill>
                <a:latin typeface="Times New Roman" panose="02020603050405020304" pitchFamily="18" charset="0"/>
                <a:cs typeface="Times New Roman" panose="02020603050405020304" pitchFamily="18" charset="0"/>
              </a:rPr>
              <a:t>● </a:t>
            </a:r>
            <a:r>
              <a:rPr lang="vi-VN" sz="1200" dirty="0" smtClean="0">
                <a:solidFill>
                  <a:srgbClr val="0070C0"/>
                </a:solidFill>
                <a:latin typeface="Times New Roman" panose="02020603050405020304" pitchFamily="18" charset="0"/>
                <a:cs typeface="Times New Roman" panose="02020603050405020304" pitchFamily="18" charset="0"/>
              </a:rPr>
              <a:t>Muỗi Culex là môi giới truyền bệnh, nó truyền từ </a:t>
            </a:r>
            <a:r>
              <a:rPr lang="en-US" sz="1200" dirty="0" smtClean="0">
                <a:solidFill>
                  <a:srgbClr val="0070C0"/>
                </a:solidFill>
                <a:latin typeface="Times New Roman" panose="02020603050405020304" pitchFamily="18" charset="0"/>
                <a:cs typeface="Times New Roman" panose="02020603050405020304" pitchFamily="18" charset="0"/>
              </a:rPr>
              <a:t>ổ</a:t>
            </a:r>
            <a:r>
              <a:rPr lang="vi-VN" sz="1200" dirty="0" smtClean="0">
                <a:solidFill>
                  <a:srgbClr val="0070C0"/>
                </a:solidFill>
                <a:latin typeface="Times New Roman" panose="02020603050405020304" pitchFamily="18" charset="0"/>
                <a:cs typeface="Times New Roman" panose="02020603050405020304" pitchFamily="18" charset="0"/>
              </a:rPr>
              <a:t> chứa sang người (hút máu của động vật chứa viru</a:t>
            </a:r>
            <a:r>
              <a:rPr lang="en-US" sz="1200" dirty="0" smtClean="0">
                <a:solidFill>
                  <a:srgbClr val="0070C0"/>
                </a:solidFill>
                <a:latin typeface="Times New Roman" panose="02020603050405020304" pitchFamily="18" charset="0"/>
                <a:cs typeface="Times New Roman" panose="02020603050405020304" pitchFamily="18" charset="0"/>
              </a:rPr>
              <a:t>s</a:t>
            </a:r>
            <a:r>
              <a:rPr lang="vi-VN" sz="1200" dirty="0" smtClean="0">
                <a:solidFill>
                  <a:srgbClr val="0070C0"/>
                </a:solidFill>
                <a:latin typeface="Times New Roman" panose="02020603050405020304" pitchFamily="18" charset="0"/>
                <a:cs typeface="Times New Roman" panose="02020603050405020304" pitchFamily="18" charset="0"/>
              </a:rPr>
              <a:t> rồi truyền qua người khi đốt). Muỗi có khả năng truyền bệnh suốt đời và truyền viru</a:t>
            </a:r>
            <a:r>
              <a:rPr lang="en-US" sz="1200" dirty="0" smtClean="0">
                <a:solidFill>
                  <a:srgbClr val="0070C0"/>
                </a:solidFill>
                <a:latin typeface="Times New Roman" panose="02020603050405020304" pitchFamily="18" charset="0"/>
                <a:cs typeface="Times New Roman" panose="02020603050405020304" pitchFamily="18" charset="0"/>
              </a:rPr>
              <a:t>s</a:t>
            </a:r>
            <a:r>
              <a:rPr lang="vi-VN" sz="1200" dirty="0" smtClean="0">
                <a:solidFill>
                  <a:srgbClr val="0070C0"/>
                </a:solidFill>
                <a:latin typeface="Times New Roman" panose="02020603050405020304" pitchFamily="18" charset="0"/>
                <a:cs typeface="Times New Roman" panose="02020603050405020304" pitchFamily="18" charset="0"/>
              </a:rPr>
              <a:t> sang th</a:t>
            </a:r>
            <a:r>
              <a:rPr lang="en-US" sz="1200" dirty="0" smtClean="0">
                <a:solidFill>
                  <a:srgbClr val="0070C0"/>
                </a:solidFill>
                <a:latin typeface="Times New Roman" panose="02020603050405020304" pitchFamily="18" charset="0"/>
                <a:cs typeface="Times New Roman" panose="02020603050405020304" pitchFamily="18" charset="0"/>
              </a:rPr>
              <a:t>ế </a:t>
            </a:r>
            <a:r>
              <a:rPr lang="vi-VN" sz="1200" dirty="0" smtClean="0">
                <a:solidFill>
                  <a:srgbClr val="0070C0"/>
                </a:solidFill>
                <a:latin typeface="Times New Roman" panose="02020603050405020304" pitchFamily="18" charset="0"/>
                <a:cs typeface="Times New Roman" panose="02020603050405020304" pitchFamily="18" charset="0"/>
              </a:rPr>
              <a:t>hệ sau qua trứng của nó, như vậy muỗi là môi giới truyền bệnh vừa là ổ chứa viru</a:t>
            </a:r>
            <a:r>
              <a:rPr lang="en-US" sz="1200" dirty="0" smtClean="0">
                <a:solidFill>
                  <a:srgbClr val="0070C0"/>
                </a:solidFill>
                <a:latin typeface="Times New Roman" panose="02020603050405020304" pitchFamily="18" charset="0"/>
                <a:cs typeface="Times New Roman" panose="02020603050405020304" pitchFamily="18" charset="0"/>
              </a:rPr>
              <a:t>s</a:t>
            </a:r>
            <a:r>
              <a:rPr lang="vi-VN" sz="1200" dirty="0" smtClean="0">
                <a:solidFill>
                  <a:srgbClr val="0070C0"/>
                </a:solidFill>
                <a:latin typeface="Times New Roman" panose="02020603050405020304" pitchFamily="18" charset="0"/>
                <a:cs typeface="Times New Roman" panose="02020603050405020304" pitchFamily="18" charset="0"/>
              </a:rPr>
              <a:t> trong thiên nhiên. Đặc điểm của muỗi thường đốt từ 18-22 giờ hoạt động cả trong nhà và ngoài trời</a:t>
            </a:r>
            <a:r>
              <a:rPr lang="en-US" sz="1200" dirty="0" smtClean="0">
                <a:solidFill>
                  <a:srgbClr val="0070C0"/>
                </a:solidFill>
                <a:latin typeface="Times New Roman" panose="02020603050405020304" pitchFamily="18" charset="0"/>
                <a:cs typeface="Times New Roman" panose="02020603050405020304" pitchFamily="18" charset="0"/>
              </a:rPr>
              <a:t>. </a:t>
            </a:r>
            <a:r>
              <a:rPr lang="vi-VN" sz="1200" b="0" i="0" kern="1200" smtClean="0">
                <a:solidFill>
                  <a:schemeClr val="tx1"/>
                </a:solidFill>
                <a:effectLst/>
                <a:latin typeface="+mn-lt"/>
                <a:ea typeface="+mn-ea"/>
                <a:cs typeface="+mn-cs"/>
              </a:rPr>
              <a:t>thường hoạt động mạnh vào khoảng thời gian chập choạng tối, tập trung xung quanh hoặc bên trong nhà ở các hộ gia đình.</a:t>
            </a:r>
            <a:endParaRPr lang="en-US" sz="1200"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7DAC43-53A8-4B03-AB59-436136F1F209}" type="slidenum">
              <a:rPr lang="en-US" smtClean="0"/>
              <a:t>6</a:t>
            </a:fld>
            <a:endParaRPr lang="en-US"/>
          </a:p>
        </p:txBody>
      </p:sp>
    </p:spTree>
    <p:extLst>
      <p:ext uri="{BB962C8B-B14F-4D97-AF65-F5344CB8AC3E}">
        <p14:creationId xmlns:p14="http://schemas.microsoft.com/office/powerpoint/2010/main" val="234550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DAC43-53A8-4B03-AB59-436136F1F209}" type="slidenum">
              <a:rPr lang="en-US" smtClean="0"/>
              <a:t>7</a:t>
            </a:fld>
            <a:endParaRPr lang="en-US"/>
          </a:p>
        </p:txBody>
      </p:sp>
    </p:spTree>
    <p:extLst>
      <p:ext uri="{BB962C8B-B14F-4D97-AF65-F5344CB8AC3E}">
        <p14:creationId xmlns:p14="http://schemas.microsoft.com/office/powerpoint/2010/main" val="111564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https://thuvienphapluat.vn/van-ban/The-thao-Y-te/Quyet-dinh-2322-QD-BYT-Huong-dan-chan-doan-va-xu-tri-benh-viem-nao-cap-do-virus-o-tre-em-13717.aspx</a:t>
            </a:r>
            <a:endParaRPr lang="en-US" dirty="0"/>
          </a:p>
        </p:txBody>
      </p:sp>
      <p:sp>
        <p:nvSpPr>
          <p:cNvPr id="4" name="Slide Number Placeholder 3"/>
          <p:cNvSpPr>
            <a:spLocks noGrp="1"/>
          </p:cNvSpPr>
          <p:nvPr>
            <p:ph type="sldNum" sz="quarter" idx="10"/>
          </p:nvPr>
        </p:nvSpPr>
        <p:spPr/>
        <p:txBody>
          <a:bodyPr/>
          <a:lstStyle/>
          <a:p>
            <a:fld id="{0B7DAC43-53A8-4B03-AB59-436136F1F209}" type="slidenum">
              <a:rPr lang="en-US" smtClean="0"/>
              <a:t>8</a:t>
            </a:fld>
            <a:endParaRPr lang="en-US"/>
          </a:p>
        </p:txBody>
      </p:sp>
    </p:spTree>
    <p:extLst>
      <p:ext uri="{BB962C8B-B14F-4D97-AF65-F5344CB8AC3E}">
        <p14:creationId xmlns:p14="http://schemas.microsoft.com/office/powerpoint/2010/main" val="165039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Thời</a:t>
            </a:r>
            <a:r>
              <a:rPr lang="en-US" sz="1200" b="0" i="0" kern="1200" baseline="0" dirty="0" smtClean="0">
                <a:solidFill>
                  <a:schemeClr val="tx1"/>
                </a:solidFill>
                <a:effectLst/>
                <a:latin typeface="+mn-lt"/>
                <a:ea typeface="+mn-ea"/>
                <a:cs typeface="+mn-cs"/>
              </a:rPr>
              <a:t> kỳ ủ bệnh: </a:t>
            </a:r>
            <a:r>
              <a:rPr lang="en-US" sz="1200" b="0" i="0" kern="1200" dirty="0" smtClean="0">
                <a:solidFill>
                  <a:schemeClr val="tx1"/>
                </a:solidFill>
                <a:effectLst/>
                <a:latin typeface="+mn-lt"/>
                <a:ea typeface="+mn-ea"/>
                <a:cs typeface="+mn-cs"/>
              </a:rPr>
              <a:t>Kéo dài từ 5-14 ngày, trung bình là 1 tuần.Thởi</a:t>
            </a:r>
            <a:r>
              <a:rPr lang="en-US" sz="1200" b="0" i="0" kern="1200" baseline="0" dirty="0" smtClean="0">
                <a:solidFill>
                  <a:schemeClr val="tx1"/>
                </a:solidFill>
                <a:effectLst/>
                <a:latin typeface="+mn-lt"/>
                <a:ea typeface="+mn-ea"/>
                <a:cs typeface="+mn-cs"/>
              </a:rPr>
              <a:t> kỳ khởi phát: </a:t>
            </a:r>
            <a:r>
              <a:rPr lang="vi-VN" sz="1200" b="0" i="0" kern="1200" dirty="0" smtClean="0">
                <a:solidFill>
                  <a:schemeClr val="tx1"/>
                </a:solidFill>
                <a:effectLst/>
                <a:latin typeface="+mn-lt"/>
                <a:ea typeface="+mn-ea"/>
                <a:cs typeface="+mn-cs"/>
              </a:rPr>
              <a:t>Thường 1-2 ngày, là giai đoạn virut vào máu, nó biểu hiện 2 hội chứng chính:</a:t>
            </a:r>
          </a:p>
          <a:p>
            <a:pPr marL="171450" indent="-171450">
              <a:buFontTx/>
              <a:buChar char="-"/>
            </a:pPr>
            <a:r>
              <a:rPr lang="vi-VN" sz="1200" b="0" i="0" kern="1200" dirty="0" smtClean="0">
                <a:solidFill>
                  <a:schemeClr val="tx1"/>
                </a:solidFill>
                <a:effectLst/>
                <a:latin typeface="+mn-lt"/>
                <a:ea typeface="+mn-ea"/>
                <a:cs typeface="+mn-cs"/>
              </a:rPr>
              <a:t>Hội chứng nhiễm khuẩn nhiễm độc: biểu hiện sốt 38-39°C, nhức đầu, buồn nôn hay nôn.</a:t>
            </a:r>
            <a:endParaRPr lang="en-US" sz="1200" b="0" i="0" kern="1200" dirty="0" smtClean="0">
              <a:solidFill>
                <a:schemeClr val="tx1"/>
              </a:solidFill>
              <a:effectLst/>
              <a:latin typeface="+mn-lt"/>
              <a:ea typeface="+mn-ea"/>
              <a:cs typeface="+mn-cs"/>
            </a:endParaRPr>
          </a:p>
          <a:p>
            <a:pPr marL="0" indent="0">
              <a:buFontTx/>
              <a:buNone/>
            </a:pPr>
            <a:r>
              <a:rPr lang="vi-VN" sz="1200" b="0" i="0" kern="1200" dirty="0" smtClean="0">
                <a:solidFill>
                  <a:schemeClr val="tx1"/>
                </a:solidFill>
                <a:effectLst/>
                <a:latin typeface="+mn-lt"/>
                <a:ea typeface="+mn-ea"/>
                <a:cs typeface="+mn-cs"/>
              </a:rPr>
              <a:t>- Hội chứng thần kinh: biểu hiện trẻ mất ngủ hay quấy khóc, vật vã, mê sảng, co giật, tăng trương lực cơ, có rối loạn thần kinh thực vật (da lúc đỏ, lúc xám ngắt, vã mồ hôi, mạch nhanh). Dấu hiệu màng não (+), kèm theo biến đổi dịch não tuỷ.</a:t>
            </a:r>
          </a:p>
          <a:p>
            <a:endParaRPr lang="en-US" dirty="0"/>
          </a:p>
        </p:txBody>
      </p:sp>
      <p:sp>
        <p:nvSpPr>
          <p:cNvPr id="4" name="Slide Number Placeholder 3"/>
          <p:cNvSpPr>
            <a:spLocks noGrp="1"/>
          </p:cNvSpPr>
          <p:nvPr>
            <p:ph type="sldNum" sz="quarter" idx="10"/>
          </p:nvPr>
        </p:nvSpPr>
        <p:spPr/>
        <p:txBody>
          <a:bodyPr/>
          <a:lstStyle/>
          <a:p>
            <a:fld id="{0B7DAC43-53A8-4B03-AB59-436136F1F209}" type="slidenum">
              <a:rPr lang="en-US" smtClean="0"/>
              <a:t>9</a:t>
            </a:fld>
            <a:endParaRPr lang="en-US"/>
          </a:p>
        </p:txBody>
      </p:sp>
    </p:spTree>
    <p:extLst>
      <p:ext uri="{BB962C8B-B14F-4D97-AF65-F5344CB8AC3E}">
        <p14:creationId xmlns:p14="http://schemas.microsoft.com/office/powerpoint/2010/main" val="294359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Vir</a:t>
            </a:r>
            <a:r>
              <a:rPr lang="en-US" sz="1200" b="0" i="0" kern="1200" dirty="0" smtClean="0">
                <a:solidFill>
                  <a:schemeClr val="tx1"/>
                </a:solidFill>
                <a:effectLst/>
                <a:latin typeface="+mn-lt"/>
                <a:ea typeface="+mn-ea"/>
                <a:cs typeface="+mn-cs"/>
              </a:rPr>
              <a:t>us</a:t>
            </a:r>
            <a:r>
              <a:rPr lang="vi-VN" sz="1200" b="0" i="0" kern="1200" dirty="0" smtClean="0">
                <a:solidFill>
                  <a:schemeClr val="tx1"/>
                </a:solidFill>
                <a:effectLst/>
                <a:latin typeface="+mn-lt"/>
                <a:ea typeface="+mn-ea"/>
                <a:cs typeface="+mn-cs"/>
              </a:rPr>
              <a:t> v</a:t>
            </a:r>
            <a:r>
              <a:rPr lang="en-US" sz="1200" b="0" i="0" kern="1200" dirty="0" smtClean="0">
                <a:solidFill>
                  <a:schemeClr val="tx1"/>
                </a:solidFill>
                <a:effectLst/>
                <a:latin typeface="+mn-lt"/>
                <a:ea typeface="+mn-ea"/>
                <a:cs typeface="+mn-cs"/>
              </a:rPr>
              <a:t>ào</a:t>
            </a:r>
            <a:r>
              <a:rPr lang="vi-VN" sz="1200" b="0" i="0" kern="1200" dirty="0" smtClean="0">
                <a:solidFill>
                  <a:schemeClr val="tx1"/>
                </a:solidFill>
                <a:effectLst/>
                <a:latin typeface="+mn-lt"/>
                <a:ea typeface="+mn-ea"/>
                <a:cs typeface="+mn-cs"/>
              </a:rPr>
              <a:t> đến tế bào thần kinh và gây tổn thương ở đó, 2 hội chứng trên biểu hiện một cách rầm rộ.</a:t>
            </a:r>
            <a:endParaRPr lang="en-US" dirty="0"/>
          </a:p>
        </p:txBody>
      </p:sp>
      <p:sp>
        <p:nvSpPr>
          <p:cNvPr id="4" name="Slide Number Placeholder 3"/>
          <p:cNvSpPr>
            <a:spLocks noGrp="1"/>
          </p:cNvSpPr>
          <p:nvPr>
            <p:ph type="sldNum" sz="quarter" idx="10"/>
          </p:nvPr>
        </p:nvSpPr>
        <p:spPr/>
        <p:txBody>
          <a:bodyPr/>
          <a:lstStyle/>
          <a:p>
            <a:fld id="{0B7DAC43-53A8-4B03-AB59-436136F1F209}" type="slidenum">
              <a:rPr lang="en-US" smtClean="0"/>
              <a:t>10</a:t>
            </a:fld>
            <a:endParaRPr lang="en-US"/>
          </a:p>
        </p:txBody>
      </p:sp>
    </p:spTree>
    <p:extLst>
      <p:ext uri="{BB962C8B-B14F-4D97-AF65-F5344CB8AC3E}">
        <p14:creationId xmlns:p14="http://schemas.microsoft.com/office/powerpoint/2010/main" val="282928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A8EC-78C3-4042-B9C8-312CE89BCBD6}"/>
              </a:ext>
            </a:extLst>
          </p:cNvPr>
          <p:cNvSpPr>
            <a:spLocks noGrp="1"/>
          </p:cNvSpPr>
          <p:nvPr>
            <p:ph type="title"/>
          </p:nvPr>
        </p:nvSpPr>
        <p:spPr>
          <a:xfrm>
            <a:off x="561793" y="2133600"/>
            <a:ext cx="10972800" cy="948532"/>
          </a:xfrm>
        </p:spPr>
        <p:txBody>
          <a:bodyPr>
            <a:normAutofit/>
          </a:bodyPr>
          <a:lstStyle/>
          <a:p>
            <a:r>
              <a:rPr lang="en-US" b="1" dirty="0" smtClean="0">
                <a:solidFill>
                  <a:srgbClr val="0070C0"/>
                </a:solidFill>
                <a:latin typeface="Times New Roman" panose="02020603050405020304" pitchFamily="18" charset="0"/>
                <a:cs typeface="Times New Roman" panose="02020603050405020304" pitchFamily="18" charset="0"/>
              </a:rPr>
              <a:t>BÀI 2. VIÊM NÃO NHẬT BẢN</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889580" y="3288268"/>
            <a:ext cx="2459328" cy="369332"/>
          </a:xfrm>
          <a:prstGeom prst="rect">
            <a:avLst/>
          </a:prstGeom>
        </p:spPr>
        <p:txBody>
          <a:bodyPr wrap="none">
            <a:spAutoFit/>
          </a:bodyPr>
          <a:lstStyle/>
          <a:p>
            <a:r>
              <a:rPr lang="en-US" b="1" dirty="0" smtClean="0">
                <a:solidFill>
                  <a:srgbClr val="FFFFFF"/>
                </a:solidFill>
                <a:latin typeface="Tahoma"/>
                <a:ea typeface="Tahoma"/>
                <a:cs typeface="Tahoma"/>
                <a:sym typeface="Tahoma"/>
              </a:rPr>
              <a:t>Scoliosis d </a:t>
            </a:r>
            <a:r>
              <a:rPr lang="en-US" b="1" dirty="0">
                <a:solidFill>
                  <a:srgbClr val="FFFFFF"/>
                </a:solidFill>
                <a:latin typeface="Tahoma"/>
                <a:ea typeface="Tahoma"/>
                <a:cs typeface="Tahoma"/>
                <a:sym typeface="Tahoma"/>
              </a:rPr>
              <a:t>Scoliosis</a:t>
            </a:r>
            <a:endParaRPr lang="en-US" dirty="0"/>
          </a:p>
        </p:txBody>
      </p:sp>
      <p:pic>
        <p:nvPicPr>
          <p:cNvPr id="1028" name="Picture 4" descr="Japanese Encephalitis risk factors Archives - MedicoInf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082132"/>
            <a:ext cx="7315200" cy="30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3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10363200" cy="4525963"/>
          </a:xfrm>
        </p:spPr>
        <p:txBody>
          <a:bodyPr>
            <a:normAutofit/>
          </a:bodyPr>
          <a:lstStyle/>
          <a:p>
            <a:pPr marL="0" indent="0">
              <a:buNone/>
            </a:pPr>
            <a:r>
              <a:rPr lang="en-US" dirty="0" smtClean="0">
                <a:solidFill>
                  <a:srgbClr val="0070C0"/>
                </a:solidFill>
                <a:latin typeface="Times New Roman" panose="02020603050405020304" pitchFamily="18" charset="0"/>
                <a:cs typeface="Times New Roman" panose="02020603050405020304" pitchFamily="18" charset="0"/>
              </a:rPr>
              <a:t>Các hội chứng biểu hiện rầm rộ</a:t>
            </a:r>
          </a:p>
          <a:p>
            <a:pPr marL="0" indent="0">
              <a:buNone/>
            </a:pPr>
            <a:r>
              <a:rPr lang="en-US" dirty="0" smtClean="0">
                <a:solidFill>
                  <a:srgbClr val="0070C0"/>
                </a:solidFill>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Hội chứng nhiễm khuẩn nhiễm độc: sốt 40-41°C, mạch có khi nhanh 160 lần/phút, vật vã, hôn mê. </a:t>
            </a:r>
          </a:p>
          <a:p>
            <a:pPr marL="0" indent="0">
              <a:buNone/>
            </a:pPr>
            <a:r>
              <a:rPr lang="en-US" dirty="0">
                <a:solidFill>
                  <a:srgbClr val="0070C0"/>
                </a:solidFill>
                <a:latin typeface="Times New Roman" panose="02020603050405020304" pitchFamily="18" charset="0"/>
                <a:cs typeface="Times New Roman" panose="02020603050405020304" pitchFamily="18" charset="0"/>
              </a:rPr>
              <a:t>- Hội chứng thần kinh: </a:t>
            </a:r>
            <a:r>
              <a:rPr lang="vi-VN" dirty="0">
                <a:solidFill>
                  <a:srgbClr val="0070C0"/>
                </a:solidFill>
                <a:latin typeface="Times New Roman" panose="02020603050405020304" pitchFamily="18" charset="0"/>
                <a:cs typeface="Times New Roman" panose="02020603050405020304" pitchFamily="18" charset="0"/>
              </a:rPr>
              <a:t>tổn thương thần kinh khu </a:t>
            </a:r>
            <a:r>
              <a:rPr lang="vi-VN" dirty="0" smtClean="0">
                <a:solidFill>
                  <a:srgbClr val="0070C0"/>
                </a:solidFill>
                <a:latin typeface="Times New Roman" panose="02020603050405020304" pitchFamily="18" charset="0"/>
                <a:cs typeface="Times New Roman" panose="02020603050405020304" pitchFamily="18" charset="0"/>
              </a:rPr>
              <a:t>t</a:t>
            </a:r>
            <a:r>
              <a:rPr lang="en-US" dirty="0" smtClean="0">
                <a:solidFill>
                  <a:srgbClr val="0070C0"/>
                </a:solidFill>
                <a:latin typeface="Times New Roman" panose="02020603050405020304" pitchFamily="18" charset="0"/>
                <a:cs typeface="Times New Roman" panose="02020603050405020304" pitchFamily="18" charset="0"/>
              </a:rPr>
              <a:t>r</a:t>
            </a:r>
            <a:r>
              <a:rPr lang="vi-VN" dirty="0" smtClean="0">
                <a:solidFill>
                  <a:srgbClr val="0070C0"/>
                </a:solidFill>
                <a:latin typeface="Times New Roman" panose="02020603050405020304" pitchFamily="18" charset="0"/>
                <a:cs typeface="Times New Roman" panose="02020603050405020304" pitchFamily="18" charset="0"/>
              </a:rPr>
              <a:t>ú</a:t>
            </a:r>
            <a:r>
              <a:rPr lang="vi-VN" dirty="0">
                <a:solidFill>
                  <a:srgbClr val="0070C0"/>
                </a:solidFill>
                <a:latin typeface="Times New Roman" panose="02020603050405020304" pitchFamily="18" charset="0"/>
                <a:cs typeface="Times New Roman" panose="02020603050405020304" pitchFamily="18" charset="0"/>
              </a:rPr>
              <a:t>, tổn thương th</a:t>
            </a:r>
            <a:r>
              <a:rPr lang="en-US" dirty="0">
                <a:solidFill>
                  <a:srgbClr val="0070C0"/>
                </a:solidFill>
                <a:latin typeface="Times New Roman" panose="02020603050405020304" pitchFamily="18" charset="0"/>
                <a:cs typeface="Times New Roman" panose="02020603050405020304" pitchFamily="18" charset="0"/>
              </a:rPr>
              <a:t>á</a:t>
            </a:r>
            <a:r>
              <a:rPr lang="vi-VN" dirty="0">
                <a:solidFill>
                  <a:srgbClr val="0070C0"/>
                </a:solidFill>
                <a:latin typeface="Times New Roman" panose="02020603050405020304" pitchFamily="18" charset="0"/>
                <a:cs typeface="Times New Roman" panose="02020603050405020304" pitchFamily="18" charset="0"/>
              </a:rPr>
              <a:t>p, liệt 1/2 người</a:t>
            </a:r>
            <a:r>
              <a:rPr lang="en-US" dirty="0">
                <a:solidFill>
                  <a:srgbClr val="0070C0"/>
                </a:solidFill>
                <a:latin typeface="Times New Roman" panose="02020603050405020304" pitchFamily="18" charset="0"/>
                <a:cs typeface="Times New Roman" panose="02020603050405020304" pitchFamily="18" charset="0"/>
              </a:rPr>
              <a:t>,</a:t>
            </a:r>
            <a:r>
              <a:rPr lang="vi-VN" dirty="0">
                <a:solidFill>
                  <a:srgbClr val="0070C0"/>
                </a:solidFill>
                <a:latin typeface="Times New Roman" panose="02020603050405020304" pitchFamily="18" charset="0"/>
                <a:cs typeface="Times New Roman" panose="02020603050405020304" pitchFamily="18" charset="0"/>
              </a:rPr>
              <a:t> phản xạ gân xương tăng, tổn thương ngoại tháp như múa vờn múa dật, tổn thương các dây thần kinh sọ </a:t>
            </a:r>
            <a:r>
              <a:rPr lang="vi-VN" dirty="0" smtClean="0">
                <a:solidFill>
                  <a:srgbClr val="0070C0"/>
                </a:solidFill>
                <a:latin typeface="Times New Roman" panose="02020603050405020304" pitchFamily="18" charset="0"/>
                <a:cs typeface="Times New Roman" panose="02020603050405020304" pitchFamily="18" charset="0"/>
              </a:rPr>
              <a:t>não</a:t>
            </a:r>
            <a:r>
              <a:rPr lang="en-US" dirty="0" smtClean="0">
                <a:solidFill>
                  <a:srgbClr val="0070C0"/>
                </a:solidFill>
                <a:latin typeface="Times New Roman" panose="02020603050405020304" pitchFamily="18" charset="0"/>
                <a:cs typeface="Times New Roman" panose="02020603050405020304" pitchFamily="18" charset="0"/>
              </a:rPr>
              <a:t>.</a:t>
            </a:r>
            <a:endParaRPr lang="en-US" dirty="0">
              <a:solidFill>
                <a:srgbClr val="0070C0"/>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Rectangle 3"/>
          <p:cNvSpPr/>
          <p:nvPr/>
        </p:nvSpPr>
        <p:spPr>
          <a:xfrm>
            <a:off x="1295400" y="228600"/>
            <a:ext cx="6858000" cy="661720"/>
          </a:xfrm>
          <a:prstGeom prst="rect">
            <a:avLst/>
          </a:prstGeom>
        </p:spPr>
        <p:txBody>
          <a:bodyPr wrap="square">
            <a:spAutoFit/>
          </a:bodyPr>
          <a:lstStyle/>
          <a:p>
            <a:r>
              <a:rPr lang="en-US" sz="3700" b="1" dirty="0">
                <a:solidFill>
                  <a:srgbClr val="FF0000"/>
                </a:solidFill>
                <a:latin typeface="Times New Roman" panose="02020603050405020304" pitchFamily="18" charset="0"/>
                <a:cs typeface="Times New Roman" panose="02020603050405020304" pitchFamily="18" charset="0"/>
              </a:rPr>
              <a:t>2</a:t>
            </a:r>
            <a:r>
              <a:rPr lang="en-US" sz="3700" b="1" dirty="0" smtClean="0">
                <a:solidFill>
                  <a:srgbClr val="FF0000"/>
                </a:solidFill>
                <a:latin typeface="Times New Roman" panose="02020603050405020304" pitchFamily="18" charset="0"/>
                <a:cs typeface="Times New Roman" panose="02020603050405020304" pitchFamily="18" charset="0"/>
              </a:rPr>
              <a:t>. Thời kỳ toàn phát</a:t>
            </a:r>
            <a:endParaRPr lang="en-US" sz="3700" dirty="0"/>
          </a:p>
        </p:txBody>
      </p:sp>
      <p:sp>
        <p:nvSpPr>
          <p:cNvPr id="2" name="AutoShape 2" descr="Sốc nhiễm trùng ở trẻ em: Dấu hiệu nhậ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7796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10363200" cy="4525963"/>
          </a:xfrm>
        </p:spPr>
        <p:txBody>
          <a:bodyPr>
            <a:normAutofit/>
          </a:bodyPr>
          <a:lstStyle/>
          <a:p>
            <a:pPr>
              <a:buFontTx/>
              <a:buChar char="-"/>
            </a:pPr>
            <a:r>
              <a:rPr lang="vi-VN" dirty="0" smtClean="0">
                <a:solidFill>
                  <a:srgbClr val="0070C0"/>
                </a:solidFill>
                <a:latin typeface="Times New Roman" panose="02020603050405020304" pitchFamily="18" charset="0"/>
                <a:cs typeface="Times New Roman" panose="02020603050405020304" pitchFamily="18" charset="0"/>
              </a:rPr>
              <a:t>Giai </a:t>
            </a:r>
            <a:r>
              <a:rPr lang="vi-VN" dirty="0">
                <a:solidFill>
                  <a:srgbClr val="0070C0"/>
                </a:solidFill>
                <a:latin typeface="Times New Roman" panose="02020603050405020304" pitchFamily="18" charset="0"/>
                <a:cs typeface="Times New Roman" panose="02020603050405020304" pitchFamily="18" charset="0"/>
              </a:rPr>
              <a:t>đoạn bán cấp: tuần thứ 2 của bệnh, các hội chứng giảm dần</a:t>
            </a:r>
            <a:r>
              <a:rPr lang="en-US" dirty="0">
                <a:solidFill>
                  <a:srgbClr val="0070C0"/>
                </a:solidFill>
                <a:latin typeface="Times New Roman" panose="02020603050405020304" pitchFamily="18" charset="0"/>
                <a:cs typeface="Times New Roman" panose="02020603050405020304" pitchFamily="18" charset="0"/>
              </a:rPr>
              <a:t>. Biến </a:t>
            </a:r>
            <a:r>
              <a:rPr lang="vi-VN" dirty="0">
                <a:solidFill>
                  <a:srgbClr val="0070C0"/>
                </a:solidFill>
                <a:latin typeface="Times New Roman" panose="02020603050405020304" pitchFamily="18" charset="0"/>
                <a:cs typeface="Times New Roman" panose="02020603050405020304" pitchFamily="18" charset="0"/>
              </a:rPr>
              <a:t>chứng</a:t>
            </a:r>
            <a:r>
              <a:rPr lang="en-US" dirty="0">
                <a:solidFill>
                  <a:srgbClr val="0070C0"/>
                </a:solidFill>
                <a:latin typeface="Times New Roman" panose="02020603050405020304" pitchFamily="18" charset="0"/>
                <a:cs typeface="Times New Roman" panose="02020603050405020304" pitchFamily="18" charset="0"/>
              </a:rPr>
              <a:t>: </a:t>
            </a:r>
            <a:r>
              <a:rPr lang="vi-VN" dirty="0">
                <a:solidFill>
                  <a:srgbClr val="0070C0"/>
                </a:solidFill>
                <a:latin typeface="Times New Roman" panose="02020603050405020304" pitchFamily="18" charset="0"/>
                <a:cs typeface="Times New Roman" panose="02020603050405020304" pitchFamily="18" charset="0"/>
              </a:rPr>
              <a:t>viêm phổi phế quản, xuất huyết mãng não</a:t>
            </a:r>
            <a:endParaRPr lang="en-US" dirty="0">
              <a:solidFill>
                <a:srgbClr val="0070C0"/>
              </a:solidFill>
              <a:latin typeface="Times New Roman" panose="02020603050405020304" pitchFamily="18" charset="0"/>
              <a:cs typeface="Times New Roman" panose="02020603050405020304" pitchFamily="18" charset="0"/>
            </a:endParaRPr>
          </a:p>
          <a:p>
            <a:pPr>
              <a:buFontTx/>
              <a:buChar char="-"/>
            </a:pPr>
            <a:r>
              <a:rPr lang="vi-VN" dirty="0">
                <a:solidFill>
                  <a:srgbClr val="0070C0"/>
                </a:solidFill>
                <a:latin typeface="Times New Roman" panose="02020603050405020304" pitchFamily="18" charset="0"/>
                <a:cs typeface="Times New Roman" panose="02020603050405020304" pitchFamily="18" charset="0"/>
              </a:rPr>
              <a:t>Giai đoạn hồi phục: ngày thứ 10 trở đi bệnh nhân tỉnh hẳn, hết sốt. 30% có biến chứng: liệt 1/2 người, múa vờn múa giật, câm, ngu đần, giảm trí nhớ</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95400" y="228600"/>
            <a:ext cx="6858000" cy="661720"/>
          </a:xfrm>
          <a:prstGeom prst="rect">
            <a:avLst/>
          </a:prstGeom>
        </p:spPr>
        <p:txBody>
          <a:bodyPr wrap="square">
            <a:spAutoFit/>
          </a:bodyPr>
          <a:lstStyle/>
          <a:p>
            <a:r>
              <a:rPr lang="en-US" sz="3700" b="1" dirty="0">
                <a:solidFill>
                  <a:srgbClr val="FF0000"/>
                </a:solidFill>
                <a:latin typeface="Times New Roman" panose="02020603050405020304" pitchFamily="18" charset="0"/>
                <a:cs typeface="Times New Roman" panose="02020603050405020304" pitchFamily="18" charset="0"/>
              </a:rPr>
              <a:t>2</a:t>
            </a:r>
            <a:r>
              <a:rPr lang="en-US" sz="3700" b="1" dirty="0" smtClean="0">
                <a:solidFill>
                  <a:srgbClr val="FF0000"/>
                </a:solidFill>
                <a:latin typeface="Times New Roman" panose="02020603050405020304" pitchFamily="18" charset="0"/>
                <a:cs typeface="Times New Roman" panose="02020603050405020304" pitchFamily="18" charset="0"/>
              </a:rPr>
              <a:t>. Thời kỳ toàn phát</a:t>
            </a:r>
            <a:endParaRPr lang="en-US" sz="3700" dirty="0"/>
          </a:p>
        </p:txBody>
      </p:sp>
      <p:sp>
        <p:nvSpPr>
          <p:cNvPr id="2" name="AutoShape 2" descr="Sốc nhiễm trùng ở trẻ em: Dấu hiệu nhậ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69655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28600"/>
            <a:ext cx="6858000" cy="661720"/>
          </a:xfrm>
          <a:prstGeom prst="rect">
            <a:avLst/>
          </a:prstGeom>
        </p:spPr>
        <p:txBody>
          <a:bodyPr wrap="square">
            <a:spAutoFit/>
          </a:bodyPr>
          <a:lstStyle/>
          <a:p>
            <a:r>
              <a:rPr lang="en-US" sz="3700" b="1" dirty="0" smtClean="0">
                <a:solidFill>
                  <a:srgbClr val="FF0000"/>
                </a:solidFill>
                <a:latin typeface="Times New Roman" panose="02020603050405020304" pitchFamily="18" charset="0"/>
                <a:cs typeface="Times New Roman" panose="02020603050405020304" pitchFamily="18" charset="0"/>
              </a:rPr>
              <a:t>III. Phòng chống và điều trị</a:t>
            </a:r>
            <a:endParaRPr lang="en-US" sz="3700" dirty="0"/>
          </a:p>
        </p:txBody>
      </p:sp>
      <p:pic>
        <p:nvPicPr>
          <p:cNvPr id="5122" name="Picture 2" descr="Viêm não Nhật Bản - Bệnh Viện Nhi Đồng Thành Phố"/>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990600"/>
            <a:ext cx="5533317" cy="531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129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apanese Encephalitis (JE) Vaccine | NITA Polyclinic &amp; Diagnostic Center"/>
          <p:cNvPicPr>
            <a:picLocks noChangeAspect="1" noChangeArrowheads="1"/>
          </p:cNvPicPr>
          <p:nvPr/>
        </p:nvPicPr>
        <p:blipFill rotWithShape="1">
          <a:blip r:embed="rId3">
            <a:extLst>
              <a:ext uri="{28A0092B-C50C-407E-A947-70E740481C1C}">
                <a14:useLocalDpi xmlns:a14="http://schemas.microsoft.com/office/drawing/2010/main" val="0"/>
              </a:ext>
            </a:extLst>
          </a:blip>
          <a:srcRect l="7089" t="19286" r="11027" b="17782"/>
          <a:stretch/>
        </p:blipFill>
        <p:spPr bwMode="auto">
          <a:xfrm>
            <a:off x="7848600" y="3429000"/>
            <a:ext cx="3314285"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62A681A-A444-43D9-A937-9E05CFAE181F}"/>
              </a:ext>
            </a:extLst>
          </p:cNvPr>
          <p:cNvSpPr>
            <a:spLocks noGrp="1"/>
          </p:cNvSpPr>
          <p:nvPr>
            <p:ph type="title"/>
          </p:nvPr>
        </p:nvSpPr>
        <p:spPr>
          <a:xfrm>
            <a:off x="990600" y="76199"/>
            <a:ext cx="7010399" cy="963798"/>
          </a:xfrm>
        </p:spPr>
        <p:txBody>
          <a:bodyPr>
            <a:normAutofit/>
          </a:bodyPr>
          <a:lstStyle/>
          <a:p>
            <a:pPr>
              <a:lnSpc>
                <a:spcPct val="90000"/>
              </a:lnSpc>
            </a:pPr>
            <a:r>
              <a:rPr lang="en-US" sz="3700" b="1" dirty="0">
                <a:solidFill>
                  <a:srgbClr val="FF0000"/>
                </a:solidFill>
                <a:latin typeface="Times New Roman" panose="02020603050405020304" pitchFamily="18" charset="0"/>
                <a:cs typeface="Times New Roman" panose="02020603050405020304" pitchFamily="18" charset="0"/>
              </a:rPr>
              <a:t>1</a:t>
            </a:r>
            <a:r>
              <a:rPr lang="en-US" sz="3700" b="1" dirty="0" smtClean="0">
                <a:solidFill>
                  <a:srgbClr val="FF0000"/>
                </a:solidFill>
                <a:latin typeface="Times New Roman" panose="02020603050405020304" pitchFamily="18" charset="0"/>
                <a:cs typeface="Times New Roman" panose="02020603050405020304" pitchFamily="18" charset="0"/>
              </a:rPr>
              <a:t>. Phòng chống</a:t>
            </a:r>
            <a:endParaRPr lang="en-US" sz="3700" b="1" dirty="0">
              <a:solidFill>
                <a:srgbClr val="FF0000"/>
              </a:solidFill>
            </a:endParaRPr>
          </a:p>
        </p:txBody>
      </p:sp>
      <p:sp>
        <p:nvSpPr>
          <p:cNvPr id="3" name="Content Placeholder 2">
            <a:extLst>
              <a:ext uri="{FF2B5EF4-FFF2-40B4-BE49-F238E27FC236}">
                <a16:creationId xmlns:a16="http://schemas.microsoft.com/office/drawing/2014/main" id="{2DEBCD16-9107-4D92-B92A-DCA93B205F53}"/>
              </a:ext>
            </a:extLst>
          </p:cNvPr>
          <p:cNvSpPr>
            <a:spLocks noGrp="1"/>
          </p:cNvSpPr>
          <p:nvPr>
            <p:ph idx="1"/>
          </p:nvPr>
        </p:nvSpPr>
        <p:spPr>
          <a:xfrm>
            <a:off x="475343" y="1563915"/>
            <a:ext cx="5925457" cy="4000499"/>
          </a:xfrm>
          <a:solidFill>
            <a:schemeClr val="bg1"/>
          </a:solidFill>
        </p:spPr>
        <p:txBody>
          <a:bodyPr>
            <a:noAutofit/>
          </a:bodyPr>
          <a:lstStyle/>
          <a:p>
            <a:pPr marL="0" indent="0">
              <a:buNone/>
            </a:pPr>
            <a:endParaRPr lang="en-US" sz="2000" dirty="0">
              <a:solidFill>
                <a:srgbClr val="0070C0"/>
              </a:solidFill>
              <a:latin typeface="Times New Roman" panose="02020603050405020304" pitchFamily="18" charset="0"/>
              <a:cs typeface="Times New Roman" panose="02020603050405020304" pitchFamily="18" charset="0"/>
            </a:endParaRPr>
          </a:p>
          <a:p>
            <a:pPr marL="400050" lvl="1" indent="0">
              <a:buNone/>
            </a:pPr>
            <a:endParaRPr lang="en-US" sz="2000" dirty="0">
              <a:solidFill>
                <a:srgbClr val="0070C0"/>
              </a:solidFill>
              <a:latin typeface="Times New Roman" panose="02020603050405020304" pitchFamily="18" charset="0"/>
              <a:cs typeface="Times New Roman" panose="02020603050405020304" pitchFamily="18" charset="0"/>
            </a:endParaRPr>
          </a:p>
          <a:p>
            <a:pPr marL="857250" lvl="1" indent="-457200">
              <a:buFont typeface="+mj-lt"/>
              <a:buAutoNum type="arabicPeriod"/>
            </a:pP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580571" y="1676400"/>
            <a:ext cx="5715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rgbClr val="0070C0"/>
                </a:solidFill>
                <a:latin typeface="Times New Roman" panose="02020603050405020304" pitchFamily="18" charset="0"/>
                <a:cs typeface="Times New Roman" panose="02020603050405020304" pitchFamily="18" charset="0"/>
              </a:rPr>
              <a:t>- Phòng </a:t>
            </a:r>
            <a:r>
              <a:rPr lang="vi-VN" dirty="0" smtClean="0">
                <a:solidFill>
                  <a:srgbClr val="0070C0"/>
                </a:solidFill>
                <a:latin typeface="Times New Roman" panose="02020603050405020304" pitchFamily="18" charset="0"/>
                <a:cs typeface="Times New Roman" panose="02020603050405020304" pitchFamily="18" charset="0"/>
              </a:rPr>
              <a:t>muỗi </a:t>
            </a:r>
            <a:r>
              <a:rPr lang="vi-VN" dirty="0">
                <a:solidFill>
                  <a:srgbClr val="0070C0"/>
                </a:solidFill>
                <a:latin typeface="Times New Roman" panose="02020603050405020304" pitchFamily="18" charset="0"/>
                <a:cs typeface="Times New Roman" panose="02020603050405020304" pitchFamily="18" charset="0"/>
              </a:rPr>
              <a:t>đốt.</a:t>
            </a:r>
            <a:endParaRPr lang="en-US" dirty="0">
              <a:solidFill>
                <a:srgbClr val="0070C0"/>
              </a:solidFill>
              <a:latin typeface="Times New Roman" panose="02020603050405020304" pitchFamily="18" charset="0"/>
              <a:cs typeface="Times New Roman" panose="02020603050405020304" pitchFamily="18" charset="0"/>
            </a:endParaRPr>
          </a:p>
          <a:p>
            <a:pPr>
              <a:buFontTx/>
              <a:buChar char="-"/>
            </a:pPr>
            <a:r>
              <a:rPr lang="en-US" dirty="0" smtClean="0">
                <a:solidFill>
                  <a:srgbClr val="0070C0"/>
                </a:solidFill>
                <a:latin typeface="Times New Roman" panose="02020603050405020304" pitchFamily="18" charset="0"/>
                <a:cs typeface="Times New Roman" panose="02020603050405020304" pitchFamily="18" charset="0"/>
              </a:rPr>
              <a:t>Loại trừ các ổ chứa cho súc vật nuôi: gây miễn dịch cho lợn, vệ sinh chuồng trại chăn nuôi</a:t>
            </a:r>
          </a:p>
          <a:p>
            <a:pPr>
              <a:buFontTx/>
              <a:buChar char="-"/>
            </a:pPr>
            <a:r>
              <a:rPr lang="en-US" dirty="0" smtClean="0">
                <a:solidFill>
                  <a:srgbClr val="0070C0"/>
                </a:solidFill>
                <a:latin typeface="Times New Roman" panose="02020603050405020304" pitchFamily="18" charset="0"/>
                <a:cs typeface="Times New Roman" panose="02020603050405020304" pitchFamily="18" charset="0"/>
              </a:rPr>
              <a:t>Loại trừ những nơi ao tù đọng</a:t>
            </a:r>
            <a:r>
              <a:rPr lang="en-US" dirty="0">
                <a:solidFill>
                  <a:srgbClr val="0070C0"/>
                </a:solidFill>
                <a:latin typeface="Times New Roman" panose="02020603050405020304" pitchFamily="18" charset="0"/>
                <a:cs typeface="Times New Roman" panose="02020603050405020304" pitchFamily="18" charset="0"/>
              </a:rPr>
              <a:t> nước</a:t>
            </a:r>
            <a:endParaRPr lang="en-US" dirty="0" smtClean="0">
              <a:solidFill>
                <a:srgbClr val="0070C0"/>
              </a:solidFill>
              <a:latin typeface="Times New Roman" panose="02020603050405020304" pitchFamily="18" charset="0"/>
              <a:cs typeface="Times New Roman" panose="02020603050405020304" pitchFamily="18" charset="0"/>
            </a:endParaRPr>
          </a:p>
          <a:p>
            <a:pPr>
              <a:buFontTx/>
              <a:buChar char="-"/>
            </a:pPr>
            <a:r>
              <a:rPr lang="en-US" dirty="0" smtClean="0">
                <a:solidFill>
                  <a:srgbClr val="0070C0"/>
                </a:solidFill>
                <a:latin typeface="Times New Roman" panose="02020603050405020304" pitchFamily="18" charset="0"/>
                <a:cs typeface="Times New Roman" panose="02020603050405020304" pitchFamily="18" charset="0"/>
              </a:rPr>
              <a:t>Tiêm vaccin viêm não Nhật Bản B</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Mekong Delta takes preventive measures to prevent dengue fever outbreaks –  Vietnam Water Por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070568"/>
            <a:ext cx="3746248" cy="249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064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681A-A444-43D9-A937-9E05CFAE181F}"/>
              </a:ext>
            </a:extLst>
          </p:cNvPr>
          <p:cNvSpPr>
            <a:spLocks noGrp="1"/>
          </p:cNvSpPr>
          <p:nvPr>
            <p:ph type="title"/>
          </p:nvPr>
        </p:nvSpPr>
        <p:spPr>
          <a:xfrm>
            <a:off x="990600" y="76199"/>
            <a:ext cx="7010399" cy="963798"/>
          </a:xfrm>
        </p:spPr>
        <p:txBody>
          <a:bodyPr>
            <a:normAutofit/>
          </a:bodyPr>
          <a:lstStyle/>
          <a:p>
            <a:pPr>
              <a:lnSpc>
                <a:spcPct val="90000"/>
              </a:lnSpc>
            </a:pPr>
            <a:r>
              <a:rPr lang="en-US" sz="3700" b="1">
                <a:solidFill>
                  <a:srgbClr val="FF0000"/>
                </a:solidFill>
                <a:latin typeface="Times New Roman" panose="02020603050405020304" pitchFamily="18" charset="0"/>
                <a:cs typeface="Times New Roman" panose="02020603050405020304" pitchFamily="18" charset="0"/>
              </a:rPr>
              <a:t>2</a:t>
            </a:r>
            <a:r>
              <a:rPr lang="en-US" sz="3700" b="1" smtClean="0">
                <a:solidFill>
                  <a:srgbClr val="FF0000"/>
                </a:solidFill>
                <a:latin typeface="Times New Roman" panose="02020603050405020304" pitchFamily="18" charset="0"/>
                <a:cs typeface="Times New Roman" panose="02020603050405020304" pitchFamily="18" charset="0"/>
              </a:rPr>
              <a:t>. Điều trị</a:t>
            </a:r>
            <a:endParaRPr lang="en-US" sz="3700" b="1" dirty="0">
              <a:solidFill>
                <a:srgbClr val="FF0000"/>
              </a:solidFill>
            </a:endParaRPr>
          </a:p>
        </p:txBody>
      </p:sp>
      <p:sp>
        <p:nvSpPr>
          <p:cNvPr id="3" name="Content Placeholder 2">
            <a:extLst>
              <a:ext uri="{FF2B5EF4-FFF2-40B4-BE49-F238E27FC236}">
                <a16:creationId xmlns:a16="http://schemas.microsoft.com/office/drawing/2014/main" id="{2DEBCD16-9107-4D92-B92A-DCA93B205F53}"/>
              </a:ext>
            </a:extLst>
          </p:cNvPr>
          <p:cNvSpPr>
            <a:spLocks noGrp="1"/>
          </p:cNvSpPr>
          <p:nvPr>
            <p:ph idx="1"/>
          </p:nvPr>
        </p:nvSpPr>
        <p:spPr>
          <a:xfrm>
            <a:off x="475343" y="1563915"/>
            <a:ext cx="3106057" cy="4000499"/>
          </a:xfrm>
          <a:solidFill>
            <a:schemeClr val="bg1"/>
          </a:solidFill>
        </p:spPr>
        <p:txBody>
          <a:bodyPr>
            <a:noAutofit/>
          </a:bodyPr>
          <a:lstStyle/>
          <a:p>
            <a:pPr marL="0" indent="0">
              <a:buNone/>
            </a:pPr>
            <a:endParaRPr lang="en-US" sz="2000" dirty="0">
              <a:solidFill>
                <a:srgbClr val="0070C0"/>
              </a:solidFill>
              <a:latin typeface="Times New Roman" panose="02020603050405020304" pitchFamily="18" charset="0"/>
              <a:cs typeface="Times New Roman" panose="02020603050405020304" pitchFamily="18" charset="0"/>
            </a:endParaRPr>
          </a:p>
          <a:p>
            <a:pPr marL="400050" lvl="1" indent="0">
              <a:buNone/>
            </a:pPr>
            <a:endParaRPr lang="en-US" sz="2000" dirty="0">
              <a:solidFill>
                <a:srgbClr val="0070C0"/>
              </a:solidFill>
              <a:latin typeface="Times New Roman" panose="02020603050405020304" pitchFamily="18" charset="0"/>
              <a:cs typeface="Times New Roman" panose="02020603050405020304" pitchFamily="18" charset="0"/>
            </a:endParaRPr>
          </a:p>
          <a:p>
            <a:pPr marL="857250" lvl="1" indent="-457200">
              <a:buFont typeface="+mj-lt"/>
              <a:buAutoNum type="arabicPeriod"/>
            </a:pP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09600" y="1301182"/>
            <a:ext cx="5715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smtClean="0">
                <a:solidFill>
                  <a:srgbClr val="0070C0"/>
                </a:solidFill>
                <a:latin typeface="Times New Roman" panose="02020603050405020304" pitchFamily="18" charset="0"/>
                <a:cs typeface="Times New Roman" panose="02020603050405020304" pitchFamily="18" charset="0"/>
              </a:rPr>
              <a:t> </a:t>
            </a:r>
            <a:r>
              <a:rPr lang="vi-VN" dirty="0">
                <a:solidFill>
                  <a:srgbClr val="0070C0"/>
                </a:solidFill>
                <a:latin typeface="Times New Roman" panose="02020603050405020304" pitchFamily="18" charset="0"/>
                <a:cs typeface="Times New Roman" panose="02020603050405020304" pitchFamily="18" charset="0"/>
              </a:rPr>
              <a:t>Hiện nay chưa </a:t>
            </a:r>
            <a:r>
              <a:rPr lang="vi-VN" dirty="0" smtClean="0">
                <a:solidFill>
                  <a:srgbClr val="0070C0"/>
                </a:solidFill>
                <a:latin typeface="Times New Roman" panose="02020603050405020304" pitchFamily="18" charset="0"/>
                <a:cs typeface="Times New Roman" panose="02020603050405020304" pitchFamily="18" charset="0"/>
              </a:rPr>
              <a:t>có</a:t>
            </a:r>
            <a:r>
              <a:rPr lang="en-US" dirty="0" smtClean="0">
                <a:solidFill>
                  <a:srgbClr val="0070C0"/>
                </a:solidFill>
                <a:latin typeface="Times New Roman" panose="02020603050405020304" pitchFamily="18" charset="0"/>
                <a:cs typeface="Times New Roman" panose="02020603050405020304" pitchFamily="18" charset="0"/>
              </a:rPr>
              <a:t> thuốc điều trị đặc hiệu. Chủ yếu điều trị triệu chứng</a:t>
            </a:r>
          </a:p>
        </p:txBody>
      </p:sp>
      <p:pic>
        <p:nvPicPr>
          <p:cNvPr id="19458" name="Picture 2" descr="Những loại thuốc hạ sốt nên dùng và không nên dùng khi bị sốt xuất huyết |  Vinm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914400"/>
            <a:ext cx="3429000" cy="244830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Dung dịch bù nước và điện giải: Pha không đúng sẽ gây hạ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414402"/>
            <a:ext cx="3503676" cy="283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135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497"/>
            <a:ext cx="5410200" cy="1066800"/>
          </a:xfrm>
        </p:spPr>
        <p:txBody>
          <a:bodyPr>
            <a:normAutofit fontScale="90000"/>
          </a:bodyPr>
          <a:lstStyle/>
          <a:p>
            <a:r>
              <a:rPr lang="en-US" sz="3700" b="1" dirty="0" smtClean="0">
                <a:solidFill>
                  <a:srgbClr val="FF0000"/>
                </a:solidFill>
                <a:latin typeface="Times New Roman" panose="02020603050405020304" pitchFamily="18" charset="0"/>
                <a:cs typeface="Times New Roman" panose="02020603050405020304" pitchFamily="18" charset="0"/>
              </a:rPr>
              <a:t>Hoạt động nhóm: xây dựng chương trình truyền thông</a:t>
            </a:r>
            <a:endParaRPr lang="en-US" sz="3700" b="1" dirty="0">
              <a:solidFill>
                <a:srgbClr val="FF0000"/>
              </a:solidFill>
              <a:latin typeface="Times New Roman" panose="02020603050405020304" pitchFamily="18" charset="0"/>
              <a:cs typeface="Times New Roman" panose="02020603050405020304" pitchFamily="18" charset="0"/>
            </a:endParaRPr>
          </a:p>
        </p:txBody>
      </p:sp>
      <p:pic>
        <p:nvPicPr>
          <p:cNvPr id="10242" name="Picture 2" descr="Bệnh viêm não Nhật Bản - biểu hiện và cách phòng ngừ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6200"/>
            <a:ext cx="2895600" cy="620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200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Assessment of Vital Signs - Osmosis Video Library">
            <a:extLst>
              <a:ext uri="{FF2B5EF4-FFF2-40B4-BE49-F238E27FC236}">
                <a16:creationId xmlns:a16="http://schemas.microsoft.com/office/drawing/2014/main" id="{AF9A6987-DFCC-0377-0FDA-D3E07B5178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Tải ngay 99+ hình ảnh dấu chấm hỏi trong powerpoint đẹp nhất">
            <a:extLst>
              <a:ext uri="{FF2B5EF4-FFF2-40B4-BE49-F238E27FC236}">
                <a16:creationId xmlns:a16="http://schemas.microsoft.com/office/drawing/2014/main" id="{2A9FD459-BA2E-8A8E-8C5A-DE18736E44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t="1999" r="10000" b="8001"/>
          <a:stretch/>
        </p:blipFill>
        <p:spPr bwMode="auto">
          <a:xfrm>
            <a:off x="340366" y="2094508"/>
            <a:ext cx="3507732" cy="415389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243;p32">
            <a:extLst>
              <a:ext uri="{FF2B5EF4-FFF2-40B4-BE49-F238E27FC236}">
                <a16:creationId xmlns:a16="http://schemas.microsoft.com/office/drawing/2014/main" id="{46AAF230-3D13-D4F4-DBF8-51C36CEE6830}"/>
              </a:ext>
            </a:extLst>
          </p:cNvPr>
          <p:cNvSpPr/>
          <p:nvPr/>
        </p:nvSpPr>
        <p:spPr>
          <a:xfrm>
            <a:off x="3848099" y="1219200"/>
            <a:ext cx="7962902" cy="2959510"/>
          </a:xfrm>
          <a:prstGeom prst="cloudCallout">
            <a:avLst>
              <a:gd name="adj1" fmla="val -60305"/>
              <a:gd name="adj2" fmla="val 73503"/>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Calibri"/>
              <a:buNone/>
            </a:pPr>
            <a:endParaRPr lang="en-US" sz="3800" b="0" i="0" u="none" strike="noStrike" cap="none" dirty="0">
              <a:solidFill>
                <a:srgbClr val="000000"/>
              </a:solidFill>
              <a:latin typeface="Calibri"/>
              <a:ea typeface="Calibri"/>
              <a:cs typeface="Calibri"/>
              <a:sym typeface="Calibri"/>
            </a:endParaRPr>
          </a:p>
          <a:p>
            <a:endParaRPr lang="en-US" sz="3800" dirty="0" smtClean="0">
              <a:solidFill>
                <a:srgbClr val="00467A"/>
              </a:solidFill>
            </a:endParaRPr>
          </a:p>
          <a:p>
            <a:pPr algn="ctr"/>
            <a:r>
              <a:rPr lang="en-US" sz="3000" b="1" dirty="0" smtClean="0"/>
              <a:t>Phân </a:t>
            </a:r>
            <a:r>
              <a:rPr lang="en-US" sz="3000" b="1" dirty="0"/>
              <a:t>tích các yếu tố dịch tễ học chính góp phần vào sự lây lan của Viêm não Nhật Bản B</a:t>
            </a:r>
          </a:p>
          <a:p>
            <a:endParaRPr lang="en-US" sz="3800" dirty="0" smtClean="0">
              <a:solidFill>
                <a:srgbClr val="00467A"/>
              </a:solidFill>
            </a:endParaRPr>
          </a:p>
          <a:p>
            <a:pPr marL="0" marR="0" lvl="0" indent="0" algn="ctr" rtl="0">
              <a:lnSpc>
                <a:spcPct val="100000"/>
              </a:lnSpc>
              <a:spcBef>
                <a:spcPts val="0"/>
              </a:spcBef>
              <a:spcAft>
                <a:spcPts val="0"/>
              </a:spcAft>
              <a:buClr>
                <a:schemeClr val="dk1"/>
              </a:buClr>
              <a:buSzPts val="1800"/>
              <a:buFont typeface="Calibri"/>
              <a:buNone/>
            </a:pPr>
            <a:endParaRPr sz="3800" b="0" i="0" u="none" strike="noStrike" cap="none" dirty="0">
              <a:solidFill>
                <a:srgbClr val="000000"/>
              </a:solidFill>
              <a:latin typeface="Calibri"/>
              <a:ea typeface="Calibri"/>
              <a:cs typeface="Calibri"/>
              <a:sym typeface="Calibri"/>
            </a:endParaRPr>
          </a:p>
        </p:txBody>
      </p:sp>
      <p:sp>
        <p:nvSpPr>
          <p:cNvPr id="5" name="Title 1">
            <a:extLst>
              <a:ext uri="{FF2B5EF4-FFF2-40B4-BE49-F238E27FC236}">
                <a16:creationId xmlns:a16="http://schemas.microsoft.com/office/drawing/2014/main" id="{862A681A-A444-43D9-A937-9E05CFAE181F}"/>
              </a:ext>
            </a:extLst>
          </p:cNvPr>
          <p:cNvSpPr>
            <a:spLocks noGrp="1"/>
          </p:cNvSpPr>
          <p:nvPr>
            <p:ph type="title"/>
          </p:nvPr>
        </p:nvSpPr>
        <p:spPr>
          <a:xfrm>
            <a:off x="76200" y="166912"/>
            <a:ext cx="7010399" cy="963798"/>
          </a:xfrm>
        </p:spPr>
        <p:txBody>
          <a:bodyPr>
            <a:normAutofit/>
          </a:bodyPr>
          <a:lstStyle/>
          <a:p>
            <a:pPr>
              <a:lnSpc>
                <a:spcPct val="90000"/>
              </a:lnSpc>
            </a:pPr>
            <a:r>
              <a:rPr lang="en-US" sz="3700" b="1" dirty="0" smtClean="0">
                <a:solidFill>
                  <a:srgbClr val="FF0000"/>
                </a:solidFill>
                <a:latin typeface="Times New Roman" panose="02020603050405020304" pitchFamily="18" charset="0"/>
                <a:cs typeface="Times New Roman" panose="02020603050405020304" pitchFamily="18" charset="0"/>
              </a:rPr>
              <a:t>Câu hỏi lượng giá</a:t>
            </a:r>
            <a:endParaRPr lang="en-US" sz="3700" b="1" dirty="0">
              <a:solidFill>
                <a:srgbClr val="FF0000"/>
              </a:solidFill>
            </a:endParaRPr>
          </a:p>
        </p:txBody>
      </p:sp>
    </p:spTree>
    <p:extLst>
      <p:ext uri="{BB962C8B-B14F-4D97-AF65-F5344CB8AC3E}">
        <p14:creationId xmlns:p14="http://schemas.microsoft.com/office/powerpoint/2010/main" val="1069497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Assessment of Vital Signs - Osmosis Video Library">
            <a:extLst>
              <a:ext uri="{FF2B5EF4-FFF2-40B4-BE49-F238E27FC236}">
                <a16:creationId xmlns:a16="http://schemas.microsoft.com/office/drawing/2014/main" id="{AF9A6987-DFCC-0377-0FDA-D3E07B5178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Tải ngay 99+ hình ảnh dấu chấm hỏi trong powerpoint đẹp nhất">
            <a:extLst>
              <a:ext uri="{FF2B5EF4-FFF2-40B4-BE49-F238E27FC236}">
                <a16:creationId xmlns:a16="http://schemas.microsoft.com/office/drawing/2014/main" id="{2A9FD459-BA2E-8A8E-8C5A-DE18736E44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t="1999" r="10000" b="8001"/>
          <a:stretch/>
        </p:blipFill>
        <p:spPr bwMode="auto">
          <a:xfrm>
            <a:off x="685800" y="2007269"/>
            <a:ext cx="3581400" cy="4241132"/>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243;p32">
            <a:extLst>
              <a:ext uri="{FF2B5EF4-FFF2-40B4-BE49-F238E27FC236}">
                <a16:creationId xmlns:a16="http://schemas.microsoft.com/office/drawing/2014/main" id="{46AAF230-3D13-D4F4-DBF8-51C36CEE6830}"/>
              </a:ext>
            </a:extLst>
          </p:cNvPr>
          <p:cNvSpPr/>
          <p:nvPr/>
        </p:nvSpPr>
        <p:spPr>
          <a:xfrm>
            <a:off x="4114800" y="990600"/>
            <a:ext cx="8001000" cy="3581400"/>
          </a:xfrm>
          <a:prstGeom prst="cloudCallout">
            <a:avLst>
              <a:gd name="adj1" fmla="val -60305"/>
              <a:gd name="adj2" fmla="val 73503"/>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Calibri"/>
              <a:buNone/>
            </a:pPr>
            <a:endParaRPr lang="en-US" sz="2600" b="0" i="0" u="none" strike="noStrike" cap="none" dirty="0">
              <a:solidFill>
                <a:srgbClr val="000000"/>
              </a:solidFill>
              <a:latin typeface="Calibri"/>
              <a:ea typeface="Calibri"/>
              <a:cs typeface="Calibri"/>
              <a:sym typeface="Calibri"/>
            </a:endParaRPr>
          </a:p>
          <a:p>
            <a:endParaRPr lang="en-US" sz="2600" dirty="0" smtClean="0">
              <a:solidFill>
                <a:srgbClr val="00467A"/>
              </a:solidFill>
            </a:endParaRPr>
          </a:p>
          <a:p>
            <a:pPr algn="ctr"/>
            <a:r>
              <a:rPr lang="vi-VN" sz="2600" dirty="0" smtClean="0">
                <a:solidFill>
                  <a:srgbClr val="00467A"/>
                </a:solidFill>
              </a:rPr>
              <a:t>Nêu </a:t>
            </a:r>
            <a:r>
              <a:rPr lang="vi-VN" sz="2600" dirty="0">
                <a:solidFill>
                  <a:srgbClr val="00467A"/>
                </a:solidFill>
              </a:rPr>
              <a:t>các khó khăn và thách thức trong việc triển khai chương trình tiêm chủng vaccine JE ở các vùng sâu vùng xa, vùng khó khăn. Đề xuất các giải pháp khả thi.</a:t>
            </a:r>
          </a:p>
          <a:p>
            <a:endParaRPr lang="en-US" sz="2600" dirty="0">
              <a:solidFill>
                <a:srgbClr val="00467A"/>
              </a:solidFill>
            </a:endParaRPr>
          </a:p>
          <a:p>
            <a:endParaRPr lang="en-US" sz="2600" dirty="0">
              <a:solidFill>
                <a:srgbClr val="00467A"/>
              </a:solidFill>
            </a:endParaRPr>
          </a:p>
          <a:p>
            <a:pPr marL="0" marR="0" lvl="0" indent="0" algn="ctr" rtl="0">
              <a:lnSpc>
                <a:spcPct val="100000"/>
              </a:lnSpc>
              <a:spcBef>
                <a:spcPts val="0"/>
              </a:spcBef>
              <a:spcAft>
                <a:spcPts val="0"/>
              </a:spcAft>
              <a:buClr>
                <a:schemeClr val="dk1"/>
              </a:buClr>
              <a:buSzPts val="1800"/>
              <a:buFont typeface="Calibri"/>
              <a:buNone/>
            </a:pPr>
            <a:endParaRPr sz="2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81724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514"/>
            <a:ext cx="10972800" cy="1143000"/>
          </a:xfrm>
        </p:spPr>
        <p:txBody>
          <a:bodyPr>
            <a:normAutofit/>
          </a:bodyPr>
          <a:lstStyle/>
          <a:p>
            <a:r>
              <a:rPr lang="en-US" sz="3700" b="1">
                <a:solidFill>
                  <a:srgbClr val="FF0000"/>
                </a:solidFill>
                <a:latin typeface="Times New Roman" panose="02020603050405020304" pitchFamily="18" charset="0"/>
                <a:cs typeface="Times New Roman" panose="02020603050405020304" pitchFamily="18" charset="0"/>
              </a:rPr>
              <a:t>Thank for your listening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1447800"/>
            <a:ext cx="5912909" cy="4434682"/>
          </a:xfrm>
        </p:spPr>
      </p:pic>
    </p:spTree>
    <p:extLst>
      <p:ext uri="{BB962C8B-B14F-4D97-AF65-F5344CB8AC3E}">
        <p14:creationId xmlns:p14="http://schemas.microsoft.com/office/powerpoint/2010/main" val="2266227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Times New Roman" pitchFamily="18" charset="0"/>
                <a:cs typeface="Times New Roman" pitchFamily="18" charset="0"/>
              </a:rPr>
              <a:t>Mục tiêu</a:t>
            </a:r>
            <a:br>
              <a:rPr lang="en-US" b="1" dirty="0" smtClean="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solidFill>
                  <a:schemeClr val="tx2">
                    <a:lumMod val="60000"/>
                    <a:lumOff val="40000"/>
                  </a:schemeClr>
                </a:solidFill>
                <a:latin typeface="Times New Roman" pitchFamily="18" charset="0"/>
                <a:cs typeface="Times New Roman" pitchFamily="18" charset="0"/>
              </a:rPr>
              <a:t>Trình bày được nguyên nhân gây bệnh viêm não Nhật Bản</a:t>
            </a:r>
          </a:p>
          <a:p>
            <a:r>
              <a:rPr lang="en-US" dirty="0">
                <a:solidFill>
                  <a:schemeClr val="tx2">
                    <a:lumMod val="60000"/>
                    <a:lumOff val="40000"/>
                  </a:schemeClr>
                </a:solidFill>
                <a:latin typeface="Times New Roman" pitchFamily="18" charset="0"/>
                <a:cs typeface="Times New Roman" pitchFamily="18" charset="0"/>
              </a:rPr>
              <a:t>Trình bày </a:t>
            </a:r>
            <a:r>
              <a:rPr lang="en-US" dirty="0" smtClean="0">
                <a:solidFill>
                  <a:schemeClr val="tx2">
                    <a:lumMod val="60000"/>
                    <a:lumOff val="40000"/>
                  </a:schemeClr>
                </a:solidFill>
                <a:latin typeface="Times New Roman" pitchFamily="18" charset="0"/>
                <a:cs typeface="Times New Roman" pitchFamily="18" charset="0"/>
              </a:rPr>
              <a:t>được các triệu chứng lâm sàng của bệnh</a:t>
            </a:r>
          </a:p>
          <a:p>
            <a:r>
              <a:rPr lang="en-US" dirty="0" smtClean="0">
                <a:solidFill>
                  <a:schemeClr val="tx2">
                    <a:lumMod val="60000"/>
                    <a:lumOff val="40000"/>
                  </a:schemeClr>
                </a:solidFill>
                <a:latin typeface="Times New Roman" pitchFamily="18" charset="0"/>
                <a:cs typeface="Times New Roman" pitchFamily="18" charset="0"/>
              </a:rPr>
              <a:t>Trình bày được các biện pháp phòng chống và điều trị bệnh Viêm não Nhật Bản</a:t>
            </a:r>
            <a:endParaRPr lang="en-US" dirty="0">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60328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Assessment of Vital Signs - Osmosis Video Library">
            <a:extLst>
              <a:ext uri="{FF2B5EF4-FFF2-40B4-BE49-F238E27FC236}">
                <a16:creationId xmlns:a16="http://schemas.microsoft.com/office/drawing/2014/main" id="{AF9A6987-DFCC-0377-0FDA-D3E07B5178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Tải ngay 99+ hình ảnh dấu chấm hỏi trong powerpoint đẹp nhất">
            <a:extLst>
              <a:ext uri="{FF2B5EF4-FFF2-40B4-BE49-F238E27FC236}">
                <a16:creationId xmlns:a16="http://schemas.microsoft.com/office/drawing/2014/main" id="{2A9FD459-BA2E-8A8E-8C5A-DE18736E44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t="1999" r="10000" b="8001"/>
          <a:stretch/>
        </p:blipFill>
        <p:spPr bwMode="auto">
          <a:xfrm>
            <a:off x="685800" y="2007269"/>
            <a:ext cx="3581400" cy="4241132"/>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243;p32">
            <a:extLst>
              <a:ext uri="{FF2B5EF4-FFF2-40B4-BE49-F238E27FC236}">
                <a16:creationId xmlns:a16="http://schemas.microsoft.com/office/drawing/2014/main" id="{46AAF230-3D13-D4F4-DBF8-51C36CEE6830}"/>
              </a:ext>
            </a:extLst>
          </p:cNvPr>
          <p:cNvSpPr/>
          <p:nvPr/>
        </p:nvSpPr>
        <p:spPr>
          <a:xfrm>
            <a:off x="4286865" y="1143000"/>
            <a:ext cx="7696200" cy="3048000"/>
          </a:xfrm>
          <a:prstGeom prst="cloudCallout">
            <a:avLst>
              <a:gd name="adj1" fmla="val -60305"/>
              <a:gd name="adj2" fmla="val 73503"/>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Calibri"/>
              <a:buNone/>
            </a:pPr>
            <a:endParaRPr lang="en-US" sz="3800" b="0" i="0" u="none" strike="noStrike" cap="none" dirty="0" smtClean="0">
              <a:solidFill>
                <a:srgbClr val="000000"/>
              </a:solidFill>
              <a:latin typeface="Calibri"/>
              <a:ea typeface="Calibri"/>
              <a:cs typeface="Calibri"/>
              <a:sym typeface="Calibri"/>
            </a:endParaRPr>
          </a:p>
          <a:p>
            <a:endParaRPr lang="en-US" sz="3800" dirty="0" smtClean="0">
              <a:solidFill>
                <a:srgbClr val="00467A"/>
              </a:solidFill>
            </a:endParaRPr>
          </a:p>
          <a:p>
            <a:r>
              <a:rPr lang="en-US" sz="4000" b="1" dirty="0" smtClean="0"/>
              <a:t>Tại </a:t>
            </a:r>
            <a:r>
              <a:rPr lang="en-US" sz="4000" b="1" dirty="0"/>
              <a:t>sao lại gọi là bệnh viêm não Nhật Bản?</a:t>
            </a:r>
          </a:p>
          <a:p>
            <a:endParaRPr lang="en-US" sz="3800" dirty="0" smtClean="0">
              <a:solidFill>
                <a:srgbClr val="00467A"/>
              </a:solidFill>
            </a:endParaRPr>
          </a:p>
          <a:p>
            <a:pPr marL="0" marR="0" lvl="0" indent="0" algn="ctr" rtl="0">
              <a:lnSpc>
                <a:spcPct val="100000"/>
              </a:lnSpc>
              <a:spcBef>
                <a:spcPts val="0"/>
              </a:spcBef>
              <a:spcAft>
                <a:spcPts val="0"/>
              </a:spcAft>
              <a:buClr>
                <a:schemeClr val="dk1"/>
              </a:buClr>
              <a:buSzPts val="1800"/>
              <a:buFont typeface="Calibri"/>
              <a:buNone/>
            </a:pPr>
            <a:endParaRPr sz="3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08539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681A-A444-43D9-A937-9E05CFAE181F}"/>
              </a:ext>
            </a:extLst>
          </p:cNvPr>
          <p:cNvSpPr>
            <a:spLocks noGrp="1"/>
          </p:cNvSpPr>
          <p:nvPr>
            <p:ph type="title"/>
          </p:nvPr>
        </p:nvSpPr>
        <p:spPr>
          <a:xfrm>
            <a:off x="1143000" y="0"/>
            <a:ext cx="5775435" cy="1143000"/>
          </a:xfrm>
        </p:spPr>
        <p:txBody>
          <a:bodyPr>
            <a:normAutofit/>
          </a:bodyPr>
          <a:lstStyle/>
          <a:p>
            <a:pPr>
              <a:lnSpc>
                <a:spcPct val="90000"/>
              </a:lnSpc>
            </a:pPr>
            <a:r>
              <a:rPr lang="en-US" sz="3700" b="1" dirty="0">
                <a:solidFill>
                  <a:srgbClr val="FF0000"/>
                </a:solidFill>
                <a:latin typeface="Times New Roman" panose="02020603050405020304" pitchFamily="18" charset="0"/>
                <a:cs typeface="Times New Roman" panose="02020603050405020304" pitchFamily="18" charset="0"/>
              </a:rPr>
              <a:t>I</a:t>
            </a:r>
            <a:r>
              <a:rPr lang="en-US" sz="3700" b="1" dirty="0" smtClean="0">
                <a:solidFill>
                  <a:srgbClr val="FF0000"/>
                </a:solidFill>
                <a:latin typeface="Times New Roman" panose="02020603050405020304" pitchFamily="18" charset="0"/>
                <a:cs typeface="Times New Roman" panose="02020603050405020304" pitchFamily="18" charset="0"/>
              </a:rPr>
              <a:t>. Nguyên nhân</a:t>
            </a:r>
            <a:endParaRPr lang="en-US" sz="3700" b="1" dirty="0">
              <a:solidFill>
                <a:srgbClr val="FF0000"/>
              </a:solidFill>
            </a:endParaRPr>
          </a:p>
        </p:txBody>
      </p:sp>
      <p:sp>
        <p:nvSpPr>
          <p:cNvPr id="6" name="Rectangle 5"/>
          <p:cNvSpPr/>
          <p:nvPr/>
        </p:nvSpPr>
        <p:spPr>
          <a:xfrm>
            <a:off x="914400" y="1760157"/>
            <a:ext cx="4419600" cy="3970318"/>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Mầm bệnh:</a:t>
            </a:r>
          </a:p>
          <a:p>
            <a:pPr marL="457200" indent="-457200">
              <a:buFontTx/>
              <a:buChar char="-"/>
            </a:pPr>
            <a:r>
              <a:rPr lang="en-US" sz="2800" dirty="0" smtClean="0">
                <a:solidFill>
                  <a:srgbClr val="0070C0"/>
                </a:solidFill>
                <a:latin typeface="Times New Roman" panose="02020603050405020304" pitchFamily="18" charset="0"/>
                <a:cs typeface="Times New Roman" panose="02020603050405020304" pitchFamily="18" charset="0"/>
              </a:rPr>
              <a:t>Virus </a:t>
            </a:r>
            <a:r>
              <a:rPr lang="en-US" sz="2800" dirty="0">
                <a:solidFill>
                  <a:srgbClr val="0070C0"/>
                </a:solidFill>
                <a:latin typeface="Times New Roman" panose="02020603050405020304" pitchFamily="18" charset="0"/>
                <a:cs typeface="Times New Roman" panose="02020603050405020304" pitchFamily="18" charset="0"/>
              </a:rPr>
              <a:t>viêm não Nhật Bản thuộc virus Arbo nhóm B</a:t>
            </a:r>
          </a:p>
          <a:p>
            <a:r>
              <a:rPr lang="en-US" sz="2800" dirty="0">
                <a:solidFill>
                  <a:srgbClr val="0070C0"/>
                </a:solidFill>
                <a:latin typeface="Times New Roman" panose="02020603050405020304" pitchFamily="18" charset="0"/>
                <a:cs typeface="Times New Roman" panose="02020603050405020304" pitchFamily="18" charset="0"/>
              </a:rPr>
              <a:t>● Nguồn </a:t>
            </a:r>
            <a:r>
              <a:rPr lang="en-US" sz="2800" dirty="0" smtClean="0">
                <a:solidFill>
                  <a:srgbClr val="0070C0"/>
                </a:solidFill>
                <a:latin typeface="Times New Roman" panose="02020603050405020304" pitchFamily="18" charset="0"/>
                <a:cs typeface="Times New Roman" panose="02020603050405020304" pitchFamily="18" charset="0"/>
              </a:rPr>
              <a:t>bệnh: </a:t>
            </a:r>
            <a:r>
              <a:rPr lang="en-US" sz="2800" dirty="0">
                <a:solidFill>
                  <a:srgbClr val="0070C0"/>
                </a:solidFill>
                <a:latin typeface="Times New Roman" panose="02020603050405020304" pitchFamily="18" charset="0"/>
                <a:cs typeface="Times New Roman" panose="02020603050405020304" pitchFamily="18" charset="0"/>
              </a:rPr>
              <a:t>các loài chim hoang dã </a:t>
            </a:r>
            <a:r>
              <a:rPr lang="en-US" sz="2800" dirty="0" smtClean="0">
                <a:solidFill>
                  <a:srgbClr val="0070C0"/>
                </a:solidFill>
                <a:latin typeface="Times New Roman" panose="02020603050405020304" pitchFamily="18" charset="0"/>
                <a:cs typeface="Times New Roman" panose="02020603050405020304" pitchFamily="18" charset="0"/>
              </a:rPr>
              <a:t>(cò, vạc, sẻ, diệc…) </a:t>
            </a:r>
            <a:r>
              <a:rPr lang="en-US" sz="2800" dirty="0">
                <a:solidFill>
                  <a:srgbClr val="0070C0"/>
                </a:solidFill>
                <a:latin typeface="Times New Roman" panose="02020603050405020304" pitchFamily="18" charset="0"/>
                <a:cs typeface="Times New Roman" panose="02020603050405020304" pitchFamily="18" charset="0"/>
              </a:rPr>
              <a:t>và gia súc (lợn, ngựa)</a:t>
            </a:r>
          </a:p>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Đường </a:t>
            </a:r>
            <a:r>
              <a:rPr lang="vi-VN" sz="2800" dirty="0" smtClean="0">
                <a:solidFill>
                  <a:srgbClr val="0070C0"/>
                </a:solidFill>
                <a:latin typeface="Times New Roman" panose="02020603050405020304" pitchFamily="18" charset="0"/>
                <a:cs typeface="Times New Roman" panose="02020603050405020304" pitchFamily="18" charset="0"/>
              </a:rPr>
              <a:t>lây</a:t>
            </a:r>
            <a:r>
              <a:rPr lang="en-US" sz="2800" dirty="0" smtClean="0">
                <a:solidFill>
                  <a:srgbClr val="0070C0"/>
                </a:solidFill>
                <a:latin typeface="Times New Roman" panose="02020603050405020304" pitchFamily="18" charset="0"/>
                <a:cs typeface="Times New Roman" panose="02020603050405020304" pitchFamily="18" charset="0"/>
              </a:rPr>
              <a:t>:</a:t>
            </a:r>
            <a:r>
              <a:rPr lang="vi-VN" dirty="0"/>
              <a:t> </a:t>
            </a:r>
            <a:r>
              <a:rPr lang="vi-VN" sz="2800" dirty="0">
                <a:solidFill>
                  <a:srgbClr val="0070C0"/>
                </a:solidFill>
                <a:latin typeface="Times New Roman" panose="02020603050405020304" pitchFamily="18" charset="0"/>
                <a:cs typeface="Times New Roman" panose="02020603050405020304" pitchFamily="18" charset="0"/>
              </a:rPr>
              <a:t>đường máu, qua trung gian truyền bệnh là muỗi Culex.</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3" name="AutoShape 2" descr="Japanese Encephalitis (JE) Virus- 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A review on Japanese Encephalitis virus emergence, pathogenesis and  detection: From conventional diagnostics to emerging rapid detection  techniques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91496"/>
            <a:ext cx="5953125"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02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bvndtp.org.vn/wp-content/uploads/2017/07/viem-nao-nhat-ba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295400"/>
            <a:ext cx="697229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9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681A-A444-43D9-A937-9E05CFAE181F}"/>
              </a:ext>
            </a:extLst>
          </p:cNvPr>
          <p:cNvSpPr>
            <a:spLocks noGrp="1"/>
          </p:cNvSpPr>
          <p:nvPr>
            <p:ph type="title"/>
          </p:nvPr>
        </p:nvSpPr>
        <p:spPr>
          <a:xfrm>
            <a:off x="1143000" y="0"/>
            <a:ext cx="8534400" cy="1143000"/>
          </a:xfrm>
        </p:spPr>
        <p:txBody>
          <a:bodyPr>
            <a:normAutofit/>
          </a:bodyPr>
          <a:lstStyle/>
          <a:p>
            <a:pPr>
              <a:lnSpc>
                <a:spcPct val="90000"/>
              </a:lnSpc>
            </a:pPr>
            <a:r>
              <a:rPr lang="en-US" sz="3700" b="1" dirty="0" smtClean="0">
                <a:solidFill>
                  <a:srgbClr val="FF0000"/>
                </a:solidFill>
                <a:latin typeface="Times New Roman" panose="02020603050405020304" pitchFamily="18" charset="0"/>
                <a:cs typeface="Times New Roman" panose="02020603050405020304" pitchFamily="18" charset="0"/>
              </a:rPr>
              <a:t>Vector truyền bệnh viêm não Nhật Bản</a:t>
            </a:r>
            <a:endParaRPr lang="en-US" sz="37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838200" y="1219200"/>
            <a:ext cx="5334000" cy="4832092"/>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Muỗi Culex </a:t>
            </a:r>
            <a:r>
              <a:rPr lang="vi-VN" sz="2800" dirty="0" smtClean="0">
                <a:solidFill>
                  <a:srgbClr val="0070C0"/>
                </a:solidFill>
                <a:latin typeface="Times New Roman" panose="02020603050405020304" pitchFamily="18" charset="0"/>
                <a:cs typeface="Times New Roman" panose="02020603050405020304" pitchFamily="18" charset="0"/>
              </a:rPr>
              <a:t>hút </a:t>
            </a:r>
            <a:r>
              <a:rPr lang="vi-VN" sz="2800" dirty="0">
                <a:solidFill>
                  <a:srgbClr val="0070C0"/>
                </a:solidFill>
                <a:latin typeface="Times New Roman" panose="02020603050405020304" pitchFamily="18" charset="0"/>
                <a:cs typeface="Times New Roman" panose="02020603050405020304" pitchFamily="18" charset="0"/>
              </a:rPr>
              <a:t>máu của động vật chứa </a:t>
            </a:r>
            <a:r>
              <a:rPr lang="vi-VN" sz="2800" dirty="0" smtClean="0">
                <a:solidFill>
                  <a:srgbClr val="0070C0"/>
                </a:solidFill>
                <a:latin typeface="Times New Roman" panose="02020603050405020304" pitchFamily="18" charset="0"/>
                <a:cs typeface="Times New Roman" panose="02020603050405020304" pitchFamily="18" charset="0"/>
              </a:rPr>
              <a:t>viru</a:t>
            </a:r>
            <a:r>
              <a:rPr lang="en-US" sz="2800" dirty="0" smtClean="0">
                <a:solidFill>
                  <a:srgbClr val="0070C0"/>
                </a:solidFill>
                <a:latin typeface="Times New Roman" panose="02020603050405020304" pitchFamily="18" charset="0"/>
                <a:cs typeface="Times New Roman" panose="02020603050405020304" pitchFamily="18" charset="0"/>
              </a:rPr>
              <a:t>s</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rồi truyền qua người khi đốt).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Muỗi </a:t>
            </a:r>
            <a:r>
              <a:rPr lang="vi-VN" sz="2800" dirty="0">
                <a:solidFill>
                  <a:srgbClr val="0070C0"/>
                </a:solidFill>
                <a:latin typeface="Times New Roman" panose="02020603050405020304" pitchFamily="18" charset="0"/>
                <a:cs typeface="Times New Roman" panose="02020603050405020304" pitchFamily="18" charset="0"/>
              </a:rPr>
              <a:t>có khả năng truyền bệnh suốt đời và truyền </a:t>
            </a:r>
            <a:r>
              <a:rPr lang="vi-VN" sz="2800" dirty="0" smtClean="0">
                <a:solidFill>
                  <a:srgbClr val="0070C0"/>
                </a:solidFill>
                <a:latin typeface="Times New Roman" panose="02020603050405020304" pitchFamily="18" charset="0"/>
                <a:cs typeface="Times New Roman" panose="02020603050405020304" pitchFamily="18" charset="0"/>
              </a:rPr>
              <a:t>viru</a:t>
            </a:r>
            <a:r>
              <a:rPr lang="en-US" sz="2800" dirty="0" smtClean="0">
                <a:solidFill>
                  <a:srgbClr val="0070C0"/>
                </a:solidFill>
                <a:latin typeface="Times New Roman" panose="02020603050405020304" pitchFamily="18" charset="0"/>
                <a:cs typeface="Times New Roman" panose="02020603050405020304" pitchFamily="18" charset="0"/>
              </a:rPr>
              <a:t>s</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sang </a:t>
            </a:r>
            <a:r>
              <a:rPr lang="vi-VN" sz="2800" dirty="0" smtClean="0">
                <a:solidFill>
                  <a:srgbClr val="0070C0"/>
                </a:solidFill>
                <a:latin typeface="Times New Roman" panose="02020603050405020304" pitchFamily="18" charset="0"/>
                <a:cs typeface="Times New Roman" panose="02020603050405020304" pitchFamily="18" charset="0"/>
              </a:rPr>
              <a:t>th</a:t>
            </a:r>
            <a:r>
              <a:rPr lang="en-US" sz="2800" dirty="0" smtClean="0">
                <a:solidFill>
                  <a:srgbClr val="0070C0"/>
                </a:solidFill>
                <a:latin typeface="Times New Roman" panose="02020603050405020304" pitchFamily="18" charset="0"/>
                <a:cs typeface="Times New Roman" panose="02020603050405020304" pitchFamily="18" charset="0"/>
              </a:rPr>
              <a:t>ế </a:t>
            </a:r>
            <a:r>
              <a:rPr lang="vi-VN" sz="2800" dirty="0" smtClean="0">
                <a:solidFill>
                  <a:srgbClr val="0070C0"/>
                </a:solidFill>
                <a:latin typeface="Times New Roman" panose="02020603050405020304" pitchFamily="18" charset="0"/>
                <a:cs typeface="Times New Roman" panose="02020603050405020304" pitchFamily="18" charset="0"/>
              </a:rPr>
              <a:t>hệ </a:t>
            </a:r>
            <a:r>
              <a:rPr lang="vi-VN" sz="2800" dirty="0">
                <a:solidFill>
                  <a:srgbClr val="0070C0"/>
                </a:solidFill>
                <a:latin typeface="Times New Roman" panose="02020603050405020304" pitchFamily="18" charset="0"/>
                <a:cs typeface="Times New Roman" panose="02020603050405020304" pitchFamily="18" charset="0"/>
              </a:rPr>
              <a:t>sau qua trứng của nó, như vậy muỗi là môi giới truyền bệnh vừa là ổ chứa </a:t>
            </a:r>
            <a:r>
              <a:rPr lang="vi-VN" sz="2800" dirty="0" smtClean="0">
                <a:solidFill>
                  <a:srgbClr val="0070C0"/>
                </a:solidFill>
                <a:latin typeface="Times New Roman" panose="02020603050405020304" pitchFamily="18" charset="0"/>
                <a:cs typeface="Times New Roman" panose="02020603050405020304" pitchFamily="18" charset="0"/>
              </a:rPr>
              <a:t>viru</a:t>
            </a:r>
            <a:r>
              <a:rPr lang="en-US" sz="2800" dirty="0" smtClean="0">
                <a:solidFill>
                  <a:srgbClr val="0070C0"/>
                </a:solidFill>
                <a:latin typeface="Times New Roman" panose="02020603050405020304" pitchFamily="18" charset="0"/>
                <a:cs typeface="Times New Roman" panose="02020603050405020304" pitchFamily="18" charset="0"/>
              </a:rPr>
              <a:t>s</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trong thiên nhiên.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Đặc </a:t>
            </a:r>
            <a:r>
              <a:rPr lang="vi-VN" sz="2800" dirty="0">
                <a:solidFill>
                  <a:srgbClr val="0070C0"/>
                </a:solidFill>
                <a:latin typeface="Times New Roman" panose="02020603050405020304" pitchFamily="18" charset="0"/>
                <a:cs typeface="Times New Roman" panose="02020603050405020304" pitchFamily="18" charset="0"/>
              </a:rPr>
              <a:t>điểm của muỗi thường đốt từ 18-22 giờ hoạt động cả trong nhà và ngoài trời</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074" name="Picture 2" descr="Culex mosquitoes do not transmit Zika virus | Institut Past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81200"/>
            <a:ext cx="5524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276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681A-A444-43D9-A937-9E05CFAE181F}"/>
              </a:ext>
            </a:extLst>
          </p:cNvPr>
          <p:cNvSpPr>
            <a:spLocks noGrp="1"/>
          </p:cNvSpPr>
          <p:nvPr>
            <p:ph type="title"/>
          </p:nvPr>
        </p:nvSpPr>
        <p:spPr>
          <a:xfrm>
            <a:off x="1143000" y="0"/>
            <a:ext cx="5775435" cy="1143000"/>
          </a:xfrm>
        </p:spPr>
        <p:txBody>
          <a:bodyPr>
            <a:normAutofit/>
          </a:bodyPr>
          <a:lstStyle/>
          <a:p>
            <a:pPr>
              <a:lnSpc>
                <a:spcPct val="90000"/>
              </a:lnSpc>
            </a:pPr>
            <a:r>
              <a:rPr lang="en-US" sz="3700" b="1" dirty="0" smtClean="0">
                <a:solidFill>
                  <a:srgbClr val="FF0000"/>
                </a:solidFill>
              </a:rPr>
              <a:t>Vòng đời của muỗi</a:t>
            </a:r>
            <a:endParaRPr lang="en-US" sz="3700" b="1" dirty="0">
              <a:solidFill>
                <a:srgbClr val="FF0000"/>
              </a:solidFill>
            </a:endParaRPr>
          </a:p>
        </p:txBody>
      </p:sp>
      <p:pic>
        <p:nvPicPr>
          <p:cNvPr id="5" name="vong doi cua muo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77529" y="36871"/>
            <a:ext cx="11277600" cy="6343651"/>
          </a:xfrm>
          <a:prstGeom prst="rect">
            <a:avLst/>
          </a:prstGeom>
        </p:spPr>
      </p:pic>
    </p:spTree>
    <p:extLst>
      <p:ext uri="{BB962C8B-B14F-4D97-AF65-F5344CB8AC3E}">
        <p14:creationId xmlns:p14="http://schemas.microsoft.com/office/powerpoint/2010/main" val="4214817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681A-A444-43D9-A937-9E05CFAE181F}"/>
              </a:ext>
            </a:extLst>
          </p:cNvPr>
          <p:cNvSpPr>
            <a:spLocks noGrp="1"/>
          </p:cNvSpPr>
          <p:nvPr>
            <p:ph type="title"/>
          </p:nvPr>
        </p:nvSpPr>
        <p:spPr>
          <a:xfrm>
            <a:off x="1143000" y="0"/>
            <a:ext cx="5775435" cy="1143000"/>
          </a:xfrm>
        </p:spPr>
        <p:txBody>
          <a:bodyPr>
            <a:normAutofit/>
          </a:bodyPr>
          <a:lstStyle/>
          <a:p>
            <a:pPr>
              <a:lnSpc>
                <a:spcPct val="90000"/>
              </a:lnSpc>
            </a:pPr>
            <a:r>
              <a:rPr lang="en-US" sz="3700" b="1" smtClean="0">
                <a:solidFill>
                  <a:srgbClr val="FF0000"/>
                </a:solidFill>
                <a:latin typeface="Times New Roman" panose="02020603050405020304" pitchFamily="18" charset="0"/>
                <a:cs typeface="Times New Roman" panose="02020603050405020304" pitchFamily="18" charset="0"/>
              </a:rPr>
              <a:t>II. Triệu chứng lâm sàng</a:t>
            </a:r>
            <a:endParaRPr lang="en-US" sz="3700" b="1" dirty="0">
              <a:solidFill>
                <a:srgbClr val="FF0000"/>
              </a:solidFill>
            </a:endParaRPr>
          </a:p>
        </p:txBody>
      </p:sp>
      <p:pic>
        <p:nvPicPr>
          <p:cNvPr id="4098" name="Picture 2" descr="Viêm não Nhật Bản: Dấu hiệu, nguyên nhân và cách điều tr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90600"/>
            <a:ext cx="6959709" cy="521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88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6477000" cy="4525963"/>
          </a:xfrm>
        </p:spPr>
        <p:txBody>
          <a:bodyPr>
            <a:normAutofit/>
          </a:bodyPr>
          <a:lstStyle/>
          <a:p>
            <a:pPr marL="0" indent="0">
              <a:buNone/>
            </a:pPr>
            <a:r>
              <a:rPr lang="en-US" dirty="0">
                <a:solidFill>
                  <a:srgbClr val="0070C0"/>
                </a:solidFill>
                <a:latin typeface="Times New Roman" panose="02020603050405020304" pitchFamily="18" charset="0"/>
                <a:cs typeface="Times New Roman" panose="02020603050405020304" pitchFamily="18" charset="0"/>
              </a:rPr>
              <a:t>-</a:t>
            </a:r>
            <a:r>
              <a:rPr lang="en-US" dirty="0" smtClean="0">
                <a:solidFill>
                  <a:srgbClr val="0070C0"/>
                </a:solidFill>
                <a:latin typeface="Times New Roman" panose="02020603050405020304" pitchFamily="18" charset="0"/>
                <a:cs typeface="Times New Roman" panose="02020603050405020304" pitchFamily="18" charset="0"/>
              </a:rPr>
              <a:t> Hội chứng nhiễm khuẩn nhiễm độc</a:t>
            </a:r>
          </a:p>
          <a:p>
            <a:pPr marL="0" indent="0">
              <a:buNone/>
            </a:pPr>
            <a:r>
              <a:rPr lang="en-US" dirty="0" smtClean="0">
                <a:solidFill>
                  <a:srgbClr val="0070C0"/>
                </a:solidFill>
                <a:latin typeface="Times New Roman" panose="02020603050405020304" pitchFamily="18" charset="0"/>
                <a:cs typeface="Times New Roman" panose="02020603050405020304" pitchFamily="18" charset="0"/>
              </a:rPr>
              <a:t>- Hội chứng thần kinh</a:t>
            </a:r>
          </a:p>
          <a:p>
            <a:pPr marL="0" indent="0">
              <a:buNone/>
            </a:pPr>
            <a:endParaRPr lang="en-US" dirty="0"/>
          </a:p>
        </p:txBody>
      </p:sp>
      <p:sp>
        <p:nvSpPr>
          <p:cNvPr id="4" name="Rectangle 3"/>
          <p:cNvSpPr/>
          <p:nvPr/>
        </p:nvSpPr>
        <p:spPr>
          <a:xfrm>
            <a:off x="1295400" y="228600"/>
            <a:ext cx="6858000" cy="661720"/>
          </a:xfrm>
          <a:prstGeom prst="rect">
            <a:avLst/>
          </a:prstGeom>
        </p:spPr>
        <p:txBody>
          <a:bodyPr wrap="square">
            <a:spAutoFit/>
          </a:bodyPr>
          <a:lstStyle/>
          <a:p>
            <a:r>
              <a:rPr lang="en-US" sz="3700" b="1" dirty="0">
                <a:solidFill>
                  <a:srgbClr val="FF0000"/>
                </a:solidFill>
                <a:latin typeface="Times New Roman" panose="02020603050405020304" pitchFamily="18" charset="0"/>
                <a:cs typeface="Times New Roman" panose="02020603050405020304" pitchFamily="18" charset="0"/>
              </a:rPr>
              <a:t>1</a:t>
            </a:r>
            <a:r>
              <a:rPr lang="en-US" sz="3700" b="1" dirty="0" smtClean="0">
                <a:solidFill>
                  <a:srgbClr val="FF0000"/>
                </a:solidFill>
                <a:latin typeface="Times New Roman" panose="02020603050405020304" pitchFamily="18" charset="0"/>
                <a:cs typeface="Times New Roman" panose="02020603050405020304" pitchFamily="18" charset="0"/>
              </a:rPr>
              <a:t>. Thời kỳ khởi phát</a:t>
            </a:r>
            <a:endParaRPr lang="en-US" sz="3700" dirty="0"/>
          </a:p>
        </p:txBody>
      </p:sp>
      <p:sp>
        <p:nvSpPr>
          <p:cNvPr id="2" name="AutoShape 2" descr="Sốc nhiễm trùng ở trẻ em: Dấu hiệu nhậ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Các bệnh nhiễm trùng thông thường ở trẻ gây viêm n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468" y="2667000"/>
            <a:ext cx="5195864" cy="292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26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3391</TotalTime>
  <Words>2382</Words>
  <Application>Microsoft Office PowerPoint</Application>
  <PresentationFormat>Widescreen</PresentationFormat>
  <Paragraphs>149</Paragraphs>
  <Slides>18</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Tahoma</vt:lpstr>
      <vt:lpstr>Times New Roman</vt:lpstr>
      <vt:lpstr>Office Theme</vt:lpstr>
      <vt:lpstr>BÀI 2. VIÊM NÃO NHẬT BẢN</vt:lpstr>
      <vt:lpstr>Mục tiêu </vt:lpstr>
      <vt:lpstr>PowerPoint Presentation</vt:lpstr>
      <vt:lpstr>I. Nguyên nhân</vt:lpstr>
      <vt:lpstr>PowerPoint Presentation</vt:lpstr>
      <vt:lpstr>Vector truyền bệnh viêm não Nhật Bản</vt:lpstr>
      <vt:lpstr>Vòng đời của muỗi</vt:lpstr>
      <vt:lpstr>II. Triệu chứng lâm sàng</vt:lpstr>
      <vt:lpstr>PowerPoint Presentation</vt:lpstr>
      <vt:lpstr>PowerPoint Presentation</vt:lpstr>
      <vt:lpstr>PowerPoint Presentation</vt:lpstr>
      <vt:lpstr>PowerPoint Presentation</vt:lpstr>
      <vt:lpstr>1. Phòng chống</vt:lpstr>
      <vt:lpstr>2. Điều trị</vt:lpstr>
      <vt:lpstr>Hoạt động nhóm: xây dựng chương trình truyền thông</vt:lpstr>
      <vt:lpstr>Câu hỏi lượng giá</vt:lpstr>
      <vt:lpstr>PowerPoint Presentation</vt:lpstr>
      <vt:lpstr>Thank for your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PC</cp:lastModifiedBy>
  <cp:revision>153</cp:revision>
  <dcterms:created xsi:type="dcterms:W3CDTF">2006-08-16T00:00:00Z</dcterms:created>
  <dcterms:modified xsi:type="dcterms:W3CDTF">2025-08-20T04:24:06Z</dcterms:modified>
</cp:coreProperties>
</file>