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7" r:id="rId2"/>
    <p:sldId id="281" r:id="rId3"/>
    <p:sldId id="333" r:id="rId4"/>
    <p:sldId id="334" r:id="rId5"/>
    <p:sldId id="335" r:id="rId6"/>
    <p:sldId id="336" r:id="rId7"/>
    <p:sldId id="337" r:id="rId8"/>
    <p:sldId id="308" r:id="rId9"/>
    <p:sldId id="339" r:id="rId10"/>
    <p:sldId id="351" r:id="rId11"/>
    <p:sldId id="340" r:id="rId12"/>
    <p:sldId id="342" r:id="rId13"/>
    <p:sldId id="341" r:id="rId14"/>
    <p:sldId id="343" r:id="rId15"/>
    <p:sldId id="323" r:id="rId16"/>
    <p:sldId id="315" r:id="rId17"/>
    <p:sldId id="345" r:id="rId18"/>
    <p:sldId id="325" r:id="rId19"/>
    <p:sldId id="330" r:id="rId20"/>
    <p:sldId id="346" r:id="rId21"/>
    <p:sldId id="313" r:id="rId22"/>
    <p:sldId id="348" r:id="rId23"/>
    <p:sldId id="349" r:id="rId24"/>
    <p:sldId id="350" r:id="rId25"/>
    <p:sldId id="32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700" y="4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24A1D-2E5B-4456-B4DB-3AB0B01AB5B2}"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DAC43-53A8-4B03-AB59-436136F1F209}" type="slidenum">
              <a:rPr lang="en-US" smtClean="0"/>
              <a:t>‹#›</a:t>
            </a:fld>
            <a:endParaRPr lang="en-US"/>
          </a:p>
        </p:txBody>
      </p:sp>
    </p:spTree>
    <p:extLst>
      <p:ext uri="{BB962C8B-B14F-4D97-AF65-F5344CB8AC3E}">
        <p14:creationId xmlns:p14="http://schemas.microsoft.com/office/powerpoint/2010/main" val="230245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smtClean="0">
                <a:solidFill>
                  <a:schemeClr val="tx1"/>
                </a:solidFill>
                <a:effectLst/>
                <a:latin typeface="+mn-lt"/>
                <a:ea typeface="+mn-ea"/>
                <a:cs typeface="+mn-cs"/>
              </a:rPr>
              <a:t>quyết định số 2760/QĐ-BYT ngày 04/7/2023 của Bộ Y tế về việc ban hành Hướng dẫn chẩn đoán, điều trị Sốt xuất huyết Dengue</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https://nhidong.org.vn/sinh-hoat-khkt/tai-lieu-tap-huan-chan-doan-va-xu-tri-sot-xuat-huyet-dengue-tre-em-danh-cho-bac-c1075-2329.aspx</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a:t>
            </a:fld>
            <a:endParaRPr lang="en-US"/>
          </a:p>
        </p:txBody>
      </p:sp>
    </p:spTree>
    <p:extLst>
      <p:ext uri="{BB962C8B-B14F-4D97-AF65-F5344CB8AC3E}">
        <p14:creationId xmlns:p14="http://schemas.microsoft.com/office/powerpoint/2010/main" val="3291578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12</a:t>
            </a:fld>
            <a:endParaRPr lang="en-US"/>
          </a:p>
        </p:txBody>
      </p:sp>
    </p:spTree>
    <p:extLst>
      <p:ext uri="{BB962C8B-B14F-4D97-AF65-F5344CB8AC3E}">
        <p14:creationId xmlns:p14="http://schemas.microsoft.com/office/powerpoint/2010/main" val="1115642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https://www.youtube.com/watch?v=RG0pbwE8jMk&amp;ab_channel=T%C6%AFLI%E1%BB%86UD%E1%BA%A0YH%E1%BB%8CCSINHH%E1%BB%8CC-NGUY%E1%BB%84NTHU%E1%BB%B6HO%C3%80I </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13</a:t>
            </a:fld>
            <a:endParaRPr lang="en-US"/>
          </a:p>
        </p:txBody>
      </p:sp>
    </p:spTree>
    <p:extLst>
      <p:ext uri="{BB962C8B-B14F-4D97-AF65-F5344CB8AC3E}">
        <p14:creationId xmlns:p14="http://schemas.microsoft.com/office/powerpoint/2010/main" val="1097976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70C0"/>
                </a:solidFill>
                <a:latin typeface="Times New Roman" panose="02020603050405020304" pitchFamily="18" charset="0"/>
                <a:cs typeface="Times New Roman" panose="02020603050405020304" pitchFamily="18" charset="0"/>
              </a:rPr>
              <a:t>● V</a:t>
            </a:r>
            <a:r>
              <a:rPr lang="vi-VN" sz="1200" dirty="0" smtClean="0">
                <a:solidFill>
                  <a:srgbClr val="0070C0"/>
                </a:solidFill>
                <a:latin typeface="Times New Roman" panose="02020603050405020304" pitchFamily="18" charset="0"/>
                <a:cs typeface="Times New Roman" panose="02020603050405020304" pitchFamily="18" charset="0"/>
              </a:rPr>
              <a:t>iru</a:t>
            </a:r>
            <a:r>
              <a:rPr lang="en-US" sz="1200" dirty="0" smtClean="0">
                <a:solidFill>
                  <a:srgbClr val="0070C0"/>
                </a:solidFill>
                <a:latin typeface="Times New Roman" panose="02020603050405020304" pitchFamily="18" charset="0"/>
                <a:cs typeface="Times New Roman" panose="02020603050405020304" pitchFamily="18" charset="0"/>
              </a:rPr>
              <a:t>s</a:t>
            </a:r>
            <a:r>
              <a:rPr lang="vi-VN" sz="1200" dirty="0" smtClean="0">
                <a:solidFill>
                  <a:srgbClr val="0070C0"/>
                </a:solidFill>
                <a:latin typeface="Times New Roman" panose="02020603050405020304" pitchFamily="18" charset="0"/>
                <a:cs typeface="Times New Roman" panose="02020603050405020304" pitchFamily="18" charset="0"/>
              </a:rPr>
              <a:t> Abo týp Dengue các loại gây nên, do muỗi Aedes truyền. Có thể lây lan rộng thành dịch, nhất là </a:t>
            </a:r>
            <a:r>
              <a:rPr lang="en-US" sz="1200" dirty="0" smtClean="0">
                <a:solidFill>
                  <a:srgbClr val="0070C0"/>
                </a:solidFill>
                <a:latin typeface="Times New Roman" panose="02020603050405020304" pitchFamily="18" charset="0"/>
                <a:cs typeface="Times New Roman" panose="02020603050405020304" pitchFamily="18" charset="0"/>
              </a:rPr>
              <a:t>những nước nhiệt đới. Dịch thường xảy ra</a:t>
            </a:r>
            <a:r>
              <a:rPr lang="vi-VN" sz="1200" dirty="0" smtClean="0">
                <a:solidFill>
                  <a:srgbClr val="0070C0"/>
                </a:solidFill>
                <a:latin typeface="Times New Roman" panose="02020603050405020304" pitchFamily="18" charset="0"/>
                <a:cs typeface="Times New Roman" panose="02020603050405020304" pitchFamily="18" charset="0"/>
              </a:rPr>
              <a:t> đầu mùa mưa, hay x</a:t>
            </a:r>
            <a:r>
              <a:rPr lang="en-US" sz="1200" dirty="0" smtClean="0">
                <a:solidFill>
                  <a:srgbClr val="0070C0"/>
                </a:solidFill>
                <a:latin typeface="Times New Roman" panose="02020603050405020304" pitchFamily="18" charset="0"/>
                <a:cs typeface="Times New Roman" panose="02020603050405020304" pitchFamily="18" charset="0"/>
              </a:rPr>
              <a:t>ả</a:t>
            </a:r>
            <a:r>
              <a:rPr lang="vi-VN" sz="1200" dirty="0" smtClean="0">
                <a:solidFill>
                  <a:srgbClr val="0070C0"/>
                </a:solidFill>
                <a:latin typeface="Times New Roman" panose="02020603050405020304" pitchFamily="18" charset="0"/>
                <a:cs typeface="Times New Roman" panose="02020603050405020304" pitchFamily="18" charset="0"/>
              </a:rPr>
              <a:t>y ra ở đô thị, trước đây người ta gọi là sốt đô thị.</a:t>
            </a:r>
            <a:endParaRPr lang="en-US" sz="1200" dirty="0" smtClean="0">
              <a:solidFill>
                <a:srgbClr val="0070C0"/>
              </a:solidFill>
              <a:latin typeface="Times New Roman" panose="02020603050405020304" pitchFamily="18" charset="0"/>
              <a:cs typeface="Times New Roman" panose="02020603050405020304" pitchFamily="18" charset="0"/>
            </a:endParaRPr>
          </a:p>
          <a:p>
            <a:r>
              <a:rPr lang="en-US" dirty="0" smtClean="0">
                <a:solidFill>
                  <a:srgbClr val="0070C0"/>
                </a:solidFill>
                <a:latin typeface="Times New Roman" panose="02020603050405020304" pitchFamily="18" charset="0"/>
                <a:cs typeface="Times New Roman" panose="02020603050405020304" pitchFamily="18" charset="0"/>
              </a:rPr>
              <a:t>●</a:t>
            </a:r>
            <a:r>
              <a:rPr lang="vi-VN" dirty="0" smtClean="0"/>
              <a:t> </a:t>
            </a:r>
            <a:r>
              <a:rPr lang="vi-VN" sz="1200" dirty="0" smtClean="0">
                <a:solidFill>
                  <a:srgbClr val="0070C0"/>
                </a:solidFill>
                <a:latin typeface="Times New Roman" panose="02020603050405020304" pitchFamily="18" charset="0"/>
                <a:cs typeface="Times New Roman" panose="02020603050405020304" pitchFamily="18" charset="0"/>
              </a:rPr>
              <a:t>Nguồn bệnh là huyết thanh có vi</a:t>
            </a:r>
            <a:r>
              <a:rPr lang="en-US" sz="1200" dirty="0" smtClean="0">
                <a:solidFill>
                  <a:srgbClr val="0070C0"/>
                </a:solidFill>
                <a:latin typeface="Times New Roman" panose="02020603050405020304" pitchFamily="18" charset="0"/>
                <a:cs typeface="Times New Roman" panose="02020603050405020304" pitchFamily="18" charset="0"/>
              </a:rPr>
              <a:t>rus</a:t>
            </a:r>
            <a:r>
              <a:rPr lang="vi-VN" sz="1200" dirty="0" smtClean="0">
                <a:solidFill>
                  <a:srgbClr val="0070C0"/>
                </a:solidFill>
                <a:latin typeface="Times New Roman" panose="02020603050405020304" pitchFamily="18" charset="0"/>
                <a:cs typeface="Times New Roman" panose="02020603050405020304" pitchFamily="18" charset="0"/>
              </a:rPr>
              <a:t> và đường lây truyền là do muỗi Aedes loại muỗi thường </a:t>
            </a:r>
            <a:r>
              <a:rPr lang="en-US" sz="1200" dirty="0" smtClean="0">
                <a:solidFill>
                  <a:srgbClr val="0070C0"/>
                </a:solidFill>
                <a:latin typeface="Times New Roman" panose="02020603050405020304" pitchFamily="18" charset="0"/>
                <a:cs typeface="Times New Roman" panose="02020603050405020304" pitchFamily="18" charset="0"/>
              </a:rPr>
              <a:t>thích ở nơi </a:t>
            </a:r>
            <a:r>
              <a:rPr lang="vi-VN" sz="1200" dirty="0" smtClean="0">
                <a:solidFill>
                  <a:srgbClr val="0070C0"/>
                </a:solidFill>
                <a:latin typeface="Times New Roman" panose="02020603050405020304" pitchFamily="18" charset="0"/>
                <a:cs typeface="Times New Roman" panose="02020603050405020304" pitchFamily="18" charset="0"/>
              </a:rPr>
              <a:t>kín </a:t>
            </a:r>
            <a:r>
              <a:rPr lang="en-US" sz="1200" dirty="0" smtClean="0">
                <a:solidFill>
                  <a:srgbClr val="0070C0"/>
                </a:solidFill>
                <a:latin typeface="Times New Roman" panose="02020603050405020304" pitchFamily="18" charset="0"/>
                <a:cs typeface="Times New Roman" panose="02020603050405020304" pitchFamily="18" charset="0"/>
              </a:rPr>
              <a:t>đáo</a:t>
            </a:r>
            <a:r>
              <a:rPr lang="vi-VN" sz="1200" dirty="0" smtClean="0">
                <a:solidFill>
                  <a:srgbClr val="0070C0"/>
                </a:solidFill>
                <a:latin typeface="Times New Roman" panose="02020603050405020304" pitchFamily="18" charset="0"/>
                <a:cs typeface="Times New Roman" panose="02020603050405020304" pitchFamily="18" charset="0"/>
              </a:rPr>
              <a:t>, không bay được xa. Muỗi thường thích hơi người, thích tối và </a:t>
            </a:r>
            <a:r>
              <a:rPr lang="en-US" sz="1200" dirty="0" smtClean="0">
                <a:solidFill>
                  <a:srgbClr val="0070C0"/>
                </a:solidFill>
                <a:latin typeface="Times New Roman" panose="02020603050405020304" pitchFamily="18" charset="0"/>
                <a:cs typeface="Times New Roman" panose="02020603050405020304" pitchFamily="18" charset="0"/>
              </a:rPr>
              <a:t>đốt cả ngày.</a:t>
            </a:r>
          </a:p>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14</a:t>
            </a:fld>
            <a:endParaRPr lang="en-US"/>
          </a:p>
        </p:txBody>
      </p:sp>
    </p:spTree>
    <p:extLst>
      <p:ext uri="{BB962C8B-B14F-4D97-AF65-F5344CB8AC3E}">
        <p14:creationId xmlns:p14="http://schemas.microsoft.com/office/powerpoint/2010/main" val="3001578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Thời</a:t>
            </a:r>
            <a:r>
              <a:rPr lang="en-US" baseline="0" dirty="0" smtClean="0"/>
              <a:t> ký nung bệnh</a:t>
            </a:r>
          </a:p>
          <a:p>
            <a:pPr marL="171450" indent="-171450">
              <a:buFontTx/>
              <a:buChar char="-"/>
            </a:pPr>
            <a:r>
              <a:rPr lang="en-US" baseline="0" dirty="0" smtClean="0"/>
              <a:t>Thời kỳ khởi phát</a:t>
            </a:r>
          </a:p>
          <a:p>
            <a:pPr marL="171450" indent="-171450">
              <a:buFontTx/>
              <a:buChar char="-"/>
            </a:pPr>
            <a:r>
              <a:rPr lang="en-US" baseline="0" dirty="0" smtClean="0"/>
              <a:t>Thời kỳ toàn phát</a:t>
            </a:r>
          </a:p>
          <a:p>
            <a:pPr marL="171450" indent="-171450">
              <a:buFontTx/>
              <a:buChar char="-"/>
            </a:pPr>
            <a:r>
              <a:rPr lang="en-US" baseline="0" dirty="0" smtClean="0"/>
              <a:t>Thời kỳ ban bay</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15</a:t>
            </a:fld>
            <a:endParaRPr lang="en-US"/>
          </a:p>
        </p:txBody>
      </p:sp>
    </p:spTree>
    <p:extLst>
      <p:ext uri="{BB962C8B-B14F-4D97-AF65-F5344CB8AC3E}">
        <p14:creationId xmlns:p14="http://schemas.microsoft.com/office/powerpoint/2010/main" val="1650393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16</a:t>
            </a:fld>
            <a:endParaRPr lang="en-US"/>
          </a:p>
        </p:txBody>
      </p:sp>
    </p:spTree>
    <p:extLst>
      <p:ext uri="{BB962C8B-B14F-4D97-AF65-F5344CB8AC3E}">
        <p14:creationId xmlns:p14="http://schemas.microsoft.com/office/powerpoint/2010/main" val="1885212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rgbClr val="0070C0"/>
                </a:solidFill>
                <a:latin typeface="Times New Roman" panose="02020603050405020304" pitchFamily="18" charset="0"/>
                <a:cs typeface="Times New Roman" panose="02020603050405020304" pitchFamily="18" charset="0"/>
              </a:rPr>
              <a:t>Tổn thương gan: Khám thấy gan to, tuy nhiên trường hợp này không điển hình.</a:t>
            </a:r>
            <a:endParaRPr lang="en-US" sz="1200" dirty="0" smtClean="0">
              <a:solidFill>
                <a:srgbClr val="0070C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Rối loạn tuần hoàn: Khi nhiệt độ hạ thì huyết áp cũng hạ, mạch nhanh, khó bắt chân lạnh, toát mồ hôi. Nếu điều trị không đúng dễ đi vào choáng.</a:t>
            </a:r>
            <a:endParaRPr lang="en-US" sz="1200" dirty="0" smtClean="0">
              <a:solidFill>
                <a:srgbClr val="0070C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smtClean="0">
                <a:solidFill>
                  <a:schemeClr val="tx1"/>
                </a:solidFill>
                <a:effectLst/>
                <a:latin typeface="+mn-lt"/>
                <a:ea typeface="+mn-ea"/>
                <a:cs typeface="+mn-cs"/>
              </a:rPr>
              <a:t>Dấu hiệu dây thắt dương tính (Đo huyết áp ở cánh tay giữ băng đo huyết áp ở áp lực th bình "giữa huyết áp tối đa và tối thiểu" trong vòng 5-7 phút, hạ thật nhanh hơi trong băng huyết áp, đợi màu da phía dưới băng đo huyết áp trở về bình thường. Tìm dấu xuất huyết ở trước cẳng tay, ở nếp gấp cẳng tay- cánh tay. Nếu xuất hiện dưới 5 chấm xuất huyết/1cm² là hiệu thắt dây âm tính, nếu xuất hiện trên 5 chấm xuất huyết/1cm² là dấu hiệu thắt dây du</a:t>
            </a:r>
            <a:endParaRPr lang="en-US" sz="1200" dirty="0" smtClean="0">
              <a:solidFill>
                <a:srgbClr val="0070C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17</a:t>
            </a:fld>
            <a:endParaRPr lang="en-US"/>
          </a:p>
        </p:txBody>
      </p:sp>
    </p:spTree>
    <p:extLst>
      <p:ext uri="{BB962C8B-B14F-4D97-AF65-F5344CB8AC3E}">
        <p14:creationId xmlns:p14="http://schemas.microsoft.com/office/powerpoint/2010/main" val="2088559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18</a:t>
            </a:fld>
            <a:endParaRPr lang="en-US"/>
          </a:p>
        </p:txBody>
      </p:sp>
    </p:spTree>
    <p:extLst>
      <p:ext uri="{BB962C8B-B14F-4D97-AF65-F5344CB8AC3E}">
        <p14:creationId xmlns:p14="http://schemas.microsoft.com/office/powerpoint/2010/main" val="1885212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sz="1200" b="1" i="0" kern="1200" dirty="0" smtClean="0">
                <a:solidFill>
                  <a:schemeClr val="tx1"/>
                </a:solidFill>
                <a:effectLst/>
                <a:latin typeface="+mn-lt"/>
                <a:ea typeface="+mn-ea"/>
                <a:cs typeface="+mn-cs"/>
              </a:rPr>
              <a:t>Diệt muỗi, lăng quăng như thế nào?</a:t>
            </a:r>
            <a:r>
              <a:rPr lang="vi-VN" dirty="0" smtClean="0"/>
              <a:t/>
            </a:r>
            <a:br>
              <a:rPr lang="vi-VN" dirty="0" smtClean="0"/>
            </a:br>
            <a:r>
              <a:rPr lang="vi-VN" sz="1200" b="0" i="0" kern="1200" dirty="0" smtClean="0">
                <a:solidFill>
                  <a:schemeClr val="tx1"/>
                </a:solidFill>
                <a:effectLst/>
                <a:latin typeface="+mn-lt"/>
                <a:ea typeface="+mn-ea"/>
                <a:cs typeface="+mn-cs"/>
              </a:rPr>
              <a:t>Cách phòng bệnh SXH tốt nhất là diệt muỗi, lăng quăng/bọ gậy và phòng chống muỗi đốt.</a:t>
            </a:r>
            <a:r>
              <a:rPr lang="vi-VN" dirty="0" smtClean="0"/>
              <a:t/>
            </a:r>
            <a:br>
              <a:rPr lang="vi-VN" dirty="0" smtClean="0"/>
            </a:br>
            <a:r>
              <a:rPr lang="vi-VN" sz="1200" b="1" i="1" kern="1200" dirty="0" smtClean="0">
                <a:solidFill>
                  <a:schemeClr val="tx1"/>
                </a:solidFill>
                <a:effectLst/>
                <a:latin typeface="+mn-lt"/>
                <a:ea typeface="+mn-ea"/>
                <a:cs typeface="+mn-cs"/>
              </a:rPr>
              <a:t>- Loại bỏ nơi sinh sản của muỗi, diệt lăng quăng/bọ gậy bằng cách:</a:t>
            </a:r>
            <a:r>
              <a:rPr lang="vi-VN" dirty="0" smtClean="0"/>
              <a:t/>
            </a:r>
            <a:br>
              <a:rPr lang="vi-VN" dirty="0" smtClean="0"/>
            </a:br>
            <a:r>
              <a:rPr lang="vi-VN" sz="1200" b="0" i="0" kern="1200" dirty="0" smtClean="0">
                <a:solidFill>
                  <a:schemeClr val="tx1"/>
                </a:solidFill>
                <a:effectLst/>
                <a:latin typeface="+mn-lt"/>
                <a:ea typeface="+mn-ea"/>
                <a:cs typeface="+mn-cs"/>
              </a:rPr>
              <a:t>+ Đậy kín tất cả các dụng cụ chứa nước để muỗi không vào đẻ trứng.</a:t>
            </a:r>
            <a:r>
              <a:rPr lang="vi-VN" dirty="0" smtClean="0"/>
              <a:t/>
            </a:r>
            <a:br>
              <a:rPr lang="vi-VN" dirty="0" smtClean="0"/>
            </a:br>
            <a:r>
              <a:rPr lang="vi-VN" sz="1200" b="0" i="0" kern="1200" dirty="0" smtClean="0">
                <a:solidFill>
                  <a:schemeClr val="tx1"/>
                </a:solidFill>
                <a:effectLst/>
                <a:latin typeface="+mn-lt"/>
                <a:ea typeface="+mn-ea"/>
                <a:cs typeface="+mn-cs"/>
              </a:rPr>
              <a:t>+ Thả cá hoặc mê zô vào các dụng cụ chứa nước lớn (bể, giếng, chum, vại...) để diệt lăng quăng/bọ gậy.</a:t>
            </a:r>
            <a:r>
              <a:rPr lang="vi-VN" dirty="0" smtClean="0"/>
              <a:t/>
            </a:r>
            <a:br>
              <a:rPr lang="vi-VN" dirty="0" smtClean="0"/>
            </a:br>
            <a:r>
              <a:rPr lang="vi-VN" sz="1200" b="0" i="0" kern="1200" dirty="0" smtClean="0">
                <a:solidFill>
                  <a:schemeClr val="tx1"/>
                </a:solidFill>
                <a:effectLst/>
                <a:latin typeface="+mn-lt"/>
                <a:ea typeface="+mn-ea"/>
                <a:cs typeface="+mn-cs"/>
              </a:rPr>
              <a:t>+ Thau rửa các dụng cụ chức nước vừa và nhỏ (lu, khạp…) hàng tuần.</a:t>
            </a:r>
            <a:r>
              <a:rPr lang="vi-VN" dirty="0" smtClean="0"/>
              <a:t/>
            </a:r>
            <a:br>
              <a:rPr lang="vi-VN" dirty="0" smtClean="0"/>
            </a:br>
            <a:r>
              <a:rPr lang="vi-VN" sz="1200" b="0" i="0" kern="1200" dirty="0" smtClean="0">
                <a:solidFill>
                  <a:schemeClr val="tx1"/>
                </a:solidFill>
                <a:effectLst/>
                <a:latin typeface="+mn-lt"/>
                <a:ea typeface="+mn-ea"/>
                <a:cs typeface="+mn-cs"/>
              </a:rPr>
              <a:t>+ Thu gom, hủy các vật dụng phế thải trong nhà và xung quanh nhà như chai, lọ, mảnh chai, mảnh lu vỡ, ống bơ, vỏ dừa, lốp/vỏ xe cũ, hốc tre, bẹ lá..., dọn vệ sinh môi trường, lật úp các dụng cụ chứa nước khi không dùng đến.</a:t>
            </a:r>
            <a:r>
              <a:rPr lang="vi-VN" dirty="0" smtClean="0"/>
              <a:t/>
            </a:r>
            <a:br>
              <a:rPr lang="vi-VN" dirty="0" smtClean="0"/>
            </a:br>
            <a:r>
              <a:rPr lang="vi-VN" sz="1200" b="0" i="0" kern="1200" dirty="0" smtClean="0">
                <a:solidFill>
                  <a:schemeClr val="tx1"/>
                </a:solidFill>
                <a:effectLst/>
                <a:latin typeface="+mn-lt"/>
                <a:ea typeface="+mn-ea"/>
                <a:cs typeface="+mn-cs"/>
              </a:rPr>
              <a:t>+ Bỏ muối hoặc dầu vào bát nước kê chân chạn/tủ đựng chén bát, thay nước bình hoa/bình bông.</a:t>
            </a:r>
            <a:r>
              <a:rPr lang="vi-VN" dirty="0" smtClean="0"/>
              <a:t/>
            </a:r>
            <a:br>
              <a:rPr lang="vi-VN" dirty="0" smtClean="0"/>
            </a:br>
            <a:r>
              <a:rPr lang="vi-VN" sz="1200" b="1" i="1" kern="1200" dirty="0" smtClean="0">
                <a:solidFill>
                  <a:schemeClr val="tx1"/>
                </a:solidFill>
                <a:effectLst/>
                <a:latin typeface="+mn-lt"/>
                <a:ea typeface="+mn-ea"/>
                <a:cs typeface="+mn-cs"/>
              </a:rPr>
              <a:t>- Phòng chống muỗi đốt:</a:t>
            </a:r>
            <a:r>
              <a:rPr lang="vi-VN" dirty="0" smtClean="0"/>
              <a:t/>
            </a:r>
            <a:br>
              <a:rPr lang="vi-VN" dirty="0" smtClean="0"/>
            </a:br>
            <a:r>
              <a:rPr lang="vi-VN" sz="1200" b="0" i="0" kern="1200" dirty="0" smtClean="0">
                <a:solidFill>
                  <a:schemeClr val="tx1"/>
                </a:solidFill>
                <a:effectLst/>
                <a:latin typeface="+mn-lt"/>
                <a:ea typeface="+mn-ea"/>
                <a:cs typeface="+mn-cs"/>
              </a:rPr>
              <a:t>+ Mặc quần áo dài tay.</a:t>
            </a:r>
            <a:r>
              <a:rPr lang="vi-VN" dirty="0" smtClean="0"/>
              <a:t/>
            </a:r>
            <a:br>
              <a:rPr lang="vi-VN" dirty="0" smtClean="0"/>
            </a:br>
            <a:r>
              <a:rPr lang="vi-VN" sz="1200" b="0" i="0" kern="1200" dirty="0" smtClean="0">
                <a:solidFill>
                  <a:schemeClr val="tx1"/>
                </a:solidFill>
                <a:effectLst/>
                <a:latin typeface="+mn-lt"/>
                <a:ea typeface="+mn-ea"/>
                <a:cs typeface="+mn-cs"/>
              </a:rPr>
              <a:t>+ Ngủ trong màn/mùng kể cả ban ngày.</a:t>
            </a:r>
            <a:r>
              <a:rPr lang="vi-VN" dirty="0" smtClean="0"/>
              <a:t/>
            </a:r>
            <a:br>
              <a:rPr lang="vi-VN" dirty="0" smtClean="0"/>
            </a:br>
            <a:r>
              <a:rPr lang="vi-VN" sz="1200" b="0" i="0" kern="1200" dirty="0" smtClean="0">
                <a:solidFill>
                  <a:schemeClr val="tx1"/>
                </a:solidFill>
                <a:effectLst/>
                <a:latin typeface="+mn-lt"/>
                <a:ea typeface="+mn-ea"/>
                <a:cs typeface="+mn-cs"/>
              </a:rPr>
              <a:t>+ Dùng bình xịt diệt muỗi, hương muỗi, kem xua muỗi, vợt điện diệt muỗi...</a:t>
            </a:r>
            <a:r>
              <a:rPr lang="vi-VN" dirty="0" smtClean="0"/>
              <a:t/>
            </a:r>
            <a:br>
              <a:rPr lang="vi-VN" dirty="0" smtClean="0"/>
            </a:br>
            <a:r>
              <a:rPr lang="vi-VN" sz="1200" b="0" i="0" kern="1200" dirty="0" smtClean="0">
                <a:solidFill>
                  <a:schemeClr val="tx1"/>
                </a:solidFill>
                <a:effectLst/>
                <a:latin typeface="+mn-lt"/>
                <a:ea typeface="+mn-ea"/>
                <a:cs typeface="+mn-cs"/>
              </a:rPr>
              <a:t>+ Dùng rèm che, màn tẩm hóa chất diệt muỗi.</a:t>
            </a:r>
            <a:r>
              <a:rPr lang="vi-VN" dirty="0" smtClean="0"/>
              <a:t/>
            </a:r>
            <a:br>
              <a:rPr lang="vi-VN" dirty="0" smtClean="0"/>
            </a:br>
            <a:r>
              <a:rPr lang="vi-VN" sz="1200" b="0" i="0" kern="1200" dirty="0" smtClean="0">
                <a:solidFill>
                  <a:schemeClr val="tx1"/>
                </a:solidFill>
                <a:effectLst/>
                <a:latin typeface="+mn-lt"/>
                <a:ea typeface="+mn-ea"/>
                <a:cs typeface="+mn-cs"/>
              </a:rPr>
              <a:t>+ Cho người bị sốt xuất huyết nằm trong màn, tránh muỗi đốt để tránh lây lan bệnh cho người khác.</a:t>
            </a:r>
            <a:r>
              <a:rPr lang="vi-VN" dirty="0" smtClean="0"/>
              <a:t/>
            </a:r>
            <a:br>
              <a:rPr lang="vi-VN" dirty="0" smtClean="0"/>
            </a:br>
            <a:r>
              <a:rPr lang="vi-VN" sz="1200" b="1" i="1" kern="1200" dirty="0" smtClean="0">
                <a:solidFill>
                  <a:schemeClr val="tx1"/>
                </a:solidFill>
                <a:effectLst/>
                <a:latin typeface="+mn-lt"/>
                <a:ea typeface="+mn-ea"/>
                <a:cs typeface="+mn-cs"/>
              </a:rPr>
              <a:t>- Tích cực phối hợp với chính quyền và ngành y tế trong các đợt phun hóa chất phòng, chống dịch.</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19</a:t>
            </a:fld>
            <a:endParaRPr lang="en-US"/>
          </a:p>
        </p:txBody>
      </p:sp>
    </p:spTree>
    <p:extLst>
      <p:ext uri="{BB962C8B-B14F-4D97-AF65-F5344CB8AC3E}">
        <p14:creationId xmlns:p14="http://schemas.microsoft.com/office/powerpoint/2010/main" val="1597390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20</a:t>
            </a:fld>
            <a:endParaRPr lang="en-US"/>
          </a:p>
        </p:txBody>
      </p:sp>
    </p:spTree>
    <p:extLst>
      <p:ext uri="{BB962C8B-B14F-4D97-AF65-F5344CB8AC3E}">
        <p14:creationId xmlns:p14="http://schemas.microsoft.com/office/powerpoint/2010/main" val="4179184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https://dongnaicdc.vn/infographic-bo-y-te-khuyen-cao-phong-chong-sot-xuat-huyet</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21</a:t>
            </a:fld>
            <a:endParaRPr lang="en-US"/>
          </a:p>
        </p:txBody>
      </p:sp>
    </p:spTree>
    <p:extLst>
      <p:ext uri="{BB962C8B-B14F-4D97-AF65-F5344CB8AC3E}">
        <p14:creationId xmlns:p14="http://schemas.microsoft.com/office/powerpoint/2010/main" val="111509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Từ năm 2020 đến nay số lượng ca SXH đang có xu hướng tăng trở lại, kèm theo đó, số lượng tử vong cũng tăng theo. Theo dữ liệu của Tổng Cục Thống kê, năm 2020, cả nước có 128.970 trường hợp mắc bệnh SXH (23 trường hợp tử vong). Năm 2021, 69.354 trường hợp mắc bệnh SXH (22 trường hợp tử vong). Năm 2022, cả nước ghi nhận 361.813 trường hợp mắc SXH (đến 133 ca tử vong). Trong 6 tháng đầu năm 2023, cả nước đã có hơn 34.900 trường hợp mắc bệnh SXH</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4</a:t>
            </a:fld>
            <a:endParaRPr lang="en-US"/>
          </a:p>
        </p:txBody>
      </p:sp>
    </p:spTree>
    <p:extLst>
      <p:ext uri="{BB962C8B-B14F-4D97-AF65-F5344CB8AC3E}">
        <p14:creationId xmlns:p14="http://schemas.microsoft.com/office/powerpoint/2010/main" val="136933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DAC43-53A8-4B03-AB59-436136F1F209}" type="slidenum">
              <a:rPr lang="en-US" smtClean="0"/>
              <a:t>22</a:t>
            </a:fld>
            <a:endParaRPr lang="en-US"/>
          </a:p>
        </p:txBody>
      </p:sp>
    </p:spTree>
    <p:extLst>
      <p:ext uri="{BB962C8B-B14F-4D97-AF65-F5344CB8AC3E}">
        <p14:creationId xmlns:p14="http://schemas.microsoft.com/office/powerpoint/2010/main" val="3635815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DAC43-53A8-4B03-AB59-436136F1F209}" type="slidenum">
              <a:rPr lang="en-US" smtClean="0"/>
              <a:t>23</a:t>
            </a:fld>
            <a:endParaRPr lang="en-US"/>
          </a:p>
        </p:txBody>
      </p:sp>
    </p:spTree>
    <p:extLst>
      <p:ext uri="{BB962C8B-B14F-4D97-AF65-F5344CB8AC3E}">
        <p14:creationId xmlns:p14="http://schemas.microsoft.com/office/powerpoint/2010/main" val="1776479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DAC43-53A8-4B03-AB59-436136F1F209}" type="slidenum">
              <a:rPr lang="en-US" smtClean="0"/>
              <a:t>24</a:t>
            </a:fld>
            <a:endParaRPr lang="en-US"/>
          </a:p>
        </p:txBody>
      </p:sp>
    </p:spTree>
    <p:extLst>
      <p:ext uri="{BB962C8B-B14F-4D97-AF65-F5344CB8AC3E}">
        <p14:creationId xmlns:p14="http://schemas.microsoft.com/office/powerpoint/2010/main" val="2960074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smtClean="0">
                <a:solidFill>
                  <a:schemeClr val="tx1"/>
                </a:solidFill>
                <a:effectLst/>
                <a:latin typeface="+mn-lt"/>
                <a:ea typeface="+mn-ea"/>
                <a:cs typeface="+mn-cs"/>
              </a:rPr>
              <a:t>quyết định số 2760/QĐ-BYT ngày 04/7/2023 của Bộ Y tế về việc ban hành Hướng dẫn chẩn đoán, điều trị Sốt xuất huyết Dengue</a:t>
            </a:r>
          </a:p>
          <a:p>
            <a:endParaRPr lang="en-US" b="0" dirty="0"/>
          </a:p>
        </p:txBody>
      </p:sp>
      <p:sp>
        <p:nvSpPr>
          <p:cNvPr id="4" name="Slide Number Placeholder 3"/>
          <p:cNvSpPr>
            <a:spLocks noGrp="1"/>
          </p:cNvSpPr>
          <p:nvPr>
            <p:ph type="sldNum" sz="quarter" idx="10"/>
          </p:nvPr>
        </p:nvSpPr>
        <p:spPr/>
        <p:txBody>
          <a:bodyPr/>
          <a:lstStyle/>
          <a:p>
            <a:fld id="{0B7DAC43-53A8-4B03-AB59-436136F1F209}" type="slidenum">
              <a:rPr lang="en-US" smtClean="0"/>
              <a:t>25</a:t>
            </a:fld>
            <a:endParaRPr lang="en-US"/>
          </a:p>
        </p:txBody>
      </p:sp>
    </p:spTree>
    <p:extLst>
      <p:ext uri="{BB962C8B-B14F-4D97-AF65-F5344CB8AC3E}">
        <p14:creationId xmlns:p14="http://schemas.microsoft.com/office/powerpoint/2010/main" val="89141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Từ năm 2020 đến nay số lượng ca SXH đang có xu hướng tăng trở lại, kèm theo đó, số lượng tử vong cũng tăng theo. Theo dữ liệu của Tổng Cục Thống kê, năm 2020, cả nước có 128.970 trường hợp mắc bệnh SXH (23 trường hợp tử vong). Năm 2021, 69.354 trường hợp mắc bệnh SXH (22 trường hợp tử vong). Năm 2022, cả nước ghi nhận 361.813 trường hợp mắc SXH (đến 133 ca tử vong). Trong 6 tháng đầu năm 2023, cả nước đã có hơn 34.900 trường hợp mắc bệnh SXH</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5</a:t>
            </a:fld>
            <a:endParaRPr lang="en-US"/>
          </a:p>
        </p:txBody>
      </p:sp>
    </p:spTree>
    <p:extLst>
      <p:ext uri="{BB962C8B-B14F-4D97-AF65-F5344CB8AC3E}">
        <p14:creationId xmlns:p14="http://schemas.microsoft.com/office/powerpoint/2010/main" val="2986700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Từ năm 2020 đến nay số lượng ca SXH đang có xu hướng tăng trở lại, kèm theo đó, số lượng tử vong cũng tăng theo. Theo dữ liệu của Tổng Cục Thống kê, năm 2020, cả nước có 128.970 trường hợp mắc bệnh SXH (23 trường hợp tử vong). Năm 2021, 69.354 trường hợp mắc bệnh SXH (22 trường hợp tử vong). Năm 2022, cả nước ghi nhận 361.813 trường hợp mắc SXH (đến 133 ca tử vong). Trong 6 tháng đầu năm 2023, cả nước đã có hơn 34.900 trường hợp mắc bệnh SXH</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6</a:t>
            </a:fld>
            <a:endParaRPr lang="en-US"/>
          </a:p>
        </p:txBody>
      </p:sp>
    </p:spTree>
    <p:extLst>
      <p:ext uri="{BB962C8B-B14F-4D97-AF65-F5344CB8AC3E}">
        <p14:creationId xmlns:p14="http://schemas.microsoft.com/office/powerpoint/2010/main" val="2043618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Từ năm 2020 đến nay số lượng ca SXH đang có xu hướng tăng trở lại, kèm theo đó, số lượng tử vong cũng tăng theo. Theo dữ liệu của Tổng Cục Thống kê, năm 2020, cả nước có 128.970 trường hợp mắc bệnh SXH (23 trường hợp tử vong). Năm 2021, 69.354 trường hợp mắc bệnh SXH (22 trường hợp tử vong). Năm 2022, cả nước ghi nhận 361.813 trường hợp mắc SXH (đến 133 ca tử vong). Trong 6 tháng đầu năm 2023, cả nước đã có hơn 34.900 trường hợp mắc bệnh SXH</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7</a:t>
            </a:fld>
            <a:endParaRPr lang="en-US"/>
          </a:p>
        </p:txBody>
      </p:sp>
    </p:spTree>
    <p:extLst>
      <p:ext uri="{BB962C8B-B14F-4D97-AF65-F5344CB8AC3E}">
        <p14:creationId xmlns:p14="http://schemas.microsoft.com/office/powerpoint/2010/main" val="184616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70C0"/>
                </a:solidFill>
                <a:latin typeface="Times New Roman" panose="02020603050405020304" pitchFamily="18" charset="0"/>
                <a:cs typeface="Times New Roman" panose="02020603050405020304" pitchFamily="18" charset="0"/>
              </a:rPr>
              <a:t>● V</a:t>
            </a:r>
            <a:r>
              <a:rPr lang="vi-VN" sz="1200" dirty="0" smtClean="0">
                <a:solidFill>
                  <a:srgbClr val="0070C0"/>
                </a:solidFill>
                <a:latin typeface="Times New Roman" panose="02020603050405020304" pitchFamily="18" charset="0"/>
                <a:cs typeface="Times New Roman" panose="02020603050405020304" pitchFamily="18" charset="0"/>
              </a:rPr>
              <a:t>iru</a:t>
            </a:r>
            <a:r>
              <a:rPr lang="en-US" sz="1200" dirty="0" smtClean="0">
                <a:solidFill>
                  <a:srgbClr val="0070C0"/>
                </a:solidFill>
                <a:latin typeface="Times New Roman" panose="02020603050405020304" pitchFamily="18" charset="0"/>
                <a:cs typeface="Times New Roman" panose="02020603050405020304" pitchFamily="18" charset="0"/>
              </a:rPr>
              <a:t>s</a:t>
            </a:r>
            <a:r>
              <a:rPr lang="vi-VN" sz="1200" dirty="0" smtClean="0">
                <a:solidFill>
                  <a:srgbClr val="0070C0"/>
                </a:solidFill>
                <a:latin typeface="Times New Roman" panose="02020603050405020304" pitchFamily="18" charset="0"/>
                <a:cs typeface="Times New Roman" panose="02020603050405020304" pitchFamily="18" charset="0"/>
              </a:rPr>
              <a:t> Abo týp Dengue các loại gây nên, do muỗi Aedes truyền. Có thể lây lan rộng thành dịch, nhất là </a:t>
            </a:r>
            <a:r>
              <a:rPr lang="en-US" sz="1200" dirty="0" smtClean="0">
                <a:solidFill>
                  <a:srgbClr val="0070C0"/>
                </a:solidFill>
                <a:latin typeface="Times New Roman" panose="02020603050405020304" pitchFamily="18" charset="0"/>
                <a:cs typeface="Times New Roman" panose="02020603050405020304" pitchFamily="18" charset="0"/>
              </a:rPr>
              <a:t>những nước nhiệt đới. Dịch thường xảy ra</a:t>
            </a:r>
            <a:r>
              <a:rPr lang="vi-VN" sz="1200" dirty="0" smtClean="0">
                <a:solidFill>
                  <a:srgbClr val="0070C0"/>
                </a:solidFill>
                <a:latin typeface="Times New Roman" panose="02020603050405020304" pitchFamily="18" charset="0"/>
                <a:cs typeface="Times New Roman" panose="02020603050405020304" pitchFamily="18" charset="0"/>
              </a:rPr>
              <a:t> đầu mùa mưa, hay x</a:t>
            </a:r>
            <a:r>
              <a:rPr lang="en-US" sz="1200" dirty="0" smtClean="0">
                <a:solidFill>
                  <a:srgbClr val="0070C0"/>
                </a:solidFill>
                <a:latin typeface="Times New Roman" panose="02020603050405020304" pitchFamily="18" charset="0"/>
                <a:cs typeface="Times New Roman" panose="02020603050405020304" pitchFamily="18" charset="0"/>
              </a:rPr>
              <a:t>ả</a:t>
            </a:r>
            <a:r>
              <a:rPr lang="vi-VN" sz="1200" dirty="0" smtClean="0">
                <a:solidFill>
                  <a:srgbClr val="0070C0"/>
                </a:solidFill>
                <a:latin typeface="Times New Roman" panose="02020603050405020304" pitchFamily="18" charset="0"/>
                <a:cs typeface="Times New Roman" panose="02020603050405020304" pitchFamily="18" charset="0"/>
              </a:rPr>
              <a:t>y ra ở đô thị, trước đây người ta gọi là sốt đô thị.</a:t>
            </a:r>
            <a:endParaRPr lang="en-US" sz="1200" dirty="0" smtClean="0">
              <a:solidFill>
                <a:srgbClr val="0070C0"/>
              </a:solidFill>
              <a:latin typeface="Times New Roman" panose="02020603050405020304" pitchFamily="18" charset="0"/>
              <a:cs typeface="Times New Roman" panose="02020603050405020304" pitchFamily="18" charset="0"/>
            </a:endParaRPr>
          </a:p>
          <a:p>
            <a:r>
              <a:rPr lang="en-US" dirty="0" smtClean="0">
                <a:solidFill>
                  <a:srgbClr val="0070C0"/>
                </a:solidFill>
                <a:latin typeface="Times New Roman" panose="02020603050405020304" pitchFamily="18" charset="0"/>
                <a:cs typeface="Times New Roman" panose="02020603050405020304" pitchFamily="18" charset="0"/>
              </a:rPr>
              <a:t>●</a:t>
            </a:r>
            <a:r>
              <a:rPr lang="vi-VN" dirty="0" smtClean="0"/>
              <a:t> </a:t>
            </a:r>
            <a:r>
              <a:rPr lang="vi-VN" sz="1200" dirty="0" smtClean="0">
                <a:solidFill>
                  <a:srgbClr val="0070C0"/>
                </a:solidFill>
                <a:latin typeface="Times New Roman" panose="02020603050405020304" pitchFamily="18" charset="0"/>
                <a:cs typeface="Times New Roman" panose="02020603050405020304" pitchFamily="18" charset="0"/>
              </a:rPr>
              <a:t>Nguồn bệnh là huyết thanh có vi</a:t>
            </a:r>
            <a:r>
              <a:rPr lang="en-US" sz="1200" dirty="0" smtClean="0">
                <a:solidFill>
                  <a:srgbClr val="0070C0"/>
                </a:solidFill>
                <a:latin typeface="Times New Roman" panose="02020603050405020304" pitchFamily="18" charset="0"/>
                <a:cs typeface="Times New Roman" panose="02020603050405020304" pitchFamily="18" charset="0"/>
              </a:rPr>
              <a:t>rus</a:t>
            </a:r>
            <a:r>
              <a:rPr lang="vi-VN" sz="1200" dirty="0" smtClean="0">
                <a:solidFill>
                  <a:srgbClr val="0070C0"/>
                </a:solidFill>
                <a:latin typeface="Times New Roman" panose="02020603050405020304" pitchFamily="18" charset="0"/>
                <a:cs typeface="Times New Roman" panose="02020603050405020304" pitchFamily="18" charset="0"/>
              </a:rPr>
              <a:t> và đường lây truyền là do muỗi Aedes loại muỗi thường </a:t>
            </a:r>
            <a:r>
              <a:rPr lang="en-US" sz="1200" dirty="0" smtClean="0">
                <a:solidFill>
                  <a:srgbClr val="0070C0"/>
                </a:solidFill>
                <a:latin typeface="Times New Roman" panose="02020603050405020304" pitchFamily="18" charset="0"/>
                <a:cs typeface="Times New Roman" panose="02020603050405020304" pitchFamily="18" charset="0"/>
              </a:rPr>
              <a:t>thích ở nơi </a:t>
            </a:r>
            <a:r>
              <a:rPr lang="vi-VN" sz="1200" dirty="0" smtClean="0">
                <a:solidFill>
                  <a:srgbClr val="0070C0"/>
                </a:solidFill>
                <a:latin typeface="Times New Roman" panose="02020603050405020304" pitchFamily="18" charset="0"/>
                <a:cs typeface="Times New Roman" panose="02020603050405020304" pitchFamily="18" charset="0"/>
              </a:rPr>
              <a:t>kín </a:t>
            </a:r>
            <a:r>
              <a:rPr lang="en-US" sz="1200" dirty="0" smtClean="0">
                <a:solidFill>
                  <a:srgbClr val="0070C0"/>
                </a:solidFill>
                <a:latin typeface="Times New Roman" panose="02020603050405020304" pitchFamily="18" charset="0"/>
                <a:cs typeface="Times New Roman" panose="02020603050405020304" pitchFamily="18" charset="0"/>
              </a:rPr>
              <a:t>đáo</a:t>
            </a:r>
            <a:r>
              <a:rPr lang="vi-VN" sz="1200" dirty="0" smtClean="0">
                <a:solidFill>
                  <a:srgbClr val="0070C0"/>
                </a:solidFill>
                <a:latin typeface="Times New Roman" panose="02020603050405020304" pitchFamily="18" charset="0"/>
                <a:cs typeface="Times New Roman" panose="02020603050405020304" pitchFamily="18" charset="0"/>
              </a:rPr>
              <a:t>, không bay được xa. Muỗi thường thích hơi người, thích tối và </a:t>
            </a:r>
            <a:r>
              <a:rPr lang="en-US" sz="1200" dirty="0" smtClean="0">
                <a:solidFill>
                  <a:srgbClr val="0070C0"/>
                </a:solidFill>
                <a:latin typeface="Times New Roman" panose="02020603050405020304" pitchFamily="18" charset="0"/>
                <a:cs typeface="Times New Roman" panose="02020603050405020304" pitchFamily="18" charset="0"/>
              </a:rPr>
              <a:t>đốt cả ngày.</a:t>
            </a:r>
          </a:p>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8</a:t>
            </a:fld>
            <a:endParaRPr lang="en-US"/>
          </a:p>
        </p:txBody>
      </p:sp>
    </p:spTree>
    <p:extLst>
      <p:ext uri="{BB962C8B-B14F-4D97-AF65-F5344CB8AC3E}">
        <p14:creationId xmlns:p14="http://schemas.microsoft.com/office/powerpoint/2010/main" val="61126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70C0"/>
                </a:solidFill>
                <a:latin typeface="Times New Roman" panose="02020603050405020304" pitchFamily="18" charset="0"/>
                <a:cs typeface="Times New Roman" panose="02020603050405020304" pitchFamily="18" charset="0"/>
              </a:rPr>
              <a:t>Dengue thuộc</a:t>
            </a:r>
            <a:r>
              <a:rPr lang="en-US" sz="1200" baseline="0" dirty="0" smtClean="0">
                <a:solidFill>
                  <a:srgbClr val="0070C0"/>
                </a:solidFill>
                <a:latin typeface="Times New Roman" panose="02020603050405020304" pitchFamily="18" charset="0"/>
                <a:cs typeface="Times New Roman" panose="02020603050405020304" pitchFamily="18" charset="0"/>
              </a:rPr>
              <a:t> giống Flavivirus và thuộc họ Flaviviridae. </a:t>
            </a:r>
            <a:endParaRPr lang="en-US" sz="1200" dirty="0" smtClean="0">
              <a:solidFill>
                <a:srgbClr val="0070C0"/>
              </a:solidFill>
              <a:latin typeface="Times New Roman" panose="02020603050405020304" pitchFamily="18" charset="0"/>
              <a:cs typeface="Times New Roman" panose="02020603050405020304" pitchFamily="18" charset="0"/>
            </a:endParaRPr>
          </a:p>
          <a:p>
            <a:r>
              <a:rPr lang="en-US" sz="1200" dirty="0" smtClean="0">
                <a:solidFill>
                  <a:srgbClr val="0070C0"/>
                </a:solidFill>
                <a:latin typeface="Times New Roman" panose="02020603050405020304" pitchFamily="18" charset="0"/>
                <a:cs typeface="Times New Roman" panose="02020603050405020304" pitchFamily="18" charset="0"/>
              </a:rPr>
              <a:t>● V</a:t>
            </a:r>
            <a:r>
              <a:rPr lang="vi-VN" sz="1200" dirty="0" smtClean="0">
                <a:solidFill>
                  <a:srgbClr val="0070C0"/>
                </a:solidFill>
                <a:latin typeface="Times New Roman" panose="02020603050405020304" pitchFamily="18" charset="0"/>
                <a:cs typeface="Times New Roman" panose="02020603050405020304" pitchFamily="18" charset="0"/>
              </a:rPr>
              <a:t>iru</a:t>
            </a:r>
            <a:r>
              <a:rPr lang="en-US" sz="1200" dirty="0" smtClean="0">
                <a:solidFill>
                  <a:srgbClr val="0070C0"/>
                </a:solidFill>
                <a:latin typeface="Times New Roman" panose="02020603050405020304" pitchFamily="18" charset="0"/>
                <a:cs typeface="Times New Roman" panose="02020603050405020304" pitchFamily="18" charset="0"/>
              </a:rPr>
              <a:t>s</a:t>
            </a:r>
            <a:r>
              <a:rPr lang="vi-VN" sz="1200" dirty="0" smtClean="0">
                <a:solidFill>
                  <a:srgbClr val="0070C0"/>
                </a:solidFill>
                <a:latin typeface="Times New Roman" panose="02020603050405020304" pitchFamily="18" charset="0"/>
                <a:cs typeface="Times New Roman" panose="02020603050405020304" pitchFamily="18" charset="0"/>
              </a:rPr>
              <a:t> Abo týp Dengue các loại gây nên, do muỗi Aedes truyền. Có thể lây lan rộng thành dịch, nhất là </a:t>
            </a:r>
            <a:r>
              <a:rPr lang="en-US" sz="1200" dirty="0" smtClean="0">
                <a:solidFill>
                  <a:srgbClr val="0070C0"/>
                </a:solidFill>
                <a:latin typeface="Times New Roman" panose="02020603050405020304" pitchFamily="18" charset="0"/>
                <a:cs typeface="Times New Roman" panose="02020603050405020304" pitchFamily="18" charset="0"/>
              </a:rPr>
              <a:t>những nước nhiệt đới. Dịch thường xảy ra</a:t>
            </a:r>
            <a:r>
              <a:rPr lang="vi-VN" sz="1200" dirty="0" smtClean="0">
                <a:solidFill>
                  <a:srgbClr val="0070C0"/>
                </a:solidFill>
                <a:latin typeface="Times New Roman" panose="02020603050405020304" pitchFamily="18" charset="0"/>
                <a:cs typeface="Times New Roman" panose="02020603050405020304" pitchFamily="18" charset="0"/>
              </a:rPr>
              <a:t> đầu mùa mưa, hay x</a:t>
            </a:r>
            <a:r>
              <a:rPr lang="en-US" sz="1200" dirty="0" smtClean="0">
                <a:solidFill>
                  <a:srgbClr val="0070C0"/>
                </a:solidFill>
                <a:latin typeface="Times New Roman" panose="02020603050405020304" pitchFamily="18" charset="0"/>
                <a:cs typeface="Times New Roman" panose="02020603050405020304" pitchFamily="18" charset="0"/>
              </a:rPr>
              <a:t>ả</a:t>
            </a:r>
            <a:r>
              <a:rPr lang="vi-VN" sz="1200" dirty="0" smtClean="0">
                <a:solidFill>
                  <a:srgbClr val="0070C0"/>
                </a:solidFill>
                <a:latin typeface="Times New Roman" panose="02020603050405020304" pitchFamily="18" charset="0"/>
                <a:cs typeface="Times New Roman" panose="02020603050405020304" pitchFamily="18" charset="0"/>
              </a:rPr>
              <a:t>y ra ở đô thị, trước đây người ta gọi là sốt đô thị.</a:t>
            </a:r>
            <a:endParaRPr lang="en-US" sz="1200" dirty="0" smtClean="0">
              <a:solidFill>
                <a:srgbClr val="0070C0"/>
              </a:solidFill>
              <a:latin typeface="Times New Roman" panose="02020603050405020304" pitchFamily="18" charset="0"/>
              <a:cs typeface="Times New Roman" panose="02020603050405020304" pitchFamily="18" charset="0"/>
            </a:endParaRPr>
          </a:p>
          <a:p>
            <a:r>
              <a:rPr lang="en-US" dirty="0" smtClean="0">
                <a:solidFill>
                  <a:srgbClr val="0070C0"/>
                </a:solidFill>
                <a:latin typeface="Times New Roman" panose="02020603050405020304" pitchFamily="18" charset="0"/>
                <a:cs typeface="Times New Roman" panose="02020603050405020304" pitchFamily="18" charset="0"/>
              </a:rPr>
              <a:t>●</a:t>
            </a:r>
            <a:r>
              <a:rPr lang="vi-VN" dirty="0" smtClean="0"/>
              <a:t> </a:t>
            </a:r>
            <a:r>
              <a:rPr lang="vi-VN" sz="1200" dirty="0" smtClean="0">
                <a:solidFill>
                  <a:srgbClr val="0070C0"/>
                </a:solidFill>
                <a:latin typeface="Times New Roman" panose="02020603050405020304" pitchFamily="18" charset="0"/>
                <a:cs typeface="Times New Roman" panose="02020603050405020304" pitchFamily="18" charset="0"/>
              </a:rPr>
              <a:t>Nguồn bệnh là huyết thanh có vi</a:t>
            </a:r>
            <a:r>
              <a:rPr lang="en-US" sz="1200" dirty="0" smtClean="0">
                <a:solidFill>
                  <a:srgbClr val="0070C0"/>
                </a:solidFill>
                <a:latin typeface="Times New Roman" panose="02020603050405020304" pitchFamily="18" charset="0"/>
                <a:cs typeface="Times New Roman" panose="02020603050405020304" pitchFamily="18" charset="0"/>
              </a:rPr>
              <a:t>rus</a:t>
            </a:r>
            <a:r>
              <a:rPr lang="vi-VN" sz="1200" dirty="0" smtClean="0">
                <a:solidFill>
                  <a:srgbClr val="0070C0"/>
                </a:solidFill>
                <a:latin typeface="Times New Roman" panose="02020603050405020304" pitchFamily="18" charset="0"/>
                <a:cs typeface="Times New Roman" panose="02020603050405020304" pitchFamily="18" charset="0"/>
              </a:rPr>
              <a:t> và đường lây truyền là do muỗi Aedes loại muỗi thường </a:t>
            </a:r>
            <a:r>
              <a:rPr lang="en-US" sz="1200" dirty="0" smtClean="0">
                <a:solidFill>
                  <a:srgbClr val="0070C0"/>
                </a:solidFill>
                <a:latin typeface="Times New Roman" panose="02020603050405020304" pitchFamily="18" charset="0"/>
                <a:cs typeface="Times New Roman" panose="02020603050405020304" pitchFamily="18" charset="0"/>
              </a:rPr>
              <a:t>thích ở nơi </a:t>
            </a:r>
            <a:r>
              <a:rPr lang="vi-VN" sz="1200" dirty="0" smtClean="0">
                <a:solidFill>
                  <a:srgbClr val="0070C0"/>
                </a:solidFill>
                <a:latin typeface="Times New Roman" panose="02020603050405020304" pitchFamily="18" charset="0"/>
                <a:cs typeface="Times New Roman" panose="02020603050405020304" pitchFamily="18" charset="0"/>
              </a:rPr>
              <a:t>kín </a:t>
            </a:r>
            <a:r>
              <a:rPr lang="en-US" sz="1200" dirty="0" smtClean="0">
                <a:solidFill>
                  <a:srgbClr val="0070C0"/>
                </a:solidFill>
                <a:latin typeface="Times New Roman" panose="02020603050405020304" pitchFamily="18" charset="0"/>
                <a:cs typeface="Times New Roman" panose="02020603050405020304" pitchFamily="18" charset="0"/>
              </a:rPr>
              <a:t>đáo</a:t>
            </a:r>
            <a:r>
              <a:rPr lang="vi-VN" sz="1200" dirty="0" smtClean="0">
                <a:solidFill>
                  <a:srgbClr val="0070C0"/>
                </a:solidFill>
                <a:latin typeface="Times New Roman" panose="02020603050405020304" pitchFamily="18" charset="0"/>
                <a:cs typeface="Times New Roman" panose="02020603050405020304" pitchFamily="18" charset="0"/>
              </a:rPr>
              <a:t>, không bay được xa. Muỗi thường thích hơi người, thích tối và </a:t>
            </a:r>
            <a:r>
              <a:rPr lang="en-US" sz="1200" dirty="0" smtClean="0">
                <a:solidFill>
                  <a:srgbClr val="0070C0"/>
                </a:solidFill>
                <a:latin typeface="Times New Roman" panose="02020603050405020304" pitchFamily="18" charset="0"/>
                <a:cs typeface="Times New Roman" panose="02020603050405020304" pitchFamily="18" charset="0"/>
              </a:rPr>
              <a:t>đốt cả ngày.</a:t>
            </a:r>
          </a:p>
          <a:p>
            <a:endParaRPr lang="en-US" sz="1200" dirty="0" smtClean="0">
              <a:solidFill>
                <a:srgbClr val="0070C0"/>
              </a:solidFill>
              <a:latin typeface="Times New Roman" panose="02020603050405020304" pitchFamily="18" charset="0"/>
              <a:cs typeface="Times New Roman" panose="02020603050405020304" pitchFamily="18" charset="0"/>
            </a:endParaRPr>
          </a:p>
          <a:p>
            <a:r>
              <a:rPr lang="vi-VN" sz="1200" b="1" i="0" kern="1200" dirty="0" smtClean="0">
                <a:solidFill>
                  <a:schemeClr val="tx1"/>
                </a:solidFill>
                <a:effectLst/>
                <a:latin typeface="+mn-lt"/>
                <a:ea typeface="+mn-ea"/>
                <a:cs typeface="+mn-cs"/>
              </a:rPr>
              <a:t>Đặc điểm nhận dạng</a:t>
            </a:r>
            <a:r>
              <a:rPr lang="vi-VN" dirty="0" smtClean="0"/>
              <a:t/>
            </a:r>
            <a:br>
              <a:rPr lang="vi-VN" dirty="0" smtClean="0"/>
            </a:br>
            <a:r>
              <a:rPr lang="vi-VN" sz="1200" b="0" i="0" kern="1200" dirty="0" smtClean="0">
                <a:solidFill>
                  <a:schemeClr val="tx1"/>
                </a:solidFill>
                <a:effectLst/>
                <a:latin typeface="+mn-lt"/>
                <a:ea typeface="+mn-ea"/>
                <a:cs typeface="+mn-cs"/>
              </a:rPr>
              <a:t>Muỗi truyền bệnh sốt xuất huyết gồm 2 loài thuộc họ chi Aedes, là Aedes aegypti hoặc Aedes albopictus (có tỉ lệ thấp hơn). Trong đó, Aedes aegypti là trung gian truyền bệnh SXH chủ yếu.</a:t>
            </a:r>
            <a:r>
              <a:rPr lang="vi-VN" dirty="0" smtClean="0"/>
              <a:t/>
            </a:r>
            <a:br>
              <a:rPr lang="vi-VN" dirty="0" smtClean="0"/>
            </a:br>
            <a:r>
              <a:rPr lang="vi-VN" sz="1200" b="0" i="0" kern="1200" dirty="0" smtClean="0">
                <a:solidFill>
                  <a:schemeClr val="tx1"/>
                </a:solidFill>
                <a:effectLst/>
                <a:latin typeface="+mn-lt"/>
                <a:ea typeface="+mn-ea"/>
                <a:cs typeface="+mn-cs"/>
              </a:rPr>
              <a:t>Muỗi Aedes aegypti hay còn gọi là muỗi vằn có kích thước nhỏ, sẫm màu, dài khoảng 4 đến 7mm. Trên cơ thể có các mảng màu trắng điển hình ở chân và một vết giống hình đàn lia ở ngực. Con cái lớn hơn con đực và có thể được phân biệt bằng những vòi có vảy bạc hoặc trắng.</a:t>
            </a:r>
            <a:endParaRPr lang="en-US" sz="1200" dirty="0" smtClean="0">
              <a:solidFill>
                <a:srgbClr val="0070C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9</a:t>
            </a:fld>
            <a:endParaRPr lang="en-US"/>
          </a:p>
        </p:txBody>
      </p:sp>
    </p:spTree>
    <p:extLst>
      <p:ext uri="{BB962C8B-B14F-4D97-AF65-F5344CB8AC3E}">
        <p14:creationId xmlns:p14="http://schemas.microsoft.com/office/powerpoint/2010/main" val="2345500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Thời gian muỗi kiếm ăn và nơi trú ẩn</a:t>
            </a:r>
            <a:r>
              <a:rPr lang="vi-VN" dirty="0" smtClean="0"/>
              <a:t/>
            </a:r>
            <a:br>
              <a:rPr lang="vi-VN" dirty="0" smtClean="0"/>
            </a:br>
            <a:r>
              <a:rPr lang="vi-VN" sz="1200" b="0" i="0" kern="1200" dirty="0" smtClean="0">
                <a:solidFill>
                  <a:schemeClr val="tx1"/>
                </a:solidFill>
                <a:effectLst/>
                <a:latin typeface="+mn-lt"/>
                <a:ea typeface="+mn-ea"/>
                <a:cs typeface="+mn-cs"/>
              </a:rPr>
              <a:t>Muỗi vằn ở vùng không có người sinh sống chỉ hút máu động vật. Tuy nhiên, khi sống trong khu dân cư, chúng tìm kiếm nguồn thức ăn từ máu người.</a:t>
            </a:r>
            <a:r>
              <a:rPr lang="vi-VN" dirty="0" smtClean="0"/>
              <a:t/>
            </a:r>
            <a:br>
              <a:rPr lang="vi-VN" dirty="0" smtClean="0"/>
            </a:br>
            <a:r>
              <a:rPr lang="vi-VN" sz="1200" b="0" i="0" kern="1200" dirty="0" smtClean="0">
                <a:solidFill>
                  <a:schemeClr val="tx1"/>
                </a:solidFill>
                <a:effectLst/>
                <a:latin typeface="+mn-lt"/>
                <a:ea typeface="+mn-ea"/>
                <a:cs typeface="+mn-cs"/>
              </a:rPr>
              <a:t>Muỗi cái hay đốt người vào ban ngày, với hai giai đoạn cao điểm là 2-3h sáng và chiều tối. Muỗi cái rất nhạy cảm và có thể ngừng ăn khi nhận thấy một chuyển động nhỏ, sau đó trở lại tiếp tục đốt người. Chính hành vi này khiến một con muỗi vằn cái có thể đốt nhiều người trong một lần ăn và truyền virus cho nhiều người trong một khoảng thời gian ngắn, ngay cả khi mới chỉ cắm vòi mà chưa kịp hút máu. </a:t>
            </a:r>
            <a:r>
              <a:rPr lang="vi-VN" dirty="0" smtClean="0"/>
              <a:t/>
            </a:r>
            <a:br>
              <a:rPr lang="vi-VN" dirty="0" smtClean="0"/>
            </a:br>
            <a:r>
              <a:rPr lang="vi-VN" sz="1200" b="0" i="0" kern="1200" dirty="0" smtClean="0">
                <a:solidFill>
                  <a:schemeClr val="tx1"/>
                </a:solidFill>
                <a:effectLst/>
                <a:latin typeface="+mn-lt"/>
                <a:ea typeface="+mn-ea"/>
                <a:cs typeface="+mn-cs"/>
              </a:rPr>
              <a:t>Muỗi thích trú đậu ở các góc/xó tối trong nhà, trên quần áo, chăn màn, dây phơi và các đồ dùng trong nhà.</a:t>
            </a:r>
            <a:r>
              <a:rPr lang="vi-VN" dirty="0" smtClean="0"/>
              <a:t/>
            </a:r>
            <a:br>
              <a:rPr lang="vi-VN" dirty="0" smtClean="0"/>
            </a:br>
            <a:r>
              <a:rPr lang="vi-VN" sz="1200" b="1" i="0" kern="1200" dirty="0" smtClean="0">
                <a:solidFill>
                  <a:schemeClr val="tx1"/>
                </a:solidFill>
                <a:effectLst/>
                <a:latin typeface="+mn-lt"/>
                <a:ea typeface="+mn-ea"/>
                <a:cs typeface="+mn-cs"/>
              </a:rPr>
              <a:t>Mùa sinh sản</a:t>
            </a:r>
            <a:r>
              <a:rPr lang="vi-VN" dirty="0" smtClean="0"/>
              <a:t/>
            </a:r>
            <a:br>
              <a:rPr lang="vi-VN" dirty="0" smtClean="0"/>
            </a:br>
            <a:r>
              <a:rPr lang="vi-VN" sz="1200" b="0" i="0" kern="1200" dirty="0" smtClean="0">
                <a:solidFill>
                  <a:schemeClr val="tx1"/>
                </a:solidFill>
                <a:effectLst/>
                <a:latin typeface="+mn-lt"/>
                <a:ea typeface="+mn-ea"/>
                <a:cs typeface="+mn-cs"/>
              </a:rPr>
              <a:t>Muỗi vằn sinh sản vào mùa mưa, do đó thời gian dịch SXH bùng phát nhiều thường từ tháng 3-5 và tháng 7-11 hàng năm.</a:t>
            </a:r>
            <a:r>
              <a:rPr lang="vi-VN" dirty="0" smtClean="0"/>
              <a:t/>
            </a:r>
            <a:br>
              <a:rPr lang="vi-VN" dirty="0" smtClean="0"/>
            </a:br>
            <a:r>
              <a:rPr lang="vi-VN" sz="1200" b="0" i="0" kern="1200" dirty="0" smtClean="0">
                <a:solidFill>
                  <a:schemeClr val="tx1"/>
                </a:solidFill>
                <a:effectLst/>
                <a:latin typeface="+mn-lt"/>
                <a:ea typeface="+mn-ea"/>
                <a:cs typeface="+mn-cs"/>
              </a:rPr>
              <a:t>Muỗi thích đẻ trứng vào các vật chứa nước nhân tạo trong và quanh nhà ở của con người, như bình hoa, lốp xe cũ, xô nước mưa... Những vật chứa nước to hơn như thùng, bể xi măng có thể tạo ra một lượng lớn muỗi vằn. </a:t>
            </a:r>
            <a:r>
              <a:rPr lang="vi-VN" dirty="0" smtClean="0"/>
              <a:t/>
            </a:r>
            <a:br>
              <a:rPr lang="vi-VN" dirty="0" smtClean="0"/>
            </a:br>
            <a:r>
              <a:rPr lang="vi-VN" sz="1200" b="0" i="0" kern="1200" dirty="0" smtClean="0">
                <a:solidFill>
                  <a:schemeClr val="tx1"/>
                </a:solidFill>
                <a:effectLst/>
                <a:latin typeface="+mn-lt"/>
                <a:ea typeface="+mn-ea"/>
                <a:cs typeface="+mn-cs"/>
              </a:rPr>
              <a:t>Trứng của muỗi Aedes aegypti có thể tồn tại trong điều kiện khô hạn tận 6 tháng. Chỉ cần có chút nước, trứng có thể nở thành bọ gậy, sau đó phát triển thành lăng quăng rồi muỗi trưởng thành trong một thời gian ngắn.</a:t>
            </a:r>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10</a:t>
            </a:fld>
            <a:endParaRPr lang="en-US"/>
          </a:p>
        </p:txBody>
      </p:sp>
    </p:spTree>
    <p:extLst>
      <p:ext uri="{BB962C8B-B14F-4D97-AF65-F5344CB8AC3E}">
        <p14:creationId xmlns:p14="http://schemas.microsoft.com/office/powerpoint/2010/main" val="1629905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70C0"/>
                </a:solidFill>
                <a:latin typeface="Times New Roman" panose="02020603050405020304" pitchFamily="18" charset="0"/>
                <a:cs typeface="Times New Roman" panose="02020603050405020304" pitchFamily="18" charset="0"/>
              </a:rPr>
              <a:t>● V</a:t>
            </a:r>
            <a:r>
              <a:rPr lang="vi-VN" sz="1200" dirty="0" smtClean="0">
                <a:solidFill>
                  <a:srgbClr val="0070C0"/>
                </a:solidFill>
                <a:latin typeface="Times New Roman" panose="02020603050405020304" pitchFamily="18" charset="0"/>
                <a:cs typeface="Times New Roman" panose="02020603050405020304" pitchFamily="18" charset="0"/>
              </a:rPr>
              <a:t>iru</a:t>
            </a:r>
            <a:r>
              <a:rPr lang="en-US" sz="1200" dirty="0" smtClean="0">
                <a:solidFill>
                  <a:srgbClr val="0070C0"/>
                </a:solidFill>
                <a:latin typeface="Times New Roman" panose="02020603050405020304" pitchFamily="18" charset="0"/>
                <a:cs typeface="Times New Roman" panose="02020603050405020304" pitchFamily="18" charset="0"/>
              </a:rPr>
              <a:t>s</a:t>
            </a:r>
            <a:r>
              <a:rPr lang="vi-VN" sz="1200" dirty="0" smtClean="0">
                <a:solidFill>
                  <a:srgbClr val="0070C0"/>
                </a:solidFill>
                <a:latin typeface="Times New Roman" panose="02020603050405020304" pitchFamily="18" charset="0"/>
                <a:cs typeface="Times New Roman" panose="02020603050405020304" pitchFamily="18" charset="0"/>
              </a:rPr>
              <a:t> Abo týp Dengue các loại gây nên, do muỗi Aedes truyền. Có thể lây lan rộng thành dịch, nhất là </a:t>
            </a:r>
            <a:r>
              <a:rPr lang="en-US" sz="1200" dirty="0" smtClean="0">
                <a:solidFill>
                  <a:srgbClr val="0070C0"/>
                </a:solidFill>
                <a:latin typeface="Times New Roman" panose="02020603050405020304" pitchFamily="18" charset="0"/>
                <a:cs typeface="Times New Roman" panose="02020603050405020304" pitchFamily="18" charset="0"/>
              </a:rPr>
              <a:t>những nước nhiệt đới. Dịch thường xảy ra</a:t>
            </a:r>
            <a:r>
              <a:rPr lang="vi-VN" sz="1200" dirty="0" smtClean="0">
                <a:solidFill>
                  <a:srgbClr val="0070C0"/>
                </a:solidFill>
                <a:latin typeface="Times New Roman" panose="02020603050405020304" pitchFamily="18" charset="0"/>
                <a:cs typeface="Times New Roman" panose="02020603050405020304" pitchFamily="18" charset="0"/>
              </a:rPr>
              <a:t> đầu mùa mưa, hay x</a:t>
            </a:r>
            <a:r>
              <a:rPr lang="en-US" sz="1200" dirty="0" smtClean="0">
                <a:solidFill>
                  <a:srgbClr val="0070C0"/>
                </a:solidFill>
                <a:latin typeface="Times New Roman" panose="02020603050405020304" pitchFamily="18" charset="0"/>
                <a:cs typeface="Times New Roman" panose="02020603050405020304" pitchFamily="18" charset="0"/>
              </a:rPr>
              <a:t>ả</a:t>
            </a:r>
            <a:r>
              <a:rPr lang="vi-VN" sz="1200" dirty="0" smtClean="0">
                <a:solidFill>
                  <a:srgbClr val="0070C0"/>
                </a:solidFill>
                <a:latin typeface="Times New Roman" panose="02020603050405020304" pitchFamily="18" charset="0"/>
                <a:cs typeface="Times New Roman" panose="02020603050405020304" pitchFamily="18" charset="0"/>
              </a:rPr>
              <a:t>y ra ở đô thị, trước đây người ta gọi là sốt đô thị.</a:t>
            </a:r>
            <a:endParaRPr lang="en-US" sz="1200" dirty="0" smtClean="0">
              <a:solidFill>
                <a:srgbClr val="0070C0"/>
              </a:solidFill>
              <a:latin typeface="Times New Roman" panose="02020603050405020304" pitchFamily="18" charset="0"/>
              <a:cs typeface="Times New Roman" panose="02020603050405020304" pitchFamily="18" charset="0"/>
            </a:endParaRPr>
          </a:p>
          <a:p>
            <a:r>
              <a:rPr lang="en-US" dirty="0" smtClean="0">
                <a:solidFill>
                  <a:srgbClr val="0070C0"/>
                </a:solidFill>
                <a:latin typeface="Times New Roman" panose="02020603050405020304" pitchFamily="18" charset="0"/>
                <a:cs typeface="Times New Roman" panose="02020603050405020304" pitchFamily="18" charset="0"/>
              </a:rPr>
              <a:t>●</a:t>
            </a:r>
            <a:r>
              <a:rPr lang="vi-VN" dirty="0" smtClean="0"/>
              <a:t> </a:t>
            </a:r>
            <a:r>
              <a:rPr lang="vi-VN" sz="1200" dirty="0" smtClean="0">
                <a:solidFill>
                  <a:srgbClr val="0070C0"/>
                </a:solidFill>
                <a:latin typeface="Times New Roman" panose="02020603050405020304" pitchFamily="18" charset="0"/>
                <a:cs typeface="Times New Roman" panose="02020603050405020304" pitchFamily="18" charset="0"/>
              </a:rPr>
              <a:t>Nguồn bệnh là huyết thanh có vi</a:t>
            </a:r>
            <a:r>
              <a:rPr lang="en-US" sz="1200" dirty="0" smtClean="0">
                <a:solidFill>
                  <a:srgbClr val="0070C0"/>
                </a:solidFill>
                <a:latin typeface="Times New Roman" panose="02020603050405020304" pitchFamily="18" charset="0"/>
                <a:cs typeface="Times New Roman" panose="02020603050405020304" pitchFamily="18" charset="0"/>
              </a:rPr>
              <a:t>rus</a:t>
            </a:r>
            <a:r>
              <a:rPr lang="vi-VN" sz="1200" dirty="0" smtClean="0">
                <a:solidFill>
                  <a:srgbClr val="0070C0"/>
                </a:solidFill>
                <a:latin typeface="Times New Roman" panose="02020603050405020304" pitchFamily="18" charset="0"/>
                <a:cs typeface="Times New Roman" panose="02020603050405020304" pitchFamily="18" charset="0"/>
              </a:rPr>
              <a:t> và đường lây truyền là do muỗi Aedes loại muỗi thường </a:t>
            </a:r>
            <a:r>
              <a:rPr lang="en-US" sz="1200" dirty="0" smtClean="0">
                <a:solidFill>
                  <a:srgbClr val="0070C0"/>
                </a:solidFill>
                <a:latin typeface="Times New Roman" panose="02020603050405020304" pitchFamily="18" charset="0"/>
                <a:cs typeface="Times New Roman" panose="02020603050405020304" pitchFamily="18" charset="0"/>
              </a:rPr>
              <a:t>thích ở nơi </a:t>
            </a:r>
            <a:r>
              <a:rPr lang="vi-VN" sz="1200" dirty="0" smtClean="0">
                <a:solidFill>
                  <a:srgbClr val="0070C0"/>
                </a:solidFill>
                <a:latin typeface="Times New Roman" panose="02020603050405020304" pitchFamily="18" charset="0"/>
                <a:cs typeface="Times New Roman" panose="02020603050405020304" pitchFamily="18" charset="0"/>
              </a:rPr>
              <a:t>kín </a:t>
            </a:r>
            <a:r>
              <a:rPr lang="en-US" sz="1200" dirty="0" smtClean="0">
                <a:solidFill>
                  <a:srgbClr val="0070C0"/>
                </a:solidFill>
                <a:latin typeface="Times New Roman" panose="02020603050405020304" pitchFamily="18" charset="0"/>
                <a:cs typeface="Times New Roman" panose="02020603050405020304" pitchFamily="18" charset="0"/>
              </a:rPr>
              <a:t>đáo</a:t>
            </a:r>
            <a:r>
              <a:rPr lang="vi-VN" sz="1200" dirty="0" smtClean="0">
                <a:solidFill>
                  <a:srgbClr val="0070C0"/>
                </a:solidFill>
                <a:latin typeface="Times New Roman" panose="02020603050405020304" pitchFamily="18" charset="0"/>
                <a:cs typeface="Times New Roman" panose="02020603050405020304" pitchFamily="18" charset="0"/>
              </a:rPr>
              <a:t>, không bay được xa. Muỗi thường thích hơi người, thích tối và </a:t>
            </a:r>
            <a:r>
              <a:rPr lang="en-US" sz="1200" dirty="0" smtClean="0">
                <a:solidFill>
                  <a:srgbClr val="0070C0"/>
                </a:solidFill>
                <a:latin typeface="Times New Roman" panose="02020603050405020304" pitchFamily="18" charset="0"/>
                <a:cs typeface="Times New Roman" panose="02020603050405020304" pitchFamily="18" charset="0"/>
              </a:rPr>
              <a:t>đốt cả ngày.</a:t>
            </a:r>
          </a:p>
          <a:p>
            <a:endParaRPr lang="en-US" dirty="0"/>
          </a:p>
        </p:txBody>
      </p:sp>
      <p:sp>
        <p:nvSpPr>
          <p:cNvPr id="4" name="Slide Number Placeholder 3"/>
          <p:cNvSpPr>
            <a:spLocks noGrp="1"/>
          </p:cNvSpPr>
          <p:nvPr>
            <p:ph type="sldNum" sz="quarter" idx="10"/>
          </p:nvPr>
        </p:nvSpPr>
        <p:spPr/>
        <p:txBody>
          <a:bodyPr/>
          <a:lstStyle/>
          <a:p>
            <a:fld id="{0B7DAC43-53A8-4B03-AB59-436136F1F209}" type="slidenum">
              <a:rPr lang="en-US" smtClean="0"/>
              <a:t>11</a:t>
            </a:fld>
            <a:endParaRPr lang="en-US"/>
          </a:p>
        </p:txBody>
      </p:sp>
    </p:spTree>
    <p:extLst>
      <p:ext uri="{BB962C8B-B14F-4D97-AF65-F5344CB8AC3E}">
        <p14:creationId xmlns:p14="http://schemas.microsoft.com/office/powerpoint/2010/main" val="2829340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ệnh Sốt xuất huyết và các biện pháp phòng bệ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111" y="914400"/>
            <a:ext cx="768568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465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endParaRPr lang="en-US" sz="3700" b="1" dirty="0">
              <a:solidFill>
                <a:srgbClr val="FF0000"/>
              </a:solidFill>
            </a:endParaRPr>
          </a:p>
        </p:txBody>
      </p:sp>
      <p:pic>
        <p:nvPicPr>
          <p:cNvPr id="21506" name="Picture 2" descr="How to differentiate a tiger mosquito from a yellow fever mosquito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38" r="3769" b="4828"/>
          <a:stretch/>
        </p:blipFill>
        <p:spPr bwMode="auto">
          <a:xfrm>
            <a:off x="3733800" y="914400"/>
            <a:ext cx="4191000" cy="542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22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endParaRPr lang="en-US" sz="3700" b="1" dirty="0">
              <a:solidFill>
                <a:srgbClr val="FF0000"/>
              </a:solidFill>
            </a:endParaRPr>
          </a:p>
        </p:txBody>
      </p:sp>
      <p:pic>
        <p:nvPicPr>
          <p:cNvPr id="11266" name="Picture 2" descr="Muỗi vằn (Aedes aegypti) là vật chủ trung gian lây truyền virus Dengue gây  bệnh sốt xuất huyết ở ngư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990600"/>
            <a:ext cx="5968549" cy="524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193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r>
              <a:rPr lang="en-US" sz="3700" b="1" dirty="0" smtClean="0">
                <a:solidFill>
                  <a:srgbClr val="FF0000"/>
                </a:solidFill>
              </a:rPr>
              <a:t>Vòng đời của muỗi</a:t>
            </a:r>
            <a:endParaRPr lang="en-US" sz="3700" b="1" dirty="0">
              <a:solidFill>
                <a:srgbClr val="FF0000"/>
              </a:solidFill>
            </a:endParaRPr>
          </a:p>
        </p:txBody>
      </p:sp>
      <p:pic>
        <p:nvPicPr>
          <p:cNvPr id="5" name="vong doi cua mu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7529" y="36871"/>
            <a:ext cx="11277600" cy="6343651"/>
          </a:xfrm>
          <a:prstGeom prst="rect">
            <a:avLst/>
          </a:prstGeom>
        </p:spPr>
      </p:pic>
    </p:spTree>
    <p:extLst>
      <p:ext uri="{BB962C8B-B14F-4D97-AF65-F5344CB8AC3E}">
        <p14:creationId xmlns:p14="http://schemas.microsoft.com/office/powerpoint/2010/main" val="4214817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endParaRPr lang="en-US" sz="3700" b="1" dirty="0">
              <a:solidFill>
                <a:srgbClr val="FF0000"/>
              </a:solidFill>
            </a:endParaRPr>
          </a:p>
        </p:txBody>
      </p:sp>
      <p:pic>
        <p:nvPicPr>
          <p:cNvPr id="3" name="632405417106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0" y="64218"/>
            <a:ext cx="4191000" cy="6615981"/>
          </a:xfrm>
          <a:prstGeom prst="rect">
            <a:avLst/>
          </a:prstGeom>
        </p:spPr>
      </p:pic>
    </p:spTree>
    <p:extLst>
      <p:ext uri="{BB962C8B-B14F-4D97-AF65-F5344CB8AC3E}">
        <p14:creationId xmlns:p14="http://schemas.microsoft.com/office/powerpoint/2010/main" val="3721137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endParaRPr lang="en-US" sz="3700" b="1" dirty="0">
              <a:solidFill>
                <a:srgbClr val="FF0000"/>
              </a:solidFill>
            </a:endParaRPr>
          </a:p>
        </p:txBody>
      </p:sp>
      <p:pic>
        <p:nvPicPr>
          <p:cNvPr id="4" name="63240530001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91000" y="42333"/>
            <a:ext cx="3733800" cy="6637867"/>
          </a:xfrm>
          <a:prstGeom prst="rect">
            <a:avLst/>
          </a:prstGeom>
        </p:spPr>
      </p:pic>
    </p:spTree>
    <p:extLst>
      <p:ext uri="{BB962C8B-B14F-4D97-AF65-F5344CB8AC3E}">
        <p14:creationId xmlns:p14="http://schemas.microsoft.com/office/powerpoint/2010/main" val="793009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r>
              <a:rPr lang="en-US" sz="3700" b="1" smtClean="0">
                <a:solidFill>
                  <a:srgbClr val="FF0000"/>
                </a:solidFill>
                <a:latin typeface="Times New Roman" panose="02020603050405020304" pitchFamily="18" charset="0"/>
                <a:cs typeface="Times New Roman" panose="02020603050405020304" pitchFamily="18" charset="0"/>
              </a:rPr>
              <a:t>II. Triệu chứng lâm sàng</a:t>
            </a:r>
            <a:endParaRPr lang="en-US" sz="3700" b="1" dirty="0">
              <a:solidFill>
                <a:srgbClr val="FF0000"/>
              </a:solidFill>
            </a:endParaRPr>
          </a:p>
        </p:txBody>
      </p:sp>
      <p:pic>
        <p:nvPicPr>
          <p:cNvPr id="12294" name="Picture 6" descr="6,178 Dengue Fever Stock Vectors and Vector Art | Shutter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77" r="1135" b="10748"/>
          <a:stretch/>
        </p:blipFill>
        <p:spPr bwMode="auto">
          <a:xfrm>
            <a:off x="3048000" y="990600"/>
            <a:ext cx="5852984" cy="53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288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447800"/>
            <a:ext cx="7924800" cy="4525963"/>
          </a:xfrm>
        </p:spPr>
        <p:txBody>
          <a:bodyPr>
            <a:normAutofit/>
          </a:bodyPr>
          <a:lstStyle/>
          <a:p>
            <a:pPr marL="0" indent="0">
              <a:buNone/>
            </a:pPr>
            <a:endParaRPr lang="en-US" dirty="0" smtClean="0">
              <a:solidFill>
                <a:srgbClr val="0070C0"/>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Rectangle 3"/>
          <p:cNvSpPr/>
          <p:nvPr/>
        </p:nvSpPr>
        <p:spPr>
          <a:xfrm>
            <a:off x="1295400" y="228600"/>
            <a:ext cx="6858000" cy="661720"/>
          </a:xfrm>
          <a:prstGeom prst="rect">
            <a:avLst/>
          </a:prstGeom>
        </p:spPr>
        <p:txBody>
          <a:bodyPr wrap="square">
            <a:spAutoFit/>
          </a:bodyPr>
          <a:lstStyle/>
          <a:p>
            <a:endParaRPr lang="en-US" sz="3700" dirty="0"/>
          </a:p>
        </p:txBody>
      </p:sp>
      <p:sp>
        <p:nvSpPr>
          <p:cNvPr id="5" name="Rectangle 4"/>
          <p:cNvSpPr/>
          <p:nvPr/>
        </p:nvSpPr>
        <p:spPr>
          <a:xfrm>
            <a:off x="685800" y="1143000"/>
            <a:ext cx="6400800" cy="5509200"/>
          </a:xfrm>
          <a:prstGeom prst="rect">
            <a:avLst/>
          </a:prstGeom>
        </p:spPr>
        <p:txBody>
          <a:bodyPr wrap="square">
            <a:spAutoFit/>
          </a:bodyPr>
          <a:lstStyle/>
          <a:p>
            <a:pPr marL="457200" indent="-457200">
              <a:buFontTx/>
              <a:buChar char="-"/>
            </a:pPr>
            <a:r>
              <a:rPr lang="en-US" sz="3200" dirty="0" smtClean="0">
                <a:solidFill>
                  <a:srgbClr val="0070C0"/>
                </a:solidFill>
                <a:latin typeface="Times New Roman" panose="02020603050405020304" pitchFamily="18" charset="0"/>
                <a:cs typeface="Times New Roman" panose="02020603050405020304" pitchFamily="18" charset="0"/>
              </a:rPr>
              <a:t>Sốt cao đột ngột, liên tục và kéo dài từ 2-7 </a:t>
            </a:r>
            <a:r>
              <a:rPr lang="en-US" sz="3200" dirty="0">
                <a:solidFill>
                  <a:srgbClr val="0070C0"/>
                </a:solidFill>
                <a:latin typeface="Times New Roman" panose="02020603050405020304" pitchFamily="18" charset="0"/>
                <a:cs typeface="Times New Roman" panose="02020603050405020304" pitchFamily="18" charset="0"/>
              </a:rPr>
              <a:t>ngày</a:t>
            </a:r>
          </a:p>
          <a:p>
            <a:pPr marL="457200" indent="-457200">
              <a:buFontTx/>
              <a:buChar char="-"/>
            </a:pPr>
            <a:r>
              <a:rPr lang="en-US" sz="3200" dirty="0">
                <a:solidFill>
                  <a:srgbClr val="0070C0"/>
                </a:solidFill>
                <a:latin typeface="Times New Roman" panose="02020603050405020304" pitchFamily="18" charset="0"/>
                <a:cs typeface="Times New Roman" panose="02020603050405020304" pitchFamily="18" charset="0"/>
              </a:rPr>
              <a:t>Những biểu hiện xuất huyết: </a:t>
            </a:r>
          </a:p>
          <a:p>
            <a:r>
              <a:rPr lang="en-US" sz="3200" dirty="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Xuất huyết dưới da gồm: Điểm xuất huyết, ban xuất huyết và vết bầm máu.</a:t>
            </a:r>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 Xuất huyết niêm mạc: Chảy máu cam, chảy máu chân răng.</a:t>
            </a:r>
          </a:p>
          <a:p>
            <a:r>
              <a:rPr lang="en-US" sz="3200" dirty="0">
                <a:solidFill>
                  <a:srgbClr val="0070C0"/>
                </a:solidFill>
                <a:latin typeface="Times New Roman" panose="02020603050405020304" pitchFamily="18" charset="0"/>
                <a:cs typeface="Times New Roman" panose="02020603050405020304" pitchFamily="18" charset="0"/>
              </a:rPr>
              <a:t>+ Xuất huyết phủ tạng: Nôn ra máu, ỉa ra máu.</a:t>
            </a:r>
            <a:br>
              <a:rPr lang="en-US" sz="3200" dirty="0">
                <a:solidFill>
                  <a:srgbClr val="0070C0"/>
                </a:solidFill>
                <a:latin typeface="Times New Roman" panose="02020603050405020304" pitchFamily="18" charset="0"/>
                <a:cs typeface="Times New Roman" panose="02020603050405020304" pitchFamily="18" charset="0"/>
              </a:rPr>
            </a:b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16388" name="Picture 4" descr="Recognizing Dengue fever in infants under 1 year old | Vinm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4446" y="983834"/>
            <a:ext cx="4142603" cy="259208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Dấu hiệu mắc sốt xuất huy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463" y="3628933"/>
            <a:ext cx="4118567" cy="274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558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447800"/>
            <a:ext cx="7924800" cy="4525963"/>
          </a:xfrm>
        </p:spPr>
        <p:txBody>
          <a:bodyPr>
            <a:normAutofit/>
          </a:bodyPr>
          <a:lstStyle/>
          <a:p>
            <a:pPr marL="0" indent="0">
              <a:buNone/>
            </a:pPr>
            <a:endParaRPr lang="en-US" dirty="0" smtClean="0">
              <a:solidFill>
                <a:srgbClr val="0070C0"/>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Rectangle 3"/>
          <p:cNvSpPr/>
          <p:nvPr/>
        </p:nvSpPr>
        <p:spPr>
          <a:xfrm>
            <a:off x="1295400" y="228600"/>
            <a:ext cx="6858000" cy="661720"/>
          </a:xfrm>
          <a:prstGeom prst="rect">
            <a:avLst/>
          </a:prstGeom>
        </p:spPr>
        <p:txBody>
          <a:bodyPr wrap="square">
            <a:spAutoFit/>
          </a:bodyPr>
          <a:lstStyle/>
          <a:p>
            <a:endParaRPr lang="en-US" sz="3700" dirty="0"/>
          </a:p>
        </p:txBody>
      </p:sp>
      <p:sp>
        <p:nvSpPr>
          <p:cNvPr id="5" name="Rectangle 4"/>
          <p:cNvSpPr/>
          <p:nvPr/>
        </p:nvSpPr>
        <p:spPr>
          <a:xfrm>
            <a:off x="685800" y="1143000"/>
            <a:ext cx="10210800" cy="2062103"/>
          </a:xfrm>
          <a:prstGeom prst="rect">
            <a:avLst/>
          </a:prstGeom>
        </p:spPr>
        <p:txBody>
          <a:bodyPr wrap="square">
            <a:spAutoFit/>
          </a:bodyPr>
          <a:lstStyle/>
          <a:p>
            <a:pPr marL="457200" indent="-457200">
              <a:buFontTx/>
              <a:buChar char="-"/>
            </a:pPr>
            <a:r>
              <a:rPr lang="vi-VN" sz="3200" dirty="0" smtClean="0">
                <a:solidFill>
                  <a:srgbClr val="0070C0"/>
                </a:solidFill>
                <a:latin typeface="Times New Roman" panose="02020603050405020304" pitchFamily="18" charset="0"/>
                <a:cs typeface="Times New Roman" panose="02020603050405020304" pitchFamily="18" charset="0"/>
              </a:rPr>
              <a:t>Tổn </a:t>
            </a:r>
            <a:r>
              <a:rPr lang="vi-VN" sz="3200" dirty="0">
                <a:solidFill>
                  <a:srgbClr val="0070C0"/>
                </a:solidFill>
                <a:latin typeface="Times New Roman" panose="02020603050405020304" pitchFamily="18" charset="0"/>
                <a:cs typeface="Times New Roman" panose="02020603050405020304" pitchFamily="18" charset="0"/>
              </a:rPr>
              <a:t>thương gan: </a:t>
            </a:r>
            <a:r>
              <a:rPr lang="vi-VN" sz="3200" dirty="0" smtClean="0">
                <a:solidFill>
                  <a:srgbClr val="0070C0"/>
                </a:solidFill>
                <a:latin typeface="Times New Roman" panose="02020603050405020304" pitchFamily="18" charset="0"/>
                <a:cs typeface="Times New Roman" panose="02020603050405020304" pitchFamily="18" charset="0"/>
              </a:rPr>
              <a:t>gan to</a:t>
            </a:r>
            <a:endParaRPr lang="en-US" sz="3200" dirty="0" smtClean="0">
              <a:solidFill>
                <a:srgbClr val="0070C0"/>
              </a:solidFill>
              <a:latin typeface="Times New Roman" panose="02020603050405020304" pitchFamily="18" charset="0"/>
              <a:cs typeface="Times New Roman" panose="02020603050405020304" pitchFamily="18" charset="0"/>
            </a:endParaRPr>
          </a:p>
          <a:p>
            <a:pPr marL="457200" indent="-457200">
              <a:buFontTx/>
              <a:buChar char="-"/>
            </a:pPr>
            <a:r>
              <a:rPr lang="en-US" sz="3200" dirty="0" smtClean="0">
                <a:solidFill>
                  <a:srgbClr val="0070C0"/>
                </a:solidFill>
                <a:latin typeface="Times New Roman" panose="02020603050405020304" pitchFamily="18" charset="0"/>
                <a:cs typeface="Times New Roman" panose="02020603050405020304" pitchFamily="18" charset="0"/>
              </a:rPr>
              <a:t>Rối loạn tuần hoàn: khi nhiệt độ hạ huyết áp cũng hạ</a:t>
            </a:r>
          </a:p>
          <a:p>
            <a:pPr marL="457200" indent="-457200">
              <a:buFontTx/>
              <a:buChar char="-"/>
            </a:pPr>
            <a:r>
              <a:rPr lang="en-US" sz="3200" dirty="0" smtClean="0">
                <a:solidFill>
                  <a:srgbClr val="0070C0"/>
                </a:solidFill>
                <a:latin typeface="Times New Roman" panose="02020603050405020304" pitchFamily="18" charset="0"/>
                <a:cs typeface="Times New Roman" panose="02020603050405020304" pitchFamily="18" charset="0"/>
              </a:rPr>
              <a:t>Mỏi cơ, đau cơ</a:t>
            </a:r>
          </a:p>
          <a:p>
            <a:pPr marL="457200" indent="-457200">
              <a:buFontTx/>
              <a:buChar char="-"/>
            </a:pPr>
            <a:r>
              <a:rPr lang="en-US" sz="3200" dirty="0" smtClean="0">
                <a:solidFill>
                  <a:srgbClr val="0070C0"/>
                </a:solidFill>
                <a:latin typeface="Times New Roman" panose="02020603050405020304" pitchFamily="18" charset="0"/>
                <a:cs typeface="Times New Roman" panose="02020603050405020304" pitchFamily="18" charset="0"/>
              </a:rPr>
              <a:t>Dấu hiệu dây thắt dương tính</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2" name="AutoShape 2" descr="Hello Bacs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2209800" y="3614567"/>
            <a:ext cx="4038600" cy="2543887"/>
          </a:xfrm>
          <a:prstGeom prst="rect">
            <a:avLst/>
          </a:prstGeom>
        </p:spPr>
      </p:pic>
      <p:pic>
        <p:nvPicPr>
          <p:cNvPr id="17412" name="Picture 4" descr="Nghiệm pháp dây th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614567"/>
            <a:ext cx="3437684" cy="254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805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0200"/>
            <a:ext cx="5334000" cy="4525963"/>
          </a:xfrm>
        </p:spPr>
        <p:txBody>
          <a:bodyPr>
            <a:normAutofit/>
          </a:bodyPr>
          <a:lstStyle/>
          <a:p>
            <a:pPr marL="0" indent="0">
              <a:buNone/>
            </a:pPr>
            <a:endParaRPr lang="en-US"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295400" y="228600"/>
            <a:ext cx="6858000" cy="661720"/>
          </a:xfrm>
          <a:prstGeom prst="rect">
            <a:avLst/>
          </a:prstGeom>
        </p:spPr>
        <p:txBody>
          <a:bodyPr wrap="square">
            <a:spAutoFit/>
          </a:bodyPr>
          <a:lstStyle/>
          <a:p>
            <a:r>
              <a:rPr lang="en-US" sz="3700" b="1" dirty="0" smtClean="0">
                <a:solidFill>
                  <a:srgbClr val="FF0000"/>
                </a:solidFill>
                <a:latin typeface="Times New Roman" panose="02020603050405020304" pitchFamily="18" charset="0"/>
                <a:cs typeface="Times New Roman" panose="02020603050405020304" pitchFamily="18" charset="0"/>
              </a:rPr>
              <a:t>III. Phòng chống và điều trị</a:t>
            </a:r>
            <a:endParaRPr lang="en-US" sz="3700" dirty="0"/>
          </a:p>
        </p:txBody>
      </p:sp>
      <p:pic>
        <p:nvPicPr>
          <p:cNvPr id="18434" name="Picture 2" descr="CHỦ ĐỘNG CÁC BIỆN PHÁP PHÒNG CHỐNG SỐT XUẤT HUYẾT - Cổng thông tin điện tử  - Phường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066800"/>
            <a:ext cx="5257800" cy="526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129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990600" y="76199"/>
            <a:ext cx="7010399" cy="963798"/>
          </a:xfrm>
        </p:spPr>
        <p:txBody>
          <a:bodyPr>
            <a:normAutofit/>
          </a:bodyPr>
          <a:lstStyle/>
          <a:p>
            <a:pPr>
              <a:lnSpc>
                <a:spcPct val="90000"/>
              </a:lnSpc>
            </a:pPr>
            <a:r>
              <a:rPr lang="en-US" sz="3700" b="1" dirty="0">
                <a:solidFill>
                  <a:srgbClr val="FF0000"/>
                </a:solidFill>
                <a:latin typeface="Times New Roman" panose="02020603050405020304" pitchFamily="18" charset="0"/>
                <a:cs typeface="Times New Roman" panose="02020603050405020304" pitchFamily="18" charset="0"/>
              </a:rPr>
              <a:t>1</a:t>
            </a:r>
            <a:r>
              <a:rPr lang="en-US" sz="3700" b="1" dirty="0" smtClean="0">
                <a:solidFill>
                  <a:srgbClr val="FF0000"/>
                </a:solidFill>
                <a:latin typeface="Times New Roman" panose="02020603050405020304" pitchFamily="18" charset="0"/>
                <a:cs typeface="Times New Roman" panose="02020603050405020304" pitchFamily="18" charset="0"/>
              </a:rPr>
              <a:t>. Phòng chống</a:t>
            </a:r>
            <a:endParaRPr lang="en-US" sz="3700" b="1" dirty="0">
              <a:solidFill>
                <a:srgbClr val="FF0000"/>
              </a:solidFill>
            </a:endParaRPr>
          </a:p>
        </p:txBody>
      </p:sp>
      <p:sp>
        <p:nvSpPr>
          <p:cNvPr id="3" name="Content Placeholder 2">
            <a:extLst>
              <a:ext uri="{FF2B5EF4-FFF2-40B4-BE49-F238E27FC236}">
                <a16:creationId xmlns:a16="http://schemas.microsoft.com/office/drawing/2014/main" id="{2DEBCD16-9107-4D92-B92A-DCA93B205F53}"/>
              </a:ext>
            </a:extLst>
          </p:cNvPr>
          <p:cNvSpPr>
            <a:spLocks noGrp="1"/>
          </p:cNvSpPr>
          <p:nvPr>
            <p:ph idx="1"/>
          </p:nvPr>
        </p:nvSpPr>
        <p:spPr>
          <a:xfrm>
            <a:off x="475343" y="1563915"/>
            <a:ext cx="5925457" cy="4000499"/>
          </a:xfrm>
          <a:solidFill>
            <a:schemeClr val="bg1"/>
          </a:solidFill>
        </p:spPr>
        <p:txBody>
          <a:bodyPr>
            <a:noAutofit/>
          </a:bodyPr>
          <a:lstStyle/>
          <a:p>
            <a:pPr marL="0" indent="0">
              <a:buNone/>
            </a:pPr>
            <a:endParaRPr lang="en-US" sz="2000" dirty="0">
              <a:solidFill>
                <a:srgbClr val="0070C0"/>
              </a:solidFill>
              <a:latin typeface="Times New Roman" panose="02020603050405020304" pitchFamily="18" charset="0"/>
              <a:cs typeface="Times New Roman" panose="02020603050405020304" pitchFamily="18" charset="0"/>
            </a:endParaRPr>
          </a:p>
          <a:p>
            <a:pPr marL="400050" lvl="1" indent="0">
              <a:buNone/>
            </a:pPr>
            <a:endParaRPr lang="en-US" sz="2000" dirty="0">
              <a:solidFill>
                <a:srgbClr val="0070C0"/>
              </a:solidFill>
              <a:latin typeface="Times New Roman" panose="02020603050405020304" pitchFamily="18" charset="0"/>
              <a:cs typeface="Times New Roman" panose="02020603050405020304" pitchFamily="18" charset="0"/>
            </a:endParaRPr>
          </a:p>
          <a:p>
            <a:pPr marL="857250" lvl="1" indent="-457200">
              <a:buFont typeface="+mj-lt"/>
              <a:buAutoNum type="arabicPeriod"/>
            </a:pP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693174" y="2133600"/>
            <a:ext cx="5715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dirty="0">
                <a:solidFill>
                  <a:srgbClr val="0070C0"/>
                </a:solidFill>
                <a:latin typeface="Times New Roman" panose="02020603050405020304" pitchFamily="18" charset="0"/>
                <a:cs typeface="Times New Roman" panose="02020603050405020304" pitchFamily="18" charset="0"/>
              </a:rPr>
              <a:t>*Ch</a:t>
            </a:r>
            <a:r>
              <a:rPr lang="en-US" dirty="0">
                <a:solidFill>
                  <a:srgbClr val="0070C0"/>
                </a:solidFill>
                <a:latin typeface="Times New Roman" panose="02020603050405020304" pitchFamily="18" charset="0"/>
                <a:cs typeface="Times New Roman" panose="02020603050405020304" pitchFamily="18" charset="0"/>
              </a:rPr>
              <a:t>ố</a:t>
            </a:r>
            <a:r>
              <a:rPr lang="vi-VN" dirty="0">
                <a:solidFill>
                  <a:srgbClr val="0070C0"/>
                </a:solidFill>
                <a:latin typeface="Times New Roman" panose="02020603050405020304" pitchFamily="18" charset="0"/>
                <a:cs typeface="Times New Roman" panose="02020603050405020304" pitchFamily="18" charset="0"/>
              </a:rPr>
              <a:t>ng muỗi đốt.</a:t>
            </a:r>
            <a:endParaRPr lang="en-US"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 Diệt </a:t>
            </a:r>
            <a:r>
              <a:rPr lang="en-US" dirty="0">
                <a:solidFill>
                  <a:srgbClr val="0070C0"/>
                </a:solidFill>
                <a:latin typeface="Times New Roman" panose="02020603050405020304" pitchFamily="18" charset="0"/>
                <a:cs typeface="Times New Roman" panose="02020603050405020304" pitchFamily="18" charset="0"/>
              </a:rPr>
              <a:t>l</a:t>
            </a:r>
            <a:r>
              <a:rPr lang="vi-VN" dirty="0">
                <a:solidFill>
                  <a:srgbClr val="0070C0"/>
                </a:solidFill>
                <a:latin typeface="Times New Roman" panose="02020603050405020304" pitchFamily="18" charset="0"/>
                <a:cs typeface="Times New Roman" panose="02020603050405020304" pitchFamily="18" charset="0"/>
              </a:rPr>
              <a:t>ăng quăng</a:t>
            </a:r>
            <a:r>
              <a:rPr lang="en-US" dirty="0">
                <a:solidFill>
                  <a:srgbClr val="0070C0"/>
                </a:solidFill>
                <a:latin typeface="Times New Roman" panose="02020603050405020304" pitchFamily="18" charset="0"/>
                <a:cs typeface="Times New Roman" panose="02020603050405020304" pitchFamily="18" charset="0"/>
              </a:rPr>
              <a:t>,</a:t>
            </a:r>
            <a:r>
              <a:rPr lang="vi-VN" dirty="0">
                <a:solidFill>
                  <a:srgbClr val="0070C0"/>
                </a:solidFill>
                <a:latin typeface="Times New Roman" panose="02020603050405020304" pitchFamily="18" charset="0"/>
                <a:cs typeface="Times New Roman" panose="02020603050405020304" pitchFamily="18" charset="0"/>
              </a:rPr>
              <a:t> bọ gậy.</a:t>
            </a:r>
            <a:endParaRPr lang="en-US"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 Xua muỗi, diệt muỗi. </a:t>
            </a:r>
            <a:endParaRPr lang="en-US"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Vệ sinh môi trường. </a:t>
            </a:r>
            <a:endParaRPr lang="en-US"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Phát hiện nguồn bệnh cách ly.</a:t>
            </a:r>
            <a:endParaRPr lang="en-US" dirty="0">
              <a:solidFill>
                <a:srgbClr val="0070C0"/>
              </a:solidFill>
              <a:latin typeface="Times New Roman" panose="02020603050405020304" pitchFamily="18" charset="0"/>
              <a:cs typeface="Times New Roman" panose="02020603050405020304" pitchFamily="18" charset="0"/>
            </a:endParaRPr>
          </a:p>
        </p:txBody>
      </p:sp>
      <p:pic>
        <p:nvPicPr>
          <p:cNvPr id="20482" name="Picture 2" descr="Xã Đăk Mar tổ chức ra quân dọn vệ sinh môi trường, diệt lăng quăng, bọ gậy  phòng chống dịch số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800" y="2971800"/>
            <a:ext cx="2380198" cy="317359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hiến dịch diệt lăng quăng tại TYT Tân Xu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371600"/>
            <a:ext cx="3896538" cy="292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0645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8A8EC-78C3-4042-B9C8-312CE89BCBD6}"/>
              </a:ext>
            </a:extLst>
          </p:cNvPr>
          <p:cNvSpPr>
            <a:spLocks noGrp="1"/>
          </p:cNvSpPr>
          <p:nvPr>
            <p:ph type="title"/>
          </p:nvPr>
        </p:nvSpPr>
        <p:spPr>
          <a:xfrm>
            <a:off x="561793" y="2133600"/>
            <a:ext cx="10972800" cy="948532"/>
          </a:xfrm>
        </p:spPr>
        <p:txBody>
          <a:bodyPr>
            <a:normAutofit/>
          </a:bodyPr>
          <a:lstStyle/>
          <a:p>
            <a:r>
              <a:rPr lang="en-US" b="1" dirty="0" smtClean="0">
                <a:solidFill>
                  <a:srgbClr val="0070C0"/>
                </a:solidFill>
                <a:latin typeface="Times New Roman" panose="02020603050405020304" pitchFamily="18" charset="0"/>
                <a:cs typeface="Times New Roman" panose="02020603050405020304" pitchFamily="18" charset="0"/>
              </a:rPr>
              <a:t>BÀI 2. SỐT XUẤT HUYẾT</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89580" y="3288268"/>
            <a:ext cx="2459328" cy="369332"/>
          </a:xfrm>
          <a:prstGeom prst="rect">
            <a:avLst/>
          </a:prstGeom>
        </p:spPr>
        <p:txBody>
          <a:bodyPr wrap="none">
            <a:spAutoFit/>
          </a:bodyPr>
          <a:lstStyle/>
          <a:p>
            <a:r>
              <a:rPr lang="en-US" b="1" dirty="0" smtClean="0">
                <a:solidFill>
                  <a:srgbClr val="FFFFFF"/>
                </a:solidFill>
                <a:latin typeface="Tahoma"/>
                <a:ea typeface="Tahoma"/>
                <a:cs typeface="Tahoma"/>
                <a:sym typeface="Tahoma"/>
              </a:rPr>
              <a:t>Scoliosis d </a:t>
            </a:r>
            <a:r>
              <a:rPr lang="en-US" b="1" dirty="0">
                <a:solidFill>
                  <a:srgbClr val="FFFFFF"/>
                </a:solidFill>
                <a:latin typeface="Tahoma"/>
                <a:ea typeface="Tahoma"/>
                <a:cs typeface="Tahoma"/>
                <a:sym typeface="Tahoma"/>
              </a:rPr>
              <a:t>Scoliosis</a:t>
            </a:r>
            <a:endParaRPr lang="en-US" dirty="0"/>
          </a:p>
        </p:txBody>
      </p:sp>
      <p:pic>
        <p:nvPicPr>
          <p:cNvPr id="1030" name="Picture 6" descr="Số ca mắc sốt xuất huyết tăng, Bộ Y tế yêu cầu địa phương chủ động phòng  ch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288268"/>
            <a:ext cx="5410200" cy="2953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8360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990600" y="76199"/>
            <a:ext cx="7010399" cy="963798"/>
          </a:xfrm>
        </p:spPr>
        <p:txBody>
          <a:bodyPr>
            <a:normAutofit/>
          </a:bodyPr>
          <a:lstStyle/>
          <a:p>
            <a:pPr>
              <a:lnSpc>
                <a:spcPct val="90000"/>
              </a:lnSpc>
            </a:pPr>
            <a:r>
              <a:rPr lang="en-US" sz="3700" b="1">
                <a:solidFill>
                  <a:srgbClr val="FF0000"/>
                </a:solidFill>
                <a:latin typeface="Times New Roman" panose="02020603050405020304" pitchFamily="18" charset="0"/>
                <a:cs typeface="Times New Roman" panose="02020603050405020304" pitchFamily="18" charset="0"/>
              </a:rPr>
              <a:t>2</a:t>
            </a:r>
            <a:r>
              <a:rPr lang="en-US" sz="3700" b="1" smtClean="0">
                <a:solidFill>
                  <a:srgbClr val="FF0000"/>
                </a:solidFill>
                <a:latin typeface="Times New Roman" panose="02020603050405020304" pitchFamily="18" charset="0"/>
                <a:cs typeface="Times New Roman" panose="02020603050405020304" pitchFamily="18" charset="0"/>
              </a:rPr>
              <a:t>. Điều trị</a:t>
            </a:r>
            <a:endParaRPr lang="en-US" sz="3700" b="1" dirty="0">
              <a:solidFill>
                <a:srgbClr val="FF0000"/>
              </a:solidFill>
            </a:endParaRPr>
          </a:p>
        </p:txBody>
      </p:sp>
      <p:sp>
        <p:nvSpPr>
          <p:cNvPr id="3" name="Content Placeholder 2">
            <a:extLst>
              <a:ext uri="{FF2B5EF4-FFF2-40B4-BE49-F238E27FC236}">
                <a16:creationId xmlns:a16="http://schemas.microsoft.com/office/drawing/2014/main" id="{2DEBCD16-9107-4D92-B92A-DCA93B205F53}"/>
              </a:ext>
            </a:extLst>
          </p:cNvPr>
          <p:cNvSpPr>
            <a:spLocks noGrp="1"/>
          </p:cNvSpPr>
          <p:nvPr>
            <p:ph idx="1"/>
          </p:nvPr>
        </p:nvSpPr>
        <p:spPr>
          <a:xfrm>
            <a:off x="475343" y="1563915"/>
            <a:ext cx="5925457" cy="4000499"/>
          </a:xfrm>
          <a:solidFill>
            <a:schemeClr val="bg1"/>
          </a:solidFill>
        </p:spPr>
        <p:txBody>
          <a:bodyPr>
            <a:noAutofit/>
          </a:bodyPr>
          <a:lstStyle/>
          <a:p>
            <a:pPr marL="0" indent="0">
              <a:buNone/>
            </a:pPr>
            <a:endParaRPr lang="en-US" sz="2000" dirty="0">
              <a:solidFill>
                <a:srgbClr val="0070C0"/>
              </a:solidFill>
              <a:latin typeface="Times New Roman" panose="02020603050405020304" pitchFamily="18" charset="0"/>
              <a:cs typeface="Times New Roman" panose="02020603050405020304" pitchFamily="18" charset="0"/>
            </a:endParaRPr>
          </a:p>
          <a:p>
            <a:pPr marL="400050" lvl="1" indent="0">
              <a:buNone/>
            </a:pPr>
            <a:endParaRPr lang="en-US" sz="2000" dirty="0">
              <a:solidFill>
                <a:srgbClr val="0070C0"/>
              </a:solidFill>
              <a:latin typeface="Times New Roman" panose="02020603050405020304" pitchFamily="18" charset="0"/>
              <a:cs typeface="Times New Roman" panose="02020603050405020304" pitchFamily="18" charset="0"/>
            </a:endParaRPr>
          </a:p>
          <a:p>
            <a:pPr marL="857250" lvl="1" indent="-457200">
              <a:buFont typeface="+mj-lt"/>
              <a:buAutoNum type="arabicPeriod"/>
            </a:pP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609600" y="1301182"/>
            <a:ext cx="5791200"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dirty="0">
                <a:solidFill>
                  <a:srgbClr val="0070C0"/>
                </a:solidFill>
                <a:latin typeface="Times New Roman" panose="02020603050405020304" pitchFamily="18" charset="0"/>
                <a:cs typeface="Times New Roman" panose="02020603050405020304" pitchFamily="18" charset="0"/>
              </a:rPr>
              <a:t>* Hiện nay chưa có thuốc diệt vi rút nên chủ yếu là điều trị triệu chứng</a:t>
            </a:r>
            <a:r>
              <a:rPr lang="vi-VN" dirty="0" smtClean="0">
                <a:solidFill>
                  <a:srgbClr val="0070C0"/>
                </a:solidFill>
                <a:latin typeface="Times New Roman" panose="02020603050405020304" pitchFamily="18" charset="0"/>
                <a:cs typeface="Times New Roman" panose="02020603050405020304" pitchFamily="18" charset="0"/>
              </a:rPr>
              <a:t>.</a:t>
            </a:r>
            <a:endParaRPr lang="vi-VN"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Bù nước và điện giải sớm và đầy đủ</a:t>
            </a:r>
            <a:r>
              <a:rPr lang="vi-VN" dirty="0" smtClean="0">
                <a:solidFill>
                  <a:srgbClr val="0070C0"/>
                </a:solidFill>
                <a:latin typeface="Times New Roman" panose="02020603050405020304" pitchFamily="18" charset="0"/>
                <a:cs typeface="Times New Roman" panose="02020603050405020304" pitchFamily="18" charset="0"/>
              </a:rPr>
              <a:t>.</a:t>
            </a:r>
            <a:endParaRPr lang="vi-VN"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smtClean="0">
                <a:solidFill>
                  <a:srgbClr val="0070C0"/>
                </a:solidFill>
                <a:latin typeface="Times New Roman" panose="02020603050405020304" pitchFamily="18" charset="0"/>
                <a:cs typeface="Times New Roman" panose="02020603050405020304" pitchFamily="18" charset="0"/>
              </a:rPr>
              <a:t>- </a:t>
            </a:r>
            <a:r>
              <a:rPr lang="vi-VN" dirty="0">
                <a:solidFill>
                  <a:srgbClr val="0070C0"/>
                </a:solidFill>
                <a:latin typeface="Times New Roman" panose="02020603050405020304" pitchFamily="18" charset="0"/>
                <a:cs typeface="Times New Roman" panose="02020603050405020304" pitchFamily="18" charset="0"/>
              </a:rPr>
              <a:t>Nếu sốt cao thì hạ nhiệt, tránh dùng chất có Aspirin, tốt nhất là chườm lạnh, </a:t>
            </a:r>
            <a:r>
              <a:rPr lang="vi-VN" dirty="0" smtClean="0">
                <a:solidFill>
                  <a:srgbClr val="0070C0"/>
                </a:solidFill>
                <a:latin typeface="Times New Roman" panose="02020603050405020304" pitchFamily="18" charset="0"/>
                <a:cs typeface="Times New Roman" panose="02020603050405020304" pitchFamily="18" charset="0"/>
              </a:rPr>
              <a:t>th</a:t>
            </a:r>
            <a:r>
              <a:rPr lang="en-US" dirty="0" smtClean="0">
                <a:solidFill>
                  <a:srgbClr val="0070C0"/>
                </a:solidFill>
                <a:latin typeface="Times New Roman" panose="02020603050405020304" pitchFamily="18" charset="0"/>
                <a:cs typeface="Times New Roman" panose="02020603050405020304" pitchFamily="18" charset="0"/>
              </a:rPr>
              <a:t>uốc chống dị </a:t>
            </a:r>
            <a:r>
              <a:rPr lang="vi-VN" dirty="0" smtClean="0">
                <a:solidFill>
                  <a:srgbClr val="0070C0"/>
                </a:solidFill>
                <a:latin typeface="Times New Roman" panose="02020603050405020304" pitchFamily="18" charset="0"/>
                <a:cs typeface="Times New Roman" panose="02020603050405020304" pitchFamily="18" charset="0"/>
              </a:rPr>
              <a:t>ứng</a:t>
            </a:r>
            <a:r>
              <a:rPr lang="vi-VN" dirty="0">
                <a:solidFill>
                  <a:srgbClr val="0070C0"/>
                </a:solidFill>
                <a:latin typeface="Times New Roman" panose="02020603050405020304" pitchFamily="18" charset="0"/>
                <a:cs typeface="Times New Roman" panose="02020603050405020304" pitchFamily="18" charset="0"/>
              </a:rPr>
              <a:t>, trợ tim mạch, nghỉ ngơi và nuôi dưỡng tốt</a:t>
            </a:r>
            <a:r>
              <a:rPr lang="vi-VN" dirty="0" smtClean="0">
                <a:solidFill>
                  <a:srgbClr val="0070C0"/>
                </a:solidFill>
                <a:latin typeface="Times New Roman" panose="02020603050405020304" pitchFamily="18" charset="0"/>
                <a:cs typeface="Times New Roman" panose="02020603050405020304" pitchFamily="18" charset="0"/>
              </a:rPr>
              <a:t>.</a:t>
            </a:r>
            <a:endParaRPr lang="vi-VN" dirty="0">
              <a:solidFill>
                <a:srgbClr val="0070C0"/>
              </a:solidFill>
              <a:latin typeface="Times New Roman" panose="02020603050405020304" pitchFamily="18" charset="0"/>
              <a:cs typeface="Times New Roman" panose="02020603050405020304" pitchFamily="18" charset="0"/>
            </a:endParaRPr>
          </a:p>
          <a:p>
            <a:pPr marL="0" indent="0">
              <a:buNone/>
            </a:pPr>
            <a:r>
              <a:rPr lang="vi-VN" dirty="0">
                <a:solidFill>
                  <a:srgbClr val="0070C0"/>
                </a:solidFill>
                <a:latin typeface="Times New Roman" panose="02020603050405020304" pitchFamily="18" charset="0"/>
                <a:cs typeface="Times New Roman" panose="02020603050405020304" pitchFamily="18" charset="0"/>
              </a:rPr>
              <a:t>* Điều trị theo đông Y</a:t>
            </a:r>
            <a:endParaRPr lang="en-US" dirty="0" smtClean="0">
              <a:solidFill>
                <a:srgbClr val="0070C0"/>
              </a:solidFill>
              <a:latin typeface="Times New Roman" panose="02020603050405020304" pitchFamily="18" charset="0"/>
              <a:cs typeface="Times New Roman" panose="02020603050405020304" pitchFamily="18" charset="0"/>
            </a:endParaRPr>
          </a:p>
        </p:txBody>
      </p:sp>
      <p:pic>
        <p:nvPicPr>
          <p:cNvPr id="19458" name="Picture 2" descr="Những loại thuốc hạ sốt nên dùng và không nên dùng khi bị sốt xuất huyết |  Vinm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914400"/>
            <a:ext cx="3429000" cy="244830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Dung dịch bù nước và điện giải: Pha không đúng sẽ gây h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414402"/>
            <a:ext cx="3503676" cy="283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135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04387"/>
            <a:ext cx="5410200" cy="1066800"/>
          </a:xfrm>
        </p:spPr>
        <p:txBody>
          <a:bodyPr>
            <a:normAutofit fontScale="90000"/>
          </a:bodyPr>
          <a:lstStyle/>
          <a:p>
            <a:r>
              <a:rPr lang="en-US" sz="3700" b="1" dirty="0" smtClean="0">
                <a:solidFill>
                  <a:srgbClr val="FF0000"/>
                </a:solidFill>
                <a:latin typeface="Times New Roman" panose="02020603050405020304" pitchFamily="18" charset="0"/>
                <a:cs typeface="Times New Roman" panose="02020603050405020304" pitchFamily="18" charset="0"/>
              </a:rPr>
              <a:t>Hoạt động nhóm: xây dựng chương trình truyền thông</a:t>
            </a:r>
            <a:endParaRPr lang="en-US" sz="3700" b="1" dirty="0">
              <a:solidFill>
                <a:srgbClr val="FF0000"/>
              </a:solidFill>
              <a:latin typeface="Times New Roman" panose="02020603050405020304" pitchFamily="18" charset="0"/>
              <a:cs typeface="Times New Roman" panose="02020603050405020304" pitchFamily="18" charset="0"/>
            </a:endParaRPr>
          </a:p>
        </p:txBody>
      </p:sp>
      <p:pic>
        <p:nvPicPr>
          <p:cNvPr id="5122" name="Picture 2" descr="https://dongnaicdc.vn/UserFiles/Images/2022/Thang%206/2022-06-16_vn-sot-xuathuyet_V05_H84125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1987"/>
            <a:ext cx="2971800" cy="69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200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Assessment of Vital Signs - Osmosis Video Library">
            <a:extLst>
              <a:ext uri="{FF2B5EF4-FFF2-40B4-BE49-F238E27FC236}">
                <a16:creationId xmlns:a16="http://schemas.microsoft.com/office/drawing/2014/main" id="{AF9A6987-DFCC-0377-0FDA-D3E07B5178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Tải ngay 99+ hình ảnh dấu chấm hỏi trong powerpoint đẹp nhất">
            <a:extLst>
              <a:ext uri="{FF2B5EF4-FFF2-40B4-BE49-F238E27FC236}">
                <a16:creationId xmlns:a16="http://schemas.microsoft.com/office/drawing/2014/main" id="{2A9FD459-BA2E-8A8E-8C5A-DE18736E4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0" t="1999" r="10000" b="8001"/>
          <a:stretch/>
        </p:blipFill>
        <p:spPr bwMode="auto">
          <a:xfrm>
            <a:off x="685800" y="2007269"/>
            <a:ext cx="3581400" cy="424113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43;p32">
            <a:extLst>
              <a:ext uri="{FF2B5EF4-FFF2-40B4-BE49-F238E27FC236}">
                <a16:creationId xmlns:a16="http://schemas.microsoft.com/office/drawing/2014/main" id="{46AAF230-3D13-D4F4-DBF8-51C36CEE6830}"/>
              </a:ext>
            </a:extLst>
          </p:cNvPr>
          <p:cNvSpPr/>
          <p:nvPr/>
        </p:nvSpPr>
        <p:spPr>
          <a:xfrm>
            <a:off x="4495800" y="1143000"/>
            <a:ext cx="7467600" cy="3048000"/>
          </a:xfrm>
          <a:prstGeom prst="cloudCallout">
            <a:avLst>
              <a:gd name="adj1" fmla="val -60305"/>
              <a:gd name="adj2" fmla="val 73503"/>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Calibri"/>
              <a:buNone/>
            </a:pPr>
            <a:endParaRPr lang="en-US" sz="3800" b="0" i="0" u="none" strike="noStrike" cap="none" dirty="0">
              <a:solidFill>
                <a:srgbClr val="000000"/>
              </a:solidFill>
              <a:latin typeface="Calibri"/>
              <a:ea typeface="Calibri"/>
              <a:cs typeface="Calibri"/>
              <a:sym typeface="Calibri"/>
            </a:endParaRPr>
          </a:p>
          <a:p>
            <a:endParaRPr lang="en-US" sz="3800" dirty="0" smtClean="0">
              <a:solidFill>
                <a:srgbClr val="00467A"/>
              </a:solidFill>
            </a:endParaRPr>
          </a:p>
          <a:p>
            <a:r>
              <a:rPr lang="en-US" sz="4000" b="1" dirty="0"/>
              <a:t>Bệnh </a:t>
            </a:r>
            <a:r>
              <a:rPr lang="en-US" sz="4000" b="1" dirty="0" smtClean="0"/>
              <a:t>sốt</a:t>
            </a:r>
            <a:r>
              <a:rPr lang="en-US" sz="4000" b="1" dirty="0"/>
              <a:t> xuất huyết có lây không?</a:t>
            </a:r>
          </a:p>
          <a:p>
            <a:endParaRPr lang="en-US" sz="3800" dirty="0">
              <a:solidFill>
                <a:srgbClr val="00467A"/>
              </a:solidFill>
            </a:endParaRPr>
          </a:p>
          <a:p>
            <a:pPr marL="0" marR="0" lvl="0" indent="0" algn="ctr" rtl="0">
              <a:lnSpc>
                <a:spcPct val="100000"/>
              </a:lnSpc>
              <a:spcBef>
                <a:spcPts val="0"/>
              </a:spcBef>
              <a:spcAft>
                <a:spcPts val="0"/>
              </a:spcAft>
              <a:buClr>
                <a:schemeClr val="dk1"/>
              </a:buClr>
              <a:buSzPts val="1800"/>
              <a:buFont typeface="Calibri"/>
              <a:buNone/>
            </a:pPr>
            <a:endParaRPr sz="3800" b="0" i="0" u="none" strike="noStrike" cap="none" dirty="0">
              <a:solidFill>
                <a:srgbClr val="000000"/>
              </a:solidFill>
              <a:latin typeface="Calibri"/>
              <a:ea typeface="Calibri"/>
              <a:cs typeface="Calibri"/>
              <a:sym typeface="Calibri"/>
            </a:endParaRPr>
          </a:p>
        </p:txBody>
      </p:sp>
      <p:sp>
        <p:nvSpPr>
          <p:cNvPr id="5" name="Title 1">
            <a:extLst>
              <a:ext uri="{FF2B5EF4-FFF2-40B4-BE49-F238E27FC236}">
                <a16:creationId xmlns:a16="http://schemas.microsoft.com/office/drawing/2014/main" id="{862A681A-A444-43D9-A937-9E05CFAE181F}"/>
              </a:ext>
            </a:extLst>
          </p:cNvPr>
          <p:cNvSpPr>
            <a:spLocks noGrp="1"/>
          </p:cNvSpPr>
          <p:nvPr>
            <p:ph type="title"/>
          </p:nvPr>
        </p:nvSpPr>
        <p:spPr>
          <a:xfrm>
            <a:off x="76200" y="166912"/>
            <a:ext cx="7010399" cy="963798"/>
          </a:xfrm>
        </p:spPr>
        <p:txBody>
          <a:bodyPr>
            <a:normAutofit/>
          </a:bodyPr>
          <a:lstStyle/>
          <a:p>
            <a:pPr>
              <a:lnSpc>
                <a:spcPct val="90000"/>
              </a:lnSpc>
            </a:pPr>
            <a:r>
              <a:rPr lang="en-US" sz="3700" b="1" dirty="0" smtClean="0">
                <a:solidFill>
                  <a:srgbClr val="FF0000"/>
                </a:solidFill>
                <a:latin typeface="Times New Roman" panose="02020603050405020304" pitchFamily="18" charset="0"/>
                <a:cs typeface="Times New Roman" panose="02020603050405020304" pitchFamily="18" charset="0"/>
              </a:rPr>
              <a:t>Câu hỏi lượng giá</a:t>
            </a:r>
            <a:endParaRPr lang="en-US" sz="3700" b="1" dirty="0">
              <a:solidFill>
                <a:srgbClr val="FF0000"/>
              </a:solidFill>
            </a:endParaRPr>
          </a:p>
        </p:txBody>
      </p:sp>
    </p:spTree>
    <p:extLst>
      <p:ext uri="{BB962C8B-B14F-4D97-AF65-F5344CB8AC3E}">
        <p14:creationId xmlns:p14="http://schemas.microsoft.com/office/powerpoint/2010/main" val="1069497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Assessment of Vital Signs - Osmosis Video Library">
            <a:extLst>
              <a:ext uri="{FF2B5EF4-FFF2-40B4-BE49-F238E27FC236}">
                <a16:creationId xmlns:a16="http://schemas.microsoft.com/office/drawing/2014/main" id="{AF9A6987-DFCC-0377-0FDA-D3E07B5178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Tải ngay 99+ hình ảnh dấu chấm hỏi trong powerpoint đẹp nhất">
            <a:extLst>
              <a:ext uri="{FF2B5EF4-FFF2-40B4-BE49-F238E27FC236}">
                <a16:creationId xmlns:a16="http://schemas.microsoft.com/office/drawing/2014/main" id="{2A9FD459-BA2E-8A8E-8C5A-DE18736E4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0" t="1999" r="10000" b="8001"/>
          <a:stretch/>
        </p:blipFill>
        <p:spPr bwMode="auto">
          <a:xfrm>
            <a:off x="685800" y="2007269"/>
            <a:ext cx="3581400" cy="424113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43;p32">
            <a:extLst>
              <a:ext uri="{FF2B5EF4-FFF2-40B4-BE49-F238E27FC236}">
                <a16:creationId xmlns:a16="http://schemas.microsoft.com/office/drawing/2014/main" id="{46AAF230-3D13-D4F4-DBF8-51C36CEE6830}"/>
              </a:ext>
            </a:extLst>
          </p:cNvPr>
          <p:cNvSpPr/>
          <p:nvPr/>
        </p:nvSpPr>
        <p:spPr>
          <a:xfrm>
            <a:off x="4495800" y="1143000"/>
            <a:ext cx="7467600" cy="3048000"/>
          </a:xfrm>
          <a:prstGeom prst="cloudCallout">
            <a:avLst>
              <a:gd name="adj1" fmla="val -60305"/>
              <a:gd name="adj2" fmla="val 73503"/>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Calibri"/>
              <a:buNone/>
            </a:pPr>
            <a:endParaRPr lang="en-US" sz="3800" b="0" i="0" u="none" strike="noStrike" cap="none" dirty="0">
              <a:solidFill>
                <a:srgbClr val="000000"/>
              </a:solidFill>
              <a:latin typeface="Calibri"/>
              <a:ea typeface="Calibri"/>
              <a:cs typeface="Calibri"/>
              <a:sym typeface="Calibri"/>
            </a:endParaRPr>
          </a:p>
          <a:p>
            <a:endParaRPr lang="en-US" sz="3800" dirty="0" smtClean="0">
              <a:solidFill>
                <a:srgbClr val="00467A"/>
              </a:solidFill>
            </a:endParaRPr>
          </a:p>
          <a:p>
            <a:r>
              <a:rPr lang="en-US" sz="3800" dirty="0" smtClean="0">
                <a:solidFill>
                  <a:srgbClr val="00467A"/>
                </a:solidFill>
              </a:rPr>
              <a:t>Có </a:t>
            </a:r>
            <a:r>
              <a:rPr lang="en-US" sz="3800" dirty="0">
                <a:solidFill>
                  <a:srgbClr val="00467A"/>
                </a:solidFill>
              </a:rPr>
              <a:t>thể mắc bệnh </a:t>
            </a:r>
            <a:r>
              <a:rPr lang="en-US" sz="3800" dirty="0" smtClean="0">
                <a:solidFill>
                  <a:srgbClr val="00467A"/>
                </a:solidFill>
              </a:rPr>
              <a:t>sốt xuất </a:t>
            </a:r>
            <a:r>
              <a:rPr lang="en-US" sz="3800" dirty="0">
                <a:solidFill>
                  <a:srgbClr val="00467A"/>
                </a:solidFill>
              </a:rPr>
              <a:t>huyết mấy lần trong đời?</a:t>
            </a:r>
          </a:p>
          <a:p>
            <a:endParaRPr lang="en-US" sz="3800" dirty="0">
              <a:solidFill>
                <a:srgbClr val="00467A"/>
              </a:solidFill>
            </a:endParaRPr>
          </a:p>
          <a:p>
            <a:pPr marL="0" marR="0" lvl="0" indent="0" algn="ctr" rtl="0">
              <a:lnSpc>
                <a:spcPct val="100000"/>
              </a:lnSpc>
              <a:spcBef>
                <a:spcPts val="0"/>
              </a:spcBef>
              <a:spcAft>
                <a:spcPts val="0"/>
              </a:spcAft>
              <a:buClr>
                <a:schemeClr val="dk1"/>
              </a:buClr>
              <a:buSzPts val="1800"/>
              <a:buFont typeface="Calibri"/>
              <a:buNone/>
            </a:pPr>
            <a:endParaRPr sz="3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817240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Assessment of Vital Signs - Osmosis Video Library">
            <a:extLst>
              <a:ext uri="{FF2B5EF4-FFF2-40B4-BE49-F238E27FC236}">
                <a16:creationId xmlns:a16="http://schemas.microsoft.com/office/drawing/2014/main" id="{AF9A6987-DFCC-0377-0FDA-D3E07B5178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Tải ngay 99+ hình ảnh dấu chấm hỏi trong powerpoint đẹp nhất">
            <a:extLst>
              <a:ext uri="{FF2B5EF4-FFF2-40B4-BE49-F238E27FC236}">
                <a16:creationId xmlns:a16="http://schemas.microsoft.com/office/drawing/2014/main" id="{2A9FD459-BA2E-8A8E-8C5A-DE18736E4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0" t="1999" r="10000" b="8001"/>
          <a:stretch/>
        </p:blipFill>
        <p:spPr bwMode="auto">
          <a:xfrm>
            <a:off x="685800" y="2007269"/>
            <a:ext cx="3581400" cy="424113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43;p32">
            <a:extLst>
              <a:ext uri="{FF2B5EF4-FFF2-40B4-BE49-F238E27FC236}">
                <a16:creationId xmlns:a16="http://schemas.microsoft.com/office/drawing/2014/main" id="{46AAF230-3D13-D4F4-DBF8-51C36CEE6830}"/>
              </a:ext>
            </a:extLst>
          </p:cNvPr>
          <p:cNvSpPr/>
          <p:nvPr/>
        </p:nvSpPr>
        <p:spPr>
          <a:xfrm>
            <a:off x="4286865" y="1143000"/>
            <a:ext cx="7696200" cy="3048000"/>
          </a:xfrm>
          <a:prstGeom prst="cloudCallout">
            <a:avLst>
              <a:gd name="adj1" fmla="val -60305"/>
              <a:gd name="adj2" fmla="val 73503"/>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Calibri"/>
              <a:buNone/>
            </a:pPr>
            <a:endParaRPr lang="en-US" sz="3800" b="0" i="0" u="none" strike="noStrike" cap="none" dirty="0">
              <a:solidFill>
                <a:srgbClr val="000000"/>
              </a:solidFill>
              <a:latin typeface="Calibri"/>
              <a:ea typeface="Calibri"/>
              <a:cs typeface="Calibri"/>
              <a:sym typeface="Calibri"/>
            </a:endParaRPr>
          </a:p>
          <a:p>
            <a:endParaRPr lang="en-US" sz="3800" dirty="0" smtClean="0">
              <a:solidFill>
                <a:srgbClr val="00467A"/>
              </a:solidFill>
            </a:endParaRPr>
          </a:p>
          <a:p>
            <a:r>
              <a:rPr lang="en-US" sz="4000" b="1" dirty="0"/>
              <a:t>Cách phòng tránh lây nhiễm </a:t>
            </a:r>
            <a:r>
              <a:rPr lang="en-US" sz="4000" b="1" dirty="0" smtClean="0"/>
              <a:t>sốt</a:t>
            </a:r>
            <a:r>
              <a:rPr lang="en-US" sz="4000" b="1" dirty="0"/>
              <a:t> xuất </a:t>
            </a:r>
            <a:r>
              <a:rPr lang="en-US" sz="4000" b="1" dirty="0" smtClean="0"/>
              <a:t>huyết?</a:t>
            </a:r>
            <a:endParaRPr lang="en-US" sz="4000" dirty="0"/>
          </a:p>
          <a:p>
            <a:endParaRPr lang="en-US" sz="3800" dirty="0">
              <a:solidFill>
                <a:srgbClr val="00467A"/>
              </a:solidFill>
            </a:endParaRPr>
          </a:p>
          <a:p>
            <a:pPr marL="0" marR="0" lvl="0" indent="0" algn="ctr" rtl="0">
              <a:lnSpc>
                <a:spcPct val="100000"/>
              </a:lnSpc>
              <a:spcBef>
                <a:spcPts val="0"/>
              </a:spcBef>
              <a:spcAft>
                <a:spcPts val="0"/>
              </a:spcAft>
              <a:buClr>
                <a:schemeClr val="dk1"/>
              </a:buClr>
              <a:buSzPts val="1800"/>
              <a:buFont typeface="Calibri"/>
              <a:buNone/>
            </a:pPr>
            <a:endParaRPr sz="3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08539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514"/>
            <a:ext cx="10972800" cy="1143000"/>
          </a:xfrm>
        </p:spPr>
        <p:txBody>
          <a:bodyPr>
            <a:normAutofit/>
          </a:bodyPr>
          <a:lstStyle/>
          <a:p>
            <a:r>
              <a:rPr lang="en-US" sz="3700" b="1">
                <a:solidFill>
                  <a:srgbClr val="FF0000"/>
                </a:solidFill>
                <a:latin typeface="Times New Roman" panose="02020603050405020304" pitchFamily="18" charset="0"/>
                <a:cs typeface="Times New Roman" panose="02020603050405020304" pitchFamily="18" charset="0"/>
              </a:rPr>
              <a:t>Thank for your listening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00" y="1447800"/>
            <a:ext cx="5912909" cy="4434682"/>
          </a:xfrm>
        </p:spPr>
      </p:pic>
    </p:spTree>
    <p:extLst>
      <p:ext uri="{BB962C8B-B14F-4D97-AF65-F5344CB8AC3E}">
        <p14:creationId xmlns:p14="http://schemas.microsoft.com/office/powerpoint/2010/main" val="2266227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latin typeface="Times New Roman" pitchFamily="18" charset="0"/>
                <a:cs typeface="Times New Roman" pitchFamily="18" charset="0"/>
              </a:rPr>
              <a:t>Mục tiêu</a:t>
            </a:r>
            <a:br>
              <a:rPr lang="en-US" b="1" dirty="0" smtClean="0">
                <a:solidFill>
                  <a:srgbClr val="FF0000"/>
                </a:solidFill>
                <a:latin typeface="Times New Roman" pitchFamily="18" charset="0"/>
                <a:cs typeface="Times New Roman" pitchFamily="18" charset="0"/>
              </a:rPr>
            </a:b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dirty="0" smtClean="0">
                <a:solidFill>
                  <a:schemeClr val="tx2">
                    <a:lumMod val="60000"/>
                    <a:lumOff val="40000"/>
                  </a:schemeClr>
                </a:solidFill>
                <a:latin typeface="Times New Roman" pitchFamily="18" charset="0"/>
                <a:cs typeface="Times New Roman" pitchFamily="18" charset="0"/>
              </a:rPr>
              <a:t>Trình bày được nguyên nhân gây bệnh sốt xuất huyết</a:t>
            </a:r>
          </a:p>
          <a:p>
            <a:r>
              <a:rPr lang="en-US" dirty="0">
                <a:solidFill>
                  <a:schemeClr val="tx2">
                    <a:lumMod val="60000"/>
                    <a:lumOff val="40000"/>
                  </a:schemeClr>
                </a:solidFill>
                <a:latin typeface="Times New Roman" pitchFamily="18" charset="0"/>
                <a:cs typeface="Times New Roman" pitchFamily="18" charset="0"/>
              </a:rPr>
              <a:t>Trình bày </a:t>
            </a:r>
            <a:r>
              <a:rPr lang="en-US" dirty="0" smtClean="0">
                <a:solidFill>
                  <a:schemeClr val="tx2">
                    <a:lumMod val="60000"/>
                    <a:lumOff val="40000"/>
                  </a:schemeClr>
                </a:solidFill>
                <a:latin typeface="Times New Roman" pitchFamily="18" charset="0"/>
                <a:cs typeface="Times New Roman" pitchFamily="18" charset="0"/>
              </a:rPr>
              <a:t>được các triệu chứng lâm sàng của bệnh</a:t>
            </a:r>
          </a:p>
          <a:p>
            <a:r>
              <a:rPr lang="en-US" dirty="0" smtClean="0">
                <a:solidFill>
                  <a:schemeClr val="tx2">
                    <a:lumMod val="60000"/>
                    <a:lumOff val="40000"/>
                  </a:schemeClr>
                </a:solidFill>
                <a:latin typeface="Times New Roman" pitchFamily="18" charset="0"/>
                <a:cs typeface="Times New Roman" pitchFamily="18" charset="0"/>
              </a:rPr>
              <a:t>Trình bày được các biện pháp phòng chống và điều trị bệnh sốt xuất huyết</a:t>
            </a:r>
            <a:endParaRPr lang="en-US" dirty="0">
              <a:solidFill>
                <a:schemeClr val="tx2">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60328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24173" y="-32535"/>
            <a:ext cx="807465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Times New Roman" pitchFamily="18" charset="0"/>
                <a:cs typeface="Times New Roman" pitchFamily="18" charset="0"/>
              </a:rPr>
              <a:t>Tình hình </a:t>
            </a:r>
            <a:r>
              <a:rPr lang="en-US" sz="3600" b="1" dirty="0" smtClean="0">
                <a:solidFill>
                  <a:srgbClr val="FF0000"/>
                </a:solidFill>
                <a:latin typeface="Times New Roman" pitchFamily="18" charset="0"/>
                <a:cs typeface="Times New Roman" pitchFamily="18" charset="0"/>
              </a:rPr>
              <a:t>sốt </a:t>
            </a:r>
            <a:r>
              <a:rPr lang="en-US" sz="3600" b="1" dirty="0">
                <a:solidFill>
                  <a:srgbClr val="FF0000"/>
                </a:solidFill>
                <a:latin typeface="Times New Roman" pitchFamily="18" charset="0"/>
                <a:cs typeface="Times New Roman" pitchFamily="18" charset="0"/>
              </a:rPr>
              <a:t>xuất huyết </a:t>
            </a:r>
            <a:r>
              <a:rPr lang="en-US" sz="3600" b="1" dirty="0" smtClean="0">
                <a:solidFill>
                  <a:srgbClr val="FF0000"/>
                </a:solidFill>
                <a:latin typeface="Times New Roman" pitchFamily="18" charset="0"/>
                <a:cs typeface="Times New Roman" pitchFamily="18" charset="0"/>
              </a:rPr>
              <a:t>trên thế giới</a:t>
            </a:r>
            <a:endParaRPr lang="en-US" sz="3600" b="1" i="1" dirty="0"/>
          </a:p>
        </p:txBody>
      </p:sp>
      <p:pic>
        <p:nvPicPr>
          <p:cNvPr id="6" name="Content Placeholder 5"/>
          <p:cNvPicPr>
            <a:picLocks noGrp="1" noChangeAspect="1"/>
          </p:cNvPicPr>
          <p:nvPr>
            <p:ph idx="1"/>
          </p:nvPr>
        </p:nvPicPr>
        <p:blipFill>
          <a:blip r:embed="rId3"/>
          <a:stretch>
            <a:fillRect/>
          </a:stretch>
        </p:blipFill>
        <p:spPr>
          <a:xfrm>
            <a:off x="1828800" y="990600"/>
            <a:ext cx="8686800" cy="5334454"/>
          </a:xfrm>
          <a:prstGeom prst="rect">
            <a:avLst/>
          </a:prstGeom>
        </p:spPr>
      </p:pic>
    </p:spTree>
    <p:extLst>
      <p:ext uri="{BB962C8B-B14F-4D97-AF65-F5344CB8AC3E}">
        <p14:creationId xmlns:p14="http://schemas.microsoft.com/office/powerpoint/2010/main" val="216496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095500" y="990600"/>
            <a:ext cx="8610600" cy="5190839"/>
          </a:xfrm>
          <a:prstGeom prst="rect">
            <a:avLst/>
          </a:prstGeom>
        </p:spPr>
      </p:pic>
      <p:sp>
        <p:nvSpPr>
          <p:cNvPr id="2" name="Title 1"/>
          <p:cNvSpPr>
            <a:spLocks noGrp="1"/>
          </p:cNvSpPr>
          <p:nvPr>
            <p:ph type="title"/>
          </p:nvPr>
        </p:nvSpPr>
        <p:spPr>
          <a:xfrm>
            <a:off x="838200" y="5440363"/>
            <a:ext cx="11125200" cy="1143000"/>
          </a:xfrm>
        </p:spPr>
        <p:txBody>
          <a:bodyPr>
            <a:normAutofit/>
          </a:bodyPr>
          <a:lstStyle/>
          <a:p>
            <a:r>
              <a:rPr lang="en-US" sz="2300" b="1" i="1" dirty="0" smtClean="0"/>
              <a:t/>
            </a:r>
            <a:br>
              <a:rPr lang="en-US" sz="2300" b="1" i="1" dirty="0" smtClean="0"/>
            </a:br>
            <a:r>
              <a:rPr lang="en-US" sz="2000" b="1" i="1" dirty="0" smtClean="0"/>
              <a:t>(Nguồn</a:t>
            </a:r>
            <a:r>
              <a:rPr lang="en-US" sz="2000" b="1" i="1" dirty="0"/>
              <a:t>: Cục Y tế Dự phòng)</a:t>
            </a:r>
          </a:p>
        </p:txBody>
      </p:sp>
      <p:sp>
        <p:nvSpPr>
          <p:cNvPr id="5" name="Title 1"/>
          <p:cNvSpPr txBox="1">
            <a:spLocks/>
          </p:cNvSpPr>
          <p:nvPr/>
        </p:nvSpPr>
        <p:spPr>
          <a:xfrm>
            <a:off x="1624173" y="-32535"/>
            <a:ext cx="807465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itchFamily="18" charset="0"/>
                <a:cs typeface="Times New Roman" pitchFamily="18" charset="0"/>
              </a:rPr>
              <a:t>Tình hình sốt xuất huyết tại Việt Nam</a:t>
            </a:r>
            <a:endParaRPr lang="en-US" sz="3600" b="1" i="1" dirty="0"/>
          </a:p>
        </p:txBody>
      </p:sp>
    </p:spTree>
    <p:extLst>
      <p:ext uri="{BB962C8B-B14F-4D97-AF65-F5344CB8AC3E}">
        <p14:creationId xmlns:p14="http://schemas.microsoft.com/office/powerpoint/2010/main" val="2911282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40363"/>
            <a:ext cx="11125200" cy="1143000"/>
          </a:xfrm>
        </p:spPr>
        <p:txBody>
          <a:bodyPr>
            <a:normAutofit/>
          </a:bodyPr>
          <a:lstStyle/>
          <a:p>
            <a:r>
              <a:rPr lang="en-US" sz="2300" b="1" i="1" dirty="0"/>
              <a:t>Hình </a:t>
            </a:r>
            <a:r>
              <a:rPr lang="en-US" sz="2300" b="1" i="1" dirty="0" smtClean="0"/>
              <a:t>1. </a:t>
            </a:r>
            <a:r>
              <a:rPr lang="en-US" sz="2300" b="1" i="1" dirty="0"/>
              <a:t>Tình hình mắc bệnh SXH và số ca tử vong, từ năm 2020 đến cuối tháng </a:t>
            </a:r>
            <a:r>
              <a:rPr lang="en-US" sz="2300" b="1" i="1" dirty="0" smtClean="0"/>
              <a:t>6/2023</a:t>
            </a:r>
            <a:br>
              <a:rPr lang="en-US" sz="2300" b="1" i="1" dirty="0" smtClean="0"/>
            </a:br>
            <a:r>
              <a:rPr lang="en-US" sz="2300" b="1" i="1" dirty="0" smtClean="0"/>
              <a:t>(Nguồn</a:t>
            </a:r>
            <a:r>
              <a:rPr lang="en-US" sz="2300" b="1" i="1" dirty="0"/>
              <a:t>: Cục Y tế Dự phòng)</a:t>
            </a:r>
          </a:p>
        </p:txBody>
      </p:sp>
      <p:pic>
        <p:nvPicPr>
          <p:cNvPr id="4098" name="Picture 2" descr="https://thongke.cesti.gov.vn/images/Ket_qua_thong_ke/2023-10-TK-SXH/Hinh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8768094"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624173" y="-32535"/>
            <a:ext cx="807465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itchFamily="18" charset="0"/>
                <a:cs typeface="Times New Roman" pitchFamily="18" charset="0"/>
              </a:rPr>
              <a:t>Tình hình sốt xuất huyết tại Việt Nam</a:t>
            </a:r>
            <a:endParaRPr lang="en-US" sz="3600" b="1" i="1" dirty="0"/>
          </a:p>
        </p:txBody>
      </p:sp>
    </p:spTree>
    <p:extLst>
      <p:ext uri="{BB962C8B-B14F-4D97-AF65-F5344CB8AC3E}">
        <p14:creationId xmlns:p14="http://schemas.microsoft.com/office/powerpoint/2010/main" val="2706992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667000" y="1600200"/>
            <a:ext cx="7392112" cy="4724400"/>
          </a:xfrm>
          <a:prstGeom prst="rect">
            <a:avLst/>
          </a:prstGeom>
        </p:spPr>
      </p:pic>
      <p:sp>
        <p:nvSpPr>
          <p:cNvPr id="2" name="Title 1"/>
          <p:cNvSpPr>
            <a:spLocks noGrp="1"/>
          </p:cNvSpPr>
          <p:nvPr>
            <p:ph type="title"/>
          </p:nvPr>
        </p:nvSpPr>
        <p:spPr>
          <a:xfrm>
            <a:off x="228600" y="1028700"/>
            <a:ext cx="11125200" cy="1143000"/>
          </a:xfrm>
        </p:spPr>
        <p:txBody>
          <a:bodyPr>
            <a:normAutofit/>
          </a:bodyPr>
          <a:lstStyle/>
          <a:p>
            <a:r>
              <a:rPr lang="en-US" sz="2300" b="1" i="1" dirty="0" smtClean="0"/>
              <a:t>Biểu đồ 2. Phân bố tỷ lệ mắc theo khu vực</a:t>
            </a:r>
            <a:br>
              <a:rPr lang="en-US" sz="2300" b="1" i="1" dirty="0" smtClean="0"/>
            </a:br>
            <a:r>
              <a:rPr lang="en-US" sz="2300" b="1" i="1" dirty="0" smtClean="0"/>
              <a:t>(Nguồn</a:t>
            </a:r>
            <a:r>
              <a:rPr lang="en-US" sz="2300" b="1" i="1" dirty="0"/>
              <a:t>: Cục Y tế Dự </a:t>
            </a:r>
            <a:r>
              <a:rPr lang="en-US" sz="2300" b="1" i="1" dirty="0" smtClean="0"/>
              <a:t>phòng 2020)</a:t>
            </a:r>
            <a:endParaRPr lang="en-US" sz="2300" b="1" i="1" dirty="0"/>
          </a:p>
        </p:txBody>
      </p:sp>
      <p:sp>
        <p:nvSpPr>
          <p:cNvPr id="5" name="Title 1"/>
          <p:cNvSpPr txBox="1">
            <a:spLocks/>
          </p:cNvSpPr>
          <p:nvPr/>
        </p:nvSpPr>
        <p:spPr>
          <a:xfrm>
            <a:off x="1624173" y="-32535"/>
            <a:ext cx="807465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itchFamily="18" charset="0"/>
                <a:cs typeface="Times New Roman" pitchFamily="18" charset="0"/>
              </a:rPr>
              <a:t>Tình hình sốt xuất huyết tại Việt Nam</a:t>
            </a:r>
            <a:endParaRPr lang="en-US" sz="3600" b="1" i="1" dirty="0"/>
          </a:p>
        </p:txBody>
      </p:sp>
    </p:spTree>
    <p:extLst>
      <p:ext uri="{BB962C8B-B14F-4D97-AF65-F5344CB8AC3E}">
        <p14:creationId xmlns:p14="http://schemas.microsoft.com/office/powerpoint/2010/main" val="1441604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5775435" cy="1143000"/>
          </a:xfrm>
        </p:spPr>
        <p:txBody>
          <a:bodyPr>
            <a:normAutofit/>
          </a:bodyPr>
          <a:lstStyle/>
          <a:p>
            <a:pPr>
              <a:lnSpc>
                <a:spcPct val="90000"/>
              </a:lnSpc>
            </a:pPr>
            <a:r>
              <a:rPr lang="en-US" sz="3700" b="1" dirty="0">
                <a:solidFill>
                  <a:srgbClr val="FF0000"/>
                </a:solidFill>
                <a:latin typeface="Times New Roman" panose="02020603050405020304" pitchFamily="18" charset="0"/>
                <a:cs typeface="Times New Roman" panose="02020603050405020304" pitchFamily="18" charset="0"/>
              </a:rPr>
              <a:t>I</a:t>
            </a:r>
            <a:r>
              <a:rPr lang="en-US" sz="3700" b="1" dirty="0" smtClean="0">
                <a:solidFill>
                  <a:srgbClr val="FF0000"/>
                </a:solidFill>
                <a:latin typeface="Times New Roman" panose="02020603050405020304" pitchFamily="18" charset="0"/>
                <a:cs typeface="Times New Roman" panose="02020603050405020304" pitchFamily="18" charset="0"/>
              </a:rPr>
              <a:t>. Nguyên nhân</a:t>
            </a:r>
            <a:endParaRPr lang="en-US" sz="3700" b="1" dirty="0">
              <a:solidFill>
                <a:srgbClr val="FF0000"/>
              </a:solidFill>
            </a:endParaRPr>
          </a:p>
        </p:txBody>
      </p:sp>
      <p:sp>
        <p:nvSpPr>
          <p:cNvPr id="6" name="Rectangle 5"/>
          <p:cNvSpPr/>
          <p:nvPr/>
        </p:nvSpPr>
        <p:spPr>
          <a:xfrm>
            <a:off x="914400" y="1760157"/>
            <a:ext cx="4419600" cy="3539430"/>
          </a:xfrm>
          <a:prstGeom prst="rect">
            <a:avLst/>
          </a:prstGeom>
        </p:spPr>
        <p:txBody>
          <a:bodyPr wrap="square">
            <a:spAutoFit/>
          </a:bodyPr>
          <a:lstStyle/>
          <a:p>
            <a:r>
              <a:rPr lang="en-US" sz="2800" dirty="0" smtClean="0">
                <a:solidFill>
                  <a:srgbClr val="0070C0"/>
                </a:solidFill>
                <a:latin typeface="Times New Roman" panose="02020603050405020304" pitchFamily="18" charset="0"/>
                <a:cs typeface="Times New Roman" panose="02020603050405020304" pitchFamily="18" charset="0"/>
              </a:rPr>
              <a:t>● V</a:t>
            </a:r>
            <a:r>
              <a:rPr lang="vi-VN" sz="2800" dirty="0" smtClean="0">
                <a:solidFill>
                  <a:srgbClr val="0070C0"/>
                </a:solidFill>
                <a:latin typeface="Times New Roman" panose="02020603050405020304" pitchFamily="18" charset="0"/>
                <a:cs typeface="Times New Roman" panose="02020603050405020304" pitchFamily="18" charset="0"/>
              </a:rPr>
              <a:t>iru</a:t>
            </a:r>
            <a:r>
              <a:rPr lang="en-US" sz="2800" dirty="0" smtClean="0">
                <a:solidFill>
                  <a:srgbClr val="0070C0"/>
                </a:solidFill>
                <a:latin typeface="Times New Roman" panose="02020603050405020304" pitchFamily="18" charset="0"/>
                <a:cs typeface="Times New Roman" panose="02020603050405020304" pitchFamily="18" charset="0"/>
              </a:rPr>
              <a:t>s</a:t>
            </a:r>
            <a:r>
              <a:rPr lang="vi-VN" sz="2800" dirty="0" smtClean="0">
                <a:solidFill>
                  <a:srgbClr val="0070C0"/>
                </a:solidFill>
                <a:latin typeface="Times New Roman" panose="02020603050405020304" pitchFamily="18" charset="0"/>
                <a:cs typeface="Times New Roman" panose="02020603050405020304" pitchFamily="18" charset="0"/>
              </a:rPr>
              <a:t> Dengue </a:t>
            </a:r>
            <a:r>
              <a:rPr lang="en-US" sz="2800" dirty="0" smtClean="0">
                <a:solidFill>
                  <a:srgbClr val="0070C0"/>
                </a:solidFill>
                <a:latin typeface="Times New Roman" panose="02020603050405020304" pitchFamily="18" charset="0"/>
                <a:cs typeface="Times New Roman" panose="02020603050405020304" pitchFamily="18" charset="0"/>
              </a:rPr>
              <a:t>truyền bệnh từ người người bệnh sang người lành qua muỗi Aedes aegypti (muỗi vằn) đốt.</a:t>
            </a:r>
          </a:p>
          <a:p>
            <a:endParaRPr lang="en-US" sz="2800" dirty="0" smtClean="0">
              <a:solidFill>
                <a:srgbClr val="0070C0"/>
              </a:solidFill>
              <a:latin typeface="Times New Roman" panose="02020603050405020304" pitchFamily="18" charset="0"/>
              <a:cs typeface="Times New Roman" panose="02020603050405020304" pitchFamily="18" charset="0"/>
            </a:endParaRPr>
          </a:p>
          <a:p>
            <a:r>
              <a:rPr lang="en-US" sz="2800" dirty="0" smtClean="0">
                <a:solidFill>
                  <a:srgbClr val="0070C0"/>
                </a:solidFill>
                <a:latin typeface="Times New Roman" panose="02020603050405020304" pitchFamily="18" charset="0"/>
                <a:cs typeface="Times New Roman" panose="02020603050405020304" pitchFamily="18" charset="0"/>
              </a:rPr>
              <a:t>●</a:t>
            </a:r>
            <a:r>
              <a:rPr lang="vi-VN" sz="2800" dirty="0" smtClean="0"/>
              <a:t> </a:t>
            </a:r>
            <a:r>
              <a:rPr lang="vi-VN" sz="2800" dirty="0">
                <a:solidFill>
                  <a:srgbClr val="0070C0"/>
                </a:solidFill>
                <a:latin typeface="Times New Roman" panose="02020603050405020304" pitchFamily="18" charset="0"/>
                <a:cs typeface="Times New Roman" panose="02020603050405020304" pitchFamily="18" charset="0"/>
              </a:rPr>
              <a:t>Nguồn bệnh là huyết thanh có </a:t>
            </a:r>
            <a:r>
              <a:rPr lang="vi-VN" sz="2800" dirty="0" smtClean="0">
                <a:solidFill>
                  <a:srgbClr val="0070C0"/>
                </a:solidFill>
                <a:latin typeface="Times New Roman" panose="02020603050405020304" pitchFamily="18" charset="0"/>
                <a:cs typeface="Times New Roman" panose="02020603050405020304" pitchFamily="18" charset="0"/>
              </a:rPr>
              <a:t>vi</a:t>
            </a:r>
            <a:r>
              <a:rPr lang="en-US" sz="2800" dirty="0" smtClean="0">
                <a:solidFill>
                  <a:srgbClr val="0070C0"/>
                </a:solidFill>
                <a:latin typeface="Times New Roman" panose="02020603050405020304" pitchFamily="18" charset="0"/>
                <a:cs typeface="Times New Roman" panose="02020603050405020304" pitchFamily="18" charset="0"/>
              </a:rPr>
              <a:t>rus</a:t>
            </a:r>
            <a:r>
              <a:rPr lang="vi-VN" sz="2800" dirty="0" smtClean="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và đường lây truyền là do </a:t>
            </a:r>
            <a:r>
              <a:rPr lang="vi-VN" sz="2800" dirty="0" smtClean="0">
                <a:solidFill>
                  <a:srgbClr val="0070C0"/>
                </a:solidFill>
                <a:latin typeface="Times New Roman" panose="02020603050405020304" pitchFamily="18" charset="0"/>
                <a:cs typeface="Times New Roman" panose="02020603050405020304" pitchFamily="18" charset="0"/>
              </a:rPr>
              <a:t>muỗi</a:t>
            </a:r>
            <a:r>
              <a:rPr lang="en-US" sz="2800" dirty="0" smtClean="0">
                <a:solidFill>
                  <a:srgbClr val="0070C0"/>
                </a:solidFill>
                <a:latin typeface="Times New Roman" panose="02020603050405020304" pitchFamily="18" charset="0"/>
                <a:cs typeface="Times New Roman" panose="02020603050405020304" pitchFamily="18" charset="0"/>
              </a:rPr>
              <a:t> Aedes</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3074" name="Picture 2" descr="Host Immune Response to Dengue Virus Infection: Friend or F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752600"/>
            <a:ext cx="574277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02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81A-A444-43D9-A937-9E05CFAE181F}"/>
              </a:ext>
            </a:extLst>
          </p:cNvPr>
          <p:cNvSpPr>
            <a:spLocks noGrp="1"/>
          </p:cNvSpPr>
          <p:nvPr>
            <p:ph type="title"/>
          </p:nvPr>
        </p:nvSpPr>
        <p:spPr>
          <a:xfrm>
            <a:off x="1143000" y="0"/>
            <a:ext cx="7391400" cy="1143000"/>
          </a:xfrm>
        </p:spPr>
        <p:txBody>
          <a:bodyPr>
            <a:normAutofit/>
          </a:bodyPr>
          <a:lstStyle/>
          <a:p>
            <a:pPr>
              <a:lnSpc>
                <a:spcPct val="90000"/>
              </a:lnSpc>
            </a:pPr>
            <a:r>
              <a:rPr lang="en-US" sz="3700" b="1" dirty="0" smtClean="0">
                <a:solidFill>
                  <a:srgbClr val="FF0000"/>
                </a:solidFill>
                <a:latin typeface="Times New Roman" panose="02020603050405020304" pitchFamily="18" charset="0"/>
                <a:cs typeface="Times New Roman" panose="02020603050405020304" pitchFamily="18" charset="0"/>
              </a:rPr>
              <a:t>Vector truyền bệnh sốt xuất huyết</a:t>
            </a:r>
            <a:endParaRPr lang="en-US" sz="37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8200" y="1989028"/>
            <a:ext cx="5334000" cy="3970318"/>
          </a:xfrm>
          <a:prstGeom prst="rect">
            <a:avLst/>
          </a:prstGeom>
        </p:spPr>
        <p:txBody>
          <a:bodyPr wrap="square">
            <a:spAutoFit/>
          </a:bodyPr>
          <a:lstStyle/>
          <a:p>
            <a:r>
              <a:rPr lang="en-US" sz="2800" dirty="0" smtClean="0">
                <a:solidFill>
                  <a:srgbClr val="0070C0"/>
                </a:solidFill>
                <a:latin typeface="Times New Roman" panose="02020603050405020304" pitchFamily="18" charset="0"/>
                <a:cs typeface="Times New Roman" panose="02020603050405020304" pitchFamily="18" charset="0"/>
              </a:rPr>
              <a:t>● Ae.aegypti &amp; Ae.albopictus</a:t>
            </a:r>
          </a:p>
          <a:p>
            <a:r>
              <a:rPr lang="en-US" sz="2800" dirty="0" smtClean="0">
                <a:solidFill>
                  <a:srgbClr val="0070C0"/>
                </a:solidFill>
                <a:latin typeface="Times New Roman" panose="02020603050405020304" pitchFamily="18" charset="0"/>
                <a:cs typeface="Times New Roman" panose="02020603050405020304" pitchFamily="18" charset="0"/>
              </a:rPr>
              <a:t>● Vector chủ yếu: Aedes aegypti </a:t>
            </a:r>
          </a:p>
          <a:p>
            <a:r>
              <a:rPr lang="en-US" sz="2800" dirty="0" smtClean="0">
                <a:solidFill>
                  <a:srgbClr val="0070C0"/>
                </a:solidFill>
                <a:latin typeface="Times New Roman" panose="02020603050405020304" pitchFamily="18" charset="0"/>
                <a:cs typeface="Times New Roman" panose="02020603050405020304" pitchFamily="18" charset="0"/>
              </a:rPr>
              <a:t>● Loại muỗi thích ở nơi kín đáo, kín gió, không bay được xa. Thích tối và đốt cả ngày.</a:t>
            </a:r>
          </a:p>
          <a:p>
            <a:r>
              <a:rPr lang="en-US" sz="2800" dirty="0" smtClean="0">
                <a:solidFill>
                  <a:srgbClr val="0070C0"/>
                </a:solidFill>
                <a:latin typeface="Times New Roman" panose="02020603050405020304" pitchFamily="18" charset="0"/>
                <a:cs typeface="Times New Roman" panose="02020603050405020304" pitchFamily="18" charset="0"/>
              </a:rPr>
              <a:t>● Sinh sản tại các dụng cụ chứa nước như vật chứa nước mưa, lốp xe… Sinh sản vào mùa mưa.</a:t>
            </a:r>
          </a:p>
          <a:p>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6152" name="Picture 8" descr="Các nghiên cứu về vi rút Dengue trên muỗi Aedes aegypti và Aedes albopic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845" y="4191000"/>
            <a:ext cx="3941363" cy="207239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osquito ecology and disease at the Ecological Society of America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934065"/>
            <a:ext cx="3966692"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276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3327</TotalTime>
  <Words>1626</Words>
  <Application>Microsoft Office PowerPoint</Application>
  <PresentationFormat>Widescreen</PresentationFormat>
  <Paragraphs>112</Paragraphs>
  <Slides>25</Slides>
  <Notes>23</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Tahoma</vt:lpstr>
      <vt:lpstr>Times New Roman</vt:lpstr>
      <vt:lpstr>Office Theme</vt:lpstr>
      <vt:lpstr>PowerPoint Presentation</vt:lpstr>
      <vt:lpstr>BÀI 2. SỐT XUẤT HUYẾT</vt:lpstr>
      <vt:lpstr>Mục tiêu </vt:lpstr>
      <vt:lpstr>PowerPoint Presentation</vt:lpstr>
      <vt:lpstr> (Nguồn: Cục Y tế Dự phòng)</vt:lpstr>
      <vt:lpstr>Hình 1. Tình hình mắc bệnh SXH và số ca tử vong, từ năm 2020 đến cuối tháng 6/2023 (Nguồn: Cục Y tế Dự phòng)</vt:lpstr>
      <vt:lpstr>Biểu đồ 2. Phân bố tỷ lệ mắc theo khu vực (Nguồn: Cục Y tế Dự phòng 2020)</vt:lpstr>
      <vt:lpstr>I. Nguyên nhân</vt:lpstr>
      <vt:lpstr>Vector truyền bệnh sốt xuất huyết</vt:lpstr>
      <vt:lpstr>PowerPoint Presentation</vt:lpstr>
      <vt:lpstr>PowerPoint Presentation</vt:lpstr>
      <vt:lpstr>Vòng đời của muỗi</vt:lpstr>
      <vt:lpstr>PowerPoint Presentation</vt:lpstr>
      <vt:lpstr>PowerPoint Presentation</vt:lpstr>
      <vt:lpstr>II. Triệu chứng lâm sàng</vt:lpstr>
      <vt:lpstr>PowerPoint Presentation</vt:lpstr>
      <vt:lpstr>PowerPoint Presentation</vt:lpstr>
      <vt:lpstr>PowerPoint Presentation</vt:lpstr>
      <vt:lpstr>1. Phòng chống</vt:lpstr>
      <vt:lpstr>2. Điều trị</vt:lpstr>
      <vt:lpstr>Hoạt động nhóm: xây dựng chương trình truyền thông</vt:lpstr>
      <vt:lpstr>Câu hỏi lượng giá</vt:lpstr>
      <vt:lpstr>PowerPoint Presentation</vt:lpstr>
      <vt:lpstr>PowerPoint Presentation</vt:lpstr>
      <vt:lpstr>Thank for your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PC</cp:lastModifiedBy>
  <cp:revision>138</cp:revision>
  <dcterms:created xsi:type="dcterms:W3CDTF">2006-08-16T00:00:00Z</dcterms:created>
  <dcterms:modified xsi:type="dcterms:W3CDTF">2025-02-23T15:05:30Z</dcterms:modified>
</cp:coreProperties>
</file>