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1" r:id="rId2"/>
    <p:sldId id="386" r:id="rId3"/>
    <p:sldId id="304" r:id="rId4"/>
    <p:sldId id="395" r:id="rId5"/>
    <p:sldId id="324" r:id="rId6"/>
    <p:sldId id="308" r:id="rId7"/>
    <p:sldId id="394" r:id="rId8"/>
    <p:sldId id="315" r:id="rId9"/>
    <p:sldId id="403" r:id="rId10"/>
    <p:sldId id="401" r:id="rId11"/>
    <p:sldId id="398" r:id="rId12"/>
    <p:sldId id="402" r:id="rId13"/>
    <p:sldId id="399" r:id="rId14"/>
    <p:sldId id="397" r:id="rId15"/>
    <p:sldId id="404" r:id="rId16"/>
    <p:sldId id="405" r:id="rId17"/>
    <p:sldId id="406" r:id="rId18"/>
    <p:sldId id="387" r:id="rId19"/>
    <p:sldId id="32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p:cViewPr varScale="1">
        <p:scale>
          <a:sx n="65" d="100"/>
          <a:sy n="65" d="100"/>
        </p:scale>
        <p:origin x="760" y="4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24A1D-2E5B-4456-B4DB-3AB0B01AB5B2}"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DAC43-53A8-4B03-AB59-436136F1F209}" type="slidenum">
              <a:rPr lang="en-US" smtClean="0"/>
              <a:t>‹#›</a:t>
            </a:fld>
            <a:endParaRPr lang="en-US"/>
          </a:p>
        </p:txBody>
      </p:sp>
    </p:spTree>
    <p:extLst>
      <p:ext uri="{BB962C8B-B14F-4D97-AF65-F5344CB8AC3E}">
        <p14:creationId xmlns:p14="http://schemas.microsoft.com/office/powerpoint/2010/main" val="230245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DAC43-53A8-4B03-AB59-436136F1F209}" type="slidenum">
              <a:rPr lang="en-US" smtClean="0"/>
              <a:t>2</a:t>
            </a:fld>
            <a:endParaRPr lang="en-US"/>
          </a:p>
        </p:txBody>
      </p:sp>
    </p:spTree>
    <p:extLst>
      <p:ext uri="{BB962C8B-B14F-4D97-AF65-F5344CB8AC3E}">
        <p14:creationId xmlns:p14="http://schemas.microsoft.com/office/powerpoint/2010/main" val="796368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12</a:t>
            </a:fld>
            <a:endParaRPr lang="en-US"/>
          </a:p>
        </p:txBody>
      </p:sp>
    </p:spTree>
    <p:extLst>
      <p:ext uri="{BB962C8B-B14F-4D97-AF65-F5344CB8AC3E}">
        <p14:creationId xmlns:p14="http://schemas.microsoft.com/office/powerpoint/2010/main" val="184496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13</a:t>
            </a:fld>
            <a:endParaRPr lang="en-US"/>
          </a:p>
        </p:txBody>
      </p:sp>
    </p:spTree>
    <p:extLst>
      <p:ext uri="{BB962C8B-B14F-4D97-AF65-F5344CB8AC3E}">
        <p14:creationId xmlns:p14="http://schemas.microsoft.com/office/powerpoint/2010/main" val="3521757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14</a:t>
            </a:fld>
            <a:endParaRPr lang="en-US"/>
          </a:p>
        </p:txBody>
      </p:sp>
    </p:spTree>
    <p:extLst>
      <p:ext uri="{BB962C8B-B14F-4D97-AF65-F5344CB8AC3E}">
        <p14:creationId xmlns:p14="http://schemas.microsoft.com/office/powerpoint/2010/main" val="2102754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70C0"/>
                </a:solidFill>
                <a:latin typeface="Times New Roman" panose="02020603050405020304" pitchFamily="18" charset="0"/>
                <a:cs typeface="Times New Roman" panose="02020603050405020304" pitchFamily="18" charset="0"/>
              </a:rPr>
              <a:t>Thực hiện nguyên tắc 20 - 20 - 20: nhìn gần 20 phút, nhìn xa 20 giây ở khoảng cách 20 feet (tương đương với 6m). </a:t>
            </a:r>
            <a:endParaRPr lang="en-US" sz="1200">
              <a:solidFill>
                <a:srgbClr val="0070C0"/>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15</a:t>
            </a:fld>
            <a:endParaRPr lang="en-US"/>
          </a:p>
        </p:txBody>
      </p:sp>
    </p:spTree>
    <p:extLst>
      <p:ext uri="{BB962C8B-B14F-4D97-AF65-F5344CB8AC3E}">
        <p14:creationId xmlns:p14="http://schemas.microsoft.com/office/powerpoint/2010/main" val="3156513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 Chế độ dinh dưỡng - Một chế độ ăn uống giàu thực phẩm có chất chống oxy hóa, hỗ trợ làm giảm khô mắt làm giảm nguy cơ phát triển bệnh lý về mắt. - Bổ sung vitamin A có nhiều trong các thực phẩm như trứng, sữa, gan, các loại rau củ quả có màu xanh thẫm, cam, đỏ, vàng… vì vitamin A tham gia trực tiếp vào các phản ứng hóa học ở các tế bào que và tế bào nón ở võng mạc mắt, tạo ra sắc tố võng mạc, giúp điều tiết mắt và hỗ trợ mắt nhìn được trong điều kiện thiếu ánh sáng, có vai trò chống quáng gà do khô mắt. Tránh dẫn đến khô kết mạc, loét giác mạc. - Đồng thời vitamin A cũng là một trong những thành phần cấu tạo phim nước mắt và giúp lớp màng này dính vào bề mặt giác mạc tăng cường miễn dịch, tăng sức đề kháng của cơ thể để chống lại các bệnh nhiễm khuẩn. Với trẻ trong độ tuổi mầm non còn được khuyến nghị bổ sung vitamin A liều cao định kỳ 2 lần trong năm để góp phần giảm các bệnh lý nhiễm khuẩn và các nguy cơ về mắt cho trẻ. - Ngoài ra một chế độ dinh dưỡng với đa dạng các vitamin C có nhiều trong cam, bưởi, quả kiwi, dâu tây, bông cải xanh…, vitamin E trong quả bơ, hạt hướng dương, dầu ô liu và hạnh nhân…, kẽm dồi dào ở các loại đậu, hạt, thịt / hải sản, sữa và trứng…, Axit béo omega-3, omega-6 có nhiều trong mỡ cá, đậu nành, hạt chia, quả óc chó.., lutein và zexanthin trong các loại rau lá xanh như cải xoăn, rau ngót, măng tây và các loại trái cây nhiều màu sắc như: đu đủ, dưa hấu, đào, xoài…, cần bổ sung vào chế độ ăn uống cũng rất tốt cho mắt. </a:t>
            </a:r>
            <a:endParaRPr lang="en-US" dirty="0"/>
          </a:p>
        </p:txBody>
      </p:sp>
      <p:sp>
        <p:nvSpPr>
          <p:cNvPr id="4" name="Slide Number Placeholder 3"/>
          <p:cNvSpPr>
            <a:spLocks noGrp="1"/>
          </p:cNvSpPr>
          <p:nvPr>
            <p:ph type="sldNum" sz="quarter" idx="5"/>
          </p:nvPr>
        </p:nvSpPr>
        <p:spPr/>
        <p:txBody>
          <a:bodyPr/>
          <a:lstStyle/>
          <a:p>
            <a:fld id="{0B7DAC43-53A8-4B03-AB59-436136F1F209}" type="slidenum">
              <a:rPr lang="en-US" smtClean="0"/>
              <a:t>16</a:t>
            </a:fld>
            <a:endParaRPr lang="en-US"/>
          </a:p>
        </p:txBody>
      </p:sp>
    </p:spTree>
    <p:extLst>
      <p:ext uri="{BB962C8B-B14F-4D97-AF65-F5344CB8AC3E}">
        <p14:creationId xmlns:p14="http://schemas.microsoft.com/office/powerpoint/2010/main" val="3124252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 Chế độ dinh dưỡng - Một chế độ ăn uống giàu thực phẩm có chất chống oxy hóa, hỗ trợ làm giảm khô mắt làm giảm nguy cơ phát triển bệnh lý về mắt. - Bổ sung vitamin A có nhiều trong các thực phẩm như trứng, sữa, gan, các loại rau củ quả có màu xanh thẫm, cam, đỏ, vàng… vì vitamin A tham gia trực tiếp vào các phản ứng hóa học ở các tế bào que và tế bào nón ở võng mạc mắt, tạo ra sắc tố võng mạc, giúp điều tiết mắt và hỗ trợ mắt nhìn được trong điều kiện thiếu ánh sáng, có vai trò chống quáng gà do khô mắt. Tránh dẫn đến khô kết mạc, loét giác mạc. - Đồng thời vitamin A cũng là một trong những thành phần cấu tạo phim nước mắt và giúp lớp màng này dính vào bề mặt giác mạc tăng cường miễn dịch, tăng sức đề kháng của cơ thể để chống lại các bệnh nhiễm khuẩn. Với trẻ trong độ tuổi mầm non còn được khuyến nghị bổ sung vitamin A liều cao định kỳ 2 lần trong năm để góp phần giảm các bệnh lý nhiễm khuẩn và các nguy cơ về mắt cho trẻ. - Ngoài ra một chế độ dinh dưỡng với đa dạng các vitamin C có nhiều trong cam, bưởi, quả kiwi, dâu tây, bông cải xanh…, vitamin E trong quả bơ, hạt hướng dương, dầu ô liu và hạnh nhân…, kẽm dồi dào ở các loại đậu, hạt, thịt / hải sản, sữa và trứng…, Axit béo omega-3, omega-6 có nhiều trong mỡ cá, đậu nành, hạt chia, quả óc chó.., lutein và zexanthin trong các loại rau lá xanh như cải xoăn, rau ngót, măng tây và các loại trái cây nhiều màu sắc như: đu đủ, dưa hấu, đào, xoài…, cần bổ sung vào chế độ ăn uống cũng rất tốt cho mắt. </a:t>
            </a:r>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17</a:t>
            </a:fld>
            <a:endParaRPr lang="en-US"/>
          </a:p>
        </p:txBody>
      </p:sp>
    </p:spTree>
    <p:extLst>
      <p:ext uri="{BB962C8B-B14F-4D97-AF65-F5344CB8AC3E}">
        <p14:creationId xmlns:p14="http://schemas.microsoft.com/office/powerpoint/2010/main" val="164821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3</a:t>
            </a:fld>
            <a:endParaRPr lang="en-US"/>
          </a:p>
        </p:txBody>
      </p:sp>
    </p:spTree>
    <p:extLst>
      <p:ext uri="{BB962C8B-B14F-4D97-AF65-F5344CB8AC3E}">
        <p14:creationId xmlns:p14="http://schemas.microsoft.com/office/powerpoint/2010/main" val="2314534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Hoạt động của mắt: https://www.youtube.com/watch?v=d6GFvkQtTds</a:t>
            </a:r>
          </a:p>
        </p:txBody>
      </p:sp>
      <p:sp>
        <p:nvSpPr>
          <p:cNvPr id="4" name="Slide Number Placeholder 3"/>
          <p:cNvSpPr>
            <a:spLocks noGrp="1"/>
          </p:cNvSpPr>
          <p:nvPr>
            <p:ph type="sldNum" sz="quarter" idx="5"/>
          </p:nvPr>
        </p:nvSpPr>
        <p:spPr/>
        <p:txBody>
          <a:bodyPr/>
          <a:lstStyle/>
          <a:p>
            <a:fld id="{0B7DAC43-53A8-4B03-AB59-436136F1F209}" type="slidenum">
              <a:rPr lang="en-US" smtClean="0"/>
              <a:t>5</a:t>
            </a:fld>
            <a:endParaRPr lang="en-US"/>
          </a:p>
        </p:txBody>
      </p:sp>
    </p:spTree>
    <p:extLst>
      <p:ext uri="{BB962C8B-B14F-4D97-AF65-F5344CB8AC3E}">
        <p14:creationId xmlns:p14="http://schemas.microsoft.com/office/powerpoint/2010/main" val="226729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6</a:t>
            </a:fld>
            <a:endParaRPr lang="en-US"/>
          </a:p>
        </p:txBody>
      </p:sp>
    </p:spTree>
    <p:extLst>
      <p:ext uri="{BB962C8B-B14F-4D97-AF65-F5344CB8AC3E}">
        <p14:creationId xmlns:p14="http://schemas.microsoft.com/office/powerpoint/2010/main" val="2814788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 Nguyên nhân: + Cận thị do trục nhãn cầu (khoảng cách từ giác mạc đến võng mạc) dài hơn bình thường. + Cận thị do khúc xạ giác mạc và/hoặc thể thủy tinh cong hơn bình thường do đó công suất tăng lên. </a:t>
            </a:r>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7</a:t>
            </a:fld>
            <a:endParaRPr lang="en-US"/>
          </a:p>
        </p:txBody>
      </p:sp>
    </p:spTree>
    <p:extLst>
      <p:ext uri="{BB962C8B-B14F-4D97-AF65-F5344CB8AC3E}">
        <p14:creationId xmlns:p14="http://schemas.microsoft.com/office/powerpoint/2010/main" val="2993408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bẩm sinh di truyền và do mắc phải. </a:t>
            </a:r>
          </a:p>
        </p:txBody>
      </p:sp>
      <p:sp>
        <p:nvSpPr>
          <p:cNvPr id="4" name="Slide Number Placeholder 3"/>
          <p:cNvSpPr>
            <a:spLocks noGrp="1"/>
          </p:cNvSpPr>
          <p:nvPr>
            <p:ph type="sldNum" sz="quarter" idx="5"/>
          </p:nvPr>
        </p:nvSpPr>
        <p:spPr/>
        <p:txBody>
          <a:bodyPr/>
          <a:lstStyle/>
          <a:p>
            <a:fld id="{0B7DAC43-53A8-4B03-AB59-436136F1F209}" type="slidenum">
              <a:rPr lang="en-US" smtClean="0"/>
              <a:t>8</a:t>
            </a:fld>
            <a:endParaRPr lang="en-US"/>
          </a:p>
        </p:txBody>
      </p:sp>
    </p:spTree>
    <p:extLst>
      <p:ext uri="{BB962C8B-B14F-4D97-AF65-F5344CB8AC3E}">
        <p14:creationId xmlns:p14="http://schemas.microsoft.com/office/powerpoint/2010/main" val="2986619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9</a:t>
            </a:fld>
            <a:endParaRPr lang="en-US"/>
          </a:p>
        </p:txBody>
      </p:sp>
    </p:spTree>
    <p:extLst>
      <p:ext uri="{BB962C8B-B14F-4D97-AF65-F5344CB8AC3E}">
        <p14:creationId xmlns:p14="http://schemas.microsoft.com/office/powerpoint/2010/main" val="352204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a:solidFill>
                  <a:srgbClr val="3F3F3F"/>
                </a:solidFill>
                <a:latin typeface="Arial"/>
                <a:cs typeface="Arial"/>
              </a:rPr>
              <a:t>Giảm năng lực khám phá xã hội</a:t>
            </a:r>
            <a:endParaRPr lang="en-US" altLang="en-US" sz="1200">
              <a:solidFill>
                <a:srgbClr val="3F3F3F"/>
              </a:solidFill>
              <a:latin typeface="Arial"/>
              <a:cs typeface="Arial"/>
            </a:endParaRPr>
          </a:p>
          <a:p>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10</a:t>
            </a:fld>
            <a:endParaRPr lang="en-US"/>
          </a:p>
        </p:txBody>
      </p:sp>
    </p:spTree>
    <p:extLst>
      <p:ext uri="{BB962C8B-B14F-4D97-AF65-F5344CB8AC3E}">
        <p14:creationId xmlns:p14="http://schemas.microsoft.com/office/powerpoint/2010/main" val="1611384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DAC43-53A8-4B03-AB59-436136F1F209}" type="slidenum">
              <a:rPr lang="en-US" smtClean="0"/>
              <a:t>11</a:t>
            </a:fld>
            <a:endParaRPr lang="en-US"/>
          </a:p>
        </p:txBody>
      </p:sp>
    </p:spTree>
    <p:extLst>
      <p:ext uri="{BB962C8B-B14F-4D97-AF65-F5344CB8AC3E}">
        <p14:creationId xmlns:p14="http://schemas.microsoft.com/office/powerpoint/2010/main" val="2141029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8A8EC-78C3-4042-B9C8-312CE89BCBD6}"/>
              </a:ext>
            </a:extLst>
          </p:cNvPr>
          <p:cNvSpPr>
            <a:spLocks noGrp="1"/>
          </p:cNvSpPr>
          <p:nvPr>
            <p:ph type="title"/>
          </p:nvPr>
        </p:nvSpPr>
        <p:spPr>
          <a:xfrm>
            <a:off x="609600" y="1870326"/>
            <a:ext cx="10972800" cy="948532"/>
          </a:xfrm>
        </p:spPr>
        <p:txBody>
          <a:bodyPr>
            <a:normAutofit/>
          </a:bodyPr>
          <a:lstStyle/>
          <a:p>
            <a:r>
              <a:rPr lang="en-US" b="1">
                <a:solidFill>
                  <a:srgbClr val="0070C0"/>
                </a:solidFill>
                <a:latin typeface="Times New Roman" panose="02020603050405020304" pitchFamily="18" charset="0"/>
                <a:cs typeface="Times New Roman" panose="02020603050405020304" pitchFamily="18" charset="0"/>
              </a:rPr>
              <a:t>BỆNH CẬN THỊ</a:t>
            </a:r>
            <a:endParaRPr lang="en-US" b="1" dirty="0">
              <a:solidFill>
                <a:srgbClr val="0070C0"/>
              </a:solidFill>
              <a:latin typeface="Times New Roman" panose="02020603050405020304" pitchFamily="18" charset="0"/>
              <a:cs typeface="Times New Roman" panose="02020603050405020304" pitchFamily="18" charset="0"/>
            </a:endParaRPr>
          </a:p>
        </p:txBody>
      </p:sp>
      <p:pic>
        <p:nvPicPr>
          <p:cNvPr id="7" name="image3.png" descr="coloured-kids"/>
          <p:cNvPicPr>
            <a:picLocks noGrp="1"/>
          </p:cNvPicPr>
          <p:nvPr>
            <p:ph idx="1"/>
          </p:nvPr>
        </p:nvPicPr>
        <p:blipFill>
          <a:blip r:embed="rId3"/>
          <a:stretch>
            <a:fillRect/>
          </a:stretch>
        </p:blipFill>
        <p:spPr>
          <a:xfrm>
            <a:off x="7162800" y="3082132"/>
            <a:ext cx="4262914" cy="3048000"/>
          </a:xfrm>
          <a:prstGeom prst="rect">
            <a:avLst/>
          </a:prstGeom>
          <a:ln w="12700">
            <a:miter lim="400000"/>
          </a:ln>
          <a:effectLst>
            <a:outerShdw blurRad="292100" dist="139700" dir="2700000" rotWithShape="0">
              <a:srgbClr val="333333">
                <a:alpha val="64999"/>
              </a:srgbClr>
            </a:outerShdw>
          </a:effectLst>
        </p:spPr>
      </p:pic>
      <p:sp>
        <p:nvSpPr>
          <p:cNvPr id="6" name="Rectangle 5"/>
          <p:cNvSpPr/>
          <p:nvPr/>
        </p:nvSpPr>
        <p:spPr>
          <a:xfrm>
            <a:off x="4889580" y="3244334"/>
            <a:ext cx="2459328" cy="369332"/>
          </a:xfrm>
          <a:prstGeom prst="rect">
            <a:avLst/>
          </a:prstGeom>
        </p:spPr>
        <p:txBody>
          <a:bodyPr wrap="none">
            <a:spAutoFit/>
          </a:bodyPr>
          <a:lstStyle/>
          <a:p>
            <a:r>
              <a:rPr lang="en-US" b="1" dirty="0">
                <a:solidFill>
                  <a:srgbClr val="FFFFFF"/>
                </a:solidFill>
                <a:latin typeface="Tahoma"/>
                <a:ea typeface="Tahoma"/>
                <a:cs typeface="Tahoma"/>
                <a:sym typeface="Tahoma"/>
              </a:rPr>
              <a:t>Scoliosis d Scoliosis</a:t>
            </a:r>
            <a:endParaRPr lang="en-US" dirty="0"/>
          </a:p>
        </p:txBody>
      </p:sp>
      <p:sp>
        <p:nvSpPr>
          <p:cNvPr id="3" name="AutoShape 2" descr="Sâu răng có di truyền không? Các biện pháp phòng ngừa sâu răng hiệu quả -  Nhà thuốc FPT Long Châu">
            <a:extLst>
              <a:ext uri="{FF2B5EF4-FFF2-40B4-BE49-F238E27FC236}">
                <a16:creationId xmlns:a16="http://schemas.microsoft.com/office/drawing/2014/main" id="{31C25F70-3E08-DA0F-6AF7-E23E6D6954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Nearsightedness (Myopia) | Causes, Symptoms &amp; Correction">
            <a:extLst>
              <a:ext uri="{FF2B5EF4-FFF2-40B4-BE49-F238E27FC236}">
                <a16:creationId xmlns:a16="http://schemas.microsoft.com/office/drawing/2014/main" id="{55BD66B6-6BA5-9188-661B-23D2BFF3A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239" y="3082132"/>
            <a:ext cx="5767815" cy="324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836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228600"/>
            <a:ext cx="8001000" cy="661720"/>
          </a:xfrm>
          <a:prstGeom prst="rect">
            <a:avLst/>
          </a:prstGeom>
        </p:spPr>
        <p:txBody>
          <a:bodyPr wrap="square">
            <a:spAutoFit/>
          </a:bodyPr>
          <a:lstStyle/>
          <a:p>
            <a:r>
              <a:rPr lang="en-US" sz="3700" b="1">
                <a:solidFill>
                  <a:srgbClr val="FF0000"/>
                </a:solidFill>
                <a:latin typeface="Times New Roman" panose="02020603050405020304" pitchFamily="18" charset="0"/>
                <a:cs typeface="Times New Roman" panose="02020603050405020304" pitchFamily="18" charset="0"/>
              </a:rPr>
              <a:t>II. Tác hại</a:t>
            </a:r>
            <a:endParaRPr lang="en-US" sz="3700" dirty="0"/>
          </a:p>
        </p:txBody>
      </p:sp>
      <p:sp>
        <p:nvSpPr>
          <p:cNvPr id="2" name="Text Placeholder 6">
            <a:extLst>
              <a:ext uri="{FF2B5EF4-FFF2-40B4-BE49-F238E27FC236}">
                <a16:creationId xmlns:a16="http://schemas.microsoft.com/office/drawing/2014/main" id="{DE63AAF4-7958-E385-AFA2-4D5D020265A1}"/>
              </a:ext>
            </a:extLst>
          </p:cNvPr>
          <p:cNvSpPr>
            <a:spLocks noGrp="1"/>
          </p:cNvSpPr>
          <p:nvPr>
            <p:ph idx="1"/>
          </p:nvPr>
        </p:nvSpPr>
        <p:spPr>
          <a:xfrm>
            <a:off x="762000" y="1417638"/>
            <a:ext cx="10972800" cy="4525963"/>
          </a:xfrm>
        </p:spPr>
        <p:txBody>
          <a:bodyPr>
            <a:normAutofit/>
          </a:bodyPr>
          <a:lstStyle/>
          <a:p>
            <a:pPr marL="0" indent="0">
              <a:lnSpc>
                <a:spcPct val="110000"/>
              </a:lnSpc>
              <a:spcBef>
                <a:spcPts val="400"/>
              </a:spcBef>
              <a:buNone/>
            </a:pPr>
            <a:endParaRPr lang="en-US" altLang="en-US" sz="2667">
              <a:solidFill>
                <a:schemeClr val="accent2">
                  <a:lumMod val="75000"/>
                </a:schemeClr>
              </a:solidFill>
              <a:latin typeface="UTM Swiss Condensed" panose="02000500000000000000" pitchFamily="2" charset="0"/>
            </a:endParaRPr>
          </a:p>
          <a:p>
            <a:pPr marL="0" indent="0">
              <a:lnSpc>
                <a:spcPct val="110000"/>
              </a:lnSpc>
              <a:spcBef>
                <a:spcPts val="400"/>
              </a:spcBef>
              <a:buNone/>
            </a:pPr>
            <a:endParaRPr lang="en-US" altLang="en-US" sz="2667" b="1" u="sng" dirty="0">
              <a:solidFill>
                <a:srgbClr val="FF0000"/>
              </a:solidFill>
              <a:latin typeface="UTM Swiss Condensed" panose="02000500000000000000" pitchFamily="2" charset="0"/>
            </a:endParaRPr>
          </a:p>
        </p:txBody>
      </p:sp>
      <p:sp>
        <p:nvSpPr>
          <p:cNvPr id="3" name="TextBox 2">
            <a:extLst>
              <a:ext uri="{FF2B5EF4-FFF2-40B4-BE49-F238E27FC236}">
                <a16:creationId xmlns:a16="http://schemas.microsoft.com/office/drawing/2014/main" id="{4A9B63E2-CC6D-294B-1D8A-A5B4C358FC1F}"/>
              </a:ext>
            </a:extLst>
          </p:cNvPr>
          <p:cNvSpPr txBox="1"/>
          <p:nvPr/>
        </p:nvSpPr>
        <p:spPr>
          <a:xfrm>
            <a:off x="1524000" y="1524000"/>
            <a:ext cx="9677400" cy="954107"/>
          </a:xfrm>
          <a:prstGeom prst="rect">
            <a:avLst/>
          </a:prstGeom>
          <a:noFill/>
        </p:spPr>
        <p:txBody>
          <a:bodyPr wrap="square">
            <a:spAutoFit/>
          </a:bodyPr>
          <a:lstStyle/>
          <a:p>
            <a:pPr marL="457200" indent="-457200">
              <a:buFont typeface="Arial" panose="020B0604020202020204" pitchFamily="34" charset="0"/>
              <a:buChar char="•"/>
            </a:pPr>
            <a:r>
              <a:rPr lang="en-US" sz="2800">
                <a:solidFill>
                  <a:srgbClr val="0070C0"/>
                </a:solidFill>
                <a:latin typeface="Times New Roman" panose="02020603050405020304" pitchFamily="18" charset="0"/>
                <a:cs typeface="Times New Roman" panose="02020603050405020304" pitchFamily="18" charset="0"/>
              </a:rPr>
              <a:t>Hiện tại</a:t>
            </a:r>
          </a:p>
          <a:p>
            <a:pPr marL="457200" indent="-457200">
              <a:buFont typeface="Arial" panose="020B0604020202020204" pitchFamily="34" charset="0"/>
              <a:buChar char="•"/>
            </a:pPr>
            <a:r>
              <a:rPr lang="en-US" sz="2800">
                <a:solidFill>
                  <a:srgbClr val="0070C0"/>
                </a:solidFill>
                <a:latin typeface="Times New Roman" panose="02020603050405020304" pitchFamily="18" charset="0"/>
                <a:cs typeface="Times New Roman" panose="02020603050405020304" pitchFamily="18" charset="0"/>
              </a:rPr>
              <a:t>Tương lai</a:t>
            </a:r>
          </a:p>
        </p:txBody>
      </p:sp>
    </p:spTree>
    <p:extLst>
      <p:ext uri="{BB962C8B-B14F-4D97-AF65-F5344CB8AC3E}">
        <p14:creationId xmlns:p14="http://schemas.microsoft.com/office/powerpoint/2010/main" val="19885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228600"/>
            <a:ext cx="9220200" cy="661720"/>
          </a:xfrm>
          <a:prstGeom prst="rect">
            <a:avLst/>
          </a:prstGeom>
        </p:spPr>
        <p:txBody>
          <a:bodyPr wrap="square">
            <a:spAutoFit/>
          </a:bodyPr>
          <a:lstStyle/>
          <a:p>
            <a:r>
              <a:rPr lang="en-US" sz="3700" b="1">
                <a:solidFill>
                  <a:srgbClr val="FF0000"/>
                </a:solidFill>
                <a:latin typeface="Times New Roman" panose="02020603050405020304" pitchFamily="18" charset="0"/>
                <a:cs typeface="Times New Roman" panose="02020603050405020304" pitchFamily="18" charset="0"/>
              </a:rPr>
              <a:t>III. Khám phát hiện cận thị trường học</a:t>
            </a:r>
            <a:endParaRPr lang="en-US" sz="3700" dirty="0"/>
          </a:p>
        </p:txBody>
      </p:sp>
      <p:pic>
        <p:nvPicPr>
          <p:cNvPr id="8196" name="Picture 4" descr="Xem máy tính bảng nhiều giờ mỗi ngày, bé trai 5 tuổi bị cận thị nặng 10 độ">
            <a:extLst>
              <a:ext uri="{FF2B5EF4-FFF2-40B4-BE49-F238E27FC236}">
                <a16:creationId xmlns:a16="http://schemas.microsoft.com/office/drawing/2014/main" id="{CAEBFDF3-A986-FAE7-38A5-9E530146E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280" y="1943100"/>
            <a:ext cx="536448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ường Mầm non Bình Minh tổ chức khám sức khỏe định kỳ lần 2 cho trẻ, năm  học 2018-2019.">
            <a:extLst>
              <a:ext uri="{FF2B5EF4-FFF2-40B4-BE49-F238E27FC236}">
                <a16:creationId xmlns:a16="http://schemas.microsoft.com/office/drawing/2014/main" id="{FD9DD545-A729-0AE3-E0DA-E44634B01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43100"/>
            <a:ext cx="5722112"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908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228600"/>
            <a:ext cx="9220200" cy="661720"/>
          </a:xfrm>
          <a:prstGeom prst="rect">
            <a:avLst/>
          </a:prstGeom>
        </p:spPr>
        <p:txBody>
          <a:bodyPr wrap="square">
            <a:spAutoFit/>
          </a:bodyPr>
          <a:lstStyle/>
          <a:p>
            <a:r>
              <a:rPr lang="en-US" sz="3700" b="1">
                <a:solidFill>
                  <a:srgbClr val="FF0000"/>
                </a:solidFill>
                <a:latin typeface="Times New Roman" panose="02020603050405020304" pitchFamily="18" charset="0"/>
                <a:cs typeface="Times New Roman" panose="02020603050405020304" pitchFamily="18" charset="0"/>
              </a:rPr>
              <a:t>III. Khám phát hiện cận thị trường học</a:t>
            </a:r>
            <a:endParaRPr lang="en-US" sz="3700" dirty="0"/>
          </a:p>
        </p:txBody>
      </p:sp>
      <p:sp>
        <p:nvSpPr>
          <p:cNvPr id="3" name="TextBox 2">
            <a:extLst>
              <a:ext uri="{FF2B5EF4-FFF2-40B4-BE49-F238E27FC236}">
                <a16:creationId xmlns:a16="http://schemas.microsoft.com/office/drawing/2014/main" id="{54CA2603-6228-5CD9-4CC8-280975F7D421}"/>
              </a:ext>
            </a:extLst>
          </p:cNvPr>
          <p:cNvSpPr txBox="1"/>
          <p:nvPr/>
        </p:nvSpPr>
        <p:spPr>
          <a:xfrm>
            <a:off x="1295400" y="1143000"/>
            <a:ext cx="9677400" cy="5262979"/>
          </a:xfrm>
          <a:prstGeom prst="rect">
            <a:avLst/>
          </a:prstGeom>
          <a:noFill/>
        </p:spPr>
        <p:txBody>
          <a:bodyPr wrap="square">
            <a:spAutoFit/>
          </a:bodyPr>
          <a:lstStyle/>
          <a:p>
            <a:pPr marL="457200" indent="-457200">
              <a:buFont typeface="Arial" panose="020B0604020202020204" pitchFamily="34" charset="0"/>
              <a:buChar char="•"/>
            </a:pPr>
            <a:r>
              <a:rPr lang="en-US" sz="2800">
                <a:solidFill>
                  <a:srgbClr val="0070C0"/>
                </a:solidFill>
                <a:latin typeface="Times New Roman" panose="02020603050405020304" pitchFamily="18" charset="0"/>
                <a:cs typeface="Times New Roman" panose="02020603050405020304" pitchFamily="18" charset="0"/>
              </a:rPr>
              <a:t>Đo thị lực</a:t>
            </a:r>
          </a:p>
          <a:p>
            <a:pPr marL="457200" indent="-457200">
              <a:buFont typeface="Arial" panose="020B0604020202020204" pitchFamily="34" charset="0"/>
              <a:buChar char="•"/>
            </a:pPr>
            <a:r>
              <a:rPr lang="en-US" sz="2800">
                <a:solidFill>
                  <a:srgbClr val="0070C0"/>
                </a:solidFill>
                <a:latin typeface="Times New Roman" panose="02020603050405020304" pitchFamily="18" charset="0"/>
                <a:cs typeface="Times New Roman" panose="02020603050405020304" pitchFamily="18" charset="0"/>
              </a:rPr>
              <a:t>Các dấu hiệu:</a:t>
            </a:r>
          </a:p>
          <a:p>
            <a:pPr marL="457200" indent="-457200">
              <a:buFontTx/>
              <a:buChar char="-"/>
            </a:pPr>
            <a:r>
              <a:rPr lang="vi-VN" sz="2800">
                <a:solidFill>
                  <a:srgbClr val="0070C0"/>
                </a:solidFill>
                <a:latin typeface="Times New Roman" panose="02020603050405020304" pitchFamily="18" charset="0"/>
                <a:cs typeface="Times New Roman" panose="02020603050405020304" pitchFamily="18" charset="0"/>
              </a:rPr>
              <a:t>Trẻ nhìn không rõ các vật: thường đưa vật lại gần để nhìn hoặc cúi đầu gần khi tô vẽ, khi quan sát vật, đứng, ngồi gần lại tivi, máy tính </a:t>
            </a:r>
            <a:endParaRPr lang="en-US" sz="2800">
              <a:solidFill>
                <a:srgbClr val="0070C0"/>
              </a:solidFill>
              <a:latin typeface="Times New Roman" panose="02020603050405020304" pitchFamily="18" charset="0"/>
              <a:cs typeface="Times New Roman" panose="02020603050405020304" pitchFamily="18" charset="0"/>
            </a:endParaRPr>
          </a:p>
          <a:p>
            <a:pPr marL="457200" indent="-457200">
              <a:buFontTx/>
              <a:buChar char="-"/>
            </a:pPr>
            <a:r>
              <a:rPr lang="vi-VN" sz="2800">
                <a:solidFill>
                  <a:srgbClr val="0070C0"/>
                </a:solidFill>
                <a:latin typeface="Times New Roman" panose="02020603050405020304" pitchFamily="18" charset="0"/>
                <a:cs typeface="Times New Roman" panose="02020603050405020304" pitchFamily="18" charset="0"/>
              </a:rPr>
              <a:t>Hay nheo mắt, chớp mắt, nhắm mắt khi có cường độ ánh sáng thay đổi nhẹ, dụi mắt khi nhìn vật. </a:t>
            </a:r>
            <a:endParaRPr lang="en-US" sz="2800">
              <a:solidFill>
                <a:srgbClr val="0070C0"/>
              </a:solidFill>
              <a:latin typeface="Times New Roman" panose="02020603050405020304" pitchFamily="18" charset="0"/>
              <a:cs typeface="Times New Roman" panose="02020603050405020304" pitchFamily="18" charset="0"/>
            </a:endParaRPr>
          </a:p>
          <a:p>
            <a:pPr marL="457200" indent="-457200">
              <a:buFontTx/>
              <a:buChar char="-"/>
            </a:pPr>
            <a:r>
              <a:rPr lang="vi-VN" sz="2800">
                <a:solidFill>
                  <a:srgbClr val="0070C0"/>
                </a:solidFill>
                <a:latin typeface="Times New Roman" panose="02020603050405020304" pitchFamily="18" charset="0"/>
                <a:cs typeface="Times New Roman" panose="02020603050405020304" pitchFamily="18" charset="0"/>
              </a:rPr>
              <a:t>Trẻ thấy đau mỏi mắt, hoặc đau đầu khi nhìn các hình ảnh động trên các thiết bị điện tử hoặc các hình ảnh tĩnh lâu trên 20 phút</a:t>
            </a:r>
            <a:endParaRPr lang="en-US" sz="2800">
              <a:solidFill>
                <a:srgbClr val="0070C0"/>
              </a:solidFill>
              <a:latin typeface="Times New Roman" panose="02020603050405020304" pitchFamily="18" charset="0"/>
              <a:cs typeface="Times New Roman" panose="02020603050405020304" pitchFamily="18" charset="0"/>
            </a:endParaRPr>
          </a:p>
          <a:p>
            <a:pPr marL="457200" indent="-457200">
              <a:buFontTx/>
              <a:buChar char="-"/>
            </a:pPr>
            <a:r>
              <a:rPr lang="en-US" sz="2800">
                <a:solidFill>
                  <a:srgbClr val="0070C0"/>
                </a:solidFill>
                <a:latin typeface="Times New Roman" panose="02020603050405020304" pitchFamily="18" charset="0"/>
                <a:cs typeface="Times New Roman" panose="02020603050405020304" pitchFamily="18" charset="0"/>
              </a:rPr>
              <a:t>Trẻ</a:t>
            </a:r>
            <a:r>
              <a:rPr lang="vi-VN" sz="2800">
                <a:solidFill>
                  <a:srgbClr val="0070C0"/>
                </a:solidFill>
                <a:latin typeface="Times New Roman" panose="02020603050405020304" pitchFamily="18" charset="0"/>
                <a:cs typeface="Times New Roman" panose="02020603050405020304" pitchFamily="18" charset="0"/>
              </a:rPr>
              <a:t> không thể nói đúng tên đồ vật khi để ở xa.</a:t>
            </a:r>
            <a:endParaRPr lang="en-US" sz="2800">
              <a:solidFill>
                <a:srgbClr val="0070C0"/>
              </a:solidFill>
              <a:latin typeface="Times New Roman" panose="02020603050405020304" pitchFamily="18" charset="0"/>
              <a:cs typeface="Times New Roman" panose="02020603050405020304" pitchFamily="18" charset="0"/>
            </a:endParaRPr>
          </a:p>
          <a:p>
            <a:pPr marL="457200" indent="-457200">
              <a:buFontTx/>
              <a:buChar char="-"/>
            </a:pPr>
            <a:endParaRPr lang="en-US" sz="28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360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228600"/>
            <a:ext cx="8001000" cy="661720"/>
          </a:xfrm>
          <a:prstGeom prst="rect">
            <a:avLst/>
          </a:prstGeom>
        </p:spPr>
        <p:txBody>
          <a:bodyPr wrap="square">
            <a:spAutoFit/>
          </a:bodyPr>
          <a:lstStyle/>
          <a:p>
            <a:r>
              <a:rPr lang="en-US" sz="3700" b="1">
                <a:solidFill>
                  <a:srgbClr val="FF0000"/>
                </a:solidFill>
                <a:latin typeface="Times New Roman" panose="02020603050405020304" pitchFamily="18" charset="0"/>
                <a:cs typeface="Times New Roman" panose="02020603050405020304" pitchFamily="18" charset="0"/>
              </a:rPr>
              <a:t>IV. Xử lý</a:t>
            </a:r>
            <a:endParaRPr lang="en-US" sz="3700" dirty="0"/>
          </a:p>
        </p:txBody>
      </p:sp>
      <p:pic>
        <p:nvPicPr>
          <p:cNvPr id="9218" name="Picture 2" descr="Các loại cận thị thường gặp và cách điều trị | Vinmec">
            <a:extLst>
              <a:ext uri="{FF2B5EF4-FFF2-40B4-BE49-F238E27FC236}">
                <a16:creationId xmlns:a16="http://schemas.microsoft.com/office/drawing/2014/main" id="{B52F0D6B-FCF4-D8D2-10C0-FB034CF7D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955006"/>
            <a:ext cx="4689781" cy="312896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ận thị nguyên nhân và cách điều trị - Bệnh Viện Mắt Sài Gòn">
            <a:extLst>
              <a:ext uri="{FF2B5EF4-FFF2-40B4-BE49-F238E27FC236}">
                <a16:creationId xmlns:a16="http://schemas.microsoft.com/office/drawing/2014/main" id="{86E5B89B-C7EB-7125-2464-23FC2DA68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00" y="1955006"/>
            <a:ext cx="5570580" cy="312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512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228600"/>
            <a:ext cx="8001000" cy="661720"/>
          </a:xfrm>
          <a:prstGeom prst="rect">
            <a:avLst/>
          </a:prstGeom>
        </p:spPr>
        <p:txBody>
          <a:bodyPr wrap="square">
            <a:spAutoFit/>
          </a:bodyPr>
          <a:lstStyle/>
          <a:p>
            <a:r>
              <a:rPr lang="en-US" sz="3700" b="1">
                <a:solidFill>
                  <a:srgbClr val="FF0000"/>
                </a:solidFill>
                <a:latin typeface="Times New Roman" panose="02020603050405020304" pitchFamily="18" charset="0"/>
                <a:cs typeface="Times New Roman" panose="02020603050405020304" pitchFamily="18" charset="0"/>
              </a:rPr>
              <a:t>V. Dự phòng và hạn chế tác hại</a:t>
            </a:r>
            <a:endParaRPr lang="en-US" sz="3700" dirty="0"/>
          </a:p>
        </p:txBody>
      </p:sp>
      <p:pic>
        <p:nvPicPr>
          <p:cNvPr id="7170" name="Picture 2" descr="PHÒNG CHỐNG CẬN THỊ HỌC ĐƯỜNG – Trường THCS Ngoại ngữ – Trường Đại học  Ngoại ngữ – ĐHQGHN">
            <a:extLst>
              <a:ext uri="{FF2B5EF4-FFF2-40B4-BE49-F238E27FC236}">
                <a16:creationId xmlns:a16="http://schemas.microsoft.com/office/drawing/2014/main" id="{9FB731A4-381D-91B3-2D57-9FD31860D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054598"/>
            <a:ext cx="7367588" cy="521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64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228600"/>
            <a:ext cx="10439400" cy="584775"/>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V. LIÊN HỆ THỰC TIỄN TẠI TRƯỜNG MẦM NON</a:t>
            </a:r>
            <a:endParaRPr lang="en-US" sz="3200" dirty="0"/>
          </a:p>
        </p:txBody>
      </p:sp>
      <p:sp>
        <p:nvSpPr>
          <p:cNvPr id="2" name="Text Placeholder 6">
            <a:extLst>
              <a:ext uri="{FF2B5EF4-FFF2-40B4-BE49-F238E27FC236}">
                <a16:creationId xmlns:a16="http://schemas.microsoft.com/office/drawing/2014/main" id="{C12144A6-67B8-1F8E-AA0D-29B5C6D30F75}"/>
              </a:ext>
            </a:extLst>
          </p:cNvPr>
          <p:cNvSpPr>
            <a:spLocks noGrp="1"/>
          </p:cNvSpPr>
          <p:nvPr>
            <p:ph idx="1"/>
          </p:nvPr>
        </p:nvSpPr>
        <p:spPr>
          <a:xfrm>
            <a:off x="762000" y="1143000"/>
            <a:ext cx="10972800" cy="4953000"/>
          </a:xfrm>
        </p:spPr>
        <p:txBody>
          <a:bodyPr>
            <a:normAutofit fontScale="92500" lnSpcReduction="20000"/>
          </a:bodyPr>
          <a:lstStyle/>
          <a:p>
            <a:pPr marL="0" indent="0">
              <a:spcBef>
                <a:spcPts val="400"/>
              </a:spcBef>
              <a:buNone/>
            </a:pPr>
            <a:r>
              <a:rPr lang="en-US" sz="2600" b="1">
                <a:solidFill>
                  <a:srgbClr val="0070C0"/>
                </a:solidFill>
                <a:latin typeface="Times New Roman" panose="02020603050405020304" pitchFamily="18" charset="0"/>
                <a:cs typeface="Times New Roman" panose="02020603050405020304" pitchFamily="18" charset="0"/>
              </a:rPr>
              <a:t>ĐỐI VỚI NHÀ TRƯỜNG:</a:t>
            </a:r>
          </a:p>
          <a:p>
            <a:pPr>
              <a:spcBef>
                <a:spcPts val="400"/>
              </a:spcBef>
              <a:buFontTx/>
              <a:buChar char="-"/>
            </a:pPr>
            <a:r>
              <a:rPr lang="vi-VN" sz="2600">
                <a:solidFill>
                  <a:srgbClr val="0070C0"/>
                </a:solidFill>
                <a:latin typeface="Times New Roman" panose="02020603050405020304" pitchFamily="18" charset="0"/>
                <a:cs typeface="Times New Roman" panose="02020603050405020304" pitchFamily="18" charset="0"/>
              </a:rPr>
              <a:t>Cho trẻ tăng cường các hoạt động vui chơi ngoài trời</a:t>
            </a:r>
            <a:r>
              <a:rPr lang="en-US" sz="2600">
                <a:solidFill>
                  <a:srgbClr val="0070C0"/>
                </a:solidFill>
                <a:latin typeface="Times New Roman" panose="02020603050405020304" pitchFamily="18" charset="0"/>
                <a:cs typeface="Times New Roman" panose="02020603050405020304" pitchFamily="18" charset="0"/>
              </a:rPr>
              <a:t>, </a:t>
            </a:r>
            <a:r>
              <a:rPr lang="vi-VN" sz="2600">
                <a:solidFill>
                  <a:srgbClr val="0070C0"/>
                </a:solidFill>
                <a:latin typeface="Times New Roman" panose="02020603050405020304" pitchFamily="18" charset="0"/>
                <a:cs typeface="Times New Roman" panose="02020603050405020304" pitchFamily="18" charset="0"/>
              </a:rPr>
              <a:t>tập cho trẻ nhìn gần, nhìn xa</a:t>
            </a:r>
            <a:endParaRPr lang="en-US" sz="260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600">
                <a:solidFill>
                  <a:srgbClr val="0070C0"/>
                </a:solidFill>
                <a:latin typeface="Times New Roman" panose="02020603050405020304" pitchFamily="18" charset="0"/>
                <a:cs typeface="Times New Roman" panose="02020603050405020304" pitchFamily="18" charset="0"/>
              </a:rPr>
              <a:t>Cần trang bị bàn, ghế có độ cao phù hợp, đèn sáng để trẻ sử dụng khi viết, vẽ, xem sách, trong sinh hoạt</a:t>
            </a:r>
            <a:r>
              <a:rPr lang="en-US" sz="2600">
                <a:solidFill>
                  <a:srgbClr val="0070C0"/>
                </a:solidFill>
                <a:latin typeface="Times New Roman" panose="02020603050405020304" pitchFamily="18" charset="0"/>
                <a:cs typeface="Times New Roman" panose="02020603050405020304" pitchFamily="18" charset="0"/>
              </a:rPr>
              <a:t>. Đ</a:t>
            </a:r>
            <a:r>
              <a:rPr lang="vi-VN" sz="2600">
                <a:solidFill>
                  <a:srgbClr val="0070C0"/>
                </a:solidFill>
                <a:latin typeface="Times New Roman" panose="02020603050405020304" pitchFamily="18" charset="0"/>
                <a:cs typeface="Times New Roman" panose="02020603050405020304" pitchFamily="18" charset="0"/>
              </a:rPr>
              <a:t>ảm bảo đủ ánh sáng trong lớp học. </a:t>
            </a:r>
            <a:endParaRPr lang="en-US" sz="260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600">
                <a:solidFill>
                  <a:srgbClr val="0070C0"/>
                </a:solidFill>
                <a:latin typeface="Times New Roman" panose="02020603050405020304" pitchFamily="18" charset="0"/>
                <a:cs typeface="Times New Roman" panose="02020603050405020304" pitchFamily="18" charset="0"/>
              </a:rPr>
              <a:t>Giáo viên bao quát, đảm bảo các trẻ đều được sinh hoạt vui chơi trong các điều kiện tốt nhất, tránh những nguy cơ có thể gây tác động không tốt: tăng điều tiết, nhiễm khuẩn, hay chấn thương cho mắt. Khi ngồi tập vẽ, tập tô, giáo viên hướng dẫn giúp đỡ trẻ ngồi thẳng lưng, ngay ngắn, không cúi sát mặt xuống bàn, khoảng cách từ mắt đến vở là 20 - 25cm (tương ửng khoảng cách từ mặt bàn đến mắt bằng 1 khuỷu tay trẻ.</a:t>
            </a:r>
            <a:endParaRPr lang="en-US" sz="260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600">
                <a:solidFill>
                  <a:srgbClr val="0070C0"/>
                </a:solidFill>
                <a:latin typeface="Times New Roman" panose="02020603050405020304" pitchFamily="18" charset="0"/>
                <a:cs typeface="Times New Roman" panose="02020603050405020304" pitchFamily="18" charset="0"/>
              </a:rPr>
              <a:t>Duy trì một chế </a:t>
            </a:r>
            <a:r>
              <a:rPr lang="en-US" sz="2600">
                <a:solidFill>
                  <a:srgbClr val="0070C0"/>
                </a:solidFill>
                <a:latin typeface="Times New Roman" panose="02020603050405020304" pitchFamily="18" charset="0"/>
                <a:cs typeface="Times New Roman" panose="02020603050405020304" pitchFamily="18" charset="0"/>
              </a:rPr>
              <a:t>độ</a:t>
            </a:r>
            <a:r>
              <a:rPr lang="vi-VN" sz="2600">
                <a:solidFill>
                  <a:srgbClr val="0070C0"/>
                </a:solidFill>
                <a:latin typeface="Times New Roman" panose="02020603050405020304" pitchFamily="18" charset="0"/>
                <a:cs typeface="Times New Roman" panose="02020603050405020304" pitchFamily="18" charset="0"/>
              </a:rPr>
              <a:t> sinh hoạt khoa học giữa các hoạt động vui chơi, học tập, ăn uống, ngủ nghỉ để mắt được nghỉ ngơi thư giãn.</a:t>
            </a:r>
            <a:endParaRPr lang="en-US" sz="260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en-US" sz="2600">
                <a:solidFill>
                  <a:srgbClr val="0070C0"/>
                </a:solidFill>
                <a:latin typeface="Times New Roman" panose="02020603050405020304" pitchFamily="18" charset="0"/>
                <a:cs typeface="Times New Roman" panose="02020603050405020304" pitchFamily="18" charset="0"/>
              </a:rPr>
              <a:t>Đảm </a:t>
            </a:r>
            <a:r>
              <a:rPr lang="vi-VN" sz="2600">
                <a:solidFill>
                  <a:srgbClr val="0070C0"/>
                </a:solidFill>
                <a:latin typeface="Times New Roman" panose="02020603050405020304" pitchFamily="18" charset="0"/>
                <a:cs typeface="Times New Roman" panose="02020603050405020304" pitchFamily="18" charset="0"/>
              </a:rPr>
              <a:t>bảo thực đơn đầy đủ chất dinh dưỡng, đặc biệt bổ sung đầy đủ vitamin A</a:t>
            </a:r>
            <a:endParaRPr lang="en-US" sz="260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600">
                <a:solidFill>
                  <a:srgbClr val="0070C0"/>
                </a:solidFill>
                <a:latin typeface="Times New Roman" panose="02020603050405020304" pitchFamily="18" charset="0"/>
                <a:cs typeface="Times New Roman" panose="02020603050405020304" pitchFamily="18" charset="0"/>
              </a:rPr>
              <a:t>Tổ chức kiểm tra, đo thị lực mắt tối thiểu 01 lần/năm</a:t>
            </a:r>
            <a:r>
              <a:rPr lang="en-US" sz="2600">
                <a:solidFill>
                  <a:srgbClr val="0070C0"/>
                </a:solidFill>
                <a:latin typeface="Times New Roman" panose="02020603050405020304" pitchFamily="18" charset="0"/>
                <a:cs typeface="Times New Roman" panose="02020603050405020304" pitchFamily="18" charset="0"/>
              </a:rPr>
              <a:t>, tốt nhất là vào đầu năm học</a:t>
            </a:r>
            <a:r>
              <a:rPr lang="vi-VN" sz="2600">
                <a:solidFill>
                  <a:srgbClr val="0070C0"/>
                </a:solidFill>
                <a:latin typeface="Times New Roman" panose="02020603050405020304" pitchFamily="18" charset="0"/>
                <a:cs typeface="Times New Roman" panose="02020603050405020304" pitchFamily="18" charset="0"/>
              </a:rPr>
              <a:t>, riêng trẻ có tật khúc xạ kiểm tra thị lực mắt tối thiểu 6 tháng/lần. </a:t>
            </a:r>
            <a:endParaRPr lang="en-US" sz="260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endParaRPr lang="en-US" sz="26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49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C12144A6-67B8-1F8E-AA0D-29B5C6D30F75}"/>
              </a:ext>
            </a:extLst>
          </p:cNvPr>
          <p:cNvSpPr>
            <a:spLocks noGrp="1"/>
          </p:cNvSpPr>
          <p:nvPr>
            <p:ph idx="1"/>
          </p:nvPr>
        </p:nvSpPr>
        <p:spPr>
          <a:xfrm>
            <a:off x="762000" y="1143000"/>
            <a:ext cx="10972800" cy="4953000"/>
          </a:xfrm>
        </p:spPr>
        <p:txBody>
          <a:bodyPr>
            <a:normAutofit/>
          </a:bodyPr>
          <a:lstStyle/>
          <a:p>
            <a:pPr marL="0" indent="0">
              <a:spcBef>
                <a:spcPts val="400"/>
              </a:spcBef>
              <a:buNone/>
            </a:pPr>
            <a:r>
              <a:rPr lang="en-US" sz="2400" b="1" dirty="0">
                <a:solidFill>
                  <a:srgbClr val="0070C0"/>
                </a:solidFill>
                <a:latin typeface="Times New Roman" panose="02020603050405020304" pitchFamily="18" charset="0"/>
                <a:cs typeface="Times New Roman" panose="02020603050405020304" pitchFamily="18" charset="0"/>
              </a:rPr>
              <a:t>Khuyến nghị tư thế ngồi đúng</a:t>
            </a:r>
          </a:p>
          <a:p>
            <a:pPr>
              <a:spcBef>
                <a:spcPts val="400"/>
              </a:spcBef>
              <a:buFontTx/>
              <a:buChar char="-"/>
            </a:pPr>
            <a:r>
              <a:rPr lang="vi-VN" sz="2400" dirty="0">
                <a:solidFill>
                  <a:srgbClr val="0070C0"/>
                </a:solidFill>
                <a:latin typeface="Times New Roman" panose="02020603050405020304" pitchFamily="18" charset="0"/>
                <a:cs typeface="Times New Roman" panose="02020603050405020304" pitchFamily="18" charset="0"/>
              </a:rPr>
              <a:t>Cho trẻ tăng cường các hoạt động vui chơi ngoài trời. </a:t>
            </a:r>
            <a:endParaRPr lang="en-US" sz="2400" dirty="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400" dirty="0">
                <a:solidFill>
                  <a:srgbClr val="0070C0"/>
                </a:solidFill>
                <a:latin typeface="Times New Roman" panose="02020603050405020304" pitchFamily="18" charset="0"/>
                <a:cs typeface="Times New Roman" panose="02020603050405020304" pitchFamily="18" charset="0"/>
              </a:rPr>
              <a:t>Với các hoạt động ngồi lâu: trong làn quen với chữ cái, tạo hình... cần chuẩn bị bàn, </a:t>
            </a:r>
            <a:r>
              <a:rPr lang="vi-VN" sz="2400" dirty="0" smtClean="0">
                <a:solidFill>
                  <a:srgbClr val="0070C0"/>
                </a:solidFill>
                <a:latin typeface="Times New Roman" panose="02020603050405020304" pitchFamily="18" charset="0"/>
                <a:cs typeface="Times New Roman" panose="02020603050405020304" pitchFamily="18" charset="0"/>
              </a:rPr>
              <a:t>ghế </a:t>
            </a:r>
            <a:r>
              <a:rPr lang="vi-VN" sz="2400" dirty="0">
                <a:solidFill>
                  <a:srgbClr val="0070C0"/>
                </a:solidFill>
                <a:latin typeface="Times New Roman" panose="02020603050405020304" pitchFamily="18" charset="0"/>
                <a:cs typeface="Times New Roman" panose="02020603050405020304" pitchFamily="18" charset="0"/>
              </a:rPr>
              <a:t>có kích thước phù hợp với độ tuổi. </a:t>
            </a:r>
            <a:endParaRPr lang="en-US" sz="2400" dirty="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400" dirty="0">
                <a:solidFill>
                  <a:srgbClr val="0070C0"/>
                </a:solidFill>
                <a:latin typeface="Times New Roman" panose="02020603050405020304" pitchFamily="18" charset="0"/>
                <a:cs typeface="Times New Roman" panose="02020603050405020304" pitchFamily="18" charset="0"/>
              </a:rPr>
              <a:t>Tập cho trẻ tư thế ngồi thoải mái, không gò bó, hoạt động trên vùng mặt bàn.</a:t>
            </a:r>
            <a:endParaRPr lang="en-US" sz="2400" dirty="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400" dirty="0">
                <a:solidFill>
                  <a:srgbClr val="0070C0"/>
                </a:solidFill>
                <a:latin typeface="Times New Roman" panose="02020603050405020304" pitchFamily="18" charset="0"/>
                <a:cs typeface="Times New Roman" panose="02020603050405020304" pitchFamily="18" charset="0"/>
              </a:rPr>
              <a:t> Khoảng cách từ mắt đến vật cần nhìn khoảng 20 - 30cm (tương đương với 1 khuỷu tay). </a:t>
            </a:r>
            <a:endParaRPr lang="en-US" sz="2400" dirty="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400" dirty="0">
                <a:solidFill>
                  <a:srgbClr val="0070C0"/>
                </a:solidFill>
                <a:latin typeface="Times New Roman" panose="02020603050405020304" pitchFamily="18" charset="0"/>
                <a:cs typeface="Times New Roman" panose="02020603050405020304" pitchFamily="18" charset="0"/>
              </a:rPr>
              <a:t> Cột sống ở tư thế thẳng, tựa vào thành sau ghế và vuông góc với mặt ghế</a:t>
            </a:r>
            <a:r>
              <a:rPr lang="en-US" sz="2400" dirty="0">
                <a:solidFill>
                  <a:srgbClr val="0070C0"/>
                </a:solidFill>
                <a:latin typeface="Times New Roman" panose="02020603050405020304" pitchFamily="18" charset="0"/>
                <a:cs typeface="Times New Roman" panose="02020603050405020304" pitchFamily="18" charset="0"/>
              </a:rPr>
              <a:t>.</a:t>
            </a:r>
          </a:p>
          <a:p>
            <a:pPr>
              <a:spcBef>
                <a:spcPts val="400"/>
              </a:spcBef>
              <a:buFontTx/>
              <a:buChar char="-"/>
            </a:pPr>
            <a:r>
              <a:rPr lang="vi-VN" sz="2400" dirty="0">
                <a:solidFill>
                  <a:srgbClr val="0070C0"/>
                </a:solidFill>
                <a:latin typeface="Times New Roman" panose="02020603050405020304" pitchFamily="18" charset="0"/>
                <a:cs typeface="Times New Roman" panose="02020603050405020304" pitchFamily="18" charset="0"/>
              </a:rPr>
              <a:t>Khi viết giữ cân bằng hai vai, 2 tay tựa trên mặt bàn, 2 chân đặt song song.</a:t>
            </a:r>
            <a:endParaRPr lang="en-US" sz="2400" dirty="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400" dirty="0">
                <a:solidFill>
                  <a:srgbClr val="0070C0"/>
                </a:solidFill>
                <a:latin typeface="Times New Roman" panose="02020603050405020304" pitchFamily="18" charset="0"/>
                <a:cs typeface="Times New Roman" panose="02020603050405020304" pitchFamily="18" charset="0"/>
              </a:rPr>
              <a:t> Không tỳ sát ngực vào thành bàn…</a:t>
            </a:r>
            <a:endParaRPr lang="en-US" sz="2400" dirty="0">
              <a:solidFill>
                <a:srgbClr val="0070C0"/>
              </a:solidFill>
              <a:latin typeface="Times New Roman" panose="02020603050405020304" pitchFamily="18" charset="0"/>
              <a:cs typeface="Times New Roman" panose="02020603050405020304" pitchFamily="18" charset="0"/>
            </a:endParaRPr>
          </a:p>
          <a:p>
            <a:pPr marL="0" indent="0">
              <a:spcBef>
                <a:spcPts val="400"/>
              </a:spcBef>
              <a:buNone/>
            </a:pPr>
            <a:r>
              <a:rPr lang="vi-VN" sz="2400" dirty="0">
                <a:solidFill>
                  <a:srgbClr val="0070C0"/>
                </a:solidFill>
                <a:latin typeface="Times New Roman" panose="02020603050405020304" pitchFamily="18" charset="0"/>
                <a:cs typeface="Times New Roman" panose="02020603050405020304" pitchFamily="18" charset="0"/>
              </a:rPr>
              <a:t>- Ánh sáng đủ và ngồi thuận chiều với ánh sáng.</a:t>
            </a:r>
            <a:endParaRPr lang="en-US" alt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996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228600"/>
            <a:ext cx="10439400" cy="584775"/>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V. LIÊN HỆ THỰC TIỄN TẠI TRƯỜNG MẦM NON</a:t>
            </a:r>
            <a:endParaRPr lang="en-US" sz="3200" dirty="0"/>
          </a:p>
        </p:txBody>
      </p:sp>
      <p:sp>
        <p:nvSpPr>
          <p:cNvPr id="2" name="Text Placeholder 6">
            <a:extLst>
              <a:ext uri="{FF2B5EF4-FFF2-40B4-BE49-F238E27FC236}">
                <a16:creationId xmlns:a16="http://schemas.microsoft.com/office/drawing/2014/main" id="{C12144A6-67B8-1F8E-AA0D-29B5C6D30F75}"/>
              </a:ext>
            </a:extLst>
          </p:cNvPr>
          <p:cNvSpPr>
            <a:spLocks noGrp="1"/>
          </p:cNvSpPr>
          <p:nvPr>
            <p:ph idx="1"/>
          </p:nvPr>
        </p:nvSpPr>
        <p:spPr>
          <a:xfrm>
            <a:off x="762000" y="1143000"/>
            <a:ext cx="10972800" cy="4953000"/>
          </a:xfrm>
        </p:spPr>
        <p:txBody>
          <a:bodyPr>
            <a:normAutofit/>
          </a:bodyPr>
          <a:lstStyle/>
          <a:p>
            <a:pPr marL="0" indent="0">
              <a:spcBef>
                <a:spcPts val="400"/>
              </a:spcBef>
              <a:buNone/>
            </a:pPr>
            <a:r>
              <a:rPr lang="en-US" sz="2400" b="1">
                <a:solidFill>
                  <a:srgbClr val="0070C0"/>
                </a:solidFill>
                <a:latin typeface="Times New Roman" panose="02020603050405020304" pitchFamily="18" charset="0"/>
                <a:cs typeface="Times New Roman" panose="02020603050405020304" pitchFamily="18" charset="0"/>
              </a:rPr>
              <a:t>ĐỐI VỚI GIA ĐÌNH</a:t>
            </a:r>
          </a:p>
          <a:p>
            <a:pPr>
              <a:spcBef>
                <a:spcPts val="400"/>
              </a:spcBef>
              <a:buFontTx/>
              <a:buChar char="-"/>
            </a:pPr>
            <a:r>
              <a:rPr lang="vi-VN" sz="2400">
                <a:solidFill>
                  <a:srgbClr val="0070C0"/>
                </a:solidFill>
                <a:latin typeface="Times New Roman" panose="02020603050405020304" pitchFamily="18" charset="0"/>
                <a:cs typeface="Times New Roman" panose="02020603050405020304" pitchFamily="18" charset="0"/>
              </a:rPr>
              <a:t>Cho trẻ tăng cường các hoạt động vui chơi ngoài trời. </a:t>
            </a:r>
            <a:endParaRPr lang="en-US" sz="240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400">
                <a:solidFill>
                  <a:srgbClr val="0070C0"/>
                </a:solidFill>
                <a:latin typeface="Times New Roman" panose="02020603050405020304" pitchFamily="18" charset="0"/>
                <a:cs typeface="Times New Roman" panose="02020603050405020304" pitchFamily="18" charset="0"/>
              </a:rPr>
              <a:t>Không cho trẻ xem tivi, điện thoại ở khoảng cách gần, liên tục và quá lâu, quá nhiều.</a:t>
            </a:r>
            <a:r>
              <a:rPr lang="en-US" sz="2400">
                <a:solidFill>
                  <a:srgbClr val="0070C0"/>
                </a:solidFill>
                <a:latin typeface="Times New Roman" panose="02020603050405020304" pitchFamily="18" charset="0"/>
                <a:cs typeface="Times New Roman" panose="02020603050405020304" pitchFamily="18" charset="0"/>
              </a:rPr>
              <a:t> </a:t>
            </a:r>
            <a:r>
              <a:rPr lang="vi-VN" sz="2400">
                <a:solidFill>
                  <a:srgbClr val="0070C0"/>
                </a:solidFill>
                <a:latin typeface="Times New Roman" panose="02020603050405020304" pitchFamily="18" charset="0"/>
                <a:cs typeface="Times New Roman" panose="02020603050405020304" pitchFamily="18" charset="0"/>
              </a:rPr>
              <a:t>Khoảng cách xem tivi nên giữ tối thiểu là 3m. Sau 20 phút nhìn các vật ở gần trong tầm 50cm, mắt cần nhìn ra xa trên 6m và thư giãn trong 20 giây. </a:t>
            </a:r>
            <a:endParaRPr lang="en-US" sz="240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400">
                <a:solidFill>
                  <a:srgbClr val="0070C0"/>
                </a:solidFill>
                <a:latin typeface="Times New Roman" panose="02020603050405020304" pitchFamily="18" charset="0"/>
                <a:cs typeface="Times New Roman" panose="02020603050405020304" pitchFamily="18" charset="0"/>
              </a:rPr>
              <a:t>Khi trẻ ngồi tập tô, tập vẽ giúp đỡ và hướng dẫn trẻ ngồi thẳng lưng, ngay ngắn, không cúi sát mặt xuống bàn và đảm bảo đủ ánh sáng, khoảng cách từ mắt đến mặt bàn khoảng một khuỷu tay trẻ.</a:t>
            </a:r>
            <a:endParaRPr lang="en-US" sz="240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r>
              <a:rPr lang="vi-VN" sz="2400">
                <a:solidFill>
                  <a:srgbClr val="0070C0"/>
                </a:solidFill>
                <a:latin typeface="Times New Roman" panose="02020603050405020304" pitchFamily="18" charset="0"/>
                <a:cs typeface="Times New Roman" panose="02020603050405020304" pitchFamily="18" charset="0"/>
              </a:rPr>
              <a:t>Cho trẻ ăn uống đầy đủ chất dinh dưỡng, đặc biệt bổ sung đầy đủ Vitamin A (trứng, sữa, gan, các loại rau củ quả có màu xanh thẫm, cam, đỏ, vàng</a:t>
            </a:r>
            <a:r>
              <a:rPr lang="en-US" sz="2400">
                <a:solidFill>
                  <a:srgbClr val="0070C0"/>
                </a:solidFill>
                <a:latin typeface="Times New Roman" panose="02020603050405020304" pitchFamily="18" charset="0"/>
                <a:cs typeface="Times New Roman" panose="02020603050405020304" pitchFamily="18" charset="0"/>
              </a:rPr>
              <a:t>)</a:t>
            </a:r>
          </a:p>
          <a:p>
            <a:pPr>
              <a:spcBef>
                <a:spcPts val="400"/>
              </a:spcBef>
              <a:buFontTx/>
              <a:buChar char="-"/>
            </a:pPr>
            <a:r>
              <a:rPr lang="vi-VN" sz="2400">
                <a:solidFill>
                  <a:srgbClr val="0070C0"/>
                </a:solidFill>
                <a:latin typeface="Times New Roman" panose="02020603050405020304" pitchFamily="18" charset="0"/>
                <a:cs typeface="Times New Roman" panose="02020603050405020304" pitchFamily="18" charset="0"/>
              </a:rPr>
              <a:t>Phối hợp với nhà trường cho trẻ đi kiểm tra thị lực hàng năm.</a:t>
            </a:r>
            <a:endParaRPr lang="en-US" sz="2400">
              <a:solidFill>
                <a:srgbClr val="0070C0"/>
              </a:solidFill>
              <a:latin typeface="Times New Roman" panose="02020603050405020304" pitchFamily="18" charset="0"/>
              <a:cs typeface="Times New Roman" panose="02020603050405020304" pitchFamily="18" charset="0"/>
            </a:endParaRPr>
          </a:p>
          <a:p>
            <a:pPr>
              <a:spcBef>
                <a:spcPts val="400"/>
              </a:spcBef>
              <a:buFontTx/>
              <a:buChar char="-"/>
            </a:pPr>
            <a:endParaRPr lang="en-US" altLang="en-US" sz="24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43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CE0661-3BDD-446F-354B-90137FA1BA24}"/>
              </a:ext>
            </a:extLst>
          </p:cNvPr>
          <p:cNvSpPr txBox="1"/>
          <p:nvPr/>
        </p:nvSpPr>
        <p:spPr>
          <a:xfrm>
            <a:off x="1307816" y="266235"/>
            <a:ext cx="10579384" cy="923330"/>
          </a:xfrm>
          <a:prstGeom prst="rect">
            <a:avLst/>
          </a:prstGeom>
          <a:noFill/>
        </p:spPr>
        <p:txBody>
          <a:bodyPr wrap="square">
            <a:spAutoFit/>
          </a:bodyPr>
          <a:lstStyle/>
          <a:p>
            <a:r>
              <a:rPr lang="en-US" sz="2700" b="1">
                <a:solidFill>
                  <a:srgbClr val="FF0000"/>
                </a:solidFill>
                <a:latin typeface="Times New Roman" panose="02020603050405020304" pitchFamily="18" charset="0"/>
                <a:cs typeface="Times New Roman" panose="02020603050405020304" pitchFamily="18" charset="0"/>
              </a:rPr>
              <a:t>IV. Hoạt động nhóm: Xây dựng chương trình truyền thông cộng đồng</a:t>
            </a:r>
          </a:p>
          <a:p>
            <a:endParaRPr lang="en-US" sz="2700" dirty="0"/>
          </a:p>
        </p:txBody>
      </p:sp>
    </p:spTree>
    <p:extLst>
      <p:ext uri="{BB962C8B-B14F-4D97-AF65-F5344CB8AC3E}">
        <p14:creationId xmlns:p14="http://schemas.microsoft.com/office/powerpoint/2010/main" val="3178552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514"/>
            <a:ext cx="10972800" cy="1143000"/>
          </a:xfrm>
        </p:spPr>
        <p:txBody>
          <a:bodyPr/>
          <a:lstStyle/>
          <a:p>
            <a:r>
              <a:rPr lang="en-US"/>
              <a:t>Thank for your listening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0" y="1447800"/>
            <a:ext cx="5912909" cy="4434682"/>
          </a:xfrm>
        </p:spPr>
      </p:pic>
    </p:spTree>
    <p:extLst>
      <p:ext uri="{BB962C8B-B14F-4D97-AF65-F5344CB8AC3E}">
        <p14:creationId xmlns:p14="http://schemas.microsoft.com/office/powerpoint/2010/main" val="2266227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79E7-E070-7F00-9B9B-F0122416B59A}"/>
              </a:ext>
            </a:extLst>
          </p:cNvPr>
          <p:cNvSpPr>
            <a:spLocks noGrp="1"/>
          </p:cNvSpPr>
          <p:nvPr>
            <p:ph type="title"/>
          </p:nvPr>
        </p:nvSpPr>
        <p:spPr/>
        <p:txBody>
          <a:bodyPr>
            <a:normAutofit fontScale="90000"/>
          </a:bodyPr>
          <a:lstStyle/>
          <a:p>
            <a:r>
              <a:rPr lang="en-US" b="1">
                <a:solidFill>
                  <a:srgbClr val="FF0000"/>
                </a:solidFill>
                <a:latin typeface="Times New Roman" pitchFamily="18" charset="0"/>
                <a:cs typeface="Times New Roman" pitchFamily="18" charset="0"/>
              </a:rPr>
              <a:t> </a:t>
            </a:r>
            <a:r>
              <a:rPr lang="en-US" b="1">
                <a:solidFill>
                  <a:srgbClr val="ED7D31"/>
                </a:solidFill>
                <a:latin typeface="Arial"/>
                <a:cs typeface="Arial"/>
              </a:rPr>
              <a:t>MỤC TIÊU</a:t>
            </a:r>
            <a:r>
              <a:rPr lang="en-US" b="1">
                <a:solidFill>
                  <a:srgbClr val="FF0000"/>
                </a:solidFill>
                <a:latin typeface="Times New Roman" pitchFamily="18" charset="0"/>
                <a:cs typeface="Times New Roman" pitchFamily="18" charset="0"/>
              </a:rPr>
              <a:t/>
            </a:r>
            <a:br>
              <a:rPr lang="en-US" b="1">
                <a:solidFill>
                  <a:srgbClr val="FF0000"/>
                </a:solidFill>
                <a:latin typeface="Times New Roman" pitchFamily="18" charset="0"/>
                <a:cs typeface="Times New Roman" pitchFamily="18" charset="0"/>
              </a:rPr>
            </a:br>
            <a:endParaRPr lang="en-US"/>
          </a:p>
        </p:txBody>
      </p:sp>
      <p:sp>
        <p:nvSpPr>
          <p:cNvPr id="5" name="Text Placeholder 6">
            <a:extLst>
              <a:ext uri="{FF2B5EF4-FFF2-40B4-BE49-F238E27FC236}">
                <a16:creationId xmlns:a16="http://schemas.microsoft.com/office/drawing/2014/main" id="{8CF642C0-76CF-DFE2-2FA8-AC7525F1F87A}"/>
              </a:ext>
            </a:extLst>
          </p:cNvPr>
          <p:cNvSpPr>
            <a:spLocks noGrp="1"/>
          </p:cNvSpPr>
          <p:nvPr>
            <p:ph idx="1"/>
          </p:nvPr>
        </p:nvSpPr>
        <p:spPr>
          <a:xfrm>
            <a:off x="762000" y="1417638"/>
            <a:ext cx="10972800" cy="4525963"/>
          </a:xfrm>
        </p:spPr>
        <p:txBody>
          <a:bodyPr>
            <a:normAutofit lnSpcReduction="10000"/>
          </a:bodyPr>
          <a:lstStyle/>
          <a:p>
            <a:pPr marL="0" indent="0">
              <a:lnSpc>
                <a:spcPct val="110000"/>
              </a:lnSpc>
              <a:spcBef>
                <a:spcPts val="400"/>
              </a:spcBef>
              <a:buNone/>
            </a:pPr>
            <a:r>
              <a:rPr lang="en-US" altLang="en-US" sz="2800" b="1">
                <a:solidFill>
                  <a:srgbClr val="3F3F3F"/>
                </a:solidFill>
                <a:latin typeface="Arial"/>
                <a:cs typeface="Arial"/>
              </a:rPr>
              <a:t>1. Kiến thức</a:t>
            </a:r>
          </a:p>
          <a:p>
            <a:pPr marL="0" indent="0">
              <a:lnSpc>
                <a:spcPct val="110000"/>
              </a:lnSpc>
              <a:spcBef>
                <a:spcPts val="400"/>
              </a:spcBef>
              <a:buNone/>
            </a:pPr>
            <a:r>
              <a:rPr lang="en-US" sz="2800" b="1">
                <a:solidFill>
                  <a:srgbClr val="3F3F3F"/>
                </a:solidFill>
                <a:latin typeface="Arial"/>
                <a:cs typeface="Arial"/>
              </a:rPr>
              <a:t>	</a:t>
            </a:r>
            <a:r>
              <a:rPr lang="en-US" sz="2800">
                <a:solidFill>
                  <a:srgbClr val="3F3F3F"/>
                </a:solidFill>
                <a:latin typeface="Arial"/>
                <a:cs typeface="Arial"/>
              </a:rPr>
              <a:t>- Nêu được khái niệm và nguyên nhân gây bệnh cận thị</a:t>
            </a:r>
          </a:p>
          <a:p>
            <a:pPr marL="0" indent="0">
              <a:lnSpc>
                <a:spcPct val="110000"/>
              </a:lnSpc>
              <a:spcBef>
                <a:spcPts val="400"/>
              </a:spcBef>
              <a:buNone/>
            </a:pPr>
            <a:r>
              <a:rPr lang="en-US" altLang="en-US" sz="2800">
                <a:solidFill>
                  <a:srgbClr val="3F3F3F"/>
                </a:solidFill>
                <a:latin typeface="Arial"/>
                <a:cs typeface="Arial"/>
              </a:rPr>
              <a:t>	- Nêu được các biện pháp phòng ngừa bệnh cận thị</a:t>
            </a:r>
          </a:p>
          <a:p>
            <a:pPr marL="0" indent="0">
              <a:lnSpc>
                <a:spcPct val="110000"/>
              </a:lnSpc>
              <a:spcBef>
                <a:spcPts val="400"/>
              </a:spcBef>
              <a:buNone/>
            </a:pPr>
            <a:r>
              <a:rPr lang="en-US" altLang="en-US" sz="2800" b="1">
                <a:solidFill>
                  <a:srgbClr val="3F3F3F"/>
                </a:solidFill>
                <a:latin typeface="Arial"/>
                <a:cs typeface="Arial"/>
              </a:rPr>
              <a:t>2. Kỹ năng:</a:t>
            </a:r>
          </a:p>
          <a:p>
            <a:pPr marL="0" indent="0">
              <a:lnSpc>
                <a:spcPct val="110000"/>
              </a:lnSpc>
              <a:spcBef>
                <a:spcPts val="400"/>
              </a:spcBef>
              <a:buNone/>
            </a:pPr>
            <a:r>
              <a:rPr lang="en-US" altLang="en-US" sz="2800" b="1">
                <a:solidFill>
                  <a:srgbClr val="3F3F3F"/>
                </a:solidFill>
                <a:latin typeface="Arial"/>
                <a:cs typeface="Arial"/>
              </a:rPr>
              <a:t> 	</a:t>
            </a:r>
            <a:r>
              <a:rPr lang="en-US" altLang="en-US" sz="2800">
                <a:solidFill>
                  <a:srgbClr val="3F3F3F"/>
                </a:solidFill>
                <a:latin typeface="Arial"/>
                <a:cs typeface="Arial"/>
              </a:rPr>
              <a:t>- Tóm tắt bài học bằng phương pháp sơ đồ tư duy</a:t>
            </a:r>
            <a:r>
              <a:rPr lang="vi-VN" sz="2800" b="1">
                <a:solidFill>
                  <a:srgbClr val="3F3F3F"/>
                </a:solidFill>
                <a:latin typeface="Arial"/>
                <a:cs typeface="Arial"/>
              </a:rPr>
              <a:t/>
            </a:r>
            <a:br>
              <a:rPr lang="vi-VN" sz="2800" b="1">
                <a:solidFill>
                  <a:srgbClr val="3F3F3F"/>
                </a:solidFill>
                <a:latin typeface="Arial"/>
                <a:cs typeface="Arial"/>
              </a:rPr>
            </a:br>
            <a:r>
              <a:rPr lang="en-US" altLang="en-US" sz="2800" b="1">
                <a:solidFill>
                  <a:srgbClr val="3F3F3F"/>
                </a:solidFill>
                <a:latin typeface="Arial"/>
                <a:cs typeface="Arial"/>
              </a:rPr>
              <a:t>3.Thái độ: </a:t>
            </a:r>
          </a:p>
          <a:p>
            <a:pPr marL="0" indent="0">
              <a:lnSpc>
                <a:spcPct val="110000"/>
              </a:lnSpc>
              <a:spcBef>
                <a:spcPts val="400"/>
              </a:spcBef>
              <a:buNone/>
            </a:pPr>
            <a:r>
              <a:rPr lang="en-US" altLang="en-US" sz="2800" b="1">
                <a:solidFill>
                  <a:srgbClr val="3F3F3F"/>
                </a:solidFill>
                <a:latin typeface="Arial"/>
                <a:cs typeface="Arial"/>
              </a:rPr>
              <a:t>	</a:t>
            </a:r>
            <a:r>
              <a:rPr lang="en-US" altLang="en-US" sz="2800">
                <a:solidFill>
                  <a:srgbClr val="3F3F3F"/>
                </a:solidFill>
                <a:latin typeface="Arial"/>
                <a:cs typeface="Arial"/>
              </a:rPr>
              <a:t>- Nhận thức được tầm quan trọng của việc phòng ngừa bệnh cận thị</a:t>
            </a:r>
          </a:p>
          <a:p>
            <a:pPr marL="0" indent="0">
              <a:lnSpc>
                <a:spcPct val="110000"/>
              </a:lnSpc>
              <a:spcBef>
                <a:spcPts val="400"/>
              </a:spcBef>
              <a:buNone/>
            </a:pPr>
            <a:r>
              <a:rPr lang="en-US" altLang="en-US" sz="2800">
                <a:solidFill>
                  <a:srgbClr val="3F3F3F"/>
                </a:solidFill>
                <a:latin typeface="Arial"/>
                <a:cs typeface="Arial"/>
              </a:rPr>
              <a:t>	- Quan tâm và bảo vệ đôi mắt của trẻ tại trường m</a:t>
            </a:r>
          </a:p>
          <a:p>
            <a:pPr marL="0" indent="0">
              <a:lnSpc>
                <a:spcPct val="110000"/>
              </a:lnSpc>
              <a:spcBef>
                <a:spcPts val="400"/>
              </a:spcBef>
              <a:buNone/>
            </a:pPr>
            <a:endParaRPr lang="en-US" altLang="en-US" sz="2667">
              <a:solidFill>
                <a:schemeClr val="accent2">
                  <a:lumMod val="75000"/>
                </a:schemeClr>
              </a:solidFill>
              <a:latin typeface="UTM Swiss Condensed" panose="02000500000000000000" pitchFamily="2" charset="0"/>
            </a:endParaRPr>
          </a:p>
          <a:p>
            <a:pPr marL="0" indent="0">
              <a:lnSpc>
                <a:spcPct val="110000"/>
              </a:lnSpc>
              <a:spcBef>
                <a:spcPts val="400"/>
              </a:spcBef>
              <a:buNone/>
            </a:pPr>
            <a:endParaRPr lang="en-US" altLang="en-US" sz="2667" b="1" u="sng" dirty="0">
              <a:solidFill>
                <a:srgbClr val="FF0000"/>
              </a:solidFill>
              <a:latin typeface="UTM Swiss Condensed" panose="02000500000000000000" pitchFamily="2" charset="0"/>
            </a:endParaRPr>
          </a:p>
        </p:txBody>
      </p:sp>
    </p:spTree>
    <p:extLst>
      <p:ext uri="{BB962C8B-B14F-4D97-AF65-F5344CB8AC3E}">
        <p14:creationId xmlns:p14="http://schemas.microsoft.com/office/powerpoint/2010/main" val="1475880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92BDB-ED6B-053A-E456-3D6B88BDB558}"/>
              </a:ext>
            </a:extLst>
          </p:cNvPr>
          <p:cNvPicPr>
            <a:picLocks noChangeAspect="1"/>
          </p:cNvPicPr>
          <p:nvPr/>
        </p:nvPicPr>
        <p:blipFill>
          <a:blip r:embed="rId3"/>
          <a:stretch>
            <a:fillRect/>
          </a:stretch>
        </p:blipFill>
        <p:spPr>
          <a:xfrm>
            <a:off x="0" y="1390"/>
            <a:ext cx="12192000" cy="6855220"/>
          </a:xfrm>
          <a:prstGeom prst="rect">
            <a:avLst/>
          </a:prstGeom>
        </p:spPr>
      </p:pic>
    </p:spTree>
    <p:extLst>
      <p:ext uri="{BB962C8B-B14F-4D97-AF65-F5344CB8AC3E}">
        <p14:creationId xmlns:p14="http://schemas.microsoft.com/office/powerpoint/2010/main" val="118685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ấu tạo mắt và cơ chế hoạt động của mắt - Bệnh Viện Mắt Sài Gòn">
            <a:extLst>
              <a:ext uri="{FF2B5EF4-FFF2-40B4-BE49-F238E27FC236}">
                <a16:creationId xmlns:a16="http://schemas.microsoft.com/office/drawing/2014/main" id="{88DDDACB-32FF-534D-853F-213FC3ECB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069848"/>
            <a:ext cx="6347552" cy="526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7139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5502CF-B62B-8B6D-29B2-FF6239151694}"/>
              </a:ext>
            </a:extLst>
          </p:cNvPr>
          <p:cNvSpPr txBox="1"/>
          <p:nvPr/>
        </p:nvSpPr>
        <p:spPr>
          <a:xfrm>
            <a:off x="3810000" y="304800"/>
            <a:ext cx="6096000" cy="1569660"/>
          </a:xfrm>
          <a:prstGeom prst="rect">
            <a:avLst/>
          </a:prstGeom>
          <a:noFill/>
        </p:spPr>
        <p:txBody>
          <a:bodyPr wrap="square">
            <a:spAutoFit/>
          </a:bodyPr>
          <a:lstStyle/>
          <a:p>
            <a:r>
              <a:rPr lang="en-US" sz="3200" b="1">
                <a:solidFill>
                  <a:srgbClr val="FF0000"/>
                </a:solidFill>
                <a:latin typeface="Times New Roman" pitchFamily="18" charset="0"/>
                <a:cs typeface="Times New Roman" pitchFamily="18" charset="0"/>
              </a:rPr>
              <a:t> </a:t>
            </a:r>
            <a:r>
              <a:rPr lang="en-US" sz="3200" b="1">
                <a:solidFill>
                  <a:srgbClr val="ED7D31"/>
                </a:solidFill>
                <a:latin typeface="Arial"/>
                <a:cs typeface="Arial"/>
              </a:rPr>
              <a:t>Video: Bệnh cận thị</a:t>
            </a:r>
          </a:p>
          <a:p>
            <a:r>
              <a:rPr lang="en-US" sz="3200" b="1">
                <a:solidFill>
                  <a:srgbClr val="FF0000"/>
                </a:solidFill>
                <a:latin typeface="Times New Roman" pitchFamily="18" charset="0"/>
                <a:cs typeface="Times New Roman" pitchFamily="18" charset="0"/>
              </a:rPr>
              <a:t/>
            </a:r>
            <a:br>
              <a:rPr lang="en-US" sz="3200" b="1">
                <a:solidFill>
                  <a:srgbClr val="FF0000"/>
                </a:solidFill>
                <a:latin typeface="Times New Roman" pitchFamily="18" charset="0"/>
                <a:cs typeface="Times New Roman" pitchFamily="18" charset="0"/>
              </a:rPr>
            </a:br>
            <a:endParaRPr lang="en-US" sz="3200"/>
          </a:p>
        </p:txBody>
      </p:sp>
      <p:pic>
        <p:nvPicPr>
          <p:cNvPr id="6" name="Mắt hoạt động như thế nào_ _ Cận thị là gì_ Viễn Thị là gì_ Loạn thị là gì_">
            <a:hlinkClick r:id="" action="ppaction://media"/>
            <a:extLst>
              <a:ext uri="{FF2B5EF4-FFF2-40B4-BE49-F238E27FC236}">
                <a16:creationId xmlns:a16="http://schemas.microsoft.com/office/drawing/2014/main" id="{7D2B8D98-56B5-B918-8F7F-D29CEBA5B86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81200" y="990600"/>
            <a:ext cx="8153400" cy="4586690"/>
          </a:xfrm>
        </p:spPr>
      </p:pic>
    </p:spTree>
    <p:extLst>
      <p:ext uri="{BB962C8B-B14F-4D97-AF65-F5344CB8AC3E}">
        <p14:creationId xmlns:p14="http://schemas.microsoft.com/office/powerpoint/2010/main" val="58663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r>
              <a:rPr lang="en-US" sz="3700" b="1" dirty="0">
                <a:solidFill>
                  <a:srgbClr val="FF0000"/>
                </a:solidFill>
                <a:latin typeface="Times New Roman" panose="02020603050405020304" pitchFamily="18" charset="0"/>
                <a:cs typeface="Times New Roman" panose="02020603050405020304" pitchFamily="18" charset="0"/>
              </a:rPr>
              <a:t>1</a:t>
            </a:r>
            <a:r>
              <a:rPr lang="en-US" sz="3700" b="1">
                <a:solidFill>
                  <a:srgbClr val="FF0000"/>
                </a:solidFill>
                <a:latin typeface="Times New Roman" panose="02020603050405020304" pitchFamily="18" charset="0"/>
                <a:cs typeface="Times New Roman" panose="02020603050405020304" pitchFamily="18" charset="0"/>
              </a:rPr>
              <a:t>. Định nghĩa</a:t>
            </a:r>
            <a:endParaRPr lang="en-US" sz="3700" b="1" dirty="0">
              <a:solidFill>
                <a:srgbClr val="FF0000"/>
              </a:solidFill>
            </a:endParaRPr>
          </a:p>
        </p:txBody>
      </p:sp>
      <p:sp>
        <p:nvSpPr>
          <p:cNvPr id="6" name="Rectangle 5"/>
          <p:cNvSpPr/>
          <p:nvPr/>
        </p:nvSpPr>
        <p:spPr>
          <a:xfrm>
            <a:off x="990600" y="1600200"/>
            <a:ext cx="5257800" cy="4278094"/>
          </a:xfrm>
          <a:prstGeom prst="rect">
            <a:avLst/>
          </a:prstGeom>
        </p:spPr>
        <p:txBody>
          <a:bodyPr wrap="square">
            <a:spAutoFit/>
          </a:bodyPr>
          <a:lstStyle/>
          <a:p>
            <a:r>
              <a:rPr lang="en-US" sz="3400">
                <a:solidFill>
                  <a:srgbClr val="0070C0"/>
                </a:solidFill>
                <a:latin typeface="Times New Roman" panose="02020603050405020304" pitchFamily="18" charset="0"/>
                <a:cs typeface="Times New Roman" panose="02020603050405020304" pitchFamily="18" charset="0"/>
              </a:rPr>
              <a:t>Cận thị là tật khúc xạ làm cho mắt chỉ nhìn thấy rõ vật ở gần trước mắt mà không nhìn thấy vật ở xa. Thường do trục trước sau của nhãn cầu dài hơn bình thường nên hình ảnh của vật hiện lên trước võng mạc</a:t>
            </a:r>
            <a:endParaRPr lang="en-US" sz="3400" dirty="0">
              <a:solidFill>
                <a:srgbClr val="0070C0"/>
              </a:solidFill>
              <a:latin typeface="Times New Roman" panose="02020603050405020304" pitchFamily="18" charset="0"/>
              <a:cs typeface="Times New Roman" panose="02020603050405020304" pitchFamily="18" charset="0"/>
            </a:endParaRPr>
          </a:p>
        </p:txBody>
      </p:sp>
      <p:pic>
        <p:nvPicPr>
          <p:cNvPr id="3" name="Picture 2" descr="Cận thị nguyên nhân và cách điều trị - Bệnh Viện Mắt Sài Gòn Cần Thơ">
            <a:extLst>
              <a:ext uri="{FF2B5EF4-FFF2-40B4-BE49-F238E27FC236}">
                <a16:creationId xmlns:a16="http://schemas.microsoft.com/office/drawing/2014/main" id="{659CB426-1C54-74A4-6879-5F3C201F9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905000"/>
            <a:ext cx="55626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02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ẬN THỊ LÀ GÌ?">
            <a:extLst>
              <a:ext uri="{FF2B5EF4-FFF2-40B4-BE49-F238E27FC236}">
                <a16:creationId xmlns:a16="http://schemas.microsoft.com/office/drawing/2014/main" id="{5299988D-475F-6C20-3A8C-85D92D86A7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8268076" cy="510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993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228600"/>
            <a:ext cx="8001000" cy="661720"/>
          </a:xfrm>
          <a:prstGeom prst="rect">
            <a:avLst/>
          </a:prstGeom>
        </p:spPr>
        <p:txBody>
          <a:bodyPr wrap="square">
            <a:spAutoFit/>
          </a:bodyPr>
          <a:lstStyle/>
          <a:p>
            <a:r>
              <a:rPr lang="en-US" sz="3700" b="1">
                <a:solidFill>
                  <a:srgbClr val="FF0000"/>
                </a:solidFill>
                <a:latin typeface="Times New Roman" panose="02020603050405020304" pitchFamily="18" charset="0"/>
                <a:cs typeface="Times New Roman" panose="02020603050405020304" pitchFamily="18" charset="0"/>
              </a:rPr>
              <a:t>II. Nguyên nhân gây bệnh cận thị</a:t>
            </a:r>
            <a:endParaRPr lang="en-US" sz="3700" dirty="0"/>
          </a:p>
        </p:txBody>
      </p:sp>
      <p:pic>
        <p:nvPicPr>
          <p:cNvPr id="5122" name="Picture 2" descr="Too much screen time linked to an epidemic of myopia among young people |  Daily Mail Online">
            <a:extLst>
              <a:ext uri="{FF2B5EF4-FFF2-40B4-BE49-F238E27FC236}">
                <a16:creationId xmlns:a16="http://schemas.microsoft.com/office/drawing/2014/main" id="{600A8F91-A465-F279-0150-35B60A44B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1535" y="4267200"/>
            <a:ext cx="342541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ận thị là gì? Nguyên nhân và phương pháp điều trị cận thị">
            <a:extLst>
              <a:ext uri="{FF2B5EF4-FFF2-40B4-BE49-F238E27FC236}">
                <a16:creationId xmlns:a16="http://schemas.microsoft.com/office/drawing/2014/main" id="{BCFC300D-BFE6-3677-8BB1-199CFF48E7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86" r="4018" b="3695"/>
          <a:stretch/>
        </p:blipFill>
        <p:spPr bwMode="auto">
          <a:xfrm>
            <a:off x="1905000" y="976476"/>
            <a:ext cx="6773878" cy="530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558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228600"/>
            <a:ext cx="8001000" cy="661720"/>
          </a:xfrm>
          <a:prstGeom prst="rect">
            <a:avLst/>
          </a:prstGeom>
        </p:spPr>
        <p:txBody>
          <a:bodyPr wrap="square">
            <a:spAutoFit/>
          </a:bodyPr>
          <a:lstStyle/>
          <a:p>
            <a:r>
              <a:rPr lang="en-US" sz="3700" b="1">
                <a:solidFill>
                  <a:srgbClr val="FF0000"/>
                </a:solidFill>
                <a:latin typeface="Times New Roman" panose="02020603050405020304" pitchFamily="18" charset="0"/>
                <a:cs typeface="Times New Roman" panose="02020603050405020304" pitchFamily="18" charset="0"/>
              </a:rPr>
              <a:t>II. Nguyên nhân gây bệnh cận thị</a:t>
            </a:r>
            <a:endParaRPr lang="en-US" sz="3700" dirty="0"/>
          </a:p>
        </p:txBody>
      </p:sp>
      <p:pic>
        <p:nvPicPr>
          <p:cNvPr id="5122" name="Picture 2" descr="Too much screen time linked to an epidemic of myopia among young people |  Daily Mail Online">
            <a:extLst>
              <a:ext uri="{FF2B5EF4-FFF2-40B4-BE49-F238E27FC236}">
                <a16:creationId xmlns:a16="http://schemas.microsoft.com/office/drawing/2014/main" id="{600A8F91-A465-F279-0150-35B60A44B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1535" y="4267200"/>
            <a:ext cx="3425410"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A2031F-D31E-3B08-9542-E4A669F09BB7}"/>
              </a:ext>
            </a:extLst>
          </p:cNvPr>
          <p:cNvSpPr txBox="1"/>
          <p:nvPr/>
        </p:nvSpPr>
        <p:spPr>
          <a:xfrm>
            <a:off x="685800" y="1066800"/>
            <a:ext cx="10820400" cy="3754874"/>
          </a:xfrm>
          <a:prstGeom prst="rect">
            <a:avLst/>
          </a:prstGeom>
          <a:noFill/>
        </p:spPr>
        <p:txBody>
          <a:bodyPr wrap="square">
            <a:spAutoFit/>
          </a:bodyPr>
          <a:lstStyle/>
          <a:p>
            <a:pPr marL="285750" indent="-285750">
              <a:buFontTx/>
              <a:buChar char="-"/>
            </a:pPr>
            <a:r>
              <a:rPr lang="vi-VN" sz="3400">
                <a:solidFill>
                  <a:srgbClr val="0070C0"/>
                </a:solidFill>
                <a:latin typeface="Times New Roman" panose="02020603050405020304" pitchFamily="18" charset="0"/>
                <a:cs typeface="Times New Roman" panose="02020603050405020304" pitchFamily="18" charset="0"/>
              </a:rPr>
              <a:t>Thường gặp là không gian sinh hoạt ch</a:t>
            </a:r>
            <a:r>
              <a:rPr lang="en-US" sz="3400">
                <a:solidFill>
                  <a:srgbClr val="0070C0"/>
                </a:solidFill>
                <a:latin typeface="Times New Roman" panose="02020603050405020304" pitchFamily="18" charset="0"/>
                <a:cs typeface="Times New Roman" panose="02020603050405020304" pitchFamily="18" charset="0"/>
              </a:rPr>
              <a:t>ậ</a:t>
            </a:r>
            <a:r>
              <a:rPr lang="vi-VN" sz="3400">
                <a:solidFill>
                  <a:srgbClr val="0070C0"/>
                </a:solidFill>
                <a:latin typeface="Times New Roman" panose="02020603050405020304" pitchFamily="18" charset="0"/>
                <a:cs typeface="Times New Roman" panose="02020603050405020304" pitchFamily="18" charset="0"/>
              </a:rPr>
              <a:t>t hẹp, các điều kiện vệ sinh cho hoạt động thị giác không đảm bảo (sử dụng mắt nhìn gần quá nhiều, điều kiện chiếu sáng không đảm bảo, mắt không được nghỉ ngơi đầy đủ</a:t>
            </a:r>
            <a:r>
              <a:rPr lang="en-US" sz="3400">
                <a:solidFill>
                  <a:srgbClr val="0070C0"/>
                </a:solidFill>
                <a:latin typeface="Times New Roman" panose="02020603050405020304" pitchFamily="18" charset="0"/>
                <a:cs typeface="Times New Roman" panose="02020603050405020304" pitchFamily="18" charset="0"/>
              </a:rPr>
              <a:t>)</a:t>
            </a:r>
          </a:p>
          <a:p>
            <a:pPr marL="285750" indent="-285750">
              <a:buFontTx/>
              <a:buChar char="-"/>
            </a:pPr>
            <a:r>
              <a:rPr lang="en-US" sz="3400">
                <a:solidFill>
                  <a:srgbClr val="0070C0"/>
                </a:solidFill>
                <a:latin typeface="Times New Roman" panose="02020603050405020304" pitchFamily="18" charset="0"/>
                <a:cs typeface="Times New Roman" panose="02020603050405020304" pitchFamily="18" charset="0"/>
              </a:rPr>
              <a:t>T</a:t>
            </a:r>
            <a:r>
              <a:rPr lang="vi-VN" sz="3400">
                <a:solidFill>
                  <a:srgbClr val="0070C0"/>
                </a:solidFill>
                <a:latin typeface="Times New Roman" panose="02020603050405020304" pitchFamily="18" charset="0"/>
                <a:cs typeface="Times New Roman" panose="02020603050405020304" pitchFamily="18" charset="0"/>
              </a:rPr>
              <a:t>ư thế ngồi học không đúng</a:t>
            </a:r>
            <a:endParaRPr lang="en-US" sz="3400">
              <a:solidFill>
                <a:srgbClr val="0070C0"/>
              </a:solidFill>
              <a:latin typeface="Times New Roman" panose="02020603050405020304" pitchFamily="18" charset="0"/>
              <a:cs typeface="Times New Roman" panose="02020603050405020304" pitchFamily="18" charset="0"/>
            </a:endParaRPr>
          </a:p>
          <a:p>
            <a:pPr marL="285750" indent="-285750">
              <a:buFontTx/>
              <a:buChar char="-"/>
            </a:pPr>
            <a:r>
              <a:rPr lang="en-US" sz="3400">
                <a:solidFill>
                  <a:srgbClr val="0070C0"/>
                </a:solidFill>
                <a:latin typeface="Times New Roman" panose="02020603050405020304" pitchFamily="18" charset="0"/>
                <a:cs typeface="Times New Roman" panose="02020603050405020304" pitchFamily="18" charset="0"/>
              </a:rPr>
              <a:t>B</a:t>
            </a:r>
            <a:r>
              <a:rPr lang="vi-VN" sz="3400">
                <a:solidFill>
                  <a:srgbClr val="0070C0"/>
                </a:solidFill>
                <a:latin typeface="Times New Roman" panose="02020603050405020304" pitchFamily="18" charset="0"/>
                <a:cs typeface="Times New Roman" panose="02020603050405020304" pitchFamily="18" charset="0"/>
              </a:rPr>
              <a:t>àn ghế ngồi học không phù hợp với chiều cao của cơ thể trẻ</a:t>
            </a:r>
            <a:endParaRPr lang="en-US" sz="34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95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2539</TotalTime>
  <Words>1798</Words>
  <Application>Microsoft Office PowerPoint</Application>
  <PresentationFormat>Widescreen</PresentationFormat>
  <Paragraphs>80</Paragraphs>
  <Slides>19</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Tahoma</vt:lpstr>
      <vt:lpstr>Times New Roman</vt:lpstr>
      <vt:lpstr>UTM Swiss Condensed</vt:lpstr>
      <vt:lpstr>Office Theme</vt:lpstr>
      <vt:lpstr>BỆNH CẬN THỊ</vt:lpstr>
      <vt:lpstr> MỤC TIÊU </vt:lpstr>
      <vt:lpstr>PowerPoint Presentation</vt:lpstr>
      <vt:lpstr>PowerPoint Presentation</vt:lpstr>
      <vt:lpstr>PowerPoint Presentation</vt:lpstr>
      <vt:lpstr>1. Định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for your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PC</cp:lastModifiedBy>
  <cp:revision>101</cp:revision>
  <dcterms:created xsi:type="dcterms:W3CDTF">2006-08-16T00:00:00Z</dcterms:created>
  <dcterms:modified xsi:type="dcterms:W3CDTF">2025-08-20T04:16:46Z</dcterms:modified>
</cp:coreProperties>
</file>