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81" r:id="rId2"/>
    <p:sldId id="445" r:id="rId3"/>
    <p:sldId id="284" r:id="rId4"/>
    <p:sldId id="464" r:id="rId5"/>
    <p:sldId id="465" r:id="rId6"/>
    <p:sldId id="466" r:id="rId7"/>
    <p:sldId id="467" r:id="rId8"/>
    <p:sldId id="468" r:id="rId9"/>
    <p:sldId id="469" r:id="rId10"/>
    <p:sldId id="473" r:id="rId11"/>
    <p:sldId id="470" r:id="rId12"/>
    <p:sldId id="471" r:id="rId13"/>
    <p:sldId id="472" r:id="rId14"/>
    <p:sldId id="475" r:id="rId15"/>
    <p:sldId id="476" r:id="rId16"/>
    <p:sldId id="477" r:id="rId17"/>
    <p:sldId id="373" r:id="rId18"/>
    <p:sldId id="387" r:id="rId19"/>
    <p:sldId id="385" r:id="rId20"/>
    <p:sldId id="447" r:id="rId21"/>
    <p:sldId id="389" r:id="rId22"/>
    <p:sldId id="390" r:id="rId23"/>
    <p:sldId id="451" r:id="rId24"/>
    <p:sldId id="391" r:id="rId25"/>
    <p:sldId id="392" r:id="rId26"/>
    <p:sldId id="450" r:id="rId27"/>
    <p:sldId id="448" r:id="rId28"/>
    <p:sldId id="452" r:id="rId29"/>
    <p:sldId id="449" r:id="rId30"/>
    <p:sldId id="455" r:id="rId31"/>
    <p:sldId id="454" r:id="rId32"/>
    <p:sldId id="313" r:id="rId33"/>
    <p:sldId id="356" r:id="rId34"/>
    <p:sldId id="457" r:id="rId35"/>
    <p:sldId id="458" r:id="rId36"/>
    <p:sldId id="459" r:id="rId37"/>
    <p:sldId id="462" r:id="rId38"/>
    <p:sldId id="354" r:id="rId39"/>
    <p:sldId id="322" r:id="rId40"/>
    <p:sldId id="460" r:id="rId41"/>
    <p:sldId id="46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2" autoAdjust="0"/>
    <p:restoredTop sz="93020" autoAdjust="0"/>
  </p:normalViewPr>
  <p:slideViewPr>
    <p:cSldViewPr>
      <p:cViewPr varScale="1">
        <p:scale>
          <a:sx n="64" d="100"/>
          <a:sy n="64" d="100"/>
        </p:scale>
        <p:origin x="512" y="52"/>
      </p:cViewPr>
      <p:guideLst>
        <p:guide orient="horz" pos="2160"/>
        <p:guide pos="3840"/>
      </p:guideLst>
    </p:cSldViewPr>
  </p:slideViewPr>
  <p:outlineViewPr>
    <p:cViewPr>
      <p:scale>
        <a:sx n="33" d="100"/>
        <a:sy n="33" d="100"/>
      </p:scale>
      <p:origin x="0" y="-283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352187-100B-4C0A-ABA2-3082AE7D589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E98FD364-470F-48AC-BFD9-DE1958BD5792}">
      <dgm:prSet phldrT="[Text]"/>
      <dgm:spPr/>
      <dgm:t>
        <a:bodyPr/>
        <a:lstStyle/>
        <a:p>
          <a:r>
            <a:rPr lang="en-US" dirty="0"/>
            <a:t>CLO1.2.1.1</a:t>
          </a:r>
        </a:p>
      </dgm:t>
    </dgm:pt>
    <dgm:pt modelId="{BF6ADB3E-4361-43F2-B841-94C026110AE9}" type="parTrans" cxnId="{D92F3597-7802-4513-A459-462F4A67E867}">
      <dgm:prSet/>
      <dgm:spPr/>
      <dgm:t>
        <a:bodyPr/>
        <a:lstStyle/>
        <a:p>
          <a:endParaRPr lang="en-US"/>
        </a:p>
      </dgm:t>
    </dgm:pt>
    <dgm:pt modelId="{89317858-3248-4498-866B-AC4121DE7C77}" type="sibTrans" cxnId="{D92F3597-7802-4513-A459-462F4A67E867}">
      <dgm:prSet/>
      <dgm:spPr/>
      <dgm:t>
        <a:bodyPr/>
        <a:lstStyle/>
        <a:p>
          <a:endParaRPr lang="en-US"/>
        </a:p>
      </dgm:t>
    </dgm:pt>
    <dgm:pt modelId="{E8967868-D4D7-482D-AC08-AFB98A1E57A1}">
      <dgm:prSet phldrT="[Text]"/>
      <dgm:spPr/>
      <dgm:t>
        <a:bodyPr/>
        <a:lstStyle/>
        <a:p>
          <a:pPr algn="just">
            <a:buFont typeface="+mj-lt"/>
            <a:buNone/>
          </a:pPr>
          <a:r>
            <a:rPr lang="en-US"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hệ, vận</a:t>
          </a:r>
          <a:r>
            <a:rPr lang="en-US"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dụng được</a:t>
          </a:r>
          <a:r>
            <a:rPr lang="en-US"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kiến thức nền tảng và chuyên sâu về</a:t>
          </a:r>
          <a:r>
            <a:rPr lang="en-US"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dinh dưỡng học vào việc thực hiện nhiệm vụ chăm sóc và dinh dưỡng trẻ em nhà trẻ và mẫu giáo</a:t>
          </a:r>
          <a:endParaRPr lang="en-US" dirty="0"/>
        </a:p>
      </dgm:t>
    </dgm:pt>
    <dgm:pt modelId="{BA3C5FAC-9D73-43D1-BD72-778EBCC1EEC8}" type="parTrans" cxnId="{8C7FF6F0-B044-493F-AC32-BE4D918E2CA3}">
      <dgm:prSet/>
      <dgm:spPr/>
      <dgm:t>
        <a:bodyPr/>
        <a:lstStyle/>
        <a:p>
          <a:endParaRPr lang="en-US"/>
        </a:p>
      </dgm:t>
    </dgm:pt>
    <dgm:pt modelId="{85E3DA0A-F0F7-4564-8CB4-520F67273433}" type="sibTrans" cxnId="{8C7FF6F0-B044-493F-AC32-BE4D918E2CA3}">
      <dgm:prSet/>
      <dgm:spPr/>
      <dgm:t>
        <a:bodyPr/>
        <a:lstStyle/>
        <a:p>
          <a:endParaRPr lang="en-US"/>
        </a:p>
      </dgm:t>
    </dgm:pt>
    <dgm:pt modelId="{1B77F2B5-9DDE-4945-B380-71C61564147E}">
      <dgm:prSet phldrT="[Text]"/>
      <dgm:spPr/>
      <dgm:t>
        <a:bodyPr/>
        <a:lstStyle/>
        <a:p>
          <a:r>
            <a:rPr lang="en-US" dirty="0"/>
            <a:t>CLO2.1.1.1</a:t>
          </a:r>
        </a:p>
      </dgm:t>
    </dgm:pt>
    <dgm:pt modelId="{445042F8-3FB8-41DC-8BA0-83A0C90047B2}" type="parTrans" cxnId="{29A43C88-FB3D-42F7-A586-456338B11B89}">
      <dgm:prSet/>
      <dgm:spPr/>
      <dgm:t>
        <a:bodyPr/>
        <a:lstStyle/>
        <a:p>
          <a:endParaRPr lang="en-US"/>
        </a:p>
      </dgm:t>
    </dgm:pt>
    <dgm:pt modelId="{3727B119-FE28-43FC-B467-481EAE03F19B}" type="sibTrans" cxnId="{29A43C88-FB3D-42F7-A586-456338B11B89}">
      <dgm:prSet/>
      <dgm:spPr/>
      <dgm:t>
        <a:bodyPr/>
        <a:lstStyle/>
        <a:p>
          <a:endParaRPr lang="en-US"/>
        </a:p>
      </dgm:t>
    </dgm:pt>
    <dgm:pt modelId="{B5033121-3246-4616-879E-46049AFBCC3A}">
      <dgm:prSet phldrT="[Text]"/>
      <dgm:spPr/>
      <dgm:t>
        <a:bodyPr/>
        <a:lstStyle/>
        <a:p>
          <a:pPr algn="just">
            <a:buFont typeface="+mj-lt"/>
            <a:buNone/>
          </a:pPr>
          <a:r>
            <a:rPr lang="vi-VN" dirty="0" smtClean="0">
              <a:latin typeface="Times New Roman" panose="02020603050405020304" pitchFamily="18" charset="0"/>
              <a:cs typeface="Times New Roman" panose="02020603050405020304" pitchFamily="18" charset="0"/>
            </a:rPr>
            <a:t>Thể hiện các kỹ năng tư duy phản biện, tư duy hệ thống, giải quyết vấn đề và  sáng tạo trong nghiên cứu khoa học và các hoạt động về giáo dục mầm non.</a:t>
          </a:r>
          <a:endParaRPr lang="en-US" dirty="0">
            <a:latin typeface="Times New Roman" panose="02020603050405020304" pitchFamily="18" charset="0"/>
            <a:cs typeface="Times New Roman" panose="02020603050405020304" pitchFamily="18" charset="0"/>
          </a:endParaRPr>
        </a:p>
      </dgm:t>
    </dgm:pt>
    <dgm:pt modelId="{FA8F226B-92AF-4672-85AE-7D764F6916EC}" type="parTrans" cxnId="{DD706067-BC4B-4E1B-9343-F34FE904C1B9}">
      <dgm:prSet/>
      <dgm:spPr/>
      <dgm:t>
        <a:bodyPr/>
        <a:lstStyle/>
        <a:p>
          <a:endParaRPr lang="en-US"/>
        </a:p>
      </dgm:t>
    </dgm:pt>
    <dgm:pt modelId="{2B8BFB64-A6CD-4E22-B366-F0A18F5D6D70}" type="sibTrans" cxnId="{DD706067-BC4B-4E1B-9343-F34FE904C1B9}">
      <dgm:prSet/>
      <dgm:spPr/>
      <dgm:t>
        <a:bodyPr/>
        <a:lstStyle/>
        <a:p>
          <a:endParaRPr lang="en-US"/>
        </a:p>
      </dgm:t>
    </dgm:pt>
    <dgm:pt modelId="{AE8295FC-97B9-47C1-8B28-BC62C4C233B0}" type="pres">
      <dgm:prSet presAssocID="{B4352187-100B-4C0A-ABA2-3082AE7D5895}" presName="Name0" presStyleCnt="0">
        <dgm:presLayoutVars>
          <dgm:dir/>
          <dgm:animLvl val="lvl"/>
          <dgm:resizeHandles val="exact"/>
        </dgm:presLayoutVars>
      </dgm:prSet>
      <dgm:spPr/>
      <dgm:t>
        <a:bodyPr/>
        <a:lstStyle/>
        <a:p>
          <a:endParaRPr lang="en-US"/>
        </a:p>
      </dgm:t>
    </dgm:pt>
    <dgm:pt modelId="{3EBFF44E-F91D-4011-853A-D5E5710A55D2}" type="pres">
      <dgm:prSet presAssocID="{E98FD364-470F-48AC-BFD9-DE1958BD5792}" presName="linNode" presStyleCnt="0"/>
      <dgm:spPr/>
    </dgm:pt>
    <dgm:pt modelId="{B295801B-CE82-4EF6-88F1-25F24DEBC65F}" type="pres">
      <dgm:prSet presAssocID="{E98FD364-470F-48AC-BFD9-DE1958BD5792}" presName="parentText" presStyleLbl="node1" presStyleIdx="0" presStyleCnt="2">
        <dgm:presLayoutVars>
          <dgm:chMax val="1"/>
          <dgm:bulletEnabled val="1"/>
        </dgm:presLayoutVars>
      </dgm:prSet>
      <dgm:spPr/>
      <dgm:t>
        <a:bodyPr/>
        <a:lstStyle/>
        <a:p>
          <a:endParaRPr lang="en-US"/>
        </a:p>
      </dgm:t>
    </dgm:pt>
    <dgm:pt modelId="{3327996C-EEE5-4BB9-BAD8-AF7041C52B3C}" type="pres">
      <dgm:prSet presAssocID="{E98FD364-470F-48AC-BFD9-DE1958BD5792}" presName="descendantText" presStyleLbl="alignAccFollowNode1" presStyleIdx="0" presStyleCnt="2">
        <dgm:presLayoutVars>
          <dgm:bulletEnabled val="1"/>
        </dgm:presLayoutVars>
      </dgm:prSet>
      <dgm:spPr/>
      <dgm:t>
        <a:bodyPr/>
        <a:lstStyle/>
        <a:p>
          <a:endParaRPr lang="en-US"/>
        </a:p>
      </dgm:t>
    </dgm:pt>
    <dgm:pt modelId="{AC93BA29-9912-41DF-BAFE-598F096713AF}" type="pres">
      <dgm:prSet presAssocID="{89317858-3248-4498-866B-AC4121DE7C77}" presName="sp" presStyleCnt="0"/>
      <dgm:spPr/>
    </dgm:pt>
    <dgm:pt modelId="{FDF1603E-F515-417B-BA7E-709A246CDDF8}" type="pres">
      <dgm:prSet presAssocID="{1B77F2B5-9DDE-4945-B380-71C61564147E}" presName="linNode" presStyleCnt="0"/>
      <dgm:spPr/>
    </dgm:pt>
    <dgm:pt modelId="{B46AC182-BB3B-4F90-9FB9-4F53968A34DB}" type="pres">
      <dgm:prSet presAssocID="{1B77F2B5-9DDE-4945-B380-71C61564147E}" presName="parentText" presStyleLbl="node1" presStyleIdx="1" presStyleCnt="2">
        <dgm:presLayoutVars>
          <dgm:chMax val="1"/>
          <dgm:bulletEnabled val="1"/>
        </dgm:presLayoutVars>
      </dgm:prSet>
      <dgm:spPr/>
      <dgm:t>
        <a:bodyPr/>
        <a:lstStyle/>
        <a:p>
          <a:endParaRPr lang="en-US"/>
        </a:p>
      </dgm:t>
    </dgm:pt>
    <dgm:pt modelId="{F78C6966-0CCF-4348-9D9C-A1BF2862C0B5}" type="pres">
      <dgm:prSet presAssocID="{1B77F2B5-9DDE-4945-B380-71C61564147E}" presName="descendantText" presStyleLbl="alignAccFollowNode1" presStyleIdx="1" presStyleCnt="2">
        <dgm:presLayoutVars>
          <dgm:bulletEnabled val="1"/>
        </dgm:presLayoutVars>
      </dgm:prSet>
      <dgm:spPr/>
      <dgm:t>
        <a:bodyPr/>
        <a:lstStyle/>
        <a:p>
          <a:endParaRPr lang="en-US"/>
        </a:p>
      </dgm:t>
    </dgm:pt>
  </dgm:ptLst>
  <dgm:cxnLst>
    <dgm:cxn modelId="{29A43C88-FB3D-42F7-A586-456338B11B89}" srcId="{B4352187-100B-4C0A-ABA2-3082AE7D5895}" destId="{1B77F2B5-9DDE-4945-B380-71C61564147E}" srcOrd="1" destOrd="0" parTransId="{445042F8-3FB8-41DC-8BA0-83A0C90047B2}" sibTransId="{3727B119-FE28-43FC-B467-481EAE03F19B}"/>
    <dgm:cxn modelId="{D92F3597-7802-4513-A459-462F4A67E867}" srcId="{B4352187-100B-4C0A-ABA2-3082AE7D5895}" destId="{E98FD364-470F-48AC-BFD9-DE1958BD5792}" srcOrd="0" destOrd="0" parTransId="{BF6ADB3E-4361-43F2-B841-94C026110AE9}" sibTransId="{89317858-3248-4498-866B-AC4121DE7C77}"/>
    <dgm:cxn modelId="{635511FC-5C67-4CEB-AE6F-B3F8991AAF8C}" type="presOf" srcId="{E8967868-D4D7-482D-AC08-AFB98A1E57A1}" destId="{3327996C-EEE5-4BB9-BAD8-AF7041C52B3C}" srcOrd="0" destOrd="0" presId="urn:microsoft.com/office/officeart/2005/8/layout/vList5"/>
    <dgm:cxn modelId="{03E26C1F-1AAE-4C38-9636-37CE63BC82A2}" type="presOf" srcId="{B4352187-100B-4C0A-ABA2-3082AE7D5895}" destId="{AE8295FC-97B9-47C1-8B28-BC62C4C233B0}" srcOrd="0" destOrd="0" presId="urn:microsoft.com/office/officeart/2005/8/layout/vList5"/>
    <dgm:cxn modelId="{ECD8B143-772B-4A3D-8BBB-75AEA29AD25D}" type="presOf" srcId="{1B77F2B5-9DDE-4945-B380-71C61564147E}" destId="{B46AC182-BB3B-4F90-9FB9-4F53968A34DB}" srcOrd="0" destOrd="0" presId="urn:microsoft.com/office/officeart/2005/8/layout/vList5"/>
    <dgm:cxn modelId="{A39AE86A-3442-4F18-B7FD-29FB796DF264}" type="presOf" srcId="{B5033121-3246-4616-879E-46049AFBCC3A}" destId="{F78C6966-0CCF-4348-9D9C-A1BF2862C0B5}" srcOrd="0" destOrd="0" presId="urn:microsoft.com/office/officeart/2005/8/layout/vList5"/>
    <dgm:cxn modelId="{473FC4F3-71B0-4944-BCB1-49D842220D36}" type="presOf" srcId="{E98FD364-470F-48AC-BFD9-DE1958BD5792}" destId="{B295801B-CE82-4EF6-88F1-25F24DEBC65F}" srcOrd="0" destOrd="0" presId="urn:microsoft.com/office/officeart/2005/8/layout/vList5"/>
    <dgm:cxn modelId="{8C7FF6F0-B044-493F-AC32-BE4D918E2CA3}" srcId="{E98FD364-470F-48AC-BFD9-DE1958BD5792}" destId="{E8967868-D4D7-482D-AC08-AFB98A1E57A1}" srcOrd="0" destOrd="0" parTransId="{BA3C5FAC-9D73-43D1-BD72-778EBCC1EEC8}" sibTransId="{85E3DA0A-F0F7-4564-8CB4-520F67273433}"/>
    <dgm:cxn modelId="{DD706067-BC4B-4E1B-9343-F34FE904C1B9}" srcId="{1B77F2B5-9DDE-4945-B380-71C61564147E}" destId="{B5033121-3246-4616-879E-46049AFBCC3A}" srcOrd="0" destOrd="0" parTransId="{FA8F226B-92AF-4672-85AE-7D764F6916EC}" sibTransId="{2B8BFB64-A6CD-4E22-B366-F0A18F5D6D70}"/>
    <dgm:cxn modelId="{61904CB1-A43D-4433-A830-BD8A047266EC}" type="presParOf" srcId="{AE8295FC-97B9-47C1-8B28-BC62C4C233B0}" destId="{3EBFF44E-F91D-4011-853A-D5E5710A55D2}" srcOrd="0" destOrd="0" presId="urn:microsoft.com/office/officeart/2005/8/layout/vList5"/>
    <dgm:cxn modelId="{518C9EB8-304B-4F92-852E-C7B802E86040}" type="presParOf" srcId="{3EBFF44E-F91D-4011-853A-D5E5710A55D2}" destId="{B295801B-CE82-4EF6-88F1-25F24DEBC65F}" srcOrd="0" destOrd="0" presId="urn:microsoft.com/office/officeart/2005/8/layout/vList5"/>
    <dgm:cxn modelId="{FAA1DAAE-5117-47EB-BD71-131D51FD6BF9}" type="presParOf" srcId="{3EBFF44E-F91D-4011-853A-D5E5710A55D2}" destId="{3327996C-EEE5-4BB9-BAD8-AF7041C52B3C}" srcOrd="1" destOrd="0" presId="urn:microsoft.com/office/officeart/2005/8/layout/vList5"/>
    <dgm:cxn modelId="{1481A5BF-EBEC-4D95-8D9D-8692B425A080}" type="presParOf" srcId="{AE8295FC-97B9-47C1-8B28-BC62C4C233B0}" destId="{AC93BA29-9912-41DF-BAFE-598F096713AF}" srcOrd="1" destOrd="0" presId="urn:microsoft.com/office/officeart/2005/8/layout/vList5"/>
    <dgm:cxn modelId="{7200B0FF-62C7-4B55-B140-527915707278}" type="presParOf" srcId="{AE8295FC-97B9-47C1-8B28-BC62C4C233B0}" destId="{FDF1603E-F515-417B-BA7E-709A246CDDF8}" srcOrd="2" destOrd="0" presId="urn:microsoft.com/office/officeart/2005/8/layout/vList5"/>
    <dgm:cxn modelId="{7FD79971-E72E-42A0-B0F3-EC7F221591CD}" type="presParOf" srcId="{FDF1603E-F515-417B-BA7E-709A246CDDF8}" destId="{B46AC182-BB3B-4F90-9FB9-4F53968A34DB}" srcOrd="0" destOrd="0" presId="urn:microsoft.com/office/officeart/2005/8/layout/vList5"/>
    <dgm:cxn modelId="{B15025EA-021E-4FA3-8D4B-069490749C74}" type="presParOf" srcId="{FDF1603E-F515-417B-BA7E-709A246CDDF8}" destId="{F78C6966-0CCF-4348-9D9C-A1BF2862C0B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7996C-EEE5-4BB9-BAD8-AF7041C52B3C}">
      <dsp:nvSpPr>
        <dsp:cNvPr id="0" name=""/>
        <dsp:cNvSpPr/>
      </dsp:nvSpPr>
      <dsp:spPr>
        <a:xfrm rot="5400000">
          <a:off x="5474080" y="-1915454"/>
          <a:ext cx="1694943" cy="5949696"/>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just" defTabSz="1111250">
            <a:lnSpc>
              <a:spcPct val="90000"/>
            </a:lnSpc>
            <a:spcBef>
              <a:spcPct val="0"/>
            </a:spcBef>
            <a:spcAft>
              <a:spcPct val="15000"/>
            </a:spcAft>
            <a:buFont typeface="+mj-lt"/>
            <a:buChar char="••"/>
          </a:pPr>
          <a:r>
            <a:rPr lang="en-US" sz="2500" kern="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500" kern="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hệ, vận</a:t>
          </a:r>
          <a:r>
            <a:rPr lang="en-US" sz="2500" kern="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dụng được</a:t>
          </a:r>
          <a:r>
            <a:rPr lang="en-US" sz="2500" kern="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kiến thức nền tảng và chuyên sâu về</a:t>
          </a:r>
          <a:r>
            <a:rPr lang="en-US" sz="2500" kern="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dinh dưỡng học vào việc thực hiện nhiệm vụ chăm sóc và dinh dưỡng trẻ em nhà trẻ và mẫu giáo</a:t>
          </a:r>
          <a:endParaRPr lang="en-US" sz="2500" kern="1200" dirty="0"/>
        </a:p>
      </dsp:txBody>
      <dsp:txXfrm rot="-5400000">
        <a:off x="3346704" y="294662"/>
        <a:ext cx="5866956" cy="1529463"/>
      </dsp:txXfrm>
    </dsp:sp>
    <dsp:sp modelId="{B295801B-CE82-4EF6-88F1-25F24DEBC65F}">
      <dsp:nvSpPr>
        <dsp:cNvPr id="0" name=""/>
        <dsp:cNvSpPr/>
      </dsp:nvSpPr>
      <dsp:spPr>
        <a:xfrm>
          <a:off x="0" y="53"/>
          <a:ext cx="3346704" cy="211867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lvl="0" algn="ctr" defTabSz="2089150">
            <a:lnSpc>
              <a:spcPct val="90000"/>
            </a:lnSpc>
            <a:spcBef>
              <a:spcPct val="0"/>
            </a:spcBef>
            <a:spcAft>
              <a:spcPct val="35000"/>
            </a:spcAft>
          </a:pPr>
          <a:r>
            <a:rPr lang="en-US" sz="4700" kern="1200" dirty="0"/>
            <a:t>CLO1.2.1.1</a:t>
          </a:r>
        </a:p>
      </dsp:txBody>
      <dsp:txXfrm>
        <a:off x="103425" y="103478"/>
        <a:ext cx="3139854" cy="1911829"/>
      </dsp:txXfrm>
    </dsp:sp>
    <dsp:sp modelId="{F78C6966-0CCF-4348-9D9C-A1BF2862C0B5}">
      <dsp:nvSpPr>
        <dsp:cNvPr id="0" name=""/>
        <dsp:cNvSpPr/>
      </dsp:nvSpPr>
      <dsp:spPr>
        <a:xfrm rot="5400000">
          <a:off x="5474080" y="309158"/>
          <a:ext cx="1694943" cy="5949696"/>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just" defTabSz="1111250">
            <a:lnSpc>
              <a:spcPct val="90000"/>
            </a:lnSpc>
            <a:spcBef>
              <a:spcPct val="0"/>
            </a:spcBef>
            <a:spcAft>
              <a:spcPct val="15000"/>
            </a:spcAft>
            <a:buFont typeface="+mj-lt"/>
            <a:buChar char="••"/>
          </a:pPr>
          <a:r>
            <a:rPr lang="vi-VN" sz="2500" kern="1200" dirty="0" smtClean="0">
              <a:latin typeface="Times New Roman" panose="02020603050405020304" pitchFamily="18" charset="0"/>
              <a:cs typeface="Times New Roman" panose="02020603050405020304" pitchFamily="18" charset="0"/>
            </a:rPr>
            <a:t>Thể hiện các kỹ năng tư duy phản biện, tư duy hệ thống, giải quyết vấn đề và  sáng tạo trong nghiên cứu khoa học và các hoạt động về giáo dục mầm non.</a:t>
          </a:r>
          <a:endParaRPr lang="en-US" sz="2500" kern="1200" dirty="0">
            <a:latin typeface="Times New Roman" panose="02020603050405020304" pitchFamily="18" charset="0"/>
            <a:cs typeface="Times New Roman" panose="02020603050405020304" pitchFamily="18" charset="0"/>
          </a:endParaRPr>
        </a:p>
      </dsp:txBody>
      <dsp:txXfrm rot="-5400000">
        <a:off x="3346704" y="2519274"/>
        <a:ext cx="5866956" cy="1529463"/>
      </dsp:txXfrm>
    </dsp:sp>
    <dsp:sp modelId="{B46AC182-BB3B-4F90-9FB9-4F53968A34DB}">
      <dsp:nvSpPr>
        <dsp:cNvPr id="0" name=""/>
        <dsp:cNvSpPr/>
      </dsp:nvSpPr>
      <dsp:spPr>
        <a:xfrm>
          <a:off x="0" y="2224666"/>
          <a:ext cx="3346704" cy="2118679"/>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lvl="0" algn="ctr" defTabSz="2089150">
            <a:lnSpc>
              <a:spcPct val="90000"/>
            </a:lnSpc>
            <a:spcBef>
              <a:spcPct val="0"/>
            </a:spcBef>
            <a:spcAft>
              <a:spcPct val="35000"/>
            </a:spcAft>
          </a:pPr>
          <a:r>
            <a:rPr lang="en-US" sz="4700" kern="1200" dirty="0"/>
            <a:t>CLO2.1.1.1</a:t>
          </a:r>
        </a:p>
      </dsp:txBody>
      <dsp:txXfrm>
        <a:off x="103425" y="2328091"/>
        <a:ext cx="3139854" cy="191182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24A1D-2E5B-4456-B4DB-3AB0B01AB5B2}"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DAC43-53A8-4B03-AB59-436136F1F209}" type="slidenum">
              <a:rPr lang="en-US" smtClean="0"/>
              <a:t>‹#›</a:t>
            </a:fld>
            <a:endParaRPr lang="en-US"/>
          </a:p>
        </p:txBody>
      </p:sp>
    </p:spTree>
    <p:extLst>
      <p:ext uri="{BB962C8B-B14F-4D97-AF65-F5344CB8AC3E}">
        <p14:creationId xmlns:p14="http://schemas.microsoft.com/office/powerpoint/2010/main" val="230245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DAC43-53A8-4B03-AB59-436136F1F209}" type="slidenum">
              <a:rPr lang="en-US" smtClean="0"/>
              <a:t>1</a:t>
            </a:fld>
            <a:endParaRPr lang="en-US"/>
          </a:p>
        </p:txBody>
      </p:sp>
    </p:spTree>
    <p:extLst>
      <p:ext uri="{BB962C8B-B14F-4D97-AF65-F5344CB8AC3E}">
        <p14:creationId xmlns:p14="http://schemas.microsoft.com/office/powerpoint/2010/main" val="3524586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24</a:t>
            </a:fld>
            <a:endParaRPr lang="en-US"/>
          </a:p>
        </p:txBody>
      </p:sp>
    </p:spTree>
    <p:extLst>
      <p:ext uri="{BB962C8B-B14F-4D97-AF65-F5344CB8AC3E}">
        <p14:creationId xmlns:p14="http://schemas.microsoft.com/office/powerpoint/2010/main" val="1384757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Nói</a:t>
            </a:r>
            <a:r>
              <a:rPr lang="en-US" baseline="0" dirty="0" smtClean="0"/>
              <a:t> về sự tiêu hao năng lượng của con người</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25</a:t>
            </a:fld>
            <a:endParaRPr lang="en-US"/>
          </a:p>
        </p:txBody>
      </p:sp>
    </p:spTree>
    <p:extLst>
      <p:ext uri="{BB962C8B-B14F-4D97-AF65-F5344CB8AC3E}">
        <p14:creationId xmlns:p14="http://schemas.microsoft.com/office/powerpoint/2010/main" val="41376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Nói</a:t>
            </a:r>
            <a:r>
              <a:rPr lang="en-US" baseline="0" dirty="0" smtClean="0"/>
              <a:t> về sự tiêu hao năng lượng của con người</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26</a:t>
            </a:fld>
            <a:endParaRPr lang="en-US"/>
          </a:p>
        </p:txBody>
      </p:sp>
    </p:spTree>
    <p:extLst>
      <p:ext uri="{BB962C8B-B14F-4D97-AF65-F5344CB8AC3E}">
        <p14:creationId xmlns:p14="http://schemas.microsoft.com/office/powerpoint/2010/main" val="2576136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Nói</a:t>
            </a:r>
            <a:r>
              <a:rPr lang="en-US" baseline="0" dirty="0" smtClean="0"/>
              <a:t> về sự tiêu hao năng lượng của con người</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27</a:t>
            </a:fld>
            <a:endParaRPr lang="en-US"/>
          </a:p>
        </p:txBody>
      </p:sp>
    </p:spTree>
    <p:extLst>
      <p:ext uri="{BB962C8B-B14F-4D97-AF65-F5344CB8AC3E}">
        <p14:creationId xmlns:p14="http://schemas.microsoft.com/office/powerpoint/2010/main" val="403080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Nói</a:t>
            </a:r>
            <a:r>
              <a:rPr lang="en-US" baseline="0" dirty="0" smtClean="0"/>
              <a:t> về sự tiêu hao năng lượng của con người</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28</a:t>
            </a:fld>
            <a:endParaRPr lang="en-US"/>
          </a:p>
        </p:txBody>
      </p:sp>
    </p:spTree>
    <p:extLst>
      <p:ext uri="{BB962C8B-B14F-4D97-AF65-F5344CB8AC3E}">
        <p14:creationId xmlns:p14="http://schemas.microsoft.com/office/powerpoint/2010/main" val="1971187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 trẻ</a:t>
            </a:r>
            <a:r>
              <a:rPr lang="en-US" baseline="0" dirty="0" smtClean="0"/>
              <a:t> nhà trẻ: 1000Kcal/ngày. Tính nhu cầu năng lượng tại trường Mầm non (60%E cả ngày)/ Cho tỷ lệ PLG: 14,36,50%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 mẫu giáo: 1320Kcal/ngày. Tính nhu cầu năng lượng tại trường Mầm non (50%E cả ngày)/ Cho tỷ lệ PLG: 14,26,60%</a:t>
            </a:r>
          </a:p>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30</a:t>
            </a:fld>
            <a:endParaRPr lang="en-US"/>
          </a:p>
        </p:txBody>
      </p:sp>
    </p:spTree>
    <p:extLst>
      <p:ext uri="{BB962C8B-B14F-4D97-AF65-F5344CB8AC3E}">
        <p14:creationId xmlns:p14="http://schemas.microsoft.com/office/powerpoint/2010/main" val="3048935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Quy trình đo huyết áp: lý thuyết: nhịp thở là gì, nói qua quá trìn</a:t>
            </a:r>
          </a:p>
          <a:p>
            <a:r>
              <a:rPr lang="en-US"/>
              <a:t>h trao đổi khí, các yếu tố ảnh hưởng đến nhiệt độ. Trời nóng: tang thân nhiệt, sau vận động, nhịp tim,….  Lý thuyết…. nguyên tắc – chuẩn bị dụng cụ – quy trình – những chú ý…  Ở r trường mầm non: đo dấu hiệu sinh tồn bằng máy tự động. Đồng </a:t>
            </a:r>
          </a:p>
          <a:p>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31</a:t>
            </a:fld>
            <a:endParaRPr lang="en-US"/>
          </a:p>
        </p:txBody>
      </p:sp>
    </p:spTree>
    <p:extLst>
      <p:ext uri="{BB962C8B-B14F-4D97-AF65-F5344CB8AC3E}">
        <p14:creationId xmlns:p14="http://schemas.microsoft.com/office/powerpoint/2010/main" val="61753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B7DAC43-53A8-4B03-AB59-436136F1F209}" type="slidenum">
              <a:rPr lang="en-US" smtClean="0"/>
              <a:t>32</a:t>
            </a:fld>
            <a:endParaRPr lang="en-US"/>
          </a:p>
        </p:txBody>
      </p:sp>
    </p:spTree>
    <p:extLst>
      <p:ext uri="{BB962C8B-B14F-4D97-AF65-F5344CB8AC3E}">
        <p14:creationId xmlns:p14="http://schemas.microsoft.com/office/powerpoint/2010/main" val="1115096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https://mnanhong.haiphong.edu.vn/tin-tuc-su-kien/tap-huan-cong-tac-phong-chong-tai-nan-thuong-tich-cho-tre/ctmb/3552/93488</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33</a:t>
            </a:fld>
            <a:endParaRPr lang="en-US"/>
          </a:p>
        </p:txBody>
      </p:sp>
    </p:spTree>
    <p:extLst>
      <p:ext uri="{BB962C8B-B14F-4D97-AF65-F5344CB8AC3E}">
        <p14:creationId xmlns:p14="http://schemas.microsoft.com/office/powerpoint/2010/main" val="4099821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https://mnanhong.haiphong.edu.vn/tin-tuc-su-kien/tap-huan-cong-tac-phong-chong-tai-nan-thuong-tich-cho-tre/ctmb/3552/93488</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34</a:t>
            </a:fld>
            <a:endParaRPr lang="en-US"/>
          </a:p>
        </p:txBody>
      </p:sp>
    </p:spTree>
    <p:extLst>
      <p:ext uri="{BB962C8B-B14F-4D97-AF65-F5344CB8AC3E}">
        <p14:creationId xmlns:p14="http://schemas.microsoft.com/office/powerpoint/2010/main" val="75404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3</a:t>
            </a:fld>
            <a:endParaRPr lang="en-US"/>
          </a:p>
        </p:txBody>
      </p:sp>
    </p:spTree>
    <p:extLst>
      <p:ext uri="{BB962C8B-B14F-4D97-AF65-F5344CB8AC3E}">
        <p14:creationId xmlns:p14="http://schemas.microsoft.com/office/powerpoint/2010/main" val="3140516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https://mnanhong.haiphong.edu.vn/tin-tuc-su-kien/tap-huan-cong-tac-phong-chong-tai-nan-thuong-tich-cho-tre/ctmb/3552/93488</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35</a:t>
            </a:fld>
            <a:endParaRPr lang="en-US"/>
          </a:p>
        </p:txBody>
      </p:sp>
    </p:spTree>
    <p:extLst>
      <p:ext uri="{BB962C8B-B14F-4D97-AF65-F5344CB8AC3E}">
        <p14:creationId xmlns:p14="http://schemas.microsoft.com/office/powerpoint/2010/main" val="4022267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https://mnanhong.haiphong.edu.vn/tin-tuc-su-kien/tap-huan-cong-tac-phong-chong-tai-nan-thuong-tich-cho-tre/ctmb/3552/93488</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36</a:t>
            </a:fld>
            <a:endParaRPr lang="en-US"/>
          </a:p>
        </p:txBody>
      </p:sp>
    </p:spTree>
    <p:extLst>
      <p:ext uri="{BB962C8B-B14F-4D97-AF65-F5344CB8AC3E}">
        <p14:creationId xmlns:p14="http://schemas.microsoft.com/office/powerpoint/2010/main" val="2031848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37</a:t>
            </a:fld>
            <a:endParaRPr lang="en-US"/>
          </a:p>
        </p:txBody>
      </p:sp>
    </p:spTree>
    <p:extLst>
      <p:ext uri="{BB962C8B-B14F-4D97-AF65-F5344CB8AC3E}">
        <p14:creationId xmlns:p14="http://schemas.microsoft.com/office/powerpoint/2010/main" val="2950189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https://mnanhong.haiphong.edu.vn/tin-tuc-su-kien/tap-huan-cong-tac-phong-chong-tai-nan-thuong-tich-cho-tre/ctmb/3552/93488</a:t>
            </a:r>
          </a:p>
          <a:p>
            <a:r>
              <a:rPr lang="en-US"/>
              <a:t>https://www.youtube.com/watch?v=vwfQvSs5zt0</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38</a:t>
            </a:fld>
            <a:endParaRPr lang="en-US"/>
          </a:p>
        </p:txBody>
      </p:sp>
    </p:spTree>
    <p:extLst>
      <p:ext uri="{BB962C8B-B14F-4D97-AF65-F5344CB8AC3E}">
        <p14:creationId xmlns:p14="http://schemas.microsoft.com/office/powerpoint/2010/main" val="3813825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Gửi</a:t>
            </a:r>
            <a:r>
              <a:rPr lang="en-US" baseline="0" smtClean="0"/>
              <a:t> zalo: file pdf+video+File nhu cầu dinh dưỡng khuyến nghị</a:t>
            </a:r>
            <a:endParaRPr lang="en-US"/>
          </a:p>
        </p:txBody>
      </p:sp>
      <p:sp>
        <p:nvSpPr>
          <p:cNvPr id="4" name="Slide Number Placeholder 3"/>
          <p:cNvSpPr>
            <a:spLocks noGrp="1"/>
          </p:cNvSpPr>
          <p:nvPr>
            <p:ph type="sldNum" sz="quarter" idx="10"/>
          </p:nvPr>
        </p:nvSpPr>
        <p:spPr/>
        <p:txBody>
          <a:bodyPr/>
          <a:lstStyle/>
          <a:p>
            <a:fld id="{0B7DAC43-53A8-4B03-AB59-436136F1F209}" type="slidenum">
              <a:rPr lang="en-US" smtClean="0"/>
              <a:t>39</a:t>
            </a:fld>
            <a:endParaRPr lang="en-US"/>
          </a:p>
        </p:txBody>
      </p:sp>
    </p:spTree>
    <p:extLst>
      <p:ext uri="{BB962C8B-B14F-4D97-AF65-F5344CB8AC3E}">
        <p14:creationId xmlns:p14="http://schemas.microsoft.com/office/powerpoint/2010/main" val="193785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40</a:t>
            </a:fld>
            <a:endParaRPr lang="en-US"/>
          </a:p>
        </p:txBody>
      </p:sp>
    </p:spTree>
    <p:extLst>
      <p:ext uri="{BB962C8B-B14F-4D97-AF65-F5344CB8AC3E}">
        <p14:creationId xmlns:p14="http://schemas.microsoft.com/office/powerpoint/2010/main" val="169503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 trẻ</a:t>
            </a:r>
            <a:r>
              <a:rPr lang="en-US" baseline="0" dirty="0" smtClean="0"/>
              <a:t> nhà trẻ: 1000Kcal/ngày. Tính nhu cầu năng lượng tại trường Mầm non (60%E cả ngày)/ Cho tỷ lệ PLG: 14,36,50%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 mẫu giáo: 1320Kcal/ngày. Tính nhu cầu năng lượng tại trường Mầm non (50%E cả ngày)/ Cho tỷ lệ PLG: 14,26,60%</a:t>
            </a:r>
          </a:p>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41</a:t>
            </a:fld>
            <a:endParaRPr lang="en-US"/>
          </a:p>
        </p:txBody>
      </p:sp>
    </p:spTree>
    <p:extLst>
      <p:ext uri="{BB962C8B-B14F-4D97-AF65-F5344CB8AC3E}">
        <p14:creationId xmlns:p14="http://schemas.microsoft.com/office/powerpoint/2010/main" val="3596411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Tỷ lệ bị suy dinh dưỡng ở trẻ em dưới 5 tuổi ở Việt Nam đã giảm nhưng vẫn ở mức cao so với thế giới</a:t>
            </a:r>
            <a:endParaRPr lang="en-US" sz="1200" b="0" i="1"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Viện Dinh Dưỡng Quốc Gia đưa ra kết quả khảo sát về tình trạng dinh dưỡng của trẻ em Việt Nam trong 8 năm qua (từ 2007 đến năm 2014): tỷ lệ bị suy dinh dưỡng thể nhẹ cân ở trẻ em dưới 5 tuổi đã giảm từ 21,2% xuống còn 14,5%. Tỷ lệ thấp còi cũng giảm từ 33,9% xuống còn 24,9%. Tuy nhiên với tỷ lệ này, Việt Nam vẫn là nước có tỷ lệ suy dinh dưỡng cao trên thế giới.</a:t>
            </a:r>
            <a:endParaRPr lang="en-US" sz="1200" b="0" i="1" kern="1200" dirty="0" smtClean="0">
              <a:solidFill>
                <a:schemeClr val="tx1"/>
              </a:solidFill>
              <a:effectLst/>
              <a:latin typeface="+mn-lt"/>
              <a:ea typeface="+mn-ea"/>
              <a:cs typeface="+mn-cs"/>
            </a:endParaRPr>
          </a:p>
          <a:p>
            <a:r>
              <a:rPr lang="en-US" dirty="0" smtClean="0"/>
              <a:t>https://afamily.vn/van-de-dinh-duong-cua-tre-em-tai-viet-nam-20160121052055286.chn</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14</a:t>
            </a:fld>
            <a:endParaRPr lang="en-US"/>
          </a:p>
        </p:txBody>
      </p:sp>
    </p:spTree>
    <p:extLst>
      <p:ext uri="{BB962C8B-B14F-4D97-AF65-F5344CB8AC3E}">
        <p14:creationId xmlns:p14="http://schemas.microsoft.com/office/powerpoint/2010/main" val="904497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15</a:t>
            </a:fld>
            <a:endParaRPr lang="en-US"/>
          </a:p>
        </p:txBody>
      </p:sp>
    </p:spTree>
    <p:extLst>
      <p:ext uri="{BB962C8B-B14F-4D97-AF65-F5344CB8AC3E}">
        <p14:creationId xmlns:p14="http://schemas.microsoft.com/office/powerpoint/2010/main" val="254228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16</a:t>
            </a:fld>
            <a:endParaRPr lang="en-US"/>
          </a:p>
        </p:txBody>
      </p:sp>
    </p:spTree>
    <p:extLst>
      <p:ext uri="{BB962C8B-B14F-4D97-AF65-F5344CB8AC3E}">
        <p14:creationId xmlns:p14="http://schemas.microsoft.com/office/powerpoint/2010/main" val="1703630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https://www.youtube.com/watch?v=VEQaH4LruUo&amp;t=74s</a:t>
            </a:r>
          </a:p>
          <a:p>
            <a:r>
              <a:rPr lang="en-US" dirty="0" smtClean="0"/>
              <a:t>https://www.youtube.com/watch?v=k5Y9D37KmJo</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20</a:t>
            </a:fld>
            <a:endParaRPr lang="en-US"/>
          </a:p>
        </p:txBody>
      </p:sp>
    </p:spTree>
    <p:extLst>
      <p:ext uri="{BB962C8B-B14F-4D97-AF65-F5344CB8AC3E}">
        <p14:creationId xmlns:p14="http://schemas.microsoft.com/office/powerpoint/2010/main" val="1731314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21</a:t>
            </a:fld>
            <a:endParaRPr lang="en-US"/>
          </a:p>
        </p:txBody>
      </p:sp>
    </p:spTree>
    <p:extLst>
      <p:ext uri="{BB962C8B-B14F-4D97-AF65-F5344CB8AC3E}">
        <p14:creationId xmlns:p14="http://schemas.microsoft.com/office/powerpoint/2010/main" val="1932580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22</a:t>
            </a:fld>
            <a:endParaRPr lang="en-US"/>
          </a:p>
        </p:txBody>
      </p:sp>
    </p:spTree>
    <p:extLst>
      <p:ext uri="{BB962C8B-B14F-4D97-AF65-F5344CB8AC3E}">
        <p14:creationId xmlns:p14="http://schemas.microsoft.com/office/powerpoint/2010/main" val="3152635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23</a:t>
            </a:fld>
            <a:endParaRPr lang="en-US"/>
          </a:p>
        </p:txBody>
      </p:sp>
    </p:spTree>
    <p:extLst>
      <p:ext uri="{BB962C8B-B14F-4D97-AF65-F5344CB8AC3E}">
        <p14:creationId xmlns:p14="http://schemas.microsoft.com/office/powerpoint/2010/main" val="3335062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1_Section Header">
    <p:spTree>
      <p:nvGrpSpPr>
        <p:cNvPr id="1" name=""/>
        <p:cNvGrpSpPr/>
        <p:nvPr/>
      </p:nvGrpSpPr>
      <p:grpSpPr>
        <a:xfrm>
          <a:off x="0" y="0"/>
          <a:ext cx="0" cy="0"/>
          <a:chOff x="0" y="0"/>
          <a:chExt cx="0" cy="0"/>
        </a:xfrm>
      </p:grpSpPr>
      <p:sp>
        <p:nvSpPr>
          <p:cNvPr id="9" name="Rechthoek 18">
            <a:extLst>
              <a:ext uri="{FF2B5EF4-FFF2-40B4-BE49-F238E27FC236}">
                <a16:creationId xmlns:a16="http://schemas.microsoft.com/office/drawing/2014/main" id="{4F76FE1B-95E4-4334-9377-08263419CC41}"/>
              </a:ext>
            </a:extLst>
          </p:cNvPr>
          <p:cNvSpPr/>
          <p:nvPr userDrawn="1"/>
        </p:nvSpPr>
        <p:spPr bwMode="auto">
          <a:xfrm>
            <a:off x="0" y="0"/>
            <a:ext cx="12287576" cy="2209800"/>
          </a:xfrm>
          <a:prstGeom prst="rect">
            <a:avLst/>
          </a:prstGeom>
          <a:solidFill>
            <a:srgbClr val="0070C0"/>
          </a:solidFill>
          <a:ln>
            <a:noFill/>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95000"/>
              </a:lnSpc>
              <a:spcBef>
                <a:spcPct val="0"/>
              </a:spcBef>
              <a:spcAft>
                <a:spcPct val="0"/>
              </a:spcAft>
              <a:buClrTx/>
              <a:buSzTx/>
              <a:buFont typeface="Arial" charset="0"/>
              <a:buNone/>
              <a:tabLst/>
            </a:pPr>
            <a:endParaRPr kumimoji="0" lang="en-GB" sz="2400" b="0" i="0" u="none" strike="noStrike" cap="none" normalizeH="0" baseline="0" noProof="0" dirty="0">
              <a:ln>
                <a:noFill/>
              </a:ln>
              <a:solidFill>
                <a:schemeClr val="bg1"/>
              </a:solidFill>
              <a:effectLst/>
              <a:latin typeface="Minion" pitchFamily="2" charset="0"/>
            </a:endParaRPr>
          </a:p>
        </p:txBody>
      </p:sp>
      <p:sp>
        <p:nvSpPr>
          <p:cNvPr id="7" name="Rechthoek 18"/>
          <p:cNvSpPr/>
          <p:nvPr userDrawn="1"/>
        </p:nvSpPr>
        <p:spPr bwMode="auto">
          <a:xfrm>
            <a:off x="-48683" y="6405331"/>
            <a:ext cx="12287576" cy="452669"/>
          </a:xfrm>
          <a:prstGeom prst="rect">
            <a:avLst/>
          </a:prstGeom>
          <a:solidFill>
            <a:srgbClr val="0070C0"/>
          </a:solidFill>
          <a:ln>
            <a:noFill/>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95000"/>
              </a:lnSpc>
              <a:spcBef>
                <a:spcPct val="0"/>
              </a:spcBef>
              <a:spcAft>
                <a:spcPct val="0"/>
              </a:spcAft>
              <a:buClrTx/>
              <a:buSzTx/>
              <a:buFont typeface="Arial" charset="0"/>
              <a:buNone/>
              <a:tabLst/>
            </a:pPr>
            <a:endParaRPr kumimoji="0" lang="en-GB" sz="2400" b="0" i="0" u="none" strike="noStrike" cap="none" normalizeH="0" baseline="0" noProof="0" dirty="0">
              <a:ln>
                <a:noFill/>
              </a:ln>
              <a:solidFill>
                <a:schemeClr val="bg1"/>
              </a:solidFill>
              <a:effectLst/>
              <a:latin typeface="Minion" pitchFamily="2" charset="0"/>
            </a:endParaRPr>
          </a:p>
        </p:txBody>
      </p:sp>
      <p:sp>
        <p:nvSpPr>
          <p:cNvPr id="6" name="Slide Number Placeholder 5"/>
          <p:cNvSpPr>
            <a:spLocks noGrp="1"/>
          </p:cNvSpPr>
          <p:nvPr>
            <p:ph type="sldNum" sz="quarter" idx="12"/>
          </p:nvPr>
        </p:nvSpPr>
        <p:spPr/>
        <p:txBody>
          <a:bodyPr/>
          <a:lstStyle/>
          <a:p>
            <a:fld id="{15BFCA54-6B67-44C2-89EB-D6940E9985E7}" type="slidenum">
              <a:rPr lang="vi-VN" smtClean="0"/>
              <a:t>‹#›</a:t>
            </a:fld>
            <a:endParaRPr lang="vi-VN"/>
          </a:p>
        </p:txBody>
      </p:sp>
      <p:sp>
        <p:nvSpPr>
          <p:cNvPr id="3" name="Text Placeholder 2"/>
          <p:cNvSpPr>
            <a:spLocks noGrp="1"/>
          </p:cNvSpPr>
          <p:nvPr>
            <p:ph type="body" idx="1"/>
          </p:nvPr>
        </p:nvSpPr>
        <p:spPr>
          <a:xfrm>
            <a:off x="1523999" y="312972"/>
            <a:ext cx="10332640" cy="636352"/>
          </a:xfrm>
        </p:spPr>
        <p:txBody>
          <a:bodyPr anchor="b"/>
          <a:lstStyle>
            <a:lvl1pPr marL="0" indent="0" algn="r">
              <a:buNone/>
              <a:defRPr sz="2667" b="1">
                <a:solidFill>
                  <a:srgbClr val="FFFF00"/>
                </a:solidFill>
                <a:effectLst>
                  <a:outerShdw blurRad="38100" dist="38100" dir="2700000" algn="tl">
                    <a:srgbClr val="000000">
                      <a:alpha val="43137"/>
                    </a:srgbClr>
                  </a:outerShdw>
                </a:effectLs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523999" y="949325"/>
            <a:ext cx="10332639" cy="1158875"/>
          </a:xfrm>
        </p:spPr>
        <p:txBody>
          <a:bodyPr anchor="t">
            <a:normAutofit/>
          </a:bodyPr>
          <a:lstStyle>
            <a:lvl1pPr algn="r">
              <a:defRPr sz="5333" b="1" cap="all">
                <a:solidFill>
                  <a:schemeClr val="bg1"/>
                </a:solidFill>
              </a:defRPr>
            </a:lvl1pPr>
          </a:lstStyle>
          <a:p>
            <a:r>
              <a:rPr lang="en-US"/>
              <a:t>Click to edit Master title style</a:t>
            </a:r>
            <a:endParaRPr lang="vi-VN" dirty="0"/>
          </a:p>
        </p:txBody>
      </p:sp>
      <p:sp>
        <p:nvSpPr>
          <p:cNvPr id="5" name="Text Placeholder 4">
            <a:extLst>
              <a:ext uri="{FF2B5EF4-FFF2-40B4-BE49-F238E27FC236}">
                <a16:creationId xmlns:a16="http://schemas.microsoft.com/office/drawing/2014/main" id="{6D2944CA-A907-417F-967F-70B622D423B0}"/>
              </a:ext>
            </a:extLst>
          </p:cNvPr>
          <p:cNvSpPr>
            <a:spLocks noGrp="1"/>
          </p:cNvSpPr>
          <p:nvPr>
            <p:ph type="body" sz="quarter" idx="13"/>
          </p:nvPr>
        </p:nvSpPr>
        <p:spPr>
          <a:xfrm>
            <a:off x="203201" y="2311400"/>
            <a:ext cx="11654367" cy="40259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04A4E651-77FA-4111-9C3D-CE7DBCB46993}"/>
              </a:ext>
            </a:extLst>
          </p:cNvPr>
          <p:cNvSpPr>
            <a:spLocks noGrp="1"/>
          </p:cNvSpPr>
          <p:nvPr>
            <p:ph type="body" sz="quarter" idx="14" hasCustomPrompt="1"/>
          </p:nvPr>
        </p:nvSpPr>
        <p:spPr>
          <a:xfrm>
            <a:off x="203200" y="6405332"/>
            <a:ext cx="11653440" cy="384936"/>
          </a:xfrm>
        </p:spPr>
        <p:txBody>
          <a:bodyPr>
            <a:noAutofit/>
          </a:bodyPr>
          <a:lstStyle>
            <a:lvl1pPr marL="0" indent="0">
              <a:buNone/>
              <a:defRPr sz="1867" b="1">
                <a:solidFill>
                  <a:srgbClr val="FFFF00"/>
                </a:solidFill>
              </a:defRPr>
            </a:lvl1pPr>
          </a:lstStyle>
          <a:p>
            <a:pPr lvl="0"/>
            <a:r>
              <a:rPr lang="en-US" dirty="0"/>
              <a:t>Click to add text</a:t>
            </a:r>
          </a:p>
        </p:txBody>
      </p:sp>
      <p:pic>
        <p:nvPicPr>
          <p:cNvPr id="11" name="Picture 10">
            <a:extLst>
              <a:ext uri="{FF2B5EF4-FFF2-40B4-BE49-F238E27FC236}">
                <a16:creationId xmlns:a16="http://schemas.microsoft.com/office/drawing/2014/main" id="{B62187C2-7C0F-4A89-A604-4F9D3C539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200" y="435628"/>
            <a:ext cx="1320800" cy="132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05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8A8EC-78C3-4042-B9C8-312CE89BCBD6}"/>
              </a:ext>
            </a:extLst>
          </p:cNvPr>
          <p:cNvSpPr>
            <a:spLocks noGrp="1"/>
          </p:cNvSpPr>
          <p:nvPr>
            <p:ph type="title"/>
          </p:nvPr>
        </p:nvSpPr>
        <p:spPr>
          <a:xfrm>
            <a:off x="561793" y="2133600"/>
            <a:ext cx="10972800" cy="948532"/>
          </a:xfrm>
        </p:spPr>
        <p:txBody>
          <a:bodyPr>
            <a:normAutofit/>
          </a:bodyPr>
          <a:lstStyle/>
          <a:p>
            <a:r>
              <a:rPr lang="en-US" sz="3600" b="1" dirty="0" smtClean="0">
                <a:solidFill>
                  <a:srgbClr val="0070C0"/>
                </a:solidFill>
                <a:latin typeface="Times New Roman" panose="02020603050405020304" pitchFamily="18" charset="0"/>
                <a:cs typeface="Times New Roman" panose="02020603050405020304" pitchFamily="18" charset="0"/>
              </a:rPr>
              <a:t>CHƯƠNG I: DINH DƯỠNG HỌC ĐẠI CƯƠNG</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89580" y="3288268"/>
            <a:ext cx="2459328" cy="369332"/>
          </a:xfrm>
          <a:prstGeom prst="rect">
            <a:avLst/>
          </a:prstGeom>
        </p:spPr>
        <p:txBody>
          <a:bodyPr wrap="none">
            <a:spAutoFit/>
          </a:bodyPr>
          <a:lstStyle/>
          <a:p>
            <a:r>
              <a:rPr lang="en-US" b="1" dirty="0">
                <a:solidFill>
                  <a:srgbClr val="FFFFFF"/>
                </a:solidFill>
                <a:latin typeface="Tahoma"/>
                <a:ea typeface="Tahoma"/>
                <a:cs typeface="Tahoma"/>
                <a:sym typeface="Tahoma"/>
              </a:rPr>
              <a:t>Scoliosis d Scoliosis</a:t>
            </a:r>
            <a:endParaRPr lang="en-US" dirty="0"/>
          </a:p>
        </p:txBody>
      </p:sp>
      <p:sp>
        <p:nvSpPr>
          <p:cNvPr id="7" name="AutoShape 6" descr="Resuscitation Stock Photos, Royalty Free Resuscitation Images |  Depositphotos">
            <a:extLst>
              <a:ext uri="{FF2B5EF4-FFF2-40B4-BE49-F238E27FC236}">
                <a16:creationId xmlns:a16="http://schemas.microsoft.com/office/drawing/2014/main" id="{CACE6A8A-C6DA-E445-F873-D417505BA1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Resuscitation Stock Photos, Royalty Free Resuscitation Images |  Depositphotos">
            <a:extLst>
              <a:ext uri="{FF2B5EF4-FFF2-40B4-BE49-F238E27FC236}">
                <a16:creationId xmlns:a16="http://schemas.microsoft.com/office/drawing/2014/main" id="{7A9A0599-49F2-7BB0-045A-F5D9657AC33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Các chất dinh dưỡng cần thiết cho trẻ mà người lớn nên biế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337" y="3200400"/>
            <a:ext cx="5271814" cy="2971800"/>
          </a:xfrm>
          <a:prstGeom prst="rect">
            <a:avLst/>
          </a:prstGeom>
        </p:spPr>
      </p:pic>
    </p:spTree>
    <p:extLst>
      <p:ext uri="{BB962C8B-B14F-4D97-AF65-F5344CB8AC3E}">
        <p14:creationId xmlns:p14="http://schemas.microsoft.com/office/powerpoint/2010/main" val="3956836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33400" y="-3425"/>
            <a:ext cx="10972800" cy="1143000"/>
          </a:xfrm>
        </p:spPr>
        <p:txBody>
          <a:bodyPr>
            <a:normAutofit fontScale="90000"/>
          </a:bodyPr>
          <a:lstStyle/>
          <a:p>
            <a:pPr algn="l"/>
            <a:r>
              <a:rPr lang="en-US" b="1" dirty="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II. </a:t>
            </a:r>
            <a:r>
              <a:rPr lang="vi-VN" b="1" dirty="0" smtClean="0">
                <a:solidFill>
                  <a:srgbClr val="FF0000"/>
                </a:solidFill>
                <a:latin typeface="Times New Roman" pitchFamily="18" charset="0"/>
                <a:cs typeface="Times New Roman" pitchFamily="18" charset="0"/>
              </a:rPr>
              <a:t>Lịch </a:t>
            </a:r>
            <a:r>
              <a:rPr lang="vi-VN" b="1" dirty="0">
                <a:solidFill>
                  <a:srgbClr val="FF0000"/>
                </a:solidFill>
                <a:latin typeface="Times New Roman" pitchFamily="18" charset="0"/>
                <a:cs typeface="Times New Roman" pitchFamily="18" charset="0"/>
              </a:rPr>
              <a:t>sử phát triển của khoa học dinh dưỡng</a:t>
            </a:r>
            <a:endParaRPr lang="en-US" b="1" dirty="0">
              <a:solidFill>
                <a:srgbClr val="FF0000"/>
              </a:solidFill>
              <a:latin typeface="Times New Roman" pitchFamily="18" charset="0"/>
              <a:cs typeface="Times New Roman" pitchFamily="18" charset="0"/>
            </a:endParaRPr>
          </a:p>
        </p:txBody>
      </p:sp>
      <p:sp>
        <p:nvSpPr>
          <p:cNvPr id="2" name="Content Placeholder 1"/>
          <p:cNvSpPr>
            <a:spLocks noGrp="1"/>
          </p:cNvSpPr>
          <p:nvPr>
            <p:ph idx="1"/>
          </p:nvPr>
        </p:nvSpPr>
        <p:spPr>
          <a:xfrm>
            <a:off x="762000" y="1676400"/>
            <a:ext cx="10591800" cy="4525963"/>
          </a:xfrm>
        </p:spPr>
        <p:txBody>
          <a:bodyPr>
            <a:normAutofit/>
          </a:bodyPr>
          <a:lstStyle/>
          <a:p>
            <a:pPr>
              <a:buFontTx/>
              <a:buChar char="-"/>
            </a:pPr>
            <a:r>
              <a:rPr lang="en-US" sz="3000" dirty="0" smtClean="0">
                <a:solidFill>
                  <a:srgbClr val="002060"/>
                </a:solidFill>
                <a:latin typeface="Arial" panose="020B0604020202020204" pitchFamily="34" charset="0"/>
                <a:cs typeface="Arial" panose="020B0604020202020204" pitchFamily="34" charset="0"/>
              </a:rPr>
              <a:t>1897, </a:t>
            </a:r>
            <a:r>
              <a:rPr lang="en-US" sz="3000" dirty="0">
                <a:solidFill>
                  <a:srgbClr val="002060"/>
                </a:solidFill>
                <a:latin typeface="Arial" panose="020B0604020202020204" pitchFamily="34" charset="0"/>
                <a:cs typeface="Arial" panose="020B0604020202020204" pitchFamily="34" charset="0"/>
              </a:rPr>
              <a:t>J.A.Funk </a:t>
            </a:r>
            <a:r>
              <a:rPr lang="en-US" dirty="0" smtClean="0">
                <a:solidFill>
                  <a:srgbClr val="002060"/>
                </a:solidFill>
              </a:rPr>
              <a:t>tìm ra chất bị thiếu hụt dẫn tới bệnh Beriberi đó là Vitamin B1</a:t>
            </a:r>
          </a:p>
          <a:p>
            <a:pPr>
              <a:buFontTx/>
              <a:buChar char="-"/>
            </a:pPr>
            <a:r>
              <a:rPr lang="en-US" sz="3000" dirty="0" smtClean="0">
                <a:solidFill>
                  <a:srgbClr val="002060"/>
                </a:solidFill>
                <a:latin typeface="Arial" panose="020B0604020202020204" pitchFamily="34" charset="0"/>
                <a:cs typeface="Arial" panose="020B0604020202020204" pitchFamily="34" charset="0"/>
              </a:rPr>
              <a:t> Các công trình nghiên cứu của Bunghe và Hopman sau này đã quan tâm nghiên cứu về vai trò của muối khoáng</a:t>
            </a:r>
            <a:endParaRPr lang="en-US" sz="3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7729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33400" y="-3425"/>
            <a:ext cx="10972800" cy="1143000"/>
          </a:xfrm>
        </p:spPr>
        <p:txBody>
          <a:bodyPr>
            <a:normAutofit/>
          </a:bodyPr>
          <a:lstStyle/>
          <a:p>
            <a:r>
              <a:rPr lang="en-US" sz="3000" b="1" dirty="0">
                <a:solidFill>
                  <a:srgbClr val="FF0000"/>
                </a:solidFill>
                <a:latin typeface="Times New Roman" pitchFamily="18" charset="0"/>
                <a:cs typeface="Times New Roman" pitchFamily="18" charset="0"/>
              </a:rPr>
              <a:t>  </a:t>
            </a:r>
            <a:r>
              <a:rPr lang="en-US" sz="3000" dirty="0" smtClean="0">
                <a:solidFill>
                  <a:srgbClr val="002060"/>
                </a:solidFill>
                <a:latin typeface="Arial" panose="020B0604020202020204" pitchFamily="34" charset="0"/>
                <a:cs typeface="Arial" panose="020B0604020202020204" pitchFamily="34" charset="0"/>
              </a:rPr>
              <a:t>2. </a:t>
            </a:r>
            <a:r>
              <a:rPr lang="en-US" sz="3000" dirty="0">
                <a:solidFill>
                  <a:srgbClr val="002060"/>
                </a:solidFill>
                <a:latin typeface="Arial" panose="020B0604020202020204" pitchFamily="34" charset="0"/>
                <a:cs typeface="Arial" panose="020B0604020202020204" pitchFamily="34" charset="0"/>
              </a:rPr>
              <a:t>Sự phát triển của </a:t>
            </a:r>
            <a:r>
              <a:rPr lang="en-US" sz="3000" dirty="0" smtClean="0">
                <a:solidFill>
                  <a:srgbClr val="002060"/>
                </a:solidFill>
                <a:latin typeface="Arial" panose="020B0604020202020204" pitchFamily="34" charset="0"/>
                <a:cs typeface="Arial" panose="020B0604020202020204" pitchFamily="34" charset="0"/>
              </a:rPr>
              <a:t>khoa học dinh </a:t>
            </a:r>
            <a:r>
              <a:rPr lang="en-US" sz="3000" dirty="0">
                <a:solidFill>
                  <a:srgbClr val="002060"/>
                </a:solidFill>
                <a:latin typeface="Arial" panose="020B0604020202020204" pitchFamily="34" charset="0"/>
                <a:cs typeface="Arial" panose="020B0604020202020204" pitchFamily="34" charset="0"/>
              </a:rPr>
              <a:t>dưỡng </a:t>
            </a:r>
            <a:r>
              <a:rPr lang="en-US" sz="3000" dirty="0" smtClean="0">
                <a:solidFill>
                  <a:srgbClr val="002060"/>
                </a:solidFill>
                <a:latin typeface="Arial" panose="020B0604020202020204" pitchFamily="34" charset="0"/>
                <a:cs typeface="Arial" panose="020B0604020202020204" pitchFamily="34" charset="0"/>
              </a:rPr>
              <a:t>ở Việt Nam</a:t>
            </a:r>
            <a:endParaRPr lang="en-US" sz="3000" dirty="0">
              <a:solidFill>
                <a:srgbClr val="002060"/>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914400" y="2057400"/>
            <a:ext cx="5791200" cy="4525963"/>
          </a:xfrm>
        </p:spPr>
        <p:txBody>
          <a:bodyPr>
            <a:normAutofit/>
          </a:bodyPr>
          <a:lstStyle/>
          <a:p>
            <a:pPr marL="0" indent="0">
              <a:buNone/>
            </a:pPr>
            <a:r>
              <a:rPr lang="en-US" sz="2800" dirty="0" smtClean="0">
                <a:solidFill>
                  <a:srgbClr val="002060"/>
                </a:solidFill>
                <a:latin typeface="Arial" panose="020B0604020202020204" pitchFamily="34" charset="0"/>
                <a:cs typeface="Arial" panose="020B0604020202020204" pitchFamily="34" charset="0"/>
              </a:rPr>
              <a:t>Danh </a:t>
            </a:r>
            <a:r>
              <a:rPr lang="en-US" sz="2800" dirty="0">
                <a:solidFill>
                  <a:srgbClr val="002060"/>
                </a:solidFill>
                <a:latin typeface="Arial" panose="020B0604020202020204" pitchFamily="34" charset="0"/>
                <a:cs typeface="Arial" panose="020B0604020202020204" pitchFamily="34" charset="0"/>
              </a:rPr>
              <a:t>Y Tuệ Tĩnh nghiên cứu 586 vị thuốc nam, trong số đó gần một nửa gồm 246 loại là thức ăn và gần 50 loại có thể dùng làm đồ </a:t>
            </a:r>
            <a:r>
              <a:rPr lang="en-US" sz="2800" dirty="0" smtClean="0">
                <a:solidFill>
                  <a:srgbClr val="002060"/>
                </a:solidFill>
                <a:latin typeface="Arial" panose="020B0604020202020204" pitchFamily="34" charset="0"/>
                <a:cs typeface="Arial" panose="020B0604020202020204" pitchFamily="34" charset="0"/>
              </a:rPr>
              <a:t>uống</a:t>
            </a:r>
            <a:endParaRPr lang="en-US" sz="2800" dirty="0">
              <a:solidFill>
                <a:srgbClr val="002060"/>
              </a:solidFill>
              <a:latin typeface="Arial" panose="020B0604020202020204" pitchFamily="34" charset="0"/>
              <a:cs typeface="Arial" panose="020B0604020202020204" pitchFamily="34" charset="0"/>
            </a:endParaRPr>
          </a:p>
        </p:txBody>
      </p:sp>
      <p:sp>
        <p:nvSpPr>
          <p:cNvPr id="3" name="AutoShape 4" descr="Đại Danh Y Tuệ Tĩnh – Ông tổ của thuốc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Đại Y Thiền Sư TUỆ TĨNH - Tuệ Y Đ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295400"/>
            <a:ext cx="3021907"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2954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33400" y="-3425"/>
            <a:ext cx="10972800" cy="1143000"/>
          </a:xfrm>
        </p:spPr>
        <p:txBody>
          <a:bodyPr>
            <a:normAutofit/>
          </a:bodyPr>
          <a:lstStyle/>
          <a:p>
            <a:r>
              <a:rPr lang="en-US" sz="3000" b="1" dirty="0">
                <a:solidFill>
                  <a:srgbClr val="FF0000"/>
                </a:solidFill>
                <a:latin typeface="Times New Roman" pitchFamily="18" charset="0"/>
                <a:cs typeface="Times New Roman" pitchFamily="18" charset="0"/>
              </a:rPr>
              <a:t>  </a:t>
            </a:r>
            <a:r>
              <a:rPr lang="en-US" sz="3000" dirty="0" smtClean="0">
                <a:solidFill>
                  <a:srgbClr val="002060"/>
                </a:solidFill>
                <a:latin typeface="Arial" panose="020B0604020202020204" pitchFamily="34" charset="0"/>
                <a:cs typeface="Arial" panose="020B0604020202020204" pitchFamily="34" charset="0"/>
              </a:rPr>
              <a:t>2. </a:t>
            </a:r>
            <a:r>
              <a:rPr lang="en-US" sz="3000" dirty="0">
                <a:solidFill>
                  <a:srgbClr val="002060"/>
                </a:solidFill>
                <a:latin typeface="Arial" panose="020B0604020202020204" pitchFamily="34" charset="0"/>
                <a:cs typeface="Arial" panose="020B0604020202020204" pitchFamily="34" charset="0"/>
              </a:rPr>
              <a:t>Sự phát triển của </a:t>
            </a:r>
            <a:r>
              <a:rPr lang="en-US" sz="3000" dirty="0" smtClean="0">
                <a:solidFill>
                  <a:srgbClr val="002060"/>
                </a:solidFill>
                <a:latin typeface="Arial" panose="020B0604020202020204" pitchFamily="34" charset="0"/>
                <a:cs typeface="Arial" panose="020B0604020202020204" pitchFamily="34" charset="0"/>
              </a:rPr>
              <a:t>khoa học dinh </a:t>
            </a:r>
            <a:r>
              <a:rPr lang="en-US" sz="3000" dirty="0">
                <a:solidFill>
                  <a:srgbClr val="002060"/>
                </a:solidFill>
                <a:latin typeface="Arial" panose="020B0604020202020204" pitchFamily="34" charset="0"/>
                <a:cs typeface="Arial" panose="020B0604020202020204" pitchFamily="34" charset="0"/>
              </a:rPr>
              <a:t>dưỡng </a:t>
            </a:r>
            <a:r>
              <a:rPr lang="en-US" sz="3000" dirty="0" smtClean="0">
                <a:solidFill>
                  <a:srgbClr val="002060"/>
                </a:solidFill>
                <a:latin typeface="Arial" panose="020B0604020202020204" pitchFamily="34" charset="0"/>
                <a:cs typeface="Arial" panose="020B0604020202020204" pitchFamily="34" charset="0"/>
              </a:rPr>
              <a:t>ở Việt Nam</a:t>
            </a:r>
            <a:endParaRPr lang="en-US" sz="3000" dirty="0">
              <a:solidFill>
                <a:srgbClr val="002060"/>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609600" y="1600201"/>
            <a:ext cx="5867400" cy="4525963"/>
          </a:xfrm>
        </p:spPr>
        <p:txBody>
          <a:bodyPr>
            <a:normAutofit/>
          </a:bodyPr>
          <a:lstStyle/>
          <a:p>
            <a:pPr marL="0" indent="0">
              <a:buNone/>
            </a:pPr>
            <a:r>
              <a:rPr lang="vi-VN" sz="2800" dirty="0" smtClean="0">
                <a:solidFill>
                  <a:srgbClr val="002060"/>
                </a:solidFill>
                <a:latin typeface="Arial" panose="020B0604020202020204" pitchFamily="34" charset="0"/>
                <a:cs typeface="Arial" panose="020B0604020202020204" pitchFamily="34" charset="0"/>
              </a:rPr>
              <a:t>Hải </a:t>
            </a:r>
            <a:r>
              <a:rPr lang="vi-VN" sz="2800" dirty="0">
                <a:solidFill>
                  <a:srgbClr val="002060"/>
                </a:solidFill>
                <a:latin typeface="Arial" panose="020B0604020202020204" pitchFamily="34" charset="0"/>
                <a:cs typeface="Arial" panose="020B0604020202020204" pitchFamily="34" charset="0"/>
              </a:rPr>
              <a:t>Thượng Lãn Ông -  Lê Hữu Trác: “ Có thuốc mà không có ăn thì cũng đi đến chỗ chết</a:t>
            </a:r>
            <a:r>
              <a:rPr lang="vi-VN" sz="2800" dirty="0" smtClean="0">
                <a:solidFill>
                  <a:srgbClr val="002060"/>
                </a:solidFill>
                <a:latin typeface="Arial" panose="020B0604020202020204" pitchFamily="34" charset="0"/>
                <a:cs typeface="Arial" panose="020B0604020202020204" pitchFamily="34" charset="0"/>
              </a:rPr>
              <a:t>”</a:t>
            </a:r>
          </a:p>
        </p:txBody>
      </p:sp>
      <p:pic>
        <p:nvPicPr>
          <p:cNvPr id="5126" name="Picture 6" descr="Hải Thượng Lãn Ông - Lê Hữu Trác: Ông tổ Đông y Việt Nam - Báo Công an Nhân  dân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139575"/>
            <a:ext cx="3505200" cy="467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49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33400" y="-3425"/>
            <a:ext cx="10972800" cy="1143000"/>
          </a:xfrm>
        </p:spPr>
        <p:txBody>
          <a:bodyPr>
            <a:normAutofit/>
          </a:bodyPr>
          <a:lstStyle/>
          <a:p>
            <a:r>
              <a:rPr lang="en-US" sz="3000" b="1" dirty="0">
                <a:solidFill>
                  <a:srgbClr val="FF0000"/>
                </a:solidFill>
                <a:latin typeface="Times New Roman" pitchFamily="18" charset="0"/>
                <a:cs typeface="Times New Roman" pitchFamily="18" charset="0"/>
              </a:rPr>
              <a:t>  </a:t>
            </a:r>
            <a:r>
              <a:rPr lang="en-US" sz="3000" dirty="0" smtClean="0">
                <a:solidFill>
                  <a:srgbClr val="002060"/>
                </a:solidFill>
                <a:latin typeface="Arial" panose="020B0604020202020204" pitchFamily="34" charset="0"/>
                <a:cs typeface="Arial" panose="020B0604020202020204" pitchFamily="34" charset="0"/>
              </a:rPr>
              <a:t>2. </a:t>
            </a:r>
            <a:r>
              <a:rPr lang="en-US" sz="3000" dirty="0">
                <a:solidFill>
                  <a:srgbClr val="002060"/>
                </a:solidFill>
                <a:latin typeface="Arial" panose="020B0604020202020204" pitchFamily="34" charset="0"/>
                <a:cs typeface="Arial" panose="020B0604020202020204" pitchFamily="34" charset="0"/>
              </a:rPr>
              <a:t>Sự phát triển của </a:t>
            </a:r>
            <a:r>
              <a:rPr lang="en-US" sz="3000" dirty="0" smtClean="0">
                <a:solidFill>
                  <a:srgbClr val="002060"/>
                </a:solidFill>
                <a:latin typeface="Arial" panose="020B0604020202020204" pitchFamily="34" charset="0"/>
                <a:cs typeface="Arial" panose="020B0604020202020204" pitchFamily="34" charset="0"/>
              </a:rPr>
              <a:t>khoa học dinh </a:t>
            </a:r>
            <a:r>
              <a:rPr lang="en-US" sz="3000" dirty="0">
                <a:solidFill>
                  <a:srgbClr val="002060"/>
                </a:solidFill>
                <a:latin typeface="Arial" panose="020B0604020202020204" pitchFamily="34" charset="0"/>
                <a:cs typeface="Arial" panose="020B0604020202020204" pitchFamily="34" charset="0"/>
              </a:rPr>
              <a:t>dưỡng </a:t>
            </a:r>
            <a:r>
              <a:rPr lang="en-US" sz="3000" dirty="0" smtClean="0">
                <a:solidFill>
                  <a:srgbClr val="002060"/>
                </a:solidFill>
                <a:latin typeface="Arial" panose="020B0604020202020204" pitchFamily="34" charset="0"/>
                <a:cs typeface="Arial" panose="020B0604020202020204" pitchFamily="34" charset="0"/>
              </a:rPr>
              <a:t>ở Việt Nam</a:t>
            </a:r>
            <a:endParaRPr lang="en-US" sz="3000" dirty="0">
              <a:solidFill>
                <a:srgbClr val="002060"/>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609600" y="1600201"/>
            <a:ext cx="11125200" cy="4525963"/>
          </a:xfrm>
        </p:spPr>
        <p:txBody>
          <a:bodyPr>
            <a:normAutofit/>
          </a:bodyPr>
          <a:lstStyle/>
          <a:p>
            <a:pPr marL="0" indent="0">
              <a:buNone/>
            </a:pPr>
            <a:r>
              <a:rPr lang="en-US" sz="2800" dirty="0" smtClean="0">
                <a:solidFill>
                  <a:srgbClr val="002060"/>
                </a:solidFill>
                <a:latin typeface="Arial" panose="020B0604020202020204" pitchFamily="34" charset="0"/>
                <a:cs typeface="Arial" panose="020B0604020202020204" pitchFamily="34" charset="0"/>
              </a:rPr>
              <a:t> </a:t>
            </a:r>
            <a:r>
              <a:rPr lang="vi-VN" sz="2800" dirty="0" smtClean="0">
                <a:solidFill>
                  <a:srgbClr val="002060"/>
                </a:solidFill>
                <a:latin typeface="Arial" panose="020B0604020202020204" pitchFamily="34" charset="0"/>
                <a:cs typeface="Arial" panose="020B0604020202020204" pitchFamily="34" charset="0"/>
              </a:rPr>
              <a:t>Thời kỳ Pháp thuộc, một  một số nhà khoa học người Pháp và Việt Nam đã có các công trình nghiên cứu về thức ăn Việt Nam: M. Autret và Nguyễn Văn Mậu xuất bản bản thành phần thức ăn Đông Dương gồm 200 loại thức ăn (1941)</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14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33400" y="-3425"/>
            <a:ext cx="10972800" cy="1143000"/>
          </a:xfrm>
        </p:spPr>
        <p:txBody>
          <a:bodyPr>
            <a:noAutofit/>
          </a:bodyPr>
          <a:lstStyle/>
          <a:p>
            <a:pPr algn="l"/>
            <a:r>
              <a:rPr lang="en-US" sz="3400" b="1" dirty="0">
                <a:solidFill>
                  <a:srgbClr val="FF0000"/>
                </a:solidFill>
                <a:latin typeface="Arial" panose="020B0604020202020204" pitchFamily="34" charset="0"/>
                <a:cs typeface="Arial" panose="020B0604020202020204" pitchFamily="34" charset="0"/>
              </a:rPr>
              <a:t>  </a:t>
            </a:r>
            <a:r>
              <a:rPr lang="en-US" sz="3400" b="1" dirty="0" smtClean="0">
                <a:solidFill>
                  <a:srgbClr val="FF0000"/>
                </a:solidFill>
                <a:latin typeface="Arial" panose="020B0604020202020204" pitchFamily="34" charset="0"/>
                <a:cs typeface="Arial" panose="020B0604020202020204" pitchFamily="34" charset="0"/>
              </a:rPr>
              <a:t>III. THỰC TRẠNG DINH DƯỠNG TRẺ EM VIỆT NAM</a:t>
            </a:r>
            <a:endParaRPr lang="en-US" sz="3400" b="1"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981200" y="6019800"/>
            <a:ext cx="8905875" cy="352425"/>
          </a:xfrm>
          <a:prstGeom prst="rect">
            <a:avLst/>
          </a:prstGeom>
        </p:spPr>
      </p:pic>
      <p:pic>
        <p:nvPicPr>
          <p:cNvPr id="4098" name="Picture 2" descr="ĐỒ THỊ SUY DINH DƯỠNG TRẺ EM DƯỚI 5 TUỔI TRÊN TOÀN QUỐC (TỪ 1999-202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5800" y="1139575"/>
            <a:ext cx="10972800" cy="4627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128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33400" y="-3425"/>
            <a:ext cx="10972800" cy="1143000"/>
          </a:xfrm>
        </p:spPr>
        <p:txBody>
          <a:bodyPr>
            <a:noAutofit/>
          </a:bodyPr>
          <a:lstStyle/>
          <a:p>
            <a:pPr algn="l"/>
            <a:r>
              <a:rPr lang="en-US" sz="3400" b="1" dirty="0">
                <a:solidFill>
                  <a:srgbClr val="FF0000"/>
                </a:solidFill>
                <a:latin typeface="Arial" panose="020B0604020202020204" pitchFamily="34" charset="0"/>
                <a:cs typeface="Arial" panose="020B0604020202020204" pitchFamily="34" charset="0"/>
              </a:rPr>
              <a:t>  </a:t>
            </a:r>
            <a:r>
              <a:rPr lang="en-US" sz="3400" b="1" dirty="0" smtClean="0">
                <a:solidFill>
                  <a:srgbClr val="FF0000"/>
                </a:solidFill>
                <a:latin typeface="Arial" panose="020B0604020202020204" pitchFamily="34" charset="0"/>
                <a:cs typeface="Arial" panose="020B0604020202020204" pitchFamily="34" charset="0"/>
              </a:rPr>
              <a:t>III. THỰC TRẠNG DINH DƯỠNG TRẺ EM VIỆT NAM</a:t>
            </a:r>
            <a:endParaRPr lang="en-US" sz="3400" b="1" dirty="0">
              <a:solidFill>
                <a:srgbClr val="FF0000"/>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2118812" y="1290202"/>
            <a:ext cx="7801975" cy="4525963"/>
          </a:xfrm>
          <a:prstGeom prst="rect">
            <a:avLst/>
          </a:prstGeom>
        </p:spPr>
      </p:pic>
    </p:spTree>
    <p:extLst>
      <p:ext uri="{BB962C8B-B14F-4D97-AF65-F5344CB8AC3E}">
        <p14:creationId xmlns:p14="http://schemas.microsoft.com/office/powerpoint/2010/main" val="1711143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33400" y="-3425"/>
            <a:ext cx="10972800" cy="1143000"/>
          </a:xfrm>
        </p:spPr>
        <p:txBody>
          <a:bodyPr>
            <a:noAutofit/>
          </a:bodyPr>
          <a:lstStyle/>
          <a:p>
            <a:pPr algn="l"/>
            <a:r>
              <a:rPr lang="en-US" sz="3400" b="1" dirty="0">
                <a:solidFill>
                  <a:srgbClr val="FF0000"/>
                </a:solidFill>
                <a:latin typeface="Arial" panose="020B0604020202020204" pitchFamily="34" charset="0"/>
                <a:cs typeface="Arial" panose="020B0604020202020204" pitchFamily="34" charset="0"/>
              </a:rPr>
              <a:t>  </a:t>
            </a:r>
            <a:r>
              <a:rPr lang="en-US" sz="3400" b="1" dirty="0" smtClean="0">
                <a:solidFill>
                  <a:srgbClr val="FF0000"/>
                </a:solidFill>
                <a:latin typeface="Arial" panose="020B0604020202020204" pitchFamily="34" charset="0"/>
                <a:cs typeface="Arial" panose="020B0604020202020204" pitchFamily="34" charset="0"/>
              </a:rPr>
              <a:t>III. THỰC TRẠNG DINH DƯỠNG TRẺ EM VIỆT NAM</a:t>
            </a:r>
            <a:endParaRPr lang="en-US" sz="3400" b="1" dirty="0">
              <a:solidFill>
                <a:srgbClr val="FF0000"/>
              </a:solidFill>
              <a:latin typeface="Arial" panose="020B0604020202020204" pitchFamily="34" charset="0"/>
              <a:cs typeface="Arial" panose="020B0604020202020204" pitchFamily="34" charset="0"/>
            </a:endParaRPr>
          </a:p>
        </p:txBody>
      </p:sp>
      <p:pic>
        <p:nvPicPr>
          <p:cNvPr id="2050" name="Picture 2" descr="Cải thiện tình trạng suy dinh dưỡng trẻ em ở Việt Nam - Hành trình 2 thập kỷ - Ảnh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0" y="1139575"/>
            <a:ext cx="6629400" cy="488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526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1143000" y="16565"/>
            <a:ext cx="10515600" cy="1020762"/>
          </a:xfrm>
        </p:spPr>
        <p:txBody>
          <a:bodyPr>
            <a:normAutofit/>
          </a:bodyPr>
          <a:lstStyle/>
          <a:p>
            <a:pPr algn="l"/>
            <a:r>
              <a:rPr lang="en-US" b="1" dirty="0">
                <a:solidFill>
                  <a:srgbClr val="FF0000"/>
                </a:solidFill>
                <a:latin typeface="Times New Roman" pitchFamily="18" charset="0"/>
                <a:cs typeface="Times New Roman" pitchFamily="18" charset="0"/>
              </a:rPr>
              <a:t>  I. </a:t>
            </a:r>
            <a:r>
              <a:rPr lang="en-US" b="1" dirty="0" smtClean="0">
                <a:solidFill>
                  <a:srgbClr val="FF0000"/>
                </a:solidFill>
                <a:latin typeface="Times New Roman" pitchFamily="18" charset="0"/>
                <a:cs typeface="Times New Roman" pitchFamily="18" charset="0"/>
              </a:rPr>
              <a:t>Phân loại các chất dinh dưỡng</a:t>
            </a:r>
            <a:endParaRPr lang="en-US" b="1"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2"/>
          <a:stretch>
            <a:fillRect/>
          </a:stretch>
        </p:blipFill>
        <p:spPr>
          <a:xfrm>
            <a:off x="855485" y="2057400"/>
            <a:ext cx="10768012" cy="2212781"/>
          </a:xfrm>
          <a:prstGeom prst="rect">
            <a:avLst/>
          </a:prstGeom>
        </p:spPr>
      </p:pic>
    </p:spTree>
    <p:extLst>
      <p:ext uri="{BB962C8B-B14F-4D97-AF65-F5344CB8AC3E}">
        <p14:creationId xmlns:p14="http://schemas.microsoft.com/office/powerpoint/2010/main" val="25590305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20873342"/>
              </p:ext>
            </p:extLst>
          </p:nvPr>
        </p:nvGraphicFramePr>
        <p:xfrm>
          <a:off x="1219200" y="1981200"/>
          <a:ext cx="10058400" cy="228600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335411291"/>
                    </a:ext>
                  </a:extLst>
                </a:gridCol>
                <a:gridCol w="3124200">
                  <a:extLst>
                    <a:ext uri="{9D8B030D-6E8A-4147-A177-3AD203B41FA5}">
                      <a16:colId xmlns:a16="http://schemas.microsoft.com/office/drawing/2014/main" val="4020812070"/>
                    </a:ext>
                  </a:extLst>
                </a:gridCol>
                <a:gridCol w="2743200">
                  <a:extLst>
                    <a:ext uri="{9D8B030D-6E8A-4147-A177-3AD203B41FA5}">
                      <a16:colId xmlns:a16="http://schemas.microsoft.com/office/drawing/2014/main" val="3120416753"/>
                    </a:ext>
                  </a:extLst>
                </a:gridCol>
              </a:tblGrid>
              <a:tr h="381000">
                <a:tc rowSpan="2">
                  <a:txBody>
                    <a:bodyPr/>
                    <a:lstStyle/>
                    <a:p>
                      <a:pPr algn="ctr"/>
                      <a:r>
                        <a:rPr lang="en-US" dirty="0" smtClean="0"/>
                        <a:t>Các</a:t>
                      </a:r>
                      <a:r>
                        <a:rPr lang="en-US" baseline="0" dirty="0" smtClean="0"/>
                        <a:t> chất sinh năng lượng</a:t>
                      </a:r>
                      <a:endParaRPr lang="en-US" dirty="0"/>
                    </a:p>
                  </a:txBody>
                  <a:tcPr anchor="ctr"/>
                </a:tc>
                <a:tc gridSpan="2">
                  <a:txBody>
                    <a:bodyPr/>
                    <a:lstStyle/>
                    <a:p>
                      <a:pPr algn="ctr"/>
                      <a:r>
                        <a:rPr lang="en-US" dirty="0" smtClean="0"/>
                        <a:t>Các</a:t>
                      </a:r>
                      <a:r>
                        <a:rPr lang="en-US" baseline="0" dirty="0" smtClean="0"/>
                        <a:t> chất dinh dưỡng thiết yếu</a:t>
                      </a:r>
                      <a:endParaRPr lang="en-US" dirty="0"/>
                    </a:p>
                  </a:txBody>
                  <a:tcPr/>
                </a:tc>
                <a:tc hMerge="1">
                  <a:txBody>
                    <a:bodyPr/>
                    <a:lstStyle/>
                    <a:p>
                      <a:endParaRPr lang="en-US" dirty="0"/>
                    </a:p>
                  </a:txBody>
                  <a:tcPr/>
                </a:tc>
                <a:extLst>
                  <a:ext uri="{0D108BD9-81ED-4DB2-BD59-A6C34878D82A}">
                    <a16:rowId xmlns:a16="http://schemas.microsoft.com/office/drawing/2014/main" val="2926950144"/>
                  </a:ext>
                </a:extLst>
              </a:tr>
              <a:tr h="381000">
                <a:tc vMerge="1">
                  <a:txBody>
                    <a:bodyPr/>
                    <a:lstStyle/>
                    <a:p>
                      <a:endParaRPr lang="en-US" dirty="0"/>
                    </a:p>
                  </a:txBody>
                  <a:tcPr/>
                </a:tc>
                <a:tc>
                  <a:txBody>
                    <a:bodyPr/>
                    <a:lstStyle/>
                    <a:p>
                      <a:pPr algn="ctr"/>
                      <a:r>
                        <a:rPr lang="en-US" dirty="0" smtClean="0"/>
                        <a:t>Đa</a:t>
                      </a:r>
                      <a:r>
                        <a:rPr lang="en-US" baseline="0" dirty="0" smtClean="0"/>
                        <a:t> lượng</a:t>
                      </a:r>
                      <a:endParaRPr lang="en-US" dirty="0"/>
                    </a:p>
                  </a:txBody>
                  <a:tcPr/>
                </a:tc>
                <a:tc>
                  <a:txBody>
                    <a:bodyPr/>
                    <a:lstStyle/>
                    <a:p>
                      <a:pPr algn="ctr"/>
                      <a:r>
                        <a:rPr lang="en-US" dirty="0" smtClean="0"/>
                        <a:t>Vi lượng</a:t>
                      </a:r>
                      <a:endParaRPr lang="en-US" dirty="0"/>
                    </a:p>
                  </a:txBody>
                  <a:tcPr/>
                </a:tc>
                <a:extLst>
                  <a:ext uri="{0D108BD9-81ED-4DB2-BD59-A6C34878D82A}">
                    <a16:rowId xmlns:a16="http://schemas.microsoft.com/office/drawing/2014/main" val="178970280"/>
                  </a:ext>
                </a:extLst>
              </a:tr>
              <a:tr h="381000">
                <a:tc>
                  <a:txBody>
                    <a:bodyPr/>
                    <a:lstStyle/>
                    <a:p>
                      <a:r>
                        <a:rPr lang="en-US" dirty="0" smtClean="0"/>
                        <a:t>Glucid</a:t>
                      </a:r>
                      <a:endParaRPr lang="en-US" dirty="0"/>
                    </a:p>
                  </a:txBody>
                  <a:tcPr/>
                </a:tc>
                <a:tc>
                  <a:txBody>
                    <a:bodyPr/>
                    <a:lstStyle/>
                    <a:p>
                      <a:r>
                        <a:rPr lang="en-US" dirty="0" smtClean="0"/>
                        <a:t>Nước</a:t>
                      </a:r>
                      <a:endParaRPr lang="en-US" dirty="0"/>
                    </a:p>
                  </a:txBody>
                  <a:tcPr/>
                </a:tc>
                <a:tc>
                  <a:txBody>
                    <a:bodyPr/>
                    <a:lstStyle/>
                    <a:p>
                      <a:r>
                        <a:rPr lang="en-US" dirty="0" smtClean="0"/>
                        <a:t>Các</a:t>
                      </a:r>
                      <a:r>
                        <a:rPr lang="en-US" baseline="0" dirty="0" smtClean="0"/>
                        <a:t> vi khoáng</a:t>
                      </a:r>
                      <a:endParaRPr lang="en-US" dirty="0"/>
                    </a:p>
                  </a:txBody>
                  <a:tcPr/>
                </a:tc>
                <a:extLst>
                  <a:ext uri="{0D108BD9-81ED-4DB2-BD59-A6C34878D82A}">
                    <a16:rowId xmlns:a16="http://schemas.microsoft.com/office/drawing/2014/main" val="3557989453"/>
                  </a:ext>
                </a:extLst>
              </a:tr>
              <a:tr h="381000">
                <a:tc>
                  <a:txBody>
                    <a:bodyPr/>
                    <a:lstStyle/>
                    <a:p>
                      <a:r>
                        <a:rPr lang="en-US" dirty="0" smtClean="0"/>
                        <a:t>Lipid</a:t>
                      </a:r>
                      <a:endParaRPr lang="en-US" dirty="0"/>
                    </a:p>
                  </a:txBody>
                  <a:tcPr/>
                </a:tc>
                <a:tc>
                  <a:txBody>
                    <a:bodyPr/>
                    <a:lstStyle/>
                    <a:p>
                      <a:r>
                        <a:rPr lang="en-US" dirty="0" smtClean="0"/>
                        <a:t>Các</a:t>
                      </a:r>
                      <a:r>
                        <a:rPr lang="en-US" baseline="0" dirty="0" smtClean="0"/>
                        <a:t> acid béo thiết yếu</a:t>
                      </a:r>
                      <a:endParaRPr lang="en-US" dirty="0"/>
                    </a:p>
                  </a:txBody>
                  <a:tcPr/>
                </a:tc>
                <a:tc>
                  <a:txBody>
                    <a:bodyPr/>
                    <a:lstStyle/>
                    <a:p>
                      <a:r>
                        <a:rPr lang="en-US" dirty="0" smtClean="0"/>
                        <a:t>Các</a:t>
                      </a:r>
                      <a:r>
                        <a:rPr lang="en-US" baseline="0" dirty="0" smtClean="0"/>
                        <a:t> vitamin</a:t>
                      </a:r>
                      <a:endParaRPr lang="en-US" dirty="0"/>
                    </a:p>
                  </a:txBody>
                  <a:tcPr/>
                </a:tc>
                <a:extLst>
                  <a:ext uri="{0D108BD9-81ED-4DB2-BD59-A6C34878D82A}">
                    <a16:rowId xmlns:a16="http://schemas.microsoft.com/office/drawing/2014/main" val="1519258692"/>
                  </a:ext>
                </a:extLst>
              </a:tr>
              <a:tr h="381000">
                <a:tc>
                  <a:txBody>
                    <a:bodyPr/>
                    <a:lstStyle/>
                    <a:p>
                      <a:r>
                        <a:rPr lang="en-US" dirty="0" smtClean="0"/>
                        <a:t>Protein</a:t>
                      </a:r>
                      <a:endParaRPr lang="en-US" dirty="0"/>
                    </a:p>
                  </a:txBody>
                  <a:tcPr/>
                </a:tc>
                <a:tc>
                  <a:txBody>
                    <a:bodyPr/>
                    <a:lstStyle/>
                    <a:p>
                      <a:r>
                        <a:rPr lang="en-US" dirty="0" smtClean="0"/>
                        <a:t>Các</a:t>
                      </a:r>
                      <a:r>
                        <a:rPr lang="en-US" baseline="0" dirty="0" smtClean="0"/>
                        <a:t> acid amin thiết yếu</a:t>
                      </a:r>
                      <a:endParaRPr lang="en-US" dirty="0"/>
                    </a:p>
                  </a:txBody>
                  <a:tcPr/>
                </a:tc>
                <a:tc>
                  <a:txBody>
                    <a:bodyPr/>
                    <a:lstStyle/>
                    <a:p>
                      <a:endParaRPr lang="en-US" dirty="0"/>
                    </a:p>
                  </a:txBody>
                  <a:tcPr/>
                </a:tc>
                <a:extLst>
                  <a:ext uri="{0D108BD9-81ED-4DB2-BD59-A6C34878D82A}">
                    <a16:rowId xmlns:a16="http://schemas.microsoft.com/office/drawing/2014/main" val="706490947"/>
                  </a:ext>
                </a:extLst>
              </a:tr>
              <a:tr h="381000">
                <a:tc>
                  <a:txBody>
                    <a:bodyPr/>
                    <a:lstStyle/>
                    <a:p>
                      <a:r>
                        <a:rPr lang="en-US" dirty="0" smtClean="0"/>
                        <a:t>Rượu</a:t>
                      </a:r>
                      <a:endParaRPr lang="en-US" dirty="0"/>
                    </a:p>
                  </a:txBody>
                  <a:tcPr/>
                </a:tc>
                <a:tc>
                  <a:txBody>
                    <a:bodyPr/>
                    <a:lstStyle/>
                    <a:p>
                      <a:r>
                        <a:rPr lang="en-US" dirty="0" smtClean="0"/>
                        <a:t>Chất</a:t>
                      </a:r>
                      <a:r>
                        <a:rPr lang="en-US" baseline="0" dirty="0" smtClean="0"/>
                        <a:t> khoáng</a:t>
                      </a:r>
                      <a:endParaRPr lang="en-US" dirty="0"/>
                    </a:p>
                  </a:txBody>
                  <a:tcPr/>
                </a:tc>
                <a:tc>
                  <a:txBody>
                    <a:bodyPr/>
                    <a:lstStyle/>
                    <a:p>
                      <a:endParaRPr lang="en-US" dirty="0"/>
                    </a:p>
                  </a:txBody>
                  <a:tcPr/>
                </a:tc>
                <a:extLst>
                  <a:ext uri="{0D108BD9-81ED-4DB2-BD59-A6C34878D82A}">
                    <a16:rowId xmlns:a16="http://schemas.microsoft.com/office/drawing/2014/main" val="1324871841"/>
                  </a:ext>
                </a:extLst>
              </a:tr>
            </a:tbl>
          </a:graphicData>
        </a:graphic>
      </p:graphicFrame>
    </p:spTree>
    <p:extLst>
      <p:ext uri="{BB962C8B-B14F-4D97-AF65-F5344CB8AC3E}">
        <p14:creationId xmlns:p14="http://schemas.microsoft.com/office/powerpoint/2010/main" val="2199997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1143000" y="16565"/>
            <a:ext cx="10515600" cy="1020762"/>
          </a:xfrm>
        </p:spPr>
        <p:txBody>
          <a:bodyPr>
            <a:normAutofit/>
          </a:bodyPr>
          <a:lstStyle/>
          <a:p>
            <a:pPr algn="l"/>
            <a:r>
              <a:rPr lang="en-US" b="1" dirty="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II. Năng lượng</a:t>
            </a:r>
            <a:endParaRPr lang="en-US" b="1" dirty="0">
              <a:solidFill>
                <a:srgbClr val="FF0000"/>
              </a:solidFill>
              <a:latin typeface="Times New Roman" pitchFamily="18" charset="0"/>
              <a:cs typeface="Times New Roman" pitchFamily="18" charset="0"/>
            </a:endParaRPr>
          </a:p>
        </p:txBody>
      </p:sp>
      <p:sp>
        <p:nvSpPr>
          <p:cNvPr id="6" name="Content Placeholder 2">
            <a:extLst>
              <a:ext uri="{FF2B5EF4-FFF2-40B4-BE49-F238E27FC236}">
                <a16:creationId xmlns:a16="http://schemas.microsoft.com/office/drawing/2014/main" id="{CCEAAA3A-6AA2-B317-E56C-0D8292A9ABB9}"/>
              </a:ext>
            </a:extLst>
          </p:cNvPr>
          <p:cNvSpPr txBox="1">
            <a:spLocks/>
          </p:cNvSpPr>
          <p:nvPr/>
        </p:nvSpPr>
        <p:spPr>
          <a:xfrm>
            <a:off x="473627" y="1089818"/>
            <a:ext cx="5486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tx2">
                  <a:lumMod val="60000"/>
                  <a:lumOff val="40000"/>
                </a:schemeClr>
              </a:solidFill>
              <a:latin typeface="Times New Roman" pitchFamily="18" charset="0"/>
              <a:cs typeface="Times New Roman" pitchFamily="18" charset="0"/>
            </a:endParaRPr>
          </a:p>
        </p:txBody>
      </p:sp>
      <p:sp>
        <p:nvSpPr>
          <p:cNvPr id="7" name="AutoShape 4" descr="An illustration of energy expenditure. Show a person running on a treadmill with vibrant energy waves radiating from their body, symbolizing calorie burn and energy being used. There should be a clear progression of energy leaving the body in the form of glowing particles or waves, with a fitness tracker monitoring their progress. Background includes gym equipment and a clock showing time pass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A simplified illustration showing the concept of energy in the body. On one side, there is an image of a person eating food, such as an apple. An arrow leads to the other side, which shows the energy being used in different ways: a person running (movement), a glowing light bulb over the head (brain activity), and a thermometer (body heat). The colors are bright and engaging, designed to help students understand the conversion of food into energ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A simplified illustration showing the concept of energy in the body. On one side, there is an image of a person eating food, such as an apple. An arrow leads to the other side, which shows the energy being used in different ways: a person running (movement), a glowing light bulb over the head (brain activity), and a thermometer (body heat). The colors are bright and engaging, designed to help students understand the conversion of food into energ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A simplified illustration showing the concept of energy in the body. On one side, there is an image of a person eating food, such as an apple. An arrow leads to the other side, which shows the energy being used in different ways: a person running (movement), a glowing light bulb over the head (brain activity), and a thermometer (body heat). The colors are bright and engaging, designed to help students understand the conversion of food into energ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2"/>
          <a:stretch>
            <a:fillRect/>
          </a:stretch>
        </p:blipFill>
        <p:spPr>
          <a:xfrm>
            <a:off x="3733800" y="1258886"/>
            <a:ext cx="5086350" cy="4981575"/>
          </a:xfrm>
          <a:prstGeom prst="rect">
            <a:avLst/>
          </a:prstGeom>
        </p:spPr>
      </p:pic>
    </p:spTree>
    <p:extLst>
      <p:ext uri="{BB962C8B-B14F-4D97-AF65-F5344CB8AC3E}">
        <p14:creationId xmlns:p14="http://schemas.microsoft.com/office/powerpoint/2010/main" val="2157587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2B391ECE-E1C5-7517-FC81-D3C9D328CF81}"/>
              </a:ext>
            </a:extLst>
          </p:cNvPr>
          <p:cNvGraphicFramePr>
            <a:graphicFrameLocks noGrp="1"/>
          </p:cNvGraphicFramePr>
          <p:nvPr>
            <p:ph idx="1"/>
            <p:extLst>
              <p:ext uri="{D42A27DB-BD31-4B8C-83A1-F6EECF244321}">
                <p14:modId xmlns:p14="http://schemas.microsoft.com/office/powerpoint/2010/main" val="3254610803"/>
              </p:ext>
            </p:extLst>
          </p:nvPr>
        </p:nvGraphicFramePr>
        <p:xfrm>
          <a:off x="1981200" y="1524000"/>
          <a:ext cx="9296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3EA184AA-D6E8-F39F-FDBD-5564D527D5D4}"/>
              </a:ext>
            </a:extLst>
          </p:cNvPr>
          <p:cNvSpPr>
            <a:spLocks noGrp="1"/>
          </p:cNvSpPr>
          <p:nvPr>
            <p:ph type="title"/>
          </p:nvPr>
        </p:nvSpPr>
        <p:spPr>
          <a:xfrm>
            <a:off x="762000" y="76200"/>
            <a:ext cx="10591800" cy="862930"/>
          </a:xfrm>
        </p:spPr>
        <p:txBody>
          <a:bodyPr>
            <a:noAutofit/>
          </a:bodyPr>
          <a:lstStyle/>
          <a:p>
            <a:r>
              <a:rPr lang="en-US" sz="48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Chuẩn</a:t>
            </a:r>
            <a:r>
              <a:rPr lang="en-US" sz="4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4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4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016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angluong.autosav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9600" y="228600"/>
            <a:ext cx="10986052" cy="6180197"/>
          </a:xfrm>
        </p:spPr>
      </p:pic>
    </p:spTree>
    <p:extLst>
      <p:ext uri="{BB962C8B-B14F-4D97-AF65-F5344CB8AC3E}">
        <p14:creationId xmlns:p14="http://schemas.microsoft.com/office/powerpoint/2010/main" val="2995959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Energy Balance Calories Intake Daily Expenditure Outline Diagram Labeled Educational — Stock Vect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 r="-1" b="10135"/>
          <a:stretch/>
        </p:blipFill>
        <p:spPr bwMode="auto">
          <a:xfrm>
            <a:off x="609600" y="1219200"/>
            <a:ext cx="5635420" cy="477208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987220" y="0"/>
            <a:ext cx="10515600" cy="1020762"/>
          </a:xfrm>
        </p:spPr>
        <p:txBody>
          <a:bodyPr>
            <a:normAutofit/>
          </a:bodyPr>
          <a:lstStyle/>
          <a:p>
            <a:pPr algn="l"/>
            <a:r>
              <a:rPr lang="en-US" b="1" dirty="0" smtClean="0">
                <a:solidFill>
                  <a:srgbClr val="FF0000"/>
                </a:solidFill>
                <a:latin typeface="Times New Roman" pitchFamily="18" charset="0"/>
                <a:cs typeface="Times New Roman" pitchFamily="18" charset="0"/>
              </a:rPr>
              <a:t>  </a:t>
            </a:r>
            <a:r>
              <a:rPr lang="en-US" dirty="0" smtClean="0">
                <a:solidFill>
                  <a:schemeClr val="tx2">
                    <a:lumMod val="60000"/>
                    <a:lumOff val="40000"/>
                  </a:schemeClr>
                </a:solidFill>
                <a:latin typeface="Times New Roman" pitchFamily="18" charset="0"/>
                <a:cs typeface="Times New Roman" pitchFamily="18" charset="0"/>
              </a:rPr>
              <a:t>Tiêu hao năng lượng</a:t>
            </a:r>
            <a:endParaRPr lang="en-US" b="1" dirty="0">
              <a:solidFill>
                <a:srgbClr val="FF0000"/>
              </a:solidFill>
              <a:latin typeface="Times New Roman" pitchFamily="18" charset="0"/>
              <a:cs typeface="Times New Roman" pitchFamily="18" charset="0"/>
            </a:endParaRPr>
          </a:p>
        </p:txBody>
      </p:sp>
      <p:sp>
        <p:nvSpPr>
          <p:cNvPr id="6" name="Content Placeholder 2">
            <a:extLst>
              <a:ext uri="{FF2B5EF4-FFF2-40B4-BE49-F238E27FC236}">
                <a16:creationId xmlns:a16="http://schemas.microsoft.com/office/drawing/2014/main" id="{CCEAAA3A-6AA2-B317-E56C-0D8292A9ABB9}"/>
              </a:ext>
            </a:extLst>
          </p:cNvPr>
          <p:cNvSpPr txBox="1">
            <a:spLocks/>
          </p:cNvSpPr>
          <p:nvPr/>
        </p:nvSpPr>
        <p:spPr>
          <a:xfrm>
            <a:off x="473627" y="1089818"/>
            <a:ext cx="5486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tx2">
                  <a:lumMod val="60000"/>
                  <a:lumOff val="40000"/>
                </a:schemeClr>
              </a:solidFill>
              <a:latin typeface="Times New Roman" pitchFamily="18" charset="0"/>
              <a:cs typeface="Times New Roman" pitchFamily="18" charset="0"/>
            </a:endParaRPr>
          </a:p>
        </p:txBody>
      </p:sp>
      <p:sp>
        <p:nvSpPr>
          <p:cNvPr id="7" name="AutoShape 4" descr="An illustration of energy expenditure. Show a person running on a treadmill with vibrant energy waves radiating from their body, symbolizing calorie burn and energy being used. There should be a clear progression of energy leaving the body in the form of glowing particles or waves, with a fitness tracker monitoring their progress. Background includes gym equipment and a clock showing time pass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stretch>
            <a:fillRect/>
          </a:stretch>
        </p:blipFill>
        <p:spPr>
          <a:xfrm>
            <a:off x="6705600" y="1447800"/>
            <a:ext cx="4343400" cy="4310308"/>
          </a:xfrm>
          <a:prstGeom prst="rect">
            <a:avLst/>
          </a:prstGeom>
        </p:spPr>
      </p:pic>
    </p:spTree>
    <p:extLst>
      <p:ext uri="{BB962C8B-B14F-4D97-AF65-F5344CB8AC3E}">
        <p14:creationId xmlns:p14="http://schemas.microsoft.com/office/powerpoint/2010/main" val="40218848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987220" y="304800"/>
            <a:ext cx="10515600" cy="1020762"/>
          </a:xfrm>
        </p:spPr>
        <p:txBody>
          <a:bodyPr>
            <a:normAutofit fontScale="90000"/>
          </a:bodyPr>
          <a:lstStyle/>
          <a:p>
            <a:pPr algn="l"/>
            <a:r>
              <a:rPr lang="en-US" b="1" dirty="0" smtClean="0">
                <a:solidFill>
                  <a:srgbClr val="FF0000"/>
                </a:solidFill>
                <a:latin typeface="Times New Roman" pitchFamily="18" charset="0"/>
                <a:cs typeface="Times New Roman" pitchFamily="18" charset="0"/>
              </a:rPr>
              <a:t>  </a:t>
            </a:r>
            <a:r>
              <a:rPr lang="en-US" dirty="0" smtClean="0">
                <a:solidFill>
                  <a:schemeClr val="tx2">
                    <a:lumMod val="60000"/>
                    <a:lumOff val="40000"/>
                  </a:schemeClr>
                </a:solidFill>
                <a:latin typeface="Times New Roman" pitchFamily="18" charset="0"/>
                <a:cs typeface="Times New Roman" pitchFamily="18" charset="0"/>
              </a:rPr>
              <a:t>Nhu cầu về năng lượng của con người</a:t>
            </a:r>
            <a:r>
              <a:rPr lang="en-US" dirty="0">
                <a:solidFill>
                  <a:schemeClr val="tx2">
                    <a:lumMod val="60000"/>
                    <a:lumOff val="40000"/>
                  </a:schemeClr>
                </a:solidFill>
                <a:latin typeface="Times New Roman" pitchFamily="18" charset="0"/>
                <a:cs typeface="Times New Roman" pitchFamily="18" charset="0"/>
              </a:rPr>
              <a:t/>
            </a:r>
            <a:br>
              <a:rPr lang="en-US" dirty="0">
                <a:solidFill>
                  <a:schemeClr val="tx2">
                    <a:lumMod val="60000"/>
                    <a:lumOff val="40000"/>
                  </a:schemeClr>
                </a:solidFill>
                <a:latin typeface="Times New Roman" pitchFamily="18" charset="0"/>
                <a:cs typeface="Times New Roman" pitchFamily="18" charset="0"/>
              </a:rPr>
            </a:br>
            <a:endParaRPr lang="en-US" b="1" dirty="0">
              <a:solidFill>
                <a:srgbClr val="FF0000"/>
              </a:solidFill>
              <a:latin typeface="Times New Roman" pitchFamily="18" charset="0"/>
              <a:cs typeface="Times New Roman" pitchFamily="18" charset="0"/>
            </a:endParaRPr>
          </a:p>
        </p:txBody>
      </p:sp>
      <p:sp>
        <p:nvSpPr>
          <p:cNvPr id="6" name="Content Placeholder 2">
            <a:extLst>
              <a:ext uri="{FF2B5EF4-FFF2-40B4-BE49-F238E27FC236}">
                <a16:creationId xmlns:a16="http://schemas.microsoft.com/office/drawing/2014/main" id="{CCEAAA3A-6AA2-B317-E56C-0D8292A9ABB9}"/>
              </a:ext>
            </a:extLst>
          </p:cNvPr>
          <p:cNvSpPr txBox="1">
            <a:spLocks/>
          </p:cNvSpPr>
          <p:nvPr/>
        </p:nvSpPr>
        <p:spPr>
          <a:xfrm>
            <a:off x="473627" y="1089818"/>
            <a:ext cx="5486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tx2">
                  <a:lumMod val="60000"/>
                  <a:lumOff val="40000"/>
                </a:schemeClr>
              </a:solidFill>
              <a:latin typeface="Times New Roman" pitchFamily="18" charset="0"/>
              <a:cs typeface="Times New Roman" pitchFamily="18" charset="0"/>
            </a:endParaRPr>
          </a:p>
        </p:txBody>
      </p:sp>
      <p:sp>
        <p:nvSpPr>
          <p:cNvPr id="7" name="AutoShape 4" descr="An illustration of energy expenditure. Show a person running on a treadmill with vibrant energy waves radiating from their body, symbolizing calorie burn and energy being used. There should be a clear progression of energy leaving the body in the form of glowing particles or waves, with a fitness tracker monitoring their progress. Background includes gym equipment and a clock showing time pass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3.3 Estimating Energy Expenditure – Nutrition and Physical Fit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330" y="1981200"/>
            <a:ext cx="9779393"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49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CEAAA3A-6AA2-B317-E56C-0D8292A9ABB9}"/>
              </a:ext>
            </a:extLst>
          </p:cNvPr>
          <p:cNvSpPr txBox="1">
            <a:spLocks/>
          </p:cNvSpPr>
          <p:nvPr/>
        </p:nvSpPr>
        <p:spPr>
          <a:xfrm>
            <a:off x="473627" y="1089818"/>
            <a:ext cx="5486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tx2">
                  <a:lumMod val="60000"/>
                  <a:lumOff val="40000"/>
                </a:schemeClr>
              </a:solidFill>
              <a:latin typeface="Times New Roman" pitchFamily="18" charset="0"/>
              <a:cs typeface="Times New Roman" pitchFamily="18" charset="0"/>
            </a:endParaRPr>
          </a:p>
        </p:txBody>
      </p:sp>
      <p:sp>
        <p:nvSpPr>
          <p:cNvPr id="7" name="AutoShape 4" descr="An illustration of energy expenditure. Show a person running on a treadmill with vibrant energy waves radiating from their body, symbolizing calorie burn and energy being used. There should be a clear progression of energy leaving the body in the form of glowing particles or waves, with a fitness tracker monitoring their progress. Background includes gym equipment and a clock showing time pass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990600" y="1524000"/>
            <a:ext cx="10515600" cy="3754874"/>
          </a:xfrm>
          <a:prstGeom prst="rect">
            <a:avLst/>
          </a:prstGeom>
          <a:noFill/>
        </p:spPr>
        <p:txBody>
          <a:bodyPr wrap="square" rtlCol="0">
            <a:spAutoFit/>
          </a:bodyPr>
          <a:lstStyle>
            <a:defPPr>
              <a:defRPr lang="en-US"/>
            </a:defPPr>
          </a:lstStyle>
          <a:p>
            <a:r>
              <a:rPr lang="en-US" sz="3400" dirty="0">
                <a:solidFill>
                  <a:schemeClr val="tx2">
                    <a:lumMod val="60000"/>
                    <a:lumOff val="40000"/>
                  </a:schemeClr>
                </a:solidFill>
                <a:latin typeface="Times New Roman" pitchFamily="18" charset="0"/>
                <a:ea typeface="+mj-ea"/>
                <a:cs typeface="Times New Roman" pitchFamily="18" charset="0"/>
              </a:rPr>
              <a:t>Đơn vị nhiệt lượng: Kilocalo (viết tắt là Kcal)</a:t>
            </a:r>
          </a:p>
          <a:p>
            <a:r>
              <a:rPr lang="en-US" sz="3400" dirty="0">
                <a:solidFill>
                  <a:schemeClr val="tx2">
                    <a:lumMod val="60000"/>
                    <a:lumOff val="40000"/>
                  </a:schemeClr>
                </a:solidFill>
                <a:latin typeface="Times New Roman" pitchFamily="18" charset="0"/>
                <a:ea typeface="+mj-ea"/>
                <a:cs typeface="Times New Roman" pitchFamily="18" charset="0"/>
              </a:rPr>
              <a:t>1 Kcal = 1000 calo</a:t>
            </a:r>
          </a:p>
          <a:p>
            <a:r>
              <a:rPr lang="en-US" sz="3400" dirty="0">
                <a:solidFill>
                  <a:schemeClr val="tx2">
                    <a:lumMod val="60000"/>
                    <a:lumOff val="40000"/>
                  </a:schemeClr>
                </a:solidFill>
                <a:latin typeface="Times New Roman" pitchFamily="18" charset="0"/>
                <a:ea typeface="+mj-ea"/>
                <a:cs typeface="Times New Roman" pitchFamily="18" charset="0"/>
              </a:rPr>
              <a:t>Kcalo là nhiệt lượng cần thiết để đưa 1 kg nước lên 1 độ C</a:t>
            </a:r>
          </a:p>
          <a:p>
            <a:r>
              <a:rPr lang="en-US" sz="3400" dirty="0">
                <a:solidFill>
                  <a:schemeClr val="tx2">
                    <a:lumMod val="60000"/>
                    <a:lumOff val="40000"/>
                  </a:schemeClr>
                </a:solidFill>
                <a:latin typeface="Times New Roman" pitchFamily="18" charset="0"/>
                <a:ea typeface="+mj-ea"/>
                <a:cs typeface="Times New Roman" pitchFamily="18" charset="0"/>
              </a:rPr>
              <a:t>1 Kcalo = 4.184 Kilojun</a:t>
            </a:r>
          </a:p>
          <a:p>
            <a:r>
              <a:rPr lang="en-US" sz="3400" dirty="0">
                <a:solidFill>
                  <a:schemeClr val="tx2">
                    <a:lumMod val="60000"/>
                    <a:lumOff val="40000"/>
                  </a:schemeClr>
                </a:solidFill>
                <a:latin typeface="Times New Roman" pitchFamily="18" charset="0"/>
                <a:ea typeface="+mj-ea"/>
                <a:cs typeface="Times New Roman" pitchFamily="18" charset="0"/>
              </a:rPr>
              <a:t>1 g Protid cung cấp 4 Kcal hay 16.7 Kilojun</a:t>
            </a:r>
          </a:p>
          <a:p>
            <a:r>
              <a:rPr lang="en-US" sz="3400" dirty="0">
                <a:solidFill>
                  <a:schemeClr val="tx2">
                    <a:lumMod val="60000"/>
                    <a:lumOff val="40000"/>
                  </a:schemeClr>
                </a:solidFill>
                <a:latin typeface="Times New Roman" pitchFamily="18" charset="0"/>
                <a:ea typeface="+mj-ea"/>
                <a:cs typeface="Times New Roman" pitchFamily="18" charset="0"/>
              </a:rPr>
              <a:t>1 g Glucid cung cấp 4 Kcal hay 16.7 Kilojun</a:t>
            </a:r>
          </a:p>
          <a:p>
            <a:r>
              <a:rPr lang="en-US" sz="3400" dirty="0">
                <a:solidFill>
                  <a:schemeClr val="tx2">
                    <a:lumMod val="60000"/>
                    <a:lumOff val="40000"/>
                  </a:schemeClr>
                </a:solidFill>
                <a:latin typeface="Times New Roman" pitchFamily="18" charset="0"/>
                <a:ea typeface="+mj-ea"/>
                <a:cs typeface="Times New Roman" pitchFamily="18" charset="0"/>
              </a:rPr>
              <a:t>1 g Lipid cung cấp 9 Kcal hay 37.7 Kilojun</a:t>
            </a:r>
          </a:p>
        </p:txBody>
      </p:sp>
    </p:spTree>
    <p:extLst>
      <p:ext uri="{BB962C8B-B14F-4D97-AF65-F5344CB8AC3E}">
        <p14:creationId xmlns:p14="http://schemas.microsoft.com/office/powerpoint/2010/main" val="38689063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685800" y="76199"/>
            <a:ext cx="10972800" cy="952499"/>
          </a:xfrm>
        </p:spPr>
        <p:txBody>
          <a:bodyPr>
            <a:normAutofit/>
          </a:bodyPr>
          <a:lstStyle/>
          <a:p>
            <a:pPr algn="l"/>
            <a:r>
              <a:rPr lang="en-US" sz="3800" b="1" dirty="0" smtClean="0">
                <a:solidFill>
                  <a:srgbClr val="FF0000"/>
                </a:solidFill>
                <a:latin typeface="Times New Roman" pitchFamily="18" charset="0"/>
                <a:cs typeface="Times New Roman" pitchFamily="18" charset="0"/>
              </a:rPr>
              <a:t>  </a:t>
            </a:r>
            <a:r>
              <a:rPr lang="en-US" sz="3800" dirty="0" smtClean="0">
                <a:solidFill>
                  <a:schemeClr val="tx2">
                    <a:lumMod val="60000"/>
                    <a:lumOff val="40000"/>
                  </a:schemeClr>
                </a:solidFill>
                <a:latin typeface="Times New Roman" pitchFamily="18" charset="0"/>
                <a:cs typeface="Times New Roman" pitchFamily="18" charset="0"/>
              </a:rPr>
              <a:t>Công thức tính chuyển hóa cơ bản theo cân nặng (W)</a:t>
            </a:r>
            <a:endParaRPr lang="en-US" sz="3800" b="1" dirty="0">
              <a:solidFill>
                <a:srgbClr val="FF0000"/>
              </a:solidFill>
              <a:latin typeface="Times New Roman" pitchFamily="18" charset="0"/>
              <a:cs typeface="Times New Roman" pitchFamily="18" charset="0"/>
            </a:endParaRPr>
          </a:p>
        </p:txBody>
      </p:sp>
      <p:sp>
        <p:nvSpPr>
          <p:cNvPr id="6" name="Content Placeholder 2">
            <a:extLst>
              <a:ext uri="{FF2B5EF4-FFF2-40B4-BE49-F238E27FC236}">
                <a16:creationId xmlns:a16="http://schemas.microsoft.com/office/drawing/2014/main" id="{CCEAAA3A-6AA2-B317-E56C-0D8292A9ABB9}"/>
              </a:ext>
            </a:extLst>
          </p:cNvPr>
          <p:cNvSpPr txBox="1">
            <a:spLocks/>
          </p:cNvSpPr>
          <p:nvPr/>
        </p:nvSpPr>
        <p:spPr>
          <a:xfrm>
            <a:off x="473627" y="1089818"/>
            <a:ext cx="5486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tx2">
                  <a:lumMod val="60000"/>
                  <a:lumOff val="40000"/>
                </a:schemeClr>
              </a:solidFill>
              <a:latin typeface="Times New Roman" pitchFamily="18" charset="0"/>
              <a:cs typeface="Times New Roman" pitchFamily="18" charset="0"/>
            </a:endParaRPr>
          </a:p>
        </p:txBody>
      </p:sp>
      <p:sp>
        <p:nvSpPr>
          <p:cNvPr id="7" name="AutoShape 4" descr="An illustration of energy expenditure. Show a person running on a treadmill with vibrant energy waves radiating from their body, symbolizing calorie burn and energy being used. There should be a clear progression of energy leaving the body in the form of glowing particles or waves, with a fitness tracker monitoring their progress. Background includes gym equipment and a clock showing time pass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364108703"/>
              </p:ext>
            </p:extLst>
          </p:nvPr>
        </p:nvGraphicFramePr>
        <p:xfrm>
          <a:off x="1447800" y="1295400"/>
          <a:ext cx="9906000" cy="4572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3325675880"/>
                    </a:ext>
                  </a:extLst>
                </a:gridCol>
                <a:gridCol w="3302000">
                  <a:extLst>
                    <a:ext uri="{9D8B030D-6E8A-4147-A177-3AD203B41FA5}">
                      <a16:colId xmlns:a16="http://schemas.microsoft.com/office/drawing/2014/main" val="1203653627"/>
                    </a:ext>
                  </a:extLst>
                </a:gridCol>
                <a:gridCol w="3302000">
                  <a:extLst>
                    <a:ext uri="{9D8B030D-6E8A-4147-A177-3AD203B41FA5}">
                      <a16:colId xmlns:a16="http://schemas.microsoft.com/office/drawing/2014/main" val="2385020251"/>
                    </a:ext>
                  </a:extLst>
                </a:gridCol>
              </a:tblGrid>
              <a:tr h="571500">
                <a:tc rowSpan="2">
                  <a:txBody>
                    <a:bodyPr/>
                    <a:lstStyle/>
                    <a:p>
                      <a:pPr algn="ctr"/>
                      <a:r>
                        <a:rPr lang="en-US" sz="2400" dirty="0" smtClean="0"/>
                        <a:t>Nhóm</a:t>
                      </a:r>
                      <a:r>
                        <a:rPr lang="en-US" sz="2400" baseline="0" dirty="0" smtClean="0"/>
                        <a:t> tuổi (năm)</a:t>
                      </a:r>
                      <a:endParaRPr lang="en-US" sz="2400" dirty="0"/>
                    </a:p>
                  </a:txBody>
                  <a:tcPr anchor="ctr"/>
                </a:tc>
                <a:tc gridSpan="2">
                  <a:txBody>
                    <a:bodyPr/>
                    <a:lstStyle/>
                    <a:p>
                      <a:r>
                        <a:rPr lang="en-US" sz="2400" dirty="0" smtClean="0"/>
                        <a:t>                       Chuyển</a:t>
                      </a:r>
                      <a:r>
                        <a:rPr lang="en-US" sz="2400" baseline="0" dirty="0" smtClean="0"/>
                        <a:t> hóa cơ sở (Kcalo/ngày)</a:t>
                      </a:r>
                      <a:endParaRPr lang="en-US" sz="2400" dirty="0"/>
                    </a:p>
                  </a:txBody>
                  <a:tcPr/>
                </a:tc>
                <a:tc hMerge="1">
                  <a:txBody>
                    <a:bodyPr/>
                    <a:lstStyle/>
                    <a:p>
                      <a:endParaRPr lang="en-US" dirty="0"/>
                    </a:p>
                  </a:txBody>
                  <a:tcPr/>
                </a:tc>
                <a:extLst>
                  <a:ext uri="{0D108BD9-81ED-4DB2-BD59-A6C34878D82A}">
                    <a16:rowId xmlns:a16="http://schemas.microsoft.com/office/drawing/2014/main" val="1117272707"/>
                  </a:ext>
                </a:extLst>
              </a:tr>
              <a:tr h="571500">
                <a:tc vMerge="1">
                  <a:txBody>
                    <a:bodyPr/>
                    <a:lstStyle/>
                    <a:p>
                      <a:endParaRPr lang="en-US" dirty="0"/>
                    </a:p>
                  </a:txBody>
                  <a:tcPr/>
                </a:tc>
                <a:tc>
                  <a:txBody>
                    <a:bodyPr/>
                    <a:lstStyle/>
                    <a:p>
                      <a:pPr algn="ctr"/>
                      <a:r>
                        <a:rPr lang="en-US" sz="2400" dirty="0" smtClean="0"/>
                        <a:t>Nam</a:t>
                      </a:r>
                      <a:endParaRPr lang="en-US" sz="2400" dirty="0"/>
                    </a:p>
                  </a:txBody>
                  <a:tcPr/>
                </a:tc>
                <a:tc>
                  <a:txBody>
                    <a:bodyPr/>
                    <a:lstStyle/>
                    <a:p>
                      <a:pPr algn="ctr"/>
                      <a:r>
                        <a:rPr lang="en-US" sz="2400" dirty="0" smtClean="0"/>
                        <a:t>Nữ</a:t>
                      </a:r>
                      <a:endParaRPr lang="en-US" sz="2400" dirty="0"/>
                    </a:p>
                  </a:txBody>
                  <a:tcPr/>
                </a:tc>
                <a:extLst>
                  <a:ext uri="{0D108BD9-81ED-4DB2-BD59-A6C34878D82A}">
                    <a16:rowId xmlns:a16="http://schemas.microsoft.com/office/drawing/2014/main" val="788900703"/>
                  </a:ext>
                </a:extLst>
              </a:tr>
              <a:tr h="571500">
                <a:tc>
                  <a:txBody>
                    <a:bodyPr/>
                    <a:lstStyle/>
                    <a:p>
                      <a:pPr algn="ctr"/>
                      <a:r>
                        <a:rPr lang="en-US" sz="2400" dirty="0" smtClean="0"/>
                        <a:t>0 – 3</a:t>
                      </a:r>
                      <a:endParaRPr lang="en-US" sz="2400" dirty="0"/>
                    </a:p>
                  </a:txBody>
                  <a:tcPr/>
                </a:tc>
                <a:tc>
                  <a:txBody>
                    <a:bodyPr/>
                    <a:lstStyle/>
                    <a:p>
                      <a:r>
                        <a:rPr lang="en-US" sz="2400" dirty="0" smtClean="0"/>
                        <a:t>60,9w</a:t>
                      </a:r>
                      <a:r>
                        <a:rPr lang="en-US" sz="2400" baseline="0" dirty="0" smtClean="0"/>
                        <a:t> </a:t>
                      </a:r>
                      <a:r>
                        <a:rPr lang="en-US" sz="2400" dirty="0" smtClean="0"/>
                        <a:t>- 54</a:t>
                      </a:r>
                      <a:endParaRPr lang="en-US" sz="2400" dirty="0"/>
                    </a:p>
                  </a:txBody>
                  <a:tcPr/>
                </a:tc>
                <a:tc>
                  <a:txBody>
                    <a:bodyPr/>
                    <a:lstStyle/>
                    <a:p>
                      <a:r>
                        <a:rPr lang="en-US" sz="2400" dirty="0" smtClean="0"/>
                        <a:t>61,0w - 51</a:t>
                      </a:r>
                      <a:endParaRPr lang="en-US" sz="2400" dirty="0"/>
                    </a:p>
                  </a:txBody>
                  <a:tcPr/>
                </a:tc>
                <a:extLst>
                  <a:ext uri="{0D108BD9-81ED-4DB2-BD59-A6C34878D82A}">
                    <a16:rowId xmlns:a16="http://schemas.microsoft.com/office/drawing/2014/main" val="1681324015"/>
                  </a:ext>
                </a:extLst>
              </a:tr>
              <a:tr h="571500">
                <a:tc>
                  <a:txBody>
                    <a:bodyPr/>
                    <a:lstStyle/>
                    <a:p>
                      <a:pPr algn="ctr"/>
                      <a:r>
                        <a:rPr lang="en-US" sz="2400" dirty="0" smtClean="0"/>
                        <a:t>3 - 10</a:t>
                      </a:r>
                      <a:endParaRPr lang="en-US" sz="2400" dirty="0"/>
                    </a:p>
                  </a:txBody>
                  <a:tcPr/>
                </a:tc>
                <a:tc>
                  <a:txBody>
                    <a:bodyPr/>
                    <a:lstStyle/>
                    <a:p>
                      <a:r>
                        <a:rPr lang="en-US" sz="2400" dirty="0" smtClean="0"/>
                        <a:t>22,7w -494</a:t>
                      </a:r>
                      <a:endParaRPr lang="en-US" sz="2400" dirty="0"/>
                    </a:p>
                  </a:txBody>
                  <a:tcPr/>
                </a:tc>
                <a:tc>
                  <a:txBody>
                    <a:bodyPr/>
                    <a:lstStyle/>
                    <a:p>
                      <a:r>
                        <a:rPr lang="en-US" sz="2400" dirty="0" smtClean="0"/>
                        <a:t>22,5w</a:t>
                      </a:r>
                      <a:r>
                        <a:rPr lang="en-US" sz="2400" baseline="0" dirty="0" smtClean="0"/>
                        <a:t> + 499</a:t>
                      </a:r>
                      <a:endParaRPr lang="en-US" sz="2400" dirty="0"/>
                    </a:p>
                  </a:txBody>
                  <a:tcPr/>
                </a:tc>
                <a:extLst>
                  <a:ext uri="{0D108BD9-81ED-4DB2-BD59-A6C34878D82A}">
                    <a16:rowId xmlns:a16="http://schemas.microsoft.com/office/drawing/2014/main" val="3990291622"/>
                  </a:ext>
                </a:extLst>
              </a:tr>
              <a:tr h="571500">
                <a:tc>
                  <a:txBody>
                    <a:bodyPr/>
                    <a:lstStyle/>
                    <a:p>
                      <a:pPr algn="ctr"/>
                      <a:r>
                        <a:rPr lang="en-US" sz="2400" dirty="0" smtClean="0"/>
                        <a:t>10 - 18</a:t>
                      </a:r>
                      <a:endParaRPr lang="en-US" sz="2400" dirty="0"/>
                    </a:p>
                  </a:txBody>
                  <a:tcPr/>
                </a:tc>
                <a:tc>
                  <a:txBody>
                    <a:bodyPr/>
                    <a:lstStyle/>
                    <a:p>
                      <a:r>
                        <a:rPr lang="en-US" sz="2400" dirty="0" smtClean="0"/>
                        <a:t>17,5w</a:t>
                      </a:r>
                      <a:r>
                        <a:rPr lang="en-US" sz="2400" baseline="0" dirty="0" smtClean="0"/>
                        <a:t> + 651</a:t>
                      </a:r>
                      <a:endParaRPr lang="en-US" sz="2400" dirty="0"/>
                    </a:p>
                  </a:txBody>
                  <a:tcPr/>
                </a:tc>
                <a:tc>
                  <a:txBody>
                    <a:bodyPr/>
                    <a:lstStyle/>
                    <a:p>
                      <a:r>
                        <a:rPr lang="en-US" sz="2400" dirty="0" smtClean="0"/>
                        <a:t>12,2w + 746</a:t>
                      </a:r>
                      <a:endParaRPr lang="en-US" sz="2400" dirty="0"/>
                    </a:p>
                  </a:txBody>
                  <a:tcPr/>
                </a:tc>
                <a:extLst>
                  <a:ext uri="{0D108BD9-81ED-4DB2-BD59-A6C34878D82A}">
                    <a16:rowId xmlns:a16="http://schemas.microsoft.com/office/drawing/2014/main" val="1271965443"/>
                  </a:ext>
                </a:extLst>
              </a:tr>
              <a:tr h="571500">
                <a:tc>
                  <a:txBody>
                    <a:bodyPr/>
                    <a:lstStyle/>
                    <a:p>
                      <a:pPr algn="ctr"/>
                      <a:r>
                        <a:rPr lang="en-US" sz="2400" dirty="0" smtClean="0"/>
                        <a:t>18 - 30</a:t>
                      </a:r>
                      <a:endParaRPr lang="en-US" sz="2400" dirty="0"/>
                    </a:p>
                  </a:txBody>
                  <a:tcPr/>
                </a:tc>
                <a:tc>
                  <a:txBody>
                    <a:bodyPr/>
                    <a:lstStyle/>
                    <a:p>
                      <a:r>
                        <a:rPr lang="en-US" sz="2400" dirty="0" smtClean="0"/>
                        <a:t>15,3w</a:t>
                      </a:r>
                      <a:r>
                        <a:rPr lang="en-US" sz="2400" baseline="0" dirty="0" smtClean="0"/>
                        <a:t> + 679</a:t>
                      </a:r>
                      <a:endParaRPr lang="en-US" sz="2400" dirty="0"/>
                    </a:p>
                  </a:txBody>
                  <a:tcPr/>
                </a:tc>
                <a:tc>
                  <a:txBody>
                    <a:bodyPr/>
                    <a:lstStyle/>
                    <a:p>
                      <a:r>
                        <a:rPr lang="en-US" sz="2400" dirty="0" smtClean="0"/>
                        <a:t>14,7w</a:t>
                      </a:r>
                      <a:r>
                        <a:rPr lang="en-US" sz="2400" baseline="0" dirty="0" smtClean="0"/>
                        <a:t> + 496</a:t>
                      </a:r>
                      <a:endParaRPr lang="en-US" sz="2400" dirty="0"/>
                    </a:p>
                  </a:txBody>
                  <a:tcPr/>
                </a:tc>
                <a:extLst>
                  <a:ext uri="{0D108BD9-81ED-4DB2-BD59-A6C34878D82A}">
                    <a16:rowId xmlns:a16="http://schemas.microsoft.com/office/drawing/2014/main" val="1747911892"/>
                  </a:ext>
                </a:extLst>
              </a:tr>
              <a:tr h="571500">
                <a:tc>
                  <a:txBody>
                    <a:bodyPr/>
                    <a:lstStyle/>
                    <a:p>
                      <a:pPr algn="ctr"/>
                      <a:r>
                        <a:rPr lang="en-US" sz="2400" dirty="0" smtClean="0"/>
                        <a:t>30 - 60</a:t>
                      </a:r>
                      <a:endParaRPr lang="en-US" sz="2400" dirty="0"/>
                    </a:p>
                  </a:txBody>
                  <a:tcPr/>
                </a:tc>
                <a:tc>
                  <a:txBody>
                    <a:bodyPr/>
                    <a:lstStyle/>
                    <a:p>
                      <a:r>
                        <a:rPr lang="en-US" sz="2400" dirty="0" smtClean="0"/>
                        <a:t>11,6w</a:t>
                      </a:r>
                      <a:r>
                        <a:rPr lang="en-US" sz="2400" baseline="0" dirty="0" smtClean="0"/>
                        <a:t> + 879</a:t>
                      </a:r>
                      <a:endParaRPr lang="en-US" sz="2400" dirty="0"/>
                    </a:p>
                  </a:txBody>
                  <a:tcPr/>
                </a:tc>
                <a:tc>
                  <a:txBody>
                    <a:bodyPr/>
                    <a:lstStyle/>
                    <a:p>
                      <a:r>
                        <a:rPr lang="en-US" sz="2400" dirty="0" smtClean="0"/>
                        <a:t>8,7</a:t>
                      </a:r>
                      <a:r>
                        <a:rPr lang="en-US" sz="2400" baseline="0" dirty="0" smtClean="0"/>
                        <a:t>ww </a:t>
                      </a:r>
                      <a:r>
                        <a:rPr lang="en-US" sz="2400" baseline="0" smtClean="0"/>
                        <a:t>+ 829</a:t>
                      </a:r>
                      <a:endParaRPr lang="en-US" sz="2400" dirty="0"/>
                    </a:p>
                  </a:txBody>
                  <a:tcPr/>
                </a:tc>
                <a:extLst>
                  <a:ext uri="{0D108BD9-81ED-4DB2-BD59-A6C34878D82A}">
                    <a16:rowId xmlns:a16="http://schemas.microsoft.com/office/drawing/2014/main" val="1877672566"/>
                  </a:ext>
                </a:extLst>
              </a:tr>
              <a:tr h="571500">
                <a:tc>
                  <a:txBody>
                    <a:bodyPr/>
                    <a:lstStyle/>
                    <a:p>
                      <a:pPr algn="ctr"/>
                      <a:r>
                        <a:rPr lang="en-US" sz="2400" dirty="0" smtClean="0"/>
                        <a:t>Trên</a:t>
                      </a:r>
                      <a:r>
                        <a:rPr lang="en-US" sz="2400" baseline="0" dirty="0" smtClean="0"/>
                        <a:t> 60</a:t>
                      </a:r>
                      <a:endParaRPr lang="en-US" sz="2400" dirty="0"/>
                    </a:p>
                  </a:txBody>
                  <a:tcPr/>
                </a:tc>
                <a:tc>
                  <a:txBody>
                    <a:bodyPr/>
                    <a:lstStyle/>
                    <a:p>
                      <a:r>
                        <a:rPr lang="en-US" sz="2400" dirty="0" smtClean="0"/>
                        <a:t>13,5w + 487</a:t>
                      </a:r>
                      <a:endParaRPr lang="en-US" sz="2400" dirty="0"/>
                    </a:p>
                  </a:txBody>
                  <a:tcPr/>
                </a:tc>
                <a:tc>
                  <a:txBody>
                    <a:bodyPr/>
                    <a:lstStyle/>
                    <a:p>
                      <a:r>
                        <a:rPr lang="en-US" sz="2400" dirty="0" smtClean="0"/>
                        <a:t>10,5w+</a:t>
                      </a:r>
                      <a:r>
                        <a:rPr lang="en-US" sz="2400" baseline="0" dirty="0" smtClean="0"/>
                        <a:t> 596</a:t>
                      </a:r>
                      <a:endParaRPr lang="en-US" sz="2400" dirty="0"/>
                    </a:p>
                  </a:txBody>
                  <a:tcPr/>
                </a:tc>
                <a:extLst>
                  <a:ext uri="{0D108BD9-81ED-4DB2-BD59-A6C34878D82A}">
                    <a16:rowId xmlns:a16="http://schemas.microsoft.com/office/drawing/2014/main" val="4123329846"/>
                  </a:ext>
                </a:extLst>
              </a:tr>
            </a:tbl>
          </a:graphicData>
        </a:graphic>
      </p:graphicFrame>
    </p:spTree>
    <p:extLst>
      <p:ext uri="{BB962C8B-B14F-4D97-AF65-F5344CB8AC3E}">
        <p14:creationId xmlns:p14="http://schemas.microsoft.com/office/powerpoint/2010/main" val="3585547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685800" y="76199"/>
            <a:ext cx="10972800" cy="952499"/>
          </a:xfrm>
        </p:spPr>
        <p:txBody>
          <a:bodyPr>
            <a:normAutofit/>
          </a:bodyPr>
          <a:lstStyle/>
          <a:p>
            <a:pPr algn="l"/>
            <a:r>
              <a:rPr lang="en-US" sz="3800" b="1" dirty="0" smtClean="0">
                <a:solidFill>
                  <a:srgbClr val="FF0000"/>
                </a:solidFill>
                <a:latin typeface="Times New Roman" pitchFamily="18" charset="0"/>
                <a:cs typeface="Times New Roman" pitchFamily="18" charset="0"/>
              </a:rPr>
              <a:t>  </a:t>
            </a:r>
            <a:r>
              <a:rPr lang="en-US" sz="3800" dirty="0" smtClean="0">
                <a:solidFill>
                  <a:schemeClr val="tx2">
                    <a:lumMod val="60000"/>
                    <a:lumOff val="40000"/>
                  </a:schemeClr>
                </a:solidFill>
                <a:latin typeface="Times New Roman" pitchFamily="18" charset="0"/>
                <a:cs typeface="Times New Roman" pitchFamily="18" charset="0"/>
              </a:rPr>
              <a:t>Tính nhu cầu năng lượng cả ngày</a:t>
            </a:r>
            <a:endParaRPr lang="en-US" sz="3800" b="1" dirty="0">
              <a:solidFill>
                <a:srgbClr val="FF0000"/>
              </a:solidFill>
              <a:latin typeface="Times New Roman" pitchFamily="18" charset="0"/>
              <a:cs typeface="Times New Roman" pitchFamily="18" charset="0"/>
            </a:endParaRPr>
          </a:p>
        </p:txBody>
      </p:sp>
      <p:sp>
        <p:nvSpPr>
          <p:cNvPr id="6" name="Content Placeholder 2">
            <a:extLst>
              <a:ext uri="{FF2B5EF4-FFF2-40B4-BE49-F238E27FC236}">
                <a16:creationId xmlns:a16="http://schemas.microsoft.com/office/drawing/2014/main" id="{CCEAAA3A-6AA2-B317-E56C-0D8292A9ABB9}"/>
              </a:ext>
            </a:extLst>
          </p:cNvPr>
          <p:cNvSpPr txBox="1">
            <a:spLocks/>
          </p:cNvSpPr>
          <p:nvPr/>
        </p:nvSpPr>
        <p:spPr>
          <a:xfrm>
            <a:off x="473627" y="1089818"/>
            <a:ext cx="5486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tx2">
                  <a:lumMod val="60000"/>
                  <a:lumOff val="40000"/>
                </a:schemeClr>
              </a:solidFill>
              <a:latin typeface="Times New Roman" pitchFamily="18" charset="0"/>
              <a:cs typeface="Times New Roman" pitchFamily="18" charset="0"/>
            </a:endParaRPr>
          </a:p>
        </p:txBody>
      </p:sp>
      <p:sp>
        <p:nvSpPr>
          <p:cNvPr id="7" name="AutoShape 4" descr="An illustration of energy expenditure. Show a person running on a treadmill with vibrant energy waves radiating from their body, symbolizing calorie burn and energy being used. There should be a clear progression of energy leaving the body in the form of glowing particles or waves, with a fitness tracker monitoring their progress. Background includes gym equipment and a clock showing time pass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Content Placeholder 2">
            <a:extLst>
              <a:ext uri="{FF2B5EF4-FFF2-40B4-BE49-F238E27FC236}">
                <a16:creationId xmlns:a16="http://schemas.microsoft.com/office/drawing/2014/main" id="{CCEAAA3A-6AA2-B317-E56C-0D8292A9ABB9}"/>
              </a:ext>
            </a:extLst>
          </p:cNvPr>
          <p:cNvSpPr txBox="1">
            <a:spLocks/>
          </p:cNvSpPr>
          <p:nvPr/>
        </p:nvSpPr>
        <p:spPr>
          <a:xfrm>
            <a:off x="609600" y="4595018"/>
            <a:ext cx="1118497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tx2">
                    <a:lumMod val="60000"/>
                    <a:lumOff val="40000"/>
                  </a:schemeClr>
                </a:solidFill>
                <a:latin typeface="Times New Roman" pitchFamily="18" charset="0"/>
                <a:cs typeface="Times New Roman" pitchFamily="18" charset="0"/>
              </a:rPr>
              <a:t>B1: Tính nhu cầu cho chuyển hóa cơ bản</a:t>
            </a:r>
          </a:p>
          <a:p>
            <a:pPr marL="0" indent="0">
              <a:buNone/>
            </a:pPr>
            <a:r>
              <a:rPr lang="en-US" sz="3000" dirty="0" smtClean="0">
                <a:solidFill>
                  <a:schemeClr val="tx2">
                    <a:lumMod val="60000"/>
                    <a:lumOff val="40000"/>
                  </a:schemeClr>
                </a:solidFill>
                <a:latin typeface="Times New Roman" pitchFamily="18" charset="0"/>
                <a:cs typeface="Times New Roman" pitchFamily="18" charset="0"/>
              </a:rPr>
              <a:t>B2: Nhu cầu năng lượng cả ngày = hệ số hoạt động thể lực * nhu cầu chuyển hóa cơ bản</a:t>
            </a:r>
            <a:endParaRPr lang="en-US" sz="3000" dirty="0">
              <a:solidFill>
                <a:schemeClr val="tx2">
                  <a:lumMod val="60000"/>
                  <a:lumOff val="40000"/>
                </a:schemeClr>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68640823"/>
              </p:ext>
            </p:extLst>
          </p:nvPr>
        </p:nvGraphicFramePr>
        <p:xfrm>
          <a:off x="2057400" y="1295400"/>
          <a:ext cx="8458200" cy="2971801"/>
        </p:xfrm>
        <a:graphic>
          <a:graphicData uri="http://schemas.openxmlformats.org/drawingml/2006/table">
            <a:tbl>
              <a:tblPr firstRow="1" bandRow="1">
                <a:tableStyleId>{5C22544A-7EE6-4342-B048-85BDC9FD1C3A}</a:tableStyleId>
              </a:tblPr>
              <a:tblGrid>
                <a:gridCol w="3257068">
                  <a:extLst>
                    <a:ext uri="{9D8B030D-6E8A-4147-A177-3AD203B41FA5}">
                      <a16:colId xmlns:a16="http://schemas.microsoft.com/office/drawing/2014/main" val="3501536870"/>
                    </a:ext>
                  </a:extLst>
                </a:gridCol>
                <a:gridCol w="2544585">
                  <a:extLst>
                    <a:ext uri="{9D8B030D-6E8A-4147-A177-3AD203B41FA5}">
                      <a16:colId xmlns:a16="http://schemas.microsoft.com/office/drawing/2014/main" val="3494513692"/>
                    </a:ext>
                  </a:extLst>
                </a:gridCol>
                <a:gridCol w="2656547">
                  <a:extLst>
                    <a:ext uri="{9D8B030D-6E8A-4147-A177-3AD203B41FA5}">
                      <a16:colId xmlns:a16="http://schemas.microsoft.com/office/drawing/2014/main" val="1984819338"/>
                    </a:ext>
                  </a:extLst>
                </a:gridCol>
              </a:tblGrid>
              <a:tr h="902134">
                <a:tc>
                  <a:txBody>
                    <a:bodyPr/>
                    <a:lstStyle/>
                    <a:p>
                      <a:pPr algn="ctr"/>
                      <a:r>
                        <a:rPr lang="en-US" sz="2600" dirty="0" smtClean="0"/>
                        <a:t>Mức</a:t>
                      </a:r>
                      <a:r>
                        <a:rPr lang="en-US" sz="2600" baseline="0" dirty="0" smtClean="0"/>
                        <a:t> độ lao động</a:t>
                      </a:r>
                      <a:endParaRPr lang="en-US" sz="2600" dirty="0"/>
                    </a:p>
                  </a:txBody>
                  <a:tcPr anchor="ctr"/>
                </a:tc>
                <a:tc>
                  <a:txBody>
                    <a:bodyPr/>
                    <a:lstStyle/>
                    <a:p>
                      <a:pPr algn="ctr"/>
                      <a:r>
                        <a:rPr lang="en-US" sz="2600" dirty="0" smtClean="0"/>
                        <a:t>Nam </a:t>
                      </a:r>
                      <a:endParaRPr lang="en-US" sz="2600" dirty="0"/>
                    </a:p>
                  </a:txBody>
                  <a:tcPr anchor="ctr"/>
                </a:tc>
                <a:tc>
                  <a:txBody>
                    <a:bodyPr/>
                    <a:lstStyle/>
                    <a:p>
                      <a:pPr algn="ctr"/>
                      <a:r>
                        <a:rPr lang="en-US" sz="2600" dirty="0" smtClean="0"/>
                        <a:t>Nữ</a:t>
                      </a:r>
                      <a:endParaRPr lang="en-US" sz="2600" dirty="0"/>
                    </a:p>
                  </a:txBody>
                  <a:tcPr anchor="ctr"/>
                </a:tc>
                <a:extLst>
                  <a:ext uri="{0D108BD9-81ED-4DB2-BD59-A6C34878D82A}">
                    <a16:rowId xmlns:a16="http://schemas.microsoft.com/office/drawing/2014/main" val="2883953854"/>
                  </a:ext>
                </a:extLst>
              </a:tr>
              <a:tr h="689889">
                <a:tc>
                  <a:txBody>
                    <a:bodyPr/>
                    <a:lstStyle/>
                    <a:p>
                      <a:pPr algn="ctr"/>
                      <a:r>
                        <a:rPr lang="en-US" sz="2600" dirty="0" smtClean="0"/>
                        <a:t>Lao động</a:t>
                      </a:r>
                      <a:r>
                        <a:rPr lang="en-US" sz="2600" baseline="0" dirty="0" smtClean="0"/>
                        <a:t> nhẹ</a:t>
                      </a:r>
                      <a:endParaRPr lang="en-US" sz="2600" dirty="0"/>
                    </a:p>
                  </a:txBody>
                  <a:tcPr/>
                </a:tc>
                <a:tc>
                  <a:txBody>
                    <a:bodyPr/>
                    <a:lstStyle/>
                    <a:p>
                      <a:pPr algn="ctr"/>
                      <a:r>
                        <a:rPr lang="en-US" sz="2600" dirty="0" smtClean="0"/>
                        <a:t>1,55</a:t>
                      </a:r>
                      <a:endParaRPr lang="en-US" sz="2600" dirty="0"/>
                    </a:p>
                  </a:txBody>
                  <a:tcPr/>
                </a:tc>
                <a:tc>
                  <a:txBody>
                    <a:bodyPr/>
                    <a:lstStyle/>
                    <a:p>
                      <a:pPr algn="ctr"/>
                      <a:r>
                        <a:rPr lang="en-US" sz="2600" dirty="0" smtClean="0"/>
                        <a:t>1,56</a:t>
                      </a:r>
                      <a:endParaRPr lang="en-US" sz="2600" dirty="0"/>
                    </a:p>
                  </a:txBody>
                  <a:tcPr/>
                </a:tc>
                <a:extLst>
                  <a:ext uri="{0D108BD9-81ED-4DB2-BD59-A6C34878D82A}">
                    <a16:rowId xmlns:a16="http://schemas.microsoft.com/office/drawing/2014/main" val="3910700656"/>
                  </a:ext>
                </a:extLst>
              </a:tr>
              <a:tr h="689889">
                <a:tc>
                  <a:txBody>
                    <a:bodyPr/>
                    <a:lstStyle/>
                    <a:p>
                      <a:pPr algn="ctr"/>
                      <a:r>
                        <a:rPr lang="en-US" sz="2600" dirty="0" smtClean="0"/>
                        <a:t>Lao động</a:t>
                      </a:r>
                      <a:r>
                        <a:rPr lang="en-US" sz="2600" baseline="0" dirty="0" smtClean="0"/>
                        <a:t> vừa</a:t>
                      </a:r>
                      <a:endParaRPr lang="en-US" sz="2600" dirty="0"/>
                    </a:p>
                  </a:txBody>
                  <a:tcPr/>
                </a:tc>
                <a:tc>
                  <a:txBody>
                    <a:bodyPr/>
                    <a:lstStyle/>
                    <a:p>
                      <a:pPr algn="ctr"/>
                      <a:r>
                        <a:rPr lang="en-US" sz="2600" dirty="0" smtClean="0"/>
                        <a:t>1,78</a:t>
                      </a:r>
                      <a:endParaRPr lang="en-US" sz="2600" dirty="0"/>
                    </a:p>
                  </a:txBody>
                  <a:tcPr/>
                </a:tc>
                <a:tc>
                  <a:txBody>
                    <a:bodyPr/>
                    <a:lstStyle/>
                    <a:p>
                      <a:pPr algn="ctr"/>
                      <a:r>
                        <a:rPr lang="en-US" sz="2600" dirty="0" smtClean="0"/>
                        <a:t>1,61</a:t>
                      </a:r>
                      <a:endParaRPr lang="en-US" sz="2600" dirty="0"/>
                    </a:p>
                  </a:txBody>
                  <a:tcPr/>
                </a:tc>
                <a:extLst>
                  <a:ext uri="{0D108BD9-81ED-4DB2-BD59-A6C34878D82A}">
                    <a16:rowId xmlns:a16="http://schemas.microsoft.com/office/drawing/2014/main" val="1416825239"/>
                  </a:ext>
                </a:extLst>
              </a:tr>
              <a:tr h="689889">
                <a:tc>
                  <a:txBody>
                    <a:bodyPr/>
                    <a:lstStyle/>
                    <a:p>
                      <a:pPr algn="ctr"/>
                      <a:r>
                        <a:rPr lang="en-US" sz="2600" dirty="0" smtClean="0"/>
                        <a:t>Lao động</a:t>
                      </a:r>
                      <a:r>
                        <a:rPr lang="en-US" sz="2600" baseline="0" dirty="0" smtClean="0"/>
                        <a:t> nặng</a:t>
                      </a:r>
                      <a:endParaRPr lang="en-US" sz="2600" dirty="0"/>
                    </a:p>
                  </a:txBody>
                  <a:tcPr/>
                </a:tc>
                <a:tc>
                  <a:txBody>
                    <a:bodyPr/>
                    <a:lstStyle/>
                    <a:p>
                      <a:pPr algn="ctr"/>
                      <a:r>
                        <a:rPr lang="en-US" sz="2600" dirty="0" smtClean="0"/>
                        <a:t>2,10</a:t>
                      </a:r>
                      <a:endParaRPr lang="en-US" sz="2600" dirty="0"/>
                    </a:p>
                  </a:txBody>
                  <a:tcPr/>
                </a:tc>
                <a:tc>
                  <a:txBody>
                    <a:bodyPr/>
                    <a:lstStyle/>
                    <a:p>
                      <a:pPr algn="ctr"/>
                      <a:r>
                        <a:rPr lang="en-US" sz="2600" dirty="0" smtClean="0"/>
                        <a:t>1,82</a:t>
                      </a:r>
                      <a:endParaRPr lang="en-US" sz="2600" dirty="0"/>
                    </a:p>
                  </a:txBody>
                  <a:tcPr/>
                </a:tc>
                <a:extLst>
                  <a:ext uri="{0D108BD9-81ED-4DB2-BD59-A6C34878D82A}">
                    <a16:rowId xmlns:a16="http://schemas.microsoft.com/office/drawing/2014/main" val="747597545"/>
                  </a:ext>
                </a:extLst>
              </a:tr>
            </a:tbl>
          </a:graphicData>
        </a:graphic>
      </p:graphicFrame>
    </p:spTree>
    <p:extLst>
      <p:ext uri="{BB962C8B-B14F-4D97-AF65-F5344CB8AC3E}">
        <p14:creationId xmlns:p14="http://schemas.microsoft.com/office/powerpoint/2010/main" val="26925132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CEAAA3A-6AA2-B317-E56C-0D8292A9ABB9}"/>
              </a:ext>
            </a:extLst>
          </p:cNvPr>
          <p:cNvSpPr txBox="1">
            <a:spLocks/>
          </p:cNvSpPr>
          <p:nvPr/>
        </p:nvSpPr>
        <p:spPr>
          <a:xfrm>
            <a:off x="473627" y="1089818"/>
            <a:ext cx="5486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tx2">
                  <a:lumMod val="60000"/>
                  <a:lumOff val="40000"/>
                </a:schemeClr>
              </a:solidFill>
              <a:latin typeface="Times New Roman" pitchFamily="18" charset="0"/>
              <a:cs typeface="Times New Roman" pitchFamily="18" charset="0"/>
            </a:endParaRPr>
          </a:p>
        </p:txBody>
      </p:sp>
      <p:sp>
        <p:nvSpPr>
          <p:cNvPr id="7" name="AutoShape 4" descr="An illustration of energy expenditure. Show a person running on a treadmill with vibrant energy waves radiating from their body, symbolizing calorie burn and energy being used. There should be a clear progression of energy leaving the body in the form of glowing particles or waves, with a fitness tracker monitoring their progress. Background includes gym equipment and a clock showing time pass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a:srcRect l="2452" b="790"/>
          <a:stretch/>
        </p:blipFill>
        <p:spPr>
          <a:xfrm>
            <a:off x="3200400" y="106363"/>
            <a:ext cx="5562600" cy="6142037"/>
          </a:xfrm>
          <a:prstGeom prst="rect">
            <a:avLst/>
          </a:prstGeom>
        </p:spPr>
      </p:pic>
    </p:spTree>
    <p:extLst>
      <p:ext uri="{BB962C8B-B14F-4D97-AF65-F5344CB8AC3E}">
        <p14:creationId xmlns:p14="http://schemas.microsoft.com/office/powerpoint/2010/main" val="10663697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CEAAA3A-6AA2-B317-E56C-0D8292A9ABB9}"/>
              </a:ext>
            </a:extLst>
          </p:cNvPr>
          <p:cNvSpPr txBox="1">
            <a:spLocks/>
          </p:cNvSpPr>
          <p:nvPr/>
        </p:nvSpPr>
        <p:spPr>
          <a:xfrm>
            <a:off x="473627" y="1089818"/>
            <a:ext cx="5486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tx2">
                  <a:lumMod val="60000"/>
                  <a:lumOff val="40000"/>
                </a:schemeClr>
              </a:solidFill>
              <a:latin typeface="Times New Roman" pitchFamily="18" charset="0"/>
              <a:cs typeface="Times New Roman" pitchFamily="18" charset="0"/>
            </a:endParaRPr>
          </a:p>
        </p:txBody>
      </p:sp>
      <p:sp>
        <p:nvSpPr>
          <p:cNvPr id="7" name="AutoShape 4" descr="An illustration of energy expenditure. Show a person running on a treadmill with vibrant energy waves radiating from their body, symbolizing calorie burn and energy being used. There should be a clear progression of energy leaving the body in the form of glowing particles or waves, with a fitness tracker monitoring their progress. Background includes gym equipment and a clock showing time pass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Content Placeholder 2">
            <a:extLst>
              <a:ext uri="{FF2B5EF4-FFF2-40B4-BE49-F238E27FC236}">
                <a16:creationId xmlns:a16="http://schemas.microsoft.com/office/drawing/2014/main" id="{CCEAAA3A-6AA2-B317-E56C-0D8292A9ABB9}"/>
              </a:ext>
            </a:extLst>
          </p:cNvPr>
          <p:cNvSpPr txBox="1">
            <a:spLocks/>
          </p:cNvSpPr>
          <p:nvPr/>
        </p:nvSpPr>
        <p:spPr>
          <a:xfrm>
            <a:off x="708991" y="1676400"/>
            <a:ext cx="1118497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tx2">
                    <a:lumMod val="60000"/>
                    <a:lumOff val="40000"/>
                  </a:schemeClr>
                </a:solidFill>
                <a:latin typeface="Times New Roman" pitchFamily="18" charset="0"/>
                <a:cs typeface="Times New Roman" pitchFamily="18" charset="0"/>
              </a:rPr>
              <a:t>Theo chương trình Giáo dục Mầm non hiện nay, nhu cầu khuyến nghị về Năng lượng khi xây dựng khẩu phần ăn cho trẻ Mầm non như sau: </a:t>
            </a:r>
            <a:endParaRPr lang="en-US" sz="3000" dirty="0">
              <a:solidFill>
                <a:schemeClr val="tx2">
                  <a:lumMod val="60000"/>
                  <a:lumOff val="40000"/>
                </a:schemeClr>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97363481"/>
              </p:ext>
            </p:extLst>
          </p:nvPr>
        </p:nvGraphicFramePr>
        <p:xfrm>
          <a:off x="1209536" y="3200400"/>
          <a:ext cx="9971710" cy="2021691"/>
        </p:xfrm>
        <a:graphic>
          <a:graphicData uri="http://schemas.openxmlformats.org/drawingml/2006/table">
            <a:tbl>
              <a:tblPr firstRow="1" bandRow="1">
                <a:tableStyleId>{5C22544A-7EE6-4342-B048-85BDC9FD1C3A}</a:tableStyleId>
              </a:tblPr>
              <a:tblGrid>
                <a:gridCol w="3076391">
                  <a:extLst>
                    <a:ext uri="{9D8B030D-6E8A-4147-A177-3AD203B41FA5}">
                      <a16:colId xmlns:a16="http://schemas.microsoft.com/office/drawing/2014/main" val="766894343"/>
                    </a:ext>
                  </a:extLst>
                </a:gridCol>
                <a:gridCol w="2780519">
                  <a:extLst>
                    <a:ext uri="{9D8B030D-6E8A-4147-A177-3AD203B41FA5}">
                      <a16:colId xmlns:a16="http://schemas.microsoft.com/office/drawing/2014/main" val="2027708175"/>
                    </a:ext>
                  </a:extLst>
                </a:gridCol>
                <a:gridCol w="4114800">
                  <a:extLst>
                    <a:ext uri="{9D8B030D-6E8A-4147-A177-3AD203B41FA5}">
                      <a16:colId xmlns:a16="http://schemas.microsoft.com/office/drawing/2014/main" val="4136825794"/>
                    </a:ext>
                  </a:extLst>
                </a:gridCol>
              </a:tblGrid>
              <a:tr h="787251">
                <a:tc gridSpan="2">
                  <a:txBody>
                    <a:bodyPr/>
                    <a:lstStyle/>
                    <a:p>
                      <a:pPr algn="ctr"/>
                      <a:r>
                        <a:rPr lang="en-US" sz="3000" dirty="0" smtClean="0"/>
                        <a:t>Nhóm</a:t>
                      </a:r>
                      <a:r>
                        <a:rPr lang="en-US" sz="3000" baseline="0" dirty="0" smtClean="0"/>
                        <a:t> tuổi</a:t>
                      </a:r>
                      <a:endParaRPr lang="en-US" sz="3000" dirty="0"/>
                    </a:p>
                  </a:txBody>
                  <a:tcPr anchor="ctr"/>
                </a:tc>
                <a:tc hMerge="1">
                  <a:txBody>
                    <a:bodyPr/>
                    <a:lstStyle/>
                    <a:p>
                      <a:endParaRPr lang="en-US" dirty="0"/>
                    </a:p>
                  </a:txBody>
                  <a:tcPr/>
                </a:tc>
                <a:tc>
                  <a:txBody>
                    <a:bodyPr/>
                    <a:lstStyle/>
                    <a:p>
                      <a:pPr algn="ctr"/>
                      <a:r>
                        <a:rPr lang="en-US" sz="3000" dirty="0" smtClean="0"/>
                        <a:t>Năng</a:t>
                      </a:r>
                      <a:r>
                        <a:rPr lang="en-US" sz="3000" baseline="0" dirty="0" smtClean="0"/>
                        <a:t> lượng/ Ngày (Kcal)</a:t>
                      </a:r>
                      <a:endParaRPr lang="en-US" sz="3000" dirty="0"/>
                    </a:p>
                  </a:txBody>
                  <a:tcPr anchor="ctr"/>
                </a:tc>
                <a:extLst>
                  <a:ext uri="{0D108BD9-81ED-4DB2-BD59-A6C34878D82A}">
                    <a16:rowId xmlns:a16="http://schemas.microsoft.com/office/drawing/2014/main" val="1846914049"/>
                  </a:ext>
                </a:extLst>
              </a:tr>
              <a:tr h="685800">
                <a:tc rowSpan="2">
                  <a:txBody>
                    <a:bodyPr/>
                    <a:lstStyle/>
                    <a:p>
                      <a:pPr algn="ctr"/>
                      <a:r>
                        <a:rPr lang="en-US" sz="3000" dirty="0" smtClean="0"/>
                        <a:t>Trẻ</a:t>
                      </a:r>
                      <a:r>
                        <a:rPr lang="en-US" sz="3000" baseline="0" dirty="0" smtClean="0"/>
                        <a:t> từ 1 đến 6 tuổi</a:t>
                      </a:r>
                      <a:endParaRPr lang="en-US" sz="3000" dirty="0"/>
                    </a:p>
                  </a:txBody>
                  <a:tcPr anchor="ctr"/>
                </a:tc>
                <a:tc>
                  <a:txBody>
                    <a:bodyPr/>
                    <a:lstStyle/>
                    <a:p>
                      <a:pPr algn="ctr"/>
                      <a:r>
                        <a:rPr lang="en-US" sz="3000" dirty="0" smtClean="0"/>
                        <a:t>1 -</a:t>
                      </a:r>
                      <a:r>
                        <a:rPr lang="en-US" sz="3000" baseline="0" dirty="0" smtClean="0"/>
                        <a:t> 3 tuổi</a:t>
                      </a:r>
                      <a:endParaRPr lang="en-US" sz="3000" dirty="0"/>
                    </a:p>
                  </a:txBody>
                  <a:tcPr anchor="ctr"/>
                </a:tc>
                <a:tc>
                  <a:txBody>
                    <a:bodyPr/>
                    <a:lstStyle/>
                    <a:p>
                      <a:pPr algn="ctr"/>
                      <a:r>
                        <a:rPr lang="en-US" sz="3000" dirty="0" smtClean="0"/>
                        <a:t>930 - 1000</a:t>
                      </a:r>
                      <a:endParaRPr lang="en-US" sz="3000" dirty="0"/>
                    </a:p>
                  </a:txBody>
                  <a:tcPr anchor="ctr"/>
                </a:tc>
                <a:extLst>
                  <a:ext uri="{0D108BD9-81ED-4DB2-BD59-A6C34878D82A}">
                    <a16:rowId xmlns:a16="http://schemas.microsoft.com/office/drawing/2014/main" val="1125513020"/>
                  </a:ext>
                </a:extLst>
              </a:tr>
              <a:tr h="370840">
                <a:tc vMerge="1">
                  <a:txBody>
                    <a:bodyPr/>
                    <a:lstStyle/>
                    <a:p>
                      <a:endParaRPr lang="en-US" dirty="0"/>
                    </a:p>
                  </a:txBody>
                  <a:tcPr/>
                </a:tc>
                <a:tc>
                  <a:txBody>
                    <a:bodyPr/>
                    <a:lstStyle/>
                    <a:p>
                      <a:pPr algn="ctr"/>
                      <a:r>
                        <a:rPr lang="en-US" sz="3000" dirty="0" smtClean="0"/>
                        <a:t>4 -</a:t>
                      </a:r>
                      <a:r>
                        <a:rPr lang="en-US" sz="3000" baseline="0" dirty="0" smtClean="0"/>
                        <a:t> 6 tuổi</a:t>
                      </a:r>
                      <a:endParaRPr lang="en-US" sz="3000" dirty="0"/>
                    </a:p>
                  </a:txBody>
                  <a:tcPr anchor="ctr"/>
                </a:tc>
                <a:tc>
                  <a:txBody>
                    <a:bodyPr/>
                    <a:lstStyle/>
                    <a:p>
                      <a:pPr algn="ctr"/>
                      <a:r>
                        <a:rPr lang="en-US" sz="3000" dirty="0" smtClean="0"/>
                        <a:t>1230 - 1320</a:t>
                      </a:r>
                      <a:endParaRPr lang="en-US" sz="3000" dirty="0"/>
                    </a:p>
                  </a:txBody>
                  <a:tcPr anchor="ctr"/>
                </a:tc>
                <a:extLst>
                  <a:ext uri="{0D108BD9-81ED-4DB2-BD59-A6C34878D82A}">
                    <a16:rowId xmlns:a16="http://schemas.microsoft.com/office/drawing/2014/main" val="2423837272"/>
                  </a:ext>
                </a:extLst>
              </a:tr>
            </a:tbl>
          </a:graphicData>
        </a:graphic>
      </p:graphicFrame>
    </p:spTree>
    <p:extLst>
      <p:ext uri="{BB962C8B-B14F-4D97-AF65-F5344CB8AC3E}">
        <p14:creationId xmlns:p14="http://schemas.microsoft.com/office/powerpoint/2010/main" val="29709369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CEAAA3A-6AA2-B317-E56C-0D8292A9ABB9}"/>
              </a:ext>
            </a:extLst>
          </p:cNvPr>
          <p:cNvSpPr txBox="1">
            <a:spLocks/>
          </p:cNvSpPr>
          <p:nvPr/>
        </p:nvSpPr>
        <p:spPr>
          <a:xfrm>
            <a:off x="473627" y="1089818"/>
            <a:ext cx="5486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tx2">
                  <a:lumMod val="60000"/>
                  <a:lumOff val="40000"/>
                </a:schemeClr>
              </a:solidFill>
              <a:latin typeface="Times New Roman" pitchFamily="18" charset="0"/>
              <a:cs typeface="Times New Roman" pitchFamily="18" charset="0"/>
            </a:endParaRPr>
          </a:p>
        </p:txBody>
      </p:sp>
      <p:sp>
        <p:nvSpPr>
          <p:cNvPr id="7" name="AutoShape 4" descr="An illustration of energy expenditure. Show a person running on a treadmill with vibrant energy waves radiating from their body, symbolizing calorie burn and energy being used. There should be a clear progression of energy leaving the body in the form of glowing particles or waves, with a fitness tracker monitoring their progress. Background includes gym equipment and a clock showing time pass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Content Placeholder 2">
            <a:extLst>
              <a:ext uri="{FF2B5EF4-FFF2-40B4-BE49-F238E27FC236}">
                <a16:creationId xmlns:a16="http://schemas.microsoft.com/office/drawing/2014/main" id="{CCEAAA3A-6AA2-B317-E56C-0D8292A9ABB9}"/>
              </a:ext>
            </a:extLst>
          </p:cNvPr>
          <p:cNvSpPr txBox="1">
            <a:spLocks/>
          </p:cNvSpPr>
          <p:nvPr/>
        </p:nvSpPr>
        <p:spPr>
          <a:xfrm>
            <a:off x="708991" y="1676400"/>
            <a:ext cx="1118497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tx2">
                    <a:lumMod val="60000"/>
                    <a:lumOff val="40000"/>
                  </a:schemeClr>
                </a:solidFill>
                <a:latin typeface="Times New Roman" pitchFamily="18" charset="0"/>
                <a:cs typeface="Times New Roman" pitchFamily="18" charset="0"/>
              </a:rPr>
              <a:t>Theo khuyến nghị của Viện Dinh dưỡng Việt Nam năm 2016, tỉ lệ các chất đạm béo đường cân đối như sau: </a:t>
            </a:r>
          </a:p>
          <a:p>
            <a:pPr marL="0" indent="0">
              <a:buNone/>
            </a:pPr>
            <a:r>
              <a:rPr lang="en-US" sz="3000" dirty="0" smtClean="0">
                <a:solidFill>
                  <a:schemeClr val="tx2">
                    <a:lumMod val="60000"/>
                    <a:lumOff val="40000"/>
                  </a:schemeClr>
                </a:solidFill>
                <a:latin typeface="Times New Roman" pitchFamily="18" charset="0"/>
                <a:cs typeface="Times New Roman" pitchFamily="18" charset="0"/>
              </a:rPr>
              <a:t>Chất bột đường: chiếm 55 – 65%</a:t>
            </a:r>
          </a:p>
          <a:p>
            <a:pPr marL="0" indent="0">
              <a:buNone/>
            </a:pPr>
            <a:r>
              <a:rPr lang="en-US" sz="3000" dirty="0" smtClean="0">
                <a:solidFill>
                  <a:schemeClr val="tx2">
                    <a:lumMod val="60000"/>
                    <a:lumOff val="40000"/>
                  </a:schemeClr>
                </a:solidFill>
                <a:latin typeface="Times New Roman" pitchFamily="18" charset="0"/>
                <a:cs typeface="Times New Roman" pitchFamily="18" charset="0"/>
              </a:rPr>
              <a:t>Chất đạm chiếm 13 – 20%</a:t>
            </a:r>
          </a:p>
          <a:p>
            <a:pPr marL="0" indent="0">
              <a:buNone/>
            </a:pPr>
            <a:r>
              <a:rPr lang="en-US" sz="3000" dirty="0" smtClean="0">
                <a:solidFill>
                  <a:schemeClr val="tx2">
                    <a:lumMod val="60000"/>
                    <a:lumOff val="40000"/>
                  </a:schemeClr>
                </a:solidFill>
                <a:latin typeface="Times New Roman" pitchFamily="18" charset="0"/>
                <a:cs typeface="Times New Roman" pitchFamily="18" charset="0"/>
              </a:rPr>
              <a:t>Chất béo: Trẻ càng nhỏ nhu cầu chất béo càng cao, trẻ dưới 3 tuổi năng lượng do chất béo cung cấp chiếm 30 – 50%; trẻ lớn và người lớn khoảng 20 – 25%</a:t>
            </a:r>
            <a:endParaRPr lang="en-US" sz="3000" dirty="0">
              <a:solidFill>
                <a:schemeClr val="tx2">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775924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u="sng" dirty="0" smtClean="0">
                <a:solidFill>
                  <a:schemeClr val="tx2">
                    <a:lumMod val="60000"/>
                    <a:lumOff val="40000"/>
                  </a:schemeClr>
                </a:solidFill>
                <a:latin typeface="Times New Roman" panose="02020603050405020304" pitchFamily="18" charset="0"/>
                <a:cs typeface="Times New Roman" panose="02020603050405020304" pitchFamily="18" charset="0"/>
              </a:rPr>
              <a:t>Bài tập 1</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 </a:t>
            </a:r>
          </a:p>
          <a:p>
            <a:pPr marL="514350" indent="-514350">
              <a:buAutoNum type="alphaLcPeriod"/>
            </a:pP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Tính nhu cầu năng lượng cả ngày cho bản thân (ghi rõ tên, tuổi, cân nặng, tính chất lao động)</a:t>
            </a:r>
          </a:p>
          <a:p>
            <a:pPr marL="514350" indent="-514350">
              <a:buAutoNum type="alphaLcPeriod"/>
            </a:pPr>
            <a:r>
              <a:rPr lang="en-US"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Tỉ lệ các chất cung cấp năng lượng: protid: lipid:glucid là 14% : 18%: 68%, hãy tính số gam protid, lipid, glucid cần cho bản thân trong 1 ngày. </a:t>
            </a:r>
          </a:p>
          <a:p>
            <a:pPr marL="0" indent="0">
              <a:buNone/>
            </a:pPr>
            <a:endParaRPr lang="en-US"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4950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AE6951-5D88-4222-9750-E0C7BF74D3E2}"/>
              </a:ext>
            </a:extLst>
          </p:cNvPr>
          <p:cNvSpPr>
            <a:spLocks noGrp="1"/>
          </p:cNvSpPr>
          <p:nvPr>
            <p:ph type="body" sz="quarter" idx="13"/>
          </p:nvPr>
        </p:nvSpPr>
        <p:spPr>
          <a:xfrm>
            <a:off x="537633" y="2300223"/>
            <a:ext cx="11654367" cy="4025901"/>
          </a:xfrm>
        </p:spPr>
        <p:txBody>
          <a:bodyPr>
            <a:normAutofit/>
          </a:bodyPr>
          <a:lstStyle/>
          <a:p>
            <a:pPr marL="0" indent="0">
              <a:lnSpc>
                <a:spcPct val="110000"/>
              </a:lnSpc>
              <a:spcBef>
                <a:spcPts val="400"/>
              </a:spcBef>
              <a:buNone/>
            </a:pP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endParaRPr lang="en-US" altLang="en-US" sz="2667" b="1" u="sng" dirty="0">
              <a:solidFill>
                <a:srgbClr val="FF0000"/>
              </a:solidFill>
              <a:latin typeface="Times New Roman" panose="02020603050405020304" pitchFamily="18" charset="0"/>
              <a:cs typeface="Times New Roman" panose="02020603050405020304" pitchFamily="18" charset="0"/>
            </a:endParaRPr>
          </a:p>
        </p:txBody>
      </p:sp>
      <p:sp>
        <p:nvSpPr>
          <p:cNvPr id="8" name="Text Placeholder 7">
            <a:extLst>
              <a:ext uri="{FF2B5EF4-FFF2-40B4-BE49-F238E27FC236}">
                <a16:creationId xmlns:a16="http://schemas.microsoft.com/office/drawing/2014/main" id="{F37E35B3-5856-4FA3-88F6-F8644C5A2EC2}"/>
              </a:ext>
            </a:extLst>
          </p:cNvPr>
          <p:cNvSpPr>
            <a:spLocks noGrp="1"/>
          </p:cNvSpPr>
          <p:nvPr>
            <p:ph type="body" sz="quarter" idx="14"/>
          </p:nvPr>
        </p:nvSpPr>
        <p:spPr/>
        <p:txBody>
          <a:bodyPr/>
          <a:lstStyle/>
          <a:p>
            <a:r>
              <a:rPr lang="en-US"/>
              <a:t>&lt;Tên nội dung 1&gt;</a:t>
            </a:r>
            <a:endParaRPr lang="en-US" dirty="0"/>
          </a:p>
        </p:txBody>
      </p:sp>
      <p:sp>
        <p:nvSpPr>
          <p:cNvPr id="4" name="Content Placeholder 2">
            <a:extLst>
              <a:ext uri="{FF2B5EF4-FFF2-40B4-BE49-F238E27FC236}">
                <a16:creationId xmlns:a16="http://schemas.microsoft.com/office/drawing/2014/main" id="{106B4B76-A4FC-4D45-9C44-99A967BD8387}"/>
              </a:ext>
            </a:extLst>
          </p:cNvPr>
          <p:cNvSpPr txBox="1">
            <a:spLocks/>
          </p:cNvSpPr>
          <p:nvPr/>
        </p:nvSpPr>
        <p:spPr>
          <a:xfrm>
            <a:off x="203200" y="3225800"/>
            <a:ext cx="11785600" cy="2987509"/>
          </a:xfrm>
          <a:prstGeom prst="rect">
            <a:avLst/>
          </a:prstGeom>
        </p:spPr>
        <p:txBody>
          <a:bodyPr vert="horz" lIns="121920" tIns="60960" rIns="121920" bIns="60960" rtlCol="0" anchor="b">
            <a:normAutofit/>
          </a:bodyPr>
          <a:lstStyle>
            <a:lvl1pPr marL="0" indent="0" algn="just" defTabSz="914400" rtl="0" eaLnBrk="1" latinLnBrk="0" hangingPunct="1">
              <a:spcBef>
                <a:spcPct val="20000"/>
              </a:spcBef>
              <a:buFont typeface="Arial" pitchFamily="34" charset="0"/>
              <a:buNone/>
              <a:defRPr sz="2000" b="1" kern="1200">
                <a:solidFill>
                  <a:schemeClr val="tx1"/>
                </a:solidFill>
                <a:effectLst>
                  <a:outerShdw blurRad="38100" dist="38100" dir="2700000" algn="tl">
                    <a:srgbClr val="000000">
                      <a:alpha val="43137"/>
                    </a:srgbClr>
                  </a:outerShdw>
                </a:effectLst>
                <a:latin typeface="UTM Swiss Condensed" pitchFamily="2" charset="-93"/>
                <a:ea typeface="+mn-ea"/>
                <a:cs typeface="Arial" pitchFamily="34" charset="0"/>
              </a:defRPr>
            </a:lvl1pPr>
            <a:lvl2pPr marL="457200" indent="0" algn="just" defTabSz="914400" rtl="0" eaLnBrk="1" latinLnBrk="0" hangingPunct="1">
              <a:spcBef>
                <a:spcPct val="20000"/>
              </a:spcBef>
              <a:buFont typeface="Arial" pitchFamily="34" charset="0"/>
              <a:buNone/>
              <a:defRPr sz="1800" b="0" i="0" u="none" kern="1200">
                <a:solidFill>
                  <a:schemeClr val="tx1">
                    <a:tint val="75000"/>
                  </a:schemeClr>
                </a:solidFill>
                <a:effectLst/>
                <a:latin typeface="UTM Swiss Condensed" pitchFamily="2" charset="-93"/>
                <a:ea typeface="+mn-ea"/>
                <a:cs typeface="Arial" pitchFamily="34" charset="0"/>
              </a:defRPr>
            </a:lvl2pPr>
            <a:lvl3pPr marL="914400" indent="0" algn="just" defTabSz="914400" rtl="0" eaLnBrk="1" latinLnBrk="0" hangingPunct="1">
              <a:spcBef>
                <a:spcPct val="20000"/>
              </a:spcBef>
              <a:buFont typeface="Arial" pitchFamily="34" charset="0"/>
              <a:buNone/>
              <a:defRPr sz="1600" kern="1200">
                <a:solidFill>
                  <a:schemeClr val="tx1">
                    <a:tint val="75000"/>
                  </a:schemeClr>
                </a:solidFill>
                <a:effectLst/>
                <a:latin typeface="UTM Swiss Condensed" pitchFamily="2" charset="-93"/>
                <a:ea typeface="+mn-ea"/>
                <a:cs typeface="Arial" pitchFamily="34" charset="0"/>
              </a:defRPr>
            </a:lvl3pPr>
            <a:lvl4pPr marL="1371600" indent="0" algn="just" defTabSz="914400" rtl="0" eaLnBrk="1" latinLnBrk="0" hangingPunct="1">
              <a:spcBef>
                <a:spcPct val="20000"/>
              </a:spcBef>
              <a:buFont typeface="Arial" pitchFamily="34" charset="0"/>
              <a:buNone/>
              <a:defRPr sz="1400" kern="1200">
                <a:solidFill>
                  <a:schemeClr val="tx1">
                    <a:tint val="75000"/>
                  </a:schemeClr>
                </a:solidFill>
                <a:effectLst/>
                <a:latin typeface="UTM Swiss Condensed" pitchFamily="2" charset="-93"/>
                <a:ea typeface="+mn-ea"/>
                <a:cs typeface="Arial" pitchFamily="34" charset="0"/>
              </a:defRPr>
            </a:lvl4pPr>
            <a:lvl5pPr marL="1828800" indent="0" algn="just" defTabSz="914400" rtl="0" eaLnBrk="1" latinLnBrk="0" hangingPunct="1">
              <a:spcBef>
                <a:spcPct val="20000"/>
              </a:spcBef>
              <a:buFont typeface="Arial" pitchFamily="34" charset="0"/>
              <a:buNone/>
              <a:defRPr sz="1400" kern="1200">
                <a:solidFill>
                  <a:schemeClr val="tx1">
                    <a:tint val="75000"/>
                  </a:schemeClr>
                </a:solidFill>
                <a:effectLst/>
                <a:latin typeface="UTM Swiss Condensed" pitchFamily="2" charset="-93"/>
                <a:ea typeface="+mn-ea"/>
                <a:cs typeface="Arial"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altLang="en-US" sz="2667" dirty="0">
              <a:latin typeface="UTM Swiss Condensed" panose="02000500000000000000" pitchFamily="2" charset="0"/>
            </a:endParaRPr>
          </a:p>
        </p:txBody>
      </p:sp>
      <p:sp>
        <p:nvSpPr>
          <p:cNvPr id="5" name="AutoShape 2" descr="Dr Srikanth K P +91-8284959288 | welcome">
            <a:extLst>
              <a:ext uri="{FF2B5EF4-FFF2-40B4-BE49-F238E27FC236}">
                <a16:creationId xmlns:a16="http://schemas.microsoft.com/office/drawing/2014/main" id="{19BD8AF3-2F4C-CF6C-F023-FAF5A2CA406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r Srikanth K P +91-8284959288 | welcome">
            <a:extLst>
              <a:ext uri="{FF2B5EF4-FFF2-40B4-BE49-F238E27FC236}">
                <a16:creationId xmlns:a16="http://schemas.microsoft.com/office/drawing/2014/main" id="{6A6ABE7B-71BA-0A82-6411-2A95DF9D65EA}"/>
              </a:ext>
            </a:extLst>
          </p:cNvPr>
          <p:cNvSpPr>
            <a:spLocks noChangeAspect="1" noChangeArrowheads="1"/>
          </p:cNvSpPr>
          <p:nvPr/>
        </p:nvSpPr>
        <p:spPr bwMode="auto">
          <a:xfrm>
            <a:off x="6096000" y="2438400"/>
            <a:ext cx="4800600" cy="4800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 Placeholder 6">
            <a:extLst>
              <a:ext uri="{FF2B5EF4-FFF2-40B4-BE49-F238E27FC236}">
                <a16:creationId xmlns:a16="http://schemas.microsoft.com/office/drawing/2014/main" id="{B5AE6951-5D88-4222-9750-E0C7BF74D3E2}"/>
              </a:ext>
            </a:extLst>
          </p:cNvPr>
          <p:cNvSpPr>
            <a:spLocks noGrp="1"/>
          </p:cNvSpPr>
          <p:nvPr>
            <p:ph type="body" sz="quarter" idx="13"/>
          </p:nvPr>
        </p:nvSpPr>
        <p:spPr>
          <a:xfrm>
            <a:off x="690033" y="2452623"/>
            <a:ext cx="11654367" cy="4025901"/>
          </a:xfrm>
        </p:spPr>
        <p:txBody>
          <a:bodyPr>
            <a:normAutofit/>
          </a:bodyPr>
          <a:lstStyle/>
          <a:p>
            <a:pPr marL="0" indent="0">
              <a:lnSpc>
                <a:spcPct val="110000"/>
              </a:lnSpc>
              <a:spcBef>
                <a:spcPts val="400"/>
              </a:spcBef>
              <a:buNone/>
            </a:pPr>
            <a:r>
              <a:rPr lang="en-US" altLang="en-US" sz="2667" b="1" u="sng" dirty="0" smtClean="0">
                <a:solidFill>
                  <a:schemeClr val="accent2">
                    <a:lumMod val="75000"/>
                  </a:schemeClr>
                </a:solidFill>
                <a:latin typeface="Times New Roman" panose="02020603050405020304" pitchFamily="18" charset="0"/>
                <a:cs typeface="Times New Roman" panose="02020603050405020304" pitchFamily="18" charset="0"/>
              </a:rPr>
              <a:t>Nội dung:</a:t>
            </a:r>
            <a:endParaRPr lang="en-US" altLang="en-US" sz="2667" b="1" u="sng"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r>
              <a:rPr lang="en-US" altLang="en-US" sz="2667" b="1" dirty="0">
                <a:solidFill>
                  <a:schemeClr val="accent2">
                    <a:lumMod val="75000"/>
                  </a:schemeClr>
                </a:solidFill>
                <a:latin typeface="Times New Roman" panose="02020603050405020304" pitchFamily="18" charset="0"/>
                <a:cs typeface="Times New Roman" panose="02020603050405020304" pitchFamily="18" charset="0"/>
              </a:rPr>
              <a:t>1. </a:t>
            </a:r>
            <a:r>
              <a:rPr lang="en-US" altLang="en-US" sz="2667" b="1" dirty="0" smtClean="0">
                <a:solidFill>
                  <a:schemeClr val="accent2">
                    <a:lumMod val="75000"/>
                  </a:schemeClr>
                </a:solidFill>
                <a:latin typeface="Times New Roman" panose="02020603050405020304" pitchFamily="18" charset="0"/>
                <a:cs typeface="Times New Roman" panose="02020603050405020304" pitchFamily="18" charset="0"/>
              </a:rPr>
              <a:t>Năng lượng và nhu cầu năng lượng</a:t>
            </a: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r>
              <a:rPr lang="en-US" altLang="en-US" sz="2667" b="1" dirty="0">
                <a:solidFill>
                  <a:schemeClr val="accent2">
                    <a:lumMod val="75000"/>
                  </a:schemeClr>
                </a:solidFill>
                <a:latin typeface="Times New Roman" panose="02020603050405020304" pitchFamily="18" charset="0"/>
                <a:cs typeface="Times New Roman" panose="02020603050405020304" pitchFamily="18" charset="0"/>
              </a:rPr>
              <a:t>2.</a:t>
            </a:r>
            <a:r>
              <a:rPr lang="en-US" sz="2667" b="1" dirty="0">
                <a:solidFill>
                  <a:schemeClr val="accent2">
                    <a:lumMod val="75000"/>
                  </a:schemeClr>
                </a:solidFill>
                <a:latin typeface="Times New Roman" panose="02020603050405020304" pitchFamily="18" charset="0"/>
                <a:cs typeface="Times New Roman" panose="02020603050405020304" pitchFamily="18" charset="0"/>
              </a:rPr>
              <a:t> </a:t>
            </a:r>
            <a:r>
              <a:rPr lang="en-US" sz="2667" b="1" dirty="0" smtClean="0">
                <a:solidFill>
                  <a:schemeClr val="accent2">
                    <a:lumMod val="75000"/>
                  </a:schemeClr>
                </a:solidFill>
                <a:latin typeface="Times New Roman" panose="02020603050405020304" pitchFamily="18" charset="0"/>
                <a:cs typeface="Times New Roman" panose="02020603050405020304" pitchFamily="18" charset="0"/>
              </a:rPr>
              <a:t>Nhu cầu Protein, Lipid, Glucid</a:t>
            </a:r>
          </a:p>
          <a:p>
            <a:pPr marL="0" indent="0">
              <a:lnSpc>
                <a:spcPct val="110000"/>
              </a:lnSpc>
              <a:spcBef>
                <a:spcPts val="400"/>
              </a:spcBef>
              <a:buNone/>
            </a:pPr>
            <a:r>
              <a:rPr lang="en-US" altLang="en-US" sz="2667" b="1" dirty="0" smtClean="0">
                <a:solidFill>
                  <a:schemeClr val="accent2">
                    <a:lumMod val="75000"/>
                  </a:schemeClr>
                </a:solidFill>
                <a:latin typeface="Times New Roman" panose="02020603050405020304" pitchFamily="18" charset="0"/>
                <a:cs typeface="Times New Roman" panose="02020603050405020304" pitchFamily="18" charset="0"/>
              </a:rPr>
              <a:t>3</a:t>
            </a:r>
            <a:r>
              <a:rPr lang="en-US" altLang="en-US" sz="2667"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667" b="1" dirty="0" smtClean="0">
                <a:solidFill>
                  <a:schemeClr val="accent2">
                    <a:lumMod val="75000"/>
                  </a:schemeClr>
                </a:solidFill>
                <a:latin typeface="Times New Roman" panose="02020603050405020304" pitchFamily="18" charset="0"/>
                <a:cs typeface="Times New Roman" panose="02020603050405020304" pitchFamily="18" charset="0"/>
              </a:rPr>
              <a:t>Nhu cầu vitamin và muối khoáng</a:t>
            </a: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r>
              <a:rPr lang="en-US" altLang="en-US" sz="2667" b="1" dirty="0">
                <a:solidFill>
                  <a:schemeClr val="accent2">
                    <a:lumMod val="75000"/>
                  </a:schemeClr>
                </a:solidFill>
                <a:latin typeface="Times New Roman" panose="02020603050405020304" pitchFamily="18" charset="0"/>
                <a:cs typeface="Times New Roman" panose="02020603050405020304" pitchFamily="18" charset="0"/>
              </a:rPr>
              <a:t>4. </a:t>
            </a:r>
            <a:r>
              <a:rPr lang="en-US" altLang="en-US" sz="2667" b="1" dirty="0" smtClean="0">
                <a:solidFill>
                  <a:schemeClr val="accent2">
                    <a:lumMod val="75000"/>
                  </a:schemeClr>
                </a:solidFill>
                <a:latin typeface="Times New Roman" panose="02020603050405020304" pitchFamily="18" charset="0"/>
                <a:cs typeface="Times New Roman" panose="02020603050405020304" pitchFamily="18" charset="0"/>
              </a:rPr>
              <a:t>Dinh dưỡng cân đối</a:t>
            </a: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endParaRPr lang="en-US" altLang="en-US" sz="2667" b="1" u="sng" dirty="0">
              <a:solidFill>
                <a:srgbClr val="FF0000"/>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1649535" y="707199"/>
            <a:ext cx="10332639" cy="1158875"/>
          </a:xfrm>
          <a:prstGeom prst="rect">
            <a:avLst/>
          </a:prstGeom>
        </p:spPr>
        <p:txBody>
          <a:bodyPr vert="horz" lIns="91440" tIns="45720" rIns="91440" bIns="45720" rtlCol="0" anchor="t">
            <a:noAutofit/>
          </a:bodyPr>
          <a:lstStyle>
            <a:lvl1pPr algn="r" defTabSz="914400" rtl="0" eaLnBrk="1" latinLnBrk="0" hangingPunct="1">
              <a:spcBef>
                <a:spcPct val="0"/>
              </a:spcBef>
              <a:buNone/>
              <a:defRPr sz="5333" b="1" kern="1200" cap="all">
                <a:solidFill>
                  <a:schemeClr val="bg1"/>
                </a:solidFill>
                <a:latin typeface="+mj-lt"/>
                <a:ea typeface="+mj-ea"/>
                <a:cs typeface="+mj-cs"/>
              </a:defRPr>
            </a:lvl1pPr>
          </a:lstStyle>
          <a:p>
            <a:r>
              <a:rPr lang="en-US" sz="5000" dirty="0" smtClean="0">
                <a:latin typeface="Times New Roman" panose="02020603050405020304" pitchFamily="18" charset="0"/>
                <a:cs typeface="Times New Roman" panose="02020603050405020304" pitchFamily="18" charset="0"/>
              </a:rPr>
              <a:t>DINH DƯỠNG HỌC ĐẠI CƯƠNG</a:t>
            </a:r>
            <a:endParaRPr lang="vi-VN"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8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u="sng" dirty="0" smtClean="0">
                <a:solidFill>
                  <a:schemeClr val="tx2">
                    <a:lumMod val="60000"/>
                    <a:lumOff val="40000"/>
                  </a:schemeClr>
                </a:solidFill>
                <a:latin typeface="Times New Roman" panose="02020603050405020304" pitchFamily="18" charset="0"/>
                <a:cs typeface="Times New Roman" panose="02020603050405020304" pitchFamily="18" charset="0"/>
              </a:rPr>
              <a:t>Bài tập</a:t>
            </a:r>
            <a:endParaRPr lang="en-US" dirty="0" smtClean="0">
              <a:solidFill>
                <a:schemeClr val="tx2">
                  <a:lumMod val="60000"/>
                  <a:lumOff val="40000"/>
                </a:schemeClr>
              </a:solidFill>
              <a:latin typeface="Times New Roman" panose="02020603050405020304" pitchFamily="18" charset="0"/>
              <a:cs typeface="Times New Roman" panose="02020603050405020304" pitchFamily="18" charset="0"/>
            </a:endParaRPr>
          </a:p>
          <a:p>
            <a:pPr marL="0" indent="0">
              <a:buNone/>
            </a:pPr>
            <a:r>
              <a:rPr lang="en-US" b="1" dirty="0" smtClean="0">
                <a:solidFill>
                  <a:schemeClr val="tx2">
                    <a:lumMod val="60000"/>
                    <a:lumOff val="40000"/>
                  </a:schemeClr>
                </a:solidFill>
                <a:latin typeface="Times New Roman" panose="02020603050405020304" pitchFamily="18" charset="0"/>
                <a:cs typeface="Times New Roman" panose="02020603050405020304" pitchFamily="18" charset="0"/>
              </a:rPr>
              <a:t>Tính nhu cầu năng lượng và các chất dinh dưỡng protid, lipid, glucid cho khẩu phần ăn dành cho trẻ nhà trẻ</a:t>
            </a:r>
          </a:p>
          <a:p>
            <a:pPr marL="0" indent="0">
              <a:buNone/>
            </a:pPr>
            <a:endParaRPr lang="en-US"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90389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Assessment of Vital Signs - Osmosis Video Library">
            <a:extLst>
              <a:ext uri="{FF2B5EF4-FFF2-40B4-BE49-F238E27FC236}">
                <a16:creationId xmlns:a16="http://schemas.microsoft.com/office/drawing/2014/main" id="{AF9A6987-DFCC-0377-0FDA-D3E07B5178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Tải ngay 99+ hình ảnh dấu chấm hỏi trong powerpoint đẹp nhất">
            <a:extLst>
              <a:ext uri="{FF2B5EF4-FFF2-40B4-BE49-F238E27FC236}">
                <a16:creationId xmlns:a16="http://schemas.microsoft.com/office/drawing/2014/main" id="{2A9FD459-BA2E-8A8E-8C5A-DE18736E4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0" t="1999" r="10000" b="8001"/>
          <a:stretch/>
        </p:blipFill>
        <p:spPr bwMode="auto">
          <a:xfrm>
            <a:off x="685800" y="2007269"/>
            <a:ext cx="3581400" cy="424113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43;p32">
            <a:extLst>
              <a:ext uri="{FF2B5EF4-FFF2-40B4-BE49-F238E27FC236}">
                <a16:creationId xmlns:a16="http://schemas.microsoft.com/office/drawing/2014/main" id="{46AAF230-3D13-D4F4-DBF8-51C36CEE6830}"/>
              </a:ext>
            </a:extLst>
          </p:cNvPr>
          <p:cNvSpPr/>
          <p:nvPr/>
        </p:nvSpPr>
        <p:spPr>
          <a:xfrm>
            <a:off x="4495800" y="1143000"/>
            <a:ext cx="6781800" cy="3048000"/>
          </a:xfrm>
          <a:prstGeom prst="cloudCallout">
            <a:avLst>
              <a:gd name="adj1" fmla="val -60305"/>
              <a:gd name="adj2" fmla="val 73503"/>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Calibri"/>
              <a:buNone/>
            </a:pPr>
            <a:endParaRPr lang="en-US" sz="3800" b="0" i="0" u="none" strike="noStrike" cap="none" dirty="0">
              <a:solidFill>
                <a:srgbClr val="000000"/>
              </a:solidFill>
              <a:latin typeface="Calibri"/>
              <a:ea typeface="Calibri"/>
              <a:cs typeface="Calibri"/>
              <a:sym typeface="Calibri"/>
            </a:endParaRPr>
          </a:p>
          <a:p>
            <a:r>
              <a:rPr lang="en-US" sz="3800" dirty="0">
                <a:solidFill>
                  <a:srgbClr val="000000"/>
                </a:solidFill>
                <a:latin typeface="Calibri"/>
                <a:ea typeface="Calibri"/>
                <a:cs typeface="Calibri"/>
                <a:sym typeface="Calibri"/>
              </a:rPr>
              <a:t>   </a:t>
            </a:r>
            <a:r>
              <a:rPr lang="en-US" sz="3800" dirty="0">
                <a:solidFill>
                  <a:srgbClr val="00467A"/>
                </a:solidFill>
              </a:rPr>
              <a:t>Hậu quả của việc thừa hoặc thiếu năng lượng kéo dài là gì?</a:t>
            </a:r>
          </a:p>
          <a:p>
            <a:pPr marL="0" marR="0" lvl="0" indent="0" algn="ctr" rtl="0">
              <a:lnSpc>
                <a:spcPct val="100000"/>
              </a:lnSpc>
              <a:spcBef>
                <a:spcPts val="0"/>
              </a:spcBef>
              <a:spcAft>
                <a:spcPts val="0"/>
              </a:spcAft>
              <a:buClr>
                <a:schemeClr val="dk1"/>
              </a:buClr>
              <a:buSzPts val="1800"/>
              <a:buFont typeface="Calibri"/>
              <a:buNone/>
            </a:pPr>
            <a:endParaRPr sz="3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86281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668000" cy="1066800"/>
          </a:xfrm>
        </p:spPr>
        <p:txBody>
          <a:bodyPr>
            <a:normAutofit/>
          </a:bodyPr>
          <a:lstStyle/>
          <a:p>
            <a:r>
              <a:rPr lang="en-US" sz="3700" b="1" dirty="0">
                <a:solidFill>
                  <a:srgbClr val="FF0000"/>
                </a:solidFill>
                <a:latin typeface="Times New Roman" panose="02020603050405020304" pitchFamily="18" charset="0"/>
                <a:cs typeface="Times New Roman" panose="02020603050405020304" pitchFamily="18" charset="0"/>
              </a:rPr>
              <a:t>Hoạt động </a:t>
            </a:r>
            <a:r>
              <a:rPr lang="en-US" sz="3700" b="1" dirty="0" smtClean="0">
                <a:solidFill>
                  <a:srgbClr val="FF0000"/>
                </a:solidFill>
                <a:latin typeface="Times New Roman" panose="02020603050405020304" pitchFamily="18" charset="0"/>
                <a:cs typeface="Times New Roman" panose="02020603050405020304" pitchFamily="18" charset="0"/>
              </a:rPr>
              <a:t>nhóm</a:t>
            </a:r>
            <a:endParaRPr lang="en-US" sz="37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69EB5DF-A608-AE25-A9CE-0B6D9B289D02}"/>
              </a:ext>
            </a:extLst>
          </p:cNvPr>
          <p:cNvSpPr>
            <a:spLocks noGrp="1"/>
          </p:cNvSpPr>
          <p:nvPr>
            <p:ph idx="1"/>
          </p:nvPr>
        </p:nvSpPr>
        <p:spPr>
          <a:xfrm>
            <a:off x="646253" y="1399311"/>
            <a:ext cx="10972800" cy="4525963"/>
          </a:xfrm>
        </p:spPr>
        <p:txBody>
          <a:bodyPr/>
          <a:lstStyle/>
          <a:p>
            <a:pPr marL="0" indent="0">
              <a:buNone/>
            </a:pP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 hiểu vai trò nhu cầu các chất dinh dưỡng </a:t>
            </a:r>
          </a:p>
          <a:p>
            <a:r>
              <a:rPr lang="en-US" dirty="0" smtClean="0">
                <a:solidFill>
                  <a:srgbClr val="0070C0"/>
                </a:solidFill>
                <a:latin typeface="Times New Roman" pitchFamily="18" charset="0"/>
                <a:cs typeface="Times New Roman" pitchFamily="18" charset="0"/>
              </a:rPr>
              <a:t>Protein</a:t>
            </a:r>
          </a:p>
          <a:p>
            <a:r>
              <a:rPr lang="en-US" dirty="0" smtClean="0">
                <a:solidFill>
                  <a:srgbClr val="0070C0"/>
                </a:solidFill>
                <a:latin typeface="Times New Roman" pitchFamily="18" charset="0"/>
                <a:cs typeface="Times New Roman" pitchFamily="18" charset="0"/>
              </a:rPr>
              <a:t>Lipid</a:t>
            </a:r>
          </a:p>
          <a:p>
            <a:r>
              <a:rPr lang="en-US" dirty="0" smtClean="0">
                <a:solidFill>
                  <a:srgbClr val="0070C0"/>
                </a:solidFill>
                <a:latin typeface="Times New Roman" pitchFamily="18" charset="0"/>
                <a:cs typeface="Times New Roman" pitchFamily="18" charset="0"/>
              </a:rPr>
              <a:t>Glucid</a:t>
            </a:r>
          </a:p>
          <a:p>
            <a:r>
              <a:rPr lang="en-US" dirty="0" smtClean="0">
                <a:solidFill>
                  <a:srgbClr val="0070C0"/>
                </a:solidFill>
                <a:latin typeface="Times New Roman" pitchFamily="18" charset="0"/>
                <a:cs typeface="Times New Roman" pitchFamily="18" charset="0"/>
              </a:rPr>
              <a:t>Vitamin và chất khoáng</a:t>
            </a:r>
            <a:endParaRPr lang="en-US"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2472001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668000" cy="1066800"/>
          </a:xfrm>
        </p:spPr>
        <p:txBody>
          <a:bodyPr>
            <a:normAutofit/>
          </a:bodyPr>
          <a:lstStyle/>
          <a:p>
            <a:r>
              <a:rPr lang="en-US" sz="3700" b="1">
                <a:solidFill>
                  <a:srgbClr val="FF0000"/>
                </a:solidFill>
                <a:latin typeface="Times New Roman" panose="02020603050405020304" pitchFamily="18" charset="0"/>
                <a:cs typeface="Times New Roman" panose="02020603050405020304" pitchFamily="18" charset="0"/>
              </a:rPr>
              <a:t>CÂU HỎI LƯỢNG GIÁ</a:t>
            </a:r>
            <a:endParaRPr lang="en-US" sz="37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3"/>
          <p:cNvSpPr>
            <a:spLocks noGrp="1"/>
          </p:cNvSpPr>
          <p:nvPr>
            <p:ph idx="1"/>
          </p:nvPr>
        </p:nvSpPr>
        <p:spPr>
          <a:xfrm>
            <a:off x="609600" y="1600201"/>
            <a:ext cx="10972800" cy="4525963"/>
          </a:xfrm>
        </p:spPr>
        <p:txBody>
          <a:bodyPr/>
          <a:lstStyle/>
          <a:p>
            <a:pPr marL="0" indent="0">
              <a:buNone/>
            </a:pPr>
            <a:r>
              <a:rPr lang="en-US" u="sng" dirty="0" smtClean="0">
                <a:solidFill>
                  <a:srgbClr val="00467A"/>
                </a:solidFill>
              </a:rPr>
              <a:t>Câu 1: </a:t>
            </a:r>
            <a:r>
              <a:rPr lang="vi-VN" dirty="0">
                <a:solidFill>
                  <a:srgbClr val="00467A"/>
                </a:solidFill>
              </a:rPr>
              <a:t>Chiến lược Quốc gia về dinh dưỡng đến 20</a:t>
            </a:r>
            <a:r>
              <a:rPr lang="en-US" dirty="0">
                <a:solidFill>
                  <a:srgbClr val="00467A"/>
                </a:solidFill>
              </a:rPr>
              <a:t>30</a:t>
            </a:r>
            <a:r>
              <a:rPr lang="vi-VN" dirty="0" smtClean="0">
                <a:solidFill>
                  <a:srgbClr val="00467A"/>
                </a:solidFill>
              </a:rPr>
              <a:t>, </a:t>
            </a:r>
            <a:r>
              <a:rPr lang="vi-VN" dirty="0">
                <a:solidFill>
                  <a:srgbClr val="00467A"/>
                </a:solidFill>
              </a:rPr>
              <a:t>khống chế tỷ lệ </a:t>
            </a:r>
            <a:r>
              <a:rPr lang="en-US" dirty="0" smtClean="0">
                <a:solidFill>
                  <a:srgbClr val="00467A"/>
                </a:solidFill>
              </a:rPr>
              <a:t>suy dinh dưỡng </a:t>
            </a:r>
            <a:r>
              <a:rPr lang="vi-VN" dirty="0">
                <a:solidFill>
                  <a:srgbClr val="00467A"/>
                </a:solidFill>
              </a:rPr>
              <a:t>thấp còi trẻ em dưới 5 tuổi</a:t>
            </a:r>
            <a:r>
              <a:rPr lang="vi-VN" dirty="0"/>
              <a:t> </a:t>
            </a:r>
            <a:r>
              <a:rPr lang="vi-VN" dirty="0" smtClean="0">
                <a:solidFill>
                  <a:srgbClr val="00467A"/>
                </a:solidFill>
              </a:rPr>
              <a:t>dưới </a:t>
            </a:r>
            <a:r>
              <a:rPr lang="vi-VN" dirty="0">
                <a:solidFill>
                  <a:srgbClr val="00467A"/>
                </a:solidFill>
              </a:rPr>
              <a:t>mức</a:t>
            </a:r>
            <a:r>
              <a:rPr lang="vi-VN" dirty="0" smtClean="0">
                <a:solidFill>
                  <a:srgbClr val="00467A"/>
                </a:solidFill>
              </a:rPr>
              <a:t>:</a:t>
            </a:r>
            <a:endParaRPr lang="en-US" dirty="0" smtClean="0">
              <a:solidFill>
                <a:srgbClr val="00467A"/>
              </a:solidFill>
            </a:endParaRPr>
          </a:p>
          <a:p>
            <a:pPr marL="514350" indent="-514350">
              <a:buAutoNum type="alphaUcPeriod"/>
            </a:pPr>
            <a:r>
              <a:rPr lang="en-US" dirty="0" smtClean="0">
                <a:solidFill>
                  <a:srgbClr val="00467A"/>
                </a:solidFill>
              </a:rPr>
              <a:t>5%</a:t>
            </a:r>
          </a:p>
          <a:p>
            <a:pPr marL="514350" indent="-514350">
              <a:buAutoNum type="alphaUcPeriod"/>
            </a:pPr>
            <a:r>
              <a:rPr lang="en-US" dirty="0" smtClean="0">
                <a:solidFill>
                  <a:srgbClr val="00467A"/>
                </a:solidFill>
              </a:rPr>
              <a:t>10%</a:t>
            </a:r>
          </a:p>
          <a:p>
            <a:pPr marL="514350" indent="-514350">
              <a:buAutoNum type="alphaUcPeriod"/>
            </a:pPr>
            <a:r>
              <a:rPr lang="en-US" dirty="0">
                <a:solidFill>
                  <a:srgbClr val="00467A"/>
                </a:solidFill>
              </a:rPr>
              <a:t> </a:t>
            </a:r>
            <a:r>
              <a:rPr lang="en-US" dirty="0" smtClean="0">
                <a:solidFill>
                  <a:srgbClr val="00467A"/>
                </a:solidFill>
              </a:rPr>
              <a:t> 15%</a:t>
            </a:r>
          </a:p>
          <a:p>
            <a:pPr marL="514350" indent="-514350">
              <a:buAutoNum type="alphaUcPeriod"/>
            </a:pPr>
            <a:r>
              <a:rPr lang="en-US" dirty="0">
                <a:solidFill>
                  <a:srgbClr val="00467A"/>
                </a:solidFill>
              </a:rPr>
              <a:t> </a:t>
            </a:r>
            <a:r>
              <a:rPr lang="en-US" dirty="0" smtClean="0">
                <a:solidFill>
                  <a:srgbClr val="00467A"/>
                </a:solidFill>
              </a:rPr>
              <a:t>20%</a:t>
            </a:r>
          </a:p>
          <a:p>
            <a:pPr marL="0" indent="0">
              <a:buNone/>
            </a:pPr>
            <a:endParaRPr lang="en-US" dirty="0">
              <a:solidFill>
                <a:srgbClr val="00467A"/>
              </a:solidFill>
            </a:endParaRPr>
          </a:p>
        </p:txBody>
      </p:sp>
    </p:spTree>
    <p:extLst>
      <p:ext uri="{BB962C8B-B14F-4D97-AF65-F5344CB8AC3E}">
        <p14:creationId xmlns:p14="http://schemas.microsoft.com/office/powerpoint/2010/main" val="37758445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668000" cy="1066800"/>
          </a:xfrm>
        </p:spPr>
        <p:txBody>
          <a:bodyPr>
            <a:normAutofit/>
          </a:bodyPr>
          <a:lstStyle/>
          <a:p>
            <a:r>
              <a:rPr lang="en-US" sz="3700" b="1">
                <a:solidFill>
                  <a:srgbClr val="FF0000"/>
                </a:solidFill>
                <a:latin typeface="Times New Roman" panose="02020603050405020304" pitchFamily="18" charset="0"/>
                <a:cs typeface="Times New Roman" panose="02020603050405020304" pitchFamily="18" charset="0"/>
              </a:rPr>
              <a:t>CÂU HỎI LƯỢNG GIÁ</a:t>
            </a:r>
            <a:endParaRPr lang="en-US" sz="37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3"/>
          <p:cNvSpPr>
            <a:spLocks noGrp="1"/>
          </p:cNvSpPr>
          <p:nvPr>
            <p:ph idx="1"/>
          </p:nvPr>
        </p:nvSpPr>
        <p:spPr>
          <a:xfrm>
            <a:off x="609600" y="1600201"/>
            <a:ext cx="10972800" cy="4525963"/>
          </a:xfrm>
        </p:spPr>
        <p:txBody>
          <a:bodyPr>
            <a:normAutofit/>
          </a:bodyPr>
          <a:lstStyle/>
          <a:p>
            <a:pPr marL="0" indent="0">
              <a:buNone/>
            </a:pPr>
            <a:r>
              <a:rPr lang="en-US" u="sng" dirty="0" smtClean="0">
                <a:solidFill>
                  <a:srgbClr val="00467A"/>
                </a:solidFill>
              </a:rPr>
              <a:t>Câu </a:t>
            </a:r>
            <a:r>
              <a:rPr lang="en-US" u="sng" dirty="0">
                <a:solidFill>
                  <a:srgbClr val="00467A"/>
                </a:solidFill>
              </a:rPr>
              <a:t>2</a:t>
            </a:r>
            <a:r>
              <a:rPr lang="en-US" u="sng" dirty="0" smtClean="0">
                <a:solidFill>
                  <a:srgbClr val="00467A"/>
                </a:solidFill>
              </a:rPr>
              <a:t>: </a:t>
            </a:r>
            <a:r>
              <a:rPr lang="vi-VN" dirty="0">
                <a:solidFill>
                  <a:srgbClr val="00467A"/>
                </a:solidFill>
              </a:rPr>
              <a:t>Chất nào sau đây có tên gọi là đường nho?</a:t>
            </a:r>
            <a:br>
              <a:rPr lang="vi-VN" dirty="0">
                <a:solidFill>
                  <a:srgbClr val="00467A"/>
                </a:solidFill>
              </a:rPr>
            </a:br>
            <a:r>
              <a:rPr lang="vi-VN" dirty="0">
                <a:solidFill>
                  <a:srgbClr val="00467A"/>
                </a:solidFill>
              </a:rPr>
              <a:t>A. Glucose.</a:t>
            </a:r>
            <a:br>
              <a:rPr lang="vi-VN" dirty="0">
                <a:solidFill>
                  <a:srgbClr val="00467A"/>
                </a:solidFill>
              </a:rPr>
            </a:br>
            <a:r>
              <a:rPr lang="vi-VN" dirty="0">
                <a:solidFill>
                  <a:srgbClr val="00467A"/>
                </a:solidFill>
              </a:rPr>
              <a:t>B. Saccharose.</a:t>
            </a:r>
            <a:br>
              <a:rPr lang="vi-VN" dirty="0">
                <a:solidFill>
                  <a:srgbClr val="00467A"/>
                </a:solidFill>
              </a:rPr>
            </a:br>
            <a:r>
              <a:rPr lang="vi-VN" dirty="0">
                <a:solidFill>
                  <a:srgbClr val="00467A"/>
                </a:solidFill>
              </a:rPr>
              <a:t>C. Fructose.</a:t>
            </a:r>
            <a:br>
              <a:rPr lang="vi-VN" dirty="0">
                <a:solidFill>
                  <a:srgbClr val="00467A"/>
                </a:solidFill>
              </a:rPr>
            </a:br>
            <a:r>
              <a:rPr lang="vi-VN" dirty="0">
                <a:solidFill>
                  <a:srgbClr val="00467A"/>
                </a:solidFill>
              </a:rPr>
              <a:t>D. Tinh bột.</a:t>
            </a:r>
            <a:endParaRPr lang="en-US" dirty="0">
              <a:solidFill>
                <a:srgbClr val="00467A"/>
              </a:solidFill>
            </a:endParaRPr>
          </a:p>
        </p:txBody>
      </p:sp>
    </p:spTree>
    <p:extLst>
      <p:ext uri="{BB962C8B-B14F-4D97-AF65-F5344CB8AC3E}">
        <p14:creationId xmlns:p14="http://schemas.microsoft.com/office/powerpoint/2010/main" val="3166956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668000" cy="1066800"/>
          </a:xfrm>
        </p:spPr>
        <p:txBody>
          <a:bodyPr>
            <a:normAutofit/>
          </a:bodyPr>
          <a:lstStyle/>
          <a:p>
            <a:r>
              <a:rPr lang="en-US" sz="3700" b="1">
                <a:solidFill>
                  <a:srgbClr val="FF0000"/>
                </a:solidFill>
                <a:latin typeface="Times New Roman" panose="02020603050405020304" pitchFamily="18" charset="0"/>
                <a:cs typeface="Times New Roman" panose="02020603050405020304" pitchFamily="18" charset="0"/>
              </a:rPr>
              <a:t>CÂU HỎI LƯỢNG GIÁ</a:t>
            </a:r>
            <a:endParaRPr lang="en-US" sz="37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3"/>
          <p:cNvSpPr>
            <a:spLocks noGrp="1"/>
          </p:cNvSpPr>
          <p:nvPr>
            <p:ph idx="1"/>
          </p:nvPr>
        </p:nvSpPr>
        <p:spPr>
          <a:xfrm>
            <a:off x="609600" y="1600201"/>
            <a:ext cx="10972800" cy="4525963"/>
          </a:xfrm>
        </p:spPr>
        <p:txBody>
          <a:bodyPr>
            <a:normAutofit/>
          </a:bodyPr>
          <a:lstStyle/>
          <a:p>
            <a:pPr marL="0" indent="0">
              <a:buNone/>
            </a:pPr>
            <a:r>
              <a:rPr lang="en-US" u="sng" dirty="0" smtClean="0">
                <a:solidFill>
                  <a:srgbClr val="00467A"/>
                </a:solidFill>
              </a:rPr>
              <a:t>Câu 3: </a:t>
            </a:r>
            <a:r>
              <a:rPr lang="vi-VN" dirty="0">
                <a:solidFill>
                  <a:srgbClr val="00467A"/>
                </a:solidFill>
              </a:rPr>
              <a:t>Khi đốt cháy hoàn toàn 1gam Protid trong cơ thể, sẽ cung cấp (Kcal</a:t>
            </a:r>
            <a:r>
              <a:rPr lang="vi-VN" dirty="0" smtClean="0">
                <a:solidFill>
                  <a:srgbClr val="00467A"/>
                </a:solidFill>
              </a:rPr>
              <a:t>)</a:t>
            </a:r>
            <a:endParaRPr lang="en-US" dirty="0" smtClean="0">
              <a:solidFill>
                <a:srgbClr val="00467A"/>
              </a:solidFill>
            </a:endParaRPr>
          </a:p>
          <a:p>
            <a:pPr marL="514350" indent="-514350">
              <a:buAutoNum type="alphaUcPeriod"/>
            </a:pPr>
            <a:r>
              <a:rPr lang="en-US" dirty="0" smtClean="0">
                <a:solidFill>
                  <a:srgbClr val="00467A"/>
                </a:solidFill>
              </a:rPr>
              <a:t>3</a:t>
            </a:r>
          </a:p>
          <a:p>
            <a:pPr marL="514350" indent="-514350">
              <a:buAutoNum type="alphaUcPeriod"/>
            </a:pPr>
            <a:r>
              <a:rPr lang="en-US" dirty="0" smtClean="0">
                <a:solidFill>
                  <a:srgbClr val="00467A"/>
                </a:solidFill>
              </a:rPr>
              <a:t>4</a:t>
            </a:r>
          </a:p>
          <a:p>
            <a:pPr marL="514350" indent="-514350">
              <a:buAutoNum type="alphaUcPeriod"/>
            </a:pPr>
            <a:r>
              <a:rPr lang="en-US" dirty="0" smtClean="0">
                <a:solidFill>
                  <a:srgbClr val="00467A"/>
                </a:solidFill>
              </a:rPr>
              <a:t>5</a:t>
            </a:r>
          </a:p>
          <a:p>
            <a:pPr marL="514350" indent="-514350">
              <a:buAutoNum type="alphaUcPeriod"/>
            </a:pPr>
            <a:r>
              <a:rPr lang="en-US" dirty="0">
                <a:solidFill>
                  <a:srgbClr val="00467A"/>
                </a:solidFill>
              </a:rPr>
              <a:t>7</a:t>
            </a:r>
          </a:p>
        </p:txBody>
      </p:sp>
    </p:spTree>
    <p:extLst>
      <p:ext uri="{BB962C8B-B14F-4D97-AF65-F5344CB8AC3E}">
        <p14:creationId xmlns:p14="http://schemas.microsoft.com/office/powerpoint/2010/main" val="23213187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668000" cy="1066800"/>
          </a:xfrm>
        </p:spPr>
        <p:txBody>
          <a:bodyPr>
            <a:normAutofit/>
          </a:bodyPr>
          <a:lstStyle/>
          <a:p>
            <a:r>
              <a:rPr lang="en-US" sz="3700" b="1">
                <a:solidFill>
                  <a:srgbClr val="FF0000"/>
                </a:solidFill>
                <a:latin typeface="Times New Roman" panose="02020603050405020304" pitchFamily="18" charset="0"/>
                <a:cs typeface="Times New Roman" panose="02020603050405020304" pitchFamily="18" charset="0"/>
              </a:rPr>
              <a:t>CÂU HỎI LƯỢNG GIÁ</a:t>
            </a:r>
            <a:endParaRPr lang="en-US" sz="37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3"/>
          <p:cNvSpPr>
            <a:spLocks noGrp="1"/>
          </p:cNvSpPr>
          <p:nvPr>
            <p:ph idx="1"/>
          </p:nvPr>
        </p:nvSpPr>
        <p:spPr>
          <a:xfrm>
            <a:off x="609600" y="1600201"/>
            <a:ext cx="10972800" cy="4525963"/>
          </a:xfrm>
        </p:spPr>
        <p:txBody>
          <a:bodyPr>
            <a:normAutofit/>
          </a:bodyPr>
          <a:lstStyle/>
          <a:p>
            <a:pPr marL="0" indent="0">
              <a:buNone/>
            </a:pPr>
            <a:r>
              <a:rPr lang="en-US" u="sng" dirty="0" smtClean="0">
                <a:solidFill>
                  <a:srgbClr val="00467A"/>
                </a:solidFill>
              </a:rPr>
              <a:t>Câu 4: </a:t>
            </a:r>
            <a:r>
              <a:rPr lang="vi-VN" dirty="0">
                <a:solidFill>
                  <a:srgbClr val="00467A"/>
                </a:solidFill>
              </a:rPr>
              <a:t>Khi đốt cháy hoàn toàn 1gam </a:t>
            </a:r>
            <a:r>
              <a:rPr lang="en-US" dirty="0" smtClean="0">
                <a:solidFill>
                  <a:srgbClr val="00467A"/>
                </a:solidFill>
              </a:rPr>
              <a:t>Lipid</a:t>
            </a:r>
            <a:r>
              <a:rPr lang="vi-VN" dirty="0" smtClean="0">
                <a:solidFill>
                  <a:srgbClr val="00467A"/>
                </a:solidFill>
              </a:rPr>
              <a:t> </a:t>
            </a:r>
            <a:r>
              <a:rPr lang="vi-VN" dirty="0">
                <a:solidFill>
                  <a:srgbClr val="00467A"/>
                </a:solidFill>
              </a:rPr>
              <a:t>trong cơ thể, sẽ cung cấp (Kcal</a:t>
            </a:r>
            <a:r>
              <a:rPr lang="vi-VN" dirty="0" smtClean="0">
                <a:solidFill>
                  <a:srgbClr val="00467A"/>
                </a:solidFill>
              </a:rPr>
              <a:t>)</a:t>
            </a:r>
            <a:endParaRPr lang="en-US" dirty="0" smtClean="0">
              <a:solidFill>
                <a:srgbClr val="00467A"/>
              </a:solidFill>
            </a:endParaRPr>
          </a:p>
          <a:p>
            <a:pPr marL="514350" indent="-514350">
              <a:buAutoNum type="alphaUcPeriod"/>
            </a:pPr>
            <a:r>
              <a:rPr lang="en-US" dirty="0" smtClean="0">
                <a:solidFill>
                  <a:srgbClr val="00467A"/>
                </a:solidFill>
              </a:rPr>
              <a:t>21</a:t>
            </a:r>
          </a:p>
          <a:p>
            <a:pPr marL="514350" indent="-514350">
              <a:buAutoNum type="alphaUcPeriod"/>
            </a:pPr>
            <a:r>
              <a:rPr lang="en-US" dirty="0" smtClean="0">
                <a:solidFill>
                  <a:srgbClr val="00467A"/>
                </a:solidFill>
              </a:rPr>
              <a:t>13</a:t>
            </a:r>
          </a:p>
          <a:p>
            <a:pPr marL="514350" indent="-514350">
              <a:buAutoNum type="alphaUcPeriod"/>
            </a:pPr>
            <a:r>
              <a:rPr lang="en-US" dirty="0">
                <a:solidFill>
                  <a:srgbClr val="00467A"/>
                </a:solidFill>
              </a:rPr>
              <a:t>9</a:t>
            </a:r>
            <a:endParaRPr lang="en-US" dirty="0" smtClean="0">
              <a:solidFill>
                <a:srgbClr val="00467A"/>
              </a:solidFill>
            </a:endParaRPr>
          </a:p>
          <a:p>
            <a:pPr marL="514350" indent="-514350">
              <a:buAutoNum type="alphaUcPeriod"/>
            </a:pPr>
            <a:r>
              <a:rPr lang="en-US" dirty="0">
                <a:solidFill>
                  <a:srgbClr val="00467A"/>
                </a:solidFill>
              </a:rPr>
              <a:t>7</a:t>
            </a:r>
          </a:p>
        </p:txBody>
      </p:sp>
    </p:spTree>
    <p:extLst>
      <p:ext uri="{BB962C8B-B14F-4D97-AF65-F5344CB8AC3E}">
        <p14:creationId xmlns:p14="http://schemas.microsoft.com/office/powerpoint/2010/main" val="18442700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668000" cy="1066800"/>
          </a:xfrm>
        </p:spPr>
        <p:txBody>
          <a:bodyPr>
            <a:normAutofit/>
          </a:bodyPr>
          <a:lstStyle/>
          <a:p>
            <a:r>
              <a:rPr lang="en-US" sz="3700" b="1">
                <a:solidFill>
                  <a:srgbClr val="FF0000"/>
                </a:solidFill>
                <a:latin typeface="Times New Roman" panose="02020603050405020304" pitchFamily="18" charset="0"/>
                <a:cs typeface="Times New Roman" panose="02020603050405020304" pitchFamily="18" charset="0"/>
              </a:rPr>
              <a:t>CÂU HỎI LƯỢNG GIÁ</a:t>
            </a:r>
            <a:endParaRPr lang="en-US" sz="37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3"/>
          <p:cNvSpPr>
            <a:spLocks noGrp="1"/>
          </p:cNvSpPr>
          <p:nvPr>
            <p:ph idx="1"/>
          </p:nvPr>
        </p:nvSpPr>
        <p:spPr>
          <a:xfrm>
            <a:off x="609600" y="1600201"/>
            <a:ext cx="10972800" cy="4525963"/>
          </a:xfrm>
        </p:spPr>
        <p:txBody>
          <a:bodyPr>
            <a:normAutofit/>
          </a:bodyPr>
          <a:lstStyle/>
          <a:p>
            <a:pPr marL="0" indent="0">
              <a:buNone/>
            </a:pPr>
            <a:r>
              <a:rPr lang="en-US" u="sng" dirty="0" smtClean="0">
                <a:solidFill>
                  <a:srgbClr val="00467A"/>
                </a:solidFill>
              </a:rPr>
              <a:t>Câu 5: </a:t>
            </a:r>
            <a:r>
              <a:rPr lang="vi-VN" dirty="0">
                <a:solidFill>
                  <a:srgbClr val="00467A"/>
                </a:solidFill>
              </a:rPr>
              <a:t>Khi đốt cháy hoàn toàn 1gam </a:t>
            </a:r>
            <a:r>
              <a:rPr lang="en-US" dirty="0" smtClean="0">
                <a:solidFill>
                  <a:srgbClr val="00467A"/>
                </a:solidFill>
              </a:rPr>
              <a:t>Glucid</a:t>
            </a:r>
            <a:r>
              <a:rPr lang="vi-VN" dirty="0" smtClean="0">
                <a:solidFill>
                  <a:srgbClr val="00467A"/>
                </a:solidFill>
              </a:rPr>
              <a:t> </a:t>
            </a:r>
            <a:r>
              <a:rPr lang="vi-VN" dirty="0">
                <a:solidFill>
                  <a:srgbClr val="00467A"/>
                </a:solidFill>
              </a:rPr>
              <a:t>trong cơ thể, sẽ cung cấp (Kcal</a:t>
            </a:r>
            <a:r>
              <a:rPr lang="vi-VN" dirty="0" smtClean="0">
                <a:solidFill>
                  <a:srgbClr val="00467A"/>
                </a:solidFill>
              </a:rPr>
              <a:t>)</a:t>
            </a:r>
            <a:endParaRPr lang="en-US" dirty="0" smtClean="0">
              <a:solidFill>
                <a:srgbClr val="00467A"/>
              </a:solidFill>
            </a:endParaRPr>
          </a:p>
          <a:p>
            <a:pPr marL="514350" indent="-514350">
              <a:buAutoNum type="alphaUcPeriod"/>
            </a:pPr>
            <a:r>
              <a:rPr lang="en-US" dirty="0" smtClean="0">
                <a:solidFill>
                  <a:srgbClr val="00467A"/>
                </a:solidFill>
              </a:rPr>
              <a:t>21</a:t>
            </a:r>
          </a:p>
          <a:p>
            <a:pPr marL="514350" indent="-514350">
              <a:buAutoNum type="alphaUcPeriod"/>
            </a:pPr>
            <a:r>
              <a:rPr lang="en-US" dirty="0" smtClean="0">
                <a:solidFill>
                  <a:srgbClr val="00467A"/>
                </a:solidFill>
              </a:rPr>
              <a:t>13</a:t>
            </a:r>
          </a:p>
          <a:p>
            <a:pPr marL="514350" indent="-514350">
              <a:buAutoNum type="alphaUcPeriod"/>
            </a:pPr>
            <a:r>
              <a:rPr lang="en-US" dirty="0">
                <a:solidFill>
                  <a:srgbClr val="00467A"/>
                </a:solidFill>
              </a:rPr>
              <a:t>9</a:t>
            </a:r>
            <a:endParaRPr lang="en-US" dirty="0" smtClean="0">
              <a:solidFill>
                <a:srgbClr val="00467A"/>
              </a:solidFill>
            </a:endParaRPr>
          </a:p>
          <a:p>
            <a:pPr marL="514350" indent="-514350">
              <a:buAutoNum type="alphaUcPeriod"/>
            </a:pPr>
            <a:r>
              <a:rPr lang="en-US" dirty="0">
                <a:solidFill>
                  <a:srgbClr val="00467A"/>
                </a:solidFill>
              </a:rPr>
              <a:t>4</a:t>
            </a:r>
          </a:p>
        </p:txBody>
      </p:sp>
    </p:spTree>
    <p:extLst>
      <p:ext uri="{BB962C8B-B14F-4D97-AF65-F5344CB8AC3E}">
        <p14:creationId xmlns:p14="http://schemas.microsoft.com/office/powerpoint/2010/main" val="24582444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668000" cy="1066800"/>
          </a:xfrm>
        </p:spPr>
        <p:txBody>
          <a:bodyPr>
            <a:normAutofit/>
          </a:bodyPr>
          <a:lstStyle/>
          <a:p>
            <a:r>
              <a:rPr lang="en-US" sz="3700" b="1">
                <a:solidFill>
                  <a:srgbClr val="FF0000"/>
                </a:solidFill>
                <a:latin typeface="Times New Roman" panose="02020603050405020304" pitchFamily="18" charset="0"/>
                <a:cs typeface="Times New Roman" panose="02020603050405020304" pitchFamily="18" charset="0"/>
              </a:rPr>
              <a:t>TÀI LIỆU THAM KHẢO</a:t>
            </a:r>
            <a:endParaRPr lang="en-US" sz="3700" b="1"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19BF9BE0-5F4E-4122-A52F-FCA8CA6EAB3D}"/>
              </a:ext>
            </a:extLst>
          </p:cNvPr>
          <p:cNvSpPr>
            <a:spLocks noGrp="1"/>
          </p:cNvSpPr>
          <p:nvPr>
            <p:ph idx="1"/>
          </p:nvPr>
        </p:nvSpPr>
        <p:spPr>
          <a:xfrm>
            <a:off x="578048" y="1052736"/>
            <a:ext cx="10972800" cy="4876800"/>
          </a:xfrm>
        </p:spPr>
        <p:txBody>
          <a:bodyPr>
            <a:normAutofit fontScale="85000" lnSpcReduction="20000"/>
          </a:bodyPr>
          <a:lstStyle/>
          <a:p>
            <a:pPr marL="0" indent="0" algn="just">
              <a:lnSpc>
                <a:spcPct val="150000"/>
              </a:lnSpc>
              <a:spcAft>
                <a:spcPts val="1000"/>
              </a:spcAft>
              <a:buNone/>
            </a:pPr>
            <a:r>
              <a:rPr lang="en-US" sz="2000" b="1" dirty="0">
                <a:solidFill>
                  <a:srgbClr val="00467A"/>
                </a:solidFill>
              </a:rPr>
              <a:t>Giáo trình</a:t>
            </a:r>
          </a:p>
          <a:p>
            <a:pPr marL="0" indent="0">
              <a:lnSpc>
                <a:spcPct val="150000"/>
              </a:lnSpc>
              <a:spcAft>
                <a:spcPts val="1000"/>
              </a:spcAft>
              <a:buNone/>
            </a:pPr>
            <a:r>
              <a:rPr lang="en-US" sz="2000" dirty="0" smtClean="0">
                <a:solidFill>
                  <a:srgbClr val="00467A"/>
                </a:solidFill>
              </a:rPr>
              <a:t>[</a:t>
            </a:r>
            <a:r>
              <a:rPr lang="vi-VN" sz="2000" dirty="0">
                <a:solidFill>
                  <a:srgbClr val="00467A"/>
                </a:solidFill>
              </a:rPr>
              <a:t>1] Nguyễn ngọc Hiền (chủ biên), Giáo trình dinh dưỡng học trẻ em, Trường ĐH Vinh 2015.</a:t>
            </a:r>
          </a:p>
          <a:p>
            <a:pPr marL="0" indent="0">
              <a:lnSpc>
                <a:spcPct val="150000"/>
              </a:lnSpc>
              <a:spcAft>
                <a:spcPts val="1000"/>
              </a:spcAft>
              <a:buNone/>
            </a:pPr>
            <a:r>
              <a:rPr lang="vi-VN" sz="2000" dirty="0">
                <a:solidFill>
                  <a:srgbClr val="00467A"/>
                </a:solidFill>
              </a:rPr>
              <a:t>[2] Lê Công Phượng (chủ biên), Giáo trình dinh dưỡng trẻ em, Trường ĐH Vinh 2016.</a:t>
            </a:r>
          </a:p>
          <a:p>
            <a:pPr marL="0" indent="0" algn="just">
              <a:lnSpc>
                <a:spcPct val="150000"/>
              </a:lnSpc>
              <a:spcAft>
                <a:spcPts val="1000"/>
              </a:spcAft>
              <a:buNone/>
            </a:pPr>
            <a:r>
              <a:rPr lang="en-US" sz="2000" b="1" dirty="0" smtClean="0">
                <a:solidFill>
                  <a:srgbClr val="00467A"/>
                </a:solidFill>
              </a:rPr>
              <a:t>Tài </a:t>
            </a:r>
            <a:r>
              <a:rPr lang="en-US" sz="2000" b="1" dirty="0">
                <a:solidFill>
                  <a:srgbClr val="00467A"/>
                </a:solidFill>
              </a:rPr>
              <a:t>liệu tham khảo khác</a:t>
            </a:r>
          </a:p>
          <a:p>
            <a:pPr marL="0" indent="0">
              <a:lnSpc>
                <a:spcPct val="150000"/>
              </a:lnSpc>
              <a:spcAft>
                <a:spcPts val="1000"/>
              </a:spcAft>
              <a:buNone/>
            </a:pPr>
            <a:r>
              <a:rPr lang="vi-VN" sz="2000" dirty="0" smtClean="0">
                <a:solidFill>
                  <a:srgbClr val="00467A"/>
                </a:solidFill>
              </a:rPr>
              <a:t>[</a:t>
            </a:r>
            <a:r>
              <a:rPr lang="vi-VN" sz="2000" dirty="0">
                <a:solidFill>
                  <a:srgbClr val="00467A"/>
                </a:solidFill>
              </a:rPr>
              <a:t>1] Trường Đại học Y Hà Nội. Dinh dưỡng và an toàn thực phẩm. Nhà xuất bản Y học Hà Nội, năm 2004.</a:t>
            </a:r>
          </a:p>
          <a:p>
            <a:pPr marL="0" indent="0">
              <a:lnSpc>
                <a:spcPct val="150000"/>
              </a:lnSpc>
              <a:spcAft>
                <a:spcPts val="1000"/>
              </a:spcAft>
              <a:buNone/>
            </a:pPr>
            <a:r>
              <a:rPr lang="vi-VN" sz="2000" dirty="0">
                <a:solidFill>
                  <a:srgbClr val="00467A"/>
                </a:solidFill>
              </a:rPr>
              <a:t>[2] Bộ Y tế, Viện Dinh dưỡng. Bảng thành phần dinh dưỡng Việt Nam, Nhà xuất bản Y học Hà Nội, năm 2000.</a:t>
            </a:r>
          </a:p>
          <a:p>
            <a:pPr marL="0" indent="0">
              <a:lnSpc>
                <a:spcPct val="150000"/>
              </a:lnSpc>
              <a:spcAft>
                <a:spcPts val="1000"/>
              </a:spcAft>
              <a:buNone/>
            </a:pPr>
            <a:r>
              <a:rPr lang="vi-VN" sz="2000" dirty="0">
                <a:solidFill>
                  <a:srgbClr val="00467A"/>
                </a:solidFill>
              </a:rPr>
              <a:t>[3] Hoàng Tích Mịch, Hà Huy Khôi. Vệ sinh dinh dưỡng và vệ sinh thực phẩm. Nhà xuất bản </a:t>
            </a:r>
            <a:r>
              <a:rPr lang="en-US" sz="2000" dirty="0">
                <a:solidFill>
                  <a:srgbClr val="00467A"/>
                </a:solidFill>
              </a:rPr>
              <a:t>Y</a:t>
            </a:r>
            <a:r>
              <a:rPr lang="vi-VN" sz="2000" dirty="0">
                <a:solidFill>
                  <a:srgbClr val="00467A"/>
                </a:solidFill>
              </a:rPr>
              <a:t> học, 1992.</a:t>
            </a:r>
            <a:endParaRPr lang="en-US" sz="2000" dirty="0">
              <a:solidFill>
                <a:srgbClr val="00467A"/>
              </a:solidFill>
            </a:endParaRPr>
          </a:p>
          <a:p>
            <a:pPr marL="0" indent="0">
              <a:lnSpc>
                <a:spcPct val="150000"/>
              </a:lnSpc>
              <a:spcAft>
                <a:spcPts val="1000"/>
              </a:spcAft>
              <a:buNone/>
            </a:pPr>
            <a:r>
              <a:rPr lang="vi-VN" sz="2000" dirty="0">
                <a:solidFill>
                  <a:srgbClr val="00467A"/>
                </a:solidFill>
              </a:rPr>
              <a:t>[</a:t>
            </a:r>
            <a:r>
              <a:rPr lang="en-US" sz="2000" dirty="0">
                <a:solidFill>
                  <a:srgbClr val="00467A"/>
                </a:solidFill>
              </a:rPr>
              <a:t>4</a:t>
            </a:r>
            <a:r>
              <a:rPr lang="vi-VN" sz="2000" dirty="0">
                <a:solidFill>
                  <a:srgbClr val="00467A"/>
                </a:solidFill>
              </a:rPr>
              <a:t>]</a:t>
            </a:r>
            <a:r>
              <a:rPr lang="en-US" sz="2000" dirty="0">
                <a:solidFill>
                  <a:srgbClr val="00467A"/>
                </a:solidFill>
              </a:rPr>
              <a:t> Bộ Y tế, Viện Dinh dưỡng. Nhu cầu dinh dưỡng khuyến nghị cho người Việt Nam. </a:t>
            </a:r>
            <a:r>
              <a:rPr lang="vi-VN" sz="2000" dirty="0">
                <a:solidFill>
                  <a:srgbClr val="00467A"/>
                </a:solidFill>
              </a:rPr>
              <a:t>Nhà xuất bản </a:t>
            </a:r>
            <a:r>
              <a:rPr lang="en-US" sz="2000" dirty="0">
                <a:solidFill>
                  <a:srgbClr val="00467A"/>
                </a:solidFill>
              </a:rPr>
              <a:t>Y</a:t>
            </a:r>
            <a:r>
              <a:rPr lang="vi-VN" sz="2000" dirty="0">
                <a:solidFill>
                  <a:srgbClr val="00467A"/>
                </a:solidFill>
              </a:rPr>
              <a:t> học,</a:t>
            </a:r>
            <a:r>
              <a:rPr lang="en-US" sz="2000" dirty="0">
                <a:solidFill>
                  <a:srgbClr val="00467A"/>
                </a:solidFill>
              </a:rPr>
              <a:t> 2016.</a:t>
            </a:r>
          </a:p>
          <a:p>
            <a:pPr marL="0" indent="0">
              <a:lnSpc>
                <a:spcPct val="150000"/>
              </a:lnSpc>
              <a:spcAft>
                <a:spcPts val="1000"/>
              </a:spcAft>
              <a:buNone/>
            </a:pPr>
            <a:r>
              <a:rPr lang="en-US" sz="2000" dirty="0">
                <a:solidFill>
                  <a:srgbClr val="00467A"/>
                </a:solidFill>
              </a:rPr>
              <a:t>[5</a:t>
            </a:r>
            <a:r>
              <a:rPr lang="vi-VN" sz="2000" dirty="0">
                <a:solidFill>
                  <a:srgbClr val="00467A"/>
                </a:solidFill>
              </a:rPr>
              <a:t>]</a:t>
            </a:r>
            <a:r>
              <a:rPr lang="en-US" sz="2000" dirty="0">
                <a:solidFill>
                  <a:srgbClr val="00467A"/>
                </a:solidFill>
              </a:rPr>
              <a:t> Đào Thị Minh Tâm. Hướng dẫn xây dựng khẩu phần ăn cho trẻ Mầm non. </a:t>
            </a:r>
            <a:r>
              <a:rPr lang="vi-VN" sz="2000" dirty="0">
                <a:solidFill>
                  <a:srgbClr val="00467A"/>
                </a:solidFill>
              </a:rPr>
              <a:t>Nhà xuất bản </a:t>
            </a:r>
            <a:r>
              <a:rPr lang="en-US" sz="2000" dirty="0">
                <a:solidFill>
                  <a:srgbClr val="00467A"/>
                </a:solidFill>
              </a:rPr>
              <a:t>ĐH Sư phạm TP HCM</a:t>
            </a:r>
            <a:r>
              <a:rPr lang="vi-VN" sz="2000" dirty="0">
                <a:solidFill>
                  <a:srgbClr val="00467A"/>
                </a:solidFill>
              </a:rPr>
              <a:t>,</a:t>
            </a:r>
            <a:r>
              <a:rPr lang="en-US" sz="2000" dirty="0">
                <a:solidFill>
                  <a:srgbClr val="00467A"/>
                </a:solidFill>
              </a:rPr>
              <a:t> 2021.</a:t>
            </a:r>
            <a:endParaRPr lang="vi-VN" sz="2000" dirty="0">
              <a:solidFill>
                <a:srgbClr val="00467A"/>
              </a:solidFill>
            </a:endParaRPr>
          </a:p>
          <a:p>
            <a:pPr marL="0" indent="0">
              <a:lnSpc>
                <a:spcPct val="150000"/>
              </a:lnSpc>
              <a:spcAft>
                <a:spcPts val="1000"/>
              </a:spcAft>
              <a:buNone/>
            </a:pPr>
            <a:endParaRPr lang="vi-VN" sz="2000" dirty="0">
              <a:solidFill>
                <a:srgbClr val="00467A"/>
              </a:solidFill>
            </a:endParaRPr>
          </a:p>
        </p:txBody>
      </p:sp>
    </p:spTree>
    <p:extLst>
      <p:ext uri="{BB962C8B-B14F-4D97-AF65-F5344CB8AC3E}">
        <p14:creationId xmlns:p14="http://schemas.microsoft.com/office/powerpoint/2010/main" val="2786014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514"/>
            <a:ext cx="10972800" cy="1143000"/>
          </a:xfrm>
        </p:spPr>
        <p:txBody>
          <a:bodyPr>
            <a:normAutofit/>
          </a:bodyPr>
          <a:lstStyle/>
          <a:p>
            <a:r>
              <a:rPr lang="en-US" sz="3700" b="1">
                <a:solidFill>
                  <a:srgbClr val="FF0000"/>
                </a:solidFill>
                <a:latin typeface="Times New Roman" panose="02020603050405020304" pitchFamily="18" charset="0"/>
                <a:cs typeface="Times New Roman" panose="02020603050405020304" pitchFamily="18" charset="0"/>
              </a:rPr>
              <a:t>Thank for your listening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00" y="1447800"/>
            <a:ext cx="5912909" cy="4434682"/>
          </a:xfrm>
        </p:spPr>
      </p:pic>
    </p:spTree>
    <p:extLst>
      <p:ext uri="{BB962C8B-B14F-4D97-AF65-F5344CB8AC3E}">
        <p14:creationId xmlns:p14="http://schemas.microsoft.com/office/powerpoint/2010/main" val="2266227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89722" y="0"/>
            <a:ext cx="10972800" cy="1143000"/>
          </a:xfrm>
        </p:spPr>
        <p:txBody>
          <a:bodyPr>
            <a:normAutofit fontScale="90000"/>
          </a:bodyPr>
          <a:lstStyle/>
          <a:p>
            <a:pPr algn="l"/>
            <a:r>
              <a:rPr lang="en-US" b="1" dirty="0">
                <a:solidFill>
                  <a:srgbClr val="FF0000"/>
                </a:solidFill>
                <a:latin typeface="Times New Roman" pitchFamily="18" charset="0"/>
                <a:cs typeface="Times New Roman" pitchFamily="18" charset="0"/>
              </a:rPr>
              <a:t>  I. </a:t>
            </a:r>
            <a:r>
              <a:rPr lang="en-US" b="1" dirty="0" smtClean="0">
                <a:solidFill>
                  <a:srgbClr val="FF0000"/>
                </a:solidFill>
                <a:latin typeface="Times New Roman" pitchFamily="18" charset="0"/>
                <a:cs typeface="Times New Roman" pitchFamily="18" charset="0"/>
              </a:rPr>
              <a:t>Khái niệm về dinh dưỡng và tầm quan trọng</a:t>
            </a:r>
            <a:endParaRPr lang="en-US" b="1" dirty="0">
              <a:solidFill>
                <a:srgbClr val="FF0000"/>
              </a:solidFill>
              <a:latin typeface="Times New Roman" pitchFamily="18" charset="0"/>
              <a:cs typeface="Times New Roman" pitchFamily="18" charset="0"/>
            </a:endParaRPr>
          </a:p>
        </p:txBody>
      </p:sp>
      <p:sp>
        <p:nvSpPr>
          <p:cNvPr id="2" name="Content Placeholder 1"/>
          <p:cNvSpPr>
            <a:spLocks noGrp="1"/>
          </p:cNvSpPr>
          <p:nvPr>
            <p:ph idx="1"/>
          </p:nvPr>
        </p:nvSpPr>
        <p:spPr>
          <a:xfrm>
            <a:off x="838200" y="1143000"/>
            <a:ext cx="10972800" cy="4525963"/>
          </a:xfrm>
        </p:spPr>
        <p:txBody>
          <a:bodyPr>
            <a:normAutofit/>
          </a:bodyPr>
          <a:lstStyle/>
          <a:p>
            <a:pPr marL="0" indent="0">
              <a:buNone/>
            </a:pPr>
            <a:r>
              <a:rPr lang="en-US" dirty="0" smtClean="0">
                <a:solidFill>
                  <a:srgbClr val="002060"/>
                </a:solidFill>
                <a:latin typeface="Arial" panose="020B0604020202020204" pitchFamily="34" charset="0"/>
                <a:cs typeface="Arial" panose="020B0604020202020204" pitchFamily="34" charset="0"/>
              </a:rPr>
              <a:t>1. Khái </a:t>
            </a:r>
            <a:r>
              <a:rPr lang="en-US" dirty="0">
                <a:solidFill>
                  <a:srgbClr val="002060"/>
                </a:solidFill>
                <a:latin typeface="Arial" panose="020B0604020202020204" pitchFamily="34" charset="0"/>
                <a:cs typeface="Arial" panose="020B0604020202020204" pitchFamily="34" charset="0"/>
              </a:rPr>
              <a:t>niệm về dinh dưỡng học</a:t>
            </a:r>
          </a:p>
          <a:p>
            <a:pPr marL="0" indent="0">
              <a:buNone/>
            </a:pPr>
            <a:r>
              <a:rPr lang="vi-VN" sz="3000" dirty="0" smtClean="0">
                <a:solidFill>
                  <a:srgbClr val="002060"/>
                </a:solidFill>
              </a:rPr>
              <a:t>Dinh </a:t>
            </a:r>
            <a:r>
              <a:rPr lang="vi-VN" sz="3000" dirty="0">
                <a:solidFill>
                  <a:srgbClr val="002060"/>
                </a:solidFill>
              </a:rPr>
              <a:t>dưỡng </a:t>
            </a:r>
            <a:r>
              <a:rPr lang="en-US" sz="3000" dirty="0" smtClean="0">
                <a:solidFill>
                  <a:srgbClr val="002060"/>
                </a:solidFill>
              </a:rPr>
              <a:t>l</a:t>
            </a:r>
            <a:r>
              <a:rPr lang="vi-VN" sz="3000" dirty="0" smtClean="0">
                <a:solidFill>
                  <a:srgbClr val="002060"/>
                </a:solidFill>
              </a:rPr>
              <a:t>à </a:t>
            </a:r>
            <a:r>
              <a:rPr lang="vi-VN" sz="3000" dirty="0">
                <a:solidFill>
                  <a:srgbClr val="002060"/>
                </a:solidFill>
              </a:rPr>
              <a:t>bộ môn khoa học nghiên cứu mối quan hệ giữa thức ăn với cơ thể, đó là quá trình cơ thể sử dụng thức ăn để sinh năng lượng, duy trì sự sống, sự tăng trưởng, </a:t>
            </a:r>
            <a:r>
              <a:rPr lang="vi-VN" sz="3000" dirty="0" smtClean="0">
                <a:solidFill>
                  <a:srgbClr val="002060"/>
                </a:solidFill>
              </a:rPr>
              <a:t>duy </a:t>
            </a:r>
            <a:r>
              <a:rPr lang="vi-VN" sz="3000" dirty="0">
                <a:solidFill>
                  <a:srgbClr val="002060"/>
                </a:solidFill>
              </a:rPr>
              <a:t>trì các chức phận bình thường của các cơ quan và các </a:t>
            </a:r>
            <a:r>
              <a:rPr lang="vi-VN" sz="3000" dirty="0" smtClean="0">
                <a:solidFill>
                  <a:srgbClr val="002060"/>
                </a:solidFill>
              </a:rPr>
              <a:t>mô;</a:t>
            </a:r>
            <a:r>
              <a:rPr lang="en-US" sz="3000" dirty="0">
                <a:solidFill>
                  <a:srgbClr val="002060"/>
                </a:solidFill>
              </a:rPr>
              <a:t> </a:t>
            </a:r>
            <a:r>
              <a:rPr lang="en-US" sz="3000" dirty="0" smtClean="0">
                <a:solidFill>
                  <a:srgbClr val="002060"/>
                </a:solidFill>
              </a:rPr>
              <a:t>N</a:t>
            </a:r>
            <a:r>
              <a:rPr lang="vi-VN" sz="3000" dirty="0" smtClean="0">
                <a:solidFill>
                  <a:srgbClr val="002060"/>
                </a:solidFill>
              </a:rPr>
              <a:t>ghiên </a:t>
            </a:r>
            <a:r>
              <a:rPr lang="vi-VN" sz="3000" dirty="0">
                <a:solidFill>
                  <a:srgbClr val="002060"/>
                </a:solidFill>
              </a:rPr>
              <a:t>cứu các phản ứng của cơ thể đối với quá trình ăn </a:t>
            </a:r>
            <a:r>
              <a:rPr lang="vi-VN" sz="3000" dirty="0" smtClean="0">
                <a:solidFill>
                  <a:srgbClr val="002060"/>
                </a:solidFill>
              </a:rPr>
              <a:t>uống,</a:t>
            </a:r>
            <a:r>
              <a:rPr lang="en-US" sz="3000" dirty="0">
                <a:solidFill>
                  <a:srgbClr val="002060"/>
                </a:solidFill>
              </a:rPr>
              <a:t> </a:t>
            </a:r>
            <a:r>
              <a:rPr lang="vi-VN" sz="3000" dirty="0" smtClean="0">
                <a:solidFill>
                  <a:srgbClr val="002060"/>
                </a:solidFill>
              </a:rPr>
              <a:t>sự </a:t>
            </a:r>
            <a:r>
              <a:rPr lang="vi-VN" sz="3000" dirty="0">
                <a:solidFill>
                  <a:srgbClr val="002060"/>
                </a:solidFill>
              </a:rPr>
              <a:t>thay đổi khẩu phần và các yếu tố khác có ý nghĩa bệnh lý </a:t>
            </a:r>
            <a:r>
              <a:rPr lang="vi-VN" sz="3000" dirty="0" smtClean="0">
                <a:solidFill>
                  <a:srgbClr val="002060"/>
                </a:solidFill>
              </a:rPr>
              <a:t>(</a:t>
            </a:r>
            <a:r>
              <a:rPr lang="vi-VN" sz="3000" dirty="0">
                <a:solidFill>
                  <a:srgbClr val="002060"/>
                </a:solidFill>
              </a:rPr>
              <a:t>WHO/FAO/IUNS 1974)</a:t>
            </a:r>
            <a:endParaRPr lang="en-US" sz="3000" dirty="0">
              <a:solidFill>
                <a:srgbClr val="002060"/>
              </a:solidFill>
            </a:endParaRPr>
          </a:p>
        </p:txBody>
      </p:sp>
    </p:spTree>
    <p:extLst>
      <p:ext uri="{BB962C8B-B14F-4D97-AF65-F5344CB8AC3E}">
        <p14:creationId xmlns:p14="http://schemas.microsoft.com/office/powerpoint/2010/main" val="5866466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AE6951-5D88-4222-9750-E0C7BF74D3E2}"/>
              </a:ext>
            </a:extLst>
          </p:cNvPr>
          <p:cNvSpPr>
            <a:spLocks noGrp="1"/>
          </p:cNvSpPr>
          <p:nvPr>
            <p:ph type="body" sz="quarter" idx="13"/>
          </p:nvPr>
        </p:nvSpPr>
        <p:spPr>
          <a:xfrm>
            <a:off x="537633" y="2300223"/>
            <a:ext cx="11654367" cy="4025901"/>
          </a:xfrm>
        </p:spPr>
        <p:txBody>
          <a:bodyPr>
            <a:normAutofit/>
          </a:bodyPr>
          <a:lstStyle/>
          <a:p>
            <a:pPr marL="0" indent="0">
              <a:lnSpc>
                <a:spcPct val="110000"/>
              </a:lnSpc>
              <a:spcBef>
                <a:spcPts val="400"/>
              </a:spcBef>
              <a:buNone/>
            </a:pP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endParaRPr lang="en-US" altLang="en-US" sz="2667" b="1" u="sng" dirty="0">
              <a:solidFill>
                <a:srgbClr val="FF0000"/>
              </a:solidFill>
              <a:latin typeface="Times New Roman" panose="02020603050405020304" pitchFamily="18" charset="0"/>
              <a:cs typeface="Times New Roman" panose="02020603050405020304" pitchFamily="18" charset="0"/>
            </a:endParaRPr>
          </a:p>
        </p:txBody>
      </p:sp>
      <p:sp>
        <p:nvSpPr>
          <p:cNvPr id="8" name="Text Placeholder 7">
            <a:extLst>
              <a:ext uri="{FF2B5EF4-FFF2-40B4-BE49-F238E27FC236}">
                <a16:creationId xmlns:a16="http://schemas.microsoft.com/office/drawing/2014/main" id="{F37E35B3-5856-4FA3-88F6-F8644C5A2EC2}"/>
              </a:ext>
            </a:extLst>
          </p:cNvPr>
          <p:cNvSpPr>
            <a:spLocks noGrp="1"/>
          </p:cNvSpPr>
          <p:nvPr>
            <p:ph type="body" sz="quarter" idx="14"/>
          </p:nvPr>
        </p:nvSpPr>
        <p:spPr/>
        <p:txBody>
          <a:bodyPr/>
          <a:lstStyle/>
          <a:p>
            <a:r>
              <a:rPr lang="en-US"/>
              <a:t>&lt;Tên nội dung 1&gt;</a:t>
            </a:r>
            <a:endParaRPr lang="en-US" dirty="0"/>
          </a:p>
        </p:txBody>
      </p:sp>
      <p:sp>
        <p:nvSpPr>
          <p:cNvPr id="4" name="Content Placeholder 2">
            <a:extLst>
              <a:ext uri="{FF2B5EF4-FFF2-40B4-BE49-F238E27FC236}">
                <a16:creationId xmlns:a16="http://schemas.microsoft.com/office/drawing/2014/main" id="{106B4B76-A4FC-4D45-9C44-99A967BD8387}"/>
              </a:ext>
            </a:extLst>
          </p:cNvPr>
          <p:cNvSpPr txBox="1">
            <a:spLocks/>
          </p:cNvSpPr>
          <p:nvPr/>
        </p:nvSpPr>
        <p:spPr>
          <a:xfrm>
            <a:off x="203200" y="3225800"/>
            <a:ext cx="11785600" cy="2987509"/>
          </a:xfrm>
          <a:prstGeom prst="rect">
            <a:avLst/>
          </a:prstGeom>
        </p:spPr>
        <p:txBody>
          <a:bodyPr vert="horz" lIns="121920" tIns="60960" rIns="121920" bIns="60960" rtlCol="0" anchor="b">
            <a:normAutofit/>
          </a:bodyPr>
          <a:lstStyle>
            <a:lvl1pPr marL="0" indent="0" algn="just" defTabSz="914400" rtl="0" eaLnBrk="1" latinLnBrk="0" hangingPunct="1">
              <a:spcBef>
                <a:spcPct val="20000"/>
              </a:spcBef>
              <a:buFont typeface="Arial" pitchFamily="34" charset="0"/>
              <a:buNone/>
              <a:defRPr sz="2000" b="1" kern="1200">
                <a:solidFill>
                  <a:schemeClr val="tx1"/>
                </a:solidFill>
                <a:effectLst>
                  <a:outerShdw blurRad="38100" dist="38100" dir="2700000" algn="tl">
                    <a:srgbClr val="000000">
                      <a:alpha val="43137"/>
                    </a:srgbClr>
                  </a:outerShdw>
                </a:effectLst>
                <a:latin typeface="UTM Swiss Condensed" pitchFamily="2" charset="-93"/>
                <a:ea typeface="+mn-ea"/>
                <a:cs typeface="Arial" pitchFamily="34" charset="0"/>
              </a:defRPr>
            </a:lvl1pPr>
            <a:lvl2pPr marL="457200" indent="0" algn="just" defTabSz="914400" rtl="0" eaLnBrk="1" latinLnBrk="0" hangingPunct="1">
              <a:spcBef>
                <a:spcPct val="20000"/>
              </a:spcBef>
              <a:buFont typeface="Arial" pitchFamily="34" charset="0"/>
              <a:buNone/>
              <a:defRPr sz="1800" b="0" i="0" u="none" kern="1200">
                <a:solidFill>
                  <a:schemeClr val="tx1">
                    <a:tint val="75000"/>
                  </a:schemeClr>
                </a:solidFill>
                <a:effectLst/>
                <a:latin typeface="UTM Swiss Condensed" pitchFamily="2" charset="-93"/>
                <a:ea typeface="+mn-ea"/>
                <a:cs typeface="Arial" pitchFamily="34" charset="0"/>
              </a:defRPr>
            </a:lvl2pPr>
            <a:lvl3pPr marL="914400" indent="0" algn="just" defTabSz="914400" rtl="0" eaLnBrk="1" latinLnBrk="0" hangingPunct="1">
              <a:spcBef>
                <a:spcPct val="20000"/>
              </a:spcBef>
              <a:buFont typeface="Arial" pitchFamily="34" charset="0"/>
              <a:buNone/>
              <a:defRPr sz="1600" kern="1200">
                <a:solidFill>
                  <a:schemeClr val="tx1">
                    <a:tint val="75000"/>
                  </a:schemeClr>
                </a:solidFill>
                <a:effectLst/>
                <a:latin typeface="UTM Swiss Condensed" pitchFamily="2" charset="-93"/>
                <a:ea typeface="+mn-ea"/>
                <a:cs typeface="Arial" pitchFamily="34" charset="0"/>
              </a:defRPr>
            </a:lvl3pPr>
            <a:lvl4pPr marL="1371600" indent="0" algn="just" defTabSz="914400" rtl="0" eaLnBrk="1" latinLnBrk="0" hangingPunct="1">
              <a:spcBef>
                <a:spcPct val="20000"/>
              </a:spcBef>
              <a:buFont typeface="Arial" pitchFamily="34" charset="0"/>
              <a:buNone/>
              <a:defRPr sz="1400" kern="1200">
                <a:solidFill>
                  <a:schemeClr val="tx1">
                    <a:tint val="75000"/>
                  </a:schemeClr>
                </a:solidFill>
                <a:effectLst/>
                <a:latin typeface="UTM Swiss Condensed" pitchFamily="2" charset="-93"/>
                <a:ea typeface="+mn-ea"/>
                <a:cs typeface="Arial" pitchFamily="34" charset="0"/>
              </a:defRPr>
            </a:lvl4pPr>
            <a:lvl5pPr marL="1828800" indent="0" algn="just" defTabSz="914400" rtl="0" eaLnBrk="1" latinLnBrk="0" hangingPunct="1">
              <a:spcBef>
                <a:spcPct val="20000"/>
              </a:spcBef>
              <a:buFont typeface="Arial" pitchFamily="34" charset="0"/>
              <a:buNone/>
              <a:defRPr sz="1400" kern="1200">
                <a:solidFill>
                  <a:schemeClr val="tx1">
                    <a:tint val="75000"/>
                  </a:schemeClr>
                </a:solidFill>
                <a:effectLst/>
                <a:latin typeface="UTM Swiss Condensed" pitchFamily="2" charset="-93"/>
                <a:ea typeface="+mn-ea"/>
                <a:cs typeface="Arial"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altLang="en-US" sz="2667" dirty="0">
              <a:latin typeface="UTM Swiss Condensed" panose="02000500000000000000" pitchFamily="2" charset="0"/>
            </a:endParaRPr>
          </a:p>
        </p:txBody>
      </p:sp>
      <p:sp>
        <p:nvSpPr>
          <p:cNvPr id="5" name="AutoShape 2" descr="Dr Srikanth K P +91-8284959288 | welcome">
            <a:extLst>
              <a:ext uri="{FF2B5EF4-FFF2-40B4-BE49-F238E27FC236}">
                <a16:creationId xmlns:a16="http://schemas.microsoft.com/office/drawing/2014/main" id="{19BD8AF3-2F4C-CF6C-F023-FAF5A2CA406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r Srikanth K P +91-8284959288 | welcome">
            <a:extLst>
              <a:ext uri="{FF2B5EF4-FFF2-40B4-BE49-F238E27FC236}">
                <a16:creationId xmlns:a16="http://schemas.microsoft.com/office/drawing/2014/main" id="{6A6ABE7B-71BA-0A82-6411-2A95DF9D65EA}"/>
              </a:ext>
            </a:extLst>
          </p:cNvPr>
          <p:cNvSpPr>
            <a:spLocks noChangeAspect="1" noChangeArrowheads="1"/>
          </p:cNvSpPr>
          <p:nvPr/>
        </p:nvSpPr>
        <p:spPr bwMode="auto">
          <a:xfrm>
            <a:off x="6096000" y="2438400"/>
            <a:ext cx="4800600" cy="4800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 Placeholder 6">
            <a:extLst>
              <a:ext uri="{FF2B5EF4-FFF2-40B4-BE49-F238E27FC236}">
                <a16:creationId xmlns:a16="http://schemas.microsoft.com/office/drawing/2014/main" id="{B5AE6951-5D88-4222-9750-E0C7BF74D3E2}"/>
              </a:ext>
            </a:extLst>
          </p:cNvPr>
          <p:cNvSpPr>
            <a:spLocks noGrp="1"/>
          </p:cNvSpPr>
          <p:nvPr>
            <p:ph type="body" sz="quarter" idx="13"/>
          </p:nvPr>
        </p:nvSpPr>
        <p:spPr>
          <a:xfrm>
            <a:off x="690033" y="2452623"/>
            <a:ext cx="11654367" cy="4025901"/>
          </a:xfrm>
        </p:spPr>
        <p:txBody>
          <a:bodyPr>
            <a:normAutofit/>
          </a:bodyPr>
          <a:lstStyle/>
          <a:p>
            <a:pPr marL="0" indent="0">
              <a:lnSpc>
                <a:spcPct val="110000"/>
              </a:lnSpc>
              <a:spcBef>
                <a:spcPts val="400"/>
              </a:spcBef>
              <a:buNone/>
            </a:pPr>
            <a:r>
              <a:rPr lang="en-US" altLang="en-US" sz="2667" b="1" u="sng" smtClean="0">
                <a:solidFill>
                  <a:schemeClr val="accent2">
                    <a:lumMod val="75000"/>
                  </a:schemeClr>
                </a:solidFill>
                <a:latin typeface="Times New Roman" panose="02020603050405020304" pitchFamily="18" charset="0"/>
                <a:cs typeface="Times New Roman" panose="02020603050405020304" pitchFamily="18" charset="0"/>
              </a:rPr>
              <a:t>Nội dung B2:</a:t>
            </a:r>
            <a:endParaRPr lang="en-US" altLang="en-US" sz="2667" b="1" u="sng"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r>
              <a:rPr lang="en-US" sz="2667" b="1" dirty="0" smtClean="0">
                <a:solidFill>
                  <a:schemeClr val="accent2">
                    <a:lumMod val="75000"/>
                  </a:schemeClr>
                </a:solidFill>
                <a:latin typeface="Times New Roman" panose="02020603050405020304" pitchFamily="18" charset="0"/>
                <a:cs typeface="Times New Roman" panose="02020603050405020304" pitchFamily="18" charset="0"/>
              </a:rPr>
              <a:t>N1. Protein</a:t>
            </a:r>
          </a:p>
          <a:p>
            <a:pPr marL="0" indent="0">
              <a:lnSpc>
                <a:spcPct val="110000"/>
              </a:lnSpc>
              <a:spcBef>
                <a:spcPts val="400"/>
              </a:spcBef>
              <a:buNone/>
            </a:pPr>
            <a:r>
              <a:rPr lang="en-US" sz="2667" b="1" dirty="0" smtClean="0">
                <a:solidFill>
                  <a:schemeClr val="accent2">
                    <a:lumMod val="75000"/>
                  </a:schemeClr>
                </a:solidFill>
                <a:latin typeface="Times New Roman" panose="02020603050405020304" pitchFamily="18" charset="0"/>
                <a:cs typeface="Times New Roman" panose="02020603050405020304" pitchFamily="18" charset="0"/>
              </a:rPr>
              <a:t>N2. Lipid</a:t>
            </a:r>
          </a:p>
          <a:p>
            <a:pPr marL="0" indent="0">
              <a:lnSpc>
                <a:spcPct val="110000"/>
              </a:lnSpc>
              <a:spcBef>
                <a:spcPts val="400"/>
              </a:spcBef>
              <a:buNone/>
            </a:pPr>
            <a:r>
              <a:rPr lang="en-US" sz="2667" b="1" dirty="0" smtClean="0">
                <a:solidFill>
                  <a:schemeClr val="accent2">
                    <a:lumMod val="75000"/>
                  </a:schemeClr>
                </a:solidFill>
                <a:latin typeface="Times New Roman" panose="02020603050405020304" pitchFamily="18" charset="0"/>
                <a:cs typeface="Times New Roman" panose="02020603050405020304" pitchFamily="18" charset="0"/>
              </a:rPr>
              <a:t>N3. Glucid</a:t>
            </a:r>
          </a:p>
          <a:p>
            <a:pPr marL="0" indent="0">
              <a:lnSpc>
                <a:spcPct val="110000"/>
              </a:lnSpc>
              <a:spcBef>
                <a:spcPts val="400"/>
              </a:spcBef>
              <a:buNone/>
            </a:pPr>
            <a:r>
              <a:rPr lang="en-US" altLang="en-US" sz="2667" b="1" dirty="0" smtClean="0">
                <a:solidFill>
                  <a:schemeClr val="accent2">
                    <a:lumMod val="75000"/>
                  </a:schemeClr>
                </a:solidFill>
                <a:latin typeface="Times New Roman" panose="02020603050405020304" pitchFamily="18" charset="0"/>
                <a:cs typeface="Times New Roman" panose="02020603050405020304" pitchFamily="18" charset="0"/>
              </a:rPr>
              <a:t>N4. vitamin A, D</a:t>
            </a:r>
          </a:p>
          <a:p>
            <a:pPr marL="0" indent="0">
              <a:lnSpc>
                <a:spcPct val="110000"/>
              </a:lnSpc>
              <a:spcBef>
                <a:spcPts val="400"/>
              </a:spcBef>
              <a:buNone/>
            </a:pPr>
            <a:r>
              <a:rPr lang="en-US" altLang="en-US" sz="2667" b="1" dirty="0" smtClean="0">
                <a:solidFill>
                  <a:schemeClr val="accent2">
                    <a:lumMod val="75000"/>
                  </a:schemeClr>
                </a:solidFill>
                <a:latin typeface="Times New Roman" panose="02020603050405020304" pitchFamily="18" charset="0"/>
                <a:cs typeface="Times New Roman" panose="02020603050405020304" pitchFamily="18" charset="0"/>
              </a:rPr>
              <a:t>N5. vitamin E, K</a:t>
            </a: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endParaRPr lang="en-US" altLang="en-US" sz="2667"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lnSpc>
                <a:spcPct val="110000"/>
              </a:lnSpc>
              <a:spcBef>
                <a:spcPts val="400"/>
              </a:spcBef>
              <a:buNone/>
            </a:pPr>
            <a:endParaRPr lang="en-US" altLang="en-US" sz="2667" b="1" u="sng" dirty="0">
              <a:solidFill>
                <a:srgbClr val="FF0000"/>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1649535" y="707199"/>
            <a:ext cx="10332639" cy="1158875"/>
          </a:xfrm>
          <a:prstGeom prst="rect">
            <a:avLst/>
          </a:prstGeom>
        </p:spPr>
        <p:txBody>
          <a:bodyPr vert="horz" lIns="91440" tIns="45720" rIns="91440" bIns="45720" rtlCol="0" anchor="t">
            <a:noAutofit/>
          </a:bodyPr>
          <a:lstStyle>
            <a:lvl1pPr algn="r" defTabSz="914400" rtl="0" eaLnBrk="1" latinLnBrk="0" hangingPunct="1">
              <a:spcBef>
                <a:spcPct val="0"/>
              </a:spcBef>
              <a:buNone/>
              <a:defRPr sz="5333" b="1" kern="1200" cap="all">
                <a:solidFill>
                  <a:schemeClr val="bg1"/>
                </a:solidFill>
                <a:latin typeface="+mj-lt"/>
                <a:ea typeface="+mj-ea"/>
                <a:cs typeface="+mj-cs"/>
              </a:defRPr>
            </a:lvl1pPr>
          </a:lstStyle>
          <a:p>
            <a:endParaRPr lang="vi-VN"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90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u="sng" dirty="0" smtClean="0">
                <a:solidFill>
                  <a:schemeClr val="tx2">
                    <a:lumMod val="60000"/>
                    <a:lumOff val="40000"/>
                  </a:schemeClr>
                </a:solidFill>
                <a:latin typeface="Times New Roman" panose="02020603050405020304" pitchFamily="18" charset="0"/>
                <a:cs typeface="Times New Roman" panose="02020603050405020304" pitchFamily="18" charset="0"/>
              </a:rPr>
              <a:t>Bài tập </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 </a:t>
            </a:r>
          </a:p>
          <a:p>
            <a:pPr marL="514350" indent="-514350">
              <a:buAutoNum type="alphaLcPeriod"/>
            </a:pPr>
            <a:r>
              <a:rPr lang="en-US" b="1" dirty="0" smtClean="0">
                <a:solidFill>
                  <a:schemeClr val="tx2">
                    <a:lumMod val="60000"/>
                    <a:lumOff val="40000"/>
                  </a:schemeClr>
                </a:solidFill>
                <a:latin typeface="Times New Roman" panose="02020603050405020304" pitchFamily="18" charset="0"/>
                <a:cs typeface="Times New Roman" panose="02020603050405020304" pitchFamily="18" charset="0"/>
              </a:rPr>
              <a:t>Tính nhu cầu năng lượng và các chất dinh dưỡng protid, lipid, glucid cho khẩu phần ăn dành cho trẻ nhà trẻ</a:t>
            </a:r>
          </a:p>
          <a:p>
            <a:pPr marL="0" indent="0">
              <a:buNone/>
            </a:pPr>
            <a:r>
              <a:rPr lang="en-US" u="sng" dirty="0" smtClean="0">
                <a:solidFill>
                  <a:srgbClr val="FF0000"/>
                </a:solidFill>
              </a:rPr>
              <a:t>Gợi ý: </a:t>
            </a:r>
            <a:r>
              <a:rPr lang="en-US" dirty="0" smtClean="0">
                <a:solidFill>
                  <a:srgbClr val="FF0000"/>
                </a:solidFill>
              </a:rPr>
              <a:t>nhu </a:t>
            </a:r>
            <a:r>
              <a:rPr lang="en-US" dirty="0">
                <a:solidFill>
                  <a:srgbClr val="FF0000"/>
                </a:solidFill>
              </a:rPr>
              <a:t>cầu năng lượng tại trường Mầm non (60%E cả ngày)/ Cho tỷ lệ </a:t>
            </a:r>
            <a:r>
              <a:rPr lang="en-US" dirty="0" smtClean="0">
                <a:solidFill>
                  <a:srgbClr val="FF0000"/>
                </a:solidFill>
              </a:rPr>
              <a:t>E các chất cung cấp năng lượng P:L: G lần lượt 14%,36%,50</a:t>
            </a:r>
            <a:r>
              <a:rPr lang="en-US" dirty="0">
                <a:solidFill>
                  <a:srgbClr val="FF0000"/>
                </a:solidFill>
              </a:rPr>
              <a:t>%</a:t>
            </a:r>
          </a:p>
          <a:p>
            <a:pPr marL="0" indent="0">
              <a:buNone/>
            </a:pPr>
            <a:r>
              <a:rPr lang="en-US" b="1" dirty="0" smtClean="0">
                <a:solidFill>
                  <a:schemeClr val="tx2">
                    <a:lumMod val="60000"/>
                    <a:lumOff val="40000"/>
                  </a:schemeClr>
                </a:solidFill>
                <a:latin typeface="Times New Roman" panose="02020603050405020304" pitchFamily="18" charset="0"/>
                <a:cs typeface="Times New Roman" panose="02020603050405020304" pitchFamily="18" charset="0"/>
              </a:rPr>
              <a:t>b. </a:t>
            </a:r>
            <a:r>
              <a:rPr lang="en-US" b="1" dirty="0">
                <a:solidFill>
                  <a:schemeClr val="tx2">
                    <a:lumMod val="60000"/>
                    <a:lumOff val="40000"/>
                  </a:schemeClr>
                </a:solidFill>
                <a:latin typeface="Times New Roman" panose="02020603050405020304" pitchFamily="18" charset="0"/>
                <a:cs typeface="Times New Roman" panose="02020603050405020304" pitchFamily="18" charset="0"/>
              </a:rPr>
              <a:t>Tính nhu cầu năng lượng và các chất dinh dưỡng protid, lipid, glucid cho khẩu phần ăn dành cho trẻ </a:t>
            </a:r>
            <a:r>
              <a:rPr lang="en-US" b="1" dirty="0" smtClean="0">
                <a:solidFill>
                  <a:schemeClr val="tx2">
                    <a:lumMod val="60000"/>
                    <a:lumOff val="40000"/>
                  </a:schemeClr>
                </a:solidFill>
                <a:latin typeface="Times New Roman" panose="02020603050405020304" pitchFamily="18" charset="0"/>
                <a:cs typeface="Times New Roman" panose="02020603050405020304" pitchFamily="18" charset="0"/>
              </a:rPr>
              <a:t>mẫu giáo</a:t>
            </a:r>
            <a:endParaRPr lang="en-US" b="1" dirty="0">
              <a:solidFill>
                <a:schemeClr val="tx2">
                  <a:lumMod val="60000"/>
                  <a:lumOff val="40000"/>
                </a:schemeClr>
              </a:solidFill>
              <a:latin typeface="Times New Roman" panose="02020603050405020304" pitchFamily="18" charset="0"/>
              <a:cs typeface="Times New Roman" panose="02020603050405020304" pitchFamily="18" charset="0"/>
            </a:endParaRPr>
          </a:p>
          <a:p>
            <a:pPr marL="0" indent="0">
              <a:buNone/>
            </a:pPr>
            <a:r>
              <a:rPr lang="en-US" u="sng" dirty="0">
                <a:solidFill>
                  <a:srgbClr val="FF0000"/>
                </a:solidFill>
              </a:rPr>
              <a:t>Gợi ý: </a:t>
            </a:r>
            <a:r>
              <a:rPr lang="en-US" dirty="0">
                <a:solidFill>
                  <a:srgbClr val="FF0000"/>
                </a:solidFill>
              </a:rPr>
              <a:t>nhu cầu năng lượng tại trường Mầm non (60%E cả ngày)/ Cho tỷ lệ </a:t>
            </a:r>
            <a:r>
              <a:rPr lang="en-US" dirty="0" smtClean="0">
                <a:solidFill>
                  <a:srgbClr val="FF0000"/>
                </a:solidFill>
              </a:rPr>
              <a:t>E các </a:t>
            </a:r>
            <a:r>
              <a:rPr lang="en-US" dirty="0">
                <a:solidFill>
                  <a:srgbClr val="FF0000"/>
                </a:solidFill>
              </a:rPr>
              <a:t>chất cung cấp năng lượng </a:t>
            </a:r>
            <a:r>
              <a:rPr lang="en-US" dirty="0" smtClean="0">
                <a:solidFill>
                  <a:srgbClr val="FF0000"/>
                </a:solidFill>
              </a:rPr>
              <a:t>P:L</a:t>
            </a:r>
            <a:r>
              <a:rPr lang="en-US" dirty="0">
                <a:solidFill>
                  <a:srgbClr val="FF0000"/>
                </a:solidFill>
              </a:rPr>
              <a:t>: </a:t>
            </a:r>
            <a:r>
              <a:rPr lang="en-US" dirty="0" smtClean="0">
                <a:solidFill>
                  <a:srgbClr val="FF0000"/>
                </a:solidFill>
              </a:rPr>
              <a:t>G lần lượt 14%, 26%, 60</a:t>
            </a:r>
            <a:r>
              <a:rPr lang="en-US" dirty="0">
                <a:solidFill>
                  <a:srgbClr val="FF0000"/>
                </a:solidFill>
              </a:rPr>
              <a:t>%</a:t>
            </a:r>
          </a:p>
          <a:p>
            <a:pPr marL="0" indent="0">
              <a:buNone/>
            </a:pPr>
            <a:endParaRPr lang="en-US"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4110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89722" y="0"/>
            <a:ext cx="10972800" cy="1143000"/>
          </a:xfrm>
        </p:spPr>
        <p:txBody>
          <a:bodyPr>
            <a:normAutofit/>
          </a:bodyPr>
          <a:lstStyle/>
          <a:p>
            <a:pPr algn="l"/>
            <a:r>
              <a:rPr lang="en-US" sz="3200" dirty="0">
                <a:solidFill>
                  <a:srgbClr val="002060"/>
                </a:solidFill>
                <a:latin typeface="+mn-lt"/>
                <a:ea typeface="+mn-ea"/>
                <a:cs typeface="+mn-cs"/>
              </a:rPr>
              <a:t>  2. Tầm quan trọng của dinh dưỡng với sự phát triển của trẻ em</a:t>
            </a:r>
          </a:p>
        </p:txBody>
      </p:sp>
      <p:sp>
        <p:nvSpPr>
          <p:cNvPr id="2" name="Content Placeholder 1"/>
          <p:cNvSpPr>
            <a:spLocks noGrp="1"/>
          </p:cNvSpPr>
          <p:nvPr>
            <p:ph idx="1"/>
          </p:nvPr>
        </p:nvSpPr>
        <p:spPr>
          <a:xfrm>
            <a:off x="838200" y="1524000"/>
            <a:ext cx="10972800" cy="4525963"/>
          </a:xfrm>
        </p:spPr>
        <p:txBody>
          <a:bodyPr/>
          <a:lstStyle/>
          <a:p>
            <a:pPr>
              <a:buFontTx/>
              <a:buChar char="-"/>
            </a:pPr>
            <a:r>
              <a:rPr lang="en-US" dirty="0" smtClean="0">
                <a:solidFill>
                  <a:srgbClr val="002060"/>
                </a:solidFill>
              </a:rPr>
              <a:t>Ảnh hưởng trực tiếp đến quá trình tăng trưởng, phát triển</a:t>
            </a:r>
          </a:p>
          <a:p>
            <a:pPr>
              <a:buFontTx/>
              <a:buChar char="-"/>
            </a:pPr>
            <a:r>
              <a:rPr lang="en-US" dirty="0" smtClean="0">
                <a:solidFill>
                  <a:srgbClr val="002060"/>
                </a:solidFill>
              </a:rPr>
              <a:t>Nếu nuôi dưỡng không đúng cách: chậm lớn, còi cọc, chậm phát triển, dễ mắc bệnh</a:t>
            </a:r>
            <a:endParaRPr lang="en-US" dirty="0">
              <a:solidFill>
                <a:srgbClr val="002060"/>
              </a:solidFill>
            </a:endParaRPr>
          </a:p>
        </p:txBody>
      </p:sp>
    </p:spTree>
    <p:extLst>
      <p:ext uri="{BB962C8B-B14F-4D97-AF65-F5344CB8AC3E}">
        <p14:creationId xmlns:p14="http://schemas.microsoft.com/office/powerpoint/2010/main" val="3801824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33400" y="-3425"/>
            <a:ext cx="10972800" cy="1143000"/>
          </a:xfrm>
        </p:spPr>
        <p:txBody>
          <a:bodyPr>
            <a:normAutofit fontScale="90000"/>
          </a:bodyPr>
          <a:lstStyle/>
          <a:p>
            <a:pPr algn="l"/>
            <a:r>
              <a:rPr lang="en-US" b="1" dirty="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II. </a:t>
            </a:r>
            <a:r>
              <a:rPr lang="vi-VN" b="1" dirty="0" smtClean="0">
                <a:solidFill>
                  <a:srgbClr val="FF0000"/>
                </a:solidFill>
                <a:latin typeface="Times New Roman" pitchFamily="18" charset="0"/>
                <a:cs typeface="Times New Roman" pitchFamily="18" charset="0"/>
              </a:rPr>
              <a:t>Lịch </a:t>
            </a:r>
            <a:r>
              <a:rPr lang="vi-VN" b="1" dirty="0">
                <a:solidFill>
                  <a:srgbClr val="FF0000"/>
                </a:solidFill>
                <a:latin typeface="Times New Roman" pitchFamily="18" charset="0"/>
                <a:cs typeface="Times New Roman" pitchFamily="18" charset="0"/>
              </a:rPr>
              <a:t>sử phát triển của khoa học dinh dưỡng</a:t>
            </a:r>
            <a:endParaRPr lang="en-US" b="1" dirty="0">
              <a:solidFill>
                <a:srgbClr val="FF0000"/>
              </a:solidFill>
              <a:latin typeface="Times New Roman" pitchFamily="18" charset="0"/>
              <a:cs typeface="Times New Roman" pitchFamily="18" charset="0"/>
            </a:endParaRPr>
          </a:p>
        </p:txBody>
      </p:sp>
      <p:sp>
        <p:nvSpPr>
          <p:cNvPr id="2" name="Content Placeholder 1"/>
          <p:cNvSpPr>
            <a:spLocks noGrp="1"/>
          </p:cNvSpPr>
          <p:nvPr>
            <p:ph idx="1"/>
          </p:nvPr>
        </p:nvSpPr>
        <p:spPr>
          <a:xfrm>
            <a:off x="609600" y="1600201"/>
            <a:ext cx="7391400" cy="4525963"/>
          </a:xfrm>
        </p:spPr>
        <p:txBody>
          <a:bodyPr>
            <a:normAutofit/>
          </a:bodyPr>
          <a:lstStyle/>
          <a:p>
            <a:pPr marL="0" indent="0">
              <a:buNone/>
            </a:pPr>
            <a:r>
              <a:rPr lang="en-US" sz="3000" dirty="0" smtClean="0">
                <a:solidFill>
                  <a:srgbClr val="002060"/>
                </a:solidFill>
                <a:latin typeface="Arial" panose="020B0604020202020204" pitchFamily="34" charset="0"/>
                <a:cs typeface="Arial" panose="020B0604020202020204" pitchFamily="34" charset="0"/>
              </a:rPr>
              <a:t>1. Sự phát triển của dinh dưỡng học</a:t>
            </a:r>
          </a:p>
          <a:p>
            <a:pPr marL="0" indent="0">
              <a:buNone/>
            </a:pPr>
            <a:r>
              <a:rPr lang="en-US" sz="3000" dirty="0" smtClean="0">
                <a:solidFill>
                  <a:srgbClr val="002060"/>
                </a:solidFill>
                <a:latin typeface="Arial" panose="020B0604020202020204" pitchFamily="34" charset="0"/>
                <a:cs typeface="Arial" panose="020B0604020202020204" pitchFamily="34" charset="0"/>
              </a:rPr>
              <a:t>Danh y Hypocrates (460-377 TCN)</a:t>
            </a:r>
          </a:p>
          <a:p>
            <a:pPr marL="0" indent="0">
              <a:buNone/>
            </a:pPr>
            <a:r>
              <a:rPr lang="en-US" sz="3000" dirty="0" smtClean="0">
                <a:solidFill>
                  <a:srgbClr val="002060"/>
                </a:solidFill>
              </a:rPr>
              <a:t>“</a:t>
            </a:r>
            <a:r>
              <a:rPr lang="vi-VN" sz="3000" dirty="0" smtClean="0">
                <a:solidFill>
                  <a:srgbClr val="002060"/>
                </a:solidFill>
              </a:rPr>
              <a:t>Các </a:t>
            </a:r>
            <a:r>
              <a:rPr lang="vi-VN" sz="3000" dirty="0">
                <a:solidFill>
                  <a:srgbClr val="002060"/>
                </a:solidFill>
              </a:rPr>
              <a:t>thức ăn đều chứa một chất sống giống nhau, chỉ khác nhau về màu sắc, mùi vị, ít hay nhiều </a:t>
            </a:r>
            <a:r>
              <a:rPr lang="vi-VN" sz="3000" dirty="0" smtClean="0">
                <a:solidFill>
                  <a:srgbClr val="002060"/>
                </a:solidFill>
              </a:rPr>
              <a:t>nước</a:t>
            </a:r>
            <a:r>
              <a:rPr lang="en-US" sz="3000" dirty="0" smtClean="0">
                <a:solidFill>
                  <a:srgbClr val="002060"/>
                </a:solidFill>
              </a:rPr>
              <a:t>”.</a:t>
            </a:r>
            <a:endParaRPr lang="en-US" sz="3000" dirty="0">
              <a:solidFill>
                <a:srgbClr val="002060"/>
              </a:solidFill>
            </a:endParaRPr>
          </a:p>
          <a:p>
            <a:pPr marL="0" indent="0">
              <a:buNone/>
            </a:pPr>
            <a:r>
              <a:rPr lang="en-US" sz="3000" dirty="0" smtClean="0">
                <a:solidFill>
                  <a:srgbClr val="002060"/>
                </a:solidFill>
              </a:rPr>
              <a:t>“</a:t>
            </a:r>
            <a:r>
              <a:rPr lang="vi-VN" sz="3000" dirty="0" smtClean="0">
                <a:solidFill>
                  <a:srgbClr val="002060"/>
                </a:solidFill>
              </a:rPr>
              <a:t>Chế </a:t>
            </a:r>
            <a:r>
              <a:rPr lang="vi-VN" sz="3000" dirty="0">
                <a:solidFill>
                  <a:srgbClr val="002060"/>
                </a:solidFill>
              </a:rPr>
              <a:t>độ ăn chỉ có tác dụng khi cùng thực hiện với lối sống hợp lý và có hai loại: </a:t>
            </a:r>
            <a:r>
              <a:rPr lang="en-US" sz="3000" dirty="0" smtClean="0">
                <a:solidFill>
                  <a:srgbClr val="002060"/>
                </a:solidFill>
              </a:rPr>
              <a:t>loại </a:t>
            </a:r>
            <a:r>
              <a:rPr lang="vi-VN" sz="3000" dirty="0" smtClean="0">
                <a:solidFill>
                  <a:srgbClr val="002060"/>
                </a:solidFill>
              </a:rPr>
              <a:t>khô </a:t>
            </a:r>
            <a:r>
              <a:rPr lang="vi-VN" sz="3000" dirty="0">
                <a:solidFill>
                  <a:srgbClr val="002060"/>
                </a:solidFill>
              </a:rPr>
              <a:t>và loại chứa nhiều </a:t>
            </a:r>
            <a:r>
              <a:rPr lang="vi-VN" sz="3000" dirty="0" smtClean="0">
                <a:solidFill>
                  <a:srgbClr val="002060"/>
                </a:solidFill>
              </a:rPr>
              <a:t>nước</a:t>
            </a:r>
            <a:r>
              <a:rPr lang="en-US" sz="3000" dirty="0" smtClean="0">
                <a:solidFill>
                  <a:srgbClr val="002060"/>
                </a:solidFill>
              </a:rPr>
              <a:t>”.</a:t>
            </a:r>
            <a:endParaRPr lang="en-US" sz="3000" dirty="0">
              <a:solidFill>
                <a:srgbClr val="002060"/>
              </a:solidFill>
              <a:latin typeface="Arial" panose="020B0604020202020204" pitchFamily="34" charset="0"/>
              <a:cs typeface="Arial" panose="020B0604020202020204" pitchFamily="34" charset="0"/>
            </a:endParaRPr>
          </a:p>
        </p:txBody>
      </p:sp>
      <p:pic>
        <p:nvPicPr>
          <p:cNvPr id="1028" name="Picture 4" descr="Hippocrate (460 - 375 TCN) người sáng lập ra ngành Y k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295400"/>
            <a:ext cx="3619499"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93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33400" y="-3425"/>
            <a:ext cx="10972800" cy="1143000"/>
          </a:xfrm>
        </p:spPr>
        <p:txBody>
          <a:bodyPr>
            <a:normAutofit fontScale="90000"/>
          </a:bodyPr>
          <a:lstStyle/>
          <a:p>
            <a:pPr algn="l"/>
            <a:r>
              <a:rPr lang="en-US" b="1" dirty="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II. </a:t>
            </a:r>
            <a:r>
              <a:rPr lang="vi-VN" b="1" dirty="0" smtClean="0">
                <a:solidFill>
                  <a:srgbClr val="FF0000"/>
                </a:solidFill>
                <a:latin typeface="Times New Roman" pitchFamily="18" charset="0"/>
                <a:cs typeface="Times New Roman" pitchFamily="18" charset="0"/>
              </a:rPr>
              <a:t>Lịch </a:t>
            </a:r>
            <a:r>
              <a:rPr lang="vi-VN" b="1" dirty="0">
                <a:solidFill>
                  <a:srgbClr val="FF0000"/>
                </a:solidFill>
                <a:latin typeface="Times New Roman" pitchFamily="18" charset="0"/>
                <a:cs typeface="Times New Roman" pitchFamily="18" charset="0"/>
              </a:rPr>
              <a:t>sử phát triển của khoa học dinh dưỡng</a:t>
            </a:r>
            <a:endParaRPr lang="en-US" b="1" dirty="0">
              <a:solidFill>
                <a:srgbClr val="FF0000"/>
              </a:solidFill>
              <a:latin typeface="Times New Roman" pitchFamily="18" charset="0"/>
              <a:cs typeface="Times New Roman" pitchFamily="18" charset="0"/>
            </a:endParaRPr>
          </a:p>
        </p:txBody>
      </p:sp>
      <p:sp>
        <p:nvSpPr>
          <p:cNvPr id="2" name="Content Placeholder 1"/>
          <p:cNvSpPr>
            <a:spLocks noGrp="1"/>
          </p:cNvSpPr>
          <p:nvPr>
            <p:ph idx="1"/>
          </p:nvPr>
        </p:nvSpPr>
        <p:spPr>
          <a:xfrm>
            <a:off x="693504" y="1314136"/>
            <a:ext cx="7002696" cy="4525963"/>
          </a:xfrm>
        </p:spPr>
        <p:txBody>
          <a:bodyPr>
            <a:normAutofit/>
          </a:bodyPr>
          <a:lstStyle/>
          <a:p>
            <a:pPr marL="0" indent="0">
              <a:buNone/>
            </a:pPr>
            <a:r>
              <a:rPr lang="en-US" sz="3000" dirty="0" smtClean="0">
                <a:solidFill>
                  <a:srgbClr val="002060"/>
                </a:solidFill>
                <a:latin typeface="Arial" panose="020B0604020202020204" pitchFamily="34" charset="0"/>
                <a:cs typeface="Arial" panose="020B0604020202020204" pitchFamily="34" charset="0"/>
              </a:rPr>
              <a:t>Aristote (384 – 322 TCN)</a:t>
            </a:r>
          </a:p>
          <a:p>
            <a:pPr marL="0" indent="0">
              <a:buNone/>
            </a:pPr>
            <a:r>
              <a:rPr lang="vi-VN" dirty="0">
                <a:solidFill>
                  <a:srgbClr val="002060"/>
                </a:solidFill>
              </a:rPr>
              <a:t>“Chế độ nuôi dưỡng tốt thì nhiều thịt được hình thành và khi quá thừa sẽ chuyển thành mỡ -  quá nhiều mỡ là có hại”</a:t>
            </a:r>
            <a:endParaRPr lang="en-US" sz="3000" dirty="0">
              <a:solidFill>
                <a:srgbClr val="002060"/>
              </a:solidFill>
              <a:latin typeface="Arial" panose="020B0604020202020204" pitchFamily="34" charset="0"/>
              <a:cs typeface="Arial" panose="020B0604020202020204" pitchFamily="34" charset="0"/>
            </a:endParaRPr>
          </a:p>
        </p:txBody>
      </p:sp>
      <p:pic>
        <p:nvPicPr>
          <p:cNvPr id="2050" name="Picture 2" descr="ARISTOTLE STAGIRITIS | Hành Trình Lập Chí Vĩ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302" y="1591638"/>
            <a:ext cx="3970961" cy="3970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389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33400" y="-3425"/>
            <a:ext cx="10972800" cy="1143000"/>
          </a:xfrm>
        </p:spPr>
        <p:txBody>
          <a:bodyPr>
            <a:normAutofit fontScale="90000"/>
          </a:bodyPr>
          <a:lstStyle/>
          <a:p>
            <a:pPr algn="l"/>
            <a:r>
              <a:rPr lang="en-US" b="1" dirty="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II. </a:t>
            </a:r>
            <a:r>
              <a:rPr lang="vi-VN" b="1" dirty="0" smtClean="0">
                <a:solidFill>
                  <a:srgbClr val="FF0000"/>
                </a:solidFill>
                <a:latin typeface="Times New Roman" pitchFamily="18" charset="0"/>
                <a:cs typeface="Times New Roman" pitchFamily="18" charset="0"/>
              </a:rPr>
              <a:t>Lịch </a:t>
            </a:r>
            <a:r>
              <a:rPr lang="vi-VN" b="1" dirty="0">
                <a:solidFill>
                  <a:srgbClr val="FF0000"/>
                </a:solidFill>
                <a:latin typeface="Times New Roman" pitchFamily="18" charset="0"/>
                <a:cs typeface="Times New Roman" pitchFamily="18" charset="0"/>
              </a:rPr>
              <a:t>sử phát triển của khoa học dinh dưỡng</a:t>
            </a:r>
            <a:endParaRPr lang="en-US" b="1" dirty="0">
              <a:solidFill>
                <a:srgbClr val="FF0000"/>
              </a:solidFill>
              <a:latin typeface="Times New Roman" pitchFamily="18" charset="0"/>
              <a:cs typeface="Times New Roman" pitchFamily="18" charset="0"/>
            </a:endParaRPr>
          </a:p>
        </p:txBody>
      </p:sp>
      <p:sp>
        <p:nvSpPr>
          <p:cNvPr id="2" name="Content Placeholder 1"/>
          <p:cNvSpPr>
            <a:spLocks noGrp="1"/>
          </p:cNvSpPr>
          <p:nvPr>
            <p:ph idx="1"/>
          </p:nvPr>
        </p:nvSpPr>
        <p:spPr>
          <a:xfrm>
            <a:off x="762000" y="1676400"/>
            <a:ext cx="7002696" cy="4525963"/>
          </a:xfrm>
        </p:spPr>
        <p:txBody>
          <a:bodyPr>
            <a:normAutofit/>
          </a:bodyPr>
          <a:lstStyle/>
          <a:p>
            <a:pPr marL="0" indent="0">
              <a:buNone/>
            </a:pPr>
            <a:r>
              <a:rPr lang="en-US" sz="3000" dirty="0" smtClean="0">
                <a:solidFill>
                  <a:srgbClr val="002060"/>
                </a:solidFill>
                <a:latin typeface="Arial" panose="020B0604020202020204" pitchFamily="34" charset="0"/>
                <a:cs typeface="Arial" panose="020B0604020202020204" pitchFamily="34" charset="0"/>
              </a:rPr>
              <a:t>Galen (129 – 199)</a:t>
            </a:r>
          </a:p>
          <a:p>
            <a:pPr marL="0" indent="0">
              <a:buNone/>
            </a:pPr>
            <a:r>
              <a:rPr lang="vi-VN" dirty="0">
                <a:solidFill>
                  <a:srgbClr val="002060"/>
                </a:solidFill>
              </a:rPr>
              <a:t>“Dinh dưỡng là một quá trình chuyển hóa xảy ra trong các tổ chức, thức ăn phải được chế biến và thay đổi bởi tác dụng của nước bọt và sau đó ở dạ dày”. </a:t>
            </a:r>
          </a:p>
          <a:p>
            <a:pPr marL="0" indent="0">
              <a:buNone/>
            </a:pPr>
            <a:r>
              <a:rPr lang="vi-VN" dirty="0">
                <a:solidFill>
                  <a:srgbClr val="002060"/>
                </a:solidFill>
              </a:rPr>
              <a:t/>
            </a:r>
            <a:br>
              <a:rPr lang="vi-VN" dirty="0">
                <a:solidFill>
                  <a:srgbClr val="002060"/>
                </a:solidFill>
              </a:rPr>
            </a:br>
            <a:endParaRPr lang="en-US" sz="3000" dirty="0">
              <a:solidFill>
                <a:srgbClr val="002060"/>
              </a:solidFill>
              <a:latin typeface="Arial" panose="020B0604020202020204" pitchFamily="34" charset="0"/>
              <a:cs typeface="Arial" panose="020B0604020202020204" pitchFamily="34" charset="0"/>
            </a:endParaRPr>
          </a:p>
        </p:txBody>
      </p:sp>
      <p:pic>
        <p:nvPicPr>
          <p:cNvPr id="4098" name="Picture 2" descr="Portrait of Claude Galien (Klaudios Galenos or Claudio Galeno or Claudius  Galenus or Galen, c. 131 - c. 201), Greek physician. from 'La Ciencia y sus  Hombres' by Louis Figuier. Barcelona 18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1295400"/>
            <a:ext cx="2928778"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236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C8078-5DC1-5A45-93C2-D9FBB17A840F}"/>
              </a:ext>
            </a:extLst>
          </p:cNvPr>
          <p:cNvSpPr>
            <a:spLocks noGrp="1"/>
          </p:cNvSpPr>
          <p:nvPr>
            <p:ph type="title"/>
          </p:nvPr>
        </p:nvSpPr>
        <p:spPr>
          <a:xfrm>
            <a:off x="533400" y="-3425"/>
            <a:ext cx="10972800" cy="1143000"/>
          </a:xfrm>
        </p:spPr>
        <p:txBody>
          <a:bodyPr>
            <a:normAutofit fontScale="90000"/>
          </a:bodyPr>
          <a:lstStyle/>
          <a:p>
            <a:pPr algn="l"/>
            <a:r>
              <a:rPr lang="en-US" b="1" dirty="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II. </a:t>
            </a:r>
            <a:r>
              <a:rPr lang="vi-VN" b="1" dirty="0" smtClean="0">
                <a:solidFill>
                  <a:srgbClr val="FF0000"/>
                </a:solidFill>
                <a:latin typeface="Times New Roman" pitchFamily="18" charset="0"/>
                <a:cs typeface="Times New Roman" pitchFamily="18" charset="0"/>
              </a:rPr>
              <a:t>Lịch </a:t>
            </a:r>
            <a:r>
              <a:rPr lang="vi-VN" b="1" dirty="0">
                <a:solidFill>
                  <a:srgbClr val="FF0000"/>
                </a:solidFill>
                <a:latin typeface="Times New Roman" pitchFamily="18" charset="0"/>
                <a:cs typeface="Times New Roman" pitchFamily="18" charset="0"/>
              </a:rPr>
              <a:t>sử phát triển của khoa học dinh dưỡng</a:t>
            </a:r>
            <a:endParaRPr lang="en-US" b="1" dirty="0">
              <a:solidFill>
                <a:srgbClr val="FF0000"/>
              </a:solidFill>
              <a:latin typeface="Times New Roman" pitchFamily="18" charset="0"/>
              <a:cs typeface="Times New Roman" pitchFamily="18" charset="0"/>
            </a:endParaRPr>
          </a:p>
        </p:txBody>
      </p:sp>
      <p:sp>
        <p:nvSpPr>
          <p:cNvPr id="2" name="Content Placeholder 1"/>
          <p:cNvSpPr>
            <a:spLocks noGrp="1"/>
          </p:cNvSpPr>
          <p:nvPr>
            <p:ph idx="1"/>
          </p:nvPr>
        </p:nvSpPr>
        <p:spPr>
          <a:xfrm>
            <a:off x="762000" y="1676400"/>
            <a:ext cx="7002696" cy="4525963"/>
          </a:xfrm>
        </p:spPr>
        <p:txBody>
          <a:bodyPr>
            <a:normAutofit/>
          </a:bodyPr>
          <a:lstStyle/>
          <a:p>
            <a:pPr marL="0" indent="0">
              <a:buNone/>
            </a:pPr>
            <a:r>
              <a:rPr lang="en-US" sz="3000" dirty="0" smtClean="0">
                <a:solidFill>
                  <a:srgbClr val="002060"/>
                </a:solidFill>
                <a:latin typeface="Arial" panose="020B0604020202020204" pitchFamily="34" charset="0"/>
                <a:cs typeface="Arial" panose="020B0604020202020204" pitchFamily="34" charset="0"/>
              </a:rPr>
              <a:t>Prout (1785 – 1850)</a:t>
            </a:r>
          </a:p>
          <a:p>
            <a:pPr marL="0" indent="0">
              <a:buNone/>
            </a:pPr>
            <a:r>
              <a:rPr lang="en-US" dirty="0" smtClean="0">
                <a:solidFill>
                  <a:srgbClr val="002060"/>
                </a:solidFill>
              </a:rPr>
              <a:t>Người đầu tiên chia các chất hữu cơ trong thức ăn thành 3 nhóm, ngày nay gọi là protein, lipid và glucid</a:t>
            </a:r>
            <a:r>
              <a:rPr lang="vi-VN" dirty="0">
                <a:solidFill>
                  <a:srgbClr val="002060"/>
                </a:solidFill>
              </a:rPr>
              <a:t/>
            </a:r>
            <a:br>
              <a:rPr lang="vi-VN" dirty="0">
                <a:solidFill>
                  <a:srgbClr val="002060"/>
                </a:solidFill>
              </a:rPr>
            </a:br>
            <a:endParaRPr lang="en-US" sz="3000" dirty="0">
              <a:solidFill>
                <a:srgbClr val="002060"/>
              </a:solidFill>
              <a:latin typeface="Arial" panose="020B0604020202020204" pitchFamily="34" charset="0"/>
              <a:cs typeface="Arial" panose="020B0604020202020204" pitchFamily="34" charset="0"/>
            </a:endParaRPr>
          </a:p>
        </p:txBody>
      </p:sp>
      <p:pic>
        <p:nvPicPr>
          <p:cNvPr id="3074" name="Picture 2" descr="William Prout | RCP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1447800"/>
            <a:ext cx="3750467"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061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5917</TotalTime>
  <Words>2098</Words>
  <Application>Microsoft Office PowerPoint</Application>
  <PresentationFormat>Widescreen</PresentationFormat>
  <Paragraphs>237</Paragraphs>
  <Slides>41</Slides>
  <Notes>26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Minion</vt:lpstr>
      <vt:lpstr>Tahoma</vt:lpstr>
      <vt:lpstr>Times New Roman</vt:lpstr>
      <vt:lpstr>UTM Swiss Condensed</vt:lpstr>
      <vt:lpstr>Office Theme</vt:lpstr>
      <vt:lpstr>CHƯƠNG I: DINH DƯỠNG HỌC ĐẠI CƯƠNG</vt:lpstr>
      <vt:lpstr>Chuẩn đầu ra bài học</vt:lpstr>
      <vt:lpstr>PowerPoint Presentation</vt:lpstr>
      <vt:lpstr>  I. Khái niệm về dinh dưỡng và tầm quan trọng</vt:lpstr>
      <vt:lpstr>  2. Tầm quan trọng của dinh dưỡng với sự phát triển của trẻ em</vt:lpstr>
      <vt:lpstr>  II. Lịch sử phát triển của khoa học dinh dưỡng</vt:lpstr>
      <vt:lpstr>  II. Lịch sử phát triển của khoa học dinh dưỡng</vt:lpstr>
      <vt:lpstr>  II. Lịch sử phát triển của khoa học dinh dưỡng</vt:lpstr>
      <vt:lpstr>  II. Lịch sử phát triển của khoa học dinh dưỡng</vt:lpstr>
      <vt:lpstr>  II. Lịch sử phát triển của khoa học dinh dưỡng</vt:lpstr>
      <vt:lpstr>  2. Sự phát triển của khoa học dinh dưỡng ở Việt Nam</vt:lpstr>
      <vt:lpstr>  2. Sự phát triển của khoa học dinh dưỡng ở Việt Nam</vt:lpstr>
      <vt:lpstr>  2. Sự phát triển của khoa học dinh dưỡng ở Việt Nam</vt:lpstr>
      <vt:lpstr>  III. THỰC TRẠNG DINH DƯỠNG TRẺ EM VIỆT NAM</vt:lpstr>
      <vt:lpstr>  III. THỰC TRẠNG DINH DƯỠNG TRẺ EM VIỆT NAM</vt:lpstr>
      <vt:lpstr>  III. THỰC TRẠNG DINH DƯỠNG TRẺ EM VIỆT NAM</vt:lpstr>
      <vt:lpstr>  I. Phân loại các chất dinh dưỡng</vt:lpstr>
      <vt:lpstr>PowerPoint Presentation</vt:lpstr>
      <vt:lpstr>  II. Năng lượng</vt:lpstr>
      <vt:lpstr>PowerPoint Presentation</vt:lpstr>
      <vt:lpstr>  Tiêu hao năng lượng</vt:lpstr>
      <vt:lpstr>  Nhu cầu về năng lượng của con người </vt:lpstr>
      <vt:lpstr>PowerPoint Presentation</vt:lpstr>
      <vt:lpstr>  Công thức tính chuyển hóa cơ bản theo cân nặng (W)</vt:lpstr>
      <vt:lpstr>  Tính nhu cầu năng lượng cả ngày</vt:lpstr>
      <vt:lpstr>PowerPoint Presentation</vt:lpstr>
      <vt:lpstr>PowerPoint Presentation</vt:lpstr>
      <vt:lpstr>PowerPoint Presentation</vt:lpstr>
      <vt:lpstr>PowerPoint Presentation</vt:lpstr>
      <vt:lpstr>PowerPoint Presentation</vt:lpstr>
      <vt:lpstr>PowerPoint Presentation</vt:lpstr>
      <vt:lpstr>Hoạt động nhóm</vt:lpstr>
      <vt:lpstr>CÂU HỎI LƯỢNG GIÁ</vt:lpstr>
      <vt:lpstr>CÂU HỎI LƯỢNG GIÁ</vt:lpstr>
      <vt:lpstr>CÂU HỎI LƯỢNG GIÁ</vt:lpstr>
      <vt:lpstr>CÂU HỎI LƯỢNG GIÁ</vt:lpstr>
      <vt:lpstr>CÂU HỎI LƯỢNG GIÁ</vt:lpstr>
      <vt:lpstr>TÀI LIỆU THAM KHẢO</vt:lpstr>
      <vt:lpstr>Thank for your listening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PC</cp:lastModifiedBy>
  <cp:revision>212</cp:revision>
  <dcterms:created xsi:type="dcterms:W3CDTF">2006-08-16T00:00:00Z</dcterms:created>
  <dcterms:modified xsi:type="dcterms:W3CDTF">2025-08-20T04:12:14Z</dcterms:modified>
</cp:coreProperties>
</file>